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4"/>
    <p:sldMasterId id="2147483648" r:id="rId5"/>
  </p:sldMasterIdLst>
  <p:notesMasterIdLst>
    <p:notesMasterId r:id="rId21"/>
  </p:notesMasterIdLst>
  <p:handoutMasterIdLst>
    <p:handoutMasterId r:id="rId22"/>
  </p:handoutMasterIdLst>
  <p:sldIdLst>
    <p:sldId id="258" r:id="rId6"/>
    <p:sldId id="257" r:id="rId7"/>
    <p:sldId id="259" r:id="rId8"/>
    <p:sldId id="260" r:id="rId9"/>
    <p:sldId id="272" r:id="rId10"/>
    <p:sldId id="274" r:id="rId11"/>
    <p:sldId id="268" r:id="rId12"/>
    <p:sldId id="261" r:id="rId13"/>
    <p:sldId id="273" r:id="rId14"/>
    <p:sldId id="269" r:id="rId15"/>
    <p:sldId id="266" r:id="rId16"/>
    <p:sldId id="267" r:id="rId17"/>
    <p:sldId id="271" r:id="rId18"/>
    <p:sldId id="270" r:id="rId19"/>
    <p:sldId id="112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236" autoAdjust="0"/>
    <p:restoredTop sz="94660"/>
  </p:normalViewPr>
  <p:slideViewPr>
    <p:cSldViewPr snapToGrid="0" showGuides="1">
      <p:cViewPr varScale="1">
        <p:scale>
          <a:sx n="107" d="100"/>
          <a:sy n="107" d="100"/>
        </p:scale>
        <p:origin x="120" y="150"/>
      </p:cViewPr>
      <p:guideLst>
        <p:guide orient="horz" pos="2160"/>
        <p:guide pos="3840"/>
      </p:guideLst>
    </p:cSldViewPr>
  </p:slideViewPr>
  <p:notesTextViewPr>
    <p:cViewPr>
      <p:scale>
        <a:sx n="1" d="1"/>
        <a:sy n="1" d="1"/>
      </p:scale>
      <p:origin x="0" y="0"/>
    </p:cViewPr>
  </p:notesTextViewPr>
  <p:notesViewPr>
    <p:cSldViewPr snapToGrid="0" showGuides="1">
      <p:cViewPr varScale="1">
        <p:scale>
          <a:sx n="78" d="100"/>
          <a:sy n="78" d="100"/>
        </p:scale>
        <p:origin x="3150"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1DB00B9-6D7D-F9CA-B130-111E7EE1CEC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E5768E7-C3F4-AE8A-FDD4-F15F60D0CA8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8CD8EBF-0FD9-46B1-AF33-31D9DF1CB30A}" type="datetimeFigureOut">
              <a:rPr lang="zh-CN" altLang="en-US" smtClean="0"/>
              <a:t>2022/7/19</a:t>
            </a:fld>
            <a:endParaRPr lang="zh-CN" altLang="en-US"/>
          </a:p>
        </p:txBody>
      </p:sp>
      <p:sp>
        <p:nvSpPr>
          <p:cNvPr id="4" name="页脚占位符 3">
            <a:extLst>
              <a:ext uri="{FF2B5EF4-FFF2-40B4-BE49-F238E27FC236}">
                <a16:creationId xmlns:a16="http://schemas.microsoft.com/office/drawing/2014/main" id="{3E4937C6-6816-48EB-9759-89134FF3E7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BD6043E4-B73A-A8B5-F394-F22AB99D838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F8EAB9-BB30-4691-A6BC-3B035F0AB11B}" type="slidenum">
              <a:rPr lang="zh-CN" altLang="en-US" smtClean="0"/>
              <a:t>‹#›</a:t>
            </a:fld>
            <a:endParaRPr lang="zh-CN" altLang="en-US"/>
          </a:p>
        </p:txBody>
      </p:sp>
    </p:spTree>
    <p:extLst>
      <p:ext uri="{BB962C8B-B14F-4D97-AF65-F5344CB8AC3E}">
        <p14:creationId xmlns:p14="http://schemas.microsoft.com/office/powerpoint/2010/main" val="5047155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64A059-E095-4676-BAAE-D166671F463B}" type="datetimeFigureOut">
              <a:rPr lang="zh-CN" altLang="en-US" smtClean="0"/>
              <a:t>2022/7/19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468BB0-9189-4375-BC1F-1AED7C985B97}" type="slidenum">
              <a:rPr lang="zh-CN" altLang="en-US" smtClean="0"/>
              <a:t>‹#›</a:t>
            </a:fld>
            <a:endParaRPr lang="zh-CN" altLang="en-US"/>
          </a:p>
        </p:txBody>
      </p:sp>
    </p:spTree>
    <p:extLst>
      <p:ext uri="{BB962C8B-B14F-4D97-AF65-F5344CB8AC3E}">
        <p14:creationId xmlns:p14="http://schemas.microsoft.com/office/powerpoint/2010/main" val="745685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92C5B24-0876-4111-B94C-208E61F64E33}" type="slidenum">
              <a:rPr lang="zh-CN" altLang="en-US" smtClean="0"/>
              <a:t>15</a:t>
            </a:fld>
            <a:endParaRPr lang="zh-CN" altLang="en-US"/>
          </a:p>
        </p:txBody>
      </p:sp>
    </p:spTree>
    <p:extLst>
      <p:ext uri="{BB962C8B-B14F-4D97-AF65-F5344CB8AC3E}">
        <p14:creationId xmlns:p14="http://schemas.microsoft.com/office/powerpoint/2010/main" val="233819804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3.wdp"/><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4.wdp"/><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bg1"/>
        </a:solidFill>
        <a:effectLst/>
      </p:bgPr>
    </p:bg>
    <p:spTree>
      <p:nvGrpSpPr>
        <p:cNvPr id="1" name=""/>
        <p:cNvGrpSpPr/>
        <p:nvPr/>
      </p:nvGrpSpPr>
      <p:grpSpPr>
        <a:xfrm>
          <a:off x="0" y="0"/>
          <a:ext cx="0" cy="0"/>
          <a:chOff x="0" y="0"/>
          <a:chExt cx="0" cy="0"/>
        </a:xfrm>
      </p:grpSpPr>
      <p:pic>
        <p:nvPicPr>
          <p:cNvPr id="5" name="图片 4" descr="穿红色衣服的人&#10;&#10;低可信度描述已自动生成">
            <a:extLst>
              <a:ext uri="{FF2B5EF4-FFF2-40B4-BE49-F238E27FC236}">
                <a16:creationId xmlns:a16="http://schemas.microsoft.com/office/drawing/2014/main" id="{4C8DD9AD-3C09-4DC6-BF38-9EB035EBF199}"/>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60"/>
                    </a14:imgEffect>
                  </a14:imgLayer>
                </a14:imgProps>
              </a:ext>
              <a:ext uri="{28A0092B-C50C-407E-A947-70E740481C1C}">
                <a14:useLocalDpi xmlns:a14="http://schemas.microsoft.com/office/drawing/2010/main"/>
              </a:ext>
            </a:extLst>
          </a:blip>
          <a:srcRect/>
          <a:stretch>
            <a:fillRect/>
          </a:stretch>
        </p:blipFill>
        <p:spPr>
          <a:xfrm>
            <a:off x="0" y="-7938"/>
            <a:ext cx="12192000" cy="6865937"/>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1279045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pic>
        <p:nvPicPr>
          <p:cNvPr id="5" name="图片 4" descr="穿红色衣服的人&#10;&#10;低可信度描述已自动生成">
            <a:extLst>
              <a:ext uri="{FF2B5EF4-FFF2-40B4-BE49-F238E27FC236}">
                <a16:creationId xmlns:a16="http://schemas.microsoft.com/office/drawing/2014/main" id="{4A71A3E0-4DD2-47F5-A9BB-CFFB838450D2}"/>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60"/>
                    </a14:imgEffect>
                  </a14:imgLayer>
                </a14:imgProps>
              </a:ext>
              <a:ext uri="{28A0092B-C50C-407E-A947-70E740481C1C}">
                <a14:useLocalDpi xmlns:a14="http://schemas.microsoft.com/office/drawing/2010/main"/>
              </a:ext>
            </a:extLst>
          </a:blip>
          <a:srcRect/>
          <a:stretch>
            <a:fillRect/>
          </a:stretch>
        </p:blipFill>
        <p:spPr>
          <a:xfrm>
            <a:off x="-9669" y="0"/>
            <a:ext cx="12206110" cy="6865937"/>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6" name="图片 5">
            <a:extLst>
              <a:ext uri="{FF2B5EF4-FFF2-40B4-BE49-F238E27FC236}">
                <a16:creationId xmlns:a16="http://schemas.microsoft.com/office/drawing/2014/main" id="{0082B04C-6D10-4923-83C2-3E2C70512C7D}"/>
              </a:ext>
            </a:extLst>
          </p:cNvPr>
          <p:cNvPicPr>
            <a:picLocks noChangeAspect="1"/>
          </p:cNvPicPr>
          <p:nvPr userDrawn="1"/>
        </p:nvPicPr>
        <p:blipFill>
          <a:blip r:embed="rId4" cstate="screen">
            <a:extLst>
              <a:ext uri="{BEBA8EAE-BF5A-486C-A8C5-ECC9F3942E4B}">
                <a14:imgProps xmlns:a14="http://schemas.microsoft.com/office/drawing/2010/main">
                  <a14:imgLayer r:embed="rId5">
                    <a14:imgEffect>
                      <a14:colorTemperature colorTemp="5900"/>
                    </a14:imgEffect>
                  </a14:imgLayer>
                </a14:imgProps>
              </a:ext>
              <a:ext uri="{28A0092B-C50C-407E-A947-70E740481C1C}">
                <a14:useLocalDpi xmlns:a14="http://schemas.microsoft.com/office/drawing/2010/main"/>
              </a:ext>
            </a:extLst>
          </a:blip>
          <a:stretch>
            <a:fillRect/>
          </a:stretch>
        </p:blipFill>
        <p:spPr>
          <a:xfrm>
            <a:off x="-9669" y="4700337"/>
            <a:ext cx="12191999" cy="2149726"/>
          </a:xfrm>
          <a:prstGeom prst="rect">
            <a:avLst/>
          </a:prstGeom>
        </p:spPr>
      </p:pic>
    </p:spTree>
    <p:extLst>
      <p:ext uri="{BB962C8B-B14F-4D97-AF65-F5344CB8AC3E}">
        <p14:creationId xmlns:p14="http://schemas.microsoft.com/office/powerpoint/2010/main" val="3854556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过渡页">
    <p:bg>
      <p:bgPr>
        <a:solidFill>
          <a:schemeClr val="bg1"/>
        </a:solidFill>
        <a:effectLst/>
      </p:bgPr>
    </p:bg>
    <p:spTree>
      <p:nvGrpSpPr>
        <p:cNvPr id="1" name=""/>
        <p:cNvGrpSpPr/>
        <p:nvPr/>
      </p:nvGrpSpPr>
      <p:grpSpPr>
        <a:xfrm>
          <a:off x="0" y="0"/>
          <a:ext cx="0" cy="0"/>
          <a:chOff x="0" y="0"/>
          <a:chExt cx="0" cy="0"/>
        </a:xfrm>
      </p:grpSpPr>
      <p:pic>
        <p:nvPicPr>
          <p:cNvPr id="2" name="图片 1" descr="穿红色衣服的人&#10;&#10;低可信度描述已自动生成">
            <a:extLst>
              <a:ext uri="{FF2B5EF4-FFF2-40B4-BE49-F238E27FC236}">
                <a16:creationId xmlns:a16="http://schemas.microsoft.com/office/drawing/2014/main" id="{15F50316-F5A3-4EF7-A568-9FA4B7248CA8}"/>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60"/>
                    </a14:imgEffect>
                  </a14:imgLayer>
                </a14:imgProps>
              </a:ext>
              <a:ext uri="{28A0092B-C50C-407E-A947-70E740481C1C}">
                <a14:useLocalDpi xmlns:a14="http://schemas.microsoft.com/office/drawing/2010/main"/>
              </a:ext>
            </a:extLst>
          </a:blip>
          <a:srcRect/>
          <a:stretch>
            <a:fillRect/>
          </a:stretch>
        </p:blipFill>
        <p:spPr>
          <a:xfrm>
            <a:off x="0" y="-7938"/>
            <a:ext cx="12192000" cy="6865937"/>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3" name="图片 2">
            <a:extLst>
              <a:ext uri="{FF2B5EF4-FFF2-40B4-BE49-F238E27FC236}">
                <a16:creationId xmlns:a16="http://schemas.microsoft.com/office/drawing/2014/main" id="{3B851C41-7C11-46BD-BFE4-9BBEE9D0BE2A}"/>
              </a:ext>
            </a:extLst>
          </p:cNvPr>
          <p:cNvPicPr>
            <a:picLocks noChangeAspect="1"/>
          </p:cNvPicPr>
          <p:nvPr userDrawn="1"/>
        </p:nvPicPr>
        <p:blipFill>
          <a:blip r:embed="rId4" cstate="screen">
            <a:alphaModFix amt="45000"/>
            <a:extLst>
              <a:ext uri="{BEBA8EAE-BF5A-486C-A8C5-ECC9F3942E4B}">
                <a14:imgProps xmlns:a14="http://schemas.microsoft.com/office/drawing/2010/main">
                  <a14:imgLayer r:embed="rId5">
                    <a14:imgEffect>
                      <a14:artisticBlur radius="3"/>
                    </a14:imgEffect>
                    <a14:imgEffect>
                      <a14:saturation sat="98000"/>
                    </a14:imgEffect>
                  </a14:imgLayer>
                </a14:imgProps>
              </a:ext>
              <a:ext uri="{28A0092B-C50C-407E-A947-70E740481C1C}">
                <a14:useLocalDpi xmlns:a14="http://schemas.microsoft.com/office/drawing/2010/main"/>
              </a:ext>
            </a:extLst>
          </a:blip>
          <a:srcRect/>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spTree>
    <p:extLst>
      <p:ext uri="{BB962C8B-B14F-4D97-AF65-F5344CB8AC3E}">
        <p14:creationId xmlns:p14="http://schemas.microsoft.com/office/powerpoint/2010/main" val="4027392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页">
    <p:bg>
      <p:bgPr>
        <a:gradFill>
          <a:gsLst>
            <a:gs pos="0">
              <a:schemeClr val="accent2">
                <a:lumMod val="0"/>
                <a:lumOff val="100000"/>
              </a:schemeClr>
            </a:gs>
            <a:gs pos="71000">
              <a:schemeClr val="accent2">
                <a:lumMod val="20000"/>
                <a:lumOff val="80000"/>
              </a:schemeClr>
            </a:gs>
          </a:gsLst>
          <a:lin ang="14400000" scaled="0"/>
        </a:gradFill>
        <a:effectLst/>
      </p:bgPr>
    </p:bg>
    <p:spTree>
      <p:nvGrpSpPr>
        <p:cNvPr id="1" name=""/>
        <p:cNvGrpSpPr/>
        <p:nvPr/>
      </p:nvGrpSpPr>
      <p:grpSpPr>
        <a:xfrm>
          <a:off x="0" y="0"/>
          <a:ext cx="0" cy="0"/>
          <a:chOff x="0" y="0"/>
          <a:chExt cx="0" cy="0"/>
        </a:xfrm>
      </p:grpSpPr>
      <p:pic>
        <p:nvPicPr>
          <p:cNvPr id="3" name="图片 2" descr="黑暗中有圆形&#10;&#10;描述已自动生成">
            <a:extLst>
              <a:ext uri="{FF2B5EF4-FFF2-40B4-BE49-F238E27FC236}">
                <a16:creationId xmlns:a16="http://schemas.microsoft.com/office/drawing/2014/main" id="{F5AC54AD-49EB-4E28-95EF-86150A0582C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7336"/>
          <a:stretch/>
        </p:blipFill>
        <p:spPr>
          <a:xfrm flipH="1">
            <a:off x="0" y="0"/>
            <a:ext cx="9470470" cy="3061046"/>
          </a:xfrm>
          <a:prstGeom prst="rect">
            <a:avLst/>
          </a:prstGeom>
        </p:spPr>
      </p:pic>
      <p:sp>
        <p:nvSpPr>
          <p:cNvPr id="5" name="任意多边形: 形状 4">
            <a:extLst>
              <a:ext uri="{FF2B5EF4-FFF2-40B4-BE49-F238E27FC236}">
                <a16:creationId xmlns:a16="http://schemas.microsoft.com/office/drawing/2014/main" id="{10626481-3FBA-494C-A07E-8E4EBF017ECD}"/>
              </a:ext>
            </a:extLst>
          </p:cNvPr>
          <p:cNvSpPr/>
          <p:nvPr userDrawn="1"/>
        </p:nvSpPr>
        <p:spPr>
          <a:xfrm>
            <a:off x="582342" y="789736"/>
            <a:ext cx="4931343" cy="53139"/>
          </a:xfrm>
          <a:custGeom>
            <a:avLst/>
            <a:gdLst>
              <a:gd name="connsiteX0" fmla="*/ 47625 w 4419600"/>
              <a:gd name="connsiteY0" fmla="*/ 0 h 47625"/>
              <a:gd name="connsiteX1" fmla="*/ 0 w 4419600"/>
              <a:gd name="connsiteY1" fmla="*/ 47625 h 47625"/>
              <a:gd name="connsiteX2" fmla="*/ 4419600 w 4419600"/>
              <a:gd name="connsiteY2" fmla="*/ 47625 h 47625"/>
            </a:gdLst>
            <a:ahLst/>
            <a:cxnLst>
              <a:cxn ang="0">
                <a:pos x="connsiteX0" y="connsiteY0"/>
              </a:cxn>
              <a:cxn ang="0">
                <a:pos x="connsiteX1" y="connsiteY1"/>
              </a:cxn>
              <a:cxn ang="0">
                <a:pos x="connsiteX2" y="connsiteY2"/>
              </a:cxn>
            </a:cxnLst>
            <a:rect l="l" t="t" r="r" b="b"/>
            <a:pathLst>
              <a:path w="4419600" h="47625">
                <a:moveTo>
                  <a:pt x="47625" y="0"/>
                </a:moveTo>
                <a:lnTo>
                  <a:pt x="0" y="47625"/>
                </a:lnTo>
                <a:lnTo>
                  <a:pt x="4419600" y="47625"/>
                </a:lnTo>
              </a:path>
            </a:pathLst>
          </a:custGeom>
          <a:noFill/>
          <a:ln w="15875"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B45D662A-A416-44FF-B4B5-0CC412CDEECB}"/>
              </a:ext>
            </a:extLst>
          </p:cNvPr>
          <p:cNvSpPr/>
          <p:nvPr userDrawn="1"/>
        </p:nvSpPr>
        <p:spPr>
          <a:xfrm>
            <a:off x="458475" y="408973"/>
            <a:ext cx="106220" cy="343551"/>
          </a:xfrm>
          <a:prstGeom prst="roundRect">
            <a:avLst>
              <a:gd name="adj" fmla="val 47009"/>
            </a:avLst>
          </a:prstGeom>
          <a:gradFill flip="none" rotWithShape="1">
            <a:gsLst>
              <a:gs pos="0">
                <a:schemeClr val="accent2"/>
              </a:gs>
              <a:gs pos="100000">
                <a:schemeClr val="accent2">
                  <a:alpha val="0"/>
                </a:schemeClr>
              </a:gs>
            </a:gsLst>
            <a:lin ang="16200000" scaled="1"/>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标题 7">
            <a:extLst>
              <a:ext uri="{FF2B5EF4-FFF2-40B4-BE49-F238E27FC236}">
                <a16:creationId xmlns:a16="http://schemas.microsoft.com/office/drawing/2014/main" id="{83AB3DB8-D5B4-44DC-9D51-D5E68BEBA51D}"/>
              </a:ext>
            </a:extLst>
          </p:cNvPr>
          <p:cNvSpPr>
            <a:spLocks noGrp="1"/>
          </p:cNvSpPr>
          <p:nvPr>
            <p:ph type="title" hasCustomPrompt="1"/>
          </p:nvPr>
        </p:nvSpPr>
        <p:spPr>
          <a:xfrm>
            <a:off x="592170" y="387734"/>
            <a:ext cx="2703211" cy="523220"/>
          </a:xfrm>
          <a:prstGeom prst="rect">
            <a:avLst/>
          </a:prstGeom>
        </p:spPr>
        <p:txBody>
          <a:bodyPr/>
          <a:lstStyle>
            <a:lvl1pPr marL="0" algn="l" defTabSz="914400" rtl="0" eaLnBrk="1" latinLnBrk="0" hangingPunct="1">
              <a:defRPr lang="zh-CN" altLang="en-US" sz="2800" kern="1200" spc="300" dirty="0">
                <a:gradFill>
                  <a:gsLst>
                    <a:gs pos="0">
                      <a:schemeClr val="accent1">
                        <a:lumMod val="60000"/>
                        <a:lumOff val="40000"/>
                      </a:schemeClr>
                    </a:gs>
                    <a:gs pos="54000">
                      <a:schemeClr val="accent1"/>
                    </a:gs>
                    <a:gs pos="100000">
                      <a:schemeClr val="accent1">
                        <a:lumMod val="75000"/>
                      </a:schemeClr>
                    </a:gs>
                  </a:gsLst>
                  <a:lin ang="5400000" scaled="1"/>
                </a:gradFill>
                <a:latin typeface="思源宋体 CN Heavy" panose="02020900000000000000" pitchFamily="18" charset="-122"/>
                <a:ea typeface="思源宋体 CN Heavy" panose="02020900000000000000" pitchFamily="18" charset="-122"/>
                <a:cs typeface="+mn-cs"/>
              </a:defRPr>
            </a:lvl1pPr>
          </a:lstStyle>
          <a:p>
            <a:r>
              <a:rPr lang="zh-CN" altLang="en-US" dirty="0"/>
              <a:t>标题样式</a:t>
            </a:r>
          </a:p>
        </p:txBody>
      </p:sp>
      <p:pic>
        <p:nvPicPr>
          <p:cNvPr id="1028" name="Picture 4">
            <a:extLst>
              <a:ext uri="{FF2B5EF4-FFF2-40B4-BE49-F238E27FC236}">
                <a16:creationId xmlns:a16="http://schemas.microsoft.com/office/drawing/2014/main" id="{0E0C53A1-436A-C744-8265-C7AC4A11E715}"/>
              </a:ext>
            </a:extLst>
          </p:cNvPr>
          <p:cNvPicPr>
            <a:picLocks noChangeAspect="1" noChangeArrowheads="1"/>
          </p:cNvPicPr>
          <p:nvPr userDrawn="1"/>
        </p:nvPicPr>
        <p:blipFill rotWithShape="1">
          <a:blip r:embed="rId3" cstate="screen">
            <a:alphaModFix amt="5000"/>
            <a:extLst>
              <a:ext uri="{28A0092B-C50C-407E-A947-70E740481C1C}">
                <a14:useLocalDpi xmlns:a14="http://schemas.microsoft.com/office/drawing/2010/main"/>
              </a:ext>
            </a:extLst>
          </a:blip>
          <a:srcRect/>
          <a:stretch/>
        </p:blipFill>
        <p:spPr bwMode="auto">
          <a:xfrm>
            <a:off x="9121775" y="1530523"/>
            <a:ext cx="3070225" cy="5327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1538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19570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3B1BBFD-FEF6-42D3-8E37-58CD34FDB6D6}"/>
              </a:ext>
            </a:extLst>
          </p:cNvPr>
          <p:cNvSpPr>
            <a:spLocks noGrp="1"/>
          </p:cNvSpPr>
          <p:nvPr>
            <p:ph type="dt" sz="half" idx="10"/>
          </p:nvPr>
        </p:nvSpPr>
        <p:spPr/>
        <p:txBody>
          <a:bodyPr/>
          <a:lstStyle/>
          <a:p>
            <a:fld id="{82B28969-3439-4644-B2E0-6106456C40A3}" type="datetimeFigureOut">
              <a:rPr lang="zh-CN" altLang="en-US" smtClean="0"/>
              <a:t>2022/7/19</a:t>
            </a:fld>
            <a:endParaRPr lang="zh-CN" altLang="en-US"/>
          </a:p>
        </p:txBody>
      </p:sp>
      <p:sp>
        <p:nvSpPr>
          <p:cNvPr id="3" name="页脚占位符 2">
            <a:extLst>
              <a:ext uri="{FF2B5EF4-FFF2-40B4-BE49-F238E27FC236}">
                <a16:creationId xmlns:a16="http://schemas.microsoft.com/office/drawing/2014/main" id="{9F8632BC-5097-4E96-93E0-87B7EFB615D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A17CB84-9E04-4AC3-AA24-CBEEF765016D}"/>
              </a:ext>
            </a:extLst>
          </p:cNvPr>
          <p:cNvSpPr>
            <a:spLocks noGrp="1"/>
          </p:cNvSpPr>
          <p:nvPr>
            <p:ph type="sldNum" sz="quarter" idx="12"/>
          </p:nvPr>
        </p:nvSpPr>
        <p:spPr/>
        <p:txBody>
          <a:bodyPr/>
          <a:lstStyle/>
          <a:p>
            <a:fld id="{24369E0B-8D2D-4F83-8B0F-E4D517EBEC82}" type="slidenum">
              <a:rPr lang="zh-CN" altLang="en-US" smtClean="0"/>
              <a:t>‹#›</a:t>
            </a:fld>
            <a:endParaRPr lang="zh-CN" altLang="en-US"/>
          </a:p>
        </p:txBody>
      </p:sp>
    </p:spTree>
    <p:extLst>
      <p:ext uri="{BB962C8B-B14F-4D97-AF65-F5344CB8AC3E}">
        <p14:creationId xmlns:p14="http://schemas.microsoft.com/office/powerpoint/2010/main" val="40991403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7916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7" r:id="rId4"/>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orient="horz" userDrawn="1">
          <p15:clr>
            <a:srgbClr val="C35EA4"/>
          </p15:clr>
        </p15:guide>
        <p15:guide id="4" orient="horz" pos="4315" userDrawn="1">
          <p15:clr>
            <a:srgbClr val="C35EA4"/>
          </p15:clr>
        </p15:guide>
        <p15:guide id="5" userDrawn="1">
          <p15:clr>
            <a:srgbClr val="C35EA4"/>
          </p15:clr>
        </p15:guide>
        <p15:guide id="6" pos="7680"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2022/7/19</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807408954"/>
      </p:ext>
    </p:extLst>
  </p:cSld>
  <p:clrMap bg1="lt1" tx1="dk1" bg2="lt2" tx2="dk2" accent1="accent1" accent2="accent2" accent3="accent3" accent4="accent4" accent5="accent5" accent6="accent6" hlink="hlink" folHlink="folHlink"/>
  <p:sldLayoutIdLst>
    <p:sldLayoutId id="2147483654" r:id="rId1"/>
    <p:sldLayoutId id="214748365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6.png"/><Relationship Id="rId4" Type="http://schemas.openxmlformats.org/officeDocument/2006/relationships/tags" Target="../tags/tag4.xml"/><Relationship Id="rId9"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D00331CD-4B63-421E-B3A1-E7D557949E15}"/>
              </a:ext>
            </a:extLst>
          </p:cNvPr>
          <p:cNvSpPr/>
          <p:nvPr/>
        </p:nvSpPr>
        <p:spPr>
          <a:xfrm>
            <a:off x="3014472" y="4651248"/>
            <a:ext cx="6163056" cy="626946"/>
          </a:xfrm>
          <a:prstGeom prst="rect">
            <a:avLst/>
          </a:prstGeom>
          <a:gradFill>
            <a:gsLst>
              <a:gs pos="0">
                <a:srgbClr val="F5A67E">
                  <a:alpha val="0"/>
                </a:srgbClr>
              </a:gs>
              <a:gs pos="52400">
                <a:srgbClr val="F5A67E">
                  <a:alpha val="22000"/>
                </a:srgbClr>
              </a:gs>
              <a:gs pos="100000">
                <a:srgbClr val="F5A67E">
                  <a:alpha val="0"/>
                </a:srgbClr>
              </a:gs>
            </a:gsLst>
            <a:lin ang="0" scaled="1"/>
          </a:gradFill>
          <a:ln w="9525">
            <a:gradFill flip="none" rotWithShape="1">
              <a:gsLst>
                <a:gs pos="0">
                  <a:srgbClr val="F5A67E">
                    <a:alpha val="0"/>
                  </a:srgbClr>
                </a:gs>
                <a:gs pos="100000">
                  <a:srgbClr val="F5A67E">
                    <a:alpha val="0"/>
                  </a:srgbClr>
                </a:gs>
                <a:gs pos="50000">
                  <a:srgbClr val="F8ECE0"/>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j-ea"/>
              <a:ea typeface="+mj-ea"/>
            </a:endParaRPr>
          </a:p>
        </p:txBody>
      </p:sp>
      <p:sp>
        <p:nvSpPr>
          <p:cNvPr id="24" name="文本框 23">
            <a:extLst>
              <a:ext uri="{FF2B5EF4-FFF2-40B4-BE49-F238E27FC236}">
                <a16:creationId xmlns:a16="http://schemas.microsoft.com/office/drawing/2014/main" id="{BE45CC8D-88BC-4E11-AF4F-5C2FEA7DFC8F}"/>
              </a:ext>
            </a:extLst>
          </p:cNvPr>
          <p:cNvSpPr txBox="1"/>
          <p:nvPr/>
        </p:nvSpPr>
        <p:spPr>
          <a:xfrm>
            <a:off x="3519302" y="2641527"/>
            <a:ext cx="1058490" cy="1980350"/>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1500" i="1" dirty="0">
                <a:effectLst>
                  <a:outerShdw blurRad="50800" dist="76200" dir="5400000" algn="t" rotWithShape="0">
                    <a:srgbClr val="800000"/>
                  </a:outerShdw>
                </a:effectLst>
                <a:latin typeface="+mj-ea"/>
                <a:ea typeface="+mj-ea"/>
              </a:rPr>
              <a:t>牢</a:t>
            </a:r>
          </a:p>
        </p:txBody>
      </p:sp>
      <p:sp>
        <p:nvSpPr>
          <p:cNvPr id="25" name="文本框 24">
            <a:extLst>
              <a:ext uri="{FF2B5EF4-FFF2-40B4-BE49-F238E27FC236}">
                <a16:creationId xmlns:a16="http://schemas.microsoft.com/office/drawing/2014/main" id="{B9F9F273-28E7-479E-87BB-FEB15539FD05}"/>
              </a:ext>
            </a:extLst>
          </p:cNvPr>
          <p:cNvSpPr txBox="1"/>
          <p:nvPr/>
        </p:nvSpPr>
        <p:spPr>
          <a:xfrm>
            <a:off x="4843117" y="2725622"/>
            <a:ext cx="1415772" cy="1898277"/>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1000" i="1" dirty="0">
                <a:effectLst>
                  <a:outerShdw blurRad="50800" dist="76200" dir="5400000" algn="t" rotWithShape="0">
                    <a:srgbClr val="800000"/>
                  </a:outerShdw>
                </a:effectLst>
                <a:latin typeface="+mj-ea"/>
                <a:ea typeface="+mj-ea"/>
              </a:rPr>
              <a:t>记</a:t>
            </a:r>
          </a:p>
        </p:txBody>
      </p:sp>
      <p:sp>
        <p:nvSpPr>
          <p:cNvPr id="26" name="文本框 25">
            <a:extLst>
              <a:ext uri="{FF2B5EF4-FFF2-40B4-BE49-F238E27FC236}">
                <a16:creationId xmlns:a16="http://schemas.microsoft.com/office/drawing/2014/main" id="{A5C3CC93-1422-457F-A0AA-A68B5A6B242D}"/>
              </a:ext>
            </a:extLst>
          </p:cNvPr>
          <p:cNvSpPr txBox="1"/>
          <p:nvPr/>
        </p:nvSpPr>
        <p:spPr>
          <a:xfrm>
            <a:off x="6472919" y="2802811"/>
            <a:ext cx="933269" cy="1734064"/>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0000" i="1" dirty="0">
                <a:effectLst>
                  <a:outerShdw blurRad="50800" dist="76200" dir="5400000" algn="t" rotWithShape="0">
                    <a:srgbClr val="800000"/>
                  </a:outerShdw>
                </a:effectLst>
                <a:latin typeface="+mj-ea"/>
                <a:ea typeface="+mj-ea"/>
              </a:rPr>
              <a:t>使</a:t>
            </a:r>
          </a:p>
        </p:txBody>
      </p:sp>
      <p:pic>
        <p:nvPicPr>
          <p:cNvPr id="34" name="图片 33" descr="黑暗中的灯光&#10;&#10;描述已自动生成">
            <a:extLst>
              <a:ext uri="{FF2B5EF4-FFF2-40B4-BE49-F238E27FC236}">
                <a16:creationId xmlns:a16="http://schemas.microsoft.com/office/drawing/2014/main" id="{2A52AE16-CA43-47F2-B80C-C38453CCF374}"/>
              </a:ext>
            </a:extLst>
          </p:cNvPr>
          <p:cNvPicPr>
            <a:picLocks noChangeAspect="1"/>
          </p:cNvPicPr>
          <p:nvPr/>
        </p:nvPicPr>
        <p:blipFill>
          <a:blip r:embed="rId2"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631421" y="3143989"/>
            <a:ext cx="5741941" cy="2160671"/>
          </a:xfrm>
          <a:prstGeom prst="rect">
            <a:avLst/>
          </a:prstGeom>
        </p:spPr>
      </p:pic>
      <p:sp>
        <p:nvSpPr>
          <p:cNvPr id="30" name="文本框 29">
            <a:extLst>
              <a:ext uri="{FF2B5EF4-FFF2-40B4-BE49-F238E27FC236}">
                <a16:creationId xmlns:a16="http://schemas.microsoft.com/office/drawing/2014/main" id="{A51B604B-5FE5-45C3-A236-01AC8E95BB03}"/>
              </a:ext>
            </a:extLst>
          </p:cNvPr>
          <p:cNvSpPr txBox="1"/>
          <p:nvPr/>
        </p:nvSpPr>
        <p:spPr>
          <a:xfrm>
            <a:off x="2569839" y="953625"/>
            <a:ext cx="1415772" cy="2062424"/>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2000" i="1" dirty="0">
                <a:effectLst>
                  <a:outerShdw blurRad="50800" dist="76200" dir="5400000" algn="t" rotWithShape="0">
                    <a:srgbClr val="800000"/>
                  </a:outerShdw>
                </a:effectLst>
                <a:latin typeface="+mj-ea"/>
                <a:ea typeface="+mj-ea"/>
              </a:rPr>
              <a:t>不</a:t>
            </a:r>
          </a:p>
        </p:txBody>
      </p:sp>
      <p:sp>
        <p:nvSpPr>
          <p:cNvPr id="31" name="文本框 30">
            <a:extLst>
              <a:ext uri="{FF2B5EF4-FFF2-40B4-BE49-F238E27FC236}">
                <a16:creationId xmlns:a16="http://schemas.microsoft.com/office/drawing/2014/main" id="{61A8A60D-1F12-4A9E-A01B-FE3B1BEF5A6B}"/>
              </a:ext>
            </a:extLst>
          </p:cNvPr>
          <p:cNvSpPr txBox="1"/>
          <p:nvPr/>
        </p:nvSpPr>
        <p:spPr>
          <a:xfrm>
            <a:off x="4056934" y="1069658"/>
            <a:ext cx="1415772" cy="1898277"/>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1000" i="1" dirty="0">
                <a:effectLst>
                  <a:outerShdw blurRad="50800" dist="76200" dir="5400000" algn="t" rotWithShape="0">
                    <a:srgbClr val="800000"/>
                  </a:outerShdw>
                </a:effectLst>
                <a:latin typeface="+mj-ea"/>
                <a:ea typeface="+mj-ea"/>
              </a:rPr>
              <a:t>忘</a:t>
            </a:r>
          </a:p>
        </p:txBody>
      </p:sp>
      <p:sp>
        <p:nvSpPr>
          <p:cNvPr id="32" name="文本框 31">
            <a:extLst>
              <a:ext uri="{FF2B5EF4-FFF2-40B4-BE49-F238E27FC236}">
                <a16:creationId xmlns:a16="http://schemas.microsoft.com/office/drawing/2014/main" id="{1E526E0C-8D70-46FD-AC1B-63B439EBA55C}"/>
              </a:ext>
            </a:extLst>
          </p:cNvPr>
          <p:cNvSpPr txBox="1"/>
          <p:nvPr/>
        </p:nvSpPr>
        <p:spPr>
          <a:xfrm>
            <a:off x="5498817" y="1025577"/>
            <a:ext cx="1415772" cy="1898277"/>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1000" i="1" dirty="0">
                <a:effectLst>
                  <a:outerShdw blurRad="50800" dist="76200" dir="5400000" algn="t" rotWithShape="0">
                    <a:srgbClr val="800000"/>
                  </a:outerShdw>
                </a:effectLst>
                <a:latin typeface="+mj-ea"/>
                <a:ea typeface="+mj-ea"/>
              </a:rPr>
              <a:t>初</a:t>
            </a:r>
          </a:p>
        </p:txBody>
      </p:sp>
      <p:sp>
        <p:nvSpPr>
          <p:cNvPr id="33" name="文本框 32">
            <a:extLst>
              <a:ext uri="{FF2B5EF4-FFF2-40B4-BE49-F238E27FC236}">
                <a16:creationId xmlns:a16="http://schemas.microsoft.com/office/drawing/2014/main" id="{10920E59-F825-4044-9995-2FE2F2B03907}"/>
              </a:ext>
            </a:extLst>
          </p:cNvPr>
          <p:cNvSpPr txBox="1"/>
          <p:nvPr/>
        </p:nvSpPr>
        <p:spPr>
          <a:xfrm>
            <a:off x="7030610" y="911172"/>
            <a:ext cx="1415772" cy="2062424"/>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2000" i="1" dirty="0">
                <a:effectLst>
                  <a:outerShdw blurRad="50800" dist="76200" dir="5400000" algn="t" rotWithShape="0">
                    <a:srgbClr val="800000"/>
                  </a:outerShdw>
                </a:effectLst>
                <a:latin typeface="+mj-ea"/>
                <a:ea typeface="+mj-ea"/>
              </a:rPr>
              <a:t>心</a:t>
            </a:r>
          </a:p>
        </p:txBody>
      </p:sp>
      <p:pic>
        <p:nvPicPr>
          <p:cNvPr id="35" name="图片 34" descr="黑暗中的灯光&#10;&#10;描述已自动生成">
            <a:extLst>
              <a:ext uri="{FF2B5EF4-FFF2-40B4-BE49-F238E27FC236}">
                <a16:creationId xmlns:a16="http://schemas.microsoft.com/office/drawing/2014/main" id="{567CBE64-8246-45C9-94D3-7E02939AFD77}"/>
              </a:ext>
            </a:extLst>
          </p:cNvPr>
          <p:cNvPicPr>
            <a:picLocks noChangeAspect="1"/>
          </p:cNvPicPr>
          <p:nvPr/>
        </p:nvPicPr>
        <p:blipFill>
          <a:blip r:embed="rId3"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1667878" y="1471573"/>
            <a:ext cx="6332587" cy="2382929"/>
          </a:xfrm>
          <a:prstGeom prst="rect">
            <a:avLst/>
          </a:prstGeom>
        </p:spPr>
      </p:pic>
      <p:sp>
        <p:nvSpPr>
          <p:cNvPr id="36" name="文本框 35">
            <a:extLst>
              <a:ext uri="{FF2B5EF4-FFF2-40B4-BE49-F238E27FC236}">
                <a16:creationId xmlns:a16="http://schemas.microsoft.com/office/drawing/2014/main" id="{07E734F5-0942-41CA-A0C8-FFEB515533DB}"/>
              </a:ext>
            </a:extLst>
          </p:cNvPr>
          <p:cNvSpPr txBox="1"/>
          <p:nvPr/>
        </p:nvSpPr>
        <p:spPr>
          <a:xfrm>
            <a:off x="3406140" y="4764666"/>
            <a:ext cx="5379720" cy="400110"/>
          </a:xfrm>
          <a:prstGeom prst="rect">
            <a:avLst/>
          </a:prstGeom>
          <a:noFill/>
        </p:spPr>
        <p:txBody>
          <a:bodyPr wrap="square">
            <a:spAutoFit/>
          </a:bodyPr>
          <a:lstStyle/>
          <a:p>
            <a:pPr algn="dist"/>
            <a:r>
              <a:rPr lang="en-US" altLang="zh-CN" sz="2000" dirty="0">
                <a:gradFill flip="none" rotWithShape="1">
                  <a:gsLst>
                    <a:gs pos="70000">
                      <a:srgbClr val="F8ECE0"/>
                    </a:gs>
                    <a:gs pos="37000">
                      <a:srgbClr val="F8ECE0"/>
                    </a:gs>
                    <a:gs pos="97959">
                      <a:srgbClr val="F5A67E"/>
                    </a:gs>
                    <a:gs pos="51000">
                      <a:srgbClr val="F5A67E"/>
                    </a:gs>
                  </a:gsLst>
                  <a:lin ang="0" scaled="1"/>
                  <a:tileRect/>
                </a:gradFill>
                <a:effectLst>
                  <a:outerShdw blurRad="50800" dist="38100" dir="5400000" algn="t" rotWithShape="0">
                    <a:srgbClr val="800000">
                      <a:alpha val="40000"/>
                    </a:srgbClr>
                  </a:outerShdw>
                </a:effectLst>
                <a:latin typeface="+mj-ea"/>
                <a:ea typeface="+mj-ea"/>
              </a:rPr>
              <a:t>20XX</a:t>
            </a:r>
            <a:r>
              <a:rPr lang="zh-CN" altLang="en-US" sz="2000" dirty="0">
                <a:gradFill flip="none" rotWithShape="1">
                  <a:gsLst>
                    <a:gs pos="70000">
                      <a:srgbClr val="F8ECE0"/>
                    </a:gs>
                    <a:gs pos="37000">
                      <a:srgbClr val="F8ECE0"/>
                    </a:gs>
                    <a:gs pos="97959">
                      <a:srgbClr val="F5A67E"/>
                    </a:gs>
                    <a:gs pos="51000">
                      <a:srgbClr val="F5A67E"/>
                    </a:gs>
                  </a:gsLst>
                  <a:lin ang="0" scaled="1"/>
                  <a:tileRect/>
                </a:gradFill>
                <a:effectLst>
                  <a:outerShdw blurRad="50800" dist="38100" dir="5400000" algn="t" rotWithShape="0">
                    <a:srgbClr val="800000">
                      <a:alpha val="40000"/>
                    </a:srgbClr>
                  </a:outerShdw>
                </a:effectLst>
                <a:latin typeface="+mj-ea"/>
                <a:ea typeface="+mj-ea"/>
              </a:rPr>
              <a:t>党政风工作总结</a:t>
            </a:r>
          </a:p>
        </p:txBody>
      </p:sp>
      <p:sp>
        <p:nvSpPr>
          <p:cNvPr id="38" name="文本框 37">
            <a:extLst>
              <a:ext uri="{FF2B5EF4-FFF2-40B4-BE49-F238E27FC236}">
                <a16:creationId xmlns:a16="http://schemas.microsoft.com/office/drawing/2014/main" id="{0F0D3926-E37A-4163-8815-639CCB488E4F}"/>
              </a:ext>
            </a:extLst>
          </p:cNvPr>
          <p:cNvSpPr txBox="1"/>
          <p:nvPr/>
        </p:nvSpPr>
        <p:spPr>
          <a:xfrm>
            <a:off x="7993990" y="2334282"/>
            <a:ext cx="933269" cy="2357953"/>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3800" i="1" dirty="0">
                <a:effectLst>
                  <a:outerShdw blurRad="50800" dist="76200" dir="5400000" algn="t" rotWithShape="0">
                    <a:srgbClr val="800000"/>
                  </a:outerShdw>
                </a:effectLst>
                <a:latin typeface="+mj-ea"/>
                <a:ea typeface="+mj-ea"/>
              </a:rPr>
              <a:t>命</a:t>
            </a:r>
          </a:p>
        </p:txBody>
      </p:sp>
    </p:spTree>
    <p:extLst>
      <p:ext uri="{BB962C8B-B14F-4D97-AF65-F5344CB8AC3E}">
        <p14:creationId xmlns:p14="http://schemas.microsoft.com/office/powerpoint/2010/main" val="398534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E2C775C-FF66-42B4-8D3A-3F0EDB915BB9}"/>
              </a:ext>
            </a:extLst>
          </p:cNvPr>
          <p:cNvSpPr txBox="1"/>
          <p:nvPr/>
        </p:nvSpPr>
        <p:spPr>
          <a:xfrm>
            <a:off x="5529178" y="1365249"/>
            <a:ext cx="1133644"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200" normalizeH="0" baseline="0" noProof="0" dirty="0">
                <a:ln>
                  <a:noFill/>
                </a:ln>
                <a:solidFill>
                  <a:schemeClr val="accent2">
                    <a:lumMod val="20000"/>
                    <a:lumOff val="80000"/>
                  </a:schemeClr>
                </a:solidFill>
                <a:effectLst/>
                <a:uLnTx/>
                <a:uFillTx/>
                <a:latin typeface="+mj-ea"/>
                <a:ea typeface="+mj-ea"/>
                <a:cs typeface="+mn-cs"/>
              </a:rPr>
              <a:t>叁</a:t>
            </a:r>
          </a:p>
        </p:txBody>
      </p:sp>
      <p:sp>
        <p:nvSpPr>
          <p:cNvPr id="7" name="文本框 6">
            <a:extLst>
              <a:ext uri="{FF2B5EF4-FFF2-40B4-BE49-F238E27FC236}">
                <a16:creationId xmlns:a16="http://schemas.microsoft.com/office/drawing/2014/main" id="{7F498B3A-D206-462F-830C-A0FC3BB4FEB6}"/>
              </a:ext>
            </a:extLst>
          </p:cNvPr>
          <p:cNvSpPr txBox="1"/>
          <p:nvPr/>
        </p:nvSpPr>
        <p:spPr>
          <a:xfrm>
            <a:off x="3518860" y="3015047"/>
            <a:ext cx="4714875" cy="1313436"/>
          </a:xfrm>
          <a:prstGeom prst="rect">
            <a:avLst/>
          </a:prstGeom>
          <a:noFill/>
        </p:spPr>
        <p:txBody>
          <a:bodyPr wrap="square" lIns="0" tIns="0" rIns="0" bIns="0" rtlCol="0" anchor="t">
            <a:spAutoFit/>
          </a:bodyPr>
          <a:lstStyle/>
          <a:p>
            <a:pPr algn="ctr">
              <a:lnSpc>
                <a:spcPct val="110000"/>
              </a:lnSpc>
            </a:pPr>
            <a:r>
              <a:rPr lang="zh-CN" altLang="en-US" sz="8000" i="1" dirty="0">
                <a:ln w="9525">
                  <a:noFill/>
                </a:ln>
                <a:gradFill>
                  <a:gsLst>
                    <a:gs pos="70000">
                      <a:srgbClr val="F8ECE0"/>
                    </a:gs>
                    <a:gs pos="37000">
                      <a:srgbClr val="F8ECE0"/>
                    </a:gs>
                    <a:gs pos="97959">
                      <a:srgbClr val="F5A67E"/>
                    </a:gs>
                    <a:gs pos="51000">
                      <a:srgbClr val="F5A67E"/>
                    </a:gs>
                  </a:gsLst>
                  <a:lin ang="2700000" scaled="1"/>
                </a:gradFill>
                <a:effectLst>
                  <a:outerShdw blurRad="50800" dist="76200" dir="5400000" algn="t" rotWithShape="0">
                    <a:srgbClr val="800000"/>
                  </a:outerShdw>
                </a:effectLst>
                <a:latin typeface="+mj-ea"/>
                <a:ea typeface="+mj-ea"/>
              </a:rPr>
              <a:t>完成情况</a:t>
            </a:r>
          </a:p>
        </p:txBody>
      </p:sp>
      <p:grpSp>
        <p:nvGrpSpPr>
          <p:cNvPr id="8" name="组合 7">
            <a:extLst>
              <a:ext uri="{FF2B5EF4-FFF2-40B4-BE49-F238E27FC236}">
                <a16:creationId xmlns:a16="http://schemas.microsoft.com/office/drawing/2014/main" id="{0E0D47CD-8818-4278-A122-05CF3527C724}"/>
              </a:ext>
            </a:extLst>
          </p:cNvPr>
          <p:cNvGrpSpPr/>
          <p:nvPr/>
        </p:nvGrpSpPr>
        <p:grpSpPr>
          <a:xfrm>
            <a:off x="5291137" y="1121656"/>
            <a:ext cx="1609725" cy="1687513"/>
            <a:chOff x="3414210" y="4503592"/>
            <a:chExt cx="1609725" cy="1687513"/>
          </a:xfrm>
          <a:solidFill>
            <a:schemeClr val="accent2"/>
          </a:solidFill>
        </p:grpSpPr>
        <p:sp>
          <p:nvSpPr>
            <p:cNvPr id="9" name="Freeform 5994">
              <a:extLst>
                <a:ext uri="{FF2B5EF4-FFF2-40B4-BE49-F238E27FC236}">
                  <a16:creationId xmlns:a16="http://schemas.microsoft.com/office/drawing/2014/main" id="{F8C22277-43BD-4777-8D92-4595E8FA31DE}"/>
                </a:ext>
              </a:extLst>
            </p:cNvPr>
            <p:cNvSpPr>
              <a:spLocks/>
            </p:cNvSpPr>
            <p:nvPr/>
          </p:nvSpPr>
          <p:spPr bwMode="auto">
            <a:xfrm>
              <a:off x="4663573" y="4648055"/>
              <a:ext cx="46037" cy="30163"/>
            </a:xfrm>
            <a:custGeom>
              <a:avLst/>
              <a:gdLst>
                <a:gd name="T0" fmla="*/ 16 w 50"/>
                <a:gd name="T1" fmla="*/ 7 h 34"/>
                <a:gd name="T2" fmla="*/ 19 w 50"/>
                <a:gd name="T3" fmla="*/ 12 h 34"/>
                <a:gd name="T4" fmla="*/ 34 w 50"/>
                <a:gd name="T5" fmla="*/ 23 h 34"/>
                <a:gd name="T6" fmla="*/ 40 w 50"/>
                <a:gd name="T7" fmla="*/ 26 h 34"/>
                <a:gd name="T8" fmla="*/ 50 w 50"/>
                <a:gd name="T9" fmla="*/ 34 h 34"/>
                <a:gd name="T10" fmla="*/ 29 w 50"/>
                <a:gd name="T11" fmla="*/ 21 h 34"/>
                <a:gd name="T12" fmla="*/ 0 w 50"/>
                <a:gd name="T13" fmla="*/ 0 h 34"/>
                <a:gd name="T14" fmla="*/ 16 w 50"/>
                <a:gd name="T15" fmla="*/ 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34">
                  <a:moveTo>
                    <a:pt x="16" y="7"/>
                  </a:moveTo>
                  <a:cubicBezTo>
                    <a:pt x="20" y="11"/>
                    <a:pt x="18" y="11"/>
                    <a:pt x="19" y="12"/>
                  </a:cubicBezTo>
                  <a:cubicBezTo>
                    <a:pt x="24" y="16"/>
                    <a:pt x="29" y="20"/>
                    <a:pt x="34" y="23"/>
                  </a:cubicBezTo>
                  <a:cubicBezTo>
                    <a:pt x="40" y="28"/>
                    <a:pt x="36" y="23"/>
                    <a:pt x="40" y="26"/>
                  </a:cubicBezTo>
                  <a:cubicBezTo>
                    <a:pt x="43" y="28"/>
                    <a:pt x="45" y="30"/>
                    <a:pt x="50" y="34"/>
                  </a:cubicBezTo>
                  <a:cubicBezTo>
                    <a:pt x="48" y="34"/>
                    <a:pt x="39" y="28"/>
                    <a:pt x="29" y="21"/>
                  </a:cubicBezTo>
                  <a:cubicBezTo>
                    <a:pt x="19" y="14"/>
                    <a:pt x="7" y="5"/>
                    <a:pt x="0" y="0"/>
                  </a:cubicBezTo>
                  <a:cubicBezTo>
                    <a:pt x="4" y="1"/>
                    <a:pt x="16" y="10"/>
                    <a:pt x="16"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 name="Freeform 5995">
              <a:extLst>
                <a:ext uri="{FF2B5EF4-FFF2-40B4-BE49-F238E27FC236}">
                  <a16:creationId xmlns:a16="http://schemas.microsoft.com/office/drawing/2014/main" id="{0773F2DE-8986-43DD-98AB-341B577039B0}"/>
                </a:ext>
              </a:extLst>
            </p:cNvPr>
            <p:cNvSpPr>
              <a:spLocks/>
            </p:cNvSpPr>
            <p:nvPr/>
          </p:nvSpPr>
          <p:spPr bwMode="auto">
            <a:xfrm>
              <a:off x="4784223" y="4746480"/>
              <a:ext cx="15875" cy="14288"/>
            </a:xfrm>
            <a:custGeom>
              <a:avLst/>
              <a:gdLst>
                <a:gd name="T0" fmla="*/ 6 w 17"/>
                <a:gd name="T1" fmla="*/ 4 h 16"/>
                <a:gd name="T2" fmla="*/ 0 w 17"/>
                <a:gd name="T3" fmla="*/ 0 h 16"/>
                <a:gd name="T4" fmla="*/ 6 w 17"/>
                <a:gd name="T5" fmla="*/ 4 h 16"/>
              </a:gdLst>
              <a:ahLst/>
              <a:cxnLst>
                <a:cxn ang="0">
                  <a:pos x="T0" y="T1"/>
                </a:cxn>
                <a:cxn ang="0">
                  <a:pos x="T2" y="T3"/>
                </a:cxn>
                <a:cxn ang="0">
                  <a:pos x="T4" y="T5"/>
                </a:cxn>
              </a:cxnLst>
              <a:rect l="0" t="0" r="r" b="b"/>
              <a:pathLst>
                <a:path w="17" h="16">
                  <a:moveTo>
                    <a:pt x="6" y="4"/>
                  </a:moveTo>
                  <a:cubicBezTo>
                    <a:pt x="17" y="16"/>
                    <a:pt x="7" y="9"/>
                    <a:pt x="0" y="0"/>
                  </a:cubicBezTo>
                  <a:cubicBezTo>
                    <a:pt x="1" y="0"/>
                    <a:pt x="5" y="4"/>
                    <a:pt x="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 name="Freeform 5996">
              <a:extLst>
                <a:ext uri="{FF2B5EF4-FFF2-40B4-BE49-F238E27FC236}">
                  <a16:creationId xmlns:a16="http://schemas.microsoft.com/office/drawing/2014/main" id="{5B72EA45-6719-4432-A069-AC4C67E7B14E}"/>
                </a:ext>
              </a:extLst>
            </p:cNvPr>
            <p:cNvSpPr>
              <a:spLocks/>
            </p:cNvSpPr>
            <p:nvPr/>
          </p:nvSpPr>
          <p:spPr bwMode="auto">
            <a:xfrm>
              <a:off x="4515935" y="4570268"/>
              <a:ext cx="127000" cy="63500"/>
            </a:xfrm>
            <a:custGeom>
              <a:avLst/>
              <a:gdLst>
                <a:gd name="T0" fmla="*/ 30 w 141"/>
                <a:gd name="T1" fmla="*/ 7 h 70"/>
                <a:gd name="T2" fmla="*/ 76 w 141"/>
                <a:gd name="T3" fmla="*/ 31 h 70"/>
                <a:gd name="T4" fmla="*/ 141 w 141"/>
                <a:gd name="T5" fmla="*/ 70 h 70"/>
                <a:gd name="T6" fmla="*/ 78 w 141"/>
                <a:gd name="T7" fmla="*/ 35 h 70"/>
                <a:gd name="T8" fmla="*/ 20 w 141"/>
                <a:gd name="T9" fmla="*/ 8 h 70"/>
                <a:gd name="T10" fmla="*/ 17 w 141"/>
                <a:gd name="T11" fmla="*/ 8 h 70"/>
                <a:gd name="T12" fmla="*/ 29 w 141"/>
                <a:gd name="T13" fmla="*/ 14 h 70"/>
                <a:gd name="T14" fmla="*/ 45 w 141"/>
                <a:gd name="T15" fmla="*/ 22 h 70"/>
                <a:gd name="T16" fmla="*/ 4 w 141"/>
                <a:gd name="T17" fmla="*/ 5 h 70"/>
                <a:gd name="T18" fmla="*/ 3 w 141"/>
                <a:gd name="T19" fmla="*/ 0 h 70"/>
                <a:gd name="T20" fmla="*/ 48 w 141"/>
                <a:gd name="T21" fmla="*/ 19 h 70"/>
                <a:gd name="T22" fmla="*/ 20 w 141"/>
                <a:gd name="T23" fmla="*/ 5 h 70"/>
                <a:gd name="T24" fmla="*/ 30 w 141"/>
                <a:gd name="T25"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 h="70">
                  <a:moveTo>
                    <a:pt x="30" y="7"/>
                  </a:moveTo>
                  <a:cubicBezTo>
                    <a:pt x="36" y="11"/>
                    <a:pt x="54" y="20"/>
                    <a:pt x="76" y="31"/>
                  </a:cubicBezTo>
                  <a:cubicBezTo>
                    <a:pt x="97" y="42"/>
                    <a:pt x="122" y="56"/>
                    <a:pt x="141" y="70"/>
                  </a:cubicBezTo>
                  <a:cubicBezTo>
                    <a:pt x="119" y="55"/>
                    <a:pt x="98" y="44"/>
                    <a:pt x="78" y="35"/>
                  </a:cubicBezTo>
                  <a:cubicBezTo>
                    <a:pt x="58" y="25"/>
                    <a:pt x="39" y="17"/>
                    <a:pt x="20" y="8"/>
                  </a:cubicBezTo>
                  <a:cubicBezTo>
                    <a:pt x="21" y="9"/>
                    <a:pt x="20" y="9"/>
                    <a:pt x="17" y="8"/>
                  </a:cubicBezTo>
                  <a:cubicBezTo>
                    <a:pt x="18" y="9"/>
                    <a:pt x="23" y="11"/>
                    <a:pt x="29" y="14"/>
                  </a:cubicBezTo>
                  <a:cubicBezTo>
                    <a:pt x="36" y="17"/>
                    <a:pt x="43" y="20"/>
                    <a:pt x="45" y="22"/>
                  </a:cubicBezTo>
                  <a:cubicBezTo>
                    <a:pt x="32" y="16"/>
                    <a:pt x="23" y="14"/>
                    <a:pt x="4" y="5"/>
                  </a:cubicBezTo>
                  <a:cubicBezTo>
                    <a:pt x="11" y="7"/>
                    <a:pt x="0" y="1"/>
                    <a:pt x="3" y="0"/>
                  </a:cubicBezTo>
                  <a:cubicBezTo>
                    <a:pt x="21" y="6"/>
                    <a:pt x="37" y="15"/>
                    <a:pt x="48" y="19"/>
                  </a:cubicBezTo>
                  <a:cubicBezTo>
                    <a:pt x="40" y="13"/>
                    <a:pt x="30" y="11"/>
                    <a:pt x="20" y="5"/>
                  </a:cubicBezTo>
                  <a:cubicBezTo>
                    <a:pt x="22" y="5"/>
                    <a:pt x="28" y="5"/>
                    <a:pt x="30"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 name="Freeform 5997">
              <a:extLst>
                <a:ext uri="{FF2B5EF4-FFF2-40B4-BE49-F238E27FC236}">
                  <a16:creationId xmlns:a16="http://schemas.microsoft.com/office/drawing/2014/main" id="{982641B5-9C7D-4294-90C7-4CB9B867AD32}"/>
                </a:ext>
              </a:extLst>
            </p:cNvPr>
            <p:cNvSpPr>
              <a:spLocks/>
            </p:cNvSpPr>
            <p:nvPr/>
          </p:nvSpPr>
          <p:spPr bwMode="auto">
            <a:xfrm>
              <a:off x="4766760" y="4730605"/>
              <a:ext cx="15875" cy="12700"/>
            </a:xfrm>
            <a:custGeom>
              <a:avLst/>
              <a:gdLst>
                <a:gd name="T0" fmla="*/ 17 w 17"/>
                <a:gd name="T1" fmla="*/ 13 h 14"/>
                <a:gd name="T2" fmla="*/ 8 w 17"/>
                <a:gd name="T3" fmla="*/ 6 h 14"/>
                <a:gd name="T4" fmla="*/ 11 w 17"/>
                <a:gd name="T5" fmla="*/ 11 h 14"/>
                <a:gd name="T6" fmla="*/ 0 w 17"/>
                <a:gd name="T7" fmla="*/ 0 h 14"/>
                <a:gd name="T8" fmla="*/ 17 w 17"/>
                <a:gd name="T9" fmla="*/ 13 h 14"/>
              </a:gdLst>
              <a:ahLst/>
              <a:cxnLst>
                <a:cxn ang="0">
                  <a:pos x="T0" y="T1"/>
                </a:cxn>
                <a:cxn ang="0">
                  <a:pos x="T2" y="T3"/>
                </a:cxn>
                <a:cxn ang="0">
                  <a:pos x="T4" y="T5"/>
                </a:cxn>
                <a:cxn ang="0">
                  <a:pos x="T6" y="T7"/>
                </a:cxn>
                <a:cxn ang="0">
                  <a:pos x="T8" y="T9"/>
                </a:cxn>
              </a:cxnLst>
              <a:rect l="0" t="0" r="r" b="b"/>
              <a:pathLst>
                <a:path w="17" h="14">
                  <a:moveTo>
                    <a:pt x="17" y="13"/>
                  </a:moveTo>
                  <a:cubicBezTo>
                    <a:pt x="16" y="14"/>
                    <a:pt x="12" y="9"/>
                    <a:pt x="8" y="6"/>
                  </a:cubicBezTo>
                  <a:cubicBezTo>
                    <a:pt x="8" y="6"/>
                    <a:pt x="12" y="10"/>
                    <a:pt x="11" y="11"/>
                  </a:cubicBezTo>
                  <a:cubicBezTo>
                    <a:pt x="7" y="7"/>
                    <a:pt x="3" y="4"/>
                    <a:pt x="0" y="0"/>
                  </a:cubicBezTo>
                  <a:cubicBezTo>
                    <a:pt x="2" y="1"/>
                    <a:pt x="5" y="1"/>
                    <a:pt x="1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 name="Freeform 5998">
              <a:extLst>
                <a:ext uri="{FF2B5EF4-FFF2-40B4-BE49-F238E27FC236}">
                  <a16:creationId xmlns:a16="http://schemas.microsoft.com/office/drawing/2014/main" id="{B35CBF2D-CE94-4F0A-AB0A-17C380F23650}"/>
                </a:ext>
              </a:extLst>
            </p:cNvPr>
            <p:cNvSpPr>
              <a:spLocks/>
            </p:cNvSpPr>
            <p:nvPr/>
          </p:nvSpPr>
          <p:spPr bwMode="auto">
            <a:xfrm>
              <a:off x="4814385" y="4781405"/>
              <a:ext cx="33337" cy="44450"/>
            </a:xfrm>
            <a:custGeom>
              <a:avLst/>
              <a:gdLst>
                <a:gd name="T0" fmla="*/ 17 w 37"/>
                <a:gd name="T1" fmla="*/ 15 h 49"/>
                <a:gd name="T2" fmla="*/ 28 w 37"/>
                <a:gd name="T3" fmla="*/ 26 h 49"/>
                <a:gd name="T4" fmla="*/ 20 w 37"/>
                <a:gd name="T5" fmla="*/ 28 h 49"/>
                <a:gd name="T6" fmla="*/ 29 w 37"/>
                <a:gd name="T7" fmla="*/ 39 h 49"/>
                <a:gd name="T8" fmla="*/ 35 w 37"/>
                <a:gd name="T9" fmla="*/ 48 h 49"/>
                <a:gd name="T10" fmla="*/ 22 w 37"/>
                <a:gd name="T11" fmla="*/ 32 h 49"/>
                <a:gd name="T12" fmla="*/ 10 w 37"/>
                <a:gd name="T13" fmla="*/ 18 h 49"/>
                <a:gd name="T14" fmla="*/ 19 w 37"/>
                <a:gd name="T15" fmla="*/ 22 h 49"/>
                <a:gd name="T16" fmla="*/ 12 w 37"/>
                <a:gd name="T17" fmla="*/ 11 h 49"/>
                <a:gd name="T18" fmla="*/ 17 w 37"/>
                <a:gd name="T19"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49">
                  <a:moveTo>
                    <a:pt x="17" y="15"/>
                  </a:moveTo>
                  <a:cubicBezTo>
                    <a:pt x="18" y="15"/>
                    <a:pt x="24" y="22"/>
                    <a:pt x="28" y="26"/>
                  </a:cubicBezTo>
                  <a:cubicBezTo>
                    <a:pt x="23" y="23"/>
                    <a:pt x="25" y="28"/>
                    <a:pt x="20" y="28"/>
                  </a:cubicBezTo>
                  <a:cubicBezTo>
                    <a:pt x="20" y="29"/>
                    <a:pt x="25" y="34"/>
                    <a:pt x="29" y="39"/>
                  </a:cubicBezTo>
                  <a:cubicBezTo>
                    <a:pt x="33" y="44"/>
                    <a:pt x="37" y="49"/>
                    <a:pt x="35" y="48"/>
                  </a:cubicBezTo>
                  <a:cubicBezTo>
                    <a:pt x="29" y="41"/>
                    <a:pt x="26" y="36"/>
                    <a:pt x="22" y="32"/>
                  </a:cubicBezTo>
                  <a:cubicBezTo>
                    <a:pt x="19" y="28"/>
                    <a:pt x="15" y="24"/>
                    <a:pt x="10" y="18"/>
                  </a:cubicBezTo>
                  <a:cubicBezTo>
                    <a:pt x="25" y="33"/>
                    <a:pt x="0" y="0"/>
                    <a:pt x="19" y="22"/>
                  </a:cubicBezTo>
                  <a:cubicBezTo>
                    <a:pt x="20" y="21"/>
                    <a:pt x="17" y="18"/>
                    <a:pt x="12" y="11"/>
                  </a:cubicBezTo>
                  <a:cubicBezTo>
                    <a:pt x="11" y="9"/>
                    <a:pt x="26" y="26"/>
                    <a:pt x="17"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 name="Freeform 5999">
              <a:extLst>
                <a:ext uri="{FF2B5EF4-FFF2-40B4-BE49-F238E27FC236}">
                  <a16:creationId xmlns:a16="http://schemas.microsoft.com/office/drawing/2014/main" id="{71FEF5AE-766A-4822-9C80-AF4631D49AE3}"/>
                </a:ext>
              </a:extLst>
            </p:cNvPr>
            <p:cNvSpPr>
              <a:spLocks/>
            </p:cNvSpPr>
            <p:nvPr/>
          </p:nvSpPr>
          <p:spPr bwMode="auto">
            <a:xfrm>
              <a:off x="4309560" y="4511530"/>
              <a:ext cx="163512" cy="38100"/>
            </a:xfrm>
            <a:custGeom>
              <a:avLst/>
              <a:gdLst>
                <a:gd name="T0" fmla="*/ 52 w 181"/>
                <a:gd name="T1" fmla="*/ 6 h 43"/>
                <a:gd name="T2" fmla="*/ 49 w 181"/>
                <a:gd name="T3" fmla="*/ 8 h 43"/>
                <a:gd name="T4" fmla="*/ 91 w 181"/>
                <a:gd name="T5" fmla="*/ 17 h 43"/>
                <a:gd name="T6" fmla="*/ 130 w 181"/>
                <a:gd name="T7" fmla="*/ 26 h 43"/>
                <a:gd name="T8" fmla="*/ 156 w 181"/>
                <a:gd name="T9" fmla="*/ 35 h 43"/>
                <a:gd name="T10" fmla="*/ 181 w 181"/>
                <a:gd name="T11" fmla="*/ 43 h 43"/>
                <a:gd name="T12" fmla="*/ 90 w 181"/>
                <a:gd name="T13" fmla="*/ 18 h 43"/>
                <a:gd name="T14" fmla="*/ 1 w 181"/>
                <a:gd name="T15" fmla="*/ 1 h 43"/>
                <a:gd name="T16" fmla="*/ 24 w 181"/>
                <a:gd name="T17" fmla="*/ 4 h 43"/>
                <a:gd name="T18" fmla="*/ 41 w 181"/>
                <a:gd name="T19" fmla="*/ 5 h 43"/>
                <a:gd name="T20" fmla="*/ 52 w 181"/>
                <a:gd name="T21"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 h="43">
                  <a:moveTo>
                    <a:pt x="52" y="6"/>
                  </a:moveTo>
                  <a:cubicBezTo>
                    <a:pt x="68" y="10"/>
                    <a:pt x="50" y="7"/>
                    <a:pt x="49" y="8"/>
                  </a:cubicBezTo>
                  <a:cubicBezTo>
                    <a:pt x="59" y="10"/>
                    <a:pt x="75" y="13"/>
                    <a:pt x="91" y="17"/>
                  </a:cubicBezTo>
                  <a:cubicBezTo>
                    <a:pt x="107" y="21"/>
                    <a:pt x="122" y="24"/>
                    <a:pt x="130" y="26"/>
                  </a:cubicBezTo>
                  <a:cubicBezTo>
                    <a:pt x="141" y="29"/>
                    <a:pt x="149" y="32"/>
                    <a:pt x="156" y="35"/>
                  </a:cubicBezTo>
                  <a:cubicBezTo>
                    <a:pt x="164" y="38"/>
                    <a:pt x="172" y="40"/>
                    <a:pt x="181" y="43"/>
                  </a:cubicBezTo>
                  <a:cubicBezTo>
                    <a:pt x="154" y="34"/>
                    <a:pt x="122" y="25"/>
                    <a:pt x="90" y="18"/>
                  </a:cubicBezTo>
                  <a:cubicBezTo>
                    <a:pt x="58" y="11"/>
                    <a:pt x="27" y="5"/>
                    <a:pt x="1" y="1"/>
                  </a:cubicBezTo>
                  <a:cubicBezTo>
                    <a:pt x="0" y="0"/>
                    <a:pt x="13" y="2"/>
                    <a:pt x="24" y="4"/>
                  </a:cubicBezTo>
                  <a:cubicBezTo>
                    <a:pt x="36" y="6"/>
                    <a:pt x="46" y="8"/>
                    <a:pt x="41" y="5"/>
                  </a:cubicBezTo>
                  <a:cubicBezTo>
                    <a:pt x="46" y="6"/>
                    <a:pt x="52" y="7"/>
                    <a:pt x="5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 name="Freeform 6000">
              <a:extLst>
                <a:ext uri="{FF2B5EF4-FFF2-40B4-BE49-F238E27FC236}">
                  <a16:creationId xmlns:a16="http://schemas.microsoft.com/office/drawing/2014/main" id="{9C5344C9-2734-4E65-A327-C0A78D6E4E94}"/>
                </a:ext>
              </a:extLst>
            </p:cNvPr>
            <p:cNvSpPr>
              <a:spLocks/>
            </p:cNvSpPr>
            <p:nvPr/>
          </p:nvSpPr>
          <p:spPr bwMode="auto">
            <a:xfrm>
              <a:off x="4460373" y="4544868"/>
              <a:ext cx="25400" cy="11113"/>
            </a:xfrm>
            <a:custGeom>
              <a:avLst/>
              <a:gdLst>
                <a:gd name="T0" fmla="*/ 28 w 29"/>
                <a:gd name="T1" fmla="*/ 9 h 12"/>
                <a:gd name="T2" fmla="*/ 0 w 29"/>
                <a:gd name="T3" fmla="*/ 0 h 12"/>
                <a:gd name="T4" fmla="*/ 13 w 29"/>
                <a:gd name="T5" fmla="*/ 3 h 12"/>
                <a:gd name="T6" fmla="*/ 28 w 29"/>
                <a:gd name="T7" fmla="*/ 9 h 12"/>
              </a:gdLst>
              <a:ahLst/>
              <a:cxnLst>
                <a:cxn ang="0">
                  <a:pos x="T0" y="T1"/>
                </a:cxn>
                <a:cxn ang="0">
                  <a:pos x="T2" y="T3"/>
                </a:cxn>
                <a:cxn ang="0">
                  <a:pos x="T4" y="T5"/>
                </a:cxn>
                <a:cxn ang="0">
                  <a:pos x="T6" y="T7"/>
                </a:cxn>
              </a:cxnLst>
              <a:rect l="0" t="0" r="r" b="b"/>
              <a:pathLst>
                <a:path w="29" h="12">
                  <a:moveTo>
                    <a:pt x="28" y="9"/>
                  </a:moveTo>
                  <a:cubicBezTo>
                    <a:pt x="29" y="12"/>
                    <a:pt x="12" y="3"/>
                    <a:pt x="0" y="0"/>
                  </a:cubicBezTo>
                  <a:cubicBezTo>
                    <a:pt x="2" y="0"/>
                    <a:pt x="7" y="1"/>
                    <a:pt x="13" y="3"/>
                  </a:cubicBezTo>
                  <a:cubicBezTo>
                    <a:pt x="19" y="5"/>
                    <a:pt x="25" y="7"/>
                    <a:pt x="28"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 name="Freeform 6001">
              <a:extLst>
                <a:ext uri="{FF2B5EF4-FFF2-40B4-BE49-F238E27FC236}">
                  <a16:creationId xmlns:a16="http://schemas.microsoft.com/office/drawing/2014/main" id="{CA1C0CC6-9089-44BC-BD92-1F3CBCA31D52}"/>
                </a:ext>
              </a:extLst>
            </p:cNvPr>
            <p:cNvSpPr>
              <a:spLocks/>
            </p:cNvSpPr>
            <p:nvPr/>
          </p:nvSpPr>
          <p:spPr bwMode="auto">
            <a:xfrm>
              <a:off x="4704848" y="4676630"/>
              <a:ext cx="20637" cy="14288"/>
            </a:xfrm>
            <a:custGeom>
              <a:avLst/>
              <a:gdLst>
                <a:gd name="T0" fmla="*/ 14 w 23"/>
                <a:gd name="T1" fmla="*/ 8 h 16"/>
                <a:gd name="T2" fmla="*/ 19 w 23"/>
                <a:gd name="T3" fmla="*/ 16 h 16"/>
                <a:gd name="T4" fmla="*/ 1 w 23"/>
                <a:gd name="T5" fmla="*/ 2 h 16"/>
                <a:gd name="T6" fmla="*/ 7 w 23"/>
                <a:gd name="T7" fmla="*/ 5 h 16"/>
                <a:gd name="T8" fmla="*/ 14 w 23"/>
                <a:gd name="T9" fmla="*/ 8 h 16"/>
              </a:gdLst>
              <a:ahLst/>
              <a:cxnLst>
                <a:cxn ang="0">
                  <a:pos x="T0" y="T1"/>
                </a:cxn>
                <a:cxn ang="0">
                  <a:pos x="T2" y="T3"/>
                </a:cxn>
                <a:cxn ang="0">
                  <a:pos x="T4" y="T5"/>
                </a:cxn>
                <a:cxn ang="0">
                  <a:pos x="T6" y="T7"/>
                </a:cxn>
                <a:cxn ang="0">
                  <a:pos x="T8" y="T9"/>
                </a:cxn>
              </a:cxnLst>
              <a:rect l="0" t="0" r="r" b="b"/>
              <a:pathLst>
                <a:path w="23" h="16">
                  <a:moveTo>
                    <a:pt x="14" y="8"/>
                  </a:moveTo>
                  <a:cubicBezTo>
                    <a:pt x="23" y="15"/>
                    <a:pt x="19" y="14"/>
                    <a:pt x="19" y="16"/>
                  </a:cubicBezTo>
                  <a:cubicBezTo>
                    <a:pt x="10" y="8"/>
                    <a:pt x="8" y="7"/>
                    <a:pt x="1" y="2"/>
                  </a:cubicBezTo>
                  <a:cubicBezTo>
                    <a:pt x="0" y="0"/>
                    <a:pt x="4" y="2"/>
                    <a:pt x="7" y="5"/>
                  </a:cubicBezTo>
                  <a:cubicBezTo>
                    <a:pt x="11" y="8"/>
                    <a:pt x="15" y="10"/>
                    <a:pt x="1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 name="Freeform 6002">
              <a:extLst>
                <a:ext uri="{FF2B5EF4-FFF2-40B4-BE49-F238E27FC236}">
                  <a16:creationId xmlns:a16="http://schemas.microsoft.com/office/drawing/2014/main" id="{34F5DE43-38FD-4279-A3E6-DF39D15F5C4A}"/>
                </a:ext>
              </a:extLst>
            </p:cNvPr>
            <p:cNvSpPr>
              <a:spLocks/>
            </p:cNvSpPr>
            <p:nvPr/>
          </p:nvSpPr>
          <p:spPr bwMode="auto">
            <a:xfrm>
              <a:off x="4727073" y="4694093"/>
              <a:ext cx="14287" cy="12700"/>
            </a:xfrm>
            <a:custGeom>
              <a:avLst/>
              <a:gdLst>
                <a:gd name="T0" fmla="*/ 1 w 16"/>
                <a:gd name="T1" fmla="*/ 0 h 13"/>
                <a:gd name="T2" fmla="*/ 12 w 16"/>
                <a:gd name="T3" fmla="*/ 11 h 13"/>
                <a:gd name="T4" fmla="*/ 0 w 16"/>
                <a:gd name="T5" fmla="*/ 1 h 13"/>
                <a:gd name="T6" fmla="*/ 6 w 16"/>
                <a:gd name="T7" fmla="*/ 5 h 13"/>
                <a:gd name="T8" fmla="*/ 1 w 16"/>
                <a:gd name="T9" fmla="*/ 0 h 13"/>
              </a:gdLst>
              <a:ahLst/>
              <a:cxnLst>
                <a:cxn ang="0">
                  <a:pos x="T0" y="T1"/>
                </a:cxn>
                <a:cxn ang="0">
                  <a:pos x="T2" y="T3"/>
                </a:cxn>
                <a:cxn ang="0">
                  <a:pos x="T4" y="T5"/>
                </a:cxn>
                <a:cxn ang="0">
                  <a:pos x="T6" y="T7"/>
                </a:cxn>
                <a:cxn ang="0">
                  <a:pos x="T8" y="T9"/>
                </a:cxn>
              </a:cxnLst>
              <a:rect l="0" t="0" r="r" b="b"/>
              <a:pathLst>
                <a:path w="16" h="13">
                  <a:moveTo>
                    <a:pt x="1" y="0"/>
                  </a:moveTo>
                  <a:cubicBezTo>
                    <a:pt x="4" y="1"/>
                    <a:pt x="16" y="13"/>
                    <a:pt x="12" y="11"/>
                  </a:cubicBezTo>
                  <a:cubicBezTo>
                    <a:pt x="8" y="8"/>
                    <a:pt x="4" y="5"/>
                    <a:pt x="0" y="1"/>
                  </a:cubicBezTo>
                  <a:cubicBezTo>
                    <a:pt x="1" y="2"/>
                    <a:pt x="6" y="5"/>
                    <a:pt x="6" y="5"/>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 name="Freeform 6003">
              <a:extLst>
                <a:ext uri="{FF2B5EF4-FFF2-40B4-BE49-F238E27FC236}">
                  <a16:creationId xmlns:a16="http://schemas.microsoft.com/office/drawing/2014/main" id="{6182E140-5629-46E1-976D-EC793FFF78AA}"/>
                </a:ext>
              </a:extLst>
            </p:cNvPr>
            <p:cNvSpPr>
              <a:spLocks/>
            </p:cNvSpPr>
            <p:nvPr/>
          </p:nvSpPr>
          <p:spPr bwMode="auto">
            <a:xfrm>
              <a:off x="4931860" y="4951268"/>
              <a:ext cx="20637" cy="39688"/>
            </a:xfrm>
            <a:custGeom>
              <a:avLst/>
              <a:gdLst>
                <a:gd name="T0" fmla="*/ 3 w 23"/>
                <a:gd name="T1" fmla="*/ 2 h 45"/>
                <a:gd name="T2" fmla="*/ 13 w 23"/>
                <a:gd name="T3" fmla="*/ 22 h 45"/>
                <a:gd name="T4" fmla="*/ 23 w 23"/>
                <a:gd name="T5" fmla="*/ 45 h 45"/>
                <a:gd name="T6" fmla="*/ 12 w 23"/>
                <a:gd name="T7" fmla="*/ 27 h 45"/>
                <a:gd name="T8" fmla="*/ 0 w 23"/>
                <a:gd name="T9" fmla="*/ 2 h 45"/>
                <a:gd name="T10" fmla="*/ 3 w 23"/>
                <a:gd name="T11" fmla="*/ 2 h 45"/>
              </a:gdLst>
              <a:ahLst/>
              <a:cxnLst>
                <a:cxn ang="0">
                  <a:pos x="T0" y="T1"/>
                </a:cxn>
                <a:cxn ang="0">
                  <a:pos x="T2" y="T3"/>
                </a:cxn>
                <a:cxn ang="0">
                  <a:pos x="T4" y="T5"/>
                </a:cxn>
                <a:cxn ang="0">
                  <a:pos x="T6" y="T7"/>
                </a:cxn>
                <a:cxn ang="0">
                  <a:pos x="T8" y="T9"/>
                </a:cxn>
                <a:cxn ang="0">
                  <a:pos x="T10" y="T11"/>
                </a:cxn>
              </a:cxnLst>
              <a:rect l="0" t="0" r="r" b="b"/>
              <a:pathLst>
                <a:path w="23" h="45">
                  <a:moveTo>
                    <a:pt x="3" y="2"/>
                  </a:moveTo>
                  <a:cubicBezTo>
                    <a:pt x="7" y="10"/>
                    <a:pt x="10" y="16"/>
                    <a:pt x="13" y="22"/>
                  </a:cubicBezTo>
                  <a:cubicBezTo>
                    <a:pt x="15" y="28"/>
                    <a:pt x="19" y="35"/>
                    <a:pt x="23" y="45"/>
                  </a:cubicBezTo>
                  <a:cubicBezTo>
                    <a:pt x="21" y="45"/>
                    <a:pt x="18" y="40"/>
                    <a:pt x="12" y="27"/>
                  </a:cubicBezTo>
                  <a:cubicBezTo>
                    <a:pt x="14" y="23"/>
                    <a:pt x="4" y="7"/>
                    <a:pt x="0" y="2"/>
                  </a:cubicBezTo>
                  <a:cubicBezTo>
                    <a:pt x="1" y="0"/>
                    <a:pt x="4" y="6"/>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 name="Freeform 6004">
              <a:extLst>
                <a:ext uri="{FF2B5EF4-FFF2-40B4-BE49-F238E27FC236}">
                  <a16:creationId xmlns:a16="http://schemas.microsoft.com/office/drawing/2014/main" id="{E2E55DF7-2E0F-47AD-A89B-08E299D32872}"/>
                </a:ext>
              </a:extLst>
            </p:cNvPr>
            <p:cNvSpPr>
              <a:spLocks/>
            </p:cNvSpPr>
            <p:nvPr/>
          </p:nvSpPr>
          <p:spPr bwMode="auto">
            <a:xfrm>
              <a:off x="4496885" y="4557568"/>
              <a:ext cx="23812" cy="11113"/>
            </a:xfrm>
            <a:custGeom>
              <a:avLst/>
              <a:gdLst>
                <a:gd name="T0" fmla="*/ 28 w 28"/>
                <a:gd name="T1" fmla="*/ 12 h 12"/>
                <a:gd name="T2" fmla="*/ 0 w 28"/>
                <a:gd name="T3" fmla="*/ 2 h 12"/>
                <a:gd name="T4" fmla="*/ 28 w 28"/>
                <a:gd name="T5" fmla="*/ 12 h 12"/>
              </a:gdLst>
              <a:ahLst/>
              <a:cxnLst>
                <a:cxn ang="0">
                  <a:pos x="T0" y="T1"/>
                </a:cxn>
                <a:cxn ang="0">
                  <a:pos x="T2" y="T3"/>
                </a:cxn>
                <a:cxn ang="0">
                  <a:pos x="T4" y="T5"/>
                </a:cxn>
              </a:cxnLst>
              <a:rect l="0" t="0" r="r" b="b"/>
              <a:pathLst>
                <a:path w="28" h="12">
                  <a:moveTo>
                    <a:pt x="28" y="12"/>
                  </a:moveTo>
                  <a:cubicBezTo>
                    <a:pt x="23" y="12"/>
                    <a:pt x="15" y="7"/>
                    <a:pt x="0" y="2"/>
                  </a:cubicBezTo>
                  <a:cubicBezTo>
                    <a:pt x="0" y="0"/>
                    <a:pt x="19" y="7"/>
                    <a:pt x="28"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 name="Freeform 6005">
              <a:extLst>
                <a:ext uri="{FF2B5EF4-FFF2-40B4-BE49-F238E27FC236}">
                  <a16:creationId xmlns:a16="http://schemas.microsoft.com/office/drawing/2014/main" id="{A3F036A7-3255-49C0-9FF0-FBC9F891F747}"/>
                </a:ext>
              </a:extLst>
            </p:cNvPr>
            <p:cNvSpPr>
              <a:spLocks/>
            </p:cNvSpPr>
            <p:nvPr/>
          </p:nvSpPr>
          <p:spPr bwMode="auto">
            <a:xfrm>
              <a:off x="4992185" y="5102080"/>
              <a:ext cx="6350" cy="17463"/>
            </a:xfrm>
            <a:custGeom>
              <a:avLst/>
              <a:gdLst>
                <a:gd name="T0" fmla="*/ 7 w 7"/>
                <a:gd name="T1" fmla="*/ 17 h 18"/>
                <a:gd name="T2" fmla="*/ 3 w 7"/>
                <a:gd name="T3" fmla="*/ 12 h 18"/>
                <a:gd name="T4" fmla="*/ 1 w 7"/>
                <a:gd name="T5" fmla="*/ 1 h 18"/>
                <a:gd name="T6" fmla="*/ 7 w 7"/>
                <a:gd name="T7" fmla="*/ 17 h 18"/>
              </a:gdLst>
              <a:ahLst/>
              <a:cxnLst>
                <a:cxn ang="0">
                  <a:pos x="T0" y="T1"/>
                </a:cxn>
                <a:cxn ang="0">
                  <a:pos x="T2" y="T3"/>
                </a:cxn>
                <a:cxn ang="0">
                  <a:pos x="T4" y="T5"/>
                </a:cxn>
                <a:cxn ang="0">
                  <a:pos x="T6" y="T7"/>
                </a:cxn>
              </a:cxnLst>
              <a:rect l="0" t="0" r="r" b="b"/>
              <a:pathLst>
                <a:path w="7" h="18">
                  <a:moveTo>
                    <a:pt x="7" y="17"/>
                  </a:moveTo>
                  <a:cubicBezTo>
                    <a:pt x="3" y="8"/>
                    <a:pt x="5" y="18"/>
                    <a:pt x="3" y="12"/>
                  </a:cubicBezTo>
                  <a:cubicBezTo>
                    <a:pt x="0" y="3"/>
                    <a:pt x="0" y="0"/>
                    <a:pt x="1" y="1"/>
                  </a:cubicBezTo>
                  <a:cubicBezTo>
                    <a:pt x="2" y="2"/>
                    <a:pt x="5" y="8"/>
                    <a:pt x="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 name="Freeform 6006">
              <a:extLst>
                <a:ext uri="{FF2B5EF4-FFF2-40B4-BE49-F238E27FC236}">
                  <a16:creationId xmlns:a16="http://schemas.microsoft.com/office/drawing/2014/main" id="{0170C3F7-0394-4D30-B56A-C5D1FB5AC56C}"/>
                </a:ext>
              </a:extLst>
            </p:cNvPr>
            <p:cNvSpPr>
              <a:spLocks/>
            </p:cNvSpPr>
            <p:nvPr/>
          </p:nvSpPr>
          <p:spPr bwMode="auto">
            <a:xfrm>
              <a:off x="4887410" y="4873480"/>
              <a:ext cx="12700" cy="20638"/>
            </a:xfrm>
            <a:custGeom>
              <a:avLst/>
              <a:gdLst>
                <a:gd name="T0" fmla="*/ 13 w 13"/>
                <a:gd name="T1" fmla="*/ 21 h 22"/>
                <a:gd name="T2" fmla="*/ 0 w 13"/>
                <a:gd name="T3" fmla="*/ 2 h 22"/>
                <a:gd name="T4" fmla="*/ 13 w 13"/>
                <a:gd name="T5" fmla="*/ 21 h 22"/>
              </a:gdLst>
              <a:ahLst/>
              <a:cxnLst>
                <a:cxn ang="0">
                  <a:pos x="T0" y="T1"/>
                </a:cxn>
                <a:cxn ang="0">
                  <a:pos x="T2" y="T3"/>
                </a:cxn>
                <a:cxn ang="0">
                  <a:pos x="T4" y="T5"/>
                </a:cxn>
              </a:cxnLst>
              <a:rect l="0" t="0" r="r" b="b"/>
              <a:pathLst>
                <a:path w="13" h="22">
                  <a:moveTo>
                    <a:pt x="13" y="21"/>
                  </a:moveTo>
                  <a:cubicBezTo>
                    <a:pt x="12" y="22"/>
                    <a:pt x="4" y="7"/>
                    <a:pt x="0" y="2"/>
                  </a:cubicBezTo>
                  <a:cubicBezTo>
                    <a:pt x="1" y="0"/>
                    <a:pt x="11" y="16"/>
                    <a:pt x="13"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 name="Freeform 6007">
              <a:extLst>
                <a:ext uri="{FF2B5EF4-FFF2-40B4-BE49-F238E27FC236}">
                  <a16:creationId xmlns:a16="http://schemas.microsoft.com/office/drawing/2014/main" id="{21207C32-521F-4F6D-811A-5BF31B52C504}"/>
                </a:ext>
              </a:extLst>
            </p:cNvPr>
            <p:cNvSpPr>
              <a:spLocks/>
            </p:cNvSpPr>
            <p:nvPr/>
          </p:nvSpPr>
          <p:spPr bwMode="auto">
            <a:xfrm>
              <a:off x="5020760" y="5427518"/>
              <a:ext cx="3175" cy="20638"/>
            </a:xfrm>
            <a:custGeom>
              <a:avLst/>
              <a:gdLst>
                <a:gd name="T0" fmla="*/ 0 w 3"/>
                <a:gd name="T1" fmla="*/ 23 h 23"/>
                <a:gd name="T2" fmla="*/ 2 w 3"/>
                <a:gd name="T3" fmla="*/ 0 h 23"/>
                <a:gd name="T4" fmla="*/ 0 w 3"/>
                <a:gd name="T5" fmla="*/ 23 h 23"/>
              </a:gdLst>
              <a:ahLst/>
              <a:cxnLst>
                <a:cxn ang="0">
                  <a:pos x="T0" y="T1"/>
                </a:cxn>
                <a:cxn ang="0">
                  <a:pos x="T2" y="T3"/>
                </a:cxn>
                <a:cxn ang="0">
                  <a:pos x="T4" y="T5"/>
                </a:cxn>
              </a:cxnLst>
              <a:rect l="0" t="0" r="r" b="b"/>
              <a:pathLst>
                <a:path w="3" h="23">
                  <a:moveTo>
                    <a:pt x="0" y="23"/>
                  </a:moveTo>
                  <a:cubicBezTo>
                    <a:pt x="0" y="19"/>
                    <a:pt x="1" y="10"/>
                    <a:pt x="2" y="0"/>
                  </a:cubicBezTo>
                  <a:cubicBezTo>
                    <a:pt x="3" y="2"/>
                    <a:pt x="3" y="14"/>
                    <a:pt x="0" y="2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 name="Freeform 6008">
              <a:extLst>
                <a:ext uri="{FF2B5EF4-FFF2-40B4-BE49-F238E27FC236}">
                  <a16:creationId xmlns:a16="http://schemas.microsoft.com/office/drawing/2014/main" id="{5192D23C-EE20-4E41-AEC7-D9A9420E4708}"/>
                </a:ext>
              </a:extLst>
            </p:cNvPr>
            <p:cNvSpPr>
              <a:spLocks/>
            </p:cNvSpPr>
            <p:nvPr/>
          </p:nvSpPr>
          <p:spPr bwMode="auto">
            <a:xfrm>
              <a:off x="4982660" y="5068743"/>
              <a:ext cx="7937" cy="28575"/>
            </a:xfrm>
            <a:custGeom>
              <a:avLst/>
              <a:gdLst>
                <a:gd name="T0" fmla="*/ 0 w 10"/>
                <a:gd name="T1" fmla="*/ 0 h 32"/>
                <a:gd name="T2" fmla="*/ 10 w 10"/>
                <a:gd name="T3" fmla="*/ 30 h 32"/>
                <a:gd name="T4" fmla="*/ 5 w 10"/>
                <a:gd name="T5" fmla="*/ 18 h 32"/>
                <a:gd name="T6" fmla="*/ 0 w 10"/>
                <a:gd name="T7" fmla="*/ 0 h 32"/>
              </a:gdLst>
              <a:ahLst/>
              <a:cxnLst>
                <a:cxn ang="0">
                  <a:pos x="T0" y="T1"/>
                </a:cxn>
                <a:cxn ang="0">
                  <a:pos x="T2" y="T3"/>
                </a:cxn>
                <a:cxn ang="0">
                  <a:pos x="T4" y="T5"/>
                </a:cxn>
                <a:cxn ang="0">
                  <a:pos x="T6" y="T7"/>
                </a:cxn>
              </a:cxnLst>
              <a:rect l="0" t="0" r="r" b="b"/>
              <a:pathLst>
                <a:path w="10" h="32">
                  <a:moveTo>
                    <a:pt x="0" y="0"/>
                  </a:moveTo>
                  <a:cubicBezTo>
                    <a:pt x="4" y="10"/>
                    <a:pt x="7" y="20"/>
                    <a:pt x="10" y="30"/>
                  </a:cubicBezTo>
                  <a:cubicBezTo>
                    <a:pt x="10" y="32"/>
                    <a:pt x="7" y="25"/>
                    <a:pt x="5" y="18"/>
                  </a:cubicBezTo>
                  <a:cubicBezTo>
                    <a:pt x="3" y="11"/>
                    <a:pt x="0"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 name="Freeform 6009">
              <a:extLst>
                <a:ext uri="{FF2B5EF4-FFF2-40B4-BE49-F238E27FC236}">
                  <a16:creationId xmlns:a16="http://schemas.microsoft.com/office/drawing/2014/main" id="{95E49A75-EF07-49FE-AA3F-D54D49ECE876}"/>
                </a:ext>
              </a:extLst>
            </p:cNvPr>
            <p:cNvSpPr>
              <a:spLocks/>
            </p:cNvSpPr>
            <p:nvPr/>
          </p:nvSpPr>
          <p:spPr bwMode="auto">
            <a:xfrm>
              <a:off x="4998535" y="5122718"/>
              <a:ext cx="6350" cy="25400"/>
            </a:xfrm>
            <a:custGeom>
              <a:avLst/>
              <a:gdLst>
                <a:gd name="T0" fmla="*/ 7 w 7"/>
                <a:gd name="T1" fmla="*/ 27 h 27"/>
                <a:gd name="T2" fmla="*/ 0 w 7"/>
                <a:gd name="T3" fmla="*/ 0 h 27"/>
                <a:gd name="T4" fmla="*/ 7 w 7"/>
                <a:gd name="T5" fmla="*/ 27 h 27"/>
              </a:gdLst>
              <a:ahLst/>
              <a:cxnLst>
                <a:cxn ang="0">
                  <a:pos x="T0" y="T1"/>
                </a:cxn>
                <a:cxn ang="0">
                  <a:pos x="T2" y="T3"/>
                </a:cxn>
                <a:cxn ang="0">
                  <a:pos x="T4" y="T5"/>
                </a:cxn>
              </a:cxnLst>
              <a:rect l="0" t="0" r="r" b="b"/>
              <a:pathLst>
                <a:path w="7" h="27">
                  <a:moveTo>
                    <a:pt x="7" y="27"/>
                  </a:moveTo>
                  <a:cubicBezTo>
                    <a:pt x="5" y="25"/>
                    <a:pt x="3" y="11"/>
                    <a:pt x="0" y="0"/>
                  </a:cubicBezTo>
                  <a:cubicBezTo>
                    <a:pt x="2" y="2"/>
                    <a:pt x="6" y="19"/>
                    <a:pt x="7"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 name="Freeform 6010">
              <a:extLst>
                <a:ext uri="{FF2B5EF4-FFF2-40B4-BE49-F238E27FC236}">
                  <a16:creationId xmlns:a16="http://schemas.microsoft.com/office/drawing/2014/main" id="{8C9EB8A2-DE2E-4CA2-ADEB-9FF06DACDF20}"/>
                </a:ext>
              </a:extLst>
            </p:cNvPr>
            <p:cNvSpPr>
              <a:spLocks/>
            </p:cNvSpPr>
            <p:nvPr/>
          </p:nvSpPr>
          <p:spPr bwMode="auto">
            <a:xfrm>
              <a:off x="4388935" y="4528993"/>
              <a:ext cx="68262" cy="17463"/>
            </a:xfrm>
            <a:custGeom>
              <a:avLst/>
              <a:gdLst>
                <a:gd name="T0" fmla="*/ 76 w 76"/>
                <a:gd name="T1" fmla="*/ 20 h 20"/>
                <a:gd name="T2" fmla="*/ 41 w 76"/>
                <a:gd name="T3" fmla="*/ 10 h 20"/>
                <a:gd name="T4" fmla="*/ 0 w 76"/>
                <a:gd name="T5" fmla="*/ 0 h 20"/>
                <a:gd name="T6" fmla="*/ 37 w 76"/>
                <a:gd name="T7" fmla="*/ 8 h 20"/>
                <a:gd name="T8" fmla="*/ 76 w 76"/>
                <a:gd name="T9" fmla="*/ 20 h 20"/>
              </a:gdLst>
              <a:ahLst/>
              <a:cxnLst>
                <a:cxn ang="0">
                  <a:pos x="T0" y="T1"/>
                </a:cxn>
                <a:cxn ang="0">
                  <a:pos x="T2" y="T3"/>
                </a:cxn>
                <a:cxn ang="0">
                  <a:pos x="T4" y="T5"/>
                </a:cxn>
                <a:cxn ang="0">
                  <a:pos x="T6" y="T7"/>
                </a:cxn>
                <a:cxn ang="0">
                  <a:pos x="T8" y="T9"/>
                </a:cxn>
              </a:cxnLst>
              <a:rect l="0" t="0" r="r" b="b"/>
              <a:pathLst>
                <a:path w="76" h="20">
                  <a:moveTo>
                    <a:pt x="76" y="20"/>
                  </a:moveTo>
                  <a:cubicBezTo>
                    <a:pt x="67" y="18"/>
                    <a:pt x="54" y="14"/>
                    <a:pt x="41" y="10"/>
                  </a:cubicBezTo>
                  <a:cubicBezTo>
                    <a:pt x="27" y="6"/>
                    <a:pt x="13" y="2"/>
                    <a:pt x="0" y="0"/>
                  </a:cubicBezTo>
                  <a:cubicBezTo>
                    <a:pt x="9" y="1"/>
                    <a:pt x="23" y="4"/>
                    <a:pt x="37" y="8"/>
                  </a:cubicBezTo>
                  <a:cubicBezTo>
                    <a:pt x="51" y="12"/>
                    <a:pt x="65" y="17"/>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 name="Freeform 6011">
              <a:extLst>
                <a:ext uri="{FF2B5EF4-FFF2-40B4-BE49-F238E27FC236}">
                  <a16:creationId xmlns:a16="http://schemas.microsoft.com/office/drawing/2014/main" id="{648A5BCA-8AFB-4270-8DC9-118B9D40044B}"/>
                </a:ext>
              </a:extLst>
            </p:cNvPr>
            <p:cNvSpPr>
              <a:spLocks/>
            </p:cNvSpPr>
            <p:nvPr/>
          </p:nvSpPr>
          <p:spPr bwMode="auto">
            <a:xfrm>
              <a:off x="4747710" y="4716318"/>
              <a:ext cx="26987" cy="23813"/>
            </a:xfrm>
            <a:custGeom>
              <a:avLst/>
              <a:gdLst>
                <a:gd name="T0" fmla="*/ 0 w 29"/>
                <a:gd name="T1" fmla="*/ 0 h 26"/>
                <a:gd name="T2" fmla="*/ 29 w 29"/>
                <a:gd name="T3" fmla="*/ 26 h 26"/>
                <a:gd name="T4" fmla="*/ 25 w 29"/>
                <a:gd name="T5" fmla="*/ 26 h 26"/>
                <a:gd name="T6" fmla="*/ 0 w 29"/>
                <a:gd name="T7" fmla="*/ 0 h 26"/>
              </a:gdLst>
              <a:ahLst/>
              <a:cxnLst>
                <a:cxn ang="0">
                  <a:pos x="T0" y="T1"/>
                </a:cxn>
                <a:cxn ang="0">
                  <a:pos x="T2" y="T3"/>
                </a:cxn>
                <a:cxn ang="0">
                  <a:pos x="T4" y="T5"/>
                </a:cxn>
                <a:cxn ang="0">
                  <a:pos x="T6" y="T7"/>
                </a:cxn>
              </a:cxnLst>
              <a:rect l="0" t="0" r="r" b="b"/>
              <a:pathLst>
                <a:path w="29" h="26">
                  <a:moveTo>
                    <a:pt x="0" y="0"/>
                  </a:moveTo>
                  <a:cubicBezTo>
                    <a:pt x="8" y="4"/>
                    <a:pt x="18" y="16"/>
                    <a:pt x="29" y="26"/>
                  </a:cubicBezTo>
                  <a:cubicBezTo>
                    <a:pt x="26" y="24"/>
                    <a:pt x="25" y="24"/>
                    <a:pt x="25" y="26"/>
                  </a:cubicBezTo>
                  <a:cubicBezTo>
                    <a:pt x="13" y="14"/>
                    <a:pt x="13" y="1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 name="Freeform 6012">
              <a:extLst>
                <a:ext uri="{FF2B5EF4-FFF2-40B4-BE49-F238E27FC236}">
                  <a16:creationId xmlns:a16="http://schemas.microsoft.com/office/drawing/2014/main" id="{F349936C-83F9-42BD-BE49-DED0DCEE4676}"/>
                </a:ext>
              </a:extLst>
            </p:cNvPr>
            <p:cNvSpPr>
              <a:spLocks/>
            </p:cNvSpPr>
            <p:nvPr/>
          </p:nvSpPr>
          <p:spPr bwMode="auto">
            <a:xfrm>
              <a:off x="4361948" y="4522643"/>
              <a:ext cx="23812" cy="4763"/>
            </a:xfrm>
            <a:custGeom>
              <a:avLst/>
              <a:gdLst>
                <a:gd name="T0" fmla="*/ 26 w 26"/>
                <a:gd name="T1" fmla="*/ 5 h 6"/>
                <a:gd name="T2" fmla="*/ 15 w 26"/>
                <a:gd name="T3" fmla="*/ 4 h 6"/>
                <a:gd name="T4" fmla="*/ 0 w 26"/>
                <a:gd name="T5" fmla="*/ 0 h 6"/>
                <a:gd name="T6" fmla="*/ 26 w 26"/>
                <a:gd name="T7" fmla="*/ 5 h 6"/>
              </a:gdLst>
              <a:ahLst/>
              <a:cxnLst>
                <a:cxn ang="0">
                  <a:pos x="T0" y="T1"/>
                </a:cxn>
                <a:cxn ang="0">
                  <a:pos x="T2" y="T3"/>
                </a:cxn>
                <a:cxn ang="0">
                  <a:pos x="T4" y="T5"/>
                </a:cxn>
                <a:cxn ang="0">
                  <a:pos x="T6" y="T7"/>
                </a:cxn>
              </a:cxnLst>
              <a:rect l="0" t="0" r="r" b="b"/>
              <a:pathLst>
                <a:path w="26" h="6">
                  <a:moveTo>
                    <a:pt x="26" y="5"/>
                  </a:moveTo>
                  <a:cubicBezTo>
                    <a:pt x="26" y="6"/>
                    <a:pt x="21" y="5"/>
                    <a:pt x="15" y="4"/>
                  </a:cubicBezTo>
                  <a:cubicBezTo>
                    <a:pt x="10" y="2"/>
                    <a:pt x="3" y="1"/>
                    <a:pt x="0" y="0"/>
                  </a:cubicBezTo>
                  <a:cubicBezTo>
                    <a:pt x="5" y="0"/>
                    <a:pt x="19" y="3"/>
                    <a:pt x="2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 name="Freeform 6013">
              <a:extLst>
                <a:ext uri="{FF2B5EF4-FFF2-40B4-BE49-F238E27FC236}">
                  <a16:creationId xmlns:a16="http://schemas.microsoft.com/office/drawing/2014/main" id="{9ACC9809-0246-4D52-BCFD-8FA629222C3E}"/>
                </a:ext>
              </a:extLst>
            </p:cNvPr>
            <p:cNvSpPr>
              <a:spLocks/>
            </p:cNvSpPr>
            <p:nvPr/>
          </p:nvSpPr>
          <p:spPr bwMode="auto">
            <a:xfrm>
              <a:off x="4942973" y="4976668"/>
              <a:ext cx="11112" cy="25400"/>
            </a:xfrm>
            <a:custGeom>
              <a:avLst/>
              <a:gdLst>
                <a:gd name="T0" fmla="*/ 13 w 13"/>
                <a:gd name="T1" fmla="*/ 27 h 27"/>
                <a:gd name="T2" fmla="*/ 6 w 13"/>
                <a:gd name="T3" fmla="*/ 14 h 27"/>
                <a:gd name="T4" fmla="*/ 0 w 13"/>
                <a:gd name="T5" fmla="*/ 0 h 27"/>
                <a:gd name="T6" fmla="*/ 13 w 13"/>
                <a:gd name="T7" fmla="*/ 27 h 27"/>
              </a:gdLst>
              <a:ahLst/>
              <a:cxnLst>
                <a:cxn ang="0">
                  <a:pos x="T0" y="T1"/>
                </a:cxn>
                <a:cxn ang="0">
                  <a:pos x="T2" y="T3"/>
                </a:cxn>
                <a:cxn ang="0">
                  <a:pos x="T4" y="T5"/>
                </a:cxn>
                <a:cxn ang="0">
                  <a:pos x="T6" y="T7"/>
                </a:cxn>
              </a:cxnLst>
              <a:rect l="0" t="0" r="r" b="b"/>
              <a:pathLst>
                <a:path w="13" h="27">
                  <a:moveTo>
                    <a:pt x="13" y="27"/>
                  </a:moveTo>
                  <a:cubicBezTo>
                    <a:pt x="12" y="27"/>
                    <a:pt x="9" y="20"/>
                    <a:pt x="6" y="14"/>
                  </a:cubicBezTo>
                  <a:cubicBezTo>
                    <a:pt x="3" y="7"/>
                    <a:pt x="0" y="1"/>
                    <a:pt x="0" y="0"/>
                  </a:cubicBezTo>
                  <a:cubicBezTo>
                    <a:pt x="2" y="1"/>
                    <a:pt x="10" y="18"/>
                    <a:pt x="13"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 name="Freeform 6014">
              <a:extLst>
                <a:ext uri="{FF2B5EF4-FFF2-40B4-BE49-F238E27FC236}">
                  <a16:creationId xmlns:a16="http://schemas.microsoft.com/office/drawing/2014/main" id="{6412FA47-79CC-4134-AEB6-88976123F25F}"/>
                </a:ext>
              </a:extLst>
            </p:cNvPr>
            <p:cNvSpPr>
              <a:spLocks/>
            </p:cNvSpPr>
            <p:nvPr/>
          </p:nvSpPr>
          <p:spPr bwMode="auto">
            <a:xfrm>
              <a:off x="5019173" y="5417993"/>
              <a:ext cx="3175" cy="19050"/>
            </a:xfrm>
            <a:custGeom>
              <a:avLst/>
              <a:gdLst>
                <a:gd name="T0" fmla="*/ 4 w 4"/>
                <a:gd name="T1" fmla="*/ 0 h 21"/>
                <a:gd name="T2" fmla="*/ 3 w 4"/>
                <a:gd name="T3" fmla="*/ 16 h 21"/>
                <a:gd name="T4" fmla="*/ 0 w 4"/>
                <a:gd name="T5" fmla="*/ 21 h 21"/>
                <a:gd name="T6" fmla="*/ 4 w 4"/>
                <a:gd name="T7" fmla="*/ 0 h 21"/>
              </a:gdLst>
              <a:ahLst/>
              <a:cxnLst>
                <a:cxn ang="0">
                  <a:pos x="T0" y="T1"/>
                </a:cxn>
                <a:cxn ang="0">
                  <a:pos x="T2" y="T3"/>
                </a:cxn>
                <a:cxn ang="0">
                  <a:pos x="T4" y="T5"/>
                </a:cxn>
                <a:cxn ang="0">
                  <a:pos x="T6" y="T7"/>
                </a:cxn>
              </a:cxnLst>
              <a:rect l="0" t="0" r="r" b="b"/>
              <a:pathLst>
                <a:path w="4" h="21">
                  <a:moveTo>
                    <a:pt x="4" y="0"/>
                  </a:moveTo>
                  <a:cubicBezTo>
                    <a:pt x="3" y="8"/>
                    <a:pt x="4" y="5"/>
                    <a:pt x="3" y="16"/>
                  </a:cubicBezTo>
                  <a:cubicBezTo>
                    <a:pt x="2" y="19"/>
                    <a:pt x="1" y="21"/>
                    <a:pt x="0" y="21"/>
                  </a:cubicBezTo>
                  <a:cubicBezTo>
                    <a:pt x="2" y="13"/>
                    <a:pt x="3" y="2"/>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 name="Freeform 6015">
              <a:extLst>
                <a:ext uri="{FF2B5EF4-FFF2-40B4-BE49-F238E27FC236}">
                  <a16:creationId xmlns:a16="http://schemas.microsoft.com/office/drawing/2014/main" id="{977AE7E6-EBBE-4FEB-B5F1-BFC3C2A64D53}"/>
                </a:ext>
              </a:extLst>
            </p:cNvPr>
            <p:cNvSpPr>
              <a:spLocks/>
            </p:cNvSpPr>
            <p:nvPr/>
          </p:nvSpPr>
          <p:spPr bwMode="auto">
            <a:xfrm>
              <a:off x="4979485" y="5067155"/>
              <a:ext cx="9525" cy="26988"/>
            </a:xfrm>
            <a:custGeom>
              <a:avLst/>
              <a:gdLst>
                <a:gd name="T0" fmla="*/ 10 w 10"/>
                <a:gd name="T1" fmla="*/ 31 h 31"/>
                <a:gd name="T2" fmla="*/ 4 w 10"/>
                <a:gd name="T3" fmla="*/ 16 h 31"/>
                <a:gd name="T4" fmla="*/ 0 w 10"/>
                <a:gd name="T5" fmla="*/ 2 h 31"/>
                <a:gd name="T6" fmla="*/ 10 w 10"/>
                <a:gd name="T7" fmla="*/ 31 h 31"/>
              </a:gdLst>
              <a:ahLst/>
              <a:cxnLst>
                <a:cxn ang="0">
                  <a:pos x="T0" y="T1"/>
                </a:cxn>
                <a:cxn ang="0">
                  <a:pos x="T2" y="T3"/>
                </a:cxn>
                <a:cxn ang="0">
                  <a:pos x="T4" y="T5"/>
                </a:cxn>
                <a:cxn ang="0">
                  <a:pos x="T6" y="T7"/>
                </a:cxn>
              </a:cxnLst>
              <a:rect l="0" t="0" r="r" b="b"/>
              <a:pathLst>
                <a:path w="10" h="31">
                  <a:moveTo>
                    <a:pt x="10" y="31"/>
                  </a:moveTo>
                  <a:cubicBezTo>
                    <a:pt x="9" y="31"/>
                    <a:pt x="6" y="23"/>
                    <a:pt x="4" y="16"/>
                  </a:cubicBezTo>
                  <a:cubicBezTo>
                    <a:pt x="2" y="9"/>
                    <a:pt x="0" y="2"/>
                    <a:pt x="0" y="2"/>
                  </a:cubicBezTo>
                  <a:cubicBezTo>
                    <a:pt x="1" y="0"/>
                    <a:pt x="5" y="19"/>
                    <a:pt x="10"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 name="Freeform 6016">
              <a:extLst>
                <a:ext uri="{FF2B5EF4-FFF2-40B4-BE49-F238E27FC236}">
                  <a16:creationId xmlns:a16="http://schemas.microsoft.com/office/drawing/2014/main" id="{46BB3096-E67E-4FE2-8A24-AEE5E13C3E28}"/>
                </a:ext>
              </a:extLst>
            </p:cNvPr>
            <p:cNvSpPr>
              <a:spLocks/>
            </p:cNvSpPr>
            <p:nvPr/>
          </p:nvSpPr>
          <p:spPr bwMode="auto">
            <a:xfrm>
              <a:off x="4976310" y="5597380"/>
              <a:ext cx="9525" cy="23813"/>
            </a:xfrm>
            <a:custGeom>
              <a:avLst/>
              <a:gdLst>
                <a:gd name="T0" fmla="*/ 5 w 11"/>
                <a:gd name="T1" fmla="*/ 19 h 27"/>
                <a:gd name="T2" fmla="*/ 1 w 11"/>
                <a:gd name="T3" fmla="*/ 27 h 27"/>
                <a:gd name="T4" fmla="*/ 5 w 11"/>
                <a:gd name="T5" fmla="*/ 13 h 27"/>
                <a:gd name="T6" fmla="*/ 11 w 11"/>
                <a:gd name="T7" fmla="*/ 0 h 27"/>
                <a:gd name="T8" fmla="*/ 6 w 11"/>
                <a:gd name="T9" fmla="*/ 12 h 27"/>
                <a:gd name="T10" fmla="*/ 5 w 11"/>
                <a:gd name="T11" fmla="*/ 19 h 27"/>
              </a:gdLst>
              <a:ahLst/>
              <a:cxnLst>
                <a:cxn ang="0">
                  <a:pos x="T0" y="T1"/>
                </a:cxn>
                <a:cxn ang="0">
                  <a:pos x="T2" y="T3"/>
                </a:cxn>
                <a:cxn ang="0">
                  <a:pos x="T4" y="T5"/>
                </a:cxn>
                <a:cxn ang="0">
                  <a:pos x="T6" y="T7"/>
                </a:cxn>
                <a:cxn ang="0">
                  <a:pos x="T8" y="T9"/>
                </a:cxn>
                <a:cxn ang="0">
                  <a:pos x="T10" y="T11"/>
                </a:cxn>
              </a:cxnLst>
              <a:rect l="0" t="0" r="r" b="b"/>
              <a:pathLst>
                <a:path w="11" h="27">
                  <a:moveTo>
                    <a:pt x="5" y="19"/>
                  </a:moveTo>
                  <a:cubicBezTo>
                    <a:pt x="3" y="23"/>
                    <a:pt x="3" y="22"/>
                    <a:pt x="1" y="27"/>
                  </a:cubicBezTo>
                  <a:cubicBezTo>
                    <a:pt x="0" y="26"/>
                    <a:pt x="3" y="20"/>
                    <a:pt x="5" y="13"/>
                  </a:cubicBezTo>
                  <a:cubicBezTo>
                    <a:pt x="7" y="7"/>
                    <a:pt x="10" y="0"/>
                    <a:pt x="11" y="0"/>
                  </a:cubicBezTo>
                  <a:cubicBezTo>
                    <a:pt x="9" y="3"/>
                    <a:pt x="8" y="6"/>
                    <a:pt x="6" y="12"/>
                  </a:cubicBezTo>
                  <a:cubicBezTo>
                    <a:pt x="5" y="15"/>
                    <a:pt x="5" y="18"/>
                    <a:pt x="5"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 name="Freeform 6017">
              <a:extLst>
                <a:ext uri="{FF2B5EF4-FFF2-40B4-BE49-F238E27FC236}">
                  <a16:creationId xmlns:a16="http://schemas.microsoft.com/office/drawing/2014/main" id="{F03B5FA5-F828-49AB-ADBC-139B8A4A4EE5}"/>
                </a:ext>
              </a:extLst>
            </p:cNvPr>
            <p:cNvSpPr>
              <a:spLocks/>
            </p:cNvSpPr>
            <p:nvPr/>
          </p:nvSpPr>
          <p:spPr bwMode="auto">
            <a:xfrm>
              <a:off x="4152398" y="4506768"/>
              <a:ext cx="19050" cy="3175"/>
            </a:xfrm>
            <a:custGeom>
              <a:avLst/>
              <a:gdLst>
                <a:gd name="T0" fmla="*/ 22 w 22"/>
                <a:gd name="T1" fmla="*/ 0 h 2"/>
                <a:gd name="T2" fmla="*/ 0 w 22"/>
                <a:gd name="T3" fmla="*/ 2 h 2"/>
                <a:gd name="T4" fmla="*/ 22 w 22"/>
                <a:gd name="T5" fmla="*/ 0 h 2"/>
              </a:gdLst>
              <a:ahLst/>
              <a:cxnLst>
                <a:cxn ang="0">
                  <a:pos x="T0" y="T1"/>
                </a:cxn>
                <a:cxn ang="0">
                  <a:pos x="T2" y="T3"/>
                </a:cxn>
                <a:cxn ang="0">
                  <a:pos x="T4" y="T5"/>
                </a:cxn>
              </a:cxnLst>
              <a:rect l="0" t="0" r="r" b="b"/>
              <a:pathLst>
                <a:path w="22" h="2">
                  <a:moveTo>
                    <a:pt x="22" y="0"/>
                  </a:moveTo>
                  <a:cubicBezTo>
                    <a:pt x="21" y="2"/>
                    <a:pt x="9" y="1"/>
                    <a:pt x="0" y="2"/>
                  </a:cubicBezTo>
                  <a:cubicBezTo>
                    <a:pt x="3" y="0"/>
                    <a:pt x="15"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 name="Freeform 6018">
              <a:extLst>
                <a:ext uri="{FF2B5EF4-FFF2-40B4-BE49-F238E27FC236}">
                  <a16:creationId xmlns:a16="http://schemas.microsoft.com/office/drawing/2014/main" id="{4DFEBF67-6716-4C94-A3D8-E9496D2C3BE1}"/>
                </a:ext>
              </a:extLst>
            </p:cNvPr>
            <p:cNvSpPr>
              <a:spLocks/>
            </p:cNvSpPr>
            <p:nvPr/>
          </p:nvSpPr>
          <p:spPr bwMode="auto">
            <a:xfrm>
              <a:off x="4774698" y="4746480"/>
              <a:ext cx="14287" cy="9525"/>
            </a:xfrm>
            <a:custGeom>
              <a:avLst/>
              <a:gdLst>
                <a:gd name="T0" fmla="*/ 15 w 15"/>
                <a:gd name="T1" fmla="*/ 11 h 12"/>
                <a:gd name="T2" fmla="*/ 11 w 15"/>
                <a:gd name="T3" fmla="*/ 12 h 12"/>
                <a:gd name="T4" fmla="*/ 0 w 15"/>
                <a:gd name="T5" fmla="*/ 2 h 12"/>
                <a:gd name="T6" fmla="*/ 15 w 15"/>
                <a:gd name="T7" fmla="*/ 11 h 12"/>
              </a:gdLst>
              <a:ahLst/>
              <a:cxnLst>
                <a:cxn ang="0">
                  <a:pos x="T0" y="T1"/>
                </a:cxn>
                <a:cxn ang="0">
                  <a:pos x="T2" y="T3"/>
                </a:cxn>
                <a:cxn ang="0">
                  <a:pos x="T4" y="T5"/>
                </a:cxn>
                <a:cxn ang="0">
                  <a:pos x="T6" y="T7"/>
                </a:cxn>
              </a:cxnLst>
              <a:rect l="0" t="0" r="r" b="b"/>
              <a:pathLst>
                <a:path w="15" h="12">
                  <a:moveTo>
                    <a:pt x="15" y="11"/>
                  </a:moveTo>
                  <a:cubicBezTo>
                    <a:pt x="13" y="11"/>
                    <a:pt x="7" y="8"/>
                    <a:pt x="11" y="12"/>
                  </a:cubicBezTo>
                  <a:cubicBezTo>
                    <a:pt x="10" y="12"/>
                    <a:pt x="5" y="6"/>
                    <a:pt x="0" y="2"/>
                  </a:cubicBezTo>
                  <a:cubicBezTo>
                    <a:pt x="1" y="0"/>
                    <a:pt x="7" y="5"/>
                    <a:pt x="15"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 name="Freeform 6019">
              <a:extLst>
                <a:ext uri="{FF2B5EF4-FFF2-40B4-BE49-F238E27FC236}">
                  <a16:creationId xmlns:a16="http://schemas.microsoft.com/office/drawing/2014/main" id="{6AB49C15-F952-4A08-85CE-5A43B354D006}"/>
                </a:ext>
              </a:extLst>
            </p:cNvPr>
            <p:cNvSpPr>
              <a:spLocks/>
            </p:cNvSpPr>
            <p:nvPr/>
          </p:nvSpPr>
          <p:spPr bwMode="auto">
            <a:xfrm>
              <a:off x="4420685" y="4540105"/>
              <a:ext cx="63500" cy="19050"/>
            </a:xfrm>
            <a:custGeom>
              <a:avLst/>
              <a:gdLst>
                <a:gd name="T0" fmla="*/ 71 w 71"/>
                <a:gd name="T1" fmla="*/ 21 h 21"/>
                <a:gd name="T2" fmla="*/ 0 w 71"/>
                <a:gd name="T3" fmla="*/ 2 h 21"/>
                <a:gd name="T4" fmla="*/ 3 w 71"/>
                <a:gd name="T5" fmla="*/ 0 h 21"/>
                <a:gd name="T6" fmla="*/ 30 w 71"/>
                <a:gd name="T7" fmla="*/ 7 h 21"/>
                <a:gd name="T8" fmla="*/ 71 w 71"/>
                <a:gd name="T9" fmla="*/ 21 h 21"/>
              </a:gdLst>
              <a:ahLst/>
              <a:cxnLst>
                <a:cxn ang="0">
                  <a:pos x="T0" y="T1"/>
                </a:cxn>
                <a:cxn ang="0">
                  <a:pos x="T2" y="T3"/>
                </a:cxn>
                <a:cxn ang="0">
                  <a:pos x="T4" y="T5"/>
                </a:cxn>
                <a:cxn ang="0">
                  <a:pos x="T6" y="T7"/>
                </a:cxn>
                <a:cxn ang="0">
                  <a:pos x="T8" y="T9"/>
                </a:cxn>
              </a:cxnLst>
              <a:rect l="0" t="0" r="r" b="b"/>
              <a:pathLst>
                <a:path w="71" h="21">
                  <a:moveTo>
                    <a:pt x="71" y="21"/>
                  </a:moveTo>
                  <a:cubicBezTo>
                    <a:pt x="55" y="18"/>
                    <a:pt x="30" y="10"/>
                    <a:pt x="0" y="2"/>
                  </a:cubicBezTo>
                  <a:cubicBezTo>
                    <a:pt x="11" y="4"/>
                    <a:pt x="19" y="6"/>
                    <a:pt x="3" y="0"/>
                  </a:cubicBezTo>
                  <a:cubicBezTo>
                    <a:pt x="6" y="0"/>
                    <a:pt x="17" y="3"/>
                    <a:pt x="30" y="7"/>
                  </a:cubicBezTo>
                  <a:cubicBezTo>
                    <a:pt x="43" y="11"/>
                    <a:pt x="58" y="16"/>
                    <a:pt x="71"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 name="Freeform 6020">
              <a:extLst>
                <a:ext uri="{FF2B5EF4-FFF2-40B4-BE49-F238E27FC236}">
                  <a16:creationId xmlns:a16="http://schemas.microsoft.com/office/drawing/2014/main" id="{00B031CD-8245-4F37-AF02-7C28BF898E0A}"/>
                </a:ext>
              </a:extLst>
            </p:cNvPr>
            <p:cNvSpPr>
              <a:spLocks/>
            </p:cNvSpPr>
            <p:nvPr/>
          </p:nvSpPr>
          <p:spPr bwMode="auto">
            <a:xfrm>
              <a:off x="4806448" y="5899005"/>
              <a:ext cx="11112" cy="14288"/>
            </a:xfrm>
            <a:custGeom>
              <a:avLst/>
              <a:gdLst>
                <a:gd name="T0" fmla="*/ 0 w 13"/>
                <a:gd name="T1" fmla="*/ 16 h 16"/>
                <a:gd name="T2" fmla="*/ 13 w 13"/>
                <a:gd name="T3" fmla="*/ 0 h 16"/>
                <a:gd name="T4" fmla="*/ 0 w 13"/>
                <a:gd name="T5" fmla="*/ 16 h 16"/>
              </a:gdLst>
              <a:ahLst/>
              <a:cxnLst>
                <a:cxn ang="0">
                  <a:pos x="T0" y="T1"/>
                </a:cxn>
                <a:cxn ang="0">
                  <a:pos x="T2" y="T3"/>
                </a:cxn>
                <a:cxn ang="0">
                  <a:pos x="T4" y="T5"/>
                </a:cxn>
              </a:cxnLst>
              <a:rect l="0" t="0" r="r" b="b"/>
              <a:pathLst>
                <a:path w="13" h="16">
                  <a:moveTo>
                    <a:pt x="0" y="16"/>
                  </a:moveTo>
                  <a:cubicBezTo>
                    <a:pt x="2" y="13"/>
                    <a:pt x="9" y="1"/>
                    <a:pt x="13" y="0"/>
                  </a:cubicBezTo>
                  <a:cubicBezTo>
                    <a:pt x="5" y="9"/>
                    <a:pt x="7" y="8"/>
                    <a:pt x="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 name="Freeform 6021">
              <a:extLst>
                <a:ext uri="{FF2B5EF4-FFF2-40B4-BE49-F238E27FC236}">
                  <a16:creationId xmlns:a16="http://schemas.microsoft.com/office/drawing/2014/main" id="{3C9DA705-8EFE-42A6-9978-5423410B1449}"/>
                </a:ext>
              </a:extLst>
            </p:cNvPr>
            <p:cNvSpPr>
              <a:spLocks/>
            </p:cNvSpPr>
            <p:nvPr/>
          </p:nvSpPr>
          <p:spPr bwMode="auto">
            <a:xfrm>
              <a:off x="4634998" y="6035530"/>
              <a:ext cx="34925" cy="25400"/>
            </a:xfrm>
            <a:custGeom>
              <a:avLst/>
              <a:gdLst>
                <a:gd name="T0" fmla="*/ 0 w 40"/>
                <a:gd name="T1" fmla="*/ 28 h 28"/>
                <a:gd name="T2" fmla="*/ 19 w 40"/>
                <a:gd name="T3" fmla="*/ 13 h 28"/>
                <a:gd name="T4" fmla="*/ 40 w 40"/>
                <a:gd name="T5" fmla="*/ 0 h 28"/>
                <a:gd name="T6" fmla="*/ 0 w 40"/>
                <a:gd name="T7" fmla="*/ 28 h 28"/>
              </a:gdLst>
              <a:ahLst/>
              <a:cxnLst>
                <a:cxn ang="0">
                  <a:pos x="T0" y="T1"/>
                </a:cxn>
                <a:cxn ang="0">
                  <a:pos x="T2" y="T3"/>
                </a:cxn>
                <a:cxn ang="0">
                  <a:pos x="T4" y="T5"/>
                </a:cxn>
                <a:cxn ang="0">
                  <a:pos x="T6" y="T7"/>
                </a:cxn>
              </a:cxnLst>
              <a:rect l="0" t="0" r="r" b="b"/>
              <a:pathLst>
                <a:path w="40" h="28">
                  <a:moveTo>
                    <a:pt x="0" y="28"/>
                  </a:moveTo>
                  <a:cubicBezTo>
                    <a:pt x="3" y="26"/>
                    <a:pt x="11" y="19"/>
                    <a:pt x="19" y="13"/>
                  </a:cubicBezTo>
                  <a:cubicBezTo>
                    <a:pt x="27" y="7"/>
                    <a:pt x="35" y="2"/>
                    <a:pt x="40" y="0"/>
                  </a:cubicBezTo>
                  <a:cubicBezTo>
                    <a:pt x="24" y="11"/>
                    <a:pt x="17" y="18"/>
                    <a:pt x="0"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 name="Freeform 6022">
              <a:extLst>
                <a:ext uri="{FF2B5EF4-FFF2-40B4-BE49-F238E27FC236}">
                  <a16:creationId xmlns:a16="http://schemas.microsoft.com/office/drawing/2014/main" id="{8C81D1E3-649A-4766-B8E7-3AD105827F81}"/>
                </a:ext>
              </a:extLst>
            </p:cNvPr>
            <p:cNvSpPr>
              <a:spLocks/>
            </p:cNvSpPr>
            <p:nvPr/>
          </p:nvSpPr>
          <p:spPr bwMode="auto">
            <a:xfrm>
              <a:off x="4487360" y="4562330"/>
              <a:ext cx="25400" cy="9525"/>
            </a:xfrm>
            <a:custGeom>
              <a:avLst/>
              <a:gdLst>
                <a:gd name="T0" fmla="*/ 4 w 29"/>
                <a:gd name="T1" fmla="*/ 0 h 11"/>
                <a:gd name="T2" fmla="*/ 28 w 29"/>
                <a:gd name="T3" fmla="*/ 10 h 11"/>
                <a:gd name="T4" fmla="*/ 22 w 29"/>
                <a:gd name="T5" fmla="*/ 9 h 11"/>
                <a:gd name="T6" fmla="*/ 1 w 29"/>
                <a:gd name="T7" fmla="*/ 1 h 11"/>
                <a:gd name="T8" fmla="*/ 4 w 29"/>
                <a:gd name="T9" fmla="*/ 0 h 11"/>
              </a:gdLst>
              <a:ahLst/>
              <a:cxnLst>
                <a:cxn ang="0">
                  <a:pos x="T0" y="T1"/>
                </a:cxn>
                <a:cxn ang="0">
                  <a:pos x="T2" y="T3"/>
                </a:cxn>
                <a:cxn ang="0">
                  <a:pos x="T4" y="T5"/>
                </a:cxn>
                <a:cxn ang="0">
                  <a:pos x="T6" y="T7"/>
                </a:cxn>
                <a:cxn ang="0">
                  <a:pos x="T8" y="T9"/>
                </a:cxn>
              </a:cxnLst>
              <a:rect l="0" t="0" r="r" b="b"/>
              <a:pathLst>
                <a:path w="29" h="11">
                  <a:moveTo>
                    <a:pt x="4" y="0"/>
                  </a:moveTo>
                  <a:cubicBezTo>
                    <a:pt x="5" y="0"/>
                    <a:pt x="21" y="7"/>
                    <a:pt x="28" y="10"/>
                  </a:cubicBezTo>
                  <a:cubicBezTo>
                    <a:pt x="29" y="11"/>
                    <a:pt x="19" y="7"/>
                    <a:pt x="22" y="9"/>
                  </a:cubicBezTo>
                  <a:cubicBezTo>
                    <a:pt x="12" y="3"/>
                    <a:pt x="14" y="6"/>
                    <a:pt x="1" y="1"/>
                  </a:cubicBezTo>
                  <a:cubicBezTo>
                    <a:pt x="0" y="0"/>
                    <a:pt x="12" y="4"/>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 name="Freeform 6023">
              <a:extLst>
                <a:ext uri="{FF2B5EF4-FFF2-40B4-BE49-F238E27FC236}">
                  <a16:creationId xmlns:a16="http://schemas.microsoft.com/office/drawing/2014/main" id="{8D73357D-7C3A-48A7-8255-47A28C4D93CD}"/>
                </a:ext>
              </a:extLst>
            </p:cNvPr>
            <p:cNvSpPr>
              <a:spLocks/>
            </p:cNvSpPr>
            <p:nvPr/>
          </p:nvSpPr>
          <p:spPr bwMode="auto">
            <a:xfrm>
              <a:off x="4868360" y="4854430"/>
              <a:ext cx="12700" cy="19050"/>
            </a:xfrm>
            <a:custGeom>
              <a:avLst/>
              <a:gdLst>
                <a:gd name="T0" fmla="*/ 0 w 14"/>
                <a:gd name="T1" fmla="*/ 1 h 21"/>
                <a:gd name="T2" fmla="*/ 14 w 14"/>
                <a:gd name="T3" fmla="*/ 19 h 21"/>
                <a:gd name="T4" fmla="*/ 0 w 14"/>
                <a:gd name="T5" fmla="*/ 1 h 21"/>
              </a:gdLst>
              <a:ahLst/>
              <a:cxnLst>
                <a:cxn ang="0">
                  <a:pos x="T0" y="T1"/>
                </a:cxn>
                <a:cxn ang="0">
                  <a:pos x="T2" y="T3"/>
                </a:cxn>
                <a:cxn ang="0">
                  <a:pos x="T4" y="T5"/>
                </a:cxn>
              </a:cxnLst>
              <a:rect l="0" t="0" r="r" b="b"/>
              <a:pathLst>
                <a:path w="14" h="21">
                  <a:moveTo>
                    <a:pt x="0" y="1"/>
                  </a:moveTo>
                  <a:cubicBezTo>
                    <a:pt x="1" y="0"/>
                    <a:pt x="10" y="14"/>
                    <a:pt x="14" y="19"/>
                  </a:cubicBezTo>
                  <a:cubicBezTo>
                    <a:pt x="13" y="21"/>
                    <a:pt x="3" y="5"/>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 name="Freeform 6024">
              <a:extLst>
                <a:ext uri="{FF2B5EF4-FFF2-40B4-BE49-F238E27FC236}">
                  <a16:creationId xmlns:a16="http://schemas.microsoft.com/office/drawing/2014/main" id="{A8D35BCF-27CF-4348-97A7-1FD5789AF4AC}"/>
                </a:ext>
              </a:extLst>
            </p:cNvPr>
            <p:cNvSpPr>
              <a:spLocks/>
            </p:cNvSpPr>
            <p:nvPr/>
          </p:nvSpPr>
          <p:spPr bwMode="auto">
            <a:xfrm>
              <a:off x="4949323" y="4995718"/>
              <a:ext cx="7937" cy="19050"/>
            </a:xfrm>
            <a:custGeom>
              <a:avLst/>
              <a:gdLst>
                <a:gd name="T0" fmla="*/ 9 w 9"/>
                <a:gd name="T1" fmla="*/ 19 h 20"/>
                <a:gd name="T2" fmla="*/ 0 w 9"/>
                <a:gd name="T3" fmla="*/ 3 h 20"/>
                <a:gd name="T4" fmla="*/ 9 w 9"/>
                <a:gd name="T5" fmla="*/ 19 h 20"/>
              </a:gdLst>
              <a:ahLst/>
              <a:cxnLst>
                <a:cxn ang="0">
                  <a:pos x="T0" y="T1"/>
                </a:cxn>
                <a:cxn ang="0">
                  <a:pos x="T2" y="T3"/>
                </a:cxn>
                <a:cxn ang="0">
                  <a:pos x="T4" y="T5"/>
                </a:cxn>
              </a:cxnLst>
              <a:rect l="0" t="0" r="r" b="b"/>
              <a:pathLst>
                <a:path w="9" h="20">
                  <a:moveTo>
                    <a:pt x="9" y="19"/>
                  </a:moveTo>
                  <a:cubicBezTo>
                    <a:pt x="6" y="20"/>
                    <a:pt x="5" y="12"/>
                    <a:pt x="0" y="3"/>
                  </a:cubicBezTo>
                  <a:cubicBezTo>
                    <a:pt x="0" y="0"/>
                    <a:pt x="6" y="13"/>
                    <a:pt x="9"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 name="Freeform 6025">
              <a:extLst>
                <a:ext uri="{FF2B5EF4-FFF2-40B4-BE49-F238E27FC236}">
                  <a16:creationId xmlns:a16="http://schemas.microsoft.com/office/drawing/2014/main" id="{63AE567F-992D-48B6-8E2A-2D7736ED902A}"/>
                </a:ext>
              </a:extLst>
            </p:cNvPr>
            <p:cNvSpPr>
              <a:spLocks/>
            </p:cNvSpPr>
            <p:nvPr/>
          </p:nvSpPr>
          <p:spPr bwMode="auto">
            <a:xfrm>
              <a:off x="4693735" y="5992668"/>
              <a:ext cx="30162" cy="25400"/>
            </a:xfrm>
            <a:custGeom>
              <a:avLst/>
              <a:gdLst>
                <a:gd name="T0" fmla="*/ 0 w 34"/>
                <a:gd name="T1" fmla="*/ 29 h 29"/>
                <a:gd name="T2" fmla="*/ 14 w 34"/>
                <a:gd name="T3" fmla="*/ 16 h 29"/>
                <a:gd name="T4" fmla="*/ 34 w 34"/>
                <a:gd name="T5" fmla="*/ 0 h 29"/>
                <a:gd name="T6" fmla="*/ 19 w 34"/>
                <a:gd name="T7" fmla="*/ 14 h 29"/>
                <a:gd name="T8" fmla="*/ 0 w 34"/>
                <a:gd name="T9" fmla="*/ 29 h 29"/>
              </a:gdLst>
              <a:ahLst/>
              <a:cxnLst>
                <a:cxn ang="0">
                  <a:pos x="T0" y="T1"/>
                </a:cxn>
                <a:cxn ang="0">
                  <a:pos x="T2" y="T3"/>
                </a:cxn>
                <a:cxn ang="0">
                  <a:pos x="T4" y="T5"/>
                </a:cxn>
                <a:cxn ang="0">
                  <a:pos x="T6" y="T7"/>
                </a:cxn>
                <a:cxn ang="0">
                  <a:pos x="T8" y="T9"/>
                </a:cxn>
              </a:cxnLst>
              <a:rect l="0" t="0" r="r" b="b"/>
              <a:pathLst>
                <a:path w="34" h="29">
                  <a:moveTo>
                    <a:pt x="0" y="29"/>
                  </a:moveTo>
                  <a:cubicBezTo>
                    <a:pt x="1" y="27"/>
                    <a:pt x="7" y="22"/>
                    <a:pt x="14" y="16"/>
                  </a:cubicBezTo>
                  <a:cubicBezTo>
                    <a:pt x="21" y="10"/>
                    <a:pt x="29" y="4"/>
                    <a:pt x="34" y="0"/>
                  </a:cubicBezTo>
                  <a:cubicBezTo>
                    <a:pt x="31" y="3"/>
                    <a:pt x="26" y="9"/>
                    <a:pt x="19" y="14"/>
                  </a:cubicBezTo>
                  <a:cubicBezTo>
                    <a:pt x="13" y="20"/>
                    <a:pt x="6" y="25"/>
                    <a:pt x="0" y="2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 name="Freeform 6026">
              <a:extLst>
                <a:ext uri="{FF2B5EF4-FFF2-40B4-BE49-F238E27FC236}">
                  <a16:creationId xmlns:a16="http://schemas.microsoft.com/office/drawing/2014/main" id="{7D0BD7A8-8FB6-494B-B6D1-CED86E6BA11D}"/>
                </a:ext>
              </a:extLst>
            </p:cNvPr>
            <p:cNvSpPr>
              <a:spLocks/>
            </p:cNvSpPr>
            <p:nvPr/>
          </p:nvSpPr>
          <p:spPr bwMode="auto">
            <a:xfrm>
              <a:off x="4295273" y="4514705"/>
              <a:ext cx="100012" cy="17463"/>
            </a:xfrm>
            <a:custGeom>
              <a:avLst/>
              <a:gdLst>
                <a:gd name="T0" fmla="*/ 111 w 111"/>
                <a:gd name="T1" fmla="*/ 20 h 20"/>
                <a:gd name="T2" fmla="*/ 79 w 111"/>
                <a:gd name="T3" fmla="*/ 15 h 20"/>
                <a:gd name="T4" fmla="*/ 50 w 111"/>
                <a:gd name="T5" fmla="*/ 10 h 20"/>
                <a:gd name="T6" fmla="*/ 42 w 111"/>
                <a:gd name="T7" fmla="*/ 7 h 20"/>
                <a:gd name="T8" fmla="*/ 39 w 111"/>
                <a:gd name="T9" fmla="*/ 8 h 20"/>
                <a:gd name="T10" fmla="*/ 0 w 111"/>
                <a:gd name="T11" fmla="*/ 0 h 20"/>
                <a:gd name="T12" fmla="*/ 55 w 111"/>
                <a:gd name="T13" fmla="*/ 8 h 20"/>
                <a:gd name="T14" fmla="*/ 79 w 111"/>
                <a:gd name="T15" fmla="*/ 12 h 20"/>
                <a:gd name="T16" fmla="*/ 111 w 11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20">
                  <a:moveTo>
                    <a:pt x="111" y="20"/>
                  </a:moveTo>
                  <a:cubicBezTo>
                    <a:pt x="102" y="18"/>
                    <a:pt x="88" y="16"/>
                    <a:pt x="79" y="15"/>
                  </a:cubicBezTo>
                  <a:cubicBezTo>
                    <a:pt x="70" y="12"/>
                    <a:pt x="52" y="8"/>
                    <a:pt x="50" y="10"/>
                  </a:cubicBezTo>
                  <a:cubicBezTo>
                    <a:pt x="35" y="8"/>
                    <a:pt x="51" y="9"/>
                    <a:pt x="42" y="7"/>
                  </a:cubicBezTo>
                  <a:cubicBezTo>
                    <a:pt x="37" y="6"/>
                    <a:pt x="39" y="8"/>
                    <a:pt x="39" y="8"/>
                  </a:cubicBezTo>
                  <a:cubicBezTo>
                    <a:pt x="25" y="5"/>
                    <a:pt x="16" y="3"/>
                    <a:pt x="0" y="0"/>
                  </a:cubicBezTo>
                  <a:cubicBezTo>
                    <a:pt x="26" y="3"/>
                    <a:pt x="41" y="6"/>
                    <a:pt x="55" y="8"/>
                  </a:cubicBezTo>
                  <a:cubicBezTo>
                    <a:pt x="63" y="9"/>
                    <a:pt x="70" y="11"/>
                    <a:pt x="79" y="12"/>
                  </a:cubicBezTo>
                  <a:cubicBezTo>
                    <a:pt x="88" y="14"/>
                    <a:pt x="98" y="16"/>
                    <a:pt x="111"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 name="Freeform 6027">
              <a:extLst>
                <a:ext uri="{FF2B5EF4-FFF2-40B4-BE49-F238E27FC236}">
                  <a16:creationId xmlns:a16="http://schemas.microsoft.com/office/drawing/2014/main" id="{FBA7747A-8510-4A07-9277-26C6E1562814}"/>
                </a:ext>
              </a:extLst>
            </p:cNvPr>
            <p:cNvSpPr>
              <a:spLocks/>
            </p:cNvSpPr>
            <p:nvPr/>
          </p:nvSpPr>
          <p:spPr bwMode="auto">
            <a:xfrm>
              <a:off x="4915985" y="4930630"/>
              <a:ext cx="15875" cy="33338"/>
            </a:xfrm>
            <a:custGeom>
              <a:avLst/>
              <a:gdLst>
                <a:gd name="T0" fmla="*/ 12 w 17"/>
                <a:gd name="T1" fmla="*/ 21 h 36"/>
                <a:gd name="T2" fmla="*/ 17 w 17"/>
                <a:gd name="T3" fmla="*/ 32 h 36"/>
                <a:gd name="T4" fmla="*/ 12 w 17"/>
                <a:gd name="T5" fmla="*/ 28 h 36"/>
                <a:gd name="T6" fmla="*/ 0 w 17"/>
                <a:gd name="T7" fmla="*/ 3 h 36"/>
                <a:gd name="T8" fmla="*/ 6 w 17"/>
                <a:gd name="T9" fmla="*/ 12 h 36"/>
                <a:gd name="T10" fmla="*/ 12 w 17"/>
                <a:gd name="T11" fmla="*/ 21 h 36"/>
              </a:gdLst>
              <a:ahLst/>
              <a:cxnLst>
                <a:cxn ang="0">
                  <a:pos x="T0" y="T1"/>
                </a:cxn>
                <a:cxn ang="0">
                  <a:pos x="T2" y="T3"/>
                </a:cxn>
                <a:cxn ang="0">
                  <a:pos x="T4" y="T5"/>
                </a:cxn>
                <a:cxn ang="0">
                  <a:pos x="T6" y="T7"/>
                </a:cxn>
                <a:cxn ang="0">
                  <a:pos x="T8" y="T9"/>
                </a:cxn>
                <a:cxn ang="0">
                  <a:pos x="T10" y="T11"/>
                </a:cxn>
              </a:cxnLst>
              <a:rect l="0" t="0" r="r" b="b"/>
              <a:pathLst>
                <a:path w="17" h="36">
                  <a:moveTo>
                    <a:pt x="12" y="21"/>
                  </a:moveTo>
                  <a:cubicBezTo>
                    <a:pt x="15" y="27"/>
                    <a:pt x="15" y="28"/>
                    <a:pt x="17" y="32"/>
                  </a:cubicBezTo>
                  <a:cubicBezTo>
                    <a:pt x="17" y="36"/>
                    <a:pt x="13" y="29"/>
                    <a:pt x="12" y="28"/>
                  </a:cubicBezTo>
                  <a:cubicBezTo>
                    <a:pt x="11" y="24"/>
                    <a:pt x="8" y="17"/>
                    <a:pt x="0" y="3"/>
                  </a:cubicBezTo>
                  <a:cubicBezTo>
                    <a:pt x="0" y="0"/>
                    <a:pt x="8" y="19"/>
                    <a:pt x="6" y="12"/>
                  </a:cubicBezTo>
                  <a:cubicBezTo>
                    <a:pt x="8" y="16"/>
                    <a:pt x="12" y="26"/>
                    <a:pt x="12"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 name="Freeform 6028">
              <a:extLst>
                <a:ext uri="{FF2B5EF4-FFF2-40B4-BE49-F238E27FC236}">
                  <a16:creationId xmlns:a16="http://schemas.microsoft.com/office/drawing/2014/main" id="{0D72041F-6764-4FFD-8A53-84E4DF6E3405}"/>
                </a:ext>
              </a:extLst>
            </p:cNvPr>
            <p:cNvSpPr>
              <a:spLocks/>
            </p:cNvSpPr>
            <p:nvPr/>
          </p:nvSpPr>
          <p:spPr bwMode="auto">
            <a:xfrm>
              <a:off x="4933448" y="4968730"/>
              <a:ext cx="12700" cy="22225"/>
            </a:xfrm>
            <a:custGeom>
              <a:avLst/>
              <a:gdLst>
                <a:gd name="T0" fmla="*/ 5 w 15"/>
                <a:gd name="T1" fmla="*/ 4 h 25"/>
                <a:gd name="T2" fmla="*/ 15 w 15"/>
                <a:gd name="T3" fmla="*/ 25 h 25"/>
                <a:gd name="T4" fmla="*/ 4 w 15"/>
                <a:gd name="T5" fmla="*/ 5 h 25"/>
                <a:gd name="T6" fmla="*/ 7 w 15"/>
                <a:gd name="T7" fmla="*/ 14 h 25"/>
                <a:gd name="T8" fmla="*/ 0 w 15"/>
                <a:gd name="T9" fmla="*/ 0 h 25"/>
                <a:gd name="T10" fmla="*/ 5 w 15"/>
                <a:gd name="T11" fmla="*/ 4 h 25"/>
              </a:gdLst>
              <a:ahLst/>
              <a:cxnLst>
                <a:cxn ang="0">
                  <a:pos x="T0" y="T1"/>
                </a:cxn>
                <a:cxn ang="0">
                  <a:pos x="T2" y="T3"/>
                </a:cxn>
                <a:cxn ang="0">
                  <a:pos x="T4" y="T5"/>
                </a:cxn>
                <a:cxn ang="0">
                  <a:pos x="T6" y="T7"/>
                </a:cxn>
                <a:cxn ang="0">
                  <a:pos x="T8" y="T9"/>
                </a:cxn>
                <a:cxn ang="0">
                  <a:pos x="T10" y="T11"/>
                </a:cxn>
              </a:cxnLst>
              <a:rect l="0" t="0" r="r" b="b"/>
              <a:pathLst>
                <a:path w="15" h="25">
                  <a:moveTo>
                    <a:pt x="5" y="4"/>
                  </a:moveTo>
                  <a:cubicBezTo>
                    <a:pt x="9" y="11"/>
                    <a:pt x="12" y="18"/>
                    <a:pt x="15" y="25"/>
                  </a:cubicBezTo>
                  <a:cubicBezTo>
                    <a:pt x="13" y="21"/>
                    <a:pt x="9" y="14"/>
                    <a:pt x="4" y="5"/>
                  </a:cubicBezTo>
                  <a:cubicBezTo>
                    <a:pt x="4" y="6"/>
                    <a:pt x="5" y="9"/>
                    <a:pt x="7" y="14"/>
                  </a:cubicBezTo>
                  <a:cubicBezTo>
                    <a:pt x="5" y="13"/>
                    <a:pt x="4" y="6"/>
                    <a:pt x="0" y="0"/>
                  </a:cubicBezTo>
                  <a:cubicBezTo>
                    <a:pt x="1" y="0"/>
                    <a:pt x="3" y="2"/>
                    <a:pt x="5"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 name="Freeform 6029">
              <a:extLst>
                <a:ext uri="{FF2B5EF4-FFF2-40B4-BE49-F238E27FC236}">
                  <a16:creationId xmlns:a16="http://schemas.microsoft.com/office/drawing/2014/main" id="{3F5F7080-164D-40B8-BE2F-CD0CDD11F751}"/>
                </a:ext>
              </a:extLst>
            </p:cNvPr>
            <p:cNvSpPr>
              <a:spLocks/>
            </p:cNvSpPr>
            <p:nvPr/>
          </p:nvSpPr>
          <p:spPr bwMode="auto">
            <a:xfrm>
              <a:off x="4971548" y="5054455"/>
              <a:ext cx="7937" cy="22225"/>
            </a:xfrm>
            <a:custGeom>
              <a:avLst/>
              <a:gdLst>
                <a:gd name="T0" fmla="*/ 1 w 8"/>
                <a:gd name="T1" fmla="*/ 2 h 24"/>
                <a:gd name="T2" fmla="*/ 8 w 8"/>
                <a:gd name="T3" fmla="*/ 21 h 24"/>
                <a:gd name="T4" fmla="*/ 4 w 8"/>
                <a:gd name="T5" fmla="*/ 12 h 24"/>
                <a:gd name="T6" fmla="*/ 1 w 8"/>
                <a:gd name="T7" fmla="*/ 2 h 24"/>
              </a:gdLst>
              <a:ahLst/>
              <a:cxnLst>
                <a:cxn ang="0">
                  <a:pos x="T0" y="T1"/>
                </a:cxn>
                <a:cxn ang="0">
                  <a:pos x="T2" y="T3"/>
                </a:cxn>
                <a:cxn ang="0">
                  <a:pos x="T4" y="T5"/>
                </a:cxn>
                <a:cxn ang="0">
                  <a:pos x="T6" y="T7"/>
                </a:cxn>
              </a:cxnLst>
              <a:rect l="0" t="0" r="r" b="b"/>
              <a:pathLst>
                <a:path w="8" h="24">
                  <a:moveTo>
                    <a:pt x="1" y="2"/>
                  </a:moveTo>
                  <a:cubicBezTo>
                    <a:pt x="3" y="8"/>
                    <a:pt x="6" y="14"/>
                    <a:pt x="8" y="21"/>
                  </a:cubicBezTo>
                  <a:cubicBezTo>
                    <a:pt x="8" y="24"/>
                    <a:pt x="6" y="18"/>
                    <a:pt x="4" y="12"/>
                  </a:cubicBezTo>
                  <a:cubicBezTo>
                    <a:pt x="2" y="7"/>
                    <a:pt x="0" y="0"/>
                    <a:pt x="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 name="Freeform 6030">
              <a:extLst>
                <a:ext uri="{FF2B5EF4-FFF2-40B4-BE49-F238E27FC236}">
                  <a16:creationId xmlns:a16="http://schemas.microsoft.com/office/drawing/2014/main" id="{F4965534-A1DD-4E32-97C9-7892B90A44B5}"/>
                </a:ext>
              </a:extLst>
            </p:cNvPr>
            <p:cNvSpPr>
              <a:spLocks/>
            </p:cNvSpPr>
            <p:nvPr/>
          </p:nvSpPr>
          <p:spPr bwMode="auto">
            <a:xfrm>
              <a:off x="4996948" y="5522768"/>
              <a:ext cx="6350" cy="23813"/>
            </a:xfrm>
            <a:custGeom>
              <a:avLst/>
              <a:gdLst>
                <a:gd name="T0" fmla="*/ 6 w 6"/>
                <a:gd name="T1" fmla="*/ 2 h 25"/>
                <a:gd name="T2" fmla="*/ 2 w 6"/>
                <a:gd name="T3" fmla="*/ 22 h 25"/>
                <a:gd name="T4" fmla="*/ 3 w 6"/>
                <a:gd name="T5" fmla="*/ 13 h 25"/>
                <a:gd name="T6" fmla="*/ 6 w 6"/>
                <a:gd name="T7" fmla="*/ 2 h 25"/>
              </a:gdLst>
              <a:ahLst/>
              <a:cxnLst>
                <a:cxn ang="0">
                  <a:pos x="T0" y="T1"/>
                </a:cxn>
                <a:cxn ang="0">
                  <a:pos x="T2" y="T3"/>
                </a:cxn>
                <a:cxn ang="0">
                  <a:pos x="T4" y="T5"/>
                </a:cxn>
                <a:cxn ang="0">
                  <a:pos x="T6" y="T7"/>
                </a:cxn>
              </a:cxnLst>
              <a:rect l="0" t="0" r="r" b="b"/>
              <a:pathLst>
                <a:path w="6" h="25">
                  <a:moveTo>
                    <a:pt x="6" y="2"/>
                  </a:moveTo>
                  <a:cubicBezTo>
                    <a:pt x="5" y="9"/>
                    <a:pt x="3" y="15"/>
                    <a:pt x="2" y="22"/>
                  </a:cubicBezTo>
                  <a:cubicBezTo>
                    <a:pt x="0" y="25"/>
                    <a:pt x="1" y="19"/>
                    <a:pt x="3" y="13"/>
                  </a:cubicBezTo>
                  <a:cubicBezTo>
                    <a:pt x="4" y="6"/>
                    <a:pt x="6" y="0"/>
                    <a:pt x="6"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 name="Freeform 6031">
              <a:extLst>
                <a:ext uri="{FF2B5EF4-FFF2-40B4-BE49-F238E27FC236}">
                  <a16:creationId xmlns:a16="http://schemas.microsoft.com/office/drawing/2014/main" id="{DEE00DBE-C943-409A-B396-B5B081F2B048}"/>
                </a:ext>
              </a:extLst>
            </p:cNvPr>
            <p:cNvSpPr>
              <a:spLocks/>
            </p:cNvSpPr>
            <p:nvPr/>
          </p:nvSpPr>
          <p:spPr bwMode="auto">
            <a:xfrm>
              <a:off x="4569910" y="6084743"/>
              <a:ext cx="22225" cy="12700"/>
            </a:xfrm>
            <a:custGeom>
              <a:avLst/>
              <a:gdLst>
                <a:gd name="T0" fmla="*/ 0 w 26"/>
                <a:gd name="T1" fmla="*/ 14 h 14"/>
                <a:gd name="T2" fmla="*/ 25 w 26"/>
                <a:gd name="T3" fmla="*/ 0 h 14"/>
                <a:gd name="T4" fmla="*/ 13 w 26"/>
                <a:gd name="T5" fmla="*/ 8 h 14"/>
                <a:gd name="T6" fmla="*/ 0 w 26"/>
                <a:gd name="T7" fmla="*/ 14 h 14"/>
              </a:gdLst>
              <a:ahLst/>
              <a:cxnLst>
                <a:cxn ang="0">
                  <a:pos x="T0" y="T1"/>
                </a:cxn>
                <a:cxn ang="0">
                  <a:pos x="T2" y="T3"/>
                </a:cxn>
                <a:cxn ang="0">
                  <a:pos x="T4" y="T5"/>
                </a:cxn>
                <a:cxn ang="0">
                  <a:pos x="T6" y="T7"/>
                </a:cxn>
              </a:cxnLst>
              <a:rect l="0" t="0" r="r" b="b"/>
              <a:pathLst>
                <a:path w="26" h="14">
                  <a:moveTo>
                    <a:pt x="0" y="14"/>
                  </a:moveTo>
                  <a:cubicBezTo>
                    <a:pt x="5" y="12"/>
                    <a:pt x="16" y="6"/>
                    <a:pt x="25" y="0"/>
                  </a:cubicBezTo>
                  <a:cubicBezTo>
                    <a:pt x="26" y="1"/>
                    <a:pt x="20" y="4"/>
                    <a:pt x="13" y="8"/>
                  </a:cubicBezTo>
                  <a:cubicBezTo>
                    <a:pt x="7" y="11"/>
                    <a:pt x="0" y="14"/>
                    <a:pt x="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 name="Freeform 6032">
              <a:extLst>
                <a:ext uri="{FF2B5EF4-FFF2-40B4-BE49-F238E27FC236}">
                  <a16:creationId xmlns:a16="http://schemas.microsoft.com/office/drawing/2014/main" id="{013CF24D-30EE-4C11-B763-D1B767D08B54}"/>
                </a:ext>
              </a:extLst>
            </p:cNvPr>
            <p:cNvSpPr>
              <a:spLocks/>
            </p:cNvSpPr>
            <p:nvPr/>
          </p:nvSpPr>
          <p:spPr bwMode="auto">
            <a:xfrm>
              <a:off x="4290510" y="4514705"/>
              <a:ext cx="23812" cy="3175"/>
            </a:xfrm>
            <a:custGeom>
              <a:avLst/>
              <a:gdLst>
                <a:gd name="T0" fmla="*/ 26 w 26"/>
                <a:gd name="T1" fmla="*/ 4 h 4"/>
                <a:gd name="T2" fmla="*/ 4 w 26"/>
                <a:gd name="T3" fmla="*/ 2 h 4"/>
                <a:gd name="T4" fmla="*/ 26 w 26"/>
                <a:gd name="T5" fmla="*/ 4 h 4"/>
              </a:gdLst>
              <a:ahLst/>
              <a:cxnLst>
                <a:cxn ang="0">
                  <a:pos x="T0" y="T1"/>
                </a:cxn>
                <a:cxn ang="0">
                  <a:pos x="T2" y="T3"/>
                </a:cxn>
                <a:cxn ang="0">
                  <a:pos x="T4" y="T5"/>
                </a:cxn>
              </a:cxnLst>
              <a:rect l="0" t="0" r="r" b="b"/>
              <a:pathLst>
                <a:path w="26" h="4">
                  <a:moveTo>
                    <a:pt x="26" y="4"/>
                  </a:moveTo>
                  <a:cubicBezTo>
                    <a:pt x="22" y="4"/>
                    <a:pt x="10" y="3"/>
                    <a:pt x="4" y="2"/>
                  </a:cubicBezTo>
                  <a:cubicBezTo>
                    <a:pt x="0" y="0"/>
                    <a:pt x="20" y="2"/>
                    <a:pt x="2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 name="Freeform 6033">
              <a:extLst>
                <a:ext uri="{FF2B5EF4-FFF2-40B4-BE49-F238E27FC236}">
                  <a16:creationId xmlns:a16="http://schemas.microsoft.com/office/drawing/2014/main" id="{21C2FE05-E843-4F11-9442-68BAFDF0DD35}"/>
                </a:ext>
              </a:extLst>
            </p:cNvPr>
            <p:cNvSpPr>
              <a:spLocks/>
            </p:cNvSpPr>
            <p:nvPr/>
          </p:nvSpPr>
          <p:spPr bwMode="auto">
            <a:xfrm>
              <a:off x="4541335" y="4586143"/>
              <a:ext cx="23812" cy="11113"/>
            </a:xfrm>
            <a:custGeom>
              <a:avLst/>
              <a:gdLst>
                <a:gd name="T0" fmla="*/ 0 w 26"/>
                <a:gd name="T1" fmla="*/ 0 h 13"/>
                <a:gd name="T2" fmla="*/ 24 w 26"/>
                <a:gd name="T3" fmla="*/ 11 h 13"/>
                <a:gd name="T4" fmla="*/ 15 w 26"/>
                <a:gd name="T5" fmla="*/ 7 h 13"/>
                <a:gd name="T6" fmla="*/ 0 w 26"/>
                <a:gd name="T7" fmla="*/ 0 h 13"/>
              </a:gdLst>
              <a:ahLst/>
              <a:cxnLst>
                <a:cxn ang="0">
                  <a:pos x="T0" y="T1"/>
                </a:cxn>
                <a:cxn ang="0">
                  <a:pos x="T2" y="T3"/>
                </a:cxn>
                <a:cxn ang="0">
                  <a:pos x="T4" y="T5"/>
                </a:cxn>
                <a:cxn ang="0">
                  <a:pos x="T6" y="T7"/>
                </a:cxn>
              </a:cxnLst>
              <a:rect l="0" t="0" r="r" b="b"/>
              <a:pathLst>
                <a:path w="26" h="13">
                  <a:moveTo>
                    <a:pt x="0" y="0"/>
                  </a:moveTo>
                  <a:cubicBezTo>
                    <a:pt x="8" y="2"/>
                    <a:pt x="13" y="6"/>
                    <a:pt x="24" y="11"/>
                  </a:cubicBezTo>
                  <a:cubicBezTo>
                    <a:pt x="26" y="13"/>
                    <a:pt x="21" y="10"/>
                    <a:pt x="15" y="7"/>
                  </a:cubicBezTo>
                  <a:cubicBezTo>
                    <a:pt x="9" y="4"/>
                    <a:pt x="2"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nvGrpSpPr>
            <p:cNvPr id="49" name="Group 6235">
              <a:extLst>
                <a:ext uri="{FF2B5EF4-FFF2-40B4-BE49-F238E27FC236}">
                  <a16:creationId xmlns:a16="http://schemas.microsoft.com/office/drawing/2014/main" id="{F0FE5095-2818-4146-AECF-3143DD2C2CEE}"/>
                </a:ext>
              </a:extLst>
            </p:cNvPr>
            <p:cNvGrpSpPr>
              <a:grpSpLocks/>
            </p:cNvGrpSpPr>
            <p:nvPr/>
          </p:nvGrpSpPr>
          <p:grpSpPr bwMode="auto">
            <a:xfrm>
              <a:off x="3704723" y="4509942"/>
              <a:ext cx="1317625" cy="1681163"/>
              <a:chOff x="1983" y="1600"/>
              <a:chExt cx="830" cy="1059"/>
            </a:xfrm>
            <a:grpFill/>
          </p:grpSpPr>
          <p:sp>
            <p:nvSpPr>
              <p:cNvPr id="921" name="Freeform 6035">
                <a:extLst>
                  <a:ext uri="{FF2B5EF4-FFF2-40B4-BE49-F238E27FC236}">
                    <a16:creationId xmlns:a16="http://schemas.microsoft.com/office/drawing/2014/main" id="{90973C07-D6A0-4D79-94D4-14DC7861CABB}"/>
                  </a:ext>
                </a:extLst>
              </p:cNvPr>
              <p:cNvSpPr>
                <a:spLocks/>
              </p:cNvSpPr>
              <p:nvPr/>
            </p:nvSpPr>
            <p:spPr bwMode="auto">
              <a:xfrm>
                <a:off x="2571" y="1681"/>
                <a:ext cx="14" cy="10"/>
              </a:xfrm>
              <a:custGeom>
                <a:avLst/>
                <a:gdLst>
                  <a:gd name="T0" fmla="*/ 0 w 25"/>
                  <a:gd name="T1" fmla="*/ 0 h 17"/>
                  <a:gd name="T2" fmla="*/ 21 w 25"/>
                  <a:gd name="T3" fmla="*/ 14 h 17"/>
                  <a:gd name="T4" fmla="*/ 22 w 25"/>
                  <a:gd name="T5" fmla="*/ 15 h 17"/>
                  <a:gd name="T6" fmla="*/ 0 w 25"/>
                  <a:gd name="T7" fmla="*/ 0 h 17"/>
                </a:gdLst>
                <a:ahLst/>
                <a:cxnLst>
                  <a:cxn ang="0">
                    <a:pos x="T0" y="T1"/>
                  </a:cxn>
                  <a:cxn ang="0">
                    <a:pos x="T2" y="T3"/>
                  </a:cxn>
                  <a:cxn ang="0">
                    <a:pos x="T4" y="T5"/>
                  </a:cxn>
                  <a:cxn ang="0">
                    <a:pos x="T6" y="T7"/>
                  </a:cxn>
                </a:cxnLst>
                <a:rect l="0" t="0" r="r" b="b"/>
                <a:pathLst>
                  <a:path w="25" h="17">
                    <a:moveTo>
                      <a:pt x="0" y="0"/>
                    </a:moveTo>
                    <a:cubicBezTo>
                      <a:pt x="3" y="0"/>
                      <a:pt x="15" y="9"/>
                      <a:pt x="21" y="14"/>
                    </a:cubicBezTo>
                    <a:cubicBezTo>
                      <a:pt x="24" y="16"/>
                      <a:pt x="25" y="17"/>
                      <a:pt x="22" y="15"/>
                    </a:cubicBezTo>
                    <a:cubicBezTo>
                      <a:pt x="20" y="13"/>
                      <a:pt x="13"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2" name="Freeform 6036">
                <a:extLst>
                  <a:ext uri="{FF2B5EF4-FFF2-40B4-BE49-F238E27FC236}">
                    <a16:creationId xmlns:a16="http://schemas.microsoft.com/office/drawing/2014/main" id="{6C143364-89B9-4AA3-8AC2-91F9CB539396}"/>
                  </a:ext>
                </a:extLst>
              </p:cNvPr>
              <p:cNvSpPr>
                <a:spLocks/>
              </p:cNvSpPr>
              <p:nvPr/>
            </p:nvSpPr>
            <p:spPr bwMode="auto">
              <a:xfrm>
                <a:off x="2811" y="2093"/>
                <a:ext cx="2" cy="15"/>
              </a:xfrm>
              <a:custGeom>
                <a:avLst/>
                <a:gdLst>
                  <a:gd name="T0" fmla="*/ 2 w 3"/>
                  <a:gd name="T1" fmla="*/ 16 h 27"/>
                  <a:gd name="T2" fmla="*/ 1 w 3"/>
                  <a:gd name="T3" fmla="*/ 25 h 27"/>
                  <a:gd name="T4" fmla="*/ 0 w 3"/>
                  <a:gd name="T5" fmla="*/ 14 h 27"/>
                  <a:gd name="T6" fmla="*/ 2 w 3"/>
                  <a:gd name="T7" fmla="*/ 16 h 27"/>
                </a:gdLst>
                <a:ahLst/>
                <a:cxnLst>
                  <a:cxn ang="0">
                    <a:pos x="T0" y="T1"/>
                  </a:cxn>
                  <a:cxn ang="0">
                    <a:pos x="T2" y="T3"/>
                  </a:cxn>
                  <a:cxn ang="0">
                    <a:pos x="T4" y="T5"/>
                  </a:cxn>
                  <a:cxn ang="0">
                    <a:pos x="T6" y="T7"/>
                  </a:cxn>
                </a:cxnLst>
                <a:rect l="0" t="0" r="r" b="b"/>
                <a:pathLst>
                  <a:path w="3" h="27">
                    <a:moveTo>
                      <a:pt x="2" y="16"/>
                    </a:moveTo>
                    <a:cubicBezTo>
                      <a:pt x="3" y="27"/>
                      <a:pt x="1" y="24"/>
                      <a:pt x="1" y="25"/>
                    </a:cubicBezTo>
                    <a:cubicBezTo>
                      <a:pt x="1" y="20"/>
                      <a:pt x="0" y="14"/>
                      <a:pt x="0" y="14"/>
                    </a:cubicBezTo>
                    <a:cubicBezTo>
                      <a:pt x="0" y="0"/>
                      <a:pt x="1" y="21"/>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3" name="Freeform 6037">
                <a:extLst>
                  <a:ext uri="{FF2B5EF4-FFF2-40B4-BE49-F238E27FC236}">
                    <a16:creationId xmlns:a16="http://schemas.microsoft.com/office/drawing/2014/main" id="{E8AE62AD-EFC4-4935-A321-3B36488194D2}"/>
                  </a:ext>
                </a:extLst>
              </p:cNvPr>
              <p:cNvSpPr>
                <a:spLocks/>
              </p:cNvSpPr>
              <p:nvPr/>
            </p:nvSpPr>
            <p:spPr bwMode="auto">
              <a:xfrm>
                <a:off x="2272" y="1601"/>
                <a:ext cx="14" cy="1"/>
              </a:xfrm>
              <a:custGeom>
                <a:avLst/>
                <a:gdLst>
                  <a:gd name="T0" fmla="*/ 5 w 24"/>
                  <a:gd name="T1" fmla="*/ 0 h 2"/>
                  <a:gd name="T2" fmla="*/ 24 w 24"/>
                  <a:gd name="T3" fmla="*/ 0 h 2"/>
                  <a:gd name="T4" fmla="*/ 2 w 24"/>
                  <a:gd name="T5" fmla="*/ 2 h 2"/>
                  <a:gd name="T6" fmla="*/ 5 w 24"/>
                  <a:gd name="T7" fmla="*/ 0 h 2"/>
                </a:gdLst>
                <a:ahLst/>
                <a:cxnLst>
                  <a:cxn ang="0">
                    <a:pos x="T0" y="T1"/>
                  </a:cxn>
                  <a:cxn ang="0">
                    <a:pos x="T2" y="T3"/>
                  </a:cxn>
                  <a:cxn ang="0">
                    <a:pos x="T4" y="T5"/>
                  </a:cxn>
                  <a:cxn ang="0">
                    <a:pos x="T6" y="T7"/>
                  </a:cxn>
                </a:cxnLst>
                <a:rect l="0" t="0" r="r" b="b"/>
                <a:pathLst>
                  <a:path w="24" h="2">
                    <a:moveTo>
                      <a:pt x="5" y="0"/>
                    </a:moveTo>
                    <a:cubicBezTo>
                      <a:pt x="17" y="0"/>
                      <a:pt x="14" y="0"/>
                      <a:pt x="24" y="0"/>
                    </a:cubicBezTo>
                    <a:cubicBezTo>
                      <a:pt x="18" y="1"/>
                      <a:pt x="15" y="2"/>
                      <a:pt x="2" y="2"/>
                    </a:cubicBezTo>
                    <a:cubicBezTo>
                      <a:pt x="0"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4" name="Freeform 6038">
                <a:extLst>
                  <a:ext uri="{FF2B5EF4-FFF2-40B4-BE49-F238E27FC236}">
                    <a16:creationId xmlns:a16="http://schemas.microsoft.com/office/drawing/2014/main" id="{01472456-37EB-4292-AFC5-E96274A5B780}"/>
                  </a:ext>
                </a:extLst>
              </p:cNvPr>
              <p:cNvSpPr>
                <a:spLocks/>
              </p:cNvSpPr>
              <p:nvPr/>
            </p:nvSpPr>
            <p:spPr bwMode="auto">
              <a:xfrm>
                <a:off x="2288" y="1600"/>
                <a:ext cx="9" cy="1"/>
              </a:xfrm>
              <a:custGeom>
                <a:avLst/>
                <a:gdLst>
                  <a:gd name="T0" fmla="*/ 11 w 17"/>
                  <a:gd name="T1" fmla="*/ 0 h 2"/>
                  <a:gd name="T2" fmla="*/ 16 w 17"/>
                  <a:gd name="T3" fmla="*/ 2 h 2"/>
                  <a:gd name="T4" fmla="*/ 5 w 17"/>
                  <a:gd name="T5" fmla="*/ 2 h 2"/>
                  <a:gd name="T6" fmla="*/ 11 w 17"/>
                  <a:gd name="T7" fmla="*/ 0 h 2"/>
                </a:gdLst>
                <a:ahLst/>
                <a:cxnLst>
                  <a:cxn ang="0">
                    <a:pos x="T0" y="T1"/>
                  </a:cxn>
                  <a:cxn ang="0">
                    <a:pos x="T2" y="T3"/>
                  </a:cxn>
                  <a:cxn ang="0">
                    <a:pos x="T4" y="T5"/>
                  </a:cxn>
                  <a:cxn ang="0">
                    <a:pos x="T6" y="T7"/>
                  </a:cxn>
                </a:cxnLst>
                <a:rect l="0" t="0" r="r" b="b"/>
                <a:pathLst>
                  <a:path w="17" h="2">
                    <a:moveTo>
                      <a:pt x="11" y="0"/>
                    </a:moveTo>
                    <a:cubicBezTo>
                      <a:pt x="17" y="0"/>
                      <a:pt x="15" y="2"/>
                      <a:pt x="16" y="2"/>
                    </a:cubicBezTo>
                    <a:cubicBezTo>
                      <a:pt x="5" y="2"/>
                      <a:pt x="5" y="2"/>
                      <a:pt x="5" y="2"/>
                    </a:cubicBezTo>
                    <a:cubicBezTo>
                      <a:pt x="0" y="1"/>
                      <a:pt x="1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5" name="Freeform 6039">
                <a:extLst>
                  <a:ext uri="{FF2B5EF4-FFF2-40B4-BE49-F238E27FC236}">
                    <a16:creationId xmlns:a16="http://schemas.microsoft.com/office/drawing/2014/main" id="{49BA89F6-157F-4295-97B8-6E3B6D776087}"/>
                  </a:ext>
                </a:extLst>
              </p:cNvPr>
              <p:cNvSpPr>
                <a:spLocks/>
              </p:cNvSpPr>
              <p:nvPr/>
            </p:nvSpPr>
            <p:spPr bwMode="auto">
              <a:xfrm>
                <a:off x="2809" y="2161"/>
                <a:ext cx="2" cy="11"/>
              </a:xfrm>
              <a:custGeom>
                <a:avLst/>
                <a:gdLst>
                  <a:gd name="T0" fmla="*/ 3 w 3"/>
                  <a:gd name="T1" fmla="*/ 7 h 20"/>
                  <a:gd name="T2" fmla="*/ 2 w 3"/>
                  <a:gd name="T3" fmla="*/ 18 h 20"/>
                  <a:gd name="T4" fmla="*/ 2 w 3"/>
                  <a:gd name="T5" fmla="*/ 11 h 20"/>
                  <a:gd name="T6" fmla="*/ 0 w 3"/>
                  <a:gd name="T7" fmla="*/ 19 h 20"/>
                  <a:gd name="T8" fmla="*/ 1 w 3"/>
                  <a:gd name="T9" fmla="*/ 0 h 20"/>
                  <a:gd name="T10" fmla="*/ 3 w 3"/>
                  <a:gd name="T11" fmla="*/ 7 h 20"/>
                </a:gdLst>
                <a:ahLst/>
                <a:cxnLst>
                  <a:cxn ang="0">
                    <a:pos x="T0" y="T1"/>
                  </a:cxn>
                  <a:cxn ang="0">
                    <a:pos x="T2" y="T3"/>
                  </a:cxn>
                  <a:cxn ang="0">
                    <a:pos x="T4" y="T5"/>
                  </a:cxn>
                  <a:cxn ang="0">
                    <a:pos x="T6" y="T7"/>
                  </a:cxn>
                  <a:cxn ang="0">
                    <a:pos x="T8" y="T9"/>
                  </a:cxn>
                  <a:cxn ang="0">
                    <a:pos x="T10" y="T11"/>
                  </a:cxn>
                </a:cxnLst>
                <a:rect l="0" t="0" r="r" b="b"/>
                <a:pathLst>
                  <a:path w="3" h="20">
                    <a:moveTo>
                      <a:pt x="3" y="7"/>
                    </a:moveTo>
                    <a:cubicBezTo>
                      <a:pt x="2" y="18"/>
                      <a:pt x="2" y="18"/>
                      <a:pt x="2" y="18"/>
                    </a:cubicBezTo>
                    <a:cubicBezTo>
                      <a:pt x="1" y="19"/>
                      <a:pt x="2" y="14"/>
                      <a:pt x="2" y="11"/>
                    </a:cubicBezTo>
                    <a:cubicBezTo>
                      <a:pt x="1" y="14"/>
                      <a:pt x="1" y="20"/>
                      <a:pt x="0" y="19"/>
                    </a:cubicBezTo>
                    <a:cubicBezTo>
                      <a:pt x="1" y="8"/>
                      <a:pt x="0" y="10"/>
                      <a:pt x="1" y="0"/>
                    </a:cubicBezTo>
                    <a:cubicBezTo>
                      <a:pt x="2" y="1"/>
                      <a:pt x="1" y="11"/>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6" name="Freeform 6040">
                <a:extLst>
                  <a:ext uri="{FF2B5EF4-FFF2-40B4-BE49-F238E27FC236}">
                    <a16:creationId xmlns:a16="http://schemas.microsoft.com/office/drawing/2014/main" id="{25F03FCF-586E-46EE-A8A9-3A8168A7FFB1}"/>
                  </a:ext>
                </a:extLst>
              </p:cNvPr>
              <p:cNvSpPr>
                <a:spLocks/>
              </p:cNvSpPr>
              <p:nvPr/>
            </p:nvSpPr>
            <p:spPr bwMode="auto">
              <a:xfrm>
                <a:off x="2794" y="2236"/>
                <a:ext cx="6" cy="23"/>
              </a:xfrm>
              <a:custGeom>
                <a:avLst/>
                <a:gdLst>
                  <a:gd name="T0" fmla="*/ 1 w 9"/>
                  <a:gd name="T1" fmla="*/ 38 h 40"/>
                  <a:gd name="T2" fmla="*/ 3 w 9"/>
                  <a:gd name="T3" fmla="*/ 23 h 40"/>
                  <a:gd name="T4" fmla="*/ 8 w 9"/>
                  <a:gd name="T5" fmla="*/ 1 h 40"/>
                  <a:gd name="T6" fmla="*/ 7 w 9"/>
                  <a:gd name="T7" fmla="*/ 15 h 40"/>
                  <a:gd name="T8" fmla="*/ 1 w 9"/>
                  <a:gd name="T9" fmla="*/ 38 h 40"/>
                </a:gdLst>
                <a:ahLst/>
                <a:cxnLst>
                  <a:cxn ang="0">
                    <a:pos x="T0" y="T1"/>
                  </a:cxn>
                  <a:cxn ang="0">
                    <a:pos x="T2" y="T3"/>
                  </a:cxn>
                  <a:cxn ang="0">
                    <a:pos x="T4" y="T5"/>
                  </a:cxn>
                  <a:cxn ang="0">
                    <a:pos x="T6" y="T7"/>
                  </a:cxn>
                  <a:cxn ang="0">
                    <a:pos x="T8" y="T9"/>
                  </a:cxn>
                </a:cxnLst>
                <a:rect l="0" t="0" r="r" b="b"/>
                <a:pathLst>
                  <a:path w="9" h="40">
                    <a:moveTo>
                      <a:pt x="1" y="38"/>
                    </a:moveTo>
                    <a:cubicBezTo>
                      <a:pt x="0" y="40"/>
                      <a:pt x="1" y="32"/>
                      <a:pt x="3" y="23"/>
                    </a:cubicBezTo>
                    <a:cubicBezTo>
                      <a:pt x="5" y="15"/>
                      <a:pt x="7" y="4"/>
                      <a:pt x="8" y="1"/>
                    </a:cubicBezTo>
                    <a:cubicBezTo>
                      <a:pt x="9" y="0"/>
                      <a:pt x="8" y="6"/>
                      <a:pt x="7" y="15"/>
                    </a:cubicBezTo>
                    <a:cubicBezTo>
                      <a:pt x="5" y="23"/>
                      <a:pt x="2" y="33"/>
                      <a:pt x="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7" name="Freeform 6041">
                <a:extLst>
                  <a:ext uri="{FF2B5EF4-FFF2-40B4-BE49-F238E27FC236}">
                    <a16:creationId xmlns:a16="http://schemas.microsoft.com/office/drawing/2014/main" id="{F62C31BC-2FD0-40B5-B506-B486473B0212}"/>
                  </a:ext>
                </a:extLst>
              </p:cNvPr>
              <p:cNvSpPr>
                <a:spLocks/>
              </p:cNvSpPr>
              <p:nvPr/>
            </p:nvSpPr>
            <p:spPr bwMode="auto">
              <a:xfrm>
                <a:off x="2776" y="2297"/>
                <a:ext cx="6" cy="18"/>
              </a:xfrm>
              <a:custGeom>
                <a:avLst/>
                <a:gdLst>
                  <a:gd name="T0" fmla="*/ 2 w 12"/>
                  <a:gd name="T1" fmla="*/ 30 h 31"/>
                  <a:gd name="T2" fmla="*/ 4 w 12"/>
                  <a:gd name="T3" fmla="*/ 20 h 31"/>
                  <a:gd name="T4" fmla="*/ 11 w 12"/>
                  <a:gd name="T5" fmla="*/ 0 h 31"/>
                  <a:gd name="T6" fmla="*/ 8 w 12"/>
                  <a:gd name="T7" fmla="*/ 13 h 31"/>
                  <a:gd name="T8" fmla="*/ 2 w 12"/>
                  <a:gd name="T9" fmla="*/ 30 h 31"/>
                </a:gdLst>
                <a:ahLst/>
                <a:cxnLst>
                  <a:cxn ang="0">
                    <a:pos x="T0" y="T1"/>
                  </a:cxn>
                  <a:cxn ang="0">
                    <a:pos x="T2" y="T3"/>
                  </a:cxn>
                  <a:cxn ang="0">
                    <a:pos x="T4" y="T5"/>
                  </a:cxn>
                  <a:cxn ang="0">
                    <a:pos x="T6" y="T7"/>
                  </a:cxn>
                  <a:cxn ang="0">
                    <a:pos x="T8" y="T9"/>
                  </a:cxn>
                </a:cxnLst>
                <a:rect l="0" t="0" r="r" b="b"/>
                <a:pathLst>
                  <a:path w="12" h="31">
                    <a:moveTo>
                      <a:pt x="2" y="30"/>
                    </a:moveTo>
                    <a:cubicBezTo>
                      <a:pt x="0" y="31"/>
                      <a:pt x="2" y="26"/>
                      <a:pt x="4" y="20"/>
                    </a:cubicBezTo>
                    <a:cubicBezTo>
                      <a:pt x="7" y="13"/>
                      <a:pt x="10" y="5"/>
                      <a:pt x="11" y="0"/>
                    </a:cubicBezTo>
                    <a:cubicBezTo>
                      <a:pt x="12" y="1"/>
                      <a:pt x="10" y="6"/>
                      <a:pt x="8" y="13"/>
                    </a:cubicBezTo>
                    <a:cubicBezTo>
                      <a:pt x="6" y="19"/>
                      <a:pt x="4" y="26"/>
                      <a:pt x="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8" name="Freeform 6042">
                <a:extLst>
                  <a:ext uri="{FF2B5EF4-FFF2-40B4-BE49-F238E27FC236}">
                    <a16:creationId xmlns:a16="http://schemas.microsoft.com/office/drawing/2014/main" id="{B9BAF52B-EF52-43AC-8ED0-CE1DFD75A168}"/>
                  </a:ext>
                </a:extLst>
              </p:cNvPr>
              <p:cNvSpPr>
                <a:spLocks/>
              </p:cNvSpPr>
              <p:nvPr/>
            </p:nvSpPr>
            <p:spPr bwMode="auto">
              <a:xfrm>
                <a:off x="2463" y="2609"/>
                <a:ext cx="44" cy="19"/>
              </a:xfrm>
              <a:custGeom>
                <a:avLst/>
                <a:gdLst>
                  <a:gd name="T0" fmla="*/ 0 w 78"/>
                  <a:gd name="T1" fmla="*/ 34 h 34"/>
                  <a:gd name="T2" fmla="*/ 41 w 78"/>
                  <a:gd name="T3" fmla="*/ 17 h 34"/>
                  <a:gd name="T4" fmla="*/ 78 w 78"/>
                  <a:gd name="T5" fmla="*/ 0 h 34"/>
                  <a:gd name="T6" fmla="*/ 42 w 78"/>
                  <a:gd name="T7" fmla="*/ 18 h 34"/>
                  <a:gd name="T8" fmla="*/ 0 w 78"/>
                  <a:gd name="T9" fmla="*/ 34 h 34"/>
                </a:gdLst>
                <a:ahLst/>
                <a:cxnLst>
                  <a:cxn ang="0">
                    <a:pos x="T0" y="T1"/>
                  </a:cxn>
                  <a:cxn ang="0">
                    <a:pos x="T2" y="T3"/>
                  </a:cxn>
                  <a:cxn ang="0">
                    <a:pos x="T4" y="T5"/>
                  </a:cxn>
                  <a:cxn ang="0">
                    <a:pos x="T6" y="T7"/>
                  </a:cxn>
                  <a:cxn ang="0">
                    <a:pos x="T8" y="T9"/>
                  </a:cxn>
                </a:cxnLst>
                <a:rect l="0" t="0" r="r" b="b"/>
                <a:pathLst>
                  <a:path w="78" h="34">
                    <a:moveTo>
                      <a:pt x="0" y="34"/>
                    </a:moveTo>
                    <a:cubicBezTo>
                      <a:pt x="12" y="29"/>
                      <a:pt x="27" y="23"/>
                      <a:pt x="41" y="17"/>
                    </a:cubicBezTo>
                    <a:cubicBezTo>
                      <a:pt x="55" y="11"/>
                      <a:pt x="69" y="5"/>
                      <a:pt x="78" y="0"/>
                    </a:cubicBezTo>
                    <a:cubicBezTo>
                      <a:pt x="72" y="5"/>
                      <a:pt x="57" y="12"/>
                      <a:pt x="42" y="18"/>
                    </a:cubicBezTo>
                    <a:cubicBezTo>
                      <a:pt x="26" y="25"/>
                      <a:pt x="10" y="31"/>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9" name="Freeform 6043">
                <a:extLst>
                  <a:ext uri="{FF2B5EF4-FFF2-40B4-BE49-F238E27FC236}">
                    <a16:creationId xmlns:a16="http://schemas.microsoft.com/office/drawing/2014/main" id="{F097D2DE-6704-4431-AE58-ABB7D2A90290}"/>
                  </a:ext>
                </a:extLst>
              </p:cNvPr>
              <p:cNvSpPr>
                <a:spLocks/>
              </p:cNvSpPr>
              <p:nvPr/>
            </p:nvSpPr>
            <p:spPr bwMode="auto">
              <a:xfrm>
                <a:off x="2348" y="1605"/>
                <a:ext cx="15" cy="2"/>
              </a:xfrm>
              <a:custGeom>
                <a:avLst/>
                <a:gdLst>
                  <a:gd name="T0" fmla="*/ 7 w 25"/>
                  <a:gd name="T1" fmla="*/ 0 h 4"/>
                  <a:gd name="T2" fmla="*/ 25 w 25"/>
                  <a:gd name="T3" fmla="*/ 2 h 4"/>
                  <a:gd name="T4" fmla="*/ 4 w 25"/>
                  <a:gd name="T5" fmla="*/ 2 h 4"/>
                  <a:gd name="T6" fmla="*/ 7 w 25"/>
                  <a:gd name="T7" fmla="*/ 0 h 4"/>
                </a:gdLst>
                <a:ahLst/>
                <a:cxnLst>
                  <a:cxn ang="0">
                    <a:pos x="T0" y="T1"/>
                  </a:cxn>
                  <a:cxn ang="0">
                    <a:pos x="T2" y="T3"/>
                  </a:cxn>
                  <a:cxn ang="0">
                    <a:pos x="T4" y="T5"/>
                  </a:cxn>
                  <a:cxn ang="0">
                    <a:pos x="T6" y="T7"/>
                  </a:cxn>
                </a:cxnLst>
                <a:rect l="0" t="0" r="r" b="b"/>
                <a:pathLst>
                  <a:path w="25" h="4">
                    <a:moveTo>
                      <a:pt x="7" y="0"/>
                    </a:moveTo>
                    <a:cubicBezTo>
                      <a:pt x="14" y="2"/>
                      <a:pt x="13" y="0"/>
                      <a:pt x="25" y="2"/>
                    </a:cubicBezTo>
                    <a:cubicBezTo>
                      <a:pt x="24" y="4"/>
                      <a:pt x="21" y="4"/>
                      <a:pt x="4" y="2"/>
                    </a:cubicBezTo>
                    <a:cubicBezTo>
                      <a:pt x="0" y="0"/>
                      <a:pt x="9"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0" name="Freeform 6044">
                <a:extLst>
                  <a:ext uri="{FF2B5EF4-FFF2-40B4-BE49-F238E27FC236}">
                    <a16:creationId xmlns:a16="http://schemas.microsoft.com/office/drawing/2014/main" id="{9563C1CC-3974-438A-B6FD-3F77AF308F35}"/>
                  </a:ext>
                </a:extLst>
              </p:cNvPr>
              <p:cNvSpPr>
                <a:spLocks/>
              </p:cNvSpPr>
              <p:nvPr/>
            </p:nvSpPr>
            <p:spPr bwMode="auto">
              <a:xfrm>
                <a:off x="2623" y="1721"/>
                <a:ext cx="22" cy="19"/>
              </a:xfrm>
              <a:custGeom>
                <a:avLst/>
                <a:gdLst>
                  <a:gd name="T0" fmla="*/ 38 w 38"/>
                  <a:gd name="T1" fmla="*/ 33 h 33"/>
                  <a:gd name="T2" fmla="*/ 19 w 38"/>
                  <a:gd name="T3" fmla="*/ 17 h 33"/>
                  <a:gd name="T4" fmla="*/ 0 w 38"/>
                  <a:gd name="T5" fmla="*/ 0 h 33"/>
                  <a:gd name="T6" fmla="*/ 19 w 38"/>
                  <a:gd name="T7" fmla="*/ 15 h 33"/>
                  <a:gd name="T8" fmla="*/ 38 w 38"/>
                  <a:gd name="T9" fmla="*/ 33 h 33"/>
                </a:gdLst>
                <a:ahLst/>
                <a:cxnLst>
                  <a:cxn ang="0">
                    <a:pos x="T0" y="T1"/>
                  </a:cxn>
                  <a:cxn ang="0">
                    <a:pos x="T2" y="T3"/>
                  </a:cxn>
                  <a:cxn ang="0">
                    <a:pos x="T4" y="T5"/>
                  </a:cxn>
                  <a:cxn ang="0">
                    <a:pos x="T6" y="T7"/>
                  </a:cxn>
                  <a:cxn ang="0">
                    <a:pos x="T8" y="T9"/>
                  </a:cxn>
                </a:cxnLst>
                <a:rect l="0" t="0" r="r" b="b"/>
                <a:pathLst>
                  <a:path w="38" h="33">
                    <a:moveTo>
                      <a:pt x="38" y="33"/>
                    </a:moveTo>
                    <a:cubicBezTo>
                      <a:pt x="34" y="30"/>
                      <a:pt x="27" y="24"/>
                      <a:pt x="19" y="17"/>
                    </a:cubicBezTo>
                    <a:cubicBezTo>
                      <a:pt x="12" y="10"/>
                      <a:pt x="4" y="3"/>
                      <a:pt x="0" y="0"/>
                    </a:cubicBezTo>
                    <a:cubicBezTo>
                      <a:pt x="4" y="2"/>
                      <a:pt x="12" y="8"/>
                      <a:pt x="19" y="15"/>
                    </a:cubicBezTo>
                    <a:cubicBezTo>
                      <a:pt x="26" y="22"/>
                      <a:pt x="34" y="29"/>
                      <a:pt x="3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1" name="Freeform 6045">
                <a:extLst>
                  <a:ext uri="{FF2B5EF4-FFF2-40B4-BE49-F238E27FC236}">
                    <a16:creationId xmlns:a16="http://schemas.microsoft.com/office/drawing/2014/main" id="{78B1F772-54DD-4D68-B97E-2921B46F3AAE}"/>
                  </a:ext>
                </a:extLst>
              </p:cNvPr>
              <p:cNvSpPr>
                <a:spLocks/>
              </p:cNvSpPr>
              <p:nvPr/>
            </p:nvSpPr>
            <p:spPr bwMode="auto">
              <a:xfrm>
                <a:off x="2736" y="2384"/>
                <a:ext cx="8" cy="11"/>
              </a:xfrm>
              <a:custGeom>
                <a:avLst/>
                <a:gdLst>
                  <a:gd name="T0" fmla="*/ 6 w 14"/>
                  <a:gd name="T1" fmla="*/ 10 h 19"/>
                  <a:gd name="T2" fmla="*/ 4 w 14"/>
                  <a:gd name="T3" fmla="*/ 13 h 19"/>
                  <a:gd name="T4" fmla="*/ 5 w 14"/>
                  <a:gd name="T5" fmla="*/ 11 h 19"/>
                  <a:gd name="T6" fmla="*/ 12 w 14"/>
                  <a:gd name="T7" fmla="*/ 0 h 19"/>
                  <a:gd name="T8" fmla="*/ 6 w 14"/>
                  <a:gd name="T9" fmla="*/ 10 h 19"/>
                </a:gdLst>
                <a:ahLst/>
                <a:cxnLst>
                  <a:cxn ang="0">
                    <a:pos x="T0" y="T1"/>
                  </a:cxn>
                  <a:cxn ang="0">
                    <a:pos x="T2" y="T3"/>
                  </a:cxn>
                  <a:cxn ang="0">
                    <a:pos x="T4" y="T5"/>
                  </a:cxn>
                  <a:cxn ang="0">
                    <a:pos x="T6" y="T7"/>
                  </a:cxn>
                  <a:cxn ang="0">
                    <a:pos x="T8" y="T9"/>
                  </a:cxn>
                </a:cxnLst>
                <a:rect l="0" t="0" r="r" b="b"/>
                <a:pathLst>
                  <a:path w="14" h="19">
                    <a:moveTo>
                      <a:pt x="6" y="10"/>
                    </a:moveTo>
                    <a:cubicBezTo>
                      <a:pt x="4" y="13"/>
                      <a:pt x="4" y="13"/>
                      <a:pt x="4" y="13"/>
                    </a:cubicBezTo>
                    <a:cubicBezTo>
                      <a:pt x="0" y="19"/>
                      <a:pt x="2" y="16"/>
                      <a:pt x="5" y="11"/>
                    </a:cubicBezTo>
                    <a:cubicBezTo>
                      <a:pt x="7" y="7"/>
                      <a:pt x="11" y="0"/>
                      <a:pt x="12" y="0"/>
                    </a:cubicBezTo>
                    <a:cubicBezTo>
                      <a:pt x="14" y="0"/>
                      <a:pt x="6" y="14"/>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2" name="Freeform 6046">
                <a:extLst>
                  <a:ext uri="{FF2B5EF4-FFF2-40B4-BE49-F238E27FC236}">
                    <a16:creationId xmlns:a16="http://schemas.microsoft.com/office/drawing/2014/main" id="{FAA74D72-A403-4A48-8809-BD5B5DE55BC4}"/>
                  </a:ext>
                </a:extLst>
              </p:cNvPr>
              <p:cNvSpPr>
                <a:spLocks/>
              </p:cNvSpPr>
              <p:nvPr/>
            </p:nvSpPr>
            <p:spPr bwMode="auto">
              <a:xfrm>
                <a:off x="2380" y="1610"/>
                <a:ext cx="40" cy="8"/>
              </a:xfrm>
              <a:custGeom>
                <a:avLst/>
                <a:gdLst>
                  <a:gd name="T0" fmla="*/ 69 w 69"/>
                  <a:gd name="T1" fmla="*/ 14 h 14"/>
                  <a:gd name="T2" fmla="*/ 36 w 69"/>
                  <a:gd name="T3" fmla="*/ 7 h 14"/>
                  <a:gd name="T4" fmla="*/ 0 w 69"/>
                  <a:gd name="T5" fmla="*/ 0 h 14"/>
                  <a:gd name="T6" fmla="*/ 35 w 69"/>
                  <a:gd name="T7" fmla="*/ 5 h 14"/>
                  <a:gd name="T8" fmla="*/ 69 w 69"/>
                  <a:gd name="T9" fmla="*/ 14 h 14"/>
                </a:gdLst>
                <a:ahLst/>
                <a:cxnLst>
                  <a:cxn ang="0">
                    <a:pos x="T0" y="T1"/>
                  </a:cxn>
                  <a:cxn ang="0">
                    <a:pos x="T2" y="T3"/>
                  </a:cxn>
                  <a:cxn ang="0">
                    <a:pos x="T4" y="T5"/>
                  </a:cxn>
                  <a:cxn ang="0">
                    <a:pos x="T6" y="T7"/>
                  </a:cxn>
                  <a:cxn ang="0">
                    <a:pos x="T8" y="T9"/>
                  </a:cxn>
                </a:cxnLst>
                <a:rect l="0" t="0" r="r" b="b"/>
                <a:pathLst>
                  <a:path w="69" h="14">
                    <a:moveTo>
                      <a:pt x="69" y="14"/>
                    </a:moveTo>
                    <a:cubicBezTo>
                      <a:pt x="64" y="13"/>
                      <a:pt x="50" y="10"/>
                      <a:pt x="36" y="7"/>
                    </a:cubicBezTo>
                    <a:cubicBezTo>
                      <a:pt x="22" y="4"/>
                      <a:pt x="7" y="1"/>
                      <a:pt x="0" y="0"/>
                    </a:cubicBezTo>
                    <a:cubicBezTo>
                      <a:pt x="13" y="1"/>
                      <a:pt x="24" y="3"/>
                      <a:pt x="35" y="5"/>
                    </a:cubicBezTo>
                    <a:cubicBezTo>
                      <a:pt x="45" y="8"/>
                      <a:pt x="56" y="10"/>
                      <a:pt x="6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3" name="Freeform 6047">
                <a:extLst>
                  <a:ext uri="{FF2B5EF4-FFF2-40B4-BE49-F238E27FC236}">
                    <a16:creationId xmlns:a16="http://schemas.microsoft.com/office/drawing/2014/main" id="{7DA1D857-3850-4A54-AE77-058488818AF1}"/>
                  </a:ext>
                </a:extLst>
              </p:cNvPr>
              <p:cNvSpPr>
                <a:spLocks/>
              </p:cNvSpPr>
              <p:nvPr/>
            </p:nvSpPr>
            <p:spPr bwMode="auto">
              <a:xfrm>
                <a:off x="2606" y="1707"/>
                <a:ext cx="9" cy="7"/>
              </a:xfrm>
              <a:custGeom>
                <a:avLst/>
                <a:gdLst>
                  <a:gd name="T0" fmla="*/ 0 w 16"/>
                  <a:gd name="T1" fmla="*/ 2 h 13"/>
                  <a:gd name="T2" fmla="*/ 16 w 16"/>
                  <a:gd name="T3" fmla="*/ 13 h 13"/>
                  <a:gd name="T4" fmla="*/ 3 w 16"/>
                  <a:gd name="T5" fmla="*/ 6 h 13"/>
                  <a:gd name="T6" fmla="*/ 7 w 16"/>
                  <a:gd name="T7" fmla="*/ 6 h 13"/>
                  <a:gd name="T8" fmla="*/ 0 w 16"/>
                  <a:gd name="T9" fmla="*/ 2 h 13"/>
                </a:gdLst>
                <a:ahLst/>
                <a:cxnLst>
                  <a:cxn ang="0">
                    <a:pos x="T0" y="T1"/>
                  </a:cxn>
                  <a:cxn ang="0">
                    <a:pos x="T2" y="T3"/>
                  </a:cxn>
                  <a:cxn ang="0">
                    <a:pos x="T4" y="T5"/>
                  </a:cxn>
                  <a:cxn ang="0">
                    <a:pos x="T6" y="T7"/>
                  </a:cxn>
                  <a:cxn ang="0">
                    <a:pos x="T8" y="T9"/>
                  </a:cxn>
                </a:cxnLst>
                <a:rect l="0" t="0" r="r" b="b"/>
                <a:pathLst>
                  <a:path w="16" h="13">
                    <a:moveTo>
                      <a:pt x="0" y="2"/>
                    </a:moveTo>
                    <a:cubicBezTo>
                      <a:pt x="0" y="0"/>
                      <a:pt x="11" y="10"/>
                      <a:pt x="16" y="13"/>
                    </a:cubicBezTo>
                    <a:cubicBezTo>
                      <a:pt x="11" y="10"/>
                      <a:pt x="12" y="12"/>
                      <a:pt x="3" y="6"/>
                    </a:cubicBezTo>
                    <a:cubicBezTo>
                      <a:pt x="3" y="4"/>
                      <a:pt x="6" y="7"/>
                      <a:pt x="7"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4" name="Freeform 6048">
                <a:extLst>
                  <a:ext uri="{FF2B5EF4-FFF2-40B4-BE49-F238E27FC236}">
                    <a16:creationId xmlns:a16="http://schemas.microsoft.com/office/drawing/2014/main" id="{3331E379-07E4-4233-9F38-3C714AEB89DF}"/>
                  </a:ext>
                </a:extLst>
              </p:cNvPr>
              <p:cNvSpPr>
                <a:spLocks/>
              </p:cNvSpPr>
              <p:nvPr/>
            </p:nvSpPr>
            <p:spPr bwMode="auto">
              <a:xfrm>
                <a:off x="2657" y="1752"/>
                <a:ext cx="14" cy="14"/>
              </a:xfrm>
              <a:custGeom>
                <a:avLst/>
                <a:gdLst>
                  <a:gd name="T0" fmla="*/ 0 w 24"/>
                  <a:gd name="T1" fmla="*/ 0 h 25"/>
                  <a:gd name="T2" fmla="*/ 12 w 24"/>
                  <a:gd name="T3" fmla="*/ 12 h 25"/>
                  <a:gd name="T4" fmla="*/ 24 w 24"/>
                  <a:gd name="T5" fmla="*/ 25 h 25"/>
                  <a:gd name="T6" fmla="*/ 0 w 24"/>
                  <a:gd name="T7" fmla="*/ 0 h 25"/>
                </a:gdLst>
                <a:ahLst/>
                <a:cxnLst>
                  <a:cxn ang="0">
                    <a:pos x="T0" y="T1"/>
                  </a:cxn>
                  <a:cxn ang="0">
                    <a:pos x="T2" y="T3"/>
                  </a:cxn>
                  <a:cxn ang="0">
                    <a:pos x="T4" y="T5"/>
                  </a:cxn>
                  <a:cxn ang="0">
                    <a:pos x="T6" y="T7"/>
                  </a:cxn>
                </a:cxnLst>
                <a:rect l="0" t="0" r="r" b="b"/>
                <a:pathLst>
                  <a:path w="24" h="25">
                    <a:moveTo>
                      <a:pt x="0" y="0"/>
                    </a:moveTo>
                    <a:cubicBezTo>
                      <a:pt x="1" y="1"/>
                      <a:pt x="6" y="6"/>
                      <a:pt x="12" y="12"/>
                    </a:cubicBezTo>
                    <a:cubicBezTo>
                      <a:pt x="17" y="17"/>
                      <a:pt x="22" y="23"/>
                      <a:pt x="24" y="25"/>
                    </a:cubicBezTo>
                    <a:cubicBezTo>
                      <a:pt x="16" y="18"/>
                      <a:pt x="9" y="1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5" name="Freeform 6049">
                <a:extLst>
                  <a:ext uri="{FF2B5EF4-FFF2-40B4-BE49-F238E27FC236}">
                    <a16:creationId xmlns:a16="http://schemas.microsoft.com/office/drawing/2014/main" id="{81ACC43C-96FC-4463-ACA2-57AE0655E734}"/>
                  </a:ext>
                </a:extLst>
              </p:cNvPr>
              <p:cNvSpPr>
                <a:spLocks/>
              </p:cNvSpPr>
              <p:nvPr/>
            </p:nvSpPr>
            <p:spPr bwMode="auto">
              <a:xfrm>
                <a:off x="2694" y="2448"/>
                <a:ext cx="7" cy="8"/>
              </a:xfrm>
              <a:custGeom>
                <a:avLst/>
                <a:gdLst>
                  <a:gd name="T0" fmla="*/ 11 w 12"/>
                  <a:gd name="T1" fmla="*/ 3 h 14"/>
                  <a:gd name="T2" fmla="*/ 3 w 12"/>
                  <a:gd name="T3" fmla="*/ 13 h 14"/>
                  <a:gd name="T4" fmla="*/ 11 w 12"/>
                  <a:gd name="T5" fmla="*/ 0 h 14"/>
                  <a:gd name="T6" fmla="*/ 11 w 12"/>
                  <a:gd name="T7" fmla="*/ 3 h 14"/>
                </a:gdLst>
                <a:ahLst/>
                <a:cxnLst>
                  <a:cxn ang="0">
                    <a:pos x="T0" y="T1"/>
                  </a:cxn>
                  <a:cxn ang="0">
                    <a:pos x="T2" y="T3"/>
                  </a:cxn>
                  <a:cxn ang="0">
                    <a:pos x="T4" y="T5"/>
                  </a:cxn>
                  <a:cxn ang="0">
                    <a:pos x="T6" y="T7"/>
                  </a:cxn>
                </a:cxnLst>
                <a:rect l="0" t="0" r="r" b="b"/>
                <a:pathLst>
                  <a:path w="12" h="14">
                    <a:moveTo>
                      <a:pt x="11" y="3"/>
                    </a:moveTo>
                    <a:cubicBezTo>
                      <a:pt x="3" y="13"/>
                      <a:pt x="3" y="13"/>
                      <a:pt x="3" y="13"/>
                    </a:cubicBezTo>
                    <a:cubicBezTo>
                      <a:pt x="0" y="14"/>
                      <a:pt x="3" y="10"/>
                      <a:pt x="11" y="0"/>
                    </a:cubicBezTo>
                    <a:cubicBezTo>
                      <a:pt x="12" y="0"/>
                      <a:pt x="9" y="4"/>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6" name="Freeform 6050">
                <a:extLst>
                  <a:ext uri="{FF2B5EF4-FFF2-40B4-BE49-F238E27FC236}">
                    <a16:creationId xmlns:a16="http://schemas.microsoft.com/office/drawing/2014/main" id="{39000789-3182-4716-BC3B-78FC3DA5E19D}"/>
                  </a:ext>
                </a:extLst>
              </p:cNvPr>
              <p:cNvSpPr>
                <a:spLocks/>
              </p:cNvSpPr>
              <p:nvPr/>
            </p:nvSpPr>
            <p:spPr bwMode="auto">
              <a:xfrm>
                <a:off x="2302" y="1602"/>
                <a:ext cx="42" cy="3"/>
              </a:xfrm>
              <a:custGeom>
                <a:avLst/>
                <a:gdLst>
                  <a:gd name="T0" fmla="*/ 0 w 75"/>
                  <a:gd name="T1" fmla="*/ 0 h 6"/>
                  <a:gd name="T2" fmla="*/ 33 w 75"/>
                  <a:gd name="T3" fmla="*/ 2 h 6"/>
                  <a:gd name="T4" fmla="*/ 75 w 75"/>
                  <a:gd name="T5" fmla="*/ 5 h 6"/>
                  <a:gd name="T6" fmla="*/ 55 w 75"/>
                  <a:gd name="T7" fmla="*/ 4 h 6"/>
                  <a:gd name="T8" fmla="*/ 38 w 75"/>
                  <a:gd name="T9" fmla="*/ 4 h 6"/>
                  <a:gd name="T10" fmla="*/ 1 w 75"/>
                  <a:gd name="T11" fmla="*/ 3 h 6"/>
                  <a:gd name="T12" fmla="*/ 0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0" y="0"/>
                    </a:moveTo>
                    <a:cubicBezTo>
                      <a:pt x="11" y="1"/>
                      <a:pt x="21" y="1"/>
                      <a:pt x="33" y="2"/>
                    </a:cubicBezTo>
                    <a:cubicBezTo>
                      <a:pt x="44" y="2"/>
                      <a:pt x="57" y="3"/>
                      <a:pt x="75" y="5"/>
                    </a:cubicBezTo>
                    <a:cubicBezTo>
                      <a:pt x="71" y="6"/>
                      <a:pt x="63" y="5"/>
                      <a:pt x="55" y="4"/>
                    </a:cubicBezTo>
                    <a:cubicBezTo>
                      <a:pt x="46" y="3"/>
                      <a:pt x="39" y="2"/>
                      <a:pt x="38" y="4"/>
                    </a:cubicBezTo>
                    <a:cubicBezTo>
                      <a:pt x="28" y="1"/>
                      <a:pt x="16" y="3"/>
                      <a:pt x="1"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7" name="Freeform 6051">
                <a:extLst>
                  <a:ext uri="{FF2B5EF4-FFF2-40B4-BE49-F238E27FC236}">
                    <a16:creationId xmlns:a16="http://schemas.microsoft.com/office/drawing/2014/main" id="{74C329E5-C57D-4765-9C88-F54AA13CF6FB}"/>
                  </a:ext>
                </a:extLst>
              </p:cNvPr>
              <p:cNvSpPr>
                <a:spLocks/>
              </p:cNvSpPr>
              <p:nvPr/>
            </p:nvSpPr>
            <p:spPr bwMode="auto">
              <a:xfrm>
                <a:off x="2629" y="2510"/>
                <a:ext cx="17" cy="17"/>
              </a:xfrm>
              <a:custGeom>
                <a:avLst/>
                <a:gdLst>
                  <a:gd name="T0" fmla="*/ 0 w 31"/>
                  <a:gd name="T1" fmla="*/ 30 h 30"/>
                  <a:gd name="T2" fmla="*/ 30 w 31"/>
                  <a:gd name="T3" fmla="*/ 0 h 30"/>
                  <a:gd name="T4" fmla="*/ 19 w 31"/>
                  <a:gd name="T5" fmla="*/ 12 h 30"/>
                  <a:gd name="T6" fmla="*/ 0 w 31"/>
                  <a:gd name="T7" fmla="*/ 30 h 30"/>
                </a:gdLst>
                <a:ahLst/>
                <a:cxnLst>
                  <a:cxn ang="0">
                    <a:pos x="T0" y="T1"/>
                  </a:cxn>
                  <a:cxn ang="0">
                    <a:pos x="T2" y="T3"/>
                  </a:cxn>
                  <a:cxn ang="0">
                    <a:pos x="T4" y="T5"/>
                  </a:cxn>
                  <a:cxn ang="0">
                    <a:pos x="T6" y="T7"/>
                  </a:cxn>
                </a:cxnLst>
                <a:rect l="0" t="0" r="r" b="b"/>
                <a:pathLst>
                  <a:path w="31" h="30">
                    <a:moveTo>
                      <a:pt x="0" y="30"/>
                    </a:moveTo>
                    <a:cubicBezTo>
                      <a:pt x="1" y="26"/>
                      <a:pt x="18" y="12"/>
                      <a:pt x="30" y="0"/>
                    </a:cubicBezTo>
                    <a:cubicBezTo>
                      <a:pt x="31" y="0"/>
                      <a:pt x="26" y="6"/>
                      <a:pt x="19" y="12"/>
                    </a:cubicBezTo>
                    <a:cubicBezTo>
                      <a:pt x="13" y="18"/>
                      <a:pt x="5" y="25"/>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8" name="Freeform 6052">
                <a:extLst>
                  <a:ext uri="{FF2B5EF4-FFF2-40B4-BE49-F238E27FC236}">
                    <a16:creationId xmlns:a16="http://schemas.microsoft.com/office/drawing/2014/main" id="{B6727E24-7999-4CF2-820B-1416A6117571}"/>
                  </a:ext>
                </a:extLst>
              </p:cNvPr>
              <p:cNvSpPr>
                <a:spLocks/>
              </p:cNvSpPr>
              <p:nvPr/>
            </p:nvSpPr>
            <p:spPr bwMode="auto">
              <a:xfrm>
                <a:off x="2533" y="2571"/>
                <a:ext cx="36" cy="24"/>
              </a:xfrm>
              <a:custGeom>
                <a:avLst/>
                <a:gdLst>
                  <a:gd name="T0" fmla="*/ 18 w 63"/>
                  <a:gd name="T1" fmla="*/ 31 h 41"/>
                  <a:gd name="T2" fmla="*/ 18 w 63"/>
                  <a:gd name="T3" fmla="*/ 28 h 41"/>
                  <a:gd name="T4" fmla="*/ 39 w 63"/>
                  <a:gd name="T5" fmla="*/ 16 h 41"/>
                  <a:gd name="T6" fmla="*/ 63 w 63"/>
                  <a:gd name="T7" fmla="*/ 0 h 41"/>
                  <a:gd name="T8" fmla="*/ 58 w 63"/>
                  <a:gd name="T9" fmla="*/ 5 h 41"/>
                  <a:gd name="T10" fmla="*/ 41 w 63"/>
                  <a:gd name="T11" fmla="*/ 16 h 41"/>
                  <a:gd name="T12" fmla="*/ 19 w 63"/>
                  <a:gd name="T13" fmla="*/ 28 h 41"/>
                  <a:gd name="T14" fmla="*/ 18 w 63"/>
                  <a:gd name="T15" fmla="*/ 3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1">
                    <a:moveTo>
                      <a:pt x="18" y="31"/>
                    </a:moveTo>
                    <a:cubicBezTo>
                      <a:pt x="0" y="41"/>
                      <a:pt x="19" y="29"/>
                      <a:pt x="18" y="28"/>
                    </a:cubicBezTo>
                    <a:cubicBezTo>
                      <a:pt x="26" y="24"/>
                      <a:pt x="32" y="20"/>
                      <a:pt x="39" y="16"/>
                    </a:cubicBezTo>
                    <a:cubicBezTo>
                      <a:pt x="63" y="0"/>
                      <a:pt x="63" y="0"/>
                      <a:pt x="63" y="0"/>
                    </a:cubicBezTo>
                    <a:cubicBezTo>
                      <a:pt x="62" y="2"/>
                      <a:pt x="56" y="6"/>
                      <a:pt x="58" y="5"/>
                    </a:cubicBezTo>
                    <a:cubicBezTo>
                      <a:pt x="47" y="12"/>
                      <a:pt x="41" y="15"/>
                      <a:pt x="41" y="16"/>
                    </a:cubicBezTo>
                    <a:cubicBezTo>
                      <a:pt x="32" y="22"/>
                      <a:pt x="33" y="20"/>
                      <a:pt x="19" y="28"/>
                    </a:cubicBezTo>
                    <a:cubicBezTo>
                      <a:pt x="31" y="23"/>
                      <a:pt x="23" y="27"/>
                      <a:pt x="1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9" name="Freeform 6053">
                <a:extLst>
                  <a:ext uri="{FF2B5EF4-FFF2-40B4-BE49-F238E27FC236}">
                    <a16:creationId xmlns:a16="http://schemas.microsoft.com/office/drawing/2014/main" id="{3C9F126A-EC2E-4EF8-AA46-26CAFE1FE842}"/>
                  </a:ext>
                </a:extLst>
              </p:cNvPr>
              <p:cNvSpPr>
                <a:spLocks/>
              </p:cNvSpPr>
              <p:nvPr/>
            </p:nvSpPr>
            <p:spPr bwMode="auto">
              <a:xfrm>
                <a:off x="2784" y="1961"/>
                <a:ext cx="9" cy="29"/>
              </a:xfrm>
              <a:custGeom>
                <a:avLst/>
                <a:gdLst>
                  <a:gd name="T0" fmla="*/ 16 w 16"/>
                  <a:gd name="T1" fmla="*/ 51 h 51"/>
                  <a:gd name="T2" fmla="*/ 8 w 16"/>
                  <a:gd name="T3" fmla="*/ 25 h 51"/>
                  <a:gd name="T4" fmla="*/ 0 w 16"/>
                  <a:gd name="T5" fmla="*/ 0 h 51"/>
                  <a:gd name="T6" fmla="*/ 16 w 16"/>
                  <a:gd name="T7" fmla="*/ 51 h 51"/>
                </a:gdLst>
                <a:ahLst/>
                <a:cxnLst>
                  <a:cxn ang="0">
                    <a:pos x="T0" y="T1"/>
                  </a:cxn>
                  <a:cxn ang="0">
                    <a:pos x="T2" y="T3"/>
                  </a:cxn>
                  <a:cxn ang="0">
                    <a:pos x="T4" y="T5"/>
                  </a:cxn>
                  <a:cxn ang="0">
                    <a:pos x="T6" y="T7"/>
                  </a:cxn>
                </a:cxnLst>
                <a:rect l="0" t="0" r="r" b="b"/>
                <a:pathLst>
                  <a:path w="16" h="51">
                    <a:moveTo>
                      <a:pt x="16" y="51"/>
                    </a:moveTo>
                    <a:cubicBezTo>
                      <a:pt x="13" y="44"/>
                      <a:pt x="11" y="35"/>
                      <a:pt x="8" y="25"/>
                    </a:cubicBezTo>
                    <a:cubicBezTo>
                      <a:pt x="5" y="15"/>
                      <a:pt x="2" y="6"/>
                      <a:pt x="0" y="0"/>
                    </a:cubicBezTo>
                    <a:cubicBezTo>
                      <a:pt x="7" y="16"/>
                      <a:pt x="10" y="29"/>
                      <a:pt x="1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0" name="Freeform 6054">
                <a:extLst>
                  <a:ext uri="{FF2B5EF4-FFF2-40B4-BE49-F238E27FC236}">
                    <a16:creationId xmlns:a16="http://schemas.microsoft.com/office/drawing/2014/main" id="{5FD5FF16-7281-483F-815D-875FBEACA4EC}"/>
                  </a:ext>
                </a:extLst>
              </p:cNvPr>
              <p:cNvSpPr>
                <a:spLocks/>
              </p:cNvSpPr>
              <p:nvPr/>
            </p:nvSpPr>
            <p:spPr bwMode="auto">
              <a:xfrm>
                <a:off x="2603" y="1708"/>
                <a:ext cx="18" cy="14"/>
              </a:xfrm>
              <a:custGeom>
                <a:avLst/>
                <a:gdLst>
                  <a:gd name="T0" fmla="*/ 24 w 33"/>
                  <a:gd name="T1" fmla="*/ 16 h 26"/>
                  <a:gd name="T2" fmla="*/ 27 w 33"/>
                  <a:gd name="T3" fmla="*/ 24 h 26"/>
                  <a:gd name="T4" fmla="*/ 0 w 33"/>
                  <a:gd name="T5" fmla="*/ 2 h 26"/>
                  <a:gd name="T6" fmla="*/ 15 w 33"/>
                  <a:gd name="T7" fmla="*/ 13 h 26"/>
                  <a:gd name="T8" fmla="*/ 3 w 33"/>
                  <a:gd name="T9" fmla="*/ 2 h 26"/>
                  <a:gd name="T10" fmla="*/ 17 w 33"/>
                  <a:gd name="T11" fmla="*/ 12 h 26"/>
                  <a:gd name="T12" fmla="*/ 24 w 33"/>
                  <a:gd name="T13" fmla="*/ 16 h 26"/>
                </a:gdLst>
                <a:ahLst/>
                <a:cxnLst>
                  <a:cxn ang="0">
                    <a:pos x="T0" y="T1"/>
                  </a:cxn>
                  <a:cxn ang="0">
                    <a:pos x="T2" y="T3"/>
                  </a:cxn>
                  <a:cxn ang="0">
                    <a:pos x="T4" y="T5"/>
                  </a:cxn>
                  <a:cxn ang="0">
                    <a:pos x="T6" y="T7"/>
                  </a:cxn>
                  <a:cxn ang="0">
                    <a:pos x="T8" y="T9"/>
                  </a:cxn>
                  <a:cxn ang="0">
                    <a:pos x="T10" y="T11"/>
                  </a:cxn>
                  <a:cxn ang="0">
                    <a:pos x="T12" y="T13"/>
                  </a:cxn>
                </a:cxnLst>
                <a:rect l="0" t="0" r="r" b="b"/>
                <a:pathLst>
                  <a:path w="33" h="26">
                    <a:moveTo>
                      <a:pt x="24" y="16"/>
                    </a:moveTo>
                    <a:cubicBezTo>
                      <a:pt x="33" y="24"/>
                      <a:pt x="32" y="26"/>
                      <a:pt x="27" y="24"/>
                    </a:cubicBezTo>
                    <a:cubicBezTo>
                      <a:pt x="20" y="17"/>
                      <a:pt x="6" y="7"/>
                      <a:pt x="0" y="2"/>
                    </a:cubicBezTo>
                    <a:cubicBezTo>
                      <a:pt x="0" y="0"/>
                      <a:pt x="11" y="10"/>
                      <a:pt x="15" y="13"/>
                    </a:cubicBezTo>
                    <a:cubicBezTo>
                      <a:pt x="18" y="13"/>
                      <a:pt x="11" y="8"/>
                      <a:pt x="3" y="2"/>
                    </a:cubicBezTo>
                    <a:cubicBezTo>
                      <a:pt x="6" y="2"/>
                      <a:pt x="12" y="7"/>
                      <a:pt x="17" y="12"/>
                    </a:cubicBezTo>
                    <a:cubicBezTo>
                      <a:pt x="22" y="16"/>
                      <a:pt x="26" y="20"/>
                      <a:pt x="2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1" name="Freeform 6055">
                <a:extLst>
                  <a:ext uri="{FF2B5EF4-FFF2-40B4-BE49-F238E27FC236}">
                    <a16:creationId xmlns:a16="http://schemas.microsoft.com/office/drawing/2014/main" id="{C5E25D7F-116C-4078-BE15-15A9C94D0DA3}"/>
                  </a:ext>
                </a:extLst>
              </p:cNvPr>
              <p:cNvSpPr>
                <a:spLocks/>
              </p:cNvSpPr>
              <p:nvPr/>
            </p:nvSpPr>
            <p:spPr bwMode="auto">
              <a:xfrm>
                <a:off x="2571" y="2561"/>
                <a:ext cx="14" cy="9"/>
              </a:xfrm>
              <a:custGeom>
                <a:avLst/>
                <a:gdLst>
                  <a:gd name="T0" fmla="*/ 1 w 24"/>
                  <a:gd name="T1" fmla="*/ 16 h 16"/>
                  <a:gd name="T2" fmla="*/ 23 w 24"/>
                  <a:gd name="T3" fmla="*/ 0 h 16"/>
                  <a:gd name="T4" fmla="*/ 1 w 24"/>
                  <a:gd name="T5" fmla="*/ 16 h 16"/>
                </a:gdLst>
                <a:ahLst/>
                <a:cxnLst>
                  <a:cxn ang="0">
                    <a:pos x="T0" y="T1"/>
                  </a:cxn>
                  <a:cxn ang="0">
                    <a:pos x="T2" y="T3"/>
                  </a:cxn>
                  <a:cxn ang="0">
                    <a:pos x="T4" y="T5"/>
                  </a:cxn>
                </a:cxnLst>
                <a:rect l="0" t="0" r="r" b="b"/>
                <a:pathLst>
                  <a:path w="24" h="16">
                    <a:moveTo>
                      <a:pt x="1" y="16"/>
                    </a:moveTo>
                    <a:cubicBezTo>
                      <a:pt x="0" y="16"/>
                      <a:pt x="14" y="7"/>
                      <a:pt x="23" y="0"/>
                    </a:cubicBezTo>
                    <a:cubicBezTo>
                      <a:pt x="24" y="1"/>
                      <a:pt x="10" y="10"/>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2" name="Freeform 6056">
                <a:extLst>
                  <a:ext uri="{FF2B5EF4-FFF2-40B4-BE49-F238E27FC236}">
                    <a16:creationId xmlns:a16="http://schemas.microsoft.com/office/drawing/2014/main" id="{1122187F-6ACB-4D8F-BCFF-309A66AD8E43}"/>
                  </a:ext>
                </a:extLst>
              </p:cNvPr>
              <p:cNvSpPr>
                <a:spLocks/>
              </p:cNvSpPr>
              <p:nvPr/>
            </p:nvSpPr>
            <p:spPr bwMode="auto">
              <a:xfrm>
                <a:off x="2450" y="2616"/>
                <a:ext cx="37" cy="16"/>
              </a:xfrm>
              <a:custGeom>
                <a:avLst/>
                <a:gdLst>
                  <a:gd name="T0" fmla="*/ 0 w 64"/>
                  <a:gd name="T1" fmla="*/ 27 h 27"/>
                  <a:gd name="T2" fmla="*/ 24 w 64"/>
                  <a:gd name="T3" fmla="*/ 17 h 27"/>
                  <a:gd name="T4" fmla="*/ 43 w 64"/>
                  <a:gd name="T5" fmla="*/ 7 h 27"/>
                  <a:gd name="T6" fmla="*/ 40 w 64"/>
                  <a:gd name="T7" fmla="*/ 9 h 27"/>
                  <a:gd name="T8" fmla="*/ 54 w 64"/>
                  <a:gd name="T9" fmla="*/ 4 h 27"/>
                  <a:gd name="T10" fmla="*/ 64 w 64"/>
                  <a:gd name="T11" fmla="*/ 1 h 27"/>
                  <a:gd name="T12" fmla="*/ 31 w 64"/>
                  <a:gd name="T13" fmla="*/ 16 h 27"/>
                  <a:gd name="T14" fmla="*/ 0 w 6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7">
                    <a:moveTo>
                      <a:pt x="0" y="27"/>
                    </a:moveTo>
                    <a:cubicBezTo>
                      <a:pt x="6" y="24"/>
                      <a:pt x="15" y="20"/>
                      <a:pt x="24" y="17"/>
                    </a:cubicBezTo>
                    <a:cubicBezTo>
                      <a:pt x="32" y="13"/>
                      <a:pt x="40" y="10"/>
                      <a:pt x="43" y="7"/>
                    </a:cubicBezTo>
                    <a:cubicBezTo>
                      <a:pt x="44" y="7"/>
                      <a:pt x="43" y="8"/>
                      <a:pt x="40" y="9"/>
                    </a:cubicBezTo>
                    <a:cubicBezTo>
                      <a:pt x="42" y="9"/>
                      <a:pt x="49" y="6"/>
                      <a:pt x="54" y="4"/>
                    </a:cubicBezTo>
                    <a:cubicBezTo>
                      <a:pt x="60" y="2"/>
                      <a:pt x="64" y="0"/>
                      <a:pt x="64" y="1"/>
                    </a:cubicBezTo>
                    <a:cubicBezTo>
                      <a:pt x="49" y="8"/>
                      <a:pt x="40" y="12"/>
                      <a:pt x="31" y="16"/>
                    </a:cubicBezTo>
                    <a:cubicBezTo>
                      <a:pt x="22" y="19"/>
                      <a:pt x="14" y="2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3" name="Freeform 6057">
                <a:extLst>
                  <a:ext uri="{FF2B5EF4-FFF2-40B4-BE49-F238E27FC236}">
                    <a16:creationId xmlns:a16="http://schemas.microsoft.com/office/drawing/2014/main" id="{EBDA30F5-3073-4EFB-B4DA-7D51978F3E37}"/>
                  </a:ext>
                </a:extLst>
              </p:cNvPr>
              <p:cNvSpPr>
                <a:spLocks/>
              </p:cNvSpPr>
              <p:nvPr/>
            </p:nvSpPr>
            <p:spPr bwMode="auto">
              <a:xfrm>
                <a:off x="2775" y="1939"/>
                <a:ext cx="7" cy="15"/>
              </a:xfrm>
              <a:custGeom>
                <a:avLst/>
                <a:gdLst>
                  <a:gd name="T0" fmla="*/ 12 w 12"/>
                  <a:gd name="T1" fmla="*/ 27 h 27"/>
                  <a:gd name="T2" fmla="*/ 0 w 12"/>
                  <a:gd name="T3" fmla="*/ 0 h 27"/>
                  <a:gd name="T4" fmla="*/ 12 w 12"/>
                  <a:gd name="T5" fmla="*/ 27 h 27"/>
                </a:gdLst>
                <a:ahLst/>
                <a:cxnLst>
                  <a:cxn ang="0">
                    <a:pos x="T0" y="T1"/>
                  </a:cxn>
                  <a:cxn ang="0">
                    <a:pos x="T2" y="T3"/>
                  </a:cxn>
                  <a:cxn ang="0">
                    <a:pos x="T4" y="T5"/>
                  </a:cxn>
                </a:cxnLst>
                <a:rect l="0" t="0" r="r" b="b"/>
                <a:pathLst>
                  <a:path w="12" h="27">
                    <a:moveTo>
                      <a:pt x="12" y="27"/>
                    </a:moveTo>
                    <a:cubicBezTo>
                      <a:pt x="9" y="25"/>
                      <a:pt x="5" y="14"/>
                      <a:pt x="0" y="0"/>
                    </a:cubicBezTo>
                    <a:cubicBezTo>
                      <a:pt x="2" y="2"/>
                      <a:pt x="8" y="17"/>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4" name="Freeform 6058">
                <a:extLst>
                  <a:ext uri="{FF2B5EF4-FFF2-40B4-BE49-F238E27FC236}">
                    <a16:creationId xmlns:a16="http://schemas.microsoft.com/office/drawing/2014/main" id="{2304735F-98B4-445E-AC6E-012DE0D60094}"/>
                  </a:ext>
                </a:extLst>
              </p:cNvPr>
              <p:cNvSpPr>
                <a:spLocks/>
              </p:cNvSpPr>
              <p:nvPr/>
            </p:nvSpPr>
            <p:spPr bwMode="auto">
              <a:xfrm>
                <a:off x="2808" y="2145"/>
                <a:ext cx="1" cy="10"/>
              </a:xfrm>
              <a:custGeom>
                <a:avLst/>
                <a:gdLst>
                  <a:gd name="T0" fmla="*/ 1 w 2"/>
                  <a:gd name="T1" fmla="*/ 19 h 19"/>
                  <a:gd name="T2" fmla="*/ 1 w 2"/>
                  <a:gd name="T3" fmla="*/ 0 h 19"/>
                  <a:gd name="T4" fmla="*/ 1 w 2"/>
                  <a:gd name="T5" fmla="*/ 19 h 19"/>
                </a:gdLst>
                <a:ahLst/>
                <a:cxnLst>
                  <a:cxn ang="0">
                    <a:pos x="T0" y="T1"/>
                  </a:cxn>
                  <a:cxn ang="0">
                    <a:pos x="T2" y="T3"/>
                  </a:cxn>
                  <a:cxn ang="0">
                    <a:pos x="T4" y="T5"/>
                  </a:cxn>
                </a:cxnLst>
                <a:rect l="0" t="0" r="r" b="b"/>
                <a:pathLst>
                  <a:path w="2" h="19">
                    <a:moveTo>
                      <a:pt x="1" y="19"/>
                    </a:moveTo>
                    <a:cubicBezTo>
                      <a:pt x="0" y="19"/>
                      <a:pt x="0" y="10"/>
                      <a:pt x="1" y="0"/>
                    </a:cubicBezTo>
                    <a:cubicBezTo>
                      <a:pt x="2" y="1"/>
                      <a:pt x="2" y="10"/>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5" name="Freeform 6059">
                <a:extLst>
                  <a:ext uri="{FF2B5EF4-FFF2-40B4-BE49-F238E27FC236}">
                    <a16:creationId xmlns:a16="http://schemas.microsoft.com/office/drawing/2014/main" id="{25BDB673-A2FD-4196-A7A3-8471D9735E63}"/>
                  </a:ext>
                </a:extLst>
              </p:cNvPr>
              <p:cNvSpPr>
                <a:spLocks/>
              </p:cNvSpPr>
              <p:nvPr/>
            </p:nvSpPr>
            <p:spPr bwMode="auto">
              <a:xfrm>
                <a:off x="2807" y="2130"/>
                <a:ext cx="2" cy="9"/>
              </a:xfrm>
              <a:custGeom>
                <a:avLst/>
                <a:gdLst>
                  <a:gd name="T0" fmla="*/ 3 w 3"/>
                  <a:gd name="T1" fmla="*/ 2 h 17"/>
                  <a:gd name="T2" fmla="*/ 0 w 3"/>
                  <a:gd name="T3" fmla="*/ 0 h 17"/>
                  <a:gd name="T4" fmla="*/ 3 w 3"/>
                  <a:gd name="T5" fmla="*/ 2 h 17"/>
                </a:gdLst>
                <a:ahLst/>
                <a:cxnLst>
                  <a:cxn ang="0">
                    <a:pos x="T0" y="T1"/>
                  </a:cxn>
                  <a:cxn ang="0">
                    <a:pos x="T2" y="T3"/>
                  </a:cxn>
                  <a:cxn ang="0">
                    <a:pos x="T4" y="T5"/>
                  </a:cxn>
                </a:cxnLst>
                <a:rect l="0" t="0" r="r" b="b"/>
                <a:pathLst>
                  <a:path w="3" h="17">
                    <a:moveTo>
                      <a:pt x="3" y="2"/>
                    </a:moveTo>
                    <a:cubicBezTo>
                      <a:pt x="3" y="17"/>
                      <a:pt x="0" y="10"/>
                      <a:pt x="0" y="0"/>
                    </a:cubicBezTo>
                    <a:cubicBezTo>
                      <a:pt x="1" y="4"/>
                      <a:pt x="2"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6" name="Freeform 6060">
                <a:extLst>
                  <a:ext uri="{FF2B5EF4-FFF2-40B4-BE49-F238E27FC236}">
                    <a16:creationId xmlns:a16="http://schemas.microsoft.com/office/drawing/2014/main" id="{2C7031FE-3463-466D-9ABB-0B815F6FD59A}"/>
                  </a:ext>
                </a:extLst>
              </p:cNvPr>
              <p:cNvSpPr>
                <a:spLocks/>
              </p:cNvSpPr>
              <p:nvPr/>
            </p:nvSpPr>
            <p:spPr bwMode="auto">
              <a:xfrm>
                <a:off x="2806" y="2142"/>
                <a:ext cx="2" cy="10"/>
              </a:xfrm>
              <a:custGeom>
                <a:avLst/>
                <a:gdLst>
                  <a:gd name="T0" fmla="*/ 3 w 3"/>
                  <a:gd name="T1" fmla="*/ 10 h 18"/>
                  <a:gd name="T2" fmla="*/ 2 w 3"/>
                  <a:gd name="T3" fmla="*/ 18 h 18"/>
                  <a:gd name="T4" fmla="*/ 0 w 3"/>
                  <a:gd name="T5" fmla="*/ 15 h 18"/>
                  <a:gd name="T6" fmla="*/ 0 w 3"/>
                  <a:gd name="T7" fmla="*/ 0 h 18"/>
                  <a:gd name="T8" fmla="*/ 1 w 3"/>
                  <a:gd name="T9" fmla="*/ 7 h 18"/>
                  <a:gd name="T10" fmla="*/ 3 w 3"/>
                  <a:gd name="T11" fmla="*/ 10 h 18"/>
                </a:gdLst>
                <a:ahLst/>
                <a:cxnLst>
                  <a:cxn ang="0">
                    <a:pos x="T0" y="T1"/>
                  </a:cxn>
                  <a:cxn ang="0">
                    <a:pos x="T2" y="T3"/>
                  </a:cxn>
                  <a:cxn ang="0">
                    <a:pos x="T4" y="T5"/>
                  </a:cxn>
                  <a:cxn ang="0">
                    <a:pos x="T6" y="T7"/>
                  </a:cxn>
                  <a:cxn ang="0">
                    <a:pos x="T8" y="T9"/>
                  </a:cxn>
                  <a:cxn ang="0">
                    <a:pos x="T10" y="T11"/>
                  </a:cxn>
                </a:cxnLst>
                <a:rect l="0" t="0" r="r" b="b"/>
                <a:pathLst>
                  <a:path w="3" h="18">
                    <a:moveTo>
                      <a:pt x="3" y="10"/>
                    </a:moveTo>
                    <a:cubicBezTo>
                      <a:pt x="3" y="14"/>
                      <a:pt x="2" y="13"/>
                      <a:pt x="2" y="18"/>
                    </a:cubicBezTo>
                    <a:cubicBezTo>
                      <a:pt x="1" y="11"/>
                      <a:pt x="2" y="11"/>
                      <a:pt x="0" y="15"/>
                    </a:cubicBezTo>
                    <a:cubicBezTo>
                      <a:pt x="0" y="10"/>
                      <a:pt x="0" y="5"/>
                      <a:pt x="0" y="0"/>
                    </a:cubicBezTo>
                    <a:cubicBezTo>
                      <a:pt x="1" y="0"/>
                      <a:pt x="1" y="4"/>
                      <a:pt x="1" y="7"/>
                    </a:cubicBezTo>
                    <a:cubicBezTo>
                      <a:pt x="2" y="5"/>
                      <a:pt x="3" y="7"/>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7" name="Freeform 6061">
                <a:extLst>
                  <a:ext uri="{FF2B5EF4-FFF2-40B4-BE49-F238E27FC236}">
                    <a16:creationId xmlns:a16="http://schemas.microsoft.com/office/drawing/2014/main" id="{3B78B0C0-9C4F-46E7-A685-9B87C193D6A0}"/>
                  </a:ext>
                </a:extLst>
              </p:cNvPr>
              <p:cNvSpPr>
                <a:spLocks/>
              </p:cNvSpPr>
              <p:nvPr/>
            </p:nvSpPr>
            <p:spPr bwMode="auto">
              <a:xfrm>
                <a:off x="2805" y="2150"/>
                <a:ext cx="2" cy="16"/>
              </a:xfrm>
              <a:custGeom>
                <a:avLst/>
                <a:gdLst>
                  <a:gd name="T0" fmla="*/ 4 w 4"/>
                  <a:gd name="T1" fmla="*/ 10 h 27"/>
                  <a:gd name="T2" fmla="*/ 2 w 4"/>
                  <a:gd name="T3" fmla="*/ 26 h 27"/>
                  <a:gd name="T4" fmla="*/ 2 w 4"/>
                  <a:gd name="T5" fmla="*/ 11 h 27"/>
                  <a:gd name="T6" fmla="*/ 4 w 4"/>
                  <a:gd name="T7" fmla="*/ 10 h 27"/>
                </a:gdLst>
                <a:ahLst/>
                <a:cxnLst>
                  <a:cxn ang="0">
                    <a:pos x="T0" y="T1"/>
                  </a:cxn>
                  <a:cxn ang="0">
                    <a:pos x="T2" y="T3"/>
                  </a:cxn>
                  <a:cxn ang="0">
                    <a:pos x="T4" y="T5"/>
                  </a:cxn>
                  <a:cxn ang="0">
                    <a:pos x="T6" y="T7"/>
                  </a:cxn>
                </a:cxnLst>
                <a:rect l="0" t="0" r="r" b="b"/>
                <a:pathLst>
                  <a:path w="4" h="27">
                    <a:moveTo>
                      <a:pt x="4" y="10"/>
                    </a:moveTo>
                    <a:cubicBezTo>
                      <a:pt x="4" y="18"/>
                      <a:pt x="2" y="16"/>
                      <a:pt x="2" y="26"/>
                    </a:cubicBezTo>
                    <a:cubicBezTo>
                      <a:pt x="0" y="27"/>
                      <a:pt x="3" y="11"/>
                      <a:pt x="2" y="11"/>
                    </a:cubicBezTo>
                    <a:cubicBezTo>
                      <a:pt x="3" y="0"/>
                      <a:pt x="3" y="15"/>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8" name="Freeform 6062">
                <a:extLst>
                  <a:ext uri="{FF2B5EF4-FFF2-40B4-BE49-F238E27FC236}">
                    <a16:creationId xmlns:a16="http://schemas.microsoft.com/office/drawing/2014/main" id="{219CF6F1-09FA-49D9-8D84-026C31A027FF}"/>
                  </a:ext>
                </a:extLst>
              </p:cNvPr>
              <p:cNvSpPr>
                <a:spLocks/>
              </p:cNvSpPr>
              <p:nvPr/>
            </p:nvSpPr>
            <p:spPr bwMode="auto">
              <a:xfrm>
                <a:off x="2477" y="2610"/>
                <a:ext cx="17" cy="10"/>
              </a:xfrm>
              <a:custGeom>
                <a:avLst/>
                <a:gdLst>
                  <a:gd name="T0" fmla="*/ 0 w 30"/>
                  <a:gd name="T1" fmla="*/ 17 h 17"/>
                  <a:gd name="T2" fmla="*/ 9 w 30"/>
                  <a:gd name="T3" fmla="*/ 11 h 17"/>
                  <a:gd name="T4" fmla="*/ 18 w 30"/>
                  <a:gd name="T5" fmla="*/ 9 h 17"/>
                  <a:gd name="T6" fmla="*/ 15 w 30"/>
                  <a:gd name="T7" fmla="*/ 7 h 17"/>
                  <a:gd name="T8" fmla="*/ 30 w 30"/>
                  <a:gd name="T9" fmla="*/ 0 h 17"/>
                  <a:gd name="T10" fmla="*/ 23 w 30"/>
                  <a:gd name="T11" fmla="*/ 6 h 17"/>
                  <a:gd name="T12" fmla="*/ 0 w 30"/>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30" h="17">
                    <a:moveTo>
                      <a:pt x="0" y="17"/>
                    </a:moveTo>
                    <a:cubicBezTo>
                      <a:pt x="3" y="15"/>
                      <a:pt x="10" y="11"/>
                      <a:pt x="9" y="11"/>
                    </a:cubicBezTo>
                    <a:cubicBezTo>
                      <a:pt x="17" y="7"/>
                      <a:pt x="17" y="8"/>
                      <a:pt x="18" y="9"/>
                    </a:cubicBezTo>
                    <a:cubicBezTo>
                      <a:pt x="28" y="4"/>
                      <a:pt x="15" y="8"/>
                      <a:pt x="15" y="7"/>
                    </a:cubicBezTo>
                    <a:cubicBezTo>
                      <a:pt x="18" y="6"/>
                      <a:pt x="24" y="3"/>
                      <a:pt x="30" y="0"/>
                    </a:cubicBezTo>
                    <a:cubicBezTo>
                      <a:pt x="28" y="2"/>
                      <a:pt x="27" y="4"/>
                      <a:pt x="23" y="6"/>
                    </a:cubicBezTo>
                    <a:cubicBezTo>
                      <a:pt x="19" y="9"/>
                      <a:pt x="13" y="1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9" name="Freeform 6063">
                <a:extLst>
                  <a:ext uri="{FF2B5EF4-FFF2-40B4-BE49-F238E27FC236}">
                    <a16:creationId xmlns:a16="http://schemas.microsoft.com/office/drawing/2014/main" id="{6FA3C5B1-5642-497D-8A74-19B57813CDAF}"/>
                  </a:ext>
                </a:extLst>
              </p:cNvPr>
              <p:cNvSpPr>
                <a:spLocks/>
              </p:cNvSpPr>
              <p:nvPr/>
            </p:nvSpPr>
            <p:spPr bwMode="auto">
              <a:xfrm>
                <a:off x="2323" y="2658"/>
                <a:ext cx="13" cy="1"/>
              </a:xfrm>
              <a:custGeom>
                <a:avLst/>
                <a:gdLst>
                  <a:gd name="T0" fmla="*/ 0 w 22"/>
                  <a:gd name="T1" fmla="*/ 3 h 3"/>
                  <a:gd name="T2" fmla="*/ 15 w 22"/>
                  <a:gd name="T3" fmla="*/ 0 h 3"/>
                  <a:gd name="T4" fmla="*/ 0 w 22"/>
                  <a:gd name="T5" fmla="*/ 3 h 3"/>
                </a:gdLst>
                <a:ahLst/>
                <a:cxnLst>
                  <a:cxn ang="0">
                    <a:pos x="T0" y="T1"/>
                  </a:cxn>
                  <a:cxn ang="0">
                    <a:pos x="T2" y="T3"/>
                  </a:cxn>
                  <a:cxn ang="0">
                    <a:pos x="T4" y="T5"/>
                  </a:cxn>
                </a:cxnLst>
                <a:rect l="0" t="0" r="r" b="b"/>
                <a:pathLst>
                  <a:path w="22" h="3">
                    <a:moveTo>
                      <a:pt x="0" y="3"/>
                    </a:moveTo>
                    <a:cubicBezTo>
                      <a:pt x="3" y="2"/>
                      <a:pt x="5" y="1"/>
                      <a:pt x="15" y="0"/>
                    </a:cubicBezTo>
                    <a:cubicBezTo>
                      <a:pt x="22" y="1"/>
                      <a:pt x="17"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0" name="Freeform 6064">
                <a:extLst>
                  <a:ext uri="{FF2B5EF4-FFF2-40B4-BE49-F238E27FC236}">
                    <a16:creationId xmlns:a16="http://schemas.microsoft.com/office/drawing/2014/main" id="{38D8C73C-8DAB-43BC-A7F6-973B3D464F89}"/>
                  </a:ext>
                </a:extLst>
              </p:cNvPr>
              <p:cNvSpPr>
                <a:spLocks/>
              </p:cNvSpPr>
              <p:nvPr/>
            </p:nvSpPr>
            <p:spPr bwMode="auto">
              <a:xfrm>
                <a:off x="2537" y="2584"/>
                <a:ext cx="9" cy="4"/>
              </a:xfrm>
              <a:custGeom>
                <a:avLst/>
                <a:gdLst>
                  <a:gd name="T0" fmla="*/ 16 w 16"/>
                  <a:gd name="T1" fmla="*/ 1 h 8"/>
                  <a:gd name="T2" fmla="*/ 0 w 16"/>
                  <a:gd name="T3" fmla="*/ 8 h 8"/>
                  <a:gd name="T4" fmla="*/ 9 w 16"/>
                  <a:gd name="T5" fmla="*/ 2 h 8"/>
                  <a:gd name="T6" fmla="*/ 16 w 16"/>
                  <a:gd name="T7" fmla="*/ 1 h 8"/>
                </a:gdLst>
                <a:ahLst/>
                <a:cxnLst>
                  <a:cxn ang="0">
                    <a:pos x="T0" y="T1"/>
                  </a:cxn>
                  <a:cxn ang="0">
                    <a:pos x="T2" y="T3"/>
                  </a:cxn>
                  <a:cxn ang="0">
                    <a:pos x="T4" y="T5"/>
                  </a:cxn>
                  <a:cxn ang="0">
                    <a:pos x="T6" y="T7"/>
                  </a:cxn>
                </a:cxnLst>
                <a:rect l="0" t="0" r="r" b="b"/>
                <a:pathLst>
                  <a:path w="16" h="8">
                    <a:moveTo>
                      <a:pt x="16" y="1"/>
                    </a:moveTo>
                    <a:cubicBezTo>
                      <a:pt x="7" y="6"/>
                      <a:pt x="11" y="2"/>
                      <a:pt x="0" y="8"/>
                    </a:cubicBezTo>
                    <a:cubicBezTo>
                      <a:pt x="4" y="6"/>
                      <a:pt x="0" y="7"/>
                      <a:pt x="9" y="2"/>
                    </a:cubicBezTo>
                    <a:cubicBezTo>
                      <a:pt x="3" y="7"/>
                      <a:pt x="15"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1" name="Freeform 6065">
                <a:extLst>
                  <a:ext uri="{FF2B5EF4-FFF2-40B4-BE49-F238E27FC236}">
                    <a16:creationId xmlns:a16="http://schemas.microsoft.com/office/drawing/2014/main" id="{501B23C8-BDDE-4294-AD06-B7F85897500F}"/>
                  </a:ext>
                </a:extLst>
              </p:cNvPr>
              <p:cNvSpPr>
                <a:spLocks/>
              </p:cNvSpPr>
              <p:nvPr/>
            </p:nvSpPr>
            <p:spPr bwMode="auto">
              <a:xfrm>
                <a:off x="2806" y="2104"/>
                <a:ext cx="1" cy="12"/>
              </a:xfrm>
              <a:custGeom>
                <a:avLst/>
                <a:gdLst>
                  <a:gd name="T0" fmla="*/ 3 w 3"/>
                  <a:gd name="T1" fmla="*/ 18 h 20"/>
                  <a:gd name="T2" fmla="*/ 1 w 3"/>
                  <a:gd name="T3" fmla="*/ 20 h 20"/>
                  <a:gd name="T4" fmla="*/ 0 w 3"/>
                  <a:gd name="T5" fmla="*/ 4 h 20"/>
                  <a:gd name="T6" fmla="*/ 3 w 3"/>
                  <a:gd name="T7" fmla="*/ 18 h 20"/>
                </a:gdLst>
                <a:ahLst/>
                <a:cxnLst>
                  <a:cxn ang="0">
                    <a:pos x="T0" y="T1"/>
                  </a:cxn>
                  <a:cxn ang="0">
                    <a:pos x="T2" y="T3"/>
                  </a:cxn>
                  <a:cxn ang="0">
                    <a:pos x="T4" y="T5"/>
                  </a:cxn>
                  <a:cxn ang="0">
                    <a:pos x="T6" y="T7"/>
                  </a:cxn>
                </a:cxnLst>
                <a:rect l="0" t="0" r="r" b="b"/>
                <a:pathLst>
                  <a:path w="3" h="20">
                    <a:moveTo>
                      <a:pt x="3" y="18"/>
                    </a:moveTo>
                    <a:cubicBezTo>
                      <a:pt x="1" y="20"/>
                      <a:pt x="1" y="20"/>
                      <a:pt x="1" y="20"/>
                    </a:cubicBezTo>
                    <a:cubicBezTo>
                      <a:pt x="1" y="13"/>
                      <a:pt x="0" y="12"/>
                      <a:pt x="0" y="4"/>
                    </a:cubicBezTo>
                    <a:cubicBezTo>
                      <a:pt x="2" y="7"/>
                      <a:pt x="2" y="0"/>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2" name="Freeform 6066">
                <a:extLst>
                  <a:ext uri="{FF2B5EF4-FFF2-40B4-BE49-F238E27FC236}">
                    <a16:creationId xmlns:a16="http://schemas.microsoft.com/office/drawing/2014/main" id="{2FE00FFD-D8BF-4BA9-952B-BC5530D3FEE4}"/>
                  </a:ext>
                </a:extLst>
              </p:cNvPr>
              <p:cNvSpPr>
                <a:spLocks/>
              </p:cNvSpPr>
              <p:nvPr/>
            </p:nvSpPr>
            <p:spPr bwMode="auto">
              <a:xfrm>
                <a:off x="2763" y="2320"/>
                <a:ext cx="6" cy="15"/>
              </a:xfrm>
              <a:custGeom>
                <a:avLst/>
                <a:gdLst>
                  <a:gd name="T0" fmla="*/ 3 w 10"/>
                  <a:gd name="T1" fmla="*/ 17 h 25"/>
                  <a:gd name="T2" fmla="*/ 5 w 10"/>
                  <a:gd name="T3" fmla="*/ 10 h 25"/>
                  <a:gd name="T4" fmla="*/ 4 w 10"/>
                  <a:gd name="T5" fmla="*/ 20 h 25"/>
                  <a:gd name="T6" fmla="*/ 0 w 10"/>
                  <a:gd name="T7" fmla="*/ 24 h 25"/>
                  <a:gd name="T8" fmla="*/ 3 w 10"/>
                  <a:gd name="T9" fmla="*/ 17 h 25"/>
                </a:gdLst>
                <a:ahLst/>
                <a:cxnLst>
                  <a:cxn ang="0">
                    <a:pos x="T0" y="T1"/>
                  </a:cxn>
                  <a:cxn ang="0">
                    <a:pos x="T2" y="T3"/>
                  </a:cxn>
                  <a:cxn ang="0">
                    <a:pos x="T4" y="T5"/>
                  </a:cxn>
                  <a:cxn ang="0">
                    <a:pos x="T6" y="T7"/>
                  </a:cxn>
                  <a:cxn ang="0">
                    <a:pos x="T8" y="T9"/>
                  </a:cxn>
                </a:cxnLst>
                <a:rect l="0" t="0" r="r" b="b"/>
                <a:pathLst>
                  <a:path w="10" h="25">
                    <a:moveTo>
                      <a:pt x="3" y="17"/>
                    </a:moveTo>
                    <a:cubicBezTo>
                      <a:pt x="3" y="16"/>
                      <a:pt x="6" y="10"/>
                      <a:pt x="5" y="10"/>
                    </a:cubicBezTo>
                    <a:cubicBezTo>
                      <a:pt x="10" y="0"/>
                      <a:pt x="5" y="16"/>
                      <a:pt x="4" y="20"/>
                    </a:cubicBezTo>
                    <a:cubicBezTo>
                      <a:pt x="2" y="25"/>
                      <a:pt x="1" y="23"/>
                      <a:pt x="0" y="24"/>
                    </a:cubicBezTo>
                    <a:cubicBezTo>
                      <a:pt x="3" y="18"/>
                      <a:pt x="8" y="8"/>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3" name="Freeform 6067">
                <a:extLst>
                  <a:ext uri="{FF2B5EF4-FFF2-40B4-BE49-F238E27FC236}">
                    <a16:creationId xmlns:a16="http://schemas.microsoft.com/office/drawing/2014/main" id="{8754A897-1BE7-4C03-BDCB-3B1EF50BE121}"/>
                  </a:ext>
                </a:extLst>
              </p:cNvPr>
              <p:cNvSpPr>
                <a:spLocks/>
              </p:cNvSpPr>
              <p:nvPr/>
            </p:nvSpPr>
            <p:spPr bwMode="auto">
              <a:xfrm>
                <a:off x="2611" y="1716"/>
                <a:ext cx="12" cy="10"/>
              </a:xfrm>
              <a:custGeom>
                <a:avLst/>
                <a:gdLst>
                  <a:gd name="T0" fmla="*/ 0 w 21"/>
                  <a:gd name="T1" fmla="*/ 1 h 18"/>
                  <a:gd name="T2" fmla="*/ 21 w 21"/>
                  <a:gd name="T3" fmla="*/ 17 h 18"/>
                  <a:gd name="T4" fmla="*/ 0 w 21"/>
                  <a:gd name="T5" fmla="*/ 1 h 18"/>
                </a:gdLst>
                <a:ahLst/>
                <a:cxnLst>
                  <a:cxn ang="0">
                    <a:pos x="T0" y="T1"/>
                  </a:cxn>
                  <a:cxn ang="0">
                    <a:pos x="T2" y="T3"/>
                  </a:cxn>
                  <a:cxn ang="0">
                    <a:pos x="T4" y="T5"/>
                  </a:cxn>
                </a:cxnLst>
                <a:rect l="0" t="0" r="r" b="b"/>
                <a:pathLst>
                  <a:path w="21" h="18">
                    <a:moveTo>
                      <a:pt x="0" y="1"/>
                    </a:moveTo>
                    <a:cubicBezTo>
                      <a:pt x="1" y="0"/>
                      <a:pt x="15" y="12"/>
                      <a:pt x="21" y="17"/>
                    </a:cubicBezTo>
                    <a:cubicBezTo>
                      <a:pt x="19" y="18"/>
                      <a:pt x="6"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4" name="Freeform 6068">
                <a:extLst>
                  <a:ext uri="{FF2B5EF4-FFF2-40B4-BE49-F238E27FC236}">
                    <a16:creationId xmlns:a16="http://schemas.microsoft.com/office/drawing/2014/main" id="{8CB83F14-00FA-44CE-818A-4F7CC31A8376}"/>
                  </a:ext>
                </a:extLst>
              </p:cNvPr>
              <p:cNvSpPr>
                <a:spLocks/>
              </p:cNvSpPr>
              <p:nvPr/>
            </p:nvSpPr>
            <p:spPr bwMode="auto">
              <a:xfrm>
                <a:off x="2645" y="1746"/>
                <a:ext cx="11" cy="11"/>
              </a:xfrm>
              <a:custGeom>
                <a:avLst/>
                <a:gdLst>
                  <a:gd name="T0" fmla="*/ 0 w 19"/>
                  <a:gd name="T1" fmla="*/ 0 h 19"/>
                  <a:gd name="T2" fmla="*/ 19 w 19"/>
                  <a:gd name="T3" fmla="*/ 19 h 19"/>
                  <a:gd name="T4" fmla="*/ 13 w 19"/>
                  <a:gd name="T5" fmla="*/ 17 h 19"/>
                  <a:gd name="T6" fmla="*/ 0 w 19"/>
                  <a:gd name="T7" fmla="*/ 0 h 19"/>
                </a:gdLst>
                <a:ahLst/>
                <a:cxnLst>
                  <a:cxn ang="0">
                    <a:pos x="T0" y="T1"/>
                  </a:cxn>
                  <a:cxn ang="0">
                    <a:pos x="T2" y="T3"/>
                  </a:cxn>
                  <a:cxn ang="0">
                    <a:pos x="T4" y="T5"/>
                  </a:cxn>
                  <a:cxn ang="0">
                    <a:pos x="T6" y="T7"/>
                  </a:cxn>
                </a:cxnLst>
                <a:rect l="0" t="0" r="r" b="b"/>
                <a:pathLst>
                  <a:path w="19" h="19">
                    <a:moveTo>
                      <a:pt x="0" y="0"/>
                    </a:moveTo>
                    <a:cubicBezTo>
                      <a:pt x="7" y="7"/>
                      <a:pt x="16" y="15"/>
                      <a:pt x="19" y="19"/>
                    </a:cubicBezTo>
                    <a:cubicBezTo>
                      <a:pt x="11" y="12"/>
                      <a:pt x="5" y="7"/>
                      <a:pt x="13" y="17"/>
                    </a:cubicBezTo>
                    <a:cubicBezTo>
                      <a:pt x="3" y="7"/>
                      <a:pt x="3"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5" name="Freeform 6069">
                <a:extLst>
                  <a:ext uri="{FF2B5EF4-FFF2-40B4-BE49-F238E27FC236}">
                    <a16:creationId xmlns:a16="http://schemas.microsoft.com/office/drawing/2014/main" id="{69F895FB-7726-4822-AFC0-BA872B0E3D33}"/>
                  </a:ext>
                </a:extLst>
              </p:cNvPr>
              <p:cNvSpPr>
                <a:spLocks/>
              </p:cNvSpPr>
              <p:nvPr/>
            </p:nvSpPr>
            <p:spPr bwMode="auto">
              <a:xfrm>
                <a:off x="2665" y="1766"/>
                <a:ext cx="26" cy="30"/>
              </a:xfrm>
              <a:custGeom>
                <a:avLst/>
                <a:gdLst>
                  <a:gd name="T0" fmla="*/ 45 w 45"/>
                  <a:gd name="T1" fmla="*/ 51 h 52"/>
                  <a:gd name="T2" fmla="*/ 41 w 45"/>
                  <a:gd name="T3" fmla="*/ 52 h 52"/>
                  <a:gd name="T4" fmla="*/ 25 w 45"/>
                  <a:gd name="T5" fmla="*/ 31 h 52"/>
                  <a:gd name="T6" fmla="*/ 29 w 45"/>
                  <a:gd name="T7" fmla="*/ 38 h 52"/>
                  <a:gd name="T8" fmla="*/ 14 w 45"/>
                  <a:gd name="T9" fmla="*/ 22 h 52"/>
                  <a:gd name="T10" fmla="*/ 27 w 45"/>
                  <a:gd name="T11" fmla="*/ 33 h 52"/>
                  <a:gd name="T12" fmla="*/ 2 w 45"/>
                  <a:gd name="T13" fmla="*/ 4 h 52"/>
                  <a:gd name="T14" fmla="*/ 0 w 45"/>
                  <a:gd name="T15" fmla="*/ 0 h 52"/>
                  <a:gd name="T16" fmla="*/ 45 w 45"/>
                  <a:gd name="T17"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2">
                    <a:moveTo>
                      <a:pt x="45" y="51"/>
                    </a:moveTo>
                    <a:cubicBezTo>
                      <a:pt x="42" y="48"/>
                      <a:pt x="42" y="51"/>
                      <a:pt x="41" y="52"/>
                    </a:cubicBezTo>
                    <a:cubicBezTo>
                      <a:pt x="31" y="40"/>
                      <a:pt x="34" y="41"/>
                      <a:pt x="25" y="31"/>
                    </a:cubicBezTo>
                    <a:cubicBezTo>
                      <a:pt x="26" y="33"/>
                      <a:pt x="26" y="35"/>
                      <a:pt x="29" y="38"/>
                    </a:cubicBezTo>
                    <a:cubicBezTo>
                      <a:pt x="29" y="39"/>
                      <a:pt x="19" y="26"/>
                      <a:pt x="14" y="22"/>
                    </a:cubicBezTo>
                    <a:cubicBezTo>
                      <a:pt x="19" y="27"/>
                      <a:pt x="21" y="26"/>
                      <a:pt x="27" y="33"/>
                    </a:cubicBezTo>
                    <a:cubicBezTo>
                      <a:pt x="23" y="26"/>
                      <a:pt x="13" y="15"/>
                      <a:pt x="2" y="4"/>
                    </a:cubicBezTo>
                    <a:cubicBezTo>
                      <a:pt x="3" y="4"/>
                      <a:pt x="2" y="3"/>
                      <a:pt x="0" y="0"/>
                    </a:cubicBezTo>
                    <a:cubicBezTo>
                      <a:pt x="14" y="13"/>
                      <a:pt x="30" y="34"/>
                      <a:pt x="4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6" name="Freeform 6070">
                <a:extLst>
                  <a:ext uri="{FF2B5EF4-FFF2-40B4-BE49-F238E27FC236}">
                    <a16:creationId xmlns:a16="http://schemas.microsoft.com/office/drawing/2014/main" id="{CD3EEB6F-42C9-45C8-BDCC-ABEC79652BFA}"/>
                  </a:ext>
                </a:extLst>
              </p:cNvPr>
              <p:cNvSpPr>
                <a:spLocks/>
              </p:cNvSpPr>
              <p:nvPr/>
            </p:nvSpPr>
            <p:spPr bwMode="auto">
              <a:xfrm>
                <a:off x="2790" y="2228"/>
                <a:ext cx="6" cy="22"/>
              </a:xfrm>
              <a:custGeom>
                <a:avLst/>
                <a:gdLst>
                  <a:gd name="T0" fmla="*/ 2 w 10"/>
                  <a:gd name="T1" fmla="*/ 38 h 39"/>
                  <a:gd name="T2" fmla="*/ 0 w 10"/>
                  <a:gd name="T3" fmla="*/ 39 h 39"/>
                  <a:gd name="T4" fmla="*/ 4 w 10"/>
                  <a:gd name="T5" fmla="*/ 27 h 39"/>
                  <a:gd name="T6" fmla="*/ 6 w 10"/>
                  <a:gd name="T7" fmla="*/ 16 h 39"/>
                  <a:gd name="T8" fmla="*/ 3 w 10"/>
                  <a:gd name="T9" fmla="*/ 28 h 39"/>
                  <a:gd name="T10" fmla="*/ 7 w 10"/>
                  <a:gd name="T11" fmla="*/ 5 h 39"/>
                  <a:gd name="T12" fmla="*/ 10 w 10"/>
                  <a:gd name="T13" fmla="*/ 0 h 39"/>
                  <a:gd name="T14" fmla="*/ 2 w 10"/>
                  <a:gd name="T15" fmla="*/ 3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9">
                    <a:moveTo>
                      <a:pt x="2" y="38"/>
                    </a:moveTo>
                    <a:cubicBezTo>
                      <a:pt x="0" y="39"/>
                      <a:pt x="0" y="39"/>
                      <a:pt x="0" y="39"/>
                    </a:cubicBezTo>
                    <a:cubicBezTo>
                      <a:pt x="2" y="26"/>
                      <a:pt x="2" y="36"/>
                      <a:pt x="4" y="27"/>
                    </a:cubicBezTo>
                    <a:cubicBezTo>
                      <a:pt x="6" y="21"/>
                      <a:pt x="5" y="21"/>
                      <a:pt x="6" y="16"/>
                    </a:cubicBezTo>
                    <a:cubicBezTo>
                      <a:pt x="5" y="17"/>
                      <a:pt x="4" y="23"/>
                      <a:pt x="3" y="28"/>
                    </a:cubicBezTo>
                    <a:cubicBezTo>
                      <a:pt x="2" y="28"/>
                      <a:pt x="6" y="12"/>
                      <a:pt x="7" y="5"/>
                    </a:cubicBezTo>
                    <a:cubicBezTo>
                      <a:pt x="8" y="5"/>
                      <a:pt x="10" y="0"/>
                      <a:pt x="10" y="0"/>
                    </a:cubicBezTo>
                    <a:cubicBezTo>
                      <a:pt x="7" y="15"/>
                      <a:pt x="4" y="28"/>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7" name="Freeform 6071">
                <a:extLst>
                  <a:ext uri="{FF2B5EF4-FFF2-40B4-BE49-F238E27FC236}">
                    <a16:creationId xmlns:a16="http://schemas.microsoft.com/office/drawing/2014/main" id="{A37AC01A-5B45-46D3-8F07-A22D3EFB3626}"/>
                  </a:ext>
                </a:extLst>
              </p:cNvPr>
              <p:cNvSpPr>
                <a:spLocks/>
              </p:cNvSpPr>
              <p:nvPr/>
            </p:nvSpPr>
            <p:spPr bwMode="auto">
              <a:xfrm>
                <a:off x="2770" y="2299"/>
                <a:ext cx="7" cy="19"/>
              </a:xfrm>
              <a:custGeom>
                <a:avLst/>
                <a:gdLst>
                  <a:gd name="T0" fmla="*/ 0 w 12"/>
                  <a:gd name="T1" fmla="*/ 33 h 33"/>
                  <a:gd name="T2" fmla="*/ 5 w 12"/>
                  <a:gd name="T3" fmla="*/ 15 h 33"/>
                  <a:gd name="T4" fmla="*/ 12 w 12"/>
                  <a:gd name="T5" fmla="*/ 0 h 33"/>
                  <a:gd name="T6" fmla="*/ 0 w 12"/>
                  <a:gd name="T7" fmla="*/ 33 h 33"/>
                </a:gdLst>
                <a:ahLst/>
                <a:cxnLst>
                  <a:cxn ang="0">
                    <a:pos x="T0" y="T1"/>
                  </a:cxn>
                  <a:cxn ang="0">
                    <a:pos x="T2" y="T3"/>
                  </a:cxn>
                  <a:cxn ang="0">
                    <a:pos x="T4" y="T5"/>
                  </a:cxn>
                  <a:cxn ang="0">
                    <a:pos x="T6" y="T7"/>
                  </a:cxn>
                </a:cxnLst>
                <a:rect l="0" t="0" r="r" b="b"/>
                <a:pathLst>
                  <a:path w="12" h="33">
                    <a:moveTo>
                      <a:pt x="0" y="33"/>
                    </a:moveTo>
                    <a:cubicBezTo>
                      <a:pt x="1" y="28"/>
                      <a:pt x="6" y="18"/>
                      <a:pt x="5" y="15"/>
                    </a:cubicBezTo>
                    <a:cubicBezTo>
                      <a:pt x="8" y="9"/>
                      <a:pt x="8" y="12"/>
                      <a:pt x="12" y="0"/>
                    </a:cubicBezTo>
                    <a:cubicBezTo>
                      <a:pt x="11" y="5"/>
                      <a:pt x="4" y="25"/>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8" name="Freeform 6072">
                <a:extLst>
                  <a:ext uri="{FF2B5EF4-FFF2-40B4-BE49-F238E27FC236}">
                    <a16:creationId xmlns:a16="http://schemas.microsoft.com/office/drawing/2014/main" id="{C6D2CD44-2BAA-431F-A2EA-A0820CB043A2}"/>
                  </a:ext>
                </a:extLst>
              </p:cNvPr>
              <p:cNvSpPr>
                <a:spLocks/>
              </p:cNvSpPr>
              <p:nvPr/>
            </p:nvSpPr>
            <p:spPr bwMode="auto">
              <a:xfrm>
                <a:off x="2801" y="2180"/>
                <a:ext cx="2" cy="12"/>
              </a:xfrm>
              <a:custGeom>
                <a:avLst/>
                <a:gdLst>
                  <a:gd name="T0" fmla="*/ 3 w 4"/>
                  <a:gd name="T1" fmla="*/ 0 h 21"/>
                  <a:gd name="T2" fmla="*/ 1 w 4"/>
                  <a:gd name="T3" fmla="*/ 19 h 21"/>
                  <a:gd name="T4" fmla="*/ 1 w 4"/>
                  <a:gd name="T5" fmla="*/ 19 h 21"/>
                  <a:gd name="T6" fmla="*/ 3 w 4"/>
                  <a:gd name="T7" fmla="*/ 0 h 21"/>
                </a:gdLst>
                <a:ahLst/>
                <a:cxnLst>
                  <a:cxn ang="0">
                    <a:pos x="T0" y="T1"/>
                  </a:cxn>
                  <a:cxn ang="0">
                    <a:pos x="T2" y="T3"/>
                  </a:cxn>
                  <a:cxn ang="0">
                    <a:pos x="T4" y="T5"/>
                  </a:cxn>
                  <a:cxn ang="0">
                    <a:pos x="T6" y="T7"/>
                  </a:cxn>
                </a:cxnLst>
                <a:rect l="0" t="0" r="r" b="b"/>
                <a:pathLst>
                  <a:path w="4" h="21">
                    <a:moveTo>
                      <a:pt x="3" y="0"/>
                    </a:moveTo>
                    <a:cubicBezTo>
                      <a:pt x="4" y="4"/>
                      <a:pt x="2" y="14"/>
                      <a:pt x="1" y="19"/>
                    </a:cubicBezTo>
                    <a:cubicBezTo>
                      <a:pt x="1" y="21"/>
                      <a:pt x="0" y="21"/>
                      <a:pt x="1" y="19"/>
                    </a:cubicBezTo>
                    <a:cubicBezTo>
                      <a:pt x="1" y="16"/>
                      <a:pt x="2" y="1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9" name="Freeform 6073">
                <a:extLst>
                  <a:ext uri="{FF2B5EF4-FFF2-40B4-BE49-F238E27FC236}">
                    <a16:creationId xmlns:a16="http://schemas.microsoft.com/office/drawing/2014/main" id="{F91DA7A8-E660-404A-82C3-2924AB9DCDB8}"/>
                  </a:ext>
                </a:extLst>
              </p:cNvPr>
              <p:cNvSpPr>
                <a:spLocks/>
              </p:cNvSpPr>
              <p:nvPr/>
            </p:nvSpPr>
            <p:spPr bwMode="auto">
              <a:xfrm>
                <a:off x="2769" y="1932"/>
                <a:ext cx="3" cy="8"/>
              </a:xfrm>
              <a:custGeom>
                <a:avLst/>
                <a:gdLst>
                  <a:gd name="T0" fmla="*/ 6 w 6"/>
                  <a:gd name="T1" fmla="*/ 13 h 14"/>
                  <a:gd name="T2" fmla="*/ 5 w 6"/>
                  <a:gd name="T3" fmla="*/ 14 h 14"/>
                  <a:gd name="T4" fmla="*/ 0 w 6"/>
                  <a:gd name="T5" fmla="*/ 0 h 14"/>
                  <a:gd name="T6" fmla="*/ 6 w 6"/>
                  <a:gd name="T7" fmla="*/ 13 h 14"/>
                </a:gdLst>
                <a:ahLst/>
                <a:cxnLst>
                  <a:cxn ang="0">
                    <a:pos x="T0" y="T1"/>
                  </a:cxn>
                  <a:cxn ang="0">
                    <a:pos x="T2" y="T3"/>
                  </a:cxn>
                  <a:cxn ang="0">
                    <a:pos x="T4" y="T5"/>
                  </a:cxn>
                  <a:cxn ang="0">
                    <a:pos x="T6" y="T7"/>
                  </a:cxn>
                </a:cxnLst>
                <a:rect l="0" t="0" r="r" b="b"/>
                <a:pathLst>
                  <a:path w="6" h="14">
                    <a:moveTo>
                      <a:pt x="6" y="13"/>
                    </a:moveTo>
                    <a:cubicBezTo>
                      <a:pt x="6" y="13"/>
                      <a:pt x="6" y="14"/>
                      <a:pt x="5" y="14"/>
                    </a:cubicBezTo>
                    <a:cubicBezTo>
                      <a:pt x="3" y="7"/>
                      <a:pt x="2" y="5"/>
                      <a:pt x="0" y="0"/>
                    </a:cubicBezTo>
                    <a:cubicBezTo>
                      <a:pt x="1" y="0"/>
                      <a:pt x="3" y="5"/>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0" name="Freeform 6074">
                <a:extLst>
                  <a:ext uri="{FF2B5EF4-FFF2-40B4-BE49-F238E27FC236}">
                    <a16:creationId xmlns:a16="http://schemas.microsoft.com/office/drawing/2014/main" id="{013D4B4A-DB4F-44F3-85D2-9AC5FEDC9928}"/>
                  </a:ext>
                </a:extLst>
              </p:cNvPr>
              <p:cNvSpPr>
                <a:spLocks/>
              </p:cNvSpPr>
              <p:nvPr/>
            </p:nvSpPr>
            <p:spPr bwMode="auto">
              <a:xfrm>
                <a:off x="2780" y="1963"/>
                <a:ext cx="4" cy="11"/>
              </a:xfrm>
              <a:custGeom>
                <a:avLst/>
                <a:gdLst>
                  <a:gd name="T0" fmla="*/ 7 w 7"/>
                  <a:gd name="T1" fmla="*/ 17 h 20"/>
                  <a:gd name="T2" fmla="*/ 0 w 7"/>
                  <a:gd name="T3" fmla="*/ 0 h 20"/>
                  <a:gd name="T4" fmla="*/ 7 w 7"/>
                  <a:gd name="T5" fmla="*/ 17 h 20"/>
                </a:gdLst>
                <a:ahLst/>
                <a:cxnLst>
                  <a:cxn ang="0">
                    <a:pos x="T0" y="T1"/>
                  </a:cxn>
                  <a:cxn ang="0">
                    <a:pos x="T2" y="T3"/>
                  </a:cxn>
                  <a:cxn ang="0">
                    <a:pos x="T4" y="T5"/>
                  </a:cxn>
                </a:cxnLst>
                <a:rect l="0" t="0" r="r" b="b"/>
                <a:pathLst>
                  <a:path w="7" h="20">
                    <a:moveTo>
                      <a:pt x="7" y="17"/>
                    </a:moveTo>
                    <a:cubicBezTo>
                      <a:pt x="6" y="20"/>
                      <a:pt x="3" y="10"/>
                      <a:pt x="0" y="0"/>
                    </a:cubicBezTo>
                    <a:cubicBezTo>
                      <a:pt x="2" y="1"/>
                      <a:pt x="4" y="8"/>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1" name="Freeform 6075">
                <a:extLst>
                  <a:ext uri="{FF2B5EF4-FFF2-40B4-BE49-F238E27FC236}">
                    <a16:creationId xmlns:a16="http://schemas.microsoft.com/office/drawing/2014/main" id="{5557DCE9-AAB3-4D23-91FE-D10DF8C34C19}"/>
                  </a:ext>
                </a:extLst>
              </p:cNvPr>
              <p:cNvSpPr>
                <a:spLocks/>
              </p:cNvSpPr>
              <p:nvPr/>
            </p:nvSpPr>
            <p:spPr bwMode="auto">
              <a:xfrm>
                <a:off x="2612" y="1720"/>
                <a:ext cx="12" cy="9"/>
              </a:xfrm>
              <a:custGeom>
                <a:avLst/>
                <a:gdLst>
                  <a:gd name="T0" fmla="*/ 9 w 21"/>
                  <a:gd name="T1" fmla="*/ 6 h 15"/>
                  <a:gd name="T2" fmla="*/ 21 w 21"/>
                  <a:gd name="T3" fmla="*/ 15 h 15"/>
                  <a:gd name="T4" fmla="*/ 15 w 21"/>
                  <a:gd name="T5" fmla="*/ 13 h 15"/>
                  <a:gd name="T6" fmla="*/ 1 w 21"/>
                  <a:gd name="T7" fmla="*/ 1 h 15"/>
                  <a:gd name="T8" fmla="*/ 9 w 21"/>
                  <a:gd name="T9" fmla="*/ 7 h 15"/>
                  <a:gd name="T10" fmla="*/ 9 w 21"/>
                  <a:gd name="T11" fmla="*/ 6 h 15"/>
                </a:gdLst>
                <a:ahLst/>
                <a:cxnLst>
                  <a:cxn ang="0">
                    <a:pos x="T0" y="T1"/>
                  </a:cxn>
                  <a:cxn ang="0">
                    <a:pos x="T2" y="T3"/>
                  </a:cxn>
                  <a:cxn ang="0">
                    <a:pos x="T4" y="T5"/>
                  </a:cxn>
                  <a:cxn ang="0">
                    <a:pos x="T6" y="T7"/>
                  </a:cxn>
                  <a:cxn ang="0">
                    <a:pos x="T8" y="T9"/>
                  </a:cxn>
                  <a:cxn ang="0">
                    <a:pos x="T10" y="T11"/>
                  </a:cxn>
                </a:cxnLst>
                <a:rect l="0" t="0" r="r" b="b"/>
                <a:pathLst>
                  <a:path w="21" h="15">
                    <a:moveTo>
                      <a:pt x="9" y="6"/>
                    </a:moveTo>
                    <a:cubicBezTo>
                      <a:pt x="10" y="6"/>
                      <a:pt x="17" y="12"/>
                      <a:pt x="21" y="15"/>
                    </a:cubicBezTo>
                    <a:cubicBezTo>
                      <a:pt x="18" y="13"/>
                      <a:pt x="13" y="9"/>
                      <a:pt x="15" y="13"/>
                    </a:cubicBezTo>
                    <a:cubicBezTo>
                      <a:pt x="8" y="8"/>
                      <a:pt x="4" y="4"/>
                      <a:pt x="1" y="1"/>
                    </a:cubicBezTo>
                    <a:cubicBezTo>
                      <a:pt x="0" y="0"/>
                      <a:pt x="6" y="4"/>
                      <a:pt x="9" y="7"/>
                    </a:cubicBezTo>
                    <a:cubicBezTo>
                      <a:pt x="13" y="10"/>
                      <a:pt x="15" y="12"/>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2" name="Freeform 6076">
                <a:extLst>
                  <a:ext uri="{FF2B5EF4-FFF2-40B4-BE49-F238E27FC236}">
                    <a16:creationId xmlns:a16="http://schemas.microsoft.com/office/drawing/2014/main" id="{2A5BF796-B050-4E21-AAE5-D2B296EF12D2}"/>
                  </a:ext>
                </a:extLst>
              </p:cNvPr>
              <p:cNvSpPr>
                <a:spLocks/>
              </p:cNvSpPr>
              <p:nvPr/>
            </p:nvSpPr>
            <p:spPr bwMode="auto">
              <a:xfrm>
                <a:off x="2558" y="1684"/>
                <a:ext cx="22" cy="12"/>
              </a:xfrm>
              <a:custGeom>
                <a:avLst/>
                <a:gdLst>
                  <a:gd name="T0" fmla="*/ 29 w 38"/>
                  <a:gd name="T1" fmla="*/ 14 h 21"/>
                  <a:gd name="T2" fmla="*/ 23 w 38"/>
                  <a:gd name="T3" fmla="*/ 14 h 21"/>
                  <a:gd name="T4" fmla="*/ 0 w 38"/>
                  <a:gd name="T5" fmla="*/ 0 h 21"/>
                  <a:gd name="T6" fmla="*/ 29 w 38"/>
                  <a:gd name="T7" fmla="*/ 14 h 21"/>
                </a:gdLst>
                <a:ahLst/>
                <a:cxnLst>
                  <a:cxn ang="0">
                    <a:pos x="T0" y="T1"/>
                  </a:cxn>
                  <a:cxn ang="0">
                    <a:pos x="T2" y="T3"/>
                  </a:cxn>
                  <a:cxn ang="0">
                    <a:pos x="T4" y="T5"/>
                  </a:cxn>
                  <a:cxn ang="0">
                    <a:pos x="T6" y="T7"/>
                  </a:cxn>
                </a:cxnLst>
                <a:rect l="0" t="0" r="r" b="b"/>
                <a:pathLst>
                  <a:path w="38" h="21">
                    <a:moveTo>
                      <a:pt x="29" y="14"/>
                    </a:moveTo>
                    <a:cubicBezTo>
                      <a:pt x="38" y="21"/>
                      <a:pt x="16" y="7"/>
                      <a:pt x="23" y="14"/>
                    </a:cubicBezTo>
                    <a:cubicBezTo>
                      <a:pt x="15" y="9"/>
                      <a:pt x="8" y="5"/>
                      <a:pt x="0" y="0"/>
                    </a:cubicBezTo>
                    <a:cubicBezTo>
                      <a:pt x="9" y="4"/>
                      <a:pt x="23" y="12"/>
                      <a:pt x="2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3" name="Freeform 6077">
                <a:extLst>
                  <a:ext uri="{FF2B5EF4-FFF2-40B4-BE49-F238E27FC236}">
                    <a16:creationId xmlns:a16="http://schemas.microsoft.com/office/drawing/2014/main" id="{82C9FDB9-1DD0-40BE-BDBA-0A8E38626EB1}"/>
                  </a:ext>
                </a:extLst>
              </p:cNvPr>
              <p:cNvSpPr>
                <a:spLocks/>
              </p:cNvSpPr>
              <p:nvPr/>
            </p:nvSpPr>
            <p:spPr bwMode="auto">
              <a:xfrm>
                <a:off x="2803" y="2150"/>
                <a:ext cx="2" cy="9"/>
              </a:xfrm>
              <a:custGeom>
                <a:avLst/>
                <a:gdLst>
                  <a:gd name="T0" fmla="*/ 2 w 2"/>
                  <a:gd name="T1" fmla="*/ 0 h 16"/>
                  <a:gd name="T2" fmla="*/ 1 w 2"/>
                  <a:gd name="T3" fmla="*/ 15 h 16"/>
                  <a:gd name="T4" fmla="*/ 0 w 2"/>
                  <a:gd name="T5" fmla="*/ 16 h 16"/>
                  <a:gd name="T6" fmla="*/ 2 w 2"/>
                  <a:gd name="T7" fmla="*/ 0 h 16"/>
                </a:gdLst>
                <a:ahLst/>
                <a:cxnLst>
                  <a:cxn ang="0">
                    <a:pos x="T0" y="T1"/>
                  </a:cxn>
                  <a:cxn ang="0">
                    <a:pos x="T2" y="T3"/>
                  </a:cxn>
                  <a:cxn ang="0">
                    <a:pos x="T4" y="T5"/>
                  </a:cxn>
                  <a:cxn ang="0">
                    <a:pos x="T6" y="T7"/>
                  </a:cxn>
                </a:cxnLst>
                <a:rect l="0" t="0" r="r" b="b"/>
                <a:pathLst>
                  <a:path w="2" h="16">
                    <a:moveTo>
                      <a:pt x="2" y="0"/>
                    </a:moveTo>
                    <a:cubicBezTo>
                      <a:pt x="2" y="0"/>
                      <a:pt x="1" y="9"/>
                      <a:pt x="1" y="15"/>
                    </a:cubicBezTo>
                    <a:cubicBezTo>
                      <a:pt x="0" y="16"/>
                      <a:pt x="0" y="16"/>
                      <a:pt x="0" y="16"/>
                    </a:cubicBezTo>
                    <a:cubicBezTo>
                      <a:pt x="0" y="4"/>
                      <a:pt x="1" y="6"/>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4" name="Freeform 6078">
                <a:extLst>
                  <a:ext uri="{FF2B5EF4-FFF2-40B4-BE49-F238E27FC236}">
                    <a16:creationId xmlns:a16="http://schemas.microsoft.com/office/drawing/2014/main" id="{2D0F3B0A-09D7-4F31-A160-893B37A83FDE}"/>
                  </a:ext>
                </a:extLst>
              </p:cNvPr>
              <p:cNvSpPr>
                <a:spLocks/>
              </p:cNvSpPr>
              <p:nvPr/>
            </p:nvSpPr>
            <p:spPr bwMode="auto">
              <a:xfrm>
                <a:off x="2798" y="2167"/>
                <a:ext cx="4" cy="24"/>
              </a:xfrm>
              <a:custGeom>
                <a:avLst/>
                <a:gdLst>
                  <a:gd name="T0" fmla="*/ 2 w 7"/>
                  <a:gd name="T1" fmla="*/ 19 h 43"/>
                  <a:gd name="T2" fmla="*/ 2 w 7"/>
                  <a:gd name="T3" fmla="*/ 16 h 43"/>
                  <a:gd name="T4" fmla="*/ 3 w 7"/>
                  <a:gd name="T5" fmla="*/ 0 h 43"/>
                  <a:gd name="T6" fmla="*/ 6 w 7"/>
                  <a:gd name="T7" fmla="*/ 12 h 43"/>
                  <a:gd name="T8" fmla="*/ 5 w 7"/>
                  <a:gd name="T9" fmla="*/ 43 h 43"/>
                  <a:gd name="T10" fmla="*/ 4 w 7"/>
                  <a:gd name="T11" fmla="*/ 14 h 43"/>
                  <a:gd name="T12" fmla="*/ 1 w 7"/>
                  <a:gd name="T13" fmla="*/ 27 h 43"/>
                  <a:gd name="T14" fmla="*/ 2 w 7"/>
                  <a:gd name="T15" fmla="*/ 19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3">
                    <a:moveTo>
                      <a:pt x="2" y="19"/>
                    </a:moveTo>
                    <a:cubicBezTo>
                      <a:pt x="4" y="11"/>
                      <a:pt x="2" y="10"/>
                      <a:pt x="2" y="16"/>
                    </a:cubicBezTo>
                    <a:cubicBezTo>
                      <a:pt x="1" y="15"/>
                      <a:pt x="2" y="6"/>
                      <a:pt x="3" y="0"/>
                    </a:cubicBezTo>
                    <a:cubicBezTo>
                      <a:pt x="3" y="7"/>
                      <a:pt x="5" y="8"/>
                      <a:pt x="6" y="12"/>
                    </a:cubicBezTo>
                    <a:cubicBezTo>
                      <a:pt x="7" y="16"/>
                      <a:pt x="7" y="24"/>
                      <a:pt x="5" y="43"/>
                    </a:cubicBezTo>
                    <a:cubicBezTo>
                      <a:pt x="4" y="36"/>
                      <a:pt x="3" y="29"/>
                      <a:pt x="4" y="14"/>
                    </a:cubicBezTo>
                    <a:cubicBezTo>
                      <a:pt x="3" y="20"/>
                      <a:pt x="2" y="21"/>
                      <a:pt x="1" y="27"/>
                    </a:cubicBezTo>
                    <a:cubicBezTo>
                      <a:pt x="0" y="24"/>
                      <a:pt x="3" y="10"/>
                      <a:pt x="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5" name="Freeform 6079">
                <a:extLst>
                  <a:ext uri="{FF2B5EF4-FFF2-40B4-BE49-F238E27FC236}">
                    <a16:creationId xmlns:a16="http://schemas.microsoft.com/office/drawing/2014/main" id="{DE9F15F8-7F88-49A0-A7CD-6F9B4D582E03}"/>
                  </a:ext>
                </a:extLst>
              </p:cNvPr>
              <p:cNvSpPr>
                <a:spLocks/>
              </p:cNvSpPr>
              <p:nvPr/>
            </p:nvSpPr>
            <p:spPr bwMode="auto">
              <a:xfrm>
                <a:off x="2789" y="2231"/>
                <a:ext cx="5" cy="15"/>
              </a:xfrm>
              <a:custGeom>
                <a:avLst/>
                <a:gdLst>
                  <a:gd name="T0" fmla="*/ 8 w 8"/>
                  <a:gd name="T1" fmla="*/ 3 h 27"/>
                  <a:gd name="T2" fmla="*/ 3 w 8"/>
                  <a:gd name="T3" fmla="*/ 22 h 27"/>
                  <a:gd name="T4" fmla="*/ 0 w 8"/>
                  <a:gd name="T5" fmla="*/ 27 h 27"/>
                  <a:gd name="T6" fmla="*/ 2 w 8"/>
                  <a:gd name="T7" fmla="*/ 23 h 27"/>
                  <a:gd name="T8" fmla="*/ 5 w 8"/>
                  <a:gd name="T9" fmla="*/ 8 h 27"/>
                  <a:gd name="T10" fmla="*/ 8 w 8"/>
                  <a:gd name="T11" fmla="*/ 3 h 27"/>
                </a:gdLst>
                <a:ahLst/>
                <a:cxnLst>
                  <a:cxn ang="0">
                    <a:pos x="T0" y="T1"/>
                  </a:cxn>
                  <a:cxn ang="0">
                    <a:pos x="T2" y="T3"/>
                  </a:cxn>
                  <a:cxn ang="0">
                    <a:pos x="T4" y="T5"/>
                  </a:cxn>
                  <a:cxn ang="0">
                    <a:pos x="T6" y="T7"/>
                  </a:cxn>
                  <a:cxn ang="0">
                    <a:pos x="T8" y="T9"/>
                  </a:cxn>
                  <a:cxn ang="0">
                    <a:pos x="T10" y="T11"/>
                  </a:cxn>
                </a:cxnLst>
                <a:rect l="0" t="0" r="r" b="b"/>
                <a:pathLst>
                  <a:path w="8" h="27">
                    <a:moveTo>
                      <a:pt x="8" y="3"/>
                    </a:moveTo>
                    <a:cubicBezTo>
                      <a:pt x="6" y="10"/>
                      <a:pt x="5" y="11"/>
                      <a:pt x="3" y="22"/>
                    </a:cubicBezTo>
                    <a:cubicBezTo>
                      <a:pt x="2" y="26"/>
                      <a:pt x="1" y="27"/>
                      <a:pt x="0" y="27"/>
                    </a:cubicBezTo>
                    <a:cubicBezTo>
                      <a:pt x="1" y="23"/>
                      <a:pt x="2" y="24"/>
                      <a:pt x="2" y="23"/>
                    </a:cubicBezTo>
                    <a:cubicBezTo>
                      <a:pt x="4" y="14"/>
                      <a:pt x="5" y="9"/>
                      <a:pt x="5" y="8"/>
                    </a:cubicBezTo>
                    <a:cubicBezTo>
                      <a:pt x="6" y="0"/>
                      <a:pt x="7" y="6"/>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6" name="Freeform 6080">
                <a:extLst>
                  <a:ext uri="{FF2B5EF4-FFF2-40B4-BE49-F238E27FC236}">
                    <a16:creationId xmlns:a16="http://schemas.microsoft.com/office/drawing/2014/main" id="{9738D1A1-8749-475E-80EF-139545014C85}"/>
                  </a:ext>
                </a:extLst>
              </p:cNvPr>
              <p:cNvSpPr>
                <a:spLocks/>
              </p:cNvSpPr>
              <p:nvPr/>
            </p:nvSpPr>
            <p:spPr bwMode="auto">
              <a:xfrm>
                <a:off x="2534" y="2573"/>
                <a:ext cx="24" cy="14"/>
              </a:xfrm>
              <a:custGeom>
                <a:avLst/>
                <a:gdLst>
                  <a:gd name="T0" fmla="*/ 6 w 42"/>
                  <a:gd name="T1" fmla="*/ 23 h 24"/>
                  <a:gd name="T2" fmla="*/ 0 w 42"/>
                  <a:gd name="T3" fmla="*/ 24 h 24"/>
                  <a:gd name="T4" fmla="*/ 20 w 42"/>
                  <a:gd name="T5" fmla="*/ 12 h 24"/>
                  <a:gd name="T6" fmla="*/ 42 w 42"/>
                  <a:gd name="T7" fmla="*/ 0 h 24"/>
                  <a:gd name="T8" fmla="*/ 22 w 42"/>
                  <a:gd name="T9" fmla="*/ 12 h 24"/>
                  <a:gd name="T10" fmla="*/ 6 w 42"/>
                  <a:gd name="T11" fmla="*/ 23 h 24"/>
                </a:gdLst>
                <a:ahLst/>
                <a:cxnLst>
                  <a:cxn ang="0">
                    <a:pos x="T0" y="T1"/>
                  </a:cxn>
                  <a:cxn ang="0">
                    <a:pos x="T2" y="T3"/>
                  </a:cxn>
                  <a:cxn ang="0">
                    <a:pos x="T4" y="T5"/>
                  </a:cxn>
                  <a:cxn ang="0">
                    <a:pos x="T6" y="T7"/>
                  </a:cxn>
                  <a:cxn ang="0">
                    <a:pos x="T8" y="T9"/>
                  </a:cxn>
                  <a:cxn ang="0">
                    <a:pos x="T10" y="T11"/>
                  </a:cxn>
                </a:cxnLst>
                <a:rect l="0" t="0" r="r" b="b"/>
                <a:pathLst>
                  <a:path w="42" h="24">
                    <a:moveTo>
                      <a:pt x="6" y="23"/>
                    </a:moveTo>
                    <a:cubicBezTo>
                      <a:pt x="5" y="22"/>
                      <a:pt x="17" y="13"/>
                      <a:pt x="0" y="24"/>
                    </a:cubicBezTo>
                    <a:cubicBezTo>
                      <a:pt x="1" y="23"/>
                      <a:pt x="10" y="17"/>
                      <a:pt x="20" y="12"/>
                    </a:cubicBezTo>
                    <a:cubicBezTo>
                      <a:pt x="29" y="6"/>
                      <a:pt x="39" y="1"/>
                      <a:pt x="42" y="0"/>
                    </a:cubicBezTo>
                    <a:cubicBezTo>
                      <a:pt x="31" y="5"/>
                      <a:pt x="26" y="9"/>
                      <a:pt x="22" y="12"/>
                    </a:cubicBezTo>
                    <a:cubicBezTo>
                      <a:pt x="17" y="16"/>
                      <a:pt x="13" y="19"/>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7" name="Freeform 6081">
                <a:extLst>
                  <a:ext uri="{FF2B5EF4-FFF2-40B4-BE49-F238E27FC236}">
                    <a16:creationId xmlns:a16="http://schemas.microsoft.com/office/drawing/2014/main" id="{2FE5E790-8A91-4558-A7E7-92BAB32CCEE8}"/>
                  </a:ext>
                </a:extLst>
              </p:cNvPr>
              <p:cNvSpPr>
                <a:spLocks/>
              </p:cNvSpPr>
              <p:nvPr/>
            </p:nvSpPr>
            <p:spPr bwMode="auto">
              <a:xfrm>
                <a:off x="2014" y="2600"/>
                <a:ext cx="14" cy="7"/>
              </a:xfrm>
              <a:custGeom>
                <a:avLst/>
                <a:gdLst>
                  <a:gd name="T0" fmla="*/ 22 w 25"/>
                  <a:gd name="T1" fmla="*/ 11 h 11"/>
                  <a:gd name="T2" fmla="*/ 3 w 25"/>
                  <a:gd name="T3" fmla="*/ 2 h 11"/>
                  <a:gd name="T4" fmla="*/ 12 w 25"/>
                  <a:gd name="T5" fmla="*/ 5 h 11"/>
                  <a:gd name="T6" fmla="*/ 22 w 25"/>
                  <a:gd name="T7" fmla="*/ 11 h 11"/>
                </a:gdLst>
                <a:ahLst/>
                <a:cxnLst>
                  <a:cxn ang="0">
                    <a:pos x="T0" y="T1"/>
                  </a:cxn>
                  <a:cxn ang="0">
                    <a:pos x="T2" y="T3"/>
                  </a:cxn>
                  <a:cxn ang="0">
                    <a:pos x="T4" y="T5"/>
                  </a:cxn>
                  <a:cxn ang="0">
                    <a:pos x="T6" y="T7"/>
                  </a:cxn>
                </a:cxnLst>
                <a:rect l="0" t="0" r="r" b="b"/>
                <a:pathLst>
                  <a:path w="25" h="11">
                    <a:moveTo>
                      <a:pt x="22" y="11"/>
                    </a:moveTo>
                    <a:cubicBezTo>
                      <a:pt x="16" y="8"/>
                      <a:pt x="10" y="5"/>
                      <a:pt x="3" y="2"/>
                    </a:cubicBezTo>
                    <a:cubicBezTo>
                      <a:pt x="0" y="0"/>
                      <a:pt x="6" y="2"/>
                      <a:pt x="12" y="5"/>
                    </a:cubicBezTo>
                    <a:cubicBezTo>
                      <a:pt x="18" y="8"/>
                      <a:pt x="25" y="11"/>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8" name="Freeform 6082">
                <a:extLst>
                  <a:ext uri="{FF2B5EF4-FFF2-40B4-BE49-F238E27FC236}">
                    <a16:creationId xmlns:a16="http://schemas.microsoft.com/office/drawing/2014/main" id="{049860D4-FBD3-497F-9532-3E85CA1F1568}"/>
                  </a:ext>
                </a:extLst>
              </p:cNvPr>
              <p:cNvSpPr>
                <a:spLocks/>
              </p:cNvSpPr>
              <p:nvPr/>
            </p:nvSpPr>
            <p:spPr bwMode="auto">
              <a:xfrm>
                <a:off x="2599" y="1710"/>
                <a:ext cx="9" cy="7"/>
              </a:xfrm>
              <a:custGeom>
                <a:avLst/>
                <a:gdLst>
                  <a:gd name="T0" fmla="*/ 15 w 15"/>
                  <a:gd name="T1" fmla="*/ 11 h 13"/>
                  <a:gd name="T2" fmla="*/ 15 w 15"/>
                  <a:gd name="T3" fmla="*/ 13 h 13"/>
                  <a:gd name="T4" fmla="*/ 0 w 15"/>
                  <a:gd name="T5" fmla="*/ 1 h 13"/>
                  <a:gd name="T6" fmla="*/ 15 w 15"/>
                  <a:gd name="T7" fmla="*/ 11 h 13"/>
                </a:gdLst>
                <a:ahLst/>
                <a:cxnLst>
                  <a:cxn ang="0">
                    <a:pos x="T0" y="T1"/>
                  </a:cxn>
                  <a:cxn ang="0">
                    <a:pos x="T2" y="T3"/>
                  </a:cxn>
                  <a:cxn ang="0">
                    <a:pos x="T4" y="T5"/>
                  </a:cxn>
                  <a:cxn ang="0">
                    <a:pos x="T6" y="T7"/>
                  </a:cxn>
                </a:cxnLst>
                <a:rect l="0" t="0" r="r" b="b"/>
                <a:pathLst>
                  <a:path w="15" h="13">
                    <a:moveTo>
                      <a:pt x="15" y="11"/>
                    </a:moveTo>
                    <a:cubicBezTo>
                      <a:pt x="13" y="10"/>
                      <a:pt x="10" y="9"/>
                      <a:pt x="15" y="13"/>
                    </a:cubicBezTo>
                    <a:cubicBezTo>
                      <a:pt x="10" y="11"/>
                      <a:pt x="7" y="6"/>
                      <a:pt x="0" y="1"/>
                    </a:cubicBezTo>
                    <a:cubicBezTo>
                      <a:pt x="0" y="0"/>
                      <a:pt x="7" y="5"/>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9" name="Freeform 6083">
                <a:extLst>
                  <a:ext uri="{FF2B5EF4-FFF2-40B4-BE49-F238E27FC236}">
                    <a16:creationId xmlns:a16="http://schemas.microsoft.com/office/drawing/2014/main" id="{B4BF59D4-0A75-462D-993D-06F7D6F98DA6}"/>
                  </a:ext>
                </a:extLst>
              </p:cNvPr>
              <p:cNvSpPr>
                <a:spLocks/>
              </p:cNvSpPr>
              <p:nvPr/>
            </p:nvSpPr>
            <p:spPr bwMode="auto">
              <a:xfrm>
                <a:off x="2652" y="1755"/>
                <a:ext cx="9" cy="11"/>
              </a:xfrm>
              <a:custGeom>
                <a:avLst/>
                <a:gdLst>
                  <a:gd name="T0" fmla="*/ 6 w 15"/>
                  <a:gd name="T1" fmla="*/ 7 h 18"/>
                  <a:gd name="T2" fmla="*/ 14 w 15"/>
                  <a:gd name="T3" fmla="*/ 15 h 18"/>
                  <a:gd name="T4" fmla="*/ 1 w 15"/>
                  <a:gd name="T5" fmla="*/ 3 h 18"/>
                  <a:gd name="T6" fmla="*/ 6 w 15"/>
                  <a:gd name="T7" fmla="*/ 7 h 18"/>
                </a:gdLst>
                <a:ahLst/>
                <a:cxnLst>
                  <a:cxn ang="0">
                    <a:pos x="T0" y="T1"/>
                  </a:cxn>
                  <a:cxn ang="0">
                    <a:pos x="T2" y="T3"/>
                  </a:cxn>
                  <a:cxn ang="0">
                    <a:pos x="T4" y="T5"/>
                  </a:cxn>
                  <a:cxn ang="0">
                    <a:pos x="T6" y="T7"/>
                  </a:cxn>
                </a:cxnLst>
                <a:rect l="0" t="0" r="r" b="b"/>
                <a:pathLst>
                  <a:path w="15" h="18">
                    <a:moveTo>
                      <a:pt x="6" y="7"/>
                    </a:moveTo>
                    <a:cubicBezTo>
                      <a:pt x="7" y="7"/>
                      <a:pt x="11" y="11"/>
                      <a:pt x="14" y="15"/>
                    </a:cubicBezTo>
                    <a:cubicBezTo>
                      <a:pt x="15" y="18"/>
                      <a:pt x="8" y="11"/>
                      <a:pt x="1" y="3"/>
                    </a:cubicBezTo>
                    <a:cubicBezTo>
                      <a:pt x="0" y="0"/>
                      <a:pt x="13" y="15"/>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0" name="Freeform 6084">
                <a:extLst>
                  <a:ext uri="{FF2B5EF4-FFF2-40B4-BE49-F238E27FC236}">
                    <a16:creationId xmlns:a16="http://schemas.microsoft.com/office/drawing/2014/main" id="{730CC067-0CFA-4B9B-99DA-A5C1955856B4}"/>
                  </a:ext>
                </a:extLst>
              </p:cNvPr>
              <p:cNvSpPr>
                <a:spLocks/>
              </p:cNvSpPr>
              <p:nvPr/>
            </p:nvSpPr>
            <p:spPr bwMode="auto">
              <a:xfrm>
                <a:off x="2633" y="2504"/>
                <a:ext cx="12" cy="11"/>
              </a:xfrm>
              <a:custGeom>
                <a:avLst/>
                <a:gdLst>
                  <a:gd name="T0" fmla="*/ 1 w 22"/>
                  <a:gd name="T1" fmla="*/ 19 h 19"/>
                  <a:gd name="T2" fmla="*/ 8 w 22"/>
                  <a:gd name="T3" fmla="*/ 10 h 19"/>
                  <a:gd name="T4" fmla="*/ 17 w 22"/>
                  <a:gd name="T5" fmla="*/ 2 h 19"/>
                  <a:gd name="T6" fmla="*/ 1 w 22"/>
                  <a:gd name="T7" fmla="*/ 19 h 19"/>
                </a:gdLst>
                <a:ahLst/>
                <a:cxnLst>
                  <a:cxn ang="0">
                    <a:pos x="T0" y="T1"/>
                  </a:cxn>
                  <a:cxn ang="0">
                    <a:pos x="T2" y="T3"/>
                  </a:cxn>
                  <a:cxn ang="0">
                    <a:pos x="T4" y="T5"/>
                  </a:cxn>
                  <a:cxn ang="0">
                    <a:pos x="T6" y="T7"/>
                  </a:cxn>
                </a:cxnLst>
                <a:rect l="0" t="0" r="r" b="b"/>
                <a:pathLst>
                  <a:path w="22" h="19">
                    <a:moveTo>
                      <a:pt x="1" y="19"/>
                    </a:moveTo>
                    <a:cubicBezTo>
                      <a:pt x="0" y="19"/>
                      <a:pt x="4" y="15"/>
                      <a:pt x="8" y="10"/>
                    </a:cubicBezTo>
                    <a:cubicBezTo>
                      <a:pt x="12" y="6"/>
                      <a:pt x="17" y="2"/>
                      <a:pt x="17" y="2"/>
                    </a:cubicBezTo>
                    <a:cubicBezTo>
                      <a:pt x="22" y="0"/>
                      <a:pt x="6" y="13"/>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1" name="Freeform 6085">
                <a:extLst>
                  <a:ext uri="{FF2B5EF4-FFF2-40B4-BE49-F238E27FC236}">
                    <a16:creationId xmlns:a16="http://schemas.microsoft.com/office/drawing/2014/main" id="{0FE654DA-F397-4DF7-86E4-627989F23FCE}"/>
                  </a:ext>
                </a:extLst>
              </p:cNvPr>
              <p:cNvSpPr>
                <a:spLocks/>
              </p:cNvSpPr>
              <p:nvPr/>
            </p:nvSpPr>
            <p:spPr bwMode="auto">
              <a:xfrm>
                <a:off x="2329" y="2650"/>
                <a:ext cx="23" cy="4"/>
              </a:xfrm>
              <a:custGeom>
                <a:avLst/>
                <a:gdLst>
                  <a:gd name="T0" fmla="*/ 25 w 42"/>
                  <a:gd name="T1" fmla="*/ 5 h 8"/>
                  <a:gd name="T2" fmla="*/ 0 w 42"/>
                  <a:gd name="T3" fmla="*/ 8 h 8"/>
                  <a:gd name="T4" fmla="*/ 17 w 42"/>
                  <a:gd name="T5" fmla="*/ 5 h 8"/>
                  <a:gd name="T6" fmla="*/ 31 w 42"/>
                  <a:gd name="T7" fmla="*/ 2 h 8"/>
                  <a:gd name="T8" fmla="*/ 25 w 42"/>
                  <a:gd name="T9" fmla="*/ 5 h 8"/>
                </a:gdLst>
                <a:ahLst/>
                <a:cxnLst>
                  <a:cxn ang="0">
                    <a:pos x="T0" y="T1"/>
                  </a:cxn>
                  <a:cxn ang="0">
                    <a:pos x="T2" y="T3"/>
                  </a:cxn>
                  <a:cxn ang="0">
                    <a:pos x="T4" y="T5"/>
                  </a:cxn>
                  <a:cxn ang="0">
                    <a:pos x="T6" y="T7"/>
                  </a:cxn>
                  <a:cxn ang="0">
                    <a:pos x="T8" y="T9"/>
                  </a:cxn>
                </a:cxnLst>
                <a:rect l="0" t="0" r="r" b="b"/>
                <a:pathLst>
                  <a:path w="42" h="8">
                    <a:moveTo>
                      <a:pt x="25" y="5"/>
                    </a:moveTo>
                    <a:cubicBezTo>
                      <a:pt x="17" y="6"/>
                      <a:pt x="10" y="7"/>
                      <a:pt x="0" y="8"/>
                    </a:cubicBezTo>
                    <a:cubicBezTo>
                      <a:pt x="2" y="6"/>
                      <a:pt x="10" y="6"/>
                      <a:pt x="17" y="5"/>
                    </a:cubicBezTo>
                    <a:cubicBezTo>
                      <a:pt x="24" y="4"/>
                      <a:pt x="30" y="3"/>
                      <a:pt x="31" y="2"/>
                    </a:cubicBezTo>
                    <a:cubicBezTo>
                      <a:pt x="42" y="0"/>
                      <a:pt x="23" y="4"/>
                      <a:pt x="2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2" name="Freeform 6086">
                <a:extLst>
                  <a:ext uri="{FF2B5EF4-FFF2-40B4-BE49-F238E27FC236}">
                    <a16:creationId xmlns:a16="http://schemas.microsoft.com/office/drawing/2014/main" id="{852F4C1B-3435-4E39-A7E6-850EB720FBF1}"/>
                  </a:ext>
                </a:extLst>
              </p:cNvPr>
              <p:cNvSpPr>
                <a:spLocks/>
              </p:cNvSpPr>
              <p:nvPr/>
            </p:nvSpPr>
            <p:spPr bwMode="auto">
              <a:xfrm>
                <a:off x="2606" y="1717"/>
                <a:ext cx="16" cy="16"/>
              </a:xfrm>
              <a:custGeom>
                <a:avLst/>
                <a:gdLst>
                  <a:gd name="T0" fmla="*/ 9 w 29"/>
                  <a:gd name="T1" fmla="*/ 7 h 28"/>
                  <a:gd name="T2" fmla="*/ 12 w 29"/>
                  <a:gd name="T3" fmla="*/ 10 h 28"/>
                  <a:gd name="T4" fmla="*/ 24 w 29"/>
                  <a:gd name="T5" fmla="*/ 21 h 28"/>
                  <a:gd name="T6" fmla="*/ 15 w 29"/>
                  <a:gd name="T7" fmla="*/ 15 h 28"/>
                  <a:gd name="T8" fmla="*/ 29 w 29"/>
                  <a:gd name="T9" fmla="*/ 27 h 28"/>
                  <a:gd name="T10" fmla="*/ 19 w 29"/>
                  <a:gd name="T11" fmla="*/ 20 h 28"/>
                  <a:gd name="T12" fmla="*/ 6 w 29"/>
                  <a:gd name="T13" fmla="*/ 9 h 28"/>
                  <a:gd name="T14" fmla="*/ 0 w 29"/>
                  <a:gd name="T15" fmla="*/ 1 h 28"/>
                  <a:gd name="T16" fmla="*/ 9 w 29"/>
                  <a:gd name="T17"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8">
                    <a:moveTo>
                      <a:pt x="9" y="7"/>
                    </a:moveTo>
                    <a:cubicBezTo>
                      <a:pt x="11" y="9"/>
                      <a:pt x="11" y="9"/>
                      <a:pt x="12" y="10"/>
                    </a:cubicBezTo>
                    <a:cubicBezTo>
                      <a:pt x="13" y="12"/>
                      <a:pt x="15" y="14"/>
                      <a:pt x="24" y="21"/>
                    </a:cubicBezTo>
                    <a:cubicBezTo>
                      <a:pt x="22" y="20"/>
                      <a:pt x="18" y="17"/>
                      <a:pt x="15" y="15"/>
                    </a:cubicBezTo>
                    <a:cubicBezTo>
                      <a:pt x="14" y="16"/>
                      <a:pt x="25" y="24"/>
                      <a:pt x="29" y="27"/>
                    </a:cubicBezTo>
                    <a:cubicBezTo>
                      <a:pt x="29" y="28"/>
                      <a:pt x="24" y="25"/>
                      <a:pt x="19" y="20"/>
                    </a:cubicBezTo>
                    <a:cubicBezTo>
                      <a:pt x="14" y="16"/>
                      <a:pt x="8" y="11"/>
                      <a:pt x="6" y="9"/>
                    </a:cubicBezTo>
                    <a:cubicBezTo>
                      <a:pt x="11" y="11"/>
                      <a:pt x="6" y="6"/>
                      <a:pt x="0" y="1"/>
                    </a:cubicBezTo>
                    <a:cubicBezTo>
                      <a:pt x="1" y="0"/>
                      <a:pt x="9" y="8"/>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3" name="Freeform 6087">
                <a:extLst>
                  <a:ext uri="{FF2B5EF4-FFF2-40B4-BE49-F238E27FC236}">
                    <a16:creationId xmlns:a16="http://schemas.microsoft.com/office/drawing/2014/main" id="{7F3CCF25-010F-4E97-A7E5-B16B22448E14}"/>
                  </a:ext>
                </a:extLst>
              </p:cNvPr>
              <p:cNvSpPr>
                <a:spLocks/>
              </p:cNvSpPr>
              <p:nvPr/>
            </p:nvSpPr>
            <p:spPr bwMode="auto">
              <a:xfrm>
                <a:off x="2672" y="1778"/>
                <a:ext cx="8" cy="11"/>
              </a:xfrm>
              <a:custGeom>
                <a:avLst/>
                <a:gdLst>
                  <a:gd name="T0" fmla="*/ 0 w 15"/>
                  <a:gd name="T1" fmla="*/ 0 h 19"/>
                  <a:gd name="T2" fmla="*/ 15 w 15"/>
                  <a:gd name="T3" fmla="*/ 17 h 19"/>
                  <a:gd name="T4" fmla="*/ 7 w 15"/>
                  <a:gd name="T5" fmla="*/ 10 h 19"/>
                  <a:gd name="T6" fmla="*/ 5 w 15"/>
                  <a:gd name="T7" fmla="*/ 6 h 19"/>
                  <a:gd name="T8" fmla="*/ 0 w 15"/>
                  <a:gd name="T9" fmla="*/ 0 h 19"/>
                </a:gdLst>
                <a:ahLst/>
                <a:cxnLst>
                  <a:cxn ang="0">
                    <a:pos x="T0" y="T1"/>
                  </a:cxn>
                  <a:cxn ang="0">
                    <a:pos x="T2" y="T3"/>
                  </a:cxn>
                  <a:cxn ang="0">
                    <a:pos x="T4" y="T5"/>
                  </a:cxn>
                  <a:cxn ang="0">
                    <a:pos x="T6" y="T7"/>
                  </a:cxn>
                  <a:cxn ang="0">
                    <a:pos x="T8" y="T9"/>
                  </a:cxn>
                </a:cxnLst>
                <a:rect l="0" t="0" r="r" b="b"/>
                <a:pathLst>
                  <a:path w="15" h="19">
                    <a:moveTo>
                      <a:pt x="0" y="0"/>
                    </a:moveTo>
                    <a:cubicBezTo>
                      <a:pt x="3" y="1"/>
                      <a:pt x="11" y="12"/>
                      <a:pt x="15" y="17"/>
                    </a:cubicBezTo>
                    <a:cubicBezTo>
                      <a:pt x="15" y="19"/>
                      <a:pt x="8" y="10"/>
                      <a:pt x="7" y="10"/>
                    </a:cubicBezTo>
                    <a:cubicBezTo>
                      <a:pt x="4" y="7"/>
                      <a:pt x="5" y="7"/>
                      <a:pt x="5" y="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4" name="Freeform 6088">
                <a:extLst>
                  <a:ext uri="{FF2B5EF4-FFF2-40B4-BE49-F238E27FC236}">
                    <a16:creationId xmlns:a16="http://schemas.microsoft.com/office/drawing/2014/main" id="{CE96DDE9-5920-4F81-BD74-BA9022252CD4}"/>
                  </a:ext>
                </a:extLst>
              </p:cNvPr>
              <p:cNvSpPr>
                <a:spLocks/>
              </p:cNvSpPr>
              <p:nvPr/>
            </p:nvSpPr>
            <p:spPr bwMode="auto">
              <a:xfrm>
                <a:off x="2790" y="2225"/>
                <a:ext cx="4" cy="16"/>
              </a:xfrm>
              <a:custGeom>
                <a:avLst/>
                <a:gdLst>
                  <a:gd name="T0" fmla="*/ 7 w 7"/>
                  <a:gd name="T1" fmla="*/ 0 h 28"/>
                  <a:gd name="T2" fmla="*/ 1 w 7"/>
                  <a:gd name="T3" fmla="*/ 27 h 28"/>
                  <a:gd name="T4" fmla="*/ 0 w 7"/>
                  <a:gd name="T5" fmla="*/ 28 h 28"/>
                  <a:gd name="T6" fmla="*/ 3 w 7"/>
                  <a:gd name="T7" fmla="*/ 12 h 28"/>
                  <a:gd name="T8" fmla="*/ 7 w 7"/>
                  <a:gd name="T9" fmla="*/ 0 h 28"/>
                </a:gdLst>
                <a:ahLst/>
                <a:cxnLst>
                  <a:cxn ang="0">
                    <a:pos x="T0" y="T1"/>
                  </a:cxn>
                  <a:cxn ang="0">
                    <a:pos x="T2" y="T3"/>
                  </a:cxn>
                  <a:cxn ang="0">
                    <a:pos x="T4" y="T5"/>
                  </a:cxn>
                  <a:cxn ang="0">
                    <a:pos x="T6" y="T7"/>
                  </a:cxn>
                  <a:cxn ang="0">
                    <a:pos x="T8" y="T9"/>
                  </a:cxn>
                </a:cxnLst>
                <a:rect l="0" t="0" r="r" b="b"/>
                <a:pathLst>
                  <a:path w="7" h="28">
                    <a:moveTo>
                      <a:pt x="7" y="0"/>
                    </a:moveTo>
                    <a:cubicBezTo>
                      <a:pt x="5" y="7"/>
                      <a:pt x="5" y="13"/>
                      <a:pt x="1" y="27"/>
                    </a:cubicBezTo>
                    <a:cubicBezTo>
                      <a:pt x="0" y="28"/>
                      <a:pt x="1" y="21"/>
                      <a:pt x="0" y="28"/>
                    </a:cubicBezTo>
                    <a:cubicBezTo>
                      <a:pt x="0" y="24"/>
                      <a:pt x="1" y="18"/>
                      <a:pt x="3" y="12"/>
                    </a:cubicBezTo>
                    <a:cubicBezTo>
                      <a:pt x="5" y="7"/>
                      <a:pt x="6"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5" name="Freeform 6089">
                <a:extLst>
                  <a:ext uri="{FF2B5EF4-FFF2-40B4-BE49-F238E27FC236}">
                    <a16:creationId xmlns:a16="http://schemas.microsoft.com/office/drawing/2014/main" id="{811C21EF-3C34-4B03-A651-831779B48C01}"/>
                  </a:ext>
                </a:extLst>
              </p:cNvPr>
              <p:cNvSpPr>
                <a:spLocks/>
              </p:cNvSpPr>
              <p:nvPr/>
            </p:nvSpPr>
            <p:spPr bwMode="auto">
              <a:xfrm>
                <a:off x="2772" y="2293"/>
                <a:ext cx="3" cy="9"/>
              </a:xfrm>
              <a:custGeom>
                <a:avLst/>
                <a:gdLst>
                  <a:gd name="T0" fmla="*/ 4 w 6"/>
                  <a:gd name="T1" fmla="*/ 8 h 16"/>
                  <a:gd name="T2" fmla="*/ 4 w 6"/>
                  <a:gd name="T3" fmla="*/ 2 h 16"/>
                  <a:gd name="T4" fmla="*/ 4 w 6"/>
                  <a:gd name="T5" fmla="*/ 8 h 16"/>
                </a:gdLst>
                <a:ahLst/>
                <a:cxnLst>
                  <a:cxn ang="0">
                    <a:pos x="T0" y="T1"/>
                  </a:cxn>
                  <a:cxn ang="0">
                    <a:pos x="T2" y="T3"/>
                  </a:cxn>
                  <a:cxn ang="0">
                    <a:pos x="T4" y="T5"/>
                  </a:cxn>
                </a:cxnLst>
                <a:rect l="0" t="0" r="r" b="b"/>
                <a:pathLst>
                  <a:path w="6" h="16">
                    <a:moveTo>
                      <a:pt x="4" y="8"/>
                    </a:moveTo>
                    <a:cubicBezTo>
                      <a:pt x="1" y="16"/>
                      <a:pt x="0" y="12"/>
                      <a:pt x="4" y="2"/>
                    </a:cubicBezTo>
                    <a:cubicBezTo>
                      <a:pt x="4" y="4"/>
                      <a:pt x="6" y="0"/>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6" name="Freeform 6090">
                <a:extLst>
                  <a:ext uri="{FF2B5EF4-FFF2-40B4-BE49-F238E27FC236}">
                    <a16:creationId xmlns:a16="http://schemas.microsoft.com/office/drawing/2014/main" id="{B1A2DFBB-97E1-4A4E-B0AC-00A5E00FA8C7}"/>
                  </a:ext>
                </a:extLst>
              </p:cNvPr>
              <p:cNvSpPr>
                <a:spLocks/>
              </p:cNvSpPr>
              <p:nvPr/>
            </p:nvSpPr>
            <p:spPr bwMode="auto">
              <a:xfrm>
                <a:off x="2698" y="2432"/>
                <a:ext cx="7" cy="7"/>
              </a:xfrm>
              <a:custGeom>
                <a:avLst/>
                <a:gdLst>
                  <a:gd name="T0" fmla="*/ 12 w 12"/>
                  <a:gd name="T1" fmla="*/ 0 h 13"/>
                  <a:gd name="T2" fmla="*/ 0 w 12"/>
                  <a:gd name="T3" fmla="*/ 13 h 13"/>
                  <a:gd name="T4" fmla="*/ 9 w 12"/>
                  <a:gd name="T5" fmla="*/ 0 h 13"/>
                  <a:gd name="T6" fmla="*/ 12 w 12"/>
                  <a:gd name="T7" fmla="*/ 0 h 13"/>
                </a:gdLst>
                <a:ahLst/>
                <a:cxnLst>
                  <a:cxn ang="0">
                    <a:pos x="T0" y="T1"/>
                  </a:cxn>
                  <a:cxn ang="0">
                    <a:pos x="T2" y="T3"/>
                  </a:cxn>
                  <a:cxn ang="0">
                    <a:pos x="T4" y="T5"/>
                  </a:cxn>
                  <a:cxn ang="0">
                    <a:pos x="T6" y="T7"/>
                  </a:cxn>
                </a:cxnLst>
                <a:rect l="0" t="0" r="r" b="b"/>
                <a:pathLst>
                  <a:path w="12" h="13">
                    <a:moveTo>
                      <a:pt x="12" y="0"/>
                    </a:moveTo>
                    <a:cubicBezTo>
                      <a:pt x="8" y="4"/>
                      <a:pt x="1" y="13"/>
                      <a:pt x="0" y="13"/>
                    </a:cubicBezTo>
                    <a:cubicBezTo>
                      <a:pt x="3" y="9"/>
                      <a:pt x="6" y="4"/>
                      <a:pt x="9"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7" name="Freeform 6091">
                <a:extLst>
                  <a:ext uri="{FF2B5EF4-FFF2-40B4-BE49-F238E27FC236}">
                    <a16:creationId xmlns:a16="http://schemas.microsoft.com/office/drawing/2014/main" id="{6988462B-AEAC-4041-953F-CCC58C1032C0}"/>
                  </a:ext>
                </a:extLst>
              </p:cNvPr>
              <p:cNvSpPr>
                <a:spLocks/>
              </p:cNvSpPr>
              <p:nvPr/>
            </p:nvSpPr>
            <p:spPr bwMode="auto">
              <a:xfrm>
                <a:off x="2589" y="2535"/>
                <a:ext cx="18" cy="15"/>
              </a:xfrm>
              <a:custGeom>
                <a:avLst/>
                <a:gdLst>
                  <a:gd name="T0" fmla="*/ 27 w 32"/>
                  <a:gd name="T1" fmla="*/ 6 h 26"/>
                  <a:gd name="T2" fmla="*/ 10 w 32"/>
                  <a:gd name="T3" fmla="*/ 18 h 26"/>
                  <a:gd name="T4" fmla="*/ 0 w 32"/>
                  <a:gd name="T5" fmla="*/ 25 h 26"/>
                  <a:gd name="T6" fmla="*/ 19 w 32"/>
                  <a:gd name="T7" fmla="*/ 10 h 26"/>
                  <a:gd name="T8" fmla="*/ 23 w 32"/>
                  <a:gd name="T9" fmla="*/ 5 h 26"/>
                  <a:gd name="T10" fmla="*/ 32 w 32"/>
                  <a:gd name="T11" fmla="*/ 0 h 26"/>
                  <a:gd name="T12" fmla="*/ 27 w 32"/>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32" h="26">
                    <a:moveTo>
                      <a:pt x="27" y="6"/>
                    </a:moveTo>
                    <a:cubicBezTo>
                      <a:pt x="22" y="9"/>
                      <a:pt x="16" y="14"/>
                      <a:pt x="10" y="18"/>
                    </a:cubicBezTo>
                    <a:cubicBezTo>
                      <a:pt x="5" y="23"/>
                      <a:pt x="0" y="26"/>
                      <a:pt x="0" y="25"/>
                    </a:cubicBezTo>
                    <a:cubicBezTo>
                      <a:pt x="11" y="17"/>
                      <a:pt x="8" y="19"/>
                      <a:pt x="19" y="10"/>
                    </a:cubicBezTo>
                    <a:cubicBezTo>
                      <a:pt x="12" y="10"/>
                      <a:pt x="28" y="5"/>
                      <a:pt x="23" y="5"/>
                    </a:cubicBezTo>
                    <a:cubicBezTo>
                      <a:pt x="28" y="1"/>
                      <a:pt x="30" y="0"/>
                      <a:pt x="32" y="0"/>
                    </a:cubicBezTo>
                    <a:cubicBezTo>
                      <a:pt x="26" y="5"/>
                      <a:pt x="26" y="5"/>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8" name="Freeform 6092">
                <a:extLst>
                  <a:ext uri="{FF2B5EF4-FFF2-40B4-BE49-F238E27FC236}">
                    <a16:creationId xmlns:a16="http://schemas.microsoft.com/office/drawing/2014/main" id="{39ADEFAA-4AD6-45F3-90B3-C637103C04FA}"/>
                  </a:ext>
                </a:extLst>
              </p:cNvPr>
              <p:cNvSpPr>
                <a:spLocks/>
              </p:cNvSpPr>
              <p:nvPr/>
            </p:nvSpPr>
            <p:spPr bwMode="auto">
              <a:xfrm>
                <a:off x="2566" y="2551"/>
                <a:ext cx="20" cy="15"/>
              </a:xfrm>
              <a:custGeom>
                <a:avLst/>
                <a:gdLst>
                  <a:gd name="T0" fmla="*/ 36 w 36"/>
                  <a:gd name="T1" fmla="*/ 1 h 26"/>
                  <a:gd name="T2" fmla="*/ 0 w 36"/>
                  <a:gd name="T3" fmla="*/ 26 h 26"/>
                  <a:gd name="T4" fmla="*/ 19 w 36"/>
                  <a:gd name="T5" fmla="*/ 12 h 26"/>
                  <a:gd name="T6" fmla="*/ 36 w 36"/>
                  <a:gd name="T7" fmla="*/ 1 h 26"/>
                </a:gdLst>
                <a:ahLst/>
                <a:cxnLst>
                  <a:cxn ang="0">
                    <a:pos x="T0" y="T1"/>
                  </a:cxn>
                  <a:cxn ang="0">
                    <a:pos x="T2" y="T3"/>
                  </a:cxn>
                  <a:cxn ang="0">
                    <a:pos x="T4" y="T5"/>
                  </a:cxn>
                  <a:cxn ang="0">
                    <a:pos x="T6" y="T7"/>
                  </a:cxn>
                </a:cxnLst>
                <a:rect l="0" t="0" r="r" b="b"/>
                <a:pathLst>
                  <a:path w="36" h="26">
                    <a:moveTo>
                      <a:pt x="36" y="1"/>
                    </a:moveTo>
                    <a:cubicBezTo>
                      <a:pt x="19" y="13"/>
                      <a:pt x="11" y="19"/>
                      <a:pt x="0" y="26"/>
                    </a:cubicBezTo>
                    <a:cubicBezTo>
                      <a:pt x="1" y="24"/>
                      <a:pt x="10" y="18"/>
                      <a:pt x="19" y="12"/>
                    </a:cubicBezTo>
                    <a:cubicBezTo>
                      <a:pt x="27" y="6"/>
                      <a:pt x="35" y="0"/>
                      <a:pt x="3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9" name="Freeform 6093">
                <a:extLst>
                  <a:ext uri="{FF2B5EF4-FFF2-40B4-BE49-F238E27FC236}">
                    <a16:creationId xmlns:a16="http://schemas.microsoft.com/office/drawing/2014/main" id="{428D3B33-EF81-46B1-9D72-670FC3926F1C}"/>
                  </a:ext>
                </a:extLst>
              </p:cNvPr>
              <p:cNvSpPr>
                <a:spLocks/>
              </p:cNvSpPr>
              <p:nvPr/>
            </p:nvSpPr>
            <p:spPr bwMode="auto">
              <a:xfrm>
                <a:off x="2747" y="1895"/>
                <a:ext cx="13" cy="25"/>
              </a:xfrm>
              <a:custGeom>
                <a:avLst/>
                <a:gdLst>
                  <a:gd name="T0" fmla="*/ 17 w 22"/>
                  <a:gd name="T1" fmla="*/ 27 h 45"/>
                  <a:gd name="T2" fmla="*/ 13 w 22"/>
                  <a:gd name="T3" fmla="*/ 23 h 45"/>
                  <a:gd name="T4" fmla="*/ 22 w 22"/>
                  <a:gd name="T5" fmla="*/ 43 h 45"/>
                  <a:gd name="T6" fmla="*/ 18 w 22"/>
                  <a:gd name="T7" fmla="*/ 39 h 45"/>
                  <a:gd name="T8" fmla="*/ 6 w 22"/>
                  <a:gd name="T9" fmla="*/ 15 h 45"/>
                  <a:gd name="T10" fmla="*/ 0 w 22"/>
                  <a:gd name="T11" fmla="*/ 1 h 45"/>
                  <a:gd name="T12" fmla="*/ 8 w 22"/>
                  <a:gd name="T13" fmla="*/ 13 h 45"/>
                  <a:gd name="T14" fmla="*/ 5 w 22"/>
                  <a:gd name="T15" fmla="*/ 4 h 45"/>
                  <a:gd name="T16" fmla="*/ 17 w 22"/>
                  <a:gd name="T17"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5">
                    <a:moveTo>
                      <a:pt x="17" y="27"/>
                    </a:moveTo>
                    <a:cubicBezTo>
                      <a:pt x="21" y="38"/>
                      <a:pt x="14" y="25"/>
                      <a:pt x="13" y="23"/>
                    </a:cubicBezTo>
                    <a:cubicBezTo>
                      <a:pt x="13" y="27"/>
                      <a:pt x="18" y="32"/>
                      <a:pt x="22" y="43"/>
                    </a:cubicBezTo>
                    <a:cubicBezTo>
                      <a:pt x="21" y="45"/>
                      <a:pt x="15" y="28"/>
                      <a:pt x="18" y="39"/>
                    </a:cubicBezTo>
                    <a:cubicBezTo>
                      <a:pt x="13" y="30"/>
                      <a:pt x="7" y="11"/>
                      <a:pt x="6" y="15"/>
                    </a:cubicBezTo>
                    <a:cubicBezTo>
                      <a:pt x="5" y="12"/>
                      <a:pt x="3" y="7"/>
                      <a:pt x="0" y="1"/>
                    </a:cubicBezTo>
                    <a:cubicBezTo>
                      <a:pt x="1" y="0"/>
                      <a:pt x="5" y="6"/>
                      <a:pt x="8" y="13"/>
                    </a:cubicBezTo>
                    <a:cubicBezTo>
                      <a:pt x="11" y="20"/>
                      <a:pt x="11" y="15"/>
                      <a:pt x="5" y="4"/>
                    </a:cubicBezTo>
                    <a:cubicBezTo>
                      <a:pt x="9" y="6"/>
                      <a:pt x="13" y="22"/>
                      <a:pt x="1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0" name="Freeform 6094">
                <a:extLst>
                  <a:ext uri="{FF2B5EF4-FFF2-40B4-BE49-F238E27FC236}">
                    <a16:creationId xmlns:a16="http://schemas.microsoft.com/office/drawing/2014/main" id="{915EB6D3-49E6-4966-8F31-43A4B38DBEB8}"/>
                  </a:ext>
                </a:extLst>
              </p:cNvPr>
              <p:cNvSpPr>
                <a:spLocks/>
              </p:cNvSpPr>
              <p:nvPr/>
            </p:nvSpPr>
            <p:spPr bwMode="auto">
              <a:xfrm>
                <a:off x="2530" y="2578"/>
                <a:ext cx="16" cy="9"/>
              </a:xfrm>
              <a:custGeom>
                <a:avLst/>
                <a:gdLst>
                  <a:gd name="T0" fmla="*/ 27 w 27"/>
                  <a:gd name="T1" fmla="*/ 0 h 16"/>
                  <a:gd name="T2" fmla="*/ 0 w 27"/>
                  <a:gd name="T3" fmla="*/ 16 h 16"/>
                  <a:gd name="T4" fmla="*/ 12 w 27"/>
                  <a:gd name="T5" fmla="*/ 8 h 16"/>
                  <a:gd name="T6" fmla="*/ 27 w 27"/>
                  <a:gd name="T7" fmla="*/ 0 h 16"/>
                </a:gdLst>
                <a:ahLst/>
                <a:cxnLst>
                  <a:cxn ang="0">
                    <a:pos x="T0" y="T1"/>
                  </a:cxn>
                  <a:cxn ang="0">
                    <a:pos x="T2" y="T3"/>
                  </a:cxn>
                  <a:cxn ang="0">
                    <a:pos x="T4" y="T5"/>
                  </a:cxn>
                  <a:cxn ang="0">
                    <a:pos x="T6" y="T7"/>
                  </a:cxn>
                </a:cxnLst>
                <a:rect l="0" t="0" r="r" b="b"/>
                <a:pathLst>
                  <a:path w="27" h="16">
                    <a:moveTo>
                      <a:pt x="27" y="0"/>
                    </a:moveTo>
                    <a:cubicBezTo>
                      <a:pt x="21" y="5"/>
                      <a:pt x="6" y="13"/>
                      <a:pt x="0" y="16"/>
                    </a:cubicBezTo>
                    <a:cubicBezTo>
                      <a:pt x="2" y="14"/>
                      <a:pt x="7" y="11"/>
                      <a:pt x="12" y="8"/>
                    </a:cubicBezTo>
                    <a:cubicBezTo>
                      <a:pt x="18" y="5"/>
                      <a:pt x="24" y="2"/>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1" name="Freeform 6095">
                <a:extLst>
                  <a:ext uri="{FF2B5EF4-FFF2-40B4-BE49-F238E27FC236}">
                    <a16:creationId xmlns:a16="http://schemas.microsoft.com/office/drawing/2014/main" id="{3C456569-25DE-4BA7-8CAC-AA739CE0F519}"/>
                  </a:ext>
                </a:extLst>
              </p:cNvPr>
              <p:cNvSpPr>
                <a:spLocks/>
              </p:cNvSpPr>
              <p:nvPr/>
            </p:nvSpPr>
            <p:spPr bwMode="auto">
              <a:xfrm>
                <a:off x="2798" y="2067"/>
                <a:ext cx="3" cy="17"/>
              </a:xfrm>
              <a:custGeom>
                <a:avLst/>
                <a:gdLst>
                  <a:gd name="T0" fmla="*/ 3 w 5"/>
                  <a:gd name="T1" fmla="*/ 12 h 30"/>
                  <a:gd name="T2" fmla="*/ 0 w 5"/>
                  <a:gd name="T3" fmla="*/ 7 h 30"/>
                  <a:gd name="T4" fmla="*/ 3 w 5"/>
                  <a:gd name="T5" fmla="*/ 12 h 30"/>
                </a:gdLst>
                <a:ahLst/>
                <a:cxnLst>
                  <a:cxn ang="0">
                    <a:pos x="T0" y="T1"/>
                  </a:cxn>
                  <a:cxn ang="0">
                    <a:pos x="T2" y="T3"/>
                  </a:cxn>
                  <a:cxn ang="0">
                    <a:pos x="T4" y="T5"/>
                  </a:cxn>
                </a:cxnLst>
                <a:rect l="0" t="0" r="r" b="b"/>
                <a:pathLst>
                  <a:path w="5" h="30">
                    <a:moveTo>
                      <a:pt x="3" y="12"/>
                    </a:moveTo>
                    <a:cubicBezTo>
                      <a:pt x="5" y="30"/>
                      <a:pt x="1" y="19"/>
                      <a:pt x="0" y="7"/>
                    </a:cubicBezTo>
                    <a:cubicBezTo>
                      <a:pt x="1" y="0"/>
                      <a:pt x="2" y="17"/>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2" name="Freeform 6096">
                <a:extLst>
                  <a:ext uri="{FF2B5EF4-FFF2-40B4-BE49-F238E27FC236}">
                    <a16:creationId xmlns:a16="http://schemas.microsoft.com/office/drawing/2014/main" id="{1507D839-9C70-4C0C-93E0-AF47F6E2F420}"/>
                  </a:ext>
                </a:extLst>
              </p:cNvPr>
              <p:cNvSpPr>
                <a:spLocks/>
              </p:cNvSpPr>
              <p:nvPr/>
            </p:nvSpPr>
            <p:spPr bwMode="auto">
              <a:xfrm>
                <a:off x="2798" y="2126"/>
                <a:ext cx="4" cy="38"/>
              </a:xfrm>
              <a:custGeom>
                <a:avLst/>
                <a:gdLst>
                  <a:gd name="T0" fmla="*/ 5 w 6"/>
                  <a:gd name="T1" fmla="*/ 52 h 67"/>
                  <a:gd name="T2" fmla="*/ 4 w 6"/>
                  <a:gd name="T3" fmla="*/ 67 h 67"/>
                  <a:gd name="T4" fmla="*/ 1 w 6"/>
                  <a:gd name="T5" fmla="*/ 57 h 67"/>
                  <a:gd name="T6" fmla="*/ 1 w 6"/>
                  <a:gd name="T7" fmla="*/ 39 h 67"/>
                  <a:gd name="T8" fmla="*/ 2 w 6"/>
                  <a:gd name="T9" fmla="*/ 20 h 67"/>
                  <a:gd name="T10" fmla="*/ 2 w 6"/>
                  <a:gd name="T11" fmla="*/ 31 h 67"/>
                  <a:gd name="T12" fmla="*/ 3 w 6"/>
                  <a:gd name="T13" fmla="*/ 11 h 67"/>
                  <a:gd name="T14" fmla="*/ 6 w 6"/>
                  <a:gd name="T15" fmla="*/ 2 h 67"/>
                  <a:gd name="T16" fmla="*/ 5 w 6"/>
                  <a:gd name="T17" fmla="*/ 18 h 67"/>
                  <a:gd name="T18" fmla="*/ 3 w 6"/>
                  <a:gd name="T19" fmla="*/ 38 h 67"/>
                  <a:gd name="T20" fmla="*/ 5 w 6"/>
                  <a:gd name="T21"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7">
                    <a:moveTo>
                      <a:pt x="5" y="52"/>
                    </a:moveTo>
                    <a:cubicBezTo>
                      <a:pt x="5" y="58"/>
                      <a:pt x="4" y="60"/>
                      <a:pt x="4" y="67"/>
                    </a:cubicBezTo>
                    <a:cubicBezTo>
                      <a:pt x="2" y="64"/>
                      <a:pt x="4" y="47"/>
                      <a:pt x="1" y="57"/>
                    </a:cubicBezTo>
                    <a:cubicBezTo>
                      <a:pt x="2" y="49"/>
                      <a:pt x="3" y="28"/>
                      <a:pt x="1" y="39"/>
                    </a:cubicBezTo>
                    <a:cubicBezTo>
                      <a:pt x="0" y="33"/>
                      <a:pt x="1" y="27"/>
                      <a:pt x="2" y="20"/>
                    </a:cubicBezTo>
                    <a:cubicBezTo>
                      <a:pt x="2" y="22"/>
                      <a:pt x="2" y="26"/>
                      <a:pt x="2" y="31"/>
                    </a:cubicBezTo>
                    <a:cubicBezTo>
                      <a:pt x="3" y="31"/>
                      <a:pt x="3" y="17"/>
                      <a:pt x="3" y="11"/>
                    </a:cubicBezTo>
                    <a:cubicBezTo>
                      <a:pt x="5" y="16"/>
                      <a:pt x="4" y="0"/>
                      <a:pt x="6" y="2"/>
                    </a:cubicBezTo>
                    <a:cubicBezTo>
                      <a:pt x="6" y="9"/>
                      <a:pt x="5" y="13"/>
                      <a:pt x="5" y="18"/>
                    </a:cubicBezTo>
                    <a:cubicBezTo>
                      <a:pt x="4" y="22"/>
                      <a:pt x="4" y="27"/>
                      <a:pt x="3" y="38"/>
                    </a:cubicBezTo>
                    <a:cubicBezTo>
                      <a:pt x="5" y="38"/>
                      <a:pt x="4" y="51"/>
                      <a:pt x="5"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3" name="Freeform 6097">
                <a:extLst>
                  <a:ext uri="{FF2B5EF4-FFF2-40B4-BE49-F238E27FC236}">
                    <a16:creationId xmlns:a16="http://schemas.microsoft.com/office/drawing/2014/main" id="{97853AE3-B981-42AA-8D6E-634C2EB6C2EA}"/>
                  </a:ext>
                </a:extLst>
              </p:cNvPr>
              <p:cNvSpPr>
                <a:spLocks/>
              </p:cNvSpPr>
              <p:nvPr/>
            </p:nvSpPr>
            <p:spPr bwMode="auto">
              <a:xfrm>
                <a:off x="2794" y="2194"/>
                <a:ext cx="2" cy="17"/>
              </a:xfrm>
              <a:custGeom>
                <a:avLst/>
                <a:gdLst>
                  <a:gd name="T0" fmla="*/ 2 w 3"/>
                  <a:gd name="T1" fmla="*/ 29 h 29"/>
                  <a:gd name="T2" fmla="*/ 0 w 3"/>
                  <a:gd name="T3" fmla="*/ 23 h 29"/>
                  <a:gd name="T4" fmla="*/ 3 w 3"/>
                  <a:gd name="T5" fmla="*/ 0 h 29"/>
                  <a:gd name="T6" fmla="*/ 3 w 3"/>
                  <a:gd name="T7" fmla="*/ 12 h 29"/>
                  <a:gd name="T8" fmla="*/ 2 w 3"/>
                  <a:gd name="T9" fmla="*/ 29 h 29"/>
                </a:gdLst>
                <a:ahLst/>
                <a:cxnLst>
                  <a:cxn ang="0">
                    <a:pos x="T0" y="T1"/>
                  </a:cxn>
                  <a:cxn ang="0">
                    <a:pos x="T2" y="T3"/>
                  </a:cxn>
                  <a:cxn ang="0">
                    <a:pos x="T4" y="T5"/>
                  </a:cxn>
                  <a:cxn ang="0">
                    <a:pos x="T6" y="T7"/>
                  </a:cxn>
                  <a:cxn ang="0">
                    <a:pos x="T8" y="T9"/>
                  </a:cxn>
                </a:cxnLst>
                <a:rect l="0" t="0" r="r" b="b"/>
                <a:pathLst>
                  <a:path w="3" h="29">
                    <a:moveTo>
                      <a:pt x="2" y="29"/>
                    </a:moveTo>
                    <a:cubicBezTo>
                      <a:pt x="0" y="27"/>
                      <a:pt x="3" y="14"/>
                      <a:pt x="0" y="23"/>
                    </a:cubicBezTo>
                    <a:cubicBezTo>
                      <a:pt x="2" y="9"/>
                      <a:pt x="1" y="12"/>
                      <a:pt x="3" y="0"/>
                    </a:cubicBezTo>
                    <a:cubicBezTo>
                      <a:pt x="3" y="6"/>
                      <a:pt x="3" y="8"/>
                      <a:pt x="3" y="12"/>
                    </a:cubicBezTo>
                    <a:cubicBezTo>
                      <a:pt x="3" y="15"/>
                      <a:pt x="3" y="19"/>
                      <a:pt x="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4" name="Freeform 6098">
                <a:extLst>
                  <a:ext uri="{FF2B5EF4-FFF2-40B4-BE49-F238E27FC236}">
                    <a16:creationId xmlns:a16="http://schemas.microsoft.com/office/drawing/2014/main" id="{1E71FDCC-CCCE-4B23-96F9-9F83CE5683A9}"/>
                  </a:ext>
                </a:extLst>
              </p:cNvPr>
              <p:cNvSpPr>
                <a:spLocks/>
              </p:cNvSpPr>
              <p:nvPr/>
            </p:nvSpPr>
            <p:spPr bwMode="auto">
              <a:xfrm>
                <a:off x="2654" y="1763"/>
                <a:ext cx="11" cy="12"/>
              </a:xfrm>
              <a:custGeom>
                <a:avLst/>
                <a:gdLst>
                  <a:gd name="T0" fmla="*/ 1 w 19"/>
                  <a:gd name="T1" fmla="*/ 0 h 22"/>
                  <a:gd name="T2" fmla="*/ 16 w 19"/>
                  <a:gd name="T3" fmla="*/ 17 h 22"/>
                  <a:gd name="T4" fmla="*/ 11 w 19"/>
                  <a:gd name="T5" fmla="*/ 13 h 22"/>
                  <a:gd name="T6" fmla="*/ 1 w 19"/>
                  <a:gd name="T7" fmla="*/ 0 h 22"/>
                </a:gdLst>
                <a:ahLst/>
                <a:cxnLst>
                  <a:cxn ang="0">
                    <a:pos x="T0" y="T1"/>
                  </a:cxn>
                  <a:cxn ang="0">
                    <a:pos x="T2" y="T3"/>
                  </a:cxn>
                  <a:cxn ang="0">
                    <a:pos x="T4" y="T5"/>
                  </a:cxn>
                  <a:cxn ang="0">
                    <a:pos x="T6" y="T7"/>
                  </a:cxn>
                </a:cxnLst>
                <a:rect l="0" t="0" r="r" b="b"/>
                <a:pathLst>
                  <a:path w="19" h="22">
                    <a:moveTo>
                      <a:pt x="1" y="0"/>
                    </a:moveTo>
                    <a:cubicBezTo>
                      <a:pt x="6" y="6"/>
                      <a:pt x="11" y="11"/>
                      <a:pt x="16" y="17"/>
                    </a:cubicBezTo>
                    <a:cubicBezTo>
                      <a:pt x="19" y="22"/>
                      <a:pt x="8" y="8"/>
                      <a:pt x="11" y="13"/>
                    </a:cubicBezTo>
                    <a:cubicBezTo>
                      <a:pt x="8" y="9"/>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5" name="Freeform 6099">
                <a:extLst>
                  <a:ext uri="{FF2B5EF4-FFF2-40B4-BE49-F238E27FC236}">
                    <a16:creationId xmlns:a16="http://schemas.microsoft.com/office/drawing/2014/main" id="{0F47BBDF-9932-4A90-BBA5-A33D7F3BE066}"/>
                  </a:ext>
                </a:extLst>
              </p:cNvPr>
              <p:cNvSpPr>
                <a:spLocks/>
              </p:cNvSpPr>
              <p:nvPr/>
            </p:nvSpPr>
            <p:spPr bwMode="auto">
              <a:xfrm>
                <a:off x="2771" y="2283"/>
                <a:ext cx="6" cy="15"/>
              </a:xfrm>
              <a:custGeom>
                <a:avLst/>
                <a:gdLst>
                  <a:gd name="T0" fmla="*/ 1 w 10"/>
                  <a:gd name="T1" fmla="*/ 26 h 26"/>
                  <a:gd name="T2" fmla="*/ 9 w 10"/>
                  <a:gd name="T3" fmla="*/ 1 h 26"/>
                  <a:gd name="T4" fmla="*/ 6 w 10"/>
                  <a:gd name="T5" fmla="*/ 11 h 26"/>
                  <a:gd name="T6" fmla="*/ 1 w 10"/>
                  <a:gd name="T7" fmla="*/ 26 h 26"/>
                </a:gdLst>
                <a:ahLst/>
                <a:cxnLst>
                  <a:cxn ang="0">
                    <a:pos x="T0" y="T1"/>
                  </a:cxn>
                  <a:cxn ang="0">
                    <a:pos x="T2" y="T3"/>
                  </a:cxn>
                  <a:cxn ang="0">
                    <a:pos x="T4" y="T5"/>
                  </a:cxn>
                  <a:cxn ang="0">
                    <a:pos x="T6" y="T7"/>
                  </a:cxn>
                </a:cxnLst>
                <a:rect l="0" t="0" r="r" b="b"/>
                <a:pathLst>
                  <a:path w="10" h="26">
                    <a:moveTo>
                      <a:pt x="1" y="26"/>
                    </a:moveTo>
                    <a:cubicBezTo>
                      <a:pt x="0" y="23"/>
                      <a:pt x="5" y="14"/>
                      <a:pt x="9" y="1"/>
                    </a:cubicBezTo>
                    <a:cubicBezTo>
                      <a:pt x="10" y="0"/>
                      <a:pt x="8" y="6"/>
                      <a:pt x="6" y="11"/>
                    </a:cubicBezTo>
                    <a:cubicBezTo>
                      <a:pt x="5" y="17"/>
                      <a:pt x="2" y="24"/>
                      <a:pt x="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6" name="Freeform 6100">
                <a:extLst>
                  <a:ext uri="{FF2B5EF4-FFF2-40B4-BE49-F238E27FC236}">
                    <a16:creationId xmlns:a16="http://schemas.microsoft.com/office/drawing/2014/main" id="{CC04DF43-7D7C-43D0-9B6A-EB8BECD825CB}"/>
                  </a:ext>
                </a:extLst>
              </p:cNvPr>
              <p:cNvSpPr>
                <a:spLocks/>
              </p:cNvSpPr>
              <p:nvPr/>
            </p:nvSpPr>
            <p:spPr bwMode="auto">
              <a:xfrm>
                <a:off x="2736" y="2361"/>
                <a:ext cx="8" cy="15"/>
              </a:xfrm>
              <a:custGeom>
                <a:avLst/>
                <a:gdLst>
                  <a:gd name="T0" fmla="*/ 14 w 14"/>
                  <a:gd name="T1" fmla="*/ 0 h 25"/>
                  <a:gd name="T2" fmla="*/ 7 w 14"/>
                  <a:gd name="T3" fmla="*/ 14 h 25"/>
                  <a:gd name="T4" fmla="*/ 13 w 14"/>
                  <a:gd name="T5" fmla="*/ 1 h 25"/>
                  <a:gd name="T6" fmla="*/ 14 w 14"/>
                  <a:gd name="T7" fmla="*/ 0 h 25"/>
                </a:gdLst>
                <a:ahLst/>
                <a:cxnLst>
                  <a:cxn ang="0">
                    <a:pos x="T0" y="T1"/>
                  </a:cxn>
                  <a:cxn ang="0">
                    <a:pos x="T2" y="T3"/>
                  </a:cxn>
                  <a:cxn ang="0">
                    <a:pos x="T4" y="T5"/>
                  </a:cxn>
                  <a:cxn ang="0">
                    <a:pos x="T6" y="T7"/>
                  </a:cxn>
                </a:cxnLst>
                <a:rect l="0" t="0" r="r" b="b"/>
                <a:pathLst>
                  <a:path w="14" h="25">
                    <a:moveTo>
                      <a:pt x="14" y="0"/>
                    </a:moveTo>
                    <a:cubicBezTo>
                      <a:pt x="12" y="7"/>
                      <a:pt x="7" y="12"/>
                      <a:pt x="7" y="14"/>
                    </a:cubicBezTo>
                    <a:cubicBezTo>
                      <a:pt x="0" y="25"/>
                      <a:pt x="10" y="6"/>
                      <a:pt x="13" y="1"/>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7" name="Freeform 6101">
                <a:extLst>
                  <a:ext uri="{FF2B5EF4-FFF2-40B4-BE49-F238E27FC236}">
                    <a16:creationId xmlns:a16="http://schemas.microsoft.com/office/drawing/2014/main" id="{C301469A-B2C4-4C75-A632-C3A0FE7D8D85}"/>
                  </a:ext>
                </a:extLst>
              </p:cNvPr>
              <p:cNvSpPr>
                <a:spLocks/>
              </p:cNvSpPr>
              <p:nvPr/>
            </p:nvSpPr>
            <p:spPr bwMode="auto">
              <a:xfrm>
                <a:off x="2797" y="2170"/>
                <a:ext cx="2" cy="13"/>
              </a:xfrm>
              <a:custGeom>
                <a:avLst/>
                <a:gdLst>
                  <a:gd name="T0" fmla="*/ 2 w 3"/>
                  <a:gd name="T1" fmla="*/ 0 h 24"/>
                  <a:gd name="T2" fmla="*/ 1 w 3"/>
                  <a:gd name="T3" fmla="*/ 23 h 24"/>
                  <a:gd name="T4" fmla="*/ 1 w 3"/>
                  <a:gd name="T5" fmla="*/ 15 h 24"/>
                  <a:gd name="T6" fmla="*/ 1 w 3"/>
                  <a:gd name="T7" fmla="*/ 5 h 24"/>
                  <a:gd name="T8" fmla="*/ 2 w 3"/>
                  <a:gd name="T9" fmla="*/ 0 h 24"/>
                </a:gdLst>
                <a:ahLst/>
                <a:cxnLst>
                  <a:cxn ang="0">
                    <a:pos x="T0" y="T1"/>
                  </a:cxn>
                  <a:cxn ang="0">
                    <a:pos x="T2" y="T3"/>
                  </a:cxn>
                  <a:cxn ang="0">
                    <a:pos x="T4" y="T5"/>
                  </a:cxn>
                  <a:cxn ang="0">
                    <a:pos x="T6" y="T7"/>
                  </a:cxn>
                  <a:cxn ang="0">
                    <a:pos x="T8" y="T9"/>
                  </a:cxn>
                </a:cxnLst>
                <a:rect l="0" t="0" r="r" b="b"/>
                <a:pathLst>
                  <a:path w="3" h="24">
                    <a:moveTo>
                      <a:pt x="2" y="0"/>
                    </a:moveTo>
                    <a:cubicBezTo>
                      <a:pt x="3" y="0"/>
                      <a:pt x="1" y="17"/>
                      <a:pt x="1" y="23"/>
                    </a:cubicBezTo>
                    <a:cubicBezTo>
                      <a:pt x="0" y="24"/>
                      <a:pt x="0" y="20"/>
                      <a:pt x="1" y="15"/>
                    </a:cubicBezTo>
                    <a:cubicBezTo>
                      <a:pt x="1" y="11"/>
                      <a:pt x="1" y="5"/>
                      <a:pt x="1" y="5"/>
                    </a:cubicBezTo>
                    <a:cubicBezTo>
                      <a:pt x="2" y="5"/>
                      <a:pt x="2"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8" name="Freeform 6102">
                <a:extLst>
                  <a:ext uri="{FF2B5EF4-FFF2-40B4-BE49-F238E27FC236}">
                    <a16:creationId xmlns:a16="http://schemas.microsoft.com/office/drawing/2014/main" id="{61197F39-90EB-4DD5-8282-22E0FBF66058}"/>
                  </a:ext>
                </a:extLst>
              </p:cNvPr>
              <p:cNvSpPr>
                <a:spLocks/>
              </p:cNvSpPr>
              <p:nvPr/>
            </p:nvSpPr>
            <p:spPr bwMode="auto">
              <a:xfrm>
                <a:off x="2698" y="2422"/>
                <a:ext cx="10" cy="12"/>
              </a:xfrm>
              <a:custGeom>
                <a:avLst/>
                <a:gdLst>
                  <a:gd name="T0" fmla="*/ 17 w 17"/>
                  <a:gd name="T1" fmla="*/ 1 h 20"/>
                  <a:gd name="T2" fmla="*/ 0 w 17"/>
                  <a:gd name="T3" fmla="*/ 20 h 20"/>
                  <a:gd name="T4" fmla="*/ 17 w 17"/>
                  <a:gd name="T5" fmla="*/ 1 h 20"/>
                </a:gdLst>
                <a:ahLst/>
                <a:cxnLst>
                  <a:cxn ang="0">
                    <a:pos x="T0" y="T1"/>
                  </a:cxn>
                  <a:cxn ang="0">
                    <a:pos x="T2" y="T3"/>
                  </a:cxn>
                  <a:cxn ang="0">
                    <a:pos x="T4" y="T5"/>
                  </a:cxn>
                </a:cxnLst>
                <a:rect l="0" t="0" r="r" b="b"/>
                <a:pathLst>
                  <a:path w="17" h="20">
                    <a:moveTo>
                      <a:pt x="17" y="1"/>
                    </a:moveTo>
                    <a:cubicBezTo>
                      <a:pt x="10" y="10"/>
                      <a:pt x="4" y="16"/>
                      <a:pt x="0" y="20"/>
                    </a:cubicBezTo>
                    <a:cubicBezTo>
                      <a:pt x="6" y="13"/>
                      <a:pt x="15"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9" name="Freeform 6103">
                <a:extLst>
                  <a:ext uri="{FF2B5EF4-FFF2-40B4-BE49-F238E27FC236}">
                    <a16:creationId xmlns:a16="http://schemas.microsoft.com/office/drawing/2014/main" id="{EEC8C965-3951-4A70-A901-0FE7F0F2BF6C}"/>
                  </a:ext>
                </a:extLst>
              </p:cNvPr>
              <p:cNvSpPr>
                <a:spLocks/>
              </p:cNvSpPr>
              <p:nvPr/>
            </p:nvSpPr>
            <p:spPr bwMode="auto">
              <a:xfrm>
                <a:off x="2710" y="2408"/>
                <a:ext cx="6" cy="11"/>
              </a:xfrm>
              <a:custGeom>
                <a:avLst/>
                <a:gdLst>
                  <a:gd name="T0" fmla="*/ 9 w 11"/>
                  <a:gd name="T1" fmla="*/ 7 h 20"/>
                  <a:gd name="T2" fmla="*/ 0 w 11"/>
                  <a:gd name="T3" fmla="*/ 20 h 20"/>
                  <a:gd name="T4" fmla="*/ 5 w 11"/>
                  <a:gd name="T5" fmla="*/ 10 h 20"/>
                  <a:gd name="T6" fmla="*/ 9 w 11"/>
                  <a:gd name="T7" fmla="*/ 7 h 20"/>
                </a:gdLst>
                <a:ahLst/>
                <a:cxnLst>
                  <a:cxn ang="0">
                    <a:pos x="T0" y="T1"/>
                  </a:cxn>
                  <a:cxn ang="0">
                    <a:pos x="T2" y="T3"/>
                  </a:cxn>
                  <a:cxn ang="0">
                    <a:pos x="T4" y="T5"/>
                  </a:cxn>
                  <a:cxn ang="0">
                    <a:pos x="T6" y="T7"/>
                  </a:cxn>
                </a:cxnLst>
                <a:rect l="0" t="0" r="r" b="b"/>
                <a:pathLst>
                  <a:path w="11" h="20">
                    <a:moveTo>
                      <a:pt x="9" y="7"/>
                    </a:moveTo>
                    <a:cubicBezTo>
                      <a:pt x="6" y="11"/>
                      <a:pt x="3" y="15"/>
                      <a:pt x="0" y="20"/>
                    </a:cubicBezTo>
                    <a:cubicBezTo>
                      <a:pt x="2" y="16"/>
                      <a:pt x="5" y="11"/>
                      <a:pt x="5" y="10"/>
                    </a:cubicBezTo>
                    <a:cubicBezTo>
                      <a:pt x="11" y="0"/>
                      <a:pt x="8" y="6"/>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0" name="Freeform 6104">
                <a:extLst>
                  <a:ext uri="{FF2B5EF4-FFF2-40B4-BE49-F238E27FC236}">
                    <a16:creationId xmlns:a16="http://schemas.microsoft.com/office/drawing/2014/main" id="{9B1B2EC9-AD5E-4189-82A1-39DE281B28A1}"/>
                  </a:ext>
                </a:extLst>
              </p:cNvPr>
              <p:cNvSpPr>
                <a:spLocks/>
              </p:cNvSpPr>
              <p:nvPr/>
            </p:nvSpPr>
            <p:spPr bwMode="auto">
              <a:xfrm>
                <a:off x="2603" y="2525"/>
                <a:ext cx="11" cy="9"/>
              </a:xfrm>
              <a:custGeom>
                <a:avLst/>
                <a:gdLst>
                  <a:gd name="T0" fmla="*/ 8 w 19"/>
                  <a:gd name="T1" fmla="*/ 12 h 17"/>
                  <a:gd name="T2" fmla="*/ 1 w 19"/>
                  <a:gd name="T3" fmla="*/ 17 h 17"/>
                  <a:gd name="T4" fmla="*/ 0 w 19"/>
                  <a:gd name="T5" fmla="*/ 17 h 17"/>
                  <a:gd name="T6" fmla="*/ 8 w 19"/>
                  <a:gd name="T7" fmla="*/ 9 h 17"/>
                  <a:gd name="T8" fmla="*/ 8 w 19"/>
                  <a:gd name="T9" fmla="*/ 12 h 17"/>
                </a:gdLst>
                <a:ahLst/>
                <a:cxnLst>
                  <a:cxn ang="0">
                    <a:pos x="T0" y="T1"/>
                  </a:cxn>
                  <a:cxn ang="0">
                    <a:pos x="T2" y="T3"/>
                  </a:cxn>
                  <a:cxn ang="0">
                    <a:pos x="T4" y="T5"/>
                  </a:cxn>
                  <a:cxn ang="0">
                    <a:pos x="T6" y="T7"/>
                  </a:cxn>
                  <a:cxn ang="0">
                    <a:pos x="T8" y="T9"/>
                  </a:cxn>
                </a:cxnLst>
                <a:rect l="0" t="0" r="r" b="b"/>
                <a:pathLst>
                  <a:path w="19" h="17">
                    <a:moveTo>
                      <a:pt x="8" y="12"/>
                    </a:moveTo>
                    <a:cubicBezTo>
                      <a:pt x="6" y="14"/>
                      <a:pt x="5" y="14"/>
                      <a:pt x="1" y="17"/>
                    </a:cubicBezTo>
                    <a:cubicBezTo>
                      <a:pt x="0" y="17"/>
                      <a:pt x="0" y="17"/>
                      <a:pt x="0" y="17"/>
                    </a:cubicBezTo>
                    <a:cubicBezTo>
                      <a:pt x="7" y="11"/>
                      <a:pt x="10" y="8"/>
                      <a:pt x="8" y="9"/>
                    </a:cubicBezTo>
                    <a:cubicBezTo>
                      <a:pt x="19" y="0"/>
                      <a:pt x="5"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1" name="Freeform 6105">
                <a:extLst>
                  <a:ext uri="{FF2B5EF4-FFF2-40B4-BE49-F238E27FC236}">
                    <a16:creationId xmlns:a16="http://schemas.microsoft.com/office/drawing/2014/main" id="{1BC3FB15-4A70-4219-A52F-DA39B8B1FD39}"/>
                  </a:ext>
                </a:extLst>
              </p:cNvPr>
              <p:cNvSpPr>
                <a:spLocks/>
              </p:cNvSpPr>
              <p:nvPr/>
            </p:nvSpPr>
            <p:spPr bwMode="auto">
              <a:xfrm>
                <a:off x="2759" y="2309"/>
                <a:ext cx="7" cy="18"/>
              </a:xfrm>
              <a:custGeom>
                <a:avLst/>
                <a:gdLst>
                  <a:gd name="T0" fmla="*/ 12 w 12"/>
                  <a:gd name="T1" fmla="*/ 0 h 31"/>
                  <a:gd name="T2" fmla="*/ 7 w 12"/>
                  <a:gd name="T3" fmla="*/ 17 h 31"/>
                  <a:gd name="T4" fmla="*/ 0 w 12"/>
                  <a:gd name="T5" fmla="*/ 29 h 31"/>
                  <a:gd name="T6" fmla="*/ 12 w 12"/>
                  <a:gd name="T7" fmla="*/ 0 h 31"/>
                </a:gdLst>
                <a:ahLst/>
                <a:cxnLst>
                  <a:cxn ang="0">
                    <a:pos x="T0" y="T1"/>
                  </a:cxn>
                  <a:cxn ang="0">
                    <a:pos x="T2" y="T3"/>
                  </a:cxn>
                  <a:cxn ang="0">
                    <a:pos x="T4" y="T5"/>
                  </a:cxn>
                  <a:cxn ang="0">
                    <a:pos x="T6" y="T7"/>
                  </a:cxn>
                </a:cxnLst>
                <a:rect l="0" t="0" r="r" b="b"/>
                <a:pathLst>
                  <a:path w="12" h="31">
                    <a:moveTo>
                      <a:pt x="12" y="0"/>
                    </a:moveTo>
                    <a:cubicBezTo>
                      <a:pt x="12" y="1"/>
                      <a:pt x="10" y="9"/>
                      <a:pt x="7" y="17"/>
                    </a:cubicBezTo>
                    <a:cubicBezTo>
                      <a:pt x="4" y="24"/>
                      <a:pt x="1" y="31"/>
                      <a:pt x="0" y="29"/>
                    </a:cubicBezTo>
                    <a:cubicBezTo>
                      <a:pt x="5" y="21"/>
                      <a:pt x="8" y="9"/>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2" name="Freeform 6106">
                <a:extLst>
                  <a:ext uri="{FF2B5EF4-FFF2-40B4-BE49-F238E27FC236}">
                    <a16:creationId xmlns:a16="http://schemas.microsoft.com/office/drawing/2014/main" id="{1535FB58-D4A8-40A4-BB92-C3A2B6FC34FE}"/>
                  </a:ext>
                </a:extLst>
              </p:cNvPr>
              <p:cNvSpPr>
                <a:spLocks/>
              </p:cNvSpPr>
              <p:nvPr/>
            </p:nvSpPr>
            <p:spPr bwMode="auto">
              <a:xfrm>
                <a:off x="2752" y="2328"/>
                <a:ext cx="7" cy="16"/>
              </a:xfrm>
              <a:custGeom>
                <a:avLst/>
                <a:gdLst>
                  <a:gd name="T0" fmla="*/ 12 w 13"/>
                  <a:gd name="T1" fmla="*/ 0 h 28"/>
                  <a:gd name="T2" fmla="*/ 0 w 13"/>
                  <a:gd name="T3" fmla="*/ 28 h 28"/>
                  <a:gd name="T4" fmla="*/ 12 w 13"/>
                  <a:gd name="T5" fmla="*/ 0 h 28"/>
                </a:gdLst>
                <a:ahLst/>
                <a:cxnLst>
                  <a:cxn ang="0">
                    <a:pos x="T0" y="T1"/>
                  </a:cxn>
                  <a:cxn ang="0">
                    <a:pos x="T2" y="T3"/>
                  </a:cxn>
                  <a:cxn ang="0">
                    <a:pos x="T4" y="T5"/>
                  </a:cxn>
                </a:cxnLst>
                <a:rect l="0" t="0" r="r" b="b"/>
                <a:pathLst>
                  <a:path w="13" h="28">
                    <a:moveTo>
                      <a:pt x="12" y="0"/>
                    </a:moveTo>
                    <a:cubicBezTo>
                      <a:pt x="13" y="2"/>
                      <a:pt x="4" y="20"/>
                      <a:pt x="0" y="28"/>
                    </a:cubicBezTo>
                    <a:cubicBezTo>
                      <a:pt x="3" y="22"/>
                      <a:pt x="8" y="7"/>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3" name="Freeform 6107">
                <a:extLst>
                  <a:ext uri="{FF2B5EF4-FFF2-40B4-BE49-F238E27FC236}">
                    <a16:creationId xmlns:a16="http://schemas.microsoft.com/office/drawing/2014/main" id="{92B78333-2CAE-4E43-81C7-4AB021A5372E}"/>
                  </a:ext>
                </a:extLst>
              </p:cNvPr>
              <p:cNvSpPr>
                <a:spLocks/>
              </p:cNvSpPr>
              <p:nvPr/>
            </p:nvSpPr>
            <p:spPr bwMode="auto">
              <a:xfrm>
                <a:off x="2396" y="2632"/>
                <a:ext cx="21" cy="5"/>
              </a:xfrm>
              <a:custGeom>
                <a:avLst/>
                <a:gdLst>
                  <a:gd name="T0" fmla="*/ 38 w 38"/>
                  <a:gd name="T1" fmla="*/ 1 h 10"/>
                  <a:gd name="T2" fmla="*/ 27 w 38"/>
                  <a:gd name="T3" fmla="*/ 1 h 10"/>
                  <a:gd name="T4" fmla="*/ 38 w 38"/>
                  <a:gd name="T5" fmla="*/ 1 h 10"/>
                </a:gdLst>
                <a:ahLst/>
                <a:cxnLst>
                  <a:cxn ang="0">
                    <a:pos x="T0" y="T1"/>
                  </a:cxn>
                  <a:cxn ang="0">
                    <a:pos x="T2" y="T3"/>
                  </a:cxn>
                  <a:cxn ang="0">
                    <a:pos x="T4" y="T5"/>
                  </a:cxn>
                </a:cxnLst>
                <a:rect l="0" t="0" r="r" b="b"/>
                <a:pathLst>
                  <a:path w="38" h="10">
                    <a:moveTo>
                      <a:pt x="38" y="1"/>
                    </a:moveTo>
                    <a:cubicBezTo>
                      <a:pt x="25" y="2"/>
                      <a:pt x="0" y="10"/>
                      <a:pt x="27" y="1"/>
                    </a:cubicBezTo>
                    <a:cubicBezTo>
                      <a:pt x="33" y="0"/>
                      <a:pt x="36" y="0"/>
                      <a:pt x="3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4" name="Freeform 6108">
                <a:extLst>
                  <a:ext uri="{FF2B5EF4-FFF2-40B4-BE49-F238E27FC236}">
                    <a16:creationId xmlns:a16="http://schemas.microsoft.com/office/drawing/2014/main" id="{988FD15B-D8BD-4FDB-B8A8-BE00F2C2595E}"/>
                  </a:ext>
                </a:extLst>
              </p:cNvPr>
              <p:cNvSpPr>
                <a:spLocks/>
              </p:cNvSpPr>
              <p:nvPr/>
            </p:nvSpPr>
            <p:spPr bwMode="auto">
              <a:xfrm>
                <a:off x="2390" y="1623"/>
                <a:ext cx="26" cy="6"/>
              </a:xfrm>
              <a:custGeom>
                <a:avLst/>
                <a:gdLst>
                  <a:gd name="T0" fmla="*/ 46 w 46"/>
                  <a:gd name="T1" fmla="*/ 9 h 11"/>
                  <a:gd name="T2" fmla="*/ 18 w 46"/>
                  <a:gd name="T3" fmla="*/ 4 h 11"/>
                  <a:gd name="T4" fmla="*/ 0 w 46"/>
                  <a:gd name="T5" fmla="*/ 2 h 11"/>
                  <a:gd name="T6" fmla="*/ 3 w 46"/>
                  <a:gd name="T7" fmla="*/ 0 h 11"/>
                  <a:gd name="T8" fmla="*/ 46 w 46"/>
                  <a:gd name="T9" fmla="*/ 9 h 11"/>
                </a:gdLst>
                <a:ahLst/>
                <a:cxnLst>
                  <a:cxn ang="0">
                    <a:pos x="T0" y="T1"/>
                  </a:cxn>
                  <a:cxn ang="0">
                    <a:pos x="T2" y="T3"/>
                  </a:cxn>
                  <a:cxn ang="0">
                    <a:pos x="T4" y="T5"/>
                  </a:cxn>
                  <a:cxn ang="0">
                    <a:pos x="T6" y="T7"/>
                  </a:cxn>
                  <a:cxn ang="0">
                    <a:pos x="T8" y="T9"/>
                  </a:cxn>
                </a:cxnLst>
                <a:rect l="0" t="0" r="r" b="b"/>
                <a:pathLst>
                  <a:path w="46" h="11">
                    <a:moveTo>
                      <a:pt x="46" y="9"/>
                    </a:moveTo>
                    <a:cubicBezTo>
                      <a:pt x="46" y="11"/>
                      <a:pt x="27" y="6"/>
                      <a:pt x="18" y="4"/>
                    </a:cubicBezTo>
                    <a:cubicBezTo>
                      <a:pt x="6" y="1"/>
                      <a:pt x="17" y="6"/>
                      <a:pt x="0" y="2"/>
                    </a:cubicBezTo>
                    <a:cubicBezTo>
                      <a:pt x="4" y="2"/>
                      <a:pt x="13" y="2"/>
                      <a:pt x="3" y="0"/>
                    </a:cubicBezTo>
                    <a:cubicBezTo>
                      <a:pt x="16" y="2"/>
                      <a:pt x="29" y="5"/>
                      <a:pt x="4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5" name="Freeform 6109">
                <a:extLst>
                  <a:ext uri="{FF2B5EF4-FFF2-40B4-BE49-F238E27FC236}">
                    <a16:creationId xmlns:a16="http://schemas.microsoft.com/office/drawing/2014/main" id="{91B93404-40DB-4505-83AB-A34F33816518}"/>
                  </a:ext>
                </a:extLst>
              </p:cNvPr>
              <p:cNvSpPr>
                <a:spLocks/>
              </p:cNvSpPr>
              <p:nvPr/>
            </p:nvSpPr>
            <p:spPr bwMode="auto">
              <a:xfrm>
                <a:off x="2440" y="1634"/>
                <a:ext cx="20" cy="7"/>
              </a:xfrm>
              <a:custGeom>
                <a:avLst/>
                <a:gdLst>
                  <a:gd name="T0" fmla="*/ 35 w 35"/>
                  <a:gd name="T1" fmla="*/ 12 h 12"/>
                  <a:gd name="T2" fmla="*/ 19 w 35"/>
                  <a:gd name="T3" fmla="*/ 7 h 12"/>
                  <a:gd name="T4" fmla="*/ 1 w 35"/>
                  <a:gd name="T5" fmla="*/ 2 h 12"/>
                  <a:gd name="T6" fmla="*/ 14 w 35"/>
                  <a:gd name="T7" fmla="*/ 5 h 12"/>
                  <a:gd name="T8" fmla="*/ 35 w 35"/>
                  <a:gd name="T9" fmla="*/ 12 h 12"/>
                </a:gdLst>
                <a:ahLst/>
                <a:cxnLst>
                  <a:cxn ang="0">
                    <a:pos x="T0" y="T1"/>
                  </a:cxn>
                  <a:cxn ang="0">
                    <a:pos x="T2" y="T3"/>
                  </a:cxn>
                  <a:cxn ang="0">
                    <a:pos x="T4" y="T5"/>
                  </a:cxn>
                  <a:cxn ang="0">
                    <a:pos x="T6" y="T7"/>
                  </a:cxn>
                  <a:cxn ang="0">
                    <a:pos x="T8" y="T9"/>
                  </a:cxn>
                </a:cxnLst>
                <a:rect l="0" t="0" r="r" b="b"/>
                <a:pathLst>
                  <a:path w="35" h="12">
                    <a:moveTo>
                      <a:pt x="35" y="12"/>
                    </a:moveTo>
                    <a:cubicBezTo>
                      <a:pt x="34" y="12"/>
                      <a:pt x="26" y="10"/>
                      <a:pt x="19" y="7"/>
                    </a:cubicBezTo>
                    <a:cubicBezTo>
                      <a:pt x="11" y="5"/>
                      <a:pt x="3" y="2"/>
                      <a:pt x="1" y="2"/>
                    </a:cubicBezTo>
                    <a:cubicBezTo>
                      <a:pt x="0" y="0"/>
                      <a:pt x="6" y="2"/>
                      <a:pt x="14" y="5"/>
                    </a:cubicBezTo>
                    <a:cubicBezTo>
                      <a:pt x="21" y="7"/>
                      <a:pt x="30" y="10"/>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6" name="Freeform 6110">
                <a:extLst>
                  <a:ext uri="{FF2B5EF4-FFF2-40B4-BE49-F238E27FC236}">
                    <a16:creationId xmlns:a16="http://schemas.microsoft.com/office/drawing/2014/main" id="{DFDFDD94-80AE-4E0F-87A2-8DB3D4C3250A}"/>
                  </a:ext>
                </a:extLst>
              </p:cNvPr>
              <p:cNvSpPr>
                <a:spLocks/>
              </p:cNvSpPr>
              <p:nvPr/>
            </p:nvSpPr>
            <p:spPr bwMode="auto">
              <a:xfrm>
                <a:off x="2491" y="1654"/>
                <a:ext cx="13" cy="6"/>
              </a:xfrm>
              <a:custGeom>
                <a:avLst/>
                <a:gdLst>
                  <a:gd name="T0" fmla="*/ 21 w 22"/>
                  <a:gd name="T1" fmla="*/ 9 h 11"/>
                  <a:gd name="T2" fmla="*/ 7 w 22"/>
                  <a:gd name="T3" fmla="*/ 5 h 11"/>
                  <a:gd name="T4" fmla="*/ 0 w 22"/>
                  <a:gd name="T5" fmla="*/ 0 h 11"/>
                  <a:gd name="T6" fmla="*/ 21 w 22"/>
                  <a:gd name="T7" fmla="*/ 9 h 11"/>
                </a:gdLst>
                <a:ahLst/>
                <a:cxnLst>
                  <a:cxn ang="0">
                    <a:pos x="T0" y="T1"/>
                  </a:cxn>
                  <a:cxn ang="0">
                    <a:pos x="T2" y="T3"/>
                  </a:cxn>
                  <a:cxn ang="0">
                    <a:pos x="T4" y="T5"/>
                  </a:cxn>
                  <a:cxn ang="0">
                    <a:pos x="T6" y="T7"/>
                  </a:cxn>
                </a:cxnLst>
                <a:rect l="0" t="0" r="r" b="b"/>
                <a:pathLst>
                  <a:path w="22" h="11">
                    <a:moveTo>
                      <a:pt x="21" y="9"/>
                    </a:moveTo>
                    <a:cubicBezTo>
                      <a:pt x="22" y="11"/>
                      <a:pt x="8" y="4"/>
                      <a:pt x="7" y="5"/>
                    </a:cubicBezTo>
                    <a:cubicBezTo>
                      <a:pt x="3" y="3"/>
                      <a:pt x="0" y="1"/>
                      <a:pt x="0" y="0"/>
                    </a:cubicBezTo>
                    <a:cubicBezTo>
                      <a:pt x="7" y="2"/>
                      <a:pt x="10" y="5"/>
                      <a:pt x="2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7" name="Freeform 6111">
                <a:extLst>
                  <a:ext uri="{FF2B5EF4-FFF2-40B4-BE49-F238E27FC236}">
                    <a16:creationId xmlns:a16="http://schemas.microsoft.com/office/drawing/2014/main" id="{9F273CA8-229F-4B4F-BFF2-781E3A0DC9F1}"/>
                  </a:ext>
                </a:extLst>
              </p:cNvPr>
              <p:cNvSpPr>
                <a:spLocks/>
              </p:cNvSpPr>
              <p:nvPr/>
            </p:nvSpPr>
            <p:spPr bwMode="auto">
              <a:xfrm>
                <a:off x="2784" y="2005"/>
                <a:ext cx="8" cy="33"/>
              </a:xfrm>
              <a:custGeom>
                <a:avLst/>
                <a:gdLst>
                  <a:gd name="T0" fmla="*/ 10 w 13"/>
                  <a:gd name="T1" fmla="*/ 36 h 58"/>
                  <a:gd name="T2" fmla="*/ 10 w 13"/>
                  <a:gd name="T3" fmla="*/ 40 h 58"/>
                  <a:gd name="T4" fmla="*/ 12 w 13"/>
                  <a:gd name="T5" fmla="*/ 50 h 58"/>
                  <a:gd name="T6" fmla="*/ 12 w 13"/>
                  <a:gd name="T7" fmla="*/ 56 h 58"/>
                  <a:gd name="T8" fmla="*/ 8 w 13"/>
                  <a:gd name="T9" fmla="*/ 38 h 58"/>
                  <a:gd name="T10" fmla="*/ 6 w 13"/>
                  <a:gd name="T11" fmla="*/ 48 h 58"/>
                  <a:gd name="T12" fmla="*/ 3 w 13"/>
                  <a:gd name="T13" fmla="*/ 25 h 58"/>
                  <a:gd name="T14" fmla="*/ 7 w 13"/>
                  <a:gd name="T15" fmla="*/ 39 h 58"/>
                  <a:gd name="T16" fmla="*/ 0 w 13"/>
                  <a:gd name="T17" fmla="*/ 5 h 58"/>
                  <a:gd name="T18" fmla="*/ 1 w 13"/>
                  <a:gd name="T19" fmla="*/ 0 h 58"/>
                  <a:gd name="T20" fmla="*/ 6 w 13"/>
                  <a:gd name="T21" fmla="*/ 20 h 58"/>
                  <a:gd name="T22" fmla="*/ 10 w 13"/>
                  <a:gd name="T23"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58">
                    <a:moveTo>
                      <a:pt x="10" y="36"/>
                    </a:moveTo>
                    <a:cubicBezTo>
                      <a:pt x="11" y="37"/>
                      <a:pt x="11" y="40"/>
                      <a:pt x="10" y="40"/>
                    </a:cubicBezTo>
                    <a:cubicBezTo>
                      <a:pt x="10" y="40"/>
                      <a:pt x="11" y="45"/>
                      <a:pt x="12" y="50"/>
                    </a:cubicBezTo>
                    <a:cubicBezTo>
                      <a:pt x="12" y="54"/>
                      <a:pt x="13" y="58"/>
                      <a:pt x="12" y="56"/>
                    </a:cubicBezTo>
                    <a:cubicBezTo>
                      <a:pt x="10" y="47"/>
                      <a:pt x="10" y="44"/>
                      <a:pt x="8" y="38"/>
                    </a:cubicBezTo>
                    <a:cubicBezTo>
                      <a:pt x="9" y="52"/>
                      <a:pt x="6" y="35"/>
                      <a:pt x="6" y="48"/>
                    </a:cubicBezTo>
                    <a:cubicBezTo>
                      <a:pt x="4" y="37"/>
                      <a:pt x="5" y="33"/>
                      <a:pt x="3" y="25"/>
                    </a:cubicBezTo>
                    <a:cubicBezTo>
                      <a:pt x="4" y="25"/>
                      <a:pt x="6" y="34"/>
                      <a:pt x="7" y="39"/>
                    </a:cubicBezTo>
                    <a:cubicBezTo>
                      <a:pt x="8" y="32"/>
                      <a:pt x="4" y="19"/>
                      <a:pt x="0" y="5"/>
                    </a:cubicBezTo>
                    <a:cubicBezTo>
                      <a:pt x="1" y="5"/>
                      <a:pt x="2" y="4"/>
                      <a:pt x="1" y="0"/>
                    </a:cubicBezTo>
                    <a:cubicBezTo>
                      <a:pt x="2" y="1"/>
                      <a:pt x="4" y="11"/>
                      <a:pt x="6" y="20"/>
                    </a:cubicBezTo>
                    <a:cubicBezTo>
                      <a:pt x="8" y="29"/>
                      <a:pt x="9" y="38"/>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8" name="Freeform 6112">
                <a:extLst>
                  <a:ext uri="{FF2B5EF4-FFF2-40B4-BE49-F238E27FC236}">
                    <a16:creationId xmlns:a16="http://schemas.microsoft.com/office/drawing/2014/main" id="{CF972D5F-C9CB-4112-AA57-3C826471A160}"/>
                  </a:ext>
                </a:extLst>
              </p:cNvPr>
              <p:cNvSpPr>
                <a:spLocks/>
              </p:cNvSpPr>
              <p:nvPr/>
            </p:nvSpPr>
            <p:spPr bwMode="auto">
              <a:xfrm>
                <a:off x="2300" y="2651"/>
                <a:ext cx="9" cy="2"/>
              </a:xfrm>
              <a:custGeom>
                <a:avLst/>
                <a:gdLst>
                  <a:gd name="T0" fmla="*/ 17 w 17"/>
                  <a:gd name="T1" fmla="*/ 1 h 3"/>
                  <a:gd name="T2" fmla="*/ 16 w 17"/>
                  <a:gd name="T3" fmla="*/ 0 h 3"/>
                  <a:gd name="T4" fmla="*/ 17 w 17"/>
                  <a:gd name="T5" fmla="*/ 1 h 3"/>
                </a:gdLst>
                <a:ahLst/>
                <a:cxnLst>
                  <a:cxn ang="0">
                    <a:pos x="T0" y="T1"/>
                  </a:cxn>
                  <a:cxn ang="0">
                    <a:pos x="T2" y="T3"/>
                  </a:cxn>
                  <a:cxn ang="0">
                    <a:pos x="T4" y="T5"/>
                  </a:cxn>
                </a:cxnLst>
                <a:rect l="0" t="0" r="r" b="b"/>
                <a:pathLst>
                  <a:path w="17" h="3">
                    <a:moveTo>
                      <a:pt x="17" y="1"/>
                    </a:moveTo>
                    <a:cubicBezTo>
                      <a:pt x="2" y="3"/>
                      <a:pt x="0" y="0"/>
                      <a:pt x="16"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9" name="Freeform 6113">
                <a:extLst>
                  <a:ext uri="{FF2B5EF4-FFF2-40B4-BE49-F238E27FC236}">
                    <a16:creationId xmlns:a16="http://schemas.microsoft.com/office/drawing/2014/main" id="{39D917B4-5038-4FB2-B787-10CD6D7EB206}"/>
                  </a:ext>
                </a:extLst>
              </p:cNvPr>
              <p:cNvSpPr>
                <a:spLocks/>
              </p:cNvSpPr>
              <p:nvPr/>
            </p:nvSpPr>
            <p:spPr bwMode="auto">
              <a:xfrm>
                <a:off x="2336" y="1615"/>
                <a:ext cx="33" cy="4"/>
              </a:xfrm>
              <a:custGeom>
                <a:avLst/>
                <a:gdLst>
                  <a:gd name="T0" fmla="*/ 58 w 58"/>
                  <a:gd name="T1" fmla="*/ 6 h 7"/>
                  <a:gd name="T2" fmla="*/ 29 w 58"/>
                  <a:gd name="T3" fmla="*/ 3 h 7"/>
                  <a:gd name="T4" fmla="*/ 42 w 58"/>
                  <a:gd name="T5" fmla="*/ 7 h 7"/>
                  <a:gd name="T6" fmla="*/ 16 w 58"/>
                  <a:gd name="T7" fmla="*/ 3 h 7"/>
                  <a:gd name="T8" fmla="*/ 26 w 58"/>
                  <a:gd name="T9" fmla="*/ 3 h 7"/>
                  <a:gd name="T10" fmla="*/ 0 w 58"/>
                  <a:gd name="T11" fmla="*/ 0 h 7"/>
                  <a:gd name="T12" fmla="*/ 22 w 58"/>
                  <a:gd name="T13" fmla="*/ 1 h 7"/>
                  <a:gd name="T14" fmla="*/ 58 w 58"/>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7">
                    <a:moveTo>
                      <a:pt x="58" y="6"/>
                    </a:moveTo>
                    <a:cubicBezTo>
                      <a:pt x="52" y="7"/>
                      <a:pt x="45" y="5"/>
                      <a:pt x="29" y="3"/>
                    </a:cubicBezTo>
                    <a:cubicBezTo>
                      <a:pt x="34" y="4"/>
                      <a:pt x="45" y="5"/>
                      <a:pt x="42" y="7"/>
                    </a:cubicBezTo>
                    <a:cubicBezTo>
                      <a:pt x="32" y="6"/>
                      <a:pt x="23" y="5"/>
                      <a:pt x="16" y="3"/>
                    </a:cubicBezTo>
                    <a:cubicBezTo>
                      <a:pt x="14" y="2"/>
                      <a:pt x="21" y="3"/>
                      <a:pt x="26" y="3"/>
                    </a:cubicBezTo>
                    <a:cubicBezTo>
                      <a:pt x="25" y="2"/>
                      <a:pt x="11" y="1"/>
                      <a:pt x="0" y="0"/>
                    </a:cubicBezTo>
                    <a:cubicBezTo>
                      <a:pt x="3" y="0"/>
                      <a:pt x="11" y="0"/>
                      <a:pt x="22" y="1"/>
                    </a:cubicBezTo>
                    <a:cubicBezTo>
                      <a:pt x="33" y="2"/>
                      <a:pt x="46" y="4"/>
                      <a:pt x="5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0" name="Freeform 6114">
                <a:extLst>
                  <a:ext uri="{FF2B5EF4-FFF2-40B4-BE49-F238E27FC236}">
                    <a16:creationId xmlns:a16="http://schemas.microsoft.com/office/drawing/2014/main" id="{EF9798DD-490A-4728-9B16-0EE339C5D920}"/>
                  </a:ext>
                </a:extLst>
              </p:cNvPr>
              <p:cNvSpPr>
                <a:spLocks/>
              </p:cNvSpPr>
              <p:nvPr/>
            </p:nvSpPr>
            <p:spPr bwMode="auto">
              <a:xfrm>
                <a:off x="2372" y="1619"/>
                <a:ext cx="15" cy="3"/>
              </a:xfrm>
              <a:custGeom>
                <a:avLst/>
                <a:gdLst>
                  <a:gd name="T0" fmla="*/ 1 w 26"/>
                  <a:gd name="T1" fmla="*/ 1 h 6"/>
                  <a:gd name="T2" fmla="*/ 19 w 26"/>
                  <a:gd name="T3" fmla="*/ 4 h 6"/>
                  <a:gd name="T4" fmla="*/ 12 w 26"/>
                  <a:gd name="T5" fmla="*/ 3 h 6"/>
                  <a:gd name="T6" fmla="*/ 2 w 26"/>
                  <a:gd name="T7" fmla="*/ 3 h 6"/>
                  <a:gd name="T8" fmla="*/ 1 w 26"/>
                  <a:gd name="T9" fmla="*/ 1 h 6"/>
                </a:gdLst>
                <a:ahLst/>
                <a:cxnLst>
                  <a:cxn ang="0">
                    <a:pos x="T0" y="T1"/>
                  </a:cxn>
                  <a:cxn ang="0">
                    <a:pos x="T2" y="T3"/>
                  </a:cxn>
                  <a:cxn ang="0">
                    <a:pos x="T4" y="T5"/>
                  </a:cxn>
                  <a:cxn ang="0">
                    <a:pos x="T6" y="T7"/>
                  </a:cxn>
                  <a:cxn ang="0">
                    <a:pos x="T8" y="T9"/>
                  </a:cxn>
                </a:cxnLst>
                <a:rect l="0" t="0" r="r" b="b"/>
                <a:pathLst>
                  <a:path w="26" h="6">
                    <a:moveTo>
                      <a:pt x="1" y="1"/>
                    </a:moveTo>
                    <a:cubicBezTo>
                      <a:pt x="0" y="0"/>
                      <a:pt x="14" y="3"/>
                      <a:pt x="19" y="4"/>
                    </a:cubicBezTo>
                    <a:cubicBezTo>
                      <a:pt x="26" y="6"/>
                      <a:pt x="17" y="4"/>
                      <a:pt x="12" y="3"/>
                    </a:cubicBezTo>
                    <a:cubicBezTo>
                      <a:pt x="4" y="1"/>
                      <a:pt x="15" y="6"/>
                      <a:pt x="2" y="3"/>
                    </a:cubicBezTo>
                    <a:cubicBezTo>
                      <a:pt x="4" y="3"/>
                      <a:pt x="7"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1" name="Freeform 6115">
                <a:extLst>
                  <a:ext uri="{FF2B5EF4-FFF2-40B4-BE49-F238E27FC236}">
                    <a16:creationId xmlns:a16="http://schemas.microsoft.com/office/drawing/2014/main" id="{47BF3465-CAF4-47F8-91C4-46ABCB9C7B44}"/>
                  </a:ext>
                </a:extLst>
              </p:cNvPr>
              <p:cNvSpPr>
                <a:spLocks/>
              </p:cNvSpPr>
              <p:nvPr/>
            </p:nvSpPr>
            <p:spPr bwMode="auto">
              <a:xfrm>
                <a:off x="2731" y="1868"/>
                <a:ext cx="10" cy="17"/>
              </a:xfrm>
              <a:custGeom>
                <a:avLst/>
                <a:gdLst>
                  <a:gd name="T0" fmla="*/ 0 w 17"/>
                  <a:gd name="T1" fmla="*/ 0 h 30"/>
                  <a:gd name="T2" fmla="*/ 17 w 17"/>
                  <a:gd name="T3" fmla="*/ 30 h 30"/>
                  <a:gd name="T4" fmla="*/ 0 w 17"/>
                  <a:gd name="T5" fmla="*/ 0 h 30"/>
                </a:gdLst>
                <a:ahLst/>
                <a:cxnLst>
                  <a:cxn ang="0">
                    <a:pos x="T0" y="T1"/>
                  </a:cxn>
                  <a:cxn ang="0">
                    <a:pos x="T2" y="T3"/>
                  </a:cxn>
                  <a:cxn ang="0">
                    <a:pos x="T4" y="T5"/>
                  </a:cxn>
                </a:cxnLst>
                <a:rect l="0" t="0" r="r" b="b"/>
                <a:pathLst>
                  <a:path w="17" h="30">
                    <a:moveTo>
                      <a:pt x="0" y="0"/>
                    </a:moveTo>
                    <a:cubicBezTo>
                      <a:pt x="3" y="3"/>
                      <a:pt x="12" y="21"/>
                      <a:pt x="17" y="30"/>
                    </a:cubicBezTo>
                    <a:cubicBezTo>
                      <a:pt x="13" y="24"/>
                      <a:pt x="5"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2" name="Freeform 6116">
                <a:extLst>
                  <a:ext uri="{FF2B5EF4-FFF2-40B4-BE49-F238E27FC236}">
                    <a16:creationId xmlns:a16="http://schemas.microsoft.com/office/drawing/2014/main" id="{D4F61BB4-B40E-4687-832D-706FCED8B5D4}"/>
                  </a:ext>
                </a:extLst>
              </p:cNvPr>
              <p:cNvSpPr>
                <a:spLocks/>
              </p:cNvSpPr>
              <p:nvPr/>
            </p:nvSpPr>
            <p:spPr bwMode="auto">
              <a:xfrm>
                <a:off x="2741" y="1888"/>
                <a:ext cx="7" cy="13"/>
              </a:xfrm>
              <a:custGeom>
                <a:avLst/>
                <a:gdLst>
                  <a:gd name="T0" fmla="*/ 2 w 12"/>
                  <a:gd name="T1" fmla="*/ 1 h 23"/>
                  <a:gd name="T2" fmla="*/ 11 w 12"/>
                  <a:gd name="T3" fmla="*/ 18 h 23"/>
                  <a:gd name="T4" fmla="*/ 12 w 12"/>
                  <a:gd name="T5" fmla="*/ 23 h 23"/>
                  <a:gd name="T6" fmla="*/ 0 w 12"/>
                  <a:gd name="T7" fmla="*/ 0 h 23"/>
                  <a:gd name="T8" fmla="*/ 2 w 12"/>
                  <a:gd name="T9" fmla="*/ 1 h 23"/>
                </a:gdLst>
                <a:ahLst/>
                <a:cxnLst>
                  <a:cxn ang="0">
                    <a:pos x="T0" y="T1"/>
                  </a:cxn>
                  <a:cxn ang="0">
                    <a:pos x="T2" y="T3"/>
                  </a:cxn>
                  <a:cxn ang="0">
                    <a:pos x="T4" y="T5"/>
                  </a:cxn>
                  <a:cxn ang="0">
                    <a:pos x="T6" y="T7"/>
                  </a:cxn>
                  <a:cxn ang="0">
                    <a:pos x="T8" y="T9"/>
                  </a:cxn>
                </a:cxnLst>
                <a:rect l="0" t="0" r="r" b="b"/>
                <a:pathLst>
                  <a:path w="12" h="23">
                    <a:moveTo>
                      <a:pt x="2" y="1"/>
                    </a:moveTo>
                    <a:cubicBezTo>
                      <a:pt x="5" y="9"/>
                      <a:pt x="5" y="7"/>
                      <a:pt x="11" y="18"/>
                    </a:cubicBezTo>
                    <a:cubicBezTo>
                      <a:pt x="10" y="18"/>
                      <a:pt x="10" y="20"/>
                      <a:pt x="12" y="23"/>
                    </a:cubicBezTo>
                    <a:cubicBezTo>
                      <a:pt x="7" y="16"/>
                      <a:pt x="6" y="10"/>
                      <a:pt x="0"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3" name="Freeform 6117">
                <a:extLst>
                  <a:ext uri="{FF2B5EF4-FFF2-40B4-BE49-F238E27FC236}">
                    <a16:creationId xmlns:a16="http://schemas.microsoft.com/office/drawing/2014/main" id="{B5A13010-1A41-4FF6-84FD-B6D03CB723DA}"/>
                  </a:ext>
                </a:extLst>
              </p:cNvPr>
              <p:cNvSpPr>
                <a:spLocks/>
              </p:cNvSpPr>
              <p:nvPr/>
            </p:nvSpPr>
            <p:spPr bwMode="auto">
              <a:xfrm>
                <a:off x="2750" y="1903"/>
                <a:ext cx="10" cy="26"/>
              </a:xfrm>
              <a:custGeom>
                <a:avLst/>
                <a:gdLst>
                  <a:gd name="T0" fmla="*/ 17 w 18"/>
                  <a:gd name="T1" fmla="*/ 40 h 45"/>
                  <a:gd name="T2" fmla="*/ 11 w 18"/>
                  <a:gd name="T3" fmla="*/ 32 h 45"/>
                  <a:gd name="T4" fmla="*/ 9 w 18"/>
                  <a:gd name="T5" fmla="*/ 22 h 45"/>
                  <a:gd name="T6" fmla="*/ 0 w 18"/>
                  <a:gd name="T7" fmla="*/ 2 h 45"/>
                  <a:gd name="T8" fmla="*/ 8 w 18"/>
                  <a:gd name="T9" fmla="*/ 17 h 45"/>
                  <a:gd name="T10" fmla="*/ 17 w 18"/>
                  <a:gd name="T11" fmla="*/ 40 h 45"/>
                </a:gdLst>
                <a:ahLst/>
                <a:cxnLst>
                  <a:cxn ang="0">
                    <a:pos x="T0" y="T1"/>
                  </a:cxn>
                  <a:cxn ang="0">
                    <a:pos x="T2" y="T3"/>
                  </a:cxn>
                  <a:cxn ang="0">
                    <a:pos x="T4" y="T5"/>
                  </a:cxn>
                  <a:cxn ang="0">
                    <a:pos x="T6" y="T7"/>
                  </a:cxn>
                  <a:cxn ang="0">
                    <a:pos x="T8" y="T9"/>
                  </a:cxn>
                  <a:cxn ang="0">
                    <a:pos x="T10" y="T11"/>
                  </a:cxn>
                </a:cxnLst>
                <a:rect l="0" t="0" r="r" b="b"/>
                <a:pathLst>
                  <a:path w="18" h="45">
                    <a:moveTo>
                      <a:pt x="17" y="40"/>
                    </a:moveTo>
                    <a:cubicBezTo>
                      <a:pt x="18" y="45"/>
                      <a:pt x="10" y="23"/>
                      <a:pt x="11" y="32"/>
                    </a:cubicBezTo>
                    <a:cubicBezTo>
                      <a:pt x="11" y="28"/>
                      <a:pt x="10" y="26"/>
                      <a:pt x="9" y="22"/>
                    </a:cubicBezTo>
                    <a:cubicBezTo>
                      <a:pt x="8" y="18"/>
                      <a:pt x="5" y="13"/>
                      <a:pt x="0" y="2"/>
                    </a:cubicBezTo>
                    <a:cubicBezTo>
                      <a:pt x="0" y="0"/>
                      <a:pt x="4" y="8"/>
                      <a:pt x="8" y="17"/>
                    </a:cubicBezTo>
                    <a:cubicBezTo>
                      <a:pt x="12" y="27"/>
                      <a:pt x="16" y="38"/>
                      <a:pt x="1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4" name="Freeform 6118">
                <a:extLst>
                  <a:ext uri="{FF2B5EF4-FFF2-40B4-BE49-F238E27FC236}">
                    <a16:creationId xmlns:a16="http://schemas.microsoft.com/office/drawing/2014/main" id="{032D3E13-B900-4EBC-8CC7-165CB18223AD}"/>
                  </a:ext>
                </a:extLst>
              </p:cNvPr>
              <p:cNvSpPr>
                <a:spLocks/>
              </p:cNvSpPr>
              <p:nvPr/>
            </p:nvSpPr>
            <p:spPr bwMode="auto">
              <a:xfrm>
                <a:off x="2782" y="2237"/>
                <a:ext cx="4" cy="19"/>
              </a:xfrm>
              <a:custGeom>
                <a:avLst/>
                <a:gdLst>
                  <a:gd name="T0" fmla="*/ 5 w 8"/>
                  <a:gd name="T1" fmla="*/ 17 h 33"/>
                  <a:gd name="T2" fmla="*/ 3 w 8"/>
                  <a:gd name="T3" fmla="*/ 28 h 33"/>
                  <a:gd name="T4" fmla="*/ 4 w 8"/>
                  <a:gd name="T5" fmla="*/ 14 h 33"/>
                  <a:gd name="T6" fmla="*/ 5 w 8"/>
                  <a:gd name="T7" fmla="*/ 17 h 33"/>
                </a:gdLst>
                <a:ahLst/>
                <a:cxnLst>
                  <a:cxn ang="0">
                    <a:pos x="T0" y="T1"/>
                  </a:cxn>
                  <a:cxn ang="0">
                    <a:pos x="T2" y="T3"/>
                  </a:cxn>
                  <a:cxn ang="0">
                    <a:pos x="T4" y="T5"/>
                  </a:cxn>
                  <a:cxn ang="0">
                    <a:pos x="T6" y="T7"/>
                  </a:cxn>
                </a:cxnLst>
                <a:rect l="0" t="0" r="r" b="b"/>
                <a:pathLst>
                  <a:path w="8" h="33">
                    <a:moveTo>
                      <a:pt x="5" y="17"/>
                    </a:moveTo>
                    <a:cubicBezTo>
                      <a:pt x="3" y="28"/>
                      <a:pt x="3" y="28"/>
                      <a:pt x="3" y="28"/>
                    </a:cubicBezTo>
                    <a:cubicBezTo>
                      <a:pt x="0" y="33"/>
                      <a:pt x="5" y="16"/>
                      <a:pt x="4" y="14"/>
                    </a:cubicBezTo>
                    <a:cubicBezTo>
                      <a:pt x="8" y="0"/>
                      <a:pt x="3" y="22"/>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5" name="Freeform 6119">
                <a:extLst>
                  <a:ext uri="{FF2B5EF4-FFF2-40B4-BE49-F238E27FC236}">
                    <a16:creationId xmlns:a16="http://schemas.microsoft.com/office/drawing/2014/main" id="{ECCF9EF5-DC6A-48BE-B89A-4153E26F1352}"/>
                  </a:ext>
                </a:extLst>
              </p:cNvPr>
              <p:cNvSpPr>
                <a:spLocks/>
              </p:cNvSpPr>
              <p:nvPr/>
            </p:nvSpPr>
            <p:spPr bwMode="auto">
              <a:xfrm>
                <a:off x="2183" y="2645"/>
                <a:ext cx="10" cy="4"/>
              </a:xfrm>
              <a:custGeom>
                <a:avLst/>
                <a:gdLst>
                  <a:gd name="T0" fmla="*/ 16 w 16"/>
                  <a:gd name="T1" fmla="*/ 7 h 7"/>
                  <a:gd name="T2" fmla="*/ 2 w 16"/>
                  <a:gd name="T3" fmla="*/ 1 h 7"/>
                  <a:gd name="T4" fmla="*/ 5 w 16"/>
                  <a:gd name="T5" fmla="*/ 0 h 7"/>
                  <a:gd name="T6" fmla="*/ 16 w 16"/>
                  <a:gd name="T7" fmla="*/ 7 h 7"/>
                </a:gdLst>
                <a:ahLst/>
                <a:cxnLst>
                  <a:cxn ang="0">
                    <a:pos x="T0" y="T1"/>
                  </a:cxn>
                  <a:cxn ang="0">
                    <a:pos x="T2" y="T3"/>
                  </a:cxn>
                  <a:cxn ang="0">
                    <a:pos x="T4" y="T5"/>
                  </a:cxn>
                  <a:cxn ang="0">
                    <a:pos x="T6" y="T7"/>
                  </a:cxn>
                </a:cxnLst>
                <a:rect l="0" t="0" r="r" b="b"/>
                <a:pathLst>
                  <a:path w="16" h="7">
                    <a:moveTo>
                      <a:pt x="16" y="7"/>
                    </a:moveTo>
                    <a:cubicBezTo>
                      <a:pt x="0" y="4"/>
                      <a:pt x="16" y="4"/>
                      <a:pt x="2" y="1"/>
                    </a:cubicBezTo>
                    <a:cubicBezTo>
                      <a:pt x="4" y="1"/>
                      <a:pt x="5" y="1"/>
                      <a:pt x="5" y="0"/>
                    </a:cubicBezTo>
                    <a:cubicBezTo>
                      <a:pt x="16" y="3"/>
                      <a:pt x="14" y="5"/>
                      <a:pt x="1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6" name="Freeform 6120">
                <a:extLst>
                  <a:ext uri="{FF2B5EF4-FFF2-40B4-BE49-F238E27FC236}">
                    <a16:creationId xmlns:a16="http://schemas.microsoft.com/office/drawing/2014/main" id="{46CADB00-A7CC-4BEC-80B5-6A833ACB5F85}"/>
                  </a:ext>
                </a:extLst>
              </p:cNvPr>
              <p:cNvSpPr>
                <a:spLocks/>
              </p:cNvSpPr>
              <p:nvPr/>
            </p:nvSpPr>
            <p:spPr bwMode="auto">
              <a:xfrm>
                <a:off x="2708" y="2409"/>
                <a:ext cx="7" cy="8"/>
              </a:xfrm>
              <a:custGeom>
                <a:avLst/>
                <a:gdLst>
                  <a:gd name="T0" fmla="*/ 8 w 11"/>
                  <a:gd name="T1" fmla="*/ 6 h 15"/>
                  <a:gd name="T2" fmla="*/ 1 w 11"/>
                  <a:gd name="T3" fmla="*/ 15 h 15"/>
                  <a:gd name="T4" fmla="*/ 7 w 11"/>
                  <a:gd name="T5" fmla="*/ 2 h 15"/>
                  <a:gd name="T6" fmla="*/ 8 w 11"/>
                  <a:gd name="T7" fmla="*/ 6 h 15"/>
                </a:gdLst>
                <a:ahLst/>
                <a:cxnLst>
                  <a:cxn ang="0">
                    <a:pos x="T0" y="T1"/>
                  </a:cxn>
                  <a:cxn ang="0">
                    <a:pos x="T2" y="T3"/>
                  </a:cxn>
                  <a:cxn ang="0">
                    <a:pos x="T4" y="T5"/>
                  </a:cxn>
                  <a:cxn ang="0">
                    <a:pos x="T6" y="T7"/>
                  </a:cxn>
                </a:cxnLst>
                <a:rect l="0" t="0" r="r" b="b"/>
                <a:pathLst>
                  <a:path w="11" h="15">
                    <a:moveTo>
                      <a:pt x="8" y="6"/>
                    </a:moveTo>
                    <a:cubicBezTo>
                      <a:pt x="6" y="8"/>
                      <a:pt x="4" y="11"/>
                      <a:pt x="1" y="15"/>
                    </a:cubicBezTo>
                    <a:cubicBezTo>
                      <a:pt x="0" y="14"/>
                      <a:pt x="0" y="13"/>
                      <a:pt x="7" y="2"/>
                    </a:cubicBezTo>
                    <a:cubicBezTo>
                      <a:pt x="11" y="0"/>
                      <a:pt x="6" y="7"/>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7" name="Freeform 6121">
                <a:extLst>
                  <a:ext uri="{FF2B5EF4-FFF2-40B4-BE49-F238E27FC236}">
                    <a16:creationId xmlns:a16="http://schemas.microsoft.com/office/drawing/2014/main" id="{81352341-DAC1-4A9E-8535-470D1D8009D7}"/>
                  </a:ext>
                </a:extLst>
              </p:cNvPr>
              <p:cNvSpPr>
                <a:spLocks/>
              </p:cNvSpPr>
              <p:nvPr/>
            </p:nvSpPr>
            <p:spPr bwMode="auto">
              <a:xfrm>
                <a:off x="2648" y="2481"/>
                <a:ext cx="8" cy="11"/>
              </a:xfrm>
              <a:custGeom>
                <a:avLst/>
                <a:gdLst>
                  <a:gd name="T0" fmla="*/ 10 w 14"/>
                  <a:gd name="T1" fmla="*/ 9 h 18"/>
                  <a:gd name="T2" fmla="*/ 0 w 14"/>
                  <a:gd name="T3" fmla="*/ 18 h 18"/>
                  <a:gd name="T4" fmla="*/ 14 w 14"/>
                  <a:gd name="T5" fmla="*/ 0 h 18"/>
                  <a:gd name="T6" fmla="*/ 10 w 14"/>
                  <a:gd name="T7" fmla="*/ 9 h 18"/>
                </a:gdLst>
                <a:ahLst/>
                <a:cxnLst>
                  <a:cxn ang="0">
                    <a:pos x="T0" y="T1"/>
                  </a:cxn>
                  <a:cxn ang="0">
                    <a:pos x="T2" y="T3"/>
                  </a:cxn>
                  <a:cxn ang="0">
                    <a:pos x="T4" y="T5"/>
                  </a:cxn>
                  <a:cxn ang="0">
                    <a:pos x="T6" y="T7"/>
                  </a:cxn>
                </a:cxnLst>
                <a:rect l="0" t="0" r="r" b="b"/>
                <a:pathLst>
                  <a:path w="14" h="18">
                    <a:moveTo>
                      <a:pt x="10" y="9"/>
                    </a:moveTo>
                    <a:cubicBezTo>
                      <a:pt x="7" y="12"/>
                      <a:pt x="6" y="12"/>
                      <a:pt x="0" y="18"/>
                    </a:cubicBezTo>
                    <a:cubicBezTo>
                      <a:pt x="5" y="12"/>
                      <a:pt x="6" y="9"/>
                      <a:pt x="14" y="0"/>
                    </a:cubicBezTo>
                    <a:cubicBezTo>
                      <a:pt x="11" y="5"/>
                      <a:pt x="11" y="7"/>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8" name="Freeform 6122">
                <a:extLst>
                  <a:ext uri="{FF2B5EF4-FFF2-40B4-BE49-F238E27FC236}">
                    <a16:creationId xmlns:a16="http://schemas.microsoft.com/office/drawing/2014/main" id="{17F906DD-13A1-4274-BE3B-ADCCC97B5BCE}"/>
                  </a:ext>
                </a:extLst>
              </p:cNvPr>
              <p:cNvSpPr>
                <a:spLocks/>
              </p:cNvSpPr>
              <p:nvPr/>
            </p:nvSpPr>
            <p:spPr bwMode="auto">
              <a:xfrm>
                <a:off x="2559" y="2555"/>
                <a:ext cx="14" cy="11"/>
              </a:xfrm>
              <a:custGeom>
                <a:avLst/>
                <a:gdLst>
                  <a:gd name="T0" fmla="*/ 14 w 24"/>
                  <a:gd name="T1" fmla="*/ 10 h 19"/>
                  <a:gd name="T2" fmla="*/ 0 w 24"/>
                  <a:gd name="T3" fmla="*/ 19 h 19"/>
                  <a:gd name="T4" fmla="*/ 24 w 24"/>
                  <a:gd name="T5" fmla="*/ 0 h 19"/>
                  <a:gd name="T6" fmla="*/ 14 w 24"/>
                  <a:gd name="T7" fmla="*/ 10 h 19"/>
                </a:gdLst>
                <a:ahLst/>
                <a:cxnLst>
                  <a:cxn ang="0">
                    <a:pos x="T0" y="T1"/>
                  </a:cxn>
                  <a:cxn ang="0">
                    <a:pos x="T2" y="T3"/>
                  </a:cxn>
                  <a:cxn ang="0">
                    <a:pos x="T4" y="T5"/>
                  </a:cxn>
                  <a:cxn ang="0">
                    <a:pos x="T6" y="T7"/>
                  </a:cxn>
                </a:cxnLst>
                <a:rect l="0" t="0" r="r" b="b"/>
                <a:pathLst>
                  <a:path w="24" h="19">
                    <a:moveTo>
                      <a:pt x="14" y="10"/>
                    </a:moveTo>
                    <a:cubicBezTo>
                      <a:pt x="10" y="12"/>
                      <a:pt x="6" y="15"/>
                      <a:pt x="0" y="19"/>
                    </a:cubicBezTo>
                    <a:cubicBezTo>
                      <a:pt x="0" y="19"/>
                      <a:pt x="12" y="9"/>
                      <a:pt x="24" y="0"/>
                    </a:cubicBezTo>
                    <a:cubicBezTo>
                      <a:pt x="20" y="4"/>
                      <a:pt x="10" y="11"/>
                      <a:pt x="1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9" name="Freeform 6123">
                <a:extLst>
                  <a:ext uri="{FF2B5EF4-FFF2-40B4-BE49-F238E27FC236}">
                    <a16:creationId xmlns:a16="http://schemas.microsoft.com/office/drawing/2014/main" id="{0FE0E5F6-5373-48EE-BD2A-CDDE2409C224}"/>
                  </a:ext>
                </a:extLst>
              </p:cNvPr>
              <p:cNvSpPr>
                <a:spLocks/>
              </p:cNvSpPr>
              <p:nvPr/>
            </p:nvSpPr>
            <p:spPr bwMode="auto">
              <a:xfrm>
                <a:off x="2615" y="1730"/>
                <a:ext cx="14" cy="15"/>
              </a:xfrm>
              <a:custGeom>
                <a:avLst/>
                <a:gdLst>
                  <a:gd name="T0" fmla="*/ 10 w 26"/>
                  <a:gd name="T1" fmla="*/ 8 h 26"/>
                  <a:gd name="T2" fmla="*/ 9 w 26"/>
                  <a:gd name="T3" fmla="*/ 10 h 26"/>
                  <a:gd name="T4" fmla="*/ 26 w 26"/>
                  <a:gd name="T5" fmla="*/ 26 h 26"/>
                  <a:gd name="T6" fmla="*/ 6 w 26"/>
                  <a:gd name="T7" fmla="*/ 10 h 26"/>
                  <a:gd name="T8" fmla="*/ 17 w 26"/>
                  <a:gd name="T9" fmla="*/ 22 h 26"/>
                  <a:gd name="T10" fmla="*/ 0 w 26"/>
                  <a:gd name="T11" fmla="*/ 6 h 26"/>
                  <a:gd name="T12" fmla="*/ 1 w 26"/>
                  <a:gd name="T13" fmla="*/ 0 h 26"/>
                  <a:gd name="T14" fmla="*/ 10 w 26"/>
                  <a:gd name="T15" fmla="*/ 8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6">
                    <a:moveTo>
                      <a:pt x="10" y="8"/>
                    </a:moveTo>
                    <a:cubicBezTo>
                      <a:pt x="9" y="10"/>
                      <a:pt x="9" y="10"/>
                      <a:pt x="9" y="10"/>
                    </a:cubicBezTo>
                    <a:cubicBezTo>
                      <a:pt x="18" y="18"/>
                      <a:pt x="26" y="23"/>
                      <a:pt x="26" y="26"/>
                    </a:cubicBezTo>
                    <a:cubicBezTo>
                      <a:pt x="15" y="18"/>
                      <a:pt x="15" y="15"/>
                      <a:pt x="6" y="10"/>
                    </a:cubicBezTo>
                    <a:cubicBezTo>
                      <a:pt x="7" y="12"/>
                      <a:pt x="20" y="21"/>
                      <a:pt x="17" y="22"/>
                    </a:cubicBezTo>
                    <a:cubicBezTo>
                      <a:pt x="11" y="16"/>
                      <a:pt x="9" y="13"/>
                      <a:pt x="0" y="6"/>
                    </a:cubicBezTo>
                    <a:cubicBezTo>
                      <a:pt x="4" y="6"/>
                      <a:pt x="7" y="8"/>
                      <a:pt x="1" y="0"/>
                    </a:cubicBezTo>
                    <a:cubicBezTo>
                      <a:pt x="3" y="2"/>
                      <a:pt x="6" y="5"/>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0" name="Freeform 6124">
                <a:extLst>
                  <a:ext uri="{FF2B5EF4-FFF2-40B4-BE49-F238E27FC236}">
                    <a16:creationId xmlns:a16="http://schemas.microsoft.com/office/drawing/2014/main" id="{EDFD4365-C3D2-447A-8EED-7C6106FC7BA4}"/>
                  </a:ext>
                </a:extLst>
              </p:cNvPr>
              <p:cNvSpPr>
                <a:spLocks/>
              </p:cNvSpPr>
              <p:nvPr/>
            </p:nvSpPr>
            <p:spPr bwMode="auto">
              <a:xfrm>
                <a:off x="2779" y="1989"/>
                <a:ext cx="5" cy="17"/>
              </a:xfrm>
              <a:custGeom>
                <a:avLst/>
                <a:gdLst>
                  <a:gd name="T0" fmla="*/ 7 w 9"/>
                  <a:gd name="T1" fmla="*/ 16 h 29"/>
                  <a:gd name="T2" fmla="*/ 7 w 9"/>
                  <a:gd name="T3" fmla="*/ 29 h 29"/>
                  <a:gd name="T4" fmla="*/ 0 w 9"/>
                  <a:gd name="T5" fmla="*/ 5 h 29"/>
                  <a:gd name="T6" fmla="*/ 7 w 9"/>
                  <a:gd name="T7" fmla="*/ 16 h 29"/>
                </a:gdLst>
                <a:ahLst/>
                <a:cxnLst>
                  <a:cxn ang="0">
                    <a:pos x="T0" y="T1"/>
                  </a:cxn>
                  <a:cxn ang="0">
                    <a:pos x="T2" y="T3"/>
                  </a:cxn>
                  <a:cxn ang="0">
                    <a:pos x="T4" y="T5"/>
                  </a:cxn>
                  <a:cxn ang="0">
                    <a:pos x="T6" y="T7"/>
                  </a:cxn>
                </a:cxnLst>
                <a:rect l="0" t="0" r="r" b="b"/>
                <a:pathLst>
                  <a:path w="9" h="29">
                    <a:moveTo>
                      <a:pt x="7" y="16"/>
                    </a:moveTo>
                    <a:cubicBezTo>
                      <a:pt x="9" y="27"/>
                      <a:pt x="1" y="8"/>
                      <a:pt x="7" y="29"/>
                    </a:cubicBezTo>
                    <a:cubicBezTo>
                      <a:pt x="4" y="23"/>
                      <a:pt x="3" y="15"/>
                      <a:pt x="0" y="5"/>
                    </a:cubicBezTo>
                    <a:cubicBezTo>
                      <a:pt x="1" y="0"/>
                      <a:pt x="5" y="15"/>
                      <a:pt x="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1" name="Freeform 6125">
                <a:extLst>
                  <a:ext uri="{FF2B5EF4-FFF2-40B4-BE49-F238E27FC236}">
                    <a16:creationId xmlns:a16="http://schemas.microsoft.com/office/drawing/2014/main" id="{BEC03A4E-FD94-414E-81F7-F537EF01EFC9}"/>
                  </a:ext>
                </a:extLst>
              </p:cNvPr>
              <p:cNvSpPr>
                <a:spLocks/>
              </p:cNvSpPr>
              <p:nvPr/>
            </p:nvSpPr>
            <p:spPr bwMode="auto">
              <a:xfrm>
                <a:off x="2792" y="2174"/>
                <a:ext cx="4" cy="22"/>
              </a:xfrm>
              <a:custGeom>
                <a:avLst/>
                <a:gdLst>
                  <a:gd name="T0" fmla="*/ 3 w 6"/>
                  <a:gd name="T1" fmla="*/ 26 h 38"/>
                  <a:gd name="T2" fmla="*/ 0 w 6"/>
                  <a:gd name="T3" fmla="*/ 38 h 38"/>
                  <a:gd name="T4" fmla="*/ 2 w 6"/>
                  <a:gd name="T5" fmla="*/ 19 h 38"/>
                  <a:gd name="T6" fmla="*/ 5 w 6"/>
                  <a:gd name="T7" fmla="*/ 7 h 38"/>
                  <a:gd name="T8" fmla="*/ 5 w 6"/>
                  <a:gd name="T9" fmla="*/ 9 h 38"/>
                  <a:gd name="T10" fmla="*/ 3 w 6"/>
                  <a:gd name="T11" fmla="*/ 26 h 38"/>
                </a:gdLst>
                <a:ahLst/>
                <a:cxnLst>
                  <a:cxn ang="0">
                    <a:pos x="T0" y="T1"/>
                  </a:cxn>
                  <a:cxn ang="0">
                    <a:pos x="T2" y="T3"/>
                  </a:cxn>
                  <a:cxn ang="0">
                    <a:pos x="T4" y="T5"/>
                  </a:cxn>
                  <a:cxn ang="0">
                    <a:pos x="T6" y="T7"/>
                  </a:cxn>
                  <a:cxn ang="0">
                    <a:pos x="T8" y="T9"/>
                  </a:cxn>
                  <a:cxn ang="0">
                    <a:pos x="T10" y="T11"/>
                  </a:cxn>
                </a:cxnLst>
                <a:rect l="0" t="0" r="r" b="b"/>
                <a:pathLst>
                  <a:path w="6" h="38">
                    <a:moveTo>
                      <a:pt x="3" y="26"/>
                    </a:moveTo>
                    <a:cubicBezTo>
                      <a:pt x="2" y="22"/>
                      <a:pt x="2" y="21"/>
                      <a:pt x="0" y="38"/>
                    </a:cubicBezTo>
                    <a:cubicBezTo>
                      <a:pt x="0" y="35"/>
                      <a:pt x="1" y="29"/>
                      <a:pt x="2" y="19"/>
                    </a:cubicBezTo>
                    <a:cubicBezTo>
                      <a:pt x="3" y="20"/>
                      <a:pt x="4" y="17"/>
                      <a:pt x="5" y="7"/>
                    </a:cubicBezTo>
                    <a:cubicBezTo>
                      <a:pt x="6" y="0"/>
                      <a:pt x="6" y="4"/>
                      <a:pt x="5" y="9"/>
                    </a:cubicBezTo>
                    <a:cubicBezTo>
                      <a:pt x="5" y="15"/>
                      <a:pt x="4" y="23"/>
                      <a:pt x="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2" name="Freeform 6126">
                <a:extLst>
                  <a:ext uri="{FF2B5EF4-FFF2-40B4-BE49-F238E27FC236}">
                    <a16:creationId xmlns:a16="http://schemas.microsoft.com/office/drawing/2014/main" id="{D3A4868A-385D-4BD9-A329-D9A76CB1CAEE}"/>
                  </a:ext>
                </a:extLst>
              </p:cNvPr>
              <p:cNvSpPr>
                <a:spLocks/>
              </p:cNvSpPr>
              <p:nvPr/>
            </p:nvSpPr>
            <p:spPr bwMode="auto">
              <a:xfrm>
                <a:off x="2787" y="2204"/>
                <a:ext cx="5" cy="24"/>
              </a:xfrm>
              <a:custGeom>
                <a:avLst/>
                <a:gdLst>
                  <a:gd name="T0" fmla="*/ 1 w 8"/>
                  <a:gd name="T1" fmla="*/ 41 h 41"/>
                  <a:gd name="T2" fmla="*/ 3 w 8"/>
                  <a:gd name="T3" fmla="*/ 27 h 41"/>
                  <a:gd name="T4" fmla="*/ 6 w 8"/>
                  <a:gd name="T5" fmla="*/ 7 h 41"/>
                  <a:gd name="T6" fmla="*/ 6 w 8"/>
                  <a:gd name="T7" fmla="*/ 15 h 41"/>
                  <a:gd name="T8" fmla="*/ 1 w 8"/>
                  <a:gd name="T9" fmla="*/ 41 h 41"/>
                </a:gdLst>
                <a:ahLst/>
                <a:cxnLst>
                  <a:cxn ang="0">
                    <a:pos x="T0" y="T1"/>
                  </a:cxn>
                  <a:cxn ang="0">
                    <a:pos x="T2" y="T3"/>
                  </a:cxn>
                  <a:cxn ang="0">
                    <a:pos x="T4" y="T5"/>
                  </a:cxn>
                  <a:cxn ang="0">
                    <a:pos x="T6" y="T7"/>
                  </a:cxn>
                  <a:cxn ang="0">
                    <a:pos x="T8" y="T9"/>
                  </a:cxn>
                </a:cxnLst>
                <a:rect l="0" t="0" r="r" b="b"/>
                <a:pathLst>
                  <a:path w="8" h="41">
                    <a:moveTo>
                      <a:pt x="1" y="41"/>
                    </a:moveTo>
                    <a:cubicBezTo>
                      <a:pt x="0" y="41"/>
                      <a:pt x="2" y="34"/>
                      <a:pt x="3" y="27"/>
                    </a:cubicBezTo>
                    <a:cubicBezTo>
                      <a:pt x="5" y="19"/>
                      <a:pt x="7" y="11"/>
                      <a:pt x="6" y="7"/>
                    </a:cubicBezTo>
                    <a:cubicBezTo>
                      <a:pt x="8" y="0"/>
                      <a:pt x="8" y="6"/>
                      <a:pt x="6" y="15"/>
                    </a:cubicBezTo>
                    <a:cubicBezTo>
                      <a:pt x="5" y="24"/>
                      <a:pt x="2" y="36"/>
                      <a:pt x="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3" name="Freeform 6127">
                <a:extLst>
                  <a:ext uri="{FF2B5EF4-FFF2-40B4-BE49-F238E27FC236}">
                    <a16:creationId xmlns:a16="http://schemas.microsoft.com/office/drawing/2014/main" id="{09121585-1290-4BA7-ADB7-306450E49040}"/>
                  </a:ext>
                </a:extLst>
              </p:cNvPr>
              <p:cNvSpPr>
                <a:spLocks/>
              </p:cNvSpPr>
              <p:nvPr/>
            </p:nvSpPr>
            <p:spPr bwMode="auto">
              <a:xfrm>
                <a:off x="2430" y="2621"/>
                <a:ext cx="13" cy="5"/>
              </a:xfrm>
              <a:custGeom>
                <a:avLst/>
                <a:gdLst>
                  <a:gd name="T0" fmla="*/ 23 w 23"/>
                  <a:gd name="T1" fmla="*/ 0 h 8"/>
                  <a:gd name="T2" fmla="*/ 0 w 23"/>
                  <a:gd name="T3" fmla="*/ 8 h 8"/>
                  <a:gd name="T4" fmla="*/ 7 w 23"/>
                  <a:gd name="T5" fmla="*/ 5 h 8"/>
                  <a:gd name="T6" fmla="*/ 2 w 23"/>
                  <a:gd name="T7" fmla="*/ 5 h 8"/>
                  <a:gd name="T8" fmla="*/ 14 w 23"/>
                  <a:gd name="T9" fmla="*/ 2 h 8"/>
                  <a:gd name="T10" fmla="*/ 23 w 23"/>
                  <a:gd name="T11" fmla="*/ 0 h 8"/>
                </a:gdLst>
                <a:ahLst/>
                <a:cxnLst>
                  <a:cxn ang="0">
                    <a:pos x="T0" y="T1"/>
                  </a:cxn>
                  <a:cxn ang="0">
                    <a:pos x="T2" y="T3"/>
                  </a:cxn>
                  <a:cxn ang="0">
                    <a:pos x="T4" y="T5"/>
                  </a:cxn>
                  <a:cxn ang="0">
                    <a:pos x="T6" y="T7"/>
                  </a:cxn>
                  <a:cxn ang="0">
                    <a:pos x="T8" y="T9"/>
                  </a:cxn>
                  <a:cxn ang="0">
                    <a:pos x="T10" y="T11"/>
                  </a:cxn>
                </a:cxnLst>
                <a:rect l="0" t="0" r="r" b="b"/>
                <a:pathLst>
                  <a:path w="23" h="8">
                    <a:moveTo>
                      <a:pt x="23" y="0"/>
                    </a:moveTo>
                    <a:cubicBezTo>
                      <a:pt x="20" y="3"/>
                      <a:pt x="10" y="4"/>
                      <a:pt x="0" y="8"/>
                    </a:cubicBezTo>
                    <a:cubicBezTo>
                      <a:pt x="0" y="8"/>
                      <a:pt x="5" y="6"/>
                      <a:pt x="7" y="5"/>
                    </a:cubicBezTo>
                    <a:cubicBezTo>
                      <a:pt x="5" y="6"/>
                      <a:pt x="3" y="6"/>
                      <a:pt x="2" y="5"/>
                    </a:cubicBezTo>
                    <a:cubicBezTo>
                      <a:pt x="10" y="2"/>
                      <a:pt x="13" y="2"/>
                      <a:pt x="14" y="2"/>
                    </a:cubicBezTo>
                    <a:cubicBezTo>
                      <a:pt x="16" y="2"/>
                      <a:pt x="17" y="2"/>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4" name="Freeform 6128">
                <a:extLst>
                  <a:ext uri="{FF2B5EF4-FFF2-40B4-BE49-F238E27FC236}">
                    <a16:creationId xmlns:a16="http://schemas.microsoft.com/office/drawing/2014/main" id="{559873BE-68BF-4E22-8FC1-86E71EFB64F4}"/>
                  </a:ext>
                </a:extLst>
              </p:cNvPr>
              <p:cNvSpPr>
                <a:spLocks/>
              </p:cNvSpPr>
              <p:nvPr/>
            </p:nvSpPr>
            <p:spPr bwMode="auto">
              <a:xfrm>
                <a:off x="2556" y="2558"/>
                <a:ext cx="11" cy="8"/>
              </a:xfrm>
              <a:custGeom>
                <a:avLst/>
                <a:gdLst>
                  <a:gd name="T0" fmla="*/ 9 w 20"/>
                  <a:gd name="T1" fmla="*/ 8 h 13"/>
                  <a:gd name="T2" fmla="*/ 1 w 20"/>
                  <a:gd name="T3" fmla="*/ 12 h 13"/>
                  <a:gd name="T4" fmla="*/ 14 w 20"/>
                  <a:gd name="T5" fmla="*/ 2 h 13"/>
                  <a:gd name="T6" fmla="*/ 9 w 20"/>
                  <a:gd name="T7" fmla="*/ 8 h 13"/>
                </a:gdLst>
                <a:ahLst/>
                <a:cxnLst>
                  <a:cxn ang="0">
                    <a:pos x="T0" y="T1"/>
                  </a:cxn>
                  <a:cxn ang="0">
                    <a:pos x="T2" y="T3"/>
                  </a:cxn>
                  <a:cxn ang="0">
                    <a:pos x="T4" y="T5"/>
                  </a:cxn>
                  <a:cxn ang="0">
                    <a:pos x="T6" y="T7"/>
                  </a:cxn>
                </a:cxnLst>
                <a:rect l="0" t="0" r="r" b="b"/>
                <a:pathLst>
                  <a:path w="20" h="13">
                    <a:moveTo>
                      <a:pt x="9" y="8"/>
                    </a:moveTo>
                    <a:cubicBezTo>
                      <a:pt x="3" y="11"/>
                      <a:pt x="0" y="13"/>
                      <a:pt x="1" y="12"/>
                    </a:cubicBezTo>
                    <a:cubicBezTo>
                      <a:pt x="1" y="11"/>
                      <a:pt x="5" y="8"/>
                      <a:pt x="14" y="2"/>
                    </a:cubicBezTo>
                    <a:cubicBezTo>
                      <a:pt x="20" y="0"/>
                      <a:pt x="4"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5" name="Freeform 6129">
                <a:extLst>
                  <a:ext uri="{FF2B5EF4-FFF2-40B4-BE49-F238E27FC236}">
                    <a16:creationId xmlns:a16="http://schemas.microsoft.com/office/drawing/2014/main" id="{169DB280-069A-409A-A2C6-2F056D73433A}"/>
                  </a:ext>
                </a:extLst>
              </p:cNvPr>
              <p:cNvSpPr>
                <a:spLocks/>
              </p:cNvSpPr>
              <p:nvPr/>
            </p:nvSpPr>
            <p:spPr bwMode="auto">
              <a:xfrm>
                <a:off x="2642" y="1757"/>
                <a:ext cx="12" cy="12"/>
              </a:xfrm>
              <a:custGeom>
                <a:avLst/>
                <a:gdLst>
                  <a:gd name="T0" fmla="*/ 0 w 21"/>
                  <a:gd name="T1" fmla="*/ 0 h 21"/>
                  <a:gd name="T2" fmla="*/ 21 w 21"/>
                  <a:gd name="T3" fmla="*/ 21 h 21"/>
                  <a:gd name="T4" fmla="*/ 0 w 21"/>
                  <a:gd name="T5" fmla="*/ 0 h 21"/>
                </a:gdLst>
                <a:ahLst/>
                <a:cxnLst>
                  <a:cxn ang="0">
                    <a:pos x="T0" y="T1"/>
                  </a:cxn>
                  <a:cxn ang="0">
                    <a:pos x="T2" y="T3"/>
                  </a:cxn>
                  <a:cxn ang="0">
                    <a:pos x="T4" y="T5"/>
                  </a:cxn>
                </a:cxnLst>
                <a:rect l="0" t="0" r="r" b="b"/>
                <a:pathLst>
                  <a:path w="21" h="21">
                    <a:moveTo>
                      <a:pt x="0" y="0"/>
                    </a:moveTo>
                    <a:cubicBezTo>
                      <a:pt x="2" y="1"/>
                      <a:pt x="15" y="15"/>
                      <a:pt x="21" y="21"/>
                    </a:cubicBezTo>
                    <a:cubicBezTo>
                      <a:pt x="16" y="17"/>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6" name="Freeform 6130">
                <a:extLst>
                  <a:ext uri="{FF2B5EF4-FFF2-40B4-BE49-F238E27FC236}">
                    <a16:creationId xmlns:a16="http://schemas.microsoft.com/office/drawing/2014/main" id="{6E08583B-5F3A-452E-823B-E09D40B59665}"/>
                  </a:ext>
                </a:extLst>
              </p:cNvPr>
              <p:cNvSpPr>
                <a:spLocks/>
              </p:cNvSpPr>
              <p:nvPr/>
            </p:nvSpPr>
            <p:spPr bwMode="auto">
              <a:xfrm>
                <a:off x="2789" y="2059"/>
                <a:ext cx="5" cy="13"/>
              </a:xfrm>
              <a:custGeom>
                <a:avLst/>
                <a:gdLst>
                  <a:gd name="T0" fmla="*/ 7 w 9"/>
                  <a:gd name="T1" fmla="*/ 5 h 24"/>
                  <a:gd name="T2" fmla="*/ 4 w 9"/>
                  <a:gd name="T3" fmla="*/ 19 h 24"/>
                  <a:gd name="T4" fmla="*/ 2 w 9"/>
                  <a:gd name="T5" fmla="*/ 9 h 24"/>
                  <a:gd name="T6" fmla="*/ 1 w 9"/>
                  <a:gd name="T7" fmla="*/ 22 h 24"/>
                  <a:gd name="T8" fmla="*/ 0 w 9"/>
                  <a:gd name="T9" fmla="*/ 15 h 24"/>
                  <a:gd name="T10" fmla="*/ 2 w 9"/>
                  <a:gd name="T11" fmla="*/ 0 h 24"/>
                  <a:gd name="T12" fmla="*/ 7 w 9"/>
                  <a:gd name="T13" fmla="*/ 5 h 24"/>
                </a:gdLst>
                <a:ahLst/>
                <a:cxnLst>
                  <a:cxn ang="0">
                    <a:pos x="T0" y="T1"/>
                  </a:cxn>
                  <a:cxn ang="0">
                    <a:pos x="T2" y="T3"/>
                  </a:cxn>
                  <a:cxn ang="0">
                    <a:pos x="T4" y="T5"/>
                  </a:cxn>
                  <a:cxn ang="0">
                    <a:pos x="T6" y="T7"/>
                  </a:cxn>
                  <a:cxn ang="0">
                    <a:pos x="T8" y="T9"/>
                  </a:cxn>
                  <a:cxn ang="0">
                    <a:pos x="T10" y="T11"/>
                  </a:cxn>
                  <a:cxn ang="0">
                    <a:pos x="T12" y="T13"/>
                  </a:cxn>
                </a:cxnLst>
                <a:rect l="0" t="0" r="r" b="b"/>
                <a:pathLst>
                  <a:path w="9" h="24">
                    <a:moveTo>
                      <a:pt x="7" y="5"/>
                    </a:moveTo>
                    <a:cubicBezTo>
                      <a:pt x="9" y="20"/>
                      <a:pt x="4" y="11"/>
                      <a:pt x="4" y="19"/>
                    </a:cubicBezTo>
                    <a:cubicBezTo>
                      <a:pt x="3" y="11"/>
                      <a:pt x="3" y="15"/>
                      <a:pt x="2" y="9"/>
                    </a:cubicBezTo>
                    <a:cubicBezTo>
                      <a:pt x="1" y="9"/>
                      <a:pt x="3" y="24"/>
                      <a:pt x="1" y="22"/>
                    </a:cubicBezTo>
                    <a:cubicBezTo>
                      <a:pt x="1" y="17"/>
                      <a:pt x="1" y="15"/>
                      <a:pt x="0" y="15"/>
                    </a:cubicBezTo>
                    <a:cubicBezTo>
                      <a:pt x="0" y="3"/>
                      <a:pt x="1" y="0"/>
                      <a:pt x="2" y="0"/>
                    </a:cubicBezTo>
                    <a:cubicBezTo>
                      <a:pt x="4" y="0"/>
                      <a:pt x="6" y="4"/>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7" name="Freeform 6131">
                <a:extLst>
                  <a:ext uri="{FF2B5EF4-FFF2-40B4-BE49-F238E27FC236}">
                    <a16:creationId xmlns:a16="http://schemas.microsoft.com/office/drawing/2014/main" id="{41564DEB-0A36-4CF8-9A78-068A0BFD2ADD}"/>
                  </a:ext>
                </a:extLst>
              </p:cNvPr>
              <p:cNvSpPr>
                <a:spLocks/>
              </p:cNvSpPr>
              <p:nvPr/>
            </p:nvSpPr>
            <p:spPr bwMode="auto">
              <a:xfrm>
                <a:off x="2784" y="2219"/>
                <a:ext cx="4" cy="18"/>
              </a:xfrm>
              <a:custGeom>
                <a:avLst/>
                <a:gdLst>
                  <a:gd name="T0" fmla="*/ 7 w 7"/>
                  <a:gd name="T1" fmla="*/ 1 h 32"/>
                  <a:gd name="T2" fmla="*/ 3 w 7"/>
                  <a:gd name="T3" fmla="*/ 20 h 32"/>
                  <a:gd name="T4" fmla="*/ 5 w 7"/>
                  <a:gd name="T5" fmla="*/ 9 h 32"/>
                  <a:gd name="T6" fmla="*/ 3 w 7"/>
                  <a:gd name="T7" fmla="*/ 13 h 32"/>
                  <a:gd name="T8" fmla="*/ 7 w 7"/>
                  <a:gd name="T9" fmla="*/ 1 h 32"/>
                </a:gdLst>
                <a:ahLst/>
                <a:cxnLst>
                  <a:cxn ang="0">
                    <a:pos x="T0" y="T1"/>
                  </a:cxn>
                  <a:cxn ang="0">
                    <a:pos x="T2" y="T3"/>
                  </a:cxn>
                  <a:cxn ang="0">
                    <a:pos x="T4" y="T5"/>
                  </a:cxn>
                  <a:cxn ang="0">
                    <a:pos x="T6" y="T7"/>
                  </a:cxn>
                  <a:cxn ang="0">
                    <a:pos x="T8" y="T9"/>
                  </a:cxn>
                </a:cxnLst>
                <a:rect l="0" t="0" r="r" b="b"/>
                <a:pathLst>
                  <a:path w="7" h="32">
                    <a:moveTo>
                      <a:pt x="7" y="1"/>
                    </a:moveTo>
                    <a:cubicBezTo>
                      <a:pt x="6" y="7"/>
                      <a:pt x="5" y="13"/>
                      <a:pt x="3" y="20"/>
                    </a:cubicBezTo>
                    <a:cubicBezTo>
                      <a:pt x="0" y="32"/>
                      <a:pt x="4" y="13"/>
                      <a:pt x="5" y="9"/>
                    </a:cubicBezTo>
                    <a:cubicBezTo>
                      <a:pt x="5" y="8"/>
                      <a:pt x="4" y="10"/>
                      <a:pt x="3" y="13"/>
                    </a:cubicBezTo>
                    <a:cubicBezTo>
                      <a:pt x="3" y="9"/>
                      <a:pt x="6"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8" name="Freeform 6132">
                <a:extLst>
                  <a:ext uri="{FF2B5EF4-FFF2-40B4-BE49-F238E27FC236}">
                    <a16:creationId xmlns:a16="http://schemas.microsoft.com/office/drawing/2014/main" id="{B9757CFE-754F-48D7-B22A-864AF27904D6}"/>
                  </a:ext>
                </a:extLst>
              </p:cNvPr>
              <p:cNvSpPr>
                <a:spLocks/>
              </p:cNvSpPr>
              <p:nvPr/>
            </p:nvSpPr>
            <p:spPr bwMode="auto">
              <a:xfrm>
                <a:off x="2749" y="2325"/>
                <a:ext cx="6" cy="15"/>
              </a:xfrm>
              <a:custGeom>
                <a:avLst/>
                <a:gdLst>
                  <a:gd name="T0" fmla="*/ 7 w 10"/>
                  <a:gd name="T1" fmla="*/ 12 h 25"/>
                  <a:gd name="T2" fmla="*/ 0 w 10"/>
                  <a:gd name="T3" fmla="*/ 20 h 25"/>
                  <a:gd name="T4" fmla="*/ 9 w 10"/>
                  <a:gd name="T5" fmla="*/ 2 h 25"/>
                  <a:gd name="T6" fmla="*/ 7 w 10"/>
                  <a:gd name="T7" fmla="*/ 12 h 25"/>
                </a:gdLst>
                <a:ahLst/>
                <a:cxnLst>
                  <a:cxn ang="0">
                    <a:pos x="T0" y="T1"/>
                  </a:cxn>
                  <a:cxn ang="0">
                    <a:pos x="T2" y="T3"/>
                  </a:cxn>
                  <a:cxn ang="0">
                    <a:pos x="T4" y="T5"/>
                  </a:cxn>
                  <a:cxn ang="0">
                    <a:pos x="T6" y="T7"/>
                  </a:cxn>
                </a:cxnLst>
                <a:rect l="0" t="0" r="r" b="b"/>
                <a:pathLst>
                  <a:path w="10" h="25">
                    <a:moveTo>
                      <a:pt x="7" y="12"/>
                    </a:moveTo>
                    <a:cubicBezTo>
                      <a:pt x="2" y="25"/>
                      <a:pt x="3" y="18"/>
                      <a:pt x="0" y="20"/>
                    </a:cubicBezTo>
                    <a:cubicBezTo>
                      <a:pt x="3" y="16"/>
                      <a:pt x="5" y="10"/>
                      <a:pt x="9" y="2"/>
                    </a:cubicBezTo>
                    <a:cubicBezTo>
                      <a:pt x="10" y="0"/>
                      <a:pt x="3" y="17"/>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9" name="Freeform 6133">
                <a:extLst>
                  <a:ext uri="{FF2B5EF4-FFF2-40B4-BE49-F238E27FC236}">
                    <a16:creationId xmlns:a16="http://schemas.microsoft.com/office/drawing/2014/main" id="{D9EF5B63-372C-4FBE-81EB-374F8AC9E45E}"/>
                  </a:ext>
                </a:extLst>
              </p:cNvPr>
              <p:cNvSpPr>
                <a:spLocks/>
              </p:cNvSpPr>
              <p:nvPr/>
            </p:nvSpPr>
            <p:spPr bwMode="auto">
              <a:xfrm>
                <a:off x="2658" y="2469"/>
                <a:ext cx="7" cy="10"/>
              </a:xfrm>
              <a:custGeom>
                <a:avLst/>
                <a:gdLst>
                  <a:gd name="T0" fmla="*/ 6 w 12"/>
                  <a:gd name="T1" fmla="*/ 11 h 17"/>
                  <a:gd name="T2" fmla="*/ 0 w 12"/>
                  <a:gd name="T3" fmla="*/ 13 h 17"/>
                  <a:gd name="T4" fmla="*/ 6 w 12"/>
                  <a:gd name="T5" fmla="*/ 11 h 17"/>
                </a:gdLst>
                <a:ahLst/>
                <a:cxnLst>
                  <a:cxn ang="0">
                    <a:pos x="T0" y="T1"/>
                  </a:cxn>
                  <a:cxn ang="0">
                    <a:pos x="T2" y="T3"/>
                  </a:cxn>
                  <a:cxn ang="0">
                    <a:pos x="T4" y="T5"/>
                  </a:cxn>
                </a:cxnLst>
                <a:rect l="0" t="0" r="r" b="b"/>
                <a:pathLst>
                  <a:path w="12" h="17">
                    <a:moveTo>
                      <a:pt x="6" y="11"/>
                    </a:moveTo>
                    <a:cubicBezTo>
                      <a:pt x="0" y="17"/>
                      <a:pt x="2" y="12"/>
                      <a:pt x="0" y="13"/>
                    </a:cubicBezTo>
                    <a:cubicBezTo>
                      <a:pt x="12" y="0"/>
                      <a:pt x="6" y="9"/>
                      <a:pt x="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0" name="Freeform 6134">
                <a:extLst>
                  <a:ext uri="{FF2B5EF4-FFF2-40B4-BE49-F238E27FC236}">
                    <a16:creationId xmlns:a16="http://schemas.microsoft.com/office/drawing/2014/main" id="{F80186B2-20A9-473C-B67B-0CA2C419F148}"/>
                  </a:ext>
                </a:extLst>
              </p:cNvPr>
              <p:cNvSpPr>
                <a:spLocks/>
              </p:cNvSpPr>
              <p:nvPr/>
            </p:nvSpPr>
            <p:spPr bwMode="auto">
              <a:xfrm>
                <a:off x="2245" y="2650"/>
                <a:ext cx="16" cy="1"/>
              </a:xfrm>
              <a:custGeom>
                <a:avLst/>
                <a:gdLst>
                  <a:gd name="T0" fmla="*/ 9 w 29"/>
                  <a:gd name="T1" fmla="*/ 3 h 3"/>
                  <a:gd name="T2" fmla="*/ 0 w 29"/>
                  <a:gd name="T3" fmla="*/ 1 h 3"/>
                  <a:gd name="T4" fmla="*/ 20 w 29"/>
                  <a:gd name="T5" fmla="*/ 0 h 3"/>
                  <a:gd name="T6" fmla="*/ 29 w 29"/>
                  <a:gd name="T7" fmla="*/ 2 h 3"/>
                  <a:gd name="T8" fmla="*/ 9 w 29"/>
                  <a:gd name="T9" fmla="*/ 3 h 3"/>
                </a:gdLst>
                <a:ahLst/>
                <a:cxnLst>
                  <a:cxn ang="0">
                    <a:pos x="T0" y="T1"/>
                  </a:cxn>
                  <a:cxn ang="0">
                    <a:pos x="T2" y="T3"/>
                  </a:cxn>
                  <a:cxn ang="0">
                    <a:pos x="T4" y="T5"/>
                  </a:cxn>
                  <a:cxn ang="0">
                    <a:pos x="T6" y="T7"/>
                  </a:cxn>
                  <a:cxn ang="0">
                    <a:pos x="T8" y="T9"/>
                  </a:cxn>
                </a:cxnLst>
                <a:rect l="0" t="0" r="r" b="b"/>
                <a:pathLst>
                  <a:path w="29" h="3">
                    <a:moveTo>
                      <a:pt x="9" y="3"/>
                    </a:moveTo>
                    <a:cubicBezTo>
                      <a:pt x="6" y="2"/>
                      <a:pt x="6" y="1"/>
                      <a:pt x="0" y="1"/>
                    </a:cubicBezTo>
                    <a:cubicBezTo>
                      <a:pt x="3" y="0"/>
                      <a:pt x="10" y="0"/>
                      <a:pt x="20" y="0"/>
                    </a:cubicBezTo>
                    <a:cubicBezTo>
                      <a:pt x="16" y="1"/>
                      <a:pt x="6" y="2"/>
                      <a:pt x="29" y="2"/>
                    </a:cubicBezTo>
                    <a:cubicBezTo>
                      <a:pt x="29" y="3"/>
                      <a:pt x="20"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1" name="Freeform 6135">
                <a:extLst>
                  <a:ext uri="{FF2B5EF4-FFF2-40B4-BE49-F238E27FC236}">
                    <a16:creationId xmlns:a16="http://schemas.microsoft.com/office/drawing/2014/main" id="{97357B39-A5A8-4C8D-9E17-BDEB9A893ADA}"/>
                  </a:ext>
                </a:extLst>
              </p:cNvPr>
              <p:cNvSpPr>
                <a:spLocks/>
              </p:cNvSpPr>
              <p:nvPr/>
            </p:nvSpPr>
            <p:spPr bwMode="auto">
              <a:xfrm>
                <a:off x="2213" y="2647"/>
                <a:ext cx="10" cy="3"/>
              </a:xfrm>
              <a:custGeom>
                <a:avLst/>
                <a:gdLst>
                  <a:gd name="T0" fmla="*/ 9 w 17"/>
                  <a:gd name="T1" fmla="*/ 5 h 5"/>
                  <a:gd name="T2" fmla="*/ 15 w 17"/>
                  <a:gd name="T3" fmla="*/ 2 h 5"/>
                  <a:gd name="T4" fmla="*/ 9 w 17"/>
                  <a:gd name="T5" fmla="*/ 5 h 5"/>
                </a:gdLst>
                <a:ahLst/>
                <a:cxnLst>
                  <a:cxn ang="0">
                    <a:pos x="T0" y="T1"/>
                  </a:cxn>
                  <a:cxn ang="0">
                    <a:pos x="T2" y="T3"/>
                  </a:cxn>
                  <a:cxn ang="0">
                    <a:pos x="T4" y="T5"/>
                  </a:cxn>
                </a:cxnLst>
                <a:rect l="0" t="0" r="r" b="b"/>
                <a:pathLst>
                  <a:path w="17" h="5">
                    <a:moveTo>
                      <a:pt x="9" y="5"/>
                    </a:moveTo>
                    <a:cubicBezTo>
                      <a:pt x="1" y="4"/>
                      <a:pt x="0" y="0"/>
                      <a:pt x="15" y="2"/>
                    </a:cubicBezTo>
                    <a:cubicBezTo>
                      <a:pt x="17" y="4"/>
                      <a:pt x="4" y="2"/>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2" name="Freeform 6136">
                <a:extLst>
                  <a:ext uri="{FF2B5EF4-FFF2-40B4-BE49-F238E27FC236}">
                    <a16:creationId xmlns:a16="http://schemas.microsoft.com/office/drawing/2014/main" id="{E9A53820-1325-435B-B18B-7D616DCD14CB}"/>
                  </a:ext>
                </a:extLst>
              </p:cNvPr>
              <p:cNvSpPr>
                <a:spLocks/>
              </p:cNvSpPr>
              <p:nvPr/>
            </p:nvSpPr>
            <p:spPr bwMode="auto">
              <a:xfrm>
                <a:off x="2670" y="1786"/>
                <a:ext cx="9" cy="13"/>
              </a:xfrm>
              <a:custGeom>
                <a:avLst/>
                <a:gdLst>
                  <a:gd name="T0" fmla="*/ 12 w 17"/>
                  <a:gd name="T1" fmla="*/ 14 h 22"/>
                  <a:gd name="T2" fmla="*/ 16 w 17"/>
                  <a:gd name="T3" fmla="*/ 22 h 22"/>
                  <a:gd name="T4" fmla="*/ 1 w 17"/>
                  <a:gd name="T5" fmla="*/ 5 h 22"/>
                  <a:gd name="T6" fmla="*/ 12 w 17"/>
                  <a:gd name="T7" fmla="*/ 14 h 22"/>
                </a:gdLst>
                <a:ahLst/>
                <a:cxnLst>
                  <a:cxn ang="0">
                    <a:pos x="T0" y="T1"/>
                  </a:cxn>
                  <a:cxn ang="0">
                    <a:pos x="T2" y="T3"/>
                  </a:cxn>
                  <a:cxn ang="0">
                    <a:pos x="T4" y="T5"/>
                  </a:cxn>
                  <a:cxn ang="0">
                    <a:pos x="T6" y="T7"/>
                  </a:cxn>
                </a:cxnLst>
                <a:rect l="0" t="0" r="r" b="b"/>
                <a:pathLst>
                  <a:path w="17" h="22">
                    <a:moveTo>
                      <a:pt x="12" y="14"/>
                    </a:moveTo>
                    <a:cubicBezTo>
                      <a:pt x="17" y="20"/>
                      <a:pt x="16" y="21"/>
                      <a:pt x="16" y="22"/>
                    </a:cubicBezTo>
                    <a:cubicBezTo>
                      <a:pt x="8" y="13"/>
                      <a:pt x="3" y="9"/>
                      <a:pt x="1" y="5"/>
                    </a:cubicBezTo>
                    <a:cubicBezTo>
                      <a:pt x="0" y="0"/>
                      <a:pt x="12" y="17"/>
                      <a:pt x="1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3" name="Freeform 6137">
                <a:extLst>
                  <a:ext uri="{FF2B5EF4-FFF2-40B4-BE49-F238E27FC236}">
                    <a16:creationId xmlns:a16="http://schemas.microsoft.com/office/drawing/2014/main" id="{63F875D7-8994-42EA-96F9-9C02DD33F99D}"/>
                  </a:ext>
                </a:extLst>
              </p:cNvPr>
              <p:cNvSpPr>
                <a:spLocks/>
              </p:cNvSpPr>
              <p:nvPr/>
            </p:nvSpPr>
            <p:spPr bwMode="auto">
              <a:xfrm>
                <a:off x="2569" y="1701"/>
                <a:ext cx="26" cy="16"/>
              </a:xfrm>
              <a:custGeom>
                <a:avLst/>
                <a:gdLst>
                  <a:gd name="T0" fmla="*/ 37 w 45"/>
                  <a:gd name="T1" fmla="*/ 22 h 29"/>
                  <a:gd name="T2" fmla="*/ 28 w 45"/>
                  <a:gd name="T3" fmla="*/ 19 h 29"/>
                  <a:gd name="T4" fmla="*/ 17 w 45"/>
                  <a:gd name="T5" fmla="*/ 12 h 29"/>
                  <a:gd name="T6" fmla="*/ 0 w 45"/>
                  <a:gd name="T7" fmla="*/ 0 h 29"/>
                  <a:gd name="T8" fmla="*/ 4 w 45"/>
                  <a:gd name="T9" fmla="*/ 1 h 29"/>
                  <a:gd name="T10" fmla="*/ 37 w 45"/>
                  <a:gd name="T11" fmla="*/ 22 h 29"/>
                </a:gdLst>
                <a:ahLst/>
                <a:cxnLst>
                  <a:cxn ang="0">
                    <a:pos x="T0" y="T1"/>
                  </a:cxn>
                  <a:cxn ang="0">
                    <a:pos x="T2" y="T3"/>
                  </a:cxn>
                  <a:cxn ang="0">
                    <a:pos x="T4" y="T5"/>
                  </a:cxn>
                  <a:cxn ang="0">
                    <a:pos x="T6" y="T7"/>
                  </a:cxn>
                  <a:cxn ang="0">
                    <a:pos x="T8" y="T9"/>
                  </a:cxn>
                  <a:cxn ang="0">
                    <a:pos x="T10" y="T11"/>
                  </a:cxn>
                </a:cxnLst>
                <a:rect l="0" t="0" r="r" b="b"/>
                <a:pathLst>
                  <a:path w="45" h="29">
                    <a:moveTo>
                      <a:pt x="37" y="22"/>
                    </a:moveTo>
                    <a:cubicBezTo>
                      <a:pt x="45" y="29"/>
                      <a:pt x="37" y="26"/>
                      <a:pt x="28" y="19"/>
                    </a:cubicBezTo>
                    <a:cubicBezTo>
                      <a:pt x="24" y="15"/>
                      <a:pt x="21" y="14"/>
                      <a:pt x="17" y="12"/>
                    </a:cubicBezTo>
                    <a:cubicBezTo>
                      <a:pt x="14" y="10"/>
                      <a:pt x="9" y="7"/>
                      <a:pt x="0" y="0"/>
                    </a:cubicBezTo>
                    <a:cubicBezTo>
                      <a:pt x="2" y="1"/>
                      <a:pt x="4" y="2"/>
                      <a:pt x="4" y="1"/>
                    </a:cubicBezTo>
                    <a:cubicBezTo>
                      <a:pt x="16" y="10"/>
                      <a:pt x="29" y="19"/>
                      <a:pt x="3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4" name="Freeform 6138">
                <a:extLst>
                  <a:ext uri="{FF2B5EF4-FFF2-40B4-BE49-F238E27FC236}">
                    <a16:creationId xmlns:a16="http://schemas.microsoft.com/office/drawing/2014/main" id="{5D892958-1909-4974-8099-0E5825BBCBCF}"/>
                  </a:ext>
                </a:extLst>
              </p:cNvPr>
              <p:cNvSpPr>
                <a:spLocks/>
              </p:cNvSpPr>
              <p:nvPr/>
            </p:nvSpPr>
            <p:spPr bwMode="auto">
              <a:xfrm>
                <a:off x="2660" y="1779"/>
                <a:ext cx="8" cy="5"/>
              </a:xfrm>
              <a:custGeom>
                <a:avLst/>
                <a:gdLst>
                  <a:gd name="T0" fmla="*/ 14 w 14"/>
                  <a:gd name="T1" fmla="*/ 9 h 9"/>
                  <a:gd name="T2" fmla="*/ 8 w 14"/>
                  <a:gd name="T3" fmla="*/ 8 h 9"/>
                  <a:gd name="T4" fmla="*/ 14 w 14"/>
                  <a:gd name="T5" fmla="*/ 9 h 9"/>
                </a:gdLst>
                <a:ahLst/>
                <a:cxnLst>
                  <a:cxn ang="0">
                    <a:pos x="T0" y="T1"/>
                  </a:cxn>
                  <a:cxn ang="0">
                    <a:pos x="T2" y="T3"/>
                  </a:cxn>
                  <a:cxn ang="0">
                    <a:pos x="T4" y="T5"/>
                  </a:cxn>
                </a:cxnLst>
                <a:rect l="0" t="0" r="r" b="b"/>
                <a:pathLst>
                  <a:path w="14" h="9">
                    <a:moveTo>
                      <a:pt x="14" y="9"/>
                    </a:moveTo>
                    <a:cubicBezTo>
                      <a:pt x="11" y="8"/>
                      <a:pt x="10" y="9"/>
                      <a:pt x="8" y="8"/>
                    </a:cubicBezTo>
                    <a:cubicBezTo>
                      <a:pt x="0" y="0"/>
                      <a:pt x="7" y="1"/>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5" name="Freeform 6139">
                <a:extLst>
                  <a:ext uri="{FF2B5EF4-FFF2-40B4-BE49-F238E27FC236}">
                    <a16:creationId xmlns:a16="http://schemas.microsoft.com/office/drawing/2014/main" id="{2C711040-74D0-4D8D-9672-54B9790D33DD}"/>
                  </a:ext>
                </a:extLst>
              </p:cNvPr>
              <p:cNvSpPr>
                <a:spLocks/>
              </p:cNvSpPr>
              <p:nvPr/>
            </p:nvSpPr>
            <p:spPr bwMode="auto">
              <a:xfrm>
                <a:off x="2714" y="1847"/>
                <a:ext cx="11" cy="18"/>
              </a:xfrm>
              <a:custGeom>
                <a:avLst/>
                <a:gdLst>
                  <a:gd name="T0" fmla="*/ 11 w 20"/>
                  <a:gd name="T1" fmla="*/ 13 h 31"/>
                  <a:gd name="T2" fmla="*/ 20 w 20"/>
                  <a:gd name="T3" fmla="*/ 31 h 31"/>
                  <a:gd name="T4" fmla="*/ 0 w 20"/>
                  <a:gd name="T5" fmla="*/ 0 h 31"/>
                  <a:gd name="T6" fmla="*/ 9 w 20"/>
                  <a:gd name="T7" fmla="*/ 12 h 31"/>
                  <a:gd name="T8" fmla="*/ 11 w 20"/>
                  <a:gd name="T9" fmla="*/ 13 h 31"/>
                </a:gdLst>
                <a:ahLst/>
                <a:cxnLst>
                  <a:cxn ang="0">
                    <a:pos x="T0" y="T1"/>
                  </a:cxn>
                  <a:cxn ang="0">
                    <a:pos x="T2" y="T3"/>
                  </a:cxn>
                  <a:cxn ang="0">
                    <a:pos x="T4" y="T5"/>
                  </a:cxn>
                  <a:cxn ang="0">
                    <a:pos x="T6" y="T7"/>
                  </a:cxn>
                  <a:cxn ang="0">
                    <a:pos x="T8" y="T9"/>
                  </a:cxn>
                </a:cxnLst>
                <a:rect l="0" t="0" r="r" b="b"/>
                <a:pathLst>
                  <a:path w="20" h="31">
                    <a:moveTo>
                      <a:pt x="11" y="13"/>
                    </a:moveTo>
                    <a:cubicBezTo>
                      <a:pt x="19" y="25"/>
                      <a:pt x="17" y="25"/>
                      <a:pt x="20" y="31"/>
                    </a:cubicBezTo>
                    <a:cubicBezTo>
                      <a:pt x="17" y="26"/>
                      <a:pt x="8" y="11"/>
                      <a:pt x="0" y="0"/>
                    </a:cubicBezTo>
                    <a:cubicBezTo>
                      <a:pt x="1" y="0"/>
                      <a:pt x="5" y="6"/>
                      <a:pt x="9" y="12"/>
                    </a:cubicBezTo>
                    <a:cubicBezTo>
                      <a:pt x="12" y="17"/>
                      <a:pt x="14" y="20"/>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6" name="Freeform 6140">
                <a:extLst>
                  <a:ext uri="{FF2B5EF4-FFF2-40B4-BE49-F238E27FC236}">
                    <a16:creationId xmlns:a16="http://schemas.microsoft.com/office/drawing/2014/main" id="{6492D9C9-51D7-4450-B2A0-AC834F631A12}"/>
                  </a:ext>
                </a:extLst>
              </p:cNvPr>
              <p:cNvSpPr>
                <a:spLocks/>
              </p:cNvSpPr>
              <p:nvPr/>
            </p:nvSpPr>
            <p:spPr bwMode="auto">
              <a:xfrm>
                <a:off x="2776" y="1980"/>
                <a:ext cx="4" cy="19"/>
              </a:xfrm>
              <a:custGeom>
                <a:avLst/>
                <a:gdLst>
                  <a:gd name="T0" fmla="*/ 0 w 8"/>
                  <a:gd name="T1" fmla="*/ 0 h 34"/>
                  <a:gd name="T2" fmla="*/ 8 w 8"/>
                  <a:gd name="T3" fmla="*/ 34 h 34"/>
                  <a:gd name="T4" fmla="*/ 0 w 8"/>
                  <a:gd name="T5" fmla="*/ 9 h 34"/>
                  <a:gd name="T6" fmla="*/ 0 w 8"/>
                  <a:gd name="T7" fmla="*/ 0 h 34"/>
                </a:gdLst>
                <a:ahLst/>
                <a:cxnLst>
                  <a:cxn ang="0">
                    <a:pos x="T0" y="T1"/>
                  </a:cxn>
                  <a:cxn ang="0">
                    <a:pos x="T2" y="T3"/>
                  </a:cxn>
                  <a:cxn ang="0">
                    <a:pos x="T4" y="T5"/>
                  </a:cxn>
                  <a:cxn ang="0">
                    <a:pos x="T6" y="T7"/>
                  </a:cxn>
                </a:cxnLst>
                <a:rect l="0" t="0" r="r" b="b"/>
                <a:pathLst>
                  <a:path w="8" h="34">
                    <a:moveTo>
                      <a:pt x="0" y="0"/>
                    </a:moveTo>
                    <a:cubicBezTo>
                      <a:pt x="2" y="6"/>
                      <a:pt x="6" y="25"/>
                      <a:pt x="8" y="34"/>
                    </a:cubicBezTo>
                    <a:cubicBezTo>
                      <a:pt x="6" y="30"/>
                      <a:pt x="4" y="17"/>
                      <a:pt x="0" y="9"/>
                    </a:cubicBezTo>
                    <a:cubicBezTo>
                      <a:pt x="1" y="8"/>
                      <a:pt x="1"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7" name="Freeform 6141">
                <a:extLst>
                  <a:ext uri="{FF2B5EF4-FFF2-40B4-BE49-F238E27FC236}">
                    <a16:creationId xmlns:a16="http://schemas.microsoft.com/office/drawing/2014/main" id="{5AD87903-ABC6-40B8-87B9-1C031D63E518}"/>
                  </a:ext>
                </a:extLst>
              </p:cNvPr>
              <p:cNvSpPr>
                <a:spLocks/>
              </p:cNvSpPr>
              <p:nvPr/>
            </p:nvSpPr>
            <p:spPr bwMode="auto">
              <a:xfrm>
                <a:off x="2703" y="2408"/>
                <a:ext cx="9" cy="13"/>
              </a:xfrm>
              <a:custGeom>
                <a:avLst/>
                <a:gdLst>
                  <a:gd name="T0" fmla="*/ 15 w 15"/>
                  <a:gd name="T1" fmla="*/ 0 h 23"/>
                  <a:gd name="T2" fmla="*/ 0 w 15"/>
                  <a:gd name="T3" fmla="*/ 23 h 23"/>
                  <a:gd name="T4" fmla="*/ 10 w 15"/>
                  <a:gd name="T5" fmla="*/ 4 h 23"/>
                  <a:gd name="T6" fmla="*/ 15 w 15"/>
                  <a:gd name="T7" fmla="*/ 0 h 23"/>
                </a:gdLst>
                <a:ahLst/>
                <a:cxnLst>
                  <a:cxn ang="0">
                    <a:pos x="T0" y="T1"/>
                  </a:cxn>
                  <a:cxn ang="0">
                    <a:pos x="T2" y="T3"/>
                  </a:cxn>
                  <a:cxn ang="0">
                    <a:pos x="T4" y="T5"/>
                  </a:cxn>
                  <a:cxn ang="0">
                    <a:pos x="T6" y="T7"/>
                  </a:cxn>
                </a:cxnLst>
                <a:rect l="0" t="0" r="r" b="b"/>
                <a:pathLst>
                  <a:path w="15" h="23">
                    <a:moveTo>
                      <a:pt x="15" y="0"/>
                    </a:moveTo>
                    <a:cubicBezTo>
                      <a:pt x="11" y="8"/>
                      <a:pt x="5" y="15"/>
                      <a:pt x="0" y="23"/>
                    </a:cubicBezTo>
                    <a:cubicBezTo>
                      <a:pt x="5" y="15"/>
                      <a:pt x="5" y="12"/>
                      <a:pt x="10" y="4"/>
                    </a:cubicBezTo>
                    <a:cubicBezTo>
                      <a:pt x="11" y="3"/>
                      <a:pt x="12" y="5"/>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8" name="Freeform 6142">
                <a:extLst>
                  <a:ext uri="{FF2B5EF4-FFF2-40B4-BE49-F238E27FC236}">
                    <a16:creationId xmlns:a16="http://schemas.microsoft.com/office/drawing/2014/main" id="{5463AF69-BA31-4797-A40E-B36AA8AC4B87}"/>
                  </a:ext>
                </a:extLst>
              </p:cNvPr>
              <p:cNvSpPr>
                <a:spLocks/>
              </p:cNvSpPr>
              <p:nvPr/>
            </p:nvSpPr>
            <p:spPr bwMode="auto">
              <a:xfrm>
                <a:off x="2414" y="2620"/>
                <a:ext cx="18" cy="6"/>
              </a:xfrm>
              <a:custGeom>
                <a:avLst/>
                <a:gdLst>
                  <a:gd name="T0" fmla="*/ 26 w 32"/>
                  <a:gd name="T1" fmla="*/ 8 h 11"/>
                  <a:gd name="T2" fmla="*/ 13 w 32"/>
                  <a:gd name="T3" fmla="*/ 10 h 11"/>
                  <a:gd name="T4" fmla="*/ 8 w 32"/>
                  <a:gd name="T5" fmla="*/ 7 h 11"/>
                  <a:gd name="T6" fmla="*/ 15 w 32"/>
                  <a:gd name="T7" fmla="*/ 0 h 11"/>
                  <a:gd name="T8" fmla="*/ 7 w 32"/>
                  <a:gd name="T9" fmla="*/ 6 h 11"/>
                  <a:gd name="T10" fmla="*/ 24 w 32"/>
                  <a:gd name="T11" fmla="*/ 3 h 11"/>
                  <a:gd name="T12" fmla="*/ 32 w 32"/>
                  <a:gd name="T13" fmla="*/ 5 h 11"/>
                  <a:gd name="T14" fmla="*/ 26 w 32"/>
                  <a:gd name="T15" fmla="*/ 8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1">
                    <a:moveTo>
                      <a:pt x="26" y="8"/>
                    </a:moveTo>
                    <a:cubicBezTo>
                      <a:pt x="16" y="11"/>
                      <a:pt x="27" y="5"/>
                      <a:pt x="13" y="10"/>
                    </a:cubicBezTo>
                    <a:cubicBezTo>
                      <a:pt x="20" y="7"/>
                      <a:pt x="13" y="7"/>
                      <a:pt x="8" y="7"/>
                    </a:cubicBezTo>
                    <a:cubicBezTo>
                      <a:pt x="3" y="7"/>
                      <a:pt x="0" y="6"/>
                      <a:pt x="15" y="0"/>
                    </a:cubicBezTo>
                    <a:cubicBezTo>
                      <a:pt x="10" y="3"/>
                      <a:pt x="21" y="2"/>
                      <a:pt x="7" y="6"/>
                    </a:cubicBezTo>
                    <a:cubicBezTo>
                      <a:pt x="13" y="5"/>
                      <a:pt x="14" y="6"/>
                      <a:pt x="24" y="3"/>
                    </a:cubicBezTo>
                    <a:cubicBezTo>
                      <a:pt x="29" y="3"/>
                      <a:pt x="18" y="8"/>
                      <a:pt x="32" y="5"/>
                    </a:cubicBezTo>
                    <a:cubicBezTo>
                      <a:pt x="30" y="6"/>
                      <a:pt x="24" y="8"/>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9" name="Freeform 6143">
                <a:extLst>
                  <a:ext uri="{FF2B5EF4-FFF2-40B4-BE49-F238E27FC236}">
                    <a16:creationId xmlns:a16="http://schemas.microsoft.com/office/drawing/2014/main" id="{39EA351C-8FB3-4C45-BD61-240A48728770}"/>
                  </a:ext>
                </a:extLst>
              </p:cNvPr>
              <p:cNvSpPr>
                <a:spLocks/>
              </p:cNvSpPr>
              <p:nvPr/>
            </p:nvSpPr>
            <p:spPr bwMode="auto">
              <a:xfrm>
                <a:off x="2635" y="1751"/>
                <a:ext cx="13" cy="12"/>
              </a:xfrm>
              <a:custGeom>
                <a:avLst/>
                <a:gdLst>
                  <a:gd name="T0" fmla="*/ 1 w 22"/>
                  <a:gd name="T1" fmla="*/ 0 h 21"/>
                  <a:gd name="T2" fmla="*/ 22 w 22"/>
                  <a:gd name="T3" fmla="*/ 21 h 21"/>
                  <a:gd name="T4" fmla="*/ 0 w 22"/>
                  <a:gd name="T5" fmla="*/ 3 h 21"/>
                  <a:gd name="T6" fmla="*/ 1 w 22"/>
                  <a:gd name="T7" fmla="*/ 0 h 21"/>
                </a:gdLst>
                <a:ahLst/>
                <a:cxnLst>
                  <a:cxn ang="0">
                    <a:pos x="T0" y="T1"/>
                  </a:cxn>
                  <a:cxn ang="0">
                    <a:pos x="T2" y="T3"/>
                  </a:cxn>
                  <a:cxn ang="0">
                    <a:pos x="T4" y="T5"/>
                  </a:cxn>
                  <a:cxn ang="0">
                    <a:pos x="T6" y="T7"/>
                  </a:cxn>
                </a:cxnLst>
                <a:rect l="0" t="0" r="r" b="b"/>
                <a:pathLst>
                  <a:path w="22" h="21">
                    <a:moveTo>
                      <a:pt x="1" y="0"/>
                    </a:moveTo>
                    <a:cubicBezTo>
                      <a:pt x="8" y="8"/>
                      <a:pt x="15" y="14"/>
                      <a:pt x="22" y="21"/>
                    </a:cubicBezTo>
                    <a:cubicBezTo>
                      <a:pt x="20" y="21"/>
                      <a:pt x="7" y="8"/>
                      <a:pt x="0" y="3"/>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0" name="Freeform 6144">
                <a:extLst>
                  <a:ext uri="{FF2B5EF4-FFF2-40B4-BE49-F238E27FC236}">
                    <a16:creationId xmlns:a16="http://schemas.microsoft.com/office/drawing/2014/main" id="{7517DD13-A101-4C89-879D-3671249F6BCA}"/>
                  </a:ext>
                </a:extLst>
              </p:cNvPr>
              <p:cNvSpPr>
                <a:spLocks/>
              </p:cNvSpPr>
              <p:nvPr/>
            </p:nvSpPr>
            <p:spPr bwMode="auto">
              <a:xfrm>
                <a:off x="2733" y="1880"/>
                <a:ext cx="6" cy="13"/>
              </a:xfrm>
              <a:custGeom>
                <a:avLst/>
                <a:gdLst>
                  <a:gd name="T0" fmla="*/ 3 w 10"/>
                  <a:gd name="T1" fmla="*/ 2 h 22"/>
                  <a:gd name="T2" fmla="*/ 10 w 10"/>
                  <a:gd name="T3" fmla="*/ 22 h 22"/>
                  <a:gd name="T4" fmla="*/ 0 w 10"/>
                  <a:gd name="T5" fmla="*/ 2 h 22"/>
                  <a:gd name="T6" fmla="*/ 3 w 10"/>
                  <a:gd name="T7" fmla="*/ 2 h 22"/>
                </a:gdLst>
                <a:ahLst/>
                <a:cxnLst>
                  <a:cxn ang="0">
                    <a:pos x="T0" y="T1"/>
                  </a:cxn>
                  <a:cxn ang="0">
                    <a:pos x="T2" y="T3"/>
                  </a:cxn>
                  <a:cxn ang="0">
                    <a:pos x="T4" y="T5"/>
                  </a:cxn>
                  <a:cxn ang="0">
                    <a:pos x="T6" y="T7"/>
                  </a:cxn>
                </a:cxnLst>
                <a:rect l="0" t="0" r="r" b="b"/>
                <a:pathLst>
                  <a:path w="10" h="22">
                    <a:moveTo>
                      <a:pt x="3" y="2"/>
                    </a:moveTo>
                    <a:cubicBezTo>
                      <a:pt x="6" y="9"/>
                      <a:pt x="8" y="16"/>
                      <a:pt x="10" y="22"/>
                    </a:cubicBezTo>
                    <a:cubicBezTo>
                      <a:pt x="7" y="15"/>
                      <a:pt x="3" y="8"/>
                      <a:pt x="0" y="2"/>
                    </a:cubicBezTo>
                    <a:cubicBezTo>
                      <a:pt x="0" y="0"/>
                      <a:pt x="4" y="6"/>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1" name="Freeform 6145">
                <a:extLst>
                  <a:ext uri="{FF2B5EF4-FFF2-40B4-BE49-F238E27FC236}">
                    <a16:creationId xmlns:a16="http://schemas.microsoft.com/office/drawing/2014/main" id="{407321E3-2762-4402-86BB-D6CF0A99AC2D}"/>
                  </a:ext>
                </a:extLst>
              </p:cNvPr>
              <p:cNvSpPr>
                <a:spLocks/>
              </p:cNvSpPr>
              <p:nvPr/>
            </p:nvSpPr>
            <p:spPr bwMode="auto">
              <a:xfrm>
                <a:off x="2754" y="1923"/>
                <a:ext cx="5" cy="11"/>
              </a:xfrm>
              <a:custGeom>
                <a:avLst/>
                <a:gdLst>
                  <a:gd name="T0" fmla="*/ 9 w 9"/>
                  <a:gd name="T1" fmla="*/ 18 h 18"/>
                  <a:gd name="T2" fmla="*/ 5 w 9"/>
                  <a:gd name="T3" fmla="*/ 13 h 18"/>
                  <a:gd name="T4" fmla="*/ 1 w 9"/>
                  <a:gd name="T5" fmla="*/ 1 h 18"/>
                  <a:gd name="T6" fmla="*/ 9 w 9"/>
                  <a:gd name="T7" fmla="*/ 18 h 18"/>
                </a:gdLst>
                <a:ahLst/>
                <a:cxnLst>
                  <a:cxn ang="0">
                    <a:pos x="T0" y="T1"/>
                  </a:cxn>
                  <a:cxn ang="0">
                    <a:pos x="T2" y="T3"/>
                  </a:cxn>
                  <a:cxn ang="0">
                    <a:pos x="T4" y="T5"/>
                  </a:cxn>
                  <a:cxn ang="0">
                    <a:pos x="T6" y="T7"/>
                  </a:cxn>
                </a:cxnLst>
                <a:rect l="0" t="0" r="r" b="b"/>
                <a:pathLst>
                  <a:path w="9" h="18">
                    <a:moveTo>
                      <a:pt x="9" y="18"/>
                    </a:moveTo>
                    <a:cubicBezTo>
                      <a:pt x="7" y="17"/>
                      <a:pt x="5" y="11"/>
                      <a:pt x="5" y="13"/>
                    </a:cubicBezTo>
                    <a:cubicBezTo>
                      <a:pt x="4" y="9"/>
                      <a:pt x="0" y="0"/>
                      <a:pt x="1" y="1"/>
                    </a:cubicBezTo>
                    <a:cubicBezTo>
                      <a:pt x="5" y="9"/>
                      <a:pt x="6" y="10"/>
                      <a:pt x="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2" name="Freeform 6146">
                <a:extLst>
                  <a:ext uri="{FF2B5EF4-FFF2-40B4-BE49-F238E27FC236}">
                    <a16:creationId xmlns:a16="http://schemas.microsoft.com/office/drawing/2014/main" id="{68D1DA63-153B-4C94-943A-466F84CC13BA}"/>
                  </a:ext>
                </a:extLst>
              </p:cNvPr>
              <p:cNvSpPr>
                <a:spLocks/>
              </p:cNvSpPr>
              <p:nvPr/>
            </p:nvSpPr>
            <p:spPr bwMode="auto">
              <a:xfrm>
                <a:off x="2781" y="2007"/>
                <a:ext cx="5" cy="17"/>
              </a:xfrm>
              <a:custGeom>
                <a:avLst/>
                <a:gdLst>
                  <a:gd name="T0" fmla="*/ 8 w 8"/>
                  <a:gd name="T1" fmla="*/ 30 h 30"/>
                  <a:gd name="T2" fmla="*/ 1 w 8"/>
                  <a:gd name="T3" fmla="*/ 6 h 30"/>
                  <a:gd name="T4" fmla="*/ 3 w 8"/>
                  <a:gd name="T5" fmla="*/ 9 h 30"/>
                  <a:gd name="T6" fmla="*/ 8 w 8"/>
                  <a:gd name="T7" fmla="*/ 30 h 30"/>
                </a:gdLst>
                <a:ahLst/>
                <a:cxnLst>
                  <a:cxn ang="0">
                    <a:pos x="T0" y="T1"/>
                  </a:cxn>
                  <a:cxn ang="0">
                    <a:pos x="T2" y="T3"/>
                  </a:cxn>
                  <a:cxn ang="0">
                    <a:pos x="T4" y="T5"/>
                  </a:cxn>
                  <a:cxn ang="0">
                    <a:pos x="T6" y="T7"/>
                  </a:cxn>
                </a:cxnLst>
                <a:rect l="0" t="0" r="r" b="b"/>
                <a:pathLst>
                  <a:path w="8" h="30">
                    <a:moveTo>
                      <a:pt x="8" y="30"/>
                    </a:moveTo>
                    <a:cubicBezTo>
                      <a:pt x="6" y="28"/>
                      <a:pt x="3" y="10"/>
                      <a:pt x="1" y="6"/>
                    </a:cubicBezTo>
                    <a:cubicBezTo>
                      <a:pt x="0" y="0"/>
                      <a:pt x="1" y="3"/>
                      <a:pt x="3" y="9"/>
                    </a:cubicBezTo>
                    <a:cubicBezTo>
                      <a:pt x="5" y="15"/>
                      <a:pt x="7" y="25"/>
                      <a:pt x="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3" name="Freeform 6147">
                <a:extLst>
                  <a:ext uri="{FF2B5EF4-FFF2-40B4-BE49-F238E27FC236}">
                    <a16:creationId xmlns:a16="http://schemas.microsoft.com/office/drawing/2014/main" id="{642557E9-8558-480E-BA8E-1FBC5DA8F6FE}"/>
                  </a:ext>
                </a:extLst>
              </p:cNvPr>
              <p:cNvSpPr>
                <a:spLocks/>
              </p:cNvSpPr>
              <p:nvPr/>
            </p:nvSpPr>
            <p:spPr bwMode="auto">
              <a:xfrm>
                <a:off x="2587" y="2533"/>
                <a:ext cx="12" cy="8"/>
              </a:xfrm>
              <a:custGeom>
                <a:avLst/>
                <a:gdLst>
                  <a:gd name="T0" fmla="*/ 6 w 21"/>
                  <a:gd name="T1" fmla="*/ 12 h 14"/>
                  <a:gd name="T2" fmla="*/ 11 w 21"/>
                  <a:gd name="T3" fmla="*/ 7 h 14"/>
                  <a:gd name="T4" fmla="*/ 5 w 21"/>
                  <a:gd name="T5" fmla="*/ 9 h 14"/>
                  <a:gd name="T6" fmla="*/ 20 w 21"/>
                  <a:gd name="T7" fmla="*/ 0 h 14"/>
                  <a:gd name="T8" fmla="*/ 6 w 21"/>
                  <a:gd name="T9" fmla="*/ 12 h 14"/>
                </a:gdLst>
                <a:ahLst/>
                <a:cxnLst>
                  <a:cxn ang="0">
                    <a:pos x="T0" y="T1"/>
                  </a:cxn>
                  <a:cxn ang="0">
                    <a:pos x="T2" y="T3"/>
                  </a:cxn>
                  <a:cxn ang="0">
                    <a:pos x="T4" y="T5"/>
                  </a:cxn>
                  <a:cxn ang="0">
                    <a:pos x="T6" y="T7"/>
                  </a:cxn>
                  <a:cxn ang="0">
                    <a:pos x="T8" y="T9"/>
                  </a:cxn>
                </a:cxnLst>
                <a:rect l="0" t="0" r="r" b="b"/>
                <a:pathLst>
                  <a:path w="21" h="14">
                    <a:moveTo>
                      <a:pt x="6" y="12"/>
                    </a:moveTo>
                    <a:cubicBezTo>
                      <a:pt x="7" y="11"/>
                      <a:pt x="8" y="10"/>
                      <a:pt x="11" y="7"/>
                    </a:cubicBezTo>
                    <a:cubicBezTo>
                      <a:pt x="7" y="9"/>
                      <a:pt x="0" y="14"/>
                      <a:pt x="5" y="9"/>
                    </a:cubicBezTo>
                    <a:cubicBezTo>
                      <a:pt x="14" y="2"/>
                      <a:pt x="13" y="5"/>
                      <a:pt x="20" y="0"/>
                    </a:cubicBezTo>
                    <a:cubicBezTo>
                      <a:pt x="21" y="1"/>
                      <a:pt x="14" y="7"/>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4" name="Freeform 6148">
                <a:extLst>
                  <a:ext uri="{FF2B5EF4-FFF2-40B4-BE49-F238E27FC236}">
                    <a16:creationId xmlns:a16="http://schemas.microsoft.com/office/drawing/2014/main" id="{8075C6C5-9C47-4DD9-A35A-F4E85D029409}"/>
                  </a:ext>
                </a:extLst>
              </p:cNvPr>
              <p:cNvSpPr>
                <a:spLocks/>
              </p:cNvSpPr>
              <p:nvPr/>
            </p:nvSpPr>
            <p:spPr bwMode="auto">
              <a:xfrm>
                <a:off x="2791" y="2071"/>
                <a:ext cx="3" cy="12"/>
              </a:xfrm>
              <a:custGeom>
                <a:avLst/>
                <a:gdLst>
                  <a:gd name="T0" fmla="*/ 4 w 5"/>
                  <a:gd name="T1" fmla="*/ 3 h 21"/>
                  <a:gd name="T2" fmla="*/ 5 w 5"/>
                  <a:gd name="T3" fmla="*/ 15 h 21"/>
                  <a:gd name="T4" fmla="*/ 3 w 5"/>
                  <a:gd name="T5" fmla="*/ 8 h 21"/>
                  <a:gd name="T6" fmla="*/ 0 w 5"/>
                  <a:gd name="T7" fmla="*/ 6 h 21"/>
                  <a:gd name="T8" fmla="*/ 2 w 5"/>
                  <a:gd name="T9" fmla="*/ 9 h 21"/>
                  <a:gd name="T10" fmla="*/ 2 w 5"/>
                  <a:gd name="T11" fmla="*/ 1 h 21"/>
                  <a:gd name="T12" fmla="*/ 4 w 5"/>
                  <a:gd name="T13" fmla="*/ 3 h 21"/>
                </a:gdLst>
                <a:ahLst/>
                <a:cxnLst>
                  <a:cxn ang="0">
                    <a:pos x="T0" y="T1"/>
                  </a:cxn>
                  <a:cxn ang="0">
                    <a:pos x="T2" y="T3"/>
                  </a:cxn>
                  <a:cxn ang="0">
                    <a:pos x="T4" y="T5"/>
                  </a:cxn>
                  <a:cxn ang="0">
                    <a:pos x="T6" y="T7"/>
                  </a:cxn>
                  <a:cxn ang="0">
                    <a:pos x="T8" y="T9"/>
                  </a:cxn>
                  <a:cxn ang="0">
                    <a:pos x="T10" y="T11"/>
                  </a:cxn>
                  <a:cxn ang="0">
                    <a:pos x="T12" y="T13"/>
                  </a:cxn>
                </a:cxnLst>
                <a:rect l="0" t="0" r="r" b="b"/>
                <a:pathLst>
                  <a:path w="5" h="21">
                    <a:moveTo>
                      <a:pt x="4" y="3"/>
                    </a:moveTo>
                    <a:cubicBezTo>
                      <a:pt x="5" y="15"/>
                      <a:pt x="5" y="15"/>
                      <a:pt x="5" y="15"/>
                    </a:cubicBezTo>
                    <a:cubicBezTo>
                      <a:pt x="4" y="17"/>
                      <a:pt x="4" y="13"/>
                      <a:pt x="3" y="8"/>
                    </a:cubicBezTo>
                    <a:cubicBezTo>
                      <a:pt x="3" y="11"/>
                      <a:pt x="1" y="21"/>
                      <a:pt x="0" y="6"/>
                    </a:cubicBezTo>
                    <a:cubicBezTo>
                      <a:pt x="1" y="8"/>
                      <a:pt x="1" y="10"/>
                      <a:pt x="2" y="9"/>
                    </a:cubicBezTo>
                    <a:cubicBezTo>
                      <a:pt x="2" y="9"/>
                      <a:pt x="2" y="4"/>
                      <a:pt x="2" y="1"/>
                    </a:cubicBezTo>
                    <a:cubicBezTo>
                      <a:pt x="2" y="0"/>
                      <a:pt x="3" y="5"/>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5" name="Freeform 6149">
                <a:extLst>
                  <a:ext uri="{FF2B5EF4-FFF2-40B4-BE49-F238E27FC236}">
                    <a16:creationId xmlns:a16="http://schemas.microsoft.com/office/drawing/2014/main" id="{108458E6-A6D1-4C32-A076-20185746B759}"/>
                  </a:ext>
                </a:extLst>
              </p:cNvPr>
              <p:cNvSpPr>
                <a:spLocks/>
              </p:cNvSpPr>
              <p:nvPr/>
            </p:nvSpPr>
            <p:spPr bwMode="auto">
              <a:xfrm>
                <a:off x="2765" y="2282"/>
                <a:ext cx="4" cy="12"/>
              </a:xfrm>
              <a:custGeom>
                <a:avLst/>
                <a:gdLst>
                  <a:gd name="T0" fmla="*/ 3 w 7"/>
                  <a:gd name="T1" fmla="*/ 18 h 20"/>
                  <a:gd name="T2" fmla="*/ 4 w 7"/>
                  <a:gd name="T3" fmla="*/ 8 h 20"/>
                  <a:gd name="T4" fmla="*/ 7 w 7"/>
                  <a:gd name="T5" fmla="*/ 0 h 20"/>
                  <a:gd name="T6" fmla="*/ 3 w 7"/>
                  <a:gd name="T7" fmla="*/ 18 h 20"/>
                </a:gdLst>
                <a:ahLst/>
                <a:cxnLst>
                  <a:cxn ang="0">
                    <a:pos x="T0" y="T1"/>
                  </a:cxn>
                  <a:cxn ang="0">
                    <a:pos x="T2" y="T3"/>
                  </a:cxn>
                  <a:cxn ang="0">
                    <a:pos x="T4" y="T5"/>
                  </a:cxn>
                  <a:cxn ang="0">
                    <a:pos x="T6" y="T7"/>
                  </a:cxn>
                </a:cxnLst>
                <a:rect l="0" t="0" r="r" b="b"/>
                <a:pathLst>
                  <a:path w="7" h="20">
                    <a:moveTo>
                      <a:pt x="3" y="18"/>
                    </a:moveTo>
                    <a:cubicBezTo>
                      <a:pt x="0" y="20"/>
                      <a:pt x="5" y="8"/>
                      <a:pt x="4" y="8"/>
                    </a:cubicBezTo>
                    <a:cubicBezTo>
                      <a:pt x="5" y="4"/>
                      <a:pt x="6" y="5"/>
                      <a:pt x="7" y="0"/>
                    </a:cubicBezTo>
                    <a:cubicBezTo>
                      <a:pt x="6" y="5"/>
                      <a:pt x="6" y="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6" name="Freeform 6150">
                <a:extLst>
                  <a:ext uri="{FF2B5EF4-FFF2-40B4-BE49-F238E27FC236}">
                    <a16:creationId xmlns:a16="http://schemas.microsoft.com/office/drawing/2014/main" id="{917167D5-F0D3-40B3-A1DD-27A1473B2288}"/>
                  </a:ext>
                </a:extLst>
              </p:cNvPr>
              <p:cNvSpPr>
                <a:spLocks/>
              </p:cNvSpPr>
              <p:nvPr/>
            </p:nvSpPr>
            <p:spPr bwMode="auto">
              <a:xfrm>
                <a:off x="2732" y="1882"/>
                <a:ext cx="7" cy="12"/>
              </a:xfrm>
              <a:custGeom>
                <a:avLst/>
                <a:gdLst>
                  <a:gd name="T0" fmla="*/ 7 w 13"/>
                  <a:gd name="T1" fmla="*/ 8 h 21"/>
                  <a:gd name="T2" fmla="*/ 7 w 13"/>
                  <a:gd name="T3" fmla="*/ 14 h 21"/>
                  <a:gd name="T4" fmla="*/ 0 w 13"/>
                  <a:gd name="T5" fmla="*/ 0 h 21"/>
                  <a:gd name="T6" fmla="*/ 7 w 13"/>
                  <a:gd name="T7" fmla="*/ 8 h 21"/>
                </a:gdLst>
                <a:ahLst/>
                <a:cxnLst>
                  <a:cxn ang="0">
                    <a:pos x="T0" y="T1"/>
                  </a:cxn>
                  <a:cxn ang="0">
                    <a:pos x="T2" y="T3"/>
                  </a:cxn>
                  <a:cxn ang="0">
                    <a:pos x="T4" y="T5"/>
                  </a:cxn>
                  <a:cxn ang="0">
                    <a:pos x="T6" y="T7"/>
                  </a:cxn>
                </a:cxnLst>
                <a:rect l="0" t="0" r="r" b="b"/>
                <a:pathLst>
                  <a:path w="13" h="21">
                    <a:moveTo>
                      <a:pt x="7" y="8"/>
                    </a:moveTo>
                    <a:cubicBezTo>
                      <a:pt x="13" y="21"/>
                      <a:pt x="1" y="3"/>
                      <a:pt x="7" y="14"/>
                    </a:cubicBezTo>
                    <a:cubicBezTo>
                      <a:pt x="4" y="12"/>
                      <a:pt x="1" y="3"/>
                      <a:pt x="0" y="0"/>
                    </a:cubicBezTo>
                    <a:cubicBezTo>
                      <a:pt x="1" y="0"/>
                      <a:pt x="6" y="8"/>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7" name="Freeform 6151">
                <a:extLst>
                  <a:ext uri="{FF2B5EF4-FFF2-40B4-BE49-F238E27FC236}">
                    <a16:creationId xmlns:a16="http://schemas.microsoft.com/office/drawing/2014/main" id="{4FB0D98D-BAB1-4432-8AA7-670DB6DEF5B0}"/>
                  </a:ext>
                </a:extLst>
              </p:cNvPr>
              <p:cNvSpPr>
                <a:spLocks/>
              </p:cNvSpPr>
              <p:nvPr/>
            </p:nvSpPr>
            <p:spPr bwMode="auto">
              <a:xfrm>
                <a:off x="2742" y="1903"/>
                <a:ext cx="6" cy="11"/>
              </a:xfrm>
              <a:custGeom>
                <a:avLst/>
                <a:gdLst>
                  <a:gd name="T0" fmla="*/ 8 w 11"/>
                  <a:gd name="T1" fmla="*/ 11 h 19"/>
                  <a:gd name="T2" fmla="*/ 9 w 11"/>
                  <a:gd name="T3" fmla="*/ 17 h 19"/>
                  <a:gd name="T4" fmla="*/ 0 w 11"/>
                  <a:gd name="T5" fmla="*/ 1 h 19"/>
                  <a:gd name="T6" fmla="*/ 3 w 11"/>
                  <a:gd name="T7" fmla="*/ 2 h 19"/>
                  <a:gd name="T8" fmla="*/ 6 w 11"/>
                  <a:gd name="T9" fmla="*/ 10 h 19"/>
                  <a:gd name="T10" fmla="*/ 8 w 11"/>
                  <a:gd name="T11" fmla="*/ 11 h 19"/>
                </a:gdLst>
                <a:ahLst/>
                <a:cxnLst>
                  <a:cxn ang="0">
                    <a:pos x="T0" y="T1"/>
                  </a:cxn>
                  <a:cxn ang="0">
                    <a:pos x="T2" y="T3"/>
                  </a:cxn>
                  <a:cxn ang="0">
                    <a:pos x="T4" y="T5"/>
                  </a:cxn>
                  <a:cxn ang="0">
                    <a:pos x="T6" y="T7"/>
                  </a:cxn>
                  <a:cxn ang="0">
                    <a:pos x="T8" y="T9"/>
                  </a:cxn>
                  <a:cxn ang="0">
                    <a:pos x="T10" y="T11"/>
                  </a:cxn>
                </a:cxnLst>
                <a:rect l="0" t="0" r="r" b="b"/>
                <a:pathLst>
                  <a:path w="11" h="19">
                    <a:moveTo>
                      <a:pt x="8" y="11"/>
                    </a:moveTo>
                    <a:cubicBezTo>
                      <a:pt x="11" y="18"/>
                      <a:pt x="11" y="19"/>
                      <a:pt x="9" y="17"/>
                    </a:cubicBezTo>
                    <a:cubicBezTo>
                      <a:pt x="7" y="15"/>
                      <a:pt x="4" y="9"/>
                      <a:pt x="0" y="1"/>
                    </a:cubicBezTo>
                    <a:cubicBezTo>
                      <a:pt x="1" y="0"/>
                      <a:pt x="3" y="4"/>
                      <a:pt x="3" y="2"/>
                    </a:cubicBezTo>
                    <a:cubicBezTo>
                      <a:pt x="5" y="6"/>
                      <a:pt x="6" y="8"/>
                      <a:pt x="6" y="10"/>
                    </a:cubicBezTo>
                    <a:cubicBezTo>
                      <a:pt x="8" y="13"/>
                      <a:pt x="8" y="12"/>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8" name="Freeform 6152">
                <a:extLst>
                  <a:ext uri="{FF2B5EF4-FFF2-40B4-BE49-F238E27FC236}">
                    <a16:creationId xmlns:a16="http://schemas.microsoft.com/office/drawing/2014/main" id="{B275E336-3044-4C65-9F7F-A7E7D44C417D}"/>
                  </a:ext>
                </a:extLst>
              </p:cNvPr>
              <p:cNvSpPr>
                <a:spLocks/>
              </p:cNvSpPr>
              <p:nvPr/>
            </p:nvSpPr>
            <p:spPr bwMode="auto">
              <a:xfrm>
                <a:off x="2151" y="2636"/>
                <a:ext cx="14" cy="4"/>
              </a:xfrm>
              <a:custGeom>
                <a:avLst/>
                <a:gdLst>
                  <a:gd name="T0" fmla="*/ 5 w 26"/>
                  <a:gd name="T1" fmla="*/ 3 h 8"/>
                  <a:gd name="T2" fmla="*/ 0 w 26"/>
                  <a:gd name="T3" fmla="*/ 0 h 8"/>
                  <a:gd name="T4" fmla="*/ 5 w 26"/>
                  <a:gd name="T5" fmla="*/ 3 h 8"/>
                </a:gdLst>
                <a:ahLst/>
                <a:cxnLst>
                  <a:cxn ang="0">
                    <a:pos x="T0" y="T1"/>
                  </a:cxn>
                  <a:cxn ang="0">
                    <a:pos x="T2" y="T3"/>
                  </a:cxn>
                  <a:cxn ang="0">
                    <a:pos x="T4" y="T5"/>
                  </a:cxn>
                </a:cxnLst>
                <a:rect l="0" t="0" r="r" b="b"/>
                <a:pathLst>
                  <a:path w="26" h="8">
                    <a:moveTo>
                      <a:pt x="5" y="3"/>
                    </a:moveTo>
                    <a:cubicBezTo>
                      <a:pt x="5" y="2"/>
                      <a:pt x="12" y="3"/>
                      <a:pt x="0" y="0"/>
                    </a:cubicBezTo>
                    <a:cubicBezTo>
                      <a:pt x="9" y="0"/>
                      <a:pt x="26" y="8"/>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9" name="Freeform 6153">
                <a:extLst>
                  <a:ext uri="{FF2B5EF4-FFF2-40B4-BE49-F238E27FC236}">
                    <a16:creationId xmlns:a16="http://schemas.microsoft.com/office/drawing/2014/main" id="{E7446AAB-32C9-44BA-9954-A1628F8B421C}"/>
                  </a:ext>
                </a:extLst>
              </p:cNvPr>
              <p:cNvSpPr>
                <a:spLocks/>
              </p:cNvSpPr>
              <p:nvPr/>
            </p:nvSpPr>
            <p:spPr bwMode="auto">
              <a:xfrm>
                <a:off x="2681" y="1805"/>
                <a:ext cx="10" cy="12"/>
              </a:xfrm>
              <a:custGeom>
                <a:avLst/>
                <a:gdLst>
                  <a:gd name="T0" fmla="*/ 19 w 19"/>
                  <a:gd name="T1" fmla="*/ 22 h 22"/>
                  <a:gd name="T2" fmla="*/ 0 w 19"/>
                  <a:gd name="T3" fmla="*/ 0 h 22"/>
                  <a:gd name="T4" fmla="*/ 19 w 19"/>
                  <a:gd name="T5" fmla="*/ 22 h 22"/>
                </a:gdLst>
                <a:ahLst/>
                <a:cxnLst>
                  <a:cxn ang="0">
                    <a:pos x="T0" y="T1"/>
                  </a:cxn>
                  <a:cxn ang="0">
                    <a:pos x="T2" y="T3"/>
                  </a:cxn>
                  <a:cxn ang="0">
                    <a:pos x="T4" y="T5"/>
                  </a:cxn>
                </a:cxnLst>
                <a:rect l="0" t="0" r="r" b="b"/>
                <a:pathLst>
                  <a:path w="19" h="22">
                    <a:moveTo>
                      <a:pt x="19" y="22"/>
                    </a:moveTo>
                    <a:cubicBezTo>
                      <a:pt x="14" y="18"/>
                      <a:pt x="6" y="8"/>
                      <a:pt x="0" y="0"/>
                    </a:cubicBezTo>
                    <a:cubicBezTo>
                      <a:pt x="5" y="3"/>
                      <a:pt x="10" y="1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0" name="Freeform 6154">
                <a:extLst>
                  <a:ext uri="{FF2B5EF4-FFF2-40B4-BE49-F238E27FC236}">
                    <a16:creationId xmlns:a16="http://schemas.microsoft.com/office/drawing/2014/main" id="{8D3988BA-23D6-47F9-90E0-67A4A605367C}"/>
                  </a:ext>
                </a:extLst>
              </p:cNvPr>
              <p:cNvSpPr>
                <a:spLocks/>
              </p:cNvSpPr>
              <p:nvPr/>
            </p:nvSpPr>
            <p:spPr bwMode="auto">
              <a:xfrm>
                <a:off x="2174" y="2640"/>
                <a:ext cx="19" cy="2"/>
              </a:xfrm>
              <a:custGeom>
                <a:avLst/>
                <a:gdLst>
                  <a:gd name="T0" fmla="*/ 19 w 34"/>
                  <a:gd name="T1" fmla="*/ 4 h 4"/>
                  <a:gd name="T2" fmla="*/ 20 w 34"/>
                  <a:gd name="T3" fmla="*/ 0 h 4"/>
                  <a:gd name="T4" fmla="*/ 19 w 34"/>
                  <a:gd name="T5" fmla="*/ 4 h 4"/>
                </a:gdLst>
                <a:ahLst/>
                <a:cxnLst>
                  <a:cxn ang="0">
                    <a:pos x="T0" y="T1"/>
                  </a:cxn>
                  <a:cxn ang="0">
                    <a:pos x="T2" y="T3"/>
                  </a:cxn>
                  <a:cxn ang="0">
                    <a:pos x="T4" y="T5"/>
                  </a:cxn>
                </a:cxnLst>
                <a:rect l="0" t="0" r="r" b="b"/>
                <a:pathLst>
                  <a:path w="34" h="4">
                    <a:moveTo>
                      <a:pt x="19" y="4"/>
                    </a:moveTo>
                    <a:cubicBezTo>
                      <a:pt x="0" y="0"/>
                      <a:pt x="27" y="4"/>
                      <a:pt x="20" y="0"/>
                    </a:cubicBezTo>
                    <a:cubicBezTo>
                      <a:pt x="34" y="4"/>
                      <a:pt x="18" y="3"/>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1" name="Freeform 6155">
                <a:extLst>
                  <a:ext uri="{FF2B5EF4-FFF2-40B4-BE49-F238E27FC236}">
                    <a16:creationId xmlns:a16="http://schemas.microsoft.com/office/drawing/2014/main" id="{22737AA9-ACE6-4FE4-AD37-5BCC7B2F3D94}"/>
                  </a:ext>
                </a:extLst>
              </p:cNvPr>
              <p:cNvSpPr>
                <a:spLocks/>
              </p:cNvSpPr>
              <p:nvPr/>
            </p:nvSpPr>
            <p:spPr bwMode="auto">
              <a:xfrm>
                <a:off x="2756" y="2299"/>
                <a:ext cx="7" cy="15"/>
              </a:xfrm>
              <a:custGeom>
                <a:avLst/>
                <a:gdLst>
                  <a:gd name="T0" fmla="*/ 11 w 11"/>
                  <a:gd name="T1" fmla="*/ 0 h 27"/>
                  <a:gd name="T2" fmla="*/ 5 w 11"/>
                  <a:gd name="T3" fmla="*/ 15 h 27"/>
                  <a:gd name="T4" fmla="*/ 9 w 11"/>
                  <a:gd name="T5" fmla="*/ 1 h 27"/>
                  <a:gd name="T6" fmla="*/ 11 w 11"/>
                  <a:gd name="T7" fmla="*/ 0 h 27"/>
                </a:gdLst>
                <a:ahLst/>
                <a:cxnLst>
                  <a:cxn ang="0">
                    <a:pos x="T0" y="T1"/>
                  </a:cxn>
                  <a:cxn ang="0">
                    <a:pos x="T2" y="T3"/>
                  </a:cxn>
                  <a:cxn ang="0">
                    <a:pos x="T4" y="T5"/>
                  </a:cxn>
                  <a:cxn ang="0">
                    <a:pos x="T6" y="T7"/>
                  </a:cxn>
                </a:cxnLst>
                <a:rect l="0" t="0" r="r" b="b"/>
                <a:pathLst>
                  <a:path w="11" h="27">
                    <a:moveTo>
                      <a:pt x="11" y="0"/>
                    </a:moveTo>
                    <a:cubicBezTo>
                      <a:pt x="8" y="7"/>
                      <a:pt x="6" y="12"/>
                      <a:pt x="5" y="15"/>
                    </a:cubicBezTo>
                    <a:cubicBezTo>
                      <a:pt x="0" y="27"/>
                      <a:pt x="7" y="6"/>
                      <a:pt x="9" y="1"/>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2" name="Freeform 6156">
                <a:extLst>
                  <a:ext uri="{FF2B5EF4-FFF2-40B4-BE49-F238E27FC236}">
                    <a16:creationId xmlns:a16="http://schemas.microsoft.com/office/drawing/2014/main" id="{65340681-19AC-4395-A73F-B0ED9844D90A}"/>
                  </a:ext>
                </a:extLst>
              </p:cNvPr>
              <p:cNvSpPr>
                <a:spLocks/>
              </p:cNvSpPr>
              <p:nvPr/>
            </p:nvSpPr>
            <p:spPr bwMode="auto">
              <a:xfrm>
                <a:off x="2738" y="2341"/>
                <a:ext cx="6" cy="14"/>
              </a:xfrm>
              <a:custGeom>
                <a:avLst/>
                <a:gdLst>
                  <a:gd name="T0" fmla="*/ 10 w 11"/>
                  <a:gd name="T1" fmla="*/ 3 h 24"/>
                  <a:gd name="T2" fmla="*/ 0 w 11"/>
                  <a:gd name="T3" fmla="*/ 24 h 24"/>
                  <a:gd name="T4" fmla="*/ 10 w 11"/>
                  <a:gd name="T5" fmla="*/ 0 h 24"/>
                  <a:gd name="T6" fmla="*/ 10 w 11"/>
                  <a:gd name="T7" fmla="*/ 3 h 24"/>
                </a:gdLst>
                <a:ahLst/>
                <a:cxnLst>
                  <a:cxn ang="0">
                    <a:pos x="T0" y="T1"/>
                  </a:cxn>
                  <a:cxn ang="0">
                    <a:pos x="T2" y="T3"/>
                  </a:cxn>
                  <a:cxn ang="0">
                    <a:pos x="T4" y="T5"/>
                  </a:cxn>
                  <a:cxn ang="0">
                    <a:pos x="T6" y="T7"/>
                  </a:cxn>
                </a:cxnLst>
                <a:rect l="0" t="0" r="r" b="b"/>
                <a:pathLst>
                  <a:path w="11" h="24">
                    <a:moveTo>
                      <a:pt x="10" y="3"/>
                    </a:moveTo>
                    <a:cubicBezTo>
                      <a:pt x="6" y="10"/>
                      <a:pt x="4" y="16"/>
                      <a:pt x="0" y="24"/>
                    </a:cubicBezTo>
                    <a:cubicBezTo>
                      <a:pt x="1" y="21"/>
                      <a:pt x="6" y="10"/>
                      <a:pt x="10" y="0"/>
                    </a:cubicBezTo>
                    <a:cubicBezTo>
                      <a:pt x="11" y="0"/>
                      <a:pt x="9"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3" name="Freeform 6157">
                <a:extLst>
                  <a:ext uri="{FF2B5EF4-FFF2-40B4-BE49-F238E27FC236}">
                    <a16:creationId xmlns:a16="http://schemas.microsoft.com/office/drawing/2014/main" id="{062C2F69-AD73-4CFB-AFAE-8316FD66CCB6}"/>
                  </a:ext>
                </a:extLst>
              </p:cNvPr>
              <p:cNvSpPr>
                <a:spLocks/>
              </p:cNvSpPr>
              <p:nvPr/>
            </p:nvSpPr>
            <p:spPr bwMode="auto">
              <a:xfrm>
                <a:off x="2500" y="1666"/>
                <a:ext cx="23" cy="11"/>
              </a:xfrm>
              <a:custGeom>
                <a:avLst/>
                <a:gdLst>
                  <a:gd name="T0" fmla="*/ 37 w 39"/>
                  <a:gd name="T1" fmla="*/ 20 h 20"/>
                  <a:gd name="T2" fmla="*/ 21 w 39"/>
                  <a:gd name="T3" fmla="*/ 13 h 20"/>
                  <a:gd name="T4" fmla="*/ 1 w 39"/>
                  <a:gd name="T5" fmla="*/ 3 h 20"/>
                  <a:gd name="T6" fmla="*/ 0 w 39"/>
                  <a:gd name="T7" fmla="*/ 0 h 20"/>
                  <a:gd name="T8" fmla="*/ 36 w 39"/>
                  <a:gd name="T9" fmla="*/ 16 h 20"/>
                  <a:gd name="T10" fmla="*/ 17 w 39"/>
                  <a:gd name="T11" fmla="*/ 7 h 20"/>
                  <a:gd name="T12" fmla="*/ 14 w 39"/>
                  <a:gd name="T13" fmla="*/ 7 h 20"/>
                  <a:gd name="T14" fmla="*/ 29 w 39"/>
                  <a:gd name="T15" fmla="*/ 14 h 20"/>
                  <a:gd name="T16" fmla="*/ 37 w 39"/>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0">
                    <a:moveTo>
                      <a:pt x="37" y="20"/>
                    </a:moveTo>
                    <a:cubicBezTo>
                      <a:pt x="31" y="17"/>
                      <a:pt x="17" y="9"/>
                      <a:pt x="21" y="13"/>
                    </a:cubicBezTo>
                    <a:cubicBezTo>
                      <a:pt x="12" y="8"/>
                      <a:pt x="14" y="9"/>
                      <a:pt x="1" y="3"/>
                    </a:cubicBezTo>
                    <a:cubicBezTo>
                      <a:pt x="3" y="3"/>
                      <a:pt x="15" y="7"/>
                      <a:pt x="0" y="0"/>
                    </a:cubicBezTo>
                    <a:cubicBezTo>
                      <a:pt x="4" y="0"/>
                      <a:pt x="21" y="8"/>
                      <a:pt x="36" y="16"/>
                    </a:cubicBezTo>
                    <a:cubicBezTo>
                      <a:pt x="33" y="16"/>
                      <a:pt x="21" y="10"/>
                      <a:pt x="17" y="7"/>
                    </a:cubicBezTo>
                    <a:cubicBezTo>
                      <a:pt x="12" y="5"/>
                      <a:pt x="9" y="5"/>
                      <a:pt x="14" y="7"/>
                    </a:cubicBezTo>
                    <a:cubicBezTo>
                      <a:pt x="17" y="9"/>
                      <a:pt x="24" y="12"/>
                      <a:pt x="29" y="14"/>
                    </a:cubicBezTo>
                    <a:cubicBezTo>
                      <a:pt x="34" y="17"/>
                      <a:pt x="39" y="19"/>
                      <a:pt x="37"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4" name="Freeform 6158">
                <a:extLst>
                  <a:ext uri="{FF2B5EF4-FFF2-40B4-BE49-F238E27FC236}">
                    <a16:creationId xmlns:a16="http://schemas.microsoft.com/office/drawing/2014/main" id="{0A41A760-A9A9-430C-BE82-9620C8439687}"/>
                  </a:ext>
                </a:extLst>
              </p:cNvPr>
              <p:cNvSpPr>
                <a:spLocks/>
              </p:cNvSpPr>
              <p:nvPr/>
            </p:nvSpPr>
            <p:spPr bwMode="auto">
              <a:xfrm>
                <a:off x="2411" y="1635"/>
                <a:ext cx="12" cy="3"/>
              </a:xfrm>
              <a:custGeom>
                <a:avLst/>
                <a:gdLst>
                  <a:gd name="T0" fmla="*/ 10 w 21"/>
                  <a:gd name="T1" fmla="*/ 1 h 5"/>
                  <a:gd name="T2" fmla="*/ 21 w 21"/>
                  <a:gd name="T3" fmla="*/ 5 h 5"/>
                  <a:gd name="T4" fmla="*/ 11 w 21"/>
                  <a:gd name="T5" fmla="*/ 4 h 5"/>
                  <a:gd name="T6" fmla="*/ 10 w 21"/>
                  <a:gd name="T7" fmla="*/ 1 h 5"/>
                </a:gdLst>
                <a:ahLst/>
                <a:cxnLst>
                  <a:cxn ang="0">
                    <a:pos x="T0" y="T1"/>
                  </a:cxn>
                  <a:cxn ang="0">
                    <a:pos x="T2" y="T3"/>
                  </a:cxn>
                  <a:cxn ang="0">
                    <a:pos x="T4" y="T5"/>
                  </a:cxn>
                  <a:cxn ang="0">
                    <a:pos x="T6" y="T7"/>
                  </a:cxn>
                </a:cxnLst>
                <a:rect l="0" t="0" r="r" b="b"/>
                <a:pathLst>
                  <a:path w="21" h="5">
                    <a:moveTo>
                      <a:pt x="10" y="1"/>
                    </a:moveTo>
                    <a:cubicBezTo>
                      <a:pt x="18" y="2"/>
                      <a:pt x="21" y="4"/>
                      <a:pt x="21" y="5"/>
                    </a:cubicBezTo>
                    <a:cubicBezTo>
                      <a:pt x="12" y="2"/>
                      <a:pt x="15" y="4"/>
                      <a:pt x="11" y="4"/>
                    </a:cubicBezTo>
                    <a:cubicBezTo>
                      <a:pt x="0" y="0"/>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5" name="Freeform 6159">
                <a:extLst>
                  <a:ext uri="{FF2B5EF4-FFF2-40B4-BE49-F238E27FC236}">
                    <a16:creationId xmlns:a16="http://schemas.microsoft.com/office/drawing/2014/main" id="{2F18298C-29B9-4A6A-B4B2-C96AD45133C8}"/>
                  </a:ext>
                </a:extLst>
              </p:cNvPr>
              <p:cNvSpPr>
                <a:spLocks/>
              </p:cNvSpPr>
              <p:nvPr/>
            </p:nvSpPr>
            <p:spPr bwMode="auto">
              <a:xfrm>
                <a:off x="2686" y="1817"/>
                <a:ext cx="21" cy="27"/>
              </a:xfrm>
              <a:custGeom>
                <a:avLst/>
                <a:gdLst>
                  <a:gd name="T0" fmla="*/ 38 w 38"/>
                  <a:gd name="T1" fmla="*/ 48 h 48"/>
                  <a:gd name="T2" fmla="*/ 14 w 38"/>
                  <a:gd name="T3" fmla="*/ 16 h 48"/>
                  <a:gd name="T4" fmla="*/ 18 w 38"/>
                  <a:gd name="T5" fmla="*/ 23 h 48"/>
                  <a:gd name="T6" fmla="*/ 0 w 38"/>
                  <a:gd name="T7" fmla="*/ 0 h 48"/>
                  <a:gd name="T8" fmla="*/ 11 w 38"/>
                  <a:gd name="T9" fmla="*/ 12 h 48"/>
                  <a:gd name="T10" fmla="*/ 13 w 38"/>
                  <a:gd name="T11" fmla="*/ 11 h 48"/>
                  <a:gd name="T12" fmla="*/ 25 w 38"/>
                  <a:gd name="T13" fmla="*/ 27 h 48"/>
                  <a:gd name="T14" fmla="*/ 38 w 38"/>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8">
                    <a:moveTo>
                      <a:pt x="38" y="48"/>
                    </a:moveTo>
                    <a:cubicBezTo>
                      <a:pt x="29" y="34"/>
                      <a:pt x="25" y="29"/>
                      <a:pt x="14" y="16"/>
                    </a:cubicBezTo>
                    <a:cubicBezTo>
                      <a:pt x="13" y="16"/>
                      <a:pt x="15" y="19"/>
                      <a:pt x="18" y="23"/>
                    </a:cubicBezTo>
                    <a:cubicBezTo>
                      <a:pt x="16" y="22"/>
                      <a:pt x="6" y="6"/>
                      <a:pt x="0" y="0"/>
                    </a:cubicBezTo>
                    <a:cubicBezTo>
                      <a:pt x="2" y="1"/>
                      <a:pt x="7" y="8"/>
                      <a:pt x="11" y="12"/>
                    </a:cubicBezTo>
                    <a:cubicBezTo>
                      <a:pt x="15" y="17"/>
                      <a:pt x="18" y="19"/>
                      <a:pt x="13" y="11"/>
                    </a:cubicBezTo>
                    <a:cubicBezTo>
                      <a:pt x="15" y="12"/>
                      <a:pt x="20" y="19"/>
                      <a:pt x="25" y="27"/>
                    </a:cubicBezTo>
                    <a:cubicBezTo>
                      <a:pt x="31" y="35"/>
                      <a:pt x="36" y="43"/>
                      <a:pt x="3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6" name="Freeform 6160">
                <a:extLst>
                  <a:ext uri="{FF2B5EF4-FFF2-40B4-BE49-F238E27FC236}">
                    <a16:creationId xmlns:a16="http://schemas.microsoft.com/office/drawing/2014/main" id="{BF5B8200-8AAE-4BA7-93EB-226D7D4B7E31}"/>
                  </a:ext>
                </a:extLst>
              </p:cNvPr>
              <p:cNvSpPr>
                <a:spLocks/>
              </p:cNvSpPr>
              <p:nvPr/>
            </p:nvSpPr>
            <p:spPr bwMode="auto">
              <a:xfrm>
                <a:off x="2712" y="2391"/>
                <a:ext cx="6" cy="8"/>
              </a:xfrm>
              <a:custGeom>
                <a:avLst/>
                <a:gdLst>
                  <a:gd name="T0" fmla="*/ 10 w 10"/>
                  <a:gd name="T1" fmla="*/ 0 h 13"/>
                  <a:gd name="T2" fmla="*/ 0 w 10"/>
                  <a:gd name="T3" fmla="*/ 13 h 13"/>
                  <a:gd name="T4" fmla="*/ 7 w 10"/>
                  <a:gd name="T5" fmla="*/ 0 h 13"/>
                  <a:gd name="T6" fmla="*/ 10 w 10"/>
                  <a:gd name="T7" fmla="*/ 0 h 13"/>
                </a:gdLst>
                <a:ahLst/>
                <a:cxnLst>
                  <a:cxn ang="0">
                    <a:pos x="T0" y="T1"/>
                  </a:cxn>
                  <a:cxn ang="0">
                    <a:pos x="T2" y="T3"/>
                  </a:cxn>
                  <a:cxn ang="0">
                    <a:pos x="T4" y="T5"/>
                  </a:cxn>
                  <a:cxn ang="0">
                    <a:pos x="T6" y="T7"/>
                  </a:cxn>
                </a:cxnLst>
                <a:rect l="0" t="0" r="r" b="b"/>
                <a:pathLst>
                  <a:path w="10" h="13">
                    <a:moveTo>
                      <a:pt x="10" y="0"/>
                    </a:moveTo>
                    <a:cubicBezTo>
                      <a:pt x="3" y="11"/>
                      <a:pt x="8" y="0"/>
                      <a:pt x="0" y="13"/>
                    </a:cubicBezTo>
                    <a:cubicBezTo>
                      <a:pt x="0" y="11"/>
                      <a:pt x="2" y="9"/>
                      <a:pt x="7"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7" name="Freeform 6161">
                <a:extLst>
                  <a:ext uri="{FF2B5EF4-FFF2-40B4-BE49-F238E27FC236}">
                    <a16:creationId xmlns:a16="http://schemas.microsoft.com/office/drawing/2014/main" id="{11634F57-589D-4D03-AF87-BD995EA3477F}"/>
                  </a:ext>
                </a:extLst>
              </p:cNvPr>
              <p:cNvSpPr>
                <a:spLocks/>
              </p:cNvSpPr>
              <p:nvPr/>
            </p:nvSpPr>
            <p:spPr bwMode="auto">
              <a:xfrm>
                <a:off x="2647" y="2477"/>
                <a:ext cx="6" cy="7"/>
              </a:xfrm>
              <a:custGeom>
                <a:avLst/>
                <a:gdLst>
                  <a:gd name="T0" fmla="*/ 0 w 11"/>
                  <a:gd name="T1" fmla="*/ 12 h 12"/>
                  <a:gd name="T2" fmla="*/ 8 w 11"/>
                  <a:gd name="T3" fmla="*/ 1 h 12"/>
                  <a:gd name="T4" fmla="*/ 0 w 11"/>
                  <a:gd name="T5" fmla="*/ 12 h 12"/>
                </a:gdLst>
                <a:ahLst/>
                <a:cxnLst>
                  <a:cxn ang="0">
                    <a:pos x="T0" y="T1"/>
                  </a:cxn>
                  <a:cxn ang="0">
                    <a:pos x="T2" y="T3"/>
                  </a:cxn>
                  <a:cxn ang="0">
                    <a:pos x="T4" y="T5"/>
                  </a:cxn>
                </a:cxnLst>
                <a:rect l="0" t="0" r="r" b="b"/>
                <a:pathLst>
                  <a:path w="11" h="12">
                    <a:moveTo>
                      <a:pt x="0" y="12"/>
                    </a:moveTo>
                    <a:cubicBezTo>
                      <a:pt x="3" y="8"/>
                      <a:pt x="1" y="9"/>
                      <a:pt x="8" y="1"/>
                    </a:cubicBezTo>
                    <a:cubicBezTo>
                      <a:pt x="11" y="0"/>
                      <a:pt x="9" y="4"/>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8" name="Freeform 6162">
                <a:extLst>
                  <a:ext uri="{FF2B5EF4-FFF2-40B4-BE49-F238E27FC236}">
                    <a16:creationId xmlns:a16="http://schemas.microsoft.com/office/drawing/2014/main" id="{D189BE2F-74F6-4C2B-87A5-850FAFD4128D}"/>
                  </a:ext>
                </a:extLst>
              </p:cNvPr>
              <p:cNvSpPr>
                <a:spLocks/>
              </p:cNvSpPr>
              <p:nvPr/>
            </p:nvSpPr>
            <p:spPr bwMode="auto">
              <a:xfrm>
                <a:off x="2785" y="2065"/>
                <a:ext cx="5" cy="16"/>
              </a:xfrm>
              <a:custGeom>
                <a:avLst/>
                <a:gdLst>
                  <a:gd name="T0" fmla="*/ 7 w 8"/>
                  <a:gd name="T1" fmla="*/ 12 h 29"/>
                  <a:gd name="T2" fmla="*/ 7 w 8"/>
                  <a:gd name="T3" fmla="*/ 28 h 29"/>
                  <a:gd name="T4" fmla="*/ 5 w 8"/>
                  <a:gd name="T5" fmla="*/ 13 h 29"/>
                  <a:gd name="T6" fmla="*/ 5 w 8"/>
                  <a:gd name="T7" fmla="*/ 29 h 29"/>
                  <a:gd name="T8" fmla="*/ 1 w 8"/>
                  <a:gd name="T9" fmla="*/ 21 h 29"/>
                  <a:gd name="T10" fmla="*/ 2 w 8"/>
                  <a:gd name="T11" fmla="*/ 0 h 29"/>
                  <a:gd name="T12" fmla="*/ 7 w 8"/>
                  <a:gd name="T13" fmla="*/ 12 h 29"/>
                </a:gdLst>
                <a:ahLst/>
                <a:cxnLst>
                  <a:cxn ang="0">
                    <a:pos x="T0" y="T1"/>
                  </a:cxn>
                  <a:cxn ang="0">
                    <a:pos x="T2" y="T3"/>
                  </a:cxn>
                  <a:cxn ang="0">
                    <a:pos x="T4" y="T5"/>
                  </a:cxn>
                  <a:cxn ang="0">
                    <a:pos x="T6" y="T7"/>
                  </a:cxn>
                  <a:cxn ang="0">
                    <a:pos x="T8" y="T9"/>
                  </a:cxn>
                  <a:cxn ang="0">
                    <a:pos x="T10" y="T11"/>
                  </a:cxn>
                  <a:cxn ang="0">
                    <a:pos x="T12" y="T13"/>
                  </a:cxn>
                </a:cxnLst>
                <a:rect l="0" t="0" r="r" b="b"/>
                <a:pathLst>
                  <a:path w="8" h="29">
                    <a:moveTo>
                      <a:pt x="7" y="12"/>
                    </a:moveTo>
                    <a:cubicBezTo>
                      <a:pt x="8" y="20"/>
                      <a:pt x="7" y="20"/>
                      <a:pt x="7" y="28"/>
                    </a:cubicBezTo>
                    <a:cubicBezTo>
                      <a:pt x="6" y="27"/>
                      <a:pt x="6" y="19"/>
                      <a:pt x="5" y="13"/>
                    </a:cubicBezTo>
                    <a:cubicBezTo>
                      <a:pt x="4" y="13"/>
                      <a:pt x="6" y="28"/>
                      <a:pt x="5" y="29"/>
                    </a:cubicBezTo>
                    <a:cubicBezTo>
                      <a:pt x="4" y="22"/>
                      <a:pt x="3" y="19"/>
                      <a:pt x="1" y="21"/>
                    </a:cubicBezTo>
                    <a:cubicBezTo>
                      <a:pt x="2" y="15"/>
                      <a:pt x="0" y="1"/>
                      <a:pt x="2" y="0"/>
                    </a:cubicBezTo>
                    <a:cubicBezTo>
                      <a:pt x="4" y="11"/>
                      <a:pt x="5" y="8"/>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9" name="Freeform 6163">
                <a:extLst>
                  <a:ext uri="{FF2B5EF4-FFF2-40B4-BE49-F238E27FC236}">
                    <a16:creationId xmlns:a16="http://schemas.microsoft.com/office/drawing/2014/main" id="{E8BF53FD-FEF0-4EC4-8537-F2E50B5AD869}"/>
                  </a:ext>
                </a:extLst>
              </p:cNvPr>
              <p:cNvSpPr>
                <a:spLocks/>
              </p:cNvSpPr>
              <p:nvPr/>
            </p:nvSpPr>
            <p:spPr bwMode="auto">
              <a:xfrm>
                <a:off x="2790" y="2093"/>
                <a:ext cx="2" cy="13"/>
              </a:xfrm>
              <a:custGeom>
                <a:avLst/>
                <a:gdLst>
                  <a:gd name="T0" fmla="*/ 1 w 2"/>
                  <a:gd name="T1" fmla="*/ 0 h 23"/>
                  <a:gd name="T2" fmla="*/ 1 w 2"/>
                  <a:gd name="T3" fmla="*/ 5 h 23"/>
                  <a:gd name="T4" fmla="*/ 2 w 2"/>
                  <a:gd name="T5" fmla="*/ 23 h 23"/>
                  <a:gd name="T6" fmla="*/ 0 w 2"/>
                  <a:gd name="T7" fmla="*/ 13 h 23"/>
                  <a:gd name="T8" fmla="*/ 1 w 2"/>
                  <a:gd name="T9" fmla="*/ 0 h 23"/>
                </a:gdLst>
                <a:ahLst/>
                <a:cxnLst>
                  <a:cxn ang="0">
                    <a:pos x="T0" y="T1"/>
                  </a:cxn>
                  <a:cxn ang="0">
                    <a:pos x="T2" y="T3"/>
                  </a:cxn>
                  <a:cxn ang="0">
                    <a:pos x="T4" y="T5"/>
                  </a:cxn>
                  <a:cxn ang="0">
                    <a:pos x="T6" y="T7"/>
                  </a:cxn>
                  <a:cxn ang="0">
                    <a:pos x="T8" y="T9"/>
                  </a:cxn>
                </a:cxnLst>
                <a:rect l="0" t="0" r="r" b="b"/>
                <a:pathLst>
                  <a:path w="2" h="23">
                    <a:moveTo>
                      <a:pt x="1" y="0"/>
                    </a:moveTo>
                    <a:cubicBezTo>
                      <a:pt x="1" y="4"/>
                      <a:pt x="1" y="4"/>
                      <a:pt x="1" y="5"/>
                    </a:cubicBezTo>
                    <a:cubicBezTo>
                      <a:pt x="1" y="16"/>
                      <a:pt x="2" y="14"/>
                      <a:pt x="2" y="23"/>
                    </a:cubicBezTo>
                    <a:cubicBezTo>
                      <a:pt x="1" y="20"/>
                      <a:pt x="1" y="15"/>
                      <a:pt x="0" y="13"/>
                    </a:cubicBezTo>
                    <a:cubicBezTo>
                      <a:pt x="0" y="10"/>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0" name="Freeform 6164">
                <a:extLst>
                  <a:ext uri="{FF2B5EF4-FFF2-40B4-BE49-F238E27FC236}">
                    <a16:creationId xmlns:a16="http://schemas.microsoft.com/office/drawing/2014/main" id="{0CABC2D1-6507-42B8-9509-C4C764EB9EF1}"/>
                  </a:ext>
                </a:extLst>
              </p:cNvPr>
              <p:cNvSpPr>
                <a:spLocks/>
              </p:cNvSpPr>
              <p:nvPr/>
            </p:nvSpPr>
            <p:spPr bwMode="auto">
              <a:xfrm>
                <a:off x="2728" y="2362"/>
                <a:ext cx="6" cy="11"/>
              </a:xfrm>
              <a:custGeom>
                <a:avLst/>
                <a:gdLst>
                  <a:gd name="T0" fmla="*/ 9 w 9"/>
                  <a:gd name="T1" fmla="*/ 1 h 18"/>
                  <a:gd name="T2" fmla="*/ 0 w 9"/>
                  <a:gd name="T3" fmla="*/ 15 h 18"/>
                  <a:gd name="T4" fmla="*/ 9 w 9"/>
                  <a:gd name="T5" fmla="*/ 1 h 18"/>
                </a:gdLst>
                <a:ahLst/>
                <a:cxnLst>
                  <a:cxn ang="0">
                    <a:pos x="T0" y="T1"/>
                  </a:cxn>
                  <a:cxn ang="0">
                    <a:pos x="T2" y="T3"/>
                  </a:cxn>
                  <a:cxn ang="0">
                    <a:pos x="T4" y="T5"/>
                  </a:cxn>
                </a:cxnLst>
                <a:rect l="0" t="0" r="r" b="b"/>
                <a:pathLst>
                  <a:path w="9" h="18">
                    <a:moveTo>
                      <a:pt x="9" y="1"/>
                    </a:moveTo>
                    <a:cubicBezTo>
                      <a:pt x="4" y="10"/>
                      <a:pt x="0" y="18"/>
                      <a:pt x="0" y="15"/>
                    </a:cubicBezTo>
                    <a:cubicBezTo>
                      <a:pt x="4" y="6"/>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1" name="Freeform 6165">
                <a:extLst>
                  <a:ext uri="{FF2B5EF4-FFF2-40B4-BE49-F238E27FC236}">
                    <a16:creationId xmlns:a16="http://schemas.microsoft.com/office/drawing/2014/main" id="{455ED6F9-3A03-4C3F-B499-95CDA34D6DF5}"/>
                  </a:ext>
                </a:extLst>
              </p:cNvPr>
              <p:cNvSpPr>
                <a:spLocks/>
              </p:cNvSpPr>
              <p:nvPr/>
            </p:nvSpPr>
            <p:spPr bwMode="auto">
              <a:xfrm>
                <a:off x="2506" y="2579"/>
                <a:ext cx="14" cy="6"/>
              </a:xfrm>
              <a:custGeom>
                <a:avLst/>
                <a:gdLst>
                  <a:gd name="T0" fmla="*/ 15 w 25"/>
                  <a:gd name="T1" fmla="*/ 9 h 12"/>
                  <a:gd name="T2" fmla="*/ 6 w 25"/>
                  <a:gd name="T3" fmla="*/ 8 h 12"/>
                  <a:gd name="T4" fmla="*/ 15 w 25"/>
                  <a:gd name="T5" fmla="*/ 9 h 12"/>
                </a:gdLst>
                <a:ahLst/>
                <a:cxnLst>
                  <a:cxn ang="0">
                    <a:pos x="T0" y="T1"/>
                  </a:cxn>
                  <a:cxn ang="0">
                    <a:pos x="T2" y="T3"/>
                  </a:cxn>
                  <a:cxn ang="0">
                    <a:pos x="T4" y="T5"/>
                  </a:cxn>
                </a:cxnLst>
                <a:rect l="0" t="0" r="r" b="b"/>
                <a:pathLst>
                  <a:path w="25" h="12">
                    <a:moveTo>
                      <a:pt x="15" y="9"/>
                    </a:moveTo>
                    <a:cubicBezTo>
                      <a:pt x="13" y="11"/>
                      <a:pt x="0" y="12"/>
                      <a:pt x="6" y="8"/>
                    </a:cubicBezTo>
                    <a:cubicBezTo>
                      <a:pt x="25" y="0"/>
                      <a:pt x="11" y="8"/>
                      <a:pt x="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2" name="Freeform 6166">
                <a:extLst>
                  <a:ext uri="{FF2B5EF4-FFF2-40B4-BE49-F238E27FC236}">
                    <a16:creationId xmlns:a16="http://schemas.microsoft.com/office/drawing/2014/main" id="{316F380C-5686-4F81-85AA-21C9B2D5458F}"/>
                  </a:ext>
                </a:extLst>
              </p:cNvPr>
              <p:cNvSpPr>
                <a:spLocks/>
              </p:cNvSpPr>
              <p:nvPr/>
            </p:nvSpPr>
            <p:spPr bwMode="auto">
              <a:xfrm>
                <a:off x="2736" y="1895"/>
                <a:ext cx="16" cy="33"/>
              </a:xfrm>
              <a:custGeom>
                <a:avLst/>
                <a:gdLst>
                  <a:gd name="T0" fmla="*/ 5 w 28"/>
                  <a:gd name="T1" fmla="*/ 6 h 57"/>
                  <a:gd name="T2" fmla="*/ 28 w 28"/>
                  <a:gd name="T3" fmla="*/ 57 h 57"/>
                  <a:gd name="T4" fmla="*/ 17 w 28"/>
                  <a:gd name="T5" fmla="*/ 34 h 57"/>
                  <a:gd name="T6" fmla="*/ 4 w 28"/>
                  <a:gd name="T7" fmla="*/ 7 h 57"/>
                  <a:gd name="T8" fmla="*/ 3 w 28"/>
                  <a:gd name="T9" fmla="*/ 8 h 57"/>
                  <a:gd name="T10" fmla="*/ 5 w 28"/>
                  <a:gd name="T11" fmla="*/ 6 h 57"/>
                </a:gdLst>
                <a:ahLst/>
                <a:cxnLst>
                  <a:cxn ang="0">
                    <a:pos x="T0" y="T1"/>
                  </a:cxn>
                  <a:cxn ang="0">
                    <a:pos x="T2" y="T3"/>
                  </a:cxn>
                  <a:cxn ang="0">
                    <a:pos x="T4" y="T5"/>
                  </a:cxn>
                  <a:cxn ang="0">
                    <a:pos x="T6" y="T7"/>
                  </a:cxn>
                  <a:cxn ang="0">
                    <a:pos x="T8" y="T9"/>
                  </a:cxn>
                  <a:cxn ang="0">
                    <a:pos x="T10" y="T11"/>
                  </a:cxn>
                </a:cxnLst>
                <a:rect l="0" t="0" r="r" b="b"/>
                <a:pathLst>
                  <a:path w="28" h="57">
                    <a:moveTo>
                      <a:pt x="5" y="6"/>
                    </a:moveTo>
                    <a:cubicBezTo>
                      <a:pt x="13" y="23"/>
                      <a:pt x="22" y="42"/>
                      <a:pt x="28" y="57"/>
                    </a:cubicBezTo>
                    <a:cubicBezTo>
                      <a:pt x="25" y="53"/>
                      <a:pt x="21" y="44"/>
                      <a:pt x="17" y="34"/>
                    </a:cubicBezTo>
                    <a:cubicBezTo>
                      <a:pt x="13" y="25"/>
                      <a:pt x="8" y="15"/>
                      <a:pt x="4" y="7"/>
                    </a:cubicBezTo>
                    <a:cubicBezTo>
                      <a:pt x="3" y="8"/>
                      <a:pt x="3" y="8"/>
                      <a:pt x="3" y="8"/>
                    </a:cubicBezTo>
                    <a:cubicBezTo>
                      <a:pt x="0" y="0"/>
                      <a:pt x="4" y="4"/>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3" name="Freeform 6167">
                <a:extLst>
                  <a:ext uri="{FF2B5EF4-FFF2-40B4-BE49-F238E27FC236}">
                    <a16:creationId xmlns:a16="http://schemas.microsoft.com/office/drawing/2014/main" id="{8F1C8805-20CC-466D-BDCD-706A088960CE}"/>
                  </a:ext>
                </a:extLst>
              </p:cNvPr>
              <p:cNvSpPr>
                <a:spLocks/>
              </p:cNvSpPr>
              <p:nvPr/>
            </p:nvSpPr>
            <p:spPr bwMode="auto">
              <a:xfrm>
                <a:off x="2656" y="2452"/>
                <a:ext cx="14" cy="20"/>
              </a:xfrm>
              <a:custGeom>
                <a:avLst/>
                <a:gdLst>
                  <a:gd name="T0" fmla="*/ 9 w 25"/>
                  <a:gd name="T1" fmla="*/ 28 h 36"/>
                  <a:gd name="T2" fmla="*/ 0 w 25"/>
                  <a:gd name="T3" fmla="*/ 36 h 36"/>
                  <a:gd name="T4" fmla="*/ 1 w 25"/>
                  <a:gd name="T5" fmla="*/ 30 h 36"/>
                  <a:gd name="T6" fmla="*/ 14 w 25"/>
                  <a:gd name="T7" fmla="*/ 14 h 36"/>
                  <a:gd name="T8" fmla="*/ 15 w 25"/>
                  <a:gd name="T9" fmla="*/ 9 h 36"/>
                  <a:gd name="T10" fmla="*/ 16 w 25"/>
                  <a:gd name="T11" fmla="*/ 13 h 36"/>
                  <a:gd name="T12" fmla="*/ 9 w 25"/>
                  <a:gd name="T13" fmla="*/ 28 h 36"/>
                </a:gdLst>
                <a:ahLst/>
                <a:cxnLst>
                  <a:cxn ang="0">
                    <a:pos x="T0" y="T1"/>
                  </a:cxn>
                  <a:cxn ang="0">
                    <a:pos x="T2" y="T3"/>
                  </a:cxn>
                  <a:cxn ang="0">
                    <a:pos x="T4" y="T5"/>
                  </a:cxn>
                  <a:cxn ang="0">
                    <a:pos x="T6" y="T7"/>
                  </a:cxn>
                  <a:cxn ang="0">
                    <a:pos x="T8" y="T9"/>
                  </a:cxn>
                  <a:cxn ang="0">
                    <a:pos x="T10" y="T11"/>
                  </a:cxn>
                  <a:cxn ang="0">
                    <a:pos x="T12" y="T13"/>
                  </a:cxn>
                </a:cxnLst>
                <a:rect l="0" t="0" r="r" b="b"/>
                <a:pathLst>
                  <a:path w="25" h="36">
                    <a:moveTo>
                      <a:pt x="9" y="28"/>
                    </a:moveTo>
                    <a:cubicBezTo>
                      <a:pt x="6" y="30"/>
                      <a:pt x="2" y="36"/>
                      <a:pt x="0" y="36"/>
                    </a:cubicBezTo>
                    <a:cubicBezTo>
                      <a:pt x="6" y="27"/>
                      <a:pt x="3" y="32"/>
                      <a:pt x="1" y="30"/>
                    </a:cubicBezTo>
                    <a:cubicBezTo>
                      <a:pt x="10" y="20"/>
                      <a:pt x="13" y="16"/>
                      <a:pt x="14" y="14"/>
                    </a:cubicBezTo>
                    <a:cubicBezTo>
                      <a:pt x="15" y="12"/>
                      <a:pt x="14" y="12"/>
                      <a:pt x="15" y="9"/>
                    </a:cubicBezTo>
                    <a:cubicBezTo>
                      <a:pt x="25" y="0"/>
                      <a:pt x="21" y="5"/>
                      <a:pt x="16" y="13"/>
                    </a:cubicBezTo>
                    <a:cubicBezTo>
                      <a:pt x="11" y="21"/>
                      <a:pt x="5" y="30"/>
                      <a:pt x="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4" name="Freeform 6168">
                <a:extLst>
                  <a:ext uri="{FF2B5EF4-FFF2-40B4-BE49-F238E27FC236}">
                    <a16:creationId xmlns:a16="http://schemas.microsoft.com/office/drawing/2014/main" id="{FFDA6BDF-5B97-4AE8-9A07-7347693CB499}"/>
                  </a:ext>
                </a:extLst>
              </p:cNvPr>
              <p:cNvSpPr>
                <a:spLocks/>
              </p:cNvSpPr>
              <p:nvPr/>
            </p:nvSpPr>
            <p:spPr bwMode="auto">
              <a:xfrm>
                <a:off x="2537" y="2550"/>
                <a:ext cx="28" cy="20"/>
              </a:xfrm>
              <a:custGeom>
                <a:avLst/>
                <a:gdLst>
                  <a:gd name="T0" fmla="*/ 18 w 49"/>
                  <a:gd name="T1" fmla="*/ 25 h 34"/>
                  <a:gd name="T2" fmla="*/ 3 w 49"/>
                  <a:gd name="T3" fmla="*/ 29 h 34"/>
                  <a:gd name="T4" fmla="*/ 23 w 49"/>
                  <a:gd name="T5" fmla="*/ 20 h 34"/>
                  <a:gd name="T6" fmla="*/ 39 w 49"/>
                  <a:gd name="T7" fmla="*/ 6 h 34"/>
                  <a:gd name="T8" fmla="*/ 43 w 49"/>
                  <a:gd name="T9" fmla="*/ 8 h 34"/>
                  <a:gd name="T10" fmla="*/ 18 w 49"/>
                  <a:gd name="T11" fmla="*/ 25 h 34"/>
                </a:gdLst>
                <a:ahLst/>
                <a:cxnLst>
                  <a:cxn ang="0">
                    <a:pos x="T0" y="T1"/>
                  </a:cxn>
                  <a:cxn ang="0">
                    <a:pos x="T2" y="T3"/>
                  </a:cxn>
                  <a:cxn ang="0">
                    <a:pos x="T4" y="T5"/>
                  </a:cxn>
                  <a:cxn ang="0">
                    <a:pos x="T6" y="T7"/>
                  </a:cxn>
                  <a:cxn ang="0">
                    <a:pos x="T8" y="T9"/>
                  </a:cxn>
                  <a:cxn ang="0">
                    <a:pos x="T10" y="T11"/>
                  </a:cxn>
                </a:cxnLst>
                <a:rect l="0" t="0" r="r" b="b"/>
                <a:pathLst>
                  <a:path w="49" h="34">
                    <a:moveTo>
                      <a:pt x="18" y="25"/>
                    </a:moveTo>
                    <a:cubicBezTo>
                      <a:pt x="9" y="29"/>
                      <a:pt x="0" y="34"/>
                      <a:pt x="3" y="29"/>
                    </a:cubicBezTo>
                    <a:cubicBezTo>
                      <a:pt x="10" y="26"/>
                      <a:pt x="16" y="23"/>
                      <a:pt x="23" y="20"/>
                    </a:cubicBezTo>
                    <a:cubicBezTo>
                      <a:pt x="30" y="15"/>
                      <a:pt x="37" y="9"/>
                      <a:pt x="39" y="6"/>
                    </a:cubicBezTo>
                    <a:cubicBezTo>
                      <a:pt x="49" y="0"/>
                      <a:pt x="41" y="8"/>
                      <a:pt x="43" y="8"/>
                    </a:cubicBezTo>
                    <a:cubicBezTo>
                      <a:pt x="33" y="14"/>
                      <a:pt x="21" y="22"/>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5" name="Freeform 6169">
                <a:extLst>
                  <a:ext uri="{FF2B5EF4-FFF2-40B4-BE49-F238E27FC236}">
                    <a16:creationId xmlns:a16="http://schemas.microsoft.com/office/drawing/2014/main" id="{AC0E3B03-CE02-4268-BAE6-46906A174ED8}"/>
                  </a:ext>
                </a:extLst>
              </p:cNvPr>
              <p:cNvSpPr>
                <a:spLocks/>
              </p:cNvSpPr>
              <p:nvPr/>
            </p:nvSpPr>
            <p:spPr bwMode="auto">
              <a:xfrm>
                <a:off x="2706" y="1843"/>
                <a:ext cx="10" cy="16"/>
              </a:xfrm>
              <a:custGeom>
                <a:avLst/>
                <a:gdLst>
                  <a:gd name="T0" fmla="*/ 0 w 19"/>
                  <a:gd name="T1" fmla="*/ 0 h 28"/>
                  <a:gd name="T2" fmla="*/ 19 w 19"/>
                  <a:gd name="T3" fmla="*/ 28 h 28"/>
                  <a:gd name="T4" fmla="*/ 0 w 19"/>
                  <a:gd name="T5" fmla="*/ 0 h 28"/>
                </a:gdLst>
                <a:ahLst/>
                <a:cxnLst>
                  <a:cxn ang="0">
                    <a:pos x="T0" y="T1"/>
                  </a:cxn>
                  <a:cxn ang="0">
                    <a:pos x="T2" y="T3"/>
                  </a:cxn>
                  <a:cxn ang="0">
                    <a:pos x="T4" y="T5"/>
                  </a:cxn>
                </a:cxnLst>
                <a:rect l="0" t="0" r="r" b="b"/>
                <a:pathLst>
                  <a:path w="19" h="28">
                    <a:moveTo>
                      <a:pt x="0" y="0"/>
                    </a:moveTo>
                    <a:cubicBezTo>
                      <a:pt x="3" y="2"/>
                      <a:pt x="13" y="19"/>
                      <a:pt x="19" y="28"/>
                    </a:cubicBezTo>
                    <a:cubicBezTo>
                      <a:pt x="11" y="17"/>
                      <a:pt x="7"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6" name="Freeform 6170">
                <a:extLst>
                  <a:ext uri="{FF2B5EF4-FFF2-40B4-BE49-F238E27FC236}">
                    <a16:creationId xmlns:a16="http://schemas.microsoft.com/office/drawing/2014/main" id="{A2E4D455-897F-484F-AA2E-9C3CFBFA1432}"/>
                  </a:ext>
                </a:extLst>
              </p:cNvPr>
              <p:cNvSpPr>
                <a:spLocks/>
              </p:cNvSpPr>
              <p:nvPr/>
            </p:nvSpPr>
            <p:spPr bwMode="auto">
              <a:xfrm>
                <a:off x="2785" y="2161"/>
                <a:ext cx="4" cy="18"/>
              </a:xfrm>
              <a:custGeom>
                <a:avLst/>
                <a:gdLst>
                  <a:gd name="T0" fmla="*/ 5 w 7"/>
                  <a:gd name="T1" fmla="*/ 16 h 33"/>
                  <a:gd name="T2" fmla="*/ 5 w 7"/>
                  <a:gd name="T3" fmla="*/ 31 h 33"/>
                  <a:gd name="T4" fmla="*/ 2 w 7"/>
                  <a:gd name="T5" fmla="*/ 32 h 33"/>
                  <a:gd name="T6" fmla="*/ 2 w 7"/>
                  <a:gd name="T7" fmla="*/ 15 h 33"/>
                  <a:gd name="T8" fmla="*/ 4 w 7"/>
                  <a:gd name="T9" fmla="*/ 17 h 33"/>
                  <a:gd name="T10" fmla="*/ 6 w 7"/>
                  <a:gd name="T11" fmla="*/ 9 h 33"/>
                  <a:gd name="T12" fmla="*/ 6 w 7"/>
                  <a:gd name="T13" fmla="*/ 2 h 33"/>
                  <a:gd name="T14" fmla="*/ 7 w 7"/>
                  <a:gd name="T15" fmla="*/ 23 h 33"/>
                  <a:gd name="T16" fmla="*/ 5 w 7"/>
                  <a:gd name="T1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3">
                    <a:moveTo>
                      <a:pt x="5" y="16"/>
                    </a:moveTo>
                    <a:cubicBezTo>
                      <a:pt x="4" y="29"/>
                      <a:pt x="7" y="18"/>
                      <a:pt x="5" y="31"/>
                    </a:cubicBezTo>
                    <a:cubicBezTo>
                      <a:pt x="5" y="31"/>
                      <a:pt x="3" y="33"/>
                      <a:pt x="2" y="32"/>
                    </a:cubicBezTo>
                    <a:cubicBezTo>
                      <a:pt x="0" y="30"/>
                      <a:pt x="0" y="26"/>
                      <a:pt x="2" y="15"/>
                    </a:cubicBezTo>
                    <a:cubicBezTo>
                      <a:pt x="2" y="31"/>
                      <a:pt x="4" y="2"/>
                      <a:pt x="4" y="17"/>
                    </a:cubicBezTo>
                    <a:cubicBezTo>
                      <a:pt x="5" y="18"/>
                      <a:pt x="5" y="13"/>
                      <a:pt x="6" y="9"/>
                    </a:cubicBezTo>
                    <a:cubicBezTo>
                      <a:pt x="6" y="4"/>
                      <a:pt x="6" y="0"/>
                      <a:pt x="6" y="2"/>
                    </a:cubicBezTo>
                    <a:cubicBezTo>
                      <a:pt x="7" y="0"/>
                      <a:pt x="7" y="9"/>
                      <a:pt x="7" y="23"/>
                    </a:cubicBezTo>
                    <a:cubicBezTo>
                      <a:pt x="5" y="26"/>
                      <a:pt x="7" y="16"/>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7" name="Freeform 6171">
                <a:extLst>
                  <a:ext uri="{FF2B5EF4-FFF2-40B4-BE49-F238E27FC236}">
                    <a16:creationId xmlns:a16="http://schemas.microsoft.com/office/drawing/2014/main" id="{08FE0D20-AF7F-44CD-9E4B-B6E5AFDF9822}"/>
                  </a:ext>
                </a:extLst>
              </p:cNvPr>
              <p:cNvSpPr>
                <a:spLocks/>
              </p:cNvSpPr>
              <p:nvPr/>
            </p:nvSpPr>
            <p:spPr bwMode="auto">
              <a:xfrm>
                <a:off x="2755" y="2293"/>
                <a:ext cx="7" cy="18"/>
              </a:xfrm>
              <a:custGeom>
                <a:avLst/>
                <a:gdLst>
                  <a:gd name="T0" fmla="*/ 6 w 13"/>
                  <a:gd name="T1" fmla="*/ 22 h 31"/>
                  <a:gd name="T2" fmla="*/ 2 w 13"/>
                  <a:gd name="T3" fmla="*/ 30 h 31"/>
                  <a:gd name="T4" fmla="*/ 5 w 13"/>
                  <a:gd name="T5" fmla="*/ 20 h 31"/>
                  <a:gd name="T6" fmla="*/ 6 w 13"/>
                  <a:gd name="T7" fmla="*/ 16 h 31"/>
                  <a:gd name="T8" fmla="*/ 11 w 13"/>
                  <a:gd name="T9" fmla="*/ 1 h 31"/>
                  <a:gd name="T10" fmla="*/ 9 w 13"/>
                  <a:gd name="T11" fmla="*/ 8 h 31"/>
                  <a:gd name="T12" fmla="*/ 13 w 13"/>
                  <a:gd name="T13" fmla="*/ 1 h 31"/>
                  <a:gd name="T14" fmla="*/ 6 w 13"/>
                  <a:gd name="T15" fmla="*/ 2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31">
                    <a:moveTo>
                      <a:pt x="6" y="22"/>
                    </a:moveTo>
                    <a:cubicBezTo>
                      <a:pt x="4" y="26"/>
                      <a:pt x="4" y="25"/>
                      <a:pt x="2" y="30"/>
                    </a:cubicBezTo>
                    <a:cubicBezTo>
                      <a:pt x="0" y="31"/>
                      <a:pt x="3" y="25"/>
                      <a:pt x="5" y="20"/>
                    </a:cubicBezTo>
                    <a:cubicBezTo>
                      <a:pt x="7" y="15"/>
                      <a:pt x="8" y="11"/>
                      <a:pt x="6" y="16"/>
                    </a:cubicBezTo>
                    <a:cubicBezTo>
                      <a:pt x="6" y="15"/>
                      <a:pt x="9" y="7"/>
                      <a:pt x="11" y="1"/>
                    </a:cubicBezTo>
                    <a:cubicBezTo>
                      <a:pt x="11" y="1"/>
                      <a:pt x="10" y="6"/>
                      <a:pt x="9" y="8"/>
                    </a:cubicBezTo>
                    <a:cubicBezTo>
                      <a:pt x="10" y="6"/>
                      <a:pt x="12" y="0"/>
                      <a:pt x="13" y="1"/>
                    </a:cubicBezTo>
                    <a:cubicBezTo>
                      <a:pt x="10" y="9"/>
                      <a:pt x="5" y="21"/>
                      <a:pt x="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8" name="Freeform 6172">
                <a:extLst>
                  <a:ext uri="{FF2B5EF4-FFF2-40B4-BE49-F238E27FC236}">
                    <a16:creationId xmlns:a16="http://schemas.microsoft.com/office/drawing/2014/main" id="{50B62644-79E1-4B51-83DD-AAAC67EDAB95}"/>
                  </a:ext>
                </a:extLst>
              </p:cNvPr>
              <p:cNvSpPr>
                <a:spLocks/>
              </p:cNvSpPr>
              <p:nvPr/>
            </p:nvSpPr>
            <p:spPr bwMode="auto">
              <a:xfrm>
                <a:off x="2715" y="2343"/>
                <a:ext cx="23" cy="46"/>
              </a:xfrm>
              <a:custGeom>
                <a:avLst/>
                <a:gdLst>
                  <a:gd name="T0" fmla="*/ 13 w 40"/>
                  <a:gd name="T1" fmla="*/ 67 h 81"/>
                  <a:gd name="T2" fmla="*/ 4 w 40"/>
                  <a:gd name="T3" fmla="*/ 77 h 81"/>
                  <a:gd name="T4" fmla="*/ 3 w 40"/>
                  <a:gd name="T5" fmla="*/ 74 h 81"/>
                  <a:gd name="T6" fmla="*/ 40 w 40"/>
                  <a:gd name="T7" fmla="*/ 0 h 81"/>
                  <a:gd name="T8" fmla="*/ 33 w 40"/>
                  <a:gd name="T9" fmla="*/ 20 h 81"/>
                  <a:gd name="T10" fmla="*/ 31 w 40"/>
                  <a:gd name="T11" fmla="*/ 20 h 81"/>
                  <a:gd name="T12" fmla="*/ 18 w 40"/>
                  <a:gd name="T13" fmla="*/ 45 h 81"/>
                  <a:gd name="T14" fmla="*/ 9 w 40"/>
                  <a:gd name="T15" fmla="*/ 64 h 81"/>
                  <a:gd name="T16" fmla="*/ 15 w 40"/>
                  <a:gd name="T17" fmla="*/ 57 h 81"/>
                  <a:gd name="T18" fmla="*/ 13 w 40"/>
                  <a:gd name="T19" fmla="*/ 6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81">
                    <a:moveTo>
                      <a:pt x="13" y="67"/>
                    </a:moveTo>
                    <a:cubicBezTo>
                      <a:pt x="9" y="73"/>
                      <a:pt x="9" y="68"/>
                      <a:pt x="4" y="77"/>
                    </a:cubicBezTo>
                    <a:cubicBezTo>
                      <a:pt x="0" y="81"/>
                      <a:pt x="11" y="61"/>
                      <a:pt x="3" y="74"/>
                    </a:cubicBezTo>
                    <a:cubicBezTo>
                      <a:pt x="9" y="59"/>
                      <a:pt x="25" y="31"/>
                      <a:pt x="40" y="0"/>
                    </a:cubicBezTo>
                    <a:cubicBezTo>
                      <a:pt x="38" y="6"/>
                      <a:pt x="36" y="12"/>
                      <a:pt x="33" y="20"/>
                    </a:cubicBezTo>
                    <a:cubicBezTo>
                      <a:pt x="31" y="20"/>
                      <a:pt x="31" y="20"/>
                      <a:pt x="31" y="20"/>
                    </a:cubicBezTo>
                    <a:cubicBezTo>
                      <a:pt x="25" y="31"/>
                      <a:pt x="21" y="39"/>
                      <a:pt x="18" y="45"/>
                    </a:cubicBezTo>
                    <a:cubicBezTo>
                      <a:pt x="16" y="51"/>
                      <a:pt x="13" y="56"/>
                      <a:pt x="9" y="64"/>
                    </a:cubicBezTo>
                    <a:cubicBezTo>
                      <a:pt x="15" y="56"/>
                      <a:pt x="12" y="62"/>
                      <a:pt x="15" y="57"/>
                    </a:cubicBezTo>
                    <a:cubicBezTo>
                      <a:pt x="9" y="69"/>
                      <a:pt x="12" y="64"/>
                      <a:pt x="1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9" name="Freeform 6173">
                <a:extLst>
                  <a:ext uri="{FF2B5EF4-FFF2-40B4-BE49-F238E27FC236}">
                    <a16:creationId xmlns:a16="http://schemas.microsoft.com/office/drawing/2014/main" id="{ED24F5C6-E863-4D89-9113-D324D3FD976B}"/>
                  </a:ext>
                </a:extLst>
              </p:cNvPr>
              <p:cNvSpPr>
                <a:spLocks/>
              </p:cNvSpPr>
              <p:nvPr/>
            </p:nvSpPr>
            <p:spPr bwMode="auto">
              <a:xfrm>
                <a:off x="2456" y="2601"/>
                <a:ext cx="16" cy="7"/>
              </a:xfrm>
              <a:custGeom>
                <a:avLst/>
                <a:gdLst>
                  <a:gd name="T0" fmla="*/ 5 w 28"/>
                  <a:gd name="T1" fmla="*/ 12 h 12"/>
                  <a:gd name="T2" fmla="*/ 14 w 28"/>
                  <a:gd name="T3" fmla="*/ 6 h 12"/>
                  <a:gd name="T4" fmla="*/ 28 w 28"/>
                  <a:gd name="T5" fmla="*/ 0 h 12"/>
                  <a:gd name="T6" fmla="*/ 5 w 28"/>
                  <a:gd name="T7" fmla="*/ 12 h 12"/>
                </a:gdLst>
                <a:ahLst/>
                <a:cxnLst>
                  <a:cxn ang="0">
                    <a:pos x="T0" y="T1"/>
                  </a:cxn>
                  <a:cxn ang="0">
                    <a:pos x="T2" y="T3"/>
                  </a:cxn>
                  <a:cxn ang="0">
                    <a:pos x="T4" y="T5"/>
                  </a:cxn>
                  <a:cxn ang="0">
                    <a:pos x="T6" y="T7"/>
                  </a:cxn>
                </a:cxnLst>
                <a:rect l="0" t="0" r="r" b="b"/>
                <a:pathLst>
                  <a:path w="28" h="12">
                    <a:moveTo>
                      <a:pt x="5" y="12"/>
                    </a:moveTo>
                    <a:cubicBezTo>
                      <a:pt x="0" y="12"/>
                      <a:pt x="18" y="6"/>
                      <a:pt x="14" y="6"/>
                    </a:cubicBezTo>
                    <a:cubicBezTo>
                      <a:pt x="22" y="4"/>
                      <a:pt x="18" y="4"/>
                      <a:pt x="28" y="0"/>
                    </a:cubicBezTo>
                    <a:cubicBezTo>
                      <a:pt x="26" y="3"/>
                      <a:pt x="17" y="6"/>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0" name="Freeform 6174">
                <a:extLst>
                  <a:ext uri="{FF2B5EF4-FFF2-40B4-BE49-F238E27FC236}">
                    <a16:creationId xmlns:a16="http://schemas.microsoft.com/office/drawing/2014/main" id="{1B013748-A913-44A5-B2E4-28CF4AF601CD}"/>
                  </a:ext>
                </a:extLst>
              </p:cNvPr>
              <p:cNvSpPr>
                <a:spLocks/>
              </p:cNvSpPr>
              <p:nvPr/>
            </p:nvSpPr>
            <p:spPr bwMode="auto">
              <a:xfrm>
                <a:off x="2743" y="1912"/>
                <a:ext cx="4" cy="8"/>
              </a:xfrm>
              <a:custGeom>
                <a:avLst/>
                <a:gdLst>
                  <a:gd name="T0" fmla="*/ 3 w 7"/>
                  <a:gd name="T1" fmla="*/ 1 h 13"/>
                  <a:gd name="T2" fmla="*/ 7 w 7"/>
                  <a:gd name="T3" fmla="*/ 12 h 13"/>
                  <a:gd name="T4" fmla="*/ 4 w 7"/>
                  <a:gd name="T5" fmla="*/ 11 h 13"/>
                  <a:gd name="T6" fmla="*/ 3 w 7"/>
                  <a:gd name="T7" fmla="*/ 1 h 13"/>
                </a:gdLst>
                <a:ahLst/>
                <a:cxnLst>
                  <a:cxn ang="0">
                    <a:pos x="T0" y="T1"/>
                  </a:cxn>
                  <a:cxn ang="0">
                    <a:pos x="T2" y="T3"/>
                  </a:cxn>
                  <a:cxn ang="0">
                    <a:pos x="T4" y="T5"/>
                  </a:cxn>
                  <a:cxn ang="0">
                    <a:pos x="T6" y="T7"/>
                  </a:cxn>
                </a:cxnLst>
                <a:rect l="0" t="0" r="r" b="b"/>
                <a:pathLst>
                  <a:path w="7" h="13">
                    <a:moveTo>
                      <a:pt x="3" y="1"/>
                    </a:moveTo>
                    <a:cubicBezTo>
                      <a:pt x="4" y="4"/>
                      <a:pt x="5" y="7"/>
                      <a:pt x="7" y="12"/>
                    </a:cubicBezTo>
                    <a:cubicBezTo>
                      <a:pt x="7" y="13"/>
                      <a:pt x="0" y="0"/>
                      <a:pt x="4" y="11"/>
                    </a:cubicBezTo>
                    <a:cubicBezTo>
                      <a:pt x="0" y="5"/>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1" name="Freeform 6175">
                <a:extLst>
                  <a:ext uri="{FF2B5EF4-FFF2-40B4-BE49-F238E27FC236}">
                    <a16:creationId xmlns:a16="http://schemas.microsoft.com/office/drawing/2014/main" id="{A3FBF378-C98C-4DE6-A502-B0166E42649E}"/>
                  </a:ext>
                </a:extLst>
              </p:cNvPr>
              <p:cNvSpPr>
                <a:spLocks/>
              </p:cNvSpPr>
              <p:nvPr/>
            </p:nvSpPr>
            <p:spPr bwMode="auto">
              <a:xfrm>
                <a:off x="2748" y="1923"/>
                <a:ext cx="5" cy="11"/>
              </a:xfrm>
              <a:custGeom>
                <a:avLst/>
                <a:gdLst>
                  <a:gd name="T0" fmla="*/ 4 w 8"/>
                  <a:gd name="T1" fmla="*/ 6 h 18"/>
                  <a:gd name="T2" fmla="*/ 8 w 8"/>
                  <a:gd name="T3" fmla="*/ 18 h 18"/>
                  <a:gd name="T4" fmla="*/ 1 w 8"/>
                  <a:gd name="T5" fmla="*/ 6 h 18"/>
                  <a:gd name="T6" fmla="*/ 1 w 8"/>
                  <a:gd name="T7" fmla="*/ 0 h 18"/>
                  <a:gd name="T8" fmla="*/ 4 w 8"/>
                  <a:gd name="T9" fmla="*/ 6 h 18"/>
                </a:gdLst>
                <a:ahLst/>
                <a:cxnLst>
                  <a:cxn ang="0">
                    <a:pos x="T0" y="T1"/>
                  </a:cxn>
                  <a:cxn ang="0">
                    <a:pos x="T2" y="T3"/>
                  </a:cxn>
                  <a:cxn ang="0">
                    <a:pos x="T4" y="T5"/>
                  </a:cxn>
                  <a:cxn ang="0">
                    <a:pos x="T6" y="T7"/>
                  </a:cxn>
                  <a:cxn ang="0">
                    <a:pos x="T8" y="T9"/>
                  </a:cxn>
                </a:cxnLst>
                <a:rect l="0" t="0" r="r" b="b"/>
                <a:pathLst>
                  <a:path w="8" h="18">
                    <a:moveTo>
                      <a:pt x="4" y="6"/>
                    </a:moveTo>
                    <a:cubicBezTo>
                      <a:pt x="6" y="10"/>
                      <a:pt x="5" y="11"/>
                      <a:pt x="8" y="18"/>
                    </a:cubicBezTo>
                    <a:cubicBezTo>
                      <a:pt x="5" y="10"/>
                      <a:pt x="5" y="16"/>
                      <a:pt x="1" y="6"/>
                    </a:cubicBezTo>
                    <a:cubicBezTo>
                      <a:pt x="3" y="7"/>
                      <a:pt x="0" y="0"/>
                      <a:pt x="1" y="0"/>
                    </a:cubicBezTo>
                    <a:cubicBezTo>
                      <a:pt x="3" y="4"/>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2" name="Freeform 6176">
                <a:extLst>
                  <a:ext uri="{FF2B5EF4-FFF2-40B4-BE49-F238E27FC236}">
                    <a16:creationId xmlns:a16="http://schemas.microsoft.com/office/drawing/2014/main" id="{13CB1A16-6CCA-43EA-BE27-91398C77F9FB}"/>
                  </a:ext>
                </a:extLst>
              </p:cNvPr>
              <p:cNvSpPr>
                <a:spLocks/>
              </p:cNvSpPr>
              <p:nvPr/>
            </p:nvSpPr>
            <p:spPr bwMode="auto">
              <a:xfrm>
                <a:off x="2681" y="2428"/>
                <a:ext cx="8" cy="14"/>
              </a:xfrm>
              <a:custGeom>
                <a:avLst/>
                <a:gdLst>
                  <a:gd name="T0" fmla="*/ 9 w 15"/>
                  <a:gd name="T1" fmla="*/ 12 h 24"/>
                  <a:gd name="T2" fmla="*/ 8 w 15"/>
                  <a:gd name="T3" fmla="*/ 9 h 24"/>
                  <a:gd name="T4" fmla="*/ 9 w 15"/>
                  <a:gd name="T5" fmla="*/ 12 h 24"/>
                </a:gdLst>
                <a:ahLst/>
                <a:cxnLst>
                  <a:cxn ang="0">
                    <a:pos x="T0" y="T1"/>
                  </a:cxn>
                  <a:cxn ang="0">
                    <a:pos x="T2" y="T3"/>
                  </a:cxn>
                  <a:cxn ang="0">
                    <a:pos x="T4" y="T5"/>
                  </a:cxn>
                </a:cxnLst>
                <a:rect l="0" t="0" r="r" b="b"/>
                <a:pathLst>
                  <a:path w="15" h="24">
                    <a:moveTo>
                      <a:pt x="9" y="12"/>
                    </a:moveTo>
                    <a:cubicBezTo>
                      <a:pt x="0" y="24"/>
                      <a:pt x="7" y="11"/>
                      <a:pt x="8" y="9"/>
                    </a:cubicBezTo>
                    <a:cubicBezTo>
                      <a:pt x="15" y="0"/>
                      <a:pt x="9" y="11"/>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3" name="Freeform 6177">
                <a:extLst>
                  <a:ext uri="{FF2B5EF4-FFF2-40B4-BE49-F238E27FC236}">
                    <a16:creationId xmlns:a16="http://schemas.microsoft.com/office/drawing/2014/main" id="{916B4CB0-BED0-4C99-B0C4-32F8E30E7335}"/>
                  </a:ext>
                </a:extLst>
              </p:cNvPr>
              <p:cNvSpPr>
                <a:spLocks/>
              </p:cNvSpPr>
              <p:nvPr/>
            </p:nvSpPr>
            <p:spPr bwMode="auto">
              <a:xfrm>
                <a:off x="2691" y="1827"/>
                <a:ext cx="11" cy="11"/>
              </a:xfrm>
              <a:custGeom>
                <a:avLst/>
                <a:gdLst>
                  <a:gd name="T0" fmla="*/ 13 w 19"/>
                  <a:gd name="T1" fmla="*/ 18 h 21"/>
                  <a:gd name="T2" fmla="*/ 0 w 19"/>
                  <a:gd name="T3" fmla="*/ 0 h 21"/>
                  <a:gd name="T4" fmla="*/ 10 w 19"/>
                  <a:gd name="T5" fmla="*/ 9 h 21"/>
                  <a:gd name="T6" fmla="*/ 19 w 19"/>
                  <a:gd name="T7" fmla="*/ 21 h 21"/>
                  <a:gd name="T8" fmla="*/ 13 w 19"/>
                  <a:gd name="T9" fmla="*/ 18 h 21"/>
                </a:gdLst>
                <a:ahLst/>
                <a:cxnLst>
                  <a:cxn ang="0">
                    <a:pos x="T0" y="T1"/>
                  </a:cxn>
                  <a:cxn ang="0">
                    <a:pos x="T2" y="T3"/>
                  </a:cxn>
                  <a:cxn ang="0">
                    <a:pos x="T4" y="T5"/>
                  </a:cxn>
                  <a:cxn ang="0">
                    <a:pos x="T6" y="T7"/>
                  </a:cxn>
                  <a:cxn ang="0">
                    <a:pos x="T8" y="T9"/>
                  </a:cxn>
                </a:cxnLst>
                <a:rect l="0" t="0" r="r" b="b"/>
                <a:pathLst>
                  <a:path w="19" h="21">
                    <a:moveTo>
                      <a:pt x="13" y="18"/>
                    </a:moveTo>
                    <a:cubicBezTo>
                      <a:pt x="7" y="10"/>
                      <a:pt x="7" y="9"/>
                      <a:pt x="0" y="0"/>
                    </a:cubicBezTo>
                    <a:cubicBezTo>
                      <a:pt x="5" y="5"/>
                      <a:pt x="12" y="15"/>
                      <a:pt x="10" y="9"/>
                    </a:cubicBezTo>
                    <a:cubicBezTo>
                      <a:pt x="13" y="13"/>
                      <a:pt x="16" y="17"/>
                      <a:pt x="19" y="21"/>
                    </a:cubicBezTo>
                    <a:cubicBezTo>
                      <a:pt x="16" y="19"/>
                      <a:pt x="12" y="14"/>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4" name="Freeform 6178">
                <a:extLst>
                  <a:ext uri="{FF2B5EF4-FFF2-40B4-BE49-F238E27FC236}">
                    <a16:creationId xmlns:a16="http://schemas.microsoft.com/office/drawing/2014/main" id="{7987274D-9C51-44D8-84E4-86504802119C}"/>
                  </a:ext>
                </a:extLst>
              </p:cNvPr>
              <p:cNvSpPr>
                <a:spLocks/>
              </p:cNvSpPr>
              <p:nvPr/>
            </p:nvSpPr>
            <p:spPr bwMode="auto">
              <a:xfrm>
                <a:off x="2581" y="2522"/>
                <a:ext cx="19" cy="17"/>
              </a:xfrm>
              <a:custGeom>
                <a:avLst/>
                <a:gdLst>
                  <a:gd name="T0" fmla="*/ 14 w 34"/>
                  <a:gd name="T1" fmla="*/ 20 h 31"/>
                  <a:gd name="T2" fmla="*/ 6 w 34"/>
                  <a:gd name="T3" fmla="*/ 21 h 31"/>
                  <a:gd name="T4" fmla="*/ 34 w 34"/>
                  <a:gd name="T5" fmla="*/ 0 h 31"/>
                  <a:gd name="T6" fmla="*/ 24 w 34"/>
                  <a:gd name="T7" fmla="*/ 10 h 31"/>
                  <a:gd name="T8" fmla="*/ 17 w 34"/>
                  <a:gd name="T9" fmla="*/ 15 h 31"/>
                  <a:gd name="T10" fmla="*/ 14 w 34"/>
                  <a:gd name="T11" fmla="*/ 20 h 31"/>
                </a:gdLst>
                <a:ahLst/>
                <a:cxnLst>
                  <a:cxn ang="0">
                    <a:pos x="T0" y="T1"/>
                  </a:cxn>
                  <a:cxn ang="0">
                    <a:pos x="T2" y="T3"/>
                  </a:cxn>
                  <a:cxn ang="0">
                    <a:pos x="T4" y="T5"/>
                  </a:cxn>
                  <a:cxn ang="0">
                    <a:pos x="T6" y="T7"/>
                  </a:cxn>
                  <a:cxn ang="0">
                    <a:pos x="T8" y="T9"/>
                  </a:cxn>
                  <a:cxn ang="0">
                    <a:pos x="T10" y="T11"/>
                  </a:cxn>
                </a:cxnLst>
                <a:rect l="0" t="0" r="r" b="b"/>
                <a:pathLst>
                  <a:path w="34" h="31">
                    <a:moveTo>
                      <a:pt x="14" y="20"/>
                    </a:moveTo>
                    <a:cubicBezTo>
                      <a:pt x="0" y="31"/>
                      <a:pt x="13" y="18"/>
                      <a:pt x="6" y="21"/>
                    </a:cubicBezTo>
                    <a:cubicBezTo>
                      <a:pt x="16" y="16"/>
                      <a:pt x="25" y="5"/>
                      <a:pt x="34" y="0"/>
                    </a:cubicBezTo>
                    <a:cubicBezTo>
                      <a:pt x="32" y="3"/>
                      <a:pt x="20" y="10"/>
                      <a:pt x="24" y="10"/>
                    </a:cubicBezTo>
                    <a:cubicBezTo>
                      <a:pt x="21" y="12"/>
                      <a:pt x="18" y="14"/>
                      <a:pt x="17" y="15"/>
                    </a:cubicBezTo>
                    <a:cubicBezTo>
                      <a:pt x="12" y="19"/>
                      <a:pt x="16" y="18"/>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5" name="Freeform 6179">
                <a:extLst>
                  <a:ext uri="{FF2B5EF4-FFF2-40B4-BE49-F238E27FC236}">
                    <a16:creationId xmlns:a16="http://schemas.microsoft.com/office/drawing/2014/main" id="{713D5479-708E-4D7C-9705-984AA2D51A15}"/>
                  </a:ext>
                </a:extLst>
              </p:cNvPr>
              <p:cNvSpPr>
                <a:spLocks/>
              </p:cNvSpPr>
              <p:nvPr/>
            </p:nvSpPr>
            <p:spPr bwMode="auto">
              <a:xfrm>
                <a:off x="2327" y="2638"/>
                <a:ext cx="12" cy="2"/>
              </a:xfrm>
              <a:custGeom>
                <a:avLst/>
                <a:gdLst>
                  <a:gd name="T0" fmla="*/ 10 w 20"/>
                  <a:gd name="T1" fmla="*/ 3 h 4"/>
                  <a:gd name="T2" fmla="*/ 15 w 20"/>
                  <a:gd name="T3" fmla="*/ 0 h 4"/>
                  <a:gd name="T4" fmla="*/ 10 w 20"/>
                  <a:gd name="T5" fmla="*/ 3 h 4"/>
                </a:gdLst>
                <a:ahLst/>
                <a:cxnLst>
                  <a:cxn ang="0">
                    <a:pos x="T0" y="T1"/>
                  </a:cxn>
                  <a:cxn ang="0">
                    <a:pos x="T2" y="T3"/>
                  </a:cxn>
                  <a:cxn ang="0">
                    <a:pos x="T4" y="T5"/>
                  </a:cxn>
                </a:cxnLst>
                <a:rect l="0" t="0" r="r" b="b"/>
                <a:pathLst>
                  <a:path w="20" h="4">
                    <a:moveTo>
                      <a:pt x="10" y="3"/>
                    </a:moveTo>
                    <a:cubicBezTo>
                      <a:pt x="0" y="4"/>
                      <a:pt x="3" y="1"/>
                      <a:pt x="15" y="0"/>
                    </a:cubicBezTo>
                    <a:cubicBezTo>
                      <a:pt x="20" y="1"/>
                      <a:pt x="11" y="2"/>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6" name="Freeform 6180">
                <a:extLst>
                  <a:ext uri="{FF2B5EF4-FFF2-40B4-BE49-F238E27FC236}">
                    <a16:creationId xmlns:a16="http://schemas.microsoft.com/office/drawing/2014/main" id="{DCEDC716-1176-4EEC-9FCB-0C33BB2C5F36}"/>
                  </a:ext>
                </a:extLst>
              </p:cNvPr>
              <p:cNvSpPr>
                <a:spLocks/>
              </p:cNvSpPr>
              <p:nvPr/>
            </p:nvSpPr>
            <p:spPr bwMode="auto">
              <a:xfrm>
                <a:off x="2549" y="2539"/>
                <a:ext cx="28" cy="19"/>
              </a:xfrm>
              <a:custGeom>
                <a:avLst/>
                <a:gdLst>
                  <a:gd name="T0" fmla="*/ 32 w 49"/>
                  <a:gd name="T1" fmla="*/ 17 h 33"/>
                  <a:gd name="T2" fmla="*/ 12 w 49"/>
                  <a:gd name="T3" fmla="*/ 26 h 33"/>
                  <a:gd name="T4" fmla="*/ 25 w 49"/>
                  <a:gd name="T5" fmla="*/ 18 h 33"/>
                  <a:gd name="T6" fmla="*/ 12 w 49"/>
                  <a:gd name="T7" fmla="*/ 26 h 33"/>
                  <a:gd name="T8" fmla="*/ 0 w 49"/>
                  <a:gd name="T9" fmla="*/ 32 h 33"/>
                  <a:gd name="T10" fmla="*/ 27 w 49"/>
                  <a:gd name="T11" fmla="*/ 15 h 33"/>
                  <a:gd name="T12" fmla="*/ 27 w 49"/>
                  <a:gd name="T13" fmla="*/ 12 h 33"/>
                  <a:gd name="T14" fmla="*/ 26 w 49"/>
                  <a:gd name="T15" fmla="*/ 15 h 33"/>
                  <a:gd name="T16" fmla="*/ 6 w 49"/>
                  <a:gd name="T17" fmla="*/ 27 h 33"/>
                  <a:gd name="T18" fmla="*/ 11 w 49"/>
                  <a:gd name="T19" fmla="*/ 23 h 33"/>
                  <a:gd name="T20" fmla="*/ 31 w 49"/>
                  <a:gd name="T21" fmla="*/ 7 h 33"/>
                  <a:gd name="T22" fmla="*/ 26 w 49"/>
                  <a:gd name="T23" fmla="*/ 8 h 33"/>
                  <a:gd name="T24" fmla="*/ 6 w 49"/>
                  <a:gd name="T25" fmla="*/ 21 h 33"/>
                  <a:gd name="T26" fmla="*/ 11 w 49"/>
                  <a:gd name="T27" fmla="*/ 15 h 33"/>
                  <a:gd name="T28" fmla="*/ 23 w 49"/>
                  <a:gd name="T29" fmla="*/ 8 h 33"/>
                  <a:gd name="T30" fmla="*/ 32 w 49"/>
                  <a:gd name="T31" fmla="*/ 0 h 33"/>
                  <a:gd name="T32" fmla="*/ 41 w 49"/>
                  <a:gd name="T33" fmla="*/ 0 h 33"/>
                  <a:gd name="T34" fmla="*/ 34 w 49"/>
                  <a:gd name="T35" fmla="*/ 11 h 33"/>
                  <a:gd name="T36" fmla="*/ 43 w 49"/>
                  <a:gd name="T37" fmla="*/ 7 h 33"/>
                  <a:gd name="T38" fmla="*/ 35 w 49"/>
                  <a:gd name="T39" fmla="*/ 11 h 33"/>
                  <a:gd name="T40" fmla="*/ 32 w 49"/>
                  <a:gd name="T4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33">
                    <a:moveTo>
                      <a:pt x="32" y="17"/>
                    </a:moveTo>
                    <a:cubicBezTo>
                      <a:pt x="22" y="23"/>
                      <a:pt x="18" y="24"/>
                      <a:pt x="12" y="26"/>
                    </a:cubicBezTo>
                    <a:cubicBezTo>
                      <a:pt x="17" y="24"/>
                      <a:pt x="21" y="21"/>
                      <a:pt x="25" y="18"/>
                    </a:cubicBezTo>
                    <a:cubicBezTo>
                      <a:pt x="23" y="18"/>
                      <a:pt x="17" y="22"/>
                      <a:pt x="12" y="26"/>
                    </a:cubicBezTo>
                    <a:cubicBezTo>
                      <a:pt x="6" y="29"/>
                      <a:pt x="1" y="33"/>
                      <a:pt x="0" y="32"/>
                    </a:cubicBezTo>
                    <a:cubicBezTo>
                      <a:pt x="9" y="27"/>
                      <a:pt x="16" y="23"/>
                      <a:pt x="27" y="15"/>
                    </a:cubicBezTo>
                    <a:cubicBezTo>
                      <a:pt x="31" y="12"/>
                      <a:pt x="33" y="8"/>
                      <a:pt x="27" y="12"/>
                    </a:cubicBezTo>
                    <a:cubicBezTo>
                      <a:pt x="23" y="15"/>
                      <a:pt x="25" y="14"/>
                      <a:pt x="26" y="15"/>
                    </a:cubicBezTo>
                    <a:cubicBezTo>
                      <a:pt x="19" y="19"/>
                      <a:pt x="13" y="23"/>
                      <a:pt x="6" y="27"/>
                    </a:cubicBezTo>
                    <a:cubicBezTo>
                      <a:pt x="5" y="28"/>
                      <a:pt x="22" y="16"/>
                      <a:pt x="11" y="23"/>
                    </a:cubicBezTo>
                    <a:cubicBezTo>
                      <a:pt x="17" y="18"/>
                      <a:pt x="27" y="11"/>
                      <a:pt x="31" y="7"/>
                    </a:cubicBezTo>
                    <a:cubicBezTo>
                      <a:pt x="30" y="6"/>
                      <a:pt x="29" y="6"/>
                      <a:pt x="26" y="8"/>
                    </a:cubicBezTo>
                    <a:cubicBezTo>
                      <a:pt x="22" y="10"/>
                      <a:pt x="17" y="14"/>
                      <a:pt x="6" y="21"/>
                    </a:cubicBezTo>
                    <a:cubicBezTo>
                      <a:pt x="3" y="22"/>
                      <a:pt x="12" y="16"/>
                      <a:pt x="11" y="15"/>
                    </a:cubicBezTo>
                    <a:cubicBezTo>
                      <a:pt x="18" y="12"/>
                      <a:pt x="21" y="10"/>
                      <a:pt x="23" y="8"/>
                    </a:cubicBezTo>
                    <a:cubicBezTo>
                      <a:pt x="25" y="6"/>
                      <a:pt x="27" y="4"/>
                      <a:pt x="32" y="0"/>
                    </a:cubicBezTo>
                    <a:cubicBezTo>
                      <a:pt x="36" y="0"/>
                      <a:pt x="32" y="4"/>
                      <a:pt x="41" y="0"/>
                    </a:cubicBezTo>
                    <a:cubicBezTo>
                      <a:pt x="29" y="10"/>
                      <a:pt x="46" y="1"/>
                      <a:pt x="34" y="11"/>
                    </a:cubicBezTo>
                    <a:cubicBezTo>
                      <a:pt x="39" y="8"/>
                      <a:pt x="49" y="1"/>
                      <a:pt x="43" y="7"/>
                    </a:cubicBezTo>
                    <a:cubicBezTo>
                      <a:pt x="38" y="10"/>
                      <a:pt x="40" y="7"/>
                      <a:pt x="35" y="11"/>
                    </a:cubicBezTo>
                    <a:cubicBezTo>
                      <a:pt x="23" y="20"/>
                      <a:pt x="39" y="10"/>
                      <a:pt x="3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7" name="Freeform 6181">
                <a:extLst>
                  <a:ext uri="{FF2B5EF4-FFF2-40B4-BE49-F238E27FC236}">
                    <a16:creationId xmlns:a16="http://schemas.microsoft.com/office/drawing/2014/main" id="{262B1278-41B3-4A1B-A824-BC6034925823}"/>
                  </a:ext>
                </a:extLst>
              </p:cNvPr>
              <p:cNvSpPr>
                <a:spLocks/>
              </p:cNvSpPr>
              <p:nvPr/>
            </p:nvSpPr>
            <p:spPr bwMode="auto">
              <a:xfrm>
                <a:off x="2144" y="2629"/>
                <a:ext cx="14" cy="4"/>
              </a:xfrm>
              <a:custGeom>
                <a:avLst/>
                <a:gdLst>
                  <a:gd name="T0" fmla="*/ 8 w 24"/>
                  <a:gd name="T1" fmla="*/ 4 h 6"/>
                  <a:gd name="T2" fmla="*/ 3 w 24"/>
                  <a:gd name="T3" fmla="*/ 0 h 6"/>
                  <a:gd name="T4" fmla="*/ 23 w 24"/>
                  <a:gd name="T5" fmla="*/ 4 h 6"/>
                  <a:gd name="T6" fmla="*/ 8 w 24"/>
                  <a:gd name="T7" fmla="*/ 4 h 6"/>
                </a:gdLst>
                <a:ahLst/>
                <a:cxnLst>
                  <a:cxn ang="0">
                    <a:pos x="T0" y="T1"/>
                  </a:cxn>
                  <a:cxn ang="0">
                    <a:pos x="T2" y="T3"/>
                  </a:cxn>
                  <a:cxn ang="0">
                    <a:pos x="T4" y="T5"/>
                  </a:cxn>
                  <a:cxn ang="0">
                    <a:pos x="T6" y="T7"/>
                  </a:cxn>
                </a:cxnLst>
                <a:rect l="0" t="0" r="r" b="b"/>
                <a:pathLst>
                  <a:path w="24" h="6">
                    <a:moveTo>
                      <a:pt x="8" y="4"/>
                    </a:moveTo>
                    <a:cubicBezTo>
                      <a:pt x="0" y="2"/>
                      <a:pt x="6" y="2"/>
                      <a:pt x="3" y="0"/>
                    </a:cubicBezTo>
                    <a:cubicBezTo>
                      <a:pt x="10" y="2"/>
                      <a:pt x="16" y="3"/>
                      <a:pt x="23" y="4"/>
                    </a:cubicBezTo>
                    <a:cubicBezTo>
                      <a:pt x="24" y="6"/>
                      <a:pt x="6" y="2"/>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8" name="Freeform 6182">
                <a:extLst>
                  <a:ext uri="{FF2B5EF4-FFF2-40B4-BE49-F238E27FC236}">
                    <a16:creationId xmlns:a16="http://schemas.microsoft.com/office/drawing/2014/main" id="{39B5FDAF-04FB-4D80-9780-ED0CBBADE49C}"/>
                  </a:ext>
                </a:extLst>
              </p:cNvPr>
              <p:cNvSpPr>
                <a:spLocks/>
              </p:cNvSpPr>
              <p:nvPr/>
            </p:nvSpPr>
            <p:spPr bwMode="auto">
              <a:xfrm>
                <a:off x="2454" y="2598"/>
                <a:ext cx="19" cy="9"/>
              </a:xfrm>
              <a:custGeom>
                <a:avLst/>
                <a:gdLst>
                  <a:gd name="T0" fmla="*/ 4 w 33"/>
                  <a:gd name="T1" fmla="*/ 15 h 15"/>
                  <a:gd name="T2" fmla="*/ 2 w 33"/>
                  <a:gd name="T3" fmla="*/ 14 h 15"/>
                  <a:gd name="T4" fmla="*/ 12 w 33"/>
                  <a:gd name="T5" fmla="*/ 9 h 15"/>
                  <a:gd name="T6" fmla="*/ 33 w 33"/>
                  <a:gd name="T7" fmla="*/ 0 h 15"/>
                  <a:gd name="T8" fmla="*/ 28 w 33"/>
                  <a:gd name="T9" fmla="*/ 4 h 15"/>
                  <a:gd name="T10" fmla="*/ 17 w 33"/>
                  <a:gd name="T11" fmla="*/ 8 h 15"/>
                  <a:gd name="T12" fmla="*/ 22 w 33"/>
                  <a:gd name="T13" fmla="*/ 8 h 15"/>
                  <a:gd name="T14" fmla="*/ 4 w 33"/>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5">
                    <a:moveTo>
                      <a:pt x="4" y="15"/>
                    </a:moveTo>
                    <a:cubicBezTo>
                      <a:pt x="5" y="15"/>
                      <a:pt x="11" y="10"/>
                      <a:pt x="2" y="14"/>
                    </a:cubicBezTo>
                    <a:cubicBezTo>
                      <a:pt x="0" y="14"/>
                      <a:pt x="19" y="8"/>
                      <a:pt x="12" y="9"/>
                    </a:cubicBezTo>
                    <a:cubicBezTo>
                      <a:pt x="27" y="3"/>
                      <a:pt x="22" y="6"/>
                      <a:pt x="33" y="0"/>
                    </a:cubicBezTo>
                    <a:cubicBezTo>
                      <a:pt x="32" y="1"/>
                      <a:pt x="29" y="3"/>
                      <a:pt x="28" y="4"/>
                    </a:cubicBezTo>
                    <a:cubicBezTo>
                      <a:pt x="22" y="7"/>
                      <a:pt x="21" y="6"/>
                      <a:pt x="17" y="8"/>
                    </a:cubicBezTo>
                    <a:cubicBezTo>
                      <a:pt x="7" y="13"/>
                      <a:pt x="26" y="5"/>
                      <a:pt x="22" y="8"/>
                    </a:cubicBezTo>
                    <a:cubicBezTo>
                      <a:pt x="16" y="11"/>
                      <a:pt x="16" y="11"/>
                      <a:pt x="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9" name="Freeform 6183">
                <a:extLst>
                  <a:ext uri="{FF2B5EF4-FFF2-40B4-BE49-F238E27FC236}">
                    <a16:creationId xmlns:a16="http://schemas.microsoft.com/office/drawing/2014/main" id="{8DBEE9E4-3550-4654-A144-B5229432DD3A}"/>
                  </a:ext>
                </a:extLst>
              </p:cNvPr>
              <p:cNvSpPr>
                <a:spLocks/>
              </p:cNvSpPr>
              <p:nvPr/>
            </p:nvSpPr>
            <p:spPr bwMode="auto">
              <a:xfrm>
                <a:off x="2719" y="1870"/>
                <a:ext cx="9" cy="15"/>
              </a:xfrm>
              <a:custGeom>
                <a:avLst/>
                <a:gdLst>
                  <a:gd name="T0" fmla="*/ 2 w 16"/>
                  <a:gd name="T1" fmla="*/ 0 h 26"/>
                  <a:gd name="T2" fmla="*/ 16 w 16"/>
                  <a:gd name="T3" fmla="*/ 26 h 26"/>
                  <a:gd name="T4" fmla="*/ 0 w 16"/>
                  <a:gd name="T5" fmla="*/ 3 h 26"/>
                  <a:gd name="T6" fmla="*/ 2 w 16"/>
                  <a:gd name="T7" fmla="*/ 0 h 26"/>
                </a:gdLst>
                <a:ahLst/>
                <a:cxnLst>
                  <a:cxn ang="0">
                    <a:pos x="T0" y="T1"/>
                  </a:cxn>
                  <a:cxn ang="0">
                    <a:pos x="T2" y="T3"/>
                  </a:cxn>
                  <a:cxn ang="0">
                    <a:pos x="T4" y="T5"/>
                  </a:cxn>
                  <a:cxn ang="0">
                    <a:pos x="T6" y="T7"/>
                  </a:cxn>
                </a:cxnLst>
                <a:rect l="0" t="0" r="r" b="b"/>
                <a:pathLst>
                  <a:path w="16" h="26">
                    <a:moveTo>
                      <a:pt x="2" y="0"/>
                    </a:moveTo>
                    <a:cubicBezTo>
                      <a:pt x="7" y="8"/>
                      <a:pt x="12" y="17"/>
                      <a:pt x="16" y="26"/>
                    </a:cubicBezTo>
                    <a:cubicBezTo>
                      <a:pt x="14" y="25"/>
                      <a:pt x="7" y="13"/>
                      <a:pt x="0" y="3"/>
                    </a:cubicBezTo>
                    <a:cubicBezTo>
                      <a:pt x="7" y="11"/>
                      <a:pt x="6" y="1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0" name="Freeform 6184">
                <a:extLst>
                  <a:ext uri="{FF2B5EF4-FFF2-40B4-BE49-F238E27FC236}">
                    <a16:creationId xmlns:a16="http://schemas.microsoft.com/office/drawing/2014/main" id="{00B4782C-383E-495A-B868-A710FAE2A329}"/>
                  </a:ext>
                </a:extLst>
              </p:cNvPr>
              <p:cNvSpPr>
                <a:spLocks/>
              </p:cNvSpPr>
              <p:nvPr/>
            </p:nvSpPr>
            <p:spPr bwMode="auto">
              <a:xfrm>
                <a:off x="2118" y="2622"/>
                <a:ext cx="15" cy="6"/>
              </a:xfrm>
              <a:custGeom>
                <a:avLst/>
                <a:gdLst>
                  <a:gd name="T0" fmla="*/ 5 w 28"/>
                  <a:gd name="T1" fmla="*/ 3 h 10"/>
                  <a:gd name="T2" fmla="*/ 3 w 28"/>
                  <a:gd name="T3" fmla="*/ 0 h 10"/>
                  <a:gd name="T4" fmla="*/ 8 w 28"/>
                  <a:gd name="T5" fmla="*/ 4 h 10"/>
                  <a:gd name="T6" fmla="*/ 23 w 28"/>
                  <a:gd name="T7" fmla="*/ 7 h 10"/>
                  <a:gd name="T8" fmla="*/ 5 w 28"/>
                  <a:gd name="T9" fmla="*/ 3 h 10"/>
                </a:gdLst>
                <a:ahLst/>
                <a:cxnLst>
                  <a:cxn ang="0">
                    <a:pos x="T0" y="T1"/>
                  </a:cxn>
                  <a:cxn ang="0">
                    <a:pos x="T2" y="T3"/>
                  </a:cxn>
                  <a:cxn ang="0">
                    <a:pos x="T4" y="T5"/>
                  </a:cxn>
                  <a:cxn ang="0">
                    <a:pos x="T6" y="T7"/>
                  </a:cxn>
                  <a:cxn ang="0">
                    <a:pos x="T8" y="T9"/>
                  </a:cxn>
                </a:cxnLst>
                <a:rect l="0" t="0" r="r" b="b"/>
                <a:pathLst>
                  <a:path w="28" h="10">
                    <a:moveTo>
                      <a:pt x="5" y="3"/>
                    </a:moveTo>
                    <a:cubicBezTo>
                      <a:pt x="3" y="1"/>
                      <a:pt x="0" y="1"/>
                      <a:pt x="3" y="0"/>
                    </a:cubicBezTo>
                    <a:cubicBezTo>
                      <a:pt x="12" y="2"/>
                      <a:pt x="6" y="2"/>
                      <a:pt x="8" y="4"/>
                    </a:cubicBezTo>
                    <a:cubicBezTo>
                      <a:pt x="15" y="6"/>
                      <a:pt x="16" y="5"/>
                      <a:pt x="23" y="7"/>
                    </a:cubicBezTo>
                    <a:cubicBezTo>
                      <a:pt x="28" y="10"/>
                      <a:pt x="12" y="5"/>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1" name="Freeform 6185">
                <a:extLst>
                  <a:ext uri="{FF2B5EF4-FFF2-40B4-BE49-F238E27FC236}">
                    <a16:creationId xmlns:a16="http://schemas.microsoft.com/office/drawing/2014/main" id="{C4B6368B-A504-4CBB-A4D7-8CB47AB2CEAA}"/>
                  </a:ext>
                </a:extLst>
              </p:cNvPr>
              <p:cNvSpPr>
                <a:spLocks/>
              </p:cNvSpPr>
              <p:nvPr/>
            </p:nvSpPr>
            <p:spPr bwMode="auto">
              <a:xfrm>
                <a:off x="2686" y="1821"/>
                <a:ext cx="8" cy="10"/>
              </a:xfrm>
              <a:custGeom>
                <a:avLst/>
                <a:gdLst>
                  <a:gd name="T0" fmla="*/ 6 w 14"/>
                  <a:gd name="T1" fmla="*/ 4 h 17"/>
                  <a:gd name="T2" fmla="*/ 14 w 14"/>
                  <a:gd name="T3" fmla="*/ 17 h 17"/>
                  <a:gd name="T4" fmla="*/ 5 w 14"/>
                  <a:gd name="T5" fmla="*/ 7 h 17"/>
                  <a:gd name="T6" fmla="*/ 6 w 14"/>
                  <a:gd name="T7" fmla="*/ 4 h 17"/>
                </a:gdLst>
                <a:ahLst/>
                <a:cxnLst>
                  <a:cxn ang="0">
                    <a:pos x="T0" y="T1"/>
                  </a:cxn>
                  <a:cxn ang="0">
                    <a:pos x="T2" y="T3"/>
                  </a:cxn>
                  <a:cxn ang="0">
                    <a:pos x="T4" y="T5"/>
                  </a:cxn>
                  <a:cxn ang="0">
                    <a:pos x="T6" y="T7"/>
                  </a:cxn>
                </a:cxnLst>
                <a:rect l="0" t="0" r="r" b="b"/>
                <a:pathLst>
                  <a:path w="14" h="17">
                    <a:moveTo>
                      <a:pt x="6" y="4"/>
                    </a:moveTo>
                    <a:cubicBezTo>
                      <a:pt x="10" y="10"/>
                      <a:pt x="8" y="9"/>
                      <a:pt x="14" y="17"/>
                    </a:cubicBezTo>
                    <a:cubicBezTo>
                      <a:pt x="13" y="17"/>
                      <a:pt x="5" y="4"/>
                      <a:pt x="5" y="7"/>
                    </a:cubicBezTo>
                    <a:cubicBezTo>
                      <a:pt x="0" y="0"/>
                      <a:pt x="5"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2" name="Freeform 6186">
                <a:extLst>
                  <a:ext uri="{FF2B5EF4-FFF2-40B4-BE49-F238E27FC236}">
                    <a16:creationId xmlns:a16="http://schemas.microsoft.com/office/drawing/2014/main" id="{21777648-26C9-4202-835B-AED1723B8C4B}"/>
                  </a:ext>
                </a:extLst>
              </p:cNvPr>
              <p:cNvSpPr>
                <a:spLocks/>
              </p:cNvSpPr>
              <p:nvPr/>
            </p:nvSpPr>
            <p:spPr bwMode="auto">
              <a:xfrm>
                <a:off x="2224" y="2640"/>
                <a:ext cx="12" cy="2"/>
              </a:xfrm>
              <a:custGeom>
                <a:avLst/>
                <a:gdLst>
                  <a:gd name="T0" fmla="*/ 19 w 21"/>
                  <a:gd name="T1" fmla="*/ 4 h 4"/>
                  <a:gd name="T2" fmla="*/ 7 w 21"/>
                  <a:gd name="T3" fmla="*/ 3 h 4"/>
                  <a:gd name="T4" fmla="*/ 11 w 21"/>
                  <a:gd name="T5" fmla="*/ 2 h 4"/>
                  <a:gd name="T6" fmla="*/ 6 w 21"/>
                  <a:gd name="T7" fmla="*/ 0 h 4"/>
                  <a:gd name="T8" fmla="*/ 21 w 21"/>
                  <a:gd name="T9" fmla="*/ 1 h 4"/>
                  <a:gd name="T10" fmla="*/ 19 w 21"/>
                  <a:gd name="T11" fmla="*/ 4 h 4"/>
                </a:gdLst>
                <a:ahLst/>
                <a:cxnLst>
                  <a:cxn ang="0">
                    <a:pos x="T0" y="T1"/>
                  </a:cxn>
                  <a:cxn ang="0">
                    <a:pos x="T2" y="T3"/>
                  </a:cxn>
                  <a:cxn ang="0">
                    <a:pos x="T4" y="T5"/>
                  </a:cxn>
                  <a:cxn ang="0">
                    <a:pos x="T6" y="T7"/>
                  </a:cxn>
                  <a:cxn ang="0">
                    <a:pos x="T8" y="T9"/>
                  </a:cxn>
                  <a:cxn ang="0">
                    <a:pos x="T10" y="T11"/>
                  </a:cxn>
                </a:cxnLst>
                <a:rect l="0" t="0" r="r" b="b"/>
                <a:pathLst>
                  <a:path w="21" h="4">
                    <a:moveTo>
                      <a:pt x="19" y="4"/>
                    </a:moveTo>
                    <a:cubicBezTo>
                      <a:pt x="15" y="4"/>
                      <a:pt x="10" y="1"/>
                      <a:pt x="7" y="3"/>
                    </a:cubicBezTo>
                    <a:cubicBezTo>
                      <a:pt x="0" y="2"/>
                      <a:pt x="4" y="1"/>
                      <a:pt x="11" y="2"/>
                    </a:cubicBezTo>
                    <a:cubicBezTo>
                      <a:pt x="11" y="1"/>
                      <a:pt x="10" y="1"/>
                      <a:pt x="6" y="0"/>
                    </a:cubicBezTo>
                    <a:cubicBezTo>
                      <a:pt x="7" y="0"/>
                      <a:pt x="15" y="0"/>
                      <a:pt x="21" y="1"/>
                    </a:cubicBezTo>
                    <a:cubicBezTo>
                      <a:pt x="21" y="2"/>
                      <a:pt x="16" y="2"/>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3" name="Freeform 6187">
                <a:extLst>
                  <a:ext uri="{FF2B5EF4-FFF2-40B4-BE49-F238E27FC236}">
                    <a16:creationId xmlns:a16="http://schemas.microsoft.com/office/drawing/2014/main" id="{EE4838D4-5C8D-4DF6-98BF-7D9A43B1EF72}"/>
                  </a:ext>
                </a:extLst>
              </p:cNvPr>
              <p:cNvSpPr>
                <a:spLocks/>
              </p:cNvSpPr>
              <p:nvPr/>
            </p:nvSpPr>
            <p:spPr bwMode="auto">
              <a:xfrm>
                <a:off x="2780" y="2043"/>
                <a:ext cx="3" cy="13"/>
              </a:xfrm>
              <a:custGeom>
                <a:avLst/>
                <a:gdLst>
                  <a:gd name="T0" fmla="*/ 3 w 5"/>
                  <a:gd name="T1" fmla="*/ 7 h 22"/>
                  <a:gd name="T2" fmla="*/ 5 w 5"/>
                  <a:gd name="T3" fmla="*/ 22 h 22"/>
                  <a:gd name="T4" fmla="*/ 2 w 5"/>
                  <a:gd name="T5" fmla="*/ 8 h 22"/>
                  <a:gd name="T6" fmla="*/ 1 w 5"/>
                  <a:gd name="T7" fmla="*/ 9 h 22"/>
                  <a:gd name="T8" fmla="*/ 3 w 5"/>
                  <a:gd name="T9" fmla="*/ 7 h 22"/>
                </a:gdLst>
                <a:ahLst/>
                <a:cxnLst>
                  <a:cxn ang="0">
                    <a:pos x="T0" y="T1"/>
                  </a:cxn>
                  <a:cxn ang="0">
                    <a:pos x="T2" y="T3"/>
                  </a:cxn>
                  <a:cxn ang="0">
                    <a:pos x="T4" y="T5"/>
                  </a:cxn>
                  <a:cxn ang="0">
                    <a:pos x="T6" y="T7"/>
                  </a:cxn>
                  <a:cxn ang="0">
                    <a:pos x="T8" y="T9"/>
                  </a:cxn>
                </a:cxnLst>
                <a:rect l="0" t="0" r="r" b="b"/>
                <a:pathLst>
                  <a:path w="5" h="22">
                    <a:moveTo>
                      <a:pt x="3" y="7"/>
                    </a:moveTo>
                    <a:cubicBezTo>
                      <a:pt x="3" y="11"/>
                      <a:pt x="4" y="16"/>
                      <a:pt x="5" y="22"/>
                    </a:cubicBezTo>
                    <a:cubicBezTo>
                      <a:pt x="4" y="22"/>
                      <a:pt x="3" y="13"/>
                      <a:pt x="2" y="8"/>
                    </a:cubicBezTo>
                    <a:cubicBezTo>
                      <a:pt x="3" y="16"/>
                      <a:pt x="3" y="16"/>
                      <a:pt x="1" y="9"/>
                    </a:cubicBezTo>
                    <a:cubicBezTo>
                      <a:pt x="0" y="0"/>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4" name="Freeform 6188">
                <a:extLst>
                  <a:ext uri="{FF2B5EF4-FFF2-40B4-BE49-F238E27FC236}">
                    <a16:creationId xmlns:a16="http://schemas.microsoft.com/office/drawing/2014/main" id="{5A9BEF1C-5C2E-4D6C-8CC6-57F1B48F3FAF}"/>
                  </a:ext>
                </a:extLst>
              </p:cNvPr>
              <p:cNvSpPr>
                <a:spLocks/>
              </p:cNvSpPr>
              <p:nvPr/>
            </p:nvSpPr>
            <p:spPr bwMode="auto">
              <a:xfrm>
                <a:off x="2380" y="2622"/>
                <a:ext cx="23" cy="6"/>
              </a:xfrm>
              <a:custGeom>
                <a:avLst/>
                <a:gdLst>
                  <a:gd name="T0" fmla="*/ 18 w 40"/>
                  <a:gd name="T1" fmla="*/ 9 h 11"/>
                  <a:gd name="T2" fmla="*/ 1 w 40"/>
                  <a:gd name="T3" fmla="*/ 11 h 11"/>
                  <a:gd name="T4" fmla="*/ 16 w 40"/>
                  <a:gd name="T5" fmla="*/ 7 h 11"/>
                  <a:gd name="T6" fmla="*/ 9 w 40"/>
                  <a:gd name="T7" fmla="*/ 5 h 11"/>
                  <a:gd name="T8" fmla="*/ 37 w 40"/>
                  <a:gd name="T9" fmla="*/ 0 h 11"/>
                  <a:gd name="T10" fmla="*/ 40 w 40"/>
                  <a:gd name="T11" fmla="*/ 2 h 11"/>
                  <a:gd name="T12" fmla="*/ 32 w 40"/>
                  <a:gd name="T13" fmla="*/ 4 h 11"/>
                  <a:gd name="T14" fmla="*/ 18 w 40"/>
                  <a:gd name="T15" fmla="*/ 9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1">
                    <a:moveTo>
                      <a:pt x="18" y="9"/>
                    </a:moveTo>
                    <a:cubicBezTo>
                      <a:pt x="10" y="10"/>
                      <a:pt x="13" y="8"/>
                      <a:pt x="1" y="11"/>
                    </a:cubicBezTo>
                    <a:cubicBezTo>
                      <a:pt x="1" y="10"/>
                      <a:pt x="7" y="9"/>
                      <a:pt x="16" y="7"/>
                    </a:cubicBezTo>
                    <a:cubicBezTo>
                      <a:pt x="0" y="10"/>
                      <a:pt x="19" y="4"/>
                      <a:pt x="9" y="5"/>
                    </a:cubicBezTo>
                    <a:cubicBezTo>
                      <a:pt x="19" y="1"/>
                      <a:pt x="22" y="5"/>
                      <a:pt x="37" y="0"/>
                    </a:cubicBezTo>
                    <a:cubicBezTo>
                      <a:pt x="28" y="4"/>
                      <a:pt x="27" y="4"/>
                      <a:pt x="40" y="2"/>
                    </a:cubicBezTo>
                    <a:cubicBezTo>
                      <a:pt x="35" y="3"/>
                      <a:pt x="33" y="4"/>
                      <a:pt x="32" y="4"/>
                    </a:cubicBezTo>
                    <a:cubicBezTo>
                      <a:pt x="30" y="5"/>
                      <a:pt x="21" y="7"/>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5" name="Freeform 6189">
                <a:extLst>
                  <a:ext uri="{FF2B5EF4-FFF2-40B4-BE49-F238E27FC236}">
                    <a16:creationId xmlns:a16="http://schemas.microsoft.com/office/drawing/2014/main" id="{214A3930-BD38-46A3-BEF4-841D4CD80444}"/>
                  </a:ext>
                </a:extLst>
              </p:cNvPr>
              <p:cNvSpPr>
                <a:spLocks/>
              </p:cNvSpPr>
              <p:nvPr/>
            </p:nvSpPr>
            <p:spPr bwMode="auto">
              <a:xfrm>
                <a:off x="2360" y="2628"/>
                <a:ext cx="20" cy="5"/>
              </a:xfrm>
              <a:custGeom>
                <a:avLst/>
                <a:gdLst>
                  <a:gd name="T0" fmla="*/ 33 w 35"/>
                  <a:gd name="T1" fmla="*/ 3 h 9"/>
                  <a:gd name="T2" fmla="*/ 15 w 35"/>
                  <a:gd name="T3" fmla="*/ 7 h 9"/>
                  <a:gd name="T4" fmla="*/ 16 w 35"/>
                  <a:gd name="T5" fmla="*/ 5 h 9"/>
                  <a:gd name="T6" fmla="*/ 35 w 35"/>
                  <a:gd name="T7" fmla="*/ 0 h 9"/>
                  <a:gd name="T8" fmla="*/ 33 w 35"/>
                  <a:gd name="T9" fmla="*/ 3 h 9"/>
                </a:gdLst>
                <a:ahLst/>
                <a:cxnLst>
                  <a:cxn ang="0">
                    <a:pos x="T0" y="T1"/>
                  </a:cxn>
                  <a:cxn ang="0">
                    <a:pos x="T2" y="T3"/>
                  </a:cxn>
                  <a:cxn ang="0">
                    <a:pos x="T4" y="T5"/>
                  </a:cxn>
                  <a:cxn ang="0">
                    <a:pos x="T6" y="T7"/>
                  </a:cxn>
                  <a:cxn ang="0">
                    <a:pos x="T8" y="T9"/>
                  </a:cxn>
                </a:cxnLst>
                <a:rect l="0" t="0" r="r" b="b"/>
                <a:pathLst>
                  <a:path w="35" h="9">
                    <a:moveTo>
                      <a:pt x="33" y="3"/>
                    </a:moveTo>
                    <a:cubicBezTo>
                      <a:pt x="34" y="5"/>
                      <a:pt x="15" y="6"/>
                      <a:pt x="15" y="7"/>
                    </a:cubicBezTo>
                    <a:cubicBezTo>
                      <a:pt x="0" y="9"/>
                      <a:pt x="25" y="5"/>
                      <a:pt x="16" y="5"/>
                    </a:cubicBezTo>
                    <a:cubicBezTo>
                      <a:pt x="27" y="3"/>
                      <a:pt x="26" y="2"/>
                      <a:pt x="35" y="0"/>
                    </a:cubicBezTo>
                    <a:cubicBezTo>
                      <a:pt x="34" y="1"/>
                      <a:pt x="21" y="5"/>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6" name="Freeform 6190">
                <a:extLst>
                  <a:ext uri="{FF2B5EF4-FFF2-40B4-BE49-F238E27FC236}">
                    <a16:creationId xmlns:a16="http://schemas.microsoft.com/office/drawing/2014/main" id="{65D9234C-24B5-4C32-90FF-0519BE21346B}"/>
                  </a:ext>
                </a:extLst>
              </p:cNvPr>
              <p:cNvSpPr>
                <a:spLocks/>
              </p:cNvSpPr>
              <p:nvPr/>
            </p:nvSpPr>
            <p:spPr bwMode="auto">
              <a:xfrm>
                <a:off x="1983" y="2563"/>
                <a:ext cx="10" cy="6"/>
              </a:xfrm>
              <a:custGeom>
                <a:avLst/>
                <a:gdLst>
                  <a:gd name="T0" fmla="*/ 0 w 18"/>
                  <a:gd name="T1" fmla="*/ 0 h 10"/>
                  <a:gd name="T2" fmla="*/ 17 w 18"/>
                  <a:gd name="T3" fmla="*/ 8 h 10"/>
                  <a:gd name="T4" fmla="*/ 18 w 18"/>
                  <a:gd name="T5" fmla="*/ 10 h 10"/>
                  <a:gd name="T6" fmla="*/ 0 w 18"/>
                  <a:gd name="T7" fmla="*/ 0 h 10"/>
                </a:gdLst>
                <a:ahLst/>
                <a:cxnLst>
                  <a:cxn ang="0">
                    <a:pos x="T0" y="T1"/>
                  </a:cxn>
                  <a:cxn ang="0">
                    <a:pos x="T2" y="T3"/>
                  </a:cxn>
                  <a:cxn ang="0">
                    <a:pos x="T4" y="T5"/>
                  </a:cxn>
                  <a:cxn ang="0">
                    <a:pos x="T6" y="T7"/>
                  </a:cxn>
                </a:cxnLst>
                <a:rect l="0" t="0" r="r" b="b"/>
                <a:pathLst>
                  <a:path w="18" h="10">
                    <a:moveTo>
                      <a:pt x="0" y="0"/>
                    </a:moveTo>
                    <a:cubicBezTo>
                      <a:pt x="6" y="3"/>
                      <a:pt x="6" y="1"/>
                      <a:pt x="17" y="8"/>
                    </a:cubicBezTo>
                    <a:cubicBezTo>
                      <a:pt x="18" y="10"/>
                      <a:pt x="18" y="10"/>
                      <a:pt x="18" y="10"/>
                    </a:cubicBezTo>
                    <a:cubicBezTo>
                      <a:pt x="9" y="5"/>
                      <a:pt x="7"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7" name="Freeform 6191">
                <a:extLst>
                  <a:ext uri="{FF2B5EF4-FFF2-40B4-BE49-F238E27FC236}">
                    <a16:creationId xmlns:a16="http://schemas.microsoft.com/office/drawing/2014/main" id="{50622E6A-212F-4417-A66A-743F5F010F64}"/>
                  </a:ext>
                </a:extLst>
              </p:cNvPr>
              <p:cNvSpPr>
                <a:spLocks/>
              </p:cNvSpPr>
              <p:nvPr/>
            </p:nvSpPr>
            <p:spPr bwMode="auto">
              <a:xfrm>
                <a:off x="2707" y="2373"/>
                <a:ext cx="13" cy="23"/>
              </a:xfrm>
              <a:custGeom>
                <a:avLst/>
                <a:gdLst>
                  <a:gd name="T0" fmla="*/ 11 w 24"/>
                  <a:gd name="T1" fmla="*/ 30 h 40"/>
                  <a:gd name="T2" fmla="*/ 15 w 24"/>
                  <a:gd name="T3" fmla="*/ 17 h 40"/>
                  <a:gd name="T4" fmla="*/ 0 w 24"/>
                  <a:gd name="T5" fmla="*/ 40 h 40"/>
                  <a:gd name="T6" fmla="*/ 18 w 24"/>
                  <a:gd name="T7" fmla="*/ 7 h 40"/>
                  <a:gd name="T8" fmla="*/ 24 w 24"/>
                  <a:gd name="T9" fmla="*/ 0 h 40"/>
                  <a:gd name="T10" fmla="*/ 16 w 24"/>
                  <a:gd name="T11" fmla="*/ 17 h 40"/>
                  <a:gd name="T12" fmla="*/ 11 w 24"/>
                  <a:gd name="T13" fmla="*/ 30 h 40"/>
                </a:gdLst>
                <a:ahLst/>
                <a:cxnLst>
                  <a:cxn ang="0">
                    <a:pos x="T0" y="T1"/>
                  </a:cxn>
                  <a:cxn ang="0">
                    <a:pos x="T2" y="T3"/>
                  </a:cxn>
                  <a:cxn ang="0">
                    <a:pos x="T4" y="T5"/>
                  </a:cxn>
                  <a:cxn ang="0">
                    <a:pos x="T6" y="T7"/>
                  </a:cxn>
                  <a:cxn ang="0">
                    <a:pos x="T8" y="T9"/>
                  </a:cxn>
                  <a:cxn ang="0">
                    <a:pos x="T10" y="T11"/>
                  </a:cxn>
                  <a:cxn ang="0">
                    <a:pos x="T12" y="T13"/>
                  </a:cxn>
                </a:cxnLst>
                <a:rect l="0" t="0" r="r" b="b"/>
                <a:pathLst>
                  <a:path w="24" h="40">
                    <a:moveTo>
                      <a:pt x="11" y="30"/>
                    </a:moveTo>
                    <a:cubicBezTo>
                      <a:pt x="5" y="38"/>
                      <a:pt x="9" y="27"/>
                      <a:pt x="15" y="17"/>
                    </a:cubicBezTo>
                    <a:cubicBezTo>
                      <a:pt x="12" y="19"/>
                      <a:pt x="4" y="34"/>
                      <a:pt x="0" y="40"/>
                    </a:cubicBezTo>
                    <a:cubicBezTo>
                      <a:pt x="4" y="32"/>
                      <a:pt x="12" y="19"/>
                      <a:pt x="18" y="7"/>
                    </a:cubicBezTo>
                    <a:cubicBezTo>
                      <a:pt x="19" y="8"/>
                      <a:pt x="20" y="6"/>
                      <a:pt x="24" y="0"/>
                    </a:cubicBezTo>
                    <a:cubicBezTo>
                      <a:pt x="23" y="5"/>
                      <a:pt x="19" y="11"/>
                      <a:pt x="16" y="17"/>
                    </a:cubicBezTo>
                    <a:cubicBezTo>
                      <a:pt x="13" y="23"/>
                      <a:pt x="11" y="28"/>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8" name="Freeform 6192">
                <a:extLst>
                  <a:ext uri="{FF2B5EF4-FFF2-40B4-BE49-F238E27FC236}">
                    <a16:creationId xmlns:a16="http://schemas.microsoft.com/office/drawing/2014/main" id="{24167B51-2E6E-4761-9B10-200782767A3C}"/>
                  </a:ext>
                </a:extLst>
              </p:cNvPr>
              <p:cNvSpPr>
                <a:spLocks/>
              </p:cNvSpPr>
              <p:nvPr/>
            </p:nvSpPr>
            <p:spPr bwMode="auto">
              <a:xfrm>
                <a:off x="2476" y="2590"/>
                <a:ext cx="14" cy="7"/>
              </a:xfrm>
              <a:custGeom>
                <a:avLst/>
                <a:gdLst>
                  <a:gd name="T0" fmla="*/ 17 w 23"/>
                  <a:gd name="T1" fmla="*/ 5 h 13"/>
                  <a:gd name="T2" fmla="*/ 4 w 23"/>
                  <a:gd name="T3" fmla="*/ 9 h 13"/>
                  <a:gd name="T4" fmla="*/ 22 w 23"/>
                  <a:gd name="T5" fmla="*/ 0 h 13"/>
                  <a:gd name="T6" fmla="*/ 17 w 23"/>
                  <a:gd name="T7" fmla="*/ 5 h 13"/>
                </a:gdLst>
                <a:ahLst/>
                <a:cxnLst>
                  <a:cxn ang="0">
                    <a:pos x="T0" y="T1"/>
                  </a:cxn>
                  <a:cxn ang="0">
                    <a:pos x="T2" y="T3"/>
                  </a:cxn>
                  <a:cxn ang="0">
                    <a:pos x="T4" y="T5"/>
                  </a:cxn>
                  <a:cxn ang="0">
                    <a:pos x="T6" y="T7"/>
                  </a:cxn>
                </a:cxnLst>
                <a:rect l="0" t="0" r="r" b="b"/>
                <a:pathLst>
                  <a:path w="23" h="13">
                    <a:moveTo>
                      <a:pt x="17" y="5"/>
                    </a:moveTo>
                    <a:cubicBezTo>
                      <a:pt x="0" y="13"/>
                      <a:pt x="14" y="5"/>
                      <a:pt x="4" y="9"/>
                    </a:cubicBezTo>
                    <a:cubicBezTo>
                      <a:pt x="8" y="6"/>
                      <a:pt x="17" y="2"/>
                      <a:pt x="22" y="0"/>
                    </a:cubicBezTo>
                    <a:cubicBezTo>
                      <a:pt x="23" y="1"/>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9" name="Freeform 6193">
                <a:extLst>
                  <a:ext uri="{FF2B5EF4-FFF2-40B4-BE49-F238E27FC236}">
                    <a16:creationId xmlns:a16="http://schemas.microsoft.com/office/drawing/2014/main" id="{312751A3-A451-45E7-8131-C8940D67D634}"/>
                  </a:ext>
                </a:extLst>
              </p:cNvPr>
              <p:cNvSpPr>
                <a:spLocks/>
              </p:cNvSpPr>
              <p:nvPr/>
            </p:nvSpPr>
            <p:spPr bwMode="auto">
              <a:xfrm>
                <a:off x="2321" y="2634"/>
                <a:ext cx="11" cy="4"/>
              </a:xfrm>
              <a:custGeom>
                <a:avLst/>
                <a:gdLst>
                  <a:gd name="T0" fmla="*/ 17 w 19"/>
                  <a:gd name="T1" fmla="*/ 6 h 7"/>
                  <a:gd name="T2" fmla="*/ 5 w 19"/>
                  <a:gd name="T3" fmla="*/ 6 h 7"/>
                  <a:gd name="T4" fmla="*/ 16 w 19"/>
                  <a:gd name="T5" fmla="*/ 0 h 7"/>
                  <a:gd name="T6" fmla="*/ 17 w 19"/>
                  <a:gd name="T7" fmla="*/ 6 h 7"/>
                </a:gdLst>
                <a:ahLst/>
                <a:cxnLst>
                  <a:cxn ang="0">
                    <a:pos x="T0" y="T1"/>
                  </a:cxn>
                  <a:cxn ang="0">
                    <a:pos x="T2" y="T3"/>
                  </a:cxn>
                  <a:cxn ang="0">
                    <a:pos x="T4" y="T5"/>
                  </a:cxn>
                  <a:cxn ang="0">
                    <a:pos x="T6" y="T7"/>
                  </a:cxn>
                </a:cxnLst>
                <a:rect l="0" t="0" r="r" b="b"/>
                <a:pathLst>
                  <a:path w="19" h="7">
                    <a:moveTo>
                      <a:pt x="17" y="6"/>
                    </a:moveTo>
                    <a:cubicBezTo>
                      <a:pt x="8" y="7"/>
                      <a:pt x="18" y="4"/>
                      <a:pt x="5" y="6"/>
                    </a:cubicBezTo>
                    <a:cubicBezTo>
                      <a:pt x="6" y="4"/>
                      <a:pt x="0" y="3"/>
                      <a:pt x="16" y="0"/>
                    </a:cubicBezTo>
                    <a:cubicBezTo>
                      <a:pt x="19" y="1"/>
                      <a:pt x="19" y="3"/>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0" name="Freeform 6194">
                <a:extLst>
                  <a:ext uri="{FF2B5EF4-FFF2-40B4-BE49-F238E27FC236}">
                    <a16:creationId xmlns:a16="http://schemas.microsoft.com/office/drawing/2014/main" id="{021DE270-E236-43B3-8752-13592CF64017}"/>
                  </a:ext>
                </a:extLst>
              </p:cNvPr>
              <p:cNvSpPr>
                <a:spLocks/>
              </p:cNvSpPr>
              <p:nvPr/>
            </p:nvSpPr>
            <p:spPr bwMode="auto">
              <a:xfrm>
                <a:off x="2257" y="2641"/>
                <a:ext cx="10" cy="1"/>
              </a:xfrm>
              <a:custGeom>
                <a:avLst/>
                <a:gdLst>
                  <a:gd name="T0" fmla="*/ 12 w 17"/>
                  <a:gd name="T1" fmla="*/ 2 h 2"/>
                  <a:gd name="T2" fmla="*/ 3 w 17"/>
                  <a:gd name="T3" fmla="*/ 0 h 2"/>
                  <a:gd name="T4" fmla="*/ 14 w 17"/>
                  <a:gd name="T5" fmla="*/ 0 h 2"/>
                  <a:gd name="T6" fmla="*/ 12 w 17"/>
                  <a:gd name="T7" fmla="*/ 2 h 2"/>
                </a:gdLst>
                <a:ahLst/>
                <a:cxnLst>
                  <a:cxn ang="0">
                    <a:pos x="T0" y="T1"/>
                  </a:cxn>
                  <a:cxn ang="0">
                    <a:pos x="T2" y="T3"/>
                  </a:cxn>
                  <a:cxn ang="0">
                    <a:pos x="T4" y="T5"/>
                  </a:cxn>
                  <a:cxn ang="0">
                    <a:pos x="T6" y="T7"/>
                  </a:cxn>
                </a:cxnLst>
                <a:rect l="0" t="0" r="r" b="b"/>
                <a:pathLst>
                  <a:path w="17" h="2">
                    <a:moveTo>
                      <a:pt x="12" y="2"/>
                    </a:moveTo>
                    <a:cubicBezTo>
                      <a:pt x="0" y="2"/>
                      <a:pt x="4" y="1"/>
                      <a:pt x="3" y="0"/>
                    </a:cubicBezTo>
                    <a:cubicBezTo>
                      <a:pt x="14" y="0"/>
                      <a:pt x="14" y="0"/>
                      <a:pt x="14" y="0"/>
                    </a:cubicBezTo>
                    <a:cubicBezTo>
                      <a:pt x="17" y="1"/>
                      <a:pt x="13" y="1"/>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1" name="Freeform 6195">
                <a:extLst>
                  <a:ext uri="{FF2B5EF4-FFF2-40B4-BE49-F238E27FC236}">
                    <a16:creationId xmlns:a16="http://schemas.microsoft.com/office/drawing/2014/main" id="{18936EB5-6E35-4A5C-8EB8-446DDD1C4F60}"/>
                  </a:ext>
                </a:extLst>
              </p:cNvPr>
              <p:cNvSpPr>
                <a:spLocks/>
              </p:cNvSpPr>
              <p:nvPr/>
            </p:nvSpPr>
            <p:spPr bwMode="auto">
              <a:xfrm>
                <a:off x="2587" y="2506"/>
                <a:ext cx="27" cy="25"/>
              </a:xfrm>
              <a:custGeom>
                <a:avLst/>
                <a:gdLst>
                  <a:gd name="T0" fmla="*/ 10 w 47"/>
                  <a:gd name="T1" fmla="*/ 36 h 43"/>
                  <a:gd name="T2" fmla="*/ 0 w 47"/>
                  <a:gd name="T3" fmla="*/ 43 h 43"/>
                  <a:gd name="T4" fmla="*/ 38 w 47"/>
                  <a:gd name="T5" fmla="*/ 8 h 43"/>
                  <a:gd name="T6" fmla="*/ 28 w 47"/>
                  <a:gd name="T7" fmla="*/ 16 h 43"/>
                  <a:gd name="T8" fmla="*/ 22 w 47"/>
                  <a:gd name="T9" fmla="*/ 20 h 43"/>
                  <a:gd name="T10" fmla="*/ 45 w 47"/>
                  <a:gd name="T11" fmla="*/ 0 h 43"/>
                  <a:gd name="T12" fmla="*/ 39 w 47"/>
                  <a:gd name="T13" fmla="*/ 11 h 43"/>
                  <a:gd name="T14" fmla="*/ 10 w 47"/>
                  <a:gd name="T15" fmla="*/ 36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3">
                    <a:moveTo>
                      <a:pt x="10" y="36"/>
                    </a:moveTo>
                    <a:cubicBezTo>
                      <a:pt x="6" y="39"/>
                      <a:pt x="6" y="38"/>
                      <a:pt x="0" y="43"/>
                    </a:cubicBezTo>
                    <a:cubicBezTo>
                      <a:pt x="11" y="32"/>
                      <a:pt x="23" y="24"/>
                      <a:pt x="38" y="8"/>
                    </a:cubicBezTo>
                    <a:cubicBezTo>
                      <a:pt x="37" y="9"/>
                      <a:pt x="32" y="13"/>
                      <a:pt x="28" y="16"/>
                    </a:cubicBezTo>
                    <a:cubicBezTo>
                      <a:pt x="24" y="19"/>
                      <a:pt x="21" y="22"/>
                      <a:pt x="22" y="20"/>
                    </a:cubicBezTo>
                    <a:cubicBezTo>
                      <a:pt x="26" y="15"/>
                      <a:pt x="37" y="8"/>
                      <a:pt x="45" y="0"/>
                    </a:cubicBezTo>
                    <a:cubicBezTo>
                      <a:pt x="47" y="1"/>
                      <a:pt x="41" y="8"/>
                      <a:pt x="39" y="11"/>
                    </a:cubicBezTo>
                    <a:cubicBezTo>
                      <a:pt x="31" y="19"/>
                      <a:pt x="16" y="30"/>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2" name="Freeform 6196">
                <a:extLst>
                  <a:ext uri="{FF2B5EF4-FFF2-40B4-BE49-F238E27FC236}">
                    <a16:creationId xmlns:a16="http://schemas.microsoft.com/office/drawing/2014/main" id="{0509B694-0608-46C5-93C5-08DBBB9C2E5F}"/>
                  </a:ext>
                </a:extLst>
              </p:cNvPr>
              <p:cNvSpPr>
                <a:spLocks/>
              </p:cNvSpPr>
              <p:nvPr/>
            </p:nvSpPr>
            <p:spPr bwMode="auto">
              <a:xfrm>
                <a:off x="2417" y="2614"/>
                <a:ext cx="13" cy="5"/>
              </a:xfrm>
              <a:custGeom>
                <a:avLst/>
                <a:gdLst>
                  <a:gd name="T0" fmla="*/ 23 w 23"/>
                  <a:gd name="T1" fmla="*/ 1 h 9"/>
                  <a:gd name="T2" fmla="*/ 1 w 23"/>
                  <a:gd name="T3" fmla="*/ 9 h 9"/>
                  <a:gd name="T4" fmla="*/ 11 w 23"/>
                  <a:gd name="T5" fmla="*/ 4 h 9"/>
                  <a:gd name="T6" fmla="*/ 23 w 23"/>
                  <a:gd name="T7" fmla="*/ 1 h 9"/>
                </a:gdLst>
                <a:ahLst/>
                <a:cxnLst>
                  <a:cxn ang="0">
                    <a:pos x="T0" y="T1"/>
                  </a:cxn>
                  <a:cxn ang="0">
                    <a:pos x="T2" y="T3"/>
                  </a:cxn>
                  <a:cxn ang="0">
                    <a:pos x="T4" y="T5"/>
                  </a:cxn>
                  <a:cxn ang="0">
                    <a:pos x="T6" y="T7"/>
                  </a:cxn>
                </a:cxnLst>
                <a:rect l="0" t="0" r="r" b="b"/>
                <a:pathLst>
                  <a:path w="23" h="9">
                    <a:moveTo>
                      <a:pt x="23" y="1"/>
                    </a:moveTo>
                    <a:cubicBezTo>
                      <a:pt x="16" y="3"/>
                      <a:pt x="14" y="5"/>
                      <a:pt x="1" y="9"/>
                    </a:cubicBezTo>
                    <a:cubicBezTo>
                      <a:pt x="0" y="8"/>
                      <a:pt x="6" y="6"/>
                      <a:pt x="11" y="4"/>
                    </a:cubicBezTo>
                    <a:cubicBezTo>
                      <a:pt x="17" y="2"/>
                      <a:pt x="23"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3" name="Freeform 6197">
                <a:extLst>
                  <a:ext uri="{FF2B5EF4-FFF2-40B4-BE49-F238E27FC236}">
                    <a16:creationId xmlns:a16="http://schemas.microsoft.com/office/drawing/2014/main" id="{D42E33F2-B37D-4038-B00B-47E4B193F7E2}"/>
                  </a:ext>
                </a:extLst>
              </p:cNvPr>
              <p:cNvSpPr>
                <a:spLocks/>
              </p:cNvSpPr>
              <p:nvPr/>
            </p:nvSpPr>
            <p:spPr bwMode="auto">
              <a:xfrm>
                <a:off x="2660" y="1789"/>
                <a:ext cx="21" cy="26"/>
              </a:xfrm>
              <a:custGeom>
                <a:avLst/>
                <a:gdLst>
                  <a:gd name="T0" fmla="*/ 0 w 38"/>
                  <a:gd name="T1" fmla="*/ 0 h 46"/>
                  <a:gd name="T2" fmla="*/ 18 w 38"/>
                  <a:gd name="T3" fmla="*/ 22 h 46"/>
                  <a:gd name="T4" fmla="*/ 38 w 38"/>
                  <a:gd name="T5" fmla="*/ 45 h 46"/>
                  <a:gd name="T6" fmla="*/ 33 w 38"/>
                  <a:gd name="T7" fmla="*/ 40 h 46"/>
                  <a:gd name="T8" fmla="*/ 37 w 38"/>
                  <a:gd name="T9" fmla="*/ 46 h 46"/>
                  <a:gd name="T10" fmla="*/ 17 w 38"/>
                  <a:gd name="T11" fmla="*/ 23 h 46"/>
                  <a:gd name="T12" fmla="*/ 0 w 38"/>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38" h="46">
                    <a:moveTo>
                      <a:pt x="0" y="0"/>
                    </a:moveTo>
                    <a:cubicBezTo>
                      <a:pt x="8" y="10"/>
                      <a:pt x="13" y="16"/>
                      <a:pt x="18" y="22"/>
                    </a:cubicBezTo>
                    <a:cubicBezTo>
                      <a:pt x="23" y="28"/>
                      <a:pt x="29" y="35"/>
                      <a:pt x="38" y="45"/>
                    </a:cubicBezTo>
                    <a:cubicBezTo>
                      <a:pt x="37" y="46"/>
                      <a:pt x="35" y="42"/>
                      <a:pt x="33" y="40"/>
                    </a:cubicBezTo>
                    <a:cubicBezTo>
                      <a:pt x="33" y="41"/>
                      <a:pt x="36" y="44"/>
                      <a:pt x="37" y="46"/>
                    </a:cubicBezTo>
                    <a:cubicBezTo>
                      <a:pt x="35" y="44"/>
                      <a:pt x="26" y="33"/>
                      <a:pt x="17" y="23"/>
                    </a:cubicBezTo>
                    <a:cubicBezTo>
                      <a:pt x="8" y="12"/>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4" name="Freeform 6198">
                <a:extLst>
                  <a:ext uri="{FF2B5EF4-FFF2-40B4-BE49-F238E27FC236}">
                    <a16:creationId xmlns:a16="http://schemas.microsoft.com/office/drawing/2014/main" id="{29DAAEF7-ED09-45D7-ADB4-2FDA7C729F7F}"/>
                  </a:ext>
                </a:extLst>
              </p:cNvPr>
              <p:cNvSpPr>
                <a:spLocks/>
              </p:cNvSpPr>
              <p:nvPr/>
            </p:nvSpPr>
            <p:spPr bwMode="auto">
              <a:xfrm>
                <a:off x="2765" y="1982"/>
                <a:ext cx="8" cy="22"/>
              </a:xfrm>
              <a:custGeom>
                <a:avLst/>
                <a:gdLst>
                  <a:gd name="T0" fmla="*/ 8 w 13"/>
                  <a:gd name="T1" fmla="*/ 22 h 39"/>
                  <a:gd name="T2" fmla="*/ 9 w 13"/>
                  <a:gd name="T3" fmla="*/ 31 h 39"/>
                  <a:gd name="T4" fmla="*/ 4 w 13"/>
                  <a:gd name="T5" fmla="*/ 15 h 39"/>
                  <a:gd name="T6" fmla="*/ 1 w 13"/>
                  <a:gd name="T7" fmla="*/ 2 h 39"/>
                  <a:gd name="T8" fmla="*/ 8 w 13"/>
                  <a:gd name="T9" fmla="*/ 22 h 39"/>
                </a:gdLst>
                <a:ahLst/>
                <a:cxnLst>
                  <a:cxn ang="0">
                    <a:pos x="T0" y="T1"/>
                  </a:cxn>
                  <a:cxn ang="0">
                    <a:pos x="T2" y="T3"/>
                  </a:cxn>
                  <a:cxn ang="0">
                    <a:pos x="T4" y="T5"/>
                  </a:cxn>
                  <a:cxn ang="0">
                    <a:pos x="T6" y="T7"/>
                  </a:cxn>
                  <a:cxn ang="0">
                    <a:pos x="T8" y="T9"/>
                  </a:cxn>
                </a:cxnLst>
                <a:rect l="0" t="0" r="r" b="b"/>
                <a:pathLst>
                  <a:path w="13" h="39">
                    <a:moveTo>
                      <a:pt x="8" y="22"/>
                    </a:moveTo>
                    <a:cubicBezTo>
                      <a:pt x="13" y="39"/>
                      <a:pt x="6" y="18"/>
                      <a:pt x="9" y="31"/>
                    </a:cubicBezTo>
                    <a:cubicBezTo>
                      <a:pt x="8" y="30"/>
                      <a:pt x="6" y="22"/>
                      <a:pt x="4" y="15"/>
                    </a:cubicBezTo>
                    <a:cubicBezTo>
                      <a:pt x="2" y="7"/>
                      <a:pt x="0" y="0"/>
                      <a:pt x="1" y="2"/>
                    </a:cubicBezTo>
                    <a:cubicBezTo>
                      <a:pt x="4" y="11"/>
                      <a:pt x="8" y="29"/>
                      <a:pt x="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5" name="Freeform 6199">
                <a:extLst>
                  <a:ext uri="{FF2B5EF4-FFF2-40B4-BE49-F238E27FC236}">
                    <a16:creationId xmlns:a16="http://schemas.microsoft.com/office/drawing/2014/main" id="{16905B7C-E855-4A25-8AF7-28B1CF6525E3}"/>
                  </a:ext>
                </a:extLst>
              </p:cNvPr>
              <p:cNvSpPr>
                <a:spLocks/>
              </p:cNvSpPr>
              <p:nvPr/>
            </p:nvSpPr>
            <p:spPr bwMode="auto">
              <a:xfrm>
                <a:off x="2783" y="2165"/>
                <a:ext cx="2" cy="22"/>
              </a:xfrm>
              <a:custGeom>
                <a:avLst/>
                <a:gdLst>
                  <a:gd name="T0" fmla="*/ 0 w 3"/>
                  <a:gd name="T1" fmla="*/ 38 h 38"/>
                  <a:gd name="T2" fmla="*/ 3 w 3"/>
                  <a:gd name="T3" fmla="*/ 8 h 38"/>
                  <a:gd name="T4" fmla="*/ 0 w 3"/>
                  <a:gd name="T5" fmla="*/ 16 h 38"/>
                  <a:gd name="T6" fmla="*/ 3 w 3"/>
                  <a:gd name="T7" fmla="*/ 0 h 38"/>
                  <a:gd name="T8" fmla="*/ 0 w 3"/>
                  <a:gd name="T9" fmla="*/ 38 h 38"/>
                </a:gdLst>
                <a:ahLst/>
                <a:cxnLst>
                  <a:cxn ang="0">
                    <a:pos x="T0" y="T1"/>
                  </a:cxn>
                  <a:cxn ang="0">
                    <a:pos x="T2" y="T3"/>
                  </a:cxn>
                  <a:cxn ang="0">
                    <a:pos x="T4" y="T5"/>
                  </a:cxn>
                  <a:cxn ang="0">
                    <a:pos x="T6" y="T7"/>
                  </a:cxn>
                  <a:cxn ang="0">
                    <a:pos x="T8" y="T9"/>
                  </a:cxn>
                </a:cxnLst>
                <a:rect l="0" t="0" r="r" b="b"/>
                <a:pathLst>
                  <a:path w="3" h="38">
                    <a:moveTo>
                      <a:pt x="0" y="38"/>
                    </a:moveTo>
                    <a:cubicBezTo>
                      <a:pt x="1" y="28"/>
                      <a:pt x="2" y="18"/>
                      <a:pt x="3" y="8"/>
                    </a:cubicBezTo>
                    <a:cubicBezTo>
                      <a:pt x="2" y="10"/>
                      <a:pt x="1" y="17"/>
                      <a:pt x="0" y="16"/>
                    </a:cubicBezTo>
                    <a:cubicBezTo>
                      <a:pt x="1" y="4"/>
                      <a:pt x="3" y="8"/>
                      <a:pt x="3" y="0"/>
                    </a:cubicBezTo>
                    <a:cubicBezTo>
                      <a:pt x="3" y="14"/>
                      <a:pt x="2" y="34"/>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6" name="Freeform 6200">
                <a:extLst>
                  <a:ext uri="{FF2B5EF4-FFF2-40B4-BE49-F238E27FC236}">
                    <a16:creationId xmlns:a16="http://schemas.microsoft.com/office/drawing/2014/main" id="{9AB350B1-B3BA-4FE4-80A7-6A3EF9414957}"/>
                  </a:ext>
                </a:extLst>
              </p:cNvPr>
              <p:cNvSpPr>
                <a:spLocks/>
              </p:cNvSpPr>
              <p:nvPr/>
            </p:nvSpPr>
            <p:spPr bwMode="auto">
              <a:xfrm>
                <a:off x="2633" y="2480"/>
                <a:ext cx="11" cy="10"/>
              </a:xfrm>
              <a:custGeom>
                <a:avLst/>
                <a:gdLst>
                  <a:gd name="T0" fmla="*/ 0 w 19"/>
                  <a:gd name="T1" fmla="*/ 19 h 19"/>
                  <a:gd name="T2" fmla="*/ 18 w 19"/>
                  <a:gd name="T3" fmla="*/ 0 h 19"/>
                  <a:gd name="T4" fmla="*/ 11 w 19"/>
                  <a:gd name="T5" fmla="*/ 9 h 19"/>
                  <a:gd name="T6" fmla="*/ 0 w 19"/>
                  <a:gd name="T7" fmla="*/ 19 h 19"/>
                </a:gdLst>
                <a:ahLst/>
                <a:cxnLst>
                  <a:cxn ang="0">
                    <a:pos x="T0" y="T1"/>
                  </a:cxn>
                  <a:cxn ang="0">
                    <a:pos x="T2" y="T3"/>
                  </a:cxn>
                  <a:cxn ang="0">
                    <a:pos x="T4" y="T5"/>
                  </a:cxn>
                  <a:cxn ang="0">
                    <a:pos x="T6" y="T7"/>
                  </a:cxn>
                </a:cxnLst>
                <a:rect l="0" t="0" r="r" b="b"/>
                <a:pathLst>
                  <a:path w="19" h="19">
                    <a:moveTo>
                      <a:pt x="0" y="19"/>
                    </a:moveTo>
                    <a:cubicBezTo>
                      <a:pt x="0" y="16"/>
                      <a:pt x="10" y="9"/>
                      <a:pt x="18" y="0"/>
                    </a:cubicBezTo>
                    <a:cubicBezTo>
                      <a:pt x="19" y="0"/>
                      <a:pt x="16" y="4"/>
                      <a:pt x="11" y="9"/>
                    </a:cubicBezTo>
                    <a:cubicBezTo>
                      <a:pt x="7" y="13"/>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7" name="Freeform 6201">
                <a:extLst>
                  <a:ext uri="{FF2B5EF4-FFF2-40B4-BE49-F238E27FC236}">
                    <a16:creationId xmlns:a16="http://schemas.microsoft.com/office/drawing/2014/main" id="{70BF73C4-33B1-4231-9E98-CDB63D174802}"/>
                  </a:ext>
                </a:extLst>
              </p:cNvPr>
              <p:cNvSpPr>
                <a:spLocks/>
              </p:cNvSpPr>
              <p:nvPr/>
            </p:nvSpPr>
            <p:spPr bwMode="auto">
              <a:xfrm>
                <a:off x="2274" y="2639"/>
                <a:ext cx="32" cy="2"/>
              </a:xfrm>
              <a:custGeom>
                <a:avLst/>
                <a:gdLst>
                  <a:gd name="T0" fmla="*/ 41 w 56"/>
                  <a:gd name="T1" fmla="*/ 2 h 3"/>
                  <a:gd name="T2" fmla="*/ 0 w 56"/>
                  <a:gd name="T3" fmla="*/ 3 h 3"/>
                  <a:gd name="T4" fmla="*/ 31 w 56"/>
                  <a:gd name="T5" fmla="*/ 1 h 3"/>
                  <a:gd name="T6" fmla="*/ 56 w 56"/>
                  <a:gd name="T7" fmla="*/ 1 h 3"/>
                  <a:gd name="T8" fmla="*/ 41 w 56"/>
                  <a:gd name="T9" fmla="*/ 2 h 3"/>
                </a:gdLst>
                <a:ahLst/>
                <a:cxnLst>
                  <a:cxn ang="0">
                    <a:pos x="T0" y="T1"/>
                  </a:cxn>
                  <a:cxn ang="0">
                    <a:pos x="T2" y="T3"/>
                  </a:cxn>
                  <a:cxn ang="0">
                    <a:pos x="T4" y="T5"/>
                  </a:cxn>
                  <a:cxn ang="0">
                    <a:pos x="T6" y="T7"/>
                  </a:cxn>
                  <a:cxn ang="0">
                    <a:pos x="T8" y="T9"/>
                  </a:cxn>
                </a:cxnLst>
                <a:rect l="0" t="0" r="r" b="b"/>
                <a:pathLst>
                  <a:path w="56" h="3">
                    <a:moveTo>
                      <a:pt x="41" y="2"/>
                    </a:moveTo>
                    <a:cubicBezTo>
                      <a:pt x="35" y="2"/>
                      <a:pt x="20" y="2"/>
                      <a:pt x="0" y="3"/>
                    </a:cubicBezTo>
                    <a:cubicBezTo>
                      <a:pt x="31" y="1"/>
                      <a:pt x="31" y="1"/>
                      <a:pt x="31" y="1"/>
                    </a:cubicBezTo>
                    <a:cubicBezTo>
                      <a:pt x="41" y="0"/>
                      <a:pt x="51" y="0"/>
                      <a:pt x="56" y="1"/>
                    </a:cubicBezTo>
                    <a:cubicBezTo>
                      <a:pt x="47" y="0"/>
                      <a:pt x="45" y="1"/>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8" name="Freeform 6202">
                <a:extLst>
                  <a:ext uri="{FF2B5EF4-FFF2-40B4-BE49-F238E27FC236}">
                    <a16:creationId xmlns:a16="http://schemas.microsoft.com/office/drawing/2014/main" id="{A161D927-6AB3-4AE7-B6F6-3860AE39A29C}"/>
                  </a:ext>
                </a:extLst>
              </p:cNvPr>
              <p:cNvSpPr>
                <a:spLocks/>
              </p:cNvSpPr>
              <p:nvPr/>
            </p:nvSpPr>
            <p:spPr bwMode="auto">
              <a:xfrm>
                <a:off x="2210" y="2637"/>
                <a:ext cx="13" cy="3"/>
              </a:xfrm>
              <a:custGeom>
                <a:avLst/>
                <a:gdLst>
                  <a:gd name="T0" fmla="*/ 11 w 22"/>
                  <a:gd name="T1" fmla="*/ 5 h 5"/>
                  <a:gd name="T2" fmla="*/ 5 w 22"/>
                  <a:gd name="T3" fmla="*/ 0 h 5"/>
                  <a:gd name="T4" fmla="*/ 17 w 22"/>
                  <a:gd name="T5" fmla="*/ 1 h 5"/>
                  <a:gd name="T6" fmla="*/ 11 w 22"/>
                  <a:gd name="T7" fmla="*/ 5 h 5"/>
                </a:gdLst>
                <a:ahLst/>
                <a:cxnLst>
                  <a:cxn ang="0">
                    <a:pos x="T0" y="T1"/>
                  </a:cxn>
                  <a:cxn ang="0">
                    <a:pos x="T2" y="T3"/>
                  </a:cxn>
                  <a:cxn ang="0">
                    <a:pos x="T4" y="T5"/>
                  </a:cxn>
                  <a:cxn ang="0">
                    <a:pos x="T6" y="T7"/>
                  </a:cxn>
                </a:cxnLst>
                <a:rect l="0" t="0" r="r" b="b"/>
                <a:pathLst>
                  <a:path w="22" h="5">
                    <a:moveTo>
                      <a:pt x="11" y="5"/>
                    </a:moveTo>
                    <a:cubicBezTo>
                      <a:pt x="7" y="2"/>
                      <a:pt x="0" y="1"/>
                      <a:pt x="5" y="0"/>
                    </a:cubicBezTo>
                    <a:cubicBezTo>
                      <a:pt x="8" y="0"/>
                      <a:pt x="11" y="1"/>
                      <a:pt x="17" y="1"/>
                    </a:cubicBezTo>
                    <a:cubicBezTo>
                      <a:pt x="22" y="4"/>
                      <a:pt x="11" y="3"/>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9" name="Freeform 6203">
                <a:extLst>
                  <a:ext uri="{FF2B5EF4-FFF2-40B4-BE49-F238E27FC236}">
                    <a16:creationId xmlns:a16="http://schemas.microsoft.com/office/drawing/2014/main" id="{B48C1FE3-723B-4BE5-A743-EF2DB0C44D72}"/>
                  </a:ext>
                </a:extLst>
              </p:cNvPr>
              <p:cNvSpPr>
                <a:spLocks/>
              </p:cNvSpPr>
              <p:nvPr/>
            </p:nvSpPr>
            <p:spPr bwMode="auto">
              <a:xfrm>
                <a:off x="2721" y="1876"/>
                <a:ext cx="6" cy="11"/>
              </a:xfrm>
              <a:custGeom>
                <a:avLst/>
                <a:gdLst>
                  <a:gd name="T0" fmla="*/ 0 w 11"/>
                  <a:gd name="T1" fmla="*/ 1 h 20"/>
                  <a:gd name="T2" fmla="*/ 11 w 11"/>
                  <a:gd name="T3" fmla="*/ 20 h 20"/>
                  <a:gd name="T4" fmla="*/ 0 w 11"/>
                  <a:gd name="T5" fmla="*/ 1 h 20"/>
                </a:gdLst>
                <a:ahLst/>
                <a:cxnLst>
                  <a:cxn ang="0">
                    <a:pos x="T0" y="T1"/>
                  </a:cxn>
                  <a:cxn ang="0">
                    <a:pos x="T2" y="T3"/>
                  </a:cxn>
                  <a:cxn ang="0">
                    <a:pos x="T4" y="T5"/>
                  </a:cxn>
                </a:cxnLst>
                <a:rect l="0" t="0" r="r" b="b"/>
                <a:pathLst>
                  <a:path w="11" h="20">
                    <a:moveTo>
                      <a:pt x="0" y="1"/>
                    </a:moveTo>
                    <a:cubicBezTo>
                      <a:pt x="1" y="0"/>
                      <a:pt x="8" y="14"/>
                      <a:pt x="11" y="20"/>
                    </a:cubicBezTo>
                    <a:cubicBezTo>
                      <a:pt x="9" y="20"/>
                      <a:pt x="4" y="8"/>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0" name="Freeform 6204">
                <a:extLst>
                  <a:ext uri="{FF2B5EF4-FFF2-40B4-BE49-F238E27FC236}">
                    <a16:creationId xmlns:a16="http://schemas.microsoft.com/office/drawing/2014/main" id="{C445DAC1-D760-4A19-9750-28F803FA14DC}"/>
                  </a:ext>
                </a:extLst>
              </p:cNvPr>
              <p:cNvSpPr>
                <a:spLocks/>
              </p:cNvSpPr>
              <p:nvPr/>
            </p:nvSpPr>
            <p:spPr bwMode="auto">
              <a:xfrm>
                <a:off x="2672" y="1807"/>
                <a:ext cx="20" cy="24"/>
              </a:xfrm>
              <a:custGeom>
                <a:avLst/>
                <a:gdLst>
                  <a:gd name="T0" fmla="*/ 28 w 35"/>
                  <a:gd name="T1" fmla="*/ 33 h 42"/>
                  <a:gd name="T2" fmla="*/ 27 w 35"/>
                  <a:gd name="T3" fmla="*/ 36 h 42"/>
                  <a:gd name="T4" fmla="*/ 5 w 35"/>
                  <a:gd name="T5" fmla="*/ 7 h 42"/>
                  <a:gd name="T6" fmla="*/ 10 w 35"/>
                  <a:gd name="T7" fmla="*/ 13 h 42"/>
                  <a:gd name="T8" fmla="*/ 23 w 35"/>
                  <a:gd name="T9" fmla="*/ 29 h 42"/>
                  <a:gd name="T10" fmla="*/ 5 w 35"/>
                  <a:gd name="T11" fmla="*/ 6 h 42"/>
                  <a:gd name="T12" fmla="*/ 15 w 35"/>
                  <a:gd name="T13" fmla="*/ 16 h 42"/>
                  <a:gd name="T14" fmla="*/ 28 w 35"/>
                  <a:gd name="T15" fmla="*/ 34 h 42"/>
                  <a:gd name="T16" fmla="*/ 28 w 35"/>
                  <a:gd name="T17"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2">
                    <a:moveTo>
                      <a:pt x="28" y="33"/>
                    </a:moveTo>
                    <a:cubicBezTo>
                      <a:pt x="35" y="42"/>
                      <a:pt x="25" y="31"/>
                      <a:pt x="27" y="36"/>
                    </a:cubicBezTo>
                    <a:cubicBezTo>
                      <a:pt x="16" y="21"/>
                      <a:pt x="11" y="14"/>
                      <a:pt x="5" y="7"/>
                    </a:cubicBezTo>
                    <a:cubicBezTo>
                      <a:pt x="0" y="0"/>
                      <a:pt x="5" y="6"/>
                      <a:pt x="10" y="13"/>
                    </a:cubicBezTo>
                    <a:cubicBezTo>
                      <a:pt x="16" y="20"/>
                      <a:pt x="23" y="29"/>
                      <a:pt x="23" y="29"/>
                    </a:cubicBezTo>
                    <a:cubicBezTo>
                      <a:pt x="20" y="22"/>
                      <a:pt x="13" y="16"/>
                      <a:pt x="5" y="6"/>
                    </a:cubicBezTo>
                    <a:cubicBezTo>
                      <a:pt x="6" y="5"/>
                      <a:pt x="10" y="10"/>
                      <a:pt x="15" y="16"/>
                    </a:cubicBezTo>
                    <a:cubicBezTo>
                      <a:pt x="19" y="22"/>
                      <a:pt x="24" y="29"/>
                      <a:pt x="28" y="34"/>
                    </a:cubicBezTo>
                    <a:lnTo>
                      <a:pt x="2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1" name="Freeform 6205">
                <a:extLst>
                  <a:ext uri="{FF2B5EF4-FFF2-40B4-BE49-F238E27FC236}">
                    <a16:creationId xmlns:a16="http://schemas.microsoft.com/office/drawing/2014/main" id="{F7272CDB-DB03-4716-AF60-AF876043B39C}"/>
                  </a:ext>
                </a:extLst>
              </p:cNvPr>
              <p:cNvSpPr>
                <a:spLocks/>
              </p:cNvSpPr>
              <p:nvPr/>
            </p:nvSpPr>
            <p:spPr bwMode="auto">
              <a:xfrm>
                <a:off x="2741" y="1918"/>
                <a:ext cx="4" cy="9"/>
              </a:xfrm>
              <a:custGeom>
                <a:avLst/>
                <a:gdLst>
                  <a:gd name="T0" fmla="*/ 8 w 8"/>
                  <a:gd name="T1" fmla="*/ 13 h 15"/>
                  <a:gd name="T2" fmla="*/ 5 w 8"/>
                  <a:gd name="T3" fmla="*/ 12 h 15"/>
                  <a:gd name="T4" fmla="*/ 8 w 8"/>
                  <a:gd name="T5" fmla="*/ 13 h 15"/>
                </a:gdLst>
                <a:ahLst/>
                <a:cxnLst>
                  <a:cxn ang="0">
                    <a:pos x="T0" y="T1"/>
                  </a:cxn>
                  <a:cxn ang="0">
                    <a:pos x="T2" y="T3"/>
                  </a:cxn>
                  <a:cxn ang="0">
                    <a:pos x="T4" y="T5"/>
                  </a:cxn>
                </a:cxnLst>
                <a:rect l="0" t="0" r="r" b="b"/>
                <a:pathLst>
                  <a:path w="8" h="15">
                    <a:moveTo>
                      <a:pt x="8" y="13"/>
                    </a:moveTo>
                    <a:cubicBezTo>
                      <a:pt x="8" y="15"/>
                      <a:pt x="4" y="8"/>
                      <a:pt x="5" y="12"/>
                    </a:cubicBezTo>
                    <a:cubicBezTo>
                      <a:pt x="0" y="2"/>
                      <a:pt x="3" y="0"/>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2" name="Freeform 6206">
                <a:extLst>
                  <a:ext uri="{FF2B5EF4-FFF2-40B4-BE49-F238E27FC236}">
                    <a16:creationId xmlns:a16="http://schemas.microsoft.com/office/drawing/2014/main" id="{A2F3A300-C7CF-4B89-9ED2-9F3F9CE8AD81}"/>
                  </a:ext>
                </a:extLst>
              </p:cNvPr>
              <p:cNvSpPr>
                <a:spLocks/>
              </p:cNvSpPr>
              <p:nvPr/>
            </p:nvSpPr>
            <p:spPr bwMode="auto">
              <a:xfrm>
                <a:off x="2770" y="2002"/>
                <a:ext cx="7" cy="28"/>
              </a:xfrm>
              <a:custGeom>
                <a:avLst/>
                <a:gdLst>
                  <a:gd name="T0" fmla="*/ 12 w 12"/>
                  <a:gd name="T1" fmla="*/ 50 h 50"/>
                  <a:gd name="T2" fmla="*/ 7 w 12"/>
                  <a:gd name="T3" fmla="*/ 30 h 50"/>
                  <a:gd name="T4" fmla="*/ 0 w 12"/>
                  <a:gd name="T5" fmla="*/ 0 h 50"/>
                  <a:gd name="T6" fmla="*/ 7 w 12"/>
                  <a:gd name="T7" fmla="*/ 24 h 50"/>
                  <a:gd name="T8" fmla="*/ 12 w 12"/>
                  <a:gd name="T9" fmla="*/ 50 h 50"/>
                </a:gdLst>
                <a:ahLst/>
                <a:cxnLst>
                  <a:cxn ang="0">
                    <a:pos x="T0" y="T1"/>
                  </a:cxn>
                  <a:cxn ang="0">
                    <a:pos x="T2" y="T3"/>
                  </a:cxn>
                  <a:cxn ang="0">
                    <a:pos x="T4" y="T5"/>
                  </a:cxn>
                  <a:cxn ang="0">
                    <a:pos x="T6" y="T7"/>
                  </a:cxn>
                  <a:cxn ang="0">
                    <a:pos x="T8" y="T9"/>
                  </a:cxn>
                </a:cxnLst>
                <a:rect l="0" t="0" r="r" b="b"/>
                <a:pathLst>
                  <a:path w="12" h="50">
                    <a:moveTo>
                      <a:pt x="12" y="50"/>
                    </a:moveTo>
                    <a:cubicBezTo>
                      <a:pt x="10" y="47"/>
                      <a:pt x="9" y="39"/>
                      <a:pt x="7" y="30"/>
                    </a:cubicBezTo>
                    <a:cubicBezTo>
                      <a:pt x="5" y="21"/>
                      <a:pt x="3" y="10"/>
                      <a:pt x="0" y="0"/>
                    </a:cubicBezTo>
                    <a:cubicBezTo>
                      <a:pt x="2" y="3"/>
                      <a:pt x="5" y="14"/>
                      <a:pt x="7" y="24"/>
                    </a:cubicBezTo>
                    <a:cubicBezTo>
                      <a:pt x="9" y="35"/>
                      <a:pt x="11" y="46"/>
                      <a:pt x="12"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3" name="Freeform 6207">
                <a:extLst>
                  <a:ext uri="{FF2B5EF4-FFF2-40B4-BE49-F238E27FC236}">
                    <a16:creationId xmlns:a16="http://schemas.microsoft.com/office/drawing/2014/main" id="{88BA7F27-1082-4567-AE8A-EEC7257F7A2F}"/>
                  </a:ext>
                </a:extLst>
              </p:cNvPr>
              <p:cNvSpPr>
                <a:spLocks/>
              </p:cNvSpPr>
              <p:nvPr/>
            </p:nvSpPr>
            <p:spPr bwMode="auto">
              <a:xfrm>
                <a:off x="2737" y="2329"/>
                <a:ext cx="6" cy="10"/>
              </a:xfrm>
              <a:custGeom>
                <a:avLst/>
                <a:gdLst>
                  <a:gd name="T0" fmla="*/ 9 w 10"/>
                  <a:gd name="T1" fmla="*/ 0 h 18"/>
                  <a:gd name="T2" fmla="*/ 10 w 10"/>
                  <a:gd name="T3" fmla="*/ 3 h 18"/>
                  <a:gd name="T4" fmla="*/ 3 w 10"/>
                  <a:gd name="T5" fmla="*/ 17 h 18"/>
                  <a:gd name="T6" fmla="*/ 0 w 10"/>
                  <a:gd name="T7" fmla="*/ 18 h 18"/>
                  <a:gd name="T8" fmla="*/ 9 w 10"/>
                  <a:gd name="T9" fmla="*/ 0 h 18"/>
                </a:gdLst>
                <a:ahLst/>
                <a:cxnLst>
                  <a:cxn ang="0">
                    <a:pos x="T0" y="T1"/>
                  </a:cxn>
                  <a:cxn ang="0">
                    <a:pos x="T2" y="T3"/>
                  </a:cxn>
                  <a:cxn ang="0">
                    <a:pos x="T4" y="T5"/>
                  </a:cxn>
                  <a:cxn ang="0">
                    <a:pos x="T6" y="T7"/>
                  </a:cxn>
                  <a:cxn ang="0">
                    <a:pos x="T8" y="T9"/>
                  </a:cxn>
                </a:cxnLst>
                <a:rect l="0" t="0" r="r" b="b"/>
                <a:pathLst>
                  <a:path w="10" h="18">
                    <a:moveTo>
                      <a:pt x="9" y="0"/>
                    </a:moveTo>
                    <a:cubicBezTo>
                      <a:pt x="9" y="2"/>
                      <a:pt x="9" y="4"/>
                      <a:pt x="10" y="3"/>
                    </a:cubicBezTo>
                    <a:cubicBezTo>
                      <a:pt x="6" y="11"/>
                      <a:pt x="8" y="8"/>
                      <a:pt x="3" y="17"/>
                    </a:cubicBezTo>
                    <a:cubicBezTo>
                      <a:pt x="0" y="18"/>
                      <a:pt x="0" y="18"/>
                      <a:pt x="0" y="18"/>
                    </a:cubicBezTo>
                    <a:cubicBezTo>
                      <a:pt x="4" y="8"/>
                      <a:pt x="5" y="1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4" name="Freeform 6208">
                <a:extLst>
                  <a:ext uri="{FF2B5EF4-FFF2-40B4-BE49-F238E27FC236}">
                    <a16:creationId xmlns:a16="http://schemas.microsoft.com/office/drawing/2014/main" id="{2F253214-955D-4788-9429-B6F9E5A003FE}"/>
                  </a:ext>
                </a:extLst>
              </p:cNvPr>
              <p:cNvSpPr>
                <a:spLocks/>
              </p:cNvSpPr>
              <p:nvPr/>
            </p:nvSpPr>
            <p:spPr bwMode="auto">
              <a:xfrm>
                <a:off x="2718" y="2362"/>
                <a:ext cx="9" cy="14"/>
              </a:xfrm>
              <a:custGeom>
                <a:avLst/>
                <a:gdLst>
                  <a:gd name="T0" fmla="*/ 0 w 17"/>
                  <a:gd name="T1" fmla="*/ 24 h 24"/>
                  <a:gd name="T2" fmla="*/ 9 w 17"/>
                  <a:gd name="T3" fmla="*/ 7 h 24"/>
                  <a:gd name="T4" fmla="*/ 17 w 17"/>
                  <a:gd name="T5" fmla="*/ 0 h 24"/>
                  <a:gd name="T6" fmla="*/ 0 w 17"/>
                  <a:gd name="T7" fmla="*/ 24 h 24"/>
                </a:gdLst>
                <a:ahLst/>
                <a:cxnLst>
                  <a:cxn ang="0">
                    <a:pos x="T0" y="T1"/>
                  </a:cxn>
                  <a:cxn ang="0">
                    <a:pos x="T2" y="T3"/>
                  </a:cxn>
                  <a:cxn ang="0">
                    <a:pos x="T4" y="T5"/>
                  </a:cxn>
                  <a:cxn ang="0">
                    <a:pos x="T6" y="T7"/>
                  </a:cxn>
                </a:cxnLst>
                <a:rect l="0" t="0" r="r" b="b"/>
                <a:pathLst>
                  <a:path w="17" h="24">
                    <a:moveTo>
                      <a:pt x="0" y="24"/>
                    </a:moveTo>
                    <a:cubicBezTo>
                      <a:pt x="2" y="20"/>
                      <a:pt x="6" y="12"/>
                      <a:pt x="9" y="7"/>
                    </a:cubicBezTo>
                    <a:cubicBezTo>
                      <a:pt x="7" y="16"/>
                      <a:pt x="11" y="7"/>
                      <a:pt x="17" y="0"/>
                    </a:cubicBezTo>
                    <a:cubicBezTo>
                      <a:pt x="11" y="13"/>
                      <a:pt x="5" y="17"/>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5" name="Freeform 6209">
                <a:extLst>
                  <a:ext uri="{FF2B5EF4-FFF2-40B4-BE49-F238E27FC236}">
                    <a16:creationId xmlns:a16="http://schemas.microsoft.com/office/drawing/2014/main" id="{0D279249-3562-43F8-9D33-D7A0DE49B8D3}"/>
                  </a:ext>
                </a:extLst>
              </p:cNvPr>
              <p:cNvSpPr>
                <a:spLocks/>
              </p:cNvSpPr>
              <p:nvPr/>
            </p:nvSpPr>
            <p:spPr bwMode="auto">
              <a:xfrm>
                <a:off x="2406" y="2616"/>
                <a:ext cx="17" cy="5"/>
              </a:xfrm>
              <a:custGeom>
                <a:avLst/>
                <a:gdLst>
                  <a:gd name="T0" fmla="*/ 30 w 30"/>
                  <a:gd name="T1" fmla="*/ 0 h 10"/>
                  <a:gd name="T2" fmla="*/ 0 w 30"/>
                  <a:gd name="T3" fmla="*/ 10 h 10"/>
                  <a:gd name="T4" fmla="*/ 12 w 30"/>
                  <a:gd name="T5" fmla="*/ 5 h 10"/>
                  <a:gd name="T6" fmla="*/ 30 w 30"/>
                  <a:gd name="T7" fmla="*/ 0 h 10"/>
                </a:gdLst>
                <a:ahLst/>
                <a:cxnLst>
                  <a:cxn ang="0">
                    <a:pos x="T0" y="T1"/>
                  </a:cxn>
                  <a:cxn ang="0">
                    <a:pos x="T2" y="T3"/>
                  </a:cxn>
                  <a:cxn ang="0">
                    <a:pos x="T4" y="T5"/>
                  </a:cxn>
                  <a:cxn ang="0">
                    <a:pos x="T6" y="T7"/>
                  </a:cxn>
                </a:cxnLst>
                <a:rect l="0" t="0" r="r" b="b"/>
                <a:pathLst>
                  <a:path w="30" h="10">
                    <a:moveTo>
                      <a:pt x="30" y="0"/>
                    </a:moveTo>
                    <a:cubicBezTo>
                      <a:pt x="28" y="2"/>
                      <a:pt x="9" y="7"/>
                      <a:pt x="0" y="10"/>
                    </a:cubicBezTo>
                    <a:cubicBezTo>
                      <a:pt x="0" y="8"/>
                      <a:pt x="6" y="7"/>
                      <a:pt x="12" y="5"/>
                    </a:cubicBezTo>
                    <a:cubicBezTo>
                      <a:pt x="18" y="4"/>
                      <a:pt x="25" y="2"/>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6" name="Freeform 6210">
                <a:extLst>
                  <a:ext uri="{FF2B5EF4-FFF2-40B4-BE49-F238E27FC236}">
                    <a16:creationId xmlns:a16="http://schemas.microsoft.com/office/drawing/2014/main" id="{F1767DA2-E9A4-4D4B-8FEB-DA04BD51865E}"/>
                  </a:ext>
                </a:extLst>
              </p:cNvPr>
              <p:cNvSpPr>
                <a:spLocks/>
              </p:cNvSpPr>
              <p:nvPr/>
            </p:nvSpPr>
            <p:spPr bwMode="auto">
              <a:xfrm>
                <a:off x="2230" y="2638"/>
                <a:ext cx="15" cy="2"/>
              </a:xfrm>
              <a:custGeom>
                <a:avLst/>
                <a:gdLst>
                  <a:gd name="T0" fmla="*/ 0 w 27"/>
                  <a:gd name="T1" fmla="*/ 2 h 3"/>
                  <a:gd name="T2" fmla="*/ 26 w 27"/>
                  <a:gd name="T3" fmla="*/ 1 h 3"/>
                  <a:gd name="T4" fmla="*/ 23 w 27"/>
                  <a:gd name="T5" fmla="*/ 3 h 3"/>
                  <a:gd name="T6" fmla="*/ 0 w 27"/>
                  <a:gd name="T7" fmla="*/ 2 h 3"/>
                </a:gdLst>
                <a:ahLst/>
                <a:cxnLst>
                  <a:cxn ang="0">
                    <a:pos x="T0" y="T1"/>
                  </a:cxn>
                  <a:cxn ang="0">
                    <a:pos x="T2" y="T3"/>
                  </a:cxn>
                  <a:cxn ang="0">
                    <a:pos x="T4" y="T5"/>
                  </a:cxn>
                  <a:cxn ang="0">
                    <a:pos x="T6" y="T7"/>
                  </a:cxn>
                </a:cxnLst>
                <a:rect l="0" t="0" r="r" b="b"/>
                <a:pathLst>
                  <a:path w="27" h="3">
                    <a:moveTo>
                      <a:pt x="0" y="2"/>
                    </a:moveTo>
                    <a:cubicBezTo>
                      <a:pt x="4" y="1"/>
                      <a:pt x="11" y="0"/>
                      <a:pt x="26" y="1"/>
                    </a:cubicBezTo>
                    <a:cubicBezTo>
                      <a:pt x="27" y="2"/>
                      <a:pt x="22" y="2"/>
                      <a:pt x="23" y="3"/>
                    </a:cubicBezTo>
                    <a:cubicBezTo>
                      <a:pt x="12" y="1"/>
                      <a:pt x="1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7" name="Freeform 6211">
                <a:extLst>
                  <a:ext uri="{FF2B5EF4-FFF2-40B4-BE49-F238E27FC236}">
                    <a16:creationId xmlns:a16="http://schemas.microsoft.com/office/drawing/2014/main" id="{5EFFF109-5FAC-486B-8BDF-301943F76F2E}"/>
                  </a:ext>
                </a:extLst>
              </p:cNvPr>
              <p:cNvSpPr>
                <a:spLocks/>
              </p:cNvSpPr>
              <p:nvPr/>
            </p:nvSpPr>
            <p:spPr bwMode="auto">
              <a:xfrm>
                <a:off x="2654" y="1786"/>
                <a:ext cx="11" cy="12"/>
              </a:xfrm>
              <a:custGeom>
                <a:avLst/>
                <a:gdLst>
                  <a:gd name="T0" fmla="*/ 19 w 20"/>
                  <a:gd name="T1" fmla="*/ 21 h 22"/>
                  <a:gd name="T2" fmla="*/ 2 w 20"/>
                  <a:gd name="T3" fmla="*/ 2 h 22"/>
                  <a:gd name="T4" fmla="*/ 11 w 20"/>
                  <a:gd name="T5" fmla="*/ 10 h 22"/>
                  <a:gd name="T6" fmla="*/ 19 w 20"/>
                  <a:gd name="T7" fmla="*/ 21 h 22"/>
                </a:gdLst>
                <a:ahLst/>
                <a:cxnLst>
                  <a:cxn ang="0">
                    <a:pos x="T0" y="T1"/>
                  </a:cxn>
                  <a:cxn ang="0">
                    <a:pos x="T2" y="T3"/>
                  </a:cxn>
                  <a:cxn ang="0">
                    <a:pos x="T4" y="T5"/>
                  </a:cxn>
                  <a:cxn ang="0">
                    <a:pos x="T6" y="T7"/>
                  </a:cxn>
                </a:cxnLst>
                <a:rect l="0" t="0" r="r" b="b"/>
                <a:pathLst>
                  <a:path w="20" h="22">
                    <a:moveTo>
                      <a:pt x="19" y="21"/>
                    </a:moveTo>
                    <a:cubicBezTo>
                      <a:pt x="11" y="12"/>
                      <a:pt x="12" y="14"/>
                      <a:pt x="2" y="2"/>
                    </a:cubicBezTo>
                    <a:cubicBezTo>
                      <a:pt x="0" y="0"/>
                      <a:pt x="6" y="5"/>
                      <a:pt x="11" y="10"/>
                    </a:cubicBezTo>
                    <a:cubicBezTo>
                      <a:pt x="16" y="16"/>
                      <a:pt x="20" y="22"/>
                      <a:pt x="1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8" name="Freeform 6212">
                <a:extLst>
                  <a:ext uri="{FF2B5EF4-FFF2-40B4-BE49-F238E27FC236}">
                    <a16:creationId xmlns:a16="http://schemas.microsoft.com/office/drawing/2014/main" id="{5D8E3FCF-F9F9-46F9-91CF-3D5F6690EB4E}"/>
                  </a:ext>
                </a:extLst>
              </p:cNvPr>
              <p:cNvSpPr>
                <a:spLocks/>
              </p:cNvSpPr>
              <p:nvPr/>
            </p:nvSpPr>
            <p:spPr bwMode="auto">
              <a:xfrm>
                <a:off x="2692" y="1833"/>
                <a:ext cx="6" cy="8"/>
              </a:xfrm>
              <a:custGeom>
                <a:avLst/>
                <a:gdLst>
                  <a:gd name="T0" fmla="*/ 4 w 11"/>
                  <a:gd name="T1" fmla="*/ 3 h 14"/>
                  <a:gd name="T2" fmla="*/ 10 w 11"/>
                  <a:gd name="T3" fmla="*/ 13 h 14"/>
                  <a:gd name="T4" fmla="*/ 1 w 11"/>
                  <a:gd name="T5" fmla="*/ 3 h 14"/>
                  <a:gd name="T6" fmla="*/ 4 w 11"/>
                  <a:gd name="T7" fmla="*/ 3 h 14"/>
                </a:gdLst>
                <a:ahLst/>
                <a:cxnLst>
                  <a:cxn ang="0">
                    <a:pos x="T0" y="T1"/>
                  </a:cxn>
                  <a:cxn ang="0">
                    <a:pos x="T2" y="T3"/>
                  </a:cxn>
                  <a:cxn ang="0">
                    <a:pos x="T4" y="T5"/>
                  </a:cxn>
                  <a:cxn ang="0">
                    <a:pos x="T6" y="T7"/>
                  </a:cxn>
                </a:cxnLst>
                <a:rect l="0" t="0" r="r" b="b"/>
                <a:pathLst>
                  <a:path w="11" h="14">
                    <a:moveTo>
                      <a:pt x="4" y="3"/>
                    </a:moveTo>
                    <a:cubicBezTo>
                      <a:pt x="9" y="12"/>
                      <a:pt x="11" y="14"/>
                      <a:pt x="10" y="13"/>
                    </a:cubicBezTo>
                    <a:cubicBezTo>
                      <a:pt x="8" y="12"/>
                      <a:pt x="5" y="8"/>
                      <a:pt x="1" y="3"/>
                    </a:cubicBezTo>
                    <a:cubicBezTo>
                      <a:pt x="0" y="0"/>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9" name="Freeform 6213">
                <a:extLst>
                  <a:ext uri="{FF2B5EF4-FFF2-40B4-BE49-F238E27FC236}">
                    <a16:creationId xmlns:a16="http://schemas.microsoft.com/office/drawing/2014/main" id="{A147FA52-CAD6-404C-AD50-065D45E2246B}"/>
                  </a:ext>
                </a:extLst>
              </p:cNvPr>
              <p:cNvSpPr>
                <a:spLocks/>
              </p:cNvSpPr>
              <p:nvPr/>
            </p:nvSpPr>
            <p:spPr bwMode="auto">
              <a:xfrm>
                <a:off x="2664" y="2446"/>
                <a:ext cx="7" cy="9"/>
              </a:xfrm>
              <a:custGeom>
                <a:avLst/>
                <a:gdLst>
                  <a:gd name="T0" fmla="*/ 13 w 13"/>
                  <a:gd name="T1" fmla="*/ 1 h 16"/>
                  <a:gd name="T2" fmla="*/ 1 w 13"/>
                  <a:gd name="T3" fmla="*/ 16 h 16"/>
                  <a:gd name="T4" fmla="*/ 8 w 13"/>
                  <a:gd name="T5" fmla="*/ 4 h 16"/>
                  <a:gd name="T6" fmla="*/ 13 w 13"/>
                  <a:gd name="T7" fmla="*/ 1 h 16"/>
                </a:gdLst>
                <a:ahLst/>
                <a:cxnLst>
                  <a:cxn ang="0">
                    <a:pos x="T0" y="T1"/>
                  </a:cxn>
                  <a:cxn ang="0">
                    <a:pos x="T2" y="T3"/>
                  </a:cxn>
                  <a:cxn ang="0">
                    <a:pos x="T4" y="T5"/>
                  </a:cxn>
                  <a:cxn ang="0">
                    <a:pos x="T6" y="T7"/>
                  </a:cxn>
                </a:cxnLst>
                <a:rect l="0" t="0" r="r" b="b"/>
                <a:pathLst>
                  <a:path w="13" h="16">
                    <a:moveTo>
                      <a:pt x="13" y="1"/>
                    </a:moveTo>
                    <a:cubicBezTo>
                      <a:pt x="9" y="6"/>
                      <a:pt x="5" y="11"/>
                      <a:pt x="1" y="16"/>
                    </a:cubicBezTo>
                    <a:cubicBezTo>
                      <a:pt x="0" y="16"/>
                      <a:pt x="9" y="5"/>
                      <a:pt x="8" y="4"/>
                    </a:cubicBezTo>
                    <a:cubicBezTo>
                      <a:pt x="12" y="0"/>
                      <a:pt x="12"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0" name="Freeform 6214">
                <a:extLst>
                  <a:ext uri="{FF2B5EF4-FFF2-40B4-BE49-F238E27FC236}">
                    <a16:creationId xmlns:a16="http://schemas.microsoft.com/office/drawing/2014/main" id="{01154F8B-4393-45D5-83EF-54947D44615E}"/>
                  </a:ext>
                </a:extLst>
              </p:cNvPr>
              <p:cNvSpPr>
                <a:spLocks/>
              </p:cNvSpPr>
              <p:nvPr/>
            </p:nvSpPr>
            <p:spPr bwMode="auto">
              <a:xfrm>
                <a:off x="2782" y="2162"/>
                <a:ext cx="2" cy="14"/>
              </a:xfrm>
              <a:custGeom>
                <a:avLst/>
                <a:gdLst>
                  <a:gd name="T0" fmla="*/ 0 w 3"/>
                  <a:gd name="T1" fmla="*/ 23 h 26"/>
                  <a:gd name="T2" fmla="*/ 3 w 3"/>
                  <a:gd name="T3" fmla="*/ 0 h 26"/>
                  <a:gd name="T4" fmla="*/ 0 w 3"/>
                  <a:gd name="T5" fmla="*/ 23 h 26"/>
                </a:gdLst>
                <a:ahLst/>
                <a:cxnLst>
                  <a:cxn ang="0">
                    <a:pos x="T0" y="T1"/>
                  </a:cxn>
                  <a:cxn ang="0">
                    <a:pos x="T2" y="T3"/>
                  </a:cxn>
                  <a:cxn ang="0">
                    <a:pos x="T4" y="T5"/>
                  </a:cxn>
                </a:cxnLst>
                <a:rect l="0" t="0" r="r" b="b"/>
                <a:pathLst>
                  <a:path w="3" h="26">
                    <a:moveTo>
                      <a:pt x="0" y="23"/>
                    </a:moveTo>
                    <a:cubicBezTo>
                      <a:pt x="2" y="14"/>
                      <a:pt x="1" y="3"/>
                      <a:pt x="3" y="0"/>
                    </a:cubicBezTo>
                    <a:cubicBezTo>
                      <a:pt x="3" y="7"/>
                      <a:pt x="3" y="26"/>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1" name="Freeform 6215">
                <a:extLst>
                  <a:ext uri="{FF2B5EF4-FFF2-40B4-BE49-F238E27FC236}">
                    <a16:creationId xmlns:a16="http://schemas.microsoft.com/office/drawing/2014/main" id="{D6FB3421-ECEE-4DBA-A716-37B6DD671C9A}"/>
                  </a:ext>
                </a:extLst>
              </p:cNvPr>
              <p:cNvSpPr>
                <a:spLocks/>
              </p:cNvSpPr>
              <p:nvPr/>
            </p:nvSpPr>
            <p:spPr bwMode="auto">
              <a:xfrm>
                <a:off x="2631" y="2483"/>
                <a:ext cx="8" cy="7"/>
              </a:xfrm>
              <a:custGeom>
                <a:avLst/>
                <a:gdLst>
                  <a:gd name="T0" fmla="*/ 14 w 14"/>
                  <a:gd name="T1" fmla="*/ 0 h 14"/>
                  <a:gd name="T2" fmla="*/ 11 w 14"/>
                  <a:gd name="T3" fmla="*/ 3 h 14"/>
                  <a:gd name="T4" fmla="*/ 1 w 14"/>
                  <a:gd name="T5" fmla="*/ 14 h 14"/>
                  <a:gd name="T6" fmla="*/ 13 w 14"/>
                  <a:gd name="T7" fmla="*/ 0 h 14"/>
                  <a:gd name="T8" fmla="*/ 14 w 14"/>
                  <a:gd name="T9" fmla="*/ 0 h 14"/>
                </a:gdLst>
                <a:ahLst/>
                <a:cxnLst>
                  <a:cxn ang="0">
                    <a:pos x="T0" y="T1"/>
                  </a:cxn>
                  <a:cxn ang="0">
                    <a:pos x="T2" y="T3"/>
                  </a:cxn>
                  <a:cxn ang="0">
                    <a:pos x="T4" y="T5"/>
                  </a:cxn>
                  <a:cxn ang="0">
                    <a:pos x="T6" y="T7"/>
                  </a:cxn>
                  <a:cxn ang="0">
                    <a:pos x="T8" y="T9"/>
                  </a:cxn>
                </a:cxnLst>
                <a:rect l="0" t="0" r="r" b="b"/>
                <a:pathLst>
                  <a:path w="14" h="14">
                    <a:moveTo>
                      <a:pt x="14" y="0"/>
                    </a:moveTo>
                    <a:cubicBezTo>
                      <a:pt x="12" y="2"/>
                      <a:pt x="12" y="3"/>
                      <a:pt x="11" y="3"/>
                    </a:cubicBezTo>
                    <a:cubicBezTo>
                      <a:pt x="6" y="8"/>
                      <a:pt x="6" y="9"/>
                      <a:pt x="1" y="14"/>
                    </a:cubicBezTo>
                    <a:cubicBezTo>
                      <a:pt x="0" y="12"/>
                      <a:pt x="6" y="8"/>
                      <a:pt x="13" y="0"/>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2" name="Freeform 6216">
                <a:extLst>
                  <a:ext uri="{FF2B5EF4-FFF2-40B4-BE49-F238E27FC236}">
                    <a16:creationId xmlns:a16="http://schemas.microsoft.com/office/drawing/2014/main" id="{0625154E-56F0-4FAD-8DAE-6BFBD38F6B42}"/>
                  </a:ext>
                </a:extLst>
              </p:cNvPr>
              <p:cNvSpPr>
                <a:spLocks/>
              </p:cNvSpPr>
              <p:nvPr/>
            </p:nvSpPr>
            <p:spPr bwMode="auto">
              <a:xfrm>
                <a:off x="2437" y="2607"/>
                <a:ext cx="11" cy="3"/>
              </a:xfrm>
              <a:custGeom>
                <a:avLst/>
                <a:gdLst>
                  <a:gd name="T0" fmla="*/ 4 w 20"/>
                  <a:gd name="T1" fmla="*/ 6 h 6"/>
                  <a:gd name="T2" fmla="*/ 6 w 20"/>
                  <a:gd name="T3" fmla="*/ 3 h 6"/>
                  <a:gd name="T4" fmla="*/ 13 w 20"/>
                  <a:gd name="T5" fmla="*/ 0 h 6"/>
                  <a:gd name="T6" fmla="*/ 4 w 20"/>
                  <a:gd name="T7" fmla="*/ 6 h 6"/>
                </a:gdLst>
                <a:ahLst/>
                <a:cxnLst>
                  <a:cxn ang="0">
                    <a:pos x="T0" y="T1"/>
                  </a:cxn>
                  <a:cxn ang="0">
                    <a:pos x="T2" y="T3"/>
                  </a:cxn>
                  <a:cxn ang="0">
                    <a:pos x="T4" y="T5"/>
                  </a:cxn>
                  <a:cxn ang="0">
                    <a:pos x="T6" y="T7"/>
                  </a:cxn>
                </a:cxnLst>
                <a:rect l="0" t="0" r="r" b="b"/>
                <a:pathLst>
                  <a:path w="20" h="6">
                    <a:moveTo>
                      <a:pt x="4" y="6"/>
                    </a:moveTo>
                    <a:cubicBezTo>
                      <a:pt x="4" y="5"/>
                      <a:pt x="0" y="5"/>
                      <a:pt x="6" y="3"/>
                    </a:cubicBezTo>
                    <a:cubicBezTo>
                      <a:pt x="13" y="0"/>
                      <a:pt x="13" y="0"/>
                      <a:pt x="13" y="0"/>
                    </a:cubicBezTo>
                    <a:cubicBezTo>
                      <a:pt x="8" y="3"/>
                      <a:pt x="20" y="0"/>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3" name="Freeform 6217">
                <a:extLst>
                  <a:ext uri="{FF2B5EF4-FFF2-40B4-BE49-F238E27FC236}">
                    <a16:creationId xmlns:a16="http://schemas.microsoft.com/office/drawing/2014/main" id="{F00A8AF2-BFF7-4F74-8B10-3390A0FD9AA6}"/>
                  </a:ext>
                </a:extLst>
              </p:cNvPr>
              <p:cNvSpPr>
                <a:spLocks/>
              </p:cNvSpPr>
              <p:nvPr/>
            </p:nvSpPr>
            <p:spPr bwMode="auto">
              <a:xfrm>
                <a:off x="2407" y="2613"/>
                <a:ext cx="19" cy="7"/>
              </a:xfrm>
              <a:custGeom>
                <a:avLst/>
                <a:gdLst>
                  <a:gd name="T0" fmla="*/ 0 w 33"/>
                  <a:gd name="T1" fmla="*/ 11 h 11"/>
                  <a:gd name="T2" fmla="*/ 33 w 33"/>
                  <a:gd name="T3" fmla="*/ 0 h 11"/>
                  <a:gd name="T4" fmla="*/ 19 w 33"/>
                  <a:gd name="T5" fmla="*/ 5 h 11"/>
                  <a:gd name="T6" fmla="*/ 0 w 33"/>
                  <a:gd name="T7" fmla="*/ 11 h 11"/>
                </a:gdLst>
                <a:ahLst/>
                <a:cxnLst>
                  <a:cxn ang="0">
                    <a:pos x="T0" y="T1"/>
                  </a:cxn>
                  <a:cxn ang="0">
                    <a:pos x="T2" y="T3"/>
                  </a:cxn>
                  <a:cxn ang="0">
                    <a:pos x="T4" y="T5"/>
                  </a:cxn>
                  <a:cxn ang="0">
                    <a:pos x="T6" y="T7"/>
                  </a:cxn>
                </a:cxnLst>
                <a:rect l="0" t="0" r="r" b="b"/>
                <a:pathLst>
                  <a:path w="33" h="11">
                    <a:moveTo>
                      <a:pt x="0" y="11"/>
                    </a:moveTo>
                    <a:cubicBezTo>
                      <a:pt x="8" y="7"/>
                      <a:pt x="20" y="5"/>
                      <a:pt x="33" y="0"/>
                    </a:cubicBezTo>
                    <a:cubicBezTo>
                      <a:pt x="32" y="1"/>
                      <a:pt x="26" y="3"/>
                      <a:pt x="19" y="5"/>
                    </a:cubicBezTo>
                    <a:cubicBezTo>
                      <a:pt x="12" y="8"/>
                      <a:pt x="4" y="10"/>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4" name="Freeform 6218">
                <a:extLst>
                  <a:ext uri="{FF2B5EF4-FFF2-40B4-BE49-F238E27FC236}">
                    <a16:creationId xmlns:a16="http://schemas.microsoft.com/office/drawing/2014/main" id="{BA6936F5-4E0F-485B-965A-C7182011092A}"/>
                  </a:ext>
                </a:extLst>
              </p:cNvPr>
              <p:cNvSpPr>
                <a:spLocks/>
              </p:cNvSpPr>
              <p:nvPr/>
            </p:nvSpPr>
            <p:spPr bwMode="auto">
              <a:xfrm>
                <a:off x="2773" y="2018"/>
                <a:ext cx="5" cy="18"/>
              </a:xfrm>
              <a:custGeom>
                <a:avLst/>
                <a:gdLst>
                  <a:gd name="T0" fmla="*/ 2 w 9"/>
                  <a:gd name="T1" fmla="*/ 5 h 32"/>
                  <a:gd name="T2" fmla="*/ 6 w 9"/>
                  <a:gd name="T3" fmla="*/ 32 h 32"/>
                  <a:gd name="T4" fmla="*/ 0 w 9"/>
                  <a:gd name="T5" fmla="*/ 3 h 32"/>
                  <a:gd name="T6" fmla="*/ 2 w 9"/>
                  <a:gd name="T7" fmla="*/ 5 h 32"/>
                </a:gdLst>
                <a:ahLst/>
                <a:cxnLst>
                  <a:cxn ang="0">
                    <a:pos x="T0" y="T1"/>
                  </a:cxn>
                  <a:cxn ang="0">
                    <a:pos x="T2" y="T3"/>
                  </a:cxn>
                  <a:cxn ang="0">
                    <a:pos x="T4" y="T5"/>
                  </a:cxn>
                  <a:cxn ang="0">
                    <a:pos x="T6" y="T7"/>
                  </a:cxn>
                </a:cxnLst>
                <a:rect l="0" t="0" r="r" b="b"/>
                <a:pathLst>
                  <a:path w="9" h="32">
                    <a:moveTo>
                      <a:pt x="2" y="5"/>
                    </a:moveTo>
                    <a:cubicBezTo>
                      <a:pt x="2" y="15"/>
                      <a:pt x="9" y="28"/>
                      <a:pt x="6" y="32"/>
                    </a:cubicBezTo>
                    <a:cubicBezTo>
                      <a:pt x="5" y="26"/>
                      <a:pt x="3" y="18"/>
                      <a:pt x="0" y="3"/>
                    </a:cubicBezTo>
                    <a:cubicBezTo>
                      <a:pt x="2" y="9"/>
                      <a:pt x="0"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5" name="Freeform 6219">
                <a:extLst>
                  <a:ext uri="{FF2B5EF4-FFF2-40B4-BE49-F238E27FC236}">
                    <a16:creationId xmlns:a16="http://schemas.microsoft.com/office/drawing/2014/main" id="{FD643281-0B40-4049-B514-CF39CEB3041A}"/>
                  </a:ext>
                </a:extLst>
              </p:cNvPr>
              <p:cNvSpPr>
                <a:spLocks/>
              </p:cNvSpPr>
              <p:nvPr/>
            </p:nvSpPr>
            <p:spPr bwMode="auto">
              <a:xfrm>
                <a:off x="2780" y="2063"/>
                <a:ext cx="3" cy="28"/>
              </a:xfrm>
              <a:custGeom>
                <a:avLst/>
                <a:gdLst>
                  <a:gd name="T0" fmla="*/ 4 w 6"/>
                  <a:gd name="T1" fmla="*/ 6 h 49"/>
                  <a:gd name="T2" fmla="*/ 5 w 6"/>
                  <a:gd name="T3" fmla="*/ 23 h 49"/>
                  <a:gd name="T4" fmla="*/ 6 w 6"/>
                  <a:gd name="T5" fmla="*/ 40 h 49"/>
                  <a:gd name="T6" fmla="*/ 4 w 6"/>
                  <a:gd name="T7" fmla="*/ 49 h 49"/>
                  <a:gd name="T8" fmla="*/ 2 w 6"/>
                  <a:gd name="T9" fmla="*/ 31 h 49"/>
                  <a:gd name="T10" fmla="*/ 4 w 6"/>
                  <a:gd name="T11" fmla="*/ 42 h 49"/>
                  <a:gd name="T12" fmla="*/ 4 w 6"/>
                  <a:gd name="T13" fmla="*/ 18 h 49"/>
                  <a:gd name="T14" fmla="*/ 2 w 6"/>
                  <a:gd name="T15" fmla="*/ 19 h 49"/>
                  <a:gd name="T16" fmla="*/ 1 w 6"/>
                  <a:gd name="T17" fmla="*/ 12 h 49"/>
                  <a:gd name="T18" fmla="*/ 0 w 6"/>
                  <a:gd name="T19" fmla="*/ 0 h 49"/>
                  <a:gd name="T20" fmla="*/ 4 w 6"/>
                  <a:gd name="T21" fmla="*/ 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9">
                    <a:moveTo>
                      <a:pt x="4" y="6"/>
                    </a:moveTo>
                    <a:cubicBezTo>
                      <a:pt x="5" y="15"/>
                      <a:pt x="5" y="19"/>
                      <a:pt x="5" y="23"/>
                    </a:cubicBezTo>
                    <a:cubicBezTo>
                      <a:pt x="5" y="27"/>
                      <a:pt x="5" y="31"/>
                      <a:pt x="6" y="40"/>
                    </a:cubicBezTo>
                    <a:cubicBezTo>
                      <a:pt x="5" y="42"/>
                      <a:pt x="4" y="43"/>
                      <a:pt x="4" y="49"/>
                    </a:cubicBezTo>
                    <a:cubicBezTo>
                      <a:pt x="2" y="45"/>
                      <a:pt x="3" y="40"/>
                      <a:pt x="2" y="31"/>
                    </a:cubicBezTo>
                    <a:cubicBezTo>
                      <a:pt x="3" y="29"/>
                      <a:pt x="3" y="36"/>
                      <a:pt x="4" y="42"/>
                    </a:cubicBezTo>
                    <a:cubicBezTo>
                      <a:pt x="3" y="32"/>
                      <a:pt x="3" y="21"/>
                      <a:pt x="4" y="18"/>
                    </a:cubicBezTo>
                    <a:cubicBezTo>
                      <a:pt x="3" y="12"/>
                      <a:pt x="3" y="20"/>
                      <a:pt x="2" y="19"/>
                    </a:cubicBezTo>
                    <a:cubicBezTo>
                      <a:pt x="3" y="14"/>
                      <a:pt x="2" y="11"/>
                      <a:pt x="1" y="12"/>
                    </a:cubicBezTo>
                    <a:cubicBezTo>
                      <a:pt x="1" y="9"/>
                      <a:pt x="1" y="5"/>
                      <a:pt x="0" y="0"/>
                    </a:cubicBezTo>
                    <a:cubicBezTo>
                      <a:pt x="2" y="4"/>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6" name="Freeform 6220">
                <a:extLst>
                  <a:ext uri="{FF2B5EF4-FFF2-40B4-BE49-F238E27FC236}">
                    <a16:creationId xmlns:a16="http://schemas.microsoft.com/office/drawing/2014/main" id="{2C12E447-6CE2-4DFE-8F99-9EFE2824AF63}"/>
                  </a:ext>
                </a:extLst>
              </p:cNvPr>
              <p:cNvSpPr>
                <a:spLocks/>
              </p:cNvSpPr>
              <p:nvPr/>
            </p:nvSpPr>
            <p:spPr bwMode="auto">
              <a:xfrm>
                <a:off x="2535" y="2549"/>
                <a:ext cx="22" cy="14"/>
              </a:xfrm>
              <a:custGeom>
                <a:avLst/>
                <a:gdLst>
                  <a:gd name="T0" fmla="*/ 37 w 39"/>
                  <a:gd name="T1" fmla="*/ 3 h 25"/>
                  <a:gd name="T2" fmla="*/ 11 w 39"/>
                  <a:gd name="T3" fmla="*/ 18 h 25"/>
                  <a:gd name="T4" fmla="*/ 16 w 39"/>
                  <a:gd name="T5" fmla="*/ 15 h 25"/>
                  <a:gd name="T6" fmla="*/ 38 w 39"/>
                  <a:gd name="T7" fmla="*/ 0 h 25"/>
                  <a:gd name="T8" fmla="*/ 37 w 39"/>
                  <a:gd name="T9" fmla="*/ 3 h 25"/>
                </a:gdLst>
                <a:ahLst/>
                <a:cxnLst>
                  <a:cxn ang="0">
                    <a:pos x="T0" y="T1"/>
                  </a:cxn>
                  <a:cxn ang="0">
                    <a:pos x="T2" y="T3"/>
                  </a:cxn>
                  <a:cxn ang="0">
                    <a:pos x="T4" y="T5"/>
                  </a:cxn>
                  <a:cxn ang="0">
                    <a:pos x="T6" y="T7"/>
                  </a:cxn>
                  <a:cxn ang="0">
                    <a:pos x="T8" y="T9"/>
                  </a:cxn>
                </a:cxnLst>
                <a:rect l="0" t="0" r="r" b="b"/>
                <a:pathLst>
                  <a:path w="39" h="25">
                    <a:moveTo>
                      <a:pt x="37" y="3"/>
                    </a:moveTo>
                    <a:cubicBezTo>
                      <a:pt x="32" y="5"/>
                      <a:pt x="19" y="14"/>
                      <a:pt x="11" y="18"/>
                    </a:cubicBezTo>
                    <a:cubicBezTo>
                      <a:pt x="3" y="23"/>
                      <a:pt x="0" y="25"/>
                      <a:pt x="16" y="15"/>
                    </a:cubicBezTo>
                    <a:cubicBezTo>
                      <a:pt x="22" y="10"/>
                      <a:pt x="27" y="6"/>
                      <a:pt x="38" y="0"/>
                    </a:cubicBezTo>
                    <a:cubicBezTo>
                      <a:pt x="39" y="0"/>
                      <a:pt x="35" y="3"/>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7" name="Freeform 6221">
                <a:extLst>
                  <a:ext uri="{FF2B5EF4-FFF2-40B4-BE49-F238E27FC236}">
                    <a16:creationId xmlns:a16="http://schemas.microsoft.com/office/drawing/2014/main" id="{D23CA40D-3A56-492E-A4C2-0B705C60B4F9}"/>
                  </a:ext>
                </a:extLst>
              </p:cNvPr>
              <p:cNvSpPr>
                <a:spLocks/>
              </p:cNvSpPr>
              <p:nvPr/>
            </p:nvSpPr>
            <p:spPr bwMode="auto">
              <a:xfrm>
                <a:off x="2500" y="2577"/>
                <a:ext cx="9" cy="6"/>
              </a:xfrm>
              <a:custGeom>
                <a:avLst/>
                <a:gdLst>
                  <a:gd name="T0" fmla="*/ 9 w 17"/>
                  <a:gd name="T1" fmla="*/ 7 h 10"/>
                  <a:gd name="T2" fmla="*/ 0 w 17"/>
                  <a:gd name="T3" fmla="*/ 9 h 10"/>
                  <a:gd name="T4" fmla="*/ 6 w 17"/>
                  <a:gd name="T5" fmla="*/ 5 h 10"/>
                  <a:gd name="T6" fmla="*/ 17 w 17"/>
                  <a:gd name="T7" fmla="*/ 0 h 10"/>
                  <a:gd name="T8" fmla="*/ 9 w 17"/>
                  <a:gd name="T9" fmla="*/ 7 h 10"/>
                </a:gdLst>
                <a:ahLst/>
                <a:cxnLst>
                  <a:cxn ang="0">
                    <a:pos x="T0" y="T1"/>
                  </a:cxn>
                  <a:cxn ang="0">
                    <a:pos x="T2" y="T3"/>
                  </a:cxn>
                  <a:cxn ang="0">
                    <a:pos x="T4" y="T5"/>
                  </a:cxn>
                  <a:cxn ang="0">
                    <a:pos x="T6" y="T7"/>
                  </a:cxn>
                  <a:cxn ang="0">
                    <a:pos x="T8" y="T9"/>
                  </a:cxn>
                </a:cxnLst>
                <a:rect l="0" t="0" r="r" b="b"/>
                <a:pathLst>
                  <a:path w="17" h="10">
                    <a:moveTo>
                      <a:pt x="9" y="7"/>
                    </a:moveTo>
                    <a:cubicBezTo>
                      <a:pt x="3" y="10"/>
                      <a:pt x="0" y="10"/>
                      <a:pt x="0" y="9"/>
                    </a:cubicBezTo>
                    <a:cubicBezTo>
                      <a:pt x="6" y="6"/>
                      <a:pt x="6" y="5"/>
                      <a:pt x="6" y="5"/>
                    </a:cubicBezTo>
                    <a:cubicBezTo>
                      <a:pt x="11" y="3"/>
                      <a:pt x="12" y="3"/>
                      <a:pt x="17" y="0"/>
                    </a:cubicBezTo>
                    <a:cubicBezTo>
                      <a:pt x="15" y="2"/>
                      <a:pt x="9" y="6"/>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8" name="Freeform 6222">
                <a:extLst>
                  <a:ext uri="{FF2B5EF4-FFF2-40B4-BE49-F238E27FC236}">
                    <a16:creationId xmlns:a16="http://schemas.microsoft.com/office/drawing/2014/main" id="{7A58486A-F3D8-4CA5-A9CC-40322A457ACB}"/>
                  </a:ext>
                </a:extLst>
              </p:cNvPr>
              <p:cNvSpPr>
                <a:spLocks/>
              </p:cNvSpPr>
              <p:nvPr/>
            </p:nvSpPr>
            <p:spPr bwMode="auto">
              <a:xfrm>
                <a:off x="2333" y="2632"/>
                <a:ext cx="9" cy="2"/>
              </a:xfrm>
              <a:custGeom>
                <a:avLst/>
                <a:gdLst>
                  <a:gd name="T0" fmla="*/ 16 w 16"/>
                  <a:gd name="T1" fmla="*/ 2 h 4"/>
                  <a:gd name="T2" fmla="*/ 14 w 16"/>
                  <a:gd name="T3" fmla="*/ 0 h 4"/>
                  <a:gd name="T4" fmla="*/ 16 w 16"/>
                  <a:gd name="T5" fmla="*/ 2 h 4"/>
                </a:gdLst>
                <a:ahLst/>
                <a:cxnLst>
                  <a:cxn ang="0">
                    <a:pos x="T0" y="T1"/>
                  </a:cxn>
                  <a:cxn ang="0">
                    <a:pos x="T2" y="T3"/>
                  </a:cxn>
                  <a:cxn ang="0">
                    <a:pos x="T4" y="T5"/>
                  </a:cxn>
                </a:cxnLst>
                <a:rect l="0" t="0" r="r" b="b"/>
                <a:pathLst>
                  <a:path w="16" h="4">
                    <a:moveTo>
                      <a:pt x="16" y="2"/>
                    </a:moveTo>
                    <a:cubicBezTo>
                      <a:pt x="2" y="4"/>
                      <a:pt x="0" y="2"/>
                      <a:pt x="14" y="0"/>
                    </a:cubicBez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9" name="Freeform 6223">
                <a:extLst>
                  <a:ext uri="{FF2B5EF4-FFF2-40B4-BE49-F238E27FC236}">
                    <a16:creationId xmlns:a16="http://schemas.microsoft.com/office/drawing/2014/main" id="{5A5036FD-8A63-4055-8AB8-5136E387E07D}"/>
                  </a:ext>
                </a:extLst>
              </p:cNvPr>
              <p:cNvSpPr>
                <a:spLocks/>
              </p:cNvSpPr>
              <p:nvPr/>
            </p:nvSpPr>
            <p:spPr bwMode="auto">
              <a:xfrm>
                <a:off x="2783" y="2088"/>
                <a:ext cx="1" cy="20"/>
              </a:xfrm>
              <a:custGeom>
                <a:avLst/>
                <a:gdLst>
                  <a:gd name="T0" fmla="*/ 2 w 2"/>
                  <a:gd name="T1" fmla="*/ 33 h 34"/>
                  <a:gd name="T2" fmla="*/ 0 w 2"/>
                  <a:gd name="T3" fmla="*/ 34 h 34"/>
                  <a:gd name="T4" fmla="*/ 0 w 2"/>
                  <a:gd name="T5" fmla="*/ 12 h 34"/>
                  <a:gd name="T6" fmla="*/ 2 w 2"/>
                  <a:gd name="T7" fmla="*/ 33 h 34"/>
                </a:gdLst>
                <a:ahLst/>
                <a:cxnLst>
                  <a:cxn ang="0">
                    <a:pos x="T0" y="T1"/>
                  </a:cxn>
                  <a:cxn ang="0">
                    <a:pos x="T2" y="T3"/>
                  </a:cxn>
                  <a:cxn ang="0">
                    <a:pos x="T4" y="T5"/>
                  </a:cxn>
                  <a:cxn ang="0">
                    <a:pos x="T6" y="T7"/>
                  </a:cxn>
                </a:cxnLst>
                <a:rect l="0" t="0" r="r" b="b"/>
                <a:pathLst>
                  <a:path w="2" h="34">
                    <a:moveTo>
                      <a:pt x="2" y="33"/>
                    </a:moveTo>
                    <a:cubicBezTo>
                      <a:pt x="0" y="34"/>
                      <a:pt x="0" y="34"/>
                      <a:pt x="0" y="34"/>
                    </a:cubicBezTo>
                    <a:cubicBezTo>
                      <a:pt x="0" y="25"/>
                      <a:pt x="2" y="17"/>
                      <a:pt x="0" y="12"/>
                    </a:cubicBezTo>
                    <a:cubicBezTo>
                      <a:pt x="0" y="0"/>
                      <a:pt x="2" y="21"/>
                      <a:pt x="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0" name="Freeform 6224">
                <a:extLst>
                  <a:ext uri="{FF2B5EF4-FFF2-40B4-BE49-F238E27FC236}">
                    <a16:creationId xmlns:a16="http://schemas.microsoft.com/office/drawing/2014/main" id="{5D08D03B-636A-45E1-8537-9B4BB49EE3DF}"/>
                  </a:ext>
                </a:extLst>
              </p:cNvPr>
              <p:cNvSpPr>
                <a:spLocks/>
              </p:cNvSpPr>
              <p:nvPr/>
            </p:nvSpPr>
            <p:spPr bwMode="auto">
              <a:xfrm>
                <a:off x="2733" y="2329"/>
                <a:ext cx="8" cy="14"/>
              </a:xfrm>
              <a:custGeom>
                <a:avLst/>
                <a:gdLst>
                  <a:gd name="T0" fmla="*/ 0 w 14"/>
                  <a:gd name="T1" fmla="*/ 24 h 24"/>
                  <a:gd name="T2" fmla="*/ 7 w 14"/>
                  <a:gd name="T3" fmla="*/ 10 h 24"/>
                  <a:gd name="T4" fmla="*/ 14 w 14"/>
                  <a:gd name="T5" fmla="*/ 0 h 24"/>
                  <a:gd name="T6" fmla="*/ 0 w 14"/>
                  <a:gd name="T7" fmla="*/ 24 h 24"/>
                </a:gdLst>
                <a:ahLst/>
                <a:cxnLst>
                  <a:cxn ang="0">
                    <a:pos x="T0" y="T1"/>
                  </a:cxn>
                  <a:cxn ang="0">
                    <a:pos x="T2" y="T3"/>
                  </a:cxn>
                  <a:cxn ang="0">
                    <a:pos x="T4" y="T5"/>
                  </a:cxn>
                  <a:cxn ang="0">
                    <a:pos x="T6" y="T7"/>
                  </a:cxn>
                </a:cxnLst>
                <a:rect l="0" t="0" r="r" b="b"/>
                <a:pathLst>
                  <a:path w="14" h="24">
                    <a:moveTo>
                      <a:pt x="0" y="24"/>
                    </a:moveTo>
                    <a:cubicBezTo>
                      <a:pt x="3" y="18"/>
                      <a:pt x="4" y="17"/>
                      <a:pt x="7" y="10"/>
                    </a:cubicBezTo>
                    <a:cubicBezTo>
                      <a:pt x="5" y="18"/>
                      <a:pt x="9" y="12"/>
                      <a:pt x="14" y="0"/>
                    </a:cubicBezTo>
                    <a:cubicBezTo>
                      <a:pt x="13" y="7"/>
                      <a:pt x="3" y="2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1" name="Freeform 6225">
                <a:extLst>
                  <a:ext uri="{FF2B5EF4-FFF2-40B4-BE49-F238E27FC236}">
                    <a16:creationId xmlns:a16="http://schemas.microsoft.com/office/drawing/2014/main" id="{A71A37A5-4C15-4A44-BD47-70D82A4425DF}"/>
                  </a:ext>
                </a:extLst>
              </p:cNvPr>
              <p:cNvSpPr>
                <a:spLocks/>
              </p:cNvSpPr>
              <p:nvPr/>
            </p:nvSpPr>
            <p:spPr bwMode="auto">
              <a:xfrm>
                <a:off x="2346" y="2626"/>
                <a:ext cx="20" cy="4"/>
              </a:xfrm>
              <a:custGeom>
                <a:avLst/>
                <a:gdLst>
                  <a:gd name="T0" fmla="*/ 19 w 35"/>
                  <a:gd name="T1" fmla="*/ 8 h 8"/>
                  <a:gd name="T2" fmla="*/ 10 w 35"/>
                  <a:gd name="T3" fmla="*/ 7 h 8"/>
                  <a:gd name="T4" fmla="*/ 35 w 35"/>
                  <a:gd name="T5" fmla="*/ 0 h 8"/>
                  <a:gd name="T6" fmla="*/ 19 w 35"/>
                  <a:gd name="T7" fmla="*/ 8 h 8"/>
                </a:gdLst>
                <a:ahLst/>
                <a:cxnLst>
                  <a:cxn ang="0">
                    <a:pos x="T0" y="T1"/>
                  </a:cxn>
                  <a:cxn ang="0">
                    <a:pos x="T2" y="T3"/>
                  </a:cxn>
                  <a:cxn ang="0">
                    <a:pos x="T4" y="T5"/>
                  </a:cxn>
                  <a:cxn ang="0">
                    <a:pos x="T6" y="T7"/>
                  </a:cxn>
                </a:cxnLst>
                <a:rect l="0" t="0" r="r" b="b"/>
                <a:pathLst>
                  <a:path w="35" h="8">
                    <a:moveTo>
                      <a:pt x="19" y="8"/>
                    </a:moveTo>
                    <a:cubicBezTo>
                      <a:pt x="14" y="8"/>
                      <a:pt x="0" y="8"/>
                      <a:pt x="10" y="7"/>
                    </a:cubicBezTo>
                    <a:cubicBezTo>
                      <a:pt x="14" y="5"/>
                      <a:pt x="17" y="3"/>
                      <a:pt x="35" y="0"/>
                    </a:cubicBezTo>
                    <a:cubicBezTo>
                      <a:pt x="32" y="3"/>
                      <a:pt x="22" y="4"/>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2" name="Freeform 6226">
                <a:extLst>
                  <a:ext uri="{FF2B5EF4-FFF2-40B4-BE49-F238E27FC236}">
                    <a16:creationId xmlns:a16="http://schemas.microsoft.com/office/drawing/2014/main" id="{25A7CAE6-15CE-4EC8-AC74-122D45599544}"/>
                  </a:ext>
                </a:extLst>
              </p:cNvPr>
              <p:cNvSpPr>
                <a:spLocks/>
              </p:cNvSpPr>
              <p:nvPr/>
            </p:nvSpPr>
            <p:spPr bwMode="auto">
              <a:xfrm>
                <a:off x="2745" y="2287"/>
                <a:ext cx="12" cy="30"/>
              </a:xfrm>
              <a:custGeom>
                <a:avLst/>
                <a:gdLst>
                  <a:gd name="T0" fmla="*/ 21 w 21"/>
                  <a:gd name="T1" fmla="*/ 0 h 52"/>
                  <a:gd name="T2" fmla="*/ 13 w 21"/>
                  <a:gd name="T3" fmla="*/ 21 h 52"/>
                  <a:gd name="T4" fmla="*/ 5 w 21"/>
                  <a:gd name="T5" fmla="*/ 43 h 52"/>
                  <a:gd name="T6" fmla="*/ 4 w 21"/>
                  <a:gd name="T7" fmla="*/ 37 h 52"/>
                  <a:gd name="T8" fmla="*/ 5 w 21"/>
                  <a:gd name="T9" fmla="*/ 39 h 52"/>
                  <a:gd name="T10" fmla="*/ 14 w 21"/>
                  <a:gd name="T11" fmla="*/ 16 h 52"/>
                  <a:gd name="T12" fmla="*/ 21 w 21"/>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21" h="52">
                    <a:moveTo>
                      <a:pt x="21" y="0"/>
                    </a:moveTo>
                    <a:cubicBezTo>
                      <a:pt x="18" y="9"/>
                      <a:pt x="15" y="15"/>
                      <a:pt x="13" y="21"/>
                    </a:cubicBezTo>
                    <a:cubicBezTo>
                      <a:pt x="11" y="27"/>
                      <a:pt x="9" y="33"/>
                      <a:pt x="5" y="43"/>
                    </a:cubicBezTo>
                    <a:cubicBezTo>
                      <a:pt x="0" y="52"/>
                      <a:pt x="6" y="36"/>
                      <a:pt x="4" y="37"/>
                    </a:cubicBezTo>
                    <a:cubicBezTo>
                      <a:pt x="9" y="26"/>
                      <a:pt x="5" y="39"/>
                      <a:pt x="5" y="39"/>
                    </a:cubicBezTo>
                    <a:cubicBezTo>
                      <a:pt x="8" y="34"/>
                      <a:pt x="11" y="24"/>
                      <a:pt x="14" y="16"/>
                    </a:cubicBezTo>
                    <a:cubicBezTo>
                      <a:pt x="17" y="8"/>
                      <a:pt x="20" y="1"/>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3" name="Freeform 6227">
                <a:extLst>
                  <a:ext uri="{FF2B5EF4-FFF2-40B4-BE49-F238E27FC236}">
                    <a16:creationId xmlns:a16="http://schemas.microsoft.com/office/drawing/2014/main" id="{5EBC35D7-463D-4E2A-BB27-D4762B05D918}"/>
                  </a:ext>
                </a:extLst>
              </p:cNvPr>
              <p:cNvSpPr>
                <a:spLocks/>
              </p:cNvSpPr>
              <p:nvPr/>
            </p:nvSpPr>
            <p:spPr bwMode="auto">
              <a:xfrm>
                <a:off x="2596" y="2504"/>
                <a:ext cx="16" cy="15"/>
              </a:xfrm>
              <a:custGeom>
                <a:avLst/>
                <a:gdLst>
                  <a:gd name="T0" fmla="*/ 28 w 28"/>
                  <a:gd name="T1" fmla="*/ 4 h 26"/>
                  <a:gd name="T2" fmla="*/ 0 w 28"/>
                  <a:gd name="T3" fmla="*/ 26 h 26"/>
                  <a:gd name="T4" fmla="*/ 20 w 28"/>
                  <a:gd name="T5" fmla="*/ 8 h 26"/>
                  <a:gd name="T6" fmla="*/ 22 w 28"/>
                  <a:gd name="T7" fmla="*/ 5 h 26"/>
                  <a:gd name="T8" fmla="*/ 28 w 28"/>
                  <a:gd name="T9" fmla="*/ 4 h 26"/>
                </a:gdLst>
                <a:ahLst/>
                <a:cxnLst>
                  <a:cxn ang="0">
                    <a:pos x="T0" y="T1"/>
                  </a:cxn>
                  <a:cxn ang="0">
                    <a:pos x="T2" y="T3"/>
                  </a:cxn>
                  <a:cxn ang="0">
                    <a:pos x="T4" y="T5"/>
                  </a:cxn>
                  <a:cxn ang="0">
                    <a:pos x="T6" y="T7"/>
                  </a:cxn>
                  <a:cxn ang="0">
                    <a:pos x="T8" y="T9"/>
                  </a:cxn>
                </a:cxnLst>
                <a:rect l="0" t="0" r="r" b="b"/>
                <a:pathLst>
                  <a:path w="28" h="26">
                    <a:moveTo>
                      <a:pt x="28" y="4"/>
                    </a:moveTo>
                    <a:cubicBezTo>
                      <a:pt x="10" y="17"/>
                      <a:pt x="7" y="22"/>
                      <a:pt x="0" y="26"/>
                    </a:cubicBezTo>
                    <a:cubicBezTo>
                      <a:pt x="7" y="20"/>
                      <a:pt x="14" y="14"/>
                      <a:pt x="20" y="8"/>
                    </a:cubicBezTo>
                    <a:cubicBezTo>
                      <a:pt x="23" y="6"/>
                      <a:pt x="22" y="6"/>
                      <a:pt x="22" y="5"/>
                    </a:cubicBezTo>
                    <a:cubicBezTo>
                      <a:pt x="28" y="0"/>
                      <a:pt x="25" y="5"/>
                      <a:pt x="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4" name="Freeform 6228">
                <a:extLst>
                  <a:ext uri="{FF2B5EF4-FFF2-40B4-BE49-F238E27FC236}">
                    <a16:creationId xmlns:a16="http://schemas.microsoft.com/office/drawing/2014/main" id="{C5EDABDA-A757-43F2-AA36-C5B985D173E5}"/>
                  </a:ext>
                </a:extLst>
              </p:cNvPr>
              <p:cNvSpPr>
                <a:spLocks/>
              </p:cNvSpPr>
              <p:nvPr/>
            </p:nvSpPr>
            <p:spPr bwMode="auto">
              <a:xfrm>
                <a:off x="2769" y="2009"/>
                <a:ext cx="5" cy="20"/>
              </a:xfrm>
              <a:custGeom>
                <a:avLst/>
                <a:gdLst>
                  <a:gd name="T0" fmla="*/ 8 w 9"/>
                  <a:gd name="T1" fmla="*/ 30 h 35"/>
                  <a:gd name="T2" fmla="*/ 7 w 9"/>
                  <a:gd name="T3" fmla="*/ 35 h 35"/>
                  <a:gd name="T4" fmla="*/ 0 w 9"/>
                  <a:gd name="T5" fmla="*/ 2 h 35"/>
                  <a:gd name="T6" fmla="*/ 4 w 9"/>
                  <a:gd name="T7" fmla="*/ 16 h 35"/>
                  <a:gd name="T8" fmla="*/ 8 w 9"/>
                  <a:gd name="T9" fmla="*/ 30 h 35"/>
                </a:gdLst>
                <a:ahLst/>
                <a:cxnLst>
                  <a:cxn ang="0">
                    <a:pos x="T0" y="T1"/>
                  </a:cxn>
                  <a:cxn ang="0">
                    <a:pos x="T2" y="T3"/>
                  </a:cxn>
                  <a:cxn ang="0">
                    <a:pos x="T4" y="T5"/>
                  </a:cxn>
                  <a:cxn ang="0">
                    <a:pos x="T6" y="T7"/>
                  </a:cxn>
                  <a:cxn ang="0">
                    <a:pos x="T8" y="T9"/>
                  </a:cxn>
                </a:cxnLst>
                <a:rect l="0" t="0" r="r" b="b"/>
                <a:pathLst>
                  <a:path w="9" h="35">
                    <a:moveTo>
                      <a:pt x="8" y="30"/>
                    </a:moveTo>
                    <a:cubicBezTo>
                      <a:pt x="9" y="35"/>
                      <a:pt x="7" y="34"/>
                      <a:pt x="7" y="35"/>
                    </a:cubicBezTo>
                    <a:cubicBezTo>
                      <a:pt x="6" y="25"/>
                      <a:pt x="3" y="14"/>
                      <a:pt x="0" y="2"/>
                    </a:cubicBezTo>
                    <a:cubicBezTo>
                      <a:pt x="1" y="0"/>
                      <a:pt x="2" y="8"/>
                      <a:pt x="4" y="16"/>
                    </a:cubicBezTo>
                    <a:cubicBezTo>
                      <a:pt x="6" y="23"/>
                      <a:pt x="7" y="31"/>
                      <a:pt x="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5" name="Freeform 6229">
                <a:extLst>
                  <a:ext uri="{FF2B5EF4-FFF2-40B4-BE49-F238E27FC236}">
                    <a16:creationId xmlns:a16="http://schemas.microsoft.com/office/drawing/2014/main" id="{A3BA13EE-42F6-487F-9D48-B523921C2BD3}"/>
                  </a:ext>
                </a:extLst>
              </p:cNvPr>
              <p:cNvSpPr>
                <a:spLocks/>
              </p:cNvSpPr>
              <p:nvPr/>
            </p:nvSpPr>
            <p:spPr bwMode="auto">
              <a:xfrm>
                <a:off x="2639" y="2471"/>
                <a:ext cx="6" cy="8"/>
              </a:xfrm>
              <a:custGeom>
                <a:avLst/>
                <a:gdLst>
                  <a:gd name="T0" fmla="*/ 11 w 11"/>
                  <a:gd name="T1" fmla="*/ 3 h 14"/>
                  <a:gd name="T2" fmla="*/ 0 w 11"/>
                  <a:gd name="T3" fmla="*/ 14 h 14"/>
                  <a:gd name="T4" fmla="*/ 0 w 11"/>
                  <a:gd name="T5" fmla="*/ 7 h 14"/>
                  <a:gd name="T6" fmla="*/ 11 w 11"/>
                  <a:gd name="T7" fmla="*/ 3 h 14"/>
                </a:gdLst>
                <a:ahLst/>
                <a:cxnLst>
                  <a:cxn ang="0">
                    <a:pos x="T0" y="T1"/>
                  </a:cxn>
                  <a:cxn ang="0">
                    <a:pos x="T2" y="T3"/>
                  </a:cxn>
                  <a:cxn ang="0">
                    <a:pos x="T4" y="T5"/>
                  </a:cxn>
                  <a:cxn ang="0">
                    <a:pos x="T6" y="T7"/>
                  </a:cxn>
                </a:cxnLst>
                <a:rect l="0" t="0" r="r" b="b"/>
                <a:pathLst>
                  <a:path w="11" h="14">
                    <a:moveTo>
                      <a:pt x="11" y="3"/>
                    </a:moveTo>
                    <a:cubicBezTo>
                      <a:pt x="8" y="5"/>
                      <a:pt x="4" y="9"/>
                      <a:pt x="0" y="14"/>
                    </a:cubicBezTo>
                    <a:cubicBezTo>
                      <a:pt x="0" y="7"/>
                      <a:pt x="0" y="7"/>
                      <a:pt x="0" y="7"/>
                    </a:cubicBezTo>
                    <a:cubicBezTo>
                      <a:pt x="9" y="0"/>
                      <a:pt x="0" y="12"/>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6" name="Freeform 6230">
                <a:extLst>
                  <a:ext uri="{FF2B5EF4-FFF2-40B4-BE49-F238E27FC236}">
                    <a16:creationId xmlns:a16="http://schemas.microsoft.com/office/drawing/2014/main" id="{2C9F6CA7-8EBD-4371-AE4C-BCD171A6F51C}"/>
                  </a:ext>
                </a:extLst>
              </p:cNvPr>
              <p:cNvSpPr>
                <a:spLocks/>
              </p:cNvSpPr>
              <p:nvPr/>
            </p:nvSpPr>
            <p:spPr bwMode="auto">
              <a:xfrm>
                <a:off x="2452" y="2595"/>
                <a:ext cx="15" cy="6"/>
              </a:xfrm>
              <a:custGeom>
                <a:avLst/>
                <a:gdLst>
                  <a:gd name="T0" fmla="*/ 1 w 27"/>
                  <a:gd name="T1" fmla="*/ 11 h 11"/>
                  <a:gd name="T2" fmla="*/ 14 w 27"/>
                  <a:gd name="T3" fmla="*/ 5 h 11"/>
                  <a:gd name="T4" fmla="*/ 26 w 27"/>
                  <a:gd name="T5" fmla="*/ 2 h 11"/>
                  <a:gd name="T6" fmla="*/ 1 w 27"/>
                  <a:gd name="T7" fmla="*/ 11 h 11"/>
                </a:gdLst>
                <a:ahLst/>
                <a:cxnLst>
                  <a:cxn ang="0">
                    <a:pos x="T0" y="T1"/>
                  </a:cxn>
                  <a:cxn ang="0">
                    <a:pos x="T2" y="T3"/>
                  </a:cxn>
                  <a:cxn ang="0">
                    <a:pos x="T4" y="T5"/>
                  </a:cxn>
                  <a:cxn ang="0">
                    <a:pos x="T6" y="T7"/>
                  </a:cxn>
                </a:cxnLst>
                <a:rect l="0" t="0" r="r" b="b"/>
                <a:pathLst>
                  <a:path w="27" h="11">
                    <a:moveTo>
                      <a:pt x="1" y="11"/>
                    </a:moveTo>
                    <a:cubicBezTo>
                      <a:pt x="0" y="11"/>
                      <a:pt x="7" y="8"/>
                      <a:pt x="14" y="5"/>
                    </a:cubicBezTo>
                    <a:cubicBezTo>
                      <a:pt x="21" y="2"/>
                      <a:pt x="27" y="0"/>
                      <a:pt x="26" y="2"/>
                    </a:cubicBezTo>
                    <a:cubicBezTo>
                      <a:pt x="18" y="6"/>
                      <a:pt x="9" y="8"/>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7" name="Freeform 6231">
                <a:extLst>
                  <a:ext uri="{FF2B5EF4-FFF2-40B4-BE49-F238E27FC236}">
                    <a16:creationId xmlns:a16="http://schemas.microsoft.com/office/drawing/2014/main" id="{EFA943F7-F982-40B3-A48B-8B1F78CE5244}"/>
                  </a:ext>
                </a:extLst>
              </p:cNvPr>
              <p:cNvSpPr>
                <a:spLocks/>
              </p:cNvSpPr>
              <p:nvPr/>
            </p:nvSpPr>
            <p:spPr bwMode="auto">
              <a:xfrm>
                <a:off x="2326" y="2631"/>
                <a:ext cx="16" cy="3"/>
              </a:xfrm>
              <a:custGeom>
                <a:avLst/>
                <a:gdLst>
                  <a:gd name="T0" fmla="*/ 29 w 29"/>
                  <a:gd name="T1" fmla="*/ 0 h 5"/>
                  <a:gd name="T2" fmla="*/ 14 w 29"/>
                  <a:gd name="T3" fmla="*/ 3 h 5"/>
                  <a:gd name="T4" fmla="*/ 2 w 29"/>
                  <a:gd name="T5" fmla="*/ 4 h 5"/>
                  <a:gd name="T6" fmla="*/ 29 w 29"/>
                  <a:gd name="T7" fmla="*/ 0 h 5"/>
                </a:gdLst>
                <a:ahLst/>
                <a:cxnLst>
                  <a:cxn ang="0">
                    <a:pos x="T0" y="T1"/>
                  </a:cxn>
                  <a:cxn ang="0">
                    <a:pos x="T2" y="T3"/>
                  </a:cxn>
                  <a:cxn ang="0">
                    <a:pos x="T4" y="T5"/>
                  </a:cxn>
                  <a:cxn ang="0">
                    <a:pos x="T6" y="T7"/>
                  </a:cxn>
                </a:cxnLst>
                <a:rect l="0" t="0" r="r" b="b"/>
                <a:pathLst>
                  <a:path w="29" h="5">
                    <a:moveTo>
                      <a:pt x="29" y="0"/>
                    </a:moveTo>
                    <a:cubicBezTo>
                      <a:pt x="29" y="1"/>
                      <a:pt x="21" y="2"/>
                      <a:pt x="14" y="3"/>
                    </a:cubicBezTo>
                    <a:cubicBezTo>
                      <a:pt x="7" y="4"/>
                      <a:pt x="0" y="5"/>
                      <a:pt x="2" y="4"/>
                    </a:cubicBezTo>
                    <a:cubicBezTo>
                      <a:pt x="14" y="2"/>
                      <a:pt x="16" y="3"/>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8" name="Freeform 6232">
                <a:extLst>
                  <a:ext uri="{FF2B5EF4-FFF2-40B4-BE49-F238E27FC236}">
                    <a16:creationId xmlns:a16="http://schemas.microsoft.com/office/drawing/2014/main" id="{D9577C5F-3142-44CF-84BD-9D65C6D7DD55}"/>
                  </a:ext>
                </a:extLst>
              </p:cNvPr>
              <p:cNvSpPr>
                <a:spLocks/>
              </p:cNvSpPr>
              <p:nvPr/>
            </p:nvSpPr>
            <p:spPr bwMode="auto">
              <a:xfrm>
                <a:off x="2189" y="2631"/>
                <a:ext cx="16" cy="3"/>
              </a:xfrm>
              <a:custGeom>
                <a:avLst/>
                <a:gdLst>
                  <a:gd name="T0" fmla="*/ 28 w 28"/>
                  <a:gd name="T1" fmla="*/ 6 h 6"/>
                  <a:gd name="T2" fmla="*/ 11 w 28"/>
                  <a:gd name="T3" fmla="*/ 0 h 6"/>
                  <a:gd name="T4" fmla="*/ 28 w 28"/>
                  <a:gd name="T5" fmla="*/ 6 h 6"/>
                </a:gdLst>
                <a:ahLst/>
                <a:cxnLst>
                  <a:cxn ang="0">
                    <a:pos x="T0" y="T1"/>
                  </a:cxn>
                  <a:cxn ang="0">
                    <a:pos x="T2" y="T3"/>
                  </a:cxn>
                  <a:cxn ang="0">
                    <a:pos x="T4" y="T5"/>
                  </a:cxn>
                </a:cxnLst>
                <a:rect l="0" t="0" r="r" b="b"/>
                <a:pathLst>
                  <a:path w="28" h="6">
                    <a:moveTo>
                      <a:pt x="28" y="6"/>
                    </a:moveTo>
                    <a:cubicBezTo>
                      <a:pt x="22" y="4"/>
                      <a:pt x="0" y="0"/>
                      <a:pt x="11" y="0"/>
                    </a:cubicBezTo>
                    <a:cubicBezTo>
                      <a:pt x="20" y="2"/>
                      <a:pt x="24" y="4"/>
                      <a:pt x="2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9" name="Freeform 6233">
                <a:extLst>
                  <a:ext uri="{FF2B5EF4-FFF2-40B4-BE49-F238E27FC236}">
                    <a16:creationId xmlns:a16="http://schemas.microsoft.com/office/drawing/2014/main" id="{9D29CBBC-E104-4F88-BD60-7FE30B1A13FD}"/>
                  </a:ext>
                </a:extLst>
              </p:cNvPr>
              <p:cNvSpPr>
                <a:spLocks/>
              </p:cNvSpPr>
              <p:nvPr/>
            </p:nvSpPr>
            <p:spPr bwMode="auto">
              <a:xfrm>
                <a:off x="2726" y="1894"/>
                <a:ext cx="6" cy="12"/>
              </a:xfrm>
              <a:custGeom>
                <a:avLst/>
                <a:gdLst>
                  <a:gd name="T0" fmla="*/ 12 w 12"/>
                  <a:gd name="T1" fmla="*/ 21 h 21"/>
                  <a:gd name="T2" fmla="*/ 0 w 12"/>
                  <a:gd name="T3" fmla="*/ 0 h 21"/>
                  <a:gd name="T4" fmla="*/ 12 w 12"/>
                  <a:gd name="T5" fmla="*/ 21 h 21"/>
                </a:gdLst>
                <a:ahLst/>
                <a:cxnLst>
                  <a:cxn ang="0">
                    <a:pos x="T0" y="T1"/>
                  </a:cxn>
                  <a:cxn ang="0">
                    <a:pos x="T2" y="T3"/>
                  </a:cxn>
                  <a:cxn ang="0">
                    <a:pos x="T4" y="T5"/>
                  </a:cxn>
                </a:cxnLst>
                <a:rect l="0" t="0" r="r" b="b"/>
                <a:pathLst>
                  <a:path w="12" h="21">
                    <a:moveTo>
                      <a:pt x="12" y="21"/>
                    </a:moveTo>
                    <a:cubicBezTo>
                      <a:pt x="9" y="17"/>
                      <a:pt x="6" y="11"/>
                      <a:pt x="0" y="0"/>
                    </a:cubicBezTo>
                    <a:cubicBezTo>
                      <a:pt x="3" y="4"/>
                      <a:pt x="6" y="7"/>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20" name="Freeform 6234">
                <a:extLst>
                  <a:ext uri="{FF2B5EF4-FFF2-40B4-BE49-F238E27FC236}">
                    <a16:creationId xmlns:a16="http://schemas.microsoft.com/office/drawing/2014/main" id="{59F6B1A1-3CBD-426C-97DB-3BB610FD29CE}"/>
                  </a:ext>
                </a:extLst>
              </p:cNvPr>
              <p:cNvSpPr>
                <a:spLocks/>
              </p:cNvSpPr>
              <p:nvPr/>
            </p:nvSpPr>
            <p:spPr bwMode="auto">
              <a:xfrm>
                <a:off x="2731" y="1906"/>
                <a:ext cx="8" cy="14"/>
              </a:xfrm>
              <a:custGeom>
                <a:avLst/>
                <a:gdLst>
                  <a:gd name="T0" fmla="*/ 10 w 13"/>
                  <a:gd name="T1" fmla="*/ 17 h 25"/>
                  <a:gd name="T2" fmla="*/ 13 w 13"/>
                  <a:gd name="T3" fmla="*/ 24 h 25"/>
                  <a:gd name="T4" fmla="*/ 12 w 13"/>
                  <a:gd name="T5" fmla="*/ 25 h 25"/>
                  <a:gd name="T6" fmla="*/ 5 w 13"/>
                  <a:gd name="T7" fmla="*/ 13 h 25"/>
                  <a:gd name="T8" fmla="*/ 10 w 13"/>
                  <a:gd name="T9" fmla="*/ 17 h 25"/>
                </a:gdLst>
                <a:ahLst/>
                <a:cxnLst>
                  <a:cxn ang="0">
                    <a:pos x="T0" y="T1"/>
                  </a:cxn>
                  <a:cxn ang="0">
                    <a:pos x="T2" y="T3"/>
                  </a:cxn>
                  <a:cxn ang="0">
                    <a:pos x="T4" y="T5"/>
                  </a:cxn>
                  <a:cxn ang="0">
                    <a:pos x="T6" y="T7"/>
                  </a:cxn>
                  <a:cxn ang="0">
                    <a:pos x="T8" y="T9"/>
                  </a:cxn>
                </a:cxnLst>
                <a:rect l="0" t="0" r="r" b="b"/>
                <a:pathLst>
                  <a:path w="13" h="25">
                    <a:moveTo>
                      <a:pt x="10" y="17"/>
                    </a:moveTo>
                    <a:cubicBezTo>
                      <a:pt x="11" y="20"/>
                      <a:pt x="11" y="21"/>
                      <a:pt x="13" y="24"/>
                    </a:cubicBezTo>
                    <a:cubicBezTo>
                      <a:pt x="12" y="25"/>
                      <a:pt x="12" y="25"/>
                      <a:pt x="12" y="25"/>
                    </a:cubicBezTo>
                    <a:cubicBezTo>
                      <a:pt x="9" y="17"/>
                      <a:pt x="6" y="13"/>
                      <a:pt x="5" y="13"/>
                    </a:cubicBezTo>
                    <a:cubicBezTo>
                      <a:pt x="0" y="0"/>
                      <a:pt x="9" y="18"/>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0" name="Group 6436">
              <a:extLst>
                <a:ext uri="{FF2B5EF4-FFF2-40B4-BE49-F238E27FC236}">
                  <a16:creationId xmlns:a16="http://schemas.microsoft.com/office/drawing/2014/main" id="{0CD3E953-E817-47CC-837E-F353DAC045B8}"/>
                </a:ext>
              </a:extLst>
            </p:cNvPr>
            <p:cNvGrpSpPr>
              <a:grpSpLocks/>
            </p:cNvGrpSpPr>
            <p:nvPr/>
          </p:nvGrpSpPr>
          <p:grpSpPr bwMode="auto">
            <a:xfrm>
              <a:off x="3631698" y="4570267"/>
              <a:ext cx="1331912" cy="1582738"/>
              <a:chOff x="1937" y="1638"/>
              <a:chExt cx="839" cy="997"/>
            </a:xfrm>
            <a:grpFill/>
          </p:grpSpPr>
          <p:sp>
            <p:nvSpPr>
              <p:cNvPr id="721" name="Freeform 6236">
                <a:extLst>
                  <a:ext uri="{FF2B5EF4-FFF2-40B4-BE49-F238E27FC236}">
                    <a16:creationId xmlns:a16="http://schemas.microsoft.com/office/drawing/2014/main" id="{D4AF706C-3F21-45F4-833D-86DCF5BDE6EF}"/>
                  </a:ext>
                </a:extLst>
              </p:cNvPr>
              <p:cNvSpPr>
                <a:spLocks/>
              </p:cNvSpPr>
              <p:nvPr/>
            </p:nvSpPr>
            <p:spPr bwMode="auto">
              <a:xfrm>
                <a:off x="2206" y="2633"/>
                <a:ext cx="13" cy="2"/>
              </a:xfrm>
              <a:custGeom>
                <a:avLst/>
                <a:gdLst>
                  <a:gd name="T0" fmla="*/ 17 w 22"/>
                  <a:gd name="T1" fmla="*/ 3 h 4"/>
                  <a:gd name="T2" fmla="*/ 0 w 22"/>
                  <a:gd name="T3" fmla="*/ 0 h 4"/>
                  <a:gd name="T4" fmla="*/ 20 w 22"/>
                  <a:gd name="T5" fmla="*/ 2 h 4"/>
                  <a:gd name="T6" fmla="*/ 13 w 22"/>
                  <a:gd name="T7" fmla="*/ 2 h 4"/>
                  <a:gd name="T8" fmla="*/ 17 w 22"/>
                  <a:gd name="T9" fmla="*/ 3 h 4"/>
                </a:gdLst>
                <a:ahLst/>
                <a:cxnLst>
                  <a:cxn ang="0">
                    <a:pos x="T0" y="T1"/>
                  </a:cxn>
                  <a:cxn ang="0">
                    <a:pos x="T2" y="T3"/>
                  </a:cxn>
                  <a:cxn ang="0">
                    <a:pos x="T4" y="T5"/>
                  </a:cxn>
                  <a:cxn ang="0">
                    <a:pos x="T6" y="T7"/>
                  </a:cxn>
                  <a:cxn ang="0">
                    <a:pos x="T8" y="T9"/>
                  </a:cxn>
                </a:cxnLst>
                <a:rect l="0" t="0" r="r" b="b"/>
                <a:pathLst>
                  <a:path w="22" h="4">
                    <a:moveTo>
                      <a:pt x="17" y="3"/>
                    </a:moveTo>
                    <a:cubicBezTo>
                      <a:pt x="12" y="4"/>
                      <a:pt x="2" y="1"/>
                      <a:pt x="0" y="0"/>
                    </a:cubicBezTo>
                    <a:cubicBezTo>
                      <a:pt x="9" y="0"/>
                      <a:pt x="9" y="2"/>
                      <a:pt x="20" y="2"/>
                    </a:cubicBezTo>
                    <a:cubicBezTo>
                      <a:pt x="22" y="3"/>
                      <a:pt x="17" y="3"/>
                      <a:pt x="13" y="2"/>
                    </a:cubicBezTo>
                    <a:cubicBezTo>
                      <a:pt x="12" y="3"/>
                      <a:pt x="15" y="3"/>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2" name="Freeform 6237">
                <a:extLst>
                  <a:ext uri="{FF2B5EF4-FFF2-40B4-BE49-F238E27FC236}">
                    <a16:creationId xmlns:a16="http://schemas.microsoft.com/office/drawing/2014/main" id="{34E50CD3-192E-413F-994C-84F7E8A52141}"/>
                  </a:ext>
                </a:extLst>
              </p:cNvPr>
              <p:cNvSpPr>
                <a:spLocks/>
              </p:cNvSpPr>
              <p:nvPr/>
            </p:nvSpPr>
            <p:spPr bwMode="auto">
              <a:xfrm>
                <a:off x="2525" y="2558"/>
                <a:ext cx="14" cy="8"/>
              </a:xfrm>
              <a:custGeom>
                <a:avLst/>
                <a:gdLst>
                  <a:gd name="T0" fmla="*/ 7 w 24"/>
                  <a:gd name="T1" fmla="*/ 9 h 14"/>
                  <a:gd name="T2" fmla="*/ 13 w 24"/>
                  <a:gd name="T3" fmla="*/ 8 h 14"/>
                  <a:gd name="T4" fmla="*/ 0 w 24"/>
                  <a:gd name="T5" fmla="*/ 12 h 14"/>
                  <a:gd name="T6" fmla="*/ 7 w 24"/>
                  <a:gd name="T7" fmla="*/ 9 h 14"/>
                </a:gdLst>
                <a:ahLst/>
                <a:cxnLst>
                  <a:cxn ang="0">
                    <a:pos x="T0" y="T1"/>
                  </a:cxn>
                  <a:cxn ang="0">
                    <a:pos x="T2" y="T3"/>
                  </a:cxn>
                  <a:cxn ang="0">
                    <a:pos x="T4" y="T5"/>
                  </a:cxn>
                  <a:cxn ang="0">
                    <a:pos x="T6" y="T7"/>
                  </a:cxn>
                </a:cxnLst>
                <a:rect l="0" t="0" r="r" b="b"/>
                <a:pathLst>
                  <a:path w="24" h="14">
                    <a:moveTo>
                      <a:pt x="7" y="9"/>
                    </a:moveTo>
                    <a:cubicBezTo>
                      <a:pt x="7" y="7"/>
                      <a:pt x="24" y="0"/>
                      <a:pt x="13" y="8"/>
                    </a:cubicBezTo>
                    <a:cubicBezTo>
                      <a:pt x="5" y="12"/>
                      <a:pt x="0" y="14"/>
                      <a:pt x="0" y="12"/>
                    </a:cubicBezTo>
                    <a:cubicBezTo>
                      <a:pt x="3" y="11"/>
                      <a:pt x="6" y="9"/>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3" name="Freeform 6238">
                <a:extLst>
                  <a:ext uri="{FF2B5EF4-FFF2-40B4-BE49-F238E27FC236}">
                    <a16:creationId xmlns:a16="http://schemas.microsoft.com/office/drawing/2014/main" id="{247C48CA-DEC2-4DA9-BCFA-9AC226A6ECCF}"/>
                  </a:ext>
                </a:extLst>
              </p:cNvPr>
              <p:cNvSpPr>
                <a:spLocks/>
              </p:cNvSpPr>
              <p:nvPr/>
            </p:nvSpPr>
            <p:spPr bwMode="auto">
              <a:xfrm>
                <a:off x="2162" y="2626"/>
                <a:ext cx="11" cy="3"/>
              </a:xfrm>
              <a:custGeom>
                <a:avLst/>
                <a:gdLst>
                  <a:gd name="T0" fmla="*/ 12 w 19"/>
                  <a:gd name="T1" fmla="*/ 4 h 5"/>
                  <a:gd name="T2" fmla="*/ 0 w 19"/>
                  <a:gd name="T3" fmla="*/ 0 h 5"/>
                  <a:gd name="T4" fmla="*/ 15 w 19"/>
                  <a:gd name="T5" fmla="*/ 2 h 5"/>
                  <a:gd name="T6" fmla="*/ 11 w 19"/>
                  <a:gd name="T7" fmla="*/ 2 h 5"/>
                  <a:gd name="T8" fmla="*/ 19 w 19"/>
                  <a:gd name="T9" fmla="*/ 4 h 5"/>
                  <a:gd name="T10" fmla="*/ 12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12" y="4"/>
                    </a:moveTo>
                    <a:cubicBezTo>
                      <a:pt x="9" y="3"/>
                      <a:pt x="0" y="1"/>
                      <a:pt x="0" y="0"/>
                    </a:cubicBezTo>
                    <a:cubicBezTo>
                      <a:pt x="7" y="1"/>
                      <a:pt x="8" y="1"/>
                      <a:pt x="15" y="2"/>
                    </a:cubicBezTo>
                    <a:cubicBezTo>
                      <a:pt x="16" y="3"/>
                      <a:pt x="14" y="3"/>
                      <a:pt x="11" y="2"/>
                    </a:cubicBezTo>
                    <a:cubicBezTo>
                      <a:pt x="12" y="3"/>
                      <a:pt x="16" y="3"/>
                      <a:pt x="19" y="4"/>
                    </a:cubicBezTo>
                    <a:cubicBezTo>
                      <a:pt x="18" y="5"/>
                      <a:pt x="13"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4" name="Freeform 6239">
                <a:extLst>
                  <a:ext uri="{FF2B5EF4-FFF2-40B4-BE49-F238E27FC236}">
                    <a16:creationId xmlns:a16="http://schemas.microsoft.com/office/drawing/2014/main" id="{4837E58E-2195-4B45-BDA6-5D77166E20D2}"/>
                  </a:ext>
                </a:extLst>
              </p:cNvPr>
              <p:cNvSpPr>
                <a:spLocks/>
              </p:cNvSpPr>
              <p:nvPr/>
            </p:nvSpPr>
            <p:spPr bwMode="auto">
              <a:xfrm>
                <a:off x="2733" y="2330"/>
                <a:ext cx="4" cy="10"/>
              </a:xfrm>
              <a:custGeom>
                <a:avLst/>
                <a:gdLst>
                  <a:gd name="T0" fmla="*/ 1 w 7"/>
                  <a:gd name="T1" fmla="*/ 17 h 17"/>
                  <a:gd name="T2" fmla="*/ 0 w 7"/>
                  <a:gd name="T3" fmla="*/ 17 h 17"/>
                  <a:gd name="T4" fmla="*/ 7 w 7"/>
                  <a:gd name="T5" fmla="*/ 0 h 17"/>
                  <a:gd name="T6" fmla="*/ 1 w 7"/>
                  <a:gd name="T7" fmla="*/ 17 h 17"/>
                </a:gdLst>
                <a:ahLst/>
                <a:cxnLst>
                  <a:cxn ang="0">
                    <a:pos x="T0" y="T1"/>
                  </a:cxn>
                  <a:cxn ang="0">
                    <a:pos x="T2" y="T3"/>
                  </a:cxn>
                  <a:cxn ang="0">
                    <a:pos x="T4" y="T5"/>
                  </a:cxn>
                  <a:cxn ang="0">
                    <a:pos x="T6" y="T7"/>
                  </a:cxn>
                </a:cxnLst>
                <a:rect l="0" t="0" r="r" b="b"/>
                <a:pathLst>
                  <a:path w="7" h="17">
                    <a:moveTo>
                      <a:pt x="1" y="17"/>
                    </a:moveTo>
                    <a:cubicBezTo>
                      <a:pt x="0" y="17"/>
                      <a:pt x="0" y="17"/>
                      <a:pt x="0" y="17"/>
                    </a:cubicBezTo>
                    <a:cubicBezTo>
                      <a:pt x="5" y="6"/>
                      <a:pt x="3" y="7"/>
                      <a:pt x="7" y="0"/>
                    </a:cubicBezTo>
                    <a:cubicBezTo>
                      <a:pt x="7" y="2"/>
                      <a:pt x="5" y="9"/>
                      <a:pt x="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5" name="Freeform 6240">
                <a:extLst>
                  <a:ext uri="{FF2B5EF4-FFF2-40B4-BE49-F238E27FC236}">
                    <a16:creationId xmlns:a16="http://schemas.microsoft.com/office/drawing/2014/main" id="{0DB222BB-5754-488E-A2AE-0F760AA351B0}"/>
                  </a:ext>
                </a:extLst>
              </p:cNvPr>
              <p:cNvSpPr>
                <a:spLocks/>
              </p:cNvSpPr>
              <p:nvPr/>
            </p:nvSpPr>
            <p:spPr bwMode="auto">
              <a:xfrm>
                <a:off x="2143" y="2622"/>
                <a:ext cx="11" cy="3"/>
              </a:xfrm>
              <a:custGeom>
                <a:avLst/>
                <a:gdLst>
                  <a:gd name="T0" fmla="*/ 16 w 20"/>
                  <a:gd name="T1" fmla="*/ 5 h 5"/>
                  <a:gd name="T2" fmla="*/ 1 w 20"/>
                  <a:gd name="T3" fmla="*/ 0 h 5"/>
                  <a:gd name="T4" fmla="*/ 16 w 20"/>
                  <a:gd name="T5" fmla="*/ 5 h 5"/>
                </a:gdLst>
                <a:ahLst/>
                <a:cxnLst>
                  <a:cxn ang="0">
                    <a:pos x="T0" y="T1"/>
                  </a:cxn>
                  <a:cxn ang="0">
                    <a:pos x="T2" y="T3"/>
                  </a:cxn>
                  <a:cxn ang="0">
                    <a:pos x="T4" y="T5"/>
                  </a:cxn>
                </a:cxnLst>
                <a:rect l="0" t="0" r="r" b="b"/>
                <a:pathLst>
                  <a:path w="20" h="5">
                    <a:moveTo>
                      <a:pt x="16" y="5"/>
                    </a:moveTo>
                    <a:cubicBezTo>
                      <a:pt x="9" y="3"/>
                      <a:pt x="0" y="1"/>
                      <a:pt x="1" y="0"/>
                    </a:cubicBezTo>
                    <a:cubicBezTo>
                      <a:pt x="10" y="2"/>
                      <a:pt x="20" y="4"/>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6" name="Freeform 6241">
                <a:extLst>
                  <a:ext uri="{FF2B5EF4-FFF2-40B4-BE49-F238E27FC236}">
                    <a16:creationId xmlns:a16="http://schemas.microsoft.com/office/drawing/2014/main" id="{1CCB1151-BCF2-477E-A5A6-3F93C5BE7F19}"/>
                  </a:ext>
                </a:extLst>
              </p:cNvPr>
              <p:cNvSpPr>
                <a:spLocks/>
              </p:cNvSpPr>
              <p:nvPr/>
            </p:nvSpPr>
            <p:spPr bwMode="auto">
              <a:xfrm>
                <a:off x="2554" y="2539"/>
                <a:ext cx="13" cy="8"/>
              </a:xfrm>
              <a:custGeom>
                <a:avLst/>
                <a:gdLst>
                  <a:gd name="T0" fmla="*/ 3 w 22"/>
                  <a:gd name="T1" fmla="*/ 13 h 14"/>
                  <a:gd name="T2" fmla="*/ 9 w 22"/>
                  <a:gd name="T3" fmla="*/ 7 h 14"/>
                  <a:gd name="T4" fmla="*/ 17 w 22"/>
                  <a:gd name="T5" fmla="*/ 2 h 14"/>
                  <a:gd name="T6" fmla="*/ 3 w 22"/>
                  <a:gd name="T7" fmla="*/ 13 h 14"/>
                </a:gdLst>
                <a:ahLst/>
                <a:cxnLst>
                  <a:cxn ang="0">
                    <a:pos x="T0" y="T1"/>
                  </a:cxn>
                  <a:cxn ang="0">
                    <a:pos x="T2" y="T3"/>
                  </a:cxn>
                  <a:cxn ang="0">
                    <a:pos x="T4" y="T5"/>
                  </a:cxn>
                  <a:cxn ang="0">
                    <a:pos x="T6" y="T7"/>
                  </a:cxn>
                </a:cxnLst>
                <a:rect l="0" t="0" r="r" b="b"/>
                <a:pathLst>
                  <a:path w="22" h="14">
                    <a:moveTo>
                      <a:pt x="3" y="13"/>
                    </a:moveTo>
                    <a:cubicBezTo>
                      <a:pt x="0" y="14"/>
                      <a:pt x="4" y="11"/>
                      <a:pt x="9" y="7"/>
                    </a:cubicBezTo>
                    <a:cubicBezTo>
                      <a:pt x="13" y="4"/>
                      <a:pt x="18" y="1"/>
                      <a:pt x="17" y="2"/>
                    </a:cubicBezTo>
                    <a:cubicBezTo>
                      <a:pt x="22" y="0"/>
                      <a:pt x="8" y="9"/>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7" name="Freeform 6242">
                <a:extLst>
                  <a:ext uri="{FF2B5EF4-FFF2-40B4-BE49-F238E27FC236}">
                    <a16:creationId xmlns:a16="http://schemas.microsoft.com/office/drawing/2014/main" id="{35EBCE69-C02E-471D-8C8D-01E3E7DC5779}"/>
                  </a:ext>
                </a:extLst>
              </p:cNvPr>
              <p:cNvSpPr>
                <a:spLocks/>
              </p:cNvSpPr>
              <p:nvPr/>
            </p:nvSpPr>
            <p:spPr bwMode="auto">
              <a:xfrm>
                <a:off x="2458" y="2588"/>
                <a:ext cx="22" cy="11"/>
              </a:xfrm>
              <a:custGeom>
                <a:avLst/>
                <a:gdLst>
                  <a:gd name="T0" fmla="*/ 28 w 40"/>
                  <a:gd name="T1" fmla="*/ 6 h 18"/>
                  <a:gd name="T2" fmla="*/ 27 w 40"/>
                  <a:gd name="T3" fmla="*/ 5 h 18"/>
                  <a:gd name="T4" fmla="*/ 0 w 40"/>
                  <a:gd name="T5" fmla="*/ 18 h 18"/>
                  <a:gd name="T6" fmla="*/ 20 w 40"/>
                  <a:gd name="T7" fmla="*/ 5 h 18"/>
                  <a:gd name="T8" fmla="*/ 36 w 40"/>
                  <a:gd name="T9" fmla="*/ 0 h 18"/>
                  <a:gd name="T10" fmla="*/ 28 w 40"/>
                  <a:gd name="T11" fmla="*/ 6 h 18"/>
                </a:gdLst>
                <a:ahLst/>
                <a:cxnLst>
                  <a:cxn ang="0">
                    <a:pos x="T0" y="T1"/>
                  </a:cxn>
                  <a:cxn ang="0">
                    <a:pos x="T2" y="T3"/>
                  </a:cxn>
                  <a:cxn ang="0">
                    <a:pos x="T4" y="T5"/>
                  </a:cxn>
                  <a:cxn ang="0">
                    <a:pos x="T6" y="T7"/>
                  </a:cxn>
                  <a:cxn ang="0">
                    <a:pos x="T8" y="T9"/>
                  </a:cxn>
                  <a:cxn ang="0">
                    <a:pos x="T10" y="T11"/>
                  </a:cxn>
                </a:cxnLst>
                <a:rect l="0" t="0" r="r" b="b"/>
                <a:pathLst>
                  <a:path w="40" h="18">
                    <a:moveTo>
                      <a:pt x="28" y="6"/>
                    </a:moveTo>
                    <a:cubicBezTo>
                      <a:pt x="22" y="9"/>
                      <a:pt x="27" y="6"/>
                      <a:pt x="27" y="5"/>
                    </a:cubicBezTo>
                    <a:cubicBezTo>
                      <a:pt x="15" y="10"/>
                      <a:pt x="15" y="12"/>
                      <a:pt x="0" y="18"/>
                    </a:cubicBezTo>
                    <a:cubicBezTo>
                      <a:pt x="8" y="13"/>
                      <a:pt x="26" y="5"/>
                      <a:pt x="20" y="5"/>
                    </a:cubicBezTo>
                    <a:cubicBezTo>
                      <a:pt x="28" y="2"/>
                      <a:pt x="24" y="6"/>
                      <a:pt x="36" y="0"/>
                    </a:cubicBezTo>
                    <a:cubicBezTo>
                      <a:pt x="40" y="0"/>
                      <a:pt x="28" y="5"/>
                      <a:pt x="2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8" name="Freeform 6243">
                <a:extLst>
                  <a:ext uri="{FF2B5EF4-FFF2-40B4-BE49-F238E27FC236}">
                    <a16:creationId xmlns:a16="http://schemas.microsoft.com/office/drawing/2014/main" id="{0AD66D78-1743-4ABF-AC54-B69B3BD240E6}"/>
                  </a:ext>
                </a:extLst>
              </p:cNvPr>
              <p:cNvSpPr>
                <a:spLocks/>
              </p:cNvSpPr>
              <p:nvPr/>
            </p:nvSpPr>
            <p:spPr bwMode="auto">
              <a:xfrm>
                <a:off x="2304" y="2632"/>
                <a:ext cx="14" cy="2"/>
              </a:xfrm>
              <a:custGeom>
                <a:avLst/>
                <a:gdLst>
                  <a:gd name="T0" fmla="*/ 0 w 25"/>
                  <a:gd name="T1" fmla="*/ 5 h 5"/>
                  <a:gd name="T2" fmla="*/ 17 w 25"/>
                  <a:gd name="T3" fmla="*/ 0 h 5"/>
                  <a:gd name="T4" fmla="*/ 0 w 25"/>
                  <a:gd name="T5" fmla="*/ 5 h 5"/>
                </a:gdLst>
                <a:ahLst/>
                <a:cxnLst>
                  <a:cxn ang="0">
                    <a:pos x="T0" y="T1"/>
                  </a:cxn>
                  <a:cxn ang="0">
                    <a:pos x="T2" y="T3"/>
                  </a:cxn>
                  <a:cxn ang="0">
                    <a:pos x="T4" y="T5"/>
                  </a:cxn>
                </a:cxnLst>
                <a:rect l="0" t="0" r="r" b="b"/>
                <a:pathLst>
                  <a:path w="25" h="5">
                    <a:moveTo>
                      <a:pt x="0" y="5"/>
                    </a:moveTo>
                    <a:cubicBezTo>
                      <a:pt x="10" y="4"/>
                      <a:pt x="2" y="2"/>
                      <a:pt x="17" y="0"/>
                    </a:cubicBezTo>
                    <a:cubicBezTo>
                      <a:pt x="25" y="1"/>
                      <a:pt x="1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9" name="Freeform 6244">
                <a:extLst>
                  <a:ext uri="{FF2B5EF4-FFF2-40B4-BE49-F238E27FC236}">
                    <a16:creationId xmlns:a16="http://schemas.microsoft.com/office/drawing/2014/main" id="{BB16900E-D1DD-4ADE-8355-FB4F865C3971}"/>
                  </a:ext>
                </a:extLst>
              </p:cNvPr>
              <p:cNvSpPr>
                <a:spLocks/>
              </p:cNvSpPr>
              <p:nvPr/>
            </p:nvSpPr>
            <p:spPr bwMode="auto">
              <a:xfrm>
                <a:off x="2054" y="2592"/>
                <a:ext cx="12" cy="5"/>
              </a:xfrm>
              <a:custGeom>
                <a:avLst/>
                <a:gdLst>
                  <a:gd name="T0" fmla="*/ 15 w 21"/>
                  <a:gd name="T1" fmla="*/ 8 h 9"/>
                  <a:gd name="T2" fmla="*/ 11 w 21"/>
                  <a:gd name="T3" fmla="*/ 6 h 9"/>
                  <a:gd name="T4" fmla="*/ 0 w 21"/>
                  <a:gd name="T5" fmla="*/ 1 h 9"/>
                  <a:gd name="T6" fmla="*/ 7 w 21"/>
                  <a:gd name="T7" fmla="*/ 4 h 9"/>
                  <a:gd name="T8" fmla="*/ 3 w 21"/>
                  <a:gd name="T9" fmla="*/ 2 h 9"/>
                  <a:gd name="T10" fmla="*/ 21 w 21"/>
                  <a:gd name="T11" fmla="*/ 8 h 9"/>
                  <a:gd name="T12" fmla="*/ 15 w 2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15" y="8"/>
                    </a:moveTo>
                    <a:cubicBezTo>
                      <a:pt x="12" y="7"/>
                      <a:pt x="11" y="7"/>
                      <a:pt x="11" y="6"/>
                    </a:cubicBezTo>
                    <a:cubicBezTo>
                      <a:pt x="10" y="5"/>
                      <a:pt x="4" y="3"/>
                      <a:pt x="0" y="1"/>
                    </a:cubicBezTo>
                    <a:cubicBezTo>
                      <a:pt x="0" y="1"/>
                      <a:pt x="4" y="3"/>
                      <a:pt x="7" y="4"/>
                    </a:cubicBezTo>
                    <a:cubicBezTo>
                      <a:pt x="8" y="3"/>
                      <a:pt x="6" y="3"/>
                      <a:pt x="3" y="2"/>
                    </a:cubicBezTo>
                    <a:cubicBezTo>
                      <a:pt x="3" y="0"/>
                      <a:pt x="16" y="7"/>
                      <a:pt x="21" y="8"/>
                    </a:cubicBezTo>
                    <a:cubicBezTo>
                      <a:pt x="20" y="9"/>
                      <a:pt x="14" y="7"/>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0" name="Freeform 6245">
                <a:extLst>
                  <a:ext uri="{FF2B5EF4-FFF2-40B4-BE49-F238E27FC236}">
                    <a16:creationId xmlns:a16="http://schemas.microsoft.com/office/drawing/2014/main" id="{F6E594F0-A497-44E0-B368-91511E30413B}"/>
                  </a:ext>
                </a:extLst>
              </p:cNvPr>
              <p:cNvSpPr>
                <a:spLocks/>
              </p:cNvSpPr>
              <p:nvPr/>
            </p:nvSpPr>
            <p:spPr bwMode="auto">
              <a:xfrm>
                <a:off x="2710" y="1869"/>
                <a:ext cx="7" cy="12"/>
              </a:xfrm>
              <a:custGeom>
                <a:avLst/>
                <a:gdLst>
                  <a:gd name="T0" fmla="*/ 2 w 12"/>
                  <a:gd name="T1" fmla="*/ 2 h 21"/>
                  <a:gd name="T2" fmla="*/ 12 w 12"/>
                  <a:gd name="T3" fmla="*/ 21 h 21"/>
                  <a:gd name="T4" fmla="*/ 6 w 12"/>
                  <a:gd name="T5" fmla="*/ 10 h 21"/>
                  <a:gd name="T6" fmla="*/ 2 w 12"/>
                  <a:gd name="T7" fmla="*/ 2 h 21"/>
                </a:gdLst>
                <a:ahLst/>
                <a:cxnLst>
                  <a:cxn ang="0">
                    <a:pos x="T0" y="T1"/>
                  </a:cxn>
                  <a:cxn ang="0">
                    <a:pos x="T2" y="T3"/>
                  </a:cxn>
                  <a:cxn ang="0">
                    <a:pos x="T4" y="T5"/>
                  </a:cxn>
                  <a:cxn ang="0">
                    <a:pos x="T6" y="T7"/>
                  </a:cxn>
                </a:cxnLst>
                <a:rect l="0" t="0" r="r" b="b"/>
                <a:pathLst>
                  <a:path w="12" h="21">
                    <a:moveTo>
                      <a:pt x="2" y="2"/>
                    </a:moveTo>
                    <a:cubicBezTo>
                      <a:pt x="6" y="9"/>
                      <a:pt x="10" y="17"/>
                      <a:pt x="12" y="21"/>
                    </a:cubicBezTo>
                    <a:cubicBezTo>
                      <a:pt x="12" y="21"/>
                      <a:pt x="9" y="16"/>
                      <a:pt x="6" y="10"/>
                    </a:cubicBezTo>
                    <a:cubicBezTo>
                      <a:pt x="2" y="5"/>
                      <a:pt x="0"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1" name="Freeform 6246">
                <a:extLst>
                  <a:ext uri="{FF2B5EF4-FFF2-40B4-BE49-F238E27FC236}">
                    <a16:creationId xmlns:a16="http://schemas.microsoft.com/office/drawing/2014/main" id="{06A525CE-DB59-4D83-A1CC-7524E39B560A}"/>
                  </a:ext>
                </a:extLst>
              </p:cNvPr>
              <p:cNvSpPr>
                <a:spLocks/>
              </p:cNvSpPr>
              <p:nvPr/>
            </p:nvSpPr>
            <p:spPr bwMode="auto">
              <a:xfrm>
                <a:off x="2571" y="2526"/>
                <a:ext cx="11" cy="9"/>
              </a:xfrm>
              <a:custGeom>
                <a:avLst/>
                <a:gdLst>
                  <a:gd name="T0" fmla="*/ 10 w 20"/>
                  <a:gd name="T1" fmla="*/ 9 h 15"/>
                  <a:gd name="T2" fmla="*/ 16 w 20"/>
                  <a:gd name="T3" fmla="*/ 1 h 15"/>
                  <a:gd name="T4" fmla="*/ 10 w 20"/>
                  <a:gd name="T5" fmla="*/ 9 h 15"/>
                </a:gdLst>
                <a:ahLst/>
                <a:cxnLst>
                  <a:cxn ang="0">
                    <a:pos x="T0" y="T1"/>
                  </a:cxn>
                  <a:cxn ang="0">
                    <a:pos x="T2" y="T3"/>
                  </a:cxn>
                  <a:cxn ang="0">
                    <a:pos x="T4" y="T5"/>
                  </a:cxn>
                </a:cxnLst>
                <a:rect l="0" t="0" r="r" b="b"/>
                <a:pathLst>
                  <a:path w="20" h="15">
                    <a:moveTo>
                      <a:pt x="10" y="9"/>
                    </a:moveTo>
                    <a:cubicBezTo>
                      <a:pt x="0" y="15"/>
                      <a:pt x="7" y="6"/>
                      <a:pt x="16" y="1"/>
                    </a:cubicBezTo>
                    <a:cubicBezTo>
                      <a:pt x="20" y="0"/>
                      <a:pt x="5" y="11"/>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2" name="Freeform 6247">
                <a:extLst>
                  <a:ext uri="{FF2B5EF4-FFF2-40B4-BE49-F238E27FC236}">
                    <a16:creationId xmlns:a16="http://schemas.microsoft.com/office/drawing/2014/main" id="{5F4E06AC-5086-4A6E-8786-57C5A63239EC}"/>
                  </a:ext>
                </a:extLst>
              </p:cNvPr>
              <p:cNvSpPr>
                <a:spLocks/>
              </p:cNvSpPr>
              <p:nvPr/>
            </p:nvSpPr>
            <p:spPr bwMode="auto">
              <a:xfrm>
                <a:off x="2382" y="2617"/>
                <a:ext cx="11" cy="4"/>
              </a:xfrm>
              <a:custGeom>
                <a:avLst/>
                <a:gdLst>
                  <a:gd name="T0" fmla="*/ 19 w 19"/>
                  <a:gd name="T1" fmla="*/ 3 h 6"/>
                  <a:gd name="T2" fmla="*/ 0 w 19"/>
                  <a:gd name="T3" fmla="*/ 4 h 6"/>
                  <a:gd name="T4" fmla="*/ 19 w 19"/>
                  <a:gd name="T5" fmla="*/ 3 h 6"/>
                </a:gdLst>
                <a:ahLst/>
                <a:cxnLst>
                  <a:cxn ang="0">
                    <a:pos x="T0" y="T1"/>
                  </a:cxn>
                  <a:cxn ang="0">
                    <a:pos x="T2" y="T3"/>
                  </a:cxn>
                  <a:cxn ang="0">
                    <a:pos x="T4" y="T5"/>
                  </a:cxn>
                </a:cxnLst>
                <a:rect l="0" t="0" r="r" b="b"/>
                <a:pathLst>
                  <a:path w="19" h="6">
                    <a:moveTo>
                      <a:pt x="19" y="3"/>
                    </a:moveTo>
                    <a:cubicBezTo>
                      <a:pt x="7" y="6"/>
                      <a:pt x="1" y="5"/>
                      <a:pt x="0" y="4"/>
                    </a:cubicBezTo>
                    <a:cubicBezTo>
                      <a:pt x="18" y="0"/>
                      <a:pt x="14" y="3"/>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3" name="Freeform 6248">
                <a:extLst>
                  <a:ext uri="{FF2B5EF4-FFF2-40B4-BE49-F238E27FC236}">
                    <a16:creationId xmlns:a16="http://schemas.microsoft.com/office/drawing/2014/main" id="{1A349CB9-0C4F-4F80-966A-7FB162B9E7C9}"/>
                  </a:ext>
                </a:extLst>
              </p:cNvPr>
              <p:cNvSpPr>
                <a:spLocks/>
              </p:cNvSpPr>
              <p:nvPr/>
            </p:nvSpPr>
            <p:spPr bwMode="auto">
              <a:xfrm>
                <a:off x="2612" y="2490"/>
                <a:ext cx="9" cy="12"/>
              </a:xfrm>
              <a:custGeom>
                <a:avLst/>
                <a:gdLst>
                  <a:gd name="T0" fmla="*/ 13 w 17"/>
                  <a:gd name="T1" fmla="*/ 9 h 21"/>
                  <a:gd name="T2" fmla="*/ 6 w 17"/>
                  <a:gd name="T3" fmla="*/ 11 h 21"/>
                  <a:gd name="T4" fmla="*/ 17 w 17"/>
                  <a:gd name="T5" fmla="*/ 0 h 21"/>
                  <a:gd name="T6" fmla="*/ 13 w 17"/>
                  <a:gd name="T7" fmla="*/ 9 h 21"/>
                </a:gdLst>
                <a:ahLst/>
                <a:cxnLst>
                  <a:cxn ang="0">
                    <a:pos x="T0" y="T1"/>
                  </a:cxn>
                  <a:cxn ang="0">
                    <a:pos x="T2" y="T3"/>
                  </a:cxn>
                  <a:cxn ang="0">
                    <a:pos x="T4" y="T5"/>
                  </a:cxn>
                  <a:cxn ang="0">
                    <a:pos x="T6" y="T7"/>
                  </a:cxn>
                </a:cxnLst>
                <a:rect l="0" t="0" r="r" b="b"/>
                <a:pathLst>
                  <a:path w="17" h="21">
                    <a:moveTo>
                      <a:pt x="13" y="9"/>
                    </a:moveTo>
                    <a:cubicBezTo>
                      <a:pt x="0" y="21"/>
                      <a:pt x="12" y="8"/>
                      <a:pt x="6" y="11"/>
                    </a:cubicBezTo>
                    <a:cubicBezTo>
                      <a:pt x="10" y="7"/>
                      <a:pt x="14" y="4"/>
                      <a:pt x="17" y="0"/>
                    </a:cubicBezTo>
                    <a:cubicBezTo>
                      <a:pt x="13" y="6"/>
                      <a:pt x="8" y="11"/>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4" name="Freeform 6249">
                <a:extLst>
                  <a:ext uri="{FF2B5EF4-FFF2-40B4-BE49-F238E27FC236}">
                    <a16:creationId xmlns:a16="http://schemas.microsoft.com/office/drawing/2014/main" id="{9B7DFE12-6419-4155-9ABE-E529669D8B63}"/>
                  </a:ext>
                </a:extLst>
              </p:cNvPr>
              <p:cNvSpPr>
                <a:spLocks/>
              </p:cNvSpPr>
              <p:nvPr/>
            </p:nvSpPr>
            <p:spPr bwMode="auto">
              <a:xfrm>
                <a:off x="2703" y="2325"/>
                <a:ext cx="35" cy="67"/>
              </a:xfrm>
              <a:custGeom>
                <a:avLst/>
                <a:gdLst>
                  <a:gd name="T0" fmla="*/ 61 w 62"/>
                  <a:gd name="T1" fmla="*/ 5 h 117"/>
                  <a:gd name="T2" fmla="*/ 51 w 62"/>
                  <a:gd name="T3" fmla="*/ 25 h 117"/>
                  <a:gd name="T4" fmla="*/ 48 w 62"/>
                  <a:gd name="T5" fmla="*/ 29 h 117"/>
                  <a:gd name="T6" fmla="*/ 29 w 62"/>
                  <a:gd name="T7" fmla="*/ 67 h 117"/>
                  <a:gd name="T8" fmla="*/ 0 w 62"/>
                  <a:gd name="T9" fmla="*/ 117 h 117"/>
                  <a:gd name="T10" fmla="*/ 33 w 62"/>
                  <a:gd name="T11" fmla="*/ 59 h 117"/>
                  <a:gd name="T12" fmla="*/ 60 w 62"/>
                  <a:gd name="T13" fmla="*/ 2 h 117"/>
                  <a:gd name="T14" fmla="*/ 61 w 62"/>
                  <a:gd name="T15" fmla="*/ 5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17">
                    <a:moveTo>
                      <a:pt x="61" y="5"/>
                    </a:moveTo>
                    <a:cubicBezTo>
                      <a:pt x="55" y="18"/>
                      <a:pt x="53" y="17"/>
                      <a:pt x="51" y="25"/>
                    </a:cubicBezTo>
                    <a:cubicBezTo>
                      <a:pt x="49" y="29"/>
                      <a:pt x="49" y="28"/>
                      <a:pt x="48" y="29"/>
                    </a:cubicBezTo>
                    <a:cubicBezTo>
                      <a:pt x="44" y="40"/>
                      <a:pt x="37" y="53"/>
                      <a:pt x="29" y="67"/>
                    </a:cubicBezTo>
                    <a:cubicBezTo>
                      <a:pt x="22" y="82"/>
                      <a:pt x="12" y="98"/>
                      <a:pt x="0" y="117"/>
                    </a:cubicBezTo>
                    <a:cubicBezTo>
                      <a:pt x="11" y="97"/>
                      <a:pt x="22" y="78"/>
                      <a:pt x="33" y="59"/>
                    </a:cubicBezTo>
                    <a:cubicBezTo>
                      <a:pt x="43" y="39"/>
                      <a:pt x="53" y="20"/>
                      <a:pt x="60" y="2"/>
                    </a:cubicBezTo>
                    <a:cubicBezTo>
                      <a:pt x="62" y="0"/>
                      <a:pt x="60" y="4"/>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5" name="Freeform 6250">
                <a:extLst>
                  <a:ext uri="{FF2B5EF4-FFF2-40B4-BE49-F238E27FC236}">
                    <a16:creationId xmlns:a16="http://schemas.microsoft.com/office/drawing/2014/main" id="{2B2E2F70-16EF-47BF-94A9-C486875F725D}"/>
                  </a:ext>
                </a:extLst>
              </p:cNvPr>
              <p:cNvSpPr>
                <a:spLocks/>
              </p:cNvSpPr>
              <p:nvPr/>
            </p:nvSpPr>
            <p:spPr bwMode="auto">
              <a:xfrm>
                <a:off x="2558" y="2535"/>
                <a:ext cx="12" cy="9"/>
              </a:xfrm>
              <a:custGeom>
                <a:avLst/>
                <a:gdLst>
                  <a:gd name="T0" fmla="*/ 0 w 22"/>
                  <a:gd name="T1" fmla="*/ 16 h 16"/>
                  <a:gd name="T2" fmla="*/ 22 w 22"/>
                  <a:gd name="T3" fmla="*/ 0 h 16"/>
                  <a:gd name="T4" fmla="*/ 0 w 22"/>
                  <a:gd name="T5" fmla="*/ 16 h 16"/>
                </a:gdLst>
                <a:ahLst/>
                <a:cxnLst>
                  <a:cxn ang="0">
                    <a:pos x="T0" y="T1"/>
                  </a:cxn>
                  <a:cxn ang="0">
                    <a:pos x="T2" y="T3"/>
                  </a:cxn>
                  <a:cxn ang="0">
                    <a:pos x="T4" y="T5"/>
                  </a:cxn>
                </a:cxnLst>
                <a:rect l="0" t="0" r="r" b="b"/>
                <a:pathLst>
                  <a:path w="22" h="16">
                    <a:moveTo>
                      <a:pt x="0" y="16"/>
                    </a:moveTo>
                    <a:cubicBezTo>
                      <a:pt x="5" y="11"/>
                      <a:pt x="13" y="6"/>
                      <a:pt x="22" y="0"/>
                    </a:cubicBezTo>
                    <a:cubicBezTo>
                      <a:pt x="18" y="4"/>
                      <a:pt x="4" y="14"/>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6" name="Freeform 6251">
                <a:extLst>
                  <a:ext uri="{FF2B5EF4-FFF2-40B4-BE49-F238E27FC236}">
                    <a16:creationId xmlns:a16="http://schemas.microsoft.com/office/drawing/2014/main" id="{728C10A3-2C1B-4BE4-BD53-B327D9A8962C}"/>
                  </a:ext>
                </a:extLst>
              </p:cNvPr>
              <p:cNvSpPr>
                <a:spLocks/>
              </p:cNvSpPr>
              <p:nvPr/>
            </p:nvSpPr>
            <p:spPr bwMode="auto">
              <a:xfrm>
                <a:off x="2701" y="1856"/>
                <a:ext cx="10" cy="17"/>
              </a:xfrm>
              <a:custGeom>
                <a:avLst/>
                <a:gdLst>
                  <a:gd name="T0" fmla="*/ 19 w 19"/>
                  <a:gd name="T1" fmla="*/ 30 h 30"/>
                  <a:gd name="T2" fmla="*/ 0 w 19"/>
                  <a:gd name="T3" fmla="*/ 0 h 30"/>
                  <a:gd name="T4" fmla="*/ 9 w 19"/>
                  <a:gd name="T5" fmla="*/ 12 h 30"/>
                  <a:gd name="T6" fmla="*/ 19 w 19"/>
                  <a:gd name="T7" fmla="*/ 30 h 30"/>
                </a:gdLst>
                <a:ahLst/>
                <a:cxnLst>
                  <a:cxn ang="0">
                    <a:pos x="T0" y="T1"/>
                  </a:cxn>
                  <a:cxn ang="0">
                    <a:pos x="T2" y="T3"/>
                  </a:cxn>
                  <a:cxn ang="0">
                    <a:pos x="T4" y="T5"/>
                  </a:cxn>
                  <a:cxn ang="0">
                    <a:pos x="T6" y="T7"/>
                  </a:cxn>
                </a:cxnLst>
                <a:rect l="0" t="0" r="r" b="b"/>
                <a:pathLst>
                  <a:path w="19" h="30">
                    <a:moveTo>
                      <a:pt x="19" y="30"/>
                    </a:moveTo>
                    <a:cubicBezTo>
                      <a:pt x="11" y="18"/>
                      <a:pt x="8" y="12"/>
                      <a:pt x="0" y="0"/>
                    </a:cubicBezTo>
                    <a:cubicBezTo>
                      <a:pt x="2" y="1"/>
                      <a:pt x="5" y="6"/>
                      <a:pt x="9" y="12"/>
                    </a:cubicBezTo>
                    <a:cubicBezTo>
                      <a:pt x="13" y="18"/>
                      <a:pt x="17" y="25"/>
                      <a:pt x="1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7" name="Freeform 6252">
                <a:extLst>
                  <a:ext uri="{FF2B5EF4-FFF2-40B4-BE49-F238E27FC236}">
                    <a16:creationId xmlns:a16="http://schemas.microsoft.com/office/drawing/2014/main" id="{9476CB9D-99C0-40E3-9392-C2F27AB876D3}"/>
                  </a:ext>
                </a:extLst>
              </p:cNvPr>
              <p:cNvSpPr>
                <a:spLocks/>
              </p:cNvSpPr>
              <p:nvPr/>
            </p:nvSpPr>
            <p:spPr bwMode="auto">
              <a:xfrm>
                <a:off x="2770" y="2027"/>
                <a:ext cx="6" cy="41"/>
              </a:xfrm>
              <a:custGeom>
                <a:avLst/>
                <a:gdLst>
                  <a:gd name="T0" fmla="*/ 4 w 11"/>
                  <a:gd name="T1" fmla="*/ 26 h 71"/>
                  <a:gd name="T2" fmla="*/ 2 w 11"/>
                  <a:gd name="T3" fmla="*/ 27 h 71"/>
                  <a:gd name="T4" fmla="*/ 0 w 11"/>
                  <a:gd name="T5" fmla="*/ 0 h 71"/>
                  <a:gd name="T6" fmla="*/ 6 w 11"/>
                  <a:gd name="T7" fmla="*/ 34 h 71"/>
                  <a:gd name="T8" fmla="*/ 11 w 11"/>
                  <a:gd name="T9" fmla="*/ 65 h 71"/>
                  <a:gd name="T10" fmla="*/ 11 w 11"/>
                  <a:gd name="T11" fmla="*/ 69 h 71"/>
                  <a:gd name="T12" fmla="*/ 8 w 11"/>
                  <a:gd name="T13" fmla="*/ 60 h 71"/>
                  <a:gd name="T14" fmla="*/ 6 w 11"/>
                  <a:gd name="T15" fmla="*/ 45 h 71"/>
                  <a:gd name="T16" fmla="*/ 4 w 11"/>
                  <a:gd name="T17" fmla="*/ 2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71">
                    <a:moveTo>
                      <a:pt x="4" y="26"/>
                    </a:moveTo>
                    <a:cubicBezTo>
                      <a:pt x="5" y="38"/>
                      <a:pt x="5" y="37"/>
                      <a:pt x="2" y="27"/>
                    </a:cubicBezTo>
                    <a:cubicBezTo>
                      <a:pt x="3" y="20"/>
                      <a:pt x="2" y="16"/>
                      <a:pt x="0" y="0"/>
                    </a:cubicBezTo>
                    <a:cubicBezTo>
                      <a:pt x="2" y="10"/>
                      <a:pt x="4" y="22"/>
                      <a:pt x="6" y="34"/>
                    </a:cubicBezTo>
                    <a:cubicBezTo>
                      <a:pt x="8" y="45"/>
                      <a:pt x="9" y="56"/>
                      <a:pt x="11" y="65"/>
                    </a:cubicBezTo>
                    <a:cubicBezTo>
                      <a:pt x="11" y="64"/>
                      <a:pt x="11" y="66"/>
                      <a:pt x="11" y="69"/>
                    </a:cubicBezTo>
                    <a:cubicBezTo>
                      <a:pt x="10" y="71"/>
                      <a:pt x="9" y="55"/>
                      <a:pt x="8" y="60"/>
                    </a:cubicBezTo>
                    <a:cubicBezTo>
                      <a:pt x="7" y="54"/>
                      <a:pt x="7" y="42"/>
                      <a:pt x="6" y="45"/>
                    </a:cubicBezTo>
                    <a:cubicBezTo>
                      <a:pt x="5" y="38"/>
                      <a:pt x="6" y="37"/>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8" name="Freeform 6253">
                <a:extLst>
                  <a:ext uri="{FF2B5EF4-FFF2-40B4-BE49-F238E27FC236}">
                    <a16:creationId xmlns:a16="http://schemas.microsoft.com/office/drawing/2014/main" id="{D7998029-6AE1-4852-BC28-052AF310F157}"/>
                  </a:ext>
                </a:extLst>
              </p:cNvPr>
              <p:cNvSpPr>
                <a:spLocks/>
              </p:cNvSpPr>
              <p:nvPr/>
            </p:nvSpPr>
            <p:spPr bwMode="auto">
              <a:xfrm>
                <a:off x="2338" y="2626"/>
                <a:ext cx="14" cy="3"/>
              </a:xfrm>
              <a:custGeom>
                <a:avLst/>
                <a:gdLst>
                  <a:gd name="T0" fmla="*/ 22 w 25"/>
                  <a:gd name="T1" fmla="*/ 1 h 4"/>
                  <a:gd name="T2" fmla="*/ 3 w 25"/>
                  <a:gd name="T3" fmla="*/ 4 h 4"/>
                  <a:gd name="T4" fmla="*/ 12 w 25"/>
                  <a:gd name="T5" fmla="*/ 2 h 4"/>
                  <a:gd name="T6" fmla="*/ 22 w 25"/>
                  <a:gd name="T7" fmla="*/ 1 h 4"/>
                </a:gdLst>
                <a:ahLst/>
                <a:cxnLst>
                  <a:cxn ang="0">
                    <a:pos x="T0" y="T1"/>
                  </a:cxn>
                  <a:cxn ang="0">
                    <a:pos x="T2" y="T3"/>
                  </a:cxn>
                  <a:cxn ang="0">
                    <a:pos x="T4" y="T5"/>
                  </a:cxn>
                  <a:cxn ang="0">
                    <a:pos x="T6" y="T7"/>
                  </a:cxn>
                </a:cxnLst>
                <a:rect l="0" t="0" r="r" b="b"/>
                <a:pathLst>
                  <a:path w="25" h="4">
                    <a:moveTo>
                      <a:pt x="22" y="1"/>
                    </a:moveTo>
                    <a:cubicBezTo>
                      <a:pt x="16" y="2"/>
                      <a:pt x="10" y="3"/>
                      <a:pt x="3" y="4"/>
                    </a:cubicBezTo>
                    <a:cubicBezTo>
                      <a:pt x="0" y="4"/>
                      <a:pt x="6" y="3"/>
                      <a:pt x="12" y="2"/>
                    </a:cubicBezTo>
                    <a:cubicBezTo>
                      <a:pt x="18" y="1"/>
                      <a:pt x="25"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9" name="Freeform 6254">
                <a:extLst>
                  <a:ext uri="{FF2B5EF4-FFF2-40B4-BE49-F238E27FC236}">
                    <a16:creationId xmlns:a16="http://schemas.microsoft.com/office/drawing/2014/main" id="{8FB400BF-A28D-415F-A575-6BA0CB6BF25B}"/>
                  </a:ext>
                </a:extLst>
              </p:cNvPr>
              <p:cNvSpPr>
                <a:spLocks/>
              </p:cNvSpPr>
              <p:nvPr/>
            </p:nvSpPr>
            <p:spPr bwMode="auto">
              <a:xfrm>
                <a:off x="2260" y="2633"/>
                <a:ext cx="18" cy="1"/>
              </a:xfrm>
              <a:custGeom>
                <a:avLst/>
                <a:gdLst>
                  <a:gd name="T0" fmla="*/ 32 w 32"/>
                  <a:gd name="T1" fmla="*/ 0 h 2"/>
                  <a:gd name="T2" fmla="*/ 2 w 32"/>
                  <a:gd name="T3" fmla="*/ 1 h 2"/>
                  <a:gd name="T4" fmla="*/ 14 w 32"/>
                  <a:gd name="T5" fmla="*/ 0 h 2"/>
                  <a:gd name="T6" fmla="*/ 32 w 32"/>
                  <a:gd name="T7" fmla="*/ 0 h 2"/>
                </a:gdLst>
                <a:ahLst/>
                <a:cxnLst>
                  <a:cxn ang="0">
                    <a:pos x="T0" y="T1"/>
                  </a:cxn>
                  <a:cxn ang="0">
                    <a:pos x="T2" y="T3"/>
                  </a:cxn>
                  <a:cxn ang="0">
                    <a:pos x="T4" y="T5"/>
                  </a:cxn>
                  <a:cxn ang="0">
                    <a:pos x="T6" y="T7"/>
                  </a:cxn>
                </a:cxnLst>
                <a:rect l="0" t="0" r="r" b="b"/>
                <a:pathLst>
                  <a:path w="32" h="2">
                    <a:moveTo>
                      <a:pt x="32" y="0"/>
                    </a:moveTo>
                    <a:cubicBezTo>
                      <a:pt x="26" y="2"/>
                      <a:pt x="12" y="0"/>
                      <a:pt x="2" y="1"/>
                    </a:cubicBezTo>
                    <a:cubicBezTo>
                      <a:pt x="0" y="0"/>
                      <a:pt x="6" y="0"/>
                      <a:pt x="14" y="0"/>
                    </a:cubicBezTo>
                    <a:cubicBezTo>
                      <a:pt x="22" y="0"/>
                      <a:pt x="30"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0" name="Freeform 6255">
                <a:extLst>
                  <a:ext uri="{FF2B5EF4-FFF2-40B4-BE49-F238E27FC236}">
                    <a16:creationId xmlns:a16="http://schemas.microsoft.com/office/drawing/2014/main" id="{C5A1433C-CEBF-401B-907B-37872D348E22}"/>
                  </a:ext>
                </a:extLst>
              </p:cNvPr>
              <p:cNvSpPr>
                <a:spLocks/>
              </p:cNvSpPr>
              <p:nvPr/>
            </p:nvSpPr>
            <p:spPr bwMode="auto">
              <a:xfrm>
                <a:off x="2519" y="2546"/>
                <a:ext cx="34" cy="19"/>
              </a:xfrm>
              <a:custGeom>
                <a:avLst/>
                <a:gdLst>
                  <a:gd name="T0" fmla="*/ 42 w 59"/>
                  <a:gd name="T1" fmla="*/ 6 h 34"/>
                  <a:gd name="T2" fmla="*/ 46 w 59"/>
                  <a:gd name="T3" fmla="*/ 5 h 34"/>
                  <a:gd name="T4" fmla="*/ 32 w 59"/>
                  <a:gd name="T5" fmla="*/ 15 h 34"/>
                  <a:gd name="T6" fmla="*/ 12 w 59"/>
                  <a:gd name="T7" fmla="*/ 27 h 34"/>
                  <a:gd name="T8" fmla="*/ 37 w 59"/>
                  <a:gd name="T9" fmla="*/ 13 h 34"/>
                  <a:gd name="T10" fmla="*/ 59 w 59"/>
                  <a:gd name="T11" fmla="*/ 0 h 34"/>
                  <a:gd name="T12" fmla="*/ 37 w 59"/>
                  <a:gd name="T13" fmla="*/ 14 h 34"/>
                  <a:gd name="T14" fmla="*/ 4 w 59"/>
                  <a:gd name="T15" fmla="*/ 34 h 34"/>
                  <a:gd name="T16" fmla="*/ 7 w 59"/>
                  <a:gd name="T17" fmla="*/ 28 h 34"/>
                  <a:gd name="T18" fmla="*/ 19 w 59"/>
                  <a:gd name="T19" fmla="*/ 23 h 34"/>
                  <a:gd name="T20" fmla="*/ 42 w 59"/>
                  <a:gd name="T21"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4">
                    <a:moveTo>
                      <a:pt x="42" y="6"/>
                    </a:moveTo>
                    <a:cubicBezTo>
                      <a:pt x="44" y="5"/>
                      <a:pt x="46" y="4"/>
                      <a:pt x="46" y="5"/>
                    </a:cubicBezTo>
                    <a:cubicBezTo>
                      <a:pt x="39" y="9"/>
                      <a:pt x="36" y="12"/>
                      <a:pt x="32" y="15"/>
                    </a:cubicBezTo>
                    <a:cubicBezTo>
                      <a:pt x="28" y="18"/>
                      <a:pt x="23" y="21"/>
                      <a:pt x="12" y="27"/>
                    </a:cubicBezTo>
                    <a:cubicBezTo>
                      <a:pt x="23" y="22"/>
                      <a:pt x="30" y="18"/>
                      <a:pt x="37" y="13"/>
                    </a:cubicBezTo>
                    <a:cubicBezTo>
                      <a:pt x="44" y="9"/>
                      <a:pt x="50" y="4"/>
                      <a:pt x="59" y="0"/>
                    </a:cubicBezTo>
                    <a:cubicBezTo>
                      <a:pt x="51" y="5"/>
                      <a:pt x="45" y="9"/>
                      <a:pt x="37" y="14"/>
                    </a:cubicBezTo>
                    <a:cubicBezTo>
                      <a:pt x="29" y="19"/>
                      <a:pt x="19" y="25"/>
                      <a:pt x="4" y="34"/>
                    </a:cubicBezTo>
                    <a:cubicBezTo>
                      <a:pt x="0" y="34"/>
                      <a:pt x="13" y="27"/>
                      <a:pt x="7" y="28"/>
                    </a:cubicBezTo>
                    <a:cubicBezTo>
                      <a:pt x="13" y="25"/>
                      <a:pt x="11" y="28"/>
                      <a:pt x="19" y="23"/>
                    </a:cubicBezTo>
                    <a:cubicBezTo>
                      <a:pt x="20" y="20"/>
                      <a:pt x="30" y="14"/>
                      <a:pt x="4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1" name="Freeform 6256">
                <a:extLst>
                  <a:ext uri="{FF2B5EF4-FFF2-40B4-BE49-F238E27FC236}">
                    <a16:creationId xmlns:a16="http://schemas.microsoft.com/office/drawing/2014/main" id="{01BBC726-B509-4C22-AE51-B7857E8B7804}"/>
                  </a:ext>
                </a:extLst>
              </p:cNvPr>
              <p:cNvSpPr>
                <a:spLocks/>
              </p:cNvSpPr>
              <p:nvPr/>
            </p:nvSpPr>
            <p:spPr bwMode="auto">
              <a:xfrm>
                <a:off x="2716" y="2359"/>
                <a:ext cx="4" cy="6"/>
              </a:xfrm>
              <a:custGeom>
                <a:avLst/>
                <a:gdLst>
                  <a:gd name="T0" fmla="*/ 8 w 8"/>
                  <a:gd name="T1" fmla="*/ 0 h 11"/>
                  <a:gd name="T2" fmla="*/ 3 w 8"/>
                  <a:gd name="T3" fmla="*/ 10 h 11"/>
                  <a:gd name="T4" fmla="*/ 1 w 8"/>
                  <a:gd name="T5" fmla="*/ 10 h 11"/>
                  <a:gd name="T6" fmla="*/ 2 w 8"/>
                  <a:gd name="T7" fmla="*/ 7 h 11"/>
                  <a:gd name="T8" fmla="*/ 6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8" y="0"/>
                    </a:moveTo>
                    <a:cubicBezTo>
                      <a:pt x="3" y="10"/>
                      <a:pt x="3" y="10"/>
                      <a:pt x="3" y="10"/>
                    </a:cubicBezTo>
                    <a:cubicBezTo>
                      <a:pt x="2" y="11"/>
                      <a:pt x="4" y="5"/>
                      <a:pt x="1" y="10"/>
                    </a:cubicBezTo>
                    <a:cubicBezTo>
                      <a:pt x="0" y="11"/>
                      <a:pt x="1" y="9"/>
                      <a:pt x="2" y="7"/>
                    </a:cubicBezTo>
                    <a:cubicBezTo>
                      <a:pt x="6" y="0"/>
                      <a:pt x="6" y="0"/>
                      <a:pt x="6" y="0"/>
                    </a:cubicBezTo>
                    <a:cubicBezTo>
                      <a:pt x="4" y="6"/>
                      <a:pt x="7"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2" name="Freeform 6257">
                <a:extLst>
                  <a:ext uri="{FF2B5EF4-FFF2-40B4-BE49-F238E27FC236}">
                    <a16:creationId xmlns:a16="http://schemas.microsoft.com/office/drawing/2014/main" id="{4F2C73B2-43AE-471F-8824-1109BE30532C}"/>
                  </a:ext>
                </a:extLst>
              </p:cNvPr>
              <p:cNvSpPr>
                <a:spLocks/>
              </p:cNvSpPr>
              <p:nvPr/>
            </p:nvSpPr>
            <p:spPr bwMode="auto">
              <a:xfrm>
                <a:off x="2492" y="2574"/>
                <a:ext cx="12" cy="6"/>
              </a:xfrm>
              <a:custGeom>
                <a:avLst/>
                <a:gdLst>
                  <a:gd name="T0" fmla="*/ 5 w 21"/>
                  <a:gd name="T1" fmla="*/ 10 h 12"/>
                  <a:gd name="T2" fmla="*/ 0 w 21"/>
                  <a:gd name="T3" fmla="*/ 11 h 12"/>
                  <a:gd name="T4" fmla="*/ 21 w 21"/>
                  <a:gd name="T5" fmla="*/ 0 h 12"/>
                  <a:gd name="T6" fmla="*/ 5 w 21"/>
                  <a:gd name="T7" fmla="*/ 10 h 12"/>
                </a:gdLst>
                <a:ahLst/>
                <a:cxnLst>
                  <a:cxn ang="0">
                    <a:pos x="T0" y="T1"/>
                  </a:cxn>
                  <a:cxn ang="0">
                    <a:pos x="T2" y="T3"/>
                  </a:cxn>
                  <a:cxn ang="0">
                    <a:pos x="T4" y="T5"/>
                  </a:cxn>
                  <a:cxn ang="0">
                    <a:pos x="T6" y="T7"/>
                  </a:cxn>
                </a:cxnLst>
                <a:rect l="0" t="0" r="r" b="b"/>
                <a:pathLst>
                  <a:path w="21" h="12">
                    <a:moveTo>
                      <a:pt x="5" y="10"/>
                    </a:moveTo>
                    <a:cubicBezTo>
                      <a:pt x="1" y="12"/>
                      <a:pt x="1" y="11"/>
                      <a:pt x="0" y="11"/>
                    </a:cubicBezTo>
                    <a:cubicBezTo>
                      <a:pt x="7" y="7"/>
                      <a:pt x="14" y="4"/>
                      <a:pt x="21" y="0"/>
                    </a:cubicBezTo>
                    <a:cubicBezTo>
                      <a:pt x="20" y="3"/>
                      <a:pt x="8" y="6"/>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3" name="Freeform 6258">
                <a:extLst>
                  <a:ext uri="{FF2B5EF4-FFF2-40B4-BE49-F238E27FC236}">
                    <a16:creationId xmlns:a16="http://schemas.microsoft.com/office/drawing/2014/main" id="{84FFE56F-5BB9-49DD-8C19-092FFBC18C17}"/>
                  </a:ext>
                </a:extLst>
              </p:cNvPr>
              <p:cNvSpPr>
                <a:spLocks/>
              </p:cNvSpPr>
              <p:nvPr/>
            </p:nvSpPr>
            <p:spPr bwMode="auto">
              <a:xfrm>
                <a:off x="2698" y="2385"/>
                <a:ext cx="7" cy="13"/>
              </a:xfrm>
              <a:custGeom>
                <a:avLst/>
                <a:gdLst>
                  <a:gd name="T0" fmla="*/ 8 w 12"/>
                  <a:gd name="T1" fmla="*/ 9 h 22"/>
                  <a:gd name="T2" fmla="*/ 0 w 12"/>
                  <a:gd name="T3" fmla="*/ 22 h 22"/>
                  <a:gd name="T4" fmla="*/ 6 w 12"/>
                  <a:gd name="T5" fmla="*/ 9 h 22"/>
                  <a:gd name="T6" fmla="*/ 8 w 12"/>
                  <a:gd name="T7" fmla="*/ 9 h 22"/>
                </a:gdLst>
                <a:ahLst/>
                <a:cxnLst>
                  <a:cxn ang="0">
                    <a:pos x="T0" y="T1"/>
                  </a:cxn>
                  <a:cxn ang="0">
                    <a:pos x="T2" y="T3"/>
                  </a:cxn>
                  <a:cxn ang="0">
                    <a:pos x="T4" y="T5"/>
                  </a:cxn>
                  <a:cxn ang="0">
                    <a:pos x="T6" y="T7"/>
                  </a:cxn>
                </a:cxnLst>
                <a:rect l="0" t="0" r="r" b="b"/>
                <a:pathLst>
                  <a:path w="12" h="22">
                    <a:moveTo>
                      <a:pt x="8" y="9"/>
                    </a:moveTo>
                    <a:cubicBezTo>
                      <a:pt x="5" y="14"/>
                      <a:pt x="3" y="18"/>
                      <a:pt x="0" y="22"/>
                    </a:cubicBezTo>
                    <a:cubicBezTo>
                      <a:pt x="1" y="19"/>
                      <a:pt x="4" y="13"/>
                      <a:pt x="6" y="9"/>
                    </a:cubicBezTo>
                    <a:cubicBezTo>
                      <a:pt x="12" y="0"/>
                      <a:pt x="5" y="12"/>
                      <a:pt x="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4" name="Freeform 6259">
                <a:extLst>
                  <a:ext uri="{FF2B5EF4-FFF2-40B4-BE49-F238E27FC236}">
                    <a16:creationId xmlns:a16="http://schemas.microsoft.com/office/drawing/2014/main" id="{EA457250-F4DE-44F5-A9FB-FCA8B281E84C}"/>
                  </a:ext>
                </a:extLst>
              </p:cNvPr>
              <p:cNvSpPr>
                <a:spLocks/>
              </p:cNvSpPr>
              <p:nvPr/>
            </p:nvSpPr>
            <p:spPr bwMode="auto">
              <a:xfrm>
                <a:off x="2376" y="2605"/>
                <a:ext cx="56" cy="11"/>
              </a:xfrm>
              <a:custGeom>
                <a:avLst/>
                <a:gdLst>
                  <a:gd name="T0" fmla="*/ 99 w 99"/>
                  <a:gd name="T1" fmla="*/ 0 h 20"/>
                  <a:gd name="T2" fmla="*/ 81 w 99"/>
                  <a:gd name="T3" fmla="*/ 6 h 20"/>
                  <a:gd name="T4" fmla="*/ 79 w 99"/>
                  <a:gd name="T5" fmla="*/ 5 h 20"/>
                  <a:gd name="T6" fmla="*/ 52 w 99"/>
                  <a:gd name="T7" fmla="*/ 13 h 20"/>
                  <a:gd name="T8" fmla="*/ 28 w 99"/>
                  <a:gd name="T9" fmla="*/ 19 h 20"/>
                  <a:gd name="T10" fmla="*/ 30 w 99"/>
                  <a:gd name="T11" fmla="*/ 13 h 20"/>
                  <a:gd name="T12" fmla="*/ 5 w 99"/>
                  <a:gd name="T13" fmla="*/ 20 h 20"/>
                  <a:gd name="T14" fmla="*/ 26 w 99"/>
                  <a:gd name="T15" fmla="*/ 14 h 20"/>
                  <a:gd name="T16" fmla="*/ 23 w 99"/>
                  <a:gd name="T17" fmla="*/ 11 h 20"/>
                  <a:gd name="T18" fmla="*/ 45 w 99"/>
                  <a:gd name="T19" fmla="*/ 9 h 20"/>
                  <a:gd name="T20" fmla="*/ 41 w 99"/>
                  <a:gd name="T21" fmla="*/ 14 h 20"/>
                  <a:gd name="T22" fmla="*/ 71 w 99"/>
                  <a:gd name="T23" fmla="*/ 6 h 20"/>
                  <a:gd name="T24" fmla="*/ 70 w 99"/>
                  <a:gd name="T25" fmla="*/ 5 h 20"/>
                  <a:gd name="T26" fmla="*/ 64 w 99"/>
                  <a:gd name="T27" fmla="*/ 5 h 20"/>
                  <a:gd name="T28" fmla="*/ 99 w 99"/>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9" h="20">
                    <a:moveTo>
                      <a:pt x="99" y="0"/>
                    </a:moveTo>
                    <a:cubicBezTo>
                      <a:pt x="93" y="2"/>
                      <a:pt x="87" y="4"/>
                      <a:pt x="81" y="6"/>
                    </a:cubicBezTo>
                    <a:cubicBezTo>
                      <a:pt x="79" y="5"/>
                      <a:pt x="86" y="3"/>
                      <a:pt x="79" y="5"/>
                    </a:cubicBezTo>
                    <a:cubicBezTo>
                      <a:pt x="68" y="8"/>
                      <a:pt x="60" y="11"/>
                      <a:pt x="52" y="13"/>
                    </a:cubicBezTo>
                    <a:cubicBezTo>
                      <a:pt x="44" y="15"/>
                      <a:pt x="37" y="17"/>
                      <a:pt x="28" y="19"/>
                    </a:cubicBezTo>
                    <a:cubicBezTo>
                      <a:pt x="41" y="15"/>
                      <a:pt x="36" y="15"/>
                      <a:pt x="30" y="13"/>
                    </a:cubicBezTo>
                    <a:cubicBezTo>
                      <a:pt x="18" y="16"/>
                      <a:pt x="18" y="17"/>
                      <a:pt x="5" y="20"/>
                    </a:cubicBezTo>
                    <a:cubicBezTo>
                      <a:pt x="0" y="19"/>
                      <a:pt x="19" y="16"/>
                      <a:pt x="26" y="14"/>
                    </a:cubicBezTo>
                    <a:cubicBezTo>
                      <a:pt x="32" y="12"/>
                      <a:pt x="21" y="13"/>
                      <a:pt x="23" y="11"/>
                    </a:cubicBezTo>
                    <a:cubicBezTo>
                      <a:pt x="38" y="7"/>
                      <a:pt x="26" y="15"/>
                      <a:pt x="45" y="9"/>
                    </a:cubicBezTo>
                    <a:cubicBezTo>
                      <a:pt x="44" y="12"/>
                      <a:pt x="49" y="11"/>
                      <a:pt x="41" y="14"/>
                    </a:cubicBezTo>
                    <a:cubicBezTo>
                      <a:pt x="45" y="15"/>
                      <a:pt x="62" y="9"/>
                      <a:pt x="71" y="6"/>
                    </a:cubicBezTo>
                    <a:cubicBezTo>
                      <a:pt x="68" y="7"/>
                      <a:pt x="66" y="7"/>
                      <a:pt x="70" y="5"/>
                    </a:cubicBezTo>
                    <a:cubicBezTo>
                      <a:pt x="52" y="10"/>
                      <a:pt x="71" y="4"/>
                      <a:pt x="64" y="5"/>
                    </a:cubicBezTo>
                    <a:cubicBezTo>
                      <a:pt x="77" y="3"/>
                      <a:pt x="86" y="2"/>
                      <a:pt x="9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5" name="Freeform 6260">
                <a:extLst>
                  <a:ext uri="{FF2B5EF4-FFF2-40B4-BE49-F238E27FC236}">
                    <a16:creationId xmlns:a16="http://schemas.microsoft.com/office/drawing/2014/main" id="{1F53FFE3-8BB4-428C-B414-D7F7BBB038E2}"/>
                  </a:ext>
                </a:extLst>
              </p:cNvPr>
              <p:cNvSpPr>
                <a:spLocks/>
              </p:cNvSpPr>
              <p:nvPr/>
            </p:nvSpPr>
            <p:spPr bwMode="auto">
              <a:xfrm>
                <a:off x="2771" y="2187"/>
                <a:ext cx="3" cy="15"/>
              </a:xfrm>
              <a:custGeom>
                <a:avLst/>
                <a:gdLst>
                  <a:gd name="T0" fmla="*/ 4 w 5"/>
                  <a:gd name="T1" fmla="*/ 15 h 27"/>
                  <a:gd name="T2" fmla="*/ 0 w 5"/>
                  <a:gd name="T3" fmla="*/ 23 h 27"/>
                  <a:gd name="T4" fmla="*/ 4 w 5"/>
                  <a:gd name="T5" fmla="*/ 1 h 27"/>
                  <a:gd name="T6" fmla="*/ 2 w 5"/>
                  <a:gd name="T7" fmla="*/ 19 h 27"/>
                  <a:gd name="T8" fmla="*/ 4 w 5"/>
                  <a:gd name="T9" fmla="*/ 15 h 27"/>
                </a:gdLst>
                <a:ahLst/>
                <a:cxnLst>
                  <a:cxn ang="0">
                    <a:pos x="T0" y="T1"/>
                  </a:cxn>
                  <a:cxn ang="0">
                    <a:pos x="T2" y="T3"/>
                  </a:cxn>
                  <a:cxn ang="0">
                    <a:pos x="T4" y="T5"/>
                  </a:cxn>
                  <a:cxn ang="0">
                    <a:pos x="T6" y="T7"/>
                  </a:cxn>
                  <a:cxn ang="0">
                    <a:pos x="T8" y="T9"/>
                  </a:cxn>
                </a:cxnLst>
                <a:rect l="0" t="0" r="r" b="b"/>
                <a:pathLst>
                  <a:path w="5" h="27">
                    <a:moveTo>
                      <a:pt x="4" y="15"/>
                    </a:moveTo>
                    <a:cubicBezTo>
                      <a:pt x="3" y="27"/>
                      <a:pt x="1" y="21"/>
                      <a:pt x="0" y="23"/>
                    </a:cubicBezTo>
                    <a:cubicBezTo>
                      <a:pt x="2" y="12"/>
                      <a:pt x="3" y="10"/>
                      <a:pt x="4" y="1"/>
                    </a:cubicBezTo>
                    <a:cubicBezTo>
                      <a:pt x="5" y="0"/>
                      <a:pt x="2" y="14"/>
                      <a:pt x="2" y="19"/>
                    </a:cubicBezTo>
                    <a:cubicBezTo>
                      <a:pt x="3" y="17"/>
                      <a:pt x="3" y="15"/>
                      <a:pt x="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6" name="Freeform 6261">
                <a:extLst>
                  <a:ext uri="{FF2B5EF4-FFF2-40B4-BE49-F238E27FC236}">
                    <a16:creationId xmlns:a16="http://schemas.microsoft.com/office/drawing/2014/main" id="{D8C98FC4-3F6D-4903-A694-3F8BE3CC1F4F}"/>
                  </a:ext>
                </a:extLst>
              </p:cNvPr>
              <p:cNvSpPr>
                <a:spLocks/>
              </p:cNvSpPr>
              <p:nvPr/>
            </p:nvSpPr>
            <p:spPr bwMode="auto">
              <a:xfrm>
                <a:off x="2768" y="2212"/>
                <a:ext cx="2" cy="9"/>
              </a:xfrm>
              <a:custGeom>
                <a:avLst/>
                <a:gdLst>
                  <a:gd name="T0" fmla="*/ 4 w 4"/>
                  <a:gd name="T1" fmla="*/ 7 h 16"/>
                  <a:gd name="T2" fmla="*/ 0 w 4"/>
                  <a:gd name="T3" fmla="*/ 16 h 16"/>
                  <a:gd name="T4" fmla="*/ 4 w 4"/>
                  <a:gd name="T5" fmla="*/ 7 h 16"/>
                </a:gdLst>
                <a:ahLst/>
                <a:cxnLst>
                  <a:cxn ang="0">
                    <a:pos x="T0" y="T1"/>
                  </a:cxn>
                  <a:cxn ang="0">
                    <a:pos x="T2" y="T3"/>
                  </a:cxn>
                  <a:cxn ang="0">
                    <a:pos x="T4" y="T5"/>
                  </a:cxn>
                </a:cxnLst>
                <a:rect l="0" t="0" r="r" b="b"/>
                <a:pathLst>
                  <a:path w="4" h="16">
                    <a:moveTo>
                      <a:pt x="4" y="7"/>
                    </a:moveTo>
                    <a:cubicBezTo>
                      <a:pt x="2" y="13"/>
                      <a:pt x="1" y="16"/>
                      <a:pt x="0" y="16"/>
                    </a:cubicBezTo>
                    <a:cubicBezTo>
                      <a:pt x="2" y="0"/>
                      <a:pt x="4" y="3"/>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7" name="Freeform 6262">
                <a:extLst>
                  <a:ext uri="{FF2B5EF4-FFF2-40B4-BE49-F238E27FC236}">
                    <a16:creationId xmlns:a16="http://schemas.microsoft.com/office/drawing/2014/main" id="{0A9BF119-6166-4A9F-98E1-767D3DD017E2}"/>
                  </a:ext>
                </a:extLst>
              </p:cNvPr>
              <p:cNvSpPr>
                <a:spLocks/>
              </p:cNvSpPr>
              <p:nvPr/>
            </p:nvSpPr>
            <p:spPr bwMode="auto">
              <a:xfrm>
                <a:off x="2472" y="2569"/>
                <a:ext cx="34" cy="19"/>
              </a:xfrm>
              <a:custGeom>
                <a:avLst/>
                <a:gdLst>
                  <a:gd name="T0" fmla="*/ 11 w 60"/>
                  <a:gd name="T1" fmla="*/ 30 h 34"/>
                  <a:gd name="T2" fmla="*/ 27 w 60"/>
                  <a:gd name="T3" fmla="*/ 21 h 34"/>
                  <a:gd name="T4" fmla="*/ 31 w 60"/>
                  <a:gd name="T5" fmla="*/ 16 h 34"/>
                  <a:gd name="T6" fmla="*/ 43 w 60"/>
                  <a:gd name="T7" fmla="*/ 9 h 34"/>
                  <a:gd name="T8" fmla="*/ 60 w 60"/>
                  <a:gd name="T9" fmla="*/ 0 h 34"/>
                  <a:gd name="T10" fmla="*/ 40 w 60"/>
                  <a:gd name="T11" fmla="*/ 14 h 34"/>
                  <a:gd name="T12" fmla="*/ 11 w 60"/>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60" h="34">
                    <a:moveTo>
                      <a:pt x="11" y="30"/>
                    </a:moveTo>
                    <a:cubicBezTo>
                      <a:pt x="0" y="34"/>
                      <a:pt x="17" y="26"/>
                      <a:pt x="27" y="21"/>
                    </a:cubicBezTo>
                    <a:cubicBezTo>
                      <a:pt x="28" y="21"/>
                      <a:pt x="28" y="19"/>
                      <a:pt x="31" y="16"/>
                    </a:cubicBezTo>
                    <a:cubicBezTo>
                      <a:pt x="42" y="13"/>
                      <a:pt x="48" y="7"/>
                      <a:pt x="43" y="9"/>
                    </a:cubicBezTo>
                    <a:cubicBezTo>
                      <a:pt x="44" y="7"/>
                      <a:pt x="52" y="5"/>
                      <a:pt x="60" y="0"/>
                    </a:cubicBezTo>
                    <a:cubicBezTo>
                      <a:pt x="52" y="6"/>
                      <a:pt x="47" y="10"/>
                      <a:pt x="40" y="14"/>
                    </a:cubicBezTo>
                    <a:cubicBezTo>
                      <a:pt x="34" y="19"/>
                      <a:pt x="25" y="24"/>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8" name="Freeform 6263">
                <a:extLst>
                  <a:ext uri="{FF2B5EF4-FFF2-40B4-BE49-F238E27FC236}">
                    <a16:creationId xmlns:a16="http://schemas.microsoft.com/office/drawing/2014/main" id="{E3FCB6D7-BFE5-414A-B3E9-172370CA268D}"/>
                  </a:ext>
                </a:extLst>
              </p:cNvPr>
              <p:cNvSpPr>
                <a:spLocks/>
              </p:cNvSpPr>
              <p:nvPr/>
            </p:nvSpPr>
            <p:spPr bwMode="auto">
              <a:xfrm>
                <a:off x="2620" y="1762"/>
                <a:ext cx="8" cy="8"/>
              </a:xfrm>
              <a:custGeom>
                <a:avLst/>
                <a:gdLst>
                  <a:gd name="T0" fmla="*/ 15 w 15"/>
                  <a:gd name="T1" fmla="*/ 14 h 14"/>
                  <a:gd name="T2" fmla="*/ 0 w 15"/>
                  <a:gd name="T3" fmla="*/ 0 h 14"/>
                  <a:gd name="T4" fmla="*/ 15 w 15"/>
                  <a:gd name="T5" fmla="*/ 14 h 14"/>
                </a:gdLst>
                <a:ahLst/>
                <a:cxnLst>
                  <a:cxn ang="0">
                    <a:pos x="T0" y="T1"/>
                  </a:cxn>
                  <a:cxn ang="0">
                    <a:pos x="T2" y="T3"/>
                  </a:cxn>
                  <a:cxn ang="0">
                    <a:pos x="T4" y="T5"/>
                  </a:cxn>
                </a:cxnLst>
                <a:rect l="0" t="0" r="r" b="b"/>
                <a:pathLst>
                  <a:path w="15" h="14">
                    <a:moveTo>
                      <a:pt x="15" y="14"/>
                    </a:moveTo>
                    <a:cubicBezTo>
                      <a:pt x="13" y="13"/>
                      <a:pt x="4" y="6"/>
                      <a:pt x="0" y="0"/>
                    </a:cubicBezTo>
                    <a:cubicBezTo>
                      <a:pt x="3" y="1"/>
                      <a:pt x="8" y="8"/>
                      <a:pt x="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9" name="Freeform 6264">
                <a:extLst>
                  <a:ext uri="{FF2B5EF4-FFF2-40B4-BE49-F238E27FC236}">
                    <a16:creationId xmlns:a16="http://schemas.microsoft.com/office/drawing/2014/main" id="{6A397FB7-D220-40D8-B669-788E197CCACE}"/>
                  </a:ext>
                </a:extLst>
              </p:cNvPr>
              <p:cNvSpPr>
                <a:spLocks/>
              </p:cNvSpPr>
              <p:nvPr/>
            </p:nvSpPr>
            <p:spPr bwMode="auto">
              <a:xfrm>
                <a:off x="2629" y="1771"/>
                <a:ext cx="12" cy="12"/>
              </a:xfrm>
              <a:custGeom>
                <a:avLst/>
                <a:gdLst>
                  <a:gd name="T0" fmla="*/ 2 w 21"/>
                  <a:gd name="T1" fmla="*/ 1 h 21"/>
                  <a:gd name="T2" fmla="*/ 20 w 21"/>
                  <a:gd name="T3" fmla="*/ 19 h 21"/>
                  <a:gd name="T4" fmla="*/ 11 w 21"/>
                  <a:gd name="T5" fmla="*/ 11 h 21"/>
                  <a:gd name="T6" fmla="*/ 2 w 21"/>
                  <a:gd name="T7" fmla="*/ 1 h 21"/>
                </a:gdLst>
                <a:ahLst/>
                <a:cxnLst>
                  <a:cxn ang="0">
                    <a:pos x="T0" y="T1"/>
                  </a:cxn>
                  <a:cxn ang="0">
                    <a:pos x="T2" y="T3"/>
                  </a:cxn>
                  <a:cxn ang="0">
                    <a:pos x="T4" y="T5"/>
                  </a:cxn>
                  <a:cxn ang="0">
                    <a:pos x="T6" y="T7"/>
                  </a:cxn>
                </a:cxnLst>
                <a:rect l="0" t="0" r="r" b="b"/>
                <a:pathLst>
                  <a:path w="21" h="21">
                    <a:moveTo>
                      <a:pt x="2" y="1"/>
                    </a:moveTo>
                    <a:cubicBezTo>
                      <a:pt x="12" y="11"/>
                      <a:pt x="10" y="9"/>
                      <a:pt x="20" y="19"/>
                    </a:cubicBezTo>
                    <a:cubicBezTo>
                      <a:pt x="21" y="21"/>
                      <a:pt x="16" y="17"/>
                      <a:pt x="11" y="11"/>
                    </a:cubicBezTo>
                    <a:cubicBezTo>
                      <a:pt x="5" y="6"/>
                      <a:pt x="0"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0" name="Freeform 6265">
                <a:extLst>
                  <a:ext uri="{FF2B5EF4-FFF2-40B4-BE49-F238E27FC236}">
                    <a16:creationId xmlns:a16="http://schemas.microsoft.com/office/drawing/2014/main" id="{1EC80A5D-BB71-4701-9123-DECC12E20B98}"/>
                  </a:ext>
                </a:extLst>
              </p:cNvPr>
              <p:cNvSpPr>
                <a:spLocks/>
              </p:cNvSpPr>
              <p:nvPr/>
            </p:nvSpPr>
            <p:spPr bwMode="auto">
              <a:xfrm>
                <a:off x="2661" y="1805"/>
                <a:ext cx="20" cy="25"/>
              </a:xfrm>
              <a:custGeom>
                <a:avLst/>
                <a:gdLst>
                  <a:gd name="T0" fmla="*/ 35 w 35"/>
                  <a:gd name="T1" fmla="*/ 43 h 43"/>
                  <a:gd name="T2" fmla="*/ 12 w 35"/>
                  <a:gd name="T3" fmla="*/ 16 h 43"/>
                  <a:gd name="T4" fmla="*/ 1 w 35"/>
                  <a:gd name="T5" fmla="*/ 1 h 43"/>
                  <a:gd name="T6" fmla="*/ 3 w 35"/>
                  <a:gd name="T7" fmla="*/ 4 h 43"/>
                  <a:gd name="T8" fmla="*/ 35 w 35"/>
                  <a:gd name="T9" fmla="*/ 43 h 43"/>
                </a:gdLst>
                <a:ahLst/>
                <a:cxnLst>
                  <a:cxn ang="0">
                    <a:pos x="T0" y="T1"/>
                  </a:cxn>
                  <a:cxn ang="0">
                    <a:pos x="T2" y="T3"/>
                  </a:cxn>
                  <a:cxn ang="0">
                    <a:pos x="T4" y="T5"/>
                  </a:cxn>
                  <a:cxn ang="0">
                    <a:pos x="T6" y="T7"/>
                  </a:cxn>
                  <a:cxn ang="0">
                    <a:pos x="T8" y="T9"/>
                  </a:cxn>
                </a:cxnLst>
                <a:rect l="0" t="0" r="r" b="b"/>
                <a:pathLst>
                  <a:path w="35" h="43">
                    <a:moveTo>
                      <a:pt x="35" y="43"/>
                    </a:moveTo>
                    <a:cubicBezTo>
                      <a:pt x="30" y="40"/>
                      <a:pt x="20" y="25"/>
                      <a:pt x="12" y="16"/>
                    </a:cubicBezTo>
                    <a:cubicBezTo>
                      <a:pt x="1" y="1"/>
                      <a:pt x="1" y="1"/>
                      <a:pt x="1" y="1"/>
                    </a:cubicBezTo>
                    <a:cubicBezTo>
                      <a:pt x="0" y="0"/>
                      <a:pt x="1" y="1"/>
                      <a:pt x="3" y="4"/>
                    </a:cubicBezTo>
                    <a:cubicBezTo>
                      <a:pt x="9" y="10"/>
                      <a:pt x="21" y="25"/>
                      <a:pt x="3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1" name="Freeform 6266">
                <a:extLst>
                  <a:ext uri="{FF2B5EF4-FFF2-40B4-BE49-F238E27FC236}">
                    <a16:creationId xmlns:a16="http://schemas.microsoft.com/office/drawing/2014/main" id="{2EEC6D41-31DA-42E2-82E4-556C0B918D43}"/>
                  </a:ext>
                </a:extLst>
              </p:cNvPr>
              <p:cNvSpPr>
                <a:spLocks/>
              </p:cNvSpPr>
              <p:nvPr/>
            </p:nvSpPr>
            <p:spPr bwMode="auto">
              <a:xfrm>
                <a:off x="2310" y="2625"/>
                <a:ext cx="21" cy="5"/>
              </a:xfrm>
              <a:custGeom>
                <a:avLst/>
                <a:gdLst>
                  <a:gd name="T0" fmla="*/ 12 w 37"/>
                  <a:gd name="T1" fmla="*/ 8 h 9"/>
                  <a:gd name="T2" fmla="*/ 0 w 37"/>
                  <a:gd name="T3" fmla="*/ 9 h 9"/>
                  <a:gd name="T4" fmla="*/ 29 w 37"/>
                  <a:gd name="T5" fmla="*/ 4 h 9"/>
                  <a:gd name="T6" fmla="*/ 20 w 37"/>
                  <a:gd name="T7" fmla="*/ 4 h 9"/>
                  <a:gd name="T8" fmla="*/ 34 w 37"/>
                  <a:gd name="T9" fmla="*/ 5 h 9"/>
                  <a:gd name="T10" fmla="*/ 12 w 37"/>
                  <a:gd name="T11" fmla="*/ 8 h 9"/>
                </a:gdLst>
                <a:ahLst/>
                <a:cxnLst>
                  <a:cxn ang="0">
                    <a:pos x="T0" y="T1"/>
                  </a:cxn>
                  <a:cxn ang="0">
                    <a:pos x="T2" y="T3"/>
                  </a:cxn>
                  <a:cxn ang="0">
                    <a:pos x="T4" y="T5"/>
                  </a:cxn>
                  <a:cxn ang="0">
                    <a:pos x="T6" y="T7"/>
                  </a:cxn>
                  <a:cxn ang="0">
                    <a:pos x="T8" y="T9"/>
                  </a:cxn>
                  <a:cxn ang="0">
                    <a:pos x="T10" y="T11"/>
                  </a:cxn>
                </a:cxnLst>
                <a:rect l="0" t="0" r="r" b="b"/>
                <a:pathLst>
                  <a:path w="37" h="9">
                    <a:moveTo>
                      <a:pt x="12" y="8"/>
                    </a:moveTo>
                    <a:cubicBezTo>
                      <a:pt x="8" y="9"/>
                      <a:pt x="7" y="8"/>
                      <a:pt x="0" y="9"/>
                    </a:cubicBezTo>
                    <a:cubicBezTo>
                      <a:pt x="8" y="7"/>
                      <a:pt x="16" y="6"/>
                      <a:pt x="29" y="4"/>
                    </a:cubicBezTo>
                    <a:cubicBezTo>
                      <a:pt x="26" y="4"/>
                      <a:pt x="20" y="5"/>
                      <a:pt x="20" y="4"/>
                    </a:cubicBezTo>
                    <a:cubicBezTo>
                      <a:pt x="37" y="0"/>
                      <a:pt x="35" y="3"/>
                      <a:pt x="34" y="5"/>
                    </a:cubicBezTo>
                    <a:cubicBezTo>
                      <a:pt x="23" y="6"/>
                      <a:pt x="15" y="7"/>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2" name="Freeform 6267">
                <a:extLst>
                  <a:ext uri="{FF2B5EF4-FFF2-40B4-BE49-F238E27FC236}">
                    <a16:creationId xmlns:a16="http://schemas.microsoft.com/office/drawing/2014/main" id="{FFB0CA16-BA55-4D6F-8317-708956994C61}"/>
                  </a:ext>
                </a:extLst>
              </p:cNvPr>
              <p:cNvSpPr>
                <a:spLocks/>
              </p:cNvSpPr>
              <p:nvPr/>
            </p:nvSpPr>
            <p:spPr bwMode="auto">
              <a:xfrm>
                <a:off x="2350" y="1639"/>
                <a:ext cx="12" cy="2"/>
              </a:xfrm>
              <a:custGeom>
                <a:avLst/>
                <a:gdLst>
                  <a:gd name="T0" fmla="*/ 20 w 20"/>
                  <a:gd name="T1" fmla="*/ 2 h 3"/>
                  <a:gd name="T2" fmla="*/ 0 w 20"/>
                  <a:gd name="T3" fmla="*/ 1 h 3"/>
                  <a:gd name="T4" fmla="*/ 20 w 20"/>
                  <a:gd name="T5" fmla="*/ 2 h 3"/>
                </a:gdLst>
                <a:ahLst/>
                <a:cxnLst>
                  <a:cxn ang="0">
                    <a:pos x="T0" y="T1"/>
                  </a:cxn>
                  <a:cxn ang="0">
                    <a:pos x="T2" y="T3"/>
                  </a:cxn>
                  <a:cxn ang="0">
                    <a:pos x="T4" y="T5"/>
                  </a:cxn>
                </a:cxnLst>
                <a:rect l="0" t="0" r="r" b="b"/>
                <a:pathLst>
                  <a:path w="20" h="3">
                    <a:moveTo>
                      <a:pt x="20" y="2"/>
                    </a:moveTo>
                    <a:cubicBezTo>
                      <a:pt x="17" y="3"/>
                      <a:pt x="11" y="3"/>
                      <a:pt x="0" y="1"/>
                    </a:cubicBezTo>
                    <a:cubicBezTo>
                      <a:pt x="2" y="0"/>
                      <a:pt x="9"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3" name="Freeform 6268">
                <a:extLst>
                  <a:ext uri="{FF2B5EF4-FFF2-40B4-BE49-F238E27FC236}">
                    <a16:creationId xmlns:a16="http://schemas.microsoft.com/office/drawing/2014/main" id="{BAE4DB35-2A78-4101-8F29-0B806BB47D9E}"/>
                  </a:ext>
                </a:extLst>
              </p:cNvPr>
              <p:cNvSpPr>
                <a:spLocks/>
              </p:cNvSpPr>
              <p:nvPr/>
            </p:nvSpPr>
            <p:spPr bwMode="auto">
              <a:xfrm>
                <a:off x="2741" y="2292"/>
                <a:ext cx="7" cy="16"/>
              </a:xfrm>
              <a:custGeom>
                <a:avLst/>
                <a:gdLst>
                  <a:gd name="T0" fmla="*/ 0 w 12"/>
                  <a:gd name="T1" fmla="*/ 28 h 28"/>
                  <a:gd name="T2" fmla="*/ 11 w 12"/>
                  <a:gd name="T3" fmla="*/ 0 h 28"/>
                  <a:gd name="T4" fmla="*/ 7 w 12"/>
                  <a:gd name="T5" fmla="*/ 14 h 28"/>
                  <a:gd name="T6" fmla="*/ 0 w 12"/>
                  <a:gd name="T7" fmla="*/ 28 h 28"/>
                </a:gdLst>
                <a:ahLst/>
                <a:cxnLst>
                  <a:cxn ang="0">
                    <a:pos x="T0" y="T1"/>
                  </a:cxn>
                  <a:cxn ang="0">
                    <a:pos x="T2" y="T3"/>
                  </a:cxn>
                  <a:cxn ang="0">
                    <a:pos x="T4" y="T5"/>
                  </a:cxn>
                  <a:cxn ang="0">
                    <a:pos x="T6" y="T7"/>
                  </a:cxn>
                </a:cxnLst>
                <a:rect l="0" t="0" r="r" b="b"/>
                <a:pathLst>
                  <a:path w="12" h="28">
                    <a:moveTo>
                      <a:pt x="0" y="28"/>
                    </a:moveTo>
                    <a:cubicBezTo>
                      <a:pt x="4" y="19"/>
                      <a:pt x="7" y="12"/>
                      <a:pt x="11" y="0"/>
                    </a:cubicBezTo>
                    <a:cubicBezTo>
                      <a:pt x="12" y="0"/>
                      <a:pt x="9" y="7"/>
                      <a:pt x="7" y="14"/>
                    </a:cubicBezTo>
                    <a:cubicBezTo>
                      <a:pt x="4" y="20"/>
                      <a:pt x="1" y="27"/>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4" name="Freeform 6269">
                <a:extLst>
                  <a:ext uri="{FF2B5EF4-FFF2-40B4-BE49-F238E27FC236}">
                    <a16:creationId xmlns:a16="http://schemas.microsoft.com/office/drawing/2014/main" id="{A0499445-4966-465F-B99E-B3884E1BD9FD}"/>
                  </a:ext>
                </a:extLst>
              </p:cNvPr>
              <p:cNvSpPr>
                <a:spLocks/>
              </p:cNvSpPr>
              <p:nvPr/>
            </p:nvSpPr>
            <p:spPr bwMode="auto">
              <a:xfrm>
                <a:off x="2638" y="2459"/>
                <a:ext cx="11" cy="10"/>
              </a:xfrm>
              <a:custGeom>
                <a:avLst/>
                <a:gdLst>
                  <a:gd name="T0" fmla="*/ 5 w 20"/>
                  <a:gd name="T1" fmla="*/ 17 h 19"/>
                  <a:gd name="T2" fmla="*/ 19 w 20"/>
                  <a:gd name="T3" fmla="*/ 0 h 19"/>
                  <a:gd name="T4" fmla="*/ 5 w 20"/>
                  <a:gd name="T5" fmla="*/ 17 h 19"/>
                </a:gdLst>
                <a:ahLst/>
                <a:cxnLst>
                  <a:cxn ang="0">
                    <a:pos x="T0" y="T1"/>
                  </a:cxn>
                  <a:cxn ang="0">
                    <a:pos x="T2" y="T3"/>
                  </a:cxn>
                  <a:cxn ang="0">
                    <a:pos x="T4" y="T5"/>
                  </a:cxn>
                </a:cxnLst>
                <a:rect l="0" t="0" r="r" b="b"/>
                <a:pathLst>
                  <a:path w="20" h="19">
                    <a:moveTo>
                      <a:pt x="5" y="17"/>
                    </a:moveTo>
                    <a:cubicBezTo>
                      <a:pt x="0" y="19"/>
                      <a:pt x="14" y="6"/>
                      <a:pt x="19" y="0"/>
                    </a:cubicBezTo>
                    <a:cubicBezTo>
                      <a:pt x="20" y="1"/>
                      <a:pt x="11" y="10"/>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5" name="Freeform 6270">
                <a:extLst>
                  <a:ext uri="{FF2B5EF4-FFF2-40B4-BE49-F238E27FC236}">
                    <a16:creationId xmlns:a16="http://schemas.microsoft.com/office/drawing/2014/main" id="{82F153E1-78CC-47DF-972E-A73FB5B9C7C6}"/>
                  </a:ext>
                </a:extLst>
              </p:cNvPr>
              <p:cNvSpPr>
                <a:spLocks/>
              </p:cNvSpPr>
              <p:nvPr/>
            </p:nvSpPr>
            <p:spPr bwMode="auto">
              <a:xfrm>
                <a:off x="2267" y="2630"/>
                <a:ext cx="16" cy="2"/>
              </a:xfrm>
              <a:custGeom>
                <a:avLst/>
                <a:gdLst>
                  <a:gd name="T0" fmla="*/ 28 w 28"/>
                  <a:gd name="T1" fmla="*/ 1 h 2"/>
                  <a:gd name="T2" fmla="*/ 1 w 28"/>
                  <a:gd name="T3" fmla="*/ 2 h 2"/>
                  <a:gd name="T4" fmla="*/ 0 w 28"/>
                  <a:gd name="T5" fmla="*/ 1 h 2"/>
                  <a:gd name="T6" fmla="*/ 27 w 28"/>
                  <a:gd name="T7" fmla="*/ 0 h 2"/>
                  <a:gd name="T8" fmla="*/ 28 w 28"/>
                  <a:gd name="T9" fmla="*/ 1 h 2"/>
                </a:gdLst>
                <a:ahLst/>
                <a:cxnLst>
                  <a:cxn ang="0">
                    <a:pos x="T0" y="T1"/>
                  </a:cxn>
                  <a:cxn ang="0">
                    <a:pos x="T2" y="T3"/>
                  </a:cxn>
                  <a:cxn ang="0">
                    <a:pos x="T4" y="T5"/>
                  </a:cxn>
                  <a:cxn ang="0">
                    <a:pos x="T6" y="T7"/>
                  </a:cxn>
                  <a:cxn ang="0">
                    <a:pos x="T8" y="T9"/>
                  </a:cxn>
                </a:cxnLst>
                <a:rect l="0" t="0" r="r" b="b"/>
                <a:pathLst>
                  <a:path w="28" h="2">
                    <a:moveTo>
                      <a:pt x="28" y="1"/>
                    </a:moveTo>
                    <a:cubicBezTo>
                      <a:pt x="19" y="2"/>
                      <a:pt x="10" y="2"/>
                      <a:pt x="1" y="2"/>
                    </a:cubicBezTo>
                    <a:cubicBezTo>
                      <a:pt x="0" y="1"/>
                      <a:pt x="0" y="1"/>
                      <a:pt x="0" y="1"/>
                    </a:cubicBezTo>
                    <a:cubicBezTo>
                      <a:pt x="9" y="1"/>
                      <a:pt x="18" y="1"/>
                      <a:pt x="27" y="0"/>
                    </a:cubicBezTo>
                    <a:lnTo>
                      <a:pt x="28"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6" name="Freeform 6271">
                <a:extLst>
                  <a:ext uri="{FF2B5EF4-FFF2-40B4-BE49-F238E27FC236}">
                    <a16:creationId xmlns:a16="http://schemas.microsoft.com/office/drawing/2014/main" id="{4EF04309-6796-4C15-A5EF-6AC7C0D9E267}"/>
                  </a:ext>
                </a:extLst>
              </p:cNvPr>
              <p:cNvSpPr>
                <a:spLocks/>
              </p:cNvSpPr>
              <p:nvPr/>
            </p:nvSpPr>
            <p:spPr bwMode="auto">
              <a:xfrm>
                <a:off x="2696" y="2365"/>
                <a:ext cx="19" cy="29"/>
              </a:xfrm>
              <a:custGeom>
                <a:avLst/>
                <a:gdLst>
                  <a:gd name="T0" fmla="*/ 30 w 33"/>
                  <a:gd name="T1" fmla="*/ 7 h 52"/>
                  <a:gd name="T2" fmla="*/ 27 w 33"/>
                  <a:gd name="T3" fmla="*/ 10 h 52"/>
                  <a:gd name="T4" fmla="*/ 2 w 33"/>
                  <a:gd name="T5" fmla="*/ 52 h 52"/>
                  <a:gd name="T6" fmla="*/ 5 w 33"/>
                  <a:gd name="T7" fmla="*/ 46 h 52"/>
                  <a:gd name="T8" fmla="*/ 0 w 33"/>
                  <a:gd name="T9" fmla="*/ 52 h 52"/>
                  <a:gd name="T10" fmla="*/ 16 w 33"/>
                  <a:gd name="T11" fmla="*/ 26 h 52"/>
                  <a:gd name="T12" fmla="*/ 33 w 33"/>
                  <a:gd name="T13" fmla="*/ 0 h 52"/>
                  <a:gd name="T14" fmla="*/ 30 w 33"/>
                  <a:gd name="T15" fmla="*/ 7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2">
                    <a:moveTo>
                      <a:pt x="30" y="7"/>
                    </a:moveTo>
                    <a:cubicBezTo>
                      <a:pt x="28" y="10"/>
                      <a:pt x="28" y="10"/>
                      <a:pt x="27" y="10"/>
                    </a:cubicBezTo>
                    <a:cubicBezTo>
                      <a:pt x="19" y="24"/>
                      <a:pt x="14" y="35"/>
                      <a:pt x="2" y="52"/>
                    </a:cubicBezTo>
                    <a:cubicBezTo>
                      <a:pt x="2" y="50"/>
                      <a:pt x="2" y="49"/>
                      <a:pt x="5" y="46"/>
                    </a:cubicBezTo>
                    <a:cubicBezTo>
                      <a:pt x="4" y="46"/>
                      <a:pt x="2" y="49"/>
                      <a:pt x="0" y="52"/>
                    </a:cubicBezTo>
                    <a:cubicBezTo>
                      <a:pt x="5" y="46"/>
                      <a:pt x="11" y="36"/>
                      <a:pt x="16" y="26"/>
                    </a:cubicBezTo>
                    <a:cubicBezTo>
                      <a:pt x="22" y="16"/>
                      <a:pt x="28" y="7"/>
                      <a:pt x="33" y="0"/>
                    </a:cubicBezTo>
                    <a:cubicBezTo>
                      <a:pt x="31" y="4"/>
                      <a:pt x="30" y="6"/>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7" name="Freeform 6272">
                <a:extLst>
                  <a:ext uri="{FF2B5EF4-FFF2-40B4-BE49-F238E27FC236}">
                    <a16:creationId xmlns:a16="http://schemas.microsoft.com/office/drawing/2014/main" id="{409D8C2F-48FB-4404-8854-AB2C5666E549}"/>
                  </a:ext>
                </a:extLst>
              </p:cNvPr>
              <p:cNvSpPr>
                <a:spLocks/>
              </p:cNvSpPr>
              <p:nvPr/>
            </p:nvSpPr>
            <p:spPr bwMode="auto">
              <a:xfrm>
                <a:off x="2393" y="1647"/>
                <a:ext cx="11" cy="3"/>
              </a:xfrm>
              <a:custGeom>
                <a:avLst/>
                <a:gdLst>
                  <a:gd name="T0" fmla="*/ 1 w 19"/>
                  <a:gd name="T1" fmla="*/ 0 h 5"/>
                  <a:gd name="T2" fmla="*/ 18 w 19"/>
                  <a:gd name="T3" fmla="*/ 3 h 5"/>
                  <a:gd name="T4" fmla="*/ 15 w 19"/>
                  <a:gd name="T5" fmla="*/ 5 h 5"/>
                  <a:gd name="T6" fmla="*/ 1 w 19"/>
                  <a:gd name="T7" fmla="*/ 0 h 5"/>
                </a:gdLst>
                <a:ahLst/>
                <a:cxnLst>
                  <a:cxn ang="0">
                    <a:pos x="T0" y="T1"/>
                  </a:cxn>
                  <a:cxn ang="0">
                    <a:pos x="T2" y="T3"/>
                  </a:cxn>
                  <a:cxn ang="0">
                    <a:pos x="T4" y="T5"/>
                  </a:cxn>
                  <a:cxn ang="0">
                    <a:pos x="T6" y="T7"/>
                  </a:cxn>
                </a:cxnLst>
                <a:rect l="0" t="0" r="r" b="b"/>
                <a:pathLst>
                  <a:path w="19" h="5">
                    <a:moveTo>
                      <a:pt x="1" y="0"/>
                    </a:moveTo>
                    <a:cubicBezTo>
                      <a:pt x="12" y="2"/>
                      <a:pt x="8" y="1"/>
                      <a:pt x="18" y="3"/>
                    </a:cubicBezTo>
                    <a:cubicBezTo>
                      <a:pt x="19" y="4"/>
                      <a:pt x="14" y="4"/>
                      <a:pt x="15" y="5"/>
                    </a:cubicBezTo>
                    <a:cubicBezTo>
                      <a:pt x="10" y="3"/>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8" name="Freeform 6273">
                <a:extLst>
                  <a:ext uri="{FF2B5EF4-FFF2-40B4-BE49-F238E27FC236}">
                    <a16:creationId xmlns:a16="http://schemas.microsoft.com/office/drawing/2014/main" id="{4AA12C49-30B2-44C4-A858-C3F0E8875C0A}"/>
                  </a:ext>
                </a:extLst>
              </p:cNvPr>
              <p:cNvSpPr>
                <a:spLocks/>
              </p:cNvSpPr>
              <p:nvPr/>
            </p:nvSpPr>
            <p:spPr bwMode="auto">
              <a:xfrm>
                <a:off x="2407" y="1650"/>
                <a:ext cx="22" cy="6"/>
              </a:xfrm>
              <a:custGeom>
                <a:avLst/>
                <a:gdLst>
                  <a:gd name="T0" fmla="*/ 35 w 38"/>
                  <a:gd name="T1" fmla="*/ 12 h 12"/>
                  <a:gd name="T2" fmla="*/ 24 w 38"/>
                  <a:gd name="T3" fmla="*/ 8 h 12"/>
                  <a:gd name="T4" fmla="*/ 20 w 38"/>
                  <a:gd name="T5" fmla="*/ 6 h 12"/>
                  <a:gd name="T6" fmla="*/ 0 w 38"/>
                  <a:gd name="T7" fmla="*/ 1 h 12"/>
                  <a:gd name="T8" fmla="*/ 21 w 38"/>
                  <a:gd name="T9" fmla="*/ 5 h 12"/>
                  <a:gd name="T10" fmla="*/ 35 w 38"/>
                  <a:gd name="T11" fmla="*/ 12 h 12"/>
                </a:gdLst>
                <a:ahLst/>
                <a:cxnLst>
                  <a:cxn ang="0">
                    <a:pos x="T0" y="T1"/>
                  </a:cxn>
                  <a:cxn ang="0">
                    <a:pos x="T2" y="T3"/>
                  </a:cxn>
                  <a:cxn ang="0">
                    <a:pos x="T4" y="T5"/>
                  </a:cxn>
                  <a:cxn ang="0">
                    <a:pos x="T6" y="T7"/>
                  </a:cxn>
                  <a:cxn ang="0">
                    <a:pos x="T8" y="T9"/>
                  </a:cxn>
                  <a:cxn ang="0">
                    <a:pos x="T10" y="T11"/>
                  </a:cxn>
                </a:cxnLst>
                <a:rect l="0" t="0" r="r" b="b"/>
                <a:pathLst>
                  <a:path w="38" h="12">
                    <a:moveTo>
                      <a:pt x="35" y="12"/>
                    </a:moveTo>
                    <a:cubicBezTo>
                      <a:pt x="30" y="11"/>
                      <a:pt x="26" y="7"/>
                      <a:pt x="24" y="8"/>
                    </a:cubicBezTo>
                    <a:cubicBezTo>
                      <a:pt x="17" y="6"/>
                      <a:pt x="17" y="6"/>
                      <a:pt x="20" y="6"/>
                    </a:cubicBezTo>
                    <a:cubicBezTo>
                      <a:pt x="10" y="3"/>
                      <a:pt x="8" y="3"/>
                      <a:pt x="0" y="1"/>
                    </a:cubicBezTo>
                    <a:cubicBezTo>
                      <a:pt x="2" y="0"/>
                      <a:pt x="12" y="3"/>
                      <a:pt x="21" y="5"/>
                    </a:cubicBezTo>
                    <a:cubicBezTo>
                      <a:pt x="30" y="8"/>
                      <a:pt x="38" y="1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9" name="Freeform 6274">
                <a:extLst>
                  <a:ext uri="{FF2B5EF4-FFF2-40B4-BE49-F238E27FC236}">
                    <a16:creationId xmlns:a16="http://schemas.microsoft.com/office/drawing/2014/main" id="{5B1CF7C8-BA25-4AD8-BC0E-9553DE2A1EDF}"/>
                  </a:ext>
                </a:extLst>
              </p:cNvPr>
              <p:cNvSpPr>
                <a:spLocks/>
              </p:cNvSpPr>
              <p:nvPr/>
            </p:nvSpPr>
            <p:spPr bwMode="auto">
              <a:xfrm>
                <a:off x="2628" y="1773"/>
                <a:ext cx="9" cy="7"/>
              </a:xfrm>
              <a:custGeom>
                <a:avLst/>
                <a:gdLst>
                  <a:gd name="T0" fmla="*/ 15 w 15"/>
                  <a:gd name="T1" fmla="*/ 14 h 14"/>
                  <a:gd name="T2" fmla="*/ 0 w 15"/>
                  <a:gd name="T3" fmla="*/ 0 h 14"/>
                  <a:gd name="T4" fmla="*/ 15 w 15"/>
                  <a:gd name="T5" fmla="*/ 14 h 14"/>
                </a:gdLst>
                <a:ahLst/>
                <a:cxnLst>
                  <a:cxn ang="0">
                    <a:pos x="T0" y="T1"/>
                  </a:cxn>
                  <a:cxn ang="0">
                    <a:pos x="T2" y="T3"/>
                  </a:cxn>
                  <a:cxn ang="0">
                    <a:pos x="T4" y="T5"/>
                  </a:cxn>
                </a:cxnLst>
                <a:rect l="0" t="0" r="r" b="b"/>
                <a:pathLst>
                  <a:path w="15" h="14">
                    <a:moveTo>
                      <a:pt x="15" y="14"/>
                    </a:moveTo>
                    <a:cubicBezTo>
                      <a:pt x="13" y="13"/>
                      <a:pt x="4" y="6"/>
                      <a:pt x="0" y="0"/>
                    </a:cubicBezTo>
                    <a:cubicBezTo>
                      <a:pt x="2" y="1"/>
                      <a:pt x="8" y="7"/>
                      <a:pt x="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0" name="Freeform 6275">
                <a:extLst>
                  <a:ext uri="{FF2B5EF4-FFF2-40B4-BE49-F238E27FC236}">
                    <a16:creationId xmlns:a16="http://schemas.microsoft.com/office/drawing/2014/main" id="{757F228E-890E-4537-84BF-B5A95BB4FB25}"/>
                  </a:ext>
                </a:extLst>
              </p:cNvPr>
              <p:cNvSpPr>
                <a:spLocks/>
              </p:cNvSpPr>
              <p:nvPr/>
            </p:nvSpPr>
            <p:spPr bwMode="auto">
              <a:xfrm>
                <a:off x="2657" y="1804"/>
                <a:ext cx="49" cy="65"/>
              </a:xfrm>
              <a:custGeom>
                <a:avLst/>
                <a:gdLst>
                  <a:gd name="T0" fmla="*/ 85 w 85"/>
                  <a:gd name="T1" fmla="*/ 115 h 115"/>
                  <a:gd name="T2" fmla="*/ 60 w 85"/>
                  <a:gd name="T3" fmla="*/ 81 h 115"/>
                  <a:gd name="T4" fmla="*/ 65 w 85"/>
                  <a:gd name="T5" fmla="*/ 86 h 115"/>
                  <a:gd name="T6" fmla="*/ 35 w 85"/>
                  <a:gd name="T7" fmla="*/ 43 h 115"/>
                  <a:gd name="T8" fmla="*/ 0 w 85"/>
                  <a:gd name="T9" fmla="*/ 0 h 115"/>
                  <a:gd name="T10" fmla="*/ 43 w 85"/>
                  <a:gd name="T11" fmla="*/ 52 h 115"/>
                  <a:gd name="T12" fmla="*/ 85 w 85"/>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85" y="115"/>
                    </a:moveTo>
                    <a:cubicBezTo>
                      <a:pt x="76" y="105"/>
                      <a:pt x="70" y="93"/>
                      <a:pt x="60" y="81"/>
                    </a:cubicBezTo>
                    <a:cubicBezTo>
                      <a:pt x="61" y="80"/>
                      <a:pt x="63" y="84"/>
                      <a:pt x="65" y="86"/>
                    </a:cubicBezTo>
                    <a:cubicBezTo>
                      <a:pt x="56" y="72"/>
                      <a:pt x="46" y="58"/>
                      <a:pt x="35" y="43"/>
                    </a:cubicBezTo>
                    <a:cubicBezTo>
                      <a:pt x="23" y="28"/>
                      <a:pt x="11" y="14"/>
                      <a:pt x="0" y="0"/>
                    </a:cubicBezTo>
                    <a:cubicBezTo>
                      <a:pt x="11" y="12"/>
                      <a:pt x="27" y="31"/>
                      <a:pt x="43" y="52"/>
                    </a:cubicBezTo>
                    <a:cubicBezTo>
                      <a:pt x="58" y="73"/>
                      <a:pt x="73" y="97"/>
                      <a:pt x="8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1" name="Freeform 6276">
                <a:extLst>
                  <a:ext uri="{FF2B5EF4-FFF2-40B4-BE49-F238E27FC236}">
                    <a16:creationId xmlns:a16="http://schemas.microsoft.com/office/drawing/2014/main" id="{740F2675-98F2-458C-9641-3656BF76AEF3}"/>
                  </a:ext>
                </a:extLst>
              </p:cNvPr>
              <p:cNvSpPr>
                <a:spLocks/>
              </p:cNvSpPr>
              <p:nvPr/>
            </p:nvSpPr>
            <p:spPr bwMode="auto">
              <a:xfrm>
                <a:off x="2708" y="1876"/>
                <a:ext cx="6" cy="9"/>
              </a:xfrm>
              <a:custGeom>
                <a:avLst/>
                <a:gdLst>
                  <a:gd name="T0" fmla="*/ 2 w 9"/>
                  <a:gd name="T1" fmla="*/ 0 h 15"/>
                  <a:gd name="T2" fmla="*/ 7 w 9"/>
                  <a:gd name="T3" fmla="*/ 10 h 15"/>
                  <a:gd name="T4" fmla="*/ 3 w 9"/>
                  <a:gd name="T5" fmla="*/ 5 h 15"/>
                  <a:gd name="T6" fmla="*/ 2 w 9"/>
                  <a:gd name="T7" fmla="*/ 0 h 15"/>
                </a:gdLst>
                <a:ahLst/>
                <a:cxnLst>
                  <a:cxn ang="0">
                    <a:pos x="T0" y="T1"/>
                  </a:cxn>
                  <a:cxn ang="0">
                    <a:pos x="T2" y="T3"/>
                  </a:cxn>
                  <a:cxn ang="0">
                    <a:pos x="T4" y="T5"/>
                  </a:cxn>
                  <a:cxn ang="0">
                    <a:pos x="T6" y="T7"/>
                  </a:cxn>
                </a:cxnLst>
                <a:rect l="0" t="0" r="r" b="b"/>
                <a:pathLst>
                  <a:path w="9" h="15">
                    <a:moveTo>
                      <a:pt x="2" y="0"/>
                    </a:moveTo>
                    <a:cubicBezTo>
                      <a:pt x="7" y="10"/>
                      <a:pt x="7" y="10"/>
                      <a:pt x="7" y="10"/>
                    </a:cubicBezTo>
                    <a:cubicBezTo>
                      <a:pt x="9" y="15"/>
                      <a:pt x="4" y="6"/>
                      <a:pt x="3" y="5"/>
                    </a:cubicBezTo>
                    <a:cubicBezTo>
                      <a:pt x="0" y="1"/>
                      <a:pt x="2"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2" name="Freeform 6277">
                <a:extLst>
                  <a:ext uri="{FF2B5EF4-FFF2-40B4-BE49-F238E27FC236}">
                    <a16:creationId xmlns:a16="http://schemas.microsoft.com/office/drawing/2014/main" id="{8F1AF15A-25A5-43FB-A27D-A0DFDF0BB674}"/>
                  </a:ext>
                </a:extLst>
              </p:cNvPr>
              <p:cNvSpPr>
                <a:spLocks/>
              </p:cNvSpPr>
              <p:nvPr/>
            </p:nvSpPr>
            <p:spPr bwMode="auto">
              <a:xfrm>
                <a:off x="2769" y="2187"/>
                <a:ext cx="3" cy="18"/>
              </a:xfrm>
              <a:custGeom>
                <a:avLst/>
                <a:gdLst>
                  <a:gd name="T0" fmla="*/ 0 w 5"/>
                  <a:gd name="T1" fmla="*/ 30 h 31"/>
                  <a:gd name="T2" fmla="*/ 4 w 5"/>
                  <a:gd name="T3" fmla="*/ 1 h 31"/>
                  <a:gd name="T4" fmla="*/ 3 w 5"/>
                  <a:gd name="T5" fmla="*/ 16 h 31"/>
                  <a:gd name="T6" fmla="*/ 0 w 5"/>
                  <a:gd name="T7" fmla="*/ 30 h 31"/>
                </a:gdLst>
                <a:ahLst/>
                <a:cxnLst>
                  <a:cxn ang="0">
                    <a:pos x="T0" y="T1"/>
                  </a:cxn>
                  <a:cxn ang="0">
                    <a:pos x="T2" y="T3"/>
                  </a:cxn>
                  <a:cxn ang="0">
                    <a:pos x="T4" y="T5"/>
                  </a:cxn>
                  <a:cxn ang="0">
                    <a:pos x="T6" y="T7"/>
                  </a:cxn>
                </a:cxnLst>
                <a:rect l="0" t="0" r="r" b="b"/>
                <a:pathLst>
                  <a:path w="5" h="31">
                    <a:moveTo>
                      <a:pt x="0" y="30"/>
                    </a:moveTo>
                    <a:cubicBezTo>
                      <a:pt x="2" y="20"/>
                      <a:pt x="4" y="11"/>
                      <a:pt x="4" y="1"/>
                    </a:cubicBezTo>
                    <a:cubicBezTo>
                      <a:pt x="5" y="0"/>
                      <a:pt x="4" y="8"/>
                      <a:pt x="3" y="16"/>
                    </a:cubicBezTo>
                    <a:cubicBezTo>
                      <a:pt x="2" y="23"/>
                      <a:pt x="1" y="31"/>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3" name="Freeform 6278">
                <a:extLst>
                  <a:ext uri="{FF2B5EF4-FFF2-40B4-BE49-F238E27FC236}">
                    <a16:creationId xmlns:a16="http://schemas.microsoft.com/office/drawing/2014/main" id="{3115E1B3-5BD6-4201-B080-AFD16F8F4010}"/>
                  </a:ext>
                </a:extLst>
              </p:cNvPr>
              <p:cNvSpPr>
                <a:spLocks/>
              </p:cNvSpPr>
              <p:nvPr/>
            </p:nvSpPr>
            <p:spPr bwMode="auto">
              <a:xfrm>
                <a:off x="2744" y="2285"/>
                <a:ext cx="4" cy="11"/>
              </a:xfrm>
              <a:custGeom>
                <a:avLst/>
                <a:gdLst>
                  <a:gd name="T0" fmla="*/ 5 w 7"/>
                  <a:gd name="T1" fmla="*/ 13 h 20"/>
                  <a:gd name="T2" fmla="*/ 2 w 7"/>
                  <a:gd name="T3" fmla="*/ 20 h 20"/>
                  <a:gd name="T4" fmla="*/ 0 w 7"/>
                  <a:gd name="T5" fmla="*/ 17 h 20"/>
                  <a:gd name="T6" fmla="*/ 7 w 7"/>
                  <a:gd name="T7" fmla="*/ 0 h 20"/>
                  <a:gd name="T8" fmla="*/ 5 w 7"/>
                  <a:gd name="T9" fmla="*/ 6 h 20"/>
                  <a:gd name="T10" fmla="*/ 7 w 7"/>
                  <a:gd name="T11" fmla="*/ 6 h 20"/>
                  <a:gd name="T12" fmla="*/ 5 w 7"/>
                  <a:gd name="T13" fmla="*/ 13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5" y="13"/>
                    </a:moveTo>
                    <a:cubicBezTo>
                      <a:pt x="4" y="17"/>
                      <a:pt x="3" y="15"/>
                      <a:pt x="2" y="20"/>
                    </a:cubicBezTo>
                    <a:cubicBezTo>
                      <a:pt x="5" y="8"/>
                      <a:pt x="4" y="11"/>
                      <a:pt x="0" y="17"/>
                    </a:cubicBezTo>
                    <a:cubicBezTo>
                      <a:pt x="2" y="13"/>
                      <a:pt x="4" y="8"/>
                      <a:pt x="7" y="0"/>
                    </a:cubicBezTo>
                    <a:cubicBezTo>
                      <a:pt x="7" y="0"/>
                      <a:pt x="6" y="4"/>
                      <a:pt x="5" y="6"/>
                    </a:cubicBezTo>
                    <a:cubicBezTo>
                      <a:pt x="7" y="6"/>
                      <a:pt x="7" y="6"/>
                      <a:pt x="7" y="6"/>
                    </a:cubicBezTo>
                    <a:cubicBezTo>
                      <a:pt x="6" y="10"/>
                      <a:pt x="5" y="12"/>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4" name="Freeform 6279">
                <a:extLst>
                  <a:ext uri="{FF2B5EF4-FFF2-40B4-BE49-F238E27FC236}">
                    <a16:creationId xmlns:a16="http://schemas.microsoft.com/office/drawing/2014/main" id="{017B4782-7309-4934-9F3E-BF7762D92414}"/>
                  </a:ext>
                </a:extLst>
              </p:cNvPr>
              <p:cNvSpPr>
                <a:spLocks/>
              </p:cNvSpPr>
              <p:nvPr/>
            </p:nvSpPr>
            <p:spPr bwMode="auto">
              <a:xfrm>
                <a:off x="2685" y="2396"/>
                <a:ext cx="10" cy="16"/>
              </a:xfrm>
              <a:custGeom>
                <a:avLst/>
                <a:gdLst>
                  <a:gd name="T0" fmla="*/ 0 w 19"/>
                  <a:gd name="T1" fmla="*/ 28 h 28"/>
                  <a:gd name="T2" fmla="*/ 8 w 19"/>
                  <a:gd name="T3" fmla="*/ 16 h 28"/>
                  <a:gd name="T4" fmla="*/ 19 w 19"/>
                  <a:gd name="T5" fmla="*/ 0 h 28"/>
                  <a:gd name="T6" fmla="*/ 0 w 19"/>
                  <a:gd name="T7" fmla="*/ 28 h 28"/>
                </a:gdLst>
                <a:ahLst/>
                <a:cxnLst>
                  <a:cxn ang="0">
                    <a:pos x="T0" y="T1"/>
                  </a:cxn>
                  <a:cxn ang="0">
                    <a:pos x="T2" y="T3"/>
                  </a:cxn>
                  <a:cxn ang="0">
                    <a:pos x="T4" y="T5"/>
                  </a:cxn>
                  <a:cxn ang="0">
                    <a:pos x="T6" y="T7"/>
                  </a:cxn>
                </a:cxnLst>
                <a:rect l="0" t="0" r="r" b="b"/>
                <a:pathLst>
                  <a:path w="19" h="28">
                    <a:moveTo>
                      <a:pt x="0" y="28"/>
                    </a:moveTo>
                    <a:cubicBezTo>
                      <a:pt x="1" y="26"/>
                      <a:pt x="4" y="21"/>
                      <a:pt x="8" y="16"/>
                    </a:cubicBezTo>
                    <a:cubicBezTo>
                      <a:pt x="12" y="10"/>
                      <a:pt x="16" y="4"/>
                      <a:pt x="19" y="0"/>
                    </a:cubicBezTo>
                    <a:cubicBezTo>
                      <a:pt x="18" y="3"/>
                      <a:pt x="9" y="1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5" name="Freeform 6280">
                <a:extLst>
                  <a:ext uri="{FF2B5EF4-FFF2-40B4-BE49-F238E27FC236}">
                    <a16:creationId xmlns:a16="http://schemas.microsoft.com/office/drawing/2014/main" id="{432CEAAC-513A-49BF-8C5C-01B864B930B4}"/>
                  </a:ext>
                </a:extLst>
              </p:cNvPr>
              <p:cNvSpPr>
                <a:spLocks/>
              </p:cNvSpPr>
              <p:nvPr/>
            </p:nvSpPr>
            <p:spPr bwMode="auto">
              <a:xfrm>
                <a:off x="2572" y="2521"/>
                <a:ext cx="7" cy="8"/>
              </a:xfrm>
              <a:custGeom>
                <a:avLst/>
                <a:gdLst>
                  <a:gd name="T0" fmla="*/ 11 w 13"/>
                  <a:gd name="T1" fmla="*/ 7 h 14"/>
                  <a:gd name="T2" fmla="*/ 0 w 13"/>
                  <a:gd name="T3" fmla="*/ 10 h 14"/>
                  <a:gd name="T4" fmla="*/ 13 w 13"/>
                  <a:gd name="T5" fmla="*/ 1 h 14"/>
                  <a:gd name="T6" fmla="*/ 4 w 13"/>
                  <a:gd name="T7" fmla="*/ 8 h 14"/>
                  <a:gd name="T8" fmla="*/ 11 w 13"/>
                  <a:gd name="T9" fmla="*/ 7 h 14"/>
                </a:gdLst>
                <a:ahLst/>
                <a:cxnLst>
                  <a:cxn ang="0">
                    <a:pos x="T0" y="T1"/>
                  </a:cxn>
                  <a:cxn ang="0">
                    <a:pos x="T2" y="T3"/>
                  </a:cxn>
                  <a:cxn ang="0">
                    <a:pos x="T4" y="T5"/>
                  </a:cxn>
                  <a:cxn ang="0">
                    <a:pos x="T6" y="T7"/>
                  </a:cxn>
                  <a:cxn ang="0">
                    <a:pos x="T8" y="T9"/>
                  </a:cxn>
                </a:cxnLst>
                <a:rect l="0" t="0" r="r" b="b"/>
                <a:pathLst>
                  <a:path w="13" h="14">
                    <a:moveTo>
                      <a:pt x="11" y="7"/>
                    </a:moveTo>
                    <a:cubicBezTo>
                      <a:pt x="1" y="14"/>
                      <a:pt x="5" y="9"/>
                      <a:pt x="0" y="10"/>
                    </a:cubicBezTo>
                    <a:cubicBezTo>
                      <a:pt x="8" y="4"/>
                      <a:pt x="11" y="0"/>
                      <a:pt x="13" y="1"/>
                    </a:cubicBezTo>
                    <a:cubicBezTo>
                      <a:pt x="4" y="8"/>
                      <a:pt x="4" y="8"/>
                      <a:pt x="4" y="8"/>
                    </a:cubicBezTo>
                    <a:cubicBezTo>
                      <a:pt x="10" y="6"/>
                      <a:pt x="11" y="4"/>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6" name="Freeform 6281">
                <a:extLst>
                  <a:ext uri="{FF2B5EF4-FFF2-40B4-BE49-F238E27FC236}">
                    <a16:creationId xmlns:a16="http://schemas.microsoft.com/office/drawing/2014/main" id="{B7FD8717-E221-4270-BD0A-C966B77ECF56}"/>
                  </a:ext>
                </a:extLst>
              </p:cNvPr>
              <p:cNvSpPr>
                <a:spLocks/>
              </p:cNvSpPr>
              <p:nvPr/>
            </p:nvSpPr>
            <p:spPr bwMode="auto">
              <a:xfrm>
                <a:off x="2344" y="2621"/>
                <a:ext cx="12" cy="2"/>
              </a:xfrm>
              <a:custGeom>
                <a:avLst/>
                <a:gdLst>
                  <a:gd name="T0" fmla="*/ 21 w 21"/>
                  <a:gd name="T1" fmla="*/ 3 h 4"/>
                  <a:gd name="T2" fmla="*/ 14 w 21"/>
                  <a:gd name="T3" fmla="*/ 3 h 4"/>
                  <a:gd name="T4" fmla="*/ 0 w 21"/>
                  <a:gd name="T5" fmla="*/ 4 h 4"/>
                  <a:gd name="T6" fmla="*/ 14 w 21"/>
                  <a:gd name="T7" fmla="*/ 0 h 4"/>
                  <a:gd name="T8" fmla="*/ 19 w 21"/>
                  <a:gd name="T9" fmla="*/ 0 h 4"/>
                  <a:gd name="T10" fmla="*/ 21 w 21"/>
                  <a:gd name="T11" fmla="*/ 3 h 4"/>
                </a:gdLst>
                <a:ahLst/>
                <a:cxnLst>
                  <a:cxn ang="0">
                    <a:pos x="T0" y="T1"/>
                  </a:cxn>
                  <a:cxn ang="0">
                    <a:pos x="T2" y="T3"/>
                  </a:cxn>
                  <a:cxn ang="0">
                    <a:pos x="T4" y="T5"/>
                  </a:cxn>
                  <a:cxn ang="0">
                    <a:pos x="T6" y="T7"/>
                  </a:cxn>
                  <a:cxn ang="0">
                    <a:pos x="T8" y="T9"/>
                  </a:cxn>
                  <a:cxn ang="0">
                    <a:pos x="T10" y="T11"/>
                  </a:cxn>
                </a:cxnLst>
                <a:rect l="0" t="0" r="r" b="b"/>
                <a:pathLst>
                  <a:path w="21" h="4">
                    <a:moveTo>
                      <a:pt x="21" y="3"/>
                    </a:moveTo>
                    <a:cubicBezTo>
                      <a:pt x="12" y="4"/>
                      <a:pt x="13" y="3"/>
                      <a:pt x="14" y="3"/>
                    </a:cubicBezTo>
                    <a:cubicBezTo>
                      <a:pt x="14" y="2"/>
                      <a:pt x="13" y="2"/>
                      <a:pt x="0" y="4"/>
                    </a:cubicBezTo>
                    <a:cubicBezTo>
                      <a:pt x="6" y="3"/>
                      <a:pt x="5" y="2"/>
                      <a:pt x="14" y="0"/>
                    </a:cubicBezTo>
                    <a:cubicBezTo>
                      <a:pt x="10" y="2"/>
                      <a:pt x="12" y="2"/>
                      <a:pt x="19"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7" name="Freeform 6282">
                <a:extLst>
                  <a:ext uri="{FF2B5EF4-FFF2-40B4-BE49-F238E27FC236}">
                    <a16:creationId xmlns:a16="http://schemas.microsoft.com/office/drawing/2014/main" id="{2FDC969B-3096-42AF-AD84-00C5C6E1CFFA}"/>
                  </a:ext>
                </a:extLst>
              </p:cNvPr>
              <p:cNvSpPr>
                <a:spLocks/>
              </p:cNvSpPr>
              <p:nvPr/>
            </p:nvSpPr>
            <p:spPr bwMode="auto">
              <a:xfrm>
                <a:off x="2201" y="2625"/>
                <a:ext cx="13" cy="3"/>
              </a:xfrm>
              <a:custGeom>
                <a:avLst/>
                <a:gdLst>
                  <a:gd name="T0" fmla="*/ 8 w 22"/>
                  <a:gd name="T1" fmla="*/ 4 h 4"/>
                  <a:gd name="T2" fmla="*/ 3 w 22"/>
                  <a:gd name="T3" fmla="*/ 0 h 4"/>
                  <a:gd name="T4" fmla="*/ 8 w 22"/>
                  <a:gd name="T5" fmla="*/ 4 h 4"/>
                </a:gdLst>
                <a:ahLst/>
                <a:cxnLst>
                  <a:cxn ang="0">
                    <a:pos x="T0" y="T1"/>
                  </a:cxn>
                  <a:cxn ang="0">
                    <a:pos x="T2" y="T3"/>
                  </a:cxn>
                  <a:cxn ang="0">
                    <a:pos x="T4" y="T5"/>
                  </a:cxn>
                </a:cxnLst>
                <a:rect l="0" t="0" r="r" b="b"/>
                <a:pathLst>
                  <a:path w="22" h="4">
                    <a:moveTo>
                      <a:pt x="8" y="4"/>
                    </a:moveTo>
                    <a:cubicBezTo>
                      <a:pt x="0" y="2"/>
                      <a:pt x="9" y="3"/>
                      <a:pt x="3" y="0"/>
                    </a:cubicBezTo>
                    <a:cubicBezTo>
                      <a:pt x="22" y="2"/>
                      <a:pt x="11"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8" name="Freeform 6283">
                <a:extLst>
                  <a:ext uri="{FF2B5EF4-FFF2-40B4-BE49-F238E27FC236}">
                    <a16:creationId xmlns:a16="http://schemas.microsoft.com/office/drawing/2014/main" id="{8B7141F1-EE53-4591-AA45-61C60F3C361F}"/>
                  </a:ext>
                </a:extLst>
              </p:cNvPr>
              <p:cNvSpPr>
                <a:spLocks/>
              </p:cNvSpPr>
              <p:nvPr/>
            </p:nvSpPr>
            <p:spPr bwMode="auto">
              <a:xfrm>
                <a:off x="2325" y="1638"/>
                <a:ext cx="28" cy="3"/>
              </a:xfrm>
              <a:custGeom>
                <a:avLst/>
                <a:gdLst>
                  <a:gd name="T0" fmla="*/ 6 w 49"/>
                  <a:gd name="T1" fmla="*/ 0 h 6"/>
                  <a:gd name="T2" fmla="*/ 34 w 49"/>
                  <a:gd name="T3" fmla="*/ 3 h 6"/>
                  <a:gd name="T4" fmla="*/ 44 w 49"/>
                  <a:gd name="T5" fmla="*/ 4 h 6"/>
                  <a:gd name="T6" fmla="*/ 48 w 49"/>
                  <a:gd name="T7" fmla="*/ 5 h 6"/>
                  <a:gd name="T8" fmla="*/ 27 w 49"/>
                  <a:gd name="T9" fmla="*/ 3 h 6"/>
                  <a:gd name="T10" fmla="*/ 17 w 49"/>
                  <a:gd name="T11" fmla="*/ 3 h 6"/>
                  <a:gd name="T12" fmla="*/ 4 w 49"/>
                  <a:gd name="T13" fmla="*/ 2 h 6"/>
                  <a:gd name="T14" fmla="*/ 6 w 49"/>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
                    <a:moveTo>
                      <a:pt x="6" y="0"/>
                    </a:moveTo>
                    <a:cubicBezTo>
                      <a:pt x="19" y="0"/>
                      <a:pt x="35" y="4"/>
                      <a:pt x="34" y="3"/>
                    </a:cubicBezTo>
                    <a:cubicBezTo>
                      <a:pt x="34" y="2"/>
                      <a:pt x="40" y="3"/>
                      <a:pt x="44" y="4"/>
                    </a:cubicBezTo>
                    <a:cubicBezTo>
                      <a:pt x="44" y="4"/>
                      <a:pt x="46" y="4"/>
                      <a:pt x="48" y="5"/>
                    </a:cubicBezTo>
                    <a:cubicBezTo>
                      <a:pt x="49" y="6"/>
                      <a:pt x="37" y="4"/>
                      <a:pt x="27" y="3"/>
                    </a:cubicBezTo>
                    <a:cubicBezTo>
                      <a:pt x="17" y="2"/>
                      <a:pt x="9" y="1"/>
                      <a:pt x="17" y="3"/>
                    </a:cubicBezTo>
                    <a:cubicBezTo>
                      <a:pt x="17" y="3"/>
                      <a:pt x="9" y="3"/>
                      <a:pt x="4" y="2"/>
                    </a:cubicBezTo>
                    <a:cubicBezTo>
                      <a:pt x="0" y="1"/>
                      <a:pt x="8"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9" name="Freeform 6284">
                <a:extLst>
                  <a:ext uri="{FF2B5EF4-FFF2-40B4-BE49-F238E27FC236}">
                    <a16:creationId xmlns:a16="http://schemas.microsoft.com/office/drawing/2014/main" id="{472930B6-CC5C-4967-ABD0-C31F26A315B7}"/>
                  </a:ext>
                </a:extLst>
              </p:cNvPr>
              <p:cNvSpPr>
                <a:spLocks/>
              </p:cNvSpPr>
              <p:nvPr/>
            </p:nvSpPr>
            <p:spPr bwMode="auto">
              <a:xfrm>
                <a:off x="2715" y="1887"/>
                <a:ext cx="12" cy="22"/>
              </a:xfrm>
              <a:custGeom>
                <a:avLst/>
                <a:gdLst>
                  <a:gd name="T0" fmla="*/ 0 w 20"/>
                  <a:gd name="T1" fmla="*/ 0 h 38"/>
                  <a:gd name="T2" fmla="*/ 20 w 20"/>
                  <a:gd name="T3" fmla="*/ 38 h 38"/>
                  <a:gd name="T4" fmla="*/ 12 w 20"/>
                  <a:gd name="T5" fmla="*/ 24 h 38"/>
                  <a:gd name="T6" fmla="*/ 0 w 20"/>
                  <a:gd name="T7" fmla="*/ 0 h 38"/>
                </a:gdLst>
                <a:ahLst/>
                <a:cxnLst>
                  <a:cxn ang="0">
                    <a:pos x="T0" y="T1"/>
                  </a:cxn>
                  <a:cxn ang="0">
                    <a:pos x="T2" y="T3"/>
                  </a:cxn>
                  <a:cxn ang="0">
                    <a:pos x="T4" y="T5"/>
                  </a:cxn>
                  <a:cxn ang="0">
                    <a:pos x="T6" y="T7"/>
                  </a:cxn>
                </a:cxnLst>
                <a:rect l="0" t="0" r="r" b="b"/>
                <a:pathLst>
                  <a:path w="20" h="38">
                    <a:moveTo>
                      <a:pt x="0" y="0"/>
                    </a:moveTo>
                    <a:cubicBezTo>
                      <a:pt x="7" y="11"/>
                      <a:pt x="11" y="21"/>
                      <a:pt x="20" y="38"/>
                    </a:cubicBezTo>
                    <a:cubicBezTo>
                      <a:pt x="19" y="38"/>
                      <a:pt x="16" y="32"/>
                      <a:pt x="12" y="24"/>
                    </a:cubicBezTo>
                    <a:cubicBezTo>
                      <a:pt x="8" y="16"/>
                      <a:pt x="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0" name="Freeform 6285">
                <a:extLst>
                  <a:ext uri="{FF2B5EF4-FFF2-40B4-BE49-F238E27FC236}">
                    <a16:creationId xmlns:a16="http://schemas.microsoft.com/office/drawing/2014/main" id="{82F052C4-3928-4CEE-BCBF-A900EFBEF18F}"/>
                  </a:ext>
                </a:extLst>
              </p:cNvPr>
              <p:cNvSpPr>
                <a:spLocks/>
              </p:cNvSpPr>
              <p:nvPr/>
            </p:nvSpPr>
            <p:spPr bwMode="auto">
              <a:xfrm>
                <a:off x="2734" y="1927"/>
                <a:ext cx="17" cy="44"/>
              </a:xfrm>
              <a:custGeom>
                <a:avLst/>
                <a:gdLst>
                  <a:gd name="T0" fmla="*/ 29 w 29"/>
                  <a:gd name="T1" fmla="*/ 78 h 78"/>
                  <a:gd name="T2" fmla="*/ 16 w 29"/>
                  <a:gd name="T3" fmla="*/ 41 h 78"/>
                  <a:gd name="T4" fmla="*/ 0 w 29"/>
                  <a:gd name="T5" fmla="*/ 0 h 78"/>
                  <a:gd name="T6" fmla="*/ 15 w 29"/>
                  <a:gd name="T7" fmla="*/ 33 h 78"/>
                  <a:gd name="T8" fmla="*/ 29 w 29"/>
                  <a:gd name="T9" fmla="*/ 78 h 78"/>
                </a:gdLst>
                <a:ahLst/>
                <a:cxnLst>
                  <a:cxn ang="0">
                    <a:pos x="T0" y="T1"/>
                  </a:cxn>
                  <a:cxn ang="0">
                    <a:pos x="T2" y="T3"/>
                  </a:cxn>
                  <a:cxn ang="0">
                    <a:pos x="T4" y="T5"/>
                  </a:cxn>
                  <a:cxn ang="0">
                    <a:pos x="T6" y="T7"/>
                  </a:cxn>
                  <a:cxn ang="0">
                    <a:pos x="T8" y="T9"/>
                  </a:cxn>
                </a:cxnLst>
                <a:rect l="0" t="0" r="r" b="b"/>
                <a:pathLst>
                  <a:path w="29" h="78">
                    <a:moveTo>
                      <a:pt x="29" y="78"/>
                    </a:moveTo>
                    <a:cubicBezTo>
                      <a:pt x="26" y="68"/>
                      <a:pt x="22" y="55"/>
                      <a:pt x="16" y="41"/>
                    </a:cubicBezTo>
                    <a:cubicBezTo>
                      <a:pt x="11" y="28"/>
                      <a:pt x="5" y="13"/>
                      <a:pt x="0" y="0"/>
                    </a:cubicBezTo>
                    <a:cubicBezTo>
                      <a:pt x="2" y="4"/>
                      <a:pt x="9" y="17"/>
                      <a:pt x="15" y="33"/>
                    </a:cubicBezTo>
                    <a:cubicBezTo>
                      <a:pt x="21" y="48"/>
                      <a:pt x="27" y="66"/>
                      <a:pt x="2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1" name="Freeform 6286">
                <a:extLst>
                  <a:ext uri="{FF2B5EF4-FFF2-40B4-BE49-F238E27FC236}">
                    <a16:creationId xmlns:a16="http://schemas.microsoft.com/office/drawing/2014/main" id="{49D12BB3-9904-4280-9668-C3FC533A7BBE}"/>
                  </a:ext>
                </a:extLst>
              </p:cNvPr>
              <p:cNvSpPr>
                <a:spLocks/>
              </p:cNvSpPr>
              <p:nvPr/>
            </p:nvSpPr>
            <p:spPr bwMode="auto">
              <a:xfrm>
                <a:off x="2751" y="2236"/>
                <a:ext cx="11" cy="40"/>
              </a:xfrm>
              <a:custGeom>
                <a:avLst/>
                <a:gdLst>
                  <a:gd name="T0" fmla="*/ 11 w 19"/>
                  <a:gd name="T1" fmla="*/ 41 h 70"/>
                  <a:gd name="T2" fmla="*/ 5 w 19"/>
                  <a:gd name="T3" fmla="*/ 63 h 70"/>
                  <a:gd name="T4" fmla="*/ 2 w 19"/>
                  <a:gd name="T5" fmla="*/ 63 h 70"/>
                  <a:gd name="T6" fmla="*/ 3 w 19"/>
                  <a:gd name="T7" fmla="*/ 59 h 70"/>
                  <a:gd name="T8" fmla="*/ 7 w 19"/>
                  <a:gd name="T9" fmla="*/ 49 h 70"/>
                  <a:gd name="T10" fmla="*/ 7 w 19"/>
                  <a:gd name="T11" fmla="*/ 46 h 70"/>
                  <a:gd name="T12" fmla="*/ 1 w 19"/>
                  <a:gd name="T13" fmla="*/ 61 h 70"/>
                  <a:gd name="T14" fmla="*/ 10 w 19"/>
                  <a:gd name="T15" fmla="*/ 31 h 70"/>
                  <a:gd name="T16" fmla="*/ 17 w 19"/>
                  <a:gd name="T17" fmla="*/ 0 h 70"/>
                  <a:gd name="T18" fmla="*/ 8 w 19"/>
                  <a:gd name="T19" fmla="*/ 39 h 70"/>
                  <a:gd name="T20" fmla="*/ 11 w 19"/>
                  <a:gd name="T21" fmla="*/ 4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70">
                    <a:moveTo>
                      <a:pt x="11" y="41"/>
                    </a:moveTo>
                    <a:cubicBezTo>
                      <a:pt x="9" y="49"/>
                      <a:pt x="7" y="56"/>
                      <a:pt x="5" y="63"/>
                    </a:cubicBezTo>
                    <a:cubicBezTo>
                      <a:pt x="3" y="64"/>
                      <a:pt x="10" y="40"/>
                      <a:pt x="2" y="63"/>
                    </a:cubicBezTo>
                    <a:cubicBezTo>
                      <a:pt x="0" y="70"/>
                      <a:pt x="1" y="65"/>
                      <a:pt x="3" y="59"/>
                    </a:cubicBezTo>
                    <a:cubicBezTo>
                      <a:pt x="5" y="53"/>
                      <a:pt x="7" y="46"/>
                      <a:pt x="7" y="49"/>
                    </a:cubicBezTo>
                    <a:cubicBezTo>
                      <a:pt x="8" y="45"/>
                      <a:pt x="7" y="46"/>
                      <a:pt x="7" y="46"/>
                    </a:cubicBezTo>
                    <a:cubicBezTo>
                      <a:pt x="5" y="45"/>
                      <a:pt x="1" y="66"/>
                      <a:pt x="1" y="61"/>
                    </a:cubicBezTo>
                    <a:cubicBezTo>
                      <a:pt x="5" y="48"/>
                      <a:pt x="7" y="39"/>
                      <a:pt x="10" y="31"/>
                    </a:cubicBezTo>
                    <a:cubicBezTo>
                      <a:pt x="12" y="23"/>
                      <a:pt x="14" y="14"/>
                      <a:pt x="17" y="0"/>
                    </a:cubicBezTo>
                    <a:cubicBezTo>
                      <a:pt x="19" y="2"/>
                      <a:pt x="12" y="23"/>
                      <a:pt x="8" y="39"/>
                    </a:cubicBezTo>
                    <a:cubicBezTo>
                      <a:pt x="6" y="47"/>
                      <a:pt x="10" y="40"/>
                      <a:pt x="1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2" name="Freeform 6287">
                <a:extLst>
                  <a:ext uri="{FF2B5EF4-FFF2-40B4-BE49-F238E27FC236}">
                    <a16:creationId xmlns:a16="http://schemas.microsoft.com/office/drawing/2014/main" id="{2F733103-374C-420D-9306-59B7BB8A8552}"/>
                  </a:ext>
                </a:extLst>
              </p:cNvPr>
              <p:cNvSpPr>
                <a:spLocks/>
              </p:cNvSpPr>
              <p:nvPr/>
            </p:nvSpPr>
            <p:spPr bwMode="auto">
              <a:xfrm>
                <a:off x="2661" y="2434"/>
                <a:ext cx="7" cy="10"/>
              </a:xfrm>
              <a:custGeom>
                <a:avLst/>
                <a:gdLst>
                  <a:gd name="T0" fmla="*/ 9 w 13"/>
                  <a:gd name="T1" fmla="*/ 7 h 18"/>
                  <a:gd name="T2" fmla="*/ 1 w 13"/>
                  <a:gd name="T3" fmla="*/ 15 h 18"/>
                  <a:gd name="T4" fmla="*/ 11 w 13"/>
                  <a:gd name="T5" fmla="*/ 1 h 18"/>
                  <a:gd name="T6" fmla="*/ 6 w 13"/>
                  <a:gd name="T7" fmla="*/ 10 h 18"/>
                  <a:gd name="T8" fmla="*/ 9 w 13"/>
                  <a:gd name="T9" fmla="*/ 7 h 18"/>
                </a:gdLst>
                <a:ahLst/>
                <a:cxnLst>
                  <a:cxn ang="0">
                    <a:pos x="T0" y="T1"/>
                  </a:cxn>
                  <a:cxn ang="0">
                    <a:pos x="T2" y="T3"/>
                  </a:cxn>
                  <a:cxn ang="0">
                    <a:pos x="T4" y="T5"/>
                  </a:cxn>
                  <a:cxn ang="0">
                    <a:pos x="T6" y="T7"/>
                  </a:cxn>
                  <a:cxn ang="0">
                    <a:pos x="T8" y="T9"/>
                  </a:cxn>
                </a:cxnLst>
                <a:rect l="0" t="0" r="r" b="b"/>
                <a:pathLst>
                  <a:path w="13" h="18">
                    <a:moveTo>
                      <a:pt x="9" y="7"/>
                    </a:moveTo>
                    <a:cubicBezTo>
                      <a:pt x="9" y="8"/>
                      <a:pt x="0" y="18"/>
                      <a:pt x="1" y="15"/>
                    </a:cubicBezTo>
                    <a:cubicBezTo>
                      <a:pt x="10" y="5"/>
                      <a:pt x="4" y="10"/>
                      <a:pt x="11" y="1"/>
                    </a:cubicBezTo>
                    <a:cubicBezTo>
                      <a:pt x="13" y="0"/>
                      <a:pt x="11" y="3"/>
                      <a:pt x="6" y="10"/>
                    </a:cubicBezTo>
                    <a:cubicBezTo>
                      <a:pt x="6" y="10"/>
                      <a:pt x="7" y="9"/>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3" name="Freeform 6288">
                <a:extLst>
                  <a:ext uri="{FF2B5EF4-FFF2-40B4-BE49-F238E27FC236}">
                    <a16:creationId xmlns:a16="http://schemas.microsoft.com/office/drawing/2014/main" id="{3AFDC987-A394-4180-8CB3-540A23893C46}"/>
                  </a:ext>
                </a:extLst>
              </p:cNvPr>
              <p:cNvSpPr>
                <a:spLocks/>
              </p:cNvSpPr>
              <p:nvPr/>
            </p:nvSpPr>
            <p:spPr bwMode="auto">
              <a:xfrm>
                <a:off x="2632" y="2447"/>
                <a:ext cx="26" cy="29"/>
              </a:xfrm>
              <a:custGeom>
                <a:avLst/>
                <a:gdLst>
                  <a:gd name="T0" fmla="*/ 46 w 46"/>
                  <a:gd name="T1" fmla="*/ 0 h 50"/>
                  <a:gd name="T2" fmla="*/ 0 w 46"/>
                  <a:gd name="T3" fmla="*/ 50 h 50"/>
                  <a:gd name="T4" fmla="*/ 23 w 46"/>
                  <a:gd name="T5" fmla="*/ 25 h 50"/>
                  <a:gd name="T6" fmla="*/ 46 w 46"/>
                  <a:gd name="T7" fmla="*/ 0 h 50"/>
                </a:gdLst>
                <a:ahLst/>
                <a:cxnLst>
                  <a:cxn ang="0">
                    <a:pos x="T0" y="T1"/>
                  </a:cxn>
                  <a:cxn ang="0">
                    <a:pos x="T2" y="T3"/>
                  </a:cxn>
                  <a:cxn ang="0">
                    <a:pos x="T4" y="T5"/>
                  </a:cxn>
                  <a:cxn ang="0">
                    <a:pos x="T6" y="T7"/>
                  </a:cxn>
                </a:cxnLst>
                <a:rect l="0" t="0" r="r" b="b"/>
                <a:pathLst>
                  <a:path w="46" h="50">
                    <a:moveTo>
                      <a:pt x="46" y="0"/>
                    </a:moveTo>
                    <a:cubicBezTo>
                      <a:pt x="30" y="20"/>
                      <a:pt x="12" y="39"/>
                      <a:pt x="0" y="50"/>
                    </a:cubicBezTo>
                    <a:cubicBezTo>
                      <a:pt x="3" y="47"/>
                      <a:pt x="13" y="36"/>
                      <a:pt x="23" y="25"/>
                    </a:cubicBezTo>
                    <a:cubicBezTo>
                      <a:pt x="33" y="14"/>
                      <a:pt x="43" y="3"/>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4" name="Freeform 6289">
                <a:extLst>
                  <a:ext uri="{FF2B5EF4-FFF2-40B4-BE49-F238E27FC236}">
                    <a16:creationId xmlns:a16="http://schemas.microsoft.com/office/drawing/2014/main" id="{02D7181A-FC32-473F-8AFE-9231C733C28E}"/>
                  </a:ext>
                </a:extLst>
              </p:cNvPr>
              <p:cNvSpPr>
                <a:spLocks/>
              </p:cNvSpPr>
              <p:nvPr/>
            </p:nvSpPr>
            <p:spPr bwMode="auto">
              <a:xfrm>
                <a:off x="2281" y="2628"/>
                <a:ext cx="14" cy="2"/>
              </a:xfrm>
              <a:custGeom>
                <a:avLst/>
                <a:gdLst>
                  <a:gd name="T0" fmla="*/ 22 w 25"/>
                  <a:gd name="T1" fmla="*/ 3 h 4"/>
                  <a:gd name="T2" fmla="*/ 6 w 25"/>
                  <a:gd name="T3" fmla="*/ 3 h 4"/>
                  <a:gd name="T4" fmla="*/ 1 w 25"/>
                  <a:gd name="T5" fmla="*/ 1 h 4"/>
                  <a:gd name="T6" fmla="*/ 20 w 25"/>
                  <a:gd name="T7" fmla="*/ 0 h 4"/>
                  <a:gd name="T8" fmla="*/ 22 w 25"/>
                  <a:gd name="T9" fmla="*/ 3 h 4"/>
                </a:gdLst>
                <a:ahLst/>
                <a:cxnLst>
                  <a:cxn ang="0">
                    <a:pos x="T0" y="T1"/>
                  </a:cxn>
                  <a:cxn ang="0">
                    <a:pos x="T2" y="T3"/>
                  </a:cxn>
                  <a:cxn ang="0">
                    <a:pos x="T4" y="T5"/>
                  </a:cxn>
                  <a:cxn ang="0">
                    <a:pos x="T6" y="T7"/>
                  </a:cxn>
                  <a:cxn ang="0">
                    <a:pos x="T8" y="T9"/>
                  </a:cxn>
                </a:cxnLst>
                <a:rect l="0" t="0" r="r" b="b"/>
                <a:pathLst>
                  <a:path w="25" h="4">
                    <a:moveTo>
                      <a:pt x="22" y="3"/>
                    </a:moveTo>
                    <a:cubicBezTo>
                      <a:pt x="10" y="4"/>
                      <a:pt x="18" y="2"/>
                      <a:pt x="6" y="3"/>
                    </a:cubicBezTo>
                    <a:cubicBezTo>
                      <a:pt x="9" y="2"/>
                      <a:pt x="19" y="0"/>
                      <a:pt x="1" y="1"/>
                    </a:cubicBezTo>
                    <a:cubicBezTo>
                      <a:pt x="0" y="0"/>
                      <a:pt x="15" y="1"/>
                      <a:pt x="20" y="0"/>
                    </a:cubicBezTo>
                    <a:cubicBezTo>
                      <a:pt x="25" y="1"/>
                      <a:pt x="21" y="1"/>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5" name="Freeform 6290">
                <a:extLst>
                  <a:ext uri="{FF2B5EF4-FFF2-40B4-BE49-F238E27FC236}">
                    <a16:creationId xmlns:a16="http://schemas.microsoft.com/office/drawing/2014/main" id="{CCF85D9F-5CA6-4CE7-8A9B-8D2F5A19AC84}"/>
                  </a:ext>
                </a:extLst>
              </p:cNvPr>
              <p:cNvSpPr>
                <a:spLocks/>
              </p:cNvSpPr>
              <p:nvPr/>
            </p:nvSpPr>
            <p:spPr bwMode="auto">
              <a:xfrm>
                <a:off x="2119" y="2608"/>
                <a:ext cx="9" cy="4"/>
              </a:xfrm>
              <a:custGeom>
                <a:avLst/>
                <a:gdLst>
                  <a:gd name="T0" fmla="*/ 15 w 15"/>
                  <a:gd name="T1" fmla="*/ 7 h 7"/>
                  <a:gd name="T2" fmla="*/ 0 w 15"/>
                  <a:gd name="T3" fmla="*/ 3 h 7"/>
                  <a:gd name="T4" fmla="*/ 13 w 15"/>
                  <a:gd name="T5" fmla="*/ 4 h 7"/>
                  <a:gd name="T6" fmla="*/ 15 w 15"/>
                  <a:gd name="T7" fmla="*/ 7 h 7"/>
                </a:gdLst>
                <a:ahLst/>
                <a:cxnLst>
                  <a:cxn ang="0">
                    <a:pos x="T0" y="T1"/>
                  </a:cxn>
                  <a:cxn ang="0">
                    <a:pos x="T2" y="T3"/>
                  </a:cxn>
                  <a:cxn ang="0">
                    <a:pos x="T4" y="T5"/>
                  </a:cxn>
                  <a:cxn ang="0">
                    <a:pos x="T6" y="T7"/>
                  </a:cxn>
                </a:cxnLst>
                <a:rect l="0" t="0" r="r" b="b"/>
                <a:pathLst>
                  <a:path w="15" h="7">
                    <a:moveTo>
                      <a:pt x="15" y="7"/>
                    </a:moveTo>
                    <a:cubicBezTo>
                      <a:pt x="10" y="6"/>
                      <a:pt x="5" y="5"/>
                      <a:pt x="0" y="3"/>
                    </a:cubicBezTo>
                    <a:cubicBezTo>
                      <a:pt x="8" y="5"/>
                      <a:pt x="1" y="0"/>
                      <a:pt x="13" y="4"/>
                    </a:cubicBezTo>
                    <a:lnTo>
                      <a:pt x="1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6" name="Freeform 6291">
                <a:extLst>
                  <a:ext uri="{FF2B5EF4-FFF2-40B4-BE49-F238E27FC236}">
                    <a16:creationId xmlns:a16="http://schemas.microsoft.com/office/drawing/2014/main" id="{F9D35506-08F1-4FD7-A725-39993905F653}"/>
                  </a:ext>
                </a:extLst>
              </p:cNvPr>
              <p:cNvSpPr>
                <a:spLocks/>
              </p:cNvSpPr>
              <p:nvPr/>
            </p:nvSpPr>
            <p:spPr bwMode="auto">
              <a:xfrm>
                <a:off x="2768" y="2177"/>
                <a:ext cx="4" cy="22"/>
              </a:xfrm>
              <a:custGeom>
                <a:avLst/>
                <a:gdLst>
                  <a:gd name="T0" fmla="*/ 5 w 7"/>
                  <a:gd name="T1" fmla="*/ 23 h 39"/>
                  <a:gd name="T2" fmla="*/ 0 w 7"/>
                  <a:gd name="T3" fmla="*/ 33 h 39"/>
                  <a:gd name="T4" fmla="*/ 7 w 7"/>
                  <a:gd name="T5" fmla="*/ 2 h 39"/>
                  <a:gd name="T6" fmla="*/ 4 w 7"/>
                  <a:gd name="T7" fmla="*/ 19 h 39"/>
                  <a:gd name="T8" fmla="*/ 5 w 7"/>
                  <a:gd name="T9" fmla="*/ 23 h 39"/>
                </a:gdLst>
                <a:ahLst/>
                <a:cxnLst>
                  <a:cxn ang="0">
                    <a:pos x="T0" y="T1"/>
                  </a:cxn>
                  <a:cxn ang="0">
                    <a:pos x="T2" y="T3"/>
                  </a:cxn>
                  <a:cxn ang="0">
                    <a:pos x="T4" y="T5"/>
                  </a:cxn>
                  <a:cxn ang="0">
                    <a:pos x="T6" y="T7"/>
                  </a:cxn>
                  <a:cxn ang="0">
                    <a:pos x="T8" y="T9"/>
                  </a:cxn>
                </a:cxnLst>
                <a:rect l="0" t="0" r="r" b="b"/>
                <a:pathLst>
                  <a:path w="7" h="39">
                    <a:moveTo>
                      <a:pt x="5" y="23"/>
                    </a:moveTo>
                    <a:cubicBezTo>
                      <a:pt x="3" y="39"/>
                      <a:pt x="1" y="34"/>
                      <a:pt x="0" y="33"/>
                    </a:cubicBezTo>
                    <a:cubicBezTo>
                      <a:pt x="2" y="20"/>
                      <a:pt x="5" y="0"/>
                      <a:pt x="7" y="2"/>
                    </a:cubicBezTo>
                    <a:cubicBezTo>
                      <a:pt x="6" y="5"/>
                      <a:pt x="5" y="13"/>
                      <a:pt x="4" y="19"/>
                    </a:cubicBezTo>
                    <a:cubicBezTo>
                      <a:pt x="3" y="25"/>
                      <a:pt x="3" y="29"/>
                      <a:pt x="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7" name="Freeform 6292">
                <a:extLst>
                  <a:ext uri="{FF2B5EF4-FFF2-40B4-BE49-F238E27FC236}">
                    <a16:creationId xmlns:a16="http://schemas.microsoft.com/office/drawing/2014/main" id="{AA5DBB83-6599-45B2-BC15-BECC69BBE92E}"/>
                  </a:ext>
                </a:extLst>
              </p:cNvPr>
              <p:cNvSpPr>
                <a:spLocks/>
              </p:cNvSpPr>
              <p:nvPr/>
            </p:nvSpPr>
            <p:spPr bwMode="auto">
              <a:xfrm>
                <a:off x="2472" y="1672"/>
                <a:ext cx="49" cy="23"/>
              </a:xfrm>
              <a:custGeom>
                <a:avLst/>
                <a:gdLst>
                  <a:gd name="T0" fmla="*/ 86 w 86"/>
                  <a:gd name="T1" fmla="*/ 40 h 40"/>
                  <a:gd name="T2" fmla="*/ 47 w 86"/>
                  <a:gd name="T3" fmla="*/ 21 h 40"/>
                  <a:gd name="T4" fmla="*/ 0 w 86"/>
                  <a:gd name="T5" fmla="*/ 0 h 40"/>
                  <a:gd name="T6" fmla="*/ 47 w 86"/>
                  <a:gd name="T7" fmla="*/ 20 h 40"/>
                  <a:gd name="T8" fmla="*/ 86 w 86"/>
                  <a:gd name="T9" fmla="*/ 40 h 40"/>
                </a:gdLst>
                <a:ahLst/>
                <a:cxnLst>
                  <a:cxn ang="0">
                    <a:pos x="T0" y="T1"/>
                  </a:cxn>
                  <a:cxn ang="0">
                    <a:pos x="T2" y="T3"/>
                  </a:cxn>
                  <a:cxn ang="0">
                    <a:pos x="T4" y="T5"/>
                  </a:cxn>
                  <a:cxn ang="0">
                    <a:pos x="T6" y="T7"/>
                  </a:cxn>
                  <a:cxn ang="0">
                    <a:pos x="T8" y="T9"/>
                  </a:cxn>
                </a:cxnLst>
                <a:rect l="0" t="0" r="r" b="b"/>
                <a:pathLst>
                  <a:path w="86" h="40">
                    <a:moveTo>
                      <a:pt x="86" y="40"/>
                    </a:moveTo>
                    <a:cubicBezTo>
                      <a:pt x="77" y="36"/>
                      <a:pt x="63" y="29"/>
                      <a:pt x="47" y="21"/>
                    </a:cubicBezTo>
                    <a:cubicBezTo>
                      <a:pt x="31" y="14"/>
                      <a:pt x="14" y="6"/>
                      <a:pt x="0" y="0"/>
                    </a:cubicBezTo>
                    <a:cubicBezTo>
                      <a:pt x="15" y="6"/>
                      <a:pt x="32" y="13"/>
                      <a:pt x="47" y="20"/>
                    </a:cubicBezTo>
                    <a:cubicBezTo>
                      <a:pt x="62" y="27"/>
                      <a:pt x="76" y="34"/>
                      <a:pt x="8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8" name="Freeform 6293">
                <a:extLst>
                  <a:ext uri="{FF2B5EF4-FFF2-40B4-BE49-F238E27FC236}">
                    <a16:creationId xmlns:a16="http://schemas.microsoft.com/office/drawing/2014/main" id="{E75D3210-2409-4FAB-8DB8-8DA7DC0FEAC9}"/>
                  </a:ext>
                </a:extLst>
              </p:cNvPr>
              <p:cNvSpPr>
                <a:spLocks/>
              </p:cNvSpPr>
              <p:nvPr/>
            </p:nvSpPr>
            <p:spPr bwMode="auto">
              <a:xfrm>
                <a:off x="2658" y="1806"/>
                <a:ext cx="13" cy="16"/>
              </a:xfrm>
              <a:custGeom>
                <a:avLst/>
                <a:gdLst>
                  <a:gd name="T0" fmla="*/ 7 w 22"/>
                  <a:gd name="T1" fmla="*/ 8 h 28"/>
                  <a:gd name="T2" fmla="*/ 9 w 22"/>
                  <a:gd name="T3" fmla="*/ 11 h 28"/>
                  <a:gd name="T4" fmla="*/ 22 w 22"/>
                  <a:gd name="T5" fmla="*/ 28 h 28"/>
                  <a:gd name="T6" fmla="*/ 0 w 22"/>
                  <a:gd name="T7" fmla="*/ 1 h 28"/>
                  <a:gd name="T8" fmla="*/ 7 w 22"/>
                  <a:gd name="T9" fmla="*/ 8 h 28"/>
                </a:gdLst>
                <a:ahLst/>
                <a:cxnLst>
                  <a:cxn ang="0">
                    <a:pos x="T0" y="T1"/>
                  </a:cxn>
                  <a:cxn ang="0">
                    <a:pos x="T2" y="T3"/>
                  </a:cxn>
                  <a:cxn ang="0">
                    <a:pos x="T4" y="T5"/>
                  </a:cxn>
                  <a:cxn ang="0">
                    <a:pos x="T6" y="T7"/>
                  </a:cxn>
                  <a:cxn ang="0">
                    <a:pos x="T8" y="T9"/>
                  </a:cxn>
                </a:cxnLst>
                <a:rect l="0" t="0" r="r" b="b"/>
                <a:pathLst>
                  <a:path w="22" h="28">
                    <a:moveTo>
                      <a:pt x="7" y="8"/>
                    </a:moveTo>
                    <a:cubicBezTo>
                      <a:pt x="9" y="10"/>
                      <a:pt x="9" y="11"/>
                      <a:pt x="9" y="11"/>
                    </a:cubicBezTo>
                    <a:cubicBezTo>
                      <a:pt x="9" y="13"/>
                      <a:pt x="19" y="23"/>
                      <a:pt x="22" y="28"/>
                    </a:cubicBezTo>
                    <a:cubicBezTo>
                      <a:pt x="18" y="25"/>
                      <a:pt x="8" y="11"/>
                      <a:pt x="0" y="1"/>
                    </a:cubicBezTo>
                    <a:cubicBezTo>
                      <a:pt x="0" y="0"/>
                      <a:pt x="7" y="10"/>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9" name="Freeform 6294">
                <a:extLst>
                  <a:ext uri="{FF2B5EF4-FFF2-40B4-BE49-F238E27FC236}">
                    <a16:creationId xmlns:a16="http://schemas.microsoft.com/office/drawing/2014/main" id="{30197A69-03ED-44B8-B6CD-2739F1086099}"/>
                  </a:ext>
                </a:extLst>
              </p:cNvPr>
              <p:cNvSpPr>
                <a:spLocks/>
              </p:cNvSpPr>
              <p:nvPr/>
            </p:nvSpPr>
            <p:spPr bwMode="auto">
              <a:xfrm>
                <a:off x="2685" y="2389"/>
                <a:ext cx="10" cy="20"/>
              </a:xfrm>
              <a:custGeom>
                <a:avLst/>
                <a:gdLst>
                  <a:gd name="T0" fmla="*/ 12 w 19"/>
                  <a:gd name="T1" fmla="*/ 21 h 35"/>
                  <a:gd name="T2" fmla="*/ 0 w 19"/>
                  <a:gd name="T3" fmla="*/ 28 h 35"/>
                  <a:gd name="T4" fmla="*/ 11 w 19"/>
                  <a:gd name="T5" fmla="*/ 12 h 35"/>
                  <a:gd name="T6" fmla="*/ 12 w 19"/>
                  <a:gd name="T7" fmla="*/ 6 h 35"/>
                  <a:gd name="T8" fmla="*/ 2 w 19"/>
                  <a:gd name="T9" fmla="*/ 21 h 35"/>
                  <a:gd name="T10" fmla="*/ 6 w 19"/>
                  <a:gd name="T11" fmla="*/ 13 h 35"/>
                  <a:gd name="T12" fmla="*/ 14 w 19"/>
                  <a:gd name="T13" fmla="*/ 0 h 35"/>
                  <a:gd name="T14" fmla="*/ 19 w 19"/>
                  <a:gd name="T15" fmla="*/ 0 h 35"/>
                  <a:gd name="T16" fmla="*/ 8 w 19"/>
                  <a:gd name="T17" fmla="*/ 18 h 35"/>
                  <a:gd name="T18" fmla="*/ 12 w 19"/>
                  <a:gd name="T19"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5">
                    <a:moveTo>
                      <a:pt x="12" y="21"/>
                    </a:moveTo>
                    <a:cubicBezTo>
                      <a:pt x="1" y="35"/>
                      <a:pt x="8" y="21"/>
                      <a:pt x="0" y="28"/>
                    </a:cubicBezTo>
                    <a:cubicBezTo>
                      <a:pt x="6" y="19"/>
                      <a:pt x="6" y="20"/>
                      <a:pt x="11" y="12"/>
                    </a:cubicBezTo>
                    <a:cubicBezTo>
                      <a:pt x="18" y="1"/>
                      <a:pt x="8" y="13"/>
                      <a:pt x="12" y="6"/>
                    </a:cubicBezTo>
                    <a:cubicBezTo>
                      <a:pt x="9" y="9"/>
                      <a:pt x="6" y="16"/>
                      <a:pt x="2" y="21"/>
                    </a:cubicBezTo>
                    <a:cubicBezTo>
                      <a:pt x="1" y="22"/>
                      <a:pt x="3" y="18"/>
                      <a:pt x="6" y="13"/>
                    </a:cubicBezTo>
                    <a:cubicBezTo>
                      <a:pt x="10" y="8"/>
                      <a:pt x="13" y="2"/>
                      <a:pt x="14" y="0"/>
                    </a:cubicBezTo>
                    <a:cubicBezTo>
                      <a:pt x="16" y="1"/>
                      <a:pt x="14" y="4"/>
                      <a:pt x="19" y="0"/>
                    </a:cubicBezTo>
                    <a:cubicBezTo>
                      <a:pt x="17" y="3"/>
                      <a:pt x="13" y="11"/>
                      <a:pt x="8" y="18"/>
                    </a:cubicBezTo>
                    <a:cubicBezTo>
                      <a:pt x="13" y="15"/>
                      <a:pt x="8" y="22"/>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0" name="Freeform 6295">
                <a:extLst>
                  <a:ext uri="{FF2B5EF4-FFF2-40B4-BE49-F238E27FC236}">
                    <a16:creationId xmlns:a16="http://schemas.microsoft.com/office/drawing/2014/main" id="{BAB12624-ED91-4E70-B07A-5C3A5CAEBB31}"/>
                  </a:ext>
                </a:extLst>
              </p:cNvPr>
              <p:cNvSpPr>
                <a:spLocks/>
              </p:cNvSpPr>
              <p:nvPr/>
            </p:nvSpPr>
            <p:spPr bwMode="auto">
              <a:xfrm>
                <a:off x="2451" y="1665"/>
                <a:ext cx="19" cy="7"/>
              </a:xfrm>
              <a:custGeom>
                <a:avLst/>
                <a:gdLst>
                  <a:gd name="T0" fmla="*/ 33 w 33"/>
                  <a:gd name="T1" fmla="*/ 12 h 12"/>
                  <a:gd name="T2" fmla="*/ 0 w 33"/>
                  <a:gd name="T3" fmla="*/ 0 h 12"/>
                  <a:gd name="T4" fmla="*/ 33 w 33"/>
                  <a:gd name="T5" fmla="*/ 12 h 12"/>
                </a:gdLst>
                <a:ahLst/>
                <a:cxnLst>
                  <a:cxn ang="0">
                    <a:pos x="T0" y="T1"/>
                  </a:cxn>
                  <a:cxn ang="0">
                    <a:pos x="T2" y="T3"/>
                  </a:cxn>
                  <a:cxn ang="0">
                    <a:pos x="T4" y="T5"/>
                  </a:cxn>
                </a:cxnLst>
                <a:rect l="0" t="0" r="r" b="b"/>
                <a:pathLst>
                  <a:path w="33" h="12">
                    <a:moveTo>
                      <a:pt x="33" y="12"/>
                    </a:moveTo>
                    <a:cubicBezTo>
                      <a:pt x="23" y="9"/>
                      <a:pt x="10" y="4"/>
                      <a:pt x="0" y="0"/>
                    </a:cubicBezTo>
                    <a:cubicBezTo>
                      <a:pt x="10" y="2"/>
                      <a:pt x="19" y="6"/>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1" name="Freeform 6296">
                <a:extLst>
                  <a:ext uri="{FF2B5EF4-FFF2-40B4-BE49-F238E27FC236}">
                    <a16:creationId xmlns:a16="http://schemas.microsoft.com/office/drawing/2014/main" id="{66ED2409-55BE-46EA-8EA5-75769DF0FCF8}"/>
                  </a:ext>
                </a:extLst>
              </p:cNvPr>
              <p:cNvSpPr>
                <a:spLocks/>
              </p:cNvSpPr>
              <p:nvPr/>
            </p:nvSpPr>
            <p:spPr bwMode="auto">
              <a:xfrm>
                <a:off x="2679" y="1834"/>
                <a:ext cx="7" cy="8"/>
              </a:xfrm>
              <a:custGeom>
                <a:avLst/>
                <a:gdLst>
                  <a:gd name="T0" fmla="*/ 10 w 12"/>
                  <a:gd name="T1" fmla="*/ 15 h 15"/>
                  <a:gd name="T2" fmla="*/ 0 w 12"/>
                  <a:gd name="T3" fmla="*/ 0 h 15"/>
                  <a:gd name="T4" fmla="*/ 7 w 12"/>
                  <a:gd name="T5" fmla="*/ 7 h 15"/>
                  <a:gd name="T6" fmla="*/ 10 w 12"/>
                  <a:gd name="T7" fmla="*/ 15 h 15"/>
                </a:gdLst>
                <a:ahLst/>
                <a:cxnLst>
                  <a:cxn ang="0">
                    <a:pos x="T0" y="T1"/>
                  </a:cxn>
                  <a:cxn ang="0">
                    <a:pos x="T2" y="T3"/>
                  </a:cxn>
                  <a:cxn ang="0">
                    <a:pos x="T4" y="T5"/>
                  </a:cxn>
                  <a:cxn ang="0">
                    <a:pos x="T6" y="T7"/>
                  </a:cxn>
                </a:cxnLst>
                <a:rect l="0" t="0" r="r" b="b"/>
                <a:pathLst>
                  <a:path w="12" h="15">
                    <a:moveTo>
                      <a:pt x="10" y="15"/>
                    </a:moveTo>
                    <a:cubicBezTo>
                      <a:pt x="7" y="10"/>
                      <a:pt x="4" y="5"/>
                      <a:pt x="0" y="0"/>
                    </a:cubicBezTo>
                    <a:cubicBezTo>
                      <a:pt x="0" y="0"/>
                      <a:pt x="4" y="3"/>
                      <a:pt x="7" y="7"/>
                    </a:cubicBezTo>
                    <a:cubicBezTo>
                      <a:pt x="9" y="11"/>
                      <a:pt x="12"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2" name="Freeform 6297">
                <a:extLst>
                  <a:ext uri="{FF2B5EF4-FFF2-40B4-BE49-F238E27FC236}">
                    <a16:creationId xmlns:a16="http://schemas.microsoft.com/office/drawing/2014/main" id="{E91B2F5E-9E91-46F4-8B76-8D1D4F68059E}"/>
                  </a:ext>
                </a:extLst>
              </p:cNvPr>
              <p:cNvSpPr>
                <a:spLocks/>
              </p:cNvSpPr>
              <p:nvPr/>
            </p:nvSpPr>
            <p:spPr bwMode="auto">
              <a:xfrm>
                <a:off x="2728" y="2315"/>
                <a:ext cx="9" cy="18"/>
              </a:xfrm>
              <a:custGeom>
                <a:avLst/>
                <a:gdLst>
                  <a:gd name="T0" fmla="*/ 16 w 16"/>
                  <a:gd name="T1" fmla="*/ 1 h 32"/>
                  <a:gd name="T2" fmla="*/ 9 w 16"/>
                  <a:gd name="T3" fmla="*/ 15 h 32"/>
                  <a:gd name="T4" fmla="*/ 13 w 16"/>
                  <a:gd name="T5" fmla="*/ 4 h 32"/>
                  <a:gd name="T6" fmla="*/ 0 w 16"/>
                  <a:gd name="T7" fmla="*/ 32 h 32"/>
                  <a:gd name="T8" fmla="*/ 1 w 16"/>
                  <a:gd name="T9" fmla="*/ 25 h 32"/>
                  <a:gd name="T10" fmla="*/ 7 w 16"/>
                  <a:gd name="T11" fmla="*/ 14 h 32"/>
                  <a:gd name="T12" fmla="*/ 7 w 16"/>
                  <a:gd name="T13" fmla="*/ 12 h 32"/>
                  <a:gd name="T14" fmla="*/ 16 w 16"/>
                  <a:gd name="T15" fmla="*/ 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2">
                    <a:moveTo>
                      <a:pt x="16" y="1"/>
                    </a:moveTo>
                    <a:cubicBezTo>
                      <a:pt x="13" y="7"/>
                      <a:pt x="12" y="8"/>
                      <a:pt x="9" y="15"/>
                    </a:cubicBezTo>
                    <a:cubicBezTo>
                      <a:pt x="9" y="14"/>
                      <a:pt x="11" y="8"/>
                      <a:pt x="13" y="4"/>
                    </a:cubicBezTo>
                    <a:cubicBezTo>
                      <a:pt x="10" y="8"/>
                      <a:pt x="5" y="20"/>
                      <a:pt x="0" y="32"/>
                    </a:cubicBezTo>
                    <a:cubicBezTo>
                      <a:pt x="0" y="31"/>
                      <a:pt x="2" y="26"/>
                      <a:pt x="1" y="25"/>
                    </a:cubicBezTo>
                    <a:cubicBezTo>
                      <a:pt x="2" y="25"/>
                      <a:pt x="5" y="19"/>
                      <a:pt x="7" y="14"/>
                    </a:cubicBezTo>
                    <a:cubicBezTo>
                      <a:pt x="9" y="10"/>
                      <a:pt x="10" y="7"/>
                      <a:pt x="7" y="12"/>
                    </a:cubicBezTo>
                    <a:cubicBezTo>
                      <a:pt x="11" y="0"/>
                      <a:pt x="13"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3" name="Freeform 6298">
                <a:extLst>
                  <a:ext uri="{FF2B5EF4-FFF2-40B4-BE49-F238E27FC236}">
                    <a16:creationId xmlns:a16="http://schemas.microsoft.com/office/drawing/2014/main" id="{6A3884CF-F0ED-47FE-8AEE-13BF1F8325D8}"/>
                  </a:ext>
                </a:extLst>
              </p:cNvPr>
              <p:cNvSpPr>
                <a:spLocks/>
              </p:cNvSpPr>
              <p:nvPr/>
            </p:nvSpPr>
            <p:spPr bwMode="auto">
              <a:xfrm>
                <a:off x="2359" y="2618"/>
                <a:ext cx="8" cy="2"/>
              </a:xfrm>
              <a:custGeom>
                <a:avLst/>
                <a:gdLst>
                  <a:gd name="T0" fmla="*/ 13 w 14"/>
                  <a:gd name="T1" fmla="*/ 2 h 4"/>
                  <a:gd name="T2" fmla="*/ 2 w 14"/>
                  <a:gd name="T3" fmla="*/ 4 h 4"/>
                  <a:gd name="T4" fmla="*/ 0 w 14"/>
                  <a:gd name="T5" fmla="*/ 2 h 4"/>
                  <a:gd name="T6" fmla="*/ 13 w 14"/>
                  <a:gd name="T7" fmla="*/ 2 h 4"/>
                </a:gdLst>
                <a:ahLst/>
                <a:cxnLst>
                  <a:cxn ang="0">
                    <a:pos x="T0" y="T1"/>
                  </a:cxn>
                  <a:cxn ang="0">
                    <a:pos x="T2" y="T3"/>
                  </a:cxn>
                  <a:cxn ang="0">
                    <a:pos x="T4" y="T5"/>
                  </a:cxn>
                  <a:cxn ang="0">
                    <a:pos x="T6" y="T7"/>
                  </a:cxn>
                </a:cxnLst>
                <a:rect l="0" t="0" r="r" b="b"/>
                <a:pathLst>
                  <a:path w="14" h="4">
                    <a:moveTo>
                      <a:pt x="13" y="2"/>
                    </a:moveTo>
                    <a:cubicBezTo>
                      <a:pt x="2" y="4"/>
                      <a:pt x="2" y="4"/>
                      <a:pt x="2" y="4"/>
                    </a:cubicBezTo>
                    <a:cubicBezTo>
                      <a:pt x="0" y="2"/>
                      <a:pt x="0" y="2"/>
                      <a:pt x="0" y="2"/>
                    </a:cubicBezTo>
                    <a:cubicBezTo>
                      <a:pt x="8" y="1"/>
                      <a:pt x="14" y="0"/>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4" name="Freeform 6299">
                <a:extLst>
                  <a:ext uri="{FF2B5EF4-FFF2-40B4-BE49-F238E27FC236}">
                    <a16:creationId xmlns:a16="http://schemas.microsoft.com/office/drawing/2014/main" id="{D8B7DBDB-3273-4F6C-80E3-BE326656C940}"/>
                  </a:ext>
                </a:extLst>
              </p:cNvPr>
              <p:cNvSpPr>
                <a:spLocks/>
              </p:cNvSpPr>
              <p:nvPr/>
            </p:nvSpPr>
            <p:spPr bwMode="auto">
              <a:xfrm>
                <a:off x="2404" y="1651"/>
                <a:ext cx="46" cy="13"/>
              </a:xfrm>
              <a:custGeom>
                <a:avLst/>
                <a:gdLst>
                  <a:gd name="T0" fmla="*/ 81 w 81"/>
                  <a:gd name="T1" fmla="*/ 23 h 23"/>
                  <a:gd name="T2" fmla="*/ 43 w 81"/>
                  <a:gd name="T3" fmla="*/ 11 h 23"/>
                  <a:gd name="T4" fmla="*/ 0 w 81"/>
                  <a:gd name="T5" fmla="*/ 0 h 23"/>
                  <a:gd name="T6" fmla="*/ 38 w 81"/>
                  <a:gd name="T7" fmla="*/ 8 h 23"/>
                  <a:gd name="T8" fmla="*/ 81 w 81"/>
                  <a:gd name="T9" fmla="*/ 23 h 23"/>
                </a:gdLst>
                <a:ahLst/>
                <a:cxnLst>
                  <a:cxn ang="0">
                    <a:pos x="T0" y="T1"/>
                  </a:cxn>
                  <a:cxn ang="0">
                    <a:pos x="T2" y="T3"/>
                  </a:cxn>
                  <a:cxn ang="0">
                    <a:pos x="T4" y="T5"/>
                  </a:cxn>
                  <a:cxn ang="0">
                    <a:pos x="T6" y="T7"/>
                  </a:cxn>
                  <a:cxn ang="0">
                    <a:pos x="T8" y="T9"/>
                  </a:cxn>
                </a:cxnLst>
                <a:rect l="0" t="0" r="r" b="b"/>
                <a:pathLst>
                  <a:path w="81" h="23">
                    <a:moveTo>
                      <a:pt x="81" y="23"/>
                    </a:moveTo>
                    <a:cubicBezTo>
                      <a:pt x="63" y="17"/>
                      <a:pt x="53" y="14"/>
                      <a:pt x="43" y="11"/>
                    </a:cubicBezTo>
                    <a:cubicBezTo>
                      <a:pt x="32" y="8"/>
                      <a:pt x="21" y="5"/>
                      <a:pt x="0" y="0"/>
                    </a:cubicBezTo>
                    <a:cubicBezTo>
                      <a:pt x="4" y="0"/>
                      <a:pt x="20" y="3"/>
                      <a:pt x="38" y="8"/>
                    </a:cubicBezTo>
                    <a:cubicBezTo>
                      <a:pt x="55" y="13"/>
                      <a:pt x="73" y="19"/>
                      <a:pt x="8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5" name="Freeform 6300">
                <a:extLst>
                  <a:ext uri="{FF2B5EF4-FFF2-40B4-BE49-F238E27FC236}">
                    <a16:creationId xmlns:a16="http://schemas.microsoft.com/office/drawing/2014/main" id="{6FC16350-41D7-4866-90BE-22915EAB4A64}"/>
                  </a:ext>
                </a:extLst>
              </p:cNvPr>
              <p:cNvSpPr>
                <a:spLocks/>
              </p:cNvSpPr>
              <p:nvPr/>
            </p:nvSpPr>
            <p:spPr bwMode="auto">
              <a:xfrm>
                <a:off x="2736" y="1939"/>
                <a:ext cx="9" cy="25"/>
              </a:xfrm>
              <a:custGeom>
                <a:avLst/>
                <a:gdLst>
                  <a:gd name="T0" fmla="*/ 0 w 16"/>
                  <a:gd name="T1" fmla="*/ 0 h 45"/>
                  <a:gd name="T2" fmla="*/ 9 w 16"/>
                  <a:gd name="T3" fmla="*/ 24 h 45"/>
                  <a:gd name="T4" fmla="*/ 10 w 16"/>
                  <a:gd name="T5" fmla="*/ 19 h 45"/>
                  <a:gd name="T6" fmla="*/ 4 w 16"/>
                  <a:gd name="T7" fmla="*/ 0 h 45"/>
                  <a:gd name="T8" fmla="*/ 13 w 16"/>
                  <a:gd name="T9" fmla="*/ 24 h 45"/>
                  <a:gd name="T10" fmla="*/ 16 w 16"/>
                  <a:gd name="T11" fmla="*/ 45 h 45"/>
                  <a:gd name="T12" fmla="*/ 8 w 16"/>
                  <a:gd name="T13" fmla="*/ 24 h 45"/>
                  <a:gd name="T14" fmla="*/ 0 w 16"/>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5">
                    <a:moveTo>
                      <a:pt x="0" y="0"/>
                    </a:moveTo>
                    <a:cubicBezTo>
                      <a:pt x="4" y="12"/>
                      <a:pt x="5" y="11"/>
                      <a:pt x="9" y="24"/>
                    </a:cubicBezTo>
                    <a:cubicBezTo>
                      <a:pt x="13" y="31"/>
                      <a:pt x="12" y="27"/>
                      <a:pt x="10" y="19"/>
                    </a:cubicBezTo>
                    <a:cubicBezTo>
                      <a:pt x="7" y="12"/>
                      <a:pt x="4" y="3"/>
                      <a:pt x="4" y="0"/>
                    </a:cubicBezTo>
                    <a:cubicBezTo>
                      <a:pt x="7" y="8"/>
                      <a:pt x="9" y="17"/>
                      <a:pt x="13" y="24"/>
                    </a:cubicBezTo>
                    <a:cubicBezTo>
                      <a:pt x="16" y="34"/>
                      <a:pt x="11" y="28"/>
                      <a:pt x="16" y="45"/>
                    </a:cubicBezTo>
                    <a:cubicBezTo>
                      <a:pt x="14" y="40"/>
                      <a:pt x="11" y="32"/>
                      <a:pt x="8" y="24"/>
                    </a:cubicBezTo>
                    <a:cubicBezTo>
                      <a:pt x="5" y="15"/>
                      <a:pt x="2"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6" name="Freeform 6301">
                <a:extLst>
                  <a:ext uri="{FF2B5EF4-FFF2-40B4-BE49-F238E27FC236}">
                    <a16:creationId xmlns:a16="http://schemas.microsoft.com/office/drawing/2014/main" id="{803282CC-AAC6-4EE3-AAB0-DA8EB9FA2576}"/>
                  </a:ext>
                </a:extLst>
              </p:cNvPr>
              <p:cNvSpPr>
                <a:spLocks/>
              </p:cNvSpPr>
              <p:nvPr/>
            </p:nvSpPr>
            <p:spPr bwMode="auto">
              <a:xfrm>
                <a:off x="2400" y="2603"/>
                <a:ext cx="24" cy="6"/>
              </a:xfrm>
              <a:custGeom>
                <a:avLst/>
                <a:gdLst>
                  <a:gd name="T0" fmla="*/ 43 w 43"/>
                  <a:gd name="T1" fmla="*/ 0 h 11"/>
                  <a:gd name="T2" fmla="*/ 30 w 43"/>
                  <a:gd name="T3" fmla="*/ 5 h 11"/>
                  <a:gd name="T4" fmla="*/ 11 w 43"/>
                  <a:gd name="T5" fmla="*/ 11 h 11"/>
                  <a:gd name="T6" fmla="*/ 20 w 43"/>
                  <a:gd name="T7" fmla="*/ 6 h 11"/>
                  <a:gd name="T8" fmla="*/ 6 w 43"/>
                  <a:gd name="T9" fmla="*/ 11 h 11"/>
                  <a:gd name="T10" fmla="*/ 3 w 43"/>
                  <a:gd name="T11" fmla="*/ 8 h 11"/>
                  <a:gd name="T12" fmla="*/ 20 w 43"/>
                  <a:gd name="T13" fmla="*/ 5 h 11"/>
                  <a:gd name="T14" fmla="*/ 43 w 43"/>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0"/>
                    </a:moveTo>
                    <a:cubicBezTo>
                      <a:pt x="42" y="1"/>
                      <a:pt x="36" y="3"/>
                      <a:pt x="30" y="5"/>
                    </a:cubicBezTo>
                    <a:cubicBezTo>
                      <a:pt x="23" y="7"/>
                      <a:pt x="16" y="9"/>
                      <a:pt x="11" y="11"/>
                    </a:cubicBezTo>
                    <a:cubicBezTo>
                      <a:pt x="10" y="10"/>
                      <a:pt x="23" y="7"/>
                      <a:pt x="20" y="6"/>
                    </a:cubicBezTo>
                    <a:cubicBezTo>
                      <a:pt x="22" y="5"/>
                      <a:pt x="2" y="11"/>
                      <a:pt x="6" y="11"/>
                    </a:cubicBezTo>
                    <a:cubicBezTo>
                      <a:pt x="2" y="11"/>
                      <a:pt x="0" y="10"/>
                      <a:pt x="3" y="8"/>
                    </a:cubicBezTo>
                    <a:cubicBezTo>
                      <a:pt x="10" y="6"/>
                      <a:pt x="15" y="6"/>
                      <a:pt x="20" y="5"/>
                    </a:cubicBezTo>
                    <a:cubicBezTo>
                      <a:pt x="26" y="4"/>
                      <a:pt x="32" y="3"/>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7" name="Freeform 6302">
                <a:extLst>
                  <a:ext uri="{FF2B5EF4-FFF2-40B4-BE49-F238E27FC236}">
                    <a16:creationId xmlns:a16="http://schemas.microsoft.com/office/drawing/2014/main" id="{F1075B47-8F7C-479A-8FF4-C146B6A14758}"/>
                  </a:ext>
                </a:extLst>
              </p:cNvPr>
              <p:cNvSpPr>
                <a:spLocks/>
              </p:cNvSpPr>
              <p:nvPr/>
            </p:nvSpPr>
            <p:spPr bwMode="auto">
              <a:xfrm>
                <a:off x="2316" y="2625"/>
                <a:ext cx="11" cy="1"/>
              </a:xfrm>
              <a:custGeom>
                <a:avLst/>
                <a:gdLst>
                  <a:gd name="T0" fmla="*/ 20 w 20"/>
                  <a:gd name="T1" fmla="*/ 1 h 3"/>
                  <a:gd name="T2" fmla="*/ 0 w 20"/>
                  <a:gd name="T3" fmla="*/ 3 h 3"/>
                  <a:gd name="T4" fmla="*/ 18 w 20"/>
                  <a:gd name="T5" fmla="*/ 0 h 3"/>
                  <a:gd name="T6" fmla="*/ 20 w 20"/>
                  <a:gd name="T7" fmla="*/ 1 h 3"/>
                </a:gdLst>
                <a:ahLst/>
                <a:cxnLst>
                  <a:cxn ang="0">
                    <a:pos x="T0" y="T1"/>
                  </a:cxn>
                  <a:cxn ang="0">
                    <a:pos x="T2" y="T3"/>
                  </a:cxn>
                  <a:cxn ang="0">
                    <a:pos x="T4" y="T5"/>
                  </a:cxn>
                  <a:cxn ang="0">
                    <a:pos x="T6" y="T7"/>
                  </a:cxn>
                </a:cxnLst>
                <a:rect l="0" t="0" r="r" b="b"/>
                <a:pathLst>
                  <a:path w="20" h="3">
                    <a:moveTo>
                      <a:pt x="20" y="1"/>
                    </a:moveTo>
                    <a:cubicBezTo>
                      <a:pt x="11" y="2"/>
                      <a:pt x="5" y="3"/>
                      <a:pt x="0" y="3"/>
                    </a:cubicBezTo>
                    <a:cubicBezTo>
                      <a:pt x="3" y="2"/>
                      <a:pt x="12" y="1"/>
                      <a:pt x="18" y="0"/>
                    </a:cubicBezTo>
                    <a:lnTo>
                      <a:pt x="2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8" name="Freeform 6303">
                <a:extLst>
                  <a:ext uri="{FF2B5EF4-FFF2-40B4-BE49-F238E27FC236}">
                    <a16:creationId xmlns:a16="http://schemas.microsoft.com/office/drawing/2014/main" id="{0299A316-35D7-4E49-851B-33E0C32C009D}"/>
                  </a:ext>
                </a:extLst>
              </p:cNvPr>
              <p:cNvSpPr>
                <a:spLocks/>
              </p:cNvSpPr>
              <p:nvPr/>
            </p:nvSpPr>
            <p:spPr bwMode="auto">
              <a:xfrm>
                <a:off x="2767" y="2201"/>
                <a:ext cx="1" cy="8"/>
              </a:xfrm>
              <a:custGeom>
                <a:avLst/>
                <a:gdLst>
                  <a:gd name="T0" fmla="*/ 3 w 3"/>
                  <a:gd name="T1" fmla="*/ 0 h 15"/>
                  <a:gd name="T2" fmla="*/ 1 w 3"/>
                  <a:gd name="T3" fmla="*/ 15 h 15"/>
                  <a:gd name="T4" fmla="*/ 1 w 3"/>
                  <a:gd name="T5" fmla="*/ 5 h 15"/>
                  <a:gd name="T6" fmla="*/ 3 w 3"/>
                  <a:gd name="T7" fmla="*/ 0 h 15"/>
                </a:gdLst>
                <a:ahLst/>
                <a:cxnLst>
                  <a:cxn ang="0">
                    <a:pos x="T0" y="T1"/>
                  </a:cxn>
                  <a:cxn ang="0">
                    <a:pos x="T2" y="T3"/>
                  </a:cxn>
                  <a:cxn ang="0">
                    <a:pos x="T4" y="T5"/>
                  </a:cxn>
                  <a:cxn ang="0">
                    <a:pos x="T6" y="T7"/>
                  </a:cxn>
                </a:cxnLst>
                <a:rect l="0" t="0" r="r" b="b"/>
                <a:pathLst>
                  <a:path w="3" h="15">
                    <a:moveTo>
                      <a:pt x="3" y="0"/>
                    </a:moveTo>
                    <a:cubicBezTo>
                      <a:pt x="3" y="5"/>
                      <a:pt x="2" y="10"/>
                      <a:pt x="1" y="15"/>
                    </a:cubicBezTo>
                    <a:cubicBezTo>
                      <a:pt x="0" y="14"/>
                      <a:pt x="2" y="6"/>
                      <a:pt x="1" y="5"/>
                    </a:cubicBezTo>
                    <a:cubicBezTo>
                      <a:pt x="2"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9" name="Freeform 6304">
                <a:extLst>
                  <a:ext uri="{FF2B5EF4-FFF2-40B4-BE49-F238E27FC236}">
                    <a16:creationId xmlns:a16="http://schemas.microsoft.com/office/drawing/2014/main" id="{4B271C50-2C12-4208-9EF6-E44ACCAB1AB2}"/>
                  </a:ext>
                </a:extLst>
              </p:cNvPr>
              <p:cNvSpPr>
                <a:spLocks/>
              </p:cNvSpPr>
              <p:nvPr/>
            </p:nvSpPr>
            <p:spPr bwMode="auto">
              <a:xfrm>
                <a:off x="2159" y="2618"/>
                <a:ext cx="11" cy="3"/>
              </a:xfrm>
              <a:custGeom>
                <a:avLst/>
                <a:gdLst>
                  <a:gd name="T0" fmla="*/ 19 w 19"/>
                  <a:gd name="T1" fmla="*/ 5 h 5"/>
                  <a:gd name="T2" fmla="*/ 0 w 19"/>
                  <a:gd name="T3" fmla="*/ 1 h 5"/>
                  <a:gd name="T4" fmla="*/ 10 w 19"/>
                  <a:gd name="T5" fmla="*/ 0 h 5"/>
                  <a:gd name="T6" fmla="*/ 19 w 19"/>
                  <a:gd name="T7" fmla="*/ 5 h 5"/>
                </a:gdLst>
                <a:ahLst/>
                <a:cxnLst>
                  <a:cxn ang="0">
                    <a:pos x="T0" y="T1"/>
                  </a:cxn>
                  <a:cxn ang="0">
                    <a:pos x="T2" y="T3"/>
                  </a:cxn>
                  <a:cxn ang="0">
                    <a:pos x="T4" y="T5"/>
                  </a:cxn>
                  <a:cxn ang="0">
                    <a:pos x="T6" y="T7"/>
                  </a:cxn>
                </a:cxnLst>
                <a:rect l="0" t="0" r="r" b="b"/>
                <a:pathLst>
                  <a:path w="19" h="5">
                    <a:moveTo>
                      <a:pt x="19" y="5"/>
                    </a:moveTo>
                    <a:cubicBezTo>
                      <a:pt x="15" y="3"/>
                      <a:pt x="9" y="2"/>
                      <a:pt x="0" y="1"/>
                    </a:cubicBezTo>
                    <a:cubicBezTo>
                      <a:pt x="3" y="0"/>
                      <a:pt x="15" y="3"/>
                      <a:pt x="10" y="0"/>
                    </a:cubicBezTo>
                    <a:cubicBezTo>
                      <a:pt x="15" y="0"/>
                      <a:pt x="15" y="3"/>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0" name="Freeform 6305">
                <a:extLst>
                  <a:ext uri="{FF2B5EF4-FFF2-40B4-BE49-F238E27FC236}">
                    <a16:creationId xmlns:a16="http://schemas.microsoft.com/office/drawing/2014/main" id="{FE866F22-B6A7-40C5-8F2C-4B861C81A89E}"/>
                  </a:ext>
                </a:extLst>
              </p:cNvPr>
              <p:cNvSpPr>
                <a:spLocks/>
              </p:cNvSpPr>
              <p:nvPr/>
            </p:nvSpPr>
            <p:spPr bwMode="auto">
              <a:xfrm>
                <a:off x="2746" y="2273"/>
                <a:ext cx="5" cy="13"/>
              </a:xfrm>
              <a:custGeom>
                <a:avLst/>
                <a:gdLst>
                  <a:gd name="T0" fmla="*/ 4 w 9"/>
                  <a:gd name="T1" fmla="*/ 17 h 24"/>
                  <a:gd name="T2" fmla="*/ 0 w 9"/>
                  <a:gd name="T3" fmla="*/ 18 h 24"/>
                  <a:gd name="T4" fmla="*/ 4 w 9"/>
                  <a:gd name="T5" fmla="*/ 11 h 24"/>
                  <a:gd name="T6" fmla="*/ 9 w 9"/>
                  <a:gd name="T7" fmla="*/ 0 h 24"/>
                  <a:gd name="T8" fmla="*/ 4 w 9"/>
                  <a:gd name="T9" fmla="*/ 17 h 24"/>
                </a:gdLst>
                <a:ahLst/>
                <a:cxnLst>
                  <a:cxn ang="0">
                    <a:pos x="T0" y="T1"/>
                  </a:cxn>
                  <a:cxn ang="0">
                    <a:pos x="T2" y="T3"/>
                  </a:cxn>
                  <a:cxn ang="0">
                    <a:pos x="T4" y="T5"/>
                  </a:cxn>
                  <a:cxn ang="0">
                    <a:pos x="T6" y="T7"/>
                  </a:cxn>
                  <a:cxn ang="0">
                    <a:pos x="T8" y="T9"/>
                  </a:cxn>
                </a:cxnLst>
                <a:rect l="0" t="0" r="r" b="b"/>
                <a:pathLst>
                  <a:path w="9" h="24">
                    <a:moveTo>
                      <a:pt x="4" y="17"/>
                    </a:moveTo>
                    <a:cubicBezTo>
                      <a:pt x="4" y="12"/>
                      <a:pt x="0" y="24"/>
                      <a:pt x="0" y="18"/>
                    </a:cubicBezTo>
                    <a:cubicBezTo>
                      <a:pt x="2" y="12"/>
                      <a:pt x="3" y="12"/>
                      <a:pt x="4" y="11"/>
                    </a:cubicBezTo>
                    <a:cubicBezTo>
                      <a:pt x="5" y="10"/>
                      <a:pt x="6" y="9"/>
                      <a:pt x="9" y="0"/>
                    </a:cubicBezTo>
                    <a:cubicBezTo>
                      <a:pt x="8" y="3"/>
                      <a:pt x="6" y="11"/>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1" name="Freeform 6306">
                <a:extLst>
                  <a:ext uri="{FF2B5EF4-FFF2-40B4-BE49-F238E27FC236}">
                    <a16:creationId xmlns:a16="http://schemas.microsoft.com/office/drawing/2014/main" id="{3BF2A9B9-9849-451D-91B5-4159A62219F7}"/>
                  </a:ext>
                </a:extLst>
              </p:cNvPr>
              <p:cNvSpPr>
                <a:spLocks/>
              </p:cNvSpPr>
              <p:nvPr/>
            </p:nvSpPr>
            <p:spPr bwMode="auto">
              <a:xfrm>
                <a:off x="2743" y="2286"/>
                <a:ext cx="4" cy="12"/>
              </a:xfrm>
              <a:custGeom>
                <a:avLst/>
                <a:gdLst>
                  <a:gd name="T0" fmla="*/ 8 w 8"/>
                  <a:gd name="T1" fmla="*/ 0 h 21"/>
                  <a:gd name="T2" fmla="*/ 0 w 8"/>
                  <a:gd name="T3" fmla="*/ 21 h 21"/>
                  <a:gd name="T4" fmla="*/ 1 w 8"/>
                  <a:gd name="T5" fmla="*/ 8 h 21"/>
                  <a:gd name="T6" fmla="*/ 8 w 8"/>
                  <a:gd name="T7" fmla="*/ 0 h 21"/>
                </a:gdLst>
                <a:ahLst/>
                <a:cxnLst>
                  <a:cxn ang="0">
                    <a:pos x="T0" y="T1"/>
                  </a:cxn>
                  <a:cxn ang="0">
                    <a:pos x="T2" y="T3"/>
                  </a:cxn>
                  <a:cxn ang="0">
                    <a:pos x="T4" y="T5"/>
                  </a:cxn>
                  <a:cxn ang="0">
                    <a:pos x="T6" y="T7"/>
                  </a:cxn>
                </a:cxnLst>
                <a:rect l="0" t="0" r="r" b="b"/>
                <a:pathLst>
                  <a:path w="8" h="21">
                    <a:moveTo>
                      <a:pt x="8" y="0"/>
                    </a:moveTo>
                    <a:cubicBezTo>
                      <a:pt x="5" y="7"/>
                      <a:pt x="3" y="14"/>
                      <a:pt x="0" y="21"/>
                    </a:cubicBezTo>
                    <a:cubicBezTo>
                      <a:pt x="2" y="14"/>
                      <a:pt x="2" y="13"/>
                      <a:pt x="1" y="8"/>
                    </a:cubicBezTo>
                    <a:cubicBezTo>
                      <a:pt x="4" y="3"/>
                      <a:pt x="6"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2" name="Freeform 6307">
                <a:extLst>
                  <a:ext uri="{FF2B5EF4-FFF2-40B4-BE49-F238E27FC236}">
                    <a16:creationId xmlns:a16="http://schemas.microsoft.com/office/drawing/2014/main" id="{0283BD65-7350-46A2-B4DD-52B09728CCC3}"/>
                  </a:ext>
                </a:extLst>
              </p:cNvPr>
              <p:cNvSpPr>
                <a:spLocks/>
              </p:cNvSpPr>
              <p:nvPr/>
            </p:nvSpPr>
            <p:spPr bwMode="auto">
              <a:xfrm>
                <a:off x="2566" y="1724"/>
                <a:ext cx="13" cy="10"/>
              </a:xfrm>
              <a:custGeom>
                <a:avLst/>
                <a:gdLst>
                  <a:gd name="T0" fmla="*/ 2 w 23"/>
                  <a:gd name="T1" fmla="*/ 1 h 17"/>
                  <a:gd name="T2" fmla="*/ 17 w 23"/>
                  <a:gd name="T3" fmla="*/ 11 h 17"/>
                  <a:gd name="T4" fmla="*/ 13 w 23"/>
                  <a:gd name="T5" fmla="*/ 10 h 17"/>
                  <a:gd name="T6" fmla="*/ 2 w 23"/>
                  <a:gd name="T7" fmla="*/ 1 h 17"/>
                </a:gdLst>
                <a:ahLst/>
                <a:cxnLst>
                  <a:cxn ang="0">
                    <a:pos x="T0" y="T1"/>
                  </a:cxn>
                  <a:cxn ang="0">
                    <a:pos x="T2" y="T3"/>
                  </a:cxn>
                  <a:cxn ang="0">
                    <a:pos x="T4" y="T5"/>
                  </a:cxn>
                  <a:cxn ang="0">
                    <a:pos x="T6" y="T7"/>
                  </a:cxn>
                </a:cxnLst>
                <a:rect l="0" t="0" r="r" b="b"/>
                <a:pathLst>
                  <a:path w="23" h="17">
                    <a:moveTo>
                      <a:pt x="2" y="1"/>
                    </a:moveTo>
                    <a:cubicBezTo>
                      <a:pt x="10" y="5"/>
                      <a:pt x="16" y="12"/>
                      <a:pt x="17" y="11"/>
                    </a:cubicBezTo>
                    <a:cubicBezTo>
                      <a:pt x="23" y="17"/>
                      <a:pt x="18" y="14"/>
                      <a:pt x="13" y="10"/>
                    </a:cubicBezTo>
                    <a:cubicBezTo>
                      <a:pt x="7" y="5"/>
                      <a:pt x="0"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3" name="Freeform 6308">
                <a:extLst>
                  <a:ext uri="{FF2B5EF4-FFF2-40B4-BE49-F238E27FC236}">
                    <a16:creationId xmlns:a16="http://schemas.microsoft.com/office/drawing/2014/main" id="{99863DCE-F958-40D0-8174-D1DC5F498B0F}"/>
                  </a:ext>
                </a:extLst>
              </p:cNvPr>
              <p:cNvSpPr>
                <a:spLocks/>
              </p:cNvSpPr>
              <p:nvPr/>
            </p:nvSpPr>
            <p:spPr bwMode="auto">
              <a:xfrm>
                <a:off x="2372" y="2613"/>
                <a:ext cx="12" cy="3"/>
              </a:xfrm>
              <a:custGeom>
                <a:avLst/>
                <a:gdLst>
                  <a:gd name="T0" fmla="*/ 20 w 21"/>
                  <a:gd name="T1" fmla="*/ 2 h 6"/>
                  <a:gd name="T2" fmla="*/ 0 w 21"/>
                  <a:gd name="T3" fmla="*/ 4 h 6"/>
                  <a:gd name="T4" fmla="*/ 20 w 21"/>
                  <a:gd name="T5" fmla="*/ 2 h 6"/>
                </a:gdLst>
                <a:ahLst/>
                <a:cxnLst>
                  <a:cxn ang="0">
                    <a:pos x="T0" y="T1"/>
                  </a:cxn>
                  <a:cxn ang="0">
                    <a:pos x="T2" y="T3"/>
                  </a:cxn>
                  <a:cxn ang="0">
                    <a:pos x="T4" y="T5"/>
                  </a:cxn>
                </a:cxnLst>
                <a:rect l="0" t="0" r="r" b="b"/>
                <a:pathLst>
                  <a:path w="21" h="6">
                    <a:moveTo>
                      <a:pt x="20" y="2"/>
                    </a:moveTo>
                    <a:cubicBezTo>
                      <a:pt x="11" y="4"/>
                      <a:pt x="1" y="6"/>
                      <a:pt x="0" y="4"/>
                    </a:cubicBezTo>
                    <a:cubicBezTo>
                      <a:pt x="13" y="2"/>
                      <a:pt x="2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4" name="Freeform 6309">
                <a:extLst>
                  <a:ext uri="{FF2B5EF4-FFF2-40B4-BE49-F238E27FC236}">
                    <a16:creationId xmlns:a16="http://schemas.microsoft.com/office/drawing/2014/main" id="{5CE33B5F-B265-4410-B1D5-04CB91D48964}"/>
                  </a:ext>
                </a:extLst>
              </p:cNvPr>
              <p:cNvSpPr>
                <a:spLocks/>
              </p:cNvSpPr>
              <p:nvPr/>
            </p:nvSpPr>
            <p:spPr bwMode="auto">
              <a:xfrm>
                <a:off x="2309" y="1640"/>
                <a:ext cx="33" cy="3"/>
              </a:xfrm>
              <a:custGeom>
                <a:avLst/>
                <a:gdLst>
                  <a:gd name="T0" fmla="*/ 59 w 59"/>
                  <a:gd name="T1" fmla="*/ 3 h 5"/>
                  <a:gd name="T2" fmla="*/ 59 w 59"/>
                  <a:gd name="T3" fmla="*/ 4 h 5"/>
                  <a:gd name="T4" fmla="*/ 32 w 59"/>
                  <a:gd name="T5" fmla="*/ 4 h 5"/>
                  <a:gd name="T6" fmla="*/ 39 w 59"/>
                  <a:gd name="T7" fmla="*/ 4 h 5"/>
                  <a:gd name="T8" fmla="*/ 32 w 59"/>
                  <a:gd name="T9" fmla="*/ 3 h 5"/>
                  <a:gd name="T10" fmla="*/ 45 w 59"/>
                  <a:gd name="T11" fmla="*/ 3 h 5"/>
                  <a:gd name="T12" fmla="*/ 7 w 59"/>
                  <a:gd name="T13" fmla="*/ 0 h 5"/>
                  <a:gd name="T14" fmla="*/ 25 w 59"/>
                  <a:gd name="T15" fmla="*/ 2 h 5"/>
                  <a:gd name="T16" fmla="*/ 18 w 59"/>
                  <a:gd name="T17" fmla="*/ 2 h 5"/>
                  <a:gd name="T18" fmla="*/ 18 w 59"/>
                  <a:gd name="T19" fmla="*/ 3 h 5"/>
                  <a:gd name="T20" fmla="*/ 0 w 59"/>
                  <a:gd name="T21" fmla="*/ 0 h 5"/>
                  <a:gd name="T22" fmla="*/ 30 w 59"/>
                  <a:gd name="T23" fmla="*/ 1 h 5"/>
                  <a:gd name="T24" fmla="*/ 59 w 59"/>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
                    <a:moveTo>
                      <a:pt x="59" y="3"/>
                    </a:moveTo>
                    <a:cubicBezTo>
                      <a:pt x="57" y="4"/>
                      <a:pt x="55" y="4"/>
                      <a:pt x="59" y="4"/>
                    </a:cubicBezTo>
                    <a:cubicBezTo>
                      <a:pt x="52" y="5"/>
                      <a:pt x="47" y="4"/>
                      <a:pt x="32" y="4"/>
                    </a:cubicBezTo>
                    <a:cubicBezTo>
                      <a:pt x="32" y="4"/>
                      <a:pt x="36" y="4"/>
                      <a:pt x="39" y="4"/>
                    </a:cubicBezTo>
                    <a:cubicBezTo>
                      <a:pt x="39" y="4"/>
                      <a:pt x="35" y="3"/>
                      <a:pt x="32" y="3"/>
                    </a:cubicBezTo>
                    <a:cubicBezTo>
                      <a:pt x="32" y="2"/>
                      <a:pt x="43" y="4"/>
                      <a:pt x="45" y="3"/>
                    </a:cubicBezTo>
                    <a:cubicBezTo>
                      <a:pt x="33" y="1"/>
                      <a:pt x="22" y="2"/>
                      <a:pt x="7" y="0"/>
                    </a:cubicBezTo>
                    <a:cubicBezTo>
                      <a:pt x="4" y="2"/>
                      <a:pt x="18" y="1"/>
                      <a:pt x="25" y="2"/>
                    </a:cubicBezTo>
                    <a:cubicBezTo>
                      <a:pt x="25" y="3"/>
                      <a:pt x="21" y="2"/>
                      <a:pt x="18" y="2"/>
                    </a:cubicBezTo>
                    <a:cubicBezTo>
                      <a:pt x="14" y="2"/>
                      <a:pt x="16" y="3"/>
                      <a:pt x="18" y="3"/>
                    </a:cubicBezTo>
                    <a:cubicBezTo>
                      <a:pt x="9" y="4"/>
                      <a:pt x="1" y="1"/>
                      <a:pt x="0" y="0"/>
                    </a:cubicBezTo>
                    <a:cubicBezTo>
                      <a:pt x="13" y="0"/>
                      <a:pt x="21" y="0"/>
                      <a:pt x="30" y="1"/>
                    </a:cubicBezTo>
                    <a:cubicBezTo>
                      <a:pt x="38" y="1"/>
                      <a:pt x="46" y="2"/>
                      <a:pt x="5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5" name="Freeform 6310">
                <a:extLst>
                  <a:ext uri="{FF2B5EF4-FFF2-40B4-BE49-F238E27FC236}">
                    <a16:creationId xmlns:a16="http://schemas.microsoft.com/office/drawing/2014/main" id="{B4848A91-C6CB-45EB-AD1B-80BB82103DC9}"/>
                  </a:ext>
                </a:extLst>
              </p:cNvPr>
              <p:cNvSpPr>
                <a:spLocks/>
              </p:cNvSpPr>
              <p:nvPr/>
            </p:nvSpPr>
            <p:spPr bwMode="auto">
              <a:xfrm>
                <a:off x="2695" y="1860"/>
                <a:ext cx="29" cy="53"/>
              </a:xfrm>
              <a:custGeom>
                <a:avLst/>
                <a:gdLst>
                  <a:gd name="T0" fmla="*/ 4 w 52"/>
                  <a:gd name="T1" fmla="*/ 4 h 93"/>
                  <a:gd name="T2" fmla="*/ 13 w 52"/>
                  <a:gd name="T3" fmla="*/ 17 h 93"/>
                  <a:gd name="T4" fmla="*/ 23 w 52"/>
                  <a:gd name="T5" fmla="*/ 34 h 93"/>
                  <a:gd name="T6" fmla="*/ 20 w 52"/>
                  <a:gd name="T7" fmla="*/ 29 h 93"/>
                  <a:gd name="T8" fmla="*/ 10 w 52"/>
                  <a:gd name="T9" fmla="*/ 13 h 93"/>
                  <a:gd name="T10" fmla="*/ 31 w 52"/>
                  <a:gd name="T11" fmla="*/ 50 h 93"/>
                  <a:gd name="T12" fmla="*/ 52 w 52"/>
                  <a:gd name="T13" fmla="*/ 93 h 93"/>
                  <a:gd name="T14" fmla="*/ 24 w 52"/>
                  <a:gd name="T15" fmla="*/ 40 h 93"/>
                  <a:gd name="T16" fmla="*/ 1 w 52"/>
                  <a:gd name="T17" fmla="*/ 3 h 93"/>
                  <a:gd name="T18" fmla="*/ 4 w 52"/>
                  <a:gd name="T19"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93">
                    <a:moveTo>
                      <a:pt x="4" y="4"/>
                    </a:moveTo>
                    <a:cubicBezTo>
                      <a:pt x="6" y="5"/>
                      <a:pt x="9" y="11"/>
                      <a:pt x="13" y="17"/>
                    </a:cubicBezTo>
                    <a:cubicBezTo>
                      <a:pt x="17" y="23"/>
                      <a:pt x="20" y="29"/>
                      <a:pt x="23" y="34"/>
                    </a:cubicBezTo>
                    <a:cubicBezTo>
                      <a:pt x="25" y="39"/>
                      <a:pt x="23" y="35"/>
                      <a:pt x="20" y="29"/>
                    </a:cubicBezTo>
                    <a:cubicBezTo>
                      <a:pt x="16" y="23"/>
                      <a:pt x="12" y="16"/>
                      <a:pt x="10" y="13"/>
                    </a:cubicBezTo>
                    <a:cubicBezTo>
                      <a:pt x="15" y="23"/>
                      <a:pt x="23" y="36"/>
                      <a:pt x="31" y="50"/>
                    </a:cubicBezTo>
                    <a:cubicBezTo>
                      <a:pt x="38" y="64"/>
                      <a:pt x="46" y="79"/>
                      <a:pt x="52" y="93"/>
                    </a:cubicBezTo>
                    <a:cubicBezTo>
                      <a:pt x="44" y="77"/>
                      <a:pt x="34" y="57"/>
                      <a:pt x="24" y="40"/>
                    </a:cubicBezTo>
                    <a:cubicBezTo>
                      <a:pt x="15" y="23"/>
                      <a:pt x="6" y="8"/>
                      <a:pt x="1" y="3"/>
                    </a:cubicBezTo>
                    <a:cubicBezTo>
                      <a:pt x="0" y="0"/>
                      <a:pt x="9" y="12"/>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6" name="Freeform 6311">
                <a:extLst>
                  <a:ext uri="{FF2B5EF4-FFF2-40B4-BE49-F238E27FC236}">
                    <a16:creationId xmlns:a16="http://schemas.microsoft.com/office/drawing/2014/main" id="{4B3A6666-631A-4795-A49B-DB5EE34963DE}"/>
                  </a:ext>
                </a:extLst>
              </p:cNvPr>
              <p:cNvSpPr>
                <a:spLocks/>
              </p:cNvSpPr>
              <p:nvPr/>
            </p:nvSpPr>
            <p:spPr bwMode="auto">
              <a:xfrm>
                <a:off x="2757" y="2228"/>
                <a:ext cx="6" cy="17"/>
              </a:xfrm>
              <a:custGeom>
                <a:avLst/>
                <a:gdLst>
                  <a:gd name="T0" fmla="*/ 9 w 9"/>
                  <a:gd name="T1" fmla="*/ 0 h 29"/>
                  <a:gd name="T2" fmla="*/ 0 w 9"/>
                  <a:gd name="T3" fmla="*/ 29 h 29"/>
                  <a:gd name="T4" fmla="*/ 4 w 9"/>
                  <a:gd name="T5" fmla="*/ 14 h 29"/>
                  <a:gd name="T6" fmla="*/ 9 w 9"/>
                  <a:gd name="T7" fmla="*/ 0 h 29"/>
                </a:gdLst>
                <a:ahLst/>
                <a:cxnLst>
                  <a:cxn ang="0">
                    <a:pos x="T0" y="T1"/>
                  </a:cxn>
                  <a:cxn ang="0">
                    <a:pos x="T2" y="T3"/>
                  </a:cxn>
                  <a:cxn ang="0">
                    <a:pos x="T4" y="T5"/>
                  </a:cxn>
                  <a:cxn ang="0">
                    <a:pos x="T6" y="T7"/>
                  </a:cxn>
                </a:cxnLst>
                <a:rect l="0" t="0" r="r" b="b"/>
                <a:pathLst>
                  <a:path w="9" h="29">
                    <a:moveTo>
                      <a:pt x="9" y="0"/>
                    </a:moveTo>
                    <a:cubicBezTo>
                      <a:pt x="5" y="17"/>
                      <a:pt x="3" y="18"/>
                      <a:pt x="0" y="29"/>
                    </a:cubicBezTo>
                    <a:cubicBezTo>
                      <a:pt x="0" y="28"/>
                      <a:pt x="2" y="20"/>
                      <a:pt x="4" y="14"/>
                    </a:cubicBezTo>
                    <a:cubicBezTo>
                      <a:pt x="5" y="7"/>
                      <a:pt x="8"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7" name="Freeform 6312">
                <a:extLst>
                  <a:ext uri="{FF2B5EF4-FFF2-40B4-BE49-F238E27FC236}">
                    <a16:creationId xmlns:a16="http://schemas.microsoft.com/office/drawing/2014/main" id="{92A0575E-B131-4C2D-8746-C90C03B961C2}"/>
                  </a:ext>
                </a:extLst>
              </p:cNvPr>
              <p:cNvSpPr>
                <a:spLocks/>
              </p:cNvSpPr>
              <p:nvPr/>
            </p:nvSpPr>
            <p:spPr bwMode="auto">
              <a:xfrm>
                <a:off x="2660" y="2430"/>
                <a:ext cx="6" cy="10"/>
              </a:xfrm>
              <a:custGeom>
                <a:avLst/>
                <a:gdLst>
                  <a:gd name="T0" fmla="*/ 7 w 11"/>
                  <a:gd name="T1" fmla="*/ 10 h 18"/>
                  <a:gd name="T2" fmla="*/ 0 w 11"/>
                  <a:gd name="T3" fmla="*/ 18 h 18"/>
                  <a:gd name="T4" fmla="*/ 4 w 11"/>
                  <a:gd name="T5" fmla="*/ 9 h 18"/>
                  <a:gd name="T6" fmla="*/ 7 w 11"/>
                  <a:gd name="T7" fmla="*/ 10 h 18"/>
                </a:gdLst>
                <a:ahLst/>
                <a:cxnLst>
                  <a:cxn ang="0">
                    <a:pos x="T0" y="T1"/>
                  </a:cxn>
                  <a:cxn ang="0">
                    <a:pos x="T2" y="T3"/>
                  </a:cxn>
                  <a:cxn ang="0">
                    <a:pos x="T4" y="T5"/>
                  </a:cxn>
                  <a:cxn ang="0">
                    <a:pos x="T6" y="T7"/>
                  </a:cxn>
                </a:cxnLst>
                <a:rect l="0" t="0" r="r" b="b"/>
                <a:pathLst>
                  <a:path w="11" h="18">
                    <a:moveTo>
                      <a:pt x="7" y="10"/>
                    </a:moveTo>
                    <a:cubicBezTo>
                      <a:pt x="0" y="18"/>
                      <a:pt x="0" y="18"/>
                      <a:pt x="0" y="18"/>
                    </a:cubicBezTo>
                    <a:cubicBezTo>
                      <a:pt x="1" y="16"/>
                      <a:pt x="5" y="9"/>
                      <a:pt x="4" y="9"/>
                    </a:cubicBezTo>
                    <a:cubicBezTo>
                      <a:pt x="11" y="0"/>
                      <a:pt x="3" y="13"/>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8" name="Freeform 6313">
                <a:extLst>
                  <a:ext uri="{FF2B5EF4-FFF2-40B4-BE49-F238E27FC236}">
                    <a16:creationId xmlns:a16="http://schemas.microsoft.com/office/drawing/2014/main" id="{AC71A2A6-3A45-4B54-87B4-F2166B159E80}"/>
                  </a:ext>
                </a:extLst>
              </p:cNvPr>
              <p:cNvSpPr>
                <a:spLocks/>
              </p:cNvSpPr>
              <p:nvPr/>
            </p:nvSpPr>
            <p:spPr bwMode="auto">
              <a:xfrm>
                <a:off x="2602" y="2477"/>
                <a:ext cx="23" cy="22"/>
              </a:xfrm>
              <a:custGeom>
                <a:avLst/>
                <a:gdLst>
                  <a:gd name="T0" fmla="*/ 34 w 41"/>
                  <a:gd name="T1" fmla="*/ 11 h 39"/>
                  <a:gd name="T2" fmla="*/ 18 w 41"/>
                  <a:gd name="T3" fmla="*/ 23 h 39"/>
                  <a:gd name="T4" fmla="*/ 5 w 41"/>
                  <a:gd name="T5" fmla="*/ 36 h 39"/>
                  <a:gd name="T6" fmla="*/ 0 w 41"/>
                  <a:gd name="T7" fmla="*/ 38 h 39"/>
                  <a:gd name="T8" fmla="*/ 21 w 41"/>
                  <a:gd name="T9" fmla="*/ 20 h 39"/>
                  <a:gd name="T10" fmla="*/ 31 w 41"/>
                  <a:gd name="T11" fmla="*/ 10 h 39"/>
                  <a:gd name="T12" fmla="*/ 34 w 41"/>
                  <a:gd name="T13" fmla="*/ 11 h 39"/>
                </a:gdLst>
                <a:ahLst/>
                <a:cxnLst>
                  <a:cxn ang="0">
                    <a:pos x="T0" y="T1"/>
                  </a:cxn>
                  <a:cxn ang="0">
                    <a:pos x="T2" y="T3"/>
                  </a:cxn>
                  <a:cxn ang="0">
                    <a:pos x="T4" y="T5"/>
                  </a:cxn>
                  <a:cxn ang="0">
                    <a:pos x="T6" y="T7"/>
                  </a:cxn>
                  <a:cxn ang="0">
                    <a:pos x="T8" y="T9"/>
                  </a:cxn>
                  <a:cxn ang="0">
                    <a:pos x="T10" y="T11"/>
                  </a:cxn>
                  <a:cxn ang="0">
                    <a:pos x="T12" y="T13"/>
                  </a:cxn>
                </a:cxnLst>
                <a:rect l="0" t="0" r="r" b="b"/>
                <a:pathLst>
                  <a:path w="41" h="39">
                    <a:moveTo>
                      <a:pt x="34" y="11"/>
                    </a:moveTo>
                    <a:cubicBezTo>
                      <a:pt x="27" y="17"/>
                      <a:pt x="23" y="20"/>
                      <a:pt x="18" y="23"/>
                    </a:cubicBezTo>
                    <a:cubicBezTo>
                      <a:pt x="17" y="27"/>
                      <a:pt x="6" y="33"/>
                      <a:pt x="5" y="36"/>
                    </a:cubicBezTo>
                    <a:cubicBezTo>
                      <a:pt x="1" y="39"/>
                      <a:pt x="1" y="37"/>
                      <a:pt x="0" y="38"/>
                    </a:cubicBezTo>
                    <a:cubicBezTo>
                      <a:pt x="10" y="29"/>
                      <a:pt x="17" y="23"/>
                      <a:pt x="21" y="20"/>
                    </a:cubicBezTo>
                    <a:cubicBezTo>
                      <a:pt x="21" y="16"/>
                      <a:pt x="31" y="13"/>
                      <a:pt x="31" y="10"/>
                    </a:cubicBezTo>
                    <a:cubicBezTo>
                      <a:pt x="41" y="0"/>
                      <a:pt x="35" y="8"/>
                      <a:pt x="3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9" name="Freeform 6314">
                <a:extLst>
                  <a:ext uri="{FF2B5EF4-FFF2-40B4-BE49-F238E27FC236}">
                    <a16:creationId xmlns:a16="http://schemas.microsoft.com/office/drawing/2014/main" id="{9AD3DDD9-3E2F-4A2F-BD66-1B67D931492A}"/>
                  </a:ext>
                </a:extLst>
              </p:cNvPr>
              <p:cNvSpPr>
                <a:spLocks/>
              </p:cNvSpPr>
              <p:nvPr/>
            </p:nvSpPr>
            <p:spPr bwMode="auto">
              <a:xfrm>
                <a:off x="2665" y="1818"/>
                <a:ext cx="7" cy="8"/>
              </a:xfrm>
              <a:custGeom>
                <a:avLst/>
                <a:gdLst>
                  <a:gd name="T0" fmla="*/ 5 w 11"/>
                  <a:gd name="T1" fmla="*/ 5 h 14"/>
                  <a:gd name="T2" fmla="*/ 4 w 11"/>
                  <a:gd name="T3" fmla="*/ 7 h 14"/>
                  <a:gd name="T4" fmla="*/ 8 w 11"/>
                  <a:gd name="T5" fmla="*/ 14 h 14"/>
                  <a:gd name="T6" fmla="*/ 0 w 11"/>
                  <a:gd name="T7" fmla="*/ 0 h 14"/>
                  <a:gd name="T8" fmla="*/ 5 w 11"/>
                  <a:gd name="T9" fmla="*/ 5 h 14"/>
                </a:gdLst>
                <a:ahLst/>
                <a:cxnLst>
                  <a:cxn ang="0">
                    <a:pos x="T0" y="T1"/>
                  </a:cxn>
                  <a:cxn ang="0">
                    <a:pos x="T2" y="T3"/>
                  </a:cxn>
                  <a:cxn ang="0">
                    <a:pos x="T4" y="T5"/>
                  </a:cxn>
                  <a:cxn ang="0">
                    <a:pos x="T6" y="T7"/>
                  </a:cxn>
                  <a:cxn ang="0">
                    <a:pos x="T8" y="T9"/>
                  </a:cxn>
                </a:cxnLst>
                <a:rect l="0" t="0" r="r" b="b"/>
                <a:pathLst>
                  <a:path w="11" h="14">
                    <a:moveTo>
                      <a:pt x="5" y="5"/>
                    </a:moveTo>
                    <a:cubicBezTo>
                      <a:pt x="11" y="14"/>
                      <a:pt x="2" y="3"/>
                      <a:pt x="4" y="7"/>
                    </a:cubicBezTo>
                    <a:cubicBezTo>
                      <a:pt x="5" y="9"/>
                      <a:pt x="9" y="14"/>
                      <a:pt x="8" y="14"/>
                    </a:cubicBezTo>
                    <a:cubicBezTo>
                      <a:pt x="0" y="4"/>
                      <a:pt x="2" y="4"/>
                      <a:pt x="0" y="0"/>
                    </a:cubicBezTo>
                    <a:cubicBezTo>
                      <a:pt x="3" y="3"/>
                      <a:pt x="4"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0" name="Freeform 6315">
                <a:extLst>
                  <a:ext uri="{FF2B5EF4-FFF2-40B4-BE49-F238E27FC236}">
                    <a16:creationId xmlns:a16="http://schemas.microsoft.com/office/drawing/2014/main" id="{F1B0C7F1-8B72-4F5B-8B46-9E3614C844CC}"/>
                  </a:ext>
                </a:extLst>
              </p:cNvPr>
              <p:cNvSpPr>
                <a:spLocks/>
              </p:cNvSpPr>
              <p:nvPr/>
            </p:nvSpPr>
            <p:spPr bwMode="auto">
              <a:xfrm>
                <a:off x="2677" y="1834"/>
                <a:ext cx="8" cy="10"/>
              </a:xfrm>
              <a:custGeom>
                <a:avLst/>
                <a:gdLst>
                  <a:gd name="T0" fmla="*/ 13 w 13"/>
                  <a:gd name="T1" fmla="*/ 18 h 18"/>
                  <a:gd name="T2" fmla="*/ 6 w 13"/>
                  <a:gd name="T3" fmla="*/ 9 h 18"/>
                  <a:gd name="T4" fmla="*/ 1 w 13"/>
                  <a:gd name="T5" fmla="*/ 0 h 18"/>
                  <a:gd name="T6" fmla="*/ 13 w 13"/>
                  <a:gd name="T7" fmla="*/ 18 h 18"/>
                </a:gdLst>
                <a:ahLst/>
                <a:cxnLst>
                  <a:cxn ang="0">
                    <a:pos x="T0" y="T1"/>
                  </a:cxn>
                  <a:cxn ang="0">
                    <a:pos x="T2" y="T3"/>
                  </a:cxn>
                  <a:cxn ang="0">
                    <a:pos x="T4" y="T5"/>
                  </a:cxn>
                  <a:cxn ang="0">
                    <a:pos x="T6" y="T7"/>
                  </a:cxn>
                </a:cxnLst>
                <a:rect l="0" t="0" r="r" b="b"/>
                <a:pathLst>
                  <a:path w="13" h="18">
                    <a:moveTo>
                      <a:pt x="13" y="18"/>
                    </a:moveTo>
                    <a:cubicBezTo>
                      <a:pt x="13" y="18"/>
                      <a:pt x="9" y="13"/>
                      <a:pt x="6" y="9"/>
                    </a:cubicBezTo>
                    <a:cubicBezTo>
                      <a:pt x="3" y="5"/>
                      <a:pt x="0" y="0"/>
                      <a:pt x="1" y="0"/>
                    </a:cubicBezTo>
                    <a:cubicBezTo>
                      <a:pt x="6" y="5"/>
                      <a:pt x="7" y="9"/>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1" name="Freeform 6316">
                <a:extLst>
                  <a:ext uri="{FF2B5EF4-FFF2-40B4-BE49-F238E27FC236}">
                    <a16:creationId xmlns:a16="http://schemas.microsoft.com/office/drawing/2014/main" id="{88005083-64B7-41DA-A338-FF592D778312}"/>
                  </a:ext>
                </a:extLst>
              </p:cNvPr>
              <p:cNvSpPr>
                <a:spLocks/>
              </p:cNvSpPr>
              <p:nvPr/>
            </p:nvSpPr>
            <p:spPr bwMode="auto">
              <a:xfrm>
                <a:off x="2726" y="1915"/>
                <a:ext cx="6" cy="15"/>
              </a:xfrm>
              <a:custGeom>
                <a:avLst/>
                <a:gdLst>
                  <a:gd name="T0" fmla="*/ 0 w 12"/>
                  <a:gd name="T1" fmla="*/ 0 h 26"/>
                  <a:gd name="T2" fmla="*/ 12 w 12"/>
                  <a:gd name="T3" fmla="*/ 26 h 26"/>
                  <a:gd name="T4" fmla="*/ 0 w 12"/>
                  <a:gd name="T5" fmla="*/ 0 h 26"/>
                </a:gdLst>
                <a:ahLst/>
                <a:cxnLst>
                  <a:cxn ang="0">
                    <a:pos x="T0" y="T1"/>
                  </a:cxn>
                  <a:cxn ang="0">
                    <a:pos x="T2" y="T3"/>
                  </a:cxn>
                  <a:cxn ang="0">
                    <a:pos x="T4" y="T5"/>
                  </a:cxn>
                </a:cxnLst>
                <a:rect l="0" t="0" r="r" b="b"/>
                <a:pathLst>
                  <a:path w="12" h="26">
                    <a:moveTo>
                      <a:pt x="0" y="0"/>
                    </a:moveTo>
                    <a:cubicBezTo>
                      <a:pt x="1" y="2"/>
                      <a:pt x="8" y="18"/>
                      <a:pt x="12" y="26"/>
                    </a:cubicBezTo>
                    <a:cubicBezTo>
                      <a:pt x="9" y="20"/>
                      <a:pt x="2"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2" name="Freeform 6317">
                <a:extLst>
                  <a:ext uri="{FF2B5EF4-FFF2-40B4-BE49-F238E27FC236}">
                    <a16:creationId xmlns:a16="http://schemas.microsoft.com/office/drawing/2014/main" id="{8ED3442E-79D1-41D5-BBC6-EC46E3D0FCE1}"/>
                  </a:ext>
                </a:extLst>
              </p:cNvPr>
              <p:cNvSpPr>
                <a:spLocks/>
              </p:cNvSpPr>
              <p:nvPr/>
            </p:nvSpPr>
            <p:spPr bwMode="auto">
              <a:xfrm>
                <a:off x="2435" y="1662"/>
                <a:ext cx="30" cy="10"/>
              </a:xfrm>
              <a:custGeom>
                <a:avLst/>
                <a:gdLst>
                  <a:gd name="T0" fmla="*/ 52 w 52"/>
                  <a:gd name="T1" fmla="*/ 18 h 18"/>
                  <a:gd name="T2" fmla="*/ 0 w 52"/>
                  <a:gd name="T3" fmla="*/ 0 h 18"/>
                  <a:gd name="T4" fmla="*/ 26 w 52"/>
                  <a:gd name="T5" fmla="*/ 8 h 18"/>
                  <a:gd name="T6" fmla="*/ 52 w 52"/>
                  <a:gd name="T7" fmla="*/ 18 h 18"/>
                </a:gdLst>
                <a:ahLst/>
                <a:cxnLst>
                  <a:cxn ang="0">
                    <a:pos x="T0" y="T1"/>
                  </a:cxn>
                  <a:cxn ang="0">
                    <a:pos x="T2" y="T3"/>
                  </a:cxn>
                  <a:cxn ang="0">
                    <a:pos x="T4" y="T5"/>
                  </a:cxn>
                  <a:cxn ang="0">
                    <a:pos x="T6" y="T7"/>
                  </a:cxn>
                </a:cxnLst>
                <a:rect l="0" t="0" r="r" b="b"/>
                <a:pathLst>
                  <a:path w="52" h="18">
                    <a:moveTo>
                      <a:pt x="52" y="18"/>
                    </a:moveTo>
                    <a:cubicBezTo>
                      <a:pt x="35" y="13"/>
                      <a:pt x="18" y="6"/>
                      <a:pt x="0" y="0"/>
                    </a:cubicBezTo>
                    <a:cubicBezTo>
                      <a:pt x="7" y="2"/>
                      <a:pt x="16" y="5"/>
                      <a:pt x="26" y="8"/>
                    </a:cubicBezTo>
                    <a:cubicBezTo>
                      <a:pt x="36" y="12"/>
                      <a:pt x="45" y="15"/>
                      <a:pt x="5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3" name="Freeform 6318">
                <a:extLst>
                  <a:ext uri="{FF2B5EF4-FFF2-40B4-BE49-F238E27FC236}">
                    <a16:creationId xmlns:a16="http://schemas.microsoft.com/office/drawing/2014/main" id="{C2BF9CB2-6C54-4738-AD42-3FD2CB5CA1DA}"/>
                  </a:ext>
                </a:extLst>
              </p:cNvPr>
              <p:cNvSpPr>
                <a:spLocks/>
              </p:cNvSpPr>
              <p:nvPr/>
            </p:nvSpPr>
            <p:spPr bwMode="auto">
              <a:xfrm>
                <a:off x="2499" y="1687"/>
                <a:ext cx="18" cy="9"/>
              </a:xfrm>
              <a:custGeom>
                <a:avLst/>
                <a:gdLst>
                  <a:gd name="T0" fmla="*/ 1 w 31"/>
                  <a:gd name="T1" fmla="*/ 0 h 16"/>
                  <a:gd name="T2" fmla="*/ 29 w 31"/>
                  <a:gd name="T3" fmla="*/ 14 h 16"/>
                  <a:gd name="T4" fmla="*/ 15 w 31"/>
                  <a:gd name="T5" fmla="*/ 8 h 16"/>
                  <a:gd name="T6" fmla="*/ 1 w 31"/>
                  <a:gd name="T7" fmla="*/ 0 h 16"/>
                </a:gdLst>
                <a:ahLst/>
                <a:cxnLst>
                  <a:cxn ang="0">
                    <a:pos x="T0" y="T1"/>
                  </a:cxn>
                  <a:cxn ang="0">
                    <a:pos x="T2" y="T3"/>
                  </a:cxn>
                  <a:cxn ang="0">
                    <a:pos x="T4" y="T5"/>
                  </a:cxn>
                  <a:cxn ang="0">
                    <a:pos x="T6" y="T7"/>
                  </a:cxn>
                </a:cxnLst>
                <a:rect l="0" t="0" r="r" b="b"/>
                <a:pathLst>
                  <a:path w="31" h="16">
                    <a:moveTo>
                      <a:pt x="1" y="0"/>
                    </a:moveTo>
                    <a:cubicBezTo>
                      <a:pt x="6" y="3"/>
                      <a:pt x="17" y="7"/>
                      <a:pt x="29" y="14"/>
                    </a:cubicBezTo>
                    <a:cubicBezTo>
                      <a:pt x="31" y="16"/>
                      <a:pt x="23" y="12"/>
                      <a:pt x="15" y="8"/>
                    </a:cubicBezTo>
                    <a:cubicBezTo>
                      <a:pt x="8" y="5"/>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4" name="Freeform 6319">
                <a:extLst>
                  <a:ext uri="{FF2B5EF4-FFF2-40B4-BE49-F238E27FC236}">
                    <a16:creationId xmlns:a16="http://schemas.microsoft.com/office/drawing/2014/main" id="{9AA95D1F-7CFF-4894-BDCA-F9CDA205376C}"/>
                  </a:ext>
                </a:extLst>
              </p:cNvPr>
              <p:cNvSpPr>
                <a:spLocks/>
              </p:cNvSpPr>
              <p:nvPr/>
            </p:nvSpPr>
            <p:spPr bwMode="auto">
              <a:xfrm>
                <a:off x="2760" y="2018"/>
                <a:ext cx="5" cy="26"/>
              </a:xfrm>
              <a:custGeom>
                <a:avLst/>
                <a:gdLst>
                  <a:gd name="T0" fmla="*/ 0 w 9"/>
                  <a:gd name="T1" fmla="*/ 0 h 47"/>
                  <a:gd name="T2" fmla="*/ 2 w 9"/>
                  <a:gd name="T3" fmla="*/ 14 h 47"/>
                  <a:gd name="T4" fmla="*/ 0 w 9"/>
                  <a:gd name="T5" fmla="*/ 0 h 47"/>
                </a:gdLst>
                <a:ahLst/>
                <a:cxnLst>
                  <a:cxn ang="0">
                    <a:pos x="T0" y="T1"/>
                  </a:cxn>
                  <a:cxn ang="0">
                    <a:pos x="T2" y="T3"/>
                  </a:cxn>
                  <a:cxn ang="0">
                    <a:pos x="T4" y="T5"/>
                  </a:cxn>
                </a:cxnLst>
                <a:rect l="0" t="0" r="r" b="b"/>
                <a:pathLst>
                  <a:path w="9" h="47">
                    <a:moveTo>
                      <a:pt x="0" y="0"/>
                    </a:moveTo>
                    <a:cubicBezTo>
                      <a:pt x="3" y="8"/>
                      <a:pt x="9" y="47"/>
                      <a:pt x="2" y="14"/>
                    </a:cubicBezTo>
                    <a:cubicBezTo>
                      <a:pt x="2" y="11"/>
                      <a:pt x="1"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5" name="Freeform 6320">
                <a:extLst>
                  <a:ext uri="{FF2B5EF4-FFF2-40B4-BE49-F238E27FC236}">
                    <a16:creationId xmlns:a16="http://schemas.microsoft.com/office/drawing/2014/main" id="{B49889F0-F1FA-4341-8C52-9B0F83F72743}"/>
                  </a:ext>
                </a:extLst>
              </p:cNvPr>
              <p:cNvSpPr>
                <a:spLocks/>
              </p:cNvSpPr>
              <p:nvPr/>
            </p:nvSpPr>
            <p:spPr bwMode="auto">
              <a:xfrm>
                <a:off x="2769" y="2074"/>
                <a:ext cx="2" cy="19"/>
              </a:xfrm>
              <a:custGeom>
                <a:avLst/>
                <a:gdLst>
                  <a:gd name="T0" fmla="*/ 2 w 4"/>
                  <a:gd name="T1" fmla="*/ 0 h 33"/>
                  <a:gd name="T2" fmla="*/ 4 w 4"/>
                  <a:gd name="T3" fmla="*/ 33 h 33"/>
                  <a:gd name="T4" fmla="*/ 3 w 4"/>
                  <a:gd name="T5" fmla="*/ 26 h 33"/>
                  <a:gd name="T6" fmla="*/ 2 w 4"/>
                  <a:gd name="T7" fmla="*/ 0 h 33"/>
                </a:gdLst>
                <a:ahLst/>
                <a:cxnLst>
                  <a:cxn ang="0">
                    <a:pos x="T0" y="T1"/>
                  </a:cxn>
                  <a:cxn ang="0">
                    <a:pos x="T2" y="T3"/>
                  </a:cxn>
                  <a:cxn ang="0">
                    <a:pos x="T4" y="T5"/>
                  </a:cxn>
                  <a:cxn ang="0">
                    <a:pos x="T6" y="T7"/>
                  </a:cxn>
                </a:cxnLst>
                <a:rect l="0" t="0" r="r" b="b"/>
                <a:pathLst>
                  <a:path w="4" h="33">
                    <a:moveTo>
                      <a:pt x="2" y="0"/>
                    </a:moveTo>
                    <a:cubicBezTo>
                      <a:pt x="2" y="13"/>
                      <a:pt x="3" y="16"/>
                      <a:pt x="4" y="33"/>
                    </a:cubicBezTo>
                    <a:cubicBezTo>
                      <a:pt x="4" y="31"/>
                      <a:pt x="3" y="25"/>
                      <a:pt x="3" y="26"/>
                    </a:cubicBezTo>
                    <a:cubicBezTo>
                      <a:pt x="2" y="17"/>
                      <a:pt x="0"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6" name="Freeform 6321">
                <a:extLst>
                  <a:ext uri="{FF2B5EF4-FFF2-40B4-BE49-F238E27FC236}">
                    <a16:creationId xmlns:a16="http://schemas.microsoft.com/office/drawing/2014/main" id="{4133B172-70FD-4D9A-A45F-E5589E0AA90C}"/>
                  </a:ext>
                </a:extLst>
              </p:cNvPr>
              <p:cNvSpPr>
                <a:spLocks/>
              </p:cNvSpPr>
              <p:nvPr/>
            </p:nvSpPr>
            <p:spPr bwMode="auto">
              <a:xfrm>
                <a:off x="2658" y="1812"/>
                <a:ext cx="8" cy="10"/>
              </a:xfrm>
              <a:custGeom>
                <a:avLst/>
                <a:gdLst>
                  <a:gd name="T0" fmla="*/ 0 w 14"/>
                  <a:gd name="T1" fmla="*/ 2 h 18"/>
                  <a:gd name="T2" fmla="*/ 1 w 14"/>
                  <a:gd name="T3" fmla="*/ 0 h 18"/>
                  <a:gd name="T4" fmla="*/ 13 w 14"/>
                  <a:gd name="T5" fmla="*/ 13 h 18"/>
                  <a:gd name="T6" fmla="*/ 12 w 14"/>
                  <a:gd name="T7" fmla="*/ 15 h 18"/>
                  <a:gd name="T8" fmla="*/ 0 w 14"/>
                  <a:gd name="T9" fmla="*/ 2 h 18"/>
                </a:gdLst>
                <a:ahLst/>
                <a:cxnLst>
                  <a:cxn ang="0">
                    <a:pos x="T0" y="T1"/>
                  </a:cxn>
                  <a:cxn ang="0">
                    <a:pos x="T2" y="T3"/>
                  </a:cxn>
                  <a:cxn ang="0">
                    <a:pos x="T4" y="T5"/>
                  </a:cxn>
                  <a:cxn ang="0">
                    <a:pos x="T6" y="T7"/>
                  </a:cxn>
                  <a:cxn ang="0">
                    <a:pos x="T8" y="T9"/>
                  </a:cxn>
                </a:cxnLst>
                <a:rect l="0" t="0" r="r" b="b"/>
                <a:pathLst>
                  <a:path w="14" h="18">
                    <a:moveTo>
                      <a:pt x="0" y="2"/>
                    </a:moveTo>
                    <a:cubicBezTo>
                      <a:pt x="2" y="3"/>
                      <a:pt x="3" y="4"/>
                      <a:pt x="1" y="0"/>
                    </a:cubicBezTo>
                    <a:cubicBezTo>
                      <a:pt x="5" y="5"/>
                      <a:pt x="7" y="7"/>
                      <a:pt x="13" y="13"/>
                    </a:cubicBezTo>
                    <a:cubicBezTo>
                      <a:pt x="14" y="18"/>
                      <a:pt x="2" y="2"/>
                      <a:pt x="12" y="15"/>
                    </a:cubicBezTo>
                    <a:cubicBezTo>
                      <a:pt x="9" y="14"/>
                      <a:pt x="6" y="8"/>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7" name="Freeform 6322">
                <a:extLst>
                  <a:ext uri="{FF2B5EF4-FFF2-40B4-BE49-F238E27FC236}">
                    <a16:creationId xmlns:a16="http://schemas.microsoft.com/office/drawing/2014/main" id="{C5653B46-5A32-42B3-9D65-259FB96CAE26}"/>
                  </a:ext>
                </a:extLst>
              </p:cNvPr>
              <p:cNvSpPr>
                <a:spLocks/>
              </p:cNvSpPr>
              <p:nvPr/>
            </p:nvSpPr>
            <p:spPr bwMode="auto">
              <a:xfrm>
                <a:off x="2699" y="1869"/>
                <a:ext cx="7" cy="10"/>
              </a:xfrm>
              <a:custGeom>
                <a:avLst/>
                <a:gdLst>
                  <a:gd name="T0" fmla="*/ 12 w 12"/>
                  <a:gd name="T1" fmla="*/ 18 h 18"/>
                  <a:gd name="T2" fmla="*/ 9 w 12"/>
                  <a:gd name="T3" fmla="*/ 16 h 18"/>
                  <a:gd name="T4" fmla="*/ 0 w 12"/>
                  <a:gd name="T5" fmla="*/ 0 h 18"/>
                  <a:gd name="T6" fmla="*/ 12 w 12"/>
                  <a:gd name="T7" fmla="*/ 18 h 18"/>
                </a:gdLst>
                <a:ahLst/>
                <a:cxnLst>
                  <a:cxn ang="0">
                    <a:pos x="T0" y="T1"/>
                  </a:cxn>
                  <a:cxn ang="0">
                    <a:pos x="T2" y="T3"/>
                  </a:cxn>
                  <a:cxn ang="0">
                    <a:pos x="T4" y="T5"/>
                  </a:cxn>
                  <a:cxn ang="0">
                    <a:pos x="T6" y="T7"/>
                  </a:cxn>
                </a:cxnLst>
                <a:rect l="0" t="0" r="r" b="b"/>
                <a:pathLst>
                  <a:path w="12" h="18">
                    <a:moveTo>
                      <a:pt x="12" y="18"/>
                    </a:moveTo>
                    <a:cubicBezTo>
                      <a:pt x="11" y="17"/>
                      <a:pt x="9" y="15"/>
                      <a:pt x="9" y="16"/>
                    </a:cubicBezTo>
                    <a:cubicBezTo>
                      <a:pt x="5" y="9"/>
                      <a:pt x="2" y="4"/>
                      <a:pt x="0" y="0"/>
                    </a:cubicBezTo>
                    <a:cubicBezTo>
                      <a:pt x="3" y="3"/>
                      <a:pt x="8" y="13"/>
                      <a:pt x="1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8" name="Freeform 6323">
                <a:extLst>
                  <a:ext uri="{FF2B5EF4-FFF2-40B4-BE49-F238E27FC236}">
                    <a16:creationId xmlns:a16="http://schemas.microsoft.com/office/drawing/2014/main" id="{5F7410FC-B885-4717-BF65-C438A9D7CD3E}"/>
                  </a:ext>
                </a:extLst>
              </p:cNvPr>
              <p:cNvSpPr>
                <a:spLocks/>
              </p:cNvSpPr>
              <p:nvPr/>
            </p:nvSpPr>
            <p:spPr bwMode="auto">
              <a:xfrm>
                <a:off x="2731" y="1936"/>
                <a:ext cx="9" cy="20"/>
              </a:xfrm>
              <a:custGeom>
                <a:avLst/>
                <a:gdLst>
                  <a:gd name="T0" fmla="*/ 15 w 15"/>
                  <a:gd name="T1" fmla="*/ 27 h 35"/>
                  <a:gd name="T2" fmla="*/ 12 w 15"/>
                  <a:gd name="T3" fmla="*/ 21 h 35"/>
                  <a:gd name="T4" fmla="*/ 15 w 15"/>
                  <a:gd name="T5" fmla="*/ 33 h 35"/>
                  <a:gd name="T6" fmla="*/ 8 w 15"/>
                  <a:gd name="T7" fmla="*/ 17 h 35"/>
                  <a:gd name="T8" fmla="*/ 11 w 15"/>
                  <a:gd name="T9" fmla="*/ 27 h 35"/>
                  <a:gd name="T10" fmla="*/ 5 w 15"/>
                  <a:gd name="T11" fmla="*/ 12 h 35"/>
                  <a:gd name="T12" fmla="*/ 2 w 15"/>
                  <a:gd name="T13" fmla="*/ 0 h 35"/>
                  <a:gd name="T14" fmla="*/ 12 w 15"/>
                  <a:gd name="T15" fmla="*/ 26 h 35"/>
                  <a:gd name="T16" fmla="*/ 7 w 15"/>
                  <a:gd name="T17" fmla="*/ 7 h 35"/>
                  <a:gd name="T18" fmla="*/ 15 w 15"/>
                  <a:gd name="T19"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5">
                    <a:moveTo>
                      <a:pt x="15" y="27"/>
                    </a:moveTo>
                    <a:cubicBezTo>
                      <a:pt x="15" y="28"/>
                      <a:pt x="13" y="24"/>
                      <a:pt x="12" y="21"/>
                    </a:cubicBezTo>
                    <a:cubicBezTo>
                      <a:pt x="11" y="22"/>
                      <a:pt x="14" y="30"/>
                      <a:pt x="15" y="33"/>
                    </a:cubicBezTo>
                    <a:cubicBezTo>
                      <a:pt x="14" y="35"/>
                      <a:pt x="10" y="21"/>
                      <a:pt x="8" y="17"/>
                    </a:cubicBezTo>
                    <a:cubicBezTo>
                      <a:pt x="8" y="18"/>
                      <a:pt x="10" y="23"/>
                      <a:pt x="11" y="27"/>
                    </a:cubicBezTo>
                    <a:cubicBezTo>
                      <a:pt x="10" y="25"/>
                      <a:pt x="7" y="19"/>
                      <a:pt x="5" y="12"/>
                    </a:cubicBezTo>
                    <a:cubicBezTo>
                      <a:pt x="2" y="6"/>
                      <a:pt x="0" y="0"/>
                      <a:pt x="2" y="0"/>
                    </a:cubicBezTo>
                    <a:cubicBezTo>
                      <a:pt x="4" y="8"/>
                      <a:pt x="7" y="13"/>
                      <a:pt x="12" y="26"/>
                    </a:cubicBezTo>
                    <a:cubicBezTo>
                      <a:pt x="11" y="20"/>
                      <a:pt x="6" y="9"/>
                      <a:pt x="7" y="7"/>
                    </a:cubicBezTo>
                    <a:cubicBezTo>
                      <a:pt x="10" y="12"/>
                      <a:pt x="10" y="16"/>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9" name="Freeform 6324">
                <a:extLst>
                  <a:ext uri="{FF2B5EF4-FFF2-40B4-BE49-F238E27FC236}">
                    <a16:creationId xmlns:a16="http://schemas.microsoft.com/office/drawing/2014/main" id="{E1056974-7562-4588-9106-0310CA1F7CE7}"/>
                  </a:ext>
                </a:extLst>
              </p:cNvPr>
              <p:cNvSpPr>
                <a:spLocks/>
              </p:cNvSpPr>
              <p:nvPr/>
            </p:nvSpPr>
            <p:spPr bwMode="auto">
              <a:xfrm>
                <a:off x="2764" y="2188"/>
                <a:ext cx="4" cy="23"/>
              </a:xfrm>
              <a:custGeom>
                <a:avLst/>
                <a:gdLst>
                  <a:gd name="T0" fmla="*/ 1 w 7"/>
                  <a:gd name="T1" fmla="*/ 39 h 39"/>
                  <a:gd name="T2" fmla="*/ 2 w 7"/>
                  <a:gd name="T3" fmla="*/ 21 h 39"/>
                  <a:gd name="T4" fmla="*/ 6 w 7"/>
                  <a:gd name="T5" fmla="*/ 0 h 39"/>
                  <a:gd name="T6" fmla="*/ 5 w 7"/>
                  <a:gd name="T7" fmla="*/ 15 h 39"/>
                  <a:gd name="T8" fmla="*/ 1 w 7"/>
                  <a:gd name="T9" fmla="*/ 39 h 39"/>
                </a:gdLst>
                <a:ahLst/>
                <a:cxnLst>
                  <a:cxn ang="0">
                    <a:pos x="T0" y="T1"/>
                  </a:cxn>
                  <a:cxn ang="0">
                    <a:pos x="T2" y="T3"/>
                  </a:cxn>
                  <a:cxn ang="0">
                    <a:pos x="T4" y="T5"/>
                  </a:cxn>
                  <a:cxn ang="0">
                    <a:pos x="T6" y="T7"/>
                  </a:cxn>
                  <a:cxn ang="0">
                    <a:pos x="T8" y="T9"/>
                  </a:cxn>
                </a:cxnLst>
                <a:rect l="0" t="0" r="r" b="b"/>
                <a:pathLst>
                  <a:path w="7" h="39">
                    <a:moveTo>
                      <a:pt x="1" y="39"/>
                    </a:moveTo>
                    <a:cubicBezTo>
                      <a:pt x="0" y="39"/>
                      <a:pt x="1" y="30"/>
                      <a:pt x="2" y="21"/>
                    </a:cubicBezTo>
                    <a:cubicBezTo>
                      <a:pt x="6" y="0"/>
                      <a:pt x="6" y="0"/>
                      <a:pt x="6" y="0"/>
                    </a:cubicBezTo>
                    <a:cubicBezTo>
                      <a:pt x="7" y="0"/>
                      <a:pt x="6" y="7"/>
                      <a:pt x="5" y="15"/>
                    </a:cubicBezTo>
                    <a:cubicBezTo>
                      <a:pt x="4" y="23"/>
                      <a:pt x="2" y="33"/>
                      <a:pt x="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0" name="Freeform 6325">
                <a:extLst>
                  <a:ext uri="{FF2B5EF4-FFF2-40B4-BE49-F238E27FC236}">
                    <a16:creationId xmlns:a16="http://schemas.microsoft.com/office/drawing/2014/main" id="{85176FED-429C-475A-AD07-FA6DDF4B527A}"/>
                  </a:ext>
                </a:extLst>
              </p:cNvPr>
              <p:cNvSpPr>
                <a:spLocks/>
              </p:cNvSpPr>
              <p:nvPr/>
            </p:nvSpPr>
            <p:spPr bwMode="auto">
              <a:xfrm>
                <a:off x="2756" y="2215"/>
                <a:ext cx="7" cy="29"/>
              </a:xfrm>
              <a:custGeom>
                <a:avLst/>
                <a:gdLst>
                  <a:gd name="T0" fmla="*/ 3 w 12"/>
                  <a:gd name="T1" fmla="*/ 43 h 51"/>
                  <a:gd name="T2" fmla="*/ 0 w 12"/>
                  <a:gd name="T3" fmla="*/ 51 h 51"/>
                  <a:gd name="T4" fmla="*/ 11 w 12"/>
                  <a:gd name="T5" fmla="*/ 1 h 51"/>
                  <a:gd name="T6" fmla="*/ 8 w 12"/>
                  <a:gd name="T7" fmla="*/ 20 h 51"/>
                  <a:gd name="T8" fmla="*/ 3 w 12"/>
                  <a:gd name="T9" fmla="*/ 43 h 51"/>
                </a:gdLst>
                <a:ahLst/>
                <a:cxnLst>
                  <a:cxn ang="0">
                    <a:pos x="T0" y="T1"/>
                  </a:cxn>
                  <a:cxn ang="0">
                    <a:pos x="T2" y="T3"/>
                  </a:cxn>
                  <a:cxn ang="0">
                    <a:pos x="T4" y="T5"/>
                  </a:cxn>
                  <a:cxn ang="0">
                    <a:pos x="T6" y="T7"/>
                  </a:cxn>
                  <a:cxn ang="0">
                    <a:pos x="T8" y="T9"/>
                  </a:cxn>
                </a:cxnLst>
                <a:rect l="0" t="0" r="r" b="b"/>
                <a:pathLst>
                  <a:path w="12" h="51">
                    <a:moveTo>
                      <a:pt x="3" y="43"/>
                    </a:moveTo>
                    <a:cubicBezTo>
                      <a:pt x="2" y="48"/>
                      <a:pt x="1" y="51"/>
                      <a:pt x="0" y="51"/>
                    </a:cubicBezTo>
                    <a:cubicBezTo>
                      <a:pt x="3" y="36"/>
                      <a:pt x="7" y="21"/>
                      <a:pt x="11" y="1"/>
                    </a:cubicBezTo>
                    <a:cubicBezTo>
                      <a:pt x="12" y="0"/>
                      <a:pt x="10" y="10"/>
                      <a:pt x="8" y="20"/>
                    </a:cubicBezTo>
                    <a:cubicBezTo>
                      <a:pt x="6" y="30"/>
                      <a:pt x="3" y="41"/>
                      <a:pt x="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1" name="Freeform 6326">
                <a:extLst>
                  <a:ext uri="{FF2B5EF4-FFF2-40B4-BE49-F238E27FC236}">
                    <a16:creationId xmlns:a16="http://schemas.microsoft.com/office/drawing/2014/main" id="{D490BBA5-0BD7-4091-A2D7-6E2B051ECDAA}"/>
                  </a:ext>
                </a:extLst>
              </p:cNvPr>
              <p:cNvSpPr>
                <a:spLocks/>
              </p:cNvSpPr>
              <p:nvPr/>
            </p:nvSpPr>
            <p:spPr bwMode="auto">
              <a:xfrm>
                <a:off x="2561" y="2526"/>
                <a:ext cx="6" cy="4"/>
              </a:xfrm>
              <a:custGeom>
                <a:avLst/>
                <a:gdLst>
                  <a:gd name="T0" fmla="*/ 11 w 11"/>
                  <a:gd name="T1" fmla="*/ 1 h 8"/>
                  <a:gd name="T2" fmla="*/ 2 w 11"/>
                  <a:gd name="T3" fmla="*/ 8 h 8"/>
                  <a:gd name="T4" fmla="*/ 7 w 11"/>
                  <a:gd name="T5" fmla="*/ 3 h 8"/>
                  <a:gd name="T6" fmla="*/ 1 w 11"/>
                  <a:gd name="T7" fmla="*/ 7 h 8"/>
                  <a:gd name="T8" fmla="*/ 9 w 11"/>
                  <a:gd name="T9" fmla="*/ 0 h 8"/>
                  <a:gd name="T10" fmla="*/ 11 w 11"/>
                  <a:gd name="T11" fmla="*/ 1 h 8"/>
                </a:gdLst>
                <a:ahLst/>
                <a:cxnLst>
                  <a:cxn ang="0">
                    <a:pos x="T0" y="T1"/>
                  </a:cxn>
                  <a:cxn ang="0">
                    <a:pos x="T2" y="T3"/>
                  </a:cxn>
                  <a:cxn ang="0">
                    <a:pos x="T4" y="T5"/>
                  </a:cxn>
                  <a:cxn ang="0">
                    <a:pos x="T6" y="T7"/>
                  </a:cxn>
                  <a:cxn ang="0">
                    <a:pos x="T8" y="T9"/>
                  </a:cxn>
                  <a:cxn ang="0">
                    <a:pos x="T10" y="T11"/>
                  </a:cxn>
                </a:cxnLst>
                <a:rect l="0" t="0" r="r" b="b"/>
                <a:pathLst>
                  <a:path w="11" h="8">
                    <a:moveTo>
                      <a:pt x="11" y="1"/>
                    </a:moveTo>
                    <a:cubicBezTo>
                      <a:pt x="2" y="8"/>
                      <a:pt x="2" y="8"/>
                      <a:pt x="2" y="8"/>
                    </a:cubicBezTo>
                    <a:cubicBezTo>
                      <a:pt x="0" y="8"/>
                      <a:pt x="4" y="6"/>
                      <a:pt x="7" y="3"/>
                    </a:cubicBezTo>
                    <a:cubicBezTo>
                      <a:pt x="7" y="3"/>
                      <a:pt x="3" y="6"/>
                      <a:pt x="1" y="7"/>
                    </a:cubicBezTo>
                    <a:cubicBezTo>
                      <a:pt x="0" y="7"/>
                      <a:pt x="6" y="3"/>
                      <a:pt x="9" y="0"/>
                    </a:cubicBezTo>
                    <a:lnTo>
                      <a:pt x="1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2" name="Freeform 6327">
                <a:extLst>
                  <a:ext uri="{FF2B5EF4-FFF2-40B4-BE49-F238E27FC236}">
                    <a16:creationId xmlns:a16="http://schemas.microsoft.com/office/drawing/2014/main" id="{7FF557E6-1397-4DDD-A90F-F251EBCF4BC8}"/>
                  </a:ext>
                </a:extLst>
              </p:cNvPr>
              <p:cNvSpPr>
                <a:spLocks/>
              </p:cNvSpPr>
              <p:nvPr/>
            </p:nvSpPr>
            <p:spPr bwMode="auto">
              <a:xfrm>
                <a:off x="2405" y="2601"/>
                <a:ext cx="12" cy="4"/>
              </a:xfrm>
              <a:custGeom>
                <a:avLst/>
                <a:gdLst>
                  <a:gd name="T0" fmla="*/ 7 w 21"/>
                  <a:gd name="T1" fmla="*/ 7 h 8"/>
                  <a:gd name="T2" fmla="*/ 0 w 21"/>
                  <a:gd name="T3" fmla="*/ 6 h 8"/>
                  <a:gd name="T4" fmla="*/ 11 w 21"/>
                  <a:gd name="T5" fmla="*/ 3 h 8"/>
                  <a:gd name="T6" fmla="*/ 5 w 21"/>
                  <a:gd name="T7" fmla="*/ 5 h 8"/>
                  <a:gd name="T8" fmla="*/ 17 w 21"/>
                  <a:gd name="T9" fmla="*/ 4 h 8"/>
                  <a:gd name="T10" fmla="*/ 7 w 21"/>
                  <a:gd name="T11" fmla="*/ 7 h 8"/>
                </a:gdLst>
                <a:ahLst/>
                <a:cxnLst>
                  <a:cxn ang="0">
                    <a:pos x="T0" y="T1"/>
                  </a:cxn>
                  <a:cxn ang="0">
                    <a:pos x="T2" y="T3"/>
                  </a:cxn>
                  <a:cxn ang="0">
                    <a:pos x="T4" y="T5"/>
                  </a:cxn>
                  <a:cxn ang="0">
                    <a:pos x="T6" y="T7"/>
                  </a:cxn>
                  <a:cxn ang="0">
                    <a:pos x="T8" y="T9"/>
                  </a:cxn>
                  <a:cxn ang="0">
                    <a:pos x="T10" y="T11"/>
                  </a:cxn>
                </a:cxnLst>
                <a:rect l="0" t="0" r="r" b="b"/>
                <a:pathLst>
                  <a:path w="21" h="8">
                    <a:moveTo>
                      <a:pt x="7" y="7"/>
                    </a:moveTo>
                    <a:cubicBezTo>
                      <a:pt x="1" y="8"/>
                      <a:pt x="5" y="6"/>
                      <a:pt x="0" y="6"/>
                    </a:cubicBezTo>
                    <a:cubicBezTo>
                      <a:pt x="6" y="4"/>
                      <a:pt x="10" y="4"/>
                      <a:pt x="11" y="3"/>
                    </a:cubicBezTo>
                    <a:cubicBezTo>
                      <a:pt x="21" y="0"/>
                      <a:pt x="12" y="4"/>
                      <a:pt x="5" y="5"/>
                    </a:cubicBezTo>
                    <a:cubicBezTo>
                      <a:pt x="5" y="7"/>
                      <a:pt x="19" y="2"/>
                      <a:pt x="17" y="4"/>
                    </a:cubicBezTo>
                    <a:cubicBezTo>
                      <a:pt x="12" y="5"/>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3" name="Freeform 6328">
                <a:extLst>
                  <a:ext uri="{FF2B5EF4-FFF2-40B4-BE49-F238E27FC236}">
                    <a16:creationId xmlns:a16="http://schemas.microsoft.com/office/drawing/2014/main" id="{0E357FFF-2EDE-4894-AA94-8D01BED1262F}"/>
                  </a:ext>
                </a:extLst>
              </p:cNvPr>
              <p:cNvSpPr>
                <a:spLocks/>
              </p:cNvSpPr>
              <p:nvPr/>
            </p:nvSpPr>
            <p:spPr bwMode="auto">
              <a:xfrm>
                <a:off x="2388" y="2606"/>
                <a:ext cx="17" cy="4"/>
              </a:xfrm>
              <a:custGeom>
                <a:avLst/>
                <a:gdLst>
                  <a:gd name="T0" fmla="*/ 30 w 31"/>
                  <a:gd name="T1" fmla="*/ 0 h 7"/>
                  <a:gd name="T2" fmla="*/ 27 w 31"/>
                  <a:gd name="T3" fmla="*/ 2 h 7"/>
                  <a:gd name="T4" fmla="*/ 20 w 31"/>
                  <a:gd name="T5" fmla="*/ 4 h 7"/>
                  <a:gd name="T6" fmla="*/ 7 w 31"/>
                  <a:gd name="T7" fmla="*/ 5 h 7"/>
                  <a:gd name="T8" fmla="*/ 21 w 31"/>
                  <a:gd name="T9" fmla="*/ 0 h 7"/>
                  <a:gd name="T10" fmla="*/ 30 w 31"/>
                  <a:gd name="T11" fmla="*/ 0 h 7"/>
                </a:gdLst>
                <a:ahLst/>
                <a:cxnLst>
                  <a:cxn ang="0">
                    <a:pos x="T0" y="T1"/>
                  </a:cxn>
                  <a:cxn ang="0">
                    <a:pos x="T2" y="T3"/>
                  </a:cxn>
                  <a:cxn ang="0">
                    <a:pos x="T4" y="T5"/>
                  </a:cxn>
                  <a:cxn ang="0">
                    <a:pos x="T6" y="T7"/>
                  </a:cxn>
                  <a:cxn ang="0">
                    <a:pos x="T8" y="T9"/>
                  </a:cxn>
                  <a:cxn ang="0">
                    <a:pos x="T10" y="T11"/>
                  </a:cxn>
                </a:cxnLst>
                <a:rect l="0" t="0" r="r" b="b"/>
                <a:pathLst>
                  <a:path w="31" h="7">
                    <a:moveTo>
                      <a:pt x="30" y="0"/>
                    </a:moveTo>
                    <a:cubicBezTo>
                      <a:pt x="31" y="0"/>
                      <a:pt x="29" y="1"/>
                      <a:pt x="27" y="2"/>
                    </a:cubicBezTo>
                    <a:cubicBezTo>
                      <a:pt x="20" y="4"/>
                      <a:pt x="20" y="4"/>
                      <a:pt x="20" y="4"/>
                    </a:cubicBezTo>
                    <a:cubicBezTo>
                      <a:pt x="25" y="1"/>
                      <a:pt x="19" y="2"/>
                      <a:pt x="7" y="5"/>
                    </a:cubicBezTo>
                    <a:cubicBezTo>
                      <a:pt x="0" y="7"/>
                      <a:pt x="16" y="2"/>
                      <a:pt x="21" y="0"/>
                    </a:cubicBezTo>
                    <a:cubicBezTo>
                      <a:pt x="14" y="3"/>
                      <a:pt x="25" y="1"/>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4" name="Freeform 6329">
                <a:extLst>
                  <a:ext uri="{FF2B5EF4-FFF2-40B4-BE49-F238E27FC236}">
                    <a16:creationId xmlns:a16="http://schemas.microsoft.com/office/drawing/2014/main" id="{0E600ACD-AAD3-4F8B-9E4A-B81DC434A3BF}"/>
                  </a:ext>
                </a:extLst>
              </p:cNvPr>
              <p:cNvSpPr>
                <a:spLocks/>
              </p:cNvSpPr>
              <p:nvPr/>
            </p:nvSpPr>
            <p:spPr bwMode="auto">
              <a:xfrm>
                <a:off x="2450" y="1668"/>
                <a:ext cx="13" cy="5"/>
              </a:xfrm>
              <a:custGeom>
                <a:avLst/>
                <a:gdLst>
                  <a:gd name="T0" fmla="*/ 23 w 23"/>
                  <a:gd name="T1" fmla="*/ 8 h 8"/>
                  <a:gd name="T2" fmla="*/ 0 w 23"/>
                  <a:gd name="T3" fmla="*/ 0 h 8"/>
                  <a:gd name="T4" fmla="*/ 23 w 23"/>
                  <a:gd name="T5" fmla="*/ 8 h 8"/>
                </a:gdLst>
                <a:ahLst/>
                <a:cxnLst>
                  <a:cxn ang="0">
                    <a:pos x="T0" y="T1"/>
                  </a:cxn>
                  <a:cxn ang="0">
                    <a:pos x="T2" y="T3"/>
                  </a:cxn>
                  <a:cxn ang="0">
                    <a:pos x="T4" y="T5"/>
                  </a:cxn>
                </a:cxnLst>
                <a:rect l="0" t="0" r="r" b="b"/>
                <a:pathLst>
                  <a:path w="23" h="8">
                    <a:moveTo>
                      <a:pt x="23" y="8"/>
                    </a:moveTo>
                    <a:cubicBezTo>
                      <a:pt x="19" y="7"/>
                      <a:pt x="9" y="3"/>
                      <a:pt x="0" y="0"/>
                    </a:cubicBezTo>
                    <a:cubicBezTo>
                      <a:pt x="6" y="0"/>
                      <a:pt x="10" y="3"/>
                      <a:pt x="2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5" name="Freeform 6330">
                <a:extLst>
                  <a:ext uri="{FF2B5EF4-FFF2-40B4-BE49-F238E27FC236}">
                    <a16:creationId xmlns:a16="http://schemas.microsoft.com/office/drawing/2014/main" id="{8AC4D5F6-3DE1-4807-9C32-8A035DAFB1F7}"/>
                  </a:ext>
                </a:extLst>
              </p:cNvPr>
              <p:cNvSpPr>
                <a:spLocks/>
              </p:cNvSpPr>
              <p:nvPr/>
            </p:nvSpPr>
            <p:spPr bwMode="auto">
              <a:xfrm>
                <a:off x="2604" y="1757"/>
                <a:ext cx="10" cy="9"/>
              </a:xfrm>
              <a:custGeom>
                <a:avLst/>
                <a:gdLst>
                  <a:gd name="T0" fmla="*/ 2 w 17"/>
                  <a:gd name="T1" fmla="*/ 0 h 16"/>
                  <a:gd name="T2" fmla="*/ 15 w 17"/>
                  <a:gd name="T3" fmla="*/ 12 h 16"/>
                  <a:gd name="T4" fmla="*/ 17 w 17"/>
                  <a:gd name="T5" fmla="*/ 15 h 16"/>
                  <a:gd name="T6" fmla="*/ 8 w 17"/>
                  <a:gd name="T7" fmla="*/ 8 h 16"/>
                  <a:gd name="T8" fmla="*/ 2 w 17"/>
                  <a:gd name="T9" fmla="*/ 0 h 16"/>
                </a:gdLst>
                <a:ahLst/>
                <a:cxnLst>
                  <a:cxn ang="0">
                    <a:pos x="T0" y="T1"/>
                  </a:cxn>
                  <a:cxn ang="0">
                    <a:pos x="T2" y="T3"/>
                  </a:cxn>
                  <a:cxn ang="0">
                    <a:pos x="T4" y="T5"/>
                  </a:cxn>
                  <a:cxn ang="0">
                    <a:pos x="T6" y="T7"/>
                  </a:cxn>
                  <a:cxn ang="0">
                    <a:pos x="T8" y="T9"/>
                  </a:cxn>
                </a:cxnLst>
                <a:rect l="0" t="0" r="r" b="b"/>
                <a:pathLst>
                  <a:path w="17" h="16">
                    <a:moveTo>
                      <a:pt x="2" y="0"/>
                    </a:moveTo>
                    <a:cubicBezTo>
                      <a:pt x="6" y="4"/>
                      <a:pt x="11" y="8"/>
                      <a:pt x="15" y="12"/>
                    </a:cubicBezTo>
                    <a:cubicBezTo>
                      <a:pt x="14" y="12"/>
                      <a:pt x="15" y="13"/>
                      <a:pt x="17" y="15"/>
                    </a:cubicBezTo>
                    <a:cubicBezTo>
                      <a:pt x="17" y="16"/>
                      <a:pt x="12" y="12"/>
                      <a:pt x="8" y="8"/>
                    </a:cubicBezTo>
                    <a:cubicBezTo>
                      <a:pt x="4" y="4"/>
                      <a:pt x="0"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6" name="Freeform 6331">
                <a:extLst>
                  <a:ext uri="{FF2B5EF4-FFF2-40B4-BE49-F238E27FC236}">
                    <a16:creationId xmlns:a16="http://schemas.microsoft.com/office/drawing/2014/main" id="{4102E0DE-EBB4-4B49-918E-F49B52FFB518}"/>
                  </a:ext>
                </a:extLst>
              </p:cNvPr>
              <p:cNvSpPr>
                <a:spLocks/>
              </p:cNvSpPr>
              <p:nvPr/>
            </p:nvSpPr>
            <p:spPr bwMode="auto">
              <a:xfrm>
                <a:off x="2723" y="2319"/>
                <a:ext cx="8" cy="12"/>
              </a:xfrm>
              <a:custGeom>
                <a:avLst/>
                <a:gdLst>
                  <a:gd name="T0" fmla="*/ 6 w 14"/>
                  <a:gd name="T1" fmla="*/ 20 h 21"/>
                  <a:gd name="T2" fmla="*/ 7 w 14"/>
                  <a:gd name="T3" fmla="*/ 4 h 21"/>
                  <a:gd name="T4" fmla="*/ 14 w 14"/>
                  <a:gd name="T5" fmla="*/ 0 h 21"/>
                  <a:gd name="T6" fmla="*/ 5 w 14"/>
                  <a:gd name="T7" fmla="*/ 20 h 21"/>
                  <a:gd name="T8" fmla="*/ 6 w 14"/>
                  <a:gd name="T9" fmla="*/ 20 h 21"/>
                </a:gdLst>
                <a:ahLst/>
                <a:cxnLst>
                  <a:cxn ang="0">
                    <a:pos x="T0" y="T1"/>
                  </a:cxn>
                  <a:cxn ang="0">
                    <a:pos x="T2" y="T3"/>
                  </a:cxn>
                  <a:cxn ang="0">
                    <a:pos x="T4" y="T5"/>
                  </a:cxn>
                  <a:cxn ang="0">
                    <a:pos x="T6" y="T7"/>
                  </a:cxn>
                  <a:cxn ang="0">
                    <a:pos x="T8" y="T9"/>
                  </a:cxn>
                </a:cxnLst>
                <a:rect l="0" t="0" r="r" b="b"/>
                <a:pathLst>
                  <a:path w="14" h="21">
                    <a:moveTo>
                      <a:pt x="6" y="20"/>
                    </a:moveTo>
                    <a:cubicBezTo>
                      <a:pt x="6" y="16"/>
                      <a:pt x="0" y="21"/>
                      <a:pt x="7" y="4"/>
                    </a:cubicBezTo>
                    <a:cubicBezTo>
                      <a:pt x="8" y="7"/>
                      <a:pt x="9" y="7"/>
                      <a:pt x="14" y="0"/>
                    </a:cubicBezTo>
                    <a:cubicBezTo>
                      <a:pt x="11" y="7"/>
                      <a:pt x="8" y="13"/>
                      <a:pt x="5" y="20"/>
                    </a:cubicBezTo>
                    <a:lnTo>
                      <a:pt x="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7" name="Freeform 6332">
                <a:extLst>
                  <a:ext uri="{FF2B5EF4-FFF2-40B4-BE49-F238E27FC236}">
                    <a16:creationId xmlns:a16="http://schemas.microsoft.com/office/drawing/2014/main" id="{D71C40DD-4628-4EDE-A415-5E82903C6E40}"/>
                  </a:ext>
                </a:extLst>
              </p:cNvPr>
              <p:cNvSpPr>
                <a:spLocks/>
              </p:cNvSpPr>
              <p:nvPr/>
            </p:nvSpPr>
            <p:spPr bwMode="auto">
              <a:xfrm>
                <a:off x="2432" y="1662"/>
                <a:ext cx="15" cy="5"/>
              </a:xfrm>
              <a:custGeom>
                <a:avLst/>
                <a:gdLst>
                  <a:gd name="T0" fmla="*/ 3 w 26"/>
                  <a:gd name="T1" fmla="*/ 0 h 8"/>
                  <a:gd name="T2" fmla="*/ 26 w 26"/>
                  <a:gd name="T3" fmla="*/ 8 h 8"/>
                  <a:gd name="T4" fmla="*/ 0 w 26"/>
                  <a:gd name="T5" fmla="*/ 1 h 8"/>
                  <a:gd name="T6" fmla="*/ 3 w 26"/>
                  <a:gd name="T7" fmla="*/ 0 h 8"/>
                </a:gdLst>
                <a:ahLst/>
                <a:cxnLst>
                  <a:cxn ang="0">
                    <a:pos x="T0" y="T1"/>
                  </a:cxn>
                  <a:cxn ang="0">
                    <a:pos x="T2" y="T3"/>
                  </a:cxn>
                  <a:cxn ang="0">
                    <a:pos x="T4" y="T5"/>
                  </a:cxn>
                  <a:cxn ang="0">
                    <a:pos x="T6" y="T7"/>
                  </a:cxn>
                </a:cxnLst>
                <a:rect l="0" t="0" r="r" b="b"/>
                <a:pathLst>
                  <a:path w="26" h="8">
                    <a:moveTo>
                      <a:pt x="3" y="0"/>
                    </a:moveTo>
                    <a:cubicBezTo>
                      <a:pt x="10" y="3"/>
                      <a:pt x="18" y="5"/>
                      <a:pt x="26" y="8"/>
                    </a:cubicBezTo>
                    <a:cubicBezTo>
                      <a:pt x="22" y="8"/>
                      <a:pt x="9" y="3"/>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8" name="Freeform 6333">
                <a:extLst>
                  <a:ext uri="{FF2B5EF4-FFF2-40B4-BE49-F238E27FC236}">
                    <a16:creationId xmlns:a16="http://schemas.microsoft.com/office/drawing/2014/main" id="{A92196A9-FD2A-4E2C-837B-8CD0F2B54C98}"/>
                  </a:ext>
                </a:extLst>
              </p:cNvPr>
              <p:cNvSpPr>
                <a:spLocks/>
              </p:cNvSpPr>
              <p:nvPr/>
            </p:nvSpPr>
            <p:spPr bwMode="auto">
              <a:xfrm>
                <a:off x="2666" y="1823"/>
                <a:ext cx="13" cy="17"/>
              </a:xfrm>
              <a:custGeom>
                <a:avLst/>
                <a:gdLst>
                  <a:gd name="T0" fmla="*/ 2 w 24"/>
                  <a:gd name="T1" fmla="*/ 1 h 31"/>
                  <a:gd name="T2" fmla="*/ 11 w 24"/>
                  <a:gd name="T3" fmla="*/ 13 h 31"/>
                  <a:gd name="T4" fmla="*/ 19 w 24"/>
                  <a:gd name="T5" fmla="*/ 24 h 31"/>
                  <a:gd name="T6" fmla="*/ 13 w 24"/>
                  <a:gd name="T7" fmla="*/ 17 h 31"/>
                  <a:gd name="T8" fmla="*/ 2 w 24"/>
                  <a:gd name="T9" fmla="*/ 1 h 31"/>
                </a:gdLst>
                <a:ahLst/>
                <a:cxnLst>
                  <a:cxn ang="0">
                    <a:pos x="T0" y="T1"/>
                  </a:cxn>
                  <a:cxn ang="0">
                    <a:pos x="T2" y="T3"/>
                  </a:cxn>
                  <a:cxn ang="0">
                    <a:pos x="T4" y="T5"/>
                  </a:cxn>
                  <a:cxn ang="0">
                    <a:pos x="T6" y="T7"/>
                  </a:cxn>
                  <a:cxn ang="0">
                    <a:pos x="T8" y="T9"/>
                  </a:cxn>
                </a:cxnLst>
                <a:rect l="0" t="0" r="r" b="b"/>
                <a:pathLst>
                  <a:path w="24" h="31">
                    <a:moveTo>
                      <a:pt x="2" y="1"/>
                    </a:moveTo>
                    <a:cubicBezTo>
                      <a:pt x="3" y="3"/>
                      <a:pt x="7" y="8"/>
                      <a:pt x="11" y="13"/>
                    </a:cubicBezTo>
                    <a:cubicBezTo>
                      <a:pt x="15" y="18"/>
                      <a:pt x="18" y="23"/>
                      <a:pt x="19" y="24"/>
                    </a:cubicBezTo>
                    <a:cubicBezTo>
                      <a:pt x="24" y="31"/>
                      <a:pt x="19" y="25"/>
                      <a:pt x="13" y="17"/>
                    </a:cubicBezTo>
                    <a:cubicBezTo>
                      <a:pt x="7" y="9"/>
                      <a:pt x="0"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9" name="Freeform 6334">
                <a:extLst>
                  <a:ext uri="{FF2B5EF4-FFF2-40B4-BE49-F238E27FC236}">
                    <a16:creationId xmlns:a16="http://schemas.microsoft.com/office/drawing/2014/main" id="{F515C41C-3583-46BD-92B7-95C92FA7BC37}"/>
                  </a:ext>
                </a:extLst>
              </p:cNvPr>
              <p:cNvSpPr>
                <a:spLocks/>
              </p:cNvSpPr>
              <p:nvPr/>
            </p:nvSpPr>
            <p:spPr bwMode="auto">
              <a:xfrm>
                <a:off x="2765" y="2168"/>
                <a:ext cx="3" cy="17"/>
              </a:xfrm>
              <a:custGeom>
                <a:avLst/>
                <a:gdLst>
                  <a:gd name="T0" fmla="*/ 5 w 5"/>
                  <a:gd name="T1" fmla="*/ 13 h 29"/>
                  <a:gd name="T2" fmla="*/ 3 w 5"/>
                  <a:gd name="T3" fmla="*/ 28 h 29"/>
                  <a:gd name="T4" fmla="*/ 1 w 5"/>
                  <a:gd name="T5" fmla="*/ 29 h 29"/>
                  <a:gd name="T6" fmla="*/ 4 w 5"/>
                  <a:gd name="T7" fmla="*/ 0 h 29"/>
                  <a:gd name="T8" fmla="*/ 5 w 5"/>
                  <a:gd name="T9" fmla="*/ 13 h 29"/>
                </a:gdLst>
                <a:ahLst/>
                <a:cxnLst>
                  <a:cxn ang="0">
                    <a:pos x="T0" y="T1"/>
                  </a:cxn>
                  <a:cxn ang="0">
                    <a:pos x="T2" y="T3"/>
                  </a:cxn>
                  <a:cxn ang="0">
                    <a:pos x="T4" y="T5"/>
                  </a:cxn>
                  <a:cxn ang="0">
                    <a:pos x="T6" y="T7"/>
                  </a:cxn>
                  <a:cxn ang="0">
                    <a:pos x="T8" y="T9"/>
                  </a:cxn>
                </a:cxnLst>
                <a:rect l="0" t="0" r="r" b="b"/>
                <a:pathLst>
                  <a:path w="5" h="29">
                    <a:moveTo>
                      <a:pt x="5" y="13"/>
                    </a:moveTo>
                    <a:cubicBezTo>
                      <a:pt x="3" y="21"/>
                      <a:pt x="4" y="17"/>
                      <a:pt x="3" y="28"/>
                    </a:cubicBezTo>
                    <a:cubicBezTo>
                      <a:pt x="3" y="26"/>
                      <a:pt x="2" y="23"/>
                      <a:pt x="1" y="29"/>
                    </a:cubicBezTo>
                    <a:cubicBezTo>
                      <a:pt x="0" y="27"/>
                      <a:pt x="3" y="9"/>
                      <a:pt x="4" y="0"/>
                    </a:cubicBezTo>
                    <a:cubicBezTo>
                      <a:pt x="5" y="2"/>
                      <a:pt x="2" y="18"/>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0" name="Freeform 6335">
                <a:extLst>
                  <a:ext uri="{FF2B5EF4-FFF2-40B4-BE49-F238E27FC236}">
                    <a16:creationId xmlns:a16="http://schemas.microsoft.com/office/drawing/2014/main" id="{392B7E11-D084-40E3-A5F6-4379F4F13C78}"/>
                  </a:ext>
                </a:extLst>
              </p:cNvPr>
              <p:cNvSpPr>
                <a:spLocks/>
              </p:cNvSpPr>
              <p:nvPr/>
            </p:nvSpPr>
            <p:spPr bwMode="auto">
              <a:xfrm>
                <a:off x="2711" y="2347"/>
                <a:ext cx="5" cy="11"/>
              </a:xfrm>
              <a:custGeom>
                <a:avLst/>
                <a:gdLst>
                  <a:gd name="T0" fmla="*/ 8 w 9"/>
                  <a:gd name="T1" fmla="*/ 6 h 20"/>
                  <a:gd name="T2" fmla="*/ 1 w 9"/>
                  <a:gd name="T3" fmla="*/ 20 h 20"/>
                  <a:gd name="T4" fmla="*/ 5 w 9"/>
                  <a:gd name="T5" fmla="*/ 10 h 20"/>
                  <a:gd name="T6" fmla="*/ 7 w 9"/>
                  <a:gd name="T7" fmla="*/ 0 h 20"/>
                  <a:gd name="T8" fmla="*/ 8 w 9"/>
                  <a:gd name="T9" fmla="*/ 6 h 20"/>
                </a:gdLst>
                <a:ahLst/>
                <a:cxnLst>
                  <a:cxn ang="0">
                    <a:pos x="T0" y="T1"/>
                  </a:cxn>
                  <a:cxn ang="0">
                    <a:pos x="T2" y="T3"/>
                  </a:cxn>
                  <a:cxn ang="0">
                    <a:pos x="T4" y="T5"/>
                  </a:cxn>
                  <a:cxn ang="0">
                    <a:pos x="T6" y="T7"/>
                  </a:cxn>
                  <a:cxn ang="0">
                    <a:pos x="T8" y="T9"/>
                  </a:cxn>
                </a:cxnLst>
                <a:rect l="0" t="0" r="r" b="b"/>
                <a:pathLst>
                  <a:path w="9" h="20">
                    <a:moveTo>
                      <a:pt x="8" y="6"/>
                    </a:moveTo>
                    <a:cubicBezTo>
                      <a:pt x="5" y="12"/>
                      <a:pt x="4" y="13"/>
                      <a:pt x="1" y="20"/>
                    </a:cubicBezTo>
                    <a:cubicBezTo>
                      <a:pt x="0" y="19"/>
                      <a:pt x="3" y="14"/>
                      <a:pt x="5" y="10"/>
                    </a:cubicBezTo>
                    <a:cubicBezTo>
                      <a:pt x="4" y="10"/>
                      <a:pt x="0" y="13"/>
                      <a:pt x="7" y="0"/>
                    </a:cubicBezTo>
                    <a:cubicBezTo>
                      <a:pt x="9" y="0"/>
                      <a:pt x="8" y="4"/>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1" name="Freeform 6336">
                <a:extLst>
                  <a:ext uri="{FF2B5EF4-FFF2-40B4-BE49-F238E27FC236}">
                    <a16:creationId xmlns:a16="http://schemas.microsoft.com/office/drawing/2014/main" id="{B7530925-31C1-47BD-8E74-A13C40FDE08E}"/>
                  </a:ext>
                </a:extLst>
              </p:cNvPr>
              <p:cNvSpPr>
                <a:spLocks/>
              </p:cNvSpPr>
              <p:nvPr/>
            </p:nvSpPr>
            <p:spPr bwMode="auto">
              <a:xfrm>
                <a:off x="2769" y="2137"/>
                <a:ext cx="1" cy="11"/>
              </a:xfrm>
              <a:custGeom>
                <a:avLst/>
                <a:gdLst>
                  <a:gd name="T0" fmla="*/ 3 w 3"/>
                  <a:gd name="T1" fmla="*/ 0 h 19"/>
                  <a:gd name="T2" fmla="*/ 0 w 3"/>
                  <a:gd name="T3" fmla="*/ 19 h 19"/>
                  <a:gd name="T4" fmla="*/ 1 w 3"/>
                  <a:gd name="T5" fmla="*/ 1 h 19"/>
                  <a:gd name="T6" fmla="*/ 3 w 3"/>
                  <a:gd name="T7" fmla="*/ 0 h 19"/>
                </a:gdLst>
                <a:ahLst/>
                <a:cxnLst>
                  <a:cxn ang="0">
                    <a:pos x="T0" y="T1"/>
                  </a:cxn>
                  <a:cxn ang="0">
                    <a:pos x="T2" y="T3"/>
                  </a:cxn>
                  <a:cxn ang="0">
                    <a:pos x="T4" y="T5"/>
                  </a:cxn>
                  <a:cxn ang="0">
                    <a:pos x="T6" y="T7"/>
                  </a:cxn>
                </a:cxnLst>
                <a:rect l="0" t="0" r="r" b="b"/>
                <a:pathLst>
                  <a:path w="3" h="19">
                    <a:moveTo>
                      <a:pt x="3" y="0"/>
                    </a:moveTo>
                    <a:cubicBezTo>
                      <a:pt x="2" y="4"/>
                      <a:pt x="2" y="19"/>
                      <a:pt x="0" y="19"/>
                    </a:cubicBezTo>
                    <a:cubicBezTo>
                      <a:pt x="1" y="13"/>
                      <a:pt x="1" y="7"/>
                      <a:pt x="1" y="1"/>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2" name="Freeform 6337">
                <a:extLst>
                  <a:ext uri="{FF2B5EF4-FFF2-40B4-BE49-F238E27FC236}">
                    <a16:creationId xmlns:a16="http://schemas.microsoft.com/office/drawing/2014/main" id="{E79E94B4-9188-4122-866A-5909C8664559}"/>
                  </a:ext>
                </a:extLst>
              </p:cNvPr>
              <p:cNvSpPr>
                <a:spLocks/>
              </p:cNvSpPr>
              <p:nvPr/>
            </p:nvSpPr>
            <p:spPr bwMode="auto">
              <a:xfrm>
                <a:off x="2648" y="2435"/>
                <a:ext cx="12" cy="15"/>
              </a:xfrm>
              <a:custGeom>
                <a:avLst/>
                <a:gdLst>
                  <a:gd name="T0" fmla="*/ 0 w 21"/>
                  <a:gd name="T1" fmla="*/ 26 h 26"/>
                  <a:gd name="T2" fmla="*/ 20 w 21"/>
                  <a:gd name="T3" fmla="*/ 0 h 26"/>
                  <a:gd name="T4" fmla="*/ 0 w 21"/>
                  <a:gd name="T5" fmla="*/ 26 h 26"/>
                </a:gdLst>
                <a:ahLst/>
                <a:cxnLst>
                  <a:cxn ang="0">
                    <a:pos x="T0" y="T1"/>
                  </a:cxn>
                  <a:cxn ang="0">
                    <a:pos x="T2" y="T3"/>
                  </a:cxn>
                  <a:cxn ang="0">
                    <a:pos x="T4" y="T5"/>
                  </a:cxn>
                </a:cxnLst>
                <a:rect l="0" t="0" r="r" b="b"/>
                <a:pathLst>
                  <a:path w="21" h="26">
                    <a:moveTo>
                      <a:pt x="0" y="26"/>
                    </a:moveTo>
                    <a:cubicBezTo>
                      <a:pt x="6" y="17"/>
                      <a:pt x="17" y="4"/>
                      <a:pt x="20" y="0"/>
                    </a:cubicBezTo>
                    <a:cubicBezTo>
                      <a:pt x="21" y="2"/>
                      <a:pt x="10" y="15"/>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3" name="Freeform 6338">
                <a:extLst>
                  <a:ext uri="{FF2B5EF4-FFF2-40B4-BE49-F238E27FC236}">
                    <a16:creationId xmlns:a16="http://schemas.microsoft.com/office/drawing/2014/main" id="{B97A56C3-A492-4C0A-B3EF-31F12B25CE6F}"/>
                  </a:ext>
                </a:extLst>
              </p:cNvPr>
              <p:cNvSpPr>
                <a:spLocks/>
              </p:cNvSpPr>
              <p:nvPr/>
            </p:nvSpPr>
            <p:spPr bwMode="auto">
              <a:xfrm>
                <a:off x="2319" y="2617"/>
                <a:ext cx="26" cy="5"/>
              </a:xfrm>
              <a:custGeom>
                <a:avLst/>
                <a:gdLst>
                  <a:gd name="T0" fmla="*/ 19 w 45"/>
                  <a:gd name="T1" fmla="*/ 6 h 9"/>
                  <a:gd name="T2" fmla="*/ 7 w 45"/>
                  <a:gd name="T3" fmla="*/ 6 h 9"/>
                  <a:gd name="T4" fmla="*/ 37 w 45"/>
                  <a:gd name="T5" fmla="*/ 1 h 9"/>
                  <a:gd name="T6" fmla="*/ 43 w 45"/>
                  <a:gd name="T7" fmla="*/ 1 h 9"/>
                  <a:gd name="T8" fmla="*/ 25 w 45"/>
                  <a:gd name="T9" fmla="*/ 4 h 9"/>
                  <a:gd name="T10" fmla="*/ 19 w 45"/>
                  <a:gd name="T11" fmla="*/ 6 h 9"/>
                </a:gdLst>
                <a:ahLst/>
                <a:cxnLst>
                  <a:cxn ang="0">
                    <a:pos x="T0" y="T1"/>
                  </a:cxn>
                  <a:cxn ang="0">
                    <a:pos x="T2" y="T3"/>
                  </a:cxn>
                  <a:cxn ang="0">
                    <a:pos x="T4" y="T5"/>
                  </a:cxn>
                  <a:cxn ang="0">
                    <a:pos x="T6" y="T7"/>
                  </a:cxn>
                  <a:cxn ang="0">
                    <a:pos x="T8" y="T9"/>
                  </a:cxn>
                  <a:cxn ang="0">
                    <a:pos x="T10" y="T11"/>
                  </a:cxn>
                </a:cxnLst>
                <a:rect l="0" t="0" r="r" b="b"/>
                <a:pathLst>
                  <a:path w="45" h="9">
                    <a:moveTo>
                      <a:pt x="19" y="6"/>
                    </a:moveTo>
                    <a:cubicBezTo>
                      <a:pt x="0" y="9"/>
                      <a:pt x="24" y="3"/>
                      <a:pt x="7" y="6"/>
                    </a:cubicBezTo>
                    <a:cubicBezTo>
                      <a:pt x="12" y="5"/>
                      <a:pt x="28" y="3"/>
                      <a:pt x="37" y="1"/>
                    </a:cubicBezTo>
                    <a:cubicBezTo>
                      <a:pt x="42" y="1"/>
                      <a:pt x="45" y="0"/>
                      <a:pt x="43" y="1"/>
                    </a:cubicBezTo>
                    <a:cubicBezTo>
                      <a:pt x="42" y="1"/>
                      <a:pt x="37" y="2"/>
                      <a:pt x="25" y="4"/>
                    </a:cubicBezTo>
                    <a:cubicBezTo>
                      <a:pt x="21" y="4"/>
                      <a:pt x="18" y="5"/>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4" name="Freeform 6339">
                <a:extLst>
                  <a:ext uri="{FF2B5EF4-FFF2-40B4-BE49-F238E27FC236}">
                    <a16:creationId xmlns:a16="http://schemas.microsoft.com/office/drawing/2014/main" id="{2357B338-6D35-40D9-8EF8-FB7759036539}"/>
                  </a:ext>
                </a:extLst>
              </p:cNvPr>
              <p:cNvSpPr>
                <a:spLocks/>
              </p:cNvSpPr>
              <p:nvPr/>
            </p:nvSpPr>
            <p:spPr bwMode="auto">
              <a:xfrm>
                <a:off x="2655" y="1809"/>
                <a:ext cx="17" cy="22"/>
              </a:xfrm>
              <a:custGeom>
                <a:avLst/>
                <a:gdLst>
                  <a:gd name="T0" fmla="*/ 29 w 29"/>
                  <a:gd name="T1" fmla="*/ 37 h 37"/>
                  <a:gd name="T2" fmla="*/ 27 w 29"/>
                  <a:gd name="T3" fmla="*/ 36 h 37"/>
                  <a:gd name="T4" fmla="*/ 17 w 29"/>
                  <a:gd name="T5" fmla="*/ 24 h 37"/>
                  <a:gd name="T6" fmla="*/ 9 w 29"/>
                  <a:gd name="T7" fmla="*/ 15 h 37"/>
                  <a:gd name="T8" fmla="*/ 13 w 29"/>
                  <a:gd name="T9" fmla="*/ 20 h 37"/>
                  <a:gd name="T10" fmla="*/ 2 w 29"/>
                  <a:gd name="T11" fmla="*/ 6 h 37"/>
                  <a:gd name="T12" fmla="*/ 7 w 29"/>
                  <a:gd name="T13" fmla="*/ 9 h 37"/>
                  <a:gd name="T14" fmla="*/ 29 w 29"/>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7">
                    <a:moveTo>
                      <a:pt x="29" y="37"/>
                    </a:moveTo>
                    <a:cubicBezTo>
                      <a:pt x="28" y="36"/>
                      <a:pt x="27" y="35"/>
                      <a:pt x="27" y="36"/>
                    </a:cubicBezTo>
                    <a:cubicBezTo>
                      <a:pt x="20" y="27"/>
                      <a:pt x="18" y="25"/>
                      <a:pt x="17" y="24"/>
                    </a:cubicBezTo>
                    <a:cubicBezTo>
                      <a:pt x="15" y="22"/>
                      <a:pt x="14" y="21"/>
                      <a:pt x="9" y="15"/>
                    </a:cubicBezTo>
                    <a:cubicBezTo>
                      <a:pt x="9" y="14"/>
                      <a:pt x="12" y="18"/>
                      <a:pt x="13" y="20"/>
                    </a:cubicBezTo>
                    <a:cubicBezTo>
                      <a:pt x="14" y="19"/>
                      <a:pt x="5" y="10"/>
                      <a:pt x="2" y="6"/>
                    </a:cubicBezTo>
                    <a:cubicBezTo>
                      <a:pt x="0" y="0"/>
                      <a:pt x="10" y="14"/>
                      <a:pt x="7" y="9"/>
                    </a:cubicBezTo>
                    <a:cubicBezTo>
                      <a:pt x="13" y="17"/>
                      <a:pt x="21" y="26"/>
                      <a:pt x="2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5" name="Freeform 6340">
                <a:extLst>
                  <a:ext uri="{FF2B5EF4-FFF2-40B4-BE49-F238E27FC236}">
                    <a16:creationId xmlns:a16="http://schemas.microsoft.com/office/drawing/2014/main" id="{E76648D6-E282-4BEC-925E-E37DEAD5F9AB}"/>
                  </a:ext>
                </a:extLst>
              </p:cNvPr>
              <p:cNvSpPr>
                <a:spLocks/>
              </p:cNvSpPr>
              <p:nvPr/>
            </p:nvSpPr>
            <p:spPr bwMode="auto">
              <a:xfrm>
                <a:off x="2638" y="2451"/>
                <a:ext cx="8" cy="10"/>
              </a:xfrm>
              <a:custGeom>
                <a:avLst/>
                <a:gdLst>
                  <a:gd name="T0" fmla="*/ 0 w 15"/>
                  <a:gd name="T1" fmla="*/ 17 h 17"/>
                  <a:gd name="T2" fmla="*/ 15 w 15"/>
                  <a:gd name="T3" fmla="*/ 0 h 17"/>
                  <a:gd name="T4" fmla="*/ 0 w 15"/>
                  <a:gd name="T5" fmla="*/ 17 h 17"/>
                </a:gdLst>
                <a:ahLst/>
                <a:cxnLst>
                  <a:cxn ang="0">
                    <a:pos x="T0" y="T1"/>
                  </a:cxn>
                  <a:cxn ang="0">
                    <a:pos x="T2" y="T3"/>
                  </a:cxn>
                  <a:cxn ang="0">
                    <a:pos x="T4" y="T5"/>
                  </a:cxn>
                </a:cxnLst>
                <a:rect l="0" t="0" r="r" b="b"/>
                <a:pathLst>
                  <a:path w="15" h="17">
                    <a:moveTo>
                      <a:pt x="0" y="17"/>
                    </a:moveTo>
                    <a:cubicBezTo>
                      <a:pt x="3" y="13"/>
                      <a:pt x="8" y="7"/>
                      <a:pt x="15" y="0"/>
                    </a:cubicBezTo>
                    <a:cubicBezTo>
                      <a:pt x="13" y="4"/>
                      <a:pt x="7"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6" name="Freeform 6341">
                <a:extLst>
                  <a:ext uri="{FF2B5EF4-FFF2-40B4-BE49-F238E27FC236}">
                    <a16:creationId xmlns:a16="http://schemas.microsoft.com/office/drawing/2014/main" id="{8AC55483-20AB-4033-B0B5-645FCAF343F3}"/>
                  </a:ext>
                </a:extLst>
              </p:cNvPr>
              <p:cNvSpPr>
                <a:spLocks/>
              </p:cNvSpPr>
              <p:nvPr/>
            </p:nvSpPr>
            <p:spPr bwMode="auto">
              <a:xfrm>
                <a:off x="2626" y="2464"/>
                <a:ext cx="9" cy="9"/>
              </a:xfrm>
              <a:custGeom>
                <a:avLst/>
                <a:gdLst>
                  <a:gd name="T0" fmla="*/ 1 w 16"/>
                  <a:gd name="T1" fmla="*/ 16 h 16"/>
                  <a:gd name="T2" fmla="*/ 9 w 16"/>
                  <a:gd name="T3" fmla="*/ 5 h 16"/>
                  <a:gd name="T4" fmla="*/ 16 w 16"/>
                  <a:gd name="T5" fmla="*/ 0 h 16"/>
                  <a:gd name="T6" fmla="*/ 1 w 16"/>
                  <a:gd name="T7" fmla="*/ 16 h 16"/>
                </a:gdLst>
                <a:ahLst/>
                <a:cxnLst>
                  <a:cxn ang="0">
                    <a:pos x="T0" y="T1"/>
                  </a:cxn>
                  <a:cxn ang="0">
                    <a:pos x="T2" y="T3"/>
                  </a:cxn>
                  <a:cxn ang="0">
                    <a:pos x="T4" y="T5"/>
                  </a:cxn>
                  <a:cxn ang="0">
                    <a:pos x="T6" y="T7"/>
                  </a:cxn>
                </a:cxnLst>
                <a:rect l="0" t="0" r="r" b="b"/>
                <a:pathLst>
                  <a:path w="16" h="16">
                    <a:moveTo>
                      <a:pt x="1" y="16"/>
                    </a:moveTo>
                    <a:cubicBezTo>
                      <a:pt x="0" y="16"/>
                      <a:pt x="10" y="6"/>
                      <a:pt x="9" y="5"/>
                    </a:cubicBezTo>
                    <a:cubicBezTo>
                      <a:pt x="13" y="2"/>
                      <a:pt x="15" y="0"/>
                      <a:pt x="16" y="0"/>
                    </a:cubicBezTo>
                    <a:cubicBezTo>
                      <a:pt x="9" y="9"/>
                      <a:pt x="11" y="6"/>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7" name="Freeform 6342">
                <a:extLst>
                  <a:ext uri="{FF2B5EF4-FFF2-40B4-BE49-F238E27FC236}">
                    <a16:creationId xmlns:a16="http://schemas.microsoft.com/office/drawing/2014/main" id="{482000EB-FB34-4172-906A-28255026F16A}"/>
                  </a:ext>
                </a:extLst>
              </p:cNvPr>
              <p:cNvSpPr>
                <a:spLocks/>
              </p:cNvSpPr>
              <p:nvPr/>
            </p:nvSpPr>
            <p:spPr bwMode="auto">
              <a:xfrm>
                <a:off x="2526" y="2543"/>
                <a:ext cx="12" cy="8"/>
              </a:xfrm>
              <a:custGeom>
                <a:avLst/>
                <a:gdLst>
                  <a:gd name="T0" fmla="*/ 12 w 22"/>
                  <a:gd name="T1" fmla="*/ 9 h 14"/>
                  <a:gd name="T2" fmla="*/ 0 w 22"/>
                  <a:gd name="T3" fmla="*/ 14 h 14"/>
                  <a:gd name="T4" fmla="*/ 22 w 22"/>
                  <a:gd name="T5" fmla="*/ 0 h 14"/>
                  <a:gd name="T6" fmla="*/ 12 w 22"/>
                  <a:gd name="T7" fmla="*/ 9 h 14"/>
                </a:gdLst>
                <a:ahLst/>
                <a:cxnLst>
                  <a:cxn ang="0">
                    <a:pos x="T0" y="T1"/>
                  </a:cxn>
                  <a:cxn ang="0">
                    <a:pos x="T2" y="T3"/>
                  </a:cxn>
                  <a:cxn ang="0">
                    <a:pos x="T4" y="T5"/>
                  </a:cxn>
                  <a:cxn ang="0">
                    <a:pos x="T6" y="T7"/>
                  </a:cxn>
                </a:cxnLst>
                <a:rect l="0" t="0" r="r" b="b"/>
                <a:pathLst>
                  <a:path w="22" h="14">
                    <a:moveTo>
                      <a:pt x="12" y="9"/>
                    </a:moveTo>
                    <a:cubicBezTo>
                      <a:pt x="5" y="13"/>
                      <a:pt x="7" y="10"/>
                      <a:pt x="0" y="14"/>
                    </a:cubicBezTo>
                    <a:cubicBezTo>
                      <a:pt x="0" y="12"/>
                      <a:pt x="15" y="4"/>
                      <a:pt x="22" y="0"/>
                    </a:cubicBezTo>
                    <a:cubicBezTo>
                      <a:pt x="20" y="2"/>
                      <a:pt x="8" y="9"/>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8" name="Freeform 6343">
                <a:extLst>
                  <a:ext uri="{FF2B5EF4-FFF2-40B4-BE49-F238E27FC236}">
                    <a16:creationId xmlns:a16="http://schemas.microsoft.com/office/drawing/2014/main" id="{592F16DF-A858-4DE6-BE53-B420B1D3EF3C}"/>
                  </a:ext>
                </a:extLst>
              </p:cNvPr>
              <p:cNvSpPr>
                <a:spLocks/>
              </p:cNvSpPr>
              <p:nvPr/>
            </p:nvSpPr>
            <p:spPr bwMode="auto">
              <a:xfrm>
                <a:off x="2615" y="1771"/>
                <a:ext cx="14" cy="14"/>
              </a:xfrm>
              <a:custGeom>
                <a:avLst/>
                <a:gdLst>
                  <a:gd name="T0" fmla="*/ 6 w 26"/>
                  <a:gd name="T1" fmla="*/ 1 h 25"/>
                  <a:gd name="T2" fmla="*/ 21 w 26"/>
                  <a:gd name="T3" fmla="*/ 15 h 25"/>
                  <a:gd name="T4" fmla="*/ 12 w 26"/>
                  <a:gd name="T5" fmla="*/ 9 h 25"/>
                  <a:gd name="T6" fmla="*/ 23 w 26"/>
                  <a:gd name="T7" fmla="*/ 21 h 25"/>
                  <a:gd name="T8" fmla="*/ 17 w 26"/>
                  <a:gd name="T9" fmla="*/ 16 h 25"/>
                  <a:gd name="T10" fmla="*/ 5 w 26"/>
                  <a:gd name="T11" fmla="*/ 5 h 25"/>
                  <a:gd name="T12" fmla="*/ 6 w 26"/>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1"/>
                    </a:moveTo>
                    <a:cubicBezTo>
                      <a:pt x="7" y="0"/>
                      <a:pt x="19" y="13"/>
                      <a:pt x="21" y="15"/>
                    </a:cubicBezTo>
                    <a:cubicBezTo>
                      <a:pt x="16" y="11"/>
                      <a:pt x="12" y="8"/>
                      <a:pt x="12" y="9"/>
                    </a:cubicBezTo>
                    <a:cubicBezTo>
                      <a:pt x="11" y="9"/>
                      <a:pt x="14" y="13"/>
                      <a:pt x="23" y="21"/>
                    </a:cubicBezTo>
                    <a:cubicBezTo>
                      <a:pt x="26" y="25"/>
                      <a:pt x="22" y="21"/>
                      <a:pt x="17" y="16"/>
                    </a:cubicBezTo>
                    <a:cubicBezTo>
                      <a:pt x="12" y="12"/>
                      <a:pt x="6" y="6"/>
                      <a:pt x="5" y="5"/>
                    </a:cubicBezTo>
                    <a:cubicBezTo>
                      <a:pt x="0" y="0"/>
                      <a:pt x="10" y="6"/>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9" name="Freeform 6344">
                <a:extLst>
                  <a:ext uri="{FF2B5EF4-FFF2-40B4-BE49-F238E27FC236}">
                    <a16:creationId xmlns:a16="http://schemas.microsoft.com/office/drawing/2014/main" id="{A11B05D7-6813-4B3C-81C8-4D6477A5B0F5}"/>
                  </a:ext>
                </a:extLst>
              </p:cNvPr>
              <p:cNvSpPr>
                <a:spLocks/>
              </p:cNvSpPr>
              <p:nvPr/>
            </p:nvSpPr>
            <p:spPr bwMode="auto">
              <a:xfrm>
                <a:off x="2635" y="1789"/>
                <a:ext cx="19" cy="23"/>
              </a:xfrm>
              <a:custGeom>
                <a:avLst/>
                <a:gdLst>
                  <a:gd name="T0" fmla="*/ 34 w 34"/>
                  <a:gd name="T1" fmla="*/ 36 h 40"/>
                  <a:gd name="T2" fmla="*/ 31 w 34"/>
                  <a:gd name="T3" fmla="*/ 36 h 40"/>
                  <a:gd name="T4" fmla="*/ 22 w 34"/>
                  <a:gd name="T5" fmla="*/ 22 h 40"/>
                  <a:gd name="T6" fmla="*/ 0 w 34"/>
                  <a:gd name="T7" fmla="*/ 0 h 40"/>
                  <a:gd name="T8" fmla="*/ 17 w 34"/>
                  <a:gd name="T9" fmla="*/ 15 h 40"/>
                  <a:gd name="T10" fmla="*/ 34 w 34"/>
                  <a:gd name="T11" fmla="*/ 36 h 40"/>
                </a:gdLst>
                <a:ahLst/>
                <a:cxnLst>
                  <a:cxn ang="0">
                    <a:pos x="T0" y="T1"/>
                  </a:cxn>
                  <a:cxn ang="0">
                    <a:pos x="T2" y="T3"/>
                  </a:cxn>
                  <a:cxn ang="0">
                    <a:pos x="T4" y="T5"/>
                  </a:cxn>
                  <a:cxn ang="0">
                    <a:pos x="T6" y="T7"/>
                  </a:cxn>
                  <a:cxn ang="0">
                    <a:pos x="T8" y="T9"/>
                  </a:cxn>
                  <a:cxn ang="0">
                    <a:pos x="T10" y="T11"/>
                  </a:cxn>
                </a:cxnLst>
                <a:rect l="0" t="0" r="r" b="b"/>
                <a:pathLst>
                  <a:path w="34" h="40">
                    <a:moveTo>
                      <a:pt x="34" y="36"/>
                    </a:moveTo>
                    <a:cubicBezTo>
                      <a:pt x="23" y="24"/>
                      <a:pt x="34" y="40"/>
                      <a:pt x="31" y="36"/>
                    </a:cubicBezTo>
                    <a:cubicBezTo>
                      <a:pt x="25" y="29"/>
                      <a:pt x="20" y="23"/>
                      <a:pt x="22" y="22"/>
                    </a:cubicBezTo>
                    <a:cubicBezTo>
                      <a:pt x="11" y="10"/>
                      <a:pt x="8" y="7"/>
                      <a:pt x="0" y="0"/>
                    </a:cubicBezTo>
                    <a:cubicBezTo>
                      <a:pt x="2" y="0"/>
                      <a:pt x="10" y="7"/>
                      <a:pt x="17" y="15"/>
                    </a:cubicBezTo>
                    <a:cubicBezTo>
                      <a:pt x="24" y="23"/>
                      <a:pt x="32" y="32"/>
                      <a:pt x="3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0" name="Freeform 6345">
                <a:extLst>
                  <a:ext uri="{FF2B5EF4-FFF2-40B4-BE49-F238E27FC236}">
                    <a16:creationId xmlns:a16="http://schemas.microsoft.com/office/drawing/2014/main" id="{913A6D1A-1FDD-4BC8-BD8D-135201397C15}"/>
                  </a:ext>
                </a:extLst>
              </p:cNvPr>
              <p:cNvSpPr>
                <a:spLocks/>
              </p:cNvSpPr>
              <p:nvPr/>
            </p:nvSpPr>
            <p:spPr bwMode="auto">
              <a:xfrm>
                <a:off x="2599" y="2483"/>
                <a:ext cx="17" cy="14"/>
              </a:xfrm>
              <a:custGeom>
                <a:avLst/>
                <a:gdLst>
                  <a:gd name="T0" fmla="*/ 9 w 30"/>
                  <a:gd name="T1" fmla="*/ 21 h 24"/>
                  <a:gd name="T2" fmla="*/ 0 w 30"/>
                  <a:gd name="T3" fmla="*/ 24 h 24"/>
                  <a:gd name="T4" fmla="*/ 12 w 30"/>
                  <a:gd name="T5" fmla="*/ 12 h 24"/>
                  <a:gd name="T6" fmla="*/ 6 w 30"/>
                  <a:gd name="T7" fmla="*/ 20 h 24"/>
                  <a:gd name="T8" fmla="*/ 27 w 30"/>
                  <a:gd name="T9" fmla="*/ 3 h 24"/>
                  <a:gd name="T10" fmla="*/ 22 w 30"/>
                  <a:gd name="T11" fmla="*/ 8 h 24"/>
                  <a:gd name="T12" fmla="*/ 9 w 30"/>
                  <a:gd name="T13" fmla="*/ 21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9" y="21"/>
                    </a:moveTo>
                    <a:cubicBezTo>
                      <a:pt x="5" y="22"/>
                      <a:pt x="1" y="24"/>
                      <a:pt x="0" y="24"/>
                    </a:cubicBezTo>
                    <a:cubicBezTo>
                      <a:pt x="0" y="23"/>
                      <a:pt x="2" y="21"/>
                      <a:pt x="12" y="12"/>
                    </a:cubicBezTo>
                    <a:cubicBezTo>
                      <a:pt x="8" y="17"/>
                      <a:pt x="18" y="10"/>
                      <a:pt x="6" y="20"/>
                    </a:cubicBezTo>
                    <a:cubicBezTo>
                      <a:pt x="11" y="17"/>
                      <a:pt x="18" y="11"/>
                      <a:pt x="27" y="3"/>
                    </a:cubicBezTo>
                    <a:cubicBezTo>
                      <a:pt x="30" y="0"/>
                      <a:pt x="27" y="4"/>
                      <a:pt x="22" y="8"/>
                    </a:cubicBezTo>
                    <a:cubicBezTo>
                      <a:pt x="17" y="13"/>
                      <a:pt x="11" y="19"/>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1" name="Freeform 6346">
                <a:extLst>
                  <a:ext uri="{FF2B5EF4-FFF2-40B4-BE49-F238E27FC236}">
                    <a16:creationId xmlns:a16="http://schemas.microsoft.com/office/drawing/2014/main" id="{4795114F-AE62-463E-AE23-5B04E1CC9EB5}"/>
                  </a:ext>
                </a:extLst>
              </p:cNvPr>
              <p:cNvSpPr>
                <a:spLocks/>
              </p:cNvSpPr>
              <p:nvPr/>
            </p:nvSpPr>
            <p:spPr bwMode="auto">
              <a:xfrm>
                <a:off x="2146" y="2611"/>
                <a:ext cx="20" cy="4"/>
              </a:xfrm>
              <a:custGeom>
                <a:avLst/>
                <a:gdLst>
                  <a:gd name="T0" fmla="*/ 1 w 35"/>
                  <a:gd name="T1" fmla="*/ 0 h 8"/>
                  <a:gd name="T2" fmla="*/ 34 w 35"/>
                  <a:gd name="T3" fmla="*/ 7 h 8"/>
                  <a:gd name="T4" fmla="*/ 18 w 35"/>
                  <a:gd name="T5" fmla="*/ 5 h 8"/>
                  <a:gd name="T6" fmla="*/ 1 w 35"/>
                  <a:gd name="T7" fmla="*/ 0 h 8"/>
                </a:gdLst>
                <a:ahLst/>
                <a:cxnLst>
                  <a:cxn ang="0">
                    <a:pos x="T0" y="T1"/>
                  </a:cxn>
                  <a:cxn ang="0">
                    <a:pos x="T2" y="T3"/>
                  </a:cxn>
                  <a:cxn ang="0">
                    <a:pos x="T4" y="T5"/>
                  </a:cxn>
                  <a:cxn ang="0">
                    <a:pos x="T6" y="T7"/>
                  </a:cxn>
                </a:cxnLst>
                <a:rect l="0" t="0" r="r" b="b"/>
                <a:pathLst>
                  <a:path w="35" h="8">
                    <a:moveTo>
                      <a:pt x="1" y="0"/>
                    </a:moveTo>
                    <a:cubicBezTo>
                      <a:pt x="11" y="4"/>
                      <a:pt x="20" y="4"/>
                      <a:pt x="34" y="7"/>
                    </a:cubicBezTo>
                    <a:cubicBezTo>
                      <a:pt x="35" y="8"/>
                      <a:pt x="26" y="7"/>
                      <a:pt x="18" y="5"/>
                    </a:cubicBezTo>
                    <a:cubicBezTo>
                      <a:pt x="9" y="3"/>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2" name="Freeform 6347">
                <a:extLst>
                  <a:ext uri="{FF2B5EF4-FFF2-40B4-BE49-F238E27FC236}">
                    <a16:creationId xmlns:a16="http://schemas.microsoft.com/office/drawing/2014/main" id="{6DC3BCD8-4B60-4541-A847-1C2408839C4C}"/>
                  </a:ext>
                </a:extLst>
              </p:cNvPr>
              <p:cNvSpPr>
                <a:spLocks/>
              </p:cNvSpPr>
              <p:nvPr/>
            </p:nvSpPr>
            <p:spPr bwMode="auto">
              <a:xfrm>
                <a:off x="2756" y="2226"/>
                <a:ext cx="3" cy="12"/>
              </a:xfrm>
              <a:custGeom>
                <a:avLst/>
                <a:gdLst>
                  <a:gd name="T0" fmla="*/ 1 w 5"/>
                  <a:gd name="T1" fmla="*/ 21 h 21"/>
                  <a:gd name="T2" fmla="*/ 2 w 5"/>
                  <a:gd name="T3" fmla="*/ 11 h 21"/>
                  <a:gd name="T4" fmla="*/ 5 w 5"/>
                  <a:gd name="T5" fmla="*/ 0 h 21"/>
                  <a:gd name="T6" fmla="*/ 1 w 5"/>
                  <a:gd name="T7" fmla="*/ 21 h 21"/>
                </a:gdLst>
                <a:ahLst/>
                <a:cxnLst>
                  <a:cxn ang="0">
                    <a:pos x="T0" y="T1"/>
                  </a:cxn>
                  <a:cxn ang="0">
                    <a:pos x="T2" y="T3"/>
                  </a:cxn>
                  <a:cxn ang="0">
                    <a:pos x="T4" y="T5"/>
                  </a:cxn>
                  <a:cxn ang="0">
                    <a:pos x="T6" y="T7"/>
                  </a:cxn>
                </a:cxnLst>
                <a:rect l="0" t="0" r="r" b="b"/>
                <a:pathLst>
                  <a:path w="5" h="21">
                    <a:moveTo>
                      <a:pt x="1" y="21"/>
                    </a:moveTo>
                    <a:cubicBezTo>
                      <a:pt x="1" y="19"/>
                      <a:pt x="0" y="11"/>
                      <a:pt x="2" y="11"/>
                    </a:cubicBezTo>
                    <a:cubicBezTo>
                      <a:pt x="3" y="10"/>
                      <a:pt x="4" y="4"/>
                      <a:pt x="5" y="0"/>
                    </a:cubicBezTo>
                    <a:cubicBezTo>
                      <a:pt x="5" y="7"/>
                      <a:pt x="3" y="10"/>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3" name="Freeform 6348">
                <a:extLst>
                  <a:ext uri="{FF2B5EF4-FFF2-40B4-BE49-F238E27FC236}">
                    <a16:creationId xmlns:a16="http://schemas.microsoft.com/office/drawing/2014/main" id="{CA83E097-D9D7-4F98-BA51-2D01E316DD90}"/>
                  </a:ext>
                </a:extLst>
              </p:cNvPr>
              <p:cNvSpPr>
                <a:spLocks/>
              </p:cNvSpPr>
              <p:nvPr/>
            </p:nvSpPr>
            <p:spPr bwMode="auto">
              <a:xfrm>
                <a:off x="2554" y="2516"/>
                <a:ext cx="22" cy="15"/>
              </a:xfrm>
              <a:custGeom>
                <a:avLst/>
                <a:gdLst>
                  <a:gd name="T0" fmla="*/ 38 w 39"/>
                  <a:gd name="T1" fmla="*/ 3 h 26"/>
                  <a:gd name="T2" fmla="*/ 28 w 39"/>
                  <a:gd name="T3" fmla="*/ 9 h 26"/>
                  <a:gd name="T4" fmla="*/ 12 w 39"/>
                  <a:gd name="T5" fmla="*/ 20 h 26"/>
                  <a:gd name="T6" fmla="*/ 0 w 39"/>
                  <a:gd name="T7" fmla="*/ 26 h 26"/>
                  <a:gd name="T8" fmla="*/ 6 w 39"/>
                  <a:gd name="T9" fmla="*/ 21 h 26"/>
                  <a:gd name="T10" fmla="*/ 8 w 39"/>
                  <a:gd name="T11" fmla="*/ 19 h 26"/>
                  <a:gd name="T12" fmla="*/ 18 w 39"/>
                  <a:gd name="T13" fmla="*/ 13 h 26"/>
                  <a:gd name="T14" fmla="*/ 14 w 39"/>
                  <a:gd name="T15" fmla="*/ 18 h 26"/>
                  <a:gd name="T16" fmla="*/ 27 w 39"/>
                  <a:gd name="T17" fmla="*/ 9 h 26"/>
                  <a:gd name="T18" fmla="*/ 21 w 39"/>
                  <a:gd name="T19" fmla="*/ 10 h 26"/>
                  <a:gd name="T20" fmla="*/ 26 w 39"/>
                  <a:gd name="T21" fmla="*/ 6 h 26"/>
                  <a:gd name="T22" fmla="*/ 38 w 39"/>
                  <a:gd name="T23"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26">
                    <a:moveTo>
                      <a:pt x="38" y="3"/>
                    </a:moveTo>
                    <a:cubicBezTo>
                      <a:pt x="31" y="9"/>
                      <a:pt x="30" y="9"/>
                      <a:pt x="28" y="9"/>
                    </a:cubicBezTo>
                    <a:cubicBezTo>
                      <a:pt x="26" y="10"/>
                      <a:pt x="24" y="12"/>
                      <a:pt x="12" y="20"/>
                    </a:cubicBezTo>
                    <a:cubicBezTo>
                      <a:pt x="11" y="19"/>
                      <a:pt x="3" y="24"/>
                      <a:pt x="0" y="26"/>
                    </a:cubicBezTo>
                    <a:cubicBezTo>
                      <a:pt x="0" y="25"/>
                      <a:pt x="5" y="21"/>
                      <a:pt x="6" y="21"/>
                    </a:cubicBezTo>
                    <a:cubicBezTo>
                      <a:pt x="9" y="19"/>
                      <a:pt x="8" y="19"/>
                      <a:pt x="8" y="19"/>
                    </a:cubicBezTo>
                    <a:cubicBezTo>
                      <a:pt x="11" y="17"/>
                      <a:pt x="12" y="17"/>
                      <a:pt x="18" y="13"/>
                    </a:cubicBezTo>
                    <a:cubicBezTo>
                      <a:pt x="19" y="13"/>
                      <a:pt x="17" y="15"/>
                      <a:pt x="14" y="18"/>
                    </a:cubicBezTo>
                    <a:cubicBezTo>
                      <a:pt x="15" y="17"/>
                      <a:pt x="20" y="14"/>
                      <a:pt x="27" y="9"/>
                    </a:cubicBezTo>
                    <a:cubicBezTo>
                      <a:pt x="28" y="7"/>
                      <a:pt x="21" y="12"/>
                      <a:pt x="21" y="10"/>
                    </a:cubicBezTo>
                    <a:cubicBezTo>
                      <a:pt x="26" y="7"/>
                      <a:pt x="26" y="6"/>
                      <a:pt x="26" y="6"/>
                    </a:cubicBezTo>
                    <a:cubicBezTo>
                      <a:pt x="33" y="2"/>
                      <a:pt x="39" y="0"/>
                      <a:pt x="3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4" name="Freeform 6349">
                <a:extLst>
                  <a:ext uri="{FF2B5EF4-FFF2-40B4-BE49-F238E27FC236}">
                    <a16:creationId xmlns:a16="http://schemas.microsoft.com/office/drawing/2014/main" id="{2D99EE6C-5F77-4211-B16F-9DD2CA112F3A}"/>
                  </a:ext>
                </a:extLst>
              </p:cNvPr>
              <p:cNvSpPr>
                <a:spLocks/>
              </p:cNvSpPr>
              <p:nvPr/>
            </p:nvSpPr>
            <p:spPr bwMode="auto">
              <a:xfrm>
                <a:off x="2540" y="2524"/>
                <a:ext cx="26" cy="18"/>
              </a:xfrm>
              <a:custGeom>
                <a:avLst/>
                <a:gdLst>
                  <a:gd name="T0" fmla="*/ 0 w 46"/>
                  <a:gd name="T1" fmla="*/ 32 h 32"/>
                  <a:gd name="T2" fmla="*/ 46 w 46"/>
                  <a:gd name="T3" fmla="*/ 0 h 32"/>
                  <a:gd name="T4" fmla="*/ 25 w 46"/>
                  <a:gd name="T5" fmla="*/ 16 h 32"/>
                  <a:gd name="T6" fmla="*/ 0 w 46"/>
                  <a:gd name="T7" fmla="*/ 32 h 32"/>
                </a:gdLst>
                <a:ahLst/>
                <a:cxnLst>
                  <a:cxn ang="0">
                    <a:pos x="T0" y="T1"/>
                  </a:cxn>
                  <a:cxn ang="0">
                    <a:pos x="T2" y="T3"/>
                  </a:cxn>
                  <a:cxn ang="0">
                    <a:pos x="T4" y="T5"/>
                  </a:cxn>
                  <a:cxn ang="0">
                    <a:pos x="T6" y="T7"/>
                  </a:cxn>
                </a:cxnLst>
                <a:rect l="0" t="0" r="r" b="b"/>
                <a:pathLst>
                  <a:path w="46" h="32">
                    <a:moveTo>
                      <a:pt x="0" y="32"/>
                    </a:moveTo>
                    <a:cubicBezTo>
                      <a:pt x="14" y="23"/>
                      <a:pt x="33" y="10"/>
                      <a:pt x="46" y="0"/>
                    </a:cubicBezTo>
                    <a:cubicBezTo>
                      <a:pt x="44" y="2"/>
                      <a:pt x="35" y="10"/>
                      <a:pt x="25" y="16"/>
                    </a:cubicBezTo>
                    <a:cubicBezTo>
                      <a:pt x="15" y="23"/>
                      <a:pt x="4" y="30"/>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5" name="Freeform 6350">
                <a:extLst>
                  <a:ext uri="{FF2B5EF4-FFF2-40B4-BE49-F238E27FC236}">
                    <a16:creationId xmlns:a16="http://schemas.microsoft.com/office/drawing/2014/main" id="{94C7D660-4988-491C-B39E-661B9D53CF09}"/>
                  </a:ext>
                </a:extLst>
              </p:cNvPr>
              <p:cNvSpPr>
                <a:spLocks/>
              </p:cNvSpPr>
              <p:nvPr/>
            </p:nvSpPr>
            <p:spPr bwMode="auto">
              <a:xfrm>
                <a:off x="2496" y="2560"/>
                <a:ext cx="11" cy="6"/>
              </a:xfrm>
              <a:custGeom>
                <a:avLst/>
                <a:gdLst>
                  <a:gd name="T0" fmla="*/ 14 w 18"/>
                  <a:gd name="T1" fmla="*/ 6 h 9"/>
                  <a:gd name="T2" fmla="*/ 16 w 18"/>
                  <a:gd name="T3" fmla="*/ 0 h 9"/>
                  <a:gd name="T4" fmla="*/ 14 w 18"/>
                  <a:gd name="T5" fmla="*/ 6 h 9"/>
                </a:gdLst>
                <a:ahLst/>
                <a:cxnLst>
                  <a:cxn ang="0">
                    <a:pos x="T0" y="T1"/>
                  </a:cxn>
                  <a:cxn ang="0">
                    <a:pos x="T2" y="T3"/>
                  </a:cxn>
                  <a:cxn ang="0">
                    <a:pos x="T4" y="T5"/>
                  </a:cxn>
                </a:cxnLst>
                <a:rect l="0" t="0" r="r" b="b"/>
                <a:pathLst>
                  <a:path w="18" h="9">
                    <a:moveTo>
                      <a:pt x="14" y="6"/>
                    </a:moveTo>
                    <a:cubicBezTo>
                      <a:pt x="6" y="9"/>
                      <a:pt x="0" y="9"/>
                      <a:pt x="16" y="0"/>
                    </a:cubicBezTo>
                    <a:cubicBezTo>
                      <a:pt x="18" y="1"/>
                      <a:pt x="16" y="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6" name="Freeform 6351">
                <a:extLst>
                  <a:ext uri="{FF2B5EF4-FFF2-40B4-BE49-F238E27FC236}">
                    <a16:creationId xmlns:a16="http://schemas.microsoft.com/office/drawing/2014/main" id="{AEFB29C0-B6A2-482C-B9BF-A7E8E8E58A98}"/>
                  </a:ext>
                </a:extLst>
              </p:cNvPr>
              <p:cNvSpPr>
                <a:spLocks/>
              </p:cNvSpPr>
              <p:nvPr/>
            </p:nvSpPr>
            <p:spPr bwMode="auto">
              <a:xfrm>
                <a:off x="2271" y="2622"/>
                <a:ext cx="13" cy="2"/>
              </a:xfrm>
              <a:custGeom>
                <a:avLst/>
                <a:gdLst>
                  <a:gd name="T0" fmla="*/ 12 w 22"/>
                  <a:gd name="T1" fmla="*/ 3 h 3"/>
                  <a:gd name="T2" fmla="*/ 0 w 22"/>
                  <a:gd name="T3" fmla="*/ 2 h 3"/>
                  <a:gd name="T4" fmla="*/ 18 w 22"/>
                  <a:gd name="T5" fmla="*/ 0 h 3"/>
                  <a:gd name="T6" fmla="*/ 12 w 22"/>
                  <a:gd name="T7" fmla="*/ 3 h 3"/>
                </a:gdLst>
                <a:ahLst/>
                <a:cxnLst>
                  <a:cxn ang="0">
                    <a:pos x="T0" y="T1"/>
                  </a:cxn>
                  <a:cxn ang="0">
                    <a:pos x="T2" y="T3"/>
                  </a:cxn>
                  <a:cxn ang="0">
                    <a:pos x="T4" y="T5"/>
                  </a:cxn>
                  <a:cxn ang="0">
                    <a:pos x="T6" y="T7"/>
                  </a:cxn>
                </a:cxnLst>
                <a:rect l="0" t="0" r="r" b="b"/>
                <a:pathLst>
                  <a:path w="22" h="3">
                    <a:moveTo>
                      <a:pt x="12" y="3"/>
                    </a:moveTo>
                    <a:cubicBezTo>
                      <a:pt x="8" y="3"/>
                      <a:pt x="7" y="2"/>
                      <a:pt x="0" y="2"/>
                    </a:cubicBezTo>
                    <a:cubicBezTo>
                      <a:pt x="5" y="2"/>
                      <a:pt x="8" y="1"/>
                      <a:pt x="18" y="0"/>
                    </a:cubicBezTo>
                    <a:cubicBezTo>
                      <a:pt x="22" y="2"/>
                      <a:pt x="13" y="2"/>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7" name="Freeform 6352">
                <a:extLst>
                  <a:ext uri="{FF2B5EF4-FFF2-40B4-BE49-F238E27FC236}">
                    <a16:creationId xmlns:a16="http://schemas.microsoft.com/office/drawing/2014/main" id="{45654B61-DD47-4DD1-B05D-123C2AAF13D3}"/>
                  </a:ext>
                </a:extLst>
              </p:cNvPr>
              <p:cNvSpPr>
                <a:spLocks/>
              </p:cNvSpPr>
              <p:nvPr/>
            </p:nvSpPr>
            <p:spPr bwMode="auto">
              <a:xfrm>
                <a:off x="2736" y="2288"/>
                <a:ext cx="5" cy="12"/>
              </a:xfrm>
              <a:custGeom>
                <a:avLst/>
                <a:gdLst>
                  <a:gd name="T0" fmla="*/ 2 w 9"/>
                  <a:gd name="T1" fmla="*/ 20 h 21"/>
                  <a:gd name="T2" fmla="*/ 3 w 9"/>
                  <a:gd name="T3" fmla="*/ 11 h 21"/>
                  <a:gd name="T4" fmla="*/ 9 w 9"/>
                  <a:gd name="T5" fmla="*/ 0 h 21"/>
                  <a:gd name="T6" fmla="*/ 2 w 9"/>
                  <a:gd name="T7" fmla="*/ 20 h 21"/>
                </a:gdLst>
                <a:ahLst/>
                <a:cxnLst>
                  <a:cxn ang="0">
                    <a:pos x="T0" y="T1"/>
                  </a:cxn>
                  <a:cxn ang="0">
                    <a:pos x="T2" y="T3"/>
                  </a:cxn>
                  <a:cxn ang="0">
                    <a:pos x="T4" y="T5"/>
                  </a:cxn>
                  <a:cxn ang="0">
                    <a:pos x="T6" y="T7"/>
                  </a:cxn>
                </a:cxnLst>
                <a:rect l="0" t="0" r="r" b="b"/>
                <a:pathLst>
                  <a:path w="9" h="21">
                    <a:moveTo>
                      <a:pt x="2" y="20"/>
                    </a:moveTo>
                    <a:cubicBezTo>
                      <a:pt x="0" y="21"/>
                      <a:pt x="1" y="16"/>
                      <a:pt x="3" y="11"/>
                    </a:cubicBezTo>
                    <a:cubicBezTo>
                      <a:pt x="5" y="6"/>
                      <a:pt x="7" y="0"/>
                      <a:pt x="9" y="0"/>
                    </a:cubicBezTo>
                    <a:cubicBezTo>
                      <a:pt x="4" y="11"/>
                      <a:pt x="5" y="12"/>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8" name="Freeform 6353">
                <a:extLst>
                  <a:ext uri="{FF2B5EF4-FFF2-40B4-BE49-F238E27FC236}">
                    <a16:creationId xmlns:a16="http://schemas.microsoft.com/office/drawing/2014/main" id="{DB776A58-BAF9-4E59-BC1B-7921A9AD8BEA}"/>
                  </a:ext>
                </a:extLst>
              </p:cNvPr>
              <p:cNvSpPr>
                <a:spLocks/>
              </p:cNvSpPr>
              <p:nvPr/>
            </p:nvSpPr>
            <p:spPr bwMode="auto">
              <a:xfrm>
                <a:off x="2451" y="2578"/>
                <a:ext cx="21" cy="10"/>
              </a:xfrm>
              <a:custGeom>
                <a:avLst/>
                <a:gdLst>
                  <a:gd name="T0" fmla="*/ 0 w 38"/>
                  <a:gd name="T1" fmla="*/ 18 h 18"/>
                  <a:gd name="T2" fmla="*/ 5 w 38"/>
                  <a:gd name="T3" fmla="*/ 13 h 18"/>
                  <a:gd name="T4" fmla="*/ 35 w 38"/>
                  <a:gd name="T5" fmla="*/ 0 h 18"/>
                  <a:gd name="T6" fmla="*/ 22 w 38"/>
                  <a:gd name="T7" fmla="*/ 6 h 18"/>
                  <a:gd name="T8" fmla="*/ 38 w 38"/>
                  <a:gd name="T9" fmla="*/ 2 h 18"/>
                  <a:gd name="T10" fmla="*/ 0 w 38"/>
                  <a:gd name="T11" fmla="*/ 18 h 18"/>
                </a:gdLst>
                <a:ahLst/>
                <a:cxnLst>
                  <a:cxn ang="0">
                    <a:pos x="T0" y="T1"/>
                  </a:cxn>
                  <a:cxn ang="0">
                    <a:pos x="T2" y="T3"/>
                  </a:cxn>
                  <a:cxn ang="0">
                    <a:pos x="T4" y="T5"/>
                  </a:cxn>
                  <a:cxn ang="0">
                    <a:pos x="T6" y="T7"/>
                  </a:cxn>
                  <a:cxn ang="0">
                    <a:pos x="T8" y="T9"/>
                  </a:cxn>
                  <a:cxn ang="0">
                    <a:pos x="T10" y="T11"/>
                  </a:cxn>
                </a:cxnLst>
                <a:rect l="0" t="0" r="r" b="b"/>
                <a:pathLst>
                  <a:path w="38" h="18">
                    <a:moveTo>
                      <a:pt x="0" y="18"/>
                    </a:moveTo>
                    <a:cubicBezTo>
                      <a:pt x="3" y="15"/>
                      <a:pt x="21" y="8"/>
                      <a:pt x="5" y="13"/>
                    </a:cubicBezTo>
                    <a:cubicBezTo>
                      <a:pt x="11" y="10"/>
                      <a:pt x="26" y="3"/>
                      <a:pt x="35" y="0"/>
                    </a:cubicBezTo>
                    <a:cubicBezTo>
                      <a:pt x="35" y="1"/>
                      <a:pt x="30" y="3"/>
                      <a:pt x="22" y="6"/>
                    </a:cubicBezTo>
                    <a:cubicBezTo>
                      <a:pt x="26" y="6"/>
                      <a:pt x="31" y="4"/>
                      <a:pt x="38" y="2"/>
                    </a:cubicBezTo>
                    <a:cubicBezTo>
                      <a:pt x="33" y="5"/>
                      <a:pt x="19" y="9"/>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9" name="Freeform 6354">
                <a:extLst>
                  <a:ext uri="{FF2B5EF4-FFF2-40B4-BE49-F238E27FC236}">
                    <a16:creationId xmlns:a16="http://schemas.microsoft.com/office/drawing/2014/main" id="{20076B85-3440-49EB-9967-9B1879533A04}"/>
                  </a:ext>
                </a:extLst>
              </p:cNvPr>
              <p:cNvSpPr>
                <a:spLocks/>
              </p:cNvSpPr>
              <p:nvPr/>
            </p:nvSpPr>
            <p:spPr bwMode="auto">
              <a:xfrm>
                <a:off x="2417" y="2591"/>
                <a:ext cx="25" cy="9"/>
              </a:xfrm>
              <a:custGeom>
                <a:avLst/>
                <a:gdLst>
                  <a:gd name="T0" fmla="*/ 19 w 45"/>
                  <a:gd name="T1" fmla="*/ 11 h 16"/>
                  <a:gd name="T2" fmla="*/ 0 w 45"/>
                  <a:gd name="T3" fmla="*/ 16 h 16"/>
                  <a:gd name="T4" fmla="*/ 20 w 45"/>
                  <a:gd name="T5" fmla="*/ 9 h 16"/>
                  <a:gd name="T6" fmla="*/ 26 w 45"/>
                  <a:gd name="T7" fmla="*/ 5 h 16"/>
                  <a:gd name="T8" fmla="*/ 38 w 45"/>
                  <a:gd name="T9" fmla="*/ 2 h 16"/>
                  <a:gd name="T10" fmla="*/ 33 w 45"/>
                  <a:gd name="T11" fmla="*/ 5 h 16"/>
                  <a:gd name="T12" fmla="*/ 19 w 45"/>
                  <a:gd name="T13" fmla="*/ 11 h 16"/>
                </a:gdLst>
                <a:ahLst/>
                <a:cxnLst>
                  <a:cxn ang="0">
                    <a:pos x="T0" y="T1"/>
                  </a:cxn>
                  <a:cxn ang="0">
                    <a:pos x="T2" y="T3"/>
                  </a:cxn>
                  <a:cxn ang="0">
                    <a:pos x="T4" y="T5"/>
                  </a:cxn>
                  <a:cxn ang="0">
                    <a:pos x="T6" y="T7"/>
                  </a:cxn>
                  <a:cxn ang="0">
                    <a:pos x="T8" y="T9"/>
                  </a:cxn>
                  <a:cxn ang="0">
                    <a:pos x="T10" y="T11"/>
                  </a:cxn>
                  <a:cxn ang="0">
                    <a:pos x="T12" y="T13"/>
                  </a:cxn>
                </a:cxnLst>
                <a:rect l="0" t="0" r="r" b="b"/>
                <a:pathLst>
                  <a:path w="45" h="16">
                    <a:moveTo>
                      <a:pt x="19" y="11"/>
                    </a:moveTo>
                    <a:cubicBezTo>
                      <a:pt x="12" y="13"/>
                      <a:pt x="11" y="12"/>
                      <a:pt x="0" y="16"/>
                    </a:cubicBezTo>
                    <a:cubicBezTo>
                      <a:pt x="4" y="14"/>
                      <a:pt x="13" y="11"/>
                      <a:pt x="20" y="9"/>
                    </a:cubicBezTo>
                    <a:cubicBezTo>
                      <a:pt x="26" y="6"/>
                      <a:pt x="30" y="5"/>
                      <a:pt x="26" y="5"/>
                    </a:cubicBezTo>
                    <a:cubicBezTo>
                      <a:pt x="30" y="4"/>
                      <a:pt x="38" y="4"/>
                      <a:pt x="38" y="2"/>
                    </a:cubicBezTo>
                    <a:cubicBezTo>
                      <a:pt x="45" y="0"/>
                      <a:pt x="40" y="2"/>
                      <a:pt x="33" y="5"/>
                    </a:cubicBezTo>
                    <a:cubicBezTo>
                      <a:pt x="26" y="7"/>
                      <a:pt x="18" y="10"/>
                      <a:pt x="1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0" name="Freeform 6355">
                <a:extLst>
                  <a:ext uri="{FF2B5EF4-FFF2-40B4-BE49-F238E27FC236}">
                    <a16:creationId xmlns:a16="http://schemas.microsoft.com/office/drawing/2014/main" id="{3A08294E-E61D-45AD-AE75-A371EA64FDA2}"/>
                  </a:ext>
                </a:extLst>
              </p:cNvPr>
              <p:cNvSpPr>
                <a:spLocks/>
              </p:cNvSpPr>
              <p:nvPr/>
            </p:nvSpPr>
            <p:spPr bwMode="auto">
              <a:xfrm>
                <a:off x="2557" y="1724"/>
                <a:ext cx="5" cy="5"/>
              </a:xfrm>
              <a:custGeom>
                <a:avLst/>
                <a:gdLst>
                  <a:gd name="T0" fmla="*/ 0 w 9"/>
                  <a:gd name="T1" fmla="*/ 0 h 10"/>
                  <a:gd name="T2" fmla="*/ 9 w 9"/>
                  <a:gd name="T3" fmla="*/ 6 h 10"/>
                  <a:gd name="T4" fmla="*/ 0 w 9"/>
                  <a:gd name="T5" fmla="*/ 4 h 10"/>
                  <a:gd name="T6" fmla="*/ 0 w 9"/>
                  <a:gd name="T7" fmla="*/ 0 h 10"/>
                </a:gdLst>
                <a:ahLst/>
                <a:cxnLst>
                  <a:cxn ang="0">
                    <a:pos x="T0" y="T1"/>
                  </a:cxn>
                  <a:cxn ang="0">
                    <a:pos x="T2" y="T3"/>
                  </a:cxn>
                  <a:cxn ang="0">
                    <a:pos x="T4" y="T5"/>
                  </a:cxn>
                  <a:cxn ang="0">
                    <a:pos x="T6" y="T7"/>
                  </a:cxn>
                </a:cxnLst>
                <a:rect l="0" t="0" r="r" b="b"/>
                <a:pathLst>
                  <a:path w="9" h="10">
                    <a:moveTo>
                      <a:pt x="0" y="0"/>
                    </a:moveTo>
                    <a:cubicBezTo>
                      <a:pt x="9" y="6"/>
                      <a:pt x="9" y="6"/>
                      <a:pt x="9" y="6"/>
                    </a:cubicBezTo>
                    <a:cubicBezTo>
                      <a:pt x="9" y="8"/>
                      <a:pt x="9" y="10"/>
                      <a:pt x="0" y="4"/>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1" name="Freeform 6356">
                <a:extLst>
                  <a:ext uri="{FF2B5EF4-FFF2-40B4-BE49-F238E27FC236}">
                    <a16:creationId xmlns:a16="http://schemas.microsoft.com/office/drawing/2014/main" id="{93C2EEDA-0B37-47AD-A899-2CC6A7440748}"/>
                  </a:ext>
                </a:extLst>
              </p:cNvPr>
              <p:cNvSpPr>
                <a:spLocks/>
              </p:cNvSpPr>
              <p:nvPr/>
            </p:nvSpPr>
            <p:spPr bwMode="auto">
              <a:xfrm>
                <a:off x="2716" y="1908"/>
                <a:ext cx="12" cy="23"/>
              </a:xfrm>
              <a:custGeom>
                <a:avLst/>
                <a:gdLst>
                  <a:gd name="T0" fmla="*/ 10 w 21"/>
                  <a:gd name="T1" fmla="*/ 15 h 40"/>
                  <a:gd name="T2" fmla="*/ 5 w 21"/>
                  <a:gd name="T3" fmla="*/ 12 h 40"/>
                  <a:gd name="T4" fmla="*/ 0 w 21"/>
                  <a:gd name="T5" fmla="*/ 2 h 40"/>
                  <a:gd name="T6" fmla="*/ 8 w 21"/>
                  <a:gd name="T7" fmla="*/ 13 h 40"/>
                  <a:gd name="T8" fmla="*/ 4 w 21"/>
                  <a:gd name="T9" fmla="*/ 3 h 40"/>
                  <a:gd name="T10" fmla="*/ 10 w 21"/>
                  <a:gd name="T11" fmla="*/ 15 h 40"/>
                </a:gdLst>
                <a:ahLst/>
                <a:cxnLst>
                  <a:cxn ang="0">
                    <a:pos x="T0" y="T1"/>
                  </a:cxn>
                  <a:cxn ang="0">
                    <a:pos x="T2" y="T3"/>
                  </a:cxn>
                  <a:cxn ang="0">
                    <a:pos x="T4" y="T5"/>
                  </a:cxn>
                  <a:cxn ang="0">
                    <a:pos x="T6" y="T7"/>
                  </a:cxn>
                  <a:cxn ang="0">
                    <a:pos x="T8" y="T9"/>
                  </a:cxn>
                  <a:cxn ang="0">
                    <a:pos x="T10" y="T11"/>
                  </a:cxn>
                </a:cxnLst>
                <a:rect l="0" t="0" r="r" b="b"/>
                <a:pathLst>
                  <a:path w="21" h="40">
                    <a:moveTo>
                      <a:pt x="10" y="15"/>
                    </a:moveTo>
                    <a:cubicBezTo>
                      <a:pt x="5" y="16"/>
                      <a:pt x="21" y="40"/>
                      <a:pt x="5" y="12"/>
                    </a:cubicBezTo>
                    <a:cubicBezTo>
                      <a:pt x="4" y="9"/>
                      <a:pt x="3" y="7"/>
                      <a:pt x="0" y="2"/>
                    </a:cubicBezTo>
                    <a:cubicBezTo>
                      <a:pt x="1" y="0"/>
                      <a:pt x="7" y="13"/>
                      <a:pt x="8" y="13"/>
                    </a:cubicBezTo>
                    <a:cubicBezTo>
                      <a:pt x="8" y="12"/>
                      <a:pt x="5" y="7"/>
                      <a:pt x="4" y="3"/>
                    </a:cubicBezTo>
                    <a:cubicBezTo>
                      <a:pt x="4" y="3"/>
                      <a:pt x="7" y="7"/>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2" name="Freeform 6357">
                <a:extLst>
                  <a:ext uri="{FF2B5EF4-FFF2-40B4-BE49-F238E27FC236}">
                    <a16:creationId xmlns:a16="http://schemas.microsoft.com/office/drawing/2014/main" id="{8D32759C-C02B-459E-B284-CCDA85B22DCE}"/>
                  </a:ext>
                </a:extLst>
              </p:cNvPr>
              <p:cNvSpPr>
                <a:spLocks/>
              </p:cNvSpPr>
              <p:nvPr/>
            </p:nvSpPr>
            <p:spPr bwMode="auto">
              <a:xfrm>
                <a:off x="2685" y="2389"/>
                <a:ext cx="6" cy="9"/>
              </a:xfrm>
              <a:custGeom>
                <a:avLst/>
                <a:gdLst>
                  <a:gd name="T0" fmla="*/ 11 w 11"/>
                  <a:gd name="T1" fmla="*/ 3 h 15"/>
                  <a:gd name="T2" fmla="*/ 0 w 11"/>
                  <a:gd name="T3" fmla="*/ 15 h 15"/>
                  <a:gd name="T4" fmla="*/ 9 w 11"/>
                  <a:gd name="T5" fmla="*/ 0 h 15"/>
                  <a:gd name="T6" fmla="*/ 11 w 11"/>
                  <a:gd name="T7" fmla="*/ 3 h 15"/>
                </a:gdLst>
                <a:ahLst/>
                <a:cxnLst>
                  <a:cxn ang="0">
                    <a:pos x="T0" y="T1"/>
                  </a:cxn>
                  <a:cxn ang="0">
                    <a:pos x="T2" y="T3"/>
                  </a:cxn>
                  <a:cxn ang="0">
                    <a:pos x="T4" y="T5"/>
                  </a:cxn>
                  <a:cxn ang="0">
                    <a:pos x="T6" y="T7"/>
                  </a:cxn>
                </a:cxnLst>
                <a:rect l="0" t="0" r="r" b="b"/>
                <a:pathLst>
                  <a:path w="11" h="15">
                    <a:moveTo>
                      <a:pt x="11" y="3"/>
                    </a:moveTo>
                    <a:cubicBezTo>
                      <a:pt x="6" y="10"/>
                      <a:pt x="7" y="5"/>
                      <a:pt x="0" y="15"/>
                    </a:cubicBezTo>
                    <a:cubicBezTo>
                      <a:pt x="1" y="13"/>
                      <a:pt x="6" y="5"/>
                      <a:pt x="9" y="0"/>
                    </a:cubicBezTo>
                    <a:cubicBezTo>
                      <a:pt x="11" y="0"/>
                      <a:pt x="7"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3" name="Freeform 6358">
                <a:extLst>
                  <a:ext uri="{FF2B5EF4-FFF2-40B4-BE49-F238E27FC236}">
                    <a16:creationId xmlns:a16="http://schemas.microsoft.com/office/drawing/2014/main" id="{2E15C237-2B73-4B55-8707-DE2F6F5184CB}"/>
                  </a:ext>
                </a:extLst>
              </p:cNvPr>
              <p:cNvSpPr>
                <a:spLocks/>
              </p:cNvSpPr>
              <p:nvPr/>
            </p:nvSpPr>
            <p:spPr bwMode="auto">
              <a:xfrm>
                <a:off x="2661" y="2425"/>
                <a:ext cx="5" cy="6"/>
              </a:xfrm>
              <a:custGeom>
                <a:avLst/>
                <a:gdLst>
                  <a:gd name="T0" fmla="*/ 8 w 9"/>
                  <a:gd name="T1" fmla="*/ 3 h 11"/>
                  <a:gd name="T2" fmla="*/ 0 w 9"/>
                  <a:gd name="T3" fmla="*/ 9 h 11"/>
                  <a:gd name="T4" fmla="*/ 9 w 9"/>
                  <a:gd name="T5" fmla="*/ 0 h 11"/>
                  <a:gd name="T6" fmla="*/ 8 w 9"/>
                  <a:gd name="T7" fmla="*/ 3 h 11"/>
                </a:gdLst>
                <a:ahLst/>
                <a:cxnLst>
                  <a:cxn ang="0">
                    <a:pos x="T0" y="T1"/>
                  </a:cxn>
                  <a:cxn ang="0">
                    <a:pos x="T2" y="T3"/>
                  </a:cxn>
                  <a:cxn ang="0">
                    <a:pos x="T4" y="T5"/>
                  </a:cxn>
                  <a:cxn ang="0">
                    <a:pos x="T6" y="T7"/>
                  </a:cxn>
                </a:cxnLst>
                <a:rect l="0" t="0" r="r" b="b"/>
                <a:pathLst>
                  <a:path w="9" h="11">
                    <a:moveTo>
                      <a:pt x="8" y="3"/>
                    </a:moveTo>
                    <a:cubicBezTo>
                      <a:pt x="1" y="11"/>
                      <a:pt x="5" y="5"/>
                      <a:pt x="0" y="9"/>
                    </a:cubicBezTo>
                    <a:cubicBezTo>
                      <a:pt x="4" y="5"/>
                      <a:pt x="8" y="0"/>
                      <a:pt x="9" y="0"/>
                    </a:cubicBezTo>
                    <a:cubicBezTo>
                      <a:pt x="7" y="3"/>
                      <a:pt x="8" y="2"/>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4" name="Freeform 6359">
                <a:extLst>
                  <a:ext uri="{FF2B5EF4-FFF2-40B4-BE49-F238E27FC236}">
                    <a16:creationId xmlns:a16="http://schemas.microsoft.com/office/drawing/2014/main" id="{42805348-38BB-4023-9D60-C9D2DE11D40B}"/>
                  </a:ext>
                </a:extLst>
              </p:cNvPr>
              <p:cNvSpPr>
                <a:spLocks/>
              </p:cNvSpPr>
              <p:nvPr/>
            </p:nvSpPr>
            <p:spPr bwMode="auto">
              <a:xfrm>
                <a:off x="2396" y="2603"/>
                <a:ext cx="9" cy="2"/>
              </a:xfrm>
              <a:custGeom>
                <a:avLst/>
                <a:gdLst>
                  <a:gd name="T0" fmla="*/ 12 w 16"/>
                  <a:gd name="T1" fmla="*/ 3 h 5"/>
                  <a:gd name="T2" fmla="*/ 0 w 16"/>
                  <a:gd name="T3" fmla="*/ 4 h 5"/>
                  <a:gd name="T4" fmla="*/ 13 w 16"/>
                  <a:gd name="T5" fmla="*/ 0 h 5"/>
                  <a:gd name="T6" fmla="*/ 12 w 16"/>
                  <a:gd name="T7" fmla="*/ 3 h 5"/>
                </a:gdLst>
                <a:ahLst/>
                <a:cxnLst>
                  <a:cxn ang="0">
                    <a:pos x="T0" y="T1"/>
                  </a:cxn>
                  <a:cxn ang="0">
                    <a:pos x="T2" y="T3"/>
                  </a:cxn>
                  <a:cxn ang="0">
                    <a:pos x="T4" y="T5"/>
                  </a:cxn>
                  <a:cxn ang="0">
                    <a:pos x="T6" y="T7"/>
                  </a:cxn>
                </a:cxnLst>
                <a:rect l="0" t="0" r="r" b="b"/>
                <a:pathLst>
                  <a:path w="16" h="5">
                    <a:moveTo>
                      <a:pt x="12" y="3"/>
                    </a:moveTo>
                    <a:cubicBezTo>
                      <a:pt x="5" y="5"/>
                      <a:pt x="1" y="5"/>
                      <a:pt x="0" y="4"/>
                    </a:cubicBezTo>
                    <a:cubicBezTo>
                      <a:pt x="0" y="4"/>
                      <a:pt x="4" y="2"/>
                      <a:pt x="13" y="0"/>
                    </a:cubicBezTo>
                    <a:cubicBezTo>
                      <a:pt x="16" y="0"/>
                      <a:pt x="15" y="1"/>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5" name="Freeform 6360">
                <a:extLst>
                  <a:ext uri="{FF2B5EF4-FFF2-40B4-BE49-F238E27FC236}">
                    <a16:creationId xmlns:a16="http://schemas.microsoft.com/office/drawing/2014/main" id="{F1305EDC-FD03-40E0-92B3-DF015DD1BADA}"/>
                  </a:ext>
                </a:extLst>
              </p:cNvPr>
              <p:cNvSpPr>
                <a:spLocks/>
              </p:cNvSpPr>
              <p:nvPr/>
            </p:nvSpPr>
            <p:spPr bwMode="auto">
              <a:xfrm>
                <a:off x="2130" y="2605"/>
                <a:ext cx="27" cy="7"/>
              </a:xfrm>
              <a:custGeom>
                <a:avLst/>
                <a:gdLst>
                  <a:gd name="T0" fmla="*/ 47 w 47"/>
                  <a:gd name="T1" fmla="*/ 13 h 13"/>
                  <a:gd name="T2" fmla="*/ 17 w 47"/>
                  <a:gd name="T3" fmla="*/ 6 h 13"/>
                  <a:gd name="T4" fmla="*/ 1 w 47"/>
                  <a:gd name="T5" fmla="*/ 0 h 13"/>
                  <a:gd name="T6" fmla="*/ 8 w 47"/>
                  <a:gd name="T7" fmla="*/ 1 h 13"/>
                  <a:gd name="T8" fmla="*/ 38 w 47"/>
                  <a:gd name="T9" fmla="*/ 10 h 13"/>
                  <a:gd name="T10" fmla="*/ 47 w 47"/>
                  <a:gd name="T11" fmla="*/ 13 h 13"/>
                </a:gdLst>
                <a:ahLst/>
                <a:cxnLst>
                  <a:cxn ang="0">
                    <a:pos x="T0" y="T1"/>
                  </a:cxn>
                  <a:cxn ang="0">
                    <a:pos x="T2" y="T3"/>
                  </a:cxn>
                  <a:cxn ang="0">
                    <a:pos x="T4" y="T5"/>
                  </a:cxn>
                  <a:cxn ang="0">
                    <a:pos x="T6" y="T7"/>
                  </a:cxn>
                  <a:cxn ang="0">
                    <a:pos x="T8" y="T9"/>
                  </a:cxn>
                  <a:cxn ang="0">
                    <a:pos x="T10" y="T11"/>
                  </a:cxn>
                </a:cxnLst>
                <a:rect l="0" t="0" r="r" b="b"/>
                <a:pathLst>
                  <a:path w="47" h="13">
                    <a:moveTo>
                      <a:pt x="47" y="13"/>
                    </a:moveTo>
                    <a:cubicBezTo>
                      <a:pt x="38" y="11"/>
                      <a:pt x="27" y="8"/>
                      <a:pt x="17" y="6"/>
                    </a:cubicBezTo>
                    <a:cubicBezTo>
                      <a:pt x="8" y="4"/>
                      <a:pt x="0" y="2"/>
                      <a:pt x="1" y="0"/>
                    </a:cubicBezTo>
                    <a:cubicBezTo>
                      <a:pt x="5" y="1"/>
                      <a:pt x="8" y="2"/>
                      <a:pt x="8" y="1"/>
                    </a:cubicBezTo>
                    <a:cubicBezTo>
                      <a:pt x="23" y="5"/>
                      <a:pt x="32" y="10"/>
                      <a:pt x="38" y="10"/>
                    </a:cubicBezTo>
                    <a:cubicBezTo>
                      <a:pt x="44" y="11"/>
                      <a:pt x="46" y="12"/>
                      <a:pt x="4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6" name="Freeform 6361">
                <a:extLst>
                  <a:ext uri="{FF2B5EF4-FFF2-40B4-BE49-F238E27FC236}">
                    <a16:creationId xmlns:a16="http://schemas.microsoft.com/office/drawing/2014/main" id="{E31D01EB-28E7-4732-B8C4-514D6CCEFD19}"/>
                  </a:ext>
                </a:extLst>
              </p:cNvPr>
              <p:cNvSpPr>
                <a:spLocks/>
              </p:cNvSpPr>
              <p:nvPr/>
            </p:nvSpPr>
            <p:spPr bwMode="auto">
              <a:xfrm>
                <a:off x="2711" y="1898"/>
                <a:ext cx="6" cy="9"/>
              </a:xfrm>
              <a:custGeom>
                <a:avLst/>
                <a:gdLst>
                  <a:gd name="T0" fmla="*/ 6 w 10"/>
                  <a:gd name="T1" fmla="*/ 8 h 17"/>
                  <a:gd name="T2" fmla="*/ 6 w 10"/>
                  <a:gd name="T3" fmla="*/ 14 h 17"/>
                  <a:gd name="T4" fmla="*/ 6 w 10"/>
                  <a:gd name="T5" fmla="*/ 8 h 17"/>
                </a:gdLst>
                <a:ahLst/>
                <a:cxnLst>
                  <a:cxn ang="0">
                    <a:pos x="T0" y="T1"/>
                  </a:cxn>
                  <a:cxn ang="0">
                    <a:pos x="T2" y="T3"/>
                  </a:cxn>
                  <a:cxn ang="0">
                    <a:pos x="T4" y="T5"/>
                  </a:cxn>
                </a:cxnLst>
                <a:rect l="0" t="0" r="r" b="b"/>
                <a:pathLst>
                  <a:path w="10" h="17">
                    <a:moveTo>
                      <a:pt x="6" y="8"/>
                    </a:moveTo>
                    <a:cubicBezTo>
                      <a:pt x="10" y="17"/>
                      <a:pt x="4" y="7"/>
                      <a:pt x="6" y="14"/>
                    </a:cubicBezTo>
                    <a:cubicBezTo>
                      <a:pt x="0" y="0"/>
                      <a:pt x="4" y="5"/>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7" name="Freeform 6362">
                <a:extLst>
                  <a:ext uri="{FF2B5EF4-FFF2-40B4-BE49-F238E27FC236}">
                    <a16:creationId xmlns:a16="http://schemas.microsoft.com/office/drawing/2014/main" id="{4B0221F2-F874-4035-9BBB-0EE3C3562D49}"/>
                  </a:ext>
                </a:extLst>
              </p:cNvPr>
              <p:cNvSpPr>
                <a:spLocks/>
              </p:cNvSpPr>
              <p:nvPr/>
            </p:nvSpPr>
            <p:spPr bwMode="auto">
              <a:xfrm>
                <a:off x="2767" y="2099"/>
                <a:ext cx="2" cy="26"/>
              </a:xfrm>
              <a:custGeom>
                <a:avLst/>
                <a:gdLst>
                  <a:gd name="T0" fmla="*/ 2 w 3"/>
                  <a:gd name="T1" fmla="*/ 0 h 45"/>
                  <a:gd name="T2" fmla="*/ 2 w 3"/>
                  <a:gd name="T3" fmla="*/ 24 h 45"/>
                  <a:gd name="T4" fmla="*/ 1 w 3"/>
                  <a:gd name="T5" fmla="*/ 45 h 45"/>
                  <a:gd name="T6" fmla="*/ 0 w 3"/>
                  <a:gd name="T7" fmla="*/ 2 h 45"/>
                  <a:gd name="T8" fmla="*/ 2 w 3"/>
                  <a:gd name="T9" fmla="*/ 0 h 45"/>
                </a:gdLst>
                <a:ahLst/>
                <a:cxnLst>
                  <a:cxn ang="0">
                    <a:pos x="T0" y="T1"/>
                  </a:cxn>
                  <a:cxn ang="0">
                    <a:pos x="T2" y="T3"/>
                  </a:cxn>
                  <a:cxn ang="0">
                    <a:pos x="T4" y="T5"/>
                  </a:cxn>
                  <a:cxn ang="0">
                    <a:pos x="T6" y="T7"/>
                  </a:cxn>
                  <a:cxn ang="0">
                    <a:pos x="T8" y="T9"/>
                  </a:cxn>
                </a:cxnLst>
                <a:rect l="0" t="0" r="r" b="b"/>
                <a:pathLst>
                  <a:path w="3" h="45">
                    <a:moveTo>
                      <a:pt x="2" y="0"/>
                    </a:moveTo>
                    <a:cubicBezTo>
                      <a:pt x="1" y="4"/>
                      <a:pt x="2" y="15"/>
                      <a:pt x="2" y="24"/>
                    </a:cubicBezTo>
                    <a:cubicBezTo>
                      <a:pt x="3" y="34"/>
                      <a:pt x="3" y="43"/>
                      <a:pt x="1" y="45"/>
                    </a:cubicBezTo>
                    <a:cubicBezTo>
                      <a:pt x="2" y="33"/>
                      <a:pt x="1" y="19"/>
                      <a:pt x="0" y="2"/>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8" name="Freeform 6363">
                <a:extLst>
                  <a:ext uri="{FF2B5EF4-FFF2-40B4-BE49-F238E27FC236}">
                    <a16:creationId xmlns:a16="http://schemas.microsoft.com/office/drawing/2014/main" id="{8BE287A7-AC1D-4790-81DE-296AB0052215}"/>
                  </a:ext>
                </a:extLst>
              </p:cNvPr>
              <p:cNvSpPr>
                <a:spLocks/>
              </p:cNvSpPr>
              <p:nvPr/>
            </p:nvSpPr>
            <p:spPr bwMode="auto">
              <a:xfrm>
                <a:off x="2545" y="2529"/>
                <a:ext cx="13" cy="9"/>
              </a:xfrm>
              <a:custGeom>
                <a:avLst/>
                <a:gdLst>
                  <a:gd name="T0" fmla="*/ 0 w 23"/>
                  <a:gd name="T1" fmla="*/ 17 h 17"/>
                  <a:gd name="T2" fmla="*/ 23 w 23"/>
                  <a:gd name="T3" fmla="*/ 0 h 17"/>
                  <a:gd name="T4" fmla="*/ 0 w 23"/>
                  <a:gd name="T5" fmla="*/ 17 h 17"/>
                </a:gdLst>
                <a:ahLst/>
                <a:cxnLst>
                  <a:cxn ang="0">
                    <a:pos x="T0" y="T1"/>
                  </a:cxn>
                  <a:cxn ang="0">
                    <a:pos x="T2" y="T3"/>
                  </a:cxn>
                  <a:cxn ang="0">
                    <a:pos x="T4" y="T5"/>
                  </a:cxn>
                </a:cxnLst>
                <a:rect l="0" t="0" r="r" b="b"/>
                <a:pathLst>
                  <a:path w="23" h="17">
                    <a:moveTo>
                      <a:pt x="0" y="17"/>
                    </a:moveTo>
                    <a:cubicBezTo>
                      <a:pt x="1" y="14"/>
                      <a:pt x="13" y="8"/>
                      <a:pt x="23" y="0"/>
                    </a:cubicBezTo>
                    <a:cubicBezTo>
                      <a:pt x="21" y="3"/>
                      <a:pt x="10"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9" name="Freeform 6364">
                <a:extLst>
                  <a:ext uri="{FF2B5EF4-FFF2-40B4-BE49-F238E27FC236}">
                    <a16:creationId xmlns:a16="http://schemas.microsoft.com/office/drawing/2014/main" id="{77EFFF75-ECEC-4F67-953B-28B5CDA008DE}"/>
                  </a:ext>
                </a:extLst>
              </p:cNvPr>
              <p:cNvSpPr>
                <a:spLocks/>
              </p:cNvSpPr>
              <p:nvPr/>
            </p:nvSpPr>
            <p:spPr bwMode="auto">
              <a:xfrm>
                <a:off x="2409" y="1659"/>
                <a:ext cx="15" cy="4"/>
              </a:xfrm>
              <a:custGeom>
                <a:avLst/>
                <a:gdLst>
                  <a:gd name="T0" fmla="*/ 1 w 25"/>
                  <a:gd name="T1" fmla="*/ 0 h 7"/>
                  <a:gd name="T2" fmla="*/ 24 w 25"/>
                  <a:gd name="T3" fmla="*/ 6 h 7"/>
                  <a:gd name="T4" fmla="*/ 13 w 25"/>
                  <a:gd name="T5" fmla="*/ 4 h 7"/>
                  <a:gd name="T6" fmla="*/ 1 w 25"/>
                  <a:gd name="T7" fmla="*/ 0 h 7"/>
                </a:gdLst>
                <a:ahLst/>
                <a:cxnLst>
                  <a:cxn ang="0">
                    <a:pos x="T0" y="T1"/>
                  </a:cxn>
                  <a:cxn ang="0">
                    <a:pos x="T2" y="T3"/>
                  </a:cxn>
                  <a:cxn ang="0">
                    <a:pos x="T4" y="T5"/>
                  </a:cxn>
                  <a:cxn ang="0">
                    <a:pos x="T6" y="T7"/>
                  </a:cxn>
                </a:cxnLst>
                <a:rect l="0" t="0" r="r" b="b"/>
                <a:pathLst>
                  <a:path w="25" h="7">
                    <a:moveTo>
                      <a:pt x="1" y="0"/>
                    </a:moveTo>
                    <a:cubicBezTo>
                      <a:pt x="10" y="3"/>
                      <a:pt x="15" y="4"/>
                      <a:pt x="24" y="6"/>
                    </a:cubicBezTo>
                    <a:cubicBezTo>
                      <a:pt x="25" y="7"/>
                      <a:pt x="19" y="6"/>
                      <a:pt x="13" y="4"/>
                    </a:cubicBezTo>
                    <a:cubicBezTo>
                      <a:pt x="6"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0" name="Freeform 6365">
                <a:extLst>
                  <a:ext uri="{FF2B5EF4-FFF2-40B4-BE49-F238E27FC236}">
                    <a16:creationId xmlns:a16="http://schemas.microsoft.com/office/drawing/2014/main" id="{A5213648-45DC-440B-823A-D9E1EC8B9231}"/>
                  </a:ext>
                </a:extLst>
              </p:cNvPr>
              <p:cNvSpPr>
                <a:spLocks/>
              </p:cNvSpPr>
              <p:nvPr/>
            </p:nvSpPr>
            <p:spPr bwMode="auto">
              <a:xfrm>
                <a:off x="2765" y="2145"/>
                <a:ext cx="3" cy="13"/>
              </a:xfrm>
              <a:custGeom>
                <a:avLst/>
                <a:gdLst>
                  <a:gd name="T0" fmla="*/ 4 w 5"/>
                  <a:gd name="T1" fmla="*/ 22 h 24"/>
                  <a:gd name="T2" fmla="*/ 0 w 5"/>
                  <a:gd name="T3" fmla="*/ 24 h 24"/>
                  <a:gd name="T4" fmla="*/ 1 w 5"/>
                  <a:gd name="T5" fmla="*/ 20 h 24"/>
                  <a:gd name="T6" fmla="*/ 1 w 5"/>
                  <a:gd name="T7" fmla="*/ 13 h 24"/>
                  <a:gd name="T8" fmla="*/ 3 w 5"/>
                  <a:gd name="T9" fmla="*/ 17 h 24"/>
                  <a:gd name="T10" fmla="*/ 4 w 5"/>
                  <a:gd name="T11" fmla="*/ 1 h 24"/>
                  <a:gd name="T12" fmla="*/ 4 w 5"/>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5" h="24">
                    <a:moveTo>
                      <a:pt x="4" y="22"/>
                    </a:moveTo>
                    <a:cubicBezTo>
                      <a:pt x="0" y="24"/>
                      <a:pt x="0" y="24"/>
                      <a:pt x="0" y="24"/>
                    </a:cubicBezTo>
                    <a:cubicBezTo>
                      <a:pt x="0" y="21"/>
                      <a:pt x="0" y="20"/>
                      <a:pt x="1" y="20"/>
                    </a:cubicBezTo>
                    <a:cubicBezTo>
                      <a:pt x="1" y="13"/>
                      <a:pt x="1" y="13"/>
                      <a:pt x="1" y="13"/>
                    </a:cubicBezTo>
                    <a:cubicBezTo>
                      <a:pt x="2" y="16"/>
                      <a:pt x="2" y="18"/>
                      <a:pt x="3" y="17"/>
                    </a:cubicBezTo>
                    <a:cubicBezTo>
                      <a:pt x="3" y="16"/>
                      <a:pt x="3" y="11"/>
                      <a:pt x="4" y="1"/>
                    </a:cubicBezTo>
                    <a:cubicBezTo>
                      <a:pt x="5" y="0"/>
                      <a:pt x="4" y="1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1" name="Freeform 6366">
                <a:extLst>
                  <a:ext uri="{FF2B5EF4-FFF2-40B4-BE49-F238E27FC236}">
                    <a16:creationId xmlns:a16="http://schemas.microsoft.com/office/drawing/2014/main" id="{CBC6E836-A9DE-4FE0-9E95-8FD6E60AE96F}"/>
                  </a:ext>
                </a:extLst>
              </p:cNvPr>
              <p:cNvSpPr>
                <a:spLocks/>
              </p:cNvSpPr>
              <p:nvPr/>
            </p:nvSpPr>
            <p:spPr bwMode="auto">
              <a:xfrm>
                <a:off x="2736" y="2289"/>
                <a:ext cx="4" cy="10"/>
              </a:xfrm>
              <a:custGeom>
                <a:avLst/>
                <a:gdLst>
                  <a:gd name="T0" fmla="*/ 2 w 7"/>
                  <a:gd name="T1" fmla="*/ 16 h 18"/>
                  <a:gd name="T2" fmla="*/ 7 w 7"/>
                  <a:gd name="T3" fmla="*/ 0 h 18"/>
                  <a:gd name="T4" fmla="*/ 2 w 7"/>
                  <a:gd name="T5" fmla="*/ 16 h 18"/>
                </a:gdLst>
                <a:ahLst/>
                <a:cxnLst>
                  <a:cxn ang="0">
                    <a:pos x="T0" y="T1"/>
                  </a:cxn>
                  <a:cxn ang="0">
                    <a:pos x="T2" y="T3"/>
                  </a:cxn>
                  <a:cxn ang="0">
                    <a:pos x="T4" y="T5"/>
                  </a:cxn>
                </a:cxnLst>
                <a:rect l="0" t="0" r="r" b="b"/>
                <a:pathLst>
                  <a:path w="7" h="18">
                    <a:moveTo>
                      <a:pt x="2" y="16"/>
                    </a:moveTo>
                    <a:cubicBezTo>
                      <a:pt x="0" y="18"/>
                      <a:pt x="4" y="5"/>
                      <a:pt x="7" y="0"/>
                    </a:cubicBezTo>
                    <a:cubicBezTo>
                      <a:pt x="7" y="4"/>
                      <a:pt x="5" y="7"/>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2" name="Freeform 6367">
                <a:extLst>
                  <a:ext uri="{FF2B5EF4-FFF2-40B4-BE49-F238E27FC236}">
                    <a16:creationId xmlns:a16="http://schemas.microsoft.com/office/drawing/2014/main" id="{D40A99DF-7A9E-4B8C-9D40-57EB39F8F2E1}"/>
                  </a:ext>
                </a:extLst>
              </p:cNvPr>
              <p:cNvSpPr>
                <a:spLocks/>
              </p:cNvSpPr>
              <p:nvPr/>
            </p:nvSpPr>
            <p:spPr bwMode="auto">
              <a:xfrm>
                <a:off x="2632" y="2459"/>
                <a:ext cx="6" cy="6"/>
              </a:xfrm>
              <a:custGeom>
                <a:avLst/>
                <a:gdLst>
                  <a:gd name="T0" fmla="*/ 11 w 11"/>
                  <a:gd name="T1" fmla="*/ 1 h 11"/>
                  <a:gd name="T2" fmla="*/ 0 w 11"/>
                  <a:gd name="T3" fmla="*/ 11 h 11"/>
                  <a:gd name="T4" fmla="*/ 8 w 11"/>
                  <a:gd name="T5" fmla="*/ 0 h 11"/>
                  <a:gd name="T6" fmla="*/ 11 w 11"/>
                  <a:gd name="T7" fmla="*/ 1 h 11"/>
                </a:gdLst>
                <a:ahLst/>
                <a:cxnLst>
                  <a:cxn ang="0">
                    <a:pos x="T0" y="T1"/>
                  </a:cxn>
                  <a:cxn ang="0">
                    <a:pos x="T2" y="T3"/>
                  </a:cxn>
                  <a:cxn ang="0">
                    <a:pos x="T4" y="T5"/>
                  </a:cxn>
                  <a:cxn ang="0">
                    <a:pos x="T6" y="T7"/>
                  </a:cxn>
                </a:cxnLst>
                <a:rect l="0" t="0" r="r" b="b"/>
                <a:pathLst>
                  <a:path w="11" h="11">
                    <a:moveTo>
                      <a:pt x="11" y="1"/>
                    </a:moveTo>
                    <a:cubicBezTo>
                      <a:pt x="6" y="6"/>
                      <a:pt x="3" y="8"/>
                      <a:pt x="0" y="11"/>
                    </a:cubicBezTo>
                    <a:cubicBezTo>
                      <a:pt x="5" y="5"/>
                      <a:pt x="0" y="8"/>
                      <a:pt x="8" y="0"/>
                    </a:cubicBezTo>
                    <a:cubicBezTo>
                      <a:pt x="8" y="2"/>
                      <a:pt x="7" y="2"/>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3" name="Freeform 6368">
                <a:extLst>
                  <a:ext uri="{FF2B5EF4-FFF2-40B4-BE49-F238E27FC236}">
                    <a16:creationId xmlns:a16="http://schemas.microsoft.com/office/drawing/2014/main" id="{F4F56E45-3A9A-4B66-A705-67A3C2B88CC8}"/>
                  </a:ext>
                </a:extLst>
              </p:cNvPr>
              <p:cNvSpPr>
                <a:spLocks/>
              </p:cNvSpPr>
              <p:nvPr/>
            </p:nvSpPr>
            <p:spPr bwMode="auto">
              <a:xfrm>
                <a:off x="2508" y="2553"/>
                <a:ext cx="11" cy="6"/>
              </a:xfrm>
              <a:custGeom>
                <a:avLst/>
                <a:gdLst>
                  <a:gd name="T0" fmla="*/ 14 w 19"/>
                  <a:gd name="T1" fmla="*/ 5 h 11"/>
                  <a:gd name="T2" fmla="*/ 4 w 19"/>
                  <a:gd name="T3" fmla="*/ 11 h 11"/>
                  <a:gd name="T4" fmla="*/ 0 w 19"/>
                  <a:gd name="T5" fmla="*/ 9 h 11"/>
                  <a:gd name="T6" fmla="*/ 19 w 19"/>
                  <a:gd name="T7" fmla="*/ 1 h 11"/>
                  <a:gd name="T8" fmla="*/ 14 w 19"/>
                  <a:gd name="T9" fmla="*/ 5 h 11"/>
                </a:gdLst>
                <a:ahLst/>
                <a:cxnLst>
                  <a:cxn ang="0">
                    <a:pos x="T0" y="T1"/>
                  </a:cxn>
                  <a:cxn ang="0">
                    <a:pos x="T2" y="T3"/>
                  </a:cxn>
                  <a:cxn ang="0">
                    <a:pos x="T4" y="T5"/>
                  </a:cxn>
                  <a:cxn ang="0">
                    <a:pos x="T6" y="T7"/>
                  </a:cxn>
                  <a:cxn ang="0">
                    <a:pos x="T8" y="T9"/>
                  </a:cxn>
                </a:cxnLst>
                <a:rect l="0" t="0" r="r" b="b"/>
                <a:pathLst>
                  <a:path w="19" h="11">
                    <a:moveTo>
                      <a:pt x="14" y="5"/>
                    </a:moveTo>
                    <a:cubicBezTo>
                      <a:pt x="11" y="7"/>
                      <a:pt x="8" y="8"/>
                      <a:pt x="4" y="11"/>
                    </a:cubicBezTo>
                    <a:cubicBezTo>
                      <a:pt x="9" y="7"/>
                      <a:pt x="3" y="9"/>
                      <a:pt x="0" y="9"/>
                    </a:cubicBezTo>
                    <a:cubicBezTo>
                      <a:pt x="8" y="5"/>
                      <a:pt x="18" y="0"/>
                      <a:pt x="19" y="1"/>
                    </a:cubicBezTo>
                    <a:cubicBezTo>
                      <a:pt x="12" y="5"/>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4" name="Freeform 6369">
                <a:extLst>
                  <a:ext uri="{FF2B5EF4-FFF2-40B4-BE49-F238E27FC236}">
                    <a16:creationId xmlns:a16="http://schemas.microsoft.com/office/drawing/2014/main" id="{798C05F3-2ED1-429C-9112-B7B14773084A}"/>
                  </a:ext>
                </a:extLst>
              </p:cNvPr>
              <p:cNvSpPr>
                <a:spLocks/>
              </p:cNvSpPr>
              <p:nvPr/>
            </p:nvSpPr>
            <p:spPr bwMode="auto">
              <a:xfrm>
                <a:off x="2365" y="2607"/>
                <a:ext cx="23" cy="5"/>
              </a:xfrm>
              <a:custGeom>
                <a:avLst/>
                <a:gdLst>
                  <a:gd name="T0" fmla="*/ 36 w 40"/>
                  <a:gd name="T1" fmla="*/ 3 h 10"/>
                  <a:gd name="T2" fmla="*/ 6 w 40"/>
                  <a:gd name="T3" fmla="*/ 9 h 10"/>
                  <a:gd name="T4" fmla="*/ 12 w 40"/>
                  <a:gd name="T5" fmla="*/ 7 h 10"/>
                  <a:gd name="T6" fmla="*/ 19 w 40"/>
                  <a:gd name="T7" fmla="*/ 4 h 10"/>
                  <a:gd name="T8" fmla="*/ 38 w 40"/>
                  <a:gd name="T9" fmla="*/ 0 h 10"/>
                  <a:gd name="T10" fmla="*/ 36 w 40"/>
                  <a:gd name="T11" fmla="*/ 3 h 10"/>
                </a:gdLst>
                <a:ahLst/>
                <a:cxnLst>
                  <a:cxn ang="0">
                    <a:pos x="T0" y="T1"/>
                  </a:cxn>
                  <a:cxn ang="0">
                    <a:pos x="T2" y="T3"/>
                  </a:cxn>
                  <a:cxn ang="0">
                    <a:pos x="T4" y="T5"/>
                  </a:cxn>
                  <a:cxn ang="0">
                    <a:pos x="T6" y="T7"/>
                  </a:cxn>
                  <a:cxn ang="0">
                    <a:pos x="T8" y="T9"/>
                  </a:cxn>
                  <a:cxn ang="0">
                    <a:pos x="T10" y="T11"/>
                  </a:cxn>
                </a:cxnLst>
                <a:rect l="0" t="0" r="r" b="b"/>
                <a:pathLst>
                  <a:path w="40" h="10">
                    <a:moveTo>
                      <a:pt x="36" y="3"/>
                    </a:moveTo>
                    <a:cubicBezTo>
                      <a:pt x="24" y="6"/>
                      <a:pt x="20" y="6"/>
                      <a:pt x="6" y="9"/>
                    </a:cubicBezTo>
                    <a:cubicBezTo>
                      <a:pt x="0" y="10"/>
                      <a:pt x="6" y="9"/>
                      <a:pt x="12" y="7"/>
                    </a:cubicBezTo>
                    <a:cubicBezTo>
                      <a:pt x="18" y="6"/>
                      <a:pt x="24" y="4"/>
                      <a:pt x="19" y="4"/>
                    </a:cubicBezTo>
                    <a:cubicBezTo>
                      <a:pt x="31" y="4"/>
                      <a:pt x="29" y="2"/>
                      <a:pt x="38" y="0"/>
                    </a:cubicBezTo>
                    <a:cubicBezTo>
                      <a:pt x="40" y="0"/>
                      <a:pt x="39" y="1"/>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5" name="Freeform 6370">
                <a:extLst>
                  <a:ext uri="{FF2B5EF4-FFF2-40B4-BE49-F238E27FC236}">
                    <a16:creationId xmlns:a16="http://schemas.microsoft.com/office/drawing/2014/main" id="{83C3BAD4-207C-4DA2-8B23-FBD0F8313354}"/>
                  </a:ext>
                </a:extLst>
              </p:cNvPr>
              <p:cNvSpPr>
                <a:spLocks/>
              </p:cNvSpPr>
              <p:nvPr/>
            </p:nvSpPr>
            <p:spPr bwMode="auto">
              <a:xfrm>
                <a:off x="2726" y="1930"/>
                <a:ext cx="6" cy="12"/>
              </a:xfrm>
              <a:custGeom>
                <a:avLst/>
                <a:gdLst>
                  <a:gd name="T0" fmla="*/ 0 w 10"/>
                  <a:gd name="T1" fmla="*/ 0 h 22"/>
                  <a:gd name="T2" fmla="*/ 10 w 10"/>
                  <a:gd name="T3" fmla="*/ 22 h 22"/>
                  <a:gd name="T4" fmla="*/ 0 w 10"/>
                  <a:gd name="T5" fmla="*/ 0 h 22"/>
                </a:gdLst>
                <a:ahLst/>
                <a:cxnLst>
                  <a:cxn ang="0">
                    <a:pos x="T0" y="T1"/>
                  </a:cxn>
                  <a:cxn ang="0">
                    <a:pos x="T2" y="T3"/>
                  </a:cxn>
                  <a:cxn ang="0">
                    <a:pos x="T4" y="T5"/>
                  </a:cxn>
                </a:cxnLst>
                <a:rect l="0" t="0" r="r" b="b"/>
                <a:pathLst>
                  <a:path w="10" h="22">
                    <a:moveTo>
                      <a:pt x="0" y="0"/>
                    </a:moveTo>
                    <a:cubicBezTo>
                      <a:pt x="4" y="4"/>
                      <a:pt x="6" y="8"/>
                      <a:pt x="10" y="22"/>
                    </a:cubicBezTo>
                    <a:cubicBezTo>
                      <a:pt x="7" y="18"/>
                      <a:pt x="5" y="1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6" name="Freeform 6371">
                <a:extLst>
                  <a:ext uri="{FF2B5EF4-FFF2-40B4-BE49-F238E27FC236}">
                    <a16:creationId xmlns:a16="http://schemas.microsoft.com/office/drawing/2014/main" id="{5973FCB2-51B8-4F96-A36F-F84B123836FB}"/>
                  </a:ext>
                </a:extLst>
              </p:cNvPr>
              <p:cNvSpPr>
                <a:spLocks/>
              </p:cNvSpPr>
              <p:nvPr/>
            </p:nvSpPr>
            <p:spPr bwMode="auto">
              <a:xfrm>
                <a:off x="2701" y="1881"/>
                <a:ext cx="6" cy="10"/>
              </a:xfrm>
              <a:custGeom>
                <a:avLst/>
                <a:gdLst>
                  <a:gd name="T0" fmla="*/ 3 w 10"/>
                  <a:gd name="T1" fmla="*/ 1 h 18"/>
                  <a:gd name="T2" fmla="*/ 0 w 10"/>
                  <a:gd name="T3" fmla="*/ 1 h 18"/>
                  <a:gd name="T4" fmla="*/ 3 w 10"/>
                  <a:gd name="T5" fmla="*/ 1 h 18"/>
                </a:gdLst>
                <a:ahLst/>
                <a:cxnLst>
                  <a:cxn ang="0">
                    <a:pos x="T0" y="T1"/>
                  </a:cxn>
                  <a:cxn ang="0">
                    <a:pos x="T2" y="T3"/>
                  </a:cxn>
                  <a:cxn ang="0">
                    <a:pos x="T4" y="T5"/>
                  </a:cxn>
                </a:cxnLst>
                <a:rect l="0" t="0" r="r" b="b"/>
                <a:pathLst>
                  <a:path w="10" h="18">
                    <a:moveTo>
                      <a:pt x="3" y="1"/>
                    </a:moveTo>
                    <a:cubicBezTo>
                      <a:pt x="6" y="7"/>
                      <a:pt x="10" y="18"/>
                      <a:pt x="0" y="1"/>
                    </a:cubicBezTo>
                    <a:cubicBezTo>
                      <a:pt x="1" y="0"/>
                      <a:pt x="4" y="5"/>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7" name="Freeform 6372">
                <a:extLst>
                  <a:ext uri="{FF2B5EF4-FFF2-40B4-BE49-F238E27FC236}">
                    <a16:creationId xmlns:a16="http://schemas.microsoft.com/office/drawing/2014/main" id="{EFC4B079-302E-486E-AC41-1481A4202C74}"/>
                  </a:ext>
                </a:extLst>
              </p:cNvPr>
              <p:cNvSpPr>
                <a:spLocks/>
              </p:cNvSpPr>
              <p:nvPr/>
            </p:nvSpPr>
            <p:spPr bwMode="auto">
              <a:xfrm>
                <a:off x="2710" y="2340"/>
                <a:ext cx="6" cy="15"/>
              </a:xfrm>
              <a:custGeom>
                <a:avLst/>
                <a:gdLst>
                  <a:gd name="T0" fmla="*/ 7 w 11"/>
                  <a:gd name="T1" fmla="*/ 13 h 25"/>
                  <a:gd name="T2" fmla="*/ 0 w 11"/>
                  <a:gd name="T3" fmla="*/ 19 h 25"/>
                  <a:gd name="T4" fmla="*/ 8 w 11"/>
                  <a:gd name="T5" fmla="*/ 3 h 25"/>
                  <a:gd name="T6" fmla="*/ 7 w 11"/>
                  <a:gd name="T7" fmla="*/ 9 h 25"/>
                  <a:gd name="T8" fmla="*/ 7 w 11"/>
                  <a:gd name="T9" fmla="*/ 13 h 25"/>
                </a:gdLst>
                <a:ahLst/>
                <a:cxnLst>
                  <a:cxn ang="0">
                    <a:pos x="T0" y="T1"/>
                  </a:cxn>
                  <a:cxn ang="0">
                    <a:pos x="T2" y="T3"/>
                  </a:cxn>
                  <a:cxn ang="0">
                    <a:pos x="T4" y="T5"/>
                  </a:cxn>
                  <a:cxn ang="0">
                    <a:pos x="T6" y="T7"/>
                  </a:cxn>
                  <a:cxn ang="0">
                    <a:pos x="T8" y="T9"/>
                  </a:cxn>
                </a:cxnLst>
                <a:rect l="0" t="0" r="r" b="b"/>
                <a:pathLst>
                  <a:path w="11" h="25">
                    <a:moveTo>
                      <a:pt x="7" y="13"/>
                    </a:moveTo>
                    <a:cubicBezTo>
                      <a:pt x="2" y="25"/>
                      <a:pt x="4" y="13"/>
                      <a:pt x="0" y="19"/>
                    </a:cubicBezTo>
                    <a:cubicBezTo>
                      <a:pt x="3" y="14"/>
                      <a:pt x="5" y="9"/>
                      <a:pt x="8" y="3"/>
                    </a:cubicBezTo>
                    <a:cubicBezTo>
                      <a:pt x="11" y="0"/>
                      <a:pt x="9" y="5"/>
                      <a:pt x="7" y="9"/>
                    </a:cubicBezTo>
                    <a:cubicBezTo>
                      <a:pt x="5" y="13"/>
                      <a:pt x="4" y="17"/>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8" name="Freeform 6373">
                <a:extLst>
                  <a:ext uri="{FF2B5EF4-FFF2-40B4-BE49-F238E27FC236}">
                    <a16:creationId xmlns:a16="http://schemas.microsoft.com/office/drawing/2014/main" id="{011F49F9-4DA4-4434-A3F7-56C5CCE6B114}"/>
                  </a:ext>
                </a:extLst>
              </p:cNvPr>
              <p:cNvSpPr>
                <a:spLocks/>
              </p:cNvSpPr>
              <p:nvPr/>
            </p:nvSpPr>
            <p:spPr bwMode="auto">
              <a:xfrm>
                <a:off x="2616" y="2471"/>
                <a:ext cx="9" cy="8"/>
              </a:xfrm>
              <a:custGeom>
                <a:avLst/>
                <a:gdLst>
                  <a:gd name="T0" fmla="*/ 6 w 16"/>
                  <a:gd name="T1" fmla="*/ 7 h 14"/>
                  <a:gd name="T2" fmla="*/ 16 w 16"/>
                  <a:gd name="T3" fmla="*/ 0 h 14"/>
                  <a:gd name="T4" fmla="*/ 6 w 16"/>
                  <a:gd name="T5" fmla="*/ 7 h 14"/>
                </a:gdLst>
                <a:ahLst/>
                <a:cxnLst>
                  <a:cxn ang="0">
                    <a:pos x="T0" y="T1"/>
                  </a:cxn>
                  <a:cxn ang="0">
                    <a:pos x="T2" y="T3"/>
                  </a:cxn>
                  <a:cxn ang="0">
                    <a:pos x="T4" y="T5"/>
                  </a:cxn>
                </a:cxnLst>
                <a:rect l="0" t="0" r="r" b="b"/>
                <a:pathLst>
                  <a:path w="16" h="14">
                    <a:moveTo>
                      <a:pt x="6" y="7"/>
                    </a:moveTo>
                    <a:cubicBezTo>
                      <a:pt x="9" y="5"/>
                      <a:pt x="14" y="1"/>
                      <a:pt x="16" y="0"/>
                    </a:cubicBezTo>
                    <a:cubicBezTo>
                      <a:pt x="12" y="6"/>
                      <a:pt x="0" y="14"/>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9" name="Freeform 6374">
                <a:extLst>
                  <a:ext uri="{FF2B5EF4-FFF2-40B4-BE49-F238E27FC236}">
                    <a16:creationId xmlns:a16="http://schemas.microsoft.com/office/drawing/2014/main" id="{03B8E47E-D663-4674-8ABF-8D2EC8FF57AF}"/>
                  </a:ext>
                </a:extLst>
              </p:cNvPr>
              <p:cNvSpPr>
                <a:spLocks/>
              </p:cNvSpPr>
              <p:nvPr/>
            </p:nvSpPr>
            <p:spPr bwMode="auto">
              <a:xfrm>
                <a:off x="2633" y="1789"/>
                <a:ext cx="15" cy="16"/>
              </a:xfrm>
              <a:custGeom>
                <a:avLst/>
                <a:gdLst>
                  <a:gd name="T0" fmla="*/ 24 w 26"/>
                  <a:gd name="T1" fmla="*/ 26 h 28"/>
                  <a:gd name="T2" fmla="*/ 15 w 26"/>
                  <a:gd name="T3" fmla="*/ 17 h 28"/>
                  <a:gd name="T4" fmla="*/ 10 w 26"/>
                  <a:gd name="T5" fmla="*/ 11 h 28"/>
                  <a:gd name="T6" fmla="*/ 3 w 26"/>
                  <a:gd name="T7" fmla="*/ 3 h 28"/>
                  <a:gd name="T8" fmla="*/ 9 w 26"/>
                  <a:gd name="T9" fmla="*/ 10 h 28"/>
                  <a:gd name="T10" fmla="*/ 24 w 26"/>
                  <a:gd name="T11" fmla="*/ 26 h 28"/>
                </a:gdLst>
                <a:ahLst/>
                <a:cxnLst>
                  <a:cxn ang="0">
                    <a:pos x="T0" y="T1"/>
                  </a:cxn>
                  <a:cxn ang="0">
                    <a:pos x="T2" y="T3"/>
                  </a:cxn>
                  <a:cxn ang="0">
                    <a:pos x="T4" y="T5"/>
                  </a:cxn>
                  <a:cxn ang="0">
                    <a:pos x="T6" y="T7"/>
                  </a:cxn>
                  <a:cxn ang="0">
                    <a:pos x="T8" y="T9"/>
                  </a:cxn>
                  <a:cxn ang="0">
                    <a:pos x="T10" y="T11"/>
                  </a:cxn>
                </a:cxnLst>
                <a:rect l="0" t="0" r="r" b="b"/>
                <a:pathLst>
                  <a:path w="26" h="28">
                    <a:moveTo>
                      <a:pt x="24" y="26"/>
                    </a:moveTo>
                    <a:cubicBezTo>
                      <a:pt x="26" y="28"/>
                      <a:pt x="20" y="23"/>
                      <a:pt x="15" y="17"/>
                    </a:cubicBezTo>
                    <a:cubicBezTo>
                      <a:pt x="10" y="12"/>
                      <a:pt x="5" y="7"/>
                      <a:pt x="10" y="11"/>
                    </a:cubicBezTo>
                    <a:cubicBezTo>
                      <a:pt x="3" y="3"/>
                      <a:pt x="3" y="3"/>
                      <a:pt x="3" y="3"/>
                    </a:cubicBezTo>
                    <a:cubicBezTo>
                      <a:pt x="0" y="0"/>
                      <a:pt x="4" y="4"/>
                      <a:pt x="9" y="10"/>
                    </a:cubicBezTo>
                    <a:cubicBezTo>
                      <a:pt x="15" y="15"/>
                      <a:pt x="21" y="23"/>
                      <a:pt x="2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0" name="Freeform 6375">
                <a:extLst>
                  <a:ext uri="{FF2B5EF4-FFF2-40B4-BE49-F238E27FC236}">
                    <a16:creationId xmlns:a16="http://schemas.microsoft.com/office/drawing/2014/main" id="{2D1C3687-1B0F-4D62-A7F4-D20CE2358A05}"/>
                  </a:ext>
                </a:extLst>
              </p:cNvPr>
              <p:cNvSpPr>
                <a:spLocks/>
              </p:cNvSpPr>
              <p:nvPr/>
            </p:nvSpPr>
            <p:spPr bwMode="auto">
              <a:xfrm>
                <a:off x="2752" y="2012"/>
                <a:ext cx="5" cy="16"/>
              </a:xfrm>
              <a:custGeom>
                <a:avLst/>
                <a:gdLst>
                  <a:gd name="T0" fmla="*/ 9 w 9"/>
                  <a:gd name="T1" fmla="*/ 20 h 28"/>
                  <a:gd name="T2" fmla="*/ 8 w 9"/>
                  <a:gd name="T3" fmla="*/ 17 h 28"/>
                  <a:gd name="T4" fmla="*/ 9 w 9"/>
                  <a:gd name="T5" fmla="*/ 24 h 28"/>
                  <a:gd name="T6" fmla="*/ 3 w 9"/>
                  <a:gd name="T7" fmla="*/ 13 h 28"/>
                  <a:gd name="T8" fmla="*/ 9 w 9"/>
                  <a:gd name="T9" fmla="*/ 20 h 28"/>
                </a:gdLst>
                <a:ahLst/>
                <a:cxnLst>
                  <a:cxn ang="0">
                    <a:pos x="T0" y="T1"/>
                  </a:cxn>
                  <a:cxn ang="0">
                    <a:pos x="T2" y="T3"/>
                  </a:cxn>
                  <a:cxn ang="0">
                    <a:pos x="T4" y="T5"/>
                  </a:cxn>
                  <a:cxn ang="0">
                    <a:pos x="T6" y="T7"/>
                  </a:cxn>
                  <a:cxn ang="0">
                    <a:pos x="T8" y="T9"/>
                  </a:cxn>
                </a:cxnLst>
                <a:rect l="0" t="0" r="r" b="b"/>
                <a:pathLst>
                  <a:path w="9" h="28">
                    <a:moveTo>
                      <a:pt x="9" y="20"/>
                    </a:moveTo>
                    <a:cubicBezTo>
                      <a:pt x="9" y="19"/>
                      <a:pt x="8" y="16"/>
                      <a:pt x="8" y="17"/>
                    </a:cubicBezTo>
                    <a:cubicBezTo>
                      <a:pt x="7" y="17"/>
                      <a:pt x="8" y="21"/>
                      <a:pt x="9" y="24"/>
                    </a:cubicBezTo>
                    <a:cubicBezTo>
                      <a:pt x="7" y="28"/>
                      <a:pt x="4" y="8"/>
                      <a:pt x="3" y="13"/>
                    </a:cubicBezTo>
                    <a:cubicBezTo>
                      <a:pt x="0" y="0"/>
                      <a:pt x="6" y="5"/>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1" name="Freeform 6376">
                <a:extLst>
                  <a:ext uri="{FF2B5EF4-FFF2-40B4-BE49-F238E27FC236}">
                    <a16:creationId xmlns:a16="http://schemas.microsoft.com/office/drawing/2014/main" id="{FB4300C4-3382-4845-A886-185756B77A21}"/>
                  </a:ext>
                </a:extLst>
              </p:cNvPr>
              <p:cNvSpPr>
                <a:spLocks/>
              </p:cNvSpPr>
              <p:nvPr/>
            </p:nvSpPr>
            <p:spPr bwMode="auto">
              <a:xfrm>
                <a:off x="2207" y="2619"/>
                <a:ext cx="35" cy="3"/>
              </a:xfrm>
              <a:custGeom>
                <a:avLst/>
                <a:gdLst>
                  <a:gd name="T0" fmla="*/ 61 w 61"/>
                  <a:gd name="T1" fmla="*/ 5 h 5"/>
                  <a:gd name="T2" fmla="*/ 0 w 61"/>
                  <a:gd name="T3" fmla="*/ 0 h 5"/>
                  <a:gd name="T4" fmla="*/ 32 w 61"/>
                  <a:gd name="T5" fmla="*/ 2 h 5"/>
                  <a:gd name="T6" fmla="*/ 61 w 61"/>
                  <a:gd name="T7" fmla="*/ 5 h 5"/>
                </a:gdLst>
                <a:ahLst/>
                <a:cxnLst>
                  <a:cxn ang="0">
                    <a:pos x="T0" y="T1"/>
                  </a:cxn>
                  <a:cxn ang="0">
                    <a:pos x="T2" y="T3"/>
                  </a:cxn>
                  <a:cxn ang="0">
                    <a:pos x="T4" y="T5"/>
                  </a:cxn>
                  <a:cxn ang="0">
                    <a:pos x="T6" y="T7"/>
                  </a:cxn>
                </a:cxnLst>
                <a:rect l="0" t="0" r="r" b="b"/>
                <a:pathLst>
                  <a:path w="61" h="5">
                    <a:moveTo>
                      <a:pt x="61" y="5"/>
                    </a:moveTo>
                    <a:cubicBezTo>
                      <a:pt x="35" y="3"/>
                      <a:pt x="19" y="2"/>
                      <a:pt x="0" y="0"/>
                    </a:cubicBezTo>
                    <a:cubicBezTo>
                      <a:pt x="32" y="2"/>
                      <a:pt x="32" y="2"/>
                      <a:pt x="32" y="2"/>
                    </a:cubicBezTo>
                    <a:cubicBezTo>
                      <a:pt x="45" y="3"/>
                      <a:pt x="58" y="4"/>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2" name="Freeform 6377">
                <a:extLst>
                  <a:ext uri="{FF2B5EF4-FFF2-40B4-BE49-F238E27FC236}">
                    <a16:creationId xmlns:a16="http://schemas.microsoft.com/office/drawing/2014/main" id="{3F94E9BF-704E-452D-A2F1-607583CA1E59}"/>
                  </a:ext>
                </a:extLst>
              </p:cNvPr>
              <p:cNvSpPr>
                <a:spLocks/>
              </p:cNvSpPr>
              <p:nvPr/>
            </p:nvSpPr>
            <p:spPr bwMode="auto">
              <a:xfrm>
                <a:off x="2739" y="2253"/>
                <a:ext cx="9" cy="19"/>
              </a:xfrm>
              <a:custGeom>
                <a:avLst/>
                <a:gdLst>
                  <a:gd name="T0" fmla="*/ 13 w 15"/>
                  <a:gd name="T1" fmla="*/ 22 h 34"/>
                  <a:gd name="T2" fmla="*/ 8 w 15"/>
                  <a:gd name="T3" fmla="*/ 29 h 34"/>
                  <a:gd name="T4" fmla="*/ 11 w 15"/>
                  <a:gd name="T5" fmla="*/ 9 h 34"/>
                  <a:gd name="T6" fmla="*/ 7 w 15"/>
                  <a:gd name="T7" fmla="*/ 14 h 34"/>
                  <a:gd name="T8" fmla="*/ 1 w 15"/>
                  <a:gd name="T9" fmla="*/ 34 h 34"/>
                  <a:gd name="T10" fmla="*/ 5 w 15"/>
                  <a:gd name="T11" fmla="*/ 21 h 34"/>
                  <a:gd name="T12" fmla="*/ 1 w 15"/>
                  <a:gd name="T13" fmla="*/ 22 h 34"/>
                  <a:gd name="T14" fmla="*/ 10 w 15"/>
                  <a:gd name="T15" fmla="*/ 0 h 34"/>
                  <a:gd name="T16" fmla="*/ 12 w 15"/>
                  <a:gd name="T17" fmla="*/ 3 h 34"/>
                  <a:gd name="T18" fmla="*/ 13 w 15"/>
                  <a:gd name="T19" fmla="*/ 5 h 34"/>
                  <a:gd name="T20" fmla="*/ 10 w 15"/>
                  <a:gd name="T21" fmla="*/ 19 h 34"/>
                  <a:gd name="T22" fmla="*/ 13 w 15"/>
                  <a:gd name="T23"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4">
                    <a:moveTo>
                      <a:pt x="13" y="22"/>
                    </a:moveTo>
                    <a:cubicBezTo>
                      <a:pt x="11" y="23"/>
                      <a:pt x="11" y="19"/>
                      <a:pt x="8" y="29"/>
                    </a:cubicBezTo>
                    <a:cubicBezTo>
                      <a:pt x="8" y="25"/>
                      <a:pt x="7" y="24"/>
                      <a:pt x="11" y="9"/>
                    </a:cubicBezTo>
                    <a:cubicBezTo>
                      <a:pt x="8" y="18"/>
                      <a:pt x="9" y="13"/>
                      <a:pt x="7" y="14"/>
                    </a:cubicBezTo>
                    <a:cubicBezTo>
                      <a:pt x="6" y="24"/>
                      <a:pt x="6" y="19"/>
                      <a:pt x="1" y="34"/>
                    </a:cubicBezTo>
                    <a:cubicBezTo>
                      <a:pt x="0" y="32"/>
                      <a:pt x="2" y="29"/>
                      <a:pt x="5" y="21"/>
                    </a:cubicBezTo>
                    <a:cubicBezTo>
                      <a:pt x="2" y="23"/>
                      <a:pt x="3" y="23"/>
                      <a:pt x="1" y="22"/>
                    </a:cubicBezTo>
                    <a:cubicBezTo>
                      <a:pt x="4" y="12"/>
                      <a:pt x="6" y="15"/>
                      <a:pt x="10" y="0"/>
                    </a:cubicBezTo>
                    <a:cubicBezTo>
                      <a:pt x="9" y="3"/>
                      <a:pt x="7" y="19"/>
                      <a:pt x="12" y="3"/>
                    </a:cubicBezTo>
                    <a:cubicBezTo>
                      <a:pt x="11" y="6"/>
                      <a:pt x="12" y="7"/>
                      <a:pt x="13" y="5"/>
                    </a:cubicBezTo>
                    <a:cubicBezTo>
                      <a:pt x="11" y="13"/>
                      <a:pt x="10" y="18"/>
                      <a:pt x="10" y="19"/>
                    </a:cubicBezTo>
                    <a:cubicBezTo>
                      <a:pt x="13" y="12"/>
                      <a:pt x="15" y="9"/>
                      <a:pt x="1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3" name="Freeform 6378">
                <a:extLst>
                  <a:ext uri="{FF2B5EF4-FFF2-40B4-BE49-F238E27FC236}">
                    <a16:creationId xmlns:a16="http://schemas.microsoft.com/office/drawing/2014/main" id="{44C56719-31F9-483A-B6EE-41FA4CAB2FE6}"/>
                  </a:ext>
                </a:extLst>
              </p:cNvPr>
              <p:cNvSpPr>
                <a:spLocks/>
              </p:cNvSpPr>
              <p:nvPr/>
            </p:nvSpPr>
            <p:spPr bwMode="auto">
              <a:xfrm>
                <a:off x="2596" y="2490"/>
                <a:ext cx="8" cy="8"/>
              </a:xfrm>
              <a:custGeom>
                <a:avLst/>
                <a:gdLst>
                  <a:gd name="T0" fmla="*/ 9 w 13"/>
                  <a:gd name="T1" fmla="*/ 5 h 14"/>
                  <a:gd name="T2" fmla="*/ 9 w 13"/>
                  <a:gd name="T3" fmla="*/ 2 h 14"/>
                  <a:gd name="T4" fmla="*/ 9 w 13"/>
                  <a:gd name="T5" fmla="*/ 5 h 14"/>
                </a:gdLst>
                <a:ahLst/>
                <a:cxnLst>
                  <a:cxn ang="0">
                    <a:pos x="T0" y="T1"/>
                  </a:cxn>
                  <a:cxn ang="0">
                    <a:pos x="T2" y="T3"/>
                  </a:cxn>
                  <a:cxn ang="0">
                    <a:pos x="T4" y="T5"/>
                  </a:cxn>
                </a:cxnLst>
                <a:rect l="0" t="0" r="r" b="b"/>
                <a:pathLst>
                  <a:path w="13" h="14">
                    <a:moveTo>
                      <a:pt x="9" y="5"/>
                    </a:moveTo>
                    <a:cubicBezTo>
                      <a:pt x="0" y="14"/>
                      <a:pt x="2" y="7"/>
                      <a:pt x="9" y="2"/>
                    </a:cubicBezTo>
                    <a:cubicBezTo>
                      <a:pt x="13" y="0"/>
                      <a:pt x="7" y="6"/>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4" name="Freeform 6379">
                <a:extLst>
                  <a:ext uri="{FF2B5EF4-FFF2-40B4-BE49-F238E27FC236}">
                    <a16:creationId xmlns:a16="http://schemas.microsoft.com/office/drawing/2014/main" id="{3ECAF736-88ED-40EF-BD6C-08804AC9C16A}"/>
                  </a:ext>
                </a:extLst>
              </p:cNvPr>
              <p:cNvSpPr>
                <a:spLocks/>
              </p:cNvSpPr>
              <p:nvPr/>
            </p:nvSpPr>
            <p:spPr bwMode="auto">
              <a:xfrm>
                <a:off x="2326" y="2615"/>
                <a:ext cx="11" cy="3"/>
              </a:xfrm>
              <a:custGeom>
                <a:avLst/>
                <a:gdLst>
                  <a:gd name="T0" fmla="*/ 9 w 18"/>
                  <a:gd name="T1" fmla="*/ 3 h 5"/>
                  <a:gd name="T2" fmla="*/ 0 w 18"/>
                  <a:gd name="T3" fmla="*/ 3 h 5"/>
                  <a:gd name="T4" fmla="*/ 9 w 18"/>
                  <a:gd name="T5" fmla="*/ 3 h 5"/>
                </a:gdLst>
                <a:ahLst/>
                <a:cxnLst>
                  <a:cxn ang="0">
                    <a:pos x="T0" y="T1"/>
                  </a:cxn>
                  <a:cxn ang="0">
                    <a:pos x="T2" y="T3"/>
                  </a:cxn>
                  <a:cxn ang="0">
                    <a:pos x="T4" y="T5"/>
                  </a:cxn>
                </a:cxnLst>
                <a:rect l="0" t="0" r="r" b="b"/>
                <a:pathLst>
                  <a:path w="18" h="5">
                    <a:moveTo>
                      <a:pt x="9" y="3"/>
                    </a:moveTo>
                    <a:cubicBezTo>
                      <a:pt x="0" y="5"/>
                      <a:pt x="10" y="1"/>
                      <a:pt x="0" y="3"/>
                    </a:cubicBezTo>
                    <a:cubicBezTo>
                      <a:pt x="8" y="0"/>
                      <a:pt x="18" y="2"/>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5" name="Freeform 6380">
                <a:extLst>
                  <a:ext uri="{FF2B5EF4-FFF2-40B4-BE49-F238E27FC236}">
                    <a16:creationId xmlns:a16="http://schemas.microsoft.com/office/drawing/2014/main" id="{7EFD3F06-5290-4650-A2A2-8FC0A643A1EE}"/>
                  </a:ext>
                </a:extLst>
              </p:cNvPr>
              <p:cNvSpPr>
                <a:spLocks/>
              </p:cNvSpPr>
              <p:nvPr/>
            </p:nvSpPr>
            <p:spPr bwMode="auto">
              <a:xfrm>
                <a:off x="2488" y="1688"/>
                <a:ext cx="14" cy="8"/>
              </a:xfrm>
              <a:custGeom>
                <a:avLst/>
                <a:gdLst>
                  <a:gd name="T0" fmla="*/ 0 w 25"/>
                  <a:gd name="T1" fmla="*/ 0 h 14"/>
                  <a:gd name="T2" fmla="*/ 25 w 25"/>
                  <a:gd name="T3" fmla="*/ 14 h 14"/>
                  <a:gd name="T4" fmla="*/ 0 w 25"/>
                  <a:gd name="T5" fmla="*/ 0 h 14"/>
                </a:gdLst>
                <a:ahLst/>
                <a:cxnLst>
                  <a:cxn ang="0">
                    <a:pos x="T0" y="T1"/>
                  </a:cxn>
                  <a:cxn ang="0">
                    <a:pos x="T2" y="T3"/>
                  </a:cxn>
                  <a:cxn ang="0">
                    <a:pos x="T4" y="T5"/>
                  </a:cxn>
                </a:cxnLst>
                <a:rect l="0" t="0" r="r" b="b"/>
                <a:pathLst>
                  <a:path w="25" h="14">
                    <a:moveTo>
                      <a:pt x="0" y="0"/>
                    </a:moveTo>
                    <a:cubicBezTo>
                      <a:pt x="9" y="5"/>
                      <a:pt x="24" y="10"/>
                      <a:pt x="25" y="14"/>
                    </a:cubicBezTo>
                    <a:cubicBezTo>
                      <a:pt x="18" y="9"/>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6" name="Freeform 6381">
                <a:extLst>
                  <a:ext uri="{FF2B5EF4-FFF2-40B4-BE49-F238E27FC236}">
                    <a16:creationId xmlns:a16="http://schemas.microsoft.com/office/drawing/2014/main" id="{DE288480-C8D3-4188-B7EB-B3E2D9092AAE}"/>
                  </a:ext>
                </a:extLst>
              </p:cNvPr>
              <p:cNvSpPr>
                <a:spLocks/>
              </p:cNvSpPr>
              <p:nvPr/>
            </p:nvSpPr>
            <p:spPr bwMode="auto">
              <a:xfrm>
                <a:off x="2764" y="2091"/>
                <a:ext cx="3" cy="18"/>
              </a:xfrm>
              <a:custGeom>
                <a:avLst/>
                <a:gdLst>
                  <a:gd name="T0" fmla="*/ 2 w 4"/>
                  <a:gd name="T1" fmla="*/ 0 h 33"/>
                  <a:gd name="T2" fmla="*/ 3 w 4"/>
                  <a:gd name="T3" fmla="*/ 33 h 33"/>
                  <a:gd name="T4" fmla="*/ 2 w 4"/>
                  <a:gd name="T5" fmla="*/ 21 h 33"/>
                  <a:gd name="T6" fmla="*/ 1 w 4"/>
                  <a:gd name="T7" fmla="*/ 9 h 33"/>
                  <a:gd name="T8" fmla="*/ 2 w 4"/>
                  <a:gd name="T9" fmla="*/ 0 h 33"/>
                </a:gdLst>
                <a:ahLst/>
                <a:cxnLst>
                  <a:cxn ang="0">
                    <a:pos x="T0" y="T1"/>
                  </a:cxn>
                  <a:cxn ang="0">
                    <a:pos x="T2" y="T3"/>
                  </a:cxn>
                  <a:cxn ang="0">
                    <a:pos x="T4" y="T5"/>
                  </a:cxn>
                  <a:cxn ang="0">
                    <a:pos x="T6" y="T7"/>
                  </a:cxn>
                  <a:cxn ang="0">
                    <a:pos x="T8" y="T9"/>
                  </a:cxn>
                </a:cxnLst>
                <a:rect l="0" t="0" r="r" b="b"/>
                <a:pathLst>
                  <a:path w="4" h="33">
                    <a:moveTo>
                      <a:pt x="2" y="0"/>
                    </a:moveTo>
                    <a:cubicBezTo>
                      <a:pt x="0" y="7"/>
                      <a:pt x="4" y="20"/>
                      <a:pt x="3" y="33"/>
                    </a:cubicBezTo>
                    <a:cubicBezTo>
                      <a:pt x="2" y="32"/>
                      <a:pt x="2" y="26"/>
                      <a:pt x="2" y="21"/>
                    </a:cubicBezTo>
                    <a:cubicBezTo>
                      <a:pt x="1" y="15"/>
                      <a:pt x="1" y="9"/>
                      <a:pt x="1" y="9"/>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7" name="Freeform 6382">
                <a:extLst>
                  <a:ext uri="{FF2B5EF4-FFF2-40B4-BE49-F238E27FC236}">
                    <a16:creationId xmlns:a16="http://schemas.microsoft.com/office/drawing/2014/main" id="{F091CDB0-0589-43B7-9588-4D8DF4E586B9}"/>
                  </a:ext>
                </a:extLst>
              </p:cNvPr>
              <p:cNvSpPr>
                <a:spLocks/>
              </p:cNvSpPr>
              <p:nvPr/>
            </p:nvSpPr>
            <p:spPr bwMode="auto">
              <a:xfrm>
                <a:off x="2727" y="2304"/>
                <a:ext cx="5" cy="12"/>
              </a:xfrm>
              <a:custGeom>
                <a:avLst/>
                <a:gdLst>
                  <a:gd name="T0" fmla="*/ 9 w 9"/>
                  <a:gd name="T1" fmla="*/ 3 h 20"/>
                  <a:gd name="T2" fmla="*/ 1 w 9"/>
                  <a:gd name="T3" fmla="*/ 20 h 20"/>
                  <a:gd name="T4" fmla="*/ 9 w 9"/>
                  <a:gd name="T5" fmla="*/ 0 h 20"/>
                  <a:gd name="T6" fmla="*/ 9 w 9"/>
                  <a:gd name="T7" fmla="*/ 3 h 20"/>
                </a:gdLst>
                <a:ahLst/>
                <a:cxnLst>
                  <a:cxn ang="0">
                    <a:pos x="T0" y="T1"/>
                  </a:cxn>
                  <a:cxn ang="0">
                    <a:pos x="T2" y="T3"/>
                  </a:cxn>
                  <a:cxn ang="0">
                    <a:pos x="T4" y="T5"/>
                  </a:cxn>
                  <a:cxn ang="0">
                    <a:pos x="T6" y="T7"/>
                  </a:cxn>
                </a:cxnLst>
                <a:rect l="0" t="0" r="r" b="b"/>
                <a:pathLst>
                  <a:path w="9" h="20">
                    <a:moveTo>
                      <a:pt x="9" y="3"/>
                    </a:moveTo>
                    <a:cubicBezTo>
                      <a:pt x="6" y="11"/>
                      <a:pt x="5" y="10"/>
                      <a:pt x="1" y="20"/>
                    </a:cubicBezTo>
                    <a:cubicBezTo>
                      <a:pt x="0" y="20"/>
                      <a:pt x="5" y="9"/>
                      <a:pt x="9" y="0"/>
                    </a:cubicBezTo>
                    <a:cubicBezTo>
                      <a:pt x="8" y="1"/>
                      <a:pt x="8"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8" name="Freeform 6383">
                <a:extLst>
                  <a:ext uri="{FF2B5EF4-FFF2-40B4-BE49-F238E27FC236}">
                    <a16:creationId xmlns:a16="http://schemas.microsoft.com/office/drawing/2014/main" id="{72038551-02BC-4F11-B35C-64B16250D50E}"/>
                  </a:ext>
                </a:extLst>
              </p:cNvPr>
              <p:cNvSpPr>
                <a:spLocks/>
              </p:cNvSpPr>
              <p:nvPr/>
            </p:nvSpPr>
            <p:spPr bwMode="auto">
              <a:xfrm>
                <a:off x="2721" y="2318"/>
                <a:ext cx="5" cy="11"/>
              </a:xfrm>
              <a:custGeom>
                <a:avLst/>
                <a:gdLst>
                  <a:gd name="T0" fmla="*/ 2 w 9"/>
                  <a:gd name="T1" fmla="*/ 20 h 20"/>
                  <a:gd name="T2" fmla="*/ 9 w 9"/>
                  <a:gd name="T3" fmla="*/ 0 h 20"/>
                  <a:gd name="T4" fmla="*/ 2 w 9"/>
                  <a:gd name="T5" fmla="*/ 20 h 20"/>
                </a:gdLst>
                <a:ahLst/>
                <a:cxnLst>
                  <a:cxn ang="0">
                    <a:pos x="T0" y="T1"/>
                  </a:cxn>
                  <a:cxn ang="0">
                    <a:pos x="T2" y="T3"/>
                  </a:cxn>
                  <a:cxn ang="0">
                    <a:pos x="T4" y="T5"/>
                  </a:cxn>
                </a:cxnLst>
                <a:rect l="0" t="0" r="r" b="b"/>
                <a:pathLst>
                  <a:path w="9" h="20">
                    <a:moveTo>
                      <a:pt x="2" y="20"/>
                    </a:moveTo>
                    <a:cubicBezTo>
                      <a:pt x="0" y="19"/>
                      <a:pt x="6" y="8"/>
                      <a:pt x="9" y="0"/>
                    </a:cubicBezTo>
                    <a:cubicBezTo>
                      <a:pt x="8" y="4"/>
                      <a:pt x="6" y="11"/>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9" name="Freeform 6384">
                <a:extLst>
                  <a:ext uri="{FF2B5EF4-FFF2-40B4-BE49-F238E27FC236}">
                    <a16:creationId xmlns:a16="http://schemas.microsoft.com/office/drawing/2014/main" id="{5257BBD3-3361-4D8A-9BFE-7B3C00EC9343}"/>
                  </a:ext>
                </a:extLst>
              </p:cNvPr>
              <p:cNvSpPr>
                <a:spLocks/>
              </p:cNvSpPr>
              <p:nvPr/>
            </p:nvSpPr>
            <p:spPr bwMode="auto">
              <a:xfrm>
                <a:off x="2648" y="2428"/>
                <a:ext cx="13" cy="13"/>
              </a:xfrm>
              <a:custGeom>
                <a:avLst/>
                <a:gdLst>
                  <a:gd name="T0" fmla="*/ 19 w 22"/>
                  <a:gd name="T1" fmla="*/ 6 h 22"/>
                  <a:gd name="T2" fmla="*/ 10 w 22"/>
                  <a:gd name="T3" fmla="*/ 17 h 22"/>
                  <a:gd name="T4" fmla="*/ 11 w 22"/>
                  <a:gd name="T5" fmla="*/ 8 h 22"/>
                  <a:gd name="T6" fmla="*/ 18 w 22"/>
                  <a:gd name="T7" fmla="*/ 2 h 22"/>
                  <a:gd name="T8" fmla="*/ 19 w 22"/>
                  <a:gd name="T9" fmla="*/ 6 h 22"/>
                </a:gdLst>
                <a:ahLst/>
                <a:cxnLst>
                  <a:cxn ang="0">
                    <a:pos x="T0" y="T1"/>
                  </a:cxn>
                  <a:cxn ang="0">
                    <a:pos x="T2" y="T3"/>
                  </a:cxn>
                  <a:cxn ang="0">
                    <a:pos x="T4" y="T5"/>
                  </a:cxn>
                  <a:cxn ang="0">
                    <a:pos x="T6" y="T7"/>
                  </a:cxn>
                  <a:cxn ang="0">
                    <a:pos x="T8" y="T9"/>
                  </a:cxn>
                </a:cxnLst>
                <a:rect l="0" t="0" r="r" b="b"/>
                <a:pathLst>
                  <a:path w="22" h="22">
                    <a:moveTo>
                      <a:pt x="19" y="6"/>
                    </a:moveTo>
                    <a:cubicBezTo>
                      <a:pt x="16" y="9"/>
                      <a:pt x="13" y="13"/>
                      <a:pt x="10" y="17"/>
                    </a:cubicBezTo>
                    <a:cubicBezTo>
                      <a:pt x="13" y="10"/>
                      <a:pt x="0" y="22"/>
                      <a:pt x="11" y="8"/>
                    </a:cubicBezTo>
                    <a:cubicBezTo>
                      <a:pt x="10" y="13"/>
                      <a:pt x="12" y="8"/>
                      <a:pt x="18" y="2"/>
                    </a:cubicBezTo>
                    <a:cubicBezTo>
                      <a:pt x="22" y="0"/>
                      <a:pt x="16" y="7"/>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0" name="Freeform 6385">
                <a:extLst>
                  <a:ext uri="{FF2B5EF4-FFF2-40B4-BE49-F238E27FC236}">
                    <a16:creationId xmlns:a16="http://schemas.microsoft.com/office/drawing/2014/main" id="{79F90321-EE0A-4412-8111-134C63748844}"/>
                  </a:ext>
                </a:extLst>
              </p:cNvPr>
              <p:cNvSpPr>
                <a:spLocks/>
              </p:cNvSpPr>
              <p:nvPr/>
            </p:nvSpPr>
            <p:spPr bwMode="auto">
              <a:xfrm>
                <a:off x="2267" y="1646"/>
                <a:ext cx="43" cy="4"/>
              </a:xfrm>
              <a:custGeom>
                <a:avLst/>
                <a:gdLst>
                  <a:gd name="T0" fmla="*/ 8 w 75"/>
                  <a:gd name="T1" fmla="*/ 6 h 6"/>
                  <a:gd name="T2" fmla="*/ 15 w 75"/>
                  <a:gd name="T3" fmla="*/ 2 h 6"/>
                  <a:gd name="T4" fmla="*/ 27 w 75"/>
                  <a:gd name="T5" fmla="*/ 4 h 6"/>
                  <a:gd name="T6" fmla="*/ 40 w 75"/>
                  <a:gd name="T7" fmla="*/ 2 h 6"/>
                  <a:gd name="T8" fmla="*/ 29 w 75"/>
                  <a:gd name="T9" fmla="*/ 2 h 6"/>
                  <a:gd name="T10" fmla="*/ 35 w 75"/>
                  <a:gd name="T11" fmla="*/ 1 h 6"/>
                  <a:gd name="T12" fmla="*/ 46 w 75"/>
                  <a:gd name="T13" fmla="*/ 0 h 6"/>
                  <a:gd name="T14" fmla="*/ 50 w 75"/>
                  <a:gd name="T15" fmla="*/ 2 h 6"/>
                  <a:gd name="T16" fmla="*/ 69 w 75"/>
                  <a:gd name="T17" fmla="*/ 1 h 6"/>
                  <a:gd name="T18" fmla="*/ 54 w 75"/>
                  <a:gd name="T19" fmla="*/ 2 h 6"/>
                  <a:gd name="T20" fmla="*/ 72 w 75"/>
                  <a:gd name="T21" fmla="*/ 4 h 6"/>
                  <a:gd name="T22" fmla="*/ 58 w 75"/>
                  <a:gd name="T23" fmla="*/ 3 h 6"/>
                  <a:gd name="T24" fmla="*/ 45 w 75"/>
                  <a:gd name="T25" fmla="*/ 5 h 6"/>
                  <a:gd name="T26" fmla="*/ 8 w 75"/>
                  <a:gd name="T2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6">
                    <a:moveTo>
                      <a:pt x="8" y="6"/>
                    </a:moveTo>
                    <a:cubicBezTo>
                      <a:pt x="2" y="5"/>
                      <a:pt x="0" y="2"/>
                      <a:pt x="15" y="2"/>
                    </a:cubicBezTo>
                    <a:cubicBezTo>
                      <a:pt x="11" y="3"/>
                      <a:pt x="17" y="4"/>
                      <a:pt x="27" y="4"/>
                    </a:cubicBezTo>
                    <a:cubicBezTo>
                      <a:pt x="38" y="4"/>
                      <a:pt x="34" y="3"/>
                      <a:pt x="40" y="2"/>
                    </a:cubicBezTo>
                    <a:cubicBezTo>
                      <a:pt x="39" y="2"/>
                      <a:pt x="30" y="2"/>
                      <a:pt x="29" y="2"/>
                    </a:cubicBezTo>
                    <a:cubicBezTo>
                      <a:pt x="26" y="1"/>
                      <a:pt x="30" y="1"/>
                      <a:pt x="35" y="1"/>
                    </a:cubicBezTo>
                    <a:cubicBezTo>
                      <a:pt x="39" y="1"/>
                      <a:pt x="45" y="1"/>
                      <a:pt x="46" y="0"/>
                    </a:cubicBezTo>
                    <a:cubicBezTo>
                      <a:pt x="50" y="0"/>
                      <a:pt x="49" y="1"/>
                      <a:pt x="50" y="2"/>
                    </a:cubicBezTo>
                    <a:cubicBezTo>
                      <a:pt x="63" y="2"/>
                      <a:pt x="54" y="0"/>
                      <a:pt x="69" y="1"/>
                    </a:cubicBezTo>
                    <a:cubicBezTo>
                      <a:pt x="67" y="2"/>
                      <a:pt x="64" y="2"/>
                      <a:pt x="54" y="2"/>
                    </a:cubicBezTo>
                    <a:cubicBezTo>
                      <a:pt x="57" y="3"/>
                      <a:pt x="75" y="2"/>
                      <a:pt x="72" y="4"/>
                    </a:cubicBezTo>
                    <a:cubicBezTo>
                      <a:pt x="66" y="5"/>
                      <a:pt x="61" y="4"/>
                      <a:pt x="58" y="3"/>
                    </a:cubicBezTo>
                    <a:cubicBezTo>
                      <a:pt x="53" y="4"/>
                      <a:pt x="50" y="5"/>
                      <a:pt x="45" y="5"/>
                    </a:cubicBezTo>
                    <a:cubicBezTo>
                      <a:pt x="39" y="4"/>
                      <a:pt x="27" y="5"/>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1" name="Freeform 6386">
                <a:extLst>
                  <a:ext uri="{FF2B5EF4-FFF2-40B4-BE49-F238E27FC236}">
                    <a16:creationId xmlns:a16="http://schemas.microsoft.com/office/drawing/2014/main" id="{8A622B52-49D8-45E6-8200-43435202B848}"/>
                  </a:ext>
                </a:extLst>
              </p:cNvPr>
              <p:cNvSpPr>
                <a:spLocks/>
              </p:cNvSpPr>
              <p:nvPr/>
            </p:nvSpPr>
            <p:spPr bwMode="auto">
              <a:xfrm>
                <a:off x="2634" y="1792"/>
                <a:ext cx="5" cy="6"/>
              </a:xfrm>
              <a:custGeom>
                <a:avLst/>
                <a:gdLst>
                  <a:gd name="T0" fmla="*/ 0 w 9"/>
                  <a:gd name="T1" fmla="*/ 0 h 10"/>
                  <a:gd name="T2" fmla="*/ 9 w 9"/>
                  <a:gd name="T3" fmla="*/ 10 h 10"/>
                  <a:gd name="T4" fmla="*/ 7 w 9"/>
                  <a:gd name="T5" fmla="*/ 9 h 10"/>
                  <a:gd name="T6" fmla="*/ 0 w 9"/>
                  <a:gd name="T7" fmla="*/ 0 h 10"/>
                </a:gdLst>
                <a:ahLst/>
                <a:cxnLst>
                  <a:cxn ang="0">
                    <a:pos x="T0" y="T1"/>
                  </a:cxn>
                  <a:cxn ang="0">
                    <a:pos x="T2" y="T3"/>
                  </a:cxn>
                  <a:cxn ang="0">
                    <a:pos x="T4" y="T5"/>
                  </a:cxn>
                  <a:cxn ang="0">
                    <a:pos x="T6" y="T7"/>
                  </a:cxn>
                </a:cxnLst>
                <a:rect l="0" t="0" r="r" b="b"/>
                <a:pathLst>
                  <a:path w="9" h="10">
                    <a:moveTo>
                      <a:pt x="0" y="0"/>
                    </a:moveTo>
                    <a:cubicBezTo>
                      <a:pt x="5" y="5"/>
                      <a:pt x="6" y="7"/>
                      <a:pt x="9" y="10"/>
                    </a:cubicBezTo>
                    <a:cubicBezTo>
                      <a:pt x="8" y="9"/>
                      <a:pt x="7" y="9"/>
                      <a:pt x="7" y="9"/>
                    </a:cubicBezTo>
                    <a:cubicBezTo>
                      <a:pt x="0" y="3"/>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2" name="Freeform 6387">
                <a:extLst>
                  <a:ext uri="{FF2B5EF4-FFF2-40B4-BE49-F238E27FC236}">
                    <a16:creationId xmlns:a16="http://schemas.microsoft.com/office/drawing/2014/main" id="{39623387-51F8-4E9A-B9D7-9079030F4CB8}"/>
                  </a:ext>
                </a:extLst>
              </p:cNvPr>
              <p:cNvSpPr>
                <a:spLocks/>
              </p:cNvSpPr>
              <p:nvPr/>
            </p:nvSpPr>
            <p:spPr bwMode="auto">
              <a:xfrm>
                <a:off x="2631" y="2457"/>
                <a:ext cx="5" cy="4"/>
              </a:xfrm>
              <a:custGeom>
                <a:avLst/>
                <a:gdLst>
                  <a:gd name="T0" fmla="*/ 10 w 10"/>
                  <a:gd name="T1" fmla="*/ 0 h 8"/>
                  <a:gd name="T2" fmla="*/ 3 w 10"/>
                  <a:gd name="T3" fmla="*/ 8 h 8"/>
                  <a:gd name="T4" fmla="*/ 8 w 10"/>
                  <a:gd name="T5" fmla="*/ 0 h 8"/>
                  <a:gd name="T6" fmla="*/ 10 w 10"/>
                  <a:gd name="T7" fmla="*/ 0 h 8"/>
                </a:gdLst>
                <a:ahLst/>
                <a:cxnLst>
                  <a:cxn ang="0">
                    <a:pos x="T0" y="T1"/>
                  </a:cxn>
                  <a:cxn ang="0">
                    <a:pos x="T2" y="T3"/>
                  </a:cxn>
                  <a:cxn ang="0">
                    <a:pos x="T4" y="T5"/>
                  </a:cxn>
                  <a:cxn ang="0">
                    <a:pos x="T6" y="T7"/>
                  </a:cxn>
                </a:cxnLst>
                <a:rect l="0" t="0" r="r" b="b"/>
                <a:pathLst>
                  <a:path w="10" h="8">
                    <a:moveTo>
                      <a:pt x="10" y="0"/>
                    </a:moveTo>
                    <a:cubicBezTo>
                      <a:pt x="3" y="8"/>
                      <a:pt x="3" y="8"/>
                      <a:pt x="3" y="8"/>
                    </a:cubicBezTo>
                    <a:cubicBezTo>
                      <a:pt x="4" y="6"/>
                      <a:pt x="0" y="8"/>
                      <a:pt x="8" y="0"/>
                    </a:cubicBezTo>
                    <a:cubicBezTo>
                      <a:pt x="4" y="5"/>
                      <a:pt x="9"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3" name="Freeform 6388">
                <a:extLst>
                  <a:ext uri="{FF2B5EF4-FFF2-40B4-BE49-F238E27FC236}">
                    <a16:creationId xmlns:a16="http://schemas.microsoft.com/office/drawing/2014/main" id="{A5C42638-2595-4DCB-A5A2-14238D18F21F}"/>
                  </a:ext>
                </a:extLst>
              </p:cNvPr>
              <p:cNvSpPr>
                <a:spLocks/>
              </p:cNvSpPr>
              <p:nvPr/>
            </p:nvSpPr>
            <p:spPr bwMode="auto">
              <a:xfrm>
                <a:off x="2589" y="2493"/>
                <a:ext cx="10" cy="9"/>
              </a:xfrm>
              <a:custGeom>
                <a:avLst/>
                <a:gdLst>
                  <a:gd name="T0" fmla="*/ 0 w 18"/>
                  <a:gd name="T1" fmla="*/ 15 h 15"/>
                  <a:gd name="T2" fmla="*/ 14 w 18"/>
                  <a:gd name="T3" fmla="*/ 0 h 15"/>
                  <a:gd name="T4" fmla="*/ 0 w 18"/>
                  <a:gd name="T5" fmla="*/ 15 h 15"/>
                </a:gdLst>
                <a:ahLst/>
                <a:cxnLst>
                  <a:cxn ang="0">
                    <a:pos x="T0" y="T1"/>
                  </a:cxn>
                  <a:cxn ang="0">
                    <a:pos x="T2" y="T3"/>
                  </a:cxn>
                  <a:cxn ang="0">
                    <a:pos x="T4" y="T5"/>
                  </a:cxn>
                </a:cxnLst>
                <a:rect l="0" t="0" r="r" b="b"/>
                <a:pathLst>
                  <a:path w="18" h="15">
                    <a:moveTo>
                      <a:pt x="0" y="15"/>
                    </a:moveTo>
                    <a:cubicBezTo>
                      <a:pt x="4" y="11"/>
                      <a:pt x="5" y="8"/>
                      <a:pt x="14" y="0"/>
                    </a:cubicBezTo>
                    <a:cubicBezTo>
                      <a:pt x="18" y="0"/>
                      <a:pt x="13" y="5"/>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4" name="Freeform 6389">
                <a:extLst>
                  <a:ext uri="{FF2B5EF4-FFF2-40B4-BE49-F238E27FC236}">
                    <a16:creationId xmlns:a16="http://schemas.microsoft.com/office/drawing/2014/main" id="{349EC698-87D8-4D45-909E-7B27CB623242}"/>
                  </a:ext>
                </a:extLst>
              </p:cNvPr>
              <p:cNvSpPr>
                <a:spLocks/>
              </p:cNvSpPr>
              <p:nvPr/>
            </p:nvSpPr>
            <p:spPr bwMode="auto">
              <a:xfrm>
                <a:off x="2464" y="2575"/>
                <a:ext cx="8" cy="3"/>
              </a:xfrm>
              <a:custGeom>
                <a:avLst/>
                <a:gdLst>
                  <a:gd name="T0" fmla="*/ 10 w 14"/>
                  <a:gd name="T1" fmla="*/ 3 h 6"/>
                  <a:gd name="T2" fmla="*/ 0 w 14"/>
                  <a:gd name="T3" fmla="*/ 5 h 6"/>
                  <a:gd name="T4" fmla="*/ 10 w 14"/>
                  <a:gd name="T5" fmla="*/ 3 h 6"/>
                </a:gdLst>
                <a:ahLst/>
                <a:cxnLst>
                  <a:cxn ang="0">
                    <a:pos x="T0" y="T1"/>
                  </a:cxn>
                  <a:cxn ang="0">
                    <a:pos x="T2" y="T3"/>
                  </a:cxn>
                  <a:cxn ang="0">
                    <a:pos x="T4" y="T5"/>
                  </a:cxn>
                </a:cxnLst>
                <a:rect l="0" t="0" r="r" b="b"/>
                <a:pathLst>
                  <a:path w="14" h="6">
                    <a:moveTo>
                      <a:pt x="10" y="3"/>
                    </a:moveTo>
                    <a:cubicBezTo>
                      <a:pt x="4" y="6"/>
                      <a:pt x="1" y="6"/>
                      <a:pt x="0" y="5"/>
                    </a:cubicBezTo>
                    <a:cubicBezTo>
                      <a:pt x="10" y="0"/>
                      <a:pt x="14" y="1"/>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5" name="Freeform 6390">
                <a:extLst>
                  <a:ext uri="{FF2B5EF4-FFF2-40B4-BE49-F238E27FC236}">
                    <a16:creationId xmlns:a16="http://schemas.microsoft.com/office/drawing/2014/main" id="{6F624762-C454-44CD-A256-CE93D3875BA3}"/>
                  </a:ext>
                </a:extLst>
              </p:cNvPr>
              <p:cNvSpPr>
                <a:spLocks/>
              </p:cNvSpPr>
              <p:nvPr/>
            </p:nvSpPr>
            <p:spPr bwMode="auto">
              <a:xfrm>
                <a:off x="2710" y="2341"/>
                <a:ext cx="4" cy="9"/>
              </a:xfrm>
              <a:custGeom>
                <a:avLst/>
                <a:gdLst>
                  <a:gd name="T0" fmla="*/ 6 w 7"/>
                  <a:gd name="T1" fmla="*/ 5 h 15"/>
                  <a:gd name="T2" fmla="*/ 1 w 7"/>
                  <a:gd name="T3" fmla="*/ 8 h 15"/>
                  <a:gd name="T4" fmla="*/ 6 w 7"/>
                  <a:gd name="T5" fmla="*/ 5 h 15"/>
                </a:gdLst>
                <a:ahLst/>
                <a:cxnLst>
                  <a:cxn ang="0">
                    <a:pos x="T0" y="T1"/>
                  </a:cxn>
                  <a:cxn ang="0">
                    <a:pos x="T2" y="T3"/>
                  </a:cxn>
                  <a:cxn ang="0">
                    <a:pos x="T4" y="T5"/>
                  </a:cxn>
                </a:cxnLst>
                <a:rect l="0" t="0" r="r" b="b"/>
                <a:pathLst>
                  <a:path w="7" h="15">
                    <a:moveTo>
                      <a:pt x="6" y="5"/>
                    </a:moveTo>
                    <a:cubicBezTo>
                      <a:pt x="0" y="15"/>
                      <a:pt x="2" y="9"/>
                      <a:pt x="1" y="8"/>
                    </a:cubicBezTo>
                    <a:cubicBezTo>
                      <a:pt x="6" y="0"/>
                      <a:pt x="7"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6" name="Freeform 6391">
                <a:extLst>
                  <a:ext uri="{FF2B5EF4-FFF2-40B4-BE49-F238E27FC236}">
                    <a16:creationId xmlns:a16="http://schemas.microsoft.com/office/drawing/2014/main" id="{E4F70958-5B7F-4DC8-920A-345D054F4F9B}"/>
                  </a:ext>
                </a:extLst>
              </p:cNvPr>
              <p:cNvSpPr>
                <a:spLocks/>
              </p:cNvSpPr>
              <p:nvPr/>
            </p:nvSpPr>
            <p:spPr bwMode="auto">
              <a:xfrm>
                <a:off x="2466" y="2571"/>
                <a:ext cx="12" cy="5"/>
              </a:xfrm>
              <a:custGeom>
                <a:avLst/>
                <a:gdLst>
                  <a:gd name="T0" fmla="*/ 19 w 21"/>
                  <a:gd name="T1" fmla="*/ 3 h 8"/>
                  <a:gd name="T2" fmla="*/ 5 w 21"/>
                  <a:gd name="T3" fmla="*/ 5 h 8"/>
                  <a:gd name="T4" fmla="*/ 19 w 21"/>
                  <a:gd name="T5" fmla="*/ 3 h 8"/>
                </a:gdLst>
                <a:ahLst/>
                <a:cxnLst>
                  <a:cxn ang="0">
                    <a:pos x="T0" y="T1"/>
                  </a:cxn>
                  <a:cxn ang="0">
                    <a:pos x="T2" y="T3"/>
                  </a:cxn>
                  <a:cxn ang="0">
                    <a:pos x="T4" y="T5"/>
                  </a:cxn>
                </a:cxnLst>
                <a:rect l="0" t="0" r="r" b="b"/>
                <a:pathLst>
                  <a:path w="21" h="8">
                    <a:moveTo>
                      <a:pt x="19" y="3"/>
                    </a:moveTo>
                    <a:cubicBezTo>
                      <a:pt x="15" y="3"/>
                      <a:pt x="0" y="8"/>
                      <a:pt x="5" y="5"/>
                    </a:cubicBezTo>
                    <a:cubicBezTo>
                      <a:pt x="17" y="0"/>
                      <a:pt x="21" y="1"/>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7" name="Freeform 6392">
                <a:extLst>
                  <a:ext uri="{FF2B5EF4-FFF2-40B4-BE49-F238E27FC236}">
                    <a16:creationId xmlns:a16="http://schemas.microsoft.com/office/drawing/2014/main" id="{4152F737-BF8E-412D-8E29-6DACA2C9918B}"/>
                  </a:ext>
                </a:extLst>
              </p:cNvPr>
              <p:cNvSpPr>
                <a:spLocks/>
              </p:cNvSpPr>
              <p:nvPr/>
            </p:nvSpPr>
            <p:spPr bwMode="auto">
              <a:xfrm>
                <a:off x="2669" y="1837"/>
                <a:ext cx="10" cy="13"/>
              </a:xfrm>
              <a:custGeom>
                <a:avLst/>
                <a:gdLst>
                  <a:gd name="T0" fmla="*/ 18 w 19"/>
                  <a:gd name="T1" fmla="*/ 20 h 22"/>
                  <a:gd name="T2" fmla="*/ 10 w 19"/>
                  <a:gd name="T3" fmla="*/ 16 h 22"/>
                  <a:gd name="T4" fmla="*/ 8 w 19"/>
                  <a:gd name="T5" fmla="*/ 6 h 22"/>
                  <a:gd name="T6" fmla="*/ 10 w 19"/>
                  <a:gd name="T7" fmla="*/ 8 h 22"/>
                  <a:gd name="T8" fmla="*/ 18 w 19"/>
                  <a:gd name="T9" fmla="*/ 20 h 22"/>
                </a:gdLst>
                <a:ahLst/>
                <a:cxnLst>
                  <a:cxn ang="0">
                    <a:pos x="T0" y="T1"/>
                  </a:cxn>
                  <a:cxn ang="0">
                    <a:pos x="T2" y="T3"/>
                  </a:cxn>
                  <a:cxn ang="0">
                    <a:pos x="T4" y="T5"/>
                  </a:cxn>
                  <a:cxn ang="0">
                    <a:pos x="T6" y="T7"/>
                  </a:cxn>
                  <a:cxn ang="0">
                    <a:pos x="T8" y="T9"/>
                  </a:cxn>
                </a:cxnLst>
                <a:rect l="0" t="0" r="r" b="b"/>
                <a:pathLst>
                  <a:path w="19" h="22">
                    <a:moveTo>
                      <a:pt x="18" y="20"/>
                    </a:moveTo>
                    <a:cubicBezTo>
                      <a:pt x="13" y="13"/>
                      <a:pt x="13" y="17"/>
                      <a:pt x="10" y="16"/>
                    </a:cubicBezTo>
                    <a:cubicBezTo>
                      <a:pt x="0" y="0"/>
                      <a:pt x="19" y="22"/>
                      <a:pt x="8" y="6"/>
                    </a:cubicBezTo>
                    <a:cubicBezTo>
                      <a:pt x="5" y="1"/>
                      <a:pt x="7" y="4"/>
                      <a:pt x="10" y="8"/>
                    </a:cubicBezTo>
                    <a:cubicBezTo>
                      <a:pt x="13" y="12"/>
                      <a:pt x="17" y="18"/>
                      <a:pt x="1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8" name="Freeform 6393">
                <a:extLst>
                  <a:ext uri="{FF2B5EF4-FFF2-40B4-BE49-F238E27FC236}">
                    <a16:creationId xmlns:a16="http://schemas.microsoft.com/office/drawing/2014/main" id="{D3C81706-41DF-43BE-B039-DA237024EBAC}"/>
                  </a:ext>
                </a:extLst>
              </p:cNvPr>
              <p:cNvSpPr>
                <a:spLocks/>
              </p:cNvSpPr>
              <p:nvPr/>
            </p:nvSpPr>
            <p:spPr bwMode="auto">
              <a:xfrm>
                <a:off x="2680" y="1850"/>
                <a:ext cx="8" cy="14"/>
              </a:xfrm>
              <a:custGeom>
                <a:avLst/>
                <a:gdLst>
                  <a:gd name="T0" fmla="*/ 0 w 14"/>
                  <a:gd name="T1" fmla="*/ 0 h 23"/>
                  <a:gd name="T2" fmla="*/ 14 w 14"/>
                  <a:gd name="T3" fmla="*/ 20 h 23"/>
                  <a:gd name="T4" fmla="*/ 9 w 14"/>
                  <a:gd name="T5" fmla="*/ 14 h 23"/>
                  <a:gd name="T6" fmla="*/ 3 w 14"/>
                  <a:gd name="T7" fmla="*/ 8 h 23"/>
                  <a:gd name="T8" fmla="*/ 0 w 14"/>
                  <a:gd name="T9" fmla="*/ 0 h 23"/>
                </a:gdLst>
                <a:ahLst/>
                <a:cxnLst>
                  <a:cxn ang="0">
                    <a:pos x="T0" y="T1"/>
                  </a:cxn>
                  <a:cxn ang="0">
                    <a:pos x="T2" y="T3"/>
                  </a:cxn>
                  <a:cxn ang="0">
                    <a:pos x="T4" y="T5"/>
                  </a:cxn>
                  <a:cxn ang="0">
                    <a:pos x="T6" y="T7"/>
                  </a:cxn>
                  <a:cxn ang="0">
                    <a:pos x="T8" y="T9"/>
                  </a:cxn>
                </a:cxnLst>
                <a:rect l="0" t="0" r="r" b="b"/>
                <a:pathLst>
                  <a:path w="14" h="23">
                    <a:moveTo>
                      <a:pt x="0" y="0"/>
                    </a:moveTo>
                    <a:cubicBezTo>
                      <a:pt x="2" y="0"/>
                      <a:pt x="10" y="14"/>
                      <a:pt x="14" y="20"/>
                    </a:cubicBezTo>
                    <a:cubicBezTo>
                      <a:pt x="14" y="23"/>
                      <a:pt x="12" y="19"/>
                      <a:pt x="9" y="14"/>
                    </a:cubicBezTo>
                    <a:cubicBezTo>
                      <a:pt x="6" y="10"/>
                      <a:pt x="3" y="6"/>
                      <a:pt x="3" y="8"/>
                    </a:cubicBezTo>
                    <a:cubicBezTo>
                      <a:pt x="1" y="3"/>
                      <a:pt x="3"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9" name="Freeform 6394">
                <a:extLst>
                  <a:ext uri="{FF2B5EF4-FFF2-40B4-BE49-F238E27FC236}">
                    <a16:creationId xmlns:a16="http://schemas.microsoft.com/office/drawing/2014/main" id="{21A20669-CE72-4AB4-A620-52F0D9894326}"/>
                  </a:ext>
                </a:extLst>
              </p:cNvPr>
              <p:cNvSpPr>
                <a:spLocks/>
              </p:cNvSpPr>
              <p:nvPr/>
            </p:nvSpPr>
            <p:spPr bwMode="auto">
              <a:xfrm>
                <a:off x="2762" y="2155"/>
                <a:ext cx="2" cy="12"/>
              </a:xfrm>
              <a:custGeom>
                <a:avLst/>
                <a:gdLst>
                  <a:gd name="T0" fmla="*/ 3 w 4"/>
                  <a:gd name="T1" fmla="*/ 18 h 22"/>
                  <a:gd name="T2" fmla="*/ 2 w 4"/>
                  <a:gd name="T3" fmla="*/ 22 h 22"/>
                  <a:gd name="T4" fmla="*/ 1 w 4"/>
                  <a:gd name="T5" fmla="*/ 12 h 22"/>
                  <a:gd name="T6" fmla="*/ 4 w 4"/>
                  <a:gd name="T7" fmla="*/ 0 h 22"/>
                  <a:gd name="T8" fmla="*/ 3 w 4"/>
                  <a:gd name="T9" fmla="*/ 18 h 22"/>
                </a:gdLst>
                <a:ahLst/>
                <a:cxnLst>
                  <a:cxn ang="0">
                    <a:pos x="T0" y="T1"/>
                  </a:cxn>
                  <a:cxn ang="0">
                    <a:pos x="T2" y="T3"/>
                  </a:cxn>
                  <a:cxn ang="0">
                    <a:pos x="T4" y="T5"/>
                  </a:cxn>
                  <a:cxn ang="0">
                    <a:pos x="T6" y="T7"/>
                  </a:cxn>
                  <a:cxn ang="0">
                    <a:pos x="T8" y="T9"/>
                  </a:cxn>
                </a:cxnLst>
                <a:rect l="0" t="0" r="r" b="b"/>
                <a:pathLst>
                  <a:path w="4" h="22">
                    <a:moveTo>
                      <a:pt x="3" y="18"/>
                    </a:moveTo>
                    <a:cubicBezTo>
                      <a:pt x="3" y="17"/>
                      <a:pt x="2" y="19"/>
                      <a:pt x="2" y="22"/>
                    </a:cubicBezTo>
                    <a:cubicBezTo>
                      <a:pt x="1" y="20"/>
                      <a:pt x="4" y="0"/>
                      <a:pt x="1" y="12"/>
                    </a:cubicBezTo>
                    <a:cubicBezTo>
                      <a:pt x="0" y="6"/>
                      <a:pt x="3" y="1"/>
                      <a:pt x="4" y="0"/>
                    </a:cubicBezTo>
                    <a:cubicBezTo>
                      <a:pt x="3" y="9"/>
                      <a:pt x="4" y="7"/>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0" name="Freeform 6395">
                <a:extLst>
                  <a:ext uri="{FF2B5EF4-FFF2-40B4-BE49-F238E27FC236}">
                    <a16:creationId xmlns:a16="http://schemas.microsoft.com/office/drawing/2014/main" id="{4A7784D0-787E-4B31-AA08-14EEBF0DCF83}"/>
                  </a:ext>
                </a:extLst>
              </p:cNvPr>
              <p:cNvSpPr>
                <a:spLocks/>
              </p:cNvSpPr>
              <p:nvPr/>
            </p:nvSpPr>
            <p:spPr bwMode="auto">
              <a:xfrm>
                <a:off x="2511" y="2546"/>
                <a:ext cx="15" cy="9"/>
              </a:xfrm>
              <a:custGeom>
                <a:avLst/>
                <a:gdLst>
                  <a:gd name="T0" fmla="*/ 0 w 28"/>
                  <a:gd name="T1" fmla="*/ 17 h 17"/>
                  <a:gd name="T2" fmla="*/ 28 w 28"/>
                  <a:gd name="T3" fmla="*/ 0 h 17"/>
                  <a:gd name="T4" fmla="*/ 0 w 28"/>
                  <a:gd name="T5" fmla="*/ 17 h 17"/>
                </a:gdLst>
                <a:ahLst/>
                <a:cxnLst>
                  <a:cxn ang="0">
                    <a:pos x="T0" y="T1"/>
                  </a:cxn>
                  <a:cxn ang="0">
                    <a:pos x="T2" y="T3"/>
                  </a:cxn>
                  <a:cxn ang="0">
                    <a:pos x="T4" y="T5"/>
                  </a:cxn>
                </a:cxnLst>
                <a:rect l="0" t="0" r="r" b="b"/>
                <a:pathLst>
                  <a:path w="28" h="17">
                    <a:moveTo>
                      <a:pt x="0" y="17"/>
                    </a:moveTo>
                    <a:cubicBezTo>
                      <a:pt x="0" y="15"/>
                      <a:pt x="13" y="8"/>
                      <a:pt x="28" y="0"/>
                    </a:cubicBezTo>
                    <a:cubicBezTo>
                      <a:pt x="27" y="2"/>
                      <a:pt x="14"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1" name="Freeform 6396">
                <a:extLst>
                  <a:ext uri="{FF2B5EF4-FFF2-40B4-BE49-F238E27FC236}">
                    <a16:creationId xmlns:a16="http://schemas.microsoft.com/office/drawing/2014/main" id="{5339D9DA-CB8A-40D6-926D-1436F426BFA9}"/>
                  </a:ext>
                </a:extLst>
              </p:cNvPr>
              <p:cNvSpPr>
                <a:spLocks/>
              </p:cNvSpPr>
              <p:nvPr/>
            </p:nvSpPr>
            <p:spPr bwMode="auto">
              <a:xfrm>
                <a:off x="2368" y="2605"/>
                <a:ext cx="14" cy="3"/>
              </a:xfrm>
              <a:custGeom>
                <a:avLst/>
                <a:gdLst>
                  <a:gd name="T0" fmla="*/ 18 w 24"/>
                  <a:gd name="T1" fmla="*/ 2 h 4"/>
                  <a:gd name="T2" fmla="*/ 14 w 24"/>
                  <a:gd name="T3" fmla="*/ 2 h 4"/>
                  <a:gd name="T4" fmla="*/ 10 w 24"/>
                  <a:gd name="T5" fmla="*/ 3 h 4"/>
                  <a:gd name="T6" fmla="*/ 5 w 24"/>
                  <a:gd name="T7" fmla="*/ 2 h 4"/>
                  <a:gd name="T8" fmla="*/ 20 w 24"/>
                  <a:gd name="T9" fmla="*/ 0 h 4"/>
                  <a:gd name="T10" fmla="*/ 18 w 24"/>
                  <a:gd name="T11" fmla="*/ 2 h 4"/>
                </a:gdLst>
                <a:ahLst/>
                <a:cxnLst>
                  <a:cxn ang="0">
                    <a:pos x="T0" y="T1"/>
                  </a:cxn>
                  <a:cxn ang="0">
                    <a:pos x="T2" y="T3"/>
                  </a:cxn>
                  <a:cxn ang="0">
                    <a:pos x="T4" y="T5"/>
                  </a:cxn>
                  <a:cxn ang="0">
                    <a:pos x="T6" y="T7"/>
                  </a:cxn>
                  <a:cxn ang="0">
                    <a:pos x="T8" y="T9"/>
                  </a:cxn>
                  <a:cxn ang="0">
                    <a:pos x="T10" y="T11"/>
                  </a:cxn>
                </a:cxnLst>
                <a:rect l="0" t="0" r="r" b="b"/>
                <a:pathLst>
                  <a:path w="24" h="4">
                    <a:moveTo>
                      <a:pt x="18" y="2"/>
                    </a:moveTo>
                    <a:cubicBezTo>
                      <a:pt x="14" y="3"/>
                      <a:pt x="15" y="2"/>
                      <a:pt x="14" y="2"/>
                    </a:cubicBezTo>
                    <a:cubicBezTo>
                      <a:pt x="10" y="3"/>
                      <a:pt x="10" y="3"/>
                      <a:pt x="10" y="3"/>
                    </a:cubicBezTo>
                    <a:cubicBezTo>
                      <a:pt x="5" y="4"/>
                      <a:pt x="0" y="4"/>
                      <a:pt x="5" y="2"/>
                    </a:cubicBezTo>
                    <a:cubicBezTo>
                      <a:pt x="10" y="1"/>
                      <a:pt x="14" y="1"/>
                      <a:pt x="20" y="0"/>
                    </a:cubicBezTo>
                    <a:cubicBezTo>
                      <a:pt x="15" y="2"/>
                      <a:pt x="24"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2" name="Freeform 6397">
                <a:extLst>
                  <a:ext uri="{FF2B5EF4-FFF2-40B4-BE49-F238E27FC236}">
                    <a16:creationId xmlns:a16="http://schemas.microsoft.com/office/drawing/2014/main" id="{EFBF4C04-2CE0-45A3-B1B5-3DDC33DD493A}"/>
                  </a:ext>
                </a:extLst>
              </p:cNvPr>
              <p:cNvSpPr>
                <a:spLocks/>
              </p:cNvSpPr>
              <p:nvPr/>
            </p:nvSpPr>
            <p:spPr bwMode="auto">
              <a:xfrm>
                <a:off x="2208" y="2616"/>
                <a:ext cx="13" cy="2"/>
              </a:xfrm>
              <a:custGeom>
                <a:avLst/>
                <a:gdLst>
                  <a:gd name="T0" fmla="*/ 0 w 23"/>
                  <a:gd name="T1" fmla="*/ 2 h 4"/>
                  <a:gd name="T2" fmla="*/ 14 w 23"/>
                  <a:gd name="T3" fmla="*/ 1 h 4"/>
                  <a:gd name="T4" fmla="*/ 11 w 23"/>
                  <a:gd name="T5" fmla="*/ 2 h 4"/>
                  <a:gd name="T6" fmla="*/ 23 w 23"/>
                  <a:gd name="T7" fmla="*/ 4 h 4"/>
                  <a:gd name="T8" fmla="*/ 0 w 23"/>
                  <a:gd name="T9" fmla="*/ 2 h 4"/>
                </a:gdLst>
                <a:ahLst/>
                <a:cxnLst>
                  <a:cxn ang="0">
                    <a:pos x="T0" y="T1"/>
                  </a:cxn>
                  <a:cxn ang="0">
                    <a:pos x="T2" y="T3"/>
                  </a:cxn>
                  <a:cxn ang="0">
                    <a:pos x="T4" y="T5"/>
                  </a:cxn>
                  <a:cxn ang="0">
                    <a:pos x="T6" y="T7"/>
                  </a:cxn>
                  <a:cxn ang="0">
                    <a:pos x="T8" y="T9"/>
                  </a:cxn>
                </a:cxnLst>
                <a:rect l="0" t="0" r="r" b="b"/>
                <a:pathLst>
                  <a:path w="23" h="4">
                    <a:moveTo>
                      <a:pt x="0" y="2"/>
                    </a:moveTo>
                    <a:cubicBezTo>
                      <a:pt x="11" y="3"/>
                      <a:pt x="1" y="0"/>
                      <a:pt x="14" y="1"/>
                    </a:cubicBezTo>
                    <a:cubicBezTo>
                      <a:pt x="14" y="2"/>
                      <a:pt x="11" y="2"/>
                      <a:pt x="11" y="2"/>
                    </a:cubicBezTo>
                    <a:cubicBezTo>
                      <a:pt x="12" y="3"/>
                      <a:pt x="18" y="3"/>
                      <a:pt x="23" y="4"/>
                    </a:cubicBezTo>
                    <a:cubicBezTo>
                      <a:pt x="20" y="4"/>
                      <a:pt x="11"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3" name="Freeform 6398">
                <a:extLst>
                  <a:ext uri="{FF2B5EF4-FFF2-40B4-BE49-F238E27FC236}">
                    <a16:creationId xmlns:a16="http://schemas.microsoft.com/office/drawing/2014/main" id="{E24AD0D8-3D90-4755-A98F-DDE3B327DE2B}"/>
                  </a:ext>
                </a:extLst>
              </p:cNvPr>
              <p:cNvSpPr>
                <a:spLocks/>
              </p:cNvSpPr>
              <p:nvPr/>
            </p:nvSpPr>
            <p:spPr bwMode="auto">
              <a:xfrm>
                <a:off x="2763" y="2104"/>
                <a:ext cx="2" cy="12"/>
              </a:xfrm>
              <a:custGeom>
                <a:avLst/>
                <a:gdLst>
                  <a:gd name="T0" fmla="*/ 3 w 4"/>
                  <a:gd name="T1" fmla="*/ 14 h 21"/>
                  <a:gd name="T2" fmla="*/ 1 w 4"/>
                  <a:gd name="T3" fmla="*/ 19 h 21"/>
                  <a:gd name="T4" fmla="*/ 1 w 4"/>
                  <a:gd name="T5" fmla="*/ 0 h 21"/>
                  <a:gd name="T6" fmla="*/ 3 w 4"/>
                  <a:gd name="T7" fmla="*/ 14 h 21"/>
                </a:gdLst>
                <a:ahLst/>
                <a:cxnLst>
                  <a:cxn ang="0">
                    <a:pos x="T0" y="T1"/>
                  </a:cxn>
                  <a:cxn ang="0">
                    <a:pos x="T2" y="T3"/>
                  </a:cxn>
                  <a:cxn ang="0">
                    <a:pos x="T4" y="T5"/>
                  </a:cxn>
                  <a:cxn ang="0">
                    <a:pos x="T6" y="T7"/>
                  </a:cxn>
                </a:cxnLst>
                <a:rect l="0" t="0" r="r" b="b"/>
                <a:pathLst>
                  <a:path w="4" h="21">
                    <a:moveTo>
                      <a:pt x="3" y="14"/>
                    </a:moveTo>
                    <a:cubicBezTo>
                      <a:pt x="4" y="21"/>
                      <a:pt x="2" y="16"/>
                      <a:pt x="1" y="19"/>
                    </a:cubicBezTo>
                    <a:cubicBezTo>
                      <a:pt x="0" y="8"/>
                      <a:pt x="1" y="5"/>
                      <a:pt x="1" y="0"/>
                    </a:cubicBezTo>
                    <a:cubicBezTo>
                      <a:pt x="3" y="0"/>
                      <a:pt x="2" y="16"/>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4" name="Freeform 6399">
                <a:extLst>
                  <a:ext uri="{FF2B5EF4-FFF2-40B4-BE49-F238E27FC236}">
                    <a16:creationId xmlns:a16="http://schemas.microsoft.com/office/drawing/2014/main" id="{725EC4D1-2498-4D04-970C-F0F4D6E559D9}"/>
                  </a:ext>
                </a:extLst>
              </p:cNvPr>
              <p:cNvSpPr>
                <a:spLocks/>
              </p:cNvSpPr>
              <p:nvPr/>
            </p:nvSpPr>
            <p:spPr bwMode="auto">
              <a:xfrm>
                <a:off x="2534" y="2533"/>
                <a:ext cx="10" cy="6"/>
              </a:xfrm>
              <a:custGeom>
                <a:avLst/>
                <a:gdLst>
                  <a:gd name="T0" fmla="*/ 5 w 17"/>
                  <a:gd name="T1" fmla="*/ 11 h 12"/>
                  <a:gd name="T2" fmla="*/ 17 w 17"/>
                  <a:gd name="T3" fmla="*/ 0 h 12"/>
                  <a:gd name="T4" fmla="*/ 5 w 17"/>
                  <a:gd name="T5" fmla="*/ 11 h 12"/>
                </a:gdLst>
                <a:ahLst/>
                <a:cxnLst>
                  <a:cxn ang="0">
                    <a:pos x="T0" y="T1"/>
                  </a:cxn>
                  <a:cxn ang="0">
                    <a:pos x="T2" y="T3"/>
                  </a:cxn>
                  <a:cxn ang="0">
                    <a:pos x="T4" y="T5"/>
                  </a:cxn>
                </a:cxnLst>
                <a:rect l="0" t="0" r="r" b="b"/>
                <a:pathLst>
                  <a:path w="17" h="12">
                    <a:moveTo>
                      <a:pt x="5" y="11"/>
                    </a:moveTo>
                    <a:cubicBezTo>
                      <a:pt x="0" y="12"/>
                      <a:pt x="8" y="7"/>
                      <a:pt x="17" y="0"/>
                    </a:cubicBezTo>
                    <a:cubicBezTo>
                      <a:pt x="15" y="3"/>
                      <a:pt x="17" y="4"/>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5" name="Freeform 6400">
                <a:extLst>
                  <a:ext uri="{FF2B5EF4-FFF2-40B4-BE49-F238E27FC236}">
                    <a16:creationId xmlns:a16="http://schemas.microsoft.com/office/drawing/2014/main" id="{F6D9EE43-9A91-4EC4-9F09-8CA8417AC182}"/>
                  </a:ext>
                </a:extLst>
              </p:cNvPr>
              <p:cNvSpPr>
                <a:spLocks/>
              </p:cNvSpPr>
              <p:nvPr/>
            </p:nvSpPr>
            <p:spPr bwMode="auto">
              <a:xfrm>
                <a:off x="2483" y="1689"/>
                <a:ext cx="13" cy="5"/>
              </a:xfrm>
              <a:custGeom>
                <a:avLst/>
                <a:gdLst>
                  <a:gd name="T0" fmla="*/ 15 w 22"/>
                  <a:gd name="T1" fmla="*/ 4 h 8"/>
                  <a:gd name="T2" fmla="*/ 0 w 22"/>
                  <a:gd name="T3" fmla="*/ 0 h 8"/>
                  <a:gd name="T4" fmla="*/ 15 w 22"/>
                  <a:gd name="T5" fmla="*/ 4 h 8"/>
                </a:gdLst>
                <a:ahLst/>
                <a:cxnLst>
                  <a:cxn ang="0">
                    <a:pos x="T0" y="T1"/>
                  </a:cxn>
                  <a:cxn ang="0">
                    <a:pos x="T2" y="T3"/>
                  </a:cxn>
                  <a:cxn ang="0">
                    <a:pos x="T4" y="T5"/>
                  </a:cxn>
                </a:cxnLst>
                <a:rect l="0" t="0" r="r" b="b"/>
                <a:pathLst>
                  <a:path w="22" h="8">
                    <a:moveTo>
                      <a:pt x="15" y="4"/>
                    </a:moveTo>
                    <a:cubicBezTo>
                      <a:pt x="22" y="8"/>
                      <a:pt x="7" y="3"/>
                      <a:pt x="0" y="0"/>
                    </a:cubicBezTo>
                    <a:cubicBezTo>
                      <a:pt x="5" y="1"/>
                      <a:pt x="4" y="0"/>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6" name="Freeform 6401">
                <a:extLst>
                  <a:ext uri="{FF2B5EF4-FFF2-40B4-BE49-F238E27FC236}">
                    <a16:creationId xmlns:a16="http://schemas.microsoft.com/office/drawing/2014/main" id="{1ACDB2D7-DAED-47A1-9C7A-18BE97FA77C8}"/>
                  </a:ext>
                </a:extLst>
              </p:cNvPr>
              <p:cNvSpPr>
                <a:spLocks/>
              </p:cNvSpPr>
              <p:nvPr/>
            </p:nvSpPr>
            <p:spPr bwMode="auto">
              <a:xfrm>
                <a:off x="2755" y="2199"/>
                <a:ext cx="4" cy="21"/>
              </a:xfrm>
              <a:custGeom>
                <a:avLst/>
                <a:gdLst>
                  <a:gd name="T0" fmla="*/ 6 w 7"/>
                  <a:gd name="T1" fmla="*/ 12 h 37"/>
                  <a:gd name="T2" fmla="*/ 3 w 7"/>
                  <a:gd name="T3" fmla="*/ 29 h 37"/>
                  <a:gd name="T4" fmla="*/ 4 w 7"/>
                  <a:gd name="T5" fmla="*/ 22 h 37"/>
                  <a:gd name="T6" fmla="*/ 1 w 7"/>
                  <a:gd name="T7" fmla="*/ 33 h 37"/>
                  <a:gd name="T8" fmla="*/ 1 w 7"/>
                  <a:gd name="T9" fmla="*/ 28 h 37"/>
                  <a:gd name="T10" fmla="*/ 3 w 7"/>
                  <a:gd name="T11" fmla="*/ 13 h 37"/>
                  <a:gd name="T12" fmla="*/ 1 w 7"/>
                  <a:gd name="T13" fmla="*/ 23 h 37"/>
                  <a:gd name="T14" fmla="*/ 7 w 7"/>
                  <a:gd name="T15" fmla="*/ 1 h 37"/>
                  <a:gd name="T16" fmla="*/ 6 w 7"/>
                  <a:gd name="T17"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7">
                    <a:moveTo>
                      <a:pt x="6" y="12"/>
                    </a:moveTo>
                    <a:cubicBezTo>
                      <a:pt x="7" y="11"/>
                      <a:pt x="4" y="24"/>
                      <a:pt x="3" y="29"/>
                    </a:cubicBezTo>
                    <a:cubicBezTo>
                      <a:pt x="2" y="29"/>
                      <a:pt x="3" y="25"/>
                      <a:pt x="4" y="22"/>
                    </a:cubicBezTo>
                    <a:cubicBezTo>
                      <a:pt x="3" y="24"/>
                      <a:pt x="2" y="27"/>
                      <a:pt x="1" y="33"/>
                    </a:cubicBezTo>
                    <a:cubicBezTo>
                      <a:pt x="0" y="37"/>
                      <a:pt x="0" y="34"/>
                      <a:pt x="1" y="28"/>
                    </a:cubicBezTo>
                    <a:cubicBezTo>
                      <a:pt x="3" y="13"/>
                      <a:pt x="3" y="13"/>
                      <a:pt x="3" y="13"/>
                    </a:cubicBezTo>
                    <a:cubicBezTo>
                      <a:pt x="3" y="13"/>
                      <a:pt x="2" y="19"/>
                      <a:pt x="1" y="23"/>
                    </a:cubicBezTo>
                    <a:cubicBezTo>
                      <a:pt x="0" y="17"/>
                      <a:pt x="5" y="0"/>
                      <a:pt x="7" y="1"/>
                    </a:cubicBezTo>
                    <a:cubicBezTo>
                      <a:pt x="5" y="6"/>
                      <a:pt x="2" y="30"/>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7" name="Freeform 6402">
                <a:extLst>
                  <a:ext uri="{FF2B5EF4-FFF2-40B4-BE49-F238E27FC236}">
                    <a16:creationId xmlns:a16="http://schemas.microsoft.com/office/drawing/2014/main" id="{81A755E3-2497-4CB5-8ADA-6CA7660519C7}"/>
                  </a:ext>
                </a:extLst>
              </p:cNvPr>
              <p:cNvSpPr>
                <a:spLocks/>
              </p:cNvSpPr>
              <p:nvPr/>
            </p:nvSpPr>
            <p:spPr bwMode="auto">
              <a:xfrm>
                <a:off x="2639" y="2443"/>
                <a:ext cx="8" cy="7"/>
              </a:xfrm>
              <a:custGeom>
                <a:avLst/>
                <a:gdLst>
                  <a:gd name="T0" fmla="*/ 1 w 15"/>
                  <a:gd name="T1" fmla="*/ 13 h 13"/>
                  <a:gd name="T2" fmla="*/ 0 w 15"/>
                  <a:gd name="T3" fmla="*/ 10 h 13"/>
                  <a:gd name="T4" fmla="*/ 10 w 15"/>
                  <a:gd name="T5" fmla="*/ 1 h 13"/>
                  <a:gd name="T6" fmla="*/ 15 w 15"/>
                  <a:gd name="T7" fmla="*/ 0 h 13"/>
                  <a:gd name="T8" fmla="*/ 7 w 15"/>
                  <a:gd name="T9" fmla="*/ 6 h 13"/>
                  <a:gd name="T10" fmla="*/ 1 w 15"/>
                  <a:gd name="T11" fmla="*/ 13 h 13"/>
                </a:gdLst>
                <a:ahLst/>
                <a:cxnLst>
                  <a:cxn ang="0">
                    <a:pos x="T0" y="T1"/>
                  </a:cxn>
                  <a:cxn ang="0">
                    <a:pos x="T2" y="T3"/>
                  </a:cxn>
                  <a:cxn ang="0">
                    <a:pos x="T4" y="T5"/>
                  </a:cxn>
                  <a:cxn ang="0">
                    <a:pos x="T6" y="T7"/>
                  </a:cxn>
                  <a:cxn ang="0">
                    <a:pos x="T8" y="T9"/>
                  </a:cxn>
                  <a:cxn ang="0">
                    <a:pos x="T10" y="T11"/>
                  </a:cxn>
                </a:cxnLst>
                <a:rect l="0" t="0" r="r" b="b"/>
                <a:pathLst>
                  <a:path w="15" h="13">
                    <a:moveTo>
                      <a:pt x="1" y="13"/>
                    </a:moveTo>
                    <a:cubicBezTo>
                      <a:pt x="2" y="11"/>
                      <a:pt x="2" y="10"/>
                      <a:pt x="0" y="10"/>
                    </a:cubicBezTo>
                    <a:cubicBezTo>
                      <a:pt x="8" y="2"/>
                      <a:pt x="9" y="1"/>
                      <a:pt x="10" y="1"/>
                    </a:cubicBezTo>
                    <a:cubicBezTo>
                      <a:pt x="11" y="1"/>
                      <a:pt x="11" y="3"/>
                      <a:pt x="15" y="0"/>
                    </a:cubicBezTo>
                    <a:cubicBezTo>
                      <a:pt x="9" y="7"/>
                      <a:pt x="8" y="7"/>
                      <a:pt x="7" y="6"/>
                    </a:cubicBezTo>
                    <a:cubicBezTo>
                      <a:pt x="7" y="6"/>
                      <a:pt x="6" y="6"/>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8" name="Freeform 6403">
                <a:extLst>
                  <a:ext uri="{FF2B5EF4-FFF2-40B4-BE49-F238E27FC236}">
                    <a16:creationId xmlns:a16="http://schemas.microsoft.com/office/drawing/2014/main" id="{A71F0067-D286-4A83-AC03-7F05BCB90EA0}"/>
                  </a:ext>
                </a:extLst>
              </p:cNvPr>
              <p:cNvSpPr>
                <a:spLocks/>
              </p:cNvSpPr>
              <p:nvPr/>
            </p:nvSpPr>
            <p:spPr bwMode="auto">
              <a:xfrm>
                <a:off x="2596" y="2482"/>
                <a:ext cx="13" cy="11"/>
              </a:xfrm>
              <a:custGeom>
                <a:avLst/>
                <a:gdLst>
                  <a:gd name="T0" fmla="*/ 21 w 22"/>
                  <a:gd name="T1" fmla="*/ 0 h 20"/>
                  <a:gd name="T2" fmla="*/ 10 w 22"/>
                  <a:gd name="T3" fmla="*/ 13 h 20"/>
                  <a:gd name="T4" fmla="*/ 0 w 22"/>
                  <a:gd name="T5" fmla="*/ 20 h 20"/>
                  <a:gd name="T6" fmla="*/ 21 w 22"/>
                  <a:gd name="T7" fmla="*/ 0 h 20"/>
                </a:gdLst>
                <a:ahLst/>
                <a:cxnLst>
                  <a:cxn ang="0">
                    <a:pos x="T0" y="T1"/>
                  </a:cxn>
                  <a:cxn ang="0">
                    <a:pos x="T2" y="T3"/>
                  </a:cxn>
                  <a:cxn ang="0">
                    <a:pos x="T4" y="T5"/>
                  </a:cxn>
                  <a:cxn ang="0">
                    <a:pos x="T6" y="T7"/>
                  </a:cxn>
                </a:cxnLst>
                <a:rect l="0" t="0" r="r" b="b"/>
                <a:pathLst>
                  <a:path w="22" h="20">
                    <a:moveTo>
                      <a:pt x="21" y="0"/>
                    </a:moveTo>
                    <a:cubicBezTo>
                      <a:pt x="22" y="1"/>
                      <a:pt x="7" y="13"/>
                      <a:pt x="10" y="13"/>
                    </a:cubicBezTo>
                    <a:cubicBezTo>
                      <a:pt x="6" y="16"/>
                      <a:pt x="4" y="16"/>
                      <a:pt x="0" y="20"/>
                    </a:cubicBezTo>
                    <a:cubicBezTo>
                      <a:pt x="7" y="12"/>
                      <a:pt x="13" y="7"/>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9" name="Freeform 6404">
                <a:extLst>
                  <a:ext uri="{FF2B5EF4-FFF2-40B4-BE49-F238E27FC236}">
                    <a16:creationId xmlns:a16="http://schemas.microsoft.com/office/drawing/2014/main" id="{205E4DAF-E434-4AD1-B172-D5D570D3C007}"/>
                  </a:ext>
                </a:extLst>
              </p:cNvPr>
              <p:cNvSpPr>
                <a:spLocks/>
              </p:cNvSpPr>
              <p:nvPr/>
            </p:nvSpPr>
            <p:spPr bwMode="auto">
              <a:xfrm>
                <a:off x="2693" y="1873"/>
                <a:ext cx="8" cy="13"/>
              </a:xfrm>
              <a:custGeom>
                <a:avLst/>
                <a:gdLst>
                  <a:gd name="T0" fmla="*/ 11 w 14"/>
                  <a:gd name="T1" fmla="*/ 16 h 23"/>
                  <a:gd name="T2" fmla="*/ 14 w 14"/>
                  <a:gd name="T3" fmla="*/ 23 h 23"/>
                  <a:gd name="T4" fmla="*/ 12 w 14"/>
                  <a:gd name="T5" fmla="*/ 21 h 23"/>
                  <a:gd name="T6" fmla="*/ 3 w 14"/>
                  <a:gd name="T7" fmla="*/ 6 h 23"/>
                  <a:gd name="T8" fmla="*/ 11 w 14"/>
                  <a:gd name="T9" fmla="*/ 16 h 23"/>
                </a:gdLst>
                <a:ahLst/>
                <a:cxnLst>
                  <a:cxn ang="0">
                    <a:pos x="T0" y="T1"/>
                  </a:cxn>
                  <a:cxn ang="0">
                    <a:pos x="T2" y="T3"/>
                  </a:cxn>
                  <a:cxn ang="0">
                    <a:pos x="T4" y="T5"/>
                  </a:cxn>
                  <a:cxn ang="0">
                    <a:pos x="T6" y="T7"/>
                  </a:cxn>
                  <a:cxn ang="0">
                    <a:pos x="T8" y="T9"/>
                  </a:cxn>
                </a:cxnLst>
                <a:rect l="0" t="0" r="r" b="b"/>
                <a:pathLst>
                  <a:path w="14" h="23">
                    <a:moveTo>
                      <a:pt x="11" y="16"/>
                    </a:moveTo>
                    <a:cubicBezTo>
                      <a:pt x="10" y="16"/>
                      <a:pt x="12" y="20"/>
                      <a:pt x="14" y="23"/>
                    </a:cubicBezTo>
                    <a:cubicBezTo>
                      <a:pt x="13" y="22"/>
                      <a:pt x="9" y="16"/>
                      <a:pt x="12" y="21"/>
                    </a:cubicBezTo>
                    <a:cubicBezTo>
                      <a:pt x="8" y="18"/>
                      <a:pt x="8" y="13"/>
                      <a:pt x="3" y="6"/>
                    </a:cubicBezTo>
                    <a:cubicBezTo>
                      <a:pt x="0" y="0"/>
                      <a:pt x="9" y="13"/>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0" name="Freeform 6405">
                <a:extLst>
                  <a:ext uri="{FF2B5EF4-FFF2-40B4-BE49-F238E27FC236}">
                    <a16:creationId xmlns:a16="http://schemas.microsoft.com/office/drawing/2014/main" id="{727415F6-2CC2-417C-A265-9DBC52D8D4FC}"/>
                  </a:ext>
                </a:extLst>
              </p:cNvPr>
              <p:cNvSpPr>
                <a:spLocks/>
              </p:cNvSpPr>
              <p:nvPr/>
            </p:nvSpPr>
            <p:spPr bwMode="auto">
              <a:xfrm>
                <a:off x="2719" y="2318"/>
                <a:ext cx="4" cy="7"/>
              </a:xfrm>
              <a:custGeom>
                <a:avLst/>
                <a:gdLst>
                  <a:gd name="T0" fmla="*/ 7 w 7"/>
                  <a:gd name="T1" fmla="*/ 3 h 13"/>
                  <a:gd name="T2" fmla="*/ 0 w 7"/>
                  <a:gd name="T3" fmla="*/ 13 h 13"/>
                  <a:gd name="T4" fmla="*/ 6 w 7"/>
                  <a:gd name="T5" fmla="*/ 0 h 13"/>
                  <a:gd name="T6" fmla="*/ 7 w 7"/>
                  <a:gd name="T7" fmla="*/ 3 h 13"/>
                </a:gdLst>
                <a:ahLst/>
                <a:cxnLst>
                  <a:cxn ang="0">
                    <a:pos x="T0" y="T1"/>
                  </a:cxn>
                  <a:cxn ang="0">
                    <a:pos x="T2" y="T3"/>
                  </a:cxn>
                  <a:cxn ang="0">
                    <a:pos x="T4" y="T5"/>
                  </a:cxn>
                  <a:cxn ang="0">
                    <a:pos x="T6" y="T7"/>
                  </a:cxn>
                </a:cxnLst>
                <a:rect l="0" t="0" r="r" b="b"/>
                <a:pathLst>
                  <a:path w="7" h="13">
                    <a:moveTo>
                      <a:pt x="7" y="3"/>
                    </a:moveTo>
                    <a:cubicBezTo>
                      <a:pt x="3" y="12"/>
                      <a:pt x="4" y="7"/>
                      <a:pt x="0" y="13"/>
                    </a:cubicBezTo>
                    <a:cubicBezTo>
                      <a:pt x="0" y="12"/>
                      <a:pt x="4" y="6"/>
                      <a:pt x="6" y="0"/>
                    </a:cubicBezTo>
                    <a:cubicBezTo>
                      <a:pt x="6" y="3"/>
                      <a:pt x="6" y="4"/>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1" name="Freeform 6406">
                <a:extLst>
                  <a:ext uri="{FF2B5EF4-FFF2-40B4-BE49-F238E27FC236}">
                    <a16:creationId xmlns:a16="http://schemas.microsoft.com/office/drawing/2014/main" id="{AA6BE0FB-DE98-49A8-8790-A0D689E7BC71}"/>
                  </a:ext>
                </a:extLst>
              </p:cNvPr>
              <p:cNvSpPr>
                <a:spLocks/>
              </p:cNvSpPr>
              <p:nvPr/>
            </p:nvSpPr>
            <p:spPr bwMode="auto">
              <a:xfrm>
                <a:off x="2560" y="2516"/>
                <a:ext cx="8" cy="6"/>
              </a:xfrm>
              <a:custGeom>
                <a:avLst/>
                <a:gdLst>
                  <a:gd name="T0" fmla="*/ 2 w 14"/>
                  <a:gd name="T1" fmla="*/ 12 h 12"/>
                  <a:gd name="T2" fmla="*/ 14 w 14"/>
                  <a:gd name="T3" fmla="*/ 0 h 12"/>
                  <a:gd name="T4" fmla="*/ 2 w 14"/>
                  <a:gd name="T5" fmla="*/ 12 h 12"/>
                </a:gdLst>
                <a:ahLst/>
                <a:cxnLst>
                  <a:cxn ang="0">
                    <a:pos x="T0" y="T1"/>
                  </a:cxn>
                  <a:cxn ang="0">
                    <a:pos x="T2" y="T3"/>
                  </a:cxn>
                  <a:cxn ang="0">
                    <a:pos x="T4" y="T5"/>
                  </a:cxn>
                </a:cxnLst>
                <a:rect l="0" t="0" r="r" b="b"/>
                <a:pathLst>
                  <a:path w="14" h="12">
                    <a:moveTo>
                      <a:pt x="2" y="12"/>
                    </a:moveTo>
                    <a:cubicBezTo>
                      <a:pt x="0" y="11"/>
                      <a:pt x="4" y="7"/>
                      <a:pt x="14" y="0"/>
                    </a:cubicBezTo>
                    <a:cubicBezTo>
                      <a:pt x="13" y="2"/>
                      <a:pt x="13" y="4"/>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2" name="Freeform 6407">
                <a:extLst>
                  <a:ext uri="{FF2B5EF4-FFF2-40B4-BE49-F238E27FC236}">
                    <a16:creationId xmlns:a16="http://schemas.microsoft.com/office/drawing/2014/main" id="{9122213B-096A-438D-906C-425BBAA2F362}"/>
                  </a:ext>
                </a:extLst>
              </p:cNvPr>
              <p:cNvSpPr>
                <a:spLocks/>
              </p:cNvSpPr>
              <p:nvPr/>
            </p:nvSpPr>
            <p:spPr bwMode="auto">
              <a:xfrm>
                <a:off x="2675" y="2394"/>
                <a:ext cx="5" cy="9"/>
              </a:xfrm>
              <a:custGeom>
                <a:avLst/>
                <a:gdLst>
                  <a:gd name="T0" fmla="*/ 8 w 9"/>
                  <a:gd name="T1" fmla="*/ 7 h 16"/>
                  <a:gd name="T2" fmla="*/ 3 w 9"/>
                  <a:gd name="T3" fmla="*/ 7 h 16"/>
                  <a:gd name="T4" fmla="*/ 8 w 9"/>
                  <a:gd name="T5" fmla="*/ 7 h 16"/>
                </a:gdLst>
                <a:ahLst/>
                <a:cxnLst>
                  <a:cxn ang="0">
                    <a:pos x="T0" y="T1"/>
                  </a:cxn>
                  <a:cxn ang="0">
                    <a:pos x="T2" y="T3"/>
                  </a:cxn>
                  <a:cxn ang="0">
                    <a:pos x="T4" y="T5"/>
                  </a:cxn>
                </a:cxnLst>
                <a:rect l="0" t="0" r="r" b="b"/>
                <a:pathLst>
                  <a:path w="9" h="16">
                    <a:moveTo>
                      <a:pt x="8" y="7"/>
                    </a:moveTo>
                    <a:cubicBezTo>
                      <a:pt x="0" y="16"/>
                      <a:pt x="4" y="9"/>
                      <a:pt x="3" y="7"/>
                    </a:cubicBezTo>
                    <a:cubicBezTo>
                      <a:pt x="9" y="0"/>
                      <a:pt x="8" y="6"/>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3" name="Freeform 6408">
                <a:extLst>
                  <a:ext uri="{FF2B5EF4-FFF2-40B4-BE49-F238E27FC236}">
                    <a16:creationId xmlns:a16="http://schemas.microsoft.com/office/drawing/2014/main" id="{81C58AF6-C8B6-4AD6-A3F3-47A738327BEA}"/>
                  </a:ext>
                </a:extLst>
              </p:cNvPr>
              <p:cNvSpPr>
                <a:spLocks/>
              </p:cNvSpPr>
              <p:nvPr/>
            </p:nvSpPr>
            <p:spPr bwMode="auto">
              <a:xfrm>
                <a:off x="2626" y="2453"/>
                <a:ext cx="11" cy="10"/>
              </a:xfrm>
              <a:custGeom>
                <a:avLst/>
                <a:gdLst>
                  <a:gd name="T0" fmla="*/ 17 w 19"/>
                  <a:gd name="T1" fmla="*/ 1 h 17"/>
                  <a:gd name="T2" fmla="*/ 5 w 19"/>
                  <a:gd name="T3" fmla="*/ 14 h 17"/>
                  <a:gd name="T4" fmla="*/ 10 w 19"/>
                  <a:gd name="T5" fmla="*/ 9 h 17"/>
                  <a:gd name="T6" fmla="*/ 0 w 19"/>
                  <a:gd name="T7" fmla="*/ 17 h 17"/>
                  <a:gd name="T8" fmla="*/ 17 w 19"/>
                  <a:gd name="T9" fmla="*/ 1 h 17"/>
                </a:gdLst>
                <a:ahLst/>
                <a:cxnLst>
                  <a:cxn ang="0">
                    <a:pos x="T0" y="T1"/>
                  </a:cxn>
                  <a:cxn ang="0">
                    <a:pos x="T2" y="T3"/>
                  </a:cxn>
                  <a:cxn ang="0">
                    <a:pos x="T4" y="T5"/>
                  </a:cxn>
                  <a:cxn ang="0">
                    <a:pos x="T6" y="T7"/>
                  </a:cxn>
                  <a:cxn ang="0">
                    <a:pos x="T8" y="T9"/>
                  </a:cxn>
                </a:cxnLst>
                <a:rect l="0" t="0" r="r" b="b"/>
                <a:pathLst>
                  <a:path w="19" h="17">
                    <a:moveTo>
                      <a:pt x="17" y="1"/>
                    </a:moveTo>
                    <a:cubicBezTo>
                      <a:pt x="19" y="0"/>
                      <a:pt x="9" y="10"/>
                      <a:pt x="5" y="14"/>
                    </a:cubicBezTo>
                    <a:cubicBezTo>
                      <a:pt x="5" y="14"/>
                      <a:pt x="8" y="11"/>
                      <a:pt x="10" y="9"/>
                    </a:cubicBezTo>
                    <a:cubicBezTo>
                      <a:pt x="7" y="12"/>
                      <a:pt x="7" y="9"/>
                      <a:pt x="0" y="17"/>
                    </a:cubicBezTo>
                    <a:cubicBezTo>
                      <a:pt x="5" y="9"/>
                      <a:pt x="11" y="7"/>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4" name="Freeform 6409">
                <a:extLst>
                  <a:ext uri="{FF2B5EF4-FFF2-40B4-BE49-F238E27FC236}">
                    <a16:creationId xmlns:a16="http://schemas.microsoft.com/office/drawing/2014/main" id="{54AF588B-BF3E-456F-8801-DBBFA7201747}"/>
                  </a:ext>
                </a:extLst>
              </p:cNvPr>
              <p:cNvSpPr>
                <a:spLocks/>
              </p:cNvSpPr>
              <p:nvPr/>
            </p:nvSpPr>
            <p:spPr bwMode="auto">
              <a:xfrm>
                <a:off x="2467" y="2568"/>
                <a:ext cx="13" cy="6"/>
              </a:xfrm>
              <a:custGeom>
                <a:avLst/>
                <a:gdLst>
                  <a:gd name="T0" fmla="*/ 22 w 22"/>
                  <a:gd name="T1" fmla="*/ 1 h 10"/>
                  <a:gd name="T2" fmla="*/ 6 w 22"/>
                  <a:gd name="T3" fmla="*/ 6 h 10"/>
                  <a:gd name="T4" fmla="*/ 22 w 22"/>
                  <a:gd name="T5" fmla="*/ 1 h 10"/>
                </a:gdLst>
                <a:ahLst/>
                <a:cxnLst>
                  <a:cxn ang="0">
                    <a:pos x="T0" y="T1"/>
                  </a:cxn>
                  <a:cxn ang="0">
                    <a:pos x="T2" y="T3"/>
                  </a:cxn>
                  <a:cxn ang="0">
                    <a:pos x="T4" y="T5"/>
                  </a:cxn>
                </a:cxnLst>
                <a:rect l="0" t="0" r="r" b="b"/>
                <a:pathLst>
                  <a:path w="22" h="10">
                    <a:moveTo>
                      <a:pt x="22" y="1"/>
                    </a:moveTo>
                    <a:cubicBezTo>
                      <a:pt x="10" y="7"/>
                      <a:pt x="0" y="10"/>
                      <a:pt x="6" y="6"/>
                    </a:cubicBezTo>
                    <a:cubicBezTo>
                      <a:pt x="15" y="3"/>
                      <a:pt x="21"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5" name="Freeform 6410">
                <a:extLst>
                  <a:ext uri="{FF2B5EF4-FFF2-40B4-BE49-F238E27FC236}">
                    <a16:creationId xmlns:a16="http://schemas.microsoft.com/office/drawing/2014/main" id="{66472FC4-20ED-49FF-8852-0603AE141CF3}"/>
                  </a:ext>
                </a:extLst>
              </p:cNvPr>
              <p:cNvSpPr>
                <a:spLocks/>
              </p:cNvSpPr>
              <p:nvPr/>
            </p:nvSpPr>
            <p:spPr bwMode="auto">
              <a:xfrm>
                <a:off x="2701" y="1890"/>
                <a:ext cx="7" cy="13"/>
              </a:xfrm>
              <a:custGeom>
                <a:avLst/>
                <a:gdLst>
                  <a:gd name="T0" fmla="*/ 9 w 14"/>
                  <a:gd name="T1" fmla="*/ 14 h 24"/>
                  <a:gd name="T2" fmla="*/ 8 w 14"/>
                  <a:gd name="T3" fmla="*/ 17 h 24"/>
                  <a:gd name="T4" fmla="*/ 1 w 14"/>
                  <a:gd name="T5" fmla="*/ 4 h 24"/>
                  <a:gd name="T6" fmla="*/ 0 w 14"/>
                  <a:gd name="T7" fmla="*/ 0 h 24"/>
                  <a:gd name="T8" fmla="*/ 9 w 14"/>
                  <a:gd name="T9" fmla="*/ 14 h 24"/>
                </a:gdLst>
                <a:ahLst/>
                <a:cxnLst>
                  <a:cxn ang="0">
                    <a:pos x="T0" y="T1"/>
                  </a:cxn>
                  <a:cxn ang="0">
                    <a:pos x="T2" y="T3"/>
                  </a:cxn>
                  <a:cxn ang="0">
                    <a:pos x="T4" y="T5"/>
                  </a:cxn>
                  <a:cxn ang="0">
                    <a:pos x="T6" y="T7"/>
                  </a:cxn>
                  <a:cxn ang="0">
                    <a:pos x="T8" y="T9"/>
                  </a:cxn>
                </a:cxnLst>
                <a:rect l="0" t="0" r="r" b="b"/>
                <a:pathLst>
                  <a:path w="14" h="24">
                    <a:moveTo>
                      <a:pt x="9" y="14"/>
                    </a:moveTo>
                    <a:cubicBezTo>
                      <a:pt x="14" y="24"/>
                      <a:pt x="7" y="12"/>
                      <a:pt x="8" y="17"/>
                    </a:cubicBezTo>
                    <a:cubicBezTo>
                      <a:pt x="5" y="13"/>
                      <a:pt x="3" y="9"/>
                      <a:pt x="1" y="4"/>
                    </a:cubicBezTo>
                    <a:cubicBezTo>
                      <a:pt x="0" y="1"/>
                      <a:pt x="7" y="12"/>
                      <a:pt x="0" y="0"/>
                    </a:cubicBezTo>
                    <a:cubicBezTo>
                      <a:pt x="3" y="1"/>
                      <a:pt x="6" y="10"/>
                      <a:pt x="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6" name="Freeform 6411">
                <a:extLst>
                  <a:ext uri="{FF2B5EF4-FFF2-40B4-BE49-F238E27FC236}">
                    <a16:creationId xmlns:a16="http://schemas.microsoft.com/office/drawing/2014/main" id="{6DD0EB18-733B-4312-BA5F-37BF8C62BAB5}"/>
                  </a:ext>
                </a:extLst>
              </p:cNvPr>
              <p:cNvSpPr>
                <a:spLocks/>
              </p:cNvSpPr>
              <p:nvPr/>
            </p:nvSpPr>
            <p:spPr bwMode="auto">
              <a:xfrm>
                <a:off x="2749" y="2221"/>
                <a:ext cx="4" cy="13"/>
              </a:xfrm>
              <a:custGeom>
                <a:avLst/>
                <a:gdLst>
                  <a:gd name="T0" fmla="*/ 2 w 6"/>
                  <a:gd name="T1" fmla="*/ 20 h 22"/>
                  <a:gd name="T2" fmla="*/ 5 w 6"/>
                  <a:gd name="T3" fmla="*/ 0 h 22"/>
                  <a:gd name="T4" fmla="*/ 2 w 6"/>
                  <a:gd name="T5" fmla="*/ 20 h 22"/>
                </a:gdLst>
                <a:ahLst/>
                <a:cxnLst>
                  <a:cxn ang="0">
                    <a:pos x="T0" y="T1"/>
                  </a:cxn>
                  <a:cxn ang="0">
                    <a:pos x="T2" y="T3"/>
                  </a:cxn>
                  <a:cxn ang="0">
                    <a:pos x="T4" y="T5"/>
                  </a:cxn>
                </a:cxnLst>
                <a:rect l="0" t="0" r="r" b="b"/>
                <a:pathLst>
                  <a:path w="6" h="22">
                    <a:moveTo>
                      <a:pt x="2" y="20"/>
                    </a:moveTo>
                    <a:cubicBezTo>
                      <a:pt x="0" y="22"/>
                      <a:pt x="4" y="5"/>
                      <a:pt x="5" y="0"/>
                    </a:cubicBezTo>
                    <a:cubicBezTo>
                      <a:pt x="6" y="2"/>
                      <a:pt x="3" y="10"/>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7" name="Freeform 6412">
                <a:extLst>
                  <a:ext uri="{FF2B5EF4-FFF2-40B4-BE49-F238E27FC236}">
                    <a16:creationId xmlns:a16="http://schemas.microsoft.com/office/drawing/2014/main" id="{FC4F1E64-32D9-46C9-839B-734FD351C180}"/>
                  </a:ext>
                </a:extLst>
              </p:cNvPr>
              <p:cNvSpPr>
                <a:spLocks/>
              </p:cNvSpPr>
              <p:nvPr/>
            </p:nvSpPr>
            <p:spPr bwMode="auto">
              <a:xfrm>
                <a:off x="2736" y="1971"/>
                <a:ext cx="8" cy="27"/>
              </a:xfrm>
              <a:custGeom>
                <a:avLst/>
                <a:gdLst>
                  <a:gd name="T0" fmla="*/ 9 w 15"/>
                  <a:gd name="T1" fmla="*/ 20 h 48"/>
                  <a:gd name="T2" fmla="*/ 14 w 15"/>
                  <a:gd name="T3" fmla="*/ 42 h 48"/>
                  <a:gd name="T4" fmla="*/ 12 w 15"/>
                  <a:gd name="T5" fmla="*/ 39 h 48"/>
                  <a:gd name="T6" fmla="*/ 8 w 15"/>
                  <a:gd name="T7" fmla="*/ 31 h 48"/>
                  <a:gd name="T8" fmla="*/ 10 w 15"/>
                  <a:gd name="T9" fmla="*/ 33 h 48"/>
                  <a:gd name="T10" fmla="*/ 3 w 15"/>
                  <a:gd name="T11" fmla="*/ 14 h 48"/>
                  <a:gd name="T12" fmla="*/ 9 w 15"/>
                  <a:gd name="T13" fmla="*/ 20 h 48"/>
                </a:gdLst>
                <a:ahLst/>
                <a:cxnLst>
                  <a:cxn ang="0">
                    <a:pos x="T0" y="T1"/>
                  </a:cxn>
                  <a:cxn ang="0">
                    <a:pos x="T2" y="T3"/>
                  </a:cxn>
                  <a:cxn ang="0">
                    <a:pos x="T4" y="T5"/>
                  </a:cxn>
                  <a:cxn ang="0">
                    <a:pos x="T6" y="T7"/>
                  </a:cxn>
                  <a:cxn ang="0">
                    <a:pos x="T8" y="T9"/>
                  </a:cxn>
                  <a:cxn ang="0">
                    <a:pos x="T10" y="T11"/>
                  </a:cxn>
                  <a:cxn ang="0">
                    <a:pos x="T12" y="T13"/>
                  </a:cxn>
                </a:cxnLst>
                <a:rect l="0" t="0" r="r" b="b"/>
                <a:pathLst>
                  <a:path w="15" h="48">
                    <a:moveTo>
                      <a:pt x="9" y="20"/>
                    </a:moveTo>
                    <a:cubicBezTo>
                      <a:pt x="12" y="30"/>
                      <a:pt x="9" y="27"/>
                      <a:pt x="14" y="42"/>
                    </a:cubicBezTo>
                    <a:cubicBezTo>
                      <a:pt x="15" y="48"/>
                      <a:pt x="13" y="43"/>
                      <a:pt x="12" y="39"/>
                    </a:cubicBezTo>
                    <a:cubicBezTo>
                      <a:pt x="10" y="30"/>
                      <a:pt x="11" y="45"/>
                      <a:pt x="8" y="31"/>
                    </a:cubicBezTo>
                    <a:cubicBezTo>
                      <a:pt x="8" y="30"/>
                      <a:pt x="10" y="34"/>
                      <a:pt x="10" y="33"/>
                    </a:cubicBezTo>
                    <a:cubicBezTo>
                      <a:pt x="6" y="20"/>
                      <a:pt x="4" y="12"/>
                      <a:pt x="3" y="14"/>
                    </a:cubicBezTo>
                    <a:cubicBezTo>
                      <a:pt x="0" y="0"/>
                      <a:pt x="8" y="20"/>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8" name="Freeform 6413">
                <a:extLst>
                  <a:ext uri="{FF2B5EF4-FFF2-40B4-BE49-F238E27FC236}">
                    <a16:creationId xmlns:a16="http://schemas.microsoft.com/office/drawing/2014/main" id="{CD0BFAB1-0711-44EF-A998-FE6A0D718F1E}"/>
                  </a:ext>
                </a:extLst>
              </p:cNvPr>
              <p:cNvSpPr>
                <a:spLocks/>
              </p:cNvSpPr>
              <p:nvPr/>
            </p:nvSpPr>
            <p:spPr bwMode="auto">
              <a:xfrm>
                <a:off x="2711" y="2326"/>
                <a:ext cx="6" cy="14"/>
              </a:xfrm>
              <a:custGeom>
                <a:avLst/>
                <a:gdLst>
                  <a:gd name="T0" fmla="*/ 7 w 10"/>
                  <a:gd name="T1" fmla="*/ 13 h 24"/>
                  <a:gd name="T2" fmla="*/ 5 w 10"/>
                  <a:gd name="T3" fmla="*/ 7 h 24"/>
                  <a:gd name="T4" fmla="*/ 10 w 10"/>
                  <a:gd name="T5" fmla="*/ 0 h 24"/>
                  <a:gd name="T6" fmla="*/ 7 w 10"/>
                  <a:gd name="T7" fmla="*/ 13 h 24"/>
                </a:gdLst>
                <a:ahLst/>
                <a:cxnLst>
                  <a:cxn ang="0">
                    <a:pos x="T0" y="T1"/>
                  </a:cxn>
                  <a:cxn ang="0">
                    <a:pos x="T2" y="T3"/>
                  </a:cxn>
                  <a:cxn ang="0">
                    <a:pos x="T4" y="T5"/>
                  </a:cxn>
                  <a:cxn ang="0">
                    <a:pos x="T6" y="T7"/>
                  </a:cxn>
                </a:cxnLst>
                <a:rect l="0" t="0" r="r" b="b"/>
                <a:pathLst>
                  <a:path w="10" h="24">
                    <a:moveTo>
                      <a:pt x="7" y="13"/>
                    </a:moveTo>
                    <a:cubicBezTo>
                      <a:pt x="0" y="24"/>
                      <a:pt x="0" y="19"/>
                      <a:pt x="5" y="7"/>
                    </a:cubicBezTo>
                    <a:cubicBezTo>
                      <a:pt x="6" y="8"/>
                      <a:pt x="8" y="6"/>
                      <a:pt x="10" y="0"/>
                    </a:cubicBezTo>
                    <a:cubicBezTo>
                      <a:pt x="9" y="4"/>
                      <a:pt x="5"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9" name="Freeform 6414">
                <a:extLst>
                  <a:ext uri="{FF2B5EF4-FFF2-40B4-BE49-F238E27FC236}">
                    <a16:creationId xmlns:a16="http://schemas.microsoft.com/office/drawing/2014/main" id="{F000C760-D10D-4FCF-BC02-B69DDCDFC509}"/>
                  </a:ext>
                </a:extLst>
              </p:cNvPr>
              <p:cNvSpPr>
                <a:spLocks/>
              </p:cNvSpPr>
              <p:nvPr/>
            </p:nvSpPr>
            <p:spPr bwMode="auto">
              <a:xfrm>
                <a:off x="2592" y="2485"/>
                <a:ext cx="7" cy="8"/>
              </a:xfrm>
              <a:custGeom>
                <a:avLst/>
                <a:gdLst>
                  <a:gd name="T0" fmla="*/ 12 w 12"/>
                  <a:gd name="T1" fmla="*/ 6 h 14"/>
                  <a:gd name="T2" fmla="*/ 3 w 12"/>
                  <a:gd name="T3" fmla="*/ 14 h 14"/>
                  <a:gd name="T4" fmla="*/ 0 w 12"/>
                  <a:gd name="T5" fmla="*/ 12 h 14"/>
                  <a:gd name="T6" fmla="*/ 12 w 12"/>
                  <a:gd name="T7" fmla="*/ 6 h 14"/>
                </a:gdLst>
                <a:ahLst/>
                <a:cxnLst>
                  <a:cxn ang="0">
                    <a:pos x="T0" y="T1"/>
                  </a:cxn>
                  <a:cxn ang="0">
                    <a:pos x="T2" y="T3"/>
                  </a:cxn>
                  <a:cxn ang="0">
                    <a:pos x="T4" y="T5"/>
                  </a:cxn>
                  <a:cxn ang="0">
                    <a:pos x="T6" y="T7"/>
                  </a:cxn>
                </a:cxnLst>
                <a:rect l="0" t="0" r="r" b="b"/>
                <a:pathLst>
                  <a:path w="12" h="14">
                    <a:moveTo>
                      <a:pt x="12" y="6"/>
                    </a:moveTo>
                    <a:cubicBezTo>
                      <a:pt x="3" y="14"/>
                      <a:pt x="3" y="14"/>
                      <a:pt x="3" y="14"/>
                    </a:cubicBezTo>
                    <a:cubicBezTo>
                      <a:pt x="3" y="13"/>
                      <a:pt x="7" y="8"/>
                      <a:pt x="0" y="12"/>
                    </a:cubicBezTo>
                    <a:cubicBezTo>
                      <a:pt x="12" y="0"/>
                      <a:pt x="6" y="1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0" name="Freeform 6415">
                <a:extLst>
                  <a:ext uri="{FF2B5EF4-FFF2-40B4-BE49-F238E27FC236}">
                    <a16:creationId xmlns:a16="http://schemas.microsoft.com/office/drawing/2014/main" id="{75CE1742-58E0-46B8-AA2D-9108726E4A00}"/>
                  </a:ext>
                </a:extLst>
              </p:cNvPr>
              <p:cNvSpPr>
                <a:spLocks/>
              </p:cNvSpPr>
              <p:nvPr/>
            </p:nvSpPr>
            <p:spPr bwMode="auto">
              <a:xfrm>
                <a:off x="2384" y="2599"/>
                <a:ext cx="6" cy="3"/>
              </a:xfrm>
              <a:custGeom>
                <a:avLst/>
                <a:gdLst>
                  <a:gd name="T0" fmla="*/ 11 w 11"/>
                  <a:gd name="T1" fmla="*/ 3 h 6"/>
                  <a:gd name="T2" fmla="*/ 1 w 11"/>
                  <a:gd name="T3" fmla="*/ 2 h 6"/>
                  <a:gd name="T4" fmla="*/ 11 w 11"/>
                  <a:gd name="T5" fmla="*/ 3 h 6"/>
                </a:gdLst>
                <a:ahLst/>
                <a:cxnLst>
                  <a:cxn ang="0">
                    <a:pos x="T0" y="T1"/>
                  </a:cxn>
                  <a:cxn ang="0">
                    <a:pos x="T2" y="T3"/>
                  </a:cxn>
                  <a:cxn ang="0">
                    <a:pos x="T4" y="T5"/>
                  </a:cxn>
                </a:cxnLst>
                <a:rect l="0" t="0" r="r" b="b"/>
                <a:pathLst>
                  <a:path w="11" h="6">
                    <a:moveTo>
                      <a:pt x="11" y="3"/>
                    </a:moveTo>
                    <a:cubicBezTo>
                      <a:pt x="0" y="6"/>
                      <a:pt x="6" y="3"/>
                      <a:pt x="1" y="2"/>
                    </a:cubicBezTo>
                    <a:cubicBezTo>
                      <a:pt x="11" y="0"/>
                      <a:pt x="9" y="2"/>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1" name="Freeform 6416">
                <a:extLst>
                  <a:ext uri="{FF2B5EF4-FFF2-40B4-BE49-F238E27FC236}">
                    <a16:creationId xmlns:a16="http://schemas.microsoft.com/office/drawing/2014/main" id="{5003984E-29FD-4F51-9E76-8DD9E111D464}"/>
                  </a:ext>
                </a:extLst>
              </p:cNvPr>
              <p:cNvSpPr>
                <a:spLocks/>
              </p:cNvSpPr>
              <p:nvPr/>
            </p:nvSpPr>
            <p:spPr bwMode="auto">
              <a:xfrm>
                <a:off x="2668" y="1840"/>
                <a:ext cx="7" cy="10"/>
              </a:xfrm>
              <a:custGeom>
                <a:avLst/>
                <a:gdLst>
                  <a:gd name="T0" fmla="*/ 1 w 13"/>
                  <a:gd name="T1" fmla="*/ 0 h 17"/>
                  <a:gd name="T2" fmla="*/ 13 w 13"/>
                  <a:gd name="T3" fmla="*/ 17 h 17"/>
                  <a:gd name="T4" fmla="*/ 1 w 13"/>
                  <a:gd name="T5" fmla="*/ 0 h 17"/>
                </a:gdLst>
                <a:ahLst/>
                <a:cxnLst>
                  <a:cxn ang="0">
                    <a:pos x="T0" y="T1"/>
                  </a:cxn>
                  <a:cxn ang="0">
                    <a:pos x="T2" y="T3"/>
                  </a:cxn>
                  <a:cxn ang="0">
                    <a:pos x="T4" y="T5"/>
                  </a:cxn>
                </a:cxnLst>
                <a:rect l="0" t="0" r="r" b="b"/>
                <a:pathLst>
                  <a:path w="13" h="17">
                    <a:moveTo>
                      <a:pt x="1" y="0"/>
                    </a:moveTo>
                    <a:cubicBezTo>
                      <a:pt x="5" y="5"/>
                      <a:pt x="9" y="11"/>
                      <a:pt x="13" y="17"/>
                    </a:cubicBezTo>
                    <a:cubicBezTo>
                      <a:pt x="9" y="12"/>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2" name="Freeform 6417">
                <a:extLst>
                  <a:ext uri="{FF2B5EF4-FFF2-40B4-BE49-F238E27FC236}">
                    <a16:creationId xmlns:a16="http://schemas.microsoft.com/office/drawing/2014/main" id="{55EEF22E-2135-454E-95EB-F26B306E3384}"/>
                  </a:ext>
                </a:extLst>
              </p:cNvPr>
              <p:cNvSpPr>
                <a:spLocks/>
              </p:cNvSpPr>
              <p:nvPr/>
            </p:nvSpPr>
            <p:spPr bwMode="auto">
              <a:xfrm>
                <a:off x="2707" y="1906"/>
                <a:ext cx="9" cy="18"/>
              </a:xfrm>
              <a:custGeom>
                <a:avLst/>
                <a:gdLst>
                  <a:gd name="T0" fmla="*/ 13 w 16"/>
                  <a:gd name="T1" fmla="*/ 18 h 32"/>
                  <a:gd name="T2" fmla="*/ 12 w 16"/>
                  <a:gd name="T3" fmla="*/ 20 h 32"/>
                  <a:gd name="T4" fmla="*/ 11 w 16"/>
                  <a:gd name="T5" fmla="*/ 15 h 32"/>
                  <a:gd name="T6" fmla="*/ 7 w 16"/>
                  <a:gd name="T7" fmla="*/ 11 h 32"/>
                  <a:gd name="T8" fmla="*/ 14 w 16"/>
                  <a:gd name="T9" fmla="*/ 27 h 32"/>
                  <a:gd name="T10" fmla="*/ 10 w 16"/>
                  <a:gd name="T11" fmla="*/ 19 h 32"/>
                  <a:gd name="T12" fmla="*/ 0 w 16"/>
                  <a:gd name="T13" fmla="*/ 0 h 32"/>
                  <a:gd name="T14" fmla="*/ 2 w 16"/>
                  <a:gd name="T15" fmla="*/ 1 h 32"/>
                  <a:gd name="T16" fmla="*/ 13 w 16"/>
                  <a:gd name="T17"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8"/>
                    </a:moveTo>
                    <a:cubicBezTo>
                      <a:pt x="13" y="19"/>
                      <a:pt x="12" y="19"/>
                      <a:pt x="12" y="20"/>
                    </a:cubicBezTo>
                    <a:cubicBezTo>
                      <a:pt x="10" y="16"/>
                      <a:pt x="11" y="16"/>
                      <a:pt x="11" y="15"/>
                    </a:cubicBezTo>
                    <a:cubicBezTo>
                      <a:pt x="8" y="10"/>
                      <a:pt x="9" y="15"/>
                      <a:pt x="7" y="11"/>
                    </a:cubicBezTo>
                    <a:cubicBezTo>
                      <a:pt x="6" y="12"/>
                      <a:pt x="12" y="22"/>
                      <a:pt x="14" y="27"/>
                    </a:cubicBezTo>
                    <a:cubicBezTo>
                      <a:pt x="16" y="32"/>
                      <a:pt x="13" y="26"/>
                      <a:pt x="10" y="19"/>
                    </a:cubicBezTo>
                    <a:cubicBezTo>
                      <a:pt x="6" y="12"/>
                      <a:pt x="2" y="3"/>
                      <a:pt x="0" y="0"/>
                    </a:cubicBezTo>
                    <a:cubicBezTo>
                      <a:pt x="1" y="1"/>
                      <a:pt x="10" y="17"/>
                      <a:pt x="2" y="1"/>
                    </a:cubicBezTo>
                    <a:cubicBezTo>
                      <a:pt x="5" y="5"/>
                      <a:pt x="7" y="6"/>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3" name="Freeform 6418">
                <a:extLst>
                  <a:ext uri="{FF2B5EF4-FFF2-40B4-BE49-F238E27FC236}">
                    <a16:creationId xmlns:a16="http://schemas.microsoft.com/office/drawing/2014/main" id="{1561E44A-8C58-466F-9841-7AB3E08B9A4F}"/>
                  </a:ext>
                </a:extLst>
              </p:cNvPr>
              <p:cNvSpPr>
                <a:spLocks/>
              </p:cNvSpPr>
              <p:nvPr/>
            </p:nvSpPr>
            <p:spPr bwMode="auto">
              <a:xfrm>
                <a:off x="2646" y="2427"/>
                <a:ext cx="7" cy="10"/>
              </a:xfrm>
              <a:custGeom>
                <a:avLst/>
                <a:gdLst>
                  <a:gd name="T0" fmla="*/ 0 w 13"/>
                  <a:gd name="T1" fmla="*/ 17 h 17"/>
                  <a:gd name="T2" fmla="*/ 3 w 13"/>
                  <a:gd name="T3" fmla="*/ 12 h 17"/>
                  <a:gd name="T4" fmla="*/ 0 w 13"/>
                  <a:gd name="T5" fmla="*/ 17 h 17"/>
                </a:gdLst>
                <a:ahLst/>
                <a:cxnLst>
                  <a:cxn ang="0">
                    <a:pos x="T0" y="T1"/>
                  </a:cxn>
                  <a:cxn ang="0">
                    <a:pos x="T2" y="T3"/>
                  </a:cxn>
                  <a:cxn ang="0">
                    <a:pos x="T4" y="T5"/>
                  </a:cxn>
                </a:cxnLst>
                <a:rect l="0" t="0" r="r" b="b"/>
                <a:pathLst>
                  <a:path w="13" h="17">
                    <a:moveTo>
                      <a:pt x="0" y="17"/>
                    </a:moveTo>
                    <a:cubicBezTo>
                      <a:pt x="0" y="16"/>
                      <a:pt x="4" y="12"/>
                      <a:pt x="3" y="12"/>
                    </a:cubicBezTo>
                    <a:cubicBezTo>
                      <a:pt x="13" y="0"/>
                      <a:pt x="8" y="11"/>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4" name="Freeform 6419">
                <a:extLst>
                  <a:ext uri="{FF2B5EF4-FFF2-40B4-BE49-F238E27FC236}">
                    <a16:creationId xmlns:a16="http://schemas.microsoft.com/office/drawing/2014/main" id="{BFC0473C-7B18-481A-9261-3F964853197D}"/>
                  </a:ext>
                </a:extLst>
              </p:cNvPr>
              <p:cNvSpPr>
                <a:spLocks/>
              </p:cNvSpPr>
              <p:nvPr/>
            </p:nvSpPr>
            <p:spPr bwMode="auto">
              <a:xfrm>
                <a:off x="2309" y="2611"/>
                <a:ext cx="10" cy="2"/>
              </a:xfrm>
              <a:custGeom>
                <a:avLst/>
                <a:gdLst>
                  <a:gd name="T0" fmla="*/ 17 w 19"/>
                  <a:gd name="T1" fmla="*/ 2 h 4"/>
                  <a:gd name="T2" fmla="*/ 2 w 19"/>
                  <a:gd name="T3" fmla="*/ 4 h 4"/>
                  <a:gd name="T4" fmla="*/ 19 w 19"/>
                  <a:gd name="T5" fmla="*/ 0 h 4"/>
                  <a:gd name="T6" fmla="*/ 17 w 19"/>
                  <a:gd name="T7" fmla="*/ 2 h 4"/>
                </a:gdLst>
                <a:ahLst/>
                <a:cxnLst>
                  <a:cxn ang="0">
                    <a:pos x="T0" y="T1"/>
                  </a:cxn>
                  <a:cxn ang="0">
                    <a:pos x="T2" y="T3"/>
                  </a:cxn>
                  <a:cxn ang="0">
                    <a:pos x="T4" y="T5"/>
                  </a:cxn>
                  <a:cxn ang="0">
                    <a:pos x="T6" y="T7"/>
                  </a:cxn>
                </a:cxnLst>
                <a:rect l="0" t="0" r="r" b="b"/>
                <a:pathLst>
                  <a:path w="19" h="4">
                    <a:moveTo>
                      <a:pt x="17" y="2"/>
                    </a:moveTo>
                    <a:cubicBezTo>
                      <a:pt x="12" y="3"/>
                      <a:pt x="7" y="3"/>
                      <a:pt x="2" y="4"/>
                    </a:cubicBezTo>
                    <a:cubicBezTo>
                      <a:pt x="0" y="2"/>
                      <a:pt x="13" y="1"/>
                      <a:pt x="19" y="0"/>
                    </a:cubicBezTo>
                    <a:cubicBezTo>
                      <a:pt x="18" y="1"/>
                      <a:pt x="16" y="1"/>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5" name="Freeform 6420">
                <a:extLst>
                  <a:ext uri="{FF2B5EF4-FFF2-40B4-BE49-F238E27FC236}">
                    <a16:creationId xmlns:a16="http://schemas.microsoft.com/office/drawing/2014/main" id="{580C9FF5-43ED-4834-801D-05894F7387E9}"/>
                  </a:ext>
                </a:extLst>
              </p:cNvPr>
              <p:cNvSpPr>
                <a:spLocks/>
              </p:cNvSpPr>
              <p:nvPr/>
            </p:nvSpPr>
            <p:spPr bwMode="auto">
              <a:xfrm>
                <a:off x="1937" y="1823"/>
                <a:ext cx="8" cy="8"/>
              </a:xfrm>
              <a:custGeom>
                <a:avLst/>
                <a:gdLst>
                  <a:gd name="T0" fmla="*/ 2 w 14"/>
                  <a:gd name="T1" fmla="*/ 10 h 15"/>
                  <a:gd name="T2" fmla="*/ 13 w 14"/>
                  <a:gd name="T3" fmla="*/ 0 h 15"/>
                  <a:gd name="T4" fmla="*/ 9 w 14"/>
                  <a:gd name="T5" fmla="*/ 8 h 15"/>
                  <a:gd name="T6" fmla="*/ 2 w 14"/>
                  <a:gd name="T7" fmla="*/ 10 h 15"/>
                </a:gdLst>
                <a:ahLst/>
                <a:cxnLst>
                  <a:cxn ang="0">
                    <a:pos x="T0" y="T1"/>
                  </a:cxn>
                  <a:cxn ang="0">
                    <a:pos x="T2" y="T3"/>
                  </a:cxn>
                  <a:cxn ang="0">
                    <a:pos x="T4" y="T5"/>
                  </a:cxn>
                  <a:cxn ang="0">
                    <a:pos x="T6" y="T7"/>
                  </a:cxn>
                </a:cxnLst>
                <a:rect l="0" t="0" r="r" b="b"/>
                <a:pathLst>
                  <a:path w="14" h="15">
                    <a:moveTo>
                      <a:pt x="2" y="10"/>
                    </a:moveTo>
                    <a:cubicBezTo>
                      <a:pt x="8" y="4"/>
                      <a:pt x="5" y="12"/>
                      <a:pt x="13" y="0"/>
                    </a:cubicBezTo>
                    <a:cubicBezTo>
                      <a:pt x="14" y="1"/>
                      <a:pt x="8" y="8"/>
                      <a:pt x="9" y="8"/>
                    </a:cubicBezTo>
                    <a:cubicBezTo>
                      <a:pt x="5" y="12"/>
                      <a:pt x="0" y="15"/>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6" name="Freeform 6421">
                <a:extLst>
                  <a:ext uri="{FF2B5EF4-FFF2-40B4-BE49-F238E27FC236}">
                    <a16:creationId xmlns:a16="http://schemas.microsoft.com/office/drawing/2014/main" id="{71B5A00F-7965-458E-9474-7718483E00A0}"/>
                  </a:ext>
                </a:extLst>
              </p:cNvPr>
              <p:cNvSpPr>
                <a:spLocks/>
              </p:cNvSpPr>
              <p:nvPr/>
            </p:nvSpPr>
            <p:spPr bwMode="auto">
              <a:xfrm>
                <a:off x="2454" y="2566"/>
                <a:ext cx="21" cy="10"/>
              </a:xfrm>
              <a:custGeom>
                <a:avLst/>
                <a:gdLst>
                  <a:gd name="T0" fmla="*/ 4 w 37"/>
                  <a:gd name="T1" fmla="*/ 19 h 19"/>
                  <a:gd name="T2" fmla="*/ 13 w 37"/>
                  <a:gd name="T3" fmla="*/ 11 h 19"/>
                  <a:gd name="T4" fmla="*/ 28 w 37"/>
                  <a:gd name="T5" fmla="*/ 2 h 19"/>
                  <a:gd name="T6" fmla="*/ 37 w 37"/>
                  <a:gd name="T7" fmla="*/ 0 h 19"/>
                  <a:gd name="T8" fmla="*/ 19 w 37"/>
                  <a:gd name="T9" fmla="*/ 9 h 19"/>
                  <a:gd name="T10" fmla="*/ 9 w 37"/>
                  <a:gd name="T11" fmla="*/ 15 h 19"/>
                  <a:gd name="T12" fmla="*/ 27 w 37"/>
                  <a:gd name="T13" fmla="*/ 8 h 19"/>
                  <a:gd name="T14" fmla="*/ 22 w 37"/>
                  <a:gd name="T15" fmla="*/ 11 h 19"/>
                  <a:gd name="T16" fmla="*/ 4 w 37"/>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9">
                    <a:moveTo>
                      <a:pt x="4" y="19"/>
                    </a:moveTo>
                    <a:cubicBezTo>
                      <a:pt x="0" y="18"/>
                      <a:pt x="6" y="15"/>
                      <a:pt x="13" y="11"/>
                    </a:cubicBezTo>
                    <a:cubicBezTo>
                      <a:pt x="20" y="7"/>
                      <a:pt x="28" y="3"/>
                      <a:pt x="28" y="2"/>
                    </a:cubicBezTo>
                    <a:cubicBezTo>
                      <a:pt x="33" y="0"/>
                      <a:pt x="36" y="0"/>
                      <a:pt x="37" y="0"/>
                    </a:cubicBezTo>
                    <a:cubicBezTo>
                      <a:pt x="26" y="5"/>
                      <a:pt x="21" y="7"/>
                      <a:pt x="19" y="9"/>
                    </a:cubicBezTo>
                    <a:cubicBezTo>
                      <a:pt x="16" y="11"/>
                      <a:pt x="15" y="12"/>
                      <a:pt x="9" y="15"/>
                    </a:cubicBezTo>
                    <a:cubicBezTo>
                      <a:pt x="11" y="16"/>
                      <a:pt x="19" y="12"/>
                      <a:pt x="27" y="8"/>
                    </a:cubicBezTo>
                    <a:cubicBezTo>
                      <a:pt x="32" y="7"/>
                      <a:pt x="28" y="9"/>
                      <a:pt x="22" y="11"/>
                    </a:cubicBezTo>
                    <a:cubicBezTo>
                      <a:pt x="15" y="14"/>
                      <a:pt x="7" y="18"/>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7" name="Freeform 6422">
                <a:extLst>
                  <a:ext uri="{FF2B5EF4-FFF2-40B4-BE49-F238E27FC236}">
                    <a16:creationId xmlns:a16="http://schemas.microsoft.com/office/drawing/2014/main" id="{E3FBF7B9-07AD-4DB0-A7BE-DB38E576FF94}"/>
                  </a:ext>
                </a:extLst>
              </p:cNvPr>
              <p:cNvSpPr>
                <a:spLocks/>
              </p:cNvSpPr>
              <p:nvPr/>
            </p:nvSpPr>
            <p:spPr bwMode="auto">
              <a:xfrm>
                <a:off x="2385" y="1662"/>
                <a:ext cx="11" cy="3"/>
              </a:xfrm>
              <a:custGeom>
                <a:avLst/>
                <a:gdLst>
                  <a:gd name="T0" fmla="*/ 8 w 19"/>
                  <a:gd name="T1" fmla="*/ 0 h 5"/>
                  <a:gd name="T2" fmla="*/ 19 w 19"/>
                  <a:gd name="T3" fmla="*/ 5 h 5"/>
                  <a:gd name="T4" fmla="*/ 9 w 19"/>
                  <a:gd name="T5" fmla="*/ 4 h 5"/>
                  <a:gd name="T6" fmla="*/ 8 w 19"/>
                  <a:gd name="T7" fmla="*/ 0 h 5"/>
                </a:gdLst>
                <a:ahLst/>
                <a:cxnLst>
                  <a:cxn ang="0">
                    <a:pos x="T0" y="T1"/>
                  </a:cxn>
                  <a:cxn ang="0">
                    <a:pos x="T2" y="T3"/>
                  </a:cxn>
                  <a:cxn ang="0">
                    <a:pos x="T4" y="T5"/>
                  </a:cxn>
                  <a:cxn ang="0">
                    <a:pos x="T6" y="T7"/>
                  </a:cxn>
                </a:cxnLst>
                <a:rect l="0" t="0" r="r" b="b"/>
                <a:pathLst>
                  <a:path w="19" h="5">
                    <a:moveTo>
                      <a:pt x="8" y="0"/>
                    </a:moveTo>
                    <a:cubicBezTo>
                      <a:pt x="18" y="2"/>
                      <a:pt x="16" y="4"/>
                      <a:pt x="19" y="5"/>
                    </a:cubicBezTo>
                    <a:cubicBezTo>
                      <a:pt x="14" y="4"/>
                      <a:pt x="11" y="3"/>
                      <a:pt x="9" y="4"/>
                    </a:cubicBezTo>
                    <a:cubicBezTo>
                      <a:pt x="0" y="1"/>
                      <a:pt x="18" y="4"/>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8" name="Freeform 6423">
                <a:extLst>
                  <a:ext uri="{FF2B5EF4-FFF2-40B4-BE49-F238E27FC236}">
                    <a16:creationId xmlns:a16="http://schemas.microsoft.com/office/drawing/2014/main" id="{AE4A09B6-2F49-4D33-A05F-D16811A9AAB0}"/>
                  </a:ext>
                </a:extLst>
              </p:cNvPr>
              <p:cNvSpPr>
                <a:spLocks/>
              </p:cNvSpPr>
              <p:nvPr/>
            </p:nvSpPr>
            <p:spPr bwMode="auto">
              <a:xfrm>
                <a:off x="2699" y="2331"/>
                <a:ext cx="13" cy="18"/>
              </a:xfrm>
              <a:custGeom>
                <a:avLst/>
                <a:gdLst>
                  <a:gd name="T0" fmla="*/ 4 w 23"/>
                  <a:gd name="T1" fmla="*/ 29 h 33"/>
                  <a:gd name="T2" fmla="*/ 5 w 23"/>
                  <a:gd name="T3" fmla="*/ 23 h 33"/>
                  <a:gd name="T4" fmla="*/ 12 w 23"/>
                  <a:gd name="T5" fmla="*/ 14 h 33"/>
                  <a:gd name="T6" fmla="*/ 21 w 23"/>
                  <a:gd name="T7" fmla="*/ 3 h 33"/>
                  <a:gd name="T8" fmla="*/ 22 w 23"/>
                  <a:gd name="T9" fmla="*/ 5 h 33"/>
                  <a:gd name="T10" fmla="*/ 17 w 23"/>
                  <a:gd name="T11" fmla="*/ 18 h 33"/>
                  <a:gd name="T12" fmla="*/ 13 w 23"/>
                  <a:gd name="T13" fmla="*/ 16 h 33"/>
                  <a:gd name="T14" fmla="*/ 4 w 23"/>
                  <a:gd name="T15" fmla="*/ 29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3">
                    <a:moveTo>
                      <a:pt x="4" y="29"/>
                    </a:moveTo>
                    <a:cubicBezTo>
                      <a:pt x="0" y="33"/>
                      <a:pt x="9" y="18"/>
                      <a:pt x="5" y="23"/>
                    </a:cubicBezTo>
                    <a:cubicBezTo>
                      <a:pt x="10" y="13"/>
                      <a:pt x="11" y="14"/>
                      <a:pt x="12" y="14"/>
                    </a:cubicBezTo>
                    <a:cubicBezTo>
                      <a:pt x="13" y="14"/>
                      <a:pt x="15" y="14"/>
                      <a:pt x="21" y="3"/>
                    </a:cubicBezTo>
                    <a:cubicBezTo>
                      <a:pt x="23" y="0"/>
                      <a:pt x="20" y="8"/>
                      <a:pt x="22" y="5"/>
                    </a:cubicBezTo>
                    <a:cubicBezTo>
                      <a:pt x="20" y="11"/>
                      <a:pt x="16" y="18"/>
                      <a:pt x="17" y="18"/>
                    </a:cubicBezTo>
                    <a:cubicBezTo>
                      <a:pt x="18" y="12"/>
                      <a:pt x="6" y="30"/>
                      <a:pt x="13" y="16"/>
                    </a:cubicBezTo>
                    <a:cubicBezTo>
                      <a:pt x="10" y="21"/>
                      <a:pt x="7" y="25"/>
                      <a:pt x="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9" name="Freeform 6424">
                <a:extLst>
                  <a:ext uri="{FF2B5EF4-FFF2-40B4-BE49-F238E27FC236}">
                    <a16:creationId xmlns:a16="http://schemas.microsoft.com/office/drawing/2014/main" id="{95FB8D68-ABD8-4B87-B1A8-FABC5A064EDB}"/>
                  </a:ext>
                </a:extLst>
              </p:cNvPr>
              <p:cNvSpPr>
                <a:spLocks/>
              </p:cNvSpPr>
              <p:nvPr/>
            </p:nvSpPr>
            <p:spPr bwMode="auto">
              <a:xfrm>
                <a:off x="2685" y="2361"/>
                <a:ext cx="13" cy="21"/>
              </a:xfrm>
              <a:custGeom>
                <a:avLst/>
                <a:gdLst>
                  <a:gd name="T0" fmla="*/ 6 w 24"/>
                  <a:gd name="T1" fmla="*/ 32 h 38"/>
                  <a:gd name="T2" fmla="*/ 0 w 24"/>
                  <a:gd name="T3" fmla="*/ 38 h 38"/>
                  <a:gd name="T4" fmla="*/ 4 w 24"/>
                  <a:gd name="T5" fmla="*/ 29 h 38"/>
                  <a:gd name="T6" fmla="*/ 24 w 24"/>
                  <a:gd name="T7" fmla="*/ 0 h 38"/>
                  <a:gd name="T8" fmla="*/ 12 w 24"/>
                  <a:gd name="T9" fmla="*/ 19 h 38"/>
                  <a:gd name="T10" fmla="*/ 6 w 24"/>
                  <a:gd name="T11" fmla="*/ 32 h 38"/>
                </a:gdLst>
                <a:ahLst/>
                <a:cxnLst>
                  <a:cxn ang="0">
                    <a:pos x="T0" y="T1"/>
                  </a:cxn>
                  <a:cxn ang="0">
                    <a:pos x="T2" y="T3"/>
                  </a:cxn>
                  <a:cxn ang="0">
                    <a:pos x="T4" y="T5"/>
                  </a:cxn>
                  <a:cxn ang="0">
                    <a:pos x="T6" y="T7"/>
                  </a:cxn>
                  <a:cxn ang="0">
                    <a:pos x="T8" y="T9"/>
                  </a:cxn>
                  <a:cxn ang="0">
                    <a:pos x="T10" y="T11"/>
                  </a:cxn>
                </a:cxnLst>
                <a:rect l="0" t="0" r="r" b="b"/>
                <a:pathLst>
                  <a:path w="24" h="38">
                    <a:moveTo>
                      <a:pt x="6" y="32"/>
                    </a:moveTo>
                    <a:cubicBezTo>
                      <a:pt x="3" y="35"/>
                      <a:pt x="1" y="38"/>
                      <a:pt x="0" y="38"/>
                    </a:cubicBezTo>
                    <a:cubicBezTo>
                      <a:pt x="6" y="29"/>
                      <a:pt x="3" y="32"/>
                      <a:pt x="4" y="29"/>
                    </a:cubicBezTo>
                    <a:cubicBezTo>
                      <a:pt x="11" y="18"/>
                      <a:pt x="20" y="3"/>
                      <a:pt x="24" y="0"/>
                    </a:cubicBezTo>
                    <a:cubicBezTo>
                      <a:pt x="20" y="5"/>
                      <a:pt x="16" y="12"/>
                      <a:pt x="12" y="19"/>
                    </a:cubicBezTo>
                    <a:cubicBezTo>
                      <a:pt x="9" y="25"/>
                      <a:pt x="6" y="31"/>
                      <a:pt x="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0" name="Freeform 6425">
                <a:extLst>
                  <a:ext uri="{FF2B5EF4-FFF2-40B4-BE49-F238E27FC236}">
                    <a16:creationId xmlns:a16="http://schemas.microsoft.com/office/drawing/2014/main" id="{A763A931-CF7A-4E04-B721-CD778874DB87}"/>
                  </a:ext>
                </a:extLst>
              </p:cNvPr>
              <p:cNvSpPr>
                <a:spLocks/>
              </p:cNvSpPr>
              <p:nvPr/>
            </p:nvSpPr>
            <p:spPr bwMode="auto">
              <a:xfrm>
                <a:off x="2480" y="2555"/>
                <a:ext cx="17" cy="10"/>
              </a:xfrm>
              <a:custGeom>
                <a:avLst/>
                <a:gdLst>
                  <a:gd name="T0" fmla="*/ 14 w 29"/>
                  <a:gd name="T1" fmla="*/ 11 h 17"/>
                  <a:gd name="T2" fmla="*/ 5 w 29"/>
                  <a:gd name="T3" fmla="*/ 12 h 17"/>
                  <a:gd name="T4" fmla="*/ 20 w 29"/>
                  <a:gd name="T5" fmla="*/ 3 h 17"/>
                  <a:gd name="T6" fmla="*/ 5 w 29"/>
                  <a:gd name="T7" fmla="*/ 9 h 17"/>
                  <a:gd name="T8" fmla="*/ 26 w 29"/>
                  <a:gd name="T9" fmla="*/ 0 h 17"/>
                  <a:gd name="T10" fmla="*/ 21 w 29"/>
                  <a:gd name="T11" fmla="*/ 5 h 17"/>
                  <a:gd name="T12" fmla="*/ 14 w 29"/>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29" h="17">
                    <a:moveTo>
                      <a:pt x="14" y="11"/>
                    </a:moveTo>
                    <a:cubicBezTo>
                      <a:pt x="0" y="17"/>
                      <a:pt x="12" y="9"/>
                      <a:pt x="5" y="12"/>
                    </a:cubicBezTo>
                    <a:cubicBezTo>
                      <a:pt x="7" y="9"/>
                      <a:pt x="11" y="9"/>
                      <a:pt x="20" y="3"/>
                    </a:cubicBezTo>
                    <a:cubicBezTo>
                      <a:pt x="15" y="6"/>
                      <a:pt x="14" y="4"/>
                      <a:pt x="5" y="9"/>
                    </a:cubicBezTo>
                    <a:cubicBezTo>
                      <a:pt x="11" y="4"/>
                      <a:pt x="23" y="1"/>
                      <a:pt x="26" y="0"/>
                    </a:cubicBezTo>
                    <a:cubicBezTo>
                      <a:pt x="29" y="0"/>
                      <a:pt x="25" y="2"/>
                      <a:pt x="21" y="5"/>
                    </a:cubicBezTo>
                    <a:cubicBezTo>
                      <a:pt x="16" y="8"/>
                      <a:pt x="12" y="10"/>
                      <a:pt x="1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1" name="Freeform 6426">
                <a:extLst>
                  <a:ext uri="{FF2B5EF4-FFF2-40B4-BE49-F238E27FC236}">
                    <a16:creationId xmlns:a16="http://schemas.microsoft.com/office/drawing/2014/main" id="{67139CEA-77D3-4E24-BC38-D722891E10FB}"/>
                  </a:ext>
                </a:extLst>
              </p:cNvPr>
              <p:cNvSpPr>
                <a:spLocks/>
              </p:cNvSpPr>
              <p:nvPr/>
            </p:nvSpPr>
            <p:spPr bwMode="auto">
              <a:xfrm>
                <a:off x="2635" y="2435"/>
                <a:ext cx="10" cy="11"/>
              </a:xfrm>
              <a:custGeom>
                <a:avLst/>
                <a:gdLst>
                  <a:gd name="T0" fmla="*/ 16 w 18"/>
                  <a:gd name="T1" fmla="*/ 6 h 19"/>
                  <a:gd name="T2" fmla="*/ 5 w 18"/>
                  <a:gd name="T3" fmla="*/ 17 h 19"/>
                  <a:gd name="T4" fmla="*/ 13 w 18"/>
                  <a:gd name="T5" fmla="*/ 6 h 19"/>
                  <a:gd name="T6" fmla="*/ 0 w 18"/>
                  <a:gd name="T7" fmla="*/ 19 h 19"/>
                  <a:gd name="T8" fmla="*/ 11 w 18"/>
                  <a:gd name="T9" fmla="*/ 5 h 19"/>
                  <a:gd name="T10" fmla="*/ 18 w 18"/>
                  <a:gd name="T11" fmla="*/ 0 h 19"/>
                  <a:gd name="T12" fmla="*/ 16 w 18"/>
                  <a:gd name="T13" fmla="*/ 6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16" y="6"/>
                    </a:moveTo>
                    <a:cubicBezTo>
                      <a:pt x="15" y="10"/>
                      <a:pt x="5" y="18"/>
                      <a:pt x="5" y="17"/>
                    </a:cubicBezTo>
                    <a:cubicBezTo>
                      <a:pt x="12" y="9"/>
                      <a:pt x="9" y="11"/>
                      <a:pt x="13" y="6"/>
                    </a:cubicBezTo>
                    <a:cubicBezTo>
                      <a:pt x="12" y="6"/>
                      <a:pt x="6" y="12"/>
                      <a:pt x="0" y="19"/>
                    </a:cubicBezTo>
                    <a:cubicBezTo>
                      <a:pt x="2" y="17"/>
                      <a:pt x="5" y="12"/>
                      <a:pt x="11" y="5"/>
                    </a:cubicBezTo>
                    <a:cubicBezTo>
                      <a:pt x="15" y="2"/>
                      <a:pt x="14" y="5"/>
                      <a:pt x="18" y="0"/>
                    </a:cubicBezTo>
                    <a:cubicBezTo>
                      <a:pt x="18" y="1"/>
                      <a:pt x="9" y="15"/>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2" name="Freeform 6427">
                <a:extLst>
                  <a:ext uri="{FF2B5EF4-FFF2-40B4-BE49-F238E27FC236}">
                    <a16:creationId xmlns:a16="http://schemas.microsoft.com/office/drawing/2014/main" id="{9E0EBB40-0501-413A-83A5-6AC08D6FED56}"/>
                  </a:ext>
                </a:extLst>
              </p:cNvPr>
              <p:cNvSpPr>
                <a:spLocks/>
              </p:cNvSpPr>
              <p:nvPr/>
            </p:nvSpPr>
            <p:spPr bwMode="auto">
              <a:xfrm>
                <a:off x="2421" y="1672"/>
                <a:ext cx="9" cy="3"/>
              </a:xfrm>
              <a:custGeom>
                <a:avLst/>
                <a:gdLst>
                  <a:gd name="T0" fmla="*/ 8 w 15"/>
                  <a:gd name="T1" fmla="*/ 0 h 5"/>
                  <a:gd name="T2" fmla="*/ 15 w 15"/>
                  <a:gd name="T3" fmla="*/ 5 h 5"/>
                  <a:gd name="T4" fmla="*/ 8 w 15"/>
                  <a:gd name="T5" fmla="*/ 3 h 5"/>
                  <a:gd name="T6" fmla="*/ 8 w 15"/>
                  <a:gd name="T7" fmla="*/ 0 h 5"/>
                </a:gdLst>
                <a:ahLst/>
                <a:cxnLst>
                  <a:cxn ang="0">
                    <a:pos x="T0" y="T1"/>
                  </a:cxn>
                  <a:cxn ang="0">
                    <a:pos x="T2" y="T3"/>
                  </a:cxn>
                  <a:cxn ang="0">
                    <a:pos x="T4" y="T5"/>
                  </a:cxn>
                  <a:cxn ang="0">
                    <a:pos x="T6" y="T7"/>
                  </a:cxn>
                </a:cxnLst>
                <a:rect l="0" t="0" r="r" b="b"/>
                <a:pathLst>
                  <a:path w="15" h="5">
                    <a:moveTo>
                      <a:pt x="8" y="0"/>
                    </a:moveTo>
                    <a:cubicBezTo>
                      <a:pt x="12" y="2"/>
                      <a:pt x="14" y="3"/>
                      <a:pt x="15" y="5"/>
                    </a:cubicBezTo>
                    <a:cubicBezTo>
                      <a:pt x="11" y="3"/>
                      <a:pt x="9" y="3"/>
                      <a:pt x="8" y="3"/>
                    </a:cubicBezTo>
                    <a:cubicBezTo>
                      <a:pt x="0" y="0"/>
                      <a:pt x="3"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3" name="Freeform 6428">
                <a:extLst>
                  <a:ext uri="{FF2B5EF4-FFF2-40B4-BE49-F238E27FC236}">
                    <a16:creationId xmlns:a16="http://schemas.microsoft.com/office/drawing/2014/main" id="{E5371F55-2E29-4A59-B7F1-878238C9D498}"/>
                  </a:ext>
                </a:extLst>
              </p:cNvPr>
              <p:cNvSpPr>
                <a:spLocks/>
              </p:cNvSpPr>
              <p:nvPr/>
            </p:nvSpPr>
            <p:spPr bwMode="auto">
              <a:xfrm>
                <a:off x="2554" y="2510"/>
                <a:ext cx="11" cy="11"/>
              </a:xfrm>
              <a:custGeom>
                <a:avLst/>
                <a:gdLst>
                  <a:gd name="T0" fmla="*/ 15 w 20"/>
                  <a:gd name="T1" fmla="*/ 8 h 18"/>
                  <a:gd name="T2" fmla="*/ 5 w 20"/>
                  <a:gd name="T3" fmla="*/ 8 h 18"/>
                  <a:gd name="T4" fmla="*/ 15 w 20"/>
                  <a:gd name="T5" fmla="*/ 8 h 18"/>
                </a:gdLst>
                <a:ahLst/>
                <a:cxnLst>
                  <a:cxn ang="0">
                    <a:pos x="T0" y="T1"/>
                  </a:cxn>
                  <a:cxn ang="0">
                    <a:pos x="T2" y="T3"/>
                  </a:cxn>
                  <a:cxn ang="0">
                    <a:pos x="T4" y="T5"/>
                  </a:cxn>
                </a:cxnLst>
                <a:rect l="0" t="0" r="r" b="b"/>
                <a:pathLst>
                  <a:path w="20" h="18">
                    <a:moveTo>
                      <a:pt x="15" y="8"/>
                    </a:moveTo>
                    <a:cubicBezTo>
                      <a:pt x="0" y="18"/>
                      <a:pt x="8" y="9"/>
                      <a:pt x="5" y="8"/>
                    </a:cubicBezTo>
                    <a:cubicBezTo>
                      <a:pt x="18" y="0"/>
                      <a:pt x="20" y="3"/>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4" name="Freeform 6429">
                <a:extLst>
                  <a:ext uri="{FF2B5EF4-FFF2-40B4-BE49-F238E27FC236}">
                    <a16:creationId xmlns:a16="http://schemas.microsoft.com/office/drawing/2014/main" id="{11007ACA-5321-44C3-8146-3CECBDCAB7DE}"/>
                  </a:ext>
                </a:extLst>
              </p:cNvPr>
              <p:cNvSpPr>
                <a:spLocks/>
              </p:cNvSpPr>
              <p:nvPr/>
            </p:nvSpPr>
            <p:spPr bwMode="auto">
              <a:xfrm>
                <a:off x="2489" y="1696"/>
                <a:ext cx="9" cy="6"/>
              </a:xfrm>
              <a:custGeom>
                <a:avLst/>
                <a:gdLst>
                  <a:gd name="T0" fmla="*/ 15 w 16"/>
                  <a:gd name="T1" fmla="*/ 8 h 10"/>
                  <a:gd name="T2" fmla="*/ 0 w 16"/>
                  <a:gd name="T3" fmla="*/ 1 h 10"/>
                  <a:gd name="T4" fmla="*/ 15 w 16"/>
                  <a:gd name="T5" fmla="*/ 8 h 10"/>
                </a:gdLst>
                <a:ahLst/>
                <a:cxnLst>
                  <a:cxn ang="0">
                    <a:pos x="T0" y="T1"/>
                  </a:cxn>
                  <a:cxn ang="0">
                    <a:pos x="T2" y="T3"/>
                  </a:cxn>
                  <a:cxn ang="0">
                    <a:pos x="T4" y="T5"/>
                  </a:cxn>
                </a:cxnLst>
                <a:rect l="0" t="0" r="r" b="b"/>
                <a:pathLst>
                  <a:path w="16" h="10">
                    <a:moveTo>
                      <a:pt x="15" y="8"/>
                    </a:moveTo>
                    <a:cubicBezTo>
                      <a:pt x="16" y="10"/>
                      <a:pt x="5" y="4"/>
                      <a:pt x="0" y="1"/>
                    </a:cubicBezTo>
                    <a:cubicBezTo>
                      <a:pt x="0" y="0"/>
                      <a:pt x="8" y="4"/>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5" name="Freeform 6430">
                <a:extLst>
                  <a:ext uri="{FF2B5EF4-FFF2-40B4-BE49-F238E27FC236}">
                    <a16:creationId xmlns:a16="http://schemas.microsoft.com/office/drawing/2014/main" id="{DE0FB2C3-08BE-467E-AA08-D578CDABD2A9}"/>
                  </a:ext>
                </a:extLst>
              </p:cNvPr>
              <p:cNvSpPr>
                <a:spLocks/>
              </p:cNvSpPr>
              <p:nvPr/>
            </p:nvSpPr>
            <p:spPr bwMode="auto">
              <a:xfrm>
                <a:off x="2703" y="1902"/>
                <a:ext cx="5" cy="8"/>
              </a:xfrm>
              <a:custGeom>
                <a:avLst/>
                <a:gdLst>
                  <a:gd name="T0" fmla="*/ 3 w 8"/>
                  <a:gd name="T1" fmla="*/ 1 h 14"/>
                  <a:gd name="T2" fmla="*/ 7 w 8"/>
                  <a:gd name="T3" fmla="*/ 11 h 14"/>
                  <a:gd name="T4" fmla="*/ 6 w 8"/>
                  <a:gd name="T5" fmla="*/ 13 h 14"/>
                  <a:gd name="T6" fmla="*/ 4 w 8"/>
                  <a:gd name="T7" fmla="*/ 10 h 14"/>
                  <a:gd name="T8" fmla="*/ 1 w 8"/>
                  <a:gd name="T9" fmla="*/ 4 h 14"/>
                  <a:gd name="T10" fmla="*/ 0 w 8"/>
                  <a:gd name="T11" fmla="*/ 0 h 14"/>
                  <a:gd name="T12" fmla="*/ 3 w 8"/>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 h="14">
                    <a:moveTo>
                      <a:pt x="3" y="1"/>
                    </a:moveTo>
                    <a:cubicBezTo>
                      <a:pt x="5" y="6"/>
                      <a:pt x="5" y="7"/>
                      <a:pt x="7" y="11"/>
                    </a:cubicBezTo>
                    <a:cubicBezTo>
                      <a:pt x="8" y="14"/>
                      <a:pt x="1" y="3"/>
                      <a:pt x="6" y="13"/>
                    </a:cubicBezTo>
                    <a:cubicBezTo>
                      <a:pt x="6" y="13"/>
                      <a:pt x="5" y="12"/>
                      <a:pt x="4" y="10"/>
                    </a:cubicBezTo>
                    <a:cubicBezTo>
                      <a:pt x="1" y="4"/>
                      <a:pt x="1" y="4"/>
                      <a:pt x="1" y="4"/>
                    </a:cubicBezTo>
                    <a:cubicBezTo>
                      <a:pt x="3" y="7"/>
                      <a:pt x="3" y="5"/>
                      <a:pt x="0" y="0"/>
                    </a:cubicBezTo>
                    <a:cubicBezTo>
                      <a:pt x="1" y="2"/>
                      <a:pt x="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6" name="Freeform 6431">
                <a:extLst>
                  <a:ext uri="{FF2B5EF4-FFF2-40B4-BE49-F238E27FC236}">
                    <a16:creationId xmlns:a16="http://schemas.microsoft.com/office/drawing/2014/main" id="{B2FD2D1A-D04F-4B73-8B3E-9B2EF56FE0E0}"/>
                  </a:ext>
                </a:extLst>
              </p:cNvPr>
              <p:cNvSpPr>
                <a:spLocks/>
              </p:cNvSpPr>
              <p:nvPr/>
            </p:nvSpPr>
            <p:spPr bwMode="auto">
              <a:xfrm>
                <a:off x="2379" y="2597"/>
                <a:ext cx="9" cy="3"/>
              </a:xfrm>
              <a:custGeom>
                <a:avLst/>
                <a:gdLst>
                  <a:gd name="T0" fmla="*/ 15 w 15"/>
                  <a:gd name="T1" fmla="*/ 1 h 5"/>
                  <a:gd name="T2" fmla="*/ 5 w 15"/>
                  <a:gd name="T3" fmla="*/ 1 h 5"/>
                  <a:gd name="T4" fmla="*/ 15 w 15"/>
                  <a:gd name="T5" fmla="*/ 1 h 5"/>
                </a:gdLst>
                <a:ahLst/>
                <a:cxnLst>
                  <a:cxn ang="0">
                    <a:pos x="T0" y="T1"/>
                  </a:cxn>
                  <a:cxn ang="0">
                    <a:pos x="T2" y="T3"/>
                  </a:cxn>
                  <a:cxn ang="0">
                    <a:pos x="T4" y="T5"/>
                  </a:cxn>
                </a:cxnLst>
                <a:rect l="0" t="0" r="r" b="b"/>
                <a:pathLst>
                  <a:path w="15" h="5">
                    <a:moveTo>
                      <a:pt x="15" y="1"/>
                    </a:moveTo>
                    <a:cubicBezTo>
                      <a:pt x="0" y="5"/>
                      <a:pt x="7" y="2"/>
                      <a:pt x="5" y="1"/>
                    </a:cubicBezTo>
                    <a:cubicBezTo>
                      <a:pt x="11" y="0"/>
                      <a:pt x="14"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7" name="Freeform 6432">
                <a:extLst>
                  <a:ext uri="{FF2B5EF4-FFF2-40B4-BE49-F238E27FC236}">
                    <a16:creationId xmlns:a16="http://schemas.microsoft.com/office/drawing/2014/main" id="{DE7B4A1B-375B-4451-A8E6-8792528F5AF6}"/>
                  </a:ext>
                </a:extLst>
              </p:cNvPr>
              <p:cNvSpPr>
                <a:spLocks/>
              </p:cNvSpPr>
              <p:nvPr/>
            </p:nvSpPr>
            <p:spPr bwMode="auto">
              <a:xfrm>
                <a:off x="2409" y="1668"/>
                <a:ext cx="12" cy="4"/>
              </a:xfrm>
              <a:custGeom>
                <a:avLst/>
                <a:gdLst>
                  <a:gd name="T0" fmla="*/ 10 w 20"/>
                  <a:gd name="T1" fmla="*/ 2 h 6"/>
                  <a:gd name="T2" fmla="*/ 19 w 20"/>
                  <a:gd name="T3" fmla="*/ 5 h 6"/>
                  <a:gd name="T4" fmla="*/ 4 w 20"/>
                  <a:gd name="T5" fmla="*/ 2 h 6"/>
                  <a:gd name="T6" fmla="*/ 10 w 20"/>
                  <a:gd name="T7" fmla="*/ 2 h 6"/>
                </a:gdLst>
                <a:ahLst/>
                <a:cxnLst>
                  <a:cxn ang="0">
                    <a:pos x="T0" y="T1"/>
                  </a:cxn>
                  <a:cxn ang="0">
                    <a:pos x="T2" y="T3"/>
                  </a:cxn>
                  <a:cxn ang="0">
                    <a:pos x="T4" y="T5"/>
                  </a:cxn>
                  <a:cxn ang="0">
                    <a:pos x="T6" y="T7"/>
                  </a:cxn>
                </a:cxnLst>
                <a:rect l="0" t="0" r="r" b="b"/>
                <a:pathLst>
                  <a:path w="20" h="6">
                    <a:moveTo>
                      <a:pt x="10" y="2"/>
                    </a:moveTo>
                    <a:cubicBezTo>
                      <a:pt x="10" y="2"/>
                      <a:pt x="16" y="4"/>
                      <a:pt x="19" y="5"/>
                    </a:cubicBezTo>
                    <a:cubicBezTo>
                      <a:pt x="16" y="5"/>
                      <a:pt x="16" y="6"/>
                      <a:pt x="4" y="2"/>
                    </a:cubicBezTo>
                    <a:cubicBezTo>
                      <a:pt x="0" y="0"/>
                      <a:pt x="20" y="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8" name="Freeform 6433">
                <a:extLst>
                  <a:ext uri="{FF2B5EF4-FFF2-40B4-BE49-F238E27FC236}">
                    <a16:creationId xmlns:a16="http://schemas.microsoft.com/office/drawing/2014/main" id="{930D5669-B1C7-4D26-B74D-623B4EA1861A}"/>
                  </a:ext>
                </a:extLst>
              </p:cNvPr>
              <p:cNvSpPr>
                <a:spLocks/>
              </p:cNvSpPr>
              <p:nvPr/>
            </p:nvSpPr>
            <p:spPr bwMode="auto">
              <a:xfrm>
                <a:off x="2711" y="1918"/>
                <a:ext cx="5" cy="9"/>
              </a:xfrm>
              <a:custGeom>
                <a:avLst/>
                <a:gdLst>
                  <a:gd name="T0" fmla="*/ 2 w 8"/>
                  <a:gd name="T1" fmla="*/ 1 h 15"/>
                  <a:gd name="T2" fmla="*/ 8 w 8"/>
                  <a:gd name="T3" fmla="*/ 14 h 15"/>
                  <a:gd name="T4" fmla="*/ 0 w 8"/>
                  <a:gd name="T5" fmla="*/ 0 h 15"/>
                  <a:gd name="T6" fmla="*/ 2 w 8"/>
                  <a:gd name="T7" fmla="*/ 1 h 15"/>
                </a:gdLst>
                <a:ahLst/>
                <a:cxnLst>
                  <a:cxn ang="0">
                    <a:pos x="T0" y="T1"/>
                  </a:cxn>
                  <a:cxn ang="0">
                    <a:pos x="T2" y="T3"/>
                  </a:cxn>
                  <a:cxn ang="0">
                    <a:pos x="T4" y="T5"/>
                  </a:cxn>
                  <a:cxn ang="0">
                    <a:pos x="T6" y="T7"/>
                  </a:cxn>
                </a:cxnLst>
                <a:rect l="0" t="0" r="r" b="b"/>
                <a:pathLst>
                  <a:path w="8" h="15">
                    <a:moveTo>
                      <a:pt x="2" y="1"/>
                    </a:moveTo>
                    <a:cubicBezTo>
                      <a:pt x="5" y="7"/>
                      <a:pt x="5" y="9"/>
                      <a:pt x="8" y="14"/>
                    </a:cubicBezTo>
                    <a:cubicBezTo>
                      <a:pt x="7" y="15"/>
                      <a:pt x="4" y="7"/>
                      <a:pt x="0"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9" name="Freeform 6434">
                <a:extLst>
                  <a:ext uri="{FF2B5EF4-FFF2-40B4-BE49-F238E27FC236}">
                    <a16:creationId xmlns:a16="http://schemas.microsoft.com/office/drawing/2014/main" id="{EE74BD68-E90E-456E-8C21-77E6F0C3034A}"/>
                  </a:ext>
                </a:extLst>
              </p:cNvPr>
              <p:cNvSpPr>
                <a:spLocks/>
              </p:cNvSpPr>
              <p:nvPr/>
            </p:nvSpPr>
            <p:spPr bwMode="auto">
              <a:xfrm>
                <a:off x="2754" y="2059"/>
                <a:ext cx="2" cy="15"/>
              </a:xfrm>
              <a:custGeom>
                <a:avLst/>
                <a:gdLst>
                  <a:gd name="T0" fmla="*/ 2 w 3"/>
                  <a:gd name="T1" fmla="*/ 4 h 26"/>
                  <a:gd name="T2" fmla="*/ 1 w 3"/>
                  <a:gd name="T3" fmla="*/ 5 h 26"/>
                  <a:gd name="T4" fmla="*/ 2 w 3"/>
                  <a:gd name="T5" fmla="*/ 24 h 26"/>
                  <a:gd name="T6" fmla="*/ 0 w 3"/>
                  <a:gd name="T7" fmla="*/ 2 h 26"/>
                  <a:gd name="T8" fmla="*/ 2 w 3"/>
                  <a:gd name="T9" fmla="*/ 4 h 26"/>
                </a:gdLst>
                <a:ahLst/>
                <a:cxnLst>
                  <a:cxn ang="0">
                    <a:pos x="T0" y="T1"/>
                  </a:cxn>
                  <a:cxn ang="0">
                    <a:pos x="T2" y="T3"/>
                  </a:cxn>
                  <a:cxn ang="0">
                    <a:pos x="T4" y="T5"/>
                  </a:cxn>
                  <a:cxn ang="0">
                    <a:pos x="T6" y="T7"/>
                  </a:cxn>
                  <a:cxn ang="0">
                    <a:pos x="T8" y="T9"/>
                  </a:cxn>
                </a:cxnLst>
                <a:rect l="0" t="0" r="r" b="b"/>
                <a:pathLst>
                  <a:path w="3" h="26">
                    <a:moveTo>
                      <a:pt x="2" y="4"/>
                    </a:moveTo>
                    <a:cubicBezTo>
                      <a:pt x="2" y="9"/>
                      <a:pt x="1" y="9"/>
                      <a:pt x="1" y="5"/>
                    </a:cubicBezTo>
                    <a:cubicBezTo>
                      <a:pt x="3" y="20"/>
                      <a:pt x="3" y="26"/>
                      <a:pt x="2" y="24"/>
                    </a:cubicBezTo>
                    <a:cubicBezTo>
                      <a:pt x="2" y="23"/>
                      <a:pt x="1" y="15"/>
                      <a:pt x="0" y="2"/>
                    </a:cubicBezTo>
                    <a:cubicBezTo>
                      <a:pt x="0" y="0"/>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0" name="Freeform 6435">
                <a:extLst>
                  <a:ext uri="{FF2B5EF4-FFF2-40B4-BE49-F238E27FC236}">
                    <a16:creationId xmlns:a16="http://schemas.microsoft.com/office/drawing/2014/main" id="{67E78CB0-CBEA-4B8A-90DC-1D0D55FE9754}"/>
                  </a:ext>
                </a:extLst>
              </p:cNvPr>
              <p:cNvSpPr>
                <a:spLocks/>
              </p:cNvSpPr>
              <p:nvPr/>
            </p:nvSpPr>
            <p:spPr bwMode="auto">
              <a:xfrm>
                <a:off x="2745" y="2221"/>
                <a:ext cx="4" cy="13"/>
              </a:xfrm>
              <a:custGeom>
                <a:avLst/>
                <a:gdLst>
                  <a:gd name="T0" fmla="*/ 7 w 7"/>
                  <a:gd name="T1" fmla="*/ 5 h 23"/>
                  <a:gd name="T2" fmla="*/ 4 w 7"/>
                  <a:gd name="T3" fmla="*/ 3 h 23"/>
                  <a:gd name="T4" fmla="*/ 7 w 7"/>
                  <a:gd name="T5" fmla="*/ 5 h 23"/>
                </a:gdLst>
                <a:ahLst/>
                <a:cxnLst>
                  <a:cxn ang="0">
                    <a:pos x="T0" y="T1"/>
                  </a:cxn>
                  <a:cxn ang="0">
                    <a:pos x="T2" y="T3"/>
                  </a:cxn>
                  <a:cxn ang="0">
                    <a:pos x="T4" y="T5"/>
                  </a:cxn>
                </a:cxnLst>
                <a:rect l="0" t="0" r="r" b="b"/>
                <a:pathLst>
                  <a:path w="7" h="23">
                    <a:moveTo>
                      <a:pt x="7" y="5"/>
                    </a:moveTo>
                    <a:cubicBezTo>
                      <a:pt x="4" y="14"/>
                      <a:pt x="0" y="23"/>
                      <a:pt x="4" y="3"/>
                    </a:cubicBezTo>
                    <a:cubicBezTo>
                      <a:pt x="6" y="0"/>
                      <a:pt x="5" y="6"/>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1" name="Group 6637">
              <a:extLst>
                <a:ext uri="{FF2B5EF4-FFF2-40B4-BE49-F238E27FC236}">
                  <a16:creationId xmlns:a16="http://schemas.microsoft.com/office/drawing/2014/main" id="{C7A7B4F6-54AE-44D2-940B-4F13BE36F64F}"/>
                </a:ext>
              </a:extLst>
            </p:cNvPr>
            <p:cNvGrpSpPr>
              <a:grpSpLocks/>
            </p:cNvGrpSpPr>
            <p:nvPr/>
          </p:nvGrpSpPr>
          <p:grpSpPr bwMode="auto">
            <a:xfrm>
              <a:off x="3436435" y="4598842"/>
              <a:ext cx="1470025" cy="1516063"/>
              <a:chOff x="1814" y="1656"/>
              <a:chExt cx="926" cy="955"/>
            </a:xfrm>
            <a:grpFill/>
          </p:grpSpPr>
          <p:sp>
            <p:nvSpPr>
              <p:cNvPr id="521" name="Freeform 6437">
                <a:extLst>
                  <a:ext uri="{FF2B5EF4-FFF2-40B4-BE49-F238E27FC236}">
                    <a16:creationId xmlns:a16="http://schemas.microsoft.com/office/drawing/2014/main" id="{BDDB47A6-BEC2-4949-8657-CD626E227639}"/>
                  </a:ext>
                </a:extLst>
              </p:cNvPr>
              <p:cNvSpPr>
                <a:spLocks/>
              </p:cNvSpPr>
              <p:nvPr/>
            </p:nvSpPr>
            <p:spPr bwMode="auto">
              <a:xfrm>
                <a:off x="2531" y="2529"/>
                <a:ext cx="9" cy="6"/>
              </a:xfrm>
              <a:custGeom>
                <a:avLst/>
                <a:gdLst>
                  <a:gd name="T0" fmla="*/ 12 w 16"/>
                  <a:gd name="T1" fmla="*/ 5 h 11"/>
                  <a:gd name="T2" fmla="*/ 2 w 16"/>
                  <a:gd name="T3" fmla="*/ 11 h 11"/>
                  <a:gd name="T4" fmla="*/ 5 w 16"/>
                  <a:gd name="T5" fmla="*/ 6 h 11"/>
                  <a:gd name="T6" fmla="*/ 12 w 16"/>
                  <a:gd name="T7" fmla="*/ 5 h 11"/>
                </a:gdLst>
                <a:ahLst/>
                <a:cxnLst>
                  <a:cxn ang="0">
                    <a:pos x="T0" y="T1"/>
                  </a:cxn>
                  <a:cxn ang="0">
                    <a:pos x="T2" y="T3"/>
                  </a:cxn>
                  <a:cxn ang="0">
                    <a:pos x="T4" y="T5"/>
                  </a:cxn>
                  <a:cxn ang="0">
                    <a:pos x="T6" y="T7"/>
                  </a:cxn>
                </a:cxnLst>
                <a:rect l="0" t="0" r="r" b="b"/>
                <a:pathLst>
                  <a:path w="16" h="11">
                    <a:moveTo>
                      <a:pt x="12" y="5"/>
                    </a:moveTo>
                    <a:cubicBezTo>
                      <a:pt x="7" y="9"/>
                      <a:pt x="6" y="9"/>
                      <a:pt x="2" y="11"/>
                    </a:cubicBezTo>
                    <a:cubicBezTo>
                      <a:pt x="0" y="11"/>
                      <a:pt x="8" y="6"/>
                      <a:pt x="5" y="6"/>
                    </a:cubicBezTo>
                    <a:cubicBezTo>
                      <a:pt x="16" y="0"/>
                      <a:pt x="16" y="1"/>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2" name="Freeform 6438">
                <a:extLst>
                  <a:ext uri="{FF2B5EF4-FFF2-40B4-BE49-F238E27FC236}">
                    <a16:creationId xmlns:a16="http://schemas.microsoft.com/office/drawing/2014/main" id="{7BBFE72F-EB79-4D17-B149-72406E902B1B}"/>
                  </a:ext>
                </a:extLst>
              </p:cNvPr>
              <p:cNvSpPr>
                <a:spLocks/>
              </p:cNvSpPr>
              <p:nvPr/>
            </p:nvSpPr>
            <p:spPr bwMode="auto">
              <a:xfrm>
                <a:off x="2677" y="1858"/>
                <a:ext cx="9" cy="15"/>
              </a:xfrm>
              <a:custGeom>
                <a:avLst/>
                <a:gdLst>
                  <a:gd name="T0" fmla="*/ 3 w 16"/>
                  <a:gd name="T1" fmla="*/ 2 h 26"/>
                  <a:gd name="T2" fmla="*/ 14 w 16"/>
                  <a:gd name="T3" fmla="*/ 21 h 26"/>
                  <a:gd name="T4" fmla="*/ 9 w 16"/>
                  <a:gd name="T5" fmla="*/ 14 h 26"/>
                  <a:gd name="T6" fmla="*/ 3 w 16"/>
                  <a:gd name="T7" fmla="*/ 2 h 26"/>
                </a:gdLst>
                <a:ahLst/>
                <a:cxnLst>
                  <a:cxn ang="0">
                    <a:pos x="T0" y="T1"/>
                  </a:cxn>
                  <a:cxn ang="0">
                    <a:pos x="T2" y="T3"/>
                  </a:cxn>
                  <a:cxn ang="0">
                    <a:pos x="T4" y="T5"/>
                  </a:cxn>
                  <a:cxn ang="0">
                    <a:pos x="T6" y="T7"/>
                  </a:cxn>
                </a:cxnLst>
                <a:rect l="0" t="0" r="r" b="b"/>
                <a:pathLst>
                  <a:path w="16" h="26">
                    <a:moveTo>
                      <a:pt x="3" y="2"/>
                    </a:moveTo>
                    <a:cubicBezTo>
                      <a:pt x="7" y="9"/>
                      <a:pt x="9" y="16"/>
                      <a:pt x="14" y="21"/>
                    </a:cubicBezTo>
                    <a:cubicBezTo>
                      <a:pt x="16" y="26"/>
                      <a:pt x="13" y="21"/>
                      <a:pt x="9" y="14"/>
                    </a:cubicBezTo>
                    <a:cubicBezTo>
                      <a:pt x="5" y="8"/>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3" name="Freeform 6439">
                <a:extLst>
                  <a:ext uri="{FF2B5EF4-FFF2-40B4-BE49-F238E27FC236}">
                    <a16:creationId xmlns:a16="http://schemas.microsoft.com/office/drawing/2014/main" id="{85BF0688-E048-422E-8BE0-E434208A8B65}"/>
                  </a:ext>
                </a:extLst>
              </p:cNvPr>
              <p:cNvSpPr>
                <a:spLocks/>
              </p:cNvSpPr>
              <p:nvPr/>
            </p:nvSpPr>
            <p:spPr bwMode="auto">
              <a:xfrm>
                <a:off x="2688" y="1878"/>
                <a:ext cx="11" cy="17"/>
              </a:xfrm>
              <a:custGeom>
                <a:avLst/>
                <a:gdLst>
                  <a:gd name="T0" fmla="*/ 20 w 20"/>
                  <a:gd name="T1" fmla="*/ 30 h 31"/>
                  <a:gd name="T2" fmla="*/ 15 w 20"/>
                  <a:gd name="T3" fmla="*/ 21 h 31"/>
                  <a:gd name="T4" fmla="*/ 20 w 20"/>
                  <a:gd name="T5" fmla="*/ 31 h 31"/>
                  <a:gd name="T6" fmla="*/ 0 w 20"/>
                  <a:gd name="T7" fmla="*/ 0 h 31"/>
                  <a:gd name="T8" fmla="*/ 20 w 20"/>
                  <a:gd name="T9" fmla="*/ 30 h 31"/>
                </a:gdLst>
                <a:ahLst/>
                <a:cxnLst>
                  <a:cxn ang="0">
                    <a:pos x="T0" y="T1"/>
                  </a:cxn>
                  <a:cxn ang="0">
                    <a:pos x="T2" y="T3"/>
                  </a:cxn>
                  <a:cxn ang="0">
                    <a:pos x="T4" y="T5"/>
                  </a:cxn>
                  <a:cxn ang="0">
                    <a:pos x="T6" y="T7"/>
                  </a:cxn>
                  <a:cxn ang="0">
                    <a:pos x="T8" y="T9"/>
                  </a:cxn>
                </a:cxnLst>
                <a:rect l="0" t="0" r="r" b="b"/>
                <a:pathLst>
                  <a:path w="20" h="31">
                    <a:moveTo>
                      <a:pt x="20" y="30"/>
                    </a:moveTo>
                    <a:cubicBezTo>
                      <a:pt x="20" y="30"/>
                      <a:pt x="17" y="25"/>
                      <a:pt x="15" y="21"/>
                    </a:cubicBezTo>
                    <a:cubicBezTo>
                      <a:pt x="16" y="24"/>
                      <a:pt x="18" y="28"/>
                      <a:pt x="20" y="31"/>
                    </a:cubicBezTo>
                    <a:cubicBezTo>
                      <a:pt x="11" y="18"/>
                      <a:pt x="7" y="9"/>
                      <a:pt x="0" y="0"/>
                    </a:cubicBezTo>
                    <a:cubicBezTo>
                      <a:pt x="4" y="5"/>
                      <a:pt x="10" y="10"/>
                      <a:pt x="2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4" name="Freeform 6440">
                <a:extLst>
                  <a:ext uri="{FF2B5EF4-FFF2-40B4-BE49-F238E27FC236}">
                    <a16:creationId xmlns:a16="http://schemas.microsoft.com/office/drawing/2014/main" id="{9EBA7C36-B6E3-4143-B17E-1CCD96341E87}"/>
                  </a:ext>
                </a:extLst>
              </p:cNvPr>
              <p:cNvSpPr>
                <a:spLocks/>
              </p:cNvSpPr>
              <p:nvPr/>
            </p:nvSpPr>
            <p:spPr bwMode="auto">
              <a:xfrm>
                <a:off x="2623" y="1793"/>
                <a:ext cx="7" cy="8"/>
              </a:xfrm>
              <a:custGeom>
                <a:avLst/>
                <a:gdLst>
                  <a:gd name="T0" fmla="*/ 12 w 12"/>
                  <a:gd name="T1" fmla="*/ 12 h 14"/>
                  <a:gd name="T2" fmla="*/ 0 w 12"/>
                  <a:gd name="T3" fmla="*/ 1 h 14"/>
                  <a:gd name="T4" fmla="*/ 12 w 12"/>
                  <a:gd name="T5" fmla="*/ 12 h 14"/>
                </a:gdLst>
                <a:ahLst/>
                <a:cxnLst>
                  <a:cxn ang="0">
                    <a:pos x="T0" y="T1"/>
                  </a:cxn>
                  <a:cxn ang="0">
                    <a:pos x="T2" y="T3"/>
                  </a:cxn>
                  <a:cxn ang="0">
                    <a:pos x="T4" y="T5"/>
                  </a:cxn>
                </a:cxnLst>
                <a:rect l="0" t="0" r="r" b="b"/>
                <a:pathLst>
                  <a:path w="12" h="14">
                    <a:moveTo>
                      <a:pt x="12" y="12"/>
                    </a:moveTo>
                    <a:cubicBezTo>
                      <a:pt x="11" y="14"/>
                      <a:pt x="8" y="9"/>
                      <a:pt x="0" y="1"/>
                    </a:cubicBezTo>
                    <a:cubicBezTo>
                      <a:pt x="1" y="0"/>
                      <a:pt x="7" y="6"/>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5" name="Freeform 6441">
                <a:extLst>
                  <a:ext uri="{FF2B5EF4-FFF2-40B4-BE49-F238E27FC236}">
                    <a16:creationId xmlns:a16="http://schemas.microsoft.com/office/drawing/2014/main" id="{4948DF0E-F537-43F9-AD43-3ABD6F6556A7}"/>
                  </a:ext>
                </a:extLst>
              </p:cNvPr>
              <p:cNvSpPr>
                <a:spLocks/>
              </p:cNvSpPr>
              <p:nvPr/>
            </p:nvSpPr>
            <p:spPr bwMode="auto">
              <a:xfrm>
                <a:off x="2736" y="1983"/>
                <a:ext cx="4" cy="10"/>
              </a:xfrm>
              <a:custGeom>
                <a:avLst/>
                <a:gdLst>
                  <a:gd name="T0" fmla="*/ 0 w 6"/>
                  <a:gd name="T1" fmla="*/ 0 h 18"/>
                  <a:gd name="T2" fmla="*/ 6 w 6"/>
                  <a:gd name="T3" fmla="*/ 17 h 18"/>
                  <a:gd name="T4" fmla="*/ 0 w 6"/>
                  <a:gd name="T5" fmla="*/ 0 h 18"/>
                </a:gdLst>
                <a:ahLst/>
                <a:cxnLst>
                  <a:cxn ang="0">
                    <a:pos x="T0" y="T1"/>
                  </a:cxn>
                  <a:cxn ang="0">
                    <a:pos x="T2" y="T3"/>
                  </a:cxn>
                  <a:cxn ang="0">
                    <a:pos x="T4" y="T5"/>
                  </a:cxn>
                </a:cxnLst>
                <a:rect l="0" t="0" r="r" b="b"/>
                <a:pathLst>
                  <a:path w="6" h="18">
                    <a:moveTo>
                      <a:pt x="0" y="0"/>
                    </a:moveTo>
                    <a:cubicBezTo>
                      <a:pt x="4" y="9"/>
                      <a:pt x="6" y="16"/>
                      <a:pt x="6" y="17"/>
                    </a:cubicBezTo>
                    <a:cubicBezTo>
                      <a:pt x="6" y="18"/>
                      <a:pt x="4"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6" name="Freeform 6442">
                <a:extLst>
                  <a:ext uri="{FF2B5EF4-FFF2-40B4-BE49-F238E27FC236}">
                    <a16:creationId xmlns:a16="http://schemas.microsoft.com/office/drawing/2014/main" id="{99E6F5DE-54F7-49B9-9659-306907C4D977}"/>
                  </a:ext>
                </a:extLst>
              </p:cNvPr>
              <p:cNvSpPr>
                <a:spLocks/>
              </p:cNvSpPr>
              <p:nvPr/>
            </p:nvSpPr>
            <p:spPr bwMode="auto">
              <a:xfrm>
                <a:off x="2402" y="2589"/>
                <a:ext cx="8" cy="4"/>
              </a:xfrm>
              <a:custGeom>
                <a:avLst/>
                <a:gdLst>
                  <a:gd name="T0" fmla="*/ 9 w 15"/>
                  <a:gd name="T1" fmla="*/ 4 h 6"/>
                  <a:gd name="T2" fmla="*/ 0 w 15"/>
                  <a:gd name="T3" fmla="*/ 4 h 6"/>
                  <a:gd name="T4" fmla="*/ 7 w 15"/>
                  <a:gd name="T5" fmla="*/ 2 h 6"/>
                  <a:gd name="T6" fmla="*/ 9 w 15"/>
                  <a:gd name="T7" fmla="*/ 4 h 6"/>
                </a:gdLst>
                <a:ahLst/>
                <a:cxnLst>
                  <a:cxn ang="0">
                    <a:pos x="T0" y="T1"/>
                  </a:cxn>
                  <a:cxn ang="0">
                    <a:pos x="T2" y="T3"/>
                  </a:cxn>
                  <a:cxn ang="0">
                    <a:pos x="T4" y="T5"/>
                  </a:cxn>
                  <a:cxn ang="0">
                    <a:pos x="T6" y="T7"/>
                  </a:cxn>
                </a:cxnLst>
                <a:rect l="0" t="0" r="r" b="b"/>
                <a:pathLst>
                  <a:path w="15" h="6">
                    <a:moveTo>
                      <a:pt x="9" y="4"/>
                    </a:moveTo>
                    <a:cubicBezTo>
                      <a:pt x="2" y="6"/>
                      <a:pt x="0" y="6"/>
                      <a:pt x="0" y="4"/>
                    </a:cubicBezTo>
                    <a:cubicBezTo>
                      <a:pt x="4" y="3"/>
                      <a:pt x="6" y="3"/>
                      <a:pt x="7" y="2"/>
                    </a:cubicBezTo>
                    <a:cubicBezTo>
                      <a:pt x="15" y="0"/>
                      <a:pt x="11"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7" name="Freeform 6443">
                <a:extLst>
                  <a:ext uri="{FF2B5EF4-FFF2-40B4-BE49-F238E27FC236}">
                    <a16:creationId xmlns:a16="http://schemas.microsoft.com/office/drawing/2014/main" id="{FCFF1E27-00C9-4E8E-BB32-E68C920BFB2A}"/>
                  </a:ext>
                </a:extLst>
              </p:cNvPr>
              <p:cNvSpPr>
                <a:spLocks/>
              </p:cNvSpPr>
              <p:nvPr/>
            </p:nvSpPr>
            <p:spPr bwMode="auto">
              <a:xfrm>
                <a:off x="2523" y="2535"/>
                <a:ext cx="7" cy="5"/>
              </a:xfrm>
              <a:custGeom>
                <a:avLst/>
                <a:gdLst>
                  <a:gd name="T0" fmla="*/ 13 w 13"/>
                  <a:gd name="T1" fmla="*/ 1 h 9"/>
                  <a:gd name="T2" fmla="*/ 0 w 13"/>
                  <a:gd name="T3" fmla="*/ 9 h 9"/>
                  <a:gd name="T4" fmla="*/ 11 w 13"/>
                  <a:gd name="T5" fmla="*/ 0 h 9"/>
                  <a:gd name="T6" fmla="*/ 13 w 13"/>
                  <a:gd name="T7" fmla="*/ 1 h 9"/>
                </a:gdLst>
                <a:ahLst/>
                <a:cxnLst>
                  <a:cxn ang="0">
                    <a:pos x="T0" y="T1"/>
                  </a:cxn>
                  <a:cxn ang="0">
                    <a:pos x="T2" y="T3"/>
                  </a:cxn>
                  <a:cxn ang="0">
                    <a:pos x="T4" y="T5"/>
                  </a:cxn>
                  <a:cxn ang="0">
                    <a:pos x="T6" y="T7"/>
                  </a:cxn>
                </a:cxnLst>
                <a:rect l="0" t="0" r="r" b="b"/>
                <a:pathLst>
                  <a:path w="13" h="9">
                    <a:moveTo>
                      <a:pt x="13" y="1"/>
                    </a:moveTo>
                    <a:cubicBezTo>
                      <a:pt x="7" y="5"/>
                      <a:pt x="6" y="5"/>
                      <a:pt x="0" y="9"/>
                    </a:cubicBezTo>
                    <a:cubicBezTo>
                      <a:pt x="2" y="7"/>
                      <a:pt x="3" y="5"/>
                      <a:pt x="11" y="0"/>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8" name="Freeform 6444">
                <a:extLst>
                  <a:ext uri="{FF2B5EF4-FFF2-40B4-BE49-F238E27FC236}">
                    <a16:creationId xmlns:a16="http://schemas.microsoft.com/office/drawing/2014/main" id="{8C2C8EC3-3198-4A85-82B6-E0BDDF51C61F}"/>
                  </a:ext>
                </a:extLst>
              </p:cNvPr>
              <p:cNvSpPr>
                <a:spLocks/>
              </p:cNvSpPr>
              <p:nvPr/>
            </p:nvSpPr>
            <p:spPr bwMode="auto">
              <a:xfrm>
                <a:off x="2414" y="2585"/>
                <a:ext cx="9" cy="3"/>
              </a:xfrm>
              <a:custGeom>
                <a:avLst/>
                <a:gdLst>
                  <a:gd name="T0" fmla="*/ 11 w 15"/>
                  <a:gd name="T1" fmla="*/ 4 h 6"/>
                  <a:gd name="T2" fmla="*/ 5 w 15"/>
                  <a:gd name="T3" fmla="*/ 3 h 6"/>
                  <a:gd name="T4" fmla="*/ 11 w 15"/>
                  <a:gd name="T5" fmla="*/ 4 h 6"/>
                </a:gdLst>
                <a:ahLst/>
                <a:cxnLst>
                  <a:cxn ang="0">
                    <a:pos x="T0" y="T1"/>
                  </a:cxn>
                  <a:cxn ang="0">
                    <a:pos x="T2" y="T3"/>
                  </a:cxn>
                  <a:cxn ang="0">
                    <a:pos x="T4" y="T5"/>
                  </a:cxn>
                </a:cxnLst>
                <a:rect l="0" t="0" r="r" b="b"/>
                <a:pathLst>
                  <a:path w="15" h="6">
                    <a:moveTo>
                      <a:pt x="11" y="4"/>
                    </a:moveTo>
                    <a:cubicBezTo>
                      <a:pt x="0" y="6"/>
                      <a:pt x="6" y="4"/>
                      <a:pt x="5" y="3"/>
                    </a:cubicBezTo>
                    <a:cubicBezTo>
                      <a:pt x="14" y="0"/>
                      <a:pt x="15"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9" name="Freeform 6445">
                <a:extLst>
                  <a:ext uri="{FF2B5EF4-FFF2-40B4-BE49-F238E27FC236}">
                    <a16:creationId xmlns:a16="http://schemas.microsoft.com/office/drawing/2014/main" id="{A31483ED-3EA5-4ECE-9E0D-06083DC694E1}"/>
                  </a:ext>
                </a:extLst>
              </p:cNvPr>
              <p:cNvSpPr>
                <a:spLocks/>
              </p:cNvSpPr>
              <p:nvPr/>
            </p:nvSpPr>
            <p:spPr bwMode="auto">
              <a:xfrm>
                <a:off x="2141" y="2596"/>
                <a:ext cx="11" cy="3"/>
              </a:xfrm>
              <a:custGeom>
                <a:avLst/>
                <a:gdLst>
                  <a:gd name="T0" fmla="*/ 7 w 19"/>
                  <a:gd name="T1" fmla="*/ 1 h 5"/>
                  <a:gd name="T2" fmla="*/ 18 w 19"/>
                  <a:gd name="T3" fmla="*/ 3 h 5"/>
                  <a:gd name="T4" fmla="*/ 15 w 19"/>
                  <a:gd name="T5" fmla="*/ 5 h 5"/>
                  <a:gd name="T6" fmla="*/ 8 w 19"/>
                  <a:gd name="T7" fmla="*/ 4 h 5"/>
                  <a:gd name="T8" fmla="*/ 0 w 19"/>
                  <a:gd name="T9" fmla="*/ 0 h 5"/>
                  <a:gd name="T10" fmla="*/ 8 w 19"/>
                  <a:gd name="T11" fmla="*/ 2 h 5"/>
                  <a:gd name="T12" fmla="*/ 7 w 19"/>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7" y="1"/>
                    </a:moveTo>
                    <a:cubicBezTo>
                      <a:pt x="18" y="3"/>
                      <a:pt x="18" y="3"/>
                      <a:pt x="18" y="3"/>
                    </a:cubicBezTo>
                    <a:cubicBezTo>
                      <a:pt x="19" y="4"/>
                      <a:pt x="4" y="2"/>
                      <a:pt x="15" y="5"/>
                    </a:cubicBezTo>
                    <a:cubicBezTo>
                      <a:pt x="14" y="5"/>
                      <a:pt x="8" y="3"/>
                      <a:pt x="8" y="4"/>
                    </a:cubicBezTo>
                    <a:cubicBezTo>
                      <a:pt x="2" y="2"/>
                      <a:pt x="0" y="1"/>
                      <a:pt x="0" y="0"/>
                    </a:cubicBezTo>
                    <a:cubicBezTo>
                      <a:pt x="3" y="1"/>
                      <a:pt x="4" y="2"/>
                      <a:pt x="8" y="2"/>
                    </a:cubicBezTo>
                    <a:lnTo>
                      <a:pt x="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0" name="Freeform 6446">
                <a:extLst>
                  <a:ext uri="{FF2B5EF4-FFF2-40B4-BE49-F238E27FC236}">
                    <a16:creationId xmlns:a16="http://schemas.microsoft.com/office/drawing/2014/main" id="{A21C0059-CBE9-40F8-9AE1-984D9BEBADCA}"/>
                  </a:ext>
                </a:extLst>
              </p:cNvPr>
              <p:cNvSpPr>
                <a:spLocks/>
              </p:cNvSpPr>
              <p:nvPr/>
            </p:nvSpPr>
            <p:spPr bwMode="auto">
              <a:xfrm>
                <a:off x="2475" y="1693"/>
                <a:ext cx="28" cy="13"/>
              </a:xfrm>
              <a:custGeom>
                <a:avLst/>
                <a:gdLst>
                  <a:gd name="T0" fmla="*/ 28 w 49"/>
                  <a:gd name="T1" fmla="*/ 14 h 23"/>
                  <a:gd name="T2" fmla="*/ 28 w 49"/>
                  <a:gd name="T3" fmla="*/ 13 h 23"/>
                  <a:gd name="T4" fmla="*/ 49 w 49"/>
                  <a:gd name="T5" fmla="*/ 23 h 23"/>
                  <a:gd name="T6" fmla="*/ 27 w 49"/>
                  <a:gd name="T7" fmla="*/ 14 h 23"/>
                  <a:gd name="T8" fmla="*/ 0 w 49"/>
                  <a:gd name="T9" fmla="*/ 2 h 23"/>
                  <a:gd name="T10" fmla="*/ 0 w 49"/>
                  <a:gd name="T11" fmla="*/ 0 h 23"/>
                  <a:gd name="T12" fmla="*/ 18 w 49"/>
                  <a:gd name="T13" fmla="*/ 9 h 23"/>
                  <a:gd name="T14" fmla="*/ 9 w 49"/>
                  <a:gd name="T15" fmla="*/ 3 h 23"/>
                  <a:gd name="T16" fmla="*/ 49 w 49"/>
                  <a:gd name="T17" fmla="*/ 22 h 23"/>
                  <a:gd name="T18" fmla="*/ 21 w 49"/>
                  <a:gd name="T19" fmla="*/ 9 h 23"/>
                  <a:gd name="T20" fmla="*/ 28 w 49"/>
                  <a:gd name="T2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3">
                    <a:moveTo>
                      <a:pt x="28" y="14"/>
                    </a:moveTo>
                    <a:cubicBezTo>
                      <a:pt x="31" y="15"/>
                      <a:pt x="29" y="14"/>
                      <a:pt x="28" y="13"/>
                    </a:cubicBezTo>
                    <a:cubicBezTo>
                      <a:pt x="29" y="13"/>
                      <a:pt x="43" y="20"/>
                      <a:pt x="49" y="23"/>
                    </a:cubicBezTo>
                    <a:cubicBezTo>
                      <a:pt x="44" y="22"/>
                      <a:pt x="36" y="18"/>
                      <a:pt x="27" y="14"/>
                    </a:cubicBezTo>
                    <a:cubicBezTo>
                      <a:pt x="18" y="9"/>
                      <a:pt x="8" y="5"/>
                      <a:pt x="0" y="2"/>
                    </a:cubicBezTo>
                    <a:cubicBezTo>
                      <a:pt x="0" y="0"/>
                      <a:pt x="0" y="0"/>
                      <a:pt x="0" y="0"/>
                    </a:cubicBezTo>
                    <a:cubicBezTo>
                      <a:pt x="9" y="4"/>
                      <a:pt x="9" y="5"/>
                      <a:pt x="18" y="9"/>
                    </a:cubicBezTo>
                    <a:cubicBezTo>
                      <a:pt x="20" y="7"/>
                      <a:pt x="6" y="4"/>
                      <a:pt x="9" y="3"/>
                    </a:cubicBezTo>
                    <a:cubicBezTo>
                      <a:pt x="25" y="10"/>
                      <a:pt x="36" y="15"/>
                      <a:pt x="49" y="22"/>
                    </a:cubicBezTo>
                    <a:cubicBezTo>
                      <a:pt x="46" y="22"/>
                      <a:pt x="30" y="13"/>
                      <a:pt x="21" y="9"/>
                    </a:cubicBezTo>
                    <a:cubicBezTo>
                      <a:pt x="23" y="11"/>
                      <a:pt x="27" y="13"/>
                      <a:pt x="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1" name="Freeform 6447">
                <a:extLst>
                  <a:ext uri="{FF2B5EF4-FFF2-40B4-BE49-F238E27FC236}">
                    <a16:creationId xmlns:a16="http://schemas.microsoft.com/office/drawing/2014/main" id="{C60C67D2-A293-4E08-A416-4B742246D569}"/>
                  </a:ext>
                </a:extLst>
              </p:cNvPr>
              <p:cNvSpPr>
                <a:spLocks/>
              </p:cNvSpPr>
              <p:nvPr/>
            </p:nvSpPr>
            <p:spPr bwMode="auto">
              <a:xfrm>
                <a:off x="2450" y="2569"/>
                <a:ext cx="14" cy="6"/>
              </a:xfrm>
              <a:custGeom>
                <a:avLst/>
                <a:gdLst>
                  <a:gd name="T0" fmla="*/ 10 w 25"/>
                  <a:gd name="T1" fmla="*/ 8 h 10"/>
                  <a:gd name="T2" fmla="*/ 0 w 25"/>
                  <a:gd name="T3" fmla="*/ 10 h 10"/>
                  <a:gd name="T4" fmla="*/ 13 w 25"/>
                  <a:gd name="T5" fmla="*/ 3 h 10"/>
                  <a:gd name="T6" fmla="*/ 25 w 25"/>
                  <a:gd name="T7" fmla="*/ 0 h 10"/>
                  <a:gd name="T8" fmla="*/ 10 w 25"/>
                  <a:gd name="T9" fmla="*/ 8 h 10"/>
                </a:gdLst>
                <a:ahLst/>
                <a:cxnLst>
                  <a:cxn ang="0">
                    <a:pos x="T0" y="T1"/>
                  </a:cxn>
                  <a:cxn ang="0">
                    <a:pos x="T2" y="T3"/>
                  </a:cxn>
                  <a:cxn ang="0">
                    <a:pos x="T4" y="T5"/>
                  </a:cxn>
                  <a:cxn ang="0">
                    <a:pos x="T6" y="T7"/>
                  </a:cxn>
                  <a:cxn ang="0">
                    <a:pos x="T8" y="T9"/>
                  </a:cxn>
                </a:cxnLst>
                <a:rect l="0" t="0" r="r" b="b"/>
                <a:pathLst>
                  <a:path w="25" h="10">
                    <a:moveTo>
                      <a:pt x="10" y="8"/>
                    </a:moveTo>
                    <a:cubicBezTo>
                      <a:pt x="5" y="10"/>
                      <a:pt x="0" y="10"/>
                      <a:pt x="0" y="10"/>
                    </a:cubicBezTo>
                    <a:cubicBezTo>
                      <a:pt x="0" y="9"/>
                      <a:pt x="3" y="7"/>
                      <a:pt x="13" y="3"/>
                    </a:cubicBezTo>
                    <a:cubicBezTo>
                      <a:pt x="19" y="1"/>
                      <a:pt x="14" y="5"/>
                      <a:pt x="25" y="0"/>
                    </a:cubicBezTo>
                    <a:cubicBezTo>
                      <a:pt x="17" y="3"/>
                      <a:pt x="15" y="5"/>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2" name="Freeform 6448">
                <a:extLst>
                  <a:ext uri="{FF2B5EF4-FFF2-40B4-BE49-F238E27FC236}">
                    <a16:creationId xmlns:a16="http://schemas.microsoft.com/office/drawing/2014/main" id="{6D7420D7-5590-469D-93BA-4509FA9BD54D}"/>
                  </a:ext>
                </a:extLst>
              </p:cNvPr>
              <p:cNvSpPr>
                <a:spLocks/>
              </p:cNvSpPr>
              <p:nvPr/>
            </p:nvSpPr>
            <p:spPr bwMode="auto">
              <a:xfrm>
                <a:off x="2370" y="2597"/>
                <a:ext cx="12" cy="3"/>
              </a:xfrm>
              <a:custGeom>
                <a:avLst/>
                <a:gdLst>
                  <a:gd name="T0" fmla="*/ 14 w 21"/>
                  <a:gd name="T1" fmla="*/ 3 h 5"/>
                  <a:gd name="T2" fmla="*/ 4 w 21"/>
                  <a:gd name="T3" fmla="*/ 3 h 5"/>
                  <a:gd name="T4" fmla="*/ 21 w 21"/>
                  <a:gd name="T5" fmla="*/ 1 h 5"/>
                  <a:gd name="T6" fmla="*/ 14 w 21"/>
                  <a:gd name="T7" fmla="*/ 3 h 5"/>
                </a:gdLst>
                <a:ahLst/>
                <a:cxnLst>
                  <a:cxn ang="0">
                    <a:pos x="T0" y="T1"/>
                  </a:cxn>
                  <a:cxn ang="0">
                    <a:pos x="T2" y="T3"/>
                  </a:cxn>
                  <a:cxn ang="0">
                    <a:pos x="T4" y="T5"/>
                  </a:cxn>
                  <a:cxn ang="0">
                    <a:pos x="T6" y="T7"/>
                  </a:cxn>
                </a:cxnLst>
                <a:rect l="0" t="0" r="r" b="b"/>
                <a:pathLst>
                  <a:path w="21" h="5">
                    <a:moveTo>
                      <a:pt x="14" y="3"/>
                    </a:moveTo>
                    <a:cubicBezTo>
                      <a:pt x="6" y="5"/>
                      <a:pt x="0" y="4"/>
                      <a:pt x="4" y="3"/>
                    </a:cubicBezTo>
                    <a:cubicBezTo>
                      <a:pt x="17" y="0"/>
                      <a:pt x="19" y="0"/>
                      <a:pt x="21" y="1"/>
                    </a:cubicBezTo>
                    <a:cubicBezTo>
                      <a:pt x="17" y="2"/>
                      <a:pt x="15"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3" name="Freeform 6449">
                <a:extLst>
                  <a:ext uri="{FF2B5EF4-FFF2-40B4-BE49-F238E27FC236}">
                    <a16:creationId xmlns:a16="http://schemas.microsoft.com/office/drawing/2014/main" id="{4D864805-C705-4FB8-9402-219B05D4DC1C}"/>
                  </a:ext>
                </a:extLst>
              </p:cNvPr>
              <p:cNvSpPr>
                <a:spLocks/>
              </p:cNvSpPr>
              <p:nvPr/>
            </p:nvSpPr>
            <p:spPr bwMode="auto">
              <a:xfrm>
                <a:off x="2385" y="2592"/>
                <a:ext cx="11" cy="4"/>
              </a:xfrm>
              <a:custGeom>
                <a:avLst/>
                <a:gdLst>
                  <a:gd name="T0" fmla="*/ 9 w 20"/>
                  <a:gd name="T1" fmla="*/ 6 h 6"/>
                  <a:gd name="T2" fmla="*/ 15 w 20"/>
                  <a:gd name="T3" fmla="*/ 3 h 6"/>
                  <a:gd name="T4" fmla="*/ 0 w 20"/>
                  <a:gd name="T5" fmla="*/ 2 h 6"/>
                  <a:gd name="T6" fmla="*/ 17 w 20"/>
                  <a:gd name="T7" fmla="*/ 1 h 6"/>
                  <a:gd name="T8" fmla="*/ 9 w 20"/>
                  <a:gd name="T9" fmla="*/ 6 h 6"/>
                </a:gdLst>
                <a:ahLst/>
                <a:cxnLst>
                  <a:cxn ang="0">
                    <a:pos x="T0" y="T1"/>
                  </a:cxn>
                  <a:cxn ang="0">
                    <a:pos x="T2" y="T3"/>
                  </a:cxn>
                  <a:cxn ang="0">
                    <a:pos x="T4" y="T5"/>
                  </a:cxn>
                  <a:cxn ang="0">
                    <a:pos x="T6" y="T7"/>
                  </a:cxn>
                  <a:cxn ang="0">
                    <a:pos x="T8" y="T9"/>
                  </a:cxn>
                </a:cxnLst>
                <a:rect l="0" t="0" r="r" b="b"/>
                <a:pathLst>
                  <a:path w="20" h="6">
                    <a:moveTo>
                      <a:pt x="9" y="6"/>
                    </a:moveTo>
                    <a:cubicBezTo>
                      <a:pt x="7" y="5"/>
                      <a:pt x="11" y="4"/>
                      <a:pt x="15" y="3"/>
                    </a:cubicBezTo>
                    <a:cubicBezTo>
                      <a:pt x="7" y="4"/>
                      <a:pt x="6" y="2"/>
                      <a:pt x="0" y="2"/>
                    </a:cubicBezTo>
                    <a:cubicBezTo>
                      <a:pt x="7" y="0"/>
                      <a:pt x="14" y="0"/>
                      <a:pt x="17" y="1"/>
                    </a:cubicBezTo>
                    <a:cubicBezTo>
                      <a:pt x="20" y="1"/>
                      <a:pt x="19" y="3"/>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4" name="Freeform 6450">
                <a:extLst>
                  <a:ext uri="{FF2B5EF4-FFF2-40B4-BE49-F238E27FC236}">
                    <a16:creationId xmlns:a16="http://schemas.microsoft.com/office/drawing/2014/main" id="{D0A58AE1-3588-4434-960D-10343329011B}"/>
                  </a:ext>
                </a:extLst>
              </p:cNvPr>
              <p:cNvSpPr>
                <a:spLocks/>
              </p:cNvSpPr>
              <p:nvPr/>
            </p:nvSpPr>
            <p:spPr bwMode="auto">
              <a:xfrm>
                <a:off x="2698" y="1895"/>
                <a:ext cx="5" cy="11"/>
              </a:xfrm>
              <a:custGeom>
                <a:avLst/>
                <a:gdLst>
                  <a:gd name="T0" fmla="*/ 9 w 9"/>
                  <a:gd name="T1" fmla="*/ 17 h 19"/>
                  <a:gd name="T2" fmla="*/ 0 w 9"/>
                  <a:gd name="T3" fmla="*/ 3 h 19"/>
                  <a:gd name="T4" fmla="*/ 9 w 9"/>
                  <a:gd name="T5" fmla="*/ 17 h 19"/>
                </a:gdLst>
                <a:ahLst/>
                <a:cxnLst>
                  <a:cxn ang="0">
                    <a:pos x="T0" y="T1"/>
                  </a:cxn>
                  <a:cxn ang="0">
                    <a:pos x="T2" y="T3"/>
                  </a:cxn>
                  <a:cxn ang="0">
                    <a:pos x="T4" y="T5"/>
                  </a:cxn>
                </a:cxnLst>
                <a:rect l="0" t="0" r="r" b="b"/>
                <a:pathLst>
                  <a:path w="9" h="19">
                    <a:moveTo>
                      <a:pt x="9" y="17"/>
                    </a:moveTo>
                    <a:cubicBezTo>
                      <a:pt x="9" y="19"/>
                      <a:pt x="3" y="8"/>
                      <a:pt x="0" y="3"/>
                    </a:cubicBezTo>
                    <a:cubicBezTo>
                      <a:pt x="0" y="0"/>
                      <a:pt x="5" y="8"/>
                      <a:pt x="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5" name="Freeform 6451">
                <a:extLst>
                  <a:ext uri="{FF2B5EF4-FFF2-40B4-BE49-F238E27FC236}">
                    <a16:creationId xmlns:a16="http://schemas.microsoft.com/office/drawing/2014/main" id="{089E9A60-0734-4EE8-BE46-14F4011C4739}"/>
                  </a:ext>
                </a:extLst>
              </p:cNvPr>
              <p:cNvSpPr>
                <a:spLocks/>
              </p:cNvSpPr>
              <p:nvPr/>
            </p:nvSpPr>
            <p:spPr bwMode="auto">
              <a:xfrm>
                <a:off x="2662" y="2396"/>
                <a:ext cx="11" cy="17"/>
              </a:xfrm>
              <a:custGeom>
                <a:avLst/>
                <a:gdLst>
                  <a:gd name="T0" fmla="*/ 8 w 19"/>
                  <a:gd name="T1" fmla="*/ 17 h 29"/>
                  <a:gd name="T2" fmla="*/ 4 w 19"/>
                  <a:gd name="T3" fmla="*/ 20 h 29"/>
                  <a:gd name="T4" fmla="*/ 19 w 19"/>
                  <a:gd name="T5" fmla="*/ 0 h 29"/>
                  <a:gd name="T6" fmla="*/ 8 w 19"/>
                  <a:gd name="T7" fmla="*/ 17 h 29"/>
                </a:gdLst>
                <a:ahLst/>
                <a:cxnLst>
                  <a:cxn ang="0">
                    <a:pos x="T0" y="T1"/>
                  </a:cxn>
                  <a:cxn ang="0">
                    <a:pos x="T2" y="T3"/>
                  </a:cxn>
                  <a:cxn ang="0">
                    <a:pos x="T4" y="T5"/>
                  </a:cxn>
                  <a:cxn ang="0">
                    <a:pos x="T6" y="T7"/>
                  </a:cxn>
                </a:cxnLst>
                <a:rect l="0" t="0" r="r" b="b"/>
                <a:pathLst>
                  <a:path w="19" h="29">
                    <a:moveTo>
                      <a:pt x="8" y="17"/>
                    </a:moveTo>
                    <a:cubicBezTo>
                      <a:pt x="0" y="29"/>
                      <a:pt x="6" y="19"/>
                      <a:pt x="4" y="20"/>
                    </a:cubicBezTo>
                    <a:cubicBezTo>
                      <a:pt x="12" y="10"/>
                      <a:pt x="16" y="0"/>
                      <a:pt x="19" y="0"/>
                    </a:cubicBezTo>
                    <a:cubicBezTo>
                      <a:pt x="16" y="5"/>
                      <a:pt x="4" y="18"/>
                      <a:pt x="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6" name="Freeform 6452">
                <a:extLst>
                  <a:ext uri="{FF2B5EF4-FFF2-40B4-BE49-F238E27FC236}">
                    <a16:creationId xmlns:a16="http://schemas.microsoft.com/office/drawing/2014/main" id="{92F7AE36-BC67-436A-A9E4-186F16530AF4}"/>
                  </a:ext>
                </a:extLst>
              </p:cNvPr>
              <p:cNvSpPr>
                <a:spLocks/>
              </p:cNvSpPr>
              <p:nvPr/>
            </p:nvSpPr>
            <p:spPr bwMode="auto">
              <a:xfrm>
                <a:off x="2581" y="2482"/>
                <a:ext cx="15" cy="15"/>
              </a:xfrm>
              <a:custGeom>
                <a:avLst/>
                <a:gdLst>
                  <a:gd name="T0" fmla="*/ 11 w 27"/>
                  <a:gd name="T1" fmla="*/ 18 h 27"/>
                  <a:gd name="T2" fmla="*/ 2 w 27"/>
                  <a:gd name="T3" fmla="*/ 25 h 27"/>
                  <a:gd name="T4" fmla="*/ 10 w 27"/>
                  <a:gd name="T5" fmla="*/ 14 h 27"/>
                  <a:gd name="T6" fmla="*/ 11 w 27"/>
                  <a:gd name="T7" fmla="*/ 18 h 27"/>
                </a:gdLst>
                <a:ahLst/>
                <a:cxnLst>
                  <a:cxn ang="0">
                    <a:pos x="T0" y="T1"/>
                  </a:cxn>
                  <a:cxn ang="0">
                    <a:pos x="T2" y="T3"/>
                  </a:cxn>
                  <a:cxn ang="0">
                    <a:pos x="T4" y="T5"/>
                  </a:cxn>
                  <a:cxn ang="0">
                    <a:pos x="T6" y="T7"/>
                  </a:cxn>
                </a:cxnLst>
                <a:rect l="0" t="0" r="r" b="b"/>
                <a:pathLst>
                  <a:path w="27" h="27">
                    <a:moveTo>
                      <a:pt x="11" y="18"/>
                    </a:moveTo>
                    <a:cubicBezTo>
                      <a:pt x="11" y="19"/>
                      <a:pt x="0" y="27"/>
                      <a:pt x="2" y="25"/>
                    </a:cubicBezTo>
                    <a:cubicBezTo>
                      <a:pt x="11" y="16"/>
                      <a:pt x="8" y="17"/>
                      <a:pt x="10" y="14"/>
                    </a:cubicBezTo>
                    <a:cubicBezTo>
                      <a:pt x="27" y="0"/>
                      <a:pt x="8" y="21"/>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7" name="Freeform 6453">
                <a:extLst>
                  <a:ext uri="{FF2B5EF4-FFF2-40B4-BE49-F238E27FC236}">
                    <a16:creationId xmlns:a16="http://schemas.microsoft.com/office/drawing/2014/main" id="{78A405EC-9446-4889-AA69-392165B0113D}"/>
                  </a:ext>
                </a:extLst>
              </p:cNvPr>
              <p:cNvSpPr>
                <a:spLocks/>
              </p:cNvSpPr>
              <p:nvPr/>
            </p:nvSpPr>
            <p:spPr bwMode="auto">
              <a:xfrm>
                <a:off x="2679" y="2372"/>
                <a:ext cx="10" cy="10"/>
              </a:xfrm>
              <a:custGeom>
                <a:avLst/>
                <a:gdLst>
                  <a:gd name="T0" fmla="*/ 16 w 17"/>
                  <a:gd name="T1" fmla="*/ 0 h 19"/>
                  <a:gd name="T2" fmla="*/ 7 w 17"/>
                  <a:gd name="T3" fmla="*/ 16 h 19"/>
                  <a:gd name="T4" fmla="*/ 0 w 17"/>
                  <a:gd name="T5" fmla="*/ 19 h 19"/>
                  <a:gd name="T6" fmla="*/ 6 w 17"/>
                  <a:gd name="T7" fmla="*/ 7 h 19"/>
                  <a:gd name="T8" fmla="*/ 16 w 17"/>
                  <a:gd name="T9" fmla="*/ 0 h 19"/>
                </a:gdLst>
                <a:ahLst/>
                <a:cxnLst>
                  <a:cxn ang="0">
                    <a:pos x="T0" y="T1"/>
                  </a:cxn>
                  <a:cxn ang="0">
                    <a:pos x="T2" y="T3"/>
                  </a:cxn>
                  <a:cxn ang="0">
                    <a:pos x="T4" y="T5"/>
                  </a:cxn>
                  <a:cxn ang="0">
                    <a:pos x="T6" y="T7"/>
                  </a:cxn>
                  <a:cxn ang="0">
                    <a:pos x="T8" y="T9"/>
                  </a:cxn>
                </a:cxnLst>
                <a:rect l="0" t="0" r="r" b="b"/>
                <a:pathLst>
                  <a:path w="17" h="19">
                    <a:moveTo>
                      <a:pt x="16" y="0"/>
                    </a:moveTo>
                    <a:cubicBezTo>
                      <a:pt x="17" y="1"/>
                      <a:pt x="8" y="14"/>
                      <a:pt x="7" y="16"/>
                    </a:cubicBezTo>
                    <a:cubicBezTo>
                      <a:pt x="11" y="5"/>
                      <a:pt x="5" y="15"/>
                      <a:pt x="0" y="19"/>
                    </a:cubicBezTo>
                    <a:cubicBezTo>
                      <a:pt x="7" y="9"/>
                      <a:pt x="0" y="16"/>
                      <a:pt x="6" y="7"/>
                    </a:cubicBezTo>
                    <a:cubicBezTo>
                      <a:pt x="6" y="11"/>
                      <a:pt x="10" y="9"/>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8" name="Freeform 6454">
                <a:extLst>
                  <a:ext uri="{FF2B5EF4-FFF2-40B4-BE49-F238E27FC236}">
                    <a16:creationId xmlns:a16="http://schemas.microsoft.com/office/drawing/2014/main" id="{75AC6882-3D34-4874-A5EE-8C981D882C80}"/>
                  </a:ext>
                </a:extLst>
              </p:cNvPr>
              <p:cNvSpPr>
                <a:spLocks/>
              </p:cNvSpPr>
              <p:nvPr/>
            </p:nvSpPr>
            <p:spPr bwMode="auto">
              <a:xfrm>
                <a:off x="2605" y="2459"/>
                <a:ext cx="14" cy="17"/>
              </a:xfrm>
              <a:custGeom>
                <a:avLst/>
                <a:gdLst>
                  <a:gd name="T0" fmla="*/ 0 w 25"/>
                  <a:gd name="T1" fmla="*/ 29 h 29"/>
                  <a:gd name="T2" fmla="*/ 1 w 25"/>
                  <a:gd name="T3" fmla="*/ 23 h 29"/>
                  <a:gd name="T4" fmla="*/ 24 w 25"/>
                  <a:gd name="T5" fmla="*/ 0 h 29"/>
                  <a:gd name="T6" fmla="*/ 11 w 25"/>
                  <a:gd name="T7" fmla="*/ 16 h 29"/>
                  <a:gd name="T8" fmla="*/ 0 w 25"/>
                  <a:gd name="T9" fmla="*/ 29 h 29"/>
                </a:gdLst>
                <a:ahLst/>
                <a:cxnLst>
                  <a:cxn ang="0">
                    <a:pos x="T0" y="T1"/>
                  </a:cxn>
                  <a:cxn ang="0">
                    <a:pos x="T2" y="T3"/>
                  </a:cxn>
                  <a:cxn ang="0">
                    <a:pos x="T4" y="T5"/>
                  </a:cxn>
                  <a:cxn ang="0">
                    <a:pos x="T6" y="T7"/>
                  </a:cxn>
                  <a:cxn ang="0">
                    <a:pos x="T8" y="T9"/>
                  </a:cxn>
                </a:cxnLst>
                <a:rect l="0" t="0" r="r" b="b"/>
                <a:pathLst>
                  <a:path w="25" h="29">
                    <a:moveTo>
                      <a:pt x="0" y="29"/>
                    </a:moveTo>
                    <a:cubicBezTo>
                      <a:pt x="2" y="26"/>
                      <a:pt x="3" y="23"/>
                      <a:pt x="1" y="23"/>
                    </a:cubicBezTo>
                    <a:cubicBezTo>
                      <a:pt x="12" y="16"/>
                      <a:pt x="17" y="7"/>
                      <a:pt x="24" y="0"/>
                    </a:cubicBezTo>
                    <a:cubicBezTo>
                      <a:pt x="25" y="0"/>
                      <a:pt x="20" y="6"/>
                      <a:pt x="11" y="16"/>
                    </a:cubicBezTo>
                    <a:cubicBezTo>
                      <a:pt x="9" y="17"/>
                      <a:pt x="15" y="16"/>
                      <a:pt x="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9" name="Freeform 6455">
                <a:extLst>
                  <a:ext uri="{FF2B5EF4-FFF2-40B4-BE49-F238E27FC236}">
                    <a16:creationId xmlns:a16="http://schemas.microsoft.com/office/drawing/2014/main" id="{6A7C7EC1-A89E-4EBE-9EFA-0F5B2C021AE5}"/>
                  </a:ext>
                </a:extLst>
              </p:cNvPr>
              <p:cNvSpPr>
                <a:spLocks/>
              </p:cNvSpPr>
              <p:nvPr/>
            </p:nvSpPr>
            <p:spPr bwMode="auto">
              <a:xfrm>
                <a:off x="2268" y="1656"/>
                <a:ext cx="14" cy="2"/>
              </a:xfrm>
              <a:custGeom>
                <a:avLst/>
                <a:gdLst>
                  <a:gd name="T0" fmla="*/ 17 w 25"/>
                  <a:gd name="T1" fmla="*/ 0 h 2"/>
                  <a:gd name="T2" fmla="*/ 18 w 25"/>
                  <a:gd name="T3" fmla="*/ 2 h 2"/>
                  <a:gd name="T4" fmla="*/ 1 w 25"/>
                  <a:gd name="T5" fmla="*/ 2 h 2"/>
                  <a:gd name="T6" fmla="*/ 9 w 25"/>
                  <a:gd name="T7" fmla="*/ 1 h 2"/>
                  <a:gd name="T8" fmla="*/ 17 w 25"/>
                  <a:gd name="T9" fmla="*/ 0 h 2"/>
                </a:gdLst>
                <a:ahLst/>
                <a:cxnLst>
                  <a:cxn ang="0">
                    <a:pos x="T0" y="T1"/>
                  </a:cxn>
                  <a:cxn ang="0">
                    <a:pos x="T2" y="T3"/>
                  </a:cxn>
                  <a:cxn ang="0">
                    <a:pos x="T4" y="T5"/>
                  </a:cxn>
                  <a:cxn ang="0">
                    <a:pos x="T6" y="T7"/>
                  </a:cxn>
                  <a:cxn ang="0">
                    <a:pos x="T8" y="T9"/>
                  </a:cxn>
                </a:cxnLst>
                <a:rect l="0" t="0" r="r" b="b"/>
                <a:pathLst>
                  <a:path w="25" h="2">
                    <a:moveTo>
                      <a:pt x="17" y="0"/>
                    </a:moveTo>
                    <a:cubicBezTo>
                      <a:pt x="25" y="0"/>
                      <a:pt x="19" y="1"/>
                      <a:pt x="18" y="2"/>
                    </a:cubicBezTo>
                    <a:cubicBezTo>
                      <a:pt x="10" y="2"/>
                      <a:pt x="7" y="1"/>
                      <a:pt x="1" y="2"/>
                    </a:cubicBezTo>
                    <a:cubicBezTo>
                      <a:pt x="0" y="1"/>
                      <a:pt x="4" y="1"/>
                      <a:pt x="9" y="1"/>
                    </a:cubicBezTo>
                    <a:cubicBezTo>
                      <a:pt x="14" y="0"/>
                      <a:pt x="1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0" name="Freeform 6456">
                <a:extLst>
                  <a:ext uri="{FF2B5EF4-FFF2-40B4-BE49-F238E27FC236}">
                    <a16:creationId xmlns:a16="http://schemas.microsoft.com/office/drawing/2014/main" id="{8E8B4B41-38D9-49AD-ACC9-D6ECF144D044}"/>
                  </a:ext>
                </a:extLst>
              </p:cNvPr>
              <p:cNvSpPr>
                <a:spLocks/>
              </p:cNvSpPr>
              <p:nvPr/>
            </p:nvSpPr>
            <p:spPr bwMode="auto">
              <a:xfrm>
                <a:off x="2619" y="2447"/>
                <a:ext cx="11" cy="14"/>
              </a:xfrm>
              <a:custGeom>
                <a:avLst/>
                <a:gdLst>
                  <a:gd name="T0" fmla="*/ 8 w 19"/>
                  <a:gd name="T1" fmla="*/ 16 h 25"/>
                  <a:gd name="T2" fmla="*/ 1 w 19"/>
                  <a:gd name="T3" fmla="*/ 21 h 25"/>
                  <a:gd name="T4" fmla="*/ 14 w 19"/>
                  <a:gd name="T5" fmla="*/ 8 h 25"/>
                  <a:gd name="T6" fmla="*/ 15 w 19"/>
                  <a:gd name="T7" fmla="*/ 2 h 25"/>
                  <a:gd name="T8" fmla="*/ 19 w 19"/>
                  <a:gd name="T9" fmla="*/ 0 h 25"/>
                  <a:gd name="T10" fmla="*/ 17 w 19"/>
                  <a:gd name="T11" fmla="*/ 6 h 25"/>
                  <a:gd name="T12" fmla="*/ 4 w 19"/>
                  <a:gd name="T13" fmla="*/ 19 h 25"/>
                  <a:gd name="T14" fmla="*/ 8 w 19"/>
                  <a:gd name="T15" fmla="*/ 16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5">
                    <a:moveTo>
                      <a:pt x="8" y="16"/>
                    </a:moveTo>
                    <a:cubicBezTo>
                      <a:pt x="8" y="18"/>
                      <a:pt x="0" y="25"/>
                      <a:pt x="1" y="21"/>
                    </a:cubicBezTo>
                    <a:cubicBezTo>
                      <a:pt x="6" y="17"/>
                      <a:pt x="10" y="13"/>
                      <a:pt x="14" y="8"/>
                    </a:cubicBezTo>
                    <a:cubicBezTo>
                      <a:pt x="12" y="8"/>
                      <a:pt x="4" y="15"/>
                      <a:pt x="15" y="2"/>
                    </a:cubicBezTo>
                    <a:cubicBezTo>
                      <a:pt x="18" y="1"/>
                      <a:pt x="10" y="10"/>
                      <a:pt x="19" y="0"/>
                    </a:cubicBezTo>
                    <a:cubicBezTo>
                      <a:pt x="14" y="7"/>
                      <a:pt x="19" y="2"/>
                      <a:pt x="17" y="6"/>
                    </a:cubicBezTo>
                    <a:cubicBezTo>
                      <a:pt x="14" y="9"/>
                      <a:pt x="10" y="13"/>
                      <a:pt x="4" y="19"/>
                    </a:cubicBezTo>
                    <a:cubicBezTo>
                      <a:pt x="5" y="19"/>
                      <a:pt x="6" y="18"/>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1" name="Freeform 6457">
                <a:extLst>
                  <a:ext uri="{FF2B5EF4-FFF2-40B4-BE49-F238E27FC236}">
                    <a16:creationId xmlns:a16="http://schemas.microsoft.com/office/drawing/2014/main" id="{6ACCD479-040A-488E-94AF-30FE9AD9F233}"/>
                  </a:ext>
                </a:extLst>
              </p:cNvPr>
              <p:cNvSpPr>
                <a:spLocks/>
              </p:cNvSpPr>
              <p:nvPr/>
            </p:nvSpPr>
            <p:spPr bwMode="auto">
              <a:xfrm>
                <a:off x="2227" y="2609"/>
                <a:ext cx="22" cy="2"/>
              </a:xfrm>
              <a:custGeom>
                <a:avLst/>
                <a:gdLst>
                  <a:gd name="T0" fmla="*/ 39 w 39"/>
                  <a:gd name="T1" fmla="*/ 2 h 3"/>
                  <a:gd name="T2" fmla="*/ 25 w 39"/>
                  <a:gd name="T3" fmla="*/ 2 h 3"/>
                  <a:gd name="T4" fmla="*/ 24 w 39"/>
                  <a:gd name="T5" fmla="*/ 1 h 3"/>
                  <a:gd name="T6" fmla="*/ 38 w 39"/>
                  <a:gd name="T7" fmla="*/ 0 h 3"/>
                  <a:gd name="T8" fmla="*/ 31 w 39"/>
                  <a:gd name="T9" fmla="*/ 1 h 3"/>
                  <a:gd name="T10" fmla="*/ 39 w 39"/>
                  <a:gd name="T11" fmla="*/ 2 h 3"/>
                </a:gdLst>
                <a:ahLst/>
                <a:cxnLst>
                  <a:cxn ang="0">
                    <a:pos x="T0" y="T1"/>
                  </a:cxn>
                  <a:cxn ang="0">
                    <a:pos x="T2" y="T3"/>
                  </a:cxn>
                  <a:cxn ang="0">
                    <a:pos x="T4" y="T5"/>
                  </a:cxn>
                  <a:cxn ang="0">
                    <a:pos x="T6" y="T7"/>
                  </a:cxn>
                  <a:cxn ang="0">
                    <a:pos x="T8" y="T9"/>
                  </a:cxn>
                  <a:cxn ang="0">
                    <a:pos x="T10" y="T11"/>
                  </a:cxn>
                </a:cxnLst>
                <a:rect l="0" t="0" r="r" b="b"/>
                <a:pathLst>
                  <a:path w="39" h="3">
                    <a:moveTo>
                      <a:pt x="39" y="2"/>
                    </a:moveTo>
                    <a:cubicBezTo>
                      <a:pt x="39" y="3"/>
                      <a:pt x="30" y="3"/>
                      <a:pt x="25" y="2"/>
                    </a:cubicBezTo>
                    <a:cubicBezTo>
                      <a:pt x="24" y="1"/>
                      <a:pt x="24" y="1"/>
                      <a:pt x="24" y="1"/>
                    </a:cubicBezTo>
                    <a:cubicBezTo>
                      <a:pt x="0" y="0"/>
                      <a:pt x="30" y="0"/>
                      <a:pt x="38" y="0"/>
                    </a:cubicBezTo>
                    <a:cubicBezTo>
                      <a:pt x="37" y="1"/>
                      <a:pt x="32" y="0"/>
                      <a:pt x="31" y="1"/>
                    </a:cubicBezTo>
                    <a:cubicBezTo>
                      <a:pt x="33" y="2"/>
                      <a:pt x="35" y="2"/>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2" name="Freeform 6458">
                <a:extLst>
                  <a:ext uri="{FF2B5EF4-FFF2-40B4-BE49-F238E27FC236}">
                    <a16:creationId xmlns:a16="http://schemas.microsoft.com/office/drawing/2014/main" id="{6E2F30AD-B83F-451F-BE88-2A38D0AE7969}"/>
                  </a:ext>
                </a:extLst>
              </p:cNvPr>
              <p:cNvSpPr>
                <a:spLocks/>
              </p:cNvSpPr>
              <p:nvPr/>
            </p:nvSpPr>
            <p:spPr bwMode="auto">
              <a:xfrm>
                <a:off x="2174" y="2602"/>
                <a:ext cx="10" cy="3"/>
              </a:xfrm>
              <a:custGeom>
                <a:avLst/>
                <a:gdLst>
                  <a:gd name="T0" fmla="*/ 0 w 18"/>
                  <a:gd name="T1" fmla="*/ 2 h 5"/>
                  <a:gd name="T2" fmla="*/ 7 w 18"/>
                  <a:gd name="T3" fmla="*/ 2 h 5"/>
                  <a:gd name="T4" fmla="*/ 6 w 18"/>
                  <a:gd name="T5" fmla="*/ 0 h 5"/>
                  <a:gd name="T6" fmla="*/ 18 w 18"/>
                  <a:gd name="T7" fmla="*/ 3 h 5"/>
                  <a:gd name="T8" fmla="*/ 0 w 18"/>
                  <a:gd name="T9" fmla="*/ 2 h 5"/>
                </a:gdLst>
                <a:ahLst/>
                <a:cxnLst>
                  <a:cxn ang="0">
                    <a:pos x="T0" y="T1"/>
                  </a:cxn>
                  <a:cxn ang="0">
                    <a:pos x="T2" y="T3"/>
                  </a:cxn>
                  <a:cxn ang="0">
                    <a:pos x="T4" y="T5"/>
                  </a:cxn>
                  <a:cxn ang="0">
                    <a:pos x="T6" y="T7"/>
                  </a:cxn>
                  <a:cxn ang="0">
                    <a:pos x="T8" y="T9"/>
                  </a:cxn>
                </a:cxnLst>
                <a:rect l="0" t="0" r="r" b="b"/>
                <a:pathLst>
                  <a:path w="18" h="5">
                    <a:moveTo>
                      <a:pt x="0" y="2"/>
                    </a:moveTo>
                    <a:cubicBezTo>
                      <a:pt x="0" y="1"/>
                      <a:pt x="4" y="2"/>
                      <a:pt x="7" y="2"/>
                    </a:cubicBezTo>
                    <a:cubicBezTo>
                      <a:pt x="6" y="0"/>
                      <a:pt x="6" y="0"/>
                      <a:pt x="6" y="0"/>
                    </a:cubicBezTo>
                    <a:cubicBezTo>
                      <a:pt x="9" y="1"/>
                      <a:pt x="12" y="2"/>
                      <a:pt x="18" y="3"/>
                    </a:cubicBezTo>
                    <a:cubicBezTo>
                      <a:pt x="14" y="3"/>
                      <a:pt x="14"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3" name="Freeform 6459">
                <a:extLst>
                  <a:ext uri="{FF2B5EF4-FFF2-40B4-BE49-F238E27FC236}">
                    <a16:creationId xmlns:a16="http://schemas.microsoft.com/office/drawing/2014/main" id="{40AD2350-7CDE-4A26-9184-B2D67ADDDD57}"/>
                  </a:ext>
                </a:extLst>
              </p:cNvPr>
              <p:cNvSpPr>
                <a:spLocks/>
              </p:cNvSpPr>
              <p:nvPr/>
            </p:nvSpPr>
            <p:spPr bwMode="auto">
              <a:xfrm>
                <a:off x="2519" y="2534"/>
                <a:ext cx="7" cy="7"/>
              </a:xfrm>
              <a:custGeom>
                <a:avLst/>
                <a:gdLst>
                  <a:gd name="T0" fmla="*/ 10 w 14"/>
                  <a:gd name="T1" fmla="*/ 5 h 11"/>
                  <a:gd name="T2" fmla="*/ 1 w 14"/>
                  <a:gd name="T3" fmla="*/ 7 h 11"/>
                  <a:gd name="T4" fmla="*/ 10 w 14"/>
                  <a:gd name="T5" fmla="*/ 5 h 11"/>
                </a:gdLst>
                <a:ahLst/>
                <a:cxnLst>
                  <a:cxn ang="0">
                    <a:pos x="T0" y="T1"/>
                  </a:cxn>
                  <a:cxn ang="0">
                    <a:pos x="T2" y="T3"/>
                  </a:cxn>
                  <a:cxn ang="0">
                    <a:pos x="T4" y="T5"/>
                  </a:cxn>
                </a:cxnLst>
                <a:rect l="0" t="0" r="r" b="b"/>
                <a:pathLst>
                  <a:path w="14" h="11">
                    <a:moveTo>
                      <a:pt x="10" y="5"/>
                    </a:moveTo>
                    <a:cubicBezTo>
                      <a:pt x="0" y="11"/>
                      <a:pt x="4" y="7"/>
                      <a:pt x="1" y="7"/>
                    </a:cubicBezTo>
                    <a:cubicBezTo>
                      <a:pt x="12" y="0"/>
                      <a:pt x="14" y="1"/>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4" name="Freeform 6460">
                <a:extLst>
                  <a:ext uri="{FF2B5EF4-FFF2-40B4-BE49-F238E27FC236}">
                    <a16:creationId xmlns:a16="http://schemas.microsoft.com/office/drawing/2014/main" id="{F058B15E-F6C1-45A8-9708-7D409373B12C}"/>
                  </a:ext>
                </a:extLst>
              </p:cNvPr>
              <p:cNvSpPr>
                <a:spLocks/>
              </p:cNvSpPr>
              <p:nvPr/>
            </p:nvSpPr>
            <p:spPr bwMode="auto">
              <a:xfrm>
                <a:off x="2459" y="2564"/>
                <a:ext cx="8" cy="5"/>
              </a:xfrm>
              <a:custGeom>
                <a:avLst/>
                <a:gdLst>
                  <a:gd name="T0" fmla="*/ 14 w 14"/>
                  <a:gd name="T1" fmla="*/ 5 h 9"/>
                  <a:gd name="T2" fmla="*/ 3 w 14"/>
                  <a:gd name="T3" fmla="*/ 9 h 9"/>
                  <a:gd name="T4" fmla="*/ 0 w 14"/>
                  <a:gd name="T5" fmla="*/ 7 h 9"/>
                  <a:gd name="T6" fmla="*/ 14 w 14"/>
                  <a:gd name="T7" fmla="*/ 5 h 9"/>
                </a:gdLst>
                <a:ahLst/>
                <a:cxnLst>
                  <a:cxn ang="0">
                    <a:pos x="T0" y="T1"/>
                  </a:cxn>
                  <a:cxn ang="0">
                    <a:pos x="T2" y="T3"/>
                  </a:cxn>
                  <a:cxn ang="0">
                    <a:pos x="T4" y="T5"/>
                  </a:cxn>
                  <a:cxn ang="0">
                    <a:pos x="T6" y="T7"/>
                  </a:cxn>
                </a:cxnLst>
                <a:rect l="0" t="0" r="r" b="b"/>
                <a:pathLst>
                  <a:path w="14" h="9">
                    <a:moveTo>
                      <a:pt x="14" y="5"/>
                    </a:moveTo>
                    <a:cubicBezTo>
                      <a:pt x="6" y="8"/>
                      <a:pt x="8" y="6"/>
                      <a:pt x="3" y="9"/>
                    </a:cubicBezTo>
                    <a:cubicBezTo>
                      <a:pt x="11" y="4"/>
                      <a:pt x="6" y="6"/>
                      <a:pt x="0" y="7"/>
                    </a:cubicBezTo>
                    <a:cubicBezTo>
                      <a:pt x="14" y="0"/>
                      <a:pt x="11" y="3"/>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5" name="Freeform 6461">
                <a:extLst>
                  <a:ext uri="{FF2B5EF4-FFF2-40B4-BE49-F238E27FC236}">
                    <a16:creationId xmlns:a16="http://schemas.microsoft.com/office/drawing/2014/main" id="{81BCCE17-EC52-4B0A-BDB9-76F5F838BDCF}"/>
                  </a:ext>
                </a:extLst>
              </p:cNvPr>
              <p:cNvSpPr>
                <a:spLocks/>
              </p:cNvSpPr>
              <p:nvPr/>
            </p:nvSpPr>
            <p:spPr bwMode="auto">
              <a:xfrm>
                <a:off x="2529" y="2522"/>
                <a:ext cx="14" cy="11"/>
              </a:xfrm>
              <a:custGeom>
                <a:avLst/>
                <a:gdLst>
                  <a:gd name="T0" fmla="*/ 7 w 25"/>
                  <a:gd name="T1" fmla="*/ 12 h 19"/>
                  <a:gd name="T2" fmla="*/ 12 w 25"/>
                  <a:gd name="T3" fmla="*/ 8 h 19"/>
                  <a:gd name="T4" fmla="*/ 12 w 25"/>
                  <a:gd name="T5" fmla="*/ 11 h 19"/>
                  <a:gd name="T6" fmla="*/ 2 w 25"/>
                  <a:gd name="T7" fmla="*/ 17 h 19"/>
                  <a:gd name="T8" fmla="*/ 17 w 25"/>
                  <a:gd name="T9" fmla="*/ 4 h 19"/>
                  <a:gd name="T10" fmla="*/ 7 w 25"/>
                  <a:gd name="T11" fmla="*/ 12 h 19"/>
                </a:gdLst>
                <a:ahLst/>
                <a:cxnLst>
                  <a:cxn ang="0">
                    <a:pos x="T0" y="T1"/>
                  </a:cxn>
                  <a:cxn ang="0">
                    <a:pos x="T2" y="T3"/>
                  </a:cxn>
                  <a:cxn ang="0">
                    <a:pos x="T4" y="T5"/>
                  </a:cxn>
                  <a:cxn ang="0">
                    <a:pos x="T6" y="T7"/>
                  </a:cxn>
                  <a:cxn ang="0">
                    <a:pos x="T8" y="T9"/>
                  </a:cxn>
                  <a:cxn ang="0">
                    <a:pos x="T10" y="T11"/>
                  </a:cxn>
                </a:cxnLst>
                <a:rect l="0" t="0" r="r" b="b"/>
                <a:pathLst>
                  <a:path w="25" h="19">
                    <a:moveTo>
                      <a:pt x="7" y="12"/>
                    </a:moveTo>
                    <a:cubicBezTo>
                      <a:pt x="13" y="9"/>
                      <a:pt x="13" y="8"/>
                      <a:pt x="12" y="8"/>
                    </a:cubicBezTo>
                    <a:cubicBezTo>
                      <a:pt x="25" y="0"/>
                      <a:pt x="17" y="8"/>
                      <a:pt x="12" y="11"/>
                    </a:cubicBezTo>
                    <a:cubicBezTo>
                      <a:pt x="0" y="19"/>
                      <a:pt x="14" y="8"/>
                      <a:pt x="2" y="17"/>
                    </a:cubicBezTo>
                    <a:cubicBezTo>
                      <a:pt x="2" y="15"/>
                      <a:pt x="6" y="11"/>
                      <a:pt x="17" y="4"/>
                    </a:cubicBezTo>
                    <a:cubicBezTo>
                      <a:pt x="15" y="6"/>
                      <a:pt x="7" y="11"/>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6" name="Freeform 6462">
                <a:extLst>
                  <a:ext uri="{FF2B5EF4-FFF2-40B4-BE49-F238E27FC236}">
                    <a16:creationId xmlns:a16="http://schemas.microsoft.com/office/drawing/2014/main" id="{065426DA-AD9B-4B15-A6A4-673FD7F6016F}"/>
                  </a:ext>
                </a:extLst>
              </p:cNvPr>
              <p:cNvSpPr>
                <a:spLocks/>
              </p:cNvSpPr>
              <p:nvPr/>
            </p:nvSpPr>
            <p:spPr bwMode="auto">
              <a:xfrm>
                <a:off x="2075" y="2571"/>
                <a:ext cx="17" cy="8"/>
              </a:xfrm>
              <a:custGeom>
                <a:avLst/>
                <a:gdLst>
                  <a:gd name="T0" fmla="*/ 28 w 29"/>
                  <a:gd name="T1" fmla="*/ 13 h 13"/>
                  <a:gd name="T2" fmla="*/ 18 w 29"/>
                  <a:gd name="T3" fmla="*/ 10 h 13"/>
                  <a:gd name="T4" fmla="*/ 20 w 29"/>
                  <a:gd name="T5" fmla="*/ 6 h 13"/>
                  <a:gd name="T6" fmla="*/ 28 w 29"/>
                  <a:gd name="T7" fmla="*/ 13 h 13"/>
                </a:gdLst>
                <a:ahLst/>
                <a:cxnLst>
                  <a:cxn ang="0">
                    <a:pos x="T0" y="T1"/>
                  </a:cxn>
                  <a:cxn ang="0">
                    <a:pos x="T2" y="T3"/>
                  </a:cxn>
                  <a:cxn ang="0">
                    <a:pos x="T4" y="T5"/>
                  </a:cxn>
                  <a:cxn ang="0">
                    <a:pos x="T6" y="T7"/>
                  </a:cxn>
                </a:cxnLst>
                <a:rect l="0" t="0" r="r" b="b"/>
                <a:pathLst>
                  <a:path w="29" h="13">
                    <a:moveTo>
                      <a:pt x="28" y="13"/>
                    </a:moveTo>
                    <a:cubicBezTo>
                      <a:pt x="18" y="10"/>
                      <a:pt x="18" y="10"/>
                      <a:pt x="18" y="10"/>
                    </a:cubicBezTo>
                    <a:cubicBezTo>
                      <a:pt x="29" y="12"/>
                      <a:pt x="0" y="0"/>
                      <a:pt x="20" y="6"/>
                    </a:cubicBezTo>
                    <a:cubicBezTo>
                      <a:pt x="15" y="5"/>
                      <a:pt x="29" y="12"/>
                      <a:pt x="2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7" name="Freeform 6463">
                <a:extLst>
                  <a:ext uri="{FF2B5EF4-FFF2-40B4-BE49-F238E27FC236}">
                    <a16:creationId xmlns:a16="http://schemas.microsoft.com/office/drawing/2014/main" id="{662B65CB-9B69-4F53-9A70-DDCC5BD961AC}"/>
                  </a:ext>
                </a:extLst>
              </p:cNvPr>
              <p:cNvSpPr>
                <a:spLocks/>
              </p:cNvSpPr>
              <p:nvPr/>
            </p:nvSpPr>
            <p:spPr bwMode="auto">
              <a:xfrm>
                <a:off x="2714" y="2304"/>
                <a:ext cx="5" cy="11"/>
              </a:xfrm>
              <a:custGeom>
                <a:avLst/>
                <a:gdLst>
                  <a:gd name="T0" fmla="*/ 9 w 9"/>
                  <a:gd name="T1" fmla="*/ 2 h 19"/>
                  <a:gd name="T2" fmla="*/ 0 w 9"/>
                  <a:gd name="T3" fmla="*/ 19 h 19"/>
                  <a:gd name="T4" fmla="*/ 7 w 9"/>
                  <a:gd name="T5" fmla="*/ 2 h 19"/>
                  <a:gd name="T6" fmla="*/ 9 w 9"/>
                  <a:gd name="T7" fmla="*/ 2 h 19"/>
                </a:gdLst>
                <a:ahLst/>
                <a:cxnLst>
                  <a:cxn ang="0">
                    <a:pos x="T0" y="T1"/>
                  </a:cxn>
                  <a:cxn ang="0">
                    <a:pos x="T2" y="T3"/>
                  </a:cxn>
                  <a:cxn ang="0">
                    <a:pos x="T4" y="T5"/>
                  </a:cxn>
                  <a:cxn ang="0">
                    <a:pos x="T6" y="T7"/>
                  </a:cxn>
                </a:cxnLst>
                <a:rect l="0" t="0" r="r" b="b"/>
                <a:pathLst>
                  <a:path w="9" h="19">
                    <a:moveTo>
                      <a:pt x="9" y="2"/>
                    </a:moveTo>
                    <a:cubicBezTo>
                      <a:pt x="6" y="6"/>
                      <a:pt x="2" y="16"/>
                      <a:pt x="0" y="19"/>
                    </a:cubicBezTo>
                    <a:cubicBezTo>
                      <a:pt x="4" y="9"/>
                      <a:pt x="3" y="12"/>
                      <a:pt x="7" y="2"/>
                    </a:cubicBezTo>
                    <a:cubicBezTo>
                      <a:pt x="5" y="8"/>
                      <a:pt x="8"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8" name="Freeform 6464">
                <a:extLst>
                  <a:ext uri="{FF2B5EF4-FFF2-40B4-BE49-F238E27FC236}">
                    <a16:creationId xmlns:a16="http://schemas.microsoft.com/office/drawing/2014/main" id="{14C95E26-2C3C-43FB-A51A-A932F3E45359}"/>
                  </a:ext>
                </a:extLst>
              </p:cNvPr>
              <p:cNvSpPr>
                <a:spLocks/>
              </p:cNvSpPr>
              <p:nvPr/>
            </p:nvSpPr>
            <p:spPr bwMode="auto">
              <a:xfrm>
                <a:off x="2443" y="2568"/>
                <a:ext cx="14" cy="7"/>
              </a:xfrm>
              <a:custGeom>
                <a:avLst/>
                <a:gdLst>
                  <a:gd name="T0" fmla="*/ 13 w 24"/>
                  <a:gd name="T1" fmla="*/ 7 h 12"/>
                  <a:gd name="T2" fmla="*/ 3 w 24"/>
                  <a:gd name="T3" fmla="*/ 12 h 12"/>
                  <a:gd name="T4" fmla="*/ 0 w 24"/>
                  <a:gd name="T5" fmla="*/ 10 h 12"/>
                  <a:gd name="T6" fmla="*/ 17 w 24"/>
                  <a:gd name="T7" fmla="*/ 3 h 12"/>
                  <a:gd name="T8" fmla="*/ 12 w 24"/>
                  <a:gd name="T9" fmla="*/ 3 h 12"/>
                  <a:gd name="T10" fmla="*/ 24 w 24"/>
                  <a:gd name="T11" fmla="*/ 1 h 12"/>
                  <a:gd name="T12" fmla="*/ 14 w 24"/>
                  <a:gd name="T13" fmla="*/ 6 h 12"/>
                  <a:gd name="T14" fmla="*/ 13 w 24"/>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2">
                    <a:moveTo>
                      <a:pt x="13" y="7"/>
                    </a:moveTo>
                    <a:cubicBezTo>
                      <a:pt x="13" y="8"/>
                      <a:pt x="7" y="10"/>
                      <a:pt x="3" y="12"/>
                    </a:cubicBezTo>
                    <a:cubicBezTo>
                      <a:pt x="0" y="10"/>
                      <a:pt x="0" y="10"/>
                      <a:pt x="0" y="10"/>
                    </a:cubicBezTo>
                    <a:cubicBezTo>
                      <a:pt x="8" y="7"/>
                      <a:pt x="13" y="5"/>
                      <a:pt x="17" y="3"/>
                    </a:cubicBezTo>
                    <a:cubicBezTo>
                      <a:pt x="10" y="5"/>
                      <a:pt x="10" y="5"/>
                      <a:pt x="12" y="3"/>
                    </a:cubicBezTo>
                    <a:cubicBezTo>
                      <a:pt x="19" y="0"/>
                      <a:pt x="23" y="0"/>
                      <a:pt x="24" y="1"/>
                    </a:cubicBezTo>
                    <a:cubicBezTo>
                      <a:pt x="24" y="1"/>
                      <a:pt x="18" y="4"/>
                      <a:pt x="14" y="6"/>
                    </a:cubicBezTo>
                    <a:cubicBezTo>
                      <a:pt x="10" y="8"/>
                      <a:pt x="7" y="9"/>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9" name="Freeform 6465">
                <a:extLst>
                  <a:ext uri="{FF2B5EF4-FFF2-40B4-BE49-F238E27FC236}">
                    <a16:creationId xmlns:a16="http://schemas.microsoft.com/office/drawing/2014/main" id="{8943A78F-58C5-4B9F-8035-2615C9748097}"/>
                  </a:ext>
                </a:extLst>
              </p:cNvPr>
              <p:cNvSpPr>
                <a:spLocks/>
              </p:cNvSpPr>
              <p:nvPr/>
            </p:nvSpPr>
            <p:spPr bwMode="auto">
              <a:xfrm>
                <a:off x="2370" y="2594"/>
                <a:ext cx="9" cy="3"/>
              </a:xfrm>
              <a:custGeom>
                <a:avLst/>
                <a:gdLst>
                  <a:gd name="T0" fmla="*/ 2 w 15"/>
                  <a:gd name="T1" fmla="*/ 5 h 5"/>
                  <a:gd name="T2" fmla="*/ 0 w 15"/>
                  <a:gd name="T3" fmla="*/ 3 h 5"/>
                  <a:gd name="T4" fmla="*/ 15 w 15"/>
                  <a:gd name="T5" fmla="*/ 1 h 5"/>
                  <a:gd name="T6" fmla="*/ 2 w 15"/>
                  <a:gd name="T7" fmla="*/ 5 h 5"/>
                </a:gdLst>
                <a:ahLst/>
                <a:cxnLst>
                  <a:cxn ang="0">
                    <a:pos x="T0" y="T1"/>
                  </a:cxn>
                  <a:cxn ang="0">
                    <a:pos x="T2" y="T3"/>
                  </a:cxn>
                  <a:cxn ang="0">
                    <a:pos x="T4" y="T5"/>
                  </a:cxn>
                  <a:cxn ang="0">
                    <a:pos x="T6" y="T7"/>
                  </a:cxn>
                </a:cxnLst>
                <a:rect l="0" t="0" r="r" b="b"/>
                <a:pathLst>
                  <a:path w="15" h="5">
                    <a:moveTo>
                      <a:pt x="2" y="5"/>
                    </a:moveTo>
                    <a:cubicBezTo>
                      <a:pt x="0" y="3"/>
                      <a:pt x="0" y="3"/>
                      <a:pt x="0" y="3"/>
                    </a:cubicBezTo>
                    <a:cubicBezTo>
                      <a:pt x="11" y="0"/>
                      <a:pt x="4" y="4"/>
                      <a:pt x="15" y="1"/>
                    </a:cubicBezTo>
                    <a:cubicBezTo>
                      <a:pt x="12" y="2"/>
                      <a:pt x="11" y="3"/>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0" name="Freeform 6466">
                <a:extLst>
                  <a:ext uri="{FF2B5EF4-FFF2-40B4-BE49-F238E27FC236}">
                    <a16:creationId xmlns:a16="http://schemas.microsoft.com/office/drawing/2014/main" id="{3FE78FCF-38B3-47B9-A7A5-06622A00D2A4}"/>
                  </a:ext>
                </a:extLst>
              </p:cNvPr>
              <p:cNvSpPr>
                <a:spLocks/>
              </p:cNvSpPr>
              <p:nvPr/>
            </p:nvSpPr>
            <p:spPr bwMode="auto">
              <a:xfrm>
                <a:off x="2331" y="2600"/>
                <a:ext cx="17" cy="4"/>
              </a:xfrm>
              <a:custGeom>
                <a:avLst/>
                <a:gdLst>
                  <a:gd name="T0" fmla="*/ 16 w 30"/>
                  <a:gd name="T1" fmla="*/ 4 h 6"/>
                  <a:gd name="T2" fmla="*/ 11 w 30"/>
                  <a:gd name="T3" fmla="*/ 2 h 6"/>
                  <a:gd name="T4" fmla="*/ 25 w 30"/>
                  <a:gd name="T5" fmla="*/ 0 h 6"/>
                  <a:gd name="T6" fmla="*/ 16 w 30"/>
                  <a:gd name="T7" fmla="*/ 4 h 6"/>
                </a:gdLst>
                <a:ahLst/>
                <a:cxnLst>
                  <a:cxn ang="0">
                    <a:pos x="T0" y="T1"/>
                  </a:cxn>
                  <a:cxn ang="0">
                    <a:pos x="T2" y="T3"/>
                  </a:cxn>
                  <a:cxn ang="0">
                    <a:pos x="T4" y="T5"/>
                  </a:cxn>
                  <a:cxn ang="0">
                    <a:pos x="T6" y="T7"/>
                  </a:cxn>
                </a:cxnLst>
                <a:rect l="0" t="0" r="r" b="b"/>
                <a:pathLst>
                  <a:path w="30" h="6">
                    <a:moveTo>
                      <a:pt x="16" y="4"/>
                    </a:moveTo>
                    <a:cubicBezTo>
                      <a:pt x="0" y="6"/>
                      <a:pt x="15" y="3"/>
                      <a:pt x="11" y="2"/>
                    </a:cubicBezTo>
                    <a:cubicBezTo>
                      <a:pt x="15" y="1"/>
                      <a:pt x="20" y="1"/>
                      <a:pt x="25" y="0"/>
                    </a:cubicBezTo>
                    <a:cubicBezTo>
                      <a:pt x="30" y="1"/>
                      <a:pt x="8" y="3"/>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1" name="Freeform 6467">
                <a:extLst>
                  <a:ext uri="{FF2B5EF4-FFF2-40B4-BE49-F238E27FC236}">
                    <a16:creationId xmlns:a16="http://schemas.microsoft.com/office/drawing/2014/main" id="{75FE0646-9D8C-4C6D-B7F7-F114BE60C1F9}"/>
                  </a:ext>
                </a:extLst>
              </p:cNvPr>
              <p:cNvSpPr>
                <a:spLocks/>
              </p:cNvSpPr>
              <p:nvPr/>
            </p:nvSpPr>
            <p:spPr bwMode="auto">
              <a:xfrm>
                <a:off x="2384" y="2588"/>
                <a:ext cx="13" cy="5"/>
              </a:xfrm>
              <a:custGeom>
                <a:avLst/>
                <a:gdLst>
                  <a:gd name="T0" fmla="*/ 19 w 24"/>
                  <a:gd name="T1" fmla="*/ 5 h 10"/>
                  <a:gd name="T2" fmla="*/ 3 w 24"/>
                  <a:gd name="T3" fmla="*/ 7 h 10"/>
                  <a:gd name="T4" fmla="*/ 24 w 24"/>
                  <a:gd name="T5" fmla="*/ 0 h 10"/>
                  <a:gd name="T6" fmla="*/ 19 w 24"/>
                  <a:gd name="T7" fmla="*/ 5 h 10"/>
                </a:gdLst>
                <a:ahLst/>
                <a:cxnLst>
                  <a:cxn ang="0">
                    <a:pos x="T0" y="T1"/>
                  </a:cxn>
                  <a:cxn ang="0">
                    <a:pos x="T2" y="T3"/>
                  </a:cxn>
                  <a:cxn ang="0">
                    <a:pos x="T4" y="T5"/>
                  </a:cxn>
                  <a:cxn ang="0">
                    <a:pos x="T6" y="T7"/>
                  </a:cxn>
                </a:cxnLst>
                <a:rect l="0" t="0" r="r" b="b"/>
                <a:pathLst>
                  <a:path w="24" h="10">
                    <a:moveTo>
                      <a:pt x="19" y="5"/>
                    </a:moveTo>
                    <a:cubicBezTo>
                      <a:pt x="0" y="10"/>
                      <a:pt x="20" y="2"/>
                      <a:pt x="3" y="7"/>
                    </a:cubicBezTo>
                    <a:cubicBezTo>
                      <a:pt x="6" y="5"/>
                      <a:pt x="14" y="3"/>
                      <a:pt x="24" y="0"/>
                    </a:cubicBezTo>
                    <a:cubicBezTo>
                      <a:pt x="21" y="2"/>
                      <a:pt x="15" y="4"/>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2" name="Freeform 6468">
                <a:extLst>
                  <a:ext uri="{FF2B5EF4-FFF2-40B4-BE49-F238E27FC236}">
                    <a16:creationId xmlns:a16="http://schemas.microsoft.com/office/drawing/2014/main" id="{41E3F9AC-E7C8-494B-B11D-E8ED1982B58B}"/>
                  </a:ext>
                </a:extLst>
              </p:cNvPr>
              <p:cNvSpPr>
                <a:spLocks/>
              </p:cNvSpPr>
              <p:nvPr/>
            </p:nvSpPr>
            <p:spPr bwMode="auto">
              <a:xfrm>
                <a:off x="2226" y="2605"/>
                <a:ext cx="9" cy="2"/>
              </a:xfrm>
              <a:custGeom>
                <a:avLst/>
                <a:gdLst>
                  <a:gd name="T0" fmla="*/ 13 w 17"/>
                  <a:gd name="T1" fmla="*/ 4 h 4"/>
                  <a:gd name="T2" fmla="*/ 0 w 17"/>
                  <a:gd name="T3" fmla="*/ 0 h 4"/>
                  <a:gd name="T4" fmla="*/ 13 w 17"/>
                  <a:gd name="T5" fmla="*/ 4 h 4"/>
                </a:gdLst>
                <a:ahLst/>
                <a:cxnLst>
                  <a:cxn ang="0">
                    <a:pos x="T0" y="T1"/>
                  </a:cxn>
                  <a:cxn ang="0">
                    <a:pos x="T2" y="T3"/>
                  </a:cxn>
                  <a:cxn ang="0">
                    <a:pos x="T4" y="T5"/>
                  </a:cxn>
                </a:cxnLst>
                <a:rect l="0" t="0" r="r" b="b"/>
                <a:pathLst>
                  <a:path w="17" h="4">
                    <a:moveTo>
                      <a:pt x="13" y="4"/>
                    </a:moveTo>
                    <a:cubicBezTo>
                      <a:pt x="0" y="4"/>
                      <a:pt x="7" y="1"/>
                      <a:pt x="0" y="0"/>
                    </a:cubicBezTo>
                    <a:cubicBezTo>
                      <a:pt x="17" y="2"/>
                      <a:pt x="8" y="2"/>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3" name="Freeform 6469">
                <a:extLst>
                  <a:ext uri="{FF2B5EF4-FFF2-40B4-BE49-F238E27FC236}">
                    <a16:creationId xmlns:a16="http://schemas.microsoft.com/office/drawing/2014/main" id="{F3ABFB80-C492-4B05-9477-FC757A387138}"/>
                  </a:ext>
                </a:extLst>
              </p:cNvPr>
              <p:cNvSpPr>
                <a:spLocks/>
              </p:cNvSpPr>
              <p:nvPr/>
            </p:nvSpPr>
            <p:spPr bwMode="auto">
              <a:xfrm>
                <a:off x="2159" y="2596"/>
                <a:ext cx="9" cy="3"/>
              </a:xfrm>
              <a:custGeom>
                <a:avLst/>
                <a:gdLst>
                  <a:gd name="T0" fmla="*/ 2 w 16"/>
                  <a:gd name="T1" fmla="*/ 3 h 6"/>
                  <a:gd name="T2" fmla="*/ 9 w 16"/>
                  <a:gd name="T3" fmla="*/ 3 h 6"/>
                  <a:gd name="T4" fmla="*/ 1 w 16"/>
                  <a:gd name="T5" fmla="*/ 0 h 6"/>
                  <a:gd name="T6" fmla="*/ 15 w 16"/>
                  <a:gd name="T7" fmla="*/ 2 h 6"/>
                  <a:gd name="T8" fmla="*/ 8 w 16"/>
                  <a:gd name="T9" fmla="*/ 1 h 6"/>
                  <a:gd name="T10" fmla="*/ 16 w 16"/>
                  <a:gd name="T11" fmla="*/ 5 h 6"/>
                  <a:gd name="T12" fmla="*/ 2 w 1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2" y="3"/>
                    </a:moveTo>
                    <a:cubicBezTo>
                      <a:pt x="0" y="2"/>
                      <a:pt x="4" y="3"/>
                      <a:pt x="9" y="3"/>
                    </a:cubicBezTo>
                    <a:cubicBezTo>
                      <a:pt x="1" y="1"/>
                      <a:pt x="5" y="1"/>
                      <a:pt x="1" y="0"/>
                    </a:cubicBezTo>
                    <a:cubicBezTo>
                      <a:pt x="3" y="0"/>
                      <a:pt x="8" y="0"/>
                      <a:pt x="15" y="2"/>
                    </a:cubicBezTo>
                    <a:cubicBezTo>
                      <a:pt x="16" y="3"/>
                      <a:pt x="12" y="2"/>
                      <a:pt x="8" y="1"/>
                    </a:cubicBezTo>
                    <a:cubicBezTo>
                      <a:pt x="13" y="3"/>
                      <a:pt x="9" y="3"/>
                      <a:pt x="16" y="5"/>
                    </a:cubicBezTo>
                    <a:cubicBezTo>
                      <a:pt x="16" y="6"/>
                      <a:pt x="10" y="5"/>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4" name="Freeform 6470">
                <a:extLst>
                  <a:ext uri="{FF2B5EF4-FFF2-40B4-BE49-F238E27FC236}">
                    <a16:creationId xmlns:a16="http://schemas.microsoft.com/office/drawing/2014/main" id="{20F2740D-7FB0-44AE-A0CB-3B0E7DA685AD}"/>
                  </a:ext>
                </a:extLst>
              </p:cNvPr>
              <p:cNvSpPr>
                <a:spLocks/>
              </p:cNvSpPr>
              <p:nvPr/>
            </p:nvSpPr>
            <p:spPr bwMode="auto">
              <a:xfrm>
                <a:off x="2666" y="2386"/>
                <a:ext cx="8" cy="13"/>
              </a:xfrm>
              <a:custGeom>
                <a:avLst/>
                <a:gdLst>
                  <a:gd name="T0" fmla="*/ 0 w 15"/>
                  <a:gd name="T1" fmla="*/ 23 h 23"/>
                  <a:gd name="T2" fmla="*/ 15 w 15"/>
                  <a:gd name="T3" fmla="*/ 0 h 23"/>
                  <a:gd name="T4" fmla="*/ 0 w 15"/>
                  <a:gd name="T5" fmla="*/ 23 h 23"/>
                </a:gdLst>
                <a:ahLst/>
                <a:cxnLst>
                  <a:cxn ang="0">
                    <a:pos x="T0" y="T1"/>
                  </a:cxn>
                  <a:cxn ang="0">
                    <a:pos x="T2" y="T3"/>
                  </a:cxn>
                  <a:cxn ang="0">
                    <a:pos x="T4" y="T5"/>
                  </a:cxn>
                </a:cxnLst>
                <a:rect l="0" t="0" r="r" b="b"/>
                <a:pathLst>
                  <a:path w="15" h="23">
                    <a:moveTo>
                      <a:pt x="0" y="23"/>
                    </a:moveTo>
                    <a:cubicBezTo>
                      <a:pt x="4" y="16"/>
                      <a:pt x="10" y="7"/>
                      <a:pt x="15" y="0"/>
                    </a:cubicBezTo>
                    <a:cubicBezTo>
                      <a:pt x="12" y="7"/>
                      <a:pt x="5" y="17"/>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5" name="Freeform 6471">
                <a:extLst>
                  <a:ext uri="{FF2B5EF4-FFF2-40B4-BE49-F238E27FC236}">
                    <a16:creationId xmlns:a16="http://schemas.microsoft.com/office/drawing/2014/main" id="{DC0372E5-07C6-4C9D-91E2-6C34017D4DD1}"/>
                  </a:ext>
                </a:extLst>
              </p:cNvPr>
              <p:cNvSpPr>
                <a:spLocks/>
              </p:cNvSpPr>
              <p:nvPr/>
            </p:nvSpPr>
            <p:spPr bwMode="auto">
              <a:xfrm>
                <a:off x="2535" y="2519"/>
                <a:ext cx="9" cy="6"/>
              </a:xfrm>
              <a:custGeom>
                <a:avLst/>
                <a:gdLst>
                  <a:gd name="T0" fmla="*/ 0 w 16"/>
                  <a:gd name="T1" fmla="*/ 10 h 10"/>
                  <a:gd name="T2" fmla="*/ 5 w 16"/>
                  <a:gd name="T3" fmla="*/ 5 h 10"/>
                  <a:gd name="T4" fmla="*/ 16 w 16"/>
                  <a:gd name="T5" fmla="*/ 0 h 10"/>
                  <a:gd name="T6" fmla="*/ 8 w 16"/>
                  <a:gd name="T7" fmla="*/ 7 h 10"/>
                  <a:gd name="T8" fmla="*/ 0 w 16"/>
                  <a:gd name="T9" fmla="*/ 10 h 10"/>
                </a:gdLst>
                <a:ahLst/>
                <a:cxnLst>
                  <a:cxn ang="0">
                    <a:pos x="T0" y="T1"/>
                  </a:cxn>
                  <a:cxn ang="0">
                    <a:pos x="T2" y="T3"/>
                  </a:cxn>
                  <a:cxn ang="0">
                    <a:pos x="T4" y="T5"/>
                  </a:cxn>
                  <a:cxn ang="0">
                    <a:pos x="T6" y="T7"/>
                  </a:cxn>
                  <a:cxn ang="0">
                    <a:pos x="T8" y="T9"/>
                  </a:cxn>
                </a:cxnLst>
                <a:rect l="0" t="0" r="r" b="b"/>
                <a:pathLst>
                  <a:path w="16" h="10">
                    <a:moveTo>
                      <a:pt x="0" y="10"/>
                    </a:moveTo>
                    <a:cubicBezTo>
                      <a:pt x="5" y="7"/>
                      <a:pt x="5" y="6"/>
                      <a:pt x="5" y="5"/>
                    </a:cubicBezTo>
                    <a:cubicBezTo>
                      <a:pt x="11" y="1"/>
                      <a:pt x="9" y="4"/>
                      <a:pt x="16" y="0"/>
                    </a:cubicBezTo>
                    <a:cubicBezTo>
                      <a:pt x="16" y="1"/>
                      <a:pt x="7" y="6"/>
                      <a:pt x="8" y="7"/>
                    </a:cubicBezTo>
                    <a:cubicBezTo>
                      <a:pt x="3" y="9"/>
                      <a:pt x="1"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6" name="Freeform 6472">
                <a:extLst>
                  <a:ext uri="{FF2B5EF4-FFF2-40B4-BE49-F238E27FC236}">
                    <a16:creationId xmlns:a16="http://schemas.microsoft.com/office/drawing/2014/main" id="{D32E941F-1C24-4B4A-8E30-FF7C1D687E80}"/>
                  </a:ext>
                </a:extLst>
              </p:cNvPr>
              <p:cNvSpPr>
                <a:spLocks/>
              </p:cNvSpPr>
              <p:nvPr/>
            </p:nvSpPr>
            <p:spPr bwMode="auto">
              <a:xfrm>
                <a:off x="2687" y="2353"/>
                <a:ext cx="6" cy="9"/>
              </a:xfrm>
              <a:custGeom>
                <a:avLst/>
                <a:gdLst>
                  <a:gd name="T0" fmla="*/ 6 w 10"/>
                  <a:gd name="T1" fmla="*/ 9 h 16"/>
                  <a:gd name="T2" fmla="*/ 0 w 10"/>
                  <a:gd name="T3" fmla="*/ 15 h 16"/>
                  <a:gd name="T4" fmla="*/ 10 w 10"/>
                  <a:gd name="T5" fmla="*/ 0 h 16"/>
                  <a:gd name="T6" fmla="*/ 7 w 10"/>
                  <a:gd name="T7" fmla="*/ 6 h 16"/>
                  <a:gd name="T8" fmla="*/ 6 w 10"/>
                  <a:gd name="T9" fmla="*/ 9 h 16"/>
                </a:gdLst>
                <a:ahLst/>
                <a:cxnLst>
                  <a:cxn ang="0">
                    <a:pos x="T0" y="T1"/>
                  </a:cxn>
                  <a:cxn ang="0">
                    <a:pos x="T2" y="T3"/>
                  </a:cxn>
                  <a:cxn ang="0">
                    <a:pos x="T4" y="T5"/>
                  </a:cxn>
                  <a:cxn ang="0">
                    <a:pos x="T6" y="T7"/>
                  </a:cxn>
                  <a:cxn ang="0">
                    <a:pos x="T8" y="T9"/>
                  </a:cxn>
                </a:cxnLst>
                <a:rect l="0" t="0" r="r" b="b"/>
                <a:pathLst>
                  <a:path w="10" h="16">
                    <a:moveTo>
                      <a:pt x="6" y="9"/>
                    </a:moveTo>
                    <a:cubicBezTo>
                      <a:pt x="2" y="16"/>
                      <a:pt x="1" y="16"/>
                      <a:pt x="0" y="15"/>
                    </a:cubicBezTo>
                    <a:cubicBezTo>
                      <a:pt x="6" y="4"/>
                      <a:pt x="7" y="5"/>
                      <a:pt x="10" y="0"/>
                    </a:cubicBezTo>
                    <a:cubicBezTo>
                      <a:pt x="10" y="1"/>
                      <a:pt x="7" y="6"/>
                      <a:pt x="7" y="6"/>
                    </a:cubicBezTo>
                    <a:cubicBezTo>
                      <a:pt x="5" y="9"/>
                      <a:pt x="6" y="8"/>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7" name="Freeform 6473">
                <a:extLst>
                  <a:ext uri="{FF2B5EF4-FFF2-40B4-BE49-F238E27FC236}">
                    <a16:creationId xmlns:a16="http://schemas.microsoft.com/office/drawing/2014/main" id="{4A288549-5D26-4E42-A71E-613E49677A48}"/>
                  </a:ext>
                </a:extLst>
              </p:cNvPr>
              <p:cNvSpPr>
                <a:spLocks/>
              </p:cNvSpPr>
              <p:nvPr/>
            </p:nvSpPr>
            <p:spPr bwMode="auto">
              <a:xfrm>
                <a:off x="2363" y="2577"/>
                <a:ext cx="63" cy="17"/>
              </a:xfrm>
              <a:custGeom>
                <a:avLst/>
                <a:gdLst>
                  <a:gd name="T0" fmla="*/ 25 w 112"/>
                  <a:gd name="T1" fmla="*/ 28 h 30"/>
                  <a:gd name="T2" fmla="*/ 33 w 112"/>
                  <a:gd name="T3" fmla="*/ 23 h 30"/>
                  <a:gd name="T4" fmla="*/ 45 w 112"/>
                  <a:gd name="T5" fmla="*/ 21 h 30"/>
                  <a:gd name="T6" fmla="*/ 46 w 112"/>
                  <a:gd name="T7" fmla="*/ 18 h 30"/>
                  <a:gd name="T8" fmla="*/ 16 w 112"/>
                  <a:gd name="T9" fmla="*/ 28 h 30"/>
                  <a:gd name="T10" fmla="*/ 1 w 112"/>
                  <a:gd name="T11" fmla="*/ 30 h 30"/>
                  <a:gd name="T12" fmla="*/ 6 w 112"/>
                  <a:gd name="T13" fmla="*/ 26 h 30"/>
                  <a:gd name="T14" fmla="*/ 11 w 112"/>
                  <a:gd name="T15" fmla="*/ 27 h 30"/>
                  <a:gd name="T16" fmla="*/ 30 w 112"/>
                  <a:gd name="T17" fmla="*/ 21 h 30"/>
                  <a:gd name="T18" fmla="*/ 63 w 112"/>
                  <a:gd name="T19" fmla="*/ 13 h 30"/>
                  <a:gd name="T20" fmla="*/ 62 w 112"/>
                  <a:gd name="T21" fmla="*/ 12 h 30"/>
                  <a:gd name="T22" fmla="*/ 77 w 112"/>
                  <a:gd name="T23" fmla="*/ 9 h 30"/>
                  <a:gd name="T24" fmla="*/ 75 w 112"/>
                  <a:gd name="T25" fmla="*/ 11 h 30"/>
                  <a:gd name="T26" fmla="*/ 49 w 112"/>
                  <a:gd name="T27" fmla="*/ 17 h 30"/>
                  <a:gd name="T28" fmla="*/ 50 w 112"/>
                  <a:gd name="T29" fmla="*/ 18 h 30"/>
                  <a:gd name="T30" fmla="*/ 69 w 112"/>
                  <a:gd name="T31" fmla="*/ 14 h 30"/>
                  <a:gd name="T32" fmla="*/ 62 w 112"/>
                  <a:gd name="T33" fmla="*/ 17 h 30"/>
                  <a:gd name="T34" fmla="*/ 55 w 112"/>
                  <a:gd name="T35" fmla="*/ 18 h 30"/>
                  <a:gd name="T36" fmla="*/ 31 w 112"/>
                  <a:gd name="T37" fmla="*/ 26 h 30"/>
                  <a:gd name="T38" fmla="*/ 25 w 112"/>
                  <a:gd name="T3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30">
                    <a:moveTo>
                      <a:pt x="25" y="28"/>
                    </a:moveTo>
                    <a:cubicBezTo>
                      <a:pt x="24" y="26"/>
                      <a:pt x="44" y="23"/>
                      <a:pt x="33" y="23"/>
                    </a:cubicBezTo>
                    <a:cubicBezTo>
                      <a:pt x="41" y="21"/>
                      <a:pt x="39" y="23"/>
                      <a:pt x="45" y="21"/>
                    </a:cubicBezTo>
                    <a:cubicBezTo>
                      <a:pt x="55" y="18"/>
                      <a:pt x="38" y="21"/>
                      <a:pt x="46" y="18"/>
                    </a:cubicBezTo>
                    <a:cubicBezTo>
                      <a:pt x="26" y="23"/>
                      <a:pt x="10" y="27"/>
                      <a:pt x="16" y="28"/>
                    </a:cubicBezTo>
                    <a:cubicBezTo>
                      <a:pt x="9" y="29"/>
                      <a:pt x="10" y="29"/>
                      <a:pt x="1" y="30"/>
                    </a:cubicBezTo>
                    <a:cubicBezTo>
                      <a:pt x="7" y="29"/>
                      <a:pt x="0" y="28"/>
                      <a:pt x="6" y="26"/>
                    </a:cubicBezTo>
                    <a:cubicBezTo>
                      <a:pt x="16" y="24"/>
                      <a:pt x="1" y="28"/>
                      <a:pt x="11" y="27"/>
                    </a:cubicBezTo>
                    <a:cubicBezTo>
                      <a:pt x="16" y="25"/>
                      <a:pt x="22" y="23"/>
                      <a:pt x="30" y="21"/>
                    </a:cubicBezTo>
                    <a:cubicBezTo>
                      <a:pt x="39" y="19"/>
                      <a:pt x="49" y="16"/>
                      <a:pt x="63" y="13"/>
                    </a:cubicBezTo>
                    <a:cubicBezTo>
                      <a:pt x="68" y="11"/>
                      <a:pt x="61" y="13"/>
                      <a:pt x="62" y="12"/>
                    </a:cubicBezTo>
                    <a:cubicBezTo>
                      <a:pt x="74" y="8"/>
                      <a:pt x="64" y="14"/>
                      <a:pt x="77" y="9"/>
                    </a:cubicBezTo>
                    <a:cubicBezTo>
                      <a:pt x="75" y="10"/>
                      <a:pt x="74" y="11"/>
                      <a:pt x="75" y="11"/>
                    </a:cubicBezTo>
                    <a:cubicBezTo>
                      <a:pt x="64" y="14"/>
                      <a:pt x="63" y="13"/>
                      <a:pt x="49" y="17"/>
                    </a:cubicBezTo>
                    <a:cubicBezTo>
                      <a:pt x="50" y="18"/>
                      <a:pt x="50" y="18"/>
                      <a:pt x="50" y="18"/>
                    </a:cubicBezTo>
                    <a:cubicBezTo>
                      <a:pt x="62" y="16"/>
                      <a:pt x="112" y="0"/>
                      <a:pt x="69" y="14"/>
                    </a:cubicBezTo>
                    <a:cubicBezTo>
                      <a:pt x="66" y="15"/>
                      <a:pt x="63" y="16"/>
                      <a:pt x="62" y="17"/>
                    </a:cubicBezTo>
                    <a:cubicBezTo>
                      <a:pt x="59" y="18"/>
                      <a:pt x="59" y="17"/>
                      <a:pt x="55" y="18"/>
                    </a:cubicBezTo>
                    <a:cubicBezTo>
                      <a:pt x="49" y="21"/>
                      <a:pt x="44" y="23"/>
                      <a:pt x="31" y="26"/>
                    </a:cubicBezTo>
                    <a:cubicBezTo>
                      <a:pt x="33" y="26"/>
                      <a:pt x="29" y="27"/>
                      <a:pt x="2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8" name="Freeform 6474">
                <a:extLst>
                  <a:ext uri="{FF2B5EF4-FFF2-40B4-BE49-F238E27FC236}">
                    <a16:creationId xmlns:a16="http://schemas.microsoft.com/office/drawing/2014/main" id="{146E2422-10F0-4447-802F-E94CC530B2C1}"/>
                  </a:ext>
                </a:extLst>
              </p:cNvPr>
              <p:cNvSpPr>
                <a:spLocks/>
              </p:cNvSpPr>
              <p:nvPr/>
            </p:nvSpPr>
            <p:spPr bwMode="auto">
              <a:xfrm>
                <a:off x="2677" y="2364"/>
                <a:ext cx="7" cy="12"/>
              </a:xfrm>
              <a:custGeom>
                <a:avLst/>
                <a:gdLst>
                  <a:gd name="T0" fmla="*/ 3 w 12"/>
                  <a:gd name="T1" fmla="*/ 21 h 22"/>
                  <a:gd name="T2" fmla="*/ 0 w 12"/>
                  <a:gd name="T3" fmla="*/ 21 h 22"/>
                  <a:gd name="T4" fmla="*/ 12 w 12"/>
                  <a:gd name="T5" fmla="*/ 0 h 22"/>
                  <a:gd name="T6" fmla="*/ 3 w 12"/>
                  <a:gd name="T7" fmla="*/ 21 h 22"/>
                </a:gdLst>
                <a:ahLst/>
                <a:cxnLst>
                  <a:cxn ang="0">
                    <a:pos x="T0" y="T1"/>
                  </a:cxn>
                  <a:cxn ang="0">
                    <a:pos x="T2" y="T3"/>
                  </a:cxn>
                  <a:cxn ang="0">
                    <a:pos x="T4" y="T5"/>
                  </a:cxn>
                  <a:cxn ang="0">
                    <a:pos x="T6" y="T7"/>
                  </a:cxn>
                </a:cxnLst>
                <a:rect l="0" t="0" r="r" b="b"/>
                <a:pathLst>
                  <a:path w="12" h="22">
                    <a:moveTo>
                      <a:pt x="3" y="21"/>
                    </a:moveTo>
                    <a:cubicBezTo>
                      <a:pt x="1" y="22"/>
                      <a:pt x="9" y="9"/>
                      <a:pt x="0" y="21"/>
                    </a:cubicBezTo>
                    <a:cubicBezTo>
                      <a:pt x="2" y="14"/>
                      <a:pt x="8" y="8"/>
                      <a:pt x="12" y="0"/>
                    </a:cubicBezTo>
                    <a:cubicBezTo>
                      <a:pt x="11" y="4"/>
                      <a:pt x="8" y="11"/>
                      <a:pt x="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9" name="Freeform 6475">
                <a:extLst>
                  <a:ext uri="{FF2B5EF4-FFF2-40B4-BE49-F238E27FC236}">
                    <a16:creationId xmlns:a16="http://schemas.microsoft.com/office/drawing/2014/main" id="{F24A9D34-806E-452B-919B-2A814A715897}"/>
                  </a:ext>
                </a:extLst>
              </p:cNvPr>
              <p:cNvSpPr>
                <a:spLocks/>
              </p:cNvSpPr>
              <p:nvPr/>
            </p:nvSpPr>
            <p:spPr bwMode="auto">
              <a:xfrm>
                <a:off x="2593" y="2465"/>
                <a:ext cx="14" cy="13"/>
              </a:xfrm>
              <a:custGeom>
                <a:avLst/>
                <a:gdLst>
                  <a:gd name="T0" fmla="*/ 14 w 24"/>
                  <a:gd name="T1" fmla="*/ 11 h 23"/>
                  <a:gd name="T2" fmla="*/ 0 w 24"/>
                  <a:gd name="T3" fmla="*/ 23 h 23"/>
                  <a:gd name="T4" fmla="*/ 9 w 24"/>
                  <a:gd name="T5" fmla="*/ 14 h 23"/>
                  <a:gd name="T6" fmla="*/ 14 w 24"/>
                  <a:gd name="T7" fmla="*/ 8 h 23"/>
                  <a:gd name="T8" fmla="*/ 23 w 24"/>
                  <a:gd name="T9" fmla="*/ 1 h 23"/>
                  <a:gd name="T10" fmla="*/ 17 w 24"/>
                  <a:gd name="T11" fmla="*/ 7 h 23"/>
                  <a:gd name="T12" fmla="*/ 14 w 24"/>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24" h="23">
                    <a:moveTo>
                      <a:pt x="14" y="11"/>
                    </a:moveTo>
                    <a:cubicBezTo>
                      <a:pt x="7" y="19"/>
                      <a:pt x="6" y="18"/>
                      <a:pt x="0" y="23"/>
                    </a:cubicBezTo>
                    <a:cubicBezTo>
                      <a:pt x="0" y="21"/>
                      <a:pt x="5" y="17"/>
                      <a:pt x="9" y="14"/>
                    </a:cubicBezTo>
                    <a:cubicBezTo>
                      <a:pt x="13" y="10"/>
                      <a:pt x="16" y="7"/>
                      <a:pt x="14" y="8"/>
                    </a:cubicBezTo>
                    <a:cubicBezTo>
                      <a:pt x="19" y="3"/>
                      <a:pt x="17" y="6"/>
                      <a:pt x="23" y="1"/>
                    </a:cubicBezTo>
                    <a:cubicBezTo>
                      <a:pt x="24" y="0"/>
                      <a:pt x="20" y="4"/>
                      <a:pt x="17" y="7"/>
                    </a:cubicBezTo>
                    <a:cubicBezTo>
                      <a:pt x="14" y="10"/>
                      <a:pt x="11" y="13"/>
                      <a:pt x="1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0" name="Freeform 6476">
                <a:extLst>
                  <a:ext uri="{FF2B5EF4-FFF2-40B4-BE49-F238E27FC236}">
                    <a16:creationId xmlns:a16="http://schemas.microsoft.com/office/drawing/2014/main" id="{403B1B06-70AE-4848-9E1B-FA499E92B0EE}"/>
                  </a:ext>
                </a:extLst>
              </p:cNvPr>
              <p:cNvSpPr>
                <a:spLocks/>
              </p:cNvSpPr>
              <p:nvPr/>
            </p:nvSpPr>
            <p:spPr bwMode="auto">
              <a:xfrm>
                <a:off x="2584" y="2479"/>
                <a:ext cx="8" cy="7"/>
              </a:xfrm>
              <a:custGeom>
                <a:avLst/>
                <a:gdLst>
                  <a:gd name="T0" fmla="*/ 0 w 13"/>
                  <a:gd name="T1" fmla="*/ 13 h 13"/>
                  <a:gd name="T2" fmla="*/ 1 w 13"/>
                  <a:gd name="T3" fmla="*/ 10 h 13"/>
                  <a:gd name="T4" fmla="*/ 13 w 13"/>
                  <a:gd name="T5" fmla="*/ 1 h 13"/>
                  <a:gd name="T6" fmla="*/ 0 w 13"/>
                  <a:gd name="T7" fmla="*/ 13 h 13"/>
                </a:gdLst>
                <a:ahLst/>
                <a:cxnLst>
                  <a:cxn ang="0">
                    <a:pos x="T0" y="T1"/>
                  </a:cxn>
                  <a:cxn ang="0">
                    <a:pos x="T2" y="T3"/>
                  </a:cxn>
                  <a:cxn ang="0">
                    <a:pos x="T4" y="T5"/>
                  </a:cxn>
                  <a:cxn ang="0">
                    <a:pos x="T6" y="T7"/>
                  </a:cxn>
                </a:cxnLst>
                <a:rect l="0" t="0" r="r" b="b"/>
                <a:pathLst>
                  <a:path w="13" h="13">
                    <a:moveTo>
                      <a:pt x="0" y="13"/>
                    </a:moveTo>
                    <a:cubicBezTo>
                      <a:pt x="2" y="11"/>
                      <a:pt x="2" y="10"/>
                      <a:pt x="1" y="10"/>
                    </a:cubicBezTo>
                    <a:cubicBezTo>
                      <a:pt x="8" y="4"/>
                      <a:pt x="13" y="0"/>
                      <a:pt x="13" y="1"/>
                    </a:cubicBezTo>
                    <a:cubicBezTo>
                      <a:pt x="11" y="4"/>
                      <a:pt x="7" y="8"/>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1" name="Freeform 6477">
                <a:extLst>
                  <a:ext uri="{FF2B5EF4-FFF2-40B4-BE49-F238E27FC236}">
                    <a16:creationId xmlns:a16="http://schemas.microsoft.com/office/drawing/2014/main" id="{8AE50A2B-37A4-4692-85DE-95DD2A408148}"/>
                  </a:ext>
                </a:extLst>
              </p:cNvPr>
              <p:cNvSpPr>
                <a:spLocks/>
              </p:cNvSpPr>
              <p:nvPr/>
            </p:nvSpPr>
            <p:spPr bwMode="auto">
              <a:xfrm>
                <a:off x="2685" y="2353"/>
                <a:ext cx="7" cy="9"/>
              </a:xfrm>
              <a:custGeom>
                <a:avLst/>
                <a:gdLst>
                  <a:gd name="T0" fmla="*/ 12 w 12"/>
                  <a:gd name="T1" fmla="*/ 0 h 16"/>
                  <a:gd name="T2" fmla="*/ 3 w 12"/>
                  <a:gd name="T3" fmla="*/ 15 h 16"/>
                  <a:gd name="T4" fmla="*/ 0 w 12"/>
                  <a:gd name="T5" fmla="*/ 16 h 16"/>
                  <a:gd name="T6" fmla="*/ 9 w 12"/>
                  <a:gd name="T7" fmla="*/ 0 h 16"/>
                  <a:gd name="T8" fmla="*/ 12 w 12"/>
                  <a:gd name="T9" fmla="*/ 0 h 16"/>
                </a:gdLst>
                <a:ahLst/>
                <a:cxnLst>
                  <a:cxn ang="0">
                    <a:pos x="T0" y="T1"/>
                  </a:cxn>
                  <a:cxn ang="0">
                    <a:pos x="T2" y="T3"/>
                  </a:cxn>
                  <a:cxn ang="0">
                    <a:pos x="T4" y="T5"/>
                  </a:cxn>
                  <a:cxn ang="0">
                    <a:pos x="T6" y="T7"/>
                  </a:cxn>
                  <a:cxn ang="0">
                    <a:pos x="T8" y="T9"/>
                  </a:cxn>
                </a:cxnLst>
                <a:rect l="0" t="0" r="r" b="b"/>
                <a:pathLst>
                  <a:path w="12" h="16">
                    <a:moveTo>
                      <a:pt x="12" y="0"/>
                    </a:moveTo>
                    <a:cubicBezTo>
                      <a:pt x="9" y="5"/>
                      <a:pt x="6" y="10"/>
                      <a:pt x="3" y="15"/>
                    </a:cubicBezTo>
                    <a:cubicBezTo>
                      <a:pt x="0" y="16"/>
                      <a:pt x="0" y="16"/>
                      <a:pt x="0" y="16"/>
                    </a:cubicBezTo>
                    <a:cubicBezTo>
                      <a:pt x="3" y="10"/>
                      <a:pt x="6" y="5"/>
                      <a:pt x="9" y="0"/>
                    </a:cubicBezTo>
                    <a:cubicBezTo>
                      <a:pt x="7" y="6"/>
                      <a:pt x="10"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2" name="Freeform 6478">
                <a:extLst>
                  <a:ext uri="{FF2B5EF4-FFF2-40B4-BE49-F238E27FC236}">
                    <a16:creationId xmlns:a16="http://schemas.microsoft.com/office/drawing/2014/main" id="{9BFE067B-DF02-45D5-B1E5-EA52FB422413}"/>
                  </a:ext>
                </a:extLst>
              </p:cNvPr>
              <p:cNvSpPr>
                <a:spLocks/>
              </p:cNvSpPr>
              <p:nvPr/>
            </p:nvSpPr>
            <p:spPr bwMode="auto">
              <a:xfrm>
                <a:off x="2283" y="2603"/>
                <a:ext cx="15" cy="1"/>
              </a:xfrm>
              <a:custGeom>
                <a:avLst/>
                <a:gdLst>
                  <a:gd name="T0" fmla="*/ 22 w 27"/>
                  <a:gd name="T1" fmla="*/ 2 h 3"/>
                  <a:gd name="T2" fmla="*/ 0 w 27"/>
                  <a:gd name="T3" fmla="*/ 3 h 3"/>
                  <a:gd name="T4" fmla="*/ 25 w 27"/>
                  <a:gd name="T5" fmla="*/ 0 h 3"/>
                  <a:gd name="T6" fmla="*/ 22 w 27"/>
                  <a:gd name="T7" fmla="*/ 2 h 3"/>
                </a:gdLst>
                <a:ahLst/>
                <a:cxnLst>
                  <a:cxn ang="0">
                    <a:pos x="T0" y="T1"/>
                  </a:cxn>
                  <a:cxn ang="0">
                    <a:pos x="T2" y="T3"/>
                  </a:cxn>
                  <a:cxn ang="0">
                    <a:pos x="T4" y="T5"/>
                  </a:cxn>
                  <a:cxn ang="0">
                    <a:pos x="T6" y="T7"/>
                  </a:cxn>
                </a:cxnLst>
                <a:rect l="0" t="0" r="r" b="b"/>
                <a:pathLst>
                  <a:path w="27" h="3">
                    <a:moveTo>
                      <a:pt x="22" y="2"/>
                    </a:moveTo>
                    <a:cubicBezTo>
                      <a:pt x="14" y="3"/>
                      <a:pt x="11" y="2"/>
                      <a:pt x="0" y="3"/>
                    </a:cubicBezTo>
                    <a:cubicBezTo>
                      <a:pt x="7" y="2"/>
                      <a:pt x="15" y="1"/>
                      <a:pt x="25" y="0"/>
                    </a:cubicBezTo>
                    <a:cubicBezTo>
                      <a:pt x="27" y="1"/>
                      <a:pt x="23" y="1"/>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3" name="Freeform 6479">
                <a:extLst>
                  <a:ext uri="{FF2B5EF4-FFF2-40B4-BE49-F238E27FC236}">
                    <a16:creationId xmlns:a16="http://schemas.microsoft.com/office/drawing/2014/main" id="{A6666BE4-C13F-4D1D-9C89-40C4A646D765}"/>
                  </a:ext>
                </a:extLst>
              </p:cNvPr>
              <p:cNvSpPr>
                <a:spLocks/>
              </p:cNvSpPr>
              <p:nvPr/>
            </p:nvSpPr>
            <p:spPr bwMode="auto">
              <a:xfrm>
                <a:off x="2223" y="2602"/>
                <a:ext cx="16" cy="2"/>
              </a:xfrm>
              <a:custGeom>
                <a:avLst/>
                <a:gdLst>
                  <a:gd name="T0" fmla="*/ 28 w 28"/>
                  <a:gd name="T1" fmla="*/ 3 h 3"/>
                  <a:gd name="T2" fmla="*/ 2 w 28"/>
                  <a:gd name="T3" fmla="*/ 0 h 3"/>
                  <a:gd name="T4" fmla="*/ 28 w 28"/>
                  <a:gd name="T5" fmla="*/ 3 h 3"/>
                </a:gdLst>
                <a:ahLst/>
                <a:cxnLst>
                  <a:cxn ang="0">
                    <a:pos x="T0" y="T1"/>
                  </a:cxn>
                  <a:cxn ang="0">
                    <a:pos x="T2" y="T3"/>
                  </a:cxn>
                  <a:cxn ang="0">
                    <a:pos x="T4" y="T5"/>
                  </a:cxn>
                </a:cxnLst>
                <a:rect l="0" t="0" r="r" b="b"/>
                <a:pathLst>
                  <a:path w="28" h="3">
                    <a:moveTo>
                      <a:pt x="28" y="3"/>
                    </a:moveTo>
                    <a:cubicBezTo>
                      <a:pt x="16" y="3"/>
                      <a:pt x="0" y="2"/>
                      <a:pt x="2" y="0"/>
                    </a:cubicBezTo>
                    <a:cubicBezTo>
                      <a:pt x="11" y="2"/>
                      <a:pt x="27" y="0"/>
                      <a:pt x="2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4" name="Freeform 6480">
                <a:extLst>
                  <a:ext uri="{FF2B5EF4-FFF2-40B4-BE49-F238E27FC236}">
                    <a16:creationId xmlns:a16="http://schemas.microsoft.com/office/drawing/2014/main" id="{C810B08E-427C-4EEA-8F8A-719E6609010D}"/>
                  </a:ext>
                </a:extLst>
              </p:cNvPr>
              <p:cNvSpPr>
                <a:spLocks/>
              </p:cNvSpPr>
              <p:nvPr/>
            </p:nvSpPr>
            <p:spPr bwMode="auto">
              <a:xfrm>
                <a:off x="2685" y="2352"/>
                <a:ext cx="4" cy="9"/>
              </a:xfrm>
              <a:custGeom>
                <a:avLst/>
                <a:gdLst>
                  <a:gd name="T0" fmla="*/ 7 w 8"/>
                  <a:gd name="T1" fmla="*/ 4 h 15"/>
                  <a:gd name="T2" fmla="*/ 2 w 8"/>
                  <a:gd name="T3" fmla="*/ 14 h 15"/>
                  <a:gd name="T4" fmla="*/ 4 w 8"/>
                  <a:gd name="T5" fmla="*/ 7 h 15"/>
                  <a:gd name="T6" fmla="*/ 1 w 8"/>
                  <a:gd name="T7" fmla="*/ 11 h 15"/>
                  <a:gd name="T8" fmla="*/ 6 w 8"/>
                  <a:gd name="T9" fmla="*/ 1 h 15"/>
                  <a:gd name="T10" fmla="*/ 7 w 8"/>
                  <a:gd name="T11" fmla="*/ 4 h 15"/>
                </a:gdLst>
                <a:ahLst/>
                <a:cxnLst>
                  <a:cxn ang="0">
                    <a:pos x="T0" y="T1"/>
                  </a:cxn>
                  <a:cxn ang="0">
                    <a:pos x="T2" y="T3"/>
                  </a:cxn>
                  <a:cxn ang="0">
                    <a:pos x="T4" y="T5"/>
                  </a:cxn>
                  <a:cxn ang="0">
                    <a:pos x="T6" y="T7"/>
                  </a:cxn>
                  <a:cxn ang="0">
                    <a:pos x="T8" y="T9"/>
                  </a:cxn>
                  <a:cxn ang="0">
                    <a:pos x="T10" y="T11"/>
                  </a:cxn>
                </a:cxnLst>
                <a:rect l="0" t="0" r="r" b="b"/>
                <a:pathLst>
                  <a:path w="8" h="15">
                    <a:moveTo>
                      <a:pt x="7" y="4"/>
                    </a:moveTo>
                    <a:cubicBezTo>
                      <a:pt x="2" y="14"/>
                      <a:pt x="2" y="14"/>
                      <a:pt x="2" y="14"/>
                    </a:cubicBezTo>
                    <a:cubicBezTo>
                      <a:pt x="0" y="15"/>
                      <a:pt x="2" y="11"/>
                      <a:pt x="4" y="7"/>
                    </a:cubicBezTo>
                    <a:cubicBezTo>
                      <a:pt x="3" y="9"/>
                      <a:pt x="2" y="11"/>
                      <a:pt x="1" y="11"/>
                    </a:cubicBezTo>
                    <a:cubicBezTo>
                      <a:pt x="6" y="1"/>
                      <a:pt x="6" y="1"/>
                      <a:pt x="6" y="1"/>
                    </a:cubicBezTo>
                    <a:cubicBezTo>
                      <a:pt x="8" y="0"/>
                      <a:pt x="4" y="7"/>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5" name="Freeform 6481">
                <a:extLst>
                  <a:ext uri="{FF2B5EF4-FFF2-40B4-BE49-F238E27FC236}">
                    <a16:creationId xmlns:a16="http://schemas.microsoft.com/office/drawing/2014/main" id="{060368A1-E1E2-4F7E-A3B6-4FE1EDD8CD6B}"/>
                  </a:ext>
                </a:extLst>
              </p:cNvPr>
              <p:cNvSpPr>
                <a:spLocks/>
              </p:cNvSpPr>
              <p:nvPr/>
            </p:nvSpPr>
            <p:spPr bwMode="auto">
              <a:xfrm>
                <a:off x="2524" y="2523"/>
                <a:ext cx="7" cy="4"/>
              </a:xfrm>
              <a:custGeom>
                <a:avLst/>
                <a:gdLst>
                  <a:gd name="T0" fmla="*/ 13 w 13"/>
                  <a:gd name="T1" fmla="*/ 0 h 7"/>
                  <a:gd name="T2" fmla="*/ 0 w 13"/>
                  <a:gd name="T3" fmla="*/ 7 h 7"/>
                  <a:gd name="T4" fmla="*/ 13 w 13"/>
                  <a:gd name="T5" fmla="*/ 0 h 7"/>
                </a:gdLst>
                <a:ahLst/>
                <a:cxnLst>
                  <a:cxn ang="0">
                    <a:pos x="T0" y="T1"/>
                  </a:cxn>
                  <a:cxn ang="0">
                    <a:pos x="T2" y="T3"/>
                  </a:cxn>
                  <a:cxn ang="0">
                    <a:pos x="T4" y="T5"/>
                  </a:cxn>
                </a:cxnLst>
                <a:rect l="0" t="0" r="r" b="b"/>
                <a:pathLst>
                  <a:path w="13" h="7">
                    <a:moveTo>
                      <a:pt x="13" y="0"/>
                    </a:moveTo>
                    <a:cubicBezTo>
                      <a:pt x="9" y="5"/>
                      <a:pt x="4" y="5"/>
                      <a:pt x="0" y="7"/>
                    </a:cubicBezTo>
                    <a:cubicBezTo>
                      <a:pt x="4" y="2"/>
                      <a:pt x="9"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6" name="Freeform 6482">
                <a:extLst>
                  <a:ext uri="{FF2B5EF4-FFF2-40B4-BE49-F238E27FC236}">
                    <a16:creationId xmlns:a16="http://schemas.microsoft.com/office/drawing/2014/main" id="{2D4CC9D5-856D-444E-86C7-DE481FBF6F35}"/>
                  </a:ext>
                </a:extLst>
              </p:cNvPr>
              <p:cNvSpPr>
                <a:spLocks/>
              </p:cNvSpPr>
              <p:nvPr/>
            </p:nvSpPr>
            <p:spPr bwMode="auto">
              <a:xfrm>
                <a:off x="2508" y="2529"/>
                <a:ext cx="14" cy="8"/>
              </a:xfrm>
              <a:custGeom>
                <a:avLst/>
                <a:gdLst>
                  <a:gd name="T0" fmla="*/ 23 w 24"/>
                  <a:gd name="T1" fmla="*/ 2 h 15"/>
                  <a:gd name="T2" fmla="*/ 7 w 24"/>
                  <a:gd name="T3" fmla="*/ 11 h 15"/>
                  <a:gd name="T4" fmla="*/ 10 w 24"/>
                  <a:gd name="T5" fmla="*/ 8 h 15"/>
                  <a:gd name="T6" fmla="*/ 23 w 24"/>
                  <a:gd name="T7" fmla="*/ 2 h 15"/>
                </a:gdLst>
                <a:ahLst/>
                <a:cxnLst>
                  <a:cxn ang="0">
                    <a:pos x="T0" y="T1"/>
                  </a:cxn>
                  <a:cxn ang="0">
                    <a:pos x="T2" y="T3"/>
                  </a:cxn>
                  <a:cxn ang="0">
                    <a:pos x="T4" y="T5"/>
                  </a:cxn>
                  <a:cxn ang="0">
                    <a:pos x="T6" y="T7"/>
                  </a:cxn>
                </a:cxnLst>
                <a:rect l="0" t="0" r="r" b="b"/>
                <a:pathLst>
                  <a:path w="24" h="15">
                    <a:moveTo>
                      <a:pt x="23" y="2"/>
                    </a:moveTo>
                    <a:cubicBezTo>
                      <a:pt x="16" y="7"/>
                      <a:pt x="8" y="9"/>
                      <a:pt x="7" y="11"/>
                    </a:cubicBezTo>
                    <a:cubicBezTo>
                      <a:pt x="0" y="15"/>
                      <a:pt x="5" y="11"/>
                      <a:pt x="10" y="8"/>
                    </a:cubicBezTo>
                    <a:cubicBezTo>
                      <a:pt x="16" y="4"/>
                      <a:pt x="24" y="0"/>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7" name="Freeform 6483">
                <a:extLst>
                  <a:ext uri="{FF2B5EF4-FFF2-40B4-BE49-F238E27FC236}">
                    <a16:creationId xmlns:a16="http://schemas.microsoft.com/office/drawing/2014/main" id="{1A183B4A-51B2-4AAE-8ECC-1E6200A96A6C}"/>
                  </a:ext>
                </a:extLst>
              </p:cNvPr>
              <p:cNvSpPr>
                <a:spLocks/>
              </p:cNvSpPr>
              <p:nvPr/>
            </p:nvSpPr>
            <p:spPr bwMode="auto">
              <a:xfrm>
                <a:off x="2429" y="2568"/>
                <a:ext cx="11" cy="6"/>
              </a:xfrm>
              <a:custGeom>
                <a:avLst/>
                <a:gdLst>
                  <a:gd name="T0" fmla="*/ 7 w 20"/>
                  <a:gd name="T1" fmla="*/ 7 h 9"/>
                  <a:gd name="T2" fmla="*/ 0 w 20"/>
                  <a:gd name="T3" fmla="*/ 9 h 9"/>
                  <a:gd name="T4" fmla="*/ 18 w 20"/>
                  <a:gd name="T5" fmla="*/ 0 h 9"/>
                  <a:gd name="T6" fmla="*/ 7 w 20"/>
                  <a:gd name="T7" fmla="*/ 7 h 9"/>
                </a:gdLst>
                <a:ahLst/>
                <a:cxnLst>
                  <a:cxn ang="0">
                    <a:pos x="T0" y="T1"/>
                  </a:cxn>
                  <a:cxn ang="0">
                    <a:pos x="T2" y="T3"/>
                  </a:cxn>
                  <a:cxn ang="0">
                    <a:pos x="T4" y="T5"/>
                  </a:cxn>
                  <a:cxn ang="0">
                    <a:pos x="T6" y="T7"/>
                  </a:cxn>
                </a:cxnLst>
                <a:rect l="0" t="0" r="r" b="b"/>
                <a:pathLst>
                  <a:path w="20" h="9">
                    <a:moveTo>
                      <a:pt x="7" y="7"/>
                    </a:moveTo>
                    <a:cubicBezTo>
                      <a:pt x="4" y="8"/>
                      <a:pt x="4" y="7"/>
                      <a:pt x="0" y="9"/>
                    </a:cubicBezTo>
                    <a:cubicBezTo>
                      <a:pt x="8" y="5"/>
                      <a:pt x="7" y="4"/>
                      <a:pt x="18" y="0"/>
                    </a:cubicBezTo>
                    <a:cubicBezTo>
                      <a:pt x="16" y="2"/>
                      <a:pt x="20" y="1"/>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8" name="Freeform 6484">
                <a:extLst>
                  <a:ext uri="{FF2B5EF4-FFF2-40B4-BE49-F238E27FC236}">
                    <a16:creationId xmlns:a16="http://schemas.microsoft.com/office/drawing/2014/main" id="{795CCCDF-8B18-4FB7-A1C0-460CEDC92667}"/>
                  </a:ext>
                </a:extLst>
              </p:cNvPr>
              <p:cNvSpPr>
                <a:spLocks/>
              </p:cNvSpPr>
              <p:nvPr/>
            </p:nvSpPr>
            <p:spPr bwMode="auto">
              <a:xfrm>
                <a:off x="2373" y="2584"/>
                <a:ext cx="20" cy="5"/>
              </a:xfrm>
              <a:custGeom>
                <a:avLst/>
                <a:gdLst>
                  <a:gd name="T0" fmla="*/ 19 w 35"/>
                  <a:gd name="T1" fmla="*/ 6 h 9"/>
                  <a:gd name="T2" fmla="*/ 0 w 35"/>
                  <a:gd name="T3" fmla="*/ 9 h 9"/>
                  <a:gd name="T4" fmla="*/ 18 w 35"/>
                  <a:gd name="T5" fmla="*/ 3 h 9"/>
                  <a:gd name="T6" fmla="*/ 35 w 35"/>
                  <a:gd name="T7" fmla="*/ 0 h 9"/>
                  <a:gd name="T8" fmla="*/ 19 w 35"/>
                  <a:gd name="T9" fmla="*/ 6 h 9"/>
                </a:gdLst>
                <a:ahLst/>
                <a:cxnLst>
                  <a:cxn ang="0">
                    <a:pos x="T0" y="T1"/>
                  </a:cxn>
                  <a:cxn ang="0">
                    <a:pos x="T2" y="T3"/>
                  </a:cxn>
                  <a:cxn ang="0">
                    <a:pos x="T4" y="T5"/>
                  </a:cxn>
                  <a:cxn ang="0">
                    <a:pos x="T6" y="T7"/>
                  </a:cxn>
                  <a:cxn ang="0">
                    <a:pos x="T8" y="T9"/>
                  </a:cxn>
                </a:cxnLst>
                <a:rect l="0" t="0" r="r" b="b"/>
                <a:pathLst>
                  <a:path w="35" h="9">
                    <a:moveTo>
                      <a:pt x="19" y="6"/>
                    </a:moveTo>
                    <a:cubicBezTo>
                      <a:pt x="13" y="7"/>
                      <a:pt x="13" y="5"/>
                      <a:pt x="0" y="9"/>
                    </a:cubicBezTo>
                    <a:cubicBezTo>
                      <a:pt x="3" y="7"/>
                      <a:pt x="10" y="5"/>
                      <a:pt x="18" y="3"/>
                    </a:cubicBezTo>
                    <a:cubicBezTo>
                      <a:pt x="25" y="1"/>
                      <a:pt x="32" y="0"/>
                      <a:pt x="35" y="0"/>
                    </a:cubicBezTo>
                    <a:cubicBezTo>
                      <a:pt x="35" y="1"/>
                      <a:pt x="16" y="5"/>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9" name="Freeform 6485">
                <a:extLst>
                  <a:ext uri="{FF2B5EF4-FFF2-40B4-BE49-F238E27FC236}">
                    <a16:creationId xmlns:a16="http://schemas.microsoft.com/office/drawing/2014/main" id="{246974B8-21F8-4D02-9960-80028533CB25}"/>
                  </a:ext>
                </a:extLst>
              </p:cNvPr>
              <p:cNvSpPr>
                <a:spLocks/>
              </p:cNvSpPr>
              <p:nvPr/>
            </p:nvSpPr>
            <p:spPr bwMode="auto">
              <a:xfrm>
                <a:off x="2612" y="2441"/>
                <a:ext cx="13" cy="15"/>
              </a:xfrm>
              <a:custGeom>
                <a:avLst/>
                <a:gdLst>
                  <a:gd name="T0" fmla="*/ 0 w 23"/>
                  <a:gd name="T1" fmla="*/ 26 h 26"/>
                  <a:gd name="T2" fmla="*/ 23 w 23"/>
                  <a:gd name="T3" fmla="*/ 0 h 26"/>
                  <a:gd name="T4" fmla="*/ 0 w 23"/>
                  <a:gd name="T5" fmla="*/ 26 h 26"/>
                </a:gdLst>
                <a:ahLst/>
                <a:cxnLst>
                  <a:cxn ang="0">
                    <a:pos x="T0" y="T1"/>
                  </a:cxn>
                  <a:cxn ang="0">
                    <a:pos x="T2" y="T3"/>
                  </a:cxn>
                  <a:cxn ang="0">
                    <a:pos x="T4" y="T5"/>
                  </a:cxn>
                </a:cxnLst>
                <a:rect l="0" t="0" r="r" b="b"/>
                <a:pathLst>
                  <a:path w="23" h="26">
                    <a:moveTo>
                      <a:pt x="0" y="26"/>
                    </a:moveTo>
                    <a:cubicBezTo>
                      <a:pt x="2" y="22"/>
                      <a:pt x="14" y="11"/>
                      <a:pt x="23" y="0"/>
                    </a:cubicBezTo>
                    <a:cubicBezTo>
                      <a:pt x="17" y="9"/>
                      <a:pt x="7" y="18"/>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0" name="Freeform 6486">
                <a:extLst>
                  <a:ext uri="{FF2B5EF4-FFF2-40B4-BE49-F238E27FC236}">
                    <a16:creationId xmlns:a16="http://schemas.microsoft.com/office/drawing/2014/main" id="{6C4E20C4-3DD7-4D96-A1C0-EF0A9E185A5E}"/>
                  </a:ext>
                </a:extLst>
              </p:cNvPr>
              <p:cNvSpPr>
                <a:spLocks/>
              </p:cNvSpPr>
              <p:nvPr/>
            </p:nvSpPr>
            <p:spPr bwMode="auto">
              <a:xfrm>
                <a:off x="2220" y="2599"/>
                <a:ext cx="58" cy="3"/>
              </a:xfrm>
              <a:custGeom>
                <a:avLst/>
                <a:gdLst>
                  <a:gd name="T0" fmla="*/ 102 w 102"/>
                  <a:gd name="T1" fmla="*/ 3 h 5"/>
                  <a:gd name="T2" fmla="*/ 0 w 102"/>
                  <a:gd name="T3" fmla="*/ 0 h 5"/>
                  <a:gd name="T4" fmla="*/ 58 w 102"/>
                  <a:gd name="T5" fmla="*/ 3 h 5"/>
                  <a:gd name="T6" fmla="*/ 102 w 102"/>
                  <a:gd name="T7" fmla="*/ 3 h 5"/>
                </a:gdLst>
                <a:ahLst/>
                <a:cxnLst>
                  <a:cxn ang="0">
                    <a:pos x="T0" y="T1"/>
                  </a:cxn>
                  <a:cxn ang="0">
                    <a:pos x="T2" y="T3"/>
                  </a:cxn>
                  <a:cxn ang="0">
                    <a:pos x="T4" y="T5"/>
                  </a:cxn>
                  <a:cxn ang="0">
                    <a:pos x="T6" y="T7"/>
                  </a:cxn>
                </a:cxnLst>
                <a:rect l="0" t="0" r="r" b="b"/>
                <a:pathLst>
                  <a:path w="102" h="5">
                    <a:moveTo>
                      <a:pt x="102" y="3"/>
                    </a:moveTo>
                    <a:cubicBezTo>
                      <a:pt x="66" y="5"/>
                      <a:pt x="30" y="3"/>
                      <a:pt x="0" y="0"/>
                    </a:cubicBezTo>
                    <a:cubicBezTo>
                      <a:pt x="21" y="1"/>
                      <a:pt x="41" y="2"/>
                      <a:pt x="58" y="3"/>
                    </a:cubicBezTo>
                    <a:cubicBezTo>
                      <a:pt x="76" y="3"/>
                      <a:pt x="91" y="3"/>
                      <a:pt x="10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1" name="Freeform 6487">
                <a:extLst>
                  <a:ext uri="{FF2B5EF4-FFF2-40B4-BE49-F238E27FC236}">
                    <a16:creationId xmlns:a16="http://schemas.microsoft.com/office/drawing/2014/main" id="{AB87154C-149C-4D89-9D61-88B26FE0E3E3}"/>
                  </a:ext>
                </a:extLst>
              </p:cNvPr>
              <p:cNvSpPr>
                <a:spLocks/>
              </p:cNvSpPr>
              <p:nvPr/>
            </p:nvSpPr>
            <p:spPr bwMode="auto">
              <a:xfrm>
                <a:off x="2202" y="2596"/>
                <a:ext cx="14" cy="3"/>
              </a:xfrm>
              <a:custGeom>
                <a:avLst/>
                <a:gdLst>
                  <a:gd name="T0" fmla="*/ 0 w 25"/>
                  <a:gd name="T1" fmla="*/ 1 h 4"/>
                  <a:gd name="T2" fmla="*/ 25 w 25"/>
                  <a:gd name="T3" fmla="*/ 4 h 4"/>
                  <a:gd name="T4" fmla="*/ 0 w 25"/>
                  <a:gd name="T5" fmla="*/ 1 h 4"/>
                </a:gdLst>
                <a:ahLst/>
                <a:cxnLst>
                  <a:cxn ang="0">
                    <a:pos x="T0" y="T1"/>
                  </a:cxn>
                  <a:cxn ang="0">
                    <a:pos x="T2" y="T3"/>
                  </a:cxn>
                  <a:cxn ang="0">
                    <a:pos x="T4" y="T5"/>
                  </a:cxn>
                </a:cxnLst>
                <a:rect l="0" t="0" r="r" b="b"/>
                <a:pathLst>
                  <a:path w="25" h="4">
                    <a:moveTo>
                      <a:pt x="0" y="1"/>
                    </a:moveTo>
                    <a:cubicBezTo>
                      <a:pt x="4" y="0"/>
                      <a:pt x="14" y="4"/>
                      <a:pt x="25" y="4"/>
                    </a:cubicBezTo>
                    <a:cubicBezTo>
                      <a:pt x="17" y="4"/>
                      <a:pt x="9"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2" name="Freeform 6488">
                <a:extLst>
                  <a:ext uri="{FF2B5EF4-FFF2-40B4-BE49-F238E27FC236}">
                    <a16:creationId xmlns:a16="http://schemas.microsoft.com/office/drawing/2014/main" id="{D5CEBB4B-9AE7-491F-9074-981922C3F07D}"/>
                  </a:ext>
                </a:extLst>
              </p:cNvPr>
              <p:cNvSpPr>
                <a:spLocks/>
              </p:cNvSpPr>
              <p:nvPr/>
            </p:nvSpPr>
            <p:spPr bwMode="auto">
              <a:xfrm>
                <a:off x="2632" y="2417"/>
                <a:ext cx="12" cy="15"/>
              </a:xfrm>
              <a:custGeom>
                <a:avLst/>
                <a:gdLst>
                  <a:gd name="T0" fmla="*/ 11 w 21"/>
                  <a:gd name="T1" fmla="*/ 12 h 26"/>
                  <a:gd name="T2" fmla="*/ 7 w 21"/>
                  <a:gd name="T3" fmla="*/ 18 h 26"/>
                  <a:gd name="T4" fmla="*/ 5 w 21"/>
                  <a:gd name="T5" fmla="*/ 18 h 26"/>
                  <a:gd name="T6" fmla="*/ 16 w 21"/>
                  <a:gd name="T7" fmla="*/ 4 h 26"/>
                  <a:gd name="T8" fmla="*/ 11 w 21"/>
                  <a:gd name="T9" fmla="*/ 12 h 26"/>
                </a:gdLst>
                <a:ahLst/>
                <a:cxnLst>
                  <a:cxn ang="0">
                    <a:pos x="T0" y="T1"/>
                  </a:cxn>
                  <a:cxn ang="0">
                    <a:pos x="T2" y="T3"/>
                  </a:cxn>
                  <a:cxn ang="0">
                    <a:pos x="T4" y="T5"/>
                  </a:cxn>
                  <a:cxn ang="0">
                    <a:pos x="T6" y="T7"/>
                  </a:cxn>
                  <a:cxn ang="0">
                    <a:pos x="T8" y="T9"/>
                  </a:cxn>
                </a:cxnLst>
                <a:rect l="0" t="0" r="r" b="b"/>
                <a:pathLst>
                  <a:path w="21" h="26">
                    <a:moveTo>
                      <a:pt x="11" y="12"/>
                    </a:moveTo>
                    <a:cubicBezTo>
                      <a:pt x="9" y="15"/>
                      <a:pt x="7" y="17"/>
                      <a:pt x="7" y="18"/>
                    </a:cubicBezTo>
                    <a:cubicBezTo>
                      <a:pt x="0" y="26"/>
                      <a:pt x="8" y="15"/>
                      <a:pt x="5" y="18"/>
                    </a:cubicBezTo>
                    <a:cubicBezTo>
                      <a:pt x="8" y="13"/>
                      <a:pt x="12" y="9"/>
                      <a:pt x="16" y="4"/>
                    </a:cubicBezTo>
                    <a:cubicBezTo>
                      <a:pt x="21" y="0"/>
                      <a:pt x="6" y="16"/>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3" name="Freeform 6489">
                <a:extLst>
                  <a:ext uri="{FF2B5EF4-FFF2-40B4-BE49-F238E27FC236}">
                    <a16:creationId xmlns:a16="http://schemas.microsoft.com/office/drawing/2014/main" id="{BF54CEE7-777C-49A6-B875-14C048E4E149}"/>
                  </a:ext>
                </a:extLst>
              </p:cNvPr>
              <p:cNvSpPr>
                <a:spLocks/>
              </p:cNvSpPr>
              <p:nvPr/>
            </p:nvSpPr>
            <p:spPr bwMode="auto">
              <a:xfrm>
                <a:off x="2562" y="2488"/>
                <a:ext cx="11" cy="9"/>
              </a:xfrm>
              <a:custGeom>
                <a:avLst/>
                <a:gdLst>
                  <a:gd name="T0" fmla="*/ 0 w 19"/>
                  <a:gd name="T1" fmla="*/ 16 h 16"/>
                  <a:gd name="T2" fmla="*/ 19 w 19"/>
                  <a:gd name="T3" fmla="*/ 0 h 16"/>
                  <a:gd name="T4" fmla="*/ 0 w 19"/>
                  <a:gd name="T5" fmla="*/ 16 h 16"/>
                </a:gdLst>
                <a:ahLst/>
                <a:cxnLst>
                  <a:cxn ang="0">
                    <a:pos x="T0" y="T1"/>
                  </a:cxn>
                  <a:cxn ang="0">
                    <a:pos x="T2" y="T3"/>
                  </a:cxn>
                  <a:cxn ang="0">
                    <a:pos x="T4" y="T5"/>
                  </a:cxn>
                </a:cxnLst>
                <a:rect l="0" t="0" r="r" b="b"/>
                <a:pathLst>
                  <a:path w="19" h="16">
                    <a:moveTo>
                      <a:pt x="0" y="16"/>
                    </a:moveTo>
                    <a:cubicBezTo>
                      <a:pt x="4" y="12"/>
                      <a:pt x="14" y="4"/>
                      <a:pt x="19" y="0"/>
                    </a:cubicBezTo>
                    <a:cubicBezTo>
                      <a:pt x="19" y="3"/>
                      <a:pt x="10" y="8"/>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4" name="Freeform 6490">
                <a:extLst>
                  <a:ext uri="{FF2B5EF4-FFF2-40B4-BE49-F238E27FC236}">
                    <a16:creationId xmlns:a16="http://schemas.microsoft.com/office/drawing/2014/main" id="{C7EA9210-5BF9-46AE-983C-B43C6E015B40}"/>
                  </a:ext>
                </a:extLst>
              </p:cNvPr>
              <p:cNvSpPr>
                <a:spLocks/>
              </p:cNvSpPr>
              <p:nvPr/>
            </p:nvSpPr>
            <p:spPr bwMode="auto">
              <a:xfrm>
                <a:off x="2432" y="2560"/>
                <a:ext cx="19" cy="8"/>
              </a:xfrm>
              <a:custGeom>
                <a:avLst/>
                <a:gdLst>
                  <a:gd name="T0" fmla="*/ 34 w 34"/>
                  <a:gd name="T1" fmla="*/ 0 h 14"/>
                  <a:gd name="T2" fmla="*/ 27 w 34"/>
                  <a:gd name="T3" fmla="*/ 7 h 14"/>
                  <a:gd name="T4" fmla="*/ 14 w 34"/>
                  <a:gd name="T5" fmla="*/ 10 h 14"/>
                  <a:gd name="T6" fmla="*/ 0 w 34"/>
                  <a:gd name="T7" fmla="*/ 14 h 14"/>
                  <a:gd name="T8" fmla="*/ 15 w 34"/>
                  <a:gd name="T9" fmla="*/ 8 h 14"/>
                  <a:gd name="T10" fmla="*/ 34 w 34"/>
                  <a:gd name="T11" fmla="*/ 0 h 14"/>
                </a:gdLst>
                <a:ahLst/>
                <a:cxnLst>
                  <a:cxn ang="0">
                    <a:pos x="T0" y="T1"/>
                  </a:cxn>
                  <a:cxn ang="0">
                    <a:pos x="T2" y="T3"/>
                  </a:cxn>
                  <a:cxn ang="0">
                    <a:pos x="T4" y="T5"/>
                  </a:cxn>
                  <a:cxn ang="0">
                    <a:pos x="T6" y="T7"/>
                  </a:cxn>
                  <a:cxn ang="0">
                    <a:pos x="T8" y="T9"/>
                  </a:cxn>
                  <a:cxn ang="0">
                    <a:pos x="T10" y="T11"/>
                  </a:cxn>
                </a:cxnLst>
                <a:rect l="0" t="0" r="r" b="b"/>
                <a:pathLst>
                  <a:path w="34" h="14">
                    <a:moveTo>
                      <a:pt x="34" y="0"/>
                    </a:moveTo>
                    <a:cubicBezTo>
                      <a:pt x="31" y="3"/>
                      <a:pt x="24" y="6"/>
                      <a:pt x="27" y="7"/>
                    </a:cubicBezTo>
                    <a:cubicBezTo>
                      <a:pt x="27" y="6"/>
                      <a:pt x="21" y="8"/>
                      <a:pt x="14" y="10"/>
                    </a:cubicBezTo>
                    <a:cubicBezTo>
                      <a:pt x="8" y="12"/>
                      <a:pt x="1" y="14"/>
                      <a:pt x="0" y="14"/>
                    </a:cubicBezTo>
                    <a:cubicBezTo>
                      <a:pt x="11" y="10"/>
                      <a:pt x="13" y="9"/>
                      <a:pt x="15" y="8"/>
                    </a:cubicBezTo>
                    <a:lnTo>
                      <a:pt x="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5" name="Freeform 6491">
                <a:extLst>
                  <a:ext uri="{FF2B5EF4-FFF2-40B4-BE49-F238E27FC236}">
                    <a16:creationId xmlns:a16="http://schemas.microsoft.com/office/drawing/2014/main" id="{686B8931-F306-4D28-8796-761085208C6C}"/>
                  </a:ext>
                </a:extLst>
              </p:cNvPr>
              <p:cNvSpPr>
                <a:spLocks/>
              </p:cNvSpPr>
              <p:nvPr/>
            </p:nvSpPr>
            <p:spPr bwMode="auto">
              <a:xfrm>
                <a:off x="2288" y="2595"/>
                <a:ext cx="22" cy="2"/>
              </a:xfrm>
              <a:custGeom>
                <a:avLst/>
                <a:gdLst>
                  <a:gd name="T0" fmla="*/ 0 w 38"/>
                  <a:gd name="T1" fmla="*/ 2 h 3"/>
                  <a:gd name="T2" fmla="*/ 36 w 38"/>
                  <a:gd name="T3" fmla="*/ 0 h 3"/>
                  <a:gd name="T4" fmla="*/ 19 w 38"/>
                  <a:gd name="T5" fmla="*/ 2 h 3"/>
                  <a:gd name="T6" fmla="*/ 0 w 38"/>
                  <a:gd name="T7" fmla="*/ 2 h 3"/>
                </a:gdLst>
                <a:ahLst/>
                <a:cxnLst>
                  <a:cxn ang="0">
                    <a:pos x="T0" y="T1"/>
                  </a:cxn>
                  <a:cxn ang="0">
                    <a:pos x="T2" y="T3"/>
                  </a:cxn>
                  <a:cxn ang="0">
                    <a:pos x="T4" y="T5"/>
                  </a:cxn>
                  <a:cxn ang="0">
                    <a:pos x="T6" y="T7"/>
                  </a:cxn>
                </a:cxnLst>
                <a:rect l="0" t="0" r="r" b="b"/>
                <a:pathLst>
                  <a:path w="38" h="3">
                    <a:moveTo>
                      <a:pt x="0" y="2"/>
                    </a:moveTo>
                    <a:cubicBezTo>
                      <a:pt x="9" y="3"/>
                      <a:pt x="28" y="1"/>
                      <a:pt x="36" y="0"/>
                    </a:cubicBezTo>
                    <a:cubicBezTo>
                      <a:pt x="38" y="0"/>
                      <a:pt x="29" y="2"/>
                      <a:pt x="19" y="2"/>
                    </a:cubicBezTo>
                    <a:cubicBezTo>
                      <a:pt x="10"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6" name="Freeform 6492">
                <a:extLst>
                  <a:ext uri="{FF2B5EF4-FFF2-40B4-BE49-F238E27FC236}">
                    <a16:creationId xmlns:a16="http://schemas.microsoft.com/office/drawing/2014/main" id="{12073F57-1488-4594-82A2-83FCA693F444}"/>
                  </a:ext>
                </a:extLst>
              </p:cNvPr>
              <p:cNvSpPr>
                <a:spLocks/>
              </p:cNvSpPr>
              <p:nvPr/>
            </p:nvSpPr>
            <p:spPr bwMode="auto">
              <a:xfrm>
                <a:off x="2274" y="2596"/>
                <a:ext cx="11" cy="1"/>
              </a:xfrm>
              <a:custGeom>
                <a:avLst/>
                <a:gdLst>
                  <a:gd name="T0" fmla="*/ 19 w 19"/>
                  <a:gd name="T1" fmla="*/ 2 h 2"/>
                  <a:gd name="T2" fmla="*/ 0 w 19"/>
                  <a:gd name="T3" fmla="*/ 2 h 2"/>
                  <a:gd name="T4" fmla="*/ 19 w 19"/>
                  <a:gd name="T5" fmla="*/ 2 h 2"/>
                </a:gdLst>
                <a:ahLst/>
                <a:cxnLst>
                  <a:cxn ang="0">
                    <a:pos x="T0" y="T1"/>
                  </a:cxn>
                  <a:cxn ang="0">
                    <a:pos x="T2" y="T3"/>
                  </a:cxn>
                  <a:cxn ang="0">
                    <a:pos x="T4" y="T5"/>
                  </a:cxn>
                </a:cxnLst>
                <a:rect l="0" t="0" r="r" b="b"/>
                <a:pathLst>
                  <a:path w="19" h="2">
                    <a:moveTo>
                      <a:pt x="19" y="2"/>
                    </a:moveTo>
                    <a:cubicBezTo>
                      <a:pt x="11" y="2"/>
                      <a:pt x="5" y="2"/>
                      <a:pt x="0" y="2"/>
                    </a:cubicBezTo>
                    <a:cubicBezTo>
                      <a:pt x="3" y="1"/>
                      <a:pt x="1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7" name="Freeform 6493">
                <a:extLst>
                  <a:ext uri="{FF2B5EF4-FFF2-40B4-BE49-F238E27FC236}">
                    <a16:creationId xmlns:a16="http://schemas.microsoft.com/office/drawing/2014/main" id="{897DDDB4-4668-45F2-896A-3BA40390288E}"/>
                  </a:ext>
                </a:extLst>
              </p:cNvPr>
              <p:cNvSpPr>
                <a:spLocks/>
              </p:cNvSpPr>
              <p:nvPr/>
            </p:nvSpPr>
            <p:spPr bwMode="auto">
              <a:xfrm>
                <a:off x="2214" y="2593"/>
                <a:ext cx="34" cy="3"/>
              </a:xfrm>
              <a:custGeom>
                <a:avLst/>
                <a:gdLst>
                  <a:gd name="T0" fmla="*/ 15 w 61"/>
                  <a:gd name="T1" fmla="*/ 3 h 5"/>
                  <a:gd name="T2" fmla="*/ 0 w 61"/>
                  <a:gd name="T3" fmla="*/ 0 h 5"/>
                  <a:gd name="T4" fmla="*/ 27 w 61"/>
                  <a:gd name="T5" fmla="*/ 1 h 5"/>
                  <a:gd name="T6" fmla="*/ 61 w 61"/>
                  <a:gd name="T7" fmla="*/ 4 h 5"/>
                  <a:gd name="T8" fmla="*/ 39 w 61"/>
                  <a:gd name="T9" fmla="*/ 3 h 5"/>
                  <a:gd name="T10" fmla="*/ 15 w 61"/>
                  <a:gd name="T11" fmla="*/ 3 h 5"/>
                </a:gdLst>
                <a:ahLst/>
                <a:cxnLst>
                  <a:cxn ang="0">
                    <a:pos x="T0" y="T1"/>
                  </a:cxn>
                  <a:cxn ang="0">
                    <a:pos x="T2" y="T3"/>
                  </a:cxn>
                  <a:cxn ang="0">
                    <a:pos x="T4" y="T5"/>
                  </a:cxn>
                  <a:cxn ang="0">
                    <a:pos x="T6" y="T7"/>
                  </a:cxn>
                  <a:cxn ang="0">
                    <a:pos x="T8" y="T9"/>
                  </a:cxn>
                  <a:cxn ang="0">
                    <a:pos x="T10" y="T11"/>
                  </a:cxn>
                </a:cxnLst>
                <a:rect l="0" t="0" r="r" b="b"/>
                <a:pathLst>
                  <a:path w="61" h="5">
                    <a:moveTo>
                      <a:pt x="15" y="3"/>
                    </a:moveTo>
                    <a:cubicBezTo>
                      <a:pt x="8" y="2"/>
                      <a:pt x="10" y="1"/>
                      <a:pt x="0" y="0"/>
                    </a:cubicBezTo>
                    <a:cubicBezTo>
                      <a:pt x="5" y="0"/>
                      <a:pt x="15" y="1"/>
                      <a:pt x="27" y="1"/>
                    </a:cubicBezTo>
                    <a:cubicBezTo>
                      <a:pt x="39" y="2"/>
                      <a:pt x="52" y="3"/>
                      <a:pt x="61" y="4"/>
                    </a:cubicBezTo>
                    <a:cubicBezTo>
                      <a:pt x="60" y="5"/>
                      <a:pt x="49" y="4"/>
                      <a:pt x="39" y="3"/>
                    </a:cubicBezTo>
                    <a:cubicBezTo>
                      <a:pt x="28" y="3"/>
                      <a:pt x="18" y="1"/>
                      <a:pt x="1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8" name="Freeform 6494">
                <a:extLst>
                  <a:ext uri="{FF2B5EF4-FFF2-40B4-BE49-F238E27FC236}">
                    <a16:creationId xmlns:a16="http://schemas.microsoft.com/office/drawing/2014/main" id="{C9268DC5-1A3E-4D7E-9658-4642CDEE8949}"/>
                  </a:ext>
                </a:extLst>
              </p:cNvPr>
              <p:cNvSpPr>
                <a:spLocks/>
              </p:cNvSpPr>
              <p:nvPr/>
            </p:nvSpPr>
            <p:spPr bwMode="auto">
              <a:xfrm>
                <a:off x="2570" y="2464"/>
                <a:ext cx="25" cy="23"/>
              </a:xfrm>
              <a:custGeom>
                <a:avLst/>
                <a:gdLst>
                  <a:gd name="T0" fmla="*/ 0 w 44"/>
                  <a:gd name="T1" fmla="*/ 40 h 40"/>
                  <a:gd name="T2" fmla="*/ 23 w 44"/>
                  <a:gd name="T3" fmla="*/ 19 h 40"/>
                  <a:gd name="T4" fmla="*/ 36 w 44"/>
                  <a:gd name="T5" fmla="*/ 5 h 40"/>
                  <a:gd name="T6" fmla="*/ 32 w 44"/>
                  <a:gd name="T7" fmla="*/ 12 h 40"/>
                  <a:gd name="T8" fmla="*/ 0 w 44"/>
                  <a:gd name="T9" fmla="*/ 40 h 40"/>
                </a:gdLst>
                <a:ahLst/>
                <a:cxnLst>
                  <a:cxn ang="0">
                    <a:pos x="T0" y="T1"/>
                  </a:cxn>
                  <a:cxn ang="0">
                    <a:pos x="T2" y="T3"/>
                  </a:cxn>
                  <a:cxn ang="0">
                    <a:pos x="T4" y="T5"/>
                  </a:cxn>
                  <a:cxn ang="0">
                    <a:pos x="T6" y="T7"/>
                  </a:cxn>
                  <a:cxn ang="0">
                    <a:pos x="T8" y="T9"/>
                  </a:cxn>
                </a:cxnLst>
                <a:rect l="0" t="0" r="r" b="b"/>
                <a:pathLst>
                  <a:path w="44" h="40">
                    <a:moveTo>
                      <a:pt x="0" y="40"/>
                    </a:moveTo>
                    <a:cubicBezTo>
                      <a:pt x="4" y="35"/>
                      <a:pt x="15" y="26"/>
                      <a:pt x="23" y="19"/>
                    </a:cubicBezTo>
                    <a:cubicBezTo>
                      <a:pt x="32" y="11"/>
                      <a:pt x="38" y="5"/>
                      <a:pt x="36" y="5"/>
                    </a:cubicBezTo>
                    <a:cubicBezTo>
                      <a:pt x="44" y="0"/>
                      <a:pt x="40" y="4"/>
                      <a:pt x="32" y="12"/>
                    </a:cubicBezTo>
                    <a:cubicBezTo>
                      <a:pt x="23" y="20"/>
                      <a:pt x="10" y="31"/>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9" name="Freeform 6495">
                <a:extLst>
                  <a:ext uri="{FF2B5EF4-FFF2-40B4-BE49-F238E27FC236}">
                    <a16:creationId xmlns:a16="http://schemas.microsoft.com/office/drawing/2014/main" id="{B5FDF27E-743B-4827-AD19-371C9586B2DD}"/>
                  </a:ext>
                </a:extLst>
              </p:cNvPr>
              <p:cNvSpPr>
                <a:spLocks/>
              </p:cNvSpPr>
              <p:nvPr/>
            </p:nvSpPr>
            <p:spPr bwMode="auto">
              <a:xfrm>
                <a:off x="2194" y="2591"/>
                <a:ext cx="18" cy="2"/>
              </a:xfrm>
              <a:custGeom>
                <a:avLst/>
                <a:gdLst>
                  <a:gd name="T0" fmla="*/ 32 w 32"/>
                  <a:gd name="T1" fmla="*/ 5 h 5"/>
                  <a:gd name="T2" fmla="*/ 0 w 32"/>
                  <a:gd name="T3" fmla="*/ 1 h 5"/>
                  <a:gd name="T4" fmla="*/ 16 w 32"/>
                  <a:gd name="T5" fmla="*/ 2 h 5"/>
                  <a:gd name="T6" fmla="*/ 32 w 32"/>
                  <a:gd name="T7" fmla="*/ 5 h 5"/>
                </a:gdLst>
                <a:ahLst/>
                <a:cxnLst>
                  <a:cxn ang="0">
                    <a:pos x="T0" y="T1"/>
                  </a:cxn>
                  <a:cxn ang="0">
                    <a:pos x="T2" y="T3"/>
                  </a:cxn>
                  <a:cxn ang="0">
                    <a:pos x="T4" y="T5"/>
                  </a:cxn>
                  <a:cxn ang="0">
                    <a:pos x="T6" y="T7"/>
                  </a:cxn>
                </a:cxnLst>
                <a:rect l="0" t="0" r="r" b="b"/>
                <a:pathLst>
                  <a:path w="32" h="5">
                    <a:moveTo>
                      <a:pt x="32" y="5"/>
                    </a:moveTo>
                    <a:cubicBezTo>
                      <a:pt x="26" y="4"/>
                      <a:pt x="14" y="3"/>
                      <a:pt x="0" y="1"/>
                    </a:cubicBezTo>
                    <a:cubicBezTo>
                      <a:pt x="1" y="0"/>
                      <a:pt x="8" y="1"/>
                      <a:pt x="16" y="2"/>
                    </a:cubicBezTo>
                    <a:cubicBezTo>
                      <a:pt x="23" y="3"/>
                      <a:pt x="31" y="4"/>
                      <a:pt x="3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0" name="Freeform 6496">
                <a:extLst>
                  <a:ext uri="{FF2B5EF4-FFF2-40B4-BE49-F238E27FC236}">
                    <a16:creationId xmlns:a16="http://schemas.microsoft.com/office/drawing/2014/main" id="{1F681F47-83BB-4CC9-BBFD-BD8E73452E94}"/>
                  </a:ext>
                </a:extLst>
              </p:cNvPr>
              <p:cNvSpPr>
                <a:spLocks/>
              </p:cNvSpPr>
              <p:nvPr/>
            </p:nvSpPr>
            <p:spPr bwMode="auto">
              <a:xfrm>
                <a:off x="2167" y="2585"/>
                <a:ext cx="22" cy="5"/>
              </a:xfrm>
              <a:custGeom>
                <a:avLst/>
                <a:gdLst>
                  <a:gd name="T0" fmla="*/ 0 w 39"/>
                  <a:gd name="T1" fmla="*/ 1 h 8"/>
                  <a:gd name="T2" fmla="*/ 39 w 39"/>
                  <a:gd name="T3" fmla="*/ 8 h 8"/>
                  <a:gd name="T4" fmla="*/ 0 w 39"/>
                  <a:gd name="T5" fmla="*/ 1 h 8"/>
                </a:gdLst>
                <a:ahLst/>
                <a:cxnLst>
                  <a:cxn ang="0">
                    <a:pos x="T0" y="T1"/>
                  </a:cxn>
                  <a:cxn ang="0">
                    <a:pos x="T2" y="T3"/>
                  </a:cxn>
                  <a:cxn ang="0">
                    <a:pos x="T4" y="T5"/>
                  </a:cxn>
                </a:cxnLst>
                <a:rect l="0" t="0" r="r" b="b"/>
                <a:pathLst>
                  <a:path w="39" h="8">
                    <a:moveTo>
                      <a:pt x="0" y="1"/>
                    </a:moveTo>
                    <a:cubicBezTo>
                      <a:pt x="5" y="0"/>
                      <a:pt x="24" y="6"/>
                      <a:pt x="39" y="8"/>
                    </a:cubicBezTo>
                    <a:cubicBezTo>
                      <a:pt x="30" y="8"/>
                      <a:pt x="2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1" name="Freeform 6497">
                <a:extLst>
                  <a:ext uri="{FF2B5EF4-FFF2-40B4-BE49-F238E27FC236}">
                    <a16:creationId xmlns:a16="http://schemas.microsoft.com/office/drawing/2014/main" id="{65E327FD-5716-4D5E-BC74-7DD0F55D40EA}"/>
                  </a:ext>
                </a:extLst>
              </p:cNvPr>
              <p:cNvSpPr>
                <a:spLocks/>
              </p:cNvSpPr>
              <p:nvPr/>
            </p:nvSpPr>
            <p:spPr bwMode="auto">
              <a:xfrm>
                <a:off x="2157" y="2583"/>
                <a:ext cx="8" cy="2"/>
              </a:xfrm>
              <a:custGeom>
                <a:avLst/>
                <a:gdLst>
                  <a:gd name="T0" fmla="*/ 11 w 14"/>
                  <a:gd name="T1" fmla="*/ 4 h 4"/>
                  <a:gd name="T2" fmla="*/ 0 w 14"/>
                  <a:gd name="T3" fmla="*/ 2 h 4"/>
                  <a:gd name="T4" fmla="*/ 0 w 14"/>
                  <a:gd name="T5" fmla="*/ 0 h 4"/>
                  <a:gd name="T6" fmla="*/ 14 w 14"/>
                  <a:gd name="T7" fmla="*/ 4 h 4"/>
                  <a:gd name="T8" fmla="*/ 11 w 14"/>
                  <a:gd name="T9" fmla="*/ 4 h 4"/>
                </a:gdLst>
                <a:ahLst/>
                <a:cxnLst>
                  <a:cxn ang="0">
                    <a:pos x="T0" y="T1"/>
                  </a:cxn>
                  <a:cxn ang="0">
                    <a:pos x="T2" y="T3"/>
                  </a:cxn>
                  <a:cxn ang="0">
                    <a:pos x="T4" y="T5"/>
                  </a:cxn>
                  <a:cxn ang="0">
                    <a:pos x="T6" y="T7"/>
                  </a:cxn>
                  <a:cxn ang="0">
                    <a:pos x="T8" y="T9"/>
                  </a:cxn>
                </a:cxnLst>
                <a:rect l="0" t="0" r="r" b="b"/>
                <a:pathLst>
                  <a:path w="14" h="4">
                    <a:moveTo>
                      <a:pt x="11" y="4"/>
                    </a:moveTo>
                    <a:cubicBezTo>
                      <a:pt x="0" y="2"/>
                      <a:pt x="0" y="2"/>
                      <a:pt x="0" y="2"/>
                    </a:cubicBezTo>
                    <a:cubicBezTo>
                      <a:pt x="0" y="0"/>
                      <a:pt x="0" y="0"/>
                      <a:pt x="0" y="0"/>
                    </a:cubicBezTo>
                    <a:cubicBezTo>
                      <a:pt x="5" y="2"/>
                      <a:pt x="9" y="3"/>
                      <a:pt x="14" y="4"/>
                    </a:cubicBezTo>
                    <a:cubicBezTo>
                      <a:pt x="12" y="4"/>
                      <a:pt x="11"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2" name="Freeform 6498">
                <a:extLst>
                  <a:ext uri="{FF2B5EF4-FFF2-40B4-BE49-F238E27FC236}">
                    <a16:creationId xmlns:a16="http://schemas.microsoft.com/office/drawing/2014/main" id="{183FD9CF-9483-4C73-A9BF-27A5DCF4CF57}"/>
                  </a:ext>
                </a:extLst>
              </p:cNvPr>
              <p:cNvSpPr>
                <a:spLocks/>
              </p:cNvSpPr>
              <p:nvPr/>
            </p:nvSpPr>
            <p:spPr bwMode="auto">
              <a:xfrm>
                <a:off x="2135" y="2578"/>
                <a:ext cx="11" cy="3"/>
              </a:xfrm>
              <a:custGeom>
                <a:avLst/>
                <a:gdLst>
                  <a:gd name="T0" fmla="*/ 14 w 19"/>
                  <a:gd name="T1" fmla="*/ 5 h 5"/>
                  <a:gd name="T2" fmla="*/ 0 w 19"/>
                  <a:gd name="T3" fmla="*/ 2 h 5"/>
                  <a:gd name="T4" fmla="*/ 17 w 19"/>
                  <a:gd name="T5" fmla="*/ 4 h 5"/>
                  <a:gd name="T6" fmla="*/ 14 w 19"/>
                  <a:gd name="T7" fmla="*/ 5 h 5"/>
                </a:gdLst>
                <a:ahLst/>
                <a:cxnLst>
                  <a:cxn ang="0">
                    <a:pos x="T0" y="T1"/>
                  </a:cxn>
                  <a:cxn ang="0">
                    <a:pos x="T2" y="T3"/>
                  </a:cxn>
                  <a:cxn ang="0">
                    <a:pos x="T4" y="T5"/>
                  </a:cxn>
                  <a:cxn ang="0">
                    <a:pos x="T6" y="T7"/>
                  </a:cxn>
                </a:cxnLst>
                <a:rect l="0" t="0" r="r" b="b"/>
                <a:pathLst>
                  <a:path w="19" h="5">
                    <a:moveTo>
                      <a:pt x="14" y="5"/>
                    </a:moveTo>
                    <a:cubicBezTo>
                      <a:pt x="13" y="5"/>
                      <a:pt x="5" y="3"/>
                      <a:pt x="0" y="2"/>
                    </a:cubicBezTo>
                    <a:cubicBezTo>
                      <a:pt x="3" y="2"/>
                      <a:pt x="3" y="0"/>
                      <a:pt x="17" y="4"/>
                    </a:cubicBezTo>
                    <a:cubicBezTo>
                      <a:pt x="19" y="5"/>
                      <a:pt x="3" y="2"/>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3" name="Freeform 6499">
                <a:extLst>
                  <a:ext uri="{FF2B5EF4-FFF2-40B4-BE49-F238E27FC236}">
                    <a16:creationId xmlns:a16="http://schemas.microsoft.com/office/drawing/2014/main" id="{77A7F095-3BA9-440A-8908-DD31060F03F9}"/>
                  </a:ext>
                </a:extLst>
              </p:cNvPr>
              <p:cNvSpPr>
                <a:spLocks/>
              </p:cNvSpPr>
              <p:nvPr/>
            </p:nvSpPr>
            <p:spPr bwMode="auto">
              <a:xfrm>
                <a:off x="2408" y="2568"/>
                <a:ext cx="10" cy="4"/>
              </a:xfrm>
              <a:custGeom>
                <a:avLst/>
                <a:gdLst>
                  <a:gd name="T0" fmla="*/ 11 w 17"/>
                  <a:gd name="T1" fmla="*/ 4 h 7"/>
                  <a:gd name="T2" fmla="*/ 0 w 17"/>
                  <a:gd name="T3" fmla="*/ 7 h 7"/>
                  <a:gd name="T4" fmla="*/ 16 w 17"/>
                  <a:gd name="T5" fmla="*/ 0 h 7"/>
                  <a:gd name="T6" fmla="*/ 11 w 17"/>
                  <a:gd name="T7" fmla="*/ 4 h 7"/>
                </a:gdLst>
                <a:ahLst/>
                <a:cxnLst>
                  <a:cxn ang="0">
                    <a:pos x="T0" y="T1"/>
                  </a:cxn>
                  <a:cxn ang="0">
                    <a:pos x="T2" y="T3"/>
                  </a:cxn>
                  <a:cxn ang="0">
                    <a:pos x="T4" y="T5"/>
                  </a:cxn>
                  <a:cxn ang="0">
                    <a:pos x="T6" y="T7"/>
                  </a:cxn>
                </a:cxnLst>
                <a:rect l="0" t="0" r="r" b="b"/>
                <a:pathLst>
                  <a:path w="17" h="7">
                    <a:moveTo>
                      <a:pt x="11" y="4"/>
                    </a:moveTo>
                    <a:cubicBezTo>
                      <a:pt x="8" y="5"/>
                      <a:pt x="5" y="6"/>
                      <a:pt x="0" y="7"/>
                    </a:cubicBezTo>
                    <a:cubicBezTo>
                      <a:pt x="3" y="5"/>
                      <a:pt x="2" y="4"/>
                      <a:pt x="16" y="0"/>
                    </a:cubicBezTo>
                    <a:cubicBezTo>
                      <a:pt x="17" y="1"/>
                      <a:pt x="12" y="3"/>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4" name="Freeform 6500">
                <a:extLst>
                  <a:ext uri="{FF2B5EF4-FFF2-40B4-BE49-F238E27FC236}">
                    <a16:creationId xmlns:a16="http://schemas.microsoft.com/office/drawing/2014/main" id="{765027A3-9B3A-4733-AB24-F4550E935865}"/>
                  </a:ext>
                </a:extLst>
              </p:cNvPr>
              <p:cNvSpPr>
                <a:spLocks/>
              </p:cNvSpPr>
              <p:nvPr/>
            </p:nvSpPr>
            <p:spPr bwMode="auto">
              <a:xfrm>
                <a:off x="2569" y="2480"/>
                <a:ext cx="6" cy="5"/>
              </a:xfrm>
              <a:custGeom>
                <a:avLst/>
                <a:gdLst>
                  <a:gd name="T0" fmla="*/ 10 w 12"/>
                  <a:gd name="T1" fmla="*/ 3 h 9"/>
                  <a:gd name="T2" fmla="*/ 0 w 12"/>
                  <a:gd name="T3" fmla="*/ 9 h 9"/>
                  <a:gd name="T4" fmla="*/ 11 w 12"/>
                  <a:gd name="T5" fmla="*/ 0 h 9"/>
                  <a:gd name="T6" fmla="*/ 10 w 12"/>
                  <a:gd name="T7" fmla="*/ 3 h 9"/>
                </a:gdLst>
                <a:ahLst/>
                <a:cxnLst>
                  <a:cxn ang="0">
                    <a:pos x="T0" y="T1"/>
                  </a:cxn>
                  <a:cxn ang="0">
                    <a:pos x="T2" y="T3"/>
                  </a:cxn>
                  <a:cxn ang="0">
                    <a:pos x="T4" y="T5"/>
                  </a:cxn>
                  <a:cxn ang="0">
                    <a:pos x="T6" y="T7"/>
                  </a:cxn>
                </a:cxnLst>
                <a:rect l="0" t="0" r="r" b="b"/>
                <a:pathLst>
                  <a:path w="12" h="9">
                    <a:moveTo>
                      <a:pt x="10" y="3"/>
                    </a:moveTo>
                    <a:cubicBezTo>
                      <a:pt x="3" y="9"/>
                      <a:pt x="2" y="8"/>
                      <a:pt x="0" y="9"/>
                    </a:cubicBezTo>
                    <a:cubicBezTo>
                      <a:pt x="4" y="6"/>
                      <a:pt x="7" y="3"/>
                      <a:pt x="11" y="0"/>
                    </a:cubicBezTo>
                    <a:cubicBezTo>
                      <a:pt x="12" y="0"/>
                      <a:pt x="9"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5" name="Freeform 6501">
                <a:extLst>
                  <a:ext uri="{FF2B5EF4-FFF2-40B4-BE49-F238E27FC236}">
                    <a16:creationId xmlns:a16="http://schemas.microsoft.com/office/drawing/2014/main" id="{51E8E3BE-BA9A-49C0-9C7C-4625E6FF884A}"/>
                  </a:ext>
                </a:extLst>
              </p:cNvPr>
              <p:cNvSpPr>
                <a:spLocks/>
              </p:cNvSpPr>
              <p:nvPr/>
            </p:nvSpPr>
            <p:spPr bwMode="auto">
              <a:xfrm>
                <a:off x="2537" y="2484"/>
                <a:ext cx="31" cy="25"/>
              </a:xfrm>
              <a:custGeom>
                <a:avLst/>
                <a:gdLst>
                  <a:gd name="T0" fmla="*/ 47 w 55"/>
                  <a:gd name="T1" fmla="*/ 10 h 43"/>
                  <a:gd name="T2" fmla="*/ 45 w 55"/>
                  <a:gd name="T3" fmla="*/ 9 h 43"/>
                  <a:gd name="T4" fmla="*/ 0 w 55"/>
                  <a:gd name="T5" fmla="*/ 43 h 43"/>
                  <a:gd name="T6" fmla="*/ 8 w 55"/>
                  <a:gd name="T7" fmla="*/ 34 h 43"/>
                  <a:gd name="T8" fmla="*/ 19 w 55"/>
                  <a:gd name="T9" fmla="*/ 28 h 43"/>
                  <a:gd name="T10" fmla="*/ 31 w 55"/>
                  <a:gd name="T11" fmla="*/ 17 h 43"/>
                  <a:gd name="T12" fmla="*/ 30 w 55"/>
                  <a:gd name="T13" fmla="*/ 20 h 43"/>
                  <a:gd name="T14" fmla="*/ 54 w 55"/>
                  <a:gd name="T15" fmla="*/ 0 h 43"/>
                  <a:gd name="T16" fmla="*/ 47 w 55"/>
                  <a:gd name="T17"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43">
                    <a:moveTo>
                      <a:pt x="47" y="10"/>
                    </a:moveTo>
                    <a:cubicBezTo>
                      <a:pt x="37" y="18"/>
                      <a:pt x="42" y="12"/>
                      <a:pt x="45" y="9"/>
                    </a:cubicBezTo>
                    <a:cubicBezTo>
                      <a:pt x="28" y="21"/>
                      <a:pt x="15" y="32"/>
                      <a:pt x="0" y="43"/>
                    </a:cubicBezTo>
                    <a:cubicBezTo>
                      <a:pt x="1" y="41"/>
                      <a:pt x="9" y="35"/>
                      <a:pt x="8" y="34"/>
                    </a:cubicBezTo>
                    <a:cubicBezTo>
                      <a:pt x="17" y="28"/>
                      <a:pt x="4" y="39"/>
                      <a:pt x="19" y="28"/>
                    </a:cubicBezTo>
                    <a:cubicBezTo>
                      <a:pt x="21" y="25"/>
                      <a:pt x="15" y="29"/>
                      <a:pt x="31" y="17"/>
                    </a:cubicBezTo>
                    <a:cubicBezTo>
                      <a:pt x="30" y="18"/>
                      <a:pt x="29" y="19"/>
                      <a:pt x="30" y="20"/>
                    </a:cubicBezTo>
                    <a:cubicBezTo>
                      <a:pt x="43" y="10"/>
                      <a:pt x="46" y="6"/>
                      <a:pt x="54" y="0"/>
                    </a:cubicBezTo>
                    <a:cubicBezTo>
                      <a:pt x="55" y="1"/>
                      <a:pt x="45" y="10"/>
                      <a:pt x="4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6" name="Freeform 6502">
                <a:extLst>
                  <a:ext uri="{FF2B5EF4-FFF2-40B4-BE49-F238E27FC236}">
                    <a16:creationId xmlns:a16="http://schemas.microsoft.com/office/drawing/2014/main" id="{EF7485D2-5344-4D43-A941-0EB727E6C025}"/>
                  </a:ext>
                </a:extLst>
              </p:cNvPr>
              <p:cNvSpPr>
                <a:spLocks/>
              </p:cNvSpPr>
              <p:nvPr/>
            </p:nvSpPr>
            <p:spPr bwMode="auto">
              <a:xfrm>
                <a:off x="2203" y="2591"/>
                <a:ext cx="19" cy="2"/>
              </a:xfrm>
              <a:custGeom>
                <a:avLst/>
                <a:gdLst>
                  <a:gd name="T0" fmla="*/ 32 w 32"/>
                  <a:gd name="T1" fmla="*/ 5 h 5"/>
                  <a:gd name="T2" fmla="*/ 3 w 32"/>
                  <a:gd name="T3" fmla="*/ 2 h 5"/>
                  <a:gd name="T4" fmla="*/ 14 w 32"/>
                  <a:gd name="T5" fmla="*/ 2 h 5"/>
                  <a:gd name="T6" fmla="*/ 32 w 32"/>
                  <a:gd name="T7" fmla="*/ 5 h 5"/>
                </a:gdLst>
                <a:ahLst/>
                <a:cxnLst>
                  <a:cxn ang="0">
                    <a:pos x="T0" y="T1"/>
                  </a:cxn>
                  <a:cxn ang="0">
                    <a:pos x="T2" y="T3"/>
                  </a:cxn>
                  <a:cxn ang="0">
                    <a:pos x="T4" y="T5"/>
                  </a:cxn>
                  <a:cxn ang="0">
                    <a:pos x="T6" y="T7"/>
                  </a:cxn>
                </a:cxnLst>
                <a:rect l="0" t="0" r="r" b="b"/>
                <a:pathLst>
                  <a:path w="32" h="5">
                    <a:moveTo>
                      <a:pt x="32" y="5"/>
                    </a:moveTo>
                    <a:cubicBezTo>
                      <a:pt x="22" y="4"/>
                      <a:pt x="13" y="3"/>
                      <a:pt x="3" y="2"/>
                    </a:cubicBezTo>
                    <a:cubicBezTo>
                      <a:pt x="0" y="0"/>
                      <a:pt x="7" y="1"/>
                      <a:pt x="14" y="2"/>
                    </a:cubicBezTo>
                    <a:cubicBezTo>
                      <a:pt x="22" y="3"/>
                      <a:pt x="31" y="4"/>
                      <a:pt x="3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7" name="Freeform 6503">
                <a:extLst>
                  <a:ext uri="{FF2B5EF4-FFF2-40B4-BE49-F238E27FC236}">
                    <a16:creationId xmlns:a16="http://schemas.microsoft.com/office/drawing/2014/main" id="{1F0C84F4-BAD6-43CC-A331-F0FCACF9D584}"/>
                  </a:ext>
                </a:extLst>
              </p:cNvPr>
              <p:cNvSpPr>
                <a:spLocks/>
              </p:cNvSpPr>
              <p:nvPr/>
            </p:nvSpPr>
            <p:spPr bwMode="auto">
              <a:xfrm>
                <a:off x="2138" y="2578"/>
                <a:ext cx="26" cy="6"/>
              </a:xfrm>
              <a:custGeom>
                <a:avLst/>
                <a:gdLst>
                  <a:gd name="T0" fmla="*/ 40 w 46"/>
                  <a:gd name="T1" fmla="*/ 11 h 11"/>
                  <a:gd name="T2" fmla="*/ 18 w 46"/>
                  <a:gd name="T3" fmla="*/ 6 h 11"/>
                  <a:gd name="T4" fmla="*/ 0 w 46"/>
                  <a:gd name="T5" fmla="*/ 0 h 11"/>
                  <a:gd name="T6" fmla="*/ 24 w 46"/>
                  <a:gd name="T7" fmla="*/ 6 h 11"/>
                  <a:gd name="T8" fmla="*/ 46 w 46"/>
                  <a:gd name="T9" fmla="*/ 10 h 11"/>
                  <a:gd name="T10" fmla="*/ 40 w 46"/>
                  <a:gd name="T11" fmla="*/ 11 h 11"/>
                </a:gdLst>
                <a:ahLst/>
                <a:cxnLst>
                  <a:cxn ang="0">
                    <a:pos x="T0" y="T1"/>
                  </a:cxn>
                  <a:cxn ang="0">
                    <a:pos x="T2" y="T3"/>
                  </a:cxn>
                  <a:cxn ang="0">
                    <a:pos x="T4" y="T5"/>
                  </a:cxn>
                  <a:cxn ang="0">
                    <a:pos x="T6" y="T7"/>
                  </a:cxn>
                  <a:cxn ang="0">
                    <a:pos x="T8" y="T9"/>
                  </a:cxn>
                  <a:cxn ang="0">
                    <a:pos x="T10" y="T11"/>
                  </a:cxn>
                </a:cxnLst>
                <a:rect l="0" t="0" r="r" b="b"/>
                <a:pathLst>
                  <a:path w="46" h="11">
                    <a:moveTo>
                      <a:pt x="40" y="11"/>
                    </a:moveTo>
                    <a:cubicBezTo>
                      <a:pt x="35" y="9"/>
                      <a:pt x="26" y="8"/>
                      <a:pt x="18" y="6"/>
                    </a:cubicBezTo>
                    <a:cubicBezTo>
                      <a:pt x="9" y="4"/>
                      <a:pt x="1" y="1"/>
                      <a:pt x="0" y="0"/>
                    </a:cubicBezTo>
                    <a:cubicBezTo>
                      <a:pt x="11" y="3"/>
                      <a:pt x="18" y="5"/>
                      <a:pt x="24" y="6"/>
                    </a:cubicBezTo>
                    <a:cubicBezTo>
                      <a:pt x="31" y="8"/>
                      <a:pt x="37" y="9"/>
                      <a:pt x="46" y="10"/>
                    </a:cubicBezTo>
                    <a:cubicBezTo>
                      <a:pt x="46" y="11"/>
                      <a:pt x="36" y="9"/>
                      <a:pt x="4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8" name="Freeform 6504">
                <a:extLst>
                  <a:ext uri="{FF2B5EF4-FFF2-40B4-BE49-F238E27FC236}">
                    <a16:creationId xmlns:a16="http://schemas.microsoft.com/office/drawing/2014/main" id="{A26247B6-BBC6-4DF0-881A-9CEF4AB699AD}"/>
                  </a:ext>
                </a:extLst>
              </p:cNvPr>
              <p:cNvSpPr>
                <a:spLocks/>
              </p:cNvSpPr>
              <p:nvPr/>
            </p:nvSpPr>
            <p:spPr bwMode="auto">
              <a:xfrm>
                <a:off x="2298" y="2592"/>
                <a:ext cx="13" cy="1"/>
              </a:xfrm>
              <a:custGeom>
                <a:avLst/>
                <a:gdLst>
                  <a:gd name="T0" fmla="*/ 23 w 23"/>
                  <a:gd name="T1" fmla="*/ 1 h 2"/>
                  <a:gd name="T2" fmla="*/ 1 w 23"/>
                  <a:gd name="T3" fmla="*/ 2 h 2"/>
                  <a:gd name="T4" fmla="*/ 11 w 23"/>
                  <a:gd name="T5" fmla="*/ 0 h 2"/>
                  <a:gd name="T6" fmla="*/ 23 w 23"/>
                  <a:gd name="T7" fmla="*/ 1 h 2"/>
                </a:gdLst>
                <a:ahLst/>
                <a:cxnLst>
                  <a:cxn ang="0">
                    <a:pos x="T0" y="T1"/>
                  </a:cxn>
                  <a:cxn ang="0">
                    <a:pos x="T2" y="T3"/>
                  </a:cxn>
                  <a:cxn ang="0">
                    <a:pos x="T4" y="T5"/>
                  </a:cxn>
                  <a:cxn ang="0">
                    <a:pos x="T6" y="T7"/>
                  </a:cxn>
                </a:cxnLst>
                <a:rect l="0" t="0" r="r" b="b"/>
                <a:pathLst>
                  <a:path w="23" h="2">
                    <a:moveTo>
                      <a:pt x="23" y="1"/>
                    </a:moveTo>
                    <a:cubicBezTo>
                      <a:pt x="16" y="1"/>
                      <a:pt x="9" y="2"/>
                      <a:pt x="1" y="2"/>
                    </a:cubicBezTo>
                    <a:cubicBezTo>
                      <a:pt x="0" y="2"/>
                      <a:pt x="6" y="1"/>
                      <a:pt x="11" y="0"/>
                    </a:cubicBezTo>
                    <a:cubicBezTo>
                      <a:pt x="17" y="0"/>
                      <a:pt x="22"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9" name="Freeform 6505">
                <a:extLst>
                  <a:ext uri="{FF2B5EF4-FFF2-40B4-BE49-F238E27FC236}">
                    <a16:creationId xmlns:a16="http://schemas.microsoft.com/office/drawing/2014/main" id="{20E4F1E8-C8A3-4C30-ACD3-C0FEB606D0C8}"/>
                  </a:ext>
                </a:extLst>
              </p:cNvPr>
              <p:cNvSpPr>
                <a:spLocks/>
              </p:cNvSpPr>
              <p:nvPr/>
            </p:nvSpPr>
            <p:spPr bwMode="auto">
              <a:xfrm>
                <a:off x="2579" y="2459"/>
                <a:ext cx="16" cy="16"/>
              </a:xfrm>
              <a:custGeom>
                <a:avLst/>
                <a:gdLst>
                  <a:gd name="T0" fmla="*/ 12 w 29"/>
                  <a:gd name="T1" fmla="*/ 20 h 27"/>
                  <a:gd name="T2" fmla="*/ 7 w 29"/>
                  <a:gd name="T3" fmla="*/ 18 h 27"/>
                  <a:gd name="T4" fmla="*/ 15 w 29"/>
                  <a:gd name="T5" fmla="*/ 14 h 27"/>
                  <a:gd name="T6" fmla="*/ 29 w 29"/>
                  <a:gd name="T7" fmla="*/ 0 h 27"/>
                  <a:gd name="T8" fmla="*/ 12 w 29"/>
                  <a:gd name="T9" fmla="*/ 20 h 27"/>
                </a:gdLst>
                <a:ahLst/>
                <a:cxnLst>
                  <a:cxn ang="0">
                    <a:pos x="T0" y="T1"/>
                  </a:cxn>
                  <a:cxn ang="0">
                    <a:pos x="T2" y="T3"/>
                  </a:cxn>
                  <a:cxn ang="0">
                    <a:pos x="T4" y="T5"/>
                  </a:cxn>
                  <a:cxn ang="0">
                    <a:pos x="T6" y="T7"/>
                  </a:cxn>
                  <a:cxn ang="0">
                    <a:pos x="T8" y="T9"/>
                  </a:cxn>
                </a:cxnLst>
                <a:rect l="0" t="0" r="r" b="b"/>
                <a:pathLst>
                  <a:path w="29" h="27">
                    <a:moveTo>
                      <a:pt x="12" y="20"/>
                    </a:moveTo>
                    <a:cubicBezTo>
                      <a:pt x="16" y="15"/>
                      <a:pt x="0" y="27"/>
                      <a:pt x="7" y="18"/>
                    </a:cubicBezTo>
                    <a:cubicBezTo>
                      <a:pt x="13" y="14"/>
                      <a:pt x="7" y="21"/>
                      <a:pt x="15" y="14"/>
                    </a:cubicBezTo>
                    <a:cubicBezTo>
                      <a:pt x="25" y="6"/>
                      <a:pt x="20" y="8"/>
                      <a:pt x="29" y="0"/>
                    </a:cubicBezTo>
                    <a:cubicBezTo>
                      <a:pt x="28" y="3"/>
                      <a:pt x="18" y="13"/>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0" name="Freeform 6506">
                <a:extLst>
                  <a:ext uri="{FF2B5EF4-FFF2-40B4-BE49-F238E27FC236}">
                    <a16:creationId xmlns:a16="http://schemas.microsoft.com/office/drawing/2014/main" id="{C666300F-FE6A-41C8-B6C7-5436F3D51768}"/>
                  </a:ext>
                </a:extLst>
              </p:cNvPr>
              <p:cNvSpPr>
                <a:spLocks/>
              </p:cNvSpPr>
              <p:nvPr/>
            </p:nvSpPr>
            <p:spPr bwMode="auto">
              <a:xfrm>
                <a:off x="2455" y="2549"/>
                <a:ext cx="8" cy="5"/>
              </a:xfrm>
              <a:custGeom>
                <a:avLst/>
                <a:gdLst>
                  <a:gd name="T0" fmla="*/ 13 w 14"/>
                  <a:gd name="T1" fmla="*/ 5 h 9"/>
                  <a:gd name="T2" fmla="*/ 3 w 14"/>
                  <a:gd name="T3" fmla="*/ 9 h 9"/>
                  <a:gd name="T4" fmla="*/ 0 w 14"/>
                  <a:gd name="T5" fmla="*/ 7 h 9"/>
                  <a:gd name="T6" fmla="*/ 13 w 14"/>
                  <a:gd name="T7" fmla="*/ 5 h 9"/>
                </a:gdLst>
                <a:ahLst/>
                <a:cxnLst>
                  <a:cxn ang="0">
                    <a:pos x="T0" y="T1"/>
                  </a:cxn>
                  <a:cxn ang="0">
                    <a:pos x="T2" y="T3"/>
                  </a:cxn>
                  <a:cxn ang="0">
                    <a:pos x="T4" y="T5"/>
                  </a:cxn>
                  <a:cxn ang="0">
                    <a:pos x="T6" y="T7"/>
                  </a:cxn>
                </a:cxnLst>
                <a:rect l="0" t="0" r="r" b="b"/>
                <a:pathLst>
                  <a:path w="14" h="9">
                    <a:moveTo>
                      <a:pt x="13" y="5"/>
                    </a:moveTo>
                    <a:cubicBezTo>
                      <a:pt x="3" y="9"/>
                      <a:pt x="3" y="9"/>
                      <a:pt x="3" y="9"/>
                    </a:cubicBezTo>
                    <a:cubicBezTo>
                      <a:pt x="5" y="7"/>
                      <a:pt x="5" y="7"/>
                      <a:pt x="0" y="7"/>
                    </a:cubicBezTo>
                    <a:cubicBezTo>
                      <a:pt x="14" y="0"/>
                      <a:pt x="11"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1" name="Freeform 6507">
                <a:extLst>
                  <a:ext uri="{FF2B5EF4-FFF2-40B4-BE49-F238E27FC236}">
                    <a16:creationId xmlns:a16="http://schemas.microsoft.com/office/drawing/2014/main" id="{FE14EFF2-EB01-41FD-B0DC-2B9F2B96434E}"/>
                  </a:ext>
                </a:extLst>
              </p:cNvPr>
              <p:cNvSpPr>
                <a:spLocks/>
              </p:cNvSpPr>
              <p:nvPr/>
            </p:nvSpPr>
            <p:spPr bwMode="auto">
              <a:xfrm>
                <a:off x="1929" y="2462"/>
                <a:ext cx="16" cy="15"/>
              </a:xfrm>
              <a:custGeom>
                <a:avLst/>
                <a:gdLst>
                  <a:gd name="T0" fmla="*/ 28 w 28"/>
                  <a:gd name="T1" fmla="*/ 26 h 26"/>
                  <a:gd name="T2" fmla="*/ 11 w 28"/>
                  <a:gd name="T3" fmla="*/ 12 h 26"/>
                  <a:gd name="T4" fmla="*/ 1 w 28"/>
                  <a:gd name="T5" fmla="*/ 0 h 26"/>
                  <a:gd name="T6" fmla="*/ 26 w 28"/>
                  <a:gd name="T7" fmla="*/ 22 h 26"/>
                  <a:gd name="T8" fmla="*/ 28 w 28"/>
                  <a:gd name="T9" fmla="*/ 26 h 26"/>
                </a:gdLst>
                <a:ahLst/>
                <a:cxnLst>
                  <a:cxn ang="0">
                    <a:pos x="T0" y="T1"/>
                  </a:cxn>
                  <a:cxn ang="0">
                    <a:pos x="T2" y="T3"/>
                  </a:cxn>
                  <a:cxn ang="0">
                    <a:pos x="T4" y="T5"/>
                  </a:cxn>
                  <a:cxn ang="0">
                    <a:pos x="T6" y="T7"/>
                  </a:cxn>
                  <a:cxn ang="0">
                    <a:pos x="T8" y="T9"/>
                  </a:cxn>
                </a:cxnLst>
                <a:rect l="0" t="0" r="r" b="b"/>
                <a:pathLst>
                  <a:path w="28" h="26">
                    <a:moveTo>
                      <a:pt x="28" y="26"/>
                    </a:moveTo>
                    <a:cubicBezTo>
                      <a:pt x="25" y="23"/>
                      <a:pt x="17" y="17"/>
                      <a:pt x="11" y="12"/>
                    </a:cubicBezTo>
                    <a:cubicBezTo>
                      <a:pt x="5" y="6"/>
                      <a:pt x="0" y="1"/>
                      <a:pt x="1" y="0"/>
                    </a:cubicBezTo>
                    <a:cubicBezTo>
                      <a:pt x="14" y="12"/>
                      <a:pt x="20" y="19"/>
                      <a:pt x="26" y="22"/>
                    </a:cubicBezTo>
                    <a:cubicBezTo>
                      <a:pt x="25" y="23"/>
                      <a:pt x="26" y="24"/>
                      <a:pt x="2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2" name="Freeform 6508">
                <a:extLst>
                  <a:ext uri="{FF2B5EF4-FFF2-40B4-BE49-F238E27FC236}">
                    <a16:creationId xmlns:a16="http://schemas.microsoft.com/office/drawing/2014/main" id="{921FF7AD-29E2-401F-BB14-63F36A9A5118}"/>
                  </a:ext>
                </a:extLst>
              </p:cNvPr>
              <p:cNvSpPr>
                <a:spLocks/>
              </p:cNvSpPr>
              <p:nvPr/>
            </p:nvSpPr>
            <p:spPr bwMode="auto">
              <a:xfrm>
                <a:off x="2207" y="2589"/>
                <a:ext cx="16" cy="4"/>
              </a:xfrm>
              <a:custGeom>
                <a:avLst/>
                <a:gdLst>
                  <a:gd name="T0" fmla="*/ 0 w 28"/>
                  <a:gd name="T1" fmla="*/ 2 h 6"/>
                  <a:gd name="T2" fmla="*/ 28 w 28"/>
                  <a:gd name="T3" fmla="*/ 4 h 6"/>
                  <a:gd name="T4" fmla="*/ 0 w 28"/>
                  <a:gd name="T5" fmla="*/ 2 h 6"/>
                </a:gdLst>
                <a:ahLst/>
                <a:cxnLst>
                  <a:cxn ang="0">
                    <a:pos x="T0" y="T1"/>
                  </a:cxn>
                  <a:cxn ang="0">
                    <a:pos x="T2" y="T3"/>
                  </a:cxn>
                  <a:cxn ang="0">
                    <a:pos x="T4" y="T5"/>
                  </a:cxn>
                </a:cxnLst>
                <a:rect l="0" t="0" r="r" b="b"/>
                <a:pathLst>
                  <a:path w="28" h="6">
                    <a:moveTo>
                      <a:pt x="0" y="2"/>
                    </a:moveTo>
                    <a:cubicBezTo>
                      <a:pt x="4" y="0"/>
                      <a:pt x="18" y="4"/>
                      <a:pt x="28" y="4"/>
                    </a:cubicBezTo>
                    <a:cubicBezTo>
                      <a:pt x="24" y="6"/>
                      <a:pt x="8"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3" name="Freeform 6509">
                <a:extLst>
                  <a:ext uri="{FF2B5EF4-FFF2-40B4-BE49-F238E27FC236}">
                    <a16:creationId xmlns:a16="http://schemas.microsoft.com/office/drawing/2014/main" id="{5F9B63D2-48B0-4935-B2C4-ACA007C26F12}"/>
                  </a:ext>
                </a:extLst>
              </p:cNvPr>
              <p:cNvSpPr>
                <a:spLocks/>
              </p:cNvSpPr>
              <p:nvPr/>
            </p:nvSpPr>
            <p:spPr bwMode="auto">
              <a:xfrm>
                <a:off x="2612" y="2422"/>
                <a:ext cx="15" cy="21"/>
              </a:xfrm>
              <a:custGeom>
                <a:avLst/>
                <a:gdLst>
                  <a:gd name="T0" fmla="*/ 14 w 26"/>
                  <a:gd name="T1" fmla="*/ 23 h 36"/>
                  <a:gd name="T2" fmla="*/ 3 w 26"/>
                  <a:gd name="T3" fmla="*/ 29 h 36"/>
                  <a:gd name="T4" fmla="*/ 20 w 26"/>
                  <a:gd name="T5" fmla="*/ 9 h 36"/>
                  <a:gd name="T6" fmla="*/ 11 w 26"/>
                  <a:gd name="T7" fmla="*/ 16 h 36"/>
                  <a:gd name="T8" fmla="*/ 24 w 26"/>
                  <a:gd name="T9" fmla="*/ 0 h 36"/>
                  <a:gd name="T10" fmla="*/ 22 w 26"/>
                  <a:gd name="T11" fmla="*/ 9 h 36"/>
                  <a:gd name="T12" fmla="*/ 11 w 26"/>
                  <a:gd name="T13" fmla="*/ 22 h 36"/>
                  <a:gd name="T14" fmla="*/ 18 w 26"/>
                  <a:gd name="T15" fmla="*/ 14 h 36"/>
                  <a:gd name="T16" fmla="*/ 13 w 26"/>
                  <a:gd name="T17" fmla="*/ 22 h 36"/>
                  <a:gd name="T18" fmla="*/ 14 w 26"/>
                  <a:gd name="T19"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6">
                    <a:moveTo>
                      <a:pt x="14" y="23"/>
                    </a:moveTo>
                    <a:cubicBezTo>
                      <a:pt x="0" y="36"/>
                      <a:pt x="15" y="17"/>
                      <a:pt x="3" y="29"/>
                    </a:cubicBezTo>
                    <a:cubicBezTo>
                      <a:pt x="6" y="25"/>
                      <a:pt x="13" y="17"/>
                      <a:pt x="20" y="9"/>
                    </a:cubicBezTo>
                    <a:cubicBezTo>
                      <a:pt x="19" y="7"/>
                      <a:pt x="10" y="20"/>
                      <a:pt x="11" y="16"/>
                    </a:cubicBezTo>
                    <a:cubicBezTo>
                      <a:pt x="16" y="10"/>
                      <a:pt x="16" y="10"/>
                      <a:pt x="24" y="0"/>
                    </a:cubicBezTo>
                    <a:cubicBezTo>
                      <a:pt x="26" y="1"/>
                      <a:pt x="23" y="6"/>
                      <a:pt x="22" y="9"/>
                    </a:cubicBezTo>
                    <a:cubicBezTo>
                      <a:pt x="19" y="12"/>
                      <a:pt x="10" y="21"/>
                      <a:pt x="11" y="22"/>
                    </a:cubicBezTo>
                    <a:cubicBezTo>
                      <a:pt x="13" y="21"/>
                      <a:pt x="14" y="19"/>
                      <a:pt x="18" y="14"/>
                    </a:cubicBezTo>
                    <a:cubicBezTo>
                      <a:pt x="24" y="10"/>
                      <a:pt x="11" y="23"/>
                      <a:pt x="13" y="22"/>
                    </a:cubicBezTo>
                    <a:lnTo>
                      <a:pt x="14"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4" name="Freeform 6510">
                <a:extLst>
                  <a:ext uri="{FF2B5EF4-FFF2-40B4-BE49-F238E27FC236}">
                    <a16:creationId xmlns:a16="http://schemas.microsoft.com/office/drawing/2014/main" id="{6892B20B-6FBF-4B2C-8DDB-3AA7C8533D90}"/>
                  </a:ext>
                </a:extLst>
              </p:cNvPr>
              <p:cNvSpPr>
                <a:spLocks/>
              </p:cNvSpPr>
              <p:nvPr/>
            </p:nvSpPr>
            <p:spPr bwMode="auto">
              <a:xfrm>
                <a:off x="1888" y="2418"/>
                <a:ext cx="18" cy="21"/>
              </a:xfrm>
              <a:custGeom>
                <a:avLst/>
                <a:gdLst>
                  <a:gd name="T0" fmla="*/ 32 w 32"/>
                  <a:gd name="T1" fmla="*/ 36 h 36"/>
                  <a:gd name="T2" fmla="*/ 0 w 32"/>
                  <a:gd name="T3" fmla="*/ 0 h 36"/>
                  <a:gd name="T4" fmla="*/ 32 w 32"/>
                  <a:gd name="T5" fmla="*/ 35 h 36"/>
                  <a:gd name="T6" fmla="*/ 27 w 32"/>
                  <a:gd name="T7" fmla="*/ 30 h 36"/>
                  <a:gd name="T8" fmla="*/ 32 w 32"/>
                  <a:gd name="T9" fmla="*/ 36 h 36"/>
                </a:gdLst>
                <a:ahLst/>
                <a:cxnLst>
                  <a:cxn ang="0">
                    <a:pos x="T0" y="T1"/>
                  </a:cxn>
                  <a:cxn ang="0">
                    <a:pos x="T2" y="T3"/>
                  </a:cxn>
                  <a:cxn ang="0">
                    <a:pos x="T4" y="T5"/>
                  </a:cxn>
                  <a:cxn ang="0">
                    <a:pos x="T6" y="T7"/>
                  </a:cxn>
                  <a:cxn ang="0">
                    <a:pos x="T8" y="T9"/>
                  </a:cxn>
                </a:cxnLst>
                <a:rect l="0" t="0" r="r" b="b"/>
                <a:pathLst>
                  <a:path w="32" h="36">
                    <a:moveTo>
                      <a:pt x="32" y="36"/>
                    </a:moveTo>
                    <a:cubicBezTo>
                      <a:pt x="23" y="27"/>
                      <a:pt x="10" y="11"/>
                      <a:pt x="0" y="0"/>
                    </a:cubicBezTo>
                    <a:cubicBezTo>
                      <a:pt x="5" y="3"/>
                      <a:pt x="15" y="17"/>
                      <a:pt x="32" y="35"/>
                    </a:cubicBezTo>
                    <a:cubicBezTo>
                      <a:pt x="32" y="35"/>
                      <a:pt x="29" y="32"/>
                      <a:pt x="27" y="30"/>
                    </a:cubicBezTo>
                    <a:cubicBezTo>
                      <a:pt x="27" y="31"/>
                      <a:pt x="30" y="34"/>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5" name="Freeform 6511">
                <a:extLst>
                  <a:ext uri="{FF2B5EF4-FFF2-40B4-BE49-F238E27FC236}">
                    <a16:creationId xmlns:a16="http://schemas.microsoft.com/office/drawing/2014/main" id="{A7F5A866-4333-4FDA-AA19-3CF3706D59BD}"/>
                  </a:ext>
                </a:extLst>
              </p:cNvPr>
              <p:cNvSpPr>
                <a:spLocks/>
              </p:cNvSpPr>
              <p:nvPr/>
            </p:nvSpPr>
            <p:spPr bwMode="auto">
              <a:xfrm>
                <a:off x="2493" y="2523"/>
                <a:ext cx="19" cy="11"/>
              </a:xfrm>
              <a:custGeom>
                <a:avLst/>
                <a:gdLst>
                  <a:gd name="T0" fmla="*/ 25 w 32"/>
                  <a:gd name="T1" fmla="*/ 7 h 20"/>
                  <a:gd name="T2" fmla="*/ 0 w 32"/>
                  <a:gd name="T3" fmla="*/ 20 h 20"/>
                  <a:gd name="T4" fmla="*/ 10 w 32"/>
                  <a:gd name="T5" fmla="*/ 12 h 20"/>
                  <a:gd name="T6" fmla="*/ 22 w 32"/>
                  <a:gd name="T7" fmla="*/ 5 h 20"/>
                  <a:gd name="T8" fmla="*/ 25 w 32"/>
                  <a:gd name="T9" fmla="*/ 7 h 20"/>
                </a:gdLst>
                <a:ahLst/>
                <a:cxnLst>
                  <a:cxn ang="0">
                    <a:pos x="T0" y="T1"/>
                  </a:cxn>
                  <a:cxn ang="0">
                    <a:pos x="T2" y="T3"/>
                  </a:cxn>
                  <a:cxn ang="0">
                    <a:pos x="T4" y="T5"/>
                  </a:cxn>
                  <a:cxn ang="0">
                    <a:pos x="T6" y="T7"/>
                  </a:cxn>
                  <a:cxn ang="0">
                    <a:pos x="T8" y="T9"/>
                  </a:cxn>
                </a:cxnLst>
                <a:rect l="0" t="0" r="r" b="b"/>
                <a:pathLst>
                  <a:path w="32" h="20">
                    <a:moveTo>
                      <a:pt x="25" y="7"/>
                    </a:moveTo>
                    <a:cubicBezTo>
                      <a:pt x="13" y="12"/>
                      <a:pt x="11" y="15"/>
                      <a:pt x="0" y="20"/>
                    </a:cubicBezTo>
                    <a:cubicBezTo>
                      <a:pt x="3" y="18"/>
                      <a:pt x="11" y="13"/>
                      <a:pt x="10" y="12"/>
                    </a:cubicBezTo>
                    <a:cubicBezTo>
                      <a:pt x="15" y="9"/>
                      <a:pt x="22" y="7"/>
                      <a:pt x="22" y="5"/>
                    </a:cubicBezTo>
                    <a:cubicBezTo>
                      <a:pt x="32" y="0"/>
                      <a:pt x="20" y="8"/>
                      <a:pt x="2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6" name="Freeform 6512">
                <a:extLst>
                  <a:ext uri="{FF2B5EF4-FFF2-40B4-BE49-F238E27FC236}">
                    <a16:creationId xmlns:a16="http://schemas.microsoft.com/office/drawing/2014/main" id="{04B617B8-5E08-4543-B2AC-6241D5207A0A}"/>
                  </a:ext>
                </a:extLst>
              </p:cNvPr>
              <p:cNvSpPr>
                <a:spLocks/>
              </p:cNvSpPr>
              <p:nvPr/>
            </p:nvSpPr>
            <p:spPr bwMode="auto">
              <a:xfrm>
                <a:off x="1873" y="2399"/>
                <a:ext cx="10" cy="11"/>
              </a:xfrm>
              <a:custGeom>
                <a:avLst/>
                <a:gdLst>
                  <a:gd name="T0" fmla="*/ 0 w 16"/>
                  <a:gd name="T1" fmla="*/ 0 h 19"/>
                  <a:gd name="T2" fmla="*/ 14 w 16"/>
                  <a:gd name="T3" fmla="*/ 19 h 19"/>
                  <a:gd name="T4" fmla="*/ 6 w 16"/>
                  <a:gd name="T5" fmla="*/ 9 h 19"/>
                  <a:gd name="T6" fmla="*/ 0 w 16"/>
                  <a:gd name="T7" fmla="*/ 0 h 19"/>
                </a:gdLst>
                <a:ahLst/>
                <a:cxnLst>
                  <a:cxn ang="0">
                    <a:pos x="T0" y="T1"/>
                  </a:cxn>
                  <a:cxn ang="0">
                    <a:pos x="T2" y="T3"/>
                  </a:cxn>
                  <a:cxn ang="0">
                    <a:pos x="T4" y="T5"/>
                  </a:cxn>
                  <a:cxn ang="0">
                    <a:pos x="T6" y="T7"/>
                  </a:cxn>
                </a:cxnLst>
                <a:rect l="0" t="0" r="r" b="b"/>
                <a:pathLst>
                  <a:path w="16" h="19">
                    <a:moveTo>
                      <a:pt x="0" y="0"/>
                    </a:moveTo>
                    <a:cubicBezTo>
                      <a:pt x="5" y="7"/>
                      <a:pt x="16" y="19"/>
                      <a:pt x="14" y="19"/>
                    </a:cubicBezTo>
                    <a:cubicBezTo>
                      <a:pt x="13" y="18"/>
                      <a:pt x="9" y="14"/>
                      <a:pt x="6" y="9"/>
                    </a:cubicBezTo>
                    <a:cubicBezTo>
                      <a:pt x="3" y="5"/>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7" name="Freeform 6513">
                <a:extLst>
                  <a:ext uri="{FF2B5EF4-FFF2-40B4-BE49-F238E27FC236}">
                    <a16:creationId xmlns:a16="http://schemas.microsoft.com/office/drawing/2014/main" id="{05FDBB98-0484-46D0-B219-A967B8D2A647}"/>
                  </a:ext>
                </a:extLst>
              </p:cNvPr>
              <p:cNvSpPr>
                <a:spLocks/>
              </p:cNvSpPr>
              <p:nvPr/>
            </p:nvSpPr>
            <p:spPr bwMode="auto">
              <a:xfrm>
                <a:off x="2515" y="2516"/>
                <a:ext cx="9" cy="5"/>
              </a:xfrm>
              <a:custGeom>
                <a:avLst/>
                <a:gdLst>
                  <a:gd name="T0" fmla="*/ 1 w 16"/>
                  <a:gd name="T1" fmla="*/ 9 h 9"/>
                  <a:gd name="T2" fmla="*/ 0 w 16"/>
                  <a:gd name="T3" fmla="*/ 5 h 9"/>
                  <a:gd name="T4" fmla="*/ 1 w 16"/>
                  <a:gd name="T5" fmla="*/ 9 h 9"/>
                </a:gdLst>
                <a:ahLst/>
                <a:cxnLst>
                  <a:cxn ang="0">
                    <a:pos x="T0" y="T1"/>
                  </a:cxn>
                  <a:cxn ang="0">
                    <a:pos x="T2" y="T3"/>
                  </a:cxn>
                  <a:cxn ang="0">
                    <a:pos x="T4" y="T5"/>
                  </a:cxn>
                </a:cxnLst>
                <a:rect l="0" t="0" r="r" b="b"/>
                <a:pathLst>
                  <a:path w="16" h="9">
                    <a:moveTo>
                      <a:pt x="1" y="9"/>
                    </a:moveTo>
                    <a:cubicBezTo>
                      <a:pt x="2" y="6"/>
                      <a:pt x="0" y="8"/>
                      <a:pt x="0" y="5"/>
                    </a:cubicBezTo>
                    <a:cubicBezTo>
                      <a:pt x="8" y="1"/>
                      <a:pt x="16" y="0"/>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8" name="Freeform 6514">
                <a:extLst>
                  <a:ext uri="{FF2B5EF4-FFF2-40B4-BE49-F238E27FC236}">
                    <a16:creationId xmlns:a16="http://schemas.microsoft.com/office/drawing/2014/main" id="{FD2F8480-0508-4A2A-B357-662282267E02}"/>
                  </a:ext>
                </a:extLst>
              </p:cNvPr>
              <p:cNvSpPr>
                <a:spLocks/>
              </p:cNvSpPr>
              <p:nvPr/>
            </p:nvSpPr>
            <p:spPr bwMode="auto">
              <a:xfrm>
                <a:off x="2333" y="2584"/>
                <a:ext cx="16" cy="3"/>
              </a:xfrm>
              <a:custGeom>
                <a:avLst/>
                <a:gdLst>
                  <a:gd name="T0" fmla="*/ 8 w 28"/>
                  <a:gd name="T1" fmla="*/ 4 h 5"/>
                  <a:gd name="T2" fmla="*/ 4 w 28"/>
                  <a:gd name="T3" fmla="*/ 4 h 5"/>
                  <a:gd name="T4" fmla="*/ 0 w 28"/>
                  <a:gd name="T5" fmla="*/ 4 h 5"/>
                  <a:gd name="T6" fmla="*/ 14 w 28"/>
                  <a:gd name="T7" fmla="*/ 1 h 5"/>
                  <a:gd name="T8" fmla="*/ 28 w 28"/>
                  <a:gd name="T9" fmla="*/ 0 h 5"/>
                  <a:gd name="T10" fmla="*/ 8 w 28"/>
                  <a:gd name="T11" fmla="*/ 4 h 5"/>
                </a:gdLst>
                <a:ahLst/>
                <a:cxnLst>
                  <a:cxn ang="0">
                    <a:pos x="T0" y="T1"/>
                  </a:cxn>
                  <a:cxn ang="0">
                    <a:pos x="T2" y="T3"/>
                  </a:cxn>
                  <a:cxn ang="0">
                    <a:pos x="T4" y="T5"/>
                  </a:cxn>
                  <a:cxn ang="0">
                    <a:pos x="T6" y="T7"/>
                  </a:cxn>
                  <a:cxn ang="0">
                    <a:pos x="T8" y="T9"/>
                  </a:cxn>
                  <a:cxn ang="0">
                    <a:pos x="T10" y="T11"/>
                  </a:cxn>
                </a:cxnLst>
                <a:rect l="0" t="0" r="r" b="b"/>
                <a:pathLst>
                  <a:path w="28" h="5">
                    <a:moveTo>
                      <a:pt x="8" y="4"/>
                    </a:moveTo>
                    <a:cubicBezTo>
                      <a:pt x="5" y="5"/>
                      <a:pt x="4" y="5"/>
                      <a:pt x="4" y="4"/>
                    </a:cubicBezTo>
                    <a:cubicBezTo>
                      <a:pt x="4" y="4"/>
                      <a:pt x="2" y="4"/>
                      <a:pt x="0" y="4"/>
                    </a:cubicBezTo>
                    <a:cubicBezTo>
                      <a:pt x="3" y="3"/>
                      <a:pt x="9" y="2"/>
                      <a:pt x="14" y="1"/>
                    </a:cubicBezTo>
                    <a:cubicBezTo>
                      <a:pt x="20" y="0"/>
                      <a:pt x="26" y="0"/>
                      <a:pt x="28" y="0"/>
                    </a:cubicBezTo>
                    <a:cubicBezTo>
                      <a:pt x="23" y="2"/>
                      <a:pt x="7" y="3"/>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9" name="Freeform 6515">
                <a:extLst>
                  <a:ext uri="{FF2B5EF4-FFF2-40B4-BE49-F238E27FC236}">
                    <a16:creationId xmlns:a16="http://schemas.microsoft.com/office/drawing/2014/main" id="{3CB79455-5806-4642-8ACF-A35B73F5EC4C}"/>
                  </a:ext>
                </a:extLst>
              </p:cNvPr>
              <p:cNvSpPr>
                <a:spLocks/>
              </p:cNvSpPr>
              <p:nvPr/>
            </p:nvSpPr>
            <p:spPr bwMode="auto">
              <a:xfrm>
                <a:off x="1904" y="2434"/>
                <a:ext cx="34" cy="34"/>
              </a:xfrm>
              <a:custGeom>
                <a:avLst/>
                <a:gdLst>
                  <a:gd name="T0" fmla="*/ 60 w 60"/>
                  <a:gd name="T1" fmla="*/ 60 h 60"/>
                  <a:gd name="T2" fmla="*/ 29 w 60"/>
                  <a:gd name="T3" fmla="*/ 31 h 60"/>
                  <a:gd name="T4" fmla="*/ 0 w 60"/>
                  <a:gd name="T5" fmla="*/ 0 h 60"/>
                  <a:gd name="T6" fmla="*/ 32 w 60"/>
                  <a:gd name="T7" fmla="*/ 33 h 60"/>
                  <a:gd name="T8" fmla="*/ 60 w 60"/>
                  <a:gd name="T9" fmla="*/ 60 h 60"/>
                </a:gdLst>
                <a:ahLst/>
                <a:cxnLst>
                  <a:cxn ang="0">
                    <a:pos x="T0" y="T1"/>
                  </a:cxn>
                  <a:cxn ang="0">
                    <a:pos x="T2" y="T3"/>
                  </a:cxn>
                  <a:cxn ang="0">
                    <a:pos x="T4" y="T5"/>
                  </a:cxn>
                  <a:cxn ang="0">
                    <a:pos x="T6" y="T7"/>
                  </a:cxn>
                  <a:cxn ang="0">
                    <a:pos x="T8" y="T9"/>
                  </a:cxn>
                </a:cxnLst>
                <a:rect l="0" t="0" r="r" b="b"/>
                <a:pathLst>
                  <a:path w="60" h="60">
                    <a:moveTo>
                      <a:pt x="60" y="60"/>
                    </a:moveTo>
                    <a:cubicBezTo>
                      <a:pt x="52" y="52"/>
                      <a:pt x="40" y="42"/>
                      <a:pt x="29" y="31"/>
                    </a:cubicBezTo>
                    <a:cubicBezTo>
                      <a:pt x="18" y="20"/>
                      <a:pt x="7" y="9"/>
                      <a:pt x="0" y="0"/>
                    </a:cubicBezTo>
                    <a:cubicBezTo>
                      <a:pt x="10" y="11"/>
                      <a:pt x="21" y="22"/>
                      <a:pt x="32" y="33"/>
                    </a:cubicBezTo>
                    <a:cubicBezTo>
                      <a:pt x="43" y="43"/>
                      <a:pt x="53" y="52"/>
                      <a:pt x="6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0" name="Freeform 6516">
                <a:extLst>
                  <a:ext uri="{FF2B5EF4-FFF2-40B4-BE49-F238E27FC236}">
                    <a16:creationId xmlns:a16="http://schemas.microsoft.com/office/drawing/2014/main" id="{B7310E54-677E-4BFA-82D9-E397A4C2FB61}"/>
                  </a:ext>
                </a:extLst>
              </p:cNvPr>
              <p:cNvSpPr>
                <a:spLocks/>
              </p:cNvSpPr>
              <p:nvPr/>
            </p:nvSpPr>
            <p:spPr bwMode="auto">
              <a:xfrm>
                <a:off x="2693" y="2308"/>
                <a:ext cx="6" cy="11"/>
              </a:xfrm>
              <a:custGeom>
                <a:avLst/>
                <a:gdLst>
                  <a:gd name="T0" fmla="*/ 8 w 10"/>
                  <a:gd name="T1" fmla="*/ 7 h 19"/>
                  <a:gd name="T2" fmla="*/ 1 w 10"/>
                  <a:gd name="T3" fmla="*/ 19 h 19"/>
                  <a:gd name="T4" fmla="*/ 0 w 10"/>
                  <a:gd name="T5" fmla="*/ 16 h 19"/>
                  <a:gd name="T6" fmla="*/ 10 w 10"/>
                  <a:gd name="T7" fmla="*/ 0 h 19"/>
                  <a:gd name="T8" fmla="*/ 8 w 10"/>
                  <a:gd name="T9" fmla="*/ 7 h 19"/>
                </a:gdLst>
                <a:ahLst/>
                <a:cxnLst>
                  <a:cxn ang="0">
                    <a:pos x="T0" y="T1"/>
                  </a:cxn>
                  <a:cxn ang="0">
                    <a:pos x="T2" y="T3"/>
                  </a:cxn>
                  <a:cxn ang="0">
                    <a:pos x="T4" y="T5"/>
                  </a:cxn>
                  <a:cxn ang="0">
                    <a:pos x="T6" y="T7"/>
                  </a:cxn>
                  <a:cxn ang="0">
                    <a:pos x="T8" y="T9"/>
                  </a:cxn>
                </a:cxnLst>
                <a:rect l="0" t="0" r="r" b="b"/>
                <a:pathLst>
                  <a:path w="10" h="19">
                    <a:moveTo>
                      <a:pt x="8" y="7"/>
                    </a:moveTo>
                    <a:cubicBezTo>
                      <a:pt x="5" y="12"/>
                      <a:pt x="5" y="10"/>
                      <a:pt x="1" y="19"/>
                    </a:cubicBezTo>
                    <a:cubicBezTo>
                      <a:pt x="2" y="17"/>
                      <a:pt x="1" y="16"/>
                      <a:pt x="0" y="16"/>
                    </a:cubicBezTo>
                    <a:cubicBezTo>
                      <a:pt x="5" y="4"/>
                      <a:pt x="8" y="2"/>
                      <a:pt x="10" y="0"/>
                    </a:cubicBezTo>
                    <a:cubicBezTo>
                      <a:pt x="8" y="4"/>
                      <a:pt x="8" y="6"/>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1" name="Freeform 6517">
                <a:extLst>
                  <a:ext uri="{FF2B5EF4-FFF2-40B4-BE49-F238E27FC236}">
                    <a16:creationId xmlns:a16="http://schemas.microsoft.com/office/drawing/2014/main" id="{CE4C7065-2FB2-4BC6-849B-F767B7434751}"/>
                  </a:ext>
                </a:extLst>
              </p:cNvPr>
              <p:cNvSpPr>
                <a:spLocks/>
              </p:cNvSpPr>
              <p:nvPr/>
            </p:nvSpPr>
            <p:spPr bwMode="auto">
              <a:xfrm>
                <a:off x="2583" y="2454"/>
                <a:ext cx="13" cy="14"/>
              </a:xfrm>
              <a:custGeom>
                <a:avLst/>
                <a:gdLst>
                  <a:gd name="T0" fmla="*/ 14 w 22"/>
                  <a:gd name="T1" fmla="*/ 13 h 25"/>
                  <a:gd name="T2" fmla="*/ 11 w 22"/>
                  <a:gd name="T3" fmla="*/ 15 h 25"/>
                  <a:gd name="T4" fmla="*/ 0 w 22"/>
                  <a:gd name="T5" fmla="*/ 25 h 25"/>
                  <a:gd name="T6" fmla="*/ 14 w 22"/>
                  <a:gd name="T7" fmla="*/ 7 h 25"/>
                  <a:gd name="T8" fmla="*/ 22 w 22"/>
                  <a:gd name="T9" fmla="*/ 0 h 25"/>
                  <a:gd name="T10" fmla="*/ 14 w 22"/>
                  <a:gd name="T11" fmla="*/ 13 h 25"/>
                </a:gdLst>
                <a:ahLst/>
                <a:cxnLst>
                  <a:cxn ang="0">
                    <a:pos x="T0" y="T1"/>
                  </a:cxn>
                  <a:cxn ang="0">
                    <a:pos x="T2" y="T3"/>
                  </a:cxn>
                  <a:cxn ang="0">
                    <a:pos x="T4" y="T5"/>
                  </a:cxn>
                  <a:cxn ang="0">
                    <a:pos x="T6" y="T7"/>
                  </a:cxn>
                  <a:cxn ang="0">
                    <a:pos x="T8" y="T9"/>
                  </a:cxn>
                  <a:cxn ang="0">
                    <a:pos x="T10" y="T11"/>
                  </a:cxn>
                </a:cxnLst>
                <a:rect l="0" t="0" r="r" b="b"/>
                <a:pathLst>
                  <a:path w="22" h="25">
                    <a:moveTo>
                      <a:pt x="14" y="13"/>
                    </a:moveTo>
                    <a:cubicBezTo>
                      <a:pt x="14" y="15"/>
                      <a:pt x="12" y="16"/>
                      <a:pt x="11" y="15"/>
                    </a:cubicBezTo>
                    <a:cubicBezTo>
                      <a:pt x="10" y="16"/>
                      <a:pt x="4" y="21"/>
                      <a:pt x="0" y="25"/>
                    </a:cubicBezTo>
                    <a:cubicBezTo>
                      <a:pt x="5" y="19"/>
                      <a:pt x="18" y="6"/>
                      <a:pt x="14" y="7"/>
                    </a:cubicBezTo>
                    <a:cubicBezTo>
                      <a:pt x="19" y="1"/>
                      <a:pt x="18" y="4"/>
                      <a:pt x="22" y="0"/>
                    </a:cubicBezTo>
                    <a:cubicBezTo>
                      <a:pt x="17" y="8"/>
                      <a:pt x="17" y="8"/>
                      <a:pt x="1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2" name="Freeform 6518">
                <a:extLst>
                  <a:ext uri="{FF2B5EF4-FFF2-40B4-BE49-F238E27FC236}">
                    <a16:creationId xmlns:a16="http://schemas.microsoft.com/office/drawing/2014/main" id="{53E5473B-C78F-4088-9479-60FC402DBDEC}"/>
                  </a:ext>
                </a:extLst>
              </p:cNvPr>
              <p:cNvSpPr>
                <a:spLocks/>
              </p:cNvSpPr>
              <p:nvPr/>
            </p:nvSpPr>
            <p:spPr bwMode="auto">
              <a:xfrm>
                <a:off x="1868" y="2390"/>
                <a:ext cx="35" cy="42"/>
              </a:xfrm>
              <a:custGeom>
                <a:avLst/>
                <a:gdLst>
                  <a:gd name="T0" fmla="*/ 60 w 60"/>
                  <a:gd name="T1" fmla="*/ 73 h 74"/>
                  <a:gd name="T2" fmla="*/ 54 w 60"/>
                  <a:gd name="T3" fmla="*/ 68 h 74"/>
                  <a:gd name="T4" fmla="*/ 38 w 60"/>
                  <a:gd name="T5" fmla="*/ 50 h 74"/>
                  <a:gd name="T6" fmla="*/ 26 w 60"/>
                  <a:gd name="T7" fmla="*/ 34 h 74"/>
                  <a:gd name="T8" fmla="*/ 8 w 60"/>
                  <a:gd name="T9" fmla="*/ 11 h 74"/>
                  <a:gd name="T10" fmla="*/ 8 w 60"/>
                  <a:gd name="T11" fmla="*/ 11 h 74"/>
                  <a:gd name="T12" fmla="*/ 37 w 60"/>
                  <a:gd name="T13" fmla="*/ 47 h 74"/>
                  <a:gd name="T14" fmla="*/ 60 w 60"/>
                  <a:gd name="T15" fmla="*/ 73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74">
                    <a:moveTo>
                      <a:pt x="60" y="73"/>
                    </a:moveTo>
                    <a:cubicBezTo>
                      <a:pt x="59" y="74"/>
                      <a:pt x="56" y="70"/>
                      <a:pt x="54" y="68"/>
                    </a:cubicBezTo>
                    <a:cubicBezTo>
                      <a:pt x="47" y="60"/>
                      <a:pt x="42" y="54"/>
                      <a:pt x="38" y="50"/>
                    </a:cubicBezTo>
                    <a:cubicBezTo>
                      <a:pt x="34" y="45"/>
                      <a:pt x="31" y="41"/>
                      <a:pt x="26" y="34"/>
                    </a:cubicBezTo>
                    <a:cubicBezTo>
                      <a:pt x="20" y="27"/>
                      <a:pt x="14" y="19"/>
                      <a:pt x="8" y="11"/>
                    </a:cubicBezTo>
                    <a:cubicBezTo>
                      <a:pt x="0" y="1"/>
                      <a:pt x="0" y="0"/>
                      <a:pt x="8" y="11"/>
                    </a:cubicBezTo>
                    <a:cubicBezTo>
                      <a:pt x="17" y="22"/>
                      <a:pt x="27" y="35"/>
                      <a:pt x="37" y="47"/>
                    </a:cubicBezTo>
                    <a:cubicBezTo>
                      <a:pt x="46" y="58"/>
                      <a:pt x="55" y="68"/>
                      <a:pt x="60"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3" name="Freeform 6519">
                <a:extLst>
                  <a:ext uri="{FF2B5EF4-FFF2-40B4-BE49-F238E27FC236}">
                    <a16:creationId xmlns:a16="http://schemas.microsoft.com/office/drawing/2014/main" id="{2380E5B5-4B2F-44B5-A1B1-9E7C498B69F9}"/>
                  </a:ext>
                </a:extLst>
              </p:cNvPr>
              <p:cNvSpPr>
                <a:spLocks/>
              </p:cNvSpPr>
              <p:nvPr/>
            </p:nvSpPr>
            <p:spPr bwMode="auto">
              <a:xfrm>
                <a:off x="2651" y="2385"/>
                <a:ext cx="5" cy="6"/>
              </a:xfrm>
              <a:custGeom>
                <a:avLst/>
                <a:gdLst>
                  <a:gd name="T0" fmla="*/ 8 w 9"/>
                  <a:gd name="T1" fmla="*/ 0 h 10"/>
                  <a:gd name="T2" fmla="*/ 3 w 9"/>
                  <a:gd name="T3" fmla="*/ 8 h 10"/>
                  <a:gd name="T4" fmla="*/ 7 w 9"/>
                  <a:gd name="T5" fmla="*/ 0 h 10"/>
                  <a:gd name="T6" fmla="*/ 4 w 9"/>
                  <a:gd name="T7" fmla="*/ 5 h 10"/>
                  <a:gd name="T8" fmla="*/ 8 w 9"/>
                  <a:gd name="T9" fmla="*/ 0 h 10"/>
                </a:gdLst>
                <a:ahLst/>
                <a:cxnLst>
                  <a:cxn ang="0">
                    <a:pos x="T0" y="T1"/>
                  </a:cxn>
                  <a:cxn ang="0">
                    <a:pos x="T2" y="T3"/>
                  </a:cxn>
                  <a:cxn ang="0">
                    <a:pos x="T4" y="T5"/>
                  </a:cxn>
                  <a:cxn ang="0">
                    <a:pos x="T6" y="T7"/>
                  </a:cxn>
                  <a:cxn ang="0">
                    <a:pos x="T8" y="T9"/>
                  </a:cxn>
                </a:cxnLst>
                <a:rect l="0" t="0" r="r" b="b"/>
                <a:pathLst>
                  <a:path w="9" h="10">
                    <a:moveTo>
                      <a:pt x="8" y="0"/>
                    </a:moveTo>
                    <a:cubicBezTo>
                      <a:pt x="9" y="0"/>
                      <a:pt x="5" y="5"/>
                      <a:pt x="3" y="8"/>
                    </a:cubicBezTo>
                    <a:cubicBezTo>
                      <a:pt x="0" y="10"/>
                      <a:pt x="0" y="7"/>
                      <a:pt x="7" y="0"/>
                    </a:cubicBezTo>
                    <a:cubicBezTo>
                      <a:pt x="7" y="0"/>
                      <a:pt x="3" y="5"/>
                      <a:pt x="4" y="5"/>
                    </a:cubicBezTo>
                    <a:cubicBezTo>
                      <a:pt x="4" y="5"/>
                      <a:pt x="7"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4" name="Freeform 6520">
                <a:extLst>
                  <a:ext uri="{FF2B5EF4-FFF2-40B4-BE49-F238E27FC236}">
                    <a16:creationId xmlns:a16="http://schemas.microsoft.com/office/drawing/2014/main" id="{3F72CDD2-F398-47EC-B1CE-1FE3E1EFA3AA}"/>
                  </a:ext>
                </a:extLst>
              </p:cNvPr>
              <p:cNvSpPr>
                <a:spLocks/>
              </p:cNvSpPr>
              <p:nvPr/>
            </p:nvSpPr>
            <p:spPr bwMode="auto">
              <a:xfrm>
                <a:off x="2631" y="2409"/>
                <a:ext cx="6" cy="9"/>
              </a:xfrm>
              <a:custGeom>
                <a:avLst/>
                <a:gdLst>
                  <a:gd name="T0" fmla="*/ 8 w 12"/>
                  <a:gd name="T1" fmla="*/ 9 h 17"/>
                  <a:gd name="T2" fmla="*/ 0 w 12"/>
                  <a:gd name="T3" fmla="*/ 14 h 17"/>
                  <a:gd name="T4" fmla="*/ 4 w 12"/>
                  <a:gd name="T5" fmla="*/ 8 h 17"/>
                  <a:gd name="T6" fmla="*/ 8 w 12"/>
                  <a:gd name="T7" fmla="*/ 9 h 17"/>
                </a:gdLst>
                <a:ahLst/>
                <a:cxnLst>
                  <a:cxn ang="0">
                    <a:pos x="T0" y="T1"/>
                  </a:cxn>
                  <a:cxn ang="0">
                    <a:pos x="T2" y="T3"/>
                  </a:cxn>
                  <a:cxn ang="0">
                    <a:pos x="T4" y="T5"/>
                  </a:cxn>
                  <a:cxn ang="0">
                    <a:pos x="T6" y="T7"/>
                  </a:cxn>
                </a:cxnLst>
                <a:rect l="0" t="0" r="r" b="b"/>
                <a:pathLst>
                  <a:path w="12" h="17">
                    <a:moveTo>
                      <a:pt x="8" y="9"/>
                    </a:moveTo>
                    <a:cubicBezTo>
                      <a:pt x="0" y="17"/>
                      <a:pt x="1" y="15"/>
                      <a:pt x="0" y="14"/>
                    </a:cubicBezTo>
                    <a:cubicBezTo>
                      <a:pt x="3" y="11"/>
                      <a:pt x="4" y="9"/>
                      <a:pt x="4" y="8"/>
                    </a:cubicBezTo>
                    <a:cubicBezTo>
                      <a:pt x="12" y="0"/>
                      <a:pt x="0" y="16"/>
                      <a:pt x="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5" name="Freeform 6521">
                <a:extLst>
                  <a:ext uri="{FF2B5EF4-FFF2-40B4-BE49-F238E27FC236}">
                    <a16:creationId xmlns:a16="http://schemas.microsoft.com/office/drawing/2014/main" id="{68CA31D8-1883-40D5-9F70-E5A43912F603}"/>
                  </a:ext>
                </a:extLst>
              </p:cNvPr>
              <p:cNvSpPr>
                <a:spLocks/>
              </p:cNvSpPr>
              <p:nvPr/>
            </p:nvSpPr>
            <p:spPr bwMode="auto">
              <a:xfrm>
                <a:off x="2597" y="2437"/>
                <a:ext cx="14" cy="16"/>
              </a:xfrm>
              <a:custGeom>
                <a:avLst/>
                <a:gdLst>
                  <a:gd name="T0" fmla="*/ 4 w 25"/>
                  <a:gd name="T1" fmla="*/ 28 h 28"/>
                  <a:gd name="T2" fmla="*/ 0 w 25"/>
                  <a:gd name="T3" fmla="*/ 27 h 28"/>
                  <a:gd name="T4" fmla="*/ 10 w 25"/>
                  <a:gd name="T5" fmla="*/ 15 h 28"/>
                  <a:gd name="T6" fmla="*/ 18 w 25"/>
                  <a:gd name="T7" fmla="*/ 13 h 28"/>
                  <a:gd name="T8" fmla="*/ 4 w 25"/>
                  <a:gd name="T9" fmla="*/ 28 h 28"/>
                </a:gdLst>
                <a:ahLst/>
                <a:cxnLst>
                  <a:cxn ang="0">
                    <a:pos x="T0" y="T1"/>
                  </a:cxn>
                  <a:cxn ang="0">
                    <a:pos x="T2" y="T3"/>
                  </a:cxn>
                  <a:cxn ang="0">
                    <a:pos x="T4" y="T5"/>
                  </a:cxn>
                  <a:cxn ang="0">
                    <a:pos x="T6" y="T7"/>
                  </a:cxn>
                  <a:cxn ang="0">
                    <a:pos x="T8" y="T9"/>
                  </a:cxn>
                </a:cxnLst>
                <a:rect l="0" t="0" r="r" b="b"/>
                <a:pathLst>
                  <a:path w="25" h="28">
                    <a:moveTo>
                      <a:pt x="4" y="28"/>
                    </a:moveTo>
                    <a:cubicBezTo>
                      <a:pt x="17" y="14"/>
                      <a:pt x="3" y="27"/>
                      <a:pt x="0" y="27"/>
                    </a:cubicBezTo>
                    <a:cubicBezTo>
                      <a:pt x="6" y="19"/>
                      <a:pt x="15" y="14"/>
                      <a:pt x="10" y="15"/>
                    </a:cubicBezTo>
                    <a:cubicBezTo>
                      <a:pt x="25" y="0"/>
                      <a:pt x="6" y="23"/>
                      <a:pt x="18" y="13"/>
                    </a:cubicBezTo>
                    <a:cubicBezTo>
                      <a:pt x="16" y="17"/>
                      <a:pt x="11" y="22"/>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6" name="Freeform 6522">
                <a:extLst>
                  <a:ext uri="{FF2B5EF4-FFF2-40B4-BE49-F238E27FC236}">
                    <a16:creationId xmlns:a16="http://schemas.microsoft.com/office/drawing/2014/main" id="{62847FC6-6CF1-47C0-9D2D-8984F33EBCCA}"/>
                  </a:ext>
                </a:extLst>
              </p:cNvPr>
              <p:cNvSpPr>
                <a:spLocks/>
              </p:cNvSpPr>
              <p:nvPr/>
            </p:nvSpPr>
            <p:spPr bwMode="auto">
              <a:xfrm>
                <a:off x="2530" y="2487"/>
                <a:ext cx="32" cy="22"/>
              </a:xfrm>
              <a:custGeom>
                <a:avLst/>
                <a:gdLst>
                  <a:gd name="T0" fmla="*/ 32 w 55"/>
                  <a:gd name="T1" fmla="*/ 19 h 40"/>
                  <a:gd name="T2" fmla="*/ 29 w 55"/>
                  <a:gd name="T3" fmla="*/ 20 h 40"/>
                  <a:gd name="T4" fmla="*/ 50 w 55"/>
                  <a:gd name="T5" fmla="*/ 3 h 40"/>
                  <a:gd name="T6" fmla="*/ 42 w 55"/>
                  <a:gd name="T7" fmla="*/ 9 h 40"/>
                  <a:gd name="T8" fmla="*/ 32 w 55"/>
                  <a:gd name="T9" fmla="*/ 19 h 40"/>
                </a:gdLst>
                <a:ahLst/>
                <a:cxnLst>
                  <a:cxn ang="0">
                    <a:pos x="T0" y="T1"/>
                  </a:cxn>
                  <a:cxn ang="0">
                    <a:pos x="T2" y="T3"/>
                  </a:cxn>
                  <a:cxn ang="0">
                    <a:pos x="T4" y="T5"/>
                  </a:cxn>
                  <a:cxn ang="0">
                    <a:pos x="T6" y="T7"/>
                  </a:cxn>
                  <a:cxn ang="0">
                    <a:pos x="T8" y="T9"/>
                  </a:cxn>
                </a:cxnLst>
                <a:rect l="0" t="0" r="r" b="b"/>
                <a:pathLst>
                  <a:path w="55" h="40">
                    <a:moveTo>
                      <a:pt x="32" y="19"/>
                    </a:moveTo>
                    <a:cubicBezTo>
                      <a:pt x="27" y="22"/>
                      <a:pt x="26" y="23"/>
                      <a:pt x="29" y="20"/>
                    </a:cubicBezTo>
                    <a:cubicBezTo>
                      <a:pt x="0" y="40"/>
                      <a:pt x="34" y="16"/>
                      <a:pt x="50" y="3"/>
                    </a:cubicBezTo>
                    <a:cubicBezTo>
                      <a:pt x="55" y="0"/>
                      <a:pt x="49" y="4"/>
                      <a:pt x="42" y="9"/>
                    </a:cubicBezTo>
                    <a:cubicBezTo>
                      <a:pt x="36" y="15"/>
                      <a:pt x="28" y="20"/>
                      <a:pt x="3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7" name="Freeform 6523">
                <a:extLst>
                  <a:ext uri="{FF2B5EF4-FFF2-40B4-BE49-F238E27FC236}">
                    <a16:creationId xmlns:a16="http://schemas.microsoft.com/office/drawing/2014/main" id="{A7BD4528-3B26-45E7-A0AD-5C04397AE635}"/>
                  </a:ext>
                </a:extLst>
              </p:cNvPr>
              <p:cNvSpPr>
                <a:spLocks/>
              </p:cNvSpPr>
              <p:nvPr/>
            </p:nvSpPr>
            <p:spPr bwMode="auto">
              <a:xfrm>
                <a:off x="2636" y="2402"/>
                <a:ext cx="6" cy="9"/>
              </a:xfrm>
              <a:custGeom>
                <a:avLst/>
                <a:gdLst>
                  <a:gd name="T0" fmla="*/ 3 w 11"/>
                  <a:gd name="T1" fmla="*/ 14 h 15"/>
                  <a:gd name="T2" fmla="*/ 11 w 11"/>
                  <a:gd name="T3" fmla="*/ 0 h 15"/>
                  <a:gd name="T4" fmla="*/ 3 w 11"/>
                  <a:gd name="T5" fmla="*/ 14 h 15"/>
                </a:gdLst>
                <a:ahLst/>
                <a:cxnLst>
                  <a:cxn ang="0">
                    <a:pos x="T0" y="T1"/>
                  </a:cxn>
                  <a:cxn ang="0">
                    <a:pos x="T2" y="T3"/>
                  </a:cxn>
                  <a:cxn ang="0">
                    <a:pos x="T4" y="T5"/>
                  </a:cxn>
                </a:cxnLst>
                <a:rect l="0" t="0" r="r" b="b"/>
                <a:pathLst>
                  <a:path w="11" h="15">
                    <a:moveTo>
                      <a:pt x="3" y="14"/>
                    </a:moveTo>
                    <a:cubicBezTo>
                      <a:pt x="0" y="15"/>
                      <a:pt x="7" y="5"/>
                      <a:pt x="11" y="0"/>
                    </a:cubicBezTo>
                    <a:cubicBezTo>
                      <a:pt x="10" y="3"/>
                      <a:pt x="9" y="6"/>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8" name="Freeform 6524">
                <a:extLst>
                  <a:ext uri="{FF2B5EF4-FFF2-40B4-BE49-F238E27FC236}">
                    <a16:creationId xmlns:a16="http://schemas.microsoft.com/office/drawing/2014/main" id="{E2F4CE3F-304F-4D7D-9597-9CEF1B5D8656}"/>
                  </a:ext>
                </a:extLst>
              </p:cNvPr>
              <p:cNvSpPr>
                <a:spLocks/>
              </p:cNvSpPr>
              <p:nvPr/>
            </p:nvSpPr>
            <p:spPr bwMode="auto">
              <a:xfrm>
                <a:off x="2171" y="2582"/>
                <a:ext cx="20" cy="3"/>
              </a:xfrm>
              <a:custGeom>
                <a:avLst/>
                <a:gdLst>
                  <a:gd name="T0" fmla="*/ 35 w 35"/>
                  <a:gd name="T1" fmla="*/ 6 h 6"/>
                  <a:gd name="T2" fmla="*/ 20 w 35"/>
                  <a:gd name="T3" fmla="*/ 4 h 6"/>
                  <a:gd name="T4" fmla="*/ 0 w 35"/>
                  <a:gd name="T5" fmla="*/ 0 h 6"/>
                  <a:gd name="T6" fmla="*/ 15 w 35"/>
                  <a:gd name="T7" fmla="*/ 3 h 6"/>
                  <a:gd name="T8" fmla="*/ 35 w 35"/>
                  <a:gd name="T9" fmla="*/ 6 h 6"/>
                </a:gdLst>
                <a:ahLst/>
                <a:cxnLst>
                  <a:cxn ang="0">
                    <a:pos x="T0" y="T1"/>
                  </a:cxn>
                  <a:cxn ang="0">
                    <a:pos x="T2" y="T3"/>
                  </a:cxn>
                  <a:cxn ang="0">
                    <a:pos x="T4" y="T5"/>
                  </a:cxn>
                  <a:cxn ang="0">
                    <a:pos x="T6" y="T7"/>
                  </a:cxn>
                  <a:cxn ang="0">
                    <a:pos x="T8" y="T9"/>
                  </a:cxn>
                </a:cxnLst>
                <a:rect l="0" t="0" r="r" b="b"/>
                <a:pathLst>
                  <a:path w="35" h="6">
                    <a:moveTo>
                      <a:pt x="35" y="6"/>
                    </a:moveTo>
                    <a:cubicBezTo>
                      <a:pt x="33" y="6"/>
                      <a:pt x="27" y="5"/>
                      <a:pt x="20" y="4"/>
                    </a:cubicBezTo>
                    <a:cubicBezTo>
                      <a:pt x="13" y="3"/>
                      <a:pt x="5" y="1"/>
                      <a:pt x="0" y="0"/>
                    </a:cubicBezTo>
                    <a:cubicBezTo>
                      <a:pt x="2" y="0"/>
                      <a:pt x="8" y="1"/>
                      <a:pt x="15" y="3"/>
                    </a:cubicBezTo>
                    <a:cubicBezTo>
                      <a:pt x="22" y="4"/>
                      <a:pt x="30" y="5"/>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9" name="Freeform 6525">
                <a:extLst>
                  <a:ext uri="{FF2B5EF4-FFF2-40B4-BE49-F238E27FC236}">
                    <a16:creationId xmlns:a16="http://schemas.microsoft.com/office/drawing/2014/main" id="{9CAE5002-55B5-4455-B36F-61B36BD041CE}"/>
                  </a:ext>
                </a:extLst>
              </p:cNvPr>
              <p:cNvSpPr>
                <a:spLocks/>
              </p:cNvSpPr>
              <p:nvPr/>
            </p:nvSpPr>
            <p:spPr bwMode="auto">
              <a:xfrm>
                <a:off x="2354" y="1681"/>
                <a:ext cx="11" cy="2"/>
              </a:xfrm>
              <a:custGeom>
                <a:avLst/>
                <a:gdLst>
                  <a:gd name="T0" fmla="*/ 1 w 20"/>
                  <a:gd name="T1" fmla="*/ 1 h 4"/>
                  <a:gd name="T2" fmla="*/ 12 w 20"/>
                  <a:gd name="T3" fmla="*/ 1 h 4"/>
                  <a:gd name="T4" fmla="*/ 20 w 20"/>
                  <a:gd name="T5" fmla="*/ 4 h 4"/>
                  <a:gd name="T6" fmla="*/ 1 w 20"/>
                  <a:gd name="T7" fmla="*/ 1 h 4"/>
                </a:gdLst>
                <a:ahLst/>
                <a:cxnLst>
                  <a:cxn ang="0">
                    <a:pos x="T0" y="T1"/>
                  </a:cxn>
                  <a:cxn ang="0">
                    <a:pos x="T2" y="T3"/>
                  </a:cxn>
                  <a:cxn ang="0">
                    <a:pos x="T4" y="T5"/>
                  </a:cxn>
                  <a:cxn ang="0">
                    <a:pos x="T6" y="T7"/>
                  </a:cxn>
                </a:cxnLst>
                <a:rect l="0" t="0" r="r" b="b"/>
                <a:pathLst>
                  <a:path w="20" h="4">
                    <a:moveTo>
                      <a:pt x="1" y="1"/>
                    </a:moveTo>
                    <a:cubicBezTo>
                      <a:pt x="0" y="0"/>
                      <a:pt x="13" y="2"/>
                      <a:pt x="12" y="1"/>
                    </a:cubicBezTo>
                    <a:cubicBezTo>
                      <a:pt x="19" y="2"/>
                      <a:pt x="20" y="3"/>
                      <a:pt x="20" y="4"/>
                    </a:cubicBezTo>
                    <a:cubicBezTo>
                      <a:pt x="16" y="3"/>
                      <a:pt x="8"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0" name="Freeform 6526">
                <a:extLst>
                  <a:ext uri="{FF2B5EF4-FFF2-40B4-BE49-F238E27FC236}">
                    <a16:creationId xmlns:a16="http://schemas.microsoft.com/office/drawing/2014/main" id="{46D7E304-27DF-4FF6-980A-EF891468F671}"/>
                  </a:ext>
                </a:extLst>
              </p:cNvPr>
              <p:cNvSpPr>
                <a:spLocks/>
              </p:cNvSpPr>
              <p:nvPr/>
            </p:nvSpPr>
            <p:spPr bwMode="auto">
              <a:xfrm>
                <a:off x="2537" y="1749"/>
                <a:ext cx="13" cy="10"/>
              </a:xfrm>
              <a:custGeom>
                <a:avLst/>
                <a:gdLst>
                  <a:gd name="T0" fmla="*/ 22 w 22"/>
                  <a:gd name="T1" fmla="*/ 17 h 17"/>
                  <a:gd name="T2" fmla="*/ 0 w 22"/>
                  <a:gd name="T3" fmla="*/ 3 h 17"/>
                  <a:gd name="T4" fmla="*/ 22 w 22"/>
                  <a:gd name="T5" fmla="*/ 17 h 17"/>
                </a:gdLst>
                <a:ahLst/>
                <a:cxnLst>
                  <a:cxn ang="0">
                    <a:pos x="T0" y="T1"/>
                  </a:cxn>
                  <a:cxn ang="0">
                    <a:pos x="T2" y="T3"/>
                  </a:cxn>
                  <a:cxn ang="0">
                    <a:pos x="T4" y="T5"/>
                  </a:cxn>
                </a:cxnLst>
                <a:rect l="0" t="0" r="r" b="b"/>
                <a:pathLst>
                  <a:path w="22" h="17">
                    <a:moveTo>
                      <a:pt x="22" y="17"/>
                    </a:moveTo>
                    <a:cubicBezTo>
                      <a:pt x="14" y="13"/>
                      <a:pt x="10" y="8"/>
                      <a:pt x="0" y="3"/>
                    </a:cubicBezTo>
                    <a:cubicBezTo>
                      <a:pt x="0" y="0"/>
                      <a:pt x="10" y="9"/>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1" name="Freeform 6527">
                <a:extLst>
                  <a:ext uri="{FF2B5EF4-FFF2-40B4-BE49-F238E27FC236}">
                    <a16:creationId xmlns:a16="http://schemas.microsoft.com/office/drawing/2014/main" id="{7773A256-9312-48BD-BF0E-3A5BB80F56EB}"/>
                  </a:ext>
                </a:extLst>
              </p:cNvPr>
              <p:cNvSpPr>
                <a:spLocks/>
              </p:cNvSpPr>
              <p:nvPr/>
            </p:nvSpPr>
            <p:spPr bwMode="auto">
              <a:xfrm>
                <a:off x="2442" y="2538"/>
                <a:ext cx="34" cy="18"/>
              </a:xfrm>
              <a:custGeom>
                <a:avLst/>
                <a:gdLst>
                  <a:gd name="T0" fmla="*/ 30 w 61"/>
                  <a:gd name="T1" fmla="*/ 19 h 31"/>
                  <a:gd name="T2" fmla="*/ 11 w 61"/>
                  <a:gd name="T3" fmla="*/ 27 h 31"/>
                  <a:gd name="T4" fmla="*/ 23 w 61"/>
                  <a:gd name="T5" fmla="*/ 21 h 31"/>
                  <a:gd name="T6" fmla="*/ 16 w 61"/>
                  <a:gd name="T7" fmla="*/ 20 h 31"/>
                  <a:gd name="T8" fmla="*/ 38 w 61"/>
                  <a:gd name="T9" fmla="*/ 10 h 31"/>
                  <a:gd name="T10" fmla="*/ 61 w 61"/>
                  <a:gd name="T11" fmla="*/ 0 h 31"/>
                  <a:gd name="T12" fmla="*/ 36 w 61"/>
                  <a:gd name="T13" fmla="*/ 12 h 31"/>
                  <a:gd name="T14" fmla="*/ 30 w 61"/>
                  <a:gd name="T15" fmla="*/ 19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1">
                    <a:moveTo>
                      <a:pt x="30" y="19"/>
                    </a:moveTo>
                    <a:cubicBezTo>
                      <a:pt x="24" y="22"/>
                      <a:pt x="17" y="24"/>
                      <a:pt x="11" y="27"/>
                    </a:cubicBezTo>
                    <a:cubicBezTo>
                      <a:pt x="0" y="31"/>
                      <a:pt x="19" y="23"/>
                      <a:pt x="23" y="21"/>
                    </a:cubicBezTo>
                    <a:cubicBezTo>
                      <a:pt x="14" y="24"/>
                      <a:pt x="29" y="15"/>
                      <a:pt x="16" y="20"/>
                    </a:cubicBezTo>
                    <a:cubicBezTo>
                      <a:pt x="21" y="18"/>
                      <a:pt x="29" y="14"/>
                      <a:pt x="38" y="10"/>
                    </a:cubicBezTo>
                    <a:cubicBezTo>
                      <a:pt x="46" y="6"/>
                      <a:pt x="55" y="2"/>
                      <a:pt x="61" y="0"/>
                    </a:cubicBezTo>
                    <a:cubicBezTo>
                      <a:pt x="57" y="3"/>
                      <a:pt x="44" y="8"/>
                      <a:pt x="36" y="12"/>
                    </a:cubicBezTo>
                    <a:cubicBezTo>
                      <a:pt x="25" y="17"/>
                      <a:pt x="28" y="18"/>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2" name="Freeform 6528">
                <a:extLst>
                  <a:ext uri="{FF2B5EF4-FFF2-40B4-BE49-F238E27FC236}">
                    <a16:creationId xmlns:a16="http://schemas.microsoft.com/office/drawing/2014/main" id="{ADC822E1-7C4D-45FD-80E4-D97B8E8D3C2D}"/>
                  </a:ext>
                </a:extLst>
              </p:cNvPr>
              <p:cNvSpPr>
                <a:spLocks/>
              </p:cNvSpPr>
              <p:nvPr/>
            </p:nvSpPr>
            <p:spPr bwMode="auto">
              <a:xfrm>
                <a:off x="2495" y="2521"/>
                <a:ext cx="16" cy="10"/>
              </a:xfrm>
              <a:custGeom>
                <a:avLst/>
                <a:gdLst>
                  <a:gd name="T0" fmla="*/ 29 w 29"/>
                  <a:gd name="T1" fmla="*/ 0 h 17"/>
                  <a:gd name="T2" fmla="*/ 0 w 29"/>
                  <a:gd name="T3" fmla="*/ 17 h 17"/>
                  <a:gd name="T4" fmla="*/ 12 w 29"/>
                  <a:gd name="T5" fmla="*/ 10 h 17"/>
                  <a:gd name="T6" fmla="*/ 29 w 29"/>
                  <a:gd name="T7" fmla="*/ 0 h 17"/>
                </a:gdLst>
                <a:ahLst/>
                <a:cxnLst>
                  <a:cxn ang="0">
                    <a:pos x="T0" y="T1"/>
                  </a:cxn>
                  <a:cxn ang="0">
                    <a:pos x="T2" y="T3"/>
                  </a:cxn>
                  <a:cxn ang="0">
                    <a:pos x="T4" y="T5"/>
                  </a:cxn>
                  <a:cxn ang="0">
                    <a:pos x="T6" y="T7"/>
                  </a:cxn>
                </a:cxnLst>
                <a:rect l="0" t="0" r="r" b="b"/>
                <a:pathLst>
                  <a:path w="29" h="17">
                    <a:moveTo>
                      <a:pt x="29" y="0"/>
                    </a:moveTo>
                    <a:cubicBezTo>
                      <a:pt x="26" y="3"/>
                      <a:pt x="9" y="12"/>
                      <a:pt x="0" y="17"/>
                    </a:cubicBezTo>
                    <a:cubicBezTo>
                      <a:pt x="1" y="16"/>
                      <a:pt x="6" y="13"/>
                      <a:pt x="12" y="10"/>
                    </a:cubicBezTo>
                    <a:cubicBezTo>
                      <a:pt x="18" y="6"/>
                      <a:pt x="25" y="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3" name="Freeform 6529">
                <a:extLst>
                  <a:ext uri="{FF2B5EF4-FFF2-40B4-BE49-F238E27FC236}">
                    <a16:creationId xmlns:a16="http://schemas.microsoft.com/office/drawing/2014/main" id="{7C946C07-CA7F-47AF-89C4-F2165D08227C}"/>
                  </a:ext>
                </a:extLst>
              </p:cNvPr>
              <p:cNvSpPr>
                <a:spLocks/>
              </p:cNvSpPr>
              <p:nvPr/>
            </p:nvSpPr>
            <p:spPr bwMode="auto">
              <a:xfrm>
                <a:off x="2396" y="2560"/>
                <a:ext cx="28" cy="11"/>
              </a:xfrm>
              <a:custGeom>
                <a:avLst/>
                <a:gdLst>
                  <a:gd name="T0" fmla="*/ 7 w 49"/>
                  <a:gd name="T1" fmla="*/ 17 h 18"/>
                  <a:gd name="T2" fmla="*/ 0 w 49"/>
                  <a:gd name="T3" fmla="*/ 18 h 18"/>
                  <a:gd name="T4" fmla="*/ 14 w 49"/>
                  <a:gd name="T5" fmla="*/ 14 h 18"/>
                  <a:gd name="T6" fmla="*/ 22 w 49"/>
                  <a:gd name="T7" fmla="*/ 10 h 18"/>
                  <a:gd name="T8" fmla="*/ 47 w 49"/>
                  <a:gd name="T9" fmla="*/ 0 h 18"/>
                  <a:gd name="T10" fmla="*/ 49 w 49"/>
                  <a:gd name="T11" fmla="*/ 2 h 18"/>
                  <a:gd name="T12" fmla="*/ 25 w 49"/>
                  <a:gd name="T13" fmla="*/ 10 h 18"/>
                  <a:gd name="T14" fmla="*/ 7 w 49"/>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8">
                    <a:moveTo>
                      <a:pt x="7" y="17"/>
                    </a:moveTo>
                    <a:cubicBezTo>
                      <a:pt x="4" y="18"/>
                      <a:pt x="4" y="17"/>
                      <a:pt x="0" y="18"/>
                    </a:cubicBezTo>
                    <a:cubicBezTo>
                      <a:pt x="2" y="17"/>
                      <a:pt x="8" y="15"/>
                      <a:pt x="14" y="14"/>
                    </a:cubicBezTo>
                    <a:cubicBezTo>
                      <a:pt x="19" y="12"/>
                      <a:pt x="23" y="10"/>
                      <a:pt x="22" y="10"/>
                    </a:cubicBezTo>
                    <a:cubicBezTo>
                      <a:pt x="36" y="6"/>
                      <a:pt x="40" y="3"/>
                      <a:pt x="47" y="0"/>
                    </a:cubicBezTo>
                    <a:cubicBezTo>
                      <a:pt x="49" y="2"/>
                      <a:pt x="49" y="2"/>
                      <a:pt x="49" y="2"/>
                    </a:cubicBezTo>
                    <a:cubicBezTo>
                      <a:pt x="42" y="4"/>
                      <a:pt x="33" y="8"/>
                      <a:pt x="25" y="10"/>
                    </a:cubicBezTo>
                    <a:cubicBezTo>
                      <a:pt x="17" y="13"/>
                      <a:pt x="10" y="15"/>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4" name="Freeform 6530">
                <a:extLst>
                  <a:ext uri="{FF2B5EF4-FFF2-40B4-BE49-F238E27FC236}">
                    <a16:creationId xmlns:a16="http://schemas.microsoft.com/office/drawing/2014/main" id="{97F38FCC-7DB1-413D-AEE0-7DAAA28421FE}"/>
                  </a:ext>
                </a:extLst>
              </p:cNvPr>
              <p:cNvSpPr>
                <a:spLocks/>
              </p:cNvSpPr>
              <p:nvPr/>
            </p:nvSpPr>
            <p:spPr bwMode="auto">
              <a:xfrm>
                <a:off x="2635" y="2399"/>
                <a:ext cx="9" cy="10"/>
              </a:xfrm>
              <a:custGeom>
                <a:avLst/>
                <a:gdLst>
                  <a:gd name="T0" fmla="*/ 15 w 16"/>
                  <a:gd name="T1" fmla="*/ 0 h 17"/>
                  <a:gd name="T2" fmla="*/ 12 w 16"/>
                  <a:gd name="T3" fmla="*/ 2 h 17"/>
                  <a:gd name="T4" fmla="*/ 2 w 16"/>
                  <a:gd name="T5" fmla="*/ 16 h 17"/>
                  <a:gd name="T6" fmla="*/ 6 w 16"/>
                  <a:gd name="T7" fmla="*/ 8 h 17"/>
                  <a:gd name="T8" fmla="*/ 13 w 16"/>
                  <a:gd name="T9" fmla="*/ 0 h 17"/>
                  <a:gd name="T10" fmla="*/ 15 w 16"/>
                  <a:gd name="T11" fmla="*/ 0 h 17"/>
                </a:gdLst>
                <a:ahLst/>
                <a:cxnLst>
                  <a:cxn ang="0">
                    <a:pos x="T0" y="T1"/>
                  </a:cxn>
                  <a:cxn ang="0">
                    <a:pos x="T2" y="T3"/>
                  </a:cxn>
                  <a:cxn ang="0">
                    <a:pos x="T4" y="T5"/>
                  </a:cxn>
                  <a:cxn ang="0">
                    <a:pos x="T6" y="T7"/>
                  </a:cxn>
                  <a:cxn ang="0">
                    <a:pos x="T8" y="T9"/>
                  </a:cxn>
                  <a:cxn ang="0">
                    <a:pos x="T10" y="T11"/>
                  </a:cxn>
                </a:cxnLst>
                <a:rect l="0" t="0" r="r" b="b"/>
                <a:pathLst>
                  <a:path w="16" h="17">
                    <a:moveTo>
                      <a:pt x="15" y="0"/>
                    </a:moveTo>
                    <a:cubicBezTo>
                      <a:pt x="16" y="2"/>
                      <a:pt x="12" y="3"/>
                      <a:pt x="12" y="2"/>
                    </a:cubicBezTo>
                    <a:cubicBezTo>
                      <a:pt x="3" y="13"/>
                      <a:pt x="9" y="8"/>
                      <a:pt x="2" y="16"/>
                    </a:cubicBezTo>
                    <a:cubicBezTo>
                      <a:pt x="0" y="17"/>
                      <a:pt x="7" y="9"/>
                      <a:pt x="6" y="8"/>
                    </a:cubicBezTo>
                    <a:cubicBezTo>
                      <a:pt x="8" y="5"/>
                      <a:pt x="9" y="5"/>
                      <a:pt x="13" y="0"/>
                    </a:cubicBez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5" name="Freeform 6531">
                <a:extLst>
                  <a:ext uri="{FF2B5EF4-FFF2-40B4-BE49-F238E27FC236}">
                    <a16:creationId xmlns:a16="http://schemas.microsoft.com/office/drawing/2014/main" id="{4C052A2A-5139-42D4-9CDD-912674227581}"/>
                  </a:ext>
                </a:extLst>
              </p:cNvPr>
              <p:cNvSpPr>
                <a:spLocks/>
              </p:cNvSpPr>
              <p:nvPr/>
            </p:nvSpPr>
            <p:spPr bwMode="auto">
              <a:xfrm>
                <a:off x="1814" y="2291"/>
                <a:ext cx="13" cy="29"/>
              </a:xfrm>
              <a:custGeom>
                <a:avLst/>
                <a:gdLst>
                  <a:gd name="T0" fmla="*/ 0 w 23"/>
                  <a:gd name="T1" fmla="*/ 0 h 50"/>
                  <a:gd name="T2" fmla="*/ 22 w 23"/>
                  <a:gd name="T3" fmla="*/ 47 h 50"/>
                  <a:gd name="T4" fmla="*/ 11 w 23"/>
                  <a:gd name="T5" fmla="*/ 27 h 50"/>
                  <a:gd name="T6" fmla="*/ 0 w 23"/>
                  <a:gd name="T7" fmla="*/ 0 h 50"/>
                </a:gdLst>
                <a:ahLst/>
                <a:cxnLst>
                  <a:cxn ang="0">
                    <a:pos x="T0" y="T1"/>
                  </a:cxn>
                  <a:cxn ang="0">
                    <a:pos x="T2" y="T3"/>
                  </a:cxn>
                  <a:cxn ang="0">
                    <a:pos x="T4" y="T5"/>
                  </a:cxn>
                  <a:cxn ang="0">
                    <a:pos x="T6" y="T7"/>
                  </a:cxn>
                </a:cxnLst>
                <a:rect l="0" t="0" r="r" b="b"/>
                <a:pathLst>
                  <a:path w="23" h="50">
                    <a:moveTo>
                      <a:pt x="0" y="0"/>
                    </a:moveTo>
                    <a:cubicBezTo>
                      <a:pt x="5" y="13"/>
                      <a:pt x="14" y="31"/>
                      <a:pt x="22" y="47"/>
                    </a:cubicBezTo>
                    <a:cubicBezTo>
                      <a:pt x="23" y="50"/>
                      <a:pt x="17" y="39"/>
                      <a:pt x="11" y="27"/>
                    </a:cubicBezTo>
                    <a:cubicBezTo>
                      <a:pt x="5" y="15"/>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6" name="Freeform 6532">
                <a:extLst>
                  <a:ext uri="{FF2B5EF4-FFF2-40B4-BE49-F238E27FC236}">
                    <a16:creationId xmlns:a16="http://schemas.microsoft.com/office/drawing/2014/main" id="{3B151F89-59B8-4749-895C-DD5647E900C7}"/>
                  </a:ext>
                </a:extLst>
              </p:cNvPr>
              <p:cNvSpPr>
                <a:spLocks/>
              </p:cNvSpPr>
              <p:nvPr/>
            </p:nvSpPr>
            <p:spPr bwMode="auto">
              <a:xfrm>
                <a:off x="2668" y="2337"/>
                <a:ext cx="13" cy="25"/>
              </a:xfrm>
              <a:custGeom>
                <a:avLst/>
                <a:gdLst>
                  <a:gd name="T0" fmla="*/ 9 w 24"/>
                  <a:gd name="T1" fmla="*/ 32 h 44"/>
                  <a:gd name="T2" fmla="*/ 0 w 24"/>
                  <a:gd name="T3" fmla="*/ 44 h 44"/>
                  <a:gd name="T4" fmla="*/ 18 w 24"/>
                  <a:gd name="T5" fmla="*/ 12 h 44"/>
                  <a:gd name="T6" fmla="*/ 13 w 24"/>
                  <a:gd name="T7" fmla="*/ 15 h 44"/>
                  <a:gd name="T8" fmla="*/ 24 w 24"/>
                  <a:gd name="T9" fmla="*/ 0 h 44"/>
                  <a:gd name="T10" fmla="*/ 9 w 24"/>
                  <a:gd name="T11" fmla="*/ 32 h 44"/>
                </a:gdLst>
                <a:ahLst/>
                <a:cxnLst>
                  <a:cxn ang="0">
                    <a:pos x="T0" y="T1"/>
                  </a:cxn>
                  <a:cxn ang="0">
                    <a:pos x="T2" y="T3"/>
                  </a:cxn>
                  <a:cxn ang="0">
                    <a:pos x="T4" y="T5"/>
                  </a:cxn>
                  <a:cxn ang="0">
                    <a:pos x="T6" y="T7"/>
                  </a:cxn>
                  <a:cxn ang="0">
                    <a:pos x="T8" y="T9"/>
                  </a:cxn>
                  <a:cxn ang="0">
                    <a:pos x="T10" y="T11"/>
                  </a:cxn>
                </a:cxnLst>
                <a:rect l="0" t="0" r="r" b="b"/>
                <a:pathLst>
                  <a:path w="24" h="44">
                    <a:moveTo>
                      <a:pt x="9" y="32"/>
                    </a:moveTo>
                    <a:cubicBezTo>
                      <a:pt x="4" y="40"/>
                      <a:pt x="5" y="35"/>
                      <a:pt x="0" y="44"/>
                    </a:cubicBezTo>
                    <a:cubicBezTo>
                      <a:pt x="4" y="34"/>
                      <a:pt x="11" y="22"/>
                      <a:pt x="18" y="12"/>
                    </a:cubicBezTo>
                    <a:cubicBezTo>
                      <a:pt x="17" y="9"/>
                      <a:pt x="14" y="16"/>
                      <a:pt x="13" y="15"/>
                    </a:cubicBezTo>
                    <a:cubicBezTo>
                      <a:pt x="19" y="4"/>
                      <a:pt x="21" y="2"/>
                      <a:pt x="24" y="0"/>
                    </a:cubicBezTo>
                    <a:cubicBezTo>
                      <a:pt x="18" y="13"/>
                      <a:pt x="10" y="27"/>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7" name="Freeform 6533">
                <a:extLst>
                  <a:ext uri="{FF2B5EF4-FFF2-40B4-BE49-F238E27FC236}">
                    <a16:creationId xmlns:a16="http://schemas.microsoft.com/office/drawing/2014/main" id="{0C29E8E4-D02F-4088-AA4B-3386E16B6F86}"/>
                  </a:ext>
                </a:extLst>
              </p:cNvPr>
              <p:cNvSpPr>
                <a:spLocks/>
              </p:cNvSpPr>
              <p:nvPr/>
            </p:nvSpPr>
            <p:spPr bwMode="auto">
              <a:xfrm>
                <a:off x="2293" y="2586"/>
                <a:ext cx="15" cy="2"/>
              </a:xfrm>
              <a:custGeom>
                <a:avLst/>
                <a:gdLst>
                  <a:gd name="T0" fmla="*/ 3 w 26"/>
                  <a:gd name="T1" fmla="*/ 4 h 4"/>
                  <a:gd name="T2" fmla="*/ 11 w 26"/>
                  <a:gd name="T3" fmla="*/ 3 h 4"/>
                  <a:gd name="T4" fmla="*/ 12 w 26"/>
                  <a:gd name="T5" fmla="*/ 1 h 4"/>
                  <a:gd name="T6" fmla="*/ 24 w 26"/>
                  <a:gd name="T7" fmla="*/ 2 h 4"/>
                  <a:gd name="T8" fmla="*/ 3 w 26"/>
                  <a:gd name="T9" fmla="*/ 4 h 4"/>
                </a:gdLst>
                <a:ahLst/>
                <a:cxnLst>
                  <a:cxn ang="0">
                    <a:pos x="T0" y="T1"/>
                  </a:cxn>
                  <a:cxn ang="0">
                    <a:pos x="T2" y="T3"/>
                  </a:cxn>
                  <a:cxn ang="0">
                    <a:pos x="T4" y="T5"/>
                  </a:cxn>
                  <a:cxn ang="0">
                    <a:pos x="T6" y="T7"/>
                  </a:cxn>
                  <a:cxn ang="0">
                    <a:pos x="T8" y="T9"/>
                  </a:cxn>
                </a:cxnLst>
                <a:rect l="0" t="0" r="r" b="b"/>
                <a:pathLst>
                  <a:path w="26" h="4">
                    <a:moveTo>
                      <a:pt x="3" y="4"/>
                    </a:moveTo>
                    <a:cubicBezTo>
                      <a:pt x="0" y="3"/>
                      <a:pt x="6" y="3"/>
                      <a:pt x="11" y="3"/>
                    </a:cubicBezTo>
                    <a:cubicBezTo>
                      <a:pt x="16" y="2"/>
                      <a:pt x="20" y="1"/>
                      <a:pt x="12" y="1"/>
                    </a:cubicBezTo>
                    <a:cubicBezTo>
                      <a:pt x="17" y="1"/>
                      <a:pt x="26" y="0"/>
                      <a:pt x="24" y="2"/>
                    </a:cubicBezTo>
                    <a:cubicBezTo>
                      <a:pt x="20" y="2"/>
                      <a:pt x="1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8" name="Freeform 6534">
                <a:extLst>
                  <a:ext uri="{FF2B5EF4-FFF2-40B4-BE49-F238E27FC236}">
                    <a16:creationId xmlns:a16="http://schemas.microsoft.com/office/drawing/2014/main" id="{31FEA142-8BD9-486A-9734-F7E8FF225DD2}"/>
                  </a:ext>
                </a:extLst>
              </p:cNvPr>
              <p:cNvSpPr>
                <a:spLocks/>
              </p:cNvSpPr>
              <p:nvPr/>
            </p:nvSpPr>
            <p:spPr bwMode="auto">
              <a:xfrm>
                <a:off x="2395" y="2566"/>
                <a:ext cx="11" cy="4"/>
              </a:xfrm>
              <a:custGeom>
                <a:avLst/>
                <a:gdLst>
                  <a:gd name="T0" fmla="*/ 4 w 19"/>
                  <a:gd name="T1" fmla="*/ 7 h 7"/>
                  <a:gd name="T2" fmla="*/ 0 w 19"/>
                  <a:gd name="T3" fmla="*/ 3 h 7"/>
                  <a:gd name="T4" fmla="*/ 10 w 19"/>
                  <a:gd name="T5" fmla="*/ 1 h 7"/>
                  <a:gd name="T6" fmla="*/ 19 w 19"/>
                  <a:gd name="T7" fmla="*/ 1 h 7"/>
                  <a:gd name="T8" fmla="*/ 4 w 19"/>
                  <a:gd name="T9" fmla="*/ 7 h 7"/>
                </a:gdLst>
                <a:ahLst/>
                <a:cxnLst>
                  <a:cxn ang="0">
                    <a:pos x="T0" y="T1"/>
                  </a:cxn>
                  <a:cxn ang="0">
                    <a:pos x="T2" y="T3"/>
                  </a:cxn>
                  <a:cxn ang="0">
                    <a:pos x="T4" y="T5"/>
                  </a:cxn>
                  <a:cxn ang="0">
                    <a:pos x="T6" y="T7"/>
                  </a:cxn>
                  <a:cxn ang="0">
                    <a:pos x="T8" y="T9"/>
                  </a:cxn>
                </a:cxnLst>
                <a:rect l="0" t="0" r="r" b="b"/>
                <a:pathLst>
                  <a:path w="19" h="7">
                    <a:moveTo>
                      <a:pt x="4" y="7"/>
                    </a:moveTo>
                    <a:cubicBezTo>
                      <a:pt x="11" y="3"/>
                      <a:pt x="0" y="5"/>
                      <a:pt x="0" y="3"/>
                    </a:cubicBezTo>
                    <a:cubicBezTo>
                      <a:pt x="7" y="0"/>
                      <a:pt x="9" y="0"/>
                      <a:pt x="10" y="1"/>
                    </a:cubicBezTo>
                    <a:cubicBezTo>
                      <a:pt x="12" y="2"/>
                      <a:pt x="13" y="3"/>
                      <a:pt x="19" y="1"/>
                    </a:cubicBezTo>
                    <a:cubicBezTo>
                      <a:pt x="18" y="2"/>
                      <a:pt x="12"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9" name="Freeform 6535">
                <a:extLst>
                  <a:ext uri="{FF2B5EF4-FFF2-40B4-BE49-F238E27FC236}">
                    <a16:creationId xmlns:a16="http://schemas.microsoft.com/office/drawing/2014/main" id="{E5416EB9-C1F8-4691-B5C2-EA016C9C66A3}"/>
                  </a:ext>
                </a:extLst>
              </p:cNvPr>
              <p:cNvSpPr>
                <a:spLocks/>
              </p:cNvSpPr>
              <p:nvPr/>
            </p:nvSpPr>
            <p:spPr bwMode="auto">
              <a:xfrm>
                <a:off x="2239" y="2588"/>
                <a:ext cx="13" cy="1"/>
              </a:xfrm>
              <a:custGeom>
                <a:avLst/>
                <a:gdLst>
                  <a:gd name="T0" fmla="*/ 21 w 23"/>
                  <a:gd name="T1" fmla="*/ 2 h 2"/>
                  <a:gd name="T2" fmla="*/ 2 w 23"/>
                  <a:gd name="T3" fmla="*/ 0 h 2"/>
                  <a:gd name="T4" fmla="*/ 23 w 23"/>
                  <a:gd name="T5" fmla="*/ 0 h 2"/>
                  <a:gd name="T6" fmla="*/ 21 w 23"/>
                  <a:gd name="T7" fmla="*/ 2 h 2"/>
                </a:gdLst>
                <a:ahLst/>
                <a:cxnLst>
                  <a:cxn ang="0">
                    <a:pos x="T0" y="T1"/>
                  </a:cxn>
                  <a:cxn ang="0">
                    <a:pos x="T2" y="T3"/>
                  </a:cxn>
                  <a:cxn ang="0">
                    <a:pos x="T4" y="T5"/>
                  </a:cxn>
                  <a:cxn ang="0">
                    <a:pos x="T6" y="T7"/>
                  </a:cxn>
                </a:cxnLst>
                <a:rect l="0" t="0" r="r" b="b"/>
                <a:pathLst>
                  <a:path w="23" h="2">
                    <a:moveTo>
                      <a:pt x="21" y="2"/>
                    </a:moveTo>
                    <a:cubicBezTo>
                      <a:pt x="18" y="1"/>
                      <a:pt x="0" y="1"/>
                      <a:pt x="2" y="0"/>
                    </a:cubicBezTo>
                    <a:cubicBezTo>
                      <a:pt x="9" y="0"/>
                      <a:pt x="16" y="0"/>
                      <a:pt x="23" y="0"/>
                    </a:cubicBezTo>
                    <a:cubicBezTo>
                      <a:pt x="22" y="1"/>
                      <a:pt x="20" y="1"/>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0" name="Freeform 6536">
                <a:extLst>
                  <a:ext uri="{FF2B5EF4-FFF2-40B4-BE49-F238E27FC236}">
                    <a16:creationId xmlns:a16="http://schemas.microsoft.com/office/drawing/2014/main" id="{FABA5C5C-0AFC-4BA6-9FF6-FF81ED24B9D9}"/>
                  </a:ext>
                </a:extLst>
              </p:cNvPr>
              <p:cNvSpPr>
                <a:spLocks/>
              </p:cNvSpPr>
              <p:nvPr/>
            </p:nvSpPr>
            <p:spPr bwMode="auto">
              <a:xfrm>
                <a:off x="2202" y="2584"/>
                <a:ext cx="8" cy="2"/>
              </a:xfrm>
              <a:custGeom>
                <a:avLst/>
                <a:gdLst>
                  <a:gd name="T0" fmla="*/ 14 w 15"/>
                  <a:gd name="T1" fmla="*/ 1 h 3"/>
                  <a:gd name="T2" fmla="*/ 15 w 15"/>
                  <a:gd name="T3" fmla="*/ 2 h 3"/>
                  <a:gd name="T4" fmla="*/ 1 w 15"/>
                  <a:gd name="T5" fmla="*/ 1 h 3"/>
                  <a:gd name="T6" fmla="*/ 0 w 15"/>
                  <a:gd name="T7" fmla="*/ 0 h 3"/>
                  <a:gd name="T8" fmla="*/ 14 w 15"/>
                  <a:gd name="T9" fmla="*/ 1 h 3"/>
                </a:gdLst>
                <a:ahLst/>
                <a:cxnLst>
                  <a:cxn ang="0">
                    <a:pos x="T0" y="T1"/>
                  </a:cxn>
                  <a:cxn ang="0">
                    <a:pos x="T2" y="T3"/>
                  </a:cxn>
                  <a:cxn ang="0">
                    <a:pos x="T4" y="T5"/>
                  </a:cxn>
                  <a:cxn ang="0">
                    <a:pos x="T6" y="T7"/>
                  </a:cxn>
                  <a:cxn ang="0">
                    <a:pos x="T8" y="T9"/>
                  </a:cxn>
                </a:cxnLst>
                <a:rect l="0" t="0" r="r" b="b"/>
                <a:pathLst>
                  <a:path w="15" h="3">
                    <a:moveTo>
                      <a:pt x="14" y="1"/>
                    </a:moveTo>
                    <a:cubicBezTo>
                      <a:pt x="15" y="2"/>
                      <a:pt x="8" y="2"/>
                      <a:pt x="15" y="2"/>
                    </a:cubicBezTo>
                    <a:cubicBezTo>
                      <a:pt x="14" y="3"/>
                      <a:pt x="6" y="2"/>
                      <a:pt x="1" y="1"/>
                    </a:cubicBezTo>
                    <a:cubicBezTo>
                      <a:pt x="0" y="0"/>
                      <a:pt x="0" y="0"/>
                      <a:pt x="0" y="0"/>
                    </a:cubicBezTo>
                    <a:cubicBezTo>
                      <a:pt x="6" y="1"/>
                      <a:pt x="7"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1" name="Freeform 6537">
                <a:extLst>
                  <a:ext uri="{FF2B5EF4-FFF2-40B4-BE49-F238E27FC236}">
                    <a16:creationId xmlns:a16="http://schemas.microsoft.com/office/drawing/2014/main" id="{5E61279C-2A00-4918-8D62-45895BA9B633}"/>
                  </a:ext>
                </a:extLst>
              </p:cNvPr>
              <p:cNvSpPr>
                <a:spLocks/>
              </p:cNvSpPr>
              <p:nvPr/>
            </p:nvSpPr>
            <p:spPr bwMode="auto">
              <a:xfrm>
                <a:off x="2592" y="2443"/>
                <a:ext cx="12" cy="12"/>
              </a:xfrm>
              <a:custGeom>
                <a:avLst/>
                <a:gdLst>
                  <a:gd name="T0" fmla="*/ 8 w 20"/>
                  <a:gd name="T1" fmla="*/ 14 h 22"/>
                  <a:gd name="T2" fmla="*/ 9 w 20"/>
                  <a:gd name="T3" fmla="*/ 12 h 22"/>
                  <a:gd name="T4" fmla="*/ 20 w 20"/>
                  <a:gd name="T5" fmla="*/ 2 h 22"/>
                  <a:gd name="T6" fmla="*/ 12 w 20"/>
                  <a:gd name="T7" fmla="*/ 9 h 22"/>
                  <a:gd name="T8" fmla="*/ 8 w 20"/>
                  <a:gd name="T9" fmla="*/ 14 h 22"/>
                </a:gdLst>
                <a:ahLst/>
                <a:cxnLst>
                  <a:cxn ang="0">
                    <a:pos x="T0" y="T1"/>
                  </a:cxn>
                  <a:cxn ang="0">
                    <a:pos x="T2" y="T3"/>
                  </a:cxn>
                  <a:cxn ang="0">
                    <a:pos x="T4" y="T5"/>
                  </a:cxn>
                  <a:cxn ang="0">
                    <a:pos x="T6" y="T7"/>
                  </a:cxn>
                  <a:cxn ang="0">
                    <a:pos x="T8" y="T9"/>
                  </a:cxn>
                </a:cxnLst>
                <a:rect l="0" t="0" r="r" b="b"/>
                <a:pathLst>
                  <a:path w="20" h="22">
                    <a:moveTo>
                      <a:pt x="8" y="14"/>
                    </a:moveTo>
                    <a:cubicBezTo>
                      <a:pt x="0" y="22"/>
                      <a:pt x="4" y="17"/>
                      <a:pt x="9" y="12"/>
                    </a:cubicBezTo>
                    <a:cubicBezTo>
                      <a:pt x="13" y="7"/>
                      <a:pt x="20" y="0"/>
                      <a:pt x="20" y="2"/>
                    </a:cubicBezTo>
                    <a:cubicBezTo>
                      <a:pt x="16" y="6"/>
                      <a:pt x="15" y="6"/>
                      <a:pt x="12" y="9"/>
                    </a:cubicBezTo>
                    <a:cubicBezTo>
                      <a:pt x="10" y="11"/>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2" name="Freeform 6538">
                <a:extLst>
                  <a:ext uri="{FF2B5EF4-FFF2-40B4-BE49-F238E27FC236}">
                    <a16:creationId xmlns:a16="http://schemas.microsoft.com/office/drawing/2014/main" id="{4CF0BD84-0026-4121-B829-115FCE3996CB}"/>
                  </a:ext>
                </a:extLst>
              </p:cNvPr>
              <p:cNvSpPr>
                <a:spLocks/>
              </p:cNvSpPr>
              <p:nvPr/>
            </p:nvSpPr>
            <p:spPr bwMode="auto">
              <a:xfrm>
                <a:off x="2721" y="2219"/>
                <a:ext cx="2" cy="7"/>
              </a:xfrm>
              <a:custGeom>
                <a:avLst/>
                <a:gdLst>
                  <a:gd name="T0" fmla="*/ 4 w 4"/>
                  <a:gd name="T1" fmla="*/ 1 h 13"/>
                  <a:gd name="T2" fmla="*/ 2 w 4"/>
                  <a:gd name="T3" fmla="*/ 11 h 13"/>
                  <a:gd name="T4" fmla="*/ 1 w 4"/>
                  <a:gd name="T5" fmla="*/ 8 h 13"/>
                  <a:gd name="T6" fmla="*/ 2 w 4"/>
                  <a:gd name="T7" fmla="*/ 1 h 13"/>
                  <a:gd name="T8" fmla="*/ 4 w 4"/>
                  <a:gd name="T9" fmla="*/ 1 h 13"/>
                </a:gdLst>
                <a:ahLst/>
                <a:cxnLst>
                  <a:cxn ang="0">
                    <a:pos x="T0" y="T1"/>
                  </a:cxn>
                  <a:cxn ang="0">
                    <a:pos x="T2" y="T3"/>
                  </a:cxn>
                  <a:cxn ang="0">
                    <a:pos x="T4" y="T5"/>
                  </a:cxn>
                  <a:cxn ang="0">
                    <a:pos x="T6" y="T7"/>
                  </a:cxn>
                  <a:cxn ang="0">
                    <a:pos x="T8" y="T9"/>
                  </a:cxn>
                </a:cxnLst>
                <a:rect l="0" t="0" r="r" b="b"/>
                <a:pathLst>
                  <a:path w="4" h="13">
                    <a:moveTo>
                      <a:pt x="4" y="1"/>
                    </a:moveTo>
                    <a:cubicBezTo>
                      <a:pt x="4" y="1"/>
                      <a:pt x="3" y="7"/>
                      <a:pt x="2" y="11"/>
                    </a:cubicBezTo>
                    <a:cubicBezTo>
                      <a:pt x="1" y="11"/>
                      <a:pt x="0" y="13"/>
                      <a:pt x="1" y="8"/>
                    </a:cubicBezTo>
                    <a:cubicBezTo>
                      <a:pt x="2" y="1"/>
                      <a:pt x="2" y="1"/>
                      <a:pt x="2" y="1"/>
                    </a:cubicBezTo>
                    <a:cubicBezTo>
                      <a:pt x="3" y="0"/>
                      <a:pt x="2" y="7"/>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3" name="Freeform 6539">
                <a:extLst>
                  <a:ext uri="{FF2B5EF4-FFF2-40B4-BE49-F238E27FC236}">
                    <a16:creationId xmlns:a16="http://schemas.microsoft.com/office/drawing/2014/main" id="{68E92587-2EFC-44E3-B6EC-2B884BF86AFE}"/>
                  </a:ext>
                </a:extLst>
              </p:cNvPr>
              <p:cNvSpPr>
                <a:spLocks/>
              </p:cNvSpPr>
              <p:nvPr/>
            </p:nvSpPr>
            <p:spPr bwMode="auto">
              <a:xfrm>
                <a:off x="2694" y="2298"/>
                <a:ext cx="4" cy="10"/>
              </a:xfrm>
              <a:custGeom>
                <a:avLst/>
                <a:gdLst>
                  <a:gd name="T0" fmla="*/ 5 w 7"/>
                  <a:gd name="T1" fmla="*/ 9 h 17"/>
                  <a:gd name="T2" fmla="*/ 0 w 7"/>
                  <a:gd name="T3" fmla="*/ 10 h 17"/>
                  <a:gd name="T4" fmla="*/ 7 w 7"/>
                  <a:gd name="T5" fmla="*/ 0 h 17"/>
                  <a:gd name="T6" fmla="*/ 5 w 7"/>
                  <a:gd name="T7" fmla="*/ 9 h 17"/>
                </a:gdLst>
                <a:ahLst/>
                <a:cxnLst>
                  <a:cxn ang="0">
                    <a:pos x="T0" y="T1"/>
                  </a:cxn>
                  <a:cxn ang="0">
                    <a:pos x="T2" y="T3"/>
                  </a:cxn>
                  <a:cxn ang="0">
                    <a:pos x="T4" y="T5"/>
                  </a:cxn>
                  <a:cxn ang="0">
                    <a:pos x="T6" y="T7"/>
                  </a:cxn>
                </a:cxnLst>
                <a:rect l="0" t="0" r="r" b="b"/>
                <a:pathLst>
                  <a:path w="7" h="17">
                    <a:moveTo>
                      <a:pt x="5" y="9"/>
                    </a:moveTo>
                    <a:cubicBezTo>
                      <a:pt x="1" y="17"/>
                      <a:pt x="1" y="11"/>
                      <a:pt x="0" y="10"/>
                    </a:cubicBezTo>
                    <a:cubicBezTo>
                      <a:pt x="5" y="1"/>
                      <a:pt x="3" y="6"/>
                      <a:pt x="7" y="0"/>
                    </a:cubicBezTo>
                    <a:cubicBezTo>
                      <a:pt x="6" y="4"/>
                      <a:pt x="5" y="7"/>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4" name="Freeform 6540">
                <a:extLst>
                  <a:ext uri="{FF2B5EF4-FFF2-40B4-BE49-F238E27FC236}">
                    <a16:creationId xmlns:a16="http://schemas.microsoft.com/office/drawing/2014/main" id="{A75128ED-993C-4DC9-9C2B-A7BEF731E4BF}"/>
                  </a:ext>
                </a:extLst>
              </p:cNvPr>
              <p:cNvSpPr>
                <a:spLocks/>
              </p:cNvSpPr>
              <p:nvPr/>
            </p:nvSpPr>
            <p:spPr bwMode="auto">
              <a:xfrm>
                <a:off x="2482" y="2528"/>
                <a:ext cx="11" cy="6"/>
              </a:xfrm>
              <a:custGeom>
                <a:avLst/>
                <a:gdLst>
                  <a:gd name="T0" fmla="*/ 20 w 20"/>
                  <a:gd name="T1" fmla="*/ 1 h 11"/>
                  <a:gd name="T2" fmla="*/ 0 w 20"/>
                  <a:gd name="T3" fmla="*/ 10 h 11"/>
                  <a:gd name="T4" fmla="*/ 9 w 20"/>
                  <a:gd name="T5" fmla="*/ 5 h 11"/>
                  <a:gd name="T6" fmla="*/ 12 w 20"/>
                  <a:gd name="T7" fmla="*/ 3 h 11"/>
                  <a:gd name="T8" fmla="*/ 20 w 20"/>
                  <a:gd name="T9" fmla="*/ 1 h 11"/>
                </a:gdLst>
                <a:ahLst/>
                <a:cxnLst>
                  <a:cxn ang="0">
                    <a:pos x="T0" y="T1"/>
                  </a:cxn>
                  <a:cxn ang="0">
                    <a:pos x="T2" y="T3"/>
                  </a:cxn>
                  <a:cxn ang="0">
                    <a:pos x="T4" y="T5"/>
                  </a:cxn>
                  <a:cxn ang="0">
                    <a:pos x="T6" y="T7"/>
                  </a:cxn>
                  <a:cxn ang="0">
                    <a:pos x="T8" y="T9"/>
                  </a:cxn>
                </a:cxnLst>
                <a:rect l="0" t="0" r="r" b="b"/>
                <a:pathLst>
                  <a:path w="20" h="11">
                    <a:moveTo>
                      <a:pt x="20" y="1"/>
                    </a:moveTo>
                    <a:cubicBezTo>
                      <a:pt x="12" y="5"/>
                      <a:pt x="1" y="11"/>
                      <a:pt x="0" y="10"/>
                    </a:cubicBezTo>
                    <a:cubicBezTo>
                      <a:pt x="5" y="7"/>
                      <a:pt x="6" y="7"/>
                      <a:pt x="9" y="5"/>
                    </a:cubicBezTo>
                    <a:cubicBezTo>
                      <a:pt x="12" y="4"/>
                      <a:pt x="11" y="4"/>
                      <a:pt x="12" y="3"/>
                    </a:cubicBezTo>
                    <a:cubicBezTo>
                      <a:pt x="17" y="0"/>
                      <a:pt x="19" y="0"/>
                      <a:pt x="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5" name="Freeform 6541">
                <a:extLst>
                  <a:ext uri="{FF2B5EF4-FFF2-40B4-BE49-F238E27FC236}">
                    <a16:creationId xmlns:a16="http://schemas.microsoft.com/office/drawing/2014/main" id="{C2ACAC21-A1F9-42D5-BD35-2E29388FA91E}"/>
                  </a:ext>
                </a:extLst>
              </p:cNvPr>
              <p:cNvSpPr>
                <a:spLocks/>
              </p:cNvSpPr>
              <p:nvPr/>
            </p:nvSpPr>
            <p:spPr bwMode="auto">
              <a:xfrm>
                <a:off x="2446" y="2545"/>
                <a:ext cx="9" cy="6"/>
              </a:xfrm>
              <a:custGeom>
                <a:avLst/>
                <a:gdLst>
                  <a:gd name="T0" fmla="*/ 15 w 16"/>
                  <a:gd name="T1" fmla="*/ 5 h 10"/>
                  <a:gd name="T2" fmla="*/ 0 w 16"/>
                  <a:gd name="T3" fmla="*/ 9 h 10"/>
                  <a:gd name="T4" fmla="*/ 10 w 16"/>
                  <a:gd name="T5" fmla="*/ 5 h 10"/>
                  <a:gd name="T6" fmla="*/ 6 w 16"/>
                  <a:gd name="T7" fmla="*/ 6 h 10"/>
                  <a:gd name="T8" fmla="*/ 15 w 16"/>
                  <a:gd name="T9" fmla="*/ 5 h 10"/>
                </a:gdLst>
                <a:ahLst/>
                <a:cxnLst>
                  <a:cxn ang="0">
                    <a:pos x="T0" y="T1"/>
                  </a:cxn>
                  <a:cxn ang="0">
                    <a:pos x="T2" y="T3"/>
                  </a:cxn>
                  <a:cxn ang="0">
                    <a:pos x="T4" y="T5"/>
                  </a:cxn>
                  <a:cxn ang="0">
                    <a:pos x="T6" y="T7"/>
                  </a:cxn>
                  <a:cxn ang="0">
                    <a:pos x="T8" y="T9"/>
                  </a:cxn>
                </a:cxnLst>
                <a:rect l="0" t="0" r="r" b="b"/>
                <a:pathLst>
                  <a:path w="16" h="10">
                    <a:moveTo>
                      <a:pt x="15" y="5"/>
                    </a:moveTo>
                    <a:cubicBezTo>
                      <a:pt x="10" y="6"/>
                      <a:pt x="1" y="10"/>
                      <a:pt x="0" y="9"/>
                    </a:cubicBezTo>
                    <a:cubicBezTo>
                      <a:pt x="5" y="8"/>
                      <a:pt x="5" y="7"/>
                      <a:pt x="10" y="5"/>
                    </a:cubicBezTo>
                    <a:cubicBezTo>
                      <a:pt x="10" y="4"/>
                      <a:pt x="8" y="5"/>
                      <a:pt x="6" y="6"/>
                    </a:cubicBezTo>
                    <a:cubicBezTo>
                      <a:pt x="16" y="0"/>
                      <a:pt x="9" y="6"/>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6" name="Freeform 6542">
                <a:extLst>
                  <a:ext uri="{FF2B5EF4-FFF2-40B4-BE49-F238E27FC236}">
                    <a16:creationId xmlns:a16="http://schemas.microsoft.com/office/drawing/2014/main" id="{6D922339-178B-444A-9637-EC16D05AAF43}"/>
                  </a:ext>
                </a:extLst>
              </p:cNvPr>
              <p:cNvSpPr>
                <a:spLocks/>
              </p:cNvSpPr>
              <p:nvPr/>
            </p:nvSpPr>
            <p:spPr bwMode="auto">
              <a:xfrm>
                <a:off x="2347" y="2576"/>
                <a:ext cx="12" cy="4"/>
              </a:xfrm>
              <a:custGeom>
                <a:avLst/>
                <a:gdLst>
                  <a:gd name="T0" fmla="*/ 11 w 20"/>
                  <a:gd name="T1" fmla="*/ 4 h 6"/>
                  <a:gd name="T2" fmla="*/ 0 w 20"/>
                  <a:gd name="T3" fmla="*/ 6 h 6"/>
                  <a:gd name="T4" fmla="*/ 4 w 20"/>
                  <a:gd name="T5" fmla="*/ 2 h 6"/>
                  <a:gd name="T6" fmla="*/ 11 w 20"/>
                  <a:gd name="T7" fmla="*/ 4 h 6"/>
                </a:gdLst>
                <a:ahLst/>
                <a:cxnLst>
                  <a:cxn ang="0">
                    <a:pos x="T0" y="T1"/>
                  </a:cxn>
                  <a:cxn ang="0">
                    <a:pos x="T2" y="T3"/>
                  </a:cxn>
                  <a:cxn ang="0">
                    <a:pos x="T4" y="T5"/>
                  </a:cxn>
                  <a:cxn ang="0">
                    <a:pos x="T6" y="T7"/>
                  </a:cxn>
                </a:cxnLst>
                <a:rect l="0" t="0" r="r" b="b"/>
                <a:pathLst>
                  <a:path w="20" h="6">
                    <a:moveTo>
                      <a:pt x="11" y="4"/>
                    </a:moveTo>
                    <a:cubicBezTo>
                      <a:pt x="9" y="6"/>
                      <a:pt x="5" y="6"/>
                      <a:pt x="0" y="6"/>
                    </a:cubicBezTo>
                    <a:cubicBezTo>
                      <a:pt x="6" y="4"/>
                      <a:pt x="3" y="3"/>
                      <a:pt x="4" y="2"/>
                    </a:cubicBezTo>
                    <a:cubicBezTo>
                      <a:pt x="20" y="0"/>
                      <a:pt x="10"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7" name="Freeform 6543">
                <a:extLst>
                  <a:ext uri="{FF2B5EF4-FFF2-40B4-BE49-F238E27FC236}">
                    <a16:creationId xmlns:a16="http://schemas.microsoft.com/office/drawing/2014/main" id="{623471FE-CF13-425C-874E-BEED40A1942C}"/>
                  </a:ext>
                </a:extLst>
              </p:cNvPr>
              <p:cNvSpPr>
                <a:spLocks/>
              </p:cNvSpPr>
              <p:nvPr/>
            </p:nvSpPr>
            <p:spPr bwMode="auto">
              <a:xfrm>
                <a:off x="2239" y="2586"/>
                <a:ext cx="16" cy="2"/>
              </a:xfrm>
              <a:custGeom>
                <a:avLst/>
                <a:gdLst>
                  <a:gd name="T0" fmla="*/ 28 w 28"/>
                  <a:gd name="T1" fmla="*/ 2 h 3"/>
                  <a:gd name="T2" fmla="*/ 0 w 28"/>
                  <a:gd name="T3" fmla="*/ 1 h 3"/>
                  <a:gd name="T4" fmla="*/ 28 w 28"/>
                  <a:gd name="T5" fmla="*/ 2 h 3"/>
                </a:gdLst>
                <a:ahLst/>
                <a:cxnLst>
                  <a:cxn ang="0">
                    <a:pos x="T0" y="T1"/>
                  </a:cxn>
                  <a:cxn ang="0">
                    <a:pos x="T2" y="T3"/>
                  </a:cxn>
                  <a:cxn ang="0">
                    <a:pos x="T4" y="T5"/>
                  </a:cxn>
                </a:cxnLst>
                <a:rect l="0" t="0" r="r" b="b"/>
                <a:pathLst>
                  <a:path w="28" h="3">
                    <a:moveTo>
                      <a:pt x="28" y="2"/>
                    </a:moveTo>
                    <a:cubicBezTo>
                      <a:pt x="24" y="3"/>
                      <a:pt x="7" y="1"/>
                      <a:pt x="0" y="1"/>
                    </a:cubicBezTo>
                    <a:cubicBezTo>
                      <a:pt x="6" y="0"/>
                      <a:pt x="17" y="2"/>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8" name="Freeform 6544">
                <a:extLst>
                  <a:ext uri="{FF2B5EF4-FFF2-40B4-BE49-F238E27FC236}">
                    <a16:creationId xmlns:a16="http://schemas.microsoft.com/office/drawing/2014/main" id="{E62205B1-0152-4213-8D8F-732A875D8138}"/>
                  </a:ext>
                </a:extLst>
              </p:cNvPr>
              <p:cNvSpPr>
                <a:spLocks/>
              </p:cNvSpPr>
              <p:nvPr/>
            </p:nvSpPr>
            <p:spPr bwMode="auto">
              <a:xfrm>
                <a:off x="2594" y="2440"/>
                <a:ext cx="10" cy="12"/>
              </a:xfrm>
              <a:custGeom>
                <a:avLst/>
                <a:gdLst>
                  <a:gd name="T0" fmla="*/ 13 w 19"/>
                  <a:gd name="T1" fmla="*/ 9 h 21"/>
                  <a:gd name="T2" fmla="*/ 0 w 19"/>
                  <a:gd name="T3" fmla="*/ 21 h 21"/>
                  <a:gd name="T4" fmla="*/ 11 w 19"/>
                  <a:gd name="T5" fmla="*/ 8 h 21"/>
                  <a:gd name="T6" fmla="*/ 13 w 19"/>
                  <a:gd name="T7" fmla="*/ 9 h 21"/>
                </a:gdLst>
                <a:ahLst/>
                <a:cxnLst>
                  <a:cxn ang="0">
                    <a:pos x="T0" y="T1"/>
                  </a:cxn>
                  <a:cxn ang="0">
                    <a:pos x="T2" y="T3"/>
                  </a:cxn>
                  <a:cxn ang="0">
                    <a:pos x="T4" y="T5"/>
                  </a:cxn>
                  <a:cxn ang="0">
                    <a:pos x="T6" y="T7"/>
                  </a:cxn>
                </a:cxnLst>
                <a:rect l="0" t="0" r="r" b="b"/>
                <a:pathLst>
                  <a:path w="19" h="21">
                    <a:moveTo>
                      <a:pt x="13" y="9"/>
                    </a:moveTo>
                    <a:cubicBezTo>
                      <a:pt x="6" y="17"/>
                      <a:pt x="7" y="13"/>
                      <a:pt x="0" y="21"/>
                    </a:cubicBezTo>
                    <a:cubicBezTo>
                      <a:pt x="1" y="19"/>
                      <a:pt x="11" y="9"/>
                      <a:pt x="11" y="8"/>
                    </a:cubicBezTo>
                    <a:cubicBezTo>
                      <a:pt x="19" y="0"/>
                      <a:pt x="14" y="7"/>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9" name="Freeform 6545">
                <a:extLst>
                  <a:ext uri="{FF2B5EF4-FFF2-40B4-BE49-F238E27FC236}">
                    <a16:creationId xmlns:a16="http://schemas.microsoft.com/office/drawing/2014/main" id="{7C340602-E818-472D-B842-93BCE98001A8}"/>
                  </a:ext>
                </a:extLst>
              </p:cNvPr>
              <p:cNvSpPr>
                <a:spLocks/>
              </p:cNvSpPr>
              <p:nvPr/>
            </p:nvSpPr>
            <p:spPr bwMode="auto">
              <a:xfrm>
                <a:off x="2510" y="2508"/>
                <a:ext cx="14" cy="9"/>
              </a:xfrm>
              <a:custGeom>
                <a:avLst/>
                <a:gdLst>
                  <a:gd name="T0" fmla="*/ 19 w 24"/>
                  <a:gd name="T1" fmla="*/ 5 h 15"/>
                  <a:gd name="T2" fmla="*/ 0 w 24"/>
                  <a:gd name="T3" fmla="*/ 15 h 15"/>
                  <a:gd name="T4" fmla="*/ 22 w 24"/>
                  <a:gd name="T5" fmla="*/ 0 h 15"/>
                  <a:gd name="T6" fmla="*/ 8 w 24"/>
                  <a:gd name="T7" fmla="*/ 9 h 15"/>
                  <a:gd name="T8" fmla="*/ 19 w 24"/>
                  <a:gd name="T9" fmla="*/ 5 h 15"/>
                </a:gdLst>
                <a:ahLst/>
                <a:cxnLst>
                  <a:cxn ang="0">
                    <a:pos x="T0" y="T1"/>
                  </a:cxn>
                  <a:cxn ang="0">
                    <a:pos x="T2" y="T3"/>
                  </a:cxn>
                  <a:cxn ang="0">
                    <a:pos x="T4" y="T5"/>
                  </a:cxn>
                  <a:cxn ang="0">
                    <a:pos x="T6" y="T7"/>
                  </a:cxn>
                  <a:cxn ang="0">
                    <a:pos x="T8" y="T9"/>
                  </a:cxn>
                </a:cxnLst>
                <a:rect l="0" t="0" r="r" b="b"/>
                <a:pathLst>
                  <a:path w="24" h="15">
                    <a:moveTo>
                      <a:pt x="19" y="5"/>
                    </a:moveTo>
                    <a:cubicBezTo>
                      <a:pt x="10" y="10"/>
                      <a:pt x="9" y="9"/>
                      <a:pt x="0" y="15"/>
                    </a:cubicBezTo>
                    <a:cubicBezTo>
                      <a:pt x="0" y="13"/>
                      <a:pt x="16" y="4"/>
                      <a:pt x="22" y="0"/>
                    </a:cubicBezTo>
                    <a:cubicBezTo>
                      <a:pt x="24" y="0"/>
                      <a:pt x="12" y="6"/>
                      <a:pt x="8" y="9"/>
                    </a:cubicBezTo>
                    <a:cubicBezTo>
                      <a:pt x="9" y="10"/>
                      <a:pt x="20" y="2"/>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0" name="Freeform 6546">
                <a:extLst>
                  <a:ext uri="{FF2B5EF4-FFF2-40B4-BE49-F238E27FC236}">
                    <a16:creationId xmlns:a16="http://schemas.microsoft.com/office/drawing/2014/main" id="{BC5FDFDA-5F0A-49DE-8DE3-069AC52B8289}"/>
                  </a:ext>
                </a:extLst>
              </p:cNvPr>
              <p:cNvSpPr>
                <a:spLocks/>
              </p:cNvSpPr>
              <p:nvPr/>
            </p:nvSpPr>
            <p:spPr bwMode="auto">
              <a:xfrm>
                <a:off x="2599" y="1805"/>
                <a:ext cx="7" cy="8"/>
              </a:xfrm>
              <a:custGeom>
                <a:avLst/>
                <a:gdLst>
                  <a:gd name="T0" fmla="*/ 1 w 12"/>
                  <a:gd name="T1" fmla="*/ 2 h 14"/>
                  <a:gd name="T2" fmla="*/ 12 w 12"/>
                  <a:gd name="T3" fmla="*/ 13 h 14"/>
                  <a:gd name="T4" fmla="*/ 0 w 12"/>
                  <a:gd name="T5" fmla="*/ 3 h 14"/>
                  <a:gd name="T6" fmla="*/ 1 w 12"/>
                  <a:gd name="T7" fmla="*/ 2 h 14"/>
                </a:gdLst>
                <a:ahLst/>
                <a:cxnLst>
                  <a:cxn ang="0">
                    <a:pos x="T0" y="T1"/>
                  </a:cxn>
                  <a:cxn ang="0">
                    <a:pos x="T2" y="T3"/>
                  </a:cxn>
                  <a:cxn ang="0">
                    <a:pos x="T4" y="T5"/>
                  </a:cxn>
                  <a:cxn ang="0">
                    <a:pos x="T6" y="T7"/>
                  </a:cxn>
                </a:cxnLst>
                <a:rect l="0" t="0" r="r" b="b"/>
                <a:pathLst>
                  <a:path w="12" h="14">
                    <a:moveTo>
                      <a:pt x="1" y="2"/>
                    </a:moveTo>
                    <a:cubicBezTo>
                      <a:pt x="0" y="0"/>
                      <a:pt x="9" y="10"/>
                      <a:pt x="12" y="13"/>
                    </a:cubicBezTo>
                    <a:cubicBezTo>
                      <a:pt x="11" y="14"/>
                      <a:pt x="9" y="12"/>
                      <a:pt x="0" y="3"/>
                    </a:cubicBezTo>
                    <a:cubicBezTo>
                      <a:pt x="2" y="5"/>
                      <a:pt x="4" y="5"/>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1" name="Freeform 6547">
                <a:extLst>
                  <a:ext uri="{FF2B5EF4-FFF2-40B4-BE49-F238E27FC236}">
                    <a16:creationId xmlns:a16="http://schemas.microsoft.com/office/drawing/2014/main" id="{FC36DBE9-1A81-4231-917D-23AEB9A30921}"/>
                  </a:ext>
                </a:extLst>
              </p:cNvPr>
              <p:cNvSpPr>
                <a:spLocks/>
              </p:cNvSpPr>
              <p:nvPr/>
            </p:nvSpPr>
            <p:spPr bwMode="auto">
              <a:xfrm>
                <a:off x="2496" y="2519"/>
                <a:ext cx="9" cy="6"/>
              </a:xfrm>
              <a:custGeom>
                <a:avLst/>
                <a:gdLst>
                  <a:gd name="T0" fmla="*/ 17 w 17"/>
                  <a:gd name="T1" fmla="*/ 2 h 11"/>
                  <a:gd name="T2" fmla="*/ 8 w 17"/>
                  <a:gd name="T3" fmla="*/ 7 h 11"/>
                  <a:gd name="T4" fmla="*/ 13 w 17"/>
                  <a:gd name="T5" fmla="*/ 3 h 11"/>
                  <a:gd name="T6" fmla="*/ 3 w 17"/>
                  <a:gd name="T7" fmla="*/ 7 h 11"/>
                  <a:gd name="T8" fmla="*/ 15 w 17"/>
                  <a:gd name="T9" fmla="*/ 0 h 11"/>
                  <a:gd name="T10" fmla="*/ 17 w 17"/>
                  <a:gd name="T11" fmla="*/ 2 h 11"/>
                </a:gdLst>
                <a:ahLst/>
                <a:cxnLst>
                  <a:cxn ang="0">
                    <a:pos x="T0" y="T1"/>
                  </a:cxn>
                  <a:cxn ang="0">
                    <a:pos x="T2" y="T3"/>
                  </a:cxn>
                  <a:cxn ang="0">
                    <a:pos x="T4" y="T5"/>
                  </a:cxn>
                  <a:cxn ang="0">
                    <a:pos x="T6" y="T7"/>
                  </a:cxn>
                  <a:cxn ang="0">
                    <a:pos x="T8" y="T9"/>
                  </a:cxn>
                  <a:cxn ang="0">
                    <a:pos x="T10" y="T11"/>
                  </a:cxn>
                </a:cxnLst>
                <a:rect l="0" t="0" r="r" b="b"/>
                <a:pathLst>
                  <a:path w="17" h="11">
                    <a:moveTo>
                      <a:pt x="17" y="2"/>
                    </a:moveTo>
                    <a:cubicBezTo>
                      <a:pt x="8" y="7"/>
                      <a:pt x="8" y="7"/>
                      <a:pt x="8" y="7"/>
                    </a:cubicBezTo>
                    <a:cubicBezTo>
                      <a:pt x="6" y="7"/>
                      <a:pt x="10" y="5"/>
                      <a:pt x="13" y="3"/>
                    </a:cubicBezTo>
                    <a:cubicBezTo>
                      <a:pt x="13" y="2"/>
                      <a:pt x="0" y="11"/>
                      <a:pt x="3" y="7"/>
                    </a:cubicBezTo>
                    <a:cubicBezTo>
                      <a:pt x="7" y="5"/>
                      <a:pt x="11" y="3"/>
                      <a:pt x="15" y="0"/>
                    </a:cubicBezTo>
                    <a:lnTo>
                      <a:pt x="1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2" name="Freeform 6548">
                <a:extLst>
                  <a:ext uri="{FF2B5EF4-FFF2-40B4-BE49-F238E27FC236}">
                    <a16:creationId xmlns:a16="http://schemas.microsoft.com/office/drawing/2014/main" id="{8F887FBA-E47A-48FF-B6EB-C418B8C063C6}"/>
                  </a:ext>
                </a:extLst>
              </p:cNvPr>
              <p:cNvSpPr>
                <a:spLocks/>
              </p:cNvSpPr>
              <p:nvPr/>
            </p:nvSpPr>
            <p:spPr bwMode="auto">
              <a:xfrm>
                <a:off x="2692" y="2284"/>
                <a:ext cx="10" cy="20"/>
              </a:xfrm>
              <a:custGeom>
                <a:avLst/>
                <a:gdLst>
                  <a:gd name="T0" fmla="*/ 10 w 17"/>
                  <a:gd name="T1" fmla="*/ 22 h 35"/>
                  <a:gd name="T2" fmla="*/ 9 w 17"/>
                  <a:gd name="T3" fmla="*/ 16 h 35"/>
                  <a:gd name="T4" fmla="*/ 0 w 17"/>
                  <a:gd name="T5" fmla="*/ 35 h 35"/>
                  <a:gd name="T6" fmla="*/ 8 w 17"/>
                  <a:gd name="T7" fmla="*/ 15 h 35"/>
                  <a:gd name="T8" fmla="*/ 17 w 17"/>
                  <a:gd name="T9" fmla="*/ 0 h 35"/>
                  <a:gd name="T10" fmla="*/ 10 w 17"/>
                  <a:gd name="T11" fmla="*/ 22 h 35"/>
                </a:gdLst>
                <a:ahLst/>
                <a:cxnLst>
                  <a:cxn ang="0">
                    <a:pos x="T0" y="T1"/>
                  </a:cxn>
                  <a:cxn ang="0">
                    <a:pos x="T2" y="T3"/>
                  </a:cxn>
                  <a:cxn ang="0">
                    <a:pos x="T4" y="T5"/>
                  </a:cxn>
                  <a:cxn ang="0">
                    <a:pos x="T6" y="T7"/>
                  </a:cxn>
                  <a:cxn ang="0">
                    <a:pos x="T8" y="T9"/>
                  </a:cxn>
                  <a:cxn ang="0">
                    <a:pos x="T10" y="T11"/>
                  </a:cxn>
                </a:cxnLst>
                <a:rect l="0" t="0" r="r" b="b"/>
                <a:pathLst>
                  <a:path w="17" h="35">
                    <a:moveTo>
                      <a:pt x="10" y="22"/>
                    </a:moveTo>
                    <a:cubicBezTo>
                      <a:pt x="10" y="18"/>
                      <a:pt x="6" y="26"/>
                      <a:pt x="9" y="16"/>
                    </a:cubicBezTo>
                    <a:cubicBezTo>
                      <a:pt x="6" y="23"/>
                      <a:pt x="3" y="29"/>
                      <a:pt x="0" y="35"/>
                    </a:cubicBezTo>
                    <a:cubicBezTo>
                      <a:pt x="4" y="23"/>
                      <a:pt x="6" y="18"/>
                      <a:pt x="8" y="15"/>
                    </a:cubicBezTo>
                    <a:cubicBezTo>
                      <a:pt x="11" y="12"/>
                      <a:pt x="13" y="9"/>
                      <a:pt x="17" y="0"/>
                    </a:cubicBezTo>
                    <a:cubicBezTo>
                      <a:pt x="17" y="3"/>
                      <a:pt x="14" y="12"/>
                      <a:pt x="1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3" name="Freeform 6549">
                <a:extLst>
                  <a:ext uri="{FF2B5EF4-FFF2-40B4-BE49-F238E27FC236}">
                    <a16:creationId xmlns:a16="http://schemas.microsoft.com/office/drawing/2014/main" id="{76515B60-8271-460E-B2EC-14DA1889EB3F}"/>
                  </a:ext>
                </a:extLst>
              </p:cNvPr>
              <p:cNvSpPr>
                <a:spLocks/>
              </p:cNvSpPr>
              <p:nvPr/>
            </p:nvSpPr>
            <p:spPr bwMode="auto">
              <a:xfrm>
                <a:off x="2638" y="1852"/>
                <a:ext cx="6" cy="8"/>
              </a:xfrm>
              <a:custGeom>
                <a:avLst/>
                <a:gdLst>
                  <a:gd name="T0" fmla="*/ 10 w 10"/>
                  <a:gd name="T1" fmla="*/ 14 h 14"/>
                  <a:gd name="T2" fmla="*/ 1 w 10"/>
                  <a:gd name="T3" fmla="*/ 0 h 14"/>
                  <a:gd name="T4" fmla="*/ 10 w 10"/>
                  <a:gd name="T5" fmla="*/ 14 h 14"/>
                </a:gdLst>
                <a:ahLst/>
                <a:cxnLst>
                  <a:cxn ang="0">
                    <a:pos x="T0" y="T1"/>
                  </a:cxn>
                  <a:cxn ang="0">
                    <a:pos x="T2" y="T3"/>
                  </a:cxn>
                  <a:cxn ang="0">
                    <a:pos x="T4" y="T5"/>
                  </a:cxn>
                </a:cxnLst>
                <a:rect l="0" t="0" r="r" b="b"/>
                <a:pathLst>
                  <a:path w="10" h="14">
                    <a:moveTo>
                      <a:pt x="10" y="14"/>
                    </a:moveTo>
                    <a:cubicBezTo>
                      <a:pt x="8" y="12"/>
                      <a:pt x="0" y="2"/>
                      <a:pt x="1" y="0"/>
                    </a:cubicBezTo>
                    <a:cubicBezTo>
                      <a:pt x="5" y="4"/>
                      <a:pt x="7" y="9"/>
                      <a:pt x="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4" name="Freeform 6550">
                <a:extLst>
                  <a:ext uri="{FF2B5EF4-FFF2-40B4-BE49-F238E27FC236}">
                    <a16:creationId xmlns:a16="http://schemas.microsoft.com/office/drawing/2014/main" id="{CC47E113-941F-44D8-A7B4-D6DDAE91F50F}"/>
                  </a:ext>
                </a:extLst>
              </p:cNvPr>
              <p:cNvSpPr>
                <a:spLocks/>
              </p:cNvSpPr>
              <p:nvPr/>
            </p:nvSpPr>
            <p:spPr bwMode="auto">
              <a:xfrm>
                <a:off x="2412" y="2556"/>
                <a:ext cx="14" cy="5"/>
              </a:xfrm>
              <a:custGeom>
                <a:avLst/>
                <a:gdLst>
                  <a:gd name="T0" fmla="*/ 12 w 25"/>
                  <a:gd name="T1" fmla="*/ 6 h 9"/>
                  <a:gd name="T2" fmla="*/ 9 w 25"/>
                  <a:gd name="T3" fmla="*/ 2 h 9"/>
                  <a:gd name="T4" fmla="*/ 25 w 25"/>
                  <a:gd name="T5" fmla="*/ 0 h 9"/>
                  <a:gd name="T6" fmla="*/ 12 w 25"/>
                  <a:gd name="T7" fmla="*/ 6 h 9"/>
                </a:gdLst>
                <a:ahLst/>
                <a:cxnLst>
                  <a:cxn ang="0">
                    <a:pos x="T0" y="T1"/>
                  </a:cxn>
                  <a:cxn ang="0">
                    <a:pos x="T2" y="T3"/>
                  </a:cxn>
                  <a:cxn ang="0">
                    <a:pos x="T4" y="T5"/>
                  </a:cxn>
                  <a:cxn ang="0">
                    <a:pos x="T6" y="T7"/>
                  </a:cxn>
                </a:cxnLst>
                <a:rect l="0" t="0" r="r" b="b"/>
                <a:pathLst>
                  <a:path w="25" h="9">
                    <a:moveTo>
                      <a:pt x="12" y="6"/>
                    </a:moveTo>
                    <a:cubicBezTo>
                      <a:pt x="0" y="9"/>
                      <a:pt x="14" y="3"/>
                      <a:pt x="9" y="2"/>
                    </a:cubicBezTo>
                    <a:cubicBezTo>
                      <a:pt x="18" y="0"/>
                      <a:pt x="22" y="0"/>
                      <a:pt x="25" y="0"/>
                    </a:cubicBezTo>
                    <a:cubicBezTo>
                      <a:pt x="23" y="1"/>
                      <a:pt x="12" y="5"/>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5" name="Freeform 6551">
                <a:extLst>
                  <a:ext uri="{FF2B5EF4-FFF2-40B4-BE49-F238E27FC236}">
                    <a16:creationId xmlns:a16="http://schemas.microsoft.com/office/drawing/2014/main" id="{84C5C8AF-6F7E-431C-9188-09896AB2E65B}"/>
                  </a:ext>
                </a:extLst>
              </p:cNvPr>
              <p:cNvSpPr>
                <a:spLocks/>
              </p:cNvSpPr>
              <p:nvPr/>
            </p:nvSpPr>
            <p:spPr bwMode="auto">
              <a:xfrm>
                <a:off x="2379" y="2566"/>
                <a:ext cx="14" cy="5"/>
              </a:xfrm>
              <a:custGeom>
                <a:avLst/>
                <a:gdLst>
                  <a:gd name="T0" fmla="*/ 0 w 26"/>
                  <a:gd name="T1" fmla="*/ 8 h 8"/>
                  <a:gd name="T2" fmla="*/ 26 w 26"/>
                  <a:gd name="T3" fmla="*/ 0 h 8"/>
                  <a:gd name="T4" fmla="*/ 0 w 26"/>
                  <a:gd name="T5" fmla="*/ 8 h 8"/>
                </a:gdLst>
                <a:ahLst/>
                <a:cxnLst>
                  <a:cxn ang="0">
                    <a:pos x="T0" y="T1"/>
                  </a:cxn>
                  <a:cxn ang="0">
                    <a:pos x="T2" y="T3"/>
                  </a:cxn>
                  <a:cxn ang="0">
                    <a:pos x="T4" y="T5"/>
                  </a:cxn>
                </a:cxnLst>
                <a:rect l="0" t="0" r="r" b="b"/>
                <a:pathLst>
                  <a:path w="26" h="8">
                    <a:moveTo>
                      <a:pt x="0" y="8"/>
                    </a:moveTo>
                    <a:cubicBezTo>
                      <a:pt x="4" y="5"/>
                      <a:pt x="14" y="3"/>
                      <a:pt x="26" y="0"/>
                    </a:cubicBezTo>
                    <a:cubicBezTo>
                      <a:pt x="18" y="3"/>
                      <a:pt x="11"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6" name="Freeform 6552">
                <a:extLst>
                  <a:ext uri="{FF2B5EF4-FFF2-40B4-BE49-F238E27FC236}">
                    <a16:creationId xmlns:a16="http://schemas.microsoft.com/office/drawing/2014/main" id="{B12D2B29-98F3-4493-9656-A16BC742D63B}"/>
                  </a:ext>
                </a:extLst>
              </p:cNvPr>
              <p:cNvSpPr>
                <a:spLocks/>
              </p:cNvSpPr>
              <p:nvPr/>
            </p:nvSpPr>
            <p:spPr bwMode="auto">
              <a:xfrm>
                <a:off x="2276" y="2582"/>
                <a:ext cx="16" cy="3"/>
              </a:xfrm>
              <a:custGeom>
                <a:avLst/>
                <a:gdLst>
                  <a:gd name="T0" fmla="*/ 14 w 28"/>
                  <a:gd name="T1" fmla="*/ 6 h 6"/>
                  <a:gd name="T2" fmla="*/ 8 w 28"/>
                  <a:gd name="T3" fmla="*/ 2 h 6"/>
                  <a:gd name="T4" fmla="*/ 14 w 28"/>
                  <a:gd name="T5" fmla="*/ 6 h 6"/>
                </a:gdLst>
                <a:ahLst/>
                <a:cxnLst>
                  <a:cxn ang="0">
                    <a:pos x="T0" y="T1"/>
                  </a:cxn>
                  <a:cxn ang="0">
                    <a:pos x="T2" y="T3"/>
                  </a:cxn>
                  <a:cxn ang="0">
                    <a:pos x="T4" y="T5"/>
                  </a:cxn>
                </a:cxnLst>
                <a:rect l="0" t="0" r="r" b="b"/>
                <a:pathLst>
                  <a:path w="28" h="6">
                    <a:moveTo>
                      <a:pt x="14" y="6"/>
                    </a:moveTo>
                    <a:cubicBezTo>
                      <a:pt x="0" y="5"/>
                      <a:pt x="28" y="2"/>
                      <a:pt x="8" y="2"/>
                    </a:cubicBezTo>
                    <a:cubicBezTo>
                      <a:pt x="23" y="0"/>
                      <a:pt x="26" y="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7" name="Freeform 6553">
                <a:extLst>
                  <a:ext uri="{FF2B5EF4-FFF2-40B4-BE49-F238E27FC236}">
                    <a16:creationId xmlns:a16="http://schemas.microsoft.com/office/drawing/2014/main" id="{602A8792-B6C0-4AD5-B369-4E788B2F156E}"/>
                  </a:ext>
                </a:extLst>
              </p:cNvPr>
              <p:cNvSpPr>
                <a:spLocks/>
              </p:cNvSpPr>
              <p:nvPr/>
            </p:nvSpPr>
            <p:spPr bwMode="auto">
              <a:xfrm>
                <a:off x="2652" y="2369"/>
                <a:ext cx="6" cy="9"/>
              </a:xfrm>
              <a:custGeom>
                <a:avLst/>
                <a:gdLst>
                  <a:gd name="T0" fmla="*/ 9 w 11"/>
                  <a:gd name="T1" fmla="*/ 5 h 17"/>
                  <a:gd name="T2" fmla="*/ 0 w 11"/>
                  <a:gd name="T3" fmla="*/ 17 h 17"/>
                  <a:gd name="T4" fmla="*/ 10 w 11"/>
                  <a:gd name="T5" fmla="*/ 0 h 17"/>
                  <a:gd name="T6" fmla="*/ 9 w 11"/>
                  <a:gd name="T7" fmla="*/ 5 h 17"/>
                </a:gdLst>
                <a:ahLst/>
                <a:cxnLst>
                  <a:cxn ang="0">
                    <a:pos x="T0" y="T1"/>
                  </a:cxn>
                  <a:cxn ang="0">
                    <a:pos x="T2" y="T3"/>
                  </a:cxn>
                  <a:cxn ang="0">
                    <a:pos x="T4" y="T5"/>
                  </a:cxn>
                  <a:cxn ang="0">
                    <a:pos x="T6" y="T7"/>
                  </a:cxn>
                </a:cxnLst>
                <a:rect l="0" t="0" r="r" b="b"/>
                <a:pathLst>
                  <a:path w="11" h="17">
                    <a:moveTo>
                      <a:pt x="9" y="5"/>
                    </a:moveTo>
                    <a:cubicBezTo>
                      <a:pt x="6" y="11"/>
                      <a:pt x="6" y="8"/>
                      <a:pt x="0" y="17"/>
                    </a:cubicBezTo>
                    <a:cubicBezTo>
                      <a:pt x="2" y="13"/>
                      <a:pt x="6" y="7"/>
                      <a:pt x="10" y="0"/>
                    </a:cubicBezTo>
                    <a:cubicBezTo>
                      <a:pt x="11" y="1"/>
                      <a:pt x="8" y="6"/>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8" name="Freeform 6554">
                <a:extLst>
                  <a:ext uri="{FF2B5EF4-FFF2-40B4-BE49-F238E27FC236}">
                    <a16:creationId xmlns:a16="http://schemas.microsoft.com/office/drawing/2014/main" id="{B6BE0035-715E-48B2-A826-F97BD8FFB72E}"/>
                  </a:ext>
                </a:extLst>
              </p:cNvPr>
              <p:cNvSpPr>
                <a:spLocks/>
              </p:cNvSpPr>
              <p:nvPr/>
            </p:nvSpPr>
            <p:spPr bwMode="auto">
              <a:xfrm>
                <a:off x="2588" y="2444"/>
                <a:ext cx="10" cy="10"/>
              </a:xfrm>
              <a:custGeom>
                <a:avLst/>
                <a:gdLst>
                  <a:gd name="T0" fmla="*/ 11 w 16"/>
                  <a:gd name="T1" fmla="*/ 7 h 16"/>
                  <a:gd name="T2" fmla="*/ 8 w 16"/>
                  <a:gd name="T3" fmla="*/ 9 h 16"/>
                  <a:gd name="T4" fmla="*/ 0 w 16"/>
                  <a:gd name="T5" fmla="*/ 16 h 16"/>
                  <a:gd name="T6" fmla="*/ 3 w 16"/>
                  <a:gd name="T7" fmla="*/ 11 h 16"/>
                  <a:gd name="T8" fmla="*/ 13 w 16"/>
                  <a:gd name="T9" fmla="*/ 2 h 16"/>
                  <a:gd name="T10" fmla="*/ 11 w 16"/>
                  <a:gd name="T11" fmla="*/ 7 h 16"/>
                </a:gdLst>
                <a:ahLst/>
                <a:cxnLst>
                  <a:cxn ang="0">
                    <a:pos x="T0" y="T1"/>
                  </a:cxn>
                  <a:cxn ang="0">
                    <a:pos x="T2" y="T3"/>
                  </a:cxn>
                  <a:cxn ang="0">
                    <a:pos x="T4" y="T5"/>
                  </a:cxn>
                  <a:cxn ang="0">
                    <a:pos x="T6" y="T7"/>
                  </a:cxn>
                  <a:cxn ang="0">
                    <a:pos x="T8" y="T9"/>
                  </a:cxn>
                  <a:cxn ang="0">
                    <a:pos x="T10" y="T11"/>
                  </a:cxn>
                </a:cxnLst>
                <a:rect l="0" t="0" r="r" b="b"/>
                <a:pathLst>
                  <a:path w="16" h="16">
                    <a:moveTo>
                      <a:pt x="11" y="7"/>
                    </a:moveTo>
                    <a:cubicBezTo>
                      <a:pt x="9" y="9"/>
                      <a:pt x="8" y="9"/>
                      <a:pt x="8" y="9"/>
                    </a:cubicBezTo>
                    <a:cubicBezTo>
                      <a:pt x="7" y="10"/>
                      <a:pt x="3" y="14"/>
                      <a:pt x="0" y="16"/>
                    </a:cubicBezTo>
                    <a:cubicBezTo>
                      <a:pt x="0" y="15"/>
                      <a:pt x="7" y="9"/>
                      <a:pt x="3" y="11"/>
                    </a:cubicBezTo>
                    <a:cubicBezTo>
                      <a:pt x="7" y="6"/>
                      <a:pt x="9" y="5"/>
                      <a:pt x="13" y="2"/>
                    </a:cubicBezTo>
                    <a:cubicBezTo>
                      <a:pt x="16" y="0"/>
                      <a:pt x="7" y="9"/>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9" name="Freeform 6555">
                <a:extLst>
                  <a:ext uri="{FF2B5EF4-FFF2-40B4-BE49-F238E27FC236}">
                    <a16:creationId xmlns:a16="http://schemas.microsoft.com/office/drawing/2014/main" id="{5243E1D3-1B93-472C-BC0A-B2AE3ED47D09}"/>
                  </a:ext>
                </a:extLst>
              </p:cNvPr>
              <p:cNvSpPr>
                <a:spLocks/>
              </p:cNvSpPr>
              <p:nvPr/>
            </p:nvSpPr>
            <p:spPr bwMode="auto">
              <a:xfrm>
                <a:off x="2660" y="2355"/>
                <a:ext cx="5" cy="10"/>
              </a:xfrm>
              <a:custGeom>
                <a:avLst/>
                <a:gdLst>
                  <a:gd name="T0" fmla="*/ 2 w 10"/>
                  <a:gd name="T1" fmla="*/ 19 h 19"/>
                  <a:gd name="T2" fmla="*/ 5 w 10"/>
                  <a:gd name="T3" fmla="*/ 7 h 19"/>
                  <a:gd name="T4" fmla="*/ 2 w 10"/>
                  <a:gd name="T5" fmla="*/ 19 h 19"/>
                </a:gdLst>
                <a:ahLst/>
                <a:cxnLst>
                  <a:cxn ang="0">
                    <a:pos x="T0" y="T1"/>
                  </a:cxn>
                  <a:cxn ang="0">
                    <a:pos x="T2" y="T3"/>
                  </a:cxn>
                  <a:cxn ang="0">
                    <a:pos x="T4" y="T5"/>
                  </a:cxn>
                </a:cxnLst>
                <a:rect l="0" t="0" r="r" b="b"/>
                <a:pathLst>
                  <a:path w="10" h="19">
                    <a:moveTo>
                      <a:pt x="2" y="19"/>
                    </a:moveTo>
                    <a:cubicBezTo>
                      <a:pt x="0" y="18"/>
                      <a:pt x="4" y="10"/>
                      <a:pt x="5" y="7"/>
                    </a:cubicBezTo>
                    <a:cubicBezTo>
                      <a:pt x="10" y="0"/>
                      <a:pt x="7" y="10"/>
                      <a:pt x="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0" name="Freeform 6556">
                <a:extLst>
                  <a:ext uri="{FF2B5EF4-FFF2-40B4-BE49-F238E27FC236}">
                    <a16:creationId xmlns:a16="http://schemas.microsoft.com/office/drawing/2014/main" id="{F9D12647-F839-4AEC-A7EB-378419D938B7}"/>
                  </a:ext>
                </a:extLst>
              </p:cNvPr>
              <p:cNvSpPr>
                <a:spLocks/>
              </p:cNvSpPr>
              <p:nvPr/>
            </p:nvSpPr>
            <p:spPr bwMode="auto">
              <a:xfrm>
                <a:off x="2640" y="2384"/>
                <a:ext cx="8" cy="10"/>
              </a:xfrm>
              <a:custGeom>
                <a:avLst/>
                <a:gdLst>
                  <a:gd name="T0" fmla="*/ 14 w 14"/>
                  <a:gd name="T1" fmla="*/ 1 h 17"/>
                  <a:gd name="T2" fmla="*/ 6 w 14"/>
                  <a:gd name="T3" fmla="*/ 12 h 17"/>
                  <a:gd name="T4" fmla="*/ 0 w 14"/>
                  <a:gd name="T5" fmla="*/ 17 h 17"/>
                  <a:gd name="T6" fmla="*/ 2 w 14"/>
                  <a:gd name="T7" fmla="*/ 12 h 17"/>
                  <a:gd name="T8" fmla="*/ 14 w 14"/>
                  <a:gd name="T9" fmla="*/ 1 h 17"/>
                </a:gdLst>
                <a:ahLst/>
                <a:cxnLst>
                  <a:cxn ang="0">
                    <a:pos x="T0" y="T1"/>
                  </a:cxn>
                  <a:cxn ang="0">
                    <a:pos x="T2" y="T3"/>
                  </a:cxn>
                  <a:cxn ang="0">
                    <a:pos x="T4" y="T5"/>
                  </a:cxn>
                  <a:cxn ang="0">
                    <a:pos x="T6" y="T7"/>
                  </a:cxn>
                  <a:cxn ang="0">
                    <a:pos x="T8" y="T9"/>
                  </a:cxn>
                </a:cxnLst>
                <a:rect l="0" t="0" r="r" b="b"/>
                <a:pathLst>
                  <a:path w="14" h="17">
                    <a:moveTo>
                      <a:pt x="14" y="1"/>
                    </a:moveTo>
                    <a:cubicBezTo>
                      <a:pt x="12" y="5"/>
                      <a:pt x="9" y="8"/>
                      <a:pt x="6" y="12"/>
                    </a:cubicBezTo>
                    <a:cubicBezTo>
                      <a:pt x="9" y="6"/>
                      <a:pt x="5" y="12"/>
                      <a:pt x="0" y="17"/>
                    </a:cubicBezTo>
                    <a:cubicBezTo>
                      <a:pt x="1" y="15"/>
                      <a:pt x="4" y="11"/>
                      <a:pt x="2" y="12"/>
                    </a:cubicBezTo>
                    <a:cubicBezTo>
                      <a:pt x="5" y="10"/>
                      <a:pt x="12"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1" name="Freeform 6557">
                <a:extLst>
                  <a:ext uri="{FF2B5EF4-FFF2-40B4-BE49-F238E27FC236}">
                    <a16:creationId xmlns:a16="http://schemas.microsoft.com/office/drawing/2014/main" id="{49F4A3FE-E19E-4B95-B7FA-687091DE15F7}"/>
                  </a:ext>
                </a:extLst>
              </p:cNvPr>
              <p:cNvSpPr>
                <a:spLocks/>
              </p:cNvSpPr>
              <p:nvPr/>
            </p:nvSpPr>
            <p:spPr bwMode="auto">
              <a:xfrm>
                <a:off x="2570" y="1784"/>
                <a:ext cx="13" cy="11"/>
              </a:xfrm>
              <a:custGeom>
                <a:avLst/>
                <a:gdLst>
                  <a:gd name="T0" fmla="*/ 0 w 22"/>
                  <a:gd name="T1" fmla="*/ 0 h 19"/>
                  <a:gd name="T2" fmla="*/ 22 w 22"/>
                  <a:gd name="T3" fmla="*/ 19 h 19"/>
                  <a:gd name="T4" fmla="*/ 10 w 22"/>
                  <a:gd name="T5" fmla="*/ 10 h 19"/>
                  <a:gd name="T6" fmla="*/ 0 w 22"/>
                  <a:gd name="T7" fmla="*/ 0 h 19"/>
                </a:gdLst>
                <a:ahLst/>
                <a:cxnLst>
                  <a:cxn ang="0">
                    <a:pos x="T0" y="T1"/>
                  </a:cxn>
                  <a:cxn ang="0">
                    <a:pos x="T2" y="T3"/>
                  </a:cxn>
                  <a:cxn ang="0">
                    <a:pos x="T4" y="T5"/>
                  </a:cxn>
                  <a:cxn ang="0">
                    <a:pos x="T6" y="T7"/>
                  </a:cxn>
                </a:cxnLst>
                <a:rect l="0" t="0" r="r" b="b"/>
                <a:pathLst>
                  <a:path w="22" h="19">
                    <a:moveTo>
                      <a:pt x="0" y="0"/>
                    </a:moveTo>
                    <a:cubicBezTo>
                      <a:pt x="7" y="6"/>
                      <a:pt x="15" y="13"/>
                      <a:pt x="22" y="19"/>
                    </a:cubicBezTo>
                    <a:cubicBezTo>
                      <a:pt x="21" y="19"/>
                      <a:pt x="16" y="15"/>
                      <a:pt x="10" y="10"/>
                    </a:cubicBezTo>
                    <a:cubicBezTo>
                      <a:pt x="5" y="6"/>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2" name="Freeform 6558">
                <a:extLst>
                  <a:ext uri="{FF2B5EF4-FFF2-40B4-BE49-F238E27FC236}">
                    <a16:creationId xmlns:a16="http://schemas.microsoft.com/office/drawing/2014/main" id="{E89289D4-6983-49CF-B6BA-B7ED536A8DCF}"/>
                  </a:ext>
                </a:extLst>
              </p:cNvPr>
              <p:cNvSpPr>
                <a:spLocks/>
              </p:cNvSpPr>
              <p:nvPr/>
            </p:nvSpPr>
            <p:spPr bwMode="auto">
              <a:xfrm>
                <a:off x="2649" y="2373"/>
                <a:ext cx="5" cy="7"/>
              </a:xfrm>
              <a:custGeom>
                <a:avLst/>
                <a:gdLst>
                  <a:gd name="T0" fmla="*/ 6 w 8"/>
                  <a:gd name="T1" fmla="*/ 4 h 12"/>
                  <a:gd name="T2" fmla="*/ 0 w 8"/>
                  <a:gd name="T3" fmla="*/ 9 h 12"/>
                  <a:gd name="T4" fmla="*/ 6 w 8"/>
                  <a:gd name="T5" fmla="*/ 1 h 12"/>
                  <a:gd name="T6" fmla="*/ 6 w 8"/>
                  <a:gd name="T7" fmla="*/ 4 h 12"/>
                </a:gdLst>
                <a:ahLst/>
                <a:cxnLst>
                  <a:cxn ang="0">
                    <a:pos x="T0" y="T1"/>
                  </a:cxn>
                  <a:cxn ang="0">
                    <a:pos x="T2" y="T3"/>
                  </a:cxn>
                  <a:cxn ang="0">
                    <a:pos x="T4" y="T5"/>
                  </a:cxn>
                  <a:cxn ang="0">
                    <a:pos x="T6" y="T7"/>
                  </a:cxn>
                </a:cxnLst>
                <a:rect l="0" t="0" r="r" b="b"/>
                <a:pathLst>
                  <a:path w="8" h="12">
                    <a:moveTo>
                      <a:pt x="6" y="4"/>
                    </a:moveTo>
                    <a:cubicBezTo>
                      <a:pt x="1" y="12"/>
                      <a:pt x="2" y="9"/>
                      <a:pt x="0" y="9"/>
                    </a:cubicBezTo>
                    <a:cubicBezTo>
                      <a:pt x="6" y="1"/>
                      <a:pt x="6" y="1"/>
                      <a:pt x="6" y="1"/>
                    </a:cubicBezTo>
                    <a:cubicBezTo>
                      <a:pt x="8" y="0"/>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3" name="Freeform 6559">
                <a:extLst>
                  <a:ext uri="{FF2B5EF4-FFF2-40B4-BE49-F238E27FC236}">
                    <a16:creationId xmlns:a16="http://schemas.microsoft.com/office/drawing/2014/main" id="{32CF9172-2C15-4266-898E-2CB7BB7DD84D}"/>
                  </a:ext>
                </a:extLst>
              </p:cNvPr>
              <p:cNvSpPr>
                <a:spLocks/>
              </p:cNvSpPr>
              <p:nvPr/>
            </p:nvSpPr>
            <p:spPr bwMode="auto">
              <a:xfrm>
                <a:off x="2219" y="2580"/>
                <a:ext cx="10" cy="2"/>
              </a:xfrm>
              <a:custGeom>
                <a:avLst/>
                <a:gdLst>
                  <a:gd name="T0" fmla="*/ 0 w 18"/>
                  <a:gd name="T1" fmla="*/ 2 h 4"/>
                  <a:gd name="T2" fmla="*/ 7 w 18"/>
                  <a:gd name="T3" fmla="*/ 2 h 4"/>
                  <a:gd name="T4" fmla="*/ 6 w 18"/>
                  <a:gd name="T5" fmla="*/ 0 h 4"/>
                  <a:gd name="T6" fmla="*/ 18 w 18"/>
                  <a:gd name="T7" fmla="*/ 3 h 4"/>
                  <a:gd name="T8" fmla="*/ 0 w 18"/>
                  <a:gd name="T9" fmla="*/ 2 h 4"/>
                </a:gdLst>
                <a:ahLst/>
                <a:cxnLst>
                  <a:cxn ang="0">
                    <a:pos x="T0" y="T1"/>
                  </a:cxn>
                  <a:cxn ang="0">
                    <a:pos x="T2" y="T3"/>
                  </a:cxn>
                  <a:cxn ang="0">
                    <a:pos x="T4" y="T5"/>
                  </a:cxn>
                  <a:cxn ang="0">
                    <a:pos x="T6" y="T7"/>
                  </a:cxn>
                  <a:cxn ang="0">
                    <a:pos x="T8" y="T9"/>
                  </a:cxn>
                </a:cxnLst>
                <a:rect l="0" t="0" r="r" b="b"/>
                <a:pathLst>
                  <a:path w="18" h="4">
                    <a:moveTo>
                      <a:pt x="0" y="2"/>
                    </a:moveTo>
                    <a:cubicBezTo>
                      <a:pt x="0" y="1"/>
                      <a:pt x="4" y="2"/>
                      <a:pt x="7" y="2"/>
                    </a:cubicBezTo>
                    <a:cubicBezTo>
                      <a:pt x="3" y="1"/>
                      <a:pt x="5" y="1"/>
                      <a:pt x="6" y="0"/>
                    </a:cubicBezTo>
                    <a:cubicBezTo>
                      <a:pt x="13" y="1"/>
                      <a:pt x="10" y="2"/>
                      <a:pt x="18" y="3"/>
                    </a:cubicBezTo>
                    <a:cubicBezTo>
                      <a:pt x="14" y="4"/>
                      <a:pt x="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4" name="Freeform 6560">
                <a:extLst>
                  <a:ext uri="{FF2B5EF4-FFF2-40B4-BE49-F238E27FC236}">
                    <a16:creationId xmlns:a16="http://schemas.microsoft.com/office/drawing/2014/main" id="{8A0C060B-606B-4B7E-B419-B01D4D9AEE33}"/>
                  </a:ext>
                </a:extLst>
              </p:cNvPr>
              <p:cNvSpPr>
                <a:spLocks/>
              </p:cNvSpPr>
              <p:nvPr/>
            </p:nvSpPr>
            <p:spPr bwMode="auto">
              <a:xfrm>
                <a:off x="2397" y="2558"/>
                <a:ext cx="16" cy="5"/>
              </a:xfrm>
              <a:custGeom>
                <a:avLst/>
                <a:gdLst>
                  <a:gd name="T0" fmla="*/ 27 w 27"/>
                  <a:gd name="T1" fmla="*/ 1 h 9"/>
                  <a:gd name="T2" fmla="*/ 0 w 27"/>
                  <a:gd name="T3" fmla="*/ 9 h 9"/>
                  <a:gd name="T4" fmla="*/ 14 w 27"/>
                  <a:gd name="T5" fmla="*/ 4 h 9"/>
                  <a:gd name="T6" fmla="*/ 27 w 27"/>
                  <a:gd name="T7" fmla="*/ 1 h 9"/>
                </a:gdLst>
                <a:ahLst/>
                <a:cxnLst>
                  <a:cxn ang="0">
                    <a:pos x="T0" y="T1"/>
                  </a:cxn>
                  <a:cxn ang="0">
                    <a:pos x="T2" y="T3"/>
                  </a:cxn>
                  <a:cxn ang="0">
                    <a:pos x="T4" y="T5"/>
                  </a:cxn>
                  <a:cxn ang="0">
                    <a:pos x="T6" y="T7"/>
                  </a:cxn>
                </a:cxnLst>
                <a:rect l="0" t="0" r="r" b="b"/>
                <a:pathLst>
                  <a:path w="27" h="9">
                    <a:moveTo>
                      <a:pt x="27" y="1"/>
                    </a:moveTo>
                    <a:cubicBezTo>
                      <a:pt x="15" y="5"/>
                      <a:pt x="12" y="5"/>
                      <a:pt x="0" y="9"/>
                    </a:cubicBezTo>
                    <a:cubicBezTo>
                      <a:pt x="0" y="9"/>
                      <a:pt x="7" y="6"/>
                      <a:pt x="14" y="4"/>
                    </a:cubicBezTo>
                    <a:cubicBezTo>
                      <a:pt x="21" y="2"/>
                      <a:pt x="27" y="0"/>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5" name="Freeform 6561">
                <a:extLst>
                  <a:ext uri="{FF2B5EF4-FFF2-40B4-BE49-F238E27FC236}">
                    <a16:creationId xmlns:a16="http://schemas.microsoft.com/office/drawing/2014/main" id="{1DDC65EB-00A3-4F55-9A33-883EDB1853D5}"/>
                  </a:ext>
                </a:extLst>
              </p:cNvPr>
              <p:cNvSpPr>
                <a:spLocks/>
              </p:cNvSpPr>
              <p:nvPr/>
            </p:nvSpPr>
            <p:spPr bwMode="auto">
              <a:xfrm>
                <a:off x="2288" y="2580"/>
                <a:ext cx="11" cy="2"/>
              </a:xfrm>
              <a:custGeom>
                <a:avLst/>
                <a:gdLst>
                  <a:gd name="T0" fmla="*/ 19 w 20"/>
                  <a:gd name="T1" fmla="*/ 2 h 4"/>
                  <a:gd name="T2" fmla="*/ 0 w 20"/>
                  <a:gd name="T3" fmla="*/ 1 h 4"/>
                  <a:gd name="T4" fmla="*/ 19 w 20"/>
                  <a:gd name="T5" fmla="*/ 2 h 4"/>
                </a:gdLst>
                <a:ahLst/>
                <a:cxnLst>
                  <a:cxn ang="0">
                    <a:pos x="T0" y="T1"/>
                  </a:cxn>
                  <a:cxn ang="0">
                    <a:pos x="T2" y="T3"/>
                  </a:cxn>
                  <a:cxn ang="0">
                    <a:pos x="T4" y="T5"/>
                  </a:cxn>
                </a:cxnLst>
                <a:rect l="0" t="0" r="r" b="b"/>
                <a:pathLst>
                  <a:path w="20" h="4">
                    <a:moveTo>
                      <a:pt x="19" y="2"/>
                    </a:moveTo>
                    <a:cubicBezTo>
                      <a:pt x="14" y="4"/>
                      <a:pt x="1" y="3"/>
                      <a:pt x="0" y="1"/>
                    </a:cubicBezTo>
                    <a:cubicBezTo>
                      <a:pt x="20" y="0"/>
                      <a:pt x="6" y="3"/>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6" name="Freeform 6562">
                <a:extLst>
                  <a:ext uri="{FF2B5EF4-FFF2-40B4-BE49-F238E27FC236}">
                    <a16:creationId xmlns:a16="http://schemas.microsoft.com/office/drawing/2014/main" id="{799D1577-A28F-44F7-B0A7-A65DE6185344}"/>
                  </a:ext>
                </a:extLst>
              </p:cNvPr>
              <p:cNvSpPr>
                <a:spLocks/>
              </p:cNvSpPr>
              <p:nvPr/>
            </p:nvSpPr>
            <p:spPr bwMode="auto">
              <a:xfrm>
                <a:off x="2399" y="2558"/>
                <a:ext cx="9" cy="4"/>
              </a:xfrm>
              <a:custGeom>
                <a:avLst/>
                <a:gdLst>
                  <a:gd name="T0" fmla="*/ 7 w 16"/>
                  <a:gd name="T1" fmla="*/ 4 h 6"/>
                  <a:gd name="T2" fmla="*/ 15 w 16"/>
                  <a:gd name="T3" fmla="*/ 0 h 6"/>
                  <a:gd name="T4" fmla="*/ 7 w 16"/>
                  <a:gd name="T5" fmla="*/ 4 h 6"/>
                </a:gdLst>
                <a:ahLst/>
                <a:cxnLst>
                  <a:cxn ang="0">
                    <a:pos x="T0" y="T1"/>
                  </a:cxn>
                  <a:cxn ang="0">
                    <a:pos x="T2" y="T3"/>
                  </a:cxn>
                  <a:cxn ang="0">
                    <a:pos x="T4" y="T5"/>
                  </a:cxn>
                </a:cxnLst>
                <a:rect l="0" t="0" r="r" b="b"/>
                <a:pathLst>
                  <a:path w="16" h="6">
                    <a:moveTo>
                      <a:pt x="7" y="4"/>
                    </a:moveTo>
                    <a:cubicBezTo>
                      <a:pt x="0" y="6"/>
                      <a:pt x="6" y="3"/>
                      <a:pt x="15" y="0"/>
                    </a:cubicBezTo>
                    <a:cubicBezTo>
                      <a:pt x="14" y="1"/>
                      <a:pt x="16" y="2"/>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7" name="Freeform 6563">
                <a:extLst>
                  <a:ext uri="{FF2B5EF4-FFF2-40B4-BE49-F238E27FC236}">
                    <a16:creationId xmlns:a16="http://schemas.microsoft.com/office/drawing/2014/main" id="{40A32568-6EA4-45FF-AA9A-6AFE1BFFD994}"/>
                  </a:ext>
                </a:extLst>
              </p:cNvPr>
              <p:cNvSpPr>
                <a:spLocks/>
              </p:cNvSpPr>
              <p:nvPr/>
            </p:nvSpPr>
            <p:spPr bwMode="auto">
              <a:xfrm>
                <a:off x="2490" y="2512"/>
                <a:ext cx="18" cy="9"/>
              </a:xfrm>
              <a:custGeom>
                <a:avLst/>
                <a:gdLst>
                  <a:gd name="T0" fmla="*/ 27 w 31"/>
                  <a:gd name="T1" fmla="*/ 3 h 16"/>
                  <a:gd name="T2" fmla="*/ 22 w 31"/>
                  <a:gd name="T3" fmla="*/ 4 h 16"/>
                  <a:gd name="T4" fmla="*/ 0 w 31"/>
                  <a:gd name="T5" fmla="*/ 16 h 16"/>
                  <a:gd name="T6" fmla="*/ 27 w 31"/>
                  <a:gd name="T7" fmla="*/ 0 h 16"/>
                  <a:gd name="T8" fmla="*/ 27 w 31"/>
                  <a:gd name="T9" fmla="*/ 3 h 16"/>
                </a:gdLst>
                <a:ahLst/>
                <a:cxnLst>
                  <a:cxn ang="0">
                    <a:pos x="T0" y="T1"/>
                  </a:cxn>
                  <a:cxn ang="0">
                    <a:pos x="T2" y="T3"/>
                  </a:cxn>
                  <a:cxn ang="0">
                    <a:pos x="T4" y="T5"/>
                  </a:cxn>
                  <a:cxn ang="0">
                    <a:pos x="T6" y="T7"/>
                  </a:cxn>
                  <a:cxn ang="0">
                    <a:pos x="T8" y="T9"/>
                  </a:cxn>
                </a:cxnLst>
                <a:rect l="0" t="0" r="r" b="b"/>
                <a:pathLst>
                  <a:path w="31" h="16">
                    <a:moveTo>
                      <a:pt x="27" y="3"/>
                    </a:moveTo>
                    <a:cubicBezTo>
                      <a:pt x="17" y="10"/>
                      <a:pt x="20" y="6"/>
                      <a:pt x="22" y="4"/>
                    </a:cubicBezTo>
                    <a:cubicBezTo>
                      <a:pt x="14" y="9"/>
                      <a:pt x="5" y="14"/>
                      <a:pt x="0" y="16"/>
                    </a:cubicBezTo>
                    <a:cubicBezTo>
                      <a:pt x="6" y="11"/>
                      <a:pt x="19" y="6"/>
                      <a:pt x="27" y="0"/>
                    </a:cubicBezTo>
                    <a:cubicBezTo>
                      <a:pt x="20" y="5"/>
                      <a:pt x="31" y="0"/>
                      <a:pt x="2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8" name="Freeform 6564">
                <a:extLst>
                  <a:ext uri="{FF2B5EF4-FFF2-40B4-BE49-F238E27FC236}">
                    <a16:creationId xmlns:a16="http://schemas.microsoft.com/office/drawing/2014/main" id="{E51086CD-A38C-4DF1-8E92-FBCDF2E5AA34}"/>
                  </a:ext>
                </a:extLst>
              </p:cNvPr>
              <p:cNvSpPr>
                <a:spLocks/>
              </p:cNvSpPr>
              <p:nvPr/>
            </p:nvSpPr>
            <p:spPr bwMode="auto">
              <a:xfrm>
                <a:off x="2353" y="2569"/>
                <a:ext cx="11" cy="3"/>
              </a:xfrm>
              <a:custGeom>
                <a:avLst/>
                <a:gdLst>
                  <a:gd name="T0" fmla="*/ 1 w 20"/>
                  <a:gd name="T1" fmla="*/ 5 h 5"/>
                  <a:gd name="T2" fmla="*/ 20 w 20"/>
                  <a:gd name="T3" fmla="*/ 0 h 5"/>
                  <a:gd name="T4" fmla="*/ 1 w 20"/>
                  <a:gd name="T5" fmla="*/ 5 h 5"/>
                </a:gdLst>
                <a:ahLst/>
                <a:cxnLst>
                  <a:cxn ang="0">
                    <a:pos x="T0" y="T1"/>
                  </a:cxn>
                  <a:cxn ang="0">
                    <a:pos x="T2" y="T3"/>
                  </a:cxn>
                  <a:cxn ang="0">
                    <a:pos x="T4" y="T5"/>
                  </a:cxn>
                </a:cxnLst>
                <a:rect l="0" t="0" r="r" b="b"/>
                <a:pathLst>
                  <a:path w="20" h="5">
                    <a:moveTo>
                      <a:pt x="1" y="5"/>
                    </a:moveTo>
                    <a:cubicBezTo>
                      <a:pt x="0" y="4"/>
                      <a:pt x="12" y="2"/>
                      <a:pt x="20" y="0"/>
                    </a:cubicBezTo>
                    <a:cubicBezTo>
                      <a:pt x="20" y="1"/>
                      <a:pt x="9"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9" name="Freeform 6565">
                <a:extLst>
                  <a:ext uri="{FF2B5EF4-FFF2-40B4-BE49-F238E27FC236}">
                    <a16:creationId xmlns:a16="http://schemas.microsoft.com/office/drawing/2014/main" id="{361ABEA0-161F-4847-B7A6-26B3B8704CEA}"/>
                  </a:ext>
                </a:extLst>
              </p:cNvPr>
              <p:cNvSpPr>
                <a:spLocks/>
              </p:cNvSpPr>
              <p:nvPr/>
            </p:nvSpPr>
            <p:spPr bwMode="auto">
              <a:xfrm>
                <a:off x="2636" y="2382"/>
                <a:ext cx="8" cy="11"/>
              </a:xfrm>
              <a:custGeom>
                <a:avLst/>
                <a:gdLst>
                  <a:gd name="T0" fmla="*/ 13 w 13"/>
                  <a:gd name="T1" fmla="*/ 0 h 18"/>
                  <a:gd name="T2" fmla="*/ 2 w 13"/>
                  <a:gd name="T3" fmla="*/ 17 h 18"/>
                  <a:gd name="T4" fmla="*/ 13 w 13"/>
                  <a:gd name="T5" fmla="*/ 0 h 18"/>
                </a:gdLst>
                <a:ahLst/>
                <a:cxnLst>
                  <a:cxn ang="0">
                    <a:pos x="T0" y="T1"/>
                  </a:cxn>
                  <a:cxn ang="0">
                    <a:pos x="T2" y="T3"/>
                  </a:cxn>
                  <a:cxn ang="0">
                    <a:pos x="T4" y="T5"/>
                  </a:cxn>
                </a:cxnLst>
                <a:rect l="0" t="0" r="r" b="b"/>
                <a:pathLst>
                  <a:path w="13" h="18">
                    <a:moveTo>
                      <a:pt x="13" y="0"/>
                    </a:moveTo>
                    <a:cubicBezTo>
                      <a:pt x="9" y="8"/>
                      <a:pt x="3" y="15"/>
                      <a:pt x="2" y="17"/>
                    </a:cubicBezTo>
                    <a:cubicBezTo>
                      <a:pt x="0" y="18"/>
                      <a:pt x="3" y="15"/>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0" name="Freeform 6566">
                <a:extLst>
                  <a:ext uri="{FF2B5EF4-FFF2-40B4-BE49-F238E27FC236}">
                    <a16:creationId xmlns:a16="http://schemas.microsoft.com/office/drawing/2014/main" id="{AE5373DA-8493-444B-91B8-A8F3F165C37D}"/>
                  </a:ext>
                </a:extLst>
              </p:cNvPr>
              <p:cNvSpPr>
                <a:spLocks/>
              </p:cNvSpPr>
              <p:nvPr/>
            </p:nvSpPr>
            <p:spPr bwMode="auto">
              <a:xfrm>
                <a:off x="2306" y="2575"/>
                <a:ext cx="17" cy="3"/>
              </a:xfrm>
              <a:custGeom>
                <a:avLst/>
                <a:gdLst>
                  <a:gd name="T0" fmla="*/ 7 w 30"/>
                  <a:gd name="T1" fmla="*/ 5 h 5"/>
                  <a:gd name="T2" fmla="*/ 30 w 30"/>
                  <a:gd name="T3" fmla="*/ 0 h 5"/>
                  <a:gd name="T4" fmla="*/ 7 w 30"/>
                  <a:gd name="T5" fmla="*/ 5 h 5"/>
                </a:gdLst>
                <a:ahLst/>
                <a:cxnLst>
                  <a:cxn ang="0">
                    <a:pos x="T0" y="T1"/>
                  </a:cxn>
                  <a:cxn ang="0">
                    <a:pos x="T2" y="T3"/>
                  </a:cxn>
                  <a:cxn ang="0">
                    <a:pos x="T4" y="T5"/>
                  </a:cxn>
                </a:cxnLst>
                <a:rect l="0" t="0" r="r" b="b"/>
                <a:pathLst>
                  <a:path w="30" h="5">
                    <a:moveTo>
                      <a:pt x="7" y="5"/>
                    </a:moveTo>
                    <a:cubicBezTo>
                      <a:pt x="0" y="3"/>
                      <a:pt x="20" y="2"/>
                      <a:pt x="30" y="0"/>
                    </a:cubicBezTo>
                    <a:cubicBezTo>
                      <a:pt x="26" y="2"/>
                      <a:pt x="15"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1" name="Freeform 6567">
                <a:extLst>
                  <a:ext uri="{FF2B5EF4-FFF2-40B4-BE49-F238E27FC236}">
                    <a16:creationId xmlns:a16="http://schemas.microsoft.com/office/drawing/2014/main" id="{D29D50DB-C65B-4A27-B8ED-3EE4D629719D}"/>
                  </a:ext>
                </a:extLst>
              </p:cNvPr>
              <p:cNvSpPr>
                <a:spLocks/>
              </p:cNvSpPr>
              <p:nvPr/>
            </p:nvSpPr>
            <p:spPr bwMode="auto">
              <a:xfrm>
                <a:off x="2692" y="2277"/>
                <a:ext cx="6" cy="12"/>
              </a:xfrm>
              <a:custGeom>
                <a:avLst/>
                <a:gdLst>
                  <a:gd name="T0" fmla="*/ 10 w 10"/>
                  <a:gd name="T1" fmla="*/ 0 h 22"/>
                  <a:gd name="T2" fmla="*/ 1 w 10"/>
                  <a:gd name="T3" fmla="*/ 22 h 22"/>
                  <a:gd name="T4" fmla="*/ 6 w 10"/>
                  <a:gd name="T5" fmla="*/ 7 h 22"/>
                  <a:gd name="T6" fmla="*/ 10 w 10"/>
                  <a:gd name="T7" fmla="*/ 0 h 22"/>
                </a:gdLst>
                <a:ahLst/>
                <a:cxnLst>
                  <a:cxn ang="0">
                    <a:pos x="T0" y="T1"/>
                  </a:cxn>
                  <a:cxn ang="0">
                    <a:pos x="T2" y="T3"/>
                  </a:cxn>
                  <a:cxn ang="0">
                    <a:pos x="T4" y="T5"/>
                  </a:cxn>
                  <a:cxn ang="0">
                    <a:pos x="T6" y="T7"/>
                  </a:cxn>
                </a:cxnLst>
                <a:rect l="0" t="0" r="r" b="b"/>
                <a:pathLst>
                  <a:path w="10" h="22">
                    <a:moveTo>
                      <a:pt x="10" y="0"/>
                    </a:moveTo>
                    <a:cubicBezTo>
                      <a:pt x="7" y="7"/>
                      <a:pt x="5" y="12"/>
                      <a:pt x="1" y="22"/>
                    </a:cubicBezTo>
                    <a:cubicBezTo>
                      <a:pt x="0" y="21"/>
                      <a:pt x="7" y="8"/>
                      <a:pt x="6" y="7"/>
                    </a:cubicBezTo>
                    <a:cubicBezTo>
                      <a:pt x="8" y="2"/>
                      <a:pt x="9"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2" name="Freeform 6568">
                <a:extLst>
                  <a:ext uri="{FF2B5EF4-FFF2-40B4-BE49-F238E27FC236}">
                    <a16:creationId xmlns:a16="http://schemas.microsoft.com/office/drawing/2014/main" id="{F1897E5E-1DEA-4044-A5E0-AE03556B7495}"/>
                  </a:ext>
                </a:extLst>
              </p:cNvPr>
              <p:cNvSpPr>
                <a:spLocks/>
              </p:cNvSpPr>
              <p:nvPr/>
            </p:nvSpPr>
            <p:spPr bwMode="auto">
              <a:xfrm>
                <a:off x="2409" y="2546"/>
                <a:ext cx="26" cy="9"/>
              </a:xfrm>
              <a:custGeom>
                <a:avLst/>
                <a:gdLst>
                  <a:gd name="T0" fmla="*/ 0 w 46"/>
                  <a:gd name="T1" fmla="*/ 17 h 17"/>
                  <a:gd name="T2" fmla="*/ 23 w 46"/>
                  <a:gd name="T3" fmla="*/ 8 h 17"/>
                  <a:gd name="T4" fmla="*/ 42 w 46"/>
                  <a:gd name="T5" fmla="*/ 1 h 17"/>
                  <a:gd name="T6" fmla="*/ 28 w 46"/>
                  <a:gd name="T7" fmla="*/ 8 h 17"/>
                  <a:gd name="T8" fmla="*/ 0 w 46"/>
                  <a:gd name="T9" fmla="*/ 17 h 17"/>
                </a:gdLst>
                <a:ahLst/>
                <a:cxnLst>
                  <a:cxn ang="0">
                    <a:pos x="T0" y="T1"/>
                  </a:cxn>
                  <a:cxn ang="0">
                    <a:pos x="T2" y="T3"/>
                  </a:cxn>
                  <a:cxn ang="0">
                    <a:pos x="T4" y="T5"/>
                  </a:cxn>
                  <a:cxn ang="0">
                    <a:pos x="T6" y="T7"/>
                  </a:cxn>
                  <a:cxn ang="0">
                    <a:pos x="T8" y="T9"/>
                  </a:cxn>
                </a:cxnLst>
                <a:rect l="0" t="0" r="r" b="b"/>
                <a:pathLst>
                  <a:path w="46" h="17">
                    <a:moveTo>
                      <a:pt x="0" y="17"/>
                    </a:moveTo>
                    <a:cubicBezTo>
                      <a:pt x="7" y="14"/>
                      <a:pt x="15" y="11"/>
                      <a:pt x="23" y="8"/>
                    </a:cubicBezTo>
                    <a:cubicBezTo>
                      <a:pt x="31" y="6"/>
                      <a:pt x="38" y="3"/>
                      <a:pt x="42" y="1"/>
                    </a:cubicBezTo>
                    <a:cubicBezTo>
                      <a:pt x="46" y="0"/>
                      <a:pt x="38" y="4"/>
                      <a:pt x="28" y="8"/>
                    </a:cubicBezTo>
                    <a:cubicBezTo>
                      <a:pt x="17" y="11"/>
                      <a:pt x="4" y="15"/>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3" name="Freeform 6569">
                <a:extLst>
                  <a:ext uri="{FF2B5EF4-FFF2-40B4-BE49-F238E27FC236}">
                    <a16:creationId xmlns:a16="http://schemas.microsoft.com/office/drawing/2014/main" id="{A2BF754E-08B1-4855-8333-6516994D9AFA}"/>
                  </a:ext>
                </a:extLst>
              </p:cNvPr>
              <p:cNvSpPr>
                <a:spLocks/>
              </p:cNvSpPr>
              <p:nvPr/>
            </p:nvSpPr>
            <p:spPr bwMode="auto">
              <a:xfrm>
                <a:off x="2383" y="2559"/>
                <a:ext cx="8" cy="4"/>
              </a:xfrm>
              <a:custGeom>
                <a:avLst/>
                <a:gdLst>
                  <a:gd name="T0" fmla="*/ 14 w 15"/>
                  <a:gd name="T1" fmla="*/ 3 h 6"/>
                  <a:gd name="T2" fmla="*/ 0 w 15"/>
                  <a:gd name="T3" fmla="*/ 6 h 6"/>
                  <a:gd name="T4" fmla="*/ 2 w 15"/>
                  <a:gd name="T5" fmla="*/ 4 h 6"/>
                  <a:gd name="T6" fmla="*/ 15 w 15"/>
                  <a:gd name="T7" fmla="*/ 0 h 6"/>
                  <a:gd name="T8" fmla="*/ 14 w 15"/>
                  <a:gd name="T9" fmla="*/ 3 h 6"/>
                </a:gdLst>
                <a:ahLst/>
                <a:cxnLst>
                  <a:cxn ang="0">
                    <a:pos x="T0" y="T1"/>
                  </a:cxn>
                  <a:cxn ang="0">
                    <a:pos x="T2" y="T3"/>
                  </a:cxn>
                  <a:cxn ang="0">
                    <a:pos x="T4" y="T5"/>
                  </a:cxn>
                  <a:cxn ang="0">
                    <a:pos x="T6" y="T7"/>
                  </a:cxn>
                  <a:cxn ang="0">
                    <a:pos x="T8" y="T9"/>
                  </a:cxn>
                </a:cxnLst>
                <a:rect l="0" t="0" r="r" b="b"/>
                <a:pathLst>
                  <a:path w="15" h="6">
                    <a:moveTo>
                      <a:pt x="14" y="3"/>
                    </a:moveTo>
                    <a:cubicBezTo>
                      <a:pt x="5" y="6"/>
                      <a:pt x="6" y="4"/>
                      <a:pt x="0" y="6"/>
                    </a:cubicBezTo>
                    <a:cubicBezTo>
                      <a:pt x="1" y="5"/>
                      <a:pt x="8" y="3"/>
                      <a:pt x="2" y="4"/>
                    </a:cubicBezTo>
                    <a:cubicBezTo>
                      <a:pt x="3" y="4"/>
                      <a:pt x="10" y="2"/>
                      <a:pt x="15" y="0"/>
                    </a:cubicBezTo>
                    <a:cubicBezTo>
                      <a:pt x="13" y="1"/>
                      <a:pt x="12"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4" name="Freeform 6570">
                <a:extLst>
                  <a:ext uri="{FF2B5EF4-FFF2-40B4-BE49-F238E27FC236}">
                    <a16:creationId xmlns:a16="http://schemas.microsoft.com/office/drawing/2014/main" id="{488C9B69-2A2F-41AF-9858-B9BE77D10D8C}"/>
                  </a:ext>
                </a:extLst>
              </p:cNvPr>
              <p:cNvSpPr>
                <a:spLocks/>
              </p:cNvSpPr>
              <p:nvPr/>
            </p:nvSpPr>
            <p:spPr bwMode="auto">
              <a:xfrm>
                <a:off x="2395" y="2554"/>
                <a:ext cx="15" cy="5"/>
              </a:xfrm>
              <a:custGeom>
                <a:avLst/>
                <a:gdLst>
                  <a:gd name="T0" fmla="*/ 0 w 26"/>
                  <a:gd name="T1" fmla="*/ 9 h 9"/>
                  <a:gd name="T2" fmla="*/ 22 w 26"/>
                  <a:gd name="T3" fmla="*/ 1 h 9"/>
                  <a:gd name="T4" fmla="*/ 15 w 26"/>
                  <a:gd name="T5" fmla="*/ 4 h 9"/>
                  <a:gd name="T6" fmla="*/ 0 w 26"/>
                  <a:gd name="T7" fmla="*/ 9 h 9"/>
                </a:gdLst>
                <a:ahLst/>
                <a:cxnLst>
                  <a:cxn ang="0">
                    <a:pos x="T0" y="T1"/>
                  </a:cxn>
                  <a:cxn ang="0">
                    <a:pos x="T2" y="T3"/>
                  </a:cxn>
                  <a:cxn ang="0">
                    <a:pos x="T4" y="T5"/>
                  </a:cxn>
                  <a:cxn ang="0">
                    <a:pos x="T6" y="T7"/>
                  </a:cxn>
                </a:cxnLst>
                <a:rect l="0" t="0" r="r" b="b"/>
                <a:pathLst>
                  <a:path w="26" h="9">
                    <a:moveTo>
                      <a:pt x="0" y="9"/>
                    </a:moveTo>
                    <a:cubicBezTo>
                      <a:pt x="0" y="8"/>
                      <a:pt x="16" y="4"/>
                      <a:pt x="22" y="1"/>
                    </a:cubicBezTo>
                    <a:cubicBezTo>
                      <a:pt x="26" y="0"/>
                      <a:pt x="21" y="2"/>
                      <a:pt x="15" y="4"/>
                    </a:cubicBezTo>
                    <a:cubicBezTo>
                      <a:pt x="9" y="6"/>
                      <a:pt x="1"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5" name="Freeform 6571">
                <a:extLst>
                  <a:ext uri="{FF2B5EF4-FFF2-40B4-BE49-F238E27FC236}">
                    <a16:creationId xmlns:a16="http://schemas.microsoft.com/office/drawing/2014/main" id="{A6388F1F-8F92-4EE0-ADE6-A25AFED3BF4C}"/>
                  </a:ext>
                </a:extLst>
              </p:cNvPr>
              <p:cNvSpPr>
                <a:spLocks/>
              </p:cNvSpPr>
              <p:nvPr/>
            </p:nvSpPr>
            <p:spPr bwMode="auto">
              <a:xfrm>
                <a:off x="2610" y="2411"/>
                <a:ext cx="8" cy="7"/>
              </a:xfrm>
              <a:custGeom>
                <a:avLst/>
                <a:gdLst>
                  <a:gd name="T0" fmla="*/ 14 w 14"/>
                  <a:gd name="T1" fmla="*/ 0 h 13"/>
                  <a:gd name="T2" fmla="*/ 0 w 14"/>
                  <a:gd name="T3" fmla="*/ 13 h 13"/>
                  <a:gd name="T4" fmla="*/ 14 w 14"/>
                  <a:gd name="T5" fmla="*/ 0 h 13"/>
                </a:gdLst>
                <a:ahLst/>
                <a:cxnLst>
                  <a:cxn ang="0">
                    <a:pos x="T0" y="T1"/>
                  </a:cxn>
                  <a:cxn ang="0">
                    <a:pos x="T2" y="T3"/>
                  </a:cxn>
                  <a:cxn ang="0">
                    <a:pos x="T4" y="T5"/>
                  </a:cxn>
                </a:cxnLst>
                <a:rect l="0" t="0" r="r" b="b"/>
                <a:pathLst>
                  <a:path w="14" h="13">
                    <a:moveTo>
                      <a:pt x="14" y="0"/>
                    </a:moveTo>
                    <a:cubicBezTo>
                      <a:pt x="6" y="11"/>
                      <a:pt x="3" y="12"/>
                      <a:pt x="0" y="13"/>
                    </a:cubicBezTo>
                    <a:cubicBezTo>
                      <a:pt x="5" y="9"/>
                      <a:pt x="12"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6" name="Freeform 6572">
                <a:extLst>
                  <a:ext uri="{FF2B5EF4-FFF2-40B4-BE49-F238E27FC236}">
                    <a16:creationId xmlns:a16="http://schemas.microsoft.com/office/drawing/2014/main" id="{44A6AF06-F7FB-4EC3-BAB0-043E7FD9AD71}"/>
                  </a:ext>
                </a:extLst>
              </p:cNvPr>
              <p:cNvSpPr>
                <a:spLocks/>
              </p:cNvSpPr>
              <p:nvPr/>
            </p:nvSpPr>
            <p:spPr bwMode="auto">
              <a:xfrm>
                <a:off x="2596" y="2419"/>
                <a:ext cx="14" cy="15"/>
              </a:xfrm>
              <a:custGeom>
                <a:avLst/>
                <a:gdLst>
                  <a:gd name="T0" fmla="*/ 20 w 23"/>
                  <a:gd name="T1" fmla="*/ 6 h 25"/>
                  <a:gd name="T2" fmla="*/ 0 w 23"/>
                  <a:gd name="T3" fmla="*/ 25 h 25"/>
                  <a:gd name="T4" fmla="*/ 23 w 23"/>
                  <a:gd name="T5" fmla="*/ 0 h 25"/>
                  <a:gd name="T6" fmla="*/ 20 w 23"/>
                  <a:gd name="T7" fmla="*/ 6 h 25"/>
                </a:gdLst>
                <a:ahLst/>
                <a:cxnLst>
                  <a:cxn ang="0">
                    <a:pos x="T0" y="T1"/>
                  </a:cxn>
                  <a:cxn ang="0">
                    <a:pos x="T2" y="T3"/>
                  </a:cxn>
                  <a:cxn ang="0">
                    <a:pos x="T4" y="T5"/>
                  </a:cxn>
                  <a:cxn ang="0">
                    <a:pos x="T6" y="T7"/>
                  </a:cxn>
                </a:cxnLst>
                <a:rect l="0" t="0" r="r" b="b"/>
                <a:pathLst>
                  <a:path w="23" h="25">
                    <a:moveTo>
                      <a:pt x="20" y="6"/>
                    </a:moveTo>
                    <a:cubicBezTo>
                      <a:pt x="13" y="14"/>
                      <a:pt x="4" y="23"/>
                      <a:pt x="0" y="25"/>
                    </a:cubicBezTo>
                    <a:cubicBezTo>
                      <a:pt x="10" y="15"/>
                      <a:pt x="13" y="11"/>
                      <a:pt x="23" y="0"/>
                    </a:cubicBezTo>
                    <a:cubicBezTo>
                      <a:pt x="22" y="2"/>
                      <a:pt x="19"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7" name="Freeform 6573">
                <a:extLst>
                  <a:ext uri="{FF2B5EF4-FFF2-40B4-BE49-F238E27FC236}">
                    <a16:creationId xmlns:a16="http://schemas.microsoft.com/office/drawing/2014/main" id="{94945C0F-B659-4AC0-8019-EACE3D6D1702}"/>
                  </a:ext>
                </a:extLst>
              </p:cNvPr>
              <p:cNvSpPr>
                <a:spLocks/>
              </p:cNvSpPr>
              <p:nvPr/>
            </p:nvSpPr>
            <p:spPr bwMode="auto">
              <a:xfrm>
                <a:off x="2581" y="2442"/>
                <a:ext cx="10" cy="8"/>
              </a:xfrm>
              <a:custGeom>
                <a:avLst/>
                <a:gdLst>
                  <a:gd name="T0" fmla="*/ 0 w 17"/>
                  <a:gd name="T1" fmla="*/ 15 h 15"/>
                  <a:gd name="T2" fmla="*/ 13 w 17"/>
                  <a:gd name="T3" fmla="*/ 1 h 15"/>
                  <a:gd name="T4" fmla="*/ 0 w 17"/>
                  <a:gd name="T5" fmla="*/ 15 h 15"/>
                </a:gdLst>
                <a:ahLst/>
                <a:cxnLst>
                  <a:cxn ang="0">
                    <a:pos x="T0" y="T1"/>
                  </a:cxn>
                  <a:cxn ang="0">
                    <a:pos x="T2" y="T3"/>
                  </a:cxn>
                  <a:cxn ang="0">
                    <a:pos x="T4" y="T5"/>
                  </a:cxn>
                </a:cxnLst>
                <a:rect l="0" t="0" r="r" b="b"/>
                <a:pathLst>
                  <a:path w="17" h="15">
                    <a:moveTo>
                      <a:pt x="0" y="15"/>
                    </a:moveTo>
                    <a:cubicBezTo>
                      <a:pt x="2" y="12"/>
                      <a:pt x="7" y="7"/>
                      <a:pt x="13" y="1"/>
                    </a:cubicBezTo>
                    <a:cubicBezTo>
                      <a:pt x="17" y="0"/>
                      <a:pt x="6" y="1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8" name="Freeform 6574">
                <a:extLst>
                  <a:ext uri="{FF2B5EF4-FFF2-40B4-BE49-F238E27FC236}">
                    <a16:creationId xmlns:a16="http://schemas.microsoft.com/office/drawing/2014/main" id="{3B7A29F4-5F33-4B54-9EE0-6413B2DB0B2E}"/>
                  </a:ext>
                </a:extLst>
              </p:cNvPr>
              <p:cNvSpPr>
                <a:spLocks/>
              </p:cNvSpPr>
              <p:nvPr/>
            </p:nvSpPr>
            <p:spPr bwMode="auto">
              <a:xfrm>
                <a:off x="2537" y="2456"/>
                <a:ext cx="37" cy="29"/>
              </a:xfrm>
              <a:custGeom>
                <a:avLst/>
                <a:gdLst>
                  <a:gd name="T0" fmla="*/ 57 w 65"/>
                  <a:gd name="T1" fmla="*/ 8 h 52"/>
                  <a:gd name="T2" fmla="*/ 39 w 65"/>
                  <a:gd name="T3" fmla="*/ 24 h 52"/>
                  <a:gd name="T4" fmla="*/ 38 w 65"/>
                  <a:gd name="T5" fmla="*/ 23 h 52"/>
                  <a:gd name="T6" fmla="*/ 18 w 65"/>
                  <a:gd name="T7" fmla="*/ 40 h 52"/>
                  <a:gd name="T8" fmla="*/ 0 w 65"/>
                  <a:gd name="T9" fmla="*/ 52 h 52"/>
                  <a:gd name="T10" fmla="*/ 34 w 65"/>
                  <a:gd name="T11" fmla="*/ 26 h 52"/>
                  <a:gd name="T12" fmla="*/ 60 w 65"/>
                  <a:gd name="T13" fmla="*/ 3 h 52"/>
                  <a:gd name="T14" fmla="*/ 57 w 65"/>
                  <a:gd name="T15" fmla="*/ 8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52">
                    <a:moveTo>
                      <a:pt x="57" y="8"/>
                    </a:moveTo>
                    <a:cubicBezTo>
                      <a:pt x="51" y="13"/>
                      <a:pt x="49" y="16"/>
                      <a:pt x="39" y="24"/>
                    </a:cubicBezTo>
                    <a:cubicBezTo>
                      <a:pt x="38" y="23"/>
                      <a:pt x="38" y="23"/>
                      <a:pt x="38" y="23"/>
                    </a:cubicBezTo>
                    <a:cubicBezTo>
                      <a:pt x="34" y="27"/>
                      <a:pt x="26" y="34"/>
                      <a:pt x="18" y="40"/>
                    </a:cubicBezTo>
                    <a:cubicBezTo>
                      <a:pt x="11" y="46"/>
                      <a:pt x="3" y="51"/>
                      <a:pt x="0" y="52"/>
                    </a:cubicBezTo>
                    <a:cubicBezTo>
                      <a:pt x="14" y="43"/>
                      <a:pt x="24" y="34"/>
                      <a:pt x="34" y="26"/>
                    </a:cubicBezTo>
                    <a:cubicBezTo>
                      <a:pt x="43" y="18"/>
                      <a:pt x="51" y="10"/>
                      <a:pt x="60" y="3"/>
                    </a:cubicBezTo>
                    <a:cubicBezTo>
                      <a:pt x="65" y="0"/>
                      <a:pt x="54" y="9"/>
                      <a:pt x="5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9" name="Freeform 6575">
                <a:extLst>
                  <a:ext uri="{FF2B5EF4-FFF2-40B4-BE49-F238E27FC236}">
                    <a16:creationId xmlns:a16="http://schemas.microsoft.com/office/drawing/2014/main" id="{DDAAEDA9-B0DC-4AD7-BD85-9A10AC7253FB}"/>
                  </a:ext>
                </a:extLst>
              </p:cNvPr>
              <p:cNvSpPr>
                <a:spLocks/>
              </p:cNvSpPr>
              <p:nvPr/>
            </p:nvSpPr>
            <p:spPr bwMode="auto">
              <a:xfrm>
                <a:off x="2321" y="2567"/>
                <a:ext cx="30" cy="5"/>
              </a:xfrm>
              <a:custGeom>
                <a:avLst/>
                <a:gdLst>
                  <a:gd name="T0" fmla="*/ 0 w 53"/>
                  <a:gd name="T1" fmla="*/ 8 h 9"/>
                  <a:gd name="T2" fmla="*/ 51 w 53"/>
                  <a:gd name="T3" fmla="*/ 0 h 9"/>
                  <a:gd name="T4" fmla="*/ 28 w 53"/>
                  <a:gd name="T5" fmla="*/ 5 h 9"/>
                  <a:gd name="T6" fmla="*/ 0 w 53"/>
                  <a:gd name="T7" fmla="*/ 8 h 9"/>
                </a:gdLst>
                <a:ahLst/>
                <a:cxnLst>
                  <a:cxn ang="0">
                    <a:pos x="T0" y="T1"/>
                  </a:cxn>
                  <a:cxn ang="0">
                    <a:pos x="T2" y="T3"/>
                  </a:cxn>
                  <a:cxn ang="0">
                    <a:pos x="T4" y="T5"/>
                  </a:cxn>
                  <a:cxn ang="0">
                    <a:pos x="T6" y="T7"/>
                  </a:cxn>
                </a:cxnLst>
                <a:rect l="0" t="0" r="r" b="b"/>
                <a:pathLst>
                  <a:path w="53" h="9">
                    <a:moveTo>
                      <a:pt x="0" y="8"/>
                    </a:moveTo>
                    <a:cubicBezTo>
                      <a:pt x="13" y="7"/>
                      <a:pt x="34" y="3"/>
                      <a:pt x="51" y="0"/>
                    </a:cubicBezTo>
                    <a:cubicBezTo>
                      <a:pt x="53" y="0"/>
                      <a:pt x="41" y="3"/>
                      <a:pt x="28" y="5"/>
                    </a:cubicBezTo>
                    <a:cubicBezTo>
                      <a:pt x="15" y="7"/>
                      <a:pt x="1" y="9"/>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0" name="Freeform 6576">
                <a:extLst>
                  <a:ext uri="{FF2B5EF4-FFF2-40B4-BE49-F238E27FC236}">
                    <a16:creationId xmlns:a16="http://schemas.microsoft.com/office/drawing/2014/main" id="{D83AF84A-449A-4BC7-87D1-0D2E0FE1AE89}"/>
                  </a:ext>
                </a:extLst>
              </p:cNvPr>
              <p:cNvSpPr>
                <a:spLocks/>
              </p:cNvSpPr>
              <p:nvPr/>
            </p:nvSpPr>
            <p:spPr bwMode="auto">
              <a:xfrm>
                <a:off x="2243" y="2573"/>
                <a:ext cx="9" cy="2"/>
              </a:xfrm>
              <a:custGeom>
                <a:avLst/>
                <a:gdLst>
                  <a:gd name="T0" fmla="*/ 1 w 15"/>
                  <a:gd name="T1" fmla="*/ 2 h 3"/>
                  <a:gd name="T2" fmla="*/ 0 w 15"/>
                  <a:gd name="T3" fmla="*/ 0 h 3"/>
                  <a:gd name="T4" fmla="*/ 15 w 15"/>
                  <a:gd name="T5" fmla="*/ 2 h 3"/>
                  <a:gd name="T6" fmla="*/ 1 w 15"/>
                  <a:gd name="T7" fmla="*/ 2 h 3"/>
                </a:gdLst>
                <a:ahLst/>
                <a:cxnLst>
                  <a:cxn ang="0">
                    <a:pos x="T0" y="T1"/>
                  </a:cxn>
                  <a:cxn ang="0">
                    <a:pos x="T2" y="T3"/>
                  </a:cxn>
                  <a:cxn ang="0">
                    <a:pos x="T4" y="T5"/>
                  </a:cxn>
                  <a:cxn ang="0">
                    <a:pos x="T6" y="T7"/>
                  </a:cxn>
                </a:cxnLst>
                <a:rect l="0" t="0" r="r" b="b"/>
                <a:pathLst>
                  <a:path w="15" h="3">
                    <a:moveTo>
                      <a:pt x="1" y="2"/>
                    </a:moveTo>
                    <a:cubicBezTo>
                      <a:pt x="0" y="0"/>
                      <a:pt x="0" y="0"/>
                      <a:pt x="0" y="0"/>
                    </a:cubicBezTo>
                    <a:cubicBezTo>
                      <a:pt x="11" y="0"/>
                      <a:pt x="4" y="2"/>
                      <a:pt x="15" y="2"/>
                    </a:cubicBezTo>
                    <a:cubicBezTo>
                      <a:pt x="14" y="3"/>
                      <a:pt x="9"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1" name="Freeform 6577">
                <a:extLst>
                  <a:ext uri="{FF2B5EF4-FFF2-40B4-BE49-F238E27FC236}">
                    <a16:creationId xmlns:a16="http://schemas.microsoft.com/office/drawing/2014/main" id="{1A6A8C41-C8EF-4A96-A060-6C186BDEF4FB}"/>
                  </a:ext>
                </a:extLst>
              </p:cNvPr>
              <p:cNvSpPr>
                <a:spLocks/>
              </p:cNvSpPr>
              <p:nvPr/>
            </p:nvSpPr>
            <p:spPr bwMode="auto">
              <a:xfrm>
                <a:off x="2205" y="2569"/>
                <a:ext cx="23" cy="4"/>
              </a:xfrm>
              <a:custGeom>
                <a:avLst/>
                <a:gdLst>
                  <a:gd name="T0" fmla="*/ 41 w 41"/>
                  <a:gd name="T1" fmla="*/ 7 h 7"/>
                  <a:gd name="T2" fmla="*/ 11 w 41"/>
                  <a:gd name="T3" fmla="*/ 4 h 7"/>
                  <a:gd name="T4" fmla="*/ 37 w 41"/>
                  <a:gd name="T5" fmla="*/ 5 h 7"/>
                  <a:gd name="T6" fmla="*/ 41 w 41"/>
                  <a:gd name="T7" fmla="*/ 7 h 7"/>
                </a:gdLst>
                <a:ahLst/>
                <a:cxnLst>
                  <a:cxn ang="0">
                    <a:pos x="T0" y="T1"/>
                  </a:cxn>
                  <a:cxn ang="0">
                    <a:pos x="T2" y="T3"/>
                  </a:cxn>
                  <a:cxn ang="0">
                    <a:pos x="T4" y="T5"/>
                  </a:cxn>
                  <a:cxn ang="0">
                    <a:pos x="T6" y="T7"/>
                  </a:cxn>
                </a:cxnLst>
                <a:rect l="0" t="0" r="r" b="b"/>
                <a:pathLst>
                  <a:path w="41" h="7">
                    <a:moveTo>
                      <a:pt x="41" y="7"/>
                    </a:moveTo>
                    <a:cubicBezTo>
                      <a:pt x="33" y="7"/>
                      <a:pt x="20" y="3"/>
                      <a:pt x="11" y="4"/>
                    </a:cubicBezTo>
                    <a:cubicBezTo>
                      <a:pt x="0" y="0"/>
                      <a:pt x="23" y="5"/>
                      <a:pt x="37" y="5"/>
                    </a:cubicBezTo>
                    <a:cubicBezTo>
                      <a:pt x="37" y="6"/>
                      <a:pt x="39" y="6"/>
                      <a:pt x="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2" name="Freeform 6578">
                <a:extLst>
                  <a:ext uri="{FF2B5EF4-FFF2-40B4-BE49-F238E27FC236}">
                    <a16:creationId xmlns:a16="http://schemas.microsoft.com/office/drawing/2014/main" id="{4F12E90B-83F3-4003-8993-6A401B1ABCE3}"/>
                  </a:ext>
                </a:extLst>
              </p:cNvPr>
              <p:cNvSpPr>
                <a:spLocks/>
              </p:cNvSpPr>
              <p:nvPr/>
            </p:nvSpPr>
            <p:spPr bwMode="auto">
              <a:xfrm>
                <a:off x="2607" y="2411"/>
                <a:ext cx="7" cy="7"/>
              </a:xfrm>
              <a:custGeom>
                <a:avLst/>
                <a:gdLst>
                  <a:gd name="T0" fmla="*/ 8 w 12"/>
                  <a:gd name="T1" fmla="*/ 7 h 13"/>
                  <a:gd name="T2" fmla="*/ 9 w 12"/>
                  <a:gd name="T3" fmla="*/ 2 h 13"/>
                  <a:gd name="T4" fmla="*/ 8 w 12"/>
                  <a:gd name="T5" fmla="*/ 7 h 13"/>
                </a:gdLst>
                <a:ahLst/>
                <a:cxnLst>
                  <a:cxn ang="0">
                    <a:pos x="T0" y="T1"/>
                  </a:cxn>
                  <a:cxn ang="0">
                    <a:pos x="T2" y="T3"/>
                  </a:cxn>
                  <a:cxn ang="0">
                    <a:pos x="T4" y="T5"/>
                  </a:cxn>
                </a:cxnLst>
                <a:rect l="0" t="0" r="r" b="b"/>
                <a:pathLst>
                  <a:path w="12" h="13">
                    <a:moveTo>
                      <a:pt x="8" y="7"/>
                    </a:moveTo>
                    <a:cubicBezTo>
                      <a:pt x="2" y="13"/>
                      <a:pt x="0" y="12"/>
                      <a:pt x="9" y="2"/>
                    </a:cubicBezTo>
                    <a:cubicBezTo>
                      <a:pt x="12" y="0"/>
                      <a:pt x="6" y="7"/>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3" name="Freeform 6579">
                <a:extLst>
                  <a:ext uri="{FF2B5EF4-FFF2-40B4-BE49-F238E27FC236}">
                    <a16:creationId xmlns:a16="http://schemas.microsoft.com/office/drawing/2014/main" id="{6E96AE8A-A357-484B-A50B-FC8C62EB7208}"/>
                  </a:ext>
                </a:extLst>
              </p:cNvPr>
              <p:cNvSpPr>
                <a:spLocks/>
              </p:cNvSpPr>
              <p:nvPr/>
            </p:nvSpPr>
            <p:spPr bwMode="auto">
              <a:xfrm>
                <a:off x="2581" y="2440"/>
                <a:ext cx="7" cy="7"/>
              </a:xfrm>
              <a:custGeom>
                <a:avLst/>
                <a:gdLst>
                  <a:gd name="T0" fmla="*/ 12 w 12"/>
                  <a:gd name="T1" fmla="*/ 0 h 13"/>
                  <a:gd name="T2" fmla="*/ 1 w 12"/>
                  <a:gd name="T3" fmla="*/ 9 h 13"/>
                  <a:gd name="T4" fmla="*/ 12 w 12"/>
                  <a:gd name="T5" fmla="*/ 0 h 13"/>
                </a:gdLst>
                <a:ahLst/>
                <a:cxnLst>
                  <a:cxn ang="0">
                    <a:pos x="T0" y="T1"/>
                  </a:cxn>
                  <a:cxn ang="0">
                    <a:pos x="T2" y="T3"/>
                  </a:cxn>
                  <a:cxn ang="0">
                    <a:pos x="T4" y="T5"/>
                  </a:cxn>
                </a:cxnLst>
                <a:rect l="0" t="0" r="r" b="b"/>
                <a:pathLst>
                  <a:path w="12" h="13">
                    <a:moveTo>
                      <a:pt x="12" y="0"/>
                    </a:moveTo>
                    <a:cubicBezTo>
                      <a:pt x="12" y="2"/>
                      <a:pt x="0" y="13"/>
                      <a:pt x="1" y="9"/>
                    </a:cubicBezTo>
                    <a:cubicBezTo>
                      <a:pt x="8" y="2"/>
                      <a:pt x="7"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4" name="Freeform 6580">
                <a:extLst>
                  <a:ext uri="{FF2B5EF4-FFF2-40B4-BE49-F238E27FC236}">
                    <a16:creationId xmlns:a16="http://schemas.microsoft.com/office/drawing/2014/main" id="{8AB18B35-3287-4499-8038-D75A41F30AA4}"/>
                  </a:ext>
                </a:extLst>
              </p:cNvPr>
              <p:cNvSpPr>
                <a:spLocks/>
              </p:cNvSpPr>
              <p:nvPr/>
            </p:nvSpPr>
            <p:spPr bwMode="auto">
              <a:xfrm>
                <a:off x="2337" y="2563"/>
                <a:ext cx="22" cy="5"/>
              </a:xfrm>
              <a:custGeom>
                <a:avLst/>
                <a:gdLst>
                  <a:gd name="T0" fmla="*/ 0 w 39"/>
                  <a:gd name="T1" fmla="*/ 9 h 9"/>
                  <a:gd name="T2" fmla="*/ 2 w 39"/>
                  <a:gd name="T3" fmla="*/ 7 h 9"/>
                  <a:gd name="T4" fmla="*/ 39 w 39"/>
                  <a:gd name="T5" fmla="*/ 0 h 9"/>
                  <a:gd name="T6" fmla="*/ 0 w 39"/>
                  <a:gd name="T7" fmla="*/ 9 h 9"/>
                </a:gdLst>
                <a:ahLst/>
                <a:cxnLst>
                  <a:cxn ang="0">
                    <a:pos x="T0" y="T1"/>
                  </a:cxn>
                  <a:cxn ang="0">
                    <a:pos x="T2" y="T3"/>
                  </a:cxn>
                  <a:cxn ang="0">
                    <a:pos x="T4" y="T5"/>
                  </a:cxn>
                  <a:cxn ang="0">
                    <a:pos x="T6" y="T7"/>
                  </a:cxn>
                </a:cxnLst>
                <a:rect l="0" t="0" r="r" b="b"/>
                <a:pathLst>
                  <a:path w="39" h="9">
                    <a:moveTo>
                      <a:pt x="0" y="9"/>
                    </a:moveTo>
                    <a:cubicBezTo>
                      <a:pt x="1" y="9"/>
                      <a:pt x="3" y="8"/>
                      <a:pt x="2" y="7"/>
                    </a:cubicBezTo>
                    <a:cubicBezTo>
                      <a:pt x="17" y="6"/>
                      <a:pt x="23" y="4"/>
                      <a:pt x="39" y="0"/>
                    </a:cubicBezTo>
                    <a:cubicBezTo>
                      <a:pt x="33" y="3"/>
                      <a:pt x="13"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5" name="Freeform 6581">
                <a:extLst>
                  <a:ext uri="{FF2B5EF4-FFF2-40B4-BE49-F238E27FC236}">
                    <a16:creationId xmlns:a16="http://schemas.microsoft.com/office/drawing/2014/main" id="{D290A96B-2ECD-4978-A1AB-68088B247024}"/>
                  </a:ext>
                </a:extLst>
              </p:cNvPr>
              <p:cNvSpPr>
                <a:spLocks/>
              </p:cNvSpPr>
              <p:nvPr/>
            </p:nvSpPr>
            <p:spPr bwMode="auto">
              <a:xfrm>
                <a:off x="2148" y="2558"/>
                <a:ext cx="22" cy="5"/>
              </a:xfrm>
              <a:custGeom>
                <a:avLst/>
                <a:gdLst>
                  <a:gd name="T0" fmla="*/ 24 w 39"/>
                  <a:gd name="T1" fmla="*/ 8 h 9"/>
                  <a:gd name="T2" fmla="*/ 11 w 39"/>
                  <a:gd name="T3" fmla="*/ 5 h 9"/>
                  <a:gd name="T4" fmla="*/ 7 w 39"/>
                  <a:gd name="T5" fmla="*/ 3 h 9"/>
                  <a:gd name="T6" fmla="*/ 20 w 39"/>
                  <a:gd name="T7" fmla="*/ 5 h 9"/>
                  <a:gd name="T8" fmla="*/ 0 w 39"/>
                  <a:gd name="T9" fmla="*/ 0 h 9"/>
                  <a:gd name="T10" fmla="*/ 33 w 39"/>
                  <a:gd name="T11" fmla="*/ 7 h 9"/>
                  <a:gd name="T12" fmla="*/ 27 w 39"/>
                  <a:gd name="T13" fmla="*/ 6 h 9"/>
                  <a:gd name="T14" fmla="*/ 14 w 39"/>
                  <a:gd name="T15" fmla="*/ 5 h 9"/>
                  <a:gd name="T16" fmla="*/ 24 w 39"/>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
                    <a:moveTo>
                      <a:pt x="24" y="8"/>
                    </a:moveTo>
                    <a:cubicBezTo>
                      <a:pt x="23" y="9"/>
                      <a:pt x="16" y="7"/>
                      <a:pt x="11" y="5"/>
                    </a:cubicBezTo>
                    <a:cubicBezTo>
                      <a:pt x="11" y="5"/>
                      <a:pt x="11" y="4"/>
                      <a:pt x="7" y="3"/>
                    </a:cubicBezTo>
                    <a:cubicBezTo>
                      <a:pt x="7" y="2"/>
                      <a:pt x="18" y="5"/>
                      <a:pt x="20" y="5"/>
                    </a:cubicBezTo>
                    <a:cubicBezTo>
                      <a:pt x="19" y="4"/>
                      <a:pt x="6" y="2"/>
                      <a:pt x="0" y="0"/>
                    </a:cubicBezTo>
                    <a:cubicBezTo>
                      <a:pt x="11" y="1"/>
                      <a:pt x="15" y="3"/>
                      <a:pt x="33" y="7"/>
                    </a:cubicBezTo>
                    <a:cubicBezTo>
                      <a:pt x="39" y="9"/>
                      <a:pt x="31" y="7"/>
                      <a:pt x="27" y="6"/>
                    </a:cubicBezTo>
                    <a:cubicBezTo>
                      <a:pt x="22" y="6"/>
                      <a:pt x="23" y="7"/>
                      <a:pt x="14" y="5"/>
                    </a:cubicBezTo>
                    <a:cubicBezTo>
                      <a:pt x="15" y="6"/>
                      <a:pt x="20" y="7"/>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6" name="Freeform 6582">
                <a:extLst>
                  <a:ext uri="{FF2B5EF4-FFF2-40B4-BE49-F238E27FC236}">
                    <a16:creationId xmlns:a16="http://schemas.microsoft.com/office/drawing/2014/main" id="{FF1F07BD-A03A-4EE2-A989-95DBC8B74E88}"/>
                  </a:ext>
                </a:extLst>
              </p:cNvPr>
              <p:cNvSpPr>
                <a:spLocks/>
              </p:cNvSpPr>
              <p:nvPr/>
            </p:nvSpPr>
            <p:spPr bwMode="auto">
              <a:xfrm>
                <a:off x="2100" y="2545"/>
                <a:ext cx="12" cy="4"/>
              </a:xfrm>
              <a:custGeom>
                <a:avLst/>
                <a:gdLst>
                  <a:gd name="T0" fmla="*/ 1 w 21"/>
                  <a:gd name="T1" fmla="*/ 0 h 7"/>
                  <a:gd name="T2" fmla="*/ 21 w 21"/>
                  <a:gd name="T3" fmla="*/ 7 h 7"/>
                  <a:gd name="T4" fmla="*/ 1 w 21"/>
                  <a:gd name="T5" fmla="*/ 0 h 7"/>
                </a:gdLst>
                <a:ahLst/>
                <a:cxnLst>
                  <a:cxn ang="0">
                    <a:pos x="T0" y="T1"/>
                  </a:cxn>
                  <a:cxn ang="0">
                    <a:pos x="T2" y="T3"/>
                  </a:cxn>
                  <a:cxn ang="0">
                    <a:pos x="T4" y="T5"/>
                  </a:cxn>
                </a:cxnLst>
                <a:rect l="0" t="0" r="r" b="b"/>
                <a:pathLst>
                  <a:path w="21" h="7">
                    <a:moveTo>
                      <a:pt x="1" y="0"/>
                    </a:moveTo>
                    <a:cubicBezTo>
                      <a:pt x="11" y="3"/>
                      <a:pt x="11" y="4"/>
                      <a:pt x="21" y="7"/>
                    </a:cubicBezTo>
                    <a:cubicBezTo>
                      <a:pt x="17" y="7"/>
                      <a:pt x="0"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7" name="Freeform 6583">
                <a:extLst>
                  <a:ext uri="{FF2B5EF4-FFF2-40B4-BE49-F238E27FC236}">
                    <a16:creationId xmlns:a16="http://schemas.microsoft.com/office/drawing/2014/main" id="{583F3F3B-FD7E-453B-A1EC-F7A34600CCE8}"/>
                  </a:ext>
                </a:extLst>
              </p:cNvPr>
              <p:cNvSpPr>
                <a:spLocks/>
              </p:cNvSpPr>
              <p:nvPr/>
            </p:nvSpPr>
            <p:spPr bwMode="auto">
              <a:xfrm>
                <a:off x="2061" y="2527"/>
                <a:ext cx="8" cy="4"/>
              </a:xfrm>
              <a:custGeom>
                <a:avLst/>
                <a:gdLst>
                  <a:gd name="T0" fmla="*/ 13 w 13"/>
                  <a:gd name="T1" fmla="*/ 7 h 7"/>
                  <a:gd name="T2" fmla="*/ 0 w 13"/>
                  <a:gd name="T3" fmla="*/ 1 h 7"/>
                  <a:gd name="T4" fmla="*/ 6 w 13"/>
                  <a:gd name="T5" fmla="*/ 3 h 7"/>
                  <a:gd name="T6" fmla="*/ 9 w 13"/>
                  <a:gd name="T7" fmla="*/ 4 h 7"/>
                  <a:gd name="T8" fmla="*/ 13 w 13"/>
                  <a:gd name="T9" fmla="*/ 6 h 7"/>
                  <a:gd name="T10" fmla="*/ 13 w 13"/>
                  <a:gd name="T11" fmla="*/ 7 h 7"/>
                </a:gdLst>
                <a:ahLst/>
                <a:cxnLst>
                  <a:cxn ang="0">
                    <a:pos x="T0" y="T1"/>
                  </a:cxn>
                  <a:cxn ang="0">
                    <a:pos x="T2" y="T3"/>
                  </a:cxn>
                  <a:cxn ang="0">
                    <a:pos x="T4" y="T5"/>
                  </a:cxn>
                  <a:cxn ang="0">
                    <a:pos x="T6" y="T7"/>
                  </a:cxn>
                  <a:cxn ang="0">
                    <a:pos x="T8" y="T9"/>
                  </a:cxn>
                  <a:cxn ang="0">
                    <a:pos x="T10" y="T11"/>
                  </a:cxn>
                </a:cxnLst>
                <a:rect l="0" t="0" r="r" b="b"/>
                <a:pathLst>
                  <a:path w="13" h="7">
                    <a:moveTo>
                      <a:pt x="13" y="7"/>
                    </a:moveTo>
                    <a:cubicBezTo>
                      <a:pt x="9" y="5"/>
                      <a:pt x="4" y="3"/>
                      <a:pt x="0" y="1"/>
                    </a:cubicBezTo>
                    <a:cubicBezTo>
                      <a:pt x="3" y="2"/>
                      <a:pt x="5" y="0"/>
                      <a:pt x="6" y="3"/>
                    </a:cubicBezTo>
                    <a:cubicBezTo>
                      <a:pt x="9" y="4"/>
                      <a:pt x="9" y="4"/>
                      <a:pt x="9" y="4"/>
                    </a:cubicBezTo>
                    <a:cubicBezTo>
                      <a:pt x="12" y="5"/>
                      <a:pt x="12" y="5"/>
                      <a:pt x="13" y="6"/>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8" name="Freeform 6584">
                <a:extLst>
                  <a:ext uri="{FF2B5EF4-FFF2-40B4-BE49-F238E27FC236}">
                    <a16:creationId xmlns:a16="http://schemas.microsoft.com/office/drawing/2014/main" id="{773225E3-3CA7-4853-BCA7-E95F27FD8D7A}"/>
                  </a:ext>
                </a:extLst>
              </p:cNvPr>
              <p:cNvSpPr>
                <a:spLocks/>
              </p:cNvSpPr>
              <p:nvPr/>
            </p:nvSpPr>
            <p:spPr bwMode="auto">
              <a:xfrm>
                <a:off x="2524" y="2482"/>
                <a:ext cx="14" cy="11"/>
              </a:xfrm>
              <a:custGeom>
                <a:avLst/>
                <a:gdLst>
                  <a:gd name="T0" fmla="*/ 3 w 25"/>
                  <a:gd name="T1" fmla="*/ 15 h 19"/>
                  <a:gd name="T2" fmla="*/ 6 w 25"/>
                  <a:gd name="T3" fmla="*/ 14 h 19"/>
                  <a:gd name="T4" fmla="*/ 25 w 25"/>
                  <a:gd name="T5" fmla="*/ 0 h 19"/>
                  <a:gd name="T6" fmla="*/ 11 w 25"/>
                  <a:gd name="T7" fmla="*/ 11 h 19"/>
                  <a:gd name="T8" fmla="*/ 3 w 25"/>
                  <a:gd name="T9" fmla="*/ 15 h 19"/>
                </a:gdLst>
                <a:ahLst/>
                <a:cxnLst>
                  <a:cxn ang="0">
                    <a:pos x="T0" y="T1"/>
                  </a:cxn>
                  <a:cxn ang="0">
                    <a:pos x="T2" y="T3"/>
                  </a:cxn>
                  <a:cxn ang="0">
                    <a:pos x="T4" y="T5"/>
                  </a:cxn>
                  <a:cxn ang="0">
                    <a:pos x="T6" y="T7"/>
                  </a:cxn>
                  <a:cxn ang="0">
                    <a:pos x="T8" y="T9"/>
                  </a:cxn>
                </a:cxnLst>
                <a:rect l="0" t="0" r="r" b="b"/>
                <a:pathLst>
                  <a:path w="25" h="19">
                    <a:moveTo>
                      <a:pt x="3" y="15"/>
                    </a:moveTo>
                    <a:cubicBezTo>
                      <a:pt x="5" y="14"/>
                      <a:pt x="5" y="14"/>
                      <a:pt x="6" y="14"/>
                    </a:cubicBezTo>
                    <a:cubicBezTo>
                      <a:pt x="17" y="7"/>
                      <a:pt x="18" y="4"/>
                      <a:pt x="25" y="0"/>
                    </a:cubicBezTo>
                    <a:cubicBezTo>
                      <a:pt x="25" y="1"/>
                      <a:pt x="18" y="7"/>
                      <a:pt x="11" y="11"/>
                    </a:cubicBezTo>
                    <a:cubicBezTo>
                      <a:pt x="5" y="16"/>
                      <a:pt x="0" y="19"/>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9" name="Freeform 6585">
                <a:extLst>
                  <a:ext uri="{FF2B5EF4-FFF2-40B4-BE49-F238E27FC236}">
                    <a16:creationId xmlns:a16="http://schemas.microsoft.com/office/drawing/2014/main" id="{D93B7903-290C-44E3-8DDE-1F384A1F7BCA}"/>
                  </a:ext>
                </a:extLst>
              </p:cNvPr>
              <p:cNvSpPr>
                <a:spLocks/>
              </p:cNvSpPr>
              <p:nvPr/>
            </p:nvSpPr>
            <p:spPr bwMode="auto">
              <a:xfrm>
                <a:off x="2516" y="2492"/>
                <a:ext cx="8" cy="5"/>
              </a:xfrm>
              <a:custGeom>
                <a:avLst/>
                <a:gdLst>
                  <a:gd name="T0" fmla="*/ 7 w 13"/>
                  <a:gd name="T1" fmla="*/ 7 h 10"/>
                  <a:gd name="T2" fmla="*/ 0 w 13"/>
                  <a:gd name="T3" fmla="*/ 10 h 10"/>
                  <a:gd name="T4" fmla="*/ 12 w 13"/>
                  <a:gd name="T5" fmla="*/ 3 h 10"/>
                  <a:gd name="T6" fmla="*/ 7 w 13"/>
                  <a:gd name="T7" fmla="*/ 7 h 10"/>
                </a:gdLst>
                <a:ahLst/>
                <a:cxnLst>
                  <a:cxn ang="0">
                    <a:pos x="T0" y="T1"/>
                  </a:cxn>
                  <a:cxn ang="0">
                    <a:pos x="T2" y="T3"/>
                  </a:cxn>
                  <a:cxn ang="0">
                    <a:pos x="T4" y="T5"/>
                  </a:cxn>
                  <a:cxn ang="0">
                    <a:pos x="T6" y="T7"/>
                  </a:cxn>
                </a:cxnLst>
                <a:rect l="0" t="0" r="r" b="b"/>
                <a:pathLst>
                  <a:path w="13" h="10">
                    <a:moveTo>
                      <a:pt x="7" y="7"/>
                    </a:moveTo>
                    <a:cubicBezTo>
                      <a:pt x="2" y="10"/>
                      <a:pt x="4" y="7"/>
                      <a:pt x="0" y="10"/>
                    </a:cubicBezTo>
                    <a:cubicBezTo>
                      <a:pt x="0" y="8"/>
                      <a:pt x="13" y="0"/>
                      <a:pt x="12" y="3"/>
                    </a:cubicBezTo>
                    <a:cubicBezTo>
                      <a:pt x="8" y="5"/>
                      <a:pt x="7"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0" name="Freeform 6586">
                <a:extLst>
                  <a:ext uri="{FF2B5EF4-FFF2-40B4-BE49-F238E27FC236}">
                    <a16:creationId xmlns:a16="http://schemas.microsoft.com/office/drawing/2014/main" id="{64FF4F15-2FC0-4858-B549-1909D32EC81F}"/>
                  </a:ext>
                </a:extLst>
              </p:cNvPr>
              <p:cNvSpPr>
                <a:spLocks/>
              </p:cNvSpPr>
              <p:nvPr/>
            </p:nvSpPr>
            <p:spPr bwMode="auto">
              <a:xfrm>
                <a:off x="2484" y="2510"/>
                <a:ext cx="9" cy="7"/>
              </a:xfrm>
              <a:custGeom>
                <a:avLst/>
                <a:gdLst>
                  <a:gd name="T0" fmla="*/ 12 w 17"/>
                  <a:gd name="T1" fmla="*/ 6 h 12"/>
                  <a:gd name="T2" fmla="*/ 0 w 17"/>
                  <a:gd name="T3" fmla="*/ 10 h 12"/>
                  <a:gd name="T4" fmla="*/ 17 w 17"/>
                  <a:gd name="T5" fmla="*/ 0 h 12"/>
                  <a:gd name="T6" fmla="*/ 12 w 17"/>
                  <a:gd name="T7" fmla="*/ 6 h 12"/>
                </a:gdLst>
                <a:ahLst/>
                <a:cxnLst>
                  <a:cxn ang="0">
                    <a:pos x="T0" y="T1"/>
                  </a:cxn>
                  <a:cxn ang="0">
                    <a:pos x="T2" y="T3"/>
                  </a:cxn>
                  <a:cxn ang="0">
                    <a:pos x="T4" y="T5"/>
                  </a:cxn>
                  <a:cxn ang="0">
                    <a:pos x="T6" y="T7"/>
                  </a:cxn>
                </a:cxnLst>
                <a:rect l="0" t="0" r="r" b="b"/>
                <a:pathLst>
                  <a:path w="17" h="12">
                    <a:moveTo>
                      <a:pt x="12" y="6"/>
                    </a:moveTo>
                    <a:cubicBezTo>
                      <a:pt x="1" y="12"/>
                      <a:pt x="11" y="5"/>
                      <a:pt x="0" y="10"/>
                    </a:cubicBezTo>
                    <a:cubicBezTo>
                      <a:pt x="0" y="9"/>
                      <a:pt x="13" y="3"/>
                      <a:pt x="17" y="0"/>
                    </a:cubicBezTo>
                    <a:cubicBezTo>
                      <a:pt x="13" y="4"/>
                      <a:pt x="11" y="4"/>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1" name="Freeform 6587">
                <a:extLst>
                  <a:ext uri="{FF2B5EF4-FFF2-40B4-BE49-F238E27FC236}">
                    <a16:creationId xmlns:a16="http://schemas.microsoft.com/office/drawing/2014/main" id="{9998734A-88FA-439D-964C-7F1F7C935927}"/>
                  </a:ext>
                </a:extLst>
              </p:cNvPr>
              <p:cNvSpPr>
                <a:spLocks/>
              </p:cNvSpPr>
              <p:nvPr/>
            </p:nvSpPr>
            <p:spPr bwMode="auto">
              <a:xfrm>
                <a:off x="2272" y="2572"/>
                <a:ext cx="14" cy="1"/>
              </a:xfrm>
              <a:custGeom>
                <a:avLst/>
                <a:gdLst>
                  <a:gd name="T0" fmla="*/ 25 w 25"/>
                  <a:gd name="T1" fmla="*/ 0 h 1"/>
                  <a:gd name="T2" fmla="*/ 14 w 25"/>
                  <a:gd name="T3" fmla="*/ 1 h 1"/>
                  <a:gd name="T4" fmla="*/ 5 w 25"/>
                  <a:gd name="T5" fmla="*/ 1 h 1"/>
                  <a:gd name="T6" fmla="*/ 10 w 25"/>
                  <a:gd name="T7" fmla="*/ 0 h 1"/>
                  <a:gd name="T8" fmla="*/ 25 w 25"/>
                  <a:gd name="T9" fmla="*/ 0 h 1"/>
                </a:gdLst>
                <a:ahLst/>
                <a:cxnLst>
                  <a:cxn ang="0">
                    <a:pos x="T0" y="T1"/>
                  </a:cxn>
                  <a:cxn ang="0">
                    <a:pos x="T2" y="T3"/>
                  </a:cxn>
                  <a:cxn ang="0">
                    <a:pos x="T4" y="T5"/>
                  </a:cxn>
                  <a:cxn ang="0">
                    <a:pos x="T6" y="T7"/>
                  </a:cxn>
                  <a:cxn ang="0">
                    <a:pos x="T8" y="T9"/>
                  </a:cxn>
                </a:cxnLst>
                <a:rect l="0" t="0" r="r" b="b"/>
                <a:pathLst>
                  <a:path w="25" h="1">
                    <a:moveTo>
                      <a:pt x="25" y="0"/>
                    </a:moveTo>
                    <a:cubicBezTo>
                      <a:pt x="25" y="1"/>
                      <a:pt x="19" y="1"/>
                      <a:pt x="14" y="1"/>
                    </a:cubicBezTo>
                    <a:cubicBezTo>
                      <a:pt x="9" y="1"/>
                      <a:pt x="4" y="1"/>
                      <a:pt x="5" y="1"/>
                    </a:cubicBezTo>
                    <a:cubicBezTo>
                      <a:pt x="0" y="1"/>
                      <a:pt x="4" y="1"/>
                      <a:pt x="10" y="0"/>
                    </a:cubicBezTo>
                    <a:cubicBezTo>
                      <a:pt x="15" y="0"/>
                      <a:pt x="23"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2" name="Freeform 6588">
                <a:extLst>
                  <a:ext uri="{FF2B5EF4-FFF2-40B4-BE49-F238E27FC236}">
                    <a16:creationId xmlns:a16="http://schemas.microsoft.com/office/drawing/2014/main" id="{9D67737E-56F3-4461-9D77-43F4EF8BED28}"/>
                  </a:ext>
                </a:extLst>
              </p:cNvPr>
              <p:cNvSpPr>
                <a:spLocks/>
              </p:cNvSpPr>
              <p:nvPr/>
            </p:nvSpPr>
            <p:spPr bwMode="auto">
              <a:xfrm>
                <a:off x="2462" y="2519"/>
                <a:ext cx="16" cy="8"/>
              </a:xfrm>
              <a:custGeom>
                <a:avLst/>
                <a:gdLst>
                  <a:gd name="T0" fmla="*/ 28 w 28"/>
                  <a:gd name="T1" fmla="*/ 1 h 14"/>
                  <a:gd name="T2" fmla="*/ 16 w 28"/>
                  <a:gd name="T3" fmla="*/ 8 h 14"/>
                  <a:gd name="T4" fmla="*/ 21 w 28"/>
                  <a:gd name="T5" fmla="*/ 4 h 14"/>
                  <a:gd name="T6" fmla="*/ 4 w 28"/>
                  <a:gd name="T7" fmla="*/ 14 h 14"/>
                  <a:gd name="T8" fmla="*/ 0 w 28"/>
                  <a:gd name="T9" fmla="*/ 14 h 14"/>
                  <a:gd name="T10" fmla="*/ 26 w 28"/>
                  <a:gd name="T11" fmla="*/ 0 h 14"/>
                  <a:gd name="T12" fmla="*/ 28 w 28"/>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28" h="14">
                    <a:moveTo>
                      <a:pt x="28" y="1"/>
                    </a:moveTo>
                    <a:cubicBezTo>
                      <a:pt x="24" y="4"/>
                      <a:pt x="20" y="6"/>
                      <a:pt x="16" y="8"/>
                    </a:cubicBezTo>
                    <a:cubicBezTo>
                      <a:pt x="17" y="7"/>
                      <a:pt x="22" y="4"/>
                      <a:pt x="21" y="4"/>
                    </a:cubicBezTo>
                    <a:cubicBezTo>
                      <a:pt x="11" y="7"/>
                      <a:pt x="14" y="9"/>
                      <a:pt x="4" y="14"/>
                    </a:cubicBezTo>
                    <a:cubicBezTo>
                      <a:pt x="4" y="13"/>
                      <a:pt x="3" y="13"/>
                      <a:pt x="0" y="14"/>
                    </a:cubicBezTo>
                    <a:cubicBezTo>
                      <a:pt x="8" y="9"/>
                      <a:pt x="16" y="6"/>
                      <a:pt x="26" y="0"/>
                    </a:cubicBezTo>
                    <a:lnTo>
                      <a:pt x="28"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3" name="Freeform 6589">
                <a:extLst>
                  <a:ext uri="{FF2B5EF4-FFF2-40B4-BE49-F238E27FC236}">
                    <a16:creationId xmlns:a16="http://schemas.microsoft.com/office/drawing/2014/main" id="{C156C5AC-9D0D-4DE4-BFE3-F295695CB476}"/>
                  </a:ext>
                </a:extLst>
              </p:cNvPr>
              <p:cNvSpPr>
                <a:spLocks/>
              </p:cNvSpPr>
              <p:nvPr/>
            </p:nvSpPr>
            <p:spPr bwMode="auto">
              <a:xfrm>
                <a:off x="2207" y="2569"/>
                <a:ext cx="16" cy="2"/>
              </a:xfrm>
              <a:custGeom>
                <a:avLst/>
                <a:gdLst>
                  <a:gd name="T0" fmla="*/ 29 w 29"/>
                  <a:gd name="T1" fmla="*/ 4 h 4"/>
                  <a:gd name="T2" fmla="*/ 14 w 29"/>
                  <a:gd name="T3" fmla="*/ 3 h 4"/>
                  <a:gd name="T4" fmla="*/ 2 w 29"/>
                  <a:gd name="T5" fmla="*/ 0 h 4"/>
                  <a:gd name="T6" fmla="*/ 29 w 29"/>
                  <a:gd name="T7" fmla="*/ 4 h 4"/>
                </a:gdLst>
                <a:ahLst/>
                <a:cxnLst>
                  <a:cxn ang="0">
                    <a:pos x="T0" y="T1"/>
                  </a:cxn>
                  <a:cxn ang="0">
                    <a:pos x="T2" y="T3"/>
                  </a:cxn>
                  <a:cxn ang="0">
                    <a:pos x="T4" y="T5"/>
                  </a:cxn>
                  <a:cxn ang="0">
                    <a:pos x="T6" y="T7"/>
                  </a:cxn>
                </a:cxnLst>
                <a:rect l="0" t="0" r="r" b="b"/>
                <a:pathLst>
                  <a:path w="29" h="4">
                    <a:moveTo>
                      <a:pt x="29" y="4"/>
                    </a:moveTo>
                    <a:cubicBezTo>
                      <a:pt x="29" y="4"/>
                      <a:pt x="21" y="4"/>
                      <a:pt x="14" y="3"/>
                    </a:cubicBezTo>
                    <a:cubicBezTo>
                      <a:pt x="7" y="2"/>
                      <a:pt x="0" y="1"/>
                      <a:pt x="2" y="0"/>
                    </a:cubicBezTo>
                    <a:cubicBezTo>
                      <a:pt x="14" y="1"/>
                      <a:pt x="17" y="3"/>
                      <a:pt x="2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4" name="Freeform 6590">
                <a:extLst>
                  <a:ext uri="{FF2B5EF4-FFF2-40B4-BE49-F238E27FC236}">
                    <a16:creationId xmlns:a16="http://schemas.microsoft.com/office/drawing/2014/main" id="{E7EF5AAA-BB7B-493F-B792-216B550F35BB}"/>
                  </a:ext>
                </a:extLst>
              </p:cNvPr>
              <p:cNvSpPr>
                <a:spLocks/>
              </p:cNvSpPr>
              <p:nvPr/>
            </p:nvSpPr>
            <p:spPr bwMode="auto">
              <a:xfrm>
                <a:off x="2099" y="2543"/>
                <a:ext cx="28" cy="9"/>
              </a:xfrm>
              <a:custGeom>
                <a:avLst/>
                <a:gdLst>
                  <a:gd name="T0" fmla="*/ 0 w 49"/>
                  <a:gd name="T1" fmla="*/ 0 h 16"/>
                  <a:gd name="T2" fmla="*/ 24 w 49"/>
                  <a:gd name="T3" fmla="*/ 7 h 16"/>
                  <a:gd name="T4" fmla="*/ 49 w 49"/>
                  <a:gd name="T5" fmla="*/ 16 h 16"/>
                  <a:gd name="T6" fmla="*/ 23 w 49"/>
                  <a:gd name="T7" fmla="*/ 9 h 16"/>
                  <a:gd name="T8" fmla="*/ 0 w 49"/>
                  <a:gd name="T9" fmla="*/ 0 h 16"/>
                </a:gdLst>
                <a:ahLst/>
                <a:cxnLst>
                  <a:cxn ang="0">
                    <a:pos x="T0" y="T1"/>
                  </a:cxn>
                  <a:cxn ang="0">
                    <a:pos x="T2" y="T3"/>
                  </a:cxn>
                  <a:cxn ang="0">
                    <a:pos x="T4" y="T5"/>
                  </a:cxn>
                  <a:cxn ang="0">
                    <a:pos x="T6" y="T7"/>
                  </a:cxn>
                  <a:cxn ang="0">
                    <a:pos x="T8" y="T9"/>
                  </a:cxn>
                </a:cxnLst>
                <a:rect l="0" t="0" r="r" b="b"/>
                <a:pathLst>
                  <a:path w="49" h="16">
                    <a:moveTo>
                      <a:pt x="0" y="0"/>
                    </a:moveTo>
                    <a:cubicBezTo>
                      <a:pt x="6" y="2"/>
                      <a:pt x="15" y="5"/>
                      <a:pt x="24" y="7"/>
                    </a:cubicBezTo>
                    <a:cubicBezTo>
                      <a:pt x="33" y="10"/>
                      <a:pt x="42" y="13"/>
                      <a:pt x="49" y="16"/>
                    </a:cubicBezTo>
                    <a:cubicBezTo>
                      <a:pt x="43" y="15"/>
                      <a:pt x="33" y="12"/>
                      <a:pt x="23" y="9"/>
                    </a:cubicBezTo>
                    <a:cubicBezTo>
                      <a:pt x="13" y="5"/>
                      <a:pt x="4"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5" name="Freeform 6591">
                <a:extLst>
                  <a:ext uri="{FF2B5EF4-FFF2-40B4-BE49-F238E27FC236}">
                    <a16:creationId xmlns:a16="http://schemas.microsoft.com/office/drawing/2014/main" id="{1A0AFED2-2B3D-4DE5-BB6C-8DFCAA7D34DE}"/>
                  </a:ext>
                </a:extLst>
              </p:cNvPr>
              <p:cNvSpPr>
                <a:spLocks/>
              </p:cNvSpPr>
              <p:nvPr/>
            </p:nvSpPr>
            <p:spPr bwMode="auto">
              <a:xfrm>
                <a:off x="2277" y="2570"/>
                <a:ext cx="24" cy="2"/>
              </a:xfrm>
              <a:custGeom>
                <a:avLst/>
                <a:gdLst>
                  <a:gd name="T0" fmla="*/ 0 w 42"/>
                  <a:gd name="T1" fmla="*/ 2 h 4"/>
                  <a:gd name="T2" fmla="*/ 22 w 42"/>
                  <a:gd name="T3" fmla="*/ 2 h 4"/>
                  <a:gd name="T4" fmla="*/ 42 w 42"/>
                  <a:gd name="T5" fmla="*/ 1 h 4"/>
                  <a:gd name="T6" fmla="*/ 19 w 42"/>
                  <a:gd name="T7" fmla="*/ 3 h 4"/>
                  <a:gd name="T8" fmla="*/ 0 w 42"/>
                  <a:gd name="T9" fmla="*/ 2 h 4"/>
                </a:gdLst>
                <a:ahLst/>
                <a:cxnLst>
                  <a:cxn ang="0">
                    <a:pos x="T0" y="T1"/>
                  </a:cxn>
                  <a:cxn ang="0">
                    <a:pos x="T2" y="T3"/>
                  </a:cxn>
                  <a:cxn ang="0">
                    <a:pos x="T4" y="T5"/>
                  </a:cxn>
                  <a:cxn ang="0">
                    <a:pos x="T6" y="T7"/>
                  </a:cxn>
                  <a:cxn ang="0">
                    <a:pos x="T8" y="T9"/>
                  </a:cxn>
                </a:cxnLst>
                <a:rect l="0" t="0" r="r" b="b"/>
                <a:pathLst>
                  <a:path w="42" h="4">
                    <a:moveTo>
                      <a:pt x="0" y="2"/>
                    </a:moveTo>
                    <a:cubicBezTo>
                      <a:pt x="6" y="4"/>
                      <a:pt x="14" y="3"/>
                      <a:pt x="22" y="2"/>
                    </a:cubicBezTo>
                    <a:cubicBezTo>
                      <a:pt x="30" y="2"/>
                      <a:pt x="37" y="0"/>
                      <a:pt x="42" y="1"/>
                    </a:cubicBezTo>
                    <a:cubicBezTo>
                      <a:pt x="36" y="2"/>
                      <a:pt x="27" y="3"/>
                      <a:pt x="19" y="3"/>
                    </a:cubicBezTo>
                    <a:cubicBezTo>
                      <a:pt x="11" y="4"/>
                      <a:pt x="4"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6" name="Freeform 6592">
                <a:extLst>
                  <a:ext uri="{FF2B5EF4-FFF2-40B4-BE49-F238E27FC236}">
                    <a16:creationId xmlns:a16="http://schemas.microsoft.com/office/drawing/2014/main" id="{A57C9387-1C00-4E63-90B7-EE8D2A5AC841}"/>
                  </a:ext>
                </a:extLst>
              </p:cNvPr>
              <p:cNvSpPr>
                <a:spLocks/>
              </p:cNvSpPr>
              <p:nvPr/>
            </p:nvSpPr>
            <p:spPr bwMode="auto">
              <a:xfrm>
                <a:off x="2004" y="2491"/>
                <a:ext cx="15" cy="12"/>
              </a:xfrm>
              <a:custGeom>
                <a:avLst/>
                <a:gdLst>
                  <a:gd name="T0" fmla="*/ 9 w 26"/>
                  <a:gd name="T1" fmla="*/ 9 h 21"/>
                  <a:gd name="T2" fmla="*/ 26 w 26"/>
                  <a:gd name="T3" fmla="*/ 21 h 21"/>
                  <a:gd name="T4" fmla="*/ 9 w 26"/>
                  <a:gd name="T5" fmla="*/ 10 h 21"/>
                  <a:gd name="T6" fmla="*/ 3 w 26"/>
                  <a:gd name="T7" fmla="*/ 2 h 21"/>
                  <a:gd name="T8" fmla="*/ 9 w 26"/>
                  <a:gd name="T9" fmla="*/ 9 h 21"/>
                </a:gdLst>
                <a:ahLst/>
                <a:cxnLst>
                  <a:cxn ang="0">
                    <a:pos x="T0" y="T1"/>
                  </a:cxn>
                  <a:cxn ang="0">
                    <a:pos x="T2" y="T3"/>
                  </a:cxn>
                  <a:cxn ang="0">
                    <a:pos x="T4" y="T5"/>
                  </a:cxn>
                  <a:cxn ang="0">
                    <a:pos x="T6" y="T7"/>
                  </a:cxn>
                  <a:cxn ang="0">
                    <a:pos x="T8" y="T9"/>
                  </a:cxn>
                </a:cxnLst>
                <a:rect l="0" t="0" r="r" b="b"/>
                <a:pathLst>
                  <a:path w="26" h="21">
                    <a:moveTo>
                      <a:pt x="9" y="9"/>
                    </a:moveTo>
                    <a:cubicBezTo>
                      <a:pt x="16" y="14"/>
                      <a:pt x="25" y="17"/>
                      <a:pt x="26" y="21"/>
                    </a:cubicBezTo>
                    <a:cubicBezTo>
                      <a:pt x="23" y="20"/>
                      <a:pt x="13" y="11"/>
                      <a:pt x="9" y="10"/>
                    </a:cubicBezTo>
                    <a:cubicBezTo>
                      <a:pt x="6" y="8"/>
                      <a:pt x="0" y="0"/>
                      <a:pt x="3" y="2"/>
                    </a:cubicBezTo>
                    <a:cubicBezTo>
                      <a:pt x="13" y="8"/>
                      <a:pt x="7" y="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7" name="Freeform 6593">
                <a:extLst>
                  <a:ext uri="{FF2B5EF4-FFF2-40B4-BE49-F238E27FC236}">
                    <a16:creationId xmlns:a16="http://schemas.microsoft.com/office/drawing/2014/main" id="{B1D97D29-542E-44C0-A292-43EF112B9116}"/>
                  </a:ext>
                </a:extLst>
              </p:cNvPr>
              <p:cNvSpPr>
                <a:spLocks/>
              </p:cNvSpPr>
              <p:nvPr/>
            </p:nvSpPr>
            <p:spPr bwMode="auto">
              <a:xfrm>
                <a:off x="2555" y="2448"/>
                <a:ext cx="21" cy="16"/>
              </a:xfrm>
              <a:custGeom>
                <a:avLst/>
                <a:gdLst>
                  <a:gd name="T0" fmla="*/ 18 w 36"/>
                  <a:gd name="T1" fmla="*/ 16 h 28"/>
                  <a:gd name="T2" fmla="*/ 13 w 36"/>
                  <a:gd name="T3" fmla="*/ 17 h 28"/>
                  <a:gd name="T4" fmla="*/ 3 w 36"/>
                  <a:gd name="T5" fmla="*/ 26 h 28"/>
                  <a:gd name="T6" fmla="*/ 0 w 36"/>
                  <a:gd name="T7" fmla="*/ 28 h 28"/>
                  <a:gd name="T8" fmla="*/ 19 w 36"/>
                  <a:gd name="T9" fmla="*/ 10 h 28"/>
                  <a:gd name="T10" fmla="*/ 23 w 36"/>
                  <a:gd name="T11" fmla="*/ 8 h 28"/>
                  <a:gd name="T12" fmla="*/ 27 w 36"/>
                  <a:gd name="T13" fmla="*/ 7 h 28"/>
                  <a:gd name="T14" fmla="*/ 18 w 36"/>
                  <a:gd name="T15" fmla="*/ 16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28">
                    <a:moveTo>
                      <a:pt x="18" y="16"/>
                    </a:moveTo>
                    <a:cubicBezTo>
                      <a:pt x="15" y="17"/>
                      <a:pt x="14" y="18"/>
                      <a:pt x="13" y="17"/>
                    </a:cubicBezTo>
                    <a:cubicBezTo>
                      <a:pt x="11" y="19"/>
                      <a:pt x="8" y="22"/>
                      <a:pt x="3" y="26"/>
                    </a:cubicBezTo>
                    <a:cubicBezTo>
                      <a:pt x="3" y="25"/>
                      <a:pt x="2" y="26"/>
                      <a:pt x="0" y="28"/>
                    </a:cubicBezTo>
                    <a:cubicBezTo>
                      <a:pt x="6" y="22"/>
                      <a:pt x="12" y="18"/>
                      <a:pt x="19" y="10"/>
                    </a:cubicBezTo>
                    <a:cubicBezTo>
                      <a:pt x="20" y="11"/>
                      <a:pt x="21" y="10"/>
                      <a:pt x="23" y="8"/>
                    </a:cubicBezTo>
                    <a:cubicBezTo>
                      <a:pt x="19" y="12"/>
                      <a:pt x="16" y="17"/>
                      <a:pt x="27" y="7"/>
                    </a:cubicBezTo>
                    <a:cubicBezTo>
                      <a:pt x="36" y="0"/>
                      <a:pt x="21" y="13"/>
                      <a:pt x="1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8" name="Freeform 6594">
                <a:extLst>
                  <a:ext uri="{FF2B5EF4-FFF2-40B4-BE49-F238E27FC236}">
                    <a16:creationId xmlns:a16="http://schemas.microsoft.com/office/drawing/2014/main" id="{AC952D36-A8E8-4601-8751-DAE8CCE0005A}"/>
                  </a:ext>
                </a:extLst>
              </p:cNvPr>
              <p:cNvSpPr>
                <a:spLocks/>
              </p:cNvSpPr>
              <p:nvPr/>
            </p:nvSpPr>
            <p:spPr bwMode="auto">
              <a:xfrm>
                <a:off x="2545" y="2465"/>
                <a:ext cx="10" cy="8"/>
              </a:xfrm>
              <a:custGeom>
                <a:avLst/>
                <a:gdLst>
                  <a:gd name="T0" fmla="*/ 18 w 18"/>
                  <a:gd name="T1" fmla="*/ 2 h 15"/>
                  <a:gd name="T2" fmla="*/ 2 w 18"/>
                  <a:gd name="T3" fmla="*/ 14 h 15"/>
                  <a:gd name="T4" fmla="*/ 6 w 18"/>
                  <a:gd name="T5" fmla="*/ 10 h 15"/>
                  <a:gd name="T6" fmla="*/ 3 w 18"/>
                  <a:gd name="T7" fmla="*/ 12 h 15"/>
                  <a:gd name="T8" fmla="*/ 18 w 18"/>
                  <a:gd name="T9" fmla="*/ 2 h 15"/>
                </a:gdLst>
                <a:ahLst/>
                <a:cxnLst>
                  <a:cxn ang="0">
                    <a:pos x="T0" y="T1"/>
                  </a:cxn>
                  <a:cxn ang="0">
                    <a:pos x="T2" y="T3"/>
                  </a:cxn>
                  <a:cxn ang="0">
                    <a:pos x="T4" y="T5"/>
                  </a:cxn>
                  <a:cxn ang="0">
                    <a:pos x="T6" y="T7"/>
                  </a:cxn>
                  <a:cxn ang="0">
                    <a:pos x="T8" y="T9"/>
                  </a:cxn>
                </a:cxnLst>
                <a:rect l="0" t="0" r="r" b="b"/>
                <a:pathLst>
                  <a:path w="18" h="15">
                    <a:moveTo>
                      <a:pt x="18" y="2"/>
                    </a:moveTo>
                    <a:cubicBezTo>
                      <a:pt x="12" y="7"/>
                      <a:pt x="9" y="8"/>
                      <a:pt x="2" y="14"/>
                    </a:cubicBezTo>
                    <a:cubicBezTo>
                      <a:pt x="0" y="15"/>
                      <a:pt x="3" y="12"/>
                      <a:pt x="6" y="10"/>
                    </a:cubicBezTo>
                    <a:cubicBezTo>
                      <a:pt x="6" y="9"/>
                      <a:pt x="5" y="10"/>
                      <a:pt x="3" y="12"/>
                    </a:cubicBezTo>
                    <a:cubicBezTo>
                      <a:pt x="4" y="10"/>
                      <a:pt x="18"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9" name="Freeform 6595">
                <a:extLst>
                  <a:ext uri="{FF2B5EF4-FFF2-40B4-BE49-F238E27FC236}">
                    <a16:creationId xmlns:a16="http://schemas.microsoft.com/office/drawing/2014/main" id="{B808A821-6CD1-41F8-8373-5E3FE27B1333}"/>
                  </a:ext>
                </a:extLst>
              </p:cNvPr>
              <p:cNvSpPr>
                <a:spLocks/>
              </p:cNvSpPr>
              <p:nvPr/>
            </p:nvSpPr>
            <p:spPr bwMode="auto">
              <a:xfrm>
                <a:off x="1963" y="2460"/>
                <a:ext cx="11" cy="9"/>
              </a:xfrm>
              <a:custGeom>
                <a:avLst/>
                <a:gdLst>
                  <a:gd name="T0" fmla="*/ 16 w 19"/>
                  <a:gd name="T1" fmla="*/ 16 h 16"/>
                  <a:gd name="T2" fmla="*/ 0 w 19"/>
                  <a:gd name="T3" fmla="*/ 0 h 16"/>
                  <a:gd name="T4" fmla="*/ 19 w 19"/>
                  <a:gd name="T5" fmla="*/ 16 h 16"/>
                  <a:gd name="T6" fmla="*/ 16 w 19"/>
                  <a:gd name="T7" fmla="*/ 16 h 16"/>
                </a:gdLst>
                <a:ahLst/>
                <a:cxnLst>
                  <a:cxn ang="0">
                    <a:pos x="T0" y="T1"/>
                  </a:cxn>
                  <a:cxn ang="0">
                    <a:pos x="T2" y="T3"/>
                  </a:cxn>
                  <a:cxn ang="0">
                    <a:pos x="T4" y="T5"/>
                  </a:cxn>
                  <a:cxn ang="0">
                    <a:pos x="T6" y="T7"/>
                  </a:cxn>
                </a:cxnLst>
                <a:rect l="0" t="0" r="r" b="b"/>
                <a:pathLst>
                  <a:path w="19" h="16">
                    <a:moveTo>
                      <a:pt x="16" y="16"/>
                    </a:moveTo>
                    <a:cubicBezTo>
                      <a:pt x="8" y="9"/>
                      <a:pt x="0" y="2"/>
                      <a:pt x="0" y="0"/>
                    </a:cubicBezTo>
                    <a:cubicBezTo>
                      <a:pt x="8" y="8"/>
                      <a:pt x="9" y="8"/>
                      <a:pt x="19" y="16"/>
                    </a:cubicBezTo>
                    <a:cubicBezTo>
                      <a:pt x="18" y="16"/>
                      <a:pt x="16" y="15"/>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0" name="Freeform 6596">
                <a:extLst>
                  <a:ext uri="{FF2B5EF4-FFF2-40B4-BE49-F238E27FC236}">
                    <a16:creationId xmlns:a16="http://schemas.microsoft.com/office/drawing/2014/main" id="{F5EFC46C-177B-4635-992E-AC2E2945A8A4}"/>
                  </a:ext>
                </a:extLst>
              </p:cNvPr>
              <p:cNvSpPr>
                <a:spLocks/>
              </p:cNvSpPr>
              <p:nvPr/>
            </p:nvSpPr>
            <p:spPr bwMode="auto">
              <a:xfrm>
                <a:off x="2310" y="2564"/>
                <a:ext cx="17" cy="3"/>
              </a:xfrm>
              <a:custGeom>
                <a:avLst/>
                <a:gdLst>
                  <a:gd name="T0" fmla="*/ 21 w 29"/>
                  <a:gd name="T1" fmla="*/ 4 h 5"/>
                  <a:gd name="T2" fmla="*/ 15 w 29"/>
                  <a:gd name="T3" fmla="*/ 3 h 5"/>
                  <a:gd name="T4" fmla="*/ 0 w 29"/>
                  <a:gd name="T5" fmla="*/ 4 h 5"/>
                  <a:gd name="T6" fmla="*/ 29 w 29"/>
                  <a:gd name="T7" fmla="*/ 0 h 5"/>
                  <a:gd name="T8" fmla="*/ 21 w 29"/>
                  <a:gd name="T9" fmla="*/ 4 h 5"/>
                </a:gdLst>
                <a:ahLst/>
                <a:cxnLst>
                  <a:cxn ang="0">
                    <a:pos x="T0" y="T1"/>
                  </a:cxn>
                  <a:cxn ang="0">
                    <a:pos x="T2" y="T3"/>
                  </a:cxn>
                  <a:cxn ang="0">
                    <a:pos x="T4" y="T5"/>
                  </a:cxn>
                  <a:cxn ang="0">
                    <a:pos x="T6" y="T7"/>
                  </a:cxn>
                  <a:cxn ang="0">
                    <a:pos x="T8" y="T9"/>
                  </a:cxn>
                </a:cxnLst>
                <a:rect l="0" t="0" r="r" b="b"/>
                <a:pathLst>
                  <a:path w="29" h="5">
                    <a:moveTo>
                      <a:pt x="21" y="4"/>
                    </a:moveTo>
                    <a:cubicBezTo>
                      <a:pt x="14" y="5"/>
                      <a:pt x="15" y="4"/>
                      <a:pt x="15" y="3"/>
                    </a:cubicBezTo>
                    <a:cubicBezTo>
                      <a:pt x="14" y="2"/>
                      <a:pt x="13" y="2"/>
                      <a:pt x="0" y="4"/>
                    </a:cubicBezTo>
                    <a:cubicBezTo>
                      <a:pt x="1" y="2"/>
                      <a:pt x="15" y="2"/>
                      <a:pt x="29" y="0"/>
                    </a:cubicBezTo>
                    <a:cubicBezTo>
                      <a:pt x="25" y="1"/>
                      <a:pt x="22" y="3"/>
                      <a:pt x="2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1" name="Freeform 6597">
                <a:extLst>
                  <a:ext uri="{FF2B5EF4-FFF2-40B4-BE49-F238E27FC236}">
                    <a16:creationId xmlns:a16="http://schemas.microsoft.com/office/drawing/2014/main" id="{84FADAA5-8BF6-4D07-8B45-8C7A497CBA0A}"/>
                  </a:ext>
                </a:extLst>
              </p:cNvPr>
              <p:cNvSpPr>
                <a:spLocks/>
              </p:cNvSpPr>
              <p:nvPr/>
            </p:nvSpPr>
            <p:spPr bwMode="auto">
              <a:xfrm>
                <a:off x="1891" y="2382"/>
                <a:ext cx="110" cy="106"/>
              </a:xfrm>
              <a:custGeom>
                <a:avLst/>
                <a:gdLst>
                  <a:gd name="T0" fmla="*/ 98 w 193"/>
                  <a:gd name="T1" fmla="*/ 111 h 186"/>
                  <a:gd name="T2" fmla="*/ 98 w 193"/>
                  <a:gd name="T3" fmla="*/ 109 h 186"/>
                  <a:gd name="T4" fmla="*/ 93 w 193"/>
                  <a:gd name="T5" fmla="*/ 107 h 186"/>
                  <a:gd name="T6" fmla="*/ 69 w 193"/>
                  <a:gd name="T7" fmla="*/ 83 h 186"/>
                  <a:gd name="T8" fmla="*/ 46 w 193"/>
                  <a:gd name="T9" fmla="*/ 58 h 186"/>
                  <a:gd name="T10" fmla="*/ 88 w 193"/>
                  <a:gd name="T11" fmla="*/ 101 h 186"/>
                  <a:gd name="T12" fmla="*/ 48 w 193"/>
                  <a:gd name="T13" fmla="*/ 57 h 186"/>
                  <a:gd name="T14" fmla="*/ 0 w 193"/>
                  <a:gd name="T15" fmla="*/ 0 h 186"/>
                  <a:gd name="T16" fmla="*/ 95 w 193"/>
                  <a:gd name="T17" fmla="*/ 106 h 186"/>
                  <a:gd name="T18" fmla="*/ 193 w 193"/>
                  <a:gd name="T19" fmla="*/ 185 h 186"/>
                  <a:gd name="T20" fmla="*/ 185 w 193"/>
                  <a:gd name="T21" fmla="*/ 182 h 186"/>
                  <a:gd name="T22" fmla="*/ 182 w 193"/>
                  <a:gd name="T23" fmla="*/ 178 h 186"/>
                  <a:gd name="T24" fmla="*/ 134 w 193"/>
                  <a:gd name="T25" fmla="*/ 142 h 186"/>
                  <a:gd name="T26" fmla="*/ 98 w 193"/>
                  <a:gd name="T27" fmla="*/ 1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3" h="186">
                    <a:moveTo>
                      <a:pt x="98" y="111"/>
                    </a:moveTo>
                    <a:cubicBezTo>
                      <a:pt x="95" y="108"/>
                      <a:pt x="106" y="117"/>
                      <a:pt x="98" y="109"/>
                    </a:cubicBezTo>
                    <a:cubicBezTo>
                      <a:pt x="87" y="99"/>
                      <a:pt x="99" y="112"/>
                      <a:pt x="93" y="107"/>
                    </a:cubicBezTo>
                    <a:cubicBezTo>
                      <a:pt x="86" y="99"/>
                      <a:pt x="77" y="91"/>
                      <a:pt x="69" y="83"/>
                    </a:cubicBezTo>
                    <a:cubicBezTo>
                      <a:pt x="60" y="74"/>
                      <a:pt x="52" y="66"/>
                      <a:pt x="46" y="58"/>
                    </a:cubicBezTo>
                    <a:cubicBezTo>
                      <a:pt x="62" y="74"/>
                      <a:pt x="73" y="86"/>
                      <a:pt x="88" y="101"/>
                    </a:cubicBezTo>
                    <a:cubicBezTo>
                      <a:pt x="77" y="89"/>
                      <a:pt x="63" y="74"/>
                      <a:pt x="48" y="57"/>
                    </a:cubicBezTo>
                    <a:cubicBezTo>
                      <a:pt x="32" y="40"/>
                      <a:pt x="16" y="21"/>
                      <a:pt x="0" y="0"/>
                    </a:cubicBezTo>
                    <a:cubicBezTo>
                      <a:pt x="29" y="37"/>
                      <a:pt x="61" y="73"/>
                      <a:pt x="95" y="106"/>
                    </a:cubicBezTo>
                    <a:cubicBezTo>
                      <a:pt x="129" y="138"/>
                      <a:pt x="163" y="165"/>
                      <a:pt x="193" y="185"/>
                    </a:cubicBezTo>
                    <a:cubicBezTo>
                      <a:pt x="192" y="186"/>
                      <a:pt x="182" y="178"/>
                      <a:pt x="185" y="182"/>
                    </a:cubicBezTo>
                    <a:cubicBezTo>
                      <a:pt x="181" y="179"/>
                      <a:pt x="182" y="179"/>
                      <a:pt x="182" y="178"/>
                    </a:cubicBezTo>
                    <a:cubicBezTo>
                      <a:pt x="159" y="162"/>
                      <a:pt x="146" y="152"/>
                      <a:pt x="134" y="142"/>
                    </a:cubicBezTo>
                    <a:lnTo>
                      <a:pt x="98"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2" name="Freeform 6598">
                <a:extLst>
                  <a:ext uri="{FF2B5EF4-FFF2-40B4-BE49-F238E27FC236}">
                    <a16:creationId xmlns:a16="http://schemas.microsoft.com/office/drawing/2014/main" id="{A4AF6216-796B-46D8-BF6D-2157ECD7DB5F}"/>
                  </a:ext>
                </a:extLst>
              </p:cNvPr>
              <p:cNvSpPr>
                <a:spLocks/>
              </p:cNvSpPr>
              <p:nvPr/>
            </p:nvSpPr>
            <p:spPr bwMode="auto">
              <a:xfrm>
                <a:off x="2519" y="2485"/>
                <a:ext cx="7" cy="6"/>
              </a:xfrm>
              <a:custGeom>
                <a:avLst/>
                <a:gdLst>
                  <a:gd name="T0" fmla="*/ 9 w 14"/>
                  <a:gd name="T1" fmla="*/ 5 h 10"/>
                  <a:gd name="T2" fmla="*/ 0 w 14"/>
                  <a:gd name="T3" fmla="*/ 10 h 10"/>
                  <a:gd name="T4" fmla="*/ 13 w 14"/>
                  <a:gd name="T5" fmla="*/ 0 h 10"/>
                  <a:gd name="T6" fmla="*/ 9 w 14"/>
                  <a:gd name="T7" fmla="*/ 5 h 10"/>
                </a:gdLst>
                <a:ahLst/>
                <a:cxnLst>
                  <a:cxn ang="0">
                    <a:pos x="T0" y="T1"/>
                  </a:cxn>
                  <a:cxn ang="0">
                    <a:pos x="T2" y="T3"/>
                  </a:cxn>
                  <a:cxn ang="0">
                    <a:pos x="T4" y="T5"/>
                  </a:cxn>
                  <a:cxn ang="0">
                    <a:pos x="T6" y="T7"/>
                  </a:cxn>
                </a:cxnLst>
                <a:rect l="0" t="0" r="r" b="b"/>
                <a:pathLst>
                  <a:path w="14" h="10">
                    <a:moveTo>
                      <a:pt x="9" y="5"/>
                    </a:moveTo>
                    <a:cubicBezTo>
                      <a:pt x="4" y="9"/>
                      <a:pt x="4" y="7"/>
                      <a:pt x="0" y="10"/>
                    </a:cubicBezTo>
                    <a:cubicBezTo>
                      <a:pt x="2" y="8"/>
                      <a:pt x="8" y="4"/>
                      <a:pt x="13" y="0"/>
                    </a:cubicBezTo>
                    <a:cubicBezTo>
                      <a:pt x="14" y="1"/>
                      <a:pt x="6" y="6"/>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3" name="Freeform 6599">
                <a:extLst>
                  <a:ext uri="{FF2B5EF4-FFF2-40B4-BE49-F238E27FC236}">
                    <a16:creationId xmlns:a16="http://schemas.microsoft.com/office/drawing/2014/main" id="{A1F6C92F-2C9E-4175-BC0B-5F35DFC82874}"/>
                  </a:ext>
                </a:extLst>
              </p:cNvPr>
              <p:cNvSpPr>
                <a:spLocks/>
              </p:cNvSpPr>
              <p:nvPr/>
            </p:nvSpPr>
            <p:spPr bwMode="auto">
              <a:xfrm>
                <a:off x="2225" y="2568"/>
                <a:ext cx="36" cy="2"/>
              </a:xfrm>
              <a:custGeom>
                <a:avLst/>
                <a:gdLst>
                  <a:gd name="T0" fmla="*/ 63 w 63"/>
                  <a:gd name="T1" fmla="*/ 3 h 3"/>
                  <a:gd name="T2" fmla="*/ 23 w 63"/>
                  <a:gd name="T3" fmla="*/ 2 h 3"/>
                  <a:gd name="T4" fmla="*/ 14 w 63"/>
                  <a:gd name="T5" fmla="*/ 1 h 3"/>
                  <a:gd name="T6" fmla="*/ 34 w 63"/>
                  <a:gd name="T7" fmla="*/ 2 h 3"/>
                  <a:gd name="T8" fmla="*/ 63 w 63"/>
                  <a:gd name="T9" fmla="*/ 3 h 3"/>
                </a:gdLst>
                <a:ahLst/>
                <a:cxnLst>
                  <a:cxn ang="0">
                    <a:pos x="T0" y="T1"/>
                  </a:cxn>
                  <a:cxn ang="0">
                    <a:pos x="T2" y="T3"/>
                  </a:cxn>
                  <a:cxn ang="0">
                    <a:pos x="T4" y="T5"/>
                  </a:cxn>
                  <a:cxn ang="0">
                    <a:pos x="T6" y="T7"/>
                  </a:cxn>
                  <a:cxn ang="0">
                    <a:pos x="T8" y="T9"/>
                  </a:cxn>
                </a:cxnLst>
                <a:rect l="0" t="0" r="r" b="b"/>
                <a:pathLst>
                  <a:path w="63" h="3">
                    <a:moveTo>
                      <a:pt x="63" y="3"/>
                    </a:moveTo>
                    <a:cubicBezTo>
                      <a:pt x="56" y="3"/>
                      <a:pt x="37" y="3"/>
                      <a:pt x="23" y="2"/>
                    </a:cubicBezTo>
                    <a:cubicBezTo>
                      <a:pt x="9" y="1"/>
                      <a:pt x="0" y="0"/>
                      <a:pt x="14" y="1"/>
                    </a:cubicBezTo>
                    <a:cubicBezTo>
                      <a:pt x="34" y="2"/>
                      <a:pt x="34" y="2"/>
                      <a:pt x="34" y="2"/>
                    </a:cubicBezTo>
                    <a:cubicBezTo>
                      <a:pt x="43" y="2"/>
                      <a:pt x="54" y="2"/>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4" name="Freeform 6600">
                <a:extLst>
                  <a:ext uri="{FF2B5EF4-FFF2-40B4-BE49-F238E27FC236}">
                    <a16:creationId xmlns:a16="http://schemas.microsoft.com/office/drawing/2014/main" id="{EA4121E5-3592-4458-B6C9-496D22A200B1}"/>
                  </a:ext>
                </a:extLst>
              </p:cNvPr>
              <p:cNvSpPr>
                <a:spLocks/>
              </p:cNvSpPr>
              <p:nvPr/>
            </p:nvSpPr>
            <p:spPr bwMode="auto">
              <a:xfrm>
                <a:off x="2490" y="2503"/>
                <a:ext cx="9" cy="5"/>
              </a:xfrm>
              <a:custGeom>
                <a:avLst/>
                <a:gdLst>
                  <a:gd name="T0" fmla="*/ 14 w 15"/>
                  <a:gd name="T1" fmla="*/ 3 h 9"/>
                  <a:gd name="T2" fmla="*/ 1 w 15"/>
                  <a:gd name="T3" fmla="*/ 9 h 9"/>
                  <a:gd name="T4" fmla="*/ 15 w 15"/>
                  <a:gd name="T5" fmla="*/ 0 h 9"/>
                  <a:gd name="T6" fmla="*/ 14 w 15"/>
                  <a:gd name="T7" fmla="*/ 3 h 9"/>
                </a:gdLst>
                <a:ahLst/>
                <a:cxnLst>
                  <a:cxn ang="0">
                    <a:pos x="T0" y="T1"/>
                  </a:cxn>
                  <a:cxn ang="0">
                    <a:pos x="T2" y="T3"/>
                  </a:cxn>
                  <a:cxn ang="0">
                    <a:pos x="T4" y="T5"/>
                  </a:cxn>
                  <a:cxn ang="0">
                    <a:pos x="T6" y="T7"/>
                  </a:cxn>
                </a:cxnLst>
                <a:rect l="0" t="0" r="r" b="b"/>
                <a:pathLst>
                  <a:path w="15" h="9">
                    <a:moveTo>
                      <a:pt x="14" y="3"/>
                    </a:moveTo>
                    <a:cubicBezTo>
                      <a:pt x="7" y="8"/>
                      <a:pt x="7" y="6"/>
                      <a:pt x="1" y="9"/>
                    </a:cubicBezTo>
                    <a:cubicBezTo>
                      <a:pt x="0" y="9"/>
                      <a:pt x="12" y="3"/>
                      <a:pt x="15" y="0"/>
                    </a:cubicBezTo>
                    <a:cubicBezTo>
                      <a:pt x="14" y="1"/>
                      <a:pt x="13"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5" name="Freeform 6601">
                <a:extLst>
                  <a:ext uri="{FF2B5EF4-FFF2-40B4-BE49-F238E27FC236}">
                    <a16:creationId xmlns:a16="http://schemas.microsoft.com/office/drawing/2014/main" id="{5C0F4477-30C0-4662-BF59-AD67D28189FA}"/>
                  </a:ext>
                </a:extLst>
              </p:cNvPr>
              <p:cNvSpPr>
                <a:spLocks/>
              </p:cNvSpPr>
              <p:nvPr/>
            </p:nvSpPr>
            <p:spPr bwMode="auto">
              <a:xfrm>
                <a:off x="2526" y="2453"/>
                <a:ext cx="40" cy="31"/>
              </a:xfrm>
              <a:custGeom>
                <a:avLst/>
                <a:gdLst>
                  <a:gd name="T0" fmla="*/ 0 w 69"/>
                  <a:gd name="T1" fmla="*/ 55 h 55"/>
                  <a:gd name="T2" fmla="*/ 40 w 69"/>
                  <a:gd name="T3" fmla="*/ 25 h 55"/>
                  <a:gd name="T4" fmla="*/ 49 w 69"/>
                  <a:gd name="T5" fmla="*/ 16 h 55"/>
                  <a:gd name="T6" fmla="*/ 61 w 69"/>
                  <a:gd name="T7" fmla="*/ 5 h 55"/>
                  <a:gd name="T8" fmla="*/ 55 w 69"/>
                  <a:gd name="T9" fmla="*/ 14 h 55"/>
                  <a:gd name="T10" fmla="*/ 32 w 69"/>
                  <a:gd name="T11" fmla="*/ 31 h 55"/>
                  <a:gd name="T12" fmla="*/ 0 w 69"/>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9" h="55">
                    <a:moveTo>
                      <a:pt x="0" y="55"/>
                    </a:moveTo>
                    <a:cubicBezTo>
                      <a:pt x="15" y="44"/>
                      <a:pt x="26" y="35"/>
                      <a:pt x="40" y="25"/>
                    </a:cubicBezTo>
                    <a:cubicBezTo>
                      <a:pt x="39" y="24"/>
                      <a:pt x="44" y="20"/>
                      <a:pt x="49" y="16"/>
                    </a:cubicBezTo>
                    <a:cubicBezTo>
                      <a:pt x="55" y="12"/>
                      <a:pt x="60" y="7"/>
                      <a:pt x="61" y="5"/>
                    </a:cubicBezTo>
                    <a:cubicBezTo>
                      <a:pt x="69" y="0"/>
                      <a:pt x="64" y="6"/>
                      <a:pt x="55" y="14"/>
                    </a:cubicBezTo>
                    <a:cubicBezTo>
                      <a:pt x="47" y="21"/>
                      <a:pt x="35" y="30"/>
                      <a:pt x="32" y="31"/>
                    </a:cubicBezTo>
                    <a:cubicBezTo>
                      <a:pt x="23" y="40"/>
                      <a:pt x="13" y="45"/>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6" name="Freeform 6602">
                <a:extLst>
                  <a:ext uri="{FF2B5EF4-FFF2-40B4-BE49-F238E27FC236}">
                    <a16:creationId xmlns:a16="http://schemas.microsoft.com/office/drawing/2014/main" id="{5BA95A99-B1C8-4430-8C09-67DDD82FDEF3}"/>
                  </a:ext>
                </a:extLst>
              </p:cNvPr>
              <p:cNvSpPr>
                <a:spLocks/>
              </p:cNvSpPr>
              <p:nvPr/>
            </p:nvSpPr>
            <p:spPr bwMode="auto">
              <a:xfrm>
                <a:off x="1876" y="2360"/>
                <a:ext cx="14" cy="21"/>
              </a:xfrm>
              <a:custGeom>
                <a:avLst/>
                <a:gdLst>
                  <a:gd name="T0" fmla="*/ 24 w 24"/>
                  <a:gd name="T1" fmla="*/ 36 h 36"/>
                  <a:gd name="T2" fmla="*/ 10 w 24"/>
                  <a:gd name="T3" fmla="*/ 16 h 36"/>
                  <a:gd name="T4" fmla="*/ 0 w 24"/>
                  <a:gd name="T5" fmla="*/ 0 h 36"/>
                  <a:gd name="T6" fmla="*/ 24 w 24"/>
                  <a:gd name="T7" fmla="*/ 36 h 36"/>
                </a:gdLst>
                <a:ahLst/>
                <a:cxnLst>
                  <a:cxn ang="0">
                    <a:pos x="T0" y="T1"/>
                  </a:cxn>
                  <a:cxn ang="0">
                    <a:pos x="T2" y="T3"/>
                  </a:cxn>
                  <a:cxn ang="0">
                    <a:pos x="T4" y="T5"/>
                  </a:cxn>
                  <a:cxn ang="0">
                    <a:pos x="T6" y="T7"/>
                  </a:cxn>
                </a:cxnLst>
                <a:rect l="0" t="0" r="r" b="b"/>
                <a:pathLst>
                  <a:path w="24" h="36">
                    <a:moveTo>
                      <a:pt x="24" y="36"/>
                    </a:moveTo>
                    <a:cubicBezTo>
                      <a:pt x="21" y="32"/>
                      <a:pt x="15" y="24"/>
                      <a:pt x="10" y="16"/>
                    </a:cubicBezTo>
                    <a:cubicBezTo>
                      <a:pt x="5" y="9"/>
                      <a:pt x="0" y="2"/>
                      <a:pt x="0" y="0"/>
                    </a:cubicBezTo>
                    <a:cubicBezTo>
                      <a:pt x="8" y="13"/>
                      <a:pt x="21" y="30"/>
                      <a:pt x="2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7" name="Freeform 6603">
                <a:extLst>
                  <a:ext uri="{FF2B5EF4-FFF2-40B4-BE49-F238E27FC236}">
                    <a16:creationId xmlns:a16="http://schemas.microsoft.com/office/drawing/2014/main" id="{4E5A0C72-4404-4232-9D73-2F05410E8D66}"/>
                  </a:ext>
                </a:extLst>
              </p:cNvPr>
              <p:cNvSpPr>
                <a:spLocks/>
              </p:cNvSpPr>
              <p:nvPr/>
            </p:nvSpPr>
            <p:spPr bwMode="auto">
              <a:xfrm>
                <a:off x="1866" y="2345"/>
                <a:ext cx="9" cy="14"/>
              </a:xfrm>
              <a:custGeom>
                <a:avLst/>
                <a:gdLst>
                  <a:gd name="T0" fmla="*/ 16 w 16"/>
                  <a:gd name="T1" fmla="*/ 24 h 24"/>
                  <a:gd name="T2" fmla="*/ 0 w 16"/>
                  <a:gd name="T3" fmla="*/ 0 h 24"/>
                  <a:gd name="T4" fmla="*/ 16 w 16"/>
                  <a:gd name="T5" fmla="*/ 24 h 24"/>
                </a:gdLst>
                <a:ahLst/>
                <a:cxnLst>
                  <a:cxn ang="0">
                    <a:pos x="T0" y="T1"/>
                  </a:cxn>
                  <a:cxn ang="0">
                    <a:pos x="T2" y="T3"/>
                  </a:cxn>
                  <a:cxn ang="0">
                    <a:pos x="T4" y="T5"/>
                  </a:cxn>
                </a:cxnLst>
                <a:rect l="0" t="0" r="r" b="b"/>
                <a:pathLst>
                  <a:path w="16" h="24">
                    <a:moveTo>
                      <a:pt x="16" y="24"/>
                    </a:moveTo>
                    <a:cubicBezTo>
                      <a:pt x="10" y="17"/>
                      <a:pt x="7" y="10"/>
                      <a:pt x="0" y="0"/>
                    </a:cubicBezTo>
                    <a:cubicBezTo>
                      <a:pt x="3" y="1"/>
                      <a:pt x="10" y="15"/>
                      <a:pt x="1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8" name="Freeform 6604">
                <a:extLst>
                  <a:ext uri="{FF2B5EF4-FFF2-40B4-BE49-F238E27FC236}">
                    <a16:creationId xmlns:a16="http://schemas.microsoft.com/office/drawing/2014/main" id="{C86295C2-E1A0-4230-80DC-D8C7065BA686}"/>
                  </a:ext>
                </a:extLst>
              </p:cNvPr>
              <p:cNvSpPr>
                <a:spLocks/>
              </p:cNvSpPr>
              <p:nvPr/>
            </p:nvSpPr>
            <p:spPr bwMode="auto">
              <a:xfrm>
                <a:off x="2318" y="2562"/>
                <a:ext cx="12" cy="2"/>
              </a:xfrm>
              <a:custGeom>
                <a:avLst/>
                <a:gdLst>
                  <a:gd name="T0" fmla="*/ 1 w 22"/>
                  <a:gd name="T1" fmla="*/ 4 h 4"/>
                  <a:gd name="T2" fmla="*/ 11 w 22"/>
                  <a:gd name="T3" fmla="*/ 1 h 4"/>
                  <a:gd name="T4" fmla="*/ 21 w 22"/>
                  <a:gd name="T5" fmla="*/ 1 h 4"/>
                  <a:gd name="T6" fmla="*/ 1 w 22"/>
                  <a:gd name="T7" fmla="*/ 4 h 4"/>
                </a:gdLst>
                <a:ahLst/>
                <a:cxnLst>
                  <a:cxn ang="0">
                    <a:pos x="T0" y="T1"/>
                  </a:cxn>
                  <a:cxn ang="0">
                    <a:pos x="T2" y="T3"/>
                  </a:cxn>
                  <a:cxn ang="0">
                    <a:pos x="T4" y="T5"/>
                  </a:cxn>
                  <a:cxn ang="0">
                    <a:pos x="T6" y="T7"/>
                  </a:cxn>
                </a:cxnLst>
                <a:rect l="0" t="0" r="r" b="b"/>
                <a:pathLst>
                  <a:path w="22" h="4">
                    <a:moveTo>
                      <a:pt x="1" y="4"/>
                    </a:moveTo>
                    <a:cubicBezTo>
                      <a:pt x="0" y="3"/>
                      <a:pt x="5" y="2"/>
                      <a:pt x="11" y="1"/>
                    </a:cubicBezTo>
                    <a:cubicBezTo>
                      <a:pt x="17" y="0"/>
                      <a:pt x="22" y="0"/>
                      <a:pt x="21" y="1"/>
                    </a:cubicBezTo>
                    <a:cubicBezTo>
                      <a:pt x="16" y="3"/>
                      <a:pt x="1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9" name="Freeform 6605">
                <a:extLst>
                  <a:ext uri="{FF2B5EF4-FFF2-40B4-BE49-F238E27FC236}">
                    <a16:creationId xmlns:a16="http://schemas.microsoft.com/office/drawing/2014/main" id="{171CA9C1-628A-45BF-A667-E77A638D4279}"/>
                  </a:ext>
                </a:extLst>
              </p:cNvPr>
              <p:cNvSpPr>
                <a:spLocks/>
              </p:cNvSpPr>
              <p:nvPr/>
            </p:nvSpPr>
            <p:spPr bwMode="auto">
              <a:xfrm>
                <a:off x="2264" y="2565"/>
                <a:ext cx="24" cy="2"/>
              </a:xfrm>
              <a:custGeom>
                <a:avLst/>
                <a:gdLst>
                  <a:gd name="T0" fmla="*/ 9 w 43"/>
                  <a:gd name="T1" fmla="*/ 3 h 4"/>
                  <a:gd name="T2" fmla="*/ 0 w 43"/>
                  <a:gd name="T3" fmla="*/ 1 h 4"/>
                  <a:gd name="T4" fmla="*/ 13 w 43"/>
                  <a:gd name="T5" fmla="*/ 0 h 4"/>
                  <a:gd name="T6" fmla="*/ 24 w 43"/>
                  <a:gd name="T7" fmla="*/ 2 h 4"/>
                  <a:gd name="T8" fmla="*/ 42 w 43"/>
                  <a:gd name="T9" fmla="*/ 1 h 4"/>
                  <a:gd name="T10" fmla="*/ 9 w 43"/>
                  <a:gd name="T11" fmla="*/ 3 h 4"/>
                </a:gdLst>
                <a:ahLst/>
                <a:cxnLst>
                  <a:cxn ang="0">
                    <a:pos x="T0" y="T1"/>
                  </a:cxn>
                  <a:cxn ang="0">
                    <a:pos x="T2" y="T3"/>
                  </a:cxn>
                  <a:cxn ang="0">
                    <a:pos x="T4" y="T5"/>
                  </a:cxn>
                  <a:cxn ang="0">
                    <a:pos x="T6" y="T7"/>
                  </a:cxn>
                  <a:cxn ang="0">
                    <a:pos x="T8" y="T9"/>
                  </a:cxn>
                  <a:cxn ang="0">
                    <a:pos x="T10" y="T11"/>
                  </a:cxn>
                </a:cxnLst>
                <a:rect l="0" t="0" r="r" b="b"/>
                <a:pathLst>
                  <a:path w="43" h="4">
                    <a:moveTo>
                      <a:pt x="9" y="3"/>
                    </a:moveTo>
                    <a:cubicBezTo>
                      <a:pt x="1" y="3"/>
                      <a:pt x="19" y="1"/>
                      <a:pt x="0" y="1"/>
                    </a:cubicBezTo>
                    <a:cubicBezTo>
                      <a:pt x="1" y="0"/>
                      <a:pt x="8" y="0"/>
                      <a:pt x="13" y="0"/>
                    </a:cubicBezTo>
                    <a:cubicBezTo>
                      <a:pt x="13" y="1"/>
                      <a:pt x="18" y="2"/>
                      <a:pt x="24" y="2"/>
                    </a:cubicBezTo>
                    <a:cubicBezTo>
                      <a:pt x="30" y="2"/>
                      <a:pt x="37" y="2"/>
                      <a:pt x="42" y="1"/>
                    </a:cubicBezTo>
                    <a:cubicBezTo>
                      <a:pt x="43" y="4"/>
                      <a:pt x="24"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0" name="Freeform 6606">
                <a:extLst>
                  <a:ext uri="{FF2B5EF4-FFF2-40B4-BE49-F238E27FC236}">
                    <a16:creationId xmlns:a16="http://schemas.microsoft.com/office/drawing/2014/main" id="{AEAEC52B-E1D9-4A79-A3EF-1D51BEFA5C92}"/>
                  </a:ext>
                </a:extLst>
              </p:cNvPr>
              <p:cNvSpPr>
                <a:spLocks/>
              </p:cNvSpPr>
              <p:nvPr/>
            </p:nvSpPr>
            <p:spPr bwMode="auto">
              <a:xfrm>
                <a:off x="2190" y="2560"/>
                <a:ext cx="13" cy="3"/>
              </a:xfrm>
              <a:custGeom>
                <a:avLst/>
                <a:gdLst>
                  <a:gd name="T0" fmla="*/ 23 w 23"/>
                  <a:gd name="T1" fmla="*/ 5 h 5"/>
                  <a:gd name="T2" fmla="*/ 0 w 23"/>
                  <a:gd name="T3" fmla="*/ 1 h 5"/>
                  <a:gd name="T4" fmla="*/ 11 w 23"/>
                  <a:gd name="T5" fmla="*/ 2 h 5"/>
                  <a:gd name="T6" fmla="*/ 23 w 23"/>
                  <a:gd name="T7" fmla="*/ 5 h 5"/>
                </a:gdLst>
                <a:ahLst/>
                <a:cxnLst>
                  <a:cxn ang="0">
                    <a:pos x="T0" y="T1"/>
                  </a:cxn>
                  <a:cxn ang="0">
                    <a:pos x="T2" y="T3"/>
                  </a:cxn>
                  <a:cxn ang="0">
                    <a:pos x="T4" y="T5"/>
                  </a:cxn>
                  <a:cxn ang="0">
                    <a:pos x="T6" y="T7"/>
                  </a:cxn>
                </a:cxnLst>
                <a:rect l="0" t="0" r="r" b="b"/>
                <a:pathLst>
                  <a:path w="23" h="5">
                    <a:moveTo>
                      <a:pt x="23" y="5"/>
                    </a:moveTo>
                    <a:cubicBezTo>
                      <a:pt x="15" y="3"/>
                      <a:pt x="7" y="3"/>
                      <a:pt x="0" y="1"/>
                    </a:cubicBezTo>
                    <a:cubicBezTo>
                      <a:pt x="0" y="0"/>
                      <a:pt x="5" y="1"/>
                      <a:pt x="11" y="2"/>
                    </a:cubicBezTo>
                    <a:cubicBezTo>
                      <a:pt x="17" y="3"/>
                      <a:pt x="23" y="4"/>
                      <a:pt x="2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1" name="Freeform 6607">
                <a:extLst>
                  <a:ext uri="{FF2B5EF4-FFF2-40B4-BE49-F238E27FC236}">
                    <a16:creationId xmlns:a16="http://schemas.microsoft.com/office/drawing/2014/main" id="{2322A736-5BED-4BD9-AA0F-EF3CD03BE69D}"/>
                  </a:ext>
                </a:extLst>
              </p:cNvPr>
              <p:cNvSpPr>
                <a:spLocks/>
              </p:cNvSpPr>
              <p:nvPr/>
            </p:nvSpPr>
            <p:spPr bwMode="auto">
              <a:xfrm>
                <a:off x="2371" y="2549"/>
                <a:ext cx="15" cy="4"/>
              </a:xfrm>
              <a:custGeom>
                <a:avLst/>
                <a:gdLst>
                  <a:gd name="T0" fmla="*/ 0 w 27"/>
                  <a:gd name="T1" fmla="*/ 7 h 7"/>
                  <a:gd name="T2" fmla="*/ 2 w 27"/>
                  <a:gd name="T3" fmla="*/ 6 h 7"/>
                  <a:gd name="T4" fmla="*/ 5 w 27"/>
                  <a:gd name="T5" fmla="*/ 5 h 7"/>
                  <a:gd name="T6" fmla="*/ 25 w 27"/>
                  <a:gd name="T7" fmla="*/ 0 h 7"/>
                  <a:gd name="T8" fmla="*/ 17 w 27"/>
                  <a:gd name="T9" fmla="*/ 3 h 7"/>
                  <a:gd name="T10" fmla="*/ 0 w 27"/>
                  <a:gd name="T11" fmla="*/ 7 h 7"/>
                </a:gdLst>
                <a:ahLst/>
                <a:cxnLst>
                  <a:cxn ang="0">
                    <a:pos x="T0" y="T1"/>
                  </a:cxn>
                  <a:cxn ang="0">
                    <a:pos x="T2" y="T3"/>
                  </a:cxn>
                  <a:cxn ang="0">
                    <a:pos x="T4" y="T5"/>
                  </a:cxn>
                  <a:cxn ang="0">
                    <a:pos x="T6" y="T7"/>
                  </a:cxn>
                  <a:cxn ang="0">
                    <a:pos x="T8" y="T9"/>
                  </a:cxn>
                  <a:cxn ang="0">
                    <a:pos x="T10" y="T11"/>
                  </a:cxn>
                </a:cxnLst>
                <a:rect l="0" t="0" r="r" b="b"/>
                <a:pathLst>
                  <a:path w="27" h="7">
                    <a:moveTo>
                      <a:pt x="0" y="7"/>
                    </a:moveTo>
                    <a:cubicBezTo>
                      <a:pt x="0" y="7"/>
                      <a:pt x="3" y="6"/>
                      <a:pt x="2" y="6"/>
                    </a:cubicBezTo>
                    <a:cubicBezTo>
                      <a:pt x="5" y="5"/>
                      <a:pt x="5" y="5"/>
                      <a:pt x="5" y="5"/>
                    </a:cubicBezTo>
                    <a:cubicBezTo>
                      <a:pt x="10" y="5"/>
                      <a:pt x="16" y="3"/>
                      <a:pt x="25" y="0"/>
                    </a:cubicBezTo>
                    <a:cubicBezTo>
                      <a:pt x="27" y="0"/>
                      <a:pt x="22" y="2"/>
                      <a:pt x="17" y="3"/>
                    </a:cubicBezTo>
                    <a:cubicBezTo>
                      <a:pt x="11" y="5"/>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2" name="Freeform 6608">
                <a:extLst>
                  <a:ext uri="{FF2B5EF4-FFF2-40B4-BE49-F238E27FC236}">
                    <a16:creationId xmlns:a16="http://schemas.microsoft.com/office/drawing/2014/main" id="{510BD95E-2817-4B02-96EC-7D385684A90C}"/>
                  </a:ext>
                </a:extLst>
              </p:cNvPr>
              <p:cNvSpPr>
                <a:spLocks/>
              </p:cNvSpPr>
              <p:nvPr/>
            </p:nvSpPr>
            <p:spPr bwMode="auto">
              <a:xfrm>
                <a:off x="2355" y="2554"/>
                <a:ext cx="12" cy="2"/>
              </a:xfrm>
              <a:custGeom>
                <a:avLst/>
                <a:gdLst>
                  <a:gd name="T0" fmla="*/ 0 w 20"/>
                  <a:gd name="T1" fmla="*/ 5 h 5"/>
                  <a:gd name="T2" fmla="*/ 19 w 20"/>
                  <a:gd name="T3" fmla="*/ 0 h 5"/>
                  <a:gd name="T4" fmla="*/ 0 w 20"/>
                  <a:gd name="T5" fmla="*/ 5 h 5"/>
                </a:gdLst>
                <a:ahLst/>
                <a:cxnLst>
                  <a:cxn ang="0">
                    <a:pos x="T0" y="T1"/>
                  </a:cxn>
                  <a:cxn ang="0">
                    <a:pos x="T2" y="T3"/>
                  </a:cxn>
                  <a:cxn ang="0">
                    <a:pos x="T4" y="T5"/>
                  </a:cxn>
                </a:cxnLst>
                <a:rect l="0" t="0" r="r" b="b"/>
                <a:pathLst>
                  <a:path w="20" h="5">
                    <a:moveTo>
                      <a:pt x="0" y="5"/>
                    </a:moveTo>
                    <a:cubicBezTo>
                      <a:pt x="2" y="3"/>
                      <a:pt x="10" y="3"/>
                      <a:pt x="19" y="0"/>
                    </a:cubicBezTo>
                    <a:cubicBezTo>
                      <a:pt x="20" y="1"/>
                      <a:pt x="5"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3" name="Freeform 6609">
                <a:extLst>
                  <a:ext uri="{FF2B5EF4-FFF2-40B4-BE49-F238E27FC236}">
                    <a16:creationId xmlns:a16="http://schemas.microsoft.com/office/drawing/2014/main" id="{DE1CA573-84F0-4247-AF7A-D9BB7F02D69E}"/>
                  </a:ext>
                </a:extLst>
              </p:cNvPr>
              <p:cNvSpPr>
                <a:spLocks/>
              </p:cNvSpPr>
              <p:nvPr/>
            </p:nvSpPr>
            <p:spPr bwMode="auto">
              <a:xfrm>
                <a:off x="1839" y="2291"/>
                <a:ext cx="7" cy="14"/>
              </a:xfrm>
              <a:custGeom>
                <a:avLst/>
                <a:gdLst>
                  <a:gd name="T0" fmla="*/ 0 w 12"/>
                  <a:gd name="T1" fmla="*/ 0 h 25"/>
                  <a:gd name="T2" fmla="*/ 12 w 12"/>
                  <a:gd name="T3" fmla="*/ 25 h 25"/>
                  <a:gd name="T4" fmla="*/ 0 w 12"/>
                  <a:gd name="T5" fmla="*/ 0 h 25"/>
                </a:gdLst>
                <a:ahLst/>
                <a:cxnLst>
                  <a:cxn ang="0">
                    <a:pos x="T0" y="T1"/>
                  </a:cxn>
                  <a:cxn ang="0">
                    <a:pos x="T2" y="T3"/>
                  </a:cxn>
                  <a:cxn ang="0">
                    <a:pos x="T4" y="T5"/>
                  </a:cxn>
                </a:cxnLst>
                <a:rect l="0" t="0" r="r" b="b"/>
                <a:pathLst>
                  <a:path w="12" h="25">
                    <a:moveTo>
                      <a:pt x="0" y="0"/>
                    </a:moveTo>
                    <a:cubicBezTo>
                      <a:pt x="2" y="1"/>
                      <a:pt x="8" y="18"/>
                      <a:pt x="12" y="25"/>
                    </a:cubicBezTo>
                    <a:cubicBezTo>
                      <a:pt x="8" y="21"/>
                      <a:pt x="6"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4" name="Freeform 6610">
                <a:extLst>
                  <a:ext uri="{FF2B5EF4-FFF2-40B4-BE49-F238E27FC236}">
                    <a16:creationId xmlns:a16="http://schemas.microsoft.com/office/drawing/2014/main" id="{7887842D-B334-4B1A-B944-540C125822FF}"/>
                  </a:ext>
                </a:extLst>
              </p:cNvPr>
              <p:cNvSpPr>
                <a:spLocks/>
              </p:cNvSpPr>
              <p:nvPr/>
            </p:nvSpPr>
            <p:spPr bwMode="auto">
              <a:xfrm>
                <a:off x="2571" y="2438"/>
                <a:ext cx="7" cy="7"/>
              </a:xfrm>
              <a:custGeom>
                <a:avLst/>
                <a:gdLst>
                  <a:gd name="T0" fmla="*/ 7 w 13"/>
                  <a:gd name="T1" fmla="*/ 6 h 12"/>
                  <a:gd name="T2" fmla="*/ 3 w 13"/>
                  <a:gd name="T3" fmla="*/ 8 h 12"/>
                  <a:gd name="T4" fmla="*/ 10 w 13"/>
                  <a:gd name="T5" fmla="*/ 1 h 12"/>
                  <a:gd name="T6" fmla="*/ 7 w 13"/>
                  <a:gd name="T7" fmla="*/ 6 h 12"/>
                </a:gdLst>
                <a:ahLst/>
                <a:cxnLst>
                  <a:cxn ang="0">
                    <a:pos x="T0" y="T1"/>
                  </a:cxn>
                  <a:cxn ang="0">
                    <a:pos x="T2" y="T3"/>
                  </a:cxn>
                  <a:cxn ang="0">
                    <a:pos x="T4" y="T5"/>
                  </a:cxn>
                  <a:cxn ang="0">
                    <a:pos x="T6" y="T7"/>
                  </a:cxn>
                </a:cxnLst>
                <a:rect l="0" t="0" r="r" b="b"/>
                <a:pathLst>
                  <a:path w="13" h="12">
                    <a:moveTo>
                      <a:pt x="7" y="6"/>
                    </a:moveTo>
                    <a:cubicBezTo>
                      <a:pt x="0" y="12"/>
                      <a:pt x="4" y="8"/>
                      <a:pt x="3" y="8"/>
                    </a:cubicBezTo>
                    <a:cubicBezTo>
                      <a:pt x="10" y="1"/>
                      <a:pt x="10" y="1"/>
                      <a:pt x="10" y="1"/>
                    </a:cubicBezTo>
                    <a:cubicBezTo>
                      <a:pt x="13" y="0"/>
                      <a:pt x="6" y="6"/>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5" name="Freeform 6611">
                <a:extLst>
                  <a:ext uri="{FF2B5EF4-FFF2-40B4-BE49-F238E27FC236}">
                    <a16:creationId xmlns:a16="http://schemas.microsoft.com/office/drawing/2014/main" id="{008E208F-03D9-4BBD-B166-12A3172E9CF9}"/>
                  </a:ext>
                </a:extLst>
              </p:cNvPr>
              <p:cNvSpPr>
                <a:spLocks/>
              </p:cNvSpPr>
              <p:nvPr/>
            </p:nvSpPr>
            <p:spPr bwMode="auto">
              <a:xfrm>
                <a:off x="1957" y="2447"/>
                <a:ext cx="11" cy="11"/>
              </a:xfrm>
              <a:custGeom>
                <a:avLst/>
                <a:gdLst>
                  <a:gd name="T0" fmla="*/ 21 w 21"/>
                  <a:gd name="T1" fmla="*/ 19 h 19"/>
                  <a:gd name="T2" fmla="*/ 9 w 21"/>
                  <a:gd name="T3" fmla="*/ 10 h 19"/>
                  <a:gd name="T4" fmla="*/ 0 w 21"/>
                  <a:gd name="T5" fmla="*/ 0 h 19"/>
                  <a:gd name="T6" fmla="*/ 21 w 21"/>
                  <a:gd name="T7" fmla="*/ 19 h 19"/>
                </a:gdLst>
                <a:ahLst/>
                <a:cxnLst>
                  <a:cxn ang="0">
                    <a:pos x="T0" y="T1"/>
                  </a:cxn>
                  <a:cxn ang="0">
                    <a:pos x="T2" y="T3"/>
                  </a:cxn>
                  <a:cxn ang="0">
                    <a:pos x="T4" y="T5"/>
                  </a:cxn>
                  <a:cxn ang="0">
                    <a:pos x="T6" y="T7"/>
                  </a:cxn>
                </a:cxnLst>
                <a:rect l="0" t="0" r="r" b="b"/>
                <a:pathLst>
                  <a:path w="21" h="19">
                    <a:moveTo>
                      <a:pt x="21" y="19"/>
                    </a:moveTo>
                    <a:cubicBezTo>
                      <a:pt x="19" y="18"/>
                      <a:pt x="14" y="14"/>
                      <a:pt x="9" y="10"/>
                    </a:cubicBezTo>
                    <a:cubicBezTo>
                      <a:pt x="4" y="5"/>
                      <a:pt x="0" y="1"/>
                      <a:pt x="0" y="0"/>
                    </a:cubicBezTo>
                    <a:cubicBezTo>
                      <a:pt x="6" y="6"/>
                      <a:pt x="13" y="12"/>
                      <a:pt x="2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6" name="Freeform 6612">
                <a:extLst>
                  <a:ext uri="{FF2B5EF4-FFF2-40B4-BE49-F238E27FC236}">
                    <a16:creationId xmlns:a16="http://schemas.microsoft.com/office/drawing/2014/main" id="{78E0E373-6856-46AB-9B6B-F0A2414F7E04}"/>
                  </a:ext>
                </a:extLst>
              </p:cNvPr>
              <p:cNvSpPr>
                <a:spLocks/>
              </p:cNvSpPr>
              <p:nvPr/>
            </p:nvSpPr>
            <p:spPr bwMode="auto">
              <a:xfrm>
                <a:off x="2521" y="2474"/>
                <a:ext cx="15" cy="10"/>
              </a:xfrm>
              <a:custGeom>
                <a:avLst/>
                <a:gdLst>
                  <a:gd name="T0" fmla="*/ 25 w 25"/>
                  <a:gd name="T1" fmla="*/ 0 h 17"/>
                  <a:gd name="T2" fmla="*/ 21 w 25"/>
                  <a:gd name="T3" fmla="*/ 1 h 17"/>
                  <a:gd name="T4" fmla="*/ 0 w 25"/>
                  <a:gd name="T5" fmla="*/ 17 h 17"/>
                  <a:gd name="T6" fmla="*/ 11 w 25"/>
                  <a:gd name="T7" fmla="*/ 8 h 17"/>
                  <a:gd name="T8" fmla="*/ 25 w 25"/>
                  <a:gd name="T9" fmla="*/ 0 h 17"/>
                </a:gdLst>
                <a:ahLst/>
                <a:cxnLst>
                  <a:cxn ang="0">
                    <a:pos x="T0" y="T1"/>
                  </a:cxn>
                  <a:cxn ang="0">
                    <a:pos x="T2" y="T3"/>
                  </a:cxn>
                  <a:cxn ang="0">
                    <a:pos x="T4" y="T5"/>
                  </a:cxn>
                  <a:cxn ang="0">
                    <a:pos x="T6" y="T7"/>
                  </a:cxn>
                  <a:cxn ang="0">
                    <a:pos x="T8" y="T9"/>
                  </a:cxn>
                </a:cxnLst>
                <a:rect l="0" t="0" r="r" b="b"/>
                <a:pathLst>
                  <a:path w="25" h="17">
                    <a:moveTo>
                      <a:pt x="25" y="0"/>
                    </a:moveTo>
                    <a:cubicBezTo>
                      <a:pt x="22" y="1"/>
                      <a:pt x="22" y="1"/>
                      <a:pt x="21" y="1"/>
                    </a:cubicBezTo>
                    <a:cubicBezTo>
                      <a:pt x="10" y="10"/>
                      <a:pt x="8" y="12"/>
                      <a:pt x="0" y="17"/>
                    </a:cubicBezTo>
                    <a:cubicBezTo>
                      <a:pt x="1" y="16"/>
                      <a:pt x="6" y="12"/>
                      <a:pt x="11" y="8"/>
                    </a:cubicBezTo>
                    <a:cubicBezTo>
                      <a:pt x="16" y="4"/>
                      <a:pt x="22" y="1"/>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7" name="Freeform 6613">
                <a:extLst>
                  <a:ext uri="{FF2B5EF4-FFF2-40B4-BE49-F238E27FC236}">
                    <a16:creationId xmlns:a16="http://schemas.microsoft.com/office/drawing/2014/main" id="{A4235FF0-DA5C-4900-9B9E-25F2F1021980}"/>
                  </a:ext>
                </a:extLst>
              </p:cNvPr>
              <p:cNvSpPr>
                <a:spLocks/>
              </p:cNvSpPr>
              <p:nvPr/>
            </p:nvSpPr>
            <p:spPr bwMode="auto">
              <a:xfrm>
                <a:off x="2380" y="2545"/>
                <a:ext cx="13" cy="4"/>
              </a:xfrm>
              <a:custGeom>
                <a:avLst/>
                <a:gdLst>
                  <a:gd name="T0" fmla="*/ 20 w 24"/>
                  <a:gd name="T1" fmla="*/ 3 h 7"/>
                  <a:gd name="T2" fmla="*/ 0 w 24"/>
                  <a:gd name="T3" fmla="*/ 7 h 7"/>
                  <a:gd name="T4" fmla="*/ 22 w 24"/>
                  <a:gd name="T5" fmla="*/ 0 h 7"/>
                  <a:gd name="T6" fmla="*/ 20 w 24"/>
                  <a:gd name="T7" fmla="*/ 3 h 7"/>
                </a:gdLst>
                <a:ahLst/>
                <a:cxnLst>
                  <a:cxn ang="0">
                    <a:pos x="T0" y="T1"/>
                  </a:cxn>
                  <a:cxn ang="0">
                    <a:pos x="T2" y="T3"/>
                  </a:cxn>
                  <a:cxn ang="0">
                    <a:pos x="T4" y="T5"/>
                  </a:cxn>
                  <a:cxn ang="0">
                    <a:pos x="T6" y="T7"/>
                  </a:cxn>
                </a:cxnLst>
                <a:rect l="0" t="0" r="r" b="b"/>
                <a:pathLst>
                  <a:path w="24" h="7">
                    <a:moveTo>
                      <a:pt x="20" y="3"/>
                    </a:moveTo>
                    <a:cubicBezTo>
                      <a:pt x="11" y="5"/>
                      <a:pt x="11" y="4"/>
                      <a:pt x="0" y="7"/>
                    </a:cubicBezTo>
                    <a:cubicBezTo>
                      <a:pt x="4" y="5"/>
                      <a:pt x="16" y="1"/>
                      <a:pt x="22" y="0"/>
                    </a:cubicBezTo>
                    <a:cubicBezTo>
                      <a:pt x="24" y="1"/>
                      <a:pt x="17" y="3"/>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8" name="Freeform 6614">
                <a:extLst>
                  <a:ext uri="{FF2B5EF4-FFF2-40B4-BE49-F238E27FC236}">
                    <a16:creationId xmlns:a16="http://schemas.microsoft.com/office/drawing/2014/main" id="{8C8E08B5-9E93-48BE-8076-C0320262CAF5}"/>
                  </a:ext>
                </a:extLst>
              </p:cNvPr>
              <p:cNvSpPr>
                <a:spLocks/>
              </p:cNvSpPr>
              <p:nvPr/>
            </p:nvSpPr>
            <p:spPr bwMode="auto">
              <a:xfrm>
                <a:off x="1927" y="2419"/>
                <a:ext cx="28" cy="27"/>
              </a:xfrm>
              <a:custGeom>
                <a:avLst/>
                <a:gdLst>
                  <a:gd name="T0" fmla="*/ 49 w 49"/>
                  <a:gd name="T1" fmla="*/ 48 h 48"/>
                  <a:gd name="T2" fmla="*/ 0 w 49"/>
                  <a:gd name="T3" fmla="*/ 0 h 48"/>
                  <a:gd name="T4" fmla="*/ 24 w 49"/>
                  <a:gd name="T5" fmla="*/ 24 h 48"/>
                  <a:gd name="T6" fmla="*/ 49 w 49"/>
                  <a:gd name="T7" fmla="*/ 48 h 48"/>
                </a:gdLst>
                <a:ahLst/>
                <a:cxnLst>
                  <a:cxn ang="0">
                    <a:pos x="T0" y="T1"/>
                  </a:cxn>
                  <a:cxn ang="0">
                    <a:pos x="T2" y="T3"/>
                  </a:cxn>
                  <a:cxn ang="0">
                    <a:pos x="T4" y="T5"/>
                  </a:cxn>
                  <a:cxn ang="0">
                    <a:pos x="T6" y="T7"/>
                  </a:cxn>
                </a:cxnLst>
                <a:rect l="0" t="0" r="r" b="b"/>
                <a:pathLst>
                  <a:path w="49" h="48">
                    <a:moveTo>
                      <a:pt x="49" y="48"/>
                    </a:moveTo>
                    <a:cubicBezTo>
                      <a:pt x="31" y="33"/>
                      <a:pt x="15" y="17"/>
                      <a:pt x="0" y="0"/>
                    </a:cubicBezTo>
                    <a:cubicBezTo>
                      <a:pt x="5" y="4"/>
                      <a:pt x="14" y="14"/>
                      <a:pt x="24" y="24"/>
                    </a:cubicBezTo>
                    <a:cubicBezTo>
                      <a:pt x="34" y="34"/>
                      <a:pt x="45" y="44"/>
                      <a:pt x="4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9" name="Freeform 6615">
                <a:extLst>
                  <a:ext uri="{FF2B5EF4-FFF2-40B4-BE49-F238E27FC236}">
                    <a16:creationId xmlns:a16="http://schemas.microsoft.com/office/drawing/2014/main" id="{6FFC4C6A-C52D-495C-8360-881C1CC41240}"/>
                  </a:ext>
                </a:extLst>
              </p:cNvPr>
              <p:cNvSpPr>
                <a:spLocks/>
              </p:cNvSpPr>
              <p:nvPr/>
            </p:nvSpPr>
            <p:spPr bwMode="auto">
              <a:xfrm>
                <a:off x="1873" y="2348"/>
                <a:ext cx="19" cy="28"/>
              </a:xfrm>
              <a:custGeom>
                <a:avLst/>
                <a:gdLst>
                  <a:gd name="T0" fmla="*/ 0 w 33"/>
                  <a:gd name="T1" fmla="*/ 0 h 49"/>
                  <a:gd name="T2" fmla="*/ 18 w 33"/>
                  <a:gd name="T3" fmla="*/ 27 h 49"/>
                  <a:gd name="T4" fmla="*/ 33 w 33"/>
                  <a:gd name="T5" fmla="*/ 49 h 49"/>
                  <a:gd name="T6" fmla="*/ 0 w 33"/>
                  <a:gd name="T7" fmla="*/ 0 h 49"/>
                </a:gdLst>
                <a:ahLst/>
                <a:cxnLst>
                  <a:cxn ang="0">
                    <a:pos x="T0" y="T1"/>
                  </a:cxn>
                  <a:cxn ang="0">
                    <a:pos x="T2" y="T3"/>
                  </a:cxn>
                  <a:cxn ang="0">
                    <a:pos x="T4" y="T5"/>
                  </a:cxn>
                  <a:cxn ang="0">
                    <a:pos x="T6" y="T7"/>
                  </a:cxn>
                </a:cxnLst>
                <a:rect l="0" t="0" r="r" b="b"/>
                <a:pathLst>
                  <a:path w="33" h="49">
                    <a:moveTo>
                      <a:pt x="0" y="0"/>
                    </a:moveTo>
                    <a:cubicBezTo>
                      <a:pt x="4" y="5"/>
                      <a:pt x="11" y="17"/>
                      <a:pt x="18" y="27"/>
                    </a:cubicBezTo>
                    <a:cubicBezTo>
                      <a:pt x="33" y="49"/>
                      <a:pt x="33" y="49"/>
                      <a:pt x="33" y="49"/>
                    </a:cubicBezTo>
                    <a:cubicBezTo>
                      <a:pt x="26" y="42"/>
                      <a:pt x="12" y="2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0" name="Freeform 6616">
                <a:extLst>
                  <a:ext uri="{FF2B5EF4-FFF2-40B4-BE49-F238E27FC236}">
                    <a16:creationId xmlns:a16="http://schemas.microsoft.com/office/drawing/2014/main" id="{ED30A26F-E30F-4C26-85BC-0D0FF58C70B8}"/>
                  </a:ext>
                </a:extLst>
              </p:cNvPr>
              <p:cNvSpPr>
                <a:spLocks/>
              </p:cNvSpPr>
              <p:nvPr/>
            </p:nvSpPr>
            <p:spPr bwMode="auto">
              <a:xfrm>
                <a:off x="2672" y="2290"/>
                <a:ext cx="4" cy="8"/>
              </a:xfrm>
              <a:custGeom>
                <a:avLst/>
                <a:gdLst>
                  <a:gd name="T0" fmla="*/ 3 w 7"/>
                  <a:gd name="T1" fmla="*/ 12 h 15"/>
                  <a:gd name="T2" fmla="*/ 1 w 7"/>
                  <a:gd name="T3" fmla="*/ 9 h 15"/>
                  <a:gd name="T4" fmla="*/ 7 w 7"/>
                  <a:gd name="T5" fmla="*/ 0 h 15"/>
                  <a:gd name="T6" fmla="*/ 3 w 7"/>
                  <a:gd name="T7" fmla="*/ 12 h 15"/>
                </a:gdLst>
                <a:ahLst/>
                <a:cxnLst>
                  <a:cxn ang="0">
                    <a:pos x="T0" y="T1"/>
                  </a:cxn>
                  <a:cxn ang="0">
                    <a:pos x="T2" y="T3"/>
                  </a:cxn>
                  <a:cxn ang="0">
                    <a:pos x="T4" y="T5"/>
                  </a:cxn>
                  <a:cxn ang="0">
                    <a:pos x="T6" y="T7"/>
                  </a:cxn>
                </a:cxnLst>
                <a:rect l="0" t="0" r="r" b="b"/>
                <a:pathLst>
                  <a:path w="7" h="15">
                    <a:moveTo>
                      <a:pt x="3" y="12"/>
                    </a:moveTo>
                    <a:cubicBezTo>
                      <a:pt x="0" y="15"/>
                      <a:pt x="3" y="8"/>
                      <a:pt x="1" y="9"/>
                    </a:cubicBezTo>
                    <a:cubicBezTo>
                      <a:pt x="3" y="7"/>
                      <a:pt x="6" y="0"/>
                      <a:pt x="7" y="0"/>
                    </a:cubicBezTo>
                    <a:cubicBezTo>
                      <a:pt x="5" y="5"/>
                      <a:pt x="5" y="6"/>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1" name="Freeform 6617">
                <a:extLst>
                  <a:ext uri="{FF2B5EF4-FFF2-40B4-BE49-F238E27FC236}">
                    <a16:creationId xmlns:a16="http://schemas.microsoft.com/office/drawing/2014/main" id="{530AEC18-C43A-464C-AB67-65C5040147F4}"/>
                  </a:ext>
                </a:extLst>
              </p:cNvPr>
              <p:cNvSpPr>
                <a:spLocks/>
              </p:cNvSpPr>
              <p:nvPr/>
            </p:nvSpPr>
            <p:spPr bwMode="auto">
              <a:xfrm>
                <a:off x="2586" y="2407"/>
                <a:ext cx="17" cy="19"/>
              </a:xfrm>
              <a:custGeom>
                <a:avLst/>
                <a:gdLst>
                  <a:gd name="T0" fmla="*/ 30 w 30"/>
                  <a:gd name="T1" fmla="*/ 0 h 34"/>
                  <a:gd name="T2" fmla="*/ 0 w 30"/>
                  <a:gd name="T3" fmla="*/ 34 h 34"/>
                  <a:gd name="T4" fmla="*/ 14 w 30"/>
                  <a:gd name="T5" fmla="*/ 18 h 34"/>
                  <a:gd name="T6" fmla="*/ 24 w 30"/>
                  <a:gd name="T7" fmla="*/ 5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cubicBezTo>
                      <a:pt x="22" y="12"/>
                      <a:pt x="10" y="24"/>
                      <a:pt x="0" y="34"/>
                    </a:cubicBezTo>
                    <a:cubicBezTo>
                      <a:pt x="3" y="30"/>
                      <a:pt x="9" y="23"/>
                      <a:pt x="14" y="18"/>
                    </a:cubicBezTo>
                    <a:cubicBezTo>
                      <a:pt x="19" y="12"/>
                      <a:pt x="24" y="7"/>
                      <a:pt x="24" y="5"/>
                    </a:cubicBezTo>
                    <a:cubicBezTo>
                      <a:pt x="22" y="8"/>
                      <a:pt x="25"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2" name="Freeform 6618">
                <a:extLst>
                  <a:ext uri="{FF2B5EF4-FFF2-40B4-BE49-F238E27FC236}">
                    <a16:creationId xmlns:a16="http://schemas.microsoft.com/office/drawing/2014/main" id="{49A2FCEB-416B-4533-B174-164574D36FCB}"/>
                  </a:ext>
                </a:extLst>
              </p:cNvPr>
              <p:cNvSpPr>
                <a:spLocks/>
              </p:cNvSpPr>
              <p:nvPr/>
            </p:nvSpPr>
            <p:spPr bwMode="auto">
              <a:xfrm>
                <a:off x="2240" y="2561"/>
                <a:ext cx="11" cy="2"/>
              </a:xfrm>
              <a:custGeom>
                <a:avLst/>
                <a:gdLst>
                  <a:gd name="T0" fmla="*/ 19 w 20"/>
                  <a:gd name="T1" fmla="*/ 3 h 4"/>
                  <a:gd name="T2" fmla="*/ 11 w 20"/>
                  <a:gd name="T3" fmla="*/ 3 h 4"/>
                  <a:gd name="T4" fmla="*/ 3 w 20"/>
                  <a:gd name="T5" fmla="*/ 2 h 4"/>
                  <a:gd name="T6" fmla="*/ 19 w 20"/>
                  <a:gd name="T7" fmla="*/ 3 h 4"/>
                </a:gdLst>
                <a:ahLst/>
                <a:cxnLst>
                  <a:cxn ang="0">
                    <a:pos x="T0" y="T1"/>
                  </a:cxn>
                  <a:cxn ang="0">
                    <a:pos x="T2" y="T3"/>
                  </a:cxn>
                  <a:cxn ang="0">
                    <a:pos x="T4" y="T5"/>
                  </a:cxn>
                  <a:cxn ang="0">
                    <a:pos x="T6" y="T7"/>
                  </a:cxn>
                </a:cxnLst>
                <a:rect l="0" t="0" r="r" b="b"/>
                <a:pathLst>
                  <a:path w="20" h="4">
                    <a:moveTo>
                      <a:pt x="19" y="3"/>
                    </a:moveTo>
                    <a:cubicBezTo>
                      <a:pt x="20" y="3"/>
                      <a:pt x="16" y="4"/>
                      <a:pt x="11" y="3"/>
                    </a:cubicBezTo>
                    <a:cubicBezTo>
                      <a:pt x="7" y="3"/>
                      <a:pt x="2" y="3"/>
                      <a:pt x="3" y="2"/>
                    </a:cubicBezTo>
                    <a:cubicBezTo>
                      <a:pt x="0" y="0"/>
                      <a:pt x="19"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3" name="Freeform 6619">
                <a:extLst>
                  <a:ext uri="{FF2B5EF4-FFF2-40B4-BE49-F238E27FC236}">
                    <a16:creationId xmlns:a16="http://schemas.microsoft.com/office/drawing/2014/main" id="{990F66ED-2624-43A1-9BFB-3E6337843EF1}"/>
                  </a:ext>
                </a:extLst>
              </p:cNvPr>
              <p:cNvSpPr>
                <a:spLocks/>
              </p:cNvSpPr>
              <p:nvPr/>
            </p:nvSpPr>
            <p:spPr bwMode="auto">
              <a:xfrm>
                <a:off x="2222" y="2560"/>
                <a:ext cx="14" cy="2"/>
              </a:xfrm>
              <a:custGeom>
                <a:avLst/>
                <a:gdLst>
                  <a:gd name="T0" fmla="*/ 25 w 26"/>
                  <a:gd name="T1" fmla="*/ 3 h 3"/>
                  <a:gd name="T2" fmla="*/ 11 w 26"/>
                  <a:gd name="T3" fmla="*/ 2 h 3"/>
                  <a:gd name="T4" fmla="*/ 1 w 26"/>
                  <a:gd name="T5" fmla="*/ 0 h 3"/>
                  <a:gd name="T6" fmla="*/ 25 w 26"/>
                  <a:gd name="T7" fmla="*/ 3 h 3"/>
                </a:gdLst>
                <a:ahLst/>
                <a:cxnLst>
                  <a:cxn ang="0">
                    <a:pos x="T0" y="T1"/>
                  </a:cxn>
                  <a:cxn ang="0">
                    <a:pos x="T2" y="T3"/>
                  </a:cxn>
                  <a:cxn ang="0">
                    <a:pos x="T4" y="T5"/>
                  </a:cxn>
                  <a:cxn ang="0">
                    <a:pos x="T6" y="T7"/>
                  </a:cxn>
                </a:cxnLst>
                <a:rect l="0" t="0" r="r" b="b"/>
                <a:pathLst>
                  <a:path w="26" h="3">
                    <a:moveTo>
                      <a:pt x="25" y="3"/>
                    </a:moveTo>
                    <a:cubicBezTo>
                      <a:pt x="23" y="3"/>
                      <a:pt x="17" y="2"/>
                      <a:pt x="11" y="2"/>
                    </a:cubicBezTo>
                    <a:cubicBezTo>
                      <a:pt x="5" y="2"/>
                      <a:pt x="0" y="1"/>
                      <a:pt x="1" y="0"/>
                    </a:cubicBezTo>
                    <a:cubicBezTo>
                      <a:pt x="11" y="1"/>
                      <a:pt x="26"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4" name="Freeform 6620">
                <a:extLst>
                  <a:ext uri="{FF2B5EF4-FFF2-40B4-BE49-F238E27FC236}">
                    <a16:creationId xmlns:a16="http://schemas.microsoft.com/office/drawing/2014/main" id="{0B3B5842-C65E-4126-8488-37A3FA82DD9E}"/>
                  </a:ext>
                </a:extLst>
              </p:cNvPr>
              <p:cNvSpPr>
                <a:spLocks/>
              </p:cNvSpPr>
              <p:nvPr/>
            </p:nvSpPr>
            <p:spPr bwMode="auto">
              <a:xfrm>
                <a:off x="2546" y="2440"/>
                <a:ext cx="25" cy="23"/>
              </a:xfrm>
              <a:custGeom>
                <a:avLst/>
                <a:gdLst>
                  <a:gd name="T0" fmla="*/ 45 w 45"/>
                  <a:gd name="T1" fmla="*/ 0 h 39"/>
                  <a:gd name="T2" fmla="*/ 24 w 45"/>
                  <a:gd name="T3" fmla="*/ 20 h 39"/>
                  <a:gd name="T4" fmla="*/ 0 w 45"/>
                  <a:gd name="T5" fmla="*/ 39 h 39"/>
                  <a:gd name="T6" fmla="*/ 36 w 45"/>
                  <a:gd name="T7" fmla="*/ 6 h 39"/>
                  <a:gd name="T8" fmla="*/ 45 w 45"/>
                  <a:gd name="T9" fmla="*/ 0 h 39"/>
                </a:gdLst>
                <a:ahLst/>
                <a:cxnLst>
                  <a:cxn ang="0">
                    <a:pos x="T0" y="T1"/>
                  </a:cxn>
                  <a:cxn ang="0">
                    <a:pos x="T2" y="T3"/>
                  </a:cxn>
                  <a:cxn ang="0">
                    <a:pos x="T4" y="T5"/>
                  </a:cxn>
                  <a:cxn ang="0">
                    <a:pos x="T6" y="T7"/>
                  </a:cxn>
                  <a:cxn ang="0">
                    <a:pos x="T8" y="T9"/>
                  </a:cxn>
                </a:cxnLst>
                <a:rect l="0" t="0" r="r" b="b"/>
                <a:pathLst>
                  <a:path w="45" h="39">
                    <a:moveTo>
                      <a:pt x="45" y="0"/>
                    </a:moveTo>
                    <a:cubicBezTo>
                      <a:pt x="41" y="3"/>
                      <a:pt x="33" y="12"/>
                      <a:pt x="24" y="20"/>
                    </a:cubicBezTo>
                    <a:cubicBezTo>
                      <a:pt x="15" y="28"/>
                      <a:pt x="6" y="36"/>
                      <a:pt x="0" y="39"/>
                    </a:cubicBezTo>
                    <a:cubicBezTo>
                      <a:pt x="15" y="26"/>
                      <a:pt x="27" y="16"/>
                      <a:pt x="36" y="6"/>
                    </a:cubicBezTo>
                    <a:cubicBezTo>
                      <a:pt x="42" y="1"/>
                      <a:pt x="40" y="4"/>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5" name="Freeform 6621">
                <a:extLst>
                  <a:ext uri="{FF2B5EF4-FFF2-40B4-BE49-F238E27FC236}">
                    <a16:creationId xmlns:a16="http://schemas.microsoft.com/office/drawing/2014/main" id="{ABAF7BAD-7C2E-49DB-86FF-E3B5AE938BBC}"/>
                  </a:ext>
                </a:extLst>
              </p:cNvPr>
              <p:cNvSpPr>
                <a:spLocks/>
              </p:cNvSpPr>
              <p:nvPr/>
            </p:nvSpPr>
            <p:spPr bwMode="auto">
              <a:xfrm>
                <a:off x="2509" y="2484"/>
                <a:ext cx="6" cy="5"/>
              </a:xfrm>
              <a:custGeom>
                <a:avLst/>
                <a:gdLst>
                  <a:gd name="T0" fmla="*/ 2 w 11"/>
                  <a:gd name="T1" fmla="*/ 8 h 8"/>
                  <a:gd name="T2" fmla="*/ 6 w 11"/>
                  <a:gd name="T3" fmla="*/ 4 h 8"/>
                  <a:gd name="T4" fmla="*/ 2 w 11"/>
                  <a:gd name="T5" fmla="*/ 5 h 8"/>
                  <a:gd name="T6" fmla="*/ 10 w 11"/>
                  <a:gd name="T7" fmla="*/ 1 h 8"/>
                  <a:gd name="T8" fmla="*/ 2 w 11"/>
                  <a:gd name="T9" fmla="*/ 8 h 8"/>
                </a:gdLst>
                <a:ahLst/>
                <a:cxnLst>
                  <a:cxn ang="0">
                    <a:pos x="T0" y="T1"/>
                  </a:cxn>
                  <a:cxn ang="0">
                    <a:pos x="T2" y="T3"/>
                  </a:cxn>
                  <a:cxn ang="0">
                    <a:pos x="T4" y="T5"/>
                  </a:cxn>
                  <a:cxn ang="0">
                    <a:pos x="T6" y="T7"/>
                  </a:cxn>
                  <a:cxn ang="0">
                    <a:pos x="T8" y="T9"/>
                  </a:cxn>
                </a:cxnLst>
                <a:rect l="0" t="0" r="r" b="b"/>
                <a:pathLst>
                  <a:path w="11" h="8">
                    <a:moveTo>
                      <a:pt x="2" y="8"/>
                    </a:moveTo>
                    <a:cubicBezTo>
                      <a:pt x="0" y="8"/>
                      <a:pt x="1" y="7"/>
                      <a:pt x="6" y="4"/>
                    </a:cubicBezTo>
                    <a:cubicBezTo>
                      <a:pt x="4" y="5"/>
                      <a:pt x="3" y="5"/>
                      <a:pt x="2" y="5"/>
                    </a:cubicBezTo>
                    <a:cubicBezTo>
                      <a:pt x="7" y="2"/>
                      <a:pt x="10" y="0"/>
                      <a:pt x="10" y="1"/>
                    </a:cubicBezTo>
                    <a:cubicBezTo>
                      <a:pt x="11" y="2"/>
                      <a:pt x="8" y="4"/>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6" name="Freeform 6622">
                <a:extLst>
                  <a:ext uri="{FF2B5EF4-FFF2-40B4-BE49-F238E27FC236}">
                    <a16:creationId xmlns:a16="http://schemas.microsoft.com/office/drawing/2014/main" id="{D97A05BA-E5DE-417D-B64A-5ABFAFE2EB3A}"/>
                  </a:ext>
                </a:extLst>
              </p:cNvPr>
              <p:cNvSpPr>
                <a:spLocks/>
              </p:cNvSpPr>
              <p:nvPr/>
            </p:nvSpPr>
            <p:spPr bwMode="auto">
              <a:xfrm>
                <a:off x="2439" y="2518"/>
                <a:ext cx="18" cy="9"/>
              </a:xfrm>
              <a:custGeom>
                <a:avLst/>
                <a:gdLst>
                  <a:gd name="T0" fmla="*/ 0 w 31"/>
                  <a:gd name="T1" fmla="*/ 15 h 15"/>
                  <a:gd name="T2" fmla="*/ 2 w 31"/>
                  <a:gd name="T3" fmla="*/ 13 h 15"/>
                  <a:gd name="T4" fmla="*/ 16 w 31"/>
                  <a:gd name="T5" fmla="*/ 5 h 15"/>
                  <a:gd name="T6" fmla="*/ 29 w 31"/>
                  <a:gd name="T7" fmla="*/ 0 h 15"/>
                  <a:gd name="T8" fmla="*/ 19 w 31"/>
                  <a:gd name="T9" fmla="*/ 6 h 15"/>
                  <a:gd name="T10" fmla="*/ 0 w 31"/>
                  <a:gd name="T11" fmla="*/ 15 h 15"/>
                </a:gdLst>
                <a:ahLst/>
                <a:cxnLst>
                  <a:cxn ang="0">
                    <a:pos x="T0" y="T1"/>
                  </a:cxn>
                  <a:cxn ang="0">
                    <a:pos x="T2" y="T3"/>
                  </a:cxn>
                  <a:cxn ang="0">
                    <a:pos x="T4" y="T5"/>
                  </a:cxn>
                  <a:cxn ang="0">
                    <a:pos x="T6" y="T7"/>
                  </a:cxn>
                  <a:cxn ang="0">
                    <a:pos x="T8" y="T9"/>
                  </a:cxn>
                  <a:cxn ang="0">
                    <a:pos x="T10" y="T11"/>
                  </a:cxn>
                </a:cxnLst>
                <a:rect l="0" t="0" r="r" b="b"/>
                <a:pathLst>
                  <a:path w="31" h="15">
                    <a:moveTo>
                      <a:pt x="0" y="15"/>
                    </a:moveTo>
                    <a:cubicBezTo>
                      <a:pt x="2" y="14"/>
                      <a:pt x="3" y="13"/>
                      <a:pt x="2" y="13"/>
                    </a:cubicBezTo>
                    <a:cubicBezTo>
                      <a:pt x="13" y="8"/>
                      <a:pt x="15" y="6"/>
                      <a:pt x="16" y="5"/>
                    </a:cubicBezTo>
                    <a:cubicBezTo>
                      <a:pt x="21" y="3"/>
                      <a:pt x="20" y="5"/>
                      <a:pt x="29" y="0"/>
                    </a:cubicBezTo>
                    <a:cubicBezTo>
                      <a:pt x="31" y="1"/>
                      <a:pt x="25" y="3"/>
                      <a:pt x="19" y="6"/>
                    </a:cubicBezTo>
                    <a:cubicBezTo>
                      <a:pt x="12" y="10"/>
                      <a:pt x="4" y="13"/>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7" name="Freeform 6623">
                <a:extLst>
                  <a:ext uri="{FF2B5EF4-FFF2-40B4-BE49-F238E27FC236}">
                    <a16:creationId xmlns:a16="http://schemas.microsoft.com/office/drawing/2014/main" id="{D298E10A-7D69-4851-A9A2-76AF463A3DBA}"/>
                  </a:ext>
                </a:extLst>
              </p:cNvPr>
              <p:cNvSpPr>
                <a:spLocks/>
              </p:cNvSpPr>
              <p:nvPr/>
            </p:nvSpPr>
            <p:spPr bwMode="auto">
              <a:xfrm>
                <a:off x="2425" y="2527"/>
                <a:ext cx="10" cy="5"/>
              </a:xfrm>
              <a:custGeom>
                <a:avLst/>
                <a:gdLst>
                  <a:gd name="T0" fmla="*/ 12 w 17"/>
                  <a:gd name="T1" fmla="*/ 5 h 9"/>
                  <a:gd name="T2" fmla="*/ 16 w 17"/>
                  <a:gd name="T3" fmla="*/ 0 h 9"/>
                  <a:gd name="T4" fmla="*/ 17 w 17"/>
                  <a:gd name="T5" fmla="*/ 2 h 9"/>
                  <a:gd name="T6" fmla="*/ 12 w 17"/>
                  <a:gd name="T7" fmla="*/ 5 h 9"/>
                </a:gdLst>
                <a:ahLst/>
                <a:cxnLst>
                  <a:cxn ang="0">
                    <a:pos x="T0" y="T1"/>
                  </a:cxn>
                  <a:cxn ang="0">
                    <a:pos x="T2" y="T3"/>
                  </a:cxn>
                  <a:cxn ang="0">
                    <a:pos x="T4" y="T5"/>
                  </a:cxn>
                  <a:cxn ang="0">
                    <a:pos x="T6" y="T7"/>
                  </a:cxn>
                </a:cxnLst>
                <a:rect l="0" t="0" r="r" b="b"/>
                <a:pathLst>
                  <a:path w="17" h="9">
                    <a:moveTo>
                      <a:pt x="12" y="5"/>
                    </a:moveTo>
                    <a:cubicBezTo>
                      <a:pt x="0" y="9"/>
                      <a:pt x="6" y="4"/>
                      <a:pt x="16" y="0"/>
                    </a:cubicBezTo>
                    <a:cubicBezTo>
                      <a:pt x="12" y="3"/>
                      <a:pt x="17" y="1"/>
                      <a:pt x="17" y="2"/>
                    </a:cubicBezTo>
                    <a:cubicBezTo>
                      <a:pt x="14" y="3"/>
                      <a:pt x="12" y="4"/>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8" name="Freeform 6624">
                <a:extLst>
                  <a:ext uri="{FF2B5EF4-FFF2-40B4-BE49-F238E27FC236}">
                    <a16:creationId xmlns:a16="http://schemas.microsoft.com/office/drawing/2014/main" id="{851E686E-F0EF-4FF8-A30D-E7E3F541F9AE}"/>
                  </a:ext>
                </a:extLst>
              </p:cNvPr>
              <p:cNvSpPr>
                <a:spLocks/>
              </p:cNvSpPr>
              <p:nvPr/>
            </p:nvSpPr>
            <p:spPr bwMode="auto">
              <a:xfrm>
                <a:off x="2665" y="2293"/>
                <a:ext cx="7" cy="15"/>
              </a:xfrm>
              <a:custGeom>
                <a:avLst/>
                <a:gdLst>
                  <a:gd name="T0" fmla="*/ 11 w 12"/>
                  <a:gd name="T1" fmla="*/ 6 h 27"/>
                  <a:gd name="T2" fmla="*/ 1 w 12"/>
                  <a:gd name="T3" fmla="*/ 27 h 27"/>
                  <a:gd name="T4" fmla="*/ 5 w 12"/>
                  <a:gd name="T5" fmla="*/ 17 h 27"/>
                  <a:gd name="T6" fmla="*/ 8 w 12"/>
                  <a:gd name="T7" fmla="*/ 7 h 27"/>
                  <a:gd name="T8" fmla="*/ 11 w 12"/>
                  <a:gd name="T9" fmla="*/ 6 h 27"/>
                </a:gdLst>
                <a:ahLst/>
                <a:cxnLst>
                  <a:cxn ang="0">
                    <a:pos x="T0" y="T1"/>
                  </a:cxn>
                  <a:cxn ang="0">
                    <a:pos x="T2" y="T3"/>
                  </a:cxn>
                  <a:cxn ang="0">
                    <a:pos x="T4" y="T5"/>
                  </a:cxn>
                  <a:cxn ang="0">
                    <a:pos x="T6" y="T7"/>
                  </a:cxn>
                  <a:cxn ang="0">
                    <a:pos x="T8" y="T9"/>
                  </a:cxn>
                </a:cxnLst>
                <a:rect l="0" t="0" r="r" b="b"/>
                <a:pathLst>
                  <a:path w="12" h="27">
                    <a:moveTo>
                      <a:pt x="11" y="6"/>
                    </a:moveTo>
                    <a:cubicBezTo>
                      <a:pt x="8" y="14"/>
                      <a:pt x="4" y="22"/>
                      <a:pt x="1" y="27"/>
                    </a:cubicBezTo>
                    <a:cubicBezTo>
                      <a:pt x="0" y="27"/>
                      <a:pt x="2" y="22"/>
                      <a:pt x="5" y="17"/>
                    </a:cubicBezTo>
                    <a:cubicBezTo>
                      <a:pt x="8" y="11"/>
                      <a:pt x="10" y="6"/>
                      <a:pt x="8" y="7"/>
                    </a:cubicBezTo>
                    <a:cubicBezTo>
                      <a:pt x="11" y="0"/>
                      <a:pt x="12" y="4"/>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9" name="Freeform 6625">
                <a:extLst>
                  <a:ext uri="{FF2B5EF4-FFF2-40B4-BE49-F238E27FC236}">
                    <a16:creationId xmlns:a16="http://schemas.microsoft.com/office/drawing/2014/main" id="{E6DE06A7-CA8F-44FB-B4DD-E291E751F5A6}"/>
                  </a:ext>
                </a:extLst>
              </p:cNvPr>
              <p:cNvSpPr>
                <a:spLocks/>
              </p:cNvSpPr>
              <p:nvPr/>
            </p:nvSpPr>
            <p:spPr bwMode="auto">
              <a:xfrm>
                <a:off x="2262" y="2560"/>
                <a:ext cx="24" cy="2"/>
              </a:xfrm>
              <a:custGeom>
                <a:avLst/>
                <a:gdLst>
                  <a:gd name="T0" fmla="*/ 43 w 43"/>
                  <a:gd name="T1" fmla="*/ 1 h 2"/>
                  <a:gd name="T2" fmla="*/ 13 w 43"/>
                  <a:gd name="T3" fmla="*/ 2 h 2"/>
                  <a:gd name="T4" fmla="*/ 2 w 43"/>
                  <a:gd name="T5" fmla="*/ 0 h 2"/>
                  <a:gd name="T6" fmla="*/ 21 w 43"/>
                  <a:gd name="T7" fmla="*/ 1 h 2"/>
                  <a:gd name="T8" fmla="*/ 43 w 43"/>
                  <a:gd name="T9" fmla="*/ 1 h 2"/>
                </a:gdLst>
                <a:ahLst/>
                <a:cxnLst>
                  <a:cxn ang="0">
                    <a:pos x="T0" y="T1"/>
                  </a:cxn>
                  <a:cxn ang="0">
                    <a:pos x="T2" y="T3"/>
                  </a:cxn>
                  <a:cxn ang="0">
                    <a:pos x="T4" y="T5"/>
                  </a:cxn>
                  <a:cxn ang="0">
                    <a:pos x="T6" y="T7"/>
                  </a:cxn>
                  <a:cxn ang="0">
                    <a:pos x="T8" y="T9"/>
                  </a:cxn>
                </a:cxnLst>
                <a:rect l="0" t="0" r="r" b="b"/>
                <a:pathLst>
                  <a:path w="43" h="2">
                    <a:moveTo>
                      <a:pt x="43" y="1"/>
                    </a:moveTo>
                    <a:cubicBezTo>
                      <a:pt x="33" y="1"/>
                      <a:pt x="22" y="1"/>
                      <a:pt x="13" y="2"/>
                    </a:cubicBezTo>
                    <a:cubicBezTo>
                      <a:pt x="0" y="2"/>
                      <a:pt x="14" y="1"/>
                      <a:pt x="2" y="0"/>
                    </a:cubicBezTo>
                    <a:cubicBezTo>
                      <a:pt x="4" y="0"/>
                      <a:pt x="12" y="1"/>
                      <a:pt x="21" y="1"/>
                    </a:cubicBezTo>
                    <a:cubicBezTo>
                      <a:pt x="30" y="1"/>
                      <a:pt x="39" y="1"/>
                      <a:pt x="4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0" name="Freeform 6626">
                <a:extLst>
                  <a:ext uri="{FF2B5EF4-FFF2-40B4-BE49-F238E27FC236}">
                    <a16:creationId xmlns:a16="http://schemas.microsoft.com/office/drawing/2014/main" id="{B0D3783F-FC32-4E59-B70B-0C656C201003}"/>
                  </a:ext>
                </a:extLst>
              </p:cNvPr>
              <p:cNvSpPr>
                <a:spLocks/>
              </p:cNvSpPr>
              <p:nvPr/>
            </p:nvSpPr>
            <p:spPr bwMode="auto">
              <a:xfrm>
                <a:off x="2603" y="2375"/>
                <a:ext cx="21" cy="27"/>
              </a:xfrm>
              <a:custGeom>
                <a:avLst/>
                <a:gdLst>
                  <a:gd name="T0" fmla="*/ 11 w 38"/>
                  <a:gd name="T1" fmla="*/ 41 h 48"/>
                  <a:gd name="T2" fmla="*/ 17 w 38"/>
                  <a:gd name="T3" fmla="*/ 30 h 48"/>
                  <a:gd name="T4" fmla="*/ 13 w 38"/>
                  <a:gd name="T5" fmla="*/ 33 h 48"/>
                  <a:gd name="T6" fmla="*/ 2 w 38"/>
                  <a:gd name="T7" fmla="*/ 48 h 48"/>
                  <a:gd name="T8" fmla="*/ 7 w 38"/>
                  <a:gd name="T9" fmla="*/ 34 h 48"/>
                  <a:gd name="T10" fmla="*/ 19 w 38"/>
                  <a:gd name="T11" fmla="*/ 25 h 48"/>
                  <a:gd name="T12" fmla="*/ 36 w 38"/>
                  <a:gd name="T13" fmla="*/ 2 h 48"/>
                  <a:gd name="T14" fmla="*/ 32 w 38"/>
                  <a:gd name="T15" fmla="*/ 8 h 48"/>
                  <a:gd name="T16" fmla="*/ 32 w 38"/>
                  <a:gd name="T17" fmla="*/ 10 h 48"/>
                  <a:gd name="T18" fmla="*/ 20 w 38"/>
                  <a:gd name="T19" fmla="*/ 28 h 48"/>
                  <a:gd name="T20" fmla="*/ 34 w 38"/>
                  <a:gd name="T21" fmla="*/ 10 h 48"/>
                  <a:gd name="T22" fmla="*/ 24 w 38"/>
                  <a:gd name="T23" fmla="*/ 24 h 48"/>
                  <a:gd name="T24" fmla="*/ 11 w 38"/>
                  <a:gd name="T25" fmla="*/ 4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48">
                    <a:moveTo>
                      <a:pt x="11" y="41"/>
                    </a:moveTo>
                    <a:cubicBezTo>
                      <a:pt x="12" y="38"/>
                      <a:pt x="17" y="31"/>
                      <a:pt x="17" y="30"/>
                    </a:cubicBezTo>
                    <a:cubicBezTo>
                      <a:pt x="16" y="31"/>
                      <a:pt x="14" y="33"/>
                      <a:pt x="13" y="33"/>
                    </a:cubicBezTo>
                    <a:cubicBezTo>
                      <a:pt x="5" y="42"/>
                      <a:pt x="11" y="38"/>
                      <a:pt x="2" y="48"/>
                    </a:cubicBezTo>
                    <a:cubicBezTo>
                      <a:pt x="0" y="46"/>
                      <a:pt x="12" y="32"/>
                      <a:pt x="7" y="34"/>
                    </a:cubicBezTo>
                    <a:cubicBezTo>
                      <a:pt x="15" y="24"/>
                      <a:pt x="15" y="28"/>
                      <a:pt x="19" y="25"/>
                    </a:cubicBezTo>
                    <a:cubicBezTo>
                      <a:pt x="28" y="15"/>
                      <a:pt x="28" y="10"/>
                      <a:pt x="36" y="2"/>
                    </a:cubicBezTo>
                    <a:cubicBezTo>
                      <a:pt x="38" y="0"/>
                      <a:pt x="35" y="4"/>
                      <a:pt x="32" y="8"/>
                    </a:cubicBezTo>
                    <a:cubicBezTo>
                      <a:pt x="29" y="12"/>
                      <a:pt x="28" y="14"/>
                      <a:pt x="32" y="10"/>
                    </a:cubicBezTo>
                    <a:cubicBezTo>
                      <a:pt x="31" y="14"/>
                      <a:pt x="18" y="26"/>
                      <a:pt x="20" y="28"/>
                    </a:cubicBezTo>
                    <a:cubicBezTo>
                      <a:pt x="22" y="27"/>
                      <a:pt x="30" y="15"/>
                      <a:pt x="34" y="10"/>
                    </a:cubicBezTo>
                    <a:cubicBezTo>
                      <a:pt x="33" y="13"/>
                      <a:pt x="29" y="18"/>
                      <a:pt x="24" y="24"/>
                    </a:cubicBezTo>
                    <a:cubicBezTo>
                      <a:pt x="19" y="30"/>
                      <a:pt x="14" y="36"/>
                      <a:pt x="1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1" name="Freeform 6627">
                <a:extLst>
                  <a:ext uri="{FF2B5EF4-FFF2-40B4-BE49-F238E27FC236}">
                    <a16:creationId xmlns:a16="http://schemas.microsoft.com/office/drawing/2014/main" id="{B1B28070-EC1D-4A85-ABCC-C4785A3C2744}"/>
                  </a:ext>
                </a:extLst>
              </p:cNvPr>
              <p:cNvSpPr>
                <a:spLocks/>
              </p:cNvSpPr>
              <p:nvPr/>
            </p:nvSpPr>
            <p:spPr bwMode="auto">
              <a:xfrm>
                <a:off x="2694" y="2200"/>
                <a:ext cx="5" cy="19"/>
              </a:xfrm>
              <a:custGeom>
                <a:avLst/>
                <a:gdLst>
                  <a:gd name="T0" fmla="*/ 5 w 9"/>
                  <a:gd name="T1" fmla="*/ 30 h 32"/>
                  <a:gd name="T2" fmla="*/ 6 w 9"/>
                  <a:gd name="T3" fmla="*/ 15 h 32"/>
                  <a:gd name="T4" fmla="*/ 2 w 9"/>
                  <a:gd name="T5" fmla="*/ 28 h 32"/>
                  <a:gd name="T6" fmla="*/ 0 w 9"/>
                  <a:gd name="T7" fmla="*/ 26 h 32"/>
                  <a:gd name="T8" fmla="*/ 2 w 9"/>
                  <a:gd name="T9" fmla="*/ 22 h 32"/>
                  <a:gd name="T10" fmla="*/ 6 w 9"/>
                  <a:gd name="T11" fmla="*/ 1 h 32"/>
                  <a:gd name="T12" fmla="*/ 9 w 9"/>
                  <a:gd name="T13" fmla="*/ 3 h 32"/>
                  <a:gd name="T14" fmla="*/ 5 w 9"/>
                  <a:gd name="T15" fmla="*/ 3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2">
                    <a:moveTo>
                      <a:pt x="5" y="30"/>
                    </a:moveTo>
                    <a:cubicBezTo>
                      <a:pt x="3" y="32"/>
                      <a:pt x="4" y="23"/>
                      <a:pt x="6" y="15"/>
                    </a:cubicBezTo>
                    <a:cubicBezTo>
                      <a:pt x="5" y="13"/>
                      <a:pt x="3" y="25"/>
                      <a:pt x="2" y="28"/>
                    </a:cubicBezTo>
                    <a:cubicBezTo>
                      <a:pt x="0" y="31"/>
                      <a:pt x="1" y="24"/>
                      <a:pt x="0" y="26"/>
                    </a:cubicBezTo>
                    <a:cubicBezTo>
                      <a:pt x="1" y="23"/>
                      <a:pt x="1" y="23"/>
                      <a:pt x="2" y="22"/>
                    </a:cubicBezTo>
                    <a:cubicBezTo>
                      <a:pt x="4" y="10"/>
                      <a:pt x="3" y="13"/>
                      <a:pt x="6" y="1"/>
                    </a:cubicBezTo>
                    <a:cubicBezTo>
                      <a:pt x="8" y="0"/>
                      <a:pt x="5" y="16"/>
                      <a:pt x="9" y="3"/>
                    </a:cubicBezTo>
                    <a:cubicBezTo>
                      <a:pt x="9" y="8"/>
                      <a:pt x="7" y="18"/>
                      <a:pt x="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2" name="Freeform 6628">
                <a:extLst>
                  <a:ext uri="{FF2B5EF4-FFF2-40B4-BE49-F238E27FC236}">
                    <a16:creationId xmlns:a16="http://schemas.microsoft.com/office/drawing/2014/main" id="{0C3A913D-FDD0-480B-9C2E-21A77A55B26F}"/>
                  </a:ext>
                </a:extLst>
              </p:cNvPr>
              <p:cNvSpPr>
                <a:spLocks/>
              </p:cNvSpPr>
              <p:nvPr/>
            </p:nvSpPr>
            <p:spPr bwMode="auto">
              <a:xfrm>
                <a:off x="2546" y="2452"/>
                <a:ext cx="9" cy="8"/>
              </a:xfrm>
              <a:custGeom>
                <a:avLst/>
                <a:gdLst>
                  <a:gd name="T0" fmla="*/ 15 w 16"/>
                  <a:gd name="T1" fmla="*/ 2 h 14"/>
                  <a:gd name="T2" fmla="*/ 3 w 16"/>
                  <a:gd name="T3" fmla="*/ 12 h 14"/>
                  <a:gd name="T4" fmla="*/ 8 w 16"/>
                  <a:gd name="T5" fmla="*/ 7 h 14"/>
                  <a:gd name="T6" fmla="*/ 15 w 16"/>
                  <a:gd name="T7" fmla="*/ 2 h 14"/>
                </a:gdLst>
                <a:ahLst/>
                <a:cxnLst>
                  <a:cxn ang="0">
                    <a:pos x="T0" y="T1"/>
                  </a:cxn>
                  <a:cxn ang="0">
                    <a:pos x="T2" y="T3"/>
                  </a:cxn>
                  <a:cxn ang="0">
                    <a:pos x="T4" y="T5"/>
                  </a:cxn>
                  <a:cxn ang="0">
                    <a:pos x="T6" y="T7"/>
                  </a:cxn>
                </a:cxnLst>
                <a:rect l="0" t="0" r="r" b="b"/>
                <a:pathLst>
                  <a:path w="16" h="14">
                    <a:moveTo>
                      <a:pt x="15" y="2"/>
                    </a:moveTo>
                    <a:cubicBezTo>
                      <a:pt x="11" y="6"/>
                      <a:pt x="7" y="9"/>
                      <a:pt x="3" y="12"/>
                    </a:cubicBezTo>
                    <a:cubicBezTo>
                      <a:pt x="0" y="14"/>
                      <a:pt x="4" y="10"/>
                      <a:pt x="8" y="7"/>
                    </a:cubicBezTo>
                    <a:cubicBezTo>
                      <a:pt x="12" y="3"/>
                      <a:pt x="16" y="0"/>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3" name="Freeform 6629">
                <a:extLst>
                  <a:ext uri="{FF2B5EF4-FFF2-40B4-BE49-F238E27FC236}">
                    <a16:creationId xmlns:a16="http://schemas.microsoft.com/office/drawing/2014/main" id="{80D1CBEB-704C-4A86-9391-AE432C8F322D}"/>
                  </a:ext>
                </a:extLst>
              </p:cNvPr>
              <p:cNvSpPr>
                <a:spLocks/>
              </p:cNvSpPr>
              <p:nvPr/>
            </p:nvSpPr>
            <p:spPr bwMode="auto">
              <a:xfrm>
                <a:off x="2690" y="2228"/>
                <a:ext cx="3" cy="9"/>
              </a:xfrm>
              <a:custGeom>
                <a:avLst/>
                <a:gdLst>
                  <a:gd name="T0" fmla="*/ 1 w 5"/>
                  <a:gd name="T1" fmla="*/ 15 h 16"/>
                  <a:gd name="T2" fmla="*/ 4 w 5"/>
                  <a:gd name="T3" fmla="*/ 0 h 16"/>
                  <a:gd name="T4" fmla="*/ 1 w 5"/>
                  <a:gd name="T5" fmla="*/ 15 h 16"/>
                </a:gdLst>
                <a:ahLst/>
                <a:cxnLst>
                  <a:cxn ang="0">
                    <a:pos x="T0" y="T1"/>
                  </a:cxn>
                  <a:cxn ang="0">
                    <a:pos x="T2" y="T3"/>
                  </a:cxn>
                  <a:cxn ang="0">
                    <a:pos x="T4" y="T5"/>
                  </a:cxn>
                </a:cxnLst>
                <a:rect l="0" t="0" r="r" b="b"/>
                <a:pathLst>
                  <a:path w="5" h="16">
                    <a:moveTo>
                      <a:pt x="1" y="15"/>
                    </a:moveTo>
                    <a:cubicBezTo>
                      <a:pt x="0" y="16"/>
                      <a:pt x="2" y="5"/>
                      <a:pt x="4" y="0"/>
                    </a:cubicBezTo>
                    <a:cubicBezTo>
                      <a:pt x="5" y="0"/>
                      <a:pt x="4" y="8"/>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4" name="Freeform 6630">
                <a:extLst>
                  <a:ext uri="{FF2B5EF4-FFF2-40B4-BE49-F238E27FC236}">
                    <a16:creationId xmlns:a16="http://schemas.microsoft.com/office/drawing/2014/main" id="{580B8D6A-3452-411E-95E2-01BBECD8855B}"/>
                  </a:ext>
                </a:extLst>
              </p:cNvPr>
              <p:cNvSpPr>
                <a:spLocks/>
              </p:cNvSpPr>
              <p:nvPr/>
            </p:nvSpPr>
            <p:spPr bwMode="auto">
              <a:xfrm>
                <a:off x="2604" y="1849"/>
                <a:ext cx="7" cy="8"/>
              </a:xfrm>
              <a:custGeom>
                <a:avLst/>
                <a:gdLst>
                  <a:gd name="T0" fmla="*/ 0 w 12"/>
                  <a:gd name="T1" fmla="*/ 1 h 14"/>
                  <a:gd name="T2" fmla="*/ 12 w 12"/>
                  <a:gd name="T3" fmla="*/ 14 h 14"/>
                  <a:gd name="T4" fmla="*/ 7 w 12"/>
                  <a:gd name="T5" fmla="*/ 12 h 14"/>
                  <a:gd name="T6" fmla="*/ 0 w 12"/>
                  <a:gd name="T7" fmla="*/ 1 h 14"/>
                </a:gdLst>
                <a:ahLst/>
                <a:cxnLst>
                  <a:cxn ang="0">
                    <a:pos x="T0" y="T1"/>
                  </a:cxn>
                  <a:cxn ang="0">
                    <a:pos x="T2" y="T3"/>
                  </a:cxn>
                  <a:cxn ang="0">
                    <a:pos x="T4" y="T5"/>
                  </a:cxn>
                  <a:cxn ang="0">
                    <a:pos x="T6" y="T7"/>
                  </a:cxn>
                </a:cxnLst>
                <a:rect l="0" t="0" r="r" b="b"/>
                <a:pathLst>
                  <a:path w="12" h="14">
                    <a:moveTo>
                      <a:pt x="0" y="1"/>
                    </a:moveTo>
                    <a:cubicBezTo>
                      <a:pt x="1" y="0"/>
                      <a:pt x="9" y="10"/>
                      <a:pt x="12" y="14"/>
                    </a:cubicBezTo>
                    <a:cubicBezTo>
                      <a:pt x="11" y="14"/>
                      <a:pt x="6" y="7"/>
                      <a:pt x="7" y="12"/>
                    </a:cubicBezTo>
                    <a:cubicBezTo>
                      <a:pt x="1" y="5"/>
                      <a:pt x="4"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5" name="Freeform 6631">
                <a:extLst>
                  <a:ext uri="{FF2B5EF4-FFF2-40B4-BE49-F238E27FC236}">
                    <a16:creationId xmlns:a16="http://schemas.microsoft.com/office/drawing/2014/main" id="{5109077D-2439-4BD0-8F44-E8525813C6A7}"/>
                  </a:ext>
                </a:extLst>
              </p:cNvPr>
              <p:cNvSpPr>
                <a:spLocks/>
              </p:cNvSpPr>
              <p:nvPr/>
            </p:nvSpPr>
            <p:spPr bwMode="auto">
              <a:xfrm>
                <a:off x="2406" y="2533"/>
                <a:ext cx="10" cy="4"/>
              </a:xfrm>
              <a:custGeom>
                <a:avLst/>
                <a:gdLst>
                  <a:gd name="T0" fmla="*/ 0 w 17"/>
                  <a:gd name="T1" fmla="*/ 5 h 6"/>
                  <a:gd name="T2" fmla="*/ 16 w 17"/>
                  <a:gd name="T3" fmla="*/ 0 h 6"/>
                  <a:gd name="T4" fmla="*/ 0 w 17"/>
                  <a:gd name="T5" fmla="*/ 5 h 6"/>
                </a:gdLst>
                <a:ahLst/>
                <a:cxnLst>
                  <a:cxn ang="0">
                    <a:pos x="T0" y="T1"/>
                  </a:cxn>
                  <a:cxn ang="0">
                    <a:pos x="T2" y="T3"/>
                  </a:cxn>
                  <a:cxn ang="0">
                    <a:pos x="T4" y="T5"/>
                  </a:cxn>
                </a:cxnLst>
                <a:rect l="0" t="0" r="r" b="b"/>
                <a:pathLst>
                  <a:path w="17" h="6">
                    <a:moveTo>
                      <a:pt x="0" y="5"/>
                    </a:moveTo>
                    <a:cubicBezTo>
                      <a:pt x="9" y="2"/>
                      <a:pt x="9" y="3"/>
                      <a:pt x="16" y="0"/>
                    </a:cubicBezTo>
                    <a:cubicBezTo>
                      <a:pt x="17" y="1"/>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6" name="Freeform 6632">
                <a:extLst>
                  <a:ext uri="{FF2B5EF4-FFF2-40B4-BE49-F238E27FC236}">
                    <a16:creationId xmlns:a16="http://schemas.microsoft.com/office/drawing/2014/main" id="{CEF2A006-4A7B-4C16-8807-EED3C9E7A39F}"/>
                  </a:ext>
                </a:extLst>
              </p:cNvPr>
              <p:cNvSpPr>
                <a:spLocks/>
              </p:cNvSpPr>
              <p:nvPr/>
            </p:nvSpPr>
            <p:spPr bwMode="auto">
              <a:xfrm>
                <a:off x="2541" y="2438"/>
                <a:ext cx="29" cy="23"/>
              </a:xfrm>
              <a:custGeom>
                <a:avLst/>
                <a:gdLst>
                  <a:gd name="T0" fmla="*/ 44 w 50"/>
                  <a:gd name="T1" fmla="*/ 5 h 41"/>
                  <a:gd name="T2" fmla="*/ 37 w 50"/>
                  <a:gd name="T3" fmla="*/ 10 h 41"/>
                  <a:gd name="T4" fmla="*/ 47 w 50"/>
                  <a:gd name="T5" fmla="*/ 0 h 41"/>
                  <a:gd name="T6" fmla="*/ 50 w 50"/>
                  <a:gd name="T7" fmla="*/ 1 h 41"/>
                  <a:gd name="T8" fmla="*/ 6 w 50"/>
                  <a:gd name="T9" fmla="*/ 40 h 41"/>
                  <a:gd name="T10" fmla="*/ 13 w 50"/>
                  <a:gd name="T11" fmla="*/ 31 h 41"/>
                  <a:gd name="T12" fmla="*/ 4 w 50"/>
                  <a:gd name="T13" fmla="*/ 36 h 41"/>
                  <a:gd name="T14" fmla="*/ 23 w 50"/>
                  <a:gd name="T15" fmla="*/ 22 h 41"/>
                  <a:gd name="T16" fmla="*/ 44 w 50"/>
                  <a:gd name="T1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44" y="5"/>
                    </a:moveTo>
                    <a:cubicBezTo>
                      <a:pt x="38" y="10"/>
                      <a:pt x="36" y="11"/>
                      <a:pt x="37" y="10"/>
                    </a:cubicBezTo>
                    <a:cubicBezTo>
                      <a:pt x="38" y="9"/>
                      <a:pt x="42" y="5"/>
                      <a:pt x="47" y="0"/>
                    </a:cubicBezTo>
                    <a:cubicBezTo>
                      <a:pt x="50" y="1"/>
                      <a:pt x="50" y="1"/>
                      <a:pt x="50" y="1"/>
                    </a:cubicBezTo>
                    <a:cubicBezTo>
                      <a:pt x="36" y="12"/>
                      <a:pt x="25" y="24"/>
                      <a:pt x="6" y="40"/>
                    </a:cubicBezTo>
                    <a:cubicBezTo>
                      <a:pt x="14" y="32"/>
                      <a:pt x="0" y="41"/>
                      <a:pt x="13" y="31"/>
                    </a:cubicBezTo>
                    <a:cubicBezTo>
                      <a:pt x="13" y="29"/>
                      <a:pt x="2" y="40"/>
                      <a:pt x="4" y="36"/>
                    </a:cubicBezTo>
                    <a:cubicBezTo>
                      <a:pt x="12" y="29"/>
                      <a:pt x="17" y="26"/>
                      <a:pt x="23" y="22"/>
                    </a:cubicBezTo>
                    <a:cubicBezTo>
                      <a:pt x="28" y="18"/>
                      <a:pt x="35" y="14"/>
                      <a:pt x="4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7" name="Freeform 6633">
                <a:extLst>
                  <a:ext uri="{FF2B5EF4-FFF2-40B4-BE49-F238E27FC236}">
                    <a16:creationId xmlns:a16="http://schemas.microsoft.com/office/drawing/2014/main" id="{EB041A56-B3C4-4063-B0AF-3F0956C7E108}"/>
                  </a:ext>
                </a:extLst>
              </p:cNvPr>
              <p:cNvSpPr>
                <a:spLocks/>
              </p:cNvSpPr>
              <p:nvPr/>
            </p:nvSpPr>
            <p:spPr bwMode="auto">
              <a:xfrm>
                <a:off x="2514" y="2469"/>
                <a:ext cx="19" cy="13"/>
              </a:xfrm>
              <a:custGeom>
                <a:avLst/>
                <a:gdLst>
                  <a:gd name="T0" fmla="*/ 34 w 34"/>
                  <a:gd name="T1" fmla="*/ 0 h 22"/>
                  <a:gd name="T2" fmla="*/ 0 w 34"/>
                  <a:gd name="T3" fmla="*/ 22 h 22"/>
                  <a:gd name="T4" fmla="*/ 8 w 34"/>
                  <a:gd name="T5" fmla="*/ 13 h 22"/>
                  <a:gd name="T6" fmla="*/ 34 w 34"/>
                  <a:gd name="T7" fmla="*/ 0 h 22"/>
                </a:gdLst>
                <a:ahLst/>
                <a:cxnLst>
                  <a:cxn ang="0">
                    <a:pos x="T0" y="T1"/>
                  </a:cxn>
                  <a:cxn ang="0">
                    <a:pos x="T2" y="T3"/>
                  </a:cxn>
                  <a:cxn ang="0">
                    <a:pos x="T4" y="T5"/>
                  </a:cxn>
                  <a:cxn ang="0">
                    <a:pos x="T6" y="T7"/>
                  </a:cxn>
                </a:cxnLst>
                <a:rect l="0" t="0" r="r" b="b"/>
                <a:pathLst>
                  <a:path w="34" h="22">
                    <a:moveTo>
                      <a:pt x="34" y="0"/>
                    </a:moveTo>
                    <a:cubicBezTo>
                      <a:pt x="24" y="6"/>
                      <a:pt x="12" y="14"/>
                      <a:pt x="0" y="22"/>
                    </a:cubicBezTo>
                    <a:cubicBezTo>
                      <a:pt x="0" y="20"/>
                      <a:pt x="10" y="13"/>
                      <a:pt x="8" y="13"/>
                    </a:cubicBezTo>
                    <a:cubicBezTo>
                      <a:pt x="11" y="15"/>
                      <a:pt x="24" y="4"/>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8" name="Freeform 6634">
                <a:extLst>
                  <a:ext uri="{FF2B5EF4-FFF2-40B4-BE49-F238E27FC236}">
                    <a16:creationId xmlns:a16="http://schemas.microsoft.com/office/drawing/2014/main" id="{8DA60E33-6513-4AA1-964F-57001B22ECA1}"/>
                  </a:ext>
                </a:extLst>
              </p:cNvPr>
              <p:cNvSpPr>
                <a:spLocks/>
              </p:cNvSpPr>
              <p:nvPr/>
            </p:nvSpPr>
            <p:spPr bwMode="auto">
              <a:xfrm>
                <a:off x="2235" y="2558"/>
                <a:ext cx="15" cy="2"/>
              </a:xfrm>
              <a:custGeom>
                <a:avLst/>
                <a:gdLst>
                  <a:gd name="T0" fmla="*/ 21 w 26"/>
                  <a:gd name="T1" fmla="*/ 3 h 4"/>
                  <a:gd name="T2" fmla="*/ 0 w 26"/>
                  <a:gd name="T3" fmla="*/ 0 h 4"/>
                  <a:gd name="T4" fmla="*/ 21 w 26"/>
                  <a:gd name="T5" fmla="*/ 2 h 4"/>
                  <a:gd name="T6" fmla="*/ 15 w 26"/>
                  <a:gd name="T7" fmla="*/ 2 h 4"/>
                  <a:gd name="T8" fmla="*/ 21 w 26"/>
                  <a:gd name="T9" fmla="*/ 3 h 4"/>
                </a:gdLst>
                <a:ahLst/>
                <a:cxnLst>
                  <a:cxn ang="0">
                    <a:pos x="T0" y="T1"/>
                  </a:cxn>
                  <a:cxn ang="0">
                    <a:pos x="T2" y="T3"/>
                  </a:cxn>
                  <a:cxn ang="0">
                    <a:pos x="T4" y="T5"/>
                  </a:cxn>
                  <a:cxn ang="0">
                    <a:pos x="T6" y="T7"/>
                  </a:cxn>
                  <a:cxn ang="0">
                    <a:pos x="T8" y="T9"/>
                  </a:cxn>
                </a:cxnLst>
                <a:rect l="0" t="0" r="r" b="b"/>
                <a:pathLst>
                  <a:path w="26" h="4">
                    <a:moveTo>
                      <a:pt x="21" y="3"/>
                    </a:moveTo>
                    <a:cubicBezTo>
                      <a:pt x="15" y="4"/>
                      <a:pt x="1" y="1"/>
                      <a:pt x="0" y="0"/>
                    </a:cubicBezTo>
                    <a:cubicBezTo>
                      <a:pt x="10" y="0"/>
                      <a:pt x="11" y="2"/>
                      <a:pt x="21" y="2"/>
                    </a:cubicBezTo>
                    <a:cubicBezTo>
                      <a:pt x="26" y="2"/>
                      <a:pt x="20" y="2"/>
                      <a:pt x="15" y="2"/>
                    </a:cubicBezTo>
                    <a:cubicBezTo>
                      <a:pt x="11" y="2"/>
                      <a:pt x="8" y="2"/>
                      <a:pt x="2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9" name="Freeform 6635">
                <a:extLst>
                  <a:ext uri="{FF2B5EF4-FFF2-40B4-BE49-F238E27FC236}">
                    <a16:creationId xmlns:a16="http://schemas.microsoft.com/office/drawing/2014/main" id="{23187346-9812-48F5-869F-BA40CAE1BE75}"/>
                  </a:ext>
                </a:extLst>
              </p:cNvPr>
              <p:cNvSpPr>
                <a:spLocks/>
              </p:cNvSpPr>
              <p:nvPr/>
            </p:nvSpPr>
            <p:spPr bwMode="auto">
              <a:xfrm>
                <a:off x="2217" y="2557"/>
                <a:ext cx="11" cy="2"/>
              </a:xfrm>
              <a:custGeom>
                <a:avLst/>
                <a:gdLst>
                  <a:gd name="T0" fmla="*/ 0 w 19"/>
                  <a:gd name="T1" fmla="*/ 1 h 3"/>
                  <a:gd name="T2" fmla="*/ 19 w 19"/>
                  <a:gd name="T3" fmla="*/ 2 h 3"/>
                  <a:gd name="T4" fmla="*/ 0 w 19"/>
                  <a:gd name="T5" fmla="*/ 1 h 3"/>
                </a:gdLst>
                <a:ahLst/>
                <a:cxnLst>
                  <a:cxn ang="0">
                    <a:pos x="T0" y="T1"/>
                  </a:cxn>
                  <a:cxn ang="0">
                    <a:pos x="T2" y="T3"/>
                  </a:cxn>
                  <a:cxn ang="0">
                    <a:pos x="T4" y="T5"/>
                  </a:cxn>
                </a:cxnLst>
                <a:rect l="0" t="0" r="r" b="b"/>
                <a:pathLst>
                  <a:path w="19" h="3">
                    <a:moveTo>
                      <a:pt x="0" y="1"/>
                    </a:moveTo>
                    <a:cubicBezTo>
                      <a:pt x="3" y="0"/>
                      <a:pt x="9" y="0"/>
                      <a:pt x="19" y="2"/>
                    </a:cubicBezTo>
                    <a:cubicBezTo>
                      <a:pt x="14" y="2"/>
                      <a:pt x="11"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0" name="Freeform 6636">
                <a:extLst>
                  <a:ext uri="{FF2B5EF4-FFF2-40B4-BE49-F238E27FC236}">
                    <a16:creationId xmlns:a16="http://schemas.microsoft.com/office/drawing/2014/main" id="{5D25A1E5-6912-4A94-8EED-0F63663E62AB}"/>
                  </a:ext>
                </a:extLst>
              </p:cNvPr>
              <p:cNvSpPr>
                <a:spLocks/>
              </p:cNvSpPr>
              <p:nvPr/>
            </p:nvSpPr>
            <p:spPr bwMode="auto">
              <a:xfrm>
                <a:off x="2151" y="2545"/>
                <a:ext cx="20" cy="5"/>
              </a:xfrm>
              <a:custGeom>
                <a:avLst/>
                <a:gdLst>
                  <a:gd name="T0" fmla="*/ 30 w 35"/>
                  <a:gd name="T1" fmla="*/ 9 h 10"/>
                  <a:gd name="T2" fmla="*/ 19 w 35"/>
                  <a:gd name="T3" fmla="*/ 7 h 10"/>
                  <a:gd name="T4" fmla="*/ 7 w 35"/>
                  <a:gd name="T5" fmla="*/ 4 h 10"/>
                  <a:gd name="T6" fmla="*/ 23 w 35"/>
                  <a:gd name="T7" fmla="*/ 7 h 10"/>
                  <a:gd name="T8" fmla="*/ 0 w 35"/>
                  <a:gd name="T9" fmla="*/ 0 h 10"/>
                  <a:gd name="T10" fmla="*/ 30 w 35"/>
                  <a:gd name="T11" fmla="*/ 9 h 10"/>
                </a:gdLst>
                <a:ahLst/>
                <a:cxnLst>
                  <a:cxn ang="0">
                    <a:pos x="T0" y="T1"/>
                  </a:cxn>
                  <a:cxn ang="0">
                    <a:pos x="T2" y="T3"/>
                  </a:cxn>
                  <a:cxn ang="0">
                    <a:pos x="T4" y="T5"/>
                  </a:cxn>
                  <a:cxn ang="0">
                    <a:pos x="T6" y="T7"/>
                  </a:cxn>
                  <a:cxn ang="0">
                    <a:pos x="T8" y="T9"/>
                  </a:cxn>
                  <a:cxn ang="0">
                    <a:pos x="T10" y="T11"/>
                  </a:cxn>
                </a:cxnLst>
                <a:rect l="0" t="0" r="r" b="b"/>
                <a:pathLst>
                  <a:path w="35" h="10">
                    <a:moveTo>
                      <a:pt x="30" y="9"/>
                    </a:moveTo>
                    <a:cubicBezTo>
                      <a:pt x="29" y="10"/>
                      <a:pt x="24" y="9"/>
                      <a:pt x="19" y="7"/>
                    </a:cubicBezTo>
                    <a:cubicBezTo>
                      <a:pt x="14" y="6"/>
                      <a:pt x="8" y="5"/>
                      <a:pt x="7" y="4"/>
                    </a:cubicBezTo>
                    <a:cubicBezTo>
                      <a:pt x="6" y="3"/>
                      <a:pt x="18" y="6"/>
                      <a:pt x="23" y="7"/>
                    </a:cubicBezTo>
                    <a:cubicBezTo>
                      <a:pt x="20" y="4"/>
                      <a:pt x="9" y="3"/>
                      <a:pt x="0" y="0"/>
                    </a:cubicBezTo>
                    <a:cubicBezTo>
                      <a:pt x="15" y="2"/>
                      <a:pt x="35" y="9"/>
                      <a:pt x="3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2" name="Group 6838">
              <a:extLst>
                <a:ext uri="{FF2B5EF4-FFF2-40B4-BE49-F238E27FC236}">
                  <a16:creationId xmlns:a16="http://schemas.microsoft.com/office/drawing/2014/main" id="{C82AB93A-B0E1-4078-8649-07DE4D888F17}"/>
                </a:ext>
              </a:extLst>
            </p:cNvPr>
            <p:cNvGrpSpPr>
              <a:grpSpLocks/>
            </p:cNvGrpSpPr>
            <p:nvPr/>
          </p:nvGrpSpPr>
          <p:grpSpPr bwMode="auto">
            <a:xfrm>
              <a:off x="3414210" y="4506767"/>
              <a:ext cx="1609725" cy="1673225"/>
              <a:chOff x="1800" y="1598"/>
              <a:chExt cx="1014" cy="1054"/>
            </a:xfrm>
            <a:grpFill/>
          </p:grpSpPr>
          <p:sp>
            <p:nvSpPr>
              <p:cNvPr id="321" name="Freeform 6638">
                <a:extLst>
                  <a:ext uri="{FF2B5EF4-FFF2-40B4-BE49-F238E27FC236}">
                    <a16:creationId xmlns:a16="http://schemas.microsoft.com/office/drawing/2014/main" id="{11F3371C-79C6-4A77-B164-CE0B751C3B4F}"/>
                  </a:ext>
                </a:extLst>
              </p:cNvPr>
              <p:cNvSpPr>
                <a:spLocks/>
              </p:cNvSpPr>
              <p:nvPr/>
            </p:nvSpPr>
            <p:spPr bwMode="auto">
              <a:xfrm>
                <a:off x="2395" y="1720"/>
                <a:ext cx="9" cy="4"/>
              </a:xfrm>
              <a:custGeom>
                <a:avLst/>
                <a:gdLst>
                  <a:gd name="T0" fmla="*/ 10 w 16"/>
                  <a:gd name="T1" fmla="*/ 2 h 7"/>
                  <a:gd name="T2" fmla="*/ 4 w 16"/>
                  <a:gd name="T3" fmla="*/ 3 h 7"/>
                  <a:gd name="T4" fmla="*/ 10 w 16"/>
                  <a:gd name="T5" fmla="*/ 2 h 7"/>
                </a:gdLst>
                <a:ahLst/>
                <a:cxnLst>
                  <a:cxn ang="0">
                    <a:pos x="T0" y="T1"/>
                  </a:cxn>
                  <a:cxn ang="0">
                    <a:pos x="T2" y="T3"/>
                  </a:cxn>
                  <a:cxn ang="0">
                    <a:pos x="T4" y="T5"/>
                  </a:cxn>
                </a:cxnLst>
                <a:rect l="0" t="0" r="r" b="b"/>
                <a:pathLst>
                  <a:path w="16" h="7">
                    <a:moveTo>
                      <a:pt x="10" y="2"/>
                    </a:moveTo>
                    <a:cubicBezTo>
                      <a:pt x="15" y="4"/>
                      <a:pt x="16" y="7"/>
                      <a:pt x="4" y="3"/>
                    </a:cubicBezTo>
                    <a:cubicBezTo>
                      <a:pt x="0" y="0"/>
                      <a:pt x="12" y="4"/>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2" name="Freeform 6639">
                <a:extLst>
                  <a:ext uri="{FF2B5EF4-FFF2-40B4-BE49-F238E27FC236}">
                    <a16:creationId xmlns:a16="http://schemas.microsoft.com/office/drawing/2014/main" id="{D8D4FAFC-7D1F-45D2-8C51-9ABBDEB7DA83}"/>
                  </a:ext>
                </a:extLst>
              </p:cNvPr>
              <p:cNvSpPr>
                <a:spLocks/>
              </p:cNvSpPr>
              <p:nvPr/>
            </p:nvSpPr>
            <p:spPr bwMode="auto">
              <a:xfrm>
                <a:off x="2462" y="2506"/>
                <a:ext cx="12" cy="6"/>
              </a:xfrm>
              <a:custGeom>
                <a:avLst/>
                <a:gdLst>
                  <a:gd name="T0" fmla="*/ 15 w 22"/>
                  <a:gd name="T1" fmla="*/ 5 h 10"/>
                  <a:gd name="T2" fmla="*/ 3 w 22"/>
                  <a:gd name="T3" fmla="*/ 10 h 10"/>
                  <a:gd name="T4" fmla="*/ 3 w 22"/>
                  <a:gd name="T5" fmla="*/ 7 h 10"/>
                  <a:gd name="T6" fmla="*/ 19 w 22"/>
                  <a:gd name="T7" fmla="*/ 0 h 10"/>
                  <a:gd name="T8" fmla="*/ 15 w 22"/>
                  <a:gd name="T9" fmla="*/ 5 h 10"/>
                </a:gdLst>
                <a:ahLst/>
                <a:cxnLst>
                  <a:cxn ang="0">
                    <a:pos x="T0" y="T1"/>
                  </a:cxn>
                  <a:cxn ang="0">
                    <a:pos x="T2" y="T3"/>
                  </a:cxn>
                  <a:cxn ang="0">
                    <a:pos x="T4" y="T5"/>
                  </a:cxn>
                  <a:cxn ang="0">
                    <a:pos x="T6" y="T7"/>
                  </a:cxn>
                  <a:cxn ang="0">
                    <a:pos x="T8" y="T9"/>
                  </a:cxn>
                </a:cxnLst>
                <a:rect l="0" t="0" r="r" b="b"/>
                <a:pathLst>
                  <a:path w="22" h="10">
                    <a:moveTo>
                      <a:pt x="15" y="5"/>
                    </a:moveTo>
                    <a:cubicBezTo>
                      <a:pt x="12" y="6"/>
                      <a:pt x="8" y="8"/>
                      <a:pt x="3" y="10"/>
                    </a:cubicBezTo>
                    <a:cubicBezTo>
                      <a:pt x="0" y="10"/>
                      <a:pt x="5" y="8"/>
                      <a:pt x="3" y="7"/>
                    </a:cubicBezTo>
                    <a:cubicBezTo>
                      <a:pt x="11" y="3"/>
                      <a:pt x="13" y="3"/>
                      <a:pt x="19" y="0"/>
                    </a:cubicBezTo>
                    <a:cubicBezTo>
                      <a:pt x="22" y="0"/>
                      <a:pt x="12"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3" name="Freeform 6640">
                <a:extLst>
                  <a:ext uri="{FF2B5EF4-FFF2-40B4-BE49-F238E27FC236}">
                    <a16:creationId xmlns:a16="http://schemas.microsoft.com/office/drawing/2014/main" id="{6FC46803-649D-434A-B1B5-BF0D1E665781}"/>
                  </a:ext>
                </a:extLst>
              </p:cNvPr>
              <p:cNvSpPr>
                <a:spLocks/>
              </p:cNvSpPr>
              <p:nvPr/>
            </p:nvSpPr>
            <p:spPr bwMode="auto">
              <a:xfrm>
                <a:off x="2069" y="2516"/>
                <a:ext cx="16" cy="5"/>
              </a:xfrm>
              <a:custGeom>
                <a:avLst/>
                <a:gdLst>
                  <a:gd name="T0" fmla="*/ 12 w 28"/>
                  <a:gd name="T1" fmla="*/ 6 h 10"/>
                  <a:gd name="T2" fmla="*/ 5 w 28"/>
                  <a:gd name="T3" fmla="*/ 0 h 10"/>
                  <a:gd name="T4" fmla="*/ 21 w 28"/>
                  <a:gd name="T5" fmla="*/ 5 h 10"/>
                  <a:gd name="T6" fmla="*/ 27 w 28"/>
                  <a:gd name="T7" fmla="*/ 10 h 10"/>
                  <a:gd name="T8" fmla="*/ 12 w 28"/>
                  <a:gd name="T9" fmla="*/ 6 h 10"/>
                </a:gdLst>
                <a:ahLst/>
                <a:cxnLst>
                  <a:cxn ang="0">
                    <a:pos x="T0" y="T1"/>
                  </a:cxn>
                  <a:cxn ang="0">
                    <a:pos x="T2" y="T3"/>
                  </a:cxn>
                  <a:cxn ang="0">
                    <a:pos x="T4" y="T5"/>
                  </a:cxn>
                  <a:cxn ang="0">
                    <a:pos x="T6" y="T7"/>
                  </a:cxn>
                  <a:cxn ang="0">
                    <a:pos x="T8" y="T9"/>
                  </a:cxn>
                </a:cxnLst>
                <a:rect l="0" t="0" r="r" b="b"/>
                <a:pathLst>
                  <a:path w="28" h="10">
                    <a:moveTo>
                      <a:pt x="12" y="6"/>
                    </a:moveTo>
                    <a:cubicBezTo>
                      <a:pt x="0" y="0"/>
                      <a:pt x="11" y="4"/>
                      <a:pt x="5" y="0"/>
                    </a:cubicBezTo>
                    <a:cubicBezTo>
                      <a:pt x="13" y="3"/>
                      <a:pt x="25" y="9"/>
                      <a:pt x="21" y="5"/>
                    </a:cubicBezTo>
                    <a:cubicBezTo>
                      <a:pt x="26" y="7"/>
                      <a:pt x="28" y="9"/>
                      <a:pt x="27" y="10"/>
                    </a:cubicBezTo>
                    <a:cubicBezTo>
                      <a:pt x="13" y="3"/>
                      <a:pt x="11" y="4"/>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4" name="Freeform 6641">
                <a:extLst>
                  <a:ext uri="{FF2B5EF4-FFF2-40B4-BE49-F238E27FC236}">
                    <a16:creationId xmlns:a16="http://schemas.microsoft.com/office/drawing/2014/main" id="{6DFA3AD2-7760-440D-AE1A-DBFCFCD7DCE3}"/>
                  </a:ext>
                </a:extLst>
              </p:cNvPr>
              <p:cNvSpPr>
                <a:spLocks/>
              </p:cNvSpPr>
              <p:nvPr/>
            </p:nvSpPr>
            <p:spPr bwMode="auto">
              <a:xfrm>
                <a:off x="2584" y="1830"/>
                <a:ext cx="10" cy="10"/>
              </a:xfrm>
              <a:custGeom>
                <a:avLst/>
                <a:gdLst>
                  <a:gd name="T0" fmla="*/ 7 w 17"/>
                  <a:gd name="T1" fmla="*/ 5 h 18"/>
                  <a:gd name="T2" fmla="*/ 17 w 17"/>
                  <a:gd name="T3" fmla="*/ 18 h 18"/>
                  <a:gd name="T4" fmla="*/ 0 w 17"/>
                  <a:gd name="T5" fmla="*/ 2 h 18"/>
                  <a:gd name="T6" fmla="*/ 7 w 17"/>
                  <a:gd name="T7" fmla="*/ 5 h 18"/>
                </a:gdLst>
                <a:ahLst/>
                <a:cxnLst>
                  <a:cxn ang="0">
                    <a:pos x="T0" y="T1"/>
                  </a:cxn>
                  <a:cxn ang="0">
                    <a:pos x="T2" y="T3"/>
                  </a:cxn>
                  <a:cxn ang="0">
                    <a:pos x="T4" y="T5"/>
                  </a:cxn>
                  <a:cxn ang="0">
                    <a:pos x="T6" y="T7"/>
                  </a:cxn>
                </a:cxnLst>
                <a:rect l="0" t="0" r="r" b="b"/>
                <a:pathLst>
                  <a:path w="17" h="18">
                    <a:moveTo>
                      <a:pt x="7" y="5"/>
                    </a:moveTo>
                    <a:cubicBezTo>
                      <a:pt x="11" y="10"/>
                      <a:pt x="15" y="15"/>
                      <a:pt x="17" y="18"/>
                    </a:cubicBezTo>
                    <a:cubicBezTo>
                      <a:pt x="13" y="15"/>
                      <a:pt x="6" y="7"/>
                      <a:pt x="0" y="2"/>
                    </a:cubicBezTo>
                    <a:cubicBezTo>
                      <a:pt x="0" y="0"/>
                      <a:pt x="7" y="7"/>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5" name="Freeform 6642">
                <a:extLst>
                  <a:ext uri="{FF2B5EF4-FFF2-40B4-BE49-F238E27FC236}">
                    <a16:creationId xmlns:a16="http://schemas.microsoft.com/office/drawing/2014/main" id="{E4CA786D-6419-4780-888C-2C29008657E6}"/>
                  </a:ext>
                </a:extLst>
              </p:cNvPr>
              <p:cNvSpPr>
                <a:spLocks/>
              </p:cNvSpPr>
              <p:nvPr/>
            </p:nvSpPr>
            <p:spPr bwMode="auto">
              <a:xfrm>
                <a:off x="2263" y="2557"/>
                <a:ext cx="10" cy="3"/>
              </a:xfrm>
              <a:custGeom>
                <a:avLst/>
                <a:gdLst>
                  <a:gd name="T0" fmla="*/ 13 w 19"/>
                  <a:gd name="T1" fmla="*/ 4 h 5"/>
                  <a:gd name="T2" fmla="*/ 1 w 19"/>
                  <a:gd name="T3" fmla="*/ 1 h 5"/>
                  <a:gd name="T4" fmla="*/ 15 w 19"/>
                  <a:gd name="T5" fmla="*/ 3 h 5"/>
                  <a:gd name="T6" fmla="*/ 13 w 19"/>
                  <a:gd name="T7" fmla="*/ 4 h 5"/>
                </a:gdLst>
                <a:ahLst/>
                <a:cxnLst>
                  <a:cxn ang="0">
                    <a:pos x="T0" y="T1"/>
                  </a:cxn>
                  <a:cxn ang="0">
                    <a:pos x="T2" y="T3"/>
                  </a:cxn>
                  <a:cxn ang="0">
                    <a:pos x="T4" y="T5"/>
                  </a:cxn>
                  <a:cxn ang="0">
                    <a:pos x="T6" y="T7"/>
                  </a:cxn>
                </a:cxnLst>
                <a:rect l="0" t="0" r="r" b="b"/>
                <a:pathLst>
                  <a:path w="19" h="5">
                    <a:moveTo>
                      <a:pt x="13" y="4"/>
                    </a:moveTo>
                    <a:cubicBezTo>
                      <a:pt x="0" y="5"/>
                      <a:pt x="8" y="1"/>
                      <a:pt x="1" y="1"/>
                    </a:cubicBezTo>
                    <a:cubicBezTo>
                      <a:pt x="19" y="0"/>
                      <a:pt x="0" y="3"/>
                      <a:pt x="15" y="3"/>
                    </a:cubicBezTo>
                    <a:cubicBezTo>
                      <a:pt x="14" y="3"/>
                      <a:pt x="12" y="4"/>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6" name="Freeform 6643">
                <a:extLst>
                  <a:ext uri="{FF2B5EF4-FFF2-40B4-BE49-F238E27FC236}">
                    <a16:creationId xmlns:a16="http://schemas.microsoft.com/office/drawing/2014/main" id="{ECC9CAF3-4B4E-48EC-8195-3ACBF41F779C}"/>
                  </a:ext>
                </a:extLst>
              </p:cNvPr>
              <p:cNvSpPr>
                <a:spLocks/>
              </p:cNvSpPr>
              <p:nvPr/>
            </p:nvSpPr>
            <p:spPr bwMode="auto">
              <a:xfrm>
                <a:off x="2229" y="2556"/>
                <a:ext cx="33" cy="4"/>
              </a:xfrm>
              <a:custGeom>
                <a:avLst/>
                <a:gdLst>
                  <a:gd name="T0" fmla="*/ 55 w 58"/>
                  <a:gd name="T1" fmla="*/ 7 h 7"/>
                  <a:gd name="T2" fmla="*/ 28 w 58"/>
                  <a:gd name="T3" fmla="*/ 4 h 7"/>
                  <a:gd name="T4" fmla="*/ 0 w 58"/>
                  <a:gd name="T5" fmla="*/ 1 h 7"/>
                  <a:gd name="T6" fmla="*/ 21 w 58"/>
                  <a:gd name="T7" fmla="*/ 2 h 7"/>
                  <a:gd name="T8" fmla="*/ 29 w 58"/>
                  <a:gd name="T9" fmla="*/ 0 h 7"/>
                  <a:gd name="T10" fmla="*/ 42 w 58"/>
                  <a:gd name="T11" fmla="*/ 1 h 7"/>
                  <a:gd name="T12" fmla="*/ 30 w 58"/>
                  <a:gd name="T13" fmla="*/ 2 h 7"/>
                  <a:gd name="T14" fmla="*/ 46 w 58"/>
                  <a:gd name="T15" fmla="*/ 3 h 7"/>
                  <a:gd name="T16" fmla="*/ 39 w 58"/>
                  <a:gd name="T17" fmla="*/ 3 h 7"/>
                  <a:gd name="T18" fmla="*/ 27 w 58"/>
                  <a:gd name="T19" fmla="*/ 3 h 7"/>
                  <a:gd name="T20" fmla="*/ 45 w 58"/>
                  <a:gd name="T21" fmla="*/ 5 h 7"/>
                  <a:gd name="T22" fmla="*/ 55 w 58"/>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7">
                    <a:moveTo>
                      <a:pt x="55" y="7"/>
                    </a:moveTo>
                    <a:cubicBezTo>
                      <a:pt x="44" y="6"/>
                      <a:pt x="36" y="5"/>
                      <a:pt x="28" y="4"/>
                    </a:cubicBezTo>
                    <a:cubicBezTo>
                      <a:pt x="20" y="3"/>
                      <a:pt x="11" y="2"/>
                      <a:pt x="0" y="1"/>
                    </a:cubicBezTo>
                    <a:cubicBezTo>
                      <a:pt x="5" y="1"/>
                      <a:pt x="14" y="2"/>
                      <a:pt x="21" y="2"/>
                    </a:cubicBezTo>
                    <a:cubicBezTo>
                      <a:pt x="27" y="2"/>
                      <a:pt x="32" y="2"/>
                      <a:pt x="29" y="0"/>
                    </a:cubicBezTo>
                    <a:cubicBezTo>
                      <a:pt x="33" y="0"/>
                      <a:pt x="38" y="0"/>
                      <a:pt x="42" y="1"/>
                    </a:cubicBezTo>
                    <a:cubicBezTo>
                      <a:pt x="44" y="2"/>
                      <a:pt x="29" y="0"/>
                      <a:pt x="30" y="2"/>
                    </a:cubicBezTo>
                    <a:cubicBezTo>
                      <a:pt x="33" y="4"/>
                      <a:pt x="40" y="2"/>
                      <a:pt x="46" y="3"/>
                    </a:cubicBezTo>
                    <a:cubicBezTo>
                      <a:pt x="48" y="4"/>
                      <a:pt x="44" y="4"/>
                      <a:pt x="39" y="3"/>
                    </a:cubicBezTo>
                    <a:cubicBezTo>
                      <a:pt x="34" y="3"/>
                      <a:pt x="28" y="3"/>
                      <a:pt x="27" y="3"/>
                    </a:cubicBezTo>
                    <a:cubicBezTo>
                      <a:pt x="30" y="4"/>
                      <a:pt x="39" y="4"/>
                      <a:pt x="45" y="5"/>
                    </a:cubicBezTo>
                    <a:cubicBezTo>
                      <a:pt x="52" y="5"/>
                      <a:pt x="58" y="5"/>
                      <a:pt x="5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7" name="Freeform 6644">
                <a:extLst>
                  <a:ext uri="{FF2B5EF4-FFF2-40B4-BE49-F238E27FC236}">
                    <a16:creationId xmlns:a16="http://schemas.microsoft.com/office/drawing/2014/main" id="{123BA931-E3ED-4301-893F-7F809735BB7C}"/>
                  </a:ext>
                </a:extLst>
              </p:cNvPr>
              <p:cNvSpPr>
                <a:spLocks/>
              </p:cNvSpPr>
              <p:nvPr/>
            </p:nvSpPr>
            <p:spPr bwMode="auto">
              <a:xfrm>
                <a:off x="2298" y="2556"/>
                <a:ext cx="13" cy="2"/>
              </a:xfrm>
              <a:custGeom>
                <a:avLst/>
                <a:gdLst>
                  <a:gd name="T0" fmla="*/ 23 w 23"/>
                  <a:gd name="T1" fmla="*/ 0 h 3"/>
                  <a:gd name="T2" fmla="*/ 0 w 23"/>
                  <a:gd name="T3" fmla="*/ 3 h 3"/>
                  <a:gd name="T4" fmla="*/ 23 w 23"/>
                  <a:gd name="T5" fmla="*/ 0 h 3"/>
                </a:gdLst>
                <a:ahLst/>
                <a:cxnLst>
                  <a:cxn ang="0">
                    <a:pos x="T0" y="T1"/>
                  </a:cxn>
                  <a:cxn ang="0">
                    <a:pos x="T2" y="T3"/>
                  </a:cxn>
                  <a:cxn ang="0">
                    <a:pos x="T4" y="T5"/>
                  </a:cxn>
                </a:cxnLst>
                <a:rect l="0" t="0" r="r" b="b"/>
                <a:pathLst>
                  <a:path w="23" h="3">
                    <a:moveTo>
                      <a:pt x="23" y="0"/>
                    </a:moveTo>
                    <a:cubicBezTo>
                      <a:pt x="16" y="2"/>
                      <a:pt x="11" y="1"/>
                      <a:pt x="0" y="3"/>
                    </a:cubicBezTo>
                    <a:cubicBezTo>
                      <a:pt x="2" y="1"/>
                      <a:pt x="16"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8" name="Freeform 6645">
                <a:extLst>
                  <a:ext uri="{FF2B5EF4-FFF2-40B4-BE49-F238E27FC236}">
                    <a16:creationId xmlns:a16="http://schemas.microsoft.com/office/drawing/2014/main" id="{62B22843-1B64-44D1-84E8-5FCC4FA53E02}"/>
                  </a:ext>
                </a:extLst>
              </p:cNvPr>
              <p:cNvSpPr>
                <a:spLocks/>
              </p:cNvSpPr>
              <p:nvPr/>
            </p:nvSpPr>
            <p:spPr bwMode="auto">
              <a:xfrm>
                <a:off x="2021" y="2488"/>
                <a:ext cx="11" cy="8"/>
              </a:xfrm>
              <a:custGeom>
                <a:avLst/>
                <a:gdLst>
                  <a:gd name="T0" fmla="*/ 18 w 19"/>
                  <a:gd name="T1" fmla="*/ 14 h 14"/>
                  <a:gd name="T2" fmla="*/ 0 w 19"/>
                  <a:gd name="T3" fmla="*/ 1 h 14"/>
                  <a:gd name="T4" fmla="*/ 18 w 19"/>
                  <a:gd name="T5" fmla="*/ 14 h 14"/>
                </a:gdLst>
                <a:ahLst/>
                <a:cxnLst>
                  <a:cxn ang="0">
                    <a:pos x="T0" y="T1"/>
                  </a:cxn>
                  <a:cxn ang="0">
                    <a:pos x="T2" y="T3"/>
                  </a:cxn>
                  <a:cxn ang="0">
                    <a:pos x="T4" y="T5"/>
                  </a:cxn>
                </a:cxnLst>
                <a:rect l="0" t="0" r="r" b="b"/>
                <a:pathLst>
                  <a:path w="19" h="14">
                    <a:moveTo>
                      <a:pt x="18" y="14"/>
                    </a:moveTo>
                    <a:cubicBezTo>
                      <a:pt x="10" y="8"/>
                      <a:pt x="7" y="5"/>
                      <a:pt x="0" y="1"/>
                    </a:cubicBezTo>
                    <a:cubicBezTo>
                      <a:pt x="4" y="0"/>
                      <a:pt x="19" y="13"/>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9" name="Freeform 6646">
                <a:extLst>
                  <a:ext uri="{FF2B5EF4-FFF2-40B4-BE49-F238E27FC236}">
                    <a16:creationId xmlns:a16="http://schemas.microsoft.com/office/drawing/2014/main" id="{01CFBAC2-C3AD-408F-B7B1-80100D73B10B}"/>
                  </a:ext>
                </a:extLst>
              </p:cNvPr>
              <p:cNvSpPr>
                <a:spLocks/>
              </p:cNvSpPr>
              <p:nvPr/>
            </p:nvSpPr>
            <p:spPr bwMode="auto">
              <a:xfrm>
                <a:off x="2177" y="2548"/>
                <a:ext cx="17" cy="5"/>
              </a:xfrm>
              <a:custGeom>
                <a:avLst/>
                <a:gdLst>
                  <a:gd name="T0" fmla="*/ 0 w 30"/>
                  <a:gd name="T1" fmla="*/ 4 h 8"/>
                  <a:gd name="T2" fmla="*/ 2 w 30"/>
                  <a:gd name="T3" fmla="*/ 0 h 8"/>
                  <a:gd name="T4" fmla="*/ 29 w 30"/>
                  <a:gd name="T5" fmla="*/ 5 h 8"/>
                  <a:gd name="T6" fmla="*/ 9 w 30"/>
                  <a:gd name="T7" fmla="*/ 3 h 8"/>
                  <a:gd name="T8" fmla="*/ 30 w 30"/>
                  <a:gd name="T9" fmla="*/ 8 h 8"/>
                  <a:gd name="T10" fmla="*/ 16 w 30"/>
                  <a:gd name="T11" fmla="*/ 7 h 8"/>
                  <a:gd name="T12" fmla="*/ 0 w 3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0" y="4"/>
                    </a:moveTo>
                    <a:cubicBezTo>
                      <a:pt x="4" y="3"/>
                      <a:pt x="1" y="2"/>
                      <a:pt x="2" y="0"/>
                    </a:cubicBezTo>
                    <a:cubicBezTo>
                      <a:pt x="7" y="2"/>
                      <a:pt x="23" y="4"/>
                      <a:pt x="29" y="5"/>
                    </a:cubicBezTo>
                    <a:cubicBezTo>
                      <a:pt x="28" y="7"/>
                      <a:pt x="16" y="3"/>
                      <a:pt x="9" y="3"/>
                    </a:cubicBezTo>
                    <a:cubicBezTo>
                      <a:pt x="10" y="5"/>
                      <a:pt x="25" y="7"/>
                      <a:pt x="30" y="8"/>
                    </a:cubicBezTo>
                    <a:cubicBezTo>
                      <a:pt x="21" y="6"/>
                      <a:pt x="18" y="7"/>
                      <a:pt x="16" y="7"/>
                    </a:cubicBezTo>
                    <a:cubicBezTo>
                      <a:pt x="13" y="7"/>
                      <a:pt x="10"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0" name="Freeform 6647">
                <a:extLst>
                  <a:ext uri="{FF2B5EF4-FFF2-40B4-BE49-F238E27FC236}">
                    <a16:creationId xmlns:a16="http://schemas.microsoft.com/office/drawing/2014/main" id="{09D0E525-A462-46DF-86A4-EE24D6BF0366}"/>
                  </a:ext>
                </a:extLst>
              </p:cNvPr>
              <p:cNvSpPr>
                <a:spLocks/>
              </p:cNvSpPr>
              <p:nvPr/>
            </p:nvSpPr>
            <p:spPr bwMode="auto">
              <a:xfrm>
                <a:off x="2613" y="2380"/>
                <a:ext cx="6" cy="8"/>
              </a:xfrm>
              <a:custGeom>
                <a:avLst/>
                <a:gdLst>
                  <a:gd name="T0" fmla="*/ 0 w 11"/>
                  <a:gd name="T1" fmla="*/ 13 h 14"/>
                  <a:gd name="T2" fmla="*/ 10 w 11"/>
                  <a:gd name="T3" fmla="*/ 0 h 14"/>
                  <a:gd name="T4" fmla="*/ 5 w 11"/>
                  <a:gd name="T5" fmla="*/ 8 h 14"/>
                  <a:gd name="T6" fmla="*/ 0 w 11"/>
                  <a:gd name="T7" fmla="*/ 13 h 14"/>
                </a:gdLst>
                <a:ahLst/>
                <a:cxnLst>
                  <a:cxn ang="0">
                    <a:pos x="T0" y="T1"/>
                  </a:cxn>
                  <a:cxn ang="0">
                    <a:pos x="T2" y="T3"/>
                  </a:cxn>
                  <a:cxn ang="0">
                    <a:pos x="T4" y="T5"/>
                  </a:cxn>
                  <a:cxn ang="0">
                    <a:pos x="T6" y="T7"/>
                  </a:cxn>
                </a:cxnLst>
                <a:rect l="0" t="0" r="r" b="b"/>
                <a:pathLst>
                  <a:path w="11" h="14">
                    <a:moveTo>
                      <a:pt x="0" y="13"/>
                    </a:moveTo>
                    <a:cubicBezTo>
                      <a:pt x="2" y="7"/>
                      <a:pt x="6" y="5"/>
                      <a:pt x="10" y="0"/>
                    </a:cubicBezTo>
                    <a:cubicBezTo>
                      <a:pt x="11" y="0"/>
                      <a:pt x="8" y="4"/>
                      <a:pt x="5" y="8"/>
                    </a:cubicBezTo>
                    <a:cubicBezTo>
                      <a:pt x="3" y="11"/>
                      <a:pt x="0" y="14"/>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1" name="Freeform 6648">
                <a:extLst>
                  <a:ext uri="{FF2B5EF4-FFF2-40B4-BE49-F238E27FC236}">
                    <a16:creationId xmlns:a16="http://schemas.microsoft.com/office/drawing/2014/main" id="{7D18E7AA-D077-4F0E-89B6-C6BE0672C439}"/>
                  </a:ext>
                </a:extLst>
              </p:cNvPr>
              <p:cNvSpPr>
                <a:spLocks/>
              </p:cNvSpPr>
              <p:nvPr/>
            </p:nvSpPr>
            <p:spPr bwMode="auto">
              <a:xfrm>
                <a:off x="2037" y="2497"/>
                <a:ext cx="7" cy="5"/>
              </a:xfrm>
              <a:custGeom>
                <a:avLst/>
                <a:gdLst>
                  <a:gd name="T0" fmla="*/ 12 w 12"/>
                  <a:gd name="T1" fmla="*/ 9 h 9"/>
                  <a:gd name="T2" fmla="*/ 0 w 12"/>
                  <a:gd name="T3" fmla="*/ 2 h 9"/>
                  <a:gd name="T4" fmla="*/ 9 w 12"/>
                  <a:gd name="T5" fmla="*/ 4 h 9"/>
                  <a:gd name="T6" fmla="*/ 12 w 12"/>
                  <a:gd name="T7" fmla="*/ 9 h 9"/>
                </a:gdLst>
                <a:ahLst/>
                <a:cxnLst>
                  <a:cxn ang="0">
                    <a:pos x="T0" y="T1"/>
                  </a:cxn>
                  <a:cxn ang="0">
                    <a:pos x="T2" y="T3"/>
                  </a:cxn>
                  <a:cxn ang="0">
                    <a:pos x="T4" y="T5"/>
                  </a:cxn>
                  <a:cxn ang="0">
                    <a:pos x="T6" y="T7"/>
                  </a:cxn>
                </a:cxnLst>
                <a:rect l="0" t="0" r="r" b="b"/>
                <a:pathLst>
                  <a:path w="12" h="9">
                    <a:moveTo>
                      <a:pt x="12" y="9"/>
                    </a:moveTo>
                    <a:cubicBezTo>
                      <a:pt x="4" y="5"/>
                      <a:pt x="6" y="5"/>
                      <a:pt x="0" y="2"/>
                    </a:cubicBezTo>
                    <a:cubicBezTo>
                      <a:pt x="2" y="1"/>
                      <a:pt x="1" y="0"/>
                      <a:pt x="9" y="4"/>
                    </a:cubicBezTo>
                    <a:cubicBezTo>
                      <a:pt x="7" y="5"/>
                      <a:pt x="12" y="8"/>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2" name="Freeform 6649">
                <a:extLst>
                  <a:ext uri="{FF2B5EF4-FFF2-40B4-BE49-F238E27FC236}">
                    <a16:creationId xmlns:a16="http://schemas.microsoft.com/office/drawing/2014/main" id="{2E91B501-8A06-4E1B-9C42-0201AE07E8A2}"/>
                  </a:ext>
                </a:extLst>
              </p:cNvPr>
              <p:cNvSpPr>
                <a:spLocks/>
              </p:cNvSpPr>
              <p:nvPr/>
            </p:nvSpPr>
            <p:spPr bwMode="auto">
              <a:xfrm>
                <a:off x="2654" y="1928"/>
                <a:ext cx="14" cy="28"/>
              </a:xfrm>
              <a:custGeom>
                <a:avLst/>
                <a:gdLst>
                  <a:gd name="T0" fmla="*/ 5 w 25"/>
                  <a:gd name="T1" fmla="*/ 5 h 50"/>
                  <a:gd name="T2" fmla="*/ 16 w 25"/>
                  <a:gd name="T3" fmla="*/ 28 h 50"/>
                  <a:gd name="T4" fmla="*/ 25 w 25"/>
                  <a:gd name="T5" fmla="*/ 50 h 50"/>
                  <a:gd name="T6" fmla="*/ 15 w 25"/>
                  <a:gd name="T7" fmla="*/ 29 h 50"/>
                  <a:gd name="T8" fmla="*/ 3 w 25"/>
                  <a:gd name="T9" fmla="*/ 7 h 50"/>
                  <a:gd name="T10" fmla="*/ 5 w 25"/>
                  <a:gd name="T11" fmla="*/ 5 h 50"/>
                </a:gdLst>
                <a:ahLst/>
                <a:cxnLst>
                  <a:cxn ang="0">
                    <a:pos x="T0" y="T1"/>
                  </a:cxn>
                  <a:cxn ang="0">
                    <a:pos x="T2" y="T3"/>
                  </a:cxn>
                  <a:cxn ang="0">
                    <a:pos x="T4" y="T5"/>
                  </a:cxn>
                  <a:cxn ang="0">
                    <a:pos x="T6" y="T7"/>
                  </a:cxn>
                  <a:cxn ang="0">
                    <a:pos x="T8" y="T9"/>
                  </a:cxn>
                  <a:cxn ang="0">
                    <a:pos x="T10" y="T11"/>
                  </a:cxn>
                </a:cxnLst>
                <a:rect l="0" t="0" r="r" b="b"/>
                <a:pathLst>
                  <a:path w="25" h="50">
                    <a:moveTo>
                      <a:pt x="5" y="5"/>
                    </a:moveTo>
                    <a:cubicBezTo>
                      <a:pt x="10" y="15"/>
                      <a:pt x="13" y="21"/>
                      <a:pt x="16" y="28"/>
                    </a:cubicBezTo>
                    <a:cubicBezTo>
                      <a:pt x="18" y="34"/>
                      <a:pt x="21" y="40"/>
                      <a:pt x="25" y="50"/>
                    </a:cubicBezTo>
                    <a:cubicBezTo>
                      <a:pt x="23" y="47"/>
                      <a:pt x="19" y="38"/>
                      <a:pt x="15" y="29"/>
                    </a:cubicBezTo>
                    <a:cubicBezTo>
                      <a:pt x="11" y="20"/>
                      <a:pt x="7" y="11"/>
                      <a:pt x="3" y="7"/>
                    </a:cubicBezTo>
                    <a:cubicBezTo>
                      <a:pt x="0" y="0"/>
                      <a:pt x="4" y="3"/>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3" name="Freeform 6650">
                <a:extLst>
                  <a:ext uri="{FF2B5EF4-FFF2-40B4-BE49-F238E27FC236}">
                    <a16:creationId xmlns:a16="http://schemas.microsoft.com/office/drawing/2014/main" id="{0AD109C0-2940-446A-825E-A1EDD8EE787B}"/>
                  </a:ext>
                </a:extLst>
              </p:cNvPr>
              <p:cNvSpPr>
                <a:spLocks/>
              </p:cNvSpPr>
              <p:nvPr/>
            </p:nvSpPr>
            <p:spPr bwMode="auto">
              <a:xfrm>
                <a:off x="2438" y="1736"/>
                <a:ext cx="48" cy="23"/>
              </a:xfrm>
              <a:custGeom>
                <a:avLst/>
                <a:gdLst>
                  <a:gd name="T0" fmla="*/ 52 w 85"/>
                  <a:gd name="T1" fmla="*/ 22 h 40"/>
                  <a:gd name="T2" fmla="*/ 67 w 85"/>
                  <a:gd name="T3" fmla="*/ 28 h 40"/>
                  <a:gd name="T4" fmla="*/ 81 w 85"/>
                  <a:gd name="T5" fmla="*/ 36 h 40"/>
                  <a:gd name="T6" fmla="*/ 65 w 85"/>
                  <a:gd name="T7" fmla="*/ 31 h 40"/>
                  <a:gd name="T8" fmla="*/ 68 w 85"/>
                  <a:gd name="T9" fmla="*/ 31 h 40"/>
                  <a:gd name="T10" fmla="*/ 32 w 85"/>
                  <a:gd name="T11" fmla="*/ 14 h 40"/>
                  <a:gd name="T12" fmla="*/ 5 w 85"/>
                  <a:gd name="T13" fmla="*/ 3 h 40"/>
                  <a:gd name="T14" fmla="*/ 0 w 85"/>
                  <a:gd name="T15" fmla="*/ 0 h 40"/>
                  <a:gd name="T16" fmla="*/ 26 w 85"/>
                  <a:gd name="T17" fmla="*/ 10 h 40"/>
                  <a:gd name="T18" fmla="*/ 52 w 85"/>
                  <a:gd name="T19"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0">
                    <a:moveTo>
                      <a:pt x="52" y="22"/>
                    </a:moveTo>
                    <a:cubicBezTo>
                      <a:pt x="54" y="22"/>
                      <a:pt x="60" y="25"/>
                      <a:pt x="67" y="28"/>
                    </a:cubicBezTo>
                    <a:cubicBezTo>
                      <a:pt x="74" y="32"/>
                      <a:pt x="80" y="35"/>
                      <a:pt x="81" y="36"/>
                    </a:cubicBezTo>
                    <a:cubicBezTo>
                      <a:pt x="85" y="40"/>
                      <a:pt x="73" y="33"/>
                      <a:pt x="65" y="31"/>
                    </a:cubicBezTo>
                    <a:cubicBezTo>
                      <a:pt x="66" y="31"/>
                      <a:pt x="68" y="32"/>
                      <a:pt x="68" y="31"/>
                    </a:cubicBezTo>
                    <a:cubicBezTo>
                      <a:pt x="32" y="14"/>
                      <a:pt x="32" y="14"/>
                      <a:pt x="32" y="14"/>
                    </a:cubicBezTo>
                    <a:cubicBezTo>
                      <a:pt x="22" y="9"/>
                      <a:pt x="14" y="5"/>
                      <a:pt x="5" y="3"/>
                    </a:cubicBezTo>
                    <a:cubicBezTo>
                      <a:pt x="4" y="2"/>
                      <a:pt x="3" y="1"/>
                      <a:pt x="0" y="0"/>
                    </a:cubicBezTo>
                    <a:cubicBezTo>
                      <a:pt x="2" y="0"/>
                      <a:pt x="14" y="5"/>
                      <a:pt x="26" y="10"/>
                    </a:cubicBezTo>
                    <a:cubicBezTo>
                      <a:pt x="38" y="15"/>
                      <a:pt x="50" y="21"/>
                      <a:pt x="5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4" name="Freeform 6651">
                <a:extLst>
                  <a:ext uri="{FF2B5EF4-FFF2-40B4-BE49-F238E27FC236}">
                    <a16:creationId xmlns:a16="http://schemas.microsoft.com/office/drawing/2014/main" id="{E3D0BF10-2BF2-4C5A-8ADC-A5A2337C2320}"/>
                  </a:ext>
                </a:extLst>
              </p:cNvPr>
              <p:cNvSpPr>
                <a:spLocks/>
              </p:cNvSpPr>
              <p:nvPr/>
            </p:nvSpPr>
            <p:spPr bwMode="auto">
              <a:xfrm>
                <a:off x="1962" y="2443"/>
                <a:ext cx="9" cy="8"/>
              </a:xfrm>
              <a:custGeom>
                <a:avLst/>
                <a:gdLst>
                  <a:gd name="T0" fmla="*/ 16 w 16"/>
                  <a:gd name="T1" fmla="*/ 15 h 15"/>
                  <a:gd name="T2" fmla="*/ 0 w 16"/>
                  <a:gd name="T3" fmla="*/ 2 h 15"/>
                  <a:gd name="T4" fmla="*/ 11 w 16"/>
                  <a:gd name="T5" fmla="*/ 9 h 15"/>
                  <a:gd name="T6" fmla="*/ 16 w 16"/>
                  <a:gd name="T7" fmla="*/ 15 h 15"/>
                </a:gdLst>
                <a:ahLst/>
                <a:cxnLst>
                  <a:cxn ang="0">
                    <a:pos x="T0" y="T1"/>
                  </a:cxn>
                  <a:cxn ang="0">
                    <a:pos x="T2" y="T3"/>
                  </a:cxn>
                  <a:cxn ang="0">
                    <a:pos x="T4" y="T5"/>
                  </a:cxn>
                  <a:cxn ang="0">
                    <a:pos x="T6" y="T7"/>
                  </a:cxn>
                </a:cxnLst>
                <a:rect l="0" t="0" r="r" b="b"/>
                <a:pathLst>
                  <a:path w="16" h="15">
                    <a:moveTo>
                      <a:pt x="16" y="15"/>
                    </a:moveTo>
                    <a:cubicBezTo>
                      <a:pt x="11" y="12"/>
                      <a:pt x="7" y="7"/>
                      <a:pt x="0" y="2"/>
                    </a:cubicBezTo>
                    <a:cubicBezTo>
                      <a:pt x="0" y="0"/>
                      <a:pt x="6" y="5"/>
                      <a:pt x="11" y="9"/>
                    </a:cubicBezTo>
                    <a:cubicBezTo>
                      <a:pt x="10" y="10"/>
                      <a:pt x="13" y="12"/>
                      <a:pt x="1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5" name="Freeform 6652">
                <a:extLst>
                  <a:ext uri="{FF2B5EF4-FFF2-40B4-BE49-F238E27FC236}">
                    <a16:creationId xmlns:a16="http://schemas.microsoft.com/office/drawing/2014/main" id="{170BB1D5-F58A-4C90-90ED-E2A74935B1CB}"/>
                  </a:ext>
                </a:extLst>
              </p:cNvPr>
              <p:cNvSpPr>
                <a:spLocks/>
              </p:cNvSpPr>
              <p:nvPr/>
            </p:nvSpPr>
            <p:spPr bwMode="auto">
              <a:xfrm>
                <a:off x="2313" y="1710"/>
                <a:ext cx="30" cy="3"/>
              </a:xfrm>
              <a:custGeom>
                <a:avLst/>
                <a:gdLst>
                  <a:gd name="T0" fmla="*/ 52 w 52"/>
                  <a:gd name="T1" fmla="*/ 4 h 6"/>
                  <a:gd name="T2" fmla="*/ 52 w 52"/>
                  <a:gd name="T3" fmla="*/ 6 h 6"/>
                  <a:gd name="T4" fmla="*/ 47 w 52"/>
                  <a:gd name="T5" fmla="*/ 6 h 6"/>
                  <a:gd name="T6" fmla="*/ 21 w 52"/>
                  <a:gd name="T7" fmla="*/ 3 h 6"/>
                  <a:gd name="T8" fmla="*/ 0 w 52"/>
                  <a:gd name="T9" fmla="*/ 2 h 6"/>
                  <a:gd name="T10" fmla="*/ 20 w 52"/>
                  <a:gd name="T11" fmla="*/ 1 h 6"/>
                  <a:gd name="T12" fmla="*/ 52 w 52"/>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52" h="6">
                    <a:moveTo>
                      <a:pt x="52" y="4"/>
                    </a:moveTo>
                    <a:cubicBezTo>
                      <a:pt x="52" y="6"/>
                      <a:pt x="52" y="6"/>
                      <a:pt x="52" y="6"/>
                    </a:cubicBezTo>
                    <a:cubicBezTo>
                      <a:pt x="48" y="5"/>
                      <a:pt x="46" y="5"/>
                      <a:pt x="47" y="6"/>
                    </a:cubicBezTo>
                    <a:cubicBezTo>
                      <a:pt x="39" y="4"/>
                      <a:pt x="30" y="3"/>
                      <a:pt x="21" y="3"/>
                    </a:cubicBezTo>
                    <a:cubicBezTo>
                      <a:pt x="12" y="2"/>
                      <a:pt x="4" y="2"/>
                      <a:pt x="0" y="2"/>
                    </a:cubicBezTo>
                    <a:cubicBezTo>
                      <a:pt x="0" y="0"/>
                      <a:pt x="9" y="0"/>
                      <a:pt x="20" y="1"/>
                    </a:cubicBezTo>
                    <a:cubicBezTo>
                      <a:pt x="31" y="2"/>
                      <a:pt x="43" y="4"/>
                      <a:pt x="5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6" name="Freeform 6653">
                <a:extLst>
                  <a:ext uri="{FF2B5EF4-FFF2-40B4-BE49-F238E27FC236}">
                    <a16:creationId xmlns:a16="http://schemas.microsoft.com/office/drawing/2014/main" id="{99707A39-D72D-465F-928D-DA72678B1759}"/>
                  </a:ext>
                </a:extLst>
              </p:cNvPr>
              <p:cNvSpPr>
                <a:spLocks/>
              </p:cNvSpPr>
              <p:nvPr/>
            </p:nvSpPr>
            <p:spPr bwMode="auto">
              <a:xfrm>
                <a:off x="2596" y="1845"/>
                <a:ext cx="10" cy="11"/>
              </a:xfrm>
              <a:custGeom>
                <a:avLst/>
                <a:gdLst>
                  <a:gd name="T0" fmla="*/ 4 w 17"/>
                  <a:gd name="T1" fmla="*/ 3 h 20"/>
                  <a:gd name="T2" fmla="*/ 10 w 17"/>
                  <a:gd name="T3" fmla="*/ 11 h 20"/>
                  <a:gd name="T4" fmla="*/ 7 w 17"/>
                  <a:gd name="T5" fmla="*/ 10 h 20"/>
                  <a:gd name="T6" fmla="*/ 0 w 17"/>
                  <a:gd name="T7" fmla="*/ 0 h 20"/>
                  <a:gd name="T8" fmla="*/ 4 w 17"/>
                  <a:gd name="T9" fmla="*/ 3 h 20"/>
                </a:gdLst>
                <a:ahLst/>
                <a:cxnLst>
                  <a:cxn ang="0">
                    <a:pos x="T0" y="T1"/>
                  </a:cxn>
                  <a:cxn ang="0">
                    <a:pos x="T2" y="T3"/>
                  </a:cxn>
                  <a:cxn ang="0">
                    <a:pos x="T4" y="T5"/>
                  </a:cxn>
                  <a:cxn ang="0">
                    <a:pos x="T6" y="T7"/>
                  </a:cxn>
                  <a:cxn ang="0">
                    <a:pos x="T8" y="T9"/>
                  </a:cxn>
                </a:cxnLst>
                <a:rect l="0" t="0" r="r" b="b"/>
                <a:pathLst>
                  <a:path w="17" h="20">
                    <a:moveTo>
                      <a:pt x="4" y="3"/>
                    </a:moveTo>
                    <a:cubicBezTo>
                      <a:pt x="7" y="6"/>
                      <a:pt x="8" y="11"/>
                      <a:pt x="10" y="11"/>
                    </a:cubicBezTo>
                    <a:cubicBezTo>
                      <a:pt x="17" y="20"/>
                      <a:pt x="5" y="6"/>
                      <a:pt x="7" y="10"/>
                    </a:cubicBezTo>
                    <a:cubicBezTo>
                      <a:pt x="3" y="6"/>
                      <a:pt x="5" y="6"/>
                      <a:pt x="0" y="0"/>
                    </a:cubicBezTo>
                    <a:cubicBezTo>
                      <a:pt x="1" y="0"/>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7" name="Freeform 6654">
                <a:extLst>
                  <a:ext uri="{FF2B5EF4-FFF2-40B4-BE49-F238E27FC236}">
                    <a16:creationId xmlns:a16="http://schemas.microsoft.com/office/drawing/2014/main" id="{CBE8E586-B12A-4925-A7E4-188B31AA4DE5}"/>
                  </a:ext>
                </a:extLst>
              </p:cNvPr>
              <p:cNvSpPr>
                <a:spLocks/>
              </p:cNvSpPr>
              <p:nvPr/>
            </p:nvSpPr>
            <p:spPr bwMode="auto">
              <a:xfrm>
                <a:off x="2465" y="2500"/>
                <a:ext cx="18" cy="9"/>
              </a:xfrm>
              <a:custGeom>
                <a:avLst/>
                <a:gdLst>
                  <a:gd name="T0" fmla="*/ 31 w 31"/>
                  <a:gd name="T1" fmla="*/ 0 h 17"/>
                  <a:gd name="T2" fmla="*/ 18 w 31"/>
                  <a:gd name="T3" fmla="*/ 8 h 17"/>
                  <a:gd name="T4" fmla="*/ 0 w 31"/>
                  <a:gd name="T5" fmla="*/ 17 h 17"/>
                  <a:gd name="T6" fmla="*/ 13 w 31"/>
                  <a:gd name="T7" fmla="*/ 9 h 17"/>
                  <a:gd name="T8" fmla="*/ 31 w 31"/>
                  <a:gd name="T9" fmla="*/ 0 h 17"/>
                </a:gdLst>
                <a:ahLst/>
                <a:cxnLst>
                  <a:cxn ang="0">
                    <a:pos x="T0" y="T1"/>
                  </a:cxn>
                  <a:cxn ang="0">
                    <a:pos x="T2" y="T3"/>
                  </a:cxn>
                  <a:cxn ang="0">
                    <a:pos x="T4" y="T5"/>
                  </a:cxn>
                  <a:cxn ang="0">
                    <a:pos x="T6" y="T7"/>
                  </a:cxn>
                  <a:cxn ang="0">
                    <a:pos x="T8" y="T9"/>
                  </a:cxn>
                </a:cxnLst>
                <a:rect l="0" t="0" r="r" b="b"/>
                <a:pathLst>
                  <a:path w="31" h="17">
                    <a:moveTo>
                      <a:pt x="31" y="0"/>
                    </a:moveTo>
                    <a:cubicBezTo>
                      <a:pt x="29" y="2"/>
                      <a:pt x="24" y="5"/>
                      <a:pt x="18" y="8"/>
                    </a:cubicBezTo>
                    <a:cubicBezTo>
                      <a:pt x="11" y="11"/>
                      <a:pt x="5" y="15"/>
                      <a:pt x="0" y="17"/>
                    </a:cubicBezTo>
                    <a:cubicBezTo>
                      <a:pt x="0" y="16"/>
                      <a:pt x="6" y="12"/>
                      <a:pt x="13" y="9"/>
                    </a:cubicBezTo>
                    <a:cubicBezTo>
                      <a:pt x="19" y="6"/>
                      <a:pt x="27" y="2"/>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8" name="Freeform 6655">
                <a:extLst>
                  <a:ext uri="{FF2B5EF4-FFF2-40B4-BE49-F238E27FC236}">
                    <a16:creationId xmlns:a16="http://schemas.microsoft.com/office/drawing/2014/main" id="{75058B43-C380-4ECE-9533-37A23B13170F}"/>
                  </a:ext>
                </a:extLst>
              </p:cNvPr>
              <p:cNvSpPr>
                <a:spLocks/>
              </p:cNvSpPr>
              <p:nvPr/>
            </p:nvSpPr>
            <p:spPr bwMode="auto">
              <a:xfrm>
                <a:off x="2403" y="2530"/>
                <a:ext cx="11" cy="4"/>
              </a:xfrm>
              <a:custGeom>
                <a:avLst/>
                <a:gdLst>
                  <a:gd name="T0" fmla="*/ 18 w 20"/>
                  <a:gd name="T1" fmla="*/ 2 h 7"/>
                  <a:gd name="T2" fmla="*/ 3 w 20"/>
                  <a:gd name="T3" fmla="*/ 7 h 7"/>
                  <a:gd name="T4" fmla="*/ 10 w 20"/>
                  <a:gd name="T5" fmla="*/ 3 h 7"/>
                  <a:gd name="T6" fmla="*/ 18 w 20"/>
                  <a:gd name="T7" fmla="*/ 2 h 7"/>
                </a:gdLst>
                <a:ahLst/>
                <a:cxnLst>
                  <a:cxn ang="0">
                    <a:pos x="T0" y="T1"/>
                  </a:cxn>
                  <a:cxn ang="0">
                    <a:pos x="T2" y="T3"/>
                  </a:cxn>
                  <a:cxn ang="0">
                    <a:pos x="T4" y="T5"/>
                  </a:cxn>
                  <a:cxn ang="0">
                    <a:pos x="T6" y="T7"/>
                  </a:cxn>
                </a:cxnLst>
                <a:rect l="0" t="0" r="r" b="b"/>
                <a:pathLst>
                  <a:path w="20" h="7">
                    <a:moveTo>
                      <a:pt x="18" y="2"/>
                    </a:moveTo>
                    <a:cubicBezTo>
                      <a:pt x="13" y="3"/>
                      <a:pt x="8" y="5"/>
                      <a:pt x="3" y="7"/>
                    </a:cubicBezTo>
                    <a:cubicBezTo>
                      <a:pt x="0" y="7"/>
                      <a:pt x="5" y="5"/>
                      <a:pt x="10" y="3"/>
                    </a:cubicBezTo>
                    <a:cubicBezTo>
                      <a:pt x="15" y="2"/>
                      <a:pt x="20"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9" name="Freeform 6656">
                <a:extLst>
                  <a:ext uri="{FF2B5EF4-FFF2-40B4-BE49-F238E27FC236}">
                    <a16:creationId xmlns:a16="http://schemas.microsoft.com/office/drawing/2014/main" id="{B65C512D-09C9-46CC-8F88-1168E199E59A}"/>
                  </a:ext>
                </a:extLst>
              </p:cNvPr>
              <p:cNvSpPr>
                <a:spLocks/>
              </p:cNvSpPr>
              <p:nvPr/>
            </p:nvSpPr>
            <p:spPr bwMode="auto">
              <a:xfrm>
                <a:off x="2283" y="1710"/>
                <a:ext cx="20" cy="0"/>
              </a:xfrm>
              <a:custGeom>
                <a:avLst/>
                <a:gdLst>
                  <a:gd name="T0" fmla="*/ 35 w 35"/>
                  <a:gd name="T1" fmla="*/ 1 h 1"/>
                  <a:gd name="T2" fmla="*/ 19 w 35"/>
                  <a:gd name="T3" fmla="*/ 1 h 1"/>
                  <a:gd name="T4" fmla="*/ 0 w 35"/>
                  <a:gd name="T5" fmla="*/ 1 h 1"/>
                  <a:gd name="T6" fmla="*/ 16 w 35"/>
                  <a:gd name="T7" fmla="*/ 0 h 1"/>
                  <a:gd name="T8" fmla="*/ 35 w 35"/>
                  <a:gd name="T9" fmla="*/ 1 h 1"/>
                </a:gdLst>
                <a:ahLst/>
                <a:cxnLst>
                  <a:cxn ang="0">
                    <a:pos x="T0" y="T1"/>
                  </a:cxn>
                  <a:cxn ang="0">
                    <a:pos x="T2" y="T3"/>
                  </a:cxn>
                  <a:cxn ang="0">
                    <a:pos x="T4" y="T5"/>
                  </a:cxn>
                  <a:cxn ang="0">
                    <a:pos x="T6" y="T7"/>
                  </a:cxn>
                  <a:cxn ang="0">
                    <a:pos x="T8" y="T9"/>
                  </a:cxn>
                </a:cxnLst>
                <a:rect l="0" t="0" r="r" b="b"/>
                <a:pathLst>
                  <a:path w="35" h="1">
                    <a:moveTo>
                      <a:pt x="35" y="1"/>
                    </a:moveTo>
                    <a:cubicBezTo>
                      <a:pt x="32" y="1"/>
                      <a:pt x="26" y="1"/>
                      <a:pt x="19" y="1"/>
                    </a:cubicBezTo>
                    <a:cubicBezTo>
                      <a:pt x="13" y="1"/>
                      <a:pt x="5" y="1"/>
                      <a:pt x="0" y="1"/>
                    </a:cubicBezTo>
                    <a:cubicBezTo>
                      <a:pt x="1" y="1"/>
                      <a:pt x="8" y="1"/>
                      <a:pt x="16" y="0"/>
                    </a:cubicBezTo>
                    <a:cubicBezTo>
                      <a:pt x="23" y="0"/>
                      <a:pt x="31" y="0"/>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0" name="Freeform 6657">
                <a:extLst>
                  <a:ext uri="{FF2B5EF4-FFF2-40B4-BE49-F238E27FC236}">
                    <a16:creationId xmlns:a16="http://schemas.microsoft.com/office/drawing/2014/main" id="{AF5A1967-D044-4EDB-9E80-FE0400A6809A}"/>
                  </a:ext>
                </a:extLst>
              </p:cNvPr>
              <p:cNvSpPr>
                <a:spLocks/>
              </p:cNvSpPr>
              <p:nvPr/>
            </p:nvSpPr>
            <p:spPr bwMode="auto">
              <a:xfrm>
                <a:off x="2661" y="1943"/>
                <a:ext cx="5" cy="13"/>
              </a:xfrm>
              <a:custGeom>
                <a:avLst/>
                <a:gdLst>
                  <a:gd name="T0" fmla="*/ 0 w 9"/>
                  <a:gd name="T1" fmla="*/ 1 h 23"/>
                  <a:gd name="T2" fmla="*/ 6 w 9"/>
                  <a:gd name="T3" fmla="*/ 12 h 23"/>
                  <a:gd name="T4" fmla="*/ 8 w 9"/>
                  <a:gd name="T5" fmla="*/ 22 h 23"/>
                  <a:gd name="T6" fmla="*/ 0 w 9"/>
                  <a:gd name="T7" fmla="*/ 1 h 23"/>
                </a:gdLst>
                <a:ahLst/>
                <a:cxnLst>
                  <a:cxn ang="0">
                    <a:pos x="T0" y="T1"/>
                  </a:cxn>
                  <a:cxn ang="0">
                    <a:pos x="T2" y="T3"/>
                  </a:cxn>
                  <a:cxn ang="0">
                    <a:pos x="T4" y="T5"/>
                  </a:cxn>
                  <a:cxn ang="0">
                    <a:pos x="T6" y="T7"/>
                  </a:cxn>
                </a:cxnLst>
                <a:rect l="0" t="0" r="r" b="b"/>
                <a:pathLst>
                  <a:path w="9" h="23">
                    <a:moveTo>
                      <a:pt x="0" y="1"/>
                    </a:moveTo>
                    <a:cubicBezTo>
                      <a:pt x="1" y="0"/>
                      <a:pt x="4" y="6"/>
                      <a:pt x="6" y="12"/>
                    </a:cubicBezTo>
                    <a:cubicBezTo>
                      <a:pt x="8" y="17"/>
                      <a:pt x="9" y="23"/>
                      <a:pt x="8" y="22"/>
                    </a:cubicBezTo>
                    <a:cubicBezTo>
                      <a:pt x="4" y="12"/>
                      <a:pt x="3" y="8"/>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1" name="Freeform 6658">
                <a:extLst>
                  <a:ext uri="{FF2B5EF4-FFF2-40B4-BE49-F238E27FC236}">
                    <a16:creationId xmlns:a16="http://schemas.microsoft.com/office/drawing/2014/main" id="{A53D615F-7EA7-4017-B820-261052D65799}"/>
                  </a:ext>
                </a:extLst>
              </p:cNvPr>
              <p:cNvSpPr>
                <a:spLocks/>
              </p:cNvSpPr>
              <p:nvPr/>
            </p:nvSpPr>
            <p:spPr bwMode="auto">
              <a:xfrm>
                <a:off x="2134" y="2537"/>
                <a:ext cx="14" cy="4"/>
              </a:xfrm>
              <a:custGeom>
                <a:avLst/>
                <a:gdLst>
                  <a:gd name="T0" fmla="*/ 3 w 25"/>
                  <a:gd name="T1" fmla="*/ 2 h 7"/>
                  <a:gd name="T2" fmla="*/ 9 w 25"/>
                  <a:gd name="T3" fmla="*/ 3 h 7"/>
                  <a:gd name="T4" fmla="*/ 15 w 25"/>
                  <a:gd name="T5" fmla="*/ 4 h 7"/>
                  <a:gd name="T6" fmla="*/ 3 w 25"/>
                  <a:gd name="T7" fmla="*/ 2 h 7"/>
                </a:gdLst>
                <a:ahLst/>
                <a:cxnLst>
                  <a:cxn ang="0">
                    <a:pos x="T0" y="T1"/>
                  </a:cxn>
                  <a:cxn ang="0">
                    <a:pos x="T2" y="T3"/>
                  </a:cxn>
                  <a:cxn ang="0">
                    <a:pos x="T4" y="T5"/>
                  </a:cxn>
                  <a:cxn ang="0">
                    <a:pos x="T6" y="T7"/>
                  </a:cxn>
                </a:cxnLst>
                <a:rect l="0" t="0" r="r" b="b"/>
                <a:pathLst>
                  <a:path w="25" h="7">
                    <a:moveTo>
                      <a:pt x="3" y="2"/>
                    </a:moveTo>
                    <a:cubicBezTo>
                      <a:pt x="0" y="0"/>
                      <a:pt x="5" y="2"/>
                      <a:pt x="9" y="3"/>
                    </a:cubicBezTo>
                    <a:cubicBezTo>
                      <a:pt x="14" y="4"/>
                      <a:pt x="18" y="6"/>
                      <a:pt x="15" y="4"/>
                    </a:cubicBezTo>
                    <a:cubicBezTo>
                      <a:pt x="25" y="7"/>
                      <a:pt x="12" y="5"/>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2" name="Freeform 6659">
                <a:extLst>
                  <a:ext uri="{FF2B5EF4-FFF2-40B4-BE49-F238E27FC236}">
                    <a16:creationId xmlns:a16="http://schemas.microsoft.com/office/drawing/2014/main" id="{9C9E0DBF-4BFC-4848-BA2F-B41CD13EB95F}"/>
                  </a:ext>
                </a:extLst>
              </p:cNvPr>
              <p:cNvSpPr>
                <a:spLocks/>
              </p:cNvSpPr>
              <p:nvPr/>
            </p:nvSpPr>
            <p:spPr bwMode="auto">
              <a:xfrm>
                <a:off x="2120" y="2533"/>
                <a:ext cx="10" cy="4"/>
              </a:xfrm>
              <a:custGeom>
                <a:avLst/>
                <a:gdLst>
                  <a:gd name="T0" fmla="*/ 2 w 18"/>
                  <a:gd name="T1" fmla="*/ 2 h 7"/>
                  <a:gd name="T2" fmla="*/ 8 w 18"/>
                  <a:gd name="T3" fmla="*/ 2 h 7"/>
                  <a:gd name="T4" fmla="*/ 18 w 18"/>
                  <a:gd name="T5" fmla="*/ 6 h 7"/>
                  <a:gd name="T6" fmla="*/ 2 w 18"/>
                  <a:gd name="T7" fmla="*/ 2 h 7"/>
                </a:gdLst>
                <a:ahLst/>
                <a:cxnLst>
                  <a:cxn ang="0">
                    <a:pos x="T0" y="T1"/>
                  </a:cxn>
                  <a:cxn ang="0">
                    <a:pos x="T2" y="T3"/>
                  </a:cxn>
                  <a:cxn ang="0">
                    <a:pos x="T4" y="T5"/>
                  </a:cxn>
                  <a:cxn ang="0">
                    <a:pos x="T6" y="T7"/>
                  </a:cxn>
                </a:cxnLst>
                <a:rect l="0" t="0" r="r" b="b"/>
                <a:pathLst>
                  <a:path w="18" h="7">
                    <a:moveTo>
                      <a:pt x="2" y="2"/>
                    </a:moveTo>
                    <a:cubicBezTo>
                      <a:pt x="0" y="0"/>
                      <a:pt x="8" y="3"/>
                      <a:pt x="8" y="2"/>
                    </a:cubicBezTo>
                    <a:cubicBezTo>
                      <a:pt x="12" y="4"/>
                      <a:pt x="12" y="4"/>
                      <a:pt x="18" y="6"/>
                    </a:cubicBezTo>
                    <a:cubicBezTo>
                      <a:pt x="18" y="7"/>
                      <a:pt x="10" y="5"/>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3" name="Freeform 6660">
                <a:extLst>
                  <a:ext uri="{FF2B5EF4-FFF2-40B4-BE49-F238E27FC236}">
                    <a16:creationId xmlns:a16="http://schemas.microsoft.com/office/drawing/2014/main" id="{50169D89-5924-4326-BAE5-9E893E371FCA}"/>
                  </a:ext>
                </a:extLst>
              </p:cNvPr>
              <p:cNvSpPr>
                <a:spLocks/>
              </p:cNvSpPr>
              <p:nvPr/>
            </p:nvSpPr>
            <p:spPr bwMode="auto">
              <a:xfrm>
                <a:off x="2581" y="2399"/>
                <a:ext cx="20" cy="23"/>
              </a:xfrm>
              <a:custGeom>
                <a:avLst/>
                <a:gdLst>
                  <a:gd name="T0" fmla="*/ 35 w 35"/>
                  <a:gd name="T1" fmla="*/ 2 h 40"/>
                  <a:gd name="T2" fmla="*/ 0 w 35"/>
                  <a:gd name="T3" fmla="*/ 40 h 40"/>
                  <a:gd name="T4" fmla="*/ 31 w 35"/>
                  <a:gd name="T5" fmla="*/ 4 h 40"/>
                  <a:gd name="T6" fmla="*/ 35 w 35"/>
                  <a:gd name="T7" fmla="*/ 2 h 40"/>
                </a:gdLst>
                <a:ahLst/>
                <a:cxnLst>
                  <a:cxn ang="0">
                    <a:pos x="T0" y="T1"/>
                  </a:cxn>
                  <a:cxn ang="0">
                    <a:pos x="T2" y="T3"/>
                  </a:cxn>
                  <a:cxn ang="0">
                    <a:pos x="T4" y="T5"/>
                  </a:cxn>
                  <a:cxn ang="0">
                    <a:pos x="T6" y="T7"/>
                  </a:cxn>
                </a:cxnLst>
                <a:rect l="0" t="0" r="r" b="b"/>
                <a:pathLst>
                  <a:path w="35" h="40">
                    <a:moveTo>
                      <a:pt x="35" y="2"/>
                    </a:moveTo>
                    <a:cubicBezTo>
                      <a:pt x="20" y="20"/>
                      <a:pt x="10" y="28"/>
                      <a:pt x="0" y="40"/>
                    </a:cubicBezTo>
                    <a:cubicBezTo>
                      <a:pt x="10" y="27"/>
                      <a:pt x="19" y="17"/>
                      <a:pt x="31" y="4"/>
                    </a:cubicBezTo>
                    <a:cubicBezTo>
                      <a:pt x="27" y="11"/>
                      <a:pt x="35" y="0"/>
                      <a:pt x="3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4" name="Freeform 6661">
                <a:extLst>
                  <a:ext uri="{FF2B5EF4-FFF2-40B4-BE49-F238E27FC236}">
                    <a16:creationId xmlns:a16="http://schemas.microsoft.com/office/drawing/2014/main" id="{1AEA65DA-952C-4BB1-98F9-12E3E57F3817}"/>
                  </a:ext>
                </a:extLst>
              </p:cNvPr>
              <p:cNvSpPr>
                <a:spLocks/>
              </p:cNvSpPr>
              <p:nvPr/>
            </p:nvSpPr>
            <p:spPr bwMode="auto">
              <a:xfrm>
                <a:off x="2410" y="1728"/>
                <a:ext cx="23" cy="8"/>
              </a:xfrm>
              <a:custGeom>
                <a:avLst/>
                <a:gdLst>
                  <a:gd name="T0" fmla="*/ 0 w 39"/>
                  <a:gd name="T1" fmla="*/ 1 h 14"/>
                  <a:gd name="T2" fmla="*/ 6 w 39"/>
                  <a:gd name="T3" fmla="*/ 1 h 14"/>
                  <a:gd name="T4" fmla="*/ 26 w 39"/>
                  <a:gd name="T5" fmla="*/ 9 h 14"/>
                  <a:gd name="T6" fmla="*/ 23 w 39"/>
                  <a:gd name="T7" fmla="*/ 9 h 14"/>
                  <a:gd name="T8" fmla="*/ 0 w 39"/>
                  <a:gd name="T9" fmla="*/ 1 h 14"/>
                </a:gdLst>
                <a:ahLst/>
                <a:cxnLst>
                  <a:cxn ang="0">
                    <a:pos x="T0" y="T1"/>
                  </a:cxn>
                  <a:cxn ang="0">
                    <a:pos x="T2" y="T3"/>
                  </a:cxn>
                  <a:cxn ang="0">
                    <a:pos x="T4" y="T5"/>
                  </a:cxn>
                  <a:cxn ang="0">
                    <a:pos x="T6" y="T7"/>
                  </a:cxn>
                  <a:cxn ang="0">
                    <a:pos x="T8" y="T9"/>
                  </a:cxn>
                </a:cxnLst>
                <a:rect l="0" t="0" r="r" b="b"/>
                <a:pathLst>
                  <a:path w="39" h="14">
                    <a:moveTo>
                      <a:pt x="0" y="1"/>
                    </a:moveTo>
                    <a:cubicBezTo>
                      <a:pt x="1" y="0"/>
                      <a:pt x="6" y="2"/>
                      <a:pt x="6" y="1"/>
                    </a:cubicBezTo>
                    <a:cubicBezTo>
                      <a:pt x="12" y="4"/>
                      <a:pt x="20" y="6"/>
                      <a:pt x="26" y="9"/>
                    </a:cubicBezTo>
                    <a:cubicBezTo>
                      <a:pt x="39" y="14"/>
                      <a:pt x="33" y="12"/>
                      <a:pt x="23" y="9"/>
                    </a:cubicBezTo>
                    <a:cubicBezTo>
                      <a:pt x="14" y="6"/>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5" name="Freeform 6662">
                <a:extLst>
                  <a:ext uri="{FF2B5EF4-FFF2-40B4-BE49-F238E27FC236}">
                    <a16:creationId xmlns:a16="http://schemas.microsoft.com/office/drawing/2014/main" id="{71D3794F-0192-4796-8EF9-AC19814B8082}"/>
                  </a:ext>
                </a:extLst>
              </p:cNvPr>
              <p:cNvSpPr>
                <a:spLocks/>
              </p:cNvSpPr>
              <p:nvPr/>
            </p:nvSpPr>
            <p:spPr bwMode="auto">
              <a:xfrm>
                <a:off x="2540" y="2431"/>
                <a:ext cx="31" cy="28"/>
              </a:xfrm>
              <a:custGeom>
                <a:avLst/>
                <a:gdLst>
                  <a:gd name="T0" fmla="*/ 5 w 56"/>
                  <a:gd name="T1" fmla="*/ 47 h 49"/>
                  <a:gd name="T2" fmla="*/ 0 w 56"/>
                  <a:gd name="T3" fmla="*/ 48 h 49"/>
                  <a:gd name="T4" fmla="*/ 29 w 56"/>
                  <a:gd name="T5" fmla="*/ 23 h 49"/>
                  <a:gd name="T6" fmla="*/ 33 w 56"/>
                  <a:gd name="T7" fmla="*/ 22 h 49"/>
                  <a:gd name="T8" fmla="*/ 56 w 56"/>
                  <a:gd name="T9" fmla="*/ 0 h 49"/>
                  <a:gd name="T10" fmla="*/ 31 w 56"/>
                  <a:gd name="T11" fmla="*/ 25 h 49"/>
                  <a:gd name="T12" fmla="*/ 5 w 56"/>
                  <a:gd name="T13" fmla="*/ 47 h 49"/>
                </a:gdLst>
                <a:ahLst/>
                <a:cxnLst>
                  <a:cxn ang="0">
                    <a:pos x="T0" y="T1"/>
                  </a:cxn>
                  <a:cxn ang="0">
                    <a:pos x="T2" y="T3"/>
                  </a:cxn>
                  <a:cxn ang="0">
                    <a:pos x="T4" y="T5"/>
                  </a:cxn>
                  <a:cxn ang="0">
                    <a:pos x="T6" y="T7"/>
                  </a:cxn>
                  <a:cxn ang="0">
                    <a:pos x="T8" y="T9"/>
                  </a:cxn>
                  <a:cxn ang="0">
                    <a:pos x="T10" y="T11"/>
                  </a:cxn>
                  <a:cxn ang="0">
                    <a:pos x="T12" y="T13"/>
                  </a:cxn>
                </a:cxnLst>
                <a:rect l="0" t="0" r="r" b="b"/>
                <a:pathLst>
                  <a:path w="56" h="49">
                    <a:moveTo>
                      <a:pt x="5" y="47"/>
                    </a:moveTo>
                    <a:cubicBezTo>
                      <a:pt x="5" y="45"/>
                      <a:pt x="0" y="49"/>
                      <a:pt x="0" y="48"/>
                    </a:cubicBezTo>
                    <a:cubicBezTo>
                      <a:pt x="12" y="39"/>
                      <a:pt x="20" y="34"/>
                      <a:pt x="29" y="23"/>
                    </a:cubicBezTo>
                    <a:cubicBezTo>
                      <a:pt x="32" y="21"/>
                      <a:pt x="32" y="22"/>
                      <a:pt x="33" y="22"/>
                    </a:cubicBezTo>
                    <a:cubicBezTo>
                      <a:pt x="41" y="13"/>
                      <a:pt x="47" y="7"/>
                      <a:pt x="56" y="0"/>
                    </a:cubicBezTo>
                    <a:cubicBezTo>
                      <a:pt x="50" y="8"/>
                      <a:pt x="40" y="17"/>
                      <a:pt x="31" y="25"/>
                    </a:cubicBezTo>
                    <a:cubicBezTo>
                      <a:pt x="21" y="33"/>
                      <a:pt x="11" y="40"/>
                      <a:pt x="5"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6" name="Freeform 6663">
                <a:extLst>
                  <a:ext uri="{FF2B5EF4-FFF2-40B4-BE49-F238E27FC236}">
                    <a16:creationId xmlns:a16="http://schemas.microsoft.com/office/drawing/2014/main" id="{3C981E7A-B7F6-495C-A28E-45AE9E9C3B5F}"/>
                  </a:ext>
                </a:extLst>
              </p:cNvPr>
              <p:cNvSpPr>
                <a:spLocks/>
              </p:cNvSpPr>
              <p:nvPr/>
            </p:nvSpPr>
            <p:spPr bwMode="auto">
              <a:xfrm>
                <a:off x="2607" y="1862"/>
                <a:ext cx="8" cy="9"/>
              </a:xfrm>
              <a:custGeom>
                <a:avLst/>
                <a:gdLst>
                  <a:gd name="T0" fmla="*/ 9 w 14"/>
                  <a:gd name="T1" fmla="*/ 6 h 15"/>
                  <a:gd name="T2" fmla="*/ 14 w 14"/>
                  <a:gd name="T3" fmla="*/ 15 h 15"/>
                  <a:gd name="T4" fmla="*/ 11 w 14"/>
                  <a:gd name="T5" fmla="*/ 15 h 15"/>
                  <a:gd name="T6" fmla="*/ 0 w 14"/>
                  <a:gd name="T7" fmla="*/ 0 h 15"/>
                  <a:gd name="T8" fmla="*/ 4 w 14"/>
                  <a:gd name="T9" fmla="*/ 4 h 15"/>
                  <a:gd name="T10" fmla="*/ 9 w 14"/>
                  <a:gd name="T11" fmla="*/ 6 h 15"/>
                </a:gdLst>
                <a:ahLst/>
                <a:cxnLst>
                  <a:cxn ang="0">
                    <a:pos x="T0" y="T1"/>
                  </a:cxn>
                  <a:cxn ang="0">
                    <a:pos x="T2" y="T3"/>
                  </a:cxn>
                  <a:cxn ang="0">
                    <a:pos x="T4" y="T5"/>
                  </a:cxn>
                  <a:cxn ang="0">
                    <a:pos x="T6" y="T7"/>
                  </a:cxn>
                  <a:cxn ang="0">
                    <a:pos x="T8" y="T9"/>
                  </a:cxn>
                  <a:cxn ang="0">
                    <a:pos x="T10" y="T11"/>
                  </a:cxn>
                </a:cxnLst>
                <a:rect l="0" t="0" r="r" b="b"/>
                <a:pathLst>
                  <a:path w="14" h="15">
                    <a:moveTo>
                      <a:pt x="9" y="6"/>
                    </a:moveTo>
                    <a:cubicBezTo>
                      <a:pt x="14" y="9"/>
                      <a:pt x="7" y="7"/>
                      <a:pt x="14" y="15"/>
                    </a:cubicBezTo>
                    <a:cubicBezTo>
                      <a:pt x="12" y="13"/>
                      <a:pt x="11" y="13"/>
                      <a:pt x="11" y="15"/>
                    </a:cubicBezTo>
                    <a:cubicBezTo>
                      <a:pt x="5" y="8"/>
                      <a:pt x="6" y="7"/>
                      <a:pt x="0" y="0"/>
                    </a:cubicBezTo>
                    <a:cubicBezTo>
                      <a:pt x="0" y="0"/>
                      <a:pt x="3" y="3"/>
                      <a:pt x="4" y="4"/>
                    </a:cubicBezTo>
                    <a:cubicBezTo>
                      <a:pt x="7" y="7"/>
                      <a:pt x="8" y="7"/>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7" name="Freeform 6664">
                <a:extLst>
                  <a:ext uri="{FF2B5EF4-FFF2-40B4-BE49-F238E27FC236}">
                    <a16:creationId xmlns:a16="http://schemas.microsoft.com/office/drawing/2014/main" id="{54E0DB53-D738-4E48-B6E9-3C127E3205E2}"/>
                  </a:ext>
                </a:extLst>
              </p:cNvPr>
              <p:cNvSpPr>
                <a:spLocks/>
              </p:cNvSpPr>
              <p:nvPr/>
            </p:nvSpPr>
            <p:spPr bwMode="auto">
              <a:xfrm>
                <a:off x="2518" y="2462"/>
                <a:ext cx="18" cy="13"/>
              </a:xfrm>
              <a:custGeom>
                <a:avLst/>
                <a:gdLst>
                  <a:gd name="T0" fmla="*/ 0 w 31"/>
                  <a:gd name="T1" fmla="*/ 23 h 23"/>
                  <a:gd name="T2" fmla="*/ 31 w 31"/>
                  <a:gd name="T3" fmla="*/ 0 h 23"/>
                  <a:gd name="T4" fmla="*/ 16 w 31"/>
                  <a:gd name="T5" fmla="*/ 12 h 23"/>
                  <a:gd name="T6" fmla="*/ 0 w 31"/>
                  <a:gd name="T7" fmla="*/ 23 h 23"/>
                </a:gdLst>
                <a:ahLst/>
                <a:cxnLst>
                  <a:cxn ang="0">
                    <a:pos x="T0" y="T1"/>
                  </a:cxn>
                  <a:cxn ang="0">
                    <a:pos x="T2" y="T3"/>
                  </a:cxn>
                  <a:cxn ang="0">
                    <a:pos x="T4" y="T5"/>
                  </a:cxn>
                  <a:cxn ang="0">
                    <a:pos x="T6" y="T7"/>
                  </a:cxn>
                </a:cxnLst>
                <a:rect l="0" t="0" r="r" b="b"/>
                <a:pathLst>
                  <a:path w="31" h="23">
                    <a:moveTo>
                      <a:pt x="0" y="23"/>
                    </a:moveTo>
                    <a:cubicBezTo>
                      <a:pt x="15" y="13"/>
                      <a:pt x="21" y="4"/>
                      <a:pt x="31" y="0"/>
                    </a:cubicBezTo>
                    <a:cubicBezTo>
                      <a:pt x="29" y="1"/>
                      <a:pt x="23" y="7"/>
                      <a:pt x="16" y="12"/>
                    </a:cubicBezTo>
                    <a:cubicBezTo>
                      <a:pt x="9" y="18"/>
                      <a:pt x="3" y="22"/>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8" name="Freeform 6665">
                <a:extLst>
                  <a:ext uri="{FF2B5EF4-FFF2-40B4-BE49-F238E27FC236}">
                    <a16:creationId xmlns:a16="http://schemas.microsoft.com/office/drawing/2014/main" id="{4EE5229C-2763-4E36-BC49-BF334557FB7A}"/>
                  </a:ext>
                </a:extLst>
              </p:cNvPr>
              <p:cNvSpPr>
                <a:spLocks/>
              </p:cNvSpPr>
              <p:nvPr/>
            </p:nvSpPr>
            <p:spPr bwMode="auto">
              <a:xfrm>
                <a:off x="2689" y="2026"/>
                <a:ext cx="3" cy="12"/>
              </a:xfrm>
              <a:custGeom>
                <a:avLst/>
                <a:gdLst>
                  <a:gd name="T0" fmla="*/ 5 w 5"/>
                  <a:gd name="T1" fmla="*/ 21 h 21"/>
                  <a:gd name="T2" fmla="*/ 0 w 5"/>
                  <a:gd name="T3" fmla="*/ 4 h 21"/>
                  <a:gd name="T4" fmla="*/ 5 w 5"/>
                  <a:gd name="T5" fmla="*/ 21 h 21"/>
                </a:gdLst>
                <a:ahLst/>
                <a:cxnLst>
                  <a:cxn ang="0">
                    <a:pos x="T0" y="T1"/>
                  </a:cxn>
                  <a:cxn ang="0">
                    <a:pos x="T2" y="T3"/>
                  </a:cxn>
                  <a:cxn ang="0">
                    <a:pos x="T4" y="T5"/>
                  </a:cxn>
                </a:cxnLst>
                <a:rect l="0" t="0" r="r" b="b"/>
                <a:pathLst>
                  <a:path w="5" h="21">
                    <a:moveTo>
                      <a:pt x="5" y="21"/>
                    </a:moveTo>
                    <a:cubicBezTo>
                      <a:pt x="4" y="17"/>
                      <a:pt x="2" y="12"/>
                      <a:pt x="0" y="4"/>
                    </a:cubicBezTo>
                    <a:cubicBezTo>
                      <a:pt x="1" y="0"/>
                      <a:pt x="4" y="12"/>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9" name="Freeform 6666">
                <a:extLst>
                  <a:ext uri="{FF2B5EF4-FFF2-40B4-BE49-F238E27FC236}">
                    <a16:creationId xmlns:a16="http://schemas.microsoft.com/office/drawing/2014/main" id="{8A6BE4B3-D96F-4D1A-B390-3CB48B10453A}"/>
                  </a:ext>
                </a:extLst>
              </p:cNvPr>
              <p:cNvSpPr>
                <a:spLocks/>
              </p:cNvSpPr>
              <p:nvPr/>
            </p:nvSpPr>
            <p:spPr bwMode="auto">
              <a:xfrm>
                <a:off x="2482" y="2492"/>
                <a:ext cx="10" cy="6"/>
              </a:xfrm>
              <a:custGeom>
                <a:avLst/>
                <a:gdLst>
                  <a:gd name="T0" fmla="*/ 17 w 18"/>
                  <a:gd name="T1" fmla="*/ 0 h 10"/>
                  <a:gd name="T2" fmla="*/ 1 w 18"/>
                  <a:gd name="T3" fmla="*/ 10 h 10"/>
                  <a:gd name="T4" fmla="*/ 17 w 18"/>
                  <a:gd name="T5" fmla="*/ 0 h 10"/>
                </a:gdLst>
                <a:ahLst/>
                <a:cxnLst>
                  <a:cxn ang="0">
                    <a:pos x="T0" y="T1"/>
                  </a:cxn>
                  <a:cxn ang="0">
                    <a:pos x="T2" y="T3"/>
                  </a:cxn>
                  <a:cxn ang="0">
                    <a:pos x="T4" y="T5"/>
                  </a:cxn>
                </a:cxnLst>
                <a:rect l="0" t="0" r="r" b="b"/>
                <a:pathLst>
                  <a:path w="18" h="10">
                    <a:moveTo>
                      <a:pt x="17" y="0"/>
                    </a:moveTo>
                    <a:cubicBezTo>
                      <a:pt x="18" y="0"/>
                      <a:pt x="6" y="7"/>
                      <a:pt x="1" y="10"/>
                    </a:cubicBezTo>
                    <a:cubicBezTo>
                      <a:pt x="0" y="7"/>
                      <a:pt x="8" y="5"/>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0" name="Freeform 6667">
                <a:extLst>
                  <a:ext uri="{FF2B5EF4-FFF2-40B4-BE49-F238E27FC236}">
                    <a16:creationId xmlns:a16="http://schemas.microsoft.com/office/drawing/2014/main" id="{20354626-C7F0-4B8C-AAF6-CF5286800F7A}"/>
                  </a:ext>
                </a:extLst>
              </p:cNvPr>
              <p:cNvSpPr>
                <a:spLocks/>
              </p:cNvSpPr>
              <p:nvPr/>
            </p:nvSpPr>
            <p:spPr bwMode="auto">
              <a:xfrm>
                <a:off x="2293" y="2553"/>
                <a:ext cx="8" cy="2"/>
              </a:xfrm>
              <a:custGeom>
                <a:avLst/>
                <a:gdLst>
                  <a:gd name="T0" fmla="*/ 14 w 14"/>
                  <a:gd name="T1" fmla="*/ 2 h 3"/>
                  <a:gd name="T2" fmla="*/ 13 w 14"/>
                  <a:gd name="T3" fmla="*/ 0 h 3"/>
                  <a:gd name="T4" fmla="*/ 14 w 14"/>
                  <a:gd name="T5" fmla="*/ 2 h 3"/>
                </a:gdLst>
                <a:ahLst/>
                <a:cxnLst>
                  <a:cxn ang="0">
                    <a:pos x="T0" y="T1"/>
                  </a:cxn>
                  <a:cxn ang="0">
                    <a:pos x="T2" y="T3"/>
                  </a:cxn>
                  <a:cxn ang="0">
                    <a:pos x="T4" y="T5"/>
                  </a:cxn>
                </a:cxnLst>
                <a:rect l="0" t="0" r="r" b="b"/>
                <a:pathLst>
                  <a:path w="14" h="3">
                    <a:moveTo>
                      <a:pt x="14" y="2"/>
                    </a:moveTo>
                    <a:cubicBezTo>
                      <a:pt x="2" y="3"/>
                      <a:pt x="0" y="1"/>
                      <a:pt x="13" y="0"/>
                    </a:cubicBez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1" name="Freeform 6668">
                <a:extLst>
                  <a:ext uri="{FF2B5EF4-FFF2-40B4-BE49-F238E27FC236}">
                    <a16:creationId xmlns:a16="http://schemas.microsoft.com/office/drawing/2014/main" id="{458B2319-8181-46CA-9B20-2F42F36BA110}"/>
                  </a:ext>
                </a:extLst>
              </p:cNvPr>
              <p:cNvSpPr>
                <a:spLocks/>
              </p:cNvSpPr>
              <p:nvPr/>
            </p:nvSpPr>
            <p:spPr bwMode="auto">
              <a:xfrm>
                <a:off x="2193" y="2549"/>
                <a:ext cx="21" cy="3"/>
              </a:xfrm>
              <a:custGeom>
                <a:avLst/>
                <a:gdLst>
                  <a:gd name="T0" fmla="*/ 23 w 37"/>
                  <a:gd name="T1" fmla="*/ 5 h 5"/>
                  <a:gd name="T2" fmla="*/ 0 w 37"/>
                  <a:gd name="T3" fmla="*/ 1 h 5"/>
                  <a:gd name="T4" fmla="*/ 12 w 37"/>
                  <a:gd name="T5" fmla="*/ 0 h 5"/>
                  <a:gd name="T6" fmla="*/ 25 w 37"/>
                  <a:gd name="T7" fmla="*/ 3 h 5"/>
                  <a:gd name="T8" fmla="*/ 23 w 37"/>
                  <a:gd name="T9" fmla="*/ 5 h 5"/>
                </a:gdLst>
                <a:ahLst/>
                <a:cxnLst>
                  <a:cxn ang="0">
                    <a:pos x="T0" y="T1"/>
                  </a:cxn>
                  <a:cxn ang="0">
                    <a:pos x="T2" y="T3"/>
                  </a:cxn>
                  <a:cxn ang="0">
                    <a:pos x="T4" y="T5"/>
                  </a:cxn>
                  <a:cxn ang="0">
                    <a:pos x="T6" y="T7"/>
                  </a:cxn>
                  <a:cxn ang="0">
                    <a:pos x="T8" y="T9"/>
                  </a:cxn>
                </a:cxnLst>
                <a:rect l="0" t="0" r="r" b="b"/>
                <a:pathLst>
                  <a:path w="37" h="5">
                    <a:moveTo>
                      <a:pt x="23" y="5"/>
                    </a:moveTo>
                    <a:cubicBezTo>
                      <a:pt x="15" y="3"/>
                      <a:pt x="8" y="3"/>
                      <a:pt x="0" y="1"/>
                    </a:cubicBezTo>
                    <a:cubicBezTo>
                      <a:pt x="4" y="1"/>
                      <a:pt x="10" y="1"/>
                      <a:pt x="12" y="0"/>
                    </a:cubicBezTo>
                    <a:cubicBezTo>
                      <a:pt x="16" y="2"/>
                      <a:pt x="19" y="3"/>
                      <a:pt x="25" y="3"/>
                    </a:cubicBezTo>
                    <a:cubicBezTo>
                      <a:pt x="37" y="5"/>
                      <a:pt x="20" y="4"/>
                      <a:pt x="2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2" name="Freeform 6669">
                <a:extLst>
                  <a:ext uri="{FF2B5EF4-FFF2-40B4-BE49-F238E27FC236}">
                    <a16:creationId xmlns:a16="http://schemas.microsoft.com/office/drawing/2014/main" id="{0ABFE5E6-BADE-4DF8-A679-C042F3EADFD2}"/>
                  </a:ext>
                </a:extLst>
              </p:cNvPr>
              <p:cNvSpPr>
                <a:spLocks/>
              </p:cNvSpPr>
              <p:nvPr/>
            </p:nvSpPr>
            <p:spPr bwMode="auto">
              <a:xfrm>
                <a:off x="2267" y="2554"/>
                <a:ext cx="25" cy="2"/>
              </a:xfrm>
              <a:custGeom>
                <a:avLst/>
                <a:gdLst>
                  <a:gd name="T0" fmla="*/ 43 w 43"/>
                  <a:gd name="T1" fmla="*/ 2 h 4"/>
                  <a:gd name="T2" fmla="*/ 0 w 43"/>
                  <a:gd name="T3" fmla="*/ 3 h 4"/>
                  <a:gd name="T4" fmla="*/ 29 w 43"/>
                  <a:gd name="T5" fmla="*/ 0 h 4"/>
                  <a:gd name="T6" fmla="*/ 43 w 43"/>
                  <a:gd name="T7" fmla="*/ 2 h 4"/>
                </a:gdLst>
                <a:ahLst/>
                <a:cxnLst>
                  <a:cxn ang="0">
                    <a:pos x="T0" y="T1"/>
                  </a:cxn>
                  <a:cxn ang="0">
                    <a:pos x="T2" y="T3"/>
                  </a:cxn>
                  <a:cxn ang="0">
                    <a:pos x="T4" y="T5"/>
                  </a:cxn>
                  <a:cxn ang="0">
                    <a:pos x="T6" y="T7"/>
                  </a:cxn>
                </a:cxnLst>
                <a:rect l="0" t="0" r="r" b="b"/>
                <a:pathLst>
                  <a:path w="43" h="4">
                    <a:moveTo>
                      <a:pt x="43" y="2"/>
                    </a:moveTo>
                    <a:cubicBezTo>
                      <a:pt x="27" y="2"/>
                      <a:pt x="10" y="4"/>
                      <a:pt x="0" y="3"/>
                    </a:cubicBezTo>
                    <a:cubicBezTo>
                      <a:pt x="8" y="2"/>
                      <a:pt x="22" y="1"/>
                      <a:pt x="29" y="0"/>
                    </a:cubicBezTo>
                    <a:cubicBezTo>
                      <a:pt x="35" y="0"/>
                      <a:pt x="42" y="0"/>
                      <a:pt x="4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3" name="Freeform 6670">
                <a:extLst>
                  <a:ext uri="{FF2B5EF4-FFF2-40B4-BE49-F238E27FC236}">
                    <a16:creationId xmlns:a16="http://schemas.microsoft.com/office/drawing/2014/main" id="{C9BACF31-970F-413E-920E-4BBAB68E3BC0}"/>
                  </a:ext>
                </a:extLst>
              </p:cNvPr>
              <p:cNvSpPr>
                <a:spLocks/>
              </p:cNvSpPr>
              <p:nvPr/>
            </p:nvSpPr>
            <p:spPr bwMode="auto">
              <a:xfrm>
                <a:off x="2220" y="2553"/>
                <a:ext cx="35" cy="2"/>
              </a:xfrm>
              <a:custGeom>
                <a:avLst/>
                <a:gdLst>
                  <a:gd name="T0" fmla="*/ 56 w 60"/>
                  <a:gd name="T1" fmla="*/ 5 h 5"/>
                  <a:gd name="T2" fmla="*/ 0 w 60"/>
                  <a:gd name="T3" fmla="*/ 1 h 5"/>
                  <a:gd name="T4" fmla="*/ 21 w 60"/>
                  <a:gd name="T5" fmla="*/ 2 h 5"/>
                  <a:gd name="T6" fmla="*/ 45 w 60"/>
                  <a:gd name="T7" fmla="*/ 2 h 5"/>
                  <a:gd name="T8" fmla="*/ 56 w 60"/>
                  <a:gd name="T9" fmla="*/ 5 h 5"/>
                </a:gdLst>
                <a:ahLst/>
                <a:cxnLst>
                  <a:cxn ang="0">
                    <a:pos x="T0" y="T1"/>
                  </a:cxn>
                  <a:cxn ang="0">
                    <a:pos x="T2" y="T3"/>
                  </a:cxn>
                  <a:cxn ang="0">
                    <a:pos x="T4" y="T5"/>
                  </a:cxn>
                  <a:cxn ang="0">
                    <a:pos x="T6" y="T7"/>
                  </a:cxn>
                  <a:cxn ang="0">
                    <a:pos x="T8" y="T9"/>
                  </a:cxn>
                </a:cxnLst>
                <a:rect l="0" t="0" r="r" b="b"/>
                <a:pathLst>
                  <a:path w="60" h="5">
                    <a:moveTo>
                      <a:pt x="56" y="5"/>
                    </a:moveTo>
                    <a:cubicBezTo>
                      <a:pt x="32" y="4"/>
                      <a:pt x="13" y="3"/>
                      <a:pt x="0" y="1"/>
                    </a:cubicBezTo>
                    <a:cubicBezTo>
                      <a:pt x="1" y="0"/>
                      <a:pt x="11" y="1"/>
                      <a:pt x="21" y="2"/>
                    </a:cubicBezTo>
                    <a:cubicBezTo>
                      <a:pt x="31" y="3"/>
                      <a:pt x="41" y="3"/>
                      <a:pt x="45" y="2"/>
                    </a:cubicBezTo>
                    <a:cubicBezTo>
                      <a:pt x="43" y="4"/>
                      <a:pt x="60" y="3"/>
                      <a:pt x="5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4" name="Freeform 6671">
                <a:extLst>
                  <a:ext uri="{FF2B5EF4-FFF2-40B4-BE49-F238E27FC236}">
                    <a16:creationId xmlns:a16="http://schemas.microsoft.com/office/drawing/2014/main" id="{9DEB1A0F-8683-4DD4-9ABC-ACEC63C9BDA2}"/>
                  </a:ext>
                </a:extLst>
              </p:cNvPr>
              <p:cNvSpPr>
                <a:spLocks/>
              </p:cNvSpPr>
              <p:nvPr/>
            </p:nvSpPr>
            <p:spPr bwMode="auto">
              <a:xfrm>
                <a:off x="2175" y="2546"/>
                <a:ext cx="15" cy="3"/>
              </a:xfrm>
              <a:custGeom>
                <a:avLst/>
                <a:gdLst>
                  <a:gd name="T0" fmla="*/ 5 w 27"/>
                  <a:gd name="T1" fmla="*/ 3 h 6"/>
                  <a:gd name="T2" fmla="*/ 4 w 27"/>
                  <a:gd name="T3" fmla="*/ 1 h 6"/>
                  <a:gd name="T4" fmla="*/ 27 w 27"/>
                  <a:gd name="T5" fmla="*/ 6 h 6"/>
                  <a:gd name="T6" fmla="*/ 5 w 27"/>
                  <a:gd name="T7" fmla="*/ 3 h 6"/>
                </a:gdLst>
                <a:ahLst/>
                <a:cxnLst>
                  <a:cxn ang="0">
                    <a:pos x="T0" y="T1"/>
                  </a:cxn>
                  <a:cxn ang="0">
                    <a:pos x="T2" y="T3"/>
                  </a:cxn>
                  <a:cxn ang="0">
                    <a:pos x="T4" y="T5"/>
                  </a:cxn>
                  <a:cxn ang="0">
                    <a:pos x="T6" y="T7"/>
                  </a:cxn>
                </a:cxnLst>
                <a:rect l="0" t="0" r="r" b="b"/>
                <a:pathLst>
                  <a:path w="27" h="6">
                    <a:moveTo>
                      <a:pt x="5" y="3"/>
                    </a:moveTo>
                    <a:cubicBezTo>
                      <a:pt x="0" y="1"/>
                      <a:pt x="12" y="2"/>
                      <a:pt x="4" y="1"/>
                    </a:cubicBezTo>
                    <a:cubicBezTo>
                      <a:pt x="11" y="0"/>
                      <a:pt x="21" y="5"/>
                      <a:pt x="27" y="6"/>
                    </a:cubicBezTo>
                    <a:cubicBezTo>
                      <a:pt x="24" y="6"/>
                      <a:pt x="10"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5" name="Freeform 6672">
                <a:extLst>
                  <a:ext uri="{FF2B5EF4-FFF2-40B4-BE49-F238E27FC236}">
                    <a16:creationId xmlns:a16="http://schemas.microsoft.com/office/drawing/2014/main" id="{789983DD-8A50-4A27-BC60-D192B4FD0AE6}"/>
                  </a:ext>
                </a:extLst>
              </p:cNvPr>
              <p:cNvSpPr>
                <a:spLocks/>
              </p:cNvSpPr>
              <p:nvPr/>
            </p:nvSpPr>
            <p:spPr bwMode="auto">
              <a:xfrm>
                <a:off x="2125" y="2533"/>
                <a:ext cx="50" cy="13"/>
              </a:xfrm>
              <a:custGeom>
                <a:avLst/>
                <a:gdLst>
                  <a:gd name="T0" fmla="*/ 86 w 88"/>
                  <a:gd name="T1" fmla="*/ 24 h 24"/>
                  <a:gd name="T2" fmla="*/ 63 w 88"/>
                  <a:gd name="T3" fmla="*/ 19 h 24"/>
                  <a:gd name="T4" fmla="*/ 47 w 88"/>
                  <a:gd name="T5" fmla="*/ 14 h 24"/>
                  <a:gd name="T6" fmla="*/ 25 w 88"/>
                  <a:gd name="T7" fmla="*/ 9 h 24"/>
                  <a:gd name="T8" fmla="*/ 2 w 88"/>
                  <a:gd name="T9" fmla="*/ 3 h 24"/>
                  <a:gd name="T10" fmla="*/ 19 w 88"/>
                  <a:gd name="T11" fmla="*/ 6 h 24"/>
                  <a:gd name="T12" fmla="*/ 57 w 88"/>
                  <a:gd name="T13" fmla="*/ 17 h 24"/>
                  <a:gd name="T14" fmla="*/ 86 w 88"/>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24">
                    <a:moveTo>
                      <a:pt x="86" y="24"/>
                    </a:moveTo>
                    <a:cubicBezTo>
                      <a:pt x="80" y="22"/>
                      <a:pt x="71" y="21"/>
                      <a:pt x="63" y="19"/>
                    </a:cubicBezTo>
                    <a:cubicBezTo>
                      <a:pt x="54" y="17"/>
                      <a:pt x="48" y="15"/>
                      <a:pt x="47" y="14"/>
                    </a:cubicBezTo>
                    <a:cubicBezTo>
                      <a:pt x="41" y="14"/>
                      <a:pt x="33" y="11"/>
                      <a:pt x="25" y="9"/>
                    </a:cubicBezTo>
                    <a:cubicBezTo>
                      <a:pt x="17" y="6"/>
                      <a:pt x="9" y="3"/>
                      <a:pt x="2" y="3"/>
                    </a:cubicBezTo>
                    <a:cubicBezTo>
                      <a:pt x="0" y="0"/>
                      <a:pt x="8" y="2"/>
                      <a:pt x="19" y="6"/>
                    </a:cubicBezTo>
                    <a:cubicBezTo>
                      <a:pt x="31" y="9"/>
                      <a:pt x="45" y="14"/>
                      <a:pt x="57" y="17"/>
                    </a:cubicBezTo>
                    <a:cubicBezTo>
                      <a:pt x="69" y="20"/>
                      <a:pt x="88" y="22"/>
                      <a:pt x="8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6" name="Freeform 6673">
                <a:extLst>
                  <a:ext uri="{FF2B5EF4-FFF2-40B4-BE49-F238E27FC236}">
                    <a16:creationId xmlns:a16="http://schemas.microsoft.com/office/drawing/2014/main" id="{E10FE71D-1632-47BB-9E57-A3A490D563A9}"/>
                  </a:ext>
                </a:extLst>
              </p:cNvPr>
              <p:cNvSpPr>
                <a:spLocks/>
              </p:cNvSpPr>
              <p:nvPr/>
            </p:nvSpPr>
            <p:spPr bwMode="auto">
              <a:xfrm>
                <a:off x="2112" y="2529"/>
                <a:ext cx="12" cy="4"/>
              </a:xfrm>
              <a:custGeom>
                <a:avLst/>
                <a:gdLst>
                  <a:gd name="T0" fmla="*/ 0 w 22"/>
                  <a:gd name="T1" fmla="*/ 0 h 8"/>
                  <a:gd name="T2" fmla="*/ 22 w 22"/>
                  <a:gd name="T3" fmla="*/ 6 h 8"/>
                  <a:gd name="T4" fmla="*/ 0 w 22"/>
                  <a:gd name="T5" fmla="*/ 0 h 8"/>
                </a:gdLst>
                <a:ahLst/>
                <a:cxnLst>
                  <a:cxn ang="0">
                    <a:pos x="T0" y="T1"/>
                  </a:cxn>
                  <a:cxn ang="0">
                    <a:pos x="T2" y="T3"/>
                  </a:cxn>
                  <a:cxn ang="0">
                    <a:pos x="T4" y="T5"/>
                  </a:cxn>
                </a:cxnLst>
                <a:rect l="0" t="0" r="r" b="b"/>
                <a:pathLst>
                  <a:path w="22" h="8">
                    <a:moveTo>
                      <a:pt x="0" y="0"/>
                    </a:moveTo>
                    <a:cubicBezTo>
                      <a:pt x="1" y="0"/>
                      <a:pt x="17" y="4"/>
                      <a:pt x="22" y="6"/>
                    </a:cubicBezTo>
                    <a:cubicBezTo>
                      <a:pt x="22" y="8"/>
                      <a:pt x="1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7" name="Freeform 6674">
                <a:extLst>
                  <a:ext uri="{FF2B5EF4-FFF2-40B4-BE49-F238E27FC236}">
                    <a16:creationId xmlns:a16="http://schemas.microsoft.com/office/drawing/2014/main" id="{34DAAAA5-7A93-47D4-BF5E-C534B730856B}"/>
                  </a:ext>
                </a:extLst>
              </p:cNvPr>
              <p:cNvSpPr>
                <a:spLocks/>
              </p:cNvSpPr>
              <p:nvPr/>
            </p:nvSpPr>
            <p:spPr bwMode="auto">
              <a:xfrm>
                <a:off x="2079" y="2515"/>
                <a:ext cx="11" cy="6"/>
              </a:xfrm>
              <a:custGeom>
                <a:avLst/>
                <a:gdLst>
                  <a:gd name="T0" fmla="*/ 1 w 19"/>
                  <a:gd name="T1" fmla="*/ 2 h 10"/>
                  <a:gd name="T2" fmla="*/ 16 w 19"/>
                  <a:gd name="T3" fmla="*/ 6 h 10"/>
                  <a:gd name="T4" fmla="*/ 1 w 19"/>
                  <a:gd name="T5" fmla="*/ 2 h 10"/>
                </a:gdLst>
                <a:ahLst/>
                <a:cxnLst>
                  <a:cxn ang="0">
                    <a:pos x="T0" y="T1"/>
                  </a:cxn>
                  <a:cxn ang="0">
                    <a:pos x="T2" y="T3"/>
                  </a:cxn>
                  <a:cxn ang="0">
                    <a:pos x="T4" y="T5"/>
                  </a:cxn>
                </a:cxnLst>
                <a:rect l="0" t="0" r="r" b="b"/>
                <a:pathLst>
                  <a:path w="19" h="10">
                    <a:moveTo>
                      <a:pt x="1" y="2"/>
                    </a:moveTo>
                    <a:cubicBezTo>
                      <a:pt x="0" y="0"/>
                      <a:pt x="9" y="4"/>
                      <a:pt x="16" y="6"/>
                    </a:cubicBezTo>
                    <a:cubicBezTo>
                      <a:pt x="19" y="10"/>
                      <a:pt x="7" y="5"/>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8" name="Freeform 6675">
                <a:extLst>
                  <a:ext uri="{FF2B5EF4-FFF2-40B4-BE49-F238E27FC236}">
                    <a16:creationId xmlns:a16="http://schemas.microsoft.com/office/drawing/2014/main" id="{05BBDEC5-BF78-497E-8947-E386824A5C5C}"/>
                  </a:ext>
                </a:extLst>
              </p:cNvPr>
              <p:cNvSpPr>
                <a:spLocks/>
              </p:cNvSpPr>
              <p:nvPr/>
            </p:nvSpPr>
            <p:spPr bwMode="auto">
              <a:xfrm>
                <a:off x="2011" y="2478"/>
                <a:ext cx="9" cy="5"/>
              </a:xfrm>
              <a:custGeom>
                <a:avLst/>
                <a:gdLst>
                  <a:gd name="T0" fmla="*/ 6 w 16"/>
                  <a:gd name="T1" fmla="*/ 4 h 9"/>
                  <a:gd name="T2" fmla="*/ 4 w 16"/>
                  <a:gd name="T3" fmla="*/ 0 h 9"/>
                  <a:gd name="T4" fmla="*/ 15 w 16"/>
                  <a:gd name="T5" fmla="*/ 9 h 9"/>
                  <a:gd name="T6" fmla="*/ 6 w 16"/>
                  <a:gd name="T7" fmla="*/ 4 h 9"/>
                </a:gdLst>
                <a:ahLst/>
                <a:cxnLst>
                  <a:cxn ang="0">
                    <a:pos x="T0" y="T1"/>
                  </a:cxn>
                  <a:cxn ang="0">
                    <a:pos x="T2" y="T3"/>
                  </a:cxn>
                  <a:cxn ang="0">
                    <a:pos x="T4" y="T5"/>
                  </a:cxn>
                  <a:cxn ang="0">
                    <a:pos x="T6" y="T7"/>
                  </a:cxn>
                </a:cxnLst>
                <a:rect l="0" t="0" r="r" b="b"/>
                <a:pathLst>
                  <a:path w="16" h="9">
                    <a:moveTo>
                      <a:pt x="6" y="4"/>
                    </a:moveTo>
                    <a:cubicBezTo>
                      <a:pt x="0" y="0"/>
                      <a:pt x="5" y="2"/>
                      <a:pt x="4" y="0"/>
                    </a:cubicBezTo>
                    <a:cubicBezTo>
                      <a:pt x="11" y="4"/>
                      <a:pt x="16" y="8"/>
                      <a:pt x="15" y="9"/>
                    </a:cubicBezTo>
                    <a:cubicBezTo>
                      <a:pt x="9" y="5"/>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9" name="Freeform 6676">
                <a:extLst>
                  <a:ext uri="{FF2B5EF4-FFF2-40B4-BE49-F238E27FC236}">
                    <a16:creationId xmlns:a16="http://schemas.microsoft.com/office/drawing/2014/main" id="{16DF8E4D-8B28-42F4-A647-745656CB1291}"/>
                  </a:ext>
                </a:extLst>
              </p:cNvPr>
              <p:cNvSpPr>
                <a:spLocks/>
              </p:cNvSpPr>
              <p:nvPr/>
            </p:nvSpPr>
            <p:spPr bwMode="auto">
              <a:xfrm>
                <a:off x="2633" y="2306"/>
                <a:ext cx="25" cy="45"/>
              </a:xfrm>
              <a:custGeom>
                <a:avLst/>
                <a:gdLst>
                  <a:gd name="T0" fmla="*/ 29 w 44"/>
                  <a:gd name="T1" fmla="*/ 34 h 80"/>
                  <a:gd name="T2" fmla="*/ 29 w 44"/>
                  <a:gd name="T3" fmla="*/ 31 h 80"/>
                  <a:gd name="T4" fmla="*/ 0 w 44"/>
                  <a:gd name="T5" fmla="*/ 80 h 80"/>
                  <a:gd name="T6" fmla="*/ 12 w 44"/>
                  <a:gd name="T7" fmla="*/ 61 h 80"/>
                  <a:gd name="T8" fmla="*/ 17 w 44"/>
                  <a:gd name="T9" fmla="*/ 51 h 80"/>
                  <a:gd name="T10" fmla="*/ 21 w 44"/>
                  <a:gd name="T11" fmla="*/ 45 h 80"/>
                  <a:gd name="T12" fmla="*/ 29 w 44"/>
                  <a:gd name="T13" fmla="*/ 28 h 80"/>
                  <a:gd name="T14" fmla="*/ 29 w 44"/>
                  <a:gd name="T15" fmla="*/ 26 h 80"/>
                  <a:gd name="T16" fmla="*/ 7 w 44"/>
                  <a:gd name="T17" fmla="*/ 64 h 80"/>
                  <a:gd name="T18" fmla="*/ 19 w 44"/>
                  <a:gd name="T19" fmla="*/ 40 h 80"/>
                  <a:gd name="T20" fmla="*/ 21 w 44"/>
                  <a:gd name="T21" fmla="*/ 40 h 80"/>
                  <a:gd name="T22" fmla="*/ 33 w 44"/>
                  <a:gd name="T23" fmla="*/ 14 h 80"/>
                  <a:gd name="T24" fmla="*/ 33 w 44"/>
                  <a:gd name="T25" fmla="*/ 20 h 80"/>
                  <a:gd name="T26" fmla="*/ 44 w 44"/>
                  <a:gd name="T27" fmla="*/ 0 h 80"/>
                  <a:gd name="T28" fmla="*/ 29 w 44"/>
                  <a:gd name="T29" fmla="*/ 3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80">
                    <a:moveTo>
                      <a:pt x="29" y="34"/>
                    </a:moveTo>
                    <a:cubicBezTo>
                      <a:pt x="29" y="32"/>
                      <a:pt x="30" y="31"/>
                      <a:pt x="29" y="31"/>
                    </a:cubicBezTo>
                    <a:cubicBezTo>
                      <a:pt x="19" y="51"/>
                      <a:pt x="11" y="63"/>
                      <a:pt x="0" y="80"/>
                    </a:cubicBezTo>
                    <a:cubicBezTo>
                      <a:pt x="1" y="79"/>
                      <a:pt x="7" y="69"/>
                      <a:pt x="12" y="61"/>
                    </a:cubicBezTo>
                    <a:cubicBezTo>
                      <a:pt x="16" y="53"/>
                      <a:pt x="20" y="46"/>
                      <a:pt x="17" y="51"/>
                    </a:cubicBezTo>
                    <a:cubicBezTo>
                      <a:pt x="16" y="49"/>
                      <a:pt x="21" y="42"/>
                      <a:pt x="21" y="45"/>
                    </a:cubicBezTo>
                    <a:cubicBezTo>
                      <a:pt x="28" y="33"/>
                      <a:pt x="24" y="35"/>
                      <a:pt x="29" y="28"/>
                    </a:cubicBezTo>
                    <a:cubicBezTo>
                      <a:pt x="32" y="22"/>
                      <a:pt x="27" y="32"/>
                      <a:pt x="29" y="26"/>
                    </a:cubicBezTo>
                    <a:cubicBezTo>
                      <a:pt x="22" y="38"/>
                      <a:pt x="15" y="51"/>
                      <a:pt x="7" y="64"/>
                    </a:cubicBezTo>
                    <a:cubicBezTo>
                      <a:pt x="10" y="57"/>
                      <a:pt x="13" y="50"/>
                      <a:pt x="19" y="40"/>
                    </a:cubicBezTo>
                    <a:cubicBezTo>
                      <a:pt x="21" y="40"/>
                      <a:pt x="21" y="40"/>
                      <a:pt x="21" y="40"/>
                    </a:cubicBezTo>
                    <a:cubicBezTo>
                      <a:pt x="25" y="31"/>
                      <a:pt x="25" y="27"/>
                      <a:pt x="33" y="14"/>
                    </a:cubicBezTo>
                    <a:cubicBezTo>
                      <a:pt x="33" y="16"/>
                      <a:pt x="31" y="20"/>
                      <a:pt x="33" y="20"/>
                    </a:cubicBezTo>
                    <a:cubicBezTo>
                      <a:pt x="36" y="14"/>
                      <a:pt x="40" y="8"/>
                      <a:pt x="44" y="0"/>
                    </a:cubicBezTo>
                    <a:lnTo>
                      <a:pt x="2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0" name="Freeform 6677">
                <a:extLst>
                  <a:ext uri="{FF2B5EF4-FFF2-40B4-BE49-F238E27FC236}">
                    <a16:creationId xmlns:a16="http://schemas.microsoft.com/office/drawing/2014/main" id="{1144E90F-B0FE-4DD6-94ED-F5CB756F3C5F}"/>
                  </a:ext>
                </a:extLst>
              </p:cNvPr>
              <p:cNvSpPr>
                <a:spLocks/>
              </p:cNvSpPr>
              <p:nvPr/>
            </p:nvSpPr>
            <p:spPr bwMode="auto">
              <a:xfrm>
                <a:off x="2094" y="2521"/>
                <a:ext cx="16" cy="7"/>
              </a:xfrm>
              <a:custGeom>
                <a:avLst/>
                <a:gdLst>
                  <a:gd name="T0" fmla="*/ 29 w 29"/>
                  <a:gd name="T1" fmla="*/ 12 h 12"/>
                  <a:gd name="T2" fmla="*/ 11 w 29"/>
                  <a:gd name="T3" fmla="*/ 5 h 12"/>
                  <a:gd name="T4" fmla="*/ 0 w 29"/>
                  <a:gd name="T5" fmla="*/ 0 h 12"/>
                  <a:gd name="T6" fmla="*/ 29 w 29"/>
                  <a:gd name="T7" fmla="*/ 12 h 12"/>
                </a:gdLst>
                <a:ahLst/>
                <a:cxnLst>
                  <a:cxn ang="0">
                    <a:pos x="T0" y="T1"/>
                  </a:cxn>
                  <a:cxn ang="0">
                    <a:pos x="T2" y="T3"/>
                  </a:cxn>
                  <a:cxn ang="0">
                    <a:pos x="T4" y="T5"/>
                  </a:cxn>
                  <a:cxn ang="0">
                    <a:pos x="T6" y="T7"/>
                  </a:cxn>
                </a:cxnLst>
                <a:rect l="0" t="0" r="r" b="b"/>
                <a:pathLst>
                  <a:path w="29" h="12">
                    <a:moveTo>
                      <a:pt x="29" y="12"/>
                    </a:moveTo>
                    <a:cubicBezTo>
                      <a:pt x="24" y="10"/>
                      <a:pt x="17" y="8"/>
                      <a:pt x="11" y="5"/>
                    </a:cubicBezTo>
                    <a:cubicBezTo>
                      <a:pt x="5" y="3"/>
                      <a:pt x="0" y="1"/>
                      <a:pt x="0" y="0"/>
                    </a:cubicBezTo>
                    <a:cubicBezTo>
                      <a:pt x="12" y="7"/>
                      <a:pt x="27" y="8"/>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1" name="Freeform 6678">
                <a:extLst>
                  <a:ext uri="{FF2B5EF4-FFF2-40B4-BE49-F238E27FC236}">
                    <a16:creationId xmlns:a16="http://schemas.microsoft.com/office/drawing/2014/main" id="{7FA09603-1D32-47C6-8CC8-03F47240BAC2}"/>
                  </a:ext>
                </a:extLst>
              </p:cNvPr>
              <p:cNvSpPr>
                <a:spLocks/>
              </p:cNvSpPr>
              <p:nvPr/>
            </p:nvSpPr>
            <p:spPr bwMode="auto">
              <a:xfrm>
                <a:off x="2653" y="1932"/>
                <a:ext cx="8" cy="18"/>
              </a:xfrm>
              <a:custGeom>
                <a:avLst/>
                <a:gdLst>
                  <a:gd name="T0" fmla="*/ 15 w 15"/>
                  <a:gd name="T1" fmla="*/ 27 h 31"/>
                  <a:gd name="T2" fmla="*/ 15 w 15"/>
                  <a:gd name="T3" fmla="*/ 31 h 31"/>
                  <a:gd name="T4" fmla="*/ 7 w 15"/>
                  <a:gd name="T5" fmla="*/ 19 h 31"/>
                  <a:gd name="T6" fmla="*/ 0 w 15"/>
                  <a:gd name="T7" fmla="*/ 1 h 31"/>
                  <a:gd name="T8" fmla="*/ 6 w 15"/>
                  <a:gd name="T9" fmla="*/ 11 h 31"/>
                  <a:gd name="T10" fmla="*/ 15 w 15"/>
                  <a:gd name="T11" fmla="*/ 27 h 31"/>
                </a:gdLst>
                <a:ahLst/>
                <a:cxnLst>
                  <a:cxn ang="0">
                    <a:pos x="T0" y="T1"/>
                  </a:cxn>
                  <a:cxn ang="0">
                    <a:pos x="T2" y="T3"/>
                  </a:cxn>
                  <a:cxn ang="0">
                    <a:pos x="T4" y="T5"/>
                  </a:cxn>
                  <a:cxn ang="0">
                    <a:pos x="T6" y="T7"/>
                  </a:cxn>
                  <a:cxn ang="0">
                    <a:pos x="T8" y="T9"/>
                  </a:cxn>
                  <a:cxn ang="0">
                    <a:pos x="T10" y="T11"/>
                  </a:cxn>
                </a:cxnLst>
                <a:rect l="0" t="0" r="r" b="b"/>
                <a:pathLst>
                  <a:path w="15" h="31">
                    <a:moveTo>
                      <a:pt x="15" y="27"/>
                    </a:moveTo>
                    <a:cubicBezTo>
                      <a:pt x="13" y="25"/>
                      <a:pt x="13" y="26"/>
                      <a:pt x="15" y="31"/>
                    </a:cubicBezTo>
                    <a:cubicBezTo>
                      <a:pt x="12" y="26"/>
                      <a:pt x="4" y="7"/>
                      <a:pt x="7" y="19"/>
                    </a:cubicBezTo>
                    <a:cubicBezTo>
                      <a:pt x="3" y="11"/>
                      <a:pt x="8" y="14"/>
                      <a:pt x="0" y="1"/>
                    </a:cubicBezTo>
                    <a:cubicBezTo>
                      <a:pt x="0" y="0"/>
                      <a:pt x="3" y="5"/>
                      <a:pt x="6" y="11"/>
                    </a:cubicBezTo>
                    <a:cubicBezTo>
                      <a:pt x="9" y="16"/>
                      <a:pt x="13" y="23"/>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2" name="Freeform 6679">
                <a:extLst>
                  <a:ext uri="{FF2B5EF4-FFF2-40B4-BE49-F238E27FC236}">
                    <a16:creationId xmlns:a16="http://schemas.microsoft.com/office/drawing/2014/main" id="{62D69A92-3D0E-4404-8565-796D27D8BA91}"/>
                  </a:ext>
                </a:extLst>
              </p:cNvPr>
              <p:cNvSpPr>
                <a:spLocks/>
              </p:cNvSpPr>
              <p:nvPr/>
            </p:nvSpPr>
            <p:spPr bwMode="auto">
              <a:xfrm>
                <a:off x="2449" y="1745"/>
                <a:ext cx="8" cy="4"/>
              </a:xfrm>
              <a:custGeom>
                <a:avLst/>
                <a:gdLst>
                  <a:gd name="T0" fmla="*/ 5 w 14"/>
                  <a:gd name="T1" fmla="*/ 1 h 7"/>
                  <a:gd name="T2" fmla="*/ 13 w 14"/>
                  <a:gd name="T3" fmla="*/ 6 h 7"/>
                  <a:gd name="T4" fmla="*/ 0 w 14"/>
                  <a:gd name="T5" fmla="*/ 1 h 7"/>
                  <a:gd name="T6" fmla="*/ 5 w 14"/>
                  <a:gd name="T7" fmla="*/ 1 h 7"/>
                </a:gdLst>
                <a:ahLst/>
                <a:cxnLst>
                  <a:cxn ang="0">
                    <a:pos x="T0" y="T1"/>
                  </a:cxn>
                  <a:cxn ang="0">
                    <a:pos x="T2" y="T3"/>
                  </a:cxn>
                  <a:cxn ang="0">
                    <a:pos x="T4" y="T5"/>
                  </a:cxn>
                  <a:cxn ang="0">
                    <a:pos x="T6" y="T7"/>
                  </a:cxn>
                </a:cxnLst>
                <a:rect l="0" t="0" r="r" b="b"/>
                <a:pathLst>
                  <a:path w="14" h="7">
                    <a:moveTo>
                      <a:pt x="5" y="1"/>
                    </a:moveTo>
                    <a:cubicBezTo>
                      <a:pt x="14" y="5"/>
                      <a:pt x="10" y="5"/>
                      <a:pt x="13" y="6"/>
                    </a:cubicBezTo>
                    <a:cubicBezTo>
                      <a:pt x="11" y="7"/>
                      <a:pt x="5" y="2"/>
                      <a:pt x="0" y="1"/>
                    </a:cubicBezTo>
                    <a:cubicBezTo>
                      <a:pt x="0" y="0"/>
                      <a:pt x="7"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3" name="Freeform 6680">
                <a:extLst>
                  <a:ext uri="{FF2B5EF4-FFF2-40B4-BE49-F238E27FC236}">
                    <a16:creationId xmlns:a16="http://schemas.microsoft.com/office/drawing/2014/main" id="{2296980F-4C5F-44C4-A6E8-FF6985418638}"/>
                  </a:ext>
                </a:extLst>
              </p:cNvPr>
              <p:cNvSpPr>
                <a:spLocks/>
              </p:cNvSpPr>
              <p:nvPr/>
            </p:nvSpPr>
            <p:spPr bwMode="auto">
              <a:xfrm>
                <a:off x="2431" y="1738"/>
                <a:ext cx="7" cy="3"/>
              </a:xfrm>
              <a:custGeom>
                <a:avLst/>
                <a:gdLst>
                  <a:gd name="T0" fmla="*/ 0 w 12"/>
                  <a:gd name="T1" fmla="*/ 0 h 5"/>
                  <a:gd name="T2" fmla="*/ 12 w 12"/>
                  <a:gd name="T3" fmla="*/ 4 h 5"/>
                  <a:gd name="T4" fmla="*/ 9 w 12"/>
                  <a:gd name="T5" fmla="*/ 5 h 5"/>
                  <a:gd name="T6" fmla="*/ 1 w 12"/>
                  <a:gd name="T7" fmla="*/ 2 h 5"/>
                  <a:gd name="T8" fmla="*/ 0 w 12"/>
                  <a:gd name="T9" fmla="*/ 0 h 5"/>
                </a:gdLst>
                <a:ahLst/>
                <a:cxnLst>
                  <a:cxn ang="0">
                    <a:pos x="T0" y="T1"/>
                  </a:cxn>
                  <a:cxn ang="0">
                    <a:pos x="T2" y="T3"/>
                  </a:cxn>
                  <a:cxn ang="0">
                    <a:pos x="T4" y="T5"/>
                  </a:cxn>
                  <a:cxn ang="0">
                    <a:pos x="T6" y="T7"/>
                  </a:cxn>
                  <a:cxn ang="0">
                    <a:pos x="T8" y="T9"/>
                  </a:cxn>
                </a:cxnLst>
                <a:rect l="0" t="0" r="r" b="b"/>
                <a:pathLst>
                  <a:path w="12" h="5">
                    <a:moveTo>
                      <a:pt x="0" y="0"/>
                    </a:moveTo>
                    <a:cubicBezTo>
                      <a:pt x="6" y="3"/>
                      <a:pt x="4" y="1"/>
                      <a:pt x="12" y="4"/>
                    </a:cubicBezTo>
                    <a:cubicBezTo>
                      <a:pt x="8" y="4"/>
                      <a:pt x="6" y="3"/>
                      <a:pt x="9" y="5"/>
                    </a:cubicBezTo>
                    <a:cubicBezTo>
                      <a:pt x="1" y="2"/>
                      <a:pt x="1" y="2"/>
                      <a:pt x="1"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4" name="Freeform 6681">
                <a:extLst>
                  <a:ext uri="{FF2B5EF4-FFF2-40B4-BE49-F238E27FC236}">
                    <a16:creationId xmlns:a16="http://schemas.microsoft.com/office/drawing/2014/main" id="{96224B49-3300-4FC3-B3FD-39F90E390C0E}"/>
                  </a:ext>
                </a:extLst>
              </p:cNvPr>
              <p:cNvSpPr>
                <a:spLocks/>
              </p:cNvSpPr>
              <p:nvPr/>
            </p:nvSpPr>
            <p:spPr bwMode="auto">
              <a:xfrm>
                <a:off x="2528" y="1790"/>
                <a:ext cx="18" cy="14"/>
              </a:xfrm>
              <a:custGeom>
                <a:avLst/>
                <a:gdLst>
                  <a:gd name="T0" fmla="*/ 3 w 32"/>
                  <a:gd name="T1" fmla="*/ 0 h 25"/>
                  <a:gd name="T2" fmla="*/ 15 w 32"/>
                  <a:gd name="T3" fmla="*/ 8 h 25"/>
                  <a:gd name="T4" fmla="*/ 17 w 32"/>
                  <a:gd name="T5" fmla="*/ 13 h 25"/>
                  <a:gd name="T6" fmla="*/ 27 w 32"/>
                  <a:gd name="T7" fmla="*/ 18 h 25"/>
                  <a:gd name="T8" fmla="*/ 28 w 32"/>
                  <a:gd name="T9" fmla="*/ 25 h 25"/>
                  <a:gd name="T10" fmla="*/ 19 w 32"/>
                  <a:gd name="T11" fmla="*/ 15 h 25"/>
                  <a:gd name="T12" fmla="*/ 10 w 32"/>
                  <a:gd name="T13" fmla="*/ 8 h 25"/>
                  <a:gd name="T14" fmla="*/ 2 w 32"/>
                  <a:gd name="T15" fmla="*/ 4 h 25"/>
                  <a:gd name="T16" fmla="*/ 3 w 32"/>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5">
                    <a:moveTo>
                      <a:pt x="3" y="0"/>
                    </a:moveTo>
                    <a:cubicBezTo>
                      <a:pt x="7" y="2"/>
                      <a:pt x="11" y="5"/>
                      <a:pt x="15" y="8"/>
                    </a:cubicBezTo>
                    <a:cubicBezTo>
                      <a:pt x="14" y="9"/>
                      <a:pt x="19" y="13"/>
                      <a:pt x="17" y="13"/>
                    </a:cubicBezTo>
                    <a:cubicBezTo>
                      <a:pt x="24" y="19"/>
                      <a:pt x="28" y="21"/>
                      <a:pt x="27" y="18"/>
                    </a:cubicBezTo>
                    <a:cubicBezTo>
                      <a:pt x="32" y="21"/>
                      <a:pt x="28" y="23"/>
                      <a:pt x="28" y="25"/>
                    </a:cubicBezTo>
                    <a:cubicBezTo>
                      <a:pt x="21" y="20"/>
                      <a:pt x="20" y="18"/>
                      <a:pt x="19" y="15"/>
                    </a:cubicBezTo>
                    <a:cubicBezTo>
                      <a:pt x="18" y="14"/>
                      <a:pt x="10" y="10"/>
                      <a:pt x="10" y="8"/>
                    </a:cubicBezTo>
                    <a:cubicBezTo>
                      <a:pt x="0" y="1"/>
                      <a:pt x="12" y="12"/>
                      <a:pt x="2" y="4"/>
                    </a:cubicBezTo>
                    <a:cubicBezTo>
                      <a:pt x="8" y="5"/>
                      <a:pt x="10" y="8"/>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5" name="Freeform 6682">
                <a:extLst>
                  <a:ext uri="{FF2B5EF4-FFF2-40B4-BE49-F238E27FC236}">
                    <a16:creationId xmlns:a16="http://schemas.microsoft.com/office/drawing/2014/main" id="{A4DDFC30-2C8B-407F-BD34-55D27EA8BA3C}"/>
                  </a:ext>
                </a:extLst>
              </p:cNvPr>
              <p:cNvSpPr>
                <a:spLocks/>
              </p:cNvSpPr>
              <p:nvPr/>
            </p:nvSpPr>
            <p:spPr bwMode="auto">
              <a:xfrm>
                <a:off x="2525" y="2460"/>
                <a:ext cx="10" cy="8"/>
              </a:xfrm>
              <a:custGeom>
                <a:avLst/>
                <a:gdLst>
                  <a:gd name="T0" fmla="*/ 0 w 18"/>
                  <a:gd name="T1" fmla="*/ 14 h 14"/>
                  <a:gd name="T2" fmla="*/ 18 w 18"/>
                  <a:gd name="T3" fmla="*/ 0 h 14"/>
                  <a:gd name="T4" fmla="*/ 0 w 18"/>
                  <a:gd name="T5" fmla="*/ 14 h 14"/>
                </a:gdLst>
                <a:ahLst/>
                <a:cxnLst>
                  <a:cxn ang="0">
                    <a:pos x="T0" y="T1"/>
                  </a:cxn>
                  <a:cxn ang="0">
                    <a:pos x="T2" y="T3"/>
                  </a:cxn>
                  <a:cxn ang="0">
                    <a:pos x="T4" y="T5"/>
                  </a:cxn>
                </a:cxnLst>
                <a:rect l="0" t="0" r="r" b="b"/>
                <a:pathLst>
                  <a:path w="18" h="14">
                    <a:moveTo>
                      <a:pt x="0" y="14"/>
                    </a:moveTo>
                    <a:cubicBezTo>
                      <a:pt x="0" y="12"/>
                      <a:pt x="13" y="4"/>
                      <a:pt x="18" y="0"/>
                    </a:cubicBezTo>
                    <a:cubicBezTo>
                      <a:pt x="15" y="3"/>
                      <a:pt x="7" y="9"/>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6" name="Freeform 6683">
                <a:extLst>
                  <a:ext uri="{FF2B5EF4-FFF2-40B4-BE49-F238E27FC236}">
                    <a16:creationId xmlns:a16="http://schemas.microsoft.com/office/drawing/2014/main" id="{AF2C08DA-DB9E-4B88-8CDC-4241C55C7EEC}"/>
                  </a:ext>
                </a:extLst>
              </p:cNvPr>
              <p:cNvSpPr>
                <a:spLocks/>
              </p:cNvSpPr>
              <p:nvPr/>
            </p:nvSpPr>
            <p:spPr bwMode="auto">
              <a:xfrm>
                <a:off x="2448" y="2508"/>
                <a:ext cx="11" cy="5"/>
              </a:xfrm>
              <a:custGeom>
                <a:avLst/>
                <a:gdLst>
                  <a:gd name="T0" fmla="*/ 18 w 20"/>
                  <a:gd name="T1" fmla="*/ 2 h 9"/>
                  <a:gd name="T2" fmla="*/ 3 w 20"/>
                  <a:gd name="T3" fmla="*/ 8 h 9"/>
                  <a:gd name="T4" fmla="*/ 10 w 20"/>
                  <a:gd name="T5" fmla="*/ 4 h 9"/>
                  <a:gd name="T6" fmla="*/ 18 w 20"/>
                  <a:gd name="T7" fmla="*/ 2 h 9"/>
                </a:gdLst>
                <a:ahLst/>
                <a:cxnLst>
                  <a:cxn ang="0">
                    <a:pos x="T0" y="T1"/>
                  </a:cxn>
                  <a:cxn ang="0">
                    <a:pos x="T2" y="T3"/>
                  </a:cxn>
                  <a:cxn ang="0">
                    <a:pos x="T4" y="T5"/>
                  </a:cxn>
                  <a:cxn ang="0">
                    <a:pos x="T6" y="T7"/>
                  </a:cxn>
                </a:cxnLst>
                <a:rect l="0" t="0" r="r" b="b"/>
                <a:pathLst>
                  <a:path w="20" h="9">
                    <a:moveTo>
                      <a:pt x="18" y="2"/>
                    </a:moveTo>
                    <a:cubicBezTo>
                      <a:pt x="10" y="5"/>
                      <a:pt x="11" y="4"/>
                      <a:pt x="3" y="8"/>
                    </a:cubicBezTo>
                    <a:cubicBezTo>
                      <a:pt x="0" y="9"/>
                      <a:pt x="5" y="6"/>
                      <a:pt x="10" y="4"/>
                    </a:cubicBezTo>
                    <a:cubicBezTo>
                      <a:pt x="15" y="1"/>
                      <a:pt x="20"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7" name="Freeform 6684">
                <a:extLst>
                  <a:ext uri="{FF2B5EF4-FFF2-40B4-BE49-F238E27FC236}">
                    <a16:creationId xmlns:a16="http://schemas.microsoft.com/office/drawing/2014/main" id="{860EF168-13BE-4738-B5EB-1A4E65FE14AB}"/>
                  </a:ext>
                </a:extLst>
              </p:cNvPr>
              <p:cNvSpPr>
                <a:spLocks/>
              </p:cNvSpPr>
              <p:nvPr/>
            </p:nvSpPr>
            <p:spPr bwMode="auto">
              <a:xfrm>
                <a:off x="2431" y="2516"/>
                <a:ext cx="7" cy="4"/>
              </a:xfrm>
              <a:custGeom>
                <a:avLst/>
                <a:gdLst>
                  <a:gd name="T0" fmla="*/ 9 w 13"/>
                  <a:gd name="T1" fmla="*/ 4 h 7"/>
                  <a:gd name="T2" fmla="*/ 4 w 13"/>
                  <a:gd name="T3" fmla="*/ 3 h 7"/>
                  <a:gd name="T4" fmla="*/ 9 w 13"/>
                  <a:gd name="T5" fmla="*/ 4 h 7"/>
                </a:gdLst>
                <a:ahLst/>
                <a:cxnLst>
                  <a:cxn ang="0">
                    <a:pos x="T0" y="T1"/>
                  </a:cxn>
                  <a:cxn ang="0">
                    <a:pos x="T2" y="T3"/>
                  </a:cxn>
                  <a:cxn ang="0">
                    <a:pos x="T4" y="T5"/>
                  </a:cxn>
                </a:cxnLst>
                <a:rect l="0" t="0" r="r" b="b"/>
                <a:pathLst>
                  <a:path w="13" h="7">
                    <a:moveTo>
                      <a:pt x="9" y="4"/>
                    </a:moveTo>
                    <a:cubicBezTo>
                      <a:pt x="1" y="7"/>
                      <a:pt x="0" y="6"/>
                      <a:pt x="4" y="3"/>
                    </a:cubicBezTo>
                    <a:cubicBezTo>
                      <a:pt x="13" y="0"/>
                      <a:pt x="9"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8" name="Freeform 6685">
                <a:extLst>
                  <a:ext uri="{FF2B5EF4-FFF2-40B4-BE49-F238E27FC236}">
                    <a16:creationId xmlns:a16="http://schemas.microsoft.com/office/drawing/2014/main" id="{8CC7B229-E0D1-44E6-91C1-7AF211B484BF}"/>
                  </a:ext>
                </a:extLst>
              </p:cNvPr>
              <p:cNvSpPr>
                <a:spLocks/>
              </p:cNvSpPr>
              <p:nvPr/>
            </p:nvSpPr>
            <p:spPr bwMode="auto">
              <a:xfrm>
                <a:off x="2357" y="2529"/>
                <a:ext cx="51" cy="14"/>
              </a:xfrm>
              <a:custGeom>
                <a:avLst/>
                <a:gdLst>
                  <a:gd name="T0" fmla="*/ 0 w 90"/>
                  <a:gd name="T1" fmla="*/ 26 h 26"/>
                  <a:gd name="T2" fmla="*/ 39 w 90"/>
                  <a:gd name="T3" fmla="*/ 14 h 26"/>
                  <a:gd name="T4" fmla="*/ 85 w 90"/>
                  <a:gd name="T5" fmla="*/ 0 h 26"/>
                  <a:gd name="T6" fmla="*/ 90 w 90"/>
                  <a:gd name="T7" fmla="*/ 0 h 26"/>
                  <a:gd name="T8" fmla="*/ 43 w 90"/>
                  <a:gd name="T9" fmla="*/ 15 h 26"/>
                  <a:gd name="T10" fmla="*/ 0 w 90"/>
                  <a:gd name="T11" fmla="*/ 26 h 26"/>
                </a:gdLst>
                <a:ahLst/>
                <a:cxnLst>
                  <a:cxn ang="0">
                    <a:pos x="T0" y="T1"/>
                  </a:cxn>
                  <a:cxn ang="0">
                    <a:pos x="T2" y="T3"/>
                  </a:cxn>
                  <a:cxn ang="0">
                    <a:pos x="T4" y="T5"/>
                  </a:cxn>
                  <a:cxn ang="0">
                    <a:pos x="T6" y="T7"/>
                  </a:cxn>
                  <a:cxn ang="0">
                    <a:pos x="T8" y="T9"/>
                  </a:cxn>
                  <a:cxn ang="0">
                    <a:pos x="T10" y="T11"/>
                  </a:cxn>
                </a:cxnLst>
                <a:rect l="0" t="0" r="r" b="b"/>
                <a:pathLst>
                  <a:path w="90" h="26">
                    <a:moveTo>
                      <a:pt x="0" y="26"/>
                    </a:moveTo>
                    <a:cubicBezTo>
                      <a:pt x="4" y="23"/>
                      <a:pt x="21" y="19"/>
                      <a:pt x="39" y="14"/>
                    </a:cubicBezTo>
                    <a:cubicBezTo>
                      <a:pt x="57" y="9"/>
                      <a:pt x="76" y="3"/>
                      <a:pt x="85" y="0"/>
                    </a:cubicBezTo>
                    <a:cubicBezTo>
                      <a:pt x="86" y="0"/>
                      <a:pt x="86" y="1"/>
                      <a:pt x="90" y="0"/>
                    </a:cubicBezTo>
                    <a:cubicBezTo>
                      <a:pt x="78" y="5"/>
                      <a:pt x="60" y="10"/>
                      <a:pt x="43" y="15"/>
                    </a:cubicBezTo>
                    <a:cubicBezTo>
                      <a:pt x="26" y="19"/>
                      <a:pt x="9" y="23"/>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9" name="Freeform 6686">
                <a:extLst>
                  <a:ext uri="{FF2B5EF4-FFF2-40B4-BE49-F238E27FC236}">
                    <a16:creationId xmlns:a16="http://schemas.microsoft.com/office/drawing/2014/main" id="{865B0745-3DBF-4B14-94AA-01BC3DFFF557}"/>
                  </a:ext>
                </a:extLst>
              </p:cNvPr>
              <p:cNvSpPr>
                <a:spLocks/>
              </p:cNvSpPr>
              <p:nvPr/>
            </p:nvSpPr>
            <p:spPr bwMode="auto">
              <a:xfrm>
                <a:off x="2631" y="1897"/>
                <a:ext cx="6" cy="10"/>
              </a:xfrm>
              <a:custGeom>
                <a:avLst/>
                <a:gdLst>
                  <a:gd name="T0" fmla="*/ 0 w 11"/>
                  <a:gd name="T1" fmla="*/ 0 h 18"/>
                  <a:gd name="T2" fmla="*/ 11 w 11"/>
                  <a:gd name="T3" fmla="*/ 18 h 18"/>
                  <a:gd name="T4" fmla="*/ 0 w 11"/>
                  <a:gd name="T5" fmla="*/ 0 h 18"/>
                </a:gdLst>
                <a:ahLst/>
                <a:cxnLst>
                  <a:cxn ang="0">
                    <a:pos x="T0" y="T1"/>
                  </a:cxn>
                  <a:cxn ang="0">
                    <a:pos x="T2" y="T3"/>
                  </a:cxn>
                  <a:cxn ang="0">
                    <a:pos x="T4" y="T5"/>
                  </a:cxn>
                </a:cxnLst>
                <a:rect l="0" t="0" r="r" b="b"/>
                <a:pathLst>
                  <a:path w="11" h="18">
                    <a:moveTo>
                      <a:pt x="0" y="0"/>
                    </a:moveTo>
                    <a:cubicBezTo>
                      <a:pt x="2" y="1"/>
                      <a:pt x="10" y="16"/>
                      <a:pt x="11" y="18"/>
                    </a:cubicBezTo>
                    <a:cubicBezTo>
                      <a:pt x="8" y="17"/>
                      <a:pt x="6"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0" name="Freeform 6687">
                <a:extLst>
                  <a:ext uri="{FF2B5EF4-FFF2-40B4-BE49-F238E27FC236}">
                    <a16:creationId xmlns:a16="http://schemas.microsoft.com/office/drawing/2014/main" id="{3646B4CC-DBC8-48EC-B15C-2E53FA3DE900}"/>
                  </a:ext>
                </a:extLst>
              </p:cNvPr>
              <p:cNvSpPr>
                <a:spLocks/>
              </p:cNvSpPr>
              <p:nvPr/>
            </p:nvSpPr>
            <p:spPr bwMode="auto">
              <a:xfrm>
                <a:off x="2692" y="2059"/>
                <a:ext cx="3" cy="13"/>
              </a:xfrm>
              <a:custGeom>
                <a:avLst/>
                <a:gdLst>
                  <a:gd name="T0" fmla="*/ 5 w 5"/>
                  <a:gd name="T1" fmla="*/ 19 h 23"/>
                  <a:gd name="T2" fmla="*/ 3 w 5"/>
                  <a:gd name="T3" fmla="*/ 23 h 23"/>
                  <a:gd name="T4" fmla="*/ 0 w 5"/>
                  <a:gd name="T5" fmla="*/ 2 h 23"/>
                  <a:gd name="T6" fmla="*/ 5 w 5"/>
                  <a:gd name="T7" fmla="*/ 19 h 23"/>
                </a:gdLst>
                <a:ahLst/>
                <a:cxnLst>
                  <a:cxn ang="0">
                    <a:pos x="T0" y="T1"/>
                  </a:cxn>
                  <a:cxn ang="0">
                    <a:pos x="T2" y="T3"/>
                  </a:cxn>
                  <a:cxn ang="0">
                    <a:pos x="T4" y="T5"/>
                  </a:cxn>
                  <a:cxn ang="0">
                    <a:pos x="T6" y="T7"/>
                  </a:cxn>
                </a:cxnLst>
                <a:rect l="0" t="0" r="r" b="b"/>
                <a:pathLst>
                  <a:path w="5" h="23">
                    <a:moveTo>
                      <a:pt x="5" y="19"/>
                    </a:moveTo>
                    <a:cubicBezTo>
                      <a:pt x="4" y="16"/>
                      <a:pt x="3" y="18"/>
                      <a:pt x="3" y="23"/>
                    </a:cubicBezTo>
                    <a:cubicBezTo>
                      <a:pt x="2" y="21"/>
                      <a:pt x="2" y="11"/>
                      <a:pt x="0" y="2"/>
                    </a:cubicBezTo>
                    <a:cubicBezTo>
                      <a:pt x="2" y="0"/>
                      <a:pt x="4" y="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1" name="Freeform 6688">
                <a:extLst>
                  <a:ext uri="{FF2B5EF4-FFF2-40B4-BE49-F238E27FC236}">
                    <a16:creationId xmlns:a16="http://schemas.microsoft.com/office/drawing/2014/main" id="{EBC78E72-B968-4FFD-86F9-FADF50EBFA2C}"/>
                  </a:ext>
                </a:extLst>
              </p:cNvPr>
              <p:cNvSpPr>
                <a:spLocks/>
              </p:cNvSpPr>
              <p:nvPr/>
            </p:nvSpPr>
            <p:spPr bwMode="auto">
              <a:xfrm>
                <a:off x="2659" y="2273"/>
                <a:ext cx="11" cy="27"/>
              </a:xfrm>
              <a:custGeom>
                <a:avLst/>
                <a:gdLst>
                  <a:gd name="T0" fmla="*/ 18 w 19"/>
                  <a:gd name="T1" fmla="*/ 8 h 47"/>
                  <a:gd name="T2" fmla="*/ 17 w 19"/>
                  <a:gd name="T3" fmla="*/ 11 h 47"/>
                  <a:gd name="T4" fmla="*/ 3 w 19"/>
                  <a:gd name="T5" fmla="*/ 43 h 47"/>
                  <a:gd name="T6" fmla="*/ 0 w 19"/>
                  <a:gd name="T7" fmla="*/ 46 h 47"/>
                  <a:gd name="T8" fmla="*/ 1 w 19"/>
                  <a:gd name="T9" fmla="*/ 43 h 47"/>
                  <a:gd name="T10" fmla="*/ 2 w 19"/>
                  <a:gd name="T11" fmla="*/ 40 h 47"/>
                  <a:gd name="T12" fmla="*/ 16 w 19"/>
                  <a:gd name="T13" fmla="*/ 11 h 47"/>
                  <a:gd name="T14" fmla="*/ 15 w 19"/>
                  <a:gd name="T15" fmla="*/ 9 h 47"/>
                  <a:gd name="T16" fmla="*/ 19 w 19"/>
                  <a:gd name="T17" fmla="*/ 2 h 47"/>
                  <a:gd name="T18" fmla="*/ 18 w 19"/>
                  <a:gd name="T19"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47">
                    <a:moveTo>
                      <a:pt x="18" y="8"/>
                    </a:moveTo>
                    <a:cubicBezTo>
                      <a:pt x="18" y="11"/>
                      <a:pt x="17" y="11"/>
                      <a:pt x="17" y="11"/>
                    </a:cubicBezTo>
                    <a:cubicBezTo>
                      <a:pt x="14" y="16"/>
                      <a:pt x="8" y="33"/>
                      <a:pt x="3" y="43"/>
                    </a:cubicBezTo>
                    <a:cubicBezTo>
                      <a:pt x="4" y="40"/>
                      <a:pt x="3" y="41"/>
                      <a:pt x="0" y="46"/>
                    </a:cubicBezTo>
                    <a:cubicBezTo>
                      <a:pt x="0" y="47"/>
                      <a:pt x="0" y="45"/>
                      <a:pt x="1" y="43"/>
                    </a:cubicBezTo>
                    <a:cubicBezTo>
                      <a:pt x="2" y="41"/>
                      <a:pt x="2" y="40"/>
                      <a:pt x="2" y="40"/>
                    </a:cubicBezTo>
                    <a:cubicBezTo>
                      <a:pt x="6" y="38"/>
                      <a:pt x="10" y="21"/>
                      <a:pt x="16" y="11"/>
                    </a:cubicBezTo>
                    <a:cubicBezTo>
                      <a:pt x="18" y="3"/>
                      <a:pt x="13" y="16"/>
                      <a:pt x="15" y="9"/>
                    </a:cubicBezTo>
                    <a:cubicBezTo>
                      <a:pt x="18" y="0"/>
                      <a:pt x="17" y="8"/>
                      <a:pt x="19" y="2"/>
                    </a:cubicBezTo>
                    <a:cubicBezTo>
                      <a:pt x="19" y="4"/>
                      <a:pt x="17" y="9"/>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2" name="Freeform 6689">
                <a:extLst>
                  <a:ext uri="{FF2B5EF4-FFF2-40B4-BE49-F238E27FC236}">
                    <a16:creationId xmlns:a16="http://schemas.microsoft.com/office/drawing/2014/main" id="{0D6CE6E9-89E9-4F49-A1D4-993F4EA9C4E6}"/>
                  </a:ext>
                </a:extLst>
              </p:cNvPr>
              <p:cNvSpPr>
                <a:spLocks/>
              </p:cNvSpPr>
              <p:nvPr/>
            </p:nvSpPr>
            <p:spPr bwMode="auto">
              <a:xfrm>
                <a:off x="2693" y="2163"/>
                <a:ext cx="3" cy="19"/>
              </a:xfrm>
              <a:custGeom>
                <a:avLst/>
                <a:gdLst>
                  <a:gd name="T0" fmla="*/ 0 w 5"/>
                  <a:gd name="T1" fmla="*/ 34 h 34"/>
                  <a:gd name="T2" fmla="*/ 4 w 5"/>
                  <a:gd name="T3" fmla="*/ 0 h 34"/>
                  <a:gd name="T4" fmla="*/ 4 w 5"/>
                  <a:gd name="T5" fmla="*/ 16 h 34"/>
                  <a:gd name="T6" fmla="*/ 0 w 5"/>
                  <a:gd name="T7" fmla="*/ 34 h 34"/>
                </a:gdLst>
                <a:ahLst/>
                <a:cxnLst>
                  <a:cxn ang="0">
                    <a:pos x="T0" y="T1"/>
                  </a:cxn>
                  <a:cxn ang="0">
                    <a:pos x="T2" y="T3"/>
                  </a:cxn>
                  <a:cxn ang="0">
                    <a:pos x="T4" y="T5"/>
                  </a:cxn>
                  <a:cxn ang="0">
                    <a:pos x="T6" y="T7"/>
                  </a:cxn>
                </a:cxnLst>
                <a:rect l="0" t="0" r="r" b="b"/>
                <a:pathLst>
                  <a:path w="5" h="34">
                    <a:moveTo>
                      <a:pt x="0" y="34"/>
                    </a:moveTo>
                    <a:cubicBezTo>
                      <a:pt x="3" y="19"/>
                      <a:pt x="2" y="12"/>
                      <a:pt x="4" y="0"/>
                    </a:cubicBezTo>
                    <a:cubicBezTo>
                      <a:pt x="5" y="3"/>
                      <a:pt x="5" y="9"/>
                      <a:pt x="4" y="16"/>
                    </a:cubicBezTo>
                    <a:cubicBezTo>
                      <a:pt x="3" y="23"/>
                      <a:pt x="1" y="30"/>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3" name="Freeform 6690">
                <a:extLst>
                  <a:ext uri="{FF2B5EF4-FFF2-40B4-BE49-F238E27FC236}">
                    <a16:creationId xmlns:a16="http://schemas.microsoft.com/office/drawing/2014/main" id="{7781D7C1-6ACD-422C-A1D3-784FAF65ECAA}"/>
                  </a:ext>
                </a:extLst>
              </p:cNvPr>
              <p:cNvSpPr>
                <a:spLocks/>
              </p:cNvSpPr>
              <p:nvPr/>
            </p:nvSpPr>
            <p:spPr bwMode="auto">
              <a:xfrm>
                <a:off x="2273" y="2550"/>
                <a:ext cx="11" cy="3"/>
              </a:xfrm>
              <a:custGeom>
                <a:avLst/>
                <a:gdLst>
                  <a:gd name="T0" fmla="*/ 13 w 19"/>
                  <a:gd name="T1" fmla="*/ 3 h 4"/>
                  <a:gd name="T2" fmla="*/ 0 w 19"/>
                  <a:gd name="T3" fmla="*/ 2 h 4"/>
                  <a:gd name="T4" fmla="*/ 5 w 19"/>
                  <a:gd name="T5" fmla="*/ 1 h 4"/>
                  <a:gd name="T6" fmla="*/ 18 w 19"/>
                  <a:gd name="T7" fmla="*/ 0 h 4"/>
                  <a:gd name="T8" fmla="*/ 12 w 19"/>
                  <a:gd name="T9" fmla="*/ 1 h 4"/>
                  <a:gd name="T10" fmla="*/ 19 w 19"/>
                  <a:gd name="T11" fmla="*/ 1 h 4"/>
                  <a:gd name="T12" fmla="*/ 13 w 19"/>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9" h="4">
                    <a:moveTo>
                      <a:pt x="13" y="3"/>
                    </a:moveTo>
                    <a:cubicBezTo>
                      <a:pt x="5" y="4"/>
                      <a:pt x="6" y="2"/>
                      <a:pt x="0" y="2"/>
                    </a:cubicBezTo>
                    <a:cubicBezTo>
                      <a:pt x="2" y="2"/>
                      <a:pt x="7" y="2"/>
                      <a:pt x="5" y="1"/>
                    </a:cubicBezTo>
                    <a:cubicBezTo>
                      <a:pt x="10" y="1"/>
                      <a:pt x="14" y="0"/>
                      <a:pt x="18" y="0"/>
                    </a:cubicBezTo>
                    <a:cubicBezTo>
                      <a:pt x="19" y="1"/>
                      <a:pt x="15" y="1"/>
                      <a:pt x="12" y="1"/>
                    </a:cubicBezTo>
                    <a:cubicBezTo>
                      <a:pt x="13" y="1"/>
                      <a:pt x="16" y="1"/>
                      <a:pt x="19" y="1"/>
                    </a:cubicBezTo>
                    <a:cubicBezTo>
                      <a:pt x="18" y="2"/>
                      <a:pt x="14" y="2"/>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4" name="Freeform 6691">
                <a:extLst>
                  <a:ext uri="{FF2B5EF4-FFF2-40B4-BE49-F238E27FC236}">
                    <a16:creationId xmlns:a16="http://schemas.microsoft.com/office/drawing/2014/main" id="{39EA61D2-D34E-4919-B631-92A1E8E797B9}"/>
                  </a:ext>
                </a:extLst>
              </p:cNvPr>
              <p:cNvSpPr>
                <a:spLocks/>
              </p:cNvSpPr>
              <p:nvPr/>
            </p:nvSpPr>
            <p:spPr bwMode="auto">
              <a:xfrm>
                <a:off x="2506" y="1776"/>
                <a:ext cx="18" cy="12"/>
              </a:xfrm>
              <a:custGeom>
                <a:avLst/>
                <a:gdLst>
                  <a:gd name="T0" fmla="*/ 0 w 32"/>
                  <a:gd name="T1" fmla="*/ 0 h 21"/>
                  <a:gd name="T2" fmla="*/ 32 w 32"/>
                  <a:gd name="T3" fmla="*/ 21 h 21"/>
                  <a:gd name="T4" fmla="*/ 16 w 32"/>
                  <a:gd name="T5" fmla="*/ 12 h 21"/>
                  <a:gd name="T6" fmla="*/ 0 w 32"/>
                  <a:gd name="T7" fmla="*/ 0 h 21"/>
                </a:gdLst>
                <a:ahLst/>
                <a:cxnLst>
                  <a:cxn ang="0">
                    <a:pos x="T0" y="T1"/>
                  </a:cxn>
                  <a:cxn ang="0">
                    <a:pos x="T2" y="T3"/>
                  </a:cxn>
                  <a:cxn ang="0">
                    <a:pos x="T4" y="T5"/>
                  </a:cxn>
                  <a:cxn ang="0">
                    <a:pos x="T6" y="T7"/>
                  </a:cxn>
                </a:cxnLst>
                <a:rect l="0" t="0" r="r" b="b"/>
                <a:pathLst>
                  <a:path w="32" h="21">
                    <a:moveTo>
                      <a:pt x="0" y="0"/>
                    </a:moveTo>
                    <a:cubicBezTo>
                      <a:pt x="7" y="4"/>
                      <a:pt x="18" y="11"/>
                      <a:pt x="32" y="21"/>
                    </a:cubicBezTo>
                    <a:cubicBezTo>
                      <a:pt x="28" y="19"/>
                      <a:pt x="22" y="16"/>
                      <a:pt x="16" y="12"/>
                    </a:cubicBezTo>
                    <a:cubicBezTo>
                      <a:pt x="10" y="8"/>
                      <a:pt x="4"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5" name="Freeform 6692">
                <a:extLst>
                  <a:ext uri="{FF2B5EF4-FFF2-40B4-BE49-F238E27FC236}">
                    <a16:creationId xmlns:a16="http://schemas.microsoft.com/office/drawing/2014/main" id="{23EDF255-2A49-4A48-9F4A-AAA2F3D970C6}"/>
                  </a:ext>
                </a:extLst>
              </p:cNvPr>
              <p:cNvSpPr>
                <a:spLocks/>
              </p:cNvSpPr>
              <p:nvPr/>
            </p:nvSpPr>
            <p:spPr bwMode="auto">
              <a:xfrm>
                <a:off x="2661" y="1957"/>
                <a:ext cx="5" cy="16"/>
              </a:xfrm>
              <a:custGeom>
                <a:avLst/>
                <a:gdLst>
                  <a:gd name="T0" fmla="*/ 4 w 10"/>
                  <a:gd name="T1" fmla="*/ 6 h 28"/>
                  <a:gd name="T2" fmla="*/ 6 w 10"/>
                  <a:gd name="T3" fmla="*/ 15 h 28"/>
                  <a:gd name="T4" fmla="*/ 10 w 10"/>
                  <a:gd name="T5" fmla="*/ 28 h 28"/>
                  <a:gd name="T6" fmla="*/ 0 w 10"/>
                  <a:gd name="T7" fmla="*/ 3 h 28"/>
                  <a:gd name="T8" fmla="*/ 4 w 10"/>
                  <a:gd name="T9" fmla="*/ 6 h 28"/>
                </a:gdLst>
                <a:ahLst/>
                <a:cxnLst>
                  <a:cxn ang="0">
                    <a:pos x="T0" y="T1"/>
                  </a:cxn>
                  <a:cxn ang="0">
                    <a:pos x="T2" y="T3"/>
                  </a:cxn>
                  <a:cxn ang="0">
                    <a:pos x="T4" y="T5"/>
                  </a:cxn>
                  <a:cxn ang="0">
                    <a:pos x="T6" y="T7"/>
                  </a:cxn>
                  <a:cxn ang="0">
                    <a:pos x="T8" y="T9"/>
                  </a:cxn>
                </a:cxnLst>
                <a:rect l="0" t="0" r="r" b="b"/>
                <a:pathLst>
                  <a:path w="10" h="28">
                    <a:moveTo>
                      <a:pt x="4" y="6"/>
                    </a:moveTo>
                    <a:cubicBezTo>
                      <a:pt x="6" y="11"/>
                      <a:pt x="6" y="12"/>
                      <a:pt x="6" y="15"/>
                    </a:cubicBezTo>
                    <a:cubicBezTo>
                      <a:pt x="6" y="17"/>
                      <a:pt x="7" y="20"/>
                      <a:pt x="10" y="28"/>
                    </a:cubicBezTo>
                    <a:cubicBezTo>
                      <a:pt x="7" y="24"/>
                      <a:pt x="3" y="9"/>
                      <a:pt x="0" y="3"/>
                    </a:cubicBezTo>
                    <a:cubicBezTo>
                      <a:pt x="0" y="0"/>
                      <a:pt x="4" y="10"/>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6" name="Freeform 6693">
                <a:extLst>
                  <a:ext uri="{FF2B5EF4-FFF2-40B4-BE49-F238E27FC236}">
                    <a16:creationId xmlns:a16="http://schemas.microsoft.com/office/drawing/2014/main" id="{6893EBF0-B821-4A50-976D-45E8B05D4F92}"/>
                  </a:ext>
                </a:extLst>
              </p:cNvPr>
              <p:cNvSpPr>
                <a:spLocks/>
              </p:cNvSpPr>
              <p:nvPr/>
            </p:nvSpPr>
            <p:spPr bwMode="auto">
              <a:xfrm>
                <a:off x="2296" y="2547"/>
                <a:ext cx="26" cy="3"/>
              </a:xfrm>
              <a:custGeom>
                <a:avLst/>
                <a:gdLst>
                  <a:gd name="T0" fmla="*/ 40 w 45"/>
                  <a:gd name="T1" fmla="*/ 2 h 6"/>
                  <a:gd name="T2" fmla="*/ 17 w 45"/>
                  <a:gd name="T3" fmla="*/ 5 h 6"/>
                  <a:gd name="T4" fmla="*/ 0 w 45"/>
                  <a:gd name="T5" fmla="*/ 5 h 6"/>
                  <a:gd name="T6" fmla="*/ 25 w 45"/>
                  <a:gd name="T7" fmla="*/ 2 h 6"/>
                  <a:gd name="T8" fmla="*/ 45 w 45"/>
                  <a:gd name="T9" fmla="*/ 0 h 6"/>
                  <a:gd name="T10" fmla="*/ 40 w 45"/>
                  <a:gd name="T11" fmla="*/ 2 h 6"/>
                </a:gdLst>
                <a:ahLst/>
                <a:cxnLst>
                  <a:cxn ang="0">
                    <a:pos x="T0" y="T1"/>
                  </a:cxn>
                  <a:cxn ang="0">
                    <a:pos x="T2" y="T3"/>
                  </a:cxn>
                  <a:cxn ang="0">
                    <a:pos x="T4" y="T5"/>
                  </a:cxn>
                  <a:cxn ang="0">
                    <a:pos x="T6" y="T7"/>
                  </a:cxn>
                  <a:cxn ang="0">
                    <a:pos x="T8" y="T9"/>
                  </a:cxn>
                  <a:cxn ang="0">
                    <a:pos x="T10" y="T11"/>
                  </a:cxn>
                </a:cxnLst>
                <a:rect l="0" t="0" r="r" b="b"/>
                <a:pathLst>
                  <a:path w="45" h="6">
                    <a:moveTo>
                      <a:pt x="40" y="2"/>
                    </a:moveTo>
                    <a:cubicBezTo>
                      <a:pt x="34" y="3"/>
                      <a:pt x="25" y="4"/>
                      <a:pt x="17" y="5"/>
                    </a:cubicBezTo>
                    <a:cubicBezTo>
                      <a:pt x="9" y="6"/>
                      <a:pt x="2" y="6"/>
                      <a:pt x="0" y="5"/>
                    </a:cubicBezTo>
                    <a:cubicBezTo>
                      <a:pt x="11" y="4"/>
                      <a:pt x="18" y="3"/>
                      <a:pt x="25" y="2"/>
                    </a:cubicBezTo>
                    <a:cubicBezTo>
                      <a:pt x="31" y="1"/>
                      <a:pt x="37" y="0"/>
                      <a:pt x="45" y="0"/>
                    </a:cubicBezTo>
                    <a:cubicBezTo>
                      <a:pt x="44" y="1"/>
                      <a:pt x="41" y="1"/>
                      <a:pt x="4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7" name="Freeform 6694">
                <a:extLst>
                  <a:ext uri="{FF2B5EF4-FFF2-40B4-BE49-F238E27FC236}">
                    <a16:creationId xmlns:a16="http://schemas.microsoft.com/office/drawing/2014/main" id="{D0A7F60F-019B-4D58-BB96-CEED14320AEE}"/>
                  </a:ext>
                </a:extLst>
              </p:cNvPr>
              <p:cNvSpPr>
                <a:spLocks/>
              </p:cNvSpPr>
              <p:nvPr/>
            </p:nvSpPr>
            <p:spPr bwMode="auto">
              <a:xfrm>
                <a:off x="2152" y="2537"/>
                <a:ext cx="30" cy="8"/>
              </a:xfrm>
              <a:custGeom>
                <a:avLst/>
                <a:gdLst>
                  <a:gd name="T0" fmla="*/ 52 w 52"/>
                  <a:gd name="T1" fmla="*/ 12 h 13"/>
                  <a:gd name="T2" fmla="*/ 42 w 52"/>
                  <a:gd name="T3" fmla="*/ 9 h 13"/>
                  <a:gd name="T4" fmla="*/ 0 w 52"/>
                  <a:gd name="T5" fmla="*/ 0 h 13"/>
                  <a:gd name="T6" fmla="*/ 45 w 52"/>
                  <a:gd name="T7" fmla="*/ 9 h 13"/>
                  <a:gd name="T8" fmla="*/ 52 w 52"/>
                  <a:gd name="T9" fmla="*/ 12 h 13"/>
                </a:gdLst>
                <a:ahLst/>
                <a:cxnLst>
                  <a:cxn ang="0">
                    <a:pos x="T0" y="T1"/>
                  </a:cxn>
                  <a:cxn ang="0">
                    <a:pos x="T2" y="T3"/>
                  </a:cxn>
                  <a:cxn ang="0">
                    <a:pos x="T4" y="T5"/>
                  </a:cxn>
                  <a:cxn ang="0">
                    <a:pos x="T6" y="T7"/>
                  </a:cxn>
                  <a:cxn ang="0">
                    <a:pos x="T8" y="T9"/>
                  </a:cxn>
                </a:cxnLst>
                <a:rect l="0" t="0" r="r" b="b"/>
                <a:pathLst>
                  <a:path w="52" h="13">
                    <a:moveTo>
                      <a:pt x="52" y="12"/>
                    </a:moveTo>
                    <a:cubicBezTo>
                      <a:pt x="49" y="13"/>
                      <a:pt x="43" y="9"/>
                      <a:pt x="42" y="9"/>
                    </a:cubicBezTo>
                    <a:cubicBezTo>
                      <a:pt x="37" y="9"/>
                      <a:pt x="18" y="6"/>
                      <a:pt x="0" y="0"/>
                    </a:cubicBezTo>
                    <a:cubicBezTo>
                      <a:pt x="12" y="3"/>
                      <a:pt x="28" y="6"/>
                      <a:pt x="45" y="9"/>
                    </a:cubicBezTo>
                    <a:cubicBezTo>
                      <a:pt x="47" y="10"/>
                      <a:pt x="47" y="11"/>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8" name="Freeform 6695">
                <a:extLst>
                  <a:ext uri="{FF2B5EF4-FFF2-40B4-BE49-F238E27FC236}">
                    <a16:creationId xmlns:a16="http://schemas.microsoft.com/office/drawing/2014/main" id="{CA61BDA3-463F-4C25-A593-628891811123}"/>
                  </a:ext>
                </a:extLst>
              </p:cNvPr>
              <p:cNvSpPr>
                <a:spLocks/>
              </p:cNvSpPr>
              <p:nvPr/>
            </p:nvSpPr>
            <p:spPr bwMode="auto">
              <a:xfrm>
                <a:off x="2690" y="2052"/>
                <a:ext cx="3" cy="22"/>
              </a:xfrm>
              <a:custGeom>
                <a:avLst/>
                <a:gdLst>
                  <a:gd name="T0" fmla="*/ 6 w 6"/>
                  <a:gd name="T1" fmla="*/ 33 h 39"/>
                  <a:gd name="T2" fmla="*/ 1 w 6"/>
                  <a:gd name="T3" fmla="*/ 20 h 39"/>
                  <a:gd name="T4" fmla="*/ 3 w 6"/>
                  <a:gd name="T5" fmla="*/ 22 h 39"/>
                  <a:gd name="T6" fmla="*/ 1 w 6"/>
                  <a:gd name="T7" fmla="*/ 10 h 39"/>
                  <a:gd name="T8" fmla="*/ 0 w 6"/>
                  <a:gd name="T9" fmla="*/ 0 h 39"/>
                  <a:gd name="T10" fmla="*/ 6 w 6"/>
                  <a:gd name="T11" fmla="*/ 33 h 39"/>
                </a:gdLst>
                <a:ahLst/>
                <a:cxnLst>
                  <a:cxn ang="0">
                    <a:pos x="T0" y="T1"/>
                  </a:cxn>
                  <a:cxn ang="0">
                    <a:pos x="T2" y="T3"/>
                  </a:cxn>
                  <a:cxn ang="0">
                    <a:pos x="T4" y="T5"/>
                  </a:cxn>
                  <a:cxn ang="0">
                    <a:pos x="T6" y="T7"/>
                  </a:cxn>
                  <a:cxn ang="0">
                    <a:pos x="T8" y="T9"/>
                  </a:cxn>
                  <a:cxn ang="0">
                    <a:pos x="T10" y="T11"/>
                  </a:cxn>
                </a:cxnLst>
                <a:rect l="0" t="0" r="r" b="b"/>
                <a:pathLst>
                  <a:path w="6" h="39">
                    <a:moveTo>
                      <a:pt x="6" y="33"/>
                    </a:moveTo>
                    <a:cubicBezTo>
                      <a:pt x="4" y="23"/>
                      <a:pt x="4" y="39"/>
                      <a:pt x="1" y="20"/>
                    </a:cubicBezTo>
                    <a:cubicBezTo>
                      <a:pt x="2" y="21"/>
                      <a:pt x="3" y="28"/>
                      <a:pt x="3" y="22"/>
                    </a:cubicBezTo>
                    <a:cubicBezTo>
                      <a:pt x="3" y="16"/>
                      <a:pt x="2" y="16"/>
                      <a:pt x="1" y="10"/>
                    </a:cubicBezTo>
                    <a:cubicBezTo>
                      <a:pt x="1" y="8"/>
                      <a:pt x="1" y="5"/>
                      <a:pt x="0" y="0"/>
                    </a:cubicBezTo>
                    <a:cubicBezTo>
                      <a:pt x="3" y="9"/>
                      <a:pt x="4" y="17"/>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9" name="Freeform 6696">
                <a:extLst>
                  <a:ext uri="{FF2B5EF4-FFF2-40B4-BE49-F238E27FC236}">
                    <a16:creationId xmlns:a16="http://schemas.microsoft.com/office/drawing/2014/main" id="{6AAD1595-B212-47AC-A828-17AC95DE9671}"/>
                  </a:ext>
                </a:extLst>
              </p:cNvPr>
              <p:cNvSpPr>
                <a:spLocks/>
              </p:cNvSpPr>
              <p:nvPr/>
            </p:nvSpPr>
            <p:spPr bwMode="auto">
              <a:xfrm>
                <a:off x="2695" y="2135"/>
                <a:ext cx="2" cy="10"/>
              </a:xfrm>
              <a:custGeom>
                <a:avLst/>
                <a:gdLst>
                  <a:gd name="T0" fmla="*/ 3 w 3"/>
                  <a:gd name="T1" fmla="*/ 5 h 16"/>
                  <a:gd name="T2" fmla="*/ 1 w 3"/>
                  <a:gd name="T3" fmla="*/ 16 h 16"/>
                  <a:gd name="T4" fmla="*/ 2 w 3"/>
                  <a:gd name="T5" fmla="*/ 0 h 16"/>
                  <a:gd name="T6" fmla="*/ 3 w 3"/>
                  <a:gd name="T7" fmla="*/ 5 h 16"/>
                </a:gdLst>
                <a:ahLst/>
                <a:cxnLst>
                  <a:cxn ang="0">
                    <a:pos x="T0" y="T1"/>
                  </a:cxn>
                  <a:cxn ang="0">
                    <a:pos x="T2" y="T3"/>
                  </a:cxn>
                  <a:cxn ang="0">
                    <a:pos x="T4" y="T5"/>
                  </a:cxn>
                  <a:cxn ang="0">
                    <a:pos x="T6" y="T7"/>
                  </a:cxn>
                </a:cxnLst>
                <a:rect l="0" t="0" r="r" b="b"/>
                <a:pathLst>
                  <a:path w="3" h="16">
                    <a:moveTo>
                      <a:pt x="3" y="5"/>
                    </a:moveTo>
                    <a:cubicBezTo>
                      <a:pt x="3" y="13"/>
                      <a:pt x="2" y="14"/>
                      <a:pt x="1" y="16"/>
                    </a:cubicBezTo>
                    <a:cubicBezTo>
                      <a:pt x="1" y="3"/>
                      <a:pt x="0" y="4"/>
                      <a:pt x="2" y="0"/>
                    </a:cubicBezTo>
                    <a:cubicBezTo>
                      <a:pt x="2"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0" name="Freeform 6697">
                <a:extLst>
                  <a:ext uri="{FF2B5EF4-FFF2-40B4-BE49-F238E27FC236}">
                    <a16:creationId xmlns:a16="http://schemas.microsoft.com/office/drawing/2014/main" id="{BC58C509-6E56-4626-B3AC-319AF3D16600}"/>
                  </a:ext>
                </a:extLst>
              </p:cNvPr>
              <p:cNvSpPr>
                <a:spLocks/>
              </p:cNvSpPr>
              <p:nvPr/>
            </p:nvSpPr>
            <p:spPr bwMode="auto">
              <a:xfrm>
                <a:off x="2486" y="2482"/>
                <a:ext cx="14" cy="8"/>
              </a:xfrm>
              <a:custGeom>
                <a:avLst/>
                <a:gdLst>
                  <a:gd name="T0" fmla="*/ 24 w 24"/>
                  <a:gd name="T1" fmla="*/ 0 h 15"/>
                  <a:gd name="T2" fmla="*/ 13 w 24"/>
                  <a:gd name="T3" fmla="*/ 8 h 15"/>
                  <a:gd name="T4" fmla="*/ 0 w 24"/>
                  <a:gd name="T5" fmla="*/ 15 h 15"/>
                  <a:gd name="T6" fmla="*/ 24 w 24"/>
                  <a:gd name="T7" fmla="*/ 0 h 15"/>
                </a:gdLst>
                <a:ahLst/>
                <a:cxnLst>
                  <a:cxn ang="0">
                    <a:pos x="T0" y="T1"/>
                  </a:cxn>
                  <a:cxn ang="0">
                    <a:pos x="T2" y="T3"/>
                  </a:cxn>
                  <a:cxn ang="0">
                    <a:pos x="T4" y="T5"/>
                  </a:cxn>
                  <a:cxn ang="0">
                    <a:pos x="T6" y="T7"/>
                  </a:cxn>
                </a:cxnLst>
                <a:rect l="0" t="0" r="r" b="b"/>
                <a:pathLst>
                  <a:path w="24" h="15">
                    <a:moveTo>
                      <a:pt x="24" y="0"/>
                    </a:moveTo>
                    <a:cubicBezTo>
                      <a:pt x="23" y="1"/>
                      <a:pt x="18" y="4"/>
                      <a:pt x="13" y="8"/>
                    </a:cubicBezTo>
                    <a:cubicBezTo>
                      <a:pt x="7" y="11"/>
                      <a:pt x="2" y="14"/>
                      <a:pt x="0" y="15"/>
                    </a:cubicBezTo>
                    <a:cubicBezTo>
                      <a:pt x="6" y="10"/>
                      <a:pt x="14" y="6"/>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1" name="Freeform 6698">
                <a:extLst>
                  <a:ext uri="{FF2B5EF4-FFF2-40B4-BE49-F238E27FC236}">
                    <a16:creationId xmlns:a16="http://schemas.microsoft.com/office/drawing/2014/main" id="{BD8E6E5B-879B-4865-A806-4BDC0B255A6C}"/>
                  </a:ext>
                </a:extLst>
              </p:cNvPr>
              <p:cNvSpPr>
                <a:spLocks/>
              </p:cNvSpPr>
              <p:nvPr/>
            </p:nvSpPr>
            <p:spPr bwMode="auto">
              <a:xfrm>
                <a:off x="2679" y="2226"/>
                <a:ext cx="4" cy="11"/>
              </a:xfrm>
              <a:custGeom>
                <a:avLst/>
                <a:gdLst>
                  <a:gd name="T0" fmla="*/ 8 w 8"/>
                  <a:gd name="T1" fmla="*/ 3 h 20"/>
                  <a:gd name="T2" fmla="*/ 5 w 8"/>
                  <a:gd name="T3" fmla="*/ 15 h 20"/>
                  <a:gd name="T4" fmla="*/ 0 w 8"/>
                  <a:gd name="T5" fmla="*/ 19 h 20"/>
                  <a:gd name="T6" fmla="*/ 4 w 8"/>
                  <a:gd name="T7" fmla="*/ 7 h 20"/>
                  <a:gd name="T8" fmla="*/ 7 w 8"/>
                  <a:gd name="T9" fmla="*/ 0 h 20"/>
                  <a:gd name="T10" fmla="*/ 8 w 8"/>
                  <a:gd name="T11" fmla="*/ 3 h 20"/>
                </a:gdLst>
                <a:ahLst/>
                <a:cxnLst>
                  <a:cxn ang="0">
                    <a:pos x="T0" y="T1"/>
                  </a:cxn>
                  <a:cxn ang="0">
                    <a:pos x="T2" y="T3"/>
                  </a:cxn>
                  <a:cxn ang="0">
                    <a:pos x="T4" y="T5"/>
                  </a:cxn>
                  <a:cxn ang="0">
                    <a:pos x="T6" y="T7"/>
                  </a:cxn>
                  <a:cxn ang="0">
                    <a:pos x="T8" y="T9"/>
                  </a:cxn>
                  <a:cxn ang="0">
                    <a:pos x="T10" y="T11"/>
                  </a:cxn>
                </a:cxnLst>
                <a:rect l="0" t="0" r="r" b="b"/>
                <a:pathLst>
                  <a:path w="8" h="20">
                    <a:moveTo>
                      <a:pt x="8" y="3"/>
                    </a:moveTo>
                    <a:cubicBezTo>
                      <a:pt x="7" y="7"/>
                      <a:pt x="6" y="11"/>
                      <a:pt x="5" y="15"/>
                    </a:cubicBezTo>
                    <a:cubicBezTo>
                      <a:pt x="3" y="13"/>
                      <a:pt x="1" y="20"/>
                      <a:pt x="0" y="19"/>
                    </a:cubicBezTo>
                    <a:cubicBezTo>
                      <a:pt x="3" y="12"/>
                      <a:pt x="1" y="13"/>
                      <a:pt x="4" y="7"/>
                    </a:cubicBezTo>
                    <a:cubicBezTo>
                      <a:pt x="3" y="17"/>
                      <a:pt x="4" y="9"/>
                      <a:pt x="7" y="0"/>
                    </a:cubicBezTo>
                    <a:cubicBezTo>
                      <a:pt x="7" y="2"/>
                      <a:pt x="7"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2" name="Freeform 6699">
                <a:extLst>
                  <a:ext uri="{FF2B5EF4-FFF2-40B4-BE49-F238E27FC236}">
                    <a16:creationId xmlns:a16="http://schemas.microsoft.com/office/drawing/2014/main" id="{D246B91F-5080-4D60-8564-6DB4FBE4402A}"/>
                  </a:ext>
                </a:extLst>
              </p:cNvPr>
              <p:cNvSpPr>
                <a:spLocks/>
              </p:cNvSpPr>
              <p:nvPr/>
            </p:nvSpPr>
            <p:spPr bwMode="auto">
              <a:xfrm>
                <a:off x="2672" y="2251"/>
                <a:ext cx="4" cy="9"/>
              </a:xfrm>
              <a:custGeom>
                <a:avLst/>
                <a:gdLst>
                  <a:gd name="T0" fmla="*/ 2 w 7"/>
                  <a:gd name="T1" fmla="*/ 16 h 16"/>
                  <a:gd name="T2" fmla="*/ 7 w 7"/>
                  <a:gd name="T3" fmla="*/ 1 h 16"/>
                  <a:gd name="T4" fmla="*/ 2 w 7"/>
                  <a:gd name="T5" fmla="*/ 16 h 16"/>
                </a:gdLst>
                <a:ahLst/>
                <a:cxnLst>
                  <a:cxn ang="0">
                    <a:pos x="T0" y="T1"/>
                  </a:cxn>
                  <a:cxn ang="0">
                    <a:pos x="T2" y="T3"/>
                  </a:cxn>
                  <a:cxn ang="0">
                    <a:pos x="T4" y="T5"/>
                  </a:cxn>
                </a:cxnLst>
                <a:rect l="0" t="0" r="r" b="b"/>
                <a:pathLst>
                  <a:path w="7" h="16">
                    <a:moveTo>
                      <a:pt x="2" y="16"/>
                    </a:moveTo>
                    <a:cubicBezTo>
                      <a:pt x="0" y="15"/>
                      <a:pt x="6" y="0"/>
                      <a:pt x="7" y="1"/>
                    </a:cubicBezTo>
                    <a:cubicBezTo>
                      <a:pt x="6" y="7"/>
                      <a:pt x="4" y="10"/>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3" name="Freeform 6700">
                <a:extLst>
                  <a:ext uri="{FF2B5EF4-FFF2-40B4-BE49-F238E27FC236}">
                    <a16:creationId xmlns:a16="http://schemas.microsoft.com/office/drawing/2014/main" id="{32379815-878B-46B4-992D-53B2D74908DC}"/>
                  </a:ext>
                </a:extLst>
              </p:cNvPr>
              <p:cNvSpPr>
                <a:spLocks/>
              </p:cNvSpPr>
              <p:nvPr/>
            </p:nvSpPr>
            <p:spPr bwMode="auto">
              <a:xfrm>
                <a:off x="2655" y="2288"/>
                <a:ext cx="7" cy="16"/>
              </a:xfrm>
              <a:custGeom>
                <a:avLst/>
                <a:gdLst>
                  <a:gd name="T0" fmla="*/ 13 w 13"/>
                  <a:gd name="T1" fmla="*/ 3 h 29"/>
                  <a:gd name="T2" fmla="*/ 4 w 13"/>
                  <a:gd name="T3" fmla="*/ 23 h 29"/>
                  <a:gd name="T4" fmla="*/ 0 w 13"/>
                  <a:gd name="T5" fmla="*/ 29 h 29"/>
                  <a:gd name="T6" fmla="*/ 12 w 13"/>
                  <a:gd name="T7" fmla="*/ 0 h 29"/>
                  <a:gd name="T8" fmla="*/ 13 w 13"/>
                  <a:gd name="T9" fmla="*/ 3 h 29"/>
                </a:gdLst>
                <a:ahLst/>
                <a:cxnLst>
                  <a:cxn ang="0">
                    <a:pos x="T0" y="T1"/>
                  </a:cxn>
                  <a:cxn ang="0">
                    <a:pos x="T2" y="T3"/>
                  </a:cxn>
                  <a:cxn ang="0">
                    <a:pos x="T4" y="T5"/>
                  </a:cxn>
                  <a:cxn ang="0">
                    <a:pos x="T6" y="T7"/>
                  </a:cxn>
                  <a:cxn ang="0">
                    <a:pos x="T8" y="T9"/>
                  </a:cxn>
                </a:cxnLst>
                <a:rect l="0" t="0" r="r" b="b"/>
                <a:pathLst>
                  <a:path w="13" h="29">
                    <a:moveTo>
                      <a:pt x="13" y="3"/>
                    </a:moveTo>
                    <a:cubicBezTo>
                      <a:pt x="8" y="15"/>
                      <a:pt x="7" y="14"/>
                      <a:pt x="4" y="23"/>
                    </a:cubicBezTo>
                    <a:cubicBezTo>
                      <a:pt x="3" y="23"/>
                      <a:pt x="1" y="25"/>
                      <a:pt x="0" y="29"/>
                    </a:cubicBezTo>
                    <a:cubicBezTo>
                      <a:pt x="2" y="21"/>
                      <a:pt x="7" y="12"/>
                      <a:pt x="12" y="0"/>
                    </a:cubicBezTo>
                    <a:cubicBezTo>
                      <a:pt x="12" y="2"/>
                      <a:pt x="12" y="3"/>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4" name="Freeform 6701">
                <a:extLst>
                  <a:ext uri="{FF2B5EF4-FFF2-40B4-BE49-F238E27FC236}">
                    <a16:creationId xmlns:a16="http://schemas.microsoft.com/office/drawing/2014/main" id="{446D89F1-C217-4C0A-8870-81616909BCEA}"/>
                  </a:ext>
                </a:extLst>
              </p:cNvPr>
              <p:cNvSpPr>
                <a:spLocks/>
              </p:cNvSpPr>
              <p:nvPr/>
            </p:nvSpPr>
            <p:spPr bwMode="auto">
              <a:xfrm>
                <a:off x="2617" y="2361"/>
                <a:ext cx="5" cy="7"/>
              </a:xfrm>
              <a:custGeom>
                <a:avLst/>
                <a:gdLst>
                  <a:gd name="T0" fmla="*/ 9 w 9"/>
                  <a:gd name="T1" fmla="*/ 4 h 13"/>
                  <a:gd name="T2" fmla="*/ 3 w 9"/>
                  <a:gd name="T3" fmla="*/ 12 h 13"/>
                  <a:gd name="T4" fmla="*/ 4 w 9"/>
                  <a:gd name="T5" fmla="*/ 6 h 13"/>
                  <a:gd name="T6" fmla="*/ 9 w 9"/>
                  <a:gd name="T7" fmla="*/ 4 h 13"/>
                </a:gdLst>
                <a:ahLst/>
                <a:cxnLst>
                  <a:cxn ang="0">
                    <a:pos x="T0" y="T1"/>
                  </a:cxn>
                  <a:cxn ang="0">
                    <a:pos x="T2" y="T3"/>
                  </a:cxn>
                  <a:cxn ang="0">
                    <a:pos x="T4" y="T5"/>
                  </a:cxn>
                  <a:cxn ang="0">
                    <a:pos x="T6" y="T7"/>
                  </a:cxn>
                </a:cxnLst>
                <a:rect l="0" t="0" r="r" b="b"/>
                <a:pathLst>
                  <a:path w="9" h="13">
                    <a:moveTo>
                      <a:pt x="9" y="4"/>
                    </a:moveTo>
                    <a:cubicBezTo>
                      <a:pt x="7" y="6"/>
                      <a:pt x="5" y="8"/>
                      <a:pt x="3" y="12"/>
                    </a:cubicBezTo>
                    <a:cubicBezTo>
                      <a:pt x="0" y="13"/>
                      <a:pt x="5" y="7"/>
                      <a:pt x="4" y="6"/>
                    </a:cubicBezTo>
                    <a:cubicBezTo>
                      <a:pt x="9" y="0"/>
                      <a:pt x="8"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5" name="Freeform 6702">
                <a:extLst>
                  <a:ext uri="{FF2B5EF4-FFF2-40B4-BE49-F238E27FC236}">
                    <a16:creationId xmlns:a16="http://schemas.microsoft.com/office/drawing/2014/main" id="{C9907398-2552-4C0E-90A5-2F52EEC57328}"/>
                  </a:ext>
                </a:extLst>
              </p:cNvPr>
              <p:cNvSpPr>
                <a:spLocks/>
              </p:cNvSpPr>
              <p:nvPr/>
            </p:nvSpPr>
            <p:spPr bwMode="auto">
              <a:xfrm>
                <a:off x="2227" y="1721"/>
                <a:ext cx="12" cy="4"/>
              </a:xfrm>
              <a:custGeom>
                <a:avLst/>
                <a:gdLst>
                  <a:gd name="T0" fmla="*/ 22 w 22"/>
                  <a:gd name="T1" fmla="*/ 0 h 6"/>
                  <a:gd name="T2" fmla="*/ 16 w 22"/>
                  <a:gd name="T3" fmla="*/ 4 h 6"/>
                  <a:gd name="T4" fmla="*/ 1 w 22"/>
                  <a:gd name="T5" fmla="*/ 6 h 6"/>
                  <a:gd name="T6" fmla="*/ 0 w 22"/>
                  <a:gd name="T7" fmla="*/ 4 h 6"/>
                  <a:gd name="T8" fmla="*/ 22 w 22"/>
                  <a:gd name="T9" fmla="*/ 0 h 6"/>
                </a:gdLst>
                <a:ahLst/>
                <a:cxnLst>
                  <a:cxn ang="0">
                    <a:pos x="T0" y="T1"/>
                  </a:cxn>
                  <a:cxn ang="0">
                    <a:pos x="T2" y="T3"/>
                  </a:cxn>
                  <a:cxn ang="0">
                    <a:pos x="T4" y="T5"/>
                  </a:cxn>
                  <a:cxn ang="0">
                    <a:pos x="T6" y="T7"/>
                  </a:cxn>
                  <a:cxn ang="0">
                    <a:pos x="T8" y="T9"/>
                  </a:cxn>
                </a:cxnLst>
                <a:rect l="0" t="0" r="r" b="b"/>
                <a:pathLst>
                  <a:path w="22" h="6">
                    <a:moveTo>
                      <a:pt x="22" y="0"/>
                    </a:moveTo>
                    <a:cubicBezTo>
                      <a:pt x="20" y="1"/>
                      <a:pt x="14" y="2"/>
                      <a:pt x="16" y="4"/>
                    </a:cubicBezTo>
                    <a:cubicBezTo>
                      <a:pt x="11" y="5"/>
                      <a:pt x="6" y="5"/>
                      <a:pt x="1" y="6"/>
                    </a:cubicBezTo>
                    <a:cubicBezTo>
                      <a:pt x="0" y="4"/>
                      <a:pt x="0" y="4"/>
                      <a:pt x="0" y="4"/>
                    </a:cubicBezTo>
                    <a:cubicBezTo>
                      <a:pt x="12" y="1"/>
                      <a:pt x="10" y="1"/>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6" name="Freeform 6703">
                <a:extLst>
                  <a:ext uri="{FF2B5EF4-FFF2-40B4-BE49-F238E27FC236}">
                    <a16:creationId xmlns:a16="http://schemas.microsoft.com/office/drawing/2014/main" id="{E8D5BD40-B0F9-4885-830D-C9FAA2F1FB14}"/>
                  </a:ext>
                </a:extLst>
              </p:cNvPr>
              <p:cNvSpPr>
                <a:spLocks/>
              </p:cNvSpPr>
              <p:nvPr/>
            </p:nvSpPr>
            <p:spPr bwMode="auto">
              <a:xfrm>
                <a:off x="2383" y="1727"/>
                <a:ext cx="22" cy="7"/>
              </a:xfrm>
              <a:custGeom>
                <a:avLst/>
                <a:gdLst>
                  <a:gd name="T0" fmla="*/ 0 w 39"/>
                  <a:gd name="T1" fmla="*/ 1 h 12"/>
                  <a:gd name="T2" fmla="*/ 31 w 39"/>
                  <a:gd name="T3" fmla="*/ 8 h 12"/>
                  <a:gd name="T4" fmla="*/ 37 w 39"/>
                  <a:gd name="T5" fmla="*/ 12 h 12"/>
                  <a:gd name="T6" fmla="*/ 20 w 39"/>
                  <a:gd name="T7" fmla="*/ 6 h 12"/>
                  <a:gd name="T8" fmla="*/ 17 w 39"/>
                  <a:gd name="T9" fmla="*/ 6 h 12"/>
                  <a:gd name="T10" fmla="*/ 0 w 39"/>
                  <a:gd name="T11" fmla="*/ 1 h 12"/>
                </a:gdLst>
                <a:ahLst/>
                <a:cxnLst>
                  <a:cxn ang="0">
                    <a:pos x="T0" y="T1"/>
                  </a:cxn>
                  <a:cxn ang="0">
                    <a:pos x="T2" y="T3"/>
                  </a:cxn>
                  <a:cxn ang="0">
                    <a:pos x="T4" y="T5"/>
                  </a:cxn>
                  <a:cxn ang="0">
                    <a:pos x="T6" y="T7"/>
                  </a:cxn>
                  <a:cxn ang="0">
                    <a:pos x="T8" y="T9"/>
                  </a:cxn>
                  <a:cxn ang="0">
                    <a:pos x="T10" y="T11"/>
                  </a:cxn>
                </a:cxnLst>
                <a:rect l="0" t="0" r="r" b="b"/>
                <a:pathLst>
                  <a:path w="39" h="12">
                    <a:moveTo>
                      <a:pt x="0" y="1"/>
                    </a:moveTo>
                    <a:cubicBezTo>
                      <a:pt x="4" y="0"/>
                      <a:pt x="20" y="6"/>
                      <a:pt x="31" y="8"/>
                    </a:cubicBezTo>
                    <a:cubicBezTo>
                      <a:pt x="32" y="9"/>
                      <a:pt x="39" y="11"/>
                      <a:pt x="37" y="12"/>
                    </a:cubicBezTo>
                    <a:cubicBezTo>
                      <a:pt x="28" y="7"/>
                      <a:pt x="23" y="8"/>
                      <a:pt x="20" y="6"/>
                    </a:cubicBezTo>
                    <a:cubicBezTo>
                      <a:pt x="16" y="5"/>
                      <a:pt x="17" y="6"/>
                      <a:pt x="17" y="6"/>
                    </a:cubicBezTo>
                    <a:cubicBezTo>
                      <a:pt x="11" y="4"/>
                      <a:pt x="4"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7" name="Freeform 6704">
                <a:extLst>
                  <a:ext uri="{FF2B5EF4-FFF2-40B4-BE49-F238E27FC236}">
                    <a16:creationId xmlns:a16="http://schemas.microsoft.com/office/drawing/2014/main" id="{C5F24F17-99A8-4053-BFAB-88CD1D85AD93}"/>
                  </a:ext>
                </a:extLst>
              </p:cNvPr>
              <p:cNvSpPr>
                <a:spLocks/>
              </p:cNvSpPr>
              <p:nvPr/>
            </p:nvSpPr>
            <p:spPr bwMode="auto">
              <a:xfrm>
                <a:off x="2406" y="1734"/>
                <a:ext cx="9" cy="3"/>
              </a:xfrm>
              <a:custGeom>
                <a:avLst/>
                <a:gdLst>
                  <a:gd name="T0" fmla="*/ 12 w 15"/>
                  <a:gd name="T1" fmla="*/ 2 h 5"/>
                  <a:gd name="T2" fmla="*/ 15 w 15"/>
                  <a:gd name="T3" fmla="*/ 5 h 5"/>
                  <a:gd name="T4" fmla="*/ 1 w 15"/>
                  <a:gd name="T5" fmla="*/ 1 h 5"/>
                  <a:gd name="T6" fmla="*/ 12 w 15"/>
                  <a:gd name="T7" fmla="*/ 2 h 5"/>
                </a:gdLst>
                <a:ahLst/>
                <a:cxnLst>
                  <a:cxn ang="0">
                    <a:pos x="T0" y="T1"/>
                  </a:cxn>
                  <a:cxn ang="0">
                    <a:pos x="T2" y="T3"/>
                  </a:cxn>
                  <a:cxn ang="0">
                    <a:pos x="T4" y="T5"/>
                  </a:cxn>
                  <a:cxn ang="0">
                    <a:pos x="T6" y="T7"/>
                  </a:cxn>
                </a:cxnLst>
                <a:rect l="0" t="0" r="r" b="b"/>
                <a:pathLst>
                  <a:path w="15" h="5">
                    <a:moveTo>
                      <a:pt x="12" y="2"/>
                    </a:moveTo>
                    <a:cubicBezTo>
                      <a:pt x="12" y="3"/>
                      <a:pt x="12" y="4"/>
                      <a:pt x="15" y="5"/>
                    </a:cubicBezTo>
                    <a:cubicBezTo>
                      <a:pt x="13" y="5"/>
                      <a:pt x="6" y="3"/>
                      <a:pt x="1" y="1"/>
                    </a:cubicBezTo>
                    <a:cubicBezTo>
                      <a:pt x="0" y="0"/>
                      <a:pt x="4"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8" name="Freeform 6705">
                <a:extLst>
                  <a:ext uri="{FF2B5EF4-FFF2-40B4-BE49-F238E27FC236}">
                    <a16:creationId xmlns:a16="http://schemas.microsoft.com/office/drawing/2014/main" id="{795B9545-69C7-4EA6-828D-E3769EB3239B}"/>
                  </a:ext>
                </a:extLst>
              </p:cNvPr>
              <p:cNvSpPr>
                <a:spLocks/>
              </p:cNvSpPr>
              <p:nvPr/>
            </p:nvSpPr>
            <p:spPr bwMode="auto">
              <a:xfrm>
                <a:off x="2421" y="1738"/>
                <a:ext cx="7" cy="3"/>
              </a:xfrm>
              <a:custGeom>
                <a:avLst/>
                <a:gdLst>
                  <a:gd name="T0" fmla="*/ 0 w 11"/>
                  <a:gd name="T1" fmla="*/ 0 h 6"/>
                  <a:gd name="T2" fmla="*/ 11 w 11"/>
                  <a:gd name="T3" fmla="*/ 6 h 6"/>
                  <a:gd name="T4" fmla="*/ 0 w 11"/>
                  <a:gd name="T5" fmla="*/ 0 h 6"/>
                </a:gdLst>
                <a:ahLst/>
                <a:cxnLst>
                  <a:cxn ang="0">
                    <a:pos x="T0" y="T1"/>
                  </a:cxn>
                  <a:cxn ang="0">
                    <a:pos x="T2" y="T3"/>
                  </a:cxn>
                  <a:cxn ang="0">
                    <a:pos x="T4" y="T5"/>
                  </a:cxn>
                </a:cxnLst>
                <a:rect l="0" t="0" r="r" b="b"/>
                <a:pathLst>
                  <a:path w="11" h="6">
                    <a:moveTo>
                      <a:pt x="0" y="0"/>
                    </a:moveTo>
                    <a:cubicBezTo>
                      <a:pt x="9" y="3"/>
                      <a:pt x="5" y="3"/>
                      <a:pt x="11" y="6"/>
                    </a:cubicBezTo>
                    <a:cubicBezTo>
                      <a:pt x="7" y="6"/>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9" name="Freeform 6706">
                <a:extLst>
                  <a:ext uri="{FF2B5EF4-FFF2-40B4-BE49-F238E27FC236}">
                    <a16:creationId xmlns:a16="http://schemas.microsoft.com/office/drawing/2014/main" id="{8AA55DAB-09B3-428D-9636-F92C2CB79D44}"/>
                  </a:ext>
                </a:extLst>
              </p:cNvPr>
              <p:cNvSpPr>
                <a:spLocks/>
              </p:cNvSpPr>
              <p:nvPr/>
            </p:nvSpPr>
            <p:spPr bwMode="auto">
              <a:xfrm>
                <a:off x="2442" y="1746"/>
                <a:ext cx="34" cy="16"/>
              </a:xfrm>
              <a:custGeom>
                <a:avLst/>
                <a:gdLst>
                  <a:gd name="T0" fmla="*/ 61 w 61"/>
                  <a:gd name="T1" fmla="*/ 27 h 27"/>
                  <a:gd name="T2" fmla="*/ 31 w 61"/>
                  <a:gd name="T3" fmla="*/ 14 h 27"/>
                  <a:gd name="T4" fmla="*/ 0 w 61"/>
                  <a:gd name="T5" fmla="*/ 0 h 27"/>
                  <a:gd name="T6" fmla="*/ 25 w 61"/>
                  <a:gd name="T7" fmla="*/ 9 h 27"/>
                  <a:gd name="T8" fmla="*/ 61 w 61"/>
                  <a:gd name="T9" fmla="*/ 27 h 27"/>
                </a:gdLst>
                <a:ahLst/>
                <a:cxnLst>
                  <a:cxn ang="0">
                    <a:pos x="T0" y="T1"/>
                  </a:cxn>
                  <a:cxn ang="0">
                    <a:pos x="T2" y="T3"/>
                  </a:cxn>
                  <a:cxn ang="0">
                    <a:pos x="T4" y="T5"/>
                  </a:cxn>
                  <a:cxn ang="0">
                    <a:pos x="T6" y="T7"/>
                  </a:cxn>
                  <a:cxn ang="0">
                    <a:pos x="T8" y="T9"/>
                  </a:cxn>
                </a:cxnLst>
                <a:rect l="0" t="0" r="r" b="b"/>
                <a:pathLst>
                  <a:path w="61" h="27">
                    <a:moveTo>
                      <a:pt x="61" y="27"/>
                    </a:moveTo>
                    <a:cubicBezTo>
                      <a:pt x="56" y="26"/>
                      <a:pt x="44" y="19"/>
                      <a:pt x="31" y="14"/>
                    </a:cubicBezTo>
                    <a:cubicBezTo>
                      <a:pt x="18" y="8"/>
                      <a:pt x="5" y="2"/>
                      <a:pt x="0" y="0"/>
                    </a:cubicBezTo>
                    <a:cubicBezTo>
                      <a:pt x="5" y="1"/>
                      <a:pt x="14" y="5"/>
                      <a:pt x="25" y="9"/>
                    </a:cubicBezTo>
                    <a:cubicBezTo>
                      <a:pt x="36" y="14"/>
                      <a:pt x="49" y="20"/>
                      <a:pt x="6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0" name="Freeform 6707">
                <a:extLst>
                  <a:ext uri="{FF2B5EF4-FFF2-40B4-BE49-F238E27FC236}">
                    <a16:creationId xmlns:a16="http://schemas.microsoft.com/office/drawing/2014/main" id="{A6F28689-DEFB-4965-8990-BCBA49A9EB30}"/>
                  </a:ext>
                </a:extLst>
              </p:cNvPr>
              <p:cNvSpPr>
                <a:spLocks/>
              </p:cNvSpPr>
              <p:nvPr/>
            </p:nvSpPr>
            <p:spPr bwMode="auto">
              <a:xfrm>
                <a:off x="2620" y="1887"/>
                <a:ext cx="13" cy="23"/>
              </a:xfrm>
              <a:custGeom>
                <a:avLst/>
                <a:gdLst>
                  <a:gd name="T0" fmla="*/ 10 w 23"/>
                  <a:gd name="T1" fmla="*/ 15 h 40"/>
                  <a:gd name="T2" fmla="*/ 9 w 23"/>
                  <a:gd name="T3" fmla="*/ 17 h 40"/>
                  <a:gd name="T4" fmla="*/ 23 w 23"/>
                  <a:gd name="T5" fmla="*/ 40 h 40"/>
                  <a:gd name="T6" fmla="*/ 5 w 23"/>
                  <a:gd name="T7" fmla="*/ 13 h 40"/>
                  <a:gd name="T8" fmla="*/ 0 w 23"/>
                  <a:gd name="T9" fmla="*/ 0 h 40"/>
                  <a:gd name="T10" fmla="*/ 10 w 23"/>
                  <a:gd name="T11" fmla="*/ 15 h 40"/>
                </a:gdLst>
                <a:ahLst/>
                <a:cxnLst>
                  <a:cxn ang="0">
                    <a:pos x="T0" y="T1"/>
                  </a:cxn>
                  <a:cxn ang="0">
                    <a:pos x="T2" y="T3"/>
                  </a:cxn>
                  <a:cxn ang="0">
                    <a:pos x="T4" y="T5"/>
                  </a:cxn>
                  <a:cxn ang="0">
                    <a:pos x="T6" y="T7"/>
                  </a:cxn>
                  <a:cxn ang="0">
                    <a:pos x="T8" y="T9"/>
                  </a:cxn>
                  <a:cxn ang="0">
                    <a:pos x="T10" y="T11"/>
                  </a:cxn>
                </a:cxnLst>
                <a:rect l="0" t="0" r="r" b="b"/>
                <a:pathLst>
                  <a:path w="23" h="40">
                    <a:moveTo>
                      <a:pt x="10" y="15"/>
                    </a:moveTo>
                    <a:cubicBezTo>
                      <a:pt x="7" y="11"/>
                      <a:pt x="9" y="16"/>
                      <a:pt x="9" y="17"/>
                    </a:cubicBezTo>
                    <a:cubicBezTo>
                      <a:pt x="14" y="25"/>
                      <a:pt x="21" y="35"/>
                      <a:pt x="23" y="40"/>
                    </a:cubicBezTo>
                    <a:cubicBezTo>
                      <a:pt x="20" y="36"/>
                      <a:pt x="14" y="26"/>
                      <a:pt x="5" y="13"/>
                    </a:cubicBezTo>
                    <a:cubicBezTo>
                      <a:pt x="7" y="13"/>
                      <a:pt x="2" y="4"/>
                      <a:pt x="0" y="0"/>
                    </a:cubicBezTo>
                    <a:cubicBezTo>
                      <a:pt x="6" y="7"/>
                      <a:pt x="4" y="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1" name="Freeform 6708">
                <a:extLst>
                  <a:ext uri="{FF2B5EF4-FFF2-40B4-BE49-F238E27FC236}">
                    <a16:creationId xmlns:a16="http://schemas.microsoft.com/office/drawing/2014/main" id="{48A4DB2B-F5E6-4BAC-BBFE-7F6F8944B1AA}"/>
                  </a:ext>
                </a:extLst>
              </p:cNvPr>
              <p:cNvSpPr>
                <a:spLocks/>
              </p:cNvSpPr>
              <p:nvPr/>
            </p:nvSpPr>
            <p:spPr bwMode="auto">
              <a:xfrm>
                <a:off x="2518" y="1787"/>
                <a:ext cx="9" cy="7"/>
              </a:xfrm>
              <a:custGeom>
                <a:avLst/>
                <a:gdLst>
                  <a:gd name="T0" fmla="*/ 3 w 16"/>
                  <a:gd name="T1" fmla="*/ 0 h 11"/>
                  <a:gd name="T2" fmla="*/ 10 w 16"/>
                  <a:gd name="T3" fmla="*/ 5 h 11"/>
                  <a:gd name="T4" fmla="*/ 6 w 16"/>
                  <a:gd name="T5" fmla="*/ 2 h 11"/>
                  <a:gd name="T6" fmla="*/ 0 w 16"/>
                  <a:gd name="T7" fmla="*/ 1 h 11"/>
                  <a:gd name="T8" fmla="*/ 3 w 16"/>
                  <a:gd name="T9" fmla="*/ 0 h 11"/>
                </a:gdLst>
                <a:ahLst/>
                <a:cxnLst>
                  <a:cxn ang="0">
                    <a:pos x="T0" y="T1"/>
                  </a:cxn>
                  <a:cxn ang="0">
                    <a:pos x="T2" y="T3"/>
                  </a:cxn>
                  <a:cxn ang="0">
                    <a:pos x="T4" y="T5"/>
                  </a:cxn>
                  <a:cxn ang="0">
                    <a:pos x="T6" y="T7"/>
                  </a:cxn>
                  <a:cxn ang="0">
                    <a:pos x="T8" y="T9"/>
                  </a:cxn>
                </a:cxnLst>
                <a:rect l="0" t="0" r="r" b="b"/>
                <a:pathLst>
                  <a:path w="16" h="11">
                    <a:moveTo>
                      <a:pt x="3" y="0"/>
                    </a:moveTo>
                    <a:cubicBezTo>
                      <a:pt x="10" y="5"/>
                      <a:pt x="10" y="5"/>
                      <a:pt x="10" y="5"/>
                    </a:cubicBezTo>
                    <a:cubicBezTo>
                      <a:pt x="10" y="6"/>
                      <a:pt x="7" y="3"/>
                      <a:pt x="6" y="2"/>
                    </a:cubicBezTo>
                    <a:cubicBezTo>
                      <a:pt x="16" y="11"/>
                      <a:pt x="10" y="6"/>
                      <a:pt x="0" y="1"/>
                    </a:cubicBezTo>
                    <a:cubicBezTo>
                      <a:pt x="2"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2" name="Freeform 6709">
                <a:extLst>
                  <a:ext uri="{FF2B5EF4-FFF2-40B4-BE49-F238E27FC236}">
                    <a16:creationId xmlns:a16="http://schemas.microsoft.com/office/drawing/2014/main" id="{C6FD359D-D703-4430-900D-9A9D2069DCA7}"/>
                  </a:ext>
                </a:extLst>
              </p:cNvPr>
              <p:cNvSpPr>
                <a:spLocks/>
              </p:cNvSpPr>
              <p:nvPr/>
            </p:nvSpPr>
            <p:spPr bwMode="auto">
              <a:xfrm>
                <a:off x="2569" y="1828"/>
                <a:ext cx="9" cy="9"/>
              </a:xfrm>
              <a:custGeom>
                <a:avLst/>
                <a:gdLst>
                  <a:gd name="T0" fmla="*/ 9 w 15"/>
                  <a:gd name="T1" fmla="*/ 9 h 16"/>
                  <a:gd name="T2" fmla="*/ 0 w 15"/>
                  <a:gd name="T3" fmla="*/ 3 h 16"/>
                  <a:gd name="T4" fmla="*/ 9 w 15"/>
                  <a:gd name="T5" fmla="*/ 8 h 16"/>
                  <a:gd name="T6" fmla="*/ 9 w 15"/>
                  <a:gd name="T7" fmla="*/ 9 h 16"/>
                </a:gdLst>
                <a:ahLst/>
                <a:cxnLst>
                  <a:cxn ang="0">
                    <a:pos x="T0" y="T1"/>
                  </a:cxn>
                  <a:cxn ang="0">
                    <a:pos x="T2" y="T3"/>
                  </a:cxn>
                  <a:cxn ang="0">
                    <a:pos x="T4" y="T5"/>
                  </a:cxn>
                  <a:cxn ang="0">
                    <a:pos x="T6" y="T7"/>
                  </a:cxn>
                </a:cxnLst>
                <a:rect l="0" t="0" r="r" b="b"/>
                <a:pathLst>
                  <a:path w="15" h="16">
                    <a:moveTo>
                      <a:pt x="9" y="9"/>
                    </a:moveTo>
                    <a:cubicBezTo>
                      <a:pt x="15" y="16"/>
                      <a:pt x="6" y="9"/>
                      <a:pt x="0" y="3"/>
                    </a:cubicBezTo>
                    <a:cubicBezTo>
                      <a:pt x="0" y="0"/>
                      <a:pt x="3" y="3"/>
                      <a:pt x="9" y="8"/>
                    </a:cubicBezTo>
                    <a:cubicBezTo>
                      <a:pt x="9" y="9"/>
                      <a:pt x="5" y="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3" name="Freeform 6710">
                <a:extLst>
                  <a:ext uri="{FF2B5EF4-FFF2-40B4-BE49-F238E27FC236}">
                    <a16:creationId xmlns:a16="http://schemas.microsoft.com/office/drawing/2014/main" id="{153B6B29-F838-446B-BCB2-31ED9A79E79C}"/>
                  </a:ext>
                </a:extLst>
              </p:cNvPr>
              <p:cNvSpPr>
                <a:spLocks/>
              </p:cNvSpPr>
              <p:nvPr/>
            </p:nvSpPr>
            <p:spPr bwMode="auto">
              <a:xfrm>
                <a:off x="2501" y="2467"/>
                <a:ext cx="19" cy="12"/>
              </a:xfrm>
              <a:custGeom>
                <a:avLst/>
                <a:gdLst>
                  <a:gd name="T0" fmla="*/ 32 w 32"/>
                  <a:gd name="T1" fmla="*/ 0 h 22"/>
                  <a:gd name="T2" fmla="*/ 0 w 32"/>
                  <a:gd name="T3" fmla="*/ 22 h 22"/>
                  <a:gd name="T4" fmla="*/ 15 w 32"/>
                  <a:gd name="T5" fmla="*/ 11 h 22"/>
                  <a:gd name="T6" fmla="*/ 32 w 32"/>
                  <a:gd name="T7" fmla="*/ 0 h 22"/>
                </a:gdLst>
                <a:ahLst/>
                <a:cxnLst>
                  <a:cxn ang="0">
                    <a:pos x="T0" y="T1"/>
                  </a:cxn>
                  <a:cxn ang="0">
                    <a:pos x="T2" y="T3"/>
                  </a:cxn>
                  <a:cxn ang="0">
                    <a:pos x="T4" y="T5"/>
                  </a:cxn>
                  <a:cxn ang="0">
                    <a:pos x="T6" y="T7"/>
                  </a:cxn>
                </a:cxnLst>
                <a:rect l="0" t="0" r="r" b="b"/>
                <a:pathLst>
                  <a:path w="32" h="22">
                    <a:moveTo>
                      <a:pt x="32" y="0"/>
                    </a:moveTo>
                    <a:cubicBezTo>
                      <a:pt x="24" y="7"/>
                      <a:pt x="9" y="17"/>
                      <a:pt x="0" y="22"/>
                    </a:cubicBezTo>
                    <a:cubicBezTo>
                      <a:pt x="2" y="20"/>
                      <a:pt x="9" y="16"/>
                      <a:pt x="15" y="11"/>
                    </a:cubicBezTo>
                    <a:cubicBezTo>
                      <a:pt x="22" y="7"/>
                      <a:pt x="29" y="2"/>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4" name="Freeform 6711">
                <a:extLst>
                  <a:ext uri="{FF2B5EF4-FFF2-40B4-BE49-F238E27FC236}">
                    <a16:creationId xmlns:a16="http://schemas.microsoft.com/office/drawing/2014/main" id="{758DEBBD-6503-4DB6-8FEE-54AD929ACFC1}"/>
                  </a:ext>
                </a:extLst>
              </p:cNvPr>
              <p:cNvSpPr>
                <a:spLocks/>
              </p:cNvSpPr>
              <p:nvPr/>
            </p:nvSpPr>
            <p:spPr bwMode="auto">
              <a:xfrm>
                <a:off x="2463" y="2497"/>
                <a:ext cx="9" cy="4"/>
              </a:xfrm>
              <a:custGeom>
                <a:avLst/>
                <a:gdLst>
                  <a:gd name="T0" fmla="*/ 16 w 16"/>
                  <a:gd name="T1" fmla="*/ 0 h 8"/>
                  <a:gd name="T2" fmla="*/ 0 w 16"/>
                  <a:gd name="T3" fmla="*/ 7 h 8"/>
                  <a:gd name="T4" fmla="*/ 16 w 16"/>
                  <a:gd name="T5" fmla="*/ 0 h 8"/>
                </a:gdLst>
                <a:ahLst/>
                <a:cxnLst>
                  <a:cxn ang="0">
                    <a:pos x="T0" y="T1"/>
                  </a:cxn>
                  <a:cxn ang="0">
                    <a:pos x="T2" y="T3"/>
                  </a:cxn>
                  <a:cxn ang="0">
                    <a:pos x="T4" y="T5"/>
                  </a:cxn>
                </a:cxnLst>
                <a:rect l="0" t="0" r="r" b="b"/>
                <a:pathLst>
                  <a:path w="16" h="8">
                    <a:moveTo>
                      <a:pt x="16" y="0"/>
                    </a:moveTo>
                    <a:cubicBezTo>
                      <a:pt x="8" y="4"/>
                      <a:pt x="1" y="8"/>
                      <a:pt x="0" y="7"/>
                    </a:cubicBezTo>
                    <a:cubicBezTo>
                      <a:pt x="9" y="3"/>
                      <a:pt x="12"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5" name="Freeform 6712">
                <a:extLst>
                  <a:ext uri="{FF2B5EF4-FFF2-40B4-BE49-F238E27FC236}">
                    <a16:creationId xmlns:a16="http://schemas.microsoft.com/office/drawing/2014/main" id="{4600BB94-610F-40DF-A259-E75565D1E59A}"/>
                  </a:ext>
                </a:extLst>
              </p:cNvPr>
              <p:cNvSpPr>
                <a:spLocks/>
              </p:cNvSpPr>
              <p:nvPr/>
            </p:nvSpPr>
            <p:spPr bwMode="auto">
              <a:xfrm>
                <a:off x="2450" y="2505"/>
                <a:ext cx="6" cy="3"/>
              </a:xfrm>
              <a:custGeom>
                <a:avLst/>
                <a:gdLst>
                  <a:gd name="T0" fmla="*/ 10 w 11"/>
                  <a:gd name="T1" fmla="*/ 0 h 6"/>
                  <a:gd name="T2" fmla="*/ 11 w 11"/>
                  <a:gd name="T3" fmla="*/ 1 h 6"/>
                  <a:gd name="T4" fmla="*/ 0 w 11"/>
                  <a:gd name="T5" fmla="*/ 5 h 6"/>
                  <a:gd name="T6" fmla="*/ 10 w 11"/>
                  <a:gd name="T7" fmla="*/ 0 h 6"/>
                </a:gdLst>
                <a:ahLst/>
                <a:cxnLst>
                  <a:cxn ang="0">
                    <a:pos x="T0" y="T1"/>
                  </a:cxn>
                  <a:cxn ang="0">
                    <a:pos x="T2" y="T3"/>
                  </a:cxn>
                  <a:cxn ang="0">
                    <a:pos x="T4" y="T5"/>
                  </a:cxn>
                  <a:cxn ang="0">
                    <a:pos x="T6" y="T7"/>
                  </a:cxn>
                </a:cxnLst>
                <a:rect l="0" t="0" r="r" b="b"/>
                <a:pathLst>
                  <a:path w="11" h="6">
                    <a:moveTo>
                      <a:pt x="10" y="0"/>
                    </a:moveTo>
                    <a:cubicBezTo>
                      <a:pt x="11" y="1"/>
                      <a:pt x="11" y="1"/>
                      <a:pt x="11" y="1"/>
                    </a:cubicBezTo>
                    <a:cubicBezTo>
                      <a:pt x="4" y="5"/>
                      <a:pt x="0" y="6"/>
                      <a:pt x="0" y="5"/>
                    </a:cubicBezTo>
                    <a:cubicBezTo>
                      <a:pt x="0" y="5"/>
                      <a:pt x="3"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6" name="Freeform 6713">
                <a:extLst>
                  <a:ext uri="{FF2B5EF4-FFF2-40B4-BE49-F238E27FC236}">
                    <a16:creationId xmlns:a16="http://schemas.microsoft.com/office/drawing/2014/main" id="{200E4442-2C9A-4367-9D9F-989530EB2B86}"/>
                  </a:ext>
                </a:extLst>
              </p:cNvPr>
              <p:cNvSpPr>
                <a:spLocks/>
              </p:cNvSpPr>
              <p:nvPr/>
            </p:nvSpPr>
            <p:spPr bwMode="auto">
              <a:xfrm>
                <a:off x="2387" y="2526"/>
                <a:ext cx="18" cy="6"/>
              </a:xfrm>
              <a:custGeom>
                <a:avLst/>
                <a:gdLst>
                  <a:gd name="T0" fmla="*/ 0 w 31"/>
                  <a:gd name="T1" fmla="*/ 10 h 11"/>
                  <a:gd name="T2" fmla="*/ 17 w 31"/>
                  <a:gd name="T3" fmla="*/ 4 h 11"/>
                  <a:gd name="T4" fmla="*/ 31 w 31"/>
                  <a:gd name="T5" fmla="*/ 0 h 11"/>
                  <a:gd name="T6" fmla="*/ 16 w 31"/>
                  <a:gd name="T7" fmla="*/ 6 h 11"/>
                  <a:gd name="T8" fmla="*/ 0 w 31"/>
                  <a:gd name="T9" fmla="*/ 10 h 11"/>
                </a:gdLst>
                <a:ahLst/>
                <a:cxnLst>
                  <a:cxn ang="0">
                    <a:pos x="T0" y="T1"/>
                  </a:cxn>
                  <a:cxn ang="0">
                    <a:pos x="T2" y="T3"/>
                  </a:cxn>
                  <a:cxn ang="0">
                    <a:pos x="T4" y="T5"/>
                  </a:cxn>
                  <a:cxn ang="0">
                    <a:pos x="T6" y="T7"/>
                  </a:cxn>
                  <a:cxn ang="0">
                    <a:pos x="T8" y="T9"/>
                  </a:cxn>
                </a:cxnLst>
                <a:rect l="0" t="0" r="r" b="b"/>
                <a:pathLst>
                  <a:path w="31" h="11">
                    <a:moveTo>
                      <a:pt x="0" y="10"/>
                    </a:moveTo>
                    <a:cubicBezTo>
                      <a:pt x="8" y="7"/>
                      <a:pt x="13" y="6"/>
                      <a:pt x="17" y="4"/>
                    </a:cubicBezTo>
                    <a:cubicBezTo>
                      <a:pt x="21" y="3"/>
                      <a:pt x="24" y="2"/>
                      <a:pt x="31" y="0"/>
                    </a:cubicBezTo>
                    <a:cubicBezTo>
                      <a:pt x="31" y="0"/>
                      <a:pt x="24" y="4"/>
                      <a:pt x="16" y="6"/>
                    </a:cubicBezTo>
                    <a:cubicBezTo>
                      <a:pt x="9" y="9"/>
                      <a:pt x="1" y="11"/>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7" name="Freeform 6714">
                <a:extLst>
                  <a:ext uri="{FF2B5EF4-FFF2-40B4-BE49-F238E27FC236}">
                    <a16:creationId xmlns:a16="http://schemas.microsoft.com/office/drawing/2014/main" id="{5E1AD93D-E256-4C62-8313-6EEEF27944F7}"/>
                  </a:ext>
                </a:extLst>
              </p:cNvPr>
              <p:cNvSpPr>
                <a:spLocks/>
              </p:cNvSpPr>
              <p:nvPr/>
            </p:nvSpPr>
            <p:spPr bwMode="auto">
              <a:xfrm>
                <a:off x="2339" y="1720"/>
                <a:ext cx="13" cy="2"/>
              </a:xfrm>
              <a:custGeom>
                <a:avLst/>
                <a:gdLst>
                  <a:gd name="T0" fmla="*/ 23 w 23"/>
                  <a:gd name="T1" fmla="*/ 4 h 5"/>
                  <a:gd name="T2" fmla="*/ 0 w 23"/>
                  <a:gd name="T3" fmla="*/ 2 h 5"/>
                  <a:gd name="T4" fmla="*/ 23 w 23"/>
                  <a:gd name="T5" fmla="*/ 4 h 5"/>
                </a:gdLst>
                <a:ahLst/>
                <a:cxnLst>
                  <a:cxn ang="0">
                    <a:pos x="T0" y="T1"/>
                  </a:cxn>
                  <a:cxn ang="0">
                    <a:pos x="T2" y="T3"/>
                  </a:cxn>
                  <a:cxn ang="0">
                    <a:pos x="T4" y="T5"/>
                  </a:cxn>
                </a:cxnLst>
                <a:rect l="0" t="0" r="r" b="b"/>
                <a:pathLst>
                  <a:path w="23" h="5">
                    <a:moveTo>
                      <a:pt x="23" y="4"/>
                    </a:moveTo>
                    <a:cubicBezTo>
                      <a:pt x="19" y="5"/>
                      <a:pt x="11" y="3"/>
                      <a:pt x="0" y="2"/>
                    </a:cubicBezTo>
                    <a:cubicBezTo>
                      <a:pt x="5" y="0"/>
                      <a:pt x="13" y="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8" name="Freeform 6715">
                <a:extLst>
                  <a:ext uri="{FF2B5EF4-FFF2-40B4-BE49-F238E27FC236}">
                    <a16:creationId xmlns:a16="http://schemas.microsoft.com/office/drawing/2014/main" id="{F92AF343-F644-4A77-92D4-50992255DA1D}"/>
                  </a:ext>
                </a:extLst>
              </p:cNvPr>
              <p:cNvSpPr>
                <a:spLocks/>
              </p:cNvSpPr>
              <p:nvPr/>
            </p:nvSpPr>
            <p:spPr bwMode="auto">
              <a:xfrm>
                <a:off x="2429" y="1741"/>
                <a:ext cx="8" cy="4"/>
              </a:xfrm>
              <a:custGeom>
                <a:avLst/>
                <a:gdLst>
                  <a:gd name="T0" fmla="*/ 0 w 14"/>
                  <a:gd name="T1" fmla="*/ 0 h 6"/>
                  <a:gd name="T2" fmla="*/ 14 w 14"/>
                  <a:gd name="T3" fmla="*/ 5 h 6"/>
                  <a:gd name="T4" fmla="*/ 0 w 14"/>
                  <a:gd name="T5" fmla="*/ 0 h 6"/>
                </a:gdLst>
                <a:ahLst/>
                <a:cxnLst>
                  <a:cxn ang="0">
                    <a:pos x="T0" y="T1"/>
                  </a:cxn>
                  <a:cxn ang="0">
                    <a:pos x="T2" y="T3"/>
                  </a:cxn>
                  <a:cxn ang="0">
                    <a:pos x="T4" y="T5"/>
                  </a:cxn>
                </a:cxnLst>
                <a:rect l="0" t="0" r="r" b="b"/>
                <a:pathLst>
                  <a:path w="14" h="6">
                    <a:moveTo>
                      <a:pt x="0" y="0"/>
                    </a:moveTo>
                    <a:cubicBezTo>
                      <a:pt x="6" y="2"/>
                      <a:pt x="10" y="4"/>
                      <a:pt x="14" y="5"/>
                    </a:cubicBezTo>
                    <a:cubicBezTo>
                      <a:pt x="11" y="6"/>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9" name="Freeform 6716">
                <a:extLst>
                  <a:ext uri="{FF2B5EF4-FFF2-40B4-BE49-F238E27FC236}">
                    <a16:creationId xmlns:a16="http://schemas.microsoft.com/office/drawing/2014/main" id="{B9AC2A7B-EA3D-4989-9491-62764989279A}"/>
                  </a:ext>
                </a:extLst>
              </p:cNvPr>
              <p:cNvSpPr>
                <a:spLocks/>
              </p:cNvSpPr>
              <p:nvPr/>
            </p:nvSpPr>
            <p:spPr bwMode="auto">
              <a:xfrm>
                <a:off x="2580" y="1839"/>
                <a:ext cx="7" cy="7"/>
              </a:xfrm>
              <a:custGeom>
                <a:avLst/>
                <a:gdLst>
                  <a:gd name="T0" fmla="*/ 0 w 13"/>
                  <a:gd name="T1" fmla="*/ 0 h 13"/>
                  <a:gd name="T2" fmla="*/ 13 w 13"/>
                  <a:gd name="T3" fmla="*/ 13 h 13"/>
                  <a:gd name="T4" fmla="*/ 2 w 13"/>
                  <a:gd name="T5" fmla="*/ 4 h 13"/>
                  <a:gd name="T6" fmla="*/ 0 w 13"/>
                  <a:gd name="T7" fmla="*/ 0 h 13"/>
                </a:gdLst>
                <a:ahLst/>
                <a:cxnLst>
                  <a:cxn ang="0">
                    <a:pos x="T0" y="T1"/>
                  </a:cxn>
                  <a:cxn ang="0">
                    <a:pos x="T2" y="T3"/>
                  </a:cxn>
                  <a:cxn ang="0">
                    <a:pos x="T4" y="T5"/>
                  </a:cxn>
                  <a:cxn ang="0">
                    <a:pos x="T6" y="T7"/>
                  </a:cxn>
                </a:cxnLst>
                <a:rect l="0" t="0" r="r" b="b"/>
                <a:pathLst>
                  <a:path w="13" h="13">
                    <a:moveTo>
                      <a:pt x="0" y="0"/>
                    </a:moveTo>
                    <a:cubicBezTo>
                      <a:pt x="5" y="4"/>
                      <a:pt x="6" y="6"/>
                      <a:pt x="13" y="13"/>
                    </a:cubicBezTo>
                    <a:cubicBezTo>
                      <a:pt x="9" y="10"/>
                      <a:pt x="7" y="9"/>
                      <a:pt x="2" y="4"/>
                    </a:cubicBezTo>
                    <a:cubicBezTo>
                      <a:pt x="2" y="3"/>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0" name="Freeform 6717">
                <a:extLst>
                  <a:ext uri="{FF2B5EF4-FFF2-40B4-BE49-F238E27FC236}">
                    <a16:creationId xmlns:a16="http://schemas.microsoft.com/office/drawing/2014/main" id="{7CE5F854-DDD3-411D-8BBA-290E2852E642}"/>
                  </a:ext>
                </a:extLst>
              </p:cNvPr>
              <p:cNvSpPr>
                <a:spLocks/>
              </p:cNvSpPr>
              <p:nvPr/>
            </p:nvSpPr>
            <p:spPr bwMode="auto">
              <a:xfrm>
                <a:off x="2636" y="1912"/>
                <a:ext cx="22" cy="45"/>
              </a:xfrm>
              <a:custGeom>
                <a:avLst/>
                <a:gdLst>
                  <a:gd name="T0" fmla="*/ 23 w 39"/>
                  <a:gd name="T1" fmla="*/ 38 h 79"/>
                  <a:gd name="T2" fmla="*/ 39 w 39"/>
                  <a:gd name="T3" fmla="*/ 79 h 79"/>
                  <a:gd name="T4" fmla="*/ 21 w 39"/>
                  <a:gd name="T5" fmla="*/ 41 h 79"/>
                  <a:gd name="T6" fmla="*/ 5 w 39"/>
                  <a:gd name="T7" fmla="*/ 13 h 79"/>
                  <a:gd name="T8" fmla="*/ 0 w 39"/>
                  <a:gd name="T9" fmla="*/ 0 h 79"/>
                  <a:gd name="T10" fmla="*/ 11 w 39"/>
                  <a:gd name="T11" fmla="*/ 19 h 79"/>
                  <a:gd name="T12" fmla="*/ 23 w 39"/>
                  <a:gd name="T13" fmla="*/ 38 h 79"/>
                </a:gdLst>
                <a:ahLst/>
                <a:cxnLst>
                  <a:cxn ang="0">
                    <a:pos x="T0" y="T1"/>
                  </a:cxn>
                  <a:cxn ang="0">
                    <a:pos x="T2" y="T3"/>
                  </a:cxn>
                  <a:cxn ang="0">
                    <a:pos x="T4" y="T5"/>
                  </a:cxn>
                  <a:cxn ang="0">
                    <a:pos x="T6" y="T7"/>
                  </a:cxn>
                  <a:cxn ang="0">
                    <a:pos x="T8" y="T9"/>
                  </a:cxn>
                  <a:cxn ang="0">
                    <a:pos x="T10" y="T11"/>
                  </a:cxn>
                  <a:cxn ang="0">
                    <a:pos x="T12" y="T13"/>
                  </a:cxn>
                </a:cxnLst>
                <a:rect l="0" t="0" r="r" b="b"/>
                <a:pathLst>
                  <a:path w="39" h="79">
                    <a:moveTo>
                      <a:pt x="23" y="38"/>
                    </a:moveTo>
                    <a:cubicBezTo>
                      <a:pt x="25" y="48"/>
                      <a:pt x="34" y="64"/>
                      <a:pt x="39" y="79"/>
                    </a:cubicBezTo>
                    <a:cubicBezTo>
                      <a:pt x="31" y="64"/>
                      <a:pt x="26" y="52"/>
                      <a:pt x="21" y="41"/>
                    </a:cubicBezTo>
                    <a:cubicBezTo>
                      <a:pt x="16" y="30"/>
                      <a:pt x="12" y="21"/>
                      <a:pt x="5" y="13"/>
                    </a:cubicBezTo>
                    <a:cubicBezTo>
                      <a:pt x="1" y="6"/>
                      <a:pt x="0" y="3"/>
                      <a:pt x="0" y="0"/>
                    </a:cubicBezTo>
                    <a:cubicBezTo>
                      <a:pt x="3" y="4"/>
                      <a:pt x="7" y="11"/>
                      <a:pt x="11" y="19"/>
                    </a:cubicBezTo>
                    <a:cubicBezTo>
                      <a:pt x="16" y="27"/>
                      <a:pt x="20" y="35"/>
                      <a:pt x="2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1" name="Freeform 6718">
                <a:extLst>
                  <a:ext uri="{FF2B5EF4-FFF2-40B4-BE49-F238E27FC236}">
                    <a16:creationId xmlns:a16="http://schemas.microsoft.com/office/drawing/2014/main" id="{3CF822D7-793D-41EF-8927-69AB36D56F4D}"/>
                  </a:ext>
                </a:extLst>
              </p:cNvPr>
              <p:cNvSpPr>
                <a:spLocks/>
              </p:cNvSpPr>
              <p:nvPr/>
            </p:nvSpPr>
            <p:spPr bwMode="auto">
              <a:xfrm>
                <a:off x="2691" y="2148"/>
                <a:ext cx="3" cy="11"/>
              </a:xfrm>
              <a:custGeom>
                <a:avLst/>
                <a:gdLst>
                  <a:gd name="T0" fmla="*/ 4 w 5"/>
                  <a:gd name="T1" fmla="*/ 15 h 20"/>
                  <a:gd name="T2" fmla="*/ 0 w 5"/>
                  <a:gd name="T3" fmla="*/ 14 h 20"/>
                  <a:gd name="T4" fmla="*/ 3 w 5"/>
                  <a:gd name="T5" fmla="*/ 2 h 20"/>
                  <a:gd name="T6" fmla="*/ 4 w 5"/>
                  <a:gd name="T7" fmla="*/ 15 h 20"/>
                </a:gdLst>
                <a:ahLst/>
                <a:cxnLst>
                  <a:cxn ang="0">
                    <a:pos x="T0" y="T1"/>
                  </a:cxn>
                  <a:cxn ang="0">
                    <a:pos x="T2" y="T3"/>
                  </a:cxn>
                  <a:cxn ang="0">
                    <a:pos x="T4" y="T5"/>
                  </a:cxn>
                  <a:cxn ang="0">
                    <a:pos x="T6" y="T7"/>
                  </a:cxn>
                </a:cxnLst>
                <a:rect l="0" t="0" r="r" b="b"/>
                <a:pathLst>
                  <a:path w="5" h="20">
                    <a:moveTo>
                      <a:pt x="4" y="15"/>
                    </a:moveTo>
                    <a:cubicBezTo>
                      <a:pt x="2" y="18"/>
                      <a:pt x="1" y="20"/>
                      <a:pt x="0" y="14"/>
                    </a:cubicBezTo>
                    <a:cubicBezTo>
                      <a:pt x="1" y="10"/>
                      <a:pt x="2" y="8"/>
                      <a:pt x="3" y="2"/>
                    </a:cubicBezTo>
                    <a:cubicBezTo>
                      <a:pt x="3" y="10"/>
                      <a:pt x="5" y="0"/>
                      <a:pt x="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2" name="Freeform 6719">
                <a:extLst>
                  <a:ext uri="{FF2B5EF4-FFF2-40B4-BE49-F238E27FC236}">
                    <a16:creationId xmlns:a16="http://schemas.microsoft.com/office/drawing/2014/main" id="{B0260397-1C37-47B6-8416-A9972C316CAD}"/>
                  </a:ext>
                </a:extLst>
              </p:cNvPr>
              <p:cNvSpPr>
                <a:spLocks/>
              </p:cNvSpPr>
              <p:nvPr/>
            </p:nvSpPr>
            <p:spPr bwMode="auto">
              <a:xfrm>
                <a:off x="2315" y="2545"/>
                <a:ext cx="8" cy="1"/>
              </a:xfrm>
              <a:custGeom>
                <a:avLst/>
                <a:gdLst>
                  <a:gd name="T0" fmla="*/ 13 w 13"/>
                  <a:gd name="T1" fmla="*/ 1 h 2"/>
                  <a:gd name="T2" fmla="*/ 0 w 13"/>
                  <a:gd name="T3" fmla="*/ 2 h 2"/>
                  <a:gd name="T4" fmla="*/ 12 w 13"/>
                  <a:gd name="T5" fmla="*/ 0 h 2"/>
                  <a:gd name="T6" fmla="*/ 13 w 13"/>
                  <a:gd name="T7" fmla="*/ 1 h 2"/>
                </a:gdLst>
                <a:ahLst/>
                <a:cxnLst>
                  <a:cxn ang="0">
                    <a:pos x="T0" y="T1"/>
                  </a:cxn>
                  <a:cxn ang="0">
                    <a:pos x="T2" y="T3"/>
                  </a:cxn>
                  <a:cxn ang="0">
                    <a:pos x="T4" y="T5"/>
                  </a:cxn>
                  <a:cxn ang="0">
                    <a:pos x="T6" y="T7"/>
                  </a:cxn>
                </a:cxnLst>
                <a:rect l="0" t="0" r="r" b="b"/>
                <a:pathLst>
                  <a:path w="13" h="2">
                    <a:moveTo>
                      <a:pt x="13" y="1"/>
                    </a:moveTo>
                    <a:cubicBezTo>
                      <a:pt x="5" y="2"/>
                      <a:pt x="6" y="1"/>
                      <a:pt x="0" y="2"/>
                    </a:cubicBezTo>
                    <a:cubicBezTo>
                      <a:pt x="2" y="0"/>
                      <a:pt x="4" y="1"/>
                      <a:pt x="12" y="0"/>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3" name="Freeform 6720">
                <a:extLst>
                  <a:ext uri="{FF2B5EF4-FFF2-40B4-BE49-F238E27FC236}">
                    <a16:creationId xmlns:a16="http://schemas.microsoft.com/office/drawing/2014/main" id="{85187A01-1A5D-4682-A701-65D59F8F7F9B}"/>
                  </a:ext>
                </a:extLst>
              </p:cNvPr>
              <p:cNvSpPr>
                <a:spLocks/>
              </p:cNvSpPr>
              <p:nvPr/>
            </p:nvSpPr>
            <p:spPr bwMode="auto">
              <a:xfrm>
                <a:off x="2067" y="2502"/>
                <a:ext cx="12" cy="8"/>
              </a:xfrm>
              <a:custGeom>
                <a:avLst/>
                <a:gdLst>
                  <a:gd name="T0" fmla="*/ 12 w 21"/>
                  <a:gd name="T1" fmla="*/ 9 h 13"/>
                  <a:gd name="T2" fmla="*/ 0 w 21"/>
                  <a:gd name="T3" fmla="*/ 1 h 13"/>
                  <a:gd name="T4" fmla="*/ 18 w 21"/>
                  <a:gd name="T5" fmla="*/ 9 h 13"/>
                  <a:gd name="T6" fmla="*/ 12 w 21"/>
                  <a:gd name="T7" fmla="*/ 9 h 13"/>
                </a:gdLst>
                <a:ahLst/>
                <a:cxnLst>
                  <a:cxn ang="0">
                    <a:pos x="T0" y="T1"/>
                  </a:cxn>
                  <a:cxn ang="0">
                    <a:pos x="T2" y="T3"/>
                  </a:cxn>
                  <a:cxn ang="0">
                    <a:pos x="T4" y="T5"/>
                  </a:cxn>
                  <a:cxn ang="0">
                    <a:pos x="T6" y="T7"/>
                  </a:cxn>
                </a:cxnLst>
                <a:rect l="0" t="0" r="r" b="b"/>
                <a:pathLst>
                  <a:path w="21" h="13">
                    <a:moveTo>
                      <a:pt x="12" y="9"/>
                    </a:moveTo>
                    <a:cubicBezTo>
                      <a:pt x="4" y="5"/>
                      <a:pt x="9" y="6"/>
                      <a:pt x="0" y="1"/>
                    </a:cubicBezTo>
                    <a:cubicBezTo>
                      <a:pt x="0" y="0"/>
                      <a:pt x="12" y="7"/>
                      <a:pt x="18" y="9"/>
                    </a:cubicBezTo>
                    <a:cubicBezTo>
                      <a:pt x="21" y="13"/>
                      <a:pt x="13" y="9"/>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4" name="Freeform 6721">
                <a:extLst>
                  <a:ext uri="{FF2B5EF4-FFF2-40B4-BE49-F238E27FC236}">
                    <a16:creationId xmlns:a16="http://schemas.microsoft.com/office/drawing/2014/main" id="{0C4A034F-B538-41FD-BADA-E31F140B848E}"/>
                  </a:ext>
                </a:extLst>
              </p:cNvPr>
              <p:cNvSpPr>
                <a:spLocks/>
              </p:cNvSpPr>
              <p:nvPr/>
            </p:nvSpPr>
            <p:spPr bwMode="auto">
              <a:xfrm>
                <a:off x="2615" y="1882"/>
                <a:ext cx="6" cy="7"/>
              </a:xfrm>
              <a:custGeom>
                <a:avLst/>
                <a:gdLst>
                  <a:gd name="T0" fmla="*/ 10 w 10"/>
                  <a:gd name="T1" fmla="*/ 12 h 12"/>
                  <a:gd name="T2" fmla="*/ 8 w 10"/>
                  <a:gd name="T3" fmla="*/ 11 h 12"/>
                  <a:gd name="T4" fmla="*/ 1 w 10"/>
                  <a:gd name="T5" fmla="*/ 0 h 12"/>
                  <a:gd name="T6" fmla="*/ 10 w 10"/>
                  <a:gd name="T7" fmla="*/ 12 h 12"/>
                </a:gdLst>
                <a:ahLst/>
                <a:cxnLst>
                  <a:cxn ang="0">
                    <a:pos x="T0" y="T1"/>
                  </a:cxn>
                  <a:cxn ang="0">
                    <a:pos x="T2" y="T3"/>
                  </a:cxn>
                  <a:cxn ang="0">
                    <a:pos x="T4" y="T5"/>
                  </a:cxn>
                  <a:cxn ang="0">
                    <a:pos x="T6" y="T7"/>
                  </a:cxn>
                </a:cxnLst>
                <a:rect l="0" t="0" r="r" b="b"/>
                <a:pathLst>
                  <a:path w="10" h="12">
                    <a:moveTo>
                      <a:pt x="10" y="12"/>
                    </a:moveTo>
                    <a:cubicBezTo>
                      <a:pt x="9" y="11"/>
                      <a:pt x="8" y="10"/>
                      <a:pt x="8" y="11"/>
                    </a:cubicBezTo>
                    <a:cubicBezTo>
                      <a:pt x="3" y="5"/>
                      <a:pt x="0" y="0"/>
                      <a:pt x="1" y="0"/>
                    </a:cubicBezTo>
                    <a:cubicBezTo>
                      <a:pt x="7" y="7"/>
                      <a:pt x="5" y="4"/>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5" name="Freeform 6722">
                <a:extLst>
                  <a:ext uri="{FF2B5EF4-FFF2-40B4-BE49-F238E27FC236}">
                    <a16:creationId xmlns:a16="http://schemas.microsoft.com/office/drawing/2014/main" id="{F4EC4641-BD07-4BEC-9E90-AD491BFB2C0D}"/>
                  </a:ext>
                </a:extLst>
              </p:cNvPr>
              <p:cNvSpPr>
                <a:spLocks/>
              </p:cNvSpPr>
              <p:nvPr/>
            </p:nvSpPr>
            <p:spPr bwMode="auto">
              <a:xfrm>
                <a:off x="2673" y="2248"/>
                <a:ext cx="3" cy="9"/>
              </a:xfrm>
              <a:custGeom>
                <a:avLst/>
                <a:gdLst>
                  <a:gd name="T0" fmla="*/ 2 w 5"/>
                  <a:gd name="T1" fmla="*/ 4 h 15"/>
                  <a:gd name="T2" fmla="*/ 5 w 5"/>
                  <a:gd name="T3" fmla="*/ 0 h 15"/>
                  <a:gd name="T4" fmla="*/ 0 w 5"/>
                  <a:gd name="T5" fmla="*/ 15 h 15"/>
                  <a:gd name="T6" fmla="*/ 2 w 5"/>
                  <a:gd name="T7" fmla="*/ 4 h 15"/>
                </a:gdLst>
                <a:ahLst/>
                <a:cxnLst>
                  <a:cxn ang="0">
                    <a:pos x="T0" y="T1"/>
                  </a:cxn>
                  <a:cxn ang="0">
                    <a:pos x="T2" y="T3"/>
                  </a:cxn>
                  <a:cxn ang="0">
                    <a:pos x="T4" y="T5"/>
                  </a:cxn>
                  <a:cxn ang="0">
                    <a:pos x="T6" y="T7"/>
                  </a:cxn>
                </a:cxnLst>
                <a:rect l="0" t="0" r="r" b="b"/>
                <a:pathLst>
                  <a:path w="5" h="15">
                    <a:moveTo>
                      <a:pt x="2" y="4"/>
                    </a:moveTo>
                    <a:cubicBezTo>
                      <a:pt x="3" y="2"/>
                      <a:pt x="4" y="0"/>
                      <a:pt x="5" y="0"/>
                    </a:cubicBezTo>
                    <a:cubicBezTo>
                      <a:pt x="3" y="9"/>
                      <a:pt x="2" y="8"/>
                      <a:pt x="0" y="15"/>
                    </a:cubicBezTo>
                    <a:cubicBezTo>
                      <a:pt x="0" y="13"/>
                      <a:pt x="1" y="9"/>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6" name="Freeform 6723">
                <a:extLst>
                  <a:ext uri="{FF2B5EF4-FFF2-40B4-BE49-F238E27FC236}">
                    <a16:creationId xmlns:a16="http://schemas.microsoft.com/office/drawing/2014/main" id="{A9F60226-15BB-4BB6-98B9-BD59E95D9FCF}"/>
                  </a:ext>
                </a:extLst>
              </p:cNvPr>
              <p:cNvSpPr>
                <a:spLocks/>
              </p:cNvSpPr>
              <p:nvPr/>
            </p:nvSpPr>
            <p:spPr bwMode="auto">
              <a:xfrm>
                <a:off x="2666" y="2263"/>
                <a:ext cx="4" cy="13"/>
              </a:xfrm>
              <a:custGeom>
                <a:avLst/>
                <a:gdLst>
                  <a:gd name="T0" fmla="*/ 7 w 8"/>
                  <a:gd name="T1" fmla="*/ 6 h 22"/>
                  <a:gd name="T2" fmla="*/ 4 w 8"/>
                  <a:gd name="T3" fmla="*/ 12 h 22"/>
                  <a:gd name="T4" fmla="*/ 2 w 8"/>
                  <a:gd name="T5" fmla="*/ 17 h 22"/>
                  <a:gd name="T6" fmla="*/ 2 w 8"/>
                  <a:gd name="T7" fmla="*/ 14 h 22"/>
                  <a:gd name="T8" fmla="*/ 8 w 8"/>
                  <a:gd name="T9" fmla="*/ 0 h 22"/>
                  <a:gd name="T10" fmla="*/ 7 w 8"/>
                  <a:gd name="T11" fmla="*/ 6 h 22"/>
                </a:gdLst>
                <a:ahLst/>
                <a:cxnLst>
                  <a:cxn ang="0">
                    <a:pos x="T0" y="T1"/>
                  </a:cxn>
                  <a:cxn ang="0">
                    <a:pos x="T2" y="T3"/>
                  </a:cxn>
                  <a:cxn ang="0">
                    <a:pos x="T4" y="T5"/>
                  </a:cxn>
                  <a:cxn ang="0">
                    <a:pos x="T6" y="T7"/>
                  </a:cxn>
                  <a:cxn ang="0">
                    <a:pos x="T8" y="T9"/>
                  </a:cxn>
                  <a:cxn ang="0">
                    <a:pos x="T10" y="T11"/>
                  </a:cxn>
                </a:cxnLst>
                <a:rect l="0" t="0" r="r" b="b"/>
                <a:pathLst>
                  <a:path w="8" h="22">
                    <a:moveTo>
                      <a:pt x="7" y="6"/>
                    </a:moveTo>
                    <a:cubicBezTo>
                      <a:pt x="5" y="11"/>
                      <a:pt x="5" y="11"/>
                      <a:pt x="4" y="12"/>
                    </a:cubicBezTo>
                    <a:cubicBezTo>
                      <a:pt x="3" y="15"/>
                      <a:pt x="2" y="17"/>
                      <a:pt x="2" y="17"/>
                    </a:cubicBezTo>
                    <a:cubicBezTo>
                      <a:pt x="0" y="22"/>
                      <a:pt x="0" y="19"/>
                      <a:pt x="2" y="14"/>
                    </a:cubicBezTo>
                    <a:cubicBezTo>
                      <a:pt x="4" y="10"/>
                      <a:pt x="7" y="3"/>
                      <a:pt x="8" y="0"/>
                    </a:cubicBezTo>
                    <a:cubicBezTo>
                      <a:pt x="8" y="1"/>
                      <a:pt x="6" y="6"/>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7" name="Freeform 6724">
                <a:extLst>
                  <a:ext uri="{FF2B5EF4-FFF2-40B4-BE49-F238E27FC236}">
                    <a16:creationId xmlns:a16="http://schemas.microsoft.com/office/drawing/2014/main" id="{4DC11775-798F-4301-9AC7-C70709E1E5DB}"/>
                  </a:ext>
                </a:extLst>
              </p:cNvPr>
              <p:cNvSpPr>
                <a:spLocks/>
              </p:cNvSpPr>
              <p:nvPr/>
            </p:nvSpPr>
            <p:spPr bwMode="auto">
              <a:xfrm>
                <a:off x="2625" y="2341"/>
                <a:ext cx="7" cy="13"/>
              </a:xfrm>
              <a:custGeom>
                <a:avLst/>
                <a:gdLst>
                  <a:gd name="T0" fmla="*/ 11 w 12"/>
                  <a:gd name="T1" fmla="*/ 6 h 22"/>
                  <a:gd name="T2" fmla="*/ 5 w 12"/>
                  <a:gd name="T3" fmla="*/ 17 h 22"/>
                  <a:gd name="T4" fmla="*/ 3 w 12"/>
                  <a:gd name="T5" fmla="*/ 17 h 22"/>
                  <a:gd name="T6" fmla="*/ 6 w 12"/>
                  <a:gd name="T7" fmla="*/ 9 h 22"/>
                  <a:gd name="T8" fmla="*/ 11 w 12"/>
                  <a:gd name="T9" fmla="*/ 6 h 22"/>
                </a:gdLst>
                <a:ahLst/>
                <a:cxnLst>
                  <a:cxn ang="0">
                    <a:pos x="T0" y="T1"/>
                  </a:cxn>
                  <a:cxn ang="0">
                    <a:pos x="T2" y="T3"/>
                  </a:cxn>
                  <a:cxn ang="0">
                    <a:pos x="T4" y="T5"/>
                  </a:cxn>
                  <a:cxn ang="0">
                    <a:pos x="T6" y="T7"/>
                  </a:cxn>
                  <a:cxn ang="0">
                    <a:pos x="T8" y="T9"/>
                  </a:cxn>
                </a:cxnLst>
                <a:rect l="0" t="0" r="r" b="b"/>
                <a:pathLst>
                  <a:path w="12" h="22">
                    <a:moveTo>
                      <a:pt x="11" y="6"/>
                    </a:moveTo>
                    <a:cubicBezTo>
                      <a:pt x="11" y="7"/>
                      <a:pt x="7" y="13"/>
                      <a:pt x="5" y="17"/>
                    </a:cubicBezTo>
                    <a:cubicBezTo>
                      <a:pt x="0" y="22"/>
                      <a:pt x="11" y="4"/>
                      <a:pt x="3" y="17"/>
                    </a:cubicBezTo>
                    <a:cubicBezTo>
                      <a:pt x="1" y="17"/>
                      <a:pt x="7" y="9"/>
                      <a:pt x="6" y="9"/>
                    </a:cubicBezTo>
                    <a:cubicBezTo>
                      <a:pt x="12" y="0"/>
                      <a:pt x="8" y="12"/>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8" name="Freeform 6725">
                <a:extLst>
                  <a:ext uri="{FF2B5EF4-FFF2-40B4-BE49-F238E27FC236}">
                    <a16:creationId xmlns:a16="http://schemas.microsoft.com/office/drawing/2014/main" id="{F060C9C1-6240-47A2-81E1-16DE3DF7D110}"/>
                  </a:ext>
                </a:extLst>
              </p:cNvPr>
              <p:cNvSpPr>
                <a:spLocks/>
              </p:cNvSpPr>
              <p:nvPr/>
            </p:nvSpPr>
            <p:spPr bwMode="auto">
              <a:xfrm>
                <a:off x="2599" y="2374"/>
                <a:ext cx="13" cy="16"/>
              </a:xfrm>
              <a:custGeom>
                <a:avLst/>
                <a:gdLst>
                  <a:gd name="T0" fmla="*/ 0 w 22"/>
                  <a:gd name="T1" fmla="*/ 27 h 27"/>
                  <a:gd name="T2" fmla="*/ 21 w 22"/>
                  <a:gd name="T3" fmla="*/ 0 h 27"/>
                  <a:gd name="T4" fmla="*/ 13 w 22"/>
                  <a:gd name="T5" fmla="*/ 13 h 27"/>
                  <a:gd name="T6" fmla="*/ 0 w 22"/>
                  <a:gd name="T7" fmla="*/ 27 h 27"/>
                </a:gdLst>
                <a:ahLst/>
                <a:cxnLst>
                  <a:cxn ang="0">
                    <a:pos x="T0" y="T1"/>
                  </a:cxn>
                  <a:cxn ang="0">
                    <a:pos x="T2" y="T3"/>
                  </a:cxn>
                  <a:cxn ang="0">
                    <a:pos x="T4" y="T5"/>
                  </a:cxn>
                  <a:cxn ang="0">
                    <a:pos x="T6" y="T7"/>
                  </a:cxn>
                </a:cxnLst>
                <a:rect l="0" t="0" r="r" b="b"/>
                <a:pathLst>
                  <a:path w="22" h="27">
                    <a:moveTo>
                      <a:pt x="0" y="27"/>
                    </a:moveTo>
                    <a:cubicBezTo>
                      <a:pt x="9" y="17"/>
                      <a:pt x="13" y="9"/>
                      <a:pt x="21" y="0"/>
                    </a:cubicBezTo>
                    <a:cubicBezTo>
                      <a:pt x="22" y="1"/>
                      <a:pt x="18" y="7"/>
                      <a:pt x="13" y="13"/>
                    </a:cubicBezTo>
                    <a:cubicBezTo>
                      <a:pt x="8" y="20"/>
                      <a:pt x="2" y="26"/>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9" name="Freeform 6726">
                <a:extLst>
                  <a:ext uri="{FF2B5EF4-FFF2-40B4-BE49-F238E27FC236}">
                    <a16:creationId xmlns:a16="http://schemas.microsoft.com/office/drawing/2014/main" id="{4D64C0E4-3760-4EF6-B967-999066100CC9}"/>
                  </a:ext>
                </a:extLst>
              </p:cNvPr>
              <p:cNvSpPr>
                <a:spLocks/>
              </p:cNvSpPr>
              <p:nvPr/>
            </p:nvSpPr>
            <p:spPr bwMode="auto">
              <a:xfrm>
                <a:off x="2280" y="2547"/>
                <a:ext cx="8" cy="2"/>
              </a:xfrm>
              <a:custGeom>
                <a:avLst/>
                <a:gdLst>
                  <a:gd name="T0" fmla="*/ 1 w 14"/>
                  <a:gd name="T1" fmla="*/ 3 h 3"/>
                  <a:gd name="T2" fmla="*/ 0 w 14"/>
                  <a:gd name="T3" fmla="*/ 1 h 3"/>
                  <a:gd name="T4" fmla="*/ 13 w 14"/>
                  <a:gd name="T5" fmla="*/ 0 h 3"/>
                  <a:gd name="T6" fmla="*/ 14 w 14"/>
                  <a:gd name="T7" fmla="*/ 2 h 3"/>
                  <a:gd name="T8" fmla="*/ 1 w 14"/>
                  <a:gd name="T9" fmla="*/ 3 h 3"/>
                </a:gdLst>
                <a:ahLst/>
                <a:cxnLst>
                  <a:cxn ang="0">
                    <a:pos x="T0" y="T1"/>
                  </a:cxn>
                  <a:cxn ang="0">
                    <a:pos x="T2" y="T3"/>
                  </a:cxn>
                  <a:cxn ang="0">
                    <a:pos x="T4" y="T5"/>
                  </a:cxn>
                  <a:cxn ang="0">
                    <a:pos x="T6" y="T7"/>
                  </a:cxn>
                  <a:cxn ang="0">
                    <a:pos x="T8" y="T9"/>
                  </a:cxn>
                </a:cxnLst>
                <a:rect l="0" t="0" r="r" b="b"/>
                <a:pathLst>
                  <a:path w="14" h="3">
                    <a:moveTo>
                      <a:pt x="1" y="3"/>
                    </a:moveTo>
                    <a:cubicBezTo>
                      <a:pt x="4" y="2"/>
                      <a:pt x="11" y="1"/>
                      <a:pt x="0" y="1"/>
                    </a:cubicBezTo>
                    <a:cubicBezTo>
                      <a:pt x="1" y="0"/>
                      <a:pt x="8" y="0"/>
                      <a:pt x="13" y="0"/>
                    </a:cubicBezTo>
                    <a:cubicBezTo>
                      <a:pt x="7" y="1"/>
                      <a:pt x="13" y="1"/>
                      <a:pt x="14" y="2"/>
                    </a:cubicBezTo>
                    <a:cubicBezTo>
                      <a:pt x="10" y="3"/>
                      <a:pt x="7"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0" name="Freeform 6727">
                <a:extLst>
                  <a:ext uri="{FF2B5EF4-FFF2-40B4-BE49-F238E27FC236}">
                    <a16:creationId xmlns:a16="http://schemas.microsoft.com/office/drawing/2014/main" id="{6D59A295-93D4-4E5A-8A18-588616254B99}"/>
                  </a:ext>
                </a:extLst>
              </p:cNvPr>
              <p:cNvSpPr>
                <a:spLocks/>
              </p:cNvSpPr>
              <p:nvPr/>
            </p:nvSpPr>
            <p:spPr bwMode="auto">
              <a:xfrm>
                <a:off x="2678" y="2227"/>
                <a:ext cx="3" cy="13"/>
              </a:xfrm>
              <a:custGeom>
                <a:avLst/>
                <a:gdLst>
                  <a:gd name="T0" fmla="*/ 0 w 5"/>
                  <a:gd name="T1" fmla="*/ 24 h 24"/>
                  <a:gd name="T2" fmla="*/ 2 w 5"/>
                  <a:gd name="T3" fmla="*/ 6 h 24"/>
                  <a:gd name="T4" fmla="*/ 5 w 5"/>
                  <a:gd name="T5" fmla="*/ 0 h 24"/>
                  <a:gd name="T6" fmla="*/ 0 w 5"/>
                  <a:gd name="T7" fmla="*/ 24 h 24"/>
                </a:gdLst>
                <a:ahLst/>
                <a:cxnLst>
                  <a:cxn ang="0">
                    <a:pos x="T0" y="T1"/>
                  </a:cxn>
                  <a:cxn ang="0">
                    <a:pos x="T2" y="T3"/>
                  </a:cxn>
                  <a:cxn ang="0">
                    <a:pos x="T4" y="T5"/>
                  </a:cxn>
                  <a:cxn ang="0">
                    <a:pos x="T6" y="T7"/>
                  </a:cxn>
                </a:cxnLst>
                <a:rect l="0" t="0" r="r" b="b"/>
                <a:pathLst>
                  <a:path w="5" h="24">
                    <a:moveTo>
                      <a:pt x="0" y="24"/>
                    </a:moveTo>
                    <a:cubicBezTo>
                      <a:pt x="0" y="22"/>
                      <a:pt x="3" y="9"/>
                      <a:pt x="2" y="6"/>
                    </a:cubicBezTo>
                    <a:cubicBezTo>
                      <a:pt x="3" y="3"/>
                      <a:pt x="4" y="4"/>
                      <a:pt x="5" y="0"/>
                    </a:cubicBezTo>
                    <a:cubicBezTo>
                      <a:pt x="5" y="3"/>
                      <a:pt x="3" y="12"/>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1" name="Freeform 6728">
                <a:extLst>
                  <a:ext uri="{FF2B5EF4-FFF2-40B4-BE49-F238E27FC236}">
                    <a16:creationId xmlns:a16="http://schemas.microsoft.com/office/drawing/2014/main" id="{59FA37DA-AD37-4C76-B8E6-4BC569CFF67A}"/>
                  </a:ext>
                </a:extLst>
              </p:cNvPr>
              <p:cNvSpPr>
                <a:spLocks/>
              </p:cNvSpPr>
              <p:nvPr/>
            </p:nvSpPr>
            <p:spPr bwMode="auto">
              <a:xfrm>
                <a:off x="2670" y="2245"/>
                <a:ext cx="7" cy="17"/>
              </a:xfrm>
              <a:custGeom>
                <a:avLst/>
                <a:gdLst>
                  <a:gd name="T0" fmla="*/ 5 w 12"/>
                  <a:gd name="T1" fmla="*/ 20 h 30"/>
                  <a:gd name="T2" fmla="*/ 1 w 12"/>
                  <a:gd name="T3" fmla="*/ 21 h 30"/>
                  <a:gd name="T4" fmla="*/ 10 w 12"/>
                  <a:gd name="T5" fmla="*/ 0 h 30"/>
                  <a:gd name="T6" fmla="*/ 5 w 12"/>
                  <a:gd name="T7" fmla="*/ 20 h 30"/>
                </a:gdLst>
                <a:ahLst/>
                <a:cxnLst>
                  <a:cxn ang="0">
                    <a:pos x="T0" y="T1"/>
                  </a:cxn>
                  <a:cxn ang="0">
                    <a:pos x="T2" y="T3"/>
                  </a:cxn>
                  <a:cxn ang="0">
                    <a:pos x="T4" y="T5"/>
                  </a:cxn>
                  <a:cxn ang="0">
                    <a:pos x="T6" y="T7"/>
                  </a:cxn>
                </a:cxnLst>
                <a:rect l="0" t="0" r="r" b="b"/>
                <a:pathLst>
                  <a:path w="12" h="30">
                    <a:moveTo>
                      <a:pt x="5" y="20"/>
                    </a:moveTo>
                    <a:cubicBezTo>
                      <a:pt x="0" y="30"/>
                      <a:pt x="6" y="12"/>
                      <a:pt x="1" y="21"/>
                    </a:cubicBezTo>
                    <a:cubicBezTo>
                      <a:pt x="5" y="10"/>
                      <a:pt x="6" y="14"/>
                      <a:pt x="10" y="0"/>
                    </a:cubicBezTo>
                    <a:cubicBezTo>
                      <a:pt x="12" y="3"/>
                      <a:pt x="4" y="15"/>
                      <a:pt x="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2" name="Freeform 6729">
                <a:extLst>
                  <a:ext uri="{FF2B5EF4-FFF2-40B4-BE49-F238E27FC236}">
                    <a16:creationId xmlns:a16="http://schemas.microsoft.com/office/drawing/2014/main" id="{4FBD3EB9-5ACA-402E-8DBE-3139A7ACD5D5}"/>
                  </a:ext>
                </a:extLst>
              </p:cNvPr>
              <p:cNvSpPr>
                <a:spLocks/>
              </p:cNvSpPr>
              <p:nvPr/>
            </p:nvSpPr>
            <p:spPr bwMode="auto">
              <a:xfrm>
                <a:off x="2402" y="2522"/>
                <a:ext cx="10" cy="3"/>
              </a:xfrm>
              <a:custGeom>
                <a:avLst/>
                <a:gdLst>
                  <a:gd name="T0" fmla="*/ 16 w 18"/>
                  <a:gd name="T1" fmla="*/ 2 h 6"/>
                  <a:gd name="T2" fmla="*/ 0 w 18"/>
                  <a:gd name="T3" fmla="*/ 6 h 6"/>
                  <a:gd name="T4" fmla="*/ 10 w 18"/>
                  <a:gd name="T5" fmla="*/ 2 h 6"/>
                  <a:gd name="T6" fmla="*/ 16 w 18"/>
                  <a:gd name="T7" fmla="*/ 2 h 6"/>
                </a:gdLst>
                <a:ahLst/>
                <a:cxnLst>
                  <a:cxn ang="0">
                    <a:pos x="T0" y="T1"/>
                  </a:cxn>
                  <a:cxn ang="0">
                    <a:pos x="T2" y="T3"/>
                  </a:cxn>
                  <a:cxn ang="0">
                    <a:pos x="T4" y="T5"/>
                  </a:cxn>
                  <a:cxn ang="0">
                    <a:pos x="T6" y="T7"/>
                  </a:cxn>
                </a:cxnLst>
                <a:rect l="0" t="0" r="r" b="b"/>
                <a:pathLst>
                  <a:path w="18" h="6">
                    <a:moveTo>
                      <a:pt x="16" y="2"/>
                    </a:moveTo>
                    <a:cubicBezTo>
                      <a:pt x="12" y="3"/>
                      <a:pt x="5" y="5"/>
                      <a:pt x="0" y="6"/>
                    </a:cubicBezTo>
                    <a:cubicBezTo>
                      <a:pt x="0" y="6"/>
                      <a:pt x="6" y="4"/>
                      <a:pt x="10" y="2"/>
                    </a:cubicBezTo>
                    <a:cubicBezTo>
                      <a:pt x="14" y="1"/>
                      <a:pt x="18" y="0"/>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3" name="Freeform 6730">
                <a:extLst>
                  <a:ext uri="{FF2B5EF4-FFF2-40B4-BE49-F238E27FC236}">
                    <a16:creationId xmlns:a16="http://schemas.microsoft.com/office/drawing/2014/main" id="{D4340761-EAD5-496D-8686-C93837002373}"/>
                  </a:ext>
                </a:extLst>
              </p:cNvPr>
              <p:cNvSpPr>
                <a:spLocks/>
              </p:cNvSpPr>
              <p:nvPr/>
            </p:nvSpPr>
            <p:spPr bwMode="auto">
              <a:xfrm>
                <a:off x="2655" y="2288"/>
                <a:ext cx="5" cy="12"/>
              </a:xfrm>
              <a:custGeom>
                <a:avLst/>
                <a:gdLst>
                  <a:gd name="T0" fmla="*/ 9 w 9"/>
                  <a:gd name="T1" fmla="*/ 1 h 21"/>
                  <a:gd name="T2" fmla="*/ 0 w 9"/>
                  <a:gd name="T3" fmla="*/ 21 h 21"/>
                  <a:gd name="T4" fmla="*/ 4 w 9"/>
                  <a:gd name="T5" fmla="*/ 8 h 21"/>
                  <a:gd name="T6" fmla="*/ 9 w 9"/>
                  <a:gd name="T7" fmla="*/ 1 h 21"/>
                </a:gdLst>
                <a:ahLst/>
                <a:cxnLst>
                  <a:cxn ang="0">
                    <a:pos x="T0" y="T1"/>
                  </a:cxn>
                  <a:cxn ang="0">
                    <a:pos x="T2" y="T3"/>
                  </a:cxn>
                  <a:cxn ang="0">
                    <a:pos x="T4" y="T5"/>
                  </a:cxn>
                  <a:cxn ang="0">
                    <a:pos x="T6" y="T7"/>
                  </a:cxn>
                </a:cxnLst>
                <a:rect l="0" t="0" r="r" b="b"/>
                <a:pathLst>
                  <a:path w="9" h="21">
                    <a:moveTo>
                      <a:pt x="9" y="1"/>
                    </a:moveTo>
                    <a:cubicBezTo>
                      <a:pt x="6" y="6"/>
                      <a:pt x="5" y="12"/>
                      <a:pt x="0" y="21"/>
                    </a:cubicBezTo>
                    <a:cubicBezTo>
                      <a:pt x="1" y="18"/>
                      <a:pt x="2" y="13"/>
                      <a:pt x="4" y="8"/>
                    </a:cubicBezTo>
                    <a:cubicBezTo>
                      <a:pt x="6" y="4"/>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4" name="Freeform 6731">
                <a:extLst>
                  <a:ext uri="{FF2B5EF4-FFF2-40B4-BE49-F238E27FC236}">
                    <a16:creationId xmlns:a16="http://schemas.microsoft.com/office/drawing/2014/main" id="{C79BA8CB-666E-4843-A84E-03DE2203DCAA}"/>
                  </a:ext>
                </a:extLst>
              </p:cNvPr>
              <p:cNvSpPr>
                <a:spLocks/>
              </p:cNvSpPr>
              <p:nvPr/>
            </p:nvSpPr>
            <p:spPr bwMode="auto">
              <a:xfrm>
                <a:off x="2690" y="2134"/>
                <a:ext cx="3" cy="12"/>
              </a:xfrm>
              <a:custGeom>
                <a:avLst/>
                <a:gdLst>
                  <a:gd name="T0" fmla="*/ 5 w 5"/>
                  <a:gd name="T1" fmla="*/ 8 h 22"/>
                  <a:gd name="T2" fmla="*/ 0 w 5"/>
                  <a:gd name="T3" fmla="*/ 22 h 22"/>
                  <a:gd name="T4" fmla="*/ 2 w 5"/>
                  <a:gd name="T5" fmla="*/ 4 h 22"/>
                  <a:gd name="T6" fmla="*/ 5 w 5"/>
                  <a:gd name="T7" fmla="*/ 8 h 22"/>
                </a:gdLst>
                <a:ahLst/>
                <a:cxnLst>
                  <a:cxn ang="0">
                    <a:pos x="T0" y="T1"/>
                  </a:cxn>
                  <a:cxn ang="0">
                    <a:pos x="T2" y="T3"/>
                  </a:cxn>
                  <a:cxn ang="0">
                    <a:pos x="T4" y="T5"/>
                  </a:cxn>
                  <a:cxn ang="0">
                    <a:pos x="T6" y="T7"/>
                  </a:cxn>
                </a:cxnLst>
                <a:rect l="0" t="0" r="r" b="b"/>
                <a:pathLst>
                  <a:path w="5" h="22">
                    <a:moveTo>
                      <a:pt x="5" y="8"/>
                    </a:moveTo>
                    <a:cubicBezTo>
                      <a:pt x="4" y="16"/>
                      <a:pt x="2" y="21"/>
                      <a:pt x="0" y="22"/>
                    </a:cubicBezTo>
                    <a:cubicBezTo>
                      <a:pt x="1" y="12"/>
                      <a:pt x="2" y="9"/>
                      <a:pt x="2" y="4"/>
                    </a:cubicBezTo>
                    <a:cubicBezTo>
                      <a:pt x="4" y="0"/>
                      <a:pt x="3" y="11"/>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5" name="Freeform 6732">
                <a:extLst>
                  <a:ext uri="{FF2B5EF4-FFF2-40B4-BE49-F238E27FC236}">
                    <a16:creationId xmlns:a16="http://schemas.microsoft.com/office/drawing/2014/main" id="{0699FBCE-5166-445B-940C-E9FFA47419DB}"/>
                  </a:ext>
                </a:extLst>
              </p:cNvPr>
              <p:cNvSpPr>
                <a:spLocks/>
              </p:cNvSpPr>
              <p:nvPr/>
            </p:nvSpPr>
            <p:spPr bwMode="auto">
              <a:xfrm>
                <a:off x="2689" y="2075"/>
                <a:ext cx="2" cy="16"/>
              </a:xfrm>
              <a:custGeom>
                <a:avLst/>
                <a:gdLst>
                  <a:gd name="T0" fmla="*/ 2 w 4"/>
                  <a:gd name="T1" fmla="*/ 0 h 28"/>
                  <a:gd name="T2" fmla="*/ 3 w 4"/>
                  <a:gd name="T3" fmla="*/ 28 h 28"/>
                  <a:gd name="T4" fmla="*/ 1 w 4"/>
                  <a:gd name="T5" fmla="*/ 10 h 28"/>
                  <a:gd name="T6" fmla="*/ 2 w 4"/>
                  <a:gd name="T7" fmla="*/ 0 h 28"/>
                </a:gdLst>
                <a:ahLst/>
                <a:cxnLst>
                  <a:cxn ang="0">
                    <a:pos x="T0" y="T1"/>
                  </a:cxn>
                  <a:cxn ang="0">
                    <a:pos x="T2" y="T3"/>
                  </a:cxn>
                  <a:cxn ang="0">
                    <a:pos x="T4" y="T5"/>
                  </a:cxn>
                  <a:cxn ang="0">
                    <a:pos x="T6" y="T7"/>
                  </a:cxn>
                </a:cxnLst>
                <a:rect l="0" t="0" r="r" b="b"/>
                <a:pathLst>
                  <a:path w="4" h="28">
                    <a:moveTo>
                      <a:pt x="2" y="0"/>
                    </a:moveTo>
                    <a:cubicBezTo>
                      <a:pt x="2" y="8"/>
                      <a:pt x="4" y="21"/>
                      <a:pt x="3" y="28"/>
                    </a:cubicBezTo>
                    <a:cubicBezTo>
                      <a:pt x="2" y="23"/>
                      <a:pt x="2" y="16"/>
                      <a:pt x="1" y="10"/>
                    </a:cubicBezTo>
                    <a:cubicBezTo>
                      <a:pt x="1" y="4"/>
                      <a:pt x="0"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6" name="Freeform 6733">
                <a:extLst>
                  <a:ext uri="{FF2B5EF4-FFF2-40B4-BE49-F238E27FC236}">
                    <a16:creationId xmlns:a16="http://schemas.microsoft.com/office/drawing/2014/main" id="{17BED53D-BB05-44B8-8397-28C5468FD9A0}"/>
                  </a:ext>
                </a:extLst>
              </p:cNvPr>
              <p:cNvSpPr>
                <a:spLocks/>
              </p:cNvSpPr>
              <p:nvPr/>
            </p:nvSpPr>
            <p:spPr bwMode="auto">
              <a:xfrm>
                <a:off x="2691" y="2119"/>
                <a:ext cx="2" cy="7"/>
              </a:xfrm>
              <a:custGeom>
                <a:avLst/>
                <a:gdLst>
                  <a:gd name="T0" fmla="*/ 3 w 3"/>
                  <a:gd name="T1" fmla="*/ 2 h 12"/>
                  <a:gd name="T2" fmla="*/ 1 w 3"/>
                  <a:gd name="T3" fmla="*/ 12 h 12"/>
                  <a:gd name="T4" fmla="*/ 3 w 3"/>
                  <a:gd name="T5" fmla="*/ 2 h 12"/>
                </a:gdLst>
                <a:ahLst/>
                <a:cxnLst>
                  <a:cxn ang="0">
                    <a:pos x="T0" y="T1"/>
                  </a:cxn>
                  <a:cxn ang="0">
                    <a:pos x="T2" y="T3"/>
                  </a:cxn>
                  <a:cxn ang="0">
                    <a:pos x="T4" y="T5"/>
                  </a:cxn>
                </a:cxnLst>
                <a:rect l="0" t="0" r="r" b="b"/>
                <a:pathLst>
                  <a:path w="3" h="12">
                    <a:moveTo>
                      <a:pt x="3" y="2"/>
                    </a:moveTo>
                    <a:cubicBezTo>
                      <a:pt x="3" y="11"/>
                      <a:pt x="1" y="9"/>
                      <a:pt x="1" y="12"/>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7" name="Freeform 6734">
                <a:extLst>
                  <a:ext uri="{FF2B5EF4-FFF2-40B4-BE49-F238E27FC236}">
                    <a16:creationId xmlns:a16="http://schemas.microsoft.com/office/drawing/2014/main" id="{29498F0C-07A2-416A-B263-E4736CF25F5B}"/>
                  </a:ext>
                </a:extLst>
              </p:cNvPr>
              <p:cNvSpPr>
                <a:spLocks/>
              </p:cNvSpPr>
              <p:nvPr/>
            </p:nvSpPr>
            <p:spPr bwMode="auto">
              <a:xfrm>
                <a:off x="2687" y="2159"/>
                <a:ext cx="4" cy="16"/>
              </a:xfrm>
              <a:custGeom>
                <a:avLst/>
                <a:gdLst>
                  <a:gd name="T0" fmla="*/ 6 w 7"/>
                  <a:gd name="T1" fmla="*/ 11 h 29"/>
                  <a:gd name="T2" fmla="*/ 3 w 7"/>
                  <a:gd name="T3" fmla="*/ 27 h 29"/>
                  <a:gd name="T4" fmla="*/ 4 w 7"/>
                  <a:gd name="T5" fmla="*/ 6 h 29"/>
                  <a:gd name="T6" fmla="*/ 5 w 7"/>
                  <a:gd name="T7" fmla="*/ 14 h 29"/>
                  <a:gd name="T8" fmla="*/ 6 w 7"/>
                  <a:gd name="T9" fmla="*/ 11 h 29"/>
                </a:gdLst>
                <a:ahLst/>
                <a:cxnLst>
                  <a:cxn ang="0">
                    <a:pos x="T0" y="T1"/>
                  </a:cxn>
                  <a:cxn ang="0">
                    <a:pos x="T2" y="T3"/>
                  </a:cxn>
                  <a:cxn ang="0">
                    <a:pos x="T4" y="T5"/>
                  </a:cxn>
                  <a:cxn ang="0">
                    <a:pos x="T6" y="T7"/>
                  </a:cxn>
                  <a:cxn ang="0">
                    <a:pos x="T8" y="T9"/>
                  </a:cxn>
                </a:cxnLst>
                <a:rect l="0" t="0" r="r" b="b"/>
                <a:pathLst>
                  <a:path w="7" h="29">
                    <a:moveTo>
                      <a:pt x="6" y="11"/>
                    </a:moveTo>
                    <a:cubicBezTo>
                      <a:pt x="7" y="16"/>
                      <a:pt x="3" y="20"/>
                      <a:pt x="3" y="27"/>
                    </a:cubicBezTo>
                    <a:cubicBezTo>
                      <a:pt x="0" y="29"/>
                      <a:pt x="4" y="11"/>
                      <a:pt x="4" y="6"/>
                    </a:cubicBezTo>
                    <a:cubicBezTo>
                      <a:pt x="7" y="0"/>
                      <a:pt x="4" y="16"/>
                      <a:pt x="5" y="14"/>
                    </a:cubicBezTo>
                    <a:cubicBezTo>
                      <a:pt x="5" y="15"/>
                      <a:pt x="6" y="13"/>
                      <a:pt x="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8" name="Freeform 6735">
                <a:extLst>
                  <a:ext uri="{FF2B5EF4-FFF2-40B4-BE49-F238E27FC236}">
                    <a16:creationId xmlns:a16="http://schemas.microsoft.com/office/drawing/2014/main" id="{0771B707-F27B-4B21-AD60-27074866F3DF}"/>
                  </a:ext>
                </a:extLst>
              </p:cNvPr>
              <p:cNvSpPr>
                <a:spLocks/>
              </p:cNvSpPr>
              <p:nvPr/>
            </p:nvSpPr>
            <p:spPr bwMode="auto">
              <a:xfrm>
                <a:off x="2679" y="2207"/>
                <a:ext cx="4" cy="17"/>
              </a:xfrm>
              <a:custGeom>
                <a:avLst/>
                <a:gdLst>
                  <a:gd name="T0" fmla="*/ 1 w 6"/>
                  <a:gd name="T1" fmla="*/ 30 h 31"/>
                  <a:gd name="T2" fmla="*/ 1 w 6"/>
                  <a:gd name="T3" fmla="*/ 20 h 31"/>
                  <a:gd name="T4" fmla="*/ 6 w 6"/>
                  <a:gd name="T5" fmla="*/ 0 h 31"/>
                  <a:gd name="T6" fmla="*/ 4 w 6"/>
                  <a:gd name="T7" fmla="*/ 12 h 31"/>
                  <a:gd name="T8" fmla="*/ 1 w 6"/>
                  <a:gd name="T9" fmla="*/ 30 h 31"/>
                </a:gdLst>
                <a:ahLst/>
                <a:cxnLst>
                  <a:cxn ang="0">
                    <a:pos x="T0" y="T1"/>
                  </a:cxn>
                  <a:cxn ang="0">
                    <a:pos x="T2" y="T3"/>
                  </a:cxn>
                  <a:cxn ang="0">
                    <a:pos x="T4" y="T5"/>
                  </a:cxn>
                  <a:cxn ang="0">
                    <a:pos x="T6" y="T7"/>
                  </a:cxn>
                  <a:cxn ang="0">
                    <a:pos x="T8" y="T9"/>
                  </a:cxn>
                </a:cxnLst>
                <a:rect l="0" t="0" r="r" b="b"/>
                <a:pathLst>
                  <a:path w="6" h="31">
                    <a:moveTo>
                      <a:pt x="1" y="30"/>
                    </a:moveTo>
                    <a:cubicBezTo>
                      <a:pt x="0" y="31"/>
                      <a:pt x="0" y="26"/>
                      <a:pt x="1" y="20"/>
                    </a:cubicBezTo>
                    <a:cubicBezTo>
                      <a:pt x="2" y="14"/>
                      <a:pt x="4" y="6"/>
                      <a:pt x="6" y="0"/>
                    </a:cubicBezTo>
                    <a:cubicBezTo>
                      <a:pt x="6" y="1"/>
                      <a:pt x="5" y="6"/>
                      <a:pt x="4" y="12"/>
                    </a:cubicBezTo>
                    <a:cubicBezTo>
                      <a:pt x="3" y="18"/>
                      <a:pt x="2" y="26"/>
                      <a:pt x="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9" name="Freeform 6736">
                <a:extLst>
                  <a:ext uri="{FF2B5EF4-FFF2-40B4-BE49-F238E27FC236}">
                    <a16:creationId xmlns:a16="http://schemas.microsoft.com/office/drawing/2014/main" id="{062A30F2-91BC-4935-AAA3-3327367EC09A}"/>
                  </a:ext>
                </a:extLst>
              </p:cNvPr>
              <p:cNvSpPr>
                <a:spLocks/>
              </p:cNvSpPr>
              <p:nvPr/>
            </p:nvSpPr>
            <p:spPr bwMode="auto">
              <a:xfrm>
                <a:off x="2614" y="2360"/>
                <a:ext cx="4" cy="7"/>
              </a:xfrm>
              <a:custGeom>
                <a:avLst/>
                <a:gdLst>
                  <a:gd name="T0" fmla="*/ 0 w 7"/>
                  <a:gd name="T1" fmla="*/ 13 h 13"/>
                  <a:gd name="T2" fmla="*/ 6 w 7"/>
                  <a:gd name="T3" fmla="*/ 0 h 13"/>
                  <a:gd name="T4" fmla="*/ 0 w 7"/>
                  <a:gd name="T5" fmla="*/ 13 h 13"/>
                </a:gdLst>
                <a:ahLst/>
                <a:cxnLst>
                  <a:cxn ang="0">
                    <a:pos x="T0" y="T1"/>
                  </a:cxn>
                  <a:cxn ang="0">
                    <a:pos x="T2" y="T3"/>
                  </a:cxn>
                  <a:cxn ang="0">
                    <a:pos x="T4" y="T5"/>
                  </a:cxn>
                </a:cxnLst>
                <a:rect l="0" t="0" r="r" b="b"/>
                <a:pathLst>
                  <a:path w="7" h="13">
                    <a:moveTo>
                      <a:pt x="0" y="13"/>
                    </a:moveTo>
                    <a:cubicBezTo>
                      <a:pt x="1" y="10"/>
                      <a:pt x="0" y="9"/>
                      <a:pt x="6" y="0"/>
                    </a:cubicBezTo>
                    <a:cubicBezTo>
                      <a:pt x="6" y="2"/>
                      <a:pt x="7" y="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0" name="Freeform 6737">
                <a:extLst>
                  <a:ext uri="{FF2B5EF4-FFF2-40B4-BE49-F238E27FC236}">
                    <a16:creationId xmlns:a16="http://schemas.microsoft.com/office/drawing/2014/main" id="{96120815-D350-44FF-A2FC-A4F68BF18A77}"/>
                  </a:ext>
                </a:extLst>
              </p:cNvPr>
              <p:cNvSpPr>
                <a:spLocks/>
              </p:cNvSpPr>
              <p:nvPr/>
            </p:nvSpPr>
            <p:spPr bwMode="auto">
              <a:xfrm>
                <a:off x="2690" y="2151"/>
                <a:ext cx="1" cy="6"/>
              </a:xfrm>
              <a:custGeom>
                <a:avLst/>
                <a:gdLst>
                  <a:gd name="T0" fmla="*/ 2 w 2"/>
                  <a:gd name="T1" fmla="*/ 4 h 11"/>
                  <a:gd name="T2" fmla="*/ 0 w 2"/>
                  <a:gd name="T3" fmla="*/ 11 h 11"/>
                  <a:gd name="T4" fmla="*/ 0 w 2"/>
                  <a:gd name="T5" fmla="*/ 2 h 11"/>
                  <a:gd name="T6" fmla="*/ 2 w 2"/>
                  <a:gd name="T7" fmla="*/ 4 h 11"/>
                </a:gdLst>
                <a:ahLst/>
                <a:cxnLst>
                  <a:cxn ang="0">
                    <a:pos x="T0" y="T1"/>
                  </a:cxn>
                  <a:cxn ang="0">
                    <a:pos x="T2" y="T3"/>
                  </a:cxn>
                  <a:cxn ang="0">
                    <a:pos x="T4" y="T5"/>
                  </a:cxn>
                  <a:cxn ang="0">
                    <a:pos x="T6" y="T7"/>
                  </a:cxn>
                </a:cxnLst>
                <a:rect l="0" t="0" r="r" b="b"/>
                <a:pathLst>
                  <a:path w="2" h="11">
                    <a:moveTo>
                      <a:pt x="2" y="4"/>
                    </a:moveTo>
                    <a:cubicBezTo>
                      <a:pt x="2" y="9"/>
                      <a:pt x="1" y="11"/>
                      <a:pt x="0" y="11"/>
                    </a:cubicBezTo>
                    <a:cubicBezTo>
                      <a:pt x="0" y="2"/>
                      <a:pt x="0" y="2"/>
                      <a:pt x="0" y="2"/>
                    </a:cubicBezTo>
                    <a:cubicBezTo>
                      <a:pt x="2" y="0"/>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1" name="Freeform 6738">
                <a:extLst>
                  <a:ext uri="{FF2B5EF4-FFF2-40B4-BE49-F238E27FC236}">
                    <a16:creationId xmlns:a16="http://schemas.microsoft.com/office/drawing/2014/main" id="{44A6AE9F-B57C-4D3C-A689-BA2409519C59}"/>
                  </a:ext>
                </a:extLst>
              </p:cNvPr>
              <p:cNvSpPr>
                <a:spLocks/>
              </p:cNvSpPr>
              <p:nvPr/>
            </p:nvSpPr>
            <p:spPr bwMode="auto">
              <a:xfrm>
                <a:off x="2686" y="2179"/>
                <a:ext cx="3" cy="9"/>
              </a:xfrm>
              <a:custGeom>
                <a:avLst/>
                <a:gdLst>
                  <a:gd name="T0" fmla="*/ 2 w 5"/>
                  <a:gd name="T1" fmla="*/ 16 h 16"/>
                  <a:gd name="T2" fmla="*/ 0 w 5"/>
                  <a:gd name="T3" fmla="*/ 16 h 16"/>
                  <a:gd name="T4" fmla="*/ 4 w 5"/>
                  <a:gd name="T5" fmla="*/ 4 h 16"/>
                  <a:gd name="T6" fmla="*/ 2 w 5"/>
                  <a:gd name="T7" fmla="*/ 16 h 16"/>
                </a:gdLst>
                <a:ahLst/>
                <a:cxnLst>
                  <a:cxn ang="0">
                    <a:pos x="T0" y="T1"/>
                  </a:cxn>
                  <a:cxn ang="0">
                    <a:pos x="T2" y="T3"/>
                  </a:cxn>
                  <a:cxn ang="0">
                    <a:pos x="T4" y="T5"/>
                  </a:cxn>
                  <a:cxn ang="0">
                    <a:pos x="T6" y="T7"/>
                  </a:cxn>
                </a:cxnLst>
                <a:rect l="0" t="0" r="r" b="b"/>
                <a:pathLst>
                  <a:path w="5" h="16">
                    <a:moveTo>
                      <a:pt x="2" y="16"/>
                    </a:moveTo>
                    <a:cubicBezTo>
                      <a:pt x="0" y="16"/>
                      <a:pt x="0" y="16"/>
                      <a:pt x="0" y="16"/>
                    </a:cubicBezTo>
                    <a:cubicBezTo>
                      <a:pt x="1" y="11"/>
                      <a:pt x="2" y="3"/>
                      <a:pt x="4" y="4"/>
                    </a:cubicBezTo>
                    <a:cubicBezTo>
                      <a:pt x="1" y="16"/>
                      <a:pt x="5" y="0"/>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2" name="Freeform 6739">
                <a:extLst>
                  <a:ext uri="{FF2B5EF4-FFF2-40B4-BE49-F238E27FC236}">
                    <a16:creationId xmlns:a16="http://schemas.microsoft.com/office/drawing/2014/main" id="{BCCB55C4-151F-470F-AE8C-0772590C006E}"/>
                  </a:ext>
                </a:extLst>
              </p:cNvPr>
              <p:cNvSpPr>
                <a:spLocks/>
              </p:cNvSpPr>
              <p:nvPr/>
            </p:nvSpPr>
            <p:spPr bwMode="auto">
              <a:xfrm>
                <a:off x="2549" y="2432"/>
                <a:ext cx="7" cy="6"/>
              </a:xfrm>
              <a:custGeom>
                <a:avLst/>
                <a:gdLst>
                  <a:gd name="T0" fmla="*/ 0 w 12"/>
                  <a:gd name="T1" fmla="*/ 11 h 11"/>
                  <a:gd name="T2" fmla="*/ 11 w 12"/>
                  <a:gd name="T3" fmla="*/ 0 h 11"/>
                  <a:gd name="T4" fmla="*/ 0 w 12"/>
                  <a:gd name="T5" fmla="*/ 11 h 11"/>
                </a:gdLst>
                <a:ahLst/>
                <a:cxnLst>
                  <a:cxn ang="0">
                    <a:pos x="T0" y="T1"/>
                  </a:cxn>
                  <a:cxn ang="0">
                    <a:pos x="T2" y="T3"/>
                  </a:cxn>
                  <a:cxn ang="0">
                    <a:pos x="T4" y="T5"/>
                  </a:cxn>
                </a:cxnLst>
                <a:rect l="0" t="0" r="r" b="b"/>
                <a:pathLst>
                  <a:path w="12" h="11">
                    <a:moveTo>
                      <a:pt x="0" y="11"/>
                    </a:moveTo>
                    <a:cubicBezTo>
                      <a:pt x="1" y="9"/>
                      <a:pt x="7" y="3"/>
                      <a:pt x="11" y="0"/>
                    </a:cubicBezTo>
                    <a:cubicBezTo>
                      <a:pt x="12" y="1"/>
                      <a:pt x="3" y="9"/>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3" name="Freeform 6740">
                <a:extLst>
                  <a:ext uri="{FF2B5EF4-FFF2-40B4-BE49-F238E27FC236}">
                    <a16:creationId xmlns:a16="http://schemas.microsoft.com/office/drawing/2014/main" id="{C9A7B135-C70A-48C9-A7F2-4007C8830767}"/>
                  </a:ext>
                </a:extLst>
              </p:cNvPr>
              <p:cNvSpPr>
                <a:spLocks noEditPoints="1"/>
              </p:cNvSpPr>
              <p:nvPr/>
            </p:nvSpPr>
            <p:spPr bwMode="auto">
              <a:xfrm>
                <a:off x="2724" y="1838"/>
                <a:ext cx="50" cy="99"/>
              </a:xfrm>
              <a:custGeom>
                <a:avLst/>
                <a:gdLst>
                  <a:gd name="T0" fmla="*/ 5 w 87"/>
                  <a:gd name="T1" fmla="*/ 16 h 175"/>
                  <a:gd name="T2" fmla="*/ 27 w 87"/>
                  <a:gd name="T3" fmla="*/ 58 h 175"/>
                  <a:gd name="T4" fmla="*/ 10 w 87"/>
                  <a:gd name="T5" fmla="*/ 37 h 175"/>
                  <a:gd name="T6" fmla="*/ 12 w 87"/>
                  <a:gd name="T7" fmla="*/ 46 h 175"/>
                  <a:gd name="T8" fmla="*/ 4 w 87"/>
                  <a:gd name="T9" fmla="*/ 34 h 175"/>
                  <a:gd name="T10" fmla="*/ 39 w 87"/>
                  <a:gd name="T11" fmla="*/ 84 h 175"/>
                  <a:gd name="T12" fmla="*/ 70 w 87"/>
                  <a:gd name="T13" fmla="*/ 154 h 175"/>
                  <a:gd name="T14" fmla="*/ 66 w 87"/>
                  <a:gd name="T15" fmla="*/ 138 h 175"/>
                  <a:gd name="T16" fmla="*/ 77 w 87"/>
                  <a:gd name="T17" fmla="*/ 161 h 175"/>
                  <a:gd name="T18" fmla="*/ 81 w 87"/>
                  <a:gd name="T19" fmla="*/ 166 h 175"/>
                  <a:gd name="T20" fmla="*/ 78 w 87"/>
                  <a:gd name="T21" fmla="*/ 153 h 175"/>
                  <a:gd name="T22" fmla="*/ 83 w 87"/>
                  <a:gd name="T23" fmla="*/ 158 h 175"/>
                  <a:gd name="T24" fmla="*/ 82 w 87"/>
                  <a:gd name="T25" fmla="*/ 153 h 175"/>
                  <a:gd name="T26" fmla="*/ 64 w 87"/>
                  <a:gd name="T27" fmla="*/ 110 h 175"/>
                  <a:gd name="T28" fmla="*/ 60 w 87"/>
                  <a:gd name="T29" fmla="*/ 106 h 175"/>
                  <a:gd name="T30" fmla="*/ 56 w 87"/>
                  <a:gd name="T31" fmla="*/ 92 h 175"/>
                  <a:gd name="T32" fmla="*/ 34 w 87"/>
                  <a:gd name="T33" fmla="*/ 52 h 175"/>
                  <a:gd name="T34" fmla="*/ 25 w 87"/>
                  <a:gd name="T35" fmla="*/ 34 h 175"/>
                  <a:gd name="T36" fmla="*/ 33 w 87"/>
                  <a:gd name="T37" fmla="*/ 38 h 175"/>
                  <a:gd name="T38" fmla="*/ 45 w 87"/>
                  <a:gd name="T39" fmla="*/ 52 h 175"/>
                  <a:gd name="T40" fmla="*/ 44 w 87"/>
                  <a:gd name="T41" fmla="*/ 45 h 175"/>
                  <a:gd name="T42" fmla="*/ 27 w 87"/>
                  <a:gd name="T43" fmla="*/ 21 h 175"/>
                  <a:gd name="T44" fmla="*/ 19 w 87"/>
                  <a:gd name="T45" fmla="*/ 15 h 175"/>
                  <a:gd name="T46" fmla="*/ 4 w 87"/>
                  <a:gd name="T47" fmla="*/ 2 h 175"/>
                  <a:gd name="T48" fmla="*/ 3 w 87"/>
                  <a:gd name="T49" fmla="*/ 5 h 175"/>
                  <a:gd name="T50" fmla="*/ 0 w 87"/>
                  <a:gd name="T51" fmla="*/ 5 h 175"/>
                  <a:gd name="T52" fmla="*/ 65 w 87"/>
                  <a:gd name="T53" fmla="*/ 126 h 175"/>
                  <a:gd name="T54" fmla="*/ 59 w 87"/>
                  <a:gd name="T55" fmla="*/ 118 h 175"/>
                  <a:gd name="T56" fmla="*/ 69 w 87"/>
                  <a:gd name="T57" fmla="*/ 138 h 175"/>
                  <a:gd name="T58" fmla="*/ 56 w 87"/>
                  <a:gd name="T59" fmla="*/ 112 h 175"/>
                  <a:gd name="T60" fmla="*/ 50 w 87"/>
                  <a:gd name="T61" fmla="*/ 95 h 175"/>
                  <a:gd name="T62" fmla="*/ 22 w 87"/>
                  <a:gd name="T63" fmla="*/ 61 h 175"/>
                  <a:gd name="T64" fmla="*/ 36 w 87"/>
                  <a:gd name="T65" fmla="*/ 89 h 175"/>
                  <a:gd name="T66" fmla="*/ 22 w 87"/>
                  <a:gd name="T67" fmla="*/ 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175">
                    <a:moveTo>
                      <a:pt x="0" y="5"/>
                    </a:moveTo>
                    <a:cubicBezTo>
                      <a:pt x="4" y="11"/>
                      <a:pt x="3" y="12"/>
                      <a:pt x="5" y="16"/>
                    </a:cubicBezTo>
                    <a:cubicBezTo>
                      <a:pt x="14" y="25"/>
                      <a:pt x="18" y="40"/>
                      <a:pt x="26" y="53"/>
                    </a:cubicBezTo>
                    <a:cubicBezTo>
                      <a:pt x="26" y="54"/>
                      <a:pt x="26" y="56"/>
                      <a:pt x="27" y="58"/>
                    </a:cubicBezTo>
                    <a:cubicBezTo>
                      <a:pt x="19" y="45"/>
                      <a:pt x="20" y="51"/>
                      <a:pt x="21" y="56"/>
                    </a:cubicBezTo>
                    <a:cubicBezTo>
                      <a:pt x="15" y="45"/>
                      <a:pt x="14" y="41"/>
                      <a:pt x="10" y="37"/>
                    </a:cubicBezTo>
                    <a:cubicBezTo>
                      <a:pt x="16" y="46"/>
                      <a:pt x="20" y="54"/>
                      <a:pt x="20" y="57"/>
                    </a:cubicBezTo>
                    <a:cubicBezTo>
                      <a:pt x="20" y="59"/>
                      <a:pt x="18" y="57"/>
                      <a:pt x="12" y="46"/>
                    </a:cubicBezTo>
                    <a:cubicBezTo>
                      <a:pt x="13" y="45"/>
                      <a:pt x="18" y="55"/>
                      <a:pt x="18" y="55"/>
                    </a:cubicBezTo>
                    <a:cubicBezTo>
                      <a:pt x="13" y="44"/>
                      <a:pt x="9" y="41"/>
                      <a:pt x="4" y="34"/>
                    </a:cubicBezTo>
                    <a:cubicBezTo>
                      <a:pt x="13" y="52"/>
                      <a:pt x="26" y="72"/>
                      <a:pt x="36" y="95"/>
                    </a:cubicBezTo>
                    <a:cubicBezTo>
                      <a:pt x="38" y="91"/>
                      <a:pt x="41" y="94"/>
                      <a:pt x="39" y="84"/>
                    </a:cubicBezTo>
                    <a:cubicBezTo>
                      <a:pt x="46" y="99"/>
                      <a:pt x="50" y="108"/>
                      <a:pt x="54" y="118"/>
                    </a:cubicBezTo>
                    <a:cubicBezTo>
                      <a:pt x="58" y="128"/>
                      <a:pt x="63" y="138"/>
                      <a:pt x="70" y="154"/>
                    </a:cubicBezTo>
                    <a:cubicBezTo>
                      <a:pt x="68" y="145"/>
                      <a:pt x="64" y="141"/>
                      <a:pt x="62" y="132"/>
                    </a:cubicBezTo>
                    <a:cubicBezTo>
                      <a:pt x="63" y="133"/>
                      <a:pt x="64" y="135"/>
                      <a:pt x="66" y="138"/>
                    </a:cubicBezTo>
                    <a:cubicBezTo>
                      <a:pt x="71" y="148"/>
                      <a:pt x="69" y="147"/>
                      <a:pt x="71" y="153"/>
                    </a:cubicBezTo>
                    <a:cubicBezTo>
                      <a:pt x="71" y="150"/>
                      <a:pt x="76" y="161"/>
                      <a:pt x="77" y="161"/>
                    </a:cubicBezTo>
                    <a:cubicBezTo>
                      <a:pt x="74" y="153"/>
                      <a:pt x="72" y="148"/>
                      <a:pt x="72" y="145"/>
                    </a:cubicBezTo>
                    <a:cubicBezTo>
                      <a:pt x="76" y="152"/>
                      <a:pt x="80" y="164"/>
                      <a:pt x="81" y="166"/>
                    </a:cubicBezTo>
                    <a:cubicBezTo>
                      <a:pt x="77" y="151"/>
                      <a:pt x="86" y="173"/>
                      <a:pt x="87" y="175"/>
                    </a:cubicBezTo>
                    <a:cubicBezTo>
                      <a:pt x="84" y="163"/>
                      <a:pt x="84" y="165"/>
                      <a:pt x="78" y="153"/>
                    </a:cubicBezTo>
                    <a:cubicBezTo>
                      <a:pt x="79" y="153"/>
                      <a:pt x="77" y="147"/>
                      <a:pt x="76" y="145"/>
                    </a:cubicBezTo>
                    <a:cubicBezTo>
                      <a:pt x="79" y="150"/>
                      <a:pt x="79" y="146"/>
                      <a:pt x="83" y="158"/>
                    </a:cubicBezTo>
                    <a:cubicBezTo>
                      <a:pt x="82" y="158"/>
                      <a:pt x="80" y="153"/>
                      <a:pt x="84" y="162"/>
                    </a:cubicBezTo>
                    <a:cubicBezTo>
                      <a:pt x="83" y="160"/>
                      <a:pt x="84" y="158"/>
                      <a:pt x="82" y="153"/>
                    </a:cubicBezTo>
                    <a:cubicBezTo>
                      <a:pt x="80" y="151"/>
                      <a:pt x="77" y="141"/>
                      <a:pt x="73" y="132"/>
                    </a:cubicBezTo>
                    <a:cubicBezTo>
                      <a:pt x="69" y="122"/>
                      <a:pt x="66" y="113"/>
                      <a:pt x="64" y="110"/>
                    </a:cubicBezTo>
                    <a:cubicBezTo>
                      <a:pt x="66" y="114"/>
                      <a:pt x="66" y="116"/>
                      <a:pt x="66" y="118"/>
                    </a:cubicBezTo>
                    <a:cubicBezTo>
                      <a:pt x="66" y="117"/>
                      <a:pt x="63" y="112"/>
                      <a:pt x="60" y="106"/>
                    </a:cubicBezTo>
                    <a:cubicBezTo>
                      <a:pt x="58" y="101"/>
                      <a:pt x="55" y="95"/>
                      <a:pt x="55" y="94"/>
                    </a:cubicBezTo>
                    <a:cubicBezTo>
                      <a:pt x="56" y="92"/>
                      <a:pt x="58" y="99"/>
                      <a:pt x="56" y="92"/>
                    </a:cubicBezTo>
                    <a:cubicBezTo>
                      <a:pt x="50" y="79"/>
                      <a:pt x="47" y="74"/>
                      <a:pt x="45" y="70"/>
                    </a:cubicBezTo>
                    <a:cubicBezTo>
                      <a:pt x="43" y="66"/>
                      <a:pt x="40" y="62"/>
                      <a:pt x="34" y="52"/>
                    </a:cubicBezTo>
                    <a:cubicBezTo>
                      <a:pt x="36" y="53"/>
                      <a:pt x="38" y="55"/>
                      <a:pt x="39" y="55"/>
                    </a:cubicBezTo>
                    <a:cubicBezTo>
                      <a:pt x="34" y="46"/>
                      <a:pt x="32" y="45"/>
                      <a:pt x="25" y="34"/>
                    </a:cubicBezTo>
                    <a:cubicBezTo>
                      <a:pt x="24" y="31"/>
                      <a:pt x="21" y="24"/>
                      <a:pt x="22" y="24"/>
                    </a:cubicBezTo>
                    <a:cubicBezTo>
                      <a:pt x="27" y="32"/>
                      <a:pt x="31" y="36"/>
                      <a:pt x="33" y="38"/>
                    </a:cubicBezTo>
                    <a:cubicBezTo>
                      <a:pt x="28" y="26"/>
                      <a:pt x="33" y="34"/>
                      <a:pt x="32" y="27"/>
                    </a:cubicBezTo>
                    <a:cubicBezTo>
                      <a:pt x="40" y="40"/>
                      <a:pt x="43" y="47"/>
                      <a:pt x="45" y="52"/>
                    </a:cubicBezTo>
                    <a:cubicBezTo>
                      <a:pt x="47" y="57"/>
                      <a:pt x="49" y="60"/>
                      <a:pt x="52" y="65"/>
                    </a:cubicBezTo>
                    <a:cubicBezTo>
                      <a:pt x="48" y="56"/>
                      <a:pt x="46" y="51"/>
                      <a:pt x="44" y="45"/>
                    </a:cubicBezTo>
                    <a:cubicBezTo>
                      <a:pt x="40" y="42"/>
                      <a:pt x="32" y="24"/>
                      <a:pt x="29" y="18"/>
                    </a:cubicBezTo>
                    <a:cubicBezTo>
                      <a:pt x="23" y="9"/>
                      <a:pt x="24" y="14"/>
                      <a:pt x="27" y="21"/>
                    </a:cubicBezTo>
                    <a:cubicBezTo>
                      <a:pt x="24" y="17"/>
                      <a:pt x="20" y="9"/>
                      <a:pt x="17" y="5"/>
                    </a:cubicBezTo>
                    <a:cubicBezTo>
                      <a:pt x="17" y="8"/>
                      <a:pt x="18" y="12"/>
                      <a:pt x="19" y="15"/>
                    </a:cubicBezTo>
                    <a:cubicBezTo>
                      <a:pt x="13" y="4"/>
                      <a:pt x="13" y="6"/>
                      <a:pt x="9" y="0"/>
                    </a:cubicBezTo>
                    <a:cubicBezTo>
                      <a:pt x="7" y="3"/>
                      <a:pt x="6" y="4"/>
                      <a:pt x="4" y="2"/>
                    </a:cubicBezTo>
                    <a:cubicBezTo>
                      <a:pt x="9" y="9"/>
                      <a:pt x="12" y="15"/>
                      <a:pt x="12" y="16"/>
                    </a:cubicBezTo>
                    <a:cubicBezTo>
                      <a:pt x="9" y="13"/>
                      <a:pt x="9" y="16"/>
                      <a:pt x="3" y="5"/>
                    </a:cubicBezTo>
                    <a:cubicBezTo>
                      <a:pt x="3" y="5"/>
                      <a:pt x="1" y="2"/>
                      <a:pt x="1" y="2"/>
                    </a:cubicBezTo>
                    <a:cubicBezTo>
                      <a:pt x="11" y="19"/>
                      <a:pt x="2" y="6"/>
                      <a:pt x="0" y="5"/>
                    </a:cubicBezTo>
                    <a:close/>
                    <a:moveTo>
                      <a:pt x="60" y="111"/>
                    </a:moveTo>
                    <a:cubicBezTo>
                      <a:pt x="64" y="120"/>
                      <a:pt x="67" y="126"/>
                      <a:pt x="65" y="126"/>
                    </a:cubicBezTo>
                    <a:cubicBezTo>
                      <a:pt x="61" y="117"/>
                      <a:pt x="59" y="111"/>
                      <a:pt x="60" y="111"/>
                    </a:cubicBezTo>
                    <a:close/>
                    <a:moveTo>
                      <a:pt x="59" y="118"/>
                    </a:moveTo>
                    <a:cubicBezTo>
                      <a:pt x="64" y="128"/>
                      <a:pt x="58" y="114"/>
                      <a:pt x="60" y="116"/>
                    </a:cubicBezTo>
                    <a:cubicBezTo>
                      <a:pt x="65" y="127"/>
                      <a:pt x="66" y="131"/>
                      <a:pt x="69" y="138"/>
                    </a:cubicBezTo>
                    <a:cubicBezTo>
                      <a:pt x="65" y="131"/>
                      <a:pt x="60" y="123"/>
                      <a:pt x="56" y="117"/>
                    </a:cubicBezTo>
                    <a:cubicBezTo>
                      <a:pt x="54" y="112"/>
                      <a:pt x="55" y="113"/>
                      <a:pt x="56" y="112"/>
                    </a:cubicBezTo>
                    <a:cubicBezTo>
                      <a:pt x="50" y="98"/>
                      <a:pt x="54" y="113"/>
                      <a:pt x="48" y="100"/>
                    </a:cubicBezTo>
                    <a:cubicBezTo>
                      <a:pt x="50" y="99"/>
                      <a:pt x="47" y="92"/>
                      <a:pt x="50" y="95"/>
                    </a:cubicBezTo>
                    <a:cubicBezTo>
                      <a:pt x="56" y="106"/>
                      <a:pt x="60" y="117"/>
                      <a:pt x="59" y="118"/>
                    </a:cubicBezTo>
                    <a:close/>
                    <a:moveTo>
                      <a:pt x="22" y="61"/>
                    </a:moveTo>
                    <a:cubicBezTo>
                      <a:pt x="26" y="67"/>
                      <a:pt x="33" y="79"/>
                      <a:pt x="27" y="65"/>
                    </a:cubicBezTo>
                    <a:cubicBezTo>
                      <a:pt x="38" y="83"/>
                      <a:pt x="35" y="83"/>
                      <a:pt x="36" y="89"/>
                    </a:cubicBezTo>
                    <a:cubicBezTo>
                      <a:pt x="32" y="80"/>
                      <a:pt x="30" y="76"/>
                      <a:pt x="28" y="73"/>
                    </a:cubicBezTo>
                    <a:cubicBezTo>
                      <a:pt x="27" y="70"/>
                      <a:pt x="26" y="67"/>
                      <a:pt x="2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4" name="Freeform 6741">
                <a:extLst>
                  <a:ext uri="{FF2B5EF4-FFF2-40B4-BE49-F238E27FC236}">
                    <a16:creationId xmlns:a16="http://schemas.microsoft.com/office/drawing/2014/main" id="{757B1E76-15C5-4DED-97A7-32A2689419A7}"/>
                  </a:ext>
                </a:extLst>
              </p:cNvPr>
              <p:cNvSpPr>
                <a:spLocks noEditPoints="1"/>
              </p:cNvSpPr>
              <p:nvPr/>
            </p:nvSpPr>
            <p:spPr bwMode="auto">
              <a:xfrm>
                <a:off x="1800" y="1600"/>
                <a:ext cx="967" cy="906"/>
              </a:xfrm>
              <a:custGeom>
                <a:avLst/>
                <a:gdLst>
                  <a:gd name="T0" fmla="*/ 42 w 1699"/>
                  <a:gd name="T1" fmla="*/ 1039 h 1592"/>
                  <a:gd name="T2" fmla="*/ 340 w 1699"/>
                  <a:gd name="T3" fmla="*/ 462 h 1592"/>
                  <a:gd name="T4" fmla="*/ 843 w 1699"/>
                  <a:gd name="T5" fmla="*/ 194 h 1592"/>
                  <a:gd name="T6" fmla="*/ 1302 w 1699"/>
                  <a:gd name="T7" fmla="*/ 337 h 1592"/>
                  <a:gd name="T8" fmla="*/ 1538 w 1699"/>
                  <a:gd name="T9" fmla="*/ 646 h 1592"/>
                  <a:gd name="T10" fmla="*/ 1588 w 1699"/>
                  <a:gd name="T11" fmla="*/ 925 h 1592"/>
                  <a:gd name="T12" fmla="*/ 1549 w 1699"/>
                  <a:gd name="T13" fmla="*/ 1194 h 1592"/>
                  <a:gd name="T14" fmla="*/ 1456 w 1699"/>
                  <a:gd name="T15" fmla="*/ 1402 h 1592"/>
                  <a:gd name="T16" fmla="*/ 1615 w 1699"/>
                  <a:gd name="T17" fmla="*/ 1091 h 1592"/>
                  <a:gd name="T18" fmla="*/ 1543 w 1699"/>
                  <a:gd name="T19" fmla="*/ 1312 h 1592"/>
                  <a:gd name="T20" fmla="*/ 1433 w 1699"/>
                  <a:gd name="T21" fmla="*/ 1491 h 1592"/>
                  <a:gd name="T22" fmla="*/ 1646 w 1699"/>
                  <a:gd name="T23" fmla="*/ 1167 h 1592"/>
                  <a:gd name="T24" fmla="*/ 1689 w 1699"/>
                  <a:gd name="T25" fmla="*/ 985 h 1592"/>
                  <a:gd name="T26" fmla="*/ 1677 w 1699"/>
                  <a:gd name="T27" fmla="*/ 750 h 1592"/>
                  <a:gd name="T28" fmla="*/ 1679 w 1699"/>
                  <a:gd name="T29" fmla="*/ 860 h 1592"/>
                  <a:gd name="T30" fmla="*/ 1535 w 1699"/>
                  <a:gd name="T31" fmla="*/ 459 h 1592"/>
                  <a:gd name="T32" fmla="*/ 1426 w 1699"/>
                  <a:gd name="T33" fmla="*/ 313 h 1592"/>
                  <a:gd name="T34" fmla="*/ 1360 w 1699"/>
                  <a:gd name="T35" fmla="*/ 264 h 1592"/>
                  <a:gd name="T36" fmla="*/ 1143 w 1699"/>
                  <a:gd name="T37" fmla="*/ 131 h 1592"/>
                  <a:gd name="T38" fmla="*/ 1262 w 1699"/>
                  <a:gd name="T39" fmla="*/ 172 h 1592"/>
                  <a:gd name="T40" fmla="*/ 999 w 1699"/>
                  <a:gd name="T41" fmla="*/ 109 h 1592"/>
                  <a:gd name="T42" fmla="*/ 849 w 1699"/>
                  <a:gd name="T43" fmla="*/ 81 h 1592"/>
                  <a:gd name="T44" fmla="*/ 1254 w 1699"/>
                  <a:gd name="T45" fmla="*/ 152 h 1592"/>
                  <a:gd name="T46" fmla="*/ 1464 w 1699"/>
                  <a:gd name="T47" fmla="*/ 294 h 1592"/>
                  <a:gd name="T48" fmla="*/ 890 w 1699"/>
                  <a:gd name="T49" fmla="*/ 45 h 1592"/>
                  <a:gd name="T50" fmla="*/ 875 w 1699"/>
                  <a:gd name="T51" fmla="*/ 16 h 1592"/>
                  <a:gd name="T52" fmla="*/ 1641 w 1699"/>
                  <a:gd name="T53" fmla="*/ 669 h 1592"/>
                  <a:gd name="T54" fmla="*/ 856 w 1699"/>
                  <a:gd name="T55" fmla="*/ 20 h 1592"/>
                  <a:gd name="T56" fmla="*/ 160 w 1699"/>
                  <a:gd name="T57" fmla="*/ 407 h 1592"/>
                  <a:gd name="T58" fmla="*/ 282 w 1699"/>
                  <a:gd name="T59" fmla="*/ 273 h 1592"/>
                  <a:gd name="T60" fmla="*/ 105 w 1699"/>
                  <a:gd name="T61" fmla="*/ 531 h 1592"/>
                  <a:gd name="T62" fmla="*/ 361 w 1699"/>
                  <a:gd name="T63" fmla="*/ 220 h 1592"/>
                  <a:gd name="T64" fmla="*/ 1488 w 1699"/>
                  <a:gd name="T65" fmla="*/ 324 h 1592"/>
                  <a:gd name="T66" fmla="*/ 347 w 1699"/>
                  <a:gd name="T67" fmla="*/ 249 h 1592"/>
                  <a:gd name="T68" fmla="*/ 491 w 1699"/>
                  <a:gd name="T69" fmla="*/ 156 h 1592"/>
                  <a:gd name="T70" fmla="*/ 266 w 1699"/>
                  <a:gd name="T71" fmla="*/ 336 h 1592"/>
                  <a:gd name="T72" fmla="*/ 444 w 1699"/>
                  <a:gd name="T73" fmla="*/ 197 h 1592"/>
                  <a:gd name="T74" fmla="*/ 703 w 1699"/>
                  <a:gd name="T75" fmla="*/ 96 h 1592"/>
                  <a:gd name="T76" fmla="*/ 328 w 1699"/>
                  <a:gd name="T77" fmla="*/ 295 h 1592"/>
                  <a:gd name="T78" fmla="*/ 759 w 1699"/>
                  <a:gd name="T79" fmla="*/ 99 h 1592"/>
                  <a:gd name="T80" fmla="*/ 515 w 1699"/>
                  <a:gd name="T81" fmla="*/ 179 h 1592"/>
                  <a:gd name="T82" fmla="*/ 1681 w 1699"/>
                  <a:gd name="T83" fmla="*/ 790 h 1592"/>
                  <a:gd name="T84" fmla="*/ 812 w 1699"/>
                  <a:gd name="T85" fmla="*/ 103 h 1592"/>
                  <a:gd name="T86" fmla="*/ 161 w 1699"/>
                  <a:gd name="T87" fmla="*/ 545 h 1592"/>
                  <a:gd name="T88" fmla="*/ 1449 w 1699"/>
                  <a:gd name="T89" fmla="*/ 346 h 1592"/>
                  <a:gd name="T90" fmla="*/ 293 w 1699"/>
                  <a:gd name="T91" fmla="*/ 362 h 1592"/>
                  <a:gd name="T92" fmla="*/ 1417 w 1699"/>
                  <a:gd name="T93" fmla="*/ 1503 h 1592"/>
                  <a:gd name="T94" fmla="*/ 1468 w 1699"/>
                  <a:gd name="T95" fmla="*/ 435 h 1592"/>
                  <a:gd name="T96" fmla="*/ 1465 w 1699"/>
                  <a:gd name="T97" fmla="*/ 409 h 1592"/>
                  <a:gd name="T98" fmla="*/ 1013 w 1699"/>
                  <a:gd name="T99" fmla="*/ 154 h 1592"/>
                  <a:gd name="T100" fmla="*/ 951 w 1699"/>
                  <a:gd name="T101" fmla="*/ 140 h 1592"/>
                  <a:gd name="T102" fmla="*/ 883 w 1699"/>
                  <a:gd name="T103" fmla="*/ 138 h 1592"/>
                  <a:gd name="T104" fmla="*/ 1548 w 1699"/>
                  <a:gd name="T105" fmla="*/ 551 h 1592"/>
                  <a:gd name="T106" fmla="*/ 1459 w 1699"/>
                  <a:gd name="T107" fmla="*/ 426 h 1592"/>
                  <a:gd name="T108" fmla="*/ 1603 w 1699"/>
                  <a:gd name="T109" fmla="*/ 699 h 1592"/>
                  <a:gd name="T110" fmla="*/ 1601 w 1699"/>
                  <a:gd name="T111" fmla="*/ 1113 h 1592"/>
                  <a:gd name="T112" fmla="*/ 1489 w 1699"/>
                  <a:gd name="T113" fmla="*/ 1353 h 1592"/>
                  <a:gd name="T114" fmla="*/ 1603 w 1699"/>
                  <a:gd name="T115" fmla="*/ 773 h 1592"/>
                  <a:gd name="T116" fmla="*/ 1536 w 1699"/>
                  <a:gd name="T117" fmla="*/ 608 h 1592"/>
                  <a:gd name="T118" fmla="*/ 1221 w 1699"/>
                  <a:gd name="T119" fmla="*/ 270 h 1592"/>
                  <a:gd name="T120" fmla="*/ 997 w 1699"/>
                  <a:gd name="T121" fmla="*/ 193 h 1592"/>
                  <a:gd name="T122" fmla="*/ 855 w 1699"/>
                  <a:gd name="T123" fmla="*/ 189 h 1592"/>
                  <a:gd name="T124" fmla="*/ 1578 w 1699"/>
                  <a:gd name="T125" fmla="*/ 893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9" h="1592">
                    <a:moveTo>
                      <a:pt x="715" y="13"/>
                    </a:moveTo>
                    <a:cubicBezTo>
                      <a:pt x="703" y="15"/>
                      <a:pt x="685" y="19"/>
                      <a:pt x="668" y="23"/>
                    </a:cubicBezTo>
                    <a:cubicBezTo>
                      <a:pt x="650" y="27"/>
                      <a:pt x="634" y="31"/>
                      <a:pt x="626" y="32"/>
                    </a:cubicBezTo>
                    <a:cubicBezTo>
                      <a:pt x="626" y="33"/>
                      <a:pt x="620" y="35"/>
                      <a:pt x="613" y="37"/>
                    </a:cubicBezTo>
                    <a:cubicBezTo>
                      <a:pt x="607" y="39"/>
                      <a:pt x="600" y="41"/>
                      <a:pt x="598" y="40"/>
                    </a:cubicBezTo>
                    <a:cubicBezTo>
                      <a:pt x="588" y="43"/>
                      <a:pt x="592" y="43"/>
                      <a:pt x="584" y="45"/>
                    </a:cubicBezTo>
                    <a:cubicBezTo>
                      <a:pt x="582" y="47"/>
                      <a:pt x="579" y="49"/>
                      <a:pt x="574" y="51"/>
                    </a:cubicBezTo>
                    <a:cubicBezTo>
                      <a:pt x="570" y="54"/>
                      <a:pt x="562" y="57"/>
                      <a:pt x="549" y="62"/>
                    </a:cubicBezTo>
                    <a:cubicBezTo>
                      <a:pt x="544" y="62"/>
                      <a:pt x="556" y="58"/>
                      <a:pt x="536" y="64"/>
                    </a:cubicBezTo>
                    <a:cubicBezTo>
                      <a:pt x="549" y="57"/>
                      <a:pt x="569" y="49"/>
                      <a:pt x="589" y="42"/>
                    </a:cubicBezTo>
                    <a:cubicBezTo>
                      <a:pt x="609" y="35"/>
                      <a:pt x="627" y="30"/>
                      <a:pt x="637" y="28"/>
                    </a:cubicBezTo>
                    <a:cubicBezTo>
                      <a:pt x="642" y="26"/>
                      <a:pt x="653" y="22"/>
                      <a:pt x="664" y="19"/>
                    </a:cubicBezTo>
                    <a:cubicBezTo>
                      <a:pt x="663" y="18"/>
                      <a:pt x="652" y="21"/>
                      <a:pt x="651" y="20"/>
                    </a:cubicBezTo>
                    <a:cubicBezTo>
                      <a:pt x="642" y="22"/>
                      <a:pt x="634" y="25"/>
                      <a:pt x="626" y="27"/>
                    </a:cubicBezTo>
                    <a:cubicBezTo>
                      <a:pt x="625" y="29"/>
                      <a:pt x="618" y="32"/>
                      <a:pt x="608" y="35"/>
                    </a:cubicBezTo>
                    <a:cubicBezTo>
                      <a:pt x="598" y="38"/>
                      <a:pt x="585" y="41"/>
                      <a:pt x="575" y="46"/>
                    </a:cubicBezTo>
                    <a:cubicBezTo>
                      <a:pt x="565" y="49"/>
                      <a:pt x="579" y="42"/>
                      <a:pt x="569" y="46"/>
                    </a:cubicBezTo>
                    <a:cubicBezTo>
                      <a:pt x="567" y="47"/>
                      <a:pt x="559" y="50"/>
                      <a:pt x="551" y="54"/>
                    </a:cubicBezTo>
                    <a:cubicBezTo>
                      <a:pt x="542" y="57"/>
                      <a:pt x="533" y="60"/>
                      <a:pt x="528" y="62"/>
                    </a:cubicBezTo>
                    <a:cubicBezTo>
                      <a:pt x="529" y="63"/>
                      <a:pt x="531" y="63"/>
                      <a:pt x="527" y="65"/>
                    </a:cubicBezTo>
                    <a:cubicBezTo>
                      <a:pt x="516" y="68"/>
                      <a:pt x="508" y="74"/>
                      <a:pt x="493" y="80"/>
                    </a:cubicBezTo>
                    <a:cubicBezTo>
                      <a:pt x="490" y="80"/>
                      <a:pt x="489" y="79"/>
                      <a:pt x="474" y="87"/>
                    </a:cubicBezTo>
                    <a:cubicBezTo>
                      <a:pt x="482" y="84"/>
                      <a:pt x="472" y="90"/>
                      <a:pt x="463" y="95"/>
                    </a:cubicBezTo>
                    <a:cubicBezTo>
                      <a:pt x="463" y="94"/>
                      <a:pt x="456" y="98"/>
                      <a:pt x="450" y="101"/>
                    </a:cubicBezTo>
                    <a:cubicBezTo>
                      <a:pt x="444" y="104"/>
                      <a:pt x="438" y="107"/>
                      <a:pt x="438" y="106"/>
                    </a:cubicBezTo>
                    <a:cubicBezTo>
                      <a:pt x="430" y="110"/>
                      <a:pt x="429" y="112"/>
                      <a:pt x="419" y="117"/>
                    </a:cubicBezTo>
                    <a:cubicBezTo>
                      <a:pt x="422" y="117"/>
                      <a:pt x="417" y="120"/>
                      <a:pt x="412" y="124"/>
                    </a:cubicBezTo>
                    <a:cubicBezTo>
                      <a:pt x="402" y="128"/>
                      <a:pt x="406" y="128"/>
                      <a:pt x="397" y="134"/>
                    </a:cubicBezTo>
                    <a:cubicBezTo>
                      <a:pt x="392" y="136"/>
                      <a:pt x="400" y="129"/>
                      <a:pt x="394" y="133"/>
                    </a:cubicBezTo>
                    <a:cubicBezTo>
                      <a:pt x="388" y="139"/>
                      <a:pt x="378" y="145"/>
                      <a:pt x="367" y="153"/>
                    </a:cubicBezTo>
                    <a:cubicBezTo>
                      <a:pt x="356" y="161"/>
                      <a:pt x="344" y="169"/>
                      <a:pt x="333" y="178"/>
                    </a:cubicBezTo>
                    <a:cubicBezTo>
                      <a:pt x="330" y="179"/>
                      <a:pt x="325" y="182"/>
                      <a:pt x="319" y="186"/>
                    </a:cubicBezTo>
                    <a:cubicBezTo>
                      <a:pt x="308" y="197"/>
                      <a:pt x="309" y="200"/>
                      <a:pt x="305" y="204"/>
                    </a:cubicBezTo>
                    <a:cubicBezTo>
                      <a:pt x="295" y="213"/>
                      <a:pt x="291" y="215"/>
                      <a:pt x="288" y="216"/>
                    </a:cubicBezTo>
                    <a:cubicBezTo>
                      <a:pt x="284" y="218"/>
                      <a:pt x="281" y="219"/>
                      <a:pt x="275" y="224"/>
                    </a:cubicBezTo>
                    <a:cubicBezTo>
                      <a:pt x="274" y="227"/>
                      <a:pt x="266" y="236"/>
                      <a:pt x="253" y="248"/>
                    </a:cubicBezTo>
                    <a:cubicBezTo>
                      <a:pt x="253" y="247"/>
                      <a:pt x="257" y="243"/>
                      <a:pt x="252" y="247"/>
                    </a:cubicBezTo>
                    <a:cubicBezTo>
                      <a:pt x="245" y="256"/>
                      <a:pt x="251" y="252"/>
                      <a:pt x="257" y="249"/>
                    </a:cubicBezTo>
                    <a:cubicBezTo>
                      <a:pt x="255" y="251"/>
                      <a:pt x="255" y="252"/>
                      <a:pt x="253" y="254"/>
                    </a:cubicBezTo>
                    <a:cubicBezTo>
                      <a:pt x="241" y="263"/>
                      <a:pt x="243" y="259"/>
                      <a:pt x="237" y="263"/>
                    </a:cubicBezTo>
                    <a:cubicBezTo>
                      <a:pt x="226" y="273"/>
                      <a:pt x="219" y="281"/>
                      <a:pt x="213" y="289"/>
                    </a:cubicBezTo>
                    <a:cubicBezTo>
                      <a:pt x="207" y="297"/>
                      <a:pt x="202" y="304"/>
                      <a:pt x="195" y="312"/>
                    </a:cubicBezTo>
                    <a:cubicBezTo>
                      <a:pt x="195" y="312"/>
                      <a:pt x="195" y="311"/>
                      <a:pt x="196" y="309"/>
                    </a:cubicBezTo>
                    <a:cubicBezTo>
                      <a:pt x="188" y="319"/>
                      <a:pt x="186" y="320"/>
                      <a:pt x="179" y="329"/>
                    </a:cubicBezTo>
                    <a:cubicBezTo>
                      <a:pt x="176" y="337"/>
                      <a:pt x="166" y="347"/>
                      <a:pt x="158" y="361"/>
                    </a:cubicBezTo>
                    <a:cubicBezTo>
                      <a:pt x="158" y="358"/>
                      <a:pt x="153" y="365"/>
                      <a:pt x="148" y="373"/>
                    </a:cubicBezTo>
                    <a:cubicBezTo>
                      <a:pt x="148" y="374"/>
                      <a:pt x="151" y="372"/>
                      <a:pt x="148" y="376"/>
                    </a:cubicBezTo>
                    <a:cubicBezTo>
                      <a:pt x="147" y="376"/>
                      <a:pt x="142" y="384"/>
                      <a:pt x="142" y="382"/>
                    </a:cubicBezTo>
                    <a:cubicBezTo>
                      <a:pt x="136" y="391"/>
                      <a:pt x="136" y="391"/>
                      <a:pt x="130" y="400"/>
                    </a:cubicBezTo>
                    <a:cubicBezTo>
                      <a:pt x="128" y="403"/>
                      <a:pt x="123" y="412"/>
                      <a:pt x="118" y="421"/>
                    </a:cubicBezTo>
                    <a:cubicBezTo>
                      <a:pt x="113" y="431"/>
                      <a:pt x="107" y="441"/>
                      <a:pt x="103" y="447"/>
                    </a:cubicBezTo>
                    <a:cubicBezTo>
                      <a:pt x="99" y="455"/>
                      <a:pt x="92" y="469"/>
                      <a:pt x="86" y="482"/>
                    </a:cubicBezTo>
                    <a:cubicBezTo>
                      <a:pt x="80" y="496"/>
                      <a:pt x="74" y="508"/>
                      <a:pt x="70" y="514"/>
                    </a:cubicBezTo>
                    <a:cubicBezTo>
                      <a:pt x="70" y="517"/>
                      <a:pt x="67" y="524"/>
                      <a:pt x="64" y="531"/>
                    </a:cubicBezTo>
                    <a:cubicBezTo>
                      <a:pt x="61" y="538"/>
                      <a:pt x="58" y="545"/>
                      <a:pt x="56" y="548"/>
                    </a:cubicBezTo>
                    <a:cubicBezTo>
                      <a:pt x="56" y="551"/>
                      <a:pt x="53" y="560"/>
                      <a:pt x="50" y="570"/>
                    </a:cubicBezTo>
                    <a:cubicBezTo>
                      <a:pt x="46" y="580"/>
                      <a:pt x="42" y="590"/>
                      <a:pt x="40" y="594"/>
                    </a:cubicBezTo>
                    <a:cubicBezTo>
                      <a:pt x="28" y="637"/>
                      <a:pt x="18" y="680"/>
                      <a:pt x="11" y="726"/>
                    </a:cubicBezTo>
                    <a:cubicBezTo>
                      <a:pt x="4" y="771"/>
                      <a:pt x="0" y="819"/>
                      <a:pt x="2" y="871"/>
                    </a:cubicBezTo>
                    <a:cubicBezTo>
                      <a:pt x="3" y="902"/>
                      <a:pt x="6" y="933"/>
                      <a:pt x="10" y="961"/>
                    </a:cubicBezTo>
                    <a:cubicBezTo>
                      <a:pt x="15" y="990"/>
                      <a:pt x="20" y="1016"/>
                      <a:pt x="27" y="1036"/>
                    </a:cubicBezTo>
                    <a:cubicBezTo>
                      <a:pt x="26" y="1034"/>
                      <a:pt x="22" y="1015"/>
                      <a:pt x="23" y="1012"/>
                    </a:cubicBezTo>
                    <a:cubicBezTo>
                      <a:pt x="29" y="1037"/>
                      <a:pt x="37" y="1053"/>
                      <a:pt x="44" y="1069"/>
                    </a:cubicBezTo>
                    <a:cubicBezTo>
                      <a:pt x="44" y="1066"/>
                      <a:pt x="41" y="1053"/>
                      <a:pt x="41" y="1051"/>
                    </a:cubicBezTo>
                    <a:cubicBezTo>
                      <a:pt x="43" y="1053"/>
                      <a:pt x="45" y="1061"/>
                      <a:pt x="46" y="1063"/>
                    </a:cubicBezTo>
                    <a:cubicBezTo>
                      <a:pt x="46" y="1059"/>
                      <a:pt x="42" y="1045"/>
                      <a:pt x="42" y="1039"/>
                    </a:cubicBezTo>
                    <a:cubicBezTo>
                      <a:pt x="44" y="1046"/>
                      <a:pt x="46" y="1047"/>
                      <a:pt x="48" y="1049"/>
                    </a:cubicBezTo>
                    <a:cubicBezTo>
                      <a:pt x="50" y="1050"/>
                      <a:pt x="52" y="1053"/>
                      <a:pt x="55" y="1066"/>
                    </a:cubicBezTo>
                    <a:cubicBezTo>
                      <a:pt x="57" y="1069"/>
                      <a:pt x="53" y="1055"/>
                      <a:pt x="55" y="1058"/>
                    </a:cubicBezTo>
                    <a:cubicBezTo>
                      <a:pt x="57" y="1066"/>
                      <a:pt x="59" y="1072"/>
                      <a:pt x="60" y="1073"/>
                    </a:cubicBezTo>
                    <a:cubicBezTo>
                      <a:pt x="60" y="1062"/>
                      <a:pt x="66" y="1072"/>
                      <a:pt x="71" y="1079"/>
                    </a:cubicBezTo>
                    <a:cubicBezTo>
                      <a:pt x="73" y="1083"/>
                      <a:pt x="75" y="1086"/>
                      <a:pt x="77" y="1086"/>
                    </a:cubicBezTo>
                    <a:cubicBezTo>
                      <a:pt x="78" y="1085"/>
                      <a:pt x="78" y="1081"/>
                      <a:pt x="76" y="1070"/>
                    </a:cubicBezTo>
                    <a:cubicBezTo>
                      <a:pt x="76" y="1067"/>
                      <a:pt x="78" y="1076"/>
                      <a:pt x="79" y="1075"/>
                    </a:cubicBezTo>
                    <a:cubicBezTo>
                      <a:pt x="78" y="1069"/>
                      <a:pt x="75" y="1066"/>
                      <a:pt x="75" y="1062"/>
                    </a:cubicBezTo>
                    <a:cubicBezTo>
                      <a:pt x="78" y="1072"/>
                      <a:pt x="79" y="1072"/>
                      <a:pt x="79" y="1067"/>
                    </a:cubicBezTo>
                    <a:cubicBezTo>
                      <a:pt x="82" y="1077"/>
                      <a:pt x="84" y="1079"/>
                      <a:pt x="86" y="1080"/>
                    </a:cubicBezTo>
                    <a:cubicBezTo>
                      <a:pt x="84" y="1068"/>
                      <a:pt x="85" y="1063"/>
                      <a:pt x="86" y="1060"/>
                    </a:cubicBezTo>
                    <a:cubicBezTo>
                      <a:pt x="87" y="1058"/>
                      <a:pt x="89" y="1058"/>
                      <a:pt x="91" y="1058"/>
                    </a:cubicBezTo>
                    <a:cubicBezTo>
                      <a:pt x="96" y="1068"/>
                      <a:pt x="102" y="1083"/>
                      <a:pt x="107" y="1087"/>
                    </a:cubicBezTo>
                    <a:cubicBezTo>
                      <a:pt x="105" y="1080"/>
                      <a:pt x="104" y="1074"/>
                      <a:pt x="106" y="1075"/>
                    </a:cubicBezTo>
                    <a:cubicBezTo>
                      <a:pt x="109" y="1086"/>
                      <a:pt x="112" y="1091"/>
                      <a:pt x="114" y="1092"/>
                    </a:cubicBezTo>
                    <a:cubicBezTo>
                      <a:pt x="116" y="1093"/>
                      <a:pt x="117" y="1091"/>
                      <a:pt x="117" y="1088"/>
                    </a:cubicBezTo>
                    <a:cubicBezTo>
                      <a:pt x="116" y="1080"/>
                      <a:pt x="114" y="1072"/>
                      <a:pt x="113" y="1065"/>
                    </a:cubicBezTo>
                    <a:cubicBezTo>
                      <a:pt x="113" y="1065"/>
                      <a:pt x="114" y="1063"/>
                      <a:pt x="113" y="1060"/>
                    </a:cubicBezTo>
                    <a:cubicBezTo>
                      <a:pt x="115" y="1066"/>
                      <a:pt x="118" y="1079"/>
                      <a:pt x="118" y="1075"/>
                    </a:cubicBezTo>
                    <a:cubicBezTo>
                      <a:pt x="119" y="1074"/>
                      <a:pt x="117" y="1069"/>
                      <a:pt x="116" y="1063"/>
                    </a:cubicBezTo>
                    <a:cubicBezTo>
                      <a:pt x="114" y="1057"/>
                      <a:pt x="112" y="1050"/>
                      <a:pt x="112" y="1047"/>
                    </a:cubicBezTo>
                    <a:cubicBezTo>
                      <a:pt x="115" y="1058"/>
                      <a:pt x="119" y="1072"/>
                      <a:pt x="123" y="1083"/>
                    </a:cubicBezTo>
                    <a:cubicBezTo>
                      <a:pt x="127" y="1094"/>
                      <a:pt x="131" y="1103"/>
                      <a:pt x="133" y="1103"/>
                    </a:cubicBezTo>
                    <a:cubicBezTo>
                      <a:pt x="131" y="1094"/>
                      <a:pt x="128" y="1084"/>
                      <a:pt x="127" y="1078"/>
                    </a:cubicBezTo>
                    <a:cubicBezTo>
                      <a:pt x="127" y="1081"/>
                      <a:pt x="125" y="1076"/>
                      <a:pt x="124" y="1071"/>
                    </a:cubicBezTo>
                    <a:cubicBezTo>
                      <a:pt x="122" y="1066"/>
                      <a:pt x="121" y="1061"/>
                      <a:pt x="121" y="1060"/>
                    </a:cubicBezTo>
                    <a:cubicBezTo>
                      <a:pt x="126" y="1068"/>
                      <a:pt x="128" y="1068"/>
                      <a:pt x="128" y="1058"/>
                    </a:cubicBezTo>
                    <a:cubicBezTo>
                      <a:pt x="129" y="1061"/>
                      <a:pt x="132" y="1071"/>
                      <a:pt x="134" y="1078"/>
                    </a:cubicBezTo>
                    <a:cubicBezTo>
                      <a:pt x="136" y="1079"/>
                      <a:pt x="131" y="1065"/>
                      <a:pt x="131" y="1062"/>
                    </a:cubicBezTo>
                    <a:cubicBezTo>
                      <a:pt x="138" y="1077"/>
                      <a:pt x="145" y="1084"/>
                      <a:pt x="150" y="1083"/>
                    </a:cubicBezTo>
                    <a:cubicBezTo>
                      <a:pt x="154" y="1082"/>
                      <a:pt x="155" y="1073"/>
                      <a:pt x="152" y="1053"/>
                    </a:cubicBezTo>
                    <a:cubicBezTo>
                      <a:pt x="160" y="1066"/>
                      <a:pt x="169" y="1071"/>
                      <a:pt x="170" y="1059"/>
                    </a:cubicBezTo>
                    <a:cubicBezTo>
                      <a:pt x="165" y="1042"/>
                      <a:pt x="163" y="1029"/>
                      <a:pt x="158" y="1017"/>
                    </a:cubicBezTo>
                    <a:cubicBezTo>
                      <a:pt x="159" y="1016"/>
                      <a:pt x="159" y="1015"/>
                      <a:pt x="159" y="1013"/>
                    </a:cubicBezTo>
                    <a:cubicBezTo>
                      <a:pt x="164" y="1033"/>
                      <a:pt x="169" y="1048"/>
                      <a:pt x="175" y="1065"/>
                    </a:cubicBezTo>
                    <a:cubicBezTo>
                      <a:pt x="177" y="1063"/>
                      <a:pt x="177" y="1063"/>
                      <a:pt x="177" y="1063"/>
                    </a:cubicBezTo>
                    <a:cubicBezTo>
                      <a:pt x="173" y="1047"/>
                      <a:pt x="166" y="1030"/>
                      <a:pt x="167" y="1023"/>
                    </a:cubicBezTo>
                    <a:cubicBezTo>
                      <a:pt x="167" y="1025"/>
                      <a:pt x="169" y="1030"/>
                      <a:pt x="170" y="1034"/>
                    </a:cubicBezTo>
                    <a:cubicBezTo>
                      <a:pt x="171" y="1039"/>
                      <a:pt x="172" y="1042"/>
                      <a:pt x="173" y="1042"/>
                    </a:cubicBezTo>
                    <a:cubicBezTo>
                      <a:pt x="169" y="1027"/>
                      <a:pt x="172" y="1028"/>
                      <a:pt x="170" y="1017"/>
                    </a:cubicBezTo>
                    <a:cubicBezTo>
                      <a:pt x="172" y="1024"/>
                      <a:pt x="174" y="1030"/>
                      <a:pt x="177" y="1042"/>
                    </a:cubicBezTo>
                    <a:cubicBezTo>
                      <a:pt x="178" y="1038"/>
                      <a:pt x="182" y="1051"/>
                      <a:pt x="185" y="1055"/>
                    </a:cubicBezTo>
                    <a:cubicBezTo>
                      <a:pt x="188" y="1052"/>
                      <a:pt x="191" y="1059"/>
                      <a:pt x="192" y="1052"/>
                    </a:cubicBezTo>
                    <a:cubicBezTo>
                      <a:pt x="198" y="1066"/>
                      <a:pt x="202" y="1071"/>
                      <a:pt x="206" y="1075"/>
                    </a:cubicBezTo>
                    <a:cubicBezTo>
                      <a:pt x="210" y="1079"/>
                      <a:pt x="214" y="1081"/>
                      <a:pt x="220" y="1091"/>
                    </a:cubicBezTo>
                    <a:cubicBezTo>
                      <a:pt x="220" y="1089"/>
                      <a:pt x="219" y="1088"/>
                      <a:pt x="220" y="1088"/>
                    </a:cubicBezTo>
                    <a:cubicBezTo>
                      <a:pt x="218" y="1082"/>
                      <a:pt x="216" y="1073"/>
                      <a:pt x="215" y="1064"/>
                    </a:cubicBezTo>
                    <a:cubicBezTo>
                      <a:pt x="213" y="1055"/>
                      <a:pt x="212" y="1045"/>
                      <a:pt x="212" y="1038"/>
                    </a:cubicBezTo>
                    <a:cubicBezTo>
                      <a:pt x="212" y="1030"/>
                      <a:pt x="212" y="1025"/>
                      <a:pt x="214" y="1023"/>
                    </a:cubicBezTo>
                    <a:cubicBezTo>
                      <a:pt x="215" y="1022"/>
                      <a:pt x="217" y="1024"/>
                      <a:pt x="221" y="1033"/>
                    </a:cubicBezTo>
                    <a:cubicBezTo>
                      <a:pt x="223" y="1034"/>
                      <a:pt x="222" y="1029"/>
                      <a:pt x="222" y="1024"/>
                    </a:cubicBezTo>
                    <a:cubicBezTo>
                      <a:pt x="221" y="1019"/>
                      <a:pt x="220" y="1014"/>
                      <a:pt x="222" y="1017"/>
                    </a:cubicBezTo>
                    <a:cubicBezTo>
                      <a:pt x="216" y="985"/>
                      <a:pt x="210" y="950"/>
                      <a:pt x="207" y="912"/>
                    </a:cubicBezTo>
                    <a:cubicBezTo>
                      <a:pt x="205" y="875"/>
                      <a:pt x="205" y="835"/>
                      <a:pt x="209" y="795"/>
                    </a:cubicBezTo>
                    <a:cubicBezTo>
                      <a:pt x="213" y="756"/>
                      <a:pt x="221" y="716"/>
                      <a:pt x="232" y="679"/>
                    </a:cubicBezTo>
                    <a:cubicBezTo>
                      <a:pt x="242" y="642"/>
                      <a:pt x="256" y="608"/>
                      <a:pt x="271" y="579"/>
                    </a:cubicBezTo>
                    <a:cubicBezTo>
                      <a:pt x="275" y="570"/>
                      <a:pt x="282" y="557"/>
                      <a:pt x="288" y="547"/>
                    </a:cubicBezTo>
                    <a:cubicBezTo>
                      <a:pt x="294" y="536"/>
                      <a:pt x="299" y="528"/>
                      <a:pt x="297" y="528"/>
                    </a:cubicBezTo>
                    <a:cubicBezTo>
                      <a:pt x="301" y="525"/>
                      <a:pt x="305" y="517"/>
                      <a:pt x="311" y="509"/>
                    </a:cubicBezTo>
                    <a:cubicBezTo>
                      <a:pt x="316" y="501"/>
                      <a:pt x="322" y="491"/>
                      <a:pt x="327" y="485"/>
                    </a:cubicBezTo>
                    <a:cubicBezTo>
                      <a:pt x="327" y="483"/>
                      <a:pt x="321" y="491"/>
                      <a:pt x="321" y="489"/>
                    </a:cubicBezTo>
                    <a:cubicBezTo>
                      <a:pt x="327" y="482"/>
                      <a:pt x="330" y="477"/>
                      <a:pt x="333" y="473"/>
                    </a:cubicBezTo>
                    <a:cubicBezTo>
                      <a:pt x="332" y="477"/>
                      <a:pt x="324" y="488"/>
                      <a:pt x="332" y="478"/>
                    </a:cubicBezTo>
                    <a:cubicBezTo>
                      <a:pt x="331" y="476"/>
                      <a:pt x="338" y="472"/>
                      <a:pt x="342" y="465"/>
                    </a:cubicBezTo>
                    <a:cubicBezTo>
                      <a:pt x="345" y="460"/>
                      <a:pt x="335" y="469"/>
                      <a:pt x="340" y="462"/>
                    </a:cubicBezTo>
                    <a:cubicBezTo>
                      <a:pt x="343" y="458"/>
                      <a:pt x="345" y="456"/>
                      <a:pt x="346" y="455"/>
                    </a:cubicBezTo>
                    <a:cubicBezTo>
                      <a:pt x="341" y="462"/>
                      <a:pt x="346" y="459"/>
                      <a:pt x="344" y="463"/>
                    </a:cubicBezTo>
                    <a:cubicBezTo>
                      <a:pt x="355" y="448"/>
                      <a:pt x="365" y="436"/>
                      <a:pt x="382" y="419"/>
                    </a:cubicBezTo>
                    <a:cubicBezTo>
                      <a:pt x="382" y="418"/>
                      <a:pt x="379" y="419"/>
                      <a:pt x="382" y="416"/>
                    </a:cubicBezTo>
                    <a:cubicBezTo>
                      <a:pt x="390" y="410"/>
                      <a:pt x="394" y="404"/>
                      <a:pt x="405" y="395"/>
                    </a:cubicBezTo>
                    <a:cubicBezTo>
                      <a:pt x="405" y="395"/>
                      <a:pt x="404" y="395"/>
                      <a:pt x="406" y="393"/>
                    </a:cubicBezTo>
                    <a:cubicBezTo>
                      <a:pt x="408" y="392"/>
                      <a:pt x="412" y="387"/>
                      <a:pt x="409" y="391"/>
                    </a:cubicBezTo>
                    <a:cubicBezTo>
                      <a:pt x="424" y="377"/>
                      <a:pt x="436" y="367"/>
                      <a:pt x="446" y="358"/>
                    </a:cubicBezTo>
                    <a:cubicBezTo>
                      <a:pt x="457" y="350"/>
                      <a:pt x="467" y="342"/>
                      <a:pt x="480" y="333"/>
                    </a:cubicBezTo>
                    <a:cubicBezTo>
                      <a:pt x="485" y="330"/>
                      <a:pt x="475" y="335"/>
                      <a:pt x="483" y="329"/>
                    </a:cubicBezTo>
                    <a:cubicBezTo>
                      <a:pt x="487" y="326"/>
                      <a:pt x="489" y="326"/>
                      <a:pt x="490" y="327"/>
                    </a:cubicBezTo>
                    <a:cubicBezTo>
                      <a:pt x="509" y="313"/>
                      <a:pt x="524" y="306"/>
                      <a:pt x="533" y="298"/>
                    </a:cubicBezTo>
                    <a:cubicBezTo>
                      <a:pt x="548" y="291"/>
                      <a:pt x="565" y="281"/>
                      <a:pt x="584" y="272"/>
                    </a:cubicBezTo>
                    <a:cubicBezTo>
                      <a:pt x="571" y="278"/>
                      <a:pt x="577" y="273"/>
                      <a:pt x="567" y="278"/>
                    </a:cubicBezTo>
                    <a:cubicBezTo>
                      <a:pt x="568" y="276"/>
                      <a:pt x="575" y="273"/>
                      <a:pt x="582" y="269"/>
                    </a:cubicBezTo>
                    <a:cubicBezTo>
                      <a:pt x="590" y="266"/>
                      <a:pt x="597" y="263"/>
                      <a:pt x="600" y="262"/>
                    </a:cubicBezTo>
                    <a:cubicBezTo>
                      <a:pt x="598" y="263"/>
                      <a:pt x="597" y="264"/>
                      <a:pt x="598" y="264"/>
                    </a:cubicBezTo>
                    <a:cubicBezTo>
                      <a:pt x="594" y="266"/>
                      <a:pt x="590" y="268"/>
                      <a:pt x="585" y="270"/>
                    </a:cubicBezTo>
                    <a:cubicBezTo>
                      <a:pt x="586" y="271"/>
                      <a:pt x="586" y="271"/>
                      <a:pt x="586" y="271"/>
                    </a:cubicBezTo>
                    <a:cubicBezTo>
                      <a:pt x="587" y="271"/>
                      <a:pt x="590" y="270"/>
                      <a:pt x="592" y="269"/>
                    </a:cubicBezTo>
                    <a:cubicBezTo>
                      <a:pt x="592" y="266"/>
                      <a:pt x="600" y="267"/>
                      <a:pt x="608" y="263"/>
                    </a:cubicBezTo>
                    <a:cubicBezTo>
                      <a:pt x="606" y="261"/>
                      <a:pt x="612" y="260"/>
                      <a:pt x="626" y="254"/>
                    </a:cubicBezTo>
                    <a:cubicBezTo>
                      <a:pt x="632" y="251"/>
                      <a:pt x="626" y="253"/>
                      <a:pt x="632" y="250"/>
                    </a:cubicBezTo>
                    <a:cubicBezTo>
                      <a:pt x="625" y="253"/>
                      <a:pt x="618" y="255"/>
                      <a:pt x="611" y="258"/>
                    </a:cubicBezTo>
                    <a:cubicBezTo>
                      <a:pt x="616" y="254"/>
                      <a:pt x="604" y="262"/>
                      <a:pt x="603" y="261"/>
                    </a:cubicBezTo>
                    <a:cubicBezTo>
                      <a:pt x="604" y="259"/>
                      <a:pt x="611" y="256"/>
                      <a:pt x="618" y="254"/>
                    </a:cubicBezTo>
                    <a:cubicBezTo>
                      <a:pt x="624" y="251"/>
                      <a:pt x="629" y="249"/>
                      <a:pt x="627" y="248"/>
                    </a:cubicBezTo>
                    <a:cubicBezTo>
                      <a:pt x="636" y="246"/>
                      <a:pt x="638" y="244"/>
                      <a:pt x="651" y="240"/>
                    </a:cubicBezTo>
                    <a:cubicBezTo>
                      <a:pt x="649" y="242"/>
                      <a:pt x="666" y="236"/>
                      <a:pt x="675" y="235"/>
                    </a:cubicBezTo>
                    <a:cubicBezTo>
                      <a:pt x="669" y="233"/>
                      <a:pt x="688" y="230"/>
                      <a:pt x="690" y="229"/>
                    </a:cubicBezTo>
                    <a:cubicBezTo>
                      <a:pt x="693" y="226"/>
                      <a:pt x="685" y="228"/>
                      <a:pt x="688" y="226"/>
                    </a:cubicBezTo>
                    <a:cubicBezTo>
                      <a:pt x="691" y="225"/>
                      <a:pt x="696" y="224"/>
                      <a:pt x="696" y="224"/>
                    </a:cubicBezTo>
                    <a:cubicBezTo>
                      <a:pt x="700" y="225"/>
                      <a:pt x="693" y="226"/>
                      <a:pt x="695" y="227"/>
                    </a:cubicBezTo>
                    <a:cubicBezTo>
                      <a:pt x="707" y="225"/>
                      <a:pt x="713" y="224"/>
                      <a:pt x="724" y="222"/>
                    </a:cubicBezTo>
                    <a:cubicBezTo>
                      <a:pt x="726" y="222"/>
                      <a:pt x="722" y="223"/>
                      <a:pt x="718" y="224"/>
                    </a:cubicBezTo>
                    <a:cubicBezTo>
                      <a:pt x="714" y="225"/>
                      <a:pt x="710" y="226"/>
                      <a:pt x="712" y="227"/>
                    </a:cubicBezTo>
                    <a:cubicBezTo>
                      <a:pt x="720" y="224"/>
                      <a:pt x="735" y="223"/>
                      <a:pt x="746" y="220"/>
                    </a:cubicBezTo>
                    <a:cubicBezTo>
                      <a:pt x="743" y="219"/>
                      <a:pt x="744" y="215"/>
                      <a:pt x="745" y="214"/>
                    </a:cubicBezTo>
                    <a:cubicBezTo>
                      <a:pt x="754" y="213"/>
                      <a:pt x="751" y="216"/>
                      <a:pt x="763" y="213"/>
                    </a:cubicBezTo>
                    <a:cubicBezTo>
                      <a:pt x="763" y="211"/>
                      <a:pt x="764" y="212"/>
                      <a:pt x="767" y="210"/>
                    </a:cubicBezTo>
                    <a:cubicBezTo>
                      <a:pt x="758" y="212"/>
                      <a:pt x="757" y="211"/>
                      <a:pt x="755" y="210"/>
                    </a:cubicBezTo>
                    <a:cubicBezTo>
                      <a:pt x="759" y="210"/>
                      <a:pt x="767" y="209"/>
                      <a:pt x="775" y="208"/>
                    </a:cubicBezTo>
                    <a:cubicBezTo>
                      <a:pt x="770" y="210"/>
                      <a:pt x="780" y="209"/>
                      <a:pt x="780" y="211"/>
                    </a:cubicBezTo>
                    <a:cubicBezTo>
                      <a:pt x="788" y="210"/>
                      <a:pt x="792" y="210"/>
                      <a:pt x="795" y="209"/>
                    </a:cubicBezTo>
                    <a:cubicBezTo>
                      <a:pt x="799" y="209"/>
                      <a:pt x="802" y="208"/>
                      <a:pt x="809" y="208"/>
                    </a:cubicBezTo>
                    <a:cubicBezTo>
                      <a:pt x="810" y="206"/>
                      <a:pt x="810" y="207"/>
                      <a:pt x="807" y="205"/>
                    </a:cubicBezTo>
                    <a:cubicBezTo>
                      <a:pt x="819" y="204"/>
                      <a:pt x="816" y="204"/>
                      <a:pt x="827" y="204"/>
                    </a:cubicBezTo>
                    <a:cubicBezTo>
                      <a:pt x="830" y="202"/>
                      <a:pt x="832" y="201"/>
                      <a:pt x="837" y="200"/>
                    </a:cubicBezTo>
                    <a:cubicBezTo>
                      <a:pt x="824" y="201"/>
                      <a:pt x="819" y="200"/>
                      <a:pt x="812" y="199"/>
                    </a:cubicBezTo>
                    <a:cubicBezTo>
                      <a:pt x="811" y="200"/>
                      <a:pt x="823" y="201"/>
                      <a:pt x="814" y="202"/>
                    </a:cubicBezTo>
                    <a:cubicBezTo>
                      <a:pt x="802" y="202"/>
                      <a:pt x="817" y="203"/>
                      <a:pt x="809" y="204"/>
                    </a:cubicBezTo>
                    <a:cubicBezTo>
                      <a:pt x="802" y="204"/>
                      <a:pt x="810" y="201"/>
                      <a:pt x="800" y="203"/>
                    </a:cubicBezTo>
                    <a:cubicBezTo>
                      <a:pt x="801" y="204"/>
                      <a:pt x="800" y="205"/>
                      <a:pt x="792" y="206"/>
                    </a:cubicBezTo>
                    <a:cubicBezTo>
                      <a:pt x="785" y="206"/>
                      <a:pt x="796" y="205"/>
                      <a:pt x="794" y="203"/>
                    </a:cubicBezTo>
                    <a:cubicBezTo>
                      <a:pt x="788" y="204"/>
                      <a:pt x="779" y="206"/>
                      <a:pt x="771" y="207"/>
                    </a:cubicBezTo>
                    <a:cubicBezTo>
                      <a:pt x="763" y="208"/>
                      <a:pt x="757" y="208"/>
                      <a:pt x="758" y="206"/>
                    </a:cubicBezTo>
                    <a:cubicBezTo>
                      <a:pt x="767" y="205"/>
                      <a:pt x="768" y="204"/>
                      <a:pt x="775" y="203"/>
                    </a:cubicBezTo>
                    <a:cubicBezTo>
                      <a:pt x="775" y="204"/>
                      <a:pt x="784" y="204"/>
                      <a:pt x="787" y="203"/>
                    </a:cubicBezTo>
                    <a:cubicBezTo>
                      <a:pt x="780" y="204"/>
                      <a:pt x="778" y="203"/>
                      <a:pt x="775" y="203"/>
                    </a:cubicBezTo>
                    <a:cubicBezTo>
                      <a:pt x="782" y="202"/>
                      <a:pt x="795" y="200"/>
                      <a:pt x="798" y="200"/>
                    </a:cubicBezTo>
                    <a:cubicBezTo>
                      <a:pt x="796" y="201"/>
                      <a:pt x="790" y="202"/>
                      <a:pt x="796" y="202"/>
                    </a:cubicBezTo>
                    <a:cubicBezTo>
                      <a:pt x="810" y="201"/>
                      <a:pt x="797" y="201"/>
                      <a:pt x="803" y="199"/>
                    </a:cubicBezTo>
                    <a:cubicBezTo>
                      <a:pt x="810" y="200"/>
                      <a:pt x="810" y="197"/>
                      <a:pt x="824" y="197"/>
                    </a:cubicBezTo>
                    <a:cubicBezTo>
                      <a:pt x="820" y="199"/>
                      <a:pt x="827" y="200"/>
                      <a:pt x="840" y="199"/>
                    </a:cubicBezTo>
                    <a:cubicBezTo>
                      <a:pt x="840" y="198"/>
                      <a:pt x="851" y="198"/>
                      <a:pt x="853" y="197"/>
                    </a:cubicBezTo>
                    <a:cubicBezTo>
                      <a:pt x="843" y="198"/>
                      <a:pt x="837" y="196"/>
                      <a:pt x="843" y="194"/>
                    </a:cubicBezTo>
                    <a:cubicBezTo>
                      <a:pt x="825" y="194"/>
                      <a:pt x="809" y="196"/>
                      <a:pt x="791" y="198"/>
                    </a:cubicBezTo>
                    <a:cubicBezTo>
                      <a:pt x="773" y="200"/>
                      <a:pt x="753" y="203"/>
                      <a:pt x="727" y="209"/>
                    </a:cubicBezTo>
                    <a:cubicBezTo>
                      <a:pt x="725" y="208"/>
                      <a:pt x="718" y="210"/>
                      <a:pt x="720" y="208"/>
                    </a:cubicBezTo>
                    <a:cubicBezTo>
                      <a:pt x="733" y="208"/>
                      <a:pt x="744" y="202"/>
                      <a:pt x="752" y="203"/>
                    </a:cubicBezTo>
                    <a:cubicBezTo>
                      <a:pt x="753" y="202"/>
                      <a:pt x="755" y="201"/>
                      <a:pt x="757" y="201"/>
                    </a:cubicBezTo>
                    <a:cubicBezTo>
                      <a:pt x="778" y="198"/>
                      <a:pt x="805" y="194"/>
                      <a:pt x="832" y="193"/>
                    </a:cubicBezTo>
                    <a:cubicBezTo>
                      <a:pt x="859" y="191"/>
                      <a:pt x="886" y="190"/>
                      <a:pt x="906" y="191"/>
                    </a:cubicBezTo>
                    <a:cubicBezTo>
                      <a:pt x="906" y="193"/>
                      <a:pt x="906" y="193"/>
                      <a:pt x="906" y="193"/>
                    </a:cubicBezTo>
                    <a:cubicBezTo>
                      <a:pt x="923" y="194"/>
                      <a:pt x="924" y="192"/>
                      <a:pt x="939" y="195"/>
                    </a:cubicBezTo>
                    <a:cubicBezTo>
                      <a:pt x="949" y="195"/>
                      <a:pt x="966" y="197"/>
                      <a:pt x="982" y="199"/>
                    </a:cubicBezTo>
                    <a:cubicBezTo>
                      <a:pt x="999" y="202"/>
                      <a:pt x="1015" y="206"/>
                      <a:pt x="1027" y="209"/>
                    </a:cubicBezTo>
                    <a:cubicBezTo>
                      <a:pt x="1025" y="208"/>
                      <a:pt x="1030" y="209"/>
                      <a:pt x="1035" y="210"/>
                    </a:cubicBezTo>
                    <a:cubicBezTo>
                      <a:pt x="1039" y="211"/>
                      <a:pt x="1044" y="213"/>
                      <a:pt x="1043" y="211"/>
                    </a:cubicBezTo>
                    <a:cubicBezTo>
                      <a:pt x="1036" y="209"/>
                      <a:pt x="1024" y="206"/>
                      <a:pt x="1012" y="203"/>
                    </a:cubicBezTo>
                    <a:cubicBezTo>
                      <a:pt x="999" y="200"/>
                      <a:pt x="986" y="198"/>
                      <a:pt x="976" y="197"/>
                    </a:cubicBezTo>
                    <a:cubicBezTo>
                      <a:pt x="977" y="194"/>
                      <a:pt x="975" y="193"/>
                      <a:pt x="983" y="192"/>
                    </a:cubicBezTo>
                    <a:cubicBezTo>
                      <a:pt x="991" y="195"/>
                      <a:pt x="995" y="198"/>
                      <a:pt x="996" y="199"/>
                    </a:cubicBezTo>
                    <a:cubicBezTo>
                      <a:pt x="1002" y="198"/>
                      <a:pt x="1013" y="200"/>
                      <a:pt x="1025" y="203"/>
                    </a:cubicBezTo>
                    <a:cubicBezTo>
                      <a:pt x="1037" y="206"/>
                      <a:pt x="1049" y="209"/>
                      <a:pt x="1057" y="210"/>
                    </a:cubicBezTo>
                    <a:cubicBezTo>
                      <a:pt x="1066" y="214"/>
                      <a:pt x="1045" y="209"/>
                      <a:pt x="1060" y="214"/>
                    </a:cubicBezTo>
                    <a:cubicBezTo>
                      <a:pt x="1065" y="215"/>
                      <a:pt x="1059" y="213"/>
                      <a:pt x="1060" y="212"/>
                    </a:cubicBezTo>
                    <a:cubicBezTo>
                      <a:pt x="1066" y="214"/>
                      <a:pt x="1077" y="217"/>
                      <a:pt x="1089" y="221"/>
                    </a:cubicBezTo>
                    <a:cubicBezTo>
                      <a:pt x="1100" y="225"/>
                      <a:pt x="1112" y="229"/>
                      <a:pt x="1120" y="231"/>
                    </a:cubicBezTo>
                    <a:cubicBezTo>
                      <a:pt x="1116" y="230"/>
                      <a:pt x="1116" y="228"/>
                      <a:pt x="1120" y="230"/>
                    </a:cubicBezTo>
                    <a:cubicBezTo>
                      <a:pt x="1124" y="231"/>
                      <a:pt x="1122" y="232"/>
                      <a:pt x="1128" y="234"/>
                    </a:cubicBezTo>
                    <a:cubicBezTo>
                      <a:pt x="1129" y="234"/>
                      <a:pt x="1130" y="234"/>
                      <a:pt x="1134" y="236"/>
                    </a:cubicBezTo>
                    <a:cubicBezTo>
                      <a:pt x="1135" y="235"/>
                      <a:pt x="1125" y="230"/>
                      <a:pt x="1133" y="233"/>
                    </a:cubicBezTo>
                    <a:cubicBezTo>
                      <a:pt x="1138" y="236"/>
                      <a:pt x="1143" y="239"/>
                      <a:pt x="1140" y="239"/>
                    </a:cubicBezTo>
                    <a:cubicBezTo>
                      <a:pt x="1153" y="244"/>
                      <a:pt x="1161" y="248"/>
                      <a:pt x="1173" y="253"/>
                    </a:cubicBezTo>
                    <a:cubicBezTo>
                      <a:pt x="1174" y="255"/>
                      <a:pt x="1165" y="252"/>
                      <a:pt x="1175" y="256"/>
                    </a:cubicBezTo>
                    <a:cubicBezTo>
                      <a:pt x="1185" y="261"/>
                      <a:pt x="1170" y="252"/>
                      <a:pt x="1178" y="256"/>
                    </a:cubicBezTo>
                    <a:cubicBezTo>
                      <a:pt x="1186" y="260"/>
                      <a:pt x="1186" y="260"/>
                      <a:pt x="1186" y="260"/>
                    </a:cubicBezTo>
                    <a:cubicBezTo>
                      <a:pt x="1185" y="260"/>
                      <a:pt x="1183" y="259"/>
                      <a:pt x="1186" y="262"/>
                    </a:cubicBezTo>
                    <a:cubicBezTo>
                      <a:pt x="1195" y="266"/>
                      <a:pt x="1196" y="267"/>
                      <a:pt x="1205" y="272"/>
                    </a:cubicBezTo>
                    <a:cubicBezTo>
                      <a:pt x="1205" y="270"/>
                      <a:pt x="1191" y="264"/>
                      <a:pt x="1189" y="262"/>
                    </a:cubicBezTo>
                    <a:cubicBezTo>
                      <a:pt x="1199" y="266"/>
                      <a:pt x="1209" y="272"/>
                      <a:pt x="1218" y="277"/>
                    </a:cubicBezTo>
                    <a:cubicBezTo>
                      <a:pt x="1227" y="282"/>
                      <a:pt x="1235" y="287"/>
                      <a:pt x="1239" y="289"/>
                    </a:cubicBezTo>
                    <a:cubicBezTo>
                      <a:pt x="1249" y="294"/>
                      <a:pt x="1245" y="295"/>
                      <a:pt x="1252" y="300"/>
                    </a:cubicBezTo>
                    <a:cubicBezTo>
                      <a:pt x="1240" y="292"/>
                      <a:pt x="1228" y="285"/>
                      <a:pt x="1216" y="279"/>
                    </a:cubicBezTo>
                    <a:cubicBezTo>
                      <a:pt x="1205" y="273"/>
                      <a:pt x="1195" y="267"/>
                      <a:pt x="1186" y="264"/>
                    </a:cubicBezTo>
                    <a:cubicBezTo>
                      <a:pt x="1186" y="262"/>
                      <a:pt x="1186" y="262"/>
                      <a:pt x="1186" y="262"/>
                    </a:cubicBezTo>
                    <a:cubicBezTo>
                      <a:pt x="1180" y="260"/>
                      <a:pt x="1171" y="255"/>
                      <a:pt x="1163" y="251"/>
                    </a:cubicBezTo>
                    <a:cubicBezTo>
                      <a:pt x="1155" y="248"/>
                      <a:pt x="1149" y="245"/>
                      <a:pt x="1148" y="247"/>
                    </a:cubicBezTo>
                    <a:cubicBezTo>
                      <a:pt x="1128" y="236"/>
                      <a:pt x="1099" y="227"/>
                      <a:pt x="1069" y="217"/>
                    </a:cubicBezTo>
                    <a:cubicBezTo>
                      <a:pt x="1073" y="220"/>
                      <a:pt x="1060" y="215"/>
                      <a:pt x="1064" y="217"/>
                    </a:cubicBezTo>
                    <a:cubicBezTo>
                      <a:pt x="1075" y="221"/>
                      <a:pt x="1090" y="225"/>
                      <a:pt x="1105" y="231"/>
                    </a:cubicBezTo>
                    <a:cubicBezTo>
                      <a:pt x="1120" y="236"/>
                      <a:pt x="1134" y="242"/>
                      <a:pt x="1145" y="246"/>
                    </a:cubicBezTo>
                    <a:cubicBezTo>
                      <a:pt x="1147" y="248"/>
                      <a:pt x="1154" y="251"/>
                      <a:pt x="1161" y="254"/>
                    </a:cubicBezTo>
                    <a:cubicBezTo>
                      <a:pt x="1168" y="257"/>
                      <a:pt x="1175" y="259"/>
                      <a:pt x="1178" y="261"/>
                    </a:cubicBezTo>
                    <a:cubicBezTo>
                      <a:pt x="1187" y="265"/>
                      <a:pt x="1206" y="275"/>
                      <a:pt x="1221" y="283"/>
                    </a:cubicBezTo>
                    <a:cubicBezTo>
                      <a:pt x="1231" y="289"/>
                      <a:pt x="1248" y="299"/>
                      <a:pt x="1261" y="308"/>
                    </a:cubicBezTo>
                    <a:cubicBezTo>
                      <a:pt x="1275" y="317"/>
                      <a:pt x="1286" y="325"/>
                      <a:pt x="1287" y="324"/>
                    </a:cubicBezTo>
                    <a:cubicBezTo>
                      <a:pt x="1279" y="319"/>
                      <a:pt x="1276" y="317"/>
                      <a:pt x="1273" y="314"/>
                    </a:cubicBezTo>
                    <a:cubicBezTo>
                      <a:pt x="1270" y="312"/>
                      <a:pt x="1267" y="309"/>
                      <a:pt x="1257" y="304"/>
                    </a:cubicBezTo>
                    <a:cubicBezTo>
                      <a:pt x="1261" y="304"/>
                      <a:pt x="1252" y="298"/>
                      <a:pt x="1252" y="297"/>
                    </a:cubicBezTo>
                    <a:cubicBezTo>
                      <a:pt x="1258" y="300"/>
                      <a:pt x="1263" y="304"/>
                      <a:pt x="1268" y="307"/>
                    </a:cubicBezTo>
                    <a:cubicBezTo>
                      <a:pt x="1268" y="305"/>
                      <a:pt x="1257" y="296"/>
                      <a:pt x="1271" y="304"/>
                    </a:cubicBezTo>
                    <a:cubicBezTo>
                      <a:pt x="1271" y="306"/>
                      <a:pt x="1267" y="303"/>
                      <a:pt x="1265" y="303"/>
                    </a:cubicBezTo>
                    <a:cubicBezTo>
                      <a:pt x="1270" y="305"/>
                      <a:pt x="1272" y="307"/>
                      <a:pt x="1273" y="309"/>
                    </a:cubicBezTo>
                    <a:cubicBezTo>
                      <a:pt x="1281" y="314"/>
                      <a:pt x="1280" y="312"/>
                      <a:pt x="1286" y="316"/>
                    </a:cubicBezTo>
                    <a:cubicBezTo>
                      <a:pt x="1285" y="317"/>
                      <a:pt x="1295" y="323"/>
                      <a:pt x="1293" y="323"/>
                    </a:cubicBezTo>
                    <a:cubicBezTo>
                      <a:pt x="1288" y="320"/>
                      <a:pt x="1282" y="316"/>
                      <a:pt x="1280" y="315"/>
                    </a:cubicBezTo>
                    <a:cubicBezTo>
                      <a:pt x="1297" y="330"/>
                      <a:pt x="1297" y="330"/>
                      <a:pt x="1297" y="330"/>
                    </a:cubicBezTo>
                    <a:cubicBezTo>
                      <a:pt x="1302" y="334"/>
                      <a:pt x="1307" y="338"/>
                      <a:pt x="1314" y="344"/>
                    </a:cubicBezTo>
                    <a:cubicBezTo>
                      <a:pt x="1303" y="336"/>
                      <a:pt x="1299" y="332"/>
                      <a:pt x="1292" y="329"/>
                    </a:cubicBezTo>
                    <a:cubicBezTo>
                      <a:pt x="1297" y="332"/>
                      <a:pt x="1297" y="334"/>
                      <a:pt x="1302" y="337"/>
                    </a:cubicBezTo>
                    <a:cubicBezTo>
                      <a:pt x="1302" y="337"/>
                      <a:pt x="1301" y="335"/>
                      <a:pt x="1304" y="337"/>
                    </a:cubicBezTo>
                    <a:cubicBezTo>
                      <a:pt x="1309" y="342"/>
                      <a:pt x="1301" y="336"/>
                      <a:pt x="1306" y="341"/>
                    </a:cubicBezTo>
                    <a:cubicBezTo>
                      <a:pt x="1309" y="341"/>
                      <a:pt x="1313" y="346"/>
                      <a:pt x="1316" y="349"/>
                    </a:cubicBezTo>
                    <a:cubicBezTo>
                      <a:pt x="1323" y="354"/>
                      <a:pt x="1332" y="361"/>
                      <a:pt x="1341" y="369"/>
                    </a:cubicBezTo>
                    <a:cubicBezTo>
                      <a:pt x="1351" y="377"/>
                      <a:pt x="1360" y="386"/>
                      <a:pt x="1368" y="395"/>
                    </a:cubicBezTo>
                    <a:cubicBezTo>
                      <a:pt x="1372" y="398"/>
                      <a:pt x="1379" y="403"/>
                      <a:pt x="1375" y="399"/>
                    </a:cubicBezTo>
                    <a:cubicBezTo>
                      <a:pt x="1374" y="398"/>
                      <a:pt x="1373" y="398"/>
                      <a:pt x="1370" y="396"/>
                    </a:cubicBezTo>
                    <a:cubicBezTo>
                      <a:pt x="1374" y="396"/>
                      <a:pt x="1362" y="388"/>
                      <a:pt x="1364" y="387"/>
                    </a:cubicBezTo>
                    <a:cubicBezTo>
                      <a:pt x="1357" y="381"/>
                      <a:pt x="1350" y="376"/>
                      <a:pt x="1344" y="369"/>
                    </a:cubicBezTo>
                    <a:cubicBezTo>
                      <a:pt x="1347" y="371"/>
                      <a:pt x="1348" y="371"/>
                      <a:pt x="1349" y="372"/>
                    </a:cubicBezTo>
                    <a:cubicBezTo>
                      <a:pt x="1340" y="364"/>
                      <a:pt x="1343" y="367"/>
                      <a:pt x="1335" y="361"/>
                    </a:cubicBezTo>
                    <a:cubicBezTo>
                      <a:pt x="1335" y="360"/>
                      <a:pt x="1334" y="359"/>
                      <a:pt x="1333" y="357"/>
                    </a:cubicBezTo>
                    <a:cubicBezTo>
                      <a:pt x="1342" y="364"/>
                      <a:pt x="1350" y="370"/>
                      <a:pt x="1358" y="380"/>
                    </a:cubicBezTo>
                    <a:cubicBezTo>
                      <a:pt x="1361" y="380"/>
                      <a:pt x="1365" y="381"/>
                      <a:pt x="1371" y="385"/>
                    </a:cubicBezTo>
                    <a:cubicBezTo>
                      <a:pt x="1377" y="391"/>
                      <a:pt x="1380" y="394"/>
                      <a:pt x="1382" y="397"/>
                    </a:cubicBezTo>
                    <a:cubicBezTo>
                      <a:pt x="1384" y="400"/>
                      <a:pt x="1385" y="402"/>
                      <a:pt x="1387" y="405"/>
                    </a:cubicBezTo>
                    <a:cubicBezTo>
                      <a:pt x="1388" y="405"/>
                      <a:pt x="1387" y="403"/>
                      <a:pt x="1390" y="406"/>
                    </a:cubicBezTo>
                    <a:cubicBezTo>
                      <a:pt x="1396" y="414"/>
                      <a:pt x="1405" y="423"/>
                      <a:pt x="1414" y="432"/>
                    </a:cubicBezTo>
                    <a:cubicBezTo>
                      <a:pt x="1422" y="442"/>
                      <a:pt x="1429" y="451"/>
                      <a:pt x="1432" y="456"/>
                    </a:cubicBezTo>
                    <a:cubicBezTo>
                      <a:pt x="1426" y="450"/>
                      <a:pt x="1418" y="440"/>
                      <a:pt x="1411" y="431"/>
                    </a:cubicBezTo>
                    <a:cubicBezTo>
                      <a:pt x="1403" y="422"/>
                      <a:pt x="1396" y="415"/>
                      <a:pt x="1393" y="414"/>
                    </a:cubicBezTo>
                    <a:cubicBezTo>
                      <a:pt x="1410" y="430"/>
                      <a:pt x="1423" y="447"/>
                      <a:pt x="1435" y="463"/>
                    </a:cubicBezTo>
                    <a:cubicBezTo>
                      <a:pt x="1423" y="451"/>
                      <a:pt x="1431" y="462"/>
                      <a:pt x="1425" y="458"/>
                    </a:cubicBezTo>
                    <a:cubicBezTo>
                      <a:pt x="1432" y="468"/>
                      <a:pt x="1441" y="478"/>
                      <a:pt x="1449" y="490"/>
                    </a:cubicBezTo>
                    <a:cubicBezTo>
                      <a:pt x="1447" y="485"/>
                      <a:pt x="1450" y="489"/>
                      <a:pt x="1454" y="493"/>
                    </a:cubicBezTo>
                    <a:cubicBezTo>
                      <a:pt x="1447" y="485"/>
                      <a:pt x="1443" y="476"/>
                      <a:pt x="1435" y="469"/>
                    </a:cubicBezTo>
                    <a:cubicBezTo>
                      <a:pt x="1438" y="469"/>
                      <a:pt x="1435" y="464"/>
                      <a:pt x="1439" y="467"/>
                    </a:cubicBezTo>
                    <a:cubicBezTo>
                      <a:pt x="1451" y="484"/>
                      <a:pt x="1464" y="498"/>
                      <a:pt x="1467" y="509"/>
                    </a:cubicBezTo>
                    <a:cubicBezTo>
                      <a:pt x="1470" y="511"/>
                      <a:pt x="1478" y="523"/>
                      <a:pt x="1484" y="534"/>
                    </a:cubicBezTo>
                    <a:cubicBezTo>
                      <a:pt x="1490" y="544"/>
                      <a:pt x="1493" y="553"/>
                      <a:pt x="1488" y="548"/>
                    </a:cubicBezTo>
                    <a:cubicBezTo>
                      <a:pt x="1491" y="553"/>
                      <a:pt x="1492" y="553"/>
                      <a:pt x="1495" y="558"/>
                    </a:cubicBezTo>
                    <a:cubicBezTo>
                      <a:pt x="1493" y="553"/>
                      <a:pt x="1496" y="554"/>
                      <a:pt x="1494" y="548"/>
                    </a:cubicBezTo>
                    <a:cubicBezTo>
                      <a:pt x="1490" y="542"/>
                      <a:pt x="1488" y="538"/>
                      <a:pt x="1485" y="533"/>
                    </a:cubicBezTo>
                    <a:cubicBezTo>
                      <a:pt x="1482" y="528"/>
                      <a:pt x="1478" y="522"/>
                      <a:pt x="1473" y="514"/>
                    </a:cubicBezTo>
                    <a:cubicBezTo>
                      <a:pt x="1477" y="519"/>
                      <a:pt x="1474" y="511"/>
                      <a:pt x="1478" y="517"/>
                    </a:cubicBezTo>
                    <a:cubicBezTo>
                      <a:pt x="1480" y="524"/>
                      <a:pt x="1487" y="533"/>
                      <a:pt x="1498" y="553"/>
                    </a:cubicBezTo>
                    <a:cubicBezTo>
                      <a:pt x="1498" y="548"/>
                      <a:pt x="1494" y="542"/>
                      <a:pt x="1496" y="540"/>
                    </a:cubicBezTo>
                    <a:cubicBezTo>
                      <a:pt x="1504" y="556"/>
                      <a:pt x="1498" y="541"/>
                      <a:pt x="1502" y="546"/>
                    </a:cubicBezTo>
                    <a:cubicBezTo>
                      <a:pt x="1506" y="555"/>
                      <a:pt x="1505" y="557"/>
                      <a:pt x="1507" y="563"/>
                    </a:cubicBezTo>
                    <a:cubicBezTo>
                      <a:pt x="1508" y="559"/>
                      <a:pt x="1512" y="566"/>
                      <a:pt x="1508" y="557"/>
                    </a:cubicBezTo>
                    <a:cubicBezTo>
                      <a:pt x="1513" y="565"/>
                      <a:pt x="1516" y="573"/>
                      <a:pt x="1521" y="582"/>
                    </a:cubicBezTo>
                    <a:cubicBezTo>
                      <a:pt x="1521" y="583"/>
                      <a:pt x="1517" y="575"/>
                      <a:pt x="1517" y="578"/>
                    </a:cubicBezTo>
                    <a:cubicBezTo>
                      <a:pt x="1523" y="590"/>
                      <a:pt x="1524" y="593"/>
                      <a:pt x="1529" y="600"/>
                    </a:cubicBezTo>
                    <a:cubicBezTo>
                      <a:pt x="1530" y="604"/>
                      <a:pt x="1531" y="606"/>
                      <a:pt x="1530" y="607"/>
                    </a:cubicBezTo>
                    <a:cubicBezTo>
                      <a:pt x="1528" y="602"/>
                      <a:pt x="1524" y="596"/>
                      <a:pt x="1527" y="602"/>
                    </a:cubicBezTo>
                    <a:cubicBezTo>
                      <a:pt x="1528" y="602"/>
                      <a:pt x="1529" y="606"/>
                      <a:pt x="1531" y="610"/>
                    </a:cubicBezTo>
                    <a:cubicBezTo>
                      <a:pt x="1532" y="610"/>
                      <a:pt x="1532" y="608"/>
                      <a:pt x="1534" y="611"/>
                    </a:cubicBezTo>
                    <a:cubicBezTo>
                      <a:pt x="1535" y="617"/>
                      <a:pt x="1533" y="615"/>
                      <a:pt x="1531" y="611"/>
                    </a:cubicBezTo>
                    <a:cubicBezTo>
                      <a:pt x="1522" y="593"/>
                      <a:pt x="1515" y="579"/>
                      <a:pt x="1508" y="567"/>
                    </a:cubicBezTo>
                    <a:cubicBezTo>
                      <a:pt x="1505" y="565"/>
                      <a:pt x="1513" y="576"/>
                      <a:pt x="1510" y="574"/>
                    </a:cubicBezTo>
                    <a:cubicBezTo>
                      <a:pt x="1505" y="565"/>
                      <a:pt x="1506" y="564"/>
                      <a:pt x="1504" y="559"/>
                    </a:cubicBezTo>
                    <a:cubicBezTo>
                      <a:pt x="1503" y="559"/>
                      <a:pt x="1501" y="556"/>
                      <a:pt x="1501" y="558"/>
                    </a:cubicBezTo>
                    <a:cubicBezTo>
                      <a:pt x="1505" y="566"/>
                      <a:pt x="1511" y="578"/>
                      <a:pt x="1517" y="590"/>
                    </a:cubicBezTo>
                    <a:cubicBezTo>
                      <a:pt x="1523" y="602"/>
                      <a:pt x="1528" y="615"/>
                      <a:pt x="1531" y="624"/>
                    </a:cubicBezTo>
                    <a:cubicBezTo>
                      <a:pt x="1527" y="616"/>
                      <a:pt x="1522" y="603"/>
                      <a:pt x="1516" y="591"/>
                    </a:cubicBezTo>
                    <a:cubicBezTo>
                      <a:pt x="1510" y="580"/>
                      <a:pt x="1504" y="568"/>
                      <a:pt x="1499" y="561"/>
                    </a:cubicBezTo>
                    <a:cubicBezTo>
                      <a:pt x="1502" y="565"/>
                      <a:pt x="1504" y="570"/>
                      <a:pt x="1503" y="570"/>
                    </a:cubicBezTo>
                    <a:cubicBezTo>
                      <a:pt x="1506" y="576"/>
                      <a:pt x="1510" y="580"/>
                      <a:pt x="1511" y="583"/>
                    </a:cubicBezTo>
                    <a:cubicBezTo>
                      <a:pt x="1509" y="583"/>
                      <a:pt x="1509" y="582"/>
                      <a:pt x="1506" y="580"/>
                    </a:cubicBezTo>
                    <a:cubicBezTo>
                      <a:pt x="1511" y="591"/>
                      <a:pt x="1520" y="604"/>
                      <a:pt x="1521" y="605"/>
                    </a:cubicBezTo>
                    <a:cubicBezTo>
                      <a:pt x="1524" y="610"/>
                      <a:pt x="1529" y="621"/>
                      <a:pt x="1529" y="623"/>
                    </a:cubicBezTo>
                    <a:cubicBezTo>
                      <a:pt x="1527" y="622"/>
                      <a:pt x="1530" y="628"/>
                      <a:pt x="1530" y="634"/>
                    </a:cubicBezTo>
                    <a:cubicBezTo>
                      <a:pt x="1526" y="624"/>
                      <a:pt x="1529" y="637"/>
                      <a:pt x="1525" y="632"/>
                    </a:cubicBezTo>
                    <a:cubicBezTo>
                      <a:pt x="1531" y="645"/>
                      <a:pt x="1533" y="654"/>
                      <a:pt x="1539" y="666"/>
                    </a:cubicBezTo>
                    <a:cubicBezTo>
                      <a:pt x="1537" y="660"/>
                      <a:pt x="1532" y="648"/>
                      <a:pt x="1531" y="642"/>
                    </a:cubicBezTo>
                    <a:cubicBezTo>
                      <a:pt x="1534" y="643"/>
                      <a:pt x="1531" y="635"/>
                      <a:pt x="1538" y="646"/>
                    </a:cubicBezTo>
                    <a:cubicBezTo>
                      <a:pt x="1537" y="644"/>
                      <a:pt x="1536" y="640"/>
                      <a:pt x="1536" y="640"/>
                    </a:cubicBezTo>
                    <a:cubicBezTo>
                      <a:pt x="1540" y="652"/>
                      <a:pt x="1541" y="655"/>
                      <a:pt x="1543" y="659"/>
                    </a:cubicBezTo>
                    <a:cubicBezTo>
                      <a:pt x="1544" y="662"/>
                      <a:pt x="1546" y="666"/>
                      <a:pt x="1551" y="680"/>
                    </a:cubicBezTo>
                    <a:cubicBezTo>
                      <a:pt x="1551" y="680"/>
                      <a:pt x="1549" y="676"/>
                      <a:pt x="1548" y="676"/>
                    </a:cubicBezTo>
                    <a:cubicBezTo>
                      <a:pt x="1552" y="686"/>
                      <a:pt x="1555" y="696"/>
                      <a:pt x="1555" y="701"/>
                    </a:cubicBezTo>
                    <a:cubicBezTo>
                      <a:pt x="1557" y="705"/>
                      <a:pt x="1556" y="698"/>
                      <a:pt x="1558" y="702"/>
                    </a:cubicBezTo>
                    <a:cubicBezTo>
                      <a:pt x="1563" y="717"/>
                      <a:pt x="1566" y="732"/>
                      <a:pt x="1569" y="744"/>
                    </a:cubicBezTo>
                    <a:cubicBezTo>
                      <a:pt x="1568" y="741"/>
                      <a:pt x="1567" y="736"/>
                      <a:pt x="1566" y="736"/>
                    </a:cubicBezTo>
                    <a:cubicBezTo>
                      <a:pt x="1567" y="744"/>
                      <a:pt x="1567" y="743"/>
                      <a:pt x="1570" y="754"/>
                    </a:cubicBezTo>
                    <a:cubicBezTo>
                      <a:pt x="1571" y="754"/>
                      <a:pt x="1571" y="752"/>
                      <a:pt x="1572" y="756"/>
                    </a:cubicBezTo>
                    <a:cubicBezTo>
                      <a:pt x="1574" y="765"/>
                      <a:pt x="1576" y="775"/>
                      <a:pt x="1576" y="778"/>
                    </a:cubicBezTo>
                    <a:cubicBezTo>
                      <a:pt x="1574" y="772"/>
                      <a:pt x="1574" y="776"/>
                      <a:pt x="1571" y="764"/>
                    </a:cubicBezTo>
                    <a:cubicBezTo>
                      <a:pt x="1573" y="774"/>
                      <a:pt x="1573" y="781"/>
                      <a:pt x="1576" y="798"/>
                    </a:cubicBezTo>
                    <a:cubicBezTo>
                      <a:pt x="1577" y="795"/>
                      <a:pt x="1578" y="794"/>
                      <a:pt x="1578" y="790"/>
                    </a:cubicBezTo>
                    <a:cubicBezTo>
                      <a:pt x="1579" y="795"/>
                      <a:pt x="1582" y="808"/>
                      <a:pt x="1581" y="809"/>
                    </a:cubicBezTo>
                    <a:cubicBezTo>
                      <a:pt x="1577" y="793"/>
                      <a:pt x="1581" y="810"/>
                      <a:pt x="1580" y="810"/>
                    </a:cubicBezTo>
                    <a:cubicBezTo>
                      <a:pt x="1578" y="810"/>
                      <a:pt x="1574" y="797"/>
                      <a:pt x="1576" y="813"/>
                    </a:cubicBezTo>
                    <a:cubicBezTo>
                      <a:pt x="1573" y="797"/>
                      <a:pt x="1574" y="795"/>
                      <a:pt x="1574" y="793"/>
                    </a:cubicBezTo>
                    <a:cubicBezTo>
                      <a:pt x="1570" y="785"/>
                      <a:pt x="1567" y="784"/>
                      <a:pt x="1566" y="796"/>
                    </a:cubicBezTo>
                    <a:cubicBezTo>
                      <a:pt x="1569" y="798"/>
                      <a:pt x="1570" y="795"/>
                      <a:pt x="1572" y="795"/>
                    </a:cubicBezTo>
                    <a:cubicBezTo>
                      <a:pt x="1573" y="811"/>
                      <a:pt x="1574" y="819"/>
                      <a:pt x="1576" y="827"/>
                    </a:cubicBezTo>
                    <a:cubicBezTo>
                      <a:pt x="1577" y="835"/>
                      <a:pt x="1579" y="844"/>
                      <a:pt x="1579" y="863"/>
                    </a:cubicBezTo>
                    <a:cubicBezTo>
                      <a:pt x="1578" y="857"/>
                      <a:pt x="1578" y="848"/>
                      <a:pt x="1577" y="855"/>
                    </a:cubicBezTo>
                    <a:cubicBezTo>
                      <a:pt x="1577" y="853"/>
                      <a:pt x="1576" y="847"/>
                      <a:pt x="1576" y="841"/>
                    </a:cubicBezTo>
                    <a:cubicBezTo>
                      <a:pt x="1575" y="835"/>
                      <a:pt x="1574" y="829"/>
                      <a:pt x="1573" y="828"/>
                    </a:cubicBezTo>
                    <a:cubicBezTo>
                      <a:pt x="1574" y="836"/>
                      <a:pt x="1575" y="846"/>
                      <a:pt x="1575" y="853"/>
                    </a:cubicBezTo>
                    <a:cubicBezTo>
                      <a:pt x="1573" y="852"/>
                      <a:pt x="1573" y="857"/>
                      <a:pt x="1573" y="861"/>
                    </a:cubicBezTo>
                    <a:cubicBezTo>
                      <a:pt x="1572" y="848"/>
                      <a:pt x="1572" y="835"/>
                      <a:pt x="1569" y="831"/>
                    </a:cubicBezTo>
                    <a:cubicBezTo>
                      <a:pt x="1571" y="841"/>
                      <a:pt x="1571" y="847"/>
                      <a:pt x="1571" y="851"/>
                    </a:cubicBezTo>
                    <a:cubicBezTo>
                      <a:pt x="1571" y="856"/>
                      <a:pt x="1570" y="859"/>
                      <a:pt x="1569" y="863"/>
                    </a:cubicBezTo>
                    <a:cubicBezTo>
                      <a:pt x="1569" y="860"/>
                      <a:pt x="1569" y="855"/>
                      <a:pt x="1568" y="854"/>
                    </a:cubicBezTo>
                    <a:cubicBezTo>
                      <a:pt x="1569" y="858"/>
                      <a:pt x="1569" y="862"/>
                      <a:pt x="1569" y="867"/>
                    </a:cubicBezTo>
                    <a:cubicBezTo>
                      <a:pt x="1571" y="870"/>
                      <a:pt x="1570" y="859"/>
                      <a:pt x="1571" y="859"/>
                    </a:cubicBezTo>
                    <a:cubicBezTo>
                      <a:pt x="1573" y="867"/>
                      <a:pt x="1573" y="874"/>
                      <a:pt x="1574" y="879"/>
                    </a:cubicBezTo>
                    <a:cubicBezTo>
                      <a:pt x="1574" y="875"/>
                      <a:pt x="1574" y="868"/>
                      <a:pt x="1574" y="867"/>
                    </a:cubicBezTo>
                    <a:cubicBezTo>
                      <a:pt x="1575" y="871"/>
                      <a:pt x="1575" y="877"/>
                      <a:pt x="1576" y="875"/>
                    </a:cubicBezTo>
                    <a:cubicBezTo>
                      <a:pt x="1575" y="870"/>
                      <a:pt x="1574" y="868"/>
                      <a:pt x="1575" y="866"/>
                    </a:cubicBezTo>
                    <a:cubicBezTo>
                      <a:pt x="1576" y="864"/>
                      <a:pt x="1576" y="870"/>
                      <a:pt x="1577" y="876"/>
                    </a:cubicBezTo>
                    <a:cubicBezTo>
                      <a:pt x="1577" y="882"/>
                      <a:pt x="1577" y="889"/>
                      <a:pt x="1577" y="890"/>
                    </a:cubicBezTo>
                    <a:cubicBezTo>
                      <a:pt x="1575" y="881"/>
                      <a:pt x="1574" y="888"/>
                      <a:pt x="1574" y="895"/>
                    </a:cubicBezTo>
                    <a:cubicBezTo>
                      <a:pt x="1573" y="881"/>
                      <a:pt x="1571" y="879"/>
                      <a:pt x="1570" y="873"/>
                    </a:cubicBezTo>
                    <a:cubicBezTo>
                      <a:pt x="1570" y="882"/>
                      <a:pt x="1571" y="896"/>
                      <a:pt x="1569" y="895"/>
                    </a:cubicBezTo>
                    <a:cubicBezTo>
                      <a:pt x="1570" y="890"/>
                      <a:pt x="1568" y="874"/>
                      <a:pt x="1567" y="868"/>
                    </a:cubicBezTo>
                    <a:cubicBezTo>
                      <a:pt x="1566" y="868"/>
                      <a:pt x="1567" y="872"/>
                      <a:pt x="1566" y="872"/>
                    </a:cubicBezTo>
                    <a:cubicBezTo>
                      <a:pt x="1568" y="884"/>
                      <a:pt x="1565" y="893"/>
                      <a:pt x="1567" y="899"/>
                    </a:cubicBezTo>
                    <a:cubicBezTo>
                      <a:pt x="1568" y="897"/>
                      <a:pt x="1574" y="911"/>
                      <a:pt x="1574" y="898"/>
                    </a:cubicBezTo>
                    <a:cubicBezTo>
                      <a:pt x="1575" y="899"/>
                      <a:pt x="1574" y="912"/>
                      <a:pt x="1576" y="910"/>
                    </a:cubicBezTo>
                    <a:cubicBezTo>
                      <a:pt x="1575" y="903"/>
                      <a:pt x="1575" y="898"/>
                      <a:pt x="1576" y="897"/>
                    </a:cubicBezTo>
                    <a:cubicBezTo>
                      <a:pt x="1577" y="906"/>
                      <a:pt x="1579" y="907"/>
                      <a:pt x="1580" y="909"/>
                    </a:cubicBezTo>
                    <a:cubicBezTo>
                      <a:pt x="1581" y="911"/>
                      <a:pt x="1582" y="914"/>
                      <a:pt x="1581" y="926"/>
                    </a:cubicBezTo>
                    <a:cubicBezTo>
                      <a:pt x="1581" y="922"/>
                      <a:pt x="1581" y="918"/>
                      <a:pt x="1580" y="920"/>
                    </a:cubicBezTo>
                    <a:cubicBezTo>
                      <a:pt x="1579" y="928"/>
                      <a:pt x="1582" y="935"/>
                      <a:pt x="1579" y="936"/>
                    </a:cubicBezTo>
                    <a:cubicBezTo>
                      <a:pt x="1579" y="947"/>
                      <a:pt x="1580" y="947"/>
                      <a:pt x="1580" y="947"/>
                    </a:cubicBezTo>
                    <a:cubicBezTo>
                      <a:pt x="1581" y="947"/>
                      <a:pt x="1581" y="948"/>
                      <a:pt x="1581" y="959"/>
                    </a:cubicBezTo>
                    <a:cubicBezTo>
                      <a:pt x="1582" y="956"/>
                      <a:pt x="1582" y="939"/>
                      <a:pt x="1583" y="937"/>
                    </a:cubicBezTo>
                    <a:cubicBezTo>
                      <a:pt x="1584" y="950"/>
                      <a:pt x="1583" y="935"/>
                      <a:pt x="1584" y="930"/>
                    </a:cubicBezTo>
                    <a:cubicBezTo>
                      <a:pt x="1585" y="930"/>
                      <a:pt x="1585" y="935"/>
                      <a:pt x="1584" y="941"/>
                    </a:cubicBezTo>
                    <a:cubicBezTo>
                      <a:pt x="1584" y="948"/>
                      <a:pt x="1583" y="955"/>
                      <a:pt x="1584" y="958"/>
                    </a:cubicBezTo>
                    <a:cubicBezTo>
                      <a:pt x="1584" y="944"/>
                      <a:pt x="1586" y="950"/>
                      <a:pt x="1585" y="939"/>
                    </a:cubicBezTo>
                    <a:cubicBezTo>
                      <a:pt x="1587" y="939"/>
                      <a:pt x="1588" y="925"/>
                      <a:pt x="1589" y="921"/>
                    </a:cubicBezTo>
                    <a:cubicBezTo>
                      <a:pt x="1589" y="931"/>
                      <a:pt x="1589" y="943"/>
                      <a:pt x="1588" y="952"/>
                    </a:cubicBezTo>
                    <a:cubicBezTo>
                      <a:pt x="1588" y="961"/>
                      <a:pt x="1588" y="969"/>
                      <a:pt x="1588" y="971"/>
                    </a:cubicBezTo>
                    <a:cubicBezTo>
                      <a:pt x="1589" y="958"/>
                      <a:pt x="1589" y="947"/>
                      <a:pt x="1590" y="936"/>
                    </a:cubicBezTo>
                    <a:cubicBezTo>
                      <a:pt x="1590" y="926"/>
                      <a:pt x="1591" y="916"/>
                      <a:pt x="1590" y="905"/>
                    </a:cubicBezTo>
                    <a:cubicBezTo>
                      <a:pt x="1589" y="910"/>
                      <a:pt x="1588" y="906"/>
                      <a:pt x="1587" y="907"/>
                    </a:cubicBezTo>
                    <a:cubicBezTo>
                      <a:pt x="1586" y="916"/>
                      <a:pt x="1589" y="921"/>
                      <a:pt x="1588" y="925"/>
                    </a:cubicBezTo>
                    <a:cubicBezTo>
                      <a:pt x="1586" y="921"/>
                      <a:pt x="1586" y="910"/>
                      <a:pt x="1585" y="898"/>
                    </a:cubicBezTo>
                    <a:cubicBezTo>
                      <a:pt x="1585" y="886"/>
                      <a:pt x="1584" y="873"/>
                      <a:pt x="1584" y="864"/>
                    </a:cubicBezTo>
                    <a:cubicBezTo>
                      <a:pt x="1583" y="869"/>
                      <a:pt x="1584" y="880"/>
                      <a:pt x="1584" y="891"/>
                    </a:cubicBezTo>
                    <a:cubicBezTo>
                      <a:pt x="1584" y="901"/>
                      <a:pt x="1584" y="911"/>
                      <a:pt x="1583" y="915"/>
                    </a:cubicBezTo>
                    <a:cubicBezTo>
                      <a:pt x="1583" y="902"/>
                      <a:pt x="1583" y="891"/>
                      <a:pt x="1582" y="881"/>
                    </a:cubicBezTo>
                    <a:cubicBezTo>
                      <a:pt x="1582" y="871"/>
                      <a:pt x="1581" y="862"/>
                      <a:pt x="1581" y="852"/>
                    </a:cubicBezTo>
                    <a:cubicBezTo>
                      <a:pt x="1580" y="850"/>
                      <a:pt x="1579" y="849"/>
                      <a:pt x="1578" y="841"/>
                    </a:cubicBezTo>
                    <a:cubicBezTo>
                      <a:pt x="1578" y="833"/>
                      <a:pt x="1576" y="821"/>
                      <a:pt x="1578" y="821"/>
                    </a:cubicBezTo>
                    <a:cubicBezTo>
                      <a:pt x="1578" y="825"/>
                      <a:pt x="1580" y="840"/>
                      <a:pt x="1580" y="830"/>
                    </a:cubicBezTo>
                    <a:cubicBezTo>
                      <a:pt x="1578" y="817"/>
                      <a:pt x="1578" y="814"/>
                      <a:pt x="1579" y="815"/>
                    </a:cubicBezTo>
                    <a:cubicBezTo>
                      <a:pt x="1581" y="815"/>
                      <a:pt x="1582" y="818"/>
                      <a:pt x="1583" y="818"/>
                    </a:cubicBezTo>
                    <a:cubicBezTo>
                      <a:pt x="1584" y="831"/>
                      <a:pt x="1585" y="833"/>
                      <a:pt x="1586" y="846"/>
                    </a:cubicBezTo>
                    <a:cubicBezTo>
                      <a:pt x="1585" y="845"/>
                      <a:pt x="1585" y="843"/>
                      <a:pt x="1584" y="847"/>
                    </a:cubicBezTo>
                    <a:cubicBezTo>
                      <a:pt x="1586" y="857"/>
                      <a:pt x="1587" y="856"/>
                      <a:pt x="1587" y="868"/>
                    </a:cubicBezTo>
                    <a:cubicBezTo>
                      <a:pt x="1589" y="866"/>
                      <a:pt x="1587" y="877"/>
                      <a:pt x="1588" y="880"/>
                    </a:cubicBezTo>
                    <a:cubicBezTo>
                      <a:pt x="1590" y="880"/>
                      <a:pt x="1590" y="874"/>
                      <a:pt x="1591" y="875"/>
                    </a:cubicBezTo>
                    <a:cubicBezTo>
                      <a:pt x="1592" y="885"/>
                      <a:pt x="1592" y="899"/>
                      <a:pt x="1592" y="909"/>
                    </a:cubicBezTo>
                    <a:cubicBezTo>
                      <a:pt x="1591" y="920"/>
                      <a:pt x="1591" y="927"/>
                      <a:pt x="1592" y="923"/>
                    </a:cubicBezTo>
                    <a:cubicBezTo>
                      <a:pt x="1592" y="929"/>
                      <a:pt x="1592" y="938"/>
                      <a:pt x="1592" y="945"/>
                    </a:cubicBezTo>
                    <a:cubicBezTo>
                      <a:pt x="1591" y="953"/>
                      <a:pt x="1591" y="959"/>
                      <a:pt x="1592" y="960"/>
                    </a:cubicBezTo>
                    <a:cubicBezTo>
                      <a:pt x="1592" y="952"/>
                      <a:pt x="1593" y="946"/>
                      <a:pt x="1594" y="947"/>
                    </a:cubicBezTo>
                    <a:cubicBezTo>
                      <a:pt x="1594" y="964"/>
                      <a:pt x="1591" y="966"/>
                      <a:pt x="1590" y="967"/>
                    </a:cubicBezTo>
                    <a:cubicBezTo>
                      <a:pt x="1591" y="972"/>
                      <a:pt x="1590" y="979"/>
                      <a:pt x="1589" y="988"/>
                    </a:cubicBezTo>
                    <a:cubicBezTo>
                      <a:pt x="1589" y="996"/>
                      <a:pt x="1587" y="1004"/>
                      <a:pt x="1587" y="1010"/>
                    </a:cubicBezTo>
                    <a:cubicBezTo>
                      <a:pt x="1589" y="1002"/>
                      <a:pt x="1590" y="1006"/>
                      <a:pt x="1590" y="1014"/>
                    </a:cubicBezTo>
                    <a:cubicBezTo>
                      <a:pt x="1590" y="1022"/>
                      <a:pt x="1589" y="1034"/>
                      <a:pt x="1586" y="1041"/>
                    </a:cubicBezTo>
                    <a:cubicBezTo>
                      <a:pt x="1589" y="1026"/>
                      <a:pt x="1588" y="1022"/>
                      <a:pt x="1587" y="1022"/>
                    </a:cubicBezTo>
                    <a:cubicBezTo>
                      <a:pt x="1586" y="1022"/>
                      <a:pt x="1584" y="1026"/>
                      <a:pt x="1582" y="1028"/>
                    </a:cubicBezTo>
                    <a:cubicBezTo>
                      <a:pt x="1580" y="1040"/>
                      <a:pt x="1580" y="1038"/>
                      <a:pt x="1578" y="1046"/>
                    </a:cubicBezTo>
                    <a:cubicBezTo>
                      <a:pt x="1580" y="1043"/>
                      <a:pt x="1579" y="1050"/>
                      <a:pt x="1580" y="1049"/>
                    </a:cubicBezTo>
                    <a:cubicBezTo>
                      <a:pt x="1582" y="1040"/>
                      <a:pt x="1581" y="1034"/>
                      <a:pt x="1583" y="1030"/>
                    </a:cubicBezTo>
                    <a:cubicBezTo>
                      <a:pt x="1584" y="1030"/>
                      <a:pt x="1584" y="1030"/>
                      <a:pt x="1584" y="1030"/>
                    </a:cubicBezTo>
                    <a:cubicBezTo>
                      <a:pt x="1583" y="1037"/>
                      <a:pt x="1582" y="1044"/>
                      <a:pt x="1581" y="1051"/>
                    </a:cubicBezTo>
                    <a:cubicBezTo>
                      <a:pt x="1582" y="1059"/>
                      <a:pt x="1584" y="1056"/>
                      <a:pt x="1586" y="1049"/>
                    </a:cubicBezTo>
                    <a:cubicBezTo>
                      <a:pt x="1587" y="1052"/>
                      <a:pt x="1586" y="1064"/>
                      <a:pt x="1583" y="1071"/>
                    </a:cubicBezTo>
                    <a:cubicBezTo>
                      <a:pt x="1580" y="1082"/>
                      <a:pt x="1585" y="1054"/>
                      <a:pt x="1580" y="1072"/>
                    </a:cubicBezTo>
                    <a:cubicBezTo>
                      <a:pt x="1584" y="1069"/>
                      <a:pt x="1579" y="1081"/>
                      <a:pt x="1578" y="1084"/>
                    </a:cubicBezTo>
                    <a:cubicBezTo>
                      <a:pt x="1579" y="1092"/>
                      <a:pt x="1573" y="1110"/>
                      <a:pt x="1570" y="1124"/>
                    </a:cubicBezTo>
                    <a:cubicBezTo>
                      <a:pt x="1569" y="1122"/>
                      <a:pt x="1568" y="1126"/>
                      <a:pt x="1567" y="1130"/>
                    </a:cubicBezTo>
                    <a:cubicBezTo>
                      <a:pt x="1565" y="1134"/>
                      <a:pt x="1564" y="1139"/>
                      <a:pt x="1563" y="1137"/>
                    </a:cubicBezTo>
                    <a:cubicBezTo>
                      <a:pt x="1564" y="1135"/>
                      <a:pt x="1566" y="1129"/>
                      <a:pt x="1567" y="1124"/>
                    </a:cubicBezTo>
                    <a:cubicBezTo>
                      <a:pt x="1568" y="1120"/>
                      <a:pt x="1569" y="1117"/>
                      <a:pt x="1567" y="1122"/>
                    </a:cubicBezTo>
                    <a:cubicBezTo>
                      <a:pt x="1564" y="1135"/>
                      <a:pt x="1563" y="1131"/>
                      <a:pt x="1561" y="1138"/>
                    </a:cubicBezTo>
                    <a:cubicBezTo>
                      <a:pt x="1565" y="1132"/>
                      <a:pt x="1558" y="1151"/>
                      <a:pt x="1558" y="1155"/>
                    </a:cubicBezTo>
                    <a:cubicBezTo>
                      <a:pt x="1560" y="1151"/>
                      <a:pt x="1561" y="1145"/>
                      <a:pt x="1562" y="1146"/>
                    </a:cubicBezTo>
                    <a:cubicBezTo>
                      <a:pt x="1557" y="1156"/>
                      <a:pt x="1563" y="1148"/>
                      <a:pt x="1561" y="1155"/>
                    </a:cubicBezTo>
                    <a:cubicBezTo>
                      <a:pt x="1559" y="1159"/>
                      <a:pt x="1557" y="1166"/>
                      <a:pt x="1556" y="1167"/>
                    </a:cubicBezTo>
                    <a:cubicBezTo>
                      <a:pt x="1557" y="1163"/>
                      <a:pt x="1558" y="1160"/>
                      <a:pt x="1558" y="1158"/>
                    </a:cubicBezTo>
                    <a:cubicBezTo>
                      <a:pt x="1556" y="1164"/>
                      <a:pt x="1553" y="1173"/>
                      <a:pt x="1551" y="1177"/>
                    </a:cubicBezTo>
                    <a:cubicBezTo>
                      <a:pt x="1555" y="1165"/>
                      <a:pt x="1554" y="1159"/>
                      <a:pt x="1559" y="1147"/>
                    </a:cubicBezTo>
                    <a:cubicBezTo>
                      <a:pt x="1558" y="1146"/>
                      <a:pt x="1556" y="1152"/>
                      <a:pt x="1555" y="1150"/>
                    </a:cubicBezTo>
                    <a:cubicBezTo>
                      <a:pt x="1561" y="1131"/>
                      <a:pt x="1565" y="1120"/>
                      <a:pt x="1567" y="1108"/>
                    </a:cubicBezTo>
                    <a:cubicBezTo>
                      <a:pt x="1565" y="1113"/>
                      <a:pt x="1566" y="1107"/>
                      <a:pt x="1565" y="1108"/>
                    </a:cubicBezTo>
                    <a:cubicBezTo>
                      <a:pt x="1562" y="1121"/>
                      <a:pt x="1561" y="1127"/>
                      <a:pt x="1557" y="1133"/>
                    </a:cubicBezTo>
                    <a:cubicBezTo>
                      <a:pt x="1558" y="1135"/>
                      <a:pt x="1555" y="1147"/>
                      <a:pt x="1555" y="1150"/>
                    </a:cubicBezTo>
                    <a:cubicBezTo>
                      <a:pt x="1552" y="1157"/>
                      <a:pt x="1551" y="1158"/>
                      <a:pt x="1552" y="1154"/>
                    </a:cubicBezTo>
                    <a:cubicBezTo>
                      <a:pt x="1550" y="1158"/>
                      <a:pt x="1549" y="1162"/>
                      <a:pt x="1548" y="1166"/>
                    </a:cubicBezTo>
                    <a:cubicBezTo>
                      <a:pt x="1549" y="1167"/>
                      <a:pt x="1546" y="1183"/>
                      <a:pt x="1537" y="1201"/>
                    </a:cubicBezTo>
                    <a:cubicBezTo>
                      <a:pt x="1539" y="1196"/>
                      <a:pt x="1542" y="1191"/>
                      <a:pt x="1542" y="1186"/>
                    </a:cubicBezTo>
                    <a:cubicBezTo>
                      <a:pt x="1538" y="1196"/>
                      <a:pt x="1535" y="1201"/>
                      <a:pt x="1538" y="1193"/>
                    </a:cubicBezTo>
                    <a:cubicBezTo>
                      <a:pt x="1525" y="1222"/>
                      <a:pt x="1539" y="1192"/>
                      <a:pt x="1536" y="1207"/>
                    </a:cubicBezTo>
                    <a:cubicBezTo>
                      <a:pt x="1540" y="1196"/>
                      <a:pt x="1541" y="1194"/>
                      <a:pt x="1542" y="1194"/>
                    </a:cubicBezTo>
                    <a:cubicBezTo>
                      <a:pt x="1543" y="1193"/>
                      <a:pt x="1544" y="1193"/>
                      <a:pt x="1547" y="1186"/>
                    </a:cubicBezTo>
                    <a:cubicBezTo>
                      <a:pt x="1547" y="1182"/>
                      <a:pt x="1550" y="1170"/>
                      <a:pt x="1552" y="1168"/>
                    </a:cubicBezTo>
                    <a:cubicBezTo>
                      <a:pt x="1550" y="1181"/>
                      <a:pt x="1546" y="1191"/>
                      <a:pt x="1543" y="1203"/>
                    </a:cubicBezTo>
                    <a:cubicBezTo>
                      <a:pt x="1544" y="1202"/>
                      <a:pt x="1548" y="1189"/>
                      <a:pt x="1549" y="1194"/>
                    </a:cubicBezTo>
                    <a:cubicBezTo>
                      <a:pt x="1545" y="1203"/>
                      <a:pt x="1543" y="1207"/>
                      <a:pt x="1542" y="1209"/>
                    </a:cubicBezTo>
                    <a:cubicBezTo>
                      <a:pt x="1542" y="1212"/>
                      <a:pt x="1542" y="1214"/>
                      <a:pt x="1541" y="1218"/>
                    </a:cubicBezTo>
                    <a:cubicBezTo>
                      <a:pt x="1535" y="1227"/>
                      <a:pt x="1535" y="1227"/>
                      <a:pt x="1535" y="1227"/>
                    </a:cubicBezTo>
                    <a:cubicBezTo>
                      <a:pt x="1538" y="1224"/>
                      <a:pt x="1543" y="1216"/>
                      <a:pt x="1546" y="1208"/>
                    </a:cubicBezTo>
                    <a:cubicBezTo>
                      <a:pt x="1550" y="1199"/>
                      <a:pt x="1553" y="1191"/>
                      <a:pt x="1555" y="1190"/>
                    </a:cubicBezTo>
                    <a:cubicBezTo>
                      <a:pt x="1557" y="1184"/>
                      <a:pt x="1551" y="1196"/>
                      <a:pt x="1555" y="1184"/>
                    </a:cubicBezTo>
                    <a:cubicBezTo>
                      <a:pt x="1559" y="1173"/>
                      <a:pt x="1566" y="1156"/>
                      <a:pt x="1568" y="1147"/>
                    </a:cubicBezTo>
                    <a:cubicBezTo>
                      <a:pt x="1566" y="1158"/>
                      <a:pt x="1570" y="1147"/>
                      <a:pt x="1572" y="1144"/>
                    </a:cubicBezTo>
                    <a:cubicBezTo>
                      <a:pt x="1568" y="1155"/>
                      <a:pt x="1575" y="1145"/>
                      <a:pt x="1569" y="1159"/>
                    </a:cubicBezTo>
                    <a:cubicBezTo>
                      <a:pt x="1566" y="1162"/>
                      <a:pt x="1570" y="1153"/>
                      <a:pt x="1569" y="1150"/>
                    </a:cubicBezTo>
                    <a:cubicBezTo>
                      <a:pt x="1568" y="1158"/>
                      <a:pt x="1566" y="1161"/>
                      <a:pt x="1565" y="1164"/>
                    </a:cubicBezTo>
                    <a:cubicBezTo>
                      <a:pt x="1564" y="1166"/>
                      <a:pt x="1563" y="1169"/>
                      <a:pt x="1560" y="1175"/>
                    </a:cubicBezTo>
                    <a:cubicBezTo>
                      <a:pt x="1563" y="1173"/>
                      <a:pt x="1555" y="1189"/>
                      <a:pt x="1555" y="1193"/>
                    </a:cubicBezTo>
                    <a:cubicBezTo>
                      <a:pt x="1558" y="1187"/>
                      <a:pt x="1564" y="1167"/>
                      <a:pt x="1563" y="1177"/>
                    </a:cubicBezTo>
                    <a:cubicBezTo>
                      <a:pt x="1555" y="1195"/>
                      <a:pt x="1552" y="1205"/>
                      <a:pt x="1547" y="1220"/>
                    </a:cubicBezTo>
                    <a:cubicBezTo>
                      <a:pt x="1545" y="1221"/>
                      <a:pt x="1546" y="1217"/>
                      <a:pt x="1550" y="1208"/>
                    </a:cubicBezTo>
                    <a:cubicBezTo>
                      <a:pt x="1547" y="1209"/>
                      <a:pt x="1544" y="1215"/>
                      <a:pt x="1542" y="1222"/>
                    </a:cubicBezTo>
                    <a:cubicBezTo>
                      <a:pt x="1539" y="1229"/>
                      <a:pt x="1536" y="1237"/>
                      <a:pt x="1532" y="1244"/>
                    </a:cubicBezTo>
                    <a:cubicBezTo>
                      <a:pt x="1532" y="1245"/>
                      <a:pt x="1535" y="1240"/>
                      <a:pt x="1536" y="1238"/>
                    </a:cubicBezTo>
                    <a:cubicBezTo>
                      <a:pt x="1531" y="1247"/>
                      <a:pt x="1531" y="1247"/>
                      <a:pt x="1528" y="1256"/>
                    </a:cubicBezTo>
                    <a:cubicBezTo>
                      <a:pt x="1526" y="1254"/>
                      <a:pt x="1521" y="1267"/>
                      <a:pt x="1519" y="1267"/>
                    </a:cubicBezTo>
                    <a:cubicBezTo>
                      <a:pt x="1521" y="1268"/>
                      <a:pt x="1515" y="1278"/>
                      <a:pt x="1517" y="1276"/>
                    </a:cubicBezTo>
                    <a:cubicBezTo>
                      <a:pt x="1514" y="1281"/>
                      <a:pt x="1511" y="1286"/>
                      <a:pt x="1508" y="1290"/>
                    </a:cubicBezTo>
                    <a:cubicBezTo>
                      <a:pt x="1512" y="1281"/>
                      <a:pt x="1512" y="1279"/>
                      <a:pt x="1513" y="1277"/>
                    </a:cubicBezTo>
                    <a:cubicBezTo>
                      <a:pt x="1514" y="1275"/>
                      <a:pt x="1515" y="1272"/>
                      <a:pt x="1522" y="1259"/>
                    </a:cubicBezTo>
                    <a:cubicBezTo>
                      <a:pt x="1523" y="1261"/>
                      <a:pt x="1528" y="1249"/>
                      <a:pt x="1532" y="1244"/>
                    </a:cubicBezTo>
                    <a:cubicBezTo>
                      <a:pt x="1532" y="1240"/>
                      <a:pt x="1536" y="1228"/>
                      <a:pt x="1531" y="1236"/>
                    </a:cubicBezTo>
                    <a:cubicBezTo>
                      <a:pt x="1529" y="1244"/>
                      <a:pt x="1524" y="1247"/>
                      <a:pt x="1522" y="1250"/>
                    </a:cubicBezTo>
                    <a:cubicBezTo>
                      <a:pt x="1522" y="1254"/>
                      <a:pt x="1525" y="1249"/>
                      <a:pt x="1524" y="1253"/>
                    </a:cubicBezTo>
                    <a:cubicBezTo>
                      <a:pt x="1520" y="1259"/>
                      <a:pt x="1517" y="1262"/>
                      <a:pt x="1513" y="1271"/>
                    </a:cubicBezTo>
                    <a:cubicBezTo>
                      <a:pt x="1514" y="1266"/>
                      <a:pt x="1522" y="1254"/>
                      <a:pt x="1518" y="1256"/>
                    </a:cubicBezTo>
                    <a:cubicBezTo>
                      <a:pt x="1508" y="1276"/>
                      <a:pt x="1502" y="1288"/>
                      <a:pt x="1496" y="1296"/>
                    </a:cubicBezTo>
                    <a:cubicBezTo>
                      <a:pt x="1499" y="1293"/>
                      <a:pt x="1493" y="1303"/>
                      <a:pt x="1496" y="1302"/>
                    </a:cubicBezTo>
                    <a:cubicBezTo>
                      <a:pt x="1501" y="1292"/>
                      <a:pt x="1504" y="1286"/>
                      <a:pt x="1505" y="1282"/>
                    </a:cubicBezTo>
                    <a:cubicBezTo>
                      <a:pt x="1504" y="1287"/>
                      <a:pt x="1507" y="1280"/>
                      <a:pt x="1509" y="1279"/>
                    </a:cubicBezTo>
                    <a:cubicBezTo>
                      <a:pt x="1503" y="1289"/>
                      <a:pt x="1510" y="1281"/>
                      <a:pt x="1506" y="1288"/>
                    </a:cubicBezTo>
                    <a:cubicBezTo>
                      <a:pt x="1504" y="1290"/>
                      <a:pt x="1501" y="1295"/>
                      <a:pt x="1498" y="1300"/>
                    </a:cubicBezTo>
                    <a:cubicBezTo>
                      <a:pt x="1495" y="1305"/>
                      <a:pt x="1491" y="1309"/>
                      <a:pt x="1490" y="1310"/>
                    </a:cubicBezTo>
                    <a:cubicBezTo>
                      <a:pt x="1493" y="1310"/>
                      <a:pt x="1486" y="1324"/>
                      <a:pt x="1477" y="1335"/>
                    </a:cubicBezTo>
                    <a:cubicBezTo>
                      <a:pt x="1484" y="1325"/>
                      <a:pt x="1481" y="1328"/>
                      <a:pt x="1478" y="1329"/>
                    </a:cubicBezTo>
                    <a:cubicBezTo>
                      <a:pt x="1479" y="1328"/>
                      <a:pt x="1489" y="1312"/>
                      <a:pt x="1482" y="1321"/>
                    </a:cubicBezTo>
                    <a:cubicBezTo>
                      <a:pt x="1477" y="1330"/>
                      <a:pt x="1472" y="1337"/>
                      <a:pt x="1460" y="1354"/>
                    </a:cubicBezTo>
                    <a:cubicBezTo>
                      <a:pt x="1462" y="1354"/>
                      <a:pt x="1473" y="1344"/>
                      <a:pt x="1467" y="1354"/>
                    </a:cubicBezTo>
                    <a:cubicBezTo>
                      <a:pt x="1466" y="1355"/>
                      <a:pt x="1464" y="1358"/>
                      <a:pt x="1461" y="1362"/>
                    </a:cubicBezTo>
                    <a:cubicBezTo>
                      <a:pt x="1463" y="1362"/>
                      <a:pt x="1462" y="1366"/>
                      <a:pt x="1459" y="1371"/>
                    </a:cubicBezTo>
                    <a:cubicBezTo>
                      <a:pt x="1455" y="1374"/>
                      <a:pt x="1447" y="1390"/>
                      <a:pt x="1448" y="1384"/>
                    </a:cubicBezTo>
                    <a:cubicBezTo>
                      <a:pt x="1441" y="1393"/>
                      <a:pt x="1445" y="1392"/>
                      <a:pt x="1433" y="1404"/>
                    </a:cubicBezTo>
                    <a:cubicBezTo>
                      <a:pt x="1433" y="1407"/>
                      <a:pt x="1436" y="1406"/>
                      <a:pt x="1434" y="1410"/>
                    </a:cubicBezTo>
                    <a:cubicBezTo>
                      <a:pt x="1433" y="1410"/>
                      <a:pt x="1428" y="1414"/>
                      <a:pt x="1423" y="1420"/>
                    </a:cubicBezTo>
                    <a:cubicBezTo>
                      <a:pt x="1423" y="1422"/>
                      <a:pt x="1428" y="1415"/>
                      <a:pt x="1429" y="1415"/>
                    </a:cubicBezTo>
                    <a:cubicBezTo>
                      <a:pt x="1425" y="1420"/>
                      <a:pt x="1426" y="1421"/>
                      <a:pt x="1424" y="1423"/>
                    </a:cubicBezTo>
                    <a:cubicBezTo>
                      <a:pt x="1415" y="1433"/>
                      <a:pt x="1418" y="1428"/>
                      <a:pt x="1419" y="1425"/>
                    </a:cubicBezTo>
                    <a:cubicBezTo>
                      <a:pt x="1413" y="1432"/>
                      <a:pt x="1413" y="1430"/>
                      <a:pt x="1409" y="1435"/>
                    </a:cubicBezTo>
                    <a:cubicBezTo>
                      <a:pt x="1409" y="1436"/>
                      <a:pt x="1406" y="1441"/>
                      <a:pt x="1411" y="1435"/>
                    </a:cubicBezTo>
                    <a:cubicBezTo>
                      <a:pt x="1411" y="1435"/>
                      <a:pt x="1410" y="1434"/>
                      <a:pt x="1414" y="1430"/>
                    </a:cubicBezTo>
                    <a:cubicBezTo>
                      <a:pt x="1415" y="1432"/>
                      <a:pt x="1414" y="1435"/>
                      <a:pt x="1409" y="1441"/>
                    </a:cubicBezTo>
                    <a:cubicBezTo>
                      <a:pt x="1417" y="1432"/>
                      <a:pt x="1414" y="1440"/>
                      <a:pt x="1419" y="1434"/>
                    </a:cubicBezTo>
                    <a:cubicBezTo>
                      <a:pt x="1418" y="1434"/>
                      <a:pt x="1423" y="1429"/>
                      <a:pt x="1428" y="1423"/>
                    </a:cubicBezTo>
                    <a:cubicBezTo>
                      <a:pt x="1434" y="1417"/>
                      <a:pt x="1439" y="1411"/>
                      <a:pt x="1439" y="1408"/>
                    </a:cubicBezTo>
                    <a:cubicBezTo>
                      <a:pt x="1443" y="1409"/>
                      <a:pt x="1443" y="1409"/>
                      <a:pt x="1443" y="1409"/>
                    </a:cubicBezTo>
                    <a:cubicBezTo>
                      <a:pt x="1436" y="1418"/>
                      <a:pt x="1432" y="1424"/>
                      <a:pt x="1431" y="1427"/>
                    </a:cubicBezTo>
                    <a:cubicBezTo>
                      <a:pt x="1438" y="1420"/>
                      <a:pt x="1442" y="1412"/>
                      <a:pt x="1447" y="1409"/>
                    </a:cubicBezTo>
                    <a:cubicBezTo>
                      <a:pt x="1444" y="1413"/>
                      <a:pt x="1435" y="1423"/>
                      <a:pt x="1437" y="1422"/>
                    </a:cubicBezTo>
                    <a:cubicBezTo>
                      <a:pt x="1439" y="1423"/>
                      <a:pt x="1448" y="1413"/>
                      <a:pt x="1444" y="1421"/>
                    </a:cubicBezTo>
                    <a:cubicBezTo>
                      <a:pt x="1450" y="1413"/>
                      <a:pt x="1451" y="1411"/>
                      <a:pt x="1451" y="1410"/>
                    </a:cubicBezTo>
                    <a:cubicBezTo>
                      <a:pt x="1451" y="1409"/>
                      <a:pt x="1451" y="1408"/>
                      <a:pt x="1456" y="1402"/>
                    </a:cubicBezTo>
                    <a:cubicBezTo>
                      <a:pt x="1456" y="1402"/>
                      <a:pt x="1454" y="1407"/>
                      <a:pt x="1458" y="1402"/>
                    </a:cubicBezTo>
                    <a:cubicBezTo>
                      <a:pt x="1457" y="1400"/>
                      <a:pt x="1468" y="1387"/>
                      <a:pt x="1469" y="1386"/>
                    </a:cubicBezTo>
                    <a:cubicBezTo>
                      <a:pt x="1466" y="1392"/>
                      <a:pt x="1468" y="1391"/>
                      <a:pt x="1465" y="1397"/>
                    </a:cubicBezTo>
                    <a:cubicBezTo>
                      <a:pt x="1468" y="1393"/>
                      <a:pt x="1470" y="1390"/>
                      <a:pt x="1473" y="1386"/>
                    </a:cubicBezTo>
                    <a:cubicBezTo>
                      <a:pt x="1470" y="1386"/>
                      <a:pt x="1470" y="1386"/>
                      <a:pt x="1470" y="1386"/>
                    </a:cubicBezTo>
                    <a:cubicBezTo>
                      <a:pt x="1480" y="1370"/>
                      <a:pt x="1492" y="1354"/>
                      <a:pt x="1503" y="1339"/>
                    </a:cubicBezTo>
                    <a:cubicBezTo>
                      <a:pt x="1504" y="1338"/>
                      <a:pt x="1501" y="1342"/>
                      <a:pt x="1499" y="1346"/>
                    </a:cubicBezTo>
                    <a:cubicBezTo>
                      <a:pt x="1496" y="1350"/>
                      <a:pt x="1494" y="1354"/>
                      <a:pt x="1495" y="1353"/>
                    </a:cubicBezTo>
                    <a:cubicBezTo>
                      <a:pt x="1497" y="1352"/>
                      <a:pt x="1501" y="1346"/>
                      <a:pt x="1504" y="1340"/>
                    </a:cubicBezTo>
                    <a:cubicBezTo>
                      <a:pt x="1508" y="1334"/>
                      <a:pt x="1512" y="1327"/>
                      <a:pt x="1515" y="1325"/>
                    </a:cubicBezTo>
                    <a:cubicBezTo>
                      <a:pt x="1510" y="1331"/>
                      <a:pt x="1508" y="1336"/>
                      <a:pt x="1507" y="1340"/>
                    </a:cubicBezTo>
                    <a:cubicBezTo>
                      <a:pt x="1505" y="1344"/>
                      <a:pt x="1503" y="1349"/>
                      <a:pt x="1499" y="1356"/>
                    </a:cubicBezTo>
                    <a:cubicBezTo>
                      <a:pt x="1501" y="1352"/>
                      <a:pt x="1505" y="1346"/>
                      <a:pt x="1506" y="1345"/>
                    </a:cubicBezTo>
                    <a:cubicBezTo>
                      <a:pt x="1506" y="1347"/>
                      <a:pt x="1504" y="1349"/>
                      <a:pt x="1500" y="1356"/>
                    </a:cubicBezTo>
                    <a:cubicBezTo>
                      <a:pt x="1500" y="1359"/>
                      <a:pt x="1506" y="1347"/>
                      <a:pt x="1510" y="1342"/>
                    </a:cubicBezTo>
                    <a:cubicBezTo>
                      <a:pt x="1510" y="1340"/>
                      <a:pt x="1505" y="1345"/>
                      <a:pt x="1509" y="1339"/>
                    </a:cubicBezTo>
                    <a:cubicBezTo>
                      <a:pt x="1511" y="1338"/>
                      <a:pt x="1518" y="1324"/>
                      <a:pt x="1521" y="1322"/>
                    </a:cubicBezTo>
                    <a:cubicBezTo>
                      <a:pt x="1524" y="1320"/>
                      <a:pt x="1512" y="1335"/>
                      <a:pt x="1515" y="1333"/>
                    </a:cubicBezTo>
                    <a:cubicBezTo>
                      <a:pt x="1521" y="1322"/>
                      <a:pt x="1520" y="1328"/>
                      <a:pt x="1525" y="1319"/>
                    </a:cubicBezTo>
                    <a:cubicBezTo>
                      <a:pt x="1525" y="1316"/>
                      <a:pt x="1522" y="1317"/>
                      <a:pt x="1525" y="1310"/>
                    </a:cubicBezTo>
                    <a:cubicBezTo>
                      <a:pt x="1529" y="1307"/>
                      <a:pt x="1532" y="1300"/>
                      <a:pt x="1537" y="1292"/>
                    </a:cubicBezTo>
                    <a:cubicBezTo>
                      <a:pt x="1537" y="1290"/>
                      <a:pt x="1538" y="1287"/>
                      <a:pt x="1537" y="1287"/>
                    </a:cubicBezTo>
                    <a:cubicBezTo>
                      <a:pt x="1532" y="1296"/>
                      <a:pt x="1532" y="1298"/>
                      <a:pt x="1530" y="1301"/>
                    </a:cubicBezTo>
                    <a:cubicBezTo>
                      <a:pt x="1528" y="1302"/>
                      <a:pt x="1522" y="1313"/>
                      <a:pt x="1520" y="1313"/>
                    </a:cubicBezTo>
                    <a:cubicBezTo>
                      <a:pt x="1523" y="1307"/>
                      <a:pt x="1529" y="1298"/>
                      <a:pt x="1533" y="1292"/>
                    </a:cubicBezTo>
                    <a:cubicBezTo>
                      <a:pt x="1530" y="1293"/>
                      <a:pt x="1537" y="1284"/>
                      <a:pt x="1539" y="1281"/>
                    </a:cubicBezTo>
                    <a:cubicBezTo>
                      <a:pt x="1542" y="1272"/>
                      <a:pt x="1542" y="1272"/>
                      <a:pt x="1542" y="1272"/>
                    </a:cubicBezTo>
                    <a:cubicBezTo>
                      <a:pt x="1554" y="1251"/>
                      <a:pt x="1554" y="1251"/>
                      <a:pt x="1554" y="1251"/>
                    </a:cubicBezTo>
                    <a:cubicBezTo>
                      <a:pt x="1549" y="1255"/>
                      <a:pt x="1558" y="1238"/>
                      <a:pt x="1561" y="1229"/>
                    </a:cubicBezTo>
                    <a:cubicBezTo>
                      <a:pt x="1562" y="1229"/>
                      <a:pt x="1560" y="1233"/>
                      <a:pt x="1562" y="1232"/>
                    </a:cubicBezTo>
                    <a:cubicBezTo>
                      <a:pt x="1565" y="1224"/>
                      <a:pt x="1567" y="1218"/>
                      <a:pt x="1568" y="1214"/>
                    </a:cubicBezTo>
                    <a:cubicBezTo>
                      <a:pt x="1560" y="1234"/>
                      <a:pt x="1566" y="1212"/>
                      <a:pt x="1569" y="1205"/>
                    </a:cubicBezTo>
                    <a:cubicBezTo>
                      <a:pt x="1570" y="1204"/>
                      <a:pt x="1572" y="1198"/>
                      <a:pt x="1574" y="1193"/>
                    </a:cubicBezTo>
                    <a:cubicBezTo>
                      <a:pt x="1576" y="1187"/>
                      <a:pt x="1578" y="1181"/>
                      <a:pt x="1580" y="1180"/>
                    </a:cubicBezTo>
                    <a:cubicBezTo>
                      <a:pt x="1581" y="1175"/>
                      <a:pt x="1577" y="1181"/>
                      <a:pt x="1581" y="1171"/>
                    </a:cubicBezTo>
                    <a:cubicBezTo>
                      <a:pt x="1584" y="1166"/>
                      <a:pt x="1580" y="1176"/>
                      <a:pt x="1585" y="1167"/>
                    </a:cubicBezTo>
                    <a:cubicBezTo>
                      <a:pt x="1582" y="1176"/>
                      <a:pt x="1582" y="1176"/>
                      <a:pt x="1582" y="1176"/>
                    </a:cubicBezTo>
                    <a:cubicBezTo>
                      <a:pt x="1584" y="1174"/>
                      <a:pt x="1587" y="1169"/>
                      <a:pt x="1589" y="1163"/>
                    </a:cubicBezTo>
                    <a:cubicBezTo>
                      <a:pt x="1586" y="1169"/>
                      <a:pt x="1588" y="1161"/>
                      <a:pt x="1588" y="1158"/>
                    </a:cubicBezTo>
                    <a:cubicBezTo>
                      <a:pt x="1590" y="1152"/>
                      <a:pt x="1593" y="1143"/>
                      <a:pt x="1596" y="1135"/>
                    </a:cubicBezTo>
                    <a:cubicBezTo>
                      <a:pt x="1598" y="1127"/>
                      <a:pt x="1600" y="1120"/>
                      <a:pt x="1602" y="1118"/>
                    </a:cubicBezTo>
                    <a:cubicBezTo>
                      <a:pt x="1600" y="1132"/>
                      <a:pt x="1592" y="1151"/>
                      <a:pt x="1597" y="1144"/>
                    </a:cubicBezTo>
                    <a:cubicBezTo>
                      <a:pt x="1595" y="1150"/>
                      <a:pt x="1591" y="1167"/>
                      <a:pt x="1588" y="1172"/>
                    </a:cubicBezTo>
                    <a:cubicBezTo>
                      <a:pt x="1587" y="1172"/>
                      <a:pt x="1588" y="1168"/>
                      <a:pt x="1587" y="1170"/>
                    </a:cubicBezTo>
                    <a:cubicBezTo>
                      <a:pt x="1584" y="1177"/>
                      <a:pt x="1582" y="1185"/>
                      <a:pt x="1580" y="1189"/>
                    </a:cubicBezTo>
                    <a:cubicBezTo>
                      <a:pt x="1584" y="1183"/>
                      <a:pt x="1584" y="1187"/>
                      <a:pt x="1588" y="1181"/>
                    </a:cubicBezTo>
                    <a:cubicBezTo>
                      <a:pt x="1587" y="1182"/>
                      <a:pt x="1586" y="1181"/>
                      <a:pt x="1588" y="1175"/>
                    </a:cubicBezTo>
                    <a:cubicBezTo>
                      <a:pt x="1589" y="1176"/>
                      <a:pt x="1592" y="1166"/>
                      <a:pt x="1593" y="1165"/>
                    </a:cubicBezTo>
                    <a:cubicBezTo>
                      <a:pt x="1595" y="1165"/>
                      <a:pt x="1591" y="1177"/>
                      <a:pt x="1594" y="1174"/>
                    </a:cubicBezTo>
                    <a:cubicBezTo>
                      <a:pt x="1599" y="1161"/>
                      <a:pt x="1592" y="1173"/>
                      <a:pt x="1595" y="1165"/>
                    </a:cubicBezTo>
                    <a:cubicBezTo>
                      <a:pt x="1596" y="1168"/>
                      <a:pt x="1602" y="1153"/>
                      <a:pt x="1596" y="1170"/>
                    </a:cubicBezTo>
                    <a:cubicBezTo>
                      <a:pt x="1597" y="1171"/>
                      <a:pt x="1600" y="1163"/>
                      <a:pt x="1602" y="1157"/>
                    </a:cubicBezTo>
                    <a:cubicBezTo>
                      <a:pt x="1600" y="1156"/>
                      <a:pt x="1603" y="1145"/>
                      <a:pt x="1605" y="1136"/>
                    </a:cubicBezTo>
                    <a:cubicBezTo>
                      <a:pt x="1602" y="1142"/>
                      <a:pt x="1600" y="1143"/>
                      <a:pt x="1596" y="1153"/>
                    </a:cubicBezTo>
                    <a:cubicBezTo>
                      <a:pt x="1597" y="1156"/>
                      <a:pt x="1600" y="1144"/>
                      <a:pt x="1602" y="1145"/>
                    </a:cubicBezTo>
                    <a:cubicBezTo>
                      <a:pt x="1598" y="1157"/>
                      <a:pt x="1595" y="1163"/>
                      <a:pt x="1592" y="1166"/>
                    </a:cubicBezTo>
                    <a:cubicBezTo>
                      <a:pt x="1596" y="1153"/>
                      <a:pt x="1597" y="1147"/>
                      <a:pt x="1598" y="1141"/>
                    </a:cubicBezTo>
                    <a:cubicBezTo>
                      <a:pt x="1599" y="1135"/>
                      <a:pt x="1600" y="1129"/>
                      <a:pt x="1604" y="1118"/>
                    </a:cubicBezTo>
                    <a:cubicBezTo>
                      <a:pt x="1604" y="1118"/>
                      <a:pt x="1604" y="1119"/>
                      <a:pt x="1604" y="1121"/>
                    </a:cubicBezTo>
                    <a:cubicBezTo>
                      <a:pt x="1608" y="1108"/>
                      <a:pt x="1605" y="1112"/>
                      <a:pt x="1609" y="1098"/>
                    </a:cubicBezTo>
                    <a:cubicBezTo>
                      <a:pt x="1611" y="1095"/>
                      <a:pt x="1611" y="1100"/>
                      <a:pt x="1615" y="1084"/>
                    </a:cubicBezTo>
                    <a:cubicBezTo>
                      <a:pt x="1612" y="1087"/>
                      <a:pt x="1613" y="1081"/>
                      <a:pt x="1610" y="1086"/>
                    </a:cubicBezTo>
                    <a:cubicBezTo>
                      <a:pt x="1612" y="1081"/>
                      <a:pt x="1613" y="1069"/>
                      <a:pt x="1614" y="1070"/>
                    </a:cubicBezTo>
                    <a:cubicBezTo>
                      <a:pt x="1613" y="1081"/>
                      <a:pt x="1617" y="1073"/>
                      <a:pt x="1619" y="1071"/>
                    </a:cubicBezTo>
                    <a:cubicBezTo>
                      <a:pt x="1618" y="1074"/>
                      <a:pt x="1618" y="1075"/>
                      <a:pt x="1618" y="1077"/>
                    </a:cubicBezTo>
                    <a:cubicBezTo>
                      <a:pt x="1616" y="1085"/>
                      <a:pt x="1615" y="1088"/>
                      <a:pt x="1615" y="1091"/>
                    </a:cubicBezTo>
                    <a:cubicBezTo>
                      <a:pt x="1611" y="1107"/>
                      <a:pt x="1611" y="1107"/>
                      <a:pt x="1611" y="1107"/>
                    </a:cubicBezTo>
                    <a:cubicBezTo>
                      <a:pt x="1611" y="1107"/>
                      <a:pt x="1613" y="1106"/>
                      <a:pt x="1612" y="1110"/>
                    </a:cubicBezTo>
                    <a:cubicBezTo>
                      <a:pt x="1609" y="1117"/>
                      <a:pt x="1607" y="1122"/>
                      <a:pt x="1607" y="1126"/>
                    </a:cubicBezTo>
                    <a:cubicBezTo>
                      <a:pt x="1609" y="1121"/>
                      <a:pt x="1608" y="1127"/>
                      <a:pt x="1610" y="1119"/>
                    </a:cubicBezTo>
                    <a:cubicBezTo>
                      <a:pt x="1609" y="1123"/>
                      <a:pt x="1608" y="1128"/>
                      <a:pt x="1608" y="1129"/>
                    </a:cubicBezTo>
                    <a:cubicBezTo>
                      <a:pt x="1610" y="1123"/>
                      <a:pt x="1611" y="1126"/>
                      <a:pt x="1612" y="1122"/>
                    </a:cubicBezTo>
                    <a:cubicBezTo>
                      <a:pt x="1611" y="1128"/>
                      <a:pt x="1611" y="1130"/>
                      <a:pt x="1610" y="1134"/>
                    </a:cubicBezTo>
                    <a:cubicBezTo>
                      <a:pt x="1609" y="1135"/>
                      <a:pt x="1609" y="1134"/>
                      <a:pt x="1607" y="1138"/>
                    </a:cubicBezTo>
                    <a:cubicBezTo>
                      <a:pt x="1606" y="1148"/>
                      <a:pt x="1609" y="1137"/>
                      <a:pt x="1608" y="1141"/>
                    </a:cubicBezTo>
                    <a:cubicBezTo>
                      <a:pt x="1605" y="1149"/>
                      <a:pt x="1603" y="1157"/>
                      <a:pt x="1602" y="1163"/>
                    </a:cubicBezTo>
                    <a:cubicBezTo>
                      <a:pt x="1605" y="1156"/>
                      <a:pt x="1607" y="1147"/>
                      <a:pt x="1610" y="1139"/>
                    </a:cubicBezTo>
                    <a:cubicBezTo>
                      <a:pt x="1612" y="1131"/>
                      <a:pt x="1614" y="1125"/>
                      <a:pt x="1615" y="1124"/>
                    </a:cubicBezTo>
                    <a:cubicBezTo>
                      <a:pt x="1611" y="1135"/>
                      <a:pt x="1609" y="1144"/>
                      <a:pt x="1608" y="1151"/>
                    </a:cubicBezTo>
                    <a:cubicBezTo>
                      <a:pt x="1606" y="1158"/>
                      <a:pt x="1605" y="1163"/>
                      <a:pt x="1602" y="1169"/>
                    </a:cubicBezTo>
                    <a:cubicBezTo>
                      <a:pt x="1604" y="1169"/>
                      <a:pt x="1606" y="1164"/>
                      <a:pt x="1608" y="1159"/>
                    </a:cubicBezTo>
                    <a:cubicBezTo>
                      <a:pt x="1606" y="1158"/>
                      <a:pt x="1608" y="1150"/>
                      <a:pt x="1611" y="1140"/>
                    </a:cubicBezTo>
                    <a:cubicBezTo>
                      <a:pt x="1614" y="1131"/>
                      <a:pt x="1617" y="1121"/>
                      <a:pt x="1619" y="1117"/>
                    </a:cubicBezTo>
                    <a:cubicBezTo>
                      <a:pt x="1617" y="1123"/>
                      <a:pt x="1618" y="1124"/>
                      <a:pt x="1616" y="1129"/>
                    </a:cubicBezTo>
                    <a:cubicBezTo>
                      <a:pt x="1615" y="1130"/>
                      <a:pt x="1614" y="1130"/>
                      <a:pt x="1613" y="1137"/>
                    </a:cubicBezTo>
                    <a:cubicBezTo>
                      <a:pt x="1614" y="1134"/>
                      <a:pt x="1613" y="1142"/>
                      <a:pt x="1608" y="1159"/>
                    </a:cubicBezTo>
                    <a:cubicBezTo>
                      <a:pt x="1608" y="1163"/>
                      <a:pt x="1613" y="1146"/>
                      <a:pt x="1611" y="1155"/>
                    </a:cubicBezTo>
                    <a:cubicBezTo>
                      <a:pt x="1607" y="1169"/>
                      <a:pt x="1609" y="1168"/>
                      <a:pt x="1603" y="1181"/>
                    </a:cubicBezTo>
                    <a:cubicBezTo>
                      <a:pt x="1604" y="1175"/>
                      <a:pt x="1606" y="1167"/>
                      <a:pt x="1606" y="1165"/>
                    </a:cubicBezTo>
                    <a:cubicBezTo>
                      <a:pt x="1602" y="1173"/>
                      <a:pt x="1601" y="1173"/>
                      <a:pt x="1600" y="1174"/>
                    </a:cubicBezTo>
                    <a:cubicBezTo>
                      <a:pt x="1598" y="1174"/>
                      <a:pt x="1597" y="1175"/>
                      <a:pt x="1594" y="1183"/>
                    </a:cubicBezTo>
                    <a:cubicBezTo>
                      <a:pt x="1596" y="1184"/>
                      <a:pt x="1599" y="1180"/>
                      <a:pt x="1602" y="1175"/>
                    </a:cubicBezTo>
                    <a:cubicBezTo>
                      <a:pt x="1600" y="1186"/>
                      <a:pt x="1599" y="1193"/>
                      <a:pt x="1601" y="1193"/>
                    </a:cubicBezTo>
                    <a:cubicBezTo>
                      <a:pt x="1601" y="1194"/>
                      <a:pt x="1600" y="1194"/>
                      <a:pt x="1600" y="1197"/>
                    </a:cubicBezTo>
                    <a:cubicBezTo>
                      <a:pt x="1606" y="1184"/>
                      <a:pt x="1604" y="1184"/>
                      <a:pt x="1605" y="1177"/>
                    </a:cubicBezTo>
                    <a:cubicBezTo>
                      <a:pt x="1611" y="1165"/>
                      <a:pt x="1606" y="1184"/>
                      <a:pt x="1606" y="1186"/>
                    </a:cubicBezTo>
                    <a:cubicBezTo>
                      <a:pt x="1608" y="1181"/>
                      <a:pt x="1610" y="1174"/>
                      <a:pt x="1611" y="1173"/>
                    </a:cubicBezTo>
                    <a:cubicBezTo>
                      <a:pt x="1604" y="1191"/>
                      <a:pt x="1606" y="1196"/>
                      <a:pt x="1605" y="1201"/>
                    </a:cubicBezTo>
                    <a:cubicBezTo>
                      <a:pt x="1601" y="1212"/>
                      <a:pt x="1597" y="1219"/>
                      <a:pt x="1594" y="1221"/>
                    </a:cubicBezTo>
                    <a:cubicBezTo>
                      <a:pt x="1596" y="1216"/>
                      <a:pt x="1598" y="1211"/>
                      <a:pt x="1600" y="1205"/>
                    </a:cubicBezTo>
                    <a:cubicBezTo>
                      <a:pt x="1595" y="1215"/>
                      <a:pt x="1596" y="1210"/>
                      <a:pt x="1596" y="1203"/>
                    </a:cubicBezTo>
                    <a:cubicBezTo>
                      <a:pt x="1593" y="1211"/>
                      <a:pt x="1593" y="1213"/>
                      <a:pt x="1591" y="1216"/>
                    </a:cubicBezTo>
                    <a:cubicBezTo>
                      <a:pt x="1594" y="1206"/>
                      <a:pt x="1594" y="1204"/>
                      <a:pt x="1596" y="1197"/>
                    </a:cubicBezTo>
                    <a:cubicBezTo>
                      <a:pt x="1595" y="1200"/>
                      <a:pt x="1594" y="1201"/>
                      <a:pt x="1593" y="1201"/>
                    </a:cubicBezTo>
                    <a:cubicBezTo>
                      <a:pt x="1590" y="1210"/>
                      <a:pt x="1589" y="1215"/>
                      <a:pt x="1587" y="1220"/>
                    </a:cubicBezTo>
                    <a:cubicBezTo>
                      <a:pt x="1584" y="1226"/>
                      <a:pt x="1582" y="1232"/>
                      <a:pt x="1577" y="1242"/>
                    </a:cubicBezTo>
                    <a:cubicBezTo>
                      <a:pt x="1582" y="1235"/>
                      <a:pt x="1585" y="1229"/>
                      <a:pt x="1584" y="1235"/>
                    </a:cubicBezTo>
                    <a:cubicBezTo>
                      <a:pt x="1589" y="1225"/>
                      <a:pt x="1587" y="1222"/>
                      <a:pt x="1590" y="1219"/>
                    </a:cubicBezTo>
                    <a:cubicBezTo>
                      <a:pt x="1594" y="1212"/>
                      <a:pt x="1586" y="1236"/>
                      <a:pt x="1595" y="1215"/>
                    </a:cubicBezTo>
                    <a:cubicBezTo>
                      <a:pt x="1595" y="1216"/>
                      <a:pt x="1595" y="1219"/>
                      <a:pt x="1594" y="1222"/>
                    </a:cubicBezTo>
                    <a:cubicBezTo>
                      <a:pt x="1591" y="1227"/>
                      <a:pt x="1589" y="1232"/>
                      <a:pt x="1587" y="1234"/>
                    </a:cubicBezTo>
                    <a:cubicBezTo>
                      <a:pt x="1588" y="1231"/>
                      <a:pt x="1585" y="1236"/>
                      <a:pt x="1587" y="1229"/>
                    </a:cubicBezTo>
                    <a:cubicBezTo>
                      <a:pt x="1583" y="1237"/>
                      <a:pt x="1582" y="1240"/>
                      <a:pt x="1582" y="1243"/>
                    </a:cubicBezTo>
                    <a:cubicBezTo>
                      <a:pt x="1581" y="1246"/>
                      <a:pt x="1581" y="1248"/>
                      <a:pt x="1578" y="1254"/>
                    </a:cubicBezTo>
                    <a:cubicBezTo>
                      <a:pt x="1583" y="1248"/>
                      <a:pt x="1580" y="1257"/>
                      <a:pt x="1578" y="1262"/>
                    </a:cubicBezTo>
                    <a:cubicBezTo>
                      <a:pt x="1573" y="1274"/>
                      <a:pt x="1569" y="1281"/>
                      <a:pt x="1567" y="1281"/>
                    </a:cubicBezTo>
                    <a:cubicBezTo>
                      <a:pt x="1568" y="1277"/>
                      <a:pt x="1573" y="1270"/>
                      <a:pt x="1573" y="1269"/>
                    </a:cubicBezTo>
                    <a:cubicBezTo>
                      <a:pt x="1569" y="1276"/>
                      <a:pt x="1573" y="1266"/>
                      <a:pt x="1567" y="1275"/>
                    </a:cubicBezTo>
                    <a:cubicBezTo>
                      <a:pt x="1569" y="1272"/>
                      <a:pt x="1570" y="1268"/>
                      <a:pt x="1571" y="1266"/>
                    </a:cubicBezTo>
                    <a:cubicBezTo>
                      <a:pt x="1569" y="1270"/>
                      <a:pt x="1567" y="1274"/>
                      <a:pt x="1565" y="1279"/>
                    </a:cubicBezTo>
                    <a:cubicBezTo>
                      <a:pt x="1566" y="1284"/>
                      <a:pt x="1572" y="1276"/>
                      <a:pt x="1565" y="1293"/>
                    </a:cubicBezTo>
                    <a:cubicBezTo>
                      <a:pt x="1565" y="1290"/>
                      <a:pt x="1563" y="1294"/>
                      <a:pt x="1560" y="1299"/>
                    </a:cubicBezTo>
                    <a:cubicBezTo>
                      <a:pt x="1557" y="1304"/>
                      <a:pt x="1554" y="1310"/>
                      <a:pt x="1552" y="1312"/>
                    </a:cubicBezTo>
                    <a:cubicBezTo>
                      <a:pt x="1552" y="1316"/>
                      <a:pt x="1560" y="1303"/>
                      <a:pt x="1555" y="1312"/>
                    </a:cubicBezTo>
                    <a:cubicBezTo>
                      <a:pt x="1546" y="1326"/>
                      <a:pt x="1548" y="1322"/>
                      <a:pt x="1543" y="1333"/>
                    </a:cubicBezTo>
                    <a:cubicBezTo>
                      <a:pt x="1543" y="1327"/>
                      <a:pt x="1540" y="1333"/>
                      <a:pt x="1537" y="1333"/>
                    </a:cubicBezTo>
                    <a:cubicBezTo>
                      <a:pt x="1542" y="1324"/>
                      <a:pt x="1540" y="1320"/>
                      <a:pt x="1548" y="1309"/>
                    </a:cubicBezTo>
                    <a:cubicBezTo>
                      <a:pt x="1547" y="1314"/>
                      <a:pt x="1549" y="1314"/>
                      <a:pt x="1553" y="1309"/>
                    </a:cubicBezTo>
                    <a:cubicBezTo>
                      <a:pt x="1553" y="1307"/>
                      <a:pt x="1551" y="1307"/>
                      <a:pt x="1555" y="1300"/>
                    </a:cubicBezTo>
                    <a:cubicBezTo>
                      <a:pt x="1558" y="1295"/>
                      <a:pt x="1561" y="1291"/>
                      <a:pt x="1564" y="1288"/>
                    </a:cubicBezTo>
                    <a:cubicBezTo>
                      <a:pt x="1557" y="1294"/>
                      <a:pt x="1555" y="1297"/>
                      <a:pt x="1550" y="1297"/>
                    </a:cubicBezTo>
                    <a:cubicBezTo>
                      <a:pt x="1543" y="1312"/>
                      <a:pt x="1543" y="1312"/>
                      <a:pt x="1543" y="1312"/>
                    </a:cubicBezTo>
                    <a:cubicBezTo>
                      <a:pt x="1541" y="1315"/>
                      <a:pt x="1539" y="1318"/>
                      <a:pt x="1536" y="1324"/>
                    </a:cubicBezTo>
                    <a:cubicBezTo>
                      <a:pt x="1537" y="1326"/>
                      <a:pt x="1533" y="1331"/>
                      <a:pt x="1539" y="1324"/>
                    </a:cubicBezTo>
                    <a:cubicBezTo>
                      <a:pt x="1535" y="1332"/>
                      <a:pt x="1533" y="1333"/>
                      <a:pt x="1532" y="1334"/>
                    </a:cubicBezTo>
                    <a:cubicBezTo>
                      <a:pt x="1531" y="1335"/>
                      <a:pt x="1529" y="1336"/>
                      <a:pt x="1526" y="1342"/>
                    </a:cubicBezTo>
                    <a:cubicBezTo>
                      <a:pt x="1532" y="1337"/>
                      <a:pt x="1526" y="1351"/>
                      <a:pt x="1535" y="1339"/>
                    </a:cubicBezTo>
                    <a:cubicBezTo>
                      <a:pt x="1529" y="1349"/>
                      <a:pt x="1538" y="1339"/>
                      <a:pt x="1534" y="1348"/>
                    </a:cubicBezTo>
                    <a:cubicBezTo>
                      <a:pt x="1529" y="1355"/>
                      <a:pt x="1528" y="1355"/>
                      <a:pt x="1532" y="1348"/>
                    </a:cubicBezTo>
                    <a:cubicBezTo>
                      <a:pt x="1530" y="1350"/>
                      <a:pt x="1529" y="1351"/>
                      <a:pt x="1529" y="1351"/>
                    </a:cubicBezTo>
                    <a:cubicBezTo>
                      <a:pt x="1523" y="1360"/>
                      <a:pt x="1528" y="1354"/>
                      <a:pt x="1521" y="1366"/>
                    </a:cubicBezTo>
                    <a:cubicBezTo>
                      <a:pt x="1520" y="1368"/>
                      <a:pt x="1523" y="1367"/>
                      <a:pt x="1520" y="1371"/>
                    </a:cubicBezTo>
                    <a:cubicBezTo>
                      <a:pt x="1516" y="1377"/>
                      <a:pt x="1512" y="1380"/>
                      <a:pt x="1511" y="1380"/>
                    </a:cubicBezTo>
                    <a:cubicBezTo>
                      <a:pt x="1509" y="1380"/>
                      <a:pt x="1510" y="1376"/>
                      <a:pt x="1515" y="1368"/>
                    </a:cubicBezTo>
                    <a:cubicBezTo>
                      <a:pt x="1517" y="1367"/>
                      <a:pt x="1519" y="1365"/>
                      <a:pt x="1517" y="1368"/>
                    </a:cubicBezTo>
                    <a:cubicBezTo>
                      <a:pt x="1521" y="1359"/>
                      <a:pt x="1521" y="1356"/>
                      <a:pt x="1518" y="1357"/>
                    </a:cubicBezTo>
                    <a:cubicBezTo>
                      <a:pt x="1515" y="1357"/>
                      <a:pt x="1509" y="1362"/>
                      <a:pt x="1503" y="1368"/>
                    </a:cubicBezTo>
                    <a:cubicBezTo>
                      <a:pt x="1501" y="1374"/>
                      <a:pt x="1505" y="1369"/>
                      <a:pt x="1509" y="1365"/>
                    </a:cubicBezTo>
                    <a:cubicBezTo>
                      <a:pt x="1513" y="1362"/>
                      <a:pt x="1516" y="1359"/>
                      <a:pt x="1510" y="1368"/>
                    </a:cubicBezTo>
                    <a:cubicBezTo>
                      <a:pt x="1506" y="1372"/>
                      <a:pt x="1501" y="1378"/>
                      <a:pt x="1495" y="1385"/>
                    </a:cubicBezTo>
                    <a:cubicBezTo>
                      <a:pt x="1496" y="1385"/>
                      <a:pt x="1491" y="1393"/>
                      <a:pt x="1494" y="1391"/>
                    </a:cubicBezTo>
                    <a:cubicBezTo>
                      <a:pt x="1498" y="1384"/>
                      <a:pt x="1502" y="1378"/>
                      <a:pt x="1506" y="1374"/>
                    </a:cubicBezTo>
                    <a:cubicBezTo>
                      <a:pt x="1505" y="1377"/>
                      <a:pt x="1508" y="1375"/>
                      <a:pt x="1510" y="1374"/>
                    </a:cubicBezTo>
                    <a:cubicBezTo>
                      <a:pt x="1504" y="1385"/>
                      <a:pt x="1503" y="1387"/>
                      <a:pt x="1496" y="1394"/>
                    </a:cubicBezTo>
                    <a:cubicBezTo>
                      <a:pt x="1500" y="1391"/>
                      <a:pt x="1509" y="1384"/>
                      <a:pt x="1497" y="1400"/>
                    </a:cubicBezTo>
                    <a:cubicBezTo>
                      <a:pt x="1502" y="1396"/>
                      <a:pt x="1502" y="1396"/>
                      <a:pt x="1507" y="1389"/>
                    </a:cubicBezTo>
                    <a:cubicBezTo>
                      <a:pt x="1504" y="1394"/>
                      <a:pt x="1499" y="1402"/>
                      <a:pt x="1499" y="1403"/>
                    </a:cubicBezTo>
                    <a:cubicBezTo>
                      <a:pt x="1496" y="1408"/>
                      <a:pt x="1493" y="1410"/>
                      <a:pt x="1492" y="1411"/>
                    </a:cubicBezTo>
                    <a:cubicBezTo>
                      <a:pt x="1495" y="1407"/>
                      <a:pt x="1497" y="1404"/>
                      <a:pt x="1497" y="1403"/>
                    </a:cubicBezTo>
                    <a:cubicBezTo>
                      <a:pt x="1490" y="1412"/>
                      <a:pt x="1494" y="1408"/>
                      <a:pt x="1488" y="1417"/>
                    </a:cubicBezTo>
                    <a:cubicBezTo>
                      <a:pt x="1486" y="1416"/>
                      <a:pt x="1490" y="1408"/>
                      <a:pt x="1492" y="1403"/>
                    </a:cubicBezTo>
                    <a:cubicBezTo>
                      <a:pt x="1487" y="1408"/>
                      <a:pt x="1485" y="1414"/>
                      <a:pt x="1479" y="1419"/>
                    </a:cubicBezTo>
                    <a:cubicBezTo>
                      <a:pt x="1478" y="1423"/>
                      <a:pt x="1486" y="1410"/>
                      <a:pt x="1486" y="1414"/>
                    </a:cubicBezTo>
                    <a:cubicBezTo>
                      <a:pt x="1481" y="1419"/>
                      <a:pt x="1475" y="1427"/>
                      <a:pt x="1471" y="1433"/>
                    </a:cubicBezTo>
                    <a:cubicBezTo>
                      <a:pt x="1470" y="1432"/>
                      <a:pt x="1476" y="1426"/>
                      <a:pt x="1475" y="1425"/>
                    </a:cubicBezTo>
                    <a:cubicBezTo>
                      <a:pt x="1471" y="1431"/>
                      <a:pt x="1464" y="1440"/>
                      <a:pt x="1459" y="1446"/>
                    </a:cubicBezTo>
                    <a:cubicBezTo>
                      <a:pt x="1464" y="1443"/>
                      <a:pt x="1465" y="1438"/>
                      <a:pt x="1469" y="1436"/>
                    </a:cubicBezTo>
                    <a:cubicBezTo>
                      <a:pt x="1469" y="1436"/>
                      <a:pt x="1465" y="1441"/>
                      <a:pt x="1465" y="1441"/>
                    </a:cubicBezTo>
                    <a:cubicBezTo>
                      <a:pt x="1468" y="1438"/>
                      <a:pt x="1471" y="1434"/>
                      <a:pt x="1472" y="1433"/>
                    </a:cubicBezTo>
                    <a:cubicBezTo>
                      <a:pt x="1469" y="1437"/>
                      <a:pt x="1464" y="1443"/>
                      <a:pt x="1464" y="1444"/>
                    </a:cubicBezTo>
                    <a:cubicBezTo>
                      <a:pt x="1469" y="1441"/>
                      <a:pt x="1470" y="1436"/>
                      <a:pt x="1474" y="1433"/>
                    </a:cubicBezTo>
                    <a:cubicBezTo>
                      <a:pt x="1468" y="1440"/>
                      <a:pt x="1467" y="1443"/>
                      <a:pt x="1465" y="1447"/>
                    </a:cubicBezTo>
                    <a:cubicBezTo>
                      <a:pt x="1463" y="1450"/>
                      <a:pt x="1461" y="1454"/>
                      <a:pt x="1454" y="1461"/>
                    </a:cubicBezTo>
                    <a:cubicBezTo>
                      <a:pt x="1467" y="1445"/>
                      <a:pt x="1457" y="1452"/>
                      <a:pt x="1459" y="1446"/>
                    </a:cubicBezTo>
                    <a:cubicBezTo>
                      <a:pt x="1455" y="1454"/>
                      <a:pt x="1443" y="1466"/>
                      <a:pt x="1442" y="1471"/>
                    </a:cubicBezTo>
                    <a:cubicBezTo>
                      <a:pt x="1448" y="1462"/>
                      <a:pt x="1456" y="1456"/>
                      <a:pt x="1451" y="1463"/>
                    </a:cubicBezTo>
                    <a:cubicBezTo>
                      <a:pt x="1447" y="1467"/>
                      <a:pt x="1444" y="1468"/>
                      <a:pt x="1441" y="1473"/>
                    </a:cubicBezTo>
                    <a:cubicBezTo>
                      <a:pt x="1438" y="1476"/>
                      <a:pt x="1436" y="1477"/>
                      <a:pt x="1436" y="1476"/>
                    </a:cubicBezTo>
                    <a:cubicBezTo>
                      <a:pt x="1425" y="1486"/>
                      <a:pt x="1441" y="1472"/>
                      <a:pt x="1431" y="1484"/>
                    </a:cubicBezTo>
                    <a:cubicBezTo>
                      <a:pt x="1420" y="1494"/>
                      <a:pt x="1407" y="1510"/>
                      <a:pt x="1402" y="1511"/>
                    </a:cubicBezTo>
                    <a:cubicBezTo>
                      <a:pt x="1406" y="1508"/>
                      <a:pt x="1399" y="1515"/>
                      <a:pt x="1399" y="1516"/>
                    </a:cubicBezTo>
                    <a:cubicBezTo>
                      <a:pt x="1406" y="1511"/>
                      <a:pt x="1407" y="1515"/>
                      <a:pt x="1399" y="1522"/>
                    </a:cubicBezTo>
                    <a:cubicBezTo>
                      <a:pt x="1397" y="1523"/>
                      <a:pt x="1390" y="1530"/>
                      <a:pt x="1381" y="1538"/>
                    </a:cubicBezTo>
                    <a:cubicBezTo>
                      <a:pt x="1372" y="1546"/>
                      <a:pt x="1360" y="1556"/>
                      <a:pt x="1349" y="1563"/>
                    </a:cubicBezTo>
                    <a:cubicBezTo>
                      <a:pt x="1356" y="1558"/>
                      <a:pt x="1360" y="1554"/>
                      <a:pt x="1362" y="1552"/>
                    </a:cubicBezTo>
                    <a:cubicBezTo>
                      <a:pt x="1353" y="1560"/>
                      <a:pt x="1350" y="1562"/>
                      <a:pt x="1349" y="1562"/>
                    </a:cubicBezTo>
                    <a:cubicBezTo>
                      <a:pt x="1348" y="1562"/>
                      <a:pt x="1349" y="1560"/>
                      <a:pt x="1346" y="1562"/>
                    </a:cubicBezTo>
                    <a:cubicBezTo>
                      <a:pt x="1344" y="1566"/>
                      <a:pt x="1345" y="1567"/>
                      <a:pt x="1342" y="1570"/>
                    </a:cubicBezTo>
                    <a:cubicBezTo>
                      <a:pt x="1338" y="1574"/>
                      <a:pt x="1331" y="1578"/>
                      <a:pt x="1325" y="1583"/>
                    </a:cubicBezTo>
                    <a:cubicBezTo>
                      <a:pt x="1320" y="1587"/>
                      <a:pt x="1315" y="1590"/>
                      <a:pt x="1315" y="1592"/>
                    </a:cubicBezTo>
                    <a:cubicBezTo>
                      <a:pt x="1326" y="1584"/>
                      <a:pt x="1341" y="1571"/>
                      <a:pt x="1347" y="1569"/>
                    </a:cubicBezTo>
                    <a:cubicBezTo>
                      <a:pt x="1344" y="1573"/>
                      <a:pt x="1334" y="1577"/>
                      <a:pt x="1333" y="1580"/>
                    </a:cubicBezTo>
                    <a:cubicBezTo>
                      <a:pt x="1341" y="1574"/>
                      <a:pt x="1356" y="1562"/>
                      <a:pt x="1371" y="1548"/>
                    </a:cubicBezTo>
                    <a:cubicBezTo>
                      <a:pt x="1386" y="1534"/>
                      <a:pt x="1402" y="1520"/>
                      <a:pt x="1413" y="1510"/>
                    </a:cubicBezTo>
                    <a:cubicBezTo>
                      <a:pt x="1413" y="1510"/>
                      <a:pt x="1411" y="1510"/>
                      <a:pt x="1414" y="1507"/>
                    </a:cubicBezTo>
                    <a:cubicBezTo>
                      <a:pt x="1417" y="1506"/>
                      <a:pt x="1424" y="1499"/>
                      <a:pt x="1431" y="1492"/>
                    </a:cubicBezTo>
                    <a:cubicBezTo>
                      <a:pt x="1438" y="1484"/>
                      <a:pt x="1444" y="1477"/>
                      <a:pt x="1448" y="1475"/>
                    </a:cubicBezTo>
                    <a:cubicBezTo>
                      <a:pt x="1447" y="1476"/>
                      <a:pt x="1440" y="1484"/>
                      <a:pt x="1433" y="1491"/>
                    </a:cubicBezTo>
                    <a:cubicBezTo>
                      <a:pt x="1426" y="1498"/>
                      <a:pt x="1419" y="1505"/>
                      <a:pt x="1420" y="1506"/>
                    </a:cubicBezTo>
                    <a:cubicBezTo>
                      <a:pt x="1430" y="1495"/>
                      <a:pt x="1442" y="1482"/>
                      <a:pt x="1453" y="1469"/>
                    </a:cubicBezTo>
                    <a:cubicBezTo>
                      <a:pt x="1465" y="1456"/>
                      <a:pt x="1475" y="1444"/>
                      <a:pt x="1484" y="1433"/>
                    </a:cubicBezTo>
                    <a:cubicBezTo>
                      <a:pt x="1493" y="1422"/>
                      <a:pt x="1500" y="1412"/>
                      <a:pt x="1505" y="1407"/>
                    </a:cubicBezTo>
                    <a:cubicBezTo>
                      <a:pt x="1510" y="1402"/>
                      <a:pt x="1512" y="1402"/>
                      <a:pt x="1511" y="1407"/>
                    </a:cubicBezTo>
                    <a:cubicBezTo>
                      <a:pt x="1522" y="1392"/>
                      <a:pt x="1514" y="1398"/>
                      <a:pt x="1516" y="1395"/>
                    </a:cubicBezTo>
                    <a:cubicBezTo>
                      <a:pt x="1521" y="1393"/>
                      <a:pt x="1522" y="1386"/>
                      <a:pt x="1535" y="1369"/>
                    </a:cubicBezTo>
                    <a:cubicBezTo>
                      <a:pt x="1537" y="1369"/>
                      <a:pt x="1537" y="1369"/>
                      <a:pt x="1537" y="1369"/>
                    </a:cubicBezTo>
                    <a:cubicBezTo>
                      <a:pt x="1534" y="1373"/>
                      <a:pt x="1528" y="1384"/>
                      <a:pt x="1527" y="1384"/>
                    </a:cubicBezTo>
                    <a:cubicBezTo>
                      <a:pt x="1527" y="1383"/>
                      <a:pt x="1529" y="1380"/>
                      <a:pt x="1527" y="1381"/>
                    </a:cubicBezTo>
                    <a:cubicBezTo>
                      <a:pt x="1516" y="1402"/>
                      <a:pt x="1516" y="1402"/>
                      <a:pt x="1516" y="1402"/>
                    </a:cubicBezTo>
                    <a:cubicBezTo>
                      <a:pt x="1513" y="1406"/>
                      <a:pt x="1511" y="1410"/>
                      <a:pt x="1508" y="1416"/>
                    </a:cubicBezTo>
                    <a:cubicBezTo>
                      <a:pt x="1510" y="1414"/>
                      <a:pt x="1515" y="1406"/>
                      <a:pt x="1519" y="1400"/>
                    </a:cubicBezTo>
                    <a:cubicBezTo>
                      <a:pt x="1524" y="1393"/>
                      <a:pt x="1528" y="1387"/>
                      <a:pt x="1530" y="1387"/>
                    </a:cubicBezTo>
                    <a:cubicBezTo>
                      <a:pt x="1527" y="1392"/>
                      <a:pt x="1523" y="1396"/>
                      <a:pt x="1520" y="1401"/>
                    </a:cubicBezTo>
                    <a:cubicBezTo>
                      <a:pt x="1520" y="1402"/>
                      <a:pt x="1523" y="1398"/>
                      <a:pt x="1527" y="1393"/>
                    </a:cubicBezTo>
                    <a:cubicBezTo>
                      <a:pt x="1530" y="1389"/>
                      <a:pt x="1533" y="1384"/>
                      <a:pt x="1533" y="1384"/>
                    </a:cubicBezTo>
                    <a:cubicBezTo>
                      <a:pt x="1525" y="1394"/>
                      <a:pt x="1538" y="1376"/>
                      <a:pt x="1538" y="1375"/>
                    </a:cubicBezTo>
                    <a:cubicBezTo>
                      <a:pt x="1538" y="1376"/>
                      <a:pt x="1519" y="1397"/>
                      <a:pt x="1534" y="1375"/>
                    </a:cubicBezTo>
                    <a:cubicBezTo>
                      <a:pt x="1538" y="1371"/>
                      <a:pt x="1531" y="1384"/>
                      <a:pt x="1538" y="1372"/>
                    </a:cubicBezTo>
                    <a:cubicBezTo>
                      <a:pt x="1538" y="1371"/>
                      <a:pt x="1540" y="1364"/>
                      <a:pt x="1540" y="1360"/>
                    </a:cubicBezTo>
                    <a:cubicBezTo>
                      <a:pt x="1546" y="1353"/>
                      <a:pt x="1546" y="1352"/>
                      <a:pt x="1547" y="1350"/>
                    </a:cubicBezTo>
                    <a:cubicBezTo>
                      <a:pt x="1548" y="1349"/>
                      <a:pt x="1548" y="1347"/>
                      <a:pt x="1553" y="1339"/>
                    </a:cubicBezTo>
                    <a:cubicBezTo>
                      <a:pt x="1550" y="1342"/>
                      <a:pt x="1543" y="1353"/>
                      <a:pt x="1536" y="1365"/>
                    </a:cubicBezTo>
                    <a:cubicBezTo>
                      <a:pt x="1528" y="1377"/>
                      <a:pt x="1520" y="1390"/>
                      <a:pt x="1513" y="1398"/>
                    </a:cubicBezTo>
                    <a:cubicBezTo>
                      <a:pt x="1512" y="1398"/>
                      <a:pt x="1508" y="1403"/>
                      <a:pt x="1513" y="1395"/>
                    </a:cubicBezTo>
                    <a:cubicBezTo>
                      <a:pt x="1514" y="1395"/>
                      <a:pt x="1512" y="1397"/>
                      <a:pt x="1512" y="1398"/>
                    </a:cubicBezTo>
                    <a:cubicBezTo>
                      <a:pt x="1519" y="1388"/>
                      <a:pt x="1512" y="1394"/>
                      <a:pt x="1520" y="1383"/>
                    </a:cubicBezTo>
                    <a:cubicBezTo>
                      <a:pt x="1530" y="1371"/>
                      <a:pt x="1540" y="1355"/>
                      <a:pt x="1549" y="1340"/>
                    </a:cubicBezTo>
                    <a:cubicBezTo>
                      <a:pt x="1558" y="1325"/>
                      <a:pt x="1566" y="1310"/>
                      <a:pt x="1573" y="1302"/>
                    </a:cubicBezTo>
                    <a:cubicBezTo>
                      <a:pt x="1569" y="1309"/>
                      <a:pt x="1568" y="1309"/>
                      <a:pt x="1564" y="1317"/>
                    </a:cubicBezTo>
                    <a:cubicBezTo>
                      <a:pt x="1565" y="1320"/>
                      <a:pt x="1568" y="1316"/>
                      <a:pt x="1571" y="1317"/>
                    </a:cubicBezTo>
                    <a:cubicBezTo>
                      <a:pt x="1575" y="1310"/>
                      <a:pt x="1582" y="1295"/>
                      <a:pt x="1582" y="1298"/>
                    </a:cubicBezTo>
                    <a:cubicBezTo>
                      <a:pt x="1576" y="1308"/>
                      <a:pt x="1576" y="1310"/>
                      <a:pt x="1572" y="1317"/>
                    </a:cubicBezTo>
                    <a:cubicBezTo>
                      <a:pt x="1574" y="1317"/>
                      <a:pt x="1574" y="1317"/>
                      <a:pt x="1574" y="1317"/>
                    </a:cubicBezTo>
                    <a:cubicBezTo>
                      <a:pt x="1578" y="1310"/>
                      <a:pt x="1581" y="1301"/>
                      <a:pt x="1585" y="1294"/>
                    </a:cubicBezTo>
                    <a:cubicBezTo>
                      <a:pt x="1588" y="1287"/>
                      <a:pt x="1590" y="1282"/>
                      <a:pt x="1592" y="1282"/>
                    </a:cubicBezTo>
                    <a:cubicBezTo>
                      <a:pt x="1590" y="1283"/>
                      <a:pt x="1595" y="1273"/>
                      <a:pt x="1594" y="1272"/>
                    </a:cubicBezTo>
                    <a:cubicBezTo>
                      <a:pt x="1593" y="1276"/>
                      <a:pt x="1590" y="1281"/>
                      <a:pt x="1589" y="1282"/>
                    </a:cubicBezTo>
                    <a:cubicBezTo>
                      <a:pt x="1591" y="1277"/>
                      <a:pt x="1595" y="1270"/>
                      <a:pt x="1600" y="1262"/>
                    </a:cubicBezTo>
                    <a:cubicBezTo>
                      <a:pt x="1604" y="1254"/>
                      <a:pt x="1608" y="1246"/>
                      <a:pt x="1610" y="1240"/>
                    </a:cubicBezTo>
                    <a:cubicBezTo>
                      <a:pt x="1605" y="1251"/>
                      <a:pt x="1603" y="1250"/>
                      <a:pt x="1600" y="1253"/>
                    </a:cubicBezTo>
                    <a:cubicBezTo>
                      <a:pt x="1605" y="1241"/>
                      <a:pt x="1607" y="1237"/>
                      <a:pt x="1609" y="1235"/>
                    </a:cubicBezTo>
                    <a:cubicBezTo>
                      <a:pt x="1611" y="1233"/>
                      <a:pt x="1613" y="1233"/>
                      <a:pt x="1616" y="1227"/>
                    </a:cubicBezTo>
                    <a:cubicBezTo>
                      <a:pt x="1615" y="1231"/>
                      <a:pt x="1616" y="1237"/>
                      <a:pt x="1621" y="1226"/>
                    </a:cubicBezTo>
                    <a:cubicBezTo>
                      <a:pt x="1622" y="1220"/>
                      <a:pt x="1623" y="1217"/>
                      <a:pt x="1623" y="1216"/>
                    </a:cubicBezTo>
                    <a:cubicBezTo>
                      <a:pt x="1625" y="1212"/>
                      <a:pt x="1626" y="1210"/>
                      <a:pt x="1627" y="1209"/>
                    </a:cubicBezTo>
                    <a:cubicBezTo>
                      <a:pt x="1624" y="1218"/>
                      <a:pt x="1626" y="1215"/>
                      <a:pt x="1622" y="1222"/>
                    </a:cubicBezTo>
                    <a:cubicBezTo>
                      <a:pt x="1625" y="1222"/>
                      <a:pt x="1625" y="1222"/>
                      <a:pt x="1625" y="1222"/>
                    </a:cubicBezTo>
                    <a:cubicBezTo>
                      <a:pt x="1632" y="1205"/>
                      <a:pt x="1633" y="1201"/>
                      <a:pt x="1632" y="1199"/>
                    </a:cubicBezTo>
                    <a:cubicBezTo>
                      <a:pt x="1632" y="1197"/>
                      <a:pt x="1630" y="1198"/>
                      <a:pt x="1631" y="1193"/>
                    </a:cubicBezTo>
                    <a:cubicBezTo>
                      <a:pt x="1632" y="1195"/>
                      <a:pt x="1635" y="1184"/>
                      <a:pt x="1637" y="1182"/>
                    </a:cubicBezTo>
                    <a:cubicBezTo>
                      <a:pt x="1635" y="1188"/>
                      <a:pt x="1638" y="1184"/>
                      <a:pt x="1637" y="1188"/>
                    </a:cubicBezTo>
                    <a:cubicBezTo>
                      <a:pt x="1640" y="1178"/>
                      <a:pt x="1639" y="1179"/>
                      <a:pt x="1643" y="1168"/>
                    </a:cubicBezTo>
                    <a:cubicBezTo>
                      <a:pt x="1643" y="1169"/>
                      <a:pt x="1646" y="1163"/>
                      <a:pt x="1644" y="1168"/>
                    </a:cubicBezTo>
                    <a:cubicBezTo>
                      <a:pt x="1640" y="1178"/>
                      <a:pt x="1638" y="1186"/>
                      <a:pt x="1636" y="1194"/>
                    </a:cubicBezTo>
                    <a:cubicBezTo>
                      <a:pt x="1633" y="1202"/>
                      <a:pt x="1631" y="1210"/>
                      <a:pt x="1626" y="1221"/>
                    </a:cubicBezTo>
                    <a:cubicBezTo>
                      <a:pt x="1626" y="1225"/>
                      <a:pt x="1629" y="1223"/>
                      <a:pt x="1630" y="1218"/>
                    </a:cubicBezTo>
                    <a:cubicBezTo>
                      <a:pt x="1627" y="1224"/>
                      <a:pt x="1628" y="1217"/>
                      <a:pt x="1629" y="1215"/>
                    </a:cubicBezTo>
                    <a:cubicBezTo>
                      <a:pt x="1634" y="1206"/>
                      <a:pt x="1630" y="1213"/>
                      <a:pt x="1634" y="1201"/>
                    </a:cubicBezTo>
                    <a:cubicBezTo>
                      <a:pt x="1634" y="1207"/>
                      <a:pt x="1638" y="1199"/>
                      <a:pt x="1641" y="1193"/>
                    </a:cubicBezTo>
                    <a:cubicBezTo>
                      <a:pt x="1641" y="1193"/>
                      <a:pt x="1641" y="1193"/>
                      <a:pt x="1642" y="1190"/>
                    </a:cubicBezTo>
                    <a:cubicBezTo>
                      <a:pt x="1642" y="1188"/>
                      <a:pt x="1643" y="1186"/>
                      <a:pt x="1642" y="1187"/>
                    </a:cubicBezTo>
                    <a:cubicBezTo>
                      <a:pt x="1641" y="1191"/>
                      <a:pt x="1639" y="1195"/>
                      <a:pt x="1638" y="1197"/>
                    </a:cubicBezTo>
                    <a:cubicBezTo>
                      <a:pt x="1640" y="1191"/>
                      <a:pt x="1640" y="1190"/>
                      <a:pt x="1638" y="1194"/>
                    </a:cubicBezTo>
                    <a:cubicBezTo>
                      <a:pt x="1640" y="1188"/>
                      <a:pt x="1646" y="1172"/>
                      <a:pt x="1646" y="1167"/>
                    </a:cubicBezTo>
                    <a:cubicBezTo>
                      <a:pt x="1644" y="1173"/>
                      <a:pt x="1644" y="1176"/>
                      <a:pt x="1643" y="1177"/>
                    </a:cubicBezTo>
                    <a:cubicBezTo>
                      <a:pt x="1640" y="1177"/>
                      <a:pt x="1647" y="1163"/>
                      <a:pt x="1649" y="1157"/>
                    </a:cubicBezTo>
                    <a:cubicBezTo>
                      <a:pt x="1648" y="1155"/>
                      <a:pt x="1646" y="1163"/>
                      <a:pt x="1644" y="1165"/>
                    </a:cubicBezTo>
                    <a:cubicBezTo>
                      <a:pt x="1647" y="1155"/>
                      <a:pt x="1646" y="1152"/>
                      <a:pt x="1646" y="1150"/>
                    </a:cubicBezTo>
                    <a:cubicBezTo>
                      <a:pt x="1645" y="1148"/>
                      <a:pt x="1645" y="1145"/>
                      <a:pt x="1647" y="1136"/>
                    </a:cubicBezTo>
                    <a:cubicBezTo>
                      <a:pt x="1647" y="1145"/>
                      <a:pt x="1654" y="1120"/>
                      <a:pt x="1652" y="1134"/>
                    </a:cubicBezTo>
                    <a:cubicBezTo>
                      <a:pt x="1655" y="1123"/>
                      <a:pt x="1655" y="1114"/>
                      <a:pt x="1658" y="1104"/>
                    </a:cubicBezTo>
                    <a:cubicBezTo>
                      <a:pt x="1656" y="1113"/>
                      <a:pt x="1657" y="1112"/>
                      <a:pt x="1658" y="1113"/>
                    </a:cubicBezTo>
                    <a:cubicBezTo>
                      <a:pt x="1661" y="1103"/>
                      <a:pt x="1659" y="1105"/>
                      <a:pt x="1661" y="1096"/>
                    </a:cubicBezTo>
                    <a:cubicBezTo>
                      <a:pt x="1659" y="1097"/>
                      <a:pt x="1657" y="1099"/>
                      <a:pt x="1658" y="1091"/>
                    </a:cubicBezTo>
                    <a:cubicBezTo>
                      <a:pt x="1655" y="1103"/>
                      <a:pt x="1657" y="1108"/>
                      <a:pt x="1653" y="1118"/>
                    </a:cubicBezTo>
                    <a:cubicBezTo>
                      <a:pt x="1655" y="1110"/>
                      <a:pt x="1657" y="1097"/>
                      <a:pt x="1653" y="1106"/>
                    </a:cubicBezTo>
                    <a:cubicBezTo>
                      <a:pt x="1656" y="1094"/>
                      <a:pt x="1657" y="1086"/>
                      <a:pt x="1658" y="1078"/>
                    </a:cubicBezTo>
                    <a:cubicBezTo>
                      <a:pt x="1660" y="1078"/>
                      <a:pt x="1658" y="1088"/>
                      <a:pt x="1661" y="1074"/>
                    </a:cubicBezTo>
                    <a:cubicBezTo>
                      <a:pt x="1662" y="1077"/>
                      <a:pt x="1663" y="1077"/>
                      <a:pt x="1660" y="1090"/>
                    </a:cubicBezTo>
                    <a:cubicBezTo>
                      <a:pt x="1664" y="1080"/>
                      <a:pt x="1665" y="1071"/>
                      <a:pt x="1668" y="1052"/>
                    </a:cubicBezTo>
                    <a:cubicBezTo>
                      <a:pt x="1670" y="1055"/>
                      <a:pt x="1673" y="1041"/>
                      <a:pt x="1671" y="1054"/>
                    </a:cubicBezTo>
                    <a:cubicBezTo>
                      <a:pt x="1670" y="1058"/>
                      <a:pt x="1667" y="1071"/>
                      <a:pt x="1669" y="1071"/>
                    </a:cubicBezTo>
                    <a:cubicBezTo>
                      <a:pt x="1674" y="1049"/>
                      <a:pt x="1670" y="1082"/>
                      <a:pt x="1675" y="1065"/>
                    </a:cubicBezTo>
                    <a:cubicBezTo>
                      <a:pt x="1674" y="1071"/>
                      <a:pt x="1672" y="1080"/>
                      <a:pt x="1671" y="1088"/>
                    </a:cubicBezTo>
                    <a:cubicBezTo>
                      <a:pt x="1669" y="1096"/>
                      <a:pt x="1668" y="1103"/>
                      <a:pt x="1667" y="1107"/>
                    </a:cubicBezTo>
                    <a:cubicBezTo>
                      <a:pt x="1669" y="1098"/>
                      <a:pt x="1669" y="1105"/>
                      <a:pt x="1670" y="1106"/>
                    </a:cubicBezTo>
                    <a:cubicBezTo>
                      <a:pt x="1671" y="1098"/>
                      <a:pt x="1672" y="1093"/>
                      <a:pt x="1674" y="1082"/>
                    </a:cubicBezTo>
                    <a:cubicBezTo>
                      <a:pt x="1677" y="1078"/>
                      <a:pt x="1680" y="1063"/>
                      <a:pt x="1682" y="1052"/>
                    </a:cubicBezTo>
                    <a:cubicBezTo>
                      <a:pt x="1682" y="1051"/>
                      <a:pt x="1682" y="1044"/>
                      <a:pt x="1680" y="1053"/>
                    </a:cubicBezTo>
                    <a:cubicBezTo>
                      <a:pt x="1681" y="1053"/>
                      <a:pt x="1681" y="1054"/>
                      <a:pt x="1680" y="1060"/>
                    </a:cubicBezTo>
                    <a:cubicBezTo>
                      <a:pt x="1679" y="1057"/>
                      <a:pt x="1677" y="1072"/>
                      <a:pt x="1675" y="1075"/>
                    </a:cubicBezTo>
                    <a:cubicBezTo>
                      <a:pt x="1678" y="1063"/>
                      <a:pt x="1677" y="1063"/>
                      <a:pt x="1679" y="1050"/>
                    </a:cubicBezTo>
                    <a:cubicBezTo>
                      <a:pt x="1677" y="1054"/>
                      <a:pt x="1678" y="1046"/>
                      <a:pt x="1677" y="1048"/>
                    </a:cubicBezTo>
                    <a:cubicBezTo>
                      <a:pt x="1675" y="1054"/>
                      <a:pt x="1675" y="1059"/>
                      <a:pt x="1674" y="1062"/>
                    </a:cubicBezTo>
                    <a:cubicBezTo>
                      <a:pt x="1674" y="1052"/>
                      <a:pt x="1672" y="1057"/>
                      <a:pt x="1672" y="1057"/>
                    </a:cubicBezTo>
                    <a:cubicBezTo>
                      <a:pt x="1674" y="1050"/>
                      <a:pt x="1676" y="1038"/>
                      <a:pt x="1678" y="1028"/>
                    </a:cubicBezTo>
                    <a:cubicBezTo>
                      <a:pt x="1679" y="1027"/>
                      <a:pt x="1677" y="1040"/>
                      <a:pt x="1676" y="1045"/>
                    </a:cubicBezTo>
                    <a:cubicBezTo>
                      <a:pt x="1678" y="1044"/>
                      <a:pt x="1680" y="1032"/>
                      <a:pt x="1681" y="1026"/>
                    </a:cubicBezTo>
                    <a:cubicBezTo>
                      <a:pt x="1682" y="1032"/>
                      <a:pt x="1683" y="1022"/>
                      <a:pt x="1685" y="1024"/>
                    </a:cubicBezTo>
                    <a:cubicBezTo>
                      <a:pt x="1684" y="1029"/>
                      <a:pt x="1681" y="1039"/>
                      <a:pt x="1682" y="1042"/>
                    </a:cubicBezTo>
                    <a:cubicBezTo>
                      <a:pt x="1684" y="1038"/>
                      <a:pt x="1684" y="1041"/>
                      <a:pt x="1686" y="1042"/>
                    </a:cubicBezTo>
                    <a:cubicBezTo>
                      <a:pt x="1687" y="1043"/>
                      <a:pt x="1688" y="1041"/>
                      <a:pt x="1690" y="1028"/>
                    </a:cubicBezTo>
                    <a:cubicBezTo>
                      <a:pt x="1689" y="1038"/>
                      <a:pt x="1688" y="1049"/>
                      <a:pt x="1686" y="1059"/>
                    </a:cubicBezTo>
                    <a:cubicBezTo>
                      <a:pt x="1684" y="1069"/>
                      <a:pt x="1683" y="1079"/>
                      <a:pt x="1681" y="1085"/>
                    </a:cubicBezTo>
                    <a:cubicBezTo>
                      <a:pt x="1684" y="1079"/>
                      <a:pt x="1683" y="1081"/>
                      <a:pt x="1686" y="1070"/>
                    </a:cubicBezTo>
                    <a:cubicBezTo>
                      <a:pt x="1686" y="1076"/>
                      <a:pt x="1687" y="1068"/>
                      <a:pt x="1689" y="1069"/>
                    </a:cubicBezTo>
                    <a:cubicBezTo>
                      <a:pt x="1686" y="1084"/>
                      <a:pt x="1687" y="1077"/>
                      <a:pt x="1689" y="1076"/>
                    </a:cubicBezTo>
                    <a:cubicBezTo>
                      <a:pt x="1687" y="1083"/>
                      <a:pt x="1688" y="1082"/>
                      <a:pt x="1686" y="1093"/>
                    </a:cubicBezTo>
                    <a:cubicBezTo>
                      <a:pt x="1685" y="1093"/>
                      <a:pt x="1686" y="1088"/>
                      <a:pt x="1685" y="1087"/>
                    </a:cubicBezTo>
                    <a:cubicBezTo>
                      <a:pt x="1685" y="1092"/>
                      <a:pt x="1681" y="1106"/>
                      <a:pt x="1682" y="1104"/>
                    </a:cubicBezTo>
                    <a:cubicBezTo>
                      <a:pt x="1685" y="1090"/>
                      <a:pt x="1683" y="1104"/>
                      <a:pt x="1683" y="1104"/>
                    </a:cubicBezTo>
                    <a:cubicBezTo>
                      <a:pt x="1688" y="1085"/>
                      <a:pt x="1692" y="1063"/>
                      <a:pt x="1695" y="1042"/>
                    </a:cubicBezTo>
                    <a:cubicBezTo>
                      <a:pt x="1697" y="1022"/>
                      <a:pt x="1699" y="1002"/>
                      <a:pt x="1699" y="986"/>
                    </a:cubicBezTo>
                    <a:cubicBezTo>
                      <a:pt x="1698" y="988"/>
                      <a:pt x="1698" y="1004"/>
                      <a:pt x="1696" y="1015"/>
                    </a:cubicBezTo>
                    <a:cubicBezTo>
                      <a:pt x="1695" y="1015"/>
                      <a:pt x="1695" y="1020"/>
                      <a:pt x="1694" y="1020"/>
                    </a:cubicBezTo>
                    <a:cubicBezTo>
                      <a:pt x="1694" y="1018"/>
                      <a:pt x="1697" y="1005"/>
                      <a:pt x="1695" y="1006"/>
                    </a:cubicBezTo>
                    <a:cubicBezTo>
                      <a:pt x="1694" y="1008"/>
                      <a:pt x="1694" y="1019"/>
                      <a:pt x="1693" y="1020"/>
                    </a:cubicBezTo>
                    <a:cubicBezTo>
                      <a:pt x="1693" y="1010"/>
                      <a:pt x="1696" y="998"/>
                      <a:pt x="1694" y="996"/>
                    </a:cubicBezTo>
                    <a:cubicBezTo>
                      <a:pt x="1694" y="1007"/>
                      <a:pt x="1692" y="998"/>
                      <a:pt x="1691" y="1011"/>
                    </a:cubicBezTo>
                    <a:cubicBezTo>
                      <a:pt x="1690" y="1022"/>
                      <a:pt x="1694" y="999"/>
                      <a:pt x="1693" y="1010"/>
                    </a:cubicBezTo>
                    <a:cubicBezTo>
                      <a:pt x="1692" y="1015"/>
                      <a:pt x="1692" y="1019"/>
                      <a:pt x="1691" y="1021"/>
                    </a:cubicBezTo>
                    <a:cubicBezTo>
                      <a:pt x="1689" y="1017"/>
                      <a:pt x="1688" y="1020"/>
                      <a:pt x="1686" y="1030"/>
                    </a:cubicBezTo>
                    <a:cubicBezTo>
                      <a:pt x="1688" y="1014"/>
                      <a:pt x="1685" y="1024"/>
                      <a:pt x="1686" y="1014"/>
                    </a:cubicBezTo>
                    <a:cubicBezTo>
                      <a:pt x="1687" y="1013"/>
                      <a:pt x="1687" y="1007"/>
                      <a:pt x="1688" y="1006"/>
                    </a:cubicBezTo>
                    <a:cubicBezTo>
                      <a:pt x="1687" y="1019"/>
                      <a:pt x="1690" y="1004"/>
                      <a:pt x="1689" y="1016"/>
                    </a:cubicBezTo>
                    <a:cubicBezTo>
                      <a:pt x="1690" y="1007"/>
                      <a:pt x="1692" y="1000"/>
                      <a:pt x="1690" y="998"/>
                    </a:cubicBezTo>
                    <a:cubicBezTo>
                      <a:pt x="1690" y="1001"/>
                      <a:pt x="1690" y="1005"/>
                      <a:pt x="1689" y="1005"/>
                    </a:cubicBezTo>
                    <a:cubicBezTo>
                      <a:pt x="1690" y="995"/>
                      <a:pt x="1691" y="981"/>
                      <a:pt x="1692" y="963"/>
                    </a:cubicBezTo>
                    <a:cubicBezTo>
                      <a:pt x="1690" y="967"/>
                      <a:pt x="1689" y="973"/>
                      <a:pt x="1687" y="986"/>
                    </a:cubicBezTo>
                    <a:cubicBezTo>
                      <a:pt x="1688" y="990"/>
                      <a:pt x="1690" y="976"/>
                      <a:pt x="1689" y="985"/>
                    </a:cubicBezTo>
                    <a:cubicBezTo>
                      <a:pt x="1688" y="994"/>
                      <a:pt x="1686" y="1013"/>
                      <a:pt x="1683" y="1022"/>
                    </a:cubicBezTo>
                    <a:cubicBezTo>
                      <a:pt x="1685" y="1012"/>
                      <a:pt x="1686" y="1001"/>
                      <a:pt x="1687" y="993"/>
                    </a:cubicBezTo>
                    <a:cubicBezTo>
                      <a:pt x="1687" y="984"/>
                      <a:pt x="1687" y="980"/>
                      <a:pt x="1685" y="984"/>
                    </a:cubicBezTo>
                    <a:cubicBezTo>
                      <a:pt x="1686" y="984"/>
                      <a:pt x="1686" y="984"/>
                      <a:pt x="1686" y="990"/>
                    </a:cubicBezTo>
                    <a:cubicBezTo>
                      <a:pt x="1684" y="992"/>
                      <a:pt x="1684" y="987"/>
                      <a:pt x="1684" y="977"/>
                    </a:cubicBezTo>
                    <a:cubicBezTo>
                      <a:pt x="1683" y="979"/>
                      <a:pt x="1680" y="984"/>
                      <a:pt x="1681" y="989"/>
                    </a:cubicBezTo>
                    <a:cubicBezTo>
                      <a:pt x="1683" y="981"/>
                      <a:pt x="1683" y="988"/>
                      <a:pt x="1682" y="995"/>
                    </a:cubicBezTo>
                    <a:cubicBezTo>
                      <a:pt x="1682" y="1003"/>
                      <a:pt x="1681" y="1011"/>
                      <a:pt x="1683" y="1008"/>
                    </a:cubicBezTo>
                    <a:cubicBezTo>
                      <a:pt x="1684" y="1002"/>
                      <a:pt x="1683" y="1000"/>
                      <a:pt x="1684" y="998"/>
                    </a:cubicBezTo>
                    <a:cubicBezTo>
                      <a:pt x="1686" y="994"/>
                      <a:pt x="1684" y="1009"/>
                      <a:pt x="1684" y="1011"/>
                    </a:cubicBezTo>
                    <a:cubicBezTo>
                      <a:pt x="1684" y="1002"/>
                      <a:pt x="1683" y="1015"/>
                      <a:pt x="1681" y="1019"/>
                    </a:cubicBezTo>
                    <a:cubicBezTo>
                      <a:pt x="1681" y="1018"/>
                      <a:pt x="1679" y="1018"/>
                      <a:pt x="1680" y="1013"/>
                    </a:cubicBezTo>
                    <a:cubicBezTo>
                      <a:pt x="1680" y="1009"/>
                      <a:pt x="1681" y="1010"/>
                      <a:pt x="1681" y="1006"/>
                    </a:cubicBezTo>
                    <a:cubicBezTo>
                      <a:pt x="1680" y="1001"/>
                      <a:pt x="1680" y="996"/>
                      <a:pt x="1678" y="994"/>
                    </a:cubicBezTo>
                    <a:cubicBezTo>
                      <a:pt x="1677" y="1001"/>
                      <a:pt x="1678" y="1001"/>
                      <a:pt x="1678" y="1004"/>
                    </a:cubicBezTo>
                    <a:cubicBezTo>
                      <a:pt x="1677" y="1005"/>
                      <a:pt x="1677" y="1010"/>
                      <a:pt x="1676" y="1012"/>
                    </a:cubicBezTo>
                    <a:cubicBezTo>
                      <a:pt x="1678" y="995"/>
                      <a:pt x="1674" y="1015"/>
                      <a:pt x="1675" y="1006"/>
                    </a:cubicBezTo>
                    <a:cubicBezTo>
                      <a:pt x="1676" y="1001"/>
                      <a:pt x="1676" y="996"/>
                      <a:pt x="1676" y="992"/>
                    </a:cubicBezTo>
                    <a:cubicBezTo>
                      <a:pt x="1674" y="990"/>
                      <a:pt x="1674" y="979"/>
                      <a:pt x="1673" y="980"/>
                    </a:cubicBezTo>
                    <a:cubicBezTo>
                      <a:pt x="1675" y="964"/>
                      <a:pt x="1675" y="952"/>
                      <a:pt x="1676" y="937"/>
                    </a:cubicBezTo>
                    <a:cubicBezTo>
                      <a:pt x="1677" y="943"/>
                      <a:pt x="1676" y="950"/>
                      <a:pt x="1676" y="957"/>
                    </a:cubicBezTo>
                    <a:cubicBezTo>
                      <a:pt x="1676" y="964"/>
                      <a:pt x="1676" y="969"/>
                      <a:pt x="1677" y="971"/>
                    </a:cubicBezTo>
                    <a:cubicBezTo>
                      <a:pt x="1678" y="952"/>
                      <a:pt x="1677" y="967"/>
                      <a:pt x="1678" y="971"/>
                    </a:cubicBezTo>
                    <a:cubicBezTo>
                      <a:pt x="1679" y="960"/>
                      <a:pt x="1680" y="946"/>
                      <a:pt x="1681" y="944"/>
                    </a:cubicBezTo>
                    <a:cubicBezTo>
                      <a:pt x="1681" y="956"/>
                      <a:pt x="1683" y="952"/>
                      <a:pt x="1683" y="957"/>
                    </a:cubicBezTo>
                    <a:cubicBezTo>
                      <a:pt x="1684" y="943"/>
                      <a:pt x="1681" y="953"/>
                      <a:pt x="1682" y="937"/>
                    </a:cubicBezTo>
                    <a:cubicBezTo>
                      <a:pt x="1683" y="938"/>
                      <a:pt x="1682" y="952"/>
                      <a:pt x="1684" y="943"/>
                    </a:cubicBezTo>
                    <a:cubicBezTo>
                      <a:pt x="1684" y="937"/>
                      <a:pt x="1683" y="934"/>
                      <a:pt x="1684" y="932"/>
                    </a:cubicBezTo>
                    <a:cubicBezTo>
                      <a:pt x="1685" y="941"/>
                      <a:pt x="1686" y="936"/>
                      <a:pt x="1687" y="927"/>
                    </a:cubicBezTo>
                    <a:cubicBezTo>
                      <a:pt x="1687" y="938"/>
                      <a:pt x="1687" y="935"/>
                      <a:pt x="1689" y="940"/>
                    </a:cubicBezTo>
                    <a:cubicBezTo>
                      <a:pt x="1688" y="941"/>
                      <a:pt x="1688" y="941"/>
                      <a:pt x="1688" y="944"/>
                    </a:cubicBezTo>
                    <a:cubicBezTo>
                      <a:pt x="1689" y="945"/>
                      <a:pt x="1689" y="958"/>
                      <a:pt x="1690" y="960"/>
                    </a:cubicBezTo>
                    <a:cubicBezTo>
                      <a:pt x="1691" y="954"/>
                      <a:pt x="1691" y="948"/>
                      <a:pt x="1692" y="949"/>
                    </a:cubicBezTo>
                    <a:cubicBezTo>
                      <a:pt x="1692" y="954"/>
                      <a:pt x="1691" y="957"/>
                      <a:pt x="1691" y="960"/>
                    </a:cubicBezTo>
                    <a:cubicBezTo>
                      <a:pt x="1694" y="950"/>
                      <a:pt x="1692" y="975"/>
                      <a:pt x="1694" y="965"/>
                    </a:cubicBezTo>
                    <a:cubicBezTo>
                      <a:pt x="1692" y="963"/>
                      <a:pt x="1695" y="956"/>
                      <a:pt x="1696" y="954"/>
                    </a:cubicBezTo>
                    <a:cubicBezTo>
                      <a:pt x="1695" y="970"/>
                      <a:pt x="1697" y="973"/>
                      <a:pt x="1696" y="985"/>
                    </a:cubicBezTo>
                    <a:cubicBezTo>
                      <a:pt x="1696" y="976"/>
                      <a:pt x="1697" y="970"/>
                      <a:pt x="1698" y="966"/>
                    </a:cubicBezTo>
                    <a:cubicBezTo>
                      <a:pt x="1698" y="956"/>
                      <a:pt x="1697" y="944"/>
                      <a:pt x="1699" y="931"/>
                    </a:cubicBezTo>
                    <a:cubicBezTo>
                      <a:pt x="1697" y="931"/>
                      <a:pt x="1697" y="937"/>
                      <a:pt x="1697" y="932"/>
                    </a:cubicBezTo>
                    <a:cubicBezTo>
                      <a:pt x="1696" y="943"/>
                      <a:pt x="1698" y="935"/>
                      <a:pt x="1697" y="949"/>
                    </a:cubicBezTo>
                    <a:cubicBezTo>
                      <a:pt x="1697" y="948"/>
                      <a:pt x="1695" y="955"/>
                      <a:pt x="1695" y="947"/>
                    </a:cubicBezTo>
                    <a:cubicBezTo>
                      <a:pt x="1695" y="942"/>
                      <a:pt x="1696" y="938"/>
                      <a:pt x="1696" y="932"/>
                    </a:cubicBezTo>
                    <a:cubicBezTo>
                      <a:pt x="1694" y="936"/>
                      <a:pt x="1692" y="918"/>
                      <a:pt x="1691" y="899"/>
                    </a:cubicBezTo>
                    <a:cubicBezTo>
                      <a:pt x="1692" y="900"/>
                      <a:pt x="1692" y="904"/>
                      <a:pt x="1693" y="902"/>
                    </a:cubicBezTo>
                    <a:cubicBezTo>
                      <a:pt x="1693" y="889"/>
                      <a:pt x="1691" y="900"/>
                      <a:pt x="1691" y="889"/>
                    </a:cubicBezTo>
                    <a:cubicBezTo>
                      <a:pt x="1692" y="887"/>
                      <a:pt x="1689" y="874"/>
                      <a:pt x="1691" y="874"/>
                    </a:cubicBezTo>
                    <a:cubicBezTo>
                      <a:pt x="1691" y="874"/>
                      <a:pt x="1691" y="878"/>
                      <a:pt x="1692" y="877"/>
                    </a:cubicBezTo>
                    <a:cubicBezTo>
                      <a:pt x="1692" y="868"/>
                      <a:pt x="1691" y="863"/>
                      <a:pt x="1691" y="859"/>
                    </a:cubicBezTo>
                    <a:cubicBezTo>
                      <a:pt x="1689" y="856"/>
                      <a:pt x="1690" y="866"/>
                      <a:pt x="1689" y="868"/>
                    </a:cubicBezTo>
                    <a:cubicBezTo>
                      <a:pt x="1689" y="863"/>
                      <a:pt x="1688" y="862"/>
                      <a:pt x="1688" y="854"/>
                    </a:cubicBezTo>
                    <a:cubicBezTo>
                      <a:pt x="1690" y="852"/>
                      <a:pt x="1690" y="852"/>
                      <a:pt x="1690" y="852"/>
                    </a:cubicBezTo>
                    <a:cubicBezTo>
                      <a:pt x="1690" y="846"/>
                      <a:pt x="1687" y="827"/>
                      <a:pt x="1689" y="826"/>
                    </a:cubicBezTo>
                    <a:cubicBezTo>
                      <a:pt x="1689" y="828"/>
                      <a:pt x="1690" y="830"/>
                      <a:pt x="1689" y="826"/>
                    </a:cubicBezTo>
                    <a:cubicBezTo>
                      <a:pt x="1688" y="827"/>
                      <a:pt x="1687" y="818"/>
                      <a:pt x="1686" y="808"/>
                    </a:cubicBezTo>
                    <a:cubicBezTo>
                      <a:pt x="1684" y="798"/>
                      <a:pt x="1683" y="788"/>
                      <a:pt x="1683" y="788"/>
                    </a:cubicBezTo>
                    <a:cubicBezTo>
                      <a:pt x="1683" y="788"/>
                      <a:pt x="1681" y="780"/>
                      <a:pt x="1679" y="772"/>
                    </a:cubicBezTo>
                    <a:cubicBezTo>
                      <a:pt x="1677" y="763"/>
                      <a:pt x="1675" y="754"/>
                      <a:pt x="1675" y="750"/>
                    </a:cubicBezTo>
                    <a:cubicBezTo>
                      <a:pt x="1677" y="759"/>
                      <a:pt x="1678" y="757"/>
                      <a:pt x="1679" y="767"/>
                    </a:cubicBezTo>
                    <a:cubicBezTo>
                      <a:pt x="1679" y="755"/>
                      <a:pt x="1682" y="778"/>
                      <a:pt x="1683" y="776"/>
                    </a:cubicBezTo>
                    <a:cubicBezTo>
                      <a:pt x="1682" y="767"/>
                      <a:pt x="1680" y="764"/>
                      <a:pt x="1681" y="762"/>
                    </a:cubicBezTo>
                    <a:cubicBezTo>
                      <a:pt x="1681" y="760"/>
                      <a:pt x="1682" y="764"/>
                      <a:pt x="1682" y="769"/>
                    </a:cubicBezTo>
                    <a:cubicBezTo>
                      <a:pt x="1683" y="773"/>
                      <a:pt x="1684" y="777"/>
                      <a:pt x="1684" y="775"/>
                    </a:cubicBezTo>
                    <a:cubicBezTo>
                      <a:pt x="1682" y="765"/>
                      <a:pt x="1682" y="764"/>
                      <a:pt x="1682" y="763"/>
                    </a:cubicBezTo>
                    <a:cubicBezTo>
                      <a:pt x="1683" y="762"/>
                      <a:pt x="1683" y="763"/>
                      <a:pt x="1682" y="756"/>
                    </a:cubicBezTo>
                    <a:cubicBezTo>
                      <a:pt x="1682" y="765"/>
                      <a:pt x="1680" y="759"/>
                      <a:pt x="1677" y="750"/>
                    </a:cubicBezTo>
                    <a:cubicBezTo>
                      <a:pt x="1675" y="742"/>
                      <a:pt x="1673" y="729"/>
                      <a:pt x="1672" y="724"/>
                    </a:cubicBezTo>
                    <a:cubicBezTo>
                      <a:pt x="1675" y="729"/>
                      <a:pt x="1672" y="716"/>
                      <a:pt x="1675" y="725"/>
                    </a:cubicBezTo>
                    <a:cubicBezTo>
                      <a:pt x="1673" y="715"/>
                      <a:pt x="1672" y="716"/>
                      <a:pt x="1670" y="709"/>
                    </a:cubicBezTo>
                    <a:cubicBezTo>
                      <a:pt x="1670" y="713"/>
                      <a:pt x="1671" y="717"/>
                      <a:pt x="1671" y="720"/>
                    </a:cubicBezTo>
                    <a:cubicBezTo>
                      <a:pt x="1670" y="712"/>
                      <a:pt x="1668" y="707"/>
                      <a:pt x="1667" y="707"/>
                    </a:cubicBezTo>
                    <a:cubicBezTo>
                      <a:pt x="1669" y="719"/>
                      <a:pt x="1675" y="737"/>
                      <a:pt x="1677" y="753"/>
                    </a:cubicBezTo>
                    <a:cubicBezTo>
                      <a:pt x="1674" y="739"/>
                      <a:pt x="1672" y="731"/>
                      <a:pt x="1671" y="726"/>
                    </a:cubicBezTo>
                    <a:cubicBezTo>
                      <a:pt x="1669" y="720"/>
                      <a:pt x="1668" y="716"/>
                      <a:pt x="1665" y="709"/>
                    </a:cubicBezTo>
                    <a:cubicBezTo>
                      <a:pt x="1666" y="705"/>
                      <a:pt x="1667" y="716"/>
                      <a:pt x="1668" y="715"/>
                    </a:cubicBezTo>
                    <a:cubicBezTo>
                      <a:pt x="1667" y="707"/>
                      <a:pt x="1663" y="697"/>
                      <a:pt x="1661" y="696"/>
                    </a:cubicBezTo>
                    <a:cubicBezTo>
                      <a:pt x="1663" y="706"/>
                      <a:pt x="1668" y="721"/>
                      <a:pt x="1669" y="732"/>
                    </a:cubicBezTo>
                    <a:cubicBezTo>
                      <a:pt x="1667" y="724"/>
                      <a:pt x="1665" y="719"/>
                      <a:pt x="1665" y="719"/>
                    </a:cubicBezTo>
                    <a:cubicBezTo>
                      <a:pt x="1666" y="727"/>
                      <a:pt x="1669" y="733"/>
                      <a:pt x="1669" y="740"/>
                    </a:cubicBezTo>
                    <a:cubicBezTo>
                      <a:pt x="1667" y="736"/>
                      <a:pt x="1665" y="727"/>
                      <a:pt x="1664" y="721"/>
                    </a:cubicBezTo>
                    <a:cubicBezTo>
                      <a:pt x="1662" y="714"/>
                      <a:pt x="1662" y="710"/>
                      <a:pt x="1664" y="715"/>
                    </a:cubicBezTo>
                    <a:cubicBezTo>
                      <a:pt x="1660" y="697"/>
                      <a:pt x="1659" y="703"/>
                      <a:pt x="1657" y="697"/>
                    </a:cubicBezTo>
                    <a:cubicBezTo>
                      <a:pt x="1660" y="705"/>
                      <a:pt x="1662" y="716"/>
                      <a:pt x="1665" y="726"/>
                    </a:cubicBezTo>
                    <a:cubicBezTo>
                      <a:pt x="1667" y="737"/>
                      <a:pt x="1669" y="747"/>
                      <a:pt x="1670" y="755"/>
                    </a:cubicBezTo>
                    <a:cubicBezTo>
                      <a:pt x="1671" y="749"/>
                      <a:pt x="1675" y="766"/>
                      <a:pt x="1676" y="775"/>
                    </a:cubicBezTo>
                    <a:cubicBezTo>
                      <a:pt x="1676" y="772"/>
                      <a:pt x="1678" y="777"/>
                      <a:pt x="1677" y="769"/>
                    </a:cubicBezTo>
                    <a:cubicBezTo>
                      <a:pt x="1675" y="765"/>
                      <a:pt x="1674" y="764"/>
                      <a:pt x="1672" y="753"/>
                    </a:cubicBezTo>
                    <a:cubicBezTo>
                      <a:pt x="1673" y="755"/>
                      <a:pt x="1674" y="754"/>
                      <a:pt x="1675" y="758"/>
                    </a:cubicBezTo>
                    <a:cubicBezTo>
                      <a:pt x="1676" y="764"/>
                      <a:pt x="1679" y="776"/>
                      <a:pt x="1678" y="776"/>
                    </a:cubicBezTo>
                    <a:cubicBezTo>
                      <a:pt x="1677" y="783"/>
                      <a:pt x="1675" y="770"/>
                      <a:pt x="1673" y="769"/>
                    </a:cubicBezTo>
                    <a:cubicBezTo>
                      <a:pt x="1675" y="777"/>
                      <a:pt x="1674" y="777"/>
                      <a:pt x="1676" y="787"/>
                    </a:cubicBezTo>
                    <a:cubicBezTo>
                      <a:pt x="1677" y="791"/>
                      <a:pt x="1679" y="786"/>
                      <a:pt x="1680" y="802"/>
                    </a:cubicBezTo>
                    <a:cubicBezTo>
                      <a:pt x="1680" y="804"/>
                      <a:pt x="1678" y="801"/>
                      <a:pt x="1680" y="811"/>
                    </a:cubicBezTo>
                    <a:cubicBezTo>
                      <a:pt x="1681" y="821"/>
                      <a:pt x="1680" y="805"/>
                      <a:pt x="1681" y="806"/>
                    </a:cubicBezTo>
                    <a:cubicBezTo>
                      <a:pt x="1683" y="819"/>
                      <a:pt x="1684" y="821"/>
                      <a:pt x="1684" y="838"/>
                    </a:cubicBezTo>
                    <a:cubicBezTo>
                      <a:pt x="1684" y="839"/>
                      <a:pt x="1683" y="834"/>
                      <a:pt x="1682" y="829"/>
                    </a:cubicBezTo>
                    <a:cubicBezTo>
                      <a:pt x="1682" y="824"/>
                      <a:pt x="1681" y="819"/>
                      <a:pt x="1681" y="822"/>
                    </a:cubicBezTo>
                    <a:cubicBezTo>
                      <a:pt x="1682" y="833"/>
                      <a:pt x="1683" y="845"/>
                      <a:pt x="1684" y="857"/>
                    </a:cubicBezTo>
                    <a:cubicBezTo>
                      <a:pt x="1684" y="846"/>
                      <a:pt x="1686" y="849"/>
                      <a:pt x="1687" y="858"/>
                    </a:cubicBezTo>
                    <a:cubicBezTo>
                      <a:pt x="1689" y="867"/>
                      <a:pt x="1690" y="881"/>
                      <a:pt x="1689" y="890"/>
                    </a:cubicBezTo>
                    <a:cubicBezTo>
                      <a:pt x="1688" y="892"/>
                      <a:pt x="1689" y="870"/>
                      <a:pt x="1687" y="877"/>
                    </a:cubicBezTo>
                    <a:cubicBezTo>
                      <a:pt x="1688" y="888"/>
                      <a:pt x="1688" y="893"/>
                      <a:pt x="1688" y="902"/>
                    </a:cubicBezTo>
                    <a:cubicBezTo>
                      <a:pt x="1689" y="900"/>
                      <a:pt x="1689" y="906"/>
                      <a:pt x="1689" y="913"/>
                    </a:cubicBezTo>
                    <a:cubicBezTo>
                      <a:pt x="1689" y="920"/>
                      <a:pt x="1689" y="927"/>
                      <a:pt x="1688" y="927"/>
                    </a:cubicBezTo>
                    <a:cubicBezTo>
                      <a:pt x="1686" y="924"/>
                      <a:pt x="1687" y="921"/>
                      <a:pt x="1687" y="913"/>
                    </a:cubicBezTo>
                    <a:cubicBezTo>
                      <a:pt x="1686" y="923"/>
                      <a:pt x="1684" y="925"/>
                      <a:pt x="1683" y="933"/>
                    </a:cubicBezTo>
                    <a:cubicBezTo>
                      <a:pt x="1683" y="924"/>
                      <a:pt x="1680" y="926"/>
                      <a:pt x="1679" y="936"/>
                    </a:cubicBezTo>
                    <a:cubicBezTo>
                      <a:pt x="1679" y="936"/>
                      <a:pt x="1680" y="934"/>
                      <a:pt x="1680" y="938"/>
                    </a:cubicBezTo>
                    <a:cubicBezTo>
                      <a:pt x="1679" y="939"/>
                      <a:pt x="1680" y="945"/>
                      <a:pt x="1679" y="946"/>
                    </a:cubicBezTo>
                    <a:cubicBezTo>
                      <a:pt x="1679" y="939"/>
                      <a:pt x="1678" y="931"/>
                      <a:pt x="1677" y="930"/>
                    </a:cubicBezTo>
                    <a:cubicBezTo>
                      <a:pt x="1678" y="942"/>
                      <a:pt x="1676" y="935"/>
                      <a:pt x="1676" y="927"/>
                    </a:cubicBezTo>
                    <a:cubicBezTo>
                      <a:pt x="1678" y="921"/>
                      <a:pt x="1678" y="936"/>
                      <a:pt x="1679" y="925"/>
                    </a:cubicBezTo>
                    <a:cubicBezTo>
                      <a:pt x="1678" y="920"/>
                      <a:pt x="1679" y="914"/>
                      <a:pt x="1679" y="904"/>
                    </a:cubicBezTo>
                    <a:cubicBezTo>
                      <a:pt x="1679" y="899"/>
                      <a:pt x="1678" y="899"/>
                      <a:pt x="1678" y="894"/>
                    </a:cubicBezTo>
                    <a:cubicBezTo>
                      <a:pt x="1677" y="889"/>
                      <a:pt x="1677" y="904"/>
                      <a:pt x="1676" y="895"/>
                    </a:cubicBezTo>
                    <a:cubicBezTo>
                      <a:pt x="1676" y="888"/>
                      <a:pt x="1676" y="888"/>
                      <a:pt x="1676" y="888"/>
                    </a:cubicBezTo>
                    <a:cubicBezTo>
                      <a:pt x="1677" y="894"/>
                      <a:pt x="1678" y="890"/>
                      <a:pt x="1678" y="886"/>
                    </a:cubicBezTo>
                    <a:cubicBezTo>
                      <a:pt x="1678" y="882"/>
                      <a:pt x="1678" y="878"/>
                      <a:pt x="1679" y="882"/>
                    </a:cubicBezTo>
                    <a:cubicBezTo>
                      <a:pt x="1679" y="885"/>
                      <a:pt x="1678" y="897"/>
                      <a:pt x="1679" y="896"/>
                    </a:cubicBezTo>
                    <a:cubicBezTo>
                      <a:pt x="1679" y="892"/>
                      <a:pt x="1683" y="899"/>
                      <a:pt x="1682" y="909"/>
                    </a:cubicBezTo>
                    <a:cubicBezTo>
                      <a:pt x="1683" y="912"/>
                      <a:pt x="1682" y="893"/>
                      <a:pt x="1683" y="894"/>
                    </a:cubicBezTo>
                    <a:cubicBezTo>
                      <a:pt x="1683" y="903"/>
                      <a:pt x="1684" y="898"/>
                      <a:pt x="1684" y="891"/>
                    </a:cubicBezTo>
                    <a:cubicBezTo>
                      <a:pt x="1685" y="885"/>
                      <a:pt x="1685" y="876"/>
                      <a:pt x="1686" y="877"/>
                    </a:cubicBezTo>
                    <a:cubicBezTo>
                      <a:pt x="1685" y="876"/>
                      <a:pt x="1686" y="873"/>
                      <a:pt x="1686" y="867"/>
                    </a:cubicBezTo>
                    <a:cubicBezTo>
                      <a:pt x="1685" y="867"/>
                      <a:pt x="1684" y="872"/>
                      <a:pt x="1684" y="877"/>
                    </a:cubicBezTo>
                    <a:cubicBezTo>
                      <a:pt x="1684" y="882"/>
                      <a:pt x="1684" y="887"/>
                      <a:pt x="1682" y="887"/>
                    </a:cubicBezTo>
                    <a:cubicBezTo>
                      <a:pt x="1682" y="869"/>
                      <a:pt x="1680" y="856"/>
                      <a:pt x="1679" y="850"/>
                    </a:cubicBezTo>
                    <a:cubicBezTo>
                      <a:pt x="1679" y="864"/>
                      <a:pt x="1680" y="860"/>
                      <a:pt x="1681" y="870"/>
                    </a:cubicBezTo>
                    <a:cubicBezTo>
                      <a:pt x="1679" y="868"/>
                      <a:pt x="1681" y="885"/>
                      <a:pt x="1679" y="882"/>
                    </a:cubicBezTo>
                    <a:cubicBezTo>
                      <a:pt x="1679" y="875"/>
                      <a:pt x="1678" y="876"/>
                      <a:pt x="1678" y="872"/>
                    </a:cubicBezTo>
                    <a:cubicBezTo>
                      <a:pt x="1679" y="872"/>
                      <a:pt x="1679" y="869"/>
                      <a:pt x="1678" y="865"/>
                    </a:cubicBezTo>
                    <a:cubicBezTo>
                      <a:pt x="1679" y="868"/>
                      <a:pt x="1679" y="868"/>
                      <a:pt x="1679" y="860"/>
                    </a:cubicBezTo>
                    <a:cubicBezTo>
                      <a:pt x="1677" y="856"/>
                      <a:pt x="1676" y="845"/>
                      <a:pt x="1674" y="838"/>
                    </a:cubicBezTo>
                    <a:cubicBezTo>
                      <a:pt x="1673" y="822"/>
                      <a:pt x="1672" y="818"/>
                      <a:pt x="1672" y="809"/>
                    </a:cubicBezTo>
                    <a:cubicBezTo>
                      <a:pt x="1671" y="807"/>
                      <a:pt x="1670" y="806"/>
                      <a:pt x="1669" y="807"/>
                    </a:cubicBezTo>
                    <a:cubicBezTo>
                      <a:pt x="1669" y="798"/>
                      <a:pt x="1666" y="792"/>
                      <a:pt x="1666" y="787"/>
                    </a:cubicBezTo>
                    <a:cubicBezTo>
                      <a:pt x="1667" y="787"/>
                      <a:pt x="1667" y="786"/>
                      <a:pt x="1668" y="789"/>
                    </a:cubicBezTo>
                    <a:cubicBezTo>
                      <a:pt x="1668" y="794"/>
                      <a:pt x="1668" y="793"/>
                      <a:pt x="1668" y="797"/>
                    </a:cubicBezTo>
                    <a:cubicBezTo>
                      <a:pt x="1671" y="803"/>
                      <a:pt x="1674" y="806"/>
                      <a:pt x="1676" y="814"/>
                    </a:cubicBezTo>
                    <a:cubicBezTo>
                      <a:pt x="1678" y="826"/>
                      <a:pt x="1677" y="821"/>
                      <a:pt x="1676" y="815"/>
                    </a:cubicBezTo>
                    <a:cubicBezTo>
                      <a:pt x="1675" y="808"/>
                      <a:pt x="1673" y="798"/>
                      <a:pt x="1674" y="800"/>
                    </a:cubicBezTo>
                    <a:cubicBezTo>
                      <a:pt x="1673" y="798"/>
                      <a:pt x="1671" y="788"/>
                      <a:pt x="1670" y="784"/>
                    </a:cubicBezTo>
                    <a:cubicBezTo>
                      <a:pt x="1670" y="783"/>
                      <a:pt x="1670" y="781"/>
                      <a:pt x="1670" y="779"/>
                    </a:cubicBezTo>
                    <a:cubicBezTo>
                      <a:pt x="1671" y="784"/>
                      <a:pt x="1672" y="792"/>
                      <a:pt x="1673" y="793"/>
                    </a:cubicBezTo>
                    <a:cubicBezTo>
                      <a:pt x="1672" y="787"/>
                      <a:pt x="1671" y="781"/>
                      <a:pt x="1670" y="775"/>
                    </a:cubicBezTo>
                    <a:cubicBezTo>
                      <a:pt x="1669" y="774"/>
                      <a:pt x="1669" y="774"/>
                      <a:pt x="1668" y="777"/>
                    </a:cubicBezTo>
                    <a:cubicBezTo>
                      <a:pt x="1669" y="787"/>
                      <a:pt x="1671" y="791"/>
                      <a:pt x="1671" y="798"/>
                    </a:cubicBezTo>
                    <a:cubicBezTo>
                      <a:pt x="1670" y="797"/>
                      <a:pt x="1670" y="796"/>
                      <a:pt x="1669" y="793"/>
                    </a:cubicBezTo>
                    <a:cubicBezTo>
                      <a:pt x="1670" y="787"/>
                      <a:pt x="1666" y="777"/>
                      <a:pt x="1665" y="768"/>
                    </a:cubicBezTo>
                    <a:cubicBezTo>
                      <a:pt x="1664" y="768"/>
                      <a:pt x="1663" y="760"/>
                      <a:pt x="1661" y="753"/>
                    </a:cubicBezTo>
                    <a:cubicBezTo>
                      <a:pt x="1660" y="745"/>
                      <a:pt x="1658" y="737"/>
                      <a:pt x="1657" y="735"/>
                    </a:cubicBezTo>
                    <a:cubicBezTo>
                      <a:pt x="1656" y="728"/>
                      <a:pt x="1658" y="731"/>
                      <a:pt x="1660" y="732"/>
                    </a:cubicBezTo>
                    <a:cubicBezTo>
                      <a:pt x="1657" y="720"/>
                      <a:pt x="1655" y="726"/>
                      <a:pt x="1652" y="719"/>
                    </a:cubicBezTo>
                    <a:cubicBezTo>
                      <a:pt x="1654" y="719"/>
                      <a:pt x="1649" y="701"/>
                      <a:pt x="1652" y="710"/>
                    </a:cubicBezTo>
                    <a:cubicBezTo>
                      <a:pt x="1648" y="697"/>
                      <a:pt x="1647" y="693"/>
                      <a:pt x="1642" y="682"/>
                    </a:cubicBezTo>
                    <a:cubicBezTo>
                      <a:pt x="1641" y="675"/>
                      <a:pt x="1647" y="696"/>
                      <a:pt x="1644" y="683"/>
                    </a:cubicBezTo>
                    <a:cubicBezTo>
                      <a:pt x="1643" y="684"/>
                      <a:pt x="1640" y="669"/>
                      <a:pt x="1641" y="670"/>
                    </a:cubicBezTo>
                    <a:cubicBezTo>
                      <a:pt x="1645" y="682"/>
                      <a:pt x="1646" y="680"/>
                      <a:pt x="1650" y="691"/>
                    </a:cubicBezTo>
                    <a:cubicBezTo>
                      <a:pt x="1648" y="683"/>
                      <a:pt x="1647" y="678"/>
                      <a:pt x="1645" y="675"/>
                    </a:cubicBezTo>
                    <a:cubicBezTo>
                      <a:pt x="1644" y="671"/>
                      <a:pt x="1643" y="667"/>
                      <a:pt x="1641" y="661"/>
                    </a:cubicBezTo>
                    <a:cubicBezTo>
                      <a:pt x="1641" y="659"/>
                      <a:pt x="1643" y="663"/>
                      <a:pt x="1643" y="662"/>
                    </a:cubicBezTo>
                    <a:cubicBezTo>
                      <a:pt x="1638" y="646"/>
                      <a:pt x="1634" y="638"/>
                      <a:pt x="1631" y="626"/>
                    </a:cubicBezTo>
                    <a:cubicBezTo>
                      <a:pt x="1632" y="628"/>
                      <a:pt x="1634" y="633"/>
                      <a:pt x="1636" y="640"/>
                    </a:cubicBezTo>
                    <a:cubicBezTo>
                      <a:pt x="1639" y="646"/>
                      <a:pt x="1641" y="654"/>
                      <a:pt x="1643" y="658"/>
                    </a:cubicBezTo>
                    <a:cubicBezTo>
                      <a:pt x="1644" y="654"/>
                      <a:pt x="1640" y="643"/>
                      <a:pt x="1644" y="647"/>
                    </a:cubicBezTo>
                    <a:cubicBezTo>
                      <a:pt x="1640" y="635"/>
                      <a:pt x="1635" y="623"/>
                      <a:pt x="1631" y="611"/>
                    </a:cubicBezTo>
                    <a:cubicBezTo>
                      <a:pt x="1631" y="615"/>
                      <a:pt x="1626" y="603"/>
                      <a:pt x="1629" y="613"/>
                    </a:cubicBezTo>
                    <a:cubicBezTo>
                      <a:pt x="1630" y="613"/>
                      <a:pt x="1634" y="622"/>
                      <a:pt x="1633" y="622"/>
                    </a:cubicBezTo>
                    <a:cubicBezTo>
                      <a:pt x="1633" y="622"/>
                      <a:pt x="1626" y="608"/>
                      <a:pt x="1625" y="603"/>
                    </a:cubicBezTo>
                    <a:cubicBezTo>
                      <a:pt x="1627" y="601"/>
                      <a:pt x="1627" y="601"/>
                      <a:pt x="1627" y="601"/>
                    </a:cubicBezTo>
                    <a:cubicBezTo>
                      <a:pt x="1622" y="588"/>
                      <a:pt x="1619" y="585"/>
                      <a:pt x="1616" y="580"/>
                    </a:cubicBezTo>
                    <a:cubicBezTo>
                      <a:pt x="1618" y="587"/>
                      <a:pt x="1624" y="595"/>
                      <a:pt x="1624" y="600"/>
                    </a:cubicBezTo>
                    <a:cubicBezTo>
                      <a:pt x="1622" y="596"/>
                      <a:pt x="1621" y="593"/>
                      <a:pt x="1620" y="590"/>
                    </a:cubicBezTo>
                    <a:cubicBezTo>
                      <a:pt x="1617" y="588"/>
                      <a:pt x="1622" y="599"/>
                      <a:pt x="1626" y="609"/>
                    </a:cubicBezTo>
                    <a:cubicBezTo>
                      <a:pt x="1631" y="620"/>
                      <a:pt x="1635" y="630"/>
                      <a:pt x="1635" y="626"/>
                    </a:cubicBezTo>
                    <a:cubicBezTo>
                      <a:pt x="1636" y="633"/>
                      <a:pt x="1640" y="639"/>
                      <a:pt x="1640" y="643"/>
                    </a:cubicBezTo>
                    <a:cubicBezTo>
                      <a:pt x="1639" y="644"/>
                      <a:pt x="1630" y="617"/>
                      <a:pt x="1635" y="635"/>
                    </a:cubicBezTo>
                    <a:cubicBezTo>
                      <a:pt x="1630" y="621"/>
                      <a:pt x="1628" y="618"/>
                      <a:pt x="1626" y="615"/>
                    </a:cubicBezTo>
                    <a:cubicBezTo>
                      <a:pt x="1624" y="613"/>
                      <a:pt x="1622" y="610"/>
                      <a:pt x="1618" y="598"/>
                    </a:cubicBezTo>
                    <a:cubicBezTo>
                      <a:pt x="1619" y="608"/>
                      <a:pt x="1612" y="587"/>
                      <a:pt x="1602" y="569"/>
                    </a:cubicBezTo>
                    <a:cubicBezTo>
                      <a:pt x="1600" y="568"/>
                      <a:pt x="1610" y="584"/>
                      <a:pt x="1608" y="586"/>
                    </a:cubicBezTo>
                    <a:cubicBezTo>
                      <a:pt x="1602" y="570"/>
                      <a:pt x="1599" y="567"/>
                      <a:pt x="1595" y="558"/>
                    </a:cubicBezTo>
                    <a:cubicBezTo>
                      <a:pt x="1595" y="563"/>
                      <a:pt x="1605" y="579"/>
                      <a:pt x="1606" y="585"/>
                    </a:cubicBezTo>
                    <a:cubicBezTo>
                      <a:pt x="1605" y="587"/>
                      <a:pt x="1603" y="582"/>
                      <a:pt x="1601" y="575"/>
                    </a:cubicBezTo>
                    <a:cubicBezTo>
                      <a:pt x="1598" y="569"/>
                      <a:pt x="1594" y="561"/>
                      <a:pt x="1592" y="558"/>
                    </a:cubicBezTo>
                    <a:cubicBezTo>
                      <a:pt x="1588" y="549"/>
                      <a:pt x="1597" y="558"/>
                      <a:pt x="1588" y="542"/>
                    </a:cubicBezTo>
                    <a:cubicBezTo>
                      <a:pt x="1586" y="541"/>
                      <a:pt x="1590" y="550"/>
                      <a:pt x="1589" y="551"/>
                    </a:cubicBezTo>
                    <a:cubicBezTo>
                      <a:pt x="1584" y="540"/>
                      <a:pt x="1581" y="536"/>
                      <a:pt x="1579" y="532"/>
                    </a:cubicBezTo>
                    <a:cubicBezTo>
                      <a:pt x="1576" y="528"/>
                      <a:pt x="1574" y="524"/>
                      <a:pt x="1567" y="513"/>
                    </a:cubicBezTo>
                    <a:cubicBezTo>
                      <a:pt x="1568" y="512"/>
                      <a:pt x="1566" y="508"/>
                      <a:pt x="1567" y="508"/>
                    </a:cubicBezTo>
                    <a:cubicBezTo>
                      <a:pt x="1569" y="511"/>
                      <a:pt x="1571" y="513"/>
                      <a:pt x="1573" y="516"/>
                    </a:cubicBezTo>
                    <a:cubicBezTo>
                      <a:pt x="1576" y="522"/>
                      <a:pt x="1580" y="533"/>
                      <a:pt x="1585" y="541"/>
                    </a:cubicBezTo>
                    <a:cubicBezTo>
                      <a:pt x="1581" y="530"/>
                      <a:pt x="1584" y="533"/>
                      <a:pt x="1582" y="528"/>
                    </a:cubicBezTo>
                    <a:cubicBezTo>
                      <a:pt x="1581" y="530"/>
                      <a:pt x="1572" y="512"/>
                      <a:pt x="1569" y="504"/>
                    </a:cubicBezTo>
                    <a:cubicBezTo>
                      <a:pt x="1567" y="503"/>
                      <a:pt x="1563" y="497"/>
                      <a:pt x="1557" y="488"/>
                    </a:cubicBezTo>
                    <a:cubicBezTo>
                      <a:pt x="1556" y="489"/>
                      <a:pt x="1561" y="496"/>
                      <a:pt x="1559" y="497"/>
                    </a:cubicBezTo>
                    <a:cubicBezTo>
                      <a:pt x="1557" y="493"/>
                      <a:pt x="1551" y="484"/>
                      <a:pt x="1545" y="476"/>
                    </a:cubicBezTo>
                    <a:cubicBezTo>
                      <a:pt x="1540" y="468"/>
                      <a:pt x="1535" y="460"/>
                      <a:pt x="1535" y="459"/>
                    </a:cubicBezTo>
                    <a:cubicBezTo>
                      <a:pt x="1540" y="466"/>
                      <a:pt x="1543" y="468"/>
                      <a:pt x="1543" y="466"/>
                    </a:cubicBezTo>
                    <a:cubicBezTo>
                      <a:pt x="1543" y="464"/>
                      <a:pt x="1542" y="459"/>
                      <a:pt x="1538" y="453"/>
                    </a:cubicBezTo>
                    <a:cubicBezTo>
                      <a:pt x="1543" y="464"/>
                      <a:pt x="1529" y="443"/>
                      <a:pt x="1534" y="454"/>
                    </a:cubicBezTo>
                    <a:cubicBezTo>
                      <a:pt x="1535" y="453"/>
                      <a:pt x="1537" y="455"/>
                      <a:pt x="1539" y="458"/>
                    </a:cubicBezTo>
                    <a:cubicBezTo>
                      <a:pt x="1540" y="467"/>
                      <a:pt x="1530" y="449"/>
                      <a:pt x="1533" y="457"/>
                    </a:cubicBezTo>
                    <a:cubicBezTo>
                      <a:pt x="1525" y="446"/>
                      <a:pt x="1517" y="435"/>
                      <a:pt x="1509" y="424"/>
                    </a:cubicBezTo>
                    <a:cubicBezTo>
                      <a:pt x="1515" y="429"/>
                      <a:pt x="1506" y="419"/>
                      <a:pt x="1508" y="419"/>
                    </a:cubicBezTo>
                    <a:cubicBezTo>
                      <a:pt x="1511" y="422"/>
                      <a:pt x="1514" y="426"/>
                      <a:pt x="1516" y="430"/>
                    </a:cubicBezTo>
                    <a:cubicBezTo>
                      <a:pt x="1518" y="428"/>
                      <a:pt x="1511" y="419"/>
                      <a:pt x="1509" y="417"/>
                    </a:cubicBezTo>
                    <a:cubicBezTo>
                      <a:pt x="1509" y="415"/>
                      <a:pt x="1515" y="423"/>
                      <a:pt x="1518" y="425"/>
                    </a:cubicBezTo>
                    <a:cubicBezTo>
                      <a:pt x="1512" y="418"/>
                      <a:pt x="1513" y="418"/>
                      <a:pt x="1508" y="411"/>
                    </a:cubicBezTo>
                    <a:cubicBezTo>
                      <a:pt x="1510" y="417"/>
                      <a:pt x="1503" y="409"/>
                      <a:pt x="1498" y="405"/>
                    </a:cubicBezTo>
                    <a:cubicBezTo>
                      <a:pt x="1501" y="409"/>
                      <a:pt x="1506" y="414"/>
                      <a:pt x="1506" y="416"/>
                    </a:cubicBezTo>
                    <a:cubicBezTo>
                      <a:pt x="1500" y="411"/>
                      <a:pt x="1494" y="402"/>
                      <a:pt x="1494" y="399"/>
                    </a:cubicBezTo>
                    <a:cubicBezTo>
                      <a:pt x="1490" y="399"/>
                      <a:pt x="1477" y="384"/>
                      <a:pt x="1463" y="369"/>
                    </a:cubicBezTo>
                    <a:cubicBezTo>
                      <a:pt x="1468" y="371"/>
                      <a:pt x="1458" y="361"/>
                      <a:pt x="1457" y="359"/>
                    </a:cubicBezTo>
                    <a:cubicBezTo>
                      <a:pt x="1460" y="361"/>
                      <a:pt x="1466" y="366"/>
                      <a:pt x="1471" y="373"/>
                    </a:cubicBezTo>
                    <a:cubicBezTo>
                      <a:pt x="1477" y="379"/>
                      <a:pt x="1482" y="387"/>
                      <a:pt x="1487" y="391"/>
                    </a:cubicBezTo>
                    <a:cubicBezTo>
                      <a:pt x="1484" y="387"/>
                      <a:pt x="1485" y="387"/>
                      <a:pt x="1490" y="392"/>
                    </a:cubicBezTo>
                    <a:cubicBezTo>
                      <a:pt x="1491" y="390"/>
                      <a:pt x="1476" y="373"/>
                      <a:pt x="1487" y="382"/>
                    </a:cubicBezTo>
                    <a:cubicBezTo>
                      <a:pt x="1482" y="376"/>
                      <a:pt x="1478" y="372"/>
                      <a:pt x="1476" y="368"/>
                    </a:cubicBezTo>
                    <a:cubicBezTo>
                      <a:pt x="1476" y="370"/>
                      <a:pt x="1475" y="370"/>
                      <a:pt x="1473" y="368"/>
                    </a:cubicBezTo>
                    <a:cubicBezTo>
                      <a:pt x="1479" y="375"/>
                      <a:pt x="1478" y="373"/>
                      <a:pt x="1482" y="379"/>
                    </a:cubicBezTo>
                    <a:cubicBezTo>
                      <a:pt x="1474" y="372"/>
                      <a:pt x="1487" y="390"/>
                      <a:pt x="1480" y="383"/>
                    </a:cubicBezTo>
                    <a:cubicBezTo>
                      <a:pt x="1480" y="377"/>
                      <a:pt x="1471" y="375"/>
                      <a:pt x="1465" y="364"/>
                    </a:cubicBezTo>
                    <a:cubicBezTo>
                      <a:pt x="1474" y="375"/>
                      <a:pt x="1463" y="359"/>
                      <a:pt x="1470" y="366"/>
                    </a:cubicBezTo>
                    <a:cubicBezTo>
                      <a:pt x="1466" y="362"/>
                      <a:pt x="1463" y="358"/>
                      <a:pt x="1459" y="354"/>
                    </a:cubicBezTo>
                    <a:cubicBezTo>
                      <a:pt x="1457" y="354"/>
                      <a:pt x="1462" y="359"/>
                      <a:pt x="1458" y="355"/>
                    </a:cubicBezTo>
                    <a:cubicBezTo>
                      <a:pt x="1455" y="352"/>
                      <a:pt x="1452" y="349"/>
                      <a:pt x="1449" y="345"/>
                    </a:cubicBezTo>
                    <a:cubicBezTo>
                      <a:pt x="1449" y="344"/>
                      <a:pt x="1450" y="344"/>
                      <a:pt x="1447" y="341"/>
                    </a:cubicBezTo>
                    <a:cubicBezTo>
                      <a:pt x="1445" y="339"/>
                      <a:pt x="1443" y="339"/>
                      <a:pt x="1437" y="333"/>
                    </a:cubicBezTo>
                    <a:cubicBezTo>
                      <a:pt x="1437" y="332"/>
                      <a:pt x="1435" y="330"/>
                      <a:pt x="1435" y="329"/>
                    </a:cubicBezTo>
                    <a:cubicBezTo>
                      <a:pt x="1436" y="329"/>
                      <a:pt x="1443" y="337"/>
                      <a:pt x="1443" y="334"/>
                    </a:cubicBezTo>
                    <a:cubicBezTo>
                      <a:pt x="1437" y="331"/>
                      <a:pt x="1426" y="318"/>
                      <a:pt x="1430" y="324"/>
                    </a:cubicBezTo>
                    <a:cubicBezTo>
                      <a:pt x="1425" y="318"/>
                      <a:pt x="1421" y="316"/>
                      <a:pt x="1422" y="319"/>
                    </a:cubicBezTo>
                    <a:cubicBezTo>
                      <a:pt x="1413" y="311"/>
                      <a:pt x="1411" y="310"/>
                      <a:pt x="1407" y="305"/>
                    </a:cubicBezTo>
                    <a:cubicBezTo>
                      <a:pt x="1406" y="306"/>
                      <a:pt x="1405" y="305"/>
                      <a:pt x="1401" y="303"/>
                    </a:cubicBezTo>
                    <a:cubicBezTo>
                      <a:pt x="1398" y="300"/>
                      <a:pt x="1396" y="297"/>
                      <a:pt x="1396" y="297"/>
                    </a:cubicBezTo>
                    <a:cubicBezTo>
                      <a:pt x="1404" y="305"/>
                      <a:pt x="1404" y="300"/>
                      <a:pt x="1414" y="312"/>
                    </a:cubicBezTo>
                    <a:cubicBezTo>
                      <a:pt x="1414" y="310"/>
                      <a:pt x="1409" y="306"/>
                      <a:pt x="1404" y="301"/>
                    </a:cubicBezTo>
                    <a:cubicBezTo>
                      <a:pt x="1400" y="297"/>
                      <a:pt x="1395" y="293"/>
                      <a:pt x="1394" y="293"/>
                    </a:cubicBezTo>
                    <a:cubicBezTo>
                      <a:pt x="1395" y="293"/>
                      <a:pt x="1384" y="285"/>
                      <a:pt x="1384" y="283"/>
                    </a:cubicBezTo>
                    <a:cubicBezTo>
                      <a:pt x="1390" y="287"/>
                      <a:pt x="1389" y="288"/>
                      <a:pt x="1397" y="294"/>
                    </a:cubicBezTo>
                    <a:cubicBezTo>
                      <a:pt x="1399" y="294"/>
                      <a:pt x="1402" y="297"/>
                      <a:pt x="1410" y="305"/>
                    </a:cubicBezTo>
                    <a:cubicBezTo>
                      <a:pt x="1411" y="304"/>
                      <a:pt x="1415" y="304"/>
                      <a:pt x="1408" y="297"/>
                    </a:cubicBezTo>
                    <a:cubicBezTo>
                      <a:pt x="1406" y="297"/>
                      <a:pt x="1407" y="301"/>
                      <a:pt x="1395" y="290"/>
                    </a:cubicBezTo>
                    <a:cubicBezTo>
                      <a:pt x="1395" y="289"/>
                      <a:pt x="1387" y="279"/>
                      <a:pt x="1398" y="288"/>
                    </a:cubicBezTo>
                    <a:cubicBezTo>
                      <a:pt x="1397" y="285"/>
                      <a:pt x="1391" y="282"/>
                      <a:pt x="1396" y="283"/>
                    </a:cubicBezTo>
                    <a:cubicBezTo>
                      <a:pt x="1387" y="276"/>
                      <a:pt x="1392" y="282"/>
                      <a:pt x="1382" y="273"/>
                    </a:cubicBezTo>
                    <a:cubicBezTo>
                      <a:pt x="1385" y="274"/>
                      <a:pt x="1389" y="277"/>
                      <a:pt x="1393" y="279"/>
                    </a:cubicBezTo>
                    <a:cubicBezTo>
                      <a:pt x="1388" y="274"/>
                      <a:pt x="1375" y="266"/>
                      <a:pt x="1374" y="264"/>
                    </a:cubicBezTo>
                    <a:cubicBezTo>
                      <a:pt x="1379" y="266"/>
                      <a:pt x="1386" y="270"/>
                      <a:pt x="1380" y="264"/>
                    </a:cubicBezTo>
                    <a:cubicBezTo>
                      <a:pt x="1390" y="272"/>
                      <a:pt x="1392" y="272"/>
                      <a:pt x="1393" y="272"/>
                    </a:cubicBezTo>
                    <a:cubicBezTo>
                      <a:pt x="1395" y="272"/>
                      <a:pt x="1396" y="271"/>
                      <a:pt x="1402" y="277"/>
                    </a:cubicBezTo>
                    <a:cubicBezTo>
                      <a:pt x="1397" y="273"/>
                      <a:pt x="1391" y="267"/>
                      <a:pt x="1392" y="266"/>
                    </a:cubicBezTo>
                    <a:cubicBezTo>
                      <a:pt x="1402" y="274"/>
                      <a:pt x="1407" y="280"/>
                      <a:pt x="1413" y="286"/>
                    </a:cubicBezTo>
                    <a:cubicBezTo>
                      <a:pt x="1401" y="277"/>
                      <a:pt x="1407" y="284"/>
                      <a:pt x="1412" y="290"/>
                    </a:cubicBezTo>
                    <a:cubicBezTo>
                      <a:pt x="1401" y="281"/>
                      <a:pt x="1391" y="274"/>
                      <a:pt x="1383" y="269"/>
                    </a:cubicBezTo>
                    <a:cubicBezTo>
                      <a:pt x="1394" y="280"/>
                      <a:pt x="1401" y="286"/>
                      <a:pt x="1406" y="292"/>
                    </a:cubicBezTo>
                    <a:cubicBezTo>
                      <a:pt x="1403" y="290"/>
                      <a:pt x="1400" y="287"/>
                      <a:pt x="1401" y="289"/>
                    </a:cubicBezTo>
                    <a:cubicBezTo>
                      <a:pt x="1407" y="295"/>
                      <a:pt x="1409" y="297"/>
                      <a:pt x="1411" y="299"/>
                    </a:cubicBezTo>
                    <a:cubicBezTo>
                      <a:pt x="1414" y="301"/>
                      <a:pt x="1416" y="303"/>
                      <a:pt x="1423" y="311"/>
                    </a:cubicBezTo>
                    <a:cubicBezTo>
                      <a:pt x="1420" y="308"/>
                      <a:pt x="1418" y="308"/>
                      <a:pt x="1418" y="309"/>
                    </a:cubicBezTo>
                    <a:cubicBezTo>
                      <a:pt x="1421" y="312"/>
                      <a:pt x="1424" y="316"/>
                      <a:pt x="1430" y="322"/>
                    </a:cubicBezTo>
                    <a:cubicBezTo>
                      <a:pt x="1429" y="318"/>
                      <a:pt x="1435" y="325"/>
                      <a:pt x="1436" y="324"/>
                    </a:cubicBezTo>
                    <a:cubicBezTo>
                      <a:pt x="1433" y="320"/>
                      <a:pt x="1428" y="316"/>
                      <a:pt x="1426" y="313"/>
                    </a:cubicBezTo>
                    <a:cubicBezTo>
                      <a:pt x="1431" y="315"/>
                      <a:pt x="1443" y="328"/>
                      <a:pt x="1446" y="331"/>
                    </a:cubicBezTo>
                    <a:cubicBezTo>
                      <a:pt x="1444" y="328"/>
                      <a:pt x="1445" y="328"/>
                      <a:pt x="1449" y="333"/>
                    </a:cubicBezTo>
                    <a:cubicBezTo>
                      <a:pt x="1447" y="329"/>
                      <a:pt x="1445" y="325"/>
                      <a:pt x="1442" y="321"/>
                    </a:cubicBezTo>
                    <a:cubicBezTo>
                      <a:pt x="1437" y="317"/>
                      <a:pt x="1445" y="326"/>
                      <a:pt x="1440" y="321"/>
                    </a:cubicBezTo>
                    <a:cubicBezTo>
                      <a:pt x="1429" y="310"/>
                      <a:pt x="1436" y="314"/>
                      <a:pt x="1433" y="311"/>
                    </a:cubicBezTo>
                    <a:cubicBezTo>
                      <a:pt x="1432" y="311"/>
                      <a:pt x="1425" y="307"/>
                      <a:pt x="1420" y="304"/>
                    </a:cubicBezTo>
                    <a:cubicBezTo>
                      <a:pt x="1415" y="300"/>
                      <a:pt x="1411" y="297"/>
                      <a:pt x="1417" y="300"/>
                    </a:cubicBezTo>
                    <a:cubicBezTo>
                      <a:pt x="1411" y="294"/>
                      <a:pt x="1411" y="296"/>
                      <a:pt x="1404" y="289"/>
                    </a:cubicBezTo>
                    <a:cubicBezTo>
                      <a:pt x="1405" y="288"/>
                      <a:pt x="1404" y="286"/>
                      <a:pt x="1401" y="284"/>
                    </a:cubicBezTo>
                    <a:cubicBezTo>
                      <a:pt x="1416" y="297"/>
                      <a:pt x="1416" y="295"/>
                      <a:pt x="1420" y="297"/>
                    </a:cubicBezTo>
                    <a:cubicBezTo>
                      <a:pt x="1424" y="301"/>
                      <a:pt x="1422" y="300"/>
                      <a:pt x="1428" y="305"/>
                    </a:cubicBezTo>
                    <a:cubicBezTo>
                      <a:pt x="1429" y="305"/>
                      <a:pt x="1433" y="308"/>
                      <a:pt x="1437" y="312"/>
                    </a:cubicBezTo>
                    <a:cubicBezTo>
                      <a:pt x="1441" y="316"/>
                      <a:pt x="1445" y="320"/>
                      <a:pt x="1446" y="320"/>
                    </a:cubicBezTo>
                    <a:cubicBezTo>
                      <a:pt x="1445" y="320"/>
                      <a:pt x="1439" y="313"/>
                      <a:pt x="1435" y="309"/>
                    </a:cubicBezTo>
                    <a:cubicBezTo>
                      <a:pt x="1431" y="305"/>
                      <a:pt x="1429" y="302"/>
                      <a:pt x="1439" y="310"/>
                    </a:cubicBezTo>
                    <a:cubicBezTo>
                      <a:pt x="1435" y="306"/>
                      <a:pt x="1430" y="302"/>
                      <a:pt x="1426" y="298"/>
                    </a:cubicBezTo>
                    <a:cubicBezTo>
                      <a:pt x="1422" y="296"/>
                      <a:pt x="1425" y="301"/>
                      <a:pt x="1415" y="292"/>
                    </a:cubicBezTo>
                    <a:cubicBezTo>
                      <a:pt x="1416" y="290"/>
                      <a:pt x="1416" y="288"/>
                      <a:pt x="1414" y="283"/>
                    </a:cubicBezTo>
                    <a:cubicBezTo>
                      <a:pt x="1418" y="287"/>
                      <a:pt x="1422" y="291"/>
                      <a:pt x="1427" y="295"/>
                    </a:cubicBezTo>
                    <a:cubicBezTo>
                      <a:pt x="1426" y="295"/>
                      <a:pt x="1422" y="292"/>
                      <a:pt x="1421" y="292"/>
                    </a:cubicBezTo>
                    <a:cubicBezTo>
                      <a:pt x="1426" y="296"/>
                      <a:pt x="1429" y="302"/>
                      <a:pt x="1431" y="302"/>
                    </a:cubicBezTo>
                    <a:cubicBezTo>
                      <a:pt x="1429" y="295"/>
                      <a:pt x="1419" y="288"/>
                      <a:pt x="1411" y="279"/>
                    </a:cubicBezTo>
                    <a:cubicBezTo>
                      <a:pt x="1411" y="277"/>
                      <a:pt x="1419" y="285"/>
                      <a:pt x="1419" y="285"/>
                    </a:cubicBezTo>
                    <a:cubicBezTo>
                      <a:pt x="1408" y="276"/>
                      <a:pt x="1416" y="281"/>
                      <a:pt x="1406" y="272"/>
                    </a:cubicBezTo>
                    <a:cubicBezTo>
                      <a:pt x="1398" y="269"/>
                      <a:pt x="1382" y="258"/>
                      <a:pt x="1362" y="242"/>
                    </a:cubicBezTo>
                    <a:cubicBezTo>
                      <a:pt x="1367" y="245"/>
                      <a:pt x="1360" y="239"/>
                      <a:pt x="1362" y="238"/>
                    </a:cubicBezTo>
                    <a:cubicBezTo>
                      <a:pt x="1371" y="245"/>
                      <a:pt x="1386" y="257"/>
                      <a:pt x="1387" y="258"/>
                    </a:cubicBezTo>
                    <a:cubicBezTo>
                      <a:pt x="1386" y="256"/>
                      <a:pt x="1384" y="255"/>
                      <a:pt x="1382" y="251"/>
                    </a:cubicBezTo>
                    <a:cubicBezTo>
                      <a:pt x="1386" y="255"/>
                      <a:pt x="1396" y="263"/>
                      <a:pt x="1398" y="264"/>
                    </a:cubicBezTo>
                    <a:cubicBezTo>
                      <a:pt x="1396" y="262"/>
                      <a:pt x="1395" y="261"/>
                      <a:pt x="1396" y="260"/>
                    </a:cubicBezTo>
                    <a:cubicBezTo>
                      <a:pt x="1386" y="252"/>
                      <a:pt x="1382" y="250"/>
                      <a:pt x="1377" y="247"/>
                    </a:cubicBezTo>
                    <a:cubicBezTo>
                      <a:pt x="1372" y="245"/>
                      <a:pt x="1368" y="242"/>
                      <a:pt x="1356" y="233"/>
                    </a:cubicBezTo>
                    <a:cubicBezTo>
                      <a:pt x="1358" y="237"/>
                      <a:pt x="1349" y="230"/>
                      <a:pt x="1356" y="239"/>
                    </a:cubicBezTo>
                    <a:cubicBezTo>
                      <a:pt x="1343" y="230"/>
                      <a:pt x="1324" y="217"/>
                      <a:pt x="1305" y="205"/>
                    </a:cubicBezTo>
                    <a:cubicBezTo>
                      <a:pt x="1286" y="193"/>
                      <a:pt x="1267" y="183"/>
                      <a:pt x="1253" y="177"/>
                    </a:cubicBezTo>
                    <a:cubicBezTo>
                      <a:pt x="1260" y="181"/>
                      <a:pt x="1269" y="185"/>
                      <a:pt x="1278" y="190"/>
                    </a:cubicBezTo>
                    <a:cubicBezTo>
                      <a:pt x="1286" y="195"/>
                      <a:pt x="1294" y="199"/>
                      <a:pt x="1298" y="203"/>
                    </a:cubicBezTo>
                    <a:cubicBezTo>
                      <a:pt x="1297" y="203"/>
                      <a:pt x="1292" y="200"/>
                      <a:pt x="1286" y="197"/>
                    </a:cubicBezTo>
                    <a:cubicBezTo>
                      <a:pt x="1280" y="193"/>
                      <a:pt x="1274" y="190"/>
                      <a:pt x="1271" y="188"/>
                    </a:cubicBezTo>
                    <a:cubicBezTo>
                      <a:pt x="1272" y="190"/>
                      <a:pt x="1266" y="187"/>
                      <a:pt x="1262" y="186"/>
                    </a:cubicBezTo>
                    <a:cubicBezTo>
                      <a:pt x="1250" y="179"/>
                      <a:pt x="1242" y="175"/>
                      <a:pt x="1235" y="173"/>
                    </a:cubicBezTo>
                    <a:cubicBezTo>
                      <a:pt x="1235" y="170"/>
                      <a:pt x="1235" y="170"/>
                      <a:pt x="1235" y="170"/>
                    </a:cubicBezTo>
                    <a:cubicBezTo>
                      <a:pt x="1219" y="162"/>
                      <a:pt x="1227" y="170"/>
                      <a:pt x="1223" y="169"/>
                    </a:cubicBezTo>
                    <a:cubicBezTo>
                      <a:pt x="1227" y="171"/>
                      <a:pt x="1239" y="177"/>
                      <a:pt x="1238" y="176"/>
                    </a:cubicBezTo>
                    <a:cubicBezTo>
                      <a:pt x="1234" y="174"/>
                      <a:pt x="1231" y="172"/>
                      <a:pt x="1229" y="170"/>
                    </a:cubicBezTo>
                    <a:cubicBezTo>
                      <a:pt x="1240" y="176"/>
                      <a:pt x="1248" y="180"/>
                      <a:pt x="1238" y="176"/>
                    </a:cubicBezTo>
                    <a:cubicBezTo>
                      <a:pt x="1240" y="177"/>
                      <a:pt x="1245" y="180"/>
                      <a:pt x="1251" y="183"/>
                    </a:cubicBezTo>
                    <a:cubicBezTo>
                      <a:pt x="1256" y="186"/>
                      <a:pt x="1261" y="189"/>
                      <a:pt x="1262" y="190"/>
                    </a:cubicBezTo>
                    <a:cubicBezTo>
                      <a:pt x="1253" y="186"/>
                      <a:pt x="1254" y="187"/>
                      <a:pt x="1244" y="183"/>
                    </a:cubicBezTo>
                    <a:cubicBezTo>
                      <a:pt x="1246" y="184"/>
                      <a:pt x="1257" y="189"/>
                      <a:pt x="1265" y="194"/>
                    </a:cubicBezTo>
                    <a:cubicBezTo>
                      <a:pt x="1272" y="198"/>
                      <a:pt x="1278" y="202"/>
                      <a:pt x="1269" y="198"/>
                    </a:cubicBezTo>
                    <a:cubicBezTo>
                      <a:pt x="1282" y="207"/>
                      <a:pt x="1305" y="218"/>
                      <a:pt x="1324" y="233"/>
                    </a:cubicBezTo>
                    <a:cubicBezTo>
                      <a:pt x="1316" y="228"/>
                      <a:pt x="1319" y="230"/>
                      <a:pt x="1324" y="234"/>
                    </a:cubicBezTo>
                    <a:cubicBezTo>
                      <a:pt x="1328" y="237"/>
                      <a:pt x="1334" y="241"/>
                      <a:pt x="1332" y="241"/>
                    </a:cubicBezTo>
                    <a:cubicBezTo>
                      <a:pt x="1328" y="237"/>
                      <a:pt x="1321" y="233"/>
                      <a:pt x="1318" y="232"/>
                    </a:cubicBezTo>
                    <a:cubicBezTo>
                      <a:pt x="1326" y="238"/>
                      <a:pt x="1342" y="248"/>
                      <a:pt x="1338" y="247"/>
                    </a:cubicBezTo>
                    <a:cubicBezTo>
                      <a:pt x="1345" y="252"/>
                      <a:pt x="1349" y="255"/>
                      <a:pt x="1352" y="256"/>
                    </a:cubicBezTo>
                    <a:cubicBezTo>
                      <a:pt x="1343" y="250"/>
                      <a:pt x="1348" y="252"/>
                      <a:pt x="1346" y="248"/>
                    </a:cubicBezTo>
                    <a:cubicBezTo>
                      <a:pt x="1354" y="253"/>
                      <a:pt x="1356" y="253"/>
                      <a:pt x="1358" y="254"/>
                    </a:cubicBezTo>
                    <a:cubicBezTo>
                      <a:pt x="1360" y="254"/>
                      <a:pt x="1363" y="254"/>
                      <a:pt x="1372" y="261"/>
                    </a:cubicBezTo>
                    <a:cubicBezTo>
                      <a:pt x="1376" y="267"/>
                      <a:pt x="1376" y="270"/>
                      <a:pt x="1376" y="272"/>
                    </a:cubicBezTo>
                    <a:cubicBezTo>
                      <a:pt x="1376" y="275"/>
                      <a:pt x="1376" y="277"/>
                      <a:pt x="1381" y="283"/>
                    </a:cubicBezTo>
                    <a:cubicBezTo>
                      <a:pt x="1372" y="276"/>
                      <a:pt x="1375" y="278"/>
                      <a:pt x="1365" y="271"/>
                    </a:cubicBezTo>
                    <a:cubicBezTo>
                      <a:pt x="1366" y="271"/>
                      <a:pt x="1369" y="273"/>
                      <a:pt x="1368" y="270"/>
                    </a:cubicBezTo>
                    <a:cubicBezTo>
                      <a:pt x="1358" y="263"/>
                      <a:pt x="1360" y="266"/>
                      <a:pt x="1351" y="260"/>
                    </a:cubicBezTo>
                    <a:cubicBezTo>
                      <a:pt x="1349" y="256"/>
                      <a:pt x="1366" y="269"/>
                      <a:pt x="1360" y="264"/>
                    </a:cubicBezTo>
                    <a:cubicBezTo>
                      <a:pt x="1342" y="251"/>
                      <a:pt x="1342" y="251"/>
                      <a:pt x="1342" y="251"/>
                    </a:cubicBezTo>
                    <a:cubicBezTo>
                      <a:pt x="1334" y="246"/>
                      <a:pt x="1327" y="241"/>
                      <a:pt x="1324" y="238"/>
                    </a:cubicBezTo>
                    <a:cubicBezTo>
                      <a:pt x="1327" y="240"/>
                      <a:pt x="1332" y="243"/>
                      <a:pt x="1332" y="243"/>
                    </a:cubicBezTo>
                    <a:cubicBezTo>
                      <a:pt x="1324" y="238"/>
                      <a:pt x="1325" y="237"/>
                      <a:pt x="1318" y="233"/>
                    </a:cubicBezTo>
                    <a:cubicBezTo>
                      <a:pt x="1319" y="235"/>
                      <a:pt x="1312" y="230"/>
                      <a:pt x="1304" y="225"/>
                    </a:cubicBezTo>
                    <a:cubicBezTo>
                      <a:pt x="1305" y="227"/>
                      <a:pt x="1301" y="226"/>
                      <a:pt x="1297" y="223"/>
                    </a:cubicBezTo>
                    <a:cubicBezTo>
                      <a:pt x="1292" y="221"/>
                      <a:pt x="1287" y="217"/>
                      <a:pt x="1286" y="216"/>
                    </a:cubicBezTo>
                    <a:cubicBezTo>
                      <a:pt x="1299" y="224"/>
                      <a:pt x="1293" y="216"/>
                      <a:pt x="1301" y="220"/>
                    </a:cubicBezTo>
                    <a:cubicBezTo>
                      <a:pt x="1288" y="211"/>
                      <a:pt x="1293" y="217"/>
                      <a:pt x="1292" y="218"/>
                    </a:cubicBezTo>
                    <a:cubicBezTo>
                      <a:pt x="1285" y="213"/>
                      <a:pt x="1284" y="213"/>
                      <a:pt x="1283" y="214"/>
                    </a:cubicBezTo>
                    <a:cubicBezTo>
                      <a:pt x="1283" y="214"/>
                      <a:pt x="1282" y="215"/>
                      <a:pt x="1275" y="210"/>
                    </a:cubicBezTo>
                    <a:cubicBezTo>
                      <a:pt x="1284" y="213"/>
                      <a:pt x="1269" y="204"/>
                      <a:pt x="1269" y="203"/>
                    </a:cubicBezTo>
                    <a:cubicBezTo>
                      <a:pt x="1277" y="208"/>
                      <a:pt x="1276" y="206"/>
                      <a:pt x="1283" y="211"/>
                    </a:cubicBezTo>
                    <a:cubicBezTo>
                      <a:pt x="1279" y="205"/>
                      <a:pt x="1292" y="216"/>
                      <a:pt x="1292" y="213"/>
                    </a:cubicBezTo>
                    <a:cubicBezTo>
                      <a:pt x="1286" y="209"/>
                      <a:pt x="1277" y="203"/>
                      <a:pt x="1267" y="198"/>
                    </a:cubicBezTo>
                    <a:cubicBezTo>
                      <a:pt x="1258" y="193"/>
                      <a:pt x="1248" y="188"/>
                      <a:pt x="1242" y="185"/>
                    </a:cubicBezTo>
                    <a:cubicBezTo>
                      <a:pt x="1241" y="185"/>
                      <a:pt x="1246" y="188"/>
                      <a:pt x="1248" y="190"/>
                    </a:cubicBezTo>
                    <a:cubicBezTo>
                      <a:pt x="1244" y="188"/>
                      <a:pt x="1239" y="185"/>
                      <a:pt x="1239" y="186"/>
                    </a:cubicBezTo>
                    <a:cubicBezTo>
                      <a:pt x="1246" y="189"/>
                      <a:pt x="1253" y="193"/>
                      <a:pt x="1260" y="197"/>
                    </a:cubicBezTo>
                    <a:cubicBezTo>
                      <a:pt x="1261" y="196"/>
                      <a:pt x="1256" y="193"/>
                      <a:pt x="1254" y="192"/>
                    </a:cubicBezTo>
                    <a:cubicBezTo>
                      <a:pt x="1258" y="193"/>
                      <a:pt x="1272" y="201"/>
                      <a:pt x="1272" y="202"/>
                    </a:cubicBezTo>
                    <a:cubicBezTo>
                      <a:pt x="1271" y="202"/>
                      <a:pt x="1266" y="200"/>
                      <a:pt x="1261" y="198"/>
                    </a:cubicBezTo>
                    <a:cubicBezTo>
                      <a:pt x="1257" y="196"/>
                      <a:pt x="1253" y="194"/>
                      <a:pt x="1254" y="195"/>
                    </a:cubicBezTo>
                    <a:cubicBezTo>
                      <a:pt x="1258" y="198"/>
                      <a:pt x="1265" y="201"/>
                      <a:pt x="1266" y="202"/>
                    </a:cubicBezTo>
                    <a:cubicBezTo>
                      <a:pt x="1254" y="195"/>
                      <a:pt x="1245" y="191"/>
                      <a:pt x="1238" y="189"/>
                    </a:cubicBezTo>
                    <a:cubicBezTo>
                      <a:pt x="1232" y="187"/>
                      <a:pt x="1228" y="186"/>
                      <a:pt x="1227" y="188"/>
                    </a:cubicBezTo>
                    <a:cubicBezTo>
                      <a:pt x="1221" y="182"/>
                      <a:pt x="1212" y="182"/>
                      <a:pt x="1200" y="176"/>
                    </a:cubicBezTo>
                    <a:cubicBezTo>
                      <a:pt x="1200" y="174"/>
                      <a:pt x="1195" y="172"/>
                      <a:pt x="1200" y="173"/>
                    </a:cubicBezTo>
                    <a:cubicBezTo>
                      <a:pt x="1207" y="176"/>
                      <a:pt x="1203" y="176"/>
                      <a:pt x="1209" y="179"/>
                    </a:cubicBezTo>
                    <a:cubicBezTo>
                      <a:pt x="1217" y="182"/>
                      <a:pt x="1209" y="177"/>
                      <a:pt x="1215" y="179"/>
                    </a:cubicBezTo>
                    <a:cubicBezTo>
                      <a:pt x="1216" y="180"/>
                      <a:pt x="1219" y="182"/>
                      <a:pt x="1224" y="185"/>
                    </a:cubicBezTo>
                    <a:cubicBezTo>
                      <a:pt x="1223" y="183"/>
                      <a:pt x="1227" y="185"/>
                      <a:pt x="1227" y="184"/>
                    </a:cubicBezTo>
                    <a:cubicBezTo>
                      <a:pt x="1212" y="177"/>
                      <a:pt x="1200" y="172"/>
                      <a:pt x="1187" y="168"/>
                    </a:cubicBezTo>
                    <a:cubicBezTo>
                      <a:pt x="1187" y="166"/>
                      <a:pt x="1187" y="166"/>
                      <a:pt x="1187" y="166"/>
                    </a:cubicBezTo>
                    <a:cubicBezTo>
                      <a:pt x="1171" y="159"/>
                      <a:pt x="1170" y="159"/>
                      <a:pt x="1169" y="159"/>
                    </a:cubicBezTo>
                    <a:cubicBezTo>
                      <a:pt x="1168" y="160"/>
                      <a:pt x="1168" y="161"/>
                      <a:pt x="1154" y="158"/>
                    </a:cubicBezTo>
                    <a:cubicBezTo>
                      <a:pt x="1148" y="153"/>
                      <a:pt x="1170" y="158"/>
                      <a:pt x="1146" y="149"/>
                    </a:cubicBezTo>
                    <a:cubicBezTo>
                      <a:pt x="1158" y="153"/>
                      <a:pt x="1161" y="153"/>
                      <a:pt x="1168" y="157"/>
                    </a:cubicBezTo>
                    <a:cubicBezTo>
                      <a:pt x="1171" y="156"/>
                      <a:pt x="1158" y="152"/>
                      <a:pt x="1152" y="150"/>
                    </a:cubicBezTo>
                    <a:cubicBezTo>
                      <a:pt x="1156" y="149"/>
                      <a:pt x="1147" y="147"/>
                      <a:pt x="1146" y="145"/>
                    </a:cubicBezTo>
                    <a:cubicBezTo>
                      <a:pt x="1156" y="147"/>
                      <a:pt x="1147" y="142"/>
                      <a:pt x="1138" y="137"/>
                    </a:cubicBezTo>
                    <a:cubicBezTo>
                      <a:pt x="1156" y="144"/>
                      <a:pt x="1168" y="148"/>
                      <a:pt x="1180" y="153"/>
                    </a:cubicBezTo>
                    <a:cubicBezTo>
                      <a:pt x="1191" y="158"/>
                      <a:pt x="1203" y="163"/>
                      <a:pt x="1220" y="171"/>
                    </a:cubicBezTo>
                    <a:cubicBezTo>
                      <a:pt x="1217" y="168"/>
                      <a:pt x="1220" y="169"/>
                      <a:pt x="1225" y="171"/>
                    </a:cubicBezTo>
                    <a:cubicBezTo>
                      <a:pt x="1229" y="174"/>
                      <a:pt x="1235" y="176"/>
                      <a:pt x="1235" y="176"/>
                    </a:cubicBezTo>
                    <a:cubicBezTo>
                      <a:pt x="1226" y="171"/>
                      <a:pt x="1218" y="167"/>
                      <a:pt x="1210" y="163"/>
                    </a:cubicBezTo>
                    <a:cubicBezTo>
                      <a:pt x="1210" y="164"/>
                      <a:pt x="1211" y="165"/>
                      <a:pt x="1214" y="167"/>
                    </a:cubicBezTo>
                    <a:cubicBezTo>
                      <a:pt x="1206" y="163"/>
                      <a:pt x="1200" y="161"/>
                      <a:pt x="1195" y="158"/>
                    </a:cubicBezTo>
                    <a:cubicBezTo>
                      <a:pt x="1200" y="160"/>
                      <a:pt x="1203" y="161"/>
                      <a:pt x="1204" y="161"/>
                    </a:cubicBezTo>
                    <a:cubicBezTo>
                      <a:pt x="1194" y="158"/>
                      <a:pt x="1188" y="147"/>
                      <a:pt x="1185" y="147"/>
                    </a:cubicBezTo>
                    <a:cubicBezTo>
                      <a:pt x="1185" y="147"/>
                      <a:pt x="1200" y="153"/>
                      <a:pt x="1197" y="151"/>
                    </a:cubicBezTo>
                    <a:cubicBezTo>
                      <a:pt x="1194" y="149"/>
                      <a:pt x="1183" y="145"/>
                      <a:pt x="1178" y="143"/>
                    </a:cubicBezTo>
                    <a:cubicBezTo>
                      <a:pt x="1185" y="147"/>
                      <a:pt x="1168" y="142"/>
                      <a:pt x="1185" y="151"/>
                    </a:cubicBezTo>
                    <a:cubicBezTo>
                      <a:pt x="1179" y="149"/>
                      <a:pt x="1166" y="142"/>
                      <a:pt x="1169" y="146"/>
                    </a:cubicBezTo>
                    <a:cubicBezTo>
                      <a:pt x="1175" y="148"/>
                      <a:pt x="1188" y="152"/>
                      <a:pt x="1189" y="154"/>
                    </a:cubicBezTo>
                    <a:cubicBezTo>
                      <a:pt x="1179" y="150"/>
                      <a:pt x="1165" y="145"/>
                      <a:pt x="1176" y="151"/>
                    </a:cubicBezTo>
                    <a:cubicBezTo>
                      <a:pt x="1166" y="146"/>
                      <a:pt x="1160" y="144"/>
                      <a:pt x="1153" y="142"/>
                    </a:cubicBezTo>
                    <a:cubicBezTo>
                      <a:pt x="1146" y="140"/>
                      <a:pt x="1139" y="137"/>
                      <a:pt x="1128" y="133"/>
                    </a:cubicBezTo>
                    <a:cubicBezTo>
                      <a:pt x="1131" y="133"/>
                      <a:pt x="1137" y="135"/>
                      <a:pt x="1142" y="136"/>
                    </a:cubicBezTo>
                    <a:cubicBezTo>
                      <a:pt x="1147" y="138"/>
                      <a:pt x="1151" y="139"/>
                      <a:pt x="1150" y="137"/>
                    </a:cubicBezTo>
                    <a:cubicBezTo>
                      <a:pt x="1136" y="132"/>
                      <a:pt x="1166" y="140"/>
                      <a:pt x="1143" y="131"/>
                    </a:cubicBezTo>
                    <a:cubicBezTo>
                      <a:pt x="1150" y="132"/>
                      <a:pt x="1165" y="139"/>
                      <a:pt x="1172" y="141"/>
                    </a:cubicBezTo>
                    <a:cubicBezTo>
                      <a:pt x="1161" y="136"/>
                      <a:pt x="1162" y="135"/>
                      <a:pt x="1158" y="133"/>
                    </a:cubicBezTo>
                    <a:cubicBezTo>
                      <a:pt x="1155" y="133"/>
                      <a:pt x="1149" y="130"/>
                      <a:pt x="1143" y="128"/>
                    </a:cubicBezTo>
                    <a:cubicBezTo>
                      <a:pt x="1137" y="125"/>
                      <a:pt x="1131" y="123"/>
                      <a:pt x="1129" y="124"/>
                    </a:cubicBezTo>
                    <a:cubicBezTo>
                      <a:pt x="1155" y="133"/>
                      <a:pt x="1110" y="119"/>
                      <a:pt x="1143" y="131"/>
                    </a:cubicBezTo>
                    <a:cubicBezTo>
                      <a:pt x="1137" y="130"/>
                      <a:pt x="1128" y="127"/>
                      <a:pt x="1131" y="130"/>
                    </a:cubicBezTo>
                    <a:cubicBezTo>
                      <a:pt x="1126" y="129"/>
                      <a:pt x="1122" y="127"/>
                      <a:pt x="1118" y="126"/>
                    </a:cubicBezTo>
                    <a:cubicBezTo>
                      <a:pt x="1123" y="130"/>
                      <a:pt x="1112" y="126"/>
                      <a:pt x="1109" y="126"/>
                    </a:cubicBezTo>
                    <a:cubicBezTo>
                      <a:pt x="1118" y="129"/>
                      <a:pt x="1112" y="128"/>
                      <a:pt x="1112" y="129"/>
                    </a:cubicBezTo>
                    <a:cubicBezTo>
                      <a:pt x="1124" y="132"/>
                      <a:pt x="1123" y="134"/>
                      <a:pt x="1126" y="136"/>
                    </a:cubicBezTo>
                    <a:cubicBezTo>
                      <a:pt x="1121" y="135"/>
                      <a:pt x="1114" y="132"/>
                      <a:pt x="1113" y="133"/>
                    </a:cubicBezTo>
                    <a:cubicBezTo>
                      <a:pt x="1117" y="134"/>
                      <a:pt x="1122" y="135"/>
                      <a:pt x="1123" y="136"/>
                    </a:cubicBezTo>
                    <a:cubicBezTo>
                      <a:pt x="1117" y="135"/>
                      <a:pt x="1124" y="137"/>
                      <a:pt x="1127" y="139"/>
                    </a:cubicBezTo>
                    <a:cubicBezTo>
                      <a:pt x="1119" y="137"/>
                      <a:pt x="1111" y="135"/>
                      <a:pt x="1104" y="132"/>
                    </a:cubicBezTo>
                    <a:cubicBezTo>
                      <a:pt x="1103" y="132"/>
                      <a:pt x="1100" y="132"/>
                      <a:pt x="1098" y="132"/>
                    </a:cubicBezTo>
                    <a:cubicBezTo>
                      <a:pt x="1107" y="136"/>
                      <a:pt x="1126" y="140"/>
                      <a:pt x="1130" y="143"/>
                    </a:cubicBezTo>
                    <a:cubicBezTo>
                      <a:pt x="1106" y="138"/>
                      <a:pt x="1080" y="127"/>
                      <a:pt x="1050" y="121"/>
                    </a:cubicBezTo>
                    <a:cubicBezTo>
                      <a:pt x="1052" y="120"/>
                      <a:pt x="1059" y="122"/>
                      <a:pt x="1067" y="124"/>
                    </a:cubicBezTo>
                    <a:cubicBezTo>
                      <a:pt x="1075" y="126"/>
                      <a:pt x="1085" y="129"/>
                      <a:pt x="1092" y="131"/>
                    </a:cubicBezTo>
                    <a:cubicBezTo>
                      <a:pt x="1086" y="128"/>
                      <a:pt x="1096" y="130"/>
                      <a:pt x="1085" y="126"/>
                    </a:cubicBezTo>
                    <a:cubicBezTo>
                      <a:pt x="1079" y="125"/>
                      <a:pt x="1081" y="127"/>
                      <a:pt x="1069" y="123"/>
                    </a:cubicBezTo>
                    <a:cubicBezTo>
                      <a:pt x="1069" y="120"/>
                      <a:pt x="1071" y="119"/>
                      <a:pt x="1073" y="118"/>
                    </a:cubicBezTo>
                    <a:cubicBezTo>
                      <a:pt x="1080" y="119"/>
                      <a:pt x="1080" y="119"/>
                      <a:pt x="1080" y="119"/>
                    </a:cubicBezTo>
                    <a:cubicBezTo>
                      <a:pt x="1074" y="118"/>
                      <a:pt x="1078" y="120"/>
                      <a:pt x="1083" y="121"/>
                    </a:cubicBezTo>
                    <a:cubicBezTo>
                      <a:pt x="1089" y="123"/>
                      <a:pt x="1096" y="125"/>
                      <a:pt x="1096" y="124"/>
                    </a:cubicBezTo>
                    <a:cubicBezTo>
                      <a:pt x="1092" y="123"/>
                      <a:pt x="1087" y="122"/>
                      <a:pt x="1086" y="121"/>
                    </a:cubicBezTo>
                    <a:cubicBezTo>
                      <a:pt x="1085" y="120"/>
                      <a:pt x="1090" y="119"/>
                      <a:pt x="1079" y="117"/>
                    </a:cubicBezTo>
                    <a:cubicBezTo>
                      <a:pt x="1070" y="114"/>
                      <a:pt x="1082" y="120"/>
                      <a:pt x="1073" y="117"/>
                    </a:cubicBezTo>
                    <a:cubicBezTo>
                      <a:pt x="1067" y="116"/>
                      <a:pt x="1064" y="114"/>
                      <a:pt x="1063" y="113"/>
                    </a:cubicBezTo>
                    <a:cubicBezTo>
                      <a:pt x="1075" y="116"/>
                      <a:pt x="1071" y="115"/>
                      <a:pt x="1062" y="112"/>
                    </a:cubicBezTo>
                    <a:cubicBezTo>
                      <a:pt x="1078" y="116"/>
                      <a:pt x="1057" y="109"/>
                      <a:pt x="1068" y="112"/>
                    </a:cubicBezTo>
                    <a:cubicBezTo>
                      <a:pt x="1081" y="114"/>
                      <a:pt x="1077" y="115"/>
                      <a:pt x="1085" y="118"/>
                    </a:cubicBezTo>
                    <a:cubicBezTo>
                      <a:pt x="1085" y="116"/>
                      <a:pt x="1080" y="115"/>
                      <a:pt x="1088" y="116"/>
                    </a:cubicBezTo>
                    <a:cubicBezTo>
                      <a:pt x="1081" y="114"/>
                      <a:pt x="1066" y="111"/>
                      <a:pt x="1065" y="109"/>
                    </a:cubicBezTo>
                    <a:cubicBezTo>
                      <a:pt x="1063" y="108"/>
                      <a:pt x="1080" y="114"/>
                      <a:pt x="1074" y="110"/>
                    </a:cubicBezTo>
                    <a:cubicBezTo>
                      <a:pt x="1068" y="109"/>
                      <a:pt x="1066" y="109"/>
                      <a:pt x="1064" y="108"/>
                    </a:cubicBezTo>
                    <a:cubicBezTo>
                      <a:pt x="1066" y="106"/>
                      <a:pt x="1083" y="113"/>
                      <a:pt x="1097" y="116"/>
                    </a:cubicBezTo>
                    <a:cubicBezTo>
                      <a:pt x="1094" y="114"/>
                      <a:pt x="1094" y="114"/>
                      <a:pt x="1100" y="115"/>
                    </a:cubicBezTo>
                    <a:cubicBezTo>
                      <a:pt x="1090" y="112"/>
                      <a:pt x="1089" y="112"/>
                      <a:pt x="1087" y="112"/>
                    </a:cubicBezTo>
                    <a:cubicBezTo>
                      <a:pt x="1086" y="112"/>
                      <a:pt x="1085" y="112"/>
                      <a:pt x="1074" y="109"/>
                    </a:cubicBezTo>
                    <a:cubicBezTo>
                      <a:pt x="1076" y="108"/>
                      <a:pt x="1070" y="106"/>
                      <a:pt x="1069" y="105"/>
                    </a:cubicBezTo>
                    <a:cubicBezTo>
                      <a:pt x="1078" y="107"/>
                      <a:pt x="1090" y="111"/>
                      <a:pt x="1086" y="108"/>
                    </a:cubicBezTo>
                    <a:cubicBezTo>
                      <a:pt x="1075" y="104"/>
                      <a:pt x="1078" y="107"/>
                      <a:pt x="1073" y="105"/>
                    </a:cubicBezTo>
                    <a:cubicBezTo>
                      <a:pt x="1070" y="104"/>
                      <a:pt x="1053" y="97"/>
                      <a:pt x="1068" y="100"/>
                    </a:cubicBezTo>
                    <a:cubicBezTo>
                      <a:pt x="1086" y="106"/>
                      <a:pt x="1108" y="110"/>
                      <a:pt x="1118" y="115"/>
                    </a:cubicBezTo>
                    <a:cubicBezTo>
                      <a:pt x="1112" y="114"/>
                      <a:pt x="1098" y="109"/>
                      <a:pt x="1102" y="111"/>
                    </a:cubicBezTo>
                    <a:cubicBezTo>
                      <a:pt x="1105" y="114"/>
                      <a:pt x="1117" y="115"/>
                      <a:pt x="1119" y="117"/>
                    </a:cubicBezTo>
                    <a:cubicBezTo>
                      <a:pt x="1119" y="118"/>
                      <a:pt x="1107" y="114"/>
                      <a:pt x="1102" y="113"/>
                    </a:cubicBezTo>
                    <a:cubicBezTo>
                      <a:pt x="1110" y="116"/>
                      <a:pt x="1098" y="114"/>
                      <a:pt x="1110" y="117"/>
                    </a:cubicBezTo>
                    <a:cubicBezTo>
                      <a:pt x="1120" y="121"/>
                      <a:pt x="1101" y="113"/>
                      <a:pt x="1112" y="117"/>
                    </a:cubicBezTo>
                    <a:cubicBezTo>
                      <a:pt x="1153" y="129"/>
                      <a:pt x="1189" y="144"/>
                      <a:pt x="1222" y="159"/>
                    </a:cubicBezTo>
                    <a:cubicBezTo>
                      <a:pt x="1255" y="175"/>
                      <a:pt x="1285" y="191"/>
                      <a:pt x="1316" y="211"/>
                    </a:cubicBezTo>
                    <a:cubicBezTo>
                      <a:pt x="1316" y="210"/>
                      <a:pt x="1313" y="208"/>
                      <a:pt x="1313" y="207"/>
                    </a:cubicBezTo>
                    <a:cubicBezTo>
                      <a:pt x="1303" y="200"/>
                      <a:pt x="1293" y="197"/>
                      <a:pt x="1283" y="189"/>
                    </a:cubicBezTo>
                    <a:cubicBezTo>
                      <a:pt x="1291" y="193"/>
                      <a:pt x="1310" y="205"/>
                      <a:pt x="1301" y="197"/>
                    </a:cubicBezTo>
                    <a:cubicBezTo>
                      <a:pt x="1312" y="204"/>
                      <a:pt x="1317" y="207"/>
                      <a:pt x="1318" y="207"/>
                    </a:cubicBezTo>
                    <a:cubicBezTo>
                      <a:pt x="1319" y="208"/>
                      <a:pt x="1316" y="206"/>
                      <a:pt x="1312" y="203"/>
                    </a:cubicBezTo>
                    <a:cubicBezTo>
                      <a:pt x="1303" y="197"/>
                      <a:pt x="1288" y="188"/>
                      <a:pt x="1283" y="187"/>
                    </a:cubicBezTo>
                    <a:cubicBezTo>
                      <a:pt x="1287" y="189"/>
                      <a:pt x="1292" y="191"/>
                      <a:pt x="1292" y="192"/>
                    </a:cubicBezTo>
                    <a:cubicBezTo>
                      <a:pt x="1287" y="191"/>
                      <a:pt x="1272" y="184"/>
                      <a:pt x="1259" y="176"/>
                    </a:cubicBezTo>
                    <a:cubicBezTo>
                      <a:pt x="1260" y="175"/>
                      <a:pt x="1271" y="182"/>
                      <a:pt x="1274" y="183"/>
                    </a:cubicBezTo>
                    <a:cubicBezTo>
                      <a:pt x="1269" y="180"/>
                      <a:pt x="1264" y="177"/>
                      <a:pt x="1259" y="174"/>
                    </a:cubicBezTo>
                    <a:cubicBezTo>
                      <a:pt x="1259" y="176"/>
                      <a:pt x="1253" y="173"/>
                      <a:pt x="1246" y="170"/>
                    </a:cubicBezTo>
                    <a:cubicBezTo>
                      <a:pt x="1239" y="166"/>
                      <a:pt x="1230" y="162"/>
                      <a:pt x="1228" y="160"/>
                    </a:cubicBezTo>
                    <a:cubicBezTo>
                      <a:pt x="1226" y="159"/>
                      <a:pt x="1216" y="155"/>
                      <a:pt x="1206" y="151"/>
                    </a:cubicBezTo>
                    <a:cubicBezTo>
                      <a:pt x="1197" y="147"/>
                      <a:pt x="1187" y="143"/>
                      <a:pt x="1187" y="142"/>
                    </a:cubicBezTo>
                    <a:cubicBezTo>
                      <a:pt x="1208" y="150"/>
                      <a:pt x="1192" y="144"/>
                      <a:pt x="1190" y="141"/>
                    </a:cubicBezTo>
                    <a:cubicBezTo>
                      <a:pt x="1199" y="145"/>
                      <a:pt x="1215" y="152"/>
                      <a:pt x="1231" y="160"/>
                    </a:cubicBezTo>
                    <a:cubicBezTo>
                      <a:pt x="1248" y="168"/>
                      <a:pt x="1265" y="177"/>
                      <a:pt x="1280" y="185"/>
                    </a:cubicBezTo>
                    <a:cubicBezTo>
                      <a:pt x="1280" y="183"/>
                      <a:pt x="1277" y="182"/>
                      <a:pt x="1280" y="182"/>
                    </a:cubicBezTo>
                    <a:cubicBezTo>
                      <a:pt x="1272" y="179"/>
                      <a:pt x="1267" y="174"/>
                      <a:pt x="1262" y="172"/>
                    </a:cubicBezTo>
                    <a:cubicBezTo>
                      <a:pt x="1265" y="174"/>
                      <a:pt x="1269" y="177"/>
                      <a:pt x="1268" y="177"/>
                    </a:cubicBezTo>
                    <a:cubicBezTo>
                      <a:pt x="1243" y="164"/>
                      <a:pt x="1216" y="151"/>
                      <a:pt x="1188" y="139"/>
                    </a:cubicBezTo>
                    <a:cubicBezTo>
                      <a:pt x="1160" y="127"/>
                      <a:pt x="1132" y="117"/>
                      <a:pt x="1104" y="109"/>
                    </a:cubicBezTo>
                    <a:cubicBezTo>
                      <a:pt x="1100" y="106"/>
                      <a:pt x="1114" y="110"/>
                      <a:pt x="1093" y="103"/>
                    </a:cubicBezTo>
                    <a:cubicBezTo>
                      <a:pt x="1100" y="105"/>
                      <a:pt x="1114" y="110"/>
                      <a:pt x="1110" y="107"/>
                    </a:cubicBezTo>
                    <a:cubicBezTo>
                      <a:pt x="1100" y="104"/>
                      <a:pt x="1095" y="103"/>
                      <a:pt x="1076" y="97"/>
                    </a:cubicBezTo>
                    <a:cubicBezTo>
                      <a:pt x="1075" y="98"/>
                      <a:pt x="1082" y="100"/>
                      <a:pt x="1077" y="99"/>
                    </a:cubicBezTo>
                    <a:cubicBezTo>
                      <a:pt x="1071" y="97"/>
                      <a:pt x="1062" y="95"/>
                      <a:pt x="1055" y="94"/>
                    </a:cubicBezTo>
                    <a:cubicBezTo>
                      <a:pt x="1048" y="92"/>
                      <a:pt x="1042" y="90"/>
                      <a:pt x="1042" y="89"/>
                    </a:cubicBezTo>
                    <a:cubicBezTo>
                      <a:pt x="1059" y="93"/>
                      <a:pt x="1058" y="91"/>
                      <a:pt x="1069" y="94"/>
                    </a:cubicBezTo>
                    <a:cubicBezTo>
                      <a:pt x="1073" y="96"/>
                      <a:pt x="1084" y="99"/>
                      <a:pt x="1093" y="101"/>
                    </a:cubicBezTo>
                    <a:cubicBezTo>
                      <a:pt x="1094" y="101"/>
                      <a:pt x="1096" y="101"/>
                      <a:pt x="1099" y="102"/>
                    </a:cubicBezTo>
                    <a:cubicBezTo>
                      <a:pt x="1100" y="103"/>
                      <a:pt x="1110" y="106"/>
                      <a:pt x="1116" y="108"/>
                    </a:cubicBezTo>
                    <a:cubicBezTo>
                      <a:pt x="1122" y="109"/>
                      <a:pt x="1125" y="110"/>
                      <a:pt x="1113" y="106"/>
                    </a:cubicBezTo>
                    <a:cubicBezTo>
                      <a:pt x="1128" y="110"/>
                      <a:pt x="1133" y="113"/>
                      <a:pt x="1143" y="117"/>
                    </a:cubicBezTo>
                    <a:cubicBezTo>
                      <a:pt x="1144" y="116"/>
                      <a:pt x="1147" y="117"/>
                      <a:pt x="1146" y="115"/>
                    </a:cubicBezTo>
                    <a:cubicBezTo>
                      <a:pt x="1136" y="112"/>
                      <a:pt x="1125" y="109"/>
                      <a:pt x="1115" y="106"/>
                    </a:cubicBezTo>
                    <a:cubicBezTo>
                      <a:pt x="1105" y="103"/>
                      <a:pt x="1095" y="100"/>
                      <a:pt x="1089" y="97"/>
                    </a:cubicBezTo>
                    <a:cubicBezTo>
                      <a:pt x="1082" y="96"/>
                      <a:pt x="1086" y="98"/>
                      <a:pt x="1083" y="98"/>
                    </a:cubicBezTo>
                    <a:cubicBezTo>
                      <a:pt x="1072" y="93"/>
                      <a:pt x="1063" y="92"/>
                      <a:pt x="1052" y="90"/>
                    </a:cubicBezTo>
                    <a:cubicBezTo>
                      <a:pt x="1063" y="91"/>
                      <a:pt x="1043" y="88"/>
                      <a:pt x="1041" y="86"/>
                    </a:cubicBezTo>
                    <a:cubicBezTo>
                      <a:pt x="1042" y="85"/>
                      <a:pt x="1054" y="89"/>
                      <a:pt x="1051" y="86"/>
                    </a:cubicBezTo>
                    <a:cubicBezTo>
                      <a:pt x="1047" y="85"/>
                      <a:pt x="1045" y="85"/>
                      <a:pt x="1044" y="84"/>
                    </a:cubicBezTo>
                    <a:cubicBezTo>
                      <a:pt x="1029" y="82"/>
                      <a:pt x="1013" y="78"/>
                      <a:pt x="1004" y="79"/>
                    </a:cubicBezTo>
                    <a:cubicBezTo>
                      <a:pt x="1009" y="81"/>
                      <a:pt x="1012" y="79"/>
                      <a:pt x="1014" y="81"/>
                    </a:cubicBezTo>
                    <a:cubicBezTo>
                      <a:pt x="1015" y="82"/>
                      <a:pt x="1015" y="82"/>
                      <a:pt x="1015" y="82"/>
                    </a:cubicBezTo>
                    <a:cubicBezTo>
                      <a:pt x="1007" y="80"/>
                      <a:pt x="997" y="78"/>
                      <a:pt x="993" y="78"/>
                    </a:cubicBezTo>
                    <a:cubicBezTo>
                      <a:pt x="997" y="75"/>
                      <a:pt x="984" y="75"/>
                      <a:pt x="981" y="72"/>
                    </a:cubicBezTo>
                    <a:cubicBezTo>
                      <a:pt x="987" y="73"/>
                      <a:pt x="993" y="74"/>
                      <a:pt x="991" y="73"/>
                    </a:cubicBezTo>
                    <a:cubicBezTo>
                      <a:pt x="987" y="72"/>
                      <a:pt x="982" y="72"/>
                      <a:pt x="978" y="71"/>
                    </a:cubicBezTo>
                    <a:cubicBezTo>
                      <a:pt x="978" y="74"/>
                      <a:pt x="969" y="74"/>
                      <a:pt x="981" y="78"/>
                    </a:cubicBezTo>
                    <a:cubicBezTo>
                      <a:pt x="973" y="76"/>
                      <a:pt x="959" y="75"/>
                      <a:pt x="971" y="77"/>
                    </a:cubicBezTo>
                    <a:cubicBezTo>
                      <a:pt x="970" y="77"/>
                      <a:pt x="974" y="77"/>
                      <a:pt x="979" y="78"/>
                    </a:cubicBezTo>
                    <a:cubicBezTo>
                      <a:pt x="984" y="78"/>
                      <a:pt x="988" y="79"/>
                      <a:pt x="988" y="80"/>
                    </a:cubicBezTo>
                    <a:cubicBezTo>
                      <a:pt x="982" y="79"/>
                      <a:pt x="974" y="79"/>
                      <a:pt x="972" y="79"/>
                    </a:cubicBezTo>
                    <a:cubicBezTo>
                      <a:pt x="967" y="79"/>
                      <a:pt x="967" y="78"/>
                      <a:pt x="961" y="78"/>
                    </a:cubicBezTo>
                    <a:cubicBezTo>
                      <a:pt x="962" y="79"/>
                      <a:pt x="957" y="78"/>
                      <a:pt x="953" y="78"/>
                    </a:cubicBezTo>
                    <a:cubicBezTo>
                      <a:pt x="949" y="78"/>
                      <a:pt x="946" y="78"/>
                      <a:pt x="952" y="80"/>
                    </a:cubicBezTo>
                    <a:cubicBezTo>
                      <a:pt x="953" y="79"/>
                      <a:pt x="959" y="79"/>
                      <a:pt x="967" y="80"/>
                    </a:cubicBezTo>
                    <a:cubicBezTo>
                      <a:pt x="974" y="81"/>
                      <a:pt x="983" y="82"/>
                      <a:pt x="989" y="83"/>
                    </a:cubicBezTo>
                    <a:cubicBezTo>
                      <a:pt x="988" y="82"/>
                      <a:pt x="989" y="81"/>
                      <a:pt x="995" y="82"/>
                    </a:cubicBezTo>
                    <a:cubicBezTo>
                      <a:pt x="996" y="83"/>
                      <a:pt x="998" y="83"/>
                      <a:pt x="999" y="84"/>
                    </a:cubicBezTo>
                    <a:cubicBezTo>
                      <a:pt x="999" y="84"/>
                      <a:pt x="993" y="83"/>
                      <a:pt x="993" y="84"/>
                    </a:cubicBezTo>
                    <a:cubicBezTo>
                      <a:pt x="1033" y="90"/>
                      <a:pt x="1068" y="96"/>
                      <a:pt x="1098" y="107"/>
                    </a:cubicBezTo>
                    <a:cubicBezTo>
                      <a:pt x="1080" y="102"/>
                      <a:pt x="1060" y="97"/>
                      <a:pt x="1040" y="93"/>
                    </a:cubicBezTo>
                    <a:cubicBezTo>
                      <a:pt x="1020" y="88"/>
                      <a:pt x="999" y="85"/>
                      <a:pt x="980" y="83"/>
                    </a:cubicBezTo>
                    <a:cubicBezTo>
                      <a:pt x="977" y="84"/>
                      <a:pt x="975" y="85"/>
                      <a:pt x="957" y="83"/>
                    </a:cubicBezTo>
                    <a:cubicBezTo>
                      <a:pt x="961" y="84"/>
                      <a:pt x="978" y="86"/>
                      <a:pt x="976" y="88"/>
                    </a:cubicBezTo>
                    <a:cubicBezTo>
                      <a:pt x="966" y="87"/>
                      <a:pt x="963" y="88"/>
                      <a:pt x="952" y="86"/>
                    </a:cubicBezTo>
                    <a:cubicBezTo>
                      <a:pt x="949" y="87"/>
                      <a:pt x="963" y="87"/>
                      <a:pt x="960" y="89"/>
                    </a:cubicBezTo>
                    <a:cubicBezTo>
                      <a:pt x="951" y="87"/>
                      <a:pt x="942" y="87"/>
                      <a:pt x="933" y="87"/>
                    </a:cubicBezTo>
                    <a:cubicBezTo>
                      <a:pt x="945" y="88"/>
                      <a:pt x="959" y="89"/>
                      <a:pt x="972" y="91"/>
                    </a:cubicBezTo>
                    <a:cubicBezTo>
                      <a:pt x="985" y="92"/>
                      <a:pt x="997" y="94"/>
                      <a:pt x="1004" y="95"/>
                    </a:cubicBezTo>
                    <a:cubicBezTo>
                      <a:pt x="998" y="93"/>
                      <a:pt x="1004" y="94"/>
                      <a:pt x="999" y="92"/>
                    </a:cubicBezTo>
                    <a:cubicBezTo>
                      <a:pt x="1018" y="96"/>
                      <a:pt x="1032" y="97"/>
                      <a:pt x="1037" y="100"/>
                    </a:cubicBezTo>
                    <a:cubicBezTo>
                      <a:pt x="1026" y="99"/>
                      <a:pt x="1024" y="97"/>
                      <a:pt x="1010" y="95"/>
                    </a:cubicBezTo>
                    <a:cubicBezTo>
                      <a:pt x="1007" y="96"/>
                      <a:pt x="1013" y="97"/>
                      <a:pt x="1021" y="98"/>
                    </a:cubicBezTo>
                    <a:cubicBezTo>
                      <a:pt x="1028" y="100"/>
                      <a:pt x="1036" y="101"/>
                      <a:pt x="1038" y="102"/>
                    </a:cubicBezTo>
                    <a:cubicBezTo>
                      <a:pt x="1027" y="100"/>
                      <a:pt x="1022" y="100"/>
                      <a:pt x="1021" y="100"/>
                    </a:cubicBezTo>
                    <a:cubicBezTo>
                      <a:pt x="1019" y="100"/>
                      <a:pt x="1021" y="102"/>
                      <a:pt x="1026" y="104"/>
                    </a:cubicBezTo>
                    <a:cubicBezTo>
                      <a:pt x="1016" y="102"/>
                      <a:pt x="1014" y="101"/>
                      <a:pt x="1014" y="101"/>
                    </a:cubicBezTo>
                    <a:cubicBezTo>
                      <a:pt x="1014" y="100"/>
                      <a:pt x="1014" y="99"/>
                      <a:pt x="1008" y="99"/>
                    </a:cubicBezTo>
                    <a:cubicBezTo>
                      <a:pt x="993" y="98"/>
                      <a:pt x="1007" y="103"/>
                      <a:pt x="999" y="106"/>
                    </a:cubicBezTo>
                    <a:cubicBezTo>
                      <a:pt x="1007" y="107"/>
                      <a:pt x="1005" y="106"/>
                      <a:pt x="1015" y="108"/>
                    </a:cubicBezTo>
                    <a:cubicBezTo>
                      <a:pt x="1010" y="108"/>
                      <a:pt x="995" y="107"/>
                      <a:pt x="1013" y="111"/>
                    </a:cubicBezTo>
                    <a:cubicBezTo>
                      <a:pt x="1001" y="109"/>
                      <a:pt x="999" y="109"/>
                      <a:pt x="999" y="109"/>
                    </a:cubicBezTo>
                    <a:cubicBezTo>
                      <a:pt x="1000" y="110"/>
                      <a:pt x="1003" y="111"/>
                      <a:pt x="1001" y="111"/>
                    </a:cubicBezTo>
                    <a:cubicBezTo>
                      <a:pt x="988" y="108"/>
                      <a:pt x="977" y="108"/>
                      <a:pt x="967" y="106"/>
                    </a:cubicBezTo>
                    <a:cubicBezTo>
                      <a:pt x="967" y="106"/>
                      <a:pt x="959" y="107"/>
                      <a:pt x="958" y="105"/>
                    </a:cubicBezTo>
                    <a:cubicBezTo>
                      <a:pt x="957" y="105"/>
                      <a:pt x="960" y="104"/>
                      <a:pt x="964" y="105"/>
                    </a:cubicBezTo>
                    <a:cubicBezTo>
                      <a:pt x="974" y="105"/>
                      <a:pt x="972" y="106"/>
                      <a:pt x="978" y="107"/>
                    </a:cubicBezTo>
                    <a:cubicBezTo>
                      <a:pt x="978" y="106"/>
                      <a:pt x="996" y="110"/>
                      <a:pt x="993" y="108"/>
                    </a:cubicBezTo>
                    <a:cubicBezTo>
                      <a:pt x="983" y="105"/>
                      <a:pt x="968" y="106"/>
                      <a:pt x="960" y="103"/>
                    </a:cubicBezTo>
                    <a:cubicBezTo>
                      <a:pt x="966" y="102"/>
                      <a:pt x="981" y="107"/>
                      <a:pt x="979" y="104"/>
                    </a:cubicBezTo>
                    <a:cubicBezTo>
                      <a:pt x="973" y="103"/>
                      <a:pt x="972" y="103"/>
                      <a:pt x="966" y="102"/>
                    </a:cubicBezTo>
                    <a:cubicBezTo>
                      <a:pt x="966" y="102"/>
                      <a:pt x="964" y="101"/>
                      <a:pt x="962" y="101"/>
                    </a:cubicBezTo>
                    <a:cubicBezTo>
                      <a:pt x="971" y="101"/>
                      <a:pt x="983" y="103"/>
                      <a:pt x="988" y="104"/>
                    </a:cubicBezTo>
                    <a:cubicBezTo>
                      <a:pt x="982" y="101"/>
                      <a:pt x="979" y="101"/>
                      <a:pt x="991" y="101"/>
                    </a:cubicBezTo>
                    <a:cubicBezTo>
                      <a:pt x="981" y="100"/>
                      <a:pt x="963" y="99"/>
                      <a:pt x="967" y="97"/>
                    </a:cubicBezTo>
                    <a:cubicBezTo>
                      <a:pt x="976" y="99"/>
                      <a:pt x="986" y="101"/>
                      <a:pt x="993" y="100"/>
                    </a:cubicBezTo>
                    <a:cubicBezTo>
                      <a:pt x="987" y="99"/>
                      <a:pt x="974" y="98"/>
                      <a:pt x="976" y="97"/>
                    </a:cubicBezTo>
                    <a:cubicBezTo>
                      <a:pt x="989" y="99"/>
                      <a:pt x="993" y="99"/>
                      <a:pt x="996" y="98"/>
                    </a:cubicBezTo>
                    <a:cubicBezTo>
                      <a:pt x="999" y="97"/>
                      <a:pt x="1001" y="96"/>
                      <a:pt x="1011" y="98"/>
                    </a:cubicBezTo>
                    <a:cubicBezTo>
                      <a:pt x="1007" y="97"/>
                      <a:pt x="1002" y="96"/>
                      <a:pt x="994" y="95"/>
                    </a:cubicBezTo>
                    <a:cubicBezTo>
                      <a:pt x="991" y="95"/>
                      <a:pt x="995" y="98"/>
                      <a:pt x="986" y="97"/>
                    </a:cubicBezTo>
                    <a:cubicBezTo>
                      <a:pt x="985" y="95"/>
                      <a:pt x="968" y="96"/>
                      <a:pt x="962" y="93"/>
                    </a:cubicBezTo>
                    <a:cubicBezTo>
                      <a:pt x="966" y="93"/>
                      <a:pt x="966" y="92"/>
                      <a:pt x="967" y="91"/>
                    </a:cubicBezTo>
                    <a:cubicBezTo>
                      <a:pt x="954" y="90"/>
                      <a:pt x="955" y="90"/>
                      <a:pt x="947" y="89"/>
                    </a:cubicBezTo>
                    <a:cubicBezTo>
                      <a:pt x="949" y="92"/>
                      <a:pt x="949" y="92"/>
                      <a:pt x="949" y="92"/>
                    </a:cubicBezTo>
                    <a:cubicBezTo>
                      <a:pt x="951" y="93"/>
                      <a:pt x="962" y="94"/>
                      <a:pt x="963" y="95"/>
                    </a:cubicBezTo>
                    <a:cubicBezTo>
                      <a:pt x="952" y="95"/>
                      <a:pt x="936" y="92"/>
                      <a:pt x="945" y="91"/>
                    </a:cubicBezTo>
                    <a:cubicBezTo>
                      <a:pt x="937" y="90"/>
                      <a:pt x="936" y="91"/>
                      <a:pt x="934" y="92"/>
                    </a:cubicBezTo>
                    <a:cubicBezTo>
                      <a:pt x="933" y="92"/>
                      <a:pt x="930" y="93"/>
                      <a:pt x="919" y="91"/>
                    </a:cubicBezTo>
                    <a:cubicBezTo>
                      <a:pt x="922" y="93"/>
                      <a:pt x="913" y="93"/>
                      <a:pt x="914" y="95"/>
                    </a:cubicBezTo>
                    <a:cubicBezTo>
                      <a:pt x="919" y="95"/>
                      <a:pt x="928" y="95"/>
                      <a:pt x="935" y="96"/>
                    </a:cubicBezTo>
                    <a:cubicBezTo>
                      <a:pt x="942" y="97"/>
                      <a:pt x="948" y="97"/>
                      <a:pt x="947" y="96"/>
                    </a:cubicBezTo>
                    <a:cubicBezTo>
                      <a:pt x="932" y="94"/>
                      <a:pt x="927" y="95"/>
                      <a:pt x="920" y="93"/>
                    </a:cubicBezTo>
                    <a:cubicBezTo>
                      <a:pt x="932" y="95"/>
                      <a:pt x="923" y="92"/>
                      <a:pt x="936" y="93"/>
                    </a:cubicBezTo>
                    <a:cubicBezTo>
                      <a:pt x="930" y="94"/>
                      <a:pt x="937" y="95"/>
                      <a:pt x="945" y="95"/>
                    </a:cubicBezTo>
                    <a:cubicBezTo>
                      <a:pt x="953" y="96"/>
                      <a:pt x="963" y="97"/>
                      <a:pt x="964" y="97"/>
                    </a:cubicBezTo>
                    <a:cubicBezTo>
                      <a:pt x="958" y="98"/>
                      <a:pt x="962" y="98"/>
                      <a:pt x="967" y="99"/>
                    </a:cubicBezTo>
                    <a:cubicBezTo>
                      <a:pt x="972" y="99"/>
                      <a:pt x="978" y="100"/>
                      <a:pt x="978" y="101"/>
                    </a:cubicBezTo>
                    <a:cubicBezTo>
                      <a:pt x="968" y="100"/>
                      <a:pt x="957" y="99"/>
                      <a:pt x="945" y="97"/>
                    </a:cubicBezTo>
                    <a:cubicBezTo>
                      <a:pt x="934" y="96"/>
                      <a:pt x="923" y="96"/>
                      <a:pt x="915" y="96"/>
                    </a:cubicBezTo>
                    <a:cubicBezTo>
                      <a:pt x="925" y="97"/>
                      <a:pt x="925" y="97"/>
                      <a:pt x="925" y="97"/>
                    </a:cubicBezTo>
                    <a:cubicBezTo>
                      <a:pt x="921" y="97"/>
                      <a:pt x="923" y="98"/>
                      <a:pt x="932" y="99"/>
                    </a:cubicBezTo>
                    <a:cubicBezTo>
                      <a:pt x="933" y="98"/>
                      <a:pt x="927" y="97"/>
                      <a:pt x="932" y="97"/>
                    </a:cubicBezTo>
                    <a:cubicBezTo>
                      <a:pt x="937" y="99"/>
                      <a:pt x="950" y="97"/>
                      <a:pt x="952" y="99"/>
                    </a:cubicBezTo>
                    <a:cubicBezTo>
                      <a:pt x="942" y="99"/>
                      <a:pt x="926" y="99"/>
                      <a:pt x="930" y="100"/>
                    </a:cubicBezTo>
                    <a:cubicBezTo>
                      <a:pt x="922" y="100"/>
                      <a:pt x="919" y="98"/>
                      <a:pt x="916" y="99"/>
                    </a:cubicBezTo>
                    <a:cubicBezTo>
                      <a:pt x="924" y="100"/>
                      <a:pt x="912" y="101"/>
                      <a:pt x="908" y="101"/>
                    </a:cubicBezTo>
                    <a:cubicBezTo>
                      <a:pt x="903" y="101"/>
                      <a:pt x="891" y="101"/>
                      <a:pt x="891" y="100"/>
                    </a:cubicBezTo>
                    <a:cubicBezTo>
                      <a:pt x="898" y="99"/>
                      <a:pt x="898" y="99"/>
                      <a:pt x="902" y="96"/>
                    </a:cubicBezTo>
                    <a:cubicBezTo>
                      <a:pt x="900" y="96"/>
                      <a:pt x="889" y="96"/>
                      <a:pt x="888" y="95"/>
                    </a:cubicBezTo>
                    <a:cubicBezTo>
                      <a:pt x="894" y="95"/>
                      <a:pt x="908" y="96"/>
                      <a:pt x="908" y="95"/>
                    </a:cubicBezTo>
                    <a:cubicBezTo>
                      <a:pt x="892" y="95"/>
                      <a:pt x="894" y="91"/>
                      <a:pt x="906" y="91"/>
                    </a:cubicBezTo>
                    <a:cubicBezTo>
                      <a:pt x="885" y="90"/>
                      <a:pt x="899" y="88"/>
                      <a:pt x="890" y="86"/>
                    </a:cubicBezTo>
                    <a:cubicBezTo>
                      <a:pt x="884" y="87"/>
                      <a:pt x="874" y="87"/>
                      <a:pt x="867" y="88"/>
                    </a:cubicBezTo>
                    <a:cubicBezTo>
                      <a:pt x="878" y="88"/>
                      <a:pt x="881" y="89"/>
                      <a:pt x="889" y="90"/>
                    </a:cubicBezTo>
                    <a:cubicBezTo>
                      <a:pt x="882" y="90"/>
                      <a:pt x="871" y="90"/>
                      <a:pt x="865" y="90"/>
                    </a:cubicBezTo>
                    <a:cubicBezTo>
                      <a:pt x="859" y="88"/>
                      <a:pt x="876" y="90"/>
                      <a:pt x="874" y="89"/>
                    </a:cubicBezTo>
                    <a:cubicBezTo>
                      <a:pt x="865" y="89"/>
                      <a:pt x="862" y="88"/>
                      <a:pt x="859" y="87"/>
                    </a:cubicBezTo>
                    <a:cubicBezTo>
                      <a:pt x="856" y="87"/>
                      <a:pt x="853" y="86"/>
                      <a:pt x="846" y="86"/>
                    </a:cubicBezTo>
                    <a:cubicBezTo>
                      <a:pt x="846" y="88"/>
                      <a:pt x="837" y="90"/>
                      <a:pt x="824" y="91"/>
                    </a:cubicBezTo>
                    <a:cubicBezTo>
                      <a:pt x="821" y="90"/>
                      <a:pt x="820" y="88"/>
                      <a:pt x="822" y="87"/>
                    </a:cubicBezTo>
                    <a:cubicBezTo>
                      <a:pt x="816" y="86"/>
                      <a:pt x="803" y="87"/>
                      <a:pt x="797" y="87"/>
                    </a:cubicBezTo>
                    <a:cubicBezTo>
                      <a:pt x="806" y="86"/>
                      <a:pt x="808" y="86"/>
                      <a:pt x="810" y="85"/>
                    </a:cubicBezTo>
                    <a:cubicBezTo>
                      <a:pt x="812" y="85"/>
                      <a:pt x="814" y="84"/>
                      <a:pt x="823" y="84"/>
                    </a:cubicBezTo>
                    <a:cubicBezTo>
                      <a:pt x="823" y="82"/>
                      <a:pt x="822" y="82"/>
                      <a:pt x="825" y="81"/>
                    </a:cubicBezTo>
                    <a:cubicBezTo>
                      <a:pt x="835" y="80"/>
                      <a:pt x="828" y="83"/>
                      <a:pt x="839" y="81"/>
                    </a:cubicBezTo>
                    <a:cubicBezTo>
                      <a:pt x="849" y="81"/>
                      <a:pt x="842" y="79"/>
                      <a:pt x="851" y="78"/>
                    </a:cubicBezTo>
                    <a:cubicBezTo>
                      <a:pt x="861" y="79"/>
                      <a:pt x="849" y="80"/>
                      <a:pt x="849" y="81"/>
                    </a:cubicBezTo>
                    <a:cubicBezTo>
                      <a:pt x="863" y="81"/>
                      <a:pt x="882" y="79"/>
                      <a:pt x="900" y="81"/>
                    </a:cubicBezTo>
                    <a:cubicBezTo>
                      <a:pt x="891" y="82"/>
                      <a:pt x="894" y="82"/>
                      <a:pt x="904" y="82"/>
                    </a:cubicBezTo>
                    <a:cubicBezTo>
                      <a:pt x="903" y="84"/>
                      <a:pt x="905" y="84"/>
                      <a:pt x="899" y="85"/>
                    </a:cubicBezTo>
                    <a:cubicBezTo>
                      <a:pt x="903" y="86"/>
                      <a:pt x="909" y="86"/>
                      <a:pt x="916" y="86"/>
                    </a:cubicBezTo>
                    <a:cubicBezTo>
                      <a:pt x="919" y="84"/>
                      <a:pt x="913" y="84"/>
                      <a:pt x="907" y="81"/>
                    </a:cubicBezTo>
                    <a:cubicBezTo>
                      <a:pt x="912" y="81"/>
                      <a:pt x="920" y="82"/>
                      <a:pt x="920" y="81"/>
                    </a:cubicBezTo>
                    <a:cubicBezTo>
                      <a:pt x="913" y="81"/>
                      <a:pt x="907" y="79"/>
                      <a:pt x="905" y="78"/>
                    </a:cubicBezTo>
                    <a:cubicBezTo>
                      <a:pt x="903" y="77"/>
                      <a:pt x="906" y="76"/>
                      <a:pt x="915" y="78"/>
                    </a:cubicBezTo>
                    <a:cubicBezTo>
                      <a:pt x="919" y="76"/>
                      <a:pt x="905" y="76"/>
                      <a:pt x="904" y="75"/>
                    </a:cubicBezTo>
                    <a:cubicBezTo>
                      <a:pt x="913" y="76"/>
                      <a:pt x="920" y="75"/>
                      <a:pt x="913" y="74"/>
                    </a:cubicBezTo>
                    <a:cubicBezTo>
                      <a:pt x="913" y="75"/>
                      <a:pt x="902" y="74"/>
                      <a:pt x="899" y="74"/>
                    </a:cubicBezTo>
                    <a:cubicBezTo>
                      <a:pt x="899" y="74"/>
                      <a:pt x="901" y="75"/>
                      <a:pt x="897" y="75"/>
                    </a:cubicBezTo>
                    <a:cubicBezTo>
                      <a:pt x="883" y="74"/>
                      <a:pt x="891" y="73"/>
                      <a:pt x="899" y="73"/>
                    </a:cubicBezTo>
                    <a:cubicBezTo>
                      <a:pt x="886" y="72"/>
                      <a:pt x="879" y="73"/>
                      <a:pt x="872" y="74"/>
                    </a:cubicBezTo>
                    <a:cubicBezTo>
                      <a:pt x="866" y="74"/>
                      <a:pt x="860" y="75"/>
                      <a:pt x="848" y="74"/>
                    </a:cubicBezTo>
                    <a:cubicBezTo>
                      <a:pt x="856" y="73"/>
                      <a:pt x="863" y="72"/>
                      <a:pt x="871" y="71"/>
                    </a:cubicBezTo>
                    <a:cubicBezTo>
                      <a:pt x="866" y="71"/>
                      <a:pt x="863" y="71"/>
                      <a:pt x="860" y="70"/>
                    </a:cubicBezTo>
                    <a:cubicBezTo>
                      <a:pt x="877" y="70"/>
                      <a:pt x="854" y="70"/>
                      <a:pt x="855" y="69"/>
                    </a:cubicBezTo>
                    <a:cubicBezTo>
                      <a:pt x="864" y="69"/>
                      <a:pt x="872" y="69"/>
                      <a:pt x="872" y="68"/>
                    </a:cubicBezTo>
                    <a:cubicBezTo>
                      <a:pt x="863" y="68"/>
                      <a:pt x="862" y="69"/>
                      <a:pt x="858" y="67"/>
                    </a:cubicBezTo>
                    <a:cubicBezTo>
                      <a:pt x="873" y="65"/>
                      <a:pt x="892" y="66"/>
                      <a:pt x="913" y="67"/>
                    </a:cubicBezTo>
                    <a:cubicBezTo>
                      <a:pt x="912" y="66"/>
                      <a:pt x="913" y="65"/>
                      <a:pt x="915" y="65"/>
                    </a:cubicBezTo>
                    <a:cubicBezTo>
                      <a:pt x="906" y="65"/>
                      <a:pt x="899" y="65"/>
                      <a:pt x="891" y="65"/>
                    </a:cubicBezTo>
                    <a:cubicBezTo>
                      <a:pt x="884" y="64"/>
                      <a:pt x="874" y="64"/>
                      <a:pt x="860" y="65"/>
                    </a:cubicBezTo>
                    <a:cubicBezTo>
                      <a:pt x="860" y="64"/>
                      <a:pt x="865" y="63"/>
                      <a:pt x="859" y="63"/>
                    </a:cubicBezTo>
                    <a:cubicBezTo>
                      <a:pt x="854" y="66"/>
                      <a:pt x="840" y="65"/>
                      <a:pt x="822" y="66"/>
                    </a:cubicBezTo>
                    <a:cubicBezTo>
                      <a:pt x="822" y="65"/>
                      <a:pt x="828" y="65"/>
                      <a:pt x="831" y="64"/>
                    </a:cubicBezTo>
                    <a:cubicBezTo>
                      <a:pt x="823" y="64"/>
                      <a:pt x="817" y="66"/>
                      <a:pt x="813" y="65"/>
                    </a:cubicBezTo>
                    <a:cubicBezTo>
                      <a:pt x="820" y="64"/>
                      <a:pt x="821" y="63"/>
                      <a:pt x="830" y="63"/>
                    </a:cubicBezTo>
                    <a:cubicBezTo>
                      <a:pt x="834" y="63"/>
                      <a:pt x="836" y="64"/>
                      <a:pt x="842" y="64"/>
                    </a:cubicBezTo>
                    <a:cubicBezTo>
                      <a:pt x="842" y="64"/>
                      <a:pt x="850" y="64"/>
                      <a:pt x="855" y="64"/>
                    </a:cubicBezTo>
                    <a:cubicBezTo>
                      <a:pt x="859" y="62"/>
                      <a:pt x="844" y="62"/>
                      <a:pt x="854" y="61"/>
                    </a:cubicBezTo>
                    <a:cubicBezTo>
                      <a:pt x="861" y="61"/>
                      <a:pt x="861" y="61"/>
                      <a:pt x="861" y="61"/>
                    </a:cubicBezTo>
                    <a:cubicBezTo>
                      <a:pt x="860" y="64"/>
                      <a:pt x="861" y="61"/>
                      <a:pt x="878" y="61"/>
                    </a:cubicBezTo>
                    <a:cubicBezTo>
                      <a:pt x="883" y="61"/>
                      <a:pt x="880" y="63"/>
                      <a:pt x="887" y="63"/>
                    </a:cubicBezTo>
                    <a:cubicBezTo>
                      <a:pt x="892" y="62"/>
                      <a:pt x="886" y="63"/>
                      <a:pt x="885" y="61"/>
                    </a:cubicBezTo>
                    <a:cubicBezTo>
                      <a:pt x="901" y="61"/>
                      <a:pt x="911" y="61"/>
                      <a:pt x="921" y="62"/>
                    </a:cubicBezTo>
                    <a:cubicBezTo>
                      <a:pt x="931" y="62"/>
                      <a:pt x="941" y="63"/>
                      <a:pt x="958" y="65"/>
                    </a:cubicBezTo>
                    <a:cubicBezTo>
                      <a:pt x="958" y="65"/>
                      <a:pt x="953" y="65"/>
                      <a:pt x="959" y="66"/>
                    </a:cubicBezTo>
                    <a:cubicBezTo>
                      <a:pt x="961" y="66"/>
                      <a:pt x="970" y="66"/>
                      <a:pt x="981" y="68"/>
                    </a:cubicBezTo>
                    <a:cubicBezTo>
                      <a:pt x="991" y="69"/>
                      <a:pt x="1003" y="71"/>
                      <a:pt x="1011" y="73"/>
                    </a:cubicBezTo>
                    <a:cubicBezTo>
                      <a:pt x="1002" y="73"/>
                      <a:pt x="1009" y="75"/>
                      <a:pt x="999" y="75"/>
                    </a:cubicBezTo>
                    <a:cubicBezTo>
                      <a:pt x="1010" y="76"/>
                      <a:pt x="1002" y="77"/>
                      <a:pt x="1013" y="78"/>
                    </a:cubicBezTo>
                    <a:cubicBezTo>
                      <a:pt x="1010" y="75"/>
                      <a:pt x="1019" y="78"/>
                      <a:pt x="1023" y="80"/>
                    </a:cubicBezTo>
                    <a:cubicBezTo>
                      <a:pt x="1022" y="78"/>
                      <a:pt x="1026" y="79"/>
                      <a:pt x="1026" y="78"/>
                    </a:cubicBezTo>
                    <a:cubicBezTo>
                      <a:pt x="1021" y="77"/>
                      <a:pt x="1013" y="76"/>
                      <a:pt x="1012" y="75"/>
                    </a:cubicBezTo>
                    <a:cubicBezTo>
                      <a:pt x="1012" y="73"/>
                      <a:pt x="1025" y="75"/>
                      <a:pt x="1038" y="78"/>
                    </a:cubicBezTo>
                    <a:cubicBezTo>
                      <a:pt x="1052" y="80"/>
                      <a:pt x="1067" y="84"/>
                      <a:pt x="1072" y="84"/>
                    </a:cubicBezTo>
                    <a:cubicBezTo>
                      <a:pt x="1069" y="85"/>
                      <a:pt x="1083" y="88"/>
                      <a:pt x="1080" y="88"/>
                    </a:cubicBezTo>
                    <a:cubicBezTo>
                      <a:pt x="1094" y="92"/>
                      <a:pt x="1094" y="92"/>
                      <a:pt x="1094" y="92"/>
                    </a:cubicBezTo>
                    <a:cubicBezTo>
                      <a:pt x="1099" y="94"/>
                      <a:pt x="1102" y="94"/>
                      <a:pt x="1097" y="92"/>
                    </a:cubicBezTo>
                    <a:cubicBezTo>
                      <a:pt x="1091" y="91"/>
                      <a:pt x="1084" y="89"/>
                      <a:pt x="1083" y="88"/>
                    </a:cubicBezTo>
                    <a:cubicBezTo>
                      <a:pt x="1097" y="92"/>
                      <a:pt x="1113" y="96"/>
                      <a:pt x="1107" y="96"/>
                    </a:cubicBezTo>
                    <a:cubicBezTo>
                      <a:pt x="1134" y="104"/>
                      <a:pt x="1156" y="112"/>
                      <a:pt x="1170" y="117"/>
                    </a:cubicBezTo>
                    <a:cubicBezTo>
                      <a:pt x="1182" y="121"/>
                      <a:pt x="1184" y="122"/>
                      <a:pt x="1181" y="120"/>
                    </a:cubicBezTo>
                    <a:cubicBezTo>
                      <a:pt x="1178" y="119"/>
                      <a:pt x="1169" y="116"/>
                      <a:pt x="1160" y="113"/>
                    </a:cubicBezTo>
                    <a:cubicBezTo>
                      <a:pt x="1150" y="109"/>
                      <a:pt x="1139" y="105"/>
                      <a:pt x="1130" y="103"/>
                    </a:cubicBezTo>
                    <a:cubicBezTo>
                      <a:pt x="1122" y="100"/>
                      <a:pt x="1116" y="98"/>
                      <a:pt x="1117" y="98"/>
                    </a:cubicBezTo>
                    <a:cubicBezTo>
                      <a:pt x="1135" y="103"/>
                      <a:pt x="1152" y="109"/>
                      <a:pt x="1167" y="115"/>
                    </a:cubicBezTo>
                    <a:cubicBezTo>
                      <a:pt x="1182" y="120"/>
                      <a:pt x="1195" y="125"/>
                      <a:pt x="1203" y="129"/>
                    </a:cubicBezTo>
                    <a:cubicBezTo>
                      <a:pt x="1203" y="130"/>
                      <a:pt x="1197" y="127"/>
                      <a:pt x="1196" y="127"/>
                    </a:cubicBezTo>
                    <a:cubicBezTo>
                      <a:pt x="1212" y="134"/>
                      <a:pt x="1205" y="130"/>
                      <a:pt x="1209" y="131"/>
                    </a:cubicBezTo>
                    <a:cubicBezTo>
                      <a:pt x="1216" y="135"/>
                      <a:pt x="1230" y="140"/>
                      <a:pt x="1232" y="142"/>
                    </a:cubicBezTo>
                    <a:cubicBezTo>
                      <a:pt x="1228" y="140"/>
                      <a:pt x="1209" y="131"/>
                      <a:pt x="1219" y="137"/>
                    </a:cubicBezTo>
                    <a:cubicBezTo>
                      <a:pt x="1235" y="144"/>
                      <a:pt x="1242" y="149"/>
                      <a:pt x="1254" y="153"/>
                    </a:cubicBezTo>
                    <a:cubicBezTo>
                      <a:pt x="1247" y="149"/>
                      <a:pt x="1247" y="148"/>
                      <a:pt x="1254" y="152"/>
                    </a:cubicBezTo>
                    <a:cubicBezTo>
                      <a:pt x="1265" y="157"/>
                      <a:pt x="1260" y="157"/>
                      <a:pt x="1270" y="162"/>
                    </a:cubicBezTo>
                    <a:cubicBezTo>
                      <a:pt x="1274" y="165"/>
                      <a:pt x="1273" y="162"/>
                      <a:pt x="1273" y="162"/>
                    </a:cubicBezTo>
                    <a:cubicBezTo>
                      <a:pt x="1253" y="150"/>
                      <a:pt x="1230" y="138"/>
                      <a:pt x="1212" y="132"/>
                    </a:cubicBezTo>
                    <a:cubicBezTo>
                      <a:pt x="1211" y="130"/>
                      <a:pt x="1206" y="127"/>
                      <a:pt x="1202" y="125"/>
                    </a:cubicBezTo>
                    <a:cubicBezTo>
                      <a:pt x="1214" y="130"/>
                      <a:pt x="1221" y="133"/>
                      <a:pt x="1227" y="136"/>
                    </a:cubicBezTo>
                    <a:cubicBezTo>
                      <a:pt x="1233" y="138"/>
                      <a:pt x="1238" y="141"/>
                      <a:pt x="1247" y="146"/>
                    </a:cubicBezTo>
                    <a:cubicBezTo>
                      <a:pt x="1251" y="146"/>
                      <a:pt x="1237" y="141"/>
                      <a:pt x="1241" y="141"/>
                    </a:cubicBezTo>
                    <a:cubicBezTo>
                      <a:pt x="1255" y="148"/>
                      <a:pt x="1268" y="153"/>
                      <a:pt x="1276" y="159"/>
                    </a:cubicBezTo>
                    <a:cubicBezTo>
                      <a:pt x="1269" y="155"/>
                      <a:pt x="1266" y="154"/>
                      <a:pt x="1266" y="156"/>
                    </a:cubicBezTo>
                    <a:cubicBezTo>
                      <a:pt x="1276" y="162"/>
                      <a:pt x="1274" y="159"/>
                      <a:pt x="1279" y="162"/>
                    </a:cubicBezTo>
                    <a:cubicBezTo>
                      <a:pt x="1282" y="165"/>
                      <a:pt x="1297" y="173"/>
                      <a:pt x="1298" y="176"/>
                    </a:cubicBezTo>
                    <a:cubicBezTo>
                      <a:pt x="1287" y="169"/>
                      <a:pt x="1290" y="171"/>
                      <a:pt x="1279" y="164"/>
                    </a:cubicBezTo>
                    <a:cubicBezTo>
                      <a:pt x="1279" y="167"/>
                      <a:pt x="1279" y="167"/>
                      <a:pt x="1279" y="167"/>
                    </a:cubicBezTo>
                    <a:cubicBezTo>
                      <a:pt x="1302" y="180"/>
                      <a:pt x="1302" y="180"/>
                      <a:pt x="1302" y="180"/>
                    </a:cubicBezTo>
                    <a:cubicBezTo>
                      <a:pt x="1322" y="191"/>
                      <a:pt x="1322" y="191"/>
                      <a:pt x="1322" y="191"/>
                    </a:cubicBezTo>
                    <a:cubicBezTo>
                      <a:pt x="1326" y="194"/>
                      <a:pt x="1328" y="196"/>
                      <a:pt x="1328" y="197"/>
                    </a:cubicBezTo>
                    <a:cubicBezTo>
                      <a:pt x="1356" y="213"/>
                      <a:pt x="1385" y="235"/>
                      <a:pt x="1412" y="258"/>
                    </a:cubicBezTo>
                    <a:cubicBezTo>
                      <a:pt x="1439" y="280"/>
                      <a:pt x="1463" y="304"/>
                      <a:pt x="1482" y="322"/>
                    </a:cubicBezTo>
                    <a:cubicBezTo>
                      <a:pt x="1471" y="310"/>
                      <a:pt x="1464" y="304"/>
                      <a:pt x="1460" y="298"/>
                    </a:cubicBezTo>
                    <a:cubicBezTo>
                      <a:pt x="1469" y="308"/>
                      <a:pt x="1474" y="312"/>
                      <a:pt x="1478" y="315"/>
                    </a:cubicBezTo>
                    <a:cubicBezTo>
                      <a:pt x="1482" y="319"/>
                      <a:pt x="1486" y="322"/>
                      <a:pt x="1493" y="330"/>
                    </a:cubicBezTo>
                    <a:cubicBezTo>
                      <a:pt x="1490" y="321"/>
                      <a:pt x="1499" y="338"/>
                      <a:pt x="1506" y="340"/>
                    </a:cubicBezTo>
                    <a:cubicBezTo>
                      <a:pt x="1502" y="339"/>
                      <a:pt x="1505" y="341"/>
                      <a:pt x="1507" y="346"/>
                    </a:cubicBezTo>
                    <a:cubicBezTo>
                      <a:pt x="1518" y="359"/>
                      <a:pt x="1532" y="374"/>
                      <a:pt x="1544" y="389"/>
                    </a:cubicBezTo>
                    <a:cubicBezTo>
                      <a:pt x="1556" y="404"/>
                      <a:pt x="1566" y="420"/>
                      <a:pt x="1573" y="433"/>
                    </a:cubicBezTo>
                    <a:cubicBezTo>
                      <a:pt x="1565" y="420"/>
                      <a:pt x="1556" y="407"/>
                      <a:pt x="1547" y="396"/>
                    </a:cubicBezTo>
                    <a:cubicBezTo>
                      <a:pt x="1539" y="385"/>
                      <a:pt x="1531" y="375"/>
                      <a:pt x="1525" y="370"/>
                    </a:cubicBezTo>
                    <a:cubicBezTo>
                      <a:pt x="1528" y="372"/>
                      <a:pt x="1524" y="366"/>
                      <a:pt x="1519" y="360"/>
                    </a:cubicBezTo>
                    <a:cubicBezTo>
                      <a:pt x="1514" y="355"/>
                      <a:pt x="1508" y="348"/>
                      <a:pt x="1507" y="347"/>
                    </a:cubicBezTo>
                    <a:cubicBezTo>
                      <a:pt x="1510" y="351"/>
                      <a:pt x="1512" y="354"/>
                      <a:pt x="1511" y="354"/>
                    </a:cubicBezTo>
                    <a:cubicBezTo>
                      <a:pt x="1506" y="349"/>
                      <a:pt x="1495" y="334"/>
                      <a:pt x="1497" y="339"/>
                    </a:cubicBezTo>
                    <a:cubicBezTo>
                      <a:pt x="1507" y="349"/>
                      <a:pt x="1519" y="364"/>
                      <a:pt x="1530" y="378"/>
                    </a:cubicBezTo>
                    <a:cubicBezTo>
                      <a:pt x="1541" y="392"/>
                      <a:pt x="1550" y="404"/>
                      <a:pt x="1556" y="410"/>
                    </a:cubicBezTo>
                    <a:cubicBezTo>
                      <a:pt x="1551" y="404"/>
                      <a:pt x="1546" y="398"/>
                      <a:pt x="1546" y="395"/>
                    </a:cubicBezTo>
                    <a:cubicBezTo>
                      <a:pt x="1552" y="404"/>
                      <a:pt x="1565" y="419"/>
                      <a:pt x="1571" y="431"/>
                    </a:cubicBezTo>
                    <a:cubicBezTo>
                      <a:pt x="1570" y="429"/>
                      <a:pt x="1566" y="425"/>
                      <a:pt x="1563" y="421"/>
                    </a:cubicBezTo>
                    <a:cubicBezTo>
                      <a:pt x="1560" y="417"/>
                      <a:pt x="1558" y="415"/>
                      <a:pt x="1560" y="417"/>
                    </a:cubicBezTo>
                    <a:cubicBezTo>
                      <a:pt x="1568" y="428"/>
                      <a:pt x="1573" y="437"/>
                      <a:pt x="1576" y="441"/>
                    </a:cubicBezTo>
                    <a:cubicBezTo>
                      <a:pt x="1578" y="438"/>
                      <a:pt x="1577" y="437"/>
                      <a:pt x="1574" y="430"/>
                    </a:cubicBezTo>
                    <a:cubicBezTo>
                      <a:pt x="1564" y="416"/>
                      <a:pt x="1550" y="397"/>
                      <a:pt x="1538" y="381"/>
                    </a:cubicBezTo>
                    <a:cubicBezTo>
                      <a:pt x="1538" y="380"/>
                      <a:pt x="1535" y="377"/>
                      <a:pt x="1536" y="377"/>
                    </a:cubicBezTo>
                    <a:cubicBezTo>
                      <a:pt x="1543" y="385"/>
                      <a:pt x="1551" y="396"/>
                      <a:pt x="1560" y="408"/>
                    </a:cubicBezTo>
                    <a:cubicBezTo>
                      <a:pt x="1568" y="420"/>
                      <a:pt x="1577" y="433"/>
                      <a:pt x="1586" y="446"/>
                    </a:cubicBezTo>
                    <a:cubicBezTo>
                      <a:pt x="1602" y="472"/>
                      <a:pt x="1616" y="497"/>
                      <a:pt x="1622" y="506"/>
                    </a:cubicBezTo>
                    <a:cubicBezTo>
                      <a:pt x="1616" y="494"/>
                      <a:pt x="1608" y="480"/>
                      <a:pt x="1599" y="465"/>
                    </a:cubicBezTo>
                    <a:cubicBezTo>
                      <a:pt x="1590" y="450"/>
                      <a:pt x="1580" y="434"/>
                      <a:pt x="1569" y="419"/>
                    </a:cubicBezTo>
                    <a:cubicBezTo>
                      <a:pt x="1571" y="421"/>
                      <a:pt x="1575" y="425"/>
                      <a:pt x="1576" y="426"/>
                    </a:cubicBezTo>
                    <a:cubicBezTo>
                      <a:pt x="1571" y="419"/>
                      <a:pt x="1569" y="414"/>
                      <a:pt x="1562" y="404"/>
                    </a:cubicBezTo>
                    <a:cubicBezTo>
                      <a:pt x="1560" y="403"/>
                      <a:pt x="1562" y="406"/>
                      <a:pt x="1565" y="410"/>
                    </a:cubicBezTo>
                    <a:cubicBezTo>
                      <a:pt x="1567" y="414"/>
                      <a:pt x="1570" y="418"/>
                      <a:pt x="1570" y="418"/>
                    </a:cubicBezTo>
                    <a:cubicBezTo>
                      <a:pt x="1563" y="409"/>
                      <a:pt x="1563" y="410"/>
                      <a:pt x="1556" y="401"/>
                    </a:cubicBezTo>
                    <a:cubicBezTo>
                      <a:pt x="1559" y="402"/>
                      <a:pt x="1557" y="398"/>
                      <a:pt x="1554" y="394"/>
                    </a:cubicBezTo>
                    <a:cubicBezTo>
                      <a:pt x="1551" y="390"/>
                      <a:pt x="1547" y="385"/>
                      <a:pt x="1546" y="385"/>
                    </a:cubicBezTo>
                    <a:cubicBezTo>
                      <a:pt x="1551" y="391"/>
                      <a:pt x="1554" y="396"/>
                      <a:pt x="1554" y="398"/>
                    </a:cubicBezTo>
                    <a:cubicBezTo>
                      <a:pt x="1551" y="395"/>
                      <a:pt x="1545" y="386"/>
                      <a:pt x="1539" y="378"/>
                    </a:cubicBezTo>
                    <a:cubicBezTo>
                      <a:pt x="1539" y="377"/>
                      <a:pt x="1540" y="377"/>
                      <a:pt x="1537" y="373"/>
                    </a:cubicBezTo>
                    <a:cubicBezTo>
                      <a:pt x="1537" y="374"/>
                      <a:pt x="1534" y="370"/>
                      <a:pt x="1530" y="366"/>
                    </a:cubicBezTo>
                    <a:cubicBezTo>
                      <a:pt x="1527" y="362"/>
                      <a:pt x="1523" y="358"/>
                      <a:pt x="1521" y="354"/>
                    </a:cubicBezTo>
                    <a:cubicBezTo>
                      <a:pt x="1522" y="354"/>
                      <a:pt x="1531" y="367"/>
                      <a:pt x="1528" y="361"/>
                    </a:cubicBezTo>
                    <a:cubicBezTo>
                      <a:pt x="1525" y="357"/>
                      <a:pt x="1519" y="350"/>
                      <a:pt x="1513" y="343"/>
                    </a:cubicBezTo>
                    <a:cubicBezTo>
                      <a:pt x="1506" y="336"/>
                      <a:pt x="1500" y="329"/>
                      <a:pt x="1497" y="326"/>
                    </a:cubicBezTo>
                    <a:cubicBezTo>
                      <a:pt x="1498" y="329"/>
                      <a:pt x="1506" y="337"/>
                      <a:pt x="1506" y="338"/>
                    </a:cubicBezTo>
                    <a:cubicBezTo>
                      <a:pt x="1502" y="333"/>
                      <a:pt x="1494" y="326"/>
                      <a:pt x="1492" y="322"/>
                    </a:cubicBezTo>
                    <a:cubicBezTo>
                      <a:pt x="1492" y="321"/>
                      <a:pt x="1495" y="325"/>
                      <a:pt x="1495" y="323"/>
                    </a:cubicBezTo>
                    <a:cubicBezTo>
                      <a:pt x="1485" y="313"/>
                      <a:pt x="1476" y="304"/>
                      <a:pt x="1467" y="294"/>
                    </a:cubicBezTo>
                    <a:cubicBezTo>
                      <a:pt x="1466" y="295"/>
                      <a:pt x="1467" y="296"/>
                      <a:pt x="1464" y="294"/>
                    </a:cubicBezTo>
                    <a:cubicBezTo>
                      <a:pt x="1460" y="290"/>
                      <a:pt x="1450" y="281"/>
                      <a:pt x="1451" y="281"/>
                    </a:cubicBezTo>
                    <a:cubicBezTo>
                      <a:pt x="1455" y="283"/>
                      <a:pt x="1462" y="293"/>
                      <a:pt x="1461" y="289"/>
                    </a:cubicBezTo>
                    <a:cubicBezTo>
                      <a:pt x="1454" y="282"/>
                      <a:pt x="1440" y="270"/>
                      <a:pt x="1438" y="267"/>
                    </a:cubicBezTo>
                    <a:cubicBezTo>
                      <a:pt x="1440" y="268"/>
                      <a:pt x="1443" y="271"/>
                      <a:pt x="1443" y="271"/>
                    </a:cubicBezTo>
                    <a:cubicBezTo>
                      <a:pt x="1436" y="265"/>
                      <a:pt x="1430" y="261"/>
                      <a:pt x="1426" y="258"/>
                    </a:cubicBezTo>
                    <a:cubicBezTo>
                      <a:pt x="1435" y="266"/>
                      <a:pt x="1429" y="265"/>
                      <a:pt x="1426" y="264"/>
                    </a:cubicBezTo>
                    <a:cubicBezTo>
                      <a:pt x="1417" y="257"/>
                      <a:pt x="1417" y="257"/>
                      <a:pt x="1417" y="257"/>
                    </a:cubicBezTo>
                    <a:cubicBezTo>
                      <a:pt x="1420" y="256"/>
                      <a:pt x="1412" y="248"/>
                      <a:pt x="1418" y="251"/>
                    </a:cubicBezTo>
                    <a:cubicBezTo>
                      <a:pt x="1412" y="245"/>
                      <a:pt x="1409" y="243"/>
                      <a:pt x="1406" y="242"/>
                    </a:cubicBezTo>
                    <a:cubicBezTo>
                      <a:pt x="1403" y="240"/>
                      <a:pt x="1400" y="238"/>
                      <a:pt x="1393" y="232"/>
                    </a:cubicBezTo>
                    <a:cubicBezTo>
                      <a:pt x="1392" y="230"/>
                      <a:pt x="1396" y="233"/>
                      <a:pt x="1396" y="232"/>
                    </a:cubicBezTo>
                    <a:cubicBezTo>
                      <a:pt x="1384" y="223"/>
                      <a:pt x="1377" y="218"/>
                      <a:pt x="1369" y="213"/>
                    </a:cubicBezTo>
                    <a:cubicBezTo>
                      <a:pt x="1362" y="208"/>
                      <a:pt x="1355" y="203"/>
                      <a:pt x="1343" y="194"/>
                    </a:cubicBezTo>
                    <a:cubicBezTo>
                      <a:pt x="1343" y="196"/>
                      <a:pt x="1339" y="194"/>
                      <a:pt x="1331" y="189"/>
                    </a:cubicBezTo>
                    <a:cubicBezTo>
                      <a:pt x="1327" y="184"/>
                      <a:pt x="1316" y="179"/>
                      <a:pt x="1304" y="172"/>
                    </a:cubicBezTo>
                    <a:cubicBezTo>
                      <a:pt x="1301" y="169"/>
                      <a:pt x="1301" y="169"/>
                      <a:pt x="1303" y="169"/>
                    </a:cubicBezTo>
                    <a:cubicBezTo>
                      <a:pt x="1287" y="160"/>
                      <a:pt x="1267" y="149"/>
                      <a:pt x="1246" y="139"/>
                    </a:cubicBezTo>
                    <a:cubicBezTo>
                      <a:pt x="1224" y="128"/>
                      <a:pt x="1202" y="118"/>
                      <a:pt x="1181" y="110"/>
                    </a:cubicBezTo>
                    <a:cubicBezTo>
                      <a:pt x="1186" y="114"/>
                      <a:pt x="1173" y="111"/>
                      <a:pt x="1162" y="105"/>
                    </a:cubicBezTo>
                    <a:cubicBezTo>
                      <a:pt x="1166" y="107"/>
                      <a:pt x="1169" y="108"/>
                      <a:pt x="1172" y="108"/>
                    </a:cubicBezTo>
                    <a:cubicBezTo>
                      <a:pt x="1165" y="106"/>
                      <a:pt x="1152" y="102"/>
                      <a:pt x="1142" y="99"/>
                    </a:cubicBezTo>
                    <a:cubicBezTo>
                      <a:pt x="1133" y="96"/>
                      <a:pt x="1128" y="93"/>
                      <a:pt x="1138" y="95"/>
                    </a:cubicBezTo>
                    <a:cubicBezTo>
                      <a:pt x="1136" y="93"/>
                      <a:pt x="1125" y="90"/>
                      <a:pt x="1116" y="87"/>
                    </a:cubicBezTo>
                    <a:cubicBezTo>
                      <a:pt x="1106" y="85"/>
                      <a:pt x="1099" y="83"/>
                      <a:pt x="1104" y="84"/>
                    </a:cubicBezTo>
                    <a:cubicBezTo>
                      <a:pt x="1112" y="87"/>
                      <a:pt x="1118" y="89"/>
                      <a:pt x="1121" y="91"/>
                    </a:cubicBezTo>
                    <a:cubicBezTo>
                      <a:pt x="1116" y="89"/>
                      <a:pt x="1108" y="87"/>
                      <a:pt x="1100" y="85"/>
                    </a:cubicBezTo>
                    <a:cubicBezTo>
                      <a:pt x="1092" y="83"/>
                      <a:pt x="1085" y="81"/>
                      <a:pt x="1080" y="79"/>
                    </a:cubicBezTo>
                    <a:cubicBezTo>
                      <a:pt x="1078" y="78"/>
                      <a:pt x="1084" y="79"/>
                      <a:pt x="1089" y="81"/>
                    </a:cubicBezTo>
                    <a:cubicBezTo>
                      <a:pt x="1093" y="82"/>
                      <a:pt x="1097" y="83"/>
                      <a:pt x="1090" y="81"/>
                    </a:cubicBezTo>
                    <a:cubicBezTo>
                      <a:pt x="1079" y="78"/>
                      <a:pt x="1068" y="73"/>
                      <a:pt x="1062" y="74"/>
                    </a:cubicBezTo>
                    <a:cubicBezTo>
                      <a:pt x="1066" y="74"/>
                      <a:pt x="1075" y="78"/>
                      <a:pt x="1066" y="76"/>
                    </a:cubicBezTo>
                    <a:cubicBezTo>
                      <a:pt x="1056" y="73"/>
                      <a:pt x="1048" y="70"/>
                      <a:pt x="1040" y="69"/>
                    </a:cubicBezTo>
                    <a:cubicBezTo>
                      <a:pt x="1031" y="67"/>
                      <a:pt x="1022" y="65"/>
                      <a:pt x="1010" y="64"/>
                    </a:cubicBezTo>
                    <a:cubicBezTo>
                      <a:pt x="1008" y="62"/>
                      <a:pt x="1016" y="64"/>
                      <a:pt x="1009" y="62"/>
                    </a:cubicBezTo>
                    <a:cubicBezTo>
                      <a:pt x="1000" y="60"/>
                      <a:pt x="995" y="62"/>
                      <a:pt x="985" y="59"/>
                    </a:cubicBezTo>
                    <a:cubicBezTo>
                      <a:pt x="991" y="57"/>
                      <a:pt x="1002" y="60"/>
                      <a:pt x="1009" y="60"/>
                    </a:cubicBezTo>
                    <a:cubicBezTo>
                      <a:pt x="994" y="56"/>
                      <a:pt x="983" y="55"/>
                      <a:pt x="966" y="53"/>
                    </a:cubicBezTo>
                    <a:cubicBezTo>
                      <a:pt x="974" y="53"/>
                      <a:pt x="964" y="51"/>
                      <a:pt x="979" y="52"/>
                    </a:cubicBezTo>
                    <a:cubicBezTo>
                      <a:pt x="977" y="49"/>
                      <a:pt x="969" y="48"/>
                      <a:pt x="973" y="46"/>
                    </a:cubicBezTo>
                    <a:cubicBezTo>
                      <a:pt x="966" y="46"/>
                      <a:pt x="961" y="45"/>
                      <a:pt x="958" y="44"/>
                    </a:cubicBezTo>
                    <a:cubicBezTo>
                      <a:pt x="967" y="45"/>
                      <a:pt x="970" y="45"/>
                      <a:pt x="975" y="44"/>
                    </a:cubicBezTo>
                    <a:cubicBezTo>
                      <a:pt x="966" y="43"/>
                      <a:pt x="961" y="41"/>
                      <a:pt x="959" y="40"/>
                    </a:cubicBezTo>
                    <a:cubicBezTo>
                      <a:pt x="976" y="42"/>
                      <a:pt x="983" y="43"/>
                      <a:pt x="995" y="44"/>
                    </a:cubicBezTo>
                    <a:cubicBezTo>
                      <a:pt x="989" y="43"/>
                      <a:pt x="977" y="41"/>
                      <a:pt x="968" y="40"/>
                    </a:cubicBezTo>
                    <a:cubicBezTo>
                      <a:pt x="958" y="39"/>
                      <a:pt x="949" y="39"/>
                      <a:pt x="949" y="40"/>
                    </a:cubicBezTo>
                    <a:cubicBezTo>
                      <a:pt x="933" y="39"/>
                      <a:pt x="954" y="39"/>
                      <a:pt x="938" y="38"/>
                    </a:cubicBezTo>
                    <a:cubicBezTo>
                      <a:pt x="933" y="38"/>
                      <a:pt x="941" y="40"/>
                      <a:pt x="924" y="38"/>
                    </a:cubicBezTo>
                    <a:cubicBezTo>
                      <a:pt x="931" y="37"/>
                      <a:pt x="910" y="35"/>
                      <a:pt x="904" y="34"/>
                    </a:cubicBezTo>
                    <a:cubicBezTo>
                      <a:pt x="907" y="34"/>
                      <a:pt x="915" y="34"/>
                      <a:pt x="921" y="34"/>
                    </a:cubicBezTo>
                    <a:cubicBezTo>
                      <a:pt x="928" y="35"/>
                      <a:pt x="935" y="35"/>
                      <a:pt x="936" y="35"/>
                    </a:cubicBezTo>
                    <a:cubicBezTo>
                      <a:pt x="922" y="33"/>
                      <a:pt x="904" y="32"/>
                      <a:pt x="893" y="33"/>
                    </a:cubicBezTo>
                    <a:cubicBezTo>
                      <a:pt x="902" y="33"/>
                      <a:pt x="895" y="35"/>
                      <a:pt x="894" y="35"/>
                    </a:cubicBezTo>
                    <a:cubicBezTo>
                      <a:pt x="899" y="35"/>
                      <a:pt x="912" y="35"/>
                      <a:pt x="912" y="36"/>
                    </a:cubicBezTo>
                    <a:cubicBezTo>
                      <a:pt x="906" y="36"/>
                      <a:pt x="898" y="36"/>
                      <a:pt x="895" y="36"/>
                    </a:cubicBezTo>
                    <a:cubicBezTo>
                      <a:pt x="907" y="37"/>
                      <a:pt x="916" y="36"/>
                      <a:pt x="920" y="37"/>
                    </a:cubicBezTo>
                    <a:cubicBezTo>
                      <a:pt x="920" y="38"/>
                      <a:pt x="905" y="37"/>
                      <a:pt x="899" y="37"/>
                    </a:cubicBezTo>
                    <a:cubicBezTo>
                      <a:pt x="898" y="38"/>
                      <a:pt x="892" y="38"/>
                      <a:pt x="893" y="39"/>
                    </a:cubicBezTo>
                    <a:cubicBezTo>
                      <a:pt x="897" y="39"/>
                      <a:pt x="903" y="39"/>
                      <a:pt x="904" y="40"/>
                    </a:cubicBezTo>
                    <a:cubicBezTo>
                      <a:pt x="899" y="40"/>
                      <a:pt x="900" y="41"/>
                      <a:pt x="891" y="41"/>
                    </a:cubicBezTo>
                    <a:cubicBezTo>
                      <a:pt x="886" y="39"/>
                      <a:pt x="892" y="39"/>
                      <a:pt x="882" y="38"/>
                    </a:cubicBezTo>
                    <a:cubicBezTo>
                      <a:pt x="881" y="39"/>
                      <a:pt x="876" y="40"/>
                      <a:pt x="877" y="42"/>
                    </a:cubicBezTo>
                    <a:cubicBezTo>
                      <a:pt x="882" y="42"/>
                      <a:pt x="891" y="42"/>
                      <a:pt x="900" y="42"/>
                    </a:cubicBezTo>
                    <a:cubicBezTo>
                      <a:pt x="909" y="42"/>
                      <a:pt x="919" y="42"/>
                      <a:pt x="927" y="44"/>
                    </a:cubicBezTo>
                    <a:cubicBezTo>
                      <a:pt x="926" y="44"/>
                      <a:pt x="924" y="45"/>
                      <a:pt x="921" y="45"/>
                    </a:cubicBezTo>
                    <a:cubicBezTo>
                      <a:pt x="909" y="44"/>
                      <a:pt x="890" y="43"/>
                      <a:pt x="889" y="44"/>
                    </a:cubicBezTo>
                    <a:cubicBezTo>
                      <a:pt x="894" y="45"/>
                      <a:pt x="892" y="45"/>
                      <a:pt x="890" y="45"/>
                    </a:cubicBezTo>
                    <a:cubicBezTo>
                      <a:pt x="907" y="45"/>
                      <a:pt x="930" y="46"/>
                      <a:pt x="954" y="49"/>
                    </a:cubicBezTo>
                    <a:cubicBezTo>
                      <a:pt x="940" y="49"/>
                      <a:pt x="927" y="49"/>
                      <a:pt x="905" y="47"/>
                    </a:cubicBezTo>
                    <a:cubicBezTo>
                      <a:pt x="906" y="48"/>
                      <a:pt x="905" y="49"/>
                      <a:pt x="910" y="49"/>
                    </a:cubicBezTo>
                    <a:cubicBezTo>
                      <a:pt x="918" y="48"/>
                      <a:pt x="935" y="50"/>
                      <a:pt x="952" y="52"/>
                    </a:cubicBezTo>
                    <a:cubicBezTo>
                      <a:pt x="952" y="53"/>
                      <a:pt x="944" y="52"/>
                      <a:pt x="935" y="51"/>
                    </a:cubicBezTo>
                    <a:cubicBezTo>
                      <a:pt x="932" y="53"/>
                      <a:pt x="948" y="53"/>
                      <a:pt x="947" y="55"/>
                    </a:cubicBezTo>
                    <a:cubicBezTo>
                      <a:pt x="934" y="53"/>
                      <a:pt x="934" y="54"/>
                      <a:pt x="935" y="55"/>
                    </a:cubicBezTo>
                    <a:cubicBezTo>
                      <a:pt x="936" y="55"/>
                      <a:pt x="937" y="56"/>
                      <a:pt x="927" y="55"/>
                    </a:cubicBezTo>
                    <a:cubicBezTo>
                      <a:pt x="918" y="54"/>
                      <a:pt x="932" y="54"/>
                      <a:pt x="922" y="53"/>
                    </a:cubicBezTo>
                    <a:cubicBezTo>
                      <a:pt x="919" y="54"/>
                      <a:pt x="910" y="52"/>
                      <a:pt x="901" y="52"/>
                    </a:cubicBezTo>
                    <a:cubicBezTo>
                      <a:pt x="903" y="53"/>
                      <a:pt x="898" y="54"/>
                      <a:pt x="891" y="55"/>
                    </a:cubicBezTo>
                    <a:cubicBezTo>
                      <a:pt x="883" y="55"/>
                      <a:pt x="874" y="55"/>
                      <a:pt x="868" y="55"/>
                    </a:cubicBezTo>
                    <a:cubicBezTo>
                      <a:pt x="869" y="52"/>
                      <a:pt x="878" y="52"/>
                      <a:pt x="890" y="52"/>
                    </a:cubicBezTo>
                    <a:cubicBezTo>
                      <a:pt x="881" y="51"/>
                      <a:pt x="875" y="52"/>
                      <a:pt x="868" y="52"/>
                    </a:cubicBezTo>
                    <a:cubicBezTo>
                      <a:pt x="862" y="53"/>
                      <a:pt x="855" y="54"/>
                      <a:pt x="845" y="54"/>
                    </a:cubicBezTo>
                    <a:cubicBezTo>
                      <a:pt x="848" y="51"/>
                      <a:pt x="834" y="54"/>
                      <a:pt x="830" y="53"/>
                    </a:cubicBezTo>
                    <a:cubicBezTo>
                      <a:pt x="836" y="52"/>
                      <a:pt x="842" y="50"/>
                      <a:pt x="851" y="51"/>
                    </a:cubicBezTo>
                    <a:cubicBezTo>
                      <a:pt x="851" y="50"/>
                      <a:pt x="846" y="50"/>
                      <a:pt x="843" y="50"/>
                    </a:cubicBezTo>
                    <a:cubicBezTo>
                      <a:pt x="842" y="49"/>
                      <a:pt x="848" y="49"/>
                      <a:pt x="855" y="49"/>
                    </a:cubicBezTo>
                    <a:cubicBezTo>
                      <a:pt x="862" y="48"/>
                      <a:pt x="869" y="49"/>
                      <a:pt x="871" y="49"/>
                    </a:cubicBezTo>
                    <a:cubicBezTo>
                      <a:pt x="862" y="49"/>
                      <a:pt x="856" y="51"/>
                      <a:pt x="865" y="51"/>
                    </a:cubicBezTo>
                    <a:cubicBezTo>
                      <a:pt x="868" y="50"/>
                      <a:pt x="874" y="51"/>
                      <a:pt x="886" y="51"/>
                    </a:cubicBezTo>
                    <a:cubicBezTo>
                      <a:pt x="874" y="49"/>
                      <a:pt x="887" y="47"/>
                      <a:pt x="873" y="46"/>
                    </a:cubicBezTo>
                    <a:cubicBezTo>
                      <a:pt x="874" y="47"/>
                      <a:pt x="871" y="48"/>
                      <a:pt x="863" y="48"/>
                    </a:cubicBezTo>
                    <a:cubicBezTo>
                      <a:pt x="859" y="45"/>
                      <a:pt x="872" y="46"/>
                      <a:pt x="875" y="44"/>
                    </a:cubicBezTo>
                    <a:cubicBezTo>
                      <a:pt x="877" y="43"/>
                      <a:pt x="870" y="42"/>
                      <a:pt x="866" y="40"/>
                    </a:cubicBezTo>
                    <a:cubicBezTo>
                      <a:pt x="861" y="39"/>
                      <a:pt x="858" y="37"/>
                      <a:pt x="866" y="36"/>
                    </a:cubicBezTo>
                    <a:cubicBezTo>
                      <a:pt x="872" y="36"/>
                      <a:pt x="878" y="36"/>
                      <a:pt x="884" y="36"/>
                    </a:cubicBezTo>
                    <a:cubicBezTo>
                      <a:pt x="883" y="35"/>
                      <a:pt x="888" y="35"/>
                      <a:pt x="887" y="34"/>
                    </a:cubicBezTo>
                    <a:cubicBezTo>
                      <a:pt x="874" y="34"/>
                      <a:pt x="866" y="35"/>
                      <a:pt x="859" y="36"/>
                    </a:cubicBezTo>
                    <a:cubicBezTo>
                      <a:pt x="852" y="37"/>
                      <a:pt x="847" y="38"/>
                      <a:pt x="839" y="39"/>
                    </a:cubicBezTo>
                    <a:cubicBezTo>
                      <a:pt x="832" y="37"/>
                      <a:pt x="848" y="35"/>
                      <a:pt x="840" y="35"/>
                    </a:cubicBezTo>
                    <a:cubicBezTo>
                      <a:pt x="846" y="34"/>
                      <a:pt x="859" y="34"/>
                      <a:pt x="857" y="33"/>
                    </a:cubicBezTo>
                    <a:cubicBezTo>
                      <a:pt x="845" y="33"/>
                      <a:pt x="833" y="34"/>
                      <a:pt x="822" y="35"/>
                    </a:cubicBezTo>
                    <a:cubicBezTo>
                      <a:pt x="825" y="35"/>
                      <a:pt x="833" y="37"/>
                      <a:pt x="827" y="37"/>
                    </a:cubicBezTo>
                    <a:cubicBezTo>
                      <a:pt x="817" y="37"/>
                      <a:pt x="813" y="37"/>
                      <a:pt x="811" y="36"/>
                    </a:cubicBezTo>
                    <a:cubicBezTo>
                      <a:pt x="810" y="36"/>
                      <a:pt x="812" y="35"/>
                      <a:pt x="816" y="35"/>
                    </a:cubicBezTo>
                    <a:cubicBezTo>
                      <a:pt x="823" y="33"/>
                      <a:pt x="836" y="32"/>
                      <a:pt x="841" y="31"/>
                    </a:cubicBezTo>
                    <a:cubicBezTo>
                      <a:pt x="856" y="30"/>
                      <a:pt x="862" y="32"/>
                      <a:pt x="868" y="33"/>
                    </a:cubicBezTo>
                    <a:cubicBezTo>
                      <a:pt x="867" y="32"/>
                      <a:pt x="872" y="33"/>
                      <a:pt x="877" y="33"/>
                    </a:cubicBezTo>
                    <a:cubicBezTo>
                      <a:pt x="882" y="33"/>
                      <a:pt x="887" y="33"/>
                      <a:pt x="885" y="32"/>
                    </a:cubicBezTo>
                    <a:cubicBezTo>
                      <a:pt x="879" y="32"/>
                      <a:pt x="876" y="32"/>
                      <a:pt x="874" y="31"/>
                    </a:cubicBezTo>
                    <a:cubicBezTo>
                      <a:pt x="889" y="32"/>
                      <a:pt x="882" y="30"/>
                      <a:pt x="887" y="29"/>
                    </a:cubicBezTo>
                    <a:cubicBezTo>
                      <a:pt x="872" y="31"/>
                      <a:pt x="851" y="29"/>
                      <a:pt x="833" y="30"/>
                    </a:cubicBezTo>
                    <a:cubicBezTo>
                      <a:pt x="840" y="28"/>
                      <a:pt x="857" y="30"/>
                      <a:pt x="864" y="28"/>
                    </a:cubicBezTo>
                    <a:cubicBezTo>
                      <a:pt x="863" y="28"/>
                      <a:pt x="853" y="25"/>
                      <a:pt x="870" y="25"/>
                    </a:cubicBezTo>
                    <a:cubicBezTo>
                      <a:pt x="879" y="25"/>
                      <a:pt x="878" y="27"/>
                      <a:pt x="889" y="27"/>
                    </a:cubicBezTo>
                    <a:cubicBezTo>
                      <a:pt x="885" y="25"/>
                      <a:pt x="894" y="25"/>
                      <a:pt x="899" y="25"/>
                    </a:cubicBezTo>
                    <a:cubicBezTo>
                      <a:pt x="894" y="27"/>
                      <a:pt x="915" y="26"/>
                      <a:pt x="914" y="27"/>
                    </a:cubicBezTo>
                    <a:cubicBezTo>
                      <a:pt x="905" y="27"/>
                      <a:pt x="912" y="29"/>
                      <a:pt x="897" y="28"/>
                    </a:cubicBezTo>
                    <a:cubicBezTo>
                      <a:pt x="904" y="30"/>
                      <a:pt x="897" y="29"/>
                      <a:pt x="891" y="30"/>
                    </a:cubicBezTo>
                    <a:cubicBezTo>
                      <a:pt x="912" y="31"/>
                      <a:pt x="893" y="30"/>
                      <a:pt x="892" y="31"/>
                    </a:cubicBezTo>
                    <a:cubicBezTo>
                      <a:pt x="928" y="31"/>
                      <a:pt x="958" y="36"/>
                      <a:pt x="974" y="35"/>
                    </a:cubicBezTo>
                    <a:cubicBezTo>
                      <a:pt x="961" y="34"/>
                      <a:pt x="952" y="33"/>
                      <a:pt x="943" y="32"/>
                    </a:cubicBezTo>
                    <a:cubicBezTo>
                      <a:pt x="934" y="32"/>
                      <a:pt x="926" y="31"/>
                      <a:pt x="917" y="31"/>
                    </a:cubicBezTo>
                    <a:cubicBezTo>
                      <a:pt x="908" y="28"/>
                      <a:pt x="924" y="28"/>
                      <a:pt x="939" y="28"/>
                    </a:cubicBezTo>
                    <a:cubicBezTo>
                      <a:pt x="927" y="26"/>
                      <a:pt x="920" y="28"/>
                      <a:pt x="914" y="26"/>
                    </a:cubicBezTo>
                    <a:cubicBezTo>
                      <a:pt x="912" y="25"/>
                      <a:pt x="939" y="27"/>
                      <a:pt x="924" y="25"/>
                    </a:cubicBezTo>
                    <a:cubicBezTo>
                      <a:pt x="916" y="25"/>
                      <a:pt x="905" y="24"/>
                      <a:pt x="893" y="24"/>
                    </a:cubicBezTo>
                    <a:cubicBezTo>
                      <a:pt x="881" y="24"/>
                      <a:pt x="869" y="24"/>
                      <a:pt x="858" y="24"/>
                    </a:cubicBezTo>
                    <a:cubicBezTo>
                      <a:pt x="870" y="24"/>
                      <a:pt x="874" y="23"/>
                      <a:pt x="883" y="23"/>
                    </a:cubicBezTo>
                    <a:cubicBezTo>
                      <a:pt x="876" y="23"/>
                      <a:pt x="870" y="20"/>
                      <a:pt x="878" y="20"/>
                    </a:cubicBezTo>
                    <a:cubicBezTo>
                      <a:pt x="885" y="20"/>
                      <a:pt x="885" y="20"/>
                      <a:pt x="885" y="20"/>
                    </a:cubicBezTo>
                    <a:cubicBezTo>
                      <a:pt x="889" y="21"/>
                      <a:pt x="875" y="22"/>
                      <a:pt x="886" y="22"/>
                    </a:cubicBezTo>
                    <a:cubicBezTo>
                      <a:pt x="883" y="21"/>
                      <a:pt x="893" y="21"/>
                      <a:pt x="892" y="20"/>
                    </a:cubicBezTo>
                    <a:cubicBezTo>
                      <a:pt x="879" y="19"/>
                      <a:pt x="890" y="17"/>
                      <a:pt x="875" y="16"/>
                    </a:cubicBezTo>
                    <a:cubicBezTo>
                      <a:pt x="883" y="16"/>
                      <a:pt x="892" y="16"/>
                      <a:pt x="901" y="16"/>
                    </a:cubicBezTo>
                    <a:cubicBezTo>
                      <a:pt x="900" y="15"/>
                      <a:pt x="887" y="14"/>
                      <a:pt x="884" y="13"/>
                    </a:cubicBezTo>
                    <a:cubicBezTo>
                      <a:pt x="893" y="13"/>
                      <a:pt x="896" y="14"/>
                      <a:pt x="899" y="13"/>
                    </a:cubicBezTo>
                    <a:cubicBezTo>
                      <a:pt x="891" y="12"/>
                      <a:pt x="887" y="11"/>
                      <a:pt x="876" y="11"/>
                    </a:cubicBezTo>
                    <a:cubicBezTo>
                      <a:pt x="872" y="13"/>
                      <a:pt x="885" y="13"/>
                      <a:pt x="885" y="14"/>
                    </a:cubicBezTo>
                    <a:cubicBezTo>
                      <a:pt x="882" y="15"/>
                      <a:pt x="875" y="15"/>
                      <a:pt x="867" y="15"/>
                    </a:cubicBezTo>
                    <a:cubicBezTo>
                      <a:pt x="859" y="15"/>
                      <a:pt x="851" y="15"/>
                      <a:pt x="848" y="15"/>
                    </a:cubicBezTo>
                    <a:cubicBezTo>
                      <a:pt x="854" y="14"/>
                      <a:pt x="870" y="15"/>
                      <a:pt x="870" y="14"/>
                    </a:cubicBezTo>
                    <a:cubicBezTo>
                      <a:pt x="861" y="14"/>
                      <a:pt x="877" y="12"/>
                      <a:pt x="865" y="11"/>
                    </a:cubicBezTo>
                    <a:cubicBezTo>
                      <a:pt x="859" y="12"/>
                      <a:pt x="850" y="12"/>
                      <a:pt x="842" y="12"/>
                    </a:cubicBezTo>
                    <a:cubicBezTo>
                      <a:pt x="834" y="12"/>
                      <a:pt x="826" y="12"/>
                      <a:pt x="823" y="11"/>
                    </a:cubicBezTo>
                    <a:cubicBezTo>
                      <a:pt x="836" y="11"/>
                      <a:pt x="857" y="10"/>
                      <a:pt x="879" y="10"/>
                    </a:cubicBezTo>
                    <a:cubicBezTo>
                      <a:pt x="901" y="10"/>
                      <a:pt x="924" y="11"/>
                      <a:pt x="941" y="12"/>
                    </a:cubicBezTo>
                    <a:cubicBezTo>
                      <a:pt x="927" y="11"/>
                      <a:pt x="940" y="10"/>
                      <a:pt x="932" y="9"/>
                    </a:cubicBezTo>
                    <a:cubicBezTo>
                      <a:pt x="933" y="11"/>
                      <a:pt x="924" y="11"/>
                      <a:pt x="913" y="10"/>
                    </a:cubicBezTo>
                    <a:cubicBezTo>
                      <a:pt x="902" y="9"/>
                      <a:pt x="890" y="9"/>
                      <a:pt x="885" y="9"/>
                    </a:cubicBezTo>
                    <a:cubicBezTo>
                      <a:pt x="887" y="8"/>
                      <a:pt x="894" y="8"/>
                      <a:pt x="901" y="8"/>
                    </a:cubicBezTo>
                    <a:cubicBezTo>
                      <a:pt x="907" y="9"/>
                      <a:pt x="913" y="9"/>
                      <a:pt x="914" y="8"/>
                    </a:cubicBezTo>
                    <a:cubicBezTo>
                      <a:pt x="898" y="8"/>
                      <a:pt x="902" y="6"/>
                      <a:pt x="887" y="6"/>
                    </a:cubicBezTo>
                    <a:cubicBezTo>
                      <a:pt x="899" y="9"/>
                      <a:pt x="880" y="7"/>
                      <a:pt x="866" y="8"/>
                    </a:cubicBezTo>
                    <a:cubicBezTo>
                      <a:pt x="866" y="8"/>
                      <a:pt x="868" y="9"/>
                      <a:pt x="870" y="9"/>
                    </a:cubicBezTo>
                    <a:cubicBezTo>
                      <a:pt x="864" y="9"/>
                      <a:pt x="856" y="11"/>
                      <a:pt x="852" y="9"/>
                    </a:cubicBezTo>
                    <a:cubicBezTo>
                      <a:pt x="864" y="7"/>
                      <a:pt x="854" y="7"/>
                      <a:pt x="863" y="4"/>
                    </a:cubicBezTo>
                    <a:cubicBezTo>
                      <a:pt x="844" y="5"/>
                      <a:pt x="840" y="3"/>
                      <a:pt x="830" y="5"/>
                    </a:cubicBezTo>
                    <a:cubicBezTo>
                      <a:pt x="832" y="6"/>
                      <a:pt x="838" y="5"/>
                      <a:pt x="844" y="5"/>
                    </a:cubicBezTo>
                    <a:cubicBezTo>
                      <a:pt x="849" y="5"/>
                      <a:pt x="855" y="5"/>
                      <a:pt x="857" y="5"/>
                    </a:cubicBezTo>
                    <a:cubicBezTo>
                      <a:pt x="840" y="6"/>
                      <a:pt x="856" y="7"/>
                      <a:pt x="847" y="8"/>
                    </a:cubicBezTo>
                    <a:cubicBezTo>
                      <a:pt x="842" y="7"/>
                      <a:pt x="835" y="7"/>
                      <a:pt x="828" y="8"/>
                    </a:cubicBezTo>
                    <a:cubicBezTo>
                      <a:pt x="820" y="8"/>
                      <a:pt x="813" y="9"/>
                      <a:pt x="809" y="8"/>
                    </a:cubicBezTo>
                    <a:cubicBezTo>
                      <a:pt x="825" y="8"/>
                      <a:pt x="821" y="6"/>
                      <a:pt x="822" y="5"/>
                    </a:cubicBezTo>
                    <a:cubicBezTo>
                      <a:pt x="806" y="5"/>
                      <a:pt x="808" y="6"/>
                      <a:pt x="796" y="7"/>
                    </a:cubicBezTo>
                    <a:cubicBezTo>
                      <a:pt x="790" y="8"/>
                      <a:pt x="787" y="7"/>
                      <a:pt x="788" y="6"/>
                    </a:cubicBezTo>
                    <a:cubicBezTo>
                      <a:pt x="798" y="5"/>
                      <a:pt x="802" y="5"/>
                      <a:pt x="807" y="5"/>
                    </a:cubicBezTo>
                    <a:cubicBezTo>
                      <a:pt x="825" y="3"/>
                      <a:pt x="825" y="3"/>
                      <a:pt x="825" y="3"/>
                    </a:cubicBezTo>
                    <a:cubicBezTo>
                      <a:pt x="819" y="2"/>
                      <a:pt x="831" y="1"/>
                      <a:pt x="830" y="0"/>
                    </a:cubicBezTo>
                    <a:cubicBezTo>
                      <a:pt x="814" y="1"/>
                      <a:pt x="801" y="2"/>
                      <a:pt x="790" y="4"/>
                    </a:cubicBezTo>
                    <a:cubicBezTo>
                      <a:pt x="783" y="3"/>
                      <a:pt x="774" y="4"/>
                      <a:pt x="765" y="5"/>
                    </a:cubicBezTo>
                    <a:cubicBezTo>
                      <a:pt x="757" y="6"/>
                      <a:pt x="748" y="7"/>
                      <a:pt x="743" y="6"/>
                    </a:cubicBezTo>
                    <a:cubicBezTo>
                      <a:pt x="745" y="4"/>
                      <a:pt x="758" y="3"/>
                      <a:pt x="758" y="0"/>
                    </a:cubicBezTo>
                    <a:cubicBezTo>
                      <a:pt x="755" y="0"/>
                      <a:pt x="746" y="1"/>
                      <a:pt x="738" y="2"/>
                    </a:cubicBezTo>
                    <a:cubicBezTo>
                      <a:pt x="730" y="3"/>
                      <a:pt x="722" y="5"/>
                      <a:pt x="721" y="6"/>
                    </a:cubicBezTo>
                    <a:cubicBezTo>
                      <a:pt x="731" y="4"/>
                      <a:pt x="743" y="2"/>
                      <a:pt x="744" y="3"/>
                    </a:cubicBezTo>
                    <a:cubicBezTo>
                      <a:pt x="715" y="8"/>
                      <a:pt x="696" y="12"/>
                      <a:pt x="684" y="13"/>
                    </a:cubicBezTo>
                    <a:cubicBezTo>
                      <a:pt x="683" y="14"/>
                      <a:pt x="674" y="17"/>
                      <a:pt x="672" y="18"/>
                    </a:cubicBezTo>
                    <a:cubicBezTo>
                      <a:pt x="690" y="15"/>
                      <a:pt x="694" y="12"/>
                      <a:pt x="709" y="11"/>
                    </a:cubicBezTo>
                    <a:cubicBezTo>
                      <a:pt x="709" y="11"/>
                      <a:pt x="707" y="10"/>
                      <a:pt x="712" y="9"/>
                    </a:cubicBezTo>
                    <a:cubicBezTo>
                      <a:pt x="722" y="9"/>
                      <a:pt x="733" y="4"/>
                      <a:pt x="742" y="6"/>
                    </a:cubicBezTo>
                    <a:cubicBezTo>
                      <a:pt x="732" y="7"/>
                      <a:pt x="727" y="8"/>
                      <a:pt x="724" y="9"/>
                    </a:cubicBezTo>
                    <a:cubicBezTo>
                      <a:pt x="721" y="10"/>
                      <a:pt x="719" y="11"/>
                      <a:pt x="715" y="13"/>
                    </a:cubicBezTo>
                    <a:close/>
                    <a:moveTo>
                      <a:pt x="949" y="53"/>
                    </a:moveTo>
                    <a:cubicBezTo>
                      <a:pt x="962" y="54"/>
                      <a:pt x="965" y="55"/>
                      <a:pt x="971" y="56"/>
                    </a:cubicBezTo>
                    <a:cubicBezTo>
                      <a:pt x="973" y="58"/>
                      <a:pt x="960" y="56"/>
                      <a:pt x="954" y="56"/>
                    </a:cubicBezTo>
                    <a:cubicBezTo>
                      <a:pt x="950" y="55"/>
                      <a:pt x="949" y="54"/>
                      <a:pt x="949" y="53"/>
                    </a:cubicBezTo>
                    <a:close/>
                    <a:moveTo>
                      <a:pt x="935" y="39"/>
                    </a:moveTo>
                    <a:cubicBezTo>
                      <a:pt x="950" y="40"/>
                      <a:pt x="947" y="40"/>
                      <a:pt x="961" y="43"/>
                    </a:cubicBezTo>
                    <a:cubicBezTo>
                      <a:pt x="948" y="42"/>
                      <a:pt x="945" y="42"/>
                      <a:pt x="944" y="44"/>
                    </a:cubicBezTo>
                    <a:cubicBezTo>
                      <a:pt x="951" y="46"/>
                      <a:pt x="957" y="44"/>
                      <a:pt x="966" y="46"/>
                    </a:cubicBezTo>
                    <a:cubicBezTo>
                      <a:pt x="966" y="49"/>
                      <a:pt x="948" y="44"/>
                      <a:pt x="935" y="45"/>
                    </a:cubicBezTo>
                    <a:cubicBezTo>
                      <a:pt x="931" y="43"/>
                      <a:pt x="930" y="42"/>
                      <a:pt x="936" y="41"/>
                    </a:cubicBezTo>
                    <a:cubicBezTo>
                      <a:pt x="922" y="40"/>
                      <a:pt x="926" y="42"/>
                      <a:pt x="912" y="41"/>
                    </a:cubicBezTo>
                    <a:cubicBezTo>
                      <a:pt x="908" y="39"/>
                      <a:pt x="914" y="39"/>
                      <a:pt x="917" y="38"/>
                    </a:cubicBezTo>
                    <a:cubicBezTo>
                      <a:pt x="921" y="39"/>
                      <a:pt x="940" y="42"/>
                      <a:pt x="935" y="39"/>
                    </a:cubicBezTo>
                    <a:close/>
                    <a:moveTo>
                      <a:pt x="1641" y="669"/>
                    </a:moveTo>
                    <a:cubicBezTo>
                      <a:pt x="1644" y="670"/>
                      <a:pt x="1635" y="652"/>
                      <a:pt x="1634" y="645"/>
                    </a:cubicBezTo>
                    <a:cubicBezTo>
                      <a:pt x="1637" y="650"/>
                      <a:pt x="1643" y="670"/>
                      <a:pt x="1647" y="681"/>
                    </a:cubicBezTo>
                    <a:cubicBezTo>
                      <a:pt x="1645" y="679"/>
                      <a:pt x="1644" y="677"/>
                      <a:pt x="1641" y="669"/>
                    </a:cubicBezTo>
                    <a:close/>
                    <a:moveTo>
                      <a:pt x="1524" y="1310"/>
                    </a:moveTo>
                    <a:cubicBezTo>
                      <a:pt x="1523" y="1313"/>
                      <a:pt x="1518" y="1322"/>
                      <a:pt x="1521" y="1319"/>
                    </a:cubicBezTo>
                    <a:cubicBezTo>
                      <a:pt x="1516" y="1329"/>
                      <a:pt x="1517" y="1324"/>
                      <a:pt x="1512" y="1330"/>
                    </a:cubicBezTo>
                    <a:cubicBezTo>
                      <a:pt x="1515" y="1327"/>
                      <a:pt x="1520" y="1316"/>
                      <a:pt x="1524" y="1310"/>
                    </a:cubicBezTo>
                    <a:close/>
                    <a:moveTo>
                      <a:pt x="1512" y="585"/>
                    </a:moveTo>
                    <a:cubicBezTo>
                      <a:pt x="1516" y="594"/>
                      <a:pt x="1516" y="592"/>
                      <a:pt x="1519" y="600"/>
                    </a:cubicBezTo>
                    <a:cubicBezTo>
                      <a:pt x="1518" y="600"/>
                      <a:pt x="1511" y="586"/>
                      <a:pt x="1512" y="585"/>
                    </a:cubicBezTo>
                    <a:close/>
                    <a:moveTo>
                      <a:pt x="1310" y="338"/>
                    </a:moveTo>
                    <a:cubicBezTo>
                      <a:pt x="1316" y="342"/>
                      <a:pt x="1320" y="347"/>
                      <a:pt x="1319" y="345"/>
                    </a:cubicBezTo>
                    <a:cubicBezTo>
                      <a:pt x="1327" y="351"/>
                      <a:pt x="1330" y="355"/>
                      <a:pt x="1331" y="356"/>
                    </a:cubicBezTo>
                    <a:cubicBezTo>
                      <a:pt x="1326" y="353"/>
                      <a:pt x="1326" y="352"/>
                      <a:pt x="1321" y="348"/>
                    </a:cubicBezTo>
                    <a:cubicBezTo>
                      <a:pt x="1320" y="349"/>
                      <a:pt x="1330" y="356"/>
                      <a:pt x="1328" y="356"/>
                    </a:cubicBezTo>
                    <a:cubicBezTo>
                      <a:pt x="1324" y="353"/>
                      <a:pt x="1323" y="353"/>
                      <a:pt x="1318" y="349"/>
                    </a:cubicBezTo>
                    <a:cubicBezTo>
                      <a:pt x="1320" y="347"/>
                      <a:pt x="1309" y="339"/>
                      <a:pt x="1310" y="338"/>
                    </a:cubicBezTo>
                    <a:close/>
                    <a:moveTo>
                      <a:pt x="362" y="436"/>
                    </a:moveTo>
                    <a:cubicBezTo>
                      <a:pt x="368" y="429"/>
                      <a:pt x="374" y="423"/>
                      <a:pt x="378" y="417"/>
                    </a:cubicBezTo>
                    <a:cubicBezTo>
                      <a:pt x="378" y="418"/>
                      <a:pt x="379" y="417"/>
                      <a:pt x="381" y="416"/>
                    </a:cubicBezTo>
                    <a:cubicBezTo>
                      <a:pt x="380" y="418"/>
                      <a:pt x="376" y="422"/>
                      <a:pt x="372" y="426"/>
                    </a:cubicBezTo>
                    <a:cubicBezTo>
                      <a:pt x="368" y="430"/>
                      <a:pt x="364" y="434"/>
                      <a:pt x="362" y="436"/>
                    </a:cubicBezTo>
                    <a:close/>
                    <a:moveTo>
                      <a:pt x="522" y="69"/>
                    </a:moveTo>
                    <a:cubicBezTo>
                      <a:pt x="527" y="69"/>
                      <a:pt x="507" y="79"/>
                      <a:pt x="497" y="82"/>
                    </a:cubicBezTo>
                    <a:cubicBezTo>
                      <a:pt x="498" y="80"/>
                      <a:pt x="509" y="73"/>
                      <a:pt x="522" y="69"/>
                    </a:cubicBezTo>
                    <a:close/>
                    <a:moveTo>
                      <a:pt x="433" y="114"/>
                    </a:moveTo>
                    <a:cubicBezTo>
                      <a:pt x="434" y="114"/>
                      <a:pt x="426" y="119"/>
                      <a:pt x="426" y="121"/>
                    </a:cubicBezTo>
                    <a:cubicBezTo>
                      <a:pt x="415" y="127"/>
                      <a:pt x="411" y="128"/>
                      <a:pt x="400" y="135"/>
                    </a:cubicBezTo>
                    <a:cubicBezTo>
                      <a:pt x="399" y="133"/>
                      <a:pt x="418" y="122"/>
                      <a:pt x="433" y="114"/>
                    </a:cubicBezTo>
                    <a:close/>
                    <a:moveTo>
                      <a:pt x="691" y="19"/>
                    </a:moveTo>
                    <a:cubicBezTo>
                      <a:pt x="691" y="20"/>
                      <a:pt x="685" y="22"/>
                      <a:pt x="682" y="23"/>
                    </a:cubicBezTo>
                    <a:cubicBezTo>
                      <a:pt x="681" y="24"/>
                      <a:pt x="695" y="20"/>
                      <a:pt x="696" y="20"/>
                    </a:cubicBezTo>
                    <a:cubicBezTo>
                      <a:pt x="710" y="18"/>
                      <a:pt x="690" y="22"/>
                      <a:pt x="694" y="23"/>
                    </a:cubicBezTo>
                    <a:cubicBezTo>
                      <a:pt x="680" y="24"/>
                      <a:pt x="678" y="26"/>
                      <a:pt x="674" y="28"/>
                    </a:cubicBezTo>
                    <a:cubicBezTo>
                      <a:pt x="659" y="32"/>
                      <a:pt x="659" y="31"/>
                      <a:pt x="649" y="35"/>
                    </a:cubicBezTo>
                    <a:cubicBezTo>
                      <a:pt x="647" y="34"/>
                      <a:pt x="653" y="32"/>
                      <a:pt x="650" y="31"/>
                    </a:cubicBezTo>
                    <a:cubicBezTo>
                      <a:pt x="642" y="35"/>
                      <a:pt x="637" y="34"/>
                      <a:pt x="621" y="39"/>
                    </a:cubicBezTo>
                    <a:cubicBezTo>
                      <a:pt x="620" y="38"/>
                      <a:pt x="620" y="38"/>
                      <a:pt x="620" y="38"/>
                    </a:cubicBezTo>
                    <a:cubicBezTo>
                      <a:pt x="631" y="35"/>
                      <a:pt x="640" y="32"/>
                      <a:pt x="650" y="29"/>
                    </a:cubicBezTo>
                    <a:cubicBezTo>
                      <a:pt x="661" y="26"/>
                      <a:pt x="673" y="23"/>
                      <a:pt x="691" y="19"/>
                    </a:cubicBezTo>
                    <a:close/>
                    <a:moveTo>
                      <a:pt x="528" y="73"/>
                    </a:moveTo>
                    <a:cubicBezTo>
                      <a:pt x="525" y="74"/>
                      <a:pt x="525" y="74"/>
                      <a:pt x="525" y="75"/>
                    </a:cubicBezTo>
                    <a:cubicBezTo>
                      <a:pt x="518" y="78"/>
                      <a:pt x="518" y="78"/>
                      <a:pt x="518" y="78"/>
                    </a:cubicBezTo>
                    <a:cubicBezTo>
                      <a:pt x="518" y="77"/>
                      <a:pt x="516" y="78"/>
                      <a:pt x="514" y="79"/>
                    </a:cubicBezTo>
                    <a:cubicBezTo>
                      <a:pt x="513" y="78"/>
                      <a:pt x="513" y="78"/>
                      <a:pt x="513" y="78"/>
                    </a:cubicBezTo>
                    <a:cubicBezTo>
                      <a:pt x="516" y="77"/>
                      <a:pt x="516" y="77"/>
                      <a:pt x="516" y="76"/>
                    </a:cubicBezTo>
                    <a:cubicBezTo>
                      <a:pt x="523" y="73"/>
                      <a:pt x="523" y="73"/>
                      <a:pt x="523" y="73"/>
                    </a:cubicBezTo>
                    <a:cubicBezTo>
                      <a:pt x="523" y="74"/>
                      <a:pt x="525" y="73"/>
                      <a:pt x="527" y="72"/>
                    </a:cubicBezTo>
                    <a:lnTo>
                      <a:pt x="528" y="73"/>
                    </a:lnTo>
                    <a:close/>
                    <a:moveTo>
                      <a:pt x="569" y="57"/>
                    </a:moveTo>
                    <a:cubicBezTo>
                      <a:pt x="580" y="52"/>
                      <a:pt x="573" y="57"/>
                      <a:pt x="581" y="54"/>
                    </a:cubicBezTo>
                    <a:cubicBezTo>
                      <a:pt x="580" y="55"/>
                      <a:pt x="572" y="58"/>
                      <a:pt x="567" y="60"/>
                    </a:cubicBezTo>
                    <a:cubicBezTo>
                      <a:pt x="566" y="59"/>
                      <a:pt x="571" y="57"/>
                      <a:pt x="569" y="57"/>
                    </a:cubicBezTo>
                    <a:close/>
                    <a:moveTo>
                      <a:pt x="771" y="11"/>
                    </a:moveTo>
                    <a:cubicBezTo>
                      <a:pt x="776" y="10"/>
                      <a:pt x="781" y="10"/>
                      <a:pt x="786" y="9"/>
                    </a:cubicBezTo>
                    <a:cubicBezTo>
                      <a:pt x="784" y="10"/>
                      <a:pt x="773" y="12"/>
                      <a:pt x="773" y="13"/>
                    </a:cubicBezTo>
                    <a:cubicBezTo>
                      <a:pt x="760" y="14"/>
                      <a:pt x="770" y="12"/>
                      <a:pt x="771" y="11"/>
                    </a:cubicBezTo>
                    <a:close/>
                    <a:moveTo>
                      <a:pt x="808" y="17"/>
                    </a:moveTo>
                    <a:cubicBezTo>
                      <a:pt x="810" y="18"/>
                      <a:pt x="801" y="19"/>
                      <a:pt x="790" y="19"/>
                    </a:cubicBezTo>
                    <a:cubicBezTo>
                      <a:pt x="795" y="20"/>
                      <a:pt x="796" y="19"/>
                      <a:pt x="805" y="19"/>
                    </a:cubicBezTo>
                    <a:cubicBezTo>
                      <a:pt x="803" y="19"/>
                      <a:pt x="796" y="20"/>
                      <a:pt x="788" y="21"/>
                    </a:cubicBezTo>
                    <a:cubicBezTo>
                      <a:pt x="780" y="22"/>
                      <a:pt x="771" y="23"/>
                      <a:pt x="766" y="24"/>
                    </a:cubicBezTo>
                    <a:cubicBezTo>
                      <a:pt x="765" y="23"/>
                      <a:pt x="771" y="22"/>
                      <a:pt x="776" y="21"/>
                    </a:cubicBezTo>
                    <a:cubicBezTo>
                      <a:pt x="782" y="21"/>
                      <a:pt x="787" y="20"/>
                      <a:pt x="782" y="19"/>
                    </a:cubicBezTo>
                    <a:cubicBezTo>
                      <a:pt x="799" y="18"/>
                      <a:pt x="794" y="18"/>
                      <a:pt x="808" y="17"/>
                    </a:cubicBezTo>
                    <a:close/>
                    <a:moveTo>
                      <a:pt x="846" y="17"/>
                    </a:moveTo>
                    <a:cubicBezTo>
                      <a:pt x="846" y="16"/>
                      <a:pt x="862" y="16"/>
                      <a:pt x="868" y="16"/>
                    </a:cubicBezTo>
                    <a:cubicBezTo>
                      <a:pt x="869" y="18"/>
                      <a:pt x="851" y="18"/>
                      <a:pt x="846" y="17"/>
                    </a:cubicBezTo>
                    <a:close/>
                    <a:moveTo>
                      <a:pt x="856" y="20"/>
                    </a:moveTo>
                    <a:cubicBezTo>
                      <a:pt x="875" y="20"/>
                      <a:pt x="866" y="21"/>
                      <a:pt x="872" y="22"/>
                    </a:cubicBezTo>
                    <a:cubicBezTo>
                      <a:pt x="862" y="22"/>
                      <a:pt x="851" y="23"/>
                      <a:pt x="846" y="22"/>
                    </a:cubicBezTo>
                    <a:cubicBezTo>
                      <a:pt x="849" y="20"/>
                      <a:pt x="867" y="23"/>
                      <a:pt x="856" y="20"/>
                    </a:cubicBezTo>
                    <a:close/>
                    <a:moveTo>
                      <a:pt x="456" y="126"/>
                    </a:moveTo>
                    <a:cubicBezTo>
                      <a:pt x="471" y="118"/>
                      <a:pt x="480" y="115"/>
                      <a:pt x="490" y="110"/>
                    </a:cubicBezTo>
                    <a:cubicBezTo>
                      <a:pt x="488" y="112"/>
                      <a:pt x="482" y="116"/>
                      <a:pt x="474" y="119"/>
                    </a:cubicBezTo>
                    <a:cubicBezTo>
                      <a:pt x="467" y="123"/>
                      <a:pt x="458" y="127"/>
                      <a:pt x="452" y="131"/>
                    </a:cubicBezTo>
                    <a:cubicBezTo>
                      <a:pt x="453" y="129"/>
                      <a:pt x="455" y="127"/>
                      <a:pt x="456" y="126"/>
                    </a:cubicBezTo>
                    <a:close/>
                    <a:moveTo>
                      <a:pt x="644" y="51"/>
                    </a:moveTo>
                    <a:cubicBezTo>
                      <a:pt x="641" y="54"/>
                      <a:pt x="630" y="57"/>
                      <a:pt x="621" y="59"/>
                    </a:cubicBezTo>
                    <a:cubicBezTo>
                      <a:pt x="626" y="57"/>
                      <a:pt x="630" y="54"/>
                      <a:pt x="644" y="51"/>
                    </a:cubicBezTo>
                    <a:close/>
                    <a:moveTo>
                      <a:pt x="802" y="25"/>
                    </a:moveTo>
                    <a:cubicBezTo>
                      <a:pt x="802" y="26"/>
                      <a:pt x="805" y="26"/>
                      <a:pt x="811" y="26"/>
                    </a:cubicBezTo>
                    <a:cubicBezTo>
                      <a:pt x="808" y="28"/>
                      <a:pt x="800" y="27"/>
                      <a:pt x="790" y="29"/>
                    </a:cubicBezTo>
                    <a:cubicBezTo>
                      <a:pt x="794" y="27"/>
                      <a:pt x="781" y="26"/>
                      <a:pt x="802" y="25"/>
                    </a:cubicBezTo>
                    <a:close/>
                    <a:moveTo>
                      <a:pt x="661" y="63"/>
                    </a:moveTo>
                    <a:cubicBezTo>
                      <a:pt x="659" y="62"/>
                      <a:pt x="650" y="65"/>
                      <a:pt x="652" y="63"/>
                    </a:cubicBezTo>
                    <a:cubicBezTo>
                      <a:pt x="660" y="61"/>
                      <a:pt x="665" y="59"/>
                      <a:pt x="665" y="58"/>
                    </a:cubicBezTo>
                    <a:cubicBezTo>
                      <a:pt x="664" y="58"/>
                      <a:pt x="657" y="61"/>
                      <a:pt x="648" y="63"/>
                    </a:cubicBezTo>
                    <a:cubicBezTo>
                      <a:pt x="649" y="63"/>
                      <a:pt x="639" y="67"/>
                      <a:pt x="629" y="71"/>
                    </a:cubicBezTo>
                    <a:cubicBezTo>
                      <a:pt x="618" y="75"/>
                      <a:pt x="606" y="79"/>
                      <a:pt x="601" y="78"/>
                    </a:cubicBezTo>
                    <a:cubicBezTo>
                      <a:pt x="595" y="80"/>
                      <a:pt x="596" y="81"/>
                      <a:pt x="593" y="83"/>
                    </a:cubicBezTo>
                    <a:cubicBezTo>
                      <a:pt x="587" y="84"/>
                      <a:pt x="578" y="87"/>
                      <a:pt x="565" y="92"/>
                    </a:cubicBezTo>
                    <a:cubicBezTo>
                      <a:pt x="570" y="89"/>
                      <a:pt x="574" y="88"/>
                      <a:pt x="578" y="86"/>
                    </a:cubicBezTo>
                    <a:cubicBezTo>
                      <a:pt x="600" y="78"/>
                      <a:pt x="600" y="78"/>
                      <a:pt x="600" y="78"/>
                    </a:cubicBezTo>
                    <a:cubicBezTo>
                      <a:pt x="598" y="77"/>
                      <a:pt x="589" y="81"/>
                      <a:pt x="592" y="78"/>
                    </a:cubicBezTo>
                    <a:cubicBezTo>
                      <a:pt x="602" y="75"/>
                      <a:pt x="609" y="73"/>
                      <a:pt x="613" y="72"/>
                    </a:cubicBezTo>
                    <a:cubicBezTo>
                      <a:pt x="615" y="72"/>
                      <a:pt x="609" y="74"/>
                      <a:pt x="603" y="76"/>
                    </a:cubicBezTo>
                    <a:cubicBezTo>
                      <a:pt x="606" y="76"/>
                      <a:pt x="608" y="76"/>
                      <a:pt x="608" y="76"/>
                    </a:cubicBezTo>
                    <a:cubicBezTo>
                      <a:pt x="617" y="72"/>
                      <a:pt x="624" y="72"/>
                      <a:pt x="635" y="68"/>
                    </a:cubicBezTo>
                    <a:cubicBezTo>
                      <a:pt x="640" y="66"/>
                      <a:pt x="633" y="68"/>
                      <a:pt x="641" y="65"/>
                    </a:cubicBezTo>
                    <a:cubicBezTo>
                      <a:pt x="636" y="65"/>
                      <a:pt x="625" y="69"/>
                      <a:pt x="628" y="66"/>
                    </a:cubicBezTo>
                    <a:cubicBezTo>
                      <a:pt x="639" y="63"/>
                      <a:pt x="637" y="63"/>
                      <a:pt x="645" y="60"/>
                    </a:cubicBezTo>
                    <a:cubicBezTo>
                      <a:pt x="643" y="61"/>
                      <a:pt x="640" y="61"/>
                      <a:pt x="644" y="60"/>
                    </a:cubicBezTo>
                    <a:cubicBezTo>
                      <a:pt x="639" y="60"/>
                      <a:pt x="626" y="65"/>
                      <a:pt x="620" y="67"/>
                    </a:cubicBezTo>
                    <a:cubicBezTo>
                      <a:pt x="619" y="65"/>
                      <a:pt x="619" y="65"/>
                      <a:pt x="619" y="65"/>
                    </a:cubicBezTo>
                    <a:cubicBezTo>
                      <a:pt x="631" y="62"/>
                      <a:pt x="647" y="59"/>
                      <a:pt x="641" y="57"/>
                    </a:cubicBezTo>
                    <a:cubicBezTo>
                      <a:pt x="652" y="54"/>
                      <a:pt x="651" y="54"/>
                      <a:pt x="662" y="51"/>
                    </a:cubicBezTo>
                    <a:cubicBezTo>
                      <a:pt x="658" y="54"/>
                      <a:pt x="654" y="56"/>
                      <a:pt x="655" y="57"/>
                    </a:cubicBezTo>
                    <a:cubicBezTo>
                      <a:pt x="661" y="57"/>
                      <a:pt x="672" y="55"/>
                      <a:pt x="677" y="55"/>
                    </a:cubicBezTo>
                    <a:cubicBezTo>
                      <a:pt x="682" y="56"/>
                      <a:pt x="681" y="57"/>
                      <a:pt x="661" y="63"/>
                    </a:cubicBezTo>
                    <a:close/>
                    <a:moveTo>
                      <a:pt x="816" y="27"/>
                    </a:moveTo>
                    <a:cubicBezTo>
                      <a:pt x="825" y="29"/>
                      <a:pt x="825" y="31"/>
                      <a:pt x="820" y="33"/>
                    </a:cubicBezTo>
                    <a:cubicBezTo>
                      <a:pt x="806" y="33"/>
                      <a:pt x="797" y="36"/>
                      <a:pt x="777" y="37"/>
                    </a:cubicBezTo>
                    <a:cubicBezTo>
                      <a:pt x="789" y="35"/>
                      <a:pt x="787" y="34"/>
                      <a:pt x="786" y="33"/>
                    </a:cubicBezTo>
                    <a:cubicBezTo>
                      <a:pt x="785" y="32"/>
                      <a:pt x="784" y="31"/>
                      <a:pt x="799" y="30"/>
                    </a:cubicBezTo>
                    <a:cubicBezTo>
                      <a:pt x="794" y="29"/>
                      <a:pt x="790" y="31"/>
                      <a:pt x="781" y="32"/>
                    </a:cubicBezTo>
                    <a:cubicBezTo>
                      <a:pt x="779" y="31"/>
                      <a:pt x="784" y="30"/>
                      <a:pt x="792" y="29"/>
                    </a:cubicBezTo>
                    <a:cubicBezTo>
                      <a:pt x="799" y="28"/>
                      <a:pt x="809" y="28"/>
                      <a:pt x="816" y="27"/>
                    </a:cubicBezTo>
                    <a:close/>
                    <a:moveTo>
                      <a:pt x="827" y="27"/>
                    </a:moveTo>
                    <a:cubicBezTo>
                      <a:pt x="828" y="26"/>
                      <a:pt x="836" y="26"/>
                      <a:pt x="841" y="26"/>
                    </a:cubicBezTo>
                    <a:cubicBezTo>
                      <a:pt x="842" y="27"/>
                      <a:pt x="841" y="28"/>
                      <a:pt x="846" y="28"/>
                    </a:cubicBezTo>
                    <a:cubicBezTo>
                      <a:pt x="841" y="30"/>
                      <a:pt x="829" y="28"/>
                      <a:pt x="838" y="27"/>
                    </a:cubicBezTo>
                    <a:lnTo>
                      <a:pt x="827" y="27"/>
                    </a:lnTo>
                    <a:close/>
                    <a:moveTo>
                      <a:pt x="715" y="40"/>
                    </a:moveTo>
                    <a:cubicBezTo>
                      <a:pt x="724" y="39"/>
                      <a:pt x="730" y="38"/>
                      <a:pt x="737" y="37"/>
                    </a:cubicBezTo>
                    <a:cubicBezTo>
                      <a:pt x="731" y="40"/>
                      <a:pt x="735" y="40"/>
                      <a:pt x="740" y="39"/>
                    </a:cubicBezTo>
                    <a:cubicBezTo>
                      <a:pt x="746" y="39"/>
                      <a:pt x="754" y="38"/>
                      <a:pt x="755" y="39"/>
                    </a:cubicBezTo>
                    <a:cubicBezTo>
                      <a:pt x="748" y="40"/>
                      <a:pt x="742" y="42"/>
                      <a:pt x="735" y="43"/>
                    </a:cubicBezTo>
                    <a:cubicBezTo>
                      <a:pt x="727" y="45"/>
                      <a:pt x="719" y="46"/>
                      <a:pt x="707" y="49"/>
                    </a:cubicBezTo>
                    <a:cubicBezTo>
                      <a:pt x="702" y="48"/>
                      <a:pt x="690" y="49"/>
                      <a:pt x="711" y="45"/>
                    </a:cubicBezTo>
                    <a:cubicBezTo>
                      <a:pt x="713" y="47"/>
                      <a:pt x="713" y="47"/>
                      <a:pt x="713" y="47"/>
                    </a:cubicBezTo>
                    <a:cubicBezTo>
                      <a:pt x="714" y="45"/>
                      <a:pt x="724" y="43"/>
                      <a:pt x="733" y="41"/>
                    </a:cubicBezTo>
                    <a:cubicBezTo>
                      <a:pt x="729" y="41"/>
                      <a:pt x="722" y="43"/>
                      <a:pt x="711" y="44"/>
                    </a:cubicBezTo>
                    <a:cubicBezTo>
                      <a:pt x="707" y="43"/>
                      <a:pt x="713" y="41"/>
                      <a:pt x="715" y="40"/>
                    </a:cubicBezTo>
                    <a:close/>
                    <a:moveTo>
                      <a:pt x="160" y="407"/>
                    </a:moveTo>
                    <a:cubicBezTo>
                      <a:pt x="162" y="404"/>
                      <a:pt x="164" y="401"/>
                      <a:pt x="164" y="401"/>
                    </a:cubicBezTo>
                    <a:cubicBezTo>
                      <a:pt x="172" y="390"/>
                      <a:pt x="166" y="401"/>
                      <a:pt x="166" y="404"/>
                    </a:cubicBezTo>
                    <a:cubicBezTo>
                      <a:pt x="161" y="410"/>
                      <a:pt x="158" y="412"/>
                      <a:pt x="160" y="407"/>
                    </a:cubicBezTo>
                    <a:close/>
                    <a:moveTo>
                      <a:pt x="327" y="221"/>
                    </a:moveTo>
                    <a:cubicBezTo>
                      <a:pt x="333" y="217"/>
                      <a:pt x="338" y="214"/>
                      <a:pt x="338" y="215"/>
                    </a:cubicBezTo>
                    <a:cubicBezTo>
                      <a:pt x="335" y="218"/>
                      <a:pt x="334" y="219"/>
                      <a:pt x="333" y="220"/>
                    </a:cubicBezTo>
                    <a:cubicBezTo>
                      <a:pt x="327" y="225"/>
                      <a:pt x="330" y="220"/>
                      <a:pt x="327" y="221"/>
                    </a:cubicBezTo>
                    <a:close/>
                    <a:moveTo>
                      <a:pt x="489" y="117"/>
                    </a:moveTo>
                    <a:cubicBezTo>
                      <a:pt x="498" y="114"/>
                      <a:pt x="507" y="109"/>
                      <a:pt x="513" y="107"/>
                    </a:cubicBezTo>
                    <a:cubicBezTo>
                      <a:pt x="513" y="108"/>
                      <a:pt x="508" y="111"/>
                      <a:pt x="500" y="114"/>
                    </a:cubicBezTo>
                    <a:cubicBezTo>
                      <a:pt x="493" y="118"/>
                      <a:pt x="483" y="123"/>
                      <a:pt x="475" y="126"/>
                    </a:cubicBezTo>
                    <a:cubicBezTo>
                      <a:pt x="476" y="124"/>
                      <a:pt x="493" y="117"/>
                      <a:pt x="489" y="117"/>
                    </a:cubicBezTo>
                    <a:close/>
                    <a:moveTo>
                      <a:pt x="263" y="281"/>
                    </a:moveTo>
                    <a:cubicBezTo>
                      <a:pt x="268" y="276"/>
                      <a:pt x="273" y="271"/>
                      <a:pt x="278" y="266"/>
                    </a:cubicBezTo>
                    <a:cubicBezTo>
                      <a:pt x="278" y="268"/>
                      <a:pt x="286" y="260"/>
                      <a:pt x="286" y="262"/>
                    </a:cubicBezTo>
                    <a:cubicBezTo>
                      <a:pt x="277" y="271"/>
                      <a:pt x="290" y="261"/>
                      <a:pt x="275" y="275"/>
                    </a:cubicBezTo>
                    <a:cubicBezTo>
                      <a:pt x="279" y="268"/>
                      <a:pt x="265" y="282"/>
                      <a:pt x="263" y="281"/>
                    </a:cubicBezTo>
                    <a:close/>
                    <a:moveTo>
                      <a:pt x="333" y="236"/>
                    </a:moveTo>
                    <a:cubicBezTo>
                      <a:pt x="324" y="241"/>
                      <a:pt x="333" y="231"/>
                      <a:pt x="326" y="236"/>
                    </a:cubicBezTo>
                    <a:cubicBezTo>
                      <a:pt x="320" y="242"/>
                      <a:pt x="314" y="247"/>
                      <a:pt x="305" y="255"/>
                    </a:cubicBezTo>
                    <a:cubicBezTo>
                      <a:pt x="304" y="253"/>
                      <a:pt x="320" y="241"/>
                      <a:pt x="322" y="238"/>
                    </a:cubicBezTo>
                    <a:cubicBezTo>
                      <a:pt x="318" y="240"/>
                      <a:pt x="316" y="244"/>
                      <a:pt x="311" y="247"/>
                    </a:cubicBezTo>
                    <a:cubicBezTo>
                      <a:pt x="308" y="246"/>
                      <a:pt x="322" y="237"/>
                      <a:pt x="315" y="239"/>
                    </a:cubicBezTo>
                    <a:cubicBezTo>
                      <a:pt x="322" y="234"/>
                      <a:pt x="326" y="232"/>
                      <a:pt x="334" y="226"/>
                    </a:cubicBezTo>
                    <a:cubicBezTo>
                      <a:pt x="339" y="224"/>
                      <a:pt x="325" y="234"/>
                      <a:pt x="331" y="231"/>
                    </a:cubicBezTo>
                    <a:cubicBezTo>
                      <a:pt x="338" y="225"/>
                      <a:pt x="337" y="225"/>
                      <a:pt x="336" y="224"/>
                    </a:cubicBezTo>
                    <a:cubicBezTo>
                      <a:pt x="347" y="215"/>
                      <a:pt x="348" y="215"/>
                      <a:pt x="355" y="208"/>
                    </a:cubicBezTo>
                    <a:cubicBezTo>
                      <a:pt x="352" y="209"/>
                      <a:pt x="348" y="211"/>
                      <a:pt x="348" y="209"/>
                    </a:cubicBezTo>
                    <a:cubicBezTo>
                      <a:pt x="357" y="201"/>
                      <a:pt x="352" y="208"/>
                      <a:pt x="361" y="201"/>
                    </a:cubicBezTo>
                    <a:cubicBezTo>
                      <a:pt x="365" y="200"/>
                      <a:pt x="357" y="206"/>
                      <a:pt x="358" y="206"/>
                    </a:cubicBezTo>
                    <a:cubicBezTo>
                      <a:pt x="364" y="203"/>
                      <a:pt x="370" y="195"/>
                      <a:pt x="389" y="183"/>
                    </a:cubicBezTo>
                    <a:cubicBezTo>
                      <a:pt x="390" y="186"/>
                      <a:pt x="376" y="197"/>
                      <a:pt x="353" y="214"/>
                    </a:cubicBezTo>
                    <a:cubicBezTo>
                      <a:pt x="351" y="213"/>
                      <a:pt x="359" y="209"/>
                      <a:pt x="364" y="205"/>
                    </a:cubicBezTo>
                    <a:cubicBezTo>
                      <a:pt x="363" y="205"/>
                      <a:pt x="363" y="205"/>
                      <a:pt x="363" y="205"/>
                    </a:cubicBezTo>
                    <a:cubicBezTo>
                      <a:pt x="358" y="208"/>
                      <a:pt x="347" y="216"/>
                      <a:pt x="340" y="222"/>
                    </a:cubicBezTo>
                    <a:cubicBezTo>
                      <a:pt x="350" y="217"/>
                      <a:pt x="351" y="217"/>
                      <a:pt x="349" y="220"/>
                    </a:cubicBezTo>
                    <a:cubicBezTo>
                      <a:pt x="346" y="223"/>
                      <a:pt x="340" y="229"/>
                      <a:pt x="333" y="236"/>
                    </a:cubicBezTo>
                    <a:close/>
                    <a:moveTo>
                      <a:pt x="505" y="113"/>
                    </a:moveTo>
                    <a:cubicBezTo>
                      <a:pt x="508" y="113"/>
                      <a:pt x="504" y="115"/>
                      <a:pt x="499" y="118"/>
                    </a:cubicBezTo>
                    <a:cubicBezTo>
                      <a:pt x="494" y="120"/>
                      <a:pt x="489" y="122"/>
                      <a:pt x="489" y="121"/>
                    </a:cubicBezTo>
                    <a:cubicBezTo>
                      <a:pt x="495" y="117"/>
                      <a:pt x="495" y="118"/>
                      <a:pt x="505" y="113"/>
                    </a:cubicBezTo>
                    <a:close/>
                    <a:moveTo>
                      <a:pt x="549" y="95"/>
                    </a:moveTo>
                    <a:cubicBezTo>
                      <a:pt x="549" y="96"/>
                      <a:pt x="541" y="99"/>
                      <a:pt x="541" y="100"/>
                    </a:cubicBezTo>
                    <a:cubicBezTo>
                      <a:pt x="537" y="102"/>
                      <a:pt x="538" y="101"/>
                      <a:pt x="533" y="103"/>
                    </a:cubicBezTo>
                    <a:cubicBezTo>
                      <a:pt x="535" y="101"/>
                      <a:pt x="541" y="98"/>
                      <a:pt x="549" y="95"/>
                    </a:cubicBezTo>
                    <a:close/>
                    <a:moveTo>
                      <a:pt x="530" y="104"/>
                    </a:moveTo>
                    <a:cubicBezTo>
                      <a:pt x="528" y="105"/>
                      <a:pt x="527" y="106"/>
                      <a:pt x="531" y="104"/>
                    </a:cubicBezTo>
                    <a:cubicBezTo>
                      <a:pt x="527" y="107"/>
                      <a:pt x="508" y="115"/>
                      <a:pt x="501" y="118"/>
                    </a:cubicBezTo>
                    <a:cubicBezTo>
                      <a:pt x="506" y="113"/>
                      <a:pt x="522" y="108"/>
                      <a:pt x="530" y="104"/>
                    </a:cubicBezTo>
                    <a:close/>
                    <a:moveTo>
                      <a:pt x="781" y="37"/>
                    </a:moveTo>
                    <a:cubicBezTo>
                      <a:pt x="792" y="36"/>
                      <a:pt x="792" y="36"/>
                      <a:pt x="792" y="36"/>
                    </a:cubicBezTo>
                    <a:cubicBezTo>
                      <a:pt x="795" y="38"/>
                      <a:pt x="781" y="39"/>
                      <a:pt x="788" y="41"/>
                    </a:cubicBezTo>
                    <a:cubicBezTo>
                      <a:pt x="775" y="42"/>
                      <a:pt x="780" y="39"/>
                      <a:pt x="781" y="37"/>
                    </a:cubicBezTo>
                    <a:close/>
                    <a:moveTo>
                      <a:pt x="489" y="124"/>
                    </a:moveTo>
                    <a:cubicBezTo>
                      <a:pt x="490" y="124"/>
                      <a:pt x="485" y="126"/>
                      <a:pt x="481" y="128"/>
                    </a:cubicBezTo>
                    <a:cubicBezTo>
                      <a:pt x="477" y="130"/>
                      <a:pt x="474" y="132"/>
                      <a:pt x="478" y="131"/>
                    </a:cubicBezTo>
                    <a:cubicBezTo>
                      <a:pt x="461" y="139"/>
                      <a:pt x="454" y="146"/>
                      <a:pt x="445" y="147"/>
                    </a:cubicBezTo>
                    <a:cubicBezTo>
                      <a:pt x="462" y="138"/>
                      <a:pt x="478" y="128"/>
                      <a:pt x="489" y="124"/>
                    </a:cubicBezTo>
                    <a:close/>
                    <a:moveTo>
                      <a:pt x="279" y="272"/>
                    </a:moveTo>
                    <a:cubicBezTo>
                      <a:pt x="290" y="263"/>
                      <a:pt x="285" y="269"/>
                      <a:pt x="291" y="266"/>
                    </a:cubicBezTo>
                    <a:cubicBezTo>
                      <a:pt x="287" y="272"/>
                      <a:pt x="277" y="282"/>
                      <a:pt x="267" y="293"/>
                    </a:cubicBezTo>
                    <a:cubicBezTo>
                      <a:pt x="257" y="303"/>
                      <a:pt x="246" y="315"/>
                      <a:pt x="239" y="322"/>
                    </a:cubicBezTo>
                    <a:cubicBezTo>
                      <a:pt x="238" y="320"/>
                      <a:pt x="245" y="313"/>
                      <a:pt x="240" y="316"/>
                    </a:cubicBezTo>
                    <a:cubicBezTo>
                      <a:pt x="249" y="307"/>
                      <a:pt x="248" y="307"/>
                      <a:pt x="259" y="295"/>
                    </a:cubicBezTo>
                    <a:cubicBezTo>
                      <a:pt x="260" y="296"/>
                      <a:pt x="261" y="297"/>
                      <a:pt x="252" y="306"/>
                    </a:cubicBezTo>
                    <a:cubicBezTo>
                      <a:pt x="263" y="298"/>
                      <a:pt x="269" y="285"/>
                      <a:pt x="282" y="273"/>
                    </a:cubicBezTo>
                    <a:cubicBezTo>
                      <a:pt x="282" y="272"/>
                      <a:pt x="275" y="278"/>
                      <a:pt x="279" y="272"/>
                    </a:cubicBezTo>
                    <a:close/>
                    <a:moveTo>
                      <a:pt x="424" y="160"/>
                    </a:moveTo>
                    <a:cubicBezTo>
                      <a:pt x="427" y="159"/>
                      <a:pt x="422" y="162"/>
                      <a:pt x="416" y="166"/>
                    </a:cubicBezTo>
                    <a:cubicBezTo>
                      <a:pt x="410" y="170"/>
                      <a:pt x="402" y="175"/>
                      <a:pt x="401" y="176"/>
                    </a:cubicBezTo>
                    <a:cubicBezTo>
                      <a:pt x="402" y="174"/>
                      <a:pt x="406" y="171"/>
                      <a:pt x="411" y="168"/>
                    </a:cubicBezTo>
                    <a:cubicBezTo>
                      <a:pt x="416" y="165"/>
                      <a:pt x="421" y="162"/>
                      <a:pt x="424" y="160"/>
                    </a:cubicBezTo>
                    <a:close/>
                    <a:moveTo>
                      <a:pt x="715" y="49"/>
                    </a:moveTo>
                    <a:cubicBezTo>
                      <a:pt x="723" y="48"/>
                      <a:pt x="733" y="47"/>
                      <a:pt x="741" y="46"/>
                    </a:cubicBezTo>
                    <a:cubicBezTo>
                      <a:pt x="733" y="48"/>
                      <a:pt x="728" y="51"/>
                      <a:pt x="716" y="54"/>
                    </a:cubicBezTo>
                    <a:cubicBezTo>
                      <a:pt x="716" y="53"/>
                      <a:pt x="711" y="53"/>
                      <a:pt x="706" y="54"/>
                    </a:cubicBezTo>
                    <a:cubicBezTo>
                      <a:pt x="701" y="55"/>
                      <a:pt x="697" y="55"/>
                      <a:pt x="699" y="54"/>
                    </a:cubicBezTo>
                    <a:cubicBezTo>
                      <a:pt x="710" y="51"/>
                      <a:pt x="713" y="50"/>
                      <a:pt x="715" y="49"/>
                    </a:cubicBezTo>
                    <a:close/>
                    <a:moveTo>
                      <a:pt x="544" y="103"/>
                    </a:moveTo>
                    <a:cubicBezTo>
                      <a:pt x="533" y="107"/>
                      <a:pt x="543" y="105"/>
                      <a:pt x="532" y="109"/>
                    </a:cubicBezTo>
                    <a:cubicBezTo>
                      <a:pt x="538" y="104"/>
                      <a:pt x="522" y="112"/>
                      <a:pt x="514" y="115"/>
                    </a:cubicBezTo>
                    <a:cubicBezTo>
                      <a:pt x="516" y="113"/>
                      <a:pt x="523" y="109"/>
                      <a:pt x="530" y="106"/>
                    </a:cubicBezTo>
                    <a:cubicBezTo>
                      <a:pt x="537" y="104"/>
                      <a:pt x="543" y="101"/>
                      <a:pt x="544" y="103"/>
                    </a:cubicBezTo>
                    <a:close/>
                    <a:moveTo>
                      <a:pt x="482" y="130"/>
                    </a:moveTo>
                    <a:cubicBezTo>
                      <a:pt x="481" y="132"/>
                      <a:pt x="467" y="138"/>
                      <a:pt x="467" y="139"/>
                    </a:cubicBezTo>
                    <a:cubicBezTo>
                      <a:pt x="470" y="139"/>
                      <a:pt x="482" y="132"/>
                      <a:pt x="479" y="135"/>
                    </a:cubicBezTo>
                    <a:cubicBezTo>
                      <a:pt x="476" y="137"/>
                      <a:pt x="466" y="142"/>
                      <a:pt x="457" y="147"/>
                    </a:cubicBezTo>
                    <a:cubicBezTo>
                      <a:pt x="448" y="152"/>
                      <a:pt x="439" y="158"/>
                      <a:pt x="436" y="159"/>
                    </a:cubicBezTo>
                    <a:cubicBezTo>
                      <a:pt x="443" y="155"/>
                      <a:pt x="446" y="152"/>
                      <a:pt x="452" y="147"/>
                    </a:cubicBezTo>
                    <a:cubicBezTo>
                      <a:pt x="458" y="143"/>
                      <a:pt x="466" y="138"/>
                      <a:pt x="482" y="130"/>
                    </a:cubicBezTo>
                    <a:close/>
                    <a:moveTo>
                      <a:pt x="181" y="393"/>
                    </a:moveTo>
                    <a:cubicBezTo>
                      <a:pt x="184" y="388"/>
                      <a:pt x="175" y="405"/>
                      <a:pt x="170" y="413"/>
                    </a:cubicBezTo>
                    <a:cubicBezTo>
                      <a:pt x="168" y="414"/>
                      <a:pt x="167" y="415"/>
                      <a:pt x="165" y="419"/>
                    </a:cubicBezTo>
                    <a:cubicBezTo>
                      <a:pt x="164" y="416"/>
                      <a:pt x="177" y="401"/>
                      <a:pt x="175" y="401"/>
                    </a:cubicBezTo>
                    <a:cubicBezTo>
                      <a:pt x="178" y="396"/>
                      <a:pt x="181" y="394"/>
                      <a:pt x="181" y="393"/>
                    </a:cubicBezTo>
                    <a:close/>
                    <a:moveTo>
                      <a:pt x="210" y="354"/>
                    </a:moveTo>
                    <a:cubicBezTo>
                      <a:pt x="215" y="347"/>
                      <a:pt x="220" y="340"/>
                      <a:pt x="224" y="337"/>
                    </a:cubicBezTo>
                    <a:cubicBezTo>
                      <a:pt x="227" y="336"/>
                      <a:pt x="217" y="347"/>
                      <a:pt x="222" y="343"/>
                    </a:cubicBezTo>
                    <a:cubicBezTo>
                      <a:pt x="218" y="348"/>
                      <a:pt x="215" y="352"/>
                      <a:pt x="211" y="357"/>
                    </a:cubicBezTo>
                    <a:cubicBezTo>
                      <a:pt x="211" y="356"/>
                      <a:pt x="214" y="352"/>
                      <a:pt x="217" y="348"/>
                    </a:cubicBezTo>
                    <a:cubicBezTo>
                      <a:pt x="217" y="346"/>
                      <a:pt x="209" y="358"/>
                      <a:pt x="210" y="354"/>
                    </a:cubicBezTo>
                    <a:close/>
                    <a:moveTo>
                      <a:pt x="138" y="460"/>
                    </a:moveTo>
                    <a:cubicBezTo>
                      <a:pt x="143" y="453"/>
                      <a:pt x="144" y="453"/>
                      <a:pt x="148" y="448"/>
                    </a:cubicBezTo>
                    <a:cubicBezTo>
                      <a:pt x="148" y="448"/>
                      <a:pt x="145" y="453"/>
                      <a:pt x="143" y="457"/>
                    </a:cubicBezTo>
                    <a:cubicBezTo>
                      <a:pt x="146" y="453"/>
                      <a:pt x="146" y="454"/>
                      <a:pt x="141" y="463"/>
                    </a:cubicBezTo>
                    <a:cubicBezTo>
                      <a:pt x="143" y="457"/>
                      <a:pt x="135" y="468"/>
                      <a:pt x="138" y="460"/>
                    </a:cubicBezTo>
                    <a:close/>
                    <a:moveTo>
                      <a:pt x="191" y="378"/>
                    </a:moveTo>
                    <a:cubicBezTo>
                      <a:pt x="198" y="370"/>
                      <a:pt x="201" y="371"/>
                      <a:pt x="193" y="382"/>
                    </a:cubicBezTo>
                    <a:cubicBezTo>
                      <a:pt x="191" y="382"/>
                      <a:pt x="190" y="382"/>
                      <a:pt x="191" y="378"/>
                    </a:cubicBezTo>
                    <a:close/>
                    <a:moveTo>
                      <a:pt x="813" y="39"/>
                    </a:moveTo>
                    <a:cubicBezTo>
                      <a:pt x="831" y="38"/>
                      <a:pt x="818" y="41"/>
                      <a:pt x="826" y="42"/>
                    </a:cubicBezTo>
                    <a:cubicBezTo>
                      <a:pt x="818" y="43"/>
                      <a:pt x="813" y="43"/>
                      <a:pt x="808" y="43"/>
                    </a:cubicBezTo>
                    <a:cubicBezTo>
                      <a:pt x="803" y="41"/>
                      <a:pt x="818" y="40"/>
                      <a:pt x="813" y="39"/>
                    </a:cubicBezTo>
                    <a:close/>
                    <a:moveTo>
                      <a:pt x="184" y="390"/>
                    </a:moveTo>
                    <a:cubicBezTo>
                      <a:pt x="190" y="381"/>
                      <a:pt x="192" y="382"/>
                      <a:pt x="185" y="393"/>
                    </a:cubicBezTo>
                    <a:cubicBezTo>
                      <a:pt x="182" y="394"/>
                      <a:pt x="187" y="388"/>
                      <a:pt x="184" y="390"/>
                    </a:cubicBezTo>
                    <a:close/>
                    <a:moveTo>
                      <a:pt x="416" y="169"/>
                    </a:moveTo>
                    <a:cubicBezTo>
                      <a:pt x="416" y="171"/>
                      <a:pt x="406" y="177"/>
                      <a:pt x="407" y="179"/>
                    </a:cubicBezTo>
                    <a:cubicBezTo>
                      <a:pt x="398" y="183"/>
                      <a:pt x="404" y="176"/>
                      <a:pt x="416" y="169"/>
                    </a:cubicBezTo>
                    <a:close/>
                    <a:moveTo>
                      <a:pt x="621" y="75"/>
                    </a:moveTo>
                    <a:cubicBezTo>
                      <a:pt x="621" y="77"/>
                      <a:pt x="614" y="78"/>
                      <a:pt x="602" y="83"/>
                    </a:cubicBezTo>
                    <a:cubicBezTo>
                      <a:pt x="600" y="81"/>
                      <a:pt x="611" y="79"/>
                      <a:pt x="621" y="75"/>
                    </a:cubicBezTo>
                    <a:close/>
                    <a:moveTo>
                      <a:pt x="120" y="497"/>
                    </a:moveTo>
                    <a:cubicBezTo>
                      <a:pt x="124" y="488"/>
                      <a:pt x="124" y="491"/>
                      <a:pt x="126" y="487"/>
                    </a:cubicBezTo>
                    <a:cubicBezTo>
                      <a:pt x="127" y="485"/>
                      <a:pt x="128" y="482"/>
                      <a:pt x="131" y="478"/>
                    </a:cubicBezTo>
                    <a:cubicBezTo>
                      <a:pt x="131" y="480"/>
                      <a:pt x="126" y="490"/>
                      <a:pt x="123" y="496"/>
                    </a:cubicBezTo>
                    <a:cubicBezTo>
                      <a:pt x="122" y="494"/>
                      <a:pt x="123" y="494"/>
                      <a:pt x="120" y="497"/>
                    </a:cubicBezTo>
                    <a:close/>
                    <a:moveTo>
                      <a:pt x="105" y="531"/>
                    </a:moveTo>
                    <a:cubicBezTo>
                      <a:pt x="110" y="523"/>
                      <a:pt x="111" y="522"/>
                      <a:pt x="111" y="519"/>
                    </a:cubicBezTo>
                    <a:cubicBezTo>
                      <a:pt x="112" y="517"/>
                      <a:pt x="113" y="514"/>
                      <a:pt x="119" y="503"/>
                    </a:cubicBezTo>
                    <a:cubicBezTo>
                      <a:pt x="121" y="503"/>
                      <a:pt x="114" y="520"/>
                      <a:pt x="107" y="533"/>
                    </a:cubicBezTo>
                    <a:cubicBezTo>
                      <a:pt x="105" y="535"/>
                      <a:pt x="108" y="528"/>
                      <a:pt x="105" y="531"/>
                    </a:cubicBezTo>
                    <a:close/>
                    <a:moveTo>
                      <a:pt x="83" y="588"/>
                    </a:moveTo>
                    <a:cubicBezTo>
                      <a:pt x="83" y="587"/>
                      <a:pt x="85" y="582"/>
                      <a:pt x="86" y="578"/>
                    </a:cubicBezTo>
                    <a:cubicBezTo>
                      <a:pt x="87" y="581"/>
                      <a:pt x="89" y="573"/>
                      <a:pt x="90" y="575"/>
                    </a:cubicBezTo>
                    <a:cubicBezTo>
                      <a:pt x="86" y="589"/>
                      <a:pt x="86" y="580"/>
                      <a:pt x="83" y="588"/>
                    </a:cubicBezTo>
                    <a:close/>
                    <a:moveTo>
                      <a:pt x="60" y="666"/>
                    </a:moveTo>
                    <a:cubicBezTo>
                      <a:pt x="61" y="658"/>
                      <a:pt x="62" y="659"/>
                      <a:pt x="64" y="650"/>
                    </a:cubicBezTo>
                    <a:cubicBezTo>
                      <a:pt x="63" y="658"/>
                      <a:pt x="64" y="658"/>
                      <a:pt x="65" y="658"/>
                    </a:cubicBezTo>
                    <a:cubicBezTo>
                      <a:pt x="62" y="668"/>
                      <a:pt x="62" y="668"/>
                      <a:pt x="62" y="668"/>
                    </a:cubicBezTo>
                    <a:cubicBezTo>
                      <a:pt x="61" y="666"/>
                      <a:pt x="60" y="671"/>
                      <a:pt x="60" y="666"/>
                    </a:cubicBezTo>
                    <a:close/>
                    <a:moveTo>
                      <a:pt x="95" y="559"/>
                    </a:moveTo>
                    <a:cubicBezTo>
                      <a:pt x="98" y="551"/>
                      <a:pt x="99" y="554"/>
                      <a:pt x="102" y="546"/>
                    </a:cubicBezTo>
                    <a:cubicBezTo>
                      <a:pt x="100" y="554"/>
                      <a:pt x="101" y="552"/>
                      <a:pt x="107" y="539"/>
                    </a:cubicBezTo>
                    <a:cubicBezTo>
                      <a:pt x="108" y="539"/>
                      <a:pt x="102" y="550"/>
                      <a:pt x="101" y="555"/>
                    </a:cubicBezTo>
                    <a:cubicBezTo>
                      <a:pt x="99" y="553"/>
                      <a:pt x="93" y="567"/>
                      <a:pt x="95" y="559"/>
                    </a:cubicBezTo>
                    <a:close/>
                    <a:moveTo>
                      <a:pt x="52" y="706"/>
                    </a:moveTo>
                    <a:cubicBezTo>
                      <a:pt x="54" y="701"/>
                      <a:pt x="57" y="698"/>
                      <a:pt x="56" y="701"/>
                    </a:cubicBezTo>
                    <a:cubicBezTo>
                      <a:pt x="54" y="708"/>
                      <a:pt x="54" y="702"/>
                      <a:pt x="52" y="718"/>
                    </a:cubicBezTo>
                    <a:cubicBezTo>
                      <a:pt x="49" y="722"/>
                      <a:pt x="54" y="703"/>
                      <a:pt x="52" y="706"/>
                    </a:cubicBezTo>
                    <a:close/>
                    <a:moveTo>
                      <a:pt x="614" y="85"/>
                    </a:moveTo>
                    <a:cubicBezTo>
                      <a:pt x="612" y="83"/>
                      <a:pt x="612" y="83"/>
                      <a:pt x="612" y="83"/>
                    </a:cubicBezTo>
                    <a:cubicBezTo>
                      <a:pt x="618" y="81"/>
                      <a:pt x="625" y="79"/>
                      <a:pt x="632" y="77"/>
                    </a:cubicBezTo>
                    <a:cubicBezTo>
                      <a:pt x="628" y="80"/>
                      <a:pt x="627" y="79"/>
                      <a:pt x="634" y="79"/>
                    </a:cubicBezTo>
                    <a:cubicBezTo>
                      <a:pt x="647" y="75"/>
                      <a:pt x="644" y="75"/>
                      <a:pt x="658" y="72"/>
                    </a:cubicBezTo>
                    <a:cubicBezTo>
                      <a:pt x="652" y="75"/>
                      <a:pt x="652" y="75"/>
                      <a:pt x="651" y="78"/>
                    </a:cubicBezTo>
                    <a:cubicBezTo>
                      <a:pt x="643" y="80"/>
                      <a:pt x="648" y="77"/>
                      <a:pt x="645" y="77"/>
                    </a:cubicBezTo>
                    <a:cubicBezTo>
                      <a:pt x="636" y="81"/>
                      <a:pt x="626" y="84"/>
                      <a:pt x="624" y="82"/>
                    </a:cubicBezTo>
                    <a:cubicBezTo>
                      <a:pt x="616" y="85"/>
                      <a:pt x="609" y="87"/>
                      <a:pt x="605" y="89"/>
                    </a:cubicBezTo>
                    <a:cubicBezTo>
                      <a:pt x="592" y="93"/>
                      <a:pt x="609" y="86"/>
                      <a:pt x="614" y="85"/>
                    </a:cubicBezTo>
                    <a:close/>
                    <a:moveTo>
                      <a:pt x="535" y="115"/>
                    </a:moveTo>
                    <a:cubicBezTo>
                      <a:pt x="533" y="117"/>
                      <a:pt x="522" y="120"/>
                      <a:pt x="521" y="123"/>
                    </a:cubicBezTo>
                    <a:cubicBezTo>
                      <a:pt x="513" y="127"/>
                      <a:pt x="520" y="121"/>
                      <a:pt x="510" y="126"/>
                    </a:cubicBezTo>
                    <a:cubicBezTo>
                      <a:pt x="511" y="124"/>
                      <a:pt x="523" y="120"/>
                      <a:pt x="535" y="115"/>
                    </a:cubicBezTo>
                    <a:close/>
                    <a:moveTo>
                      <a:pt x="452" y="158"/>
                    </a:moveTo>
                    <a:cubicBezTo>
                      <a:pt x="446" y="161"/>
                      <a:pt x="440" y="165"/>
                      <a:pt x="434" y="168"/>
                    </a:cubicBezTo>
                    <a:cubicBezTo>
                      <a:pt x="433" y="168"/>
                      <a:pt x="437" y="165"/>
                      <a:pt x="442" y="162"/>
                    </a:cubicBezTo>
                    <a:cubicBezTo>
                      <a:pt x="446" y="159"/>
                      <a:pt x="451" y="157"/>
                      <a:pt x="452" y="158"/>
                    </a:cubicBezTo>
                    <a:close/>
                    <a:moveTo>
                      <a:pt x="44" y="775"/>
                    </a:moveTo>
                    <a:cubicBezTo>
                      <a:pt x="46" y="774"/>
                      <a:pt x="46" y="783"/>
                      <a:pt x="44" y="791"/>
                    </a:cubicBezTo>
                    <a:cubicBezTo>
                      <a:pt x="43" y="788"/>
                      <a:pt x="43" y="785"/>
                      <a:pt x="44" y="775"/>
                    </a:cubicBezTo>
                    <a:close/>
                    <a:moveTo>
                      <a:pt x="160" y="439"/>
                    </a:moveTo>
                    <a:cubicBezTo>
                      <a:pt x="168" y="425"/>
                      <a:pt x="171" y="430"/>
                      <a:pt x="170" y="433"/>
                    </a:cubicBezTo>
                    <a:cubicBezTo>
                      <a:pt x="165" y="438"/>
                      <a:pt x="163" y="438"/>
                      <a:pt x="160" y="439"/>
                    </a:cubicBezTo>
                    <a:close/>
                    <a:moveTo>
                      <a:pt x="833" y="46"/>
                    </a:moveTo>
                    <a:cubicBezTo>
                      <a:pt x="841" y="46"/>
                      <a:pt x="825" y="48"/>
                      <a:pt x="813" y="49"/>
                    </a:cubicBezTo>
                    <a:cubicBezTo>
                      <a:pt x="809" y="48"/>
                      <a:pt x="815" y="47"/>
                      <a:pt x="821" y="47"/>
                    </a:cubicBezTo>
                    <a:cubicBezTo>
                      <a:pt x="827" y="47"/>
                      <a:pt x="833" y="47"/>
                      <a:pt x="833" y="46"/>
                    </a:cubicBezTo>
                    <a:close/>
                    <a:moveTo>
                      <a:pt x="366" y="216"/>
                    </a:moveTo>
                    <a:cubicBezTo>
                      <a:pt x="353" y="225"/>
                      <a:pt x="344" y="233"/>
                      <a:pt x="337" y="240"/>
                    </a:cubicBezTo>
                    <a:cubicBezTo>
                      <a:pt x="329" y="247"/>
                      <a:pt x="322" y="252"/>
                      <a:pt x="314" y="257"/>
                    </a:cubicBezTo>
                    <a:cubicBezTo>
                      <a:pt x="321" y="252"/>
                      <a:pt x="330" y="243"/>
                      <a:pt x="339" y="235"/>
                    </a:cubicBezTo>
                    <a:cubicBezTo>
                      <a:pt x="348" y="227"/>
                      <a:pt x="358" y="220"/>
                      <a:pt x="366" y="216"/>
                    </a:cubicBezTo>
                    <a:close/>
                    <a:moveTo>
                      <a:pt x="540" y="114"/>
                    </a:moveTo>
                    <a:cubicBezTo>
                      <a:pt x="550" y="109"/>
                      <a:pt x="552" y="110"/>
                      <a:pt x="554" y="110"/>
                    </a:cubicBezTo>
                    <a:cubicBezTo>
                      <a:pt x="549" y="114"/>
                      <a:pt x="540" y="116"/>
                      <a:pt x="535" y="118"/>
                    </a:cubicBezTo>
                    <a:cubicBezTo>
                      <a:pt x="541" y="118"/>
                      <a:pt x="549" y="113"/>
                      <a:pt x="556" y="111"/>
                    </a:cubicBezTo>
                    <a:cubicBezTo>
                      <a:pt x="557" y="114"/>
                      <a:pt x="542" y="118"/>
                      <a:pt x="531" y="123"/>
                    </a:cubicBezTo>
                    <a:cubicBezTo>
                      <a:pt x="534" y="121"/>
                      <a:pt x="533" y="120"/>
                      <a:pt x="531" y="119"/>
                    </a:cubicBezTo>
                    <a:cubicBezTo>
                      <a:pt x="534" y="118"/>
                      <a:pt x="543" y="114"/>
                      <a:pt x="540" y="114"/>
                    </a:cubicBezTo>
                    <a:close/>
                    <a:moveTo>
                      <a:pt x="271" y="301"/>
                    </a:moveTo>
                    <a:cubicBezTo>
                      <a:pt x="266" y="307"/>
                      <a:pt x="263" y="311"/>
                      <a:pt x="258" y="316"/>
                    </a:cubicBezTo>
                    <a:cubicBezTo>
                      <a:pt x="254" y="320"/>
                      <a:pt x="249" y="326"/>
                      <a:pt x="243" y="334"/>
                    </a:cubicBezTo>
                    <a:cubicBezTo>
                      <a:pt x="240" y="334"/>
                      <a:pt x="240" y="334"/>
                      <a:pt x="240" y="334"/>
                    </a:cubicBezTo>
                    <a:cubicBezTo>
                      <a:pt x="248" y="325"/>
                      <a:pt x="252" y="320"/>
                      <a:pt x="256" y="316"/>
                    </a:cubicBezTo>
                    <a:cubicBezTo>
                      <a:pt x="260" y="311"/>
                      <a:pt x="264" y="307"/>
                      <a:pt x="271" y="301"/>
                    </a:cubicBezTo>
                    <a:close/>
                    <a:moveTo>
                      <a:pt x="353" y="227"/>
                    </a:moveTo>
                    <a:cubicBezTo>
                      <a:pt x="361" y="220"/>
                      <a:pt x="361" y="220"/>
                      <a:pt x="361" y="220"/>
                    </a:cubicBezTo>
                    <a:cubicBezTo>
                      <a:pt x="361" y="221"/>
                      <a:pt x="360" y="224"/>
                      <a:pt x="359" y="226"/>
                    </a:cubicBezTo>
                    <a:cubicBezTo>
                      <a:pt x="344" y="236"/>
                      <a:pt x="346" y="237"/>
                      <a:pt x="337" y="243"/>
                    </a:cubicBezTo>
                    <a:cubicBezTo>
                      <a:pt x="335" y="242"/>
                      <a:pt x="335" y="242"/>
                      <a:pt x="335" y="242"/>
                    </a:cubicBezTo>
                    <a:cubicBezTo>
                      <a:pt x="344" y="235"/>
                      <a:pt x="356" y="226"/>
                      <a:pt x="353" y="227"/>
                    </a:cubicBezTo>
                    <a:close/>
                    <a:moveTo>
                      <a:pt x="742" y="60"/>
                    </a:moveTo>
                    <a:cubicBezTo>
                      <a:pt x="748" y="59"/>
                      <a:pt x="750" y="60"/>
                      <a:pt x="756" y="59"/>
                    </a:cubicBezTo>
                    <a:cubicBezTo>
                      <a:pt x="758" y="60"/>
                      <a:pt x="754" y="61"/>
                      <a:pt x="749" y="61"/>
                    </a:cubicBezTo>
                    <a:cubicBezTo>
                      <a:pt x="745" y="62"/>
                      <a:pt x="740" y="62"/>
                      <a:pt x="742" y="60"/>
                    </a:cubicBezTo>
                    <a:close/>
                    <a:moveTo>
                      <a:pt x="472" y="152"/>
                    </a:moveTo>
                    <a:cubicBezTo>
                      <a:pt x="476" y="150"/>
                      <a:pt x="479" y="149"/>
                      <a:pt x="480" y="150"/>
                    </a:cubicBezTo>
                    <a:cubicBezTo>
                      <a:pt x="481" y="150"/>
                      <a:pt x="486" y="147"/>
                      <a:pt x="489" y="145"/>
                    </a:cubicBezTo>
                    <a:cubicBezTo>
                      <a:pt x="484" y="149"/>
                      <a:pt x="480" y="151"/>
                      <a:pt x="489" y="148"/>
                    </a:cubicBezTo>
                    <a:cubicBezTo>
                      <a:pt x="480" y="153"/>
                      <a:pt x="480" y="154"/>
                      <a:pt x="471" y="158"/>
                    </a:cubicBezTo>
                    <a:cubicBezTo>
                      <a:pt x="460" y="162"/>
                      <a:pt x="475" y="154"/>
                      <a:pt x="472" y="152"/>
                    </a:cubicBezTo>
                    <a:close/>
                    <a:moveTo>
                      <a:pt x="1285" y="160"/>
                    </a:moveTo>
                    <a:cubicBezTo>
                      <a:pt x="1275" y="156"/>
                      <a:pt x="1259" y="145"/>
                      <a:pt x="1260" y="149"/>
                    </a:cubicBezTo>
                    <a:cubicBezTo>
                      <a:pt x="1253" y="145"/>
                      <a:pt x="1250" y="143"/>
                      <a:pt x="1250" y="142"/>
                    </a:cubicBezTo>
                    <a:cubicBezTo>
                      <a:pt x="1242" y="138"/>
                      <a:pt x="1232" y="134"/>
                      <a:pt x="1224" y="130"/>
                    </a:cubicBezTo>
                    <a:cubicBezTo>
                      <a:pt x="1216" y="127"/>
                      <a:pt x="1208" y="124"/>
                      <a:pt x="1205" y="121"/>
                    </a:cubicBezTo>
                    <a:cubicBezTo>
                      <a:pt x="1213" y="124"/>
                      <a:pt x="1230" y="131"/>
                      <a:pt x="1247" y="140"/>
                    </a:cubicBezTo>
                    <a:cubicBezTo>
                      <a:pt x="1264" y="148"/>
                      <a:pt x="1279" y="157"/>
                      <a:pt x="1285" y="160"/>
                    </a:cubicBezTo>
                    <a:close/>
                    <a:moveTo>
                      <a:pt x="1448" y="277"/>
                    </a:moveTo>
                    <a:cubicBezTo>
                      <a:pt x="1447" y="279"/>
                      <a:pt x="1443" y="276"/>
                      <a:pt x="1434" y="268"/>
                    </a:cubicBezTo>
                    <a:cubicBezTo>
                      <a:pt x="1435" y="266"/>
                      <a:pt x="1435" y="266"/>
                      <a:pt x="1435" y="266"/>
                    </a:cubicBezTo>
                    <a:cubicBezTo>
                      <a:pt x="1438" y="268"/>
                      <a:pt x="1442" y="272"/>
                      <a:pt x="1448" y="277"/>
                    </a:cubicBezTo>
                    <a:close/>
                    <a:moveTo>
                      <a:pt x="1472" y="301"/>
                    </a:moveTo>
                    <a:cubicBezTo>
                      <a:pt x="1475" y="304"/>
                      <a:pt x="1478" y="307"/>
                      <a:pt x="1482" y="311"/>
                    </a:cubicBezTo>
                    <a:cubicBezTo>
                      <a:pt x="1480" y="311"/>
                      <a:pt x="1472" y="305"/>
                      <a:pt x="1466" y="298"/>
                    </a:cubicBezTo>
                    <a:cubicBezTo>
                      <a:pt x="1467" y="298"/>
                      <a:pt x="1474" y="305"/>
                      <a:pt x="1472" y="301"/>
                    </a:cubicBezTo>
                    <a:close/>
                    <a:moveTo>
                      <a:pt x="340" y="244"/>
                    </a:moveTo>
                    <a:cubicBezTo>
                      <a:pt x="344" y="240"/>
                      <a:pt x="345" y="240"/>
                      <a:pt x="348" y="238"/>
                    </a:cubicBezTo>
                    <a:cubicBezTo>
                      <a:pt x="350" y="238"/>
                      <a:pt x="350" y="239"/>
                      <a:pt x="340" y="247"/>
                    </a:cubicBezTo>
                    <a:cubicBezTo>
                      <a:pt x="342" y="244"/>
                      <a:pt x="344" y="242"/>
                      <a:pt x="340" y="244"/>
                    </a:cubicBezTo>
                    <a:close/>
                    <a:moveTo>
                      <a:pt x="1352" y="204"/>
                    </a:moveTo>
                    <a:cubicBezTo>
                      <a:pt x="1357" y="209"/>
                      <a:pt x="1359" y="210"/>
                      <a:pt x="1370" y="217"/>
                    </a:cubicBezTo>
                    <a:cubicBezTo>
                      <a:pt x="1369" y="218"/>
                      <a:pt x="1370" y="219"/>
                      <a:pt x="1372" y="221"/>
                    </a:cubicBezTo>
                    <a:cubicBezTo>
                      <a:pt x="1365" y="217"/>
                      <a:pt x="1358" y="211"/>
                      <a:pt x="1346" y="203"/>
                    </a:cubicBezTo>
                    <a:cubicBezTo>
                      <a:pt x="1350" y="207"/>
                      <a:pt x="1352" y="209"/>
                      <a:pt x="1361" y="214"/>
                    </a:cubicBezTo>
                    <a:cubicBezTo>
                      <a:pt x="1360" y="216"/>
                      <a:pt x="1356" y="213"/>
                      <a:pt x="1350" y="209"/>
                    </a:cubicBezTo>
                    <a:cubicBezTo>
                      <a:pt x="1344" y="204"/>
                      <a:pt x="1336" y="198"/>
                      <a:pt x="1328" y="194"/>
                    </a:cubicBezTo>
                    <a:cubicBezTo>
                      <a:pt x="1325" y="190"/>
                      <a:pt x="1335" y="197"/>
                      <a:pt x="1340" y="200"/>
                    </a:cubicBezTo>
                    <a:cubicBezTo>
                      <a:pt x="1340" y="199"/>
                      <a:pt x="1330" y="193"/>
                      <a:pt x="1328" y="191"/>
                    </a:cubicBezTo>
                    <a:cubicBezTo>
                      <a:pt x="1344" y="201"/>
                      <a:pt x="1343" y="200"/>
                      <a:pt x="1352" y="204"/>
                    </a:cubicBezTo>
                    <a:close/>
                    <a:moveTo>
                      <a:pt x="1046" y="73"/>
                    </a:moveTo>
                    <a:cubicBezTo>
                      <a:pt x="1058" y="76"/>
                      <a:pt x="1063" y="79"/>
                      <a:pt x="1081" y="84"/>
                    </a:cubicBezTo>
                    <a:cubicBezTo>
                      <a:pt x="1084" y="83"/>
                      <a:pt x="1071" y="80"/>
                      <a:pt x="1064" y="78"/>
                    </a:cubicBezTo>
                    <a:cubicBezTo>
                      <a:pt x="1078" y="80"/>
                      <a:pt x="1088" y="83"/>
                      <a:pt x="1112" y="90"/>
                    </a:cubicBezTo>
                    <a:cubicBezTo>
                      <a:pt x="1108" y="91"/>
                      <a:pt x="1097" y="89"/>
                      <a:pt x="1083" y="85"/>
                    </a:cubicBezTo>
                    <a:cubicBezTo>
                      <a:pt x="1068" y="81"/>
                      <a:pt x="1050" y="76"/>
                      <a:pt x="1033" y="73"/>
                    </a:cubicBezTo>
                    <a:cubicBezTo>
                      <a:pt x="1032" y="71"/>
                      <a:pt x="1048" y="75"/>
                      <a:pt x="1046" y="73"/>
                    </a:cubicBezTo>
                    <a:close/>
                    <a:moveTo>
                      <a:pt x="1129" y="96"/>
                    </a:moveTo>
                    <a:cubicBezTo>
                      <a:pt x="1135" y="98"/>
                      <a:pt x="1149" y="102"/>
                      <a:pt x="1159" y="106"/>
                    </a:cubicBezTo>
                    <a:cubicBezTo>
                      <a:pt x="1160" y="107"/>
                      <a:pt x="1156" y="106"/>
                      <a:pt x="1152" y="105"/>
                    </a:cubicBezTo>
                    <a:cubicBezTo>
                      <a:pt x="1154" y="107"/>
                      <a:pt x="1172" y="112"/>
                      <a:pt x="1182" y="117"/>
                    </a:cubicBezTo>
                    <a:cubicBezTo>
                      <a:pt x="1169" y="113"/>
                      <a:pt x="1152" y="108"/>
                      <a:pt x="1136" y="101"/>
                    </a:cubicBezTo>
                    <a:cubicBezTo>
                      <a:pt x="1123" y="98"/>
                      <a:pt x="1103" y="92"/>
                      <a:pt x="1082" y="86"/>
                    </a:cubicBezTo>
                    <a:cubicBezTo>
                      <a:pt x="1062" y="81"/>
                      <a:pt x="1043" y="77"/>
                      <a:pt x="1034" y="75"/>
                    </a:cubicBezTo>
                    <a:cubicBezTo>
                      <a:pt x="1057" y="79"/>
                      <a:pt x="1079" y="84"/>
                      <a:pt x="1099" y="89"/>
                    </a:cubicBezTo>
                    <a:cubicBezTo>
                      <a:pt x="1118" y="95"/>
                      <a:pt x="1135" y="100"/>
                      <a:pt x="1149" y="104"/>
                    </a:cubicBezTo>
                    <a:cubicBezTo>
                      <a:pt x="1152" y="103"/>
                      <a:pt x="1131" y="98"/>
                      <a:pt x="1129" y="96"/>
                    </a:cubicBezTo>
                    <a:close/>
                    <a:moveTo>
                      <a:pt x="1162" y="107"/>
                    </a:moveTo>
                    <a:cubicBezTo>
                      <a:pt x="1165" y="108"/>
                      <a:pt x="1174" y="111"/>
                      <a:pt x="1180" y="114"/>
                    </a:cubicBezTo>
                    <a:cubicBezTo>
                      <a:pt x="1187" y="117"/>
                      <a:pt x="1192" y="119"/>
                      <a:pt x="1189" y="118"/>
                    </a:cubicBezTo>
                    <a:cubicBezTo>
                      <a:pt x="1178" y="113"/>
                      <a:pt x="1161" y="109"/>
                      <a:pt x="1162" y="107"/>
                    </a:cubicBezTo>
                    <a:close/>
                    <a:moveTo>
                      <a:pt x="1463" y="296"/>
                    </a:moveTo>
                    <a:cubicBezTo>
                      <a:pt x="1475" y="310"/>
                      <a:pt x="1485" y="317"/>
                      <a:pt x="1488" y="324"/>
                    </a:cubicBezTo>
                    <a:cubicBezTo>
                      <a:pt x="1481" y="316"/>
                      <a:pt x="1478" y="313"/>
                      <a:pt x="1475" y="310"/>
                    </a:cubicBezTo>
                    <a:cubicBezTo>
                      <a:pt x="1471" y="308"/>
                      <a:pt x="1469" y="305"/>
                      <a:pt x="1463" y="299"/>
                    </a:cubicBezTo>
                    <a:lnTo>
                      <a:pt x="1463" y="296"/>
                    </a:lnTo>
                    <a:close/>
                    <a:moveTo>
                      <a:pt x="1510" y="346"/>
                    </a:moveTo>
                    <a:cubicBezTo>
                      <a:pt x="1516" y="355"/>
                      <a:pt x="1522" y="359"/>
                      <a:pt x="1531" y="371"/>
                    </a:cubicBezTo>
                    <a:cubicBezTo>
                      <a:pt x="1530" y="370"/>
                      <a:pt x="1524" y="364"/>
                      <a:pt x="1519" y="358"/>
                    </a:cubicBezTo>
                    <a:cubicBezTo>
                      <a:pt x="1514" y="352"/>
                      <a:pt x="1509" y="347"/>
                      <a:pt x="1510" y="346"/>
                    </a:cubicBezTo>
                    <a:close/>
                    <a:moveTo>
                      <a:pt x="1228" y="135"/>
                    </a:moveTo>
                    <a:cubicBezTo>
                      <a:pt x="1225" y="134"/>
                      <a:pt x="1216" y="130"/>
                      <a:pt x="1205" y="125"/>
                    </a:cubicBezTo>
                    <a:cubicBezTo>
                      <a:pt x="1208" y="126"/>
                      <a:pt x="1218" y="130"/>
                      <a:pt x="1228" y="135"/>
                    </a:cubicBezTo>
                    <a:close/>
                    <a:moveTo>
                      <a:pt x="1322" y="186"/>
                    </a:moveTo>
                    <a:cubicBezTo>
                      <a:pt x="1324" y="189"/>
                      <a:pt x="1325" y="189"/>
                      <a:pt x="1325" y="192"/>
                    </a:cubicBezTo>
                    <a:cubicBezTo>
                      <a:pt x="1321" y="189"/>
                      <a:pt x="1310" y="182"/>
                      <a:pt x="1301" y="177"/>
                    </a:cubicBezTo>
                    <a:cubicBezTo>
                      <a:pt x="1306" y="180"/>
                      <a:pt x="1309" y="180"/>
                      <a:pt x="1316" y="184"/>
                    </a:cubicBezTo>
                    <a:cubicBezTo>
                      <a:pt x="1317" y="184"/>
                      <a:pt x="1302" y="176"/>
                      <a:pt x="1307" y="177"/>
                    </a:cubicBezTo>
                    <a:cubicBezTo>
                      <a:pt x="1310" y="179"/>
                      <a:pt x="1315" y="181"/>
                      <a:pt x="1322" y="186"/>
                    </a:cubicBezTo>
                    <a:close/>
                    <a:moveTo>
                      <a:pt x="1450" y="284"/>
                    </a:moveTo>
                    <a:cubicBezTo>
                      <a:pt x="1454" y="288"/>
                      <a:pt x="1454" y="289"/>
                      <a:pt x="1458" y="292"/>
                    </a:cubicBezTo>
                    <a:cubicBezTo>
                      <a:pt x="1458" y="295"/>
                      <a:pt x="1454" y="291"/>
                      <a:pt x="1447" y="284"/>
                    </a:cubicBezTo>
                    <a:cubicBezTo>
                      <a:pt x="1449" y="286"/>
                      <a:pt x="1450" y="286"/>
                      <a:pt x="1450" y="284"/>
                    </a:cubicBezTo>
                    <a:close/>
                    <a:moveTo>
                      <a:pt x="520" y="133"/>
                    </a:moveTo>
                    <a:cubicBezTo>
                      <a:pt x="522" y="133"/>
                      <a:pt x="517" y="136"/>
                      <a:pt x="509" y="140"/>
                    </a:cubicBezTo>
                    <a:cubicBezTo>
                      <a:pt x="506" y="139"/>
                      <a:pt x="511" y="137"/>
                      <a:pt x="520" y="133"/>
                    </a:cubicBezTo>
                    <a:close/>
                    <a:moveTo>
                      <a:pt x="882" y="56"/>
                    </a:moveTo>
                    <a:cubicBezTo>
                      <a:pt x="881" y="56"/>
                      <a:pt x="879" y="57"/>
                      <a:pt x="880" y="57"/>
                    </a:cubicBezTo>
                    <a:cubicBezTo>
                      <a:pt x="891" y="58"/>
                      <a:pt x="907" y="58"/>
                      <a:pt x="929" y="59"/>
                    </a:cubicBezTo>
                    <a:cubicBezTo>
                      <a:pt x="921" y="57"/>
                      <a:pt x="926" y="58"/>
                      <a:pt x="935" y="59"/>
                    </a:cubicBezTo>
                    <a:cubicBezTo>
                      <a:pt x="943" y="59"/>
                      <a:pt x="955" y="61"/>
                      <a:pt x="959" y="61"/>
                    </a:cubicBezTo>
                    <a:cubicBezTo>
                      <a:pt x="962" y="63"/>
                      <a:pt x="939" y="60"/>
                      <a:pt x="951" y="64"/>
                    </a:cubicBezTo>
                    <a:cubicBezTo>
                      <a:pt x="935" y="60"/>
                      <a:pt x="912" y="59"/>
                      <a:pt x="891" y="59"/>
                    </a:cubicBezTo>
                    <a:cubicBezTo>
                      <a:pt x="870" y="59"/>
                      <a:pt x="850" y="60"/>
                      <a:pt x="838" y="59"/>
                    </a:cubicBezTo>
                    <a:cubicBezTo>
                      <a:pt x="847" y="58"/>
                      <a:pt x="857" y="58"/>
                      <a:pt x="866" y="58"/>
                    </a:cubicBezTo>
                    <a:cubicBezTo>
                      <a:pt x="866" y="57"/>
                      <a:pt x="852" y="58"/>
                      <a:pt x="854" y="56"/>
                    </a:cubicBezTo>
                    <a:cubicBezTo>
                      <a:pt x="863" y="56"/>
                      <a:pt x="870" y="55"/>
                      <a:pt x="882" y="56"/>
                    </a:cubicBezTo>
                    <a:close/>
                    <a:moveTo>
                      <a:pt x="1420" y="260"/>
                    </a:moveTo>
                    <a:cubicBezTo>
                      <a:pt x="1432" y="270"/>
                      <a:pt x="1423" y="264"/>
                      <a:pt x="1428" y="269"/>
                    </a:cubicBezTo>
                    <a:cubicBezTo>
                      <a:pt x="1425" y="267"/>
                      <a:pt x="1418" y="262"/>
                      <a:pt x="1414" y="257"/>
                    </a:cubicBezTo>
                    <a:cubicBezTo>
                      <a:pt x="1416" y="258"/>
                      <a:pt x="1419" y="259"/>
                      <a:pt x="1420" y="260"/>
                    </a:cubicBezTo>
                    <a:close/>
                    <a:moveTo>
                      <a:pt x="1442" y="279"/>
                    </a:moveTo>
                    <a:cubicBezTo>
                      <a:pt x="1437" y="276"/>
                      <a:pt x="1442" y="280"/>
                      <a:pt x="1441" y="281"/>
                    </a:cubicBezTo>
                    <a:cubicBezTo>
                      <a:pt x="1438" y="278"/>
                      <a:pt x="1434" y="275"/>
                      <a:pt x="1431" y="271"/>
                    </a:cubicBezTo>
                    <a:cubicBezTo>
                      <a:pt x="1434" y="273"/>
                      <a:pt x="1433" y="271"/>
                      <a:pt x="1442" y="279"/>
                    </a:cubicBezTo>
                    <a:close/>
                    <a:moveTo>
                      <a:pt x="813" y="59"/>
                    </a:moveTo>
                    <a:cubicBezTo>
                      <a:pt x="820" y="58"/>
                      <a:pt x="822" y="58"/>
                      <a:pt x="827" y="58"/>
                    </a:cubicBezTo>
                    <a:cubicBezTo>
                      <a:pt x="829" y="60"/>
                      <a:pt x="824" y="61"/>
                      <a:pt x="811" y="62"/>
                    </a:cubicBezTo>
                    <a:cubicBezTo>
                      <a:pt x="810" y="61"/>
                      <a:pt x="816" y="60"/>
                      <a:pt x="813" y="59"/>
                    </a:cubicBezTo>
                    <a:close/>
                    <a:moveTo>
                      <a:pt x="1009" y="69"/>
                    </a:moveTo>
                    <a:cubicBezTo>
                      <a:pt x="1020" y="70"/>
                      <a:pt x="1014" y="71"/>
                      <a:pt x="1027" y="73"/>
                    </a:cubicBezTo>
                    <a:cubicBezTo>
                      <a:pt x="1029" y="74"/>
                      <a:pt x="1021" y="72"/>
                      <a:pt x="1021" y="73"/>
                    </a:cubicBezTo>
                    <a:cubicBezTo>
                      <a:pt x="1014" y="72"/>
                      <a:pt x="1008" y="70"/>
                      <a:pt x="1009" y="69"/>
                    </a:cubicBezTo>
                    <a:close/>
                    <a:moveTo>
                      <a:pt x="1392" y="239"/>
                    </a:moveTo>
                    <a:cubicBezTo>
                      <a:pt x="1389" y="238"/>
                      <a:pt x="1383" y="233"/>
                      <a:pt x="1375" y="227"/>
                    </a:cubicBezTo>
                    <a:cubicBezTo>
                      <a:pt x="1375" y="225"/>
                      <a:pt x="1388" y="235"/>
                      <a:pt x="1392" y="239"/>
                    </a:cubicBezTo>
                    <a:close/>
                    <a:moveTo>
                      <a:pt x="325" y="264"/>
                    </a:moveTo>
                    <a:cubicBezTo>
                      <a:pt x="332" y="257"/>
                      <a:pt x="332" y="257"/>
                      <a:pt x="332" y="257"/>
                    </a:cubicBezTo>
                    <a:cubicBezTo>
                      <a:pt x="335" y="256"/>
                      <a:pt x="332" y="259"/>
                      <a:pt x="332" y="260"/>
                    </a:cubicBezTo>
                    <a:cubicBezTo>
                      <a:pt x="327" y="264"/>
                      <a:pt x="325" y="265"/>
                      <a:pt x="325" y="264"/>
                    </a:cubicBezTo>
                    <a:close/>
                    <a:moveTo>
                      <a:pt x="549" y="124"/>
                    </a:moveTo>
                    <a:cubicBezTo>
                      <a:pt x="548" y="127"/>
                      <a:pt x="538" y="129"/>
                      <a:pt x="533" y="131"/>
                    </a:cubicBezTo>
                    <a:cubicBezTo>
                      <a:pt x="534" y="129"/>
                      <a:pt x="543" y="126"/>
                      <a:pt x="549" y="124"/>
                    </a:cubicBezTo>
                    <a:close/>
                    <a:moveTo>
                      <a:pt x="978" y="65"/>
                    </a:moveTo>
                    <a:cubicBezTo>
                      <a:pt x="979" y="68"/>
                      <a:pt x="969" y="65"/>
                      <a:pt x="958" y="64"/>
                    </a:cubicBezTo>
                    <a:cubicBezTo>
                      <a:pt x="962" y="63"/>
                      <a:pt x="969" y="64"/>
                      <a:pt x="978" y="65"/>
                    </a:cubicBezTo>
                    <a:close/>
                    <a:moveTo>
                      <a:pt x="357" y="241"/>
                    </a:moveTo>
                    <a:cubicBezTo>
                      <a:pt x="358" y="241"/>
                      <a:pt x="358" y="241"/>
                      <a:pt x="358" y="241"/>
                    </a:cubicBezTo>
                    <a:cubicBezTo>
                      <a:pt x="353" y="245"/>
                      <a:pt x="346" y="252"/>
                      <a:pt x="347" y="249"/>
                    </a:cubicBezTo>
                    <a:cubicBezTo>
                      <a:pt x="349" y="247"/>
                      <a:pt x="352" y="244"/>
                      <a:pt x="357" y="241"/>
                    </a:cubicBezTo>
                    <a:close/>
                    <a:moveTo>
                      <a:pt x="435" y="185"/>
                    </a:moveTo>
                    <a:cubicBezTo>
                      <a:pt x="445" y="179"/>
                      <a:pt x="446" y="183"/>
                      <a:pt x="435" y="189"/>
                    </a:cubicBezTo>
                    <a:cubicBezTo>
                      <a:pt x="434" y="188"/>
                      <a:pt x="438" y="185"/>
                      <a:pt x="435" y="185"/>
                    </a:cubicBezTo>
                    <a:close/>
                    <a:moveTo>
                      <a:pt x="724" y="77"/>
                    </a:moveTo>
                    <a:cubicBezTo>
                      <a:pt x="727" y="75"/>
                      <a:pt x="739" y="73"/>
                      <a:pt x="736" y="72"/>
                    </a:cubicBezTo>
                    <a:cubicBezTo>
                      <a:pt x="740" y="72"/>
                      <a:pt x="742" y="72"/>
                      <a:pt x="743" y="71"/>
                    </a:cubicBezTo>
                    <a:cubicBezTo>
                      <a:pt x="752" y="70"/>
                      <a:pt x="747" y="73"/>
                      <a:pt x="738" y="74"/>
                    </a:cubicBezTo>
                    <a:cubicBezTo>
                      <a:pt x="746" y="74"/>
                      <a:pt x="761" y="71"/>
                      <a:pt x="751" y="71"/>
                    </a:cubicBezTo>
                    <a:cubicBezTo>
                      <a:pt x="757" y="70"/>
                      <a:pt x="757" y="70"/>
                      <a:pt x="757" y="69"/>
                    </a:cubicBezTo>
                    <a:cubicBezTo>
                      <a:pt x="765" y="68"/>
                      <a:pt x="757" y="71"/>
                      <a:pt x="768" y="69"/>
                    </a:cubicBezTo>
                    <a:cubicBezTo>
                      <a:pt x="772" y="70"/>
                      <a:pt x="764" y="71"/>
                      <a:pt x="767" y="72"/>
                    </a:cubicBezTo>
                    <a:cubicBezTo>
                      <a:pt x="755" y="73"/>
                      <a:pt x="749" y="74"/>
                      <a:pt x="743" y="75"/>
                    </a:cubicBezTo>
                    <a:cubicBezTo>
                      <a:pt x="737" y="75"/>
                      <a:pt x="732" y="75"/>
                      <a:pt x="724" y="77"/>
                    </a:cubicBezTo>
                    <a:close/>
                    <a:moveTo>
                      <a:pt x="579" y="117"/>
                    </a:moveTo>
                    <a:cubicBezTo>
                      <a:pt x="576" y="122"/>
                      <a:pt x="567" y="125"/>
                      <a:pt x="557" y="128"/>
                    </a:cubicBezTo>
                    <a:cubicBezTo>
                      <a:pt x="547" y="132"/>
                      <a:pt x="536" y="135"/>
                      <a:pt x="529" y="139"/>
                    </a:cubicBezTo>
                    <a:cubicBezTo>
                      <a:pt x="540" y="132"/>
                      <a:pt x="560" y="123"/>
                      <a:pt x="579" y="117"/>
                    </a:cubicBezTo>
                    <a:close/>
                    <a:moveTo>
                      <a:pt x="595" y="112"/>
                    </a:moveTo>
                    <a:cubicBezTo>
                      <a:pt x="595" y="111"/>
                      <a:pt x="602" y="108"/>
                      <a:pt x="611" y="105"/>
                    </a:cubicBezTo>
                    <a:cubicBezTo>
                      <a:pt x="620" y="102"/>
                      <a:pt x="632" y="98"/>
                      <a:pt x="640" y="96"/>
                    </a:cubicBezTo>
                    <a:cubicBezTo>
                      <a:pt x="639" y="99"/>
                      <a:pt x="622" y="101"/>
                      <a:pt x="621" y="103"/>
                    </a:cubicBezTo>
                    <a:cubicBezTo>
                      <a:pt x="625" y="103"/>
                      <a:pt x="629" y="99"/>
                      <a:pt x="635" y="99"/>
                    </a:cubicBezTo>
                    <a:cubicBezTo>
                      <a:pt x="631" y="101"/>
                      <a:pt x="625" y="104"/>
                      <a:pt x="617" y="107"/>
                    </a:cubicBezTo>
                    <a:cubicBezTo>
                      <a:pt x="617" y="108"/>
                      <a:pt x="634" y="104"/>
                      <a:pt x="616" y="110"/>
                    </a:cubicBezTo>
                    <a:cubicBezTo>
                      <a:pt x="625" y="108"/>
                      <a:pt x="616" y="112"/>
                      <a:pt x="628" y="109"/>
                    </a:cubicBezTo>
                    <a:cubicBezTo>
                      <a:pt x="627" y="110"/>
                      <a:pt x="620" y="112"/>
                      <a:pt x="615" y="113"/>
                    </a:cubicBezTo>
                    <a:cubicBezTo>
                      <a:pt x="616" y="113"/>
                      <a:pt x="618" y="112"/>
                      <a:pt x="618" y="111"/>
                    </a:cubicBezTo>
                    <a:cubicBezTo>
                      <a:pt x="611" y="114"/>
                      <a:pt x="611" y="114"/>
                      <a:pt x="611" y="114"/>
                    </a:cubicBezTo>
                    <a:cubicBezTo>
                      <a:pt x="608" y="116"/>
                      <a:pt x="611" y="116"/>
                      <a:pt x="612" y="118"/>
                    </a:cubicBezTo>
                    <a:cubicBezTo>
                      <a:pt x="598" y="124"/>
                      <a:pt x="601" y="120"/>
                      <a:pt x="606" y="117"/>
                    </a:cubicBezTo>
                    <a:cubicBezTo>
                      <a:pt x="600" y="120"/>
                      <a:pt x="597" y="121"/>
                      <a:pt x="594" y="123"/>
                    </a:cubicBezTo>
                    <a:cubicBezTo>
                      <a:pt x="591" y="125"/>
                      <a:pt x="588" y="126"/>
                      <a:pt x="580" y="129"/>
                    </a:cubicBezTo>
                    <a:cubicBezTo>
                      <a:pt x="583" y="128"/>
                      <a:pt x="583" y="127"/>
                      <a:pt x="578" y="128"/>
                    </a:cubicBezTo>
                    <a:cubicBezTo>
                      <a:pt x="569" y="132"/>
                      <a:pt x="569" y="133"/>
                      <a:pt x="560" y="136"/>
                    </a:cubicBezTo>
                    <a:cubicBezTo>
                      <a:pt x="558" y="136"/>
                      <a:pt x="563" y="134"/>
                      <a:pt x="566" y="132"/>
                    </a:cubicBezTo>
                    <a:cubicBezTo>
                      <a:pt x="570" y="131"/>
                      <a:pt x="573" y="129"/>
                      <a:pt x="567" y="130"/>
                    </a:cubicBezTo>
                    <a:cubicBezTo>
                      <a:pt x="579" y="125"/>
                      <a:pt x="574" y="130"/>
                      <a:pt x="587" y="124"/>
                    </a:cubicBezTo>
                    <a:cubicBezTo>
                      <a:pt x="582" y="125"/>
                      <a:pt x="580" y="125"/>
                      <a:pt x="578" y="125"/>
                    </a:cubicBezTo>
                    <a:cubicBezTo>
                      <a:pt x="576" y="125"/>
                      <a:pt x="573" y="126"/>
                      <a:pt x="564" y="128"/>
                    </a:cubicBezTo>
                    <a:cubicBezTo>
                      <a:pt x="573" y="124"/>
                      <a:pt x="576" y="124"/>
                      <a:pt x="578" y="123"/>
                    </a:cubicBezTo>
                    <a:cubicBezTo>
                      <a:pt x="579" y="122"/>
                      <a:pt x="580" y="122"/>
                      <a:pt x="586" y="119"/>
                    </a:cubicBezTo>
                    <a:cubicBezTo>
                      <a:pt x="588" y="119"/>
                      <a:pt x="591" y="119"/>
                      <a:pt x="595" y="119"/>
                    </a:cubicBezTo>
                    <a:cubicBezTo>
                      <a:pt x="604" y="115"/>
                      <a:pt x="590" y="119"/>
                      <a:pt x="592" y="117"/>
                    </a:cubicBezTo>
                    <a:cubicBezTo>
                      <a:pt x="599" y="114"/>
                      <a:pt x="601" y="114"/>
                      <a:pt x="605" y="113"/>
                    </a:cubicBezTo>
                    <a:cubicBezTo>
                      <a:pt x="598" y="114"/>
                      <a:pt x="600" y="113"/>
                      <a:pt x="600" y="111"/>
                    </a:cubicBezTo>
                    <a:cubicBezTo>
                      <a:pt x="595" y="112"/>
                      <a:pt x="593" y="114"/>
                      <a:pt x="583" y="117"/>
                    </a:cubicBezTo>
                    <a:cubicBezTo>
                      <a:pt x="581" y="115"/>
                      <a:pt x="581" y="115"/>
                      <a:pt x="581" y="115"/>
                    </a:cubicBezTo>
                    <a:cubicBezTo>
                      <a:pt x="584" y="114"/>
                      <a:pt x="589" y="113"/>
                      <a:pt x="594" y="111"/>
                    </a:cubicBezTo>
                    <a:cubicBezTo>
                      <a:pt x="599" y="110"/>
                      <a:pt x="596" y="111"/>
                      <a:pt x="595" y="112"/>
                    </a:cubicBezTo>
                    <a:close/>
                    <a:moveTo>
                      <a:pt x="576" y="130"/>
                    </a:moveTo>
                    <a:cubicBezTo>
                      <a:pt x="578" y="131"/>
                      <a:pt x="573" y="134"/>
                      <a:pt x="579" y="133"/>
                    </a:cubicBezTo>
                    <a:cubicBezTo>
                      <a:pt x="572" y="135"/>
                      <a:pt x="564" y="138"/>
                      <a:pt x="559" y="139"/>
                    </a:cubicBezTo>
                    <a:cubicBezTo>
                      <a:pt x="560" y="137"/>
                      <a:pt x="566" y="134"/>
                      <a:pt x="576" y="130"/>
                    </a:cubicBezTo>
                    <a:close/>
                    <a:moveTo>
                      <a:pt x="676" y="86"/>
                    </a:moveTo>
                    <a:cubicBezTo>
                      <a:pt x="686" y="83"/>
                      <a:pt x="686" y="83"/>
                      <a:pt x="686" y="83"/>
                    </a:cubicBezTo>
                    <a:cubicBezTo>
                      <a:pt x="691" y="84"/>
                      <a:pt x="670" y="87"/>
                      <a:pt x="678" y="88"/>
                    </a:cubicBezTo>
                    <a:cubicBezTo>
                      <a:pt x="666" y="92"/>
                      <a:pt x="670" y="88"/>
                      <a:pt x="657" y="92"/>
                    </a:cubicBezTo>
                    <a:cubicBezTo>
                      <a:pt x="657" y="91"/>
                      <a:pt x="662" y="90"/>
                      <a:pt x="667" y="89"/>
                    </a:cubicBezTo>
                    <a:cubicBezTo>
                      <a:pt x="672" y="88"/>
                      <a:pt x="678" y="87"/>
                      <a:pt x="676" y="86"/>
                    </a:cubicBezTo>
                    <a:close/>
                    <a:moveTo>
                      <a:pt x="491" y="156"/>
                    </a:moveTo>
                    <a:cubicBezTo>
                      <a:pt x="500" y="152"/>
                      <a:pt x="504" y="149"/>
                      <a:pt x="518" y="143"/>
                    </a:cubicBezTo>
                    <a:cubicBezTo>
                      <a:pt x="515" y="145"/>
                      <a:pt x="506" y="150"/>
                      <a:pt x="498" y="154"/>
                    </a:cubicBezTo>
                    <a:cubicBezTo>
                      <a:pt x="498" y="155"/>
                      <a:pt x="504" y="152"/>
                      <a:pt x="508" y="150"/>
                    </a:cubicBezTo>
                    <a:cubicBezTo>
                      <a:pt x="509" y="151"/>
                      <a:pt x="502" y="155"/>
                      <a:pt x="494" y="158"/>
                    </a:cubicBezTo>
                    <a:cubicBezTo>
                      <a:pt x="497" y="155"/>
                      <a:pt x="492" y="158"/>
                      <a:pt x="491" y="156"/>
                    </a:cubicBezTo>
                    <a:close/>
                    <a:moveTo>
                      <a:pt x="776" y="69"/>
                    </a:moveTo>
                    <a:cubicBezTo>
                      <a:pt x="786" y="68"/>
                      <a:pt x="786" y="68"/>
                      <a:pt x="786" y="68"/>
                    </a:cubicBezTo>
                    <a:cubicBezTo>
                      <a:pt x="786" y="69"/>
                      <a:pt x="788" y="69"/>
                      <a:pt x="794" y="69"/>
                    </a:cubicBezTo>
                    <a:cubicBezTo>
                      <a:pt x="790" y="70"/>
                      <a:pt x="777" y="72"/>
                      <a:pt x="776" y="73"/>
                    </a:cubicBezTo>
                    <a:cubicBezTo>
                      <a:pt x="764" y="74"/>
                      <a:pt x="784" y="70"/>
                      <a:pt x="776" y="69"/>
                    </a:cubicBezTo>
                    <a:close/>
                    <a:moveTo>
                      <a:pt x="355" y="246"/>
                    </a:moveTo>
                    <a:cubicBezTo>
                      <a:pt x="358" y="244"/>
                      <a:pt x="364" y="240"/>
                      <a:pt x="370" y="235"/>
                    </a:cubicBezTo>
                    <a:cubicBezTo>
                      <a:pt x="377" y="230"/>
                      <a:pt x="383" y="225"/>
                      <a:pt x="387" y="221"/>
                    </a:cubicBezTo>
                    <a:cubicBezTo>
                      <a:pt x="387" y="224"/>
                      <a:pt x="385" y="227"/>
                      <a:pt x="378" y="233"/>
                    </a:cubicBezTo>
                    <a:cubicBezTo>
                      <a:pt x="370" y="239"/>
                      <a:pt x="379" y="230"/>
                      <a:pt x="381" y="228"/>
                    </a:cubicBezTo>
                    <a:cubicBezTo>
                      <a:pt x="367" y="236"/>
                      <a:pt x="360" y="247"/>
                      <a:pt x="351" y="251"/>
                    </a:cubicBezTo>
                    <a:cubicBezTo>
                      <a:pt x="349" y="255"/>
                      <a:pt x="341" y="262"/>
                      <a:pt x="345" y="261"/>
                    </a:cubicBezTo>
                    <a:cubicBezTo>
                      <a:pt x="331" y="273"/>
                      <a:pt x="336" y="267"/>
                      <a:pt x="328" y="271"/>
                    </a:cubicBezTo>
                    <a:cubicBezTo>
                      <a:pt x="335" y="266"/>
                      <a:pt x="346" y="254"/>
                      <a:pt x="355" y="246"/>
                    </a:cubicBezTo>
                    <a:close/>
                    <a:moveTo>
                      <a:pt x="438" y="187"/>
                    </a:moveTo>
                    <a:cubicBezTo>
                      <a:pt x="449" y="181"/>
                      <a:pt x="434" y="193"/>
                      <a:pt x="444" y="187"/>
                    </a:cubicBezTo>
                    <a:cubicBezTo>
                      <a:pt x="442" y="189"/>
                      <a:pt x="437" y="192"/>
                      <a:pt x="430" y="196"/>
                    </a:cubicBezTo>
                    <a:cubicBezTo>
                      <a:pt x="427" y="196"/>
                      <a:pt x="434" y="191"/>
                      <a:pt x="438" y="187"/>
                    </a:cubicBezTo>
                    <a:close/>
                    <a:moveTo>
                      <a:pt x="429" y="195"/>
                    </a:moveTo>
                    <a:cubicBezTo>
                      <a:pt x="420" y="201"/>
                      <a:pt x="414" y="203"/>
                      <a:pt x="418" y="200"/>
                    </a:cubicBezTo>
                    <a:cubicBezTo>
                      <a:pt x="426" y="194"/>
                      <a:pt x="428" y="194"/>
                      <a:pt x="429" y="195"/>
                    </a:cubicBezTo>
                    <a:close/>
                    <a:moveTo>
                      <a:pt x="471" y="168"/>
                    </a:moveTo>
                    <a:cubicBezTo>
                      <a:pt x="466" y="174"/>
                      <a:pt x="477" y="169"/>
                      <a:pt x="474" y="173"/>
                    </a:cubicBezTo>
                    <a:cubicBezTo>
                      <a:pt x="465" y="176"/>
                      <a:pt x="463" y="174"/>
                      <a:pt x="456" y="177"/>
                    </a:cubicBezTo>
                    <a:cubicBezTo>
                      <a:pt x="460" y="173"/>
                      <a:pt x="465" y="172"/>
                      <a:pt x="471" y="168"/>
                    </a:cubicBezTo>
                    <a:close/>
                    <a:moveTo>
                      <a:pt x="814" y="66"/>
                    </a:moveTo>
                    <a:cubicBezTo>
                      <a:pt x="816" y="68"/>
                      <a:pt x="825" y="67"/>
                      <a:pt x="834" y="67"/>
                    </a:cubicBezTo>
                    <a:cubicBezTo>
                      <a:pt x="843" y="67"/>
                      <a:pt x="853" y="67"/>
                      <a:pt x="855" y="68"/>
                    </a:cubicBezTo>
                    <a:cubicBezTo>
                      <a:pt x="846" y="68"/>
                      <a:pt x="838" y="68"/>
                      <a:pt x="834" y="69"/>
                    </a:cubicBezTo>
                    <a:cubicBezTo>
                      <a:pt x="836" y="70"/>
                      <a:pt x="843" y="69"/>
                      <a:pt x="848" y="69"/>
                    </a:cubicBezTo>
                    <a:cubicBezTo>
                      <a:pt x="849" y="70"/>
                      <a:pt x="835" y="70"/>
                      <a:pt x="825" y="71"/>
                    </a:cubicBezTo>
                    <a:cubicBezTo>
                      <a:pt x="829" y="68"/>
                      <a:pt x="822" y="70"/>
                      <a:pt x="813" y="70"/>
                    </a:cubicBezTo>
                    <a:cubicBezTo>
                      <a:pt x="811" y="68"/>
                      <a:pt x="820" y="69"/>
                      <a:pt x="827" y="69"/>
                    </a:cubicBezTo>
                    <a:cubicBezTo>
                      <a:pt x="829" y="67"/>
                      <a:pt x="816" y="68"/>
                      <a:pt x="809" y="69"/>
                    </a:cubicBezTo>
                    <a:cubicBezTo>
                      <a:pt x="810" y="68"/>
                      <a:pt x="816" y="67"/>
                      <a:pt x="814" y="66"/>
                    </a:cubicBezTo>
                    <a:close/>
                    <a:moveTo>
                      <a:pt x="288" y="308"/>
                    </a:moveTo>
                    <a:cubicBezTo>
                      <a:pt x="288" y="307"/>
                      <a:pt x="292" y="303"/>
                      <a:pt x="295" y="301"/>
                    </a:cubicBezTo>
                    <a:cubicBezTo>
                      <a:pt x="293" y="303"/>
                      <a:pt x="293" y="303"/>
                      <a:pt x="299" y="299"/>
                    </a:cubicBezTo>
                    <a:cubicBezTo>
                      <a:pt x="299" y="300"/>
                      <a:pt x="293" y="305"/>
                      <a:pt x="290" y="308"/>
                    </a:cubicBezTo>
                    <a:cubicBezTo>
                      <a:pt x="291" y="307"/>
                      <a:pt x="292" y="304"/>
                      <a:pt x="288" y="308"/>
                    </a:cubicBezTo>
                    <a:close/>
                    <a:moveTo>
                      <a:pt x="324" y="276"/>
                    </a:moveTo>
                    <a:cubicBezTo>
                      <a:pt x="315" y="285"/>
                      <a:pt x="330" y="275"/>
                      <a:pt x="326" y="279"/>
                    </a:cubicBezTo>
                    <a:cubicBezTo>
                      <a:pt x="324" y="282"/>
                      <a:pt x="319" y="287"/>
                      <a:pt x="312" y="293"/>
                    </a:cubicBezTo>
                    <a:cubicBezTo>
                      <a:pt x="310" y="294"/>
                      <a:pt x="315" y="290"/>
                      <a:pt x="319" y="286"/>
                    </a:cubicBezTo>
                    <a:cubicBezTo>
                      <a:pt x="312" y="291"/>
                      <a:pt x="310" y="294"/>
                      <a:pt x="308" y="296"/>
                    </a:cubicBezTo>
                    <a:cubicBezTo>
                      <a:pt x="306" y="299"/>
                      <a:pt x="304" y="302"/>
                      <a:pt x="298" y="308"/>
                    </a:cubicBezTo>
                    <a:cubicBezTo>
                      <a:pt x="297" y="308"/>
                      <a:pt x="299" y="305"/>
                      <a:pt x="302" y="303"/>
                    </a:cubicBezTo>
                    <a:cubicBezTo>
                      <a:pt x="302" y="302"/>
                      <a:pt x="301" y="303"/>
                      <a:pt x="299" y="305"/>
                    </a:cubicBezTo>
                    <a:cubicBezTo>
                      <a:pt x="300" y="301"/>
                      <a:pt x="305" y="297"/>
                      <a:pt x="309" y="292"/>
                    </a:cubicBezTo>
                    <a:cubicBezTo>
                      <a:pt x="308" y="293"/>
                      <a:pt x="304" y="297"/>
                      <a:pt x="301" y="299"/>
                    </a:cubicBezTo>
                    <a:cubicBezTo>
                      <a:pt x="309" y="290"/>
                      <a:pt x="305" y="294"/>
                      <a:pt x="305" y="291"/>
                    </a:cubicBezTo>
                    <a:cubicBezTo>
                      <a:pt x="313" y="284"/>
                      <a:pt x="314" y="282"/>
                      <a:pt x="320" y="278"/>
                    </a:cubicBezTo>
                    <a:cubicBezTo>
                      <a:pt x="320" y="278"/>
                      <a:pt x="313" y="284"/>
                      <a:pt x="314" y="285"/>
                    </a:cubicBezTo>
                    <a:cubicBezTo>
                      <a:pt x="315" y="285"/>
                      <a:pt x="322" y="276"/>
                      <a:pt x="327" y="274"/>
                    </a:cubicBezTo>
                    <a:cubicBezTo>
                      <a:pt x="328" y="274"/>
                      <a:pt x="325" y="277"/>
                      <a:pt x="324" y="276"/>
                    </a:cubicBezTo>
                    <a:close/>
                    <a:moveTo>
                      <a:pt x="679" y="88"/>
                    </a:moveTo>
                    <a:cubicBezTo>
                      <a:pt x="682" y="89"/>
                      <a:pt x="686" y="90"/>
                      <a:pt x="699" y="88"/>
                    </a:cubicBezTo>
                    <a:cubicBezTo>
                      <a:pt x="699" y="90"/>
                      <a:pt x="680" y="93"/>
                      <a:pt x="670" y="96"/>
                    </a:cubicBezTo>
                    <a:cubicBezTo>
                      <a:pt x="666" y="95"/>
                      <a:pt x="683" y="93"/>
                      <a:pt x="682" y="91"/>
                    </a:cubicBezTo>
                    <a:cubicBezTo>
                      <a:pt x="681" y="89"/>
                      <a:pt x="666" y="93"/>
                      <a:pt x="662" y="93"/>
                    </a:cubicBezTo>
                    <a:cubicBezTo>
                      <a:pt x="671" y="91"/>
                      <a:pt x="669" y="90"/>
                      <a:pt x="679" y="88"/>
                    </a:cubicBezTo>
                    <a:close/>
                    <a:moveTo>
                      <a:pt x="733" y="77"/>
                    </a:moveTo>
                    <a:cubicBezTo>
                      <a:pt x="741" y="76"/>
                      <a:pt x="746" y="75"/>
                      <a:pt x="750" y="75"/>
                    </a:cubicBezTo>
                    <a:cubicBezTo>
                      <a:pt x="751" y="76"/>
                      <a:pt x="733" y="78"/>
                      <a:pt x="733" y="77"/>
                    </a:cubicBezTo>
                    <a:close/>
                    <a:moveTo>
                      <a:pt x="257" y="343"/>
                    </a:moveTo>
                    <a:cubicBezTo>
                      <a:pt x="262" y="337"/>
                      <a:pt x="265" y="335"/>
                      <a:pt x="266" y="336"/>
                    </a:cubicBezTo>
                    <a:cubicBezTo>
                      <a:pt x="258" y="344"/>
                      <a:pt x="256" y="348"/>
                      <a:pt x="247" y="359"/>
                    </a:cubicBezTo>
                    <a:cubicBezTo>
                      <a:pt x="244" y="360"/>
                      <a:pt x="248" y="355"/>
                      <a:pt x="252" y="351"/>
                    </a:cubicBezTo>
                    <a:cubicBezTo>
                      <a:pt x="256" y="346"/>
                      <a:pt x="260" y="341"/>
                      <a:pt x="257" y="343"/>
                    </a:cubicBezTo>
                    <a:close/>
                    <a:moveTo>
                      <a:pt x="76" y="1015"/>
                    </a:moveTo>
                    <a:cubicBezTo>
                      <a:pt x="77" y="1017"/>
                      <a:pt x="77" y="1018"/>
                      <a:pt x="78" y="1017"/>
                    </a:cubicBezTo>
                    <a:cubicBezTo>
                      <a:pt x="80" y="1027"/>
                      <a:pt x="79" y="1027"/>
                      <a:pt x="82" y="1037"/>
                    </a:cubicBezTo>
                    <a:cubicBezTo>
                      <a:pt x="80" y="1033"/>
                      <a:pt x="78" y="1023"/>
                      <a:pt x="76" y="1015"/>
                    </a:cubicBezTo>
                    <a:close/>
                    <a:moveTo>
                      <a:pt x="538" y="138"/>
                    </a:moveTo>
                    <a:cubicBezTo>
                      <a:pt x="538" y="138"/>
                      <a:pt x="543" y="136"/>
                      <a:pt x="547" y="134"/>
                    </a:cubicBezTo>
                    <a:cubicBezTo>
                      <a:pt x="550" y="134"/>
                      <a:pt x="546" y="137"/>
                      <a:pt x="536" y="141"/>
                    </a:cubicBezTo>
                    <a:cubicBezTo>
                      <a:pt x="536" y="141"/>
                      <a:pt x="549" y="134"/>
                      <a:pt x="538" y="138"/>
                    </a:cubicBezTo>
                    <a:close/>
                    <a:moveTo>
                      <a:pt x="728" y="80"/>
                    </a:moveTo>
                    <a:cubicBezTo>
                      <a:pt x="731" y="80"/>
                      <a:pt x="738" y="79"/>
                      <a:pt x="744" y="79"/>
                    </a:cubicBezTo>
                    <a:cubicBezTo>
                      <a:pt x="750" y="78"/>
                      <a:pt x="754" y="78"/>
                      <a:pt x="750" y="80"/>
                    </a:cubicBezTo>
                    <a:cubicBezTo>
                      <a:pt x="745" y="81"/>
                      <a:pt x="744" y="80"/>
                      <a:pt x="743" y="80"/>
                    </a:cubicBezTo>
                    <a:cubicBezTo>
                      <a:pt x="737" y="81"/>
                      <a:pt x="736" y="82"/>
                      <a:pt x="730" y="83"/>
                    </a:cubicBezTo>
                    <a:lnTo>
                      <a:pt x="728" y="80"/>
                    </a:lnTo>
                    <a:close/>
                    <a:moveTo>
                      <a:pt x="208" y="409"/>
                    </a:moveTo>
                    <a:cubicBezTo>
                      <a:pt x="213" y="401"/>
                      <a:pt x="214" y="402"/>
                      <a:pt x="218" y="396"/>
                    </a:cubicBezTo>
                    <a:cubicBezTo>
                      <a:pt x="220" y="395"/>
                      <a:pt x="217" y="400"/>
                      <a:pt x="214" y="404"/>
                    </a:cubicBezTo>
                    <a:cubicBezTo>
                      <a:pt x="212" y="407"/>
                      <a:pt x="208" y="411"/>
                      <a:pt x="208" y="409"/>
                    </a:cubicBezTo>
                    <a:close/>
                    <a:moveTo>
                      <a:pt x="428" y="198"/>
                    </a:moveTo>
                    <a:cubicBezTo>
                      <a:pt x="437" y="193"/>
                      <a:pt x="437" y="193"/>
                      <a:pt x="437" y="193"/>
                    </a:cubicBezTo>
                    <a:cubicBezTo>
                      <a:pt x="437" y="194"/>
                      <a:pt x="437" y="195"/>
                      <a:pt x="427" y="201"/>
                    </a:cubicBezTo>
                    <a:cubicBezTo>
                      <a:pt x="429" y="199"/>
                      <a:pt x="429" y="199"/>
                      <a:pt x="428" y="198"/>
                    </a:cubicBezTo>
                    <a:close/>
                    <a:moveTo>
                      <a:pt x="389" y="228"/>
                    </a:moveTo>
                    <a:cubicBezTo>
                      <a:pt x="385" y="231"/>
                      <a:pt x="381" y="234"/>
                      <a:pt x="378" y="236"/>
                    </a:cubicBezTo>
                    <a:cubicBezTo>
                      <a:pt x="375" y="237"/>
                      <a:pt x="378" y="234"/>
                      <a:pt x="382" y="231"/>
                    </a:cubicBezTo>
                    <a:cubicBezTo>
                      <a:pt x="385" y="229"/>
                      <a:pt x="389" y="226"/>
                      <a:pt x="389" y="228"/>
                    </a:cubicBezTo>
                    <a:close/>
                    <a:moveTo>
                      <a:pt x="647" y="102"/>
                    </a:moveTo>
                    <a:cubicBezTo>
                      <a:pt x="655" y="100"/>
                      <a:pt x="658" y="100"/>
                      <a:pt x="658" y="101"/>
                    </a:cubicBezTo>
                    <a:cubicBezTo>
                      <a:pt x="648" y="104"/>
                      <a:pt x="648" y="104"/>
                      <a:pt x="648" y="104"/>
                    </a:cubicBezTo>
                    <a:lnTo>
                      <a:pt x="647" y="102"/>
                    </a:lnTo>
                    <a:close/>
                    <a:moveTo>
                      <a:pt x="754" y="79"/>
                    </a:moveTo>
                    <a:cubicBezTo>
                      <a:pt x="759" y="79"/>
                      <a:pt x="771" y="76"/>
                      <a:pt x="771" y="77"/>
                    </a:cubicBezTo>
                    <a:cubicBezTo>
                      <a:pt x="769" y="79"/>
                      <a:pt x="763" y="80"/>
                      <a:pt x="757" y="81"/>
                    </a:cubicBezTo>
                    <a:cubicBezTo>
                      <a:pt x="751" y="82"/>
                      <a:pt x="745" y="84"/>
                      <a:pt x="743" y="85"/>
                    </a:cubicBezTo>
                    <a:cubicBezTo>
                      <a:pt x="737" y="86"/>
                      <a:pt x="736" y="85"/>
                      <a:pt x="726" y="87"/>
                    </a:cubicBezTo>
                    <a:cubicBezTo>
                      <a:pt x="731" y="85"/>
                      <a:pt x="723" y="84"/>
                      <a:pt x="737" y="82"/>
                    </a:cubicBezTo>
                    <a:cubicBezTo>
                      <a:pt x="744" y="82"/>
                      <a:pt x="737" y="84"/>
                      <a:pt x="736" y="85"/>
                    </a:cubicBezTo>
                    <a:cubicBezTo>
                      <a:pt x="747" y="83"/>
                      <a:pt x="748" y="81"/>
                      <a:pt x="754" y="79"/>
                    </a:cubicBezTo>
                    <a:close/>
                    <a:moveTo>
                      <a:pt x="1008" y="83"/>
                    </a:moveTo>
                    <a:cubicBezTo>
                      <a:pt x="1011" y="82"/>
                      <a:pt x="1028" y="86"/>
                      <a:pt x="1036" y="87"/>
                    </a:cubicBezTo>
                    <a:cubicBezTo>
                      <a:pt x="1033" y="88"/>
                      <a:pt x="1036" y="89"/>
                      <a:pt x="1023" y="87"/>
                    </a:cubicBezTo>
                    <a:cubicBezTo>
                      <a:pt x="1025" y="85"/>
                      <a:pt x="1015" y="85"/>
                      <a:pt x="1008" y="83"/>
                    </a:cubicBezTo>
                    <a:close/>
                    <a:moveTo>
                      <a:pt x="309" y="304"/>
                    </a:moveTo>
                    <a:cubicBezTo>
                      <a:pt x="308" y="304"/>
                      <a:pt x="303" y="308"/>
                      <a:pt x="304" y="306"/>
                    </a:cubicBezTo>
                    <a:cubicBezTo>
                      <a:pt x="311" y="299"/>
                      <a:pt x="309" y="300"/>
                      <a:pt x="315" y="294"/>
                    </a:cubicBezTo>
                    <a:cubicBezTo>
                      <a:pt x="314" y="293"/>
                      <a:pt x="306" y="302"/>
                      <a:pt x="302" y="306"/>
                    </a:cubicBezTo>
                    <a:cubicBezTo>
                      <a:pt x="305" y="300"/>
                      <a:pt x="313" y="293"/>
                      <a:pt x="323" y="285"/>
                    </a:cubicBezTo>
                    <a:cubicBezTo>
                      <a:pt x="314" y="294"/>
                      <a:pt x="323" y="288"/>
                      <a:pt x="320" y="292"/>
                    </a:cubicBezTo>
                    <a:cubicBezTo>
                      <a:pt x="308" y="301"/>
                      <a:pt x="319" y="295"/>
                      <a:pt x="307" y="307"/>
                    </a:cubicBezTo>
                    <a:cubicBezTo>
                      <a:pt x="303" y="310"/>
                      <a:pt x="307" y="307"/>
                      <a:pt x="309" y="304"/>
                    </a:cubicBezTo>
                    <a:close/>
                    <a:moveTo>
                      <a:pt x="655" y="102"/>
                    </a:moveTo>
                    <a:cubicBezTo>
                      <a:pt x="651" y="104"/>
                      <a:pt x="656" y="103"/>
                      <a:pt x="657" y="104"/>
                    </a:cubicBezTo>
                    <a:cubicBezTo>
                      <a:pt x="652" y="105"/>
                      <a:pt x="644" y="107"/>
                      <a:pt x="644" y="108"/>
                    </a:cubicBezTo>
                    <a:cubicBezTo>
                      <a:pt x="640" y="109"/>
                      <a:pt x="646" y="105"/>
                      <a:pt x="655" y="102"/>
                    </a:cubicBezTo>
                    <a:close/>
                    <a:moveTo>
                      <a:pt x="672" y="98"/>
                    </a:moveTo>
                    <a:cubicBezTo>
                      <a:pt x="677" y="97"/>
                      <a:pt x="678" y="97"/>
                      <a:pt x="682" y="96"/>
                    </a:cubicBezTo>
                    <a:cubicBezTo>
                      <a:pt x="682" y="98"/>
                      <a:pt x="677" y="100"/>
                      <a:pt x="668" y="102"/>
                    </a:cubicBezTo>
                    <a:cubicBezTo>
                      <a:pt x="672" y="101"/>
                      <a:pt x="668" y="100"/>
                      <a:pt x="672" y="98"/>
                    </a:cubicBezTo>
                    <a:close/>
                    <a:moveTo>
                      <a:pt x="431" y="203"/>
                    </a:moveTo>
                    <a:cubicBezTo>
                      <a:pt x="434" y="202"/>
                      <a:pt x="437" y="200"/>
                      <a:pt x="438" y="200"/>
                    </a:cubicBezTo>
                    <a:cubicBezTo>
                      <a:pt x="443" y="196"/>
                      <a:pt x="440" y="197"/>
                      <a:pt x="448" y="192"/>
                    </a:cubicBezTo>
                    <a:cubicBezTo>
                      <a:pt x="453" y="190"/>
                      <a:pt x="450" y="192"/>
                      <a:pt x="447" y="194"/>
                    </a:cubicBezTo>
                    <a:cubicBezTo>
                      <a:pt x="443" y="196"/>
                      <a:pt x="440" y="199"/>
                      <a:pt x="444" y="197"/>
                    </a:cubicBezTo>
                    <a:cubicBezTo>
                      <a:pt x="438" y="201"/>
                      <a:pt x="433" y="203"/>
                      <a:pt x="431" y="203"/>
                    </a:cubicBezTo>
                    <a:close/>
                    <a:moveTo>
                      <a:pt x="455" y="189"/>
                    </a:moveTo>
                    <a:cubicBezTo>
                      <a:pt x="458" y="189"/>
                      <a:pt x="455" y="192"/>
                      <a:pt x="456" y="193"/>
                    </a:cubicBezTo>
                    <a:cubicBezTo>
                      <a:pt x="449" y="197"/>
                      <a:pt x="442" y="201"/>
                      <a:pt x="436" y="205"/>
                    </a:cubicBezTo>
                    <a:cubicBezTo>
                      <a:pt x="441" y="201"/>
                      <a:pt x="443" y="200"/>
                      <a:pt x="444" y="198"/>
                    </a:cubicBezTo>
                    <a:cubicBezTo>
                      <a:pt x="446" y="196"/>
                      <a:pt x="448" y="194"/>
                      <a:pt x="455" y="189"/>
                    </a:cubicBezTo>
                    <a:close/>
                    <a:moveTo>
                      <a:pt x="804" y="77"/>
                    </a:moveTo>
                    <a:cubicBezTo>
                      <a:pt x="805" y="76"/>
                      <a:pt x="809" y="77"/>
                      <a:pt x="814" y="77"/>
                    </a:cubicBezTo>
                    <a:cubicBezTo>
                      <a:pt x="815" y="78"/>
                      <a:pt x="818" y="78"/>
                      <a:pt x="823" y="78"/>
                    </a:cubicBezTo>
                    <a:cubicBezTo>
                      <a:pt x="812" y="80"/>
                      <a:pt x="813" y="77"/>
                      <a:pt x="804" y="77"/>
                    </a:cubicBezTo>
                    <a:close/>
                    <a:moveTo>
                      <a:pt x="870" y="75"/>
                    </a:moveTo>
                    <a:cubicBezTo>
                      <a:pt x="880" y="74"/>
                      <a:pt x="892" y="77"/>
                      <a:pt x="897" y="75"/>
                    </a:cubicBezTo>
                    <a:cubicBezTo>
                      <a:pt x="903" y="77"/>
                      <a:pt x="888" y="78"/>
                      <a:pt x="896" y="80"/>
                    </a:cubicBezTo>
                    <a:cubicBezTo>
                      <a:pt x="877" y="78"/>
                      <a:pt x="864" y="78"/>
                      <a:pt x="847" y="77"/>
                    </a:cubicBezTo>
                    <a:cubicBezTo>
                      <a:pt x="850" y="76"/>
                      <a:pt x="849" y="75"/>
                      <a:pt x="863" y="75"/>
                    </a:cubicBezTo>
                    <a:cubicBezTo>
                      <a:pt x="852" y="77"/>
                      <a:pt x="868" y="77"/>
                      <a:pt x="870" y="75"/>
                    </a:cubicBezTo>
                    <a:close/>
                    <a:moveTo>
                      <a:pt x="1034" y="93"/>
                    </a:moveTo>
                    <a:cubicBezTo>
                      <a:pt x="1039" y="92"/>
                      <a:pt x="1055" y="97"/>
                      <a:pt x="1058" y="99"/>
                    </a:cubicBezTo>
                    <a:cubicBezTo>
                      <a:pt x="1056" y="100"/>
                      <a:pt x="1045" y="96"/>
                      <a:pt x="1035" y="95"/>
                    </a:cubicBezTo>
                    <a:cubicBezTo>
                      <a:pt x="1031" y="93"/>
                      <a:pt x="1044" y="95"/>
                      <a:pt x="1034" y="93"/>
                    </a:cubicBezTo>
                    <a:close/>
                    <a:moveTo>
                      <a:pt x="1183" y="140"/>
                    </a:moveTo>
                    <a:cubicBezTo>
                      <a:pt x="1168" y="133"/>
                      <a:pt x="1159" y="130"/>
                      <a:pt x="1152" y="128"/>
                    </a:cubicBezTo>
                    <a:cubicBezTo>
                      <a:pt x="1144" y="126"/>
                      <a:pt x="1136" y="124"/>
                      <a:pt x="1122" y="118"/>
                    </a:cubicBezTo>
                    <a:cubicBezTo>
                      <a:pt x="1121" y="116"/>
                      <a:pt x="1131" y="119"/>
                      <a:pt x="1138" y="121"/>
                    </a:cubicBezTo>
                    <a:cubicBezTo>
                      <a:pt x="1147" y="125"/>
                      <a:pt x="1157" y="128"/>
                      <a:pt x="1165" y="131"/>
                    </a:cubicBezTo>
                    <a:cubicBezTo>
                      <a:pt x="1174" y="134"/>
                      <a:pt x="1180" y="136"/>
                      <a:pt x="1183" y="140"/>
                    </a:cubicBezTo>
                    <a:close/>
                    <a:moveTo>
                      <a:pt x="1005" y="91"/>
                    </a:moveTo>
                    <a:cubicBezTo>
                      <a:pt x="1002" y="89"/>
                      <a:pt x="995" y="90"/>
                      <a:pt x="988" y="88"/>
                    </a:cubicBezTo>
                    <a:cubicBezTo>
                      <a:pt x="998" y="88"/>
                      <a:pt x="1002" y="89"/>
                      <a:pt x="1000" y="86"/>
                    </a:cubicBezTo>
                    <a:cubicBezTo>
                      <a:pt x="1006" y="87"/>
                      <a:pt x="1008" y="88"/>
                      <a:pt x="1014" y="89"/>
                    </a:cubicBezTo>
                    <a:cubicBezTo>
                      <a:pt x="1013" y="91"/>
                      <a:pt x="1016" y="91"/>
                      <a:pt x="1009" y="92"/>
                    </a:cubicBezTo>
                    <a:cubicBezTo>
                      <a:pt x="1021" y="94"/>
                      <a:pt x="1034" y="96"/>
                      <a:pt x="1046" y="99"/>
                    </a:cubicBezTo>
                    <a:cubicBezTo>
                      <a:pt x="1039" y="98"/>
                      <a:pt x="1027" y="96"/>
                      <a:pt x="1015" y="94"/>
                    </a:cubicBezTo>
                    <a:cubicBezTo>
                      <a:pt x="1004" y="92"/>
                      <a:pt x="992" y="90"/>
                      <a:pt x="985" y="89"/>
                    </a:cubicBezTo>
                    <a:cubicBezTo>
                      <a:pt x="989" y="89"/>
                      <a:pt x="997" y="90"/>
                      <a:pt x="1005" y="91"/>
                    </a:cubicBezTo>
                    <a:close/>
                    <a:moveTo>
                      <a:pt x="1017" y="89"/>
                    </a:moveTo>
                    <a:cubicBezTo>
                      <a:pt x="1026" y="91"/>
                      <a:pt x="1026" y="92"/>
                      <a:pt x="1028" y="93"/>
                    </a:cubicBezTo>
                    <a:cubicBezTo>
                      <a:pt x="1017" y="92"/>
                      <a:pt x="1017" y="91"/>
                      <a:pt x="1017" y="89"/>
                    </a:cubicBezTo>
                    <a:close/>
                    <a:moveTo>
                      <a:pt x="731" y="89"/>
                    </a:moveTo>
                    <a:cubicBezTo>
                      <a:pt x="740" y="88"/>
                      <a:pt x="755" y="85"/>
                      <a:pt x="762" y="85"/>
                    </a:cubicBezTo>
                    <a:cubicBezTo>
                      <a:pt x="759" y="86"/>
                      <a:pt x="761" y="87"/>
                      <a:pt x="750" y="88"/>
                    </a:cubicBezTo>
                    <a:cubicBezTo>
                      <a:pt x="748" y="86"/>
                      <a:pt x="741" y="89"/>
                      <a:pt x="729" y="91"/>
                    </a:cubicBezTo>
                    <a:cubicBezTo>
                      <a:pt x="727" y="90"/>
                      <a:pt x="731" y="89"/>
                      <a:pt x="731" y="89"/>
                    </a:cubicBezTo>
                    <a:close/>
                    <a:moveTo>
                      <a:pt x="642" y="110"/>
                    </a:moveTo>
                    <a:cubicBezTo>
                      <a:pt x="638" y="114"/>
                      <a:pt x="654" y="107"/>
                      <a:pt x="663" y="105"/>
                    </a:cubicBezTo>
                    <a:cubicBezTo>
                      <a:pt x="670" y="105"/>
                      <a:pt x="660" y="108"/>
                      <a:pt x="659" y="110"/>
                    </a:cubicBezTo>
                    <a:cubicBezTo>
                      <a:pt x="653" y="111"/>
                      <a:pt x="648" y="113"/>
                      <a:pt x="643" y="114"/>
                    </a:cubicBezTo>
                    <a:cubicBezTo>
                      <a:pt x="636" y="114"/>
                      <a:pt x="657" y="110"/>
                      <a:pt x="654" y="109"/>
                    </a:cubicBezTo>
                    <a:cubicBezTo>
                      <a:pt x="645" y="111"/>
                      <a:pt x="636" y="116"/>
                      <a:pt x="630" y="118"/>
                    </a:cubicBezTo>
                    <a:cubicBezTo>
                      <a:pt x="631" y="117"/>
                      <a:pt x="629" y="117"/>
                      <a:pt x="629" y="116"/>
                    </a:cubicBezTo>
                    <a:cubicBezTo>
                      <a:pt x="629" y="115"/>
                      <a:pt x="632" y="113"/>
                      <a:pt x="642" y="110"/>
                    </a:cubicBezTo>
                    <a:close/>
                    <a:moveTo>
                      <a:pt x="515" y="161"/>
                    </a:moveTo>
                    <a:cubicBezTo>
                      <a:pt x="511" y="161"/>
                      <a:pt x="509" y="164"/>
                      <a:pt x="503" y="167"/>
                    </a:cubicBezTo>
                    <a:cubicBezTo>
                      <a:pt x="498" y="167"/>
                      <a:pt x="516" y="159"/>
                      <a:pt x="523" y="156"/>
                    </a:cubicBezTo>
                    <a:cubicBezTo>
                      <a:pt x="519" y="159"/>
                      <a:pt x="515" y="163"/>
                      <a:pt x="505" y="169"/>
                    </a:cubicBezTo>
                    <a:cubicBezTo>
                      <a:pt x="505" y="167"/>
                      <a:pt x="505" y="166"/>
                      <a:pt x="515" y="161"/>
                    </a:cubicBezTo>
                    <a:close/>
                    <a:moveTo>
                      <a:pt x="539" y="153"/>
                    </a:moveTo>
                    <a:cubicBezTo>
                      <a:pt x="537" y="154"/>
                      <a:pt x="536" y="154"/>
                      <a:pt x="532" y="155"/>
                    </a:cubicBezTo>
                    <a:cubicBezTo>
                      <a:pt x="531" y="155"/>
                      <a:pt x="549" y="147"/>
                      <a:pt x="537" y="152"/>
                    </a:cubicBezTo>
                    <a:cubicBezTo>
                      <a:pt x="540" y="148"/>
                      <a:pt x="543" y="150"/>
                      <a:pt x="547" y="148"/>
                    </a:cubicBezTo>
                    <a:cubicBezTo>
                      <a:pt x="546" y="147"/>
                      <a:pt x="549" y="143"/>
                      <a:pt x="563" y="139"/>
                    </a:cubicBezTo>
                    <a:cubicBezTo>
                      <a:pt x="559" y="143"/>
                      <a:pt x="549" y="149"/>
                      <a:pt x="540" y="154"/>
                    </a:cubicBezTo>
                    <a:cubicBezTo>
                      <a:pt x="536" y="155"/>
                      <a:pt x="537" y="154"/>
                      <a:pt x="539" y="153"/>
                    </a:cubicBezTo>
                    <a:close/>
                    <a:moveTo>
                      <a:pt x="703" y="96"/>
                    </a:moveTo>
                    <a:cubicBezTo>
                      <a:pt x="709" y="97"/>
                      <a:pt x="689" y="102"/>
                      <a:pt x="690" y="99"/>
                    </a:cubicBezTo>
                    <a:cubicBezTo>
                      <a:pt x="696" y="98"/>
                      <a:pt x="696" y="97"/>
                      <a:pt x="703" y="96"/>
                    </a:cubicBezTo>
                    <a:close/>
                    <a:moveTo>
                      <a:pt x="1693" y="1044"/>
                    </a:moveTo>
                    <a:cubicBezTo>
                      <a:pt x="1691" y="1057"/>
                      <a:pt x="1690" y="1053"/>
                      <a:pt x="1689" y="1066"/>
                    </a:cubicBezTo>
                    <a:cubicBezTo>
                      <a:pt x="1688" y="1065"/>
                      <a:pt x="1689" y="1060"/>
                      <a:pt x="1690" y="1052"/>
                    </a:cubicBezTo>
                    <a:cubicBezTo>
                      <a:pt x="1689" y="1051"/>
                      <a:pt x="1687" y="1072"/>
                      <a:pt x="1686" y="1067"/>
                    </a:cubicBezTo>
                    <a:cubicBezTo>
                      <a:pt x="1688" y="1056"/>
                      <a:pt x="1689" y="1054"/>
                      <a:pt x="1691" y="1042"/>
                    </a:cubicBezTo>
                    <a:cubicBezTo>
                      <a:pt x="1691" y="1046"/>
                      <a:pt x="1692" y="1041"/>
                      <a:pt x="1693" y="1044"/>
                    </a:cubicBezTo>
                    <a:close/>
                    <a:moveTo>
                      <a:pt x="413" y="230"/>
                    </a:moveTo>
                    <a:cubicBezTo>
                      <a:pt x="419" y="226"/>
                      <a:pt x="421" y="225"/>
                      <a:pt x="423" y="224"/>
                    </a:cubicBezTo>
                    <a:cubicBezTo>
                      <a:pt x="426" y="223"/>
                      <a:pt x="430" y="221"/>
                      <a:pt x="440" y="214"/>
                    </a:cubicBezTo>
                    <a:cubicBezTo>
                      <a:pt x="441" y="215"/>
                      <a:pt x="442" y="216"/>
                      <a:pt x="431" y="223"/>
                    </a:cubicBezTo>
                    <a:cubicBezTo>
                      <a:pt x="432" y="222"/>
                      <a:pt x="437" y="219"/>
                      <a:pt x="440" y="217"/>
                    </a:cubicBezTo>
                    <a:cubicBezTo>
                      <a:pt x="440" y="218"/>
                      <a:pt x="436" y="221"/>
                      <a:pt x="432" y="223"/>
                    </a:cubicBezTo>
                    <a:cubicBezTo>
                      <a:pt x="434" y="223"/>
                      <a:pt x="440" y="219"/>
                      <a:pt x="444" y="216"/>
                    </a:cubicBezTo>
                    <a:cubicBezTo>
                      <a:pt x="443" y="218"/>
                      <a:pt x="439" y="221"/>
                      <a:pt x="441" y="221"/>
                    </a:cubicBezTo>
                    <a:cubicBezTo>
                      <a:pt x="432" y="227"/>
                      <a:pt x="436" y="222"/>
                      <a:pt x="426" y="229"/>
                    </a:cubicBezTo>
                    <a:cubicBezTo>
                      <a:pt x="428" y="226"/>
                      <a:pt x="424" y="227"/>
                      <a:pt x="420" y="229"/>
                    </a:cubicBezTo>
                    <a:cubicBezTo>
                      <a:pt x="415" y="231"/>
                      <a:pt x="411" y="233"/>
                      <a:pt x="413" y="230"/>
                    </a:cubicBezTo>
                    <a:close/>
                    <a:moveTo>
                      <a:pt x="464" y="208"/>
                    </a:moveTo>
                    <a:cubicBezTo>
                      <a:pt x="461" y="211"/>
                      <a:pt x="459" y="212"/>
                      <a:pt x="464" y="211"/>
                    </a:cubicBezTo>
                    <a:cubicBezTo>
                      <a:pt x="455" y="217"/>
                      <a:pt x="460" y="211"/>
                      <a:pt x="454" y="215"/>
                    </a:cubicBezTo>
                    <a:cubicBezTo>
                      <a:pt x="452" y="216"/>
                      <a:pt x="454" y="216"/>
                      <a:pt x="454" y="218"/>
                    </a:cubicBezTo>
                    <a:cubicBezTo>
                      <a:pt x="453" y="219"/>
                      <a:pt x="451" y="222"/>
                      <a:pt x="442" y="228"/>
                    </a:cubicBezTo>
                    <a:cubicBezTo>
                      <a:pt x="445" y="224"/>
                      <a:pt x="453" y="217"/>
                      <a:pt x="440" y="223"/>
                    </a:cubicBezTo>
                    <a:cubicBezTo>
                      <a:pt x="440" y="222"/>
                      <a:pt x="444" y="219"/>
                      <a:pt x="449" y="216"/>
                    </a:cubicBezTo>
                    <a:cubicBezTo>
                      <a:pt x="455" y="213"/>
                      <a:pt x="461" y="209"/>
                      <a:pt x="464" y="208"/>
                    </a:cubicBezTo>
                    <a:close/>
                    <a:moveTo>
                      <a:pt x="406" y="226"/>
                    </a:moveTo>
                    <a:cubicBezTo>
                      <a:pt x="412" y="223"/>
                      <a:pt x="407" y="228"/>
                      <a:pt x="400" y="233"/>
                    </a:cubicBezTo>
                    <a:cubicBezTo>
                      <a:pt x="406" y="230"/>
                      <a:pt x="402" y="233"/>
                      <a:pt x="403" y="234"/>
                    </a:cubicBezTo>
                    <a:cubicBezTo>
                      <a:pt x="409" y="230"/>
                      <a:pt x="410" y="228"/>
                      <a:pt x="418" y="223"/>
                    </a:cubicBezTo>
                    <a:cubicBezTo>
                      <a:pt x="421" y="224"/>
                      <a:pt x="402" y="234"/>
                      <a:pt x="413" y="230"/>
                    </a:cubicBezTo>
                    <a:cubicBezTo>
                      <a:pt x="397" y="240"/>
                      <a:pt x="393" y="239"/>
                      <a:pt x="385" y="242"/>
                    </a:cubicBezTo>
                    <a:cubicBezTo>
                      <a:pt x="391" y="238"/>
                      <a:pt x="395" y="235"/>
                      <a:pt x="395" y="234"/>
                    </a:cubicBezTo>
                    <a:cubicBezTo>
                      <a:pt x="402" y="231"/>
                      <a:pt x="394" y="236"/>
                      <a:pt x="406" y="226"/>
                    </a:cubicBezTo>
                    <a:close/>
                    <a:moveTo>
                      <a:pt x="434" y="208"/>
                    </a:moveTo>
                    <a:cubicBezTo>
                      <a:pt x="439" y="205"/>
                      <a:pt x="429" y="213"/>
                      <a:pt x="422" y="218"/>
                    </a:cubicBezTo>
                    <a:cubicBezTo>
                      <a:pt x="419" y="219"/>
                      <a:pt x="423" y="215"/>
                      <a:pt x="422" y="215"/>
                    </a:cubicBezTo>
                    <a:cubicBezTo>
                      <a:pt x="430" y="208"/>
                      <a:pt x="433" y="210"/>
                      <a:pt x="434" y="208"/>
                    </a:cubicBezTo>
                    <a:close/>
                    <a:moveTo>
                      <a:pt x="450" y="197"/>
                    </a:moveTo>
                    <a:cubicBezTo>
                      <a:pt x="464" y="189"/>
                      <a:pt x="457" y="194"/>
                      <a:pt x="468" y="187"/>
                    </a:cubicBezTo>
                    <a:cubicBezTo>
                      <a:pt x="477" y="183"/>
                      <a:pt x="465" y="191"/>
                      <a:pt x="460" y="195"/>
                    </a:cubicBezTo>
                    <a:cubicBezTo>
                      <a:pt x="464" y="194"/>
                      <a:pt x="474" y="187"/>
                      <a:pt x="476" y="188"/>
                    </a:cubicBezTo>
                    <a:cubicBezTo>
                      <a:pt x="457" y="200"/>
                      <a:pt x="449" y="203"/>
                      <a:pt x="446" y="207"/>
                    </a:cubicBezTo>
                    <a:cubicBezTo>
                      <a:pt x="441" y="210"/>
                      <a:pt x="439" y="210"/>
                      <a:pt x="437" y="209"/>
                    </a:cubicBezTo>
                    <a:cubicBezTo>
                      <a:pt x="444" y="205"/>
                      <a:pt x="449" y="203"/>
                      <a:pt x="458" y="197"/>
                    </a:cubicBezTo>
                    <a:cubicBezTo>
                      <a:pt x="457" y="196"/>
                      <a:pt x="447" y="202"/>
                      <a:pt x="446" y="201"/>
                    </a:cubicBezTo>
                    <a:cubicBezTo>
                      <a:pt x="451" y="198"/>
                      <a:pt x="451" y="197"/>
                      <a:pt x="450" y="197"/>
                    </a:cubicBezTo>
                    <a:close/>
                    <a:moveTo>
                      <a:pt x="1386" y="267"/>
                    </a:moveTo>
                    <a:cubicBezTo>
                      <a:pt x="1379" y="261"/>
                      <a:pt x="1376" y="259"/>
                      <a:pt x="1373" y="257"/>
                    </a:cubicBezTo>
                    <a:cubicBezTo>
                      <a:pt x="1369" y="255"/>
                      <a:pt x="1366" y="253"/>
                      <a:pt x="1358" y="247"/>
                    </a:cubicBezTo>
                    <a:cubicBezTo>
                      <a:pt x="1366" y="252"/>
                      <a:pt x="1366" y="248"/>
                      <a:pt x="1359" y="241"/>
                    </a:cubicBezTo>
                    <a:cubicBezTo>
                      <a:pt x="1375" y="252"/>
                      <a:pt x="1382" y="259"/>
                      <a:pt x="1386" y="267"/>
                    </a:cubicBezTo>
                    <a:close/>
                    <a:moveTo>
                      <a:pt x="489" y="176"/>
                    </a:moveTo>
                    <a:cubicBezTo>
                      <a:pt x="498" y="170"/>
                      <a:pt x="497" y="173"/>
                      <a:pt x="502" y="170"/>
                    </a:cubicBezTo>
                    <a:cubicBezTo>
                      <a:pt x="498" y="174"/>
                      <a:pt x="495" y="174"/>
                      <a:pt x="485" y="180"/>
                    </a:cubicBezTo>
                    <a:cubicBezTo>
                      <a:pt x="486" y="179"/>
                      <a:pt x="488" y="177"/>
                      <a:pt x="489" y="176"/>
                    </a:cubicBezTo>
                    <a:close/>
                    <a:moveTo>
                      <a:pt x="265" y="356"/>
                    </a:moveTo>
                    <a:cubicBezTo>
                      <a:pt x="268" y="354"/>
                      <a:pt x="263" y="360"/>
                      <a:pt x="263" y="361"/>
                    </a:cubicBezTo>
                    <a:cubicBezTo>
                      <a:pt x="258" y="367"/>
                      <a:pt x="258" y="363"/>
                      <a:pt x="265" y="356"/>
                    </a:cubicBezTo>
                    <a:close/>
                    <a:moveTo>
                      <a:pt x="591" y="131"/>
                    </a:moveTo>
                    <a:cubicBezTo>
                      <a:pt x="592" y="132"/>
                      <a:pt x="578" y="137"/>
                      <a:pt x="573" y="138"/>
                    </a:cubicBezTo>
                    <a:cubicBezTo>
                      <a:pt x="572" y="137"/>
                      <a:pt x="582" y="134"/>
                      <a:pt x="591" y="131"/>
                    </a:cubicBezTo>
                    <a:close/>
                    <a:moveTo>
                      <a:pt x="235" y="395"/>
                    </a:moveTo>
                    <a:cubicBezTo>
                      <a:pt x="233" y="398"/>
                      <a:pt x="227" y="406"/>
                      <a:pt x="223" y="413"/>
                    </a:cubicBezTo>
                    <a:cubicBezTo>
                      <a:pt x="219" y="414"/>
                      <a:pt x="228" y="404"/>
                      <a:pt x="235" y="395"/>
                    </a:cubicBezTo>
                    <a:close/>
                    <a:moveTo>
                      <a:pt x="332" y="287"/>
                    </a:moveTo>
                    <a:cubicBezTo>
                      <a:pt x="331" y="290"/>
                      <a:pt x="335" y="288"/>
                      <a:pt x="328" y="295"/>
                    </a:cubicBezTo>
                    <a:cubicBezTo>
                      <a:pt x="330" y="291"/>
                      <a:pt x="318" y="301"/>
                      <a:pt x="332" y="287"/>
                    </a:cubicBezTo>
                    <a:close/>
                    <a:moveTo>
                      <a:pt x="1304" y="205"/>
                    </a:moveTo>
                    <a:cubicBezTo>
                      <a:pt x="1318" y="214"/>
                      <a:pt x="1333" y="225"/>
                      <a:pt x="1347" y="235"/>
                    </a:cubicBezTo>
                    <a:cubicBezTo>
                      <a:pt x="1343" y="234"/>
                      <a:pt x="1335" y="228"/>
                      <a:pt x="1324" y="220"/>
                    </a:cubicBezTo>
                    <a:cubicBezTo>
                      <a:pt x="1325" y="224"/>
                      <a:pt x="1339" y="230"/>
                      <a:pt x="1350" y="239"/>
                    </a:cubicBezTo>
                    <a:cubicBezTo>
                      <a:pt x="1350" y="240"/>
                      <a:pt x="1358" y="245"/>
                      <a:pt x="1356" y="245"/>
                    </a:cubicBezTo>
                    <a:cubicBezTo>
                      <a:pt x="1346" y="238"/>
                      <a:pt x="1344" y="236"/>
                      <a:pt x="1339" y="232"/>
                    </a:cubicBezTo>
                    <a:cubicBezTo>
                      <a:pt x="1333" y="229"/>
                      <a:pt x="1329" y="226"/>
                      <a:pt x="1324" y="224"/>
                    </a:cubicBezTo>
                    <a:cubicBezTo>
                      <a:pt x="1321" y="224"/>
                      <a:pt x="1331" y="229"/>
                      <a:pt x="1336" y="233"/>
                    </a:cubicBezTo>
                    <a:cubicBezTo>
                      <a:pt x="1325" y="227"/>
                      <a:pt x="1325" y="228"/>
                      <a:pt x="1327" y="230"/>
                    </a:cubicBezTo>
                    <a:cubicBezTo>
                      <a:pt x="1325" y="228"/>
                      <a:pt x="1324" y="228"/>
                      <a:pt x="1324" y="229"/>
                    </a:cubicBezTo>
                    <a:cubicBezTo>
                      <a:pt x="1315" y="221"/>
                      <a:pt x="1320" y="222"/>
                      <a:pt x="1307" y="213"/>
                    </a:cubicBezTo>
                    <a:cubicBezTo>
                      <a:pt x="1308" y="212"/>
                      <a:pt x="1322" y="222"/>
                      <a:pt x="1324" y="222"/>
                    </a:cubicBezTo>
                    <a:cubicBezTo>
                      <a:pt x="1323" y="220"/>
                      <a:pt x="1318" y="219"/>
                      <a:pt x="1313" y="215"/>
                    </a:cubicBezTo>
                    <a:cubicBezTo>
                      <a:pt x="1318" y="217"/>
                      <a:pt x="1315" y="215"/>
                      <a:pt x="1312" y="212"/>
                    </a:cubicBezTo>
                    <a:cubicBezTo>
                      <a:pt x="1308" y="209"/>
                      <a:pt x="1303" y="206"/>
                      <a:pt x="1304" y="205"/>
                    </a:cubicBezTo>
                    <a:close/>
                    <a:moveTo>
                      <a:pt x="775" y="87"/>
                    </a:moveTo>
                    <a:cubicBezTo>
                      <a:pt x="774" y="87"/>
                      <a:pt x="787" y="86"/>
                      <a:pt x="792" y="85"/>
                    </a:cubicBezTo>
                    <a:cubicBezTo>
                      <a:pt x="793" y="87"/>
                      <a:pt x="793" y="87"/>
                      <a:pt x="793" y="87"/>
                    </a:cubicBezTo>
                    <a:cubicBezTo>
                      <a:pt x="780" y="89"/>
                      <a:pt x="784" y="87"/>
                      <a:pt x="775" y="87"/>
                    </a:cubicBezTo>
                    <a:close/>
                    <a:moveTo>
                      <a:pt x="249" y="376"/>
                    </a:moveTo>
                    <a:cubicBezTo>
                      <a:pt x="257" y="368"/>
                      <a:pt x="259" y="368"/>
                      <a:pt x="267" y="359"/>
                    </a:cubicBezTo>
                    <a:cubicBezTo>
                      <a:pt x="259" y="370"/>
                      <a:pt x="266" y="362"/>
                      <a:pt x="264" y="367"/>
                    </a:cubicBezTo>
                    <a:cubicBezTo>
                      <a:pt x="255" y="378"/>
                      <a:pt x="259" y="370"/>
                      <a:pt x="251" y="380"/>
                    </a:cubicBezTo>
                    <a:cubicBezTo>
                      <a:pt x="247" y="382"/>
                      <a:pt x="260" y="367"/>
                      <a:pt x="250" y="379"/>
                    </a:cubicBezTo>
                    <a:cubicBezTo>
                      <a:pt x="248" y="380"/>
                      <a:pt x="251" y="376"/>
                      <a:pt x="249" y="376"/>
                    </a:cubicBezTo>
                    <a:close/>
                    <a:moveTo>
                      <a:pt x="643" y="115"/>
                    </a:moveTo>
                    <a:cubicBezTo>
                      <a:pt x="653" y="111"/>
                      <a:pt x="647" y="115"/>
                      <a:pt x="657" y="112"/>
                    </a:cubicBezTo>
                    <a:cubicBezTo>
                      <a:pt x="658" y="113"/>
                      <a:pt x="655" y="115"/>
                      <a:pt x="642" y="118"/>
                    </a:cubicBezTo>
                    <a:cubicBezTo>
                      <a:pt x="642" y="118"/>
                      <a:pt x="646" y="116"/>
                      <a:pt x="648" y="116"/>
                    </a:cubicBezTo>
                    <a:cubicBezTo>
                      <a:pt x="649" y="114"/>
                      <a:pt x="642" y="117"/>
                      <a:pt x="643" y="115"/>
                    </a:cubicBezTo>
                    <a:close/>
                    <a:moveTo>
                      <a:pt x="983" y="90"/>
                    </a:moveTo>
                    <a:cubicBezTo>
                      <a:pt x="987" y="90"/>
                      <a:pt x="992" y="91"/>
                      <a:pt x="996" y="92"/>
                    </a:cubicBezTo>
                    <a:cubicBezTo>
                      <a:pt x="998" y="93"/>
                      <a:pt x="994" y="93"/>
                      <a:pt x="989" y="92"/>
                    </a:cubicBezTo>
                    <a:cubicBezTo>
                      <a:pt x="985" y="91"/>
                      <a:pt x="980" y="90"/>
                      <a:pt x="983" y="90"/>
                    </a:cubicBezTo>
                    <a:close/>
                    <a:moveTo>
                      <a:pt x="572" y="142"/>
                    </a:moveTo>
                    <a:cubicBezTo>
                      <a:pt x="579" y="139"/>
                      <a:pt x="578" y="139"/>
                      <a:pt x="577" y="138"/>
                    </a:cubicBezTo>
                    <a:cubicBezTo>
                      <a:pt x="591" y="133"/>
                      <a:pt x="601" y="130"/>
                      <a:pt x="604" y="130"/>
                    </a:cubicBezTo>
                    <a:cubicBezTo>
                      <a:pt x="588" y="136"/>
                      <a:pt x="587" y="138"/>
                      <a:pt x="582" y="142"/>
                    </a:cubicBezTo>
                    <a:cubicBezTo>
                      <a:pt x="577" y="143"/>
                      <a:pt x="582" y="140"/>
                      <a:pt x="572" y="142"/>
                    </a:cubicBezTo>
                    <a:close/>
                    <a:moveTo>
                      <a:pt x="670" y="108"/>
                    </a:moveTo>
                    <a:cubicBezTo>
                      <a:pt x="676" y="107"/>
                      <a:pt x="684" y="105"/>
                      <a:pt x="684" y="106"/>
                    </a:cubicBezTo>
                    <a:cubicBezTo>
                      <a:pt x="676" y="108"/>
                      <a:pt x="668" y="110"/>
                      <a:pt x="670" y="108"/>
                    </a:cubicBezTo>
                    <a:close/>
                    <a:moveTo>
                      <a:pt x="544" y="153"/>
                    </a:moveTo>
                    <a:cubicBezTo>
                      <a:pt x="547" y="154"/>
                      <a:pt x="542" y="156"/>
                      <a:pt x="537" y="159"/>
                    </a:cubicBezTo>
                    <a:cubicBezTo>
                      <a:pt x="538" y="159"/>
                      <a:pt x="543" y="157"/>
                      <a:pt x="548" y="155"/>
                    </a:cubicBezTo>
                    <a:cubicBezTo>
                      <a:pt x="553" y="153"/>
                      <a:pt x="557" y="151"/>
                      <a:pt x="557" y="152"/>
                    </a:cubicBezTo>
                    <a:cubicBezTo>
                      <a:pt x="554" y="154"/>
                      <a:pt x="551" y="155"/>
                      <a:pt x="551" y="154"/>
                    </a:cubicBezTo>
                    <a:cubicBezTo>
                      <a:pt x="554" y="156"/>
                      <a:pt x="535" y="165"/>
                      <a:pt x="519" y="174"/>
                    </a:cubicBezTo>
                    <a:cubicBezTo>
                      <a:pt x="524" y="170"/>
                      <a:pt x="516" y="174"/>
                      <a:pt x="516" y="172"/>
                    </a:cubicBezTo>
                    <a:cubicBezTo>
                      <a:pt x="519" y="170"/>
                      <a:pt x="530" y="165"/>
                      <a:pt x="536" y="161"/>
                    </a:cubicBezTo>
                    <a:cubicBezTo>
                      <a:pt x="534" y="162"/>
                      <a:pt x="532" y="162"/>
                      <a:pt x="531" y="162"/>
                    </a:cubicBezTo>
                    <a:cubicBezTo>
                      <a:pt x="527" y="164"/>
                      <a:pt x="530" y="164"/>
                      <a:pt x="520" y="168"/>
                    </a:cubicBezTo>
                    <a:cubicBezTo>
                      <a:pt x="520" y="167"/>
                      <a:pt x="519" y="168"/>
                      <a:pt x="516" y="169"/>
                    </a:cubicBezTo>
                    <a:cubicBezTo>
                      <a:pt x="524" y="164"/>
                      <a:pt x="532" y="160"/>
                      <a:pt x="544" y="153"/>
                    </a:cubicBezTo>
                    <a:close/>
                    <a:moveTo>
                      <a:pt x="220" y="419"/>
                    </a:moveTo>
                    <a:cubicBezTo>
                      <a:pt x="226" y="411"/>
                      <a:pt x="226" y="414"/>
                      <a:pt x="231" y="406"/>
                    </a:cubicBezTo>
                    <a:cubicBezTo>
                      <a:pt x="231" y="406"/>
                      <a:pt x="226" y="414"/>
                      <a:pt x="226" y="414"/>
                    </a:cubicBezTo>
                    <a:cubicBezTo>
                      <a:pt x="223" y="418"/>
                      <a:pt x="221" y="420"/>
                      <a:pt x="220" y="419"/>
                    </a:cubicBezTo>
                    <a:close/>
                    <a:moveTo>
                      <a:pt x="741" y="96"/>
                    </a:moveTo>
                    <a:cubicBezTo>
                      <a:pt x="743" y="96"/>
                      <a:pt x="739" y="97"/>
                      <a:pt x="735" y="98"/>
                    </a:cubicBezTo>
                    <a:cubicBezTo>
                      <a:pt x="737" y="98"/>
                      <a:pt x="744" y="97"/>
                      <a:pt x="749" y="96"/>
                    </a:cubicBezTo>
                    <a:cubicBezTo>
                      <a:pt x="744" y="98"/>
                      <a:pt x="760" y="98"/>
                      <a:pt x="771" y="96"/>
                    </a:cubicBezTo>
                    <a:cubicBezTo>
                      <a:pt x="772" y="98"/>
                      <a:pt x="766" y="99"/>
                      <a:pt x="753" y="101"/>
                    </a:cubicBezTo>
                    <a:cubicBezTo>
                      <a:pt x="753" y="101"/>
                      <a:pt x="752" y="101"/>
                      <a:pt x="749" y="101"/>
                    </a:cubicBezTo>
                    <a:cubicBezTo>
                      <a:pt x="749" y="100"/>
                      <a:pt x="755" y="100"/>
                      <a:pt x="759" y="99"/>
                    </a:cubicBezTo>
                    <a:cubicBezTo>
                      <a:pt x="754" y="99"/>
                      <a:pt x="744" y="99"/>
                      <a:pt x="738" y="99"/>
                    </a:cubicBezTo>
                    <a:cubicBezTo>
                      <a:pt x="732" y="99"/>
                      <a:pt x="730" y="98"/>
                      <a:pt x="741" y="96"/>
                    </a:cubicBezTo>
                    <a:close/>
                    <a:moveTo>
                      <a:pt x="343" y="285"/>
                    </a:moveTo>
                    <a:cubicBezTo>
                      <a:pt x="353" y="278"/>
                      <a:pt x="364" y="265"/>
                      <a:pt x="376" y="257"/>
                    </a:cubicBezTo>
                    <a:cubicBezTo>
                      <a:pt x="371" y="264"/>
                      <a:pt x="356" y="274"/>
                      <a:pt x="342" y="288"/>
                    </a:cubicBezTo>
                    <a:cubicBezTo>
                      <a:pt x="341" y="287"/>
                      <a:pt x="344" y="284"/>
                      <a:pt x="343" y="285"/>
                    </a:cubicBezTo>
                    <a:close/>
                    <a:moveTo>
                      <a:pt x="472" y="192"/>
                    </a:moveTo>
                    <a:cubicBezTo>
                      <a:pt x="480" y="187"/>
                      <a:pt x="478" y="190"/>
                      <a:pt x="479" y="190"/>
                    </a:cubicBezTo>
                    <a:cubicBezTo>
                      <a:pt x="476" y="193"/>
                      <a:pt x="469" y="197"/>
                      <a:pt x="463" y="200"/>
                    </a:cubicBezTo>
                    <a:cubicBezTo>
                      <a:pt x="456" y="204"/>
                      <a:pt x="451" y="207"/>
                      <a:pt x="449" y="209"/>
                    </a:cubicBezTo>
                    <a:cubicBezTo>
                      <a:pt x="443" y="212"/>
                      <a:pt x="445" y="210"/>
                      <a:pt x="449" y="208"/>
                    </a:cubicBezTo>
                    <a:cubicBezTo>
                      <a:pt x="452" y="205"/>
                      <a:pt x="457" y="202"/>
                      <a:pt x="455" y="203"/>
                    </a:cubicBezTo>
                    <a:cubicBezTo>
                      <a:pt x="463" y="198"/>
                      <a:pt x="462" y="200"/>
                      <a:pt x="468" y="196"/>
                    </a:cubicBezTo>
                    <a:cubicBezTo>
                      <a:pt x="470" y="195"/>
                      <a:pt x="472" y="193"/>
                      <a:pt x="476" y="191"/>
                    </a:cubicBezTo>
                    <a:cubicBezTo>
                      <a:pt x="474" y="192"/>
                      <a:pt x="472" y="193"/>
                      <a:pt x="472" y="192"/>
                    </a:cubicBezTo>
                    <a:close/>
                    <a:moveTo>
                      <a:pt x="775" y="91"/>
                    </a:moveTo>
                    <a:cubicBezTo>
                      <a:pt x="785" y="93"/>
                      <a:pt x="792" y="89"/>
                      <a:pt x="808" y="88"/>
                    </a:cubicBezTo>
                    <a:cubicBezTo>
                      <a:pt x="793" y="91"/>
                      <a:pt x="801" y="92"/>
                      <a:pt x="788" y="95"/>
                    </a:cubicBezTo>
                    <a:cubicBezTo>
                      <a:pt x="789" y="93"/>
                      <a:pt x="785" y="92"/>
                      <a:pt x="769" y="94"/>
                    </a:cubicBezTo>
                    <a:cubicBezTo>
                      <a:pt x="774" y="94"/>
                      <a:pt x="780" y="94"/>
                      <a:pt x="771" y="95"/>
                    </a:cubicBezTo>
                    <a:cubicBezTo>
                      <a:pt x="764" y="96"/>
                      <a:pt x="764" y="96"/>
                      <a:pt x="764" y="96"/>
                    </a:cubicBezTo>
                    <a:cubicBezTo>
                      <a:pt x="762" y="94"/>
                      <a:pt x="762" y="94"/>
                      <a:pt x="762" y="94"/>
                    </a:cubicBezTo>
                    <a:cubicBezTo>
                      <a:pt x="770" y="93"/>
                      <a:pt x="775" y="92"/>
                      <a:pt x="775" y="91"/>
                    </a:cubicBezTo>
                    <a:close/>
                    <a:moveTo>
                      <a:pt x="628" y="124"/>
                    </a:moveTo>
                    <a:cubicBezTo>
                      <a:pt x="626" y="126"/>
                      <a:pt x="624" y="128"/>
                      <a:pt x="613" y="131"/>
                    </a:cubicBezTo>
                    <a:cubicBezTo>
                      <a:pt x="611" y="131"/>
                      <a:pt x="609" y="131"/>
                      <a:pt x="609" y="131"/>
                    </a:cubicBezTo>
                    <a:cubicBezTo>
                      <a:pt x="614" y="128"/>
                      <a:pt x="620" y="127"/>
                      <a:pt x="628" y="124"/>
                    </a:cubicBezTo>
                    <a:close/>
                    <a:moveTo>
                      <a:pt x="256" y="383"/>
                    </a:moveTo>
                    <a:cubicBezTo>
                      <a:pt x="255" y="383"/>
                      <a:pt x="263" y="371"/>
                      <a:pt x="256" y="380"/>
                    </a:cubicBezTo>
                    <a:cubicBezTo>
                      <a:pt x="256" y="379"/>
                      <a:pt x="256" y="378"/>
                      <a:pt x="259" y="375"/>
                    </a:cubicBezTo>
                    <a:cubicBezTo>
                      <a:pt x="263" y="370"/>
                      <a:pt x="263" y="370"/>
                      <a:pt x="263" y="370"/>
                    </a:cubicBezTo>
                    <a:cubicBezTo>
                      <a:pt x="262" y="375"/>
                      <a:pt x="277" y="357"/>
                      <a:pt x="272" y="366"/>
                    </a:cubicBezTo>
                    <a:cubicBezTo>
                      <a:pt x="259" y="380"/>
                      <a:pt x="254" y="389"/>
                      <a:pt x="259" y="387"/>
                    </a:cubicBezTo>
                    <a:cubicBezTo>
                      <a:pt x="257" y="391"/>
                      <a:pt x="247" y="403"/>
                      <a:pt x="249" y="402"/>
                    </a:cubicBezTo>
                    <a:cubicBezTo>
                      <a:pt x="245" y="407"/>
                      <a:pt x="245" y="406"/>
                      <a:pt x="245" y="405"/>
                    </a:cubicBezTo>
                    <a:cubicBezTo>
                      <a:pt x="244" y="405"/>
                      <a:pt x="243" y="406"/>
                      <a:pt x="237" y="415"/>
                    </a:cubicBezTo>
                    <a:cubicBezTo>
                      <a:pt x="235" y="416"/>
                      <a:pt x="239" y="410"/>
                      <a:pt x="236" y="412"/>
                    </a:cubicBezTo>
                    <a:cubicBezTo>
                      <a:pt x="229" y="421"/>
                      <a:pt x="235" y="416"/>
                      <a:pt x="235" y="417"/>
                    </a:cubicBezTo>
                    <a:cubicBezTo>
                      <a:pt x="230" y="422"/>
                      <a:pt x="225" y="426"/>
                      <a:pt x="225" y="425"/>
                    </a:cubicBezTo>
                    <a:cubicBezTo>
                      <a:pt x="225" y="423"/>
                      <a:pt x="228" y="417"/>
                      <a:pt x="231" y="413"/>
                    </a:cubicBezTo>
                    <a:cubicBezTo>
                      <a:pt x="233" y="408"/>
                      <a:pt x="235" y="406"/>
                      <a:pt x="229" y="411"/>
                    </a:cubicBezTo>
                    <a:cubicBezTo>
                      <a:pt x="235" y="403"/>
                      <a:pt x="240" y="399"/>
                      <a:pt x="237" y="403"/>
                    </a:cubicBezTo>
                    <a:cubicBezTo>
                      <a:pt x="240" y="399"/>
                      <a:pt x="244" y="395"/>
                      <a:pt x="247" y="390"/>
                    </a:cubicBezTo>
                    <a:cubicBezTo>
                      <a:pt x="246" y="389"/>
                      <a:pt x="239" y="400"/>
                      <a:pt x="239" y="398"/>
                    </a:cubicBezTo>
                    <a:cubicBezTo>
                      <a:pt x="245" y="389"/>
                      <a:pt x="248" y="386"/>
                      <a:pt x="253" y="380"/>
                    </a:cubicBezTo>
                    <a:cubicBezTo>
                      <a:pt x="255" y="380"/>
                      <a:pt x="244" y="395"/>
                      <a:pt x="254" y="383"/>
                    </a:cubicBezTo>
                    <a:cubicBezTo>
                      <a:pt x="250" y="388"/>
                      <a:pt x="247" y="394"/>
                      <a:pt x="256" y="383"/>
                    </a:cubicBezTo>
                    <a:close/>
                    <a:moveTo>
                      <a:pt x="401" y="240"/>
                    </a:moveTo>
                    <a:cubicBezTo>
                      <a:pt x="404" y="235"/>
                      <a:pt x="408" y="236"/>
                      <a:pt x="413" y="233"/>
                    </a:cubicBezTo>
                    <a:cubicBezTo>
                      <a:pt x="413" y="234"/>
                      <a:pt x="407" y="238"/>
                      <a:pt x="403" y="241"/>
                    </a:cubicBezTo>
                    <a:cubicBezTo>
                      <a:pt x="398" y="243"/>
                      <a:pt x="408" y="235"/>
                      <a:pt x="401" y="240"/>
                    </a:cubicBezTo>
                    <a:close/>
                    <a:moveTo>
                      <a:pt x="1301" y="211"/>
                    </a:moveTo>
                    <a:cubicBezTo>
                      <a:pt x="1312" y="219"/>
                      <a:pt x="1300" y="214"/>
                      <a:pt x="1289" y="207"/>
                    </a:cubicBezTo>
                    <a:cubicBezTo>
                      <a:pt x="1291" y="209"/>
                      <a:pt x="1300" y="215"/>
                      <a:pt x="1309" y="220"/>
                    </a:cubicBezTo>
                    <a:cubicBezTo>
                      <a:pt x="1317" y="225"/>
                      <a:pt x="1324" y="230"/>
                      <a:pt x="1324" y="232"/>
                    </a:cubicBezTo>
                    <a:cubicBezTo>
                      <a:pt x="1316" y="226"/>
                      <a:pt x="1311" y="222"/>
                      <a:pt x="1305" y="219"/>
                    </a:cubicBezTo>
                    <a:cubicBezTo>
                      <a:pt x="1299" y="215"/>
                      <a:pt x="1293" y="211"/>
                      <a:pt x="1283" y="206"/>
                    </a:cubicBezTo>
                    <a:cubicBezTo>
                      <a:pt x="1294" y="210"/>
                      <a:pt x="1271" y="194"/>
                      <a:pt x="1289" y="205"/>
                    </a:cubicBezTo>
                    <a:cubicBezTo>
                      <a:pt x="1290" y="204"/>
                      <a:pt x="1273" y="196"/>
                      <a:pt x="1277" y="197"/>
                    </a:cubicBezTo>
                    <a:cubicBezTo>
                      <a:pt x="1291" y="203"/>
                      <a:pt x="1297" y="212"/>
                      <a:pt x="1301" y="211"/>
                    </a:cubicBezTo>
                    <a:close/>
                    <a:moveTo>
                      <a:pt x="199" y="457"/>
                    </a:moveTo>
                    <a:cubicBezTo>
                      <a:pt x="203" y="450"/>
                      <a:pt x="205" y="450"/>
                      <a:pt x="206" y="449"/>
                    </a:cubicBezTo>
                    <a:cubicBezTo>
                      <a:pt x="204" y="452"/>
                      <a:pt x="203" y="454"/>
                      <a:pt x="204" y="455"/>
                    </a:cubicBezTo>
                    <a:cubicBezTo>
                      <a:pt x="200" y="461"/>
                      <a:pt x="201" y="456"/>
                      <a:pt x="199" y="457"/>
                    </a:cubicBezTo>
                    <a:close/>
                    <a:moveTo>
                      <a:pt x="506" y="176"/>
                    </a:moveTo>
                    <a:cubicBezTo>
                      <a:pt x="499" y="183"/>
                      <a:pt x="510" y="178"/>
                      <a:pt x="515" y="179"/>
                    </a:cubicBezTo>
                    <a:cubicBezTo>
                      <a:pt x="523" y="175"/>
                      <a:pt x="516" y="176"/>
                      <a:pt x="526" y="172"/>
                    </a:cubicBezTo>
                    <a:cubicBezTo>
                      <a:pt x="527" y="173"/>
                      <a:pt x="527" y="173"/>
                      <a:pt x="527" y="173"/>
                    </a:cubicBezTo>
                    <a:cubicBezTo>
                      <a:pt x="534" y="168"/>
                      <a:pt x="545" y="165"/>
                      <a:pt x="547" y="162"/>
                    </a:cubicBezTo>
                    <a:cubicBezTo>
                      <a:pt x="551" y="162"/>
                      <a:pt x="557" y="159"/>
                      <a:pt x="566" y="155"/>
                    </a:cubicBezTo>
                    <a:cubicBezTo>
                      <a:pt x="563" y="157"/>
                      <a:pt x="551" y="163"/>
                      <a:pt x="568" y="156"/>
                    </a:cubicBezTo>
                    <a:cubicBezTo>
                      <a:pt x="567" y="158"/>
                      <a:pt x="555" y="163"/>
                      <a:pt x="562" y="163"/>
                    </a:cubicBezTo>
                    <a:cubicBezTo>
                      <a:pt x="557" y="165"/>
                      <a:pt x="553" y="168"/>
                      <a:pt x="551" y="169"/>
                    </a:cubicBezTo>
                    <a:cubicBezTo>
                      <a:pt x="537" y="173"/>
                      <a:pt x="557" y="164"/>
                      <a:pt x="555" y="161"/>
                    </a:cubicBezTo>
                    <a:cubicBezTo>
                      <a:pt x="553" y="161"/>
                      <a:pt x="540" y="168"/>
                      <a:pt x="534" y="171"/>
                    </a:cubicBezTo>
                    <a:cubicBezTo>
                      <a:pt x="542" y="170"/>
                      <a:pt x="533" y="172"/>
                      <a:pt x="539" y="174"/>
                    </a:cubicBezTo>
                    <a:cubicBezTo>
                      <a:pt x="526" y="180"/>
                      <a:pt x="523" y="182"/>
                      <a:pt x="516" y="186"/>
                    </a:cubicBezTo>
                    <a:cubicBezTo>
                      <a:pt x="513" y="186"/>
                      <a:pt x="510" y="187"/>
                      <a:pt x="507" y="187"/>
                    </a:cubicBezTo>
                    <a:cubicBezTo>
                      <a:pt x="517" y="181"/>
                      <a:pt x="523" y="179"/>
                      <a:pt x="528" y="177"/>
                    </a:cubicBezTo>
                    <a:cubicBezTo>
                      <a:pt x="527" y="176"/>
                      <a:pt x="521" y="178"/>
                      <a:pt x="516" y="181"/>
                    </a:cubicBezTo>
                    <a:cubicBezTo>
                      <a:pt x="510" y="184"/>
                      <a:pt x="503" y="188"/>
                      <a:pt x="501" y="190"/>
                    </a:cubicBezTo>
                    <a:cubicBezTo>
                      <a:pt x="493" y="195"/>
                      <a:pt x="490" y="195"/>
                      <a:pt x="484" y="199"/>
                    </a:cubicBezTo>
                    <a:cubicBezTo>
                      <a:pt x="482" y="198"/>
                      <a:pt x="499" y="190"/>
                      <a:pt x="502" y="187"/>
                    </a:cubicBezTo>
                    <a:cubicBezTo>
                      <a:pt x="497" y="189"/>
                      <a:pt x="481" y="199"/>
                      <a:pt x="483" y="195"/>
                    </a:cubicBezTo>
                    <a:cubicBezTo>
                      <a:pt x="492" y="190"/>
                      <a:pt x="496" y="189"/>
                      <a:pt x="501" y="187"/>
                    </a:cubicBezTo>
                    <a:cubicBezTo>
                      <a:pt x="511" y="180"/>
                      <a:pt x="494" y="186"/>
                      <a:pt x="499" y="182"/>
                    </a:cubicBezTo>
                    <a:cubicBezTo>
                      <a:pt x="497" y="181"/>
                      <a:pt x="494" y="185"/>
                      <a:pt x="487" y="188"/>
                    </a:cubicBezTo>
                    <a:cubicBezTo>
                      <a:pt x="484" y="186"/>
                      <a:pt x="494" y="182"/>
                      <a:pt x="506" y="176"/>
                    </a:cubicBezTo>
                    <a:close/>
                    <a:moveTo>
                      <a:pt x="386" y="252"/>
                    </a:moveTo>
                    <a:cubicBezTo>
                      <a:pt x="390" y="250"/>
                      <a:pt x="391" y="251"/>
                      <a:pt x="392" y="251"/>
                    </a:cubicBezTo>
                    <a:cubicBezTo>
                      <a:pt x="381" y="260"/>
                      <a:pt x="377" y="263"/>
                      <a:pt x="374" y="265"/>
                    </a:cubicBezTo>
                    <a:cubicBezTo>
                      <a:pt x="371" y="267"/>
                      <a:pt x="370" y="268"/>
                      <a:pt x="365" y="271"/>
                    </a:cubicBezTo>
                    <a:cubicBezTo>
                      <a:pt x="359" y="276"/>
                      <a:pt x="369" y="269"/>
                      <a:pt x="364" y="274"/>
                    </a:cubicBezTo>
                    <a:cubicBezTo>
                      <a:pt x="351" y="285"/>
                      <a:pt x="345" y="289"/>
                      <a:pt x="333" y="299"/>
                    </a:cubicBezTo>
                    <a:cubicBezTo>
                      <a:pt x="338" y="293"/>
                      <a:pt x="345" y="286"/>
                      <a:pt x="354" y="278"/>
                    </a:cubicBezTo>
                    <a:cubicBezTo>
                      <a:pt x="362" y="271"/>
                      <a:pt x="372" y="263"/>
                      <a:pt x="386" y="252"/>
                    </a:cubicBezTo>
                    <a:close/>
                    <a:moveTo>
                      <a:pt x="630" y="126"/>
                    </a:moveTo>
                    <a:cubicBezTo>
                      <a:pt x="622" y="127"/>
                      <a:pt x="640" y="123"/>
                      <a:pt x="646" y="121"/>
                    </a:cubicBezTo>
                    <a:cubicBezTo>
                      <a:pt x="646" y="123"/>
                      <a:pt x="645" y="124"/>
                      <a:pt x="639" y="126"/>
                    </a:cubicBezTo>
                    <a:cubicBezTo>
                      <a:pt x="647" y="124"/>
                      <a:pt x="651" y="126"/>
                      <a:pt x="649" y="128"/>
                    </a:cubicBezTo>
                    <a:cubicBezTo>
                      <a:pt x="661" y="123"/>
                      <a:pt x="655" y="127"/>
                      <a:pt x="668" y="123"/>
                    </a:cubicBezTo>
                    <a:cubicBezTo>
                      <a:pt x="669" y="124"/>
                      <a:pt x="663" y="125"/>
                      <a:pt x="658" y="127"/>
                    </a:cubicBezTo>
                    <a:cubicBezTo>
                      <a:pt x="652" y="128"/>
                      <a:pt x="647" y="129"/>
                      <a:pt x="651" y="130"/>
                    </a:cubicBezTo>
                    <a:cubicBezTo>
                      <a:pt x="639" y="132"/>
                      <a:pt x="649" y="127"/>
                      <a:pt x="637" y="129"/>
                    </a:cubicBezTo>
                    <a:cubicBezTo>
                      <a:pt x="628" y="132"/>
                      <a:pt x="641" y="130"/>
                      <a:pt x="639" y="131"/>
                    </a:cubicBezTo>
                    <a:cubicBezTo>
                      <a:pt x="634" y="133"/>
                      <a:pt x="633" y="133"/>
                      <a:pt x="627" y="135"/>
                    </a:cubicBezTo>
                    <a:cubicBezTo>
                      <a:pt x="631" y="132"/>
                      <a:pt x="623" y="130"/>
                      <a:pt x="637" y="125"/>
                    </a:cubicBezTo>
                    <a:cubicBezTo>
                      <a:pt x="634" y="126"/>
                      <a:pt x="634" y="125"/>
                      <a:pt x="630" y="126"/>
                    </a:cubicBezTo>
                    <a:close/>
                    <a:moveTo>
                      <a:pt x="316" y="324"/>
                    </a:moveTo>
                    <a:cubicBezTo>
                      <a:pt x="320" y="321"/>
                      <a:pt x="321" y="318"/>
                      <a:pt x="328" y="313"/>
                    </a:cubicBezTo>
                    <a:cubicBezTo>
                      <a:pt x="326" y="316"/>
                      <a:pt x="314" y="329"/>
                      <a:pt x="308" y="334"/>
                    </a:cubicBezTo>
                    <a:cubicBezTo>
                      <a:pt x="315" y="325"/>
                      <a:pt x="314" y="324"/>
                      <a:pt x="306" y="330"/>
                    </a:cubicBezTo>
                    <a:cubicBezTo>
                      <a:pt x="304" y="333"/>
                      <a:pt x="303" y="335"/>
                      <a:pt x="296" y="342"/>
                    </a:cubicBezTo>
                    <a:cubicBezTo>
                      <a:pt x="297" y="341"/>
                      <a:pt x="298" y="339"/>
                      <a:pt x="295" y="342"/>
                    </a:cubicBezTo>
                    <a:cubicBezTo>
                      <a:pt x="296" y="337"/>
                      <a:pt x="308" y="327"/>
                      <a:pt x="313" y="320"/>
                    </a:cubicBezTo>
                    <a:cubicBezTo>
                      <a:pt x="303" y="328"/>
                      <a:pt x="300" y="334"/>
                      <a:pt x="290" y="344"/>
                    </a:cubicBezTo>
                    <a:cubicBezTo>
                      <a:pt x="291" y="342"/>
                      <a:pt x="297" y="334"/>
                      <a:pt x="287" y="346"/>
                    </a:cubicBezTo>
                    <a:cubicBezTo>
                      <a:pt x="285" y="345"/>
                      <a:pt x="296" y="334"/>
                      <a:pt x="296" y="336"/>
                    </a:cubicBezTo>
                    <a:cubicBezTo>
                      <a:pt x="304" y="328"/>
                      <a:pt x="316" y="316"/>
                      <a:pt x="312" y="317"/>
                    </a:cubicBezTo>
                    <a:cubicBezTo>
                      <a:pt x="318" y="312"/>
                      <a:pt x="327" y="303"/>
                      <a:pt x="328" y="304"/>
                    </a:cubicBezTo>
                    <a:cubicBezTo>
                      <a:pt x="321" y="311"/>
                      <a:pt x="320" y="313"/>
                      <a:pt x="319" y="315"/>
                    </a:cubicBezTo>
                    <a:cubicBezTo>
                      <a:pt x="319" y="316"/>
                      <a:pt x="318" y="318"/>
                      <a:pt x="311" y="325"/>
                    </a:cubicBezTo>
                    <a:cubicBezTo>
                      <a:pt x="313" y="323"/>
                      <a:pt x="326" y="313"/>
                      <a:pt x="316" y="324"/>
                    </a:cubicBezTo>
                    <a:close/>
                    <a:moveTo>
                      <a:pt x="1056" y="110"/>
                    </a:moveTo>
                    <a:cubicBezTo>
                      <a:pt x="1048" y="110"/>
                      <a:pt x="1046" y="108"/>
                      <a:pt x="1033" y="106"/>
                    </a:cubicBezTo>
                    <a:cubicBezTo>
                      <a:pt x="1033" y="105"/>
                      <a:pt x="1046" y="108"/>
                      <a:pt x="1056" y="110"/>
                    </a:cubicBezTo>
                    <a:close/>
                    <a:moveTo>
                      <a:pt x="1683" y="808"/>
                    </a:moveTo>
                    <a:cubicBezTo>
                      <a:pt x="1684" y="814"/>
                      <a:pt x="1683" y="810"/>
                      <a:pt x="1682" y="806"/>
                    </a:cubicBezTo>
                    <a:cubicBezTo>
                      <a:pt x="1682" y="801"/>
                      <a:pt x="1681" y="796"/>
                      <a:pt x="1680" y="798"/>
                    </a:cubicBezTo>
                    <a:cubicBezTo>
                      <a:pt x="1679" y="792"/>
                      <a:pt x="1680" y="789"/>
                      <a:pt x="1679" y="788"/>
                    </a:cubicBezTo>
                    <a:cubicBezTo>
                      <a:pt x="1678" y="784"/>
                      <a:pt x="1679" y="785"/>
                      <a:pt x="1678" y="780"/>
                    </a:cubicBezTo>
                    <a:cubicBezTo>
                      <a:pt x="1680" y="780"/>
                      <a:pt x="1680" y="795"/>
                      <a:pt x="1681" y="790"/>
                    </a:cubicBezTo>
                    <a:cubicBezTo>
                      <a:pt x="1682" y="799"/>
                      <a:pt x="1681" y="797"/>
                      <a:pt x="1683" y="808"/>
                    </a:cubicBezTo>
                    <a:close/>
                    <a:moveTo>
                      <a:pt x="186" y="482"/>
                    </a:moveTo>
                    <a:cubicBezTo>
                      <a:pt x="190" y="475"/>
                      <a:pt x="190" y="480"/>
                      <a:pt x="193" y="474"/>
                    </a:cubicBezTo>
                    <a:cubicBezTo>
                      <a:pt x="192" y="478"/>
                      <a:pt x="183" y="492"/>
                      <a:pt x="184" y="488"/>
                    </a:cubicBezTo>
                    <a:cubicBezTo>
                      <a:pt x="185" y="485"/>
                      <a:pt x="186" y="483"/>
                      <a:pt x="186" y="482"/>
                    </a:cubicBezTo>
                    <a:close/>
                    <a:moveTo>
                      <a:pt x="1690" y="925"/>
                    </a:moveTo>
                    <a:cubicBezTo>
                      <a:pt x="1689" y="921"/>
                      <a:pt x="1690" y="910"/>
                      <a:pt x="1689" y="897"/>
                    </a:cubicBezTo>
                    <a:cubicBezTo>
                      <a:pt x="1691" y="897"/>
                      <a:pt x="1690" y="914"/>
                      <a:pt x="1690" y="925"/>
                    </a:cubicBezTo>
                    <a:close/>
                    <a:moveTo>
                      <a:pt x="1024" y="106"/>
                    </a:moveTo>
                    <a:cubicBezTo>
                      <a:pt x="1024" y="106"/>
                      <a:pt x="1027" y="107"/>
                      <a:pt x="1027" y="107"/>
                    </a:cubicBezTo>
                    <a:cubicBezTo>
                      <a:pt x="1041" y="110"/>
                      <a:pt x="1046" y="110"/>
                      <a:pt x="1046" y="109"/>
                    </a:cubicBezTo>
                    <a:cubicBezTo>
                      <a:pt x="1059" y="113"/>
                      <a:pt x="1061" y="115"/>
                      <a:pt x="1062" y="117"/>
                    </a:cubicBezTo>
                    <a:cubicBezTo>
                      <a:pt x="1062" y="118"/>
                      <a:pt x="1060" y="119"/>
                      <a:pt x="1065" y="121"/>
                    </a:cubicBezTo>
                    <a:cubicBezTo>
                      <a:pt x="1056" y="120"/>
                      <a:pt x="1056" y="120"/>
                      <a:pt x="1056" y="120"/>
                    </a:cubicBezTo>
                    <a:cubicBezTo>
                      <a:pt x="1044" y="118"/>
                      <a:pt x="1053" y="118"/>
                      <a:pt x="1045" y="116"/>
                    </a:cubicBezTo>
                    <a:cubicBezTo>
                      <a:pt x="1042" y="117"/>
                      <a:pt x="1037" y="117"/>
                      <a:pt x="1030" y="116"/>
                    </a:cubicBezTo>
                    <a:cubicBezTo>
                      <a:pt x="1025" y="113"/>
                      <a:pt x="1016" y="108"/>
                      <a:pt x="1028" y="110"/>
                    </a:cubicBezTo>
                    <a:cubicBezTo>
                      <a:pt x="1026" y="109"/>
                      <a:pt x="1012" y="107"/>
                      <a:pt x="1005" y="105"/>
                    </a:cubicBezTo>
                    <a:cubicBezTo>
                      <a:pt x="1007" y="104"/>
                      <a:pt x="1018" y="107"/>
                      <a:pt x="1028" y="109"/>
                    </a:cubicBezTo>
                    <a:cubicBezTo>
                      <a:pt x="1033" y="110"/>
                      <a:pt x="1027" y="107"/>
                      <a:pt x="1024" y="106"/>
                    </a:cubicBezTo>
                    <a:close/>
                    <a:moveTo>
                      <a:pt x="201" y="460"/>
                    </a:moveTo>
                    <a:cubicBezTo>
                      <a:pt x="205" y="453"/>
                      <a:pt x="207" y="454"/>
                      <a:pt x="209" y="452"/>
                    </a:cubicBezTo>
                    <a:cubicBezTo>
                      <a:pt x="204" y="460"/>
                      <a:pt x="205" y="459"/>
                      <a:pt x="201" y="466"/>
                    </a:cubicBezTo>
                    <a:cubicBezTo>
                      <a:pt x="199" y="466"/>
                      <a:pt x="205" y="457"/>
                      <a:pt x="201" y="460"/>
                    </a:cubicBezTo>
                    <a:close/>
                    <a:moveTo>
                      <a:pt x="574" y="150"/>
                    </a:moveTo>
                    <a:cubicBezTo>
                      <a:pt x="572" y="150"/>
                      <a:pt x="567" y="152"/>
                      <a:pt x="563" y="154"/>
                    </a:cubicBezTo>
                    <a:cubicBezTo>
                      <a:pt x="558" y="156"/>
                      <a:pt x="555" y="157"/>
                      <a:pt x="556" y="155"/>
                    </a:cubicBezTo>
                    <a:cubicBezTo>
                      <a:pt x="570" y="150"/>
                      <a:pt x="584" y="144"/>
                      <a:pt x="587" y="146"/>
                    </a:cubicBezTo>
                    <a:cubicBezTo>
                      <a:pt x="577" y="150"/>
                      <a:pt x="590" y="149"/>
                      <a:pt x="575" y="155"/>
                    </a:cubicBezTo>
                    <a:cubicBezTo>
                      <a:pt x="576" y="152"/>
                      <a:pt x="560" y="157"/>
                      <a:pt x="574" y="150"/>
                    </a:cubicBezTo>
                    <a:close/>
                    <a:moveTo>
                      <a:pt x="1330" y="236"/>
                    </a:moveTo>
                    <a:cubicBezTo>
                      <a:pt x="1330" y="235"/>
                      <a:pt x="1325" y="232"/>
                      <a:pt x="1330" y="234"/>
                    </a:cubicBezTo>
                    <a:cubicBezTo>
                      <a:pt x="1341" y="241"/>
                      <a:pt x="1340" y="244"/>
                      <a:pt x="1330" y="236"/>
                    </a:cubicBezTo>
                    <a:close/>
                    <a:moveTo>
                      <a:pt x="137" y="590"/>
                    </a:moveTo>
                    <a:cubicBezTo>
                      <a:pt x="134" y="595"/>
                      <a:pt x="141" y="584"/>
                      <a:pt x="144" y="578"/>
                    </a:cubicBezTo>
                    <a:cubicBezTo>
                      <a:pt x="143" y="584"/>
                      <a:pt x="139" y="588"/>
                      <a:pt x="137" y="599"/>
                    </a:cubicBezTo>
                    <a:cubicBezTo>
                      <a:pt x="136" y="598"/>
                      <a:pt x="140" y="588"/>
                      <a:pt x="137" y="590"/>
                    </a:cubicBezTo>
                    <a:close/>
                    <a:moveTo>
                      <a:pt x="164" y="528"/>
                    </a:moveTo>
                    <a:cubicBezTo>
                      <a:pt x="170" y="518"/>
                      <a:pt x="174" y="509"/>
                      <a:pt x="178" y="501"/>
                    </a:cubicBezTo>
                    <a:cubicBezTo>
                      <a:pt x="183" y="493"/>
                      <a:pt x="187" y="485"/>
                      <a:pt x="194" y="477"/>
                    </a:cubicBezTo>
                    <a:cubicBezTo>
                      <a:pt x="185" y="490"/>
                      <a:pt x="185" y="494"/>
                      <a:pt x="179" y="505"/>
                    </a:cubicBezTo>
                    <a:cubicBezTo>
                      <a:pt x="181" y="503"/>
                      <a:pt x="185" y="496"/>
                      <a:pt x="188" y="491"/>
                    </a:cubicBezTo>
                    <a:cubicBezTo>
                      <a:pt x="191" y="487"/>
                      <a:pt x="193" y="484"/>
                      <a:pt x="190" y="491"/>
                    </a:cubicBezTo>
                    <a:cubicBezTo>
                      <a:pt x="193" y="488"/>
                      <a:pt x="196" y="479"/>
                      <a:pt x="199" y="474"/>
                    </a:cubicBezTo>
                    <a:cubicBezTo>
                      <a:pt x="201" y="474"/>
                      <a:pt x="199" y="477"/>
                      <a:pt x="196" y="481"/>
                    </a:cubicBezTo>
                    <a:cubicBezTo>
                      <a:pt x="194" y="485"/>
                      <a:pt x="191" y="490"/>
                      <a:pt x="192" y="491"/>
                    </a:cubicBezTo>
                    <a:cubicBezTo>
                      <a:pt x="195" y="488"/>
                      <a:pt x="196" y="484"/>
                      <a:pt x="202" y="474"/>
                    </a:cubicBezTo>
                    <a:cubicBezTo>
                      <a:pt x="203" y="475"/>
                      <a:pt x="200" y="480"/>
                      <a:pt x="197" y="486"/>
                    </a:cubicBezTo>
                    <a:cubicBezTo>
                      <a:pt x="194" y="491"/>
                      <a:pt x="190" y="498"/>
                      <a:pt x="187" y="502"/>
                    </a:cubicBezTo>
                    <a:cubicBezTo>
                      <a:pt x="192" y="492"/>
                      <a:pt x="190" y="493"/>
                      <a:pt x="186" y="498"/>
                    </a:cubicBezTo>
                    <a:cubicBezTo>
                      <a:pt x="183" y="502"/>
                      <a:pt x="178" y="509"/>
                      <a:pt x="176" y="511"/>
                    </a:cubicBezTo>
                    <a:cubicBezTo>
                      <a:pt x="174" y="514"/>
                      <a:pt x="172" y="519"/>
                      <a:pt x="171" y="522"/>
                    </a:cubicBezTo>
                    <a:cubicBezTo>
                      <a:pt x="168" y="527"/>
                      <a:pt x="166" y="528"/>
                      <a:pt x="164" y="528"/>
                    </a:cubicBezTo>
                    <a:close/>
                    <a:moveTo>
                      <a:pt x="832" y="92"/>
                    </a:moveTo>
                    <a:cubicBezTo>
                      <a:pt x="836" y="93"/>
                      <a:pt x="847" y="93"/>
                      <a:pt x="847" y="94"/>
                    </a:cubicBezTo>
                    <a:cubicBezTo>
                      <a:pt x="850" y="94"/>
                      <a:pt x="852" y="94"/>
                      <a:pt x="857" y="93"/>
                    </a:cubicBezTo>
                    <a:cubicBezTo>
                      <a:pt x="855" y="93"/>
                      <a:pt x="854" y="93"/>
                      <a:pt x="850" y="93"/>
                    </a:cubicBezTo>
                    <a:cubicBezTo>
                      <a:pt x="854" y="93"/>
                      <a:pt x="860" y="92"/>
                      <a:pt x="866" y="92"/>
                    </a:cubicBezTo>
                    <a:cubicBezTo>
                      <a:pt x="872" y="92"/>
                      <a:pt x="878" y="92"/>
                      <a:pt x="881" y="93"/>
                    </a:cubicBezTo>
                    <a:cubicBezTo>
                      <a:pt x="875" y="93"/>
                      <a:pt x="874" y="93"/>
                      <a:pt x="870" y="93"/>
                    </a:cubicBezTo>
                    <a:cubicBezTo>
                      <a:pt x="868" y="94"/>
                      <a:pt x="881" y="94"/>
                      <a:pt x="888" y="94"/>
                    </a:cubicBezTo>
                    <a:cubicBezTo>
                      <a:pt x="885" y="95"/>
                      <a:pt x="879" y="96"/>
                      <a:pt x="865" y="96"/>
                    </a:cubicBezTo>
                    <a:cubicBezTo>
                      <a:pt x="865" y="95"/>
                      <a:pt x="876" y="95"/>
                      <a:pt x="874" y="94"/>
                    </a:cubicBezTo>
                    <a:cubicBezTo>
                      <a:pt x="859" y="94"/>
                      <a:pt x="855" y="96"/>
                      <a:pt x="846" y="97"/>
                    </a:cubicBezTo>
                    <a:cubicBezTo>
                      <a:pt x="847" y="98"/>
                      <a:pt x="854" y="97"/>
                      <a:pt x="859" y="97"/>
                    </a:cubicBezTo>
                    <a:cubicBezTo>
                      <a:pt x="859" y="101"/>
                      <a:pt x="837" y="101"/>
                      <a:pt x="812" y="103"/>
                    </a:cubicBezTo>
                    <a:cubicBezTo>
                      <a:pt x="827" y="101"/>
                      <a:pt x="811" y="101"/>
                      <a:pt x="816" y="99"/>
                    </a:cubicBezTo>
                    <a:cubicBezTo>
                      <a:pt x="816" y="98"/>
                      <a:pt x="804" y="99"/>
                      <a:pt x="799" y="100"/>
                    </a:cubicBezTo>
                    <a:cubicBezTo>
                      <a:pt x="793" y="98"/>
                      <a:pt x="807" y="98"/>
                      <a:pt x="804" y="97"/>
                    </a:cubicBezTo>
                    <a:cubicBezTo>
                      <a:pt x="815" y="95"/>
                      <a:pt x="809" y="98"/>
                      <a:pt x="821" y="97"/>
                    </a:cubicBezTo>
                    <a:cubicBezTo>
                      <a:pt x="821" y="95"/>
                      <a:pt x="808" y="97"/>
                      <a:pt x="817" y="95"/>
                    </a:cubicBezTo>
                    <a:cubicBezTo>
                      <a:pt x="825" y="94"/>
                      <a:pt x="826" y="95"/>
                      <a:pt x="828" y="96"/>
                    </a:cubicBezTo>
                    <a:cubicBezTo>
                      <a:pt x="832" y="96"/>
                      <a:pt x="833" y="95"/>
                      <a:pt x="837" y="95"/>
                    </a:cubicBezTo>
                    <a:cubicBezTo>
                      <a:pt x="835" y="94"/>
                      <a:pt x="827" y="93"/>
                      <a:pt x="832" y="92"/>
                    </a:cubicBezTo>
                    <a:close/>
                    <a:moveTo>
                      <a:pt x="149" y="563"/>
                    </a:moveTo>
                    <a:cubicBezTo>
                      <a:pt x="153" y="553"/>
                      <a:pt x="157" y="547"/>
                      <a:pt x="160" y="545"/>
                    </a:cubicBezTo>
                    <a:cubicBezTo>
                      <a:pt x="156" y="556"/>
                      <a:pt x="153" y="559"/>
                      <a:pt x="147" y="575"/>
                    </a:cubicBezTo>
                    <a:cubicBezTo>
                      <a:pt x="150" y="565"/>
                      <a:pt x="151" y="565"/>
                      <a:pt x="149" y="563"/>
                    </a:cubicBezTo>
                    <a:close/>
                    <a:moveTo>
                      <a:pt x="598" y="141"/>
                    </a:moveTo>
                    <a:cubicBezTo>
                      <a:pt x="606" y="139"/>
                      <a:pt x="622" y="133"/>
                      <a:pt x="626" y="134"/>
                    </a:cubicBezTo>
                    <a:cubicBezTo>
                      <a:pt x="619" y="136"/>
                      <a:pt x="613" y="138"/>
                      <a:pt x="607" y="140"/>
                    </a:cubicBezTo>
                    <a:cubicBezTo>
                      <a:pt x="610" y="137"/>
                      <a:pt x="597" y="143"/>
                      <a:pt x="598" y="141"/>
                    </a:cubicBezTo>
                    <a:close/>
                    <a:moveTo>
                      <a:pt x="696" y="115"/>
                    </a:moveTo>
                    <a:cubicBezTo>
                      <a:pt x="701" y="114"/>
                      <a:pt x="705" y="113"/>
                      <a:pt x="709" y="112"/>
                    </a:cubicBezTo>
                    <a:cubicBezTo>
                      <a:pt x="707" y="112"/>
                      <a:pt x="700" y="113"/>
                      <a:pt x="694" y="115"/>
                    </a:cubicBezTo>
                    <a:cubicBezTo>
                      <a:pt x="688" y="117"/>
                      <a:pt x="682" y="119"/>
                      <a:pt x="682" y="120"/>
                    </a:cubicBezTo>
                    <a:cubicBezTo>
                      <a:pt x="666" y="124"/>
                      <a:pt x="665" y="122"/>
                      <a:pt x="672" y="119"/>
                    </a:cubicBezTo>
                    <a:cubicBezTo>
                      <a:pt x="683" y="117"/>
                      <a:pt x="693" y="114"/>
                      <a:pt x="706" y="111"/>
                    </a:cubicBezTo>
                    <a:cubicBezTo>
                      <a:pt x="718" y="108"/>
                      <a:pt x="733" y="104"/>
                      <a:pt x="754" y="102"/>
                    </a:cubicBezTo>
                    <a:cubicBezTo>
                      <a:pt x="747" y="105"/>
                      <a:pt x="735" y="105"/>
                      <a:pt x="728" y="107"/>
                    </a:cubicBezTo>
                    <a:cubicBezTo>
                      <a:pt x="722" y="109"/>
                      <a:pt x="737" y="107"/>
                      <a:pt x="730" y="109"/>
                    </a:cubicBezTo>
                    <a:cubicBezTo>
                      <a:pt x="724" y="111"/>
                      <a:pt x="715" y="113"/>
                      <a:pt x="708" y="115"/>
                    </a:cubicBezTo>
                    <a:cubicBezTo>
                      <a:pt x="710" y="115"/>
                      <a:pt x="711" y="115"/>
                      <a:pt x="715" y="114"/>
                    </a:cubicBezTo>
                    <a:cubicBezTo>
                      <a:pt x="716" y="115"/>
                      <a:pt x="702" y="117"/>
                      <a:pt x="696" y="119"/>
                    </a:cubicBezTo>
                    <a:cubicBezTo>
                      <a:pt x="692" y="118"/>
                      <a:pt x="700" y="116"/>
                      <a:pt x="696" y="115"/>
                    </a:cubicBezTo>
                    <a:close/>
                    <a:moveTo>
                      <a:pt x="339" y="299"/>
                    </a:moveTo>
                    <a:cubicBezTo>
                      <a:pt x="346" y="292"/>
                      <a:pt x="345" y="295"/>
                      <a:pt x="346" y="295"/>
                    </a:cubicBezTo>
                    <a:cubicBezTo>
                      <a:pt x="355" y="288"/>
                      <a:pt x="347" y="291"/>
                      <a:pt x="357" y="284"/>
                    </a:cubicBezTo>
                    <a:cubicBezTo>
                      <a:pt x="359" y="283"/>
                      <a:pt x="355" y="288"/>
                      <a:pt x="369" y="276"/>
                    </a:cubicBezTo>
                    <a:cubicBezTo>
                      <a:pt x="369" y="277"/>
                      <a:pt x="365" y="280"/>
                      <a:pt x="360" y="284"/>
                    </a:cubicBezTo>
                    <a:cubicBezTo>
                      <a:pt x="366" y="281"/>
                      <a:pt x="376" y="273"/>
                      <a:pt x="386" y="264"/>
                    </a:cubicBezTo>
                    <a:cubicBezTo>
                      <a:pt x="383" y="264"/>
                      <a:pt x="382" y="265"/>
                      <a:pt x="379" y="265"/>
                    </a:cubicBezTo>
                    <a:cubicBezTo>
                      <a:pt x="387" y="258"/>
                      <a:pt x="391" y="256"/>
                      <a:pt x="396" y="254"/>
                    </a:cubicBezTo>
                    <a:cubicBezTo>
                      <a:pt x="400" y="252"/>
                      <a:pt x="405" y="249"/>
                      <a:pt x="414" y="242"/>
                    </a:cubicBezTo>
                    <a:cubicBezTo>
                      <a:pt x="415" y="243"/>
                      <a:pt x="403" y="251"/>
                      <a:pt x="396" y="256"/>
                    </a:cubicBezTo>
                    <a:cubicBezTo>
                      <a:pt x="398" y="257"/>
                      <a:pt x="407" y="248"/>
                      <a:pt x="412" y="245"/>
                    </a:cubicBezTo>
                    <a:cubicBezTo>
                      <a:pt x="409" y="249"/>
                      <a:pt x="399" y="256"/>
                      <a:pt x="389" y="263"/>
                    </a:cubicBezTo>
                    <a:cubicBezTo>
                      <a:pt x="380" y="271"/>
                      <a:pt x="372" y="278"/>
                      <a:pt x="372" y="280"/>
                    </a:cubicBezTo>
                    <a:cubicBezTo>
                      <a:pt x="370" y="280"/>
                      <a:pt x="373" y="278"/>
                      <a:pt x="373" y="277"/>
                    </a:cubicBezTo>
                    <a:cubicBezTo>
                      <a:pt x="361" y="287"/>
                      <a:pt x="368" y="284"/>
                      <a:pt x="363" y="289"/>
                    </a:cubicBezTo>
                    <a:cubicBezTo>
                      <a:pt x="349" y="299"/>
                      <a:pt x="363" y="285"/>
                      <a:pt x="361" y="285"/>
                    </a:cubicBezTo>
                    <a:cubicBezTo>
                      <a:pt x="346" y="298"/>
                      <a:pt x="334" y="309"/>
                      <a:pt x="324" y="321"/>
                    </a:cubicBezTo>
                    <a:cubicBezTo>
                      <a:pt x="325" y="319"/>
                      <a:pt x="326" y="318"/>
                      <a:pt x="323" y="320"/>
                    </a:cubicBezTo>
                    <a:cubicBezTo>
                      <a:pt x="326" y="316"/>
                      <a:pt x="331" y="312"/>
                      <a:pt x="341" y="302"/>
                    </a:cubicBezTo>
                    <a:cubicBezTo>
                      <a:pt x="336" y="304"/>
                      <a:pt x="339" y="301"/>
                      <a:pt x="335" y="303"/>
                    </a:cubicBezTo>
                    <a:cubicBezTo>
                      <a:pt x="338" y="301"/>
                      <a:pt x="339" y="299"/>
                      <a:pt x="339" y="299"/>
                    </a:cubicBezTo>
                    <a:close/>
                    <a:moveTo>
                      <a:pt x="778" y="100"/>
                    </a:moveTo>
                    <a:cubicBezTo>
                      <a:pt x="782" y="101"/>
                      <a:pt x="774" y="102"/>
                      <a:pt x="766" y="103"/>
                    </a:cubicBezTo>
                    <a:cubicBezTo>
                      <a:pt x="767" y="104"/>
                      <a:pt x="772" y="103"/>
                      <a:pt x="776" y="102"/>
                    </a:cubicBezTo>
                    <a:cubicBezTo>
                      <a:pt x="769" y="104"/>
                      <a:pt x="756" y="107"/>
                      <a:pt x="747" y="108"/>
                    </a:cubicBezTo>
                    <a:cubicBezTo>
                      <a:pt x="745" y="107"/>
                      <a:pt x="753" y="106"/>
                      <a:pt x="759" y="105"/>
                    </a:cubicBezTo>
                    <a:cubicBezTo>
                      <a:pt x="759" y="104"/>
                      <a:pt x="748" y="106"/>
                      <a:pt x="743" y="107"/>
                    </a:cubicBezTo>
                    <a:cubicBezTo>
                      <a:pt x="751" y="104"/>
                      <a:pt x="762" y="103"/>
                      <a:pt x="778" y="100"/>
                    </a:cubicBezTo>
                    <a:close/>
                    <a:moveTo>
                      <a:pt x="1126" y="137"/>
                    </a:moveTo>
                    <a:cubicBezTo>
                      <a:pt x="1133" y="139"/>
                      <a:pt x="1148" y="144"/>
                      <a:pt x="1146" y="145"/>
                    </a:cubicBezTo>
                    <a:cubicBezTo>
                      <a:pt x="1139" y="142"/>
                      <a:pt x="1124" y="138"/>
                      <a:pt x="1126" y="137"/>
                    </a:cubicBezTo>
                    <a:close/>
                    <a:moveTo>
                      <a:pt x="161" y="545"/>
                    </a:moveTo>
                    <a:cubicBezTo>
                      <a:pt x="161" y="548"/>
                      <a:pt x="164" y="546"/>
                      <a:pt x="161" y="554"/>
                    </a:cubicBezTo>
                    <a:cubicBezTo>
                      <a:pt x="158" y="561"/>
                      <a:pt x="159" y="555"/>
                      <a:pt x="159" y="554"/>
                    </a:cubicBezTo>
                    <a:cubicBezTo>
                      <a:pt x="154" y="563"/>
                      <a:pt x="156" y="562"/>
                      <a:pt x="152" y="571"/>
                    </a:cubicBezTo>
                    <a:cubicBezTo>
                      <a:pt x="150" y="572"/>
                      <a:pt x="151" y="568"/>
                      <a:pt x="153" y="563"/>
                    </a:cubicBezTo>
                    <a:cubicBezTo>
                      <a:pt x="155" y="557"/>
                      <a:pt x="159" y="550"/>
                      <a:pt x="161" y="545"/>
                    </a:cubicBezTo>
                    <a:close/>
                    <a:moveTo>
                      <a:pt x="229" y="428"/>
                    </a:moveTo>
                    <a:cubicBezTo>
                      <a:pt x="234" y="423"/>
                      <a:pt x="234" y="420"/>
                      <a:pt x="239" y="415"/>
                    </a:cubicBezTo>
                    <a:cubicBezTo>
                      <a:pt x="241" y="414"/>
                      <a:pt x="239" y="418"/>
                      <a:pt x="233" y="426"/>
                    </a:cubicBezTo>
                    <a:cubicBezTo>
                      <a:pt x="234" y="427"/>
                      <a:pt x="237" y="422"/>
                      <a:pt x="240" y="418"/>
                    </a:cubicBezTo>
                    <a:cubicBezTo>
                      <a:pt x="237" y="425"/>
                      <a:pt x="236" y="428"/>
                      <a:pt x="226" y="442"/>
                    </a:cubicBezTo>
                    <a:cubicBezTo>
                      <a:pt x="226" y="438"/>
                      <a:pt x="232" y="428"/>
                      <a:pt x="229" y="428"/>
                    </a:cubicBezTo>
                    <a:close/>
                    <a:moveTo>
                      <a:pt x="418" y="238"/>
                    </a:moveTo>
                    <a:cubicBezTo>
                      <a:pt x="427" y="232"/>
                      <a:pt x="422" y="238"/>
                      <a:pt x="430" y="231"/>
                    </a:cubicBezTo>
                    <a:cubicBezTo>
                      <a:pt x="428" y="234"/>
                      <a:pt x="430" y="234"/>
                      <a:pt x="421" y="240"/>
                    </a:cubicBezTo>
                    <a:cubicBezTo>
                      <a:pt x="418" y="241"/>
                      <a:pt x="418" y="240"/>
                      <a:pt x="418" y="238"/>
                    </a:cubicBezTo>
                    <a:close/>
                    <a:moveTo>
                      <a:pt x="596" y="146"/>
                    </a:moveTo>
                    <a:cubicBezTo>
                      <a:pt x="605" y="142"/>
                      <a:pt x="614" y="139"/>
                      <a:pt x="624" y="136"/>
                    </a:cubicBezTo>
                    <a:cubicBezTo>
                      <a:pt x="619" y="140"/>
                      <a:pt x="605" y="143"/>
                      <a:pt x="597" y="147"/>
                    </a:cubicBezTo>
                    <a:cubicBezTo>
                      <a:pt x="602" y="145"/>
                      <a:pt x="597" y="147"/>
                      <a:pt x="596" y="146"/>
                    </a:cubicBezTo>
                    <a:close/>
                    <a:moveTo>
                      <a:pt x="1640" y="666"/>
                    </a:moveTo>
                    <a:cubicBezTo>
                      <a:pt x="1638" y="664"/>
                      <a:pt x="1633" y="645"/>
                      <a:pt x="1629" y="633"/>
                    </a:cubicBezTo>
                    <a:cubicBezTo>
                      <a:pt x="1632" y="637"/>
                      <a:pt x="1635" y="650"/>
                      <a:pt x="1640" y="666"/>
                    </a:cubicBezTo>
                    <a:close/>
                    <a:moveTo>
                      <a:pt x="1630" y="627"/>
                    </a:moveTo>
                    <a:cubicBezTo>
                      <a:pt x="1633" y="635"/>
                      <a:pt x="1630" y="631"/>
                      <a:pt x="1634" y="641"/>
                    </a:cubicBezTo>
                    <a:cubicBezTo>
                      <a:pt x="1631" y="640"/>
                      <a:pt x="1627" y="624"/>
                      <a:pt x="1630" y="627"/>
                    </a:cubicBezTo>
                    <a:close/>
                    <a:moveTo>
                      <a:pt x="300" y="343"/>
                    </a:moveTo>
                    <a:cubicBezTo>
                      <a:pt x="290" y="352"/>
                      <a:pt x="295" y="349"/>
                      <a:pt x="285" y="360"/>
                    </a:cubicBezTo>
                    <a:cubicBezTo>
                      <a:pt x="283" y="361"/>
                      <a:pt x="286" y="356"/>
                      <a:pt x="290" y="352"/>
                    </a:cubicBezTo>
                    <a:cubicBezTo>
                      <a:pt x="294" y="347"/>
                      <a:pt x="299" y="342"/>
                      <a:pt x="300" y="343"/>
                    </a:cubicBezTo>
                    <a:close/>
                    <a:moveTo>
                      <a:pt x="214" y="452"/>
                    </a:moveTo>
                    <a:cubicBezTo>
                      <a:pt x="215" y="450"/>
                      <a:pt x="218" y="445"/>
                      <a:pt x="221" y="441"/>
                    </a:cubicBezTo>
                    <a:cubicBezTo>
                      <a:pt x="224" y="437"/>
                      <a:pt x="227" y="434"/>
                      <a:pt x="226" y="436"/>
                    </a:cubicBezTo>
                    <a:cubicBezTo>
                      <a:pt x="221" y="444"/>
                      <a:pt x="223" y="441"/>
                      <a:pt x="218" y="450"/>
                    </a:cubicBezTo>
                    <a:cubicBezTo>
                      <a:pt x="217" y="449"/>
                      <a:pt x="216" y="449"/>
                      <a:pt x="214" y="452"/>
                    </a:cubicBezTo>
                    <a:close/>
                    <a:moveTo>
                      <a:pt x="282" y="362"/>
                    </a:moveTo>
                    <a:cubicBezTo>
                      <a:pt x="276" y="370"/>
                      <a:pt x="276" y="373"/>
                      <a:pt x="285" y="363"/>
                    </a:cubicBezTo>
                    <a:cubicBezTo>
                      <a:pt x="282" y="368"/>
                      <a:pt x="278" y="372"/>
                      <a:pt x="273" y="378"/>
                    </a:cubicBezTo>
                    <a:cubicBezTo>
                      <a:pt x="274" y="376"/>
                      <a:pt x="279" y="366"/>
                      <a:pt x="270" y="377"/>
                    </a:cubicBezTo>
                    <a:cubicBezTo>
                      <a:pt x="267" y="380"/>
                      <a:pt x="270" y="376"/>
                      <a:pt x="274" y="372"/>
                    </a:cubicBezTo>
                    <a:cubicBezTo>
                      <a:pt x="277" y="367"/>
                      <a:pt x="282" y="362"/>
                      <a:pt x="282" y="362"/>
                    </a:cubicBezTo>
                    <a:close/>
                    <a:moveTo>
                      <a:pt x="943" y="101"/>
                    </a:moveTo>
                    <a:cubicBezTo>
                      <a:pt x="952" y="102"/>
                      <a:pt x="954" y="103"/>
                      <a:pt x="954" y="104"/>
                    </a:cubicBezTo>
                    <a:cubicBezTo>
                      <a:pt x="945" y="103"/>
                      <a:pt x="938" y="101"/>
                      <a:pt x="943" y="101"/>
                    </a:cubicBezTo>
                    <a:close/>
                    <a:moveTo>
                      <a:pt x="1677" y="1015"/>
                    </a:moveTo>
                    <a:cubicBezTo>
                      <a:pt x="1676" y="1021"/>
                      <a:pt x="1676" y="1022"/>
                      <a:pt x="1676" y="1018"/>
                    </a:cubicBezTo>
                    <a:cubicBezTo>
                      <a:pt x="1674" y="1023"/>
                      <a:pt x="1674" y="1037"/>
                      <a:pt x="1673" y="1043"/>
                    </a:cubicBezTo>
                    <a:cubicBezTo>
                      <a:pt x="1672" y="1043"/>
                      <a:pt x="1671" y="1043"/>
                      <a:pt x="1671" y="1047"/>
                    </a:cubicBezTo>
                    <a:cubicBezTo>
                      <a:pt x="1671" y="1046"/>
                      <a:pt x="1672" y="1040"/>
                      <a:pt x="1673" y="1034"/>
                    </a:cubicBezTo>
                    <a:cubicBezTo>
                      <a:pt x="1674" y="1027"/>
                      <a:pt x="1675" y="1020"/>
                      <a:pt x="1676" y="1015"/>
                    </a:cubicBezTo>
                    <a:cubicBezTo>
                      <a:pt x="1676" y="1015"/>
                      <a:pt x="1677" y="1015"/>
                      <a:pt x="1677" y="1015"/>
                    </a:cubicBezTo>
                    <a:close/>
                    <a:moveTo>
                      <a:pt x="256" y="395"/>
                    </a:moveTo>
                    <a:cubicBezTo>
                      <a:pt x="264" y="384"/>
                      <a:pt x="268" y="385"/>
                      <a:pt x="259" y="395"/>
                    </a:cubicBezTo>
                    <a:cubicBezTo>
                      <a:pt x="260" y="392"/>
                      <a:pt x="258" y="395"/>
                      <a:pt x="256" y="395"/>
                    </a:cubicBezTo>
                    <a:close/>
                    <a:moveTo>
                      <a:pt x="318" y="327"/>
                    </a:moveTo>
                    <a:cubicBezTo>
                      <a:pt x="305" y="340"/>
                      <a:pt x="296" y="352"/>
                      <a:pt x="286" y="360"/>
                    </a:cubicBezTo>
                    <a:cubicBezTo>
                      <a:pt x="289" y="357"/>
                      <a:pt x="295" y="349"/>
                      <a:pt x="302" y="342"/>
                    </a:cubicBezTo>
                    <a:cubicBezTo>
                      <a:pt x="308" y="335"/>
                      <a:pt x="314" y="328"/>
                      <a:pt x="318" y="327"/>
                    </a:cubicBezTo>
                    <a:close/>
                    <a:moveTo>
                      <a:pt x="499" y="192"/>
                    </a:moveTo>
                    <a:cubicBezTo>
                      <a:pt x="498" y="193"/>
                      <a:pt x="497" y="194"/>
                      <a:pt x="494" y="195"/>
                    </a:cubicBezTo>
                    <a:cubicBezTo>
                      <a:pt x="495" y="196"/>
                      <a:pt x="505" y="190"/>
                      <a:pt x="509" y="188"/>
                    </a:cubicBezTo>
                    <a:cubicBezTo>
                      <a:pt x="508" y="189"/>
                      <a:pt x="507" y="190"/>
                      <a:pt x="508" y="191"/>
                    </a:cubicBezTo>
                    <a:cubicBezTo>
                      <a:pt x="502" y="194"/>
                      <a:pt x="495" y="197"/>
                      <a:pt x="492" y="197"/>
                    </a:cubicBezTo>
                    <a:cubicBezTo>
                      <a:pt x="489" y="198"/>
                      <a:pt x="490" y="196"/>
                      <a:pt x="499" y="192"/>
                    </a:cubicBezTo>
                    <a:close/>
                    <a:moveTo>
                      <a:pt x="1007" y="111"/>
                    </a:moveTo>
                    <a:cubicBezTo>
                      <a:pt x="1013" y="111"/>
                      <a:pt x="1019" y="113"/>
                      <a:pt x="1020" y="114"/>
                    </a:cubicBezTo>
                    <a:cubicBezTo>
                      <a:pt x="1022" y="115"/>
                      <a:pt x="1019" y="115"/>
                      <a:pt x="1007" y="111"/>
                    </a:cubicBezTo>
                    <a:close/>
                    <a:moveTo>
                      <a:pt x="1254" y="197"/>
                    </a:moveTo>
                    <a:cubicBezTo>
                      <a:pt x="1259" y="200"/>
                      <a:pt x="1259" y="201"/>
                      <a:pt x="1263" y="203"/>
                    </a:cubicBezTo>
                    <a:cubicBezTo>
                      <a:pt x="1265" y="205"/>
                      <a:pt x="1254" y="200"/>
                      <a:pt x="1263" y="206"/>
                    </a:cubicBezTo>
                    <a:cubicBezTo>
                      <a:pt x="1257" y="204"/>
                      <a:pt x="1252" y="198"/>
                      <a:pt x="1254" y="197"/>
                    </a:cubicBezTo>
                    <a:close/>
                    <a:moveTo>
                      <a:pt x="1449" y="346"/>
                    </a:moveTo>
                    <a:cubicBezTo>
                      <a:pt x="1447" y="347"/>
                      <a:pt x="1438" y="337"/>
                      <a:pt x="1436" y="335"/>
                    </a:cubicBezTo>
                    <a:cubicBezTo>
                      <a:pt x="1428" y="325"/>
                      <a:pt x="1443" y="338"/>
                      <a:pt x="1449" y="346"/>
                    </a:cubicBezTo>
                    <a:close/>
                    <a:moveTo>
                      <a:pt x="396" y="259"/>
                    </a:moveTo>
                    <a:cubicBezTo>
                      <a:pt x="401" y="255"/>
                      <a:pt x="406" y="251"/>
                      <a:pt x="411" y="248"/>
                    </a:cubicBezTo>
                    <a:cubicBezTo>
                      <a:pt x="408" y="251"/>
                      <a:pt x="412" y="248"/>
                      <a:pt x="413" y="248"/>
                    </a:cubicBezTo>
                    <a:cubicBezTo>
                      <a:pt x="408" y="252"/>
                      <a:pt x="403" y="256"/>
                      <a:pt x="398" y="260"/>
                    </a:cubicBezTo>
                    <a:lnTo>
                      <a:pt x="396" y="259"/>
                    </a:lnTo>
                    <a:close/>
                    <a:moveTo>
                      <a:pt x="301" y="346"/>
                    </a:moveTo>
                    <a:cubicBezTo>
                      <a:pt x="306" y="341"/>
                      <a:pt x="310" y="338"/>
                      <a:pt x="312" y="337"/>
                    </a:cubicBezTo>
                    <a:cubicBezTo>
                      <a:pt x="308" y="341"/>
                      <a:pt x="305" y="344"/>
                      <a:pt x="306" y="345"/>
                    </a:cubicBezTo>
                    <a:cubicBezTo>
                      <a:pt x="299" y="351"/>
                      <a:pt x="301" y="348"/>
                      <a:pt x="301" y="346"/>
                    </a:cubicBezTo>
                    <a:close/>
                    <a:moveTo>
                      <a:pt x="978" y="108"/>
                    </a:moveTo>
                    <a:cubicBezTo>
                      <a:pt x="985" y="109"/>
                      <a:pt x="987" y="110"/>
                      <a:pt x="991" y="111"/>
                    </a:cubicBezTo>
                    <a:cubicBezTo>
                      <a:pt x="991" y="112"/>
                      <a:pt x="983" y="111"/>
                      <a:pt x="982" y="111"/>
                    </a:cubicBezTo>
                    <a:cubicBezTo>
                      <a:pt x="975" y="111"/>
                      <a:pt x="980" y="109"/>
                      <a:pt x="978" y="108"/>
                    </a:cubicBezTo>
                    <a:close/>
                    <a:moveTo>
                      <a:pt x="148" y="588"/>
                    </a:moveTo>
                    <a:cubicBezTo>
                      <a:pt x="152" y="578"/>
                      <a:pt x="151" y="586"/>
                      <a:pt x="154" y="579"/>
                    </a:cubicBezTo>
                    <a:cubicBezTo>
                      <a:pt x="152" y="584"/>
                      <a:pt x="153" y="584"/>
                      <a:pt x="150" y="591"/>
                    </a:cubicBezTo>
                    <a:cubicBezTo>
                      <a:pt x="148" y="593"/>
                      <a:pt x="150" y="588"/>
                      <a:pt x="148" y="588"/>
                    </a:cubicBezTo>
                    <a:close/>
                    <a:moveTo>
                      <a:pt x="192" y="499"/>
                    </a:moveTo>
                    <a:cubicBezTo>
                      <a:pt x="189" y="506"/>
                      <a:pt x="184" y="514"/>
                      <a:pt x="181" y="522"/>
                    </a:cubicBezTo>
                    <a:cubicBezTo>
                      <a:pt x="178" y="526"/>
                      <a:pt x="180" y="521"/>
                      <a:pt x="183" y="514"/>
                    </a:cubicBezTo>
                    <a:cubicBezTo>
                      <a:pt x="186" y="508"/>
                      <a:pt x="190" y="500"/>
                      <a:pt x="192" y="499"/>
                    </a:cubicBezTo>
                    <a:close/>
                    <a:moveTo>
                      <a:pt x="214" y="461"/>
                    </a:moveTo>
                    <a:cubicBezTo>
                      <a:pt x="213" y="461"/>
                      <a:pt x="214" y="460"/>
                      <a:pt x="215" y="458"/>
                    </a:cubicBezTo>
                    <a:cubicBezTo>
                      <a:pt x="219" y="453"/>
                      <a:pt x="219" y="453"/>
                      <a:pt x="219" y="453"/>
                    </a:cubicBezTo>
                    <a:cubicBezTo>
                      <a:pt x="216" y="457"/>
                      <a:pt x="222" y="450"/>
                      <a:pt x="222" y="453"/>
                    </a:cubicBezTo>
                    <a:cubicBezTo>
                      <a:pt x="220" y="456"/>
                      <a:pt x="218" y="460"/>
                      <a:pt x="216" y="464"/>
                    </a:cubicBezTo>
                    <a:cubicBezTo>
                      <a:pt x="213" y="466"/>
                      <a:pt x="220" y="453"/>
                      <a:pt x="214" y="461"/>
                    </a:cubicBezTo>
                    <a:close/>
                    <a:moveTo>
                      <a:pt x="291" y="361"/>
                    </a:moveTo>
                    <a:cubicBezTo>
                      <a:pt x="287" y="365"/>
                      <a:pt x="280" y="373"/>
                      <a:pt x="283" y="371"/>
                    </a:cubicBezTo>
                    <a:cubicBezTo>
                      <a:pt x="279" y="375"/>
                      <a:pt x="274" y="380"/>
                      <a:pt x="272" y="380"/>
                    </a:cubicBezTo>
                    <a:cubicBezTo>
                      <a:pt x="274" y="378"/>
                      <a:pt x="278" y="373"/>
                      <a:pt x="282" y="368"/>
                    </a:cubicBezTo>
                    <a:cubicBezTo>
                      <a:pt x="286" y="364"/>
                      <a:pt x="290" y="360"/>
                      <a:pt x="291" y="361"/>
                    </a:cubicBezTo>
                    <a:close/>
                    <a:moveTo>
                      <a:pt x="1099" y="135"/>
                    </a:moveTo>
                    <a:cubicBezTo>
                      <a:pt x="1110" y="140"/>
                      <a:pt x="1124" y="143"/>
                      <a:pt x="1128" y="147"/>
                    </a:cubicBezTo>
                    <a:cubicBezTo>
                      <a:pt x="1123" y="145"/>
                      <a:pt x="1118" y="143"/>
                      <a:pt x="1112" y="141"/>
                    </a:cubicBezTo>
                    <a:cubicBezTo>
                      <a:pt x="1115" y="144"/>
                      <a:pt x="1122" y="147"/>
                      <a:pt x="1113" y="146"/>
                    </a:cubicBezTo>
                    <a:cubicBezTo>
                      <a:pt x="1107" y="143"/>
                      <a:pt x="1112" y="143"/>
                      <a:pt x="1100" y="141"/>
                    </a:cubicBezTo>
                    <a:cubicBezTo>
                      <a:pt x="1108" y="142"/>
                      <a:pt x="1098" y="137"/>
                      <a:pt x="1099" y="135"/>
                    </a:cubicBezTo>
                    <a:close/>
                    <a:moveTo>
                      <a:pt x="1315" y="237"/>
                    </a:moveTo>
                    <a:cubicBezTo>
                      <a:pt x="1320" y="241"/>
                      <a:pt x="1326" y="246"/>
                      <a:pt x="1320" y="243"/>
                    </a:cubicBezTo>
                    <a:cubicBezTo>
                      <a:pt x="1312" y="237"/>
                      <a:pt x="1310" y="235"/>
                      <a:pt x="1315" y="237"/>
                    </a:cubicBezTo>
                    <a:close/>
                    <a:moveTo>
                      <a:pt x="1401" y="304"/>
                    </a:moveTo>
                    <a:cubicBezTo>
                      <a:pt x="1402" y="306"/>
                      <a:pt x="1398" y="303"/>
                      <a:pt x="1394" y="300"/>
                    </a:cubicBezTo>
                    <a:cubicBezTo>
                      <a:pt x="1390" y="297"/>
                      <a:pt x="1387" y="293"/>
                      <a:pt x="1388" y="293"/>
                    </a:cubicBezTo>
                    <a:cubicBezTo>
                      <a:pt x="1395" y="298"/>
                      <a:pt x="1396" y="299"/>
                      <a:pt x="1401" y="304"/>
                    </a:cubicBezTo>
                    <a:close/>
                    <a:moveTo>
                      <a:pt x="1436" y="336"/>
                    </a:moveTo>
                    <a:cubicBezTo>
                      <a:pt x="1433" y="335"/>
                      <a:pt x="1428" y="331"/>
                      <a:pt x="1421" y="324"/>
                    </a:cubicBezTo>
                    <a:cubicBezTo>
                      <a:pt x="1421" y="322"/>
                      <a:pt x="1430" y="331"/>
                      <a:pt x="1436" y="336"/>
                    </a:cubicBezTo>
                    <a:close/>
                    <a:moveTo>
                      <a:pt x="920" y="106"/>
                    </a:moveTo>
                    <a:cubicBezTo>
                      <a:pt x="920" y="105"/>
                      <a:pt x="926" y="105"/>
                      <a:pt x="929" y="106"/>
                    </a:cubicBezTo>
                    <a:cubicBezTo>
                      <a:pt x="931" y="107"/>
                      <a:pt x="929" y="108"/>
                      <a:pt x="920" y="107"/>
                    </a:cubicBezTo>
                    <a:cubicBezTo>
                      <a:pt x="919" y="106"/>
                      <a:pt x="925" y="106"/>
                      <a:pt x="920" y="106"/>
                    </a:cubicBezTo>
                    <a:close/>
                    <a:moveTo>
                      <a:pt x="1643" y="1152"/>
                    </a:moveTo>
                    <a:cubicBezTo>
                      <a:pt x="1639" y="1166"/>
                      <a:pt x="1636" y="1173"/>
                      <a:pt x="1633" y="1177"/>
                    </a:cubicBezTo>
                    <a:cubicBezTo>
                      <a:pt x="1636" y="1169"/>
                      <a:pt x="1637" y="1164"/>
                      <a:pt x="1638" y="1160"/>
                    </a:cubicBezTo>
                    <a:cubicBezTo>
                      <a:pt x="1635" y="1167"/>
                      <a:pt x="1631" y="1181"/>
                      <a:pt x="1627" y="1188"/>
                    </a:cubicBezTo>
                    <a:cubicBezTo>
                      <a:pt x="1629" y="1181"/>
                      <a:pt x="1635" y="1167"/>
                      <a:pt x="1631" y="1171"/>
                    </a:cubicBezTo>
                    <a:cubicBezTo>
                      <a:pt x="1635" y="1163"/>
                      <a:pt x="1637" y="1155"/>
                      <a:pt x="1641" y="1144"/>
                    </a:cubicBezTo>
                    <a:cubicBezTo>
                      <a:pt x="1642" y="1145"/>
                      <a:pt x="1644" y="1145"/>
                      <a:pt x="1643" y="1152"/>
                    </a:cubicBezTo>
                    <a:close/>
                    <a:moveTo>
                      <a:pt x="1206" y="181"/>
                    </a:moveTo>
                    <a:cubicBezTo>
                      <a:pt x="1202" y="180"/>
                      <a:pt x="1198" y="178"/>
                      <a:pt x="1194" y="176"/>
                    </a:cubicBezTo>
                    <a:cubicBezTo>
                      <a:pt x="1192" y="173"/>
                      <a:pt x="1209" y="180"/>
                      <a:pt x="1206" y="181"/>
                    </a:cubicBezTo>
                    <a:close/>
                    <a:moveTo>
                      <a:pt x="287" y="369"/>
                    </a:moveTo>
                    <a:cubicBezTo>
                      <a:pt x="293" y="362"/>
                      <a:pt x="293" y="362"/>
                      <a:pt x="293" y="362"/>
                    </a:cubicBezTo>
                    <a:cubicBezTo>
                      <a:pt x="296" y="362"/>
                      <a:pt x="296" y="362"/>
                      <a:pt x="296" y="362"/>
                    </a:cubicBezTo>
                    <a:cubicBezTo>
                      <a:pt x="285" y="374"/>
                      <a:pt x="288" y="370"/>
                      <a:pt x="287" y="369"/>
                    </a:cubicBezTo>
                    <a:close/>
                    <a:moveTo>
                      <a:pt x="1593" y="1273"/>
                    </a:moveTo>
                    <a:cubicBezTo>
                      <a:pt x="1591" y="1274"/>
                      <a:pt x="1593" y="1270"/>
                      <a:pt x="1595" y="1265"/>
                    </a:cubicBezTo>
                    <a:cubicBezTo>
                      <a:pt x="1597" y="1260"/>
                      <a:pt x="1600" y="1255"/>
                      <a:pt x="1601" y="1256"/>
                    </a:cubicBezTo>
                    <a:cubicBezTo>
                      <a:pt x="1599" y="1262"/>
                      <a:pt x="1597" y="1265"/>
                      <a:pt x="1593" y="1273"/>
                    </a:cubicBezTo>
                    <a:close/>
                    <a:moveTo>
                      <a:pt x="1654" y="1083"/>
                    </a:moveTo>
                    <a:cubicBezTo>
                      <a:pt x="1653" y="1086"/>
                      <a:pt x="1652" y="1091"/>
                      <a:pt x="1651" y="1097"/>
                    </a:cubicBezTo>
                    <a:cubicBezTo>
                      <a:pt x="1649" y="1098"/>
                      <a:pt x="1650" y="1094"/>
                      <a:pt x="1651" y="1089"/>
                    </a:cubicBezTo>
                    <a:cubicBezTo>
                      <a:pt x="1652" y="1085"/>
                      <a:pt x="1653" y="1081"/>
                      <a:pt x="1654" y="1083"/>
                    </a:cubicBezTo>
                    <a:close/>
                    <a:moveTo>
                      <a:pt x="1574" y="1308"/>
                    </a:moveTo>
                    <a:cubicBezTo>
                      <a:pt x="1572" y="1308"/>
                      <a:pt x="1572" y="1308"/>
                      <a:pt x="1572" y="1308"/>
                    </a:cubicBezTo>
                    <a:cubicBezTo>
                      <a:pt x="1576" y="1301"/>
                      <a:pt x="1574" y="1304"/>
                      <a:pt x="1578" y="1295"/>
                    </a:cubicBezTo>
                    <a:cubicBezTo>
                      <a:pt x="1580" y="1293"/>
                      <a:pt x="1583" y="1290"/>
                      <a:pt x="1578" y="1301"/>
                    </a:cubicBezTo>
                    <a:cubicBezTo>
                      <a:pt x="1578" y="1297"/>
                      <a:pt x="1578" y="1299"/>
                      <a:pt x="1574" y="1308"/>
                    </a:cubicBezTo>
                    <a:close/>
                    <a:moveTo>
                      <a:pt x="1640" y="1138"/>
                    </a:moveTo>
                    <a:cubicBezTo>
                      <a:pt x="1638" y="1144"/>
                      <a:pt x="1634" y="1158"/>
                      <a:pt x="1633" y="1155"/>
                    </a:cubicBezTo>
                    <a:cubicBezTo>
                      <a:pt x="1634" y="1149"/>
                      <a:pt x="1638" y="1144"/>
                      <a:pt x="1637" y="1142"/>
                    </a:cubicBezTo>
                    <a:cubicBezTo>
                      <a:pt x="1639" y="1135"/>
                      <a:pt x="1639" y="1140"/>
                      <a:pt x="1640" y="1138"/>
                    </a:cubicBezTo>
                    <a:close/>
                    <a:moveTo>
                      <a:pt x="1614" y="1218"/>
                    </a:moveTo>
                    <a:cubicBezTo>
                      <a:pt x="1610" y="1229"/>
                      <a:pt x="1609" y="1228"/>
                      <a:pt x="1607" y="1228"/>
                    </a:cubicBezTo>
                    <a:cubicBezTo>
                      <a:pt x="1608" y="1226"/>
                      <a:pt x="1610" y="1223"/>
                      <a:pt x="1612" y="1218"/>
                    </a:cubicBezTo>
                    <a:cubicBezTo>
                      <a:pt x="1610" y="1224"/>
                      <a:pt x="1613" y="1216"/>
                      <a:pt x="1614" y="1218"/>
                    </a:cubicBezTo>
                    <a:close/>
                    <a:moveTo>
                      <a:pt x="1590" y="1267"/>
                    </a:moveTo>
                    <a:cubicBezTo>
                      <a:pt x="1593" y="1261"/>
                      <a:pt x="1600" y="1247"/>
                      <a:pt x="1598" y="1254"/>
                    </a:cubicBezTo>
                    <a:cubicBezTo>
                      <a:pt x="1603" y="1244"/>
                      <a:pt x="1599" y="1248"/>
                      <a:pt x="1599" y="1248"/>
                    </a:cubicBezTo>
                    <a:cubicBezTo>
                      <a:pt x="1603" y="1238"/>
                      <a:pt x="1605" y="1238"/>
                      <a:pt x="1607" y="1234"/>
                    </a:cubicBezTo>
                    <a:cubicBezTo>
                      <a:pt x="1603" y="1246"/>
                      <a:pt x="1592" y="1269"/>
                      <a:pt x="1583" y="1289"/>
                    </a:cubicBezTo>
                    <a:cubicBezTo>
                      <a:pt x="1584" y="1286"/>
                      <a:pt x="1583" y="1285"/>
                      <a:pt x="1582" y="1286"/>
                    </a:cubicBezTo>
                    <a:cubicBezTo>
                      <a:pt x="1586" y="1277"/>
                      <a:pt x="1586" y="1280"/>
                      <a:pt x="1588" y="1276"/>
                    </a:cubicBezTo>
                    <a:cubicBezTo>
                      <a:pt x="1590" y="1274"/>
                      <a:pt x="1589" y="1273"/>
                      <a:pt x="1591" y="1270"/>
                    </a:cubicBezTo>
                    <a:cubicBezTo>
                      <a:pt x="1583" y="1280"/>
                      <a:pt x="1591" y="1269"/>
                      <a:pt x="1590" y="1267"/>
                    </a:cubicBezTo>
                    <a:close/>
                    <a:moveTo>
                      <a:pt x="1572" y="1299"/>
                    </a:moveTo>
                    <a:cubicBezTo>
                      <a:pt x="1583" y="1278"/>
                      <a:pt x="1593" y="1257"/>
                      <a:pt x="1602" y="1235"/>
                    </a:cubicBezTo>
                    <a:cubicBezTo>
                      <a:pt x="1600" y="1242"/>
                      <a:pt x="1595" y="1255"/>
                      <a:pt x="1589" y="1268"/>
                    </a:cubicBezTo>
                    <a:cubicBezTo>
                      <a:pt x="1583" y="1281"/>
                      <a:pt x="1576" y="1293"/>
                      <a:pt x="1572" y="1299"/>
                    </a:cubicBezTo>
                    <a:close/>
                    <a:moveTo>
                      <a:pt x="1132" y="164"/>
                    </a:moveTo>
                    <a:cubicBezTo>
                      <a:pt x="1138" y="166"/>
                      <a:pt x="1140" y="167"/>
                      <a:pt x="1144" y="169"/>
                    </a:cubicBezTo>
                    <a:cubicBezTo>
                      <a:pt x="1143" y="169"/>
                      <a:pt x="1142" y="171"/>
                      <a:pt x="1132" y="167"/>
                    </a:cubicBezTo>
                    <a:cubicBezTo>
                      <a:pt x="1139" y="168"/>
                      <a:pt x="1130" y="165"/>
                      <a:pt x="1132" y="164"/>
                    </a:cubicBezTo>
                    <a:close/>
                    <a:moveTo>
                      <a:pt x="1240" y="212"/>
                    </a:moveTo>
                    <a:cubicBezTo>
                      <a:pt x="1246" y="215"/>
                      <a:pt x="1248" y="217"/>
                      <a:pt x="1252" y="219"/>
                    </a:cubicBezTo>
                    <a:cubicBezTo>
                      <a:pt x="1251" y="220"/>
                      <a:pt x="1247" y="218"/>
                      <a:pt x="1240" y="214"/>
                    </a:cubicBezTo>
                    <a:lnTo>
                      <a:pt x="1240" y="212"/>
                    </a:lnTo>
                    <a:close/>
                    <a:moveTo>
                      <a:pt x="1554" y="519"/>
                    </a:moveTo>
                    <a:cubicBezTo>
                      <a:pt x="1559" y="528"/>
                      <a:pt x="1565" y="539"/>
                      <a:pt x="1564" y="541"/>
                    </a:cubicBezTo>
                    <a:cubicBezTo>
                      <a:pt x="1559" y="531"/>
                      <a:pt x="1557" y="528"/>
                      <a:pt x="1553" y="521"/>
                    </a:cubicBezTo>
                    <a:cubicBezTo>
                      <a:pt x="1556" y="525"/>
                      <a:pt x="1553" y="520"/>
                      <a:pt x="1554" y="519"/>
                    </a:cubicBezTo>
                    <a:close/>
                    <a:moveTo>
                      <a:pt x="1556" y="1321"/>
                    </a:moveTo>
                    <a:cubicBezTo>
                      <a:pt x="1555" y="1323"/>
                      <a:pt x="1555" y="1324"/>
                      <a:pt x="1554" y="1324"/>
                    </a:cubicBezTo>
                    <a:cubicBezTo>
                      <a:pt x="1553" y="1325"/>
                      <a:pt x="1549" y="1331"/>
                      <a:pt x="1547" y="1336"/>
                    </a:cubicBezTo>
                    <a:cubicBezTo>
                      <a:pt x="1553" y="1324"/>
                      <a:pt x="1555" y="1317"/>
                      <a:pt x="1559" y="1309"/>
                    </a:cubicBezTo>
                    <a:cubicBezTo>
                      <a:pt x="1559" y="1313"/>
                      <a:pt x="1566" y="1297"/>
                      <a:pt x="1567" y="1299"/>
                    </a:cubicBezTo>
                    <a:cubicBezTo>
                      <a:pt x="1562" y="1311"/>
                      <a:pt x="1557" y="1317"/>
                      <a:pt x="1556" y="1321"/>
                    </a:cubicBezTo>
                    <a:close/>
                    <a:moveTo>
                      <a:pt x="1501" y="1406"/>
                    </a:moveTo>
                    <a:cubicBezTo>
                      <a:pt x="1495" y="1414"/>
                      <a:pt x="1492" y="1416"/>
                      <a:pt x="1490" y="1417"/>
                    </a:cubicBezTo>
                    <a:cubicBezTo>
                      <a:pt x="1494" y="1410"/>
                      <a:pt x="1501" y="1404"/>
                      <a:pt x="1506" y="1395"/>
                    </a:cubicBezTo>
                    <a:cubicBezTo>
                      <a:pt x="1507" y="1394"/>
                      <a:pt x="1504" y="1398"/>
                      <a:pt x="1502" y="1402"/>
                    </a:cubicBezTo>
                    <a:cubicBezTo>
                      <a:pt x="1499" y="1406"/>
                      <a:pt x="1497" y="1409"/>
                      <a:pt x="1501" y="1406"/>
                    </a:cubicBezTo>
                    <a:close/>
                    <a:moveTo>
                      <a:pt x="1429" y="1489"/>
                    </a:moveTo>
                    <a:cubicBezTo>
                      <a:pt x="1435" y="1485"/>
                      <a:pt x="1449" y="1468"/>
                      <a:pt x="1460" y="1456"/>
                    </a:cubicBezTo>
                    <a:cubicBezTo>
                      <a:pt x="1461" y="1457"/>
                      <a:pt x="1455" y="1464"/>
                      <a:pt x="1449" y="1470"/>
                    </a:cubicBezTo>
                    <a:cubicBezTo>
                      <a:pt x="1443" y="1476"/>
                      <a:pt x="1437" y="1482"/>
                      <a:pt x="1439" y="1482"/>
                    </a:cubicBezTo>
                    <a:cubicBezTo>
                      <a:pt x="1425" y="1496"/>
                      <a:pt x="1425" y="1496"/>
                      <a:pt x="1425" y="1496"/>
                    </a:cubicBezTo>
                    <a:cubicBezTo>
                      <a:pt x="1420" y="1500"/>
                      <a:pt x="1416" y="1504"/>
                      <a:pt x="1408" y="1512"/>
                    </a:cubicBezTo>
                    <a:cubicBezTo>
                      <a:pt x="1407" y="1512"/>
                      <a:pt x="1411" y="1507"/>
                      <a:pt x="1417" y="1503"/>
                    </a:cubicBezTo>
                    <a:cubicBezTo>
                      <a:pt x="1422" y="1498"/>
                      <a:pt x="1428" y="1492"/>
                      <a:pt x="1429" y="1489"/>
                    </a:cubicBezTo>
                    <a:close/>
                    <a:moveTo>
                      <a:pt x="1480" y="420"/>
                    </a:moveTo>
                    <a:cubicBezTo>
                      <a:pt x="1488" y="431"/>
                      <a:pt x="1481" y="429"/>
                      <a:pt x="1476" y="422"/>
                    </a:cubicBezTo>
                    <a:cubicBezTo>
                      <a:pt x="1475" y="420"/>
                      <a:pt x="1477" y="420"/>
                      <a:pt x="1480" y="420"/>
                    </a:cubicBezTo>
                    <a:close/>
                    <a:moveTo>
                      <a:pt x="1434" y="377"/>
                    </a:moveTo>
                    <a:cubicBezTo>
                      <a:pt x="1432" y="373"/>
                      <a:pt x="1436" y="374"/>
                      <a:pt x="1442" y="380"/>
                    </a:cubicBezTo>
                    <a:cubicBezTo>
                      <a:pt x="1443" y="385"/>
                      <a:pt x="1436" y="378"/>
                      <a:pt x="1431" y="375"/>
                    </a:cubicBezTo>
                    <a:cubicBezTo>
                      <a:pt x="1438" y="384"/>
                      <a:pt x="1446" y="394"/>
                      <a:pt x="1452" y="403"/>
                    </a:cubicBezTo>
                    <a:cubicBezTo>
                      <a:pt x="1453" y="404"/>
                      <a:pt x="1448" y="400"/>
                      <a:pt x="1452" y="404"/>
                    </a:cubicBezTo>
                    <a:cubicBezTo>
                      <a:pt x="1451" y="406"/>
                      <a:pt x="1444" y="397"/>
                      <a:pt x="1438" y="391"/>
                    </a:cubicBezTo>
                    <a:cubicBezTo>
                      <a:pt x="1440" y="393"/>
                      <a:pt x="1444" y="398"/>
                      <a:pt x="1447" y="402"/>
                    </a:cubicBezTo>
                    <a:cubicBezTo>
                      <a:pt x="1451" y="406"/>
                      <a:pt x="1454" y="410"/>
                      <a:pt x="1453" y="411"/>
                    </a:cubicBezTo>
                    <a:cubicBezTo>
                      <a:pt x="1447" y="404"/>
                      <a:pt x="1444" y="401"/>
                      <a:pt x="1444" y="400"/>
                    </a:cubicBezTo>
                    <a:cubicBezTo>
                      <a:pt x="1443" y="399"/>
                      <a:pt x="1444" y="402"/>
                      <a:pt x="1446" y="405"/>
                    </a:cubicBezTo>
                    <a:cubicBezTo>
                      <a:pt x="1439" y="396"/>
                      <a:pt x="1434" y="391"/>
                      <a:pt x="1430" y="387"/>
                    </a:cubicBezTo>
                    <a:cubicBezTo>
                      <a:pt x="1426" y="383"/>
                      <a:pt x="1423" y="381"/>
                      <a:pt x="1420" y="379"/>
                    </a:cubicBezTo>
                    <a:cubicBezTo>
                      <a:pt x="1414" y="375"/>
                      <a:pt x="1408" y="371"/>
                      <a:pt x="1393" y="356"/>
                    </a:cubicBezTo>
                    <a:cubicBezTo>
                      <a:pt x="1399" y="361"/>
                      <a:pt x="1395" y="351"/>
                      <a:pt x="1401" y="359"/>
                    </a:cubicBezTo>
                    <a:cubicBezTo>
                      <a:pt x="1403" y="361"/>
                      <a:pt x="1403" y="360"/>
                      <a:pt x="1403" y="360"/>
                    </a:cubicBezTo>
                    <a:cubicBezTo>
                      <a:pt x="1402" y="357"/>
                      <a:pt x="1398" y="356"/>
                      <a:pt x="1394" y="351"/>
                    </a:cubicBezTo>
                    <a:cubicBezTo>
                      <a:pt x="1400" y="354"/>
                      <a:pt x="1394" y="347"/>
                      <a:pt x="1404" y="357"/>
                    </a:cubicBezTo>
                    <a:cubicBezTo>
                      <a:pt x="1404" y="355"/>
                      <a:pt x="1398" y="351"/>
                      <a:pt x="1395" y="347"/>
                    </a:cubicBezTo>
                    <a:cubicBezTo>
                      <a:pt x="1401" y="352"/>
                      <a:pt x="1393" y="343"/>
                      <a:pt x="1398" y="347"/>
                    </a:cubicBezTo>
                    <a:cubicBezTo>
                      <a:pt x="1396" y="344"/>
                      <a:pt x="1387" y="337"/>
                      <a:pt x="1386" y="335"/>
                    </a:cubicBezTo>
                    <a:cubicBezTo>
                      <a:pt x="1382" y="335"/>
                      <a:pt x="1376" y="330"/>
                      <a:pt x="1370" y="329"/>
                    </a:cubicBezTo>
                    <a:cubicBezTo>
                      <a:pt x="1364" y="322"/>
                      <a:pt x="1349" y="311"/>
                      <a:pt x="1343" y="305"/>
                    </a:cubicBezTo>
                    <a:cubicBezTo>
                      <a:pt x="1347" y="305"/>
                      <a:pt x="1349" y="311"/>
                      <a:pt x="1360" y="319"/>
                    </a:cubicBezTo>
                    <a:cubicBezTo>
                      <a:pt x="1358" y="317"/>
                      <a:pt x="1356" y="314"/>
                      <a:pt x="1353" y="311"/>
                    </a:cubicBezTo>
                    <a:cubicBezTo>
                      <a:pt x="1361" y="317"/>
                      <a:pt x="1361" y="319"/>
                      <a:pt x="1370" y="326"/>
                    </a:cubicBezTo>
                    <a:cubicBezTo>
                      <a:pt x="1371" y="325"/>
                      <a:pt x="1371" y="325"/>
                      <a:pt x="1371" y="325"/>
                    </a:cubicBezTo>
                    <a:cubicBezTo>
                      <a:pt x="1371" y="325"/>
                      <a:pt x="1362" y="318"/>
                      <a:pt x="1358" y="314"/>
                    </a:cubicBezTo>
                    <a:cubicBezTo>
                      <a:pt x="1366" y="319"/>
                      <a:pt x="1371" y="325"/>
                      <a:pt x="1371" y="322"/>
                    </a:cubicBezTo>
                    <a:cubicBezTo>
                      <a:pt x="1373" y="324"/>
                      <a:pt x="1374" y="325"/>
                      <a:pt x="1376" y="327"/>
                    </a:cubicBezTo>
                    <a:cubicBezTo>
                      <a:pt x="1378" y="327"/>
                      <a:pt x="1375" y="325"/>
                      <a:pt x="1371" y="322"/>
                    </a:cubicBezTo>
                    <a:cubicBezTo>
                      <a:pt x="1368" y="319"/>
                      <a:pt x="1364" y="316"/>
                      <a:pt x="1367" y="316"/>
                    </a:cubicBezTo>
                    <a:cubicBezTo>
                      <a:pt x="1361" y="312"/>
                      <a:pt x="1365" y="317"/>
                      <a:pt x="1364" y="317"/>
                    </a:cubicBezTo>
                    <a:cubicBezTo>
                      <a:pt x="1361" y="314"/>
                      <a:pt x="1348" y="304"/>
                      <a:pt x="1356" y="311"/>
                    </a:cubicBezTo>
                    <a:cubicBezTo>
                      <a:pt x="1355" y="311"/>
                      <a:pt x="1350" y="306"/>
                      <a:pt x="1346" y="304"/>
                    </a:cubicBezTo>
                    <a:cubicBezTo>
                      <a:pt x="1346" y="303"/>
                      <a:pt x="1356" y="309"/>
                      <a:pt x="1349" y="303"/>
                    </a:cubicBezTo>
                    <a:cubicBezTo>
                      <a:pt x="1355" y="306"/>
                      <a:pt x="1362" y="312"/>
                      <a:pt x="1369" y="318"/>
                    </a:cubicBezTo>
                    <a:cubicBezTo>
                      <a:pt x="1376" y="324"/>
                      <a:pt x="1382" y="330"/>
                      <a:pt x="1387" y="332"/>
                    </a:cubicBezTo>
                    <a:cubicBezTo>
                      <a:pt x="1395" y="339"/>
                      <a:pt x="1388" y="336"/>
                      <a:pt x="1393" y="341"/>
                    </a:cubicBezTo>
                    <a:cubicBezTo>
                      <a:pt x="1397" y="344"/>
                      <a:pt x="1393" y="339"/>
                      <a:pt x="1394" y="339"/>
                    </a:cubicBezTo>
                    <a:cubicBezTo>
                      <a:pt x="1397" y="343"/>
                      <a:pt x="1405" y="350"/>
                      <a:pt x="1408" y="354"/>
                    </a:cubicBezTo>
                    <a:cubicBezTo>
                      <a:pt x="1405" y="354"/>
                      <a:pt x="1416" y="369"/>
                      <a:pt x="1406" y="361"/>
                    </a:cubicBezTo>
                    <a:cubicBezTo>
                      <a:pt x="1412" y="368"/>
                      <a:pt x="1423" y="378"/>
                      <a:pt x="1427" y="382"/>
                    </a:cubicBezTo>
                    <a:cubicBezTo>
                      <a:pt x="1427" y="381"/>
                      <a:pt x="1423" y="377"/>
                      <a:pt x="1420" y="374"/>
                    </a:cubicBezTo>
                    <a:cubicBezTo>
                      <a:pt x="1417" y="371"/>
                      <a:pt x="1414" y="368"/>
                      <a:pt x="1416" y="368"/>
                    </a:cubicBezTo>
                    <a:cubicBezTo>
                      <a:pt x="1424" y="377"/>
                      <a:pt x="1427" y="380"/>
                      <a:pt x="1434" y="387"/>
                    </a:cubicBezTo>
                    <a:cubicBezTo>
                      <a:pt x="1433" y="384"/>
                      <a:pt x="1421" y="373"/>
                      <a:pt x="1416" y="367"/>
                    </a:cubicBezTo>
                    <a:cubicBezTo>
                      <a:pt x="1412" y="361"/>
                      <a:pt x="1418" y="365"/>
                      <a:pt x="1417" y="363"/>
                    </a:cubicBezTo>
                    <a:cubicBezTo>
                      <a:pt x="1417" y="361"/>
                      <a:pt x="1425" y="371"/>
                      <a:pt x="1429" y="374"/>
                    </a:cubicBezTo>
                    <a:cubicBezTo>
                      <a:pt x="1428" y="371"/>
                      <a:pt x="1426" y="368"/>
                      <a:pt x="1434" y="377"/>
                    </a:cubicBezTo>
                    <a:close/>
                    <a:moveTo>
                      <a:pt x="1514" y="497"/>
                    </a:moveTo>
                    <a:cubicBezTo>
                      <a:pt x="1517" y="503"/>
                      <a:pt x="1507" y="490"/>
                      <a:pt x="1507" y="492"/>
                    </a:cubicBezTo>
                    <a:cubicBezTo>
                      <a:pt x="1504" y="485"/>
                      <a:pt x="1502" y="484"/>
                      <a:pt x="1496" y="476"/>
                    </a:cubicBezTo>
                    <a:cubicBezTo>
                      <a:pt x="1496" y="474"/>
                      <a:pt x="1498" y="477"/>
                      <a:pt x="1500" y="480"/>
                    </a:cubicBezTo>
                    <a:cubicBezTo>
                      <a:pt x="1498" y="477"/>
                      <a:pt x="1494" y="471"/>
                      <a:pt x="1491" y="467"/>
                    </a:cubicBezTo>
                    <a:cubicBezTo>
                      <a:pt x="1487" y="463"/>
                      <a:pt x="1484" y="460"/>
                      <a:pt x="1484" y="461"/>
                    </a:cubicBezTo>
                    <a:cubicBezTo>
                      <a:pt x="1477" y="451"/>
                      <a:pt x="1483" y="460"/>
                      <a:pt x="1483" y="457"/>
                    </a:cubicBezTo>
                    <a:cubicBezTo>
                      <a:pt x="1478" y="451"/>
                      <a:pt x="1476" y="449"/>
                      <a:pt x="1473" y="448"/>
                    </a:cubicBezTo>
                    <a:cubicBezTo>
                      <a:pt x="1471" y="446"/>
                      <a:pt x="1469" y="444"/>
                      <a:pt x="1464" y="437"/>
                    </a:cubicBezTo>
                    <a:cubicBezTo>
                      <a:pt x="1464" y="435"/>
                      <a:pt x="1469" y="439"/>
                      <a:pt x="1475" y="447"/>
                    </a:cubicBezTo>
                    <a:cubicBezTo>
                      <a:pt x="1475" y="446"/>
                      <a:pt x="1471" y="441"/>
                      <a:pt x="1471" y="441"/>
                    </a:cubicBezTo>
                    <a:cubicBezTo>
                      <a:pt x="1469" y="440"/>
                      <a:pt x="1463" y="432"/>
                      <a:pt x="1462" y="433"/>
                    </a:cubicBezTo>
                    <a:cubicBezTo>
                      <a:pt x="1457" y="425"/>
                      <a:pt x="1465" y="433"/>
                      <a:pt x="1468" y="435"/>
                    </a:cubicBezTo>
                    <a:cubicBezTo>
                      <a:pt x="1466" y="431"/>
                      <a:pt x="1462" y="429"/>
                      <a:pt x="1460" y="424"/>
                    </a:cubicBezTo>
                    <a:cubicBezTo>
                      <a:pt x="1461" y="423"/>
                      <a:pt x="1467" y="430"/>
                      <a:pt x="1470" y="436"/>
                    </a:cubicBezTo>
                    <a:cubicBezTo>
                      <a:pt x="1473" y="440"/>
                      <a:pt x="1473" y="436"/>
                      <a:pt x="1479" y="445"/>
                    </a:cubicBezTo>
                    <a:cubicBezTo>
                      <a:pt x="1477" y="442"/>
                      <a:pt x="1477" y="440"/>
                      <a:pt x="1478" y="440"/>
                    </a:cubicBezTo>
                    <a:cubicBezTo>
                      <a:pt x="1482" y="446"/>
                      <a:pt x="1492" y="457"/>
                      <a:pt x="1489" y="457"/>
                    </a:cubicBezTo>
                    <a:cubicBezTo>
                      <a:pt x="1495" y="463"/>
                      <a:pt x="1495" y="463"/>
                      <a:pt x="1495" y="463"/>
                    </a:cubicBezTo>
                    <a:cubicBezTo>
                      <a:pt x="1491" y="457"/>
                      <a:pt x="1484" y="446"/>
                      <a:pt x="1476" y="436"/>
                    </a:cubicBezTo>
                    <a:cubicBezTo>
                      <a:pt x="1478" y="436"/>
                      <a:pt x="1476" y="433"/>
                      <a:pt x="1471" y="427"/>
                    </a:cubicBezTo>
                    <a:cubicBezTo>
                      <a:pt x="1472" y="427"/>
                      <a:pt x="1475" y="430"/>
                      <a:pt x="1476" y="430"/>
                    </a:cubicBezTo>
                    <a:cubicBezTo>
                      <a:pt x="1469" y="419"/>
                      <a:pt x="1465" y="420"/>
                      <a:pt x="1462" y="418"/>
                    </a:cubicBezTo>
                    <a:cubicBezTo>
                      <a:pt x="1459" y="415"/>
                      <a:pt x="1456" y="411"/>
                      <a:pt x="1454" y="408"/>
                    </a:cubicBezTo>
                    <a:cubicBezTo>
                      <a:pt x="1457" y="412"/>
                      <a:pt x="1459" y="412"/>
                      <a:pt x="1458" y="410"/>
                    </a:cubicBezTo>
                    <a:cubicBezTo>
                      <a:pt x="1458" y="408"/>
                      <a:pt x="1454" y="403"/>
                      <a:pt x="1448" y="397"/>
                    </a:cubicBezTo>
                    <a:cubicBezTo>
                      <a:pt x="1449" y="394"/>
                      <a:pt x="1449" y="394"/>
                      <a:pt x="1449" y="394"/>
                    </a:cubicBezTo>
                    <a:cubicBezTo>
                      <a:pt x="1453" y="398"/>
                      <a:pt x="1460" y="408"/>
                      <a:pt x="1460" y="406"/>
                    </a:cubicBezTo>
                    <a:cubicBezTo>
                      <a:pt x="1466" y="413"/>
                      <a:pt x="1458" y="407"/>
                      <a:pt x="1464" y="413"/>
                    </a:cubicBezTo>
                    <a:cubicBezTo>
                      <a:pt x="1466" y="416"/>
                      <a:pt x="1467" y="415"/>
                      <a:pt x="1464" y="412"/>
                    </a:cubicBezTo>
                    <a:cubicBezTo>
                      <a:pt x="1467" y="413"/>
                      <a:pt x="1471" y="420"/>
                      <a:pt x="1477" y="427"/>
                    </a:cubicBezTo>
                    <a:cubicBezTo>
                      <a:pt x="1477" y="429"/>
                      <a:pt x="1475" y="427"/>
                      <a:pt x="1474" y="427"/>
                    </a:cubicBezTo>
                    <a:cubicBezTo>
                      <a:pt x="1478" y="431"/>
                      <a:pt x="1484" y="437"/>
                      <a:pt x="1488" y="444"/>
                    </a:cubicBezTo>
                    <a:cubicBezTo>
                      <a:pt x="1484" y="440"/>
                      <a:pt x="1482" y="438"/>
                      <a:pt x="1478" y="433"/>
                    </a:cubicBezTo>
                    <a:cubicBezTo>
                      <a:pt x="1478" y="434"/>
                      <a:pt x="1482" y="440"/>
                      <a:pt x="1486" y="445"/>
                    </a:cubicBezTo>
                    <a:cubicBezTo>
                      <a:pt x="1490" y="451"/>
                      <a:pt x="1493" y="456"/>
                      <a:pt x="1492" y="456"/>
                    </a:cubicBezTo>
                    <a:cubicBezTo>
                      <a:pt x="1495" y="460"/>
                      <a:pt x="1496" y="459"/>
                      <a:pt x="1497" y="459"/>
                    </a:cubicBezTo>
                    <a:cubicBezTo>
                      <a:pt x="1497" y="457"/>
                      <a:pt x="1495" y="456"/>
                      <a:pt x="1492" y="451"/>
                    </a:cubicBezTo>
                    <a:cubicBezTo>
                      <a:pt x="1494" y="452"/>
                      <a:pt x="1498" y="457"/>
                      <a:pt x="1495" y="451"/>
                    </a:cubicBezTo>
                    <a:cubicBezTo>
                      <a:pt x="1503" y="463"/>
                      <a:pt x="1508" y="468"/>
                      <a:pt x="1509" y="467"/>
                    </a:cubicBezTo>
                    <a:cubicBezTo>
                      <a:pt x="1502" y="456"/>
                      <a:pt x="1511" y="472"/>
                      <a:pt x="1501" y="457"/>
                    </a:cubicBezTo>
                    <a:cubicBezTo>
                      <a:pt x="1502" y="456"/>
                      <a:pt x="1502" y="456"/>
                      <a:pt x="1502" y="456"/>
                    </a:cubicBezTo>
                    <a:cubicBezTo>
                      <a:pt x="1505" y="459"/>
                      <a:pt x="1509" y="465"/>
                      <a:pt x="1512" y="470"/>
                    </a:cubicBezTo>
                    <a:cubicBezTo>
                      <a:pt x="1515" y="475"/>
                      <a:pt x="1518" y="478"/>
                      <a:pt x="1518" y="477"/>
                    </a:cubicBezTo>
                    <a:cubicBezTo>
                      <a:pt x="1522" y="483"/>
                      <a:pt x="1523" y="486"/>
                      <a:pt x="1526" y="492"/>
                    </a:cubicBezTo>
                    <a:cubicBezTo>
                      <a:pt x="1522" y="485"/>
                      <a:pt x="1520" y="484"/>
                      <a:pt x="1521" y="487"/>
                    </a:cubicBezTo>
                    <a:cubicBezTo>
                      <a:pt x="1522" y="489"/>
                      <a:pt x="1524" y="494"/>
                      <a:pt x="1528" y="500"/>
                    </a:cubicBezTo>
                    <a:cubicBezTo>
                      <a:pt x="1527" y="500"/>
                      <a:pt x="1529" y="507"/>
                      <a:pt x="1523" y="497"/>
                    </a:cubicBezTo>
                    <a:cubicBezTo>
                      <a:pt x="1524" y="500"/>
                      <a:pt x="1527" y="503"/>
                      <a:pt x="1530" y="508"/>
                    </a:cubicBezTo>
                    <a:cubicBezTo>
                      <a:pt x="1532" y="511"/>
                      <a:pt x="1531" y="508"/>
                      <a:pt x="1533" y="509"/>
                    </a:cubicBezTo>
                    <a:cubicBezTo>
                      <a:pt x="1542" y="524"/>
                      <a:pt x="1535" y="518"/>
                      <a:pt x="1531" y="514"/>
                    </a:cubicBezTo>
                    <a:cubicBezTo>
                      <a:pt x="1534" y="525"/>
                      <a:pt x="1544" y="536"/>
                      <a:pt x="1549" y="549"/>
                    </a:cubicBezTo>
                    <a:cubicBezTo>
                      <a:pt x="1545" y="538"/>
                      <a:pt x="1550" y="545"/>
                      <a:pt x="1548" y="540"/>
                    </a:cubicBezTo>
                    <a:cubicBezTo>
                      <a:pt x="1552" y="549"/>
                      <a:pt x="1553" y="555"/>
                      <a:pt x="1561" y="568"/>
                    </a:cubicBezTo>
                    <a:cubicBezTo>
                      <a:pt x="1557" y="563"/>
                      <a:pt x="1555" y="559"/>
                      <a:pt x="1558" y="568"/>
                    </a:cubicBezTo>
                    <a:cubicBezTo>
                      <a:pt x="1552" y="555"/>
                      <a:pt x="1548" y="548"/>
                      <a:pt x="1545" y="542"/>
                    </a:cubicBezTo>
                    <a:cubicBezTo>
                      <a:pt x="1541" y="537"/>
                      <a:pt x="1539" y="533"/>
                      <a:pt x="1534" y="526"/>
                    </a:cubicBezTo>
                    <a:cubicBezTo>
                      <a:pt x="1534" y="523"/>
                      <a:pt x="1537" y="529"/>
                      <a:pt x="1539" y="533"/>
                    </a:cubicBezTo>
                    <a:cubicBezTo>
                      <a:pt x="1539" y="531"/>
                      <a:pt x="1530" y="516"/>
                      <a:pt x="1532" y="523"/>
                    </a:cubicBezTo>
                    <a:cubicBezTo>
                      <a:pt x="1529" y="518"/>
                      <a:pt x="1526" y="513"/>
                      <a:pt x="1524" y="509"/>
                    </a:cubicBezTo>
                    <a:cubicBezTo>
                      <a:pt x="1525" y="508"/>
                      <a:pt x="1529" y="515"/>
                      <a:pt x="1531" y="518"/>
                    </a:cubicBezTo>
                    <a:cubicBezTo>
                      <a:pt x="1531" y="515"/>
                      <a:pt x="1526" y="510"/>
                      <a:pt x="1523" y="504"/>
                    </a:cubicBezTo>
                    <a:cubicBezTo>
                      <a:pt x="1524" y="503"/>
                      <a:pt x="1520" y="499"/>
                      <a:pt x="1524" y="502"/>
                    </a:cubicBezTo>
                    <a:cubicBezTo>
                      <a:pt x="1520" y="497"/>
                      <a:pt x="1520" y="497"/>
                      <a:pt x="1520" y="497"/>
                    </a:cubicBezTo>
                    <a:cubicBezTo>
                      <a:pt x="1519" y="496"/>
                      <a:pt x="1517" y="495"/>
                      <a:pt x="1512" y="488"/>
                    </a:cubicBezTo>
                    <a:cubicBezTo>
                      <a:pt x="1514" y="493"/>
                      <a:pt x="1522" y="502"/>
                      <a:pt x="1520" y="503"/>
                    </a:cubicBezTo>
                    <a:cubicBezTo>
                      <a:pt x="1515" y="495"/>
                      <a:pt x="1512" y="491"/>
                      <a:pt x="1510" y="488"/>
                    </a:cubicBezTo>
                    <a:cubicBezTo>
                      <a:pt x="1507" y="484"/>
                      <a:pt x="1506" y="482"/>
                      <a:pt x="1504" y="478"/>
                    </a:cubicBezTo>
                    <a:cubicBezTo>
                      <a:pt x="1503" y="477"/>
                      <a:pt x="1502" y="478"/>
                      <a:pt x="1501" y="479"/>
                    </a:cubicBezTo>
                    <a:cubicBezTo>
                      <a:pt x="1502" y="480"/>
                      <a:pt x="1507" y="487"/>
                      <a:pt x="1507" y="485"/>
                    </a:cubicBezTo>
                    <a:cubicBezTo>
                      <a:pt x="1512" y="492"/>
                      <a:pt x="1510" y="491"/>
                      <a:pt x="1512" y="495"/>
                    </a:cubicBezTo>
                    <a:cubicBezTo>
                      <a:pt x="1513" y="497"/>
                      <a:pt x="1513" y="497"/>
                      <a:pt x="1514" y="497"/>
                    </a:cubicBezTo>
                    <a:close/>
                    <a:moveTo>
                      <a:pt x="1185" y="196"/>
                    </a:moveTo>
                    <a:cubicBezTo>
                      <a:pt x="1185" y="198"/>
                      <a:pt x="1185" y="198"/>
                      <a:pt x="1185" y="198"/>
                    </a:cubicBezTo>
                    <a:cubicBezTo>
                      <a:pt x="1177" y="195"/>
                      <a:pt x="1169" y="191"/>
                      <a:pt x="1170" y="190"/>
                    </a:cubicBezTo>
                    <a:cubicBezTo>
                      <a:pt x="1179" y="194"/>
                      <a:pt x="1178" y="193"/>
                      <a:pt x="1185" y="196"/>
                    </a:cubicBezTo>
                    <a:close/>
                    <a:moveTo>
                      <a:pt x="1465" y="409"/>
                    </a:moveTo>
                    <a:cubicBezTo>
                      <a:pt x="1466" y="413"/>
                      <a:pt x="1457" y="402"/>
                      <a:pt x="1454" y="398"/>
                    </a:cubicBezTo>
                    <a:cubicBezTo>
                      <a:pt x="1456" y="398"/>
                      <a:pt x="1461" y="403"/>
                      <a:pt x="1465" y="409"/>
                    </a:cubicBezTo>
                    <a:close/>
                    <a:moveTo>
                      <a:pt x="1203" y="207"/>
                    </a:moveTo>
                    <a:cubicBezTo>
                      <a:pt x="1217" y="215"/>
                      <a:pt x="1221" y="218"/>
                      <a:pt x="1222" y="220"/>
                    </a:cubicBezTo>
                    <a:cubicBezTo>
                      <a:pt x="1223" y="222"/>
                      <a:pt x="1222" y="222"/>
                      <a:pt x="1224" y="225"/>
                    </a:cubicBezTo>
                    <a:cubicBezTo>
                      <a:pt x="1211" y="218"/>
                      <a:pt x="1205" y="216"/>
                      <a:pt x="1207" y="219"/>
                    </a:cubicBezTo>
                    <a:cubicBezTo>
                      <a:pt x="1201" y="217"/>
                      <a:pt x="1200" y="217"/>
                      <a:pt x="1195" y="214"/>
                    </a:cubicBezTo>
                    <a:cubicBezTo>
                      <a:pt x="1197" y="213"/>
                      <a:pt x="1193" y="208"/>
                      <a:pt x="1197" y="208"/>
                    </a:cubicBezTo>
                    <a:cubicBezTo>
                      <a:pt x="1190" y="204"/>
                      <a:pt x="1186" y="203"/>
                      <a:pt x="1177" y="199"/>
                    </a:cubicBezTo>
                    <a:cubicBezTo>
                      <a:pt x="1179" y="198"/>
                      <a:pt x="1187" y="202"/>
                      <a:pt x="1193" y="205"/>
                    </a:cubicBezTo>
                    <a:cubicBezTo>
                      <a:pt x="1200" y="207"/>
                      <a:pt x="1205" y="210"/>
                      <a:pt x="1203" y="207"/>
                    </a:cubicBezTo>
                    <a:close/>
                    <a:moveTo>
                      <a:pt x="1140" y="181"/>
                    </a:moveTo>
                    <a:cubicBezTo>
                      <a:pt x="1138" y="180"/>
                      <a:pt x="1143" y="182"/>
                      <a:pt x="1150" y="186"/>
                    </a:cubicBezTo>
                    <a:cubicBezTo>
                      <a:pt x="1156" y="189"/>
                      <a:pt x="1165" y="193"/>
                      <a:pt x="1168" y="195"/>
                    </a:cubicBezTo>
                    <a:cubicBezTo>
                      <a:pt x="1159" y="190"/>
                      <a:pt x="1147" y="186"/>
                      <a:pt x="1150" y="190"/>
                    </a:cubicBezTo>
                    <a:cubicBezTo>
                      <a:pt x="1139" y="186"/>
                      <a:pt x="1136" y="184"/>
                      <a:pt x="1126" y="180"/>
                    </a:cubicBezTo>
                    <a:cubicBezTo>
                      <a:pt x="1123" y="179"/>
                      <a:pt x="1127" y="180"/>
                      <a:pt x="1131" y="182"/>
                    </a:cubicBezTo>
                    <a:cubicBezTo>
                      <a:pt x="1136" y="184"/>
                      <a:pt x="1142" y="186"/>
                      <a:pt x="1144" y="186"/>
                    </a:cubicBezTo>
                    <a:cubicBezTo>
                      <a:pt x="1137" y="182"/>
                      <a:pt x="1148" y="185"/>
                      <a:pt x="1140" y="181"/>
                    </a:cubicBezTo>
                    <a:close/>
                    <a:moveTo>
                      <a:pt x="1232" y="228"/>
                    </a:moveTo>
                    <a:cubicBezTo>
                      <a:pt x="1234" y="228"/>
                      <a:pt x="1235" y="228"/>
                      <a:pt x="1235" y="228"/>
                    </a:cubicBezTo>
                    <a:cubicBezTo>
                      <a:pt x="1243" y="232"/>
                      <a:pt x="1252" y="237"/>
                      <a:pt x="1252" y="238"/>
                    </a:cubicBezTo>
                    <a:cubicBezTo>
                      <a:pt x="1256" y="240"/>
                      <a:pt x="1258" y="240"/>
                      <a:pt x="1260" y="241"/>
                    </a:cubicBezTo>
                    <a:cubicBezTo>
                      <a:pt x="1253" y="237"/>
                      <a:pt x="1246" y="233"/>
                      <a:pt x="1238" y="228"/>
                    </a:cubicBezTo>
                    <a:cubicBezTo>
                      <a:pt x="1241" y="229"/>
                      <a:pt x="1249" y="233"/>
                      <a:pt x="1257" y="238"/>
                    </a:cubicBezTo>
                    <a:cubicBezTo>
                      <a:pt x="1264" y="242"/>
                      <a:pt x="1271" y="247"/>
                      <a:pt x="1272" y="248"/>
                    </a:cubicBezTo>
                    <a:cubicBezTo>
                      <a:pt x="1275" y="250"/>
                      <a:pt x="1292" y="260"/>
                      <a:pt x="1285" y="255"/>
                    </a:cubicBezTo>
                    <a:cubicBezTo>
                      <a:pt x="1291" y="256"/>
                      <a:pt x="1295" y="262"/>
                      <a:pt x="1302" y="266"/>
                    </a:cubicBezTo>
                    <a:cubicBezTo>
                      <a:pt x="1304" y="266"/>
                      <a:pt x="1310" y="271"/>
                      <a:pt x="1321" y="277"/>
                    </a:cubicBezTo>
                    <a:cubicBezTo>
                      <a:pt x="1316" y="277"/>
                      <a:pt x="1328" y="286"/>
                      <a:pt x="1333" y="291"/>
                    </a:cubicBezTo>
                    <a:cubicBezTo>
                      <a:pt x="1331" y="292"/>
                      <a:pt x="1333" y="293"/>
                      <a:pt x="1328" y="291"/>
                    </a:cubicBezTo>
                    <a:cubicBezTo>
                      <a:pt x="1323" y="287"/>
                      <a:pt x="1322" y="286"/>
                      <a:pt x="1317" y="283"/>
                    </a:cubicBezTo>
                    <a:cubicBezTo>
                      <a:pt x="1317" y="281"/>
                      <a:pt x="1320" y="283"/>
                      <a:pt x="1320" y="283"/>
                    </a:cubicBezTo>
                    <a:cubicBezTo>
                      <a:pt x="1313" y="278"/>
                      <a:pt x="1312" y="278"/>
                      <a:pt x="1309" y="275"/>
                    </a:cubicBezTo>
                    <a:cubicBezTo>
                      <a:pt x="1304" y="272"/>
                      <a:pt x="1304" y="273"/>
                      <a:pt x="1306" y="277"/>
                    </a:cubicBezTo>
                    <a:cubicBezTo>
                      <a:pt x="1318" y="284"/>
                      <a:pt x="1321" y="287"/>
                      <a:pt x="1333" y="296"/>
                    </a:cubicBezTo>
                    <a:cubicBezTo>
                      <a:pt x="1332" y="296"/>
                      <a:pt x="1332" y="297"/>
                      <a:pt x="1335" y="299"/>
                    </a:cubicBezTo>
                    <a:cubicBezTo>
                      <a:pt x="1334" y="300"/>
                      <a:pt x="1321" y="289"/>
                      <a:pt x="1322" y="291"/>
                    </a:cubicBezTo>
                    <a:cubicBezTo>
                      <a:pt x="1317" y="287"/>
                      <a:pt x="1319" y="288"/>
                      <a:pt x="1309" y="281"/>
                    </a:cubicBezTo>
                    <a:cubicBezTo>
                      <a:pt x="1313" y="285"/>
                      <a:pt x="1306" y="282"/>
                      <a:pt x="1298" y="276"/>
                    </a:cubicBezTo>
                    <a:cubicBezTo>
                      <a:pt x="1311" y="287"/>
                      <a:pt x="1317" y="290"/>
                      <a:pt x="1327" y="296"/>
                    </a:cubicBezTo>
                    <a:cubicBezTo>
                      <a:pt x="1326" y="296"/>
                      <a:pt x="1327" y="298"/>
                      <a:pt x="1332" y="302"/>
                    </a:cubicBezTo>
                    <a:cubicBezTo>
                      <a:pt x="1335" y="304"/>
                      <a:pt x="1334" y="302"/>
                      <a:pt x="1335" y="302"/>
                    </a:cubicBezTo>
                    <a:cubicBezTo>
                      <a:pt x="1337" y="304"/>
                      <a:pt x="1340" y="307"/>
                      <a:pt x="1345" y="310"/>
                    </a:cubicBezTo>
                    <a:cubicBezTo>
                      <a:pt x="1345" y="312"/>
                      <a:pt x="1339" y="309"/>
                      <a:pt x="1332" y="303"/>
                    </a:cubicBezTo>
                    <a:cubicBezTo>
                      <a:pt x="1324" y="298"/>
                      <a:pt x="1316" y="291"/>
                      <a:pt x="1311" y="287"/>
                    </a:cubicBezTo>
                    <a:cubicBezTo>
                      <a:pt x="1300" y="279"/>
                      <a:pt x="1294" y="278"/>
                      <a:pt x="1287" y="271"/>
                    </a:cubicBezTo>
                    <a:cubicBezTo>
                      <a:pt x="1286" y="271"/>
                      <a:pt x="1282" y="269"/>
                      <a:pt x="1279" y="269"/>
                    </a:cubicBezTo>
                    <a:cubicBezTo>
                      <a:pt x="1270" y="261"/>
                      <a:pt x="1269" y="260"/>
                      <a:pt x="1266" y="254"/>
                    </a:cubicBezTo>
                    <a:cubicBezTo>
                      <a:pt x="1277" y="260"/>
                      <a:pt x="1273" y="260"/>
                      <a:pt x="1276" y="263"/>
                    </a:cubicBezTo>
                    <a:cubicBezTo>
                      <a:pt x="1280" y="266"/>
                      <a:pt x="1278" y="262"/>
                      <a:pt x="1282" y="265"/>
                    </a:cubicBezTo>
                    <a:cubicBezTo>
                      <a:pt x="1291" y="270"/>
                      <a:pt x="1286" y="269"/>
                      <a:pt x="1285" y="268"/>
                    </a:cubicBezTo>
                    <a:cubicBezTo>
                      <a:pt x="1287" y="270"/>
                      <a:pt x="1291" y="272"/>
                      <a:pt x="1295" y="275"/>
                    </a:cubicBezTo>
                    <a:cubicBezTo>
                      <a:pt x="1293" y="273"/>
                      <a:pt x="1291" y="271"/>
                      <a:pt x="1287" y="269"/>
                    </a:cubicBezTo>
                    <a:cubicBezTo>
                      <a:pt x="1291" y="270"/>
                      <a:pt x="1296" y="272"/>
                      <a:pt x="1304" y="277"/>
                    </a:cubicBezTo>
                    <a:cubicBezTo>
                      <a:pt x="1305" y="276"/>
                      <a:pt x="1299" y="272"/>
                      <a:pt x="1301" y="271"/>
                    </a:cubicBezTo>
                    <a:cubicBezTo>
                      <a:pt x="1296" y="270"/>
                      <a:pt x="1283" y="257"/>
                      <a:pt x="1269" y="250"/>
                    </a:cubicBezTo>
                    <a:cubicBezTo>
                      <a:pt x="1273" y="251"/>
                      <a:pt x="1281" y="257"/>
                      <a:pt x="1285" y="259"/>
                    </a:cubicBezTo>
                    <a:cubicBezTo>
                      <a:pt x="1276" y="252"/>
                      <a:pt x="1270" y="248"/>
                      <a:pt x="1266" y="245"/>
                    </a:cubicBezTo>
                    <a:cubicBezTo>
                      <a:pt x="1266" y="246"/>
                      <a:pt x="1261" y="244"/>
                      <a:pt x="1263" y="246"/>
                    </a:cubicBezTo>
                    <a:cubicBezTo>
                      <a:pt x="1255" y="243"/>
                      <a:pt x="1241" y="235"/>
                      <a:pt x="1229" y="227"/>
                    </a:cubicBezTo>
                    <a:cubicBezTo>
                      <a:pt x="1231" y="227"/>
                      <a:pt x="1243" y="235"/>
                      <a:pt x="1249" y="238"/>
                    </a:cubicBezTo>
                    <a:cubicBezTo>
                      <a:pt x="1252" y="239"/>
                      <a:pt x="1252" y="239"/>
                      <a:pt x="1252" y="239"/>
                    </a:cubicBezTo>
                    <a:cubicBezTo>
                      <a:pt x="1249" y="236"/>
                      <a:pt x="1241" y="233"/>
                      <a:pt x="1232" y="228"/>
                    </a:cubicBezTo>
                    <a:close/>
                    <a:moveTo>
                      <a:pt x="1032" y="160"/>
                    </a:moveTo>
                    <a:cubicBezTo>
                      <a:pt x="1021" y="157"/>
                      <a:pt x="1016" y="156"/>
                      <a:pt x="1012" y="155"/>
                    </a:cubicBezTo>
                    <a:cubicBezTo>
                      <a:pt x="1008" y="154"/>
                      <a:pt x="1005" y="154"/>
                      <a:pt x="995" y="151"/>
                    </a:cubicBezTo>
                    <a:cubicBezTo>
                      <a:pt x="995" y="150"/>
                      <a:pt x="1008" y="153"/>
                      <a:pt x="1013" y="154"/>
                    </a:cubicBezTo>
                    <a:cubicBezTo>
                      <a:pt x="1009" y="152"/>
                      <a:pt x="1013" y="153"/>
                      <a:pt x="1009" y="151"/>
                    </a:cubicBezTo>
                    <a:cubicBezTo>
                      <a:pt x="1003" y="150"/>
                      <a:pt x="995" y="148"/>
                      <a:pt x="988" y="146"/>
                    </a:cubicBezTo>
                    <a:cubicBezTo>
                      <a:pt x="980" y="144"/>
                      <a:pt x="974" y="144"/>
                      <a:pt x="972" y="146"/>
                    </a:cubicBezTo>
                    <a:cubicBezTo>
                      <a:pt x="969" y="145"/>
                      <a:pt x="962" y="144"/>
                      <a:pt x="962" y="143"/>
                    </a:cubicBezTo>
                    <a:cubicBezTo>
                      <a:pt x="973" y="144"/>
                      <a:pt x="968" y="144"/>
                      <a:pt x="967" y="141"/>
                    </a:cubicBezTo>
                    <a:cubicBezTo>
                      <a:pt x="978" y="142"/>
                      <a:pt x="978" y="142"/>
                      <a:pt x="979" y="141"/>
                    </a:cubicBezTo>
                    <a:cubicBezTo>
                      <a:pt x="983" y="142"/>
                      <a:pt x="987" y="142"/>
                      <a:pt x="982" y="141"/>
                    </a:cubicBezTo>
                    <a:cubicBezTo>
                      <a:pt x="991" y="141"/>
                      <a:pt x="997" y="145"/>
                      <a:pt x="999" y="147"/>
                    </a:cubicBezTo>
                    <a:cubicBezTo>
                      <a:pt x="1006" y="147"/>
                      <a:pt x="996" y="144"/>
                      <a:pt x="1001" y="143"/>
                    </a:cubicBezTo>
                    <a:cubicBezTo>
                      <a:pt x="1010" y="144"/>
                      <a:pt x="1012" y="148"/>
                      <a:pt x="1017" y="148"/>
                    </a:cubicBezTo>
                    <a:cubicBezTo>
                      <a:pt x="1024" y="150"/>
                      <a:pt x="1021" y="149"/>
                      <a:pt x="1017" y="149"/>
                    </a:cubicBezTo>
                    <a:cubicBezTo>
                      <a:pt x="1013" y="148"/>
                      <a:pt x="1007" y="147"/>
                      <a:pt x="1008" y="147"/>
                    </a:cubicBezTo>
                    <a:cubicBezTo>
                      <a:pt x="1019" y="150"/>
                      <a:pt x="1019" y="152"/>
                      <a:pt x="1028" y="154"/>
                    </a:cubicBezTo>
                    <a:cubicBezTo>
                      <a:pt x="1016" y="154"/>
                      <a:pt x="1023" y="154"/>
                      <a:pt x="1032" y="160"/>
                    </a:cubicBezTo>
                    <a:close/>
                    <a:moveTo>
                      <a:pt x="1084" y="170"/>
                    </a:moveTo>
                    <a:cubicBezTo>
                      <a:pt x="1079" y="167"/>
                      <a:pt x="1084" y="169"/>
                      <a:pt x="1084" y="168"/>
                    </a:cubicBezTo>
                    <a:cubicBezTo>
                      <a:pt x="1076" y="166"/>
                      <a:pt x="1063" y="163"/>
                      <a:pt x="1062" y="161"/>
                    </a:cubicBezTo>
                    <a:cubicBezTo>
                      <a:pt x="1071" y="164"/>
                      <a:pt x="1073" y="163"/>
                      <a:pt x="1080" y="165"/>
                    </a:cubicBezTo>
                    <a:cubicBezTo>
                      <a:pt x="1092" y="169"/>
                      <a:pt x="1071" y="163"/>
                      <a:pt x="1074" y="165"/>
                    </a:cubicBezTo>
                    <a:cubicBezTo>
                      <a:pt x="1080" y="167"/>
                      <a:pt x="1089" y="168"/>
                      <a:pt x="1092" y="168"/>
                    </a:cubicBezTo>
                    <a:cubicBezTo>
                      <a:pt x="1090" y="166"/>
                      <a:pt x="1086" y="166"/>
                      <a:pt x="1080" y="164"/>
                    </a:cubicBezTo>
                    <a:cubicBezTo>
                      <a:pt x="1074" y="160"/>
                      <a:pt x="1094" y="168"/>
                      <a:pt x="1088" y="164"/>
                    </a:cubicBezTo>
                    <a:cubicBezTo>
                      <a:pt x="1093" y="166"/>
                      <a:pt x="1095" y="167"/>
                      <a:pt x="1101" y="169"/>
                    </a:cubicBezTo>
                    <a:cubicBezTo>
                      <a:pt x="1095" y="170"/>
                      <a:pt x="1103" y="174"/>
                      <a:pt x="1084" y="170"/>
                    </a:cubicBezTo>
                    <a:close/>
                    <a:moveTo>
                      <a:pt x="1548" y="535"/>
                    </a:moveTo>
                    <a:cubicBezTo>
                      <a:pt x="1549" y="538"/>
                      <a:pt x="1554" y="545"/>
                      <a:pt x="1552" y="545"/>
                    </a:cubicBezTo>
                    <a:cubicBezTo>
                      <a:pt x="1546" y="531"/>
                      <a:pt x="1547" y="539"/>
                      <a:pt x="1542" y="529"/>
                    </a:cubicBezTo>
                    <a:cubicBezTo>
                      <a:pt x="1541" y="525"/>
                      <a:pt x="1547" y="536"/>
                      <a:pt x="1548" y="535"/>
                    </a:cubicBezTo>
                    <a:close/>
                    <a:moveTo>
                      <a:pt x="876" y="132"/>
                    </a:moveTo>
                    <a:cubicBezTo>
                      <a:pt x="887" y="132"/>
                      <a:pt x="891" y="135"/>
                      <a:pt x="878" y="135"/>
                    </a:cubicBezTo>
                    <a:lnTo>
                      <a:pt x="876" y="132"/>
                    </a:lnTo>
                    <a:close/>
                    <a:moveTo>
                      <a:pt x="912" y="134"/>
                    </a:moveTo>
                    <a:cubicBezTo>
                      <a:pt x="916" y="134"/>
                      <a:pt x="920" y="135"/>
                      <a:pt x="925" y="135"/>
                    </a:cubicBezTo>
                    <a:cubicBezTo>
                      <a:pt x="922" y="136"/>
                      <a:pt x="915" y="135"/>
                      <a:pt x="909" y="135"/>
                    </a:cubicBezTo>
                    <a:cubicBezTo>
                      <a:pt x="902" y="135"/>
                      <a:pt x="897" y="135"/>
                      <a:pt x="897" y="136"/>
                    </a:cubicBezTo>
                    <a:cubicBezTo>
                      <a:pt x="892" y="135"/>
                      <a:pt x="895" y="135"/>
                      <a:pt x="899" y="134"/>
                    </a:cubicBezTo>
                    <a:cubicBezTo>
                      <a:pt x="904" y="134"/>
                      <a:pt x="910" y="134"/>
                      <a:pt x="912" y="134"/>
                    </a:cubicBezTo>
                    <a:close/>
                    <a:moveTo>
                      <a:pt x="1573" y="586"/>
                    </a:moveTo>
                    <a:cubicBezTo>
                      <a:pt x="1574" y="586"/>
                      <a:pt x="1576" y="595"/>
                      <a:pt x="1580" y="602"/>
                    </a:cubicBezTo>
                    <a:cubicBezTo>
                      <a:pt x="1577" y="598"/>
                      <a:pt x="1579" y="604"/>
                      <a:pt x="1582" y="612"/>
                    </a:cubicBezTo>
                    <a:cubicBezTo>
                      <a:pt x="1584" y="619"/>
                      <a:pt x="1587" y="628"/>
                      <a:pt x="1587" y="630"/>
                    </a:cubicBezTo>
                    <a:cubicBezTo>
                      <a:pt x="1586" y="626"/>
                      <a:pt x="1582" y="616"/>
                      <a:pt x="1578" y="608"/>
                    </a:cubicBezTo>
                    <a:cubicBezTo>
                      <a:pt x="1578" y="607"/>
                      <a:pt x="1580" y="610"/>
                      <a:pt x="1581" y="610"/>
                    </a:cubicBezTo>
                    <a:cubicBezTo>
                      <a:pt x="1575" y="596"/>
                      <a:pt x="1577" y="610"/>
                      <a:pt x="1581" y="619"/>
                    </a:cubicBezTo>
                    <a:cubicBezTo>
                      <a:pt x="1577" y="612"/>
                      <a:pt x="1571" y="595"/>
                      <a:pt x="1566" y="586"/>
                    </a:cubicBezTo>
                    <a:cubicBezTo>
                      <a:pt x="1567" y="585"/>
                      <a:pt x="1571" y="595"/>
                      <a:pt x="1575" y="603"/>
                    </a:cubicBezTo>
                    <a:cubicBezTo>
                      <a:pt x="1575" y="601"/>
                      <a:pt x="1568" y="589"/>
                      <a:pt x="1573" y="596"/>
                    </a:cubicBezTo>
                    <a:cubicBezTo>
                      <a:pt x="1571" y="591"/>
                      <a:pt x="1568" y="584"/>
                      <a:pt x="1567" y="584"/>
                    </a:cubicBezTo>
                    <a:cubicBezTo>
                      <a:pt x="1566" y="580"/>
                      <a:pt x="1569" y="583"/>
                      <a:pt x="1575" y="594"/>
                    </a:cubicBezTo>
                    <a:cubicBezTo>
                      <a:pt x="1574" y="591"/>
                      <a:pt x="1575" y="591"/>
                      <a:pt x="1573" y="586"/>
                    </a:cubicBezTo>
                    <a:close/>
                    <a:moveTo>
                      <a:pt x="736" y="147"/>
                    </a:moveTo>
                    <a:cubicBezTo>
                      <a:pt x="749" y="145"/>
                      <a:pt x="743" y="149"/>
                      <a:pt x="754" y="147"/>
                    </a:cubicBezTo>
                    <a:cubicBezTo>
                      <a:pt x="747" y="149"/>
                      <a:pt x="732" y="152"/>
                      <a:pt x="734" y="153"/>
                    </a:cubicBezTo>
                    <a:cubicBezTo>
                      <a:pt x="729" y="154"/>
                      <a:pt x="724" y="155"/>
                      <a:pt x="718" y="156"/>
                    </a:cubicBezTo>
                    <a:cubicBezTo>
                      <a:pt x="719" y="156"/>
                      <a:pt x="717" y="156"/>
                      <a:pt x="715" y="156"/>
                    </a:cubicBezTo>
                    <a:cubicBezTo>
                      <a:pt x="714" y="155"/>
                      <a:pt x="728" y="153"/>
                      <a:pt x="733" y="152"/>
                    </a:cubicBezTo>
                    <a:cubicBezTo>
                      <a:pt x="732" y="152"/>
                      <a:pt x="727" y="153"/>
                      <a:pt x="723" y="153"/>
                    </a:cubicBezTo>
                    <a:cubicBezTo>
                      <a:pt x="736" y="150"/>
                      <a:pt x="735" y="148"/>
                      <a:pt x="736" y="147"/>
                    </a:cubicBezTo>
                    <a:close/>
                    <a:moveTo>
                      <a:pt x="786" y="140"/>
                    </a:moveTo>
                    <a:cubicBezTo>
                      <a:pt x="794" y="137"/>
                      <a:pt x="792" y="142"/>
                      <a:pt x="788" y="143"/>
                    </a:cubicBezTo>
                    <a:cubicBezTo>
                      <a:pt x="779" y="144"/>
                      <a:pt x="782" y="142"/>
                      <a:pt x="781" y="142"/>
                    </a:cubicBezTo>
                    <a:cubicBezTo>
                      <a:pt x="781" y="140"/>
                      <a:pt x="766" y="144"/>
                      <a:pt x="770" y="142"/>
                    </a:cubicBezTo>
                    <a:cubicBezTo>
                      <a:pt x="774" y="141"/>
                      <a:pt x="776" y="141"/>
                      <a:pt x="776" y="140"/>
                    </a:cubicBezTo>
                    <a:cubicBezTo>
                      <a:pt x="780" y="140"/>
                      <a:pt x="793" y="141"/>
                      <a:pt x="786" y="140"/>
                    </a:cubicBezTo>
                    <a:close/>
                    <a:moveTo>
                      <a:pt x="919" y="136"/>
                    </a:moveTo>
                    <a:cubicBezTo>
                      <a:pt x="931" y="137"/>
                      <a:pt x="935" y="139"/>
                      <a:pt x="951" y="140"/>
                    </a:cubicBezTo>
                    <a:cubicBezTo>
                      <a:pt x="956" y="141"/>
                      <a:pt x="957" y="143"/>
                      <a:pt x="953" y="143"/>
                    </a:cubicBezTo>
                    <a:cubicBezTo>
                      <a:pt x="946" y="141"/>
                      <a:pt x="941" y="142"/>
                      <a:pt x="940" y="142"/>
                    </a:cubicBezTo>
                    <a:cubicBezTo>
                      <a:pt x="927" y="141"/>
                      <a:pt x="941" y="142"/>
                      <a:pt x="936" y="140"/>
                    </a:cubicBezTo>
                    <a:cubicBezTo>
                      <a:pt x="932" y="140"/>
                      <a:pt x="927" y="140"/>
                      <a:pt x="928" y="141"/>
                    </a:cubicBezTo>
                    <a:cubicBezTo>
                      <a:pt x="918" y="140"/>
                      <a:pt x="917" y="140"/>
                      <a:pt x="905" y="139"/>
                    </a:cubicBezTo>
                    <a:cubicBezTo>
                      <a:pt x="901" y="139"/>
                      <a:pt x="900" y="137"/>
                      <a:pt x="904" y="137"/>
                    </a:cubicBezTo>
                    <a:cubicBezTo>
                      <a:pt x="913" y="140"/>
                      <a:pt x="914" y="137"/>
                      <a:pt x="919" y="136"/>
                    </a:cubicBezTo>
                    <a:close/>
                    <a:moveTo>
                      <a:pt x="1165" y="195"/>
                    </a:moveTo>
                    <a:cubicBezTo>
                      <a:pt x="1172" y="198"/>
                      <a:pt x="1177" y="201"/>
                      <a:pt x="1183" y="204"/>
                    </a:cubicBezTo>
                    <a:cubicBezTo>
                      <a:pt x="1181" y="204"/>
                      <a:pt x="1176" y="202"/>
                      <a:pt x="1177" y="203"/>
                    </a:cubicBezTo>
                    <a:cubicBezTo>
                      <a:pt x="1169" y="199"/>
                      <a:pt x="1167" y="197"/>
                      <a:pt x="1165" y="195"/>
                    </a:cubicBezTo>
                    <a:close/>
                    <a:moveTo>
                      <a:pt x="1162" y="194"/>
                    </a:moveTo>
                    <a:cubicBezTo>
                      <a:pt x="1160" y="195"/>
                      <a:pt x="1173" y="200"/>
                      <a:pt x="1168" y="200"/>
                    </a:cubicBezTo>
                    <a:cubicBezTo>
                      <a:pt x="1163" y="198"/>
                      <a:pt x="1156" y="195"/>
                      <a:pt x="1156" y="194"/>
                    </a:cubicBezTo>
                    <a:cubicBezTo>
                      <a:pt x="1152" y="192"/>
                      <a:pt x="1154" y="194"/>
                      <a:pt x="1154" y="195"/>
                    </a:cubicBezTo>
                    <a:cubicBezTo>
                      <a:pt x="1154" y="196"/>
                      <a:pt x="1164" y="199"/>
                      <a:pt x="1166" y="201"/>
                    </a:cubicBezTo>
                    <a:cubicBezTo>
                      <a:pt x="1152" y="196"/>
                      <a:pt x="1141" y="191"/>
                      <a:pt x="1124" y="186"/>
                    </a:cubicBezTo>
                    <a:cubicBezTo>
                      <a:pt x="1131" y="186"/>
                      <a:pt x="1125" y="183"/>
                      <a:pt x="1135" y="186"/>
                    </a:cubicBezTo>
                    <a:cubicBezTo>
                      <a:pt x="1134" y="183"/>
                      <a:pt x="1121" y="182"/>
                      <a:pt x="1123" y="180"/>
                    </a:cubicBezTo>
                    <a:cubicBezTo>
                      <a:pt x="1135" y="185"/>
                      <a:pt x="1142" y="187"/>
                      <a:pt x="1148" y="189"/>
                    </a:cubicBezTo>
                    <a:cubicBezTo>
                      <a:pt x="1154" y="191"/>
                      <a:pt x="1159" y="192"/>
                      <a:pt x="1165" y="194"/>
                    </a:cubicBezTo>
                    <a:cubicBezTo>
                      <a:pt x="1165" y="195"/>
                      <a:pt x="1164" y="195"/>
                      <a:pt x="1162" y="194"/>
                    </a:cubicBezTo>
                    <a:close/>
                    <a:moveTo>
                      <a:pt x="724" y="150"/>
                    </a:moveTo>
                    <a:cubicBezTo>
                      <a:pt x="729" y="149"/>
                      <a:pt x="735" y="149"/>
                      <a:pt x="724" y="151"/>
                    </a:cubicBezTo>
                    <a:cubicBezTo>
                      <a:pt x="729" y="150"/>
                      <a:pt x="726" y="151"/>
                      <a:pt x="726" y="152"/>
                    </a:cubicBezTo>
                    <a:cubicBezTo>
                      <a:pt x="718" y="153"/>
                      <a:pt x="711" y="155"/>
                      <a:pt x="707" y="155"/>
                    </a:cubicBezTo>
                    <a:cubicBezTo>
                      <a:pt x="709" y="153"/>
                      <a:pt x="725" y="153"/>
                      <a:pt x="724" y="150"/>
                    </a:cubicBezTo>
                    <a:close/>
                    <a:moveTo>
                      <a:pt x="838" y="137"/>
                    </a:moveTo>
                    <a:cubicBezTo>
                      <a:pt x="843" y="136"/>
                      <a:pt x="857" y="135"/>
                      <a:pt x="863" y="137"/>
                    </a:cubicBezTo>
                    <a:cubicBezTo>
                      <a:pt x="851" y="137"/>
                      <a:pt x="834" y="138"/>
                      <a:pt x="829" y="139"/>
                    </a:cubicBezTo>
                    <a:cubicBezTo>
                      <a:pt x="819" y="140"/>
                      <a:pt x="819" y="139"/>
                      <a:pt x="813" y="139"/>
                    </a:cubicBezTo>
                    <a:cubicBezTo>
                      <a:pt x="814" y="139"/>
                      <a:pt x="815" y="138"/>
                      <a:pt x="815" y="138"/>
                    </a:cubicBezTo>
                    <a:cubicBezTo>
                      <a:pt x="827" y="137"/>
                      <a:pt x="829" y="137"/>
                      <a:pt x="838" y="137"/>
                    </a:cubicBezTo>
                    <a:close/>
                    <a:moveTo>
                      <a:pt x="1628" y="1083"/>
                    </a:moveTo>
                    <a:cubicBezTo>
                      <a:pt x="1626" y="1092"/>
                      <a:pt x="1625" y="1090"/>
                      <a:pt x="1623" y="1103"/>
                    </a:cubicBezTo>
                    <a:cubicBezTo>
                      <a:pt x="1622" y="1102"/>
                      <a:pt x="1623" y="1099"/>
                      <a:pt x="1624" y="1094"/>
                    </a:cubicBezTo>
                    <a:cubicBezTo>
                      <a:pt x="1622" y="1097"/>
                      <a:pt x="1620" y="1106"/>
                      <a:pt x="1619" y="1107"/>
                    </a:cubicBezTo>
                    <a:cubicBezTo>
                      <a:pt x="1617" y="1111"/>
                      <a:pt x="1619" y="1094"/>
                      <a:pt x="1616" y="1108"/>
                    </a:cubicBezTo>
                    <a:cubicBezTo>
                      <a:pt x="1616" y="1108"/>
                      <a:pt x="1616" y="1105"/>
                      <a:pt x="1616" y="1105"/>
                    </a:cubicBezTo>
                    <a:cubicBezTo>
                      <a:pt x="1616" y="1103"/>
                      <a:pt x="1616" y="1102"/>
                      <a:pt x="1616" y="1102"/>
                    </a:cubicBezTo>
                    <a:cubicBezTo>
                      <a:pt x="1621" y="1094"/>
                      <a:pt x="1619" y="1085"/>
                      <a:pt x="1624" y="1066"/>
                    </a:cubicBezTo>
                    <a:cubicBezTo>
                      <a:pt x="1624" y="1072"/>
                      <a:pt x="1625" y="1064"/>
                      <a:pt x="1627" y="1065"/>
                    </a:cubicBezTo>
                    <a:cubicBezTo>
                      <a:pt x="1625" y="1072"/>
                      <a:pt x="1625" y="1074"/>
                      <a:pt x="1625" y="1078"/>
                    </a:cubicBezTo>
                    <a:cubicBezTo>
                      <a:pt x="1627" y="1075"/>
                      <a:pt x="1626" y="1071"/>
                      <a:pt x="1627" y="1065"/>
                    </a:cubicBezTo>
                    <a:cubicBezTo>
                      <a:pt x="1627" y="1068"/>
                      <a:pt x="1628" y="1067"/>
                      <a:pt x="1629" y="1061"/>
                    </a:cubicBezTo>
                    <a:cubicBezTo>
                      <a:pt x="1630" y="1061"/>
                      <a:pt x="1626" y="1076"/>
                      <a:pt x="1626" y="1078"/>
                    </a:cubicBezTo>
                    <a:cubicBezTo>
                      <a:pt x="1626" y="1078"/>
                      <a:pt x="1626" y="1085"/>
                      <a:pt x="1628" y="1083"/>
                    </a:cubicBezTo>
                    <a:close/>
                    <a:moveTo>
                      <a:pt x="604" y="185"/>
                    </a:moveTo>
                    <a:cubicBezTo>
                      <a:pt x="612" y="182"/>
                      <a:pt x="609" y="185"/>
                      <a:pt x="619" y="181"/>
                    </a:cubicBezTo>
                    <a:cubicBezTo>
                      <a:pt x="613" y="184"/>
                      <a:pt x="619" y="184"/>
                      <a:pt x="607" y="188"/>
                    </a:cubicBezTo>
                    <a:cubicBezTo>
                      <a:pt x="607" y="186"/>
                      <a:pt x="609" y="185"/>
                      <a:pt x="597" y="191"/>
                    </a:cubicBezTo>
                    <a:cubicBezTo>
                      <a:pt x="590" y="191"/>
                      <a:pt x="608" y="186"/>
                      <a:pt x="604" y="185"/>
                    </a:cubicBezTo>
                    <a:close/>
                    <a:moveTo>
                      <a:pt x="796" y="140"/>
                    </a:moveTo>
                    <a:cubicBezTo>
                      <a:pt x="805" y="139"/>
                      <a:pt x="808" y="140"/>
                      <a:pt x="810" y="141"/>
                    </a:cubicBezTo>
                    <a:cubicBezTo>
                      <a:pt x="805" y="142"/>
                      <a:pt x="804" y="142"/>
                      <a:pt x="798" y="143"/>
                    </a:cubicBezTo>
                    <a:lnTo>
                      <a:pt x="796" y="140"/>
                    </a:lnTo>
                    <a:close/>
                    <a:moveTo>
                      <a:pt x="1598" y="657"/>
                    </a:moveTo>
                    <a:cubicBezTo>
                      <a:pt x="1599" y="658"/>
                      <a:pt x="1600" y="662"/>
                      <a:pt x="1602" y="667"/>
                    </a:cubicBezTo>
                    <a:cubicBezTo>
                      <a:pt x="1604" y="672"/>
                      <a:pt x="1605" y="678"/>
                      <a:pt x="1605" y="679"/>
                    </a:cubicBezTo>
                    <a:cubicBezTo>
                      <a:pt x="1603" y="677"/>
                      <a:pt x="1600" y="663"/>
                      <a:pt x="1598" y="657"/>
                    </a:cubicBezTo>
                    <a:close/>
                    <a:moveTo>
                      <a:pt x="1615" y="711"/>
                    </a:moveTo>
                    <a:cubicBezTo>
                      <a:pt x="1615" y="710"/>
                      <a:pt x="1616" y="714"/>
                      <a:pt x="1617" y="719"/>
                    </a:cubicBezTo>
                    <a:cubicBezTo>
                      <a:pt x="1619" y="723"/>
                      <a:pt x="1620" y="728"/>
                      <a:pt x="1619" y="727"/>
                    </a:cubicBezTo>
                    <a:cubicBezTo>
                      <a:pt x="1618" y="728"/>
                      <a:pt x="1618" y="728"/>
                      <a:pt x="1618" y="728"/>
                    </a:cubicBezTo>
                    <a:cubicBezTo>
                      <a:pt x="1615" y="718"/>
                      <a:pt x="1616" y="717"/>
                      <a:pt x="1615" y="711"/>
                    </a:cubicBezTo>
                    <a:close/>
                    <a:moveTo>
                      <a:pt x="883" y="138"/>
                    </a:moveTo>
                    <a:cubicBezTo>
                      <a:pt x="877" y="138"/>
                      <a:pt x="866" y="138"/>
                      <a:pt x="858" y="139"/>
                    </a:cubicBezTo>
                    <a:cubicBezTo>
                      <a:pt x="857" y="138"/>
                      <a:pt x="862" y="137"/>
                      <a:pt x="867" y="137"/>
                    </a:cubicBezTo>
                    <a:cubicBezTo>
                      <a:pt x="873" y="137"/>
                      <a:pt x="880" y="138"/>
                      <a:pt x="883" y="138"/>
                    </a:cubicBezTo>
                    <a:close/>
                    <a:moveTo>
                      <a:pt x="1610" y="696"/>
                    </a:moveTo>
                    <a:cubicBezTo>
                      <a:pt x="1609" y="694"/>
                      <a:pt x="1607" y="692"/>
                      <a:pt x="1609" y="697"/>
                    </a:cubicBezTo>
                    <a:cubicBezTo>
                      <a:pt x="1607" y="693"/>
                      <a:pt x="1603" y="684"/>
                      <a:pt x="1602" y="678"/>
                    </a:cubicBezTo>
                    <a:cubicBezTo>
                      <a:pt x="1604" y="681"/>
                      <a:pt x="1608" y="694"/>
                      <a:pt x="1603" y="677"/>
                    </a:cubicBezTo>
                    <a:cubicBezTo>
                      <a:pt x="1605" y="680"/>
                      <a:pt x="1607" y="686"/>
                      <a:pt x="1610" y="696"/>
                    </a:cubicBezTo>
                    <a:close/>
                    <a:moveTo>
                      <a:pt x="1263" y="250"/>
                    </a:moveTo>
                    <a:cubicBezTo>
                      <a:pt x="1251" y="243"/>
                      <a:pt x="1257" y="249"/>
                      <a:pt x="1246" y="243"/>
                    </a:cubicBezTo>
                    <a:cubicBezTo>
                      <a:pt x="1249" y="242"/>
                      <a:pt x="1239" y="236"/>
                      <a:pt x="1232" y="232"/>
                    </a:cubicBezTo>
                    <a:cubicBezTo>
                      <a:pt x="1237" y="236"/>
                      <a:pt x="1232" y="234"/>
                      <a:pt x="1225" y="230"/>
                    </a:cubicBezTo>
                    <a:cubicBezTo>
                      <a:pt x="1219" y="227"/>
                      <a:pt x="1211" y="222"/>
                      <a:pt x="1209" y="220"/>
                    </a:cubicBezTo>
                    <a:cubicBezTo>
                      <a:pt x="1212" y="221"/>
                      <a:pt x="1224" y="227"/>
                      <a:pt x="1234" y="232"/>
                    </a:cubicBezTo>
                    <a:cubicBezTo>
                      <a:pt x="1244" y="237"/>
                      <a:pt x="1251" y="242"/>
                      <a:pt x="1244" y="239"/>
                    </a:cubicBezTo>
                    <a:cubicBezTo>
                      <a:pt x="1252" y="244"/>
                      <a:pt x="1252" y="243"/>
                      <a:pt x="1252" y="241"/>
                    </a:cubicBezTo>
                    <a:cubicBezTo>
                      <a:pt x="1255" y="244"/>
                      <a:pt x="1261" y="248"/>
                      <a:pt x="1269" y="252"/>
                    </a:cubicBezTo>
                    <a:cubicBezTo>
                      <a:pt x="1277" y="257"/>
                      <a:pt x="1285" y="262"/>
                      <a:pt x="1290" y="266"/>
                    </a:cubicBezTo>
                    <a:cubicBezTo>
                      <a:pt x="1284" y="263"/>
                      <a:pt x="1270" y="256"/>
                      <a:pt x="1263" y="250"/>
                    </a:cubicBezTo>
                    <a:close/>
                    <a:moveTo>
                      <a:pt x="1453" y="409"/>
                    </a:moveTo>
                    <a:cubicBezTo>
                      <a:pt x="1456" y="411"/>
                      <a:pt x="1460" y="418"/>
                      <a:pt x="1466" y="424"/>
                    </a:cubicBezTo>
                    <a:cubicBezTo>
                      <a:pt x="1465" y="425"/>
                      <a:pt x="1458" y="415"/>
                      <a:pt x="1457" y="416"/>
                    </a:cubicBezTo>
                    <a:cubicBezTo>
                      <a:pt x="1454" y="412"/>
                      <a:pt x="1457" y="413"/>
                      <a:pt x="1453" y="409"/>
                    </a:cubicBezTo>
                    <a:close/>
                    <a:moveTo>
                      <a:pt x="1395" y="348"/>
                    </a:moveTo>
                    <a:cubicBezTo>
                      <a:pt x="1392" y="348"/>
                      <a:pt x="1385" y="339"/>
                      <a:pt x="1375" y="331"/>
                    </a:cubicBezTo>
                    <a:cubicBezTo>
                      <a:pt x="1380" y="333"/>
                      <a:pt x="1384" y="339"/>
                      <a:pt x="1395" y="348"/>
                    </a:cubicBezTo>
                    <a:close/>
                    <a:moveTo>
                      <a:pt x="324" y="380"/>
                    </a:moveTo>
                    <a:cubicBezTo>
                      <a:pt x="318" y="387"/>
                      <a:pt x="313" y="393"/>
                      <a:pt x="312" y="391"/>
                    </a:cubicBezTo>
                    <a:cubicBezTo>
                      <a:pt x="315" y="388"/>
                      <a:pt x="322" y="381"/>
                      <a:pt x="324" y="380"/>
                    </a:cubicBezTo>
                    <a:close/>
                    <a:moveTo>
                      <a:pt x="1186" y="211"/>
                    </a:moveTo>
                    <a:cubicBezTo>
                      <a:pt x="1191" y="213"/>
                      <a:pt x="1196" y="216"/>
                      <a:pt x="1207" y="222"/>
                    </a:cubicBezTo>
                    <a:cubicBezTo>
                      <a:pt x="1206" y="222"/>
                      <a:pt x="1202" y="220"/>
                      <a:pt x="1201" y="221"/>
                    </a:cubicBezTo>
                    <a:cubicBezTo>
                      <a:pt x="1210" y="225"/>
                      <a:pt x="1222" y="231"/>
                      <a:pt x="1227" y="234"/>
                    </a:cubicBezTo>
                    <a:cubicBezTo>
                      <a:pt x="1220" y="231"/>
                      <a:pt x="1210" y="226"/>
                      <a:pt x="1202" y="222"/>
                    </a:cubicBezTo>
                    <a:cubicBezTo>
                      <a:pt x="1194" y="218"/>
                      <a:pt x="1187" y="215"/>
                      <a:pt x="1187" y="217"/>
                    </a:cubicBezTo>
                    <a:cubicBezTo>
                      <a:pt x="1174" y="209"/>
                      <a:pt x="1154" y="201"/>
                      <a:pt x="1134" y="194"/>
                    </a:cubicBezTo>
                    <a:cubicBezTo>
                      <a:pt x="1136" y="193"/>
                      <a:pt x="1141" y="194"/>
                      <a:pt x="1148" y="197"/>
                    </a:cubicBezTo>
                    <a:cubicBezTo>
                      <a:pt x="1137" y="190"/>
                      <a:pt x="1126" y="188"/>
                      <a:pt x="1125" y="190"/>
                    </a:cubicBezTo>
                    <a:cubicBezTo>
                      <a:pt x="1121" y="189"/>
                      <a:pt x="1117" y="188"/>
                      <a:pt x="1113" y="186"/>
                    </a:cubicBezTo>
                    <a:cubicBezTo>
                      <a:pt x="1111" y="183"/>
                      <a:pt x="1121" y="185"/>
                      <a:pt x="1133" y="189"/>
                    </a:cubicBezTo>
                    <a:cubicBezTo>
                      <a:pt x="1145" y="194"/>
                      <a:pt x="1160" y="200"/>
                      <a:pt x="1169" y="204"/>
                    </a:cubicBezTo>
                    <a:cubicBezTo>
                      <a:pt x="1169" y="205"/>
                      <a:pt x="1163" y="203"/>
                      <a:pt x="1169" y="206"/>
                    </a:cubicBezTo>
                    <a:cubicBezTo>
                      <a:pt x="1180" y="209"/>
                      <a:pt x="1183" y="213"/>
                      <a:pt x="1198" y="219"/>
                    </a:cubicBezTo>
                    <a:cubicBezTo>
                      <a:pt x="1193" y="215"/>
                      <a:pt x="1188" y="214"/>
                      <a:pt x="1178" y="209"/>
                    </a:cubicBezTo>
                    <a:cubicBezTo>
                      <a:pt x="1176" y="207"/>
                      <a:pt x="1183" y="210"/>
                      <a:pt x="1183" y="210"/>
                    </a:cubicBezTo>
                    <a:cubicBezTo>
                      <a:pt x="1181" y="207"/>
                      <a:pt x="1176" y="207"/>
                      <a:pt x="1169" y="203"/>
                    </a:cubicBezTo>
                    <a:cubicBezTo>
                      <a:pt x="1166" y="201"/>
                      <a:pt x="1173" y="203"/>
                      <a:pt x="1171" y="202"/>
                    </a:cubicBezTo>
                    <a:cubicBezTo>
                      <a:pt x="1180" y="207"/>
                      <a:pt x="1177" y="204"/>
                      <a:pt x="1186" y="208"/>
                    </a:cubicBezTo>
                    <a:cubicBezTo>
                      <a:pt x="1190" y="211"/>
                      <a:pt x="1189" y="212"/>
                      <a:pt x="1186" y="211"/>
                    </a:cubicBezTo>
                    <a:close/>
                    <a:moveTo>
                      <a:pt x="1614" y="716"/>
                    </a:moveTo>
                    <a:cubicBezTo>
                      <a:pt x="1616" y="726"/>
                      <a:pt x="1619" y="737"/>
                      <a:pt x="1620" y="743"/>
                    </a:cubicBezTo>
                    <a:cubicBezTo>
                      <a:pt x="1619" y="742"/>
                      <a:pt x="1617" y="735"/>
                      <a:pt x="1616" y="728"/>
                    </a:cubicBezTo>
                    <a:cubicBezTo>
                      <a:pt x="1614" y="722"/>
                      <a:pt x="1613" y="715"/>
                      <a:pt x="1614" y="716"/>
                    </a:cubicBezTo>
                    <a:close/>
                    <a:moveTo>
                      <a:pt x="953" y="145"/>
                    </a:moveTo>
                    <a:cubicBezTo>
                      <a:pt x="958" y="149"/>
                      <a:pt x="945" y="150"/>
                      <a:pt x="922" y="149"/>
                    </a:cubicBezTo>
                    <a:cubicBezTo>
                      <a:pt x="916" y="148"/>
                      <a:pt x="919" y="148"/>
                      <a:pt x="909" y="148"/>
                    </a:cubicBezTo>
                    <a:cubicBezTo>
                      <a:pt x="919" y="147"/>
                      <a:pt x="918" y="146"/>
                      <a:pt x="923" y="144"/>
                    </a:cubicBezTo>
                    <a:cubicBezTo>
                      <a:pt x="929" y="146"/>
                      <a:pt x="927" y="145"/>
                      <a:pt x="939" y="146"/>
                    </a:cubicBezTo>
                    <a:cubicBezTo>
                      <a:pt x="940" y="147"/>
                      <a:pt x="934" y="147"/>
                      <a:pt x="934" y="148"/>
                    </a:cubicBezTo>
                    <a:cubicBezTo>
                      <a:pt x="954" y="149"/>
                      <a:pt x="940" y="144"/>
                      <a:pt x="931" y="143"/>
                    </a:cubicBezTo>
                    <a:cubicBezTo>
                      <a:pt x="936" y="142"/>
                      <a:pt x="942" y="144"/>
                      <a:pt x="953" y="145"/>
                    </a:cubicBezTo>
                    <a:close/>
                    <a:moveTo>
                      <a:pt x="1118" y="182"/>
                    </a:moveTo>
                    <a:cubicBezTo>
                      <a:pt x="1105" y="179"/>
                      <a:pt x="1100" y="176"/>
                      <a:pt x="1081" y="171"/>
                    </a:cubicBezTo>
                    <a:cubicBezTo>
                      <a:pt x="1090" y="172"/>
                      <a:pt x="1102" y="177"/>
                      <a:pt x="1118" y="182"/>
                    </a:cubicBezTo>
                    <a:close/>
                    <a:moveTo>
                      <a:pt x="1536" y="538"/>
                    </a:moveTo>
                    <a:cubicBezTo>
                      <a:pt x="1542" y="543"/>
                      <a:pt x="1548" y="554"/>
                      <a:pt x="1548" y="551"/>
                    </a:cubicBezTo>
                    <a:cubicBezTo>
                      <a:pt x="1555" y="564"/>
                      <a:pt x="1551" y="559"/>
                      <a:pt x="1558" y="572"/>
                    </a:cubicBezTo>
                    <a:cubicBezTo>
                      <a:pt x="1558" y="574"/>
                      <a:pt x="1555" y="571"/>
                      <a:pt x="1553" y="569"/>
                    </a:cubicBezTo>
                    <a:cubicBezTo>
                      <a:pt x="1557" y="578"/>
                      <a:pt x="1559" y="583"/>
                      <a:pt x="1562" y="589"/>
                    </a:cubicBezTo>
                    <a:cubicBezTo>
                      <a:pt x="1565" y="595"/>
                      <a:pt x="1568" y="601"/>
                      <a:pt x="1572" y="612"/>
                    </a:cubicBezTo>
                    <a:cubicBezTo>
                      <a:pt x="1571" y="614"/>
                      <a:pt x="1566" y="604"/>
                      <a:pt x="1564" y="603"/>
                    </a:cubicBezTo>
                    <a:cubicBezTo>
                      <a:pt x="1562" y="597"/>
                      <a:pt x="1564" y="597"/>
                      <a:pt x="1567" y="605"/>
                    </a:cubicBezTo>
                    <a:cubicBezTo>
                      <a:pt x="1567" y="600"/>
                      <a:pt x="1559" y="588"/>
                      <a:pt x="1561" y="588"/>
                    </a:cubicBezTo>
                    <a:cubicBezTo>
                      <a:pt x="1556" y="581"/>
                      <a:pt x="1552" y="571"/>
                      <a:pt x="1548" y="562"/>
                    </a:cubicBezTo>
                    <a:cubicBezTo>
                      <a:pt x="1549" y="563"/>
                      <a:pt x="1550" y="565"/>
                      <a:pt x="1553" y="570"/>
                    </a:cubicBezTo>
                    <a:cubicBezTo>
                      <a:pt x="1552" y="565"/>
                      <a:pt x="1543" y="552"/>
                      <a:pt x="1536" y="538"/>
                    </a:cubicBezTo>
                    <a:close/>
                    <a:moveTo>
                      <a:pt x="1570" y="596"/>
                    </a:moveTo>
                    <a:cubicBezTo>
                      <a:pt x="1572" y="602"/>
                      <a:pt x="1575" y="608"/>
                      <a:pt x="1578" y="614"/>
                    </a:cubicBezTo>
                    <a:cubicBezTo>
                      <a:pt x="1577" y="614"/>
                      <a:pt x="1574" y="609"/>
                      <a:pt x="1572" y="605"/>
                    </a:cubicBezTo>
                    <a:cubicBezTo>
                      <a:pt x="1570" y="600"/>
                      <a:pt x="1568" y="595"/>
                      <a:pt x="1570" y="596"/>
                    </a:cubicBezTo>
                    <a:close/>
                    <a:moveTo>
                      <a:pt x="1619" y="744"/>
                    </a:moveTo>
                    <a:cubicBezTo>
                      <a:pt x="1617" y="738"/>
                      <a:pt x="1615" y="735"/>
                      <a:pt x="1612" y="722"/>
                    </a:cubicBezTo>
                    <a:cubicBezTo>
                      <a:pt x="1613" y="722"/>
                      <a:pt x="1612" y="718"/>
                      <a:pt x="1613" y="718"/>
                    </a:cubicBezTo>
                    <a:cubicBezTo>
                      <a:pt x="1615" y="729"/>
                      <a:pt x="1616" y="734"/>
                      <a:pt x="1619" y="744"/>
                    </a:cubicBezTo>
                    <a:close/>
                    <a:moveTo>
                      <a:pt x="1355" y="317"/>
                    </a:moveTo>
                    <a:cubicBezTo>
                      <a:pt x="1359" y="321"/>
                      <a:pt x="1365" y="328"/>
                      <a:pt x="1363" y="322"/>
                    </a:cubicBezTo>
                    <a:cubicBezTo>
                      <a:pt x="1367" y="326"/>
                      <a:pt x="1368" y="328"/>
                      <a:pt x="1367" y="329"/>
                    </a:cubicBezTo>
                    <a:cubicBezTo>
                      <a:pt x="1372" y="333"/>
                      <a:pt x="1368" y="326"/>
                      <a:pt x="1377" y="336"/>
                    </a:cubicBezTo>
                    <a:cubicBezTo>
                      <a:pt x="1377" y="337"/>
                      <a:pt x="1373" y="333"/>
                      <a:pt x="1377" y="338"/>
                    </a:cubicBezTo>
                    <a:cubicBezTo>
                      <a:pt x="1384" y="344"/>
                      <a:pt x="1389" y="349"/>
                      <a:pt x="1391" y="351"/>
                    </a:cubicBezTo>
                    <a:cubicBezTo>
                      <a:pt x="1392" y="352"/>
                      <a:pt x="1390" y="351"/>
                      <a:pt x="1384" y="345"/>
                    </a:cubicBezTo>
                    <a:cubicBezTo>
                      <a:pt x="1382" y="343"/>
                      <a:pt x="1380" y="341"/>
                      <a:pt x="1377" y="338"/>
                    </a:cubicBezTo>
                    <a:cubicBezTo>
                      <a:pt x="1376" y="339"/>
                      <a:pt x="1376" y="339"/>
                      <a:pt x="1376" y="339"/>
                    </a:cubicBezTo>
                    <a:cubicBezTo>
                      <a:pt x="1378" y="343"/>
                      <a:pt x="1383" y="344"/>
                      <a:pt x="1388" y="350"/>
                    </a:cubicBezTo>
                    <a:cubicBezTo>
                      <a:pt x="1383" y="348"/>
                      <a:pt x="1373" y="338"/>
                      <a:pt x="1364" y="330"/>
                    </a:cubicBezTo>
                    <a:cubicBezTo>
                      <a:pt x="1363" y="331"/>
                      <a:pt x="1367" y="334"/>
                      <a:pt x="1372" y="338"/>
                    </a:cubicBezTo>
                    <a:cubicBezTo>
                      <a:pt x="1377" y="342"/>
                      <a:pt x="1382" y="347"/>
                      <a:pt x="1385" y="350"/>
                    </a:cubicBezTo>
                    <a:cubicBezTo>
                      <a:pt x="1388" y="355"/>
                      <a:pt x="1377" y="344"/>
                      <a:pt x="1375" y="345"/>
                    </a:cubicBezTo>
                    <a:cubicBezTo>
                      <a:pt x="1379" y="348"/>
                      <a:pt x="1385" y="355"/>
                      <a:pt x="1387" y="356"/>
                    </a:cubicBezTo>
                    <a:cubicBezTo>
                      <a:pt x="1385" y="357"/>
                      <a:pt x="1380" y="352"/>
                      <a:pt x="1372" y="344"/>
                    </a:cubicBezTo>
                    <a:cubicBezTo>
                      <a:pt x="1365" y="337"/>
                      <a:pt x="1356" y="329"/>
                      <a:pt x="1348" y="324"/>
                    </a:cubicBezTo>
                    <a:cubicBezTo>
                      <a:pt x="1349" y="323"/>
                      <a:pt x="1345" y="320"/>
                      <a:pt x="1346" y="320"/>
                    </a:cubicBezTo>
                    <a:cubicBezTo>
                      <a:pt x="1359" y="329"/>
                      <a:pt x="1345" y="313"/>
                      <a:pt x="1347" y="312"/>
                    </a:cubicBezTo>
                    <a:cubicBezTo>
                      <a:pt x="1346" y="312"/>
                      <a:pt x="1355" y="317"/>
                      <a:pt x="1355" y="317"/>
                    </a:cubicBezTo>
                    <a:close/>
                    <a:moveTo>
                      <a:pt x="809" y="144"/>
                    </a:moveTo>
                    <a:cubicBezTo>
                      <a:pt x="814" y="144"/>
                      <a:pt x="820" y="143"/>
                      <a:pt x="825" y="143"/>
                    </a:cubicBezTo>
                    <a:cubicBezTo>
                      <a:pt x="828" y="144"/>
                      <a:pt x="823" y="144"/>
                      <a:pt x="818" y="145"/>
                    </a:cubicBezTo>
                    <a:cubicBezTo>
                      <a:pt x="813" y="145"/>
                      <a:pt x="807" y="145"/>
                      <a:pt x="809" y="144"/>
                    </a:cubicBezTo>
                    <a:close/>
                    <a:moveTo>
                      <a:pt x="303" y="406"/>
                    </a:moveTo>
                    <a:cubicBezTo>
                      <a:pt x="302" y="408"/>
                      <a:pt x="298" y="414"/>
                      <a:pt x="295" y="418"/>
                    </a:cubicBezTo>
                    <a:cubicBezTo>
                      <a:pt x="296" y="418"/>
                      <a:pt x="301" y="410"/>
                      <a:pt x="303" y="409"/>
                    </a:cubicBezTo>
                    <a:cubicBezTo>
                      <a:pt x="297" y="419"/>
                      <a:pt x="291" y="421"/>
                      <a:pt x="283" y="432"/>
                    </a:cubicBezTo>
                    <a:cubicBezTo>
                      <a:pt x="287" y="426"/>
                      <a:pt x="291" y="422"/>
                      <a:pt x="303" y="406"/>
                    </a:cubicBezTo>
                    <a:close/>
                    <a:moveTo>
                      <a:pt x="231" y="511"/>
                    </a:moveTo>
                    <a:cubicBezTo>
                      <a:pt x="235" y="503"/>
                      <a:pt x="235" y="505"/>
                      <a:pt x="238" y="500"/>
                    </a:cubicBezTo>
                    <a:cubicBezTo>
                      <a:pt x="240" y="500"/>
                      <a:pt x="233" y="509"/>
                      <a:pt x="231" y="513"/>
                    </a:cubicBezTo>
                    <a:cubicBezTo>
                      <a:pt x="232" y="512"/>
                      <a:pt x="232" y="511"/>
                      <a:pt x="231" y="511"/>
                    </a:cubicBezTo>
                    <a:close/>
                    <a:moveTo>
                      <a:pt x="253" y="477"/>
                    </a:moveTo>
                    <a:cubicBezTo>
                      <a:pt x="250" y="484"/>
                      <a:pt x="246" y="488"/>
                      <a:pt x="244" y="493"/>
                    </a:cubicBezTo>
                    <a:cubicBezTo>
                      <a:pt x="242" y="495"/>
                      <a:pt x="242" y="494"/>
                      <a:pt x="240" y="498"/>
                    </a:cubicBezTo>
                    <a:cubicBezTo>
                      <a:pt x="240" y="496"/>
                      <a:pt x="243" y="491"/>
                      <a:pt x="246" y="486"/>
                    </a:cubicBezTo>
                    <a:cubicBezTo>
                      <a:pt x="249" y="481"/>
                      <a:pt x="252" y="477"/>
                      <a:pt x="253" y="477"/>
                    </a:cubicBezTo>
                    <a:close/>
                    <a:moveTo>
                      <a:pt x="776" y="149"/>
                    </a:moveTo>
                    <a:cubicBezTo>
                      <a:pt x="776" y="148"/>
                      <a:pt x="787" y="148"/>
                      <a:pt x="789" y="148"/>
                    </a:cubicBezTo>
                    <a:cubicBezTo>
                      <a:pt x="790" y="149"/>
                      <a:pt x="783" y="150"/>
                      <a:pt x="777" y="151"/>
                    </a:cubicBezTo>
                    <a:cubicBezTo>
                      <a:pt x="773" y="150"/>
                      <a:pt x="785" y="148"/>
                      <a:pt x="776" y="149"/>
                    </a:cubicBezTo>
                    <a:close/>
                    <a:moveTo>
                      <a:pt x="885" y="143"/>
                    </a:moveTo>
                    <a:cubicBezTo>
                      <a:pt x="889" y="143"/>
                      <a:pt x="894" y="143"/>
                      <a:pt x="898" y="143"/>
                    </a:cubicBezTo>
                    <a:cubicBezTo>
                      <a:pt x="897" y="144"/>
                      <a:pt x="894" y="145"/>
                      <a:pt x="896" y="146"/>
                    </a:cubicBezTo>
                    <a:cubicBezTo>
                      <a:pt x="877" y="145"/>
                      <a:pt x="898" y="145"/>
                      <a:pt x="885" y="143"/>
                    </a:cubicBezTo>
                    <a:close/>
                    <a:moveTo>
                      <a:pt x="1452" y="413"/>
                    </a:moveTo>
                    <a:cubicBezTo>
                      <a:pt x="1451" y="415"/>
                      <a:pt x="1460" y="425"/>
                      <a:pt x="1459" y="426"/>
                    </a:cubicBezTo>
                    <a:cubicBezTo>
                      <a:pt x="1449" y="415"/>
                      <a:pt x="1456" y="423"/>
                      <a:pt x="1452" y="421"/>
                    </a:cubicBezTo>
                    <a:cubicBezTo>
                      <a:pt x="1457" y="429"/>
                      <a:pt x="1456" y="431"/>
                      <a:pt x="1460" y="438"/>
                    </a:cubicBezTo>
                    <a:cubicBezTo>
                      <a:pt x="1454" y="432"/>
                      <a:pt x="1443" y="416"/>
                      <a:pt x="1438" y="409"/>
                    </a:cubicBezTo>
                    <a:cubicBezTo>
                      <a:pt x="1440" y="409"/>
                      <a:pt x="1444" y="413"/>
                      <a:pt x="1446" y="413"/>
                    </a:cubicBezTo>
                    <a:cubicBezTo>
                      <a:pt x="1442" y="407"/>
                      <a:pt x="1440" y="406"/>
                      <a:pt x="1433" y="398"/>
                    </a:cubicBezTo>
                    <a:cubicBezTo>
                      <a:pt x="1428" y="391"/>
                      <a:pt x="1437" y="401"/>
                      <a:pt x="1436" y="398"/>
                    </a:cubicBezTo>
                    <a:cubicBezTo>
                      <a:pt x="1433" y="393"/>
                      <a:pt x="1433" y="397"/>
                      <a:pt x="1425" y="387"/>
                    </a:cubicBezTo>
                    <a:cubicBezTo>
                      <a:pt x="1421" y="381"/>
                      <a:pt x="1424" y="383"/>
                      <a:pt x="1430" y="389"/>
                    </a:cubicBezTo>
                    <a:cubicBezTo>
                      <a:pt x="1437" y="396"/>
                      <a:pt x="1445" y="406"/>
                      <a:pt x="1452" y="413"/>
                    </a:cubicBezTo>
                    <a:close/>
                    <a:moveTo>
                      <a:pt x="1533" y="532"/>
                    </a:moveTo>
                    <a:cubicBezTo>
                      <a:pt x="1529" y="526"/>
                      <a:pt x="1527" y="521"/>
                      <a:pt x="1525" y="518"/>
                    </a:cubicBezTo>
                    <a:cubicBezTo>
                      <a:pt x="1526" y="517"/>
                      <a:pt x="1535" y="532"/>
                      <a:pt x="1533" y="532"/>
                    </a:cubicBezTo>
                    <a:close/>
                    <a:moveTo>
                      <a:pt x="1024" y="160"/>
                    </a:moveTo>
                    <a:cubicBezTo>
                      <a:pt x="1020" y="160"/>
                      <a:pt x="1014" y="160"/>
                      <a:pt x="1016" y="162"/>
                    </a:cubicBezTo>
                    <a:cubicBezTo>
                      <a:pt x="1011" y="161"/>
                      <a:pt x="1007" y="160"/>
                      <a:pt x="1003" y="159"/>
                    </a:cubicBezTo>
                    <a:cubicBezTo>
                      <a:pt x="1005" y="158"/>
                      <a:pt x="1013" y="159"/>
                      <a:pt x="1014" y="157"/>
                    </a:cubicBezTo>
                    <a:cubicBezTo>
                      <a:pt x="1017" y="159"/>
                      <a:pt x="1026" y="160"/>
                      <a:pt x="1033" y="162"/>
                    </a:cubicBezTo>
                    <a:cubicBezTo>
                      <a:pt x="1041" y="164"/>
                      <a:pt x="1048" y="165"/>
                      <a:pt x="1049" y="167"/>
                    </a:cubicBezTo>
                    <a:cubicBezTo>
                      <a:pt x="1035" y="162"/>
                      <a:pt x="1033" y="164"/>
                      <a:pt x="1022" y="162"/>
                    </a:cubicBezTo>
                    <a:cubicBezTo>
                      <a:pt x="1019" y="160"/>
                      <a:pt x="1026" y="162"/>
                      <a:pt x="1024" y="160"/>
                    </a:cubicBezTo>
                    <a:close/>
                    <a:moveTo>
                      <a:pt x="1103" y="181"/>
                    </a:moveTo>
                    <a:cubicBezTo>
                      <a:pt x="1108" y="182"/>
                      <a:pt x="1104" y="183"/>
                      <a:pt x="1110" y="185"/>
                    </a:cubicBezTo>
                    <a:cubicBezTo>
                      <a:pt x="1101" y="183"/>
                      <a:pt x="1101" y="183"/>
                      <a:pt x="1101" y="183"/>
                    </a:cubicBezTo>
                    <a:cubicBezTo>
                      <a:pt x="1090" y="179"/>
                      <a:pt x="1095" y="181"/>
                      <a:pt x="1083" y="178"/>
                    </a:cubicBezTo>
                    <a:cubicBezTo>
                      <a:pt x="1082" y="177"/>
                      <a:pt x="1084" y="178"/>
                      <a:pt x="1086" y="178"/>
                    </a:cubicBezTo>
                    <a:cubicBezTo>
                      <a:pt x="1083" y="177"/>
                      <a:pt x="1080" y="176"/>
                      <a:pt x="1076" y="174"/>
                    </a:cubicBezTo>
                    <a:cubicBezTo>
                      <a:pt x="1082" y="174"/>
                      <a:pt x="1097" y="182"/>
                      <a:pt x="1088" y="176"/>
                    </a:cubicBezTo>
                    <a:cubicBezTo>
                      <a:pt x="1097" y="179"/>
                      <a:pt x="1096" y="178"/>
                      <a:pt x="1103" y="181"/>
                    </a:cubicBezTo>
                    <a:close/>
                    <a:moveTo>
                      <a:pt x="814" y="146"/>
                    </a:moveTo>
                    <a:cubicBezTo>
                      <a:pt x="821" y="146"/>
                      <a:pt x="823" y="145"/>
                      <a:pt x="833" y="145"/>
                    </a:cubicBezTo>
                    <a:cubicBezTo>
                      <a:pt x="834" y="148"/>
                      <a:pt x="823" y="149"/>
                      <a:pt x="813" y="150"/>
                    </a:cubicBezTo>
                    <a:cubicBezTo>
                      <a:pt x="806" y="150"/>
                      <a:pt x="806" y="150"/>
                      <a:pt x="809" y="149"/>
                    </a:cubicBezTo>
                    <a:cubicBezTo>
                      <a:pt x="796" y="151"/>
                      <a:pt x="784" y="153"/>
                      <a:pt x="769" y="154"/>
                    </a:cubicBezTo>
                    <a:cubicBezTo>
                      <a:pt x="774" y="152"/>
                      <a:pt x="785" y="151"/>
                      <a:pt x="795" y="150"/>
                    </a:cubicBezTo>
                    <a:cubicBezTo>
                      <a:pt x="805" y="149"/>
                      <a:pt x="814" y="148"/>
                      <a:pt x="814" y="146"/>
                    </a:cubicBezTo>
                    <a:close/>
                    <a:moveTo>
                      <a:pt x="1580" y="630"/>
                    </a:moveTo>
                    <a:cubicBezTo>
                      <a:pt x="1581" y="634"/>
                      <a:pt x="1579" y="631"/>
                      <a:pt x="1578" y="627"/>
                    </a:cubicBezTo>
                    <a:cubicBezTo>
                      <a:pt x="1581" y="636"/>
                      <a:pt x="1579" y="633"/>
                      <a:pt x="1577" y="628"/>
                    </a:cubicBezTo>
                    <a:cubicBezTo>
                      <a:pt x="1574" y="622"/>
                      <a:pt x="1571" y="615"/>
                      <a:pt x="1573" y="615"/>
                    </a:cubicBezTo>
                    <a:cubicBezTo>
                      <a:pt x="1574" y="616"/>
                      <a:pt x="1579" y="630"/>
                      <a:pt x="1580" y="630"/>
                    </a:cubicBezTo>
                    <a:close/>
                    <a:moveTo>
                      <a:pt x="730" y="158"/>
                    </a:moveTo>
                    <a:cubicBezTo>
                      <a:pt x="742" y="155"/>
                      <a:pt x="745" y="156"/>
                      <a:pt x="744" y="158"/>
                    </a:cubicBezTo>
                    <a:cubicBezTo>
                      <a:pt x="741" y="158"/>
                      <a:pt x="716" y="162"/>
                      <a:pt x="732" y="159"/>
                    </a:cubicBezTo>
                    <a:cubicBezTo>
                      <a:pt x="736" y="158"/>
                      <a:pt x="730" y="159"/>
                      <a:pt x="730" y="158"/>
                    </a:cubicBezTo>
                    <a:close/>
                    <a:moveTo>
                      <a:pt x="1520" y="510"/>
                    </a:moveTo>
                    <a:cubicBezTo>
                      <a:pt x="1525" y="518"/>
                      <a:pt x="1524" y="518"/>
                      <a:pt x="1528" y="525"/>
                    </a:cubicBezTo>
                    <a:cubicBezTo>
                      <a:pt x="1525" y="523"/>
                      <a:pt x="1524" y="519"/>
                      <a:pt x="1519" y="512"/>
                    </a:cubicBezTo>
                    <a:lnTo>
                      <a:pt x="1520" y="510"/>
                    </a:lnTo>
                    <a:close/>
                    <a:moveTo>
                      <a:pt x="1582" y="636"/>
                    </a:moveTo>
                    <a:cubicBezTo>
                      <a:pt x="1585" y="644"/>
                      <a:pt x="1587" y="650"/>
                      <a:pt x="1585" y="650"/>
                    </a:cubicBezTo>
                    <a:cubicBezTo>
                      <a:pt x="1583" y="644"/>
                      <a:pt x="1583" y="644"/>
                      <a:pt x="1580" y="638"/>
                    </a:cubicBezTo>
                    <a:lnTo>
                      <a:pt x="1582" y="636"/>
                    </a:lnTo>
                    <a:close/>
                    <a:moveTo>
                      <a:pt x="1601" y="692"/>
                    </a:moveTo>
                    <a:cubicBezTo>
                      <a:pt x="1600" y="694"/>
                      <a:pt x="1600" y="694"/>
                      <a:pt x="1600" y="694"/>
                    </a:cubicBezTo>
                    <a:cubicBezTo>
                      <a:pt x="1597" y="687"/>
                      <a:pt x="1596" y="682"/>
                      <a:pt x="1595" y="678"/>
                    </a:cubicBezTo>
                    <a:cubicBezTo>
                      <a:pt x="1597" y="679"/>
                      <a:pt x="1599" y="685"/>
                      <a:pt x="1601" y="692"/>
                    </a:cubicBezTo>
                    <a:close/>
                    <a:moveTo>
                      <a:pt x="1609" y="721"/>
                    </a:moveTo>
                    <a:cubicBezTo>
                      <a:pt x="1612" y="731"/>
                      <a:pt x="1612" y="733"/>
                      <a:pt x="1615" y="744"/>
                    </a:cubicBezTo>
                    <a:cubicBezTo>
                      <a:pt x="1613" y="745"/>
                      <a:pt x="1611" y="736"/>
                      <a:pt x="1608" y="726"/>
                    </a:cubicBezTo>
                    <a:cubicBezTo>
                      <a:pt x="1610" y="727"/>
                      <a:pt x="1608" y="722"/>
                      <a:pt x="1609" y="721"/>
                    </a:cubicBezTo>
                    <a:close/>
                    <a:moveTo>
                      <a:pt x="1531" y="530"/>
                    </a:moveTo>
                    <a:cubicBezTo>
                      <a:pt x="1533" y="536"/>
                      <a:pt x="1537" y="539"/>
                      <a:pt x="1542" y="550"/>
                    </a:cubicBezTo>
                    <a:cubicBezTo>
                      <a:pt x="1537" y="545"/>
                      <a:pt x="1530" y="535"/>
                      <a:pt x="1526" y="528"/>
                    </a:cubicBezTo>
                    <a:cubicBezTo>
                      <a:pt x="1524" y="524"/>
                      <a:pt x="1527" y="528"/>
                      <a:pt x="1529" y="532"/>
                    </a:cubicBezTo>
                    <a:cubicBezTo>
                      <a:pt x="1532" y="535"/>
                      <a:pt x="1534" y="538"/>
                      <a:pt x="1531" y="530"/>
                    </a:cubicBezTo>
                    <a:close/>
                    <a:moveTo>
                      <a:pt x="1603" y="699"/>
                    </a:moveTo>
                    <a:cubicBezTo>
                      <a:pt x="1603" y="703"/>
                      <a:pt x="1606" y="713"/>
                      <a:pt x="1605" y="713"/>
                    </a:cubicBezTo>
                    <a:cubicBezTo>
                      <a:pt x="1602" y="703"/>
                      <a:pt x="1601" y="699"/>
                      <a:pt x="1603" y="699"/>
                    </a:cubicBezTo>
                    <a:close/>
                    <a:moveTo>
                      <a:pt x="862" y="145"/>
                    </a:moveTo>
                    <a:cubicBezTo>
                      <a:pt x="871" y="145"/>
                      <a:pt x="875" y="147"/>
                      <a:pt x="878" y="146"/>
                    </a:cubicBezTo>
                    <a:cubicBezTo>
                      <a:pt x="884" y="147"/>
                      <a:pt x="882" y="147"/>
                      <a:pt x="878" y="147"/>
                    </a:cubicBezTo>
                    <a:cubicBezTo>
                      <a:pt x="874" y="147"/>
                      <a:pt x="868" y="147"/>
                      <a:pt x="869" y="147"/>
                    </a:cubicBezTo>
                    <a:cubicBezTo>
                      <a:pt x="863" y="147"/>
                      <a:pt x="861" y="147"/>
                      <a:pt x="862" y="145"/>
                    </a:cubicBezTo>
                    <a:close/>
                    <a:moveTo>
                      <a:pt x="627" y="187"/>
                    </a:moveTo>
                    <a:cubicBezTo>
                      <a:pt x="634" y="185"/>
                      <a:pt x="642" y="182"/>
                      <a:pt x="643" y="183"/>
                    </a:cubicBezTo>
                    <a:cubicBezTo>
                      <a:pt x="640" y="184"/>
                      <a:pt x="640" y="184"/>
                      <a:pt x="639" y="184"/>
                    </a:cubicBezTo>
                    <a:cubicBezTo>
                      <a:pt x="637" y="185"/>
                      <a:pt x="634" y="187"/>
                      <a:pt x="632" y="188"/>
                    </a:cubicBezTo>
                    <a:cubicBezTo>
                      <a:pt x="622" y="191"/>
                      <a:pt x="627" y="188"/>
                      <a:pt x="627" y="187"/>
                    </a:cubicBezTo>
                    <a:close/>
                    <a:moveTo>
                      <a:pt x="1628" y="1015"/>
                    </a:moveTo>
                    <a:cubicBezTo>
                      <a:pt x="1626" y="1026"/>
                      <a:pt x="1624" y="1032"/>
                      <a:pt x="1624" y="1023"/>
                    </a:cubicBezTo>
                    <a:cubicBezTo>
                      <a:pt x="1625" y="1015"/>
                      <a:pt x="1626" y="1015"/>
                      <a:pt x="1627" y="1006"/>
                    </a:cubicBezTo>
                    <a:cubicBezTo>
                      <a:pt x="1627" y="1008"/>
                      <a:pt x="1627" y="1013"/>
                      <a:pt x="1628" y="1015"/>
                    </a:cubicBezTo>
                    <a:close/>
                    <a:moveTo>
                      <a:pt x="478" y="260"/>
                    </a:moveTo>
                    <a:cubicBezTo>
                      <a:pt x="485" y="255"/>
                      <a:pt x="486" y="255"/>
                      <a:pt x="494" y="250"/>
                    </a:cubicBezTo>
                    <a:cubicBezTo>
                      <a:pt x="497" y="251"/>
                      <a:pt x="488" y="256"/>
                      <a:pt x="480" y="261"/>
                    </a:cubicBezTo>
                    <a:lnTo>
                      <a:pt x="478" y="260"/>
                    </a:lnTo>
                    <a:close/>
                    <a:moveTo>
                      <a:pt x="1158" y="205"/>
                    </a:moveTo>
                    <a:cubicBezTo>
                      <a:pt x="1158" y="206"/>
                      <a:pt x="1154" y="204"/>
                      <a:pt x="1149" y="202"/>
                    </a:cubicBezTo>
                    <a:cubicBezTo>
                      <a:pt x="1144" y="200"/>
                      <a:pt x="1138" y="198"/>
                      <a:pt x="1137" y="197"/>
                    </a:cubicBezTo>
                    <a:cubicBezTo>
                      <a:pt x="1137" y="196"/>
                      <a:pt x="1140" y="197"/>
                      <a:pt x="1145" y="199"/>
                    </a:cubicBezTo>
                    <a:cubicBezTo>
                      <a:pt x="1150" y="201"/>
                      <a:pt x="1155" y="204"/>
                      <a:pt x="1158" y="205"/>
                    </a:cubicBezTo>
                    <a:close/>
                    <a:moveTo>
                      <a:pt x="1300" y="282"/>
                    </a:moveTo>
                    <a:cubicBezTo>
                      <a:pt x="1309" y="288"/>
                      <a:pt x="1315" y="296"/>
                      <a:pt x="1321" y="299"/>
                    </a:cubicBezTo>
                    <a:cubicBezTo>
                      <a:pt x="1327" y="304"/>
                      <a:pt x="1315" y="296"/>
                      <a:pt x="1315" y="298"/>
                    </a:cubicBezTo>
                    <a:cubicBezTo>
                      <a:pt x="1302" y="288"/>
                      <a:pt x="1300" y="287"/>
                      <a:pt x="1292" y="281"/>
                    </a:cubicBezTo>
                    <a:cubicBezTo>
                      <a:pt x="1297" y="284"/>
                      <a:pt x="1297" y="281"/>
                      <a:pt x="1300" y="282"/>
                    </a:cubicBezTo>
                    <a:close/>
                    <a:moveTo>
                      <a:pt x="1527" y="531"/>
                    </a:moveTo>
                    <a:cubicBezTo>
                      <a:pt x="1528" y="536"/>
                      <a:pt x="1532" y="543"/>
                      <a:pt x="1535" y="549"/>
                    </a:cubicBezTo>
                    <a:cubicBezTo>
                      <a:pt x="1538" y="556"/>
                      <a:pt x="1541" y="561"/>
                      <a:pt x="1540" y="564"/>
                    </a:cubicBezTo>
                    <a:cubicBezTo>
                      <a:pt x="1537" y="556"/>
                      <a:pt x="1535" y="551"/>
                      <a:pt x="1532" y="547"/>
                    </a:cubicBezTo>
                    <a:cubicBezTo>
                      <a:pt x="1530" y="543"/>
                      <a:pt x="1527" y="539"/>
                      <a:pt x="1524" y="531"/>
                    </a:cubicBezTo>
                    <a:cubicBezTo>
                      <a:pt x="1523" y="528"/>
                      <a:pt x="1526" y="532"/>
                      <a:pt x="1527" y="531"/>
                    </a:cubicBezTo>
                    <a:close/>
                    <a:moveTo>
                      <a:pt x="1026" y="166"/>
                    </a:moveTo>
                    <a:cubicBezTo>
                      <a:pt x="1030" y="166"/>
                      <a:pt x="1038" y="170"/>
                      <a:pt x="1035" y="170"/>
                    </a:cubicBezTo>
                    <a:cubicBezTo>
                      <a:pt x="1033" y="169"/>
                      <a:pt x="1030" y="169"/>
                      <a:pt x="1026" y="168"/>
                    </a:cubicBezTo>
                    <a:cubicBezTo>
                      <a:pt x="1028" y="168"/>
                      <a:pt x="1030" y="167"/>
                      <a:pt x="1026" y="166"/>
                    </a:cubicBezTo>
                    <a:close/>
                    <a:moveTo>
                      <a:pt x="808" y="152"/>
                    </a:moveTo>
                    <a:cubicBezTo>
                      <a:pt x="815" y="152"/>
                      <a:pt x="820" y="152"/>
                      <a:pt x="824" y="152"/>
                    </a:cubicBezTo>
                    <a:cubicBezTo>
                      <a:pt x="822" y="153"/>
                      <a:pt x="807" y="154"/>
                      <a:pt x="808" y="152"/>
                    </a:cubicBezTo>
                    <a:close/>
                    <a:moveTo>
                      <a:pt x="1135" y="198"/>
                    </a:moveTo>
                    <a:cubicBezTo>
                      <a:pt x="1143" y="201"/>
                      <a:pt x="1154" y="205"/>
                      <a:pt x="1158" y="208"/>
                    </a:cubicBezTo>
                    <a:cubicBezTo>
                      <a:pt x="1157" y="208"/>
                      <a:pt x="1151" y="206"/>
                      <a:pt x="1145" y="203"/>
                    </a:cubicBezTo>
                    <a:cubicBezTo>
                      <a:pt x="1139" y="201"/>
                      <a:pt x="1133" y="199"/>
                      <a:pt x="1135" y="198"/>
                    </a:cubicBezTo>
                    <a:close/>
                    <a:moveTo>
                      <a:pt x="1522" y="530"/>
                    </a:moveTo>
                    <a:cubicBezTo>
                      <a:pt x="1516" y="518"/>
                      <a:pt x="1513" y="513"/>
                      <a:pt x="1510" y="510"/>
                    </a:cubicBezTo>
                    <a:cubicBezTo>
                      <a:pt x="1508" y="506"/>
                      <a:pt x="1506" y="504"/>
                      <a:pt x="1502" y="496"/>
                    </a:cubicBezTo>
                    <a:cubicBezTo>
                      <a:pt x="1504" y="498"/>
                      <a:pt x="1510" y="506"/>
                      <a:pt x="1515" y="514"/>
                    </a:cubicBezTo>
                    <a:cubicBezTo>
                      <a:pt x="1519" y="522"/>
                      <a:pt x="1523" y="529"/>
                      <a:pt x="1522" y="530"/>
                    </a:cubicBezTo>
                    <a:close/>
                    <a:moveTo>
                      <a:pt x="1543" y="565"/>
                    </a:moveTo>
                    <a:cubicBezTo>
                      <a:pt x="1545" y="568"/>
                      <a:pt x="1548" y="574"/>
                      <a:pt x="1550" y="579"/>
                    </a:cubicBezTo>
                    <a:cubicBezTo>
                      <a:pt x="1552" y="584"/>
                      <a:pt x="1554" y="589"/>
                      <a:pt x="1553" y="590"/>
                    </a:cubicBezTo>
                    <a:cubicBezTo>
                      <a:pt x="1549" y="582"/>
                      <a:pt x="1546" y="574"/>
                      <a:pt x="1542" y="566"/>
                    </a:cubicBezTo>
                    <a:cubicBezTo>
                      <a:pt x="1543" y="568"/>
                      <a:pt x="1545" y="570"/>
                      <a:pt x="1543" y="565"/>
                    </a:cubicBezTo>
                    <a:close/>
                    <a:moveTo>
                      <a:pt x="1567" y="619"/>
                    </a:moveTo>
                    <a:cubicBezTo>
                      <a:pt x="1569" y="623"/>
                      <a:pt x="1570" y="627"/>
                      <a:pt x="1572" y="631"/>
                    </a:cubicBezTo>
                    <a:cubicBezTo>
                      <a:pt x="1571" y="633"/>
                      <a:pt x="1568" y="625"/>
                      <a:pt x="1566" y="620"/>
                    </a:cubicBezTo>
                    <a:lnTo>
                      <a:pt x="1567" y="619"/>
                    </a:lnTo>
                    <a:close/>
                    <a:moveTo>
                      <a:pt x="1595" y="699"/>
                    </a:moveTo>
                    <a:cubicBezTo>
                      <a:pt x="1592" y="699"/>
                      <a:pt x="1590" y="683"/>
                      <a:pt x="1587" y="674"/>
                    </a:cubicBezTo>
                    <a:cubicBezTo>
                      <a:pt x="1587" y="671"/>
                      <a:pt x="1592" y="688"/>
                      <a:pt x="1595" y="699"/>
                    </a:cubicBezTo>
                    <a:close/>
                    <a:moveTo>
                      <a:pt x="1608" y="1099"/>
                    </a:moveTo>
                    <a:cubicBezTo>
                      <a:pt x="1605" y="1109"/>
                      <a:pt x="1601" y="1118"/>
                      <a:pt x="1601" y="1113"/>
                    </a:cubicBezTo>
                    <a:cubicBezTo>
                      <a:pt x="1603" y="1105"/>
                      <a:pt x="1605" y="1100"/>
                      <a:pt x="1606" y="1095"/>
                    </a:cubicBezTo>
                    <a:cubicBezTo>
                      <a:pt x="1607" y="1090"/>
                      <a:pt x="1608" y="1085"/>
                      <a:pt x="1610" y="1077"/>
                    </a:cubicBezTo>
                    <a:cubicBezTo>
                      <a:pt x="1611" y="1077"/>
                      <a:pt x="1609" y="1084"/>
                      <a:pt x="1608" y="1090"/>
                    </a:cubicBezTo>
                    <a:cubicBezTo>
                      <a:pt x="1607" y="1096"/>
                      <a:pt x="1605" y="1102"/>
                      <a:pt x="1608" y="1099"/>
                    </a:cubicBezTo>
                    <a:close/>
                    <a:moveTo>
                      <a:pt x="1457" y="438"/>
                    </a:moveTo>
                    <a:cubicBezTo>
                      <a:pt x="1460" y="442"/>
                      <a:pt x="1465" y="448"/>
                      <a:pt x="1465" y="449"/>
                    </a:cubicBezTo>
                    <a:cubicBezTo>
                      <a:pt x="1466" y="453"/>
                      <a:pt x="1459" y="442"/>
                      <a:pt x="1455" y="437"/>
                    </a:cubicBezTo>
                    <a:cubicBezTo>
                      <a:pt x="1456" y="438"/>
                      <a:pt x="1457" y="439"/>
                      <a:pt x="1457" y="438"/>
                    </a:cubicBezTo>
                    <a:close/>
                    <a:moveTo>
                      <a:pt x="1585" y="685"/>
                    </a:moveTo>
                    <a:cubicBezTo>
                      <a:pt x="1588" y="690"/>
                      <a:pt x="1591" y="695"/>
                      <a:pt x="1594" y="708"/>
                    </a:cubicBezTo>
                    <a:cubicBezTo>
                      <a:pt x="1590" y="699"/>
                      <a:pt x="1597" y="724"/>
                      <a:pt x="1592" y="710"/>
                    </a:cubicBezTo>
                    <a:cubicBezTo>
                      <a:pt x="1594" y="721"/>
                      <a:pt x="1596" y="726"/>
                      <a:pt x="1600" y="742"/>
                    </a:cubicBezTo>
                    <a:cubicBezTo>
                      <a:pt x="1596" y="732"/>
                      <a:pt x="1597" y="739"/>
                      <a:pt x="1601" y="752"/>
                    </a:cubicBezTo>
                    <a:cubicBezTo>
                      <a:pt x="1597" y="741"/>
                      <a:pt x="1595" y="733"/>
                      <a:pt x="1593" y="725"/>
                    </a:cubicBezTo>
                    <a:cubicBezTo>
                      <a:pt x="1591" y="716"/>
                      <a:pt x="1589" y="707"/>
                      <a:pt x="1584" y="694"/>
                    </a:cubicBezTo>
                    <a:cubicBezTo>
                      <a:pt x="1584" y="693"/>
                      <a:pt x="1586" y="697"/>
                      <a:pt x="1586" y="696"/>
                    </a:cubicBezTo>
                    <a:cubicBezTo>
                      <a:pt x="1583" y="690"/>
                      <a:pt x="1579" y="678"/>
                      <a:pt x="1576" y="673"/>
                    </a:cubicBezTo>
                    <a:cubicBezTo>
                      <a:pt x="1573" y="663"/>
                      <a:pt x="1570" y="650"/>
                      <a:pt x="1569" y="647"/>
                    </a:cubicBezTo>
                    <a:cubicBezTo>
                      <a:pt x="1566" y="637"/>
                      <a:pt x="1572" y="653"/>
                      <a:pt x="1572" y="648"/>
                    </a:cubicBezTo>
                    <a:cubicBezTo>
                      <a:pt x="1573" y="653"/>
                      <a:pt x="1573" y="655"/>
                      <a:pt x="1574" y="659"/>
                    </a:cubicBezTo>
                    <a:cubicBezTo>
                      <a:pt x="1575" y="662"/>
                      <a:pt x="1577" y="662"/>
                      <a:pt x="1576" y="665"/>
                    </a:cubicBezTo>
                    <a:cubicBezTo>
                      <a:pt x="1578" y="668"/>
                      <a:pt x="1577" y="661"/>
                      <a:pt x="1580" y="665"/>
                    </a:cubicBezTo>
                    <a:cubicBezTo>
                      <a:pt x="1582" y="675"/>
                      <a:pt x="1584" y="682"/>
                      <a:pt x="1586" y="679"/>
                    </a:cubicBezTo>
                    <a:cubicBezTo>
                      <a:pt x="1589" y="689"/>
                      <a:pt x="1586" y="684"/>
                      <a:pt x="1585" y="685"/>
                    </a:cubicBezTo>
                    <a:close/>
                    <a:moveTo>
                      <a:pt x="1545" y="582"/>
                    </a:moveTo>
                    <a:cubicBezTo>
                      <a:pt x="1544" y="585"/>
                      <a:pt x="1545" y="585"/>
                      <a:pt x="1553" y="604"/>
                    </a:cubicBezTo>
                    <a:cubicBezTo>
                      <a:pt x="1550" y="594"/>
                      <a:pt x="1553" y="601"/>
                      <a:pt x="1556" y="606"/>
                    </a:cubicBezTo>
                    <a:cubicBezTo>
                      <a:pt x="1557" y="609"/>
                      <a:pt x="1558" y="612"/>
                      <a:pt x="1557" y="613"/>
                    </a:cubicBezTo>
                    <a:cubicBezTo>
                      <a:pt x="1559" y="615"/>
                      <a:pt x="1560" y="619"/>
                      <a:pt x="1563" y="624"/>
                    </a:cubicBezTo>
                    <a:cubicBezTo>
                      <a:pt x="1563" y="623"/>
                      <a:pt x="1560" y="616"/>
                      <a:pt x="1561" y="617"/>
                    </a:cubicBezTo>
                    <a:cubicBezTo>
                      <a:pt x="1565" y="626"/>
                      <a:pt x="1566" y="629"/>
                      <a:pt x="1569" y="638"/>
                    </a:cubicBezTo>
                    <a:cubicBezTo>
                      <a:pt x="1568" y="637"/>
                      <a:pt x="1567" y="636"/>
                      <a:pt x="1567" y="637"/>
                    </a:cubicBezTo>
                    <a:cubicBezTo>
                      <a:pt x="1565" y="632"/>
                      <a:pt x="1565" y="631"/>
                      <a:pt x="1565" y="630"/>
                    </a:cubicBezTo>
                    <a:cubicBezTo>
                      <a:pt x="1564" y="627"/>
                      <a:pt x="1563" y="626"/>
                      <a:pt x="1562" y="625"/>
                    </a:cubicBezTo>
                    <a:cubicBezTo>
                      <a:pt x="1562" y="627"/>
                      <a:pt x="1565" y="633"/>
                      <a:pt x="1566" y="637"/>
                    </a:cubicBezTo>
                    <a:cubicBezTo>
                      <a:pt x="1566" y="639"/>
                      <a:pt x="1563" y="634"/>
                      <a:pt x="1562" y="634"/>
                    </a:cubicBezTo>
                    <a:cubicBezTo>
                      <a:pt x="1559" y="622"/>
                      <a:pt x="1552" y="603"/>
                      <a:pt x="1543" y="584"/>
                    </a:cubicBezTo>
                    <a:cubicBezTo>
                      <a:pt x="1534" y="566"/>
                      <a:pt x="1524" y="548"/>
                      <a:pt x="1519" y="540"/>
                    </a:cubicBezTo>
                    <a:cubicBezTo>
                      <a:pt x="1519" y="538"/>
                      <a:pt x="1515" y="532"/>
                      <a:pt x="1511" y="526"/>
                    </a:cubicBezTo>
                    <a:cubicBezTo>
                      <a:pt x="1508" y="520"/>
                      <a:pt x="1504" y="514"/>
                      <a:pt x="1503" y="511"/>
                    </a:cubicBezTo>
                    <a:cubicBezTo>
                      <a:pt x="1502" y="511"/>
                      <a:pt x="1496" y="499"/>
                      <a:pt x="1495" y="502"/>
                    </a:cubicBezTo>
                    <a:cubicBezTo>
                      <a:pt x="1490" y="492"/>
                      <a:pt x="1488" y="489"/>
                      <a:pt x="1483" y="482"/>
                    </a:cubicBezTo>
                    <a:cubicBezTo>
                      <a:pt x="1490" y="488"/>
                      <a:pt x="1503" y="507"/>
                      <a:pt x="1514" y="529"/>
                    </a:cubicBezTo>
                    <a:cubicBezTo>
                      <a:pt x="1526" y="550"/>
                      <a:pt x="1538" y="572"/>
                      <a:pt x="1545" y="582"/>
                    </a:cubicBezTo>
                    <a:close/>
                    <a:moveTo>
                      <a:pt x="1396" y="375"/>
                    </a:moveTo>
                    <a:cubicBezTo>
                      <a:pt x="1398" y="379"/>
                      <a:pt x="1389" y="369"/>
                      <a:pt x="1382" y="364"/>
                    </a:cubicBezTo>
                    <a:cubicBezTo>
                      <a:pt x="1383" y="363"/>
                      <a:pt x="1382" y="362"/>
                      <a:pt x="1378" y="358"/>
                    </a:cubicBezTo>
                    <a:cubicBezTo>
                      <a:pt x="1383" y="359"/>
                      <a:pt x="1388" y="368"/>
                      <a:pt x="1396" y="375"/>
                    </a:cubicBezTo>
                    <a:close/>
                    <a:moveTo>
                      <a:pt x="1468" y="457"/>
                    </a:moveTo>
                    <a:cubicBezTo>
                      <a:pt x="1473" y="465"/>
                      <a:pt x="1473" y="465"/>
                      <a:pt x="1473" y="465"/>
                    </a:cubicBezTo>
                    <a:cubicBezTo>
                      <a:pt x="1472" y="467"/>
                      <a:pt x="1472" y="467"/>
                      <a:pt x="1472" y="467"/>
                    </a:cubicBezTo>
                    <a:cubicBezTo>
                      <a:pt x="1467" y="460"/>
                      <a:pt x="1467" y="458"/>
                      <a:pt x="1468" y="457"/>
                    </a:cubicBezTo>
                    <a:close/>
                    <a:moveTo>
                      <a:pt x="1607" y="792"/>
                    </a:moveTo>
                    <a:cubicBezTo>
                      <a:pt x="1603" y="776"/>
                      <a:pt x="1605" y="770"/>
                      <a:pt x="1601" y="756"/>
                    </a:cubicBezTo>
                    <a:cubicBezTo>
                      <a:pt x="1603" y="754"/>
                      <a:pt x="1603" y="754"/>
                      <a:pt x="1603" y="754"/>
                    </a:cubicBezTo>
                    <a:cubicBezTo>
                      <a:pt x="1603" y="758"/>
                      <a:pt x="1603" y="758"/>
                      <a:pt x="1602" y="759"/>
                    </a:cubicBezTo>
                    <a:cubicBezTo>
                      <a:pt x="1605" y="769"/>
                      <a:pt x="1606" y="774"/>
                      <a:pt x="1607" y="778"/>
                    </a:cubicBezTo>
                    <a:cubicBezTo>
                      <a:pt x="1608" y="783"/>
                      <a:pt x="1609" y="787"/>
                      <a:pt x="1611" y="796"/>
                    </a:cubicBezTo>
                    <a:cubicBezTo>
                      <a:pt x="1612" y="819"/>
                      <a:pt x="1616" y="840"/>
                      <a:pt x="1618" y="868"/>
                    </a:cubicBezTo>
                    <a:cubicBezTo>
                      <a:pt x="1616" y="865"/>
                      <a:pt x="1615" y="856"/>
                      <a:pt x="1614" y="847"/>
                    </a:cubicBezTo>
                    <a:cubicBezTo>
                      <a:pt x="1613" y="837"/>
                      <a:pt x="1612" y="828"/>
                      <a:pt x="1613" y="823"/>
                    </a:cubicBezTo>
                    <a:cubicBezTo>
                      <a:pt x="1611" y="823"/>
                      <a:pt x="1609" y="808"/>
                      <a:pt x="1608" y="797"/>
                    </a:cubicBezTo>
                    <a:cubicBezTo>
                      <a:pt x="1606" y="786"/>
                      <a:pt x="1606" y="778"/>
                      <a:pt x="1607" y="792"/>
                    </a:cubicBezTo>
                    <a:close/>
                    <a:moveTo>
                      <a:pt x="1492" y="1353"/>
                    </a:moveTo>
                    <a:cubicBezTo>
                      <a:pt x="1492" y="1352"/>
                      <a:pt x="1494" y="1348"/>
                      <a:pt x="1494" y="1347"/>
                    </a:cubicBezTo>
                    <a:cubicBezTo>
                      <a:pt x="1494" y="1346"/>
                      <a:pt x="1492" y="1349"/>
                      <a:pt x="1489" y="1353"/>
                    </a:cubicBezTo>
                    <a:cubicBezTo>
                      <a:pt x="1488" y="1352"/>
                      <a:pt x="1495" y="1342"/>
                      <a:pt x="1498" y="1339"/>
                    </a:cubicBezTo>
                    <a:cubicBezTo>
                      <a:pt x="1500" y="1338"/>
                      <a:pt x="1496" y="1344"/>
                      <a:pt x="1499" y="1342"/>
                    </a:cubicBezTo>
                    <a:cubicBezTo>
                      <a:pt x="1495" y="1347"/>
                      <a:pt x="1496" y="1348"/>
                      <a:pt x="1492" y="1353"/>
                    </a:cubicBezTo>
                    <a:close/>
                    <a:moveTo>
                      <a:pt x="1450" y="1410"/>
                    </a:moveTo>
                    <a:cubicBezTo>
                      <a:pt x="1443" y="1420"/>
                      <a:pt x="1447" y="1410"/>
                      <a:pt x="1441" y="1417"/>
                    </a:cubicBezTo>
                    <a:cubicBezTo>
                      <a:pt x="1448" y="1408"/>
                      <a:pt x="1451" y="1403"/>
                      <a:pt x="1451" y="1401"/>
                    </a:cubicBezTo>
                    <a:cubicBezTo>
                      <a:pt x="1459" y="1390"/>
                      <a:pt x="1454" y="1399"/>
                      <a:pt x="1455" y="1399"/>
                    </a:cubicBezTo>
                    <a:cubicBezTo>
                      <a:pt x="1459" y="1394"/>
                      <a:pt x="1462" y="1390"/>
                      <a:pt x="1462" y="1388"/>
                    </a:cubicBezTo>
                    <a:cubicBezTo>
                      <a:pt x="1468" y="1383"/>
                      <a:pt x="1464" y="1389"/>
                      <a:pt x="1459" y="1395"/>
                    </a:cubicBezTo>
                    <a:cubicBezTo>
                      <a:pt x="1454" y="1402"/>
                      <a:pt x="1448" y="1410"/>
                      <a:pt x="1450" y="1410"/>
                    </a:cubicBezTo>
                    <a:close/>
                    <a:moveTo>
                      <a:pt x="1561" y="1212"/>
                    </a:moveTo>
                    <a:cubicBezTo>
                      <a:pt x="1558" y="1214"/>
                      <a:pt x="1566" y="1197"/>
                      <a:pt x="1563" y="1200"/>
                    </a:cubicBezTo>
                    <a:cubicBezTo>
                      <a:pt x="1567" y="1193"/>
                      <a:pt x="1564" y="1204"/>
                      <a:pt x="1568" y="1194"/>
                    </a:cubicBezTo>
                    <a:cubicBezTo>
                      <a:pt x="1568" y="1198"/>
                      <a:pt x="1562" y="1209"/>
                      <a:pt x="1561" y="1212"/>
                    </a:cubicBezTo>
                    <a:close/>
                    <a:moveTo>
                      <a:pt x="1568" y="1199"/>
                    </a:moveTo>
                    <a:cubicBezTo>
                      <a:pt x="1566" y="1204"/>
                      <a:pt x="1563" y="1211"/>
                      <a:pt x="1564" y="1212"/>
                    </a:cubicBezTo>
                    <a:cubicBezTo>
                      <a:pt x="1561" y="1217"/>
                      <a:pt x="1552" y="1233"/>
                      <a:pt x="1554" y="1225"/>
                    </a:cubicBezTo>
                    <a:cubicBezTo>
                      <a:pt x="1555" y="1222"/>
                      <a:pt x="1557" y="1220"/>
                      <a:pt x="1558" y="1215"/>
                    </a:cubicBezTo>
                    <a:cubicBezTo>
                      <a:pt x="1560" y="1218"/>
                      <a:pt x="1564" y="1204"/>
                      <a:pt x="1568" y="1199"/>
                    </a:cubicBezTo>
                    <a:close/>
                    <a:moveTo>
                      <a:pt x="1541" y="1263"/>
                    </a:moveTo>
                    <a:cubicBezTo>
                      <a:pt x="1538" y="1271"/>
                      <a:pt x="1535" y="1276"/>
                      <a:pt x="1534" y="1275"/>
                    </a:cubicBezTo>
                    <a:cubicBezTo>
                      <a:pt x="1537" y="1267"/>
                      <a:pt x="1540" y="1262"/>
                      <a:pt x="1541" y="1263"/>
                    </a:cubicBezTo>
                    <a:close/>
                    <a:moveTo>
                      <a:pt x="1618" y="875"/>
                    </a:moveTo>
                    <a:cubicBezTo>
                      <a:pt x="1618" y="875"/>
                      <a:pt x="1619" y="881"/>
                      <a:pt x="1619" y="885"/>
                    </a:cubicBezTo>
                    <a:cubicBezTo>
                      <a:pt x="1619" y="890"/>
                      <a:pt x="1619" y="894"/>
                      <a:pt x="1617" y="892"/>
                    </a:cubicBezTo>
                    <a:cubicBezTo>
                      <a:pt x="1617" y="881"/>
                      <a:pt x="1618" y="881"/>
                      <a:pt x="1618" y="875"/>
                    </a:cubicBezTo>
                    <a:close/>
                    <a:moveTo>
                      <a:pt x="1524" y="1296"/>
                    </a:moveTo>
                    <a:cubicBezTo>
                      <a:pt x="1520" y="1302"/>
                      <a:pt x="1518" y="1307"/>
                      <a:pt x="1515" y="1310"/>
                    </a:cubicBezTo>
                    <a:cubicBezTo>
                      <a:pt x="1516" y="1308"/>
                      <a:pt x="1520" y="1301"/>
                      <a:pt x="1522" y="1296"/>
                    </a:cubicBezTo>
                    <a:lnTo>
                      <a:pt x="1524" y="1296"/>
                    </a:lnTo>
                    <a:close/>
                    <a:moveTo>
                      <a:pt x="1461" y="457"/>
                    </a:moveTo>
                    <a:cubicBezTo>
                      <a:pt x="1462" y="456"/>
                      <a:pt x="1471" y="467"/>
                      <a:pt x="1480" y="480"/>
                    </a:cubicBezTo>
                    <a:cubicBezTo>
                      <a:pt x="1489" y="494"/>
                      <a:pt x="1498" y="509"/>
                      <a:pt x="1499" y="513"/>
                    </a:cubicBezTo>
                    <a:cubicBezTo>
                      <a:pt x="1493" y="503"/>
                      <a:pt x="1489" y="497"/>
                      <a:pt x="1485" y="491"/>
                    </a:cubicBezTo>
                    <a:cubicBezTo>
                      <a:pt x="1481" y="486"/>
                      <a:pt x="1477" y="480"/>
                      <a:pt x="1470" y="471"/>
                    </a:cubicBezTo>
                    <a:cubicBezTo>
                      <a:pt x="1473" y="470"/>
                      <a:pt x="1467" y="465"/>
                      <a:pt x="1461" y="457"/>
                    </a:cubicBezTo>
                    <a:close/>
                    <a:moveTo>
                      <a:pt x="1540" y="585"/>
                    </a:moveTo>
                    <a:cubicBezTo>
                      <a:pt x="1535" y="582"/>
                      <a:pt x="1532" y="566"/>
                      <a:pt x="1529" y="565"/>
                    </a:cubicBezTo>
                    <a:cubicBezTo>
                      <a:pt x="1527" y="558"/>
                      <a:pt x="1536" y="576"/>
                      <a:pt x="1540" y="585"/>
                    </a:cubicBezTo>
                    <a:close/>
                    <a:moveTo>
                      <a:pt x="1561" y="635"/>
                    </a:moveTo>
                    <a:cubicBezTo>
                      <a:pt x="1559" y="629"/>
                      <a:pt x="1557" y="626"/>
                      <a:pt x="1557" y="627"/>
                    </a:cubicBezTo>
                    <a:cubicBezTo>
                      <a:pt x="1555" y="622"/>
                      <a:pt x="1553" y="616"/>
                      <a:pt x="1551" y="611"/>
                    </a:cubicBezTo>
                    <a:cubicBezTo>
                      <a:pt x="1548" y="605"/>
                      <a:pt x="1546" y="600"/>
                      <a:pt x="1547" y="599"/>
                    </a:cubicBezTo>
                    <a:cubicBezTo>
                      <a:pt x="1553" y="611"/>
                      <a:pt x="1553" y="616"/>
                      <a:pt x="1556" y="619"/>
                    </a:cubicBezTo>
                    <a:cubicBezTo>
                      <a:pt x="1560" y="626"/>
                      <a:pt x="1558" y="628"/>
                      <a:pt x="1561" y="631"/>
                    </a:cubicBezTo>
                    <a:cubicBezTo>
                      <a:pt x="1562" y="634"/>
                      <a:pt x="1561" y="634"/>
                      <a:pt x="1562" y="638"/>
                    </a:cubicBezTo>
                    <a:cubicBezTo>
                      <a:pt x="1562" y="638"/>
                      <a:pt x="1561" y="635"/>
                      <a:pt x="1561" y="635"/>
                    </a:cubicBezTo>
                    <a:close/>
                    <a:moveTo>
                      <a:pt x="1501" y="1333"/>
                    </a:moveTo>
                    <a:cubicBezTo>
                      <a:pt x="1498" y="1337"/>
                      <a:pt x="1495" y="1340"/>
                      <a:pt x="1492" y="1344"/>
                    </a:cubicBezTo>
                    <a:cubicBezTo>
                      <a:pt x="1491" y="1343"/>
                      <a:pt x="1501" y="1330"/>
                      <a:pt x="1501" y="1333"/>
                    </a:cubicBezTo>
                    <a:close/>
                    <a:moveTo>
                      <a:pt x="1570" y="655"/>
                    </a:moveTo>
                    <a:cubicBezTo>
                      <a:pt x="1573" y="665"/>
                      <a:pt x="1571" y="665"/>
                      <a:pt x="1571" y="667"/>
                    </a:cubicBezTo>
                    <a:cubicBezTo>
                      <a:pt x="1565" y="654"/>
                      <a:pt x="1571" y="661"/>
                      <a:pt x="1565" y="648"/>
                    </a:cubicBezTo>
                    <a:cubicBezTo>
                      <a:pt x="1565" y="642"/>
                      <a:pt x="1570" y="661"/>
                      <a:pt x="1570" y="655"/>
                    </a:cubicBezTo>
                    <a:close/>
                    <a:moveTo>
                      <a:pt x="1582" y="696"/>
                    </a:moveTo>
                    <a:cubicBezTo>
                      <a:pt x="1580" y="693"/>
                      <a:pt x="1581" y="700"/>
                      <a:pt x="1577" y="685"/>
                    </a:cubicBezTo>
                    <a:cubicBezTo>
                      <a:pt x="1578" y="683"/>
                      <a:pt x="1581" y="694"/>
                      <a:pt x="1581" y="689"/>
                    </a:cubicBezTo>
                    <a:cubicBezTo>
                      <a:pt x="1586" y="708"/>
                      <a:pt x="1589" y="714"/>
                      <a:pt x="1591" y="723"/>
                    </a:cubicBezTo>
                    <a:cubicBezTo>
                      <a:pt x="1589" y="716"/>
                      <a:pt x="1587" y="717"/>
                      <a:pt x="1590" y="728"/>
                    </a:cubicBezTo>
                    <a:cubicBezTo>
                      <a:pt x="1588" y="724"/>
                      <a:pt x="1586" y="717"/>
                      <a:pt x="1583" y="707"/>
                    </a:cubicBezTo>
                    <a:cubicBezTo>
                      <a:pt x="1585" y="709"/>
                      <a:pt x="1582" y="698"/>
                      <a:pt x="1582" y="696"/>
                    </a:cubicBezTo>
                    <a:close/>
                    <a:moveTo>
                      <a:pt x="1579" y="687"/>
                    </a:moveTo>
                    <a:cubicBezTo>
                      <a:pt x="1578" y="679"/>
                      <a:pt x="1577" y="682"/>
                      <a:pt x="1574" y="672"/>
                    </a:cubicBezTo>
                    <a:cubicBezTo>
                      <a:pt x="1572" y="666"/>
                      <a:pt x="1577" y="674"/>
                      <a:pt x="1579" y="682"/>
                    </a:cubicBezTo>
                    <a:cubicBezTo>
                      <a:pt x="1580" y="685"/>
                      <a:pt x="1580" y="687"/>
                      <a:pt x="1579" y="687"/>
                    </a:cubicBezTo>
                    <a:close/>
                    <a:moveTo>
                      <a:pt x="1603" y="773"/>
                    </a:moveTo>
                    <a:cubicBezTo>
                      <a:pt x="1602" y="776"/>
                      <a:pt x="1600" y="768"/>
                      <a:pt x="1598" y="759"/>
                    </a:cubicBezTo>
                    <a:cubicBezTo>
                      <a:pt x="1599" y="756"/>
                      <a:pt x="1601" y="768"/>
                      <a:pt x="1603" y="773"/>
                    </a:cubicBezTo>
                    <a:close/>
                    <a:moveTo>
                      <a:pt x="1548" y="1234"/>
                    </a:moveTo>
                    <a:cubicBezTo>
                      <a:pt x="1546" y="1235"/>
                      <a:pt x="1551" y="1223"/>
                      <a:pt x="1554" y="1216"/>
                    </a:cubicBezTo>
                    <a:cubicBezTo>
                      <a:pt x="1554" y="1218"/>
                      <a:pt x="1557" y="1210"/>
                      <a:pt x="1559" y="1207"/>
                    </a:cubicBezTo>
                    <a:cubicBezTo>
                      <a:pt x="1560" y="1211"/>
                      <a:pt x="1554" y="1222"/>
                      <a:pt x="1548" y="1234"/>
                    </a:cubicBezTo>
                    <a:close/>
                    <a:moveTo>
                      <a:pt x="1452" y="1398"/>
                    </a:moveTo>
                    <a:cubicBezTo>
                      <a:pt x="1445" y="1408"/>
                      <a:pt x="1444" y="1403"/>
                      <a:pt x="1446" y="1400"/>
                    </a:cubicBezTo>
                    <a:cubicBezTo>
                      <a:pt x="1451" y="1395"/>
                      <a:pt x="1453" y="1395"/>
                      <a:pt x="1452" y="1398"/>
                    </a:cubicBezTo>
                    <a:close/>
                    <a:moveTo>
                      <a:pt x="1510" y="1310"/>
                    </a:moveTo>
                    <a:cubicBezTo>
                      <a:pt x="1508" y="1312"/>
                      <a:pt x="1509" y="1308"/>
                      <a:pt x="1515" y="1299"/>
                    </a:cubicBezTo>
                    <a:cubicBezTo>
                      <a:pt x="1515" y="1299"/>
                      <a:pt x="1516" y="1298"/>
                      <a:pt x="1517" y="1296"/>
                    </a:cubicBezTo>
                    <a:cubicBezTo>
                      <a:pt x="1517" y="1298"/>
                      <a:pt x="1513" y="1305"/>
                      <a:pt x="1510" y="1310"/>
                    </a:cubicBezTo>
                    <a:close/>
                    <a:moveTo>
                      <a:pt x="1487" y="1336"/>
                    </a:moveTo>
                    <a:cubicBezTo>
                      <a:pt x="1481" y="1344"/>
                      <a:pt x="1483" y="1341"/>
                      <a:pt x="1478" y="1349"/>
                    </a:cubicBezTo>
                    <a:cubicBezTo>
                      <a:pt x="1475" y="1349"/>
                      <a:pt x="1475" y="1349"/>
                      <a:pt x="1475" y="1349"/>
                    </a:cubicBezTo>
                    <a:cubicBezTo>
                      <a:pt x="1481" y="1341"/>
                      <a:pt x="1482" y="1341"/>
                      <a:pt x="1487" y="1333"/>
                    </a:cubicBezTo>
                    <a:cubicBezTo>
                      <a:pt x="1488" y="1332"/>
                      <a:pt x="1486" y="1336"/>
                      <a:pt x="1487" y="1336"/>
                    </a:cubicBezTo>
                    <a:close/>
                    <a:moveTo>
                      <a:pt x="1599" y="1021"/>
                    </a:moveTo>
                    <a:cubicBezTo>
                      <a:pt x="1598" y="1017"/>
                      <a:pt x="1597" y="1019"/>
                      <a:pt x="1598" y="1009"/>
                    </a:cubicBezTo>
                    <a:cubicBezTo>
                      <a:pt x="1599" y="1012"/>
                      <a:pt x="1600" y="999"/>
                      <a:pt x="1601" y="1002"/>
                    </a:cubicBezTo>
                    <a:cubicBezTo>
                      <a:pt x="1600" y="1011"/>
                      <a:pt x="1600" y="1011"/>
                      <a:pt x="1599" y="1021"/>
                    </a:cubicBezTo>
                    <a:close/>
                    <a:moveTo>
                      <a:pt x="1500" y="1310"/>
                    </a:moveTo>
                    <a:cubicBezTo>
                      <a:pt x="1498" y="1311"/>
                      <a:pt x="1500" y="1306"/>
                      <a:pt x="1503" y="1301"/>
                    </a:cubicBezTo>
                    <a:cubicBezTo>
                      <a:pt x="1505" y="1296"/>
                      <a:pt x="1508" y="1290"/>
                      <a:pt x="1510" y="1290"/>
                    </a:cubicBezTo>
                    <a:cubicBezTo>
                      <a:pt x="1505" y="1298"/>
                      <a:pt x="1508" y="1296"/>
                      <a:pt x="1503" y="1302"/>
                    </a:cubicBezTo>
                    <a:cubicBezTo>
                      <a:pt x="1502" y="1305"/>
                      <a:pt x="1503" y="1305"/>
                      <a:pt x="1500" y="1310"/>
                    </a:cubicBezTo>
                    <a:close/>
                    <a:moveTo>
                      <a:pt x="1582" y="736"/>
                    </a:moveTo>
                    <a:cubicBezTo>
                      <a:pt x="1581" y="736"/>
                      <a:pt x="1580" y="731"/>
                      <a:pt x="1578" y="724"/>
                    </a:cubicBezTo>
                    <a:cubicBezTo>
                      <a:pt x="1577" y="725"/>
                      <a:pt x="1579" y="733"/>
                      <a:pt x="1581" y="740"/>
                    </a:cubicBezTo>
                    <a:cubicBezTo>
                      <a:pt x="1578" y="738"/>
                      <a:pt x="1577" y="735"/>
                      <a:pt x="1579" y="749"/>
                    </a:cubicBezTo>
                    <a:cubicBezTo>
                      <a:pt x="1575" y="739"/>
                      <a:pt x="1577" y="747"/>
                      <a:pt x="1575" y="745"/>
                    </a:cubicBezTo>
                    <a:cubicBezTo>
                      <a:pt x="1572" y="730"/>
                      <a:pt x="1565" y="711"/>
                      <a:pt x="1562" y="697"/>
                    </a:cubicBezTo>
                    <a:cubicBezTo>
                      <a:pt x="1563" y="698"/>
                      <a:pt x="1564" y="700"/>
                      <a:pt x="1564" y="699"/>
                    </a:cubicBezTo>
                    <a:cubicBezTo>
                      <a:pt x="1567" y="708"/>
                      <a:pt x="1569" y="717"/>
                      <a:pt x="1572" y="726"/>
                    </a:cubicBezTo>
                    <a:cubicBezTo>
                      <a:pt x="1572" y="719"/>
                      <a:pt x="1565" y="703"/>
                      <a:pt x="1563" y="692"/>
                    </a:cubicBezTo>
                    <a:cubicBezTo>
                      <a:pt x="1564" y="691"/>
                      <a:pt x="1565" y="696"/>
                      <a:pt x="1566" y="700"/>
                    </a:cubicBezTo>
                    <a:cubicBezTo>
                      <a:pt x="1567" y="705"/>
                      <a:pt x="1568" y="708"/>
                      <a:pt x="1569" y="706"/>
                    </a:cubicBezTo>
                    <a:cubicBezTo>
                      <a:pt x="1570" y="709"/>
                      <a:pt x="1570" y="712"/>
                      <a:pt x="1570" y="713"/>
                    </a:cubicBezTo>
                    <a:cubicBezTo>
                      <a:pt x="1573" y="714"/>
                      <a:pt x="1576" y="732"/>
                      <a:pt x="1578" y="731"/>
                    </a:cubicBezTo>
                    <a:cubicBezTo>
                      <a:pt x="1573" y="719"/>
                      <a:pt x="1577" y="726"/>
                      <a:pt x="1576" y="718"/>
                    </a:cubicBezTo>
                    <a:cubicBezTo>
                      <a:pt x="1578" y="720"/>
                      <a:pt x="1579" y="727"/>
                      <a:pt x="1582" y="736"/>
                    </a:cubicBezTo>
                    <a:close/>
                    <a:moveTo>
                      <a:pt x="1591" y="1069"/>
                    </a:moveTo>
                    <a:cubicBezTo>
                      <a:pt x="1589" y="1079"/>
                      <a:pt x="1588" y="1076"/>
                      <a:pt x="1586" y="1082"/>
                    </a:cubicBezTo>
                    <a:cubicBezTo>
                      <a:pt x="1586" y="1079"/>
                      <a:pt x="1588" y="1068"/>
                      <a:pt x="1590" y="1063"/>
                    </a:cubicBezTo>
                    <a:cubicBezTo>
                      <a:pt x="1590" y="1064"/>
                      <a:pt x="1590" y="1067"/>
                      <a:pt x="1591" y="1069"/>
                    </a:cubicBezTo>
                    <a:close/>
                    <a:moveTo>
                      <a:pt x="1578" y="1122"/>
                    </a:moveTo>
                    <a:cubicBezTo>
                      <a:pt x="1575" y="1134"/>
                      <a:pt x="1572" y="1143"/>
                      <a:pt x="1570" y="1144"/>
                    </a:cubicBezTo>
                    <a:cubicBezTo>
                      <a:pt x="1572" y="1137"/>
                      <a:pt x="1572" y="1135"/>
                      <a:pt x="1575" y="1126"/>
                    </a:cubicBezTo>
                    <a:cubicBezTo>
                      <a:pt x="1577" y="1121"/>
                      <a:pt x="1576" y="1126"/>
                      <a:pt x="1578" y="1122"/>
                    </a:cubicBezTo>
                    <a:close/>
                    <a:moveTo>
                      <a:pt x="1483" y="1335"/>
                    </a:moveTo>
                    <a:cubicBezTo>
                      <a:pt x="1481" y="1336"/>
                      <a:pt x="1487" y="1327"/>
                      <a:pt x="1486" y="1327"/>
                    </a:cubicBezTo>
                    <a:cubicBezTo>
                      <a:pt x="1489" y="1324"/>
                      <a:pt x="1490" y="1321"/>
                      <a:pt x="1491" y="1321"/>
                    </a:cubicBezTo>
                    <a:cubicBezTo>
                      <a:pt x="1490" y="1325"/>
                      <a:pt x="1486" y="1332"/>
                      <a:pt x="1483" y="1335"/>
                    </a:cubicBezTo>
                    <a:close/>
                    <a:moveTo>
                      <a:pt x="1019" y="192"/>
                    </a:moveTo>
                    <a:cubicBezTo>
                      <a:pt x="1018" y="193"/>
                      <a:pt x="1008" y="190"/>
                      <a:pt x="1011" y="192"/>
                    </a:cubicBezTo>
                    <a:cubicBezTo>
                      <a:pt x="998" y="189"/>
                      <a:pt x="997" y="189"/>
                      <a:pt x="990" y="188"/>
                    </a:cubicBezTo>
                    <a:cubicBezTo>
                      <a:pt x="993" y="186"/>
                      <a:pt x="1003" y="188"/>
                      <a:pt x="1019" y="192"/>
                    </a:cubicBezTo>
                    <a:close/>
                    <a:moveTo>
                      <a:pt x="1518" y="572"/>
                    </a:moveTo>
                    <a:cubicBezTo>
                      <a:pt x="1522" y="579"/>
                      <a:pt x="1526" y="586"/>
                      <a:pt x="1524" y="587"/>
                    </a:cubicBezTo>
                    <a:cubicBezTo>
                      <a:pt x="1522" y="582"/>
                      <a:pt x="1517" y="572"/>
                      <a:pt x="1518" y="572"/>
                    </a:cubicBezTo>
                    <a:close/>
                    <a:moveTo>
                      <a:pt x="1536" y="608"/>
                    </a:moveTo>
                    <a:cubicBezTo>
                      <a:pt x="1539" y="613"/>
                      <a:pt x="1538" y="614"/>
                      <a:pt x="1538" y="615"/>
                    </a:cubicBezTo>
                    <a:cubicBezTo>
                      <a:pt x="1539" y="617"/>
                      <a:pt x="1541" y="619"/>
                      <a:pt x="1542" y="623"/>
                    </a:cubicBezTo>
                    <a:cubicBezTo>
                      <a:pt x="1542" y="625"/>
                      <a:pt x="1540" y="621"/>
                      <a:pt x="1538" y="616"/>
                    </a:cubicBezTo>
                    <a:cubicBezTo>
                      <a:pt x="1536" y="612"/>
                      <a:pt x="1534" y="607"/>
                      <a:pt x="1536" y="608"/>
                    </a:cubicBezTo>
                    <a:close/>
                    <a:moveTo>
                      <a:pt x="1543" y="627"/>
                    </a:moveTo>
                    <a:cubicBezTo>
                      <a:pt x="1545" y="630"/>
                      <a:pt x="1551" y="647"/>
                      <a:pt x="1555" y="656"/>
                    </a:cubicBezTo>
                    <a:cubicBezTo>
                      <a:pt x="1551" y="652"/>
                      <a:pt x="1548" y="639"/>
                      <a:pt x="1543" y="627"/>
                    </a:cubicBezTo>
                    <a:close/>
                    <a:moveTo>
                      <a:pt x="1499" y="1307"/>
                    </a:moveTo>
                    <a:cubicBezTo>
                      <a:pt x="1494" y="1314"/>
                      <a:pt x="1489" y="1317"/>
                      <a:pt x="1497" y="1305"/>
                    </a:cubicBezTo>
                    <a:cubicBezTo>
                      <a:pt x="1499" y="1305"/>
                      <a:pt x="1499" y="1305"/>
                      <a:pt x="1499" y="1305"/>
                    </a:cubicBezTo>
                    <a:cubicBezTo>
                      <a:pt x="1499" y="1305"/>
                      <a:pt x="1501" y="1301"/>
                      <a:pt x="1502" y="1299"/>
                    </a:cubicBezTo>
                    <a:cubicBezTo>
                      <a:pt x="1504" y="1300"/>
                      <a:pt x="1498" y="1307"/>
                      <a:pt x="1499" y="1307"/>
                    </a:cubicBezTo>
                    <a:close/>
                    <a:moveTo>
                      <a:pt x="1133" y="227"/>
                    </a:moveTo>
                    <a:cubicBezTo>
                      <a:pt x="1137" y="230"/>
                      <a:pt x="1144" y="234"/>
                      <a:pt x="1158" y="241"/>
                    </a:cubicBezTo>
                    <a:cubicBezTo>
                      <a:pt x="1153" y="240"/>
                      <a:pt x="1138" y="232"/>
                      <a:pt x="1127" y="227"/>
                    </a:cubicBezTo>
                    <a:cubicBezTo>
                      <a:pt x="1125" y="225"/>
                      <a:pt x="1132" y="227"/>
                      <a:pt x="1133" y="227"/>
                    </a:cubicBezTo>
                    <a:close/>
                    <a:moveTo>
                      <a:pt x="1485" y="516"/>
                    </a:moveTo>
                    <a:cubicBezTo>
                      <a:pt x="1485" y="519"/>
                      <a:pt x="1481" y="512"/>
                      <a:pt x="1480" y="513"/>
                    </a:cubicBezTo>
                    <a:cubicBezTo>
                      <a:pt x="1481" y="517"/>
                      <a:pt x="1486" y="521"/>
                      <a:pt x="1490" y="529"/>
                    </a:cubicBezTo>
                    <a:cubicBezTo>
                      <a:pt x="1490" y="530"/>
                      <a:pt x="1488" y="527"/>
                      <a:pt x="1485" y="522"/>
                    </a:cubicBezTo>
                    <a:cubicBezTo>
                      <a:pt x="1482" y="517"/>
                      <a:pt x="1478" y="512"/>
                      <a:pt x="1476" y="509"/>
                    </a:cubicBezTo>
                    <a:cubicBezTo>
                      <a:pt x="1480" y="512"/>
                      <a:pt x="1477" y="508"/>
                      <a:pt x="1477" y="506"/>
                    </a:cubicBezTo>
                    <a:cubicBezTo>
                      <a:pt x="1481" y="511"/>
                      <a:pt x="1481" y="511"/>
                      <a:pt x="1485" y="516"/>
                    </a:cubicBezTo>
                    <a:close/>
                    <a:moveTo>
                      <a:pt x="1286" y="310"/>
                    </a:moveTo>
                    <a:cubicBezTo>
                      <a:pt x="1286" y="313"/>
                      <a:pt x="1281" y="311"/>
                      <a:pt x="1283" y="313"/>
                    </a:cubicBezTo>
                    <a:cubicBezTo>
                      <a:pt x="1281" y="311"/>
                      <a:pt x="1276" y="307"/>
                      <a:pt x="1271" y="304"/>
                    </a:cubicBezTo>
                    <a:cubicBezTo>
                      <a:pt x="1267" y="301"/>
                      <a:pt x="1262" y="298"/>
                      <a:pt x="1263" y="296"/>
                    </a:cubicBezTo>
                    <a:cubicBezTo>
                      <a:pt x="1270" y="301"/>
                      <a:pt x="1273" y="302"/>
                      <a:pt x="1276" y="304"/>
                    </a:cubicBezTo>
                    <a:cubicBezTo>
                      <a:pt x="1278" y="305"/>
                      <a:pt x="1281" y="306"/>
                      <a:pt x="1286" y="310"/>
                    </a:cubicBezTo>
                    <a:close/>
                    <a:moveTo>
                      <a:pt x="1379" y="387"/>
                    </a:moveTo>
                    <a:cubicBezTo>
                      <a:pt x="1386" y="393"/>
                      <a:pt x="1386" y="396"/>
                      <a:pt x="1383" y="393"/>
                    </a:cubicBezTo>
                    <a:cubicBezTo>
                      <a:pt x="1387" y="398"/>
                      <a:pt x="1387" y="396"/>
                      <a:pt x="1387" y="396"/>
                    </a:cubicBezTo>
                    <a:cubicBezTo>
                      <a:pt x="1392" y="400"/>
                      <a:pt x="1393" y="402"/>
                      <a:pt x="1396" y="405"/>
                    </a:cubicBezTo>
                    <a:cubicBezTo>
                      <a:pt x="1393" y="404"/>
                      <a:pt x="1386" y="398"/>
                      <a:pt x="1380" y="392"/>
                    </a:cubicBezTo>
                    <a:cubicBezTo>
                      <a:pt x="1373" y="386"/>
                      <a:pt x="1366" y="379"/>
                      <a:pt x="1365" y="375"/>
                    </a:cubicBezTo>
                    <a:cubicBezTo>
                      <a:pt x="1357" y="369"/>
                      <a:pt x="1364" y="376"/>
                      <a:pt x="1360" y="373"/>
                    </a:cubicBezTo>
                    <a:cubicBezTo>
                      <a:pt x="1350" y="364"/>
                      <a:pt x="1342" y="356"/>
                      <a:pt x="1330" y="347"/>
                    </a:cubicBezTo>
                    <a:cubicBezTo>
                      <a:pt x="1335" y="350"/>
                      <a:pt x="1339" y="351"/>
                      <a:pt x="1344" y="357"/>
                    </a:cubicBezTo>
                    <a:cubicBezTo>
                      <a:pt x="1347" y="358"/>
                      <a:pt x="1339" y="352"/>
                      <a:pt x="1335" y="348"/>
                    </a:cubicBezTo>
                    <a:cubicBezTo>
                      <a:pt x="1337" y="348"/>
                      <a:pt x="1341" y="352"/>
                      <a:pt x="1344" y="355"/>
                    </a:cubicBezTo>
                    <a:cubicBezTo>
                      <a:pt x="1348" y="359"/>
                      <a:pt x="1351" y="362"/>
                      <a:pt x="1351" y="363"/>
                    </a:cubicBezTo>
                    <a:cubicBezTo>
                      <a:pt x="1356" y="364"/>
                      <a:pt x="1367" y="377"/>
                      <a:pt x="1374" y="384"/>
                    </a:cubicBezTo>
                    <a:cubicBezTo>
                      <a:pt x="1368" y="375"/>
                      <a:pt x="1381" y="393"/>
                      <a:pt x="1379" y="387"/>
                    </a:cubicBezTo>
                    <a:close/>
                    <a:moveTo>
                      <a:pt x="1472" y="499"/>
                    </a:moveTo>
                    <a:cubicBezTo>
                      <a:pt x="1476" y="507"/>
                      <a:pt x="1467" y="496"/>
                      <a:pt x="1478" y="512"/>
                    </a:cubicBezTo>
                    <a:cubicBezTo>
                      <a:pt x="1472" y="507"/>
                      <a:pt x="1467" y="496"/>
                      <a:pt x="1462" y="489"/>
                    </a:cubicBezTo>
                    <a:cubicBezTo>
                      <a:pt x="1457" y="484"/>
                      <a:pt x="1458" y="486"/>
                      <a:pt x="1459" y="489"/>
                    </a:cubicBezTo>
                    <a:cubicBezTo>
                      <a:pt x="1466" y="497"/>
                      <a:pt x="1467" y="504"/>
                      <a:pt x="1469" y="510"/>
                    </a:cubicBezTo>
                    <a:cubicBezTo>
                      <a:pt x="1468" y="506"/>
                      <a:pt x="1465" y="502"/>
                      <a:pt x="1461" y="496"/>
                    </a:cubicBezTo>
                    <a:cubicBezTo>
                      <a:pt x="1462" y="494"/>
                      <a:pt x="1462" y="494"/>
                      <a:pt x="1462" y="494"/>
                    </a:cubicBezTo>
                    <a:cubicBezTo>
                      <a:pt x="1460" y="493"/>
                      <a:pt x="1456" y="488"/>
                      <a:pt x="1452" y="482"/>
                    </a:cubicBezTo>
                    <a:cubicBezTo>
                      <a:pt x="1447" y="476"/>
                      <a:pt x="1442" y="469"/>
                      <a:pt x="1437" y="464"/>
                    </a:cubicBezTo>
                    <a:cubicBezTo>
                      <a:pt x="1437" y="461"/>
                      <a:pt x="1444" y="470"/>
                      <a:pt x="1444" y="469"/>
                    </a:cubicBezTo>
                    <a:cubicBezTo>
                      <a:pt x="1450" y="476"/>
                      <a:pt x="1448" y="475"/>
                      <a:pt x="1451" y="480"/>
                    </a:cubicBezTo>
                    <a:cubicBezTo>
                      <a:pt x="1451" y="475"/>
                      <a:pt x="1454" y="481"/>
                      <a:pt x="1457" y="481"/>
                    </a:cubicBezTo>
                    <a:cubicBezTo>
                      <a:pt x="1453" y="476"/>
                      <a:pt x="1453" y="476"/>
                      <a:pt x="1453" y="476"/>
                    </a:cubicBezTo>
                    <a:cubicBezTo>
                      <a:pt x="1450" y="472"/>
                      <a:pt x="1453" y="478"/>
                      <a:pt x="1452" y="477"/>
                    </a:cubicBezTo>
                    <a:cubicBezTo>
                      <a:pt x="1442" y="464"/>
                      <a:pt x="1455" y="477"/>
                      <a:pt x="1444" y="463"/>
                    </a:cubicBezTo>
                    <a:cubicBezTo>
                      <a:pt x="1444" y="463"/>
                      <a:pt x="1446" y="466"/>
                      <a:pt x="1447" y="468"/>
                    </a:cubicBezTo>
                    <a:cubicBezTo>
                      <a:pt x="1446" y="467"/>
                      <a:pt x="1445" y="466"/>
                      <a:pt x="1445" y="468"/>
                    </a:cubicBezTo>
                    <a:cubicBezTo>
                      <a:pt x="1442" y="464"/>
                      <a:pt x="1440" y="461"/>
                      <a:pt x="1437" y="458"/>
                    </a:cubicBezTo>
                    <a:cubicBezTo>
                      <a:pt x="1440" y="457"/>
                      <a:pt x="1429" y="447"/>
                      <a:pt x="1424" y="440"/>
                    </a:cubicBezTo>
                    <a:cubicBezTo>
                      <a:pt x="1424" y="438"/>
                      <a:pt x="1424" y="438"/>
                      <a:pt x="1424" y="438"/>
                    </a:cubicBezTo>
                    <a:cubicBezTo>
                      <a:pt x="1427" y="441"/>
                      <a:pt x="1428" y="443"/>
                      <a:pt x="1429" y="443"/>
                    </a:cubicBezTo>
                    <a:cubicBezTo>
                      <a:pt x="1430" y="446"/>
                      <a:pt x="1434" y="450"/>
                      <a:pt x="1437" y="454"/>
                    </a:cubicBezTo>
                    <a:cubicBezTo>
                      <a:pt x="1441" y="458"/>
                      <a:pt x="1444" y="461"/>
                      <a:pt x="1445" y="461"/>
                    </a:cubicBezTo>
                    <a:cubicBezTo>
                      <a:pt x="1447" y="465"/>
                      <a:pt x="1452" y="472"/>
                      <a:pt x="1457" y="479"/>
                    </a:cubicBezTo>
                    <a:cubicBezTo>
                      <a:pt x="1462" y="486"/>
                      <a:pt x="1466" y="492"/>
                      <a:pt x="1467" y="496"/>
                    </a:cubicBezTo>
                    <a:cubicBezTo>
                      <a:pt x="1473" y="504"/>
                      <a:pt x="1468" y="495"/>
                      <a:pt x="1472" y="499"/>
                    </a:cubicBezTo>
                    <a:close/>
                    <a:moveTo>
                      <a:pt x="1221" y="270"/>
                    </a:moveTo>
                    <a:cubicBezTo>
                      <a:pt x="1233" y="277"/>
                      <a:pt x="1223" y="274"/>
                      <a:pt x="1221" y="273"/>
                    </a:cubicBezTo>
                    <a:cubicBezTo>
                      <a:pt x="1215" y="270"/>
                      <a:pt x="1210" y="267"/>
                      <a:pt x="1208" y="265"/>
                    </a:cubicBezTo>
                    <a:cubicBezTo>
                      <a:pt x="1207" y="264"/>
                      <a:pt x="1211" y="266"/>
                      <a:pt x="1215" y="268"/>
                    </a:cubicBezTo>
                    <a:cubicBezTo>
                      <a:pt x="1219" y="270"/>
                      <a:pt x="1223" y="272"/>
                      <a:pt x="1221" y="270"/>
                    </a:cubicBezTo>
                    <a:close/>
                    <a:moveTo>
                      <a:pt x="1405" y="414"/>
                    </a:moveTo>
                    <a:cubicBezTo>
                      <a:pt x="1410" y="421"/>
                      <a:pt x="1412" y="426"/>
                      <a:pt x="1422" y="436"/>
                    </a:cubicBezTo>
                    <a:cubicBezTo>
                      <a:pt x="1421" y="436"/>
                      <a:pt x="1416" y="431"/>
                      <a:pt x="1411" y="425"/>
                    </a:cubicBezTo>
                    <a:cubicBezTo>
                      <a:pt x="1406" y="419"/>
                      <a:pt x="1399" y="412"/>
                      <a:pt x="1395" y="407"/>
                    </a:cubicBezTo>
                    <a:cubicBezTo>
                      <a:pt x="1396" y="406"/>
                      <a:pt x="1402" y="413"/>
                      <a:pt x="1405" y="414"/>
                    </a:cubicBezTo>
                    <a:close/>
                    <a:moveTo>
                      <a:pt x="1560" y="675"/>
                    </a:moveTo>
                    <a:cubicBezTo>
                      <a:pt x="1560" y="680"/>
                      <a:pt x="1557" y="672"/>
                      <a:pt x="1555" y="668"/>
                    </a:cubicBezTo>
                    <a:cubicBezTo>
                      <a:pt x="1555" y="673"/>
                      <a:pt x="1557" y="675"/>
                      <a:pt x="1559" y="684"/>
                    </a:cubicBezTo>
                    <a:cubicBezTo>
                      <a:pt x="1556" y="678"/>
                      <a:pt x="1553" y="669"/>
                      <a:pt x="1550" y="660"/>
                    </a:cubicBezTo>
                    <a:cubicBezTo>
                      <a:pt x="1547" y="651"/>
                      <a:pt x="1543" y="641"/>
                      <a:pt x="1539" y="632"/>
                    </a:cubicBezTo>
                    <a:cubicBezTo>
                      <a:pt x="1540" y="631"/>
                      <a:pt x="1543" y="637"/>
                      <a:pt x="1544" y="638"/>
                    </a:cubicBezTo>
                    <a:cubicBezTo>
                      <a:pt x="1543" y="632"/>
                      <a:pt x="1541" y="631"/>
                      <a:pt x="1537" y="621"/>
                    </a:cubicBezTo>
                    <a:cubicBezTo>
                      <a:pt x="1541" y="626"/>
                      <a:pt x="1544" y="635"/>
                      <a:pt x="1548" y="645"/>
                    </a:cubicBezTo>
                    <a:cubicBezTo>
                      <a:pt x="1552" y="654"/>
                      <a:pt x="1556" y="665"/>
                      <a:pt x="1560" y="675"/>
                    </a:cubicBezTo>
                    <a:close/>
                    <a:moveTo>
                      <a:pt x="1064" y="206"/>
                    </a:moveTo>
                    <a:cubicBezTo>
                      <a:pt x="1064" y="207"/>
                      <a:pt x="1054" y="204"/>
                      <a:pt x="1056" y="205"/>
                    </a:cubicBezTo>
                    <a:cubicBezTo>
                      <a:pt x="1047" y="203"/>
                      <a:pt x="1047" y="201"/>
                      <a:pt x="1035" y="199"/>
                    </a:cubicBezTo>
                    <a:cubicBezTo>
                      <a:pt x="1036" y="198"/>
                      <a:pt x="1042" y="200"/>
                      <a:pt x="1048" y="201"/>
                    </a:cubicBezTo>
                    <a:cubicBezTo>
                      <a:pt x="1055" y="203"/>
                      <a:pt x="1061" y="205"/>
                      <a:pt x="1064" y="206"/>
                    </a:cubicBezTo>
                    <a:close/>
                    <a:moveTo>
                      <a:pt x="1321" y="337"/>
                    </a:moveTo>
                    <a:cubicBezTo>
                      <a:pt x="1325" y="341"/>
                      <a:pt x="1319" y="337"/>
                      <a:pt x="1316" y="334"/>
                    </a:cubicBezTo>
                    <a:cubicBezTo>
                      <a:pt x="1313" y="332"/>
                      <a:pt x="1314" y="333"/>
                      <a:pt x="1313" y="334"/>
                    </a:cubicBezTo>
                    <a:cubicBezTo>
                      <a:pt x="1307" y="329"/>
                      <a:pt x="1302" y="323"/>
                      <a:pt x="1298" y="323"/>
                    </a:cubicBezTo>
                    <a:cubicBezTo>
                      <a:pt x="1288" y="314"/>
                      <a:pt x="1307" y="327"/>
                      <a:pt x="1299" y="321"/>
                    </a:cubicBezTo>
                    <a:cubicBezTo>
                      <a:pt x="1306" y="325"/>
                      <a:pt x="1312" y="331"/>
                      <a:pt x="1321" y="337"/>
                    </a:cubicBezTo>
                    <a:close/>
                    <a:moveTo>
                      <a:pt x="1582" y="1089"/>
                    </a:moveTo>
                    <a:cubicBezTo>
                      <a:pt x="1580" y="1092"/>
                      <a:pt x="1579" y="1095"/>
                      <a:pt x="1577" y="1096"/>
                    </a:cubicBezTo>
                    <a:cubicBezTo>
                      <a:pt x="1578" y="1090"/>
                      <a:pt x="1580" y="1087"/>
                      <a:pt x="1581" y="1077"/>
                    </a:cubicBezTo>
                    <a:cubicBezTo>
                      <a:pt x="1579" y="1099"/>
                      <a:pt x="1588" y="1058"/>
                      <a:pt x="1582" y="1089"/>
                    </a:cubicBezTo>
                    <a:close/>
                    <a:moveTo>
                      <a:pt x="958" y="185"/>
                    </a:moveTo>
                    <a:cubicBezTo>
                      <a:pt x="956" y="186"/>
                      <a:pt x="944" y="186"/>
                      <a:pt x="934" y="184"/>
                    </a:cubicBezTo>
                    <a:cubicBezTo>
                      <a:pt x="931" y="182"/>
                      <a:pt x="948" y="184"/>
                      <a:pt x="958" y="185"/>
                    </a:cubicBezTo>
                    <a:close/>
                    <a:moveTo>
                      <a:pt x="1008" y="193"/>
                    </a:moveTo>
                    <a:cubicBezTo>
                      <a:pt x="1014" y="194"/>
                      <a:pt x="1020" y="196"/>
                      <a:pt x="1026" y="197"/>
                    </a:cubicBezTo>
                    <a:cubicBezTo>
                      <a:pt x="1026" y="198"/>
                      <a:pt x="1021" y="197"/>
                      <a:pt x="1017" y="196"/>
                    </a:cubicBezTo>
                    <a:cubicBezTo>
                      <a:pt x="1012" y="195"/>
                      <a:pt x="1007" y="194"/>
                      <a:pt x="1008" y="193"/>
                    </a:cubicBezTo>
                    <a:close/>
                    <a:moveTo>
                      <a:pt x="1593" y="817"/>
                    </a:moveTo>
                    <a:cubicBezTo>
                      <a:pt x="1594" y="829"/>
                      <a:pt x="1593" y="835"/>
                      <a:pt x="1591" y="839"/>
                    </a:cubicBezTo>
                    <a:cubicBezTo>
                      <a:pt x="1591" y="835"/>
                      <a:pt x="1591" y="833"/>
                      <a:pt x="1590" y="833"/>
                    </a:cubicBezTo>
                    <a:cubicBezTo>
                      <a:pt x="1591" y="829"/>
                      <a:pt x="1589" y="816"/>
                      <a:pt x="1588" y="817"/>
                    </a:cubicBezTo>
                    <a:cubicBezTo>
                      <a:pt x="1587" y="812"/>
                      <a:pt x="1586" y="807"/>
                      <a:pt x="1585" y="802"/>
                    </a:cubicBezTo>
                    <a:cubicBezTo>
                      <a:pt x="1587" y="807"/>
                      <a:pt x="1586" y="800"/>
                      <a:pt x="1586" y="795"/>
                    </a:cubicBezTo>
                    <a:cubicBezTo>
                      <a:pt x="1586" y="793"/>
                      <a:pt x="1587" y="796"/>
                      <a:pt x="1588" y="803"/>
                    </a:cubicBezTo>
                    <a:cubicBezTo>
                      <a:pt x="1589" y="800"/>
                      <a:pt x="1587" y="792"/>
                      <a:pt x="1587" y="787"/>
                    </a:cubicBezTo>
                    <a:cubicBezTo>
                      <a:pt x="1588" y="790"/>
                      <a:pt x="1589" y="797"/>
                      <a:pt x="1590" y="804"/>
                    </a:cubicBezTo>
                    <a:cubicBezTo>
                      <a:pt x="1591" y="810"/>
                      <a:pt x="1592" y="816"/>
                      <a:pt x="1593" y="817"/>
                    </a:cubicBezTo>
                    <a:close/>
                    <a:moveTo>
                      <a:pt x="1598" y="871"/>
                    </a:moveTo>
                    <a:cubicBezTo>
                      <a:pt x="1598" y="873"/>
                      <a:pt x="1598" y="876"/>
                      <a:pt x="1598" y="881"/>
                    </a:cubicBezTo>
                    <a:cubicBezTo>
                      <a:pt x="1596" y="871"/>
                      <a:pt x="1595" y="887"/>
                      <a:pt x="1594" y="870"/>
                    </a:cubicBezTo>
                    <a:cubicBezTo>
                      <a:pt x="1595" y="870"/>
                      <a:pt x="1597" y="866"/>
                      <a:pt x="1598" y="871"/>
                    </a:cubicBezTo>
                    <a:close/>
                    <a:moveTo>
                      <a:pt x="782" y="186"/>
                    </a:moveTo>
                    <a:cubicBezTo>
                      <a:pt x="786" y="188"/>
                      <a:pt x="770" y="189"/>
                      <a:pt x="765" y="190"/>
                    </a:cubicBezTo>
                    <a:cubicBezTo>
                      <a:pt x="765" y="188"/>
                      <a:pt x="774" y="187"/>
                      <a:pt x="782" y="186"/>
                    </a:cubicBezTo>
                    <a:close/>
                    <a:moveTo>
                      <a:pt x="1597" y="945"/>
                    </a:moveTo>
                    <a:cubicBezTo>
                      <a:pt x="1596" y="943"/>
                      <a:pt x="1596" y="950"/>
                      <a:pt x="1595" y="949"/>
                    </a:cubicBezTo>
                    <a:cubicBezTo>
                      <a:pt x="1595" y="942"/>
                      <a:pt x="1595" y="938"/>
                      <a:pt x="1595" y="935"/>
                    </a:cubicBezTo>
                    <a:cubicBezTo>
                      <a:pt x="1596" y="932"/>
                      <a:pt x="1596" y="928"/>
                      <a:pt x="1595" y="921"/>
                    </a:cubicBezTo>
                    <a:cubicBezTo>
                      <a:pt x="1596" y="916"/>
                      <a:pt x="1597" y="919"/>
                      <a:pt x="1597" y="913"/>
                    </a:cubicBezTo>
                    <a:cubicBezTo>
                      <a:pt x="1598" y="923"/>
                      <a:pt x="1598" y="933"/>
                      <a:pt x="1597" y="945"/>
                    </a:cubicBezTo>
                    <a:close/>
                    <a:moveTo>
                      <a:pt x="997" y="193"/>
                    </a:moveTo>
                    <a:cubicBezTo>
                      <a:pt x="1011" y="196"/>
                      <a:pt x="1010" y="198"/>
                      <a:pt x="1016" y="200"/>
                    </a:cubicBezTo>
                    <a:cubicBezTo>
                      <a:pt x="1007" y="199"/>
                      <a:pt x="1001" y="195"/>
                      <a:pt x="997" y="193"/>
                    </a:cubicBezTo>
                    <a:close/>
                    <a:moveTo>
                      <a:pt x="1582" y="772"/>
                    </a:moveTo>
                    <a:cubicBezTo>
                      <a:pt x="1583" y="773"/>
                      <a:pt x="1584" y="778"/>
                      <a:pt x="1585" y="783"/>
                    </a:cubicBezTo>
                    <a:cubicBezTo>
                      <a:pt x="1586" y="787"/>
                      <a:pt x="1586" y="791"/>
                      <a:pt x="1584" y="788"/>
                    </a:cubicBezTo>
                    <a:cubicBezTo>
                      <a:pt x="1582" y="777"/>
                      <a:pt x="1585" y="782"/>
                      <a:pt x="1582" y="772"/>
                    </a:cubicBezTo>
                    <a:close/>
                    <a:moveTo>
                      <a:pt x="1597" y="891"/>
                    </a:moveTo>
                    <a:cubicBezTo>
                      <a:pt x="1598" y="900"/>
                      <a:pt x="1595" y="901"/>
                      <a:pt x="1597" y="904"/>
                    </a:cubicBezTo>
                    <a:cubicBezTo>
                      <a:pt x="1596" y="917"/>
                      <a:pt x="1595" y="897"/>
                      <a:pt x="1594" y="903"/>
                    </a:cubicBezTo>
                    <a:cubicBezTo>
                      <a:pt x="1593" y="894"/>
                      <a:pt x="1594" y="891"/>
                      <a:pt x="1595" y="896"/>
                    </a:cubicBezTo>
                    <a:cubicBezTo>
                      <a:pt x="1596" y="894"/>
                      <a:pt x="1595" y="883"/>
                      <a:pt x="1596" y="885"/>
                    </a:cubicBezTo>
                    <a:cubicBezTo>
                      <a:pt x="1597" y="889"/>
                      <a:pt x="1597" y="890"/>
                      <a:pt x="1597" y="891"/>
                    </a:cubicBezTo>
                    <a:close/>
                    <a:moveTo>
                      <a:pt x="1594" y="965"/>
                    </a:moveTo>
                    <a:cubicBezTo>
                      <a:pt x="1595" y="964"/>
                      <a:pt x="1595" y="968"/>
                      <a:pt x="1596" y="967"/>
                    </a:cubicBezTo>
                    <a:cubicBezTo>
                      <a:pt x="1595" y="974"/>
                      <a:pt x="1594" y="985"/>
                      <a:pt x="1593" y="987"/>
                    </a:cubicBezTo>
                    <a:cubicBezTo>
                      <a:pt x="1594" y="973"/>
                      <a:pt x="1595" y="976"/>
                      <a:pt x="1594" y="965"/>
                    </a:cubicBezTo>
                    <a:close/>
                    <a:moveTo>
                      <a:pt x="1082" y="216"/>
                    </a:moveTo>
                    <a:cubicBezTo>
                      <a:pt x="1077" y="216"/>
                      <a:pt x="1069" y="213"/>
                      <a:pt x="1060" y="211"/>
                    </a:cubicBezTo>
                    <a:cubicBezTo>
                      <a:pt x="1058" y="210"/>
                      <a:pt x="1057" y="209"/>
                      <a:pt x="1053" y="208"/>
                    </a:cubicBezTo>
                    <a:cubicBezTo>
                      <a:pt x="1059" y="208"/>
                      <a:pt x="1071" y="212"/>
                      <a:pt x="1082" y="216"/>
                    </a:cubicBezTo>
                    <a:close/>
                    <a:moveTo>
                      <a:pt x="944" y="187"/>
                    </a:moveTo>
                    <a:cubicBezTo>
                      <a:pt x="950" y="188"/>
                      <a:pt x="956" y="189"/>
                      <a:pt x="962" y="189"/>
                    </a:cubicBezTo>
                    <a:cubicBezTo>
                      <a:pt x="964" y="191"/>
                      <a:pt x="959" y="191"/>
                      <a:pt x="954" y="190"/>
                    </a:cubicBezTo>
                    <a:cubicBezTo>
                      <a:pt x="949" y="189"/>
                      <a:pt x="944" y="188"/>
                      <a:pt x="944" y="187"/>
                    </a:cubicBezTo>
                    <a:close/>
                    <a:moveTo>
                      <a:pt x="1164" y="247"/>
                    </a:moveTo>
                    <a:cubicBezTo>
                      <a:pt x="1164" y="248"/>
                      <a:pt x="1157" y="246"/>
                      <a:pt x="1151" y="242"/>
                    </a:cubicBezTo>
                    <a:cubicBezTo>
                      <a:pt x="1148" y="240"/>
                      <a:pt x="1160" y="245"/>
                      <a:pt x="1164" y="247"/>
                    </a:cubicBezTo>
                    <a:close/>
                    <a:moveTo>
                      <a:pt x="1018" y="200"/>
                    </a:moveTo>
                    <a:cubicBezTo>
                      <a:pt x="1022" y="200"/>
                      <a:pt x="1026" y="201"/>
                      <a:pt x="1030" y="202"/>
                    </a:cubicBezTo>
                    <a:cubicBezTo>
                      <a:pt x="1031" y="204"/>
                      <a:pt x="1024" y="202"/>
                      <a:pt x="1019" y="201"/>
                    </a:cubicBezTo>
                    <a:lnTo>
                      <a:pt x="1018" y="200"/>
                    </a:lnTo>
                    <a:close/>
                    <a:moveTo>
                      <a:pt x="1232" y="283"/>
                    </a:moveTo>
                    <a:cubicBezTo>
                      <a:pt x="1223" y="278"/>
                      <a:pt x="1214" y="273"/>
                      <a:pt x="1205" y="269"/>
                    </a:cubicBezTo>
                    <a:cubicBezTo>
                      <a:pt x="1206" y="268"/>
                      <a:pt x="1212" y="271"/>
                      <a:pt x="1219" y="275"/>
                    </a:cubicBezTo>
                    <a:cubicBezTo>
                      <a:pt x="1225" y="278"/>
                      <a:pt x="1232" y="282"/>
                      <a:pt x="1232" y="283"/>
                    </a:cubicBezTo>
                    <a:close/>
                    <a:moveTo>
                      <a:pt x="753" y="195"/>
                    </a:moveTo>
                    <a:cubicBezTo>
                      <a:pt x="763" y="192"/>
                      <a:pt x="761" y="196"/>
                      <a:pt x="751" y="197"/>
                    </a:cubicBezTo>
                    <a:cubicBezTo>
                      <a:pt x="754" y="195"/>
                      <a:pt x="750" y="196"/>
                      <a:pt x="753" y="195"/>
                    </a:cubicBezTo>
                    <a:close/>
                    <a:moveTo>
                      <a:pt x="1536" y="631"/>
                    </a:moveTo>
                    <a:cubicBezTo>
                      <a:pt x="1541" y="644"/>
                      <a:pt x="1546" y="659"/>
                      <a:pt x="1551" y="673"/>
                    </a:cubicBezTo>
                    <a:cubicBezTo>
                      <a:pt x="1556" y="687"/>
                      <a:pt x="1560" y="701"/>
                      <a:pt x="1564" y="710"/>
                    </a:cubicBezTo>
                    <a:cubicBezTo>
                      <a:pt x="1563" y="711"/>
                      <a:pt x="1563" y="711"/>
                      <a:pt x="1563" y="711"/>
                    </a:cubicBezTo>
                    <a:cubicBezTo>
                      <a:pt x="1564" y="713"/>
                      <a:pt x="1567" y="720"/>
                      <a:pt x="1568" y="722"/>
                    </a:cubicBezTo>
                    <a:cubicBezTo>
                      <a:pt x="1569" y="731"/>
                      <a:pt x="1571" y="744"/>
                      <a:pt x="1574" y="756"/>
                    </a:cubicBezTo>
                    <a:cubicBezTo>
                      <a:pt x="1576" y="767"/>
                      <a:pt x="1578" y="779"/>
                      <a:pt x="1581" y="784"/>
                    </a:cubicBezTo>
                    <a:cubicBezTo>
                      <a:pt x="1582" y="791"/>
                      <a:pt x="1582" y="809"/>
                      <a:pt x="1585" y="806"/>
                    </a:cubicBezTo>
                    <a:cubicBezTo>
                      <a:pt x="1585" y="816"/>
                      <a:pt x="1586" y="821"/>
                      <a:pt x="1587" y="828"/>
                    </a:cubicBezTo>
                    <a:cubicBezTo>
                      <a:pt x="1587" y="834"/>
                      <a:pt x="1588" y="842"/>
                      <a:pt x="1589" y="857"/>
                    </a:cubicBezTo>
                    <a:cubicBezTo>
                      <a:pt x="1586" y="837"/>
                      <a:pt x="1583" y="811"/>
                      <a:pt x="1578" y="783"/>
                    </a:cubicBezTo>
                    <a:cubicBezTo>
                      <a:pt x="1573" y="755"/>
                      <a:pt x="1567" y="725"/>
                      <a:pt x="1558" y="697"/>
                    </a:cubicBezTo>
                    <a:cubicBezTo>
                      <a:pt x="1555" y="689"/>
                      <a:pt x="1552" y="678"/>
                      <a:pt x="1548" y="668"/>
                    </a:cubicBezTo>
                    <a:cubicBezTo>
                      <a:pt x="1544" y="657"/>
                      <a:pt x="1540" y="646"/>
                      <a:pt x="1536" y="636"/>
                    </a:cubicBezTo>
                    <a:cubicBezTo>
                      <a:pt x="1537" y="636"/>
                      <a:pt x="1534" y="630"/>
                      <a:pt x="1536" y="631"/>
                    </a:cubicBezTo>
                    <a:close/>
                    <a:moveTo>
                      <a:pt x="1593" y="962"/>
                    </a:moveTo>
                    <a:cubicBezTo>
                      <a:pt x="1595" y="970"/>
                      <a:pt x="1592" y="983"/>
                      <a:pt x="1591" y="988"/>
                    </a:cubicBezTo>
                    <a:cubicBezTo>
                      <a:pt x="1590" y="979"/>
                      <a:pt x="1593" y="970"/>
                      <a:pt x="1593" y="962"/>
                    </a:cubicBezTo>
                    <a:close/>
                    <a:moveTo>
                      <a:pt x="788" y="190"/>
                    </a:moveTo>
                    <a:cubicBezTo>
                      <a:pt x="796" y="189"/>
                      <a:pt x="797" y="190"/>
                      <a:pt x="798" y="192"/>
                    </a:cubicBezTo>
                    <a:cubicBezTo>
                      <a:pt x="795" y="192"/>
                      <a:pt x="791" y="192"/>
                      <a:pt x="787" y="193"/>
                    </a:cubicBezTo>
                    <a:cubicBezTo>
                      <a:pt x="784" y="192"/>
                      <a:pt x="790" y="191"/>
                      <a:pt x="788" y="190"/>
                    </a:cubicBezTo>
                    <a:close/>
                    <a:moveTo>
                      <a:pt x="922" y="188"/>
                    </a:moveTo>
                    <a:cubicBezTo>
                      <a:pt x="925" y="189"/>
                      <a:pt x="926" y="190"/>
                      <a:pt x="926" y="191"/>
                    </a:cubicBezTo>
                    <a:cubicBezTo>
                      <a:pt x="921" y="190"/>
                      <a:pt x="914" y="190"/>
                      <a:pt x="907" y="190"/>
                    </a:cubicBezTo>
                    <a:cubicBezTo>
                      <a:pt x="900" y="190"/>
                      <a:pt x="893" y="190"/>
                      <a:pt x="890" y="189"/>
                    </a:cubicBezTo>
                    <a:cubicBezTo>
                      <a:pt x="886" y="189"/>
                      <a:pt x="885" y="190"/>
                      <a:pt x="885" y="190"/>
                    </a:cubicBezTo>
                    <a:cubicBezTo>
                      <a:pt x="879" y="189"/>
                      <a:pt x="879" y="188"/>
                      <a:pt x="864" y="189"/>
                    </a:cubicBezTo>
                    <a:cubicBezTo>
                      <a:pt x="863" y="188"/>
                      <a:pt x="864" y="187"/>
                      <a:pt x="860" y="187"/>
                    </a:cubicBezTo>
                    <a:cubicBezTo>
                      <a:pt x="857" y="187"/>
                      <a:pt x="861" y="188"/>
                      <a:pt x="855" y="189"/>
                    </a:cubicBezTo>
                    <a:cubicBezTo>
                      <a:pt x="848" y="188"/>
                      <a:pt x="846" y="188"/>
                      <a:pt x="837" y="189"/>
                    </a:cubicBezTo>
                    <a:cubicBezTo>
                      <a:pt x="839" y="189"/>
                      <a:pt x="840" y="188"/>
                      <a:pt x="839" y="187"/>
                    </a:cubicBezTo>
                    <a:cubicBezTo>
                      <a:pt x="852" y="186"/>
                      <a:pt x="862" y="186"/>
                      <a:pt x="874" y="186"/>
                    </a:cubicBezTo>
                    <a:cubicBezTo>
                      <a:pt x="887" y="187"/>
                      <a:pt x="901" y="187"/>
                      <a:pt x="922" y="188"/>
                    </a:cubicBezTo>
                    <a:close/>
                    <a:moveTo>
                      <a:pt x="931" y="189"/>
                    </a:moveTo>
                    <a:cubicBezTo>
                      <a:pt x="933" y="189"/>
                      <a:pt x="934" y="189"/>
                      <a:pt x="934" y="190"/>
                    </a:cubicBezTo>
                    <a:cubicBezTo>
                      <a:pt x="937" y="190"/>
                      <a:pt x="944" y="190"/>
                      <a:pt x="952" y="191"/>
                    </a:cubicBezTo>
                    <a:cubicBezTo>
                      <a:pt x="960" y="192"/>
                      <a:pt x="967" y="193"/>
                      <a:pt x="970" y="195"/>
                    </a:cubicBezTo>
                    <a:cubicBezTo>
                      <a:pt x="964" y="194"/>
                      <a:pt x="954" y="193"/>
                      <a:pt x="945" y="192"/>
                    </a:cubicBezTo>
                    <a:cubicBezTo>
                      <a:pt x="936" y="191"/>
                      <a:pt x="930" y="190"/>
                      <a:pt x="931" y="189"/>
                    </a:cubicBezTo>
                    <a:close/>
                    <a:moveTo>
                      <a:pt x="214" y="1069"/>
                    </a:moveTo>
                    <a:cubicBezTo>
                      <a:pt x="211" y="1065"/>
                      <a:pt x="212" y="1058"/>
                      <a:pt x="208" y="1048"/>
                    </a:cubicBezTo>
                    <a:cubicBezTo>
                      <a:pt x="211" y="1052"/>
                      <a:pt x="213" y="1065"/>
                      <a:pt x="214" y="1069"/>
                    </a:cubicBezTo>
                    <a:close/>
                    <a:moveTo>
                      <a:pt x="549" y="265"/>
                    </a:moveTo>
                    <a:cubicBezTo>
                      <a:pt x="551" y="266"/>
                      <a:pt x="542" y="271"/>
                      <a:pt x="537" y="272"/>
                    </a:cubicBezTo>
                    <a:cubicBezTo>
                      <a:pt x="537" y="271"/>
                      <a:pt x="543" y="268"/>
                      <a:pt x="549" y="265"/>
                    </a:cubicBezTo>
                    <a:close/>
                    <a:moveTo>
                      <a:pt x="631" y="235"/>
                    </a:moveTo>
                    <a:cubicBezTo>
                      <a:pt x="636" y="232"/>
                      <a:pt x="638" y="232"/>
                      <a:pt x="642" y="231"/>
                    </a:cubicBezTo>
                    <a:cubicBezTo>
                      <a:pt x="642" y="232"/>
                      <a:pt x="638" y="233"/>
                      <a:pt x="638" y="234"/>
                    </a:cubicBezTo>
                    <a:cubicBezTo>
                      <a:pt x="633" y="236"/>
                      <a:pt x="631" y="236"/>
                      <a:pt x="631" y="235"/>
                    </a:cubicBezTo>
                    <a:close/>
                    <a:moveTo>
                      <a:pt x="665" y="225"/>
                    </a:moveTo>
                    <a:cubicBezTo>
                      <a:pt x="659" y="225"/>
                      <a:pt x="655" y="228"/>
                      <a:pt x="646" y="231"/>
                    </a:cubicBezTo>
                    <a:cubicBezTo>
                      <a:pt x="651" y="228"/>
                      <a:pt x="660" y="224"/>
                      <a:pt x="670" y="222"/>
                    </a:cubicBezTo>
                    <a:cubicBezTo>
                      <a:pt x="680" y="219"/>
                      <a:pt x="691" y="217"/>
                      <a:pt x="698" y="215"/>
                    </a:cubicBezTo>
                    <a:cubicBezTo>
                      <a:pt x="700" y="215"/>
                      <a:pt x="695" y="216"/>
                      <a:pt x="689" y="218"/>
                    </a:cubicBezTo>
                    <a:cubicBezTo>
                      <a:pt x="684" y="219"/>
                      <a:pt x="678" y="221"/>
                      <a:pt x="680" y="221"/>
                    </a:cubicBezTo>
                    <a:cubicBezTo>
                      <a:pt x="681" y="222"/>
                      <a:pt x="687" y="220"/>
                      <a:pt x="691" y="219"/>
                    </a:cubicBezTo>
                    <a:cubicBezTo>
                      <a:pt x="688" y="220"/>
                      <a:pt x="683" y="222"/>
                      <a:pt x="676" y="225"/>
                    </a:cubicBezTo>
                    <a:cubicBezTo>
                      <a:pt x="679" y="225"/>
                      <a:pt x="688" y="223"/>
                      <a:pt x="697" y="221"/>
                    </a:cubicBezTo>
                    <a:cubicBezTo>
                      <a:pt x="695" y="222"/>
                      <a:pt x="694" y="222"/>
                      <a:pt x="697" y="222"/>
                    </a:cubicBezTo>
                    <a:cubicBezTo>
                      <a:pt x="693" y="223"/>
                      <a:pt x="685" y="226"/>
                      <a:pt x="677" y="228"/>
                    </a:cubicBezTo>
                    <a:cubicBezTo>
                      <a:pt x="668" y="231"/>
                      <a:pt x="661" y="233"/>
                      <a:pt x="658" y="233"/>
                    </a:cubicBezTo>
                    <a:cubicBezTo>
                      <a:pt x="652" y="235"/>
                      <a:pt x="662" y="232"/>
                      <a:pt x="657" y="235"/>
                    </a:cubicBezTo>
                    <a:cubicBezTo>
                      <a:pt x="652" y="236"/>
                      <a:pt x="648" y="238"/>
                      <a:pt x="643" y="239"/>
                    </a:cubicBezTo>
                    <a:cubicBezTo>
                      <a:pt x="649" y="236"/>
                      <a:pt x="643" y="237"/>
                      <a:pt x="646" y="235"/>
                    </a:cubicBezTo>
                    <a:cubicBezTo>
                      <a:pt x="659" y="231"/>
                      <a:pt x="660" y="231"/>
                      <a:pt x="673" y="226"/>
                    </a:cubicBezTo>
                    <a:cubicBezTo>
                      <a:pt x="664" y="228"/>
                      <a:pt x="655" y="231"/>
                      <a:pt x="645" y="234"/>
                    </a:cubicBezTo>
                    <a:cubicBezTo>
                      <a:pt x="640" y="235"/>
                      <a:pt x="654" y="229"/>
                      <a:pt x="646" y="232"/>
                    </a:cubicBezTo>
                    <a:cubicBezTo>
                      <a:pt x="652" y="229"/>
                      <a:pt x="658" y="227"/>
                      <a:pt x="665" y="225"/>
                    </a:cubicBezTo>
                    <a:close/>
                    <a:moveTo>
                      <a:pt x="716" y="211"/>
                    </a:moveTo>
                    <a:cubicBezTo>
                      <a:pt x="711" y="212"/>
                      <a:pt x="706" y="213"/>
                      <a:pt x="702" y="215"/>
                    </a:cubicBezTo>
                    <a:cubicBezTo>
                      <a:pt x="702" y="213"/>
                      <a:pt x="714" y="210"/>
                      <a:pt x="716" y="211"/>
                    </a:cubicBezTo>
                    <a:close/>
                    <a:moveTo>
                      <a:pt x="774" y="201"/>
                    </a:moveTo>
                    <a:cubicBezTo>
                      <a:pt x="773" y="202"/>
                      <a:pt x="766" y="204"/>
                      <a:pt x="759" y="205"/>
                    </a:cubicBezTo>
                    <a:cubicBezTo>
                      <a:pt x="751" y="206"/>
                      <a:pt x="743" y="207"/>
                      <a:pt x="740" y="208"/>
                    </a:cubicBezTo>
                    <a:cubicBezTo>
                      <a:pt x="741" y="207"/>
                      <a:pt x="747" y="205"/>
                      <a:pt x="754" y="204"/>
                    </a:cubicBezTo>
                    <a:cubicBezTo>
                      <a:pt x="761" y="203"/>
                      <a:pt x="769" y="202"/>
                      <a:pt x="774" y="201"/>
                    </a:cubicBezTo>
                    <a:close/>
                    <a:moveTo>
                      <a:pt x="594" y="254"/>
                    </a:moveTo>
                    <a:cubicBezTo>
                      <a:pt x="593" y="256"/>
                      <a:pt x="589" y="258"/>
                      <a:pt x="579" y="262"/>
                    </a:cubicBezTo>
                    <a:cubicBezTo>
                      <a:pt x="577" y="260"/>
                      <a:pt x="585" y="258"/>
                      <a:pt x="594" y="254"/>
                    </a:cubicBezTo>
                    <a:close/>
                    <a:moveTo>
                      <a:pt x="531" y="287"/>
                    </a:moveTo>
                    <a:cubicBezTo>
                      <a:pt x="530" y="286"/>
                      <a:pt x="541" y="280"/>
                      <a:pt x="545" y="278"/>
                    </a:cubicBezTo>
                    <a:cubicBezTo>
                      <a:pt x="545" y="280"/>
                      <a:pt x="551" y="277"/>
                      <a:pt x="550" y="279"/>
                    </a:cubicBezTo>
                    <a:cubicBezTo>
                      <a:pt x="543" y="283"/>
                      <a:pt x="545" y="283"/>
                      <a:pt x="534" y="289"/>
                    </a:cubicBezTo>
                    <a:cubicBezTo>
                      <a:pt x="530" y="289"/>
                      <a:pt x="539" y="282"/>
                      <a:pt x="531" y="287"/>
                    </a:cubicBezTo>
                    <a:close/>
                    <a:moveTo>
                      <a:pt x="722" y="215"/>
                    </a:moveTo>
                    <a:cubicBezTo>
                      <a:pt x="726" y="214"/>
                      <a:pt x="725" y="213"/>
                      <a:pt x="721" y="214"/>
                    </a:cubicBezTo>
                    <a:cubicBezTo>
                      <a:pt x="722" y="213"/>
                      <a:pt x="728" y="212"/>
                      <a:pt x="732" y="211"/>
                    </a:cubicBezTo>
                    <a:cubicBezTo>
                      <a:pt x="735" y="212"/>
                      <a:pt x="730" y="214"/>
                      <a:pt x="729" y="215"/>
                    </a:cubicBezTo>
                    <a:cubicBezTo>
                      <a:pt x="717" y="217"/>
                      <a:pt x="717" y="217"/>
                      <a:pt x="703" y="221"/>
                    </a:cubicBezTo>
                    <a:cubicBezTo>
                      <a:pt x="709" y="218"/>
                      <a:pt x="706" y="219"/>
                      <a:pt x="702" y="219"/>
                    </a:cubicBezTo>
                    <a:cubicBezTo>
                      <a:pt x="713" y="215"/>
                      <a:pt x="716" y="215"/>
                      <a:pt x="722" y="215"/>
                    </a:cubicBezTo>
                    <a:close/>
                    <a:moveTo>
                      <a:pt x="1582" y="888"/>
                    </a:moveTo>
                    <a:cubicBezTo>
                      <a:pt x="1582" y="894"/>
                      <a:pt x="1581" y="894"/>
                      <a:pt x="1581" y="904"/>
                    </a:cubicBezTo>
                    <a:cubicBezTo>
                      <a:pt x="1581" y="901"/>
                      <a:pt x="1580" y="901"/>
                      <a:pt x="1579" y="902"/>
                    </a:cubicBezTo>
                    <a:cubicBezTo>
                      <a:pt x="1579" y="898"/>
                      <a:pt x="1578" y="883"/>
                      <a:pt x="1578" y="893"/>
                    </a:cubicBezTo>
                    <a:cubicBezTo>
                      <a:pt x="1578" y="892"/>
                      <a:pt x="1578" y="885"/>
                      <a:pt x="1577" y="881"/>
                    </a:cubicBezTo>
                    <a:cubicBezTo>
                      <a:pt x="1579" y="879"/>
                      <a:pt x="1580" y="884"/>
                      <a:pt x="1582" y="888"/>
                    </a:cubicBezTo>
                    <a:close/>
                    <a:moveTo>
                      <a:pt x="502" y="305"/>
                    </a:moveTo>
                    <a:cubicBezTo>
                      <a:pt x="508" y="301"/>
                      <a:pt x="513" y="298"/>
                      <a:pt x="513" y="300"/>
                    </a:cubicBezTo>
                    <a:cubicBezTo>
                      <a:pt x="507" y="303"/>
                      <a:pt x="509" y="303"/>
                      <a:pt x="502" y="307"/>
                    </a:cubicBezTo>
                    <a:cubicBezTo>
                      <a:pt x="500" y="307"/>
                      <a:pt x="502" y="306"/>
                      <a:pt x="502" y="305"/>
                    </a:cubicBezTo>
                    <a:close/>
                    <a:moveTo>
                      <a:pt x="610" y="251"/>
                    </a:moveTo>
                    <a:cubicBezTo>
                      <a:pt x="605" y="254"/>
                      <a:pt x="598" y="257"/>
                      <a:pt x="591" y="260"/>
                    </a:cubicBezTo>
                    <a:cubicBezTo>
                      <a:pt x="584" y="263"/>
                      <a:pt x="576" y="266"/>
                      <a:pt x="572" y="269"/>
                    </a:cubicBezTo>
                    <a:cubicBezTo>
                      <a:pt x="572" y="267"/>
                      <a:pt x="579" y="263"/>
                      <a:pt x="587" y="259"/>
                    </a:cubicBezTo>
                    <a:cubicBezTo>
                      <a:pt x="595" y="256"/>
                      <a:pt x="605" y="253"/>
                      <a:pt x="610" y="251"/>
                    </a:cubicBezTo>
                    <a:close/>
                    <a:moveTo>
                      <a:pt x="625" y="243"/>
                    </a:moveTo>
                    <a:cubicBezTo>
                      <a:pt x="628" y="243"/>
                      <a:pt x="631" y="241"/>
                      <a:pt x="636" y="240"/>
                    </a:cubicBezTo>
                    <a:cubicBezTo>
                      <a:pt x="637" y="241"/>
                      <a:pt x="629" y="244"/>
                      <a:pt x="619" y="248"/>
                    </a:cubicBezTo>
                    <a:cubicBezTo>
                      <a:pt x="617" y="247"/>
                      <a:pt x="626" y="244"/>
                      <a:pt x="625" y="243"/>
                    </a:cubicBezTo>
                    <a:close/>
                    <a:moveTo>
                      <a:pt x="419" y="368"/>
                    </a:moveTo>
                    <a:cubicBezTo>
                      <a:pt x="427" y="361"/>
                      <a:pt x="428" y="360"/>
                      <a:pt x="439" y="352"/>
                    </a:cubicBezTo>
                    <a:cubicBezTo>
                      <a:pt x="439" y="352"/>
                      <a:pt x="434" y="357"/>
                      <a:pt x="429" y="361"/>
                    </a:cubicBezTo>
                    <a:cubicBezTo>
                      <a:pt x="424" y="365"/>
                      <a:pt x="419" y="369"/>
                      <a:pt x="419" y="368"/>
                    </a:cubicBezTo>
                    <a:close/>
                    <a:moveTo>
                      <a:pt x="471" y="328"/>
                    </a:moveTo>
                    <a:cubicBezTo>
                      <a:pt x="471" y="325"/>
                      <a:pt x="487" y="316"/>
                      <a:pt x="496" y="310"/>
                    </a:cubicBezTo>
                    <a:cubicBezTo>
                      <a:pt x="491" y="314"/>
                      <a:pt x="488" y="316"/>
                      <a:pt x="485" y="319"/>
                    </a:cubicBezTo>
                    <a:cubicBezTo>
                      <a:pt x="481" y="321"/>
                      <a:pt x="477" y="324"/>
                      <a:pt x="471" y="328"/>
                    </a:cubicBezTo>
                    <a:close/>
                    <a:moveTo>
                      <a:pt x="563" y="275"/>
                    </a:moveTo>
                    <a:cubicBezTo>
                      <a:pt x="566" y="273"/>
                      <a:pt x="575" y="268"/>
                      <a:pt x="584" y="264"/>
                    </a:cubicBezTo>
                    <a:cubicBezTo>
                      <a:pt x="593" y="260"/>
                      <a:pt x="601" y="257"/>
                      <a:pt x="602" y="258"/>
                    </a:cubicBezTo>
                    <a:cubicBezTo>
                      <a:pt x="588" y="264"/>
                      <a:pt x="580" y="267"/>
                      <a:pt x="563" y="275"/>
                    </a:cubicBezTo>
                    <a:close/>
                    <a:moveTo>
                      <a:pt x="666" y="233"/>
                    </a:moveTo>
                    <a:cubicBezTo>
                      <a:pt x="677" y="229"/>
                      <a:pt x="685" y="227"/>
                      <a:pt x="686" y="229"/>
                    </a:cubicBezTo>
                    <a:cubicBezTo>
                      <a:pt x="679" y="232"/>
                      <a:pt x="666" y="235"/>
                      <a:pt x="666" y="233"/>
                    </a:cubicBezTo>
                    <a:close/>
                    <a:moveTo>
                      <a:pt x="525" y="301"/>
                    </a:moveTo>
                    <a:cubicBezTo>
                      <a:pt x="520" y="304"/>
                      <a:pt x="516" y="307"/>
                      <a:pt x="511" y="310"/>
                    </a:cubicBezTo>
                    <a:cubicBezTo>
                      <a:pt x="516" y="306"/>
                      <a:pt x="518" y="304"/>
                      <a:pt x="509" y="309"/>
                    </a:cubicBezTo>
                    <a:cubicBezTo>
                      <a:pt x="511" y="306"/>
                      <a:pt x="518" y="302"/>
                      <a:pt x="523" y="300"/>
                    </a:cubicBezTo>
                    <a:cubicBezTo>
                      <a:pt x="528" y="298"/>
                      <a:pt x="530" y="297"/>
                      <a:pt x="525" y="301"/>
                    </a:cubicBezTo>
                    <a:close/>
                    <a:moveTo>
                      <a:pt x="432" y="365"/>
                    </a:moveTo>
                    <a:cubicBezTo>
                      <a:pt x="435" y="362"/>
                      <a:pt x="437" y="362"/>
                      <a:pt x="441" y="358"/>
                    </a:cubicBezTo>
                    <a:cubicBezTo>
                      <a:pt x="443" y="361"/>
                      <a:pt x="426" y="373"/>
                      <a:pt x="413" y="385"/>
                    </a:cubicBezTo>
                    <a:cubicBezTo>
                      <a:pt x="411" y="384"/>
                      <a:pt x="416" y="380"/>
                      <a:pt x="421" y="375"/>
                    </a:cubicBezTo>
                    <a:cubicBezTo>
                      <a:pt x="426" y="371"/>
                      <a:pt x="432" y="366"/>
                      <a:pt x="432" y="365"/>
                    </a:cubicBezTo>
                    <a:close/>
                    <a:moveTo>
                      <a:pt x="538" y="292"/>
                    </a:moveTo>
                    <a:cubicBezTo>
                      <a:pt x="547" y="287"/>
                      <a:pt x="549" y="287"/>
                      <a:pt x="556" y="283"/>
                    </a:cubicBezTo>
                    <a:cubicBezTo>
                      <a:pt x="555" y="286"/>
                      <a:pt x="549" y="288"/>
                      <a:pt x="540" y="293"/>
                    </a:cubicBezTo>
                    <a:lnTo>
                      <a:pt x="538"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8E0000"/>
                  </a:solidFill>
                </a:endParaRPr>
              </a:p>
            </p:txBody>
          </p:sp>
          <p:sp>
            <p:nvSpPr>
              <p:cNvPr id="425" name="Freeform 6742">
                <a:extLst>
                  <a:ext uri="{FF2B5EF4-FFF2-40B4-BE49-F238E27FC236}">
                    <a16:creationId xmlns:a16="http://schemas.microsoft.com/office/drawing/2014/main" id="{BE1D11CD-E409-40E9-B7FA-BA713BE940A7}"/>
                  </a:ext>
                </a:extLst>
              </p:cNvPr>
              <p:cNvSpPr>
                <a:spLocks/>
              </p:cNvSpPr>
              <p:nvPr/>
            </p:nvSpPr>
            <p:spPr bwMode="auto">
              <a:xfrm>
                <a:off x="2746" y="2020"/>
                <a:ext cx="4" cy="16"/>
              </a:xfrm>
              <a:custGeom>
                <a:avLst/>
                <a:gdLst>
                  <a:gd name="T0" fmla="*/ 6 w 7"/>
                  <a:gd name="T1" fmla="*/ 19 h 28"/>
                  <a:gd name="T2" fmla="*/ 2 w 7"/>
                  <a:gd name="T3" fmla="*/ 9 h 28"/>
                  <a:gd name="T4" fmla="*/ 4 w 7"/>
                  <a:gd name="T5" fmla="*/ 24 h 28"/>
                  <a:gd name="T6" fmla="*/ 0 w 7"/>
                  <a:gd name="T7" fmla="*/ 4 h 28"/>
                  <a:gd name="T8" fmla="*/ 4 w 7"/>
                  <a:gd name="T9" fmla="*/ 4 h 28"/>
                  <a:gd name="T10" fmla="*/ 6 w 7"/>
                  <a:gd name="T11" fmla="*/ 19 h 28"/>
                </a:gdLst>
                <a:ahLst/>
                <a:cxnLst>
                  <a:cxn ang="0">
                    <a:pos x="T0" y="T1"/>
                  </a:cxn>
                  <a:cxn ang="0">
                    <a:pos x="T2" y="T3"/>
                  </a:cxn>
                  <a:cxn ang="0">
                    <a:pos x="T4" y="T5"/>
                  </a:cxn>
                  <a:cxn ang="0">
                    <a:pos x="T6" y="T7"/>
                  </a:cxn>
                  <a:cxn ang="0">
                    <a:pos x="T8" y="T9"/>
                  </a:cxn>
                  <a:cxn ang="0">
                    <a:pos x="T10" y="T11"/>
                  </a:cxn>
                </a:cxnLst>
                <a:rect l="0" t="0" r="r" b="b"/>
                <a:pathLst>
                  <a:path w="7" h="28">
                    <a:moveTo>
                      <a:pt x="6" y="19"/>
                    </a:moveTo>
                    <a:cubicBezTo>
                      <a:pt x="2" y="0"/>
                      <a:pt x="5" y="19"/>
                      <a:pt x="2" y="9"/>
                    </a:cubicBezTo>
                    <a:cubicBezTo>
                      <a:pt x="1" y="9"/>
                      <a:pt x="7" y="28"/>
                      <a:pt x="4" y="24"/>
                    </a:cubicBezTo>
                    <a:cubicBezTo>
                      <a:pt x="3" y="16"/>
                      <a:pt x="2" y="15"/>
                      <a:pt x="0" y="4"/>
                    </a:cubicBezTo>
                    <a:cubicBezTo>
                      <a:pt x="4" y="12"/>
                      <a:pt x="1" y="0"/>
                      <a:pt x="4" y="4"/>
                    </a:cubicBezTo>
                    <a:cubicBezTo>
                      <a:pt x="5" y="10"/>
                      <a:pt x="7" y="19"/>
                      <a:pt x="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6" name="Freeform 6743">
                <a:extLst>
                  <a:ext uri="{FF2B5EF4-FFF2-40B4-BE49-F238E27FC236}">
                    <a16:creationId xmlns:a16="http://schemas.microsoft.com/office/drawing/2014/main" id="{41CD23E1-1D4E-4757-BE7B-16D32B3C7339}"/>
                  </a:ext>
                </a:extLst>
              </p:cNvPr>
              <p:cNvSpPr>
                <a:spLocks/>
              </p:cNvSpPr>
              <p:nvPr/>
            </p:nvSpPr>
            <p:spPr bwMode="auto">
              <a:xfrm>
                <a:off x="2713" y="1915"/>
                <a:ext cx="31" cy="71"/>
              </a:xfrm>
              <a:custGeom>
                <a:avLst/>
                <a:gdLst>
                  <a:gd name="T0" fmla="*/ 47 w 55"/>
                  <a:gd name="T1" fmla="*/ 102 h 125"/>
                  <a:gd name="T2" fmla="*/ 55 w 55"/>
                  <a:gd name="T3" fmla="*/ 125 h 125"/>
                  <a:gd name="T4" fmla="*/ 48 w 55"/>
                  <a:gd name="T5" fmla="*/ 108 h 125"/>
                  <a:gd name="T6" fmla="*/ 41 w 55"/>
                  <a:gd name="T7" fmla="*/ 96 h 125"/>
                  <a:gd name="T8" fmla="*/ 14 w 55"/>
                  <a:gd name="T9" fmla="*/ 27 h 125"/>
                  <a:gd name="T10" fmla="*/ 10 w 55"/>
                  <a:gd name="T11" fmla="*/ 22 h 125"/>
                  <a:gd name="T12" fmla="*/ 4 w 55"/>
                  <a:gd name="T13" fmla="*/ 10 h 125"/>
                  <a:gd name="T14" fmla="*/ 6 w 55"/>
                  <a:gd name="T15" fmla="*/ 7 h 125"/>
                  <a:gd name="T16" fmla="*/ 20 w 55"/>
                  <a:gd name="T17" fmla="*/ 36 h 125"/>
                  <a:gd name="T18" fmla="*/ 31 w 55"/>
                  <a:gd name="T19" fmla="*/ 64 h 125"/>
                  <a:gd name="T20" fmla="*/ 30 w 55"/>
                  <a:gd name="T21" fmla="*/ 66 h 125"/>
                  <a:gd name="T22" fmla="*/ 40 w 55"/>
                  <a:gd name="T23" fmla="*/ 92 h 125"/>
                  <a:gd name="T24" fmla="*/ 38 w 55"/>
                  <a:gd name="T25" fmla="*/ 80 h 125"/>
                  <a:gd name="T26" fmla="*/ 43 w 55"/>
                  <a:gd name="T27" fmla="*/ 90 h 125"/>
                  <a:gd name="T28" fmla="*/ 47 w 55"/>
                  <a:gd name="T29" fmla="*/ 10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25">
                    <a:moveTo>
                      <a:pt x="47" y="102"/>
                    </a:moveTo>
                    <a:cubicBezTo>
                      <a:pt x="47" y="107"/>
                      <a:pt x="50" y="106"/>
                      <a:pt x="55" y="125"/>
                    </a:cubicBezTo>
                    <a:cubicBezTo>
                      <a:pt x="53" y="122"/>
                      <a:pt x="50" y="115"/>
                      <a:pt x="48" y="108"/>
                    </a:cubicBezTo>
                    <a:cubicBezTo>
                      <a:pt x="45" y="101"/>
                      <a:pt x="42" y="95"/>
                      <a:pt x="41" y="96"/>
                    </a:cubicBezTo>
                    <a:cubicBezTo>
                      <a:pt x="32" y="71"/>
                      <a:pt x="22" y="46"/>
                      <a:pt x="14" y="27"/>
                    </a:cubicBezTo>
                    <a:cubicBezTo>
                      <a:pt x="13" y="24"/>
                      <a:pt x="7" y="14"/>
                      <a:pt x="10" y="22"/>
                    </a:cubicBezTo>
                    <a:cubicBezTo>
                      <a:pt x="10" y="26"/>
                      <a:pt x="4" y="7"/>
                      <a:pt x="4" y="10"/>
                    </a:cubicBezTo>
                    <a:cubicBezTo>
                      <a:pt x="0" y="0"/>
                      <a:pt x="7" y="13"/>
                      <a:pt x="6" y="7"/>
                    </a:cubicBezTo>
                    <a:cubicBezTo>
                      <a:pt x="12" y="20"/>
                      <a:pt x="16" y="29"/>
                      <a:pt x="20" y="36"/>
                    </a:cubicBezTo>
                    <a:cubicBezTo>
                      <a:pt x="23" y="44"/>
                      <a:pt x="27" y="52"/>
                      <a:pt x="31" y="64"/>
                    </a:cubicBezTo>
                    <a:cubicBezTo>
                      <a:pt x="30" y="66"/>
                      <a:pt x="30" y="66"/>
                      <a:pt x="30" y="66"/>
                    </a:cubicBezTo>
                    <a:cubicBezTo>
                      <a:pt x="36" y="78"/>
                      <a:pt x="36" y="82"/>
                      <a:pt x="40" y="92"/>
                    </a:cubicBezTo>
                    <a:cubicBezTo>
                      <a:pt x="39" y="86"/>
                      <a:pt x="40" y="85"/>
                      <a:pt x="38" y="80"/>
                    </a:cubicBezTo>
                    <a:cubicBezTo>
                      <a:pt x="39" y="79"/>
                      <a:pt x="41" y="85"/>
                      <a:pt x="43" y="90"/>
                    </a:cubicBezTo>
                    <a:cubicBezTo>
                      <a:pt x="44" y="96"/>
                      <a:pt x="46" y="102"/>
                      <a:pt x="47"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7" name="Freeform 6744">
                <a:extLst>
                  <a:ext uri="{FF2B5EF4-FFF2-40B4-BE49-F238E27FC236}">
                    <a16:creationId xmlns:a16="http://schemas.microsoft.com/office/drawing/2014/main" id="{C3EEF768-5054-4A6B-9537-E2C472003313}"/>
                  </a:ext>
                </a:extLst>
              </p:cNvPr>
              <p:cNvSpPr>
                <a:spLocks/>
              </p:cNvSpPr>
              <p:nvPr/>
            </p:nvSpPr>
            <p:spPr bwMode="auto">
              <a:xfrm>
                <a:off x="2730" y="1938"/>
                <a:ext cx="8" cy="17"/>
              </a:xfrm>
              <a:custGeom>
                <a:avLst/>
                <a:gdLst>
                  <a:gd name="T0" fmla="*/ 10 w 14"/>
                  <a:gd name="T1" fmla="*/ 20 h 30"/>
                  <a:gd name="T2" fmla="*/ 5 w 14"/>
                  <a:gd name="T3" fmla="*/ 6 h 30"/>
                  <a:gd name="T4" fmla="*/ 8 w 14"/>
                  <a:gd name="T5" fmla="*/ 12 h 30"/>
                  <a:gd name="T6" fmla="*/ 12 w 14"/>
                  <a:gd name="T7" fmla="*/ 21 h 30"/>
                  <a:gd name="T8" fmla="*/ 13 w 14"/>
                  <a:gd name="T9" fmla="*/ 30 h 30"/>
                  <a:gd name="T10" fmla="*/ 9 w 14"/>
                  <a:gd name="T11" fmla="*/ 25 h 30"/>
                  <a:gd name="T12" fmla="*/ 3 w 14"/>
                  <a:gd name="T13" fmla="*/ 8 h 30"/>
                  <a:gd name="T14" fmla="*/ 10 w 14"/>
                  <a:gd name="T15" fmla="*/ 2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0">
                    <a:moveTo>
                      <a:pt x="10" y="20"/>
                    </a:moveTo>
                    <a:cubicBezTo>
                      <a:pt x="10" y="18"/>
                      <a:pt x="7" y="11"/>
                      <a:pt x="5" y="6"/>
                    </a:cubicBezTo>
                    <a:cubicBezTo>
                      <a:pt x="5" y="3"/>
                      <a:pt x="7" y="7"/>
                      <a:pt x="8" y="12"/>
                    </a:cubicBezTo>
                    <a:cubicBezTo>
                      <a:pt x="10" y="16"/>
                      <a:pt x="12" y="21"/>
                      <a:pt x="12" y="21"/>
                    </a:cubicBezTo>
                    <a:cubicBezTo>
                      <a:pt x="14" y="27"/>
                      <a:pt x="13" y="28"/>
                      <a:pt x="13" y="30"/>
                    </a:cubicBezTo>
                    <a:cubicBezTo>
                      <a:pt x="8" y="15"/>
                      <a:pt x="7" y="16"/>
                      <a:pt x="9" y="25"/>
                    </a:cubicBezTo>
                    <a:cubicBezTo>
                      <a:pt x="5" y="20"/>
                      <a:pt x="6" y="9"/>
                      <a:pt x="3" y="8"/>
                    </a:cubicBezTo>
                    <a:cubicBezTo>
                      <a:pt x="0" y="0"/>
                      <a:pt x="7" y="14"/>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8" name="Freeform 6745">
                <a:extLst>
                  <a:ext uri="{FF2B5EF4-FFF2-40B4-BE49-F238E27FC236}">
                    <a16:creationId xmlns:a16="http://schemas.microsoft.com/office/drawing/2014/main" id="{A8E1D9EE-3802-44F3-8B10-1729762A2F39}"/>
                  </a:ext>
                </a:extLst>
              </p:cNvPr>
              <p:cNvSpPr>
                <a:spLocks/>
              </p:cNvSpPr>
              <p:nvPr/>
            </p:nvSpPr>
            <p:spPr bwMode="auto">
              <a:xfrm>
                <a:off x="2811" y="2055"/>
                <a:ext cx="3" cy="22"/>
              </a:xfrm>
              <a:custGeom>
                <a:avLst/>
                <a:gdLst>
                  <a:gd name="T0" fmla="*/ 0 w 5"/>
                  <a:gd name="T1" fmla="*/ 0 h 39"/>
                  <a:gd name="T2" fmla="*/ 5 w 5"/>
                  <a:gd name="T3" fmla="*/ 39 h 39"/>
                  <a:gd name="T4" fmla="*/ 0 w 5"/>
                  <a:gd name="T5" fmla="*/ 0 h 39"/>
                </a:gdLst>
                <a:ahLst/>
                <a:cxnLst>
                  <a:cxn ang="0">
                    <a:pos x="T0" y="T1"/>
                  </a:cxn>
                  <a:cxn ang="0">
                    <a:pos x="T2" y="T3"/>
                  </a:cxn>
                  <a:cxn ang="0">
                    <a:pos x="T4" y="T5"/>
                  </a:cxn>
                </a:cxnLst>
                <a:rect l="0" t="0" r="r" b="b"/>
                <a:pathLst>
                  <a:path w="5" h="39">
                    <a:moveTo>
                      <a:pt x="0" y="0"/>
                    </a:moveTo>
                    <a:cubicBezTo>
                      <a:pt x="1" y="6"/>
                      <a:pt x="4" y="22"/>
                      <a:pt x="5" y="39"/>
                    </a:cubicBezTo>
                    <a:cubicBezTo>
                      <a:pt x="3" y="31"/>
                      <a:pt x="1" y="1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9" name="Freeform 6746">
                <a:extLst>
                  <a:ext uri="{FF2B5EF4-FFF2-40B4-BE49-F238E27FC236}">
                    <a16:creationId xmlns:a16="http://schemas.microsoft.com/office/drawing/2014/main" id="{3496F5D9-C150-46ED-B398-4999D59C8036}"/>
                  </a:ext>
                </a:extLst>
              </p:cNvPr>
              <p:cNvSpPr>
                <a:spLocks/>
              </p:cNvSpPr>
              <p:nvPr/>
            </p:nvSpPr>
            <p:spPr bwMode="auto">
              <a:xfrm>
                <a:off x="2306" y="1598"/>
                <a:ext cx="43" cy="4"/>
              </a:xfrm>
              <a:custGeom>
                <a:avLst/>
                <a:gdLst>
                  <a:gd name="T0" fmla="*/ 76 w 76"/>
                  <a:gd name="T1" fmla="*/ 6 h 7"/>
                  <a:gd name="T2" fmla="*/ 48 w 76"/>
                  <a:gd name="T3" fmla="*/ 6 h 7"/>
                  <a:gd name="T4" fmla="*/ 26 w 76"/>
                  <a:gd name="T5" fmla="*/ 6 h 7"/>
                  <a:gd name="T6" fmla="*/ 20 w 76"/>
                  <a:gd name="T7" fmla="*/ 4 h 7"/>
                  <a:gd name="T8" fmla="*/ 4 w 76"/>
                  <a:gd name="T9" fmla="*/ 2 h 7"/>
                  <a:gd name="T10" fmla="*/ 27 w 76"/>
                  <a:gd name="T11" fmla="*/ 3 h 7"/>
                  <a:gd name="T12" fmla="*/ 37 w 76"/>
                  <a:gd name="T13" fmla="*/ 1 h 7"/>
                  <a:gd name="T14" fmla="*/ 53 w 76"/>
                  <a:gd name="T15" fmla="*/ 3 h 7"/>
                  <a:gd name="T16" fmla="*/ 46 w 76"/>
                  <a:gd name="T17" fmla="*/ 4 h 7"/>
                  <a:gd name="T18" fmla="*/ 76 w 76"/>
                  <a:gd name="T1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
                    <a:moveTo>
                      <a:pt x="76" y="6"/>
                    </a:moveTo>
                    <a:cubicBezTo>
                      <a:pt x="69" y="7"/>
                      <a:pt x="59" y="6"/>
                      <a:pt x="48" y="6"/>
                    </a:cubicBezTo>
                    <a:cubicBezTo>
                      <a:pt x="38" y="5"/>
                      <a:pt x="29" y="5"/>
                      <a:pt x="26" y="6"/>
                    </a:cubicBezTo>
                    <a:cubicBezTo>
                      <a:pt x="28" y="5"/>
                      <a:pt x="0" y="4"/>
                      <a:pt x="20" y="4"/>
                    </a:cubicBezTo>
                    <a:cubicBezTo>
                      <a:pt x="21" y="2"/>
                      <a:pt x="0" y="3"/>
                      <a:pt x="4" y="2"/>
                    </a:cubicBezTo>
                    <a:cubicBezTo>
                      <a:pt x="13" y="3"/>
                      <a:pt x="15" y="2"/>
                      <a:pt x="27" y="3"/>
                    </a:cubicBezTo>
                    <a:cubicBezTo>
                      <a:pt x="14" y="0"/>
                      <a:pt x="38" y="3"/>
                      <a:pt x="37" y="1"/>
                    </a:cubicBezTo>
                    <a:cubicBezTo>
                      <a:pt x="44" y="1"/>
                      <a:pt x="38" y="3"/>
                      <a:pt x="53" y="3"/>
                    </a:cubicBezTo>
                    <a:cubicBezTo>
                      <a:pt x="52" y="4"/>
                      <a:pt x="46" y="4"/>
                      <a:pt x="46" y="4"/>
                    </a:cubicBezTo>
                    <a:cubicBezTo>
                      <a:pt x="54" y="6"/>
                      <a:pt x="59" y="4"/>
                      <a:pt x="7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0" name="Freeform 6747">
                <a:extLst>
                  <a:ext uri="{FF2B5EF4-FFF2-40B4-BE49-F238E27FC236}">
                    <a16:creationId xmlns:a16="http://schemas.microsoft.com/office/drawing/2014/main" id="{B2ED3ABF-6E5A-480E-8644-39498F112BE8}"/>
                  </a:ext>
                </a:extLst>
              </p:cNvPr>
              <p:cNvSpPr>
                <a:spLocks/>
              </p:cNvSpPr>
              <p:nvPr/>
            </p:nvSpPr>
            <p:spPr bwMode="auto">
              <a:xfrm>
                <a:off x="2632" y="2520"/>
                <a:ext cx="9" cy="9"/>
              </a:xfrm>
              <a:custGeom>
                <a:avLst/>
                <a:gdLst>
                  <a:gd name="T0" fmla="*/ 14 w 16"/>
                  <a:gd name="T1" fmla="*/ 4 h 16"/>
                  <a:gd name="T2" fmla="*/ 11 w 16"/>
                  <a:gd name="T3" fmla="*/ 7 h 16"/>
                  <a:gd name="T4" fmla="*/ 6 w 16"/>
                  <a:gd name="T5" fmla="*/ 12 h 16"/>
                  <a:gd name="T6" fmla="*/ 0 w 16"/>
                  <a:gd name="T7" fmla="*/ 15 h 16"/>
                  <a:gd name="T8" fmla="*/ 6 w 16"/>
                  <a:gd name="T9" fmla="*/ 9 h 16"/>
                  <a:gd name="T10" fmla="*/ 14 w 16"/>
                  <a:gd name="T11" fmla="*/ 4 h 16"/>
                </a:gdLst>
                <a:ahLst/>
                <a:cxnLst>
                  <a:cxn ang="0">
                    <a:pos x="T0" y="T1"/>
                  </a:cxn>
                  <a:cxn ang="0">
                    <a:pos x="T2" y="T3"/>
                  </a:cxn>
                  <a:cxn ang="0">
                    <a:pos x="T4" y="T5"/>
                  </a:cxn>
                  <a:cxn ang="0">
                    <a:pos x="T6" y="T7"/>
                  </a:cxn>
                  <a:cxn ang="0">
                    <a:pos x="T8" y="T9"/>
                  </a:cxn>
                  <a:cxn ang="0">
                    <a:pos x="T10" y="T11"/>
                  </a:cxn>
                </a:cxnLst>
                <a:rect l="0" t="0" r="r" b="b"/>
                <a:pathLst>
                  <a:path w="16" h="16">
                    <a:moveTo>
                      <a:pt x="14" y="4"/>
                    </a:moveTo>
                    <a:cubicBezTo>
                      <a:pt x="14" y="5"/>
                      <a:pt x="11" y="7"/>
                      <a:pt x="11" y="7"/>
                    </a:cubicBezTo>
                    <a:cubicBezTo>
                      <a:pt x="5" y="11"/>
                      <a:pt x="5" y="12"/>
                      <a:pt x="6" y="12"/>
                    </a:cubicBezTo>
                    <a:cubicBezTo>
                      <a:pt x="2" y="16"/>
                      <a:pt x="2" y="14"/>
                      <a:pt x="0" y="15"/>
                    </a:cubicBezTo>
                    <a:cubicBezTo>
                      <a:pt x="4" y="11"/>
                      <a:pt x="6" y="10"/>
                      <a:pt x="6" y="9"/>
                    </a:cubicBezTo>
                    <a:cubicBezTo>
                      <a:pt x="16" y="0"/>
                      <a:pt x="7" y="10"/>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1" name="Freeform 6748">
                <a:extLst>
                  <a:ext uri="{FF2B5EF4-FFF2-40B4-BE49-F238E27FC236}">
                    <a16:creationId xmlns:a16="http://schemas.microsoft.com/office/drawing/2014/main" id="{F137AB7A-4980-4AE0-AC8F-83C582AFA39B}"/>
                  </a:ext>
                </a:extLst>
              </p:cNvPr>
              <p:cNvSpPr>
                <a:spLocks/>
              </p:cNvSpPr>
              <p:nvPr/>
            </p:nvSpPr>
            <p:spPr bwMode="auto">
              <a:xfrm>
                <a:off x="2666" y="1756"/>
                <a:ext cx="16" cy="20"/>
              </a:xfrm>
              <a:custGeom>
                <a:avLst/>
                <a:gdLst>
                  <a:gd name="T0" fmla="*/ 17 w 28"/>
                  <a:gd name="T1" fmla="*/ 22 h 36"/>
                  <a:gd name="T2" fmla="*/ 2 w 28"/>
                  <a:gd name="T3" fmla="*/ 5 h 36"/>
                  <a:gd name="T4" fmla="*/ 23 w 28"/>
                  <a:gd name="T5" fmla="*/ 25 h 36"/>
                  <a:gd name="T6" fmla="*/ 28 w 28"/>
                  <a:gd name="T7" fmla="*/ 33 h 36"/>
                  <a:gd name="T8" fmla="*/ 17 w 28"/>
                  <a:gd name="T9" fmla="*/ 22 h 36"/>
                </a:gdLst>
                <a:ahLst/>
                <a:cxnLst>
                  <a:cxn ang="0">
                    <a:pos x="T0" y="T1"/>
                  </a:cxn>
                  <a:cxn ang="0">
                    <a:pos x="T2" y="T3"/>
                  </a:cxn>
                  <a:cxn ang="0">
                    <a:pos x="T4" y="T5"/>
                  </a:cxn>
                  <a:cxn ang="0">
                    <a:pos x="T6" y="T7"/>
                  </a:cxn>
                  <a:cxn ang="0">
                    <a:pos x="T8" y="T9"/>
                  </a:cxn>
                </a:cxnLst>
                <a:rect l="0" t="0" r="r" b="b"/>
                <a:pathLst>
                  <a:path w="28" h="36">
                    <a:moveTo>
                      <a:pt x="17" y="22"/>
                    </a:moveTo>
                    <a:cubicBezTo>
                      <a:pt x="12" y="13"/>
                      <a:pt x="12" y="16"/>
                      <a:pt x="2" y="5"/>
                    </a:cubicBezTo>
                    <a:cubicBezTo>
                      <a:pt x="0" y="0"/>
                      <a:pt x="15" y="16"/>
                      <a:pt x="23" y="25"/>
                    </a:cubicBezTo>
                    <a:cubicBezTo>
                      <a:pt x="24" y="27"/>
                      <a:pt x="27" y="31"/>
                      <a:pt x="28" y="33"/>
                    </a:cubicBezTo>
                    <a:cubicBezTo>
                      <a:pt x="28" y="36"/>
                      <a:pt x="18" y="18"/>
                      <a:pt x="1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2" name="Freeform 6749">
                <a:extLst>
                  <a:ext uri="{FF2B5EF4-FFF2-40B4-BE49-F238E27FC236}">
                    <a16:creationId xmlns:a16="http://schemas.microsoft.com/office/drawing/2014/main" id="{B75A404A-04D4-40C7-8944-A9E769140402}"/>
                  </a:ext>
                </a:extLst>
              </p:cNvPr>
              <p:cNvSpPr>
                <a:spLocks/>
              </p:cNvSpPr>
              <p:nvPr/>
            </p:nvSpPr>
            <p:spPr bwMode="auto">
              <a:xfrm>
                <a:off x="2805" y="2034"/>
                <a:ext cx="6" cy="60"/>
              </a:xfrm>
              <a:custGeom>
                <a:avLst/>
                <a:gdLst>
                  <a:gd name="T0" fmla="*/ 7 w 11"/>
                  <a:gd name="T1" fmla="*/ 27 h 105"/>
                  <a:gd name="T2" fmla="*/ 10 w 11"/>
                  <a:gd name="T3" fmla="*/ 50 h 105"/>
                  <a:gd name="T4" fmla="*/ 5 w 11"/>
                  <a:gd name="T5" fmla="*/ 54 h 105"/>
                  <a:gd name="T6" fmla="*/ 8 w 11"/>
                  <a:gd name="T7" fmla="*/ 86 h 105"/>
                  <a:gd name="T8" fmla="*/ 9 w 11"/>
                  <a:gd name="T9" fmla="*/ 93 h 105"/>
                  <a:gd name="T10" fmla="*/ 9 w 11"/>
                  <a:gd name="T11" fmla="*/ 76 h 105"/>
                  <a:gd name="T12" fmla="*/ 11 w 11"/>
                  <a:gd name="T13" fmla="*/ 99 h 105"/>
                  <a:gd name="T14" fmla="*/ 9 w 11"/>
                  <a:gd name="T15" fmla="*/ 105 h 105"/>
                  <a:gd name="T16" fmla="*/ 5 w 11"/>
                  <a:gd name="T17" fmla="*/ 68 h 105"/>
                  <a:gd name="T18" fmla="*/ 0 w 11"/>
                  <a:gd name="T19" fmla="*/ 33 h 105"/>
                  <a:gd name="T20" fmla="*/ 3 w 11"/>
                  <a:gd name="T21" fmla="*/ 35 h 105"/>
                  <a:gd name="T22" fmla="*/ 0 w 11"/>
                  <a:gd name="T23" fmla="*/ 6 h 105"/>
                  <a:gd name="T24" fmla="*/ 2 w 11"/>
                  <a:gd name="T25" fmla="*/ 15 h 105"/>
                  <a:gd name="T26" fmla="*/ 7 w 11"/>
                  <a:gd name="T27" fmla="*/ 2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05">
                    <a:moveTo>
                      <a:pt x="7" y="27"/>
                    </a:moveTo>
                    <a:cubicBezTo>
                      <a:pt x="8" y="34"/>
                      <a:pt x="9" y="42"/>
                      <a:pt x="10" y="50"/>
                    </a:cubicBezTo>
                    <a:cubicBezTo>
                      <a:pt x="6" y="42"/>
                      <a:pt x="8" y="61"/>
                      <a:pt x="5" y="54"/>
                    </a:cubicBezTo>
                    <a:cubicBezTo>
                      <a:pt x="5" y="67"/>
                      <a:pt x="7" y="69"/>
                      <a:pt x="8" y="86"/>
                    </a:cubicBezTo>
                    <a:cubicBezTo>
                      <a:pt x="8" y="90"/>
                      <a:pt x="9" y="87"/>
                      <a:pt x="9" y="93"/>
                    </a:cubicBezTo>
                    <a:cubicBezTo>
                      <a:pt x="10" y="88"/>
                      <a:pt x="7" y="76"/>
                      <a:pt x="9" y="76"/>
                    </a:cubicBezTo>
                    <a:cubicBezTo>
                      <a:pt x="10" y="90"/>
                      <a:pt x="11" y="88"/>
                      <a:pt x="11" y="99"/>
                    </a:cubicBezTo>
                    <a:cubicBezTo>
                      <a:pt x="10" y="100"/>
                      <a:pt x="8" y="85"/>
                      <a:pt x="9" y="105"/>
                    </a:cubicBezTo>
                    <a:cubicBezTo>
                      <a:pt x="8" y="97"/>
                      <a:pt x="7" y="82"/>
                      <a:pt x="5" y="68"/>
                    </a:cubicBezTo>
                    <a:cubicBezTo>
                      <a:pt x="4" y="54"/>
                      <a:pt x="2" y="41"/>
                      <a:pt x="0" y="33"/>
                    </a:cubicBezTo>
                    <a:cubicBezTo>
                      <a:pt x="2" y="42"/>
                      <a:pt x="2" y="27"/>
                      <a:pt x="3" y="35"/>
                    </a:cubicBezTo>
                    <a:cubicBezTo>
                      <a:pt x="3" y="24"/>
                      <a:pt x="2" y="19"/>
                      <a:pt x="0" y="6"/>
                    </a:cubicBezTo>
                    <a:cubicBezTo>
                      <a:pt x="0" y="0"/>
                      <a:pt x="1" y="7"/>
                      <a:pt x="2" y="15"/>
                    </a:cubicBezTo>
                    <a:cubicBezTo>
                      <a:pt x="4" y="22"/>
                      <a:pt x="6" y="30"/>
                      <a:pt x="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3" name="Freeform 6750">
                <a:extLst>
                  <a:ext uri="{FF2B5EF4-FFF2-40B4-BE49-F238E27FC236}">
                    <a16:creationId xmlns:a16="http://schemas.microsoft.com/office/drawing/2014/main" id="{1E1748E2-D1C8-4817-AF81-F72280D652C4}"/>
                  </a:ext>
                </a:extLst>
              </p:cNvPr>
              <p:cNvSpPr>
                <a:spLocks/>
              </p:cNvSpPr>
              <p:nvPr/>
            </p:nvSpPr>
            <p:spPr bwMode="auto">
              <a:xfrm>
                <a:off x="2782" y="1950"/>
                <a:ext cx="8" cy="18"/>
              </a:xfrm>
              <a:custGeom>
                <a:avLst/>
                <a:gdLst>
                  <a:gd name="T0" fmla="*/ 7 w 14"/>
                  <a:gd name="T1" fmla="*/ 12 h 32"/>
                  <a:gd name="T2" fmla="*/ 12 w 14"/>
                  <a:gd name="T3" fmla="*/ 31 h 32"/>
                  <a:gd name="T4" fmla="*/ 0 w 14"/>
                  <a:gd name="T5" fmla="*/ 0 h 32"/>
                  <a:gd name="T6" fmla="*/ 6 w 14"/>
                  <a:gd name="T7" fmla="*/ 15 h 32"/>
                  <a:gd name="T8" fmla="*/ 11 w 14"/>
                  <a:gd name="T9" fmla="*/ 28 h 32"/>
                  <a:gd name="T10" fmla="*/ 7 w 14"/>
                  <a:gd name="T11" fmla="*/ 12 h 32"/>
                </a:gdLst>
                <a:ahLst/>
                <a:cxnLst>
                  <a:cxn ang="0">
                    <a:pos x="T0" y="T1"/>
                  </a:cxn>
                  <a:cxn ang="0">
                    <a:pos x="T2" y="T3"/>
                  </a:cxn>
                  <a:cxn ang="0">
                    <a:pos x="T4" y="T5"/>
                  </a:cxn>
                  <a:cxn ang="0">
                    <a:pos x="T6" y="T7"/>
                  </a:cxn>
                  <a:cxn ang="0">
                    <a:pos x="T8" y="T9"/>
                  </a:cxn>
                  <a:cxn ang="0">
                    <a:pos x="T10" y="T11"/>
                  </a:cxn>
                </a:cxnLst>
                <a:rect l="0" t="0" r="r" b="b"/>
                <a:pathLst>
                  <a:path w="14" h="32">
                    <a:moveTo>
                      <a:pt x="7" y="12"/>
                    </a:moveTo>
                    <a:cubicBezTo>
                      <a:pt x="8" y="13"/>
                      <a:pt x="14" y="32"/>
                      <a:pt x="12" y="31"/>
                    </a:cubicBezTo>
                    <a:cubicBezTo>
                      <a:pt x="10" y="29"/>
                      <a:pt x="5" y="17"/>
                      <a:pt x="0" y="0"/>
                    </a:cubicBezTo>
                    <a:cubicBezTo>
                      <a:pt x="2" y="3"/>
                      <a:pt x="4" y="9"/>
                      <a:pt x="6" y="15"/>
                    </a:cubicBezTo>
                    <a:cubicBezTo>
                      <a:pt x="8" y="22"/>
                      <a:pt x="10" y="27"/>
                      <a:pt x="11" y="28"/>
                    </a:cubicBezTo>
                    <a:cubicBezTo>
                      <a:pt x="10" y="21"/>
                      <a:pt x="10" y="25"/>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4" name="Freeform 6751">
                <a:extLst>
                  <a:ext uri="{FF2B5EF4-FFF2-40B4-BE49-F238E27FC236}">
                    <a16:creationId xmlns:a16="http://schemas.microsoft.com/office/drawing/2014/main" id="{3FE7D6A8-42C2-45A0-924E-5F801062091B}"/>
                  </a:ext>
                </a:extLst>
              </p:cNvPr>
              <p:cNvSpPr>
                <a:spLocks/>
              </p:cNvSpPr>
              <p:nvPr/>
            </p:nvSpPr>
            <p:spPr bwMode="auto">
              <a:xfrm>
                <a:off x="2275" y="1599"/>
                <a:ext cx="32" cy="2"/>
              </a:xfrm>
              <a:custGeom>
                <a:avLst/>
                <a:gdLst>
                  <a:gd name="T0" fmla="*/ 0 w 57"/>
                  <a:gd name="T1" fmla="*/ 2 h 3"/>
                  <a:gd name="T2" fmla="*/ 48 w 57"/>
                  <a:gd name="T3" fmla="*/ 0 h 3"/>
                  <a:gd name="T4" fmla="*/ 57 w 57"/>
                  <a:gd name="T5" fmla="*/ 3 h 3"/>
                  <a:gd name="T6" fmla="*/ 35 w 57"/>
                  <a:gd name="T7" fmla="*/ 2 h 3"/>
                  <a:gd name="T8" fmla="*/ 0 w 57"/>
                  <a:gd name="T9" fmla="*/ 2 h 3"/>
                </a:gdLst>
                <a:ahLst/>
                <a:cxnLst>
                  <a:cxn ang="0">
                    <a:pos x="T0" y="T1"/>
                  </a:cxn>
                  <a:cxn ang="0">
                    <a:pos x="T2" y="T3"/>
                  </a:cxn>
                  <a:cxn ang="0">
                    <a:pos x="T4" y="T5"/>
                  </a:cxn>
                  <a:cxn ang="0">
                    <a:pos x="T6" y="T7"/>
                  </a:cxn>
                  <a:cxn ang="0">
                    <a:pos x="T8" y="T9"/>
                  </a:cxn>
                </a:cxnLst>
                <a:rect l="0" t="0" r="r" b="b"/>
                <a:pathLst>
                  <a:path w="57" h="3">
                    <a:moveTo>
                      <a:pt x="0" y="2"/>
                    </a:moveTo>
                    <a:cubicBezTo>
                      <a:pt x="11" y="2"/>
                      <a:pt x="33" y="1"/>
                      <a:pt x="48" y="0"/>
                    </a:cubicBezTo>
                    <a:cubicBezTo>
                      <a:pt x="50" y="1"/>
                      <a:pt x="57" y="2"/>
                      <a:pt x="57" y="3"/>
                    </a:cubicBezTo>
                    <a:cubicBezTo>
                      <a:pt x="55" y="2"/>
                      <a:pt x="46" y="2"/>
                      <a:pt x="35" y="2"/>
                    </a:cubicBezTo>
                    <a:cubicBezTo>
                      <a:pt x="24" y="2"/>
                      <a:pt x="1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5" name="Freeform 6752">
                <a:extLst>
                  <a:ext uri="{FF2B5EF4-FFF2-40B4-BE49-F238E27FC236}">
                    <a16:creationId xmlns:a16="http://schemas.microsoft.com/office/drawing/2014/main" id="{F9A82FAA-6070-4ECA-BC5E-454D032E65D4}"/>
                  </a:ext>
                </a:extLst>
              </p:cNvPr>
              <p:cNvSpPr>
                <a:spLocks noEditPoints="1"/>
              </p:cNvSpPr>
              <p:nvPr/>
            </p:nvSpPr>
            <p:spPr bwMode="auto">
              <a:xfrm>
                <a:off x="2399" y="1616"/>
                <a:ext cx="208" cy="104"/>
              </a:xfrm>
              <a:custGeom>
                <a:avLst/>
                <a:gdLst>
                  <a:gd name="T0" fmla="*/ 204 w 367"/>
                  <a:gd name="T1" fmla="*/ 63 h 182"/>
                  <a:gd name="T2" fmla="*/ 203 w 367"/>
                  <a:gd name="T3" fmla="*/ 60 h 182"/>
                  <a:gd name="T4" fmla="*/ 158 w 367"/>
                  <a:gd name="T5" fmla="*/ 40 h 182"/>
                  <a:gd name="T6" fmla="*/ 117 w 367"/>
                  <a:gd name="T7" fmla="*/ 29 h 182"/>
                  <a:gd name="T8" fmla="*/ 38 w 367"/>
                  <a:gd name="T9" fmla="*/ 5 h 182"/>
                  <a:gd name="T10" fmla="*/ 4 w 367"/>
                  <a:gd name="T11" fmla="*/ 2 h 182"/>
                  <a:gd name="T12" fmla="*/ 45 w 367"/>
                  <a:gd name="T13" fmla="*/ 16 h 182"/>
                  <a:gd name="T14" fmla="*/ 65 w 367"/>
                  <a:gd name="T15" fmla="*/ 28 h 182"/>
                  <a:gd name="T16" fmla="*/ 121 w 367"/>
                  <a:gd name="T17" fmla="*/ 43 h 182"/>
                  <a:gd name="T18" fmla="*/ 117 w 367"/>
                  <a:gd name="T19" fmla="*/ 48 h 182"/>
                  <a:gd name="T20" fmla="*/ 79 w 367"/>
                  <a:gd name="T21" fmla="*/ 41 h 182"/>
                  <a:gd name="T22" fmla="*/ 160 w 367"/>
                  <a:gd name="T23" fmla="*/ 65 h 182"/>
                  <a:gd name="T24" fmla="*/ 182 w 367"/>
                  <a:gd name="T25" fmla="*/ 73 h 182"/>
                  <a:gd name="T26" fmla="*/ 185 w 367"/>
                  <a:gd name="T27" fmla="*/ 82 h 182"/>
                  <a:gd name="T28" fmla="*/ 234 w 367"/>
                  <a:gd name="T29" fmla="*/ 104 h 182"/>
                  <a:gd name="T30" fmla="*/ 230 w 367"/>
                  <a:gd name="T31" fmla="*/ 101 h 182"/>
                  <a:gd name="T32" fmla="*/ 266 w 367"/>
                  <a:gd name="T33" fmla="*/ 120 h 182"/>
                  <a:gd name="T34" fmla="*/ 240 w 367"/>
                  <a:gd name="T35" fmla="*/ 107 h 182"/>
                  <a:gd name="T36" fmla="*/ 285 w 367"/>
                  <a:gd name="T37" fmla="*/ 138 h 182"/>
                  <a:gd name="T38" fmla="*/ 285 w 367"/>
                  <a:gd name="T39" fmla="*/ 134 h 182"/>
                  <a:gd name="T40" fmla="*/ 300 w 367"/>
                  <a:gd name="T41" fmla="*/ 143 h 182"/>
                  <a:gd name="T42" fmla="*/ 307 w 367"/>
                  <a:gd name="T43" fmla="*/ 147 h 182"/>
                  <a:gd name="T44" fmla="*/ 288 w 367"/>
                  <a:gd name="T45" fmla="*/ 129 h 182"/>
                  <a:gd name="T46" fmla="*/ 367 w 367"/>
                  <a:gd name="T47" fmla="*/ 182 h 182"/>
                  <a:gd name="T48" fmla="*/ 319 w 367"/>
                  <a:gd name="T49" fmla="*/ 147 h 182"/>
                  <a:gd name="T50" fmla="*/ 331 w 367"/>
                  <a:gd name="T51" fmla="*/ 148 h 182"/>
                  <a:gd name="T52" fmla="*/ 353 w 367"/>
                  <a:gd name="T53" fmla="*/ 158 h 182"/>
                  <a:gd name="T54" fmla="*/ 322 w 367"/>
                  <a:gd name="T55" fmla="*/ 135 h 182"/>
                  <a:gd name="T56" fmla="*/ 313 w 367"/>
                  <a:gd name="T57" fmla="*/ 125 h 182"/>
                  <a:gd name="T58" fmla="*/ 254 w 367"/>
                  <a:gd name="T59" fmla="*/ 90 h 182"/>
                  <a:gd name="T60" fmla="*/ 198 w 367"/>
                  <a:gd name="T61" fmla="*/ 68 h 182"/>
                  <a:gd name="T62" fmla="*/ 238 w 367"/>
                  <a:gd name="T63" fmla="*/ 85 h 182"/>
                  <a:gd name="T64" fmla="*/ 212 w 367"/>
                  <a:gd name="T65" fmla="*/ 73 h 182"/>
                  <a:gd name="T66" fmla="*/ 319 w 367"/>
                  <a:gd name="T67" fmla="*/ 132 h 182"/>
                  <a:gd name="T68" fmla="*/ 322 w 367"/>
                  <a:gd name="T69" fmla="*/ 136 h 182"/>
                  <a:gd name="T70" fmla="*/ 97 w 367"/>
                  <a:gd name="T71" fmla="*/ 27 h 182"/>
                  <a:gd name="T72" fmla="*/ 137 w 367"/>
                  <a:gd name="T73" fmla="*/ 44 h 182"/>
                  <a:gd name="T74" fmla="*/ 97 w 367"/>
                  <a:gd name="T75" fmla="*/ 27 h 182"/>
                  <a:gd name="T76" fmla="*/ 316 w 367"/>
                  <a:gd name="T77" fmla="*/ 142 h 182"/>
                  <a:gd name="T78" fmla="*/ 272 w 367"/>
                  <a:gd name="T79" fmla="*/ 117 h 182"/>
                  <a:gd name="T80" fmla="*/ 232 w 367"/>
                  <a:gd name="T81" fmla="*/ 89 h 182"/>
                  <a:gd name="T82" fmla="*/ 313 w 367"/>
                  <a:gd name="T83" fmla="*/ 135 h 182"/>
                  <a:gd name="T84" fmla="*/ 168 w 367"/>
                  <a:gd name="T85" fmla="*/ 58 h 182"/>
                  <a:gd name="T86" fmla="*/ 143 w 367"/>
                  <a:gd name="T87" fmla="*/ 45 h 182"/>
                  <a:gd name="T88" fmla="*/ 149 w 367"/>
                  <a:gd name="T89" fmla="*/ 55 h 182"/>
                  <a:gd name="T90" fmla="*/ 285 w 367"/>
                  <a:gd name="T91" fmla="*/ 130 h 182"/>
                  <a:gd name="T92" fmla="*/ 272 w 367"/>
                  <a:gd name="T93" fmla="*/ 120 h 182"/>
                  <a:gd name="T94" fmla="*/ 233 w 367"/>
                  <a:gd name="T95" fmla="*/ 9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7" h="182">
                    <a:moveTo>
                      <a:pt x="191" y="61"/>
                    </a:moveTo>
                    <a:cubicBezTo>
                      <a:pt x="201" y="65"/>
                      <a:pt x="209" y="67"/>
                      <a:pt x="217" y="70"/>
                    </a:cubicBezTo>
                    <a:cubicBezTo>
                      <a:pt x="212" y="67"/>
                      <a:pt x="207" y="65"/>
                      <a:pt x="204" y="63"/>
                    </a:cubicBezTo>
                    <a:cubicBezTo>
                      <a:pt x="199" y="61"/>
                      <a:pt x="204" y="65"/>
                      <a:pt x="197" y="62"/>
                    </a:cubicBezTo>
                    <a:cubicBezTo>
                      <a:pt x="190" y="58"/>
                      <a:pt x="181" y="53"/>
                      <a:pt x="176" y="50"/>
                    </a:cubicBezTo>
                    <a:cubicBezTo>
                      <a:pt x="188" y="55"/>
                      <a:pt x="202" y="62"/>
                      <a:pt x="203" y="60"/>
                    </a:cubicBezTo>
                    <a:cubicBezTo>
                      <a:pt x="189" y="53"/>
                      <a:pt x="193" y="57"/>
                      <a:pt x="183" y="52"/>
                    </a:cubicBezTo>
                    <a:cubicBezTo>
                      <a:pt x="182" y="49"/>
                      <a:pt x="182" y="49"/>
                      <a:pt x="182" y="49"/>
                    </a:cubicBezTo>
                    <a:cubicBezTo>
                      <a:pt x="170" y="43"/>
                      <a:pt x="169" y="45"/>
                      <a:pt x="158" y="40"/>
                    </a:cubicBezTo>
                    <a:cubicBezTo>
                      <a:pt x="158" y="40"/>
                      <a:pt x="160" y="42"/>
                      <a:pt x="155" y="41"/>
                    </a:cubicBezTo>
                    <a:cubicBezTo>
                      <a:pt x="140" y="34"/>
                      <a:pt x="126" y="29"/>
                      <a:pt x="110" y="25"/>
                    </a:cubicBezTo>
                    <a:cubicBezTo>
                      <a:pt x="116" y="27"/>
                      <a:pt x="118" y="28"/>
                      <a:pt x="117" y="29"/>
                    </a:cubicBezTo>
                    <a:cubicBezTo>
                      <a:pt x="106" y="25"/>
                      <a:pt x="99" y="23"/>
                      <a:pt x="92" y="21"/>
                    </a:cubicBezTo>
                    <a:cubicBezTo>
                      <a:pt x="85" y="19"/>
                      <a:pt x="78" y="17"/>
                      <a:pt x="68" y="14"/>
                    </a:cubicBezTo>
                    <a:cubicBezTo>
                      <a:pt x="63" y="11"/>
                      <a:pt x="52" y="9"/>
                      <a:pt x="38" y="5"/>
                    </a:cubicBezTo>
                    <a:cubicBezTo>
                      <a:pt x="33" y="4"/>
                      <a:pt x="26" y="3"/>
                      <a:pt x="19" y="2"/>
                    </a:cubicBezTo>
                    <a:cubicBezTo>
                      <a:pt x="11" y="1"/>
                      <a:pt x="4" y="0"/>
                      <a:pt x="0" y="0"/>
                    </a:cubicBezTo>
                    <a:cubicBezTo>
                      <a:pt x="2" y="0"/>
                      <a:pt x="4" y="1"/>
                      <a:pt x="4" y="2"/>
                    </a:cubicBezTo>
                    <a:cubicBezTo>
                      <a:pt x="15" y="4"/>
                      <a:pt x="22" y="6"/>
                      <a:pt x="28" y="7"/>
                    </a:cubicBezTo>
                    <a:cubicBezTo>
                      <a:pt x="33" y="9"/>
                      <a:pt x="38" y="10"/>
                      <a:pt x="44" y="13"/>
                    </a:cubicBezTo>
                    <a:cubicBezTo>
                      <a:pt x="45" y="16"/>
                      <a:pt x="45" y="16"/>
                      <a:pt x="45" y="16"/>
                    </a:cubicBezTo>
                    <a:cubicBezTo>
                      <a:pt x="61" y="20"/>
                      <a:pt x="64" y="23"/>
                      <a:pt x="67" y="24"/>
                    </a:cubicBezTo>
                    <a:cubicBezTo>
                      <a:pt x="69" y="26"/>
                      <a:pt x="72" y="28"/>
                      <a:pt x="86" y="32"/>
                    </a:cubicBezTo>
                    <a:cubicBezTo>
                      <a:pt x="84" y="33"/>
                      <a:pt x="66" y="27"/>
                      <a:pt x="65" y="28"/>
                    </a:cubicBezTo>
                    <a:cubicBezTo>
                      <a:pt x="84" y="36"/>
                      <a:pt x="98" y="39"/>
                      <a:pt x="115" y="45"/>
                    </a:cubicBezTo>
                    <a:cubicBezTo>
                      <a:pt x="111" y="43"/>
                      <a:pt x="103" y="40"/>
                      <a:pt x="100" y="38"/>
                    </a:cubicBezTo>
                    <a:cubicBezTo>
                      <a:pt x="113" y="42"/>
                      <a:pt x="108" y="39"/>
                      <a:pt x="121" y="43"/>
                    </a:cubicBezTo>
                    <a:cubicBezTo>
                      <a:pt x="123" y="45"/>
                      <a:pt x="137" y="50"/>
                      <a:pt x="138" y="51"/>
                    </a:cubicBezTo>
                    <a:cubicBezTo>
                      <a:pt x="133" y="51"/>
                      <a:pt x="130" y="50"/>
                      <a:pt x="142" y="55"/>
                    </a:cubicBezTo>
                    <a:cubicBezTo>
                      <a:pt x="137" y="54"/>
                      <a:pt x="125" y="50"/>
                      <a:pt x="117" y="48"/>
                    </a:cubicBezTo>
                    <a:cubicBezTo>
                      <a:pt x="110" y="46"/>
                      <a:pt x="107" y="45"/>
                      <a:pt x="119" y="51"/>
                    </a:cubicBezTo>
                    <a:cubicBezTo>
                      <a:pt x="116" y="50"/>
                      <a:pt x="108" y="48"/>
                      <a:pt x="100" y="46"/>
                    </a:cubicBezTo>
                    <a:cubicBezTo>
                      <a:pt x="93" y="44"/>
                      <a:pt x="84" y="42"/>
                      <a:pt x="79" y="41"/>
                    </a:cubicBezTo>
                    <a:cubicBezTo>
                      <a:pt x="100" y="50"/>
                      <a:pt x="121" y="53"/>
                      <a:pt x="141" y="61"/>
                    </a:cubicBezTo>
                    <a:cubicBezTo>
                      <a:pt x="130" y="59"/>
                      <a:pt x="138" y="65"/>
                      <a:pt x="152" y="72"/>
                    </a:cubicBezTo>
                    <a:cubicBezTo>
                      <a:pt x="148" y="68"/>
                      <a:pt x="148" y="63"/>
                      <a:pt x="160" y="65"/>
                    </a:cubicBezTo>
                    <a:cubicBezTo>
                      <a:pt x="155" y="63"/>
                      <a:pt x="150" y="60"/>
                      <a:pt x="146" y="58"/>
                    </a:cubicBezTo>
                    <a:cubicBezTo>
                      <a:pt x="151" y="58"/>
                      <a:pt x="158" y="61"/>
                      <a:pt x="170" y="66"/>
                    </a:cubicBezTo>
                    <a:cubicBezTo>
                      <a:pt x="176" y="70"/>
                      <a:pt x="179" y="71"/>
                      <a:pt x="182" y="73"/>
                    </a:cubicBezTo>
                    <a:cubicBezTo>
                      <a:pt x="186" y="75"/>
                      <a:pt x="189" y="76"/>
                      <a:pt x="197" y="81"/>
                    </a:cubicBezTo>
                    <a:cubicBezTo>
                      <a:pt x="183" y="74"/>
                      <a:pt x="188" y="79"/>
                      <a:pt x="197" y="84"/>
                    </a:cubicBezTo>
                    <a:cubicBezTo>
                      <a:pt x="184" y="79"/>
                      <a:pt x="193" y="84"/>
                      <a:pt x="185" y="82"/>
                    </a:cubicBezTo>
                    <a:cubicBezTo>
                      <a:pt x="191" y="85"/>
                      <a:pt x="206" y="92"/>
                      <a:pt x="215" y="97"/>
                    </a:cubicBezTo>
                    <a:cubicBezTo>
                      <a:pt x="225" y="102"/>
                      <a:pt x="230" y="104"/>
                      <a:pt x="218" y="97"/>
                    </a:cubicBezTo>
                    <a:cubicBezTo>
                      <a:pt x="220" y="97"/>
                      <a:pt x="237" y="108"/>
                      <a:pt x="234" y="104"/>
                    </a:cubicBezTo>
                    <a:cubicBezTo>
                      <a:pt x="222" y="97"/>
                      <a:pt x="220" y="97"/>
                      <a:pt x="208" y="91"/>
                    </a:cubicBezTo>
                    <a:cubicBezTo>
                      <a:pt x="205" y="87"/>
                      <a:pt x="214" y="92"/>
                      <a:pt x="217" y="92"/>
                    </a:cubicBezTo>
                    <a:cubicBezTo>
                      <a:pt x="227" y="97"/>
                      <a:pt x="219" y="95"/>
                      <a:pt x="230" y="101"/>
                    </a:cubicBezTo>
                    <a:cubicBezTo>
                      <a:pt x="242" y="107"/>
                      <a:pt x="223" y="95"/>
                      <a:pt x="234" y="101"/>
                    </a:cubicBezTo>
                    <a:cubicBezTo>
                      <a:pt x="244" y="106"/>
                      <a:pt x="244" y="107"/>
                      <a:pt x="247" y="110"/>
                    </a:cubicBezTo>
                    <a:cubicBezTo>
                      <a:pt x="252" y="113"/>
                      <a:pt x="266" y="121"/>
                      <a:pt x="266" y="120"/>
                    </a:cubicBezTo>
                    <a:cubicBezTo>
                      <a:pt x="261" y="117"/>
                      <a:pt x="254" y="114"/>
                      <a:pt x="253" y="112"/>
                    </a:cubicBezTo>
                    <a:cubicBezTo>
                      <a:pt x="264" y="118"/>
                      <a:pt x="270" y="122"/>
                      <a:pt x="272" y="125"/>
                    </a:cubicBezTo>
                    <a:cubicBezTo>
                      <a:pt x="262" y="119"/>
                      <a:pt x="251" y="113"/>
                      <a:pt x="240" y="107"/>
                    </a:cubicBezTo>
                    <a:cubicBezTo>
                      <a:pt x="238" y="109"/>
                      <a:pt x="247" y="115"/>
                      <a:pt x="247" y="117"/>
                    </a:cubicBezTo>
                    <a:cubicBezTo>
                      <a:pt x="259" y="123"/>
                      <a:pt x="268" y="127"/>
                      <a:pt x="273" y="133"/>
                    </a:cubicBezTo>
                    <a:cubicBezTo>
                      <a:pt x="272" y="131"/>
                      <a:pt x="286" y="140"/>
                      <a:pt x="285" y="138"/>
                    </a:cubicBezTo>
                    <a:cubicBezTo>
                      <a:pt x="274" y="129"/>
                      <a:pt x="261" y="124"/>
                      <a:pt x="257" y="119"/>
                    </a:cubicBezTo>
                    <a:cubicBezTo>
                      <a:pt x="264" y="123"/>
                      <a:pt x="269" y="127"/>
                      <a:pt x="272" y="129"/>
                    </a:cubicBezTo>
                    <a:cubicBezTo>
                      <a:pt x="267" y="123"/>
                      <a:pt x="281" y="133"/>
                      <a:pt x="285" y="134"/>
                    </a:cubicBezTo>
                    <a:cubicBezTo>
                      <a:pt x="274" y="126"/>
                      <a:pt x="286" y="132"/>
                      <a:pt x="272" y="124"/>
                    </a:cubicBezTo>
                    <a:cubicBezTo>
                      <a:pt x="275" y="125"/>
                      <a:pt x="276" y="125"/>
                      <a:pt x="279" y="127"/>
                    </a:cubicBezTo>
                    <a:cubicBezTo>
                      <a:pt x="284" y="133"/>
                      <a:pt x="291" y="136"/>
                      <a:pt x="300" y="143"/>
                    </a:cubicBezTo>
                    <a:cubicBezTo>
                      <a:pt x="304" y="147"/>
                      <a:pt x="287" y="138"/>
                      <a:pt x="297" y="146"/>
                    </a:cubicBezTo>
                    <a:cubicBezTo>
                      <a:pt x="298" y="144"/>
                      <a:pt x="313" y="154"/>
                      <a:pt x="316" y="154"/>
                    </a:cubicBezTo>
                    <a:cubicBezTo>
                      <a:pt x="316" y="152"/>
                      <a:pt x="306" y="148"/>
                      <a:pt x="307" y="147"/>
                    </a:cubicBezTo>
                    <a:cubicBezTo>
                      <a:pt x="305" y="145"/>
                      <a:pt x="311" y="148"/>
                      <a:pt x="317" y="152"/>
                    </a:cubicBezTo>
                    <a:cubicBezTo>
                      <a:pt x="322" y="156"/>
                      <a:pt x="328" y="160"/>
                      <a:pt x="328" y="158"/>
                    </a:cubicBezTo>
                    <a:cubicBezTo>
                      <a:pt x="315" y="147"/>
                      <a:pt x="296" y="138"/>
                      <a:pt x="288" y="129"/>
                    </a:cubicBezTo>
                    <a:cubicBezTo>
                      <a:pt x="301" y="138"/>
                      <a:pt x="298" y="134"/>
                      <a:pt x="307" y="140"/>
                    </a:cubicBezTo>
                    <a:cubicBezTo>
                      <a:pt x="314" y="145"/>
                      <a:pt x="326" y="154"/>
                      <a:pt x="338" y="163"/>
                    </a:cubicBezTo>
                    <a:cubicBezTo>
                      <a:pt x="350" y="172"/>
                      <a:pt x="361" y="180"/>
                      <a:pt x="367" y="182"/>
                    </a:cubicBezTo>
                    <a:cubicBezTo>
                      <a:pt x="356" y="174"/>
                      <a:pt x="354" y="171"/>
                      <a:pt x="353" y="167"/>
                    </a:cubicBezTo>
                    <a:cubicBezTo>
                      <a:pt x="347" y="163"/>
                      <a:pt x="344" y="163"/>
                      <a:pt x="339" y="161"/>
                    </a:cubicBezTo>
                    <a:cubicBezTo>
                      <a:pt x="335" y="159"/>
                      <a:pt x="330" y="156"/>
                      <a:pt x="319" y="147"/>
                    </a:cubicBezTo>
                    <a:cubicBezTo>
                      <a:pt x="328" y="153"/>
                      <a:pt x="341" y="159"/>
                      <a:pt x="331" y="152"/>
                    </a:cubicBezTo>
                    <a:cubicBezTo>
                      <a:pt x="343" y="161"/>
                      <a:pt x="345" y="160"/>
                      <a:pt x="347" y="160"/>
                    </a:cubicBezTo>
                    <a:cubicBezTo>
                      <a:pt x="342" y="155"/>
                      <a:pt x="334" y="152"/>
                      <a:pt x="331" y="148"/>
                    </a:cubicBezTo>
                    <a:cubicBezTo>
                      <a:pt x="345" y="157"/>
                      <a:pt x="335" y="148"/>
                      <a:pt x="350" y="159"/>
                    </a:cubicBezTo>
                    <a:cubicBezTo>
                      <a:pt x="344" y="154"/>
                      <a:pt x="344" y="153"/>
                      <a:pt x="341" y="150"/>
                    </a:cubicBezTo>
                    <a:cubicBezTo>
                      <a:pt x="344" y="151"/>
                      <a:pt x="353" y="161"/>
                      <a:pt x="353" y="158"/>
                    </a:cubicBezTo>
                    <a:cubicBezTo>
                      <a:pt x="344" y="151"/>
                      <a:pt x="345" y="153"/>
                      <a:pt x="338" y="147"/>
                    </a:cubicBezTo>
                    <a:cubicBezTo>
                      <a:pt x="338" y="146"/>
                      <a:pt x="342" y="149"/>
                      <a:pt x="341" y="147"/>
                    </a:cubicBezTo>
                    <a:cubicBezTo>
                      <a:pt x="335" y="143"/>
                      <a:pt x="328" y="141"/>
                      <a:pt x="322" y="135"/>
                    </a:cubicBezTo>
                    <a:cubicBezTo>
                      <a:pt x="330" y="139"/>
                      <a:pt x="333" y="140"/>
                      <a:pt x="341" y="145"/>
                    </a:cubicBezTo>
                    <a:cubicBezTo>
                      <a:pt x="329" y="136"/>
                      <a:pt x="327" y="132"/>
                      <a:pt x="313" y="123"/>
                    </a:cubicBezTo>
                    <a:cubicBezTo>
                      <a:pt x="311" y="123"/>
                      <a:pt x="317" y="127"/>
                      <a:pt x="313" y="125"/>
                    </a:cubicBezTo>
                    <a:cubicBezTo>
                      <a:pt x="302" y="117"/>
                      <a:pt x="283" y="104"/>
                      <a:pt x="271" y="98"/>
                    </a:cubicBezTo>
                    <a:cubicBezTo>
                      <a:pt x="277" y="102"/>
                      <a:pt x="284" y="106"/>
                      <a:pt x="287" y="109"/>
                    </a:cubicBezTo>
                    <a:cubicBezTo>
                      <a:pt x="273" y="100"/>
                      <a:pt x="265" y="98"/>
                      <a:pt x="254" y="90"/>
                    </a:cubicBezTo>
                    <a:cubicBezTo>
                      <a:pt x="255" y="91"/>
                      <a:pt x="243" y="84"/>
                      <a:pt x="238" y="81"/>
                    </a:cubicBezTo>
                    <a:cubicBezTo>
                      <a:pt x="238" y="83"/>
                      <a:pt x="230" y="81"/>
                      <a:pt x="222" y="77"/>
                    </a:cubicBezTo>
                    <a:cubicBezTo>
                      <a:pt x="213" y="73"/>
                      <a:pt x="204" y="69"/>
                      <a:pt x="198" y="68"/>
                    </a:cubicBezTo>
                    <a:cubicBezTo>
                      <a:pt x="193" y="65"/>
                      <a:pt x="182" y="60"/>
                      <a:pt x="184" y="59"/>
                    </a:cubicBezTo>
                    <a:cubicBezTo>
                      <a:pt x="194" y="63"/>
                      <a:pt x="196" y="65"/>
                      <a:pt x="191" y="61"/>
                    </a:cubicBezTo>
                    <a:close/>
                    <a:moveTo>
                      <a:pt x="238" y="85"/>
                    </a:moveTo>
                    <a:cubicBezTo>
                      <a:pt x="242" y="88"/>
                      <a:pt x="244" y="90"/>
                      <a:pt x="255" y="96"/>
                    </a:cubicBezTo>
                    <a:cubicBezTo>
                      <a:pt x="243" y="92"/>
                      <a:pt x="231" y="83"/>
                      <a:pt x="215" y="76"/>
                    </a:cubicBezTo>
                    <a:cubicBezTo>
                      <a:pt x="216" y="76"/>
                      <a:pt x="214" y="75"/>
                      <a:pt x="212" y="73"/>
                    </a:cubicBezTo>
                    <a:cubicBezTo>
                      <a:pt x="220" y="76"/>
                      <a:pt x="232" y="84"/>
                      <a:pt x="238" y="85"/>
                    </a:cubicBezTo>
                    <a:close/>
                    <a:moveTo>
                      <a:pt x="313" y="125"/>
                    </a:moveTo>
                    <a:cubicBezTo>
                      <a:pt x="322" y="131"/>
                      <a:pt x="318" y="130"/>
                      <a:pt x="319" y="132"/>
                    </a:cubicBezTo>
                    <a:cubicBezTo>
                      <a:pt x="310" y="125"/>
                      <a:pt x="310" y="125"/>
                      <a:pt x="310" y="125"/>
                    </a:cubicBezTo>
                    <a:cubicBezTo>
                      <a:pt x="308" y="123"/>
                      <a:pt x="312" y="125"/>
                      <a:pt x="313" y="125"/>
                    </a:cubicBezTo>
                    <a:close/>
                    <a:moveTo>
                      <a:pt x="322" y="136"/>
                    </a:moveTo>
                    <a:cubicBezTo>
                      <a:pt x="330" y="142"/>
                      <a:pt x="338" y="147"/>
                      <a:pt x="338" y="149"/>
                    </a:cubicBezTo>
                    <a:cubicBezTo>
                      <a:pt x="330" y="143"/>
                      <a:pt x="322" y="138"/>
                      <a:pt x="322" y="136"/>
                    </a:cubicBezTo>
                    <a:close/>
                    <a:moveTo>
                      <a:pt x="97" y="27"/>
                    </a:moveTo>
                    <a:cubicBezTo>
                      <a:pt x="111" y="31"/>
                      <a:pt x="118" y="35"/>
                      <a:pt x="129" y="39"/>
                    </a:cubicBezTo>
                    <a:cubicBezTo>
                      <a:pt x="131" y="41"/>
                      <a:pt x="129" y="41"/>
                      <a:pt x="123" y="39"/>
                    </a:cubicBezTo>
                    <a:cubicBezTo>
                      <a:pt x="121" y="38"/>
                      <a:pt x="139" y="46"/>
                      <a:pt x="137" y="44"/>
                    </a:cubicBezTo>
                    <a:cubicBezTo>
                      <a:pt x="143" y="48"/>
                      <a:pt x="133" y="45"/>
                      <a:pt x="122" y="40"/>
                    </a:cubicBezTo>
                    <a:cubicBezTo>
                      <a:pt x="110" y="36"/>
                      <a:pt x="96" y="30"/>
                      <a:pt x="94" y="28"/>
                    </a:cubicBezTo>
                    <a:cubicBezTo>
                      <a:pt x="93" y="26"/>
                      <a:pt x="101" y="29"/>
                      <a:pt x="97" y="27"/>
                    </a:cubicBezTo>
                    <a:close/>
                    <a:moveTo>
                      <a:pt x="316" y="135"/>
                    </a:moveTo>
                    <a:cubicBezTo>
                      <a:pt x="323" y="139"/>
                      <a:pt x="324" y="141"/>
                      <a:pt x="328" y="144"/>
                    </a:cubicBezTo>
                    <a:cubicBezTo>
                      <a:pt x="328" y="146"/>
                      <a:pt x="315" y="140"/>
                      <a:pt x="316" y="142"/>
                    </a:cubicBezTo>
                    <a:cubicBezTo>
                      <a:pt x="311" y="140"/>
                      <a:pt x="303" y="135"/>
                      <a:pt x="296" y="131"/>
                    </a:cubicBezTo>
                    <a:cubicBezTo>
                      <a:pt x="289" y="127"/>
                      <a:pt x="283" y="123"/>
                      <a:pt x="278" y="121"/>
                    </a:cubicBezTo>
                    <a:cubicBezTo>
                      <a:pt x="278" y="120"/>
                      <a:pt x="274" y="118"/>
                      <a:pt x="272" y="117"/>
                    </a:cubicBezTo>
                    <a:cubicBezTo>
                      <a:pt x="269" y="113"/>
                      <a:pt x="277" y="117"/>
                      <a:pt x="272" y="113"/>
                    </a:cubicBezTo>
                    <a:cubicBezTo>
                      <a:pt x="259" y="106"/>
                      <a:pt x="244" y="97"/>
                      <a:pt x="229" y="90"/>
                    </a:cubicBezTo>
                    <a:cubicBezTo>
                      <a:pt x="234" y="91"/>
                      <a:pt x="236" y="93"/>
                      <a:pt x="232" y="89"/>
                    </a:cubicBezTo>
                    <a:cubicBezTo>
                      <a:pt x="243" y="94"/>
                      <a:pt x="255" y="100"/>
                      <a:pt x="262" y="103"/>
                    </a:cubicBezTo>
                    <a:cubicBezTo>
                      <a:pt x="268" y="108"/>
                      <a:pt x="279" y="114"/>
                      <a:pt x="289" y="119"/>
                    </a:cubicBezTo>
                    <a:cubicBezTo>
                      <a:pt x="300" y="125"/>
                      <a:pt x="309" y="131"/>
                      <a:pt x="313" y="135"/>
                    </a:cubicBezTo>
                    <a:cubicBezTo>
                      <a:pt x="317" y="138"/>
                      <a:pt x="315" y="135"/>
                      <a:pt x="316" y="135"/>
                    </a:cubicBezTo>
                    <a:close/>
                    <a:moveTo>
                      <a:pt x="143" y="45"/>
                    </a:moveTo>
                    <a:cubicBezTo>
                      <a:pt x="151" y="49"/>
                      <a:pt x="164" y="54"/>
                      <a:pt x="168" y="58"/>
                    </a:cubicBezTo>
                    <a:cubicBezTo>
                      <a:pt x="163" y="56"/>
                      <a:pt x="152" y="53"/>
                      <a:pt x="165" y="59"/>
                    </a:cubicBezTo>
                    <a:cubicBezTo>
                      <a:pt x="152" y="54"/>
                      <a:pt x="150" y="52"/>
                      <a:pt x="149" y="51"/>
                    </a:cubicBezTo>
                    <a:cubicBezTo>
                      <a:pt x="148" y="49"/>
                      <a:pt x="149" y="48"/>
                      <a:pt x="143" y="45"/>
                    </a:cubicBezTo>
                    <a:close/>
                    <a:moveTo>
                      <a:pt x="189" y="72"/>
                    </a:moveTo>
                    <a:cubicBezTo>
                      <a:pt x="186" y="71"/>
                      <a:pt x="177" y="67"/>
                      <a:pt x="168" y="64"/>
                    </a:cubicBezTo>
                    <a:cubicBezTo>
                      <a:pt x="160" y="60"/>
                      <a:pt x="151" y="57"/>
                      <a:pt x="149" y="55"/>
                    </a:cubicBezTo>
                    <a:cubicBezTo>
                      <a:pt x="164" y="60"/>
                      <a:pt x="177" y="66"/>
                      <a:pt x="189" y="72"/>
                    </a:cubicBezTo>
                    <a:close/>
                    <a:moveTo>
                      <a:pt x="275" y="120"/>
                    </a:moveTo>
                    <a:cubicBezTo>
                      <a:pt x="285" y="126"/>
                      <a:pt x="280" y="126"/>
                      <a:pt x="285" y="130"/>
                    </a:cubicBezTo>
                    <a:cubicBezTo>
                      <a:pt x="281" y="128"/>
                      <a:pt x="276" y="125"/>
                      <a:pt x="272" y="122"/>
                    </a:cubicBezTo>
                    <a:cubicBezTo>
                      <a:pt x="276" y="123"/>
                      <a:pt x="262" y="115"/>
                      <a:pt x="266" y="115"/>
                    </a:cubicBezTo>
                    <a:cubicBezTo>
                      <a:pt x="268" y="117"/>
                      <a:pt x="269" y="118"/>
                      <a:pt x="272" y="120"/>
                    </a:cubicBezTo>
                    <a:cubicBezTo>
                      <a:pt x="271" y="118"/>
                      <a:pt x="275" y="120"/>
                      <a:pt x="275" y="120"/>
                    </a:cubicBezTo>
                    <a:close/>
                    <a:moveTo>
                      <a:pt x="207" y="83"/>
                    </a:moveTo>
                    <a:cubicBezTo>
                      <a:pt x="215" y="88"/>
                      <a:pt x="218" y="89"/>
                      <a:pt x="233" y="97"/>
                    </a:cubicBezTo>
                    <a:cubicBezTo>
                      <a:pt x="230" y="98"/>
                      <a:pt x="215" y="89"/>
                      <a:pt x="200" y="82"/>
                    </a:cubicBezTo>
                    <a:cubicBezTo>
                      <a:pt x="202" y="82"/>
                      <a:pt x="205" y="83"/>
                      <a:pt x="207"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6" name="Freeform 6753">
                <a:extLst>
                  <a:ext uri="{FF2B5EF4-FFF2-40B4-BE49-F238E27FC236}">
                    <a16:creationId xmlns:a16="http://schemas.microsoft.com/office/drawing/2014/main" id="{7A1F21AD-5843-4C04-8D56-944BE3F2BC13}"/>
                  </a:ext>
                </a:extLst>
              </p:cNvPr>
              <p:cNvSpPr>
                <a:spLocks/>
              </p:cNvSpPr>
              <p:nvPr/>
            </p:nvSpPr>
            <p:spPr bwMode="auto">
              <a:xfrm>
                <a:off x="2810" y="2112"/>
                <a:ext cx="3" cy="26"/>
              </a:xfrm>
              <a:custGeom>
                <a:avLst/>
                <a:gdLst>
                  <a:gd name="T0" fmla="*/ 2 w 4"/>
                  <a:gd name="T1" fmla="*/ 0 h 47"/>
                  <a:gd name="T2" fmla="*/ 2 w 4"/>
                  <a:gd name="T3" fmla="*/ 8 h 47"/>
                  <a:gd name="T4" fmla="*/ 4 w 4"/>
                  <a:gd name="T5" fmla="*/ 11 h 47"/>
                  <a:gd name="T6" fmla="*/ 3 w 4"/>
                  <a:gd name="T7" fmla="*/ 47 h 47"/>
                  <a:gd name="T8" fmla="*/ 2 w 4"/>
                  <a:gd name="T9" fmla="*/ 39 h 47"/>
                  <a:gd name="T10" fmla="*/ 0 w 4"/>
                  <a:gd name="T11" fmla="*/ 33 h 47"/>
                  <a:gd name="T12" fmla="*/ 3 w 4"/>
                  <a:gd name="T13" fmla="*/ 27 h 47"/>
                  <a:gd name="T14" fmla="*/ 1 w 4"/>
                  <a:gd name="T15" fmla="*/ 20 h 47"/>
                  <a:gd name="T16" fmla="*/ 2 w 4"/>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7">
                    <a:moveTo>
                      <a:pt x="2" y="0"/>
                    </a:moveTo>
                    <a:cubicBezTo>
                      <a:pt x="3" y="6"/>
                      <a:pt x="2" y="7"/>
                      <a:pt x="2" y="8"/>
                    </a:cubicBezTo>
                    <a:cubicBezTo>
                      <a:pt x="2" y="13"/>
                      <a:pt x="3" y="11"/>
                      <a:pt x="4" y="11"/>
                    </a:cubicBezTo>
                    <a:cubicBezTo>
                      <a:pt x="3" y="26"/>
                      <a:pt x="4" y="29"/>
                      <a:pt x="3" y="47"/>
                    </a:cubicBezTo>
                    <a:cubicBezTo>
                      <a:pt x="2" y="47"/>
                      <a:pt x="3" y="42"/>
                      <a:pt x="2" y="39"/>
                    </a:cubicBezTo>
                    <a:cubicBezTo>
                      <a:pt x="2" y="31"/>
                      <a:pt x="0" y="39"/>
                      <a:pt x="0" y="33"/>
                    </a:cubicBezTo>
                    <a:cubicBezTo>
                      <a:pt x="1" y="20"/>
                      <a:pt x="1" y="27"/>
                      <a:pt x="3" y="27"/>
                    </a:cubicBezTo>
                    <a:cubicBezTo>
                      <a:pt x="3" y="19"/>
                      <a:pt x="2" y="20"/>
                      <a:pt x="1" y="20"/>
                    </a:cubicBezTo>
                    <a:cubicBezTo>
                      <a:pt x="1" y="1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7" name="Freeform 6754">
                <a:extLst>
                  <a:ext uri="{FF2B5EF4-FFF2-40B4-BE49-F238E27FC236}">
                    <a16:creationId xmlns:a16="http://schemas.microsoft.com/office/drawing/2014/main" id="{75204DA7-1873-41A6-AA13-BAE68D15FC50}"/>
                  </a:ext>
                </a:extLst>
              </p:cNvPr>
              <p:cNvSpPr>
                <a:spLocks/>
              </p:cNvSpPr>
              <p:nvPr/>
            </p:nvSpPr>
            <p:spPr bwMode="auto">
              <a:xfrm>
                <a:off x="2534" y="2577"/>
                <a:ext cx="31" cy="18"/>
              </a:xfrm>
              <a:custGeom>
                <a:avLst/>
                <a:gdLst>
                  <a:gd name="T0" fmla="*/ 0 w 54"/>
                  <a:gd name="T1" fmla="*/ 32 h 32"/>
                  <a:gd name="T2" fmla="*/ 48 w 54"/>
                  <a:gd name="T3" fmla="*/ 3 h 32"/>
                  <a:gd name="T4" fmla="*/ 29 w 54"/>
                  <a:gd name="T5" fmla="*/ 16 h 32"/>
                  <a:gd name="T6" fmla="*/ 0 w 54"/>
                  <a:gd name="T7" fmla="*/ 32 h 32"/>
                </a:gdLst>
                <a:ahLst/>
                <a:cxnLst>
                  <a:cxn ang="0">
                    <a:pos x="T0" y="T1"/>
                  </a:cxn>
                  <a:cxn ang="0">
                    <a:pos x="T2" y="T3"/>
                  </a:cxn>
                  <a:cxn ang="0">
                    <a:pos x="T4" y="T5"/>
                  </a:cxn>
                  <a:cxn ang="0">
                    <a:pos x="T6" y="T7"/>
                  </a:cxn>
                </a:cxnLst>
                <a:rect l="0" t="0" r="r" b="b"/>
                <a:pathLst>
                  <a:path w="54" h="32">
                    <a:moveTo>
                      <a:pt x="0" y="32"/>
                    </a:moveTo>
                    <a:cubicBezTo>
                      <a:pt x="16" y="23"/>
                      <a:pt x="31" y="15"/>
                      <a:pt x="48" y="3"/>
                    </a:cubicBezTo>
                    <a:cubicBezTo>
                      <a:pt x="54" y="0"/>
                      <a:pt x="43" y="8"/>
                      <a:pt x="29" y="16"/>
                    </a:cubicBezTo>
                    <a:cubicBezTo>
                      <a:pt x="16" y="24"/>
                      <a:pt x="1"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8" name="Freeform 6755">
                <a:extLst>
                  <a:ext uri="{FF2B5EF4-FFF2-40B4-BE49-F238E27FC236}">
                    <a16:creationId xmlns:a16="http://schemas.microsoft.com/office/drawing/2014/main" id="{86F8312F-F381-47F6-B89E-3A46891829EA}"/>
                  </a:ext>
                </a:extLst>
              </p:cNvPr>
              <p:cNvSpPr>
                <a:spLocks/>
              </p:cNvSpPr>
              <p:nvPr/>
            </p:nvSpPr>
            <p:spPr bwMode="auto">
              <a:xfrm>
                <a:off x="2616" y="2531"/>
                <a:ext cx="8" cy="7"/>
              </a:xfrm>
              <a:custGeom>
                <a:avLst/>
                <a:gdLst>
                  <a:gd name="T0" fmla="*/ 7 w 15"/>
                  <a:gd name="T1" fmla="*/ 10 h 13"/>
                  <a:gd name="T2" fmla="*/ 9 w 15"/>
                  <a:gd name="T3" fmla="*/ 4 h 13"/>
                  <a:gd name="T4" fmla="*/ 7 w 15"/>
                  <a:gd name="T5" fmla="*/ 10 h 13"/>
                </a:gdLst>
                <a:ahLst/>
                <a:cxnLst>
                  <a:cxn ang="0">
                    <a:pos x="T0" y="T1"/>
                  </a:cxn>
                  <a:cxn ang="0">
                    <a:pos x="T2" y="T3"/>
                  </a:cxn>
                  <a:cxn ang="0">
                    <a:pos x="T4" y="T5"/>
                  </a:cxn>
                </a:cxnLst>
                <a:rect l="0" t="0" r="r" b="b"/>
                <a:pathLst>
                  <a:path w="15" h="13">
                    <a:moveTo>
                      <a:pt x="7" y="10"/>
                    </a:moveTo>
                    <a:cubicBezTo>
                      <a:pt x="0" y="13"/>
                      <a:pt x="12" y="4"/>
                      <a:pt x="9" y="4"/>
                    </a:cubicBezTo>
                    <a:cubicBezTo>
                      <a:pt x="14" y="0"/>
                      <a:pt x="15" y="3"/>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9" name="Freeform 6756">
                <a:extLst>
                  <a:ext uri="{FF2B5EF4-FFF2-40B4-BE49-F238E27FC236}">
                    <a16:creationId xmlns:a16="http://schemas.microsoft.com/office/drawing/2014/main" id="{6F5F9370-8677-4C3A-8A78-F6A6A7D54D70}"/>
                  </a:ext>
                </a:extLst>
              </p:cNvPr>
              <p:cNvSpPr>
                <a:spLocks noEditPoints="1"/>
              </p:cNvSpPr>
              <p:nvPr/>
            </p:nvSpPr>
            <p:spPr bwMode="auto">
              <a:xfrm>
                <a:off x="2590" y="1709"/>
                <a:ext cx="75" cy="67"/>
              </a:xfrm>
              <a:custGeom>
                <a:avLst/>
                <a:gdLst>
                  <a:gd name="T0" fmla="*/ 104 w 132"/>
                  <a:gd name="T1" fmla="*/ 67 h 118"/>
                  <a:gd name="T2" fmla="*/ 87 w 132"/>
                  <a:gd name="T3" fmla="*/ 48 h 118"/>
                  <a:gd name="T4" fmla="*/ 65 w 132"/>
                  <a:gd name="T5" fmla="*/ 28 h 118"/>
                  <a:gd name="T6" fmla="*/ 79 w 132"/>
                  <a:gd name="T7" fmla="*/ 43 h 118"/>
                  <a:gd name="T8" fmla="*/ 62 w 132"/>
                  <a:gd name="T9" fmla="*/ 28 h 118"/>
                  <a:gd name="T10" fmla="*/ 59 w 132"/>
                  <a:gd name="T11" fmla="*/ 28 h 118"/>
                  <a:gd name="T12" fmla="*/ 73 w 132"/>
                  <a:gd name="T13" fmla="*/ 45 h 118"/>
                  <a:gd name="T14" fmla="*/ 62 w 132"/>
                  <a:gd name="T15" fmla="*/ 39 h 118"/>
                  <a:gd name="T16" fmla="*/ 55 w 132"/>
                  <a:gd name="T17" fmla="*/ 36 h 118"/>
                  <a:gd name="T18" fmla="*/ 60 w 132"/>
                  <a:gd name="T19" fmla="*/ 43 h 118"/>
                  <a:gd name="T20" fmla="*/ 71 w 132"/>
                  <a:gd name="T21" fmla="*/ 54 h 118"/>
                  <a:gd name="T22" fmla="*/ 74 w 132"/>
                  <a:gd name="T23" fmla="*/ 60 h 118"/>
                  <a:gd name="T24" fmla="*/ 61 w 132"/>
                  <a:gd name="T25" fmla="*/ 49 h 118"/>
                  <a:gd name="T26" fmla="*/ 51 w 132"/>
                  <a:gd name="T27" fmla="*/ 42 h 118"/>
                  <a:gd name="T28" fmla="*/ 54 w 132"/>
                  <a:gd name="T29" fmla="*/ 42 h 118"/>
                  <a:gd name="T30" fmla="*/ 35 w 132"/>
                  <a:gd name="T31" fmla="*/ 27 h 118"/>
                  <a:gd name="T32" fmla="*/ 19 w 132"/>
                  <a:gd name="T33" fmla="*/ 15 h 118"/>
                  <a:gd name="T34" fmla="*/ 7 w 132"/>
                  <a:gd name="T35" fmla="*/ 4 h 118"/>
                  <a:gd name="T36" fmla="*/ 5 w 132"/>
                  <a:gd name="T37" fmla="*/ 8 h 118"/>
                  <a:gd name="T38" fmla="*/ 16 w 132"/>
                  <a:gd name="T39" fmla="*/ 21 h 118"/>
                  <a:gd name="T40" fmla="*/ 30 w 132"/>
                  <a:gd name="T41" fmla="*/ 31 h 118"/>
                  <a:gd name="T42" fmla="*/ 25 w 132"/>
                  <a:gd name="T43" fmla="*/ 22 h 118"/>
                  <a:gd name="T44" fmla="*/ 37 w 132"/>
                  <a:gd name="T45" fmla="*/ 30 h 118"/>
                  <a:gd name="T46" fmla="*/ 68 w 132"/>
                  <a:gd name="T47" fmla="*/ 56 h 118"/>
                  <a:gd name="T48" fmla="*/ 84 w 132"/>
                  <a:gd name="T49" fmla="*/ 72 h 118"/>
                  <a:gd name="T50" fmla="*/ 84 w 132"/>
                  <a:gd name="T51" fmla="*/ 74 h 118"/>
                  <a:gd name="T52" fmla="*/ 90 w 132"/>
                  <a:gd name="T53" fmla="*/ 78 h 118"/>
                  <a:gd name="T54" fmla="*/ 92 w 132"/>
                  <a:gd name="T55" fmla="*/ 83 h 118"/>
                  <a:gd name="T56" fmla="*/ 106 w 132"/>
                  <a:gd name="T57" fmla="*/ 97 h 118"/>
                  <a:gd name="T58" fmla="*/ 113 w 132"/>
                  <a:gd name="T59" fmla="*/ 102 h 118"/>
                  <a:gd name="T60" fmla="*/ 92 w 132"/>
                  <a:gd name="T61" fmla="*/ 80 h 118"/>
                  <a:gd name="T62" fmla="*/ 132 w 132"/>
                  <a:gd name="T63" fmla="*/ 118 h 118"/>
                  <a:gd name="T64" fmla="*/ 82 w 132"/>
                  <a:gd name="T65" fmla="*/ 68 h 118"/>
                  <a:gd name="T66" fmla="*/ 80 w 132"/>
                  <a:gd name="T67" fmla="*/ 61 h 118"/>
                  <a:gd name="T68" fmla="*/ 88 w 132"/>
                  <a:gd name="T69" fmla="*/ 69 h 118"/>
                  <a:gd name="T70" fmla="*/ 85 w 132"/>
                  <a:gd name="T71" fmla="*/ 69 h 118"/>
                  <a:gd name="T72" fmla="*/ 104 w 132"/>
                  <a:gd name="T73" fmla="*/ 85 h 118"/>
                  <a:gd name="T74" fmla="*/ 120 w 132"/>
                  <a:gd name="T75" fmla="*/ 100 h 118"/>
                  <a:gd name="T76" fmla="*/ 121 w 132"/>
                  <a:gd name="T77" fmla="*/ 98 h 118"/>
                  <a:gd name="T78" fmla="*/ 100 w 132"/>
                  <a:gd name="T79" fmla="*/ 75 h 118"/>
                  <a:gd name="T80" fmla="*/ 104 w 132"/>
                  <a:gd name="T81" fmla="*/ 81 h 118"/>
                  <a:gd name="T82" fmla="*/ 110 w 132"/>
                  <a:gd name="T83" fmla="*/ 88 h 118"/>
                  <a:gd name="T84" fmla="*/ 89 w 132"/>
                  <a:gd name="T85" fmla="*/ 64 h 118"/>
                  <a:gd name="T86" fmla="*/ 100 w 132"/>
                  <a:gd name="T87" fmla="*/ 73 h 118"/>
                  <a:gd name="T88" fmla="*/ 86 w 132"/>
                  <a:gd name="T89" fmla="*/ 62 h 118"/>
                  <a:gd name="T90" fmla="*/ 72 w 132"/>
                  <a:gd name="T91" fmla="*/ 49 h 118"/>
                  <a:gd name="T92" fmla="*/ 90 w 132"/>
                  <a:gd name="T93" fmla="*/ 59 h 118"/>
                  <a:gd name="T94" fmla="*/ 76 w 132"/>
                  <a:gd name="T95" fmla="*/ 47 h 118"/>
                  <a:gd name="T96" fmla="*/ 84 w 132"/>
                  <a:gd name="T97" fmla="*/ 52 h 118"/>
                  <a:gd name="T98" fmla="*/ 73 w 132"/>
                  <a:gd name="T99" fmla="*/ 42 h 118"/>
                  <a:gd name="T100" fmla="*/ 89 w 132"/>
                  <a:gd name="T101" fmla="*/ 55 h 118"/>
                  <a:gd name="T102" fmla="*/ 104 w 132"/>
                  <a:gd name="T103" fmla="*/ 68 h 118"/>
                  <a:gd name="T104" fmla="*/ 90 w 132"/>
                  <a:gd name="T105" fmla="*/ 55 h 118"/>
                  <a:gd name="T106" fmla="*/ 104 w 132"/>
                  <a:gd name="T107" fmla="*/ 67 h 118"/>
                  <a:gd name="T108" fmla="*/ 77 w 132"/>
                  <a:gd name="T109" fmla="*/ 56 h 118"/>
                  <a:gd name="T110" fmla="*/ 88 w 132"/>
                  <a:gd name="T111" fmla="*/ 68 h 118"/>
                  <a:gd name="T112" fmla="*/ 77 w 132"/>
                  <a:gd name="T113" fmla="*/ 5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 h="118">
                    <a:moveTo>
                      <a:pt x="104" y="67"/>
                    </a:moveTo>
                    <a:cubicBezTo>
                      <a:pt x="102" y="63"/>
                      <a:pt x="95" y="55"/>
                      <a:pt x="87" y="48"/>
                    </a:cubicBezTo>
                    <a:cubicBezTo>
                      <a:pt x="78" y="40"/>
                      <a:pt x="69" y="33"/>
                      <a:pt x="65" y="28"/>
                    </a:cubicBezTo>
                    <a:cubicBezTo>
                      <a:pt x="65" y="31"/>
                      <a:pt x="77" y="39"/>
                      <a:pt x="79" y="43"/>
                    </a:cubicBezTo>
                    <a:cubicBezTo>
                      <a:pt x="76" y="42"/>
                      <a:pt x="71" y="36"/>
                      <a:pt x="62" y="28"/>
                    </a:cubicBezTo>
                    <a:cubicBezTo>
                      <a:pt x="62" y="29"/>
                      <a:pt x="61" y="30"/>
                      <a:pt x="59" y="28"/>
                    </a:cubicBezTo>
                    <a:cubicBezTo>
                      <a:pt x="69" y="37"/>
                      <a:pt x="67" y="39"/>
                      <a:pt x="73" y="45"/>
                    </a:cubicBezTo>
                    <a:cubicBezTo>
                      <a:pt x="64" y="38"/>
                      <a:pt x="63" y="39"/>
                      <a:pt x="62" y="39"/>
                    </a:cubicBezTo>
                    <a:cubicBezTo>
                      <a:pt x="62" y="40"/>
                      <a:pt x="62" y="41"/>
                      <a:pt x="55" y="36"/>
                    </a:cubicBezTo>
                    <a:cubicBezTo>
                      <a:pt x="70" y="48"/>
                      <a:pt x="59" y="42"/>
                      <a:pt x="60" y="43"/>
                    </a:cubicBezTo>
                    <a:cubicBezTo>
                      <a:pt x="62" y="45"/>
                      <a:pt x="67" y="50"/>
                      <a:pt x="71" y="54"/>
                    </a:cubicBezTo>
                    <a:cubicBezTo>
                      <a:pt x="75" y="58"/>
                      <a:pt x="77" y="61"/>
                      <a:pt x="74" y="60"/>
                    </a:cubicBezTo>
                    <a:cubicBezTo>
                      <a:pt x="65" y="52"/>
                      <a:pt x="63" y="50"/>
                      <a:pt x="61" y="49"/>
                    </a:cubicBezTo>
                    <a:cubicBezTo>
                      <a:pt x="59" y="48"/>
                      <a:pt x="58" y="48"/>
                      <a:pt x="51" y="42"/>
                    </a:cubicBezTo>
                    <a:cubicBezTo>
                      <a:pt x="50" y="41"/>
                      <a:pt x="54" y="44"/>
                      <a:pt x="54" y="42"/>
                    </a:cubicBezTo>
                    <a:cubicBezTo>
                      <a:pt x="45" y="35"/>
                      <a:pt x="40" y="30"/>
                      <a:pt x="35" y="27"/>
                    </a:cubicBezTo>
                    <a:cubicBezTo>
                      <a:pt x="30" y="23"/>
                      <a:pt x="26" y="20"/>
                      <a:pt x="19" y="15"/>
                    </a:cubicBezTo>
                    <a:cubicBezTo>
                      <a:pt x="16" y="12"/>
                      <a:pt x="13" y="9"/>
                      <a:pt x="7" y="4"/>
                    </a:cubicBezTo>
                    <a:cubicBezTo>
                      <a:pt x="0" y="0"/>
                      <a:pt x="2" y="3"/>
                      <a:pt x="5" y="8"/>
                    </a:cubicBezTo>
                    <a:cubicBezTo>
                      <a:pt x="9" y="12"/>
                      <a:pt x="14" y="18"/>
                      <a:pt x="16" y="21"/>
                    </a:cubicBezTo>
                    <a:cubicBezTo>
                      <a:pt x="16" y="20"/>
                      <a:pt x="23" y="25"/>
                      <a:pt x="30" y="31"/>
                    </a:cubicBezTo>
                    <a:cubicBezTo>
                      <a:pt x="29" y="27"/>
                      <a:pt x="32" y="28"/>
                      <a:pt x="25" y="22"/>
                    </a:cubicBezTo>
                    <a:cubicBezTo>
                      <a:pt x="31" y="26"/>
                      <a:pt x="29" y="23"/>
                      <a:pt x="37" y="30"/>
                    </a:cubicBezTo>
                    <a:cubicBezTo>
                      <a:pt x="48" y="40"/>
                      <a:pt x="60" y="51"/>
                      <a:pt x="68" y="56"/>
                    </a:cubicBezTo>
                    <a:cubicBezTo>
                      <a:pt x="72" y="62"/>
                      <a:pt x="75" y="63"/>
                      <a:pt x="84" y="72"/>
                    </a:cubicBezTo>
                    <a:cubicBezTo>
                      <a:pt x="81" y="70"/>
                      <a:pt x="74" y="65"/>
                      <a:pt x="84" y="74"/>
                    </a:cubicBezTo>
                    <a:cubicBezTo>
                      <a:pt x="84" y="74"/>
                      <a:pt x="84" y="72"/>
                      <a:pt x="90" y="78"/>
                    </a:cubicBezTo>
                    <a:cubicBezTo>
                      <a:pt x="89" y="79"/>
                      <a:pt x="100" y="89"/>
                      <a:pt x="92" y="83"/>
                    </a:cubicBezTo>
                    <a:cubicBezTo>
                      <a:pt x="96" y="87"/>
                      <a:pt x="102" y="93"/>
                      <a:pt x="106" y="97"/>
                    </a:cubicBezTo>
                    <a:cubicBezTo>
                      <a:pt x="110" y="102"/>
                      <a:pt x="114" y="105"/>
                      <a:pt x="113" y="102"/>
                    </a:cubicBezTo>
                    <a:cubicBezTo>
                      <a:pt x="105" y="95"/>
                      <a:pt x="98" y="88"/>
                      <a:pt x="92" y="80"/>
                    </a:cubicBezTo>
                    <a:cubicBezTo>
                      <a:pt x="108" y="95"/>
                      <a:pt x="119" y="108"/>
                      <a:pt x="132" y="118"/>
                    </a:cubicBezTo>
                    <a:cubicBezTo>
                      <a:pt x="120" y="105"/>
                      <a:pt x="103" y="87"/>
                      <a:pt x="82" y="68"/>
                    </a:cubicBezTo>
                    <a:cubicBezTo>
                      <a:pt x="74" y="60"/>
                      <a:pt x="80" y="62"/>
                      <a:pt x="80" y="61"/>
                    </a:cubicBezTo>
                    <a:cubicBezTo>
                      <a:pt x="83" y="64"/>
                      <a:pt x="88" y="68"/>
                      <a:pt x="88" y="69"/>
                    </a:cubicBezTo>
                    <a:cubicBezTo>
                      <a:pt x="88" y="70"/>
                      <a:pt x="87" y="70"/>
                      <a:pt x="85" y="69"/>
                    </a:cubicBezTo>
                    <a:cubicBezTo>
                      <a:pt x="95" y="77"/>
                      <a:pt x="100" y="81"/>
                      <a:pt x="104" y="85"/>
                    </a:cubicBezTo>
                    <a:cubicBezTo>
                      <a:pt x="109" y="88"/>
                      <a:pt x="113" y="91"/>
                      <a:pt x="120" y="100"/>
                    </a:cubicBezTo>
                    <a:cubicBezTo>
                      <a:pt x="116" y="95"/>
                      <a:pt x="121" y="99"/>
                      <a:pt x="121" y="98"/>
                    </a:cubicBezTo>
                    <a:cubicBezTo>
                      <a:pt x="115" y="91"/>
                      <a:pt x="110" y="85"/>
                      <a:pt x="100" y="75"/>
                    </a:cubicBezTo>
                    <a:cubicBezTo>
                      <a:pt x="97" y="74"/>
                      <a:pt x="100" y="77"/>
                      <a:pt x="104" y="81"/>
                    </a:cubicBezTo>
                    <a:cubicBezTo>
                      <a:pt x="107" y="84"/>
                      <a:pt x="111" y="87"/>
                      <a:pt x="110" y="88"/>
                    </a:cubicBezTo>
                    <a:cubicBezTo>
                      <a:pt x="99" y="79"/>
                      <a:pt x="94" y="70"/>
                      <a:pt x="89" y="64"/>
                    </a:cubicBezTo>
                    <a:cubicBezTo>
                      <a:pt x="91" y="65"/>
                      <a:pt x="102" y="77"/>
                      <a:pt x="100" y="73"/>
                    </a:cubicBezTo>
                    <a:cubicBezTo>
                      <a:pt x="93" y="66"/>
                      <a:pt x="90" y="64"/>
                      <a:pt x="86" y="62"/>
                    </a:cubicBezTo>
                    <a:cubicBezTo>
                      <a:pt x="83" y="59"/>
                      <a:pt x="79" y="57"/>
                      <a:pt x="72" y="49"/>
                    </a:cubicBezTo>
                    <a:cubicBezTo>
                      <a:pt x="81" y="56"/>
                      <a:pt x="89" y="62"/>
                      <a:pt x="90" y="59"/>
                    </a:cubicBezTo>
                    <a:cubicBezTo>
                      <a:pt x="85" y="54"/>
                      <a:pt x="78" y="50"/>
                      <a:pt x="76" y="47"/>
                    </a:cubicBezTo>
                    <a:cubicBezTo>
                      <a:pt x="75" y="44"/>
                      <a:pt x="88" y="58"/>
                      <a:pt x="84" y="52"/>
                    </a:cubicBezTo>
                    <a:cubicBezTo>
                      <a:pt x="80" y="48"/>
                      <a:pt x="74" y="43"/>
                      <a:pt x="73" y="42"/>
                    </a:cubicBezTo>
                    <a:cubicBezTo>
                      <a:pt x="75" y="42"/>
                      <a:pt x="82" y="49"/>
                      <a:pt x="89" y="55"/>
                    </a:cubicBezTo>
                    <a:cubicBezTo>
                      <a:pt x="95" y="61"/>
                      <a:pt x="102" y="68"/>
                      <a:pt x="104" y="68"/>
                    </a:cubicBezTo>
                    <a:cubicBezTo>
                      <a:pt x="100" y="64"/>
                      <a:pt x="90" y="55"/>
                      <a:pt x="90" y="55"/>
                    </a:cubicBezTo>
                    <a:cubicBezTo>
                      <a:pt x="93" y="56"/>
                      <a:pt x="97" y="60"/>
                      <a:pt x="104" y="67"/>
                    </a:cubicBezTo>
                    <a:close/>
                    <a:moveTo>
                      <a:pt x="77" y="56"/>
                    </a:moveTo>
                    <a:cubicBezTo>
                      <a:pt x="85" y="62"/>
                      <a:pt x="91" y="69"/>
                      <a:pt x="88" y="68"/>
                    </a:cubicBezTo>
                    <a:cubicBezTo>
                      <a:pt x="81" y="61"/>
                      <a:pt x="76" y="57"/>
                      <a:pt x="77"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0" name="Freeform 6757">
                <a:extLst>
                  <a:ext uri="{FF2B5EF4-FFF2-40B4-BE49-F238E27FC236}">
                    <a16:creationId xmlns:a16="http://schemas.microsoft.com/office/drawing/2014/main" id="{9207A830-EC5D-45C1-ADAD-4E95B54390A1}"/>
                  </a:ext>
                </a:extLst>
              </p:cNvPr>
              <p:cNvSpPr>
                <a:spLocks noEditPoints="1"/>
              </p:cNvSpPr>
              <p:nvPr/>
            </p:nvSpPr>
            <p:spPr bwMode="auto">
              <a:xfrm>
                <a:off x="2315" y="1606"/>
                <a:ext cx="116" cy="24"/>
              </a:xfrm>
              <a:custGeom>
                <a:avLst/>
                <a:gdLst>
                  <a:gd name="T0" fmla="*/ 170 w 205"/>
                  <a:gd name="T1" fmla="*/ 26 h 42"/>
                  <a:gd name="T2" fmla="*/ 150 w 205"/>
                  <a:gd name="T3" fmla="*/ 20 h 42"/>
                  <a:gd name="T4" fmla="*/ 126 w 205"/>
                  <a:gd name="T5" fmla="*/ 16 h 42"/>
                  <a:gd name="T6" fmla="*/ 131 w 205"/>
                  <a:gd name="T7" fmla="*/ 19 h 42"/>
                  <a:gd name="T8" fmla="*/ 105 w 205"/>
                  <a:gd name="T9" fmla="*/ 16 h 42"/>
                  <a:gd name="T10" fmla="*/ 83 w 205"/>
                  <a:gd name="T11" fmla="*/ 12 h 42"/>
                  <a:gd name="T12" fmla="*/ 93 w 205"/>
                  <a:gd name="T13" fmla="*/ 12 h 42"/>
                  <a:gd name="T14" fmla="*/ 105 w 205"/>
                  <a:gd name="T15" fmla="*/ 15 h 42"/>
                  <a:gd name="T16" fmla="*/ 103 w 205"/>
                  <a:gd name="T17" fmla="*/ 11 h 42"/>
                  <a:gd name="T18" fmla="*/ 81 w 205"/>
                  <a:gd name="T19" fmla="*/ 7 h 42"/>
                  <a:gd name="T20" fmla="*/ 102 w 205"/>
                  <a:gd name="T21" fmla="*/ 9 h 42"/>
                  <a:gd name="T22" fmla="*/ 117 w 205"/>
                  <a:gd name="T23" fmla="*/ 13 h 42"/>
                  <a:gd name="T24" fmla="*/ 117 w 205"/>
                  <a:gd name="T25" fmla="*/ 12 h 42"/>
                  <a:gd name="T26" fmla="*/ 124 w 205"/>
                  <a:gd name="T27" fmla="*/ 13 h 42"/>
                  <a:gd name="T28" fmla="*/ 127 w 205"/>
                  <a:gd name="T29" fmla="*/ 11 h 42"/>
                  <a:gd name="T30" fmla="*/ 87 w 205"/>
                  <a:gd name="T31" fmla="*/ 5 h 42"/>
                  <a:gd name="T32" fmla="*/ 86 w 205"/>
                  <a:gd name="T33" fmla="*/ 4 h 42"/>
                  <a:gd name="T34" fmla="*/ 65 w 205"/>
                  <a:gd name="T35" fmla="*/ 2 h 42"/>
                  <a:gd name="T36" fmla="*/ 46 w 205"/>
                  <a:gd name="T37" fmla="*/ 0 h 42"/>
                  <a:gd name="T38" fmla="*/ 58 w 205"/>
                  <a:gd name="T39" fmla="*/ 3 h 42"/>
                  <a:gd name="T40" fmla="*/ 44 w 205"/>
                  <a:gd name="T41" fmla="*/ 3 h 42"/>
                  <a:gd name="T42" fmla="*/ 58 w 205"/>
                  <a:gd name="T43" fmla="*/ 7 h 42"/>
                  <a:gd name="T44" fmla="*/ 62 w 205"/>
                  <a:gd name="T45" fmla="*/ 12 h 42"/>
                  <a:gd name="T46" fmla="*/ 53 w 205"/>
                  <a:gd name="T47" fmla="*/ 13 h 42"/>
                  <a:gd name="T48" fmla="*/ 18 w 205"/>
                  <a:gd name="T49" fmla="*/ 10 h 42"/>
                  <a:gd name="T50" fmla="*/ 6 w 205"/>
                  <a:gd name="T51" fmla="*/ 11 h 42"/>
                  <a:gd name="T52" fmla="*/ 29 w 205"/>
                  <a:gd name="T53" fmla="*/ 15 h 42"/>
                  <a:gd name="T54" fmla="*/ 20 w 205"/>
                  <a:gd name="T55" fmla="*/ 12 h 42"/>
                  <a:gd name="T56" fmla="*/ 51 w 205"/>
                  <a:gd name="T57" fmla="*/ 13 h 42"/>
                  <a:gd name="T58" fmla="*/ 82 w 205"/>
                  <a:gd name="T59" fmla="*/ 17 h 42"/>
                  <a:gd name="T60" fmla="*/ 50 w 205"/>
                  <a:gd name="T61" fmla="*/ 16 h 42"/>
                  <a:gd name="T62" fmla="*/ 72 w 205"/>
                  <a:gd name="T63" fmla="*/ 19 h 42"/>
                  <a:gd name="T64" fmla="*/ 91 w 205"/>
                  <a:gd name="T65" fmla="*/ 21 h 42"/>
                  <a:gd name="T66" fmla="*/ 86 w 205"/>
                  <a:gd name="T67" fmla="*/ 19 h 42"/>
                  <a:gd name="T68" fmla="*/ 93 w 205"/>
                  <a:gd name="T69" fmla="*/ 21 h 42"/>
                  <a:gd name="T70" fmla="*/ 105 w 205"/>
                  <a:gd name="T71" fmla="*/ 23 h 42"/>
                  <a:gd name="T72" fmla="*/ 100 w 205"/>
                  <a:gd name="T73" fmla="*/ 20 h 42"/>
                  <a:gd name="T74" fmla="*/ 89 w 205"/>
                  <a:gd name="T75" fmla="*/ 18 h 42"/>
                  <a:gd name="T76" fmla="*/ 115 w 205"/>
                  <a:gd name="T77" fmla="*/ 23 h 42"/>
                  <a:gd name="T78" fmla="*/ 118 w 205"/>
                  <a:gd name="T79" fmla="*/ 22 h 42"/>
                  <a:gd name="T80" fmla="*/ 144 w 205"/>
                  <a:gd name="T81" fmla="*/ 27 h 42"/>
                  <a:gd name="T82" fmla="*/ 143 w 205"/>
                  <a:gd name="T83" fmla="*/ 26 h 42"/>
                  <a:gd name="T84" fmla="*/ 155 w 205"/>
                  <a:gd name="T85" fmla="*/ 30 h 42"/>
                  <a:gd name="T86" fmla="*/ 130 w 205"/>
                  <a:gd name="T87" fmla="*/ 25 h 42"/>
                  <a:gd name="T88" fmla="*/ 123 w 205"/>
                  <a:gd name="T89" fmla="*/ 26 h 42"/>
                  <a:gd name="T90" fmla="*/ 167 w 205"/>
                  <a:gd name="T91" fmla="*/ 36 h 42"/>
                  <a:gd name="T92" fmla="*/ 162 w 205"/>
                  <a:gd name="T93" fmla="*/ 31 h 42"/>
                  <a:gd name="T94" fmla="*/ 185 w 205"/>
                  <a:gd name="T95" fmla="*/ 37 h 42"/>
                  <a:gd name="T96" fmla="*/ 205 w 205"/>
                  <a:gd name="T97" fmla="*/ 42 h 42"/>
                  <a:gd name="T98" fmla="*/ 190 w 205"/>
                  <a:gd name="T99" fmla="*/ 36 h 42"/>
                  <a:gd name="T100" fmla="*/ 186 w 205"/>
                  <a:gd name="T101" fmla="*/ 34 h 42"/>
                  <a:gd name="T102" fmla="*/ 168 w 205"/>
                  <a:gd name="T103" fmla="*/ 31 h 42"/>
                  <a:gd name="T104" fmla="*/ 149 w 205"/>
                  <a:gd name="T105" fmla="*/ 24 h 42"/>
                  <a:gd name="T106" fmla="*/ 156 w 205"/>
                  <a:gd name="T107" fmla="*/ 24 h 42"/>
                  <a:gd name="T108" fmla="*/ 170 w 205"/>
                  <a:gd name="T109" fmla="*/ 26 h 42"/>
                  <a:gd name="T110" fmla="*/ 88 w 205"/>
                  <a:gd name="T111" fmla="*/ 14 h 42"/>
                  <a:gd name="T112" fmla="*/ 113 w 205"/>
                  <a:gd name="T113" fmla="*/ 18 h 42"/>
                  <a:gd name="T114" fmla="*/ 110 w 205"/>
                  <a:gd name="T115" fmla="*/ 20 h 42"/>
                  <a:gd name="T116" fmla="*/ 88 w 205"/>
                  <a:gd name="T117"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42">
                    <a:moveTo>
                      <a:pt x="170" y="26"/>
                    </a:moveTo>
                    <a:cubicBezTo>
                      <a:pt x="166" y="25"/>
                      <a:pt x="159" y="22"/>
                      <a:pt x="150" y="20"/>
                    </a:cubicBezTo>
                    <a:cubicBezTo>
                      <a:pt x="142" y="18"/>
                      <a:pt x="132" y="16"/>
                      <a:pt x="126" y="16"/>
                    </a:cubicBezTo>
                    <a:cubicBezTo>
                      <a:pt x="133" y="18"/>
                      <a:pt x="123" y="17"/>
                      <a:pt x="131" y="19"/>
                    </a:cubicBezTo>
                    <a:cubicBezTo>
                      <a:pt x="124" y="19"/>
                      <a:pt x="114" y="17"/>
                      <a:pt x="105" y="16"/>
                    </a:cubicBezTo>
                    <a:cubicBezTo>
                      <a:pt x="95" y="14"/>
                      <a:pt x="86" y="13"/>
                      <a:pt x="83" y="12"/>
                    </a:cubicBezTo>
                    <a:cubicBezTo>
                      <a:pt x="90" y="13"/>
                      <a:pt x="85" y="10"/>
                      <a:pt x="93" y="12"/>
                    </a:cubicBezTo>
                    <a:cubicBezTo>
                      <a:pt x="96" y="13"/>
                      <a:pt x="100" y="14"/>
                      <a:pt x="105" y="15"/>
                    </a:cubicBezTo>
                    <a:cubicBezTo>
                      <a:pt x="103" y="11"/>
                      <a:pt x="103" y="11"/>
                      <a:pt x="103" y="11"/>
                    </a:cubicBezTo>
                    <a:cubicBezTo>
                      <a:pt x="97" y="9"/>
                      <a:pt x="87" y="9"/>
                      <a:pt x="81" y="7"/>
                    </a:cubicBezTo>
                    <a:cubicBezTo>
                      <a:pt x="83" y="6"/>
                      <a:pt x="89" y="6"/>
                      <a:pt x="102" y="9"/>
                    </a:cubicBezTo>
                    <a:cubicBezTo>
                      <a:pt x="93" y="9"/>
                      <a:pt x="111" y="13"/>
                      <a:pt x="117" y="13"/>
                    </a:cubicBezTo>
                    <a:cubicBezTo>
                      <a:pt x="115" y="12"/>
                      <a:pt x="113" y="12"/>
                      <a:pt x="117" y="12"/>
                    </a:cubicBezTo>
                    <a:cubicBezTo>
                      <a:pt x="123" y="13"/>
                      <a:pt x="130" y="15"/>
                      <a:pt x="124" y="13"/>
                    </a:cubicBezTo>
                    <a:cubicBezTo>
                      <a:pt x="104" y="7"/>
                      <a:pt x="119" y="12"/>
                      <a:pt x="127" y="11"/>
                    </a:cubicBezTo>
                    <a:cubicBezTo>
                      <a:pt x="112" y="9"/>
                      <a:pt x="97" y="6"/>
                      <a:pt x="87" y="5"/>
                    </a:cubicBezTo>
                    <a:cubicBezTo>
                      <a:pt x="86" y="4"/>
                      <a:pt x="86" y="4"/>
                      <a:pt x="86" y="4"/>
                    </a:cubicBezTo>
                    <a:cubicBezTo>
                      <a:pt x="73" y="2"/>
                      <a:pt x="69" y="2"/>
                      <a:pt x="65" y="2"/>
                    </a:cubicBezTo>
                    <a:cubicBezTo>
                      <a:pt x="61" y="2"/>
                      <a:pt x="57" y="2"/>
                      <a:pt x="46" y="0"/>
                    </a:cubicBezTo>
                    <a:cubicBezTo>
                      <a:pt x="41" y="1"/>
                      <a:pt x="59" y="2"/>
                      <a:pt x="58" y="3"/>
                    </a:cubicBezTo>
                    <a:cubicBezTo>
                      <a:pt x="48" y="2"/>
                      <a:pt x="47" y="2"/>
                      <a:pt x="44" y="3"/>
                    </a:cubicBezTo>
                    <a:cubicBezTo>
                      <a:pt x="57" y="4"/>
                      <a:pt x="58" y="6"/>
                      <a:pt x="58" y="7"/>
                    </a:cubicBezTo>
                    <a:cubicBezTo>
                      <a:pt x="58" y="9"/>
                      <a:pt x="57" y="10"/>
                      <a:pt x="62" y="12"/>
                    </a:cubicBezTo>
                    <a:cubicBezTo>
                      <a:pt x="59" y="12"/>
                      <a:pt x="57" y="13"/>
                      <a:pt x="53" y="13"/>
                    </a:cubicBezTo>
                    <a:cubicBezTo>
                      <a:pt x="44" y="12"/>
                      <a:pt x="30" y="11"/>
                      <a:pt x="18" y="10"/>
                    </a:cubicBezTo>
                    <a:cubicBezTo>
                      <a:pt x="7" y="10"/>
                      <a:pt x="0" y="10"/>
                      <a:pt x="6" y="11"/>
                    </a:cubicBezTo>
                    <a:cubicBezTo>
                      <a:pt x="18" y="10"/>
                      <a:pt x="16" y="14"/>
                      <a:pt x="29" y="15"/>
                    </a:cubicBezTo>
                    <a:cubicBezTo>
                      <a:pt x="33" y="13"/>
                      <a:pt x="19" y="13"/>
                      <a:pt x="20" y="12"/>
                    </a:cubicBezTo>
                    <a:cubicBezTo>
                      <a:pt x="27" y="11"/>
                      <a:pt x="39" y="12"/>
                      <a:pt x="51" y="13"/>
                    </a:cubicBezTo>
                    <a:cubicBezTo>
                      <a:pt x="63" y="15"/>
                      <a:pt x="75" y="16"/>
                      <a:pt x="82" y="17"/>
                    </a:cubicBezTo>
                    <a:cubicBezTo>
                      <a:pt x="71" y="17"/>
                      <a:pt x="51" y="13"/>
                      <a:pt x="50" y="16"/>
                    </a:cubicBezTo>
                    <a:cubicBezTo>
                      <a:pt x="56" y="16"/>
                      <a:pt x="64" y="17"/>
                      <a:pt x="72" y="19"/>
                    </a:cubicBezTo>
                    <a:cubicBezTo>
                      <a:pt x="79" y="20"/>
                      <a:pt x="86" y="21"/>
                      <a:pt x="91" y="21"/>
                    </a:cubicBezTo>
                    <a:cubicBezTo>
                      <a:pt x="87" y="20"/>
                      <a:pt x="81" y="18"/>
                      <a:pt x="86" y="19"/>
                    </a:cubicBezTo>
                    <a:cubicBezTo>
                      <a:pt x="93" y="20"/>
                      <a:pt x="93" y="20"/>
                      <a:pt x="93" y="21"/>
                    </a:cubicBezTo>
                    <a:cubicBezTo>
                      <a:pt x="94" y="21"/>
                      <a:pt x="95" y="22"/>
                      <a:pt x="105" y="23"/>
                    </a:cubicBezTo>
                    <a:cubicBezTo>
                      <a:pt x="103" y="22"/>
                      <a:pt x="108" y="21"/>
                      <a:pt x="100" y="20"/>
                    </a:cubicBezTo>
                    <a:cubicBezTo>
                      <a:pt x="101" y="20"/>
                      <a:pt x="90" y="19"/>
                      <a:pt x="89" y="18"/>
                    </a:cubicBezTo>
                    <a:cubicBezTo>
                      <a:pt x="97" y="18"/>
                      <a:pt x="108" y="21"/>
                      <a:pt x="115" y="23"/>
                    </a:cubicBezTo>
                    <a:cubicBezTo>
                      <a:pt x="115" y="22"/>
                      <a:pt x="114" y="21"/>
                      <a:pt x="118" y="22"/>
                    </a:cubicBezTo>
                    <a:cubicBezTo>
                      <a:pt x="124" y="23"/>
                      <a:pt x="138" y="27"/>
                      <a:pt x="144" y="27"/>
                    </a:cubicBezTo>
                    <a:cubicBezTo>
                      <a:pt x="142" y="27"/>
                      <a:pt x="139" y="26"/>
                      <a:pt x="143" y="26"/>
                    </a:cubicBezTo>
                    <a:cubicBezTo>
                      <a:pt x="148" y="28"/>
                      <a:pt x="152" y="29"/>
                      <a:pt x="155" y="30"/>
                    </a:cubicBezTo>
                    <a:cubicBezTo>
                      <a:pt x="151" y="30"/>
                      <a:pt x="137" y="28"/>
                      <a:pt x="130" y="25"/>
                    </a:cubicBezTo>
                    <a:cubicBezTo>
                      <a:pt x="135" y="28"/>
                      <a:pt x="118" y="23"/>
                      <a:pt x="123" y="26"/>
                    </a:cubicBezTo>
                    <a:cubicBezTo>
                      <a:pt x="137" y="27"/>
                      <a:pt x="152" y="32"/>
                      <a:pt x="167" y="36"/>
                    </a:cubicBezTo>
                    <a:cubicBezTo>
                      <a:pt x="166" y="34"/>
                      <a:pt x="167" y="33"/>
                      <a:pt x="162" y="31"/>
                    </a:cubicBezTo>
                    <a:cubicBezTo>
                      <a:pt x="174" y="33"/>
                      <a:pt x="180" y="35"/>
                      <a:pt x="185" y="37"/>
                    </a:cubicBezTo>
                    <a:cubicBezTo>
                      <a:pt x="191" y="38"/>
                      <a:pt x="196" y="40"/>
                      <a:pt x="205" y="42"/>
                    </a:cubicBezTo>
                    <a:cubicBezTo>
                      <a:pt x="203" y="40"/>
                      <a:pt x="196" y="38"/>
                      <a:pt x="190" y="36"/>
                    </a:cubicBezTo>
                    <a:cubicBezTo>
                      <a:pt x="184" y="35"/>
                      <a:pt x="180" y="34"/>
                      <a:pt x="186" y="34"/>
                    </a:cubicBezTo>
                    <a:cubicBezTo>
                      <a:pt x="175" y="31"/>
                      <a:pt x="174" y="32"/>
                      <a:pt x="168" y="31"/>
                    </a:cubicBezTo>
                    <a:cubicBezTo>
                      <a:pt x="160" y="28"/>
                      <a:pt x="154" y="26"/>
                      <a:pt x="149" y="24"/>
                    </a:cubicBezTo>
                    <a:cubicBezTo>
                      <a:pt x="162" y="27"/>
                      <a:pt x="161" y="26"/>
                      <a:pt x="156" y="24"/>
                    </a:cubicBezTo>
                    <a:cubicBezTo>
                      <a:pt x="164" y="25"/>
                      <a:pt x="167" y="27"/>
                      <a:pt x="170" y="26"/>
                    </a:cubicBezTo>
                    <a:close/>
                    <a:moveTo>
                      <a:pt x="88" y="14"/>
                    </a:moveTo>
                    <a:cubicBezTo>
                      <a:pt x="89" y="13"/>
                      <a:pt x="106" y="17"/>
                      <a:pt x="113" y="18"/>
                    </a:cubicBezTo>
                    <a:cubicBezTo>
                      <a:pt x="115" y="19"/>
                      <a:pt x="113" y="20"/>
                      <a:pt x="110" y="20"/>
                    </a:cubicBezTo>
                    <a:cubicBezTo>
                      <a:pt x="99" y="18"/>
                      <a:pt x="99" y="16"/>
                      <a:pt x="8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1" name="Freeform 6758">
                <a:extLst>
                  <a:ext uri="{FF2B5EF4-FFF2-40B4-BE49-F238E27FC236}">
                    <a16:creationId xmlns:a16="http://schemas.microsoft.com/office/drawing/2014/main" id="{8C6E42A6-D388-46DB-BAC3-A8897CB49ED7}"/>
                  </a:ext>
                </a:extLst>
              </p:cNvPr>
              <p:cNvSpPr>
                <a:spLocks/>
              </p:cNvSpPr>
              <p:nvPr/>
            </p:nvSpPr>
            <p:spPr bwMode="auto">
              <a:xfrm>
                <a:off x="2808" y="2104"/>
                <a:ext cx="2" cy="15"/>
              </a:xfrm>
              <a:custGeom>
                <a:avLst/>
                <a:gdLst>
                  <a:gd name="T0" fmla="*/ 3 w 3"/>
                  <a:gd name="T1" fmla="*/ 23 h 26"/>
                  <a:gd name="T2" fmla="*/ 1 w 3"/>
                  <a:gd name="T3" fmla="*/ 16 h 26"/>
                  <a:gd name="T4" fmla="*/ 0 w 3"/>
                  <a:gd name="T5" fmla="*/ 9 h 26"/>
                  <a:gd name="T6" fmla="*/ 2 w 3"/>
                  <a:gd name="T7" fmla="*/ 0 h 26"/>
                  <a:gd name="T8" fmla="*/ 3 w 3"/>
                  <a:gd name="T9" fmla="*/ 23 h 26"/>
                </a:gdLst>
                <a:ahLst/>
                <a:cxnLst>
                  <a:cxn ang="0">
                    <a:pos x="T0" y="T1"/>
                  </a:cxn>
                  <a:cxn ang="0">
                    <a:pos x="T2" y="T3"/>
                  </a:cxn>
                  <a:cxn ang="0">
                    <a:pos x="T4" y="T5"/>
                  </a:cxn>
                  <a:cxn ang="0">
                    <a:pos x="T6" y="T7"/>
                  </a:cxn>
                  <a:cxn ang="0">
                    <a:pos x="T8" y="T9"/>
                  </a:cxn>
                </a:cxnLst>
                <a:rect l="0" t="0" r="r" b="b"/>
                <a:pathLst>
                  <a:path w="3" h="26">
                    <a:moveTo>
                      <a:pt x="3" y="23"/>
                    </a:moveTo>
                    <a:cubicBezTo>
                      <a:pt x="2" y="26"/>
                      <a:pt x="2" y="20"/>
                      <a:pt x="1" y="16"/>
                    </a:cubicBezTo>
                    <a:cubicBezTo>
                      <a:pt x="1" y="11"/>
                      <a:pt x="1" y="6"/>
                      <a:pt x="0" y="9"/>
                    </a:cubicBezTo>
                    <a:cubicBezTo>
                      <a:pt x="0" y="4"/>
                      <a:pt x="1" y="1"/>
                      <a:pt x="2" y="0"/>
                    </a:cubicBezTo>
                    <a:cubicBezTo>
                      <a:pt x="1" y="15"/>
                      <a:pt x="2" y="10"/>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2" name="Freeform 6759">
                <a:extLst>
                  <a:ext uri="{FF2B5EF4-FFF2-40B4-BE49-F238E27FC236}">
                    <a16:creationId xmlns:a16="http://schemas.microsoft.com/office/drawing/2014/main" id="{E4EACF97-2B3C-427A-A096-FB9905D1473E}"/>
                  </a:ext>
                </a:extLst>
              </p:cNvPr>
              <p:cNvSpPr>
                <a:spLocks/>
              </p:cNvSpPr>
              <p:nvPr/>
            </p:nvSpPr>
            <p:spPr bwMode="auto">
              <a:xfrm>
                <a:off x="2667" y="1765"/>
                <a:ext cx="27" cy="33"/>
              </a:xfrm>
              <a:custGeom>
                <a:avLst/>
                <a:gdLst>
                  <a:gd name="T0" fmla="*/ 0 w 48"/>
                  <a:gd name="T1" fmla="*/ 2 h 57"/>
                  <a:gd name="T2" fmla="*/ 1 w 48"/>
                  <a:gd name="T3" fmla="*/ 0 h 57"/>
                  <a:gd name="T4" fmla="*/ 16 w 48"/>
                  <a:gd name="T5" fmla="*/ 16 h 57"/>
                  <a:gd name="T6" fmla="*/ 6 w 48"/>
                  <a:gd name="T7" fmla="*/ 7 h 57"/>
                  <a:gd name="T8" fmla="*/ 27 w 48"/>
                  <a:gd name="T9" fmla="*/ 32 h 57"/>
                  <a:gd name="T10" fmla="*/ 48 w 48"/>
                  <a:gd name="T11" fmla="*/ 57 h 57"/>
                  <a:gd name="T12" fmla="*/ 25 w 48"/>
                  <a:gd name="T13" fmla="*/ 31 h 57"/>
                  <a:gd name="T14" fmla="*/ 0 w 48"/>
                  <a:gd name="T15" fmla="*/ 2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57">
                    <a:moveTo>
                      <a:pt x="0" y="2"/>
                    </a:moveTo>
                    <a:cubicBezTo>
                      <a:pt x="5" y="6"/>
                      <a:pt x="0" y="1"/>
                      <a:pt x="1" y="0"/>
                    </a:cubicBezTo>
                    <a:cubicBezTo>
                      <a:pt x="8" y="9"/>
                      <a:pt x="8" y="7"/>
                      <a:pt x="16" y="16"/>
                    </a:cubicBezTo>
                    <a:cubicBezTo>
                      <a:pt x="15" y="17"/>
                      <a:pt x="6" y="6"/>
                      <a:pt x="6" y="7"/>
                    </a:cubicBezTo>
                    <a:cubicBezTo>
                      <a:pt x="15" y="17"/>
                      <a:pt x="21" y="25"/>
                      <a:pt x="27" y="32"/>
                    </a:cubicBezTo>
                    <a:cubicBezTo>
                      <a:pt x="34" y="39"/>
                      <a:pt x="40" y="46"/>
                      <a:pt x="48" y="57"/>
                    </a:cubicBezTo>
                    <a:cubicBezTo>
                      <a:pt x="39" y="47"/>
                      <a:pt x="32" y="39"/>
                      <a:pt x="25" y="3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3" name="Freeform 6760">
                <a:extLst>
                  <a:ext uri="{FF2B5EF4-FFF2-40B4-BE49-F238E27FC236}">
                    <a16:creationId xmlns:a16="http://schemas.microsoft.com/office/drawing/2014/main" id="{6BCDFA8D-2082-4241-A9CD-49C6835BCC94}"/>
                  </a:ext>
                </a:extLst>
              </p:cNvPr>
              <p:cNvSpPr>
                <a:spLocks/>
              </p:cNvSpPr>
              <p:nvPr/>
            </p:nvSpPr>
            <p:spPr bwMode="auto">
              <a:xfrm>
                <a:off x="2781" y="1961"/>
                <a:ext cx="9" cy="34"/>
              </a:xfrm>
              <a:custGeom>
                <a:avLst/>
                <a:gdLst>
                  <a:gd name="T0" fmla="*/ 0 w 17"/>
                  <a:gd name="T1" fmla="*/ 0 h 59"/>
                  <a:gd name="T2" fmla="*/ 5 w 17"/>
                  <a:gd name="T3" fmla="*/ 5 h 59"/>
                  <a:gd name="T4" fmla="*/ 12 w 17"/>
                  <a:gd name="T5" fmla="*/ 21 h 59"/>
                  <a:gd name="T6" fmla="*/ 7 w 17"/>
                  <a:gd name="T7" fmla="*/ 17 h 59"/>
                  <a:gd name="T8" fmla="*/ 10 w 17"/>
                  <a:gd name="T9" fmla="*/ 29 h 59"/>
                  <a:gd name="T10" fmla="*/ 14 w 17"/>
                  <a:gd name="T11" fmla="*/ 38 h 59"/>
                  <a:gd name="T12" fmla="*/ 17 w 17"/>
                  <a:gd name="T13" fmla="*/ 59 h 59"/>
                  <a:gd name="T14" fmla="*/ 12 w 17"/>
                  <a:gd name="T15" fmla="*/ 41 h 59"/>
                  <a:gd name="T16" fmla="*/ 7 w 17"/>
                  <a:gd name="T17" fmla="*/ 21 h 59"/>
                  <a:gd name="T18" fmla="*/ 0 w 17"/>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59">
                    <a:moveTo>
                      <a:pt x="0" y="0"/>
                    </a:moveTo>
                    <a:cubicBezTo>
                      <a:pt x="3" y="5"/>
                      <a:pt x="4" y="4"/>
                      <a:pt x="5" y="5"/>
                    </a:cubicBezTo>
                    <a:cubicBezTo>
                      <a:pt x="6" y="6"/>
                      <a:pt x="7" y="9"/>
                      <a:pt x="12" y="21"/>
                    </a:cubicBezTo>
                    <a:cubicBezTo>
                      <a:pt x="10" y="19"/>
                      <a:pt x="7" y="12"/>
                      <a:pt x="7" y="17"/>
                    </a:cubicBezTo>
                    <a:cubicBezTo>
                      <a:pt x="8" y="20"/>
                      <a:pt x="9" y="24"/>
                      <a:pt x="10" y="29"/>
                    </a:cubicBezTo>
                    <a:cubicBezTo>
                      <a:pt x="12" y="39"/>
                      <a:pt x="12" y="31"/>
                      <a:pt x="14" y="38"/>
                    </a:cubicBezTo>
                    <a:cubicBezTo>
                      <a:pt x="16" y="48"/>
                      <a:pt x="17" y="55"/>
                      <a:pt x="17" y="59"/>
                    </a:cubicBezTo>
                    <a:cubicBezTo>
                      <a:pt x="16" y="49"/>
                      <a:pt x="15" y="53"/>
                      <a:pt x="12" y="41"/>
                    </a:cubicBezTo>
                    <a:cubicBezTo>
                      <a:pt x="12" y="37"/>
                      <a:pt x="10" y="29"/>
                      <a:pt x="7" y="21"/>
                    </a:cubicBezTo>
                    <a:cubicBezTo>
                      <a:pt x="4" y="1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4" name="Freeform 6761">
                <a:extLst>
                  <a:ext uri="{FF2B5EF4-FFF2-40B4-BE49-F238E27FC236}">
                    <a16:creationId xmlns:a16="http://schemas.microsoft.com/office/drawing/2014/main" id="{D6687846-4008-4FAE-A825-1A13FB88728C}"/>
                  </a:ext>
                </a:extLst>
              </p:cNvPr>
              <p:cNvSpPr>
                <a:spLocks noEditPoints="1"/>
              </p:cNvSpPr>
              <p:nvPr/>
            </p:nvSpPr>
            <p:spPr bwMode="auto">
              <a:xfrm>
                <a:off x="2792" y="2019"/>
                <a:ext cx="15" cy="71"/>
              </a:xfrm>
              <a:custGeom>
                <a:avLst/>
                <a:gdLst>
                  <a:gd name="T0" fmla="*/ 8 w 26"/>
                  <a:gd name="T1" fmla="*/ 68 h 124"/>
                  <a:gd name="T2" fmla="*/ 10 w 26"/>
                  <a:gd name="T3" fmla="*/ 79 h 124"/>
                  <a:gd name="T4" fmla="*/ 10 w 26"/>
                  <a:gd name="T5" fmla="*/ 62 h 124"/>
                  <a:gd name="T6" fmla="*/ 15 w 26"/>
                  <a:gd name="T7" fmla="*/ 83 h 124"/>
                  <a:gd name="T8" fmla="*/ 18 w 26"/>
                  <a:gd name="T9" fmla="*/ 106 h 124"/>
                  <a:gd name="T10" fmla="*/ 21 w 26"/>
                  <a:gd name="T11" fmla="*/ 124 h 124"/>
                  <a:gd name="T12" fmla="*/ 19 w 26"/>
                  <a:gd name="T13" fmla="*/ 108 h 124"/>
                  <a:gd name="T14" fmla="*/ 21 w 26"/>
                  <a:gd name="T15" fmla="*/ 99 h 124"/>
                  <a:gd name="T16" fmla="*/ 25 w 26"/>
                  <a:gd name="T17" fmla="*/ 116 h 124"/>
                  <a:gd name="T18" fmla="*/ 24 w 26"/>
                  <a:gd name="T19" fmla="*/ 96 h 124"/>
                  <a:gd name="T20" fmla="*/ 22 w 26"/>
                  <a:gd name="T21" fmla="*/ 94 h 124"/>
                  <a:gd name="T22" fmla="*/ 24 w 26"/>
                  <a:gd name="T23" fmla="*/ 84 h 124"/>
                  <a:gd name="T24" fmla="*/ 17 w 26"/>
                  <a:gd name="T25" fmla="*/ 42 h 124"/>
                  <a:gd name="T26" fmla="*/ 15 w 26"/>
                  <a:gd name="T27" fmla="*/ 22 h 124"/>
                  <a:gd name="T28" fmla="*/ 13 w 26"/>
                  <a:gd name="T29" fmla="*/ 24 h 124"/>
                  <a:gd name="T30" fmla="*/ 11 w 26"/>
                  <a:gd name="T31" fmla="*/ 8 h 124"/>
                  <a:gd name="T32" fmla="*/ 8 w 26"/>
                  <a:gd name="T33" fmla="*/ 16 h 124"/>
                  <a:gd name="T34" fmla="*/ 6 w 26"/>
                  <a:gd name="T35" fmla="*/ 4 h 124"/>
                  <a:gd name="T36" fmla="*/ 0 w 26"/>
                  <a:gd name="T37" fmla="*/ 10 h 124"/>
                  <a:gd name="T38" fmla="*/ 6 w 26"/>
                  <a:gd name="T39" fmla="*/ 45 h 124"/>
                  <a:gd name="T40" fmla="*/ 2 w 26"/>
                  <a:gd name="T41" fmla="*/ 26 h 124"/>
                  <a:gd name="T42" fmla="*/ 0 w 26"/>
                  <a:gd name="T43" fmla="*/ 32 h 124"/>
                  <a:gd name="T44" fmla="*/ 6 w 26"/>
                  <a:gd name="T45" fmla="*/ 66 h 124"/>
                  <a:gd name="T46" fmla="*/ 2 w 26"/>
                  <a:gd name="T47" fmla="*/ 52 h 124"/>
                  <a:gd name="T48" fmla="*/ 2 w 26"/>
                  <a:gd name="T49" fmla="*/ 65 h 124"/>
                  <a:gd name="T50" fmla="*/ 7 w 26"/>
                  <a:gd name="T51" fmla="*/ 90 h 124"/>
                  <a:gd name="T52" fmla="*/ 4 w 26"/>
                  <a:gd name="T53" fmla="*/ 80 h 124"/>
                  <a:gd name="T54" fmla="*/ 3 w 26"/>
                  <a:gd name="T55" fmla="*/ 97 h 124"/>
                  <a:gd name="T56" fmla="*/ 5 w 26"/>
                  <a:gd name="T57" fmla="*/ 112 h 124"/>
                  <a:gd name="T58" fmla="*/ 7 w 26"/>
                  <a:gd name="T59" fmla="*/ 102 h 124"/>
                  <a:gd name="T60" fmla="*/ 9 w 26"/>
                  <a:gd name="T61" fmla="*/ 117 h 124"/>
                  <a:gd name="T62" fmla="*/ 13 w 26"/>
                  <a:gd name="T63" fmla="*/ 118 h 124"/>
                  <a:gd name="T64" fmla="*/ 6 w 26"/>
                  <a:gd name="T65" fmla="*/ 53 h 124"/>
                  <a:gd name="T66" fmla="*/ 3 w 26"/>
                  <a:gd name="T67" fmla="*/ 38 h 124"/>
                  <a:gd name="T68" fmla="*/ 9 w 26"/>
                  <a:gd name="T69" fmla="*/ 67 h 124"/>
                  <a:gd name="T70" fmla="*/ 8 w 26"/>
                  <a:gd name="T71" fmla="*/ 68 h 124"/>
                  <a:gd name="T72" fmla="*/ 3 w 26"/>
                  <a:gd name="T73" fmla="*/ 12 h 124"/>
                  <a:gd name="T74" fmla="*/ 5 w 26"/>
                  <a:gd name="T75" fmla="*/ 19 h 124"/>
                  <a:gd name="T76" fmla="*/ 8 w 26"/>
                  <a:gd name="T77" fmla="*/ 29 h 124"/>
                  <a:gd name="T78" fmla="*/ 7 w 26"/>
                  <a:gd name="T79" fmla="*/ 26 h 124"/>
                  <a:gd name="T80" fmla="*/ 7 w 26"/>
                  <a:gd name="T81" fmla="*/ 35 h 124"/>
                  <a:gd name="T82" fmla="*/ 3 w 26"/>
                  <a:gd name="T83" fmla="*/ 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124">
                    <a:moveTo>
                      <a:pt x="8" y="68"/>
                    </a:moveTo>
                    <a:cubicBezTo>
                      <a:pt x="9" y="68"/>
                      <a:pt x="10" y="73"/>
                      <a:pt x="10" y="79"/>
                    </a:cubicBezTo>
                    <a:cubicBezTo>
                      <a:pt x="13" y="82"/>
                      <a:pt x="10" y="67"/>
                      <a:pt x="10" y="62"/>
                    </a:cubicBezTo>
                    <a:cubicBezTo>
                      <a:pt x="12" y="71"/>
                      <a:pt x="14" y="74"/>
                      <a:pt x="15" y="83"/>
                    </a:cubicBezTo>
                    <a:cubicBezTo>
                      <a:pt x="16" y="89"/>
                      <a:pt x="17" y="98"/>
                      <a:pt x="18" y="106"/>
                    </a:cubicBezTo>
                    <a:cubicBezTo>
                      <a:pt x="19" y="114"/>
                      <a:pt x="20" y="121"/>
                      <a:pt x="21" y="124"/>
                    </a:cubicBezTo>
                    <a:cubicBezTo>
                      <a:pt x="22" y="122"/>
                      <a:pt x="20" y="118"/>
                      <a:pt x="19" y="108"/>
                    </a:cubicBezTo>
                    <a:cubicBezTo>
                      <a:pt x="22" y="120"/>
                      <a:pt x="20" y="97"/>
                      <a:pt x="21" y="99"/>
                    </a:cubicBezTo>
                    <a:cubicBezTo>
                      <a:pt x="22" y="111"/>
                      <a:pt x="24" y="117"/>
                      <a:pt x="25" y="116"/>
                    </a:cubicBezTo>
                    <a:cubicBezTo>
                      <a:pt x="24" y="105"/>
                      <a:pt x="26" y="108"/>
                      <a:pt x="24" y="96"/>
                    </a:cubicBezTo>
                    <a:cubicBezTo>
                      <a:pt x="23" y="96"/>
                      <a:pt x="23" y="99"/>
                      <a:pt x="22" y="94"/>
                    </a:cubicBezTo>
                    <a:cubicBezTo>
                      <a:pt x="22" y="87"/>
                      <a:pt x="22" y="84"/>
                      <a:pt x="24" y="84"/>
                    </a:cubicBezTo>
                    <a:cubicBezTo>
                      <a:pt x="22" y="65"/>
                      <a:pt x="20" y="51"/>
                      <a:pt x="17" y="42"/>
                    </a:cubicBezTo>
                    <a:cubicBezTo>
                      <a:pt x="19" y="36"/>
                      <a:pt x="14" y="28"/>
                      <a:pt x="15" y="22"/>
                    </a:cubicBezTo>
                    <a:cubicBezTo>
                      <a:pt x="14" y="18"/>
                      <a:pt x="13" y="19"/>
                      <a:pt x="13" y="24"/>
                    </a:cubicBezTo>
                    <a:cubicBezTo>
                      <a:pt x="11" y="12"/>
                      <a:pt x="12" y="16"/>
                      <a:pt x="11" y="8"/>
                    </a:cubicBezTo>
                    <a:cubicBezTo>
                      <a:pt x="9" y="7"/>
                      <a:pt x="9" y="14"/>
                      <a:pt x="8" y="16"/>
                    </a:cubicBezTo>
                    <a:cubicBezTo>
                      <a:pt x="6" y="4"/>
                      <a:pt x="6" y="4"/>
                      <a:pt x="6" y="4"/>
                    </a:cubicBezTo>
                    <a:cubicBezTo>
                      <a:pt x="1" y="0"/>
                      <a:pt x="4" y="20"/>
                      <a:pt x="0" y="10"/>
                    </a:cubicBezTo>
                    <a:cubicBezTo>
                      <a:pt x="2" y="21"/>
                      <a:pt x="6" y="40"/>
                      <a:pt x="6" y="45"/>
                    </a:cubicBezTo>
                    <a:cubicBezTo>
                      <a:pt x="4" y="38"/>
                      <a:pt x="4" y="35"/>
                      <a:pt x="2" y="26"/>
                    </a:cubicBezTo>
                    <a:cubicBezTo>
                      <a:pt x="2" y="37"/>
                      <a:pt x="0" y="25"/>
                      <a:pt x="0" y="32"/>
                    </a:cubicBezTo>
                    <a:cubicBezTo>
                      <a:pt x="2" y="45"/>
                      <a:pt x="5" y="57"/>
                      <a:pt x="6" y="66"/>
                    </a:cubicBezTo>
                    <a:cubicBezTo>
                      <a:pt x="4" y="65"/>
                      <a:pt x="3" y="50"/>
                      <a:pt x="2" y="52"/>
                    </a:cubicBezTo>
                    <a:cubicBezTo>
                      <a:pt x="1" y="55"/>
                      <a:pt x="4" y="70"/>
                      <a:pt x="2" y="65"/>
                    </a:cubicBezTo>
                    <a:cubicBezTo>
                      <a:pt x="4" y="79"/>
                      <a:pt x="5" y="74"/>
                      <a:pt x="7" y="90"/>
                    </a:cubicBezTo>
                    <a:cubicBezTo>
                      <a:pt x="6" y="95"/>
                      <a:pt x="5" y="81"/>
                      <a:pt x="4" y="80"/>
                    </a:cubicBezTo>
                    <a:cubicBezTo>
                      <a:pt x="6" y="94"/>
                      <a:pt x="3" y="88"/>
                      <a:pt x="3" y="97"/>
                    </a:cubicBezTo>
                    <a:cubicBezTo>
                      <a:pt x="5" y="99"/>
                      <a:pt x="4" y="106"/>
                      <a:pt x="5" y="112"/>
                    </a:cubicBezTo>
                    <a:cubicBezTo>
                      <a:pt x="6" y="109"/>
                      <a:pt x="7" y="107"/>
                      <a:pt x="7" y="102"/>
                    </a:cubicBezTo>
                    <a:cubicBezTo>
                      <a:pt x="9" y="109"/>
                      <a:pt x="8" y="110"/>
                      <a:pt x="9" y="117"/>
                    </a:cubicBezTo>
                    <a:cubicBezTo>
                      <a:pt x="12" y="118"/>
                      <a:pt x="10" y="113"/>
                      <a:pt x="13" y="118"/>
                    </a:cubicBezTo>
                    <a:cubicBezTo>
                      <a:pt x="12" y="91"/>
                      <a:pt x="5" y="65"/>
                      <a:pt x="6" y="53"/>
                    </a:cubicBezTo>
                    <a:cubicBezTo>
                      <a:pt x="6" y="58"/>
                      <a:pt x="2" y="42"/>
                      <a:pt x="3" y="38"/>
                    </a:cubicBezTo>
                    <a:cubicBezTo>
                      <a:pt x="5" y="47"/>
                      <a:pt x="9" y="55"/>
                      <a:pt x="9" y="67"/>
                    </a:cubicBezTo>
                    <a:cubicBezTo>
                      <a:pt x="8" y="65"/>
                      <a:pt x="8" y="63"/>
                      <a:pt x="8" y="68"/>
                    </a:cubicBezTo>
                    <a:close/>
                    <a:moveTo>
                      <a:pt x="3" y="12"/>
                    </a:moveTo>
                    <a:cubicBezTo>
                      <a:pt x="4" y="12"/>
                      <a:pt x="5" y="17"/>
                      <a:pt x="5" y="19"/>
                    </a:cubicBezTo>
                    <a:cubicBezTo>
                      <a:pt x="6" y="22"/>
                      <a:pt x="7" y="22"/>
                      <a:pt x="8" y="29"/>
                    </a:cubicBezTo>
                    <a:cubicBezTo>
                      <a:pt x="8" y="30"/>
                      <a:pt x="7" y="28"/>
                      <a:pt x="7" y="26"/>
                    </a:cubicBezTo>
                    <a:cubicBezTo>
                      <a:pt x="7" y="29"/>
                      <a:pt x="8" y="35"/>
                      <a:pt x="7" y="35"/>
                    </a:cubicBezTo>
                    <a:cubicBezTo>
                      <a:pt x="5" y="26"/>
                      <a:pt x="6" y="23"/>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5" name="Freeform 6762">
                <a:extLst>
                  <a:ext uri="{FF2B5EF4-FFF2-40B4-BE49-F238E27FC236}">
                    <a16:creationId xmlns:a16="http://schemas.microsoft.com/office/drawing/2014/main" id="{AC6FD57B-8A1B-4D6A-87E1-AE30E11D1738}"/>
                  </a:ext>
                </a:extLst>
              </p:cNvPr>
              <p:cNvSpPr>
                <a:spLocks noEditPoints="1"/>
              </p:cNvSpPr>
              <p:nvPr/>
            </p:nvSpPr>
            <p:spPr bwMode="auto">
              <a:xfrm>
                <a:off x="2666" y="1778"/>
                <a:ext cx="58" cy="71"/>
              </a:xfrm>
              <a:custGeom>
                <a:avLst/>
                <a:gdLst>
                  <a:gd name="T0" fmla="*/ 68 w 101"/>
                  <a:gd name="T1" fmla="*/ 77 h 126"/>
                  <a:gd name="T2" fmla="*/ 47 w 101"/>
                  <a:gd name="T3" fmla="*/ 50 h 126"/>
                  <a:gd name="T4" fmla="*/ 54 w 101"/>
                  <a:gd name="T5" fmla="*/ 62 h 126"/>
                  <a:gd name="T6" fmla="*/ 59 w 101"/>
                  <a:gd name="T7" fmla="*/ 72 h 126"/>
                  <a:gd name="T8" fmla="*/ 25 w 101"/>
                  <a:gd name="T9" fmla="*/ 27 h 126"/>
                  <a:gd name="T10" fmla="*/ 15 w 101"/>
                  <a:gd name="T11" fmla="*/ 18 h 126"/>
                  <a:gd name="T12" fmla="*/ 0 w 101"/>
                  <a:gd name="T13" fmla="*/ 0 h 126"/>
                  <a:gd name="T14" fmla="*/ 24 w 101"/>
                  <a:gd name="T15" fmla="*/ 30 h 126"/>
                  <a:gd name="T16" fmla="*/ 56 w 101"/>
                  <a:gd name="T17" fmla="*/ 71 h 126"/>
                  <a:gd name="T18" fmla="*/ 76 w 101"/>
                  <a:gd name="T19" fmla="*/ 98 h 126"/>
                  <a:gd name="T20" fmla="*/ 95 w 101"/>
                  <a:gd name="T21" fmla="*/ 126 h 126"/>
                  <a:gd name="T22" fmla="*/ 82 w 101"/>
                  <a:gd name="T23" fmla="*/ 105 h 126"/>
                  <a:gd name="T24" fmla="*/ 64 w 101"/>
                  <a:gd name="T25" fmla="*/ 79 h 126"/>
                  <a:gd name="T26" fmla="*/ 60 w 101"/>
                  <a:gd name="T27" fmla="*/ 70 h 126"/>
                  <a:gd name="T28" fmla="*/ 68 w 101"/>
                  <a:gd name="T29" fmla="*/ 76 h 126"/>
                  <a:gd name="T30" fmla="*/ 81 w 101"/>
                  <a:gd name="T31" fmla="*/ 94 h 126"/>
                  <a:gd name="T32" fmla="*/ 78 w 101"/>
                  <a:gd name="T33" fmla="*/ 88 h 126"/>
                  <a:gd name="T34" fmla="*/ 73 w 101"/>
                  <a:gd name="T35" fmla="*/ 80 h 126"/>
                  <a:gd name="T36" fmla="*/ 85 w 101"/>
                  <a:gd name="T37" fmla="*/ 93 h 126"/>
                  <a:gd name="T38" fmla="*/ 70 w 101"/>
                  <a:gd name="T39" fmla="*/ 70 h 126"/>
                  <a:gd name="T40" fmla="*/ 77 w 101"/>
                  <a:gd name="T41" fmla="*/ 77 h 126"/>
                  <a:gd name="T42" fmla="*/ 84 w 101"/>
                  <a:gd name="T43" fmla="*/ 86 h 126"/>
                  <a:gd name="T44" fmla="*/ 78 w 101"/>
                  <a:gd name="T45" fmla="*/ 76 h 126"/>
                  <a:gd name="T46" fmla="*/ 79 w 101"/>
                  <a:gd name="T47" fmla="*/ 74 h 126"/>
                  <a:gd name="T48" fmla="*/ 89 w 101"/>
                  <a:gd name="T49" fmla="*/ 89 h 126"/>
                  <a:gd name="T50" fmla="*/ 95 w 101"/>
                  <a:gd name="T51" fmla="*/ 101 h 126"/>
                  <a:gd name="T52" fmla="*/ 101 w 101"/>
                  <a:gd name="T53" fmla="*/ 105 h 126"/>
                  <a:gd name="T54" fmla="*/ 79 w 101"/>
                  <a:gd name="T55" fmla="*/ 73 h 126"/>
                  <a:gd name="T56" fmla="*/ 80 w 101"/>
                  <a:gd name="T57" fmla="*/ 70 h 126"/>
                  <a:gd name="T58" fmla="*/ 68 w 101"/>
                  <a:gd name="T59" fmla="*/ 57 h 126"/>
                  <a:gd name="T60" fmla="*/ 74 w 101"/>
                  <a:gd name="T61" fmla="*/ 58 h 126"/>
                  <a:gd name="T62" fmla="*/ 63 w 101"/>
                  <a:gd name="T63" fmla="*/ 52 h 126"/>
                  <a:gd name="T64" fmla="*/ 51 w 101"/>
                  <a:gd name="T65" fmla="*/ 39 h 126"/>
                  <a:gd name="T66" fmla="*/ 64 w 101"/>
                  <a:gd name="T67" fmla="*/ 58 h 126"/>
                  <a:gd name="T68" fmla="*/ 68 w 101"/>
                  <a:gd name="T69" fmla="*/ 68 h 126"/>
                  <a:gd name="T70" fmla="*/ 61 w 101"/>
                  <a:gd name="T71" fmla="*/ 59 h 126"/>
                  <a:gd name="T72" fmla="*/ 59 w 101"/>
                  <a:gd name="T73" fmla="*/ 55 h 126"/>
                  <a:gd name="T74" fmla="*/ 53 w 101"/>
                  <a:gd name="T75" fmla="*/ 51 h 126"/>
                  <a:gd name="T76" fmla="*/ 59 w 101"/>
                  <a:gd name="T77" fmla="*/ 63 h 126"/>
                  <a:gd name="T78" fmla="*/ 57 w 101"/>
                  <a:gd name="T79" fmla="*/ 61 h 126"/>
                  <a:gd name="T80" fmla="*/ 45 w 101"/>
                  <a:gd name="T81" fmla="*/ 46 h 126"/>
                  <a:gd name="T82" fmla="*/ 46 w 101"/>
                  <a:gd name="T83" fmla="*/ 43 h 126"/>
                  <a:gd name="T84" fmla="*/ 28 w 101"/>
                  <a:gd name="T85" fmla="*/ 26 h 126"/>
                  <a:gd name="T86" fmla="*/ 25 w 101"/>
                  <a:gd name="T87" fmla="*/ 26 h 126"/>
                  <a:gd name="T88" fmla="*/ 35 w 101"/>
                  <a:gd name="T89" fmla="*/ 37 h 126"/>
                  <a:gd name="T90" fmla="*/ 36 w 101"/>
                  <a:gd name="T91" fmla="*/ 34 h 126"/>
                  <a:gd name="T92" fmla="*/ 68 w 101"/>
                  <a:gd name="T93" fmla="*/ 77 h 126"/>
                  <a:gd name="T94" fmla="*/ 60 w 101"/>
                  <a:gd name="T95" fmla="*/ 60 h 126"/>
                  <a:gd name="T96" fmla="*/ 72 w 101"/>
                  <a:gd name="T97" fmla="*/ 75 h 126"/>
                  <a:gd name="T98" fmla="*/ 69 w 101"/>
                  <a:gd name="T99" fmla="*/ 74 h 126"/>
                  <a:gd name="T100" fmla="*/ 60 w 101"/>
                  <a:gd name="T101" fmla="*/ 6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6">
                    <a:moveTo>
                      <a:pt x="68" y="77"/>
                    </a:moveTo>
                    <a:cubicBezTo>
                      <a:pt x="60" y="67"/>
                      <a:pt x="58" y="64"/>
                      <a:pt x="47" y="50"/>
                    </a:cubicBezTo>
                    <a:cubicBezTo>
                      <a:pt x="46" y="51"/>
                      <a:pt x="50" y="57"/>
                      <a:pt x="54" y="62"/>
                    </a:cubicBezTo>
                    <a:cubicBezTo>
                      <a:pt x="58" y="67"/>
                      <a:pt x="61" y="73"/>
                      <a:pt x="59" y="72"/>
                    </a:cubicBezTo>
                    <a:cubicBezTo>
                      <a:pt x="50" y="60"/>
                      <a:pt x="35" y="42"/>
                      <a:pt x="25" y="27"/>
                    </a:cubicBezTo>
                    <a:cubicBezTo>
                      <a:pt x="24" y="29"/>
                      <a:pt x="20" y="24"/>
                      <a:pt x="15" y="18"/>
                    </a:cubicBezTo>
                    <a:cubicBezTo>
                      <a:pt x="10" y="11"/>
                      <a:pt x="4" y="4"/>
                      <a:pt x="0" y="0"/>
                    </a:cubicBezTo>
                    <a:cubicBezTo>
                      <a:pt x="3" y="6"/>
                      <a:pt x="13" y="17"/>
                      <a:pt x="24" y="30"/>
                    </a:cubicBezTo>
                    <a:cubicBezTo>
                      <a:pt x="35" y="43"/>
                      <a:pt x="48" y="58"/>
                      <a:pt x="56" y="71"/>
                    </a:cubicBezTo>
                    <a:cubicBezTo>
                      <a:pt x="59" y="73"/>
                      <a:pt x="68" y="85"/>
                      <a:pt x="76" y="98"/>
                    </a:cubicBezTo>
                    <a:cubicBezTo>
                      <a:pt x="84" y="110"/>
                      <a:pt x="92" y="123"/>
                      <a:pt x="95" y="126"/>
                    </a:cubicBezTo>
                    <a:cubicBezTo>
                      <a:pt x="93" y="122"/>
                      <a:pt x="88" y="114"/>
                      <a:pt x="82" y="105"/>
                    </a:cubicBezTo>
                    <a:cubicBezTo>
                      <a:pt x="76" y="97"/>
                      <a:pt x="69" y="87"/>
                      <a:pt x="64" y="79"/>
                    </a:cubicBezTo>
                    <a:cubicBezTo>
                      <a:pt x="62" y="75"/>
                      <a:pt x="61" y="72"/>
                      <a:pt x="60" y="70"/>
                    </a:cubicBezTo>
                    <a:cubicBezTo>
                      <a:pt x="66" y="77"/>
                      <a:pt x="74" y="86"/>
                      <a:pt x="68" y="76"/>
                    </a:cubicBezTo>
                    <a:cubicBezTo>
                      <a:pt x="76" y="87"/>
                      <a:pt x="74" y="82"/>
                      <a:pt x="81" y="94"/>
                    </a:cubicBezTo>
                    <a:cubicBezTo>
                      <a:pt x="83" y="96"/>
                      <a:pt x="81" y="92"/>
                      <a:pt x="78" y="88"/>
                    </a:cubicBezTo>
                    <a:cubicBezTo>
                      <a:pt x="76" y="84"/>
                      <a:pt x="73" y="80"/>
                      <a:pt x="73" y="80"/>
                    </a:cubicBezTo>
                    <a:cubicBezTo>
                      <a:pt x="71" y="72"/>
                      <a:pt x="81" y="88"/>
                      <a:pt x="85" y="93"/>
                    </a:cubicBezTo>
                    <a:cubicBezTo>
                      <a:pt x="81" y="84"/>
                      <a:pt x="70" y="73"/>
                      <a:pt x="70" y="70"/>
                    </a:cubicBezTo>
                    <a:cubicBezTo>
                      <a:pt x="70" y="68"/>
                      <a:pt x="73" y="72"/>
                      <a:pt x="77" y="77"/>
                    </a:cubicBezTo>
                    <a:cubicBezTo>
                      <a:pt x="80" y="81"/>
                      <a:pt x="83" y="87"/>
                      <a:pt x="84" y="86"/>
                    </a:cubicBezTo>
                    <a:cubicBezTo>
                      <a:pt x="80" y="81"/>
                      <a:pt x="79" y="78"/>
                      <a:pt x="78" y="76"/>
                    </a:cubicBezTo>
                    <a:cubicBezTo>
                      <a:pt x="89" y="91"/>
                      <a:pt x="83" y="80"/>
                      <a:pt x="79" y="74"/>
                    </a:cubicBezTo>
                    <a:cubicBezTo>
                      <a:pt x="85" y="82"/>
                      <a:pt x="87" y="86"/>
                      <a:pt x="89" y="89"/>
                    </a:cubicBezTo>
                    <a:cubicBezTo>
                      <a:pt x="90" y="93"/>
                      <a:pt x="92" y="95"/>
                      <a:pt x="95" y="101"/>
                    </a:cubicBezTo>
                    <a:cubicBezTo>
                      <a:pt x="92" y="93"/>
                      <a:pt x="92" y="94"/>
                      <a:pt x="101" y="105"/>
                    </a:cubicBezTo>
                    <a:cubicBezTo>
                      <a:pt x="97" y="98"/>
                      <a:pt x="87" y="83"/>
                      <a:pt x="79" y="73"/>
                    </a:cubicBezTo>
                    <a:cubicBezTo>
                      <a:pt x="80" y="73"/>
                      <a:pt x="86" y="78"/>
                      <a:pt x="80" y="70"/>
                    </a:cubicBezTo>
                    <a:cubicBezTo>
                      <a:pt x="79" y="71"/>
                      <a:pt x="75" y="67"/>
                      <a:pt x="68" y="57"/>
                    </a:cubicBezTo>
                    <a:cubicBezTo>
                      <a:pt x="71" y="60"/>
                      <a:pt x="78" y="64"/>
                      <a:pt x="74" y="58"/>
                    </a:cubicBezTo>
                    <a:cubicBezTo>
                      <a:pt x="67" y="50"/>
                      <a:pt x="60" y="45"/>
                      <a:pt x="63" y="52"/>
                    </a:cubicBezTo>
                    <a:cubicBezTo>
                      <a:pt x="61" y="50"/>
                      <a:pt x="51" y="36"/>
                      <a:pt x="51" y="39"/>
                    </a:cubicBezTo>
                    <a:cubicBezTo>
                      <a:pt x="58" y="48"/>
                      <a:pt x="62" y="54"/>
                      <a:pt x="64" y="58"/>
                    </a:cubicBezTo>
                    <a:cubicBezTo>
                      <a:pt x="66" y="62"/>
                      <a:pt x="66" y="65"/>
                      <a:pt x="68" y="68"/>
                    </a:cubicBezTo>
                    <a:cubicBezTo>
                      <a:pt x="64" y="64"/>
                      <a:pt x="63" y="62"/>
                      <a:pt x="61" y="59"/>
                    </a:cubicBezTo>
                    <a:cubicBezTo>
                      <a:pt x="62" y="61"/>
                      <a:pt x="67" y="64"/>
                      <a:pt x="59" y="55"/>
                    </a:cubicBezTo>
                    <a:cubicBezTo>
                      <a:pt x="55" y="51"/>
                      <a:pt x="55" y="52"/>
                      <a:pt x="53" y="51"/>
                    </a:cubicBezTo>
                    <a:cubicBezTo>
                      <a:pt x="62" y="62"/>
                      <a:pt x="51" y="51"/>
                      <a:pt x="59" y="63"/>
                    </a:cubicBezTo>
                    <a:cubicBezTo>
                      <a:pt x="58" y="60"/>
                      <a:pt x="57" y="60"/>
                      <a:pt x="57" y="61"/>
                    </a:cubicBezTo>
                    <a:cubicBezTo>
                      <a:pt x="53" y="56"/>
                      <a:pt x="49" y="51"/>
                      <a:pt x="45" y="46"/>
                    </a:cubicBezTo>
                    <a:cubicBezTo>
                      <a:pt x="47" y="47"/>
                      <a:pt x="52" y="50"/>
                      <a:pt x="46" y="43"/>
                    </a:cubicBezTo>
                    <a:cubicBezTo>
                      <a:pt x="40" y="37"/>
                      <a:pt x="36" y="34"/>
                      <a:pt x="28" y="26"/>
                    </a:cubicBezTo>
                    <a:cubicBezTo>
                      <a:pt x="37" y="37"/>
                      <a:pt x="24" y="22"/>
                      <a:pt x="25" y="26"/>
                    </a:cubicBezTo>
                    <a:cubicBezTo>
                      <a:pt x="28" y="29"/>
                      <a:pt x="32" y="33"/>
                      <a:pt x="35" y="37"/>
                    </a:cubicBezTo>
                    <a:cubicBezTo>
                      <a:pt x="42" y="45"/>
                      <a:pt x="29" y="27"/>
                      <a:pt x="36" y="34"/>
                    </a:cubicBezTo>
                    <a:cubicBezTo>
                      <a:pt x="49" y="52"/>
                      <a:pt x="64" y="69"/>
                      <a:pt x="68" y="77"/>
                    </a:cubicBezTo>
                    <a:close/>
                    <a:moveTo>
                      <a:pt x="60" y="60"/>
                    </a:moveTo>
                    <a:cubicBezTo>
                      <a:pt x="64" y="65"/>
                      <a:pt x="68" y="70"/>
                      <a:pt x="72" y="75"/>
                    </a:cubicBezTo>
                    <a:cubicBezTo>
                      <a:pt x="75" y="82"/>
                      <a:pt x="61" y="63"/>
                      <a:pt x="69" y="74"/>
                    </a:cubicBezTo>
                    <a:cubicBezTo>
                      <a:pt x="65" y="71"/>
                      <a:pt x="59" y="60"/>
                      <a:pt x="6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6" name="Freeform 6763">
                <a:extLst>
                  <a:ext uri="{FF2B5EF4-FFF2-40B4-BE49-F238E27FC236}">
                    <a16:creationId xmlns:a16="http://schemas.microsoft.com/office/drawing/2014/main" id="{806F3279-110D-40A3-9F57-DD07FC68A73F}"/>
                  </a:ext>
                </a:extLst>
              </p:cNvPr>
              <p:cNvSpPr>
                <a:spLocks/>
              </p:cNvSpPr>
              <p:nvPr/>
            </p:nvSpPr>
            <p:spPr bwMode="auto">
              <a:xfrm>
                <a:off x="2806" y="2123"/>
                <a:ext cx="1" cy="17"/>
              </a:xfrm>
              <a:custGeom>
                <a:avLst/>
                <a:gdLst>
                  <a:gd name="T0" fmla="*/ 3 w 3"/>
                  <a:gd name="T1" fmla="*/ 17 h 30"/>
                  <a:gd name="T2" fmla="*/ 2 w 3"/>
                  <a:gd name="T3" fmla="*/ 17 h 30"/>
                  <a:gd name="T4" fmla="*/ 1 w 3"/>
                  <a:gd name="T5" fmla="*/ 30 h 30"/>
                  <a:gd name="T6" fmla="*/ 1 w 3"/>
                  <a:gd name="T7" fmla="*/ 3 h 30"/>
                  <a:gd name="T8" fmla="*/ 3 w 3"/>
                  <a:gd name="T9" fmla="*/ 5 h 30"/>
                  <a:gd name="T10" fmla="*/ 3 w 3"/>
                  <a:gd name="T11" fmla="*/ 17 h 30"/>
                </a:gdLst>
                <a:ahLst/>
                <a:cxnLst>
                  <a:cxn ang="0">
                    <a:pos x="T0" y="T1"/>
                  </a:cxn>
                  <a:cxn ang="0">
                    <a:pos x="T2" y="T3"/>
                  </a:cxn>
                  <a:cxn ang="0">
                    <a:pos x="T4" y="T5"/>
                  </a:cxn>
                  <a:cxn ang="0">
                    <a:pos x="T6" y="T7"/>
                  </a:cxn>
                  <a:cxn ang="0">
                    <a:pos x="T8" y="T9"/>
                  </a:cxn>
                  <a:cxn ang="0">
                    <a:pos x="T10" y="T11"/>
                  </a:cxn>
                </a:cxnLst>
                <a:rect l="0" t="0" r="r" b="b"/>
                <a:pathLst>
                  <a:path w="3" h="30">
                    <a:moveTo>
                      <a:pt x="3" y="17"/>
                    </a:moveTo>
                    <a:cubicBezTo>
                      <a:pt x="3" y="21"/>
                      <a:pt x="2" y="19"/>
                      <a:pt x="2" y="17"/>
                    </a:cubicBezTo>
                    <a:cubicBezTo>
                      <a:pt x="1" y="30"/>
                      <a:pt x="1" y="30"/>
                      <a:pt x="1" y="30"/>
                    </a:cubicBezTo>
                    <a:cubicBezTo>
                      <a:pt x="0" y="24"/>
                      <a:pt x="0" y="7"/>
                      <a:pt x="1" y="3"/>
                    </a:cubicBezTo>
                    <a:cubicBezTo>
                      <a:pt x="2" y="0"/>
                      <a:pt x="2" y="9"/>
                      <a:pt x="3" y="5"/>
                    </a:cubicBezTo>
                    <a:cubicBezTo>
                      <a:pt x="3" y="11"/>
                      <a:pt x="2" y="15"/>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7" name="Freeform 6764">
                <a:extLst>
                  <a:ext uri="{FF2B5EF4-FFF2-40B4-BE49-F238E27FC236}">
                    <a16:creationId xmlns:a16="http://schemas.microsoft.com/office/drawing/2014/main" id="{48C19BBF-C307-45B0-B132-837F9EEE76AA}"/>
                  </a:ext>
                </a:extLst>
              </p:cNvPr>
              <p:cNvSpPr>
                <a:spLocks noEditPoints="1"/>
              </p:cNvSpPr>
              <p:nvPr/>
            </p:nvSpPr>
            <p:spPr bwMode="auto">
              <a:xfrm>
                <a:off x="2433" y="2605"/>
                <a:ext cx="64" cy="20"/>
              </a:xfrm>
              <a:custGeom>
                <a:avLst/>
                <a:gdLst>
                  <a:gd name="T0" fmla="*/ 44 w 112"/>
                  <a:gd name="T1" fmla="*/ 36 h 36"/>
                  <a:gd name="T2" fmla="*/ 56 w 112"/>
                  <a:gd name="T3" fmla="*/ 32 h 36"/>
                  <a:gd name="T4" fmla="*/ 80 w 112"/>
                  <a:gd name="T5" fmla="*/ 21 h 36"/>
                  <a:gd name="T6" fmla="*/ 97 w 112"/>
                  <a:gd name="T7" fmla="*/ 11 h 36"/>
                  <a:gd name="T8" fmla="*/ 85 w 112"/>
                  <a:gd name="T9" fmla="*/ 16 h 36"/>
                  <a:gd name="T10" fmla="*/ 110 w 112"/>
                  <a:gd name="T11" fmla="*/ 4 h 36"/>
                  <a:gd name="T12" fmla="*/ 104 w 112"/>
                  <a:gd name="T13" fmla="*/ 4 h 36"/>
                  <a:gd name="T14" fmla="*/ 78 w 112"/>
                  <a:gd name="T15" fmla="*/ 12 h 36"/>
                  <a:gd name="T16" fmla="*/ 58 w 112"/>
                  <a:gd name="T17" fmla="*/ 18 h 36"/>
                  <a:gd name="T18" fmla="*/ 39 w 112"/>
                  <a:gd name="T19" fmla="*/ 25 h 36"/>
                  <a:gd name="T20" fmla="*/ 37 w 112"/>
                  <a:gd name="T21" fmla="*/ 24 h 36"/>
                  <a:gd name="T22" fmla="*/ 48 w 112"/>
                  <a:gd name="T23" fmla="*/ 19 h 36"/>
                  <a:gd name="T24" fmla="*/ 35 w 112"/>
                  <a:gd name="T25" fmla="*/ 19 h 36"/>
                  <a:gd name="T26" fmla="*/ 16 w 112"/>
                  <a:gd name="T27" fmla="*/ 25 h 36"/>
                  <a:gd name="T28" fmla="*/ 47 w 112"/>
                  <a:gd name="T29" fmla="*/ 11 h 36"/>
                  <a:gd name="T30" fmla="*/ 30 w 112"/>
                  <a:gd name="T31" fmla="*/ 15 h 36"/>
                  <a:gd name="T32" fmla="*/ 10 w 112"/>
                  <a:gd name="T33" fmla="*/ 24 h 36"/>
                  <a:gd name="T34" fmla="*/ 0 w 112"/>
                  <a:gd name="T35" fmla="*/ 29 h 36"/>
                  <a:gd name="T36" fmla="*/ 10 w 112"/>
                  <a:gd name="T37" fmla="*/ 28 h 36"/>
                  <a:gd name="T38" fmla="*/ 27 w 112"/>
                  <a:gd name="T39" fmla="*/ 25 h 36"/>
                  <a:gd name="T40" fmla="*/ 19 w 112"/>
                  <a:gd name="T41" fmla="*/ 31 h 36"/>
                  <a:gd name="T42" fmla="*/ 31 w 112"/>
                  <a:gd name="T43" fmla="*/ 27 h 36"/>
                  <a:gd name="T44" fmla="*/ 19 w 112"/>
                  <a:gd name="T45" fmla="*/ 34 h 36"/>
                  <a:gd name="T46" fmla="*/ 31 w 112"/>
                  <a:gd name="T47" fmla="*/ 31 h 36"/>
                  <a:gd name="T48" fmla="*/ 46 w 112"/>
                  <a:gd name="T49" fmla="*/ 26 h 36"/>
                  <a:gd name="T50" fmla="*/ 33 w 112"/>
                  <a:gd name="T51" fmla="*/ 33 h 36"/>
                  <a:gd name="T52" fmla="*/ 51 w 112"/>
                  <a:gd name="T53" fmla="*/ 28 h 36"/>
                  <a:gd name="T54" fmla="*/ 67 w 112"/>
                  <a:gd name="T55" fmla="*/ 24 h 36"/>
                  <a:gd name="T56" fmla="*/ 53 w 112"/>
                  <a:gd name="T57" fmla="*/ 30 h 36"/>
                  <a:gd name="T58" fmla="*/ 87 w 112"/>
                  <a:gd name="T59" fmla="*/ 17 h 36"/>
                  <a:gd name="T60" fmla="*/ 44 w 112"/>
                  <a:gd name="T61" fmla="*/ 36 h 36"/>
                  <a:gd name="T62" fmla="*/ 86 w 112"/>
                  <a:gd name="T63" fmla="*/ 12 h 36"/>
                  <a:gd name="T64" fmla="*/ 72 w 112"/>
                  <a:gd name="T65" fmla="*/ 19 h 36"/>
                  <a:gd name="T66" fmla="*/ 53 w 112"/>
                  <a:gd name="T67" fmla="*/ 27 h 36"/>
                  <a:gd name="T68" fmla="*/ 86 w 112"/>
                  <a:gd name="T6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36">
                    <a:moveTo>
                      <a:pt x="44" y="36"/>
                    </a:moveTo>
                    <a:cubicBezTo>
                      <a:pt x="51" y="33"/>
                      <a:pt x="52" y="33"/>
                      <a:pt x="56" y="32"/>
                    </a:cubicBezTo>
                    <a:cubicBezTo>
                      <a:pt x="60" y="30"/>
                      <a:pt x="71" y="25"/>
                      <a:pt x="80" y="21"/>
                    </a:cubicBezTo>
                    <a:cubicBezTo>
                      <a:pt x="89" y="17"/>
                      <a:pt x="97" y="13"/>
                      <a:pt x="97" y="11"/>
                    </a:cubicBezTo>
                    <a:cubicBezTo>
                      <a:pt x="91" y="14"/>
                      <a:pt x="87" y="15"/>
                      <a:pt x="85" y="16"/>
                    </a:cubicBezTo>
                    <a:cubicBezTo>
                      <a:pt x="93" y="12"/>
                      <a:pt x="102" y="6"/>
                      <a:pt x="110" y="4"/>
                    </a:cubicBezTo>
                    <a:cubicBezTo>
                      <a:pt x="107" y="4"/>
                      <a:pt x="112" y="0"/>
                      <a:pt x="104" y="4"/>
                    </a:cubicBezTo>
                    <a:cubicBezTo>
                      <a:pt x="94" y="10"/>
                      <a:pt x="75" y="16"/>
                      <a:pt x="78" y="12"/>
                    </a:cubicBezTo>
                    <a:cubicBezTo>
                      <a:pt x="69" y="16"/>
                      <a:pt x="63" y="17"/>
                      <a:pt x="58" y="18"/>
                    </a:cubicBezTo>
                    <a:cubicBezTo>
                      <a:pt x="53" y="19"/>
                      <a:pt x="48" y="21"/>
                      <a:pt x="39" y="25"/>
                    </a:cubicBezTo>
                    <a:cubicBezTo>
                      <a:pt x="45" y="22"/>
                      <a:pt x="36" y="25"/>
                      <a:pt x="37" y="24"/>
                    </a:cubicBezTo>
                    <a:cubicBezTo>
                      <a:pt x="48" y="19"/>
                      <a:pt x="48" y="19"/>
                      <a:pt x="48" y="19"/>
                    </a:cubicBezTo>
                    <a:cubicBezTo>
                      <a:pt x="37" y="21"/>
                      <a:pt x="43" y="18"/>
                      <a:pt x="35" y="19"/>
                    </a:cubicBezTo>
                    <a:cubicBezTo>
                      <a:pt x="23" y="23"/>
                      <a:pt x="21" y="25"/>
                      <a:pt x="16" y="25"/>
                    </a:cubicBezTo>
                    <a:cubicBezTo>
                      <a:pt x="19" y="22"/>
                      <a:pt x="27" y="18"/>
                      <a:pt x="47" y="11"/>
                    </a:cubicBezTo>
                    <a:cubicBezTo>
                      <a:pt x="45" y="10"/>
                      <a:pt x="37" y="13"/>
                      <a:pt x="30" y="15"/>
                    </a:cubicBezTo>
                    <a:cubicBezTo>
                      <a:pt x="28" y="17"/>
                      <a:pt x="16" y="21"/>
                      <a:pt x="10" y="24"/>
                    </a:cubicBezTo>
                    <a:cubicBezTo>
                      <a:pt x="10" y="24"/>
                      <a:pt x="15" y="25"/>
                      <a:pt x="0" y="29"/>
                    </a:cubicBezTo>
                    <a:cubicBezTo>
                      <a:pt x="9" y="27"/>
                      <a:pt x="9" y="28"/>
                      <a:pt x="10" y="28"/>
                    </a:cubicBezTo>
                    <a:cubicBezTo>
                      <a:pt x="12" y="29"/>
                      <a:pt x="14" y="29"/>
                      <a:pt x="27" y="25"/>
                    </a:cubicBezTo>
                    <a:cubicBezTo>
                      <a:pt x="19" y="28"/>
                      <a:pt x="23" y="28"/>
                      <a:pt x="19" y="31"/>
                    </a:cubicBezTo>
                    <a:cubicBezTo>
                      <a:pt x="23" y="29"/>
                      <a:pt x="29" y="27"/>
                      <a:pt x="31" y="27"/>
                    </a:cubicBezTo>
                    <a:cubicBezTo>
                      <a:pt x="27" y="29"/>
                      <a:pt x="22" y="32"/>
                      <a:pt x="19" y="34"/>
                    </a:cubicBezTo>
                    <a:cubicBezTo>
                      <a:pt x="30" y="30"/>
                      <a:pt x="37" y="28"/>
                      <a:pt x="31" y="31"/>
                    </a:cubicBezTo>
                    <a:cubicBezTo>
                      <a:pt x="39" y="29"/>
                      <a:pt x="42" y="26"/>
                      <a:pt x="46" y="26"/>
                    </a:cubicBezTo>
                    <a:cubicBezTo>
                      <a:pt x="52" y="25"/>
                      <a:pt x="35" y="31"/>
                      <a:pt x="33" y="33"/>
                    </a:cubicBezTo>
                    <a:cubicBezTo>
                      <a:pt x="43" y="29"/>
                      <a:pt x="47" y="28"/>
                      <a:pt x="51" y="28"/>
                    </a:cubicBezTo>
                    <a:cubicBezTo>
                      <a:pt x="54" y="28"/>
                      <a:pt x="58" y="27"/>
                      <a:pt x="67" y="24"/>
                    </a:cubicBezTo>
                    <a:cubicBezTo>
                      <a:pt x="63" y="26"/>
                      <a:pt x="53" y="29"/>
                      <a:pt x="53" y="30"/>
                    </a:cubicBezTo>
                    <a:cubicBezTo>
                      <a:pt x="66" y="26"/>
                      <a:pt x="78" y="20"/>
                      <a:pt x="87" y="17"/>
                    </a:cubicBezTo>
                    <a:cubicBezTo>
                      <a:pt x="71" y="25"/>
                      <a:pt x="52" y="31"/>
                      <a:pt x="44" y="36"/>
                    </a:cubicBezTo>
                    <a:close/>
                    <a:moveTo>
                      <a:pt x="86" y="12"/>
                    </a:moveTo>
                    <a:cubicBezTo>
                      <a:pt x="85" y="14"/>
                      <a:pt x="79" y="16"/>
                      <a:pt x="72" y="19"/>
                    </a:cubicBezTo>
                    <a:cubicBezTo>
                      <a:pt x="66" y="22"/>
                      <a:pt x="58" y="24"/>
                      <a:pt x="53" y="27"/>
                    </a:cubicBezTo>
                    <a:cubicBezTo>
                      <a:pt x="56" y="23"/>
                      <a:pt x="75" y="17"/>
                      <a:pt x="8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8" name="Freeform 6765">
                <a:extLst>
                  <a:ext uri="{FF2B5EF4-FFF2-40B4-BE49-F238E27FC236}">
                    <a16:creationId xmlns:a16="http://schemas.microsoft.com/office/drawing/2014/main" id="{9C68F7C3-02E0-4278-A9F0-B740F46D4B30}"/>
                  </a:ext>
                </a:extLst>
              </p:cNvPr>
              <p:cNvSpPr>
                <a:spLocks/>
              </p:cNvSpPr>
              <p:nvPr/>
            </p:nvSpPr>
            <p:spPr bwMode="auto">
              <a:xfrm>
                <a:off x="2065" y="2623"/>
                <a:ext cx="12" cy="5"/>
              </a:xfrm>
              <a:custGeom>
                <a:avLst/>
                <a:gdLst>
                  <a:gd name="T0" fmla="*/ 17 w 21"/>
                  <a:gd name="T1" fmla="*/ 8 h 8"/>
                  <a:gd name="T2" fmla="*/ 1 w 21"/>
                  <a:gd name="T3" fmla="*/ 0 h 8"/>
                  <a:gd name="T4" fmla="*/ 20 w 21"/>
                  <a:gd name="T5" fmla="*/ 8 h 8"/>
                  <a:gd name="T6" fmla="*/ 13 w 21"/>
                  <a:gd name="T7" fmla="*/ 6 h 8"/>
                  <a:gd name="T8" fmla="*/ 17 w 21"/>
                  <a:gd name="T9" fmla="*/ 8 h 8"/>
                </a:gdLst>
                <a:ahLst/>
                <a:cxnLst>
                  <a:cxn ang="0">
                    <a:pos x="T0" y="T1"/>
                  </a:cxn>
                  <a:cxn ang="0">
                    <a:pos x="T2" y="T3"/>
                  </a:cxn>
                  <a:cxn ang="0">
                    <a:pos x="T4" y="T5"/>
                  </a:cxn>
                  <a:cxn ang="0">
                    <a:pos x="T6" y="T7"/>
                  </a:cxn>
                  <a:cxn ang="0">
                    <a:pos x="T8" y="T9"/>
                  </a:cxn>
                </a:cxnLst>
                <a:rect l="0" t="0" r="r" b="b"/>
                <a:pathLst>
                  <a:path w="21" h="8">
                    <a:moveTo>
                      <a:pt x="17" y="8"/>
                    </a:moveTo>
                    <a:cubicBezTo>
                      <a:pt x="17" y="8"/>
                      <a:pt x="0" y="1"/>
                      <a:pt x="1" y="0"/>
                    </a:cubicBezTo>
                    <a:cubicBezTo>
                      <a:pt x="10" y="3"/>
                      <a:pt x="16" y="6"/>
                      <a:pt x="20" y="8"/>
                    </a:cubicBezTo>
                    <a:cubicBezTo>
                      <a:pt x="21" y="8"/>
                      <a:pt x="16" y="6"/>
                      <a:pt x="13" y="6"/>
                    </a:cubicBezTo>
                    <a:cubicBezTo>
                      <a:pt x="12" y="6"/>
                      <a:pt x="15" y="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9" name="Freeform 6766">
                <a:extLst>
                  <a:ext uri="{FF2B5EF4-FFF2-40B4-BE49-F238E27FC236}">
                    <a16:creationId xmlns:a16="http://schemas.microsoft.com/office/drawing/2014/main" id="{3F38CA01-341A-478E-91A0-515EB9D1376A}"/>
                  </a:ext>
                </a:extLst>
              </p:cNvPr>
              <p:cNvSpPr>
                <a:spLocks noEditPoints="1"/>
              </p:cNvSpPr>
              <p:nvPr/>
            </p:nvSpPr>
            <p:spPr bwMode="auto">
              <a:xfrm>
                <a:off x="2702" y="2408"/>
                <a:ext cx="19" cy="28"/>
              </a:xfrm>
              <a:custGeom>
                <a:avLst/>
                <a:gdLst>
                  <a:gd name="T0" fmla="*/ 4 w 33"/>
                  <a:gd name="T1" fmla="*/ 49 h 50"/>
                  <a:gd name="T2" fmla="*/ 5 w 33"/>
                  <a:gd name="T3" fmla="*/ 49 h 50"/>
                  <a:gd name="T4" fmla="*/ 21 w 33"/>
                  <a:gd name="T5" fmla="*/ 26 h 50"/>
                  <a:gd name="T6" fmla="*/ 28 w 33"/>
                  <a:gd name="T7" fmla="*/ 13 h 50"/>
                  <a:gd name="T8" fmla="*/ 33 w 33"/>
                  <a:gd name="T9" fmla="*/ 0 h 50"/>
                  <a:gd name="T10" fmla="*/ 23 w 33"/>
                  <a:gd name="T11" fmla="*/ 10 h 50"/>
                  <a:gd name="T12" fmla="*/ 12 w 33"/>
                  <a:gd name="T13" fmla="*/ 23 h 50"/>
                  <a:gd name="T14" fmla="*/ 10 w 33"/>
                  <a:gd name="T15" fmla="*/ 29 h 50"/>
                  <a:gd name="T16" fmla="*/ 19 w 33"/>
                  <a:gd name="T17" fmla="*/ 16 h 50"/>
                  <a:gd name="T18" fmla="*/ 6 w 33"/>
                  <a:gd name="T19" fmla="*/ 36 h 50"/>
                  <a:gd name="T20" fmla="*/ 18 w 33"/>
                  <a:gd name="T21" fmla="*/ 23 h 50"/>
                  <a:gd name="T22" fmla="*/ 9 w 33"/>
                  <a:gd name="T23" fmla="*/ 36 h 50"/>
                  <a:gd name="T24" fmla="*/ 0 w 33"/>
                  <a:gd name="T25" fmla="*/ 49 h 50"/>
                  <a:gd name="T26" fmla="*/ 13 w 33"/>
                  <a:gd name="T27" fmla="*/ 36 h 50"/>
                  <a:gd name="T28" fmla="*/ 4 w 33"/>
                  <a:gd name="T29" fmla="*/ 49 h 50"/>
                  <a:gd name="T30" fmla="*/ 27 w 33"/>
                  <a:gd name="T31" fmla="*/ 10 h 50"/>
                  <a:gd name="T32" fmla="*/ 20 w 33"/>
                  <a:gd name="T33" fmla="*/ 19 h 50"/>
                  <a:gd name="T34" fmla="*/ 20 w 33"/>
                  <a:gd name="T35" fmla="*/ 16 h 50"/>
                  <a:gd name="T36" fmla="*/ 27 w 33"/>
                  <a:gd name="T37" fmla="*/ 1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50">
                    <a:moveTo>
                      <a:pt x="4" y="49"/>
                    </a:moveTo>
                    <a:cubicBezTo>
                      <a:pt x="7" y="45"/>
                      <a:pt x="6" y="47"/>
                      <a:pt x="5" y="49"/>
                    </a:cubicBezTo>
                    <a:cubicBezTo>
                      <a:pt x="10" y="41"/>
                      <a:pt x="16" y="34"/>
                      <a:pt x="21" y="26"/>
                    </a:cubicBezTo>
                    <a:cubicBezTo>
                      <a:pt x="20" y="23"/>
                      <a:pt x="21" y="23"/>
                      <a:pt x="28" y="13"/>
                    </a:cubicBezTo>
                    <a:cubicBezTo>
                      <a:pt x="22" y="19"/>
                      <a:pt x="25" y="12"/>
                      <a:pt x="33" y="0"/>
                    </a:cubicBezTo>
                    <a:cubicBezTo>
                      <a:pt x="32" y="0"/>
                      <a:pt x="28" y="4"/>
                      <a:pt x="23" y="10"/>
                    </a:cubicBezTo>
                    <a:cubicBezTo>
                      <a:pt x="19" y="15"/>
                      <a:pt x="15" y="21"/>
                      <a:pt x="12" y="23"/>
                    </a:cubicBezTo>
                    <a:cubicBezTo>
                      <a:pt x="13" y="24"/>
                      <a:pt x="10" y="28"/>
                      <a:pt x="10" y="29"/>
                    </a:cubicBezTo>
                    <a:cubicBezTo>
                      <a:pt x="13" y="24"/>
                      <a:pt x="18" y="17"/>
                      <a:pt x="19" y="16"/>
                    </a:cubicBezTo>
                    <a:cubicBezTo>
                      <a:pt x="16" y="22"/>
                      <a:pt x="11" y="28"/>
                      <a:pt x="6" y="36"/>
                    </a:cubicBezTo>
                    <a:cubicBezTo>
                      <a:pt x="8" y="36"/>
                      <a:pt x="15" y="27"/>
                      <a:pt x="18" y="23"/>
                    </a:cubicBezTo>
                    <a:cubicBezTo>
                      <a:pt x="21" y="21"/>
                      <a:pt x="14" y="34"/>
                      <a:pt x="9" y="36"/>
                    </a:cubicBezTo>
                    <a:cubicBezTo>
                      <a:pt x="5" y="41"/>
                      <a:pt x="2" y="46"/>
                      <a:pt x="0" y="49"/>
                    </a:cubicBezTo>
                    <a:cubicBezTo>
                      <a:pt x="1" y="50"/>
                      <a:pt x="9" y="39"/>
                      <a:pt x="13" y="36"/>
                    </a:cubicBezTo>
                    <a:cubicBezTo>
                      <a:pt x="8" y="41"/>
                      <a:pt x="5" y="46"/>
                      <a:pt x="4" y="49"/>
                    </a:cubicBezTo>
                    <a:close/>
                    <a:moveTo>
                      <a:pt x="27" y="10"/>
                    </a:moveTo>
                    <a:cubicBezTo>
                      <a:pt x="20" y="19"/>
                      <a:pt x="20" y="19"/>
                      <a:pt x="20" y="19"/>
                    </a:cubicBezTo>
                    <a:cubicBezTo>
                      <a:pt x="18" y="21"/>
                      <a:pt x="20" y="17"/>
                      <a:pt x="20" y="16"/>
                    </a:cubicBezTo>
                    <a:cubicBezTo>
                      <a:pt x="24" y="10"/>
                      <a:pt x="26" y="9"/>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0" name="Freeform 6767">
                <a:extLst>
                  <a:ext uri="{FF2B5EF4-FFF2-40B4-BE49-F238E27FC236}">
                    <a16:creationId xmlns:a16="http://schemas.microsoft.com/office/drawing/2014/main" id="{24344B84-F0C6-478E-A016-EEE683878368}"/>
                  </a:ext>
                </a:extLst>
              </p:cNvPr>
              <p:cNvSpPr>
                <a:spLocks/>
              </p:cNvSpPr>
              <p:nvPr/>
            </p:nvSpPr>
            <p:spPr bwMode="auto">
              <a:xfrm>
                <a:off x="2799" y="2088"/>
                <a:ext cx="7" cy="57"/>
              </a:xfrm>
              <a:custGeom>
                <a:avLst/>
                <a:gdLst>
                  <a:gd name="T0" fmla="*/ 8 w 12"/>
                  <a:gd name="T1" fmla="*/ 56 h 100"/>
                  <a:gd name="T2" fmla="*/ 5 w 12"/>
                  <a:gd name="T3" fmla="*/ 66 h 100"/>
                  <a:gd name="T4" fmla="*/ 3 w 12"/>
                  <a:gd name="T5" fmla="*/ 28 h 100"/>
                  <a:gd name="T6" fmla="*/ 0 w 12"/>
                  <a:gd name="T7" fmla="*/ 27 h 100"/>
                  <a:gd name="T8" fmla="*/ 1 w 12"/>
                  <a:gd name="T9" fmla="*/ 10 h 100"/>
                  <a:gd name="T10" fmla="*/ 2 w 12"/>
                  <a:gd name="T11" fmla="*/ 5 h 100"/>
                  <a:gd name="T12" fmla="*/ 1 w 12"/>
                  <a:gd name="T13" fmla="*/ 22 h 100"/>
                  <a:gd name="T14" fmla="*/ 7 w 12"/>
                  <a:gd name="T15" fmla="*/ 45 h 100"/>
                  <a:gd name="T16" fmla="*/ 7 w 12"/>
                  <a:gd name="T17" fmla="*/ 25 h 100"/>
                  <a:gd name="T18" fmla="*/ 10 w 12"/>
                  <a:gd name="T19" fmla="*/ 23 h 100"/>
                  <a:gd name="T20" fmla="*/ 11 w 12"/>
                  <a:gd name="T21" fmla="*/ 55 h 100"/>
                  <a:gd name="T22" fmla="*/ 11 w 12"/>
                  <a:gd name="T23" fmla="*/ 89 h 100"/>
                  <a:gd name="T24" fmla="*/ 10 w 12"/>
                  <a:gd name="T25" fmla="*/ 74 h 100"/>
                  <a:gd name="T26" fmla="*/ 9 w 12"/>
                  <a:gd name="T27" fmla="*/ 98 h 100"/>
                  <a:gd name="T28" fmla="*/ 8 w 12"/>
                  <a:gd name="T29" fmla="*/ 87 h 100"/>
                  <a:gd name="T30" fmla="*/ 7 w 12"/>
                  <a:gd name="T31" fmla="*/ 87 h 100"/>
                  <a:gd name="T32" fmla="*/ 8 w 12"/>
                  <a:gd name="T33" fmla="*/ 60 h 100"/>
                  <a:gd name="T34" fmla="*/ 9 w 12"/>
                  <a:gd name="T35" fmla="*/ 71 h 100"/>
                  <a:gd name="T36" fmla="*/ 7 w 12"/>
                  <a:gd name="T37" fmla="*/ 37 h 100"/>
                  <a:gd name="T38" fmla="*/ 8 w 12"/>
                  <a:gd name="T39" fmla="*/ 5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0">
                    <a:moveTo>
                      <a:pt x="8" y="56"/>
                    </a:moveTo>
                    <a:cubicBezTo>
                      <a:pt x="7" y="47"/>
                      <a:pt x="5" y="53"/>
                      <a:pt x="5" y="66"/>
                    </a:cubicBezTo>
                    <a:cubicBezTo>
                      <a:pt x="3" y="54"/>
                      <a:pt x="4" y="41"/>
                      <a:pt x="3" y="28"/>
                    </a:cubicBezTo>
                    <a:cubicBezTo>
                      <a:pt x="2" y="37"/>
                      <a:pt x="1" y="29"/>
                      <a:pt x="0" y="27"/>
                    </a:cubicBezTo>
                    <a:cubicBezTo>
                      <a:pt x="1" y="25"/>
                      <a:pt x="1" y="17"/>
                      <a:pt x="1" y="10"/>
                    </a:cubicBezTo>
                    <a:cubicBezTo>
                      <a:pt x="1" y="4"/>
                      <a:pt x="1" y="0"/>
                      <a:pt x="2" y="5"/>
                    </a:cubicBezTo>
                    <a:cubicBezTo>
                      <a:pt x="2" y="11"/>
                      <a:pt x="1" y="14"/>
                      <a:pt x="1" y="22"/>
                    </a:cubicBezTo>
                    <a:cubicBezTo>
                      <a:pt x="3" y="21"/>
                      <a:pt x="5" y="33"/>
                      <a:pt x="7" y="45"/>
                    </a:cubicBezTo>
                    <a:cubicBezTo>
                      <a:pt x="6" y="39"/>
                      <a:pt x="7" y="28"/>
                      <a:pt x="7" y="25"/>
                    </a:cubicBezTo>
                    <a:cubicBezTo>
                      <a:pt x="7" y="14"/>
                      <a:pt x="9" y="29"/>
                      <a:pt x="10" y="23"/>
                    </a:cubicBezTo>
                    <a:cubicBezTo>
                      <a:pt x="11" y="37"/>
                      <a:pt x="11" y="46"/>
                      <a:pt x="11" y="55"/>
                    </a:cubicBezTo>
                    <a:cubicBezTo>
                      <a:pt x="11" y="64"/>
                      <a:pt x="11" y="74"/>
                      <a:pt x="11" y="89"/>
                    </a:cubicBezTo>
                    <a:cubicBezTo>
                      <a:pt x="9" y="91"/>
                      <a:pt x="11" y="77"/>
                      <a:pt x="10" y="74"/>
                    </a:cubicBezTo>
                    <a:cubicBezTo>
                      <a:pt x="9" y="76"/>
                      <a:pt x="9" y="91"/>
                      <a:pt x="9" y="98"/>
                    </a:cubicBezTo>
                    <a:cubicBezTo>
                      <a:pt x="7" y="100"/>
                      <a:pt x="8" y="93"/>
                      <a:pt x="8" y="87"/>
                    </a:cubicBezTo>
                    <a:cubicBezTo>
                      <a:pt x="8" y="83"/>
                      <a:pt x="7" y="85"/>
                      <a:pt x="7" y="87"/>
                    </a:cubicBezTo>
                    <a:cubicBezTo>
                      <a:pt x="6" y="81"/>
                      <a:pt x="9" y="75"/>
                      <a:pt x="8" y="60"/>
                    </a:cubicBezTo>
                    <a:cubicBezTo>
                      <a:pt x="9" y="62"/>
                      <a:pt x="9" y="66"/>
                      <a:pt x="9" y="71"/>
                    </a:cubicBezTo>
                    <a:cubicBezTo>
                      <a:pt x="12" y="60"/>
                      <a:pt x="8" y="45"/>
                      <a:pt x="7" y="37"/>
                    </a:cubicBezTo>
                    <a:cubicBezTo>
                      <a:pt x="8" y="44"/>
                      <a:pt x="7" y="44"/>
                      <a:pt x="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1" name="Freeform 6768">
                <a:extLst>
                  <a:ext uri="{FF2B5EF4-FFF2-40B4-BE49-F238E27FC236}">
                    <a16:creationId xmlns:a16="http://schemas.microsoft.com/office/drawing/2014/main" id="{246C5EEB-D7B5-46E5-BEE1-A28AA471001B}"/>
                  </a:ext>
                </a:extLst>
              </p:cNvPr>
              <p:cNvSpPr>
                <a:spLocks/>
              </p:cNvSpPr>
              <p:nvPr/>
            </p:nvSpPr>
            <p:spPr bwMode="auto">
              <a:xfrm>
                <a:off x="2565" y="2550"/>
                <a:ext cx="26" cy="18"/>
              </a:xfrm>
              <a:custGeom>
                <a:avLst/>
                <a:gdLst>
                  <a:gd name="T0" fmla="*/ 0 w 45"/>
                  <a:gd name="T1" fmla="*/ 32 h 32"/>
                  <a:gd name="T2" fmla="*/ 24 w 45"/>
                  <a:gd name="T3" fmla="*/ 15 h 32"/>
                  <a:gd name="T4" fmla="*/ 45 w 45"/>
                  <a:gd name="T5" fmla="*/ 0 h 32"/>
                  <a:gd name="T6" fmla="*/ 29 w 45"/>
                  <a:gd name="T7" fmla="*/ 15 h 32"/>
                  <a:gd name="T8" fmla="*/ 35 w 45"/>
                  <a:gd name="T9" fmla="*/ 10 h 32"/>
                  <a:gd name="T10" fmla="*/ 18 w 45"/>
                  <a:gd name="T11" fmla="*/ 20 h 32"/>
                  <a:gd name="T12" fmla="*/ 0 w 45"/>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45" h="32">
                    <a:moveTo>
                      <a:pt x="0" y="32"/>
                    </a:moveTo>
                    <a:cubicBezTo>
                      <a:pt x="7" y="27"/>
                      <a:pt x="16" y="21"/>
                      <a:pt x="24" y="15"/>
                    </a:cubicBezTo>
                    <a:cubicBezTo>
                      <a:pt x="32" y="9"/>
                      <a:pt x="40" y="3"/>
                      <a:pt x="45" y="0"/>
                    </a:cubicBezTo>
                    <a:cubicBezTo>
                      <a:pt x="45" y="2"/>
                      <a:pt x="40" y="7"/>
                      <a:pt x="29" y="15"/>
                    </a:cubicBezTo>
                    <a:cubicBezTo>
                      <a:pt x="28" y="15"/>
                      <a:pt x="32" y="12"/>
                      <a:pt x="35" y="10"/>
                    </a:cubicBezTo>
                    <a:cubicBezTo>
                      <a:pt x="32" y="10"/>
                      <a:pt x="25" y="15"/>
                      <a:pt x="18" y="20"/>
                    </a:cubicBezTo>
                    <a:cubicBezTo>
                      <a:pt x="11" y="25"/>
                      <a:pt x="3" y="30"/>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2" name="Freeform 6769">
                <a:extLst>
                  <a:ext uri="{FF2B5EF4-FFF2-40B4-BE49-F238E27FC236}">
                    <a16:creationId xmlns:a16="http://schemas.microsoft.com/office/drawing/2014/main" id="{879B5A4D-1CA3-4FD2-BCDA-1CE2C50C2848}"/>
                  </a:ext>
                </a:extLst>
              </p:cNvPr>
              <p:cNvSpPr>
                <a:spLocks/>
              </p:cNvSpPr>
              <p:nvPr/>
            </p:nvSpPr>
            <p:spPr bwMode="auto">
              <a:xfrm>
                <a:off x="2503" y="2593"/>
                <a:ext cx="18" cy="11"/>
              </a:xfrm>
              <a:custGeom>
                <a:avLst/>
                <a:gdLst>
                  <a:gd name="T0" fmla="*/ 31 w 32"/>
                  <a:gd name="T1" fmla="*/ 3 h 18"/>
                  <a:gd name="T2" fmla="*/ 11 w 32"/>
                  <a:gd name="T3" fmla="*/ 11 h 18"/>
                  <a:gd name="T4" fmla="*/ 10 w 32"/>
                  <a:gd name="T5" fmla="*/ 14 h 18"/>
                  <a:gd name="T6" fmla="*/ 0 w 32"/>
                  <a:gd name="T7" fmla="*/ 16 h 18"/>
                  <a:gd name="T8" fmla="*/ 13 w 32"/>
                  <a:gd name="T9" fmla="*/ 8 h 18"/>
                  <a:gd name="T10" fmla="*/ 21 w 32"/>
                  <a:gd name="T11" fmla="*/ 4 h 18"/>
                  <a:gd name="T12" fmla="*/ 32 w 32"/>
                  <a:gd name="T13" fmla="*/ 0 h 18"/>
                  <a:gd name="T14" fmla="*/ 31 w 32"/>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8">
                    <a:moveTo>
                      <a:pt x="31" y="3"/>
                    </a:moveTo>
                    <a:cubicBezTo>
                      <a:pt x="25" y="5"/>
                      <a:pt x="19" y="8"/>
                      <a:pt x="11" y="11"/>
                    </a:cubicBezTo>
                    <a:cubicBezTo>
                      <a:pt x="1" y="16"/>
                      <a:pt x="8" y="13"/>
                      <a:pt x="10" y="14"/>
                    </a:cubicBezTo>
                    <a:cubicBezTo>
                      <a:pt x="2" y="18"/>
                      <a:pt x="1" y="17"/>
                      <a:pt x="0" y="16"/>
                    </a:cubicBezTo>
                    <a:cubicBezTo>
                      <a:pt x="11" y="11"/>
                      <a:pt x="26" y="2"/>
                      <a:pt x="13" y="8"/>
                    </a:cubicBezTo>
                    <a:cubicBezTo>
                      <a:pt x="20" y="3"/>
                      <a:pt x="20" y="4"/>
                      <a:pt x="21" y="4"/>
                    </a:cubicBezTo>
                    <a:cubicBezTo>
                      <a:pt x="22" y="5"/>
                      <a:pt x="23" y="5"/>
                      <a:pt x="32" y="0"/>
                    </a:cubicBezTo>
                    <a:cubicBezTo>
                      <a:pt x="32" y="1"/>
                      <a:pt x="23" y="5"/>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3" name="Freeform 6770">
                <a:extLst>
                  <a:ext uri="{FF2B5EF4-FFF2-40B4-BE49-F238E27FC236}">
                    <a16:creationId xmlns:a16="http://schemas.microsoft.com/office/drawing/2014/main" id="{3E17D6C4-120B-47C9-8C47-0FEAC8443281}"/>
                  </a:ext>
                </a:extLst>
              </p:cNvPr>
              <p:cNvSpPr>
                <a:spLocks/>
              </p:cNvSpPr>
              <p:nvPr/>
            </p:nvSpPr>
            <p:spPr bwMode="auto">
              <a:xfrm>
                <a:off x="2768" y="2298"/>
                <a:ext cx="7" cy="16"/>
              </a:xfrm>
              <a:custGeom>
                <a:avLst/>
                <a:gdLst>
                  <a:gd name="T0" fmla="*/ 13 w 13"/>
                  <a:gd name="T1" fmla="*/ 0 h 29"/>
                  <a:gd name="T2" fmla="*/ 12 w 13"/>
                  <a:gd name="T3" fmla="*/ 3 h 29"/>
                  <a:gd name="T4" fmla="*/ 3 w 13"/>
                  <a:gd name="T5" fmla="*/ 29 h 29"/>
                  <a:gd name="T6" fmla="*/ 0 w 13"/>
                  <a:gd name="T7" fmla="*/ 26 h 29"/>
                  <a:gd name="T8" fmla="*/ 13 w 13"/>
                  <a:gd name="T9" fmla="*/ 0 h 29"/>
                </a:gdLst>
                <a:ahLst/>
                <a:cxnLst>
                  <a:cxn ang="0">
                    <a:pos x="T0" y="T1"/>
                  </a:cxn>
                  <a:cxn ang="0">
                    <a:pos x="T2" y="T3"/>
                  </a:cxn>
                  <a:cxn ang="0">
                    <a:pos x="T4" y="T5"/>
                  </a:cxn>
                  <a:cxn ang="0">
                    <a:pos x="T6" y="T7"/>
                  </a:cxn>
                  <a:cxn ang="0">
                    <a:pos x="T8" y="T9"/>
                  </a:cxn>
                </a:cxnLst>
                <a:rect l="0" t="0" r="r" b="b"/>
                <a:pathLst>
                  <a:path w="13" h="29">
                    <a:moveTo>
                      <a:pt x="13" y="0"/>
                    </a:moveTo>
                    <a:cubicBezTo>
                      <a:pt x="13" y="0"/>
                      <a:pt x="12" y="3"/>
                      <a:pt x="12" y="3"/>
                    </a:cubicBezTo>
                    <a:cubicBezTo>
                      <a:pt x="6" y="22"/>
                      <a:pt x="5" y="19"/>
                      <a:pt x="3" y="29"/>
                    </a:cubicBezTo>
                    <a:cubicBezTo>
                      <a:pt x="1" y="29"/>
                      <a:pt x="8" y="10"/>
                      <a:pt x="0" y="26"/>
                    </a:cubicBezTo>
                    <a:cubicBezTo>
                      <a:pt x="2" y="17"/>
                      <a:pt x="9" y="7"/>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4" name="Freeform 6771">
                <a:extLst>
                  <a:ext uri="{FF2B5EF4-FFF2-40B4-BE49-F238E27FC236}">
                    <a16:creationId xmlns:a16="http://schemas.microsoft.com/office/drawing/2014/main" id="{42CFFFF7-3917-4A15-A547-DBD1B00A1F9D}"/>
                  </a:ext>
                </a:extLst>
              </p:cNvPr>
              <p:cNvSpPr>
                <a:spLocks/>
              </p:cNvSpPr>
              <p:nvPr/>
            </p:nvSpPr>
            <p:spPr bwMode="auto">
              <a:xfrm>
                <a:off x="2681" y="2456"/>
                <a:ext cx="5" cy="8"/>
              </a:xfrm>
              <a:custGeom>
                <a:avLst/>
                <a:gdLst>
                  <a:gd name="T0" fmla="*/ 0 w 9"/>
                  <a:gd name="T1" fmla="*/ 14 h 14"/>
                  <a:gd name="T2" fmla="*/ 0 w 9"/>
                  <a:gd name="T3" fmla="*/ 8 h 14"/>
                  <a:gd name="T4" fmla="*/ 2 w 9"/>
                  <a:gd name="T5" fmla="*/ 5 h 14"/>
                  <a:gd name="T6" fmla="*/ 0 w 9"/>
                  <a:gd name="T7" fmla="*/ 14 h 14"/>
                </a:gdLst>
                <a:ahLst/>
                <a:cxnLst>
                  <a:cxn ang="0">
                    <a:pos x="T0" y="T1"/>
                  </a:cxn>
                  <a:cxn ang="0">
                    <a:pos x="T2" y="T3"/>
                  </a:cxn>
                  <a:cxn ang="0">
                    <a:pos x="T4" y="T5"/>
                  </a:cxn>
                  <a:cxn ang="0">
                    <a:pos x="T6" y="T7"/>
                  </a:cxn>
                </a:cxnLst>
                <a:rect l="0" t="0" r="r" b="b"/>
                <a:pathLst>
                  <a:path w="9" h="14">
                    <a:moveTo>
                      <a:pt x="0" y="14"/>
                    </a:moveTo>
                    <a:cubicBezTo>
                      <a:pt x="1" y="10"/>
                      <a:pt x="0" y="7"/>
                      <a:pt x="0" y="8"/>
                    </a:cubicBezTo>
                    <a:cubicBezTo>
                      <a:pt x="3" y="5"/>
                      <a:pt x="2" y="6"/>
                      <a:pt x="2" y="5"/>
                    </a:cubicBezTo>
                    <a:cubicBezTo>
                      <a:pt x="7" y="0"/>
                      <a:pt x="9" y="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5" name="Freeform 6772">
                <a:extLst>
                  <a:ext uri="{FF2B5EF4-FFF2-40B4-BE49-F238E27FC236}">
                    <a16:creationId xmlns:a16="http://schemas.microsoft.com/office/drawing/2014/main" id="{9B580D0C-C61E-4E84-BC60-F8BCABAF647B}"/>
                  </a:ext>
                </a:extLst>
              </p:cNvPr>
              <p:cNvSpPr>
                <a:spLocks/>
              </p:cNvSpPr>
              <p:nvPr/>
            </p:nvSpPr>
            <p:spPr bwMode="auto">
              <a:xfrm>
                <a:off x="2760" y="1916"/>
                <a:ext cx="5" cy="14"/>
              </a:xfrm>
              <a:custGeom>
                <a:avLst/>
                <a:gdLst>
                  <a:gd name="T0" fmla="*/ 0 w 10"/>
                  <a:gd name="T1" fmla="*/ 0 h 24"/>
                  <a:gd name="T2" fmla="*/ 10 w 10"/>
                  <a:gd name="T3" fmla="*/ 24 h 24"/>
                  <a:gd name="T4" fmla="*/ 8 w 10"/>
                  <a:gd name="T5" fmla="*/ 22 h 24"/>
                  <a:gd name="T6" fmla="*/ 0 w 10"/>
                  <a:gd name="T7" fmla="*/ 0 h 24"/>
                </a:gdLst>
                <a:ahLst/>
                <a:cxnLst>
                  <a:cxn ang="0">
                    <a:pos x="T0" y="T1"/>
                  </a:cxn>
                  <a:cxn ang="0">
                    <a:pos x="T2" y="T3"/>
                  </a:cxn>
                  <a:cxn ang="0">
                    <a:pos x="T4" y="T5"/>
                  </a:cxn>
                  <a:cxn ang="0">
                    <a:pos x="T6" y="T7"/>
                  </a:cxn>
                </a:cxnLst>
                <a:rect l="0" t="0" r="r" b="b"/>
                <a:pathLst>
                  <a:path w="10" h="24">
                    <a:moveTo>
                      <a:pt x="0" y="0"/>
                    </a:moveTo>
                    <a:cubicBezTo>
                      <a:pt x="1" y="3"/>
                      <a:pt x="6" y="14"/>
                      <a:pt x="10" y="24"/>
                    </a:cubicBezTo>
                    <a:cubicBezTo>
                      <a:pt x="9" y="23"/>
                      <a:pt x="8" y="21"/>
                      <a:pt x="8" y="22"/>
                    </a:cubicBezTo>
                    <a:cubicBezTo>
                      <a:pt x="6" y="17"/>
                      <a:pt x="1"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6" name="Freeform 6773">
                <a:extLst>
                  <a:ext uri="{FF2B5EF4-FFF2-40B4-BE49-F238E27FC236}">
                    <a16:creationId xmlns:a16="http://schemas.microsoft.com/office/drawing/2014/main" id="{D06791E5-40D0-4EB9-ADAE-E74FB9AC7563}"/>
                  </a:ext>
                </a:extLst>
              </p:cNvPr>
              <p:cNvSpPr>
                <a:spLocks/>
              </p:cNvSpPr>
              <p:nvPr/>
            </p:nvSpPr>
            <p:spPr bwMode="auto">
              <a:xfrm>
                <a:off x="2772" y="1947"/>
                <a:ext cx="16" cy="62"/>
              </a:xfrm>
              <a:custGeom>
                <a:avLst/>
                <a:gdLst>
                  <a:gd name="T0" fmla="*/ 0 w 28"/>
                  <a:gd name="T1" fmla="*/ 0 h 110"/>
                  <a:gd name="T2" fmla="*/ 15 w 28"/>
                  <a:gd name="T3" fmla="*/ 48 h 110"/>
                  <a:gd name="T4" fmla="*/ 27 w 28"/>
                  <a:gd name="T5" fmla="*/ 93 h 110"/>
                  <a:gd name="T6" fmla="*/ 23 w 28"/>
                  <a:gd name="T7" fmla="*/ 78 h 110"/>
                  <a:gd name="T8" fmla="*/ 28 w 28"/>
                  <a:gd name="T9" fmla="*/ 110 h 110"/>
                  <a:gd name="T10" fmla="*/ 25 w 28"/>
                  <a:gd name="T11" fmla="*/ 104 h 110"/>
                  <a:gd name="T12" fmla="*/ 22 w 28"/>
                  <a:gd name="T13" fmla="*/ 84 h 110"/>
                  <a:gd name="T14" fmla="*/ 19 w 28"/>
                  <a:gd name="T15" fmla="*/ 77 h 110"/>
                  <a:gd name="T16" fmla="*/ 16 w 28"/>
                  <a:gd name="T17" fmla="*/ 57 h 110"/>
                  <a:gd name="T18" fmla="*/ 22 w 28"/>
                  <a:gd name="T19" fmla="*/ 79 h 110"/>
                  <a:gd name="T20" fmla="*/ 11 w 28"/>
                  <a:gd name="T21" fmla="*/ 37 h 110"/>
                  <a:gd name="T22" fmla="*/ 0 w 28"/>
                  <a:gd name="T2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110">
                    <a:moveTo>
                      <a:pt x="0" y="0"/>
                    </a:moveTo>
                    <a:cubicBezTo>
                      <a:pt x="5" y="15"/>
                      <a:pt x="10" y="31"/>
                      <a:pt x="15" y="48"/>
                    </a:cubicBezTo>
                    <a:cubicBezTo>
                      <a:pt x="20" y="64"/>
                      <a:pt x="24" y="80"/>
                      <a:pt x="27" y="93"/>
                    </a:cubicBezTo>
                    <a:cubicBezTo>
                      <a:pt x="26" y="92"/>
                      <a:pt x="24" y="84"/>
                      <a:pt x="23" y="78"/>
                    </a:cubicBezTo>
                    <a:cubicBezTo>
                      <a:pt x="25" y="89"/>
                      <a:pt x="23" y="92"/>
                      <a:pt x="28" y="110"/>
                    </a:cubicBezTo>
                    <a:cubicBezTo>
                      <a:pt x="27" y="108"/>
                      <a:pt x="25" y="102"/>
                      <a:pt x="25" y="104"/>
                    </a:cubicBezTo>
                    <a:cubicBezTo>
                      <a:pt x="25" y="101"/>
                      <a:pt x="20" y="83"/>
                      <a:pt x="22" y="84"/>
                    </a:cubicBezTo>
                    <a:cubicBezTo>
                      <a:pt x="21" y="77"/>
                      <a:pt x="20" y="77"/>
                      <a:pt x="19" y="77"/>
                    </a:cubicBezTo>
                    <a:cubicBezTo>
                      <a:pt x="17" y="66"/>
                      <a:pt x="16" y="59"/>
                      <a:pt x="16" y="57"/>
                    </a:cubicBezTo>
                    <a:cubicBezTo>
                      <a:pt x="17" y="61"/>
                      <a:pt x="19" y="70"/>
                      <a:pt x="22" y="79"/>
                    </a:cubicBezTo>
                    <a:cubicBezTo>
                      <a:pt x="21" y="70"/>
                      <a:pt x="16" y="53"/>
                      <a:pt x="11" y="37"/>
                    </a:cubicBezTo>
                    <a:cubicBezTo>
                      <a:pt x="6" y="21"/>
                      <a:pt x="0"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7" name="Freeform 6774">
                <a:extLst>
                  <a:ext uri="{FF2B5EF4-FFF2-40B4-BE49-F238E27FC236}">
                    <a16:creationId xmlns:a16="http://schemas.microsoft.com/office/drawing/2014/main" id="{501EE638-0944-40B2-B71C-DDFADB2B60BC}"/>
                  </a:ext>
                </a:extLst>
              </p:cNvPr>
              <p:cNvSpPr>
                <a:spLocks/>
              </p:cNvSpPr>
              <p:nvPr/>
            </p:nvSpPr>
            <p:spPr bwMode="auto">
              <a:xfrm>
                <a:off x="2665" y="1774"/>
                <a:ext cx="14" cy="16"/>
              </a:xfrm>
              <a:custGeom>
                <a:avLst/>
                <a:gdLst>
                  <a:gd name="T0" fmla="*/ 11 w 26"/>
                  <a:gd name="T1" fmla="*/ 9 h 27"/>
                  <a:gd name="T2" fmla="*/ 23 w 26"/>
                  <a:gd name="T3" fmla="*/ 26 h 27"/>
                  <a:gd name="T4" fmla="*/ 6 w 26"/>
                  <a:gd name="T5" fmla="*/ 7 h 27"/>
                  <a:gd name="T6" fmla="*/ 11 w 26"/>
                  <a:gd name="T7" fmla="*/ 9 h 27"/>
                </a:gdLst>
                <a:ahLst/>
                <a:cxnLst>
                  <a:cxn ang="0">
                    <a:pos x="T0" y="T1"/>
                  </a:cxn>
                  <a:cxn ang="0">
                    <a:pos x="T2" y="T3"/>
                  </a:cxn>
                  <a:cxn ang="0">
                    <a:pos x="T4" y="T5"/>
                  </a:cxn>
                  <a:cxn ang="0">
                    <a:pos x="T6" y="T7"/>
                  </a:cxn>
                </a:cxnLst>
                <a:rect l="0" t="0" r="r" b="b"/>
                <a:pathLst>
                  <a:path w="26" h="27">
                    <a:moveTo>
                      <a:pt x="11" y="9"/>
                    </a:moveTo>
                    <a:cubicBezTo>
                      <a:pt x="14" y="14"/>
                      <a:pt x="26" y="27"/>
                      <a:pt x="23" y="26"/>
                    </a:cubicBezTo>
                    <a:cubicBezTo>
                      <a:pt x="19" y="20"/>
                      <a:pt x="11" y="11"/>
                      <a:pt x="6" y="7"/>
                    </a:cubicBezTo>
                    <a:cubicBezTo>
                      <a:pt x="0" y="0"/>
                      <a:pt x="11" y="9"/>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8" name="Freeform 6775">
                <a:extLst>
                  <a:ext uri="{FF2B5EF4-FFF2-40B4-BE49-F238E27FC236}">
                    <a16:creationId xmlns:a16="http://schemas.microsoft.com/office/drawing/2014/main" id="{58BF7FE9-16BD-4D7A-8E8D-E11CD96D744E}"/>
                  </a:ext>
                </a:extLst>
              </p:cNvPr>
              <p:cNvSpPr>
                <a:spLocks/>
              </p:cNvSpPr>
              <p:nvPr/>
            </p:nvSpPr>
            <p:spPr bwMode="auto">
              <a:xfrm>
                <a:off x="2565" y="2551"/>
                <a:ext cx="18" cy="10"/>
              </a:xfrm>
              <a:custGeom>
                <a:avLst/>
                <a:gdLst>
                  <a:gd name="T0" fmla="*/ 19 w 31"/>
                  <a:gd name="T1" fmla="*/ 9 h 18"/>
                  <a:gd name="T2" fmla="*/ 31 w 31"/>
                  <a:gd name="T3" fmla="*/ 3 h 18"/>
                  <a:gd name="T4" fmla="*/ 7 w 31"/>
                  <a:gd name="T5" fmla="*/ 15 h 18"/>
                  <a:gd name="T6" fmla="*/ 18 w 31"/>
                  <a:gd name="T7" fmla="*/ 6 h 18"/>
                  <a:gd name="T8" fmla="*/ 19 w 31"/>
                  <a:gd name="T9" fmla="*/ 9 h 18"/>
                </a:gdLst>
                <a:ahLst/>
                <a:cxnLst>
                  <a:cxn ang="0">
                    <a:pos x="T0" y="T1"/>
                  </a:cxn>
                  <a:cxn ang="0">
                    <a:pos x="T2" y="T3"/>
                  </a:cxn>
                  <a:cxn ang="0">
                    <a:pos x="T4" y="T5"/>
                  </a:cxn>
                  <a:cxn ang="0">
                    <a:pos x="T6" y="T7"/>
                  </a:cxn>
                  <a:cxn ang="0">
                    <a:pos x="T8" y="T9"/>
                  </a:cxn>
                </a:cxnLst>
                <a:rect l="0" t="0" r="r" b="b"/>
                <a:pathLst>
                  <a:path w="31" h="18">
                    <a:moveTo>
                      <a:pt x="19" y="9"/>
                    </a:moveTo>
                    <a:cubicBezTo>
                      <a:pt x="28" y="0"/>
                      <a:pt x="18" y="12"/>
                      <a:pt x="31" y="3"/>
                    </a:cubicBezTo>
                    <a:cubicBezTo>
                      <a:pt x="23" y="11"/>
                      <a:pt x="7" y="18"/>
                      <a:pt x="7" y="15"/>
                    </a:cubicBezTo>
                    <a:cubicBezTo>
                      <a:pt x="20" y="6"/>
                      <a:pt x="0" y="18"/>
                      <a:pt x="18" y="6"/>
                    </a:cubicBezTo>
                    <a:cubicBezTo>
                      <a:pt x="14" y="10"/>
                      <a:pt x="13" y="12"/>
                      <a:pt x="1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9" name="Freeform 6776">
                <a:extLst>
                  <a:ext uri="{FF2B5EF4-FFF2-40B4-BE49-F238E27FC236}">
                    <a16:creationId xmlns:a16="http://schemas.microsoft.com/office/drawing/2014/main" id="{3D7FD8B9-6F8C-4EE9-B209-3F08E1FFE57E}"/>
                  </a:ext>
                </a:extLst>
              </p:cNvPr>
              <p:cNvSpPr>
                <a:spLocks/>
              </p:cNvSpPr>
              <p:nvPr/>
            </p:nvSpPr>
            <p:spPr bwMode="auto">
              <a:xfrm>
                <a:off x="2778" y="2259"/>
                <a:ext cx="4" cy="15"/>
              </a:xfrm>
              <a:custGeom>
                <a:avLst/>
                <a:gdLst>
                  <a:gd name="T0" fmla="*/ 6 w 8"/>
                  <a:gd name="T1" fmla="*/ 0 h 26"/>
                  <a:gd name="T2" fmla="*/ 8 w 8"/>
                  <a:gd name="T3" fmla="*/ 0 h 26"/>
                  <a:gd name="T4" fmla="*/ 4 w 8"/>
                  <a:gd name="T5" fmla="*/ 25 h 26"/>
                  <a:gd name="T6" fmla="*/ 1 w 8"/>
                  <a:gd name="T7" fmla="*/ 26 h 26"/>
                  <a:gd name="T8" fmla="*/ 6 w 8"/>
                  <a:gd name="T9" fmla="*/ 7 h 26"/>
                  <a:gd name="T10" fmla="*/ 0 w 8"/>
                  <a:gd name="T11" fmla="*/ 19 h 26"/>
                  <a:gd name="T12" fmla="*/ 6 w 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8" h="26">
                    <a:moveTo>
                      <a:pt x="6" y="0"/>
                    </a:moveTo>
                    <a:cubicBezTo>
                      <a:pt x="6" y="3"/>
                      <a:pt x="6" y="6"/>
                      <a:pt x="8" y="0"/>
                    </a:cubicBezTo>
                    <a:cubicBezTo>
                      <a:pt x="7" y="8"/>
                      <a:pt x="6" y="14"/>
                      <a:pt x="4" y="25"/>
                    </a:cubicBezTo>
                    <a:cubicBezTo>
                      <a:pt x="2" y="26"/>
                      <a:pt x="6" y="11"/>
                      <a:pt x="1" y="26"/>
                    </a:cubicBezTo>
                    <a:cubicBezTo>
                      <a:pt x="1" y="22"/>
                      <a:pt x="6" y="11"/>
                      <a:pt x="6" y="7"/>
                    </a:cubicBezTo>
                    <a:cubicBezTo>
                      <a:pt x="4" y="6"/>
                      <a:pt x="2" y="20"/>
                      <a:pt x="0" y="19"/>
                    </a:cubicBezTo>
                    <a:cubicBezTo>
                      <a:pt x="3" y="10"/>
                      <a:pt x="4" y="1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0" name="Freeform 6777">
                <a:extLst>
                  <a:ext uri="{FF2B5EF4-FFF2-40B4-BE49-F238E27FC236}">
                    <a16:creationId xmlns:a16="http://schemas.microsoft.com/office/drawing/2014/main" id="{3F374130-AFB1-4779-B786-7B54A1DDCC18}"/>
                  </a:ext>
                </a:extLst>
              </p:cNvPr>
              <p:cNvSpPr>
                <a:spLocks/>
              </p:cNvSpPr>
              <p:nvPr/>
            </p:nvSpPr>
            <p:spPr bwMode="auto">
              <a:xfrm>
                <a:off x="2761" y="1931"/>
                <a:ext cx="19" cy="51"/>
              </a:xfrm>
              <a:custGeom>
                <a:avLst/>
                <a:gdLst>
                  <a:gd name="T0" fmla="*/ 23 w 34"/>
                  <a:gd name="T1" fmla="*/ 55 h 91"/>
                  <a:gd name="T2" fmla="*/ 23 w 34"/>
                  <a:gd name="T3" fmla="*/ 60 h 91"/>
                  <a:gd name="T4" fmla="*/ 21 w 34"/>
                  <a:gd name="T5" fmla="*/ 52 h 91"/>
                  <a:gd name="T6" fmla="*/ 27 w 34"/>
                  <a:gd name="T7" fmla="*/ 75 h 91"/>
                  <a:gd name="T8" fmla="*/ 15 w 34"/>
                  <a:gd name="T9" fmla="*/ 50 h 91"/>
                  <a:gd name="T10" fmla="*/ 9 w 34"/>
                  <a:gd name="T11" fmla="*/ 46 h 91"/>
                  <a:gd name="T12" fmla="*/ 2 w 34"/>
                  <a:gd name="T13" fmla="*/ 25 h 91"/>
                  <a:gd name="T14" fmla="*/ 7 w 34"/>
                  <a:gd name="T15" fmla="*/ 36 h 91"/>
                  <a:gd name="T16" fmla="*/ 12 w 34"/>
                  <a:gd name="T17" fmla="*/ 49 h 91"/>
                  <a:gd name="T18" fmla="*/ 5 w 34"/>
                  <a:gd name="T19" fmla="*/ 26 h 91"/>
                  <a:gd name="T20" fmla="*/ 1 w 34"/>
                  <a:gd name="T21" fmla="*/ 10 h 91"/>
                  <a:gd name="T22" fmla="*/ 11 w 34"/>
                  <a:gd name="T23" fmla="*/ 36 h 91"/>
                  <a:gd name="T24" fmla="*/ 20 w 34"/>
                  <a:gd name="T25" fmla="*/ 58 h 91"/>
                  <a:gd name="T26" fmla="*/ 16 w 34"/>
                  <a:gd name="T27" fmla="*/ 45 h 91"/>
                  <a:gd name="T28" fmla="*/ 12 w 34"/>
                  <a:gd name="T29" fmla="*/ 32 h 91"/>
                  <a:gd name="T30" fmla="*/ 4 w 34"/>
                  <a:gd name="T31" fmla="*/ 16 h 91"/>
                  <a:gd name="T32" fmla="*/ 0 w 34"/>
                  <a:gd name="T33" fmla="*/ 0 h 91"/>
                  <a:gd name="T34" fmla="*/ 12 w 34"/>
                  <a:gd name="T35" fmla="*/ 28 h 91"/>
                  <a:gd name="T36" fmla="*/ 21 w 34"/>
                  <a:gd name="T37" fmla="*/ 51 h 91"/>
                  <a:gd name="T38" fmla="*/ 14 w 34"/>
                  <a:gd name="T39" fmla="*/ 25 h 91"/>
                  <a:gd name="T40" fmla="*/ 25 w 34"/>
                  <a:gd name="T41" fmla="*/ 52 h 91"/>
                  <a:gd name="T42" fmla="*/ 26 w 34"/>
                  <a:gd name="T43" fmla="*/ 61 h 91"/>
                  <a:gd name="T44" fmla="*/ 29 w 34"/>
                  <a:gd name="T45" fmla="*/ 67 h 91"/>
                  <a:gd name="T46" fmla="*/ 34 w 34"/>
                  <a:gd name="T47" fmla="*/ 86 h 91"/>
                  <a:gd name="T48" fmla="*/ 30 w 34"/>
                  <a:gd name="T49" fmla="*/ 78 h 91"/>
                  <a:gd name="T50" fmla="*/ 23 w 34"/>
                  <a:gd name="T51" fmla="*/ 5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91">
                    <a:moveTo>
                      <a:pt x="23" y="55"/>
                    </a:moveTo>
                    <a:cubicBezTo>
                      <a:pt x="23" y="57"/>
                      <a:pt x="23" y="59"/>
                      <a:pt x="23" y="60"/>
                    </a:cubicBezTo>
                    <a:cubicBezTo>
                      <a:pt x="22" y="57"/>
                      <a:pt x="22" y="56"/>
                      <a:pt x="21" y="52"/>
                    </a:cubicBezTo>
                    <a:cubicBezTo>
                      <a:pt x="18" y="50"/>
                      <a:pt x="25" y="67"/>
                      <a:pt x="27" y="75"/>
                    </a:cubicBezTo>
                    <a:cubicBezTo>
                      <a:pt x="23" y="62"/>
                      <a:pt x="21" y="66"/>
                      <a:pt x="15" y="50"/>
                    </a:cubicBezTo>
                    <a:cubicBezTo>
                      <a:pt x="17" y="62"/>
                      <a:pt x="11" y="47"/>
                      <a:pt x="9" y="46"/>
                    </a:cubicBezTo>
                    <a:cubicBezTo>
                      <a:pt x="6" y="35"/>
                      <a:pt x="5" y="35"/>
                      <a:pt x="2" y="25"/>
                    </a:cubicBezTo>
                    <a:cubicBezTo>
                      <a:pt x="3" y="25"/>
                      <a:pt x="5" y="31"/>
                      <a:pt x="7" y="36"/>
                    </a:cubicBezTo>
                    <a:cubicBezTo>
                      <a:pt x="9" y="42"/>
                      <a:pt x="11" y="48"/>
                      <a:pt x="12" y="49"/>
                    </a:cubicBezTo>
                    <a:cubicBezTo>
                      <a:pt x="11" y="42"/>
                      <a:pt x="10" y="39"/>
                      <a:pt x="5" y="26"/>
                    </a:cubicBezTo>
                    <a:cubicBezTo>
                      <a:pt x="6" y="26"/>
                      <a:pt x="0" y="11"/>
                      <a:pt x="1" y="10"/>
                    </a:cubicBezTo>
                    <a:cubicBezTo>
                      <a:pt x="4" y="17"/>
                      <a:pt x="7" y="27"/>
                      <a:pt x="11" y="36"/>
                    </a:cubicBezTo>
                    <a:cubicBezTo>
                      <a:pt x="14" y="45"/>
                      <a:pt x="18" y="53"/>
                      <a:pt x="20" y="58"/>
                    </a:cubicBezTo>
                    <a:cubicBezTo>
                      <a:pt x="21" y="57"/>
                      <a:pt x="19" y="51"/>
                      <a:pt x="16" y="45"/>
                    </a:cubicBezTo>
                    <a:cubicBezTo>
                      <a:pt x="14" y="39"/>
                      <a:pt x="12" y="33"/>
                      <a:pt x="12" y="32"/>
                    </a:cubicBezTo>
                    <a:cubicBezTo>
                      <a:pt x="9" y="22"/>
                      <a:pt x="9" y="30"/>
                      <a:pt x="4" y="16"/>
                    </a:cubicBezTo>
                    <a:cubicBezTo>
                      <a:pt x="7" y="19"/>
                      <a:pt x="2" y="5"/>
                      <a:pt x="0" y="0"/>
                    </a:cubicBezTo>
                    <a:cubicBezTo>
                      <a:pt x="4" y="6"/>
                      <a:pt x="8" y="17"/>
                      <a:pt x="12" y="28"/>
                    </a:cubicBezTo>
                    <a:cubicBezTo>
                      <a:pt x="15" y="38"/>
                      <a:pt x="18" y="47"/>
                      <a:pt x="21" y="51"/>
                    </a:cubicBezTo>
                    <a:cubicBezTo>
                      <a:pt x="19" y="43"/>
                      <a:pt x="13" y="30"/>
                      <a:pt x="14" y="25"/>
                    </a:cubicBezTo>
                    <a:cubicBezTo>
                      <a:pt x="16" y="28"/>
                      <a:pt x="22" y="46"/>
                      <a:pt x="25" y="52"/>
                    </a:cubicBezTo>
                    <a:cubicBezTo>
                      <a:pt x="25" y="56"/>
                      <a:pt x="24" y="56"/>
                      <a:pt x="26" y="61"/>
                    </a:cubicBezTo>
                    <a:cubicBezTo>
                      <a:pt x="28" y="69"/>
                      <a:pt x="29" y="67"/>
                      <a:pt x="29" y="67"/>
                    </a:cubicBezTo>
                    <a:cubicBezTo>
                      <a:pt x="34" y="79"/>
                      <a:pt x="31" y="81"/>
                      <a:pt x="34" y="86"/>
                    </a:cubicBezTo>
                    <a:cubicBezTo>
                      <a:pt x="34" y="91"/>
                      <a:pt x="33" y="85"/>
                      <a:pt x="30" y="78"/>
                    </a:cubicBezTo>
                    <a:cubicBezTo>
                      <a:pt x="28" y="70"/>
                      <a:pt x="25" y="60"/>
                      <a:pt x="2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1" name="Freeform 6778">
                <a:extLst>
                  <a:ext uri="{FF2B5EF4-FFF2-40B4-BE49-F238E27FC236}">
                    <a16:creationId xmlns:a16="http://schemas.microsoft.com/office/drawing/2014/main" id="{82DEA2C6-5D0A-4215-8ED3-B93CD79139AA}"/>
                  </a:ext>
                </a:extLst>
              </p:cNvPr>
              <p:cNvSpPr>
                <a:spLocks/>
              </p:cNvSpPr>
              <p:nvPr/>
            </p:nvSpPr>
            <p:spPr bwMode="auto">
              <a:xfrm>
                <a:off x="2406" y="2631"/>
                <a:ext cx="18" cy="5"/>
              </a:xfrm>
              <a:custGeom>
                <a:avLst/>
                <a:gdLst>
                  <a:gd name="T0" fmla="*/ 21 w 31"/>
                  <a:gd name="T1" fmla="*/ 4 h 9"/>
                  <a:gd name="T2" fmla="*/ 1 w 31"/>
                  <a:gd name="T3" fmla="*/ 9 h 9"/>
                  <a:gd name="T4" fmla="*/ 20 w 31"/>
                  <a:gd name="T5" fmla="*/ 4 h 9"/>
                  <a:gd name="T6" fmla="*/ 12 w 31"/>
                  <a:gd name="T7" fmla="*/ 5 h 9"/>
                  <a:gd name="T8" fmla="*/ 21 w 31"/>
                  <a:gd name="T9" fmla="*/ 4 h 9"/>
                </a:gdLst>
                <a:ahLst/>
                <a:cxnLst>
                  <a:cxn ang="0">
                    <a:pos x="T0" y="T1"/>
                  </a:cxn>
                  <a:cxn ang="0">
                    <a:pos x="T2" y="T3"/>
                  </a:cxn>
                  <a:cxn ang="0">
                    <a:pos x="T4" y="T5"/>
                  </a:cxn>
                  <a:cxn ang="0">
                    <a:pos x="T6" y="T7"/>
                  </a:cxn>
                  <a:cxn ang="0">
                    <a:pos x="T8" y="T9"/>
                  </a:cxn>
                </a:cxnLst>
                <a:rect l="0" t="0" r="r" b="b"/>
                <a:pathLst>
                  <a:path w="31" h="9">
                    <a:moveTo>
                      <a:pt x="21" y="4"/>
                    </a:moveTo>
                    <a:cubicBezTo>
                      <a:pt x="8" y="8"/>
                      <a:pt x="1" y="9"/>
                      <a:pt x="1" y="9"/>
                    </a:cubicBezTo>
                    <a:cubicBezTo>
                      <a:pt x="0" y="9"/>
                      <a:pt x="7" y="7"/>
                      <a:pt x="20" y="4"/>
                    </a:cubicBezTo>
                    <a:cubicBezTo>
                      <a:pt x="20" y="3"/>
                      <a:pt x="15" y="5"/>
                      <a:pt x="12" y="5"/>
                    </a:cubicBezTo>
                    <a:cubicBezTo>
                      <a:pt x="14" y="3"/>
                      <a:pt x="31" y="0"/>
                      <a:pt x="2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2" name="Freeform 6779">
                <a:extLst>
                  <a:ext uri="{FF2B5EF4-FFF2-40B4-BE49-F238E27FC236}">
                    <a16:creationId xmlns:a16="http://schemas.microsoft.com/office/drawing/2014/main" id="{8331C0D3-291A-4EA0-9F0D-F05200415DE3}"/>
                  </a:ext>
                </a:extLst>
              </p:cNvPr>
              <p:cNvSpPr>
                <a:spLocks/>
              </p:cNvSpPr>
              <p:nvPr/>
            </p:nvSpPr>
            <p:spPr bwMode="auto">
              <a:xfrm>
                <a:off x="2799" y="2117"/>
                <a:ext cx="2" cy="14"/>
              </a:xfrm>
              <a:custGeom>
                <a:avLst/>
                <a:gdLst>
                  <a:gd name="T0" fmla="*/ 3 w 4"/>
                  <a:gd name="T1" fmla="*/ 1 h 25"/>
                  <a:gd name="T2" fmla="*/ 3 w 4"/>
                  <a:gd name="T3" fmla="*/ 20 h 25"/>
                  <a:gd name="T4" fmla="*/ 1 w 4"/>
                  <a:gd name="T5" fmla="*/ 25 h 25"/>
                  <a:gd name="T6" fmla="*/ 3 w 4"/>
                  <a:gd name="T7" fmla="*/ 1 h 25"/>
                </a:gdLst>
                <a:ahLst/>
                <a:cxnLst>
                  <a:cxn ang="0">
                    <a:pos x="T0" y="T1"/>
                  </a:cxn>
                  <a:cxn ang="0">
                    <a:pos x="T2" y="T3"/>
                  </a:cxn>
                  <a:cxn ang="0">
                    <a:pos x="T4" y="T5"/>
                  </a:cxn>
                  <a:cxn ang="0">
                    <a:pos x="T6" y="T7"/>
                  </a:cxn>
                </a:cxnLst>
                <a:rect l="0" t="0" r="r" b="b"/>
                <a:pathLst>
                  <a:path w="4" h="25">
                    <a:moveTo>
                      <a:pt x="3" y="1"/>
                    </a:moveTo>
                    <a:cubicBezTo>
                      <a:pt x="4" y="0"/>
                      <a:pt x="3" y="15"/>
                      <a:pt x="3" y="20"/>
                    </a:cubicBezTo>
                    <a:cubicBezTo>
                      <a:pt x="3" y="21"/>
                      <a:pt x="1" y="19"/>
                      <a:pt x="1" y="25"/>
                    </a:cubicBezTo>
                    <a:cubicBezTo>
                      <a:pt x="0" y="20"/>
                      <a:pt x="3" y="1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3" name="Freeform 6780">
                <a:extLst>
                  <a:ext uri="{FF2B5EF4-FFF2-40B4-BE49-F238E27FC236}">
                    <a16:creationId xmlns:a16="http://schemas.microsoft.com/office/drawing/2014/main" id="{0C5494E7-7F61-4A43-8D8C-1D92A231B577}"/>
                  </a:ext>
                </a:extLst>
              </p:cNvPr>
              <p:cNvSpPr>
                <a:spLocks/>
              </p:cNvSpPr>
              <p:nvPr/>
            </p:nvSpPr>
            <p:spPr bwMode="auto">
              <a:xfrm>
                <a:off x="2170" y="2646"/>
                <a:ext cx="23" cy="4"/>
              </a:xfrm>
              <a:custGeom>
                <a:avLst/>
                <a:gdLst>
                  <a:gd name="T0" fmla="*/ 41 w 41"/>
                  <a:gd name="T1" fmla="*/ 8 h 8"/>
                  <a:gd name="T2" fmla="*/ 23 w 41"/>
                  <a:gd name="T3" fmla="*/ 6 h 8"/>
                  <a:gd name="T4" fmla="*/ 0 w 41"/>
                  <a:gd name="T5" fmla="*/ 0 h 8"/>
                  <a:gd name="T6" fmla="*/ 12 w 41"/>
                  <a:gd name="T7" fmla="*/ 2 h 8"/>
                  <a:gd name="T8" fmla="*/ 41 w 41"/>
                  <a:gd name="T9" fmla="*/ 8 h 8"/>
                </a:gdLst>
                <a:ahLst/>
                <a:cxnLst>
                  <a:cxn ang="0">
                    <a:pos x="T0" y="T1"/>
                  </a:cxn>
                  <a:cxn ang="0">
                    <a:pos x="T2" y="T3"/>
                  </a:cxn>
                  <a:cxn ang="0">
                    <a:pos x="T4" y="T5"/>
                  </a:cxn>
                  <a:cxn ang="0">
                    <a:pos x="T6" y="T7"/>
                  </a:cxn>
                  <a:cxn ang="0">
                    <a:pos x="T8" y="T9"/>
                  </a:cxn>
                </a:cxnLst>
                <a:rect l="0" t="0" r="r" b="b"/>
                <a:pathLst>
                  <a:path w="41" h="8">
                    <a:moveTo>
                      <a:pt x="41" y="8"/>
                    </a:moveTo>
                    <a:cubicBezTo>
                      <a:pt x="40" y="8"/>
                      <a:pt x="32" y="7"/>
                      <a:pt x="23" y="6"/>
                    </a:cubicBezTo>
                    <a:cubicBezTo>
                      <a:pt x="14" y="4"/>
                      <a:pt x="4" y="2"/>
                      <a:pt x="0" y="0"/>
                    </a:cubicBezTo>
                    <a:cubicBezTo>
                      <a:pt x="3" y="1"/>
                      <a:pt x="11" y="3"/>
                      <a:pt x="12" y="2"/>
                    </a:cubicBezTo>
                    <a:cubicBezTo>
                      <a:pt x="17" y="4"/>
                      <a:pt x="30" y="6"/>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4" name="Freeform 6781">
                <a:extLst>
                  <a:ext uri="{FF2B5EF4-FFF2-40B4-BE49-F238E27FC236}">
                    <a16:creationId xmlns:a16="http://schemas.microsoft.com/office/drawing/2014/main" id="{AC3A6215-9F3E-420D-AA86-D18DC3178DD2}"/>
                  </a:ext>
                </a:extLst>
              </p:cNvPr>
              <p:cNvSpPr>
                <a:spLocks/>
              </p:cNvSpPr>
              <p:nvPr/>
            </p:nvSpPr>
            <p:spPr bwMode="auto">
              <a:xfrm>
                <a:off x="2794" y="2112"/>
                <a:ext cx="6" cy="20"/>
              </a:xfrm>
              <a:custGeom>
                <a:avLst/>
                <a:gdLst>
                  <a:gd name="T0" fmla="*/ 9 w 10"/>
                  <a:gd name="T1" fmla="*/ 10 h 35"/>
                  <a:gd name="T2" fmla="*/ 7 w 10"/>
                  <a:gd name="T3" fmla="*/ 35 h 35"/>
                  <a:gd name="T4" fmla="*/ 5 w 10"/>
                  <a:gd name="T5" fmla="*/ 21 h 35"/>
                  <a:gd name="T6" fmla="*/ 1 w 10"/>
                  <a:gd name="T7" fmla="*/ 28 h 35"/>
                  <a:gd name="T8" fmla="*/ 1 w 10"/>
                  <a:gd name="T9" fmla="*/ 8 h 35"/>
                  <a:gd name="T10" fmla="*/ 6 w 10"/>
                  <a:gd name="T11" fmla="*/ 20 h 35"/>
                  <a:gd name="T12" fmla="*/ 9 w 10"/>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0" h="35">
                    <a:moveTo>
                      <a:pt x="9" y="10"/>
                    </a:moveTo>
                    <a:cubicBezTo>
                      <a:pt x="10" y="19"/>
                      <a:pt x="6" y="18"/>
                      <a:pt x="7" y="35"/>
                    </a:cubicBezTo>
                    <a:cubicBezTo>
                      <a:pt x="6" y="29"/>
                      <a:pt x="6" y="25"/>
                      <a:pt x="5" y="21"/>
                    </a:cubicBezTo>
                    <a:cubicBezTo>
                      <a:pt x="4" y="30"/>
                      <a:pt x="2" y="28"/>
                      <a:pt x="1" y="28"/>
                    </a:cubicBezTo>
                    <a:cubicBezTo>
                      <a:pt x="0" y="18"/>
                      <a:pt x="2" y="11"/>
                      <a:pt x="1" y="8"/>
                    </a:cubicBezTo>
                    <a:cubicBezTo>
                      <a:pt x="2" y="0"/>
                      <a:pt x="4" y="17"/>
                      <a:pt x="6" y="20"/>
                    </a:cubicBezTo>
                    <a:cubicBezTo>
                      <a:pt x="7" y="1"/>
                      <a:pt x="7" y="22"/>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5" name="Freeform 6782">
                <a:extLst>
                  <a:ext uri="{FF2B5EF4-FFF2-40B4-BE49-F238E27FC236}">
                    <a16:creationId xmlns:a16="http://schemas.microsoft.com/office/drawing/2014/main" id="{8192E0A8-4FC0-415C-8D64-875E3F734265}"/>
                  </a:ext>
                </a:extLst>
              </p:cNvPr>
              <p:cNvSpPr>
                <a:spLocks/>
              </p:cNvSpPr>
              <p:nvPr/>
            </p:nvSpPr>
            <p:spPr bwMode="auto">
              <a:xfrm>
                <a:off x="2684" y="1800"/>
                <a:ext cx="12" cy="15"/>
              </a:xfrm>
              <a:custGeom>
                <a:avLst/>
                <a:gdLst>
                  <a:gd name="T0" fmla="*/ 21 w 21"/>
                  <a:gd name="T1" fmla="*/ 26 h 26"/>
                  <a:gd name="T2" fmla="*/ 18 w 21"/>
                  <a:gd name="T3" fmla="*/ 25 h 26"/>
                  <a:gd name="T4" fmla="*/ 0 w 21"/>
                  <a:gd name="T5" fmla="*/ 0 h 26"/>
                  <a:gd name="T6" fmla="*/ 21 w 21"/>
                  <a:gd name="T7" fmla="*/ 26 h 26"/>
                </a:gdLst>
                <a:ahLst/>
                <a:cxnLst>
                  <a:cxn ang="0">
                    <a:pos x="T0" y="T1"/>
                  </a:cxn>
                  <a:cxn ang="0">
                    <a:pos x="T2" y="T3"/>
                  </a:cxn>
                  <a:cxn ang="0">
                    <a:pos x="T4" y="T5"/>
                  </a:cxn>
                  <a:cxn ang="0">
                    <a:pos x="T6" y="T7"/>
                  </a:cxn>
                </a:cxnLst>
                <a:rect l="0" t="0" r="r" b="b"/>
                <a:pathLst>
                  <a:path w="21" h="26">
                    <a:moveTo>
                      <a:pt x="21" y="26"/>
                    </a:moveTo>
                    <a:cubicBezTo>
                      <a:pt x="20" y="25"/>
                      <a:pt x="18" y="24"/>
                      <a:pt x="18" y="25"/>
                    </a:cubicBezTo>
                    <a:cubicBezTo>
                      <a:pt x="11" y="14"/>
                      <a:pt x="8" y="12"/>
                      <a:pt x="0" y="0"/>
                    </a:cubicBezTo>
                    <a:cubicBezTo>
                      <a:pt x="6" y="7"/>
                      <a:pt x="10" y="13"/>
                      <a:pt x="2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6" name="Freeform 6783">
                <a:extLst>
                  <a:ext uri="{FF2B5EF4-FFF2-40B4-BE49-F238E27FC236}">
                    <a16:creationId xmlns:a16="http://schemas.microsoft.com/office/drawing/2014/main" id="{ADA64794-39BD-4768-A1A3-FBDAF6BB5D9C}"/>
                  </a:ext>
                </a:extLst>
              </p:cNvPr>
              <p:cNvSpPr>
                <a:spLocks/>
              </p:cNvSpPr>
              <p:nvPr/>
            </p:nvSpPr>
            <p:spPr bwMode="auto">
              <a:xfrm>
                <a:off x="2232" y="2651"/>
                <a:ext cx="15" cy="1"/>
              </a:xfrm>
              <a:custGeom>
                <a:avLst/>
                <a:gdLst>
                  <a:gd name="T0" fmla="*/ 9 w 26"/>
                  <a:gd name="T1" fmla="*/ 2 h 2"/>
                  <a:gd name="T2" fmla="*/ 0 w 26"/>
                  <a:gd name="T3" fmla="*/ 0 h 2"/>
                  <a:gd name="T4" fmla="*/ 19 w 26"/>
                  <a:gd name="T5" fmla="*/ 0 h 2"/>
                  <a:gd name="T6" fmla="*/ 16 w 26"/>
                  <a:gd name="T7" fmla="*/ 1 h 2"/>
                  <a:gd name="T8" fmla="*/ 9 w 26"/>
                  <a:gd name="T9" fmla="*/ 2 h 2"/>
                </a:gdLst>
                <a:ahLst/>
                <a:cxnLst>
                  <a:cxn ang="0">
                    <a:pos x="T0" y="T1"/>
                  </a:cxn>
                  <a:cxn ang="0">
                    <a:pos x="T2" y="T3"/>
                  </a:cxn>
                  <a:cxn ang="0">
                    <a:pos x="T4" y="T5"/>
                  </a:cxn>
                  <a:cxn ang="0">
                    <a:pos x="T6" y="T7"/>
                  </a:cxn>
                  <a:cxn ang="0">
                    <a:pos x="T8" y="T9"/>
                  </a:cxn>
                </a:cxnLst>
                <a:rect l="0" t="0" r="r" b="b"/>
                <a:pathLst>
                  <a:path w="26" h="2">
                    <a:moveTo>
                      <a:pt x="9" y="2"/>
                    </a:moveTo>
                    <a:cubicBezTo>
                      <a:pt x="3" y="2"/>
                      <a:pt x="7" y="1"/>
                      <a:pt x="0" y="0"/>
                    </a:cubicBezTo>
                    <a:cubicBezTo>
                      <a:pt x="3" y="0"/>
                      <a:pt x="13" y="0"/>
                      <a:pt x="19" y="0"/>
                    </a:cubicBezTo>
                    <a:cubicBezTo>
                      <a:pt x="26" y="1"/>
                      <a:pt x="20" y="1"/>
                      <a:pt x="16" y="1"/>
                    </a:cubicBezTo>
                    <a:cubicBezTo>
                      <a:pt x="8" y="1"/>
                      <a:pt x="14"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7" name="Freeform 6784">
                <a:extLst>
                  <a:ext uri="{FF2B5EF4-FFF2-40B4-BE49-F238E27FC236}">
                    <a16:creationId xmlns:a16="http://schemas.microsoft.com/office/drawing/2014/main" id="{EAB03A09-1CC9-4658-B4A6-95ADC818DCBA}"/>
                  </a:ext>
                </a:extLst>
              </p:cNvPr>
              <p:cNvSpPr>
                <a:spLocks/>
              </p:cNvSpPr>
              <p:nvPr/>
            </p:nvSpPr>
            <p:spPr bwMode="auto">
              <a:xfrm>
                <a:off x="2400" y="1627"/>
                <a:ext cx="34" cy="10"/>
              </a:xfrm>
              <a:custGeom>
                <a:avLst/>
                <a:gdLst>
                  <a:gd name="T0" fmla="*/ 32 w 61"/>
                  <a:gd name="T1" fmla="*/ 9 h 16"/>
                  <a:gd name="T2" fmla="*/ 35 w 61"/>
                  <a:gd name="T3" fmla="*/ 9 h 16"/>
                  <a:gd name="T4" fmla="*/ 14 w 61"/>
                  <a:gd name="T5" fmla="*/ 5 h 16"/>
                  <a:gd name="T6" fmla="*/ 16 w 61"/>
                  <a:gd name="T7" fmla="*/ 1 h 16"/>
                  <a:gd name="T8" fmla="*/ 19 w 61"/>
                  <a:gd name="T9" fmla="*/ 2 h 16"/>
                  <a:gd name="T10" fmla="*/ 23 w 61"/>
                  <a:gd name="T11" fmla="*/ 4 h 16"/>
                  <a:gd name="T12" fmla="*/ 13 w 61"/>
                  <a:gd name="T13" fmla="*/ 2 h 16"/>
                  <a:gd name="T14" fmla="*/ 38 w 61"/>
                  <a:gd name="T15" fmla="*/ 9 h 16"/>
                  <a:gd name="T16" fmla="*/ 30 w 61"/>
                  <a:gd name="T17" fmla="*/ 5 h 16"/>
                  <a:gd name="T18" fmla="*/ 33 w 61"/>
                  <a:gd name="T19" fmla="*/ 5 h 16"/>
                  <a:gd name="T20" fmla="*/ 37 w 61"/>
                  <a:gd name="T21" fmla="*/ 6 h 16"/>
                  <a:gd name="T22" fmla="*/ 52 w 61"/>
                  <a:gd name="T23" fmla="*/ 12 h 16"/>
                  <a:gd name="T24" fmla="*/ 32 w 61"/>
                  <a:gd name="T25"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16">
                    <a:moveTo>
                      <a:pt x="32" y="9"/>
                    </a:moveTo>
                    <a:cubicBezTo>
                      <a:pt x="33" y="9"/>
                      <a:pt x="35" y="10"/>
                      <a:pt x="35" y="9"/>
                    </a:cubicBezTo>
                    <a:cubicBezTo>
                      <a:pt x="25" y="6"/>
                      <a:pt x="18" y="5"/>
                      <a:pt x="14" y="5"/>
                    </a:cubicBezTo>
                    <a:cubicBezTo>
                      <a:pt x="0" y="0"/>
                      <a:pt x="10" y="1"/>
                      <a:pt x="16" y="1"/>
                    </a:cubicBezTo>
                    <a:cubicBezTo>
                      <a:pt x="19" y="2"/>
                      <a:pt x="19" y="2"/>
                      <a:pt x="19" y="2"/>
                    </a:cubicBezTo>
                    <a:cubicBezTo>
                      <a:pt x="19" y="3"/>
                      <a:pt x="21" y="3"/>
                      <a:pt x="23" y="4"/>
                    </a:cubicBezTo>
                    <a:cubicBezTo>
                      <a:pt x="21" y="4"/>
                      <a:pt x="17" y="3"/>
                      <a:pt x="13" y="2"/>
                    </a:cubicBezTo>
                    <a:cubicBezTo>
                      <a:pt x="16" y="4"/>
                      <a:pt x="35" y="8"/>
                      <a:pt x="38" y="9"/>
                    </a:cubicBezTo>
                    <a:cubicBezTo>
                      <a:pt x="35" y="7"/>
                      <a:pt x="35" y="7"/>
                      <a:pt x="30" y="5"/>
                    </a:cubicBezTo>
                    <a:cubicBezTo>
                      <a:pt x="29" y="4"/>
                      <a:pt x="31" y="5"/>
                      <a:pt x="33" y="5"/>
                    </a:cubicBezTo>
                    <a:cubicBezTo>
                      <a:pt x="36" y="6"/>
                      <a:pt x="37" y="6"/>
                      <a:pt x="37" y="6"/>
                    </a:cubicBezTo>
                    <a:cubicBezTo>
                      <a:pt x="48" y="9"/>
                      <a:pt x="36" y="10"/>
                      <a:pt x="52" y="12"/>
                    </a:cubicBezTo>
                    <a:cubicBezTo>
                      <a:pt x="61" y="16"/>
                      <a:pt x="44" y="13"/>
                      <a:pt x="3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8" name="Freeform 6785">
                <a:extLst>
                  <a:ext uri="{FF2B5EF4-FFF2-40B4-BE49-F238E27FC236}">
                    <a16:creationId xmlns:a16="http://schemas.microsoft.com/office/drawing/2014/main" id="{9C3F66AC-8071-4EFC-9C56-2A7A6A3DD121}"/>
                  </a:ext>
                </a:extLst>
              </p:cNvPr>
              <p:cNvSpPr>
                <a:spLocks/>
              </p:cNvSpPr>
              <p:nvPr/>
            </p:nvSpPr>
            <p:spPr bwMode="auto">
              <a:xfrm>
                <a:off x="2358" y="1620"/>
                <a:ext cx="25" cy="5"/>
              </a:xfrm>
              <a:custGeom>
                <a:avLst/>
                <a:gdLst>
                  <a:gd name="T0" fmla="*/ 1 w 44"/>
                  <a:gd name="T1" fmla="*/ 1 h 8"/>
                  <a:gd name="T2" fmla="*/ 19 w 44"/>
                  <a:gd name="T3" fmla="*/ 3 h 8"/>
                  <a:gd name="T4" fmla="*/ 1 w 44"/>
                  <a:gd name="T5" fmla="*/ 0 h 8"/>
                  <a:gd name="T6" fmla="*/ 16 w 44"/>
                  <a:gd name="T7" fmla="*/ 1 h 8"/>
                  <a:gd name="T8" fmla="*/ 36 w 44"/>
                  <a:gd name="T9" fmla="*/ 5 h 8"/>
                  <a:gd name="T10" fmla="*/ 44 w 44"/>
                  <a:gd name="T11" fmla="*/ 8 h 8"/>
                  <a:gd name="T12" fmla="*/ 34 w 44"/>
                  <a:gd name="T13" fmla="*/ 7 h 8"/>
                  <a:gd name="T14" fmla="*/ 24 w 44"/>
                  <a:gd name="T15" fmla="*/ 6 h 8"/>
                  <a:gd name="T16" fmla="*/ 1 w 44"/>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8">
                    <a:moveTo>
                      <a:pt x="1" y="1"/>
                    </a:moveTo>
                    <a:cubicBezTo>
                      <a:pt x="0" y="0"/>
                      <a:pt x="14" y="3"/>
                      <a:pt x="19" y="3"/>
                    </a:cubicBezTo>
                    <a:cubicBezTo>
                      <a:pt x="16" y="2"/>
                      <a:pt x="10" y="1"/>
                      <a:pt x="1" y="0"/>
                    </a:cubicBezTo>
                    <a:cubicBezTo>
                      <a:pt x="3" y="0"/>
                      <a:pt x="9" y="0"/>
                      <a:pt x="16" y="1"/>
                    </a:cubicBezTo>
                    <a:cubicBezTo>
                      <a:pt x="23" y="3"/>
                      <a:pt x="31" y="4"/>
                      <a:pt x="36" y="5"/>
                    </a:cubicBezTo>
                    <a:cubicBezTo>
                      <a:pt x="36" y="6"/>
                      <a:pt x="38" y="7"/>
                      <a:pt x="44" y="8"/>
                    </a:cubicBezTo>
                    <a:cubicBezTo>
                      <a:pt x="44" y="8"/>
                      <a:pt x="39" y="8"/>
                      <a:pt x="34" y="7"/>
                    </a:cubicBezTo>
                    <a:cubicBezTo>
                      <a:pt x="29" y="6"/>
                      <a:pt x="24" y="5"/>
                      <a:pt x="24" y="6"/>
                    </a:cubicBezTo>
                    <a:cubicBezTo>
                      <a:pt x="24" y="7"/>
                      <a:pt x="20"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9" name="Freeform 6786">
                <a:extLst>
                  <a:ext uri="{FF2B5EF4-FFF2-40B4-BE49-F238E27FC236}">
                    <a16:creationId xmlns:a16="http://schemas.microsoft.com/office/drawing/2014/main" id="{B1A3881E-9549-4DFB-B146-9FE9A42CA39D}"/>
                  </a:ext>
                </a:extLst>
              </p:cNvPr>
              <p:cNvSpPr>
                <a:spLocks noEditPoints="1"/>
              </p:cNvSpPr>
              <p:nvPr/>
            </p:nvSpPr>
            <p:spPr bwMode="auto">
              <a:xfrm>
                <a:off x="2782" y="2105"/>
                <a:ext cx="14" cy="58"/>
              </a:xfrm>
              <a:custGeom>
                <a:avLst/>
                <a:gdLst>
                  <a:gd name="T0" fmla="*/ 21 w 25"/>
                  <a:gd name="T1" fmla="*/ 44 h 102"/>
                  <a:gd name="T2" fmla="*/ 18 w 25"/>
                  <a:gd name="T3" fmla="*/ 58 h 102"/>
                  <a:gd name="T4" fmla="*/ 20 w 25"/>
                  <a:gd name="T5" fmla="*/ 60 h 102"/>
                  <a:gd name="T6" fmla="*/ 17 w 25"/>
                  <a:gd name="T7" fmla="*/ 70 h 102"/>
                  <a:gd name="T8" fmla="*/ 17 w 25"/>
                  <a:gd name="T9" fmla="*/ 39 h 102"/>
                  <a:gd name="T10" fmla="*/ 15 w 25"/>
                  <a:gd name="T11" fmla="*/ 23 h 102"/>
                  <a:gd name="T12" fmla="*/ 13 w 25"/>
                  <a:gd name="T13" fmla="*/ 0 h 102"/>
                  <a:gd name="T14" fmla="*/ 9 w 25"/>
                  <a:gd name="T15" fmla="*/ 15 h 102"/>
                  <a:gd name="T16" fmla="*/ 9 w 25"/>
                  <a:gd name="T17" fmla="*/ 41 h 102"/>
                  <a:gd name="T18" fmla="*/ 12 w 25"/>
                  <a:gd name="T19" fmla="*/ 24 h 102"/>
                  <a:gd name="T20" fmla="*/ 12 w 25"/>
                  <a:gd name="T21" fmla="*/ 39 h 102"/>
                  <a:gd name="T22" fmla="*/ 15 w 25"/>
                  <a:gd name="T23" fmla="*/ 26 h 102"/>
                  <a:gd name="T24" fmla="*/ 14 w 25"/>
                  <a:gd name="T25" fmla="*/ 57 h 102"/>
                  <a:gd name="T26" fmla="*/ 13 w 25"/>
                  <a:gd name="T27" fmla="*/ 42 h 102"/>
                  <a:gd name="T28" fmla="*/ 11 w 25"/>
                  <a:gd name="T29" fmla="*/ 73 h 102"/>
                  <a:gd name="T30" fmla="*/ 8 w 25"/>
                  <a:gd name="T31" fmla="*/ 56 h 102"/>
                  <a:gd name="T32" fmla="*/ 8 w 25"/>
                  <a:gd name="T33" fmla="*/ 27 h 102"/>
                  <a:gd name="T34" fmla="*/ 7 w 25"/>
                  <a:gd name="T35" fmla="*/ 39 h 102"/>
                  <a:gd name="T36" fmla="*/ 7 w 25"/>
                  <a:gd name="T37" fmla="*/ 24 h 102"/>
                  <a:gd name="T38" fmla="*/ 9 w 25"/>
                  <a:gd name="T39" fmla="*/ 19 h 102"/>
                  <a:gd name="T40" fmla="*/ 4 w 25"/>
                  <a:gd name="T41" fmla="*/ 11 h 102"/>
                  <a:gd name="T42" fmla="*/ 4 w 25"/>
                  <a:gd name="T43" fmla="*/ 29 h 102"/>
                  <a:gd name="T44" fmla="*/ 2 w 25"/>
                  <a:gd name="T45" fmla="*/ 42 h 102"/>
                  <a:gd name="T46" fmla="*/ 1 w 25"/>
                  <a:gd name="T47" fmla="*/ 16 h 102"/>
                  <a:gd name="T48" fmla="*/ 1 w 25"/>
                  <a:gd name="T49" fmla="*/ 44 h 102"/>
                  <a:gd name="T50" fmla="*/ 0 w 25"/>
                  <a:gd name="T51" fmla="*/ 69 h 102"/>
                  <a:gd name="T52" fmla="*/ 6 w 25"/>
                  <a:gd name="T53" fmla="*/ 69 h 102"/>
                  <a:gd name="T54" fmla="*/ 4 w 25"/>
                  <a:gd name="T55" fmla="*/ 78 h 102"/>
                  <a:gd name="T56" fmla="*/ 3 w 25"/>
                  <a:gd name="T57" fmla="*/ 92 h 102"/>
                  <a:gd name="T58" fmla="*/ 6 w 25"/>
                  <a:gd name="T59" fmla="*/ 80 h 102"/>
                  <a:gd name="T60" fmla="*/ 5 w 25"/>
                  <a:gd name="T61" fmla="*/ 102 h 102"/>
                  <a:gd name="T62" fmla="*/ 7 w 25"/>
                  <a:gd name="T63" fmla="*/ 72 h 102"/>
                  <a:gd name="T64" fmla="*/ 6 w 25"/>
                  <a:gd name="T65" fmla="*/ 72 h 102"/>
                  <a:gd name="T66" fmla="*/ 9 w 25"/>
                  <a:gd name="T67" fmla="*/ 63 h 102"/>
                  <a:gd name="T68" fmla="*/ 7 w 25"/>
                  <a:gd name="T69" fmla="*/ 97 h 102"/>
                  <a:gd name="T70" fmla="*/ 9 w 25"/>
                  <a:gd name="T71" fmla="*/ 82 h 102"/>
                  <a:gd name="T72" fmla="*/ 13 w 25"/>
                  <a:gd name="T73" fmla="*/ 76 h 102"/>
                  <a:gd name="T74" fmla="*/ 12 w 25"/>
                  <a:gd name="T75" fmla="*/ 91 h 102"/>
                  <a:gd name="T76" fmla="*/ 15 w 25"/>
                  <a:gd name="T77" fmla="*/ 82 h 102"/>
                  <a:gd name="T78" fmla="*/ 13 w 25"/>
                  <a:gd name="T79" fmla="*/ 83 h 102"/>
                  <a:gd name="T80" fmla="*/ 14 w 25"/>
                  <a:gd name="T81" fmla="*/ 64 h 102"/>
                  <a:gd name="T82" fmla="*/ 16 w 25"/>
                  <a:gd name="T83" fmla="*/ 51 h 102"/>
                  <a:gd name="T84" fmla="*/ 15 w 25"/>
                  <a:gd name="T85" fmla="*/ 89 h 102"/>
                  <a:gd name="T86" fmla="*/ 19 w 25"/>
                  <a:gd name="T87" fmla="*/ 65 h 102"/>
                  <a:gd name="T88" fmla="*/ 19 w 25"/>
                  <a:gd name="T89" fmla="*/ 94 h 102"/>
                  <a:gd name="T90" fmla="*/ 20 w 25"/>
                  <a:gd name="T91" fmla="*/ 88 h 102"/>
                  <a:gd name="T92" fmla="*/ 21 w 25"/>
                  <a:gd name="T93" fmla="*/ 78 h 102"/>
                  <a:gd name="T94" fmla="*/ 22 w 25"/>
                  <a:gd name="T95" fmla="*/ 92 h 102"/>
                  <a:gd name="T96" fmla="*/ 24 w 25"/>
                  <a:gd name="T97" fmla="*/ 83 h 102"/>
                  <a:gd name="T98" fmla="*/ 23 w 25"/>
                  <a:gd name="T99" fmla="*/ 69 h 102"/>
                  <a:gd name="T100" fmla="*/ 22 w 25"/>
                  <a:gd name="T101" fmla="*/ 81 h 102"/>
                  <a:gd name="T102" fmla="*/ 21 w 25"/>
                  <a:gd name="T103" fmla="*/ 44 h 102"/>
                  <a:gd name="T104" fmla="*/ 6 w 25"/>
                  <a:gd name="T105" fmla="*/ 43 h 102"/>
                  <a:gd name="T106" fmla="*/ 5 w 25"/>
                  <a:gd name="T107" fmla="*/ 55 h 102"/>
                  <a:gd name="T108" fmla="*/ 4 w 25"/>
                  <a:gd name="T109" fmla="*/ 41 h 102"/>
                  <a:gd name="T110" fmla="*/ 6 w 25"/>
                  <a:gd name="T111" fmla="*/ 25 h 102"/>
                  <a:gd name="T112" fmla="*/ 6 w 25"/>
                  <a:gd name="T113" fmla="*/ 4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 h="102">
                    <a:moveTo>
                      <a:pt x="21" y="44"/>
                    </a:moveTo>
                    <a:cubicBezTo>
                      <a:pt x="20" y="48"/>
                      <a:pt x="17" y="55"/>
                      <a:pt x="18" y="58"/>
                    </a:cubicBezTo>
                    <a:cubicBezTo>
                      <a:pt x="19" y="58"/>
                      <a:pt x="20" y="55"/>
                      <a:pt x="20" y="60"/>
                    </a:cubicBezTo>
                    <a:cubicBezTo>
                      <a:pt x="18" y="59"/>
                      <a:pt x="18" y="67"/>
                      <a:pt x="17" y="70"/>
                    </a:cubicBezTo>
                    <a:cubicBezTo>
                      <a:pt x="18" y="51"/>
                      <a:pt x="15" y="49"/>
                      <a:pt x="17" y="39"/>
                    </a:cubicBezTo>
                    <a:cubicBezTo>
                      <a:pt x="16" y="38"/>
                      <a:pt x="16" y="31"/>
                      <a:pt x="15" y="23"/>
                    </a:cubicBezTo>
                    <a:cubicBezTo>
                      <a:pt x="15" y="14"/>
                      <a:pt x="14" y="5"/>
                      <a:pt x="13" y="0"/>
                    </a:cubicBezTo>
                    <a:cubicBezTo>
                      <a:pt x="12" y="10"/>
                      <a:pt x="11" y="23"/>
                      <a:pt x="9" y="15"/>
                    </a:cubicBezTo>
                    <a:cubicBezTo>
                      <a:pt x="10" y="26"/>
                      <a:pt x="9" y="26"/>
                      <a:pt x="9" y="41"/>
                    </a:cubicBezTo>
                    <a:cubicBezTo>
                      <a:pt x="11" y="43"/>
                      <a:pt x="10" y="22"/>
                      <a:pt x="12" y="24"/>
                    </a:cubicBezTo>
                    <a:cubicBezTo>
                      <a:pt x="12" y="25"/>
                      <a:pt x="12" y="33"/>
                      <a:pt x="12" y="39"/>
                    </a:cubicBezTo>
                    <a:cubicBezTo>
                      <a:pt x="14" y="41"/>
                      <a:pt x="13" y="23"/>
                      <a:pt x="15" y="26"/>
                    </a:cubicBezTo>
                    <a:cubicBezTo>
                      <a:pt x="15" y="35"/>
                      <a:pt x="15" y="47"/>
                      <a:pt x="14" y="57"/>
                    </a:cubicBezTo>
                    <a:cubicBezTo>
                      <a:pt x="13" y="54"/>
                      <a:pt x="14" y="38"/>
                      <a:pt x="13" y="42"/>
                    </a:cubicBezTo>
                    <a:cubicBezTo>
                      <a:pt x="11" y="51"/>
                      <a:pt x="13" y="63"/>
                      <a:pt x="11" y="73"/>
                    </a:cubicBezTo>
                    <a:cubicBezTo>
                      <a:pt x="11" y="57"/>
                      <a:pt x="10" y="44"/>
                      <a:pt x="8" y="56"/>
                    </a:cubicBezTo>
                    <a:cubicBezTo>
                      <a:pt x="8" y="44"/>
                      <a:pt x="9" y="36"/>
                      <a:pt x="8" y="27"/>
                    </a:cubicBezTo>
                    <a:cubicBezTo>
                      <a:pt x="8" y="30"/>
                      <a:pt x="8" y="41"/>
                      <a:pt x="7" y="39"/>
                    </a:cubicBezTo>
                    <a:cubicBezTo>
                      <a:pt x="7" y="34"/>
                      <a:pt x="7" y="29"/>
                      <a:pt x="7" y="24"/>
                    </a:cubicBezTo>
                    <a:cubicBezTo>
                      <a:pt x="8" y="24"/>
                      <a:pt x="8" y="30"/>
                      <a:pt x="9" y="19"/>
                    </a:cubicBezTo>
                    <a:cubicBezTo>
                      <a:pt x="8" y="11"/>
                      <a:pt x="6" y="14"/>
                      <a:pt x="4" y="11"/>
                    </a:cubicBezTo>
                    <a:cubicBezTo>
                      <a:pt x="3" y="15"/>
                      <a:pt x="4" y="22"/>
                      <a:pt x="4" y="29"/>
                    </a:cubicBezTo>
                    <a:cubicBezTo>
                      <a:pt x="4" y="35"/>
                      <a:pt x="3" y="41"/>
                      <a:pt x="2" y="42"/>
                    </a:cubicBezTo>
                    <a:cubicBezTo>
                      <a:pt x="2" y="34"/>
                      <a:pt x="2" y="17"/>
                      <a:pt x="1" y="16"/>
                    </a:cubicBezTo>
                    <a:cubicBezTo>
                      <a:pt x="1" y="25"/>
                      <a:pt x="1" y="35"/>
                      <a:pt x="1" y="44"/>
                    </a:cubicBezTo>
                    <a:cubicBezTo>
                      <a:pt x="1" y="54"/>
                      <a:pt x="1" y="63"/>
                      <a:pt x="0" y="69"/>
                    </a:cubicBezTo>
                    <a:cubicBezTo>
                      <a:pt x="2" y="78"/>
                      <a:pt x="5" y="68"/>
                      <a:pt x="6" y="69"/>
                    </a:cubicBezTo>
                    <a:cubicBezTo>
                      <a:pt x="5" y="67"/>
                      <a:pt x="4" y="72"/>
                      <a:pt x="4" y="78"/>
                    </a:cubicBezTo>
                    <a:cubicBezTo>
                      <a:pt x="3" y="84"/>
                      <a:pt x="3" y="91"/>
                      <a:pt x="3" y="92"/>
                    </a:cubicBezTo>
                    <a:cubicBezTo>
                      <a:pt x="4" y="82"/>
                      <a:pt x="5" y="84"/>
                      <a:pt x="6" y="80"/>
                    </a:cubicBezTo>
                    <a:cubicBezTo>
                      <a:pt x="5" y="90"/>
                      <a:pt x="4" y="102"/>
                      <a:pt x="5" y="102"/>
                    </a:cubicBezTo>
                    <a:cubicBezTo>
                      <a:pt x="6" y="93"/>
                      <a:pt x="9" y="79"/>
                      <a:pt x="7" y="72"/>
                    </a:cubicBezTo>
                    <a:cubicBezTo>
                      <a:pt x="7" y="75"/>
                      <a:pt x="6" y="77"/>
                      <a:pt x="6" y="72"/>
                    </a:cubicBezTo>
                    <a:cubicBezTo>
                      <a:pt x="7" y="65"/>
                      <a:pt x="8" y="69"/>
                      <a:pt x="9" y="63"/>
                    </a:cubicBezTo>
                    <a:cubicBezTo>
                      <a:pt x="9" y="76"/>
                      <a:pt x="9" y="80"/>
                      <a:pt x="7" y="97"/>
                    </a:cubicBezTo>
                    <a:cubicBezTo>
                      <a:pt x="9" y="97"/>
                      <a:pt x="8" y="89"/>
                      <a:pt x="9" y="82"/>
                    </a:cubicBezTo>
                    <a:cubicBezTo>
                      <a:pt x="10" y="84"/>
                      <a:pt x="11" y="75"/>
                      <a:pt x="13" y="76"/>
                    </a:cubicBezTo>
                    <a:cubicBezTo>
                      <a:pt x="12" y="81"/>
                      <a:pt x="12" y="86"/>
                      <a:pt x="12" y="91"/>
                    </a:cubicBezTo>
                    <a:cubicBezTo>
                      <a:pt x="13" y="89"/>
                      <a:pt x="14" y="94"/>
                      <a:pt x="15" y="82"/>
                    </a:cubicBezTo>
                    <a:cubicBezTo>
                      <a:pt x="14" y="77"/>
                      <a:pt x="12" y="93"/>
                      <a:pt x="13" y="83"/>
                    </a:cubicBezTo>
                    <a:cubicBezTo>
                      <a:pt x="13" y="77"/>
                      <a:pt x="13" y="64"/>
                      <a:pt x="14" y="64"/>
                    </a:cubicBezTo>
                    <a:cubicBezTo>
                      <a:pt x="14" y="83"/>
                      <a:pt x="16" y="56"/>
                      <a:pt x="16" y="51"/>
                    </a:cubicBezTo>
                    <a:cubicBezTo>
                      <a:pt x="17" y="62"/>
                      <a:pt x="16" y="71"/>
                      <a:pt x="15" y="89"/>
                    </a:cubicBezTo>
                    <a:cubicBezTo>
                      <a:pt x="17" y="81"/>
                      <a:pt x="18" y="79"/>
                      <a:pt x="19" y="65"/>
                    </a:cubicBezTo>
                    <a:cubicBezTo>
                      <a:pt x="20" y="75"/>
                      <a:pt x="20" y="82"/>
                      <a:pt x="19" y="94"/>
                    </a:cubicBezTo>
                    <a:cubicBezTo>
                      <a:pt x="20" y="96"/>
                      <a:pt x="20" y="92"/>
                      <a:pt x="20" y="88"/>
                    </a:cubicBezTo>
                    <a:cubicBezTo>
                      <a:pt x="20" y="83"/>
                      <a:pt x="21" y="78"/>
                      <a:pt x="21" y="78"/>
                    </a:cubicBezTo>
                    <a:cubicBezTo>
                      <a:pt x="21" y="83"/>
                      <a:pt x="21" y="92"/>
                      <a:pt x="22" y="92"/>
                    </a:cubicBezTo>
                    <a:cubicBezTo>
                      <a:pt x="23" y="75"/>
                      <a:pt x="23" y="93"/>
                      <a:pt x="24" y="83"/>
                    </a:cubicBezTo>
                    <a:cubicBezTo>
                      <a:pt x="24" y="76"/>
                      <a:pt x="25" y="67"/>
                      <a:pt x="23" y="69"/>
                    </a:cubicBezTo>
                    <a:cubicBezTo>
                      <a:pt x="23" y="74"/>
                      <a:pt x="23" y="80"/>
                      <a:pt x="22" y="81"/>
                    </a:cubicBezTo>
                    <a:cubicBezTo>
                      <a:pt x="21" y="77"/>
                      <a:pt x="20" y="59"/>
                      <a:pt x="21" y="44"/>
                    </a:cubicBezTo>
                    <a:close/>
                    <a:moveTo>
                      <a:pt x="6" y="43"/>
                    </a:moveTo>
                    <a:cubicBezTo>
                      <a:pt x="6" y="48"/>
                      <a:pt x="5" y="49"/>
                      <a:pt x="5" y="55"/>
                    </a:cubicBezTo>
                    <a:cubicBezTo>
                      <a:pt x="5" y="51"/>
                      <a:pt x="4" y="45"/>
                      <a:pt x="4" y="41"/>
                    </a:cubicBezTo>
                    <a:cubicBezTo>
                      <a:pt x="4" y="31"/>
                      <a:pt x="5" y="26"/>
                      <a:pt x="6" y="25"/>
                    </a:cubicBezTo>
                    <a:cubicBezTo>
                      <a:pt x="7" y="29"/>
                      <a:pt x="4" y="43"/>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0" name="Freeform 6787">
                <a:extLst>
                  <a:ext uri="{FF2B5EF4-FFF2-40B4-BE49-F238E27FC236}">
                    <a16:creationId xmlns:a16="http://schemas.microsoft.com/office/drawing/2014/main" id="{DC4104A5-B933-497C-BE91-86731E7951A4}"/>
                  </a:ext>
                </a:extLst>
              </p:cNvPr>
              <p:cNvSpPr>
                <a:spLocks/>
              </p:cNvSpPr>
              <p:nvPr/>
            </p:nvSpPr>
            <p:spPr bwMode="auto">
              <a:xfrm>
                <a:off x="2748" y="2308"/>
                <a:ext cx="13" cy="21"/>
              </a:xfrm>
              <a:custGeom>
                <a:avLst/>
                <a:gdLst>
                  <a:gd name="T0" fmla="*/ 11 w 22"/>
                  <a:gd name="T1" fmla="*/ 16 h 36"/>
                  <a:gd name="T2" fmla="*/ 3 w 22"/>
                  <a:gd name="T3" fmla="*/ 34 h 36"/>
                  <a:gd name="T4" fmla="*/ 8 w 22"/>
                  <a:gd name="T5" fmla="*/ 17 h 36"/>
                  <a:gd name="T6" fmla="*/ 0 w 22"/>
                  <a:gd name="T7" fmla="*/ 34 h 36"/>
                  <a:gd name="T8" fmla="*/ 9 w 22"/>
                  <a:gd name="T9" fmla="*/ 13 h 36"/>
                  <a:gd name="T10" fmla="*/ 17 w 22"/>
                  <a:gd name="T11" fmla="*/ 5 h 36"/>
                  <a:gd name="T12" fmla="*/ 13 w 22"/>
                  <a:gd name="T13" fmla="*/ 15 h 36"/>
                  <a:gd name="T14" fmla="*/ 22 w 22"/>
                  <a:gd name="T15" fmla="*/ 0 h 36"/>
                  <a:gd name="T16" fmla="*/ 22 w 22"/>
                  <a:gd name="T17" fmla="*/ 4 h 36"/>
                  <a:gd name="T18" fmla="*/ 14 w 22"/>
                  <a:gd name="T19" fmla="*/ 25 h 36"/>
                  <a:gd name="T20" fmla="*/ 20 w 22"/>
                  <a:gd name="T21" fmla="*/ 7 h 36"/>
                  <a:gd name="T22" fmla="*/ 10 w 22"/>
                  <a:gd name="T23" fmla="*/ 32 h 36"/>
                  <a:gd name="T24" fmla="*/ 16 w 22"/>
                  <a:gd name="T25" fmla="*/ 15 h 36"/>
                  <a:gd name="T26" fmla="*/ 11 w 22"/>
                  <a:gd name="T2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36">
                    <a:moveTo>
                      <a:pt x="11" y="16"/>
                    </a:moveTo>
                    <a:cubicBezTo>
                      <a:pt x="8" y="19"/>
                      <a:pt x="8" y="25"/>
                      <a:pt x="3" y="34"/>
                    </a:cubicBezTo>
                    <a:cubicBezTo>
                      <a:pt x="2" y="33"/>
                      <a:pt x="6" y="24"/>
                      <a:pt x="8" y="17"/>
                    </a:cubicBezTo>
                    <a:cubicBezTo>
                      <a:pt x="5" y="20"/>
                      <a:pt x="4" y="29"/>
                      <a:pt x="0" y="34"/>
                    </a:cubicBezTo>
                    <a:cubicBezTo>
                      <a:pt x="1" y="30"/>
                      <a:pt x="5" y="22"/>
                      <a:pt x="9" y="13"/>
                    </a:cubicBezTo>
                    <a:cubicBezTo>
                      <a:pt x="9" y="16"/>
                      <a:pt x="13" y="8"/>
                      <a:pt x="17" y="5"/>
                    </a:cubicBezTo>
                    <a:cubicBezTo>
                      <a:pt x="17" y="6"/>
                      <a:pt x="16" y="9"/>
                      <a:pt x="13" y="15"/>
                    </a:cubicBezTo>
                    <a:cubicBezTo>
                      <a:pt x="16" y="13"/>
                      <a:pt x="18" y="10"/>
                      <a:pt x="22" y="0"/>
                    </a:cubicBezTo>
                    <a:cubicBezTo>
                      <a:pt x="22" y="2"/>
                      <a:pt x="21" y="4"/>
                      <a:pt x="22" y="4"/>
                    </a:cubicBezTo>
                    <a:cubicBezTo>
                      <a:pt x="19" y="12"/>
                      <a:pt x="19" y="11"/>
                      <a:pt x="14" y="25"/>
                    </a:cubicBezTo>
                    <a:cubicBezTo>
                      <a:pt x="13" y="25"/>
                      <a:pt x="17" y="16"/>
                      <a:pt x="20" y="7"/>
                    </a:cubicBezTo>
                    <a:cubicBezTo>
                      <a:pt x="18" y="9"/>
                      <a:pt x="13" y="25"/>
                      <a:pt x="10" y="32"/>
                    </a:cubicBezTo>
                    <a:cubicBezTo>
                      <a:pt x="6" y="36"/>
                      <a:pt x="15" y="17"/>
                      <a:pt x="16" y="15"/>
                    </a:cubicBezTo>
                    <a:cubicBezTo>
                      <a:pt x="13" y="17"/>
                      <a:pt x="4" y="35"/>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1" name="Freeform 6788">
                <a:extLst>
                  <a:ext uri="{FF2B5EF4-FFF2-40B4-BE49-F238E27FC236}">
                    <a16:creationId xmlns:a16="http://schemas.microsoft.com/office/drawing/2014/main" id="{0F7F1278-6503-4091-A26E-D03E6814620B}"/>
                  </a:ext>
                </a:extLst>
              </p:cNvPr>
              <p:cNvSpPr>
                <a:spLocks/>
              </p:cNvSpPr>
              <p:nvPr/>
            </p:nvSpPr>
            <p:spPr bwMode="auto">
              <a:xfrm>
                <a:off x="2513" y="1668"/>
                <a:ext cx="20" cy="11"/>
              </a:xfrm>
              <a:custGeom>
                <a:avLst/>
                <a:gdLst>
                  <a:gd name="T0" fmla="*/ 23 w 36"/>
                  <a:gd name="T1" fmla="*/ 12 h 20"/>
                  <a:gd name="T2" fmla="*/ 14 w 36"/>
                  <a:gd name="T3" fmla="*/ 7 h 20"/>
                  <a:gd name="T4" fmla="*/ 36 w 36"/>
                  <a:gd name="T5" fmla="*/ 20 h 20"/>
                  <a:gd name="T6" fmla="*/ 20 w 36"/>
                  <a:gd name="T7" fmla="*/ 12 h 20"/>
                  <a:gd name="T8" fmla="*/ 1 w 36"/>
                  <a:gd name="T9" fmla="*/ 3 h 20"/>
                  <a:gd name="T10" fmla="*/ 23 w 36"/>
                  <a:gd name="T11" fmla="*/ 12 h 20"/>
                </a:gdLst>
                <a:ahLst/>
                <a:cxnLst>
                  <a:cxn ang="0">
                    <a:pos x="T0" y="T1"/>
                  </a:cxn>
                  <a:cxn ang="0">
                    <a:pos x="T2" y="T3"/>
                  </a:cxn>
                  <a:cxn ang="0">
                    <a:pos x="T4" y="T5"/>
                  </a:cxn>
                  <a:cxn ang="0">
                    <a:pos x="T6" y="T7"/>
                  </a:cxn>
                  <a:cxn ang="0">
                    <a:pos x="T8" y="T9"/>
                  </a:cxn>
                  <a:cxn ang="0">
                    <a:pos x="T10" y="T11"/>
                  </a:cxn>
                </a:cxnLst>
                <a:rect l="0" t="0" r="r" b="b"/>
                <a:pathLst>
                  <a:path w="36" h="20">
                    <a:moveTo>
                      <a:pt x="23" y="12"/>
                    </a:moveTo>
                    <a:cubicBezTo>
                      <a:pt x="23" y="12"/>
                      <a:pt x="18" y="9"/>
                      <a:pt x="14" y="7"/>
                    </a:cubicBezTo>
                    <a:cubicBezTo>
                      <a:pt x="15" y="9"/>
                      <a:pt x="30" y="16"/>
                      <a:pt x="36" y="20"/>
                    </a:cubicBezTo>
                    <a:cubicBezTo>
                      <a:pt x="34" y="19"/>
                      <a:pt x="28" y="16"/>
                      <a:pt x="20" y="12"/>
                    </a:cubicBezTo>
                    <a:cubicBezTo>
                      <a:pt x="13" y="9"/>
                      <a:pt x="6" y="5"/>
                      <a:pt x="1" y="3"/>
                    </a:cubicBezTo>
                    <a:cubicBezTo>
                      <a:pt x="0" y="0"/>
                      <a:pt x="12" y="6"/>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2" name="Freeform 6789">
                <a:extLst>
                  <a:ext uri="{FF2B5EF4-FFF2-40B4-BE49-F238E27FC236}">
                    <a16:creationId xmlns:a16="http://schemas.microsoft.com/office/drawing/2014/main" id="{A77A4960-C21D-4D16-85D3-DD12D64944ED}"/>
                  </a:ext>
                </a:extLst>
              </p:cNvPr>
              <p:cNvSpPr>
                <a:spLocks noEditPoints="1"/>
              </p:cNvSpPr>
              <p:nvPr/>
            </p:nvSpPr>
            <p:spPr bwMode="auto">
              <a:xfrm>
                <a:off x="2362" y="1626"/>
                <a:ext cx="295" cy="161"/>
              </a:xfrm>
              <a:custGeom>
                <a:avLst/>
                <a:gdLst>
                  <a:gd name="T0" fmla="*/ 404 w 519"/>
                  <a:gd name="T1" fmla="*/ 162 h 283"/>
                  <a:gd name="T2" fmla="*/ 373 w 519"/>
                  <a:gd name="T3" fmla="*/ 144 h 283"/>
                  <a:gd name="T4" fmla="*/ 368 w 519"/>
                  <a:gd name="T5" fmla="*/ 136 h 283"/>
                  <a:gd name="T6" fmla="*/ 349 w 519"/>
                  <a:gd name="T7" fmla="*/ 127 h 283"/>
                  <a:gd name="T8" fmla="*/ 289 w 519"/>
                  <a:gd name="T9" fmla="*/ 89 h 283"/>
                  <a:gd name="T10" fmla="*/ 312 w 519"/>
                  <a:gd name="T11" fmla="*/ 105 h 283"/>
                  <a:gd name="T12" fmla="*/ 306 w 519"/>
                  <a:gd name="T13" fmla="*/ 109 h 283"/>
                  <a:gd name="T14" fmla="*/ 275 w 519"/>
                  <a:gd name="T15" fmla="*/ 97 h 283"/>
                  <a:gd name="T16" fmla="*/ 182 w 519"/>
                  <a:gd name="T17" fmla="*/ 55 h 283"/>
                  <a:gd name="T18" fmla="*/ 136 w 519"/>
                  <a:gd name="T19" fmla="*/ 38 h 283"/>
                  <a:gd name="T20" fmla="*/ 79 w 519"/>
                  <a:gd name="T21" fmla="*/ 21 h 283"/>
                  <a:gd name="T22" fmla="*/ 69 w 519"/>
                  <a:gd name="T23" fmla="*/ 12 h 283"/>
                  <a:gd name="T24" fmla="*/ 26 w 519"/>
                  <a:gd name="T25" fmla="*/ 3 h 283"/>
                  <a:gd name="T26" fmla="*/ 31 w 519"/>
                  <a:gd name="T27" fmla="*/ 8 h 283"/>
                  <a:gd name="T28" fmla="*/ 44 w 519"/>
                  <a:gd name="T29" fmla="*/ 16 h 283"/>
                  <a:gd name="T30" fmla="*/ 49 w 519"/>
                  <a:gd name="T31" fmla="*/ 20 h 283"/>
                  <a:gd name="T32" fmla="*/ 139 w 519"/>
                  <a:gd name="T33" fmla="*/ 44 h 283"/>
                  <a:gd name="T34" fmla="*/ 179 w 519"/>
                  <a:gd name="T35" fmla="*/ 57 h 283"/>
                  <a:gd name="T36" fmla="*/ 182 w 519"/>
                  <a:gd name="T37" fmla="*/ 57 h 283"/>
                  <a:gd name="T38" fmla="*/ 239 w 519"/>
                  <a:gd name="T39" fmla="*/ 82 h 283"/>
                  <a:gd name="T40" fmla="*/ 294 w 519"/>
                  <a:gd name="T41" fmla="*/ 110 h 283"/>
                  <a:gd name="T42" fmla="*/ 327 w 519"/>
                  <a:gd name="T43" fmla="*/ 118 h 283"/>
                  <a:gd name="T44" fmla="*/ 352 w 519"/>
                  <a:gd name="T45" fmla="*/ 137 h 283"/>
                  <a:gd name="T46" fmla="*/ 349 w 519"/>
                  <a:gd name="T47" fmla="*/ 138 h 283"/>
                  <a:gd name="T48" fmla="*/ 388 w 519"/>
                  <a:gd name="T49" fmla="*/ 167 h 283"/>
                  <a:gd name="T50" fmla="*/ 411 w 519"/>
                  <a:gd name="T51" fmla="*/ 185 h 283"/>
                  <a:gd name="T52" fmla="*/ 495 w 519"/>
                  <a:gd name="T53" fmla="*/ 259 h 283"/>
                  <a:gd name="T54" fmla="*/ 510 w 519"/>
                  <a:gd name="T55" fmla="*/ 275 h 283"/>
                  <a:gd name="T56" fmla="*/ 497 w 519"/>
                  <a:gd name="T57" fmla="*/ 252 h 283"/>
                  <a:gd name="T58" fmla="*/ 477 w 519"/>
                  <a:gd name="T59" fmla="*/ 223 h 283"/>
                  <a:gd name="T60" fmla="*/ 424 w 519"/>
                  <a:gd name="T61" fmla="*/ 177 h 283"/>
                  <a:gd name="T62" fmla="*/ 418 w 519"/>
                  <a:gd name="T63" fmla="*/ 179 h 283"/>
                  <a:gd name="T64" fmla="*/ 462 w 519"/>
                  <a:gd name="T65" fmla="*/ 221 h 283"/>
                  <a:gd name="T66" fmla="*/ 459 w 519"/>
                  <a:gd name="T67" fmla="*/ 217 h 283"/>
                  <a:gd name="T68" fmla="*/ 473 w 519"/>
                  <a:gd name="T69" fmla="*/ 227 h 283"/>
                  <a:gd name="T70" fmla="*/ 476 w 519"/>
                  <a:gd name="T71" fmla="*/ 232 h 283"/>
                  <a:gd name="T72" fmla="*/ 242 w 519"/>
                  <a:gd name="T73" fmla="*/ 80 h 283"/>
                  <a:gd name="T74" fmla="*/ 444 w 519"/>
                  <a:gd name="T75" fmla="*/ 196 h 283"/>
                  <a:gd name="T76" fmla="*/ 54 w 519"/>
                  <a:gd name="T77" fmla="*/ 8 h 283"/>
                  <a:gd name="T78" fmla="*/ 321 w 519"/>
                  <a:gd name="T79" fmla="*/ 112 h 283"/>
                  <a:gd name="T80" fmla="*/ 406 w 519"/>
                  <a:gd name="T81" fmla="*/ 172 h 283"/>
                  <a:gd name="T82" fmla="*/ 425 w 519"/>
                  <a:gd name="T83" fmla="*/ 194 h 283"/>
                  <a:gd name="T84" fmla="*/ 370 w 519"/>
                  <a:gd name="T85" fmla="*/ 149 h 283"/>
                  <a:gd name="T86" fmla="*/ 57 w 519"/>
                  <a:gd name="T87" fmla="*/ 15 h 283"/>
                  <a:gd name="T88" fmla="*/ 93 w 519"/>
                  <a:gd name="T89" fmla="*/ 27 h 283"/>
                  <a:gd name="T90" fmla="*/ 47 w 519"/>
                  <a:gd name="T91" fmla="*/ 14 h 283"/>
                  <a:gd name="T92" fmla="*/ 355 w 519"/>
                  <a:gd name="T93" fmla="*/ 146 h 283"/>
                  <a:gd name="T94" fmla="*/ 457 w 519"/>
                  <a:gd name="T95" fmla="*/ 223 h 283"/>
                  <a:gd name="T96" fmla="*/ 83 w 519"/>
                  <a:gd name="T97" fmla="*/ 25 h 283"/>
                  <a:gd name="T98" fmla="*/ 74 w 519"/>
                  <a:gd name="T99" fmla="*/ 24 h 283"/>
                  <a:gd name="T100" fmla="*/ 111 w 519"/>
                  <a:gd name="T101" fmla="*/ 3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9" h="283">
                    <a:moveTo>
                      <a:pt x="403" y="168"/>
                    </a:moveTo>
                    <a:cubicBezTo>
                      <a:pt x="405" y="166"/>
                      <a:pt x="417" y="173"/>
                      <a:pt x="410" y="164"/>
                    </a:cubicBezTo>
                    <a:cubicBezTo>
                      <a:pt x="415" y="168"/>
                      <a:pt x="424" y="176"/>
                      <a:pt x="421" y="172"/>
                    </a:cubicBezTo>
                    <a:cubicBezTo>
                      <a:pt x="411" y="163"/>
                      <a:pt x="406" y="161"/>
                      <a:pt x="404" y="162"/>
                    </a:cubicBezTo>
                    <a:cubicBezTo>
                      <a:pt x="401" y="162"/>
                      <a:pt x="401" y="164"/>
                      <a:pt x="397" y="163"/>
                    </a:cubicBezTo>
                    <a:cubicBezTo>
                      <a:pt x="382" y="153"/>
                      <a:pt x="382" y="153"/>
                      <a:pt x="382" y="153"/>
                    </a:cubicBezTo>
                    <a:cubicBezTo>
                      <a:pt x="376" y="149"/>
                      <a:pt x="370" y="145"/>
                      <a:pt x="367" y="142"/>
                    </a:cubicBezTo>
                    <a:cubicBezTo>
                      <a:pt x="379" y="150"/>
                      <a:pt x="375" y="147"/>
                      <a:pt x="373" y="144"/>
                    </a:cubicBezTo>
                    <a:cubicBezTo>
                      <a:pt x="379" y="148"/>
                      <a:pt x="386" y="153"/>
                      <a:pt x="386" y="151"/>
                    </a:cubicBezTo>
                    <a:cubicBezTo>
                      <a:pt x="381" y="147"/>
                      <a:pt x="370" y="140"/>
                      <a:pt x="371" y="140"/>
                    </a:cubicBezTo>
                    <a:cubicBezTo>
                      <a:pt x="373" y="140"/>
                      <a:pt x="385" y="150"/>
                      <a:pt x="383" y="146"/>
                    </a:cubicBezTo>
                    <a:cubicBezTo>
                      <a:pt x="375" y="140"/>
                      <a:pt x="373" y="139"/>
                      <a:pt x="368" y="136"/>
                    </a:cubicBezTo>
                    <a:cubicBezTo>
                      <a:pt x="364" y="133"/>
                      <a:pt x="357" y="129"/>
                      <a:pt x="343" y="119"/>
                    </a:cubicBezTo>
                    <a:cubicBezTo>
                      <a:pt x="347" y="123"/>
                      <a:pt x="333" y="113"/>
                      <a:pt x="337" y="118"/>
                    </a:cubicBezTo>
                    <a:cubicBezTo>
                      <a:pt x="336" y="118"/>
                      <a:pt x="341" y="121"/>
                      <a:pt x="344" y="123"/>
                    </a:cubicBezTo>
                    <a:cubicBezTo>
                      <a:pt x="348" y="125"/>
                      <a:pt x="352" y="128"/>
                      <a:pt x="349" y="127"/>
                    </a:cubicBezTo>
                    <a:cubicBezTo>
                      <a:pt x="339" y="120"/>
                      <a:pt x="330" y="117"/>
                      <a:pt x="324" y="112"/>
                    </a:cubicBezTo>
                    <a:cubicBezTo>
                      <a:pt x="328" y="113"/>
                      <a:pt x="332" y="114"/>
                      <a:pt x="337" y="116"/>
                    </a:cubicBezTo>
                    <a:cubicBezTo>
                      <a:pt x="326" y="110"/>
                      <a:pt x="319" y="106"/>
                      <a:pt x="311" y="100"/>
                    </a:cubicBezTo>
                    <a:cubicBezTo>
                      <a:pt x="311" y="101"/>
                      <a:pt x="301" y="95"/>
                      <a:pt x="289" y="89"/>
                    </a:cubicBezTo>
                    <a:cubicBezTo>
                      <a:pt x="278" y="83"/>
                      <a:pt x="265" y="77"/>
                      <a:pt x="263" y="77"/>
                    </a:cubicBezTo>
                    <a:cubicBezTo>
                      <a:pt x="282" y="86"/>
                      <a:pt x="286" y="90"/>
                      <a:pt x="292" y="94"/>
                    </a:cubicBezTo>
                    <a:cubicBezTo>
                      <a:pt x="297" y="96"/>
                      <a:pt x="294" y="92"/>
                      <a:pt x="302" y="97"/>
                    </a:cubicBezTo>
                    <a:cubicBezTo>
                      <a:pt x="305" y="99"/>
                      <a:pt x="310" y="103"/>
                      <a:pt x="312" y="105"/>
                    </a:cubicBezTo>
                    <a:cubicBezTo>
                      <a:pt x="298" y="98"/>
                      <a:pt x="283" y="91"/>
                      <a:pt x="277" y="90"/>
                    </a:cubicBezTo>
                    <a:cubicBezTo>
                      <a:pt x="262" y="82"/>
                      <a:pt x="252" y="77"/>
                      <a:pt x="237" y="71"/>
                    </a:cubicBezTo>
                    <a:cubicBezTo>
                      <a:pt x="253" y="80"/>
                      <a:pt x="275" y="87"/>
                      <a:pt x="299" y="102"/>
                    </a:cubicBezTo>
                    <a:cubicBezTo>
                      <a:pt x="304" y="107"/>
                      <a:pt x="297" y="103"/>
                      <a:pt x="306" y="109"/>
                    </a:cubicBezTo>
                    <a:cubicBezTo>
                      <a:pt x="299" y="108"/>
                      <a:pt x="283" y="97"/>
                      <a:pt x="286" y="97"/>
                    </a:cubicBezTo>
                    <a:cubicBezTo>
                      <a:pt x="279" y="93"/>
                      <a:pt x="273" y="91"/>
                      <a:pt x="271" y="91"/>
                    </a:cubicBezTo>
                    <a:cubicBezTo>
                      <a:pt x="283" y="97"/>
                      <a:pt x="289" y="101"/>
                      <a:pt x="290" y="104"/>
                    </a:cubicBezTo>
                    <a:cubicBezTo>
                      <a:pt x="284" y="100"/>
                      <a:pt x="280" y="98"/>
                      <a:pt x="275" y="97"/>
                    </a:cubicBezTo>
                    <a:cubicBezTo>
                      <a:pt x="271" y="95"/>
                      <a:pt x="266" y="93"/>
                      <a:pt x="258" y="88"/>
                    </a:cubicBezTo>
                    <a:cubicBezTo>
                      <a:pt x="262" y="90"/>
                      <a:pt x="267" y="93"/>
                      <a:pt x="268" y="92"/>
                    </a:cubicBezTo>
                    <a:cubicBezTo>
                      <a:pt x="254" y="84"/>
                      <a:pt x="240" y="78"/>
                      <a:pt x="227" y="72"/>
                    </a:cubicBezTo>
                    <a:cubicBezTo>
                      <a:pt x="213" y="66"/>
                      <a:pt x="198" y="61"/>
                      <a:pt x="182" y="55"/>
                    </a:cubicBezTo>
                    <a:cubicBezTo>
                      <a:pt x="182" y="55"/>
                      <a:pt x="188" y="57"/>
                      <a:pt x="189" y="57"/>
                    </a:cubicBezTo>
                    <a:cubicBezTo>
                      <a:pt x="185" y="55"/>
                      <a:pt x="175" y="50"/>
                      <a:pt x="172" y="50"/>
                    </a:cubicBezTo>
                    <a:cubicBezTo>
                      <a:pt x="174" y="51"/>
                      <a:pt x="178" y="52"/>
                      <a:pt x="179" y="53"/>
                    </a:cubicBezTo>
                    <a:cubicBezTo>
                      <a:pt x="162" y="47"/>
                      <a:pt x="148" y="42"/>
                      <a:pt x="136" y="38"/>
                    </a:cubicBezTo>
                    <a:cubicBezTo>
                      <a:pt x="123" y="34"/>
                      <a:pt x="111" y="31"/>
                      <a:pt x="96" y="26"/>
                    </a:cubicBezTo>
                    <a:cubicBezTo>
                      <a:pt x="98" y="25"/>
                      <a:pt x="105" y="28"/>
                      <a:pt x="113" y="30"/>
                    </a:cubicBezTo>
                    <a:cubicBezTo>
                      <a:pt x="111" y="28"/>
                      <a:pt x="102" y="26"/>
                      <a:pt x="95" y="23"/>
                    </a:cubicBezTo>
                    <a:cubicBezTo>
                      <a:pt x="94" y="24"/>
                      <a:pt x="87" y="22"/>
                      <a:pt x="79" y="21"/>
                    </a:cubicBezTo>
                    <a:cubicBezTo>
                      <a:pt x="71" y="19"/>
                      <a:pt x="62" y="17"/>
                      <a:pt x="60" y="16"/>
                    </a:cubicBezTo>
                    <a:cubicBezTo>
                      <a:pt x="71" y="19"/>
                      <a:pt x="73" y="18"/>
                      <a:pt x="74" y="18"/>
                    </a:cubicBezTo>
                    <a:cubicBezTo>
                      <a:pt x="75" y="17"/>
                      <a:pt x="76" y="16"/>
                      <a:pt x="83" y="17"/>
                    </a:cubicBezTo>
                    <a:cubicBezTo>
                      <a:pt x="80" y="15"/>
                      <a:pt x="66" y="13"/>
                      <a:pt x="69" y="12"/>
                    </a:cubicBezTo>
                    <a:cubicBezTo>
                      <a:pt x="77" y="14"/>
                      <a:pt x="86" y="16"/>
                      <a:pt x="86" y="15"/>
                    </a:cubicBezTo>
                    <a:cubicBezTo>
                      <a:pt x="73" y="12"/>
                      <a:pt x="70" y="11"/>
                      <a:pt x="71" y="9"/>
                    </a:cubicBezTo>
                    <a:cubicBezTo>
                      <a:pt x="54" y="5"/>
                      <a:pt x="50" y="5"/>
                      <a:pt x="39" y="2"/>
                    </a:cubicBezTo>
                    <a:cubicBezTo>
                      <a:pt x="39" y="4"/>
                      <a:pt x="38" y="5"/>
                      <a:pt x="26" y="3"/>
                    </a:cubicBezTo>
                    <a:cubicBezTo>
                      <a:pt x="23" y="2"/>
                      <a:pt x="35" y="3"/>
                      <a:pt x="22" y="1"/>
                    </a:cubicBezTo>
                    <a:cubicBezTo>
                      <a:pt x="12" y="0"/>
                      <a:pt x="22" y="3"/>
                      <a:pt x="13" y="3"/>
                    </a:cubicBezTo>
                    <a:cubicBezTo>
                      <a:pt x="18" y="4"/>
                      <a:pt x="20" y="4"/>
                      <a:pt x="23" y="5"/>
                    </a:cubicBezTo>
                    <a:cubicBezTo>
                      <a:pt x="20" y="6"/>
                      <a:pt x="29" y="7"/>
                      <a:pt x="31" y="8"/>
                    </a:cubicBezTo>
                    <a:cubicBezTo>
                      <a:pt x="28" y="9"/>
                      <a:pt x="9" y="6"/>
                      <a:pt x="0" y="4"/>
                    </a:cubicBezTo>
                    <a:cubicBezTo>
                      <a:pt x="0" y="5"/>
                      <a:pt x="0" y="6"/>
                      <a:pt x="1" y="7"/>
                    </a:cubicBezTo>
                    <a:cubicBezTo>
                      <a:pt x="8" y="8"/>
                      <a:pt x="17" y="9"/>
                      <a:pt x="26" y="10"/>
                    </a:cubicBezTo>
                    <a:cubicBezTo>
                      <a:pt x="34" y="12"/>
                      <a:pt x="41" y="13"/>
                      <a:pt x="44" y="16"/>
                    </a:cubicBezTo>
                    <a:cubicBezTo>
                      <a:pt x="29" y="13"/>
                      <a:pt x="39" y="16"/>
                      <a:pt x="31" y="16"/>
                    </a:cubicBezTo>
                    <a:cubicBezTo>
                      <a:pt x="44" y="19"/>
                      <a:pt x="39" y="16"/>
                      <a:pt x="52" y="19"/>
                    </a:cubicBezTo>
                    <a:cubicBezTo>
                      <a:pt x="57" y="20"/>
                      <a:pt x="61" y="21"/>
                      <a:pt x="63" y="23"/>
                    </a:cubicBezTo>
                    <a:cubicBezTo>
                      <a:pt x="61" y="23"/>
                      <a:pt x="55" y="21"/>
                      <a:pt x="49" y="20"/>
                    </a:cubicBezTo>
                    <a:cubicBezTo>
                      <a:pt x="44" y="19"/>
                      <a:pt x="39" y="18"/>
                      <a:pt x="39" y="19"/>
                    </a:cubicBezTo>
                    <a:cubicBezTo>
                      <a:pt x="49" y="21"/>
                      <a:pt x="64" y="24"/>
                      <a:pt x="78" y="27"/>
                    </a:cubicBezTo>
                    <a:cubicBezTo>
                      <a:pt x="91" y="31"/>
                      <a:pt x="104" y="34"/>
                      <a:pt x="111" y="35"/>
                    </a:cubicBezTo>
                    <a:cubicBezTo>
                      <a:pt x="111" y="36"/>
                      <a:pt x="128" y="40"/>
                      <a:pt x="139" y="44"/>
                    </a:cubicBezTo>
                    <a:cubicBezTo>
                      <a:pt x="139" y="43"/>
                      <a:pt x="138" y="42"/>
                      <a:pt x="142" y="43"/>
                    </a:cubicBezTo>
                    <a:cubicBezTo>
                      <a:pt x="149" y="46"/>
                      <a:pt x="164" y="50"/>
                      <a:pt x="166" y="52"/>
                    </a:cubicBezTo>
                    <a:cubicBezTo>
                      <a:pt x="158" y="49"/>
                      <a:pt x="153" y="48"/>
                      <a:pt x="153" y="48"/>
                    </a:cubicBezTo>
                    <a:cubicBezTo>
                      <a:pt x="164" y="52"/>
                      <a:pt x="176" y="57"/>
                      <a:pt x="179" y="57"/>
                    </a:cubicBezTo>
                    <a:cubicBezTo>
                      <a:pt x="169" y="53"/>
                      <a:pt x="174" y="53"/>
                      <a:pt x="169" y="51"/>
                    </a:cubicBezTo>
                    <a:cubicBezTo>
                      <a:pt x="162" y="48"/>
                      <a:pt x="145" y="44"/>
                      <a:pt x="148" y="43"/>
                    </a:cubicBezTo>
                    <a:cubicBezTo>
                      <a:pt x="159" y="46"/>
                      <a:pt x="163" y="49"/>
                      <a:pt x="175" y="53"/>
                    </a:cubicBezTo>
                    <a:cubicBezTo>
                      <a:pt x="170" y="52"/>
                      <a:pt x="176" y="54"/>
                      <a:pt x="182" y="57"/>
                    </a:cubicBezTo>
                    <a:cubicBezTo>
                      <a:pt x="187" y="59"/>
                      <a:pt x="192" y="61"/>
                      <a:pt x="186" y="60"/>
                    </a:cubicBezTo>
                    <a:cubicBezTo>
                      <a:pt x="194" y="63"/>
                      <a:pt x="202" y="66"/>
                      <a:pt x="209" y="69"/>
                    </a:cubicBezTo>
                    <a:cubicBezTo>
                      <a:pt x="215" y="70"/>
                      <a:pt x="205" y="66"/>
                      <a:pt x="212" y="68"/>
                    </a:cubicBezTo>
                    <a:cubicBezTo>
                      <a:pt x="220" y="72"/>
                      <a:pt x="238" y="79"/>
                      <a:pt x="239" y="82"/>
                    </a:cubicBezTo>
                    <a:cubicBezTo>
                      <a:pt x="242" y="83"/>
                      <a:pt x="252" y="86"/>
                      <a:pt x="261" y="91"/>
                    </a:cubicBezTo>
                    <a:cubicBezTo>
                      <a:pt x="271" y="95"/>
                      <a:pt x="281" y="101"/>
                      <a:pt x="287" y="105"/>
                    </a:cubicBezTo>
                    <a:cubicBezTo>
                      <a:pt x="285" y="105"/>
                      <a:pt x="268" y="94"/>
                      <a:pt x="271" y="98"/>
                    </a:cubicBezTo>
                    <a:cubicBezTo>
                      <a:pt x="284" y="104"/>
                      <a:pt x="281" y="103"/>
                      <a:pt x="294" y="110"/>
                    </a:cubicBezTo>
                    <a:cubicBezTo>
                      <a:pt x="298" y="112"/>
                      <a:pt x="294" y="107"/>
                      <a:pt x="306" y="115"/>
                    </a:cubicBezTo>
                    <a:cubicBezTo>
                      <a:pt x="306" y="116"/>
                      <a:pt x="305" y="116"/>
                      <a:pt x="303" y="115"/>
                    </a:cubicBezTo>
                    <a:cubicBezTo>
                      <a:pt x="310" y="119"/>
                      <a:pt x="317" y="124"/>
                      <a:pt x="325" y="128"/>
                    </a:cubicBezTo>
                    <a:cubicBezTo>
                      <a:pt x="315" y="119"/>
                      <a:pt x="318" y="116"/>
                      <a:pt x="327" y="118"/>
                    </a:cubicBezTo>
                    <a:cubicBezTo>
                      <a:pt x="340" y="124"/>
                      <a:pt x="329" y="121"/>
                      <a:pt x="337" y="126"/>
                    </a:cubicBezTo>
                    <a:cubicBezTo>
                      <a:pt x="338" y="125"/>
                      <a:pt x="345" y="130"/>
                      <a:pt x="352" y="134"/>
                    </a:cubicBezTo>
                    <a:cubicBezTo>
                      <a:pt x="359" y="139"/>
                      <a:pt x="366" y="145"/>
                      <a:pt x="367" y="146"/>
                    </a:cubicBezTo>
                    <a:cubicBezTo>
                      <a:pt x="360" y="142"/>
                      <a:pt x="354" y="137"/>
                      <a:pt x="352" y="137"/>
                    </a:cubicBezTo>
                    <a:cubicBezTo>
                      <a:pt x="356" y="139"/>
                      <a:pt x="355" y="140"/>
                      <a:pt x="355" y="140"/>
                    </a:cubicBezTo>
                    <a:cubicBezTo>
                      <a:pt x="373" y="151"/>
                      <a:pt x="392" y="165"/>
                      <a:pt x="406" y="176"/>
                    </a:cubicBezTo>
                    <a:cubicBezTo>
                      <a:pt x="398" y="171"/>
                      <a:pt x="385" y="161"/>
                      <a:pt x="382" y="161"/>
                    </a:cubicBezTo>
                    <a:cubicBezTo>
                      <a:pt x="376" y="154"/>
                      <a:pt x="365" y="149"/>
                      <a:pt x="349" y="138"/>
                    </a:cubicBezTo>
                    <a:cubicBezTo>
                      <a:pt x="356" y="144"/>
                      <a:pt x="343" y="136"/>
                      <a:pt x="349" y="143"/>
                    </a:cubicBezTo>
                    <a:cubicBezTo>
                      <a:pt x="362" y="151"/>
                      <a:pt x="370" y="157"/>
                      <a:pt x="382" y="165"/>
                    </a:cubicBezTo>
                    <a:cubicBezTo>
                      <a:pt x="386" y="167"/>
                      <a:pt x="370" y="155"/>
                      <a:pt x="379" y="161"/>
                    </a:cubicBezTo>
                    <a:cubicBezTo>
                      <a:pt x="388" y="167"/>
                      <a:pt x="388" y="167"/>
                      <a:pt x="388" y="167"/>
                    </a:cubicBezTo>
                    <a:cubicBezTo>
                      <a:pt x="388" y="170"/>
                      <a:pt x="388" y="170"/>
                      <a:pt x="388" y="170"/>
                    </a:cubicBezTo>
                    <a:cubicBezTo>
                      <a:pt x="394" y="175"/>
                      <a:pt x="403" y="180"/>
                      <a:pt x="408" y="185"/>
                    </a:cubicBezTo>
                    <a:cubicBezTo>
                      <a:pt x="404" y="180"/>
                      <a:pt x="418" y="193"/>
                      <a:pt x="417" y="190"/>
                    </a:cubicBezTo>
                    <a:cubicBezTo>
                      <a:pt x="413" y="188"/>
                      <a:pt x="412" y="186"/>
                      <a:pt x="411" y="185"/>
                    </a:cubicBezTo>
                    <a:cubicBezTo>
                      <a:pt x="422" y="193"/>
                      <a:pt x="434" y="202"/>
                      <a:pt x="442" y="211"/>
                    </a:cubicBezTo>
                    <a:cubicBezTo>
                      <a:pt x="441" y="211"/>
                      <a:pt x="435" y="205"/>
                      <a:pt x="436" y="208"/>
                    </a:cubicBezTo>
                    <a:cubicBezTo>
                      <a:pt x="445" y="214"/>
                      <a:pt x="457" y="226"/>
                      <a:pt x="469" y="236"/>
                    </a:cubicBezTo>
                    <a:cubicBezTo>
                      <a:pt x="480" y="247"/>
                      <a:pt x="490" y="257"/>
                      <a:pt x="495" y="259"/>
                    </a:cubicBezTo>
                    <a:cubicBezTo>
                      <a:pt x="506" y="271"/>
                      <a:pt x="493" y="260"/>
                      <a:pt x="499" y="268"/>
                    </a:cubicBezTo>
                    <a:cubicBezTo>
                      <a:pt x="500" y="267"/>
                      <a:pt x="506" y="272"/>
                      <a:pt x="510" y="276"/>
                    </a:cubicBezTo>
                    <a:cubicBezTo>
                      <a:pt x="515" y="280"/>
                      <a:pt x="519" y="283"/>
                      <a:pt x="516" y="278"/>
                    </a:cubicBezTo>
                    <a:cubicBezTo>
                      <a:pt x="504" y="265"/>
                      <a:pt x="519" y="283"/>
                      <a:pt x="510" y="275"/>
                    </a:cubicBezTo>
                    <a:cubicBezTo>
                      <a:pt x="503" y="265"/>
                      <a:pt x="500" y="264"/>
                      <a:pt x="496" y="256"/>
                    </a:cubicBezTo>
                    <a:cubicBezTo>
                      <a:pt x="505" y="265"/>
                      <a:pt x="515" y="277"/>
                      <a:pt x="518" y="280"/>
                    </a:cubicBezTo>
                    <a:cubicBezTo>
                      <a:pt x="514" y="275"/>
                      <a:pt x="519" y="280"/>
                      <a:pt x="519" y="278"/>
                    </a:cubicBezTo>
                    <a:cubicBezTo>
                      <a:pt x="510" y="267"/>
                      <a:pt x="505" y="262"/>
                      <a:pt x="497" y="252"/>
                    </a:cubicBezTo>
                    <a:cubicBezTo>
                      <a:pt x="501" y="256"/>
                      <a:pt x="505" y="261"/>
                      <a:pt x="509" y="265"/>
                    </a:cubicBezTo>
                    <a:cubicBezTo>
                      <a:pt x="507" y="260"/>
                      <a:pt x="493" y="246"/>
                      <a:pt x="495" y="244"/>
                    </a:cubicBezTo>
                    <a:cubicBezTo>
                      <a:pt x="485" y="234"/>
                      <a:pt x="482" y="233"/>
                      <a:pt x="474" y="224"/>
                    </a:cubicBezTo>
                    <a:cubicBezTo>
                      <a:pt x="472" y="221"/>
                      <a:pt x="470" y="218"/>
                      <a:pt x="477" y="223"/>
                    </a:cubicBezTo>
                    <a:cubicBezTo>
                      <a:pt x="466" y="213"/>
                      <a:pt x="460" y="206"/>
                      <a:pt x="447" y="195"/>
                    </a:cubicBezTo>
                    <a:cubicBezTo>
                      <a:pt x="439" y="189"/>
                      <a:pt x="443" y="195"/>
                      <a:pt x="430" y="183"/>
                    </a:cubicBezTo>
                    <a:cubicBezTo>
                      <a:pt x="429" y="181"/>
                      <a:pt x="438" y="190"/>
                      <a:pt x="438" y="189"/>
                    </a:cubicBezTo>
                    <a:cubicBezTo>
                      <a:pt x="430" y="183"/>
                      <a:pt x="431" y="182"/>
                      <a:pt x="424" y="177"/>
                    </a:cubicBezTo>
                    <a:cubicBezTo>
                      <a:pt x="418" y="174"/>
                      <a:pt x="425" y="180"/>
                      <a:pt x="432" y="187"/>
                    </a:cubicBezTo>
                    <a:cubicBezTo>
                      <a:pt x="427" y="183"/>
                      <a:pt x="420" y="178"/>
                      <a:pt x="418" y="177"/>
                    </a:cubicBezTo>
                    <a:cubicBezTo>
                      <a:pt x="420" y="178"/>
                      <a:pt x="424" y="181"/>
                      <a:pt x="424" y="182"/>
                    </a:cubicBezTo>
                    <a:cubicBezTo>
                      <a:pt x="415" y="175"/>
                      <a:pt x="424" y="184"/>
                      <a:pt x="418" y="179"/>
                    </a:cubicBezTo>
                    <a:cubicBezTo>
                      <a:pt x="407" y="167"/>
                      <a:pt x="418" y="179"/>
                      <a:pt x="403" y="168"/>
                    </a:cubicBezTo>
                    <a:close/>
                    <a:moveTo>
                      <a:pt x="496" y="253"/>
                    </a:moveTo>
                    <a:cubicBezTo>
                      <a:pt x="495" y="253"/>
                      <a:pt x="489" y="247"/>
                      <a:pt x="482" y="240"/>
                    </a:cubicBezTo>
                    <a:cubicBezTo>
                      <a:pt x="475" y="233"/>
                      <a:pt x="467" y="225"/>
                      <a:pt x="462" y="221"/>
                    </a:cubicBezTo>
                    <a:cubicBezTo>
                      <a:pt x="463" y="223"/>
                      <a:pt x="470" y="229"/>
                      <a:pt x="467" y="228"/>
                    </a:cubicBezTo>
                    <a:cubicBezTo>
                      <a:pt x="460" y="224"/>
                      <a:pt x="440" y="202"/>
                      <a:pt x="459" y="219"/>
                    </a:cubicBezTo>
                    <a:cubicBezTo>
                      <a:pt x="460" y="218"/>
                      <a:pt x="449" y="210"/>
                      <a:pt x="445" y="206"/>
                    </a:cubicBezTo>
                    <a:cubicBezTo>
                      <a:pt x="446" y="205"/>
                      <a:pt x="456" y="214"/>
                      <a:pt x="459" y="217"/>
                    </a:cubicBezTo>
                    <a:cubicBezTo>
                      <a:pt x="460" y="216"/>
                      <a:pt x="450" y="208"/>
                      <a:pt x="446" y="204"/>
                    </a:cubicBezTo>
                    <a:cubicBezTo>
                      <a:pt x="443" y="199"/>
                      <a:pt x="453" y="208"/>
                      <a:pt x="452" y="205"/>
                    </a:cubicBezTo>
                    <a:cubicBezTo>
                      <a:pt x="460" y="213"/>
                      <a:pt x="468" y="220"/>
                      <a:pt x="476" y="227"/>
                    </a:cubicBezTo>
                    <a:cubicBezTo>
                      <a:pt x="477" y="229"/>
                      <a:pt x="474" y="226"/>
                      <a:pt x="473" y="227"/>
                    </a:cubicBezTo>
                    <a:cubicBezTo>
                      <a:pt x="479" y="232"/>
                      <a:pt x="479" y="231"/>
                      <a:pt x="479" y="230"/>
                    </a:cubicBezTo>
                    <a:cubicBezTo>
                      <a:pt x="488" y="238"/>
                      <a:pt x="482" y="236"/>
                      <a:pt x="492" y="245"/>
                    </a:cubicBezTo>
                    <a:cubicBezTo>
                      <a:pt x="481" y="235"/>
                      <a:pt x="469" y="224"/>
                      <a:pt x="465" y="221"/>
                    </a:cubicBezTo>
                    <a:cubicBezTo>
                      <a:pt x="466" y="223"/>
                      <a:pt x="471" y="228"/>
                      <a:pt x="476" y="232"/>
                    </a:cubicBezTo>
                    <a:cubicBezTo>
                      <a:pt x="481" y="236"/>
                      <a:pt x="485" y="240"/>
                      <a:pt x="486" y="241"/>
                    </a:cubicBezTo>
                    <a:cubicBezTo>
                      <a:pt x="495" y="249"/>
                      <a:pt x="486" y="242"/>
                      <a:pt x="496" y="253"/>
                    </a:cubicBezTo>
                    <a:close/>
                    <a:moveTo>
                      <a:pt x="258" y="88"/>
                    </a:moveTo>
                    <a:cubicBezTo>
                      <a:pt x="257" y="88"/>
                      <a:pt x="241" y="82"/>
                      <a:pt x="242" y="80"/>
                    </a:cubicBezTo>
                    <a:cubicBezTo>
                      <a:pt x="247" y="82"/>
                      <a:pt x="253" y="85"/>
                      <a:pt x="258" y="88"/>
                    </a:cubicBezTo>
                    <a:close/>
                    <a:moveTo>
                      <a:pt x="469" y="217"/>
                    </a:moveTo>
                    <a:cubicBezTo>
                      <a:pt x="468" y="218"/>
                      <a:pt x="463" y="215"/>
                      <a:pt x="455" y="207"/>
                    </a:cubicBezTo>
                    <a:cubicBezTo>
                      <a:pt x="458" y="208"/>
                      <a:pt x="451" y="202"/>
                      <a:pt x="444" y="196"/>
                    </a:cubicBezTo>
                    <a:cubicBezTo>
                      <a:pt x="450" y="200"/>
                      <a:pt x="460" y="207"/>
                      <a:pt x="469" y="217"/>
                    </a:cubicBezTo>
                    <a:close/>
                    <a:moveTo>
                      <a:pt x="50" y="6"/>
                    </a:moveTo>
                    <a:cubicBezTo>
                      <a:pt x="49" y="5"/>
                      <a:pt x="63" y="8"/>
                      <a:pt x="68" y="9"/>
                    </a:cubicBezTo>
                    <a:cubicBezTo>
                      <a:pt x="71" y="12"/>
                      <a:pt x="62" y="10"/>
                      <a:pt x="54" y="8"/>
                    </a:cubicBezTo>
                    <a:cubicBezTo>
                      <a:pt x="58" y="8"/>
                      <a:pt x="58" y="8"/>
                      <a:pt x="50" y="6"/>
                    </a:cubicBezTo>
                    <a:close/>
                    <a:moveTo>
                      <a:pt x="337" y="121"/>
                    </a:moveTo>
                    <a:cubicBezTo>
                      <a:pt x="335" y="120"/>
                      <a:pt x="333" y="119"/>
                      <a:pt x="334" y="120"/>
                    </a:cubicBezTo>
                    <a:cubicBezTo>
                      <a:pt x="327" y="117"/>
                      <a:pt x="325" y="115"/>
                      <a:pt x="321" y="112"/>
                    </a:cubicBezTo>
                    <a:cubicBezTo>
                      <a:pt x="322" y="111"/>
                      <a:pt x="329" y="116"/>
                      <a:pt x="337" y="121"/>
                    </a:cubicBezTo>
                    <a:close/>
                    <a:moveTo>
                      <a:pt x="409" y="176"/>
                    </a:moveTo>
                    <a:cubicBezTo>
                      <a:pt x="423" y="186"/>
                      <a:pt x="423" y="186"/>
                      <a:pt x="423" y="186"/>
                    </a:cubicBezTo>
                    <a:cubicBezTo>
                      <a:pt x="421" y="182"/>
                      <a:pt x="414" y="179"/>
                      <a:pt x="406" y="172"/>
                    </a:cubicBezTo>
                    <a:cubicBezTo>
                      <a:pt x="405" y="170"/>
                      <a:pt x="409" y="173"/>
                      <a:pt x="414" y="177"/>
                    </a:cubicBezTo>
                    <a:cubicBezTo>
                      <a:pt x="419" y="181"/>
                      <a:pt x="425" y="187"/>
                      <a:pt x="429" y="189"/>
                    </a:cubicBezTo>
                    <a:cubicBezTo>
                      <a:pt x="433" y="198"/>
                      <a:pt x="430" y="194"/>
                      <a:pt x="420" y="190"/>
                    </a:cubicBezTo>
                    <a:cubicBezTo>
                      <a:pt x="425" y="194"/>
                      <a:pt x="425" y="194"/>
                      <a:pt x="425" y="194"/>
                    </a:cubicBezTo>
                    <a:cubicBezTo>
                      <a:pt x="413" y="186"/>
                      <a:pt x="412" y="180"/>
                      <a:pt x="409" y="176"/>
                    </a:cubicBezTo>
                    <a:close/>
                    <a:moveTo>
                      <a:pt x="403" y="172"/>
                    </a:moveTo>
                    <a:cubicBezTo>
                      <a:pt x="398" y="168"/>
                      <a:pt x="395" y="165"/>
                      <a:pt x="390" y="162"/>
                    </a:cubicBezTo>
                    <a:cubicBezTo>
                      <a:pt x="385" y="159"/>
                      <a:pt x="380" y="155"/>
                      <a:pt x="370" y="149"/>
                    </a:cubicBezTo>
                    <a:cubicBezTo>
                      <a:pt x="374" y="150"/>
                      <a:pt x="381" y="154"/>
                      <a:pt x="387" y="159"/>
                    </a:cubicBezTo>
                    <a:cubicBezTo>
                      <a:pt x="394" y="163"/>
                      <a:pt x="400" y="168"/>
                      <a:pt x="403" y="172"/>
                    </a:cubicBezTo>
                    <a:close/>
                    <a:moveTo>
                      <a:pt x="42" y="11"/>
                    </a:moveTo>
                    <a:cubicBezTo>
                      <a:pt x="51" y="13"/>
                      <a:pt x="57" y="14"/>
                      <a:pt x="57" y="15"/>
                    </a:cubicBezTo>
                    <a:cubicBezTo>
                      <a:pt x="48" y="14"/>
                      <a:pt x="39" y="12"/>
                      <a:pt x="42" y="11"/>
                    </a:cubicBezTo>
                    <a:close/>
                    <a:moveTo>
                      <a:pt x="47" y="14"/>
                    </a:moveTo>
                    <a:cubicBezTo>
                      <a:pt x="61" y="18"/>
                      <a:pt x="72" y="19"/>
                      <a:pt x="92" y="25"/>
                    </a:cubicBezTo>
                    <a:cubicBezTo>
                      <a:pt x="93" y="27"/>
                      <a:pt x="93" y="27"/>
                      <a:pt x="93" y="27"/>
                    </a:cubicBezTo>
                    <a:cubicBezTo>
                      <a:pt x="86" y="25"/>
                      <a:pt x="77" y="22"/>
                      <a:pt x="69" y="20"/>
                    </a:cubicBezTo>
                    <a:cubicBezTo>
                      <a:pt x="61" y="18"/>
                      <a:pt x="54" y="17"/>
                      <a:pt x="51" y="17"/>
                    </a:cubicBezTo>
                    <a:cubicBezTo>
                      <a:pt x="48" y="16"/>
                      <a:pt x="48" y="16"/>
                      <a:pt x="47" y="15"/>
                    </a:cubicBezTo>
                    <a:lnTo>
                      <a:pt x="47" y="14"/>
                    </a:lnTo>
                    <a:close/>
                    <a:moveTo>
                      <a:pt x="370" y="153"/>
                    </a:moveTo>
                    <a:cubicBezTo>
                      <a:pt x="370" y="154"/>
                      <a:pt x="368" y="153"/>
                      <a:pt x="364" y="150"/>
                    </a:cubicBezTo>
                    <a:cubicBezTo>
                      <a:pt x="366" y="152"/>
                      <a:pt x="371" y="156"/>
                      <a:pt x="370" y="156"/>
                    </a:cubicBezTo>
                    <a:cubicBezTo>
                      <a:pt x="365" y="153"/>
                      <a:pt x="360" y="149"/>
                      <a:pt x="355" y="146"/>
                    </a:cubicBezTo>
                    <a:cubicBezTo>
                      <a:pt x="355" y="143"/>
                      <a:pt x="355" y="143"/>
                      <a:pt x="355" y="143"/>
                    </a:cubicBezTo>
                    <a:cubicBezTo>
                      <a:pt x="359" y="145"/>
                      <a:pt x="363" y="148"/>
                      <a:pt x="370" y="153"/>
                    </a:cubicBezTo>
                    <a:close/>
                    <a:moveTo>
                      <a:pt x="453" y="218"/>
                    </a:moveTo>
                    <a:cubicBezTo>
                      <a:pt x="450" y="217"/>
                      <a:pt x="453" y="220"/>
                      <a:pt x="457" y="223"/>
                    </a:cubicBezTo>
                    <a:cubicBezTo>
                      <a:pt x="461" y="227"/>
                      <a:pt x="465" y="231"/>
                      <a:pt x="463" y="231"/>
                    </a:cubicBezTo>
                    <a:cubicBezTo>
                      <a:pt x="453" y="221"/>
                      <a:pt x="450" y="217"/>
                      <a:pt x="442" y="210"/>
                    </a:cubicBezTo>
                    <a:cubicBezTo>
                      <a:pt x="443" y="209"/>
                      <a:pt x="447" y="212"/>
                      <a:pt x="453" y="218"/>
                    </a:cubicBezTo>
                    <a:close/>
                    <a:moveTo>
                      <a:pt x="83" y="25"/>
                    </a:moveTo>
                    <a:cubicBezTo>
                      <a:pt x="91" y="27"/>
                      <a:pt x="99" y="29"/>
                      <a:pt x="107" y="31"/>
                    </a:cubicBezTo>
                    <a:cubicBezTo>
                      <a:pt x="104" y="31"/>
                      <a:pt x="102" y="32"/>
                      <a:pt x="87" y="28"/>
                    </a:cubicBezTo>
                    <a:cubicBezTo>
                      <a:pt x="97" y="28"/>
                      <a:pt x="76" y="24"/>
                      <a:pt x="73" y="24"/>
                    </a:cubicBezTo>
                    <a:cubicBezTo>
                      <a:pt x="65" y="22"/>
                      <a:pt x="69" y="23"/>
                      <a:pt x="74" y="24"/>
                    </a:cubicBezTo>
                    <a:cubicBezTo>
                      <a:pt x="80" y="25"/>
                      <a:pt x="86" y="26"/>
                      <a:pt x="83" y="25"/>
                    </a:cubicBezTo>
                    <a:close/>
                    <a:moveTo>
                      <a:pt x="145" y="42"/>
                    </a:moveTo>
                    <a:cubicBezTo>
                      <a:pt x="141" y="42"/>
                      <a:pt x="130" y="39"/>
                      <a:pt x="121" y="37"/>
                    </a:cubicBezTo>
                    <a:cubicBezTo>
                      <a:pt x="123" y="36"/>
                      <a:pt x="116" y="35"/>
                      <a:pt x="111" y="33"/>
                    </a:cubicBezTo>
                    <a:cubicBezTo>
                      <a:pt x="113" y="32"/>
                      <a:pt x="120" y="34"/>
                      <a:pt x="127" y="37"/>
                    </a:cubicBezTo>
                    <a:cubicBezTo>
                      <a:pt x="134" y="39"/>
                      <a:pt x="141" y="42"/>
                      <a:pt x="14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3" name="Freeform 6790">
                <a:extLst>
                  <a:ext uri="{FF2B5EF4-FFF2-40B4-BE49-F238E27FC236}">
                    <a16:creationId xmlns:a16="http://schemas.microsoft.com/office/drawing/2014/main" id="{8CE23259-22A7-48AD-AE85-ED2AB49E97C7}"/>
                  </a:ext>
                </a:extLst>
              </p:cNvPr>
              <p:cNvSpPr>
                <a:spLocks/>
              </p:cNvSpPr>
              <p:nvPr/>
            </p:nvSpPr>
            <p:spPr bwMode="auto">
              <a:xfrm>
                <a:off x="2406" y="1631"/>
                <a:ext cx="15" cy="6"/>
              </a:xfrm>
              <a:custGeom>
                <a:avLst/>
                <a:gdLst>
                  <a:gd name="T0" fmla="*/ 1 w 26"/>
                  <a:gd name="T1" fmla="*/ 4 h 10"/>
                  <a:gd name="T2" fmla="*/ 0 w 26"/>
                  <a:gd name="T3" fmla="*/ 1 h 10"/>
                  <a:gd name="T4" fmla="*/ 17 w 26"/>
                  <a:gd name="T5" fmla="*/ 4 h 10"/>
                  <a:gd name="T6" fmla="*/ 11 w 26"/>
                  <a:gd name="T7" fmla="*/ 5 h 10"/>
                  <a:gd name="T8" fmla="*/ 22 w 26"/>
                  <a:gd name="T9" fmla="*/ 8 h 10"/>
                  <a:gd name="T10" fmla="*/ 1 w 26"/>
                  <a:gd name="T11" fmla="*/ 4 h 10"/>
                </a:gdLst>
                <a:ahLst/>
                <a:cxnLst>
                  <a:cxn ang="0">
                    <a:pos x="T0" y="T1"/>
                  </a:cxn>
                  <a:cxn ang="0">
                    <a:pos x="T2" y="T3"/>
                  </a:cxn>
                  <a:cxn ang="0">
                    <a:pos x="T4" y="T5"/>
                  </a:cxn>
                  <a:cxn ang="0">
                    <a:pos x="T6" y="T7"/>
                  </a:cxn>
                  <a:cxn ang="0">
                    <a:pos x="T8" y="T9"/>
                  </a:cxn>
                  <a:cxn ang="0">
                    <a:pos x="T10" y="T11"/>
                  </a:cxn>
                </a:cxnLst>
                <a:rect l="0" t="0" r="r" b="b"/>
                <a:pathLst>
                  <a:path w="26" h="10">
                    <a:moveTo>
                      <a:pt x="1" y="4"/>
                    </a:moveTo>
                    <a:cubicBezTo>
                      <a:pt x="3" y="3"/>
                      <a:pt x="3" y="3"/>
                      <a:pt x="0" y="1"/>
                    </a:cubicBezTo>
                    <a:cubicBezTo>
                      <a:pt x="14" y="5"/>
                      <a:pt x="5" y="0"/>
                      <a:pt x="17" y="4"/>
                    </a:cubicBezTo>
                    <a:cubicBezTo>
                      <a:pt x="18" y="5"/>
                      <a:pt x="16" y="5"/>
                      <a:pt x="11" y="5"/>
                    </a:cubicBezTo>
                    <a:cubicBezTo>
                      <a:pt x="14" y="6"/>
                      <a:pt x="17" y="7"/>
                      <a:pt x="22" y="8"/>
                    </a:cubicBezTo>
                    <a:cubicBezTo>
                      <a:pt x="26" y="10"/>
                      <a:pt x="13" y="6"/>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4" name="Freeform 6791">
                <a:extLst>
                  <a:ext uri="{FF2B5EF4-FFF2-40B4-BE49-F238E27FC236}">
                    <a16:creationId xmlns:a16="http://schemas.microsoft.com/office/drawing/2014/main" id="{3CC6EDAF-D2B9-49C4-873A-53E7B9F5A7A7}"/>
                  </a:ext>
                </a:extLst>
              </p:cNvPr>
              <p:cNvSpPr>
                <a:spLocks/>
              </p:cNvSpPr>
              <p:nvPr/>
            </p:nvSpPr>
            <p:spPr bwMode="auto">
              <a:xfrm>
                <a:off x="2677" y="1799"/>
                <a:ext cx="12" cy="14"/>
              </a:xfrm>
              <a:custGeom>
                <a:avLst/>
                <a:gdLst>
                  <a:gd name="T0" fmla="*/ 13 w 22"/>
                  <a:gd name="T1" fmla="*/ 13 h 25"/>
                  <a:gd name="T2" fmla="*/ 22 w 22"/>
                  <a:gd name="T3" fmla="*/ 25 h 25"/>
                  <a:gd name="T4" fmla="*/ 0 w 22"/>
                  <a:gd name="T5" fmla="*/ 1 h 25"/>
                  <a:gd name="T6" fmla="*/ 7 w 22"/>
                  <a:gd name="T7" fmla="*/ 8 h 25"/>
                  <a:gd name="T8" fmla="*/ 13 w 22"/>
                  <a:gd name="T9" fmla="*/ 13 h 25"/>
                </a:gdLst>
                <a:ahLst/>
                <a:cxnLst>
                  <a:cxn ang="0">
                    <a:pos x="T0" y="T1"/>
                  </a:cxn>
                  <a:cxn ang="0">
                    <a:pos x="T2" y="T3"/>
                  </a:cxn>
                  <a:cxn ang="0">
                    <a:pos x="T4" y="T5"/>
                  </a:cxn>
                  <a:cxn ang="0">
                    <a:pos x="T6" y="T7"/>
                  </a:cxn>
                  <a:cxn ang="0">
                    <a:pos x="T8" y="T9"/>
                  </a:cxn>
                </a:cxnLst>
                <a:rect l="0" t="0" r="r" b="b"/>
                <a:pathLst>
                  <a:path w="22" h="25">
                    <a:moveTo>
                      <a:pt x="13" y="13"/>
                    </a:moveTo>
                    <a:cubicBezTo>
                      <a:pt x="16" y="17"/>
                      <a:pt x="19" y="21"/>
                      <a:pt x="22" y="25"/>
                    </a:cubicBezTo>
                    <a:cubicBezTo>
                      <a:pt x="13" y="14"/>
                      <a:pt x="10" y="14"/>
                      <a:pt x="0" y="1"/>
                    </a:cubicBezTo>
                    <a:cubicBezTo>
                      <a:pt x="1" y="0"/>
                      <a:pt x="4" y="4"/>
                      <a:pt x="7" y="8"/>
                    </a:cubicBezTo>
                    <a:cubicBezTo>
                      <a:pt x="10" y="12"/>
                      <a:pt x="13" y="15"/>
                      <a:pt x="1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5" name="Freeform 6792">
                <a:extLst>
                  <a:ext uri="{FF2B5EF4-FFF2-40B4-BE49-F238E27FC236}">
                    <a16:creationId xmlns:a16="http://schemas.microsoft.com/office/drawing/2014/main" id="{FF34CC27-3722-44DC-8DB3-F737DFD4AAA6}"/>
                  </a:ext>
                </a:extLst>
              </p:cNvPr>
              <p:cNvSpPr>
                <a:spLocks/>
              </p:cNvSpPr>
              <p:nvPr/>
            </p:nvSpPr>
            <p:spPr bwMode="auto">
              <a:xfrm>
                <a:off x="2784" y="2207"/>
                <a:ext cx="4" cy="13"/>
              </a:xfrm>
              <a:custGeom>
                <a:avLst/>
                <a:gdLst>
                  <a:gd name="T0" fmla="*/ 2 w 6"/>
                  <a:gd name="T1" fmla="*/ 15 h 23"/>
                  <a:gd name="T2" fmla="*/ 4 w 6"/>
                  <a:gd name="T3" fmla="*/ 0 h 23"/>
                  <a:gd name="T4" fmla="*/ 6 w 6"/>
                  <a:gd name="T5" fmla="*/ 6 h 23"/>
                  <a:gd name="T6" fmla="*/ 2 w 6"/>
                  <a:gd name="T7" fmla="*/ 11 h 23"/>
                  <a:gd name="T8" fmla="*/ 2 w 6"/>
                  <a:gd name="T9" fmla="*/ 15 h 23"/>
                </a:gdLst>
                <a:ahLst/>
                <a:cxnLst>
                  <a:cxn ang="0">
                    <a:pos x="T0" y="T1"/>
                  </a:cxn>
                  <a:cxn ang="0">
                    <a:pos x="T2" y="T3"/>
                  </a:cxn>
                  <a:cxn ang="0">
                    <a:pos x="T4" y="T5"/>
                  </a:cxn>
                  <a:cxn ang="0">
                    <a:pos x="T6" y="T7"/>
                  </a:cxn>
                  <a:cxn ang="0">
                    <a:pos x="T8" y="T9"/>
                  </a:cxn>
                </a:cxnLst>
                <a:rect l="0" t="0" r="r" b="b"/>
                <a:pathLst>
                  <a:path w="6" h="23">
                    <a:moveTo>
                      <a:pt x="2" y="15"/>
                    </a:moveTo>
                    <a:cubicBezTo>
                      <a:pt x="2" y="23"/>
                      <a:pt x="0" y="15"/>
                      <a:pt x="4" y="0"/>
                    </a:cubicBezTo>
                    <a:cubicBezTo>
                      <a:pt x="3" y="6"/>
                      <a:pt x="6" y="0"/>
                      <a:pt x="6" y="6"/>
                    </a:cubicBezTo>
                    <a:cubicBezTo>
                      <a:pt x="3" y="16"/>
                      <a:pt x="5" y="3"/>
                      <a:pt x="2" y="11"/>
                    </a:cubicBezTo>
                    <a:cubicBezTo>
                      <a:pt x="2" y="14"/>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6" name="Freeform 6793">
                <a:extLst>
                  <a:ext uri="{FF2B5EF4-FFF2-40B4-BE49-F238E27FC236}">
                    <a16:creationId xmlns:a16="http://schemas.microsoft.com/office/drawing/2014/main" id="{8CD62F24-4DEB-4898-82DB-A24A6E249622}"/>
                  </a:ext>
                </a:extLst>
              </p:cNvPr>
              <p:cNvSpPr>
                <a:spLocks/>
              </p:cNvSpPr>
              <p:nvPr/>
            </p:nvSpPr>
            <p:spPr bwMode="auto">
              <a:xfrm>
                <a:off x="2686" y="2424"/>
                <a:ext cx="10" cy="16"/>
              </a:xfrm>
              <a:custGeom>
                <a:avLst/>
                <a:gdLst>
                  <a:gd name="T0" fmla="*/ 4 w 17"/>
                  <a:gd name="T1" fmla="*/ 25 h 28"/>
                  <a:gd name="T2" fmla="*/ 12 w 17"/>
                  <a:gd name="T3" fmla="*/ 13 h 28"/>
                  <a:gd name="T4" fmla="*/ 2 w 17"/>
                  <a:gd name="T5" fmla="*/ 25 h 28"/>
                  <a:gd name="T6" fmla="*/ 7 w 17"/>
                  <a:gd name="T7" fmla="*/ 14 h 28"/>
                  <a:gd name="T8" fmla="*/ 16 w 17"/>
                  <a:gd name="T9" fmla="*/ 0 h 28"/>
                  <a:gd name="T10" fmla="*/ 4 w 17"/>
                  <a:gd name="T11" fmla="*/ 25 h 28"/>
                </a:gdLst>
                <a:ahLst/>
                <a:cxnLst>
                  <a:cxn ang="0">
                    <a:pos x="T0" y="T1"/>
                  </a:cxn>
                  <a:cxn ang="0">
                    <a:pos x="T2" y="T3"/>
                  </a:cxn>
                  <a:cxn ang="0">
                    <a:pos x="T4" y="T5"/>
                  </a:cxn>
                  <a:cxn ang="0">
                    <a:pos x="T6" y="T7"/>
                  </a:cxn>
                  <a:cxn ang="0">
                    <a:pos x="T8" y="T9"/>
                  </a:cxn>
                  <a:cxn ang="0">
                    <a:pos x="T10" y="T11"/>
                  </a:cxn>
                </a:cxnLst>
                <a:rect l="0" t="0" r="r" b="b"/>
                <a:pathLst>
                  <a:path w="17" h="28">
                    <a:moveTo>
                      <a:pt x="4" y="25"/>
                    </a:moveTo>
                    <a:cubicBezTo>
                      <a:pt x="0" y="28"/>
                      <a:pt x="11" y="15"/>
                      <a:pt x="12" y="13"/>
                    </a:cubicBezTo>
                    <a:cubicBezTo>
                      <a:pt x="10" y="14"/>
                      <a:pt x="5" y="21"/>
                      <a:pt x="2" y="25"/>
                    </a:cubicBezTo>
                    <a:cubicBezTo>
                      <a:pt x="6" y="19"/>
                      <a:pt x="6" y="17"/>
                      <a:pt x="7" y="14"/>
                    </a:cubicBezTo>
                    <a:cubicBezTo>
                      <a:pt x="9" y="12"/>
                      <a:pt x="10" y="8"/>
                      <a:pt x="16" y="0"/>
                    </a:cubicBezTo>
                    <a:cubicBezTo>
                      <a:pt x="15" y="5"/>
                      <a:pt x="17" y="7"/>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7" name="Freeform 6794">
                <a:extLst>
                  <a:ext uri="{FF2B5EF4-FFF2-40B4-BE49-F238E27FC236}">
                    <a16:creationId xmlns:a16="http://schemas.microsoft.com/office/drawing/2014/main" id="{0EFC2E19-1A45-4B84-814F-33A15F9E92A8}"/>
                  </a:ext>
                </a:extLst>
              </p:cNvPr>
              <p:cNvSpPr>
                <a:spLocks/>
              </p:cNvSpPr>
              <p:nvPr/>
            </p:nvSpPr>
            <p:spPr bwMode="auto">
              <a:xfrm>
                <a:off x="2323" y="2640"/>
                <a:ext cx="23" cy="6"/>
              </a:xfrm>
              <a:custGeom>
                <a:avLst/>
                <a:gdLst>
                  <a:gd name="T0" fmla="*/ 12 w 39"/>
                  <a:gd name="T1" fmla="*/ 10 h 11"/>
                  <a:gd name="T2" fmla="*/ 23 w 39"/>
                  <a:gd name="T3" fmla="*/ 7 h 11"/>
                  <a:gd name="T4" fmla="*/ 26 w 39"/>
                  <a:gd name="T5" fmla="*/ 1 h 11"/>
                  <a:gd name="T6" fmla="*/ 36 w 39"/>
                  <a:gd name="T7" fmla="*/ 2 h 11"/>
                  <a:gd name="T8" fmla="*/ 24 w 39"/>
                  <a:gd name="T9" fmla="*/ 4 h 11"/>
                  <a:gd name="T10" fmla="*/ 31 w 39"/>
                  <a:gd name="T11" fmla="*/ 6 h 11"/>
                  <a:gd name="T12" fmla="*/ 12 w 39"/>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39" h="11">
                    <a:moveTo>
                      <a:pt x="12" y="10"/>
                    </a:moveTo>
                    <a:cubicBezTo>
                      <a:pt x="0" y="11"/>
                      <a:pt x="16" y="8"/>
                      <a:pt x="23" y="7"/>
                    </a:cubicBezTo>
                    <a:cubicBezTo>
                      <a:pt x="14" y="7"/>
                      <a:pt x="10" y="4"/>
                      <a:pt x="26" y="1"/>
                    </a:cubicBezTo>
                    <a:cubicBezTo>
                      <a:pt x="16" y="4"/>
                      <a:pt x="39" y="0"/>
                      <a:pt x="36" y="2"/>
                    </a:cubicBezTo>
                    <a:cubicBezTo>
                      <a:pt x="33" y="3"/>
                      <a:pt x="30" y="3"/>
                      <a:pt x="24" y="4"/>
                    </a:cubicBezTo>
                    <a:cubicBezTo>
                      <a:pt x="30" y="4"/>
                      <a:pt x="30" y="5"/>
                      <a:pt x="31" y="6"/>
                    </a:cubicBezTo>
                    <a:cubicBezTo>
                      <a:pt x="21" y="8"/>
                      <a:pt x="12" y="9"/>
                      <a:pt x="1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8" name="Freeform 6795">
                <a:extLst>
                  <a:ext uri="{FF2B5EF4-FFF2-40B4-BE49-F238E27FC236}">
                    <a16:creationId xmlns:a16="http://schemas.microsoft.com/office/drawing/2014/main" id="{3F98E2D6-EB30-4849-9D4E-8AE4CA75CAD5}"/>
                  </a:ext>
                </a:extLst>
              </p:cNvPr>
              <p:cNvSpPr>
                <a:spLocks/>
              </p:cNvSpPr>
              <p:nvPr/>
            </p:nvSpPr>
            <p:spPr bwMode="auto">
              <a:xfrm>
                <a:off x="2707" y="1842"/>
                <a:ext cx="19" cy="28"/>
              </a:xfrm>
              <a:custGeom>
                <a:avLst/>
                <a:gdLst>
                  <a:gd name="T0" fmla="*/ 31 w 34"/>
                  <a:gd name="T1" fmla="*/ 42 h 50"/>
                  <a:gd name="T2" fmla="*/ 31 w 34"/>
                  <a:gd name="T3" fmla="*/ 50 h 50"/>
                  <a:gd name="T4" fmla="*/ 23 w 34"/>
                  <a:gd name="T5" fmla="*/ 39 h 50"/>
                  <a:gd name="T6" fmla="*/ 24 w 34"/>
                  <a:gd name="T7" fmla="*/ 35 h 50"/>
                  <a:gd name="T8" fmla="*/ 8 w 34"/>
                  <a:gd name="T9" fmla="*/ 11 h 50"/>
                  <a:gd name="T10" fmla="*/ 12 w 34"/>
                  <a:gd name="T11" fmla="*/ 19 h 50"/>
                  <a:gd name="T12" fmla="*/ 21 w 34"/>
                  <a:gd name="T13" fmla="*/ 34 h 50"/>
                  <a:gd name="T14" fmla="*/ 1 w 34"/>
                  <a:gd name="T15" fmla="*/ 4 h 50"/>
                  <a:gd name="T16" fmla="*/ 4 w 34"/>
                  <a:gd name="T17" fmla="*/ 4 h 50"/>
                  <a:gd name="T18" fmla="*/ 14 w 34"/>
                  <a:gd name="T19" fmla="*/ 18 h 50"/>
                  <a:gd name="T20" fmla="*/ 25 w 34"/>
                  <a:gd name="T21" fmla="*/ 35 h 50"/>
                  <a:gd name="T22" fmla="*/ 26 w 34"/>
                  <a:gd name="T23" fmla="*/ 38 h 50"/>
                  <a:gd name="T24" fmla="*/ 31 w 34"/>
                  <a:gd name="T25"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0">
                    <a:moveTo>
                      <a:pt x="31" y="42"/>
                    </a:moveTo>
                    <a:cubicBezTo>
                      <a:pt x="32" y="48"/>
                      <a:pt x="19" y="29"/>
                      <a:pt x="31" y="50"/>
                    </a:cubicBezTo>
                    <a:cubicBezTo>
                      <a:pt x="29" y="48"/>
                      <a:pt x="28" y="49"/>
                      <a:pt x="23" y="39"/>
                    </a:cubicBezTo>
                    <a:cubicBezTo>
                      <a:pt x="29" y="46"/>
                      <a:pt x="22" y="37"/>
                      <a:pt x="24" y="35"/>
                    </a:cubicBezTo>
                    <a:cubicBezTo>
                      <a:pt x="18" y="25"/>
                      <a:pt x="16" y="24"/>
                      <a:pt x="8" y="11"/>
                    </a:cubicBezTo>
                    <a:cubicBezTo>
                      <a:pt x="7" y="11"/>
                      <a:pt x="9" y="14"/>
                      <a:pt x="12" y="19"/>
                    </a:cubicBezTo>
                    <a:cubicBezTo>
                      <a:pt x="15" y="24"/>
                      <a:pt x="19" y="30"/>
                      <a:pt x="21" y="34"/>
                    </a:cubicBezTo>
                    <a:cubicBezTo>
                      <a:pt x="15" y="28"/>
                      <a:pt x="11" y="19"/>
                      <a:pt x="1" y="4"/>
                    </a:cubicBezTo>
                    <a:cubicBezTo>
                      <a:pt x="0" y="0"/>
                      <a:pt x="5" y="7"/>
                      <a:pt x="4" y="4"/>
                    </a:cubicBezTo>
                    <a:cubicBezTo>
                      <a:pt x="11" y="15"/>
                      <a:pt x="12" y="17"/>
                      <a:pt x="14" y="18"/>
                    </a:cubicBezTo>
                    <a:cubicBezTo>
                      <a:pt x="16" y="20"/>
                      <a:pt x="17" y="22"/>
                      <a:pt x="25" y="35"/>
                    </a:cubicBezTo>
                    <a:cubicBezTo>
                      <a:pt x="20" y="25"/>
                      <a:pt x="29" y="38"/>
                      <a:pt x="26" y="38"/>
                    </a:cubicBezTo>
                    <a:cubicBezTo>
                      <a:pt x="34" y="49"/>
                      <a:pt x="23" y="26"/>
                      <a:pt x="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9" name="Freeform 6796">
                <a:extLst>
                  <a:ext uri="{FF2B5EF4-FFF2-40B4-BE49-F238E27FC236}">
                    <a16:creationId xmlns:a16="http://schemas.microsoft.com/office/drawing/2014/main" id="{D46F2EE3-25DA-4243-85F6-FC36E6A5BA59}"/>
                  </a:ext>
                </a:extLst>
              </p:cNvPr>
              <p:cNvSpPr>
                <a:spLocks/>
              </p:cNvSpPr>
              <p:nvPr/>
            </p:nvSpPr>
            <p:spPr bwMode="auto">
              <a:xfrm>
                <a:off x="2779" y="2228"/>
                <a:ext cx="4" cy="17"/>
              </a:xfrm>
              <a:custGeom>
                <a:avLst/>
                <a:gdLst>
                  <a:gd name="T0" fmla="*/ 3 w 7"/>
                  <a:gd name="T1" fmla="*/ 25 h 31"/>
                  <a:gd name="T2" fmla="*/ 3 w 7"/>
                  <a:gd name="T3" fmla="*/ 19 h 31"/>
                  <a:gd name="T4" fmla="*/ 7 w 7"/>
                  <a:gd name="T5" fmla="*/ 3 h 31"/>
                  <a:gd name="T6" fmla="*/ 3 w 7"/>
                  <a:gd name="T7" fmla="*/ 25 h 31"/>
                </a:gdLst>
                <a:ahLst/>
                <a:cxnLst>
                  <a:cxn ang="0">
                    <a:pos x="T0" y="T1"/>
                  </a:cxn>
                  <a:cxn ang="0">
                    <a:pos x="T2" y="T3"/>
                  </a:cxn>
                  <a:cxn ang="0">
                    <a:pos x="T4" y="T5"/>
                  </a:cxn>
                  <a:cxn ang="0">
                    <a:pos x="T6" y="T7"/>
                  </a:cxn>
                </a:cxnLst>
                <a:rect l="0" t="0" r="r" b="b"/>
                <a:pathLst>
                  <a:path w="7" h="31">
                    <a:moveTo>
                      <a:pt x="3" y="25"/>
                    </a:moveTo>
                    <a:cubicBezTo>
                      <a:pt x="0" y="31"/>
                      <a:pt x="6" y="13"/>
                      <a:pt x="3" y="19"/>
                    </a:cubicBezTo>
                    <a:cubicBezTo>
                      <a:pt x="4" y="12"/>
                      <a:pt x="6" y="0"/>
                      <a:pt x="7" y="3"/>
                    </a:cubicBezTo>
                    <a:cubicBezTo>
                      <a:pt x="4" y="14"/>
                      <a:pt x="6" y="1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0" name="Freeform 6797">
                <a:extLst>
                  <a:ext uri="{FF2B5EF4-FFF2-40B4-BE49-F238E27FC236}">
                    <a16:creationId xmlns:a16="http://schemas.microsoft.com/office/drawing/2014/main" id="{71D03255-7D14-4D4C-85D3-A4330CA2D477}"/>
                  </a:ext>
                </a:extLst>
              </p:cNvPr>
              <p:cNvSpPr>
                <a:spLocks/>
              </p:cNvSpPr>
              <p:nvPr/>
            </p:nvSpPr>
            <p:spPr bwMode="auto">
              <a:xfrm>
                <a:off x="2521" y="2574"/>
                <a:ext cx="11" cy="7"/>
              </a:xfrm>
              <a:custGeom>
                <a:avLst/>
                <a:gdLst>
                  <a:gd name="T0" fmla="*/ 10 w 18"/>
                  <a:gd name="T1" fmla="*/ 10 h 12"/>
                  <a:gd name="T2" fmla="*/ 0 w 18"/>
                  <a:gd name="T3" fmla="*/ 12 h 12"/>
                  <a:gd name="T4" fmla="*/ 12 w 18"/>
                  <a:gd name="T5" fmla="*/ 3 h 12"/>
                  <a:gd name="T6" fmla="*/ 11 w 18"/>
                  <a:gd name="T7" fmla="*/ 6 h 12"/>
                  <a:gd name="T8" fmla="*/ 10 w 18"/>
                  <a:gd name="T9" fmla="*/ 10 h 12"/>
                </a:gdLst>
                <a:ahLst/>
                <a:cxnLst>
                  <a:cxn ang="0">
                    <a:pos x="T0" y="T1"/>
                  </a:cxn>
                  <a:cxn ang="0">
                    <a:pos x="T2" y="T3"/>
                  </a:cxn>
                  <a:cxn ang="0">
                    <a:pos x="T4" y="T5"/>
                  </a:cxn>
                  <a:cxn ang="0">
                    <a:pos x="T6" y="T7"/>
                  </a:cxn>
                  <a:cxn ang="0">
                    <a:pos x="T8" y="T9"/>
                  </a:cxn>
                </a:cxnLst>
                <a:rect l="0" t="0" r="r" b="b"/>
                <a:pathLst>
                  <a:path w="18" h="12">
                    <a:moveTo>
                      <a:pt x="10" y="10"/>
                    </a:moveTo>
                    <a:cubicBezTo>
                      <a:pt x="14" y="9"/>
                      <a:pt x="3" y="11"/>
                      <a:pt x="0" y="12"/>
                    </a:cubicBezTo>
                    <a:cubicBezTo>
                      <a:pt x="2" y="9"/>
                      <a:pt x="16" y="4"/>
                      <a:pt x="12" y="3"/>
                    </a:cubicBezTo>
                    <a:cubicBezTo>
                      <a:pt x="18" y="0"/>
                      <a:pt x="15" y="3"/>
                      <a:pt x="11" y="6"/>
                    </a:cubicBezTo>
                    <a:cubicBezTo>
                      <a:pt x="8" y="8"/>
                      <a:pt x="4" y="11"/>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1" name="Freeform 6798">
                <a:extLst>
                  <a:ext uri="{FF2B5EF4-FFF2-40B4-BE49-F238E27FC236}">
                    <a16:creationId xmlns:a16="http://schemas.microsoft.com/office/drawing/2014/main" id="{E15102B6-1171-49F5-B0D7-921A3E479AC8}"/>
                  </a:ext>
                </a:extLst>
              </p:cNvPr>
              <p:cNvSpPr>
                <a:spLocks/>
              </p:cNvSpPr>
              <p:nvPr/>
            </p:nvSpPr>
            <p:spPr bwMode="auto">
              <a:xfrm>
                <a:off x="2453" y="1644"/>
                <a:ext cx="17" cy="7"/>
              </a:xfrm>
              <a:custGeom>
                <a:avLst/>
                <a:gdLst>
                  <a:gd name="T0" fmla="*/ 6 w 30"/>
                  <a:gd name="T1" fmla="*/ 2 h 11"/>
                  <a:gd name="T2" fmla="*/ 30 w 30"/>
                  <a:gd name="T3" fmla="*/ 10 h 11"/>
                  <a:gd name="T4" fmla="*/ 16 w 30"/>
                  <a:gd name="T5" fmla="*/ 7 h 11"/>
                  <a:gd name="T6" fmla="*/ 6 w 30"/>
                  <a:gd name="T7" fmla="*/ 2 h 11"/>
                </a:gdLst>
                <a:ahLst/>
                <a:cxnLst>
                  <a:cxn ang="0">
                    <a:pos x="T0" y="T1"/>
                  </a:cxn>
                  <a:cxn ang="0">
                    <a:pos x="T2" y="T3"/>
                  </a:cxn>
                  <a:cxn ang="0">
                    <a:pos x="T4" y="T5"/>
                  </a:cxn>
                  <a:cxn ang="0">
                    <a:pos x="T6" y="T7"/>
                  </a:cxn>
                </a:cxnLst>
                <a:rect l="0" t="0" r="r" b="b"/>
                <a:pathLst>
                  <a:path w="30" h="11">
                    <a:moveTo>
                      <a:pt x="6" y="2"/>
                    </a:moveTo>
                    <a:cubicBezTo>
                      <a:pt x="0" y="0"/>
                      <a:pt x="17" y="6"/>
                      <a:pt x="30" y="10"/>
                    </a:cubicBezTo>
                    <a:cubicBezTo>
                      <a:pt x="29" y="11"/>
                      <a:pt x="22" y="9"/>
                      <a:pt x="16" y="7"/>
                    </a:cubicBezTo>
                    <a:cubicBezTo>
                      <a:pt x="10" y="4"/>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2" name="Freeform 6799">
                <a:extLst>
                  <a:ext uri="{FF2B5EF4-FFF2-40B4-BE49-F238E27FC236}">
                    <a16:creationId xmlns:a16="http://schemas.microsoft.com/office/drawing/2014/main" id="{AA47A4B3-A76F-4DE6-A960-5C746D7AEA44}"/>
                  </a:ext>
                </a:extLst>
              </p:cNvPr>
              <p:cNvSpPr>
                <a:spLocks/>
              </p:cNvSpPr>
              <p:nvPr/>
            </p:nvSpPr>
            <p:spPr bwMode="auto">
              <a:xfrm>
                <a:off x="2708" y="2399"/>
                <a:ext cx="6" cy="11"/>
              </a:xfrm>
              <a:custGeom>
                <a:avLst/>
                <a:gdLst>
                  <a:gd name="T0" fmla="*/ 0 w 11"/>
                  <a:gd name="T1" fmla="*/ 20 h 20"/>
                  <a:gd name="T2" fmla="*/ 0 w 11"/>
                  <a:gd name="T3" fmla="*/ 13 h 20"/>
                  <a:gd name="T4" fmla="*/ 11 w 11"/>
                  <a:gd name="T5" fmla="*/ 0 h 20"/>
                  <a:gd name="T6" fmla="*/ 0 w 11"/>
                  <a:gd name="T7" fmla="*/ 20 h 20"/>
                </a:gdLst>
                <a:ahLst/>
                <a:cxnLst>
                  <a:cxn ang="0">
                    <a:pos x="T0" y="T1"/>
                  </a:cxn>
                  <a:cxn ang="0">
                    <a:pos x="T2" y="T3"/>
                  </a:cxn>
                  <a:cxn ang="0">
                    <a:pos x="T4" y="T5"/>
                  </a:cxn>
                  <a:cxn ang="0">
                    <a:pos x="T6" y="T7"/>
                  </a:cxn>
                </a:cxnLst>
                <a:rect l="0" t="0" r="r" b="b"/>
                <a:pathLst>
                  <a:path w="11" h="20">
                    <a:moveTo>
                      <a:pt x="0" y="20"/>
                    </a:moveTo>
                    <a:cubicBezTo>
                      <a:pt x="2" y="14"/>
                      <a:pt x="9" y="3"/>
                      <a:pt x="0" y="13"/>
                    </a:cubicBezTo>
                    <a:cubicBezTo>
                      <a:pt x="5" y="5"/>
                      <a:pt x="8" y="2"/>
                      <a:pt x="11" y="0"/>
                    </a:cubicBezTo>
                    <a:cubicBezTo>
                      <a:pt x="1" y="15"/>
                      <a:pt x="7"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3" name="Freeform 6800">
                <a:extLst>
                  <a:ext uri="{FF2B5EF4-FFF2-40B4-BE49-F238E27FC236}">
                    <a16:creationId xmlns:a16="http://schemas.microsoft.com/office/drawing/2014/main" id="{74EEBE4E-7074-4EDD-A5B2-894D1F9F545E}"/>
                  </a:ext>
                </a:extLst>
              </p:cNvPr>
              <p:cNvSpPr>
                <a:spLocks/>
              </p:cNvSpPr>
              <p:nvPr/>
            </p:nvSpPr>
            <p:spPr bwMode="auto">
              <a:xfrm>
                <a:off x="2555" y="2550"/>
                <a:ext cx="18" cy="12"/>
              </a:xfrm>
              <a:custGeom>
                <a:avLst/>
                <a:gdLst>
                  <a:gd name="T0" fmla="*/ 16 w 31"/>
                  <a:gd name="T1" fmla="*/ 10 h 20"/>
                  <a:gd name="T2" fmla="*/ 26 w 31"/>
                  <a:gd name="T3" fmla="*/ 3 h 20"/>
                  <a:gd name="T4" fmla="*/ 21 w 31"/>
                  <a:gd name="T5" fmla="*/ 7 h 20"/>
                  <a:gd name="T6" fmla="*/ 4 w 31"/>
                  <a:gd name="T7" fmla="*/ 19 h 20"/>
                  <a:gd name="T8" fmla="*/ 9 w 31"/>
                  <a:gd name="T9" fmla="*/ 14 h 20"/>
                  <a:gd name="T10" fmla="*/ 15 w 31"/>
                  <a:gd name="T11" fmla="*/ 9 h 20"/>
                  <a:gd name="T12" fmla="*/ 16 w 31"/>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31" h="20">
                    <a:moveTo>
                      <a:pt x="16" y="10"/>
                    </a:moveTo>
                    <a:cubicBezTo>
                      <a:pt x="17" y="9"/>
                      <a:pt x="22" y="6"/>
                      <a:pt x="26" y="3"/>
                    </a:cubicBezTo>
                    <a:cubicBezTo>
                      <a:pt x="31" y="0"/>
                      <a:pt x="27" y="3"/>
                      <a:pt x="21" y="7"/>
                    </a:cubicBezTo>
                    <a:cubicBezTo>
                      <a:pt x="15" y="11"/>
                      <a:pt x="7" y="17"/>
                      <a:pt x="4" y="19"/>
                    </a:cubicBezTo>
                    <a:cubicBezTo>
                      <a:pt x="0" y="20"/>
                      <a:pt x="5" y="17"/>
                      <a:pt x="9" y="14"/>
                    </a:cubicBezTo>
                    <a:cubicBezTo>
                      <a:pt x="14" y="11"/>
                      <a:pt x="18" y="8"/>
                      <a:pt x="15" y="9"/>
                    </a:cubicBezTo>
                    <a:cubicBezTo>
                      <a:pt x="19" y="6"/>
                      <a:pt x="19" y="7"/>
                      <a:pt x="1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4" name="Freeform 6801">
                <a:extLst>
                  <a:ext uri="{FF2B5EF4-FFF2-40B4-BE49-F238E27FC236}">
                    <a16:creationId xmlns:a16="http://schemas.microsoft.com/office/drawing/2014/main" id="{B21E9DAE-878D-42F0-B978-D220FD2CC5E6}"/>
                  </a:ext>
                </a:extLst>
              </p:cNvPr>
              <p:cNvSpPr>
                <a:spLocks/>
              </p:cNvSpPr>
              <p:nvPr/>
            </p:nvSpPr>
            <p:spPr bwMode="auto">
              <a:xfrm>
                <a:off x="2768" y="1979"/>
                <a:ext cx="20" cy="86"/>
              </a:xfrm>
              <a:custGeom>
                <a:avLst/>
                <a:gdLst>
                  <a:gd name="T0" fmla="*/ 24 w 36"/>
                  <a:gd name="T1" fmla="*/ 104 h 152"/>
                  <a:gd name="T2" fmla="*/ 21 w 36"/>
                  <a:gd name="T3" fmla="*/ 103 h 152"/>
                  <a:gd name="T4" fmla="*/ 13 w 36"/>
                  <a:gd name="T5" fmla="*/ 68 h 152"/>
                  <a:gd name="T6" fmla="*/ 7 w 36"/>
                  <a:gd name="T7" fmla="*/ 37 h 152"/>
                  <a:gd name="T8" fmla="*/ 13 w 36"/>
                  <a:gd name="T9" fmla="*/ 49 h 152"/>
                  <a:gd name="T10" fmla="*/ 10 w 36"/>
                  <a:gd name="T11" fmla="*/ 48 h 152"/>
                  <a:gd name="T12" fmla="*/ 18 w 36"/>
                  <a:gd name="T13" fmla="*/ 89 h 152"/>
                  <a:gd name="T14" fmla="*/ 17 w 36"/>
                  <a:gd name="T15" fmla="*/ 77 h 152"/>
                  <a:gd name="T16" fmla="*/ 21 w 36"/>
                  <a:gd name="T17" fmla="*/ 94 h 152"/>
                  <a:gd name="T18" fmla="*/ 23 w 36"/>
                  <a:gd name="T19" fmla="*/ 93 h 152"/>
                  <a:gd name="T20" fmla="*/ 16 w 36"/>
                  <a:gd name="T21" fmla="*/ 59 h 152"/>
                  <a:gd name="T22" fmla="*/ 5 w 36"/>
                  <a:gd name="T23" fmla="*/ 20 h 152"/>
                  <a:gd name="T24" fmla="*/ 2 w 36"/>
                  <a:gd name="T25" fmla="*/ 0 h 152"/>
                  <a:gd name="T26" fmla="*/ 9 w 36"/>
                  <a:gd name="T27" fmla="*/ 21 h 152"/>
                  <a:gd name="T28" fmla="*/ 10 w 36"/>
                  <a:gd name="T29" fmla="*/ 15 h 152"/>
                  <a:gd name="T30" fmla="*/ 16 w 36"/>
                  <a:gd name="T31" fmla="*/ 32 h 152"/>
                  <a:gd name="T32" fmla="*/ 10 w 36"/>
                  <a:gd name="T33" fmla="*/ 24 h 152"/>
                  <a:gd name="T34" fmla="*/ 16 w 36"/>
                  <a:gd name="T35" fmla="*/ 46 h 152"/>
                  <a:gd name="T36" fmla="*/ 13 w 36"/>
                  <a:gd name="T37" fmla="*/ 36 h 152"/>
                  <a:gd name="T38" fmla="*/ 20 w 36"/>
                  <a:gd name="T39" fmla="*/ 71 h 152"/>
                  <a:gd name="T40" fmla="*/ 28 w 36"/>
                  <a:gd name="T41" fmla="*/ 105 h 152"/>
                  <a:gd name="T42" fmla="*/ 24 w 36"/>
                  <a:gd name="T43" fmla="*/ 96 h 152"/>
                  <a:gd name="T44" fmla="*/ 26 w 36"/>
                  <a:gd name="T45" fmla="*/ 103 h 152"/>
                  <a:gd name="T46" fmla="*/ 33 w 36"/>
                  <a:gd name="T47" fmla="*/ 104 h 152"/>
                  <a:gd name="T48" fmla="*/ 36 w 36"/>
                  <a:gd name="T49" fmla="*/ 123 h 152"/>
                  <a:gd name="T50" fmla="*/ 33 w 36"/>
                  <a:gd name="T51" fmla="*/ 122 h 152"/>
                  <a:gd name="T52" fmla="*/ 31 w 36"/>
                  <a:gd name="T53" fmla="*/ 111 h 152"/>
                  <a:gd name="T54" fmla="*/ 32 w 36"/>
                  <a:gd name="T55" fmla="*/ 127 h 152"/>
                  <a:gd name="T56" fmla="*/ 29 w 36"/>
                  <a:gd name="T57" fmla="*/ 112 h 152"/>
                  <a:gd name="T58" fmla="*/ 33 w 36"/>
                  <a:gd name="T59" fmla="*/ 146 h 152"/>
                  <a:gd name="T60" fmla="*/ 30 w 36"/>
                  <a:gd name="T61" fmla="*/ 149 h 152"/>
                  <a:gd name="T62" fmla="*/ 26 w 36"/>
                  <a:gd name="T63" fmla="*/ 123 h 152"/>
                  <a:gd name="T64" fmla="*/ 29 w 36"/>
                  <a:gd name="T65" fmla="*/ 126 h 152"/>
                  <a:gd name="T66" fmla="*/ 26 w 36"/>
                  <a:gd name="T67" fmla="*/ 111 h 152"/>
                  <a:gd name="T68" fmla="*/ 24 w 36"/>
                  <a:gd name="T69" fmla="*/ 109 h 152"/>
                  <a:gd name="T70" fmla="*/ 24 w 36"/>
                  <a:gd name="T71" fmla="*/ 10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 h="152">
                    <a:moveTo>
                      <a:pt x="24" y="104"/>
                    </a:moveTo>
                    <a:cubicBezTo>
                      <a:pt x="23" y="94"/>
                      <a:pt x="18" y="89"/>
                      <a:pt x="21" y="103"/>
                    </a:cubicBezTo>
                    <a:cubicBezTo>
                      <a:pt x="13" y="68"/>
                      <a:pt x="13" y="68"/>
                      <a:pt x="13" y="68"/>
                    </a:cubicBezTo>
                    <a:cubicBezTo>
                      <a:pt x="11" y="56"/>
                      <a:pt x="8" y="45"/>
                      <a:pt x="7" y="37"/>
                    </a:cubicBezTo>
                    <a:cubicBezTo>
                      <a:pt x="9" y="42"/>
                      <a:pt x="11" y="43"/>
                      <a:pt x="13" y="49"/>
                    </a:cubicBezTo>
                    <a:cubicBezTo>
                      <a:pt x="14" y="56"/>
                      <a:pt x="11" y="48"/>
                      <a:pt x="10" y="48"/>
                    </a:cubicBezTo>
                    <a:cubicBezTo>
                      <a:pt x="11" y="57"/>
                      <a:pt x="16" y="77"/>
                      <a:pt x="18" y="89"/>
                    </a:cubicBezTo>
                    <a:cubicBezTo>
                      <a:pt x="19" y="89"/>
                      <a:pt x="18" y="83"/>
                      <a:pt x="17" y="77"/>
                    </a:cubicBezTo>
                    <a:cubicBezTo>
                      <a:pt x="18" y="79"/>
                      <a:pt x="19" y="85"/>
                      <a:pt x="21" y="94"/>
                    </a:cubicBezTo>
                    <a:cubicBezTo>
                      <a:pt x="21" y="90"/>
                      <a:pt x="21" y="89"/>
                      <a:pt x="23" y="93"/>
                    </a:cubicBezTo>
                    <a:cubicBezTo>
                      <a:pt x="21" y="81"/>
                      <a:pt x="19" y="70"/>
                      <a:pt x="16" y="59"/>
                    </a:cubicBezTo>
                    <a:cubicBezTo>
                      <a:pt x="14" y="48"/>
                      <a:pt x="11" y="36"/>
                      <a:pt x="5" y="20"/>
                    </a:cubicBezTo>
                    <a:cubicBezTo>
                      <a:pt x="6" y="17"/>
                      <a:pt x="0" y="0"/>
                      <a:pt x="2" y="0"/>
                    </a:cubicBezTo>
                    <a:cubicBezTo>
                      <a:pt x="4" y="11"/>
                      <a:pt x="7" y="13"/>
                      <a:pt x="9" y="21"/>
                    </a:cubicBezTo>
                    <a:cubicBezTo>
                      <a:pt x="9" y="18"/>
                      <a:pt x="12" y="23"/>
                      <a:pt x="10" y="15"/>
                    </a:cubicBezTo>
                    <a:cubicBezTo>
                      <a:pt x="11" y="12"/>
                      <a:pt x="15" y="31"/>
                      <a:pt x="16" y="32"/>
                    </a:cubicBezTo>
                    <a:cubicBezTo>
                      <a:pt x="18" y="43"/>
                      <a:pt x="11" y="20"/>
                      <a:pt x="10" y="24"/>
                    </a:cubicBezTo>
                    <a:cubicBezTo>
                      <a:pt x="11" y="30"/>
                      <a:pt x="14" y="36"/>
                      <a:pt x="16" y="46"/>
                    </a:cubicBezTo>
                    <a:cubicBezTo>
                      <a:pt x="16" y="49"/>
                      <a:pt x="14" y="42"/>
                      <a:pt x="13" y="36"/>
                    </a:cubicBezTo>
                    <a:cubicBezTo>
                      <a:pt x="16" y="52"/>
                      <a:pt x="18" y="62"/>
                      <a:pt x="20" y="71"/>
                    </a:cubicBezTo>
                    <a:cubicBezTo>
                      <a:pt x="23" y="81"/>
                      <a:pt x="25" y="90"/>
                      <a:pt x="28" y="105"/>
                    </a:cubicBezTo>
                    <a:cubicBezTo>
                      <a:pt x="27" y="102"/>
                      <a:pt x="25" y="90"/>
                      <a:pt x="24" y="96"/>
                    </a:cubicBezTo>
                    <a:cubicBezTo>
                      <a:pt x="25" y="99"/>
                      <a:pt x="25" y="99"/>
                      <a:pt x="26" y="103"/>
                    </a:cubicBezTo>
                    <a:cubicBezTo>
                      <a:pt x="28" y="106"/>
                      <a:pt x="31" y="110"/>
                      <a:pt x="33" y="104"/>
                    </a:cubicBezTo>
                    <a:cubicBezTo>
                      <a:pt x="35" y="113"/>
                      <a:pt x="35" y="119"/>
                      <a:pt x="36" y="123"/>
                    </a:cubicBezTo>
                    <a:cubicBezTo>
                      <a:pt x="35" y="124"/>
                      <a:pt x="30" y="103"/>
                      <a:pt x="33" y="122"/>
                    </a:cubicBezTo>
                    <a:cubicBezTo>
                      <a:pt x="32" y="122"/>
                      <a:pt x="31" y="115"/>
                      <a:pt x="31" y="111"/>
                    </a:cubicBezTo>
                    <a:cubicBezTo>
                      <a:pt x="30" y="113"/>
                      <a:pt x="31" y="118"/>
                      <a:pt x="32" y="127"/>
                    </a:cubicBezTo>
                    <a:cubicBezTo>
                      <a:pt x="31" y="126"/>
                      <a:pt x="30" y="118"/>
                      <a:pt x="29" y="112"/>
                    </a:cubicBezTo>
                    <a:cubicBezTo>
                      <a:pt x="30" y="121"/>
                      <a:pt x="32" y="134"/>
                      <a:pt x="33" y="146"/>
                    </a:cubicBezTo>
                    <a:cubicBezTo>
                      <a:pt x="31" y="132"/>
                      <a:pt x="33" y="152"/>
                      <a:pt x="30" y="149"/>
                    </a:cubicBezTo>
                    <a:cubicBezTo>
                      <a:pt x="31" y="136"/>
                      <a:pt x="29" y="134"/>
                      <a:pt x="26" y="123"/>
                    </a:cubicBezTo>
                    <a:cubicBezTo>
                      <a:pt x="27" y="126"/>
                      <a:pt x="28" y="127"/>
                      <a:pt x="29" y="126"/>
                    </a:cubicBezTo>
                    <a:cubicBezTo>
                      <a:pt x="27" y="112"/>
                      <a:pt x="24" y="114"/>
                      <a:pt x="26" y="111"/>
                    </a:cubicBezTo>
                    <a:cubicBezTo>
                      <a:pt x="24" y="100"/>
                      <a:pt x="25" y="107"/>
                      <a:pt x="24" y="109"/>
                    </a:cubicBezTo>
                    <a:cubicBezTo>
                      <a:pt x="23" y="107"/>
                      <a:pt x="24" y="104"/>
                      <a:pt x="24"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5" name="Freeform 6802">
                <a:extLst>
                  <a:ext uri="{FF2B5EF4-FFF2-40B4-BE49-F238E27FC236}">
                    <a16:creationId xmlns:a16="http://schemas.microsoft.com/office/drawing/2014/main" id="{FE1873E5-4D52-4DF4-80AB-DFA4A2992B57}"/>
                  </a:ext>
                </a:extLst>
              </p:cNvPr>
              <p:cNvSpPr>
                <a:spLocks/>
              </p:cNvSpPr>
              <p:nvPr/>
            </p:nvSpPr>
            <p:spPr bwMode="auto">
              <a:xfrm>
                <a:off x="2627" y="2489"/>
                <a:ext cx="15" cy="13"/>
              </a:xfrm>
              <a:custGeom>
                <a:avLst/>
                <a:gdLst>
                  <a:gd name="T0" fmla="*/ 17 w 26"/>
                  <a:gd name="T1" fmla="*/ 11 h 24"/>
                  <a:gd name="T2" fmla="*/ 14 w 26"/>
                  <a:gd name="T3" fmla="*/ 10 h 24"/>
                  <a:gd name="T4" fmla="*/ 26 w 26"/>
                  <a:gd name="T5" fmla="*/ 0 h 24"/>
                  <a:gd name="T6" fmla="*/ 10 w 26"/>
                  <a:gd name="T7" fmla="*/ 19 h 24"/>
                  <a:gd name="T8" fmla="*/ 0 w 26"/>
                  <a:gd name="T9" fmla="*/ 24 h 24"/>
                  <a:gd name="T10" fmla="*/ 17 w 26"/>
                  <a:gd name="T11" fmla="*/ 11 h 24"/>
                </a:gdLst>
                <a:ahLst/>
                <a:cxnLst>
                  <a:cxn ang="0">
                    <a:pos x="T0" y="T1"/>
                  </a:cxn>
                  <a:cxn ang="0">
                    <a:pos x="T2" y="T3"/>
                  </a:cxn>
                  <a:cxn ang="0">
                    <a:pos x="T4" y="T5"/>
                  </a:cxn>
                  <a:cxn ang="0">
                    <a:pos x="T6" y="T7"/>
                  </a:cxn>
                  <a:cxn ang="0">
                    <a:pos x="T8" y="T9"/>
                  </a:cxn>
                  <a:cxn ang="0">
                    <a:pos x="T10" y="T11"/>
                  </a:cxn>
                </a:cxnLst>
                <a:rect l="0" t="0" r="r" b="b"/>
                <a:pathLst>
                  <a:path w="26" h="24">
                    <a:moveTo>
                      <a:pt x="17" y="11"/>
                    </a:moveTo>
                    <a:cubicBezTo>
                      <a:pt x="20" y="7"/>
                      <a:pt x="15" y="10"/>
                      <a:pt x="14" y="10"/>
                    </a:cubicBezTo>
                    <a:cubicBezTo>
                      <a:pt x="16" y="6"/>
                      <a:pt x="20" y="7"/>
                      <a:pt x="26" y="0"/>
                    </a:cubicBezTo>
                    <a:cubicBezTo>
                      <a:pt x="25" y="3"/>
                      <a:pt x="20" y="9"/>
                      <a:pt x="10" y="19"/>
                    </a:cubicBezTo>
                    <a:cubicBezTo>
                      <a:pt x="18" y="9"/>
                      <a:pt x="6" y="21"/>
                      <a:pt x="0" y="24"/>
                    </a:cubicBezTo>
                    <a:cubicBezTo>
                      <a:pt x="8" y="17"/>
                      <a:pt x="13" y="13"/>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6" name="Freeform 6803">
                <a:extLst>
                  <a:ext uri="{FF2B5EF4-FFF2-40B4-BE49-F238E27FC236}">
                    <a16:creationId xmlns:a16="http://schemas.microsoft.com/office/drawing/2014/main" id="{00B515C9-D29F-4206-AE33-D28605DF54DA}"/>
                  </a:ext>
                </a:extLst>
              </p:cNvPr>
              <p:cNvSpPr>
                <a:spLocks/>
              </p:cNvSpPr>
              <p:nvPr/>
            </p:nvSpPr>
            <p:spPr bwMode="auto">
              <a:xfrm>
                <a:off x="2775" y="2237"/>
                <a:ext cx="5" cy="18"/>
              </a:xfrm>
              <a:custGeom>
                <a:avLst/>
                <a:gdLst>
                  <a:gd name="T0" fmla="*/ 6 w 8"/>
                  <a:gd name="T1" fmla="*/ 17 h 31"/>
                  <a:gd name="T2" fmla="*/ 0 w 8"/>
                  <a:gd name="T3" fmla="*/ 29 h 31"/>
                  <a:gd name="T4" fmla="*/ 1 w 8"/>
                  <a:gd name="T5" fmla="*/ 22 h 31"/>
                  <a:gd name="T6" fmla="*/ 5 w 8"/>
                  <a:gd name="T7" fmla="*/ 10 h 31"/>
                  <a:gd name="T8" fmla="*/ 6 w 8"/>
                  <a:gd name="T9" fmla="*/ 17 h 31"/>
                </a:gdLst>
                <a:ahLst/>
                <a:cxnLst>
                  <a:cxn ang="0">
                    <a:pos x="T0" y="T1"/>
                  </a:cxn>
                  <a:cxn ang="0">
                    <a:pos x="T2" y="T3"/>
                  </a:cxn>
                  <a:cxn ang="0">
                    <a:pos x="T4" y="T5"/>
                  </a:cxn>
                  <a:cxn ang="0">
                    <a:pos x="T6" y="T7"/>
                  </a:cxn>
                  <a:cxn ang="0">
                    <a:pos x="T8" y="T9"/>
                  </a:cxn>
                </a:cxnLst>
                <a:rect l="0" t="0" r="r" b="b"/>
                <a:pathLst>
                  <a:path w="8" h="31">
                    <a:moveTo>
                      <a:pt x="6" y="17"/>
                    </a:moveTo>
                    <a:cubicBezTo>
                      <a:pt x="4" y="22"/>
                      <a:pt x="2" y="31"/>
                      <a:pt x="0" y="29"/>
                    </a:cubicBezTo>
                    <a:cubicBezTo>
                      <a:pt x="2" y="23"/>
                      <a:pt x="2" y="22"/>
                      <a:pt x="1" y="22"/>
                    </a:cubicBezTo>
                    <a:cubicBezTo>
                      <a:pt x="3" y="13"/>
                      <a:pt x="4" y="21"/>
                      <a:pt x="5" y="10"/>
                    </a:cubicBezTo>
                    <a:cubicBezTo>
                      <a:pt x="8" y="0"/>
                      <a:pt x="2" y="25"/>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7" name="Freeform 6804">
                <a:extLst>
                  <a:ext uri="{FF2B5EF4-FFF2-40B4-BE49-F238E27FC236}">
                    <a16:creationId xmlns:a16="http://schemas.microsoft.com/office/drawing/2014/main" id="{810D39DF-963D-4408-9CEE-BE5ED6D9F7BF}"/>
                  </a:ext>
                </a:extLst>
              </p:cNvPr>
              <p:cNvSpPr>
                <a:spLocks/>
              </p:cNvSpPr>
              <p:nvPr/>
            </p:nvSpPr>
            <p:spPr bwMode="auto">
              <a:xfrm>
                <a:off x="2409" y="1637"/>
                <a:ext cx="86" cy="29"/>
              </a:xfrm>
              <a:custGeom>
                <a:avLst/>
                <a:gdLst>
                  <a:gd name="T0" fmla="*/ 86 w 152"/>
                  <a:gd name="T1" fmla="*/ 19 h 52"/>
                  <a:gd name="T2" fmla="*/ 138 w 152"/>
                  <a:gd name="T3" fmla="*/ 38 h 52"/>
                  <a:gd name="T4" fmla="*/ 128 w 152"/>
                  <a:gd name="T5" fmla="*/ 35 h 52"/>
                  <a:gd name="T6" fmla="*/ 151 w 152"/>
                  <a:gd name="T7" fmla="*/ 46 h 52"/>
                  <a:gd name="T8" fmla="*/ 121 w 152"/>
                  <a:gd name="T9" fmla="*/ 35 h 52"/>
                  <a:gd name="T10" fmla="*/ 124 w 152"/>
                  <a:gd name="T11" fmla="*/ 34 h 52"/>
                  <a:gd name="T12" fmla="*/ 113 w 152"/>
                  <a:gd name="T13" fmla="*/ 31 h 52"/>
                  <a:gd name="T14" fmla="*/ 104 w 152"/>
                  <a:gd name="T15" fmla="*/ 28 h 52"/>
                  <a:gd name="T16" fmla="*/ 102 w 152"/>
                  <a:gd name="T17" fmla="*/ 33 h 52"/>
                  <a:gd name="T18" fmla="*/ 122 w 152"/>
                  <a:gd name="T19" fmla="*/ 41 h 52"/>
                  <a:gd name="T20" fmla="*/ 115 w 152"/>
                  <a:gd name="T21" fmla="*/ 36 h 52"/>
                  <a:gd name="T22" fmla="*/ 132 w 152"/>
                  <a:gd name="T23" fmla="*/ 42 h 52"/>
                  <a:gd name="T24" fmla="*/ 121 w 152"/>
                  <a:gd name="T25" fmla="*/ 36 h 52"/>
                  <a:gd name="T26" fmla="*/ 126 w 152"/>
                  <a:gd name="T27" fmla="*/ 37 h 52"/>
                  <a:gd name="T28" fmla="*/ 142 w 152"/>
                  <a:gd name="T29" fmla="*/ 44 h 52"/>
                  <a:gd name="T30" fmla="*/ 152 w 152"/>
                  <a:gd name="T31" fmla="*/ 50 h 52"/>
                  <a:gd name="T32" fmla="*/ 149 w 152"/>
                  <a:gd name="T33" fmla="*/ 51 h 52"/>
                  <a:gd name="T34" fmla="*/ 122 w 152"/>
                  <a:gd name="T35" fmla="*/ 41 h 52"/>
                  <a:gd name="T36" fmla="*/ 93 w 152"/>
                  <a:gd name="T37" fmla="*/ 31 h 52"/>
                  <a:gd name="T38" fmla="*/ 82 w 152"/>
                  <a:gd name="T39" fmla="*/ 26 h 52"/>
                  <a:gd name="T40" fmla="*/ 85 w 152"/>
                  <a:gd name="T41" fmla="*/ 24 h 52"/>
                  <a:gd name="T42" fmla="*/ 67 w 152"/>
                  <a:gd name="T43" fmla="*/ 18 h 52"/>
                  <a:gd name="T44" fmla="*/ 62 w 152"/>
                  <a:gd name="T45" fmla="*/ 21 h 52"/>
                  <a:gd name="T46" fmla="*/ 34 w 152"/>
                  <a:gd name="T47" fmla="*/ 13 h 52"/>
                  <a:gd name="T48" fmla="*/ 37 w 152"/>
                  <a:gd name="T49" fmla="*/ 12 h 52"/>
                  <a:gd name="T50" fmla="*/ 65 w 152"/>
                  <a:gd name="T51" fmla="*/ 20 h 52"/>
                  <a:gd name="T52" fmla="*/ 33 w 152"/>
                  <a:gd name="T53" fmla="*/ 9 h 52"/>
                  <a:gd name="T54" fmla="*/ 2 w 152"/>
                  <a:gd name="T55" fmla="*/ 2 h 52"/>
                  <a:gd name="T56" fmla="*/ 10 w 152"/>
                  <a:gd name="T57" fmla="*/ 2 h 52"/>
                  <a:gd name="T58" fmla="*/ 19 w 152"/>
                  <a:gd name="T59" fmla="*/ 4 h 52"/>
                  <a:gd name="T60" fmla="*/ 40 w 152"/>
                  <a:gd name="T61" fmla="*/ 11 h 52"/>
                  <a:gd name="T62" fmla="*/ 35 w 152"/>
                  <a:gd name="T63" fmla="*/ 5 h 52"/>
                  <a:gd name="T64" fmla="*/ 52 w 152"/>
                  <a:gd name="T65" fmla="*/ 9 h 52"/>
                  <a:gd name="T66" fmla="*/ 86 w 152"/>
                  <a:gd name="T67"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2" h="52">
                    <a:moveTo>
                      <a:pt x="86" y="19"/>
                    </a:moveTo>
                    <a:cubicBezTo>
                      <a:pt x="104" y="25"/>
                      <a:pt x="121" y="32"/>
                      <a:pt x="138" y="38"/>
                    </a:cubicBezTo>
                    <a:cubicBezTo>
                      <a:pt x="135" y="38"/>
                      <a:pt x="132" y="37"/>
                      <a:pt x="128" y="35"/>
                    </a:cubicBezTo>
                    <a:cubicBezTo>
                      <a:pt x="134" y="39"/>
                      <a:pt x="140" y="41"/>
                      <a:pt x="151" y="46"/>
                    </a:cubicBezTo>
                    <a:cubicBezTo>
                      <a:pt x="145" y="44"/>
                      <a:pt x="137" y="41"/>
                      <a:pt x="121" y="35"/>
                    </a:cubicBezTo>
                    <a:cubicBezTo>
                      <a:pt x="123" y="35"/>
                      <a:pt x="125" y="35"/>
                      <a:pt x="124" y="34"/>
                    </a:cubicBezTo>
                    <a:cubicBezTo>
                      <a:pt x="114" y="30"/>
                      <a:pt x="113" y="30"/>
                      <a:pt x="113" y="31"/>
                    </a:cubicBezTo>
                    <a:cubicBezTo>
                      <a:pt x="113" y="31"/>
                      <a:pt x="113" y="32"/>
                      <a:pt x="104" y="28"/>
                    </a:cubicBezTo>
                    <a:cubicBezTo>
                      <a:pt x="105" y="31"/>
                      <a:pt x="109" y="33"/>
                      <a:pt x="102" y="33"/>
                    </a:cubicBezTo>
                    <a:cubicBezTo>
                      <a:pt x="104" y="35"/>
                      <a:pt x="120" y="40"/>
                      <a:pt x="122" y="41"/>
                    </a:cubicBezTo>
                    <a:cubicBezTo>
                      <a:pt x="121" y="39"/>
                      <a:pt x="112" y="36"/>
                      <a:pt x="115" y="36"/>
                    </a:cubicBezTo>
                    <a:cubicBezTo>
                      <a:pt x="126" y="40"/>
                      <a:pt x="124" y="40"/>
                      <a:pt x="132" y="42"/>
                    </a:cubicBezTo>
                    <a:cubicBezTo>
                      <a:pt x="115" y="34"/>
                      <a:pt x="142" y="44"/>
                      <a:pt x="121" y="36"/>
                    </a:cubicBezTo>
                    <a:cubicBezTo>
                      <a:pt x="116" y="33"/>
                      <a:pt x="120" y="35"/>
                      <a:pt x="126" y="37"/>
                    </a:cubicBezTo>
                    <a:cubicBezTo>
                      <a:pt x="131" y="39"/>
                      <a:pt x="139" y="42"/>
                      <a:pt x="142" y="44"/>
                    </a:cubicBezTo>
                    <a:cubicBezTo>
                      <a:pt x="132" y="41"/>
                      <a:pt x="146" y="47"/>
                      <a:pt x="152" y="50"/>
                    </a:cubicBezTo>
                    <a:cubicBezTo>
                      <a:pt x="152" y="52"/>
                      <a:pt x="148" y="50"/>
                      <a:pt x="149" y="51"/>
                    </a:cubicBezTo>
                    <a:cubicBezTo>
                      <a:pt x="135" y="45"/>
                      <a:pt x="129" y="43"/>
                      <a:pt x="122" y="41"/>
                    </a:cubicBezTo>
                    <a:cubicBezTo>
                      <a:pt x="115" y="39"/>
                      <a:pt x="108" y="37"/>
                      <a:pt x="93" y="31"/>
                    </a:cubicBezTo>
                    <a:cubicBezTo>
                      <a:pt x="101" y="33"/>
                      <a:pt x="98" y="32"/>
                      <a:pt x="82" y="26"/>
                    </a:cubicBezTo>
                    <a:cubicBezTo>
                      <a:pt x="99" y="31"/>
                      <a:pt x="73" y="21"/>
                      <a:pt x="85" y="24"/>
                    </a:cubicBezTo>
                    <a:cubicBezTo>
                      <a:pt x="81" y="22"/>
                      <a:pt x="72" y="18"/>
                      <a:pt x="67" y="18"/>
                    </a:cubicBezTo>
                    <a:cubicBezTo>
                      <a:pt x="83" y="24"/>
                      <a:pt x="71" y="23"/>
                      <a:pt x="62" y="21"/>
                    </a:cubicBezTo>
                    <a:cubicBezTo>
                      <a:pt x="56" y="19"/>
                      <a:pt x="50" y="16"/>
                      <a:pt x="34" y="13"/>
                    </a:cubicBezTo>
                    <a:cubicBezTo>
                      <a:pt x="36" y="13"/>
                      <a:pt x="38" y="13"/>
                      <a:pt x="37" y="12"/>
                    </a:cubicBezTo>
                    <a:cubicBezTo>
                      <a:pt x="49" y="16"/>
                      <a:pt x="57" y="18"/>
                      <a:pt x="65" y="20"/>
                    </a:cubicBezTo>
                    <a:cubicBezTo>
                      <a:pt x="56" y="17"/>
                      <a:pt x="44" y="13"/>
                      <a:pt x="33" y="9"/>
                    </a:cubicBezTo>
                    <a:cubicBezTo>
                      <a:pt x="21" y="6"/>
                      <a:pt x="10" y="3"/>
                      <a:pt x="2" y="2"/>
                    </a:cubicBezTo>
                    <a:cubicBezTo>
                      <a:pt x="0" y="0"/>
                      <a:pt x="5" y="1"/>
                      <a:pt x="10" y="2"/>
                    </a:cubicBezTo>
                    <a:cubicBezTo>
                      <a:pt x="15" y="4"/>
                      <a:pt x="20" y="5"/>
                      <a:pt x="19" y="4"/>
                    </a:cubicBezTo>
                    <a:cubicBezTo>
                      <a:pt x="25" y="6"/>
                      <a:pt x="28" y="8"/>
                      <a:pt x="40" y="11"/>
                    </a:cubicBezTo>
                    <a:cubicBezTo>
                      <a:pt x="40" y="9"/>
                      <a:pt x="33" y="7"/>
                      <a:pt x="35" y="5"/>
                    </a:cubicBezTo>
                    <a:cubicBezTo>
                      <a:pt x="42" y="7"/>
                      <a:pt x="57" y="12"/>
                      <a:pt x="52" y="9"/>
                    </a:cubicBezTo>
                    <a:cubicBezTo>
                      <a:pt x="73" y="17"/>
                      <a:pt x="86" y="20"/>
                      <a:pt x="8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8" name="Freeform 6805">
                <a:extLst>
                  <a:ext uri="{FF2B5EF4-FFF2-40B4-BE49-F238E27FC236}">
                    <a16:creationId xmlns:a16="http://schemas.microsoft.com/office/drawing/2014/main" id="{C72C9D52-25FC-4002-A599-14F13D184045}"/>
                  </a:ext>
                </a:extLst>
              </p:cNvPr>
              <p:cNvSpPr>
                <a:spLocks/>
              </p:cNvSpPr>
              <p:nvPr/>
            </p:nvSpPr>
            <p:spPr bwMode="auto">
              <a:xfrm>
                <a:off x="2758" y="1947"/>
                <a:ext cx="12" cy="29"/>
              </a:xfrm>
              <a:custGeom>
                <a:avLst/>
                <a:gdLst>
                  <a:gd name="T0" fmla="*/ 2 w 21"/>
                  <a:gd name="T1" fmla="*/ 3 h 50"/>
                  <a:gd name="T2" fmla="*/ 2 w 21"/>
                  <a:gd name="T3" fmla="*/ 8 h 50"/>
                  <a:gd name="T4" fmla="*/ 8 w 21"/>
                  <a:gd name="T5" fmla="*/ 20 h 50"/>
                  <a:gd name="T6" fmla="*/ 6 w 21"/>
                  <a:gd name="T7" fmla="*/ 18 h 50"/>
                  <a:gd name="T8" fmla="*/ 11 w 21"/>
                  <a:gd name="T9" fmla="*/ 32 h 50"/>
                  <a:gd name="T10" fmla="*/ 17 w 21"/>
                  <a:gd name="T11" fmla="*/ 34 h 50"/>
                  <a:gd name="T12" fmla="*/ 17 w 21"/>
                  <a:gd name="T13" fmla="*/ 39 h 50"/>
                  <a:gd name="T14" fmla="*/ 21 w 21"/>
                  <a:gd name="T15" fmla="*/ 50 h 50"/>
                  <a:gd name="T16" fmla="*/ 14 w 21"/>
                  <a:gd name="T17" fmla="*/ 38 h 50"/>
                  <a:gd name="T18" fmla="*/ 14 w 21"/>
                  <a:gd name="T19" fmla="*/ 47 h 50"/>
                  <a:gd name="T20" fmla="*/ 8 w 21"/>
                  <a:gd name="T21" fmla="*/ 27 h 50"/>
                  <a:gd name="T22" fmla="*/ 1 w 21"/>
                  <a:gd name="T23" fmla="*/ 5 h 50"/>
                  <a:gd name="T24" fmla="*/ 2 w 21"/>
                  <a:gd name="T25"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50">
                    <a:moveTo>
                      <a:pt x="2" y="3"/>
                    </a:moveTo>
                    <a:cubicBezTo>
                      <a:pt x="5" y="7"/>
                      <a:pt x="5" y="14"/>
                      <a:pt x="2" y="8"/>
                    </a:cubicBezTo>
                    <a:cubicBezTo>
                      <a:pt x="6" y="22"/>
                      <a:pt x="4" y="6"/>
                      <a:pt x="8" y="20"/>
                    </a:cubicBezTo>
                    <a:cubicBezTo>
                      <a:pt x="8" y="20"/>
                      <a:pt x="7" y="17"/>
                      <a:pt x="6" y="18"/>
                    </a:cubicBezTo>
                    <a:cubicBezTo>
                      <a:pt x="6" y="19"/>
                      <a:pt x="9" y="27"/>
                      <a:pt x="11" y="32"/>
                    </a:cubicBezTo>
                    <a:cubicBezTo>
                      <a:pt x="10" y="24"/>
                      <a:pt x="15" y="36"/>
                      <a:pt x="17" y="34"/>
                    </a:cubicBezTo>
                    <a:cubicBezTo>
                      <a:pt x="19" y="38"/>
                      <a:pt x="18" y="38"/>
                      <a:pt x="17" y="39"/>
                    </a:cubicBezTo>
                    <a:cubicBezTo>
                      <a:pt x="21" y="50"/>
                      <a:pt x="21" y="50"/>
                      <a:pt x="21" y="50"/>
                    </a:cubicBezTo>
                    <a:cubicBezTo>
                      <a:pt x="17" y="39"/>
                      <a:pt x="15" y="37"/>
                      <a:pt x="14" y="38"/>
                    </a:cubicBezTo>
                    <a:cubicBezTo>
                      <a:pt x="14" y="39"/>
                      <a:pt x="14" y="44"/>
                      <a:pt x="14" y="47"/>
                    </a:cubicBezTo>
                    <a:cubicBezTo>
                      <a:pt x="12" y="38"/>
                      <a:pt x="10" y="33"/>
                      <a:pt x="8" y="27"/>
                    </a:cubicBezTo>
                    <a:cubicBezTo>
                      <a:pt x="1" y="5"/>
                      <a:pt x="1" y="5"/>
                      <a:pt x="1" y="5"/>
                    </a:cubicBezTo>
                    <a:cubicBezTo>
                      <a:pt x="0" y="0"/>
                      <a:pt x="6" y="1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9" name="Freeform 6806">
                <a:extLst>
                  <a:ext uri="{FF2B5EF4-FFF2-40B4-BE49-F238E27FC236}">
                    <a16:creationId xmlns:a16="http://schemas.microsoft.com/office/drawing/2014/main" id="{F95976FF-3481-4163-87BC-72F9C8BDD469}"/>
                  </a:ext>
                </a:extLst>
              </p:cNvPr>
              <p:cNvSpPr>
                <a:spLocks/>
              </p:cNvSpPr>
              <p:nvPr/>
            </p:nvSpPr>
            <p:spPr bwMode="auto">
              <a:xfrm>
                <a:off x="2211" y="2644"/>
                <a:ext cx="23" cy="3"/>
              </a:xfrm>
              <a:custGeom>
                <a:avLst/>
                <a:gdLst>
                  <a:gd name="T0" fmla="*/ 13 w 40"/>
                  <a:gd name="T1" fmla="*/ 4 h 6"/>
                  <a:gd name="T2" fmla="*/ 22 w 40"/>
                  <a:gd name="T3" fmla="*/ 0 h 6"/>
                  <a:gd name="T4" fmla="*/ 40 w 40"/>
                  <a:gd name="T5" fmla="*/ 4 h 6"/>
                  <a:gd name="T6" fmla="*/ 27 w 40"/>
                  <a:gd name="T7" fmla="*/ 2 h 6"/>
                  <a:gd name="T8" fmla="*/ 13 w 40"/>
                  <a:gd name="T9" fmla="*/ 4 h 6"/>
                </a:gdLst>
                <a:ahLst/>
                <a:cxnLst>
                  <a:cxn ang="0">
                    <a:pos x="T0" y="T1"/>
                  </a:cxn>
                  <a:cxn ang="0">
                    <a:pos x="T2" y="T3"/>
                  </a:cxn>
                  <a:cxn ang="0">
                    <a:pos x="T4" y="T5"/>
                  </a:cxn>
                  <a:cxn ang="0">
                    <a:pos x="T6" y="T7"/>
                  </a:cxn>
                  <a:cxn ang="0">
                    <a:pos x="T8" y="T9"/>
                  </a:cxn>
                </a:cxnLst>
                <a:rect l="0" t="0" r="r" b="b"/>
                <a:pathLst>
                  <a:path w="40" h="6">
                    <a:moveTo>
                      <a:pt x="13" y="4"/>
                    </a:moveTo>
                    <a:cubicBezTo>
                      <a:pt x="0" y="1"/>
                      <a:pt x="24" y="2"/>
                      <a:pt x="22" y="0"/>
                    </a:cubicBezTo>
                    <a:cubicBezTo>
                      <a:pt x="37" y="1"/>
                      <a:pt x="30" y="3"/>
                      <a:pt x="40" y="4"/>
                    </a:cubicBezTo>
                    <a:cubicBezTo>
                      <a:pt x="36" y="6"/>
                      <a:pt x="27" y="3"/>
                      <a:pt x="27" y="2"/>
                    </a:cubicBezTo>
                    <a:cubicBezTo>
                      <a:pt x="18" y="2"/>
                      <a:pt x="16" y="3"/>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0" name="Freeform 6807">
                <a:extLst>
                  <a:ext uri="{FF2B5EF4-FFF2-40B4-BE49-F238E27FC236}">
                    <a16:creationId xmlns:a16="http://schemas.microsoft.com/office/drawing/2014/main" id="{8CC7794F-7DF1-41EA-8747-E65A683DB31A}"/>
                  </a:ext>
                </a:extLst>
              </p:cNvPr>
              <p:cNvSpPr>
                <a:spLocks noEditPoints="1"/>
              </p:cNvSpPr>
              <p:nvPr/>
            </p:nvSpPr>
            <p:spPr bwMode="auto">
              <a:xfrm>
                <a:off x="2654" y="1779"/>
                <a:ext cx="38" cy="42"/>
              </a:xfrm>
              <a:custGeom>
                <a:avLst/>
                <a:gdLst>
                  <a:gd name="T0" fmla="*/ 51 w 66"/>
                  <a:gd name="T1" fmla="*/ 59 h 74"/>
                  <a:gd name="T2" fmla="*/ 40 w 66"/>
                  <a:gd name="T3" fmla="*/ 44 h 74"/>
                  <a:gd name="T4" fmla="*/ 60 w 66"/>
                  <a:gd name="T5" fmla="*/ 70 h 74"/>
                  <a:gd name="T6" fmla="*/ 66 w 66"/>
                  <a:gd name="T7" fmla="*/ 74 h 74"/>
                  <a:gd name="T8" fmla="*/ 28 w 66"/>
                  <a:gd name="T9" fmla="*/ 28 h 74"/>
                  <a:gd name="T10" fmla="*/ 20 w 66"/>
                  <a:gd name="T11" fmla="*/ 16 h 74"/>
                  <a:gd name="T12" fmla="*/ 9 w 66"/>
                  <a:gd name="T13" fmla="*/ 5 h 74"/>
                  <a:gd name="T14" fmla="*/ 9 w 66"/>
                  <a:gd name="T15" fmla="*/ 7 h 74"/>
                  <a:gd name="T16" fmla="*/ 5 w 66"/>
                  <a:gd name="T17" fmla="*/ 7 h 74"/>
                  <a:gd name="T18" fmla="*/ 17 w 66"/>
                  <a:gd name="T19" fmla="*/ 22 h 74"/>
                  <a:gd name="T20" fmla="*/ 12 w 66"/>
                  <a:gd name="T21" fmla="*/ 20 h 74"/>
                  <a:gd name="T22" fmla="*/ 40 w 66"/>
                  <a:gd name="T23" fmla="*/ 52 h 74"/>
                  <a:gd name="T24" fmla="*/ 34 w 66"/>
                  <a:gd name="T25" fmla="*/ 41 h 74"/>
                  <a:gd name="T26" fmla="*/ 51 w 66"/>
                  <a:gd name="T27" fmla="*/ 59 h 74"/>
                  <a:gd name="T28" fmla="*/ 33 w 66"/>
                  <a:gd name="T29" fmla="*/ 34 h 74"/>
                  <a:gd name="T30" fmla="*/ 37 w 66"/>
                  <a:gd name="T31" fmla="*/ 43 h 74"/>
                  <a:gd name="T32" fmla="*/ 22 w 66"/>
                  <a:gd name="T33" fmla="*/ 27 h 74"/>
                  <a:gd name="T34" fmla="*/ 33 w 66"/>
                  <a:gd name="T35" fmla="*/ 3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74">
                    <a:moveTo>
                      <a:pt x="51" y="59"/>
                    </a:moveTo>
                    <a:cubicBezTo>
                      <a:pt x="48" y="54"/>
                      <a:pt x="39" y="44"/>
                      <a:pt x="40" y="44"/>
                    </a:cubicBezTo>
                    <a:cubicBezTo>
                      <a:pt x="47" y="51"/>
                      <a:pt x="55" y="59"/>
                      <a:pt x="60" y="70"/>
                    </a:cubicBezTo>
                    <a:cubicBezTo>
                      <a:pt x="62" y="71"/>
                      <a:pt x="64" y="73"/>
                      <a:pt x="66" y="74"/>
                    </a:cubicBezTo>
                    <a:cubicBezTo>
                      <a:pt x="55" y="56"/>
                      <a:pt x="40" y="39"/>
                      <a:pt x="28" y="28"/>
                    </a:cubicBezTo>
                    <a:cubicBezTo>
                      <a:pt x="27" y="27"/>
                      <a:pt x="24" y="21"/>
                      <a:pt x="20" y="16"/>
                    </a:cubicBezTo>
                    <a:cubicBezTo>
                      <a:pt x="16" y="11"/>
                      <a:pt x="11" y="6"/>
                      <a:pt x="9" y="5"/>
                    </a:cubicBezTo>
                    <a:cubicBezTo>
                      <a:pt x="16" y="13"/>
                      <a:pt x="12" y="10"/>
                      <a:pt x="9" y="7"/>
                    </a:cubicBezTo>
                    <a:cubicBezTo>
                      <a:pt x="5" y="4"/>
                      <a:pt x="0" y="0"/>
                      <a:pt x="5" y="7"/>
                    </a:cubicBezTo>
                    <a:cubicBezTo>
                      <a:pt x="6" y="7"/>
                      <a:pt x="14" y="18"/>
                      <a:pt x="17" y="22"/>
                    </a:cubicBezTo>
                    <a:cubicBezTo>
                      <a:pt x="19" y="24"/>
                      <a:pt x="9" y="16"/>
                      <a:pt x="12" y="20"/>
                    </a:cubicBezTo>
                    <a:cubicBezTo>
                      <a:pt x="22" y="29"/>
                      <a:pt x="31" y="42"/>
                      <a:pt x="40" y="52"/>
                    </a:cubicBezTo>
                    <a:cubicBezTo>
                      <a:pt x="32" y="42"/>
                      <a:pt x="40" y="49"/>
                      <a:pt x="34" y="41"/>
                    </a:cubicBezTo>
                    <a:cubicBezTo>
                      <a:pt x="40" y="47"/>
                      <a:pt x="47" y="54"/>
                      <a:pt x="51" y="59"/>
                    </a:cubicBezTo>
                    <a:close/>
                    <a:moveTo>
                      <a:pt x="33" y="34"/>
                    </a:moveTo>
                    <a:cubicBezTo>
                      <a:pt x="39" y="41"/>
                      <a:pt x="37" y="42"/>
                      <a:pt x="37" y="43"/>
                    </a:cubicBezTo>
                    <a:cubicBezTo>
                      <a:pt x="34" y="40"/>
                      <a:pt x="28" y="34"/>
                      <a:pt x="22" y="27"/>
                    </a:cubicBezTo>
                    <a:cubicBezTo>
                      <a:pt x="25" y="27"/>
                      <a:pt x="24" y="25"/>
                      <a:pt x="3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1" name="Freeform 6808">
                <a:extLst>
                  <a:ext uri="{FF2B5EF4-FFF2-40B4-BE49-F238E27FC236}">
                    <a16:creationId xmlns:a16="http://schemas.microsoft.com/office/drawing/2014/main" id="{9CBA6269-F342-49DE-820D-E4FF18AF3A95}"/>
                  </a:ext>
                </a:extLst>
              </p:cNvPr>
              <p:cNvSpPr>
                <a:spLocks/>
              </p:cNvSpPr>
              <p:nvPr/>
            </p:nvSpPr>
            <p:spPr bwMode="auto">
              <a:xfrm>
                <a:off x="2413" y="2611"/>
                <a:ext cx="33" cy="11"/>
              </a:xfrm>
              <a:custGeom>
                <a:avLst/>
                <a:gdLst>
                  <a:gd name="T0" fmla="*/ 28 w 59"/>
                  <a:gd name="T1" fmla="*/ 17 h 20"/>
                  <a:gd name="T2" fmla="*/ 22 w 59"/>
                  <a:gd name="T3" fmla="*/ 17 h 20"/>
                  <a:gd name="T4" fmla="*/ 44 w 59"/>
                  <a:gd name="T5" fmla="*/ 9 h 20"/>
                  <a:gd name="T6" fmla="*/ 43 w 59"/>
                  <a:gd name="T7" fmla="*/ 8 h 20"/>
                  <a:gd name="T8" fmla="*/ 26 w 59"/>
                  <a:gd name="T9" fmla="*/ 13 h 20"/>
                  <a:gd name="T10" fmla="*/ 9 w 59"/>
                  <a:gd name="T11" fmla="*/ 19 h 20"/>
                  <a:gd name="T12" fmla="*/ 0 w 59"/>
                  <a:gd name="T13" fmla="*/ 20 h 20"/>
                  <a:gd name="T14" fmla="*/ 25 w 59"/>
                  <a:gd name="T15" fmla="*/ 11 h 20"/>
                  <a:gd name="T16" fmla="*/ 42 w 59"/>
                  <a:gd name="T17" fmla="*/ 7 h 20"/>
                  <a:gd name="T18" fmla="*/ 37 w 59"/>
                  <a:gd name="T19" fmla="*/ 8 h 20"/>
                  <a:gd name="T20" fmla="*/ 59 w 59"/>
                  <a:gd name="T21" fmla="*/ 0 h 20"/>
                  <a:gd name="T22" fmla="*/ 48 w 59"/>
                  <a:gd name="T23" fmla="*/ 6 h 20"/>
                  <a:gd name="T24" fmla="*/ 34 w 59"/>
                  <a:gd name="T25" fmla="*/ 14 h 20"/>
                  <a:gd name="T26" fmla="*/ 28 w 59"/>
                  <a:gd name="T2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20">
                    <a:moveTo>
                      <a:pt x="28" y="17"/>
                    </a:moveTo>
                    <a:cubicBezTo>
                      <a:pt x="21" y="19"/>
                      <a:pt x="30" y="14"/>
                      <a:pt x="22" y="17"/>
                    </a:cubicBezTo>
                    <a:cubicBezTo>
                      <a:pt x="23" y="14"/>
                      <a:pt x="31" y="14"/>
                      <a:pt x="44" y="9"/>
                    </a:cubicBezTo>
                    <a:cubicBezTo>
                      <a:pt x="43" y="8"/>
                      <a:pt x="43" y="8"/>
                      <a:pt x="43" y="8"/>
                    </a:cubicBezTo>
                    <a:cubicBezTo>
                      <a:pt x="39" y="9"/>
                      <a:pt x="33" y="11"/>
                      <a:pt x="26" y="13"/>
                    </a:cubicBezTo>
                    <a:cubicBezTo>
                      <a:pt x="9" y="19"/>
                      <a:pt x="9" y="19"/>
                      <a:pt x="9" y="19"/>
                    </a:cubicBezTo>
                    <a:cubicBezTo>
                      <a:pt x="6" y="20"/>
                      <a:pt x="6" y="19"/>
                      <a:pt x="0" y="20"/>
                    </a:cubicBezTo>
                    <a:cubicBezTo>
                      <a:pt x="10" y="17"/>
                      <a:pt x="16" y="15"/>
                      <a:pt x="25" y="11"/>
                    </a:cubicBezTo>
                    <a:cubicBezTo>
                      <a:pt x="25" y="13"/>
                      <a:pt x="36" y="9"/>
                      <a:pt x="42" y="7"/>
                    </a:cubicBezTo>
                    <a:cubicBezTo>
                      <a:pt x="49" y="5"/>
                      <a:pt x="45" y="4"/>
                      <a:pt x="37" y="8"/>
                    </a:cubicBezTo>
                    <a:cubicBezTo>
                      <a:pt x="39" y="5"/>
                      <a:pt x="52" y="2"/>
                      <a:pt x="59" y="0"/>
                    </a:cubicBezTo>
                    <a:cubicBezTo>
                      <a:pt x="51" y="3"/>
                      <a:pt x="50" y="5"/>
                      <a:pt x="48" y="6"/>
                    </a:cubicBezTo>
                    <a:cubicBezTo>
                      <a:pt x="47" y="8"/>
                      <a:pt x="44" y="10"/>
                      <a:pt x="34" y="14"/>
                    </a:cubicBezTo>
                    <a:cubicBezTo>
                      <a:pt x="57" y="7"/>
                      <a:pt x="31" y="15"/>
                      <a:pt x="2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2" name="Freeform 6809">
                <a:extLst>
                  <a:ext uri="{FF2B5EF4-FFF2-40B4-BE49-F238E27FC236}">
                    <a16:creationId xmlns:a16="http://schemas.microsoft.com/office/drawing/2014/main" id="{6906F34E-25E7-4A1A-888B-D6065CB0F39D}"/>
                  </a:ext>
                </a:extLst>
              </p:cNvPr>
              <p:cNvSpPr>
                <a:spLocks/>
              </p:cNvSpPr>
              <p:nvPr/>
            </p:nvSpPr>
            <p:spPr bwMode="auto">
              <a:xfrm>
                <a:off x="2753" y="1936"/>
                <a:ext cx="6" cy="15"/>
              </a:xfrm>
              <a:custGeom>
                <a:avLst/>
                <a:gdLst>
                  <a:gd name="T0" fmla="*/ 10 w 10"/>
                  <a:gd name="T1" fmla="*/ 14 h 26"/>
                  <a:gd name="T2" fmla="*/ 5 w 10"/>
                  <a:gd name="T3" fmla="*/ 9 h 26"/>
                  <a:gd name="T4" fmla="*/ 7 w 10"/>
                  <a:gd name="T5" fmla="*/ 17 h 26"/>
                  <a:gd name="T6" fmla="*/ 0 w 10"/>
                  <a:gd name="T7" fmla="*/ 0 h 26"/>
                  <a:gd name="T8" fmla="*/ 10 w 10"/>
                  <a:gd name="T9" fmla="*/ 14 h 26"/>
                </a:gdLst>
                <a:ahLst/>
                <a:cxnLst>
                  <a:cxn ang="0">
                    <a:pos x="T0" y="T1"/>
                  </a:cxn>
                  <a:cxn ang="0">
                    <a:pos x="T2" y="T3"/>
                  </a:cxn>
                  <a:cxn ang="0">
                    <a:pos x="T4" y="T5"/>
                  </a:cxn>
                  <a:cxn ang="0">
                    <a:pos x="T6" y="T7"/>
                  </a:cxn>
                  <a:cxn ang="0">
                    <a:pos x="T8" y="T9"/>
                  </a:cxn>
                </a:cxnLst>
                <a:rect l="0" t="0" r="r" b="b"/>
                <a:pathLst>
                  <a:path w="10" h="26">
                    <a:moveTo>
                      <a:pt x="10" y="14"/>
                    </a:moveTo>
                    <a:cubicBezTo>
                      <a:pt x="8" y="8"/>
                      <a:pt x="10" y="26"/>
                      <a:pt x="5" y="9"/>
                    </a:cubicBezTo>
                    <a:cubicBezTo>
                      <a:pt x="6" y="11"/>
                      <a:pt x="6" y="13"/>
                      <a:pt x="7" y="17"/>
                    </a:cubicBezTo>
                    <a:cubicBezTo>
                      <a:pt x="5" y="13"/>
                      <a:pt x="4" y="9"/>
                      <a:pt x="0" y="0"/>
                    </a:cubicBezTo>
                    <a:cubicBezTo>
                      <a:pt x="3" y="3"/>
                      <a:pt x="5" y="1"/>
                      <a:pt x="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3" name="Freeform 6810">
                <a:extLst>
                  <a:ext uri="{FF2B5EF4-FFF2-40B4-BE49-F238E27FC236}">
                    <a16:creationId xmlns:a16="http://schemas.microsoft.com/office/drawing/2014/main" id="{8C3AD911-F03A-4DE6-8D54-4EF716DE7FB1}"/>
                  </a:ext>
                </a:extLst>
              </p:cNvPr>
              <p:cNvSpPr>
                <a:spLocks/>
              </p:cNvSpPr>
              <p:nvPr/>
            </p:nvSpPr>
            <p:spPr bwMode="auto">
              <a:xfrm>
                <a:off x="2778" y="2207"/>
                <a:ext cx="6" cy="27"/>
              </a:xfrm>
              <a:custGeom>
                <a:avLst/>
                <a:gdLst>
                  <a:gd name="T0" fmla="*/ 5 w 11"/>
                  <a:gd name="T1" fmla="*/ 39 h 48"/>
                  <a:gd name="T2" fmla="*/ 0 w 11"/>
                  <a:gd name="T3" fmla="*/ 34 h 48"/>
                  <a:gd name="T4" fmla="*/ 5 w 11"/>
                  <a:gd name="T5" fmla="*/ 8 h 48"/>
                  <a:gd name="T6" fmla="*/ 4 w 11"/>
                  <a:gd name="T7" fmla="*/ 22 h 48"/>
                  <a:gd name="T8" fmla="*/ 8 w 11"/>
                  <a:gd name="T9" fmla="*/ 3 h 48"/>
                  <a:gd name="T10" fmla="*/ 7 w 11"/>
                  <a:gd name="T11" fmla="*/ 31 h 48"/>
                  <a:gd name="T12" fmla="*/ 9 w 11"/>
                  <a:gd name="T13" fmla="*/ 10 h 48"/>
                  <a:gd name="T14" fmla="*/ 4 w 11"/>
                  <a:gd name="T15" fmla="*/ 32 h 48"/>
                  <a:gd name="T16" fmla="*/ 5 w 11"/>
                  <a:gd name="T1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8">
                    <a:moveTo>
                      <a:pt x="5" y="39"/>
                    </a:moveTo>
                    <a:cubicBezTo>
                      <a:pt x="2" y="48"/>
                      <a:pt x="3" y="33"/>
                      <a:pt x="0" y="34"/>
                    </a:cubicBezTo>
                    <a:cubicBezTo>
                      <a:pt x="2" y="25"/>
                      <a:pt x="3" y="20"/>
                      <a:pt x="5" y="8"/>
                    </a:cubicBezTo>
                    <a:cubicBezTo>
                      <a:pt x="8" y="4"/>
                      <a:pt x="2" y="22"/>
                      <a:pt x="4" y="22"/>
                    </a:cubicBezTo>
                    <a:cubicBezTo>
                      <a:pt x="6" y="19"/>
                      <a:pt x="6" y="12"/>
                      <a:pt x="8" y="3"/>
                    </a:cubicBezTo>
                    <a:cubicBezTo>
                      <a:pt x="11" y="0"/>
                      <a:pt x="10" y="17"/>
                      <a:pt x="7" y="31"/>
                    </a:cubicBezTo>
                    <a:cubicBezTo>
                      <a:pt x="7" y="24"/>
                      <a:pt x="10" y="12"/>
                      <a:pt x="9" y="10"/>
                    </a:cubicBezTo>
                    <a:cubicBezTo>
                      <a:pt x="6" y="14"/>
                      <a:pt x="7" y="19"/>
                      <a:pt x="4" y="32"/>
                    </a:cubicBezTo>
                    <a:cubicBezTo>
                      <a:pt x="4" y="36"/>
                      <a:pt x="6" y="3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4" name="Freeform 6811">
                <a:extLst>
                  <a:ext uri="{FF2B5EF4-FFF2-40B4-BE49-F238E27FC236}">
                    <a16:creationId xmlns:a16="http://schemas.microsoft.com/office/drawing/2014/main" id="{6EDB1B04-3DDB-46F4-9B78-A7C822A0A4A3}"/>
                  </a:ext>
                </a:extLst>
              </p:cNvPr>
              <p:cNvSpPr>
                <a:spLocks/>
              </p:cNvSpPr>
              <p:nvPr/>
            </p:nvSpPr>
            <p:spPr bwMode="auto">
              <a:xfrm>
                <a:off x="2369" y="2624"/>
                <a:ext cx="36" cy="11"/>
              </a:xfrm>
              <a:custGeom>
                <a:avLst/>
                <a:gdLst>
                  <a:gd name="T0" fmla="*/ 45 w 63"/>
                  <a:gd name="T1" fmla="*/ 7 h 19"/>
                  <a:gd name="T2" fmla="*/ 13 w 63"/>
                  <a:gd name="T3" fmla="*/ 13 h 19"/>
                  <a:gd name="T4" fmla="*/ 28 w 63"/>
                  <a:gd name="T5" fmla="*/ 8 h 19"/>
                  <a:gd name="T6" fmla="*/ 42 w 63"/>
                  <a:gd name="T7" fmla="*/ 4 h 19"/>
                  <a:gd name="T8" fmla="*/ 63 w 63"/>
                  <a:gd name="T9" fmla="*/ 5 h 19"/>
                  <a:gd name="T10" fmla="*/ 29 w 63"/>
                  <a:gd name="T11" fmla="*/ 14 h 19"/>
                  <a:gd name="T12" fmla="*/ 1 w 63"/>
                  <a:gd name="T13" fmla="*/ 19 h 19"/>
                  <a:gd name="T14" fmla="*/ 14 w 63"/>
                  <a:gd name="T15" fmla="*/ 16 h 19"/>
                  <a:gd name="T16" fmla="*/ 15 w 63"/>
                  <a:gd name="T17" fmla="*/ 15 h 19"/>
                  <a:gd name="T18" fmla="*/ 45 w 63"/>
                  <a:gd name="T19"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9">
                    <a:moveTo>
                      <a:pt x="45" y="7"/>
                    </a:moveTo>
                    <a:cubicBezTo>
                      <a:pt x="41" y="6"/>
                      <a:pt x="29" y="9"/>
                      <a:pt x="13" y="13"/>
                    </a:cubicBezTo>
                    <a:cubicBezTo>
                      <a:pt x="15" y="12"/>
                      <a:pt x="22" y="10"/>
                      <a:pt x="28" y="8"/>
                    </a:cubicBezTo>
                    <a:cubicBezTo>
                      <a:pt x="34" y="7"/>
                      <a:pt x="40" y="5"/>
                      <a:pt x="42" y="4"/>
                    </a:cubicBezTo>
                    <a:cubicBezTo>
                      <a:pt x="61" y="0"/>
                      <a:pt x="63" y="2"/>
                      <a:pt x="63" y="5"/>
                    </a:cubicBezTo>
                    <a:cubicBezTo>
                      <a:pt x="48" y="8"/>
                      <a:pt x="37" y="10"/>
                      <a:pt x="29" y="14"/>
                    </a:cubicBezTo>
                    <a:cubicBezTo>
                      <a:pt x="14" y="18"/>
                      <a:pt x="16" y="15"/>
                      <a:pt x="1" y="19"/>
                    </a:cubicBezTo>
                    <a:cubicBezTo>
                      <a:pt x="0" y="19"/>
                      <a:pt x="8" y="17"/>
                      <a:pt x="14" y="16"/>
                    </a:cubicBezTo>
                    <a:cubicBezTo>
                      <a:pt x="20" y="14"/>
                      <a:pt x="24" y="13"/>
                      <a:pt x="15" y="15"/>
                    </a:cubicBezTo>
                    <a:cubicBezTo>
                      <a:pt x="21" y="12"/>
                      <a:pt x="24" y="12"/>
                      <a:pt x="4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5" name="Freeform 6812">
                <a:extLst>
                  <a:ext uri="{FF2B5EF4-FFF2-40B4-BE49-F238E27FC236}">
                    <a16:creationId xmlns:a16="http://schemas.microsoft.com/office/drawing/2014/main" id="{6F3D65A5-4473-4339-AA00-8A991713D6C9}"/>
                  </a:ext>
                </a:extLst>
              </p:cNvPr>
              <p:cNvSpPr>
                <a:spLocks/>
              </p:cNvSpPr>
              <p:nvPr/>
            </p:nvSpPr>
            <p:spPr bwMode="auto">
              <a:xfrm>
                <a:off x="2088" y="2615"/>
                <a:ext cx="15" cy="6"/>
              </a:xfrm>
              <a:custGeom>
                <a:avLst/>
                <a:gdLst>
                  <a:gd name="T0" fmla="*/ 20 w 27"/>
                  <a:gd name="T1" fmla="*/ 10 h 10"/>
                  <a:gd name="T2" fmla="*/ 13 w 27"/>
                  <a:gd name="T3" fmla="*/ 7 h 10"/>
                  <a:gd name="T4" fmla="*/ 8 w 27"/>
                  <a:gd name="T5" fmla="*/ 3 h 10"/>
                  <a:gd name="T6" fmla="*/ 19 w 27"/>
                  <a:gd name="T7" fmla="*/ 6 h 10"/>
                  <a:gd name="T8" fmla="*/ 14 w 27"/>
                  <a:gd name="T9" fmla="*/ 0 h 10"/>
                  <a:gd name="T10" fmla="*/ 20 w 27"/>
                  <a:gd name="T11" fmla="*/ 10 h 10"/>
                </a:gdLst>
                <a:ahLst/>
                <a:cxnLst>
                  <a:cxn ang="0">
                    <a:pos x="T0" y="T1"/>
                  </a:cxn>
                  <a:cxn ang="0">
                    <a:pos x="T2" y="T3"/>
                  </a:cxn>
                  <a:cxn ang="0">
                    <a:pos x="T4" y="T5"/>
                  </a:cxn>
                  <a:cxn ang="0">
                    <a:pos x="T6" y="T7"/>
                  </a:cxn>
                  <a:cxn ang="0">
                    <a:pos x="T8" y="T9"/>
                  </a:cxn>
                  <a:cxn ang="0">
                    <a:pos x="T10" y="T11"/>
                  </a:cxn>
                </a:cxnLst>
                <a:rect l="0" t="0" r="r" b="b"/>
                <a:pathLst>
                  <a:path w="27" h="10">
                    <a:moveTo>
                      <a:pt x="20" y="10"/>
                    </a:moveTo>
                    <a:cubicBezTo>
                      <a:pt x="17" y="8"/>
                      <a:pt x="13" y="7"/>
                      <a:pt x="13" y="7"/>
                    </a:cubicBezTo>
                    <a:cubicBezTo>
                      <a:pt x="0" y="3"/>
                      <a:pt x="22" y="8"/>
                      <a:pt x="8" y="3"/>
                    </a:cubicBezTo>
                    <a:cubicBezTo>
                      <a:pt x="9" y="3"/>
                      <a:pt x="12" y="4"/>
                      <a:pt x="19" y="6"/>
                    </a:cubicBezTo>
                    <a:cubicBezTo>
                      <a:pt x="12" y="2"/>
                      <a:pt x="12" y="2"/>
                      <a:pt x="14" y="0"/>
                    </a:cubicBezTo>
                    <a:cubicBezTo>
                      <a:pt x="27" y="7"/>
                      <a:pt x="17" y="5"/>
                      <a:pt x="2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6" name="Freeform 6813">
                <a:extLst>
                  <a:ext uri="{FF2B5EF4-FFF2-40B4-BE49-F238E27FC236}">
                    <a16:creationId xmlns:a16="http://schemas.microsoft.com/office/drawing/2014/main" id="{ACECD4EA-C820-4EE7-BBC3-B8897B504A66}"/>
                  </a:ext>
                </a:extLst>
              </p:cNvPr>
              <p:cNvSpPr>
                <a:spLocks/>
              </p:cNvSpPr>
              <p:nvPr/>
            </p:nvSpPr>
            <p:spPr bwMode="auto">
              <a:xfrm>
                <a:off x="2765" y="2267"/>
                <a:ext cx="5" cy="16"/>
              </a:xfrm>
              <a:custGeom>
                <a:avLst/>
                <a:gdLst>
                  <a:gd name="T0" fmla="*/ 1 w 9"/>
                  <a:gd name="T1" fmla="*/ 22 h 29"/>
                  <a:gd name="T2" fmla="*/ 6 w 9"/>
                  <a:gd name="T3" fmla="*/ 4 h 29"/>
                  <a:gd name="T4" fmla="*/ 7 w 9"/>
                  <a:gd name="T5" fmla="*/ 7 h 29"/>
                  <a:gd name="T6" fmla="*/ 2 w 9"/>
                  <a:gd name="T7" fmla="*/ 25 h 29"/>
                  <a:gd name="T8" fmla="*/ 1 w 9"/>
                  <a:gd name="T9" fmla="*/ 22 h 29"/>
                </a:gdLst>
                <a:ahLst/>
                <a:cxnLst>
                  <a:cxn ang="0">
                    <a:pos x="T0" y="T1"/>
                  </a:cxn>
                  <a:cxn ang="0">
                    <a:pos x="T2" y="T3"/>
                  </a:cxn>
                  <a:cxn ang="0">
                    <a:pos x="T4" y="T5"/>
                  </a:cxn>
                  <a:cxn ang="0">
                    <a:pos x="T6" y="T7"/>
                  </a:cxn>
                  <a:cxn ang="0">
                    <a:pos x="T8" y="T9"/>
                  </a:cxn>
                </a:cxnLst>
                <a:rect l="0" t="0" r="r" b="b"/>
                <a:pathLst>
                  <a:path w="9" h="29">
                    <a:moveTo>
                      <a:pt x="1" y="22"/>
                    </a:moveTo>
                    <a:cubicBezTo>
                      <a:pt x="1" y="17"/>
                      <a:pt x="3" y="13"/>
                      <a:pt x="6" y="4"/>
                    </a:cubicBezTo>
                    <a:cubicBezTo>
                      <a:pt x="8" y="0"/>
                      <a:pt x="4" y="16"/>
                      <a:pt x="7" y="7"/>
                    </a:cubicBezTo>
                    <a:cubicBezTo>
                      <a:pt x="9" y="6"/>
                      <a:pt x="4" y="20"/>
                      <a:pt x="2" y="25"/>
                    </a:cubicBezTo>
                    <a:cubicBezTo>
                      <a:pt x="0" y="29"/>
                      <a:pt x="5" y="10"/>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7" name="Freeform 6814">
                <a:extLst>
                  <a:ext uri="{FF2B5EF4-FFF2-40B4-BE49-F238E27FC236}">
                    <a16:creationId xmlns:a16="http://schemas.microsoft.com/office/drawing/2014/main" id="{89723734-A0F2-4CE3-BE51-35184EED6F98}"/>
                  </a:ext>
                </a:extLst>
              </p:cNvPr>
              <p:cNvSpPr>
                <a:spLocks/>
              </p:cNvSpPr>
              <p:nvPr/>
            </p:nvSpPr>
            <p:spPr bwMode="auto">
              <a:xfrm>
                <a:off x="2767" y="2234"/>
                <a:ext cx="11" cy="36"/>
              </a:xfrm>
              <a:custGeom>
                <a:avLst/>
                <a:gdLst>
                  <a:gd name="T0" fmla="*/ 16 w 19"/>
                  <a:gd name="T1" fmla="*/ 17 h 63"/>
                  <a:gd name="T2" fmla="*/ 15 w 19"/>
                  <a:gd name="T3" fmla="*/ 24 h 63"/>
                  <a:gd name="T4" fmla="*/ 7 w 19"/>
                  <a:gd name="T5" fmla="*/ 51 h 63"/>
                  <a:gd name="T6" fmla="*/ 0 w 19"/>
                  <a:gd name="T7" fmla="*/ 63 h 63"/>
                  <a:gd name="T8" fmla="*/ 7 w 19"/>
                  <a:gd name="T9" fmla="*/ 41 h 63"/>
                  <a:gd name="T10" fmla="*/ 7 w 19"/>
                  <a:gd name="T11" fmla="*/ 44 h 63"/>
                  <a:gd name="T12" fmla="*/ 13 w 19"/>
                  <a:gd name="T13" fmla="*/ 25 h 63"/>
                  <a:gd name="T14" fmla="*/ 17 w 19"/>
                  <a:gd name="T15" fmla="*/ 7 h 63"/>
                  <a:gd name="T16" fmla="*/ 16 w 19"/>
                  <a:gd name="T17" fmla="*/ 15 h 63"/>
                  <a:gd name="T18" fmla="*/ 16 w 19"/>
                  <a:gd name="T19"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63">
                    <a:moveTo>
                      <a:pt x="16" y="17"/>
                    </a:moveTo>
                    <a:cubicBezTo>
                      <a:pt x="16" y="18"/>
                      <a:pt x="15" y="25"/>
                      <a:pt x="15" y="24"/>
                    </a:cubicBezTo>
                    <a:cubicBezTo>
                      <a:pt x="13" y="28"/>
                      <a:pt x="11" y="36"/>
                      <a:pt x="7" y="51"/>
                    </a:cubicBezTo>
                    <a:cubicBezTo>
                      <a:pt x="7" y="44"/>
                      <a:pt x="3" y="57"/>
                      <a:pt x="0" y="63"/>
                    </a:cubicBezTo>
                    <a:cubicBezTo>
                      <a:pt x="2" y="53"/>
                      <a:pt x="8" y="44"/>
                      <a:pt x="7" y="41"/>
                    </a:cubicBezTo>
                    <a:cubicBezTo>
                      <a:pt x="9" y="31"/>
                      <a:pt x="11" y="32"/>
                      <a:pt x="7" y="44"/>
                    </a:cubicBezTo>
                    <a:cubicBezTo>
                      <a:pt x="8" y="42"/>
                      <a:pt x="11" y="34"/>
                      <a:pt x="13" y="25"/>
                    </a:cubicBezTo>
                    <a:cubicBezTo>
                      <a:pt x="15" y="17"/>
                      <a:pt x="17" y="9"/>
                      <a:pt x="17" y="7"/>
                    </a:cubicBezTo>
                    <a:cubicBezTo>
                      <a:pt x="19" y="0"/>
                      <a:pt x="17" y="8"/>
                      <a:pt x="16" y="15"/>
                    </a:cubicBezTo>
                    <a:cubicBezTo>
                      <a:pt x="14" y="22"/>
                      <a:pt x="13" y="28"/>
                      <a:pt x="1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8" name="Freeform 6815">
                <a:extLst>
                  <a:ext uri="{FF2B5EF4-FFF2-40B4-BE49-F238E27FC236}">
                    <a16:creationId xmlns:a16="http://schemas.microsoft.com/office/drawing/2014/main" id="{748B4C67-2AF2-48F9-8769-49ADA7A82181}"/>
                  </a:ext>
                </a:extLst>
              </p:cNvPr>
              <p:cNvSpPr>
                <a:spLocks/>
              </p:cNvSpPr>
              <p:nvPr/>
            </p:nvSpPr>
            <p:spPr bwMode="auto">
              <a:xfrm>
                <a:off x="2781" y="2182"/>
                <a:ext cx="7" cy="26"/>
              </a:xfrm>
              <a:custGeom>
                <a:avLst/>
                <a:gdLst>
                  <a:gd name="T0" fmla="*/ 10 w 12"/>
                  <a:gd name="T1" fmla="*/ 1 h 46"/>
                  <a:gd name="T2" fmla="*/ 11 w 12"/>
                  <a:gd name="T3" fmla="*/ 0 h 46"/>
                  <a:gd name="T4" fmla="*/ 8 w 12"/>
                  <a:gd name="T5" fmla="*/ 23 h 46"/>
                  <a:gd name="T6" fmla="*/ 6 w 12"/>
                  <a:gd name="T7" fmla="*/ 20 h 46"/>
                  <a:gd name="T8" fmla="*/ 2 w 12"/>
                  <a:gd name="T9" fmla="*/ 39 h 46"/>
                  <a:gd name="T10" fmla="*/ 2 w 12"/>
                  <a:gd name="T11" fmla="*/ 29 h 46"/>
                  <a:gd name="T12" fmla="*/ 3 w 12"/>
                  <a:gd name="T13" fmla="*/ 32 h 46"/>
                  <a:gd name="T14" fmla="*/ 3 w 12"/>
                  <a:gd name="T15" fmla="*/ 22 h 46"/>
                  <a:gd name="T16" fmla="*/ 7 w 12"/>
                  <a:gd name="T17" fmla="*/ 16 h 46"/>
                  <a:gd name="T18" fmla="*/ 10 w 12"/>
                  <a:gd name="T19"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46">
                    <a:moveTo>
                      <a:pt x="10" y="1"/>
                    </a:moveTo>
                    <a:cubicBezTo>
                      <a:pt x="10" y="3"/>
                      <a:pt x="10" y="5"/>
                      <a:pt x="11" y="0"/>
                    </a:cubicBezTo>
                    <a:cubicBezTo>
                      <a:pt x="12" y="0"/>
                      <a:pt x="9" y="16"/>
                      <a:pt x="8" y="23"/>
                    </a:cubicBezTo>
                    <a:cubicBezTo>
                      <a:pt x="8" y="6"/>
                      <a:pt x="5" y="37"/>
                      <a:pt x="6" y="20"/>
                    </a:cubicBezTo>
                    <a:cubicBezTo>
                      <a:pt x="5" y="24"/>
                      <a:pt x="4" y="33"/>
                      <a:pt x="2" y="39"/>
                    </a:cubicBezTo>
                    <a:cubicBezTo>
                      <a:pt x="3" y="33"/>
                      <a:pt x="0" y="46"/>
                      <a:pt x="2" y="29"/>
                    </a:cubicBezTo>
                    <a:cubicBezTo>
                      <a:pt x="2" y="31"/>
                      <a:pt x="2" y="33"/>
                      <a:pt x="3" y="32"/>
                    </a:cubicBezTo>
                    <a:cubicBezTo>
                      <a:pt x="4" y="24"/>
                      <a:pt x="4" y="21"/>
                      <a:pt x="3" y="22"/>
                    </a:cubicBezTo>
                    <a:cubicBezTo>
                      <a:pt x="4" y="17"/>
                      <a:pt x="5" y="17"/>
                      <a:pt x="7" y="16"/>
                    </a:cubicBezTo>
                    <a:cubicBezTo>
                      <a:pt x="8" y="15"/>
                      <a:pt x="9" y="1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9" name="Freeform 6816">
                <a:extLst>
                  <a:ext uri="{FF2B5EF4-FFF2-40B4-BE49-F238E27FC236}">
                    <a16:creationId xmlns:a16="http://schemas.microsoft.com/office/drawing/2014/main" id="{7E81E069-D9B1-4471-BEE6-4F402570F9BD}"/>
                  </a:ext>
                </a:extLst>
              </p:cNvPr>
              <p:cNvSpPr>
                <a:spLocks/>
              </p:cNvSpPr>
              <p:nvPr/>
            </p:nvSpPr>
            <p:spPr bwMode="auto">
              <a:xfrm>
                <a:off x="2608" y="2495"/>
                <a:ext cx="19" cy="23"/>
              </a:xfrm>
              <a:custGeom>
                <a:avLst/>
                <a:gdLst>
                  <a:gd name="T0" fmla="*/ 9 w 33"/>
                  <a:gd name="T1" fmla="*/ 33 h 41"/>
                  <a:gd name="T2" fmla="*/ 4 w 33"/>
                  <a:gd name="T3" fmla="*/ 35 h 41"/>
                  <a:gd name="T4" fmla="*/ 18 w 33"/>
                  <a:gd name="T5" fmla="*/ 22 h 41"/>
                  <a:gd name="T6" fmla="*/ 6 w 33"/>
                  <a:gd name="T7" fmla="*/ 29 h 41"/>
                  <a:gd name="T8" fmla="*/ 17 w 33"/>
                  <a:gd name="T9" fmla="*/ 19 h 41"/>
                  <a:gd name="T10" fmla="*/ 11 w 33"/>
                  <a:gd name="T11" fmla="*/ 14 h 41"/>
                  <a:gd name="T12" fmla="*/ 25 w 33"/>
                  <a:gd name="T13" fmla="*/ 1 h 41"/>
                  <a:gd name="T14" fmla="*/ 28 w 33"/>
                  <a:gd name="T15" fmla="*/ 2 h 41"/>
                  <a:gd name="T16" fmla="*/ 20 w 33"/>
                  <a:gd name="T17" fmla="*/ 13 h 41"/>
                  <a:gd name="T18" fmla="*/ 33 w 33"/>
                  <a:gd name="T19" fmla="*/ 3 h 41"/>
                  <a:gd name="T20" fmla="*/ 9 w 33"/>
                  <a:gd name="T21"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1">
                    <a:moveTo>
                      <a:pt x="9" y="33"/>
                    </a:moveTo>
                    <a:cubicBezTo>
                      <a:pt x="0" y="41"/>
                      <a:pt x="15" y="26"/>
                      <a:pt x="4" y="35"/>
                    </a:cubicBezTo>
                    <a:cubicBezTo>
                      <a:pt x="6" y="33"/>
                      <a:pt x="10" y="29"/>
                      <a:pt x="18" y="22"/>
                    </a:cubicBezTo>
                    <a:cubicBezTo>
                      <a:pt x="13" y="26"/>
                      <a:pt x="11" y="26"/>
                      <a:pt x="6" y="29"/>
                    </a:cubicBezTo>
                    <a:cubicBezTo>
                      <a:pt x="6" y="28"/>
                      <a:pt x="13" y="23"/>
                      <a:pt x="17" y="19"/>
                    </a:cubicBezTo>
                    <a:cubicBezTo>
                      <a:pt x="10" y="21"/>
                      <a:pt x="25" y="5"/>
                      <a:pt x="11" y="14"/>
                    </a:cubicBezTo>
                    <a:cubicBezTo>
                      <a:pt x="17" y="8"/>
                      <a:pt x="18" y="9"/>
                      <a:pt x="25" y="1"/>
                    </a:cubicBezTo>
                    <a:cubicBezTo>
                      <a:pt x="28" y="0"/>
                      <a:pt x="20" y="9"/>
                      <a:pt x="28" y="2"/>
                    </a:cubicBezTo>
                    <a:cubicBezTo>
                      <a:pt x="27" y="4"/>
                      <a:pt x="19" y="12"/>
                      <a:pt x="20" y="13"/>
                    </a:cubicBezTo>
                    <a:cubicBezTo>
                      <a:pt x="31" y="4"/>
                      <a:pt x="24" y="10"/>
                      <a:pt x="33" y="3"/>
                    </a:cubicBezTo>
                    <a:cubicBezTo>
                      <a:pt x="29" y="10"/>
                      <a:pt x="17" y="24"/>
                      <a:pt x="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0" name="Freeform 6817">
                <a:extLst>
                  <a:ext uri="{FF2B5EF4-FFF2-40B4-BE49-F238E27FC236}">
                    <a16:creationId xmlns:a16="http://schemas.microsoft.com/office/drawing/2014/main" id="{7F7C7337-5799-4445-96C6-9BDC8FB98057}"/>
                  </a:ext>
                </a:extLst>
              </p:cNvPr>
              <p:cNvSpPr>
                <a:spLocks/>
              </p:cNvSpPr>
              <p:nvPr/>
            </p:nvSpPr>
            <p:spPr bwMode="auto">
              <a:xfrm>
                <a:off x="2359" y="1627"/>
                <a:ext cx="10" cy="2"/>
              </a:xfrm>
              <a:custGeom>
                <a:avLst/>
                <a:gdLst>
                  <a:gd name="T0" fmla="*/ 18 w 18"/>
                  <a:gd name="T1" fmla="*/ 3 h 4"/>
                  <a:gd name="T2" fmla="*/ 1 w 18"/>
                  <a:gd name="T3" fmla="*/ 1 h 4"/>
                  <a:gd name="T4" fmla="*/ 18 w 18"/>
                  <a:gd name="T5" fmla="*/ 3 h 4"/>
                </a:gdLst>
                <a:ahLst/>
                <a:cxnLst>
                  <a:cxn ang="0">
                    <a:pos x="T0" y="T1"/>
                  </a:cxn>
                  <a:cxn ang="0">
                    <a:pos x="T2" y="T3"/>
                  </a:cxn>
                  <a:cxn ang="0">
                    <a:pos x="T4" y="T5"/>
                  </a:cxn>
                </a:cxnLst>
                <a:rect l="0" t="0" r="r" b="b"/>
                <a:pathLst>
                  <a:path w="18" h="4">
                    <a:moveTo>
                      <a:pt x="18" y="3"/>
                    </a:moveTo>
                    <a:cubicBezTo>
                      <a:pt x="15" y="4"/>
                      <a:pt x="6" y="3"/>
                      <a:pt x="1" y="1"/>
                    </a:cubicBezTo>
                    <a:cubicBezTo>
                      <a:pt x="0" y="0"/>
                      <a:pt x="13" y="2"/>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1" name="Freeform 6818">
                <a:extLst>
                  <a:ext uri="{FF2B5EF4-FFF2-40B4-BE49-F238E27FC236}">
                    <a16:creationId xmlns:a16="http://schemas.microsoft.com/office/drawing/2014/main" id="{9557879F-7949-4654-BC1B-6570B9036CA9}"/>
                  </a:ext>
                </a:extLst>
              </p:cNvPr>
              <p:cNvSpPr>
                <a:spLocks/>
              </p:cNvSpPr>
              <p:nvPr/>
            </p:nvSpPr>
            <p:spPr bwMode="auto">
              <a:xfrm>
                <a:off x="2741" y="2289"/>
                <a:ext cx="19" cy="49"/>
              </a:xfrm>
              <a:custGeom>
                <a:avLst/>
                <a:gdLst>
                  <a:gd name="T0" fmla="*/ 13 w 33"/>
                  <a:gd name="T1" fmla="*/ 52 h 86"/>
                  <a:gd name="T2" fmla="*/ 13 w 33"/>
                  <a:gd name="T3" fmla="*/ 49 h 86"/>
                  <a:gd name="T4" fmla="*/ 25 w 33"/>
                  <a:gd name="T5" fmla="*/ 14 h 86"/>
                  <a:gd name="T6" fmla="*/ 28 w 33"/>
                  <a:gd name="T7" fmla="*/ 10 h 86"/>
                  <a:gd name="T8" fmla="*/ 26 w 33"/>
                  <a:gd name="T9" fmla="*/ 24 h 86"/>
                  <a:gd name="T10" fmla="*/ 21 w 33"/>
                  <a:gd name="T11" fmla="*/ 31 h 86"/>
                  <a:gd name="T12" fmla="*/ 18 w 33"/>
                  <a:gd name="T13" fmla="*/ 42 h 86"/>
                  <a:gd name="T14" fmla="*/ 24 w 33"/>
                  <a:gd name="T15" fmla="*/ 31 h 86"/>
                  <a:gd name="T16" fmla="*/ 33 w 33"/>
                  <a:gd name="T17" fmla="*/ 6 h 86"/>
                  <a:gd name="T18" fmla="*/ 30 w 33"/>
                  <a:gd name="T19" fmla="*/ 16 h 86"/>
                  <a:gd name="T20" fmla="*/ 29 w 33"/>
                  <a:gd name="T21" fmla="*/ 23 h 86"/>
                  <a:gd name="T22" fmla="*/ 5 w 33"/>
                  <a:gd name="T23" fmla="*/ 83 h 86"/>
                  <a:gd name="T24" fmla="*/ 10 w 33"/>
                  <a:gd name="T25" fmla="*/ 67 h 86"/>
                  <a:gd name="T26" fmla="*/ 22 w 33"/>
                  <a:gd name="T27" fmla="*/ 37 h 86"/>
                  <a:gd name="T28" fmla="*/ 15 w 33"/>
                  <a:gd name="T29" fmla="*/ 49 h 86"/>
                  <a:gd name="T30" fmla="*/ 10 w 33"/>
                  <a:gd name="T31" fmla="*/ 66 h 86"/>
                  <a:gd name="T32" fmla="*/ 0 w 33"/>
                  <a:gd name="T33" fmla="*/ 84 h 86"/>
                  <a:gd name="T34" fmla="*/ 8 w 33"/>
                  <a:gd name="T35" fmla="*/ 63 h 86"/>
                  <a:gd name="T36" fmla="*/ 8 w 33"/>
                  <a:gd name="T37" fmla="*/ 66 h 86"/>
                  <a:gd name="T38" fmla="*/ 13 w 33"/>
                  <a:gd name="T39" fmla="*/ 5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86">
                    <a:moveTo>
                      <a:pt x="13" y="52"/>
                    </a:moveTo>
                    <a:cubicBezTo>
                      <a:pt x="16" y="44"/>
                      <a:pt x="11" y="57"/>
                      <a:pt x="13" y="49"/>
                    </a:cubicBezTo>
                    <a:cubicBezTo>
                      <a:pt x="19" y="34"/>
                      <a:pt x="22" y="23"/>
                      <a:pt x="25" y="14"/>
                    </a:cubicBezTo>
                    <a:cubicBezTo>
                      <a:pt x="27" y="8"/>
                      <a:pt x="29" y="17"/>
                      <a:pt x="28" y="10"/>
                    </a:cubicBezTo>
                    <a:cubicBezTo>
                      <a:pt x="33" y="0"/>
                      <a:pt x="28" y="16"/>
                      <a:pt x="26" y="24"/>
                    </a:cubicBezTo>
                    <a:cubicBezTo>
                      <a:pt x="24" y="27"/>
                      <a:pt x="23" y="26"/>
                      <a:pt x="21" y="31"/>
                    </a:cubicBezTo>
                    <a:cubicBezTo>
                      <a:pt x="19" y="37"/>
                      <a:pt x="18" y="40"/>
                      <a:pt x="18" y="42"/>
                    </a:cubicBezTo>
                    <a:cubicBezTo>
                      <a:pt x="20" y="40"/>
                      <a:pt x="22" y="29"/>
                      <a:pt x="24" y="31"/>
                    </a:cubicBezTo>
                    <a:cubicBezTo>
                      <a:pt x="28" y="19"/>
                      <a:pt x="28" y="18"/>
                      <a:pt x="33" y="6"/>
                    </a:cubicBezTo>
                    <a:cubicBezTo>
                      <a:pt x="33" y="6"/>
                      <a:pt x="32" y="11"/>
                      <a:pt x="30" y="16"/>
                    </a:cubicBezTo>
                    <a:cubicBezTo>
                      <a:pt x="28" y="21"/>
                      <a:pt x="27" y="25"/>
                      <a:pt x="29" y="23"/>
                    </a:cubicBezTo>
                    <a:cubicBezTo>
                      <a:pt x="19" y="51"/>
                      <a:pt x="10" y="70"/>
                      <a:pt x="5" y="83"/>
                    </a:cubicBezTo>
                    <a:cubicBezTo>
                      <a:pt x="2" y="86"/>
                      <a:pt x="6" y="78"/>
                      <a:pt x="10" y="67"/>
                    </a:cubicBezTo>
                    <a:cubicBezTo>
                      <a:pt x="15" y="57"/>
                      <a:pt x="20" y="43"/>
                      <a:pt x="22" y="37"/>
                    </a:cubicBezTo>
                    <a:cubicBezTo>
                      <a:pt x="20" y="41"/>
                      <a:pt x="17" y="46"/>
                      <a:pt x="15" y="49"/>
                    </a:cubicBezTo>
                    <a:cubicBezTo>
                      <a:pt x="13" y="56"/>
                      <a:pt x="7" y="69"/>
                      <a:pt x="10" y="66"/>
                    </a:cubicBezTo>
                    <a:cubicBezTo>
                      <a:pt x="6" y="73"/>
                      <a:pt x="3" y="79"/>
                      <a:pt x="0" y="84"/>
                    </a:cubicBezTo>
                    <a:cubicBezTo>
                      <a:pt x="5" y="73"/>
                      <a:pt x="5" y="71"/>
                      <a:pt x="8" y="63"/>
                    </a:cubicBezTo>
                    <a:cubicBezTo>
                      <a:pt x="9" y="63"/>
                      <a:pt x="7" y="66"/>
                      <a:pt x="8" y="66"/>
                    </a:cubicBezTo>
                    <a:cubicBezTo>
                      <a:pt x="14" y="55"/>
                      <a:pt x="10" y="56"/>
                      <a:pt x="1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2" name="Freeform 6819">
                <a:extLst>
                  <a:ext uri="{FF2B5EF4-FFF2-40B4-BE49-F238E27FC236}">
                    <a16:creationId xmlns:a16="http://schemas.microsoft.com/office/drawing/2014/main" id="{482271E1-B585-49D2-98AF-0B92431DF757}"/>
                  </a:ext>
                </a:extLst>
              </p:cNvPr>
              <p:cNvSpPr>
                <a:spLocks/>
              </p:cNvSpPr>
              <p:nvPr/>
            </p:nvSpPr>
            <p:spPr bwMode="auto">
              <a:xfrm>
                <a:off x="2627" y="2479"/>
                <a:ext cx="19" cy="19"/>
              </a:xfrm>
              <a:custGeom>
                <a:avLst/>
                <a:gdLst>
                  <a:gd name="T0" fmla="*/ 11 w 35"/>
                  <a:gd name="T1" fmla="*/ 28 h 35"/>
                  <a:gd name="T2" fmla="*/ 0 w 35"/>
                  <a:gd name="T3" fmla="*/ 35 h 35"/>
                  <a:gd name="T4" fmla="*/ 29 w 35"/>
                  <a:gd name="T5" fmla="*/ 5 h 35"/>
                  <a:gd name="T6" fmla="*/ 29 w 35"/>
                  <a:gd name="T7" fmla="*/ 8 h 35"/>
                  <a:gd name="T8" fmla="*/ 6 w 35"/>
                  <a:gd name="T9" fmla="*/ 30 h 35"/>
                  <a:gd name="T10" fmla="*/ 11 w 35"/>
                  <a:gd name="T11" fmla="*/ 28 h 35"/>
                </a:gdLst>
                <a:ahLst/>
                <a:cxnLst>
                  <a:cxn ang="0">
                    <a:pos x="T0" y="T1"/>
                  </a:cxn>
                  <a:cxn ang="0">
                    <a:pos x="T2" y="T3"/>
                  </a:cxn>
                  <a:cxn ang="0">
                    <a:pos x="T4" y="T5"/>
                  </a:cxn>
                  <a:cxn ang="0">
                    <a:pos x="T6" y="T7"/>
                  </a:cxn>
                  <a:cxn ang="0">
                    <a:pos x="T8" y="T9"/>
                  </a:cxn>
                  <a:cxn ang="0">
                    <a:pos x="T10" y="T11"/>
                  </a:cxn>
                </a:cxnLst>
                <a:rect l="0" t="0" r="r" b="b"/>
                <a:pathLst>
                  <a:path w="35" h="35">
                    <a:moveTo>
                      <a:pt x="11" y="28"/>
                    </a:moveTo>
                    <a:cubicBezTo>
                      <a:pt x="5" y="33"/>
                      <a:pt x="8" y="28"/>
                      <a:pt x="0" y="35"/>
                    </a:cubicBezTo>
                    <a:cubicBezTo>
                      <a:pt x="6" y="27"/>
                      <a:pt x="18" y="17"/>
                      <a:pt x="29" y="5"/>
                    </a:cubicBezTo>
                    <a:cubicBezTo>
                      <a:pt x="35" y="0"/>
                      <a:pt x="29" y="7"/>
                      <a:pt x="29" y="8"/>
                    </a:cubicBezTo>
                    <a:cubicBezTo>
                      <a:pt x="21" y="14"/>
                      <a:pt x="16" y="19"/>
                      <a:pt x="6" y="30"/>
                    </a:cubicBezTo>
                    <a:cubicBezTo>
                      <a:pt x="9" y="28"/>
                      <a:pt x="10" y="27"/>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3" name="Freeform 6820">
                <a:extLst>
                  <a:ext uri="{FF2B5EF4-FFF2-40B4-BE49-F238E27FC236}">
                    <a16:creationId xmlns:a16="http://schemas.microsoft.com/office/drawing/2014/main" id="{259937D4-0FAB-4CD1-A373-53CD86E7742A}"/>
                  </a:ext>
                </a:extLst>
              </p:cNvPr>
              <p:cNvSpPr>
                <a:spLocks/>
              </p:cNvSpPr>
              <p:nvPr/>
            </p:nvSpPr>
            <p:spPr bwMode="auto">
              <a:xfrm>
                <a:off x="2489" y="2575"/>
                <a:ext cx="34" cy="15"/>
              </a:xfrm>
              <a:custGeom>
                <a:avLst/>
                <a:gdLst>
                  <a:gd name="T0" fmla="*/ 59 w 59"/>
                  <a:gd name="T1" fmla="*/ 0 h 26"/>
                  <a:gd name="T2" fmla="*/ 33 w 59"/>
                  <a:gd name="T3" fmla="*/ 14 h 26"/>
                  <a:gd name="T4" fmla="*/ 11 w 59"/>
                  <a:gd name="T5" fmla="*/ 26 h 26"/>
                  <a:gd name="T6" fmla="*/ 18 w 59"/>
                  <a:gd name="T7" fmla="*/ 22 h 26"/>
                  <a:gd name="T8" fmla="*/ 1 w 59"/>
                  <a:gd name="T9" fmla="*/ 20 h 26"/>
                  <a:gd name="T10" fmla="*/ 20 w 59"/>
                  <a:gd name="T11" fmla="*/ 19 h 26"/>
                  <a:gd name="T12" fmla="*/ 41 w 59"/>
                  <a:gd name="T13" fmla="*/ 9 h 26"/>
                  <a:gd name="T14" fmla="*/ 59 w 59"/>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6">
                    <a:moveTo>
                      <a:pt x="59" y="0"/>
                    </a:moveTo>
                    <a:cubicBezTo>
                      <a:pt x="51" y="4"/>
                      <a:pt x="42" y="9"/>
                      <a:pt x="33" y="14"/>
                    </a:cubicBezTo>
                    <a:cubicBezTo>
                      <a:pt x="25" y="18"/>
                      <a:pt x="17" y="23"/>
                      <a:pt x="11" y="26"/>
                    </a:cubicBezTo>
                    <a:cubicBezTo>
                      <a:pt x="11" y="25"/>
                      <a:pt x="15" y="23"/>
                      <a:pt x="18" y="22"/>
                    </a:cubicBezTo>
                    <a:cubicBezTo>
                      <a:pt x="6" y="23"/>
                      <a:pt x="0" y="24"/>
                      <a:pt x="1" y="20"/>
                    </a:cubicBezTo>
                    <a:cubicBezTo>
                      <a:pt x="12" y="16"/>
                      <a:pt x="20" y="18"/>
                      <a:pt x="20" y="19"/>
                    </a:cubicBezTo>
                    <a:cubicBezTo>
                      <a:pt x="24" y="18"/>
                      <a:pt x="32" y="14"/>
                      <a:pt x="41" y="9"/>
                    </a:cubicBezTo>
                    <a:cubicBezTo>
                      <a:pt x="49" y="5"/>
                      <a:pt x="57"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4" name="Freeform 6821">
                <a:extLst>
                  <a:ext uri="{FF2B5EF4-FFF2-40B4-BE49-F238E27FC236}">
                    <a16:creationId xmlns:a16="http://schemas.microsoft.com/office/drawing/2014/main" id="{AF85D8E5-0A83-422E-9994-96838A6A2ABD}"/>
                  </a:ext>
                </a:extLst>
              </p:cNvPr>
              <p:cNvSpPr>
                <a:spLocks/>
              </p:cNvSpPr>
              <p:nvPr/>
            </p:nvSpPr>
            <p:spPr bwMode="auto">
              <a:xfrm>
                <a:off x="2746" y="1928"/>
                <a:ext cx="20" cy="59"/>
              </a:xfrm>
              <a:custGeom>
                <a:avLst/>
                <a:gdLst>
                  <a:gd name="T0" fmla="*/ 29 w 35"/>
                  <a:gd name="T1" fmla="*/ 70 h 104"/>
                  <a:gd name="T2" fmla="*/ 29 w 35"/>
                  <a:gd name="T3" fmla="*/ 75 h 104"/>
                  <a:gd name="T4" fmla="*/ 34 w 35"/>
                  <a:gd name="T5" fmla="*/ 93 h 104"/>
                  <a:gd name="T6" fmla="*/ 29 w 35"/>
                  <a:gd name="T7" fmla="*/ 80 h 104"/>
                  <a:gd name="T8" fmla="*/ 34 w 35"/>
                  <a:gd name="T9" fmla="*/ 102 h 104"/>
                  <a:gd name="T10" fmla="*/ 33 w 35"/>
                  <a:gd name="T11" fmla="*/ 104 h 104"/>
                  <a:gd name="T12" fmla="*/ 26 w 35"/>
                  <a:gd name="T13" fmla="*/ 83 h 104"/>
                  <a:gd name="T14" fmla="*/ 31 w 35"/>
                  <a:gd name="T15" fmla="*/ 96 h 104"/>
                  <a:gd name="T16" fmla="*/ 27 w 35"/>
                  <a:gd name="T17" fmla="*/ 77 h 104"/>
                  <a:gd name="T18" fmla="*/ 21 w 35"/>
                  <a:gd name="T19" fmla="*/ 65 h 104"/>
                  <a:gd name="T20" fmla="*/ 15 w 35"/>
                  <a:gd name="T21" fmla="*/ 48 h 104"/>
                  <a:gd name="T22" fmla="*/ 15 w 35"/>
                  <a:gd name="T23" fmla="*/ 43 h 104"/>
                  <a:gd name="T24" fmla="*/ 15 w 35"/>
                  <a:gd name="T25" fmla="*/ 37 h 104"/>
                  <a:gd name="T26" fmla="*/ 12 w 35"/>
                  <a:gd name="T27" fmla="*/ 26 h 104"/>
                  <a:gd name="T28" fmla="*/ 4 w 35"/>
                  <a:gd name="T29" fmla="*/ 10 h 104"/>
                  <a:gd name="T30" fmla="*/ 9 w 35"/>
                  <a:gd name="T31" fmla="*/ 24 h 104"/>
                  <a:gd name="T32" fmla="*/ 5 w 35"/>
                  <a:gd name="T33" fmla="*/ 16 h 104"/>
                  <a:gd name="T34" fmla="*/ 0 w 35"/>
                  <a:gd name="T35" fmla="*/ 0 h 104"/>
                  <a:gd name="T36" fmla="*/ 14 w 35"/>
                  <a:gd name="T37" fmla="*/ 29 h 104"/>
                  <a:gd name="T38" fmla="*/ 10 w 35"/>
                  <a:gd name="T39" fmla="*/ 13 h 104"/>
                  <a:gd name="T40" fmla="*/ 18 w 35"/>
                  <a:gd name="T41" fmla="*/ 33 h 104"/>
                  <a:gd name="T42" fmla="*/ 18 w 35"/>
                  <a:gd name="T43" fmla="*/ 38 h 104"/>
                  <a:gd name="T44" fmla="*/ 14 w 35"/>
                  <a:gd name="T45" fmla="*/ 33 h 104"/>
                  <a:gd name="T46" fmla="*/ 25 w 35"/>
                  <a:gd name="T47" fmla="*/ 60 h 104"/>
                  <a:gd name="T48" fmla="*/ 35 w 35"/>
                  <a:gd name="T49" fmla="*/ 82 h 104"/>
                  <a:gd name="T50" fmla="*/ 29 w 35"/>
                  <a:gd name="T51"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104">
                    <a:moveTo>
                      <a:pt x="29" y="70"/>
                    </a:moveTo>
                    <a:cubicBezTo>
                      <a:pt x="28" y="69"/>
                      <a:pt x="30" y="77"/>
                      <a:pt x="29" y="75"/>
                    </a:cubicBezTo>
                    <a:cubicBezTo>
                      <a:pt x="30" y="81"/>
                      <a:pt x="32" y="87"/>
                      <a:pt x="34" y="93"/>
                    </a:cubicBezTo>
                    <a:cubicBezTo>
                      <a:pt x="33" y="93"/>
                      <a:pt x="30" y="80"/>
                      <a:pt x="29" y="80"/>
                    </a:cubicBezTo>
                    <a:cubicBezTo>
                      <a:pt x="28" y="83"/>
                      <a:pt x="34" y="99"/>
                      <a:pt x="34" y="102"/>
                    </a:cubicBezTo>
                    <a:cubicBezTo>
                      <a:pt x="33" y="104"/>
                      <a:pt x="33" y="104"/>
                      <a:pt x="33" y="104"/>
                    </a:cubicBezTo>
                    <a:cubicBezTo>
                      <a:pt x="30" y="95"/>
                      <a:pt x="30" y="93"/>
                      <a:pt x="26" y="83"/>
                    </a:cubicBezTo>
                    <a:cubicBezTo>
                      <a:pt x="28" y="82"/>
                      <a:pt x="29" y="87"/>
                      <a:pt x="31" y="96"/>
                    </a:cubicBezTo>
                    <a:cubicBezTo>
                      <a:pt x="31" y="94"/>
                      <a:pt x="29" y="85"/>
                      <a:pt x="27" y="77"/>
                    </a:cubicBezTo>
                    <a:cubicBezTo>
                      <a:pt x="24" y="69"/>
                      <a:pt x="21" y="63"/>
                      <a:pt x="21" y="65"/>
                    </a:cubicBezTo>
                    <a:cubicBezTo>
                      <a:pt x="19" y="59"/>
                      <a:pt x="17" y="53"/>
                      <a:pt x="15" y="48"/>
                    </a:cubicBezTo>
                    <a:cubicBezTo>
                      <a:pt x="18" y="53"/>
                      <a:pt x="17" y="48"/>
                      <a:pt x="15" y="43"/>
                    </a:cubicBezTo>
                    <a:cubicBezTo>
                      <a:pt x="14" y="38"/>
                      <a:pt x="12" y="33"/>
                      <a:pt x="15" y="37"/>
                    </a:cubicBezTo>
                    <a:cubicBezTo>
                      <a:pt x="16" y="38"/>
                      <a:pt x="9" y="22"/>
                      <a:pt x="12" y="26"/>
                    </a:cubicBezTo>
                    <a:cubicBezTo>
                      <a:pt x="10" y="22"/>
                      <a:pt x="7" y="21"/>
                      <a:pt x="4" y="10"/>
                    </a:cubicBezTo>
                    <a:cubicBezTo>
                      <a:pt x="2" y="8"/>
                      <a:pt x="7" y="18"/>
                      <a:pt x="9" y="24"/>
                    </a:cubicBezTo>
                    <a:cubicBezTo>
                      <a:pt x="10" y="28"/>
                      <a:pt x="8" y="23"/>
                      <a:pt x="5" y="16"/>
                    </a:cubicBezTo>
                    <a:cubicBezTo>
                      <a:pt x="3" y="10"/>
                      <a:pt x="0" y="2"/>
                      <a:pt x="0" y="0"/>
                    </a:cubicBezTo>
                    <a:cubicBezTo>
                      <a:pt x="5" y="13"/>
                      <a:pt x="7" y="13"/>
                      <a:pt x="14" y="29"/>
                    </a:cubicBezTo>
                    <a:cubicBezTo>
                      <a:pt x="11" y="19"/>
                      <a:pt x="14" y="27"/>
                      <a:pt x="10" y="13"/>
                    </a:cubicBezTo>
                    <a:cubicBezTo>
                      <a:pt x="11" y="12"/>
                      <a:pt x="15" y="23"/>
                      <a:pt x="18" y="33"/>
                    </a:cubicBezTo>
                    <a:cubicBezTo>
                      <a:pt x="18" y="34"/>
                      <a:pt x="16" y="33"/>
                      <a:pt x="18" y="38"/>
                    </a:cubicBezTo>
                    <a:cubicBezTo>
                      <a:pt x="17" y="37"/>
                      <a:pt x="14" y="28"/>
                      <a:pt x="14" y="33"/>
                    </a:cubicBezTo>
                    <a:cubicBezTo>
                      <a:pt x="18" y="38"/>
                      <a:pt x="22" y="53"/>
                      <a:pt x="25" y="60"/>
                    </a:cubicBezTo>
                    <a:cubicBezTo>
                      <a:pt x="29" y="69"/>
                      <a:pt x="30" y="67"/>
                      <a:pt x="35" y="82"/>
                    </a:cubicBezTo>
                    <a:cubicBezTo>
                      <a:pt x="34" y="81"/>
                      <a:pt x="32" y="77"/>
                      <a:pt x="2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5" name="Freeform 6822">
                <a:extLst>
                  <a:ext uri="{FF2B5EF4-FFF2-40B4-BE49-F238E27FC236}">
                    <a16:creationId xmlns:a16="http://schemas.microsoft.com/office/drawing/2014/main" id="{0F0A0536-B9AF-4B9A-9DAF-3A037D23B7B6}"/>
                  </a:ext>
                </a:extLst>
              </p:cNvPr>
              <p:cNvSpPr>
                <a:spLocks/>
              </p:cNvSpPr>
              <p:nvPr/>
            </p:nvSpPr>
            <p:spPr bwMode="auto">
              <a:xfrm>
                <a:off x="2689" y="2410"/>
                <a:ext cx="12" cy="13"/>
              </a:xfrm>
              <a:custGeom>
                <a:avLst/>
                <a:gdLst>
                  <a:gd name="T0" fmla="*/ 22 w 22"/>
                  <a:gd name="T1" fmla="*/ 0 h 23"/>
                  <a:gd name="T2" fmla="*/ 10 w 22"/>
                  <a:gd name="T3" fmla="*/ 16 h 23"/>
                  <a:gd name="T4" fmla="*/ 0 w 22"/>
                  <a:gd name="T5" fmla="*/ 22 h 23"/>
                  <a:gd name="T6" fmla="*/ 12 w 22"/>
                  <a:gd name="T7" fmla="*/ 9 h 23"/>
                  <a:gd name="T8" fmla="*/ 22 w 22"/>
                  <a:gd name="T9" fmla="*/ 0 h 23"/>
                </a:gdLst>
                <a:ahLst/>
                <a:cxnLst>
                  <a:cxn ang="0">
                    <a:pos x="T0" y="T1"/>
                  </a:cxn>
                  <a:cxn ang="0">
                    <a:pos x="T2" y="T3"/>
                  </a:cxn>
                  <a:cxn ang="0">
                    <a:pos x="T4" y="T5"/>
                  </a:cxn>
                  <a:cxn ang="0">
                    <a:pos x="T6" y="T7"/>
                  </a:cxn>
                  <a:cxn ang="0">
                    <a:pos x="T8" y="T9"/>
                  </a:cxn>
                </a:cxnLst>
                <a:rect l="0" t="0" r="r" b="b"/>
                <a:pathLst>
                  <a:path w="22" h="23">
                    <a:moveTo>
                      <a:pt x="22" y="0"/>
                    </a:moveTo>
                    <a:cubicBezTo>
                      <a:pt x="21" y="4"/>
                      <a:pt x="15" y="7"/>
                      <a:pt x="10" y="16"/>
                    </a:cubicBezTo>
                    <a:cubicBezTo>
                      <a:pt x="14" y="8"/>
                      <a:pt x="2" y="23"/>
                      <a:pt x="0" y="22"/>
                    </a:cubicBezTo>
                    <a:cubicBezTo>
                      <a:pt x="6" y="14"/>
                      <a:pt x="9" y="11"/>
                      <a:pt x="12" y="9"/>
                    </a:cubicBezTo>
                    <a:cubicBezTo>
                      <a:pt x="15" y="7"/>
                      <a:pt x="18" y="5"/>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6" name="Freeform 6823">
                <a:extLst>
                  <a:ext uri="{FF2B5EF4-FFF2-40B4-BE49-F238E27FC236}">
                    <a16:creationId xmlns:a16="http://schemas.microsoft.com/office/drawing/2014/main" id="{8EBD102E-EA01-4384-B381-5A35513BEF55}"/>
                  </a:ext>
                </a:extLst>
              </p:cNvPr>
              <p:cNvSpPr>
                <a:spLocks/>
              </p:cNvSpPr>
              <p:nvPr/>
            </p:nvSpPr>
            <p:spPr bwMode="auto">
              <a:xfrm>
                <a:off x="2766" y="1979"/>
                <a:ext cx="6" cy="16"/>
              </a:xfrm>
              <a:custGeom>
                <a:avLst/>
                <a:gdLst>
                  <a:gd name="T0" fmla="*/ 6 w 10"/>
                  <a:gd name="T1" fmla="*/ 18 h 28"/>
                  <a:gd name="T2" fmla="*/ 10 w 10"/>
                  <a:gd name="T3" fmla="*/ 28 h 28"/>
                  <a:gd name="T4" fmla="*/ 8 w 10"/>
                  <a:gd name="T5" fmla="*/ 26 h 28"/>
                  <a:gd name="T6" fmla="*/ 3 w 10"/>
                  <a:gd name="T7" fmla="*/ 8 h 28"/>
                  <a:gd name="T8" fmla="*/ 6 w 10"/>
                  <a:gd name="T9" fmla="*/ 18 h 28"/>
                </a:gdLst>
                <a:ahLst/>
                <a:cxnLst>
                  <a:cxn ang="0">
                    <a:pos x="T0" y="T1"/>
                  </a:cxn>
                  <a:cxn ang="0">
                    <a:pos x="T2" y="T3"/>
                  </a:cxn>
                  <a:cxn ang="0">
                    <a:pos x="T4" y="T5"/>
                  </a:cxn>
                  <a:cxn ang="0">
                    <a:pos x="T6" y="T7"/>
                  </a:cxn>
                  <a:cxn ang="0">
                    <a:pos x="T8" y="T9"/>
                  </a:cxn>
                </a:cxnLst>
                <a:rect l="0" t="0" r="r" b="b"/>
                <a:pathLst>
                  <a:path w="10" h="28">
                    <a:moveTo>
                      <a:pt x="6" y="18"/>
                    </a:moveTo>
                    <a:cubicBezTo>
                      <a:pt x="8" y="22"/>
                      <a:pt x="8" y="21"/>
                      <a:pt x="10" y="28"/>
                    </a:cubicBezTo>
                    <a:cubicBezTo>
                      <a:pt x="9" y="27"/>
                      <a:pt x="8" y="25"/>
                      <a:pt x="8" y="26"/>
                    </a:cubicBezTo>
                    <a:cubicBezTo>
                      <a:pt x="6" y="21"/>
                      <a:pt x="3" y="7"/>
                      <a:pt x="3" y="8"/>
                    </a:cubicBezTo>
                    <a:cubicBezTo>
                      <a:pt x="0" y="0"/>
                      <a:pt x="6" y="13"/>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7" name="Freeform 6824">
                <a:extLst>
                  <a:ext uri="{FF2B5EF4-FFF2-40B4-BE49-F238E27FC236}">
                    <a16:creationId xmlns:a16="http://schemas.microsoft.com/office/drawing/2014/main" id="{84E738CF-2F4A-4A23-90E9-BB0BBB228AA5}"/>
                  </a:ext>
                </a:extLst>
              </p:cNvPr>
              <p:cNvSpPr>
                <a:spLocks/>
              </p:cNvSpPr>
              <p:nvPr/>
            </p:nvSpPr>
            <p:spPr bwMode="auto">
              <a:xfrm>
                <a:off x="2701" y="2401"/>
                <a:ext cx="6" cy="8"/>
              </a:xfrm>
              <a:custGeom>
                <a:avLst/>
                <a:gdLst>
                  <a:gd name="T0" fmla="*/ 10 w 10"/>
                  <a:gd name="T1" fmla="*/ 0 h 13"/>
                  <a:gd name="T2" fmla="*/ 0 w 10"/>
                  <a:gd name="T3" fmla="*/ 13 h 13"/>
                  <a:gd name="T4" fmla="*/ 7 w 10"/>
                  <a:gd name="T5" fmla="*/ 0 h 13"/>
                  <a:gd name="T6" fmla="*/ 10 w 10"/>
                  <a:gd name="T7" fmla="*/ 0 h 13"/>
                </a:gdLst>
                <a:ahLst/>
                <a:cxnLst>
                  <a:cxn ang="0">
                    <a:pos x="T0" y="T1"/>
                  </a:cxn>
                  <a:cxn ang="0">
                    <a:pos x="T2" y="T3"/>
                  </a:cxn>
                  <a:cxn ang="0">
                    <a:pos x="T4" y="T5"/>
                  </a:cxn>
                  <a:cxn ang="0">
                    <a:pos x="T6" y="T7"/>
                  </a:cxn>
                </a:cxnLst>
                <a:rect l="0" t="0" r="r" b="b"/>
                <a:pathLst>
                  <a:path w="10" h="13">
                    <a:moveTo>
                      <a:pt x="10" y="0"/>
                    </a:moveTo>
                    <a:cubicBezTo>
                      <a:pt x="9" y="4"/>
                      <a:pt x="5" y="4"/>
                      <a:pt x="0" y="13"/>
                    </a:cubicBezTo>
                    <a:cubicBezTo>
                      <a:pt x="0" y="10"/>
                      <a:pt x="2" y="8"/>
                      <a:pt x="7" y="0"/>
                    </a:cubicBezTo>
                    <a:cubicBezTo>
                      <a:pt x="8" y="2"/>
                      <a:pt x="7"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8" name="Freeform 6825">
                <a:extLst>
                  <a:ext uri="{FF2B5EF4-FFF2-40B4-BE49-F238E27FC236}">
                    <a16:creationId xmlns:a16="http://schemas.microsoft.com/office/drawing/2014/main" id="{239F4F1D-426F-4108-A90B-616BB06CB281}"/>
                  </a:ext>
                </a:extLst>
              </p:cNvPr>
              <p:cNvSpPr>
                <a:spLocks noEditPoints="1"/>
              </p:cNvSpPr>
              <p:nvPr/>
            </p:nvSpPr>
            <p:spPr bwMode="auto">
              <a:xfrm>
                <a:off x="2778" y="2034"/>
                <a:ext cx="8" cy="54"/>
              </a:xfrm>
              <a:custGeom>
                <a:avLst/>
                <a:gdLst>
                  <a:gd name="T0" fmla="*/ 10 w 15"/>
                  <a:gd name="T1" fmla="*/ 74 h 94"/>
                  <a:gd name="T2" fmla="*/ 7 w 15"/>
                  <a:gd name="T3" fmla="*/ 48 h 94"/>
                  <a:gd name="T4" fmla="*/ 9 w 15"/>
                  <a:gd name="T5" fmla="*/ 46 h 94"/>
                  <a:gd name="T6" fmla="*/ 0 w 15"/>
                  <a:gd name="T7" fmla="*/ 0 h 94"/>
                  <a:gd name="T8" fmla="*/ 0 w 15"/>
                  <a:gd name="T9" fmla="*/ 16 h 94"/>
                  <a:gd name="T10" fmla="*/ 3 w 15"/>
                  <a:gd name="T11" fmla="*/ 47 h 94"/>
                  <a:gd name="T12" fmla="*/ 7 w 15"/>
                  <a:gd name="T13" fmla="*/ 52 h 94"/>
                  <a:gd name="T14" fmla="*/ 9 w 15"/>
                  <a:gd name="T15" fmla="*/ 73 h 94"/>
                  <a:gd name="T16" fmla="*/ 11 w 15"/>
                  <a:gd name="T17" fmla="*/ 89 h 94"/>
                  <a:gd name="T18" fmla="*/ 13 w 15"/>
                  <a:gd name="T19" fmla="*/ 92 h 94"/>
                  <a:gd name="T20" fmla="*/ 13 w 15"/>
                  <a:gd name="T21" fmla="*/ 72 h 94"/>
                  <a:gd name="T22" fmla="*/ 10 w 15"/>
                  <a:gd name="T23" fmla="*/ 74 h 94"/>
                  <a:gd name="T24" fmla="*/ 6 w 15"/>
                  <a:gd name="T25" fmla="*/ 41 h 94"/>
                  <a:gd name="T26" fmla="*/ 3 w 15"/>
                  <a:gd name="T27" fmla="*/ 40 h 94"/>
                  <a:gd name="T28" fmla="*/ 3 w 15"/>
                  <a:gd name="T29" fmla="*/ 23 h 94"/>
                  <a:gd name="T30" fmla="*/ 6 w 15"/>
                  <a:gd name="T31" fmla="*/ 4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94">
                    <a:moveTo>
                      <a:pt x="10" y="74"/>
                    </a:moveTo>
                    <a:cubicBezTo>
                      <a:pt x="9" y="66"/>
                      <a:pt x="7" y="50"/>
                      <a:pt x="7" y="48"/>
                    </a:cubicBezTo>
                    <a:cubicBezTo>
                      <a:pt x="8" y="49"/>
                      <a:pt x="10" y="56"/>
                      <a:pt x="9" y="46"/>
                    </a:cubicBezTo>
                    <a:cubicBezTo>
                      <a:pt x="7" y="45"/>
                      <a:pt x="4" y="21"/>
                      <a:pt x="0" y="0"/>
                    </a:cubicBezTo>
                    <a:cubicBezTo>
                      <a:pt x="1" y="6"/>
                      <a:pt x="0" y="9"/>
                      <a:pt x="0" y="16"/>
                    </a:cubicBezTo>
                    <a:cubicBezTo>
                      <a:pt x="0" y="22"/>
                      <a:pt x="1" y="31"/>
                      <a:pt x="3" y="47"/>
                    </a:cubicBezTo>
                    <a:cubicBezTo>
                      <a:pt x="5" y="46"/>
                      <a:pt x="6" y="43"/>
                      <a:pt x="7" y="52"/>
                    </a:cubicBezTo>
                    <a:cubicBezTo>
                      <a:pt x="8" y="58"/>
                      <a:pt x="9" y="66"/>
                      <a:pt x="9" y="73"/>
                    </a:cubicBezTo>
                    <a:cubicBezTo>
                      <a:pt x="10" y="81"/>
                      <a:pt x="10" y="87"/>
                      <a:pt x="11" y="89"/>
                    </a:cubicBezTo>
                    <a:cubicBezTo>
                      <a:pt x="10" y="78"/>
                      <a:pt x="12" y="94"/>
                      <a:pt x="13" y="92"/>
                    </a:cubicBezTo>
                    <a:cubicBezTo>
                      <a:pt x="12" y="81"/>
                      <a:pt x="15" y="80"/>
                      <a:pt x="13" y="72"/>
                    </a:cubicBezTo>
                    <a:cubicBezTo>
                      <a:pt x="14" y="83"/>
                      <a:pt x="11" y="78"/>
                      <a:pt x="10" y="74"/>
                    </a:cubicBezTo>
                    <a:close/>
                    <a:moveTo>
                      <a:pt x="6" y="41"/>
                    </a:moveTo>
                    <a:cubicBezTo>
                      <a:pt x="5" y="37"/>
                      <a:pt x="4" y="38"/>
                      <a:pt x="3" y="40"/>
                    </a:cubicBezTo>
                    <a:cubicBezTo>
                      <a:pt x="1" y="28"/>
                      <a:pt x="2" y="26"/>
                      <a:pt x="3" y="23"/>
                    </a:cubicBezTo>
                    <a:cubicBezTo>
                      <a:pt x="5" y="31"/>
                      <a:pt x="4" y="30"/>
                      <a:pt x="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9" name="Freeform 6826">
                <a:extLst>
                  <a:ext uri="{FF2B5EF4-FFF2-40B4-BE49-F238E27FC236}">
                    <a16:creationId xmlns:a16="http://schemas.microsoft.com/office/drawing/2014/main" id="{B245DA65-141D-49B6-BA14-1C85FD0589B7}"/>
                  </a:ext>
                </a:extLst>
              </p:cNvPr>
              <p:cNvSpPr>
                <a:spLocks/>
              </p:cNvSpPr>
              <p:nvPr/>
            </p:nvSpPr>
            <p:spPr bwMode="auto">
              <a:xfrm>
                <a:off x="2765" y="2235"/>
                <a:ext cx="9" cy="21"/>
              </a:xfrm>
              <a:custGeom>
                <a:avLst/>
                <a:gdLst>
                  <a:gd name="T0" fmla="*/ 13 w 15"/>
                  <a:gd name="T1" fmla="*/ 21 h 37"/>
                  <a:gd name="T2" fmla="*/ 7 w 15"/>
                  <a:gd name="T3" fmla="*/ 36 h 37"/>
                  <a:gd name="T4" fmla="*/ 12 w 15"/>
                  <a:gd name="T5" fmla="*/ 15 h 37"/>
                  <a:gd name="T6" fmla="*/ 12 w 15"/>
                  <a:gd name="T7" fmla="*/ 12 h 37"/>
                  <a:gd name="T8" fmla="*/ 5 w 15"/>
                  <a:gd name="T9" fmla="*/ 30 h 37"/>
                  <a:gd name="T10" fmla="*/ 8 w 15"/>
                  <a:gd name="T11" fmla="*/ 16 h 37"/>
                  <a:gd name="T12" fmla="*/ 2 w 15"/>
                  <a:gd name="T13" fmla="*/ 35 h 37"/>
                  <a:gd name="T14" fmla="*/ 0 w 15"/>
                  <a:gd name="T15" fmla="*/ 32 h 37"/>
                  <a:gd name="T16" fmla="*/ 7 w 15"/>
                  <a:gd name="T17" fmla="*/ 7 h 37"/>
                  <a:gd name="T18" fmla="*/ 13 w 15"/>
                  <a:gd name="T19" fmla="*/ 1 h 37"/>
                  <a:gd name="T20" fmla="*/ 13 w 15"/>
                  <a:gd name="T21"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7">
                    <a:moveTo>
                      <a:pt x="13" y="21"/>
                    </a:moveTo>
                    <a:cubicBezTo>
                      <a:pt x="11" y="29"/>
                      <a:pt x="9" y="31"/>
                      <a:pt x="7" y="36"/>
                    </a:cubicBezTo>
                    <a:cubicBezTo>
                      <a:pt x="6" y="36"/>
                      <a:pt x="9" y="25"/>
                      <a:pt x="12" y="15"/>
                    </a:cubicBezTo>
                    <a:cubicBezTo>
                      <a:pt x="10" y="20"/>
                      <a:pt x="8" y="20"/>
                      <a:pt x="12" y="12"/>
                    </a:cubicBezTo>
                    <a:cubicBezTo>
                      <a:pt x="10" y="15"/>
                      <a:pt x="8" y="19"/>
                      <a:pt x="5" y="30"/>
                    </a:cubicBezTo>
                    <a:cubicBezTo>
                      <a:pt x="5" y="30"/>
                      <a:pt x="6" y="25"/>
                      <a:pt x="8" y="16"/>
                    </a:cubicBezTo>
                    <a:cubicBezTo>
                      <a:pt x="7" y="17"/>
                      <a:pt x="5" y="26"/>
                      <a:pt x="2" y="35"/>
                    </a:cubicBezTo>
                    <a:cubicBezTo>
                      <a:pt x="1" y="37"/>
                      <a:pt x="3" y="29"/>
                      <a:pt x="0" y="32"/>
                    </a:cubicBezTo>
                    <a:cubicBezTo>
                      <a:pt x="4" y="24"/>
                      <a:pt x="5" y="12"/>
                      <a:pt x="7" y="7"/>
                    </a:cubicBezTo>
                    <a:cubicBezTo>
                      <a:pt x="11" y="0"/>
                      <a:pt x="8" y="19"/>
                      <a:pt x="13" y="1"/>
                    </a:cubicBezTo>
                    <a:cubicBezTo>
                      <a:pt x="15" y="3"/>
                      <a:pt x="11" y="19"/>
                      <a:pt x="1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0" name="Freeform 6827">
                <a:extLst>
                  <a:ext uri="{FF2B5EF4-FFF2-40B4-BE49-F238E27FC236}">
                    <a16:creationId xmlns:a16="http://schemas.microsoft.com/office/drawing/2014/main" id="{7EF35D33-E501-4E53-8541-C8BFA7EBA0C9}"/>
                  </a:ext>
                </a:extLst>
              </p:cNvPr>
              <p:cNvSpPr>
                <a:spLocks/>
              </p:cNvSpPr>
              <p:nvPr/>
            </p:nvSpPr>
            <p:spPr bwMode="auto">
              <a:xfrm>
                <a:off x="2442" y="2599"/>
                <a:ext cx="25" cy="13"/>
              </a:xfrm>
              <a:custGeom>
                <a:avLst/>
                <a:gdLst>
                  <a:gd name="T0" fmla="*/ 13 w 44"/>
                  <a:gd name="T1" fmla="*/ 17 h 23"/>
                  <a:gd name="T2" fmla="*/ 1 w 44"/>
                  <a:gd name="T3" fmla="*/ 20 h 23"/>
                  <a:gd name="T4" fmla="*/ 15 w 44"/>
                  <a:gd name="T5" fmla="*/ 13 h 23"/>
                  <a:gd name="T6" fmla="*/ 34 w 44"/>
                  <a:gd name="T7" fmla="*/ 4 h 23"/>
                  <a:gd name="T8" fmla="*/ 25 w 44"/>
                  <a:gd name="T9" fmla="*/ 6 h 23"/>
                  <a:gd name="T10" fmla="*/ 40 w 44"/>
                  <a:gd name="T11" fmla="*/ 3 h 23"/>
                  <a:gd name="T12" fmla="*/ 12 w 44"/>
                  <a:gd name="T13" fmla="*/ 16 h 23"/>
                  <a:gd name="T14" fmla="*/ 13 w 44"/>
                  <a:gd name="T15" fmla="*/ 17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3">
                    <a:moveTo>
                      <a:pt x="13" y="17"/>
                    </a:moveTo>
                    <a:cubicBezTo>
                      <a:pt x="0" y="23"/>
                      <a:pt x="10" y="16"/>
                      <a:pt x="1" y="20"/>
                    </a:cubicBezTo>
                    <a:cubicBezTo>
                      <a:pt x="7" y="17"/>
                      <a:pt x="11" y="15"/>
                      <a:pt x="15" y="13"/>
                    </a:cubicBezTo>
                    <a:cubicBezTo>
                      <a:pt x="20" y="11"/>
                      <a:pt x="25" y="8"/>
                      <a:pt x="34" y="4"/>
                    </a:cubicBezTo>
                    <a:cubicBezTo>
                      <a:pt x="37" y="2"/>
                      <a:pt x="22" y="9"/>
                      <a:pt x="25" y="6"/>
                    </a:cubicBezTo>
                    <a:cubicBezTo>
                      <a:pt x="41" y="0"/>
                      <a:pt x="44" y="0"/>
                      <a:pt x="40" y="3"/>
                    </a:cubicBezTo>
                    <a:cubicBezTo>
                      <a:pt x="36" y="6"/>
                      <a:pt x="24" y="12"/>
                      <a:pt x="12" y="16"/>
                    </a:cubicBezTo>
                    <a:cubicBezTo>
                      <a:pt x="2" y="19"/>
                      <a:pt x="17" y="15"/>
                      <a:pt x="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1" name="Freeform 6828">
                <a:extLst>
                  <a:ext uri="{FF2B5EF4-FFF2-40B4-BE49-F238E27FC236}">
                    <a16:creationId xmlns:a16="http://schemas.microsoft.com/office/drawing/2014/main" id="{B53662E3-EBEC-408B-BBEA-8E266A1D540E}"/>
                  </a:ext>
                </a:extLst>
              </p:cNvPr>
              <p:cNvSpPr>
                <a:spLocks/>
              </p:cNvSpPr>
              <p:nvPr/>
            </p:nvSpPr>
            <p:spPr bwMode="auto">
              <a:xfrm>
                <a:off x="2119" y="2618"/>
                <a:ext cx="26" cy="11"/>
              </a:xfrm>
              <a:custGeom>
                <a:avLst/>
                <a:gdLst>
                  <a:gd name="T0" fmla="*/ 38 w 46"/>
                  <a:gd name="T1" fmla="*/ 12 h 19"/>
                  <a:gd name="T2" fmla="*/ 25 w 46"/>
                  <a:gd name="T3" fmla="*/ 14 h 19"/>
                  <a:gd name="T4" fmla="*/ 27 w 46"/>
                  <a:gd name="T5" fmla="*/ 12 h 19"/>
                  <a:gd name="T6" fmla="*/ 8 w 46"/>
                  <a:gd name="T7" fmla="*/ 5 h 19"/>
                  <a:gd name="T8" fmla="*/ 22 w 46"/>
                  <a:gd name="T9" fmla="*/ 6 h 19"/>
                  <a:gd name="T10" fmla="*/ 9 w 46"/>
                  <a:gd name="T11" fmla="*/ 0 h 19"/>
                  <a:gd name="T12" fmla="*/ 22 w 46"/>
                  <a:gd name="T13" fmla="*/ 6 h 19"/>
                  <a:gd name="T14" fmla="*/ 38 w 46"/>
                  <a:gd name="T15" fmla="*/ 12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19">
                    <a:moveTo>
                      <a:pt x="38" y="12"/>
                    </a:moveTo>
                    <a:cubicBezTo>
                      <a:pt x="23" y="10"/>
                      <a:pt x="46" y="19"/>
                      <a:pt x="25" y="14"/>
                    </a:cubicBezTo>
                    <a:cubicBezTo>
                      <a:pt x="34" y="15"/>
                      <a:pt x="0" y="5"/>
                      <a:pt x="27" y="12"/>
                    </a:cubicBezTo>
                    <a:cubicBezTo>
                      <a:pt x="25" y="10"/>
                      <a:pt x="18" y="8"/>
                      <a:pt x="8" y="5"/>
                    </a:cubicBezTo>
                    <a:cubicBezTo>
                      <a:pt x="11" y="5"/>
                      <a:pt x="12" y="4"/>
                      <a:pt x="22" y="6"/>
                    </a:cubicBezTo>
                    <a:cubicBezTo>
                      <a:pt x="18" y="4"/>
                      <a:pt x="6" y="1"/>
                      <a:pt x="9" y="0"/>
                    </a:cubicBezTo>
                    <a:cubicBezTo>
                      <a:pt x="20" y="3"/>
                      <a:pt x="21" y="5"/>
                      <a:pt x="22" y="6"/>
                    </a:cubicBezTo>
                    <a:cubicBezTo>
                      <a:pt x="23" y="8"/>
                      <a:pt x="25" y="9"/>
                      <a:pt x="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2" name="Freeform 6829">
                <a:extLst>
                  <a:ext uri="{FF2B5EF4-FFF2-40B4-BE49-F238E27FC236}">
                    <a16:creationId xmlns:a16="http://schemas.microsoft.com/office/drawing/2014/main" id="{EC0A7C91-8CF4-4A8D-A963-6B88852973CF}"/>
                  </a:ext>
                </a:extLst>
              </p:cNvPr>
              <p:cNvSpPr>
                <a:spLocks/>
              </p:cNvSpPr>
              <p:nvPr/>
            </p:nvSpPr>
            <p:spPr bwMode="auto">
              <a:xfrm>
                <a:off x="2640" y="2457"/>
                <a:ext cx="24" cy="22"/>
              </a:xfrm>
              <a:custGeom>
                <a:avLst/>
                <a:gdLst>
                  <a:gd name="T0" fmla="*/ 18 w 42"/>
                  <a:gd name="T1" fmla="*/ 26 h 39"/>
                  <a:gd name="T2" fmla="*/ 22 w 42"/>
                  <a:gd name="T3" fmla="*/ 20 h 39"/>
                  <a:gd name="T4" fmla="*/ 12 w 42"/>
                  <a:gd name="T5" fmla="*/ 28 h 39"/>
                  <a:gd name="T6" fmla="*/ 2 w 42"/>
                  <a:gd name="T7" fmla="*/ 39 h 39"/>
                  <a:gd name="T8" fmla="*/ 11 w 42"/>
                  <a:gd name="T9" fmla="*/ 28 h 39"/>
                  <a:gd name="T10" fmla="*/ 0 w 42"/>
                  <a:gd name="T11" fmla="*/ 39 h 39"/>
                  <a:gd name="T12" fmla="*/ 12 w 42"/>
                  <a:gd name="T13" fmla="*/ 25 h 39"/>
                  <a:gd name="T14" fmla="*/ 20 w 42"/>
                  <a:gd name="T15" fmla="*/ 20 h 39"/>
                  <a:gd name="T16" fmla="*/ 20 w 42"/>
                  <a:gd name="T17" fmla="*/ 17 h 39"/>
                  <a:gd name="T18" fmla="*/ 28 w 42"/>
                  <a:gd name="T19" fmla="*/ 8 h 39"/>
                  <a:gd name="T20" fmla="*/ 30 w 42"/>
                  <a:gd name="T21" fmla="*/ 8 h 39"/>
                  <a:gd name="T22" fmla="*/ 24 w 42"/>
                  <a:gd name="T23" fmla="*/ 17 h 39"/>
                  <a:gd name="T24" fmla="*/ 42 w 42"/>
                  <a:gd name="T25" fmla="*/ 0 h 39"/>
                  <a:gd name="T26" fmla="*/ 33 w 42"/>
                  <a:gd name="T27" fmla="*/ 15 h 39"/>
                  <a:gd name="T28" fmla="*/ 16 w 42"/>
                  <a:gd name="T29" fmla="*/ 32 h 39"/>
                  <a:gd name="T30" fmla="*/ 9 w 42"/>
                  <a:gd name="T31" fmla="*/ 34 h 39"/>
                  <a:gd name="T32" fmla="*/ 14 w 42"/>
                  <a:gd name="T33" fmla="*/ 29 h 39"/>
                  <a:gd name="T34" fmla="*/ 18 w 42"/>
                  <a:gd name="T35"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39">
                    <a:moveTo>
                      <a:pt x="18" y="26"/>
                    </a:moveTo>
                    <a:cubicBezTo>
                      <a:pt x="20" y="23"/>
                      <a:pt x="18" y="24"/>
                      <a:pt x="22" y="20"/>
                    </a:cubicBezTo>
                    <a:cubicBezTo>
                      <a:pt x="20" y="21"/>
                      <a:pt x="13" y="30"/>
                      <a:pt x="12" y="28"/>
                    </a:cubicBezTo>
                    <a:cubicBezTo>
                      <a:pt x="8" y="34"/>
                      <a:pt x="9" y="32"/>
                      <a:pt x="2" y="39"/>
                    </a:cubicBezTo>
                    <a:cubicBezTo>
                      <a:pt x="1" y="39"/>
                      <a:pt x="10" y="30"/>
                      <a:pt x="11" y="28"/>
                    </a:cubicBezTo>
                    <a:cubicBezTo>
                      <a:pt x="9" y="29"/>
                      <a:pt x="4" y="35"/>
                      <a:pt x="0" y="39"/>
                    </a:cubicBezTo>
                    <a:cubicBezTo>
                      <a:pt x="0" y="36"/>
                      <a:pt x="5" y="34"/>
                      <a:pt x="12" y="25"/>
                    </a:cubicBezTo>
                    <a:cubicBezTo>
                      <a:pt x="16" y="21"/>
                      <a:pt x="15" y="25"/>
                      <a:pt x="20" y="20"/>
                    </a:cubicBezTo>
                    <a:cubicBezTo>
                      <a:pt x="25" y="14"/>
                      <a:pt x="14" y="24"/>
                      <a:pt x="20" y="17"/>
                    </a:cubicBezTo>
                    <a:cubicBezTo>
                      <a:pt x="22" y="14"/>
                      <a:pt x="24" y="12"/>
                      <a:pt x="28" y="8"/>
                    </a:cubicBezTo>
                    <a:cubicBezTo>
                      <a:pt x="29" y="8"/>
                      <a:pt x="20" y="20"/>
                      <a:pt x="30" y="8"/>
                    </a:cubicBezTo>
                    <a:cubicBezTo>
                      <a:pt x="30" y="10"/>
                      <a:pt x="28" y="12"/>
                      <a:pt x="24" y="17"/>
                    </a:cubicBezTo>
                    <a:cubicBezTo>
                      <a:pt x="30" y="11"/>
                      <a:pt x="38" y="3"/>
                      <a:pt x="42" y="0"/>
                    </a:cubicBezTo>
                    <a:cubicBezTo>
                      <a:pt x="28" y="15"/>
                      <a:pt x="32" y="13"/>
                      <a:pt x="33" y="15"/>
                    </a:cubicBezTo>
                    <a:cubicBezTo>
                      <a:pt x="26" y="21"/>
                      <a:pt x="24" y="23"/>
                      <a:pt x="16" y="32"/>
                    </a:cubicBezTo>
                    <a:cubicBezTo>
                      <a:pt x="15" y="31"/>
                      <a:pt x="9" y="37"/>
                      <a:pt x="9" y="34"/>
                    </a:cubicBezTo>
                    <a:cubicBezTo>
                      <a:pt x="12" y="31"/>
                      <a:pt x="14" y="29"/>
                      <a:pt x="14" y="29"/>
                    </a:cubicBezTo>
                    <a:cubicBezTo>
                      <a:pt x="16" y="26"/>
                      <a:pt x="17" y="26"/>
                      <a:pt x="1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3" name="Freeform 6830">
                <a:extLst>
                  <a:ext uri="{FF2B5EF4-FFF2-40B4-BE49-F238E27FC236}">
                    <a16:creationId xmlns:a16="http://schemas.microsoft.com/office/drawing/2014/main" id="{25D14536-6811-42B6-ACED-D5996300078A}"/>
                  </a:ext>
                </a:extLst>
              </p:cNvPr>
              <p:cNvSpPr>
                <a:spLocks/>
              </p:cNvSpPr>
              <p:nvPr/>
            </p:nvSpPr>
            <p:spPr bwMode="auto">
              <a:xfrm>
                <a:off x="2457" y="2582"/>
                <a:ext cx="39" cy="20"/>
              </a:xfrm>
              <a:custGeom>
                <a:avLst/>
                <a:gdLst>
                  <a:gd name="T0" fmla="*/ 35 w 69"/>
                  <a:gd name="T1" fmla="*/ 25 h 36"/>
                  <a:gd name="T2" fmla="*/ 31 w 69"/>
                  <a:gd name="T3" fmla="*/ 26 h 36"/>
                  <a:gd name="T4" fmla="*/ 24 w 69"/>
                  <a:gd name="T5" fmla="*/ 29 h 36"/>
                  <a:gd name="T6" fmla="*/ 40 w 69"/>
                  <a:gd name="T7" fmla="*/ 20 h 36"/>
                  <a:gd name="T8" fmla="*/ 24 w 69"/>
                  <a:gd name="T9" fmla="*/ 25 h 36"/>
                  <a:gd name="T10" fmla="*/ 1 w 69"/>
                  <a:gd name="T11" fmla="*/ 34 h 36"/>
                  <a:gd name="T12" fmla="*/ 20 w 69"/>
                  <a:gd name="T13" fmla="*/ 26 h 36"/>
                  <a:gd name="T14" fmla="*/ 41 w 69"/>
                  <a:gd name="T15" fmla="*/ 17 h 36"/>
                  <a:gd name="T16" fmla="*/ 32 w 69"/>
                  <a:gd name="T17" fmla="*/ 19 h 36"/>
                  <a:gd name="T18" fmla="*/ 47 w 69"/>
                  <a:gd name="T19" fmla="*/ 10 h 36"/>
                  <a:gd name="T20" fmla="*/ 53 w 69"/>
                  <a:gd name="T21" fmla="*/ 10 h 36"/>
                  <a:gd name="T22" fmla="*/ 68 w 69"/>
                  <a:gd name="T23" fmla="*/ 0 h 36"/>
                  <a:gd name="T24" fmla="*/ 57 w 69"/>
                  <a:gd name="T25" fmla="*/ 8 h 36"/>
                  <a:gd name="T26" fmla="*/ 52 w 69"/>
                  <a:gd name="T27" fmla="*/ 13 h 36"/>
                  <a:gd name="T28" fmla="*/ 31 w 69"/>
                  <a:gd name="T29" fmla="*/ 23 h 36"/>
                  <a:gd name="T30" fmla="*/ 48 w 69"/>
                  <a:gd name="T31" fmla="*/ 18 h 36"/>
                  <a:gd name="T32" fmla="*/ 35 w 69"/>
                  <a:gd name="T33"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36">
                    <a:moveTo>
                      <a:pt x="35" y="25"/>
                    </a:moveTo>
                    <a:cubicBezTo>
                      <a:pt x="32" y="26"/>
                      <a:pt x="31" y="26"/>
                      <a:pt x="31" y="26"/>
                    </a:cubicBezTo>
                    <a:cubicBezTo>
                      <a:pt x="24" y="29"/>
                      <a:pt x="24" y="29"/>
                      <a:pt x="24" y="29"/>
                    </a:cubicBezTo>
                    <a:cubicBezTo>
                      <a:pt x="28" y="26"/>
                      <a:pt x="31" y="24"/>
                      <a:pt x="40" y="20"/>
                    </a:cubicBezTo>
                    <a:cubicBezTo>
                      <a:pt x="37" y="20"/>
                      <a:pt x="19" y="30"/>
                      <a:pt x="24" y="25"/>
                    </a:cubicBezTo>
                    <a:cubicBezTo>
                      <a:pt x="16" y="28"/>
                      <a:pt x="0" y="36"/>
                      <a:pt x="1" y="34"/>
                    </a:cubicBezTo>
                    <a:cubicBezTo>
                      <a:pt x="10" y="30"/>
                      <a:pt x="15" y="28"/>
                      <a:pt x="20" y="26"/>
                    </a:cubicBezTo>
                    <a:cubicBezTo>
                      <a:pt x="41" y="17"/>
                      <a:pt x="41" y="17"/>
                      <a:pt x="41" y="17"/>
                    </a:cubicBezTo>
                    <a:cubicBezTo>
                      <a:pt x="41" y="16"/>
                      <a:pt x="38" y="17"/>
                      <a:pt x="32" y="19"/>
                    </a:cubicBezTo>
                    <a:cubicBezTo>
                      <a:pt x="47" y="12"/>
                      <a:pt x="32" y="17"/>
                      <a:pt x="47" y="10"/>
                    </a:cubicBezTo>
                    <a:cubicBezTo>
                      <a:pt x="54" y="7"/>
                      <a:pt x="44" y="13"/>
                      <a:pt x="53" y="10"/>
                    </a:cubicBezTo>
                    <a:cubicBezTo>
                      <a:pt x="61" y="6"/>
                      <a:pt x="56" y="5"/>
                      <a:pt x="68" y="0"/>
                    </a:cubicBezTo>
                    <a:cubicBezTo>
                      <a:pt x="69" y="0"/>
                      <a:pt x="63" y="4"/>
                      <a:pt x="57" y="8"/>
                    </a:cubicBezTo>
                    <a:cubicBezTo>
                      <a:pt x="51" y="11"/>
                      <a:pt x="47" y="14"/>
                      <a:pt x="52" y="13"/>
                    </a:cubicBezTo>
                    <a:cubicBezTo>
                      <a:pt x="49" y="16"/>
                      <a:pt x="35" y="19"/>
                      <a:pt x="31" y="23"/>
                    </a:cubicBezTo>
                    <a:cubicBezTo>
                      <a:pt x="37" y="21"/>
                      <a:pt x="48" y="16"/>
                      <a:pt x="48" y="18"/>
                    </a:cubicBezTo>
                    <a:cubicBezTo>
                      <a:pt x="37" y="23"/>
                      <a:pt x="31" y="24"/>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4" name="Freeform 6831">
                <a:extLst>
                  <a:ext uri="{FF2B5EF4-FFF2-40B4-BE49-F238E27FC236}">
                    <a16:creationId xmlns:a16="http://schemas.microsoft.com/office/drawing/2014/main" id="{14A5C2D6-7F79-4337-AEA3-8D78249D7F30}"/>
                  </a:ext>
                </a:extLst>
              </p:cNvPr>
              <p:cNvSpPr>
                <a:spLocks/>
              </p:cNvSpPr>
              <p:nvPr/>
            </p:nvSpPr>
            <p:spPr bwMode="auto">
              <a:xfrm>
                <a:off x="2355" y="2619"/>
                <a:ext cx="42" cy="13"/>
              </a:xfrm>
              <a:custGeom>
                <a:avLst/>
                <a:gdLst>
                  <a:gd name="T0" fmla="*/ 71 w 75"/>
                  <a:gd name="T1" fmla="*/ 0 h 22"/>
                  <a:gd name="T2" fmla="*/ 67 w 75"/>
                  <a:gd name="T3" fmla="*/ 4 h 22"/>
                  <a:gd name="T4" fmla="*/ 44 w 75"/>
                  <a:gd name="T5" fmla="*/ 10 h 22"/>
                  <a:gd name="T6" fmla="*/ 39 w 75"/>
                  <a:gd name="T7" fmla="*/ 14 h 22"/>
                  <a:gd name="T8" fmla="*/ 22 w 75"/>
                  <a:gd name="T9" fmla="*/ 20 h 22"/>
                  <a:gd name="T10" fmla="*/ 0 w 75"/>
                  <a:gd name="T11" fmla="*/ 21 h 22"/>
                  <a:gd name="T12" fmla="*/ 20 w 75"/>
                  <a:gd name="T13" fmla="*/ 14 h 22"/>
                  <a:gd name="T14" fmla="*/ 57 w 75"/>
                  <a:gd name="T15" fmla="*/ 5 h 22"/>
                  <a:gd name="T16" fmla="*/ 38 w 75"/>
                  <a:gd name="T17" fmla="*/ 9 h 22"/>
                  <a:gd name="T18" fmla="*/ 24 w 75"/>
                  <a:gd name="T19" fmla="*/ 9 h 22"/>
                  <a:gd name="T20" fmla="*/ 47 w 75"/>
                  <a:gd name="T21" fmla="*/ 4 h 22"/>
                  <a:gd name="T22" fmla="*/ 71 w 75"/>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2">
                    <a:moveTo>
                      <a:pt x="71" y="0"/>
                    </a:moveTo>
                    <a:cubicBezTo>
                      <a:pt x="75" y="1"/>
                      <a:pt x="61" y="4"/>
                      <a:pt x="67" y="4"/>
                    </a:cubicBezTo>
                    <a:cubicBezTo>
                      <a:pt x="53" y="8"/>
                      <a:pt x="56" y="8"/>
                      <a:pt x="44" y="10"/>
                    </a:cubicBezTo>
                    <a:cubicBezTo>
                      <a:pt x="32" y="13"/>
                      <a:pt x="44" y="12"/>
                      <a:pt x="39" y="14"/>
                    </a:cubicBezTo>
                    <a:cubicBezTo>
                      <a:pt x="25" y="16"/>
                      <a:pt x="23" y="18"/>
                      <a:pt x="22" y="20"/>
                    </a:cubicBezTo>
                    <a:cubicBezTo>
                      <a:pt x="10" y="22"/>
                      <a:pt x="14" y="18"/>
                      <a:pt x="0" y="21"/>
                    </a:cubicBezTo>
                    <a:cubicBezTo>
                      <a:pt x="11" y="19"/>
                      <a:pt x="28" y="15"/>
                      <a:pt x="20" y="14"/>
                    </a:cubicBezTo>
                    <a:cubicBezTo>
                      <a:pt x="36" y="11"/>
                      <a:pt x="50" y="7"/>
                      <a:pt x="57" y="5"/>
                    </a:cubicBezTo>
                    <a:cubicBezTo>
                      <a:pt x="52" y="5"/>
                      <a:pt x="39" y="9"/>
                      <a:pt x="38" y="9"/>
                    </a:cubicBezTo>
                    <a:cubicBezTo>
                      <a:pt x="30" y="10"/>
                      <a:pt x="28" y="9"/>
                      <a:pt x="24" y="9"/>
                    </a:cubicBezTo>
                    <a:cubicBezTo>
                      <a:pt x="36" y="7"/>
                      <a:pt x="36" y="7"/>
                      <a:pt x="47" y="4"/>
                    </a:cubicBezTo>
                    <a:cubicBezTo>
                      <a:pt x="36" y="8"/>
                      <a:pt x="60" y="5"/>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5" name="Freeform 6832">
                <a:extLst>
                  <a:ext uri="{FF2B5EF4-FFF2-40B4-BE49-F238E27FC236}">
                    <a16:creationId xmlns:a16="http://schemas.microsoft.com/office/drawing/2014/main" id="{4B632A70-55D6-49D4-B458-7BC10BDEA2F5}"/>
                  </a:ext>
                </a:extLst>
              </p:cNvPr>
              <p:cNvSpPr>
                <a:spLocks/>
              </p:cNvSpPr>
              <p:nvPr/>
            </p:nvSpPr>
            <p:spPr bwMode="auto">
              <a:xfrm>
                <a:off x="2758" y="2260"/>
                <a:ext cx="9" cy="25"/>
              </a:xfrm>
              <a:custGeom>
                <a:avLst/>
                <a:gdLst>
                  <a:gd name="T0" fmla="*/ 9 w 15"/>
                  <a:gd name="T1" fmla="*/ 23 h 45"/>
                  <a:gd name="T2" fmla="*/ 0 w 15"/>
                  <a:gd name="T3" fmla="*/ 45 h 45"/>
                  <a:gd name="T4" fmla="*/ 13 w 15"/>
                  <a:gd name="T5" fmla="*/ 2 h 45"/>
                  <a:gd name="T6" fmla="*/ 15 w 15"/>
                  <a:gd name="T7" fmla="*/ 5 h 45"/>
                  <a:gd name="T8" fmla="*/ 11 w 15"/>
                  <a:gd name="T9" fmla="*/ 13 h 45"/>
                  <a:gd name="T10" fmla="*/ 9 w 15"/>
                  <a:gd name="T11" fmla="*/ 23 h 45"/>
                </a:gdLst>
                <a:ahLst/>
                <a:cxnLst>
                  <a:cxn ang="0">
                    <a:pos x="T0" y="T1"/>
                  </a:cxn>
                  <a:cxn ang="0">
                    <a:pos x="T2" y="T3"/>
                  </a:cxn>
                  <a:cxn ang="0">
                    <a:pos x="T4" y="T5"/>
                  </a:cxn>
                  <a:cxn ang="0">
                    <a:pos x="T6" y="T7"/>
                  </a:cxn>
                  <a:cxn ang="0">
                    <a:pos x="T8" y="T9"/>
                  </a:cxn>
                  <a:cxn ang="0">
                    <a:pos x="T10" y="T11"/>
                  </a:cxn>
                </a:cxnLst>
                <a:rect l="0" t="0" r="r" b="b"/>
                <a:pathLst>
                  <a:path w="15" h="45">
                    <a:moveTo>
                      <a:pt x="9" y="23"/>
                    </a:moveTo>
                    <a:cubicBezTo>
                      <a:pt x="10" y="19"/>
                      <a:pt x="4" y="38"/>
                      <a:pt x="0" y="45"/>
                    </a:cubicBezTo>
                    <a:cubicBezTo>
                      <a:pt x="6" y="32"/>
                      <a:pt x="7" y="22"/>
                      <a:pt x="13" y="2"/>
                    </a:cubicBezTo>
                    <a:cubicBezTo>
                      <a:pt x="15" y="0"/>
                      <a:pt x="14" y="4"/>
                      <a:pt x="15" y="5"/>
                    </a:cubicBezTo>
                    <a:cubicBezTo>
                      <a:pt x="13" y="9"/>
                      <a:pt x="12" y="11"/>
                      <a:pt x="11" y="13"/>
                    </a:cubicBezTo>
                    <a:cubicBezTo>
                      <a:pt x="10" y="18"/>
                      <a:pt x="9" y="21"/>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6" name="Freeform 6833">
                <a:extLst>
                  <a:ext uri="{FF2B5EF4-FFF2-40B4-BE49-F238E27FC236}">
                    <a16:creationId xmlns:a16="http://schemas.microsoft.com/office/drawing/2014/main" id="{FA018027-EC6C-4AC2-B514-2AB1487FACD0}"/>
                  </a:ext>
                </a:extLst>
              </p:cNvPr>
              <p:cNvSpPr>
                <a:spLocks/>
              </p:cNvSpPr>
              <p:nvPr/>
            </p:nvSpPr>
            <p:spPr bwMode="auto">
              <a:xfrm>
                <a:off x="2742" y="2287"/>
                <a:ext cx="16" cy="40"/>
              </a:xfrm>
              <a:custGeom>
                <a:avLst/>
                <a:gdLst>
                  <a:gd name="T0" fmla="*/ 4 w 28"/>
                  <a:gd name="T1" fmla="*/ 63 h 70"/>
                  <a:gd name="T2" fmla="*/ 3 w 28"/>
                  <a:gd name="T3" fmla="*/ 63 h 70"/>
                  <a:gd name="T4" fmla="*/ 0 w 28"/>
                  <a:gd name="T5" fmla="*/ 70 h 70"/>
                  <a:gd name="T6" fmla="*/ 25 w 28"/>
                  <a:gd name="T7" fmla="*/ 7 h 70"/>
                  <a:gd name="T8" fmla="*/ 23 w 28"/>
                  <a:gd name="T9" fmla="*/ 15 h 70"/>
                  <a:gd name="T10" fmla="*/ 19 w 28"/>
                  <a:gd name="T11" fmla="*/ 28 h 70"/>
                  <a:gd name="T12" fmla="*/ 14 w 28"/>
                  <a:gd name="T13" fmla="*/ 39 h 70"/>
                  <a:gd name="T14" fmla="*/ 8 w 28"/>
                  <a:gd name="T15" fmla="*/ 56 h 70"/>
                  <a:gd name="T16" fmla="*/ 4 w 28"/>
                  <a:gd name="T17" fmla="*/ 6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70">
                    <a:moveTo>
                      <a:pt x="4" y="63"/>
                    </a:moveTo>
                    <a:cubicBezTo>
                      <a:pt x="2" y="67"/>
                      <a:pt x="2" y="65"/>
                      <a:pt x="3" y="63"/>
                    </a:cubicBezTo>
                    <a:cubicBezTo>
                      <a:pt x="3" y="63"/>
                      <a:pt x="1" y="68"/>
                      <a:pt x="0" y="70"/>
                    </a:cubicBezTo>
                    <a:cubicBezTo>
                      <a:pt x="7" y="50"/>
                      <a:pt x="16" y="32"/>
                      <a:pt x="25" y="7"/>
                    </a:cubicBezTo>
                    <a:cubicBezTo>
                      <a:pt x="28" y="0"/>
                      <a:pt x="25" y="8"/>
                      <a:pt x="23" y="15"/>
                    </a:cubicBezTo>
                    <a:cubicBezTo>
                      <a:pt x="20" y="23"/>
                      <a:pt x="17" y="31"/>
                      <a:pt x="19" y="28"/>
                    </a:cubicBezTo>
                    <a:cubicBezTo>
                      <a:pt x="16" y="36"/>
                      <a:pt x="16" y="33"/>
                      <a:pt x="14" y="39"/>
                    </a:cubicBezTo>
                    <a:cubicBezTo>
                      <a:pt x="14" y="39"/>
                      <a:pt x="13" y="43"/>
                      <a:pt x="8" y="56"/>
                    </a:cubicBezTo>
                    <a:cubicBezTo>
                      <a:pt x="10" y="50"/>
                      <a:pt x="5" y="57"/>
                      <a:pt x="4"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7" name="Freeform 6834">
                <a:extLst>
                  <a:ext uri="{FF2B5EF4-FFF2-40B4-BE49-F238E27FC236}">
                    <a16:creationId xmlns:a16="http://schemas.microsoft.com/office/drawing/2014/main" id="{6BFCF744-0D8F-4136-A0E8-8D5FED9693FA}"/>
                  </a:ext>
                </a:extLst>
              </p:cNvPr>
              <p:cNvSpPr>
                <a:spLocks/>
              </p:cNvSpPr>
              <p:nvPr/>
            </p:nvSpPr>
            <p:spPr bwMode="auto">
              <a:xfrm>
                <a:off x="2769" y="2001"/>
                <a:ext cx="4" cy="17"/>
              </a:xfrm>
              <a:custGeom>
                <a:avLst/>
                <a:gdLst>
                  <a:gd name="T0" fmla="*/ 3 w 7"/>
                  <a:gd name="T1" fmla="*/ 10 h 30"/>
                  <a:gd name="T2" fmla="*/ 6 w 7"/>
                  <a:gd name="T3" fmla="*/ 24 h 30"/>
                  <a:gd name="T4" fmla="*/ 0 w 7"/>
                  <a:gd name="T5" fmla="*/ 8 h 30"/>
                  <a:gd name="T6" fmla="*/ 3 w 7"/>
                  <a:gd name="T7" fmla="*/ 10 h 30"/>
                </a:gdLst>
                <a:ahLst/>
                <a:cxnLst>
                  <a:cxn ang="0">
                    <a:pos x="T0" y="T1"/>
                  </a:cxn>
                  <a:cxn ang="0">
                    <a:pos x="T2" y="T3"/>
                  </a:cxn>
                  <a:cxn ang="0">
                    <a:pos x="T4" y="T5"/>
                  </a:cxn>
                  <a:cxn ang="0">
                    <a:pos x="T6" y="T7"/>
                  </a:cxn>
                </a:cxnLst>
                <a:rect l="0" t="0" r="r" b="b"/>
                <a:pathLst>
                  <a:path w="7" h="30">
                    <a:moveTo>
                      <a:pt x="3" y="10"/>
                    </a:moveTo>
                    <a:cubicBezTo>
                      <a:pt x="1" y="8"/>
                      <a:pt x="6" y="28"/>
                      <a:pt x="6" y="24"/>
                    </a:cubicBezTo>
                    <a:cubicBezTo>
                      <a:pt x="7" y="30"/>
                      <a:pt x="3" y="22"/>
                      <a:pt x="0" y="8"/>
                    </a:cubicBezTo>
                    <a:cubicBezTo>
                      <a:pt x="3" y="16"/>
                      <a:pt x="2" y="0"/>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8" name="Freeform 6835">
                <a:extLst>
                  <a:ext uri="{FF2B5EF4-FFF2-40B4-BE49-F238E27FC236}">
                    <a16:creationId xmlns:a16="http://schemas.microsoft.com/office/drawing/2014/main" id="{73C7A453-21D7-45B6-A5F9-201DD59F8439}"/>
                  </a:ext>
                </a:extLst>
              </p:cNvPr>
              <p:cNvSpPr>
                <a:spLocks/>
              </p:cNvSpPr>
              <p:nvPr/>
            </p:nvSpPr>
            <p:spPr bwMode="auto">
              <a:xfrm>
                <a:off x="2239" y="2633"/>
                <a:ext cx="39" cy="7"/>
              </a:xfrm>
              <a:custGeom>
                <a:avLst/>
                <a:gdLst>
                  <a:gd name="T0" fmla="*/ 44 w 69"/>
                  <a:gd name="T1" fmla="*/ 11 h 11"/>
                  <a:gd name="T2" fmla="*/ 29 w 69"/>
                  <a:gd name="T3" fmla="*/ 11 h 11"/>
                  <a:gd name="T4" fmla="*/ 24 w 69"/>
                  <a:gd name="T5" fmla="*/ 9 h 11"/>
                  <a:gd name="T6" fmla="*/ 26 w 69"/>
                  <a:gd name="T7" fmla="*/ 7 h 11"/>
                  <a:gd name="T8" fmla="*/ 46 w 69"/>
                  <a:gd name="T9" fmla="*/ 7 h 11"/>
                  <a:gd name="T10" fmla="*/ 32 w 69"/>
                  <a:gd name="T11" fmla="*/ 5 h 11"/>
                  <a:gd name="T12" fmla="*/ 14 w 69"/>
                  <a:gd name="T13" fmla="*/ 6 h 11"/>
                  <a:gd name="T14" fmla="*/ 6 w 69"/>
                  <a:gd name="T15" fmla="*/ 0 h 11"/>
                  <a:gd name="T16" fmla="*/ 12 w 69"/>
                  <a:gd name="T17" fmla="*/ 4 h 11"/>
                  <a:gd name="T18" fmla="*/ 47 w 69"/>
                  <a:gd name="T19" fmla="*/ 4 h 11"/>
                  <a:gd name="T20" fmla="*/ 36 w 69"/>
                  <a:gd name="T21" fmla="*/ 5 h 11"/>
                  <a:gd name="T22" fmla="*/ 50 w 69"/>
                  <a:gd name="T23" fmla="*/ 7 h 11"/>
                  <a:gd name="T24" fmla="*/ 69 w 69"/>
                  <a:gd name="T25" fmla="*/ 7 h 11"/>
                  <a:gd name="T26" fmla="*/ 48 w 69"/>
                  <a:gd name="T27" fmla="*/ 8 h 11"/>
                  <a:gd name="T28" fmla="*/ 44 w 69"/>
                  <a:gd name="T2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1">
                    <a:moveTo>
                      <a:pt x="44" y="11"/>
                    </a:moveTo>
                    <a:cubicBezTo>
                      <a:pt x="41" y="11"/>
                      <a:pt x="36" y="11"/>
                      <a:pt x="29" y="11"/>
                    </a:cubicBezTo>
                    <a:cubicBezTo>
                      <a:pt x="36" y="11"/>
                      <a:pt x="42" y="9"/>
                      <a:pt x="24" y="9"/>
                    </a:cubicBezTo>
                    <a:cubicBezTo>
                      <a:pt x="35" y="8"/>
                      <a:pt x="33" y="9"/>
                      <a:pt x="26" y="7"/>
                    </a:cubicBezTo>
                    <a:cubicBezTo>
                      <a:pt x="29" y="8"/>
                      <a:pt x="46" y="9"/>
                      <a:pt x="46" y="7"/>
                    </a:cubicBezTo>
                    <a:cubicBezTo>
                      <a:pt x="34" y="7"/>
                      <a:pt x="18" y="6"/>
                      <a:pt x="32" y="5"/>
                    </a:cubicBezTo>
                    <a:cubicBezTo>
                      <a:pt x="22" y="5"/>
                      <a:pt x="8" y="4"/>
                      <a:pt x="14" y="6"/>
                    </a:cubicBezTo>
                    <a:cubicBezTo>
                      <a:pt x="0" y="3"/>
                      <a:pt x="13" y="2"/>
                      <a:pt x="6" y="0"/>
                    </a:cubicBezTo>
                    <a:cubicBezTo>
                      <a:pt x="13" y="0"/>
                      <a:pt x="29" y="4"/>
                      <a:pt x="12" y="4"/>
                    </a:cubicBezTo>
                    <a:cubicBezTo>
                      <a:pt x="21" y="5"/>
                      <a:pt x="36" y="4"/>
                      <a:pt x="47" y="4"/>
                    </a:cubicBezTo>
                    <a:cubicBezTo>
                      <a:pt x="50" y="5"/>
                      <a:pt x="42" y="5"/>
                      <a:pt x="36" y="5"/>
                    </a:cubicBezTo>
                    <a:cubicBezTo>
                      <a:pt x="47" y="5"/>
                      <a:pt x="48" y="6"/>
                      <a:pt x="50" y="7"/>
                    </a:cubicBezTo>
                    <a:cubicBezTo>
                      <a:pt x="52" y="7"/>
                      <a:pt x="55" y="8"/>
                      <a:pt x="69" y="7"/>
                    </a:cubicBezTo>
                    <a:cubicBezTo>
                      <a:pt x="66" y="8"/>
                      <a:pt x="56" y="8"/>
                      <a:pt x="48" y="8"/>
                    </a:cubicBezTo>
                    <a:cubicBezTo>
                      <a:pt x="41" y="9"/>
                      <a:pt x="36" y="9"/>
                      <a:pt x="4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9" name="Freeform 6836">
                <a:extLst>
                  <a:ext uri="{FF2B5EF4-FFF2-40B4-BE49-F238E27FC236}">
                    <a16:creationId xmlns:a16="http://schemas.microsoft.com/office/drawing/2014/main" id="{06B7D23A-B8CF-414B-B446-451C79D8B99E}"/>
                  </a:ext>
                </a:extLst>
              </p:cNvPr>
              <p:cNvSpPr>
                <a:spLocks/>
              </p:cNvSpPr>
              <p:nvPr/>
            </p:nvSpPr>
            <p:spPr bwMode="auto">
              <a:xfrm>
                <a:off x="2026" y="2583"/>
                <a:ext cx="14" cy="7"/>
              </a:xfrm>
              <a:custGeom>
                <a:avLst/>
                <a:gdLst>
                  <a:gd name="T0" fmla="*/ 11 w 25"/>
                  <a:gd name="T1" fmla="*/ 6 h 13"/>
                  <a:gd name="T2" fmla="*/ 18 w 25"/>
                  <a:gd name="T3" fmla="*/ 7 h 13"/>
                  <a:gd name="T4" fmla="*/ 25 w 25"/>
                  <a:gd name="T5" fmla="*/ 13 h 13"/>
                  <a:gd name="T6" fmla="*/ 11 w 25"/>
                  <a:gd name="T7" fmla="*/ 8 h 13"/>
                  <a:gd name="T8" fmla="*/ 18 w 25"/>
                  <a:gd name="T9" fmla="*/ 10 h 13"/>
                  <a:gd name="T10" fmla="*/ 11 w 25"/>
                  <a:gd name="T11" fmla="*/ 6 h 13"/>
                </a:gdLst>
                <a:ahLst/>
                <a:cxnLst>
                  <a:cxn ang="0">
                    <a:pos x="T0" y="T1"/>
                  </a:cxn>
                  <a:cxn ang="0">
                    <a:pos x="T2" y="T3"/>
                  </a:cxn>
                  <a:cxn ang="0">
                    <a:pos x="T4" y="T5"/>
                  </a:cxn>
                  <a:cxn ang="0">
                    <a:pos x="T6" y="T7"/>
                  </a:cxn>
                  <a:cxn ang="0">
                    <a:pos x="T8" y="T9"/>
                  </a:cxn>
                  <a:cxn ang="0">
                    <a:pos x="T10" y="T11"/>
                  </a:cxn>
                </a:cxnLst>
                <a:rect l="0" t="0" r="r" b="b"/>
                <a:pathLst>
                  <a:path w="25" h="13">
                    <a:moveTo>
                      <a:pt x="11" y="6"/>
                    </a:moveTo>
                    <a:cubicBezTo>
                      <a:pt x="0" y="0"/>
                      <a:pt x="18" y="8"/>
                      <a:pt x="18" y="7"/>
                    </a:cubicBezTo>
                    <a:cubicBezTo>
                      <a:pt x="23" y="10"/>
                      <a:pt x="23" y="12"/>
                      <a:pt x="25" y="13"/>
                    </a:cubicBezTo>
                    <a:cubicBezTo>
                      <a:pt x="23" y="13"/>
                      <a:pt x="12" y="7"/>
                      <a:pt x="11" y="8"/>
                    </a:cubicBezTo>
                    <a:cubicBezTo>
                      <a:pt x="2" y="3"/>
                      <a:pt x="8" y="4"/>
                      <a:pt x="18" y="10"/>
                    </a:cubicBezTo>
                    <a:cubicBezTo>
                      <a:pt x="17" y="8"/>
                      <a:pt x="11" y="5"/>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0" name="Freeform 6837">
                <a:extLst>
                  <a:ext uri="{FF2B5EF4-FFF2-40B4-BE49-F238E27FC236}">
                    <a16:creationId xmlns:a16="http://schemas.microsoft.com/office/drawing/2014/main" id="{B6A7DB67-ABA9-4F59-9716-2AF58D869AAB}"/>
                  </a:ext>
                </a:extLst>
              </p:cNvPr>
              <p:cNvSpPr>
                <a:spLocks/>
              </p:cNvSpPr>
              <p:nvPr/>
            </p:nvSpPr>
            <p:spPr bwMode="auto">
              <a:xfrm>
                <a:off x="2504" y="2560"/>
                <a:ext cx="33" cy="19"/>
              </a:xfrm>
              <a:custGeom>
                <a:avLst/>
                <a:gdLst>
                  <a:gd name="T0" fmla="*/ 12 w 57"/>
                  <a:gd name="T1" fmla="*/ 27 h 32"/>
                  <a:gd name="T2" fmla="*/ 29 w 57"/>
                  <a:gd name="T3" fmla="*/ 18 h 32"/>
                  <a:gd name="T4" fmla="*/ 0 w 57"/>
                  <a:gd name="T5" fmla="*/ 32 h 32"/>
                  <a:gd name="T6" fmla="*/ 8 w 57"/>
                  <a:gd name="T7" fmla="*/ 25 h 32"/>
                  <a:gd name="T8" fmla="*/ 23 w 57"/>
                  <a:gd name="T9" fmla="*/ 15 h 32"/>
                  <a:gd name="T10" fmla="*/ 30 w 57"/>
                  <a:gd name="T11" fmla="*/ 15 h 32"/>
                  <a:gd name="T12" fmla="*/ 57 w 57"/>
                  <a:gd name="T13" fmla="*/ 0 h 32"/>
                  <a:gd name="T14" fmla="*/ 35 w 57"/>
                  <a:gd name="T15" fmla="*/ 14 h 32"/>
                  <a:gd name="T16" fmla="*/ 35 w 57"/>
                  <a:gd name="T17" fmla="*/ 17 h 32"/>
                  <a:gd name="T18" fmla="*/ 30 w 57"/>
                  <a:gd name="T19" fmla="*/ 18 h 32"/>
                  <a:gd name="T20" fmla="*/ 24 w 57"/>
                  <a:gd name="T21" fmla="*/ 23 h 32"/>
                  <a:gd name="T22" fmla="*/ 11 w 57"/>
                  <a:gd name="T23" fmla="*/ 30 h 32"/>
                  <a:gd name="T24" fmla="*/ 12 w 57"/>
                  <a:gd name="T25"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2">
                    <a:moveTo>
                      <a:pt x="12" y="27"/>
                    </a:moveTo>
                    <a:cubicBezTo>
                      <a:pt x="21" y="23"/>
                      <a:pt x="19" y="23"/>
                      <a:pt x="29" y="18"/>
                    </a:cubicBezTo>
                    <a:cubicBezTo>
                      <a:pt x="26" y="17"/>
                      <a:pt x="11" y="26"/>
                      <a:pt x="0" y="32"/>
                    </a:cubicBezTo>
                    <a:cubicBezTo>
                      <a:pt x="9" y="26"/>
                      <a:pt x="21" y="20"/>
                      <a:pt x="8" y="25"/>
                    </a:cubicBezTo>
                    <a:cubicBezTo>
                      <a:pt x="12" y="22"/>
                      <a:pt x="24" y="16"/>
                      <a:pt x="23" y="15"/>
                    </a:cubicBezTo>
                    <a:cubicBezTo>
                      <a:pt x="27" y="13"/>
                      <a:pt x="27" y="14"/>
                      <a:pt x="30" y="15"/>
                    </a:cubicBezTo>
                    <a:cubicBezTo>
                      <a:pt x="40" y="11"/>
                      <a:pt x="44" y="7"/>
                      <a:pt x="57" y="0"/>
                    </a:cubicBezTo>
                    <a:cubicBezTo>
                      <a:pt x="56" y="2"/>
                      <a:pt x="44" y="8"/>
                      <a:pt x="35" y="14"/>
                    </a:cubicBezTo>
                    <a:cubicBezTo>
                      <a:pt x="39" y="13"/>
                      <a:pt x="50" y="8"/>
                      <a:pt x="35" y="17"/>
                    </a:cubicBezTo>
                    <a:cubicBezTo>
                      <a:pt x="39" y="14"/>
                      <a:pt x="38" y="14"/>
                      <a:pt x="30" y="18"/>
                    </a:cubicBezTo>
                    <a:cubicBezTo>
                      <a:pt x="22" y="22"/>
                      <a:pt x="11" y="30"/>
                      <a:pt x="24" y="23"/>
                    </a:cubicBezTo>
                    <a:cubicBezTo>
                      <a:pt x="24" y="24"/>
                      <a:pt x="16" y="27"/>
                      <a:pt x="11" y="30"/>
                    </a:cubicBezTo>
                    <a:cubicBezTo>
                      <a:pt x="15" y="27"/>
                      <a:pt x="18" y="26"/>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3" name="Group 7039">
              <a:extLst>
                <a:ext uri="{FF2B5EF4-FFF2-40B4-BE49-F238E27FC236}">
                  <a16:creationId xmlns:a16="http://schemas.microsoft.com/office/drawing/2014/main" id="{6C461798-593A-4EB5-A1D9-342543B7867A}"/>
                </a:ext>
              </a:extLst>
            </p:cNvPr>
            <p:cNvGrpSpPr>
              <a:grpSpLocks/>
            </p:cNvGrpSpPr>
            <p:nvPr/>
          </p:nvGrpSpPr>
          <p:grpSpPr bwMode="auto">
            <a:xfrm>
              <a:off x="3422148" y="4581380"/>
              <a:ext cx="1549400" cy="1568450"/>
              <a:chOff x="1805" y="1645"/>
              <a:chExt cx="976" cy="988"/>
            </a:xfrm>
            <a:grpFill/>
          </p:grpSpPr>
          <p:sp>
            <p:nvSpPr>
              <p:cNvPr id="121" name="Freeform 6839">
                <a:extLst>
                  <a:ext uri="{FF2B5EF4-FFF2-40B4-BE49-F238E27FC236}">
                    <a16:creationId xmlns:a16="http://schemas.microsoft.com/office/drawing/2014/main" id="{85CE04ED-7BB9-4679-9A9F-4D630F4D518E}"/>
                  </a:ext>
                </a:extLst>
              </p:cNvPr>
              <p:cNvSpPr>
                <a:spLocks/>
              </p:cNvSpPr>
              <p:nvPr/>
            </p:nvSpPr>
            <p:spPr bwMode="auto">
              <a:xfrm>
                <a:off x="2154" y="2626"/>
                <a:ext cx="36" cy="7"/>
              </a:xfrm>
              <a:custGeom>
                <a:avLst/>
                <a:gdLst>
                  <a:gd name="T0" fmla="*/ 44 w 62"/>
                  <a:gd name="T1" fmla="*/ 10 h 12"/>
                  <a:gd name="T2" fmla="*/ 0 w 62"/>
                  <a:gd name="T3" fmla="*/ 0 h 12"/>
                  <a:gd name="T4" fmla="*/ 7 w 62"/>
                  <a:gd name="T5" fmla="*/ 0 h 12"/>
                  <a:gd name="T6" fmla="*/ 27 w 62"/>
                  <a:gd name="T7" fmla="*/ 4 h 12"/>
                  <a:gd name="T8" fmla="*/ 16 w 62"/>
                  <a:gd name="T9" fmla="*/ 3 h 12"/>
                  <a:gd name="T10" fmla="*/ 59 w 62"/>
                  <a:gd name="T11" fmla="*/ 10 h 12"/>
                  <a:gd name="T12" fmla="*/ 48 w 62"/>
                  <a:gd name="T13" fmla="*/ 10 h 12"/>
                  <a:gd name="T14" fmla="*/ 44 w 62"/>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2">
                    <a:moveTo>
                      <a:pt x="44" y="10"/>
                    </a:moveTo>
                    <a:cubicBezTo>
                      <a:pt x="40" y="10"/>
                      <a:pt x="24" y="5"/>
                      <a:pt x="0" y="0"/>
                    </a:cubicBezTo>
                    <a:cubicBezTo>
                      <a:pt x="7" y="1"/>
                      <a:pt x="15" y="3"/>
                      <a:pt x="7" y="0"/>
                    </a:cubicBezTo>
                    <a:cubicBezTo>
                      <a:pt x="12" y="1"/>
                      <a:pt x="18" y="2"/>
                      <a:pt x="27" y="4"/>
                    </a:cubicBezTo>
                    <a:cubicBezTo>
                      <a:pt x="26" y="4"/>
                      <a:pt x="15" y="2"/>
                      <a:pt x="16" y="3"/>
                    </a:cubicBezTo>
                    <a:cubicBezTo>
                      <a:pt x="18" y="4"/>
                      <a:pt x="41" y="8"/>
                      <a:pt x="59" y="10"/>
                    </a:cubicBezTo>
                    <a:cubicBezTo>
                      <a:pt x="62" y="12"/>
                      <a:pt x="54" y="11"/>
                      <a:pt x="48" y="10"/>
                    </a:cubicBezTo>
                    <a:cubicBezTo>
                      <a:pt x="42" y="9"/>
                      <a:pt x="36" y="8"/>
                      <a:pt x="4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2" name="Freeform 6840">
                <a:extLst>
                  <a:ext uri="{FF2B5EF4-FFF2-40B4-BE49-F238E27FC236}">
                    <a16:creationId xmlns:a16="http://schemas.microsoft.com/office/drawing/2014/main" id="{C241A9CD-070F-4442-A97E-D4CBE63FD227}"/>
                  </a:ext>
                </a:extLst>
              </p:cNvPr>
              <p:cNvSpPr>
                <a:spLocks/>
              </p:cNvSpPr>
              <p:nvPr/>
            </p:nvSpPr>
            <p:spPr bwMode="auto">
              <a:xfrm>
                <a:off x="2398" y="2614"/>
                <a:ext cx="23" cy="6"/>
              </a:xfrm>
              <a:custGeom>
                <a:avLst/>
                <a:gdLst>
                  <a:gd name="T0" fmla="*/ 10 w 40"/>
                  <a:gd name="T1" fmla="*/ 5 h 10"/>
                  <a:gd name="T2" fmla="*/ 2 w 40"/>
                  <a:gd name="T3" fmla="*/ 6 h 10"/>
                  <a:gd name="T4" fmla="*/ 20 w 40"/>
                  <a:gd name="T5" fmla="*/ 0 h 10"/>
                  <a:gd name="T6" fmla="*/ 40 w 40"/>
                  <a:gd name="T7" fmla="*/ 0 h 10"/>
                  <a:gd name="T8" fmla="*/ 26 w 40"/>
                  <a:gd name="T9" fmla="*/ 6 h 10"/>
                  <a:gd name="T10" fmla="*/ 6 w 40"/>
                  <a:gd name="T11" fmla="*/ 10 h 10"/>
                  <a:gd name="T12" fmla="*/ 17 w 40"/>
                  <a:gd name="T13" fmla="*/ 6 h 10"/>
                  <a:gd name="T14" fmla="*/ 27 w 40"/>
                  <a:gd name="T15" fmla="*/ 3 h 10"/>
                  <a:gd name="T16" fmla="*/ 26 w 40"/>
                  <a:gd name="T17" fmla="*/ 2 h 10"/>
                  <a:gd name="T18" fmla="*/ 17 w 40"/>
                  <a:gd name="T19" fmla="*/ 3 h 10"/>
                  <a:gd name="T20" fmla="*/ 9 w 40"/>
                  <a:gd name="T21" fmla="*/ 4 h 10"/>
                  <a:gd name="T22" fmla="*/ 10 w 40"/>
                  <a:gd name="T2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10" y="5"/>
                    </a:moveTo>
                    <a:cubicBezTo>
                      <a:pt x="0" y="10"/>
                      <a:pt x="6" y="4"/>
                      <a:pt x="2" y="6"/>
                    </a:cubicBezTo>
                    <a:cubicBezTo>
                      <a:pt x="0" y="5"/>
                      <a:pt x="14" y="2"/>
                      <a:pt x="20" y="0"/>
                    </a:cubicBezTo>
                    <a:cubicBezTo>
                      <a:pt x="27" y="0"/>
                      <a:pt x="34" y="0"/>
                      <a:pt x="40" y="0"/>
                    </a:cubicBezTo>
                    <a:cubicBezTo>
                      <a:pt x="29" y="4"/>
                      <a:pt x="16" y="6"/>
                      <a:pt x="26" y="6"/>
                    </a:cubicBezTo>
                    <a:cubicBezTo>
                      <a:pt x="16" y="9"/>
                      <a:pt x="16" y="7"/>
                      <a:pt x="6" y="10"/>
                    </a:cubicBezTo>
                    <a:cubicBezTo>
                      <a:pt x="5" y="9"/>
                      <a:pt x="11" y="8"/>
                      <a:pt x="17" y="6"/>
                    </a:cubicBezTo>
                    <a:cubicBezTo>
                      <a:pt x="23" y="5"/>
                      <a:pt x="28" y="3"/>
                      <a:pt x="27" y="3"/>
                    </a:cubicBezTo>
                    <a:cubicBezTo>
                      <a:pt x="23" y="5"/>
                      <a:pt x="12" y="5"/>
                      <a:pt x="26" y="2"/>
                    </a:cubicBezTo>
                    <a:cubicBezTo>
                      <a:pt x="22" y="2"/>
                      <a:pt x="9" y="7"/>
                      <a:pt x="17" y="3"/>
                    </a:cubicBezTo>
                    <a:cubicBezTo>
                      <a:pt x="17" y="2"/>
                      <a:pt x="12" y="4"/>
                      <a:pt x="9" y="4"/>
                    </a:cubicBezTo>
                    <a:cubicBezTo>
                      <a:pt x="5" y="6"/>
                      <a:pt x="7" y="6"/>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3" name="Freeform 6841">
                <a:extLst>
                  <a:ext uri="{FF2B5EF4-FFF2-40B4-BE49-F238E27FC236}">
                    <a16:creationId xmlns:a16="http://schemas.microsoft.com/office/drawing/2014/main" id="{E3CE5DBC-2CB9-43B0-ADF5-DBDA33DB8881}"/>
                  </a:ext>
                </a:extLst>
              </p:cNvPr>
              <p:cNvSpPr>
                <a:spLocks/>
              </p:cNvSpPr>
              <p:nvPr/>
            </p:nvSpPr>
            <p:spPr bwMode="auto">
              <a:xfrm>
                <a:off x="2776" y="2178"/>
                <a:ext cx="5" cy="29"/>
              </a:xfrm>
              <a:custGeom>
                <a:avLst/>
                <a:gdLst>
                  <a:gd name="T0" fmla="*/ 0 w 8"/>
                  <a:gd name="T1" fmla="*/ 52 h 52"/>
                  <a:gd name="T2" fmla="*/ 7 w 8"/>
                  <a:gd name="T3" fmla="*/ 1 h 52"/>
                  <a:gd name="T4" fmla="*/ 6 w 8"/>
                  <a:gd name="T5" fmla="*/ 25 h 52"/>
                  <a:gd name="T6" fmla="*/ 0 w 8"/>
                  <a:gd name="T7" fmla="*/ 52 h 52"/>
                </a:gdLst>
                <a:ahLst/>
                <a:cxnLst>
                  <a:cxn ang="0">
                    <a:pos x="T0" y="T1"/>
                  </a:cxn>
                  <a:cxn ang="0">
                    <a:pos x="T2" y="T3"/>
                  </a:cxn>
                  <a:cxn ang="0">
                    <a:pos x="T4" y="T5"/>
                  </a:cxn>
                  <a:cxn ang="0">
                    <a:pos x="T6" y="T7"/>
                  </a:cxn>
                </a:cxnLst>
                <a:rect l="0" t="0" r="r" b="b"/>
                <a:pathLst>
                  <a:path w="8" h="52">
                    <a:moveTo>
                      <a:pt x="0" y="52"/>
                    </a:moveTo>
                    <a:cubicBezTo>
                      <a:pt x="4" y="39"/>
                      <a:pt x="6" y="19"/>
                      <a:pt x="7" y="1"/>
                    </a:cubicBezTo>
                    <a:cubicBezTo>
                      <a:pt x="8" y="0"/>
                      <a:pt x="8" y="12"/>
                      <a:pt x="6" y="25"/>
                    </a:cubicBezTo>
                    <a:cubicBezTo>
                      <a:pt x="5" y="38"/>
                      <a:pt x="2" y="51"/>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4" name="Freeform 6842">
                <a:extLst>
                  <a:ext uri="{FF2B5EF4-FFF2-40B4-BE49-F238E27FC236}">
                    <a16:creationId xmlns:a16="http://schemas.microsoft.com/office/drawing/2014/main" id="{DEE3C92C-4F68-495C-AF9F-4A09C41F2602}"/>
                  </a:ext>
                </a:extLst>
              </p:cNvPr>
              <p:cNvSpPr>
                <a:spLocks/>
              </p:cNvSpPr>
              <p:nvPr/>
            </p:nvSpPr>
            <p:spPr bwMode="auto">
              <a:xfrm>
                <a:off x="2770" y="2219"/>
                <a:ext cx="4" cy="15"/>
              </a:xfrm>
              <a:custGeom>
                <a:avLst/>
                <a:gdLst>
                  <a:gd name="T0" fmla="*/ 6 w 7"/>
                  <a:gd name="T1" fmla="*/ 6 h 28"/>
                  <a:gd name="T2" fmla="*/ 4 w 7"/>
                  <a:gd name="T3" fmla="*/ 23 h 28"/>
                  <a:gd name="T4" fmla="*/ 5 w 7"/>
                  <a:gd name="T5" fmla="*/ 9 h 28"/>
                  <a:gd name="T6" fmla="*/ 3 w 7"/>
                  <a:gd name="T7" fmla="*/ 14 h 28"/>
                  <a:gd name="T8" fmla="*/ 1 w 7"/>
                  <a:gd name="T9" fmla="*/ 28 h 28"/>
                  <a:gd name="T10" fmla="*/ 5 w 7"/>
                  <a:gd name="T11" fmla="*/ 3 h 28"/>
                  <a:gd name="T12" fmla="*/ 6 w 7"/>
                  <a:gd name="T13" fmla="*/ 6 h 28"/>
                </a:gdLst>
                <a:ahLst/>
                <a:cxnLst>
                  <a:cxn ang="0">
                    <a:pos x="T0" y="T1"/>
                  </a:cxn>
                  <a:cxn ang="0">
                    <a:pos x="T2" y="T3"/>
                  </a:cxn>
                  <a:cxn ang="0">
                    <a:pos x="T4" y="T5"/>
                  </a:cxn>
                  <a:cxn ang="0">
                    <a:pos x="T6" y="T7"/>
                  </a:cxn>
                  <a:cxn ang="0">
                    <a:pos x="T8" y="T9"/>
                  </a:cxn>
                  <a:cxn ang="0">
                    <a:pos x="T10" y="T11"/>
                  </a:cxn>
                  <a:cxn ang="0">
                    <a:pos x="T12" y="T13"/>
                  </a:cxn>
                </a:cxnLst>
                <a:rect l="0" t="0" r="r" b="b"/>
                <a:pathLst>
                  <a:path w="7" h="28">
                    <a:moveTo>
                      <a:pt x="6" y="6"/>
                    </a:moveTo>
                    <a:cubicBezTo>
                      <a:pt x="6" y="8"/>
                      <a:pt x="5" y="17"/>
                      <a:pt x="4" y="23"/>
                    </a:cubicBezTo>
                    <a:cubicBezTo>
                      <a:pt x="3" y="23"/>
                      <a:pt x="5" y="14"/>
                      <a:pt x="5" y="9"/>
                    </a:cubicBezTo>
                    <a:cubicBezTo>
                      <a:pt x="4" y="10"/>
                      <a:pt x="4" y="13"/>
                      <a:pt x="3" y="14"/>
                    </a:cubicBezTo>
                    <a:cubicBezTo>
                      <a:pt x="2" y="21"/>
                      <a:pt x="4" y="18"/>
                      <a:pt x="1" y="28"/>
                    </a:cubicBezTo>
                    <a:cubicBezTo>
                      <a:pt x="0" y="27"/>
                      <a:pt x="3" y="11"/>
                      <a:pt x="5" y="3"/>
                    </a:cubicBezTo>
                    <a:cubicBezTo>
                      <a:pt x="7" y="0"/>
                      <a:pt x="4" y="1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5" name="Freeform 6843">
                <a:extLst>
                  <a:ext uri="{FF2B5EF4-FFF2-40B4-BE49-F238E27FC236}">
                    <a16:creationId xmlns:a16="http://schemas.microsoft.com/office/drawing/2014/main" id="{EF729B0D-78A4-44BD-9A59-0D838A3C6841}"/>
                  </a:ext>
                </a:extLst>
              </p:cNvPr>
              <p:cNvSpPr>
                <a:spLocks/>
              </p:cNvSpPr>
              <p:nvPr/>
            </p:nvSpPr>
            <p:spPr bwMode="auto">
              <a:xfrm>
                <a:off x="2429" y="2604"/>
                <a:ext cx="20" cy="8"/>
              </a:xfrm>
              <a:custGeom>
                <a:avLst/>
                <a:gdLst>
                  <a:gd name="T0" fmla="*/ 23 w 35"/>
                  <a:gd name="T1" fmla="*/ 3 h 14"/>
                  <a:gd name="T2" fmla="*/ 9 w 35"/>
                  <a:gd name="T3" fmla="*/ 9 h 14"/>
                  <a:gd name="T4" fmla="*/ 35 w 35"/>
                  <a:gd name="T5" fmla="*/ 0 h 14"/>
                  <a:gd name="T6" fmla="*/ 0 w 35"/>
                  <a:gd name="T7" fmla="*/ 14 h 14"/>
                  <a:gd name="T8" fmla="*/ 0 w 35"/>
                  <a:gd name="T9" fmla="*/ 10 h 14"/>
                  <a:gd name="T10" fmla="*/ 23 w 35"/>
                  <a:gd name="T11" fmla="*/ 3 h 14"/>
                </a:gdLst>
                <a:ahLst/>
                <a:cxnLst>
                  <a:cxn ang="0">
                    <a:pos x="T0" y="T1"/>
                  </a:cxn>
                  <a:cxn ang="0">
                    <a:pos x="T2" y="T3"/>
                  </a:cxn>
                  <a:cxn ang="0">
                    <a:pos x="T4" y="T5"/>
                  </a:cxn>
                  <a:cxn ang="0">
                    <a:pos x="T6" y="T7"/>
                  </a:cxn>
                  <a:cxn ang="0">
                    <a:pos x="T8" y="T9"/>
                  </a:cxn>
                  <a:cxn ang="0">
                    <a:pos x="T10" y="T11"/>
                  </a:cxn>
                </a:cxnLst>
                <a:rect l="0" t="0" r="r" b="b"/>
                <a:pathLst>
                  <a:path w="35" h="14">
                    <a:moveTo>
                      <a:pt x="23" y="3"/>
                    </a:moveTo>
                    <a:cubicBezTo>
                      <a:pt x="28" y="3"/>
                      <a:pt x="15" y="7"/>
                      <a:pt x="9" y="9"/>
                    </a:cubicBezTo>
                    <a:cubicBezTo>
                      <a:pt x="12" y="9"/>
                      <a:pt x="27" y="3"/>
                      <a:pt x="35" y="0"/>
                    </a:cubicBezTo>
                    <a:cubicBezTo>
                      <a:pt x="29" y="3"/>
                      <a:pt x="15" y="9"/>
                      <a:pt x="0" y="14"/>
                    </a:cubicBezTo>
                    <a:cubicBezTo>
                      <a:pt x="3" y="11"/>
                      <a:pt x="6" y="9"/>
                      <a:pt x="0" y="10"/>
                    </a:cubicBezTo>
                    <a:cubicBezTo>
                      <a:pt x="3" y="8"/>
                      <a:pt x="21"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6" name="Freeform 6844">
                <a:extLst>
                  <a:ext uri="{FF2B5EF4-FFF2-40B4-BE49-F238E27FC236}">
                    <a16:creationId xmlns:a16="http://schemas.microsoft.com/office/drawing/2014/main" id="{E002DF93-6DB8-471B-A049-24B5561A3901}"/>
                  </a:ext>
                </a:extLst>
              </p:cNvPr>
              <p:cNvSpPr>
                <a:spLocks noEditPoints="1"/>
              </p:cNvSpPr>
              <p:nvPr/>
            </p:nvSpPr>
            <p:spPr bwMode="auto">
              <a:xfrm>
                <a:off x="2738" y="1927"/>
                <a:ext cx="39" cy="136"/>
              </a:xfrm>
              <a:custGeom>
                <a:avLst/>
                <a:gdLst>
                  <a:gd name="T0" fmla="*/ 24 w 70"/>
                  <a:gd name="T1" fmla="*/ 38 h 240"/>
                  <a:gd name="T2" fmla="*/ 13 w 70"/>
                  <a:gd name="T3" fmla="*/ 10 h 240"/>
                  <a:gd name="T4" fmla="*/ 15 w 70"/>
                  <a:gd name="T5" fmla="*/ 23 h 240"/>
                  <a:gd name="T6" fmla="*/ 11 w 70"/>
                  <a:gd name="T7" fmla="*/ 13 h 240"/>
                  <a:gd name="T8" fmla="*/ 10 w 70"/>
                  <a:gd name="T9" fmla="*/ 15 h 240"/>
                  <a:gd name="T10" fmla="*/ 14 w 70"/>
                  <a:gd name="T11" fmla="*/ 25 h 240"/>
                  <a:gd name="T12" fmla="*/ 37 w 70"/>
                  <a:gd name="T13" fmla="*/ 90 h 240"/>
                  <a:gd name="T14" fmla="*/ 24 w 70"/>
                  <a:gd name="T15" fmla="*/ 56 h 240"/>
                  <a:gd name="T16" fmla="*/ 9 w 70"/>
                  <a:gd name="T17" fmla="*/ 21 h 240"/>
                  <a:gd name="T18" fmla="*/ 12 w 70"/>
                  <a:gd name="T19" fmla="*/ 23 h 240"/>
                  <a:gd name="T20" fmla="*/ 5 w 70"/>
                  <a:gd name="T21" fmla="*/ 9 h 240"/>
                  <a:gd name="T22" fmla="*/ 2 w 70"/>
                  <a:gd name="T23" fmla="*/ 5 h 240"/>
                  <a:gd name="T24" fmla="*/ 14 w 70"/>
                  <a:gd name="T25" fmla="*/ 34 h 240"/>
                  <a:gd name="T26" fmla="*/ 27 w 70"/>
                  <a:gd name="T27" fmla="*/ 68 h 240"/>
                  <a:gd name="T28" fmla="*/ 25 w 70"/>
                  <a:gd name="T29" fmla="*/ 66 h 240"/>
                  <a:gd name="T30" fmla="*/ 39 w 70"/>
                  <a:gd name="T31" fmla="*/ 112 h 240"/>
                  <a:gd name="T32" fmla="*/ 37 w 70"/>
                  <a:gd name="T33" fmla="*/ 113 h 240"/>
                  <a:gd name="T34" fmla="*/ 41 w 70"/>
                  <a:gd name="T35" fmla="*/ 109 h 240"/>
                  <a:gd name="T36" fmla="*/ 40 w 70"/>
                  <a:gd name="T37" fmla="*/ 111 h 240"/>
                  <a:gd name="T38" fmla="*/ 33 w 70"/>
                  <a:gd name="T39" fmla="*/ 90 h 240"/>
                  <a:gd name="T40" fmla="*/ 34 w 70"/>
                  <a:gd name="T41" fmla="*/ 85 h 240"/>
                  <a:gd name="T42" fmla="*/ 37 w 70"/>
                  <a:gd name="T43" fmla="*/ 95 h 240"/>
                  <a:gd name="T44" fmla="*/ 36 w 70"/>
                  <a:gd name="T45" fmla="*/ 96 h 240"/>
                  <a:gd name="T46" fmla="*/ 45 w 70"/>
                  <a:gd name="T47" fmla="*/ 114 h 240"/>
                  <a:gd name="T48" fmla="*/ 39 w 70"/>
                  <a:gd name="T49" fmla="*/ 102 h 240"/>
                  <a:gd name="T50" fmla="*/ 38 w 70"/>
                  <a:gd name="T51" fmla="*/ 94 h 240"/>
                  <a:gd name="T52" fmla="*/ 44 w 70"/>
                  <a:gd name="T53" fmla="*/ 111 h 240"/>
                  <a:gd name="T54" fmla="*/ 47 w 70"/>
                  <a:gd name="T55" fmla="*/ 125 h 240"/>
                  <a:gd name="T56" fmla="*/ 53 w 70"/>
                  <a:gd name="T57" fmla="*/ 146 h 240"/>
                  <a:gd name="T58" fmla="*/ 47 w 70"/>
                  <a:gd name="T59" fmla="*/ 130 h 240"/>
                  <a:gd name="T60" fmla="*/ 56 w 70"/>
                  <a:gd name="T61" fmla="*/ 169 h 240"/>
                  <a:gd name="T62" fmla="*/ 62 w 70"/>
                  <a:gd name="T63" fmla="*/ 191 h 240"/>
                  <a:gd name="T64" fmla="*/ 66 w 70"/>
                  <a:gd name="T65" fmla="*/ 223 h 240"/>
                  <a:gd name="T66" fmla="*/ 70 w 70"/>
                  <a:gd name="T67" fmla="*/ 240 h 240"/>
                  <a:gd name="T68" fmla="*/ 66 w 70"/>
                  <a:gd name="T69" fmla="*/ 204 h 240"/>
                  <a:gd name="T70" fmla="*/ 60 w 70"/>
                  <a:gd name="T71" fmla="*/ 166 h 240"/>
                  <a:gd name="T72" fmla="*/ 54 w 70"/>
                  <a:gd name="T73" fmla="*/ 154 h 240"/>
                  <a:gd name="T74" fmla="*/ 57 w 70"/>
                  <a:gd name="T75" fmla="*/ 155 h 240"/>
                  <a:gd name="T76" fmla="*/ 47 w 70"/>
                  <a:gd name="T77" fmla="*/ 116 h 240"/>
                  <a:gd name="T78" fmla="*/ 34 w 70"/>
                  <a:gd name="T79" fmla="*/ 75 h 240"/>
                  <a:gd name="T80" fmla="*/ 38 w 70"/>
                  <a:gd name="T81" fmla="*/ 84 h 240"/>
                  <a:gd name="T82" fmla="*/ 27 w 70"/>
                  <a:gd name="T83" fmla="*/ 48 h 240"/>
                  <a:gd name="T84" fmla="*/ 29 w 70"/>
                  <a:gd name="T85" fmla="*/ 56 h 240"/>
                  <a:gd name="T86" fmla="*/ 26 w 70"/>
                  <a:gd name="T87" fmla="*/ 50 h 240"/>
                  <a:gd name="T88" fmla="*/ 18 w 70"/>
                  <a:gd name="T89" fmla="*/ 27 h 240"/>
                  <a:gd name="T90" fmla="*/ 24 w 70"/>
                  <a:gd name="T91" fmla="*/ 38 h 240"/>
                  <a:gd name="T92" fmla="*/ 23 w 70"/>
                  <a:gd name="T93" fmla="*/ 43 h 240"/>
                  <a:gd name="T94" fmla="*/ 20 w 70"/>
                  <a:gd name="T95" fmla="*/ 38 h 240"/>
                  <a:gd name="T96" fmla="*/ 13 w 70"/>
                  <a:gd name="T97" fmla="*/ 20 h 240"/>
                  <a:gd name="T98" fmla="*/ 23 w 70"/>
                  <a:gd name="T99" fmla="*/ 4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 h="240">
                    <a:moveTo>
                      <a:pt x="24" y="38"/>
                    </a:moveTo>
                    <a:cubicBezTo>
                      <a:pt x="18" y="25"/>
                      <a:pt x="16" y="15"/>
                      <a:pt x="13" y="10"/>
                    </a:cubicBezTo>
                    <a:cubicBezTo>
                      <a:pt x="10" y="8"/>
                      <a:pt x="17" y="24"/>
                      <a:pt x="15" y="23"/>
                    </a:cubicBezTo>
                    <a:cubicBezTo>
                      <a:pt x="11" y="13"/>
                      <a:pt x="11" y="13"/>
                      <a:pt x="11" y="13"/>
                    </a:cubicBezTo>
                    <a:cubicBezTo>
                      <a:pt x="9" y="12"/>
                      <a:pt x="13" y="20"/>
                      <a:pt x="10" y="15"/>
                    </a:cubicBezTo>
                    <a:cubicBezTo>
                      <a:pt x="13" y="22"/>
                      <a:pt x="17" y="29"/>
                      <a:pt x="14" y="25"/>
                    </a:cubicBezTo>
                    <a:cubicBezTo>
                      <a:pt x="22" y="46"/>
                      <a:pt x="30" y="68"/>
                      <a:pt x="37" y="90"/>
                    </a:cubicBezTo>
                    <a:cubicBezTo>
                      <a:pt x="34" y="84"/>
                      <a:pt x="29" y="70"/>
                      <a:pt x="24" y="56"/>
                    </a:cubicBezTo>
                    <a:cubicBezTo>
                      <a:pt x="18" y="42"/>
                      <a:pt x="13" y="28"/>
                      <a:pt x="9" y="21"/>
                    </a:cubicBezTo>
                    <a:cubicBezTo>
                      <a:pt x="10" y="20"/>
                      <a:pt x="11" y="24"/>
                      <a:pt x="12" y="23"/>
                    </a:cubicBezTo>
                    <a:cubicBezTo>
                      <a:pt x="10" y="21"/>
                      <a:pt x="7" y="14"/>
                      <a:pt x="5" y="9"/>
                    </a:cubicBezTo>
                    <a:cubicBezTo>
                      <a:pt x="2" y="3"/>
                      <a:pt x="0" y="0"/>
                      <a:pt x="2" y="5"/>
                    </a:cubicBezTo>
                    <a:cubicBezTo>
                      <a:pt x="6" y="16"/>
                      <a:pt x="10" y="25"/>
                      <a:pt x="14" y="34"/>
                    </a:cubicBezTo>
                    <a:cubicBezTo>
                      <a:pt x="17" y="43"/>
                      <a:pt x="22" y="54"/>
                      <a:pt x="27" y="68"/>
                    </a:cubicBezTo>
                    <a:cubicBezTo>
                      <a:pt x="26" y="68"/>
                      <a:pt x="25" y="64"/>
                      <a:pt x="25" y="66"/>
                    </a:cubicBezTo>
                    <a:cubicBezTo>
                      <a:pt x="32" y="87"/>
                      <a:pt x="36" y="98"/>
                      <a:pt x="39" y="112"/>
                    </a:cubicBezTo>
                    <a:cubicBezTo>
                      <a:pt x="37" y="109"/>
                      <a:pt x="34" y="101"/>
                      <a:pt x="37" y="113"/>
                    </a:cubicBezTo>
                    <a:cubicBezTo>
                      <a:pt x="43" y="129"/>
                      <a:pt x="41" y="118"/>
                      <a:pt x="41" y="109"/>
                    </a:cubicBezTo>
                    <a:cubicBezTo>
                      <a:pt x="39" y="104"/>
                      <a:pt x="40" y="111"/>
                      <a:pt x="40" y="111"/>
                    </a:cubicBezTo>
                    <a:cubicBezTo>
                      <a:pt x="38" y="104"/>
                      <a:pt x="35" y="97"/>
                      <a:pt x="33" y="90"/>
                    </a:cubicBezTo>
                    <a:cubicBezTo>
                      <a:pt x="34" y="90"/>
                      <a:pt x="33" y="85"/>
                      <a:pt x="34" y="85"/>
                    </a:cubicBezTo>
                    <a:cubicBezTo>
                      <a:pt x="35" y="89"/>
                      <a:pt x="36" y="89"/>
                      <a:pt x="37" y="95"/>
                    </a:cubicBezTo>
                    <a:cubicBezTo>
                      <a:pt x="36" y="96"/>
                      <a:pt x="36" y="96"/>
                      <a:pt x="36" y="96"/>
                    </a:cubicBezTo>
                    <a:cubicBezTo>
                      <a:pt x="40" y="109"/>
                      <a:pt x="42" y="108"/>
                      <a:pt x="45" y="114"/>
                    </a:cubicBezTo>
                    <a:cubicBezTo>
                      <a:pt x="42" y="100"/>
                      <a:pt x="42" y="108"/>
                      <a:pt x="39" y="102"/>
                    </a:cubicBezTo>
                    <a:cubicBezTo>
                      <a:pt x="38" y="98"/>
                      <a:pt x="38" y="96"/>
                      <a:pt x="38" y="94"/>
                    </a:cubicBezTo>
                    <a:cubicBezTo>
                      <a:pt x="41" y="97"/>
                      <a:pt x="43" y="104"/>
                      <a:pt x="44" y="111"/>
                    </a:cubicBezTo>
                    <a:cubicBezTo>
                      <a:pt x="46" y="117"/>
                      <a:pt x="47" y="124"/>
                      <a:pt x="47" y="125"/>
                    </a:cubicBezTo>
                    <a:cubicBezTo>
                      <a:pt x="49" y="132"/>
                      <a:pt x="54" y="138"/>
                      <a:pt x="53" y="146"/>
                    </a:cubicBezTo>
                    <a:cubicBezTo>
                      <a:pt x="51" y="137"/>
                      <a:pt x="48" y="127"/>
                      <a:pt x="47" y="130"/>
                    </a:cubicBezTo>
                    <a:cubicBezTo>
                      <a:pt x="52" y="143"/>
                      <a:pt x="54" y="155"/>
                      <a:pt x="56" y="169"/>
                    </a:cubicBezTo>
                    <a:cubicBezTo>
                      <a:pt x="58" y="171"/>
                      <a:pt x="60" y="180"/>
                      <a:pt x="62" y="191"/>
                    </a:cubicBezTo>
                    <a:cubicBezTo>
                      <a:pt x="64" y="203"/>
                      <a:pt x="66" y="215"/>
                      <a:pt x="66" y="223"/>
                    </a:cubicBezTo>
                    <a:cubicBezTo>
                      <a:pt x="68" y="232"/>
                      <a:pt x="69" y="235"/>
                      <a:pt x="70" y="240"/>
                    </a:cubicBezTo>
                    <a:cubicBezTo>
                      <a:pt x="70" y="230"/>
                      <a:pt x="68" y="217"/>
                      <a:pt x="66" y="204"/>
                    </a:cubicBezTo>
                    <a:cubicBezTo>
                      <a:pt x="64" y="192"/>
                      <a:pt x="61" y="178"/>
                      <a:pt x="60" y="166"/>
                    </a:cubicBezTo>
                    <a:cubicBezTo>
                      <a:pt x="58" y="169"/>
                      <a:pt x="57" y="167"/>
                      <a:pt x="54" y="154"/>
                    </a:cubicBezTo>
                    <a:cubicBezTo>
                      <a:pt x="55" y="152"/>
                      <a:pt x="56" y="157"/>
                      <a:pt x="57" y="155"/>
                    </a:cubicBezTo>
                    <a:cubicBezTo>
                      <a:pt x="55" y="145"/>
                      <a:pt x="51" y="131"/>
                      <a:pt x="47" y="116"/>
                    </a:cubicBezTo>
                    <a:cubicBezTo>
                      <a:pt x="42" y="101"/>
                      <a:pt x="38" y="86"/>
                      <a:pt x="34" y="75"/>
                    </a:cubicBezTo>
                    <a:cubicBezTo>
                      <a:pt x="35" y="80"/>
                      <a:pt x="37" y="87"/>
                      <a:pt x="38" y="84"/>
                    </a:cubicBezTo>
                    <a:cubicBezTo>
                      <a:pt x="31" y="67"/>
                      <a:pt x="31" y="57"/>
                      <a:pt x="27" y="48"/>
                    </a:cubicBezTo>
                    <a:cubicBezTo>
                      <a:pt x="28" y="52"/>
                      <a:pt x="29" y="54"/>
                      <a:pt x="29" y="56"/>
                    </a:cubicBezTo>
                    <a:cubicBezTo>
                      <a:pt x="28" y="53"/>
                      <a:pt x="27" y="52"/>
                      <a:pt x="26" y="50"/>
                    </a:cubicBezTo>
                    <a:cubicBezTo>
                      <a:pt x="21" y="36"/>
                      <a:pt x="18" y="29"/>
                      <a:pt x="18" y="27"/>
                    </a:cubicBezTo>
                    <a:cubicBezTo>
                      <a:pt x="18" y="26"/>
                      <a:pt x="20" y="29"/>
                      <a:pt x="24" y="38"/>
                    </a:cubicBezTo>
                    <a:close/>
                    <a:moveTo>
                      <a:pt x="23" y="43"/>
                    </a:moveTo>
                    <a:cubicBezTo>
                      <a:pt x="22" y="42"/>
                      <a:pt x="21" y="39"/>
                      <a:pt x="20" y="38"/>
                    </a:cubicBezTo>
                    <a:cubicBezTo>
                      <a:pt x="16" y="30"/>
                      <a:pt x="17" y="30"/>
                      <a:pt x="13" y="20"/>
                    </a:cubicBezTo>
                    <a:cubicBezTo>
                      <a:pt x="17" y="27"/>
                      <a:pt x="20" y="35"/>
                      <a:pt x="2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7" name="Freeform 6845">
                <a:extLst>
                  <a:ext uri="{FF2B5EF4-FFF2-40B4-BE49-F238E27FC236}">
                    <a16:creationId xmlns:a16="http://schemas.microsoft.com/office/drawing/2014/main" id="{CBFB7110-719D-42BE-9475-C8743376F37A}"/>
                  </a:ext>
                </a:extLst>
              </p:cNvPr>
              <p:cNvSpPr>
                <a:spLocks/>
              </p:cNvSpPr>
              <p:nvPr/>
            </p:nvSpPr>
            <p:spPr bwMode="auto">
              <a:xfrm>
                <a:off x="2645" y="2461"/>
                <a:ext cx="8" cy="8"/>
              </a:xfrm>
              <a:custGeom>
                <a:avLst/>
                <a:gdLst>
                  <a:gd name="T0" fmla="*/ 12 w 14"/>
                  <a:gd name="T1" fmla="*/ 2 h 14"/>
                  <a:gd name="T2" fmla="*/ 7 w 14"/>
                  <a:gd name="T3" fmla="*/ 11 h 14"/>
                  <a:gd name="T4" fmla="*/ 9 w 14"/>
                  <a:gd name="T5" fmla="*/ 8 h 14"/>
                  <a:gd name="T6" fmla="*/ 1 w 14"/>
                  <a:gd name="T7" fmla="*/ 14 h 14"/>
                  <a:gd name="T8" fmla="*/ 12 w 14"/>
                  <a:gd name="T9" fmla="*/ 2 h 14"/>
                </a:gdLst>
                <a:ahLst/>
                <a:cxnLst>
                  <a:cxn ang="0">
                    <a:pos x="T0" y="T1"/>
                  </a:cxn>
                  <a:cxn ang="0">
                    <a:pos x="T2" y="T3"/>
                  </a:cxn>
                  <a:cxn ang="0">
                    <a:pos x="T4" y="T5"/>
                  </a:cxn>
                  <a:cxn ang="0">
                    <a:pos x="T6" y="T7"/>
                  </a:cxn>
                  <a:cxn ang="0">
                    <a:pos x="T8" y="T9"/>
                  </a:cxn>
                </a:cxnLst>
                <a:rect l="0" t="0" r="r" b="b"/>
                <a:pathLst>
                  <a:path w="14" h="14">
                    <a:moveTo>
                      <a:pt x="12" y="2"/>
                    </a:moveTo>
                    <a:cubicBezTo>
                      <a:pt x="13" y="0"/>
                      <a:pt x="14" y="4"/>
                      <a:pt x="7" y="11"/>
                    </a:cubicBezTo>
                    <a:cubicBezTo>
                      <a:pt x="6" y="12"/>
                      <a:pt x="8" y="10"/>
                      <a:pt x="9" y="8"/>
                    </a:cubicBezTo>
                    <a:cubicBezTo>
                      <a:pt x="4" y="12"/>
                      <a:pt x="4" y="12"/>
                      <a:pt x="1" y="14"/>
                    </a:cubicBezTo>
                    <a:cubicBezTo>
                      <a:pt x="0" y="13"/>
                      <a:pt x="12" y="5"/>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8" name="Freeform 6846">
                <a:extLst>
                  <a:ext uri="{FF2B5EF4-FFF2-40B4-BE49-F238E27FC236}">
                    <a16:creationId xmlns:a16="http://schemas.microsoft.com/office/drawing/2014/main" id="{320EE497-88BC-49CF-8A28-EEFEC2BC17A0}"/>
                  </a:ext>
                </a:extLst>
              </p:cNvPr>
              <p:cNvSpPr>
                <a:spLocks/>
              </p:cNvSpPr>
              <p:nvPr/>
            </p:nvSpPr>
            <p:spPr bwMode="auto">
              <a:xfrm>
                <a:off x="2710" y="2373"/>
                <a:ext cx="6" cy="10"/>
              </a:xfrm>
              <a:custGeom>
                <a:avLst/>
                <a:gdLst>
                  <a:gd name="T0" fmla="*/ 11 w 11"/>
                  <a:gd name="T1" fmla="*/ 2 h 18"/>
                  <a:gd name="T2" fmla="*/ 0 w 11"/>
                  <a:gd name="T3" fmla="*/ 18 h 18"/>
                  <a:gd name="T4" fmla="*/ 8 w 11"/>
                  <a:gd name="T5" fmla="*/ 2 h 18"/>
                  <a:gd name="T6" fmla="*/ 11 w 11"/>
                  <a:gd name="T7" fmla="*/ 2 h 18"/>
                </a:gdLst>
                <a:ahLst/>
                <a:cxnLst>
                  <a:cxn ang="0">
                    <a:pos x="T0" y="T1"/>
                  </a:cxn>
                  <a:cxn ang="0">
                    <a:pos x="T2" y="T3"/>
                  </a:cxn>
                  <a:cxn ang="0">
                    <a:pos x="T4" y="T5"/>
                  </a:cxn>
                  <a:cxn ang="0">
                    <a:pos x="T6" y="T7"/>
                  </a:cxn>
                </a:cxnLst>
                <a:rect l="0" t="0" r="r" b="b"/>
                <a:pathLst>
                  <a:path w="11" h="18">
                    <a:moveTo>
                      <a:pt x="11" y="2"/>
                    </a:moveTo>
                    <a:cubicBezTo>
                      <a:pt x="9" y="8"/>
                      <a:pt x="5" y="10"/>
                      <a:pt x="0" y="18"/>
                    </a:cubicBezTo>
                    <a:cubicBezTo>
                      <a:pt x="1" y="16"/>
                      <a:pt x="4" y="10"/>
                      <a:pt x="8" y="2"/>
                    </a:cubicBezTo>
                    <a:cubicBezTo>
                      <a:pt x="10" y="0"/>
                      <a:pt x="5" y="1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9" name="Freeform 6847">
                <a:extLst>
                  <a:ext uri="{FF2B5EF4-FFF2-40B4-BE49-F238E27FC236}">
                    <a16:creationId xmlns:a16="http://schemas.microsoft.com/office/drawing/2014/main" id="{EECCA906-4528-476C-A957-DA5B517E5B7C}"/>
                  </a:ext>
                </a:extLst>
              </p:cNvPr>
              <p:cNvSpPr>
                <a:spLocks noEditPoints="1"/>
              </p:cNvSpPr>
              <p:nvPr/>
            </p:nvSpPr>
            <p:spPr bwMode="auto">
              <a:xfrm>
                <a:off x="2774" y="2065"/>
                <a:ext cx="7" cy="54"/>
              </a:xfrm>
              <a:custGeom>
                <a:avLst/>
                <a:gdLst>
                  <a:gd name="T0" fmla="*/ 3 w 11"/>
                  <a:gd name="T1" fmla="*/ 22 h 95"/>
                  <a:gd name="T2" fmla="*/ 0 w 11"/>
                  <a:gd name="T3" fmla="*/ 10 h 95"/>
                  <a:gd name="T4" fmla="*/ 1 w 11"/>
                  <a:gd name="T5" fmla="*/ 26 h 95"/>
                  <a:gd name="T6" fmla="*/ 1 w 11"/>
                  <a:gd name="T7" fmla="*/ 40 h 95"/>
                  <a:gd name="T8" fmla="*/ 5 w 11"/>
                  <a:gd name="T9" fmla="*/ 60 h 95"/>
                  <a:gd name="T10" fmla="*/ 4 w 11"/>
                  <a:gd name="T11" fmla="*/ 64 h 95"/>
                  <a:gd name="T12" fmla="*/ 5 w 11"/>
                  <a:gd name="T13" fmla="*/ 81 h 95"/>
                  <a:gd name="T14" fmla="*/ 5 w 11"/>
                  <a:gd name="T15" fmla="*/ 93 h 95"/>
                  <a:gd name="T16" fmla="*/ 8 w 11"/>
                  <a:gd name="T17" fmla="*/ 84 h 95"/>
                  <a:gd name="T18" fmla="*/ 5 w 11"/>
                  <a:gd name="T19" fmla="*/ 55 h 95"/>
                  <a:gd name="T20" fmla="*/ 4 w 11"/>
                  <a:gd name="T21" fmla="*/ 26 h 95"/>
                  <a:gd name="T22" fmla="*/ 7 w 11"/>
                  <a:gd name="T23" fmla="*/ 81 h 95"/>
                  <a:gd name="T24" fmla="*/ 11 w 11"/>
                  <a:gd name="T25" fmla="*/ 82 h 95"/>
                  <a:gd name="T26" fmla="*/ 11 w 11"/>
                  <a:gd name="T27" fmla="*/ 55 h 95"/>
                  <a:gd name="T28" fmla="*/ 8 w 11"/>
                  <a:gd name="T29" fmla="*/ 11 h 95"/>
                  <a:gd name="T30" fmla="*/ 5 w 11"/>
                  <a:gd name="T31" fmla="*/ 9 h 95"/>
                  <a:gd name="T32" fmla="*/ 9 w 11"/>
                  <a:gd name="T33" fmla="*/ 35 h 95"/>
                  <a:gd name="T34" fmla="*/ 8 w 11"/>
                  <a:gd name="T35" fmla="*/ 50 h 95"/>
                  <a:gd name="T36" fmla="*/ 4 w 11"/>
                  <a:gd name="T37" fmla="*/ 14 h 95"/>
                  <a:gd name="T38" fmla="*/ 5 w 11"/>
                  <a:gd name="T39" fmla="*/ 13 h 95"/>
                  <a:gd name="T40" fmla="*/ 3 w 11"/>
                  <a:gd name="T41" fmla="*/ 22 h 95"/>
                  <a:gd name="T42" fmla="*/ 11 w 11"/>
                  <a:gd name="T43" fmla="*/ 75 h 95"/>
                  <a:gd name="T44" fmla="*/ 9 w 11"/>
                  <a:gd name="T45" fmla="*/ 70 h 95"/>
                  <a:gd name="T46" fmla="*/ 7 w 11"/>
                  <a:gd name="T47" fmla="*/ 54 h 95"/>
                  <a:gd name="T48" fmla="*/ 9 w 11"/>
                  <a:gd name="T49" fmla="*/ 61 h 95"/>
                  <a:gd name="T50" fmla="*/ 9 w 11"/>
                  <a:gd name="T51" fmla="*/ 53 h 95"/>
                  <a:gd name="T52" fmla="*/ 10 w 11"/>
                  <a:gd name="T53" fmla="*/ 63 h 95"/>
                  <a:gd name="T54" fmla="*/ 11 w 11"/>
                  <a:gd name="T55" fmla="*/ 7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95">
                    <a:moveTo>
                      <a:pt x="3" y="22"/>
                    </a:moveTo>
                    <a:cubicBezTo>
                      <a:pt x="2" y="12"/>
                      <a:pt x="0" y="2"/>
                      <a:pt x="0" y="10"/>
                    </a:cubicBezTo>
                    <a:cubicBezTo>
                      <a:pt x="1" y="18"/>
                      <a:pt x="2" y="22"/>
                      <a:pt x="1" y="26"/>
                    </a:cubicBezTo>
                    <a:cubicBezTo>
                      <a:pt x="1" y="29"/>
                      <a:pt x="1" y="32"/>
                      <a:pt x="1" y="40"/>
                    </a:cubicBezTo>
                    <a:cubicBezTo>
                      <a:pt x="3" y="47"/>
                      <a:pt x="3" y="48"/>
                      <a:pt x="5" y="60"/>
                    </a:cubicBezTo>
                    <a:cubicBezTo>
                      <a:pt x="5" y="64"/>
                      <a:pt x="5" y="64"/>
                      <a:pt x="4" y="64"/>
                    </a:cubicBezTo>
                    <a:cubicBezTo>
                      <a:pt x="4" y="69"/>
                      <a:pt x="4" y="75"/>
                      <a:pt x="5" y="81"/>
                    </a:cubicBezTo>
                    <a:cubicBezTo>
                      <a:pt x="5" y="87"/>
                      <a:pt x="5" y="92"/>
                      <a:pt x="5" y="93"/>
                    </a:cubicBezTo>
                    <a:cubicBezTo>
                      <a:pt x="5" y="83"/>
                      <a:pt x="8" y="95"/>
                      <a:pt x="8" y="84"/>
                    </a:cubicBezTo>
                    <a:cubicBezTo>
                      <a:pt x="7" y="79"/>
                      <a:pt x="6" y="67"/>
                      <a:pt x="5" y="55"/>
                    </a:cubicBezTo>
                    <a:cubicBezTo>
                      <a:pt x="5" y="43"/>
                      <a:pt x="4" y="31"/>
                      <a:pt x="4" y="26"/>
                    </a:cubicBezTo>
                    <a:cubicBezTo>
                      <a:pt x="6" y="56"/>
                      <a:pt x="9" y="72"/>
                      <a:pt x="7" y="81"/>
                    </a:cubicBezTo>
                    <a:cubicBezTo>
                      <a:pt x="9" y="85"/>
                      <a:pt x="9" y="78"/>
                      <a:pt x="11" y="82"/>
                    </a:cubicBezTo>
                    <a:cubicBezTo>
                      <a:pt x="11" y="70"/>
                      <a:pt x="10" y="62"/>
                      <a:pt x="11" y="55"/>
                    </a:cubicBezTo>
                    <a:cubicBezTo>
                      <a:pt x="10" y="37"/>
                      <a:pt x="7" y="25"/>
                      <a:pt x="8" y="11"/>
                    </a:cubicBezTo>
                    <a:cubicBezTo>
                      <a:pt x="7" y="8"/>
                      <a:pt x="5" y="0"/>
                      <a:pt x="5" y="9"/>
                    </a:cubicBezTo>
                    <a:cubicBezTo>
                      <a:pt x="7" y="16"/>
                      <a:pt x="8" y="27"/>
                      <a:pt x="9" y="35"/>
                    </a:cubicBezTo>
                    <a:cubicBezTo>
                      <a:pt x="9" y="44"/>
                      <a:pt x="9" y="51"/>
                      <a:pt x="8" y="50"/>
                    </a:cubicBezTo>
                    <a:cubicBezTo>
                      <a:pt x="7" y="37"/>
                      <a:pt x="4" y="21"/>
                      <a:pt x="4" y="14"/>
                    </a:cubicBezTo>
                    <a:cubicBezTo>
                      <a:pt x="5" y="16"/>
                      <a:pt x="5" y="17"/>
                      <a:pt x="5" y="13"/>
                    </a:cubicBezTo>
                    <a:cubicBezTo>
                      <a:pt x="3" y="0"/>
                      <a:pt x="4" y="16"/>
                      <a:pt x="3" y="22"/>
                    </a:cubicBezTo>
                    <a:close/>
                    <a:moveTo>
                      <a:pt x="11" y="75"/>
                    </a:moveTo>
                    <a:cubicBezTo>
                      <a:pt x="10" y="79"/>
                      <a:pt x="10" y="76"/>
                      <a:pt x="9" y="70"/>
                    </a:cubicBezTo>
                    <a:cubicBezTo>
                      <a:pt x="7" y="54"/>
                      <a:pt x="7" y="54"/>
                      <a:pt x="7" y="54"/>
                    </a:cubicBezTo>
                    <a:cubicBezTo>
                      <a:pt x="8" y="52"/>
                      <a:pt x="8" y="57"/>
                      <a:pt x="9" y="61"/>
                    </a:cubicBezTo>
                    <a:cubicBezTo>
                      <a:pt x="9" y="61"/>
                      <a:pt x="9" y="56"/>
                      <a:pt x="9" y="53"/>
                    </a:cubicBezTo>
                    <a:cubicBezTo>
                      <a:pt x="10" y="53"/>
                      <a:pt x="10" y="58"/>
                      <a:pt x="10" y="63"/>
                    </a:cubicBezTo>
                    <a:cubicBezTo>
                      <a:pt x="10" y="68"/>
                      <a:pt x="10" y="74"/>
                      <a:pt x="1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0" name="Freeform 6848">
                <a:extLst>
                  <a:ext uri="{FF2B5EF4-FFF2-40B4-BE49-F238E27FC236}">
                    <a16:creationId xmlns:a16="http://schemas.microsoft.com/office/drawing/2014/main" id="{D33D06C2-34D7-4F93-968F-ABD06E6B86CD}"/>
                  </a:ext>
                </a:extLst>
              </p:cNvPr>
              <p:cNvSpPr>
                <a:spLocks/>
              </p:cNvSpPr>
              <p:nvPr/>
            </p:nvSpPr>
            <p:spPr bwMode="auto">
              <a:xfrm>
                <a:off x="2731" y="1906"/>
                <a:ext cx="10" cy="23"/>
              </a:xfrm>
              <a:custGeom>
                <a:avLst/>
                <a:gdLst>
                  <a:gd name="T0" fmla="*/ 11 w 19"/>
                  <a:gd name="T1" fmla="*/ 22 h 40"/>
                  <a:gd name="T2" fmla="*/ 12 w 19"/>
                  <a:gd name="T3" fmla="*/ 27 h 40"/>
                  <a:gd name="T4" fmla="*/ 2 w 19"/>
                  <a:gd name="T5" fmla="*/ 9 h 40"/>
                  <a:gd name="T6" fmla="*/ 3 w 19"/>
                  <a:gd name="T7" fmla="*/ 7 h 40"/>
                  <a:gd name="T8" fmla="*/ 6 w 19"/>
                  <a:gd name="T9" fmla="*/ 13 h 40"/>
                  <a:gd name="T10" fmla="*/ 11 w 19"/>
                  <a:gd name="T11" fmla="*/ 22 h 40"/>
                </a:gdLst>
                <a:ahLst/>
                <a:cxnLst>
                  <a:cxn ang="0">
                    <a:pos x="T0" y="T1"/>
                  </a:cxn>
                  <a:cxn ang="0">
                    <a:pos x="T2" y="T3"/>
                  </a:cxn>
                  <a:cxn ang="0">
                    <a:pos x="T4" y="T5"/>
                  </a:cxn>
                  <a:cxn ang="0">
                    <a:pos x="T6" y="T7"/>
                  </a:cxn>
                  <a:cxn ang="0">
                    <a:pos x="T8" y="T9"/>
                  </a:cxn>
                  <a:cxn ang="0">
                    <a:pos x="T10" y="T11"/>
                  </a:cxn>
                </a:cxnLst>
                <a:rect l="0" t="0" r="r" b="b"/>
                <a:pathLst>
                  <a:path w="19" h="40">
                    <a:moveTo>
                      <a:pt x="11" y="22"/>
                    </a:moveTo>
                    <a:cubicBezTo>
                      <a:pt x="19" y="40"/>
                      <a:pt x="7" y="16"/>
                      <a:pt x="12" y="27"/>
                    </a:cubicBezTo>
                    <a:cubicBezTo>
                      <a:pt x="8" y="19"/>
                      <a:pt x="7" y="18"/>
                      <a:pt x="2" y="9"/>
                    </a:cubicBezTo>
                    <a:cubicBezTo>
                      <a:pt x="2" y="8"/>
                      <a:pt x="9" y="21"/>
                      <a:pt x="3" y="7"/>
                    </a:cubicBezTo>
                    <a:cubicBezTo>
                      <a:pt x="0" y="0"/>
                      <a:pt x="3" y="6"/>
                      <a:pt x="6" y="13"/>
                    </a:cubicBezTo>
                    <a:cubicBezTo>
                      <a:pt x="9" y="20"/>
                      <a:pt x="12" y="27"/>
                      <a:pt x="1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1" name="Freeform 6849">
                <a:extLst>
                  <a:ext uri="{FF2B5EF4-FFF2-40B4-BE49-F238E27FC236}">
                    <a16:creationId xmlns:a16="http://schemas.microsoft.com/office/drawing/2014/main" id="{25764195-D5AF-4B97-BA77-91A35DD1C818}"/>
                  </a:ext>
                </a:extLst>
              </p:cNvPr>
              <p:cNvSpPr>
                <a:spLocks/>
              </p:cNvSpPr>
              <p:nvPr/>
            </p:nvSpPr>
            <p:spPr bwMode="auto">
              <a:xfrm>
                <a:off x="2582" y="2497"/>
                <a:ext cx="32" cy="27"/>
              </a:xfrm>
              <a:custGeom>
                <a:avLst/>
                <a:gdLst>
                  <a:gd name="T0" fmla="*/ 15 w 56"/>
                  <a:gd name="T1" fmla="*/ 39 h 48"/>
                  <a:gd name="T2" fmla="*/ 26 w 56"/>
                  <a:gd name="T3" fmla="*/ 30 h 48"/>
                  <a:gd name="T4" fmla="*/ 35 w 56"/>
                  <a:gd name="T5" fmla="*/ 22 h 48"/>
                  <a:gd name="T6" fmla="*/ 21 w 56"/>
                  <a:gd name="T7" fmla="*/ 33 h 48"/>
                  <a:gd name="T8" fmla="*/ 4 w 56"/>
                  <a:gd name="T9" fmla="*/ 46 h 48"/>
                  <a:gd name="T10" fmla="*/ 8 w 56"/>
                  <a:gd name="T11" fmla="*/ 41 h 48"/>
                  <a:gd name="T12" fmla="*/ 28 w 56"/>
                  <a:gd name="T13" fmla="*/ 24 h 48"/>
                  <a:gd name="T14" fmla="*/ 24 w 56"/>
                  <a:gd name="T15" fmla="*/ 29 h 48"/>
                  <a:gd name="T16" fmla="*/ 42 w 56"/>
                  <a:gd name="T17" fmla="*/ 14 h 48"/>
                  <a:gd name="T18" fmla="*/ 28 w 56"/>
                  <a:gd name="T19" fmla="*/ 23 h 48"/>
                  <a:gd name="T20" fmla="*/ 47 w 56"/>
                  <a:gd name="T21" fmla="*/ 6 h 48"/>
                  <a:gd name="T22" fmla="*/ 52 w 56"/>
                  <a:gd name="T23" fmla="*/ 4 h 48"/>
                  <a:gd name="T24" fmla="*/ 44 w 56"/>
                  <a:gd name="T25" fmla="*/ 11 h 48"/>
                  <a:gd name="T26" fmla="*/ 54 w 56"/>
                  <a:gd name="T27" fmla="*/ 4 h 48"/>
                  <a:gd name="T28" fmla="*/ 46 w 56"/>
                  <a:gd name="T29" fmla="*/ 12 h 48"/>
                  <a:gd name="T30" fmla="*/ 56 w 56"/>
                  <a:gd name="T31" fmla="*/ 5 h 48"/>
                  <a:gd name="T32" fmla="*/ 40 w 56"/>
                  <a:gd name="T33" fmla="*/ 21 h 48"/>
                  <a:gd name="T34" fmla="*/ 21 w 56"/>
                  <a:gd name="T35" fmla="*/ 35 h 48"/>
                  <a:gd name="T36" fmla="*/ 15 w 56"/>
                  <a:gd name="T3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48">
                    <a:moveTo>
                      <a:pt x="15" y="39"/>
                    </a:moveTo>
                    <a:cubicBezTo>
                      <a:pt x="23" y="33"/>
                      <a:pt x="24" y="31"/>
                      <a:pt x="26" y="30"/>
                    </a:cubicBezTo>
                    <a:cubicBezTo>
                      <a:pt x="27" y="28"/>
                      <a:pt x="29" y="27"/>
                      <a:pt x="35" y="22"/>
                    </a:cubicBezTo>
                    <a:cubicBezTo>
                      <a:pt x="33" y="23"/>
                      <a:pt x="28" y="27"/>
                      <a:pt x="21" y="33"/>
                    </a:cubicBezTo>
                    <a:cubicBezTo>
                      <a:pt x="15" y="38"/>
                      <a:pt x="8" y="43"/>
                      <a:pt x="4" y="46"/>
                    </a:cubicBezTo>
                    <a:cubicBezTo>
                      <a:pt x="0" y="47"/>
                      <a:pt x="18" y="33"/>
                      <a:pt x="8" y="41"/>
                    </a:cubicBezTo>
                    <a:cubicBezTo>
                      <a:pt x="13" y="36"/>
                      <a:pt x="22" y="30"/>
                      <a:pt x="28" y="24"/>
                    </a:cubicBezTo>
                    <a:cubicBezTo>
                      <a:pt x="28" y="25"/>
                      <a:pt x="24" y="28"/>
                      <a:pt x="24" y="29"/>
                    </a:cubicBezTo>
                    <a:cubicBezTo>
                      <a:pt x="33" y="21"/>
                      <a:pt x="31" y="23"/>
                      <a:pt x="42" y="14"/>
                    </a:cubicBezTo>
                    <a:cubicBezTo>
                      <a:pt x="31" y="23"/>
                      <a:pt x="37" y="16"/>
                      <a:pt x="28" y="23"/>
                    </a:cubicBezTo>
                    <a:cubicBezTo>
                      <a:pt x="30" y="20"/>
                      <a:pt x="38" y="13"/>
                      <a:pt x="47" y="6"/>
                    </a:cubicBezTo>
                    <a:cubicBezTo>
                      <a:pt x="42" y="11"/>
                      <a:pt x="42" y="12"/>
                      <a:pt x="52" y="4"/>
                    </a:cubicBezTo>
                    <a:cubicBezTo>
                      <a:pt x="52" y="4"/>
                      <a:pt x="47" y="8"/>
                      <a:pt x="44" y="11"/>
                    </a:cubicBezTo>
                    <a:cubicBezTo>
                      <a:pt x="44" y="13"/>
                      <a:pt x="56" y="0"/>
                      <a:pt x="54" y="4"/>
                    </a:cubicBezTo>
                    <a:cubicBezTo>
                      <a:pt x="46" y="12"/>
                      <a:pt x="46" y="12"/>
                      <a:pt x="46" y="12"/>
                    </a:cubicBezTo>
                    <a:cubicBezTo>
                      <a:pt x="49" y="9"/>
                      <a:pt x="49" y="12"/>
                      <a:pt x="56" y="5"/>
                    </a:cubicBezTo>
                    <a:cubicBezTo>
                      <a:pt x="52" y="9"/>
                      <a:pt x="46" y="15"/>
                      <a:pt x="40" y="21"/>
                    </a:cubicBezTo>
                    <a:cubicBezTo>
                      <a:pt x="33" y="26"/>
                      <a:pt x="26" y="32"/>
                      <a:pt x="21" y="35"/>
                    </a:cubicBezTo>
                    <a:cubicBezTo>
                      <a:pt x="10" y="45"/>
                      <a:pt x="8" y="48"/>
                      <a:pt x="1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2" name="Freeform 6850">
                <a:extLst>
                  <a:ext uri="{FF2B5EF4-FFF2-40B4-BE49-F238E27FC236}">
                    <a16:creationId xmlns:a16="http://schemas.microsoft.com/office/drawing/2014/main" id="{C82A1584-0C90-422C-929C-8C163DFFE900}"/>
                  </a:ext>
                </a:extLst>
              </p:cNvPr>
              <p:cNvSpPr>
                <a:spLocks/>
              </p:cNvSpPr>
              <p:nvPr/>
            </p:nvSpPr>
            <p:spPr bwMode="auto">
              <a:xfrm>
                <a:off x="2393" y="2605"/>
                <a:ext cx="41" cy="12"/>
              </a:xfrm>
              <a:custGeom>
                <a:avLst/>
                <a:gdLst>
                  <a:gd name="T0" fmla="*/ 65 w 72"/>
                  <a:gd name="T1" fmla="*/ 2 h 22"/>
                  <a:gd name="T2" fmla="*/ 53 w 72"/>
                  <a:gd name="T3" fmla="*/ 7 h 22"/>
                  <a:gd name="T4" fmla="*/ 35 w 72"/>
                  <a:gd name="T5" fmla="*/ 14 h 22"/>
                  <a:gd name="T6" fmla="*/ 33 w 72"/>
                  <a:gd name="T7" fmla="*/ 13 h 22"/>
                  <a:gd name="T8" fmla="*/ 0 w 72"/>
                  <a:gd name="T9" fmla="*/ 22 h 22"/>
                  <a:gd name="T10" fmla="*/ 16 w 72"/>
                  <a:gd name="T11" fmla="*/ 15 h 22"/>
                  <a:gd name="T12" fmla="*/ 38 w 72"/>
                  <a:gd name="T13" fmla="*/ 11 h 22"/>
                  <a:gd name="T14" fmla="*/ 65 w 7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22">
                    <a:moveTo>
                      <a:pt x="65" y="2"/>
                    </a:moveTo>
                    <a:cubicBezTo>
                      <a:pt x="72" y="0"/>
                      <a:pt x="63" y="3"/>
                      <a:pt x="53" y="7"/>
                    </a:cubicBezTo>
                    <a:cubicBezTo>
                      <a:pt x="43" y="10"/>
                      <a:pt x="32" y="14"/>
                      <a:pt x="35" y="14"/>
                    </a:cubicBezTo>
                    <a:cubicBezTo>
                      <a:pt x="19" y="19"/>
                      <a:pt x="34" y="13"/>
                      <a:pt x="33" y="13"/>
                    </a:cubicBezTo>
                    <a:cubicBezTo>
                      <a:pt x="27" y="14"/>
                      <a:pt x="15" y="19"/>
                      <a:pt x="0" y="22"/>
                    </a:cubicBezTo>
                    <a:cubicBezTo>
                      <a:pt x="13" y="17"/>
                      <a:pt x="12" y="17"/>
                      <a:pt x="16" y="15"/>
                    </a:cubicBezTo>
                    <a:cubicBezTo>
                      <a:pt x="18" y="16"/>
                      <a:pt x="28" y="14"/>
                      <a:pt x="38" y="11"/>
                    </a:cubicBezTo>
                    <a:cubicBezTo>
                      <a:pt x="49" y="8"/>
                      <a:pt x="60" y="4"/>
                      <a:pt x="6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3" name="Freeform 6851">
                <a:extLst>
                  <a:ext uri="{FF2B5EF4-FFF2-40B4-BE49-F238E27FC236}">
                    <a16:creationId xmlns:a16="http://schemas.microsoft.com/office/drawing/2014/main" id="{B7BFF03D-E27F-47AF-8E2F-1F312AA373A8}"/>
                  </a:ext>
                </a:extLst>
              </p:cNvPr>
              <p:cNvSpPr>
                <a:spLocks/>
              </p:cNvSpPr>
              <p:nvPr/>
            </p:nvSpPr>
            <p:spPr bwMode="auto">
              <a:xfrm>
                <a:off x="2623" y="2473"/>
                <a:ext cx="17" cy="16"/>
              </a:xfrm>
              <a:custGeom>
                <a:avLst/>
                <a:gdLst>
                  <a:gd name="T0" fmla="*/ 13 w 29"/>
                  <a:gd name="T1" fmla="*/ 18 h 29"/>
                  <a:gd name="T2" fmla="*/ 0 w 29"/>
                  <a:gd name="T3" fmla="*/ 28 h 29"/>
                  <a:gd name="T4" fmla="*/ 24 w 29"/>
                  <a:gd name="T5" fmla="*/ 4 h 29"/>
                  <a:gd name="T6" fmla="*/ 22 w 29"/>
                  <a:gd name="T7" fmla="*/ 8 h 29"/>
                  <a:gd name="T8" fmla="*/ 13 w 29"/>
                  <a:gd name="T9" fmla="*/ 18 h 29"/>
                </a:gdLst>
                <a:ahLst/>
                <a:cxnLst>
                  <a:cxn ang="0">
                    <a:pos x="T0" y="T1"/>
                  </a:cxn>
                  <a:cxn ang="0">
                    <a:pos x="T2" y="T3"/>
                  </a:cxn>
                  <a:cxn ang="0">
                    <a:pos x="T4" y="T5"/>
                  </a:cxn>
                  <a:cxn ang="0">
                    <a:pos x="T6" y="T7"/>
                  </a:cxn>
                  <a:cxn ang="0">
                    <a:pos x="T8" y="T9"/>
                  </a:cxn>
                </a:cxnLst>
                <a:rect l="0" t="0" r="r" b="b"/>
                <a:pathLst>
                  <a:path w="29" h="29">
                    <a:moveTo>
                      <a:pt x="13" y="18"/>
                    </a:moveTo>
                    <a:cubicBezTo>
                      <a:pt x="11" y="18"/>
                      <a:pt x="1" y="29"/>
                      <a:pt x="0" y="28"/>
                    </a:cubicBezTo>
                    <a:cubicBezTo>
                      <a:pt x="6" y="22"/>
                      <a:pt x="20" y="8"/>
                      <a:pt x="24" y="4"/>
                    </a:cubicBezTo>
                    <a:cubicBezTo>
                      <a:pt x="29" y="0"/>
                      <a:pt x="26" y="3"/>
                      <a:pt x="22" y="8"/>
                    </a:cubicBezTo>
                    <a:cubicBezTo>
                      <a:pt x="18" y="12"/>
                      <a:pt x="13" y="17"/>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4" name="Freeform 6852">
                <a:extLst>
                  <a:ext uri="{FF2B5EF4-FFF2-40B4-BE49-F238E27FC236}">
                    <a16:creationId xmlns:a16="http://schemas.microsoft.com/office/drawing/2014/main" id="{33C94441-CA8A-4D33-B6C3-36CD08648CE7}"/>
                  </a:ext>
                </a:extLst>
              </p:cNvPr>
              <p:cNvSpPr>
                <a:spLocks/>
              </p:cNvSpPr>
              <p:nvPr/>
            </p:nvSpPr>
            <p:spPr bwMode="auto">
              <a:xfrm>
                <a:off x="2614" y="2462"/>
                <a:ext cx="34" cy="34"/>
              </a:xfrm>
              <a:custGeom>
                <a:avLst/>
                <a:gdLst>
                  <a:gd name="T0" fmla="*/ 21 w 59"/>
                  <a:gd name="T1" fmla="*/ 41 h 60"/>
                  <a:gd name="T2" fmla="*/ 13 w 59"/>
                  <a:gd name="T3" fmla="*/ 48 h 60"/>
                  <a:gd name="T4" fmla="*/ 1 w 59"/>
                  <a:gd name="T5" fmla="*/ 60 h 60"/>
                  <a:gd name="T6" fmla="*/ 10 w 59"/>
                  <a:gd name="T7" fmla="*/ 49 h 60"/>
                  <a:gd name="T8" fmla="*/ 23 w 59"/>
                  <a:gd name="T9" fmla="*/ 35 h 60"/>
                  <a:gd name="T10" fmla="*/ 38 w 59"/>
                  <a:gd name="T11" fmla="*/ 22 h 60"/>
                  <a:gd name="T12" fmla="*/ 55 w 59"/>
                  <a:gd name="T13" fmla="*/ 3 h 60"/>
                  <a:gd name="T14" fmla="*/ 59 w 59"/>
                  <a:gd name="T15" fmla="*/ 0 h 60"/>
                  <a:gd name="T16" fmla="*/ 52 w 59"/>
                  <a:gd name="T17" fmla="*/ 12 h 60"/>
                  <a:gd name="T18" fmla="*/ 46 w 59"/>
                  <a:gd name="T19" fmla="*/ 14 h 60"/>
                  <a:gd name="T20" fmla="*/ 41 w 59"/>
                  <a:gd name="T21" fmla="*/ 20 h 60"/>
                  <a:gd name="T22" fmla="*/ 42 w 59"/>
                  <a:gd name="T23" fmla="*/ 20 h 60"/>
                  <a:gd name="T24" fmla="*/ 31 w 59"/>
                  <a:gd name="T25" fmla="*/ 30 h 60"/>
                  <a:gd name="T26" fmla="*/ 21 w 59"/>
                  <a:gd name="T27"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0">
                    <a:moveTo>
                      <a:pt x="21" y="41"/>
                    </a:moveTo>
                    <a:cubicBezTo>
                      <a:pt x="20" y="41"/>
                      <a:pt x="17" y="44"/>
                      <a:pt x="13" y="48"/>
                    </a:cubicBezTo>
                    <a:cubicBezTo>
                      <a:pt x="9" y="52"/>
                      <a:pt x="4" y="57"/>
                      <a:pt x="1" y="60"/>
                    </a:cubicBezTo>
                    <a:cubicBezTo>
                      <a:pt x="0" y="59"/>
                      <a:pt x="3" y="55"/>
                      <a:pt x="10" y="49"/>
                    </a:cubicBezTo>
                    <a:cubicBezTo>
                      <a:pt x="8" y="54"/>
                      <a:pt x="19" y="40"/>
                      <a:pt x="23" y="35"/>
                    </a:cubicBezTo>
                    <a:cubicBezTo>
                      <a:pt x="26" y="34"/>
                      <a:pt x="32" y="29"/>
                      <a:pt x="38" y="22"/>
                    </a:cubicBezTo>
                    <a:cubicBezTo>
                      <a:pt x="44" y="16"/>
                      <a:pt x="50" y="8"/>
                      <a:pt x="55" y="3"/>
                    </a:cubicBezTo>
                    <a:cubicBezTo>
                      <a:pt x="55" y="3"/>
                      <a:pt x="56" y="4"/>
                      <a:pt x="59" y="0"/>
                    </a:cubicBezTo>
                    <a:cubicBezTo>
                      <a:pt x="56" y="5"/>
                      <a:pt x="46" y="15"/>
                      <a:pt x="52" y="12"/>
                    </a:cubicBezTo>
                    <a:cubicBezTo>
                      <a:pt x="43" y="22"/>
                      <a:pt x="51" y="12"/>
                      <a:pt x="46" y="14"/>
                    </a:cubicBezTo>
                    <a:cubicBezTo>
                      <a:pt x="41" y="20"/>
                      <a:pt x="41" y="20"/>
                      <a:pt x="41" y="20"/>
                    </a:cubicBezTo>
                    <a:cubicBezTo>
                      <a:pt x="38" y="23"/>
                      <a:pt x="40" y="21"/>
                      <a:pt x="42" y="20"/>
                    </a:cubicBezTo>
                    <a:cubicBezTo>
                      <a:pt x="41" y="21"/>
                      <a:pt x="36" y="25"/>
                      <a:pt x="31" y="30"/>
                    </a:cubicBezTo>
                    <a:cubicBezTo>
                      <a:pt x="26" y="35"/>
                      <a:pt x="21" y="40"/>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5" name="Freeform 6853">
                <a:extLst>
                  <a:ext uri="{FF2B5EF4-FFF2-40B4-BE49-F238E27FC236}">
                    <a16:creationId xmlns:a16="http://schemas.microsoft.com/office/drawing/2014/main" id="{A554D5C7-D859-4614-BD4B-19441A972DB1}"/>
                  </a:ext>
                </a:extLst>
              </p:cNvPr>
              <p:cNvSpPr>
                <a:spLocks/>
              </p:cNvSpPr>
              <p:nvPr/>
            </p:nvSpPr>
            <p:spPr bwMode="auto">
              <a:xfrm>
                <a:off x="2765" y="2010"/>
                <a:ext cx="4" cy="18"/>
              </a:xfrm>
              <a:custGeom>
                <a:avLst/>
                <a:gdLst>
                  <a:gd name="T0" fmla="*/ 2 w 7"/>
                  <a:gd name="T1" fmla="*/ 5 h 31"/>
                  <a:gd name="T2" fmla="*/ 7 w 7"/>
                  <a:gd name="T3" fmla="*/ 26 h 31"/>
                  <a:gd name="T4" fmla="*/ 7 w 7"/>
                  <a:gd name="T5" fmla="*/ 31 h 31"/>
                  <a:gd name="T6" fmla="*/ 6 w 7"/>
                  <a:gd name="T7" fmla="*/ 24 h 31"/>
                  <a:gd name="T8" fmla="*/ 2 w 7"/>
                  <a:gd name="T9" fmla="*/ 14 h 31"/>
                  <a:gd name="T10" fmla="*/ 2 w 7"/>
                  <a:gd name="T11" fmla="*/ 5 h 31"/>
                </a:gdLst>
                <a:ahLst/>
                <a:cxnLst>
                  <a:cxn ang="0">
                    <a:pos x="T0" y="T1"/>
                  </a:cxn>
                  <a:cxn ang="0">
                    <a:pos x="T2" y="T3"/>
                  </a:cxn>
                  <a:cxn ang="0">
                    <a:pos x="T4" y="T5"/>
                  </a:cxn>
                  <a:cxn ang="0">
                    <a:pos x="T6" y="T7"/>
                  </a:cxn>
                  <a:cxn ang="0">
                    <a:pos x="T8" y="T9"/>
                  </a:cxn>
                  <a:cxn ang="0">
                    <a:pos x="T10" y="T11"/>
                  </a:cxn>
                </a:cxnLst>
                <a:rect l="0" t="0" r="r" b="b"/>
                <a:pathLst>
                  <a:path w="7" h="31">
                    <a:moveTo>
                      <a:pt x="2" y="5"/>
                    </a:moveTo>
                    <a:cubicBezTo>
                      <a:pt x="2" y="0"/>
                      <a:pt x="5" y="18"/>
                      <a:pt x="7" y="26"/>
                    </a:cubicBezTo>
                    <a:cubicBezTo>
                      <a:pt x="7" y="27"/>
                      <a:pt x="6" y="27"/>
                      <a:pt x="7" y="31"/>
                    </a:cubicBezTo>
                    <a:cubicBezTo>
                      <a:pt x="6" y="30"/>
                      <a:pt x="5" y="23"/>
                      <a:pt x="6" y="24"/>
                    </a:cubicBezTo>
                    <a:cubicBezTo>
                      <a:pt x="4" y="20"/>
                      <a:pt x="3" y="17"/>
                      <a:pt x="2" y="14"/>
                    </a:cubicBezTo>
                    <a:cubicBezTo>
                      <a:pt x="0" y="3"/>
                      <a:pt x="7" y="27"/>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6" name="Freeform 6854">
                <a:extLst>
                  <a:ext uri="{FF2B5EF4-FFF2-40B4-BE49-F238E27FC236}">
                    <a16:creationId xmlns:a16="http://schemas.microsoft.com/office/drawing/2014/main" id="{7DEB6D94-D8A9-40FC-82A5-EBE446EEC20E}"/>
                  </a:ext>
                </a:extLst>
              </p:cNvPr>
              <p:cNvSpPr>
                <a:spLocks/>
              </p:cNvSpPr>
              <p:nvPr/>
            </p:nvSpPr>
            <p:spPr bwMode="auto">
              <a:xfrm>
                <a:off x="2716" y="1883"/>
                <a:ext cx="12" cy="21"/>
              </a:xfrm>
              <a:custGeom>
                <a:avLst/>
                <a:gdLst>
                  <a:gd name="T0" fmla="*/ 20 w 20"/>
                  <a:gd name="T1" fmla="*/ 38 h 38"/>
                  <a:gd name="T2" fmla="*/ 10 w 20"/>
                  <a:gd name="T3" fmla="*/ 21 h 38"/>
                  <a:gd name="T4" fmla="*/ 1 w 20"/>
                  <a:gd name="T5" fmla="*/ 3 h 38"/>
                  <a:gd name="T6" fmla="*/ 7 w 20"/>
                  <a:gd name="T7" fmla="*/ 13 h 38"/>
                  <a:gd name="T8" fmla="*/ 20 w 20"/>
                  <a:gd name="T9" fmla="*/ 38 h 38"/>
                </a:gdLst>
                <a:ahLst/>
                <a:cxnLst>
                  <a:cxn ang="0">
                    <a:pos x="T0" y="T1"/>
                  </a:cxn>
                  <a:cxn ang="0">
                    <a:pos x="T2" y="T3"/>
                  </a:cxn>
                  <a:cxn ang="0">
                    <a:pos x="T4" y="T5"/>
                  </a:cxn>
                  <a:cxn ang="0">
                    <a:pos x="T6" y="T7"/>
                  </a:cxn>
                  <a:cxn ang="0">
                    <a:pos x="T8" y="T9"/>
                  </a:cxn>
                </a:cxnLst>
                <a:rect l="0" t="0" r="r" b="b"/>
                <a:pathLst>
                  <a:path w="20" h="38">
                    <a:moveTo>
                      <a:pt x="20" y="38"/>
                    </a:moveTo>
                    <a:cubicBezTo>
                      <a:pt x="17" y="35"/>
                      <a:pt x="13" y="28"/>
                      <a:pt x="10" y="21"/>
                    </a:cubicBezTo>
                    <a:cubicBezTo>
                      <a:pt x="7" y="14"/>
                      <a:pt x="3" y="7"/>
                      <a:pt x="1" y="3"/>
                    </a:cubicBezTo>
                    <a:cubicBezTo>
                      <a:pt x="0" y="0"/>
                      <a:pt x="3" y="6"/>
                      <a:pt x="7" y="13"/>
                    </a:cubicBezTo>
                    <a:cubicBezTo>
                      <a:pt x="11" y="21"/>
                      <a:pt x="16" y="31"/>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7" name="Freeform 6855">
                <a:extLst>
                  <a:ext uri="{FF2B5EF4-FFF2-40B4-BE49-F238E27FC236}">
                    <a16:creationId xmlns:a16="http://schemas.microsoft.com/office/drawing/2014/main" id="{7986A57B-F9AC-441D-95C8-6980B86B35DB}"/>
                  </a:ext>
                </a:extLst>
              </p:cNvPr>
              <p:cNvSpPr>
                <a:spLocks/>
              </p:cNvSpPr>
              <p:nvPr/>
            </p:nvSpPr>
            <p:spPr bwMode="auto">
              <a:xfrm>
                <a:off x="2572" y="2522"/>
                <a:ext cx="11" cy="9"/>
              </a:xfrm>
              <a:custGeom>
                <a:avLst/>
                <a:gdLst>
                  <a:gd name="T0" fmla="*/ 13 w 19"/>
                  <a:gd name="T1" fmla="*/ 8 h 15"/>
                  <a:gd name="T2" fmla="*/ 12 w 19"/>
                  <a:gd name="T3" fmla="*/ 7 h 15"/>
                  <a:gd name="T4" fmla="*/ 7 w 19"/>
                  <a:gd name="T5" fmla="*/ 9 h 15"/>
                  <a:gd name="T6" fmla="*/ 0 w 19"/>
                  <a:gd name="T7" fmla="*/ 13 h 15"/>
                  <a:gd name="T8" fmla="*/ 19 w 19"/>
                  <a:gd name="T9" fmla="*/ 0 h 15"/>
                  <a:gd name="T10" fmla="*/ 13 w 19"/>
                  <a:gd name="T11" fmla="*/ 8 h 15"/>
                </a:gdLst>
                <a:ahLst/>
                <a:cxnLst>
                  <a:cxn ang="0">
                    <a:pos x="T0" y="T1"/>
                  </a:cxn>
                  <a:cxn ang="0">
                    <a:pos x="T2" y="T3"/>
                  </a:cxn>
                  <a:cxn ang="0">
                    <a:pos x="T4" y="T5"/>
                  </a:cxn>
                  <a:cxn ang="0">
                    <a:pos x="T6" y="T7"/>
                  </a:cxn>
                  <a:cxn ang="0">
                    <a:pos x="T8" y="T9"/>
                  </a:cxn>
                  <a:cxn ang="0">
                    <a:pos x="T10" y="T11"/>
                  </a:cxn>
                </a:cxnLst>
                <a:rect l="0" t="0" r="r" b="b"/>
                <a:pathLst>
                  <a:path w="19" h="15">
                    <a:moveTo>
                      <a:pt x="13" y="8"/>
                    </a:moveTo>
                    <a:cubicBezTo>
                      <a:pt x="9" y="11"/>
                      <a:pt x="2" y="15"/>
                      <a:pt x="12" y="7"/>
                    </a:cubicBezTo>
                    <a:cubicBezTo>
                      <a:pt x="5" y="11"/>
                      <a:pt x="6" y="11"/>
                      <a:pt x="7" y="9"/>
                    </a:cubicBezTo>
                    <a:cubicBezTo>
                      <a:pt x="6" y="9"/>
                      <a:pt x="3" y="12"/>
                      <a:pt x="0" y="13"/>
                    </a:cubicBezTo>
                    <a:cubicBezTo>
                      <a:pt x="3" y="10"/>
                      <a:pt x="15" y="2"/>
                      <a:pt x="19" y="0"/>
                    </a:cubicBezTo>
                    <a:cubicBezTo>
                      <a:pt x="14" y="4"/>
                      <a:pt x="13" y="7"/>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8" name="Freeform 6856">
                <a:extLst>
                  <a:ext uri="{FF2B5EF4-FFF2-40B4-BE49-F238E27FC236}">
                    <a16:creationId xmlns:a16="http://schemas.microsoft.com/office/drawing/2014/main" id="{7B3FE011-2171-4B72-8A25-D0DBEEDE4D44}"/>
                  </a:ext>
                </a:extLst>
              </p:cNvPr>
              <p:cNvSpPr>
                <a:spLocks/>
              </p:cNvSpPr>
              <p:nvPr/>
            </p:nvSpPr>
            <p:spPr bwMode="auto">
              <a:xfrm>
                <a:off x="2539" y="2531"/>
                <a:ext cx="27" cy="20"/>
              </a:xfrm>
              <a:custGeom>
                <a:avLst/>
                <a:gdLst>
                  <a:gd name="T0" fmla="*/ 48 w 48"/>
                  <a:gd name="T1" fmla="*/ 0 h 34"/>
                  <a:gd name="T2" fmla="*/ 25 w 48"/>
                  <a:gd name="T3" fmla="*/ 17 h 34"/>
                  <a:gd name="T4" fmla="*/ 10 w 48"/>
                  <a:gd name="T5" fmla="*/ 29 h 34"/>
                  <a:gd name="T6" fmla="*/ 17 w 48"/>
                  <a:gd name="T7" fmla="*/ 22 h 34"/>
                  <a:gd name="T8" fmla="*/ 48 w 48"/>
                  <a:gd name="T9" fmla="*/ 0 h 34"/>
                </a:gdLst>
                <a:ahLst/>
                <a:cxnLst>
                  <a:cxn ang="0">
                    <a:pos x="T0" y="T1"/>
                  </a:cxn>
                  <a:cxn ang="0">
                    <a:pos x="T2" y="T3"/>
                  </a:cxn>
                  <a:cxn ang="0">
                    <a:pos x="T4" y="T5"/>
                  </a:cxn>
                  <a:cxn ang="0">
                    <a:pos x="T6" y="T7"/>
                  </a:cxn>
                  <a:cxn ang="0">
                    <a:pos x="T8" y="T9"/>
                  </a:cxn>
                </a:cxnLst>
                <a:rect l="0" t="0" r="r" b="b"/>
                <a:pathLst>
                  <a:path w="48" h="34">
                    <a:moveTo>
                      <a:pt x="48" y="0"/>
                    </a:moveTo>
                    <a:cubicBezTo>
                      <a:pt x="46" y="3"/>
                      <a:pt x="35" y="11"/>
                      <a:pt x="25" y="17"/>
                    </a:cubicBezTo>
                    <a:cubicBezTo>
                      <a:pt x="15" y="24"/>
                      <a:pt x="6" y="29"/>
                      <a:pt x="10" y="29"/>
                    </a:cubicBezTo>
                    <a:cubicBezTo>
                      <a:pt x="0" y="34"/>
                      <a:pt x="7" y="29"/>
                      <a:pt x="17" y="22"/>
                    </a:cubicBezTo>
                    <a:cubicBezTo>
                      <a:pt x="27" y="15"/>
                      <a:pt x="41" y="5"/>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9" name="Freeform 6857">
                <a:extLst>
                  <a:ext uri="{FF2B5EF4-FFF2-40B4-BE49-F238E27FC236}">
                    <a16:creationId xmlns:a16="http://schemas.microsoft.com/office/drawing/2014/main" id="{A578C0E2-B559-4948-A6C1-B321F2CF0BED}"/>
                  </a:ext>
                </a:extLst>
              </p:cNvPr>
              <p:cNvSpPr>
                <a:spLocks/>
              </p:cNvSpPr>
              <p:nvPr/>
            </p:nvSpPr>
            <p:spPr bwMode="auto">
              <a:xfrm>
                <a:off x="2703" y="2376"/>
                <a:ext cx="8" cy="13"/>
              </a:xfrm>
              <a:custGeom>
                <a:avLst/>
                <a:gdLst>
                  <a:gd name="T0" fmla="*/ 2 w 14"/>
                  <a:gd name="T1" fmla="*/ 20 h 23"/>
                  <a:gd name="T2" fmla="*/ 14 w 14"/>
                  <a:gd name="T3" fmla="*/ 1 h 23"/>
                  <a:gd name="T4" fmla="*/ 0 w 14"/>
                  <a:gd name="T5" fmla="*/ 23 h 23"/>
                  <a:gd name="T6" fmla="*/ 2 w 14"/>
                  <a:gd name="T7" fmla="*/ 20 h 23"/>
                </a:gdLst>
                <a:ahLst/>
                <a:cxnLst>
                  <a:cxn ang="0">
                    <a:pos x="T0" y="T1"/>
                  </a:cxn>
                  <a:cxn ang="0">
                    <a:pos x="T2" y="T3"/>
                  </a:cxn>
                  <a:cxn ang="0">
                    <a:pos x="T4" y="T5"/>
                  </a:cxn>
                  <a:cxn ang="0">
                    <a:pos x="T6" y="T7"/>
                  </a:cxn>
                </a:cxnLst>
                <a:rect l="0" t="0" r="r" b="b"/>
                <a:pathLst>
                  <a:path w="14" h="23">
                    <a:moveTo>
                      <a:pt x="2" y="20"/>
                    </a:moveTo>
                    <a:cubicBezTo>
                      <a:pt x="6" y="13"/>
                      <a:pt x="12" y="0"/>
                      <a:pt x="14" y="1"/>
                    </a:cubicBezTo>
                    <a:cubicBezTo>
                      <a:pt x="8" y="10"/>
                      <a:pt x="7" y="14"/>
                      <a:pt x="0" y="23"/>
                    </a:cubicBezTo>
                    <a:cubicBezTo>
                      <a:pt x="0" y="23"/>
                      <a:pt x="2" y="20"/>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0" name="Freeform 6858">
                <a:extLst>
                  <a:ext uri="{FF2B5EF4-FFF2-40B4-BE49-F238E27FC236}">
                    <a16:creationId xmlns:a16="http://schemas.microsoft.com/office/drawing/2014/main" id="{1CF4D38A-2C42-4602-BC57-B3F5E62D6C10}"/>
                  </a:ext>
                </a:extLst>
              </p:cNvPr>
              <p:cNvSpPr>
                <a:spLocks noEditPoints="1"/>
              </p:cNvSpPr>
              <p:nvPr/>
            </p:nvSpPr>
            <p:spPr bwMode="auto">
              <a:xfrm>
                <a:off x="2773" y="2127"/>
                <a:ext cx="5" cy="64"/>
              </a:xfrm>
              <a:custGeom>
                <a:avLst/>
                <a:gdLst>
                  <a:gd name="T0" fmla="*/ 8 w 9"/>
                  <a:gd name="T1" fmla="*/ 2 h 112"/>
                  <a:gd name="T2" fmla="*/ 7 w 9"/>
                  <a:gd name="T3" fmla="*/ 3 h 112"/>
                  <a:gd name="T4" fmla="*/ 6 w 9"/>
                  <a:gd name="T5" fmla="*/ 30 h 112"/>
                  <a:gd name="T6" fmla="*/ 7 w 9"/>
                  <a:gd name="T7" fmla="*/ 39 h 112"/>
                  <a:gd name="T8" fmla="*/ 5 w 9"/>
                  <a:gd name="T9" fmla="*/ 61 h 112"/>
                  <a:gd name="T10" fmla="*/ 5 w 9"/>
                  <a:gd name="T11" fmla="*/ 47 h 112"/>
                  <a:gd name="T12" fmla="*/ 0 w 9"/>
                  <a:gd name="T13" fmla="*/ 99 h 112"/>
                  <a:gd name="T14" fmla="*/ 2 w 9"/>
                  <a:gd name="T15" fmla="*/ 101 h 112"/>
                  <a:gd name="T16" fmla="*/ 7 w 9"/>
                  <a:gd name="T17" fmla="*/ 50 h 112"/>
                  <a:gd name="T18" fmla="*/ 8 w 9"/>
                  <a:gd name="T19" fmla="*/ 2 h 112"/>
                  <a:gd name="T20" fmla="*/ 6 w 9"/>
                  <a:gd name="T21" fmla="*/ 65 h 112"/>
                  <a:gd name="T22" fmla="*/ 2 w 9"/>
                  <a:gd name="T23" fmla="*/ 95 h 112"/>
                  <a:gd name="T24" fmla="*/ 3 w 9"/>
                  <a:gd name="T25" fmla="*/ 78 h 112"/>
                  <a:gd name="T26" fmla="*/ 6 w 9"/>
                  <a:gd name="T27" fmla="*/ 6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12">
                    <a:moveTo>
                      <a:pt x="8" y="2"/>
                    </a:moveTo>
                    <a:cubicBezTo>
                      <a:pt x="8" y="26"/>
                      <a:pt x="8" y="0"/>
                      <a:pt x="7" y="3"/>
                    </a:cubicBezTo>
                    <a:cubicBezTo>
                      <a:pt x="7" y="10"/>
                      <a:pt x="6" y="21"/>
                      <a:pt x="6" y="30"/>
                    </a:cubicBezTo>
                    <a:cubicBezTo>
                      <a:pt x="6" y="38"/>
                      <a:pt x="6" y="44"/>
                      <a:pt x="7" y="39"/>
                    </a:cubicBezTo>
                    <a:cubicBezTo>
                      <a:pt x="7" y="46"/>
                      <a:pt x="7" y="60"/>
                      <a:pt x="5" y="61"/>
                    </a:cubicBezTo>
                    <a:cubicBezTo>
                      <a:pt x="5" y="60"/>
                      <a:pt x="6" y="47"/>
                      <a:pt x="5" y="47"/>
                    </a:cubicBezTo>
                    <a:cubicBezTo>
                      <a:pt x="4" y="65"/>
                      <a:pt x="3" y="86"/>
                      <a:pt x="0" y="99"/>
                    </a:cubicBezTo>
                    <a:cubicBezTo>
                      <a:pt x="3" y="92"/>
                      <a:pt x="1" y="112"/>
                      <a:pt x="2" y="101"/>
                    </a:cubicBezTo>
                    <a:cubicBezTo>
                      <a:pt x="4" y="87"/>
                      <a:pt x="6" y="68"/>
                      <a:pt x="7" y="50"/>
                    </a:cubicBezTo>
                    <a:cubicBezTo>
                      <a:pt x="8" y="33"/>
                      <a:pt x="9" y="15"/>
                      <a:pt x="8" y="2"/>
                    </a:cubicBezTo>
                    <a:close/>
                    <a:moveTo>
                      <a:pt x="6" y="65"/>
                    </a:moveTo>
                    <a:cubicBezTo>
                      <a:pt x="4" y="82"/>
                      <a:pt x="4" y="86"/>
                      <a:pt x="2" y="95"/>
                    </a:cubicBezTo>
                    <a:cubicBezTo>
                      <a:pt x="2" y="94"/>
                      <a:pt x="3" y="86"/>
                      <a:pt x="3" y="78"/>
                    </a:cubicBezTo>
                    <a:cubicBezTo>
                      <a:pt x="4" y="71"/>
                      <a:pt x="5" y="63"/>
                      <a:pt x="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1" name="Freeform 6859">
                <a:extLst>
                  <a:ext uri="{FF2B5EF4-FFF2-40B4-BE49-F238E27FC236}">
                    <a16:creationId xmlns:a16="http://schemas.microsoft.com/office/drawing/2014/main" id="{595D173C-87DB-48D8-9E94-03CBA349F0C2}"/>
                  </a:ext>
                </a:extLst>
              </p:cNvPr>
              <p:cNvSpPr>
                <a:spLocks/>
              </p:cNvSpPr>
              <p:nvPr/>
            </p:nvSpPr>
            <p:spPr bwMode="auto">
              <a:xfrm>
                <a:off x="2549" y="2538"/>
                <a:ext cx="13" cy="8"/>
              </a:xfrm>
              <a:custGeom>
                <a:avLst/>
                <a:gdLst>
                  <a:gd name="T0" fmla="*/ 21 w 23"/>
                  <a:gd name="T1" fmla="*/ 2 h 14"/>
                  <a:gd name="T2" fmla="*/ 1 w 23"/>
                  <a:gd name="T3" fmla="*/ 14 h 14"/>
                  <a:gd name="T4" fmla="*/ 9 w 23"/>
                  <a:gd name="T5" fmla="*/ 7 h 14"/>
                  <a:gd name="T6" fmla="*/ 7 w 23"/>
                  <a:gd name="T7" fmla="*/ 10 h 14"/>
                  <a:gd name="T8" fmla="*/ 16 w 23"/>
                  <a:gd name="T9" fmla="*/ 5 h 14"/>
                  <a:gd name="T10" fmla="*/ 21 w 23"/>
                  <a:gd name="T11" fmla="*/ 2 h 14"/>
                </a:gdLst>
                <a:ahLst/>
                <a:cxnLst>
                  <a:cxn ang="0">
                    <a:pos x="T0" y="T1"/>
                  </a:cxn>
                  <a:cxn ang="0">
                    <a:pos x="T2" y="T3"/>
                  </a:cxn>
                  <a:cxn ang="0">
                    <a:pos x="T4" y="T5"/>
                  </a:cxn>
                  <a:cxn ang="0">
                    <a:pos x="T6" y="T7"/>
                  </a:cxn>
                  <a:cxn ang="0">
                    <a:pos x="T8" y="T9"/>
                  </a:cxn>
                  <a:cxn ang="0">
                    <a:pos x="T10" y="T11"/>
                  </a:cxn>
                </a:cxnLst>
                <a:rect l="0" t="0" r="r" b="b"/>
                <a:pathLst>
                  <a:path w="23" h="14">
                    <a:moveTo>
                      <a:pt x="21" y="2"/>
                    </a:moveTo>
                    <a:cubicBezTo>
                      <a:pt x="15" y="6"/>
                      <a:pt x="9" y="9"/>
                      <a:pt x="1" y="14"/>
                    </a:cubicBezTo>
                    <a:cubicBezTo>
                      <a:pt x="4" y="12"/>
                      <a:pt x="0" y="13"/>
                      <a:pt x="9" y="7"/>
                    </a:cubicBezTo>
                    <a:cubicBezTo>
                      <a:pt x="10" y="7"/>
                      <a:pt x="10" y="8"/>
                      <a:pt x="7" y="10"/>
                    </a:cubicBezTo>
                    <a:cubicBezTo>
                      <a:pt x="7" y="10"/>
                      <a:pt x="12" y="7"/>
                      <a:pt x="16" y="5"/>
                    </a:cubicBezTo>
                    <a:cubicBezTo>
                      <a:pt x="19" y="2"/>
                      <a:pt x="23"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2" name="Freeform 6860">
                <a:extLst>
                  <a:ext uri="{FF2B5EF4-FFF2-40B4-BE49-F238E27FC236}">
                    <a16:creationId xmlns:a16="http://schemas.microsoft.com/office/drawing/2014/main" id="{14DD707E-2DD6-4BC9-BE57-3CCC76F4E50F}"/>
                  </a:ext>
                </a:extLst>
              </p:cNvPr>
              <p:cNvSpPr>
                <a:spLocks/>
              </p:cNvSpPr>
              <p:nvPr/>
            </p:nvSpPr>
            <p:spPr bwMode="auto">
              <a:xfrm>
                <a:off x="2668" y="2418"/>
                <a:ext cx="14" cy="15"/>
              </a:xfrm>
              <a:custGeom>
                <a:avLst/>
                <a:gdLst>
                  <a:gd name="T0" fmla="*/ 20 w 24"/>
                  <a:gd name="T1" fmla="*/ 2 h 27"/>
                  <a:gd name="T2" fmla="*/ 23 w 24"/>
                  <a:gd name="T3" fmla="*/ 5 h 27"/>
                  <a:gd name="T4" fmla="*/ 11 w 24"/>
                  <a:gd name="T5" fmla="*/ 20 h 27"/>
                  <a:gd name="T6" fmla="*/ 20 w 24"/>
                  <a:gd name="T7" fmla="*/ 8 h 27"/>
                  <a:gd name="T8" fmla="*/ 13 w 24"/>
                  <a:gd name="T9" fmla="*/ 14 h 27"/>
                  <a:gd name="T10" fmla="*/ 3 w 24"/>
                  <a:gd name="T11" fmla="*/ 26 h 27"/>
                  <a:gd name="T12" fmla="*/ 7 w 24"/>
                  <a:gd name="T13" fmla="*/ 14 h 27"/>
                  <a:gd name="T14" fmla="*/ 20 w 24"/>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7">
                    <a:moveTo>
                      <a:pt x="20" y="2"/>
                    </a:moveTo>
                    <a:cubicBezTo>
                      <a:pt x="24" y="0"/>
                      <a:pt x="20" y="7"/>
                      <a:pt x="23" y="5"/>
                    </a:cubicBezTo>
                    <a:cubicBezTo>
                      <a:pt x="20" y="9"/>
                      <a:pt x="17" y="13"/>
                      <a:pt x="11" y="20"/>
                    </a:cubicBezTo>
                    <a:cubicBezTo>
                      <a:pt x="11" y="19"/>
                      <a:pt x="17" y="13"/>
                      <a:pt x="20" y="8"/>
                    </a:cubicBezTo>
                    <a:cubicBezTo>
                      <a:pt x="17" y="10"/>
                      <a:pt x="5" y="27"/>
                      <a:pt x="13" y="14"/>
                    </a:cubicBezTo>
                    <a:cubicBezTo>
                      <a:pt x="12" y="15"/>
                      <a:pt x="7" y="22"/>
                      <a:pt x="3" y="26"/>
                    </a:cubicBezTo>
                    <a:cubicBezTo>
                      <a:pt x="0" y="26"/>
                      <a:pt x="6" y="18"/>
                      <a:pt x="7" y="14"/>
                    </a:cubicBezTo>
                    <a:cubicBezTo>
                      <a:pt x="10" y="11"/>
                      <a:pt x="14" y="1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3" name="Freeform 6861">
                <a:extLst>
                  <a:ext uri="{FF2B5EF4-FFF2-40B4-BE49-F238E27FC236}">
                    <a16:creationId xmlns:a16="http://schemas.microsoft.com/office/drawing/2014/main" id="{66FC123B-A99F-4F90-91F0-464EC61535C5}"/>
                  </a:ext>
                </a:extLst>
              </p:cNvPr>
              <p:cNvSpPr>
                <a:spLocks/>
              </p:cNvSpPr>
              <p:nvPr/>
            </p:nvSpPr>
            <p:spPr bwMode="auto">
              <a:xfrm>
                <a:off x="2393" y="1645"/>
                <a:ext cx="12" cy="3"/>
              </a:xfrm>
              <a:custGeom>
                <a:avLst/>
                <a:gdLst>
                  <a:gd name="T0" fmla="*/ 20 w 20"/>
                  <a:gd name="T1" fmla="*/ 5 h 5"/>
                  <a:gd name="T2" fmla="*/ 3 w 20"/>
                  <a:gd name="T3" fmla="*/ 2 h 5"/>
                  <a:gd name="T4" fmla="*/ 0 w 20"/>
                  <a:gd name="T5" fmla="*/ 2 h 5"/>
                  <a:gd name="T6" fmla="*/ 20 w 20"/>
                  <a:gd name="T7" fmla="*/ 5 h 5"/>
                </a:gdLst>
                <a:ahLst/>
                <a:cxnLst>
                  <a:cxn ang="0">
                    <a:pos x="T0" y="T1"/>
                  </a:cxn>
                  <a:cxn ang="0">
                    <a:pos x="T2" y="T3"/>
                  </a:cxn>
                  <a:cxn ang="0">
                    <a:pos x="T4" y="T5"/>
                  </a:cxn>
                  <a:cxn ang="0">
                    <a:pos x="T6" y="T7"/>
                  </a:cxn>
                </a:cxnLst>
                <a:rect l="0" t="0" r="r" b="b"/>
                <a:pathLst>
                  <a:path w="20" h="5">
                    <a:moveTo>
                      <a:pt x="20" y="5"/>
                    </a:moveTo>
                    <a:cubicBezTo>
                      <a:pt x="15" y="5"/>
                      <a:pt x="12" y="4"/>
                      <a:pt x="3" y="2"/>
                    </a:cubicBezTo>
                    <a:cubicBezTo>
                      <a:pt x="7" y="3"/>
                      <a:pt x="6" y="3"/>
                      <a:pt x="0" y="2"/>
                    </a:cubicBezTo>
                    <a:cubicBezTo>
                      <a:pt x="0" y="0"/>
                      <a:pt x="10" y="2"/>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4" name="Freeform 6862">
                <a:extLst>
                  <a:ext uri="{FF2B5EF4-FFF2-40B4-BE49-F238E27FC236}">
                    <a16:creationId xmlns:a16="http://schemas.microsoft.com/office/drawing/2014/main" id="{3C359900-F5D0-4DF6-8E7A-18A8236B55A1}"/>
                  </a:ext>
                </a:extLst>
              </p:cNvPr>
              <p:cNvSpPr>
                <a:spLocks/>
              </p:cNvSpPr>
              <p:nvPr/>
            </p:nvSpPr>
            <p:spPr bwMode="auto">
              <a:xfrm>
                <a:off x="2687" y="1842"/>
                <a:ext cx="14" cy="18"/>
              </a:xfrm>
              <a:custGeom>
                <a:avLst/>
                <a:gdLst>
                  <a:gd name="T0" fmla="*/ 9 w 25"/>
                  <a:gd name="T1" fmla="*/ 6 h 31"/>
                  <a:gd name="T2" fmla="*/ 19 w 25"/>
                  <a:gd name="T3" fmla="*/ 21 h 31"/>
                  <a:gd name="T4" fmla="*/ 24 w 25"/>
                  <a:gd name="T5" fmla="*/ 31 h 31"/>
                  <a:gd name="T6" fmla="*/ 9 w 25"/>
                  <a:gd name="T7" fmla="*/ 6 h 31"/>
                </a:gdLst>
                <a:ahLst/>
                <a:cxnLst>
                  <a:cxn ang="0">
                    <a:pos x="T0" y="T1"/>
                  </a:cxn>
                  <a:cxn ang="0">
                    <a:pos x="T2" y="T3"/>
                  </a:cxn>
                  <a:cxn ang="0">
                    <a:pos x="T4" y="T5"/>
                  </a:cxn>
                  <a:cxn ang="0">
                    <a:pos x="T6" y="T7"/>
                  </a:cxn>
                </a:cxnLst>
                <a:rect l="0" t="0" r="r" b="b"/>
                <a:pathLst>
                  <a:path w="25" h="31">
                    <a:moveTo>
                      <a:pt x="9" y="6"/>
                    </a:moveTo>
                    <a:cubicBezTo>
                      <a:pt x="11" y="10"/>
                      <a:pt x="15" y="16"/>
                      <a:pt x="19" y="21"/>
                    </a:cubicBezTo>
                    <a:cubicBezTo>
                      <a:pt x="22" y="27"/>
                      <a:pt x="25" y="31"/>
                      <a:pt x="24" y="31"/>
                    </a:cubicBezTo>
                    <a:cubicBezTo>
                      <a:pt x="16" y="14"/>
                      <a:pt x="0" y="0"/>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5" name="Freeform 6863">
                <a:extLst>
                  <a:ext uri="{FF2B5EF4-FFF2-40B4-BE49-F238E27FC236}">
                    <a16:creationId xmlns:a16="http://schemas.microsoft.com/office/drawing/2014/main" id="{7BFAC0EB-92B2-4093-82B1-33F1F5103483}"/>
                  </a:ext>
                </a:extLst>
              </p:cNvPr>
              <p:cNvSpPr>
                <a:spLocks/>
              </p:cNvSpPr>
              <p:nvPr/>
            </p:nvSpPr>
            <p:spPr bwMode="auto">
              <a:xfrm>
                <a:off x="2772" y="2048"/>
                <a:ext cx="2" cy="18"/>
              </a:xfrm>
              <a:custGeom>
                <a:avLst/>
                <a:gdLst>
                  <a:gd name="T0" fmla="*/ 5 w 5"/>
                  <a:gd name="T1" fmla="*/ 31 h 31"/>
                  <a:gd name="T2" fmla="*/ 2 w 5"/>
                  <a:gd name="T3" fmla="*/ 17 h 31"/>
                  <a:gd name="T4" fmla="*/ 0 w 5"/>
                  <a:gd name="T5" fmla="*/ 6 h 31"/>
                  <a:gd name="T6" fmla="*/ 2 w 5"/>
                  <a:gd name="T7" fmla="*/ 10 h 31"/>
                  <a:gd name="T8" fmla="*/ 5 w 5"/>
                  <a:gd name="T9" fmla="*/ 31 h 31"/>
                </a:gdLst>
                <a:ahLst/>
                <a:cxnLst>
                  <a:cxn ang="0">
                    <a:pos x="T0" y="T1"/>
                  </a:cxn>
                  <a:cxn ang="0">
                    <a:pos x="T2" y="T3"/>
                  </a:cxn>
                  <a:cxn ang="0">
                    <a:pos x="T4" y="T5"/>
                  </a:cxn>
                  <a:cxn ang="0">
                    <a:pos x="T6" y="T7"/>
                  </a:cxn>
                  <a:cxn ang="0">
                    <a:pos x="T8" y="T9"/>
                  </a:cxn>
                </a:cxnLst>
                <a:rect l="0" t="0" r="r" b="b"/>
                <a:pathLst>
                  <a:path w="5" h="31">
                    <a:moveTo>
                      <a:pt x="5" y="31"/>
                    </a:moveTo>
                    <a:cubicBezTo>
                      <a:pt x="4" y="29"/>
                      <a:pt x="3" y="23"/>
                      <a:pt x="2" y="17"/>
                    </a:cubicBezTo>
                    <a:cubicBezTo>
                      <a:pt x="2" y="12"/>
                      <a:pt x="1" y="7"/>
                      <a:pt x="0" y="6"/>
                    </a:cubicBezTo>
                    <a:cubicBezTo>
                      <a:pt x="0" y="0"/>
                      <a:pt x="1" y="4"/>
                      <a:pt x="2" y="10"/>
                    </a:cubicBezTo>
                    <a:cubicBezTo>
                      <a:pt x="3" y="17"/>
                      <a:pt x="4" y="26"/>
                      <a:pt x="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6" name="Freeform 6864">
                <a:extLst>
                  <a:ext uri="{FF2B5EF4-FFF2-40B4-BE49-F238E27FC236}">
                    <a16:creationId xmlns:a16="http://schemas.microsoft.com/office/drawing/2014/main" id="{0819F949-C1B0-479A-BBDD-DAE51C6AB0C7}"/>
                  </a:ext>
                </a:extLst>
              </p:cNvPr>
              <p:cNvSpPr>
                <a:spLocks noEditPoints="1"/>
              </p:cNvSpPr>
              <p:nvPr/>
            </p:nvSpPr>
            <p:spPr bwMode="auto">
              <a:xfrm>
                <a:off x="2426" y="2566"/>
                <a:ext cx="84" cy="37"/>
              </a:xfrm>
              <a:custGeom>
                <a:avLst/>
                <a:gdLst>
                  <a:gd name="T0" fmla="*/ 106 w 148"/>
                  <a:gd name="T1" fmla="*/ 22 h 65"/>
                  <a:gd name="T2" fmla="*/ 129 w 148"/>
                  <a:gd name="T3" fmla="*/ 10 h 65"/>
                  <a:gd name="T4" fmla="*/ 145 w 148"/>
                  <a:gd name="T5" fmla="*/ 0 h 65"/>
                  <a:gd name="T6" fmla="*/ 97 w 148"/>
                  <a:gd name="T7" fmla="*/ 25 h 65"/>
                  <a:gd name="T8" fmla="*/ 57 w 148"/>
                  <a:gd name="T9" fmla="*/ 39 h 65"/>
                  <a:gd name="T10" fmla="*/ 11 w 148"/>
                  <a:gd name="T11" fmla="*/ 56 h 65"/>
                  <a:gd name="T12" fmla="*/ 17 w 148"/>
                  <a:gd name="T13" fmla="*/ 57 h 65"/>
                  <a:gd name="T14" fmla="*/ 3 w 148"/>
                  <a:gd name="T15" fmla="*/ 62 h 65"/>
                  <a:gd name="T16" fmla="*/ 3 w 148"/>
                  <a:gd name="T17" fmla="*/ 65 h 65"/>
                  <a:gd name="T18" fmla="*/ 23 w 148"/>
                  <a:gd name="T19" fmla="*/ 56 h 65"/>
                  <a:gd name="T20" fmla="*/ 35 w 148"/>
                  <a:gd name="T21" fmla="*/ 54 h 65"/>
                  <a:gd name="T22" fmla="*/ 63 w 148"/>
                  <a:gd name="T23" fmla="*/ 43 h 65"/>
                  <a:gd name="T24" fmla="*/ 54 w 148"/>
                  <a:gd name="T25" fmla="*/ 44 h 65"/>
                  <a:gd name="T26" fmla="*/ 71 w 148"/>
                  <a:gd name="T27" fmla="*/ 37 h 65"/>
                  <a:gd name="T28" fmla="*/ 93 w 148"/>
                  <a:gd name="T29" fmla="*/ 29 h 65"/>
                  <a:gd name="T30" fmla="*/ 82 w 148"/>
                  <a:gd name="T31" fmla="*/ 36 h 65"/>
                  <a:gd name="T32" fmla="*/ 61 w 148"/>
                  <a:gd name="T33" fmla="*/ 44 h 65"/>
                  <a:gd name="T34" fmla="*/ 36 w 148"/>
                  <a:gd name="T35" fmla="*/ 55 h 65"/>
                  <a:gd name="T36" fmla="*/ 65 w 148"/>
                  <a:gd name="T37" fmla="*/ 44 h 65"/>
                  <a:gd name="T38" fmla="*/ 67 w 148"/>
                  <a:gd name="T39" fmla="*/ 45 h 65"/>
                  <a:gd name="T40" fmla="*/ 80 w 148"/>
                  <a:gd name="T41" fmla="*/ 39 h 65"/>
                  <a:gd name="T42" fmla="*/ 97 w 148"/>
                  <a:gd name="T43" fmla="*/ 31 h 65"/>
                  <a:gd name="T44" fmla="*/ 91 w 148"/>
                  <a:gd name="T45" fmla="*/ 31 h 65"/>
                  <a:gd name="T46" fmla="*/ 106 w 148"/>
                  <a:gd name="T47" fmla="*/ 22 h 65"/>
                  <a:gd name="T48" fmla="*/ 24 w 148"/>
                  <a:gd name="T49" fmla="*/ 54 h 65"/>
                  <a:gd name="T50" fmla="*/ 40 w 148"/>
                  <a:gd name="T51" fmla="*/ 47 h 65"/>
                  <a:gd name="T52" fmla="*/ 57 w 148"/>
                  <a:gd name="T53" fmla="*/ 42 h 65"/>
                  <a:gd name="T54" fmla="*/ 24 w 148"/>
                  <a:gd name="T55" fmla="*/ 5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8" h="65">
                    <a:moveTo>
                      <a:pt x="106" y="22"/>
                    </a:moveTo>
                    <a:cubicBezTo>
                      <a:pt x="108" y="21"/>
                      <a:pt x="119" y="16"/>
                      <a:pt x="129" y="10"/>
                    </a:cubicBezTo>
                    <a:cubicBezTo>
                      <a:pt x="139" y="5"/>
                      <a:pt x="148" y="0"/>
                      <a:pt x="145" y="0"/>
                    </a:cubicBezTo>
                    <a:cubicBezTo>
                      <a:pt x="133" y="7"/>
                      <a:pt x="115" y="17"/>
                      <a:pt x="97" y="25"/>
                    </a:cubicBezTo>
                    <a:cubicBezTo>
                      <a:pt x="80" y="33"/>
                      <a:pt x="63" y="39"/>
                      <a:pt x="57" y="39"/>
                    </a:cubicBezTo>
                    <a:cubicBezTo>
                      <a:pt x="43" y="46"/>
                      <a:pt x="25" y="52"/>
                      <a:pt x="11" y="56"/>
                    </a:cubicBezTo>
                    <a:cubicBezTo>
                      <a:pt x="11" y="58"/>
                      <a:pt x="14" y="57"/>
                      <a:pt x="17" y="57"/>
                    </a:cubicBezTo>
                    <a:cubicBezTo>
                      <a:pt x="12" y="58"/>
                      <a:pt x="8" y="60"/>
                      <a:pt x="3" y="62"/>
                    </a:cubicBezTo>
                    <a:cubicBezTo>
                      <a:pt x="13" y="60"/>
                      <a:pt x="0" y="64"/>
                      <a:pt x="3" y="65"/>
                    </a:cubicBezTo>
                    <a:cubicBezTo>
                      <a:pt x="8" y="63"/>
                      <a:pt x="16" y="59"/>
                      <a:pt x="23" y="56"/>
                    </a:cubicBezTo>
                    <a:cubicBezTo>
                      <a:pt x="29" y="54"/>
                      <a:pt x="35" y="52"/>
                      <a:pt x="35" y="54"/>
                    </a:cubicBezTo>
                    <a:cubicBezTo>
                      <a:pt x="49" y="47"/>
                      <a:pt x="49" y="49"/>
                      <a:pt x="63" y="43"/>
                    </a:cubicBezTo>
                    <a:cubicBezTo>
                      <a:pt x="59" y="44"/>
                      <a:pt x="44" y="49"/>
                      <a:pt x="54" y="44"/>
                    </a:cubicBezTo>
                    <a:cubicBezTo>
                      <a:pt x="63" y="43"/>
                      <a:pt x="73" y="37"/>
                      <a:pt x="71" y="37"/>
                    </a:cubicBezTo>
                    <a:cubicBezTo>
                      <a:pt x="83" y="32"/>
                      <a:pt x="87" y="31"/>
                      <a:pt x="93" y="29"/>
                    </a:cubicBezTo>
                    <a:cubicBezTo>
                      <a:pt x="85" y="34"/>
                      <a:pt x="82" y="34"/>
                      <a:pt x="82" y="36"/>
                    </a:cubicBezTo>
                    <a:cubicBezTo>
                      <a:pt x="79" y="37"/>
                      <a:pt x="70" y="41"/>
                      <a:pt x="61" y="44"/>
                    </a:cubicBezTo>
                    <a:cubicBezTo>
                      <a:pt x="36" y="55"/>
                      <a:pt x="36" y="55"/>
                      <a:pt x="36" y="55"/>
                    </a:cubicBezTo>
                    <a:cubicBezTo>
                      <a:pt x="48" y="51"/>
                      <a:pt x="52" y="50"/>
                      <a:pt x="65" y="44"/>
                    </a:cubicBezTo>
                    <a:cubicBezTo>
                      <a:pt x="67" y="45"/>
                      <a:pt x="67" y="45"/>
                      <a:pt x="67" y="45"/>
                    </a:cubicBezTo>
                    <a:cubicBezTo>
                      <a:pt x="72" y="43"/>
                      <a:pt x="80" y="40"/>
                      <a:pt x="80" y="39"/>
                    </a:cubicBezTo>
                    <a:cubicBezTo>
                      <a:pt x="67" y="44"/>
                      <a:pt x="89" y="34"/>
                      <a:pt x="97" y="31"/>
                    </a:cubicBezTo>
                    <a:cubicBezTo>
                      <a:pt x="97" y="29"/>
                      <a:pt x="89" y="33"/>
                      <a:pt x="91" y="31"/>
                    </a:cubicBezTo>
                    <a:cubicBezTo>
                      <a:pt x="107" y="24"/>
                      <a:pt x="95" y="27"/>
                      <a:pt x="106" y="22"/>
                    </a:cubicBezTo>
                    <a:close/>
                    <a:moveTo>
                      <a:pt x="24" y="54"/>
                    </a:moveTo>
                    <a:cubicBezTo>
                      <a:pt x="25" y="53"/>
                      <a:pt x="32" y="50"/>
                      <a:pt x="40" y="47"/>
                    </a:cubicBezTo>
                    <a:cubicBezTo>
                      <a:pt x="47" y="44"/>
                      <a:pt x="55" y="42"/>
                      <a:pt x="57" y="42"/>
                    </a:cubicBezTo>
                    <a:cubicBezTo>
                      <a:pt x="41" y="49"/>
                      <a:pt x="36" y="51"/>
                      <a:pt x="2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7" name="Freeform 6865">
                <a:extLst>
                  <a:ext uri="{FF2B5EF4-FFF2-40B4-BE49-F238E27FC236}">
                    <a16:creationId xmlns:a16="http://schemas.microsoft.com/office/drawing/2014/main" id="{1BEF7D53-B6B7-432C-B7CA-E84372B07DA3}"/>
                  </a:ext>
                </a:extLst>
              </p:cNvPr>
              <p:cNvSpPr>
                <a:spLocks/>
              </p:cNvSpPr>
              <p:nvPr/>
            </p:nvSpPr>
            <p:spPr bwMode="auto">
              <a:xfrm>
                <a:off x="2493" y="1679"/>
                <a:ext cx="24" cy="13"/>
              </a:xfrm>
              <a:custGeom>
                <a:avLst/>
                <a:gdLst>
                  <a:gd name="T0" fmla="*/ 32 w 42"/>
                  <a:gd name="T1" fmla="*/ 14 h 23"/>
                  <a:gd name="T2" fmla="*/ 42 w 42"/>
                  <a:gd name="T3" fmla="*/ 23 h 23"/>
                  <a:gd name="T4" fmla="*/ 1 w 42"/>
                  <a:gd name="T5" fmla="*/ 2 h 23"/>
                  <a:gd name="T6" fmla="*/ 17 w 42"/>
                  <a:gd name="T7" fmla="*/ 9 h 23"/>
                  <a:gd name="T8" fmla="*/ 32 w 42"/>
                  <a:gd name="T9" fmla="*/ 14 h 23"/>
                </a:gdLst>
                <a:ahLst/>
                <a:cxnLst>
                  <a:cxn ang="0">
                    <a:pos x="T0" y="T1"/>
                  </a:cxn>
                  <a:cxn ang="0">
                    <a:pos x="T2" y="T3"/>
                  </a:cxn>
                  <a:cxn ang="0">
                    <a:pos x="T4" y="T5"/>
                  </a:cxn>
                  <a:cxn ang="0">
                    <a:pos x="T6" y="T7"/>
                  </a:cxn>
                  <a:cxn ang="0">
                    <a:pos x="T8" y="T9"/>
                  </a:cxn>
                </a:cxnLst>
                <a:rect l="0" t="0" r="r" b="b"/>
                <a:pathLst>
                  <a:path w="42" h="23">
                    <a:moveTo>
                      <a:pt x="32" y="14"/>
                    </a:moveTo>
                    <a:cubicBezTo>
                      <a:pt x="41" y="20"/>
                      <a:pt x="36" y="18"/>
                      <a:pt x="42" y="23"/>
                    </a:cubicBezTo>
                    <a:cubicBezTo>
                      <a:pt x="25" y="14"/>
                      <a:pt x="14" y="8"/>
                      <a:pt x="1" y="2"/>
                    </a:cubicBezTo>
                    <a:cubicBezTo>
                      <a:pt x="0" y="0"/>
                      <a:pt x="8" y="5"/>
                      <a:pt x="17" y="9"/>
                    </a:cubicBezTo>
                    <a:cubicBezTo>
                      <a:pt x="25" y="13"/>
                      <a:pt x="33" y="17"/>
                      <a:pt x="3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8" name="Freeform 6866">
                <a:extLst>
                  <a:ext uri="{FF2B5EF4-FFF2-40B4-BE49-F238E27FC236}">
                    <a16:creationId xmlns:a16="http://schemas.microsoft.com/office/drawing/2014/main" id="{C9FC58FC-B38A-4FF3-A0F5-F814B9EE521E}"/>
                  </a:ext>
                </a:extLst>
              </p:cNvPr>
              <p:cNvSpPr>
                <a:spLocks/>
              </p:cNvSpPr>
              <p:nvPr/>
            </p:nvSpPr>
            <p:spPr bwMode="auto">
              <a:xfrm>
                <a:off x="2523" y="1695"/>
                <a:ext cx="32" cy="21"/>
              </a:xfrm>
              <a:custGeom>
                <a:avLst/>
                <a:gdLst>
                  <a:gd name="T0" fmla="*/ 10 w 58"/>
                  <a:gd name="T1" fmla="*/ 7 h 36"/>
                  <a:gd name="T2" fmla="*/ 34 w 58"/>
                  <a:gd name="T3" fmla="*/ 21 h 36"/>
                  <a:gd name="T4" fmla="*/ 52 w 58"/>
                  <a:gd name="T5" fmla="*/ 30 h 36"/>
                  <a:gd name="T6" fmla="*/ 22 w 58"/>
                  <a:gd name="T7" fmla="*/ 12 h 36"/>
                  <a:gd name="T8" fmla="*/ 25 w 58"/>
                  <a:gd name="T9" fmla="*/ 12 h 36"/>
                  <a:gd name="T10" fmla="*/ 55 w 58"/>
                  <a:gd name="T11" fmla="*/ 29 h 36"/>
                  <a:gd name="T12" fmla="*/ 55 w 58"/>
                  <a:gd name="T13" fmla="*/ 36 h 36"/>
                  <a:gd name="T14" fmla="*/ 0 w 58"/>
                  <a:gd name="T15" fmla="*/ 2 h 36"/>
                  <a:gd name="T16" fmla="*/ 6 w 58"/>
                  <a:gd name="T17" fmla="*/ 2 h 36"/>
                  <a:gd name="T18" fmla="*/ 16 w 58"/>
                  <a:gd name="T19" fmla="*/ 9 h 36"/>
                  <a:gd name="T20" fmla="*/ 10 w 58"/>
                  <a:gd name="T21"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36">
                    <a:moveTo>
                      <a:pt x="10" y="7"/>
                    </a:moveTo>
                    <a:cubicBezTo>
                      <a:pt x="16" y="11"/>
                      <a:pt x="25" y="16"/>
                      <a:pt x="34" y="21"/>
                    </a:cubicBezTo>
                    <a:cubicBezTo>
                      <a:pt x="42" y="25"/>
                      <a:pt x="50" y="29"/>
                      <a:pt x="52" y="30"/>
                    </a:cubicBezTo>
                    <a:cubicBezTo>
                      <a:pt x="42" y="23"/>
                      <a:pt x="31" y="19"/>
                      <a:pt x="22" y="12"/>
                    </a:cubicBezTo>
                    <a:cubicBezTo>
                      <a:pt x="23" y="12"/>
                      <a:pt x="25" y="13"/>
                      <a:pt x="25" y="12"/>
                    </a:cubicBezTo>
                    <a:cubicBezTo>
                      <a:pt x="36" y="18"/>
                      <a:pt x="44" y="22"/>
                      <a:pt x="55" y="29"/>
                    </a:cubicBezTo>
                    <a:cubicBezTo>
                      <a:pt x="53" y="30"/>
                      <a:pt x="58" y="36"/>
                      <a:pt x="55" y="36"/>
                    </a:cubicBezTo>
                    <a:cubicBezTo>
                      <a:pt x="36" y="22"/>
                      <a:pt x="18" y="14"/>
                      <a:pt x="0" y="2"/>
                    </a:cubicBezTo>
                    <a:cubicBezTo>
                      <a:pt x="11" y="7"/>
                      <a:pt x="0" y="0"/>
                      <a:pt x="6" y="2"/>
                    </a:cubicBezTo>
                    <a:cubicBezTo>
                      <a:pt x="20" y="9"/>
                      <a:pt x="10" y="6"/>
                      <a:pt x="16" y="9"/>
                    </a:cubicBezTo>
                    <a:cubicBezTo>
                      <a:pt x="16" y="10"/>
                      <a:pt x="7" y="3"/>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9" name="Freeform 6867">
                <a:extLst>
                  <a:ext uri="{FF2B5EF4-FFF2-40B4-BE49-F238E27FC236}">
                    <a16:creationId xmlns:a16="http://schemas.microsoft.com/office/drawing/2014/main" id="{220CB2A9-1DF2-441D-964F-39C787D9EE02}"/>
                  </a:ext>
                </a:extLst>
              </p:cNvPr>
              <p:cNvSpPr>
                <a:spLocks/>
              </p:cNvSpPr>
              <p:nvPr/>
            </p:nvSpPr>
            <p:spPr bwMode="auto">
              <a:xfrm>
                <a:off x="2429" y="2598"/>
                <a:ext cx="16" cy="6"/>
              </a:xfrm>
              <a:custGeom>
                <a:avLst/>
                <a:gdLst>
                  <a:gd name="T0" fmla="*/ 11 w 27"/>
                  <a:gd name="T1" fmla="*/ 8 h 11"/>
                  <a:gd name="T2" fmla="*/ 12 w 27"/>
                  <a:gd name="T3" fmla="*/ 5 h 11"/>
                  <a:gd name="T4" fmla="*/ 27 w 27"/>
                  <a:gd name="T5" fmla="*/ 0 h 11"/>
                  <a:gd name="T6" fmla="*/ 11 w 27"/>
                  <a:gd name="T7" fmla="*/ 8 h 11"/>
                </a:gdLst>
                <a:ahLst/>
                <a:cxnLst>
                  <a:cxn ang="0">
                    <a:pos x="T0" y="T1"/>
                  </a:cxn>
                  <a:cxn ang="0">
                    <a:pos x="T2" y="T3"/>
                  </a:cxn>
                  <a:cxn ang="0">
                    <a:pos x="T4" y="T5"/>
                  </a:cxn>
                  <a:cxn ang="0">
                    <a:pos x="T6" y="T7"/>
                  </a:cxn>
                </a:cxnLst>
                <a:rect l="0" t="0" r="r" b="b"/>
                <a:pathLst>
                  <a:path w="27" h="11">
                    <a:moveTo>
                      <a:pt x="11" y="8"/>
                    </a:moveTo>
                    <a:cubicBezTo>
                      <a:pt x="0" y="11"/>
                      <a:pt x="19" y="4"/>
                      <a:pt x="12" y="5"/>
                    </a:cubicBezTo>
                    <a:cubicBezTo>
                      <a:pt x="15" y="4"/>
                      <a:pt x="20" y="3"/>
                      <a:pt x="27" y="0"/>
                    </a:cubicBezTo>
                    <a:cubicBezTo>
                      <a:pt x="24" y="2"/>
                      <a:pt x="14"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0" name="Freeform 6868">
                <a:extLst>
                  <a:ext uri="{FF2B5EF4-FFF2-40B4-BE49-F238E27FC236}">
                    <a16:creationId xmlns:a16="http://schemas.microsoft.com/office/drawing/2014/main" id="{CBDC3FC5-4577-46EE-81DA-C31F03B750A9}"/>
                  </a:ext>
                </a:extLst>
              </p:cNvPr>
              <p:cNvSpPr>
                <a:spLocks/>
              </p:cNvSpPr>
              <p:nvPr/>
            </p:nvSpPr>
            <p:spPr bwMode="auto">
              <a:xfrm>
                <a:off x="2470" y="1670"/>
                <a:ext cx="22" cy="9"/>
              </a:xfrm>
              <a:custGeom>
                <a:avLst/>
                <a:gdLst>
                  <a:gd name="T0" fmla="*/ 33 w 39"/>
                  <a:gd name="T1" fmla="*/ 13 h 16"/>
                  <a:gd name="T2" fmla="*/ 24 w 39"/>
                  <a:gd name="T3" fmla="*/ 10 h 16"/>
                  <a:gd name="T4" fmla="*/ 0 w 39"/>
                  <a:gd name="T5" fmla="*/ 0 h 16"/>
                  <a:gd name="T6" fmla="*/ 33 w 39"/>
                  <a:gd name="T7" fmla="*/ 13 h 16"/>
                </a:gdLst>
                <a:ahLst/>
                <a:cxnLst>
                  <a:cxn ang="0">
                    <a:pos x="T0" y="T1"/>
                  </a:cxn>
                  <a:cxn ang="0">
                    <a:pos x="T2" y="T3"/>
                  </a:cxn>
                  <a:cxn ang="0">
                    <a:pos x="T4" y="T5"/>
                  </a:cxn>
                  <a:cxn ang="0">
                    <a:pos x="T6" y="T7"/>
                  </a:cxn>
                </a:cxnLst>
                <a:rect l="0" t="0" r="r" b="b"/>
                <a:pathLst>
                  <a:path w="39" h="16">
                    <a:moveTo>
                      <a:pt x="33" y="13"/>
                    </a:moveTo>
                    <a:cubicBezTo>
                      <a:pt x="39" y="16"/>
                      <a:pt x="33" y="13"/>
                      <a:pt x="24" y="10"/>
                    </a:cubicBezTo>
                    <a:cubicBezTo>
                      <a:pt x="15" y="6"/>
                      <a:pt x="4" y="2"/>
                      <a:pt x="0" y="0"/>
                    </a:cubicBezTo>
                    <a:cubicBezTo>
                      <a:pt x="6" y="0"/>
                      <a:pt x="19" y="7"/>
                      <a:pt x="3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1" name="Freeform 6869">
                <a:extLst>
                  <a:ext uri="{FF2B5EF4-FFF2-40B4-BE49-F238E27FC236}">
                    <a16:creationId xmlns:a16="http://schemas.microsoft.com/office/drawing/2014/main" id="{1C969C08-5BAF-4803-8878-D3CD03BB8537}"/>
                  </a:ext>
                </a:extLst>
              </p:cNvPr>
              <p:cNvSpPr>
                <a:spLocks noEditPoints="1"/>
              </p:cNvSpPr>
              <p:nvPr/>
            </p:nvSpPr>
            <p:spPr bwMode="auto">
              <a:xfrm>
                <a:off x="2607" y="1752"/>
                <a:ext cx="25" cy="27"/>
              </a:xfrm>
              <a:custGeom>
                <a:avLst/>
                <a:gdLst>
                  <a:gd name="T0" fmla="*/ 2 w 44"/>
                  <a:gd name="T1" fmla="*/ 6 h 47"/>
                  <a:gd name="T2" fmla="*/ 18 w 44"/>
                  <a:gd name="T3" fmla="*/ 23 h 47"/>
                  <a:gd name="T4" fmla="*/ 20 w 44"/>
                  <a:gd name="T5" fmla="*/ 29 h 47"/>
                  <a:gd name="T6" fmla="*/ 38 w 44"/>
                  <a:gd name="T7" fmla="*/ 45 h 47"/>
                  <a:gd name="T8" fmla="*/ 30 w 44"/>
                  <a:gd name="T9" fmla="*/ 36 h 47"/>
                  <a:gd name="T10" fmla="*/ 41 w 44"/>
                  <a:gd name="T11" fmla="*/ 46 h 47"/>
                  <a:gd name="T12" fmla="*/ 44 w 44"/>
                  <a:gd name="T13" fmla="*/ 46 h 47"/>
                  <a:gd name="T14" fmla="*/ 31 w 44"/>
                  <a:gd name="T15" fmla="*/ 32 h 47"/>
                  <a:gd name="T16" fmla="*/ 42 w 44"/>
                  <a:gd name="T17" fmla="*/ 39 h 47"/>
                  <a:gd name="T18" fmla="*/ 2 w 44"/>
                  <a:gd name="T19" fmla="*/ 6 h 47"/>
                  <a:gd name="T20" fmla="*/ 24 w 44"/>
                  <a:gd name="T21" fmla="*/ 24 h 47"/>
                  <a:gd name="T22" fmla="*/ 21 w 44"/>
                  <a:gd name="T23" fmla="*/ 24 h 47"/>
                  <a:gd name="T24" fmla="*/ 13 w 44"/>
                  <a:gd name="T25" fmla="*/ 15 h 47"/>
                  <a:gd name="T26" fmla="*/ 24 w 44"/>
                  <a:gd name="T27" fmla="*/ 24 h 47"/>
                  <a:gd name="T28" fmla="*/ 10 w 44"/>
                  <a:gd name="T29" fmla="*/ 12 h 47"/>
                  <a:gd name="T30" fmla="*/ 29 w 44"/>
                  <a:gd name="T31" fmla="*/ 28 h 47"/>
                  <a:gd name="T32" fmla="*/ 10 w 44"/>
                  <a:gd name="T33"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47">
                    <a:moveTo>
                      <a:pt x="2" y="6"/>
                    </a:moveTo>
                    <a:cubicBezTo>
                      <a:pt x="11" y="14"/>
                      <a:pt x="15" y="19"/>
                      <a:pt x="18" y="23"/>
                    </a:cubicBezTo>
                    <a:cubicBezTo>
                      <a:pt x="20" y="26"/>
                      <a:pt x="20" y="28"/>
                      <a:pt x="20" y="29"/>
                    </a:cubicBezTo>
                    <a:cubicBezTo>
                      <a:pt x="28" y="37"/>
                      <a:pt x="28" y="36"/>
                      <a:pt x="38" y="45"/>
                    </a:cubicBezTo>
                    <a:cubicBezTo>
                      <a:pt x="42" y="47"/>
                      <a:pt x="29" y="37"/>
                      <a:pt x="30" y="36"/>
                    </a:cubicBezTo>
                    <a:cubicBezTo>
                      <a:pt x="34" y="40"/>
                      <a:pt x="40" y="46"/>
                      <a:pt x="41" y="46"/>
                    </a:cubicBezTo>
                    <a:cubicBezTo>
                      <a:pt x="22" y="26"/>
                      <a:pt x="38" y="42"/>
                      <a:pt x="44" y="46"/>
                    </a:cubicBezTo>
                    <a:cubicBezTo>
                      <a:pt x="39" y="40"/>
                      <a:pt x="35" y="38"/>
                      <a:pt x="31" y="32"/>
                    </a:cubicBezTo>
                    <a:cubicBezTo>
                      <a:pt x="27" y="26"/>
                      <a:pt x="42" y="39"/>
                      <a:pt x="42" y="39"/>
                    </a:cubicBezTo>
                    <a:cubicBezTo>
                      <a:pt x="20" y="16"/>
                      <a:pt x="0" y="0"/>
                      <a:pt x="2" y="6"/>
                    </a:cubicBezTo>
                    <a:close/>
                    <a:moveTo>
                      <a:pt x="24" y="24"/>
                    </a:moveTo>
                    <a:cubicBezTo>
                      <a:pt x="24" y="26"/>
                      <a:pt x="22" y="24"/>
                      <a:pt x="21" y="24"/>
                    </a:cubicBezTo>
                    <a:cubicBezTo>
                      <a:pt x="17" y="20"/>
                      <a:pt x="17" y="19"/>
                      <a:pt x="13" y="15"/>
                    </a:cubicBezTo>
                    <a:cubicBezTo>
                      <a:pt x="15" y="16"/>
                      <a:pt x="19" y="19"/>
                      <a:pt x="24" y="24"/>
                    </a:cubicBezTo>
                    <a:close/>
                    <a:moveTo>
                      <a:pt x="10" y="12"/>
                    </a:moveTo>
                    <a:cubicBezTo>
                      <a:pt x="11" y="10"/>
                      <a:pt x="26" y="24"/>
                      <a:pt x="29" y="28"/>
                    </a:cubicBezTo>
                    <a:cubicBezTo>
                      <a:pt x="25" y="25"/>
                      <a:pt x="17" y="18"/>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2" name="Freeform 6870">
                <a:extLst>
                  <a:ext uri="{FF2B5EF4-FFF2-40B4-BE49-F238E27FC236}">
                    <a16:creationId xmlns:a16="http://schemas.microsoft.com/office/drawing/2014/main" id="{97062410-903A-4D1E-8DB5-271F1ABF2D6D}"/>
                  </a:ext>
                </a:extLst>
              </p:cNvPr>
              <p:cNvSpPr>
                <a:spLocks/>
              </p:cNvSpPr>
              <p:nvPr/>
            </p:nvSpPr>
            <p:spPr bwMode="auto">
              <a:xfrm>
                <a:off x="2772" y="2114"/>
                <a:ext cx="5" cy="45"/>
              </a:xfrm>
              <a:custGeom>
                <a:avLst/>
                <a:gdLst>
                  <a:gd name="T0" fmla="*/ 8 w 8"/>
                  <a:gd name="T1" fmla="*/ 44 h 78"/>
                  <a:gd name="T2" fmla="*/ 5 w 8"/>
                  <a:gd name="T3" fmla="*/ 53 h 78"/>
                  <a:gd name="T4" fmla="*/ 5 w 8"/>
                  <a:gd name="T5" fmla="*/ 42 h 78"/>
                  <a:gd name="T6" fmla="*/ 4 w 8"/>
                  <a:gd name="T7" fmla="*/ 68 h 78"/>
                  <a:gd name="T8" fmla="*/ 2 w 8"/>
                  <a:gd name="T9" fmla="*/ 58 h 78"/>
                  <a:gd name="T10" fmla="*/ 2 w 8"/>
                  <a:gd name="T11" fmla="*/ 62 h 78"/>
                  <a:gd name="T12" fmla="*/ 3 w 8"/>
                  <a:gd name="T13" fmla="*/ 49 h 78"/>
                  <a:gd name="T14" fmla="*/ 3 w 8"/>
                  <a:gd name="T15" fmla="*/ 36 h 78"/>
                  <a:gd name="T16" fmla="*/ 0 w 8"/>
                  <a:gd name="T17" fmla="*/ 41 h 78"/>
                  <a:gd name="T18" fmla="*/ 3 w 8"/>
                  <a:gd name="T19" fmla="*/ 29 h 78"/>
                  <a:gd name="T20" fmla="*/ 3 w 8"/>
                  <a:gd name="T21" fmla="*/ 0 h 78"/>
                  <a:gd name="T22" fmla="*/ 4 w 8"/>
                  <a:gd name="T23" fmla="*/ 28 h 78"/>
                  <a:gd name="T24" fmla="*/ 6 w 8"/>
                  <a:gd name="T25" fmla="*/ 20 h 78"/>
                  <a:gd name="T26" fmla="*/ 4 w 8"/>
                  <a:gd name="T27" fmla="*/ 32 h 78"/>
                  <a:gd name="T28" fmla="*/ 8 w 8"/>
                  <a:gd name="T29" fmla="*/ 4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78">
                    <a:moveTo>
                      <a:pt x="8" y="44"/>
                    </a:moveTo>
                    <a:cubicBezTo>
                      <a:pt x="8" y="54"/>
                      <a:pt x="5" y="43"/>
                      <a:pt x="5" y="53"/>
                    </a:cubicBezTo>
                    <a:cubicBezTo>
                      <a:pt x="5" y="52"/>
                      <a:pt x="5" y="42"/>
                      <a:pt x="5" y="42"/>
                    </a:cubicBezTo>
                    <a:cubicBezTo>
                      <a:pt x="4" y="49"/>
                      <a:pt x="3" y="64"/>
                      <a:pt x="4" y="68"/>
                    </a:cubicBezTo>
                    <a:cubicBezTo>
                      <a:pt x="2" y="78"/>
                      <a:pt x="1" y="66"/>
                      <a:pt x="2" y="58"/>
                    </a:cubicBezTo>
                    <a:cubicBezTo>
                      <a:pt x="2" y="58"/>
                      <a:pt x="2" y="60"/>
                      <a:pt x="2" y="62"/>
                    </a:cubicBezTo>
                    <a:cubicBezTo>
                      <a:pt x="3" y="60"/>
                      <a:pt x="3" y="55"/>
                      <a:pt x="3" y="49"/>
                    </a:cubicBezTo>
                    <a:cubicBezTo>
                      <a:pt x="3" y="43"/>
                      <a:pt x="3" y="38"/>
                      <a:pt x="3" y="36"/>
                    </a:cubicBezTo>
                    <a:cubicBezTo>
                      <a:pt x="2" y="34"/>
                      <a:pt x="1" y="42"/>
                      <a:pt x="0" y="41"/>
                    </a:cubicBezTo>
                    <a:cubicBezTo>
                      <a:pt x="1" y="31"/>
                      <a:pt x="1" y="36"/>
                      <a:pt x="3" y="29"/>
                    </a:cubicBezTo>
                    <a:cubicBezTo>
                      <a:pt x="4" y="15"/>
                      <a:pt x="2" y="6"/>
                      <a:pt x="3" y="0"/>
                    </a:cubicBezTo>
                    <a:cubicBezTo>
                      <a:pt x="4" y="1"/>
                      <a:pt x="5" y="13"/>
                      <a:pt x="4" y="28"/>
                    </a:cubicBezTo>
                    <a:cubicBezTo>
                      <a:pt x="5" y="29"/>
                      <a:pt x="5" y="25"/>
                      <a:pt x="6" y="20"/>
                    </a:cubicBezTo>
                    <a:cubicBezTo>
                      <a:pt x="7" y="21"/>
                      <a:pt x="6" y="37"/>
                      <a:pt x="4" y="32"/>
                    </a:cubicBezTo>
                    <a:cubicBezTo>
                      <a:pt x="5" y="40"/>
                      <a:pt x="6" y="46"/>
                      <a:pt x="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3" name="Freeform 6871">
                <a:extLst>
                  <a:ext uri="{FF2B5EF4-FFF2-40B4-BE49-F238E27FC236}">
                    <a16:creationId xmlns:a16="http://schemas.microsoft.com/office/drawing/2014/main" id="{73EA9039-CC7E-4A63-9E8D-7CA75B763FCF}"/>
                  </a:ext>
                </a:extLst>
              </p:cNvPr>
              <p:cNvSpPr>
                <a:spLocks/>
              </p:cNvSpPr>
              <p:nvPr/>
            </p:nvSpPr>
            <p:spPr bwMode="auto">
              <a:xfrm>
                <a:off x="2581" y="2482"/>
                <a:ext cx="46" cy="40"/>
              </a:xfrm>
              <a:custGeom>
                <a:avLst/>
                <a:gdLst>
                  <a:gd name="T0" fmla="*/ 81 w 81"/>
                  <a:gd name="T1" fmla="*/ 0 h 71"/>
                  <a:gd name="T2" fmla="*/ 68 w 81"/>
                  <a:gd name="T3" fmla="*/ 10 h 71"/>
                  <a:gd name="T4" fmla="*/ 42 w 81"/>
                  <a:gd name="T5" fmla="*/ 36 h 71"/>
                  <a:gd name="T6" fmla="*/ 67 w 81"/>
                  <a:gd name="T7" fmla="*/ 13 h 71"/>
                  <a:gd name="T8" fmla="*/ 52 w 81"/>
                  <a:gd name="T9" fmla="*/ 28 h 71"/>
                  <a:gd name="T10" fmla="*/ 31 w 81"/>
                  <a:gd name="T11" fmla="*/ 46 h 71"/>
                  <a:gd name="T12" fmla="*/ 36 w 81"/>
                  <a:gd name="T13" fmla="*/ 41 h 71"/>
                  <a:gd name="T14" fmla="*/ 18 w 81"/>
                  <a:gd name="T15" fmla="*/ 55 h 71"/>
                  <a:gd name="T16" fmla="*/ 20 w 81"/>
                  <a:gd name="T17" fmla="*/ 55 h 71"/>
                  <a:gd name="T18" fmla="*/ 5 w 81"/>
                  <a:gd name="T19" fmla="*/ 68 h 71"/>
                  <a:gd name="T20" fmla="*/ 8 w 81"/>
                  <a:gd name="T21" fmla="*/ 64 h 71"/>
                  <a:gd name="T22" fmla="*/ 8 w 81"/>
                  <a:gd name="T23" fmla="*/ 62 h 71"/>
                  <a:gd name="T24" fmla="*/ 32 w 81"/>
                  <a:gd name="T25" fmla="*/ 40 h 71"/>
                  <a:gd name="T26" fmla="*/ 34 w 81"/>
                  <a:gd name="T27" fmla="*/ 40 h 71"/>
                  <a:gd name="T28" fmla="*/ 42 w 81"/>
                  <a:gd name="T29" fmla="*/ 30 h 71"/>
                  <a:gd name="T30" fmla="*/ 64 w 81"/>
                  <a:gd name="T31" fmla="*/ 9 h 71"/>
                  <a:gd name="T32" fmla="*/ 64 w 81"/>
                  <a:gd name="T33" fmla="*/ 13 h 71"/>
                  <a:gd name="T34" fmla="*/ 79 w 81"/>
                  <a:gd name="T35" fmla="*/ 0 h 71"/>
                  <a:gd name="T36" fmla="*/ 81 w 81"/>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71">
                    <a:moveTo>
                      <a:pt x="81" y="0"/>
                    </a:moveTo>
                    <a:cubicBezTo>
                      <a:pt x="80" y="2"/>
                      <a:pt x="70" y="10"/>
                      <a:pt x="68" y="10"/>
                    </a:cubicBezTo>
                    <a:cubicBezTo>
                      <a:pt x="57" y="22"/>
                      <a:pt x="49" y="28"/>
                      <a:pt x="42" y="36"/>
                    </a:cubicBezTo>
                    <a:cubicBezTo>
                      <a:pt x="48" y="31"/>
                      <a:pt x="59" y="22"/>
                      <a:pt x="67" y="13"/>
                    </a:cubicBezTo>
                    <a:cubicBezTo>
                      <a:pt x="65" y="16"/>
                      <a:pt x="59" y="22"/>
                      <a:pt x="52" y="28"/>
                    </a:cubicBezTo>
                    <a:cubicBezTo>
                      <a:pt x="45" y="35"/>
                      <a:pt x="37" y="42"/>
                      <a:pt x="31" y="46"/>
                    </a:cubicBezTo>
                    <a:cubicBezTo>
                      <a:pt x="31" y="45"/>
                      <a:pt x="36" y="41"/>
                      <a:pt x="36" y="41"/>
                    </a:cubicBezTo>
                    <a:cubicBezTo>
                      <a:pt x="30" y="43"/>
                      <a:pt x="26" y="50"/>
                      <a:pt x="18" y="55"/>
                    </a:cubicBezTo>
                    <a:cubicBezTo>
                      <a:pt x="29" y="47"/>
                      <a:pt x="26" y="50"/>
                      <a:pt x="20" y="55"/>
                    </a:cubicBezTo>
                    <a:cubicBezTo>
                      <a:pt x="15" y="60"/>
                      <a:pt x="6" y="67"/>
                      <a:pt x="5" y="68"/>
                    </a:cubicBezTo>
                    <a:cubicBezTo>
                      <a:pt x="0" y="71"/>
                      <a:pt x="4" y="68"/>
                      <a:pt x="8" y="64"/>
                    </a:cubicBezTo>
                    <a:cubicBezTo>
                      <a:pt x="11" y="61"/>
                      <a:pt x="15" y="58"/>
                      <a:pt x="8" y="62"/>
                    </a:cubicBezTo>
                    <a:cubicBezTo>
                      <a:pt x="22" y="52"/>
                      <a:pt x="23" y="48"/>
                      <a:pt x="32" y="40"/>
                    </a:cubicBezTo>
                    <a:cubicBezTo>
                      <a:pt x="29" y="43"/>
                      <a:pt x="32" y="41"/>
                      <a:pt x="34" y="40"/>
                    </a:cubicBezTo>
                    <a:cubicBezTo>
                      <a:pt x="46" y="29"/>
                      <a:pt x="40" y="33"/>
                      <a:pt x="42" y="30"/>
                    </a:cubicBezTo>
                    <a:cubicBezTo>
                      <a:pt x="53" y="21"/>
                      <a:pt x="53" y="19"/>
                      <a:pt x="64" y="9"/>
                    </a:cubicBezTo>
                    <a:cubicBezTo>
                      <a:pt x="55" y="19"/>
                      <a:pt x="68" y="8"/>
                      <a:pt x="64" y="13"/>
                    </a:cubicBezTo>
                    <a:cubicBezTo>
                      <a:pt x="68" y="11"/>
                      <a:pt x="73" y="6"/>
                      <a:pt x="79" y="0"/>
                    </a:cubicBezTo>
                    <a:cubicBezTo>
                      <a:pt x="78" y="2"/>
                      <a:pt x="77" y="4"/>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4" name="Freeform 6872">
                <a:extLst>
                  <a:ext uri="{FF2B5EF4-FFF2-40B4-BE49-F238E27FC236}">
                    <a16:creationId xmlns:a16="http://schemas.microsoft.com/office/drawing/2014/main" id="{C4CDB7B2-8F61-46CC-92F8-58EB6DDC67C1}"/>
                  </a:ext>
                </a:extLst>
              </p:cNvPr>
              <p:cNvSpPr>
                <a:spLocks/>
              </p:cNvSpPr>
              <p:nvPr/>
            </p:nvSpPr>
            <p:spPr bwMode="auto">
              <a:xfrm>
                <a:off x="2641" y="1786"/>
                <a:ext cx="11" cy="12"/>
              </a:xfrm>
              <a:custGeom>
                <a:avLst/>
                <a:gdLst>
                  <a:gd name="T0" fmla="*/ 17 w 20"/>
                  <a:gd name="T1" fmla="*/ 17 h 22"/>
                  <a:gd name="T2" fmla="*/ 20 w 20"/>
                  <a:gd name="T3" fmla="*/ 20 h 22"/>
                  <a:gd name="T4" fmla="*/ 19 w 20"/>
                  <a:gd name="T5" fmla="*/ 22 h 22"/>
                  <a:gd name="T6" fmla="*/ 0 w 20"/>
                  <a:gd name="T7" fmla="*/ 0 h 22"/>
                  <a:gd name="T8" fmla="*/ 17 w 20"/>
                  <a:gd name="T9" fmla="*/ 17 h 22"/>
                </a:gdLst>
                <a:ahLst/>
                <a:cxnLst>
                  <a:cxn ang="0">
                    <a:pos x="T0" y="T1"/>
                  </a:cxn>
                  <a:cxn ang="0">
                    <a:pos x="T2" y="T3"/>
                  </a:cxn>
                  <a:cxn ang="0">
                    <a:pos x="T4" y="T5"/>
                  </a:cxn>
                  <a:cxn ang="0">
                    <a:pos x="T6" y="T7"/>
                  </a:cxn>
                  <a:cxn ang="0">
                    <a:pos x="T8" y="T9"/>
                  </a:cxn>
                </a:cxnLst>
                <a:rect l="0" t="0" r="r" b="b"/>
                <a:pathLst>
                  <a:path w="20" h="22">
                    <a:moveTo>
                      <a:pt x="17" y="17"/>
                    </a:moveTo>
                    <a:cubicBezTo>
                      <a:pt x="20" y="19"/>
                      <a:pt x="20" y="20"/>
                      <a:pt x="20" y="20"/>
                    </a:cubicBezTo>
                    <a:cubicBezTo>
                      <a:pt x="19" y="22"/>
                      <a:pt x="19" y="22"/>
                      <a:pt x="19" y="22"/>
                    </a:cubicBezTo>
                    <a:cubicBezTo>
                      <a:pt x="13" y="13"/>
                      <a:pt x="7" y="9"/>
                      <a:pt x="0" y="0"/>
                    </a:cubicBezTo>
                    <a:cubicBezTo>
                      <a:pt x="5" y="2"/>
                      <a:pt x="13" y="15"/>
                      <a:pt x="1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5" name="Freeform 6873">
                <a:extLst>
                  <a:ext uri="{FF2B5EF4-FFF2-40B4-BE49-F238E27FC236}">
                    <a16:creationId xmlns:a16="http://schemas.microsoft.com/office/drawing/2014/main" id="{7A5F2396-D5ED-450A-B836-41BAD22E00D2}"/>
                  </a:ext>
                </a:extLst>
              </p:cNvPr>
              <p:cNvSpPr>
                <a:spLocks/>
              </p:cNvSpPr>
              <p:nvPr/>
            </p:nvSpPr>
            <p:spPr bwMode="auto">
              <a:xfrm>
                <a:off x="2239" y="2625"/>
                <a:ext cx="47" cy="6"/>
              </a:xfrm>
              <a:custGeom>
                <a:avLst/>
                <a:gdLst>
                  <a:gd name="T0" fmla="*/ 57 w 83"/>
                  <a:gd name="T1" fmla="*/ 3 h 10"/>
                  <a:gd name="T2" fmla="*/ 48 w 83"/>
                  <a:gd name="T3" fmla="*/ 2 h 10"/>
                  <a:gd name="T4" fmla="*/ 83 w 83"/>
                  <a:gd name="T5" fmla="*/ 1 h 10"/>
                  <a:gd name="T6" fmla="*/ 77 w 83"/>
                  <a:gd name="T7" fmla="*/ 4 h 10"/>
                  <a:gd name="T8" fmla="*/ 58 w 83"/>
                  <a:gd name="T9" fmla="*/ 4 h 10"/>
                  <a:gd name="T10" fmla="*/ 27 w 83"/>
                  <a:gd name="T11" fmla="*/ 4 h 10"/>
                  <a:gd name="T12" fmla="*/ 20 w 83"/>
                  <a:gd name="T13" fmla="*/ 5 h 10"/>
                  <a:gd name="T14" fmla="*/ 33 w 83"/>
                  <a:gd name="T15" fmla="*/ 6 h 10"/>
                  <a:gd name="T16" fmla="*/ 19 w 83"/>
                  <a:gd name="T17" fmla="*/ 10 h 10"/>
                  <a:gd name="T18" fmla="*/ 16 w 83"/>
                  <a:gd name="T19" fmla="*/ 7 h 10"/>
                  <a:gd name="T20" fmla="*/ 2 w 83"/>
                  <a:gd name="T21" fmla="*/ 6 h 10"/>
                  <a:gd name="T22" fmla="*/ 20 w 83"/>
                  <a:gd name="T23" fmla="*/ 4 h 10"/>
                  <a:gd name="T24" fmla="*/ 0 w 83"/>
                  <a:gd name="T25" fmla="*/ 3 h 10"/>
                  <a:gd name="T26" fmla="*/ 3 w 83"/>
                  <a:gd name="T27" fmla="*/ 2 h 10"/>
                  <a:gd name="T28" fmla="*/ 33 w 83"/>
                  <a:gd name="T29" fmla="*/ 3 h 10"/>
                  <a:gd name="T30" fmla="*/ 57 w 83"/>
                  <a:gd name="T31"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0">
                    <a:moveTo>
                      <a:pt x="57" y="3"/>
                    </a:moveTo>
                    <a:cubicBezTo>
                      <a:pt x="66" y="3"/>
                      <a:pt x="52" y="2"/>
                      <a:pt x="48" y="2"/>
                    </a:cubicBezTo>
                    <a:cubicBezTo>
                      <a:pt x="61" y="0"/>
                      <a:pt x="74" y="2"/>
                      <a:pt x="83" y="1"/>
                    </a:cubicBezTo>
                    <a:cubicBezTo>
                      <a:pt x="82" y="2"/>
                      <a:pt x="73" y="3"/>
                      <a:pt x="77" y="4"/>
                    </a:cubicBezTo>
                    <a:cubicBezTo>
                      <a:pt x="64" y="6"/>
                      <a:pt x="14" y="6"/>
                      <a:pt x="58" y="4"/>
                    </a:cubicBezTo>
                    <a:cubicBezTo>
                      <a:pt x="55" y="3"/>
                      <a:pt x="37" y="4"/>
                      <a:pt x="27" y="4"/>
                    </a:cubicBezTo>
                    <a:cubicBezTo>
                      <a:pt x="22" y="4"/>
                      <a:pt x="27" y="5"/>
                      <a:pt x="20" y="5"/>
                    </a:cubicBezTo>
                    <a:cubicBezTo>
                      <a:pt x="22" y="6"/>
                      <a:pt x="32" y="6"/>
                      <a:pt x="33" y="6"/>
                    </a:cubicBezTo>
                    <a:cubicBezTo>
                      <a:pt x="29" y="8"/>
                      <a:pt x="26" y="8"/>
                      <a:pt x="19" y="10"/>
                    </a:cubicBezTo>
                    <a:cubicBezTo>
                      <a:pt x="10" y="9"/>
                      <a:pt x="13" y="8"/>
                      <a:pt x="16" y="7"/>
                    </a:cubicBezTo>
                    <a:cubicBezTo>
                      <a:pt x="18" y="7"/>
                      <a:pt x="18" y="6"/>
                      <a:pt x="2" y="6"/>
                    </a:cubicBezTo>
                    <a:cubicBezTo>
                      <a:pt x="2" y="4"/>
                      <a:pt x="12" y="5"/>
                      <a:pt x="20" y="4"/>
                    </a:cubicBezTo>
                    <a:cubicBezTo>
                      <a:pt x="20" y="3"/>
                      <a:pt x="6" y="4"/>
                      <a:pt x="0" y="3"/>
                    </a:cubicBezTo>
                    <a:cubicBezTo>
                      <a:pt x="2" y="3"/>
                      <a:pt x="4" y="2"/>
                      <a:pt x="3" y="2"/>
                    </a:cubicBezTo>
                    <a:cubicBezTo>
                      <a:pt x="17" y="3"/>
                      <a:pt x="25" y="3"/>
                      <a:pt x="33" y="3"/>
                    </a:cubicBezTo>
                    <a:cubicBezTo>
                      <a:pt x="40" y="3"/>
                      <a:pt x="47" y="3"/>
                      <a:pt x="5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6" name="Freeform 6874">
                <a:extLst>
                  <a:ext uri="{FF2B5EF4-FFF2-40B4-BE49-F238E27FC236}">
                    <a16:creationId xmlns:a16="http://schemas.microsoft.com/office/drawing/2014/main" id="{25153242-D651-4FF3-94E7-0F833E849237}"/>
                  </a:ext>
                </a:extLst>
              </p:cNvPr>
              <p:cNvSpPr>
                <a:spLocks/>
              </p:cNvSpPr>
              <p:nvPr/>
            </p:nvSpPr>
            <p:spPr bwMode="auto">
              <a:xfrm>
                <a:off x="2751" y="1970"/>
                <a:ext cx="9" cy="34"/>
              </a:xfrm>
              <a:custGeom>
                <a:avLst/>
                <a:gdLst>
                  <a:gd name="T0" fmla="*/ 3 w 16"/>
                  <a:gd name="T1" fmla="*/ 15 h 59"/>
                  <a:gd name="T2" fmla="*/ 0 w 16"/>
                  <a:gd name="T3" fmla="*/ 0 h 59"/>
                  <a:gd name="T4" fmla="*/ 16 w 16"/>
                  <a:gd name="T5" fmla="*/ 56 h 59"/>
                  <a:gd name="T6" fmla="*/ 11 w 16"/>
                  <a:gd name="T7" fmla="*/ 43 h 59"/>
                  <a:gd name="T8" fmla="*/ 12 w 16"/>
                  <a:gd name="T9" fmla="*/ 43 h 59"/>
                  <a:gd name="T10" fmla="*/ 8 w 16"/>
                  <a:gd name="T11" fmla="*/ 28 h 59"/>
                  <a:gd name="T12" fmla="*/ 3 w 16"/>
                  <a:gd name="T13" fmla="*/ 15 h 59"/>
                </a:gdLst>
                <a:ahLst/>
                <a:cxnLst>
                  <a:cxn ang="0">
                    <a:pos x="T0" y="T1"/>
                  </a:cxn>
                  <a:cxn ang="0">
                    <a:pos x="T2" y="T3"/>
                  </a:cxn>
                  <a:cxn ang="0">
                    <a:pos x="T4" y="T5"/>
                  </a:cxn>
                  <a:cxn ang="0">
                    <a:pos x="T6" y="T7"/>
                  </a:cxn>
                  <a:cxn ang="0">
                    <a:pos x="T8" y="T9"/>
                  </a:cxn>
                  <a:cxn ang="0">
                    <a:pos x="T10" y="T11"/>
                  </a:cxn>
                  <a:cxn ang="0">
                    <a:pos x="T12" y="T13"/>
                  </a:cxn>
                </a:cxnLst>
                <a:rect l="0" t="0" r="r" b="b"/>
                <a:pathLst>
                  <a:path w="16" h="59">
                    <a:moveTo>
                      <a:pt x="3" y="15"/>
                    </a:moveTo>
                    <a:cubicBezTo>
                      <a:pt x="1" y="8"/>
                      <a:pt x="3" y="9"/>
                      <a:pt x="0" y="0"/>
                    </a:cubicBezTo>
                    <a:cubicBezTo>
                      <a:pt x="6" y="11"/>
                      <a:pt x="9" y="32"/>
                      <a:pt x="16" y="56"/>
                    </a:cubicBezTo>
                    <a:cubicBezTo>
                      <a:pt x="15" y="59"/>
                      <a:pt x="12" y="43"/>
                      <a:pt x="11" y="43"/>
                    </a:cubicBezTo>
                    <a:cubicBezTo>
                      <a:pt x="10" y="39"/>
                      <a:pt x="11" y="41"/>
                      <a:pt x="12" y="43"/>
                    </a:cubicBezTo>
                    <a:cubicBezTo>
                      <a:pt x="11" y="41"/>
                      <a:pt x="9" y="34"/>
                      <a:pt x="8" y="28"/>
                    </a:cubicBezTo>
                    <a:cubicBezTo>
                      <a:pt x="6" y="21"/>
                      <a:pt x="5"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7" name="Freeform 6875">
                <a:extLst>
                  <a:ext uri="{FF2B5EF4-FFF2-40B4-BE49-F238E27FC236}">
                    <a16:creationId xmlns:a16="http://schemas.microsoft.com/office/drawing/2014/main" id="{52F48AFB-AE98-4577-990A-9BBFED2F85A2}"/>
                  </a:ext>
                </a:extLst>
              </p:cNvPr>
              <p:cNvSpPr>
                <a:spLocks/>
              </p:cNvSpPr>
              <p:nvPr/>
            </p:nvSpPr>
            <p:spPr bwMode="auto">
              <a:xfrm>
                <a:off x="2764" y="2038"/>
                <a:ext cx="8" cy="31"/>
              </a:xfrm>
              <a:custGeom>
                <a:avLst/>
                <a:gdLst>
                  <a:gd name="T0" fmla="*/ 7 w 13"/>
                  <a:gd name="T1" fmla="*/ 14 h 56"/>
                  <a:gd name="T2" fmla="*/ 9 w 13"/>
                  <a:gd name="T3" fmla="*/ 28 h 56"/>
                  <a:gd name="T4" fmla="*/ 12 w 13"/>
                  <a:gd name="T5" fmla="*/ 43 h 56"/>
                  <a:gd name="T6" fmla="*/ 11 w 13"/>
                  <a:gd name="T7" fmla="*/ 55 h 56"/>
                  <a:gd name="T8" fmla="*/ 9 w 13"/>
                  <a:gd name="T9" fmla="*/ 53 h 56"/>
                  <a:gd name="T10" fmla="*/ 10 w 13"/>
                  <a:gd name="T11" fmla="*/ 48 h 56"/>
                  <a:gd name="T12" fmla="*/ 8 w 13"/>
                  <a:gd name="T13" fmla="*/ 29 h 56"/>
                  <a:gd name="T14" fmla="*/ 7 w 13"/>
                  <a:gd name="T15" fmla="*/ 31 h 56"/>
                  <a:gd name="T16" fmla="*/ 9 w 13"/>
                  <a:gd name="T17" fmla="*/ 45 h 56"/>
                  <a:gd name="T18" fmla="*/ 7 w 13"/>
                  <a:gd name="T19" fmla="*/ 39 h 56"/>
                  <a:gd name="T20" fmla="*/ 6 w 13"/>
                  <a:gd name="T21" fmla="*/ 31 h 56"/>
                  <a:gd name="T22" fmla="*/ 4 w 13"/>
                  <a:gd name="T23" fmla="*/ 38 h 56"/>
                  <a:gd name="T24" fmla="*/ 0 w 13"/>
                  <a:gd name="T25" fmla="*/ 0 h 56"/>
                  <a:gd name="T26" fmla="*/ 3 w 13"/>
                  <a:gd name="T27" fmla="*/ 6 h 56"/>
                  <a:gd name="T28" fmla="*/ 6 w 13"/>
                  <a:gd name="T29" fmla="*/ 23 h 56"/>
                  <a:gd name="T30" fmla="*/ 7 w 13"/>
                  <a:gd name="T31" fmla="*/ 23 h 56"/>
                  <a:gd name="T32" fmla="*/ 7 w 13"/>
                  <a:gd name="T33" fmla="*/ 6 h 56"/>
                  <a:gd name="T34" fmla="*/ 10 w 13"/>
                  <a:gd name="T35" fmla="*/ 16 h 56"/>
                  <a:gd name="T36" fmla="*/ 12 w 13"/>
                  <a:gd name="T37" fmla="*/ 30 h 56"/>
                  <a:gd name="T38" fmla="*/ 10 w 13"/>
                  <a:gd name="T39" fmla="*/ 25 h 56"/>
                  <a:gd name="T40" fmla="*/ 7 w 13"/>
                  <a:gd name="T41"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56">
                    <a:moveTo>
                      <a:pt x="7" y="14"/>
                    </a:moveTo>
                    <a:cubicBezTo>
                      <a:pt x="7" y="15"/>
                      <a:pt x="8" y="21"/>
                      <a:pt x="9" y="28"/>
                    </a:cubicBezTo>
                    <a:cubicBezTo>
                      <a:pt x="10" y="34"/>
                      <a:pt x="11" y="41"/>
                      <a:pt x="12" y="43"/>
                    </a:cubicBezTo>
                    <a:cubicBezTo>
                      <a:pt x="13" y="52"/>
                      <a:pt x="9" y="41"/>
                      <a:pt x="11" y="55"/>
                    </a:cubicBezTo>
                    <a:cubicBezTo>
                      <a:pt x="10" y="56"/>
                      <a:pt x="10" y="51"/>
                      <a:pt x="9" y="53"/>
                    </a:cubicBezTo>
                    <a:cubicBezTo>
                      <a:pt x="8" y="48"/>
                      <a:pt x="10" y="49"/>
                      <a:pt x="10" y="48"/>
                    </a:cubicBezTo>
                    <a:cubicBezTo>
                      <a:pt x="9" y="40"/>
                      <a:pt x="9" y="34"/>
                      <a:pt x="8" y="29"/>
                    </a:cubicBezTo>
                    <a:cubicBezTo>
                      <a:pt x="7" y="21"/>
                      <a:pt x="7" y="30"/>
                      <a:pt x="7" y="31"/>
                    </a:cubicBezTo>
                    <a:cubicBezTo>
                      <a:pt x="8" y="36"/>
                      <a:pt x="8" y="33"/>
                      <a:pt x="9" y="45"/>
                    </a:cubicBezTo>
                    <a:cubicBezTo>
                      <a:pt x="8" y="44"/>
                      <a:pt x="7" y="34"/>
                      <a:pt x="7" y="39"/>
                    </a:cubicBezTo>
                    <a:cubicBezTo>
                      <a:pt x="6" y="36"/>
                      <a:pt x="7" y="35"/>
                      <a:pt x="6" y="31"/>
                    </a:cubicBezTo>
                    <a:cubicBezTo>
                      <a:pt x="5" y="33"/>
                      <a:pt x="5" y="38"/>
                      <a:pt x="4" y="38"/>
                    </a:cubicBezTo>
                    <a:cubicBezTo>
                      <a:pt x="4" y="25"/>
                      <a:pt x="2" y="19"/>
                      <a:pt x="0" y="0"/>
                    </a:cubicBezTo>
                    <a:cubicBezTo>
                      <a:pt x="2" y="6"/>
                      <a:pt x="2" y="13"/>
                      <a:pt x="3" y="6"/>
                    </a:cubicBezTo>
                    <a:cubicBezTo>
                      <a:pt x="4" y="10"/>
                      <a:pt x="5" y="15"/>
                      <a:pt x="6" y="23"/>
                    </a:cubicBezTo>
                    <a:cubicBezTo>
                      <a:pt x="7" y="23"/>
                      <a:pt x="7" y="23"/>
                      <a:pt x="7" y="23"/>
                    </a:cubicBezTo>
                    <a:cubicBezTo>
                      <a:pt x="6" y="14"/>
                      <a:pt x="4" y="6"/>
                      <a:pt x="7" y="6"/>
                    </a:cubicBezTo>
                    <a:cubicBezTo>
                      <a:pt x="10" y="26"/>
                      <a:pt x="8" y="6"/>
                      <a:pt x="10" y="16"/>
                    </a:cubicBezTo>
                    <a:cubicBezTo>
                      <a:pt x="12" y="28"/>
                      <a:pt x="8" y="17"/>
                      <a:pt x="12" y="30"/>
                    </a:cubicBezTo>
                    <a:cubicBezTo>
                      <a:pt x="12" y="34"/>
                      <a:pt x="11" y="30"/>
                      <a:pt x="10" y="25"/>
                    </a:cubicBezTo>
                    <a:cubicBezTo>
                      <a:pt x="9" y="20"/>
                      <a:pt x="8" y="15"/>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8" name="Freeform 6876">
                <a:extLst>
                  <a:ext uri="{FF2B5EF4-FFF2-40B4-BE49-F238E27FC236}">
                    <a16:creationId xmlns:a16="http://schemas.microsoft.com/office/drawing/2014/main" id="{E1DB0AA4-4090-4962-8E6E-61CC053D1CDD}"/>
                  </a:ext>
                </a:extLst>
              </p:cNvPr>
              <p:cNvSpPr>
                <a:spLocks/>
              </p:cNvSpPr>
              <p:nvPr/>
            </p:nvSpPr>
            <p:spPr bwMode="auto">
              <a:xfrm>
                <a:off x="2772" y="2078"/>
                <a:ext cx="2" cy="17"/>
              </a:xfrm>
              <a:custGeom>
                <a:avLst/>
                <a:gdLst>
                  <a:gd name="T0" fmla="*/ 3 w 4"/>
                  <a:gd name="T1" fmla="*/ 0 h 30"/>
                  <a:gd name="T2" fmla="*/ 4 w 4"/>
                  <a:gd name="T3" fmla="*/ 18 h 30"/>
                  <a:gd name="T4" fmla="*/ 1 w 4"/>
                  <a:gd name="T5" fmla="*/ 21 h 30"/>
                  <a:gd name="T6" fmla="*/ 0 w 4"/>
                  <a:gd name="T7" fmla="*/ 22 h 30"/>
                  <a:gd name="T8" fmla="*/ 3 w 4"/>
                  <a:gd name="T9" fmla="*/ 0 h 30"/>
                </a:gdLst>
                <a:ahLst/>
                <a:cxnLst>
                  <a:cxn ang="0">
                    <a:pos x="T0" y="T1"/>
                  </a:cxn>
                  <a:cxn ang="0">
                    <a:pos x="T2" y="T3"/>
                  </a:cxn>
                  <a:cxn ang="0">
                    <a:pos x="T4" y="T5"/>
                  </a:cxn>
                  <a:cxn ang="0">
                    <a:pos x="T6" y="T7"/>
                  </a:cxn>
                  <a:cxn ang="0">
                    <a:pos x="T8" y="T9"/>
                  </a:cxn>
                </a:cxnLst>
                <a:rect l="0" t="0" r="r" b="b"/>
                <a:pathLst>
                  <a:path w="4" h="30">
                    <a:moveTo>
                      <a:pt x="3" y="0"/>
                    </a:moveTo>
                    <a:cubicBezTo>
                      <a:pt x="3" y="4"/>
                      <a:pt x="3" y="10"/>
                      <a:pt x="4" y="18"/>
                    </a:cubicBezTo>
                    <a:cubicBezTo>
                      <a:pt x="3" y="11"/>
                      <a:pt x="2" y="16"/>
                      <a:pt x="1" y="21"/>
                    </a:cubicBezTo>
                    <a:cubicBezTo>
                      <a:pt x="1" y="25"/>
                      <a:pt x="0" y="30"/>
                      <a:pt x="0" y="22"/>
                    </a:cubicBezTo>
                    <a:cubicBezTo>
                      <a:pt x="1" y="15"/>
                      <a:pt x="2" y="5"/>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9" name="Freeform 6877">
                <a:extLst>
                  <a:ext uri="{FF2B5EF4-FFF2-40B4-BE49-F238E27FC236}">
                    <a16:creationId xmlns:a16="http://schemas.microsoft.com/office/drawing/2014/main" id="{1ECD8243-29CF-407C-8E02-25B1273EF90C}"/>
                  </a:ext>
                </a:extLst>
              </p:cNvPr>
              <p:cNvSpPr>
                <a:spLocks/>
              </p:cNvSpPr>
              <p:nvPr/>
            </p:nvSpPr>
            <p:spPr bwMode="auto">
              <a:xfrm>
                <a:off x="2513" y="2537"/>
                <a:ext cx="42" cy="27"/>
              </a:xfrm>
              <a:custGeom>
                <a:avLst/>
                <a:gdLst>
                  <a:gd name="T0" fmla="*/ 74 w 74"/>
                  <a:gd name="T1" fmla="*/ 0 h 49"/>
                  <a:gd name="T2" fmla="*/ 71 w 74"/>
                  <a:gd name="T3" fmla="*/ 3 h 49"/>
                  <a:gd name="T4" fmla="*/ 53 w 74"/>
                  <a:gd name="T5" fmla="*/ 19 h 49"/>
                  <a:gd name="T6" fmla="*/ 17 w 74"/>
                  <a:gd name="T7" fmla="*/ 40 h 49"/>
                  <a:gd name="T8" fmla="*/ 25 w 74"/>
                  <a:gd name="T9" fmla="*/ 37 h 49"/>
                  <a:gd name="T10" fmla="*/ 9 w 74"/>
                  <a:gd name="T11" fmla="*/ 47 h 49"/>
                  <a:gd name="T12" fmla="*/ 12 w 74"/>
                  <a:gd name="T13" fmla="*/ 43 h 49"/>
                  <a:gd name="T14" fmla="*/ 0 w 74"/>
                  <a:gd name="T15" fmla="*/ 49 h 49"/>
                  <a:gd name="T16" fmla="*/ 24 w 74"/>
                  <a:gd name="T17" fmla="*/ 34 h 49"/>
                  <a:gd name="T18" fmla="*/ 45 w 74"/>
                  <a:gd name="T19" fmla="*/ 22 h 49"/>
                  <a:gd name="T20" fmla="*/ 55 w 74"/>
                  <a:gd name="T21" fmla="*/ 13 h 49"/>
                  <a:gd name="T22" fmla="*/ 74 w 74"/>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9">
                    <a:moveTo>
                      <a:pt x="74" y="0"/>
                    </a:moveTo>
                    <a:cubicBezTo>
                      <a:pt x="74" y="1"/>
                      <a:pt x="71" y="3"/>
                      <a:pt x="71" y="3"/>
                    </a:cubicBezTo>
                    <a:cubicBezTo>
                      <a:pt x="67" y="7"/>
                      <a:pt x="51" y="17"/>
                      <a:pt x="53" y="19"/>
                    </a:cubicBezTo>
                    <a:cubicBezTo>
                      <a:pt x="39" y="26"/>
                      <a:pt x="32" y="31"/>
                      <a:pt x="17" y="40"/>
                    </a:cubicBezTo>
                    <a:cubicBezTo>
                      <a:pt x="19" y="41"/>
                      <a:pt x="25" y="35"/>
                      <a:pt x="25" y="37"/>
                    </a:cubicBezTo>
                    <a:cubicBezTo>
                      <a:pt x="15" y="42"/>
                      <a:pt x="17" y="42"/>
                      <a:pt x="9" y="47"/>
                    </a:cubicBezTo>
                    <a:cubicBezTo>
                      <a:pt x="10" y="45"/>
                      <a:pt x="13" y="43"/>
                      <a:pt x="12" y="43"/>
                    </a:cubicBezTo>
                    <a:cubicBezTo>
                      <a:pt x="12" y="43"/>
                      <a:pt x="10" y="44"/>
                      <a:pt x="0" y="49"/>
                    </a:cubicBezTo>
                    <a:cubicBezTo>
                      <a:pt x="4" y="46"/>
                      <a:pt x="14" y="40"/>
                      <a:pt x="24" y="34"/>
                    </a:cubicBezTo>
                    <a:cubicBezTo>
                      <a:pt x="34" y="29"/>
                      <a:pt x="43" y="23"/>
                      <a:pt x="45" y="22"/>
                    </a:cubicBezTo>
                    <a:cubicBezTo>
                      <a:pt x="44" y="21"/>
                      <a:pt x="59" y="12"/>
                      <a:pt x="55" y="13"/>
                    </a:cubicBezTo>
                    <a:cubicBezTo>
                      <a:pt x="61" y="10"/>
                      <a:pt x="66" y="4"/>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0" name="Freeform 6878">
                <a:extLst>
                  <a:ext uri="{FF2B5EF4-FFF2-40B4-BE49-F238E27FC236}">
                    <a16:creationId xmlns:a16="http://schemas.microsoft.com/office/drawing/2014/main" id="{690F7BF8-5FBE-4F1A-9F21-64CBE93FD9F5}"/>
                  </a:ext>
                </a:extLst>
              </p:cNvPr>
              <p:cNvSpPr>
                <a:spLocks/>
              </p:cNvSpPr>
              <p:nvPr/>
            </p:nvSpPr>
            <p:spPr bwMode="auto">
              <a:xfrm>
                <a:off x="2686" y="1844"/>
                <a:ext cx="12" cy="15"/>
              </a:xfrm>
              <a:custGeom>
                <a:avLst/>
                <a:gdLst>
                  <a:gd name="T0" fmla="*/ 15 w 20"/>
                  <a:gd name="T1" fmla="*/ 20 h 27"/>
                  <a:gd name="T2" fmla="*/ 12 w 20"/>
                  <a:gd name="T3" fmla="*/ 19 h 27"/>
                  <a:gd name="T4" fmla="*/ 0 w 20"/>
                  <a:gd name="T5" fmla="*/ 1 h 27"/>
                  <a:gd name="T6" fmla="*/ 5 w 20"/>
                  <a:gd name="T7" fmla="*/ 5 h 27"/>
                  <a:gd name="T8" fmla="*/ 15 w 20"/>
                  <a:gd name="T9" fmla="*/ 20 h 27"/>
                </a:gdLst>
                <a:ahLst/>
                <a:cxnLst>
                  <a:cxn ang="0">
                    <a:pos x="T0" y="T1"/>
                  </a:cxn>
                  <a:cxn ang="0">
                    <a:pos x="T2" y="T3"/>
                  </a:cxn>
                  <a:cxn ang="0">
                    <a:pos x="T4" y="T5"/>
                  </a:cxn>
                  <a:cxn ang="0">
                    <a:pos x="T6" y="T7"/>
                  </a:cxn>
                  <a:cxn ang="0">
                    <a:pos x="T8" y="T9"/>
                  </a:cxn>
                </a:cxnLst>
                <a:rect l="0" t="0" r="r" b="b"/>
                <a:pathLst>
                  <a:path w="20" h="27">
                    <a:moveTo>
                      <a:pt x="15" y="20"/>
                    </a:moveTo>
                    <a:cubicBezTo>
                      <a:pt x="20" y="27"/>
                      <a:pt x="12" y="18"/>
                      <a:pt x="12" y="19"/>
                    </a:cubicBezTo>
                    <a:cubicBezTo>
                      <a:pt x="10" y="15"/>
                      <a:pt x="6" y="8"/>
                      <a:pt x="0" y="1"/>
                    </a:cubicBezTo>
                    <a:cubicBezTo>
                      <a:pt x="1" y="0"/>
                      <a:pt x="6" y="8"/>
                      <a:pt x="5" y="5"/>
                    </a:cubicBezTo>
                    <a:cubicBezTo>
                      <a:pt x="6" y="6"/>
                      <a:pt x="13" y="19"/>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1" name="Freeform 6879">
                <a:extLst>
                  <a:ext uri="{FF2B5EF4-FFF2-40B4-BE49-F238E27FC236}">
                    <a16:creationId xmlns:a16="http://schemas.microsoft.com/office/drawing/2014/main" id="{66CFB025-A718-496C-8A9D-ECAB9B65B954}"/>
                  </a:ext>
                </a:extLst>
              </p:cNvPr>
              <p:cNvSpPr>
                <a:spLocks/>
              </p:cNvSpPr>
              <p:nvPr/>
            </p:nvSpPr>
            <p:spPr bwMode="auto">
              <a:xfrm>
                <a:off x="2697" y="1859"/>
                <a:ext cx="16" cy="26"/>
              </a:xfrm>
              <a:custGeom>
                <a:avLst/>
                <a:gdLst>
                  <a:gd name="T0" fmla="*/ 0 w 28"/>
                  <a:gd name="T1" fmla="*/ 0 h 46"/>
                  <a:gd name="T2" fmla="*/ 28 w 28"/>
                  <a:gd name="T3" fmla="*/ 46 h 46"/>
                  <a:gd name="T4" fmla="*/ 13 w 28"/>
                  <a:gd name="T5" fmla="*/ 24 h 46"/>
                  <a:gd name="T6" fmla="*/ 0 w 28"/>
                  <a:gd name="T7" fmla="*/ 0 h 46"/>
                </a:gdLst>
                <a:ahLst/>
                <a:cxnLst>
                  <a:cxn ang="0">
                    <a:pos x="T0" y="T1"/>
                  </a:cxn>
                  <a:cxn ang="0">
                    <a:pos x="T2" y="T3"/>
                  </a:cxn>
                  <a:cxn ang="0">
                    <a:pos x="T4" y="T5"/>
                  </a:cxn>
                  <a:cxn ang="0">
                    <a:pos x="T6" y="T7"/>
                  </a:cxn>
                </a:cxnLst>
                <a:rect l="0" t="0" r="r" b="b"/>
                <a:pathLst>
                  <a:path w="28" h="46">
                    <a:moveTo>
                      <a:pt x="0" y="0"/>
                    </a:moveTo>
                    <a:cubicBezTo>
                      <a:pt x="10" y="15"/>
                      <a:pt x="19" y="30"/>
                      <a:pt x="28" y="46"/>
                    </a:cubicBezTo>
                    <a:cubicBezTo>
                      <a:pt x="24" y="42"/>
                      <a:pt x="19" y="33"/>
                      <a:pt x="13" y="24"/>
                    </a:cubicBezTo>
                    <a:cubicBezTo>
                      <a:pt x="7" y="15"/>
                      <a:pt x="2"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2" name="Freeform 6880">
                <a:extLst>
                  <a:ext uri="{FF2B5EF4-FFF2-40B4-BE49-F238E27FC236}">
                    <a16:creationId xmlns:a16="http://schemas.microsoft.com/office/drawing/2014/main" id="{12C1C469-C991-454B-8244-C508D9976EA1}"/>
                  </a:ext>
                </a:extLst>
              </p:cNvPr>
              <p:cNvSpPr>
                <a:spLocks/>
              </p:cNvSpPr>
              <p:nvPr/>
            </p:nvSpPr>
            <p:spPr bwMode="auto">
              <a:xfrm>
                <a:off x="2715" y="1891"/>
                <a:ext cx="12" cy="24"/>
              </a:xfrm>
              <a:custGeom>
                <a:avLst/>
                <a:gdLst>
                  <a:gd name="T0" fmla="*/ 0 w 21"/>
                  <a:gd name="T1" fmla="*/ 0 h 42"/>
                  <a:gd name="T2" fmla="*/ 21 w 21"/>
                  <a:gd name="T3" fmla="*/ 42 h 42"/>
                  <a:gd name="T4" fmla="*/ 11 w 21"/>
                  <a:gd name="T5" fmla="*/ 22 h 42"/>
                  <a:gd name="T6" fmla="*/ 0 w 21"/>
                  <a:gd name="T7" fmla="*/ 0 h 42"/>
                </a:gdLst>
                <a:ahLst/>
                <a:cxnLst>
                  <a:cxn ang="0">
                    <a:pos x="T0" y="T1"/>
                  </a:cxn>
                  <a:cxn ang="0">
                    <a:pos x="T2" y="T3"/>
                  </a:cxn>
                  <a:cxn ang="0">
                    <a:pos x="T4" y="T5"/>
                  </a:cxn>
                  <a:cxn ang="0">
                    <a:pos x="T6" y="T7"/>
                  </a:cxn>
                </a:cxnLst>
                <a:rect l="0" t="0" r="r" b="b"/>
                <a:pathLst>
                  <a:path w="21" h="42">
                    <a:moveTo>
                      <a:pt x="0" y="0"/>
                    </a:moveTo>
                    <a:cubicBezTo>
                      <a:pt x="7" y="10"/>
                      <a:pt x="15" y="27"/>
                      <a:pt x="21" y="42"/>
                    </a:cubicBezTo>
                    <a:cubicBezTo>
                      <a:pt x="20" y="40"/>
                      <a:pt x="16" y="31"/>
                      <a:pt x="11"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3" name="Freeform 6881">
                <a:extLst>
                  <a:ext uri="{FF2B5EF4-FFF2-40B4-BE49-F238E27FC236}">
                    <a16:creationId xmlns:a16="http://schemas.microsoft.com/office/drawing/2014/main" id="{53F1B421-F74A-4A51-B179-9B6DABA80B15}"/>
                  </a:ext>
                </a:extLst>
              </p:cNvPr>
              <p:cNvSpPr>
                <a:spLocks/>
              </p:cNvSpPr>
              <p:nvPr/>
            </p:nvSpPr>
            <p:spPr bwMode="auto">
              <a:xfrm>
                <a:off x="2739" y="1952"/>
                <a:ext cx="7" cy="21"/>
              </a:xfrm>
              <a:custGeom>
                <a:avLst/>
                <a:gdLst>
                  <a:gd name="T0" fmla="*/ 10 w 13"/>
                  <a:gd name="T1" fmla="*/ 28 h 36"/>
                  <a:gd name="T2" fmla="*/ 9 w 13"/>
                  <a:gd name="T3" fmla="*/ 29 h 36"/>
                  <a:gd name="T4" fmla="*/ 5 w 13"/>
                  <a:gd name="T5" fmla="*/ 15 h 36"/>
                  <a:gd name="T6" fmla="*/ 5 w 13"/>
                  <a:gd name="T7" fmla="*/ 24 h 36"/>
                  <a:gd name="T8" fmla="*/ 0 w 13"/>
                  <a:gd name="T9" fmla="*/ 11 h 36"/>
                  <a:gd name="T10" fmla="*/ 2 w 13"/>
                  <a:gd name="T11" fmla="*/ 3 h 36"/>
                  <a:gd name="T12" fmla="*/ 5 w 13"/>
                  <a:gd name="T13" fmla="*/ 5 h 36"/>
                  <a:gd name="T14" fmla="*/ 7 w 13"/>
                  <a:gd name="T15" fmla="*/ 11 h 36"/>
                  <a:gd name="T16" fmla="*/ 8 w 13"/>
                  <a:gd name="T17" fmla="*/ 15 h 36"/>
                  <a:gd name="T18" fmla="*/ 10 w 13"/>
                  <a:gd name="T1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6">
                    <a:moveTo>
                      <a:pt x="10" y="28"/>
                    </a:moveTo>
                    <a:cubicBezTo>
                      <a:pt x="13" y="36"/>
                      <a:pt x="8" y="24"/>
                      <a:pt x="9" y="29"/>
                    </a:cubicBezTo>
                    <a:cubicBezTo>
                      <a:pt x="7" y="24"/>
                      <a:pt x="7" y="22"/>
                      <a:pt x="5" y="15"/>
                    </a:cubicBezTo>
                    <a:cubicBezTo>
                      <a:pt x="5" y="18"/>
                      <a:pt x="6" y="23"/>
                      <a:pt x="5" y="24"/>
                    </a:cubicBezTo>
                    <a:cubicBezTo>
                      <a:pt x="3" y="18"/>
                      <a:pt x="3" y="17"/>
                      <a:pt x="0" y="11"/>
                    </a:cubicBezTo>
                    <a:cubicBezTo>
                      <a:pt x="2" y="12"/>
                      <a:pt x="8" y="18"/>
                      <a:pt x="2" y="3"/>
                    </a:cubicBezTo>
                    <a:cubicBezTo>
                      <a:pt x="5" y="8"/>
                      <a:pt x="2" y="0"/>
                      <a:pt x="5" y="5"/>
                    </a:cubicBezTo>
                    <a:cubicBezTo>
                      <a:pt x="7" y="11"/>
                      <a:pt x="7" y="11"/>
                      <a:pt x="7" y="11"/>
                    </a:cubicBezTo>
                    <a:cubicBezTo>
                      <a:pt x="7" y="11"/>
                      <a:pt x="8" y="13"/>
                      <a:pt x="8" y="15"/>
                    </a:cubicBezTo>
                    <a:cubicBezTo>
                      <a:pt x="4" y="5"/>
                      <a:pt x="7" y="20"/>
                      <a:pt x="1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4" name="Freeform 6882">
                <a:extLst>
                  <a:ext uri="{FF2B5EF4-FFF2-40B4-BE49-F238E27FC236}">
                    <a16:creationId xmlns:a16="http://schemas.microsoft.com/office/drawing/2014/main" id="{069BD346-F81F-4354-A4D2-F5988B98FBCB}"/>
                  </a:ext>
                </a:extLst>
              </p:cNvPr>
              <p:cNvSpPr>
                <a:spLocks/>
              </p:cNvSpPr>
              <p:nvPr/>
            </p:nvSpPr>
            <p:spPr bwMode="auto">
              <a:xfrm>
                <a:off x="2751" y="1976"/>
                <a:ext cx="5" cy="18"/>
              </a:xfrm>
              <a:custGeom>
                <a:avLst/>
                <a:gdLst>
                  <a:gd name="T0" fmla="*/ 9 w 9"/>
                  <a:gd name="T1" fmla="*/ 27 h 31"/>
                  <a:gd name="T2" fmla="*/ 6 w 9"/>
                  <a:gd name="T3" fmla="*/ 21 h 31"/>
                  <a:gd name="T4" fmla="*/ 0 w 9"/>
                  <a:gd name="T5" fmla="*/ 0 h 31"/>
                  <a:gd name="T6" fmla="*/ 5 w 9"/>
                  <a:gd name="T7" fmla="*/ 14 h 31"/>
                  <a:gd name="T8" fmla="*/ 9 w 9"/>
                  <a:gd name="T9" fmla="*/ 27 h 31"/>
                </a:gdLst>
                <a:ahLst/>
                <a:cxnLst>
                  <a:cxn ang="0">
                    <a:pos x="T0" y="T1"/>
                  </a:cxn>
                  <a:cxn ang="0">
                    <a:pos x="T2" y="T3"/>
                  </a:cxn>
                  <a:cxn ang="0">
                    <a:pos x="T4" y="T5"/>
                  </a:cxn>
                  <a:cxn ang="0">
                    <a:pos x="T6" y="T7"/>
                  </a:cxn>
                  <a:cxn ang="0">
                    <a:pos x="T8" y="T9"/>
                  </a:cxn>
                </a:cxnLst>
                <a:rect l="0" t="0" r="r" b="b"/>
                <a:pathLst>
                  <a:path w="9" h="31">
                    <a:moveTo>
                      <a:pt x="9" y="27"/>
                    </a:moveTo>
                    <a:cubicBezTo>
                      <a:pt x="9" y="31"/>
                      <a:pt x="8" y="27"/>
                      <a:pt x="6" y="21"/>
                    </a:cubicBezTo>
                    <a:cubicBezTo>
                      <a:pt x="4" y="14"/>
                      <a:pt x="1" y="6"/>
                      <a:pt x="0" y="0"/>
                    </a:cubicBezTo>
                    <a:cubicBezTo>
                      <a:pt x="1" y="2"/>
                      <a:pt x="3" y="8"/>
                      <a:pt x="5" y="14"/>
                    </a:cubicBezTo>
                    <a:cubicBezTo>
                      <a:pt x="7" y="20"/>
                      <a:pt x="8" y="26"/>
                      <a:pt x="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5" name="Freeform 6883">
                <a:extLst>
                  <a:ext uri="{FF2B5EF4-FFF2-40B4-BE49-F238E27FC236}">
                    <a16:creationId xmlns:a16="http://schemas.microsoft.com/office/drawing/2014/main" id="{7AFA7722-3CB6-4BA9-8445-0077E580D329}"/>
                  </a:ext>
                </a:extLst>
              </p:cNvPr>
              <p:cNvSpPr>
                <a:spLocks/>
              </p:cNvSpPr>
              <p:nvPr/>
            </p:nvSpPr>
            <p:spPr bwMode="auto">
              <a:xfrm>
                <a:off x="2349" y="2617"/>
                <a:ext cx="21" cy="3"/>
              </a:xfrm>
              <a:custGeom>
                <a:avLst/>
                <a:gdLst>
                  <a:gd name="T0" fmla="*/ 36 w 37"/>
                  <a:gd name="T1" fmla="*/ 1 h 6"/>
                  <a:gd name="T2" fmla="*/ 31 w 37"/>
                  <a:gd name="T3" fmla="*/ 1 h 6"/>
                  <a:gd name="T4" fmla="*/ 17 w 37"/>
                  <a:gd name="T5" fmla="*/ 3 h 6"/>
                  <a:gd name="T6" fmla="*/ 0 w 37"/>
                  <a:gd name="T7" fmla="*/ 6 h 6"/>
                  <a:gd name="T8" fmla="*/ 30 w 37"/>
                  <a:gd name="T9" fmla="*/ 0 h 6"/>
                  <a:gd name="T10" fmla="*/ 36 w 37"/>
                  <a:gd name="T11" fmla="*/ 1 h 6"/>
                </a:gdLst>
                <a:ahLst/>
                <a:cxnLst>
                  <a:cxn ang="0">
                    <a:pos x="T0" y="T1"/>
                  </a:cxn>
                  <a:cxn ang="0">
                    <a:pos x="T2" y="T3"/>
                  </a:cxn>
                  <a:cxn ang="0">
                    <a:pos x="T4" y="T5"/>
                  </a:cxn>
                  <a:cxn ang="0">
                    <a:pos x="T6" y="T7"/>
                  </a:cxn>
                  <a:cxn ang="0">
                    <a:pos x="T8" y="T9"/>
                  </a:cxn>
                  <a:cxn ang="0">
                    <a:pos x="T10" y="T11"/>
                  </a:cxn>
                </a:cxnLst>
                <a:rect l="0" t="0" r="r" b="b"/>
                <a:pathLst>
                  <a:path w="37" h="6">
                    <a:moveTo>
                      <a:pt x="36" y="1"/>
                    </a:moveTo>
                    <a:cubicBezTo>
                      <a:pt x="34" y="3"/>
                      <a:pt x="32" y="2"/>
                      <a:pt x="31" y="1"/>
                    </a:cubicBezTo>
                    <a:cubicBezTo>
                      <a:pt x="29" y="1"/>
                      <a:pt x="24" y="2"/>
                      <a:pt x="17" y="3"/>
                    </a:cubicBezTo>
                    <a:cubicBezTo>
                      <a:pt x="11" y="4"/>
                      <a:pt x="4" y="6"/>
                      <a:pt x="0" y="6"/>
                    </a:cubicBezTo>
                    <a:cubicBezTo>
                      <a:pt x="9" y="3"/>
                      <a:pt x="18" y="3"/>
                      <a:pt x="30" y="0"/>
                    </a:cubicBezTo>
                    <a:cubicBezTo>
                      <a:pt x="28" y="2"/>
                      <a:pt x="37" y="0"/>
                      <a:pt x="3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6" name="Freeform 6884">
                <a:extLst>
                  <a:ext uri="{FF2B5EF4-FFF2-40B4-BE49-F238E27FC236}">
                    <a16:creationId xmlns:a16="http://schemas.microsoft.com/office/drawing/2014/main" id="{37ECBE12-292A-4222-8283-B15D38193DEE}"/>
                  </a:ext>
                </a:extLst>
              </p:cNvPr>
              <p:cNvSpPr>
                <a:spLocks/>
              </p:cNvSpPr>
              <p:nvPr/>
            </p:nvSpPr>
            <p:spPr bwMode="auto">
              <a:xfrm>
                <a:off x="2308" y="2620"/>
                <a:ext cx="39" cy="5"/>
              </a:xfrm>
              <a:custGeom>
                <a:avLst/>
                <a:gdLst>
                  <a:gd name="T0" fmla="*/ 68 w 68"/>
                  <a:gd name="T1" fmla="*/ 0 h 9"/>
                  <a:gd name="T2" fmla="*/ 65 w 68"/>
                  <a:gd name="T3" fmla="*/ 3 h 9"/>
                  <a:gd name="T4" fmla="*/ 52 w 68"/>
                  <a:gd name="T5" fmla="*/ 6 h 9"/>
                  <a:gd name="T6" fmla="*/ 59 w 68"/>
                  <a:gd name="T7" fmla="*/ 4 h 9"/>
                  <a:gd name="T8" fmla="*/ 49 w 68"/>
                  <a:gd name="T9" fmla="*/ 3 h 9"/>
                  <a:gd name="T10" fmla="*/ 13 w 68"/>
                  <a:gd name="T11" fmla="*/ 9 h 9"/>
                  <a:gd name="T12" fmla="*/ 10 w 68"/>
                  <a:gd name="T13" fmla="*/ 6 h 9"/>
                  <a:gd name="T14" fmla="*/ 68 w 68"/>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9">
                    <a:moveTo>
                      <a:pt x="68" y="0"/>
                    </a:moveTo>
                    <a:cubicBezTo>
                      <a:pt x="63" y="2"/>
                      <a:pt x="64" y="2"/>
                      <a:pt x="65" y="3"/>
                    </a:cubicBezTo>
                    <a:cubicBezTo>
                      <a:pt x="65" y="3"/>
                      <a:pt x="63" y="4"/>
                      <a:pt x="52" y="6"/>
                    </a:cubicBezTo>
                    <a:cubicBezTo>
                      <a:pt x="52" y="6"/>
                      <a:pt x="56" y="5"/>
                      <a:pt x="59" y="4"/>
                    </a:cubicBezTo>
                    <a:cubicBezTo>
                      <a:pt x="56" y="4"/>
                      <a:pt x="49" y="5"/>
                      <a:pt x="49" y="3"/>
                    </a:cubicBezTo>
                    <a:cubicBezTo>
                      <a:pt x="38" y="5"/>
                      <a:pt x="24" y="9"/>
                      <a:pt x="13" y="9"/>
                    </a:cubicBezTo>
                    <a:cubicBezTo>
                      <a:pt x="31" y="6"/>
                      <a:pt x="0" y="9"/>
                      <a:pt x="10" y="6"/>
                    </a:cubicBezTo>
                    <a:cubicBezTo>
                      <a:pt x="30" y="6"/>
                      <a:pt x="50" y="2"/>
                      <a:pt x="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7" name="Freeform 6885">
                <a:extLst>
                  <a:ext uri="{FF2B5EF4-FFF2-40B4-BE49-F238E27FC236}">
                    <a16:creationId xmlns:a16="http://schemas.microsoft.com/office/drawing/2014/main" id="{9EBD4EF4-E045-4917-BC38-1E7911D5FCC7}"/>
                  </a:ext>
                </a:extLst>
              </p:cNvPr>
              <p:cNvSpPr>
                <a:spLocks/>
              </p:cNvSpPr>
              <p:nvPr/>
            </p:nvSpPr>
            <p:spPr bwMode="auto">
              <a:xfrm>
                <a:off x="2212" y="2626"/>
                <a:ext cx="15" cy="2"/>
              </a:xfrm>
              <a:custGeom>
                <a:avLst/>
                <a:gdLst>
                  <a:gd name="T0" fmla="*/ 10 w 26"/>
                  <a:gd name="T1" fmla="*/ 2 h 3"/>
                  <a:gd name="T2" fmla="*/ 25 w 26"/>
                  <a:gd name="T3" fmla="*/ 1 h 3"/>
                  <a:gd name="T4" fmla="*/ 26 w 26"/>
                  <a:gd name="T5" fmla="*/ 3 h 3"/>
                  <a:gd name="T6" fmla="*/ 17 w 26"/>
                  <a:gd name="T7" fmla="*/ 2 h 3"/>
                  <a:gd name="T8" fmla="*/ 10 w 26"/>
                  <a:gd name="T9" fmla="*/ 2 h 3"/>
                </a:gdLst>
                <a:ahLst/>
                <a:cxnLst>
                  <a:cxn ang="0">
                    <a:pos x="T0" y="T1"/>
                  </a:cxn>
                  <a:cxn ang="0">
                    <a:pos x="T2" y="T3"/>
                  </a:cxn>
                  <a:cxn ang="0">
                    <a:pos x="T4" y="T5"/>
                  </a:cxn>
                  <a:cxn ang="0">
                    <a:pos x="T6" y="T7"/>
                  </a:cxn>
                  <a:cxn ang="0">
                    <a:pos x="T8" y="T9"/>
                  </a:cxn>
                </a:cxnLst>
                <a:rect l="0" t="0" r="r" b="b"/>
                <a:pathLst>
                  <a:path w="26" h="3">
                    <a:moveTo>
                      <a:pt x="10" y="2"/>
                    </a:moveTo>
                    <a:cubicBezTo>
                      <a:pt x="0" y="0"/>
                      <a:pt x="17" y="1"/>
                      <a:pt x="25" y="1"/>
                    </a:cubicBezTo>
                    <a:cubicBezTo>
                      <a:pt x="26" y="3"/>
                      <a:pt x="26" y="3"/>
                      <a:pt x="26" y="3"/>
                    </a:cubicBezTo>
                    <a:cubicBezTo>
                      <a:pt x="22" y="3"/>
                      <a:pt x="19" y="2"/>
                      <a:pt x="17" y="2"/>
                    </a:cubicBezTo>
                    <a:cubicBezTo>
                      <a:pt x="14" y="2"/>
                      <a:pt x="11"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8" name="Freeform 6886">
                <a:extLst>
                  <a:ext uri="{FF2B5EF4-FFF2-40B4-BE49-F238E27FC236}">
                    <a16:creationId xmlns:a16="http://schemas.microsoft.com/office/drawing/2014/main" id="{BC14E1D3-C241-4730-862C-C55E924ADBC5}"/>
                  </a:ext>
                </a:extLst>
              </p:cNvPr>
              <p:cNvSpPr>
                <a:spLocks/>
              </p:cNvSpPr>
              <p:nvPr/>
            </p:nvSpPr>
            <p:spPr bwMode="auto">
              <a:xfrm>
                <a:off x="2714" y="2341"/>
                <a:ext cx="9" cy="17"/>
              </a:xfrm>
              <a:custGeom>
                <a:avLst/>
                <a:gdLst>
                  <a:gd name="T0" fmla="*/ 14 w 16"/>
                  <a:gd name="T1" fmla="*/ 9 h 29"/>
                  <a:gd name="T2" fmla="*/ 6 w 16"/>
                  <a:gd name="T3" fmla="*/ 22 h 29"/>
                  <a:gd name="T4" fmla="*/ 0 w 16"/>
                  <a:gd name="T5" fmla="*/ 29 h 29"/>
                  <a:gd name="T6" fmla="*/ 14 w 16"/>
                  <a:gd name="T7" fmla="*/ 0 h 29"/>
                  <a:gd name="T8" fmla="*/ 16 w 16"/>
                  <a:gd name="T9" fmla="*/ 0 h 29"/>
                  <a:gd name="T10" fmla="*/ 14 w 16"/>
                  <a:gd name="T11" fmla="*/ 9 h 29"/>
                </a:gdLst>
                <a:ahLst/>
                <a:cxnLst>
                  <a:cxn ang="0">
                    <a:pos x="T0" y="T1"/>
                  </a:cxn>
                  <a:cxn ang="0">
                    <a:pos x="T2" y="T3"/>
                  </a:cxn>
                  <a:cxn ang="0">
                    <a:pos x="T4" y="T5"/>
                  </a:cxn>
                  <a:cxn ang="0">
                    <a:pos x="T6" y="T7"/>
                  </a:cxn>
                  <a:cxn ang="0">
                    <a:pos x="T8" y="T9"/>
                  </a:cxn>
                  <a:cxn ang="0">
                    <a:pos x="T10" y="T11"/>
                  </a:cxn>
                </a:cxnLst>
                <a:rect l="0" t="0" r="r" b="b"/>
                <a:pathLst>
                  <a:path w="16" h="29">
                    <a:moveTo>
                      <a:pt x="14" y="9"/>
                    </a:moveTo>
                    <a:cubicBezTo>
                      <a:pt x="15" y="10"/>
                      <a:pt x="9" y="18"/>
                      <a:pt x="6" y="22"/>
                    </a:cubicBezTo>
                    <a:cubicBezTo>
                      <a:pt x="6" y="20"/>
                      <a:pt x="7" y="17"/>
                      <a:pt x="0" y="29"/>
                    </a:cubicBezTo>
                    <a:cubicBezTo>
                      <a:pt x="4" y="20"/>
                      <a:pt x="12" y="8"/>
                      <a:pt x="14" y="0"/>
                    </a:cubicBezTo>
                    <a:cubicBezTo>
                      <a:pt x="16" y="0"/>
                      <a:pt x="16" y="0"/>
                      <a:pt x="16" y="0"/>
                    </a:cubicBezTo>
                    <a:cubicBezTo>
                      <a:pt x="8" y="14"/>
                      <a:pt x="9" y="17"/>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9" name="Freeform 6887">
                <a:extLst>
                  <a:ext uri="{FF2B5EF4-FFF2-40B4-BE49-F238E27FC236}">
                    <a16:creationId xmlns:a16="http://schemas.microsoft.com/office/drawing/2014/main" id="{5243E331-94A1-4C68-9554-B0F80522B2CF}"/>
                  </a:ext>
                </a:extLst>
              </p:cNvPr>
              <p:cNvSpPr>
                <a:spLocks noEditPoints="1"/>
              </p:cNvSpPr>
              <p:nvPr/>
            </p:nvSpPr>
            <p:spPr bwMode="auto">
              <a:xfrm>
                <a:off x="2458" y="1668"/>
                <a:ext cx="43" cy="20"/>
              </a:xfrm>
              <a:custGeom>
                <a:avLst/>
                <a:gdLst>
                  <a:gd name="T0" fmla="*/ 55 w 77"/>
                  <a:gd name="T1" fmla="*/ 24 h 34"/>
                  <a:gd name="T2" fmla="*/ 35 w 77"/>
                  <a:gd name="T3" fmla="*/ 16 h 34"/>
                  <a:gd name="T4" fmla="*/ 17 w 77"/>
                  <a:gd name="T5" fmla="*/ 9 h 34"/>
                  <a:gd name="T6" fmla="*/ 58 w 77"/>
                  <a:gd name="T7" fmla="*/ 27 h 34"/>
                  <a:gd name="T8" fmla="*/ 67 w 77"/>
                  <a:gd name="T9" fmla="*/ 29 h 34"/>
                  <a:gd name="T10" fmla="*/ 77 w 77"/>
                  <a:gd name="T11" fmla="*/ 33 h 34"/>
                  <a:gd name="T12" fmla="*/ 77 w 77"/>
                  <a:gd name="T13" fmla="*/ 32 h 34"/>
                  <a:gd name="T14" fmla="*/ 32 w 77"/>
                  <a:gd name="T15" fmla="*/ 12 h 34"/>
                  <a:gd name="T16" fmla="*/ 0 w 77"/>
                  <a:gd name="T17" fmla="*/ 0 h 34"/>
                  <a:gd name="T18" fmla="*/ 26 w 77"/>
                  <a:gd name="T19" fmla="*/ 11 h 34"/>
                  <a:gd name="T20" fmla="*/ 55 w 77"/>
                  <a:gd name="T21" fmla="*/ 24 h 34"/>
                  <a:gd name="T22" fmla="*/ 29 w 77"/>
                  <a:gd name="T23" fmla="*/ 12 h 34"/>
                  <a:gd name="T24" fmla="*/ 45 w 77"/>
                  <a:gd name="T25" fmla="*/ 18 h 34"/>
                  <a:gd name="T26" fmla="*/ 64 w 77"/>
                  <a:gd name="T27" fmla="*/ 26 h 34"/>
                  <a:gd name="T28" fmla="*/ 29 w 77"/>
                  <a:gd name="T29"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34">
                    <a:moveTo>
                      <a:pt x="55" y="24"/>
                    </a:moveTo>
                    <a:cubicBezTo>
                      <a:pt x="51" y="23"/>
                      <a:pt x="43" y="19"/>
                      <a:pt x="35" y="16"/>
                    </a:cubicBezTo>
                    <a:cubicBezTo>
                      <a:pt x="27" y="12"/>
                      <a:pt x="19" y="9"/>
                      <a:pt x="17" y="9"/>
                    </a:cubicBezTo>
                    <a:cubicBezTo>
                      <a:pt x="31" y="15"/>
                      <a:pt x="45" y="21"/>
                      <a:pt x="58" y="27"/>
                    </a:cubicBezTo>
                    <a:cubicBezTo>
                      <a:pt x="58" y="25"/>
                      <a:pt x="63" y="27"/>
                      <a:pt x="67" y="29"/>
                    </a:cubicBezTo>
                    <a:cubicBezTo>
                      <a:pt x="72" y="31"/>
                      <a:pt x="77" y="34"/>
                      <a:pt x="77" y="33"/>
                    </a:cubicBezTo>
                    <a:cubicBezTo>
                      <a:pt x="73" y="31"/>
                      <a:pt x="75" y="31"/>
                      <a:pt x="77" y="32"/>
                    </a:cubicBezTo>
                    <a:cubicBezTo>
                      <a:pt x="66" y="26"/>
                      <a:pt x="48" y="18"/>
                      <a:pt x="32" y="12"/>
                    </a:cubicBezTo>
                    <a:cubicBezTo>
                      <a:pt x="16" y="5"/>
                      <a:pt x="3" y="0"/>
                      <a:pt x="0" y="0"/>
                    </a:cubicBezTo>
                    <a:cubicBezTo>
                      <a:pt x="6" y="2"/>
                      <a:pt x="16" y="6"/>
                      <a:pt x="26" y="11"/>
                    </a:cubicBezTo>
                    <a:cubicBezTo>
                      <a:pt x="37" y="15"/>
                      <a:pt x="47" y="20"/>
                      <a:pt x="55" y="24"/>
                    </a:cubicBezTo>
                    <a:close/>
                    <a:moveTo>
                      <a:pt x="29" y="12"/>
                    </a:moveTo>
                    <a:cubicBezTo>
                      <a:pt x="32" y="12"/>
                      <a:pt x="38" y="15"/>
                      <a:pt x="45" y="18"/>
                    </a:cubicBezTo>
                    <a:cubicBezTo>
                      <a:pt x="52" y="21"/>
                      <a:pt x="59" y="24"/>
                      <a:pt x="64" y="26"/>
                    </a:cubicBezTo>
                    <a:cubicBezTo>
                      <a:pt x="58" y="25"/>
                      <a:pt x="39" y="16"/>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0" name="Freeform 6888">
                <a:extLst>
                  <a:ext uri="{FF2B5EF4-FFF2-40B4-BE49-F238E27FC236}">
                    <a16:creationId xmlns:a16="http://schemas.microsoft.com/office/drawing/2014/main" id="{C0082E4E-C722-47DF-A6F2-854995B29587}"/>
                  </a:ext>
                </a:extLst>
              </p:cNvPr>
              <p:cNvSpPr>
                <a:spLocks/>
              </p:cNvSpPr>
              <p:nvPr/>
            </p:nvSpPr>
            <p:spPr bwMode="auto">
              <a:xfrm>
                <a:off x="2505" y="1689"/>
                <a:ext cx="52" cy="30"/>
              </a:xfrm>
              <a:custGeom>
                <a:avLst/>
                <a:gdLst>
                  <a:gd name="T0" fmla="*/ 47 w 92"/>
                  <a:gd name="T1" fmla="*/ 27 h 53"/>
                  <a:gd name="T2" fmla="*/ 62 w 92"/>
                  <a:gd name="T3" fmla="*/ 36 h 53"/>
                  <a:gd name="T4" fmla="*/ 38 w 92"/>
                  <a:gd name="T5" fmla="*/ 23 h 53"/>
                  <a:gd name="T6" fmla="*/ 16 w 92"/>
                  <a:gd name="T7" fmla="*/ 8 h 53"/>
                  <a:gd name="T8" fmla="*/ 32 w 92"/>
                  <a:gd name="T9" fmla="*/ 18 h 53"/>
                  <a:gd name="T10" fmla="*/ 62 w 92"/>
                  <a:gd name="T11" fmla="*/ 34 h 53"/>
                  <a:gd name="T12" fmla="*/ 33 w 92"/>
                  <a:gd name="T13" fmla="*/ 17 h 53"/>
                  <a:gd name="T14" fmla="*/ 0 w 92"/>
                  <a:gd name="T15" fmla="*/ 0 h 53"/>
                  <a:gd name="T16" fmla="*/ 40 w 92"/>
                  <a:gd name="T17" fmla="*/ 20 h 53"/>
                  <a:gd name="T18" fmla="*/ 86 w 92"/>
                  <a:gd name="T19" fmla="*/ 47 h 53"/>
                  <a:gd name="T20" fmla="*/ 80 w 92"/>
                  <a:gd name="T21" fmla="*/ 48 h 53"/>
                  <a:gd name="T22" fmla="*/ 70 w 92"/>
                  <a:gd name="T23" fmla="*/ 40 h 53"/>
                  <a:gd name="T24" fmla="*/ 47 w 92"/>
                  <a:gd name="T2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53">
                    <a:moveTo>
                      <a:pt x="47" y="27"/>
                    </a:moveTo>
                    <a:cubicBezTo>
                      <a:pt x="46" y="28"/>
                      <a:pt x="58" y="33"/>
                      <a:pt x="62" y="36"/>
                    </a:cubicBezTo>
                    <a:cubicBezTo>
                      <a:pt x="58" y="35"/>
                      <a:pt x="48" y="29"/>
                      <a:pt x="38" y="23"/>
                    </a:cubicBezTo>
                    <a:cubicBezTo>
                      <a:pt x="28" y="16"/>
                      <a:pt x="18" y="10"/>
                      <a:pt x="16" y="8"/>
                    </a:cubicBezTo>
                    <a:cubicBezTo>
                      <a:pt x="28" y="14"/>
                      <a:pt x="26" y="15"/>
                      <a:pt x="32" y="18"/>
                    </a:cubicBezTo>
                    <a:cubicBezTo>
                      <a:pt x="26" y="12"/>
                      <a:pt x="46" y="25"/>
                      <a:pt x="62" y="34"/>
                    </a:cubicBezTo>
                    <a:cubicBezTo>
                      <a:pt x="55" y="29"/>
                      <a:pt x="45" y="23"/>
                      <a:pt x="33" y="17"/>
                    </a:cubicBezTo>
                    <a:cubicBezTo>
                      <a:pt x="22" y="11"/>
                      <a:pt x="10" y="5"/>
                      <a:pt x="0" y="0"/>
                    </a:cubicBezTo>
                    <a:cubicBezTo>
                      <a:pt x="9" y="3"/>
                      <a:pt x="24" y="11"/>
                      <a:pt x="40" y="20"/>
                    </a:cubicBezTo>
                    <a:cubicBezTo>
                      <a:pt x="56" y="29"/>
                      <a:pt x="73" y="40"/>
                      <a:pt x="86" y="47"/>
                    </a:cubicBezTo>
                    <a:cubicBezTo>
                      <a:pt x="92" y="53"/>
                      <a:pt x="84" y="49"/>
                      <a:pt x="80" y="48"/>
                    </a:cubicBezTo>
                    <a:cubicBezTo>
                      <a:pt x="82" y="48"/>
                      <a:pt x="77" y="44"/>
                      <a:pt x="70" y="40"/>
                    </a:cubicBezTo>
                    <a:cubicBezTo>
                      <a:pt x="63" y="35"/>
                      <a:pt x="53" y="30"/>
                      <a:pt x="4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1" name="Freeform 6889">
                <a:extLst>
                  <a:ext uri="{FF2B5EF4-FFF2-40B4-BE49-F238E27FC236}">
                    <a16:creationId xmlns:a16="http://schemas.microsoft.com/office/drawing/2014/main" id="{0EAFE424-D173-4660-BB8A-48BAD271D639}"/>
                  </a:ext>
                </a:extLst>
              </p:cNvPr>
              <p:cNvSpPr>
                <a:spLocks/>
              </p:cNvSpPr>
              <p:nvPr/>
            </p:nvSpPr>
            <p:spPr bwMode="auto">
              <a:xfrm>
                <a:off x="2633" y="1781"/>
                <a:ext cx="11" cy="12"/>
              </a:xfrm>
              <a:custGeom>
                <a:avLst/>
                <a:gdLst>
                  <a:gd name="T0" fmla="*/ 17 w 19"/>
                  <a:gd name="T1" fmla="*/ 17 h 21"/>
                  <a:gd name="T2" fmla="*/ 12 w 19"/>
                  <a:gd name="T3" fmla="*/ 12 h 21"/>
                  <a:gd name="T4" fmla="*/ 16 w 19"/>
                  <a:gd name="T5" fmla="*/ 20 h 21"/>
                  <a:gd name="T6" fmla="*/ 7 w 19"/>
                  <a:gd name="T7" fmla="*/ 8 h 21"/>
                  <a:gd name="T8" fmla="*/ 17 w 19"/>
                  <a:gd name="T9" fmla="*/ 17 h 21"/>
                </a:gdLst>
                <a:ahLst/>
                <a:cxnLst>
                  <a:cxn ang="0">
                    <a:pos x="T0" y="T1"/>
                  </a:cxn>
                  <a:cxn ang="0">
                    <a:pos x="T2" y="T3"/>
                  </a:cxn>
                  <a:cxn ang="0">
                    <a:pos x="T4" y="T5"/>
                  </a:cxn>
                  <a:cxn ang="0">
                    <a:pos x="T6" y="T7"/>
                  </a:cxn>
                  <a:cxn ang="0">
                    <a:pos x="T8" y="T9"/>
                  </a:cxn>
                </a:cxnLst>
                <a:rect l="0" t="0" r="r" b="b"/>
                <a:pathLst>
                  <a:path w="19" h="21">
                    <a:moveTo>
                      <a:pt x="17" y="17"/>
                    </a:moveTo>
                    <a:cubicBezTo>
                      <a:pt x="17" y="17"/>
                      <a:pt x="14" y="14"/>
                      <a:pt x="12" y="12"/>
                    </a:cubicBezTo>
                    <a:cubicBezTo>
                      <a:pt x="13" y="15"/>
                      <a:pt x="19" y="21"/>
                      <a:pt x="16" y="20"/>
                    </a:cubicBezTo>
                    <a:cubicBezTo>
                      <a:pt x="8" y="12"/>
                      <a:pt x="14" y="12"/>
                      <a:pt x="7" y="8"/>
                    </a:cubicBezTo>
                    <a:cubicBezTo>
                      <a:pt x="0" y="0"/>
                      <a:pt x="12" y="11"/>
                      <a:pt x="1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2" name="Freeform 6890">
                <a:extLst>
                  <a:ext uri="{FF2B5EF4-FFF2-40B4-BE49-F238E27FC236}">
                    <a16:creationId xmlns:a16="http://schemas.microsoft.com/office/drawing/2014/main" id="{CDB87BE4-C282-4C83-98FC-02BFB9D981F5}"/>
                  </a:ext>
                </a:extLst>
              </p:cNvPr>
              <p:cNvSpPr>
                <a:spLocks/>
              </p:cNvSpPr>
              <p:nvPr/>
            </p:nvSpPr>
            <p:spPr bwMode="auto">
              <a:xfrm>
                <a:off x="2674" y="1832"/>
                <a:ext cx="20" cy="27"/>
              </a:xfrm>
              <a:custGeom>
                <a:avLst/>
                <a:gdLst>
                  <a:gd name="T0" fmla="*/ 31 w 35"/>
                  <a:gd name="T1" fmla="*/ 45 h 48"/>
                  <a:gd name="T2" fmla="*/ 28 w 35"/>
                  <a:gd name="T3" fmla="*/ 44 h 48"/>
                  <a:gd name="T4" fmla="*/ 18 w 35"/>
                  <a:gd name="T5" fmla="*/ 28 h 48"/>
                  <a:gd name="T6" fmla="*/ 0 w 35"/>
                  <a:gd name="T7" fmla="*/ 2 h 48"/>
                  <a:gd name="T8" fmla="*/ 3 w 35"/>
                  <a:gd name="T9" fmla="*/ 3 h 48"/>
                  <a:gd name="T10" fmla="*/ 5 w 35"/>
                  <a:gd name="T11" fmla="*/ 7 h 48"/>
                  <a:gd name="T12" fmla="*/ 26 w 35"/>
                  <a:gd name="T13" fmla="*/ 33 h 48"/>
                  <a:gd name="T14" fmla="*/ 4 w 35"/>
                  <a:gd name="T15" fmla="*/ 0 h 48"/>
                  <a:gd name="T16" fmla="*/ 18 w 35"/>
                  <a:gd name="T17" fmla="*/ 18 h 48"/>
                  <a:gd name="T18" fmla="*/ 31 w 35"/>
                  <a:gd name="T19" fmla="*/ 38 h 48"/>
                  <a:gd name="T20" fmla="*/ 27 w 35"/>
                  <a:gd name="T21" fmla="*/ 39 h 48"/>
                  <a:gd name="T22" fmla="*/ 31 w 35"/>
                  <a:gd name="T23"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8">
                    <a:moveTo>
                      <a:pt x="31" y="45"/>
                    </a:moveTo>
                    <a:cubicBezTo>
                      <a:pt x="35" y="48"/>
                      <a:pt x="31" y="48"/>
                      <a:pt x="28" y="44"/>
                    </a:cubicBezTo>
                    <a:cubicBezTo>
                      <a:pt x="25" y="40"/>
                      <a:pt x="23" y="35"/>
                      <a:pt x="18" y="28"/>
                    </a:cubicBezTo>
                    <a:cubicBezTo>
                      <a:pt x="14" y="21"/>
                      <a:pt x="9" y="13"/>
                      <a:pt x="0" y="2"/>
                    </a:cubicBezTo>
                    <a:cubicBezTo>
                      <a:pt x="2" y="3"/>
                      <a:pt x="3" y="4"/>
                      <a:pt x="3" y="3"/>
                    </a:cubicBezTo>
                    <a:cubicBezTo>
                      <a:pt x="9" y="10"/>
                      <a:pt x="6" y="7"/>
                      <a:pt x="5" y="7"/>
                    </a:cubicBezTo>
                    <a:cubicBezTo>
                      <a:pt x="15" y="21"/>
                      <a:pt x="18" y="23"/>
                      <a:pt x="26" y="33"/>
                    </a:cubicBezTo>
                    <a:cubicBezTo>
                      <a:pt x="24" y="28"/>
                      <a:pt x="13" y="12"/>
                      <a:pt x="4" y="0"/>
                    </a:cubicBezTo>
                    <a:cubicBezTo>
                      <a:pt x="6" y="1"/>
                      <a:pt x="12" y="9"/>
                      <a:pt x="18" y="18"/>
                    </a:cubicBezTo>
                    <a:cubicBezTo>
                      <a:pt x="24" y="27"/>
                      <a:pt x="29" y="36"/>
                      <a:pt x="31" y="38"/>
                    </a:cubicBezTo>
                    <a:cubicBezTo>
                      <a:pt x="32" y="41"/>
                      <a:pt x="28" y="37"/>
                      <a:pt x="27" y="39"/>
                    </a:cubicBezTo>
                    <a:cubicBezTo>
                      <a:pt x="27" y="40"/>
                      <a:pt x="31" y="45"/>
                      <a:pt x="3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3" name="Freeform 6891">
                <a:extLst>
                  <a:ext uri="{FF2B5EF4-FFF2-40B4-BE49-F238E27FC236}">
                    <a16:creationId xmlns:a16="http://schemas.microsoft.com/office/drawing/2014/main" id="{E2B1BCCE-3FDA-431A-B1CD-46BCA4FF28FF}"/>
                  </a:ext>
                </a:extLst>
              </p:cNvPr>
              <p:cNvSpPr>
                <a:spLocks/>
              </p:cNvSpPr>
              <p:nvPr/>
            </p:nvSpPr>
            <p:spPr bwMode="auto">
              <a:xfrm>
                <a:off x="2752" y="1986"/>
                <a:ext cx="7" cy="21"/>
              </a:xfrm>
              <a:custGeom>
                <a:avLst/>
                <a:gdLst>
                  <a:gd name="T0" fmla="*/ 0 w 12"/>
                  <a:gd name="T1" fmla="*/ 0 h 38"/>
                  <a:gd name="T2" fmla="*/ 4 w 12"/>
                  <a:gd name="T3" fmla="*/ 5 h 38"/>
                  <a:gd name="T4" fmla="*/ 6 w 12"/>
                  <a:gd name="T5" fmla="*/ 11 h 38"/>
                  <a:gd name="T6" fmla="*/ 6 w 12"/>
                  <a:gd name="T7" fmla="*/ 17 h 38"/>
                  <a:gd name="T8" fmla="*/ 12 w 12"/>
                  <a:gd name="T9" fmla="*/ 37 h 38"/>
                  <a:gd name="T10" fmla="*/ 10 w 12"/>
                  <a:gd name="T11" fmla="*/ 35 h 38"/>
                  <a:gd name="T12" fmla="*/ 1 w 12"/>
                  <a:gd name="T13" fmla="*/ 8 h 38"/>
                  <a:gd name="T14" fmla="*/ 0 w 12"/>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8">
                    <a:moveTo>
                      <a:pt x="0" y="0"/>
                    </a:moveTo>
                    <a:cubicBezTo>
                      <a:pt x="3" y="8"/>
                      <a:pt x="4" y="11"/>
                      <a:pt x="4" y="5"/>
                    </a:cubicBezTo>
                    <a:cubicBezTo>
                      <a:pt x="5" y="8"/>
                      <a:pt x="6" y="11"/>
                      <a:pt x="6" y="11"/>
                    </a:cubicBezTo>
                    <a:cubicBezTo>
                      <a:pt x="7" y="17"/>
                      <a:pt x="5" y="11"/>
                      <a:pt x="6" y="17"/>
                    </a:cubicBezTo>
                    <a:cubicBezTo>
                      <a:pt x="9" y="28"/>
                      <a:pt x="9" y="23"/>
                      <a:pt x="12" y="37"/>
                    </a:cubicBezTo>
                    <a:cubicBezTo>
                      <a:pt x="12" y="38"/>
                      <a:pt x="7" y="24"/>
                      <a:pt x="10" y="35"/>
                    </a:cubicBezTo>
                    <a:cubicBezTo>
                      <a:pt x="5" y="27"/>
                      <a:pt x="4" y="10"/>
                      <a:pt x="1" y="8"/>
                    </a:cubicBezTo>
                    <a:cubicBezTo>
                      <a:pt x="0" y="3"/>
                      <a:pt x="2"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4" name="Freeform 6892">
                <a:extLst>
                  <a:ext uri="{FF2B5EF4-FFF2-40B4-BE49-F238E27FC236}">
                    <a16:creationId xmlns:a16="http://schemas.microsoft.com/office/drawing/2014/main" id="{165415B8-D375-454C-BC11-97D3355CFB5F}"/>
                  </a:ext>
                </a:extLst>
              </p:cNvPr>
              <p:cNvSpPr>
                <a:spLocks/>
              </p:cNvSpPr>
              <p:nvPr/>
            </p:nvSpPr>
            <p:spPr bwMode="auto">
              <a:xfrm>
                <a:off x="2289" y="2624"/>
                <a:ext cx="22" cy="3"/>
              </a:xfrm>
              <a:custGeom>
                <a:avLst/>
                <a:gdLst>
                  <a:gd name="T0" fmla="*/ 8 w 40"/>
                  <a:gd name="T1" fmla="*/ 5 h 5"/>
                  <a:gd name="T2" fmla="*/ 8 w 40"/>
                  <a:gd name="T3" fmla="*/ 5 h 5"/>
                  <a:gd name="T4" fmla="*/ 0 w 40"/>
                  <a:gd name="T5" fmla="*/ 4 h 5"/>
                  <a:gd name="T6" fmla="*/ 28 w 40"/>
                  <a:gd name="T7" fmla="*/ 0 h 5"/>
                  <a:gd name="T8" fmla="*/ 18 w 40"/>
                  <a:gd name="T9" fmla="*/ 2 h 5"/>
                  <a:gd name="T10" fmla="*/ 39 w 40"/>
                  <a:gd name="T11" fmla="*/ 3 h 5"/>
                  <a:gd name="T12" fmla="*/ 12 w 40"/>
                  <a:gd name="T13" fmla="*/ 4 h 5"/>
                  <a:gd name="T14" fmla="*/ 8 w 40"/>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
                    <a:moveTo>
                      <a:pt x="8" y="5"/>
                    </a:moveTo>
                    <a:cubicBezTo>
                      <a:pt x="4" y="5"/>
                      <a:pt x="6" y="5"/>
                      <a:pt x="8" y="5"/>
                    </a:cubicBezTo>
                    <a:cubicBezTo>
                      <a:pt x="9" y="4"/>
                      <a:pt x="4" y="4"/>
                      <a:pt x="0" y="4"/>
                    </a:cubicBezTo>
                    <a:cubicBezTo>
                      <a:pt x="8" y="3"/>
                      <a:pt x="16" y="1"/>
                      <a:pt x="28" y="0"/>
                    </a:cubicBezTo>
                    <a:cubicBezTo>
                      <a:pt x="25" y="1"/>
                      <a:pt x="26" y="2"/>
                      <a:pt x="18" y="2"/>
                    </a:cubicBezTo>
                    <a:cubicBezTo>
                      <a:pt x="20" y="4"/>
                      <a:pt x="40" y="1"/>
                      <a:pt x="39" y="3"/>
                    </a:cubicBezTo>
                    <a:cubicBezTo>
                      <a:pt x="27" y="4"/>
                      <a:pt x="21" y="4"/>
                      <a:pt x="12" y="4"/>
                    </a:cubicBezTo>
                    <a:cubicBezTo>
                      <a:pt x="9" y="4"/>
                      <a:pt x="8" y="5"/>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5" name="Freeform 6893">
                <a:extLst>
                  <a:ext uri="{FF2B5EF4-FFF2-40B4-BE49-F238E27FC236}">
                    <a16:creationId xmlns:a16="http://schemas.microsoft.com/office/drawing/2014/main" id="{8C76E47A-7AE6-4EF1-A26B-9E41BFD6654A}"/>
                  </a:ext>
                </a:extLst>
              </p:cNvPr>
              <p:cNvSpPr>
                <a:spLocks/>
              </p:cNvSpPr>
              <p:nvPr/>
            </p:nvSpPr>
            <p:spPr bwMode="auto">
              <a:xfrm>
                <a:off x="2633" y="1782"/>
                <a:ext cx="10" cy="12"/>
              </a:xfrm>
              <a:custGeom>
                <a:avLst/>
                <a:gdLst>
                  <a:gd name="T0" fmla="*/ 0 w 17"/>
                  <a:gd name="T1" fmla="*/ 0 h 22"/>
                  <a:gd name="T2" fmla="*/ 5 w 17"/>
                  <a:gd name="T3" fmla="*/ 5 h 22"/>
                  <a:gd name="T4" fmla="*/ 8 w 17"/>
                  <a:gd name="T5" fmla="*/ 10 h 22"/>
                  <a:gd name="T6" fmla="*/ 17 w 17"/>
                  <a:gd name="T7" fmla="*/ 21 h 22"/>
                  <a:gd name="T8" fmla="*/ 16 w 17"/>
                  <a:gd name="T9" fmla="*/ 22 h 22"/>
                  <a:gd name="T10" fmla="*/ 2 w 17"/>
                  <a:gd name="T11" fmla="*/ 6 h 22"/>
                  <a:gd name="T12" fmla="*/ 0 w 17"/>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7" h="22">
                    <a:moveTo>
                      <a:pt x="0" y="0"/>
                    </a:moveTo>
                    <a:cubicBezTo>
                      <a:pt x="1" y="0"/>
                      <a:pt x="5" y="5"/>
                      <a:pt x="5" y="5"/>
                    </a:cubicBezTo>
                    <a:cubicBezTo>
                      <a:pt x="10" y="10"/>
                      <a:pt x="9" y="10"/>
                      <a:pt x="8" y="10"/>
                    </a:cubicBezTo>
                    <a:cubicBezTo>
                      <a:pt x="7" y="11"/>
                      <a:pt x="8" y="12"/>
                      <a:pt x="17" y="21"/>
                    </a:cubicBezTo>
                    <a:cubicBezTo>
                      <a:pt x="15" y="20"/>
                      <a:pt x="14" y="19"/>
                      <a:pt x="16" y="22"/>
                    </a:cubicBezTo>
                    <a:cubicBezTo>
                      <a:pt x="11" y="19"/>
                      <a:pt x="7" y="11"/>
                      <a:pt x="2" y="6"/>
                    </a:cubicBezTo>
                    <a:cubicBezTo>
                      <a:pt x="0" y="2"/>
                      <a:pt x="9" y="1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6" name="Freeform 6894">
                <a:extLst>
                  <a:ext uri="{FF2B5EF4-FFF2-40B4-BE49-F238E27FC236}">
                    <a16:creationId xmlns:a16="http://schemas.microsoft.com/office/drawing/2014/main" id="{5E6AB14A-7443-4BCE-B00D-AB3FA54D3C3B}"/>
                  </a:ext>
                </a:extLst>
              </p:cNvPr>
              <p:cNvSpPr>
                <a:spLocks/>
              </p:cNvSpPr>
              <p:nvPr/>
            </p:nvSpPr>
            <p:spPr bwMode="auto">
              <a:xfrm>
                <a:off x="2457" y="2579"/>
                <a:ext cx="21" cy="9"/>
              </a:xfrm>
              <a:custGeom>
                <a:avLst/>
                <a:gdLst>
                  <a:gd name="T0" fmla="*/ 11 w 38"/>
                  <a:gd name="T1" fmla="*/ 10 h 15"/>
                  <a:gd name="T2" fmla="*/ 8 w 38"/>
                  <a:gd name="T3" fmla="*/ 12 h 15"/>
                  <a:gd name="T4" fmla="*/ 18 w 38"/>
                  <a:gd name="T5" fmla="*/ 7 h 15"/>
                  <a:gd name="T6" fmla="*/ 36 w 38"/>
                  <a:gd name="T7" fmla="*/ 0 h 15"/>
                  <a:gd name="T8" fmla="*/ 26 w 38"/>
                  <a:gd name="T9" fmla="*/ 8 h 15"/>
                  <a:gd name="T10" fmla="*/ 18 w 38"/>
                  <a:gd name="T11" fmla="*/ 9 h 15"/>
                  <a:gd name="T12" fmla="*/ 0 w 38"/>
                  <a:gd name="T13" fmla="*/ 14 h 15"/>
                  <a:gd name="T14" fmla="*/ 11 w 38"/>
                  <a:gd name="T15" fmla="*/ 1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5">
                    <a:moveTo>
                      <a:pt x="11" y="10"/>
                    </a:moveTo>
                    <a:cubicBezTo>
                      <a:pt x="10" y="10"/>
                      <a:pt x="8" y="11"/>
                      <a:pt x="8" y="12"/>
                    </a:cubicBezTo>
                    <a:cubicBezTo>
                      <a:pt x="16" y="9"/>
                      <a:pt x="12" y="9"/>
                      <a:pt x="18" y="7"/>
                    </a:cubicBezTo>
                    <a:cubicBezTo>
                      <a:pt x="28" y="2"/>
                      <a:pt x="28" y="4"/>
                      <a:pt x="36" y="0"/>
                    </a:cubicBezTo>
                    <a:cubicBezTo>
                      <a:pt x="28" y="4"/>
                      <a:pt x="38" y="3"/>
                      <a:pt x="26" y="8"/>
                    </a:cubicBezTo>
                    <a:cubicBezTo>
                      <a:pt x="31" y="4"/>
                      <a:pt x="26" y="6"/>
                      <a:pt x="18" y="9"/>
                    </a:cubicBezTo>
                    <a:cubicBezTo>
                      <a:pt x="11" y="11"/>
                      <a:pt x="2" y="15"/>
                      <a:pt x="0" y="14"/>
                    </a:cubicBezTo>
                    <a:cubicBezTo>
                      <a:pt x="2" y="11"/>
                      <a:pt x="2" y="14"/>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7" name="Freeform 6895">
                <a:extLst>
                  <a:ext uri="{FF2B5EF4-FFF2-40B4-BE49-F238E27FC236}">
                    <a16:creationId xmlns:a16="http://schemas.microsoft.com/office/drawing/2014/main" id="{2F4912FC-C127-4565-B543-CFA5B0771A08}"/>
                  </a:ext>
                </a:extLst>
              </p:cNvPr>
              <p:cNvSpPr>
                <a:spLocks/>
              </p:cNvSpPr>
              <p:nvPr/>
            </p:nvSpPr>
            <p:spPr bwMode="auto">
              <a:xfrm>
                <a:off x="2219" y="2625"/>
                <a:ext cx="11" cy="2"/>
              </a:xfrm>
              <a:custGeom>
                <a:avLst/>
                <a:gdLst>
                  <a:gd name="T0" fmla="*/ 15 w 20"/>
                  <a:gd name="T1" fmla="*/ 1 h 4"/>
                  <a:gd name="T2" fmla="*/ 20 w 20"/>
                  <a:gd name="T3" fmla="*/ 3 h 4"/>
                  <a:gd name="T4" fmla="*/ 0 w 20"/>
                  <a:gd name="T5" fmla="*/ 0 h 4"/>
                  <a:gd name="T6" fmla="*/ 11 w 20"/>
                  <a:gd name="T7" fmla="*/ 1 h 4"/>
                  <a:gd name="T8" fmla="*/ 15 w 20"/>
                  <a:gd name="T9" fmla="*/ 1 h 4"/>
                  <a:gd name="T10" fmla="*/ 15 w 20"/>
                  <a:gd name="T11" fmla="*/ 1 h 4"/>
                </a:gdLst>
                <a:ahLst/>
                <a:cxnLst>
                  <a:cxn ang="0">
                    <a:pos x="T0" y="T1"/>
                  </a:cxn>
                  <a:cxn ang="0">
                    <a:pos x="T2" y="T3"/>
                  </a:cxn>
                  <a:cxn ang="0">
                    <a:pos x="T4" y="T5"/>
                  </a:cxn>
                  <a:cxn ang="0">
                    <a:pos x="T6" y="T7"/>
                  </a:cxn>
                  <a:cxn ang="0">
                    <a:pos x="T8" y="T9"/>
                  </a:cxn>
                  <a:cxn ang="0">
                    <a:pos x="T10" y="T11"/>
                  </a:cxn>
                </a:cxnLst>
                <a:rect l="0" t="0" r="r" b="b"/>
                <a:pathLst>
                  <a:path w="20" h="4">
                    <a:moveTo>
                      <a:pt x="15" y="1"/>
                    </a:moveTo>
                    <a:cubicBezTo>
                      <a:pt x="15" y="2"/>
                      <a:pt x="17" y="2"/>
                      <a:pt x="20" y="3"/>
                    </a:cubicBezTo>
                    <a:cubicBezTo>
                      <a:pt x="13" y="4"/>
                      <a:pt x="7" y="1"/>
                      <a:pt x="0" y="0"/>
                    </a:cubicBezTo>
                    <a:cubicBezTo>
                      <a:pt x="2" y="0"/>
                      <a:pt x="7" y="1"/>
                      <a:pt x="11" y="1"/>
                    </a:cubicBezTo>
                    <a:cubicBezTo>
                      <a:pt x="15" y="2"/>
                      <a:pt x="15" y="1"/>
                      <a:pt x="15" y="1"/>
                    </a:cubicBezTo>
                    <a:cubicBezTo>
                      <a:pt x="19" y="1"/>
                      <a:pt x="17" y="2"/>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8" name="Freeform 6896">
                <a:extLst>
                  <a:ext uri="{FF2B5EF4-FFF2-40B4-BE49-F238E27FC236}">
                    <a16:creationId xmlns:a16="http://schemas.microsoft.com/office/drawing/2014/main" id="{40AB5218-C5F0-4002-90E5-DB5FFB0E0B87}"/>
                  </a:ext>
                </a:extLst>
              </p:cNvPr>
              <p:cNvSpPr>
                <a:spLocks/>
              </p:cNvSpPr>
              <p:nvPr/>
            </p:nvSpPr>
            <p:spPr bwMode="auto">
              <a:xfrm>
                <a:off x="2167" y="2617"/>
                <a:ext cx="53" cy="7"/>
              </a:xfrm>
              <a:custGeom>
                <a:avLst/>
                <a:gdLst>
                  <a:gd name="T0" fmla="*/ 68 w 94"/>
                  <a:gd name="T1" fmla="*/ 12 h 12"/>
                  <a:gd name="T2" fmla="*/ 48 w 94"/>
                  <a:gd name="T3" fmla="*/ 9 h 12"/>
                  <a:gd name="T4" fmla="*/ 19 w 94"/>
                  <a:gd name="T5" fmla="*/ 5 h 12"/>
                  <a:gd name="T6" fmla="*/ 15 w 94"/>
                  <a:gd name="T7" fmla="*/ 4 h 12"/>
                  <a:gd name="T8" fmla="*/ 21 w 94"/>
                  <a:gd name="T9" fmla="*/ 3 h 12"/>
                  <a:gd name="T10" fmla="*/ 45 w 94"/>
                  <a:gd name="T11" fmla="*/ 7 h 12"/>
                  <a:gd name="T12" fmla="*/ 56 w 94"/>
                  <a:gd name="T13" fmla="*/ 9 h 12"/>
                  <a:gd name="T14" fmla="*/ 67 w 94"/>
                  <a:gd name="T15" fmla="*/ 8 h 12"/>
                  <a:gd name="T16" fmla="*/ 68 w 9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
                    <a:moveTo>
                      <a:pt x="68" y="12"/>
                    </a:moveTo>
                    <a:cubicBezTo>
                      <a:pt x="69" y="11"/>
                      <a:pt x="59" y="11"/>
                      <a:pt x="48" y="9"/>
                    </a:cubicBezTo>
                    <a:cubicBezTo>
                      <a:pt x="37" y="8"/>
                      <a:pt x="25" y="6"/>
                      <a:pt x="19" y="5"/>
                    </a:cubicBezTo>
                    <a:cubicBezTo>
                      <a:pt x="32" y="6"/>
                      <a:pt x="18" y="3"/>
                      <a:pt x="15" y="4"/>
                    </a:cubicBezTo>
                    <a:cubicBezTo>
                      <a:pt x="0" y="0"/>
                      <a:pt x="26" y="5"/>
                      <a:pt x="21" y="3"/>
                    </a:cubicBezTo>
                    <a:cubicBezTo>
                      <a:pt x="24" y="5"/>
                      <a:pt x="36" y="6"/>
                      <a:pt x="45" y="7"/>
                    </a:cubicBezTo>
                    <a:cubicBezTo>
                      <a:pt x="54" y="8"/>
                      <a:pt x="61" y="8"/>
                      <a:pt x="56" y="9"/>
                    </a:cubicBezTo>
                    <a:cubicBezTo>
                      <a:pt x="66" y="10"/>
                      <a:pt x="70" y="10"/>
                      <a:pt x="67" y="8"/>
                    </a:cubicBezTo>
                    <a:cubicBezTo>
                      <a:pt x="94" y="12"/>
                      <a:pt x="64" y="11"/>
                      <a:pt x="6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9" name="Freeform 6897">
                <a:extLst>
                  <a:ext uri="{FF2B5EF4-FFF2-40B4-BE49-F238E27FC236}">
                    <a16:creationId xmlns:a16="http://schemas.microsoft.com/office/drawing/2014/main" id="{E234D531-61F3-43E7-A854-A669DFDA9446}"/>
                  </a:ext>
                </a:extLst>
              </p:cNvPr>
              <p:cNvSpPr>
                <a:spLocks/>
              </p:cNvSpPr>
              <p:nvPr/>
            </p:nvSpPr>
            <p:spPr bwMode="auto">
              <a:xfrm>
                <a:off x="2508" y="2558"/>
                <a:ext cx="12" cy="7"/>
              </a:xfrm>
              <a:custGeom>
                <a:avLst/>
                <a:gdLst>
                  <a:gd name="T0" fmla="*/ 9 w 21"/>
                  <a:gd name="T1" fmla="*/ 8 h 12"/>
                  <a:gd name="T2" fmla="*/ 0 w 21"/>
                  <a:gd name="T3" fmla="*/ 10 h 12"/>
                  <a:gd name="T4" fmla="*/ 12 w 21"/>
                  <a:gd name="T5" fmla="*/ 2 h 12"/>
                  <a:gd name="T6" fmla="*/ 20 w 21"/>
                  <a:gd name="T7" fmla="*/ 0 h 12"/>
                  <a:gd name="T8" fmla="*/ 9 w 21"/>
                  <a:gd name="T9" fmla="*/ 8 h 12"/>
                </a:gdLst>
                <a:ahLst/>
                <a:cxnLst>
                  <a:cxn ang="0">
                    <a:pos x="T0" y="T1"/>
                  </a:cxn>
                  <a:cxn ang="0">
                    <a:pos x="T2" y="T3"/>
                  </a:cxn>
                  <a:cxn ang="0">
                    <a:pos x="T4" y="T5"/>
                  </a:cxn>
                  <a:cxn ang="0">
                    <a:pos x="T6" y="T7"/>
                  </a:cxn>
                  <a:cxn ang="0">
                    <a:pos x="T8" y="T9"/>
                  </a:cxn>
                </a:cxnLst>
                <a:rect l="0" t="0" r="r" b="b"/>
                <a:pathLst>
                  <a:path w="21" h="12">
                    <a:moveTo>
                      <a:pt x="9" y="8"/>
                    </a:moveTo>
                    <a:cubicBezTo>
                      <a:pt x="1" y="12"/>
                      <a:pt x="12" y="3"/>
                      <a:pt x="0" y="10"/>
                    </a:cubicBezTo>
                    <a:cubicBezTo>
                      <a:pt x="0" y="9"/>
                      <a:pt x="8" y="5"/>
                      <a:pt x="12" y="2"/>
                    </a:cubicBezTo>
                    <a:cubicBezTo>
                      <a:pt x="13" y="3"/>
                      <a:pt x="16" y="2"/>
                      <a:pt x="20" y="0"/>
                    </a:cubicBezTo>
                    <a:cubicBezTo>
                      <a:pt x="21" y="1"/>
                      <a:pt x="6" y="8"/>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0" name="Freeform 6898">
                <a:extLst>
                  <a:ext uri="{FF2B5EF4-FFF2-40B4-BE49-F238E27FC236}">
                    <a16:creationId xmlns:a16="http://schemas.microsoft.com/office/drawing/2014/main" id="{B60A0585-1DD4-4611-8397-CCEC611A799B}"/>
                  </a:ext>
                </a:extLst>
              </p:cNvPr>
              <p:cNvSpPr>
                <a:spLocks/>
              </p:cNvSpPr>
              <p:nvPr/>
            </p:nvSpPr>
            <p:spPr bwMode="auto">
              <a:xfrm>
                <a:off x="2137" y="2610"/>
                <a:ext cx="21" cy="6"/>
              </a:xfrm>
              <a:custGeom>
                <a:avLst/>
                <a:gdLst>
                  <a:gd name="T0" fmla="*/ 25 w 38"/>
                  <a:gd name="T1" fmla="*/ 5 h 10"/>
                  <a:gd name="T2" fmla="*/ 37 w 38"/>
                  <a:gd name="T3" fmla="*/ 9 h 10"/>
                  <a:gd name="T4" fmla="*/ 27 w 38"/>
                  <a:gd name="T5" fmla="*/ 8 h 10"/>
                  <a:gd name="T6" fmla="*/ 15 w 38"/>
                  <a:gd name="T7" fmla="*/ 6 h 10"/>
                  <a:gd name="T8" fmla="*/ 10 w 38"/>
                  <a:gd name="T9" fmla="*/ 2 h 10"/>
                  <a:gd name="T10" fmla="*/ 25 w 38"/>
                  <a:gd name="T11" fmla="*/ 5 h 10"/>
                </a:gdLst>
                <a:ahLst/>
                <a:cxnLst>
                  <a:cxn ang="0">
                    <a:pos x="T0" y="T1"/>
                  </a:cxn>
                  <a:cxn ang="0">
                    <a:pos x="T2" y="T3"/>
                  </a:cxn>
                  <a:cxn ang="0">
                    <a:pos x="T4" y="T5"/>
                  </a:cxn>
                  <a:cxn ang="0">
                    <a:pos x="T6" y="T7"/>
                  </a:cxn>
                  <a:cxn ang="0">
                    <a:pos x="T8" y="T9"/>
                  </a:cxn>
                  <a:cxn ang="0">
                    <a:pos x="T10" y="T11"/>
                  </a:cxn>
                </a:cxnLst>
                <a:rect l="0" t="0" r="r" b="b"/>
                <a:pathLst>
                  <a:path w="38" h="10">
                    <a:moveTo>
                      <a:pt x="25" y="5"/>
                    </a:moveTo>
                    <a:cubicBezTo>
                      <a:pt x="32" y="7"/>
                      <a:pt x="18" y="6"/>
                      <a:pt x="37" y="9"/>
                    </a:cubicBezTo>
                    <a:cubicBezTo>
                      <a:pt x="38" y="10"/>
                      <a:pt x="33" y="9"/>
                      <a:pt x="27" y="8"/>
                    </a:cubicBezTo>
                    <a:cubicBezTo>
                      <a:pt x="22" y="7"/>
                      <a:pt x="16" y="5"/>
                      <a:pt x="15" y="6"/>
                    </a:cubicBezTo>
                    <a:cubicBezTo>
                      <a:pt x="0" y="1"/>
                      <a:pt x="29" y="7"/>
                      <a:pt x="10" y="2"/>
                    </a:cubicBezTo>
                    <a:cubicBezTo>
                      <a:pt x="8" y="0"/>
                      <a:pt x="25" y="7"/>
                      <a:pt x="2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1" name="Freeform 6899">
                <a:extLst>
                  <a:ext uri="{FF2B5EF4-FFF2-40B4-BE49-F238E27FC236}">
                    <a16:creationId xmlns:a16="http://schemas.microsoft.com/office/drawing/2014/main" id="{EEDD9DA7-8D7E-4C9D-B3BD-486F1D269302}"/>
                  </a:ext>
                </a:extLst>
              </p:cNvPr>
              <p:cNvSpPr>
                <a:spLocks/>
              </p:cNvSpPr>
              <p:nvPr/>
            </p:nvSpPr>
            <p:spPr bwMode="auto">
              <a:xfrm>
                <a:off x="2111" y="2603"/>
                <a:ext cx="26" cy="7"/>
              </a:xfrm>
              <a:custGeom>
                <a:avLst/>
                <a:gdLst>
                  <a:gd name="T0" fmla="*/ 31 w 47"/>
                  <a:gd name="T1" fmla="*/ 11 h 13"/>
                  <a:gd name="T2" fmla="*/ 12 w 47"/>
                  <a:gd name="T3" fmla="*/ 5 h 13"/>
                  <a:gd name="T4" fmla="*/ 0 w 47"/>
                  <a:gd name="T5" fmla="*/ 0 h 13"/>
                  <a:gd name="T6" fmla="*/ 22 w 47"/>
                  <a:gd name="T7" fmla="*/ 7 h 13"/>
                  <a:gd name="T8" fmla="*/ 37 w 47"/>
                  <a:gd name="T9" fmla="*/ 10 h 13"/>
                  <a:gd name="T10" fmla="*/ 31 w 47"/>
                  <a:gd name="T11" fmla="*/ 11 h 13"/>
                </a:gdLst>
                <a:ahLst/>
                <a:cxnLst>
                  <a:cxn ang="0">
                    <a:pos x="T0" y="T1"/>
                  </a:cxn>
                  <a:cxn ang="0">
                    <a:pos x="T2" y="T3"/>
                  </a:cxn>
                  <a:cxn ang="0">
                    <a:pos x="T4" y="T5"/>
                  </a:cxn>
                  <a:cxn ang="0">
                    <a:pos x="T6" y="T7"/>
                  </a:cxn>
                  <a:cxn ang="0">
                    <a:pos x="T8" y="T9"/>
                  </a:cxn>
                  <a:cxn ang="0">
                    <a:pos x="T10" y="T11"/>
                  </a:cxn>
                </a:cxnLst>
                <a:rect l="0" t="0" r="r" b="b"/>
                <a:pathLst>
                  <a:path w="47" h="13">
                    <a:moveTo>
                      <a:pt x="31" y="11"/>
                    </a:moveTo>
                    <a:cubicBezTo>
                      <a:pt x="20" y="8"/>
                      <a:pt x="15" y="7"/>
                      <a:pt x="12" y="5"/>
                    </a:cubicBezTo>
                    <a:cubicBezTo>
                      <a:pt x="9" y="4"/>
                      <a:pt x="7" y="3"/>
                      <a:pt x="0" y="0"/>
                    </a:cubicBezTo>
                    <a:cubicBezTo>
                      <a:pt x="12" y="3"/>
                      <a:pt x="18" y="5"/>
                      <a:pt x="22" y="7"/>
                    </a:cubicBezTo>
                    <a:cubicBezTo>
                      <a:pt x="27" y="8"/>
                      <a:pt x="31" y="9"/>
                      <a:pt x="37" y="10"/>
                    </a:cubicBezTo>
                    <a:cubicBezTo>
                      <a:pt x="47" y="13"/>
                      <a:pt x="28" y="9"/>
                      <a:pt x="3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2" name="Freeform 6900">
                <a:extLst>
                  <a:ext uri="{FF2B5EF4-FFF2-40B4-BE49-F238E27FC236}">
                    <a16:creationId xmlns:a16="http://schemas.microsoft.com/office/drawing/2014/main" id="{D3A8B08F-5DCD-4AB1-B42E-E85E075AD989}"/>
                  </a:ext>
                </a:extLst>
              </p:cNvPr>
              <p:cNvSpPr>
                <a:spLocks/>
              </p:cNvSpPr>
              <p:nvPr/>
            </p:nvSpPr>
            <p:spPr bwMode="auto">
              <a:xfrm>
                <a:off x="2720" y="1907"/>
                <a:ext cx="7" cy="13"/>
              </a:xfrm>
              <a:custGeom>
                <a:avLst/>
                <a:gdLst>
                  <a:gd name="T0" fmla="*/ 5 w 12"/>
                  <a:gd name="T1" fmla="*/ 15 h 23"/>
                  <a:gd name="T2" fmla="*/ 0 w 12"/>
                  <a:gd name="T3" fmla="*/ 1 h 23"/>
                  <a:gd name="T4" fmla="*/ 1 w 12"/>
                  <a:gd name="T5" fmla="*/ 0 h 23"/>
                  <a:gd name="T6" fmla="*/ 12 w 12"/>
                  <a:gd name="T7" fmla="*/ 22 h 23"/>
                  <a:gd name="T8" fmla="*/ 0 w 12"/>
                  <a:gd name="T9" fmla="*/ 7 h 23"/>
                  <a:gd name="T10" fmla="*/ 5 w 12"/>
                  <a:gd name="T11" fmla="*/ 15 h 23"/>
                </a:gdLst>
                <a:ahLst/>
                <a:cxnLst>
                  <a:cxn ang="0">
                    <a:pos x="T0" y="T1"/>
                  </a:cxn>
                  <a:cxn ang="0">
                    <a:pos x="T2" y="T3"/>
                  </a:cxn>
                  <a:cxn ang="0">
                    <a:pos x="T4" y="T5"/>
                  </a:cxn>
                  <a:cxn ang="0">
                    <a:pos x="T6" y="T7"/>
                  </a:cxn>
                  <a:cxn ang="0">
                    <a:pos x="T8" y="T9"/>
                  </a:cxn>
                  <a:cxn ang="0">
                    <a:pos x="T10" y="T11"/>
                  </a:cxn>
                </a:cxnLst>
                <a:rect l="0" t="0" r="r" b="b"/>
                <a:pathLst>
                  <a:path w="12" h="23">
                    <a:moveTo>
                      <a:pt x="5" y="15"/>
                    </a:moveTo>
                    <a:cubicBezTo>
                      <a:pt x="4" y="12"/>
                      <a:pt x="4" y="9"/>
                      <a:pt x="0" y="1"/>
                    </a:cubicBezTo>
                    <a:cubicBezTo>
                      <a:pt x="0" y="0"/>
                      <a:pt x="3" y="5"/>
                      <a:pt x="1" y="0"/>
                    </a:cubicBezTo>
                    <a:cubicBezTo>
                      <a:pt x="3" y="1"/>
                      <a:pt x="9" y="21"/>
                      <a:pt x="12" y="22"/>
                    </a:cubicBezTo>
                    <a:cubicBezTo>
                      <a:pt x="11" y="21"/>
                      <a:pt x="9" y="23"/>
                      <a:pt x="0" y="7"/>
                    </a:cubicBezTo>
                    <a:cubicBezTo>
                      <a:pt x="1" y="9"/>
                      <a:pt x="3" y="12"/>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3" name="Freeform 6901">
                <a:extLst>
                  <a:ext uri="{FF2B5EF4-FFF2-40B4-BE49-F238E27FC236}">
                    <a16:creationId xmlns:a16="http://schemas.microsoft.com/office/drawing/2014/main" id="{2E13B9D1-99C0-44A2-B819-F9FBC52DD6EC}"/>
                  </a:ext>
                </a:extLst>
              </p:cNvPr>
              <p:cNvSpPr>
                <a:spLocks/>
              </p:cNvSpPr>
              <p:nvPr/>
            </p:nvSpPr>
            <p:spPr bwMode="auto">
              <a:xfrm>
                <a:off x="2738" y="2258"/>
                <a:ext cx="14" cy="42"/>
              </a:xfrm>
              <a:custGeom>
                <a:avLst/>
                <a:gdLst>
                  <a:gd name="T0" fmla="*/ 0 w 25"/>
                  <a:gd name="T1" fmla="*/ 72 h 73"/>
                  <a:gd name="T2" fmla="*/ 23 w 25"/>
                  <a:gd name="T3" fmla="*/ 6 h 73"/>
                  <a:gd name="T4" fmla="*/ 19 w 25"/>
                  <a:gd name="T5" fmla="*/ 13 h 73"/>
                  <a:gd name="T6" fmla="*/ 14 w 25"/>
                  <a:gd name="T7" fmla="*/ 24 h 73"/>
                  <a:gd name="T8" fmla="*/ 15 w 25"/>
                  <a:gd name="T9" fmla="*/ 21 h 73"/>
                  <a:gd name="T10" fmla="*/ 15 w 25"/>
                  <a:gd name="T11" fmla="*/ 18 h 73"/>
                  <a:gd name="T12" fmla="*/ 20 w 25"/>
                  <a:gd name="T13" fmla="*/ 8 h 73"/>
                  <a:gd name="T14" fmla="*/ 24 w 25"/>
                  <a:gd name="T15" fmla="*/ 5 h 73"/>
                  <a:gd name="T16" fmla="*/ 16 w 25"/>
                  <a:gd name="T17" fmla="*/ 31 h 73"/>
                  <a:gd name="T18" fmla="*/ 8 w 25"/>
                  <a:gd name="T19" fmla="*/ 58 h 73"/>
                  <a:gd name="T20" fmla="*/ 4 w 25"/>
                  <a:gd name="T21" fmla="*/ 68 h 73"/>
                  <a:gd name="T22" fmla="*/ 0 w 25"/>
                  <a:gd name="T2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73">
                    <a:moveTo>
                      <a:pt x="0" y="72"/>
                    </a:moveTo>
                    <a:cubicBezTo>
                      <a:pt x="8" y="56"/>
                      <a:pt x="14" y="34"/>
                      <a:pt x="23" y="6"/>
                    </a:cubicBezTo>
                    <a:cubicBezTo>
                      <a:pt x="21" y="12"/>
                      <a:pt x="20" y="12"/>
                      <a:pt x="19" y="13"/>
                    </a:cubicBezTo>
                    <a:cubicBezTo>
                      <a:pt x="18" y="14"/>
                      <a:pt x="17" y="16"/>
                      <a:pt x="14" y="24"/>
                    </a:cubicBezTo>
                    <a:cubicBezTo>
                      <a:pt x="14" y="25"/>
                      <a:pt x="14" y="23"/>
                      <a:pt x="15" y="21"/>
                    </a:cubicBezTo>
                    <a:cubicBezTo>
                      <a:pt x="16" y="18"/>
                      <a:pt x="16" y="18"/>
                      <a:pt x="15" y="18"/>
                    </a:cubicBezTo>
                    <a:cubicBezTo>
                      <a:pt x="16" y="18"/>
                      <a:pt x="18" y="12"/>
                      <a:pt x="20" y="8"/>
                    </a:cubicBezTo>
                    <a:cubicBezTo>
                      <a:pt x="23" y="3"/>
                      <a:pt x="25" y="0"/>
                      <a:pt x="24" y="5"/>
                    </a:cubicBezTo>
                    <a:cubicBezTo>
                      <a:pt x="23" y="10"/>
                      <a:pt x="20" y="20"/>
                      <a:pt x="16" y="31"/>
                    </a:cubicBezTo>
                    <a:cubicBezTo>
                      <a:pt x="13" y="42"/>
                      <a:pt x="9" y="53"/>
                      <a:pt x="8" y="58"/>
                    </a:cubicBezTo>
                    <a:cubicBezTo>
                      <a:pt x="7" y="63"/>
                      <a:pt x="3" y="67"/>
                      <a:pt x="4" y="68"/>
                    </a:cubicBezTo>
                    <a:cubicBezTo>
                      <a:pt x="1" y="73"/>
                      <a:pt x="3" y="67"/>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4" name="Freeform 6902">
                <a:extLst>
                  <a:ext uri="{FF2B5EF4-FFF2-40B4-BE49-F238E27FC236}">
                    <a16:creationId xmlns:a16="http://schemas.microsoft.com/office/drawing/2014/main" id="{D8F030BC-C064-4261-9431-585A05A87254}"/>
                  </a:ext>
                </a:extLst>
              </p:cNvPr>
              <p:cNvSpPr>
                <a:spLocks/>
              </p:cNvSpPr>
              <p:nvPr/>
            </p:nvSpPr>
            <p:spPr bwMode="auto">
              <a:xfrm>
                <a:off x="2697" y="2362"/>
                <a:ext cx="13" cy="21"/>
              </a:xfrm>
              <a:custGeom>
                <a:avLst/>
                <a:gdLst>
                  <a:gd name="T0" fmla="*/ 17 w 23"/>
                  <a:gd name="T1" fmla="*/ 13 h 37"/>
                  <a:gd name="T2" fmla="*/ 14 w 23"/>
                  <a:gd name="T3" fmla="*/ 14 h 37"/>
                  <a:gd name="T4" fmla="*/ 2 w 23"/>
                  <a:gd name="T5" fmla="*/ 35 h 37"/>
                  <a:gd name="T6" fmla="*/ 8 w 23"/>
                  <a:gd name="T7" fmla="*/ 24 h 37"/>
                  <a:gd name="T8" fmla="*/ 19 w 23"/>
                  <a:gd name="T9" fmla="*/ 3 h 37"/>
                  <a:gd name="T10" fmla="*/ 17 w 23"/>
                  <a:gd name="T11" fmla="*/ 13 h 37"/>
                </a:gdLst>
                <a:ahLst/>
                <a:cxnLst>
                  <a:cxn ang="0">
                    <a:pos x="T0" y="T1"/>
                  </a:cxn>
                  <a:cxn ang="0">
                    <a:pos x="T2" y="T3"/>
                  </a:cxn>
                  <a:cxn ang="0">
                    <a:pos x="T4" y="T5"/>
                  </a:cxn>
                  <a:cxn ang="0">
                    <a:pos x="T6" y="T7"/>
                  </a:cxn>
                  <a:cxn ang="0">
                    <a:pos x="T8" y="T9"/>
                  </a:cxn>
                  <a:cxn ang="0">
                    <a:pos x="T10" y="T11"/>
                  </a:cxn>
                </a:cxnLst>
                <a:rect l="0" t="0" r="r" b="b"/>
                <a:pathLst>
                  <a:path w="23" h="37">
                    <a:moveTo>
                      <a:pt x="17" y="13"/>
                    </a:moveTo>
                    <a:cubicBezTo>
                      <a:pt x="17" y="11"/>
                      <a:pt x="17" y="11"/>
                      <a:pt x="14" y="14"/>
                    </a:cubicBezTo>
                    <a:cubicBezTo>
                      <a:pt x="12" y="17"/>
                      <a:pt x="9" y="24"/>
                      <a:pt x="2" y="35"/>
                    </a:cubicBezTo>
                    <a:cubicBezTo>
                      <a:pt x="0" y="37"/>
                      <a:pt x="4" y="31"/>
                      <a:pt x="8" y="24"/>
                    </a:cubicBezTo>
                    <a:cubicBezTo>
                      <a:pt x="12" y="17"/>
                      <a:pt x="17" y="8"/>
                      <a:pt x="19" y="3"/>
                    </a:cubicBezTo>
                    <a:cubicBezTo>
                      <a:pt x="23" y="0"/>
                      <a:pt x="17" y="11"/>
                      <a:pt x="1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5" name="Freeform 6903">
                <a:extLst>
                  <a:ext uri="{FF2B5EF4-FFF2-40B4-BE49-F238E27FC236}">
                    <a16:creationId xmlns:a16="http://schemas.microsoft.com/office/drawing/2014/main" id="{E06951AA-3DBE-434C-9DD2-DE3D7163B5AD}"/>
                  </a:ext>
                </a:extLst>
              </p:cNvPr>
              <p:cNvSpPr>
                <a:spLocks/>
              </p:cNvSpPr>
              <p:nvPr/>
            </p:nvSpPr>
            <p:spPr bwMode="auto">
              <a:xfrm>
                <a:off x="2749" y="1982"/>
                <a:ext cx="15" cy="65"/>
              </a:xfrm>
              <a:custGeom>
                <a:avLst/>
                <a:gdLst>
                  <a:gd name="T0" fmla="*/ 1 w 26"/>
                  <a:gd name="T1" fmla="*/ 5 h 114"/>
                  <a:gd name="T2" fmla="*/ 3 w 26"/>
                  <a:gd name="T3" fmla="*/ 12 h 114"/>
                  <a:gd name="T4" fmla="*/ 7 w 26"/>
                  <a:gd name="T5" fmla="*/ 25 h 114"/>
                  <a:gd name="T6" fmla="*/ 15 w 26"/>
                  <a:gd name="T7" fmla="*/ 59 h 114"/>
                  <a:gd name="T8" fmla="*/ 23 w 26"/>
                  <a:gd name="T9" fmla="*/ 92 h 114"/>
                  <a:gd name="T10" fmla="*/ 21 w 26"/>
                  <a:gd name="T11" fmla="*/ 80 h 114"/>
                  <a:gd name="T12" fmla="*/ 25 w 26"/>
                  <a:gd name="T13" fmla="*/ 106 h 114"/>
                  <a:gd name="T14" fmla="*/ 24 w 26"/>
                  <a:gd name="T15" fmla="*/ 111 h 114"/>
                  <a:gd name="T16" fmla="*/ 24 w 26"/>
                  <a:gd name="T17" fmla="*/ 107 h 114"/>
                  <a:gd name="T18" fmla="*/ 22 w 26"/>
                  <a:gd name="T19" fmla="*/ 101 h 114"/>
                  <a:gd name="T20" fmla="*/ 18 w 26"/>
                  <a:gd name="T21" fmla="*/ 74 h 114"/>
                  <a:gd name="T22" fmla="*/ 12 w 26"/>
                  <a:gd name="T23" fmla="*/ 56 h 114"/>
                  <a:gd name="T24" fmla="*/ 3 w 26"/>
                  <a:gd name="T25" fmla="*/ 21 h 114"/>
                  <a:gd name="T26" fmla="*/ 1 w 26"/>
                  <a:gd name="T27" fmla="*/ 10 h 114"/>
                  <a:gd name="T28" fmla="*/ 5 w 26"/>
                  <a:gd name="T29" fmla="*/ 23 h 114"/>
                  <a:gd name="T30" fmla="*/ 1 w 26"/>
                  <a:gd name="T31" fmla="*/ 9 h 114"/>
                  <a:gd name="T32" fmla="*/ 1 w 26"/>
                  <a:gd name="T33" fmla="*/ 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14">
                    <a:moveTo>
                      <a:pt x="1" y="5"/>
                    </a:moveTo>
                    <a:cubicBezTo>
                      <a:pt x="0" y="0"/>
                      <a:pt x="2" y="6"/>
                      <a:pt x="3" y="12"/>
                    </a:cubicBezTo>
                    <a:cubicBezTo>
                      <a:pt x="5" y="19"/>
                      <a:pt x="6" y="27"/>
                      <a:pt x="7" y="25"/>
                    </a:cubicBezTo>
                    <a:cubicBezTo>
                      <a:pt x="8" y="31"/>
                      <a:pt x="12" y="45"/>
                      <a:pt x="15" y="59"/>
                    </a:cubicBezTo>
                    <a:cubicBezTo>
                      <a:pt x="18" y="73"/>
                      <a:pt x="21" y="87"/>
                      <a:pt x="23" y="92"/>
                    </a:cubicBezTo>
                    <a:cubicBezTo>
                      <a:pt x="23" y="90"/>
                      <a:pt x="23" y="86"/>
                      <a:pt x="21" y="80"/>
                    </a:cubicBezTo>
                    <a:cubicBezTo>
                      <a:pt x="26" y="91"/>
                      <a:pt x="22" y="93"/>
                      <a:pt x="25" y="106"/>
                    </a:cubicBezTo>
                    <a:cubicBezTo>
                      <a:pt x="21" y="91"/>
                      <a:pt x="26" y="114"/>
                      <a:pt x="24" y="111"/>
                    </a:cubicBezTo>
                    <a:cubicBezTo>
                      <a:pt x="23" y="108"/>
                      <a:pt x="24" y="108"/>
                      <a:pt x="24" y="107"/>
                    </a:cubicBezTo>
                    <a:cubicBezTo>
                      <a:pt x="23" y="103"/>
                      <a:pt x="23" y="106"/>
                      <a:pt x="22" y="101"/>
                    </a:cubicBezTo>
                    <a:cubicBezTo>
                      <a:pt x="21" y="95"/>
                      <a:pt x="20" y="84"/>
                      <a:pt x="18" y="74"/>
                    </a:cubicBezTo>
                    <a:cubicBezTo>
                      <a:pt x="16" y="64"/>
                      <a:pt x="14" y="56"/>
                      <a:pt x="12" y="56"/>
                    </a:cubicBezTo>
                    <a:cubicBezTo>
                      <a:pt x="11" y="47"/>
                      <a:pt x="6" y="29"/>
                      <a:pt x="3" y="21"/>
                    </a:cubicBezTo>
                    <a:cubicBezTo>
                      <a:pt x="2" y="17"/>
                      <a:pt x="3" y="17"/>
                      <a:pt x="1" y="10"/>
                    </a:cubicBezTo>
                    <a:cubicBezTo>
                      <a:pt x="1" y="11"/>
                      <a:pt x="3" y="18"/>
                      <a:pt x="5" y="23"/>
                    </a:cubicBezTo>
                    <a:cubicBezTo>
                      <a:pt x="5" y="22"/>
                      <a:pt x="3" y="14"/>
                      <a:pt x="1" y="9"/>
                    </a:cubicBezTo>
                    <a:cubicBezTo>
                      <a:pt x="2" y="9"/>
                      <a:pt x="2" y="8"/>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6" name="Freeform 6904">
                <a:extLst>
                  <a:ext uri="{FF2B5EF4-FFF2-40B4-BE49-F238E27FC236}">
                    <a16:creationId xmlns:a16="http://schemas.microsoft.com/office/drawing/2014/main" id="{98C725C2-81D3-4CED-9C80-F22CA301A67A}"/>
                  </a:ext>
                </a:extLst>
              </p:cNvPr>
              <p:cNvSpPr>
                <a:spLocks/>
              </p:cNvSpPr>
              <p:nvPr/>
            </p:nvSpPr>
            <p:spPr bwMode="auto">
              <a:xfrm>
                <a:off x="2768" y="2093"/>
                <a:ext cx="2" cy="14"/>
              </a:xfrm>
              <a:custGeom>
                <a:avLst/>
                <a:gdLst>
                  <a:gd name="T0" fmla="*/ 0 w 4"/>
                  <a:gd name="T1" fmla="*/ 0 h 25"/>
                  <a:gd name="T2" fmla="*/ 3 w 4"/>
                  <a:gd name="T3" fmla="*/ 5 h 25"/>
                  <a:gd name="T4" fmla="*/ 4 w 4"/>
                  <a:gd name="T5" fmla="*/ 9 h 25"/>
                  <a:gd name="T6" fmla="*/ 4 w 4"/>
                  <a:gd name="T7" fmla="*/ 16 h 25"/>
                  <a:gd name="T8" fmla="*/ 2 w 4"/>
                  <a:gd name="T9" fmla="*/ 17 h 25"/>
                  <a:gd name="T10" fmla="*/ 2 w 4"/>
                  <a:gd name="T11" fmla="*/ 10 h 25"/>
                  <a:gd name="T12" fmla="*/ 2 w 4"/>
                  <a:gd name="T13" fmla="*/ 25 h 25"/>
                  <a:gd name="T14" fmla="*/ 0 w 4"/>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5">
                    <a:moveTo>
                      <a:pt x="0" y="0"/>
                    </a:moveTo>
                    <a:cubicBezTo>
                      <a:pt x="0" y="3"/>
                      <a:pt x="3" y="12"/>
                      <a:pt x="3" y="5"/>
                    </a:cubicBezTo>
                    <a:cubicBezTo>
                      <a:pt x="3" y="4"/>
                      <a:pt x="3" y="6"/>
                      <a:pt x="4" y="9"/>
                    </a:cubicBezTo>
                    <a:cubicBezTo>
                      <a:pt x="4" y="16"/>
                      <a:pt x="4" y="16"/>
                      <a:pt x="4" y="16"/>
                    </a:cubicBezTo>
                    <a:cubicBezTo>
                      <a:pt x="3" y="10"/>
                      <a:pt x="3" y="17"/>
                      <a:pt x="2" y="17"/>
                    </a:cubicBezTo>
                    <a:cubicBezTo>
                      <a:pt x="2" y="10"/>
                      <a:pt x="2" y="10"/>
                      <a:pt x="2" y="10"/>
                    </a:cubicBezTo>
                    <a:cubicBezTo>
                      <a:pt x="0" y="14"/>
                      <a:pt x="1" y="16"/>
                      <a:pt x="2" y="25"/>
                    </a:cubicBezTo>
                    <a:cubicBezTo>
                      <a:pt x="0" y="24"/>
                      <a:pt x="1"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7" name="Freeform 6905">
                <a:extLst>
                  <a:ext uri="{FF2B5EF4-FFF2-40B4-BE49-F238E27FC236}">
                    <a16:creationId xmlns:a16="http://schemas.microsoft.com/office/drawing/2014/main" id="{F4CF3D57-4A71-45BB-A607-6F7B3395C2E8}"/>
                  </a:ext>
                </a:extLst>
              </p:cNvPr>
              <p:cNvSpPr>
                <a:spLocks/>
              </p:cNvSpPr>
              <p:nvPr/>
            </p:nvSpPr>
            <p:spPr bwMode="auto">
              <a:xfrm>
                <a:off x="2267" y="2624"/>
                <a:ext cx="18" cy="1"/>
              </a:xfrm>
              <a:custGeom>
                <a:avLst/>
                <a:gdLst>
                  <a:gd name="T0" fmla="*/ 32 w 32"/>
                  <a:gd name="T1" fmla="*/ 1 h 2"/>
                  <a:gd name="T2" fmla="*/ 2 w 32"/>
                  <a:gd name="T3" fmla="*/ 2 h 2"/>
                  <a:gd name="T4" fmla="*/ 24 w 32"/>
                  <a:gd name="T5" fmla="*/ 0 h 2"/>
                  <a:gd name="T6" fmla="*/ 32 w 32"/>
                  <a:gd name="T7" fmla="*/ 1 h 2"/>
                </a:gdLst>
                <a:ahLst/>
                <a:cxnLst>
                  <a:cxn ang="0">
                    <a:pos x="T0" y="T1"/>
                  </a:cxn>
                  <a:cxn ang="0">
                    <a:pos x="T2" y="T3"/>
                  </a:cxn>
                  <a:cxn ang="0">
                    <a:pos x="T4" y="T5"/>
                  </a:cxn>
                  <a:cxn ang="0">
                    <a:pos x="T6" y="T7"/>
                  </a:cxn>
                </a:cxnLst>
                <a:rect l="0" t="0" r="r" b="b"/>
                <a:pathLst>
                  <a:path w="32" h="2">
                    <a:moveTo>
                      <a:pt x="32" y="1"/>
                    </a:moveTo>
                    <a:cubicBezTo>
                      <a:pt x="26" y="2"/>
                      <a:pt x="17" y="2"/>
                      <a:pt x="2" y="2"/>
                    </a:cubicBezTo>
                    <a:cubicBezTo>
                      <a:pt x="0" y="1"/>
                      <a:pt x="18" y="1"/>
                      <a:pt x="24" y="0"/>
                    </a:cubicBezTo>
                    <a:cubicBezTo>
                      <a:pt x="23" y="1"/>
                      <a:pt x="28" y="1"/>
                      <a:pt x="3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8" name="Freeform 6906">
                <a:extLst>
                  <a:ext uri="{FF2B5EF4-FFF2-40B4-BE49-F238E27FC236}">
                    <a16:creationId xmlns:a16="http://schemas.microsoft.com/office/drawing/2014/main" id="{1B4D16D9-1A55-4B77-B8AB-F5CCD0230CE2}"/>
                  </a:ext>
                </a:extLst>
              </p:cNvPr>
              <p:cNvSpPr>
                <a:spLocks/>
              </p:cNvSpPr>
              <p:nvPr/>
            </p:nvSpPr>
            <p:spPr bwMode="auto">
              <a:xfrm>
                <a:off x="2691" y="1863"/>
                <a:ext cx="15" cy="20"/>
              </a:xfrm>
              <a:custGeom>
                <a:avLst/>
                <a:gdLst>
                  <a:gd name="T0" fmla="*/ 0 w 25"/>
                  <a:gd name="T1" fmla="*/ 0 h 36"/>
                  <a:gd name="T2" fmla="*/ 18 w 25"/>
                  <a:gd name="T3" fmla="*/ 25 h 36"/>
                  <a:gd name="T4" fmla="*/ 15 w 25"/>
                  <a:gd name="T5" fmla="*/ 17 h 36"/>
                  <a:gd name="T6" fmla="*/ 17 w 25"/>
                  <a:gd name="T7" fmla="*/ 19 h 36"/>
                  <a:gd name="T8" fmla="*/ 25 w 25"/>
                  <a:gd name="T9" fmla="*/ 31 h 36"/>
                  <a:gd name="T10" fmla="*/ 15 w 25"/>
                  <a:gd name="T11" fmla="*/ 24 h 36"/>
                  <a:gd name="T12" fmla="*/ 0 w 25"/>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5" h="36">
                    <a:moveTo>
                      <a:pt x="0" y="0"/>
                    </a:moveTo>
                    <a:cubicBezTo>
                      <a:pt x="6" y="7"/>
                      <a:pt x="10" y="14"/>
                      <a:pt x="18" y="25"/>
                    </a:cubicBezTo>
                    <a:cubicBezTo>
                      <a:pt x="17" y="22"/>
                      <a:pt x="14" y="17"/>
                      <a:pt x="15" y="17"/>
                    </a:cubicBezTo>
                    <a:cubicBezTo>
                      <a:pt x="20" y="27"/>
                      <a:pt x="24" y="30"/>
                      <a:pt x="17" y="19"/>
                    </a:cubicBezTo>
                    <a:cubicBezTo>
                      <a:pt x="18" y="19"/>
                      <a:pt x="22" y="26"/>
                      <a:pt x="25" y="31"/>
                    </a:cubicBezTo>
                    <a:cubicBezTo>
                      <a:pt x="25" y="36"/>
                      <a:pt x="15" y="22"/>
                      <a:pt x="15" y="24"/>
                    </a:cubicBezTo>
                    <a:cubicBezTo>
                      <a:pt x="12" y="20"/>
                      <a:pt x="9"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9" name="Freeform 6907">
                <a:extLst>
                  <a:ext uri="{FF2B5EF4-FFF2-40B4-BE49-F238E27FC236}">
                    <a16:creationId xmlns:a16="http://schemas.microsoft.com/office/drawing/2014/main" id="{D5DB8140-F017-436E-AB30-54E0538CAF72}"/>
                  </a:ext>
                </a:extLst>
              </p:cNvPr>
              <p:cNvSpPr>
                <a:spLocks/>
              </p:cNvSpPr>
              <p:nvPr/>
            </p:nvSpPr>
            <p:spPr bwMode="auto">
              <a:xfrm>
                <a:off x="2761" y="2187"/>
                <a:ext cx="5" cy="26"/>
              </a:xfrm>
              <a:custGeom>
                <a:avLst/>
                <a:gdLst>
                  <a:gd name="T0" fmla="*/ 8 w 9"/>
                  <a:gd name="T1" fmla="*/ 11 h 47"/>
                  <a:gd name="T2" fmla="*/ 5 w 9"/>
                  <a:gd name="T3" fmla="*/ 26 h 47"/>
                  <a:gd name="T4" fmla="*/ 1 w 9"/>
                  <a:gd name="T5" fmla="*/ 47 h 47"/>
                  <a:gd name="T6" fmla="*/ 4 w 9"/>
                  <a:gd name="T7" fmla="*/ 30 h 47"/>
                  <a:gd name="T8" fmla="*/ 7 w 9"/>
                  <a:gd name="T9" fmla="*/ 8 h 47"/>
                  <a:gd name="T10" fmla="*/ 8 w 9"/>
                  <a:gd name="T11" fmla="*/ 10 h 47"/>
                  <a:gd name="T12" fmla="*/ 8 w 9"/>
                  <a:gd name="T13" fmla="*/ 11 h 47"/>
                </a:gdLst>
                <a:ahLst/>
                <a:cxnLst>
                  <a:cxn ang="0">
                    <a:pos x="T0" y="T1"/>
                  </a:cxn>
                  <a:cxn ang="0">
                    <a:pos x="T2" y="T3"/>
                  </a:cxn>
                  <a:cxn ang="0">
                    <a:pos x="T4" y="T5"/>
                  </a:cxn>
                  <a:cxn ang="0">
                    <a:pos x="T6" y="T7"/>
                  </a:cxn>
                  <a:cxn ang="0">
                    <a:pos x="T8" y="T9"/>
                  </a:cxn>
                  <a:cxn ang="0">
                    <a:pos x="T10" y="T11"/>
                  </a:cxn>
                  <a:cxn ang="0">
                    <a:pos x="T12" y="T13"/>
                  </a:cxn>
                </a:cxnLst>
                <a:rect l="0" t="0" r="r" b="b"/>
                <a:pathLst>
                  <a:path w="9" h="47">
                    <a:moveTo>
                      <a:pt x="8" y="11"/>
                    </a:moveTo>
                    <a:cubicBezTo>
                      <a:pt x="9" y="11"/>
                      <a:pt x="6" y="28"/>
                      <a:pt x="5" y="26"/>
                    </a:cubicBezTo>
                    <a:cubicBezTo>
                      <a:pt x="4" y="35"/>
                      <a:pt x="3" y="37"/>
                      <a:pt x="1" y="47"/>
                    </a:cubicBezTo>
                    <a:cubicBezTo>
                      <a:pt x="0" y="46"/>
                      <a:pt x="2" y="38"/>
                      <a:pt x="4" y="30"/>
                    </a:cubicBezTo>
                    <a:cubicBezTo>
                      <a:pt x="5" y="21"/>
                      <a:pt x="7" y="11"/>
                      <a:pt x="7" y="8"/>
                    </a:cubicBezTo>
                    <a:cubicBezTo>
                      <a:pt x="8" y="0"/>
                      <a:pt x="8" y="5"/>
                      <a:pt x="8" y="10"/>
                    </a:cubicBezTo>
                    <a:cubicBezTo>
                      <a:pt x="7" y="14"/>
                      <a:pt x="7" y="1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0" name="Freeform 6908">
                <a:extLst>
                  <a:ext uri="{FF2B5EF4-FFF2-40B4-BE49-F238E27FC236}">
                    <a16:creationId xmlns:a16="http://schemas.microsoft.com/office/drawing/2014/main" id="{8E81F9CB-75BC-4C55-A3A7-66815C71397F}"/>
                  </a:ext>
                </a:extLst>
              </p:cNvPr>
              <p:cNvSpPr>
                <a:spLocks/>
              </p:cNvSpPr>
              <p:nvPr/>
            </p:nvSpPr>
            <p:spPr bwMode="auto">
              <a:xfrm>
                <a:off x="2662" y="2415"/>
                <a:ext cx="13" cy="17"/>
              </a:xfrm>
              <a:custGeom>
                <a:avLst/>
                <a:gdLst>
                  <a:gd name="T0" fmla="*/ 13 w 22"/>
                  <a:gd name="T1" fmla="*/ 16 h 31"/>
                  <a:gd name="T2" fmla="*/ 0 w 22"/>
                  <a:gd name="T3" fmla="*/ 30 h 31"/>
                  <a:gd name="T4" fmla="*/ 10 w 22"/>
                  <a:gd name="T5" fmla="*/ 18 h 31"/>
                  <a:gd name="T6" fmla="*/ 14 w 22"/>
                  <a:gd name="T7" fmla="*/ 11 h 31"/>
                  <a:gd name="T8" fmla="*/ 20 w 22"/>
                  <a:gd name="T9" fmla="*/ 0 h 31"/>
                  <a:gd name="T10" fmla="*/ 13 w 22"/>
                  <a:gd name="T11" fmla="*/ 16 h 31"/>
                </a:gdLst>
                <a:ahLst/>
                <a:cxnLst>
                  <a:cxn ang="0">
                    <a:pos x="T0" y="T1"/>
                  </a:cxn>
                  <a:cxn ang="0">
                    <a:pos x="T2" y="T3"/>
                  </a:cxn>
                  <a:cxn ang="0">
                    <a:pos x="T4" y="T5"/>
                  </a:cxn>
                  <a:cxn ang="0">
                    <a:pos x="T6" y="T7"/>
                  </a:cxn>
                  <a:cxn ang="0">
                    <a:pos x="T8" y="T9"/>
                  </a:cxn>
                  <a:cxn ang="0">
                    <a:pos x="T10" y="T11"/>
                  </a:cxn>
                </a:cxnLst>
                <a:rect l="0" t="0" r="r" b="b"/>
                <a:pathLst>
                  <a:path w="22" h="31">
                    <a:moveTo>
                      <a:pt x="13" y="16"/>
                    </a:moveTo>
                    <a:cubicBezTo>
                      <a:pt x="9" y="21"/>
                      <a:pt x="1" y="31"/>
                      <a:pt x="0" y="30"/>
                    </a:cubicBezTo>
                    <a:cubicBezTo>
                      <a:pt x="5" y="26"/>
                      <a:pt x="9" y="17"/>
                      <a:pt x="10" y="18"/>
                    </a:cubicBezTo>
                    <a:cubicBezTo>
                      <a:pt x="15" y="12"/>
                      <a:pt x="14" y="11"/>
                      <a:pt x="14" y="11"/>
                    </a:cubicBezTo>
                    <a:cubicBezTo>
                      <a:pt x="14" y="10"/>
                      <a:pt x="14" y="9"/>
                      <a:pt x="20" y="0"/>
                    </a:cubicBezTo>
                    <a:cubicBezTo>
                      <a:pt x="22" y="1"/>
                      <a:pt x="14" y="13"/>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1" name="Freeform 6909">
                <a:extLst>
                  <a:ext uri="{FF2B5EF4-FFF2-40B4-BE49-F238E27FC236}">
                    <a16:creationId xmlns:a16="http://schemas.microsoft.com/office/drawing/2014/main" id="{946AC19C-CC1F-48C5-B8C3-9BBDD69385E3}"/>
                  </a:ext>
                </a:extLst>
              </p:cNvPr>
              <p:cNvSpPr>
                <a:spLocks/>
              </p:cNvSpPr>
              <p:nvPr/>
            </p:nvSpPr>
            <p:spPr bwMode="auto">
              <a:xfrm>
                <a:off x="2439" y="2588"/>
                <a:ext cx="14" cy="5"/>
              </a:xfrm>
              <a:custGeom>
                <a:avLst/>
                <a:gdLst>
                  <a:gd name="T0" fmla="*/ 23 w 23"/>
                  <a:gd name="T1" fmla="*/ 1 h 8"/>
                  <a:gd name="T2" fmla="*/ 13 w 23"/>
                  <a:gd name="T3" fmla="*/ 5 h 8"/>
                  <a:gd name="T4" fmla="*/ 1 w 23"/>
                  <a:gd name="T5" fmla="*/ 8 h 8"/>
                  <a:gd name="T6" fmla="*/ 10 w 23"/>
                  <a:gd name="T7" fmla="*/ 3 h 8"/>
                  <a:gd name="T8" fmla="*/ 6 w 23"/>
                  <a:gd name="T9" fmla="*/ 4 h 8"/>
                  <a:gd name="T10" fmla="*/ 23 w 23"/>
                  <a:gd name="T11" fmla="*/ 1 h 8"/>
                </a:gdLst>
                <a:ahLst/>
                <a:cxnLst>
                  <a:cxn ang="0">
                    <a:pos x="T0" y="T1"/>
                  </a:cxn>
                  <a:cxn ang="0">
                    <a:pos x="T2" y="T3"/>
                  </a:cxn>
                  <a:cxn ang="0">
                    <a:pos x="T4" y="T5"/>
                  </a:cxn>
                  <a:cxn ang="0">
                    <a:pos x="T6" y="T7"/>
                  </a:cxn>
                  <a:cxn ang="0">
                    <a:pos x="T8" y="T9"/>
                  </a:cxn>
                  <a:cxn ang="0">
                    <a:pos x="T10" y="T11"/>
                  </a:cxn>
                </a:cxnLst>
                <a:rect l="0" t="0" r="r" b="b"/>
                <a:pathLst>
                  <a:path w="23" h="8">
                    <a:moveTo>
                      <a:pt x="23" y="1"/>
                    </a:moveTo>
                    <a:cubicBezTo>
                      <a:pt x="13" y="5"/>
                      <a:pt x="13" y="5"/>
                      <a:pt x="13" y="5"/>
                    </a:cubicBezTo>
                    <a:cubicBezTo>
                      <a:pt x="15" y="2"/>
                      <a:pt x="15" y="3"/>
                      <a:pt x="1" y="8"/>
                    </a:cubicBezTo>
                    <a:cubicBezTo>
                      <a:pt x="0" y="7"/>
                      <a:pt x="12" y="3"/>
                      <a:pt x="10" y="3"/>
                    </a:cubicBezTo>
                    <a:cubicBezTo>
                      <a:pt x="10" y="2"/>
                      <a:pt x="8" y="3"/>
                      <a:pt x="6" y="4"/>
                    </a:cubicBezTo>
                    <a:cubicBezTo>
                      <a:pt x="10" y="2"/>
                      <a:pt x="21"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2" name="Freeform 6910">
                <a:extLst>
                  <a:ext uri="{FF2B5EF4-FFF2-40B4-BE49-F238E27FC236}">
                    <a16:creationId xmlns:a16="http://schemas.microsoft.com/office/drawing/2014/main" id="{59060AF9-C9B9-4E76-B4F9-BB46F9871A97}"/>
                  </a:ext>
                </a:extLst>
              </p:cNvPr>
              <p:cNvSpPr>
                <a:spLocks/>
              </p:cNvSpPr>
              <p:nvPr/>
            </p:nvSpPr>
            <p:spPr bwMode="auto">
              <a:xfrm>
                <a:off x="2761" y="2063"/>
                <a:ext cx="8" cy="29"/>
              </a:xfrm>
              <a:custGeom>
                <a:avLst/>
                <a:gdLst>
                  <a:gd name="T0" fmla="*/ 4 w 14"/>
                  <a:gd name="T1" fmla="*/ 16 h 51"/>
                  <a:gd name="T2" fmla="*/ 7 w 14"/>
                  <a:gd name="T3" fmla="*/ 37 h 51"/>
                  <a:gd name="T4" fmla="*/ 3 w 14"/>
                  <a:gd name="T5" fmla="*/ 32 h 51"/>
                  <a:gd name="T6" fmla="*/ 4 w 14"/>
                  <a:gd name="T7" fmla="*/ 50 h 51"/>
                  <a:gd name="T8" fmla="*/ 1 w 14"/>
                  <a:gd name="T9" fmla="*/ 45 h 51"/>
                  <a:gd name="T10" fmla="*/ 0 w 14"/>
                  <a:gd name="T11" fmla="*/ 0 h 51"/>
                  <a:gd name="T12" fmla="*/ 5 w 14"/>
                  <a:gd name="T13" fmla="*/ 0 h 51"/>
                  <a:gd name="T14" fmla="*/ 7 w 14"/>
                  <a:gd name="T15" fmla="*/ 15 h 51"/>
                  <a:gd name="T16" fmla="*/ 9 w 14"/>
                  <a:gd name="T17" fmla="*/ 28 h 51"/>
                  <a:gd name="T18" fmla="*/ 7 w 14"/>
                  <a:gd name="T19" fmla="*/ 6 h 51"/>
                  <a:gd name="T20" fmla="*/ 12 w 14"/>
                  <a:gd name="T21" fmla="*/ 29 h 51"/>
                  <a:gd name="T22" fmla="*/ 11 w 14"/>
                  <a:gd name="T23" fmla="*/ 41 h 51"/>
                  <a:gd name="T24" fmla="*/ 14 w 14"/>
                  <a:gd name="T25" fmla="*/ 50 h 51"/>
                  <a:gd name="T26" fmla="*/ 8 w 14"/>
                  <a:gd name="T27" fmla="*/ 36 h 51"/>
                  <a:gd name="T28" fmla="*/ 12 w 14"/>
                  <a:gd name="T29" fmla="*/ 33 h 51"/>
                  <a:gd name="T30" fmla="*/ 8 w 14"/>
                  <a:gd name="T31" fmla="*/ 32 h 51"/>
                  <a:gd name="T32" fmla="*/ 6 w 14"/>
                  <a:gd name="T33" fmla="*/ 11 h 51"/>
                  <a:gd name="T34" fmla="*/ 3 w 14"/>
                  <a:gd name="T35" fmla="*/ 9 h 51"/>
                  <a:gd name="T36" fmla="*/ 6 w 14"/>
                  <a:gd name="T37" fmla="*/ 22 h 51"/>
                  <a:gd name="T38" fmla="*/ 4 w 14"/>
                  <a:gd name="T39" fmla="*/ 1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51">
                    <a:moveTo>
                      <a:pt x="4" y="16"/>
                    </a:moveTo>
                    <a:cubicBezTo>
                      <a:pt x="4" y="21"/>
                      <a:pt x="7" y="27"/>
                      <a:pt x="7" y="37"/>
                    </a:cubicBezTo>
                    <a:cubicBezTo>
                      <a:pt x="5" y="30"/>
                      <a:pt x="4" y="37"/>
                      <a:pt x="3" y="32"/>
                    </a:cubicBezTo>
                    <a:cubicBezTo>
                      <a:pt x="2" y="32"/>
                      <a:pt x="4" y="45"/>
                      <a:pt x="4" y="50"/>
                    </a:cubicBezTo>
                    <a:cubicBezTo>
                      <a:pt x="3" y="51"/>
                      <a:pt x="2" y="41"/>
                      <a:pt x="1" y="45"/>
                    </a:cubicBezTo>
                    <a:cubicBezTo>
                      <a:pt x="2" y="32"/>
                      <a:pt x="1" y="15"/>
                      <a:pt x="0" y="0"/>
                    </a:cubicBezTo>
                    <a:cubicBezTo>
                      <a:pt x="2" y="1"/>
                      <a:pt x="3" y="5"/>
                      <a:pt x="5" y="0"/>
                    </a:cubicBezTo>
                    <a:cubicBezTo>
                      <a:pt x="5" y="9"/>
                      <a:pt x="6" y="12"/>
                      <a:pt x="7" y="15"/>
                    </a:cubicBezTo>
                    <a:cubicBezTo>
                      <a:pt x="7" y="18"/>
                      <a:pt x="8" y="21"/>
                      <a:pt x="9" y="28"/>
                    </a:cubicBezTo>
                    <a:cubicBezTo>
                      <a:pt x="10" y="26"/>
                      <a:pt x="7" y="12"/>
                      <a:pt x="7" y="6"/>
                    </a:cubicBezTo>
                    <a:cubicBezTo>
                      <a:pt x="10" y="8"/>
                      <a:pt x="10" y="26"/>
                      <a:pt x="12" y="29"/>
                    </a:cubicBezTo>
                    <a:cubicBezTo>
                      <a:pt x="13" y="39"/>
                      <a:pt x="11" y="34"/>
                      <a:pt x="11" y="41"/>
                    </a:cubicBezTo>
                    <a:cubicBezTo>
                      <a:pt x="12" y="51"/>
                      <a:pt x="14" y="36"/>
                      <a:pt x="14" y="50"/>
                    </a:cubicBezTo>
                    <a:cubicBezTo>
                      <a:pt x="12" y="44"/>
                      <a:pt x="10" y="47"/>
                      <a:pt x="8" y="36"/>
                    </a:cubicBezTo>
                    <a:cubicBezTo>
                      <a:pt x="10" y="40"/>
                      <a:pt x="10" y="36"/>
                      <a:pt x="12" y="33"/>
                    </a:cubicBezTo>
                    <a:cubicBezTo>
                      <a:pt x="11" y="25"/>
                      <a:pt x="9" y="33"/>
                      <a:pt x="8" y="32"/>
                    </a:cubicBezTo>
                    <a:cubicBezTo>
                      <a:pt x="7" y="19"/>
                      <a:pt x="6" y="24"/>
                      <a:pt x="6" y="11"/>
                    </a:cubicBezTo>
                    <a:cubicBezTo>
                      <a:pt x="4" y="4"/>
                      <a:pt x="5" y="14"/>
                      <a:pt x="3" y="9"/>
                    </a:cubicBezTo>
                    <a:cubicBezTo>
                      <a:pt x="4" y="19"/>
                      <a:pt x="5" y="11"/>
                      <a:pt x="6" y="22"/>
                    </a:cubicBezTo>
                    <a:cubicBezTo>
                      <a:pt x="5" y="21"/>
                      <a:pt x="5" y="20"/>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3" name="Freeform 6911">
                <a:extLst>
                  <a:ext uri="{FF2B5EF4-FFF2-40B4-BE49-F238E27FC236}">
                    <a16:creationId xmlns:a16="http://schemas.microsoft.com/office/drawing/2014/main" id="{41479D86-A42C-4636-A411-CF617D08FE7B}"/>
                  </a:ext>
                </a:extLst>
              </p:cNvPr>
              <p:cNvSpPr>
                <a:spLocks/>
              </p:cNvSpPr>
              <p:nvPr/>
            </p:nvSpPr>
            <p:spPr bwMode="auto">
              <a:xfrm>
                <a:off x="2706" y="1883"/>
                <a:ext cx="5" cy="11"/>
              </a:xfrm>
              <a:custGeom>
                <a:avLst/>
                <a:gdLst>
                  <a:gd name="T0" fmla="*/ 5 w 10"/>
                  <a:gd name="T1" fmla="*/ 11 h 19"/>
                  <a:gd name="T2" fmla="*/ 0 w 10"/>
                  <a:gd name="T3" fmla="*/ 0 h 19"/>
                  <a:gd name="T4" fmla="*/ 9 w 10"/>
                  <a:gd name="T5" fmla="*/ 16 h 19"/>
                  <a:gd name="T6" fmla="*/ 5 w 10"/>
                  <a:gd name="T7" fmla="*/ 11 h 19"/>
                  <a:gd name="T8" fmla="*/ 5 w 10"/>
                  <a:gd name="T9" fmla="*/ 11 h 19"/>
                </a:gdLst>
                <a:ahLst/>
                <a:cxnLst>
                  <a:cxn ang="0">
                    <a:pos x="T0" y="T1"/>
                  </a:cxn>
                  <a:cxn ang="0">
                    <a:pos x="T2" y="T3"/>
                  </a:cxn>
                  <a:cxn ang="0">
                    <a:pos x="T4" y="T5"/>
                  </a:cxn>
                  <a:cxn ang="0">
                    <a:pos x="T6" y="T7"/>
                  </a:cxn>
                  <a:cxn ang="0">
                    <a:pos x="T8" y="T9"/>
                  </a:cxn>
                </a:cxnLst>
                <a:rect l="0" t="0" r="r" b="b"/>
                <a:pathLst>
                  <a:path w="10" h="19">
                    <a:moveTo>
                      <a:pt x="5" y="11"/>
                    </a:moveTo>
                    <a:cubicBezTo>
                      <a:pt x="7" y="12"/>
                      <a:pt x="2" y="3"/>
                      <a:pt x="0" y="0"/>
                    </a:cubicBezTo>
                    <a:cubicBezTo>
                      <a:pt x="2" y="0"/>
                      <a:pt x="8" y="13"/>
                      <a:pt x="9" y="16"/>
                    </a:cubicBezTo>
                    <a:cubicBezTo>
                      <a:pt x="10" y="19"/>
                      <a:pt x="5" y="10"/>
                      <a:pt x="5" y="11"/>
                    </a:cubicBezTo>
                    <a:cubicBezTo>
                      <a:pt x="3" y="8"/>
                      <a:pt x="4"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4" name="Freeform 6912">
                <a:extLst>
                  <a:ext uri="{FF2B5EF4-FFF2-40B4-BE49-F238E27FC236}">
                    <a16:creationId xmlns:a16="http://schemas.microsoft.com/office/drawing/2014/main" id="{6A2A5FDF-6183-429B-ACB5-9B66CE6CEC26}"/>
                  </a:ext>
                </a:extLst>
              </p:cNvPr>
              <p:cNvSpPr>
                <a:spLocks/>
              </p:cNvSpPr>
              <p:nvPr/>
            </p:nvSpPr>
            <p:spPr bwMode="auto">
              <a:xfrm>
                <a:off x="2728" y="2307"/>
                <a:ext cx="6" cy="11"/>
              </a:xfrm>
              <a:custGeom>
                <a:avLst/>
                <a:gdLst>
                  <a:gd name="T0" fmla="*/ 10 w 11"/>
                  <a:gd name="T1" fmla="*/ 0 h 18"/>
                  <a:gd name="T2" fmla="*/ 0 w 11"/>
                  <a:gd name="T3" fmla="*/ 18 h 18"/>
                  <a:gd name="T4" fmla="*/ 4 w 11"/>
                  <a:gd name="T5" fmla="*/ 9 h 18"/>
                  <a:gd name="T6" fmla="*/ 10 w 11"/>
                  <a:gd name="T7" fmla="*/ 0 h 18"/>
                </a:gdLst>
                <a:ahLst/>
                <a:cxnLst>
                  <a:cxn ang="0">
                    <a:pos x="T0" y="T1"/>
                  </a:cxn>
                  <a:cxn ang="0">
                    <a:pos x="T2" y="T3"/>
                  </a:cxn>
                  <a:cxn ang="0">
                    <a:pos x="T4" y="T5"/>
                  </a:cxn>
                  <a:cxn ang="0">
                    <a:pos x="T6" y="T7"/>
                  </a:cxn>
                </a:cxnLst>
                <a:rect l="0" t="0" r="r" b="b"/>
                <a:pathLst>
                  <a:path w="11" h="18">
                    <a:moveTo>
                      <a:pt x="10" y="0"/>
                    </a:moveTo>
                    <a:cubicBezTo>
                      <a:pt x="11" y="5"/>
                      <a:pt x="2" y="14"/>
                      <a:pt x="0" y="18"/>
                    </a:cubicBezTo>
                    <a:cubicBezTo>
                      <a:pt x="3" y="8"/>
                      <a:pt x="4" y="8"/>
                      <a:pt x="4" y="9"/>
                    </a:cubicBezTo>
                    <a:cubicBezTo>
                      <a:pt x="5" y="9"/>
                      <a:pt x="7" y="1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5" name="Freeform 6913">
                <a:extLst>
                  <a:ext uri="{FF2B5EF4-FFF2-40B4-BE49-F238E27FC236}">
                    <a16:creationId xmlns:a16="http://schemas.microsoft.com/office/drawing/2014/main" id="{A591BA4A-26AE-47D9-9F6E-52016161610D}"/>
                  </a:ext>
                </a:extLst>
              </p:cNvPr>
              <p:cNvSpPr>
                <a:spLocks/>
              </p:cNvSpPr>
              <p:nvPr/>
            </p:nvSpPr>
            <p:spPr bwMode="auto">
              <a:xfrm>
                <a:off x="2325" y="1645"/>
                <a:ext cx="16" cy="3"/>
              </a:xfrm>
              <a:custGeom>
                <a:avLst/>
                <a:gdLst>
                  <a:gd name="T0" fmla="*/ 13 w 29"/>
                  <a:gd name="T1" fmla="*/ 0 h 5"/>
                  <a:gd name="T2" fmla="*/ 29 w 29"/>
                  <a:gd name="T3" fmla="*/ 4 h 5"/>
                  <a:gd name="T4" fmla="*/ 26 w 29"/>
                  <a:gd name="T5" fmla="*/ 5 h 5"/>
                  <a:gd name="T6" fmla="*/ 5 w 29"/>
                  <a:gd name="T7" fmla="*/ 3 h 5"/>
                  <a:gd name="T8" fmla="*/ 13 w 29"/>
                  <a:gd name="T9" fmla="*/ 0 h 5"/>
                </a:gdLst>
                <a:ahLst/>
                <a:cxnLst>
                  <a:cxn ang="0">
                    <a:pos x="T0" y="T1"/>
                  </a:cxn>
                  <a:cxn ang="0">
                    <a:pos x="T2" y="T3"/>
                  </a:cxn>
                  <a:cxn ang="0">
                    <a:pos x="T4" y="T5"/>
                  </a:cxn>
                  <a:cxn ang="0">
                    <a:pos x="T6" y="T7"/>
                  </a:cxn>
                  <a:cxn ang="0">
                    <a:pos x="T8" y="T9"/>
                  </a:cxn>
                </a:cxnLst>
                <a:rect l="0" t="0" r="r" b="b"/>
                <a:pathLst>
                  <a:path w="29" h="5">
                    <a:moveTo>
                      <a:pt x="13" y="0"/>
                    </a:moveTo>
                    <a:cubicBezTo>
                      <a:pt x="19" y="1"/>
                      <a:pt x="28" y="2"/>
                      <a:pt x="29" y="4"/>
                    </a:cubicBezTo>
                    <a:cubicBezTo>
                      <a:pt x="25" y="4"/>
                      <a:pt x="26" y="4"/>
                      <a:pt x="26" y="5"/>
                    </a:cubicBezTo>
                    <a:cubicBezTo>
                      <a:pt x="18" y="4"/>
                      <a:pt x="12" y="2"/>
                      <a:pt x="5" y="3"/>
                    </a:cubicBezTo>
                    <a:cubicBezTo>
                      <a:pt x="0" y="1"/>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6" name="Freeform 6914">
                <a:extLst>
                  <a:ext uri="{FF2B5EF4-FFF2-40B4-BE49-F238E27FC236}">
                    <a16:creationId xmlns:a16="http://schemas.microsoft.com/office/drawing/2014/main" id="{FA9C3DE2-7D2D-4DF7-83C8-1924D12D3B1E}"/>
                  </a:ext>
                </a:extLst>
              </p:cNvPr>
              <p:cNvSpPr>
                <a:spLocks/>
              </p:cNvSpPr>
              <p:nvPr/>
            </p:nvSpPr>
            <p:spPr bwMode="auto">
              <a:xfrm>
                <a:off x="2645" y="2440"/>
                <a:ext cx="10" cy="10"/>
              </a:xfrm>
              <a:custGeom>
                <a:avLst/>
                <a:gdLst>
                  <a:gd name="T0" fmla="*/ 18 w 18"/>
                  <a:gd name="T1" fmla="*/ 0 h 17"/>
                  <a:gd name="T2" fmla="*/ 5 w 18"/>
                  <a:gd name="T3" fmla="*/ 14 h 17"/>
                  <a:gd name="T4" fmla="*/ 8 w 18"/>
                  <a:gd name="T5" fmla="*/ 5 h 17"/>
                  <a:gd name="T6" fmla="*/ 5 w 18"/>
                  <a:gd name="T7" fmla="*/ 8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cubicBezTo>
                      <a:pt x="10" y="11"/>
                      <a:pt x="15" y="1"/>
                      <a:pt x="5" y="14"/>
                    </a:cubicBezTo>
                    <a:cubicBezTo>
                      <a:pt x="0" y="17"/>
                      <a:pt x="7" y="8"/>
                      <a:pt x="8" y="5"/>
                    </a:cubicBezTo>
                    <a:cubicBezTo>
                      <a:pt x="8" y="5"/>
                      <a:pt x="6" y="6"/>
                      <a:pt x="5" y="8"/>
                    </a:cubicBezTo>
                    <a:cubicBezTo>
                      <a:pt x="12" y="1"/>
                      <a:pt x="13" y="4"/>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7" name="Freeform 6915">
                <a:extLst>
                  <a:ext uri="{FF2B5EF4-FFF2-40B4-BE49-F238E27FC236}">
                    <a16:creationId xmlns:a16="http://schemas.microsoft.com/office/drawing/2014/main" id="{E7D36FDC-34F3-4F11-B0CD-A24E19328282}"/>
                  </a:ext>
                </a:extLst>
              </p:cNvPr>
              <p:cNvSpPr>
                <a:spLocks/>
              </p:cNvSpPr>
              <p:nvPr/>
            </p:nvSpPr>
            <p:spPr bwMode="auto">
              <a:xfrm>
                <a:off x="2654" y="1812"/>
                <a:ext cx="18" cy="21"/>
              </a:xfrm>
              <a:custGeom>
                <a:avLst/>
                <a:gdLst>
                  <a:gd name="T0" fmla="*/ 18 w 31"/>
                  <a:gd name="T1" fmla="*/ 23 h 38"/>
                  <a:gd name="T2" fmla="*/ 15 w 31"/>
                  <a:gd name="T3" fmla="*/ 22 h 38"/>
                  <a:gd name="T4" fmla="*/ 13 w 31"/>
                  <a:gd name="T5" fmla="*/ 21 h 38"/>
                  <a:gd name="T6" fmla="*/ 2 w 31"/>
                  <a:gd name="T7" fmla="*/ 7 h 38"/>
                  <a:gd name="T8" fmla="*/ 0 w 31"/>
                  <a:gd name="T9" fmla="*/ 0 h 38"/>
                  <a:gd name="T10" fmla="*/ 11 w 31"/>
                  <a:gd name="T11" fmla="*/ 16 h 38"/>
                  <a:gd name="T12" fmla="*/ 21 w 31"/>
                  <a:gd name="T13" fmla="*/ 25 h 38"/>
                  <a:gd name="T14" fmla="*/ 29 w 31"/>
                  <a:gd name="T15" fmla="*/ 37 h 38"/>
                  <a:gd name="T16" fmla="*/ 18 w 31"/>
                  <a:gd name="T17"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8">
                    <a:moveTo>
                      <a:pt x="18" y="23"/>
                    </a:moveTo>
                    <a:cubicBezTo>
                      <a:pt x="28" y="37"/>
                      <a:pt x="21" y="29"/>
                      <a:pt x="15" y="22"/>
                    </a:cubicBezTo>
                    <a:cubicBezTo>
                      <a:pt x="9" y="14"/>
                      <a:pt x="2" y="7"/>
                      <a:pt x="13" y="21"/>
                    </a:cubicBezTo>
                    <a:cubicBezTo>
                      <a:pt x="10" y="20"/>
                      <a:pt x="6" y="11"/>
                      <a:pt x="2" y="7"/>
                    </a:cubicBezTo>
                    <a:cubicBezTo>
                      <a:pt x="4" y="8"/>
                      <a:pt x="5" y="8"/>
                      <a:pt x="0" y="0"/>
                    </a:cubicBezTo>
                    <a:cubicBezTo>
                      <a:pt x="6" y="5"/>
                      <a:pt x="6" y="10"/>
                      <a:pt x="11" y="16"/>
                    </a:cubicBezTo>
                    <a:cubicBezTo>
                      <a:pt x="18" y="25"/>
                      <a:pt x="18" y="22"/>
                      <a:pt x="21" y="25"/>
                    </a:cubicBezTo>
                    <a:cubicBezTo>
                      <a:pt x="22" y="27"/>
                      <a:pt x="31" y="38"/>
                      <a:pt x="29" y="37"/>
                    </a:cubicBezTo>
                    <a:cubicBezTo>
                      <a:pt x="25" y="31"/>
                      <a:pt x="23" y="30"/>
                      <a:pt x="1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8" name="Freeform 6916">
                <a:extLst>
                  <a:ext uri="{FF2B5EF4-FFF2-40B4-BE49-F238E27FC236}">
                    <a16:creationId xmlns:a16="http://schemas.microsoft.com/office/drawing/2014/main" id="{23DFF7AD-7FAA-4057-8772-709B1872C993}"/>
                  </a:ext>
                </a:extLst>
              </p:cNvPr>
              <p:cNvSpPr>
                <a:spLocks/>
              </p:cNvSpPr>
              <p:nvPr/>
            </p:nvSpPr>
            <p:spPr bwMode="auto">
              <a:xfrm>
                <a:off x="2739" y="1964"/>
                <a:ext cx="14" cy="42"/>
              </a:xfrm>
              <a:custGeom>
                <a:avLst/>
                <a:gdLst>
                  <a:gd name="T0" fmla="*/ 3 w 25"/>
                  <a:gd name="T1" fmla="*/ 9 h 73"/>
                  <a:gd name="T2" fmla="*/ 6 w 25"/>
                  <a:gd name="T3" fmla="*/ 20 h 73"/>
                  <a:gd name="T4" fmla="*/ 8 w 25"/>
                  <a:gd name="T5" fmla="*/ 22 h 73"/>
                  <a:gd name="T6" fmla="*/ 25 w 25"/>
                  <a:gd name="T7" fmla="*/ 71 h 73"/>
                  <a:gd name="T8" fmla="*/ 24 w 25"/>
                  <a:gd name="T9" fmla="*/ 72 h 73"/>
                  <a:gd name="T10" fmla="*/ 17 w 25"/>
                  <a:gd name="T11" fmla="*/ 49 h 73"/>
                  <a:gd name="T12" fmla="*/ 23 w 25"/>
                  <a:gd name="T13" fmla="*/ 73 h 73"/>
                  <a:gd name="T14" fmla="*/ 18 w 25"/>
                  <a:gd name="T15" fmla="*/ 57 h 73"/>
                  <a:gd name="T16" fmla="*/ 15 w 25"/>
                  <a:gd name="T17" fmla="*/ 59 h 73"/>
                  <a:gd name="T18" fmla="*/ 7 w 25"/>
                  <a:gd name="T19" fmla="*/ 29 h 73"/>
                  <a:gd name="T20" fmla="*/ 13 w 25"/>
                  <a:gd name="T21" fmla="*/ 48 h 73"/>
                  <a:gd name="T22" fmla="*/ 17 w 25"/>
                  <a:gd name="T23" fmla="*/ 57 h 73"/>
                  <a:gd name="T24" fmla="*/ 12 w 25"/>
                  <a:gd name="T25" fmla="*/ 36 h 73"/>
                  <a:gd name="T26" fmla="*/ 5 w 25"/>
                  <a:gd name="T27" fmla="*/ 21 h 73"/>
                  <a:gd name="T28" fmla="*/ 0 w 25"/>
                  <a:gd name="T29" fmla="*/ 8 h 73"/>
                  <a:gd name="T30" fmla="*/ 3 w 25"/>
                  <a:gd name="T31"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73">
                    <a:moveTo>
                      <a:pt x="3" y="9"/>
                    </a:moveTo>
                    <a:cubicBezTo>
                      <a:pt x="1" y="0"/>
                      <a:pt x="6" y="18"/>
                      <a:pt x="6" y="20"/>
                    </a:cubicBezTo>
                    <a:cubicBezTo>
                      <a:pt x="7" y="24"/>
                      <a:pt x="13" y="36"/>
                      <a:pt x="8" y="22"/>
                    </a:cubicBezTo>
                    <a:cubicBezTo>
                      <a:pt x="15" y="44"/>
                      <a:pt x="20" y="55"/>
                      <a:pt x="25" y="71"/>
                    </a:cubicBezTo>
                    <a:cubicBezTo>
                      <a:pt x="24" y="72"/>
                      <a:pt x="24" y="72"/>
                      <a:pt x="24" y="72"/>
                    </a:cubicBezTo>
                    <a:cubicBezTo>
                      <a:pt x="23" y="63"/>
                      <a:pt x="19" y="58"/>
                      <a:pt x="17" y="49"/>
                    </a:cubicBezTo>
                    <a:cubicBezTo>
                      <a:pt x="17" y="54"/>
                      <a:pt x="22" y="63"/>
                      <a:pt x="23" y="73"/>
                    </a:cubicBezTo>
                    <a:cubicBezTo>
                      <a:pt x="22" y="71"/>
                      <a:pt x="20" y="65"/>
                      <a:pt x="18" y="57"/>
                    </a:cubicBezTo>
                    <a:cubicBezTo>
                      <a:pt x="19" y="65"/>
                      <a:pt x="15" y="50"/>
                      <a:pt x="15" y="59"/>
                    </a:cubicBezTo>
                    <a:cubicBezTo>
                      <a:pt x="13" y="49"/>
                      <a:pt x="10" y="39"/>
                      <a:pt x="7" y="29"/>
                    </a:cubicBezTo>
                    <a:cubicBezTo>
                      <a:pt x="9" y="30"/>
                      <a:pt x="10" y="38"/>
                      <a:pt x="13" y="48"/>
                    </a:cubicBezTo>
                    <a:cubicBezTo>
                      <a:pt x="15" y="57"/>
                      <a:pt x="14" y="45"/>
                      <a:pt x="17" y="57"/>
                    </a:cubicBezTo>
                    <a:cubicBezTo>
                      <a:pt x="16" y="49"/>
                      <a:pt x="13" y="43"/>
                      <a:pt x="12" y="36"/>
                    </a:cubicBezTo>
                    <a:cubicBezTo>
                      <a:pt x="10" y="35"/>
                      <a:pt x="4" y="17"/>
                      <a:pt x="5" y="21"/>
                    </a:cubicBezTo>
                    <a:cubicBezTo>
                      <a:pt x="4" y="21"/>
                      <a:pt x="2" y="13"/>
                      <a:pt x="0" y="8"/>
                    </a:cubicBezTo>
                    <a:cubicBezTo>
                      <a:pt x="1" y="12"/>
                      <a:pt x="6" y="19"/>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9" name="Freeform 6917">
                <a:extLst>
                  <a:ext uri="{FF2B5EF4-FFF2-40B4-BE49-F238E27FC236}">
                    <a16:creationId xmlns:a16="http://schemas.microsoft.com/office/drawing/2014/main" id="{F1AE3AB1-EA18-44AB-B2F7-66A2F241D6B7}"/>
                  </a:ext>
                </a:extLst>
              </p:cNvPr>
              <p:cNvSpPr>
                <a:spLocks/>
              </p:cNvSpPr>
              <p:nvPr/>
            </p:nvSpPr>
            <p:spPr bwMode="auto">
              <a:xfrm>
                <a:off x="2752" y="2006"/>
                <a:ext cx="5" cy="15"/>
              </a:xfrm>
              <a:custGeom>
                <a:avLst/>
                <a:gdLst>
                  <a:gd name="T0" fmla="*/ 7 w 9"/>
                  <a:gd name="T1" fmla="*/ 19 h 27"/>
                  <a:gd name="T2" fmla="*/ 2 w 9"/>
                  <a:gd name="T3" fmla="*/ 11 h 27"/>
                  <a:gd name="T4" fmla="*/ 4 w 9"/>
                  <a:gd name="T5" fmla="*/ 8 h 27"/>
                  <a:gd name="T6" fmla="*/ 8 w 9"/>
                  <a:gd name="T7" fmla="*/ 27 h 27"/>
                  <a:gd name="T8" fmla="*/ 7 w 9"/>
                  <a:gd name="T9" fmla="*/ 19 h 27"/>
                </a:gdLst>
                <a:ahLst/>
                <a:cxnLst>
                  <a:cxn ang="0">
                    <a:pos x="T0" y="T1"/>
                  </a:cxn>
                  <a:cxn ang="0">
                    <a:pos x="T2" y="T3"/>
                  </a:cxn>
                  <a:cxn ang="0">
                    <a:pos x="T4" y="T5"/>
                  </a:cxn>
                  <a:cxn ang="0">
                    <a:pos x="T6" y="T7"/>
                  </a:cxn>
                  <a:cxn ang="0">
                    <a:pos x="T8" y="T9"/>
                  </a:cxn>
                </a:cxnLst>
                <a:rect l="0" t="0" r="r" b="b"/>
                <a:pathLst>
                  <a:path w="9" h="27">
                    <a:moveTo>
                      <a:pt x="7" y="19"/>
                    </a:moveTo>
                    <a:cubicBezTo>
                      <a:pt x="4" y="6"/>
                      <a:pt x="3" y="14"/>
                      <a:pt x="2" y="11"/>
                    </a:cubicBezTo>
                    <a:cubicBezTo>
                      <a:pt x="0" y="0"/>
                      <a:pt x="2" y="2"/>
                      <a:pt x="4" y="8"/>
                    </a:cubicBezTo>
                    <a:cubicBezTo>
                      <a:pt x="7" y="14"/>
                      <a:pt x="9" y="23"/>
                      <a:pt x="8" y="27"/>
                    </a:cubicBezTo>
                    <a:cubicBezTo>
                      <a:pt x="6" y="21"/>
                      <a:pt x="7" y="20"/>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0" name="Freeform 6918">
                <a:extLst>
                  <a:ext uri="{FF2B5EF4-FFF2-40B4-BE49-F238E27FC236}">
                    <a16:creationId xmlns:a16="http://schemas.microsoft.com/office/drawing/2014/main" id="{BB7BB3A1-BC7D-494C-BACF-21925BB74D2D}"/>
                  </a:ext>
                </a:extLst>
              </p:cNvPr>
              <p:cNvSpPr>
                <a:spLocks/>
              </p:cNvSpPr>
              <p:nvPr/>
            </p:nvSpPr>
            <p:spPr bwMode="auto">
              <a:xfrm>
                <a:off x="2760" y="2044"/>
                <a:ext cx="4" cy="21"/>
              </a:xfrm>
              <a:custGeom>
                <a:avLst/>
                <a:gdLst>
                  <a:gd name="T0" fmla="*/ 5 w 8"/>
                  <a:gd name="T1" fmla="*/ 23 h 37"/>
                  <a:gd name="T2" fmla="*/ 3 w 8"/>
                  <a:gd name="T3" fmla="*/ 21 h 37"/>
                  <a:gd name="T4" fmla="*/ 0 w 8"/>
                  <a:gd name="T5" fmla="*/ 0 h 37"/>
                  <a:gd name="T6" fmla="*/ 5 w 8"/>
                  <a:gd name="T7" fmla="*/ 7 h 37"/>
                  <a:gd name="T8" fmla="*/ 8 w 8"/>
                  <a:gd name="T9" fmla="*/ 25 h 37"/>
                  <a:gd name="T10" fmla="*/ 5 w 8"/>
                  <a:gd name="T11" fmla="*/ 23 h 37"/>
                </a:gdLst>
                <a:ahLst/>
                <a:cxnLst>
                  <a:cxn ang="0">
                    <a:pos x="T0" y="T1"/>
                  </a:cxn>
                  <a:cxn ang="0">
                    <a:pos x="T2" y="T3"/>
                  </a:cxn>
                  <a:cxn ang="0">
                    <a:pos x="T4" y="T5"/>
                  </a:cxn>
                  <a:cxn ang="0">
                    <a:pos x="T6" y="T7"/>
                  </a:cxn>
                  <a:cxn ang="0">
                    <a:pos x="T8" y="T9"/>
                  </a:cxn>
                  <a:cxn ang="0">
                    <a:pos x="T10" y="T11"/>
                  </a:cxn>
                </a:cxnLst>
                <a:rect l="0" t="0" r="r" b="b"/>
                <a:pathLst>
                  <a:path w="8" h="37">
                    <a:moveTo>
                      <a:pt x="5" y="23"/>
                    </a:moveTo>
                    <a:cubicBezTo>
                      <a:pt x="3" y="7"/>
                      <a:pt x="4" y="24"/>
                      <a:pt x="3" y="21"/>
                    </a:cubicBezTo>
                    <a:cubicBezTo>
                      <a:pt x="1" y="11"/>
                      <a:pt x="1" y="8"/>
                      <a:pt x="0" y="0"/>
                    </a:cubicBezTo>
                    <a:cubicBezTo>
                      <a:pt x="3" y="3"/>
                      <a:pt x="5" y="23"/>
                      <a:pt x="5" y="7"/>
                    </a:cubicBezTo>
                    <a:cubicBezTo>
                      <a:pt x="6" y="12"/>
                      <a:pt x="7" y="26"/>
                      <a:pt x="8" y="25"/>
                    </a:cubicBezTo>
                    <a:cubicBezTo>
                      <a:pt x="8" y="37"/>
                      <a:pt x="6" y="10"/>
                      <a:pt x="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1" name="Freeform 6919">
                <a:extLst>
                  <a:ext uri="{FF2B5EF4-FFF2-40B4-BE49-F238E27FC236}">
                    <a16:creationId xmlns:a16="http://schemas.microsoft.com/office/drawing/2014/main" id="{DF8A0527-D7AD-456E-B4F4-489F760AFD43}"/>
                  </a:ext>
                </a:extLst>
              </p:cNvPr>
              <p:cNvSpPr>
                <a:spLocks/>
              </p:cNvSpPr>
              <p:nvPr/>
            </p:nvSpPr>
            <p:spPr bwMode="auto">
              <a:xfrm>
                <a:off x="2693" y="2370"/>
                <a:ext cx="9" cy="16"/>
              </a:xfrm>
              <a:custGeom>
                <a:avLst/>
                <a:gdLst>
                  <a:gd name="T0" fmla="*/ 1 w 16"/>
                  <a:gd name="T1" fmla="*/ 27 h 27"/>
                  <a:gd name="T2" fmla="*/ 11 w 16"/>
                  <a:gd name="T3" fmla="*/ 8 h 27"/>
                  <a:gd name="T4" fmla="*/ 1 w 16"/>
                  <a:gd name="T5" fmla="*/ 27 h 27"/>
                </a:gdLst>
                <a:ahLst/>
                <a:cxnLst>
                  <a:cxn ang="0">
                    <a:pos x="T0" y="T1"/>
                  </a:cxn>
                  <a:cxn ang="0">
                    <a:pos x="T2" y="T3"/>
                  </a:cxn>
                  <a:cxn ang="0">
                    <a:pos x="T4" y="T5"/>
                  </a:cxn>
                </a:cxnLst>
                <a:rect l="0" t="0" r="r" b="b"/>
                <a:pathLst>
                  <a:path w="16" h="27">
                    <a:moveTo>
                      <a:pt x="1" y="27"/>
                    </a:moveTo>
                    <a:cubicBezTo>
                      <a:pt x="0" y="24"/>
                      <a:pt x="10" y="12"/>
                      <a:pt x="11" y="8"/>
                    </a:cubicBezTo>
                    <a:cubicBezTo>
                      <a:pt x="16" y="0"/>
                      <a:pt x="7" y="18"/>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2" name="Freeform 6920">
                <a:extLst>
                  <a:ext uri="{FF2B5EF4-FFF2-40B4-BE49-F238E27FC236}">
                    <a16:creationId xmlns:a16="http://schemas.microsoft.com/office/drawing/2014/main" id="{F849BBB5-5CD9-432F-854A-560BFF3C93D3}"/>
                  </a:ext>
                </a:extLst>
              </p:cNvPr>
              <p:cNvSpPr>
                <a:spLocks/>
              </p:cNvSpPr>
              <p:nvPr/>
            </p:nvSpPr>
            <p:spPr bwMode="auto">
              <a:xfrm>
                <a:off x="2738" y="2269"/>
                <a:ext cx="7" cy="16"/>
              </a:xfrm>
              <a:custGeom>
                <a:avLst/>
                <a:gdLst>
                  <a:gd name="T0" fmla="*/ 10 w 13"/>
                  <a:gd name="T1" fmla="*/ 6 h 28"/>
                  <a:gd name="T2" fmla="*/ 11 w 13"/>
                  <a:gd name="T3" fmla="*/ 11 h 28"/>
                  <a:gd name="T4" fmla="*/ 6 w 13"/>
                  <a:gd name="T5" fmla="*/ 27 h 28"/>
                  <a:gd name="T6" fmla="*/ 9 w 13"/>
                  <a:gd name="T7" fmla="*/ 16 h 28"/>
                  <a:gd name="T8" fmla="*/ 3 w 13"/>
                  <a:gd name="T9" fmla="*/ 27 h 28"/>
                  <a:gd name="T10" fmla="*/ 6 w 13"/>
                  <a:gd name="T11" fmla="*/ 14 h 28"/>
                  <a:gd name="T12" fmla="*/ 1 w 13"/>
                  <a:gd name="T13" fmla="*/ 25 h 28"/>
                  <a:gd name="T14" fmla="*/ 7 w 13"/>
                  <a:gd name="T15" fmla="*/ 7 h 28"/>
                  <a:gd name="T16" fmla="*/ 10 w 13"/>
                  <a:gd name="T17" fmla="*/ 7 h 28"/>
                  <a:gd name="T18" fmla="*/ 7 w 13"/>
                  <a:gd name="T19" fmla="*/ 17 h 28"/>
                  <a:gd name="T20" fmla="*/ 10 w 13"/>
                  <a:gd name="T21"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8">
                    <a:moveTo>
                      <a:pt x="10" y="6"/>
                    </a:moveTo>
                    <a:cubicBezTo>
                      <a:pt x="13" y="0"/>
                      <a:pt x="12" y="5"/>
                      <a:pt x="11" y="11"/>
                    </a:cubicBezTo>
                    <a:cubicBezTo>
                      <a:pt x="9" y="18"/>
                      <a:pt x="6" y="26"/>
                      <a:pt x="6" y="27"/>
                    </a:cubicBezTo>
                    <a:cubicBezTo>
                      <a:pt x="3" y="28"/>
                      <a:pt x="6" y="24"/>
                      <a:pt x="9" y="16"/>
                    </a:cubicBezTo>
                    <a:cubicBezTo>
                      <a:pt x="7" y="16"/>
                      <a:pt x="5" y="22"/>
                      <a:pt x="3" y="27"/>
                    </a:cubicBezTo>
                    <a:cubicBezTo>
                      <a:pt x="3" y="25"/>
                      <a:pt x="4" y="20"/>
                      <a:pt x="6" y="14"/>
                    </a:cubicBezTo>
                    <a:cubicBezTo>
                      <a:pt x="5" y="13"/>
                      <a:pt x="4" y="17"/>
                      <a:pt x="1" y="25"/>
                    </a:cubicBezTo>
                    <a:cubicBezTo>
                      <a:pt x="0" y="24"/>
                      <a:pt x="6" y="10"/>
                      <a:pt x="7" y="7"/>
                    </a:cubicBezTo>
                    <a:cubicBezTo>
                      <a:pt x="10" y="7"/>
                      <a:pt x="10" y="7"/>
                      <a:pt x="10" y="7"/>
                    </a:cubicBezTo>
                    <a:cubicBezTo>
                      <a:pt x="8" y="11"/>
                      <a:pt x="7" y="16"/>
                      <a:pt x="7" y="17"/>
                    </a:cubicBezTo>
                    <a:cubicBezTo>
                      <a:pt x="8" y="16"/>
                      <a:pt x="11"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3" name="Freeform 6921">
                <a:extLst>
                  <a:ext uri="{FF2B5EF4-FFF2-40B4-BE49-F238E27FC236}">
                    <a16:creationId xmlns:a16="http://schemas.microsoft.com/office/drawing/2014/main" id="{18999F51-9D7E-438D-9C90-270B4922CE88}"/>
                  </a:ext>
                </a:extLst>
              </p:cNvPr>
              <p:cNvSpPr>
                <a:spLocks/>
              </p:cNvSpPr>
              <p:nvPr/>
            </p:nvSpPr>
            <p:spPr bwMode="auto">
              <a:xfrm>
                <a:off x="2747" y="2240"/>
                <a:ext cx="7" cy="14"/>
              </a:xfrm>
              <a:custGeom>
                <a:avLst/>
                <a:gdLst>
                  <a:gd name="T0" fmla="*/ 5 w 12"/>
                  <a:gd name="T1" fmla="*/ 19 h 25"/>
                  <a:gd name="T2" fmla="*/ 2 w 12"/>
                  <a:gd name="T3" fmla="*/ 23 h 25"/>
                  <a:gd name="T4" fmla="*/ 5 w 12"/>
                  <a:gd name="T5" fmla="*/ 13 h 25"/>
                  <a:gd name="T6" fmla="*/ 8 w 12"/>
                  <a:gd name="T7" fmla="*/ 15 h 25"/>
                  <a:gd name="T8" fmla="*/ 6 w 12"/>
                  <a:gd name="T9" fmla="*/ 19 h 25"/>
                  <a:gd name="T10" fmla="*/ 5 w 12"/>
                  <a:gd name="T11" fmla="*/ 19 h 25"/>
                </a:gdLst>
                <a:ahLst/>
                <a:cxnLst>
                  <a:cxn ang="0">
                    <a:pos x="T0" y="T1"/>
                  </a:cxn>
                  <a:cxn ang="0">
                    <a:pos x="T2" y="T3"/>
                  </a:cxn>
                  <a:cxn ang="0">
                    <a:pos x="T4" y="T5"/>
                  </a:cxn>
                  <a:cxn ang="0">
                    <a:pos x="T6" y="T7"/>
                  </a:cxn>
                  <a:cxn ang="0">
                    <a:pos x="T8" y="T9"/>
                  </a:cxn>
                  <a:cxn ang="0">
                    <a:pos x="T10" y="T11"/>
                  </a:cxn>
                </a:cxnLst>
                <a:rect l="0" t="0" r="r" b="b"/>
                <a:pathLst>
                  <a:path w="12" h="25">
                    <a:moveTo>
                      <a:pt x="5" y="19"/>
                    </a:moveTo>
                    <a:cubicBezTo>
                      <a:pt x="4" y="19"/>
                      <a:pt x="4" y="19"/>
                      <a:pt x="2" y="23"/>
                    </a:cubicBezTo>
                    <a:cubicBezTo>
                      <a:pt x="0" y="25"/>
                      <a:pt x="7" y="13"/>
                      <a:pt x="5" y="13"/>
                    </a:cubicBezTo>
                    <a:cubicBezTo>
                      <a:pt x="7" y="8"/>
                      <a:pt x="12" y="0"/>
                      <a:pt x="8" y="15"/>
                    </a:cubicBezTo>
                    <a:cubicBezTo>
                      <a:pt x="8" y="12"/>
                      <a:pt x="6" y="12"/>
                      <a:pt x="6" y="19"/>
                    </a:cubicBezTo>
                    <a:cubicBezTo>
                      <a:pt x="4" y="23"/>
                      <a:pt x="5" y="21"/>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4" name="Freeform 6922">
                <a:extLst>
                  <a:ext uri="{FF2B5EF4-FFF2-40B4-BE49-F238E27FC236}">
                    <a16:creationId xmlns:a16="http://schemas.microsoft.com/office/drawing/2014/main" id="{43A14DDE-C0AE-46E6-833C-70A06B1EC623}"/>
                  </a:ext>
                </a:extLst>
              </p:cNvPr>
              <p:cNvSpPr>
                <a:spLocks/>
              </p:cNvSpPr>
              <p:nvPr/>
            </p:nvSpPr>
            <p:spPr bwMode="auto">
              <a:xfrm>
                <a:off x="2694" y="2369"/>
                <a:ext cx="8" cy="15"/>
              </a:xfrm>
              <a:custGeom>
                <a:avLst/>
                <a:gdLst>
                  <a:gd name="T0" fmla="*/ 6 w 15"/>
                  <a:gd name="T1" fmla="*/ 16 h 25"/>
                  <a:gd name="T2" fmla="*/ 0 w 15"/>
                  <a:gd name="T3" fmla="*/ 25 h 25"/>
                  <a:gd name="T4" fmla="*/ 8 w 15"/>
                  <a:gd name="T5" fmla="*/ 10 h 25"/>
                  <a:gd name="T6" fmla="*/ 15 w 15"/>
                  <a:gd name="T7" fmla="*/ 0 h 25"/>
                  <a:gd name="T8" fmla="*/ 11 w 15"/>
                  <a:gd name="T9" fmla="*/ 8 h 25"/>
                  <a:gd name="T10" fmla="*/ 7 w 15"/>
                  <a:gd name="T11" fmla="*/ 13 h 25"/>
                  <a:gd name="T12" fmla="*/ 6 w 15"/>
                  <a:gd name="T13" fmla="*/ 16 h 25"/>
                </a:gdLst>
                <a:ahLst/>
                <a:cxnLst>
                  <a:cxn ang="0">
                    <a:pos x="T0" y="T1"/>
                  </a:cxn>
                  <a:cxn ang="0">
                    <a:pos x="T2" y="T3"/>
                  </a:cxn>
                  <a:cxn ang="0">
                    <a:pos x="T4" y="T5"/>
                  </a:cxn>
                  <a:cxn ang="0">
                    <a:pos x="T6" y="T7"/>
                  </a:cxn>
                  <a:cxn ang="0">
                    <a:pos x="T8" y="T9"/>
                  </a:cxn>
                  <a:cxn ang="0">
                    <a:pos x="T10" y="T11"/>
                  </a:cxn>
                  <a:cxn ang="0">
                    <a:pos x="T12" y="T13"/>
                  </a:cxn>
                </a:cxnLst>
                <a:rect l="0" t="0" r="r" b="b"/>
                <a:pathLst>
                  <a:path w="15" h="25">
                    <a:moveTo>
                      <a:pt x="6" y="16"/>
                    </a:moveTo>
                    <a:cubicBezTo>
                      <a:pt x="0" y="25"/>
                      <a:pt x="0" y="25"/>
                      <a:pt x="0" y="25"/>
                    </a:cubicBezTo>
                    <a:cubicBezTo>
                      <a:pt x="2" y="21"/>
                      <a:pt x="3" y="18"/>
                      <a:pt x="8" y="10"/>
                    </a:cubicBezTo>
                    <a:cubicBezTo>
                      <a:pt x="8" y="11"/>
                      <a:pt x="12" y="5"/>
                      <a:pt x="15" y="0"/>
                    </a:cubicBezTo>
                    <a:cubicBezTo>
                      <a:pt x="15" y="0"/>
                      <a:pt x="13" y="4"/>
                      <a:pt x="11" y="8"/>
                    </a:cubicBezTo>
                    <a:cubicBezTo>
                      <a:pt x="8" y="12"/>
                      <a:pt x="6" y="15"/>
                      <a:pt x="7" y="13"/>
                    </a:cubicBezTo>
                    <a:cubicBezTo>
                      <a:pt x="5" y="16"/>
                      <a:pt x="6" y="15"/>
                      <a:pt x="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5" name="Freeform 6923">
                <a:extLst>
                  <a:ext uri="{FF2B5EF4-FFF2-40B4-BE49-F238E27FC236}">
                    <a16:creationId xmlns:a16="http://schemas.microsoft.com/office/drawing/2014/main" id="{BB005EC6-D41F-415A-9334-6387940FAE14}"/>
                  </a:ext>
                </a:extLst>
              </p:cNvPr>
              <p:cNvSpPr>
                <a:spLocks/>
              </p:cNvSpPr>
              <p:nvPr/>
            </p:nvSpPr>
            <p:spPr bwMode="auto">
              <a:xfrm>
                <a:off x="2253" y="2620"/>
                <a:ext cx="31" cy="3"/>
              </a:xfrm>
              <a:custGeom>
                <a:avLst/>
                <a:gdLst>
                  <a:gd name="T0" fmla="*/ 30 w 55"/>
                  <a:gd name="T1" fmla="*/ 3 h 5"/>
                  <a:gd name="T2" fmla="*/ 0 w 55"/>
                  <a:gd name="T3" fmla="*/ 3 h 5"/>
                  <a:gd name="T4" fmla="*/ 27 w 55"/>
                  <a:gd name="T5" fmla="*/ 2 h 5"/>
                  <a:gd name="T6" fmla="*/ 55 w 55"/>
                  <a:gd name="T7" fmla="*/ 0 h 5"/>
                  <a:gd name="T8" fmla="*/ 39 w 55"/>
                  <a:gd name="T9" fmla="*/ 2 h 5"/>
                  <a:gd name="T10" fmla="*/ 30 w 55"/>
                  <a:gd name="T11" fmla="*/ 3 h 5"/>
                </a:gdLst>
                <a:ahLst/>
                <a:cxnLst>
                  <a:cxn ang="0">
                    <a:pos x="T0" y="T1"/>
                  </a:cxn>
                  <a:cxn ang="0">
                    <a:pos x="T2" y="T3"/>
                  </a:cxn>
                  <a:cxn ang="0">
                    <a:pos x="T4" y="T5"/>
                  </a:cxn>
                  <a:cxn ang="0">
                    <a:pos x="T6" y="T7"/>
                  </a:cxn>
                  <a:cxn ang="0">
                    <a:pos x="T8" y="T9"/>
                  </a:cxn>
                  <a:cxn ang="0">
                    <a:pos x="T10" y="T11"/>
                  </a:cxn>
                </a:cxnLst>
                <a:rect l="0" t="0" r="r" b="b"/>
                <a:pathLst>
                  <a:path w="55" h="5">
                    <a:moveTo>
                      <a:pt x="30" y="3"/>
                    </a:moveTo>
                    <a:cubicBezTo>
                      <a:pt x="16" y="3"/>
                      <a:pt x="10" y="5"/>
                      <a:pt x="0" y="3"/>
                    </a:cubicBezTo>
                    <a:cubicBezTo>
                      <a:pt x="15" y="4"/>
                      <a:pt x="20" y="3"/>
                      <a:pt x="27" y="2"/>
                    </a:cubicBezTo>
                    <a:cubicBezTo>
                      <a:pt x="33" y="1"/>
                      <a:pt x="39" y="0"/>
                      <a:pt x="55" y="0"/>
                    </a:cubicBezTo>
                    <a:cubicBezTo>
                      <a:pt x="53" y="1"/>
                      <a:pt x="45" y="1"/>
                      <a:pt x="39" y="2"/>
                    </a:cubicBezTo>
                    <a:cubicBezTo>
                      <a:pt x="33" y="2"/>
                      <a:pt x="28" y="2"/>
                      <a:pt x="3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6" name="Freeform 6924">
                <a:extLst>
                  <a:ext uri="{FF2B5EF4-FFF2-40B4-BE49-F238E27FC236}">
                    <a16:creationId xmlns:a16="http://schemas.microsoft.com/office/drawing/2014/main" id="{6921EAF9-433D-4E47-A701-19BCA21CD0DB}"/>
                  </a:ext>
                </a:extLst>
              </p:cNvPr>
              <p:cNvSpPr>
                <a:spLocks/>
              </p:cNvSpPr>
              <p:nvPr/>
            </p:nvSpPr>
            <p:spPr bwMode="auto">
              <a:xfrm>
                <a:off x="2421" y="2583"/>
                <a:ext cx="29" cy="12"/>
              </a:xfrm>
              <a:custGeom>
                <a:avLst/>
                <a:gdLst>
                  <a:gd name="T0" fmla="*/ 0 w 50"/>
                  <a:gd name="T1" fmla="*/ 20 h 21"/>
                  <a:gd name="T2" fmla="*/ 21 w 50"/>
                  <a:gd name="T3" fmla="*/ 11 h 21"/>
                  <a:gd name="T4" fmla="*/ 50 w 50"/>
                  <a:gd name="T5" fmla="*/ 0 h 21"/>
                  <a:gd name="T6" fmla="*/ 40 w 50"/>
                  <a:gd name="T7" fmla="*/ 5 h 21"/>
                  <a:gd name="T8" fmla="*/ 36 w 50"/>
                  <a:gd name="T9" fmla="*/ 9 h 21"/>
                  <a:gd name="T10" fmla="*/ 25 w 50"/>
                  <a:gd name="T11" fmla="*/ 16 h 21"/>
                  <a:gd name="T12" fmla="*/ 6 w 50"/>
                  <a:gd name="T13" fmla="*/ 21 h 21"/>
                  <a:gd name="T14" fmla="*/ 20 w 50"/>
                  <a:gd name="T15" fmla="*/ 16 h 21"/>
                  <a:gd name="T16" fmla="*/ 20 w 50"/>
                  <a:gd name="T17" fmla="*/ 12 h 21"/>
                  <a:gd name="T18" fmla="*/ 0 w 50"/>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21">
                    <a:moveTo>
                      <a:pt x="0" y="20"/>
                    </a:moveTo>
                    <a:cubicBezTo>
                      <a:pt x="2" y="18"/>
                      <a:pt x="11" y="15"/>
                      <a:pt x="21" y="11"/>
                    </a:cubicBezTo>
                    <a:cubicBezTo>
                      <a:pt x="31" y="8"/>
                      <a:pt x="43" y="3"/>
                      <a:pt x="50" y="0"/>
                    </a:cubicBezTo>
                    <a:cubicBezTo>
                      <a:pt x="50" y="1"/>
                      <a:pt x="45" y="3"/>
                      <a:pt x="40" y="5"/>
                    </a:cubicBezTo>
                    <a:cubicBezTo>
                      <a:pt x="36" y="7"/>
                      <a:pt x="32" y="9"/>
                      <a:pt x="36" y="9"/>
                    </a:cubicBezTo>
                    <a:cubicBezTo>
                      <a:pt x="15" y="15"/>
                      <a:pt x="29" y="13"/>
                      <a:pt x="25" y="16"/>
                    </a:cubicBezTo>
                    <a:cubicBezTo>
                      <a:pt x="14" y="20"/>
                      <a:pt x="13" y="19"/>
                      <a:pt x="6" y="21"/>
                    </a:cubicBezTo>
                    <a:cubicBezTo>
                      <a:pt x="8" y="19"/>
                      <a:pt x="11" y="19"/>
                      <a:pt x="20" y="16"/>
                    </a:cubicBezTo>
                    <a:cubicBezTo>
                      <a:pt x="20" y="14"/>
                      <a:pt x="19" y="14"/>
                      <a:pt x="20" y="12"/>
                    </a:cubicBezTo>
                    <a:cubicBezTo>
                      <a:pt x="14" y="15"/>
                      <a:pt x="8" y="17"/>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7" name="Freeform 6925">
                <a:extLst>
                  <a:ext uri="{FF2B5EF4-FFF2-40B4-BE49-F238E27FC236}">
                    <a16:creationId xmlns:a16="http://schemas.microsoft.com/office/drawing/2014/main" id="{D1C00DB9-A907-4E85-9FFA-9B6C7319C0CB}"/>
                  </a:ext>
                </a:extLst>
              </p:cNvPr>
              <p:cNvSpPr>
                <a:spLocks/>
              </p:cNvSpPr>
              <p:nvPr/>
            </p:nvSpPr>
            <p:spPr bwMode="auto">
              <a:xfrm>
                <a:off x="2631" y="1796"/>
                <a:ext cx="35" cy="37"/>
              </a:xfrm>
              <a:custGeom>
                <a:avLst/>
                <a:gdLst>
                  <a:gd name="T0" fmla="*/ 53 w 61"/>
                  <a:gd name="T1" fmla="*/ 50 h 65"/>
                  <a:gd name="T2" fmla="*/ 45 w 61"/>
                  <a:gd name="T3" fmla="*/ 45 h 65"/>
                  <a:gd name="T4" fmla="*/ 60 w 61"/>
                  <a:gd name="T5" fmla="*/ 64 h 65"/>
                  <a:gd name="T6" fmla="*/ 58 w 61"/>
                  <a:gd name="T7" fmla="*/ 62 h 65"/>
                  <a:gd name="T8" fmla="*/ 60 w 61"/>
                  <a:gd name="T9" fmla="*/ 65 h 65"/>
                  <a:gd name="T10" fmla="*/ 52 w 61"/>
                  <a:gd name="T11" fmla="*/ 53 h 65"/>
                  <a:gd name="T12" fmla="*/ 42 w 61"/>
                  <a:gd name="T13" fmla="*/ 44 h 65"/>
                  <a:gd name="T14" fmla="*/ 48 w 61"/>
                  <a:gd name="T15" fmla="*/ 54 h 65"/>
                  <a:gd name="T16" fmla="*/ 33 w 61"/>
                  <a:gd name="T17" fmla="*/ 37 h 65"/>
                  <a:gd name="T18" fmla="*/ 23 w 61"/>
                  <a:gd name="T19" fmla="*/ 27 h 65"/>
                  <a:gd name="T20" fmla="*/ 19 w 61"/>
                  <a:gd name="T21" fmla="*/ 20 h 65"/>
                  <a:gd name="T22" fmla="*/ 42 w 61"/>
                  <a:gd name="T23" fmla="*/ 46 h 65"/>
                  <a:gd name="T24" fmla="*/ 28 w 61"/>
                  <a:gd name="T25" fmla="*/ 29 h 65"/>
                  <a:gd name="T26" fmla="*/ 27 w 61"/>
                  <a:gd name="T27" fmla="*/ 24 h 65"/>
                  <a:gd name="T28" fmla="*/ 38 w 61"/>
                  <a:gd name="T29" fmla="*/ 39 h 65"/>
                  <a:gd name="T30" fmla="*/ 44 w 61"/>
                  <a:gd name="T31" fmla="*/ 40 h 65"/>
                  <a:gd name="T32" fmla="*/ 28 w 61"/>
                  <a:gd name="T33" fmla="*/ 21 h 65"/>
                  <a:gd name="T34" fmla="*/ 11 w 61"/>
                  <a:gd name="T35" fmla="*/ 6 h 65"/>
                  <a:gd name="T36" fmla="*/ 16 w 61"/>
                  <a:gd name="T37" fmla="*/ 18 h 65"/>
                  <a:gd name="T38" fmla="*/ 7 w 61"/>
                  <a:gd name="T39" fmla="*/ 9 h 65"/>
                  <a:gd name="T40" fmla="*/ 0 w 61"/>
                  <a:gd name="T41" fmla="*/ 0 h 65"/>
                  <a:gd name="T42" fmla="*/ 7 w 61"/>
                  <a:gd name="T43" fmla="*/ 1 h 65"/>
                  <a:gd name="T44" fmla="*/ 23 w 61"/>
                  <a:gd name="T45" fmla="*/ 16 h 65"/>
                  <a:gd name="T46" fmla="*/ 19 w 61"/>
                  <a:gd name="T47" fmla="*/ 10 h 65"/>
                  <a:gd name="T48" fmla="*/ 29 w 61"/>
                  <a:gd name="T49" fmla="*/ 21 h 65"/>
                  <a:gd name="T50" fmla="*/ 40 w 61"/>
                  <a:gd name="T51" fmla="*/ 33 h 65"/>
                  <a:gd name="T52" fmla="*/ 21 w 61"/>
                  <a:gd name="T53" fmla="*/ 11 h 65"/>
                  <a:gd name="T54" fmla="*/ 24 w 61"/>
                  <a:gd name="T55" fmla="*/ 12 h 65"/>
                  <a:gd name="T56" fmla="*/ 40 w 61"/>
                  <a:gd name="T57" fmla="*/ 31 h 65"/>
                  <a:gd name="T58" fmla="*/ 53 w 61"/>
                  <a:gd name="T59" fmla="*/ 5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 h="65">
                    <a:moveTo>
                      <a:pt x="53" y="50"/>
                    </a:moveTo>
                    <a:cubicBezTo>
                      <a:pt x="47" y="44"/>
                      <a:pt x="42" y="38"/>
                      <a:pt x="45" y="45"/>
                    </a:cubicBezTo>
                    <a:cubicBezTo>
                      <a:pt x="53" y="55"/>
                      <a:pt x="57" y="58"/>
                      <a:pt x="60" y="64"/>
                    </a:cubicBezTo>
                    <a:cubicBezTo>
                      <a:pt x="61" y="65"/>
                      <a:pt x="59" y="63"/>
                      <a:pt x="58" y="62"/>
                    </a:cubicBezTo>
                    <a:cubicBezTo>
                      <a:pt x="57" y="62"/>
                      <a:pt x="59" y="63"/>
                      <a:pt x="60" y="65"/>
                    </a:cubicBezTo>
                    <a:cubicBezTo>
                      <a:pt x="57" y="64"/>
                      <a:pt x="57" y="60"/>
                      <a:pt x="52" y="53"/>
                    </a:cubicBezTo>
                    <a:cubicBezTo>
                      <a:pt x="46" y="46"/>
                      <a:pt x="47" y="49"/>
                      <a:pt x="42" y="44"/>
                    </a:cubicBezTo>
                    <a:cubicBezTo>
                      <a:pt x="39" y="43"/>
                      <a:pt x="50" y="55"/>
                      <a:pt x="48" y="54"/>
                    </a:cubicBezTo>
                    <a:cubicBezTo>
                      <a:pt x="44" y="50"/>
                      <a:pt x="38" y="43"/>
                      <a:pt x="33" y="37"/>
                    </a:cubicBezTo>
                    <a:cubicBezTo>
                      <a:pt x="28" y="31"/>
                      <a:pt x="24" y="26"/>
                      <a:pt x="23" y="27"/>
                    </a:cubicBezTo>
                    <a:cubicBezTo>
                      <a:pt x="20" y="23"/>
                      <a:pt x="19" y="21"/>
                      <a:pt x="19" y="20"/>
                    </a:cubicBezTo>
                    <a:cubicBezTo>
                      <a:pt x="29" y="31"/>
                      <a:pt x="34" y="37"/>
                      <a:pt x="42" y="46"/>
                    </a:cubicBezTo>
                    <a:cubicBezTo>
                      <a:pt x="40" y="41"/>
                      <a:pt x="35" y="37"/>
                      <a:pt x="28" y="29"/>
                    </a:cubicBezTo>
                    <a:cubicBezTo>
                      <a:pt x="29" y="29"/>
                      <a:pt x="26" y="25"/>
                      <a:pt x="27" y="24"/>
                    </a:cubicBezTo>
                    <a:cubicBezTo>
                      <a:pt x="30" y="30"/>
                      <a:pt x="40" y="38"/>
                      <a:pt x="38" y="39"/>
                    </a:cubicBezTo>
                    <a:cubicBezTo>
                      <a:pt x="48" y="50"/>
                      <a:pt x="29" y="25"/>
                      <a:pt x="44" y="40"/>
                    </a:cubicBezTo>
                    <a:cubicBezTo>
                      <a:pt x="39" y="33"/>
                      <a:pt x="33" y="28"/>
                      <a:pt x="28" y="21"/>
                    </a:cubicBezTo>
                    <a:cubicBezTo>
                      <a:pt x="26" y="21"/>
                      <a:pt x="16" y="10"/>
                      <a:pt x="11" y="6"/>
                    </a:cubicBezTo>
                    <a:cubicBezTo>
                      <a:pt x="22" y="18"/>
                      <a:pt x="11" y="8"/>
                      <a:pt x="16" y="18"/>
                    </a:cubicBezTo>
                    <a:cubicBezTo>
                      <a:pt x="12" y="13"/>
                      <a:pt x="13" y="17"/>
                      <a:pt x="7" y="9"/>
                    </a:cubicBezTo>
                    <a:cubicBezTo>
                      <a:pt x="8" y="9"/>
                      <a:pt x="6" y="6"/>
                      <a:pt x="0" y="0"/>
                    </a:cubicBezTo>
                    <a:cubicBezTo>
                      <a:pt x="3" y="1"/>
                      <a:pt x="4" y="0"/>
                      <a:pt x="7" y="1"/>
                    </a:cubicBezTo>
                    <a:cubicBezTo>
                      <a:pt x="10" y="3"/>
                      <a:pt x="15" y="6"/>
                      <a:pt x="23" y="16"/>
                    </a:cubicBezTo>
                    <a:cubicBezTo>
                      <a:pt x="24" y="17"/>
                      <a:pt x="22" y="13"/>
                      <a:pt x="19" y="10"/>
                    </a:cubicBezTo>
                    <a:cubicBezTo>
                      <a:pt x="20" y="11"/>
                      <a:pt x="25" y="16"/>
                      <a:pt x="29" y="21"/>
                    </a:cubicBezTo>
                    <a:cubicBezTo>
                      <a:pt x="34" y="26"/>
                      <a:pt x="38" y="32"/>
                      <a:pt x="40" y="33"/>
                    </a:cubicBezTo>
                    <a:cubicBezTo>
                      <a:pt x="38" y="30"/>
                      <a:pt x="27" y="18"/>
                      <a:pt x="21" y="11"/>
                    </a:cubicBezTo>
                    <a:cubicBezTo>
                      <a:pt x="23" y="13"/>
                      <a:pt x="24" y="13"/>
                      <a:pt x="24" y="12"/>
                    </a:cubicBezTo>
                    <a:cubicBezTo>
                      <a:pt x="34" y="22"/>
                      <a:pt x="37" y="27"/>
                      <a:pt x="40" y="31"/>
                    </a:cubicBezTo>
                    <a:cubicBezTo>
                      <a:pt x="42" y="36"/>
                      <a:pt x="45" y="40"/>
                      <a:pt x="53"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8" name="Freeform 6926">
                <a:extLst>
                  <a:ext uri="{FF2B5EF4-FFF2-40B4-BE49-F238E27FC236}">
                    <a16:creationId xmlns:a16="http://schemas.microsoft.com/office/drawing/2014/main" id="{A87AC84A-C882-4FE4-84D2-BB522A40A917}"/>
                  </a:ext>
                </a:extLst>
              </p:cNvPr>
              <p:cNvSpPr>
                <a:spLocks/>
              </p:cNvSpPr>
              <p:nvPr/>
            </p:nvSpPr>
            <p:spPr bwMode="auto">
              <a:xfrm>
                <a:off x="2658" y="1822"/>
                <a:ext cx="14" cy="14"/>
              </a:xfrm>
              <a:custGeom>
                <a:avLst/>
                <a:gdLst>
                  <a:gd name="T0" fmla="*/ 24 w 24"/>
                  <a:gd name="T1" fmla="*/ 24 h 24"/>
                  <a:gd name="T2" fmla="*/ 18 w 24"/>
                  <a:gd name="T3" fmla="*/ 16 h 24"/>
                  <a:gd name="T4" fmla="*/ 16 w 24"/>
                  <a:gd name="T5" fmla="*/ 20 h 24"/>
                  <a:gd name="T6" fmla="*/ 5 w 24"/>
                  <a:gd name="T7" fmla="*/ 7 h 24"/>
                  <a:gd name="T8" fmla="*/ 12 w 24"/>
                  <a:gd name="T9" fmla="*/ 15 h 24"/>
                  <a:gd name="T10" fmla="*/ 8 w 24"/>
                  <a:gd name="T11" fmla="*/ 8 h 24"/>
                  <a:gd name="T12" fmla="*/ 15 w 24"/>
                  <a:gd name="T13" fmla="*/ 13 h 24"/>
                  <a:gd name="T14" fmla="*/ 24 w 24"/>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4">
                    <a:moveTo>
                      <a:pt x="24" y="24"/>
                    </a:moveTo>
                    <a:cubicBezTo>
                      <a:pt x="23" y="23"/>
                      <a:pt x="20" y="20"/>
                      <a:pt x="18" y="16"/>
                    </a:cubicBezTo>
                    <a:cubicBezTo>
                      <a:pt x="20" y="21"/>
                      <a:pt x="17" y="19"/>
                      <a:pt x="16" y="20"/>
                    </a:cubicBezTo>
                    <a:cubicBezTo>
                      <a:pt x="13" y="17"/>
                      <a:pt x="8" y="10"/>
                      <a:pt x="5" y="7"/>
                    </a:cubicBezTo>
                    <a:cubicBezTo>
                      <a:pt x="0" y="0"/>
                      <a:pt x="9" y="11"/>
                      <a:pt x="12" y="15"/>
                    </a:cubicBezTo>
                    <a:cubicBezTo>
                      <a:pt x="13" y="15"/>
                      <a:pt x="10" y="11"/>
                      <a:pt x="8" y="8"/>
                    </a:cubicBezTo>
                    <a:cubicBezTo>
                      <a:pt x="14" y="15"/>
                      <a:pt x="14" y="14"/>
                      <a:pt x="15" y="13"/>
                    </a:cubicBezTo>
                    <a:cubicBezTo>
                      <a:pt x="15" y="13"/>
                      <a:pt x="16" y="13"/>
                      <a:pt x="2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9" name="Freeform 6927">
                <a:extLst>
                  <a:ext uri="{FF2B5EF4-FFF2-40B4-BE49-F238E27FC236}">
                    <a16:creationId xmlns:a16="http://schemas.microsoft.com/office/drawing/2014/main" id="{A0FA1ED3-89B1-4F51-B9FB-1E6B51A22031}"/>
                  </a:ext>
                </a:extLst>
              </p:cNvPr>
              <p:cNvSpPr>
                <a:spLocks/>
              </p:cNvSpPr>
              <p:nvPr/>
            </p:nvSpPr>
            <p:spPr bwMode="auto">
              <a:xfrm>
                <a:off x="2689" y="2373"/>
                <a:ext cx="7" cy="15"/>
              </a:xfrm>
              <a:custGeom>
                <a:avLst/>
                <a:gdLst>
                  <a:gd name="T0" fmla="*/ 13 w 13"/>
                  <a:gd name="T1" fmla="*/ 6 h 25"/>
                  <a:gd name="T2" fmla="*/ 10 w 13"/>
                  <a:gd name="T3" fmla="*/ 9 h 25"/>
                  <a:gd name="T4" fmla="*/ 8 w 13"/>
                  <a:gd name="T5" fmla="*/ 15 h 25"/>
                  <a:gd name="T6" fmla="*/ 0 w 13"/>
                  <a:gd name="T7" fmla="*/ 22 h 25"/>
                  <a:gd name="T8" fmla="*/ 4 w 13"/>
                  <a:gd name="T9" fmla="*/ 12 h 25"/>
                  <a:gd name="T10" fmla="*/ 13 w 13"/>
                  <a:gd name="T11" fmla="*/ 6 h 25"/>
                </a:gdLst>
                <a:ahLst/>
                <a:cxnLst>
                  <a:cxn ang="0">
                    <a:pos x="T0" y="T1"/>
                  </a:cxn>
                  <a:cxn ang="0">
                    <a:pos x="T2" y="T3"/>
                  </a:cxn>
                  <a:cxn ang="0">
                    <a:pos x="T4" y="T5"/>
                  </a:cxn>
                  <a:cxn ang="0">
                    <a:pos x="T6" y="T7"/>
                  </a:cxn>
                  <a:cxn ang="0">
                    <a:pos x="T8" y="T9"/>
                  </a:cxn>
                  <a:cxn ang="0">
                    <a:pos x="T10" y="T11"/>
                  </a:cxn>
                </a:cxnLst>
                <a:rect l="0" t="0" r="r" b="b"/>
                <a:pathLst>
                  <a:path w="13" h="25">
                    <a:moveTo>
                      <a:pt x="13" y="6"/>
                    </a:moveTo>
                    <a:cubicBezTo>
                      <a:pt x="11" y="9"/>
                      <a:pt x="11" y="9"/>
                      <a:pt x="10" y="9"/>
                    </a:cubicBezTo>
                    <a:cubicBezTo>
                      <a:pt x="9" y="12"/>
                      <a:pt x="9" y="14"/>
                      <a:pt x="8" y="15"/>
                    </a:cubicBezTo>
                    <a:cubicBezTo>
                      <a:pt x="2" y="25"/>
                      <a:pt x="12" y="2"/>
                      <a:pt x="0" y="22"/>
                    </a:cubicBezTo>
                    <a:cubicBezTo>
                      <a:pt x="0" y="21"/>
                      <a:pt x="6" y="12"/>
                      <a:pt x="4" y="12"/>
                    </a:cubicBezTo>
                    <a:cubicBezTo>
                      <a:pt x="13" y="0"/>
                      <a:pt x="4" y="1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0" name="Freeform 6928">
                <a:extLst>
                  <a:ext uri="{FF2B5EF4-FFF2-40B4-BE49-F238E27FC236}">
                    <a16:creationId xmlns:a16="http://schemas.microsoft.com/office/drawing/2014/main" id="{C3AD7B68-CACA-4E06-A748-82409EB01591}"/>
                  </a:ext>
                </a:extLst>
              </p:cNvPr>
              <p:cNvSpPr>
                <a:spLocks/>
              </p:cNvSpPr>
              <p:nvPr/>
            </p:nvSpPr>
            <p:spPr bwMode="auto">
              <a:xfrm>
                <a:off x="2731" y="2276"/>
                <a:ext cx="9" cy="20"/>
              </a:xfrm>
              <a:custGeom>
                <a:avLst/>
                <a:gdLst>
                  <a:gd name="T0" fmla="*/ 15 w 15"/>
                  <a:gd name="T1" fmla="*/ 0 h 36"/>
                  <a:gd name="T2" fmla="*/ 9 w 15"/>
                  <a:gd name="T3" fmla="*/ 26 h 36"/>
                  <a:gd name="T4" fmla="*/ 1 w 15"/>
                  <a:gd name="T5" fmla="*/ 34 h 36"/>
                  <a:gd name="T6" fmla="*/ 8 w 15"/>
                  <a:gd name="T7" fmla="*/ 17 h 36"/>
                  <a:gd name="T8" fmla="*/ 7 w 15"/>
                  <a:gd name="T9" fmla="*/ 17 h 36"/>
                  <a:gd name="T10" fmla="*/ 4 w 15"/>
                  <a:gd name="T11" fmla="*/ 24 h 36"/>
                  <a:gd name="T12" fmla="*/ 7 w 15"/>
                  <a:gd name="T13" fmla="*/ 11 h 36"/>
                  <a:gd name="T14" fmla="*/ 15 w 15"/>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6">
                    <a:moveTo>
                      <a:pt x="15" y="0"/>
                    </a:moveTo>
                    <a:cubicBezTo>
                      <a:pt x="11" y="9"/>
                      <a:pt x="6" y="25"/>
                      <a:pt x="9" y="26"/>
                    </a:cubicBezTo>
                    <a:cubicBezTo>
                      <a:pt x="5" y="36"/>
                      <a:pt x="6" y="29"/>
                      <a:pt x="1" y="34"/>
                    </a:cubicBezTo>
                    <a:cubicBezTo>
                      <a:pt x="6" y="23"/>
                      <a:pt x="4" y="27"/>
                      <a:pt x="8" y="17"/>
                    </a:cubicBezTo>
                    <a:cubicBezTo>
                      <a:pt x="6" y="19"/>
                      <a:pt x="5" y="21"/>
                      <a:pt x="7" y="17"/>
                    </a:cubicBezTo>
                    <a:cubicBezTo>
                      <a:pt x="6" y="18"/>
                      <a:pt x="4" y="24"/>
                      <a:pt x="4" y="24"/>
                    </a:cubicBezTo>
                    <a:cubicBezTo>
                      <a:pt x="0" y="32"/>
                      <a:pt x="2" y="23"/>
                      <a:pt x="7" y="11"/>
                    </a:cubicBezTo>
                    <a:cubicBezTo>
                      <a:pt x="6" y="17"/>
                      <a:pt x="10" y="1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1" name="Freeform 6929">
                <a:extLst>
                  <a:ext uri="{FF2B5EF4-FFF2-40B4-BE49-F238E27FC236}">
                    <a16:creationId xmlns:a16="http://schemas.microsoft.com/office/drawing/2014/main" id="{BAA9AE97-F189-4AD4-A94B-563C41C53950}"/>
                  </a:ext>
                </a:extLst>
              </p:cNvPr>
              <p:cNvSpPr>
                <a:spLocks/>
              </p:cNvSpPr>
              <p:nvPr/>
            </p:nvSpPr>
            <p:spPr bwMode="auto">
              <a:xfrm>
                <a:off x="2422" y="1667"/>
                <a:ext cx="21" cy="5"/>
              </a:xfrm>
              <a:custGeom>
                <a:avLst/>
                <a:gdLst>
                  <a:gd name="T0" fmla="*/ 36 w 36"/>
                  <a:gd name="T1" fmla="*/ 9 h 10"/>
                  <a:gd name="T2" fmla="*/ 30 w 36"/>
                  <a:gd name="T3" fmla="*/ 9 h 10"/>
                  <a:gd name="T4" fmla="*/ 17 w 36"/>
                  <a:gd name="T5" fmla="*/ 7 h 10"/>
                  <a:gd name="T6" fmla="*/ 14 w 36"/>
                  <a:gd name="T7" fmla="*/ 7 h 10"/>
                  <a:gd name="T8" fmla="*/ 4 w 36"/>
                  <a:gd name="T9" fmla="*/ 4 h 10"/>
                  <a:gd name="T10" fmla="*/ 14 w 36"/>
                  <a:gd name="T11" fmla="*/ 4 h 10"/>
                  <a:gd name="T12" fmla="*/ 0 w 36"/>
                  <a:gd name="T13" fmla="*/ 0 h 10"/>
                  <a:gd name="T14" fmla="*/ 36 w 36"/>
                  <a:gd name="T15" fmla="*/ 9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0">
                    <a:moveTo>
                      <a:pt x="36" y="9"/>
                    </a:moveTo>
                    <a:cubicBezTo>
                      <a:pt x="35" y="10"/>
                      <a:pt x="26" y="6"/>
                      <a:pt x="30" y="9"/>
                    </a:cubicBezTo>
                    <a:cubicBezTo>
                      <a:pt x="21" y="6"/>
                      <a:pt x="10" y="5"/>
                      <a:pt x="17" y="7"/>
                    </a:cubicBezTo>
                    <a:cubicBezTo>
                      <a:pt x="18" y="8"/>
                      <a:pt x="16" y="8"/>
                      <a:pt x="14" y="7"/>
                    </a:cubicBezTo>
                    <a:cubicBezTo>
                      <a:pt x="4" y="4"/>
                      <a:pt x="4" y="4"/>
                      <a:pt x="4" y="4"/>
                    </a:cubicBezTo>
                    <a:cubicBezTo>
                      <a:pt x="9" y="5"/>
                      <a:pt x="9" y="3"/>
                      <a:pt x="14" y="4"/>
                    </a:cubicBezTo>
                    <a:cubicBezTo>
                      <a:pt x="12" y="3"/>
                      <a:pt x="5" y="1"/>
                      <a:pt x="0" y="0"/>
                    </a:cubicBezTo>
                    <a:cubicBezTo>
                      <a:pt x="8" y="0"/>
                      <a:pt x="19" y="4"/>
                      <a:pt x="3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2" name="Freeform 6930">
                <a:extLst>
                  <a:ext uri="{FF2B5EF4-FFF2-40B4-BE49-F238E27FC236}">
                    <a16:creationId xmlns:a16="http://schemas.microsoft.com/office/drawing/2014/main" id="{9A211505-CD55-4EC7-9B90-971653761659}"/>
                  </a:ext>
                </a:extLst>
              </p:cNvPr>
              <p:cNvSpPr>
                <a:spLocks/>
              </p:cNvSpPr>
              <p:nvPr/>
            </p:nvSpPr>
            <p:spPr bwMode="auto">
              <a:xfrm>
                <a:off x="2688" y="2353"/>
                <a:ext cx="20" cy="16"/>
              </a:xfrm>
              <a:custGeom>
                <a:avLst/>
                <a:gdLst>
                  <a:gd name="T0" fmla="*/ 27 w 35"/>
                  <a:gd name="T1" fmla="*/ 10 h 27"/>
                  <a:gd name="T2" fmla="*/ 31 w 35"/>
                  <a:gd name="T3" fmla="*/ 0 h 27"/>
                  <a:gd name="T4" fmla="*/ 33 w 35"/>
                  <a:gd name="T5" fmla="*/ 3 h 27"/>
                  <a:gd name="T6" fmla="*/ 26 w 35"/>
                  <a:gd name="T7" fmla="*/ 7 h 27"/>
                  <a:gd name="T8" fmla="*/ 8 w 35"/>
                  <a:gd name="T9" fmla="*/ 20 h 27"/>
                  <a:gd name="T10" fmla="*/ 2 w 35"/>
                  <a:gd name="T11" fmla="*/ 26 h 27"/>
                  <a:gd name="T12" fmla="*/ 28 w 35"/>
                  <a:gd name="T13" fmla="*/ 7 h 27"/>
                  <a:gd name="T14" fmla="*/ 27 w 35"/>
                  <a:gd name="T15" fmla="*/ 1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7">
                    <a:moveTo>
                      <a:pt x="27" y="10"/>
                    </a:moveTo>
                    <a:cubicBezTo>
                      <a:pt x="23" y="15"/>
                      <a:pt x="30" y="2"/>
                      <a:pt x="31" y="0"/>
                    </a:cubicBezTo>
                    <a:cubicBezTo>
                      <a:pt x="31" y="0"/>
                      <a:pt x="33" y="3"/>
                      <a:pt x="33" y="3"/>
                    </a:cubicBezTo>
                    <a:cubicBezTo>
                      <a:pt x="35" y="1"/>
                      <a:pt x="31" y="3"/>
                      <a:pt x="26" y="7"/>
                    </a:cubicBezTo>
                    <a:cubicBezTo>
                      <a:pt x="20" y="11"/>
                      <a:pt x="13" y="16"/>
                      <a:pt x="8" y="20"/>
                    </a:cubicBezTo>
                    <a:cubicBezTo>
                      <a:pt x="3" y="24"/>
                      <a:pt x="0" y="27"/>
                      <a:pt x="2" y="26"/>
                    </a:cubicBezTo>
                    <a:cubicBezTo>
                      <a:pt x="4" y="24"/>
                      <a:pt x="12" y="19"/>
                      <a:pt x="28" y="7"/>
                    </a:cubicBezTo>
                    <a:cubicBezTo>
                      <a:pt x="28" y="7"/>
                      <a:pt x="26" y="11"/>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3" name="Freeform 6931">
                <a:extLst>
                  <a:ext uri="{FF2B5EF4-FFF2-40B4-BE49-F238E27FC236}">
                    <a16:creationId xmlns:a16="http://schemas.microsoft.com/office/drawing/2014/main" id="{7907A616-8C86-49BB-8015-0831BF140556}"/>
                  </a:ext>
                </a:extLst>
              </p:cNvPr>
              <p:cNvSpPr>
                <a:spLocks/>
              </p:cNvSpPr>
              <p:nvPr/>
            </p:nvSpPr>
            <p:spPr bwMode="auto">
              <a:xfrm>
                <a:off x="2589" y="2465"/>
                <a:ext cx="35" cy="26"/>
              </a:xfrm>
              <a:custGeom>
                <a:avLst/>
                <a:gdLst>
                  <a:gd name="T0" fmla="*/ 40 w 61"/>
                  <a:gd name="T1" fmla="*/ 21 h 45"/>
                  <a:gd name="T2" fmla="*/ 53 w 61"/>
                  <a:gd name="T3" fmla="*/ 8 h 45"/>
                  <a:gd name="T4" fmla="*/ 55 w 61"/>
                  <a:gd name="T5" fmla="*/ 8 h 45"/>
                  <a:gd name="T6" fmla="*/ 39 w 61"/>
                  <a:gd name="T7" fmla="*/ 23 h 45"/>
                  <a:gd name="T8" fmla="*/ 29 w 61"/>
                  <a:gd name="T9" fmla="*/ 24 h 45"/>
                  <a:gd name="T10" fmla="*/ 17 w 61"/>
                  <a:gd name="T11" fmla="*/ 34 h 45"/>
                  <a:gd name="T12" fmla="*/ 17 w 61"/>
                  <a:gd name="T13" fmla="*/ 28 h 45"/>
                  <a:gd name="T14" fmla="*/ 25 w 61"/>
                  <a:gd name="T15" fmla="*/ 24 h 45"/>
                  <a:gd name="T16" fmla="*/ 40 w 61"/>
                  <a:gd name="T17" fmla="*/ 11 h 45"/>
                  <a:gd name="T18" fmla="*/ 30 w 61"/>
                  <a:gd name="T19" fmla="*/ 21 h 45"/>
                  <a:gd name="T20" fmla="*/ 33 w 61"/>
                  <a:gd name="T21" fmla="*/ 25 h 45"/>
                  <a:gd name="T22" fmla="*/ 40 w 61"/>
                  <a:gd name="T23" fmla="*/ 2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45">
                    <a:moveTo>
                      <a:pt x="40" y="21"/>
                    </a:moveTo>
                    <a:cubicBezTo>
                      <a:pt x="43" y="20"/>
                      <a:pt x="55" y="7"/>
                      <a:pt x="53" y="8"/>
                    </a:cubicBezTo>
                    <a:cubicBezTo>
                      <a:pt x="61" y="0"/>
                      <a:pt x="51" y="10"/>
                      <a:pt x="55" y="8"/>
                    </a:cubicBezTo>
                    <a:cubicBezTo>
                      <a:pt x="51" y="11"/>
                      <a:pt x="45" y="17"/>
                      <a:pt x="39" y="23"/>
                    </a:cubicBezTo>
                    <a:cubicBezTo>
                      <a:pt x="36" y="23"/>
                      <a:pt x="19" y="37"/>
                      <a:pt x="29" y="24"/>
                    </a:cubicBezTo>
                    <a:cubicBezTo>
                      <a:pt x="25" y="26"/>
                      <a:pt x="22" y="31"/>
                      <a:pt x="17" y="34"/>
                    </a:cubicBezTo>
                    <a:cubicBezTo>
                      <a:pt x="18" y="29"/>
                      <a:pt x="0" y="45"/>
                      <a:pt x="17" y="28"/>
                    </a:cubicBezTo>
                    <a:cubicBezTo>
                      <a:pt x="16" y="30"/>
                      <a:pt x="20" y="28"/>
                      <a:pt x="25" y="24"/>
                    </a:cubicBezTo>
                    <a:cubicBezTo>
                      <a:pt x="30" y="20"/>
                      <a:pt x="36" y="15"/>
                      <a:pt x="40" y="11"/>
                    </a:cubicBezTo>
                    <a:cubicBezTo>
                      <a:pt x="50" y="2"/>
                      <a:pt x="36" y="16"/>
                      <a:pt x="30" y="21"/>
                    </a:cubicBezTo>
                    <a:cubicBezTo>
                      <a:pt x="45" y="9"/>
                      <a:pt x="26" y="28"/>
                      <a:pt x="33" y="25"/>
                    </a:cubicBezTo>
                    <a:cubicBezTo>
                      <a:pt x="40" y="20"/>
                      <a:pt x="42" y="16"/>
                      <a:pt x="4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4" name="Freeform 6932">
                <a:extLst>
                  <a:ext uri="{FF2B5EF4-FFF2-40B4-BE49-F238E27FC236}">
                    <a16:creationId xmlns:a16="http://schemas.microsoft.com/office/drawing/2014/main" id="{514A2912-5BDF-430C-AF4B-B4D22ED77903}"/>
                  </a:ext>
                </a:extLst>
              </p:cNvPr>
              <p:cNvSpPr>
                <a:spLocks/>
              </p:cNvSpPr>
              <p:nvPr/>
            </p:nvSpPr>
            <p:spPr bwMode="auto">
              <a:xfrm>
                <a:off x="2676" y="1850"/>
                <a:ext cx="12" cy="19"/>
              </a:xfrm>
              <a:custGeom>
                <a:avLst/>
                <a:gdLst>
                  <a:gd name="T0" fmla="*/ 15 w 21"/>
                  <a:gd name="T1" fmla="*/ 20 h 34"/>
                  <a:gd name="T2" fmla="*/ 15 w 21"/>
                  <a:gd name="T3" fmla="*/ 23 h 34"/>
                  <a:gd name="T4" fmla="*/ 21 w 21"/>
                  <a:gd name="T5" fmla="*/ 34 h 34"/>
                  <a:gd name="T6" fmla="*/ 1 w 21"/>
                  <a:gd name="T7" fmla="*/ 7 h 34"/>
                  <a:gd name="T8" fmla="*/ 8 w 21"/>
                  <a:gd name="T9" fmla="*/ 14 h 34"/>
                  <a:gd name="T10" fmla="*/ 10 w 21"/>
                  <a:gd name="T11" fmla="*/ 18 h 34"/>
                  <a:gd name="T12" fmla="*/ 10 w 21"/>
                  <a:gd name="T13" fmla="*/ 16 h 34"/>
                  <a:gd name="T14" fmla="*/ 0 w 21"/>
                  <a:gd name="T15" fmla="*/ 2 h 34"/>
                  <a:gd name="T16" fmla="*/ 5 w 21"/>
                  <a:gd name="T17" fmla="*/ 6 h 34"/>
                  <a:gd name="T18" fmla="*/ 15 w 21"/>
                  <a:gd name="T19"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4">
                    <a:moveTo>
                      <a:pt x="15" y="20"/>
                    </a:moveTo>
                    <a:cubicBezTo>
                      <a:pt x="17" y="24"/>
                      <a:pt x="16" y="23"/>
                      <a:pt x="15" y="23"/>
                    </a:cubicBezTo>
                    <a:cubicBezTo>
                      <a:pt x="14" y="23"/>
                      <a:pt x="15" y="25"/>
                      <a:pt x="21" y="34"/>
                    </a:cubicBezTo>
                    <a:cubicBezTo>
                      <a:pt x="16" y="27"/>
                      <a:pt x="11" y="22"/>
                      <a:pt x="1" y="7"/>
                    </a:cubicBezTo>
                    <a:cubicBezTo>
                      <a:pt x="1" y="4"/>
                      <a:pt x="10" y="20"/>
                      <a:pt x="8" y="14"/>
                    </a:cubicBezTo>
                    <a:cubicBezTo>
                      <a:pt x="10" y="17"/>
                      <a:pt x="9" y="17"/>
                      <a:pt x="10" y="18"/>
                    </a:cubicBezTo>
                    <a:cubicBezTo>
                      <a:pt x="15" y="26"/>
                      <a:pt x="8" y="14"/>
                      <a:pt x="10" y="16"/>
                    </a:cubicBezTo>
                    <a:cubicBezTo>
                      <a:pt x="6" y="9"/>
                      <a:pt x="6" y="10"/>
                      <a:pt x="0" y="2"/>
                    </a:cubicBezTo>
                    <a:cubicBezTo>
                      <a:pt x="0" y="0"/>
                      <a:pt x="2" y="1"/>
                      <a:pt x="5" y="6"/>
                    </a:cubicBezTo>
                    <a:cubicBezTo>
                      <a:pt x="10" y="13"/>
                      <a:pt x="11" y="18"/>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5" name="Freeform 6933">
                <a:extLst>
                  <a:ext uri="{FF2B5EF4-FFF2-40B4-BE49-F238E27FC236}">
                    <a16:creationId xmlns:a16="http://schemas.microsoft.com/office/drawing/2014/main" id="{5AEB9625-DC3F-4CE1-A8EC-DF10906E39B6}"/>
                  </a:ext>
                </a:extLst>
              </p:cNvPr>
              <p:cNvSpPr>
                <a:spLocks/>
              </p:cNvSpPr>
              <p:nvPr/>
            </p:nvSpPr>
            <p:spPr bwMode="auto">
              <a:xfrm>
                <a:off x="2689" y="1869"/>
                <a:ext cx="11" cy="21"/>
              </a:xfrm>
              <a:custGeom>
                <a:avLst/>
                <a:gdLst>
                  <a:gd name="T0" fmla="*/ 5 w 19"/>
                  <a:gd name="T1" fmla="*/ 8 h 38"/>
                  <a:gd name="T2" fmla="*/ 19 w 19"/>
                  <a:gd name="T3" fmla="*/ 33 h 38"/>
                  <a:gd name="T4" fmla="*/ 16 w 19"/>
                  <a:gd name="T5" fmla="*/ 38 h 38"/>
                  <a:gd name="T6" fmla="*/ 12 w 19"/>
                  <a:gd name="T7" fmla="*/ 29 h 38"/>
                  <a:gd name="T8" fmla="*/ 7 w 19"/>
                  <a:gd name="T9" fmla="*/ 18 h 38"/>
                  <a:gd name="T10" fmla="*/ 15 w 19"/>
                  <a:gd name="T11" fmla="*/ 28 h 38"/>
                  <a:gd name="T12" fmla="*/ 2 w 19"/>
                  <a:gd name="T13" fmla="*/ 7 h 38"/>
                  <a:gd name="T14" fmla="*/ 5 w 19"/>
                  <a:gd name="T15" fmla="*/ 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8">
                    <a:moveTo>
                      <a:pt x="5" y="8"/>
                    </a:moveTo>
                    <a:cubicBezTo>
                      <a:pt x="7" y="12"/>
                      <a:pt x="16" y="26"/>
                      <a:pt x="19" y="33"/>
                    </a:cubicBezTo>
                    <a:cubicBezTo>
                      <a:pt x="16" y="32"/>
                      <a:pt x="10" y="28"/>
                      <a:pt x="16" y="38"/>
                    </a:cubicBezTo>
                    <a:cubicBezTo>
                      <a:pt x="11" y="32"/>
                      <a:pt x="11" y="31"/>
                      <a:pt x="12" y="29"/>
                    </a:cubicBezTo>
                    <a:cubicBezTo>
                      <a:pt x="12" y="28"/>
                      <a:pt x="12" y="25"/>
                      <a:pt x="7" y="18"/>
                    </a:cubicBezTo>
                    <a:cubicBezTo>
                      <a:pt x="8" y="18"/>
                      <a:pt x="12" y="25"/>
                      <a:pt x="15" y="28"/>
                    </a:cubicBezTo>
                    <a:cubicBezTo>
                      <a:pt x="15" y="25"/>
                      <a:pt x="6" y="13"/>
                      <a:pt x="2" y="7"/>
                    </a:cubicBezTo>
                    <a:cubicBezTo>
                      <a:pt x="0" y="0"/>
                      <a:pt x="11" y="19"/>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6" name="Freeform 6934">
                <a:extLst>
                  <a:ext uri="{FF2B5EF4-FFF2-40B4-BE49-F238E27FC236}">
                    <a16:creationId xmlns:a16="http://schemas.microsoft.com/office/drawing/2014/main" id="{55769B93-0295-4CB8-A39D-875BB99C8A11}"/>
                  </a:ext>
                </a:extLst>
              </p:cNvPr>
              <p:cNvSpPr>
                <a:spLocks/>
              </p:cNvSpPr>
              <p:nvPr/>
            </p:nvSpPr>
            <p:spPr bwMode="auto">
              <a:xfrm>
                <a:off x="2420" y="2586"/>
                <a:ext cx="12" cy="5"/>
              </a:xfrm>
              <a:custGeom>
                <a:avLst/>
                <a:gdLst>
                  <a:gd name="T0" fmla="*/ 15 w 21"/>
                  <a:gd name="T1" fmla="*/ 5 h 9"/>
                  <a:gd name="T2" fmla="*/ 4 w 21"/>
                  <a:gd name="T3" fmla="*/ 8 h 9"/>
                  <a:gd name="T4" fmla="*/ 7 w 21"/>
                  <a:gd name="T5" fmla="*/ 7 h 9"/>
                  <a:gd name="T6" fmla="*/ 0 w 21"/>
                  <a:gd name="T7" fmla="*/ 9 h 9"/>
                  <a:gd name="T8" fmla="*/ 21 w 21"/>
                  <a:gd name="T9" fmla="*/ 2 h 9"/>
                  <a:gd name="T10" fmla="*/ 15 w 21"/>
                  <a:gd name="T11" fmla="*/ 5 h 9"/>
                </a:gdLst>
                <a:ahLst/>
                <a:cxnLst>
                  <a:cxn ang="0">
                    <a:pos x="T0" y="T1"/>
                  </a:cxn>
                  <a:cxn ang="0">
                    <a:pos x="T2" y="T3"/>
                  </a:cxn>
                  <a:cxn ang="0">
                    <a:pos x="T4" y="T5"/>
                  </a:cxn>
                  <a:cxn ang="0">
                    <a:pos x="T6" y="T7"/>
                  </a:cxn>
                  <a:cxn ang="0">
                    <a:pos x="T8" y="T9"/>
                  </a:cxn>
                  <a:cxn ang="0">
                    <a:pos x="T10" y="T11"/>
                  </a:cxn>
                </a:cxnLst>
                <a:rect l="0" t="0" r="r" b="b"/>
                <a:pathLst>
                  <a:path w="21" h="9">
                    <a:moveTo>
                      <a:pt x="15" y="5"/>
                    </a:moveTo>
                    <a:cubicBezTo>
                      <a:pt x="14" y="6"/>
                      <a:pt x="10" y="6"/>
                      <a:pt x="4" y="8"/>
                    </a:cubicBezTo>
                    <a:cubicBezTo>
                      <a:pt x="3" y="8"/>
                      <a:pt x="5" y="8"/>
                      <a:pt x="7" y="7"/>
                    </a:cubicBezTo>
                    <a:cubicBezTo>
                      <a:pt x="7" y="6"/>
                      <a:pt x="3" y="8"/>
                      <a:pt x="0" y="9"/>
                    </a:cubicBezTo>
                    <a:cubicBezTo>
                      <a:pt x="5" y="6"/>
                      <a:pt x="19" y="0"/>
                      <a:pt x="21" y="2"/>
                    </a:cubicBezTo>
                    <a:cubicBezTo>
                      <a:pt x="13" y="4"/>
                      <a:pt x="5" y="8"/>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7" name="Freeform 6935">
                <a:extLst>
                  <a:ext uri="{FF2B5EF4-FFF2-40B4-BE49-F238E27FC236}">
                    <a16:creationId xmlns:a16="http://schemas.microsoft.com/office/drawing/2014/main" id="{7298D8C4-89A3-47C0-B614-E185E000B8F7}"/>
                  </a:ext>
                </a:extLst>
              </p:cNvPr>
              <p:cNvSpPr>
                <a:spLocks/>
              </p:cNvSpPr>
              <p:nvPr/>
            </p:nvSpPr>
            <p:spPr bwMode="auto">
              <a:xfrm>
                <a:off x="2624" y="2452"/>
                <a:ext cx="9" cy="10"/>
              </a:xfrm>
              <a:custGeom>
                <a:avLst/>
                <a:gdLst>
                  <a:gd name="T0" fmla="*/ 15 w 16"/>
                  <a:gd name="T1" fmla="*/ 4 h 17"/>
                  <a:gd name="T2" fmla="*/ 0 w 16"/>
                  <a:gd name="T3" fmla="*/ 17 h 17"/>
                  <a:gd name="T4" fmla="*/ 15 w 16"/>
                  <a:gd name="T5" fmla="*/ 4 h 17"/>
                </a:gdLst>
                <a:ahLst/>
                <a:cxnLst>
                  <a:cxn ang="0">
                    <a:pos x="T0" y="T1"/>
                  </a:cxn>
                  <a:cxn ang="0">
                    <a:pos x="T2" y="T3"/>
                  </a:cxn>
                  <a:cxn ang="0">
                    <a:pos x="T4" y="T5"/>
                  </a:cxn>
                </a:cxnLst>
                <a:rect l="0" t="0" r="r" b="b"/>
                <a:pathLst>
                  <a:path w="16" h="17">
                    <a:moveTo>
                      <a:pt x="15" y="4"/>
                    </a:moveTo>
                    <a:cubicBezTo>
                      <a:pt x="9" y="10"/>
                      <a:pt x="8" y="8"/>
                      <a:pt x="0" y="17"/>
                    </a:cubicBezTo>
                    <a:cubicBezTo>
                      <a:pt x="3" y="13"/>
                      <a:pt x="16" y="0"/>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8" name="Freeform 6936">
                <a:extLst>
                  <a:ext uri="{FF2B5EF4-FFF2-40B4-BE49-F238E27FC236}">
                    <a16:creationId xmlns:a16="http://schemas.microsoft.com/office/drawing/2014/main" id="{55A2A4F1-E60B-4975-A94D-E9168994BC7E}"/>
                  </a:ext>
                </a:extLst>
              </p:cNvPr>
              <p:cNvSpPr>
                <a:spLocks/>
              </p:cNvSpPr>
              <p:nvPr/>
            </p:nvSpPr>
            <p:spPr bwMode="auto">
              <a:xfrm>
                <a:off x="2503" y="2549"/>
                <a:ext cx="12" cy="6"/>
              </a:xfrm>
              <a:custGeom>
                <a:avLst/>
                <a:gdLst>
                  <a:gd name="T0" fmla="*/ 13 w 21"/>
                  <a:gd name="T1" fmla="*/ 5 h 12"/>
                  <a:gd name="T2" fmla="*/ 3 w 21"/>
                  <a:gd name="T3" fmla="*/ 7 h 12"/>
                  <a:gd name="T4" fmla="*/ 13 w 21"/>
                  <a:gd name="T5" fmla="*/ 5 h 12"/>
                </a:gdLst>
                <a:ahLst/>
                <a:cxnLst>
                  <a:cxn ang="0">
                    <a:pos x="T0" y="T1"/>
                  </a:cxn>
                  <a:cxn ang="0">
                    <a:pos x="T2" y="T3"/>
                  </a:cxn>
                  <a:cxn ang="0">
                    <a:pos x="T4" y="T5"/>
                  </a:cxn>
                </a:cxnLst>
                <a:rect l="0" t="0" r="r" b="b"/>
                <a:pathLst>
                  <a:path w="21" h="12">
                    <a:moveTo>
                      <a:pt x="13" y="5"/>
                    </a:moveTo>
                    <a:cubicBezTo>
                      <a:pt x="0" y="12"/>
                      <a:pt x="10" y="4"/>
                      <a:pt x="3" y="7"/>
                    </a:cubicBezTo>
                    <a:cubicBezTo>
                      <a:pt x="8" y="3"/>
                      <a:pt x="21" y="0"/>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9" name="Freeform 6937">
                <a:extLst>
                  <a:ext uri="{FF2B5EF4-FFF2-40B4-BE49-F238E27FC236}">
                    <a16:creationId xmlns:a16="http://schemas.microsoft.com/office/drawing/2014/main" id="{D3C37976-5592-4009-8F68-39592547AA67}"/>
                  </a:ext>
                </a:extLst>
              </p:cNvPr>
              <p:cNvSpPr>
                <a:spLocks/>
              </p:cNvSpPr>
              <p:nvPr/>
            </p:nvSpPr>
            <p:spPr bwMode="auto">
              <a:xfrm>
                <a:off x="2444" y="2578"/>
                <a:ext cx="12" cy="5"/>
              </a:xfrm>
              <a:custGeom>
                <a:avLst/>
                <a:gdLst>
                  <a:gd name="T0" fmla="*/ 21 w 21"/>
                  <a:gd name="T1" fmla="*/ 1 h 9"/>
                  <a:gd name="T2" fmla="*/ 16 w 21"/>
                  <a:gd name="T3" fmla="*/ 2 h 9"/>
                  <a:gd name="T4" fmla="*/ 14 w 21"/>
                  <a:gd name="T5" fmla="*/ 4 h 9"/>
                  <a:gd name="T6" fmla="*/ 2 w 21"/>
                  <a:gd name="T7" fmla="*/ 7 h 9"/>
                  <a:gd name="T8" fmla="*/ 21 w 21"/>
                  <a:gd name="T9" fmla="*/ 1 h 9"/>
                </a:gdLst>
                <a:ahLst/>
                <a:cxnLst>
                  <a:cxn ang="0">
                    <a:pos x="T0" y="T1"/>
                  </a:cxn>
                  <a:cxn ang="0">
                    <a:pos x="T2" y="T3"/>
                  </a:cxn>
                  <a:cxn ang="0">
                    <a:pos x="T4" y="T5"/>
                  </a:cxn>
                  <a:cxn ang="0">
                    <a:pos x="T6" y="T7"/>
                  </a:cxn>
                  <a:cxn ang="0">
                    <a:pos x="T8" y="T9"/>
                  </a:cxn>
                </a:cxnLst>
                <a:rect l="0" t="0" r="r" b="b"/>
                <a:pathLst>
                  <a:path w="21" h="9">
                    <a:moveTo>
                      <a:pt x="21" y="1"/>
                    </a:moveTo>
                    <a:cubicBezTo>
                      <a:pt x="17" y="2"/>
                      <a:pt x="17" y="2"/>
                      <a:pt x="16" y="2"/>
                    </a:cubicBezTo>
                    <a:cubicBezTo>
                      <a:pt x="13" y="3"/>
                      <a:pt x="14" y="3"/>
                      <a:pt x="14" y="4"/>
                    </a:cubicBezTo>
                    <a:cubicBezTo>
                      <a:pt x="0" y="9"/>
                      <a:pt x="16" y="1"/>
                      <a:pt x="2" y="7"/>
                    </a:cubicBezTo>
                    <a:cubicBezTo>
                      <a:pt x="6" y="4"/>
                      <a:pt x="21" y="0"/>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0" name="Freeform 6938">
                <a:extLst>
                  <a:ext uri="{FF2B5EF4-FFF2-40B4-BE49-F238E27FC236}">
                    <a16:creationId xmlns:a16="http://schemas.microsoft.com/office/drawing/2014/main" id="{034EC148-C6B2-4481-AFB1-097A2FFD6C50}"/>
                  </a:ext>
                </a:extLst>
              </p:cNvPr>
              <p:cNvSpPr>
                <a:spLocks/>
              </p:cNvSpPr>
              <p:nvPr/>
            </p:nvSpPr>
            <p:spPr bwMode="auto">
              <a:xfrm>
                <a:off x="2723" y="2261"/>
                <a:ext cx="17" cy="50"/>
              </a:xfrm>
              <a:custGeom>
                <a:avLst/>
                <a:gdLst>
                  <a:gd name="T0" fmla="*/ 12 w 30"/>
                  <a:gd name="T1" fmla="*/ 58 h 88"/>
                  <a:gd name="T2" fmla="*/ 15 w 30"/>
                  <a:gd name="T3" fmla="*/ 54 h 88"/>
                  <a:gd name="T4" fmla="*/ 6 w 30"/>
                  <a:gd name="T5" fmla="*/ 78 h 88"/>
                  <a:gd name="T6" fmla="*/ 14 w 30"/>
                  <a:gd name="T7" fmla="*/ 48 h 88"/>
                  <a:gd name="T8" fmla="*/ 11 w 30"/>
                  <a:gd name="T9" fmla="*/ 55 h 88"/>
                  <a:gd name="T10" fmla="*/ 6 w 30"/>
                  <a:gd name="T11" fmla="*/ 74 h 88"/>
                  <a:gd name="T12" fmla="*/ 1 w 30"/>
                  <a:gd name="T13" fmla="*/ 82 h 88"/>
                  <a:gd name="T14" fmla="*/ 8 w 30"/>
                  <a:gd name="T15" fmla="*/ 65 h 88"/>
                  <a:gd name="T16" fmla="*/ 4 w 30"/>
                  <a:gd name="T17" fmla="*/ 71 h 88"/>
                  <a:gd name="T18" fmla="*/ 0 w 30"/>
                  <a:gd name="T19" fmla="*/ 79 h 88"/>
                  <a:gd name="T20" fmla="*/ 14 w 30"/>
                  <a:gd name="T21" fmla="*/ 42 h 88"/>
                  <a:gd name="T22" fmla="*/ 15 w 30"/>
                  <a:gd name="T23" fmla="*/ 45 h 88"/>
                  <a:gd name="T24" fmla="*/ 21 w 30"/>
                  <a:gd name="T25" fmla="*/ 31 h 88"/>
                  <a:gd name="T26" fmla="*/ 20 w 30"/>
                  <a:gd name="T27" fmla="*/ 28 h 88"/>
                  <a:gd name="T28" fmla="*/ 28 w 30"/>
                  <a:gd name="T29" fmla="*/ 7 h 88"/>
                  <a:gd name="T30" fmla="*/ 27 w 30"/>
                  <a:gd name="T31" fmla="*/ 12 h 88"/>
                  <a:gd name="T32" fmla="*/ 28 w 30"/>
                  <a:gd name="T33" fmla="*/ 10 h 88"/>
                  <a:gd name="T34" fmla="*/ 22 w 30"/>
                  <a:gd name="T35" fmla="*/ 29 h 88"/>
                  <a:gd name="T36" fmla="*/ 16 w 30"/>
                  <a:gd name="T37" fmla="*/ 45 h 88"/>
                  <a:gd name="T38" fmla="*/ 12 w 30"/>
                  <a:gd name="T39"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88">
                    <a:moveTo>
                      <a:pt x="12" y="58"/>
                    </a:moveTo>
                    <a:cubicBezTo>
                      <a:pt x="13" y="56"/>
                      <a:pt x="14" y="54"/>
                      <a:pt x="15" y="54"/>
                    </a:cubicBezTo>
                    <a:cubicBezTo>
                      <a:pt x="14" y="60"/>
                      <a:pt x="9" y="70"/>
                      <a:pt x="6" y="78"/>
                    </a:cubicBezTo>
                    <a:cubicBezTo>
                      <a:pt x="11" y="64"/>
                      <a:pt x="13" y="55"/>
                      <a:pt x="14" y="48"/>
                    </a:cubicBezTo>
                    <a:cubicBezTo>
                      <a:pt x="13" y="48"/>
                      <a:pt x="12" y="52"/>
                      <a:pt x="11" y="55"/>
                    </a:cubicBezTo>
                    <a:cubicBezTo>
                      <a:pt x="13" y="54"/>
                      <a:pt x="8" y="68"/>
                      <a:pt x="6" y="74"/>
                    </a:cubicBezTo>
                    <a:cubicBezTo>
                      <a:pt x="1" y="88"/>
                      <a:pt x="5" y="72"/>
                      <a:pt x="1" y="82"/>
                    </a:cubicBezTo>
                    <a:cubicBezTo>
                      <a:pt x="1" y="78"/>
                      <a:pt x="7" y="69"/>
                      <a:pt x="8" y="65"/>
                    </a:cubicBezTo>
                    <a:cubicBezTo>
                      <a:pt x="8" y="63"/>
                      <a:pt x="6" y="66"/>
                      <a:pt x="4" y="71"/>
                    </a:cubicBezTo>
                    <a:cubicBezTo>
                      <a:pt x="3" y="75"/>
                      <a:pt x="1" y="80"/>
                      <a:pt x="0" y="79"/>
                    </a:cubicBezTo>
                    <a:cubicBezTo>
                      <a:pt x="5" y="67"/>
                      <a:pt x="9" y="54"/>
                      <a:pt x="14" y="42"/>
                    </a:cubicBezTo>
                    <a:cubicBezTo>
                      <a:pt x="15" y="40"/>
                      <a:pt x="14" y="44"/>
                      <a:pt x="15" y="45"/>
                    </a:cubicBezTo>
                    <a:cubicBezTo>
                      <a:pt x="16" y="42"/>
                      <a:pt x="18" y="37"/>
                      <a:pt x="21" y="31"/>
                    </a:cubicBezTo>
                    <a:cubicBezTo>
                      <a:pt x="22" y="27"/>
                      <a:pt x="21" y="28"/>
                      <a:pt x="20" y="28"/>
                    </a:cubicBezTo>
                    <a:cubicBezTo>
                      <a:pt x="23" y="22"/>
                      <a:pt x="25" y="19"/>
                      <a:pt x="28" y="7"/>
                    </a:cubicBezTo>
                    <a:cubicBezTo>
                      <a:pt x="30" y="0"/>
                      <a:pt x="28" y="7"/>
                      <a:pt x="27" y="12"/>
                    </a:cubicBezTo>
                    <a:cubicBezTo>
                      <a:pt x="25" y="17"/>
                      <a:pt x="24" y="22"/>
                      <a:pt x="28" y="10"/>
                    </a:cubicBezTo>
                    <a:cubicBezTo>
                      <a:pt x="27" y="13"/>
                      <a:pt x="25" y="21"/>
                      <a:pt x="22" y="29"/>
                    </a:cubicBezTo>
                    <a:cubicBezTo>
                      <a:pt x="20" y="37"/>
                      <a:pt x="17" y="44"/>
                      <a:pt x="16" y="45"/>
                    </a:cubicBezTo>
                    <a:cubicBezTo>
                      <a:pt x="11" y="56"/>
                      <a:pt x="17" y="47"/>
                      <a:pt x="1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1" name="Freeform 6939">
                <a:extLst>
                  <a:ext uri="{FF2B5EF4-FFF2-40B4-BE49-F238E27FC236}">
                    <a16:creationId xmlns:a16="http://schemas.microsoft.com/office/drawing/2014/main" id="{D7649CAE-8658-4F33-B74F-38EE267D3420}"/>
                  </a:ext>
                </a:extLst>
              </p:cNvPr>
              <p:cNvSpPr>
                <a:spLocks/>
              </p:cNvSpPr>
              <p:nvPr/>
            </p:nvSpPr>
            <p:spPr bwMode="auto">
              <a:xfrm>
                <a:off x="2338" y="2604"/>
                <a:ext cx="18" cy="5"/>
              </a:xfrm>
              <a:custGeom>
                <a:avLst/>
                <a:gdLst>
                  <a:gd name="T0" fmla="*/ 18 w 32"/>
                  <a:gd name="T1" fmla="*/ 9 h 9"/>
                  <a:gd name="T2" fmla="*/ 16 w 32"/>
                  <a:gd name="T3" fmla="*/ 7 h 9"/>
                  <a:gd name="T4" fmla="*/ 27 w 32"/>
                  <a:gd name="T5" fmla="*/ 5 h 9"/>
                  <a:gd name="T6" fmla="*/ 21 w 32"/>
                  <a:gd name="T7" fmla="*/ 4 h 9"/>
                  <a:gd name="T8" fmla="*/ 7 w 32"/>
                  <a:gd name="T9" fmla="*/ 7 h 9"/>
                  <a:gd name="T10" fmla="*/ 5 w 32"/>
                  <a:gd name="T11" fmla="*/ 5 h 9"/>
                  <a:gd name="T12" fmla="*/ 3 w 32"/>
                  <a:gd name="T13" fmla="*/ 3 h 9"/>
                  <a:gd name="T14" fmla="*/ 5 w 32"/>
                  <a:gd name="T15" fmla="*/ 0 h 9"/>
                  <a:gd name="T16" fmla="*/ 23 w 32"/>
                  <a:gd name="T17" fmla="*/ 2 h 9"/>
                  <a:gd name="T18" fmla="*/ 18 w 32"/>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9">
                    <a:moveTo>
                      <a:pt x="18" y="9"/>
                    </a:moveTo>
                    <a:cubicBezTo>
                      <a:pt x="24" y="7"/>
                      <a:pt x="15" y="9"/>
                      <a:pt x="16" y="7"/>
                    </a:cubicBezTo>
                    <a:cubicBezTo>
                      <a:pt x="27" y="5"/>
                      <a:pt x="27" y="5"/>
                      <a:pt x="27" y="5"/>
                    </a:cubicBezTo>
                    <a:cubicBezTo>
                      <a:pt x="23" y="5"/>
                      <a:pt x="22" y="5"/>
                      <a:pt x="21" y="4"/>
                    </a:cubicBezTo>
                    <a:cubicBezTo>
                      <a:pt x="19" y="5"/>
                      <a:pt x="14" y="6"/>
                      <a:pt x="7" y="7"/>
                    </a:cubicBezTo>
                    <a:cubicBezTo>
                      <a:pt x="9" y="5"/>
                      <a:pt x="27" y="2"/>
                      <a:pt x="5" y="5"/>
                    </a:cubicBezTo>
                    <a:cubicBezTo>
                      <a:pt x="7" y="4"/>
                      <a:pt x="19" y="0"/>
                      <a:pt x="3" y="3"/>
                    </a:cubicBezTo>
                    <a:cubicBezTo>
                      <a:pt x="8" y="1"/>
                      <a:pt x="0" y="1"/>
                      <a:pt x="5" y="0"/>
                    </a:cubicBezTo>
                    <a:cubicBezTo>
                      <a:pt x="7" y="1"/>
                      <a:pt x="17" y="1"/>
                      <a:pt x="23" y="2"/>
                    </a:cubicBezTo>
                    <a:cubicBezTo>
                      <a:pt x="29" y="3"/>
                      <a:pt x="32" y="5"/>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2" name="Freeform 6940">
                <a:extLst>
                  <a:ext uri="{FF2B5EF4-FFF2-40B4-BE49-F238E27FC236}">
                    <a16:creationId xmlns:a16="http://schemas.microsoft.com/office/drawing/2014/main" id="{2FB58D32-23D9-4EBF-AA3A-08297C7C5F18}"/>
                  </a:ext>
                </a:extLst>
              </p:cNvPr>
              <p:cNvSpPr>
                <a:spLocks/>
              </p:cNvSpPr>
              <p:nvPr/>
            </p:nvSpPr>
            <p:spPr bwMode="auto">
              <a:xfrm>
                <a:off x="2736" y="2245"/>
                <a:ext cx="9" cy="25"/>
              </a:xfrm>
              <a:custGeom>
                <a:avLst/>
                <a:gdLst>
                  <a:gd name="T0" fmla="*/ 11 w 16"/>
                  <a:gd name="T1" fmla="*/ 12 h 44"/>
                  <a:gd name="T2" fmla="*/ 14 w 16"/>
                  <a:gd name="T3" fmla="*/ 15 h 44"/>
                  <a:gd name="T4" fmla="*/ 9 w 16"/>
                  <a:gd name="T5" fmla="*/ 24 h 44"/>
                  <a:gd name="T6" fmla="*/ 1 w 16"/>
                  <a:gd name="T7" fmla="*/ 44 h 44"/>
                  <a:gd name="T8" fmla="*/ 8 w 16"/>
                  <a:gd name="T9" fmla="*/ 20 h 44"/>
                  <a:gd name="T10" fmla="*/ 11 w 16"/>
                  <a:gd name="T11" fmla="*/ 12 h 44"/>
                </a:gdLst>
                <a:ahLst/>
                <a:cxnLst>
                  <a:cxn ang="0">
                    <a:pos x="T0" y="T1"/>
                  </a:cxn>
                  <a:cxn ang="0">
                    <a:pos x="T2" y="T3"/>
                  </a:cxn>
                  <a:cxn ang="0">
                    <a:pos x="T4" y="T5"/>
                  </a:cxn>
                  <a:cxn ang="0">
                    <a:pos x="T6" y="T7"/>
                  </a:cxn>
                  <a:cxn ang="0">
                    <a:pos x="T8" y="T9"/>
                  </a:cxn>
                  <a:cxn ang="0">
                    <a:pos x="T10" y="T11"/>
                  </a:cxn>
                </a:cxnLst>
                <a:rect l="0" t="0" r="r" b="b"/>
                <a:pathLst>
                  <a:path w="16" h="44">
                    <a:moveTo>
                      <a:pt x="11" y="12"/>
                    </a:moveTo>
                    <a:cubicBezTo>
                      <a:pt x="16" y="0"/>
                      <a:pt x="13" y="16"/>
                      <a:pt x="14" y="15"/>
                    </a:cubicBezTo>
                    <a:cubicBezTo>
                      <a:pt x="12" y="20"/>
                      <a:pt x="11" y="21"/>
                      <a:pt x="9" y="24"/>
                    </a:cubicBezTo>
                    <a:cubicBezTo>
                      <a:pt x="7" y="27"/>
                      <a:pt x="5" y="31"/>
                      <a:pt x="1" y="44"/>
                    </a:cubicBezTo>
                    <a:cubicBezTo>
                      <a:pt x="0" y="42"/>
                      <a:pt x="6" y="27"/>
                      <a:pt x="8" y="20"/>
                    </a:cubicBezTo>
                    <a:cubicBezTo>
                      <a:pt x="5" y="31"/>
                      <a:pt x="10" y="21"/>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3" name="Freeform 6941">
                <a:extLst>
                  <a:ext uri="{FF2B5EF4-FFF2-40B4-BE49-F238E27FC236}">
                    <a16:creationId xmlns:a16="http://schemas.microsoft.com/office/drawing/2014/main" id="{1E4AA024-F1F5-4556-9207-72FC831426FE}"/>
                  </a:ext>
                </a:extLst>
              </p:cNvPr>
              <p:cNvSpPr>
                <a:spLocks/>
              </p:cNvSpPr>
              <p:nvPr/>
            </p:nvSpPr>
            <p:spPr bwMode="auto">
              <a:xfrm>
                <a:off x="2664" y="2394"/>
                <a:ext cx="13" cy="17"/>
              </a:xfrm>
              <a:custGeom>
                <a:avLst/>
                <a:gdLst>
                  <a:gd name="T0" fmla="*/ 13 w 24"/>
                  <a:gd name="T1" fmla="*/ 9 h 30"/>
                  <a:gd name="T2" fmla="*/ 24 w 24"/>
                  <a:gd name="T3" fmla="*/ 0 h 30"/>
                  <a:gd name="T4" fmla="*/ 16 w 24"/>
                  <a:gd name="T5" fmla="*/ 15 h 30"/>
                  <a:gd name="T6" fmla="*/ 14 w 24"/>
                  <a:gd name="T7" fmla="*/ 12 h 30"/>
                  <a:gd name="T8" fmla="*/ 12 w 24"/>
                  <a:gd name="T9" fmla="*/ 18 h 30"/>
                  <a:gd name="T10" fmla="*/ 3 w 24"/>
                  <a:gd name="T11" fmla="*/ 30 h 30"/>
                  <a:gd name="T12" fmla="*/ 0 w 24"/>
                  <a:gd name="T13" fmla="*/ 29 h 30"/>
                  <a:gd name="T14" fmla="*/ 17 w 24"/>
                  <a:gd name="T15" fmla="*/ 6 h 30"/>
                  <a:gd name="T16" fmla="*/ 9 w 24"/>
                  <a:gd name="T17" fmla="*/ 15 h 30"/>
                  <a:gd name="T18" fmla="*/ 13 w 24"/>
                  <a:gd name="T19"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0">
                    <a:moveTo>
                      <a:pt x="13" y="9"/>
                    </a:moveTo>
                    <a:cubicBezTo>
                      <a:pt x="18" y="3"/>
                      <a:pt x="21" y="1"/>
                      <a:pt x="24" y="0"/>
                    </a:cubicBezTo>
                    <a:cubicBezTo>
                      <a:pt x="17" y="10"/>
                      <a:pt x="22" y="5"/>
                      <a:pt x="16" y="15"/>
                    </a:cubicBezTo>
                    <a:cubicBezTo>
                      <a:pt x="12" y="17"/>
                      <a:pt x="18" y="10"/>
                      <a:pt x="14" y="12"/>
                    </a:cubicBezTo>
                    <a:cubicBezTo>
                      <a:pt x="7" y="21"/>
                      <a:pt x="12" y="17"/>
                      <a:pt x="12" y="18"/>
                    </a:cubicBezTo>
                    <a:cubicBezTo>
                      <a:pt x="8" y="24"/>
                      <a:pt x="8" y="22"/>
                      <a:pt x="3" y="30"/>
                    </a:cubicBezTo>
                    <a:cubicBezTo>
                      <a:pt x="12" y="16"/>
                      <a:pt x="5" y="25"/>
                      <a:pt x="0" y="29"/>
                    </a:cubicBezTo>
                    <a:cubicBezTo>
                      <a:pt x="4" y="25"/>
                      <a:pt x="11" y="14"/>
                      <a:pt x="17" y="6"/>
                    </a:cubicBezTo>
                    <a:cubicBezTo>
                      <a:pt x="15" y="7"/>
                      <a:pt x="13" y="10"/>
                      <a:pt x="9" y="15"/>
                    </a:cubicBezTo>
                    <a:cubicBezTo>
                      <a:pt x="9" y="14"/>
                      <a:pt x="14" y="9"/>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4" name="Freeform 6942">
                <a:extLst>
                  <a:ext uri="{FF2B5EF4-FFF2-40B4-BE49-F238E27FC236}">
                    <a16:creationId xmlns:a16="http://schemas.microsoft.com/office/drawing/2014/main" id="{27A4FCAA-F8B6-4219-B63D-DF69C0A0452D}"/>
                  </a:ext>
                </a:extLst>
              </p:cNvPr>
              <p:cNvSpPr>
                <a:spLocks/>
              </p:cNvSpPr>
              <p:nvPr/>
            </p:nvSpPr>
            <p:spPr bwMode="auto">
              <a:xfrm>
                <a:off x="2425" y="2578"/>
                <a:ext cx="19" cy="8"/>
              </a:xfrm>
              <a:custGeom>
                <a:avLst/>
                <a:gdLst>
                  <a:gd name="T0" fmla="*/ 14 w 33"/>
                  <a:gd name="T1" fmla="*/ 6 h 14"/>
                  <a:gd name="T2" fmla="*/ 33 w 33"/>
                  <a:gd name="T3" fmla="*/ 1 h 14"/>
                  <a:gd name="T4" fmla="*/ 19 w 33"/>
                  <a:gd name="T5" fmla="*/ 10 h 14"/>
                  <a:gd name="T6" fmla="*/ 9 w 33"/>
                  <a:gd name="T7" fmla="*/ 13 h 14"/>
                  <a:gd name="T8" fmla="*/ 0 w 33"/>
                  <a:gd name="T9" fmla="*/ 14 h 14"/>
                  <a:gd name="T10" fmla="*/ 14 w 33"/>
                  <a:gd name="T11" fmla="*/ 6 h 14"/>
                </a:gdLst>
                <a:ahLst/>
                <a:cxnLst>
                  <a:cxn ang="0">
                    <a:pos x="T0" y="T1"/>
                  </a:cxn>
                  <a:cxn ang="0">
                    <a:pos x="T2" y="T3"/>
                  </a:cxn>
                  <a:cxn ang="0">
                    <a:pos x="T4" y="T5"/>
                  </a:cxn>
                  <a:cxn ang="0">
                    <a:pos x="T6" y="T7"/>
                  </a:cxn>
                  <a:cxn ang="0">
                    <a:pos x="T8" y="T9"/>
                  </a:cxn>
                  <a:cxn ang="0">
                    <a:pos x="T10" y="T11"/>
                  </a:cxn>
                </a:cxnLst>
                <a:rect l="0" t="0" r="r" b="b"/>
                <a:pathLst>
                  <a:path w="33" h="14">
                    <a:moveTo>
                      <a:pt x="14" y="6"/>
                    </a:moveTo>
                    <a:cubicBezTo>
                      <a:pt x="22" y="4"/>
                      <a:pt x="30" y="0"/>
                      <a:pt x="33" y="1"/>
                    </a:cubicBezTo>
                    <a:cubicBezTo>
                      <a:pt x="19" y="5"/>
                      <a:pt x="17" y="8"/>
                      <a:pt x="19" y="10"/>
                    </a:cubicBezTo>
                    <a:cubicBezTo>
                      <a:pt x="9" y="13"/>
                      <a:pt x="9" y="13"/>
                      <a:pt x="9" y="13"/>
                    </a:cubicBezTo>
                    <a:cubicBezTo>
                      <a:pt x="10" y="11"/>
                      <a:pt x="17" y="9"/>
                      <a:pt x="0" y="14"/>
                    </a:cubicBezTo>
                    <a:cubicBezTo>
                      <a:pt x="3" y="13"/>
                      <a:pt x="19" y="7"/>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5" name="Freeform 6943">
                <a:extLst>
                  <a:ext uri="{FF2B5EF4-FFF2-40B4-BE49-F238E27FC236}">
                    <a16:creationId xmlns:a16="http://schemas.microsoft.com/office/drawing/2014/main" id="{64665F43-EC42-4F46-ACFA-8509FA517D74}"/>
                  </a:ext>
                </a:extLst>
              </p:cNvPr>
              <p:cNvSpPr>
                <a:spLocks/>
              </p:cNvSpPr>
              <p:nvPr/>
            </p:nvSpPr>
            <p:spPr bwMode="auto">
              <a:xfrm>
                <a:off x="2583" y="2490"/>
                <a:ext cx="9" cy="8"/>
              </a:xfrm>
              <a:custGeom>
                <a:avLst/>
                <a:gdLst>
                  <a:gd name="T0" fmla="*/ 6 w 15"/>
                  <a:gd name="T1" fmla="*/ 10 h 14"/>
                  <a:gd name="T2" fmla="*/ 2 w 15"/>
                  <a:gd name="T3" fmla="*/ 9 h 14"/>
                  <a:gd name="T4" fmla="*/ 14 w 15"/>
                  <a:gd name="T5" fmla="*/ 3 h 14"/>
                  <a:gd name="T6" fmla="*/ 6 w 15"/>
                  <a:gd name="T7" fmla="*/ 10 h 14"/>
                </a:gdLst>
                <a:ahLst/>
                <a:cxnLst>
                  <a:cxn ang="0">
                    <a:pos x="T0" y="T1"/>
                  </a:cxn>
                  <a:cxn ang="0">
                    <a:pos x="T2" y="T3"/>
                  </a:cxn>
                  <a:cxn ang="0">
                    <a:pos x="T4" y="T5"/>
                  </a:cxn>
                  <a:cxn ang="0">
                    <a:pos x="T6" y="T7"/>
                  </a:cxn>
                </a:cxnLst>
                <a:rect l="0" t="0" r="r" b="b"/>
                <a:pathLst>
                  <a:path w="15" h="14">
                    <a:moveTo>
                      <a:pt x="6" y="10"/>
                    </a:moveTo>
                    <a:cubicBezTo>
                      <a:pt x="0" y="14"/>
                      <a:pt x="10" y="4"/>
                      <a:pt x="2" y="9"/>
                    </a:cubicBezTo>
                    <a:cubicBezTo>
                      <a:pt x="13" y="0"/>
                      <a:pt x="15" y="0"/>
                      <a:pt x="14" y="3"/>
                    </a:cubicBezTo>
                    <a:cubicBezTo>
                      <a:pt x="10" y="6"/>
                      <a:pt x="6"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6" name="Freeform 6944">
                <a:extLst>
                  <a:ext uri="{FF2B5EF4-FFF2-40B4-BE49-F238E27FC236}">
                    <a16:creationId xmlns:a16="http://schemas.microsoft.com/office/drawing/2014/main" id="{C2FD460B-FB02-41D9-9CA4-75DAB4D3941B}"/>
                  </a:ext>
                </a:extLst>
              </p:cNvPr>
              <p:cNvSpPr>
                <a:spLocks/>
              </p:cNvSpPr>
              <p:nvPr/>
            </p:nvSpPr>
            <p:spPr bwMode="auto">
              <a:xfrm>
                <a:off x="2199" y="1662"/>
                <a:ext cx="12" cy="4"/>
              </a:xfrm>
              <a:custGeom>
                <a:avLst/>
                <a:gdLst>
                  <a:gd name="T0" fmla="*/ 21 w 21"/>
                  <a:gd name="T1" fmla="*/ 0 h 6"/>
                  <a:gd name="T2" fmla="*/ 0 w 21"/>
                  <a:gd name="T3" fmla="*/ 6 h 6"/>
                  <a:gd name="T4" fmla="*/ 21 w 21"/>
                  <a:gd name="T5" fmla="*/ 0 h 6"/>
                </a:gdLst>
                <a:ahLst/>
                <a:cxnLst>
                  <a:cxn ang="0">
                    <a:pos x="T0" y="T1"/>
                  </a:cxn>
                  <a:cxn ang="0">
                    <a:pos x="T2" y="T3"/>
                  </a:cxn>
                  <a:cxn ang="0">
                    <a:pos x="T4" y="T5"/>
                  </a:cxn>
                </a:cxnLst>
                <a:rect l="0" t="0" r="r" b="b"/>
                <a:pathLst>
                  <a:path w="21" h="6">
                    <a:moveTo>
                      <a:pt x="21" y="0"/>
                    </a:moveTo>
                    <a:cubicBezTo>
                      <a:pt x="21" y="1"/>
                      <a:pt x="8" y="5"/>
                      <a:pt x="0" y="6"/>
                    </a:cubicBezTo>
                    <a:cubicBezTo>
                      <a:pt x="10" y="4"/>
                      <a:pt x="13" y="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7" name="Freeform 6945">
                <a:extLst>
                  <a:ext uri="{FF2B5EF4-FFF2-40B4-BE49-F238E27FC236}">
                    <a16:creationId xmlns:a16="http://schemas.microsoft.com/office/drawing/2014/main" id="{33FE77A4-CF94-4DA9-808F-BED47C28F1A3}"/>
                  </a:ext>
                </a:extLst>
              </p:cNvPr>
              <p:cNvSpPr>
                <a:spLocks/>
              </p:cNvSpPr>
              <p:nvPr/>
            </p:nvSpPr>
            <p:spPr bwMode="auto">
              <a:xfrm>
                <a:off x="2710" y="1918"/>
                <a:ext cx="10" cy="17"/>
              </a:xfrm>
              <a:custGeom>
                <a:avLst/>
                <a:gdLst>
                  <a:gd name="T0" fmla="*/ 13 w 19"/>
                  <a:gd name="T1" fmla="*/ 22 h 31"/>
                  <a:gd name="T2" fmla="*/ 14 w 19"/>
                  <a:gd name="T3" fmla="*/ 27 h 31"/>
                  <a:gd name="T4" fmla="*/ 5 w 19"/>
                  <a:gd name="T5" fmla="*/ 8 h 31"/>
                  <a:gd name="T6" fmla="*/ 12 w 19"/>
                  <a:gd name="T7" fmla="*/ 25 h 31"/>
                  <a:gd name="T8" fmla="*/ 9 w 19"/>
                  <a:gd name="T9" fmla="*/ 21 h 31"/>
                  <a:gd name="T10" fmla="*/ 2 w 19"/>
                  <a:gd name="T11" fmla="*/ 7 h 31"/>
                  <a:gd name="T12" fmla="*/ 4 w 19"/>
                  <a:gd name="T13" fmla="*/ 4 h 31"/>
                  <a:gd name="T14" fmla="*/ 13 w 19"/>
                  <a:gd name="T15" fmla="*/ 2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1">
                    <a:moveTo>
                      <a:pt x="13" y="22"/>
                    </a:moveTo>
                    <a:cubicBezTo>
                      <a:pt x="19" y="31"/>
                      <a:pt x="6" y="10"/>
                      <a:pt x="14" y="27"/>
                    </a:cubicBezTo>
                    <a:cubicBezTo>
                      <a:pt x="10" y="21"/>
                      <a:pt x="9" y="15"/>
                      <a:pt x="5" y="8"/>
                    </a:cubicBezTo>
                    <a:cubicBezTo>
                      <a:pt x="4" y="9"/>
                      <a:pt x="10" y="20"/>
                      <a:pt x="12" y="25"/>
                    </a:cubicBezTo>
                    <a:cubicBezTo>
                      <a:pt x="13" y="28"/>
                      <a:pt x="12" y="25"/>
                      <a:pt x="9" y="21"/>
                    </a:cubicBezTo>
                    <a:cubicBezTo>
                      <a:pt x="2" y="7"/>
                      <a:pt x="2" y="7"/>
                      <a:pt x="2" y="7"/>
                    </a:cubicBezTo>
                    <a:cubicBezTo>
                      <a:pt x="0" y="0"/>
                      <a:pt x="4" y="8"/>
                      <a:pt x="4" y="4"/>
                    </a:cubicBezTo>
                    <a:cubicBezTo>
                      <a:pt x="9" y="16"/>
                      <a:pt x="11" y="17"/>
                      <a:pt x="1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8" name="Freeform 6946">
                <a:extLst>
                  <a:ext uri="{FF2B5EF4-FFF2-40B4-BE49-F238E27FC236}">
                    <a16:creationId xmlns:a16="http://schemas.microsoft.com/office/drawing/2014/main" id="{A3D28A55-ABC7-4A9E-BF3C-6A895E2D6F8C}"/>
                  </a:ext>
                </a:extLst>
              </p:cNvPr>
              <p:cNvSpPr>
                <a:spLocks/>
              </p:cNvSpPr>
              <p:nvPr/>
            </p:nvSpPr>
            <p:spPr bwMode="auto">
              <a:xfrm>
                <a:off x="2756" y="2078"/>
                <a:ext cx="1" cy="14"/>
              </a:xfrm>
              <a:custGeom>
                <a:avLst/>
                <a:gdLst>
                  <a:gd name="T0" fmla="*/ 1 w 3"/>
                  <a:gd name="T1" fmla="*/ 15 h 25"/>
                  <a:gd name="T2" fmla="*/ 3 w 3"/>
                  <a:gd name="T3" fmla="*/ 17 h 25"/>
                  <a:gd name="T4" fmla="*/ 3 w 3"/>
                  <a:gd name="T5" fmla="*/ 25 h 25"/>
                  <a:gd name="T6" fmla="*/ 2 w 3"/>
                  <a:gd name="T7" fmla="*/ 25 h 25"/>
                  <a:gd name="T8" fmla="*/ 0 w 3"/>
                  <a:gd name="T9" fmla="*/ 1 h 25"/>
                  <a:gd name="T10" fmla="*/ 2 w 3"/>
                  <a:gd name="T11" fmla="*/ 0 h 25"/>
                  <a:gd name="T12" fmla="*/ 1 w 3"/>
                  <a:gd name="T13" fmla="*/ 15 h 25"/>
                </a:gdLst>
                <a:ahLst/>
                <a:cxnLst>
                  <a:cxn ang="0">
                    <a:pos x="T0" y="T1"/>
                  </a:cxn>
                  <a:cxn ang="0">
                    <a:pos x="T2" y="T3"/>
                  </a:cxn>
                  <a:cxn ang="0">
                    <a:pos x="T4" y="T5"/>
                  </a:cxn>
                  <a:cxn ang="0">
                    <a:pos x="T6" y="T7"/>
                  </a:cxn>
                  <a:cxn ang="0">
                    <a:pos x="T8" y="T9"/>
                  </a:cxn>
                  <a:cxn ang="0">
                    <a:pos x="T10" y="T11"/>
                  </a:cxn>
                  <a:cxn ang="0">
                    <a:pos x="T12" y="T13"/>
                  </a:cxn>
                </a:cxnLst>
                <a:rect l="0" t="0" r="r" b="b"/>
                <a:pathLst>
                  <a:path w="3" h="25">
                    <a:moveTo>
                      <a:pt x="1" y="15"/>
                    </a:moveTo>
                    <a:cubicBezTo>
                      <a:pt x="2" y="23"/>
                      <a:pt x="2" y="10"/>
                      <a:pt x="3" y="17"/>
                    </a:cubicBezTo>
                    <a:cubicBezTo>
                      <a:pt x="3" y="20"/>
                      <a:pt x="3" y="21"/>
                      <a:pt x="3" y="25"/>
                    </a:cubicBezTo>
                    <a:cubicBezTo>
                      <a:pt x="2" y="25"/>
                      <a:pt x="2" y="25"/>
                      <a:pt x="2" y="25"/>
                    </a:cubicBezTo>
                    <a:cubicBezTo>
                      <a:pt x="1" y="15"/>
                      <a:pt x="2" y="15"/>
                      <a:pt x="0" y="1"/>
                    </a:cubicBezTo>
                    <a:cubicBezTo>
                      <a:pt x="2" y="0"/>
                      <a:pt x="2" y="0"/>
                      <a:pt x="2" y="0"/>
                    </a:cubicBezTo>
                    <a:cubicBezTo>
                      <a:pt x="3" y="9"/>
                      <a:pt x="2" y="11"/>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9" name="Freeform 6947">
                <a:extLst>
                  <a:ext uri="{FF2B5EF4-FFF2-40B4-BE49-F238E27FC236}">
                    <a16:creationId xmlns:a16="http://schemas.microsoft.com/office/drawing/2014/main" id="{43A29E15-3A2F-4DAE-908E-BB3EC588FD1C}"/>
                  </a:ext>
                </a:extLst>
              </p:cNvPr>
              <p:cNvSpPr>
                <a:spLocks/>
              </p:cNvSpPr>
              <p:nvPr/>
            </p:nvSpPr>
            <p:spPr bwMode="auto">
              <a:xfrm>
                <a:off x="2265" y="1655"/>
                <a:ext cx="14" cy="1"/>
              </a:xfrm>
              <a:custGeom>
                <a:avLst/>
                <a:gdLst>
                  <a:gd name="T0" fmla="*/ 12 w 24"/>
                  <a:gd name="T1" fmla="*/ 3 h 3"/>
                  <a:gd name="T2" fmla="*/ 0 w 24"/>
                  <a:gd name="T3" fmla="*/ 1 h 3"/>
                  <a:gd name="T4" fmla="*/ 4 w 24"/>
                  <a:gd name="T5" fmla="*/ 2 h 3"/>
                  <a:gd name="T6" fmla="*/ 13 w 24"/>
                  <a:gd name="T7" fmla="*/ 0 h 3"/>
                  <a:gd name="T8" fmla="*/ 24 w 24"/>
                  <a:gd name="T9" fmla="*/ 1 h 3"/>
                  <a:gd name="T10" fmla="*/ 12 w 24"/>
                  <a:gd name="T11" fmla="*/ 3 h 3"/>
                </a:gdLst>
                <a:ahLst/>
                <a:cxnLst>
                  <a:cxn ang="0">
                    <a:pos x="T0" y="T1"/>
                  </a:cxn>
                  <a:cxn ang="0">
                    <a:pos x="T2" y="T3"/>
                  </a:cxn>
                  <a:cxn ang="0">
                    <a:pos x="T4" y="T5"/>
                  </a:cxn>
                  <a:cxn ang="0">
                    <a:pos x="T6" y="T7"/>
                  </a:cxn>
                  <a:cxn ang="0">
                    <a:pos x="T8" y="T9"/>
                  </a:cxn>
                  <a:cxn ang="0">
                    <a:pos x="T10" y="T11"/>
                  </a:cxn>
                </a:cxnLst>
                <a:rect l="0" t="0" r="r" b="b"/>
                <a:pathLst>
                  <a:path w="24" h="3">
                    <a:moveTo>
                      <a:pt x="12" y="3"/>
                    </a:moveTo>
                    <a:cubicBezTo>
                      <a:pt x="9" y="2"/>
                      <a:pt x="1" y="3"/>
                      <a:pt x="0" y="1"/>
                    </a:cubicBezTo>
                    <a:cubicBezTo>
                      <a:pt x="3" y="1"/>
                      <a:pt x="4" y="1"/>
                      <a:pt x="4" y="2"/>
                    </a:cubicBezTo>
                    <a:cubicBezTo>
                      <a:pt x="10" y="1"/>
                      <a:pt x="13" y="1"/>
                      <a:pt x="13" y="0"/>
                    </a:cubicBezTo>
                    <a:cubicBezTo>
                      <a:pt x="21" y="0"/>
                      <a:pt x="18" y="1"/>
                      <a:pt x="24" y="1"/>
                    </a:cubicBezTo>
                    <a:cubicBezTo>
                      <a:pt x="24" y="2"/>
                      <a:pt x="14" y="1"/>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0" name="Freeform 6948">
                <a:extLst>
                  <a:ext uri="{FF2B5EF4-FFF2-40B4-BE49-F238E27FC236}">
                    <a16:creationId xmlns:a16="http://schemas.microsoft.com/office/drawing/2014/main" id="{B8059171-813F-41F1-BA4D-82915BD6A978}"/>
                  </a:ext>
                </a:extLst>
              </p:cNvPr>
              <p:cNvSpPr>
                <a:spLocks/>
              </p:cNvSpPr>
              <p:nvPr/>
            </p:nvSpPr>
            <p:spPr bwMode="auto">
              <a:xfrm>
                <a:off x="2652" y="1826"/>
                <a:ext cx="9" cy="10"/>
              </a:xfrm>
              <a:custGeom>
                <a:avLst/>
                <a:gdLst>
                  <a:gd name="T0" fmla="*/ 8 w 15"/>
                  <a:gd name="T1" fmla="*/ 10 h 17"/>
                  <a:gd name="T2" fmla="*/ 7 w 15"/>
                  <a:gd name="T3" fmla="*/ 6 h 17"/>
                  <a:gd name="T4" fmla="*/ 15 w 15"/>
                  <a:gd name="T5" fmla="*/ 17 h 17"/>
                  <a:gd name="T6" fmla="*/ 4 w 15"/>
                  <a:gd name="T7" fmla="*/ 6 h 17"/>
                  <a:gd name="T8" fmla="*/ 8 w 15"/>
                  <a:gd name="T9" fmla="*/ 10 h 17"/>
                </a:gdLst>
                <a:ahLst/>
                <a:cxnLst>
                  <a:cxn ang="0">
                    <a:pos x="T0" y="T1"/>
                  </a:cxn>
                  <a:cxn ang="0">
                    <a:pos x="T2" y="T3"/>
                  </a:cxn>
                  <a:cxn ang="0">
                    <a:pos x="T4" y="T5"/>
                  </a:cxn>
                  <a:cxn ang="0">
                    <a:pos x="T6" y="T7"/>
                  </a:cxn>
                  <a:cxn ang="0">
                    <a:pos x="T8" y="T9"/>
                  </a:cxn>
                </a:cxnLst>
                <a:rect l="0" t="0" r="r" b="b"/>
                <a:pathLst>
                  <a:path w="15" h="17">
                    <a:moveTo>
                      <a:pt x="8" y="10"/>
                    </a:moveTo>
                    <a:cubicBezTo>
                      <a:pt x="7" y="9"/>
                      <a:pt x="6" y="7"/>
                      <a:pt x="7" y="6"/>
                    </a:cubicBezTo>
                    <a:cubicBezTo>
                      <a:pt x="9" y="10"/>
                      <a:pt x="12" y="13"/>
                      <a:pt x="15" y="17"/>
                    </a:cubicBezTo>
                    <a:cubicBezTo>
                      <a:pt x="14" y="17"/>
                      <a:pt x="9" y="12"/>
                      <a:pt x="4" y="6"/>
                    </a:cubicBezTo>
                    <a:cubicBezTo>
                      <a:pt x="0" y="0"/>
                      <a:pt x="5" y="7"/>
                      <a:pt x="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1" name="Freeform 6949">
                <a:extLst>
                  <a:ext uri="{FF2B5EF4-FFF2-40B4-BE49-F238E27FC236}">
                    <a16:creationId xmlns:a16="http://schemas.microsoft.com/office/drawing/2014/main" id="{ED0584FF-C76D-4CC4-99F9-4CA81062228B}"/>
                  </a:ext>
                </a:extLst>
              </p:cNvPr>
              <p:cNvSpPr>
                <a:spLocks/>
              </p:cNvSpPr>
              <p:nvPr/>
            </p:nvSpPr>
            <p:spPr bwMode="auto">
              <a:xfrm>
                <a:off x="2739" y="2230"/>
                <a:ext cx="6" cy="24"/>
              </a:xfrm>
              <a:custGeom>
                <a:avLst/>
                <a:gdLst>
                  <a:gd name="T0" fmla="*/ 6 w 10"/>
                  <a:gd name="T1" fmla="*/ 12 h 42"/>
                  <a:gd name="T2" fmla="*/ 7 w 10"/>
                  <a:gd name="T3" fmla="*/ 24 h 42"/>
                  <a:gd name="T4" fmla="*/ 2 w 10"/>
                  <a:gd name="T5" fmla="*/ 32 h 42"/>
                  <a:gd name="T6" fmla="*/ 1 w 10"/>
                  <a:gd name="T7" fmla="*/ 42 h 42"/>
                  <a:gd name="T8" fmla="*/ 0 w 10"/>
                  <a:gd name="T9" fmla="*/ 36 h 42"/>
                  <a:gd name="T10" fmla="*/ 6 w 10"/>
                  <a:gd name="T11" fmla="*/ 12 h 42"/>
                </a:gdLst>
                <a:ahLst/>
                <a:cxnLst>
                  <a:cxn ang="0">
                    <a:pos x="T0" y="T1"/>
                  </a:cxn>
                  <a:cxn ang="0">
                    <a:pos x="T2" y="T3"/>
                  </a:cxn>
                  <a:cxn ang="0">
                    <a:pos x="T4" y="T5"/>
                  </a:cxn>
                  <a:cxn ang="0">
                    <a:pos x="T6" y="T7"/>
                  </a:cxn>
                  <a:cxn ang="0">
                    <a:pos x="T8" y="T9"/>
                  </a:cxn>
                  <a:cxn ang="0">
                    <a:pos x="T10" y="T11"/>
                  </a:cxn>
                </a:cxnLst>
                <a:rect l="0" t="0" r="r" b="b"/>
                <a:pathLst>
                  <a:path w="10" h="42">
                    <a:moveTo>
                      <a:pt x="6" y="12"/>
                    </a:moveTo>
                    <a:cubicBezTo>
                      <a:pt x="10" y="0"/>
                      <a:pt x="9" y="14"/>
                      <a:pt x="7" y="24"/>
                    </a:cubicBezTo>
                    <a:cubicBezTo>
                      <a:pt x="8" y="17"/>
                      <a:pt x="4" y="27"/>
                      <a:pt x="2" y="32"/>
                    </a:cubicBezTo>
                    <a:cubicBezTo>
                      <a:pt x="0" y="38"/>
                      <a:pt x="5" y="28"/>
                      <a:pt x="1" y="42"/>
                    </a:cubicBezTo>
                    <a:cubicBezTo>
                      <a:pt x="0" y="41"/>
                      <a:pt x="0" y="38"/>
                      <a:pt x="0" y="36"/>
                    </a:cubicBezTo>
                    <a:cubicBezTo>
                      <a:pt x="2" y="30"/>
                      <a:pt x="5" y="20"/>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2" name="Freeform 6950">
                <a:extLst>
                  <a:ext uri="{FF2B5EF4-FFF2-40B4-BE49-F238E27FC236}">
                    <a16:creationId xmlns:a16="http://schemas.microsoft.com/office/drawing/2014/main" id="{DBC435DE-08FB-438A-800D-013EC9DF12F3}"/>
                  </a:ext>
                </a:extLst>
              </p:cNvPr>
              <p:cNvSpPr>
                <a:spLocks/>
              </p:cNvSpPr>
              <p:nvPr/>
            </p:nvSpPr>
            <p:spPr bwMode="auto">
              <a:xfrm>
                <a:off x="2138" y="2593"/>
                <a:ext cx="15" cy="6"/>
              </a:xfrm>
              <a:custGeom>
                <a:avLst/>
                <a:gdLst>
                  <a:gd name="T0" fmla="*/ 5 w 26"/>
                  <a:gd name="T1" fmla="*/ 4 h 9"/>
                  <a:gd name="T2" fmla="*/ 18 w 26"/>
                  <a:gd name="T3" fmla="*/ 4 h 9"/>
                  <a:gd name="T4" fmla="*/ 26 w 26"/>
                  <a:gd name="T5" fmla="*/ 9 h 9"/>
                  <a:gd name="T6" fmla="*/ 5 w 26"/>
                  <a:gd name="T7" fmla="*/ 4 h 9"/>
                </a:gdLst>
                <a:ahLst/>
                <a:cxnLst>
                  <a:cxn ang="0">
                    <a:pos x="T0" y="T1"/>
                  </a:cxn>
                  <a:cxn ang="0">
                    <a:pos x="T2" y="T3"/>
                  </a:cxn>
                  <a:cxn ang="0">
                    <a:pos x="T4" y="T5"/>
                  </a:cxn>
                  <a:cxn ang="0">
                    <a:pos x="T6" y="T7"/>
                  </a:cxn>
                </a:cxnLst>
                <a:rect l="0" t="0" r="r" b="b"/>
                <a:pathLst>
                  <a:path w="26" h="9">
                    <a:moveTo>
                      <a:pt x="5" y="4"/>
                    </a:moveTo>
                    <a:cubicBezTo>
                      <a:pt x="17" y="6"/>
                      <a:pt x="0" y="0"/>
                      <a:pt x="18" y="4"/>
                    </a:cubicBezTo>
                    <a:cubicBezTo>
                      <a:pt x="7" y="4"/>
                      <a:pt x="23" y="7"/>
                      <a:pt x="26" y="9"/>
                    </a:cubicBezTo>
                    <a:cubicBezTo>
                      <a:pt x="18" y="6"/>
                      <a:pt x="16" y="7"/>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3" name="Freeform 6951">
                <a:extLst>
                  <a:ext uri="{FF2B5EF4-FFF2-40B4-BE49-F238E27FC236}">
                    <a16:creationId xmlns:a16="http://schemas.microsoft.com/office/drawing/2014/main" id="{85821DE5-920B-4B81-ACD9-BA090D38BC48}"/>
                  </a:ext>
                </a:extLst>
              </p:cNvPr>
              <p:cNvSpPr>
                <a:spLocks/>
              </p:cNvSpPr>
              <p:nvPr/>
            </p:nvSpPr>
            <p:spPr bwMode="auto">
              <a:xfrm>
                <a:off x="2690" y="2358"/>
                <a:ext cx="5" cy="12"/>
              </a:xfrm>
              <a:custGeom>
                <a:avLst/>
                <a:gdLst>
                  <a:gd name="T0" fmla="*/ 3 w 9"/>
                  <a:gd name="T1" fmla="*/ 14 h 20"/>
                  <a:gd name="T2" fmla="*/ 0 w 9"/>
                  <a:gd name="T3" fmla="*/ 17 h 20"/>
                  <a:gd name="T4" fmla="*/ 2 w 9"/>
                  <a:gd name="T5" fmla="*/ 14 h 20"/>
                  <a:gd name="T6" fmla="*/ 5 w 9"/>
                  <a:gd name="T7" fmla="*/ 8 h 20"/>
                  <a:gd name="T8" fmla="*/ 7 w 9"/>
                  <a:gd name="T9" fmla="*/ 8 h 20"/>
                  <a:gd name="T10" fmla="*/ 0 w 9"/>
                  <a:gd name="T11" fmla="*/ 20 h 20"/>
                  <a:gd name="T12" fmla="*/ 3 w 9"/>
                  <a:gd name="T13" fmla="*/ 14 h 20"/>
                </a:gdLst>
                <a:ahLst/>
                <a:cxnLst>
                  <a:cxn ang="0">
                    <a:pos x="T0" y="T1"/>
                  </a:cxn>
                  <a:cxn ang="0">
                    <a:pos x="T2" y="T3"/>
                  </a:cxn>
                  <a:cxn ang="0">
                    <a:pos x="T4" y="T5"/>
                  </a:cxn>
                  <a:cxn ang="0">
                    <a:pos x="T6" y="T7"/>
                  </a:cxn>
                  <a:cxn ang="0">
                    <a:pos x="T8" y="T9"/>
                  </a:cxn>
                  <a:cxn ang="0">
                    <a:pos x="T10" y="T11"/>
                  </a:cxn>
                  <a:cxn ang="0">
                    <a:pos x="T12" y="T13"/>
                  </a:cxn>
                </a:cxnLst>
                <a:rect l="0" t="0" r="r" b="b"/>
                <a:pathLst>
                  <a:path w="9" h="20">
                    <a:moveTo>
                      <a:pt x="3" y="14"/>
                    </a:moveTo>
                    <a:cubicBezTo>
                      <a:pt x="2" y="16"/>
                      <a:pt x="0" y="17"/>
                      <a:pt x="0" y="17"/>
                    </a:cubicBezTo>
                    <a:cubicBezTo>
                      <a:pt x="4" y="9"/>
                      <a:pt x="2" y="13"/>
                      <a:pt x="2" y="14"/>
                    </a:cubicBezTo>
                    <a:cubicBezTo>
                      <a:pt x="6" y="9"/>
                      <a:pt x="5" y="8"/>
                      <a:pt x="5" y="8"/>
                    </a:cubicBezTo>
                    <a:cubicBezTo>
                      <a:pt x="9" y="0"/>
                      <a:pt x="7" y="7"/>
                      <a:pt x="7" y="8"/>
                    </a:cubicBezTo>
                    <a:cubicBezTo>
                      <a:pt x="3" y="14"/>
                      <a:pt x="5" y="12"/>
                      <a:pt x="0" y="20"/>
                    </a:cubicBezTo>
                    <a:cubicBezTo>
                      <a:pt x="0" y="20"/>
                      <a:pt x="2" y="16"/>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4" name="Freeform 6952">
                <a:extLst>
                  <a:ext uri="{FF2B5EF4-FFF2-40B4-BE49-F238E27FC236}">
                    <a16:creationId xmlns:a16="http://schemas.microsoft.com/office/drawing/2014/main" id="{44DDCB3F-6393-454A-A4FF-8B74443FB36B}"/>
                  </a:ext>
                </a:extLst>
              </p:cNvPr>
              <p:cNvSpPr>
                <a:spLocks/>
              </p:cNvSpPr>
              <p:nvPr/>
            </p:nvSpPr>
            <p:spPr bwMode="auto">
              <a:xfrm>
                <a:off x="2719" y="2299"/>
                <a:ext cx="5" cy="12"/>
              </a:xfrm>
              <a:custGeom>
                <a:avLst/>
                <a:gdLst>
                  <a:gd name="T0" fmla="*/ 8 w 9"/>
                  <a:gd name="T1" fmla="*/ 5 h 21"/>
                  <a:gd name="T2" fmla="*/ 0 w 9"/>
                  <a:gd name="T3" fmla="*/ 16 h 21"/>
                  <a:gd name="T4" fmla="*/ 5 w 9"/>
                  <a:gd name="T5" fmla="*/ 3 h 21"/>
                  <a:gd name="T6" fmla="*/ 3 w 9"/>
                  <a:gd name="T7" fmla="*/ 9 h 21"/>
                  <a:gd name="T8" fmla="*/ 8 w 9"/>
                  <a:gd name="T9" fmla="*/ 5 h 21"/>
                </a:gdLst>
                <a:ahLst/>
                <a:cxnLst>
                  <a:cxn ang="0">
                    <a:pos x="T0" y="T1"/>
                  </a:cxn>
                  <a:cxn ang="0">
                    <a:pos x="T2" y="T3"/>
                  </a:cxn>
                  <a:cxn ang="0">
                    <a:pos x="T4" y="T5"/>
                  </a:cxn>
                  <a:cxn ang="0">
                    <a:pos x="T6" y="T7"/>
                  </a:cxn>
                  <a:cxn ang="0">
                    <a:pos x="T8" y="T9"/>
                  </a:cxn>
                </a:cxnLst>
                <a:rect l="0" t="0" r="r" b="b"/>
                <a:pathLst>
                  <a:path w="9" h="21">
                    <a:moveTo>
                      <a:pt x="8" y="5"/>
                    </a:moveTo>
                    <a:cubicBezTo>
                      <a:pt x="1" y="21"/>
                      <a:pt x="7" y="0"/>
                      <a:pt x="0" y="16"/>
                    </a:cubicBezTo>
                    <a:cubicBezTo>
                      <a:pt x="0" y="15"/>
                      <a:pt x="3" y="8"/>
                      <a:pt x="5" y="3"/>
                    </a:cubicBezTo>
                    <a:cubicBezTo>
                      <a:pt x="5" y="3"/>
                      <a:pt x="3" y="7"/>
                      <a:pt x="3" y="9"/>
                    </a:cubicBezTo>
                    <a:cubicBezTo>
                      <a:pt x="5" y="7"/>
                      <a:pt x="9" y="1"/>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5" name="Freeform 6953">
                <a:extLst>
                  <a:ext uri="{FF2B5EF4-FFF2-40B4-BE49-F238E27FC236}">
                    <a16:creationId xmlns:a16="http://schemas.microsoft.com/office/drawing/2014/main" id="{0E17BA75-9AC4-4184-8020-54FD504C2931}"/>
                  </a:ext>
                </a:extLst>
              </p:cNvPr>
              <p:cNvSpPr>
                <a:spLocks/>
              </p:cNvSpPr>
              <p:nvPr/>
            </p:nvSpPr>
            <p:spPr bwMode="auto">
              <a:xfrm>
                <a:off x="2631" y="2395"/>
                <a:ext cx="40" cy="47"/>
              </a:xfrm>
              <a:custGeom>
                <a:avLst/>
                <a:gdLst>
                  <a:gd name="T0" fmla="*/ 42 w 70"/>
                  <a:gd name="T1" fmla="*/ 45 h 82"/>
                  <a:gd name="T2" fmla="*/ 43 w 70"/>
                  <a:gd name="T3" fmla="*/ 42 h 82"/>
                  <a:gd name="T4" fmla="*/ 48 w 70"/>
                  <a:gd name="T5" fmla="*/ 33 h 82"/>
                  <a:gd name="T6" fmla="*/ 42 w 70"/>
                  <a:gd name="T7" fmla="*/ 41 h 82"/>
                  <a:gd name="T8" fmla="*/ 33 w 70"/>
                  <a:gd name="T9" fmla="*/ 50 h 82"/>
                  <a:gd name="T10" fmla="*/ 40 w 70"/>
                  <a:gd name="T11" fmla="*/ 38 h 82"/>
                  <a:gd name="T12" fmla="*/ 32 w 70"/>
                  <a:gd name="T13" fmla="*/ 47 h 82"/>
                  <a:gd name="T14" fmla="*/ 27 w 70"/>
                  <a:gd name="T15" fmla="*/ 58 h 82"/>
                  <a:gd name="T16" fmla="*/ 17 w 70"/>
                  <a:gd name="T17" fmla="*/ 69 h 82"/>
                  <a:gd name="T18" fmla="*/ 31 w 70"/>
                  <a:gd name="T19" fmla="*/ 46 h 82"/>
                  <a:gd name="T20" fmla="*/ 3 w 70"/>
                  <a:gd name="T21" fmla="*/ 79 h 82"/>
                  <a:gd name="T22" fmla="*/ 0 w 70"/>
                  <a:gd name="T23" fmla="*/ 82 h 82"/>
                  <a:gd name="T24" fmla="*/ 36 w 70"/>
                  <a:gd name="T25" fmla="*/ 38 h 82"/>
                  <a:gd name="T26" fmla="*/ 24 w 70"/>
                  <a:gd name="T27" fmla="*/ 52 h 82"/>
                  <a:gd name="T28" fmla="*/ 26 w 70"/>
                  <a:gd name="T29" fmla="*/ 49 h 82"/>
                  <a:gd name="T30" fmla="*/ 25 w 70"/>
                  <a:gd name="T31" fmla="*/ 49 h 82"/>
                  <a:gd name="T32" fmla="*/ 36 w 70"/>
                  <a:gd name="T33" fmla="*/ 41 h 82"/>
                  <a:gd name="T34" fmla="*/ 58 w 70"/>
                  <a:gd name="T35" fmla="*/ 12 h 82"/>
                  <a:gd name="T36" fmla="*/ 56 w 70"/>
                  <a:gd name="T37" fmla="*/ 18 h 82"/>
                  <a:gd name="T38" fmla="*/ 63 w 70"/>
                  <a:gd name="T39" fmla="*/ 9 h 82"/>
                  <a:gd name="T40" fmla="*/ 64 w 70"/>
                  <a:gd name="T41" fmla="*/ 13 h 82"/>
                  <a:gd name="T42" fmla="*/ 53 w 70"/>
                  <a:gd name="T43" fmla="*/ 28 h 82"/>
                  <a:gd name="T44" fmla="*/ 42 w 70"/>
                  <a:gd name="T45"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 h="82">
                    <a:moveTo>
                      <a:pt x="42" y="45"/>
                    </a:moveTo>
                    <a:cubicBezTo>
                      <a:pt x="38" y="49"/>
                      <a:pt x="40" y="46"/>
                      <a:pt x="43" y="42"/>
                    </a:cubicBezTo>
                    <a:cubicBezTo>
                      <a:pt x="46" y="37"/>
                      <a:pt x="50" y="32"/>
                      <a:pt x="48" y="33"/>
                    </a:cubicBezTo>
                    <a:cubicBezTo>
                      <a:pt x="46" y="34"/>
                      <a:pt x="41" y="40"/>
                      <a:pt x="42" y="41"/>
                    </a:cubicBezTo>
                    <a:cubicBezTo>
                      <a:pt x="39" y="43"/>
                      <a:pt x="34" y="50"/>
                      <a:pt x="33" y="50"/>
                    </a:cubicBezTo>
                    <a:cubicBezTo>
                      <a:pt x="38" y="43"/>
                      <a:pt x="41" y="39"/>
                      <a:pt x="40" y="38"/>
                    </a:cubicBezTo>
                    <a:cubicBezTo>
                      <a:pt x="39" y="38"/>
                      <a:pt x="33" y="48"/>
                      <a:pt x="32" y="47"/>
                    </a:cubicBezTo>
                    <a:cubicBezTo>
                      <a:pt x="28" y="52"/>
                      <a:pt x="29" y="54"/>
                      <a:pt x="27" y="58"/>
                    </a:cubicBezTo>
                    <a:cubicBezTo>
                      <a:pt x="23" y="63"/>
                      <a:pt x="22" y="64"/>
                      <a:pt x="17" y="69"/>
                    </a:cubicBezTo>
                    <a:cubicBezTo>
                      <a:pt x="24" y="58"/>
                      <a:pt x="26" y="56"/>
                      <a:pt x="31" y="46"/>
                    </a:cubicBezTo>
                    <a:cubicBezTo>
                      <a:pt x="22" y="57"/>
                      <a:pt x="13" y="68"/>
                      <a:pt x="3" y="79"/>
                    </a:cubicBezTo>
                    <a:cubicBezTo>
                      <a:pt x="3" y="79"/>
                      <a:pt x="2" y="80"/>
                      <a:pt x="0" y="82"/>
                    </a:cubicBezTo>
                    <a:cubicBezTo>
                      <a:pt x="9" y="70"/>
                      <a:pt x="20" y="59"/>
                      <a:pt x="36" y="38"/>
                    </a:cubicBezTo>
                    <a:cubicBezTo>
                      <a:pt x="31" y="42"/>
                      <a:pt x="30" y="45"/>
                      <a:pt x="24" y="52"/>
                    </a:cubicBezTo>
                    <a:cubicBezTo>
                      <a:pt x="23" y="52"/>
                      <a:pt x="25" y="51"/>
                      <a:pt x="26" y="49"/>
                    </a:cubicBezTo>
                    <a:cubicBezTo>
                      <a:pt x="25" y="49"/>
                      <a:pt x="25" y="49"/>
                      <a:pt x="25" y="49"/>
                    </a:cubicBezTo>
                    <a:cubicBezTo>
                      <a:pt x="33" y="38"/>
                      <a:pt x="49" y="22"/>
                      <a:pt x="36" y="41"/>
                    </a:cubicBezTo>
                    <a:cubicBezTo>
                      <a:pt x="45" y="31"/>
                      <a:pt x="51" y="23"/>
                      <a:pt x="58" y="12"/>
                    </a:cubicBezTo>
                    <a:cubicBezTo>
                      <a:pt x="61" y="10"/>
                      <a:pt x="55" y="18"/>
                      <a:pt x="56" y="18"/>
                    </a:cubicBezTo>
                    <a:cubicBezTo>
                      <a:pt x="58" y="17"/>
                      <a:pt x="67" y="7"/>
                      <a:pt x="63" y="9"/>
                    </a:cubicBezTo>
                    <a:cubicBezTo>
                      <a:pt x="70" y="0"/>
                      <a:pt x="60" y="16"/>
                      <a:pt x="64" y="13"/>
                    </a:cubicBezTo>
                    <a:cubicBezTo>
                      <a:pt x="57" y="22"/>
                      <a:pt x="55" y="25"/>
                      <a:pt x="53" y="28"/>
                    </a:cubicBezTo>
                    <a:cubicBezTo>
                      <a:pt x="51" y="31"/>
                      <a:pt x="50" y="34"/>
                      <a:pt x="4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6" name="Freeform 6954">
                <a:extLst>
                  <a:ext uri="{FF2B5EF4-FFF2-40B4-BE49-F238E27FC236}">
                    <a16:creationId xmlns:a16="http://schemas.microsoft.com/office/drawing/2014/main" id="{853D578A-D6A3-4BCE-9CEF-0013D47B5C07}"/>
                  </a:ext>
                </a:extLst>
              </p:cNvPr>
              <p:cNvSpPr>
                <a:spLocks/>
              </p:cNvSpPr>
              <p:nvPr/>
            </p:nvSpPr>
            <p:spPr bwMode="auto">
              <a:xfrm>
                <a:off x="2662" y="1844"/>
                <a:ext cx="11" cy="12"/>
              </a:xfrm>
              <a:custGeom>
                <a:avLst/>
                <a:gdLst>
                  <a:gd name="T0" fmla="*/ 11 w 19"/>
                  <a:gd name="T1" fmla="*/ 15 h 21"/>
                  <a:gd name="T2" fmla="*/ 9 w 19"/>
                  <a:gd name="T3" fmla="*/ 14 h 21"/>
                  <a:gd name="T4" fmla="*/ 4 w 19"/>
                  <a:gd name="T5" fmla="*/ 2 h 21"/>
                  <a:gd name="T6" fmla="*/ 11 w 19"/>
                  <a:gd name="T7" fmla="*/ 8 h 21"/>
                  <a:gd name="T8" fmla="*/ 19 w 19"/>
                  <a:gd name="T9" fmla="*/ 18 h 21"/>
                  <a:gd name="T10" fmla="*/ 11 w 19"/>
                  <a:gd name="T11" fmla="*/ 15 h 21"/>
                </a:gdLst>
                <a:ahLst/>
                <a:cxnLst>
                  <a:cxn ang="0">
                    <a:pos x="T0" y="T1"/>
                  </a:cxn>
                  <a:cxn ang="0">
                    <a:pos x="T2" y="T3"/>
                  </a:cxn>
                  <a:cxn ang="0">
                    <a:pos x="T4" y="T5"/>
                  </a:cxn>
                  <a:cxn ang="0">
                    <a:pos x="T6" y="T7"/>
                  </a:cxn>
                  <a:cxn ang="0">
                    <a:pos x="T8" y="T9"/>
                  </a:cxn>
                  <a:cxn ang="0">
                    <a:pos x="T10" y="T11"/>
                  </a:cxn>
                </a:cxnLst>
                <a:rect l="0" t="0" r="r" b="b"/>
                <a:pathLst>
                  <a:path w="19" h="21">
                    <a:moveTo>
                      <a:pt x="11" y="15"/>
                    </a:moveTo>
                    <a:cubicBezTo>
                      <a:pt x="9" y="12"/>
                      <a:pt x="9" y="14"/>
                      <a:pt x="9" y="14"/>
                    </a:cubicBezTo>
                    <a:cubicBezTo>
                      <a:pt x="0" y="0"/>
                      <a:pt x="18" y="21"/>
                      <a:pt x="4" y="2"/>
                    </a:cubicBezTo>
                    <a:cubicBezTo>
                      <a:pt x="10" y="9"/>
                      <a:pt x="10" y="8"/>
                      <a:pt x="11" y="8"/>
                    </a:cubicBezTo>
                    <a:cubicBezTo>
                      <a:pt x="11" y="7"/>
                      <a:pt x="12" y="8"/>
                      <a:pt x="19" y="18"/>
                    </a:cubicBezTo>
                    <a:cubicBezTo>
                      <a:pt x="13" y="13"/>
                      <a:pt x="14" y="21"/>
                      <a:pt x="1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7" name="Freeform 6955">
                <a:extLst>
                  <a:ext uri="{FF2B5EF4-FFF2-40B4-BE49-F238E27FC236}">
                    <a16:creationId xmlns:a16="http://schemas.microsoft.com/office/drawing/2014/main" id="{1021D50B-651D-4CF2-A253-7755F8E8BAEB}"/>
                  </a:ext>
                </a:extLst>
              </p:cNvPr>
              <p:cNvSpPr>
                <a:spLocks/>
              </p:cNvSpPr>
              <p:nvPr/>
            </p:nvSpPr>
            <p:spPr bwMode="auto">
              <a:xfrm>
                <a:off x="2248" y="2608"/>
                <a:ext cx="12" cy="4"/>
              </a:xfrm>
              <a:custGeom>
                <a:avLst/>
                <a:gdLst>
                  <a:gd name="T0" fmla="*/ 21 w 21"/>
                  <a:gd name="T1" fmla="*/ 6 h 7"/>
                  <a:gd name="T2" fmla="*/ 10 w 21"/>
                  <a:gd name="T3" fmla="*/ 6 h 7"/>
                  <a:gd name="T4" fmla="*/ 11 w 21"/>
                  <a:gd name="T5" fmla="*/ 1 h 7"/>
                  <a:gd name="T6" fmla="*/ 0 w 21"/>
                  <a:gd name="T7" fmla="*/ 1 h 7"/>
                  <a:gd name="T8" fmla="*/ 18 w 21"/>
                  <a:gd name="T9" fmla="*/ 1 h 7"/>
                  <a:gd name="T10" fmla="*/ 21 w 21"/>
                  <a:gd name="T11" fmla="*/ 6 h 7"/>
                </a:gdLst>
                <a:ahLst/>
                <a:cxnLst>
                  <a:cxn ang="0">
                    <a:pos x="T0" y="T1"/>
                  </a:cxn>
                  <a:cxn ang="0">
                    <a:pos x="T2" y="T3"/>
                  </a:cxn>
                  <a:cxn ang="0">
                    <a:pos x="T4" y="T5"/>
                  </a:cxn>
                  <a:cxn ang="0">
                    <a:pos x="T6" y="T7"/>
                  </a:cxn>
                  <a:cxn ang="0">
                    <a:pos x="T8" y="T9"/>
                  </a:cxn>
                  <a:cxn ang="0">
                    <a:pos x="T10" y="T11"/>
                  </a:cxn>
                </a:cxnLst>
                <a:rect l="0" t="0" r="r" b="b"/>
                <a:pathLst>
                  <a:path w="21" h="7">
                    <a:moveTo>
                      <a:pt x="21" y="6"/>
                    </a:moveTo>
                    <a:cubicBezTo>
                      <a:pt x="20" y="7"/>
                      <a:pt x="16" y="6"/>
                      <a:pt x="10" y="6"/>
                    </a:cubicBezTo>
                    <a:cubicBezTo>
                      <a:pt x="18" y="4"/>
                      <a:pt x="10" y="3"/>
                      <a:pt x="11" y="1"/>
                    </a:cubicBezTo>
                    <a:cubicBezTo>
                      <a:pt x="0" y="1"/>
                      <a:pt x="0" y="1"/>
                      <a:pt x="0" y="1"/>
                    </a:cubicBezTo>
                    <a:cubicBezTo>
                      <a:pt x="0" y="0"/>
                      <a:pt x="16" y="1"/>
                      <a:pt x="18" y="1"/>
                    </a:cubicBezTo>
                    <a:cubicBezTo>
                      <a:pt x="16" y="2"/>
                      <a:pt x="19"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8" name="Freeform 6956">
                <a:extLst>
                  <a:ext uri="{FF2B5EF4-FFF2-40B4-BE49-F238E27FC236}">
                    <a16:creationId xmlns:a16="http://schemas.microsoft.com/office/drawing/2014/main" id="{BA953CD8-A20E-4CFD-A495-CA69F8AF7245}"/>
                  </a:ext>
                </a:extLst>
              </p:cNvPr>
              <p:cNvSpPr>
                <a:spLocks/>
              </p:cNvSpPr>
              <p:nvPr/>
            </p:nvSpPr>
            <p:spPr bwMode="auto">
              <a:xfrm>
                <a:off x="2045" y="2560"/>
                <a:ext cx="11" cy="6"/>
              </a:xfrm>
              <a:custGeom>
                <a:avLst/>
                <a:gdLst>
                  <a:gd name="T0" fmla="*/ 13 w 20"/>
                  <a:gd name="T1" fmla="*/ 8 h 11"/>
                  <a:gd name="T2" fmla="*/ 0 w 20"/>
                  <a:gd name="T3" fmla="*/ 0 h 11"/>
                  <a:gd name="T4" fmla="*/ 20 w 20"/>
                  <a:gd name="T5" fmla="*/ 10 h 11"/>
                  <a:gd name="T6" fmla="*/ 13 w 20"/>
                  <a:gd name="T7" fmla="*/ 8 h 11"/>
                </a:gdLst>
                <a:ahLst/>
                <a:cxnLst>
                  <a:cxn ang="0">
                    <a:pos x="T0" y="T1"/>
                  </a:cxn>
                  <a:cxn ang="0">
                    <a:pos x="T2" y="T3"/>
                  </a:cxn>
                  <a:cxn ang="0">
                    <a:pos x="T4" y="T5"/>
                  </a:cxn>
                  <a:cxn ang="0">
                    <a:pos x="T6" y="T7"/>
                  </a:cxn>
                </a:cxnLst>
                <a:rect l="0" t="0" r="r" b="b"/>
                <a:pathLst>
                  <a:path w="20" h="11">
                    <a:moveTo>
                      <a:pt x="13" y="8"/>
                    </a:moveTo>
                    <a:cubicBezTo>
                      <a:pt x="4" y="5"/>
                      <a:pt x="10" y="5"/>
                      <a:pt x="0" y="0"/>
                    </a:cubicBezTo>
                    <a:cubicBezTo>
                      <a:pt x="4" y="1"/>
                      <a:pt x="16" y="8"/>
                      <a:pt x="20" y="10"/>
                    </a:cubicBezTo>
                    <a:cubicBezTo>
                      <a:pt x="19" y="11"/>
                      <a:pt x="13"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9" name="Freeform 6957">
                <a:extLst>
                  <a:ext uri="{FF2B5EF4-FFF2-40B4-BE49-F238E27FC236}">
                    <a16:creationId xmlns:a16="http://schemas.microsoft.com/office/drawing/2014/main" id="{0F73F050-D163-48FB-AB82-23D8B45DADE2}"/>
                  </a:ext>
                </a:extLst>
              </p:cNvPr>
              <p:cNvSpPr>
                <a:spLocks/>
              </p:cNvSpPr>
              <p:nvPr/>
            </p:nvSpPr>
            <p:spPr bwMode="auto">
              <a:xfrm>
                <a:off x="2467" y="2544"/>
                <a:ext cx="37" cy="20"/>
              </a:xfrm>
              <a:custGeom>
                <a:avLst/>
                <a:gdLst>
                  <a:gd name="T0" fmla="*/ 21 w 66"/>
                  <a:gd name="T1" fmla="*/ 31 h 36"/>
                  <a:gd name="T2" fmla="*/ 31 w 66"/>
                  <a:gd name="T3" fmla="*/ 23 h 36"/>
                  <a:gd name="T4" fmla="*/ 11 w 66"/>
                  <a:gd name="T5" fmla="*/ 32 h 36"/>
                  <a:gd name="T6" fmla="*/ 23 w 66"/>
                  <a:gd name="T7" fmla="*/ 25 h 36"/>
                  <a:gd name="T8" fmla="*/ 0 w 66"/>
                  <a:gd name="T9" fmla="*/ 36 h 36"/>
                  <a:gd name="T10" fmla="*/ 3 w 66"/>
                  <a:gd name="T11" fmla="*/ 31 h 36"/>
                  <a:gd name="T12" fmla="*/ 16 w 66"/>
                  <a:gd name="T13" fmla="*/ 24 h 36"/>
                  <a:gd name="T14" fmla="*/ 7 w 66"/>
                  <a:gd name="T15" fmla="*/ 30 h 36"/>
                  <a:gd name="T16" fmla="*/ 22 w 66"/>
                  <a:gd name="T17" fmla="*/ 21 h 36"/>
                  <a:gd name="T18" fmla="*/ 12 w 66"/>
                  <a:gd name="T19" fmla="*/ 26 h 36"/>
                  <a:gd name="T20" fmla="*/ 5 w 66"/>
                  <a:gd name="T21" fmla="*/ 28 h 36"/>
                  <a:gd name="T22" fmla="*/ 30 w 66"/>
                  <a:gd name="T23" fmla="*/ 15 h 36"/>
                  <a:gd name="T24" fmla="*/ 61 w 66"/>
                  <a:gd name="T25" fmla="*/ 1 h 36"/>
                  <a:gd name="T26" fmla="*/ 46 w 66"/>
                  <a:gd name="T27" fmla="*/ 10 h 36"/>
                  <a:gd name="T28" fmla="*/ 33 w 66"/>
                  <a:gd name="T29" fmla="*/ 21 h 36"/>
                  <a:gd name="T30" fmla="*/ 35 w 66"/>
                  <a:gd name="T31" fmla="*/ 18 h 36"/>
                  <a:gd name="T32" fmla="*/ 26 w 66"/>
                  <a:gd name="T33" fmla="*/ 23 h 36"/>
                  <a:gd name="T34" fmla="*/ 38 w 66"/>
                  <a:gd name="T35" fmla="*/ 20 h 36"/>
                  <a:gd name="T36" fmla="*/ 31 w 66"/>
                  <a:gd name="T37" fmla="*/ 25 h 36"/>
                  <a:gd name="T38" fmla="*/ 21 w 66"/>
                  <a:gd name="T3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36">
                    <a:moveTo>
                      <a:pt x="21" y="31"/>
                    </a:moveTo>
                    <a:cubicBezTo>
                      <a:pt x="12" y="34"/>
                      <a:pt x="25" y="26"/>
                      <a:pt x="31" y="23"/>
                    </a:cubicBezTo>
                    <a:cubicBezTo>
                      <a:pt x="25" y="24"/>
                      <a:pt x="16" y="31"/>
                      <a:pt x="11" y="32"/>
                    </a:cubicBezTo>
                    <a:cubicBezTo>
                      <a:pt x="12" y="31"/>
                      <a:pt x="17" y="28"/>
                      <a:pt x="23" y="25"/>
                    </a:cubicBezTo>
                    <a:cubicBezTo>
                      <a:pt x="18" y="26"/>
                      <a:pt x="12" y="31"/>
                      <a:pt x="0" y="36"/>
                    </a:cubicBezTo>
                    <a:cubicBezTo>
                      <a:pt x="9" y="30"/>
                      <a:pt x="13" y="29"/>
                      <a:pt x="3" y="31"/>
                    </a:cubicBezTo>
                    <a:cubicBezTo>
                      <a:pt x="6" y="29"/>
                      <a:pt x="10" y="27"/>
                      <a:pt x="16" y="24"/>
                    </a:cubicBezTo>
                    <a:cubicBezTo>
                      <a:pt x="16" y="25"/>
                      <a:pt x="6" y="29"/>
                      <a:pt x="7" y="30"/>
                    </a:cubicBezTo>
                    <a:cubicBezTo>
                      <a:pt x="14" y="28"/>
                      <a:pt x="16" y="24"/>
                      <a:pt x="22" y="21"/>
                    </a:cubicBezTo>
                    <a:cubicBezTo>
                      <a:pt x="22" y="21"/>
                      <a:pt x="17" y="23"/>
                      <a:pt x="12" y="26"/>
                    </a:cubicBezTo>
                    <a:cubicBezTo>
                      <a:pt x="7" y="28"/>
                      <a:pt x="3" y="30"/>
                      <a:pt x="5" y="28"/>
                    </a:cubicBezTo>
                    <a:cubicBezTo>
                      <a:pt x="18" y="22"/>
                      <a:pt x="28" y="17"/>
                      <a:pt x="30" y="15"/>
                    </a:cubicBezTo>
                    <a:cubicBezTo>
                      <a:pt x="37" y="13"/>
                      <a:pt x="49" y="9"/>
                      <a:pt x="61" y="1"/>
                    </a:cubicBezTo>
                    <a:cubicBezTo>
                      <a:pt x="66" y="0"/>
                      <a:pt x="52" y="7"/>
                      <a:pt x="46" y="10"/>
                    </a:cubicBezTo>
                    <a:cubicBezTo>
                      <a:pt x="52" y="9"/>
                      <a:pt x="49" y="13"/>
                      <a:pt x="33" y="21"/>
                    </a:cubicBezTo>
                    <a:cubicBezTo>
                      <a:pt x="35" y="20"/>
                      <a:pt x="36" y="19"/>
                      <a:pt x="35" y="18"/>
                    </a:cubicBezTo>
                    <a:cubicBezTo>
                      <a:pt x="33" y="20"/>
                      <a:pt x="30" y="21"/>
                      <a:pt x="26" y="23"/>
                    </a:cubicBezTo>
                    <a:cubicBezTo>
                      <a:pt x="25" y="26"/>
                      <a:pt x="40" y="17"/>
                      <a:pt x="38" y="20"/>
                    </a:cubicBezTo>
                    <a:cubicBezTo>
                      <a:pt x="32" y="23"/>
                      <a:pt x="32" y="24"/>
                      <a:pt x="31" y="25"/>
                    </a:cubicBezTo>
                    <a:cubicBezTo>
                      <a:pt x="30" y="26"/>
                      <a:pt x="29" y="28"/>
                      <a:pt x="2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0" name="Freeform 6958">
                <a:extLst>
                  <a:ext uri="{FF2B5EF4-FFF2-40B4-BE49-F238E27FC236}">
                    <a16:creationId xmlns:a16="http://schemas.microsoft.com/office/drawing/2014/main" id="{1AC1E917-EFC1-416A-829A-BE3F6FCDE74B}"/>
                  </a:ext>
                </a:extLst>
              </p:cNvPr>
              <p:cNvSpPr>
                <a:spLocks/>
              </p:cNvSpPr>
              <p:nvPr/>
            </p:nvSpPr>
            <p:spPr bwMode="auto">
              <a:xfrm>
                <a:off x="2399" y="2580"/>
                <a:ext cx="27" cy="9"/>
              </a:xfrm>
              <a:custGeom>
                <a:avLst/>
                <a:gdLst>
                  <a:gd name="T0" fmla="*/ 25 w 48"/>
                  <a:gd name="T1" fmla="*/ 10 h 16"/>
                  <a:gd name="T2" fmla="*/ 19 w 48"/>
                  <a:gd name="T3" fmla="*/ 8 h 16"/>
                  <a:gd name="T4" fmla="*/ 32 w 48"/>
                  <a:gd name="T5" fmla="*/ 3 h 16"/>
                  <a:gd name="T6" fmla="*/ 32 w 48"/>
                  <a:gd name="T7" fmla="*/ 11 h 16"/>
                  <a:gd name="T8" fmla="*/ 20 w 48"/>
                  <a:gd name="T9" fmla="*/ 13 h 16"/>
                  <a:gd name="T10" fmla="*/ 33 w 48"/>
                  <a:gd name="T11" fmla="*/ 8 h 16"/>
                  <a:gd name="T12" fmla="*/ 27 w 48"/>
                  <a:gd name="T13" fmla="*/ 11 h 16"/>
                  <a:gd name="T14" fmla="*/ 14 w 48"/>
                  <a:gd name="T15" fmla="*/ 13 h 16"/>
                  <a:gd name="T16" fmla="*/ 0 w 48"/>
                  <a:gd name="T17" fmla="*/ 16 h 16"/>
                  <a:gd name="T18" fmla="*/ 25 w 48"/>
                  <a:gd name="T1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6">
                    <a:moveTo>
                      <a:pt x="25" y="10"/>
                    </a:moveTo>
                    <a:cubicBezTo>
                      <a:pt x="23" y="9"/>
                      <a:pt x="35" y="3"/>
                      <a:pt x="19" y="8"/>
                    </a:cubicBezTo>
                    <a:cubicBezTo>
                      <a:pt x="20" y="7"/>
                      <a:pt x="25" y="5"/>
                      <a:pt x="32" y="3"/>
                    </a:cubicBezTo>
                    <a:cubicBezTo>
                      <a:pt x="48" y="0"/>
                      <a:pt x="40" y="7"/>
                      <a:pt x="32" y="11"/>
                    </a:cubicBezTo>
                    <a:cubicBezTo>
                      <a:pt x="22" y="14"/>
                      <a:pt x="28" y="12"/>
                      <a:pt x="20" y="13"/>
                    </a:cubicBezTo>
                    <a:cubicBezTo>
                      <a:pt x="32" y="10"/>
                      <a:pt x="30" y="9"/>
                      <a:pt x="33" y="8"/>
                    </a:cubicBezTo>
                    <a:cubicBezTo>
                      <a:pt x="32" y="7"/>
                      <a:pt x="23" y="11"/>
                      <a:pt x="27" y="11"/>
                    </a:cubicBezTo>
                    <a:cubicBezTo>
                      <a:pt x="18" y="13"/>
                      <a:pt x="16" y="13"/>
                      <a:pt x="14" y="13"/>
                    </a:cubicBezTo>
                    <a:cubicBezTo>
                      <a:pt x="12" y="13"/>
                      <a:pt x="9" y="14"/>
                      <a:pt x="0" y="16"/>
                    </a:cubicBezTo>
                    <a:cubicBezTo>
                      <a:pt x="5" y="13"/>
                      <a:pt x="17" y="12"/>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1" name="Freeform 6959">
                <a:extLst>
                  <a:ext uri="{FF2B5EF4-FFF2-40B4-BE49-F238E27FC236}">
                    <a16:creationId xmlns:a16="http://schemas.microsoft.com/office/drawing/2014/main" id="{F4037305-5DDB-4128-A3EA-5F064E634091}"/>
                  </a:ext>
                </a:extLst>
              </p:cNvPr>
              <p:cNvSpPr>
                <a:spLocks/>
              </p:cNvSpPr>
              <p:nvPr/>
            </p:nvSpPr>
            <p:spPr bwMode="auto">
              <a:xfrm>
                <a:off x="2690" y="2341"/>
                <a:ext cx="12" cy="22"/>
              </a:xfrm>
              <a:custGeom>
                <a:avLst/>
                <a:gdLst>
                  <a:gd name="T0" fmla="*/ 6 w 20"/>
                  <a:gd name="T1" fmla="*/ 26 h 38"/>
                  <a:gd name="T2" fmla="*/ 0 w 20"/>
                  <a:gd name="T3" fmla="*/ 32 h 38"/>
                  <a:gd name="T4" fmla="*/ 15 w 20"/>
                  <a:gd name="T5" fmla="*/ 4 h 38"/>
                  <a:gd name="T6" fmla="*/ 20 w 20"/>
                  <a:gd name="T7" fmla="*/ 4 h 38"/>
                  <a:gd name="T8" fmla="*/ 14 w 20"/>
                  <a:gd name="T9" fmla="*/ 10 h 38"/>
                  <a:gd name="T10" fmla="*/ 11 w 20"/>
                  <a:gd name="T11" fmla="*/ 22 h 38"/>
                  <a:gd name="T12" fmla="*/ 3 w 20"/>
                  <a:gd name="T13" fmla="*/ 38 h 38"/>
                  <a:gd name="T14" fmla="*/ 7 w 20"/>
                  <a:gd name="T15" fmla="*/ 29 h 38"/>
                  <a:gd name="T16" fmla="*/ 0 w 20"/>
                  <a:gd name="T17" fmla="*/ 35 h 38"/>
                  <a:gd name="T18" fmla="*/ 6 w 20"/>
                  <a:gd name="T1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8">
                    <a:moveTo>
                      <a:pt x="6" y="26"/>
                    </a:moveTo>
                    <a:cubicBezTo>
                      <a:pt x="6" y="22"/>
                      <a:pt x="0" y="36"/>
                      <a:pt x="0" y="32"/>
                    </a:cubicBezTo>
                    <a:cubicBezTo>
                      <a:pt x="5" y="24"/>
                      <a:pt x="8" y="16"/>
                      <a:pt x="15" y="4"/>
                    </a:cubicBezTo>
                    <a:cubicBezTo>
                      <a:pt x="19" y="0"/>
                      <a:pt x="18" y="3"/>
                      <a:pt x="20" y="4"/>
                    </a:cubicBezTo>
                    <a:cubicBezTo>
                      <a:pt x="17" y="9"/>
                      <a:pt x="15" y="11"/>
                      <a:pt x="14" y="10"/>
                    </a:cubicBezTo>
                    <a:cubicBezTo>
                      <a:pt x="13" y="14"/>
                      <a:pt x="13" y="18"/>
                      <a:pt x="11" y="22"/>
                    </a:cubicBezTo>
                    <a:cubicBezTo>
                      <a:pt x="9" y="28"/>
                      <a:pt x="6" y="33"/>
                      <a:pt x="3" y="38"/>
                    </a:cubicBezTo>
                    <a:cubicBezTo>
                      <a:pt x="2" y="38"/>
                      <a:pt x="5" y="32"/>
                      <a:pt x="7" y="29"/>
                    </a:cubicBezTo>
                    <a:cubicBezTo>
                      <a:pt x="2" y="37"/>
                      <a:pt x="2" y="32"/>
                      <a:pt x="0" y="35"/>
                    </a:cubicBezTo>
                    <a:cubicBezTo>
                      <a:pt x="0" y="34"/>
                      <a:pt x="3" y="31"/>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2" name="Freeform 6960">
                <a:extLst>
                  <a:ext uri="{FF2B5EF4-FFF2-40B4-BE49-F238E27FC236}">
                    <a16:creationId xmlns:a16="http://schemas.microsoft.com/office/drawing/2014/main" id="{8E4A88F9-C396-4CD6-AFEF-2E93F837E517}"/>
                  </a:ext>
                </a:extLst>
              </p:cNvPr>
              <p:cNvSpPr>
                <a:spLocks/>
              </p:cNvSpPr>
              <p:nvPr/>
            </p:nvSpPr>
            <p:spPr bwMode="auto">
              <a:xfrm>
                <a:off x="2282" y="2604"/>
                <a:ext cx="24" cy="4"/>
              </a:xfrm>
              <a:custGeom>
                <a:avLst/>
                <a:gdLst>
                  <a:gd name="T0" fmla="*/ 40 w 42"/>
                  <a:gd name="T1" fmla="*/ 7 h 7"/>
                  <a:gd name="T2" fmla="*/ 9 w 42"/>
                  <a:gd name="T3" fmla="*/ 7 h 7"/>
                  <a:gd name="T4" fmla="*/ 19 w 42"/>
                  <a:gd name="T5" fmla="*/ 5 h 7"/>
                  <a:gd name="T6" fmla="*/ 13 w 42"/>
                  <a:gd name="T7" fmla="*/ 1 h 7"/>
                  <a:gd name="T8" fmla="*/ 38 w 42"/>
                  <a:gd name="T9" fmla="*/ 0 h 7"/>
                  <a:gd name="T10" fmla="*/ 21 w 42"/>
                  <a:gd name="T11" fmla="*/ 1 h 7"/>
                  <a:gd name="T12" fmla="*/ 24 w 42"/>
                  <a:gd name="T13" fmla="*/ 6 h 7"/>
                  <a:gd name="T14" fmla="*/ 40 w 42"/>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
                    <a:moveTo>
                      <a:pt x="40" y="7"/>
                    </a:moveTo>
                    <a:cubicBezTo>
                      <a:pt x="28" y="7"/>
                      <a:pt x="23" y="6"/>
                      <a:pt x="9" y="7"/>
                    </a:cubicBezTo>
                    <a:cubicBezTo>
                      <a:pt x="6" y="6"/>
                      <a:pt x="16" y="6"/>
                      <a:pt x="19" y="5"/>
                    </a:cubicBezTo>
                    <a:cubicBezTo>
                      <a:pt x="0" y="5"/>
                      <a:pt x="19" y="4"/>
                      <a:pt x="13" y="1"/>
                    </a:cubicBezTo>
                    <a:cubicBezTo>
                      <a:pt x="27" y="0"/>
                      <a:pt x="24" y="0"/>
                      <a:pt x="38" y="0"/>
                    </a:cubicBezTo>
                    <a:cubicBezTo>
                      <a:pt x="40" y="0"/>
                      <a:pt x="26" y="1"/>
                      <a:pt x="21" y="1"/>
                    </a:cubicBezTo>
                    <a:cubicBezTo>
                      <a:pt x="24" y="6"/>
                      <a:pt x="24" y="6"/>
                      <a:pt x="24" y="6"/>
                    </a:cubicBezTo>
                    <a:cubicBezTo>
                      <a:pt x="28" y="7"/>
                      <a:pt x="42" y="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3" name="Freeform 6961">
                <a:extLst>
                  <a:ext uri="{FF2B5EF4-FFF2-40B4-BE49-F238E27FC236}">
                    <a16:creationId xmlns:a16="http://schemas.microsoft.com/office/drawing/2014/main" id="{A01FBA1C-8D2B-4277-8F5C-34766FA43F37}"/>
                  </a:ext>
                </a:extLst>
              </p:cNvPr>
              <p:cNvSpPr>
                <a:spLocks/>
              </p:cNvSpPr>
              <p:nvPr/>
            </p:nvSpPr>
            <p:spPr bwMode="auto">
              <a:xfrm>
                <a:off x="2702" y="2315"/>
                <a:ext cx="12" cy="25"/>
              </a:xfrm>
              <a:custGeom>
                <a:avLst/>
                <a:gdLst>
                  <a:gd name="T0" fmla="*/ 22 w 22"/>
                  <a:gd name="T1" fmla="*/ 2 h 44"/>
                  <a:gd name="T2" fmla="*/ 4 w 22"/>
                  <a:gd name="T3" fmla="*/ 37 h 44"/>
                  <a:gd name="T4" fmla="*/ 1 w 22"/>
                  <a:gd name="T5" fmla="*/ 37 h 44"/>
                  <a:gd name="T6" fmla="*/ 10 w 22"/>
                  <a:gd name="T7" fmla="*/ 18 h 44"/>
                  <a:gd name="T8" fmla="*/ 15 w 22"/>
                  <a:gd name="T9" fmla="*/ 12 h 44"/>
                  <a:gd name="T10" fmla="*/ 22 w 22"/>
                  <a:gd name="T11" fmla="*/ 2 h 44"/>
                </a:gdLst>
                <a:ahLst/>
                <a:cxnLst>
                  <a:cxn ang="0">
                    <a:pos x="T0" y="T1"/>
                  </a:cxn>
                  <a:cxn ang="0">
                    <a:pos x="T2" y="T3"/>
                  </a:cxn>
                  <a:cxn ang="0">
                    <a:pos x="T4" y="T5"/>
                  </a:cxn>
                  <a:cxn ang="0">
                    <a:pos x="T6" y="T7"/>
                  </a:cxn>
                  <a:cxn ang="0">
                    <a:pos x="T8" y="T9"/>
                  </a:cxn>
                  <a:cxn ang="0">
                    <a:pos x="T10" y="T11"/>
                  </a:cxn>
                </a:cxnLst>
                <a:rect l="0" t="0" r="r" b="b"/>
                <a:pathLst>
                  <a:path w="22" h="44">
                    <a:moveTo>
                      <a:pt x="22" y="2"/>
                    </a:moveTo>
                    <a:cubicBezTo>
                      <a:pt x="16" y="11"/>
                      <a:pt x="7" y="28"/>
                      <a:pt x="4" y="37"/>
                    </a:cubicBezTo>
                    <a:cubicBezTo>
                      <a:pt x="0" y="44"/>
                      <a:pt x="4" y="33"/>
                      <a:pt x="1" y="37"/>
                    </a:cubicBezTo>
                    <a:cubicBezTo>
                      <a:pt x="5" y="31"/>
                      <a:pt x="5" y="28"/>
                      <a:pt x="10" y="18"/>
                    </a:cubicBezTo>
                    <a:cubicBezTo>
                      <a:pt x="9" y="23"/>
                      <a:pt x="12" y="18"/>
                      <a:pt x="15" y="12"/>
                    </a:cubicBezTo>
                    <a:cubicBezTo>
                      <a:pt x="18" y="7"/>
                      <a:pt x="21" y="0"/>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4" name="Freeform 6962">
                <a:extLst>
                  <a:ext uri="{FF2B5EF4-FFF2-40B4-BE49-F238E27FC236}">
                    <a16:creationId xmlns:a16="http://schemas.microsoft.com/office/drawing/2014/main" id="{C1159465-11BE-4EF8-8191-36EA68EEC35D}"/>
                  </a:ext>
                </a:extLst>
              </p:cNvPr>
              <p:cNvSpPr>
                <a:spLocks/>
              </p:cNvSpPr>
              <p:nvPr/>
            </p:nvSpPr>
            <p:spPr bwMode="auto">
              <a:xfrm>
                <a:off x="2588" y="2461"/>
                <a:ext cx="27" cy="24"/>
              </a:xfrm>
              <a:custGeom>
                <a:avLst/>
                <a:gdLst>
                  <a:gd name="T0" fmla="*/ 27 w 47"/>
                  <a:gd name="T1" fmla="*/ 18 h 42"/>
                  <a:gd name="T2" fmla="*/ 45 w 47"/>
                  <a:gd name="T3" fmla="*/ 0 h 42"/>
                  <a:gd name="T4" fmla="*/ 40 w 47"/>
                  <a:gd name="T5" fmla="*/ 7 h 42"/>
                  <a:gd name="T6" fmla="*/ 40 w 47"/>
                  <a:gd name="T7" fmla="*/ 8 h 42"/>
                  <a:gd name="T8" fmla="*/ 35 w 47"/>
                  <a:gd name="T9" fmla="*/ 13 h 42"/>
                  <a:gd name="T10" fmla="*/ 20 w 47"/>
                  <a:gd name="T11" fmla="*/ 22 h 42"/>
                  <a:gd name="T12" fmla="*/ 0 w 47"/>
                  <a:gd name="T13" fmla="*/ 42 h 42"/>
                  <a:gd name="T14" fmla="*/ 11 w 47"/>
                  <a:gd name="T15" fmla="*/ 30 h 42"/>
                  <a:gd name="T16" fmla="*/ 27 w 47"/>
                  <a:gd name="T17" fmla="*/ 15 h 42"/>
                  <a:gd name="T18" fmla="*/ 36 w 47"/>
                  <a:gd name="T19" fmla="*/ 7 h 42"/>
                  <a:gd name="T20" fmla="*/ 27 w 47"/>
                  <a:gd name="T21"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2">
                    <a:moveTo>
                      <a:pt x="27" y="18"/>
                    </a:moveTo>
                    <a:cubicBezTo>
                      <a:pt x="34" y="15"/>
                      <a:pt x="33" y="11"/>
                      <a:pt x="45" y="0"/>
                    </a:cubicBezTo>
                    <a:cubicBezTo>
                      <a:pt x="47" y="0"/>
                      <a:pt x="43" y="3"/>
                      <a:pt x="40" y="7"/>
                    </a:cubicBezTo>
                    <a:cubicBezTo>
                      <a:pt x="37" y="10"/>
                      <a:pt x="34" y="12"/>
                      <a:pt x="40" y="8"/>
                    </a:cubicBezTo>
                    <a:cubicBezTo>
                      <a:pt x="37" y="11"/>
                      <a:pt x="35" y="13"/>
                      <a:pt x="35" y="13"/>
                    </a:cubicBezTo>
                    <a:cubicBezTo>
                      <a:pt x="30" y="18"/>
                      <a:pt x="22" y="23"/>
                      <a:pt x="20" y="22"/>
                    </a:cubicBezTo>
                    <a:cubicBezTo>
                      <a:pt x="12" y="31"/>
                      <a:pt x="8" y="33"/>
                      <a:pt x="0" y="42"/>
                    </a:cubicBezTo>
                    <a:cubicBezTo>
                      <a:pt x="1" y="40"/>
                      <a:pt x="6" y="35"/>
                      <a:pt x="11" y="30"/>
                    </a:cubicBezTo>
                    <a:cubicBezTo>
                      <a:pt x="16" y="25"/>
                      <a:pt x="23" y="19"/>
                      <a:pt x="27" y="15"/>
                    </a:cubicBezTo>
                    <a:cubicBezTo>
                      <a:pt x="28" y="15"/>
                      <a:pt x="33" y="11"/>
                      <a:pt x="36" y="7"/>
                    </a:cubicBezTo>
                    <a:cubicBezTo>
                      <a:pt x="43" y="1"/>
                      <a:pt x="29" y="16"/>
                      <a:pt x="2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5" name="Freeform 6963">
                <a:extLst>
                  <a:ext uri="{FF2B5EF4-FFF2-40B4-BE49-F238E27FC236}">
                    <a16:creationId xmlns:a16="http://schemas.microsoft.com/office/drawing/2014/main" id="{90243707-E021-43E9-B176-042A1F85F2D4}"/>
                  </a:ext>
                </a:extLst>
              </p:cNvPr>
              <p:cNvSpPr>
                <a:spLocks/>
              </p:cNvSpPr>
              <p:nvPr/>
            </p:nvSpPr>
            <p:spPr bwMode="auto">
              <a:xfrm>
                <a:off x="2571" y="2488"/>
                <a:ext cx="13" cy="13"/>
              </a:xfrm>
              <a:custGeom>
                <a:avLst/>
                <a:gdLst>
                  <a:gd name="T0" fmla="*/ 16 w 23"/>
                  <a:gd name="T1" fmla="*/ 11 h 24"/>
                  <a:gd name="T2" fmla="*/ 1 w 23"/>
                  <a:gd name="T3" fmla="*/ 22 h 24"/>
                  <a:gd name="T4" fmla="*/ 12 w 23"/>
                  <a:gd name="T5" fmla="*/ 9 h 24"/>
                  <a:gd name="T6" fmla="*/ 7 w 23"/>
                  <a:gd name="T7" fmla="*/ 17 h 24"/>
                  <a:gd name="T8" fmla="*/ 16 w 23"/>
                  <a:gd name="T9" fmla="*/ 11 h 24"/>
                </a:gdLst>
                <a:ahLst/>
                <a:cxnLst>
                  <a:cxn ang="0">
                    <a:pos x="T0" y="T1"/>
                  </a:cxn>
                  <a:cxn ang="0">
                    <a:pos x="T2" y="T3"/>
                  </a:cxn>
                  <a:cxn ang="0">
                    <a:pos x="T4" y="T5"/>
                  </a:cxn>
                  <a:cxn ang="0">
                    <a:pos x="T6" y="T7"/>
                  </a:cxn>
                  <a:cxn ang="0">
                    <a:pos x="T8" y="T9"/>
                  </a:cxn>
                </a:cxnLst>
                <a:rect l="0" t="0" r="r" b="b"/>
                <a:pathLst>
                  <a:path w="23" h="24">
                    <a:moveTo>
                      <a:pt x="16" y="11"/>
                    </a:moveTo>
                    <a:cubicBezTo>
                      <a:pt x="15" y="13"/>
                      <a:pt x="0" y="24"/>
                      <a:pt x="1" y="22"/>
                    </a:cubicBezTo>
                    <a:cubicBezTo>
                      <a:pt x="9" y="15"/>
                      <a:pt x="15" y="10"/>
                      <a:pt x="12" y="9"/>
                    </a:cubicBezTo>
                    <a:cubicBezTo>
                      <a:pt x="23" y="0"/>
                      <a:pt x="19" y="8"/>
                      <a:pt x="7" y="17"/>
                    </a:cubicBezTo>
                    <a:cubicBezTo>
                      <a:pt x="8" y="17"/>
                      <a:pt x="13"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6" name="Freeform 6964">
                <a:extLst>
                  <a:ext uri="{FF2B5EF4-FFF2-40B4-BE49-F238E27FC236}">
                    <a16:creationId xmlns:a16="http://schemas.microsoft.com/office/drawing/2014/main" id="{2096C7E9-B0DC-439B-ADC0-CAEB96435FB5}"/>
                  </a:ext>
                </a:extLst>
              </p:cNvPr>
              <p:cNvSpPr>
                <a:spLocks/>
              </p:cNvSpPr>
              <p:nvPr/>
            </p:nvSpPr>
            <p:spPr bwMode="auto">
              <a:xfrm>
                <a:off x="2256" y="2608"/>
                <a:ext cx="16" cy="1"/>
              </a:xfrm>
              <a:custGeom>
                <a:avLst/>
                <a:gdLst>
                  <a:gd name="T0" fmla="*/ 25 w 27"/>
                  <a:gd name="T1" fmla="*/ 0 h 2"/>
                  <a:gd name="T2" fmla="*/ 0 w 27"/>
                  <a:gd name="T3" fmla="*/ 0 h 2"/>
                  <a:gd name="T4" fmla="*/ 25 w 27"/>
                  <a:gd name="T5" fmla="*/ 0 h 2"/>
                </a:gdLst>
                <a:ahLst/>
                <a:cxnLst>
                  <a:cxn ang="0">
                    <a:pos x="T0" y="T1"/>
                  </a:cxn>
                  <a:cxn ang="0">
                    <a:pos x="T2" y="T3"/>
                  </a:cxn>
                  <a:cxn ang="0">
                    <a:pos x="T4" y="T5"/>
                  </a:cxn>
                </a:cxnLst>
                <a:rect l="0" t="0" r="r" b="b"/>
                <a:pathLst>
                  <a:path w="27" h="2">
                    <a:moveTo>
                      <a:pt x="25" y="0"/>
                    </a:moveTo>
                    <a:cubicBezTo>
                      <a:pt x="27" y="2"/>
                      <a:pt x="11" y="0"/>
                      <a:pt x="0" y="0"/>
                    </a:cubicBezTo>
                    <a:cubicBezTo>
                      <a:pt x="8" y="0"/>
                      <a:pt x="17"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7" name="Freeform 6965">
                <a:extLst>
                  <a:ext uri="{FF2B5EF4-FFF2-40B4-BE49-F238E27FC236}">
                    <a16:creationId xmlns:a16="http://schemas.microsoft.com/office/drawing/2014/main" id="{DCBAC8ED-1DDA-42E9-A305-1925C992E9C2}"/>
                  </a:ext>
                </a:extLst>
              </p:cNvPr>
              <p:cNvSpPr>
                <a:spLocks/>
              </p:cNvSpPr>
              <p:nvPr/>
            </p:nvSpPr>
            <p:spPr bwMode="auto">
              <a:xfrm>
                <a:off x="2182" y="2601"/>
                <a:ext cx="18" cy="3"/>
              </a:xfrm>
              <a:custGeom>
                <a:avLst/>
                <a:gdLst>
                  <a:gd name="T0" fmla="*/ 28 w 32"/>
                  <a:gd name="T1" fmla="*/ 4 h 4"/>
                  <a:gd name="T2" fmla="*/ 9 w 32"/>
                  <a:gd name="T3" fmla="*/ 2 h 4"/>
                  <a:gd name="T4" fmla="*/ 11 w 32"/>
                  <a:gd name="T5" fmla="*/ 1 h 4"/>
                  <a:gd name="T6" fmla="*/ 16 w 32"/>
                  <a:gd name="T7" fmla="*/ 1 h 4"/>
                  <a:gd name="T8" fmla="*/ 28 w 32"/>
                  <a:gd name="T9" fmla="*/ 4 h 4"/>
                </a:gdLst>
                <a:ahLst/>
                <a:cxnLst>
                  <a:cxn ang="0">
                    <a:pos x="T0" y="T1"/>
                  </a:cxn>
                  <a:cxn ang="0">
                    <a:pos x="T2" y="T3"/>
                  </a:cxn>
                  <a:cxn ang="0">
                    <a:pos x="T4" y="T5"/>
                  </a:cxn>
                  <a:cxn ang="0">
                    <a:pos x="T6" y="T7"/>
                  </a:cxn>
                  <a:cxn ang="0">
                    <a:pos x="T8" y="T9"/>
                  </a:cxn>
                </a:cxnLst>
                <a:rect l="0" t="0" r="r" b="b"/>
                <a:pathLst>
                  <a:path w="32" h="4">
                    <a:moveTo>
                      <a:pt x="28" y="4"/>
                    </a:moveTo>
                    <a:cubicBezTo>
                      <a:pt x="25" y="4"/>
                      <a:pt x="10" y="1"/>
                      <a:pt x="9" y="2"/>
                    </a:cubicBezTo>
                    <a:cubicBezTo>
                      <a:pt x="0" y="0"/>
                      <a:pt x="5" y="0"/>
                      <a:pt x="11" y="1"/>
                    </a:cubicBezTo>
                    <a:cubicBezTo>
                      <a:pt x="17" y="2"/>
                      <a:pt x="23" y="3"/>
                      <a:pt x="16" y="1"/>
                    </a:cubicBezTo>
                    <a:cubicBezTo>
                      <a:pt x="16" y="0"/>
                      <a:pt x="32" y="3"/>
                      <a:pt x="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8" name="Freeform 6966">
                <a:extLst>
                  <a:ext uri="{FF2B5EF4-FFF2-40B4-BE49-F238E27FC236}">
                    <a16:creationId xmlns:a16="http://schemas.microsoft.com/office/drawing/2014/main" id="{31153663-7170-4385-A66D-9A098CE5EDFC}"/>
                  </a:ext>
                </a:extLst>
              </p:cNvPr>
              <p:cNvSpPr>
                <a:spLocks/>
              </p:cNvSpPr>
              <p:nvPr/>
            </p:nvSpPr>
            <p:spPr bwMode="auto">
              <a:xfrm>
                <a:off x="2544" y="2511"/>
                <a:ext cx="11" cy="7"/>
              </a:xfrm>
              <a:custGeom>
                <a:avLst/>
                <a:gdLst>
                  <a:gd name="T0" fmla="*/ 16 w 20"/>
                  <a:gd name="T1" fmla="*/ 5 h 12"/>
                  <a:gd name="T2" fmla="*/ 12 w 20"/>
                  <a:gd name="T3" fmla="*/ 3 h 12"/>
                  <a:gd name="T4" fmla="*/ 16 w 20"/>
                  <a:gd name="T5" fmla="*/ 5 h 12"/>
                </a:gdLst>
                <a:ahLst/>
                <a:cxnLst>
                  <a:cxn ang="0">
                    <a:pos x="T0" y="T1"/>
                  </a:cxn>
                  <a:cxn ang="0">
                    <a:pos x="T2" y="T3"/>
                  </a:cxn>
                  <a:cxn ang="0">
                    <a:pos x="T4" y="T5"/>
                  </a:cxn>
                </a:cxnLst>
                <a:rect l="0" t="0" r="r" b="b"/>
                <a:pathLst>
                  <a:path w="20" h="12">
                    <a:moveTo>
                      <a:pt x="16" y="5"/>
                    </a:moveTo>
                    <a:cubicBezTo>
                      <a:pt x="12" y="7"/>
                      <a:pt x="0" y="12"/>
                      <a:pt x="12" y="3"/>
                    </a:cubicBezTo>
                    <a:cubicBezTo>
                      <a:pt x="6" y="9"/>
                      <a:pt x="20" y="0"/>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9" name="Freeform 6967">
                <a:extLst>
                  <a:ext uri="{FF2B5EF4-FFF2-40B4-BE49-F238E27FC236}">
                    <a16:creationId xmlns:a16="http://schemas.microsoft.com/office/drawing/2014/main" id="{E4B0BA63-466D-43AE-8C55-AB7E69835873}"/>
                  </a:ext>
                </a:extLst>
              </p:cNvPr>
              <p:cNvSpPr>
                <a:spLocks/>
              </p:cNvSpPr>
              <p:nvPr/>
            </p:nvSpPr>
            <p:spPr bwMode="auto">
              <a:xfrm>
                <a:off x="2620" y="2432"/>
                <a:ext cx="16" cy="19"/>
              </a:xfrm>
              <a:custGeom>
                <a:avLst/>
                <a:gdLst>
                  <a:gd name="T0" fmla="*/ 11 w 29"/>
                  <a:gd name="T1" fmla="*/ 25 h 32"/>
                  <a:gd name="T2" fmla="*/ 0 w 29"/>
                  <a:gd name="T3" fmla="*/ 32 h 32"/>
                  <a:gd name="T4" fmla="*/ 29 w 29"/>
                  <a:gd name="T5" fmla="*/ 0 h 32"/>
                  <a:gd name="T6" fmla="*/ 21 w 29"/>
                  <a:gd name="T7" fmla="*/ 11 h 32"/>
                  <a:gd name="T8" fmla="*/ 20 w 29"/>
                  <a:gd name="T9" fmla="*/ 11 h 32"/>
                  <a:gd name="T10" fmla="*/ 6 w 29"/>
                  <a:gd name="T11" fmla="*/ 27 h 32"/>
                  <a:gd name="T12" fmla="*/ 11 w 29"/>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29" h="32">
                    <a:moveTo>
                      <a:pt x="11" y="25"/>
                    </a:moveTo>
                    <a:cubicBezTo>
                      <a:pt x="4" y="31"/>
                      <a:pt x="5" y="30"/>
                      <a:pt x="0" y="32"/>
                    </a:cubicBezTo>
                    <a:cubicBezTo>
                      <a:pt x="13" y="18"/>
                      <a:pt x="18" y="11"/>
                      <a:pt x="29" y="0"/>
                    </a:cubicBezTo>
                    <a:cubicBezTo>
                      <a:pt x="28" y="2"/>
                      <a:pt x="27" y="4"/>
                      <a:pt x="21" y="11"/>
                    </a:cubicBezTo>
                    <a:cubicBezTo>
                      <a:pt x="23" y="8"/>
                      <a:pt x="21" y="10"/>
                      <a:pt x="20" y="11"/>
                    </a:cubicBezTo>
                    <a:cubicBezTo>
                      <a:pt x="18" y="15"/>
                      <a:pt x="15" y="16"/>
                      <a:pt x="6" y="27"/>
                    </a:cubicBezTo>
                    <a:cubicBezTo>
                      <a:pt x="7" y="27"/>
                      <a:pt x="10" y="24"/>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0" name="Freeform 6968">
                <a:extLst>
                  <a:ext uri="{FF2B5EF4-FFF2-40B4-BE49-F238E27FC236}">
                    <a16:creationId xmlns:a16="http://schemas.microsoft.com/office/drawing/2014/main" id="{90FA2526-7A7B-489B-9242-7BD0FFBE0209}"/>
                  </a:ext>
                </a:extLst>
              </p:cNvPr>
              <p:cNvSpPr>
                <a:spLocks/>
              </p:cNvSpPr>
              <p:nvPr/>
            </p:nvSpPr>
            <p:spPr bwMode="auto">
              <a:xfrm>
                <a:off x="2449" y="2564"/>
                <a:ext cx="14" cy="5"/>
              </a:xfrm>
              <a:custGeom>
                <a:avLst/>
                <a:gdLst>
                  <a:gd name="T0" fmla="*/ 16 w 25"/>
                  <a:gd name="T1" fmla="*/ 2 h 9"/>
                  <a:gd name="T2" fmla="*/ 0 w 25"/>
                  <a:gd name="T3" fmla="*/ 9 h 9"/>
                  <a:gd name="T4" fmla="*/ 15 w 25"/>
                  <a:gd name="T5" fmla="*/ 2 h 9"/>
                  <a:gd name="T6" fmla="*/ 16 w 25"/>
                  <a:gd name="T7" fmla="*/ 2 h 9"/>
                </a:gdLst>
                <a:ahLst/>
                <a:cxnLst>
                  <a:cxn ang="0">
                    <a:pos x="T0" y="T1"/>
                  </a:cxn>
                  <a:cxn ang="0">
                    <a:pos x="T2" y="T3"/>
                  </a:cxn>
                  <a:cxn ang="0">
                    <a:pos x="T4" y="T5"/>
                  </a:cxn>
                  <a:cxn ang="0">
                    <a:pos x="T6" y="T7"/>
                  </a:cxn>
                </a:cxnLst>
                <a:rect l="0" t="0" r="r" b="b"/>
                <a:pathLst>
                  <a:path w="25" h="9">
                    <a:moveTo>
                      <a:pt x="16" y="2"/>
                    </a:moveTo>
                    <a:cubicBezTo>
                      <a:pt x="25" y="0"/>
                      <a:pt x="6" y="7"/>
                      <a:pt x="0" y="9"/>
                    </a:cubicBezTo>
                    <a:cubicBezTo>
                      <a:pt x="3" y="7"/>
                      <a:pt x="5" y="5"/>
                      <a:pt x="15" y="2"/>
                    </a:cubicBezTo>
                    <a:cubicBezTo>
                      <a:pt x="15" y="2"/>
                      <a:pt x="2" y="8"/>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1" name="Freeform 6969">
                <a:extLst>
                  <a:ext uri="{FF2B5EF4-FFF2-40B4-BE49-F238E27FC236}">
                    <a16:creationId xmlns:a16="http://schemas.microsoft.com/office/drawing/2014/main" id="{77BC1AAB-0449-45DD-901B-D84CAA74CBF8}"/>
                  </a:ext>
                </a:extLst>
              </p:cNvPr>
              <p:cNvSpPr>
                <a:spLocks/>
              </p:cNvSpPr>
              <p:nvPr/>
            </p:nvSpPr>
            <p:spPr bwMode="auto">
              <a:xfrm>
                <a:off x="2566" y="2492"/>
                <a:ext cx="11" cy="8"/>
              </a:xfrm>
              <a:custGeom>
                <a:avLst/>
                <a:gdLst>
                  <a:gd name="T0" fmla="*/ 17 w 20"/>
                  <a:gd name="T1" fmla="*/ 3 h 14"/>
                  <a:gd name="T2" fmla="*/ 16 w 20"/>
                  <a:gd name="T3" fmla="*/ 3 h 14"/>
                  <a:gd name="T4" fmla="*/ 1 w 20"/>
                  <a:gd name="T5" fmla="*/ 14 h 14"/>
                  <a:gd name="T6" fmla="*/ 17 w 20"/>
                  <a:gd name="T7" fmla="*/ 0 h 14"/>
                  <a:gd name="T8" fmla="*/ 17 w 20"/>
                  <a:gd name="T9" fmla="*/ 3 h 14"/>
                </a:gdLst>
                <a:ahLst/>
                <a:cxnLst>
                  <a:cxn ang="0">
                    <a:pos x="T0" y="T1"/>
                  </a:cxn>
                  <a:cxn ang="0">
                    <a:pos x="T2" y="T3"/>
                  </a:cxn>
                  <a:cxn ang="0">
                    <a:pos x="T4" y="T5"/>
                  </a:cxn>
                  <a:cxn ang="0">
                    <a:pos x="T6" y="T7"/>
                  </a:cxn>
                  <a:cxn ang="0">
                    <a:pos x="T8" y="T9"/>
                  </a:cxn>
                </a:cxnLst>
                <a:rect l="0" t="0" r="r" b="b"/>
                <a:pathLst>
                  <a:path w="20" h="14">
                    <a:moveTo>
                      <a:pt x="17" y="3"/>
                    </a:moveTo>
                    <a:cubicBezTo>
                      <a:pt x="14" y="6"/>
                      <a:pt x="15" y="4"/>
                      <a:pt x="16" y="3"/>
                    </a:cubicBezTo>
                    <a:cubicBezTo>
                      <a:pt x="11" y="6"/>
                      <a:pt x="8" y="10"/>
                      <a:pt x="1" y="14"/>
                    </a:cubicBezTo>
                    <a:cubicBezTo>
                      <a:pt x="0" y="13"/>
                      <a:pt x="13" y="4"/>
                      <a:pt x="17" y="0"/>
                    </a:cubicBezTo>
                    <a:cubicBezTo>
                      <a:pt x="20" y="0"/>
                      <a:pt x="17" y="2"/>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2" name="Freeform 6970">
                <a:extLst>
                  <a:ext uri="{FF2B5EF4-FFF2-40B4-BE49-F238E27FC236}">
                    <a16:creationId xmlns:a16="http://schemas.microsoft.com/office/drawing/2014/main" id="{7B9988DD-6427-4AB7-B54B-B378091B1F81}"/>
                  </a:ext>
                </a:extLst>
              </p:cNvPr>
              <p:cNvSpPr>
                <a:spLocks/>
              </p:cNvSpPr>
              <p:nvPr/>
            </p:nvSpPr>
            <p:spPr bwMode="auto">
              <a:xfrm>
                <a:off x="2574" y="2412"/>
                <a:ext cx="77" cy="80"/>
              </a:xfrm>
              <a:custGeom>
                <a:avLst/>
                <a:gdLst>
                  <a:gd name="T0" fmla="*/ 114 w 136"/>
                  <a:gd name="T1" fmla="*/ 25 h 140"/>
                  <a:gd name="T2" fmla="*/ 104 w 136"/>
                  <a:gd name="T3" fmla="*/ 36 h 140"/>
                  <a:gd name="T4" fmla="*/ 94 w 136"/>
                  <a:gd name="T5" fmla="*/ 49 h 140"/>
                  <a:gd name="T6" fmla="*/ 108 w 136"/>
                  <a:gd name="T7" fmla="*/ 30 h 140"/>
                  <a:gd name="T8" fmla="*/ 122 w 136"/>
                  <a:gd name="T9" fmla="*/ 13 h 140"/>
                  <a:gd name="T10" fmla="*/ 120 w 136"/>
                  <a:gd name="T11" fmla="*/ 19 h 140"/>
                  <a:gd name="T12" fmla="*/ 122 w 136"/>
                  <a:gd name="T13" fmla="*/ 16 h 140"/>
                  <a:gd name="T14" fmla="*/ 123 w 136"/>
                  <a:gd name="T15" fmla="*/ 16 h 140"/>
                  <a:gd name="T16" fmla="*/ 136 w 136"/>
                  <a:gd name="T17" fmla="*/ 0 h 140"/>
                  <a:gd name="T18" fmla="*/ 120 w 136"/>
                  <a:gd name="T19" fmla="*/ 22 h 140"/>
                  <a:gd name="T20" fmla="*/ 130 w 136"/>
                  <a:gd name="T21" fmla="*/ 11 h 140"/>
                  <a:gd name="T22" fmla="*/ 119 w 136"/>
                  <a:gd name="T23" fmla="*/ 26 h 140"/>
                  <a:gd name="T24" fmla="*/ 118 w 136"/>
                  <a:gd name="T25" fmla="*/ 25 h 140"/>
                  <a:gd name="T26" fmla="*/ 77 w 136"/>
                  <a:gd name="T27" fmla="*/ 70 h 140"/>
                  <a:gd name="T28" fmla="*/ 26 w 136"/>
                  <a:gd name="T29" fmla="*/ 120 h 140"/>
                  <a:gd name="T30" fmla="*/ 25 w 136"/>
                  <a:gd name="T31" fmla="*/ 119 h 140"/>
                  <a:gd name="T32" fmla="*/ 5 w 136"/>
                  <a:gd name="T33" fmla="*/ 139 h 140"/>
                  <a:gd name="T34" fmla="*/ 0 w 136"/>
                  <a:gd name="T35" fmla="*/ 140 h 140"/>
                  <a:gd name="T36" fmla="*/ 12 w 136"/>
                  <a:gd name="T37" fmla="*/ 128 h 140"/>
                  <a:gd name="T38" fmla="*/ 15 w 136"/>
                  <a:gd name="T39" fmla="*/ 126 h 140"/>
                  <a:gd name="T40" fmla="*/ 26 w 136"/>
                  <a:gd name="T41" fmla="*/ 117 h 140"/>
                  <a:gd name="T42" fmla="*/ 16 w 136"/>
                  <a:gd name="T43" fmla="*/ 123 h 140"/>
                  <a:gd name="T44" fmla="*/ 32 w 136"/>
                  <a:gd name="T45" fmla="*/ 109 h 140"/>
                  <a:gd name="T46" fmla="*/ 28 w 136"/>
                  <a:gd name="T47" fmla="*/ 117 h 140"/>
                  <a:gd name="T48" fmla="*/ 44 w 136"/>
                  <a:gd name="T49" fmla="*/ 102 h 140"/>
                  <a:gd name="T50" fmla="*/ 56 w 136"/>
                  <a:gd name="T51" fmla="*/ 90 h 140"/>
                  <a:gd name="T52" fmla="*/ 62 w 136"/>
                  <a:gd name="T53" fmla="*/ 82 h 140"/>
                  <a:gd name="T54" fmla="*/ 76 w 136"/>
                  <a:gd name="T55" fmla="*/ 70 h 140"/>
                  <a:gd name="T56" fmla="*/ 82 w 136"/>
                  <a:gd name="T57" fmla="*/ 62 h 140"/>
                  <a:gd name="T58" fmla="*/ 97 w 136"/>
                  <a:gd name="T59" fmla="*/ 47 h 140"/>
                  <a:gd name="T60" fmla="*/ 114 w 136"/>
                  <a:gd name="T61" fmla="*/ 2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40">
                    <a:moveTo>
                      <a:pt x="114" y="25"/>
                    </a:moveTo>
                    <a:cubicBezTo>
                      <a:pt x="112" y="26"/>
                      <a:pt x="108" y="31"/>
                      <a:pt x="104" y="36"/>
                    </a:cubicBezTo>
                    <a:cubicBezTo>
                      <a:pt x="100" y="41"/>
                      <a:pt x="96" y="46"/>
                      <a:pt x="94" y="49"/>
                    </a:cubicBezTo>
                    <a:cubicBezTo>
                      <a:pt x="95" y="46"/>
                      <a:pt x="102" y="38"/>
                      <a:pt x="108" y="30"/>
                    </a:cubicBezTo>
                    <a:cubicBezTo>
                      <a:pt x="115" y="22"/>
                      <a:pt x="121" y="14"/>
                      <a:pt x="122" y="13"/>
                    </a:cubicBezTo>
                    <a:cubicBezTo>
                      <a:pt x="132" y="3"/>
                      <a:pt x="118" y="20"/>
                      <a:pt x="120" y="19"/>
                    </a:cubicBezTo>
                    <a:cubicBezTo>
                      <a:pt x="121" y="19"/>
                      <a:pt x="122" y="16"/>
                      <a:pt x="122" y="16"/>
                    </a:cubicBezTo>
                    <a:cubicBezTo>
                      <a:pt x="125" y="13"/>
                      <a:pt x="125" y="14"/>
                      <a:pt x="123" y="16"/>
                    </a:cubicBezTo>
                    <a:cubicBezTo>
                      <a:pt x="124" y="16"/>
                      <a:pt x="132" y="5"/>
                      <a:pt x="136" y="0"/>
                    </a:cubicBezTo>
                    <a:cubicBezTo>
                      <a:pt x="136" y="3"/>
                      <a:pt x="128" y="13"/>
                      <a:pt x="120" y="22"/>
                    </a:cubicBezTo>
                    <a:cubicBezTo>
                      <a:pt x="122" y="22"/>
                      <a:pt x="125" y="18"/>
                      <a:pt x="130" y="11"/>
                    </a:cubicBezTo>
                    <a:cubicBezTo>
                      <a:pt x="129" y="15"/>
                      <a:pt x="123" y="22"/>
                      <a:pt x="119" y="26"/>
                    </a:cubicBezTo>
                    <a:cubicBezTo>
                      <a:pt x="115" y="30"/>
                      <a:pt x="113" y="32"/>
                      <a:pt x="118" y="25"/>
                    </a:cubicBezTo>
                    <a:cubicBezTo>
                      <a:pt x="105" y="40"/>
                      <a:pt x="92" y="55"/>
                      <a:pt x="77" y="70"/>
                    </a:cubicBezTo>
                    <a:cubicBezTo>
                      <a:pt x="62" y="86"/>
                      <a:pt x="45" y="103"/>
                      <a:pt x="26" y="120"/>
                    </a:cubicBezTo>
                    <a:cubicBezTo>
                      <a:pt x="25" y="119"/>
                      <a:pt x="25" y="119"/>
                      <a:pt x="25" y="119"/>
                    </a:cubicBezTo>
                    <a:cubicBezTo>
                      <a:pt x="18" y="126"/>
                      <a:pt x="14" y="129"/>
                      <a:pt x="5" y="139"/>
                    </a:cubicBezTo>
                    <a:cubicBezTo>
                      <a:pt x="5" y="137"/>
                      <a:pt x="7" y="135"/>
                      <a:pt x="0" y="140"/>
                    </a:cubicBezTo>
                    <a:cubicBezTo>
                      <a:pt x="1" y="137"/>
                      <a:pt x="19" y="126"/>
                      <a:pt x="12" y="128"/>
                    </a:cubicBezTo>
                    <a:cubicBezTo>
                      <a:pt x="13" y="126"/>
                      <a:pt x="15" y="126"/>
                      <a:pt x="15" y="126"/>
                    </a:cubicBezTo>
                    <a:cubicBezTo>
                      <a:pt x="19" y="123"/>
                      <a:pt x="23" y="120"/>
                      <a:pt x="26" y="117"/>
                    </a:cubicBezTo>
                    <a:cubicBezTo>
                      <a:pt x="26" y="115"/>
                      <a:pt x="14" y="127"/>
                      <a:pt x="16" y="123"/>
                    </a:cubicBezTo>
                    <a:cubicBezTo>
                      <a:pt x="25" y="116"/>
                      <a:pt x="23" y="118"/>
                      <a:pt x="32" y="109"/>
                    </a:cubicBezTo>
                    <a:cubicBezTo>
                      <a:pt x="31" y="112"/>
                      <a:pt x="29" y="114"/>
                      <a:pt x="28" y="117"/>
                    </a:cubicBezTo>
                    <a:cubicBezTo>
                      <a:pt x="35" y="111"/>
                      <a:pt x="40" y="106"/>
                      <a:pt x="44" y="102"/>
                    </a:cubicBezTo>
                    <a:cubicBezTo>
                      <a:pt x="48" y="98"/>
                      <a:pt x="51" y="94"/>
                      <a:pt x="56" y="90"/>
                    </a:cubicBezTo>
                    <a:cubicBezTo>
                      <a:pt x="54" y="90"/>
                      <a:pt x="58" y="86"/>
                      <a:pt x="62" y="82"/>
                    </a:cubicBezTo>
                    <a:cubicBezTo>
                      <a:pt x="67" y="78"/>
                      <a:pt x="73" y="74"/>
                      <a:pt x="76" y="70"/>
                    </a:cubicBezTo>
                    <a:cubicBezTo>
                      <a:pt x="80" y="66"/>
                      <a:pt x="82" y="63"/>
                      <a:pt x="82" y="62"/>
                    </a:cubicBezTo>
                    <a:cubicBezTo>
                      <a:pt x="85" y="61"/>
                      <a:pt x="91" y="55"/>
                      <a:pt x="97" y="47"/>
                    </a:cubicBezTo>
                    <a:cubicBezTo>
                      <a:pt x="104" y="40"/>
                      <a:pt x="110" y="31"/>
                      <a:pt x="1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3" name="Freeform 6971">
                <a:extLst>
                  <a:ext uri="{FF2B5EF4-FFF2-40B4-BE49-F238E27FC236}">
                    <a16:creationId xmlns:a16="http://schemas.microsoft.com/office/drawing/2014/main" id="{DFEA9A76-29EF-4943-8236-6441B7CCA2DE}"/>
                  </a:ext>
                </a:extLst>
              </p:cNvPr>
              <p:cNvSpPr>
                <a:spLocks/>
              </p:cNvSpPr>
              <p:nvPr/>
            </p:nvSpPr>
            <p:spPr bwMode="auto">
              <a:xfrm>
                <a:off x="2553" y="2501"/>
                <a:ext cx="12" cy="9"/>
              </a:xfrm>
              <a:custGeom>
                <a:avLst/>
                <a:gdLst>
                  <a:gd name="T0" fmla="*/ 1 w 20"/>
                  <a:gd name="T1" fmla="*/ 16 h 16"/>
                  <a:gd name="T2" fmla="*/ 7 w 20"/>
                  <a:gd name="T3" fmla="*/ 11 h 16"/>
                  <a:gd name="T4" fmla="*/ 0 w 20"/>
                  <a:gd name="T5" fmla="*/ 15 h 16"/>
                  <a:gd name="T6" fmla="*/ 20 w 20"/>
                  <a:gd name="T7" fmla="*/ 0 h 16"/>
                  <a:gd name="T8" fmla="*/ 1 w 20"/>
                  <a:gd name="T9" fmla="*/ 16 h 16"/>
                </a:gdLst>
                <a:ahLst/>
                <a:cxnLst>
                  <a:cxn ang="0">
                    <a:pos x="T0" y="T1"/>
                  </a:cxn>
                  <a:cxn ang="0">
                    <a:pos x="T2" y="T3"/>
                  </a:cxn>
                  <a:cxn ang="0">
                    <a:pos x="T4" y="T5"/>
                  </a:cxn>
                  <a:cxn ang="0">
                    <a:pos x="T6" y="T7"/>
                  </a:cxn>
                  <a:cxn ang="0">
                    <a:pos x="T8" y="T9"/>
                  </a:cxn>
                </a:cxnLst>
                <a:rect l="0" t="0" r="r" b="b"/>
                <a:pathLst>
                  <a:path w="20" h="16">
                    <a:moveTo>
                      <a:pt x="1" y="16"/>
                    </a:moveTo>
                    <a:cubicBezTo>
                      <a:pt x="1" y="15"/>
                      <a:pt x="5" y="13"/>
                      <a:pt x="7" y="11"/>
                    </a:cubicBezTo>
                    <a:cubicBezTo>
                      <a:pt x="6" y="11"/>
                      <a:pt x="3" y="14"/>
                      <a:pt x="0" y="15"/>
                    </a:cubicBezTo>
                    <a:cubicBezTo>
                      <a:pt x="0" y="14"/>
                      <a:pt x="14" y="5"/>
                      <a:pt x="20" y="0"/>
                    </a:cubicBezTo>
                    <a:cubicBezTo>
                      <a:pt x="15" y="4"/>
                      <a:pt x="9" y="10"/>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4" name="Freeform 6972">
                <a:extLst>
                  <a:ext uri="{FF2B5EF4-FFF2-40B4-BE49-F238E27FC236}">
                    <a16:creationId xmlns:a16="http://schemas.microsoft.com/office/drawing/2014/main" id="{AD64EEDD-EC1B-4007-8BE1-CF06671BA9F7}"/>
                  </a:ext>
                </a:extLst>
              </p:cNvPr>
              <p:cNvSpPr>
                <a:spLocks noEditPoints="1"/>
              </p:cNvSpPr>
              <p:nvPr/>
            </p:nvSpPr>
            <p:spPr bwMode="auto">
              <a:xfrm>
                <a:off x="2431" y="2546"/>
                <a:ext cx="65" cy="30"/>
              </a:xfrm>
              <a:custGeom>
                <a:avLst/>
                <a:gdLst>
                  <a:gd name="T0" fmla="*/ 45 w 115"/>
                  <a:gd name="T1" fmla="*/ 32 h 53"/>
                  <a:gd name="T2" fmla="*/ 77 w 115"/>
                  <a:gd name="T3" fmla="*/ 20 h 53"/>
                  <a:gd name="T4" fmla="*/ 115 w 115"/>
                  <a:gd name="T5" fmla="*/ 0 h 53"/>
                  <a:gd name="T6" fmla="*/ 96 w 115"/>
                  <a:gd name="T7" fmla="*/ 7 h 53"/>
                  <a:gd name="T8" fmla="*/ 71 w 115"/>
                  <a:gd name="T9" fmla="*/ 20 h 53"/>
                  <a:gd name="T10" fmla="*/ 89 w 115"/>
                  <a:gd name="T11" fmla="*/ 10 h 53"/>
                  <a:gd name="T12" fmla="*/ 79 w 115"/>
                  <a:gd name="T13" fmla="*/ 11 h 53"/>
                  <a:gd name="T14" fmla="*/ 67 w 115"/>
                  <a:gd name="T15" fmla="*/ 17 h 53"/>
                  <a:gd name="T16" fmla="*/ 72 w 115"/>
                  <a:gd name="T17" fmla="*/ 17 h 53"/>
                  <a:gd name="T18" fmla="*/ 49 w 115"/>
                  <a:gd name="T19" fmla="*/ 27 h 53"/>
                  <a:gd name="T20" fmla="*/ 57 w 115"/>
                  <a:gd name="T21" fmla="*/ 22 h 53"/>
                  <a:gd name="T22" fmla="*/ 29 w 115"/>
                  <a:gd name="T23" fmla="*/ 35 h 53"/>
                  <a:gd name="T24" fmla="*/ 35 w 115"/>
                  <a:gd name="T25" fmla="*/ 32 h 53"/>
                  <a:gd name="T26" fmla="*/ 28 w 115"/>
                  <a:gd name="T27" fmla="*/ 35 h 53"/>
                  <a:gd name="T28" fmla="*/ 24 w 115"/>
                  <a:gd name="T29" fmla="*/ 36 h 53"/>
                  <a:gd name="T30" fmla="*/ 17 w 115"/>
                  <a:gd name="T31" fmla="*/ 42 h 53"/>
                  <a:gd name="T32" fmla="*/ 31 w 115"/>
                  <a:gd name="T33" fmla="*/ 37 h 53"/>
                  <a:gd name="T34" fmla="*/ 0 w 115"/>
                  <a:gd name="T35" fmla="*/ 52 h 53"/>
                  <a:gd name="T36" fmla="*/ 11 w 115"/>
                  <a:gd name="T37" fmla="*/ 49 h 53"/>
                  <a:gd name="T38" fmla="*/ 33 w 115"/>
                  <a:gd name="T39" fmla="*/ 39 h 53"/>
                  <a:gd name="T40" fmla="*/ 32 w 115"/>
                  <a:gd name="T41" fmla="*/ 37 h 53"/>
                  <a:gd name="T42" fmla="*/ 45 w 115"/>
                  <a:gd name="T43" fmla="*/ 32 h 53"/>
                  <a:gd name="T44" fmla="*/ 65 w 115"/>
                  <a:gd name="T45" fmla="*/ 24 h 53"/>
                  <a:gd name="T46" fmla="*/ 53 w 115"/>
                  <a:gd name="T47" fmla="*/ 26 h 53"/>
                  <a:gd name="T48" fmla="*/ 65 w 115"/>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 h="53">
                    <a:moveTo>
                      <a:pt x="45" y="32"/>
                    </a:moveTo>
                    <a:cubicBezTo>
                      <a:pt x="46" y="33"/>
                      <a:pt x="61" y="27"/>
                      <a:pt x="77" y="20"/>
                    </a:cubicBezTo>
                    <a:cubicBezTo>
                      <a:pt x="92" y="13"/>
                      <a:pt x="109" y="4"/>
                      <a:pt x="115" y="0"/>
                    </a:cubicBezTo>
                    <a:cubicBezTo>
                      <a:pt x="107" y="4"/>
                      <a:pt x="98" y="8"/>
                      <a:pt x="96" y="7"/>
                    </a:cubicBezTo>
                    <a:cubicBezTo>
                      <a:pt x="87" y="11"/>
                      <a:pt x="80" y="17"/>
                      <a:pt x="71" y="20"/>
                    </a:cubicBezTo>
                    <a:cubicBezTo>
                      <a:pt x="69" y="18"/>
                      <a:pt x="78" y="16"/>
                      <a:pt x="89" y="10"/>
                    </a:cubicBezTo>
                    <a:cubicBezTo>
                      <a:pt x="84" y="12"/>
                      <a:pt x="86" y="8"/>
                      <a:pt x="79" y="11"/>
                    </a:cubicBezTo>
                    <a:cubicBezTo>
                      <a:pt x="85" y="10"/>
                      <a:pt x="72" y="16"/>
                      <a:pt x="67" y="17"/>
                    </a:cubicBezTo>
                    <a:cubicBezTo>
                      <a:pt x="67" y="18"/>
                      <a:pt x="72" y="16"/>
                      <a:pt x="72" y="17"/>
                    </a:cubicBezTo>
                    <a:cubicBezTo>
                      <a:pt x="65" y="20"/>
                      <a:pt x="51" y="27"/>
                      <a:pt x="49" y="27"/>
                    </a:cubicBezTo>
                    <a:cubicBezTo>
                      <a:pt x="51" y="26"/>
                      <a:pt x="61" y="22"/>
                      <a:pt x="57" y="22"/>
                    </a:cubicBezTo>
                    <a:cubicBezTo>
                      <a:pt x="45" y="27"/>
                      <a:pt x="45" y="31"/>
                      <a:pt x="29" y="35"/>
                    </a:cubicBezTo>
                    <a:cubicBezTo>
                      <a:pt x="28" y="35"/>
                      <a:pt x="34" y="33"/>
                      <a:pt x="35" y="32"/>
                    </a:cubicBezTo>
                    <a:cubicBezTo>
                      <a:pt x="28" y="35"/>
                      <a:pt x="28" y="35"/>
                      <a:pt x="28" y="35"/>
                    </a:cubicBezTo>
                    <a:cubicBezTo>
                      <a:pt x="27" y="35"/>
                      <a:pt x="27" y="35"/>
                      <a:pt x="24" y="36"/>
                    </a:cubicBezTo>
                    <a:cubicBezTo>
                      <a:pt x="29" y="36"/>
                      <a:pt x="26" y="39"/>
                      <a:pt x="17" y="42"/>
                    </a:cubicBezTo>
                    <a:cubicBezTo>
                      <a:pt x="23" y="41"/>
                      <a:pt x="27" y="38"/>
                      <a:pt x="31" y="37"/>
                    </a:cubicBezTo>
                    <a:cubicBezTo>
                      <a:pt x="15" y="45"/>
                      <a:pt x="12" y="47"/>
                      <a:pt x="0" y="52"/>
                    </a:cubicBezTo>
                    <a:cubicBezTo>
                      <a:pt x="0" y="53"/>
                      <a:pt x="9" y="52"/>
                      <a:pt x="11" y="49"/>
                    </a:cubicBezTo>
                    <a:cubicBezTo>
                      <a:pt x="1" y="52"/>
                      <a:pt x="23" y="43"/>
                      <a:pt x="33" y="39"/>
                    </a:cubicBezTo>
                    <a:cubicBezTo>
                      <a:pt x="38" y="36"/>
                      <a:pt x="33" y="39"/>
                      <a:pt x="32" y="37"/>
                    </a:cubicBezTo>
                    <a:cubicBezTo>
                      <a:pt x="40" y="35"/>
                      <a:pt x="43" y="31"/>
                      <a:pt x="45" y="32"/>
                    </a:cubicBezTo>
                    <a:close/>
                    <a:moveTo>
                      <a:pt x="65" y="24"/>
                    </a:moveTo>
                    <a:cubicBezTo>
                      <a:pt x="58" y="27"/>
                      <a:pt x="46" y="31"/>
                      <a:pt x="53" y="26"/>
                    </a:cubicBezTo>
                    <a:cubicBezTo>
                      <a:pt x="63" y="22"/>
                      <a:pt x="64" y="22"/>
                      <a:pt x="6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5" name="Freeform 6973">
                <a:extLst>
                  <a:ext uri="{FF2B5EF4-FFF2-40B4-BE49-F238E27FC236}">
                    <a16:creationId xmlns:a16="http://schemas.microsoft.com/office/drawing/2014/main" id="{C2DF9C83-D395-4025-A763-0E627D1A2F57}"/>
                  </a:ext>
                </a:extLst>
              </p:cNvPr>
              <p:cNvSpPr>
                <a:spLocks/>
              </p:cNvSpPr>
              <p:nvPr/>
            </p:nvSpPr>
            <p:spPr bwMode="auto">
              <a:xfrm>
                <a:off x="2533" y="2492"/>
                <a:ext cx="40" cy="30"/>
              </a:xfrm>
              <a:custGeom>
                <a:avLst/>
                <a:gdLst>
                  <a:gd name="T0" fmla="*/ 39 w 70"/>
                  <a:gd name="T1" fmla="*/ 23 h 52"/>
                  <a:gd name="T2" fmla="*/ 31 w 70"/>
                  <a:gd name="T3" fmla="*/ 30 h 52"/>
                  <a:gd name="T4" fmla="*/ 65 w 70"/>
                  <a:gd name="T5" fmla="*/ 3 h 52"/>
                  <a:gd name="T6" fmla="*/ 70 w 70"/>
                  <a:gd name="T7" fmla="*/ 2 h 52"/>
                  <a:gd name="T8" fmla="*/ 36 w 70"/>
                  <a:gd name="T9" fmla="*/ 28 h 52"/>
                  <a:gd name="T10" fmla="*/ 7 w 70"/>
                  <a:gd name="T11" fmla="*/ 49 h 52"/>
                  <a:gd name="T12" fmla="*/ 3 w 70"/>
                  <a:gd name="T13" fmla="*/ 51 h 52"/>
                  <a:gd name="T14" fmla="*/ 0 w 70"/>
                  <a:gd name="T15" fmla="*/ 52 h 52"/>
                  <a:gd name="T16" fmla="*/ 4 w 70"/>
                  <a:gd name="T17" fmla="*/ 47 h 52"/>
                  <a:gd name="T18" fmla="*/ 17 w 70"/>
                  <a:gd name="T19" fmla="*/ 40 h 52"/>
                  <a:gd name="T20" fmla="*/ 12 w 70"/>
                  <a:gd name="T21" fmla="*/ 41 h 52"/>
                  <a:gd name="T22" fmla="*/ 26 w 70"/>
                  <a:gd name="T23" fmla="*/ 31 h 52"/>
                  <a:gd name="T24" fmla="*/ 39 w 70"/>
                  <a:gd name="T25"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52">
                    <a:moveTo>
                      <a:pt x="39" y="23"/>
                    </a:moveTo>
                    <a:cubicBezTo>
                      <a:pt x="41" y="23"/>
                      <a:pt x="26" y="30"/>
                      <a:pt x="31" y="30"/>
                    </a:cubicBezTo>
                    <a:cubicBezTo>
                      <a:pt x="44" y="20"/>
                      <a:pt x="58" y="11"/>
                      <a:pt x="65" y="3"/>
                    </a:cubicBezTo>
                    <a:cubicBezTo>
                      <a:pt x="69" y="0"/>
                      <a:pt x="69" y="2"/>
                      <a:pt x="70" y="2"/>
                    </a:cubicBezTo>
                    <a:cubicBezTo>
                      <a:pt x="57" y="13"/>
                      <a:pt x="46" y="21"/>
                      <a:pt x="36" y="28"/>
                    </a:cubicBezTo>
                    <a:cubicBezTo>
                      <a:pt x="25" y="35"/>
                      <a:pt x="16" y="41"/>
                      <a:pt x="7" y="49"/>
                    </a:cubicBezTo>
                    <a:cubicBezTo>
                      <a:pt x="4" y="51"/>
                      <a:pt x="4" y="51"/>
                      <a:pt x="3" y="51"/>
                    </a:cubicBezTo>
                    <a:cubicBezTo>
                      <a:pt x="3" y="50"/>
                      <a:pt x="2" y="51"/>
                      <a:pt x="0" y="52"/>
                    </a:cubicBezTo>
                    <a:cubicBezTo>
                      <a:pt x="8" y="46"/>
                      <a:pt x="13" y="43"/>
                      <a:pt x="4" y="47"/>
                    </a:cubicBezTo>
                    <a:cubicBezTo>
                      <a:pt x="10" y="43"/>
                      <a:pt x="15" y="40"/>
                      <a:pt x="17" y="40"/>
                    </a:cubicBezTo>
                    <a:cubicBezTo>
                      <a:pt x="18" y="39"/>
                      <a:pt x="20" y="35"/>
                      <a:pt x="12" y="41"/>
                    </a:cubicBezTo>
                    <a:cubicBezTo>
                      <a:pt x="13" y="39"/>
                      <a:pt x="31" y="31"/>
                      <a:pt x="26" y="31"/>
                    </a:cubicBezTo>
                    <a:cubicBezTo>
                      <a:pt x="34" y="25"/>
                      <a:pt x="33" y="27"/>
                      <a:pt x="3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6" name="Freeform 6974">
                <a:extLst>
                  <a:ext uri="{FF2B5EF4-FFF2-40B4-BE49-F238E27FC236}">
                    <a16:creationId xmlns:a16="http://schemas.microsoft.com/office/drawing/2014/main" id="{4B780E9B-1086-4342-B5D0-D445460C2281}"/>
                  </a:ext>
                </a:extLst>
              </p:cNvPr>
              <p:cNvSpPr>
                <a:spLocks/>
              </p:cNvSpPr>
              <p:nvPr/>
            </p:nvSpPr>
            <p:spPr bwMode="auto">
              <a:xfrm>
                <a:off x="2487" y="2534"/>
                <a:ext cx="22" cy="15"/>
              </a:xfrm>
              <a:custGeom>
                <a:avLst/>
                <a:gdLst>
                  <a:gd name="T0" fmla="*/ 33 w 39"/>
                  <a:gd name="T1" fmla="*/ 12 h 25"/>
                  <a:gd name="T2" fmla="*/ 21 w 39"/>
                  <a:gd name="T3" fmla="*/ 16 h 25"/>
                  <a:gd name="T4" fmla="*/ 9 w 39"/>
                  <a:gd name="T5" fmla="*/ 22 h 25"/>
                  <a:gd name="T6" fmla="*/ 0 w 39"/>
                  <a:gd name="T7" fmla="*/ 25 h 25"/>
                  <a:gd name="T8" fmla="*/ 18 w 39"/>
                  <a:gd name="T9" fmla="*/ 14 h 25"/>
                  <a:gd name="T10" fmla="*/ 19 w 39"/>
                  <a:gd name="T11" fmla="*/ 11 h 25"/>
                  <a:gd name="T12" fmla="*/ 35 w 39"/>
                  <a:gd name="T13" fmla="*/ 6 h 25"/>
                  <a:gd name="T14" fmla="*/ 23 w 39"/>
                  <a:gd name="T15" fmla="*/ 14 h 25"/>
                  <a:gd name="T16" fmla="*/ 33 w 39"/>
                  <a:gd name="T17"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5">
                    <a:moveTo>
                      <a:pt x="33" y="12"/>
                    </a:moveTo>
                    <a:cubicBezTo>
                      <a:pt x="30" y="15"/>
                      <a:pt x="21" y="17"/>
                      <a:pt x="21" y="16"/>
                    </a:cubicBezTo>
                    <a:cubicBezTo>
                      <a:pt x="13" y="21"/>
                      <a:pt x="11" y="22"/>
                      <a:pt x="9" y="22"/>
                    </a:cubicBezTo>
                    <a:cubicBezTo>
                      <a:pt x="6" y="23"/>
                      <a:pt x="5" y="23"/>
                      <a:pt x="0" y="25"/>
                    </a:cubicBezTo>
                    <a:cubicBezTo>
                      <a:pt x="3" y="23"/>
                      <a:pt x="13" y="17"/>
                      <a:pt x="18" y="14"/>
                    </a:cubicBezTo>
                    <a:cubicBezTo>
                      <a:pt x="9" y="18"/>
                      <a:pt x="22" y="11"/>
                      <a:pt x="19" y="11"/>
                    </a:cubicBezTo>
                    <a:cubicBezTo>
                      <a:pt x="39" y="0"/>
                      <a:pt x="21" y="14"/>
                      <a:pt x="35" y="6"/>
                    </a:cubicBezTo>
                    <a:cubicBezTo>
                      <a:pt x="35" y="7"/>
                      <a:pt x="31" y="10"/>
                      <a:pt x="23" y="14"/>
                    </a:cubicBezTo>
                    <a:cubicBezTo>
                      <a:pt x="25" y="14"/>
                      <a:pt x="25" y="16"/>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7" name="Freeform 6975">
                <a:extLst>
                  <a:ext uri="{FF2B5EF4-FFF2-40B4-BE49-F238E27FC236}">
                    <a16:creationId xmlns:a16="http://schemas.microsoft.com/office/drawing/2014/main" id="{48FEDCF8-F330-4E1C-AC1F-8C27E4E63AC3}"/>
                  </a:ext>
                </a:extLst>
              </p:cNvPr>
              <p:cNvSpPr>
                <a:spLocks/>
              </p:cNvSpPr>
              <p:nvPr/>
            </p:nvSpPr>
            <p:spPr bwMode="auto">
              <a:xfrm>
                <a:off x="2402" y="2571"/>
                <a:ext cx="29" cy="11"/>
              </a:xfrm>
              <a:custGeom>
                <a:avLst/>
                <a:gdLst>
                  <a:gd name="T0" fmla="*/ 21 w 51"/>
                  <a:gd name="T1" fmla="*/ 11 h 20"/>
                  <a:gd name="T2" fmla="*/ 29 w 51"/>
                  <a:gd name="T3" fmla="*/ 10 h 20"/>
                  <a:gd name="T4" fmla="*/ 51 w 51"/>
                  <a:gd name="T5" fmla="*/ 0 h 20"/>
                  <a:gd name="T6" fmla="*/ 38 w 51"/>
                  <a:gd name="T7" fmla="*/ 9 h 20"/>
                  <a:gd name="T8" fmla="*/ 30 w 51"/>
                  <a:gd name="T9" fmla="*/ 11 h 20"/>
                  <a:gd name="T10" fmla="*/ 24 w 51"/>
                  <a:gd name="T11" fmla="*/ 14 h 20"/>
                  <a:gd name="T12" fmla="*/ 0 w 51"/>
                  <a:gd name="T13" fmla="*/ 18 h 20"/>
                  <a:gd name="T14" fmla="*/ 21 w 51"/>
                  <a:gd name="T15" fmla="*/ 11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0">
                    <a:moveTo>
                      <a:pt x="21" y="11"/>
                    </a:moveTo>
                    <a:cubicBezTo>
                      <a:pt x="27" y="9"/>
                      <a:pt x="16" y="14"/>
                      <a:pt x="29" y="10"/>
                    </a:cubicBezTo>
                    <a:cubicBezTo>
                      <a:pt x="36" y="7"/>
                      <a:pt x="44" y="3"/>
                      <a:pt x="51" y="0"/>
                    </a:cubicBezTo>
                    <a:cubicBezTo>
                      <a:pt x="51" y="2"/>
                      <a:pt x="36" y="8"/>
                      <a:pt x="38" y="9"/>
                    </a:cubicBezTo>
                    <a:cubicBezTo>
                      <a:pt x="34" y="13"/>
                      <a:pt x="36" y="8"/>
                      <a:pt x="30" y="11"/>
                    </a:cubicBezTo>
                    <a:cubicBezTo>
                      <a:pt x="22" y="13"/>
                      <a:pt x="18" y="16"/>
                      <a:pt x="24" y="14"/>
                    </a:cubicBezTo>
                    <a:cubicBezTo>
                      <a:pt x="9" y="20"/>
                      <a:pt x="3" y="19"/>
                      <a:pt x="0" y="18"/>
                    </a:cubicBezTo>
                    <a:cubicBezTo>
                      <a:pt x="5" y="15"/>
                      <a:pt x="19" y="13"/>
                      <a:pt x="2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8" name="Freeform 6976">
                <a:extLst>
                  <a:ext uri="{FF2B5EF4-FFF2-40B4-BE49-F238E27FC236}">
                    <a16:creationId xmlns:a16="http://schemas.microsoft.com/office/drawing/2014/main" id="{CBDA085F-76BD-4B77-B164-95635E7B0B5E}"/>
                  </a:ext>
                </a:extLst>
              </p:cNvPr>
              <p:cNvSpPr>
                <a:spLocks/>
              </p:cNvSpPr>
              <p:nvPr/>
            </p:nvSpPr>
            <p:spPr bwMode="auto">
              <a:xfrm>
                <a:off x="2156" y="2587"/>
                <a:ext cx="14" cy="4"/>
              </a:xfrm>
              <a:custGeom>
                <a:avLst/>
                <a:gdLst>
                  <a:gd name="T0" fmla="*/ 18 w 24"/>
                  <a:gd name="T1" fmla="*/ 5 h 7"/>
                  <a:gd name="T2" fmla="*/ 19 w 24"/>
                  <a:gd name="T3" fmla="*/ 7 h 7"/>
                  <a:gd name="T4" fmla="*/ 8 w 24"/>
                  <a:gd name="T5" fmla="*/ 4 h 7"/>
                  <a:gd name="T6" fmla="*/ 11 w 24"/>
                  <a:gd name="T7" fmla="*/ 4 h 7"/>
                  <a:gd name="T8" fmla="*/ 0 w 24"/>
                  <a:gd name="T9" fmla="*/ 1 h 7"/>
                  <a:gd name="T10" fmla="*/ 18 w 24"/>
                  <a:gd name="T11" fmla="*/ 5 h 7"/>
                </a:gdLst>
                <a:ahLst/>
                <a:cxnLst>
                  <a:cxn ang="0">
                    <a:pos x="T0" y="T1"/>
                  </a:cxn>
                  <a:cxn ang="0">
                    <a:pos x="T2" y="T3"/>
                  </a:cxn>
                  <a:cxn ang="0">
                    <a:pos x="T4" y="T5"/>
                  </a:cxn>
                  <a:cxn ang="0">
                    <a:pos x="T6" y="T7"/>
                  </a:cxn>
                  <a:cxn ang="0">
                    <a:pos x="T8" y="T9"/>
                  </a:cxn>
                  <a:cxn ang="0">
                    <a:pos x="T10" y="T11"/>
                  </a:cxn>
                </a:cxnLst>
                <a:rect l="0" t="0" r="r" b="b"/>
                <a:pathLst>
                  <a:path w="24" h="7">
                    <a:moveTo>
                      <a:pt x="18" y="5"/>
                    </a:moveTo>
                    <a:cubicBezTo>
                      <a:pt x="18" y="6"/>
                      <a:pt x="24" y="7"/>
                      <a:pt x="19" y="7"/>
                    </a:cubicBezTo>
                    <a:cubicBezTo>
                      <a:pt x="16" y="6"/>
                      <a:pt x="13" y="5"/>
                      <a:pt x="8" y="4"/>
                    </a:cubicBezTo>
                    <a:cubicBezTo>
                      <a:pt x="8" y="4"/>
                      <a:pt x="11" y="5"/>
                      <a:pt x="11" y="4"/>
                    </a:cubicBezTo>
                    <a:cubicBezTo>
                      <a:pt x="10" y="3"/>
                      <a:pt x="4" y="2"/>
                      <a:pt x="0" y="1"/>
                    </a:cubicBezTo>
                    <a:cubicBezTo>
                      <a:pt x="4" y="0"/>
                      <a:pt x="8" y="3"/>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9" name="Freeform 6977">
                <a:extLst>
                  <a:ext uri="{FF2B5EF4-FFF2-40B4-BE49-F238E27FC236}">
                    <a16:creationId xmlns:a16="http://schemas.microsoft.com/office/drawing/2014/main" id="{524D7621-C83E-46CD-8A74-F4E3007ACA24}"/>
                  </a:ext>
                </a:extLst>
              </p:cNvPr>
              <p:cNvSpPr>
                <a:spLocks noEditPoints="1"/>
              </p:cNvSpPr>
              <p:nvPr/>
            </p:nvSpPr>
            <p:spPr bwMode="auto">
              <a:xfrm>
                <a:off x="2296" y="2506"/>
                <a:ext cx="248" cy="89"/>
              </a:xfrm>
              <a:custGeom>
                <a:avLst/>
                <a:gdLst>
                  <a:gd name="T0" fmla="*/ 368 w 436"/>
                  <a:gd name="T1" fmla="*/ 48 h 157"/>
                  <a:gd name="T2" fmla="*/ 398 w 436"/>
                  <a:gd name="T3" fmla="*/ 32 h 157"/>
                  <a:gd name="T4" fmla="*/ 415 w 436"/>
                  <a:gd name="T5" fmla="*/ 19 h 157"/>
                  <a:gd name="T6" fmla="*/ 423 w 436"/>
                  <a:gd name="T7" fmla="*/ 8 h 157"/>
                  <a:gd name="T8" fmla="*/ 410 w 436"/>
                  <a:gd name="T9" fmla="*/ 22 h 157"/>
                  <a:gd name="T10" fmla="*/ 375 w 436"/>
                  <a:gd name="T11" fmla="*/ 38 h 157"/>
                  <a:gd name="T12" fmla="*/ 322 w 436"/>
                  <a:gd name="T13" fmla="*/ 66 h 157"/>
                  <a:gd name="T14" fmla="*/ 336 w 436"/>
                  <a:gd name="T15" fmla="*/ 57 h 157"/>
                  <a:gd name="T16" fmla="*/ 344 w 436"/>
                  <a:gd name="T17" fmla="*/ 52 h 157"/>
                  <a:gd name="T18" fmla="*/ 315 w 436"/>
                  <a:gd name="T19" fmla="*/ 66 h 157"/>
                  <a:gd name="T20" fmla="*/ 311 w 436"/>
                  <a:gd name="T21" fmla="*/ 70 h 157"/>
                  <a:gd name="T22" fmla="*/ 297 w 436"/>
                  <a:gd name="T23" fmla="*/ 78 h 157"/>
                  <a:gd name="T24" fmla="*/ 289 w 436"/>
                  <a:gd name="T25" fmla="*/ 83 h 157"/>
                  <a:gd name="T26" fmla="*/ 283 w 436"/>
                  <a:gd name="T27" fmla="*/ 87 h 157"/>
                  <a:gd name="T28" fmla="*/ 261 w 436"/>
                  <a:gd name="T29" fmla="*/ 90 h 157"/>
                  <a:gd name="T30" fmla="*/ 246 w 436"/>
                  <a:gd name="T31" fmla="*/ 98 h 157"/>
                  <a:gd name="T32" fmla="*/ 257 w 436"/>
                  <a:gd name="T33" fmla="*/ 95 h 157"/>
                  <a:gd name="T34" fmla="*/ 250 w 436"/>
                  <a:gd name="T35" fmla="*/ 101 h 157"/>
                  <a:gd name="T36" fmla="*/ 228 w 436"/>
                  <a:gd name="T37" fmla="*/ 110 h 157"/>
                  <a:gd name="T38" fmla="*/ 231 w 436"/>
                  <a:gd name="T39" fmla="*/ 105 h 157"/>
                  <a:gd name="T40" fmla="*/ 226 w 436"/>
                  <a:gd name="T41" fmla="*/ 109 h 157"/>
                  <a:gd name="T42" fmla="*/ 206 w 436"/>
                  <a:gd name="T43" fmla="*/ 116 h 157"/>
                  <a:gd name="T44" fmla="*/ 191 w 436"/>
                  <a:gd name="T45" fmla="*/ 123 h 157"/>
                  <a:gd name="T46" fmla="*/ 174 w 436"/>
                  <a:gd name="T47" fmla="*/ 126 h 157"/>
                  <a:gd name="T48" fmla="*/ 155 w 436"/>
                  <a:gd name="T49" fmla="*/ 131 h 157"/>
                  <a:gd name="T50" fmla="*/ 133 w 436"/>
                  <a:gd name="T51" fmla="*/ 135 h 157"/>
                  <a:gd name="T52" fmla="*/ 168 w 436"/>
                  <a:gd name="T53" fmla="*/ 126 h 157"/>
                  <a:gd name="T54" fmla="*/ 138 w 436"/>
                  <a:gd name="T55" fmla="*/ 132 h 157"/>
                  <a:gd name="T56" fmla="*/ 158 w 436"/>
                  <a:gd name="T57" fmla="*/ 121 h 157"/>
                  <a:gd name="T58" fmla="*/ 137 w 436"/>
                  <a:gd name="T59" fmla="*/ 127 h 157"/>
                  <a:gd name="T60" fmla="*/ 119 w 436"/>
                  <a:gd name="T61" fmla="*/ 133 h 157"/>
                  <a:gd name="T62" fmla="*/ 131 w 436"/>
                  <a:gd name="T63" fmla="*/ 133 h 157"/>
                  <a:gd name="T64" fmla="*/ 89 w 436"/>
                  <a:gd name="T65" fmla="*/ 141 h 157"/>
                  <a:gd name="T66" fmla="*/ 57 w 436"/>
                  <a:gd name="T67" fmla="*/ 146 h 157"/>
                  <a:gd name="T68" fmla="*/ 59 w 436"/>
                  <a:gd name="T69" fmla="*/ 148 h 157"/>
                  <a:gd name="T70" fmla="*/ 62 w 436"/>
                  <a:gd name="T71" fmla="*/ 149 h 157"/>
                  <a:gd name="T72" fmla="*/ 0 w 436"/>
                  <a:gd name="T73" fmla="*/ 156 h 157"/>
                  <a:gd name="T74" fmla="*/ 98 w 436"/>
                  <a:gd name="T75" fmla="*/ 146 h 157"/>
                  <a:gd name="T76" fmla="*/ 103 w 436"/>
                  <a:gd name="T77" fmla="*/ 143 h 157"/>
                  <a:gd name="T78" fmla="*/ 159 w 436"/>
                  <a:gd name="T79" fmla="*/ 132 h 157"/>
                  <a:gd name="T80" fmla="*/ 252 w 436"/>
                  <a:gd name="T81" fmla="*/ 103 h 157"/>
                  <a:gd name="T82" fmla="*/ 288 w 436"/>
                  <a:gd name="T83" fmla="*/ 87 h 157"/>
                  <a:gd name="T84" fmla="*/ 316 w 436"/>
                  <a:gd name="T85" fmla="*/ 73 h 157"/>
                  <a:gd name="T86" fmla="*/ 329 w 436"/>
                  <a:gd name="T87" fmla="*/ 67 h 157"/>
                  <a:gd name="T88" fmla="*/ 346 w 436"/>
                  <a:gd name="T89" fmla="*/ 56 h 157"/>
                  <a:gd name="T90" fmla="*/ 335 w 436"/>
                  <a:gd name="T91" fmla="*/ 65 h 157"/>
                  <a:gd name="T92" fmla="*/ 306 w 436"/>
                  <a:gd name="T93" fmla="*/ 78 h 157"/>
                  <a:gd name="T94" fmla="*/ 356 w 436"/>
                  <a:gd name="T95" fmla="*/ 55 h 157"/>
                  <a:gd name="T96" fmla="*/ 313 w 436"/>
                  <a:gd name="T97" fmla="*/ 79 h 157"/>
                  <a:gd name="T98" fmla="*/ 374 w 436"/>
                  <a:gd name="T99" fmla="*/ 44 h 157"/>
                  <a:gd name="T100" fmla="*/ 376 w 436"/>
                  <a:gd name="T101" fmla="*/ 38 h 157"/>
                  <a:gd name="T102" fmla="*/ 107 w 436"/>
                  <a:gd name="T103" fmla="*/ 143 h 157"/>
                  <a:gd name="T104" fmla="*/ 131 w 436"/>
                  <a:gd name="T105" fmla="*/ 137 h 157"/>
                  <a:gd name="T106" fmla="*/ 107 w 436"/>
                  <a:gd name="T107" fmla="*/ 143 h 157"/>
                  <a:gd name="T108" fmla="*/ 131 w 436"/>
                  <a:gd name="T109" fmla="*/ 137 h 157"/>
                  <a:gd name="T110" fmla="*/ 122 w 436"/>
                  <a:gd name="T111" fmla="*/ 13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6" h="157">
                    <a:moveTo>
                      <a:pt x="357" y="59"/>
                    </a:moveTo>
                    <a:cubicBezTo>
                      <a:pt x="356" y="57"/>
                      <a:pt x="359" y="53"/>
                      <a:pt x="368" y="48"/>
                    </a:cubicBezTo>
                    <a:cubicBezTo>
                      <a:pt x="373" y="47"/>
                      <a:pt x="371" y="48"/>
                      <a:pt x="368" y="51"/>
                    </a:cubicBezTo>
                    <a:cubicBezTo>
                      <a:pt x="381" y="44"/>
                      <a:pt x="382" y="42"/>
                      <a:pt x="398" y="32"/>
                    </a:cubicBezTo>
                    <a:cubicBezTo>
                      <a:pt x="398" y="30"/>
                      <a:pt x="391" y="38"/>
                      <a:pt x="391" y="35"/>
                    </a:cubicBezTo>
                    <a:cubicBezTo>
                      <a:pt x="402" y="29"/>
                      <a:pt x="409" y="24"/>
                      <a:pt x="415" y="19"/>
                    </a:cubicBezTo>
                    <a:cubicBezTo>
                      <a:pt x="422" y="15"/>
                      <a:pt x="428" y="11"/>
                      <a:pt x="435" y="6"/>
                    </a:cubicBezTo>
                    <a:cubicBezTo>
                      <a:pt x="436" y="3"/>
                      <a:pt x="436" y="0"/>
                      <a:pt x="423" y="8"/>
                    </a:cubicBezTo>
                    <a:cubicBezTo>
                      <a:pt x="425" y="8"/>
                      <a:pt x="431" y="6"/>
                      <a:pt x="434" y="6"/>
                    </a:cubicBezTo>
                    <a:cubicBezTo>
                      <a:pt x="427" y="10"/>
                      <a:pt x="419" y="16"/>
                      <a:pt x="410" y="22"/>
                    </a:cubicBezTo>
                    <a:cubicBezTo>
                      <a:pt x="401" y="28"/>
                      <a:pt x="392" y="33"/>
                      <a:pt x="386" y="37"/>
                    </a:cubicBezTo>
                    <a:cubicBezTo>
                      <a:pt x="381" y="37"/>
                      <a:pt x="385" y="33"/>
                      <a:pt x="375" y="38"/>
                    </a:cubicBezTo>
                    <a:cubicBezTo>
                      <a:pt x="369" y="42"/>
                      <a:pt x="359" y="48"/>
                      <a:pt x="348" y="54"/>
                    </a:cubicBezTo>
                    <a:cubicBezTo>
                      <a:pt x="338" y="60"/>
                      <a:pt x="327" y="65"/>
                      <a:pt x="322" y="66"/>
                    </a:cubicBezTo>
                    <a:cubicBezTo>
                      <a:pt x="325" y="65"/>
                      <a:pt x="313" y="72"/>
                      <a:pt x="313" y="71"/>
                    </a:cubicBezTo>
                    <a:cubicBezTo>
                      <a:pt x="315" y="69"/>
                      <a:pt x="325" y="64"/>
                      <a:pt x="336" y="57"/>
                    </a:cubicBezTo>
                    <a:cubicBezTo>
                      <a:pt x="339" y="57"/>
                      <a:pt x="329" y="63"/>
                      <a:pt x="341" y="57"/>
                    </a:cubicBezTo>
                    <a:cubicBezTo>
                      <a:pt x="338" y="57"/>
                      <a:pt x="343" y="53"/>
                      <a:pt x="344" y="52"/>
                    </a:cubicBezTo>
                    <a:cubicBezTo>
                      <a:pt x="339" y="54"/>
                      <a:pt x="331" y="58"/>
                      <a:pt x="337" y="54"/>
                    </a:cubicBezTo>
                    <a:cubicBezTo>
                      <a:pt x="315" y="66"/>
                      <a:pt x="315" y="66"/>
                      <a:pt x="315" y="66"/>
                    </a:cubicBezTo>
                    <a:cubicBezTo>
                      <a:pt x="309" y="69"/>
                      <a:pt x="305" y="72"/>
                      <a:pt x="294" y="77"/>
                    </a:cubicBezTo>
                    <a:cubicBezTo>
                      <a:pt x="305" y="72"/>
                      <a:pt x="306" y="70"/>
                      <a:pt x="311" y="70"/>
                    </a:cubicBezTo>
                    <a:cubicBezTo>
                      <a:pt x="302" y="75"/>
                      <a:pt x="304" y="74"/>
                      <a:pt x="310" y="73"/>
                    </a:cubicBezTo>
                    <a:cubicBezTo>
                      <a:pt x="301" y="78"/>
                      <a:pt x="302" y="76"/>
                      <a:pt x="297" y="78"/>
                    </a:cubicBezTo>
                    <a:cubicBezTo>
                      <a:pt x="293" y="82"/>
                      <a:pt x="299" y="78"/>
                      <a:pt x="302" y="79"/>
                    </a:cubicBezTo>
                    <a:cubicBezTo>
                      <a:pt x="295" y="82"/>
                      <a:pt x="292" y="83"/>
                      <a:pt x="289" y="83"/>
                    </a:cubicBezTo>
                    <a:cubicBezTo>
                      <a:pt x="285" y="84"/>
                      <a:pt x="282" y="85"/>
                      <a:pt x="274" y="88"/>
                    </a:cubicBezTo>
                    <a:cubicBezTo>
                      <a:pt x="273" y="91"/>
                      <a:pt x="286" y="84"/>
                      <a:pt x="283" y="87"/>
                    </a:cubicBezTo>
                    <a:cubicBezTo>
                      <a:pt x="274" y="91"/>
                      <a:pt x="257" y="99"/>
                      <a:pt x="253" y="99"/>
                    </a:cubicBezTo>
                    <a:cubicBezTo>
                      <a:pt x="268" y="93"/>
                      <a:pt x="264" y="92"/>
                      <a:pt x="261" y="90"/>
                    </a:cubicBezTo>
                    <a:cubicBezTo>
                      <a:pt x="253" y="93"/>
                      <a:pt x="246" y="96"/>
                      <a:pt x="238" y="99"/>
                    </a:cubicBezTo>
                    <a:cubicBezTo>
                      <a:pt x="239" y="100"/>
                      <a:pt x="242" y="99"/>
                      <a:pt x="246" y="98"/>
                    </a:cubicBezTo>
                    <a:cubicBezTo>
                      <a:pt x="242" y="98"/>
                      <a:pt x="253" y="95"/>
                      <a:pt x="259" y="92"/>
                    </a:cubicBezTo>
                    <a:cubicBezTo>
                      <a:pt x="258" y="93"/>
                      <a:pt x="255" y="95"/>
                      <a:pt x="257" y="95"/>
                    </a:cubicBezTo>
                    <a:cubicBezTo>
                      <a:pt x="246" y="99"/>
                      <a:pt x="243" y="101"/>
                      <a:pt x="243" y="101"/>
                    </a:cubicBezTo>
                    <a:cubicBezTo>
                      <a:pt x="243" y="102"/>
                      <a:pt x="247" y="102"/>
                      <a:pt x="250" y="101"/>
                    </a:cubicBezTo>
                    <a:cubicBezTo>
                      <a:pt x="243" y="104"/>
                      <a:pt x="248" y="103"/>
                      <a:pt x="242" y="106"/>
                    </a:cubicBezTo>
                    <a:cubicBezTo>
                      <a:pt x="234" y="109"/>
                      <a:pt x="229" y="110"/>
                      <a:pt x="228" y="110"/>
                    </a:cubicBezTo>
                    <a:cubicBezTo>
                      <a:pt x="233" y="109"/>
                      <a:pt x="234" y="108"/>
                      <a:pt x="238" y="106"/>
                    </a:cubicBezTo>
                    <a:cubicBezTo>
                      <a:pt x="233" y="106"/>
                      <a:pt x="226" y="109"/>
                      <a:pt x="231" y="105"/>
                    </a:cubicBezTo>
                    <a:cubicBezTo>
                      <a:pt x="224" y="107"/>
                      <a:pt x="224" y="108"/>
                      <a:pt x="218" y="110"/>
                    </a:cubicBezTo>
                    <a:cubicBezTo>
                      <a:pt x="215" y="112"/>
                      <a:pt x="224" y="109"/>
                      <a:pt x="226" y="109"/>
                    </a:cubicBezTo>
                    <a:cubicBezTo>
                      <a:pt x="218" y="112"/>
                      <a:pt x="218" y="114"/>
                      <a:pt x="208" y="117"/>
                    </a:cubicBezTo>
                    <a:cubicBezTo>
                      <a:pt x="209" y="117"/>
                      <a:pt x="215" y="113"/>
                      <a:pt x="206" y="116"/>
                    </a:cubicBezTo>
                    <a:cubicBezTo>
                      <a:pt x="201" y="119"/>
                      <a:pt x="199" y="116"/>
                      <a:pt x="188" y="120"/>
                    </a:cubicBezTo>
                    <a:cubicBezTo>
                      <a:pt x="186" y="123"/>
                      <a:pt x="189" y="121"/>
                      <a:pt x="191" y="123"/>
                    </a:cubicBezTo>
                    <a:cubicBezTo>
                      <a:pt x="183" y="125"/>
                      <a:pt x="175" y="128"/>
                      <a:pt x="166" y="129"/>
                    </a:cubicBezTo>
                    <a:cubicBezTo>
                      <a:pt x="165" y="129"/>
                      <a:pt x="170" y="128"/>
                      <a:pt x="174" y="126"/>
                    </a:cubicBezTo>
                    <a:cubicBezTo>
                      <a:pt x="179" y="125"/>
                      <a:pt x="182" y="124"/>
                      <a:pt x="179" y="124"/>
                    </a:cubicBezTo>
                    <a:cubicBezTo>
                      <a:pt x="165" y="128"/>
                      <a:pt x="159" y="129"/>
                      <a:pt x="155" y="131"/>
                    </a:cubicBezTo>
                    <a:cubicBezTo>
                      <a:pt x="151" y="132"/>
                      <a:pt x="148" y="133"/>
                      <a:pt x="139" y="136"/>
                    </a:cubicBezTo>
                    <a:cubicBezTo>
                      <a:pt x="141" y="134"/>
                      <a:pt x="142" y="134"/>
                      <a:pt x="133" y="135"/>
                    </a:cubicBezTo>
                    <a:cubicBezTo>
                      <a:pt x="140" y="133"/>
                      <a:pt x="141" y="132"/>
                      <a:pt x="150" y="130"/>
                    </a:cubicBezTo>
                    <a:cubicBezTo>
                      <a:pt x="152" y="131"/>
                      <a:pt x="160" y="129"/>
                      <a:pt x="168" y="126"/>
                    </a:cubicBezTo>
                    <a:cubicBezTo>
                      <a:pt x="176" y="124"/>
                      <a:pt x="183" y="121"/>
                      <a:pt x="184" y="120"/>
                    </a:cubicBezTo>
                    <a:cubicBezTo>
                      <a:pt x="168" y="124"/>
                      <a:pt x="154" y="129"/>
                      <a:pt x="138" y="132"/>
                    </a:cubicBezTo>
                    <a:cubicBezTo>
                      <a:pt x="143" y="130"/>
                      <a:pt x="153" y="127"/>
                      <a:pt x="159" y="125"/>
                    </a:cubicBezTo>
                    <a:cubicBezTo>
                      <a:pt x="165" y="122"/>
                      <a:pt x="168" y="120"/>
                      <a:pt x="158" y="121"/>
                    </a:cubicBezTo>
                    <a:cubicBezTo>
                      <a:pt x="160" y="122"/>
                      <a:pt x="161" y="124"/>
                      <a:pt x="150" y="126"/>
                    </a:cubicBezTo>
                    <a:cubicBezTo>
                      <a:pt x="138" y="129"/>
                      <a:pt x="142" y="126"/>
                      <a:pt x="137" y="127"/>
                    </a:cubicBezTo>
                    <a:cubicBezTo>
                      <a:pt x="129" y="129"/>
                      <a:pt x="126" y="133"/>
                      <a:pt x="111" y="134"/>
                    </a:cubicBezTo>
                    <a:cubicBezTo>
                      <a:pt x="109" y="135"/>
                      <a:pt x="114" y="134"/>
                      <a:pt x="119" y="133"/>
                    </a:cubicBezTo>
                    <a:cubicBezTo>
                      <a:pt x="124" y="132"/>
                      <a:pt x="129" y="131"/>
                      <a:pt x="130" y="131"/>
                    </a:cubicBezTo>
                    <a:cubicBezTo>
                      <a:pt x="118" y="134"/>
                      <a:pt x="127" y="133"/>
                      <a:pt x="131" y="133"/>
                    </a:cubicBezTo>
                    <a:cubicBezTo>
                      <a:pt x="126" y="135"/>
                      <a:pt x="118" y="137"/>
                      <a:pt x="110" y="138"/>
                    </a:cubicBezTo>
                    <a:cubicBezTo>
                      <a:pt x="103" y="140"/>
                      <a:pt x="94" y="141"/>
                      <a:pt x="89" y="141"/>
                    </a:cubicBezTo>
                    <a:cubicBezTo>
                      <a:pt x="85" y="142"/>
                      <a:pt x="77" y="144"/>
                      <a:pt x="70" y="145"/>
                    </a:cubicBezTo>
                    <a:cubicBezTo>
                      <a:pt x="62" y="146"/>
                      <a:pt x="56" y="147"/>
                      <a:pt x="57" y="146"/>
                    </a:cubicBezTo>
                    <a:cubicBezTo>
                      <a:pt x="52" y="147"/>
                      <a:pt x="46" y="149"/>
                      <a:pt x="37" y="150"/>
                    </a:cubicBezTo>
                    <a:cubicBezTo>
                      <a:pt x="44" y="150"/>
                      <a:pt x="52" y="149"/>
                      <a:pt x="59" y="148"/>
                    </a:cubicBezTo>
                    <a:cubicBezTo>
                      <a:pt x="67" y="147"/>
                      <a:pt x="73" y="146"/>
                      <a:pt x="77" y="146"/>
                    </a:cubicBezTo>
                    <a:cubicBezTo>
                      <a:pt x="76" y="147"/>
                      <a:pt x="70" y="148"/>
                      <a:pt x="62" y="149"/>
                    </a:cubicBezTo>
                    <a:cubicBezTo>
                      <a:pt x="55" y="150"/>
                      <a:pt x="47" y="150"/>
                      <a:pt x="42" y="151"/>
                    </a:cubicBezTo>
                    <a:cubicBezTo>
                      <a:pt x="46" y="153"/>
                      <a:pt x="25" y="154"/>
                      <a:pt x="0" y="156"/>
                    </a:cubicBezTo>
                    <a:cubicBezTo>
                      <a:pt x="8" y="157"/>
                      <a:pt x="27" y="156"/>
                      <a:pt x="47" y="153"/>
                    </a:cubicBezTo>
                    <a:cubicBezTo>
                      <a:pt x="67" y="151"/>
                      <a:pt x="88" y="147"/>
                      <a:pt x="98" y="146"/>
                    </a:cubicBezTo>
                    <a:cubicBezTo>
                      <a:pt x="101" y="144"/>
                      <a:pt x="87" y="147"/>
                      <a:pt x="89" y="146"/>
                    </a:cubicBezTo>
                    <a:cubicBezTo>
                      <a:pt x="94" y="145"/>
                      <a:pt x="98" y="144"/>
                      <a:pt x="103" y="143"/>
                    </a:cubicBezTo>
                    <a:cubicBezTo>
                      <a:pt x="105" y="145"/>
                      <a:pt x="105" y="145"/>
                      <a:pt x="105" y="145"/>
                    </a:cubicBezTo>
                    <a:cubicBezTo>
                      <a:pt x="125" y="141"/>
                      <a:pt x="143" y="137"/>
                      <a:pt x="159" y="132"/>
                    </a:cubicBezTo>
                    <a:cubicBezTo>
                      <a:pt x="176" y="128"/>
                      <a:pt x="192" y="124"/>
                      <a:pt x="207" y="119"/>
                    </a:cubicBezTo>
                    <a:cubicBezTo>
                      <a:pt x="222" y="114"/>
                      <a:pt x="237" y="109"/>
                      <a:pt x="252" y="103"/>
                    </a:cubicBezTo>
                    <a:cubicBezTo>
                      <a:pt x="268" y="97"/>
                      <a:pt x="284" y="90"/>
                      <a:pt x="301" y="82"/>
                    </a:cubicBezTo>
                    <a:cubicBezTo>
                      <a:pt x="294" y="85"/>
                      <a:pt x="289" y="87"/>
                      <a:pt x="288" y="87"/>
                    </a:cubicBezTo>
                    <a:cubicBezTo>
                      <a:pt x="298" y="81"/>
                      <a:pt x="312" y="74"/>
                      <a:pt x="314" y="72"/>
                    </a:cubicBezTo>
                    <a:cubicBezTo>
                      <a:pt x="319" y="70"/>
                      <a:pt x="317" y="71"/>
                      <a:pt x="316" y="73"/>
                    </a:cubicBezTo>
                    <a:cubicBezTo>
                      <a:pt x="328" y="67"/>
                      <a:pt x="314" y="71"/>
                      <a:pt x="327" y="66"/>
                    </a:cubicBezTo>
                    <a:cubicBezTo>
                      <a:pt x="329" y="67"/>
                      <a:pt x="329" y="67"/>
                      <a:pt x="329" y="67"/>
                    </a:cubicBezTo>
                    <a:cubicBezTo>
                      <a:pt x="339" y="62"/>
                      <a:pt x="340" y="61"/>
                      <a:pt x="341" y="60"/>
                    </a:cubicBezTo>
                    <a:cubicBezTo>
                      <a:pt x="342" y="59"/>
                      <a:pt x="341" y="59"/>
                      <a:pt x="346" y="56"/>
                    </a:cubicBezTo>
                    <a:cubicBezTo>
                      <a:pt x="353" y="53"/>
                      <a:pt x="349" y="57"/>
                      <a:pt x="355" y="54"/>
                    </a:cubicBezTo>
                    <a:cubicBezTo>
                      <a:pt x="352" y="56"/>
                      <a:pt x="343" y="61"/>
                      <a:pt x="335" y="65"/>
                    </a:cubicBezTo>
                    <a:cubicBezTo>
                      <a:pt x="326" y="69"/>
                      <a:pt x="320" y="72"/>
                      <a:pt x="322" y="70"/>
                    </a:cubicBezTo>
                    <a:cubicBezTo>
                      <a:pt x="317" y="73"/>
                      <a:pt x="312" y="75"/>
                      <a:pt x="306" y="78"/>
                    </a:cubicBezTo>
                    <a:cubicBezTo>
                      <a:pt x="310" y="78"/>
                      <a:pt x="310" y="77"/>
                      <a:pt x="309" y="79"/>
                    </a:cubicBezTo>
                    <a:cubicBezTo>
                      <a:pt x="325" y="71"/>
                      <a:pt x="343" y="62"/>
                      <a:pt x="356" y="55"/>
                    </a:cubicBezTo>
                    <a:cubicBezTo>
                      <a:pt x="357" y="55"/>
                      <a:pt x="357" y="55"/>
                      <a:pt x="357" y="55"/>
                    </a:cubicBezTo>
                    <a:cubicBezTo>
                      <a:pt x="343" y="64"/>
                      <a:pt x="332" y="69"/>
                      <a:pt x="313" y="79"/>
                    </a:cubicBezTo>
                    <a:cubicBezTo>
                      <a:pt x="327" y="75"/>
                      <a:pt x="342" y="64"/>
                      <a:pt x="357" y="59"/>
                    </a:cubicBezTo>
                    <a:close/>
                    <a:moveTo>
                      <a:pt x="374" y="44"/>
                    </a:moveTo>
                    <a:cubicBezTo>
                      <a:pt x="365" y="49"/>
                      <a:pt x="365" y="49"/>
                      <a:pt x="365" y="49"/>
                    </a:cubicBezTo>
                    <a:cubicBezTo>
                      <a:pt x="354" y="53"/>
                      <a:pt x="362" y="46"/>
                      <a:pt x="376" y="38"/>
                    </a:cubicBezTo>
                    <a:cubicBezTo>
                      <a:pt x="380" y="38"/>
                      <a:pt x="372" y="43"/>
                      <a:pt x="374" y="44"/>
                    </a:cubicBezTo>
                    <a:close/>
                    <a:moveTo>
                      <a:pt x="107" y="143"/>
                    </a:moveTo>
                    <a:cubicBezTo>
                      <a:pt x="106" y="143"/>
                      <a:pt x="111" y="141"/>
                      <a:pt x="117" y="140"/>
                    </a:cubicBezTo>
                    <a:cubicBezTo>
                      <a:pt x="123" y="139"/>
                      <a:pt x="130" y="137"/>
                      <a:pt x="131" y="137"/>
                    </a:cubicBezTo>
                    <a:cubicBezTo>
                      <a:pt x="134" y="138"/>
                      <a:pt x="128" y="139"/>
                      <a:pt x="122" y="141"/>
                    </a:cubicBezTo>
                    <a:cubicBezTo>
                      <a:pt x="116" y="142"/>
                      <a:pt x="109" y="143"/>
                      <a:pt x="107" y="143"/>
                    </a:cubicBezTo>
                    <a:close/>
                    <a:moveTo>
                      <a:pt x="122" y="137"/>
                    </a:moveTo>
                    <a:cubicBezTo>
                      <a:pt x="119" y="139"/>
                      <a:pt x="134" y="134"/>
                      <a:pt x="131" y="137"/>
                    </a:cubicBezTo>
                    <a:cubicBezTo>
                      <a:pt x="113" y="140"/>
                      <a:pt x="106" y="141"/>
                      <a:pt x="94" y="143"/>
                    </a:cubicBezTo>
                    <a:cubicBezTo>
                      <a:pt x="100" y="141"/>
                      <a:pt x="111" y="140"/>
                      <a:pt x="122"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0" name="Freeform 6978">
                <a:extLst>
                  <a:ext uri="{FF2B5EF4-FFF2-40B4-BE49-F238E27FC236}">
                    <a16:creationId xmlns:a16="http://schemas.microsoft.com/office/drawing/2014/main" id="{C9645BD8-AD64-4D35-BECF-049A858D2DBF}"/>
                  </a:ext>
                </a:extLst>
              </p:cNvPr>
              <p:cNvSpPr>
                <a:spLocks/>
              </p:cNvSpPr>
              <p:nvPr/>
            </p:nvSpPr>
            <p:spPr bwMode="auto">
              <a:xfrm>
                <a:off x="2457" y="2551"/>
                <a:ext cx="15" cy="7"/>
              </a:xfrm>
              <a:custGeom>
                <a:avLst/>
                <a:gdLst>
                  <a:gd name="T0" fmla="*/ 25 w 27"/>
                  <a:gd name="T1" fmla="*/ 2 h 11"/>
                  <a:gd name="T2" fmla="*/ 13 w 27"/>
                  <a:gd name="T3" fmla="*/ 7 h 11"/>
                  <a:gd name="T4" fmla="*/ 0 w 27"/>
                  <a:gd name="T5" fmla="*/ 11 h 11"/>
                  <a:gd name="T6" fmla="*/ 23 w 27"/>
                  <a:gd name="T7" fmla="*/ 1 h 11"/>
                  <a:gd name="T8" fmla="*/ 25 w 27"/>
                  <a:gd name="T9" fmla="*/ 2 h 11"/>
                </a:gdLst>
                <a:ahLst/>
                <a:cxnLst>
                  <a:cxn ang="0">
                    <a:pos x="T0" y="T1"/>
                  </a:cxn>
                  <a:cxn ang="0">
                    <a:pos x="T2" y="T3"/>
                  </a:cxn>
                  <a:cxn ang="0">
                    <a:pos x="T4" y="T5"/>
                  </a:cxn>
                  <a:cxn ang="0">
                    <a:pos x="T6" y="T7"/>
                  </a:cxn>
                  <a:cxn ang="0">
                    <a:pos x="T8" y="T9"/>
                  </a:cxn>
                </a:cxnLst>
                <a:rect l="0" t="0" r="r" b="b"/>
                <a:pathLst>
                  <a:path w="27" h="11">
                    <a:moveTo>
                      <a:pt x="25" y="2"/>
                    </a:moveTo>
                    <a:cubicBezTo>
                      <a:pt x="24" y="3"/>
                      <a:pt x="19" y="5"/>
                      <a:pt x="13" y="7"/>
                    </a:cubicBezTo>
                    <a:cubicBezTo>
                      <a:pt x="8" y="9"/>
                      <a:pt x="2" y="11"/>
                      <a:pt x="0" y="11"/>
                    </a:cubicBezTo>
                    <a:cubicBezTo>
                      <a:pt x="8" y="8"/>
                      <a:pt x="16" y="5"/>
                      <a:pt x="23" y="1"/>
                    </a:cubicBezTo>
                    <a:cubicBezTo>
                      <a:pt x="27" y="0"/>
                      <a:pt x="15" y="7"/>
                      <a:pt x="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1" name="Freeform 6979">
                <a:extLst>
                  <a:ext uri="{FF2B5EF4-FFF2-40B4-BE49-F238E27FC236}">
                    <a16:creationId xmlns:a16="http://schemas.microsoft.com/office/drawing/2014/main" id="{AD535229-ADFC-40BB-8BF8-3EBB6BC66AED}"/>
                  </a:ext>
                </a:extLst>
              </p:cNvPr>
              <p:cNvSpPr>
                <a:spLocks/>
              </p:cNvSpPr>
              <p:nvPr/>
            </p:nvSpPr>
            <p:spPr bwMode="auto">
              <a:xfrm>
                <a:off x="2330" y="2570"/>
                <a:ext cx="96" cy="23"/>
              </a:xfrm>
              <a:custGeom>
                <a:avLst/>
                <a:gdLst>
                  <a:gd name="T0" fmla="*/ 55 w 170"/>
                  <a:gd name="T1" fmla="*/ 35 h 41"/>
                  <a:gd name="T2" fmla="*/ 55 w 170"/>
                  <a:gd name="T3" fmla="*/ 34 h 41"/>
                  <a:gd name="T4" fmla="*/ 23 w 170"/>
                  <a:gd name="T5" fmla="*/ 40 h 41"/>
                  <a:gd name="T6" fmla="*/ 38 w 170"/>
                  <a:gd name="T7" fmla="*/ 37 h 41"/>
                  <a:gd name="T8" fmla="*/ 53 w 170"/>
                  <a:gd name="T9" fmla="*/ 33 h 41"/>
                  <a:gd name="T10" fmla="*/ 0 w 170"/>
                  <a:gd name="T11" fmla="*/ 41 h 41"/>
                  <a:gd name="T12" fmla="*/ 82 w 170"/>
                  <a:gd name="T13" fmla="*/ 26 h 41"/>
                  <a:gd name="T14" fmla="*/ 170 w 170"/>
                  <a:gd name="T15" fmla="*/ 0 h 41"/>
                  <a:gd name="T16" fmla="*/ 165 w 170"/>
                  <a:gd name="T17" fmla="*/ 4 h 41"/>
                  <a:gd name="T18" fmla="*/ 147 w 170"/>
                  <a:gd name="T19" fmla="*/ 8 h 41"/>
                  <a:gd name="T20" fmla="*/ 122 w 170"/>
                  <a:gd name="T21" fmla="*/ 17 h 41"/>
                  <a:gd name="T22" fmla="*/ 99 w 170"/>
                  <a:gd name="T23" fmla="*/ 22 h 41"/>
                  <a:gd name="T24" fmla="*/ 86 w 170"/>
                  <a:gd name="T25" fmla="*/ 27 h 41"/>
                  <a:gd name="T26" fmla="*/ 85 w 170"/>
                  <a:gd name="T27" fmla="*/ 26 h 41"/>
                  <a:gd name="T28" fmla="*/ 60 w 170"/>
                  <a:gd name="T29" fmla="*/ 31 h 41"/>
                  <a:gd name="T30" fmla="*/ 55 w 170"/>
                  <a:gd name="T31"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41">
                    <a:moveTo>
                      <a:pt x="55" y="35"/>
                    </a:moveTo>
                    <a:cubicBezTo>
                      <a:pt x="51" y="36"/>
                      <a:pt x="53" y="35"/>
                      <a:pt x="55" y="34"/>
                    </a:cubicBezTo>
                    <a:cubicBezTo>
                      <a:pt x="50" y="34"/>
                      <a:pt x="32" y="39"/>
                      <a:pt x="23" y="40"/>
                    </a:cubicBezTo>
                    <a:cubicBezTo>
                      <a:pt x="25" y="38"/>
                      <a:pt x="31" y="38"/>
                      <a:pt x="38" y="37"/>
                    </a:cubicBezTo>
                    <a:cubicBezTo>
                      <a:pt x="44" y="36"/>
                      <a:pt x="51" y="34"/>
                      <a:pt x="53" y="33"/>
                    </a:cubicBezTo>
                    <a:cubicBezTo>
                      <a:pt x="36" y="35"/>
                      <a:pt x="19" y="41"/>
                      <a:pt x="0" y="41"/>
                    </a:cubicBezTo>
                    <a:cubicBezTo>
                      <a:pt x="28" y="37"/>
                      <a:pt x="55" y="32"/>
                      <a:pt x="82" y="26"/>
                    </a:cubicBezTo>
                    <a:cubicBezTo>
                      <a:pt x="110" y="19"/>
                      <a:pt x="139" y="11"/>
                      <a:pt x="170" y="0"/>
                    </a:cubicBezTo>
                    <a:cubicBezTo>
                      <a:pt x="170" y="1"/>
                      <a:pt x="160" y="4"/>
                      <a:pt x="165" y="4"/>
                    </a:cubicBezTo>
                    <a:cubicBezTo>
                      <a:pt x="154" y="8"/>
                      <a:pt x="148" y="9"/>
                      <a:pt x="147" y="8"/>
                    </a:cubicBezTo>
                    <a:cubicBezTo>
                      <a:pt x="140" y="11"/>
                      <a:pt x="131" y="14"/>
                      <a:pt x="122" y="17"/>
                    </a:cubicBezTo>
                    <a:cubicBezTo>
                      <a:pt x="113" y="20"/>
                      <a:pt x="104" y="22"/>
                      <a:pt x="99" y="22"/>
                    </a:cubicBezTo>
                    <a:cubicBezTo>
                      <a:pt x="85" y="25"/>
                      <a:pt x="100" y="24"/>
                      <a:pt x="86" y="27"/>
                    </a:cubicBezTo>
                    <a:cubicBezTo>
                      <a:pt x="85" y="26"/>
                      <a:pt x="85" y="26"/>
                      <a:pt x="85" y="26"/>
                    </a:cubicBezTo>
                    <a:cubicBezTo>
                      <a:pt x="72" y="29"/>
                      <a:pt x="66" y="31"/>
                      <a:pt x="60" y="31"/>
                    </a:cubicBezTo>
                    <a:cubicBezTo>
                      <a:pt x="52" y="33"/>
                      <a:pt x="62" y="33"/>
                      <a:pt x="5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2" name="Freeform 6980">
                <a:extLst>
                  <a:ext uri="{FF2B5EF4-FFF2-40B4-BE49-F238E27FC236}">
                    <a16:creationId xmlns:a16="http://schemas.microsoft.com/office/drawing/2014/main" id="{51B6646F-AC28-4950-8BAB-35D36709BE26}"/>
                  </a:ext>
                </a:extLst>
              </p:cNvPr>
              <p:cNvSpPr>
                <a:spLocks/>
              </p:cNvSpPr>
              <p:nvPr/>
            </p:nvSpPr>
            <p:spPr bwMode="auto">
              <a:xfrm>
                <a:off x="2517" y="2509"/>
                <a:ext cx="20" cy="15"/>
              </a:xfrm>
              <a:custGeom>
                <a:avLst/>
                <a:gdLst>
                  <a:gd name="T0" fmla="*/ 14 w 35"/>
                  <a:gd name="T1" fmla="*/ 13 h 27"/>
                  <a:gd name="T2" fmla="*/ 35 w 35"/>
                  <a:gd name="T3" fmla="*/ 0 h 27"/>
                  <a:gd name="T4" fmla="*/ 34 w 35"/>
                  <a:gd name="T5" fmla="*/ 6 h 27"/>
                  <a:gd name="T6" fmla="*/ 19 w 35"/>
                  <a:gd name="T7" fmla="*/ 17 h 27"/>
                  <a:gd name="T8" fmla="*/ 1 w 35"/>
                  <a:gd name="T9" fmla="*/ 27 h 27"/>
                  <a:gd name="T10" fmla="*/ 20 w 35"/>
                  <a:gd name="T11" fmla="*/ 13 h 27"/>
                  <a:gd name="T12" fmla="*/ 19 w 35"/>
                  <a:gd name="T13" fmla="*/ 12 h 27"/>
                  <a:gd name="T14" fmla="*/ 11 w 35"/>
                  <a:gd name="T15" fmla="*/ 17 h 27"/>
                  <a:gd name="T16" fmla="*/ 4 w 35"/>
                  <a:gd name="T17" fmla="*/ 22 h 27"/>
                  <a:gd name="T18" fmla="*/ 6 w 35"/>
                  <a:gd name="T19" fmla="*/ 18 h 27"/>
                  <a:gd name="T20" fmla="*/ 14 w 35"/>
                  <a:gd name="T21" fmla="*/ 10 h 27"/>
                  <a:gd name="T22" fmla="*/ 14 w 35"/>
                  <a:gd name="T2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7">
                    <a:moveTo>
                      <a:pt x="14" y="13"/>
                    </a:moveTo>
                    <a:cubicBezTo>
                      <a:pt x="20" y="11"/>
                      <a:pt x="28" y="4"/>
                      <a:pt x="35" y="0"/>
                    </a:cubicBezTo>
                    <a:cubicBezTo>
                      <a:pt x="30" y="4"/>
                      <a:pt x="21" y="14"/>
                      <a:pt x="34" y="6"/>
                    </a:cubicBezTo>
                    <a:cubicBezTo>
                      <a:pt x="32" y="8"/>
                      <a:pt x="26" y="12"/>
                      <a:pt x="19" y="17"/>
                    </a:cubicBezTo>
                    <a:cubicBezTo>
                      <a:pt x="12" y="21"/>
                      <a:pt x="4" y="26"/>
                      <a:pt x="1" y="27"/>
                    </a:cubicBezTo>
                    <a:cubicBezTo>
                      <a:pt x="2" y="25"/>
                      <a:pt x="5" y="22"/>
                      <a:pt x="20" y="13"/>
                    </a:cubicBezTo>
                    <a:cubicBezTo>
                      <a:pt x="19" y="12"/>
                      <a:pt x="19" y="12"/>
                      <a:pt x="19" y="12"/>
                    </a:cubicBezTo>
                    <a:cubicBezTo>
                      <a:pt x="19" y="12"/>
                      <a:pt x="15" y="14"/>
                      <a:pt x="11" y="17"/>
                    </a:cubicBezTo>
                    <a:cubicBezTo>
                      <a:pt x="7" y="19"/>
                      <a:pt x="3" y="22"/>
                      <a:pt x="4" y="22"/>
                    </a:cubicBezTo>
                    <a:cubicBezTo>
                      <a:pt x="0" y="23"/>
                      <a:pt x="3" y="21"/>
                      <a:pt x="6" y="18"/>
                    </a:cubicBezTo>
                    <a:cubicBezTo>
                      <a:pt x="10" y="14"/>
                      <a:pt x="14" y="11"/>
                      <a:pt x="14" y="10"/>
                    </a:cubicBezTo>
                    <a:cubicBezTo>
                      <a:pt x="12" y="12"/>
                      <a:pt x="28" y="4"/>
                      <a:pt x="1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3" name="Freeform 6981">
                <a:extLst>
                  <a:ext uri="{FF2B5EF4-FFF2-40B4-BE49-F238E27FC236}">
                    <a16:creationId xmlns:a16="http://schemas.microsoft.com/office/drawing/2014/main" id="{643D77BB-9F76-4D4B-85F7-0FBE3EF3D5E5}"/>
                  </a:ext>
                </a:extLst>
              </p:cNvPr>
              <p:cNvSpPr>
                <a:spLocks/>
              </p:cNvSpPr>
              <p:nvPr/>
            </p:nvSpPr>
            <p:spPr bwMode="auto">
              <a:xfrm>
                <a:off x="2226" y="2592"/>
                <a:ext cx="66" cy="4"/>
              </a:xfrm>
              <a:custGeom>
                <a:avLst/>
                <a:gdLst>
                  <a:gd name="T0" fmla="*/ 81 w 117"/>
                  <a:gd name="T1" fmla="*/ 4 h 8"/>
                  <a:gd name="T2" fmla="*/ 61 w 117"/>
                  <a:gd name="T3" fmla="*/ 5 h 8"/>
                  <a:gd name="T4" fmla="*/ 69 w 117"/>
                  <a:gd name="T5" fmla="*/ 7 h 8"/>
                  <a:gd name="T6" fmla="*/ 87 w 117"/>
                  <a:gd name="T7" fmla="*/ 5 h 8"/>
                  <a:gd name="T8" fmla="*/ 107 w 117"/>
                  <a:gd name="T9" fmla="*/ 3 h 8"/>
                  <a:gd name="T10" fmla="*/ 92 w 117"/>
                  <a:gd name="T11" fmla="*/ 4 h 8"/>
                  <a:gd name="T12" fmla="*/ 109 w 117"/>
                  <a:gd name="T13" fmla="*/ 1 h 8"/>
                  <a:gd name="T14" fmla="*/ 117 w 117"/>
                  <a:gd name="T15" fmla="*/ 2 h 8"/>
                  <a:gd name="T16" fmla="*/ 113 w 117"/>
                  <a:gd name="T17" fmla="*/ 7 h 8"/>
                  <a:gd name="T18" fmla="*/ 78 w 117"/>
                  <a:gd name="T19" fmla="*/ 8 h 8"/>
                  <a:gd name="T20" fmla="*/ 44 w 117"/>
                  <a:gd name="T21" fmla="*/ 7 h 8"/>
                  <a:gd name="T22" fmla="*/ 43 w 117"/>
                  <a:gd name="T23" fmla="*/ 5 h 8"/>
                  <a:gd name="T24" fmla="*/ 23 w 117"/>
                  <a:gd name="T25" fmla="*/ 4 h 8"/>
                  <a:gd name="T26" fmla="*/ 4 w 117"/>
                  <a:gd name="T27" fmla="*/ 3 h 8"/>
                  <a:gd name="T28" fmla="*/ 8 w 117"/>
                  <a:gd name="T29" fmla="*/ 0 h 8"/>
                  <a:gd name="T30" fmla="*/ 21 w 117"/>
                  <a:gd name="T31" fmla="*/ 4 h 8"/>
                  <a:gd name="T32" fmla="*/ 49 w 117"/>
                  <a:gd name="T33" fmla="*/ 4 h 8"/>
                  <a:gd name="T34" fmla="*/ 35 w 117"/>
                  <a:gd name="T35" fmla="*/ 4 h 8"/>
                  <a:gd name="T36" fmla="*/ 34 w 117"/>
                  <a:gd name="T37" fmla="*/ 2 h 8"/>
                  <a:gd name="T38" fmla="*/ 81 w 117"/>
                  <a:gd name="T3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7" h="8">
                    <a:moveTo>
                      <a:pt x="81" y="4"/>
                    </a:moveTo>
                    <a:cubicBezTo>
                      <a:pt x="84" y="5"/>
                      <a:pt x="66" y="5"/>
                      <a:pt x="61" y="5"/>
                    </a:cubicBezTo>
                    <a:cubicBezTo>
                      <a:pt x="61" y="6"/>
                      <a:pt x="71" y="6"/>
                      <a:pt x="69" y="7"/>
                    </a:cubicBezTo>
                    <a:cubicBezTo>
                      <a:pt x="71" y="6"/>
                      <a:pt x="79" y="6"/>
                      <a:pt x="87" y="5"/>
                    </a:cubicBezTo>
                    <a:cubicBezTo>
                      <a:pt x="96" y="5"/>
                      <a:pt x="104" y="5"/>
                      <a:pt x="107" y="3"/>
                    </a:cubicBezTo>
                    <a:cubicBezTo>
                      <a:pt x="102" y="2"/>
                      <a:pt x="95" y="5"/>
                      <a:pt x="92" y="4"/>
                    </a:cubicBezTo>
                    <a:cubicBezTo>
                      <a:pt x="101" y="2"/>
                      <a:pt x="95" y="2"/>
                      <a:pt x="109" y="1"/>
                    </a:cubicBezTo>
                    <a:cubicBezTo>
                      <a:pt x="108" y="2"/>
                      <a:pt x="110" y="2"/>
                      <a:pt x="117" y="2"/>
                    </a:cubicBezTo>
                    <a:cubicBezTo>
                      <a:pt x="108" y="5"/>
                      <a:pt x="117" y="5"/>
                      <a:pt x="113" y="7"/>
                    </a:cubicBezTo>
                    <a:cubicBezTo>
                      <a:pt x="100" y="8"/>
                      <a:pt x="89" y="8"/>
                      <a:pt x="78" y="8"/>
                    </a:cubicBezTo>
                    <a:cubicBezTo>
                      <a:pt x="67" y="8"/>
                      <a:pt x="57" y="8"/>
                      <a:pt x="44" y="7"/>
                    </a:cubicBezTo>
                    <a:cubicBezTo>
                      <a:pt x="43" y="5"/>
                      <a:pt x="43" y="5"/>
                      <a:pt x="43" y="5"/>
                    </a:cubicBezTo>
                    <a:cubicBezTo>
                      <a:pt x="33" y="5"/>
                      <a:pt x="28" y="5"/>
                      <a:pt x="23" y="4"/>
                    </a:cubicBezTo>
                    <a:cubicBezTo>
                      <a:pt x="4" y="3"/>
                      <a:pt x="4" y="3"/>
                      <a:pt x="4" y="3"/>
                    </a:cubicBezTo>
                    <a:cubicBezTo>
                      <a:pt x="6" y="2"/>
                      <a:pt x="0" y="1"/>
                      <a:pt x="8" y="0"/>
                    </a:cubicBezTo>
                    <a:cubicBezTo>
                      <a:pt x="12" y="1"/>
                      <a:pt x="21" y="2"/>
                      <a:pt x="21" y="4"/>
                    </a:cubicBezTo>
                    <a:cubicBezTo>
                      <a:pt x="31" y="4"/>
                      <a:pt x="45" y="5"/>
                      <a:pt x="49" y="4"/>
                    </a:cubicBezTo>
                    <a:cubicBezTo>
                      <a:pt x="46" y="3"/>
                      <a:pt x="42" y="4"/>
                      <a:pt x="35" y="4"/>
                    </a:cubicBezTo>
                    <a:cubicBezTo>
                      <a:pt x="34" y="2"/>
                      <a:pt x="34" y="2"/>
                      <a:pt x="34" y="2"/>
                    </a:cubicBezTo>
                    <a:cubicBezTo>
                      <a:pt x="51" y="4"/>
                      <a:pt x="66" y="3"/>
                      <a:pt x="8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4" name="Freeform 6982">
                <a:extLst>
                  <a:ext uri="{FF2B5EF4-FFF2-40B4-BE49-F238E27FC236}">
                    <a16:creationId xmlns:a16="http://schemas.microsoft.com/office/drawing/2014/main" id="{4992B308-DC01-4CCB-9F5D-1D95B6A4E2C7}"/>
                  </a:ext>
                </a:extLst>
              </p:cNvPr>
              <p:cNvSpPr>
                <a:spLocks/>
              </p:cNvSpPr>
              <p:nvPr/>
            </p:nvSpPr>
            <p:spPr bwMode="auto">
              <a:xfrm>
                <a:off x="2178" y="2587"/>
                <a:ext cx="15" cy="3"/>
              </a:xfrm>
              <a:custGeom>
                <a:avLst/>
                <a:gdLst>
                  <a:gd name="T0" fmla="*/ 0 w 26"/>
                  <a:gd name="T1" fmla="*/ 0 h 6"/>
                  <a:gd name="T2" fmla="*/ 26 w 26"/>
                  <a:gd name="T3" fmla="*/ 6 h 6"/>
                  <a:gd name="T4" fmla="*/ 0 w 26"/>
                  <a:gd name="T5" fmla="*/ 0 h 6"/>
                </a:gdLst>
                <a:ahLst/>
                <a:cxnLst>
                  <a:cxn ang="0">
                    <a:pos x="T0" y="T1"/>
                  </a:cxn>
                  <a:cxn ang="0">
                    <a:pos x="T2" y="T3"/>
                  </a:cxn>
                  <a:cxn ang="0">
                    <a:pos x="T4" y="T5"/>
                  </a:cxn>
                </a:cxnLst>
                <a:rect l="0" t="0" r="r" b="b"/>
                <a:pathLst>
                  <a:path w="26" h="6">
                    <a:moveTo>
                      <a:pt x="0" y="0"/>
                    </a:moveTo>
                    <a:cubicBezTo>
                      <a:pt x="9" y="3"/>
                      <a:pt x="24" y="3"/>
                      <a:pt x="26" y="6"/>
                    </a:cubicBezTo>
                    <a:cubicBezTo>
                      <a:pt x="19" y="3"/>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5" name="Freeform 6983">
                <a:extLst>
                  <a:ext uri="{FF2B5EF4-FFF2-40B4-BE49-F238E27FC236}">
                    <a16:creationId xmlns:a16="http://schemas.microsoft.com/office/drawing/2014/main" id="{8E087709-71CB-48FA-BB09-3FA6F99E78BB}"/>
                  </a:ext>
                </a:extLst>
              </p:cNvPr>
              <p:cNvSpPr>
                <a:spLocks/>
              </p:cNvSpPr>
              <p:nvPr/>
            </p:nvSpPr>
            <p:spPr bwMode="auto">
              <a:xfrm>
                <a:off x="1975" y="2500"/>
                <a:ext cx="24" cy="17"/>
              </a:xfrm>
              <a:custGeom>
                <a:avLst/>
                <a:gdLst>
                  <a:gd name="T0" fmla="*/ 0 w 43"/>
                  <a:gd name="T1" fmla="*/ 0 h 30"/>
                  <a:gd name="T2" fmla="*/ 6 w 43"/>
                  <a:gd name="T3" fmla="*/ 5 h 30"/>
                  <a:gd name="T4" fmla="*/ 0 w 43"/>
                  <a:gd name="T5" fmla="*/ 0 h 30"/>
                </a:gdLst>
                <a:ahLst/>
                <a:cxnLst>
                  <a:cxn ang="0">
                    <a:pos x="T0" y="T1"/>
                  </a:cxn>
                  <a:cxn ang="0">
                    <a:pos x="T2" y="T3"/>
                  </a:cxn>
                  <a:cxn ang="0">
                    <a:pos x="T4" y="T5"/>
                  </a:cxn>
                </a:cxnLst>
                <a:rect l="0" t="0" r="r" b="b"/>
                <a:pathLst>
                  <a:path w="43" h="30">
                    <a:moveTo>
                      <a:pt x="0" y="0"/>
                    </a:moveTo>
                    <a:cubicBezTo>
                      <a:pt x="5" y="3"/>
                      <a:pt x="6" y="4"/>
                      <a:pt x="6" y="5"/>
                    </a:cubicBezTo>
                    <a:cubicBezTo>
                      <a:pt x="43" y="30"/>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6" name="Freeform 6984">
                <a:extLst>
                  <a:ext uri="{FF2B5EF4-FFF2-40B4-BE49-F238E27FC236}">
                    <a16:creationId xmlns:a16="http://schemas.microsoft.com/office/drawing/2014/main" id="{ED76640E-0F65-4847-9638-6A24146E370A}"/>
                  </a:ext>
                </a:extLst>
              </p:cNvPr>
              <p:cNvSpPr>
                <a:spLocks/>
              </p:cNvSpPr>
              <p:nvPr/>
            </p:nvSpPr>
            <p:spPr bwMode="auto">
              <a:xfrm>
                <a:off x="2599" y="2445"/>
                <a:ext cx="10" cy="11"/>
              </a:xfrm>
              <a:custGeom>
                <a:avLst/>
                <a:gdLst>
                  <a:gd name="T0" fmla="*/ 7 w 18"/>
                  <a:gd name="T1" fmla="*/ 16 h 19"/>
                  <a:gd name="T2" fmla="*/ 15 w 18"/>
                  <a:gd name="T3" fmla="*/ 5 h 19"/>
                  <a:gd name="T4" fmla="*/ 4 w 18"/>
                  <a:gd name="T5" fmla="*/ 15 h 19"/>
                  <a:gd name="T6" fmla="*/ 7 w 18"/>
                  <a:gd name="T7" fmla="*/ 12 h 19"/>
                  <a:gd name="T8" fmla="*/ 18 w 18"/>
                  <a:gd name="T9" fmla="*/ 0 h 19"/>
                  <a:gd name="T10" fmla="*/ 7 w 18"/>
                  <a:gd name="T11" fmla="*/ 16 h 19"/>
                </a:gdLst>
                <a:ahLst/>
                <a:cxnLst>
                  <a:cxn ang="0">
                    <a:pos x="T0" y="T1"/>
                  </a:cxn>
                  <a:cxn ang="0">
                    <a:pos x="T2" y="T3"/>
                  </a:cxn>
                  <a:cxn ang="0">
                    <a:pos x="T4" y="T5"/>
                  </a:cxn>
                  <a:cxn ang="0">
                    <a:pos x="T6" y="T7"/>
                  </a:cxn>
                  <a:cxn ang="0">
                    <a:pos x="T8" y="T9"/>
                  </a:cxn>
                  <a:cxn ang="0">
                    <a:pos x="T10" y="T11"/>
                  </a:cxn>
                </a:cxnLst>
                <a:rect l="0" t="0" r="r" b="b"/>
                <a:pathLst>
                  <a:path w="18" h="19">
                    <a:moveTo>
                      <a:pt x="7" y="16"/>
                    </a:moveTo>
                    <a:cubicBezTo>
                      <a:pt x="6" y="15"/>
                      <a:pt x="9" y="12"/>
                      <a:pt x="15" y="5"/>
                    </a:cubicBezTo>
                    <a:cubicBezTo>
                      <a:pt x="13" y="6"/>
                      <a:pt x="8" y="11"/>
                      <a:pt x="4" y="15"/>
                    </a:cubicBezTo>
                    <a:cubicBezTo>
                      <a:pt x="0" y="19"/>
                      <a:pt x="3" y="16"/>
                      <a:pt x="7" y="12"/>
                    </a:cubicBezTo>
                    <a:cubicBezTo>
                      <a:pt x="11" y="8"/>
                      <a:pt x="16" y="2"/>
                      <a:pt x="18" y="0"/>
                    </a:cubicBezTo>
                    <a:cubicBezTo>
                      <a:pt x="15" y="6"/>
                      <a:pt x="17" y="3"/>
                      <a:pt x="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7" name="Freeform 6985">
                <a:extLst>
                  <a:ext uri="{FF2B5EF4-FFF2-40B4-BE49-F238E27FC236}">
                    <a16:creationId xmlns:a16="http://schemas.microsoft.com/office/drawing/2014/main" id="{3D2B1CE6-AF6F-4255-AA65-2B6D12388C47}"/>
                  </a:ext>
                </a:extLst>
              </p:cNvPr>
              <p:cNvSpPr>
                <a:spLocks/>
              </p:cNvSpPr>
              <p:nvPr/>
            </p:nvSpPr>
            <p:spPr bwMode="auto">
              <a:xfrm>
                <a:off x="1942" y="2472"/>
                <a:ext cx="162" cy="95"/>
              </a:xfrm>
              <a:custGeom>
                <a:avLst/>
                <a:gdLst>
                  <a:gd name="T0" fmla="*/ 31 w 285"/>
                  <a:gd name="T1" fmla="*/ 25 h 167"/>
                  <a:gd name="T2" fmla="*/ 31 w 285"/>
                  <a:gd name="T3" fmla="*/ 23 h 167"/>
                  <a:gd name="T4" fmla="*/ 49 w 285"/>
                  <a:gd name="T5" fmla="*/ 38 h 167"/>
                  <a:gd name="T6" fmla="*/ 72 w 285"/>
                  <a:gd name="T7" fmla="*/ 56 h 167"/>
                  <a:gd name="T8" fmla="*/ 78 w 285"/>
                  <a:gd name="T9" fmla="*/ 57 h 167"/>
                  <a:gd name="T10" fmla="*/ 139 w 285"/>
                  <a:gd name="T11" fmla="*/ 99 h 167"/>
                  <a:gd name="T12" fmla="*/ 195 w 285"/>
                  <a:gd name="T13" fmla="*/ 128 h 167"/>
                  <a:gd name="T14" fmla="*/ 238 w 285"/>
                  <a:gd name="T15" fmla="*/ 147 h 167"/>
                  <a:gd name="T16" fmla="*/ 248 w 285"/>
                  <a:gd name="T17" fmla="*/ 152 h 167"/>
                  <a:gd name="T18" fmla="*/ 281 w 285"/>
                  <a:gd name="T19" fmla="*/ 163 h 167"/>
                  <a:gd name="T20" fmla="*/ 275 w 285"/>
                  <a:gd name="T21" fmla="*/ 162 h 167"/>
                  <a:gd name="T22" fmla="*/ 285 w 285"/>
                  <a:gd name="T23" fmla="*/ 167 h 167"/>
                  <a:gd name="T24" fmla="*/ 140 w 285"/>
                  <a:gd name="T25" fmla="*/ 100 h 167"/>
                  <a:gd name="T26" fmla="*/ 0 w 285"/>
                  <a:gd name="T27" fmla="*/ 0 h 167"/>
                  <a:gd name="T28" fmla="*/ 14 w 285"/>
                  <a:gd name="T29" fmla="*/ 9 h 167"/>
                  <a:gd name="T30" fmla="*/ 31 w 285"/>
                  <a:gd name="T31" fmla="*/ 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5" h="167">
                    <a:moveTo>
                      <a:pt x="31" y="25"/>
                    </a:moveTo>
                    <a:cubicBezTo>
                      <a:pt x="35" y="28"/>
                      <a:pt x="30" y="23"/>
                      <a:pt x="31" y="23"/>
                    </a:cubicBezTo>
                    <a:cubicBezTo>
                      <a:pt x="34" y="27"/>
                      <a:pt x="41" y="32"/>
                      <a:pt x="49" y="38"/>
                    </a:cubicBezTo>
                    <a:cubicBezTo>
                      <a:pt x="56" y="44"/>
                      <a:pt x="65" y="50"/>
                      <a:pt x="72" y="56"/>
                    </a:cubicBezTo>
                    <a:cubicBezTo>
                      <a:pt x="80" y="62"/>
                      <a:pt x="70" y="51"/>
                      <a:pt x="78" y="57"/>
                    </a:cubicBezTo>
                    <a:cubicBezTo>
                      <a:pt x="73" y="57"/>
                      <a:pt x="102" y="78"/>
                      <a:pt x="139" y="99"/>
                    </a:cubicBezTo>
                    <a:cubicBezTo>
                      <a:pt x="157" y="109"/>
                      <a:pt x="177" y="119"/>
                      <a:pt x="195" y="128"/>
                    </a:cubicBezTo>
                    <a:cubicBezTo>
                      <a:pt x="213" y="136"/>
                      <a:pt x="228" y="143"/>
                      <a:pt x="238" y="147"/>
                    </a:cubicBezTo>
                    <a:cubicBezTo>
                      <a:pt x="245" y="150"/>
                      <a:pt x="243" y="150"/>
                      <a:pt x="248" y="152"/>
                    </a:cubicBezTo>
                    <a:cubicBezTo>
                      <a:pt x="255" y="155"/>
                      <a:pt x="269" y="160"/>
                      <a:pt x="281" y="163"/>
                    </a:cubicBezTo>
                    <a:cubicBezTo>
                      <a:pt x="283" y="165"/>
                      <a:pt x="279" y="163"/>
                      <a:pt x="275" y="162"/>
                    </a:cubicBezTo>
                    <a:cubicBezTo>
                      <a:pt x="277" y="163"/>
                      <a:pt x="279" y="165"/>
                      <a:pt x="285" y="167"/>
                    </a:cubicBezTo>
                    <a:cubicBezTo>
                      <a:pt x="237" y="151"/>
                      <a:pt x="188" y="128"/>
                      <a:pt x="140" y="100"/>
                    </a:cubicBezTo>
                    <a:cubicBezTo>
                      <a:pt x="92" y="73"/>
                      <a:pt x="44" y="39"/>
                      <a:pt x="0" y="0"/>
                    </a:cubicBezTo>
                    <a:cubicBezTo>
                      <a:pt x="6" y="4"/>
                      <a:pt x="12" y="10"/>
                      <a:pt x="14" y="9"/>
                    </a:cubicBezTo>
                    <a:cubicBezTo>
                      <a:pt x="16" y="13"/>
                      <a:pt x="27" y="20"/>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8" name="Freeform 6986">
                <a:extLst>
                  <a:ext uri="{FF2B5EF4-FFF2-40B4-BE49-F238E27FC236}">
                    <a16:creationId xmlns:a16="http://schemas.microsoft.com/office/drawing/2014/main" id="{407D3D3F-B0B0-4429-9DDF-9EC20DEBD7C9}"/>
                  </a:ext>
                </a:extLst>
              </p:cNvPr>
              <p:cNvSpPr>
                <a:spLocks/>
              </p:cNvSpPr>
              <p:nvPr/>
            </p:nvSpPr>
            <p:spPr bwMode="auto">
              <a:xfrm>
                <a:off x="2170" y="2584"/>
                <a:ext cx="11" cy="3"/>
              </a:xfrm>
              <a:custGeom>
                <a:avLst/>
                <a:gdLst>
                  <a:gd name="T0" fmla="*/ 17 w 19"/>
                  <a:gd name="T1" fmla="*/ 4 h 5"/>
                  <a:gd name="T2" fmla="*/ 8 w 19"/>
                  <a:gd name="T3" fmla="*/ 2 h 5"/>
                  <a:gd name="T4" fmla="*/ 10 w 19"/>
                  <a:gd name="T5" fmla="*/ 2 h 5"/>
                  <a:gd name="T6" fmla="*/ 16 w 19"/>
                  <a:gd name="T7" fmla="*/ 2 h 5"/>
                  <a:gd name="T8" fmla="*/ 13 w 19"/>
                  <a:gd name="T9" fmla="*/ 3 h 5"/>
                  <a:gd name="T10" fmla="*/ 17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17" y="4"/>
                    </a:moveTo>
                    <a:cubicBezTo>
                      <a:pt x="19" y="5"/>
                      <a:pt x="12" y="3"/>
                      <a:pt x="8" y="2"/>
                    </a:cubicBezTo>
                    <a:cubicBezTo>
                      <a:pt x="3" y="1"/>
                      <a:pt x="0" y="0"/>
                      <a:pt x="10" y="2"/>
                    </a:cubicBezTo>
                    <a:cubicBezTo>
                      <a:pt x="4" y="0"/>
                      <a:pt x="6" y="0"/>
                      <a:pt x="16" y="2"/>
                    </a:cubicBezTo>
                    <a:cubicBezTo>
                      <a:pt x="18" y="3"/>
                      <a:pt x="13" y="2"/>
                      <a:pt x="13" y="3"/>
                    </a:cubicBezTo>
                    <a:cubicBezTo>
                      <a:pt x="13" y="3"/>
                      <a:pt x="15" y="3"/>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9" name="Freeform 6987">
                <a:extLst>
                  <a:ext uri="{FF2B5EF4-FFF2-40B4-BE49-F238E27FC236}">
                    <a16:creationId xmlns:a16="http://schemas.microsoft.com/office/drawing/2014/main" id="{AFC40CB3-7E8B-472C-AB57-993C39DD9E5A}"/>
                  </a:ext>
                </a:extLst>
              </p:cNvPr>
              <p:cNvSpPr>
                <a:spLocks/>
              </p:cNvSpPr>
              <p:nvPr/>
            </p:nvSpPr>
            <p:spPr bwMode="auto">
              <a:xfrm>
                <a:off x="2397" y="2560"/>
                <a:ext cx="34" cy="14"/>
              </a:xfrm>
              <a:custGeom>
                <a:avLst/>
                <a:gdLst>
                  <a:gd name="T0" fmla="*/ 0 w 61"/>
                  <a:gd name="T1" fmla="*/ 23 h 23"/>
                  <a:gd name="T2" fmla="*/ 16 w 61"/>
                  <a:gd name="T3" fmla="*/ 18 h 23"/>
                  <a:gd name="T4" fmla="*/ 22 w 61"/>
                  <a:gd name="T5" fmla="*/ 14 h 23"/>
                  <a:gd name="T6" fmla="*/ 30 w 61"/>
                  <a:gd name="T7" fmla="*/ 14 h 23"/>
                  <a:gd name="T8" fmla="*/ 40 w 61"/>
                  <a:gd name="T9" fmla="*/ 10 h 23"/>
                  <a:gd name="T10" fmla="*/ 53 w 61"/>
                  <a:gd name="T11" fmla="*/ 2 h 23"/>
                  <a:gd name="T12" fmla="*/ 51 w 61"/>
                  <a:gd name="T13" fmla="*/ 7 h 23"/>
                  <a:gd name="T14" fmla="*/ 32 w 61"/>
                  <a:gd name="T15" fmla="*/ 14 h 23"/>
                  <a:gd name="T16" fmla="*/ 22 w 61"/>
                  <a:gd name="T17" fmla="*/ 18 h 23"/>
                  <a:gd name="T18" fmla="*/ 5 w 61"/>
                  <a:gd name="T19" fmla="*/ 23 h 23"/>
                  <a:gd name="T20" fmla="*/ 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0" y="23"/>
                    </a:moveTo>
                    <a:cubicBezTo>
                      <a:pt x="2" y="21"/>
                      <a:pt x="10" y="19"/>
                      <a:pt x="16" y="18"/>
                    </a:cubicBezTo>
                    <a:cubicBezTo>
                      <a:pt x="22" y="16"/>
                      <a:pt x="26" y="15"/>
                      <a:pt x="22" y="14"/>
                    </a:cubicBezTo>
                    <a:cubicBezTo>
                      <a:pt x="31" y="11"/>
                      <a:pt x="34" y="12"/>
                      <a:pt x="30" y="14"/>
                    </a:cubicBezTo>
                    <a:cubicBezTo>
                      <a:pt x="40" y="10"/>
                      <a:pt x="40" y="10"/>
                      <a:pt x="40" y="10"/>
                    </a:cubicBezTo>
                    <a:cubicBezTo>
                      <a:pt x="44" y="7"/>
                      <a:pt x="46" y="5"/>
                      <a:pt x="53" y="2"/>
                    </a:cubicBezTo>
                    <a:cubicBezTo>
                      <a:pt x="61" y="0"/>
                      <a:pt x="50" y="6"/>
                      <a:pt x="51" y="7"/>
                    </a:cubicBezTo>
                    <a:cubicBezTo>
                      <a:pt x="47" y="9"/>
                      <a:pt x="38" y="11"/>
                      <a:pt x="32" y="14"/>
                    </a:cubicBezTo>
                    <a:cubicBezTo>
                      <a:pt x="25" y="16"/>
                      <a:pt x="20" y="18"/>
                      <a:pt x="22" y="18"/>
                    </a:cubicBezTo>
                    <a:cubicBezTo>
                      <a:pt x="6" y="23"/>
                      <a:pt x="5" y="23"/>
                      <a:pt x="5" y="23"/>
                    </a:cubicBezTo>
                    <a:cubicBezTo>
                      <a:pt x="6" y="22"/>
                      <a:pt x="9" y="21"/>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0" name="Freeform 6988">
                <a:extLst>
                  <a:ext uri="{FF2B5EF4-FFF2-40B4-BE49-F238E27FC236}">
                    <a16:creationId xmlns:a16="http://schemas.microsoft.com/office/drawing/2014/main" id="{FAB6D89C-FD99-4B56-BFD6-8966D70B95CC}"/>
                  </a:ext>
                </a:extLst>
              </p:cNvPr>
              <p:cNvSpPr>
                <a:spLocks/>
              </p:cNvSpPr>
              <p:nvPr/>
            </p:nvSpPr>
            <p:spPr bwMode="auto">
              <a:xfrm>
                <a:off x="2657" y="1870"/>
                <a:ext cx="8" cy="8"/>
              </a:xfrm>
              <a:custGeom>
                <a:avLst/>
                <a:gdLst>
                  <a:gd name="T0" fmla="*/ 2 w 13"/>
                  <a:gd name="T1" fmla="*/ 0 h 14"/>
                  <a:gd name="T2" fmla="*/ 7 w 13"/>
                  <a:gd name="T3" fmla="*/ 2 h 14"/>
                  <a:gd name="T4" fmla="*/ 12 w 13"/>
                  <a:gd name="T5" fmla="*/ 12 h 14"/>
                  <a:gd name="T6" fmla="*/ 5 w 13"/>
                  <a:gd name="T7" fmla="*/ 7 h 14"/>
                  <a:gd name="T8" fmla="*/ 6 w 13"/>
                  <a:gd name="T9" fmla="*/ 10 h 14"/>
                  <a:gd name="T10" fmla="*/ 2 w 13"/>
                  <a:gd name="T11" fmla="*/ 0 h 14"/>
                </a:gdLst>
                <a:ahLst/>
                <a:cxnLst>
                  <a:cxn ang="0">
                    <a:pos x="T0" y="T1"/>
                  </a:cxn>
                  <a:cxn ang="0">
                    <a:pos x="T2" y="T3"/>
                  </a:cxn>
                  <a:cxn ang="0">
                    <a:pos x="T4" y="T5"/>
                  </a:cxn>
                  <a:cxn ang="0">
                    <a:pos x="T6" y="T7"/>
                  </a:cxn>
                  <a:cxn ang="0">
                    <a:pos x="T8" y="T9"/>
                  </a:cxn>
                  <a:cxn ang="0">
                    <a:pos x="T10" y="T11"/>
                  </a:cxn>
                </a:cxnLst>
                <a:rect l="0" t="0" r="r" b="b"/>
                <a:pathLst>
                  <a:path w="13" h="14">
                    <a:moveTo>
                      <a:pt x="2" y="0"/>
                    </a:moveTo>
                    <a:cubicBezTo>
                      <a:pt x="9" y="13"/>
                      <a:pt x="4" y="0"/>
                      <a:pt x="7" y="2"/>
                    </a:cubicBezTo>
                    <a:cubicBezTo>
                      <a:pt x="12" y="7"/>
                      <a:pt x="13" y="11"/>
                      <a:pt x="12" y="12"/>
                    </a:cubicBezTo>
                    <a:cubicBezTo>
                      <a:pt x="11" y="14"/>
                      <a:pt x="8" y="12"/>
                      <a:pt x="5" y="7"/>
                    </a:cubicBezTo>
                    <a:cubicBezTo>
                      <a:pt x="4" y="7"/>
                      <a:pt x="5" y="8"/>
                      <a:pt x="6" y="10"/>
                    </a:cubicBezTo>
                    <a:cubicBezTo>
                      <a:pt x="5" y="10"/>
                      <a:pt x="0"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1" name="Freeform 6989">
                <a:extLst>
                  <a:ext uri="{FF2B5EF4-FFF2-40B4-BE49-F238E27FC236}">
                    <a16:creationId xmlns:a16="http://schemas.microsoft.com/office/drawing/2014/main" id="{5948D917-3D9E-421C-8504-E975D1F18C43}"/>
                  </a:ext>
                </a:extLst>
              </p:cNvPr>
              <p:cNvSpPr>
                <a:spLocks/>
              </p:cNvSpPr>
              <p:nvPr/>
            </p:nvSpPr>
            <p:spPr bwMode="auto">
              <a:xfrm>
                <a:off x="2292" y="2589"/>
                <a:ext cx="13" cy="3"/>
              </a:xfrm>
              <a:custGeom>
                <a:avLst/>
                <a:gdLst>
                  <a:gd name="T0" fmla="*/ 7 w 24"/>
                  <a:gd name="T1" fmla="*/ 5 h 5"/>
                  <a:gd name="T2" fmla="*/ 22 w 24"/>
                  <a:gd name="T3" fmla="*/ 0 h 5"/>
                  <a:gd name="T4" fmla="*/ 7 w 24"/>
                  <a:gd name="T5" fmla="*/ 5 h 5"/>
                </a:gdLst>
                <a:ahLst/>
                <a:cxnLst>
                  <a:cxn ang="0">
                    <a:pos x="T0" y="T1"/>
                  </a:cxn>
                  <a:cxn ang="0">
                    <a:pos x="T2" y="T3"/>
                  </a:cxn>
                  <a:cxn ang="0">
                    <a:pos x="T4" y="T5"/>
                  </a:cxn>
                </a:cxnLst>
                <a:rect l="0" t="0" r="r" b="b"/>
                <a:pathLst>
                  <a:path w="24" h="5">
                    <a:moveTo>
                      <a:pt x="7" y="5"/>
                    </a:moveTo>
                    <a:cubicBezTo>
                      <a:pt x="0" y="5"/>
                      <a:pt x="12" y="2"/>
                      <a:pt x="22" y="0"/>
                    </a:cubicBezTo>
                    <a:cubicBezTo>
                      <a:pt x="24" y="2"/>
                      <a:pt x="7"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2" name="Freeform 6990">
                <a:extLst>
                  <a:ext uri="{FF2B5EF4-FFF2-40B4-BE49-F238E27FC236}">
                    <a16:creationId xmlns:a16="http://schemas.microsoft.com/office/drawing/2014/main" id="{7AE9D2A7-91BA-45F9-90C3-12F84CC2F60B}"/>
                  </a:ext>
                </a:extLst>
              </p:cNvPr>
              <p:cNvSpPr>
                <a:spLocks/>
              </p:cNvSpPr>
              <p:nvPr/>
            </p:nvSpPr>
            <p:spPr bwMode="auto">
              <a:xfrm>
                <a:off x="1860" y="2381"/>
                <a:ext cx="12" cy="17"/>
              </a:xfrm>
              <a:custGeom>
                <a:avLst/>
                <a:gdLst>
                  <a:gd name="T0" fmla="*/ 3 w 20"/>
                  <a:gd name="T1" fmla="*/ 7 h 30"/>
                  <a:gd name="T2" fmla="*/ 7 w 20"/>
                  <a:gd name="T3" fmla="*/ 11 h 30"/>
                  <a:gd name="T4" fmla="*/ 17 w 20"/>
                  <a:gd name="T5" fmla="*/ 24 h 30"/>
                  <a:gd name="T6" fmla="*/ 12 w 20"/>
                  <a:gd name="T7" fmla="*/ 19 h 30"/>
                  <a:gd name="T8" fmla="*/ 3 w 20"/>
                  <a:gd name="T9" fmla="*/ 7 h 30"/>
                </a:gdLst>
                <a:ahLst/>
                <a:cxnLst>
                  <a:cxn ang="0">
                    <a:pos x="T0" y="T1"/>
                  </a:cxn>
                  <a:cxn ang="0">
                    <a:pos x="T2" y="T3"/>
                  </a:cxn>
                  <a:cxn ang="0">
                    <a:pos x="T4" y="T5"/>
                  </a:cxn>
                  <a:cxn ang="0">
                    <a:pos x="T6" y="T7"/>
                  </a:cxn>
                  <a:cxn ang="0">
                    <a:pos x="T8" y="T9"/>
                  </a:cxn>
                </a:cxnLst>
                <a:rect l="0" t="0" r="r" b="b"/>
                <a:pathLst>
                  <a:path w="20" h="30">
                    <a:moveTo>
                      <a:pt x="3" y="7"/>
                    </a:moveTo>
                    <a:cubicBezTo>
                      <a:pt x="0" y="0"/>
                      <a:pt x="3" y="5"/>
                      <a:pt x="7" y="11"/>
                    </a:cubicBezTo>
                    <a:cubicBezTo>
                      <a:pt x="12" y="17"/>
                      <a:pt x="17" y="25"/>
                      <a:pt x="17" y="24"/>
                    </a:cubicBezTo>
                    <a:cubicBezTo>
                      <a:pt x="20" y="30"/>
                      <a:pt x="17" y="25"/>
                      <a:pt x="12" y="19"/>
                    </a:cubicBezTo>
                    <a:cubicBezTo>
                      <a:pt x="8" y="13"/>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3" name="Freeform 6991">
                <a:extLst>
                  <a:ext uri="{FF2B5EF4-FFF2-40B4-BE49-F238E27FC236}">
                    <a16:creationId xmlns:a16="http://schemas.microsoft.com/office/drawing/2014/main" id="{8CD050B9-A98C-4012-8233-5F7C467A134E}"/>
                  </a:ext>
                </a:extLst>
              </p:cNvPr>
              <p:cNvSpPr>
                <a:spLocks/>
              </p:cNvSpPr>
              <p:nvPr/>
            </p:nvSpPr>
            <p:spPr bwMode="auto">
              <a:xfrm>
                <a:off x="2536" y="2483"/>
                <a:ext cx="27" cy="21"/>
              </a:xfrm>
              <a:custGeom>
                <a:avLst/>
                <a:gdLst>
                  <a:gd name="T0" fmla="*/ 15 w 49"/>
                  <a:gd name="T1" fmla="*/ 29 h 38"/>
                  <a:gd name="T2" fmla="*/ 11 w 49"/>
                  <a:gd name="T3" fmla="*/ 30 h 38"/>
                  <a:gd name="T4" fmla="*/ 0 w 49"/>
                  <a:gd name="T5" fmla="*/ 38 h 38"/>
                  <a:gd name="T6" fmla="*/ 6 w 49"/>
                  <a:gd name="T7" fmla="*/ 31 h 38"/>
                  <a:gd name="T8" fmla="*/ 24 w 49"/>
                  <a:gd name="T9" fmla="*/ 18 h 38"/>
                  <a:gd name="T10" fmla="*/ 39 w 49"/>
                  <a:gd name="T11" fmla="*/ 6 h 38"/>
                  <a:gd name="T12" fmla="*/ 36 w 49"/>
                  <a:gd name="T13" fmla="*/ 11 h 38"/>
                  <a:gd name="T14" fmla="*/ 18 w 49"/>
                  <a:gd name="T15" fmla="*/ 24 h 38"/>
                  <a:gd name="T16" fmla="*/ 34 w 49"/>
                  <a:gd name="T17" fmla="*/ 13 h 38"/>
                  <a:gd name="T18" fmla="*/ 48 w 49"/>
                  <a:gd name="T19" fmla="*/ 0 h 38"/>
                  <a:gd name="T20" fmla="*/ 34 w 49"/>
                  <a:gd name="T21" fmla="*/ 14 h 38"/>
                  <a:gd name="T22" fmla="*/ 15 w 49"/>
                  <a:gd name="T2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38">
                    <a:moveTo>
                      <a:pt x="15" y="29"/>
                    </a:moveTo>
                    <a:cubicBezTo>
                      <a:pt x="10" y="33"/>
                      <a:pt x="11" y="31"/>
                      <a:pt x="11" y="30"/>
                    </a:cubicBezTo>
                    <a:cubicBezTo>
                      <a:pt x="12" y="30"/>
                      <a:pt x="10" y="30"/>
                      <a:pt x="0" y="38"/>
                    </a:cubicBezTo>
                    <a:cubicBezTo>
                      <a:pt x="0" y="37"/>
                      <a:pt x="12" y="29"/>
                      <a:pt x="6" y="31"/>
                    </a:cubicBezTo>
                    <a:cubicBezTo>
                      <a:pt x="14" y="25"/>
                      <a:pt x="20" y="22"/>
                      <a:pt x="24" y="18"/>
                    </a:cubicBezTo>
                    <a:cubicBezTo>
                      <a:pt x="29" y="15"/>
                      <a:pt x="33" y="12"/>
                      <a:pt x="39" y="6"/>
                    </a:cubicBezTo>
                    <a:cubicBezTo>
                      <a:pt x="45" y="3"/>
                      <a:pt x="41" y="6"/>
                      <a:pt x="36" y="11"/>
                    </a:cubicBezTo>
                    <a:cubicBezTo>
                      <a:pt x="30" y="15"/>
                      <a:pt x="22" y="21"/>
                      <a:pt x="18" y="24"/>
                    </a:cubicBezTo>
                    <a:cubicBezTo>
                      <a:pt x="21" y="23"/>
                      <a:pt x="27" y="18"/>
                      <a:pt x="34" y="13"/>
                    </a:cubicBezTo>
                    <a:cubicBezTo>
                      <a:pt x="41" y="8"/>
                      <a:pt x="47" y="2"/>
                      <a:pt x="48" y="0"/>
                    </a:cubicBezTo>
                    <a:cubicBezTo>
                      <a:pt x="49" y="2"/>
                      <a:pt x="42" y="8"/>
                      <a:pt x="34" y="14"/>
                    </a:cubicBezTo>
                    <a:cubicBezTo>
                      <a:pt x="26" y="20"/>
                      <a:pt x="17" y="26"/>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4" name="Freeform 6992">
                <a:extLst>
                  <a:ext uri="{FF2B5EF4-FFF2-40B4-BE49-F238E27FC236}">
                    <a16:creationId xmlns:a16="http://schemas.microsoft.com/office/drawing/2014/main" id="{07E27A06-A050-41FD-BF2F-33EE6CFDBBE4}"/>
                  </a:ext>
                </a:extLst>
              </p:cNvPr>
              <p:cNvSpPr>
                <a:spLocks/>
              </p:cNvSpPr>
              <p:nvPr/>
            </p:nvSpPr>
            <p:spPr bwMode="auto">
              <a:xfrm>
                <a:off x="2691" y="2307"/>
                <a:ext cx="6" cy="13"/>
              </a:xfrm>
              <a:custGeom>
                <a:avLst/>
                <a:gdLst>
                  <a:gd name="T0" fmla="*/ 9 w 9"/>
                  <a:gd name="T1" fmla="*/ 3 h 24"/>
                  <a:gd name="T2" fmla="*/ 3 w 9"/>
                  <a:gd name="T3" fmla="*/ 18 h 24"/>
                  <a:gd name="T4" fmla="*/ 5 w 9"/>
                  <a:gd name="T5" fmla="*/ 12 h 24"/>
                  <a:gd name="T6" fmla="*/ 1 w 9"/>
                  <a:gd name="T7" fmla="*/ 16 h 24"/>
                  <a:gd name="T8" fmla="*/ 9 w 9"/>
                  <a:gd name="T9" fmla="*/ 3 h 24"/>
                </a:gdLst>
                <a:ahLst/>
                <a:cxnLst>
                  <a:cxn ang="0">
                    <a:pos x="T0" y="T1"/>
                  </a:cxn>
                  <a:cxn ang="0">
                    <a:pos x="T2" y="T3"/>
                  </a:cxn>
                  <a:cxn ang="0">
                    <a:pos x="T4" y="T5"/>
                  </a:cxn>
                  <a:cxn ang="0">
                    <a:pos x="T6" y="T7"/>
                  </a:cxn>
                  <a:cxn ang="0">
                    <a:pos x="T8" y="T9"/>
                  </a:cxn>
                </a:cxnLst>
                <a:rect l="0" t="0" r="r" b="b"/>
                <a:pathLst>
                  <a:path w="9" h="24">
                    <a:moveTo>
                      <a:pt x="9" y="3"/>
                    </a:moveTo>
                    <a:cubicBezTo>
                      <a:pt x="9" y="5"/>
                      <a:pt x="5" y="11"/>
                      <a:pt x="3" y="18"/>
                    </a:cubicBezTo>
                    <a:cubicBezTo>
                      <a:pt x="0" y="24"/>
                      <a:pt x="3" y="17"/>
                      <a:pt x="5" y="12"/>
                    </a:cubicBezTo>
                    <a:cubicBezTo>
                      <a:pt x="4" y="11"/>
                      <a:pt x="1" y="18"/>
                      <a:pt x="1" y="16"/>
                    </a:cubicBezTo>
                    <a:cubicBezTo>
                      <a:pt x="7" y="0"/>
                      <a:pt x="5" y="11"/>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5" name="Freeform 6993">
                <a:extLst>
                  <a:ext uri="{FF2B5EF4-FFF2-40B4-BE49-F238E27FC236}">
                    <a16:creationId xmlns:a16="http://schemas.microsoft.com/office/drawing/2014/main" id="{AE83B2B1-FDFC-450D-B4C3-D07017AE329D}"/>
                  </a:ext>
                </a:extLst>
              </p:cNvPr>
              <p:cNvSpPr>
                <a:spLocks/>
              </p:cNvSpPr>
              <p:nvPr/>
            </p:nvSpPr>
            <p:spPr bwMode="auto">
              <a:xfrm>
                <a:off x="2564" y="2459"/>
                <a:ext cx="26" cy="22"/>
              </a:xfrm>
              <a:custGeom>
                <a:avLst/>
                <a:gdLst>
                  <a:gd name="T0" fmla="*/ 39 w 45"/>
                  <a:gd name="T1" fmla="*/ 8 h 39"/>
                  <a:gd name="T2" fmla="*/ 24 w 45"/>
                  <a:gd name="T3" fmla="*/ 20 h 39"/>
                  <a:gd name="T4" fmla="*/ 1 w 45"/>
                  <a:gd name="T5" fmla="*/ 39 h 39"/>
                  <a:gd name="T6" fmla="*/ 3 w 45"/>
                  <a:gd name="T7" fmla="*/ 37 h 39"/>
                  <a:gd name="T8" fmla="*/ 2 w 45"/>
                  <a:gd name="T9" fmla="*/ 36 h 39"/>
                  <a:gd name="T10" fmla="*/ 21 w 45"/>
                  <a:gd name="T11" fmla="*/ 22 h 39"/>
                  <a:gd name="T12" fmla="*/ 36 w 45"/>
                  <a:gd name="T13" fmla="*/ 7 h 39"/>
                  <a:gd name="T14" fmla="*/ 39 w 45"/>
                  <a:gd name="T15" fmla="*/ 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9">
                    <a:moveTo>
                      <a:pt x="39" y="8"/>
                    </a:moveTo>
                    <a:cubicBezTo>
                      <a:pt x="37" y="10"/>
                      <a:pt x="31" y="15"/>
                      <a:pt x="24" y="20"/>
                    </a:cubicBezTo>
                    <a:cubicBezTo>
                      <a:pt x="17" y="26"/>
                      <a:pt x="8" y="33"/>
                      <a:pt x="1" y="39"/>
                    </a:cubicBezTo>
                    <a:cubicBezTo>
                      <a:pt x="0" y="39"/>
                      <a:pt x="2" y="38"/>
                      <a:pt x="3" y="37"/>
                    </a:cubicBezTo>
                    <a:cubicBezTo>
                      <a:pt x="2" y="36"/>
                      <a:pt x="2" y="36"/>
                      <a:pt x="2" y="36"/>
                    </a:cubicBezTo>
                    <a:cubicBezTo>
                      <a:pt x="6" y="34"/>
                      <a:pt x="14" y="28"/>
                      <a:pt x="21" y="22"/>
                    </a:cubicBezTo>
                    <a:cubicBezTo>
                      <a:pt x="28" y="16"/>
                      <a:pt x="34" y="10"/>
                      <a:pt x="36" y="7"/>
                    </a:cubicBezTo>
                    <a:cubicBezTo>
                      <a:pt x="45" y="0"/>
                      <a:pt x="26" y="19"/>
                      <a:pt x="3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6" name="Freeform 6994">
                <a:extLst>
                  <a:ext uri="{FF2B5EF4-FFF2-40B4-BE49-F238E27FC236}">
                    <a16:creationId xmlns:a16="http://schemas.microsoft.com/office/drawing/2014/main" id="{B2549158-DEBA-4F25-BB72-67BF7387F9B1}"/>
                  </a:ext>
                </a:extLst>
              </p:cNvPr>
              <p:cNvSpPr>
                <a:spLocks/>
              </p:cNvSpPr>
              <p:nvPr/>
            </p:nvSpPr>
            <p:spPr bwMode="auto">
              <a:xfrm>
                <a:off x="2432" y="2551"/>
                <a:ext cx="15" cy="8"/>
              </a:xfrm>
              <a:custGeom>
                <a:avLst/>
                <a:gdLst>
                  <a:gd name="T0" fmla="*/ 20 w 27"/>
                  <a:gd name="T1" fmla="*/ 6 h 13"/>
                  <a:gd name="T2" fmla="*/ 0 w 27"/>
                  <a:gd name="T3" fmla="*/ 13 h 13"/>
                  <a:gd name="T4" fmla="*/ 6 w 27"/>
                  <a:gd name="T5" fmla="*/ 6 h 13"/>
                  <a:gd name="T6" fmla="*/ 10 w 27"/>
                  <a:gd name="T7" fmla="*/ 6 h 13"/>
                  <a:gd name="T8" fmla="*/ 27 w 27"/>
                  <a:gd name="T9" fmla="*/ 0 h 13"/>
                  <a:gd name="T10" fmla="*/ 6 w 27"/>
                  <a:gd name="T11" fmla="*/ 10 h 13"/>
                  <a:gd name="T12" fmla="*/ 20 w 27"/>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27" h="13">
                    <a:moveTo>
                      <a:pt x="20" y="6"/>
                    </a:moveTo>
                    <a:cubicBezTo>
                      <a:pt x="18" y="8"/>
                      <a:pt x="1" y="13"/>
                      <a:pt x="0" y="13"/>
                    </a:cubicBezTo>
                    <a:cubicBezTo>
                      <a:pt x="1" y="11"/>
                      <a:pt x="9" y="7"/>
                      <a:pt x="6" y="6"/>
                    </a:cubicBezTo>
                    <a:cubicBezTo>
                      <a:pt x="14" y="3"/>
                      <a:pt x="10" y="5"/>
                      <a:pt x="10" y="6"/>
                    </a:cubicBezTo>
                    <a:cubicBezTo>
                      <a:pt x="10" y="7"/>
                      <a:pt x="22" y="1"/>
                      <a:pt x="27" y="0"/>
                    </a:cubicBezTo>
                    <a:cubicBezTo>
                      <a:pt x="19" y="3"/>
                      <a:pt x="20" y="5"/>
                      <a:pt x="6" y="10"/>
                    </a:cubicBezTo>
                    <a:cubicBezTo>
                      <a:pt x="8" y="10"/>
                      <a:pt x="15" y="7"/>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7" name="Freeform 6995">
                <a:extLst>
                  <a:ext uri="{FF2B5EF4-FFF2-40B4-BE49-F238E27FC236}">
                    <a16:creationId xmlns:a16="http://schemas.microsoft.com/office/drawing/2014/main" id="{3FAD3463-0FCC-42B2-93AF-A93FF29A2D72}"/>
                  </a:ext>
                </a:extLst>
              </p:cNvPr>
              <p:cNvSpPr>
                <a:spLocks/>
              </p:cNvSpPr>
              <p:nvPr/>
            </p:nvSpPr>
            <p:spPr bwMode="auto">
              <a:xfrm>
                <a:off x="2623" y="2411"/>
                <a:ext cx="9" cy="15"/>
              </a:xfrm>
              <a:custGeom>
                <a:avLst/>
                <a:gdLst>
                  <a:gd name="T0" fmla="*/ 5 w 16"/>
                  <a:gd name="T1" fmla="*/ 19 h 25"/>
                  <a:gd name="T2" fmla="*/ 0 w 16"/>
                  <a:gd name="T3" fmla="*/ 21 h 25"/>
                  <a:gd name="T4" fmla="*/ 5 w 16"/>
                  <a:gd name="T5" fmla="*/ 13 h 25"/>
                  <a:gd name="T6" fmla="*/ 15 w 16"/>
                  <a:gd name="T7" fmla="*/ 0 h 25"/>
                  <a:gd name="T8" fmla="*/ 9 w 16"/>
                  <a:gd name="T9" fmla="*/ 10 h 25"/>
                  <a:gd name="T10" fmla="*/ 5 w 16"/>
                  <a:gd name="T11" fmla="*/ 19 h 25"/>
                </a:gdLst>
                <a:ahLst/>
                <a:cxnLst>
                  <a:cxn ang="0">
                    <a:pos x="T0" y="T1"/>
                  </a:cxn>
                  <a:cxn ang="0">
                    <a:pos x="T2" y="T3"/>
                  </a:cxn>
                  <a:cxn ang="0">
                    <a:pos x="T4" y="T5"/>
                  </a:cxn>
                  <a:cxn ang="0">
                    <a:pos x="T6" y="T7"/>
                  </a:cxn>
                  <a:cxn ang="0">
                    <a:pos x="T8" y="T9"/>
                  </a:cxn>
                  <a:cxn ang="0">
                    <a:pos x="T10" y="T11"/>
                  </a:cxn>
                </a:cxnLst>
                <a:rect l="0" t="0" r="r" b="b"/>
                <a:pathLst>
                  <a:path w="16" h="25">
                    <a:moveTo>
                      <a:pt x="5" y="19"/>
                    </a:moveTo>
                    <a:cubicBezTo>
                      <a:pt x="0" y="25"/>
                      <a:pt x="2" y="20"/>
                      <a:pt x="0" y="21"/>
                    </a:cubicBezTo>
                    <a:cubicBezTo>
                      <a:pt x="7" y="14"/>
                      <a:pt x="12" y="5"/>
                      <a:pt x="5" y="13"/>
                    </a:cubicBezTo>
                    <a:cubicBezTo>
                      <a:pt x="7" y="9"/>
                      <a:pt x="11" y="7"/>
                      <a:pt x="15" y="0"/>
                    </a:cubicBezTo>
                    <a:cubicBezTo>
                      <a:pt x="16" y="1"/>
                      <a:pt x="13" y="6"/>
                      <a:pt x="9" y="10"/>
                    </a:cubicBezTo>
                    <a:cubicBezTo>
                      <a:pt x="6" y="15"/>
                      <a:pt x="3"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8" name="Freeform 6996">
                <a:extLst>
                  <a:ext uri="{FF2B5EF4-FFF2-40B4-BE49-F238E27FC236}">
                    <a16:creationId xmlns:a16="http://schemas.microsoft.com/office/drawing/2014/main" id="{AA98F1B4-5CC4-4FFA-B117-F7EE139F64F9}"/>
                  </a:ext>
                </a:extLst>
              </p:cNvPr>
              <p:cNvSpPr>
                <a:spLocks/>
              </p:cNvSpPr>
              <p:nvPr/>
            </p:nvSpPr>
            <p:spPr bwMode="auto">
              <a:xfrm>
                <a:off x="1805" y="2260"/>
                <a:ext cx="39" cy="87"/>
              </a:xfrm>
              <a:custGeom>
                <a:avLst/>
                <a:gdLst>
                  <a:gd name="T0" fmla="*/ 1 w 70"/>
                  <a:gd name="T1" fmla="*/ 4 h 154"/>
                  <a:gd name="T2" fmla="*/ 8 w 70"/>
                  <a:gd name="T3" fmla="*/ 21 h 154"/>
                  <a:gd name="T4" fmla="*/ 11 w 70"/>
                  <a:gd name="T5" fmla="*/ 31 h 154"/>
                  <a:gd name="T6" fmla="*/ 15 w 70"/>
                  <a:gd name="T7" fmla="*/ 41 h 154"/>
                  <a:gd name="T8" fmla="*/ 23 w 70"/>
                  <a:gd name="T9" fmla="*/ 57 h 154"/>
                  <a:gd name="T10" fmla="*/ 45 w 70"/>
                  <a:gd name="T11" fmla="*/ 107 h 154"/>
                  <a:gd name="T12" fmla="*/ 70 w 70"/>
                  <a:gd name="T13" fmla="*/ 154 h 154"/>
                  <a:gd name="T14" fmla="*/ 47 w 70"/>
                  <a:gd name="T15" fmla="*/ 112 h 154"/>
                  <a:gd name="T16" fmla="*/ 24 w 70"/>
                  <a:gd name="T17" fmla="*/ 65 h 154"/>
                  <a:gd name="T18" fmla="*/ 1 w 70"/>
                  <a:gd name="T19" fmla="*/ 4 h 154"/>
                  <a:gd name="T20" fmla="*/ 0 w 70"/>
                  <a:gd name="T21" fmla="*/ 0 h 154"/>
                  <a:gd name="T22" fmla="*/ 1 w 70"/>
                  <a:gd name="T23" fmla="*/ 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154">
                    <a:moveTo>
                      <a:pt x="1" y="4"/>
                    </a:moveTo>
                    <a:cubicBezTo>
                      <a:pt x="3" y="8"/>
                      <a:pt x="6" y="15"/>
                      <a:pt x="8" y="21"/>
                    </a:cubicBezTo>
                    <a:cubicBezTo>
                      <a:pt x="10" y="26"/>
                      <a:pt x="12" y="31"/>
                      <a:pt x="11" y="31"/>
                    </a:cubicBezTo>
                    <a:cubicBezTo>
                      <a:pt x="15" y="41"/>
                      <a:pt x="14" y="32"/>
                      <a:pt x="15" y="41"/>
                    </a:cubicBezTo>
                    <a:cubicBezTo>
                      <a:pt x="19" y="52"/>
                      <a:pt x="18" y="44"/>
                      <a:pt x="23" y="57"/>
                    </a:cubicBezTo>
                    <a:cubicBezTo>
                      <a:pt x="27" y="69"/>
                      <a:pt x="36" y="89"/>
                      <a:pt x="45" y="107"/>
                    </a:cubicBezTo>
                    <a:cubicBezTo>
                      <a:pt x="55" y="126"/>
                      <a:pt x="65" y="144"/>
                      <a:pt x="70" y="154"/>
                    </a:cubicBezTo>
                    <a:cubicBezTo>
                      <a:pt x="61" y="140"/>
                      <a:pt x="52" y="123"/>
                      <a:pt x="47" y="112"/>
                    </a:cubicBezTo>
                    <a:cubicBezTo>
                      <a:pt x="41" y="102"/>
                      <a:pt x="33" y="84"/>
                      <a:pt x="24" y="65"/>
                    </a:cubicBezTo>
                    <a:cubicBezTo>
                      <a:pt x="16" y="45"/>
                      <a:pt x="8" y="22"/>
                      <a:pt x="1" y="4"/>
                    </a:cubicBezTo>
                    <a:cubicBezTo>
                      <a:pt x="1" y="3"/>
                      <a:pt x="0" y="0"/>
                      <a:pt x="0" y="0"/>
                    </a:cubicBezTo>
                    <a:cubicBezTo>
                      <a:pt x="1" y="1"/>
                      <a:pt x="1"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9" name="Freeform 6997">
                <a:extLst>
                  <a:ext uri="{FF2B5EF4-FFF2-40B4-BE49-F238E27FC236}">
                    <a16:creationId xmlns:a16="http://schemas.microsoft.com/office/drawing/2014/main" id="{36B7C085-1AEF-4196-B3AD-858DBC452FB6}"/>
                  </a:ext>
                </a:extLst>
              </p:cNvPr>
              <p:cNvSpPr>
                <a:spLocks/>
              </p:cNvSpPr>
              <p:nvPr/>
            </p:nvSpPr>
            <p:spPr bwMode="auto">
              <a:xfrm>
                <a:off x="2699" y="2270"/>
                <a:ext cx="8" cy="13"/>
              </a:xfrm>
              <a:custGeom>
                <a:avLst/>
                <a:gdLst>
                  <a:gd name="T0" fmla="*/ 13 w 14"/>
                  <a:gd name="T1" fmla="*/ 9 h 23"/>
                  <a:gd name="T2" fmla="*/ 7 w 14"/>
                  <a:gd name="T3" fmla="*/ 22 h 23"/>
                  <a:gd name="T4" fmla="*/ 12 w 14"/>
                  <a:gd name="T5" fmla="*/ 9 h 23"/>
                  <a:gd name="T6" fmla="*/ 5 w 14"/>
                  <a:gd name="T7" fmla="*/ 19 h 23"/>
                  <a:gd name="T8" fmla="*/ 1 w 14"/>
                  <a:gd name="T9" fmla="*/ 23 h 23"/>
                  <a:gd name="T10" fmla="*/ 0 w 14"/>
                  <a:gd name="T11" fmla="*/ 20 h 23"/>
                  <a:gd name="T12" fmla="*/ 14 w 14"/>
                  <a:gd name="T13" fmla="*/ 0 h 23"/>
                  <a:gd name="T14" fmla="*/ 13 w 14"/>
                  <a:gd name="T15" fmla="*/ 9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3">
                    <a:moveTo>
                      <a:pt x="13" y="9"/>
                    </a:moveTo>
                    <a:cubicBezTo>
                      <a:pt x="11" y="12"/>
                      <a:pt x="9" y="16"/>
                      <a:pt x="7" y="22"/>
                    </a:cubicBezTo>
                    <a:cubicBezTo>
                      <a:pt x="7" y="21"/>
                      <a:pt x="10" y="14"/>
                      <a:pt x="12" y="9"/>
                    </a:cubicBezTo>
                    <a:cubicBezTo>
                      <a:pt x="11" y="7"/>
                      <a:pt x="8" y="13"/>
                      <a:pt x="5" y="19"/>
                    </a:cubicBezTo>
                    <a:cubicBezTo>
                      <a:pt x="8" y="9"/>
                      <a:pt x="5" y="17"/>
                      <a:pt x="1" y="23"/>
                    </a:cubicBezTo>
                    <a:cubicBezTo>
                      <a:pt x="3" y="16"/>
                      <a:pt x="2" y="17"/>
                      <a:pt x="0" y="20"/>
                    </a:cubicBezTo>
                    <a:cubicBezTo>
                      <a:pt x="6" y="6"/>
                      <a:pt x="10" y="5"/>
                      <a:pt x="14" y="0"/>
                    </a:cubicBezTo>
                    <a:cubicBezTo>
                      <a:pt x="12" y="7"/>
                      <a:pt x="11" y="10"/>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0" name="Freeform 6998">
                <a:extLst>
                  <a:ext uri="{FF2B5EF4-FFF2-40B4-BE49-F238E27FC236}">
                    <a16:creationId xmlns:a16="http://schemas.microsoft.com/office/drawing/2014/main" id="{56B615CC-99F8-49F7-BA79-B5E139E07257}"/>
                  </a:ext>
                </a:extLst>
              </p:cNvPr>
              <p:cNvSpPr>
                <a:spLocks/>
              </p:cNvSpPr>
              <p:nvPr/>
            </p:nvSpPr>
            <p:spPr bwMode="auto">
              <a:xfrm>
                <a:off x="2663" y="2344"/>
                <a:ext cx="11" cy="20"/>
              </a:xfrm>
              <a:custGeom>
                <a:avLst/>
                <a:gdLst>
                  <a:gd name="T0" fmla="*/ 13 w 20"/>
                  <a:gd name="T1" fmla="*/ 16 h 34"/>
                  <a:gd name="T2" fmla="*/ 1 w 20"/>
                  <a:gd name="T3" fmla="*/ 34 h 34"/>
                  <a:gd name="T4" fmla="*/ 0 w 20"/>
                  <a:gd name="T5" fmla="*/ 31 h 34"/>
                  <a:gd name="T6" fmla="*/ 4 w 20"/>
                  <a:gd name="T7" fmla="*/ 25 h 34"/>
                  <a:gd name="T8" fmla="*/ 7 w 20"/>
                  <a:gd name="T9" fmla="*/ 19 h 34"/>
                  <a:gd name="T10" fmla="*/ 5 w 20"/>
                  <a:gd name="T11" fmla="*/ 25 h 34"/>
                  <a:gd name="T12" fmla="*/ 16 w 20"/>
                  <a:gd name="T13" fmla="*/ 8 h 34"/>
                  <a:gd name="T14" fmla="*/ 13 w 20"/>
                  <a:gd name="T15" fmla="*/ 16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4">
                    <a:moveTo>
                      <a:pt x="13" y="16"/>
                    </a:moveTo>
                    <a:cubicBezTo>
                      <a:pt x="8" y="23"/>
                      <a:pt x="8" y="21"/>
                      <a:pt x="1" y="34"/>
                    </a:cubicBezTo>
                    <a:cubicBezTo>
                      <a:pt x="2" y="32"/>
                      <a:pt x="2" y="30"/>
                      <a:pt x="0" y="31"/>
                    </a:cubicBezTo>
                    <a:cubicBezTo>
                      <a:pt x="3" y="26"/>
                      <a:pt x="3" y="26"/>
                      <a:pt x="4" y="25"/>
                    </a:cubicBezTo>
                    <a:cubicBezTo>
                      <a:pt x="6" y="22"/>
                      <a:pt x="7" y="20"/>
                      <a:pt x="7" y="19"/>
                    </a:cubicBezTo>
                    <a:cubicBezTo>
                      <a:pt x="12" y="11"/>
                      <a:pt x="9" y="19"/>
                      <a:pt x="5" y="25"/>
                    </a:cubicBezTo>
                    <a:cubicBezTo>
                      <a:pt x="8" y="21"/>
                      <a:pt x="14" y="12"/>
                      <a:pt x="16" y="8"/>
                    </a:cubicBezTo>
                    <a:cubicBezTo>
                      <a:pt x="20" y="0"/>
                      <a:pt x="11" y="18"/>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1" name="Freeform 6999">
                <a:extLst>
                  <a:ext uri="{FF2B5EF4-FFF2-40B4-BE49-F238E27FC236}">
                    <a16:creationId xmlns:a16="http://schemas.microsoft.com/office/drawing/2014/main" id="{9E5EB87C-D76D-46FB-A562-0D2634AE3CAE}"/>
                  </a:ext>
                </a:extLst>
              </p:cNvPr>
              <p:cNvSpPr>
                <a:spLocks/>
              </p:cNvSpPr>
              <p:nvPr/>
            </p:nvSpPr>
            <p:spPr bwMode="auto">
              <a:xfrm>
                <a:off x="2638" y="2385"/>
                <a:ext cx="11" cy="17"/>
              </a:xfrm>
              <a:custGeom>
                <a:avLst/>
                <a:gdLst>
                  <a:gd name="T0" fmla="*/ 16 w 19"/>
                  <a:gd name="T1" fmla="*/ 9 h 31"/>
                  <a:gd name="T2" fmla="*/ 0 w 19"/>
                  <a:gd name="T3" fmla="*/ 31 h 31"/>
                  <a:gd name="T4" fmla="*/ 8 w 19"/>
                  <a:gd name="T5" fmla="*/ 18 h 31"/>
                  <a:gd name="T6" fmla="*/ 14 w 19"/>
                  <a:gd name="T7" fmla="*/ 6 h 31"/>
                  <a:gd name="T8" fmla="*/ 16 w 19"/>
                  <a:gd name="T9" fmla="*/ 9 h 31"/>
                </a:gdLst>
                <a:ahLst/>
                <a:cxnLst>
                  <a:cxn ang="0">
                    <a:pos x="T0" y="T1"/>
                  </a:cxn>
                  <a:cxn ang="0">
                    <a:pos x="T2" y="T3"/>
                  </a:cxn>
                  <a:cxn ang="0">
                    <a:pos x="T4" y="T5"/>
                  </a:cxn>
                  <a:cxn ang="0">
                    <a:pos x="T6" y="T7"/>
                  </a:cxn>
                  <a:cxn ang="0">
                    <a:pos x="T8" y="T9"/>
                  </a:cxn>
                </a:cxnLst>
                <a:rect l="0" t="0" r="r" b="b"/>
                <a:pathLst>
                  <a:path w="19" h="31">
                    <a:moveTo>
                      <a:pt x="16" y="9"/>
                    </a:moveTo>
                    <a:cubicBezTo>
                      <a:pt x="7" y="20"/>
                      <a:pt x="7" y="22"/>
                      <a:pt x="0" y="31"/>
                    </a:cubicBezTo>
                    <a:cubicBezTo>
                      <a:pt x="1" y="28"/>
                      <a:pt x="4" y="23"/>
                      <a:pt x="8" y="18"/>
                    </a:cubicBezTo>
                    <a:cubicBezTo>
                      <a:pt x="11" y="13"/>
                      <a:pt x="14" y="8"/>
                      <a:pt x="14" y="6"/>
                    </a:cubicBezTo>
                    <a:cubicBezTo>
                      <a:pt x="19" y="0"/>
                      <a:pt x="14"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2" name="Freeform 7000">
                <a:extLst>
                  <a:ext uri="{FF2B5EF4-FFF2-40B4-BE49-F238E27FC236}">
                    <a16:creationId xmlns:a16="http://schemas.microsoft.com/office/drawing/2014/main" id="{75C85F9D-5036-44FA-9F6D-5AF06B63436C}"/>
                  </a:ext>
                </a:extLst>
              </p:cNvPr>
              <p:cNvSpPr>
                <a:spLocks/>
              </p:cNvSpPr>
              <p:nvPr/>
            </p:nvSpPr>
            <p:spPr bwMode="auto">
              <a:xfrm>
                <a:off x="2540" y="2488"/>
                <a:ext cx="10" cy="9"/>
              </a:xfrm>
              <a:custGeom>
                <a:avLst/>
                <a:gdLst>
                  <a:gd name="T0" fmla="*/ 7 w 18"/>
                  <a:gd name="T1" fmla="*/ 12 h 15"/>
                  <a:gd name="T2" fmla="*/ 7 w 18"/>
                  <a:gd name="T3" fmla="*/ 12 h 15"/>
                  <a:gd name="T4" fmla="*/ 0 w 18"/>
                  <a:gd name="T5" fmla="*/ 15 h 15"/>
                  <a:gd name="T6" fmla="*/ 18 w 18"/>
                  <a:gd name="T7" fmla="*/ 0 h 15"/>
                  <a:gd name="T8" fmla="*/ 7 w 18"/>
                  <a:gd name="T9" fmla="*/ 12 h 15"/>
                </a:gdLst>
                <a:ahLst/>
                <a:cxnLst>
                  <a:cxn ang="0">
                    <a:pos x="T0" y="T1"/>
                  </a:cxn>
                  <a:cxn ang="0">
                    <a:pos x="T2" y="T3"/>
                  </a:cxn>
                  <a:cxn ang="0">
                    <a:pos x="T4" y="T5"/>
                  </a:cxn>
                  <a:cxn ang="0">
                    <a:pos x="T6" y="T7"/>
                  </a:cxn>
                  <a:cxn ang="0">
                    <a:pos x="T8" y="T9"/>
                  </a:cxn>
                </a:cxnLst>
                <a:rect l="0" t="0" r="r" b="b"/>
                <a:pathLst>
                  <a:path w="18" h="15">
                    <a:moveTo>
                      <a:pt x="7" y="12"/>
                    </a:moveTo>
                    <a:cubicBezTo>
                      <a:pt x="4" y="14"/>
                      <a:pt x="5" y="13"/>
                      <a:pt x="7" y="12"/>
                    </a:cubicBezTo>
                    <a:cubicBezTo>
                      <a:pt x="7" y="11"/>
                      <a:pt x="3" y="13"/>
                      <a:pt x="0" y="15"/>
                    </a:cubicBezTo>
                    <a:cubicBezTo>
                      <a:pt x="1" y="13"/>
                      <a:pt x="10" y="7"/>
                      <a:pt x="18" y="0"/>
                    </a:cubicBezTo>
                    <a:cubicBezTo>
                      <a:pt x="16" y="3"/>
                      <a:pt x="6" y="11"/>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3" name="Freeform 7001">
                <a:extLst>
                  <a:ext uri="{FF2B5EF4-FFF2-40B4-BE49-F238E27FC236}">
                    <a16:creationId xmlns:a16="http://schemas.microsoft.com/office/drawing/2014/main" id="{5AF40B55-6F97-493C-AAB2-9401F19BA130}"/>
                  </a:ext>
                </a:extLst>
              </p:cNvPr>
              <p:cNvSpPr>
                <a:spLocks/>
              </p:cNvSpPr>
              <p:nvPr/>
            </p:nvSpPr>
            <p:spPr bwMode="auto">
              <a:xfrm>
                <a:off x="2686" y="2307"/>
                <a:ext cx="5" cy="13"/>
              </a:xfrm>
              <a:custGeom>
                <a:avLst/>
                <a:gdLst>
                  <a:gd name="T0" fmla="*/ 3 w 8"/>
                  <a:gd name="T1" fmla="*/ 15 h 23"/>
                  <a:gd name="T2" fmla="*/ 4 w 8"/>
                  <a:gd name="T3" fmla="*/ 15 h 23"/>
                  <a:gd name="T4" fmla="*/ 0 w 8"/>
                  <a:gd name="T5" fmla="*/ 16 h 23"/>
                  <a:gd name="T6" fmla="*/ 8 w 8"/>
                  <a:gd name="T7" fmla="*/ 0 h 23"/>
                  <a:gd name="T8" fmla="*/ 7 w 8"/>
                  <a:gd name="T9" fmla="*/ 6 h 23"/>
                  <a:gd name="T10" fmla="*/ 3 w 8"/>
                  <a:gd name="T11" fmla="*/ 15 h 23"/>
                </a:gdLst>
                <a:ahLst/>
                <a:cxnLst>
                  <a:cxn ang="0">
                    <a:pos x="T0" y="T1"/>
                  </a:cxn>
                  <a:cxn ang="0">
                    <a:pos x="T2" y="T3"/>
                  </a:cxn>
                  <a:cxn ang="0">
                    <a:pos x="T4" y="T5"/>
                  </a:cxn>
                  <a:cxn ang="0">
                    <a:pos x="T6" y="T7"/>
                  </a:cxn>
                  <a:cxn ang="0">
                    <a:pos x="T8" y="T9"/>
                  </a:cxn>
                  <a:cxn ang="0">
                    <a:pos x="T10" y="T11"/>
                  </a:cxn>
                </a:cxnLst>
                <a:rect l="0" t="0" r="r" b="b"/>
                <a:pathLst>
                  <a:path w="8" h="23">
                    <a:moveTo>
                      <a:pt x="3" y="15"/>
                    </a:moveTo>
                    <a:cubicBezTo>
                      <a:pt x="4" y="15"/>
                      <a:pt x="4" y="15"/>
                      <a:pt x="4" y="15"/>
                    </a:cubicBezTo>
                    <a:cubicBezTo>
                      <a:pt x="2" y="23"/>
                      <a:pt x="3" y="12"/>
                      <a:pt x="0" y="16"/>
                    </a:cubicBezTo>
                    <a:cubicBezTo>
                      <a:pt x="4" y="9"/>
                      <a:pt x="4" y="8"/>
                      <a:pt x="8" y="0"/>
                    </a:cubicBezTo>
                    <a:cubicBezTo>
                      <a:pt x="8" y="2"/>
                      <a:pt x="7" y="5"/>
                      <a:pt x="7" y="6"/>
                    </a:cubicBezTo>
                    <a:lnTo>
                      <a:pt x="3"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4" name="Freeform 7002">
                <a:extLst>
                  <a:ext uri="{FF2B5EF4-FFF2-40B4-BE49-F238E27FC236}">
                    <a16:creationId xmlns:a16="http://schemas.microsoft.com/office/drawing/2014/main" id="{A711C982-81A3-459C-8583-3F9C08473B2A}"/>
                  </a:ext>
                </a:extLst>
              </p:cNvPr>
              <p:cNvSpPr>
                <a:spLocks/>
              </p:cNvSpPr>
              <p:nvPr/>
            </p:nvSpPr>
            <p:spPr bwMode="auto">
              <a:xfrm>
                <a:off x="2469" y="2531"/>
                <a:ext cx="12" cy="7"/>
              </a:xfrm>
              <a:custGeom>
                <a:avLst/>
                <a:gdLst>
                  <a:gd name="T0" fmla="*/ 20 w 21"/>
                  <a:gd name="T1" fmla="*/ 2 h 12"/>
                  <a:gd name="T2" fmla="*/ 9 w 21"/>
                  <a:gd name="T3" fmla="*/ 8 h 12"/>
                  <a:gd name="T4" fmla="*/ 1 w 21"/>
                  <a:gd name="T5" fmla="*/ 11 h 12"/>
                  <a:gd name="T6" fmla="*/ 12 w 21"/>
                  <a:gd name="T7" fmla="*/ 4 h 12"/>
                  <a:gd name="T8" fmla="*/ 20 w 21"/>
                  <a:gd name="T9" fmla="*/ 2 h 12"/>
                </a:gdLst>
                <a:ahLst/>
                <a:cxnLst>
                  <a:cxn ang="0">
                    <a:pos x="T0" y="T1"/>
                  </a:cxn>
                  <a:cxn ang="0">
                    <a:pos x="T2" y="T3"/>
                  </a:cxn>
                  <a:cxn ang="0">
                    <a:pos x="T4" y="T5"/>
                  </a:cxn>
                  <a:cxn ang="0">
                    <a:pos x="T6" y="T7"/>
                  </a:cxn>
                  <a:cxn ang="0">
                    <a:pos x="T8" y="T9"/>
                  </a:cxn>
                </a:cxnLst>
                <a:rect l="0" t="0" r="r" b="b"/>
                <a:pathLst>
                  <a:path w="21" h="12">
                    <a:moveTo>
                      <a:pt x="20" y="2"/>
                    </a:moveTo>
                    <a:cubicBezTo>
                      <a:pt x="19" y="3"/>
                      <a:pt x="14" y="6"/>
                      <a:pt x="9" y="8"/>
                    </a:cubicBezTo>
                    <a:cubicBezTo>
                      <a:pt x="5" y="10"/>
                      <a:pt x="0" y="12"/>
                      <a:pt x="1" y="11"/>
                    </a:cubicBezTo>
                    <a:cubicBezTo>
                      <a:pt x="7" y="9"/>
                      <a:pt x="21" y="1"/>
                      <a:pt x="12" y="4"/>
                    </a:cubicBezTo>
                    <a:cubicBezTo>
                      <a:pt x="12" y="3"/>
                      <a:pt x="2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5" name="Freeform 7003">
                <a:extLst>
                  <a:ext uri="{FF2B5EF4-FFF2-40B4-BE49-F238E27FC236}">
                    <a16:creationId xmlns:a16="http://schemas.microsoft.com/office/drawing/2014/main" id="{2972FE48-4436-4B65-A958-F8B4D50C7B07}"/>
                  </a:ext>
                </a:extLst>
              </p:cNvPr>
              <p:cNvSpPr>
                <a:spLocks/>
              </p:cNvSpPr>
              <p:nvPr/>
            </p:nvSpPr>
            <p:spPr bwMode="auto">
              <a:xfrm>
                <a:off x="2503" y="2514"/>
                <a:ext cx="9" cy="3"/>
              </a:xfrm>
              <a:custGeom>
                <a:avLst/>
                <a:gdLst>
                  <a:gd name="T0" fmla="*/ 13 w 15"/>
                  <a:gd name="T1" fmla="*/ 2 h 5"/>
                  <a:gd name="T2" fmla="*/ 0 w 15"/>
                  <a:gd name="T3" fmla="*/ 5 h 5"/>
                  <a:gd name="T4" fmla="*/ 13 w 15"/>
                  <a:gd name="T5" fmla="*/ 2 h 5"/>
                </a:gdLst>
                <a:ahLst/>
                <a:cxnLst>
                  <a:cxn ang="0">
                    <a:pos x="T0" y="T1"/>
                  </a:cxn>
                  <a:cxn ang="0">
                    <a:pos x="T2" y="T3"/>
                  </a:cxn>
                  <a:cxn ang="0">
                    <a:pos x="T4" y="T5"/>
                  </a:cxn>
                </a:cxnLst>
                <a:rect l="0" t="0" r="r" b="b"/>
                <a:pathLst>
                  <a:path w="15" h="5">
                    <a:moveTo>
                      <a:pt x="13" y="2"/>
                    </a:moveTo>
                    <a:cubicBezTo>
                      <a:pt x="8" y="4"/>
                      <a:pt x="4" y="4"/>
                      <a:pt x="0" y="5"/>
                    </a:cubicBezTo>
                    <a:cubicBezTo>
                      <a:pt x="9" y="1"/>
                      <a:pt x="15" y="0"/>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6" name="Freeform 7004">
                <a:extLst>
                  <a:ext uri="{FF2B5EF4-FFF2-40B4-BE49-F238E27FC236}">
                    <a16:creationId xmlns:a16="http://schemas.microsoft.com/office/drawing/2014/main" id="{878F42CC-0AF7-4942-BF5C-60C7A8F3B76F}"/>
                  </a:ext>
                </a:extLst>
              </p:cNvPr>
              <p:cNvSpPr>
                <a:spLocks/>
              </p:cNvSpPr>
              <p:nvPr/>
            </p:nvSpPr>
            <p:spPr bwMode="auto">
              <a:xfrm>
                <a:off x="2666" y="2344"/>
                <a:ext cx="7" cy="10"/>
              </a:xfrm>
              <a:custGeom>
                <a:avLst/>
                <a:gdLst>
                  <a:gd name="T0" fmla="*/ 8 w 11"/>
                  <a:gd name="T1" fmla="*/ 5 h 17"/>
                  <a:gd name="T2" fmla="*/ 1 w 11"/>
                  <a:gd name="T3" fmla="*/ 17 h 17"/>
                  <a:gd name="T4" fmla="*/ 9 w 11"/>
                  <a:gd name="T5" fmla="*/ 2 h 17"/>
                  <a:gd name="T6" fmla="*/ 7 w 11"/>
                  <a:gd name="T7" fmla="*/ 8 h 17"/>
                  <a:gd name="T8" fmla="*/ 8 w 11"/>
                  <a:gd name="T9" fmla="*/ 5 h 17"/>
                </a:gdLst>
                <a:ahLst/>
                <a:cxnLst>
                  <a:cxn ang="0">
                    <a:pos x="T0" y="T1"/>
                  </a:cxn>
                  <a:cxn ang="0">
                    <a:pos x="T2" y="T3"/>
                  </a:cxn>
                  <a:cxn ang="0">
                    <a:pos x="T4" y="T5"/>
                  </a:cxn>
                  <a:cxn ang="0">
                    <a:pos x="T6" y="T7"/>
                  </a:cxn>
                  <a:cxn ang="0">
                    <a:pos x="T8" y="T9"/>
                  </a:cxn>
                </a:cxnLst>
                <a:rect l="0" t="0" r="r" b="b"/>
                <a:pathLst>
                  <a:path w="11" h="17">
                    <a:moveTo>
                      <a:pt x="8" y="5"/>
                    </a:moveTo>
                    <a:cubicBezTo>
                      <a:pt x="5" y="7"/>
                      <a:pt x="5" y="11"/>
                      <a:pt x="1" y="17"/>
                    </a:cubicBezTo>
                    <a:cubicBezTo>
                      <a:pt x="0" y="16"/>
                      <a:pt x="4" y="9"/>
                      <a:pt x="9" y="2"/>
                    </a:cubicBezTo>
                    <a:cubicBezTo>
                      <a:pt x="11" y="0"/>
                      <a:pt x="6" y="8"/>
                      <a:pt x="7" y="8"/>
                    </a:cubicBezTo>
                    <a:cubicBezTo>
                      <a:pt x="4" y="13"/>
                      <a:pt x="5" y="10"/>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7" name="Freeform 7005">
                <a:extLst>
                  <a:ext uri="{FF2B5EF4-FFF2-40B4-BE49-F238E27FC236}">
                    <a16:creationId xmlns:a16="http://schemas.microsoft.com/office/drawing/2014/main" id="{8C4A704C-DA91-4FF2-BA90-C039E4D068EF}"/>
                  </a:ext>
                </a:extLst>
              </p:cNvPr>
              <p:cNvSpPr>
                <a:spLocks/>
              </p:cNvSpPr>
              <p:nvPr/>
            </p:nvSpPr>
            <p:spPr bwMode="auto">
              <a:xfrm>
                <a:off x="2371" y="2568"/>
                <a:ext cx="10" cy="3"/>
              </a:xfrm>
              <a:custGeom>
                <a:avLst/>
                <a:gdLst>
                  <a:gd name="T0" fmla="*/ 10 w 18"/>
                  <a:gd name="T1" fmla="*/ 2 h 6"/>
                  <a:gd name="T2" fmla="*/ 15 w 18"/>
                  <a:gd name="T3" fmla="*/ 3 h 6"/>
                  <a:gd name="T4" fmla="*/ 1 w 18"/>
                  <a:gd name="T5" fmla="*/ 6 h 6"/>
                  <a:gd name="T6" fmla="*/ 13 w 18"/>
                  <a:gd name="T7" fmla="*/ 1 h 6"/>
                  <a:gd name="T8" fmla="*/ 10 w 18"/>
                  <a:gd name="T9" fmla="*/ 2 h 6"/>
                </a:gdLst>
                <a:ahLst/>
                <a:cxnLst>
                  <a:cxn ang="0">
                    <a:pos x="T0" y="T1"/>
                  </a:cxn>
                  <a:cxn ang="0">
                    <a:pos x="T2" y="T3"/>
                  </a:cxn>
                  <a:cxn ang="0">
                    <a:pos x="T4" y="T5"/>
                  </a:cxn>
                  <a:cxn ang="0">
                    <a:pos x="T6" y="T7"/>
                  </a:cxn>
                  <a:cxn ang="0">
                    <a:pos x="T8" y="T9"/>
                  </a:cxn>
                </a:cxnLst>
                <a:rect l="0" t="0" r="r" b="b"/>
                <a:pathLst>
                  <a:path w="18" h="6">
                    <a:moveTo>
                      <a:pt x="10" y="2"/>
                    </a:moveTo>
                    <a:cubicBezTo>
                      <a:pt x="12" y="2"/>
                      <a:pt x="14" y="2"/>
                      <a:pt x="15" y="3"/>
                    </a:cubicBezTo>
                    <a:cubicBezTo>
                      <a:pt x="5" y="5"/>
                      <a:pt x="9" y="5"/>
                      <a:pt x="1" y="6"/>
                    </a:cubicBezTo>
                    <a:cubicBezTo>
                      <a:pt x="0" y="5"/>
                      <a:pt x="10" y="3"/>
                      <a:pt x="13" y="1"/>
                    </a:cubicBezTo>
                    <a:cubicBezTo>
                      <a:pt x="18" y="0"/>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8" name="Freeform 7006">
                <a:extLst>
                  <a:ext uri="{FF2B5EF4-FFF2-40B4-BE49-F238E27FC236}">
                    <a16:creationId xmlns:a16="http://schemas.microsoft.com/office/drawing/2014/main" id="{F093DD72-93AB-4A38-9891-CA07CF88E733}"/>
                  </a:ext>
                </a:extLst>
              </p:cNvPr>
              <p:cNvSpPr>
                <a:spLocks noEditPoints="1"/>
              </p:cNvSpPr>
              <p:nvPr/>
            </p:nvSpPr>
            <p:spPr bwMode="auto">
              <a:xfrm>
                <a:off x="2674" y="2283"/>
                <a:ext cx="23" cy="53"/>
              </a:xfrm>
              <a:custGeom>
                <a:avLst/>
                <a:gdLst>
                  <a:gd name="T0" fmla="*/ 31 w 39"/>
                  <a:gd name="T1" fmla="*/ 27 h 92"/>
                  <a:gd name="T2" fmla="*/ 33 w 39"/>
                  <a:gd name="T3" fmla="*/ 18 h 92"/>
                  <a:gd name="T4" fmla="*/ 33 w 39"/>
                  <a:gd name="T5" fmla="*/ 24 h 92"/>
                  <a:gd name="T6" fmla="*/ 39 w 39"/>
                  <a:gd name="T7" fmla="*/ 0 h 92"/>
                  <a:gd name="T8" fmla="*/ 21 w 39"/>
                  <a:gd name="T9" fmla="*/ 43 h 92"/>
                  <a:gd name="T10" fmla="*/ 6 w 39"/>
                  <a:gd name="T11" fmla="*/ 76 h 92"/>
                  <a:gd name="T12" fmla="*/ 11 w 39"/>
                  <a:gd name="T13" fmla="*/ 67 h 92"/>
                  <a:gd name="T14" fmla="*/ 4 w 39"/>
                  <a:gd name="T15" fmla="*/ 82 h 92"/>
                  <a:gd name="T16" fmla="*/ 4 w 39"/>
                  <a:gd name="T17" fmla="*/ 88 h 92"/>
                  <a:gd name="T18" fmla="*/ 11 w 39"/>
                  <a:gd name="T19" fmla="*/ 76 h 92"/>
                  <a:gd name="T20" fmla="*/ 13 w 39"/>
                  <a:gd name="T21" fmla="*/ 64 h 92"/>
                  <a:gd name="T22" fmla="*/ 21 w 39"/>
                  <a:gd name="T23" fmla="*/ 55 h 92"/>
                  <a:gd name="T24" fmla="*/ 29 w 39"/>
                  <a:gd name="T25" fmla="*/ 34 h 92"/>
                  <a:gd name="T26" fmla="*/ 23 w 39"/>
                  <a:gd name="T27" fmla="*/ 49 h 92"/>
                  <a:gd name="T28" fmla="*/ 21 w 39"/>
                  <a:gd name="T29" fmla="*/ 52 h 92"/>
                  <a:gd name="T30" fmla="*/ 22 w 39"/>
                  <a:gd name="T31" fmla="*/ 46 h 92"/>
                  <a:gd name="T32" fmla="*/ 31 w 39"/>
                  <a:gd name="T33" fmla="*/ 27 h 92"/>
                  <a:gd name="T34" fmla="*/ 16 w 39"/>
                  <a:gd name="T35" fmla="*/ 58 h 92"/>
                  <a:gd name="T36" fmla="*/ 25 w 39"/>
                  <a:gd name="T37" fmla="*/ 37 h 92"/>
                  <a:gd name="T38" fmla="*/ 16 w 39"/>
                  <a:gd name="T39"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92">
                    <a:moveTo>
                      <a:pt x="31" y="27"/>
                    </a:moveTo>
                    <a:cubicBezTo>
                      <a:pt x="28" y="34"/>
                      <a:pt x="29" y="24"/>
                      <a:pt x="33" y="18"/>
                    </a:cubicBezTo>
                    <a:cubicBezTo>
                      <a:pt x="33" y="20"/>
                      <a:pt x="30" y="28"/>
                      <a:pt x="33" y="24"/>
                    </a:cubicBezTo>
                    <a:cubicBezTo>
                      <a:pt x="38" y="11"/>
                      <a:pt x="39" y="4"/>
                      <a:pt x="39" y="0"/>
                    </a:cubicBezTo>
                    <a:cubicBezTo>
                      <a:pt x="35" y="11"/>
                      <a:pt x="28" y="28"/>
                      <a:pt x="21" y="43"/>
                    </a:cubicBezTo>
                    <a:cubicBezTo>
                      <a:pt x="14" y="58"/>
                      <a:pt x="7" y="71"/>
                      <a:pt x="6" y="76"/>
                    </a:cubicBezTo>
                    <a:cubicBezTo>
                      <a:pt x="8" y="73"/>
                      <a:pt x="10" y="68"/>
                      <a:pt x="11" y="67"/>
                    </a:cubicBezTo>
                    <a:cubicBezTo>
                      <a:pt x="9" y="72"/>
                      <a:pt x="2" y="83"/>
                      <a:pt x="4" y="82"/>
                    </a:cubicBezTo>
                    <a:cubicBezTo>
                      <a:pt x="9" y="74"/>
                      <a:pt x="0" y="92"/>
                      <a:pt x="4" y="88"/>
                    </a:cubicBezTo>
                    <a:cubicBezTo>
                      <a:pt x="7" y="82"/>
                      <a:pt x="9" y="80"/>
                      <a:pt x="11" y="76"/>
                    </a:cubicBezTo>
                    <a:cubicBezTo>
                      <a:pt x="14" y="69"/>
                      <a:pt x="13" y="68"/>
                      <a:pt x="13" y="64"/>
                    </a:cubicBezTo>
                    <a:cubicBezTo>
                      <a:pt x="18" y="55"/>
                      <a:pt x="19" y="55"/>
                      <a:pt x="21" y="55"/>
                    </a:cubicBezTo>
                    <a:cubicBezTo>
                      <a:pt x="26" y="45"/>
                      <a:pt x="31" y="33"/>
                      <a:pt x="29" y="34"/>
                    </a:cubicBezTo>
                    <a:cubicBezTo>
                      <a:pt x="24" y="43"/>
                      <a:pt x="29" y="37"/>
                      <a:pt x="23" y="49"/>
                    </a:cubicBezTo>
                    <a:cubicBezTo>
                      <a:pt x="23" y="49"/>
                      <a:pt x="21" y="51"/>
                      <a:pt x="21" y="52"/>
                    </a:cubicBezTo>
                    <a:cubicBezTo>
                      <a:pt x="20" y="51"/>
                      <a:pt x="21" y="49"/>
                      <a:pt x="22" y="46"/>
                    </a:cubicBezTo>
                    <a:cubicBezTo>
                      <a:pt x="26" y="36"/>
                      <a:pt x="30" y="33"/>
                      <a:pt x="31" y="27"/>
                    </a:cubicBezTo>
                    <a:close/>
                    <a:moveTo>
                      <a:pt x="16" y="58"/>
                    </a:moveTo>
                    <a:cubicBezTo>
                      <a:pt x="17" y="53"/>
                      <a:pt x="22" y="42"/>
                      <a:pt x="25" y="37"/>
                    </a:cubicBezTo>
                    <a:cubicBezTo>
                      <a:pt x="26" y="40"/>
                      <a:pt x="20" y="48"/>
                      <a:pt x="16"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9" name="Freeform 7007">
                <a:extLst>
                  <a:ext uri="{FF2B5EF4-FFF2-40B4-BE49-F238E27FC236}">
                    <a16:creationId xmlns:a16="http://schemas.microsoft.com/office/drawing/2014/main" id="{EA237DBD-7C42-47F3-84E0-48FEC582C1FD}"/>
                  </a:ext>
                </a:extLst>
              </p:cNvPr>
              <p:cNvSpPr>
                <a:spLocks/>
              </p:cNvSpPr>
              <p:nvPr/>
            </p:nvSpPr>
            <p:spPr bwMode="auto">
              <a:xfrm>
                <a:off x="2365" y="2563"/>
                <a:ext cx="25" cy="8"/>
              </a:xfrm>
              <a:custGeom>
                <a:avLst/>
                <a:gdLst>
                  <a:gd name="T0" fmla="*/ 38 w 44"/>
                  <a:gd name="T1" fmla="*/ 6 h 13"/>
                  <a:gd name="T2" fmla="*/ 33 w 44"/>
                  <a:gd name="T3" fmla="*/ 5 h 13"/>
                  <a:gd name="T4" fmla="*/ 22 w 44"/>
                  <a:gd name="T5" fmla="*/ 7 h 13"/>
                  <a:gd name="T6" fmla="*/ 40 w 44"/>
                  <a:gd name="T7" fmla="*/ 0 h 13"/>
                  <a:gd name="T8" fmla="*/ 32 w 44"/>
                  <a:gd name="T9" fmla="*/ 4 h 13"/>
                  <a:gd name="T10" fmla="*/ 38 w 44"/>
                  <a:gd name="T11" fmla="*/ 6 h 13"/>
                </a:gdLst>
                <a:ahLst/>
                <a:cxnLst>
                  <a:cxn ang="0">
                    <a:pos x="T0" y="T1"/>
                  </a:cxn>
                  <a:cxn ang="0">
                    <a:pos x="T2" y="T3"/>
                  </a:cxn>
                  <a:cxn ang="0">
                    <a:pos x="T4" y="T5"/>
                  </a:cxn>
                  <a:cxn ang="0">
                    <a:pos x="T6" y="T7"/>
                  </a:cxn>
                  <a:cxn ang="0">
                    <a:pos x="T8" y="T9"/>
                  </a:cxn>
                  <a:cxn ang="0">
                    <a:pos x="T10" y="T11"/>
                  </a:cxn>
                </a:cxnLst>
                <a:rect l="0" t="0" r="r" b="b"/>
                <a:pathLst>
                  <a:path w="44" h="13">
                    <a:moveTo>
                      <a:pt x="38" y="6"/>
                    </a:moveTo>
                    <a:cubicBezTo>
                      <a:pt x="35" y="4"/>
                      <a:pt x="0" y="13"/>
                      <a:pt x="33" y="5"/>
                    </a:cubicBezTo>
                    <a:cubicBezTo>
                      <a:pt x="31" y="5"/>
                      <a:pt x="27" y="5"/>
                      <a:pt x="22" y="7"/>
                    </a:cubicBezTo>
                    <a:cubicBezTo>
                      <a:pt x="33" y="4"/>
                      <a:pt x="27" y="3"/>
                      <a:pt x="40" y="0"/>
                    </a:cubicBezTo>
                    <a:cubicBezTo>
                      <a:pt x="35" y="2"/>
                      <a:pt x="41" y="1"/>
                      <a:pt x="32" y="4"/>
                    </a:cubicBezTo>
                    <a:cubicBezTo>
                      <a:pt x="36" y="4"/>
                      <a:pt x="44" y="3"/>
                      <a:pt x="3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0" name="Freeform 7008">
                <a:extLst>
                  <a:ext uri="{FF2B5EF4-FFF2-40B4-BE49-F238E27FC236}">
                    <a16:creationId xmlns:a16="http://schemas.microsoft.com/office/drawing/2014/main" id="{2D171728-4C9A-4C6D-8FBC-35592BDC237E}"/>
                  </a:ext>
                </a:extLst>
              </p:cNvPr>
              <p:cNvSpPr>
                <a:spLocks/>
              </p:cNvSpPr>
              <p:nvPr/>
            </p:nvSpPr>
            <p:spPr bwMode="auto">
              <a:xfrm>
                <a:off x="2402" y="2541"/>
                <a:ext cx="50" cy="18"/>
              </a:xfrm>
              <a:custGeom>
                <a:avLst/>
                <a:gdLst>
                  <a:gd name="T0" fmla="*/ 34 w 87"/>
                  <a:gd name="T1" fmla="*/ 22 h 32"/>
                  <a:gd name="T2" fmla="*/ 33 w 87"/>
                  <a:gd name="T3" fmla="*/ 21 h 32"/>
                  <a:gd name="T4" fmla="*/ 0 w 87"/>
                  <a:gd name="T5" fmla="*/ 32 h 32"/>
                  <a:gd name="T6" fmla="*/ 9 w 87"/>
                  <a:gd name="T7" fmla="*/ 28 h 32"/>
                  <a:gd name="T8" fmla="*/ 44 w 87"/>
                  <a:gd name="T9" fmla="*/ 16 h 32"/>
                  <a:gd name="T10" fmla="*/ 83 w 87"/>
                  <a:gd name="T11" fmla="*/ 0 h 32"/>
                  <a:gd name="T12" fmla="*/ 87 w 87"/>
                  <a:gd name="T13" fmla="*/ 0 h 32"/>
                  <a:gd name="T14" fmla="*/ 52 w 87"/>
                  <a:gd name="T15" fmla="*/ 13 h 32"/>
                  <a:gd name="T16" fmla="*/ 60 w 87"/>
                  <a:gd name="T17" fmla="*/ 12 h 32"/>
                  <a:gd name="T18" fmla="*/ 34 w 87"/>
                  <a:gd name="T19"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2">
                    <a:moveTo>
                      <a:pt x="34" y="22"/>
                    </a:moveTo>
                    <a:cubicBezTo>
                      <a:pt x="29" y="23"/>
                      <a:pt x="34" y="21"/>
                      <a:pt x="33" y="21"/>
                    </a:cubicBezTo>
                    <a:cubicBezTo>
                      <a:pt x="22" y="23"/>
                      <a:pt x="14" y="29"/>
                      <a:pt x="0" y="32"/>
                    </a:cubicBezTo>
                    <a:cubicBezTo>
                      <a:pt x="3" y="31"/>
                      <a:pt x="9" y="29"/>
                      <a:pt x="9" y="28"/>
                    </a:cubicBezTo>
                    <a:cubicBezTo>
                      <a:pt x="19" y="25"/>
                      <a:pt x="32" y="20"/>
                      <a:pt x="44" y="16"/>
                    </a:cubicBezTo>
                    <a:cubicBezTo>
                      <a:pt x="57" y="11"/>
                      <a:pt x="71" y="5"/>
                      <a:pt x="83" y="0"/>
                    </a:cubicBezTo>
                    <a:cubicBezTo>
                      <a:pt x="83" y="1"/>
                      <a:pt x="84" y="1"/>
                      <a:pt x="87" y="0"/>
                    </a:cubicBezTo>
                    <a:cubicBezTo>
                      <a:pt x="79" y="5"/>
                      <a:pt x="66" y="7"/>
                      <a:pt x="52" y="13"/>
                    </a:cubicBezTo>
                    <a:cubicBezTo>
                      <a:pt x="51" y="15"/>
                      <a:pt x="63" y="9"/>
                      <a:pt x="60" y="12"/>
                    </a:cubicBezTo>
                    <a:cubicBezTo>
                      <a:pt x="51" y="16"/>
                      <a:pt x="39" y="18"/>
                      <a:pt x="3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1" name="Freeform 7009">
                <a:extLst>
                  <a:ext uri="{FF2B5EF4-FFF2-40B4-BE49-F238E27FC236}">
                    <a16:creationId xmlns:a16="http://schemas.microsoft.com/office/drawing/2014/main" id="{F0F1149A-3CCF-42FD-BE18-10BE1757AC3D}"/>
                  </a:ext>
                </a:extLst>
              </p:cNvPr>
              <p:cNvSpPr>
                <a:spLocks/>
              </p:cNvSpPr>
              <p:nvPr/>
            </p:nvSpPr>
            <p:spPr bwMode="auto">
              <a:xfrm>
                <a:off x="2283" y="2579"/>
                <a:ext cx="11" cy="1"/>
              </a:xfrm>
              <a:custGeom>
                <a:avLst/>
                <a:gdLst>
                  <a:gd name="T0" fmla="*/ 1 w 19"/>
                  <a:gd name="T1" fmla="*/ 3 h 3"/>
                  <a:gd name="T2" fmla="*/ 0 w 19"/>
                  <a:gd name="T3" fmla="*/ 2 h 3"/>
                  <a:gd name="T4" fmla="*/ 13 w 19"/>
                  <a:gd name="T5" fmla="*/ 0 h 3"/>
                  <a:gd name="T6" fmla="*/ 1 w 19"/>
                  <a:gd name="T7" fmla="*/ 3 h 3"/>
                </a:gdLst>
                <a:ahLst/>
                <a:cxnLst>
                  <a:cxn ang="0">
                    <a:pos x="T0" y="T1"/>
                  </a:cxn>
                  <a:cxn ang="0">
                    <a:pos x="T2" y="T3"/>
                  </a:cxn>
                  <a:cxn ang="0">
                    <a:pos x="T4" y="T5"/>
                  </a:cxn>
                  <a:cxn ang="0">
                    <a:pos x="T6" y="T7"/>
                  </a:cxn>
                </a:cxnLst>
                <a:rect l="0" t="0" r="r" b="b"/>
                <a:pathLst>
                  <a:path w="19" h="3">
                    <a:moveTo>
                      <a:pt x="1" y="3"/>
                    </a:moveTo>
                    <a:cubicBezTo>
                      <a:pt x="3" y="3"/>
                      <a:pt x="4" y="2"/>
                      <a:pt x="0" y="2"/>
                    </a:cubicBezTo>
                    <a:cubicBezTo>
                      <a:pt x="0" y="1"/>
                      <a:pt x="15" y="2"/>
                      <a:pt x="13" y="0"/>
                    </a:cubicBezTo>
                    <a:cubicBezTo>
                      <a:pt x="19" y="0"/>
                      <a:pt x="1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2" name="Freeform 7010">
                <a:extLst>
                  <a:ext uri="{FF2B5EF4-FFF2-40B4-BE49-F238E27FC236}">
                    <a16:creationId xmlns:a16="http://schemas.microsoft.com/office/drawing/2014/main" id="{9FC63851-2F1C-4038-8FCB-015BB43DD9EE}"/>
                  </a:ext>
                </a:extLst>
              </p:cNvPr>
              <p:cNvSpPr>
                <a:spLocks/>
              </p:cNvSpPr>
              <p:nvPr/>
            </p:nvSpPr>
            <p:spPr bwMode="auto">
              <a:xfrm>
                <a:off x="2530" y="2490"/>
                <a:ext cx="10" cy="7"/>
              </a:xfrm>
              <a:custGeom>
                <a:avLst/>
                <a:gdLst>
                  <a:gd name="T0" fmla="*/ 9 w 17"/>
                  <a:gd name="T1" fmla="*/ 6 h 12"/>
                  <a:gd name="T2" fmla="*/ 0 w 17"/>
                  <a:gd name="T3" fmla="*/ 12 h 12"/>
                  <a:gd name="T4" fmla="*/ 8 w 17"/>
                  <a:gd name="T5" fmla="*/ 6 h 12"/>
                  <a:gd name="T6" fmla="*/ 17 w 17"/>
                  <a:gd name="T7" fmla="*/ 0 h 12"/>
                  <a:gd name="T8" fmla="*/ 6 w 17"/>
                  <a:gd name="T9" fmla="*/ 8 h 12"/>
                  <a:gd name="T10" fmla="*/ 9 w 17"/>
                  <a:gd name="T11" fmla="*/ 6 h 12"/>
                </a:gdLst>
                <a:ahLst/>
                <a:cxnLst>
                  <a:cxn ang="0">
                    <a:pos x="T0" y="T1"/>
                  </a:cxn>
                  <a:cxn ang="0">
                    <a:pos x="T2" y="T3"/>
                  </a:cxn>
                  <a:cxn ang="0">
                    <a:pos x="T4" y="T5"/>
                  </a:cxn>
                  <a:cxn ang="0">
                    <a:pos x="T6" y="T7"/>
                  </a:cxn>
                  <a:cxn ang="0">
                    <a:pos x="T8" y="T9"/>
                  </a:cxn>
                  <a:cxn ang="0">
                    <a:pos x="T10" y="T11"/>
                  </a:cxn>
                </a:cxnLst>
                <a:rect l="0" t="0" r="r" b="b"/>
                <a:pathLst>
                  <a:path w="17" h="12">
                    <a:moveTo>
                      <a:pt x="9" y="6"/>
                    </a:moveTo>
                    <a:cubicBezTo>
                      <a:pt x="9" y="8"/>
                      <a:pt x="4" y="9"/>
                      <a:pt x="0" y="12"/>
                    </a:cubicBezTo>
                    <a:cubicBezTo>
                      <a:pt x="0" y="11"/>
                      <a:pt x="4" y="8"/>
                      <a:pt x="8" y="6"/>
                    </a:cubicBezTo>
                    <a:cubicBezTo>
                      <a:pt x="12" y="3"/>
                      <a:pt x="16" y="0"/>
                      <a:pt x="17" y="0"/>
                    </a:cubicBezTo>
                    <a:cubicBezTo>
                      <a:pt x="16" y="2"/>
                      <a:pt x="11" y="4"/>
                      <a:pt x="6" y="8"/>
                    </a:cubicBezTo>
                    <a:cubicBezTo>
                      <a:pt x="6" y="8"/>
                      <a:pt x="8" y="7"/>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3" name="Freeform 7011">
                <a:extLst>
                  <a:ext uri="{FF2B5EF4-FFF2-40B4-BE49-F238E27FC236}">
                    <a16:creationId xmlns:a16="http://schemas.microsoft.com/office/drawing/2014/main" id="{BDA63AC7-3076-4BB8-A70D-53CE374E81D7}"/>
                  </a:ext>
                </a:extLst>
              </p:cNvPr>
              <p:cNvSpPr>
                <a:spLocks/>
              </p:cNvSpPr>
              <p:nvPr/>
            </p:nvSpPr>
            <p:spPr bwMode="auto">
              <a:xfrm>
                <a:off x="2338" y="2488"/>
                <a:ext cx="197" cy="81"/>
              </a:xfrm>
              <a:custGeom>
                <a:avLst/>
                <a:gdLst>
                  <a:gd name="T0" fmla="*/ 208 w 347"/>
                  <a:gd name="T1" fmla="*/ 82 h 142"/>
                  <a:gd name="T2" fmla="*/ 197 w 347"/>
                  <a:gd name="T3" fmla="*/ 85 h 142"/>
                  <a:gd name="T4" fmla="*/ 174 w 347"/>
                  <a:gd name="T5" fmla="*/ 97 h 142"/>
                  <a:gd name="T6" fmla="*/ 135 w 347"/>
                  <a:gd name="T7" fmla="*/ 110 h 142"/>
                  <a:gd name="T8" fmla="*/ 123 w 347"/>
                  <a:gd name="T9" fmla="*/ 112 h 142"/>
                  <a:gd name="T10" fmla="*/ 113 w 347"/>
                  <a:gd name="T11" fmla="*/ 115 h 142"/>
                  <a:gd name="T12" fmla="*/ 97 w 347"/>
                  <a:gd name="T13" fmla="*/ 120 h 142"/>
                  <a:gd name="T14" fmla="*/ 60 w 347"/>
                  <a:gd name="T15" fmla="*/ 133 h 142"/>
                  <a:gd name="T16" fmla="*/ 75 w 347"/>
                  <a:gd name="T17" fmla="*/ 127 h 142"/>
                  <a:gd name="T18" fmla="*/ 51 w 347"/>
                  <a:gd name="T19" fmla="*/ 132 h 142"/>
                  <a:gd name="T20" fmla="*/ 38 w 347"/>
                  <a:gd name="T21" fmla="*/ 136 h 142"/>
                  <a:gd name="T22" fmla="*/ 19 w 347"/>
                  <a:gd name="T23" fmla="*/ 137 h 142"/>
                  <a:gd name="T24" fmla="*/ 46 w 347"/>
                  <a:gd name="T25" fmla="*/ 132 h 142"/>
                  <a:gd name="T26" fmla="*/ 75 w 347"/>
                  <a:gd name="T27" fmla="*/ 124 h 142"/>
                  <a:gd name="T28" fmla="*/ 69 w 347"/>
                  <a:gd name="T29" fmla="*/ 124 h 142"/>
                  <a:gd name="T30" fmla="*/ 50 w 347"/>
                  <a:gd name="T31" fmla="*/ 128 h 142"/>
                  <a:gd name="T32" fmla="*/ 15 w 347"/>
                  <a:gd name="T33" fmla="*/ 132 h 142"/>
                  <a:gd name="T34" fmla="*/ 30 w 347"/>
                  <a:gd name="T35" fmla="*/ 131 h 142"/>
                  <a:gd name="T36" fmla="*/ 55 w 347"/>
                  <a:gd name="T37" fmla="*/ 124 h 142"/>
                  <a:gd name="T38" fmla="*/ 109 w 347"/>
                  <a:gd name="T39" fmla="*/ 112 h 142"/>
                  <a:gd name="T40" fmla="*/ 130 w 347"/>
                  <a:gd name="T41" fmla="*/ 102 h 142"/>
                  <a:gd name="T42" fmla="*/ 215 w 347"/>
                  <a:gd name="T43" fmla="*/ 69 h 142"/>
                  <a:gd name="T44" fmla="*/ 189 w 347"/>
                  <a:gd name="T45" fmla="*/ 83 h 142"/>
                  <a:gd name="T46" fmla="*/ 121 w 347"/>
                  <a:gd name="T47" fmla="*/ 108 h 142"/>
                  <a:gd name="T48" fmla="*/ 86 w 347"/>
                  <a:gd name="T49" fmla="*/ 122 h 142"/>
                  <a:gd name="T50" fmla="*/ 133 w 347"/>
                  <a:gd name="T51" fmla="*/ 105 h 142"/>
                  <a:gd name="T52" fmla="*/ 151 w 347"/>
                  <a:gd name="T53" fmla="*/ 101 h 142"/>
                  <a:gd name="T54" fmla="*/ 168 w 347"/>
                  <a:gd name="T55" fmla="*/ 94 h 142"/>
                  <a:gd name="T56" fmla="*/ 162 w 347"/>
                  <a:gd name="T57" fmla="*/ 99 h 142"/>
                  <a:gd name="T58" fmla="*/ 156 w 347"/>
                  <a:gd name="T59" fmla="*/ 101 h 142"/>
                  <a:gd name="T60" fmla="*/ 188 w 347"/>
                  <a:gd name="T61" fmla="*/ 89 h 142"/>
                  <a:gd name="T62" fmla="*/ 178 w 347"/>
                  <a:gd name="T63" fmla="*/ 89 h 142"/>
                  <a:gd name="T64" fmla="*/ 192 w 347"/>
                  <a:gd name="T65" fmla="*/ 85 h 142"/>
                  <a:gd name="T66" fmla="*/ 203 w 347"/>
                  <a:gd name="T67" fmla="*/ 78 h 142"/>
                  <a:gd name="T68" fmla="*/ 228 w 347"/>
                  <a:gd name="T69" fmla="*/ 67 h 142"/>
                  <a:gd name="T70" fmla="*/ 246 w 347"/>
                  <a:gd name="T71" fmla="*/ 60 h 142"/>
                  <a:gd name="T72" fmla="*/ 265 w 347"/>
                  <a:gd name="T73" fmla="*/ 49 h 142"/>
                  <a:gd name="T74" fmla="*/ 291 w 347"/>
                  <a:gd name="T75" fmla="*/ 34 h 142"/>
                  <a:gd name="T76" fmla="*/ 312 w 347"/>
                  <a:gd name="T77" fmla="*/ 22 h 142"/>
                  <a:gd name="T78" fmla="*/ 321 w 347"/>
                  <a:gd name="T79" fmla="*/ 16 h 142"/>
                  <a:gd name="T80" fmla="*/ 303 w 347"/>
                  <a:gd name="T81" fmla="*/ 30 h 142"/>
                  <a:gd name="T82" fmla="*/ 264 w 347"/>
                  <a:gd name="T83" fmla="*/ 52 h 142"/>
                  <a:gd name="T84" fmla="*/ 219 w 347"/>
                  <a:gd name="T85" fmla="*/ 7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7" h="142">
                    <a:moveTo>
                      <a:pt x="219" y="78"/>
                    </a:moveTo>
                    <a:cubicBezTo>
                      <a:pt x="215" y="80"/>
                      <a:pt x="214" y="79"/>
                      <a:pt x="208" y="82"/>
                    </a:cubicBezTo>
                    <a:cubicBezTo>
                      <a:pt x="209" y="82"/>
                      <a:pt x="211" y="80"/>
                      <a:pt x="210" y="80"/>
                    </a:cubicBezTo>
                    <a:cubicBezTo>
                      <a:pt x="208" y="81"/>
                      <a:pt x="203" y="82"/>
                      <a:pt x="197" y="85"/>
                    </a:cubicBezTo>
                    <a:cubicBezTo>
                      <a:pt x="199" y="86"/>
                      <a:pt x="191" y="89"/>
                      <a:pt x="184" y="92"/>
                    </a:cubicBezTo>
                    <a:cubicBezTo>
                      <a:pt x="176" y="95"/>
                      <a:pt x="169" y="97"/>
                      <a:pt x="174" y="97"/>
                    </a:cubicBezTo>
                    <a:cubicBezTo>
                      <a:pt x="163" y="102"/>
                      <a:pt x="145" y="105"/>
                      <a:pt x="124" y="113"/>
                    </a:cubicBezTo>
                    <a:cubicBezTo>
                      <a:pt x="125" y="114"/>
                      <a:pt x="131" y="112"/>
                      <a:pt x="135" y="110"/>
                    </a:cubicBezTo>
                    <a:cubicBezTo>
                      <a:pt x="123" y="115"/>
                      <a:pt x="112" y="118"/>
                      <a:pt x="105" y="119"/>
                    </a:cubicBezTo>
                    <a:cubicBezTo>
                      <a:pt x="110" y="116"/>
                      <a:pt x="119" y="115"/>
                      <a:pt x="123" y="112"/>
                    </a:cubicBezTo>
                    <a:cubicBezTo>
                      <a:pt x="121" y="112"/>
                      <a:pt x="117" y="114"/>
                      <a:pt x="117" y="115"/>
                    </a:cubicBezTo>
                    <a:cubicBezTo>
                      <a:pt x="114" y="116"/>
                      <a:pt x="114" y="115"/>
                      <a:pt x="113" y="115"/>
                    </a:cubicBezTo>
                    <a:cubicBezTo>
                      <a:pt x="102" y="118"/>
                      <a:pt x="102" y="120"/>
                      <a:pt x="99" y="122"/>
                    </a:cubicBezTo>
                    <a:cubicBezTo>
                      <a:pt x="91" y="124"/>
                      <a:pt x="96" y="121"/>
                      <a:pt x="97" y="120"/>
                    </a:cubicBezTo>
                    <a:cubicBezTo>
                      <a:pt x="87" y="123"/>
                      <a:pt x="85" y="125"/>
                      <a:pt x="77" y="126"/>
                    </a:cubicBezTo>
                    <a:cubicBezTo>
                      <a:pt x="90" y="124"/>
                      <a:pt x="78" y="129"/>
                      <a:pt x="60" y="133"/>
                    </a:cubicBezTo>
                    <a:cubicBezTo>
                      <a:pt x="59" y="132"/>
                      <a:pt x="56" y="132"/>
                      <a:pt x="52" y="133"/>
                    </a:cubicBezTo>
                    <a:cubicBezTo>
                      <a:pt x="55" y="132"/>
                      <a:pt x="69" y="129"/>
                      <a:pt x="75" y="127"/>
                    </a:cubicBezTo>
                    <a:cubicBezTo>
                      <a:pt x="72" y="127"/>
                      <a:pt x="70" y="127"/>
                      <a:pt x="70" y="127"/>
                    </a:cubicBezTo>
                    <a:cubicBezTo>
                      <a:pt x="64" y="129"/>
                      <a:pt x="63" y="130"/>
                      <a:pt x="51" y="132"/>
                    </a:cubicBezTo>
                    <a:cubicBezTo>
                      <a:pt x="60" y="129"/>
                      <a:pt x="54" y="130"/>
                      <a:pt x="47" y="132"/>
                    </a:cubicBezTo>
                    <a:cubicBezTo>
                      <a:pt x="40" y="134"/>
                      <a:pt x="32" y="136"/>
                      <a:pt x="38" y="136"/>
                    </a:cubicBezTo>
                    <a:cubicBezTo>
                      <a:pt x="33" y="137"/>
                      <a:pt x="14" y="138"/>
                      <a:pt x="0" y="142"/>
                    </a:cubicBezTo>
                    <a:cubicBezTo>
                      <a:pt x="0" y="141"/>
                      <a:pt x="15" y="139"/>
                      <a:pt x="19" y="137"/>
                    </a:cubicBezTo>
                    <a:cubicBezTo>
                      <a:pt x="24" y="136"/>
                      <a:pt x="19" y="137"/>
                      <a:pt x="20" y="138"/>
                    </a:cubicBezTo>
                    <a:cubicBezTo>
                      <a:pt x="31" y="135"/>
                      <a:pt x="38" y="133"/>
                      <a:pt x="46" y="132"/>
                    </a:cubicBezTo>
                    <a:cubicBezTo>
                      <a:pt x="53" y="130"/>
                      <a:pt x="61" y="128"/>
                      <a:pt x="73" y="126"/>
                    </a:cubicBezTo>
                    <a:cubicBezTo>
                      <a:pt x="69" y="126"/>
                      <a:pt x="69" y="125"/>
                      <a:pt x="75" y="124"/>
                    </a:cubicBezTo>
                    <a:cubicBezTo>
                      <a:pt x="73" y="124"/>
                      <a:pt x="70" y="124"/>
                      <a:pt x="65" y="126"/>
                    </a:cubicBezTo>
                    <a:cubicBezTo>
                      <a:pt x="60" y="126"/>
                      <a:pt x="64" y="125"/>
                      <a:pt x="69" y="124"/>
                    </a:cubicBezTo>
                    <a:cubicBezTo>
                      <a:pt x="74" y="123"/>
                      <a:pt x="80" y="122"/>
                      <a:pt x="81" y="121"/>
                    </a:cubicBezTo>
                    <a:cubicBezTo>
                      <a:pt x="72" y="122"/>
                      <a:pt x="61" y="125"/>
                      <a:pt x="50" y="128"/>
                    </a:cubicBezTo>
                    <a:cubicBezTo>
                      <a:pt x="38" y="130"/>
                      <a:pt x="25" y="133"/>
                      <a:pt x="14" y="135"/>
                    </a:cubicBezTo>
                    <a:cubicBezTo>
                      <a:pt x="16" y="133"/>
                      <a:pt x="28" y="132"/>
                      <a:pt x="15" y="132"/>
                    </a:cubicBezTo>
                    <a:cubicBezTo>
                      <a:pt x="21" y="131"/>
                      <a:pt x="26" y="130"/>
                      <a:pt x="32" y="129"/>
                    </a:cubicBezTo>
                    <a:cubicBezTo>
                      <a:pt x="30" y="130"/>
                      <a:pt x="29" y="131"/>
                      <a:pt x="30" y="131"/>
                    </a:cubicBezTo>
                    <a:cubicBezTo>
                      <a:pt x="41" y="128"/>
                      <a:pt x="45" y="127"/>
                      <a:pt x="56" y="125"/>
                    </a:cubicBezTo>
                    <a:cubicBezTo>
                      <a:pt x="61" y="124"/>
                      <a:pt x="54" y="125"/>
                      <a:pt x="55" y="124"/>
                    </a:cubicBezTo>
                    <a:cubicBezTo>
                      <a:pt x="65" y="121"/>
                      <a:pt x="69" y="120"/>
                      <a:pt x="81" y="117"/>
                    </a:cubicBezTo>
                    <a:cubicBezTo>
                      <a:pt x="79" y="121"/>
                      <a:pt x="95" y="116"/>
                      <a:pt x="109" y="112"/>
                    </a:cubicBezTo>
                    <a:cubicBezTo>
                      <a:pt x="111" y="111"/>
                      <a:pt x="123" y="105"/>
                      <a:pt x="114" y="108"/>
                    </a:cubicBezTo>
                    <a:cubicBezTo>
                      <a:pt x="115" y="106"/>
                      <a:pt x="122" y="106"/>
                      <a:pt x="130" y="102"/>
                    </a:cubicBezTo>
                    <a:cubicBezTo>
                      <a:pt x="132" y="103"/>
                      <a:pt x="128" y="104"/>
                      <a:pt x="124" y="105"/>
                    </a:cubicBezTo>
                    <a:cubicBezTo>
                      <a:pt x="159" y="94"/>
                      <a:pt x="187" y="81"/>
                      <a:pt x="215" y="69"/>
                    </a:cubicBezTo>
                    <a:cubicBezTo>
                      <a:pt x="220" y="69"/>
                      <a:pt x="205" y="75"/>
                      <a:pt x="208" y="75"/>
                    </a:cubicBezTo>
                    <a:cubicBezTo>
                      <a:pt x="204" y="76"/>
                      <a:pt x="197" y="80"/>
                      <a:pt x="189" y="83"/>
                    </a:cubicBezTo>
                    <a:cubicBezTo>
                      <a:pt x="192" y="80"/>
                      <a:pt x="177" y="87"/>
                      <a:pt x="156" y="96"/>
                    </a:cubicBezTo>
                    <a:cubicBezTo>
                      <a:pt x="145" y="100"/>
                      <a:pt x="133" y="104"/>
                      <a:pt x="121" y="108"/>
                    </a:cubicBezTo>
                    <a:cubicBezTo>
                      <a:pt x="109" y="113"/>
                      <a:pt x="97" y="116"/>
                      <a:pt x="87" y="119"/>
                    </a:cubicBezTo>
                    <a:cubicBezTo>
                      <a:pt x="81" y="121"/>
                      <a:pt x="83" y="122"/>
                      <a:pt x="86" y="122"/>
                    </a:cubicBezTo>
                    <a:cubicBezTo>
                      <a:pt x="95" y="118"/>
                      <a:pt x="111" y="115"/>
                      <a:pt x="110" y="113"/>
                    </a:cubicBezTo>
                    <a:cubicBezTo>
                      <a:pt x="118" y="110"/>
                      <a:pt x="126" y="108"/>
                      <a:pt x="133" y="105"/>
                    </a:cubicBezTo>
                    <a:cubicBezTo>
                      <a:pt x="132" y="106"/>
                      <a:pt x="130" y="108"/>
                      <a:pt x="124" y="109"/>
                    </a:cubicBezTo>
                    <a:cubicBezTo>
                      <a:pt x="131" y="109"/>
                      <a:pt x="143" y="103"/>
                      <a:pt x="151" y="101"/>
                    </a:cubicBezTo>
                    <a:cubicBezTo>
                      <a:pt x="155" y="99"/>
                      <a:pt x="153" y="99"/>
                      <a:pt x="150" y="100"/>
                    </a:cubicBezTo>
                    <a:cubicBezTo>
                      <a:pt x="168" y="94"/>
                      <a:pt x="168" y="94"/>
                      <a:pt x="168" y="94"/>
                    </a:cubicBezTo>
                    <a:cubicBezTo>
                      <a:pt x="175" y="92"/>
                      <a:pt x="183" y="89"/>
                      <a:pt x="184" y="90"/>
                    </a:cubicBezTo>
                    <a:cubicBezTo>
                      <a:pt x="176" y="93"/>
                      <a:pt x="173" y="94"/>
                      <a:pt x="162" y="99"/>
                    </a:cubicBezTo>
                    <a:cubicBezTo>
                      <a:pt x="162" y="98"/>
                      <a:pt x="165" y="97"/>
                      <a:pt x="164" y="97"/>
                    </a:cubicBezTo>
                    <a:cubicBezTo>
                      <a:pt x="160" y="99"/>
                      <a:pt x="160" y="99"/>
                      <a:pt x="156" y="101"/>
                    </a:cubicBezTo>
                    <a:cubicBezTo>
                      <a:pt x="163" y="99"/>
                      <a:pt x="167" y="98"/>
                      <a:pt x="171" y="96"/>
                    </a:cubicBezTo>
                    <a:cubicBezTo>
                      <a:pt x="175" y="94"/>
                      <a:pt x="179" y="92"/>
                      <a:pt x="188" y="89"/>
                    </a:cubicBezTo>
                    <a:cubicBezTo>
                      <a:pt x="186" y="88"/>
                      <a:pt x="185" y="88"/>
                      <a:pt x="176" y="91"/>
                    </a:cubicBezTo>
                    <a:cubicBezTo>
                      <a:pt x="176" y="91"/>
                      <a:pt x="179" y="90"/>
                      <a:pt x="178" y="89"/>
                    </a:cubicBezTo>
                    <a:cubicBezTo>
                      <a:pt x="181" y="88"/>
                      <a:pt x="181" y="88"/>
                      <a:pt x="181" y="88"/>
                    </a:cubicBezTo>
                    <a:cubicBezTo>
                      <a:pt x="187" y="85"/>
                      <a:pt x="185" y="88"/>
                      <a:pt x="192" y="85"/>
                    </a:cubicBezTo>
                    <a:cubicBezTo>
                      <a:pt x="197" y="82"/>
                      <a:pt x="193" y="83"/>
                      <a:pt x="188" y="85"/>
                    </a:cubicBezTo>
                    <a:cubicBezTo>
                      <a:pt x="186" y="85"/>
                      <a:pt x="199" y="80"/>
                      <a:pt x="203" y="78"/>
                    </a:cubicBezTo>
                    <a:cubicBezTo>
                      <a:pt x="202" y="80"/>
                      <a:pt x="206" y="78"/>
                      <a:pt x="208" y="78"/>
                    </a:cubicBezTo>
                    <a:cubicBezTo>
                      <a:pt x="213" y="75"/>
                      <a:pt x="222" y="71"/>
                      <a:pt x="228" y="67"/>
                    </a:cubicBezTo>
                    <a:cubicBezTo>
                      <a:pt x="230" y="67"/>
                      <a:pt x="226" y="69"/>
                      <a:pt x="227" y="70"/>
                    </a:cubicBezTo>
                    <a:cubicBezTo>
                      <a:pt x="237" y="65"/>
                      <a:pt x="242" y="62"/>
                      <a:pt x="246" y="60"/>
                    </a:cubicBezTo>
                    <a:cubicBezTo>
                      <a:pt x="250" y="58"/>
                      <a:pt x="253" y="57"/>
                      <a:pt x="258" y="55"/>
                    </a:cubicBezTo>
                    <a:cubicBezTo>
                      <a:pt x="263" y="52"/>
                      <a:pt x="272" y="45"/>
                      <a:pt x="265" y="49"/>
                    </a:cubicBezTo>
                    <a:cubicBezTo>
                      <a:pt x="265" y="47"/>
                      <a:pt x="274" y="44"/>
                      <a:pt x="272" y="46"/>
                    </a:cubicBezTo>
                    <a:cubicBezTo>
                      <a:pt x="276" y="42"/>
                      <a:pt x="284" y="38"/>
                      <a:pt x="291" y="34"/>
                    </a:cubicBezTo>
                    <a:cubicBezTo>
                      <a:pt x="298" y="29"/>
                      <a:pt x="305" y="25"/>
                      <a:pt x="307" y="22"/>
                    </a:cubicBezTo>
                    <a:cubicBezTo>
                      <a:pt x="305" y="26"/>
                      <a:pt x="319" y="16"/>
                      <a:pt x="312" y="22"/>
                    </a:cubicBezTo>
                    <a:cubicBezTo>
                      <a:pt x="317" y="18"/>
                      <a:pt x="318" y="17"/>
                      <a:pt x="316" y="17"/>
                    </a:cubicBezTo>
                    <a:cubicBezTo>
                      <a:pt x="320" y="15"/>
                      <a:pt x="320" y="16"/>
                      <a:pt x="321" y="16"/>
                    </a:cubicBezTo>
                    <a:cubicBezTo>
                      <a:pt x="335" y="7"/>
                      <a:pt x="342" y="0"/>
                      <a:pt x="347" y="0"/>
                    </a:cubicBezTo>
                    <a:cubicBezTo>
                      <a:pt x="333" y="11"/>
                      <a:pt x="317" y="21"/>
                      <a:pt x="303" y="30"/>
                    </a:cubicBezTo>
                    <a:cubicBezTo>
                      <a:pt x="288" y="38"/>
                      <a:pt x="275" y="46"/>
                      <a:pt x="266" y="53"/>
                    </a:cubicBezTo>
                    <a:cubicBezTo>
                      <a:pt x="264" y="52"/>
                      <a:pt x="264" y="52"/>
                      <a:pt x="264" y="52"/>
                    </a:cubicBezTo>
                    <a:cubicBezTo>
                      <a:pt x="257" y="57"/>
                      <a:pt x="245" y="63"/>
                      <a:pt x="234" y="68"/>
                    </a:cubicBezTo>
                    <a:cubicBezTo>
                      <a:pt x="224" y="73"/>
                      <a:pt x="216" y="77"/>
                      <a:pt x="21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4" name="Freeform 7012">
                <a:extLst>
                  <a:ext uri="{FF2B5EF4-FFF2-40B4-BE49-F238E27FC236}">
                    <a16:creationId xmlns:a16="http://schemas.microsoft.com/office/drawing/2014/main" id="{8CA5F090-5501-4381-A859-47C87D78D4CB}"/>
                  </a:ext>
                </a:extLst>
              </p:cNvPr>
              <p:cNvSpPr>
                <a:spLocks/>
              </p:cNvSpPr>
              <p:nvPr/>
            </p:nvSpPr>
            <p:spPr bwMode="auto">
              <a:xfrm>
                <a:off x="2277" y="2574"/>
                <a:ext cx="14" cy="1"/>
              </a:xfrm>
              <a:custGeom>
                <a:avLst/>
                <a:gdLst>
                  <a:gd name="T0" fmla="*/ 22 w 24"/>
                  <a:gd name="T1" fmla="*/ 2 h 3"/>
                  <a:gd name="T2" fmla="*/ 2 w 24"/>
                  <a:gd name="T3" fmla="*/ 3 h 3"/>
                  <a:gd name="T4" fmla="*/ 21 w 24"/>
                  <a:gd name="T5" fmla="*/ 1 h 3"/>
                  <a:gd name="T6" fmla="*/ 10 w 24"/>
                  <a:gd name="T7" fmla="*/ 1 h 3"/>
                  <a:gd name="T8" fmla="*/ 0 w 24"/>
                  <a:gd name="T9" fmla="*/ 1 h 3"/>
                  <a:gd name="T10" fmla="*/ 12 w 24"/>
                  <a:gd name="T11" fmla="*/ 0 h 3"/>
                  <a:gd name="T12" fmla="*/ 24 w 24"/>
                  <a:gd name="T13" fmla="*/ 1 h 3"/>
                  <a:gd name="T14" fmla="*/ 22 w 24"/>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3">
                    <a:moveTo>
                      <a:pt x="22" y="2"/>
                    </a:moveTo>
                    <a:cubicBezTo>
                      <a:pt x="7" y="3"/>
                      <a:pt x="1" y="3"/>
                      <a:pt x="2" y="3"/>
                    </a:cubicBezTo>
                    <a:cubicBezTo>
                      <a:pt x="2" y="2"/>
                      <a:pt x="10" y="2"/>
                      <a:pt x="21" y="1"/>
                    </a:cubicBezTo>
                    <a:cubicBezTo>
                      <a:pt x="20" y="0"/>
                      <a:pt x="15" y="1"/>
                      <a:pt x="10" y="1"/>
                    </a:cubicBezTo>
                    <a:cubicBezTo>
                      <a:pt x="5" y="1"/>
                      <a:pt x="0" y="2"/>
                      <a:pt x="0" y="1"/>
                    </a:cubicBezTo>
                    <a:cubicBezTo>
                      <a:pt x="0" y="0"/>
                      <a:pt x="6" y="0"/>
                      <a:pt x="12" y="0"/>
                    </a:cubicBezTo>
                    <a:cubicBezTo>
                      <a:pt x="18" y="0"/>
                      <a:pt x="24" y="0"/>
                      <a:pt x="24" y="1"/>
                    </a:cubicBezTo>
                    <a:cubicBezTo>
                      <a:pt x="21" y="1"/>
                      <a:pt x="22" y="2"/>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5" name="Freeform 7013">
                <a:extLst>
                  <a:ext uri="{FF2B5EF4-FFF2-40B4-BE49-F238E27FC236}">
                    <a16:creationId xmlns:a16="http://schemas.microsoft.com/office/drawing/2014/main" id="{B738236B-DAF1-4FDE-9C0C-B317FAE55146}"/>
                  </a:ext>
                </a:extLst>
              </p:cNvPr>
              <p:cNvSpPr>
                <a:spLocks/>
              </p:cNvSpPr>
              <p:nvPr/>
            </p:nvSpPr>
            <p:spPr bwMode="auto">
              <a:xfrm>
                <a:off x="2596" y="2423"/>
                <a:ext cx="9" cy="7"/>
              </a:xfrm>
              <a:custGeom>
                <a:avLst/>
                <a:gdLst>
                  <a:gd name="T0" fmla="*/ 11 w 16"/>
                  <a:gd name="T1" fmla="*/ 4 h 13"/>
                  <a:gd name="T2" fmla="*/ 1 w 16"/>
                  <a:gd name="T3" fmla="*/ 13 h 13"/>
                  <a:gd name="T4" fmla="*/ 12 w 16"/>
                  <a:gd name="T5" fmla="*/ 1 h 13"/>
                  <a:gd name="T6" fmla="*/ 11 w 16"/>
                  <a:gd name="T7" fmla="*/ 4 h 13"/>
                </a:gdLst>
                <a:ahLst/>
                <a:cxnLst>
                  <a:cxn ang="0">
                    <a:pos x="T0" y="T1"/>
                  </a:cxn>
                  <a:cxn ang="0">
                    <a:pos x="T2" y="T3"/>
                  </a:cxn>
                  <a:cxn ang="0">
                    <a:pos x="T4" y="T5"/>
                  </a:cxn>
                  <a:cxn ang="0">
                    <a:pos x="T6" y="T7"/>
                  </a:cxn>
                </a:cxnLst>
                <a:rect l="0" t="0" r="r" b="b"/>
                <a:pathLst>
                  <a:path w="16" h="13">
                    <a:moveTo>
                      <a:pt x="11" y="4"/>
                    </a:moveTo>
                    <a:cubicBezTo>
                      <a:pt x="16" y="1"/>
                      <a:pt x="5" y="9"/>
                      <a:pt x="1" y="13"/>
                    </a:cubicBezTo>
                    <a:cubicBezTo>
                      <a:pt x="0" y="13"/>
                      <a:pt x="9" y="5"/>
                      <a:pt x="12" y="1"/>
                    </a:cubicBezTo>
                    <a:cubicBezTo>
                      <a:pt x="14" y="0"/>
                      <a:pt x="5" y="11"/>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6" name="Freeform 7014">
                <a:extLst>
                  <a:ext uri="{FF2B5EF4-FFF2-40B4-BE49-F238E27FC236}">
                    <a16:creationId xmlns:a16="http://schemas.microsoft.com/office/drawing/2014/main" id="{69435375-A349-4212-BC0D-FA686C357236}"/>
                  </a:ext>
                </a:extLst>
              </p:cNvPr>
              <p:cNvSpPr>
                <a:spLocks/>
              </p:cNvSpPr>
              <p:nvPr/>
            </p:nvSpPr>
            <p:spPr bwMode="auto">
              <a:xfrm>
                <a:off x="2078" y="2533"/>
                <a:ext cx="18" cy="9"/>
              </a:xfrm>
              <a:custGeom>
                <a:avLst/>
                <a:gdLst>
                  <a:gd name="T0" fmla="*/ 18 w 31"/>
                  <a:gd name="T1" fmla="*/ 13 h 16"/>
                  <a:gd name="T2" fmla="*/ 21 w 31"/>
                  <a:gd name="T3" fmla="*/ 11 h 16"/>
                  <a:gd name="T4" fmla="*/ 5 w 31"/>
                  <a:gd name="T5" fmla="*/ 5 h 16"/>
                  <a:gd name="T6" fmla="*/ 27 w 31"/>
                  <a:gd name="T7" fmla="*/ 12 h 16"/>
                  <a:gd name="T8" fmla="*/ 31 w 31"/>
                  <a:gd name="T9" fmla="*/ 16 h 16"/>
                  <a:gd name="T10" fmla="*/ 24 w 31"/>
                  <a:gd name="T11" fmla="*/ 13 h 16"/>
                  <a:gd name="T12" fmla="*/ 18 w 31"/>
                  <a:gd name="T13" fmla="*/ 13 h 16"/>
                </a:gdLst>
                <a:ahLst/>
                <a:cxnLst>
                  <a:cxn ang="0">
                    <a:pos x="T0" y="T1"/>
                  </a:cxn>
                  <a:cxn ang="0">
                    <a:pos x="T2" y="T3"/>
                  </a:cxn>
                  <a:cxn ang="0">
                    <a:pos x="T4" y="T5"/>
                  </a:cxn>
                  <a:cxn ang="0">
                    <a:pos x="T6" y="T7"/>
                  </a:cxn>
                  <a:cxn ang="0">
                    <a:pos x="T8" y="T9"/>
                  </a:cxn>
                  <a:cxn ang="0">
                    <a:pos x="T10" y="T11"/>
                  </a:cxn>
                  <a:cxn ang="0">
                    <a:pos x="T12" y="T13"/>
                  </a:cxn>
                </a:cxnLst>
                <a:rect l="0" t="0" r="r" b="b"/>
                <a:pathLst>
                  <a:path w="31" h="16">
                    <a:moveTo>
                      <a:pt x="18" y="13"/>
                    </a:moveTo>
                    <a:cubicBezTo>
                      <a:pt x="10" y="9"/>
                      <a:pt x="16" y="9"/>
                      <a:pt x="21" y="11"/>
                    </a:cubicBezTo>
                    <a:cubicBezTo>
                      <a:pt x="16" y="7"/>
                      <a:pt x="13" y="9"/>
                      <a:pt x="5" y="5"/>
                    </a:cubicBezTo>
                    <a:cubicBezTo>
                      <a:pt x="0" y="0"/>
                      <a:pt x="18" y="9"/>
                      <a:pt x="27" y="12"/>
                    </a:cubicBezTo>
                    <a:cubicBezTo>
                      <a:pt x="27" y="13"/>
                      <a:pt x="31" y="15"/>
                      <a:pt x="31" y="16"/>
                    </a:cubicBezTo>
                    <a:cubicBezTo>
                      <a:pt x="28" y="15"/>
                      <a:pt x="27" y="14"/>
                      <a:pt x="24" y="13"/>
                    </a:cubicBezTo>
                    <a:cubicBezTo>
                      <a:pt x="17" y="10"/>
                      <a:pt x="17" y="11"/>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7" name="Freeform 7015">
                <a:extLst>
                  <a:ext uri="{FF2B5EF4-FFF2-40B4-BE49-F238E27FC236}">
                    <a16:creationId xmlns:a16="http://schemas.microsoft.com/office/drawing/2014/main" id="{EF0C6E14-B253-4E5F-B350-2C240FF6897F}"/>
                  </a:ext>
                </a:extLst>
              </p:cNvPr>
              <p:cNvSpPr>
                <a:spLocks/>
              </p:cNvSpPr>
              <p:nvPr/>
            </p:nvSpPr>
            <p:spPr bwMode="auto">
              <a:xfrm>
                <a:off x="2008" y="2497"/>
                <a:ext cx="23" cy="15"/>
              </a:xfrm>
              <a:custGeom>
                <a:avLst/>
                <a:gdLst>
                  <a:gd name="T0" fmla="*/ 41 w 41"/>
                  <a:gd name="T1" fmla="*/ 26 h 26"/>
                  <a:gd name="T2" fmla="*/ 3 w 41"/>
                  <a:gd name="T3" fmla="*/ 3 h 26"/>
                  <a:gd name="T4" fmla="*/ 0 w 41"/>
                  <a:gd name="T5" fmla="*/ 0 h 26"/>
                  <a:gd name="T6" fmla="*/ 41 w 41"/>
                  <a:gd name="T7" fmla="*/ 26 h 26"/>
                </a:gdLst>
                <a:ahLst/>
                <a:cxnLst>
                  <a:cxn ang="0">
                    <a:pos x="T0" y="T1"/>
                  </a:cxn>
                  <a:cxn ang="0">
                    <a:pos x="T2" y="T3"/>
                  </a:cxn>
                  <a:cxn ang="0">
                    <a:pos x="T4" y="T5"/>
                  </a:cxn>
                  <a:cxn ang="0">
                    <a:pos x="T6" y="T7"/>
                  </a:cxn>
                </a:cxnLst>
                <a:rect l="0" t="0" r="r" b="b"/>
                <a:pathLst>
                  <a:path w="41" h="26">
                    <a:moveTo>
                      <a:pt x="41" y="26"/>
                    </a:moveTo>
                    <a:cubicBezTo>
                      <a:pt x="32" y="23"/>
                      <a:pt x="18" y="12"/>
                      <a:pt x="3" y="3"/>
                    </a:cubicBezTo>
                    <a:cubicBezTo>
                      <a:pt x="3" y="3"/>
                      <a:pt x="2" y="2"/>
                      <a:pt x="0" y="0"/>
                    </a:cubicBezTo>
                    <a:cubicBezTo>
                      <a:pt x="9" y="7"/>
                      <a:pt x="24" y="16"/>
                      <a:pt x="4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8" name="Freeform 7016">
                <a:extLst>
                  <a:ext uri="{FF2B5EF4-FFF2-40B4-BE49-F238E27FC236}">
                    <a16:creationId xmlns:a16="http://schemas.microsoft.com/office/drawing/2014/main" id="{921E0C80-776E-451F-A71B-4D3484DFD6EB}"/>
                  </a:ext>
                </a:extLst>
              </p:cNvPr>
              <p:cNvSpPr>
                <a:spLocks/>
              </p:cNvSpPr>
              <p:nvPr/>
            </p:nvSpPr>
            <p:spPr bwMode="auto">
              <a:xfrm>
                <a:off x="2493" y="2494"/>
                <a:ext cx="27" cy="17"/>
              </a:xfrm>
              <a:custGeom>
                <a:avLst/>
                <a:gdLst>
                  <a:gd name="T0" fmla="*/ 24 w 48"/>
                  <a:gd name="T1" fmla="*/ 17 h 30"/>
                  <a:gd name="T2" fmla="*/ 22 w 48"/>
                  <a:gd name="T3" fmla="*/ 16 h 30"/>
                  <a:gd name="T4" fmla="*/ 31 w 48"/>
                  <a:gd name="T5" fmla="*/ 11 h 30"/>
                  <a:gd name="T6" fmla="*/ 45 w 48"/>
                  <a:gd name="T7" fmla="*/ 1 h 30"/>
                  <a:gd name="T8" fmla="*/ 37 w 48"/>
                  <a:gd name="T9" fmla="*/ 7 h 30"/>
                  <a:gd name="T10" fmla="*/ 36 w 48"/>
                  <a:gd name="T11" fmla="*/ 10 h 30"/>
                  <a:gd name="T12" fmla="*/ 0 w 48"/>
                  <a:gd name="T13" fmla="*/ 30 h 30"/>
                  <a:gd name="T14" fmla="*/ 8 w 48"/>
                  <a:gd name="T15" fmla="*/ 25 h 30"/>
                  <a:gd name="T16" fmla="*/ 12 w 48"/>
                  <a:gd name="T17" fmla="*/ 24 h 30"/>
                  <a:gd name="T18" fmla="*/ 24 w 48"/>
                  <a:gd name="T19"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30">
                    <a:moveTo>
                      <a:pt x="24" y="17"/>
                    </a:moveTo>
                    <a:cubicBezTo>
                      <a:pt x="22" y="16"/>
                      <a:pt x="22" y="16"/>
                      <a:pt x="22" y="16"/>
                    </a:cubicBezTo>
                    <a:cubicBezTo>
                      <a:pt x="25" y="15"/>
                      <a:pt x="33" y="11"/>
                      <a:pt x="31" y="11"/>
                    </a:cubicBezTo>
                    <a:cubicBezTo>
                      <a:pt x="35" y="8"/>
                      <a:pt x="40" y="5"/>
                      <a:pt x="45" y="1"/>
                    </a:cubicBezTo>
                    <a:cubicBezTo>
                      <a:pt x="48" y="0"/>
                      <a:pt x="42" y="4"/>
                      <a:pt x="37" y="7"/>
                    </a:cubicBezTo>
                    <a:cubicBezTo>
                      <a:pt x="32" y="11"/>
                      <a:pt x="28" y="13"/>
                      <a:pt x="36" y="10"/>
                    </a:cubicBezTo>
                    <a:cubicBezTo>
                      <a:pt x="23" y="16"/>
                      <a:pt x="11" y="28"/>
                      <a:pt x="0" y="30"/>
                    </a:cubicBezTo>
                    <a:cubicBezTo>
                      <a:pt x="6" y="27"/>
                      <a:pt x="9" y="25"/>
                      <a:pt x="8" y="25"/>
                    </a:cubicBezTo>
                    <a:cubicBezTo>
                      <a:pt x="12" y="22"/>
                      <a:pt x="11" y="24"/>
                      <a:pt x="12" y="24"/>
                    </a:cubicBezTo>
                    <a:cubicBezTo>
                      <a:pt x="15" y="22"/>
                      <a:pt x="19" y="20"/>
                      <a:pt x="2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9" name="Freeform 7017">
                <a:extLst>
                  <a:ext uri="{FF2B5EF4-FFF2-40B4-BE49-F238E27FC236}">
                    <a16:creationId xmlns:a16="http://schemas.microsoft.com/office/drawing/2014/main" id="{935BC222-03B9-452E-B735-4AA16423F861}"/>
                  </a:ext>
                </a:extLst>
              </p:cNvPr>
              <p:cNvSpPr>
                <a:spLocks/>
              </p:cNvSpPr>
              <p:nvPr/>
            </p:nvSpPr>
            <p:spPr bwMode="auto">
              <a:xfrm>
                <a:off x="2129" y="2553"/>
                <a:ext cx="22" cy="6"/>
              </a:xfrm>
              <a:custGeom>
                <a:avLst/>
                <a:gdLst>
                  <a:gd name="T0" fmla="*/ 22 w 37"/>
                  <a:gd name="T1" fmla="*/ 5 h 11"/>
                  <a:gd name="T2" fmla="*/ 33 w 37"/>
                  <a:gd name="T3" fmla="*/ 9 h 11"/>
                  <a:gd name="T4" fmla="*/ 20 w 37"/>
                  <a:gd name="T5" fmla="*/ 7 h 11"/>
                  <a:gd name="T6" fmla="*/ 0 w 37"/>
                  <a:gd name="T7" fmla="*/ 0 h 11"/>
                  <a:gd name="T8" fmla="*/ 22 w 37"/>
                  <a:gd name="T9" fmla="*/ 5 h 11"/>
                </a:gdLst>
                <a:ahLst/>
                <a:cxnLst>
                  <a:cxn ang="0">
                    <a:pos x="T0" y="T1"/>
                  </a:cxn>
                  <a:cxn ang="0">
                    <a:pos x="T2" y="T3"/>
                  </a:cxn>
                  <a:cxn ang="0">
                    <a:pos x="T4" y="T5"/>
                  </a:cxn>
                  <a:cxn ang="0">
                    <a:pos x="T6" y="T7"/>
                  </a:cxn>
                  <a:cxn ang="0">
                    <a:pos x="T8" y="T9"/>
                  </a:cxn>
                </a:cxnLst>
                <a:rect l="0" t="0" r="r" b="b"/>
                <a:pathLst>
                  <a:path w="37" h="11">
                    <a:moveTo>
                      <a:pt x="22" y="5"/>
                    </a:moveTo>
                    <a:cubicBezTo>
                      <a:pt x="14" y="4"/>
                      <a:pt x="17" y="5"/>
                      <a:pt x="33" y="9"/>
                    </a:cubicBezTo>
                    <a:cubicBezTo>
                      <a:pt x="37" y="11"/>
                      <a:pt x="29" y="9"/>
                      <a:pt x="20" y="7"/>
                    </a:cubicBezTo>
                    <a:cubicBezTo>
                      <a:pt x="12" y="4"/>
                      <a:pt x="1" y="1"/>
                      <a:pt x="0" y="0"/>
                    </a:cubicBezTo>
                    <a:cubicBezTo>
                      <a:pt x="4" y="1"/>
                      <a:pt x="12" y="3"/>
                      <a:pt x="2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0" name="Freeform 7018">
                <a:extLst>
                  <a:ext uri="{FF2B5EF4-FFF2-40B4-BE49-F238E27FC236}">
                    <a16:creationId xmlns:a16="http://schemas.microsoft.com/office/drawing/2014/main" id="{20F02982-CD5E-4A19-A03C-8B9997032C45}"/>
                  </a:ext>
                </a:extLst>
              </p:cNvPr>
              <p:cNvSpPr>
                <a:spLocks/>
              </p:cNvSpPr>
              <p:nvPr/>
            </p:nvSpPr>
            <p:spPr bwMode="auto">
              <a:xfrm>
                <a:off x="2021" y="2504"/>
                <a:ext cx="57" cy="30"/>
              </a:xfrm>
              <a:custGeom>
                <a:avLst/>
                <a:gdLst>
                  <a:gd name="T0" fmla="*/ 74 w 100"/>
                  <a:gd name="T1" fmla="*/ 39 h 53"/>
                  <a:gd name="T2" fmla="*/ 89 w 100"/>
                  <a:gd name="T3" fmla="*/ 47 h 53"/>
                  <a:gd name="T4" fmla="*/ 99 w 100"/>
                  <a:gd name="T5" fmla="*/ 53 h 53"/>
                  <a:gd name="T6" fmla="*/ 49 w 100"/>
                  <a:gd name="T7" fmla="*/ 28 h 53"/>
                  <a:gd name="T8" fmla="*/ 0 w 100"/>
                  <a:gd name="T9" fmla="*/ 0 h 53"/>
                  <a:gd name="T10" fmla="*/ 29 w 100"/>
                  <a:gd name="T11" fmla="*/ 16 h 53"/>
                  <a:gd name="T12" fmla="*/ 61 w 100"/>
                  <a:gd name="T13" fmla="*/ 33 h 53"/>
                  <a:gd name="T14" fmla="*/ 74 w 100"/>
                  <a:gd name="T15" fmla="*/ 39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3">
                    <a:moveTo>
                      <a:pt x="74" y="39"/>
                    </a:moveTo>
                    <a:cubicBezTo>
                      <a:pt x="76" y="41"/>
                      <a:pt x="83" y="44"/>
                      <a:pt x="89" y="47"/>
                    </a:cubicBezTo>
                    <a:cubicBezTo>
                      <a:pt x="95" y="50"/>
                      <a:pt x="100" y="52"/>
                      <a:pt x="99" y="53"/>
                    </a:cubicBezTo>
                    <a:cubicBezTo>
                      <a:pt x="81" y="45"/>
                      <a:pt x="65" y="37"/>
                      <a:pt x="49" y="28"/>
                    </a:cubicBezTo>
                    <a:cubicBezTo>
                      <a:pt x="33" y="20"/>
                      <a:pt x="17" y="11"/>
                      <a:pt x="0" y="0"/>
                    </a:cubicBezTo>
                    <a:cubicBezTo>
                      <a:pt x="5" y="3"/>
                      <a:pt x="16" y="9"/>
                      <a:pt x="29" y="16"/>
                    </a:cubicBezTo>
                    <a:cubicBezTo>
                      <a:pt x="41" y="23"/>
                      <a:pt x="54" y="29"/>
                      <a:pt x="61" y="33"/>
                    </a:cubicBezTo>
                    <a:cubicBezTo>
                      <a:pt x="62" y="34"/>
                      <a:pt x="76" y="43"/>
                      <a:pt x="74"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1" name="Freeform 7019">
                <a:extLst>
                  <a:ext uri="{FF2B5EF4-FFF2-40B4-BE49-F238E27FC236}">
                    <a16:creationId xmlns:a16="http://schemas.microsoft.com/office/drawing/2014/main" id="{60A18085-273B-4E40-9C8F-7F6731DC97D8}"/>
                  </a:ext>
                </a:extLst>
              </p:cNvPr>
              <p:cNvSpPr>
                <a:spLocks/>
              </p:cNvSpPr>
              <p:nvPr/>
            </p:nvSpPr>
            <p:spPr bwMode="auto">
              <a:xfrm>
                <a:off x="2574" y="2421"/>
                <a:ext cx="29" cy="24"/>
              </a:xfrm>
              <a:custGeom>
                <a:avLst/>
                <a:gdLst>
                  <a:gd name="T0" fmla="*/ 35 w 50"/>
                  <a:gd name="T1" fmla="*/ 16 h 43"/>
                  <a:gd name="T2" fmla="*/ 33 w 50"/>
                  <a:gd name="T3" fmla="*/ 16 h 43"/>
                  <a:gd name="T4" fmla="*/ 23 w 50"/>
                  <a:gd name="T5" fmla="*/ 25 h 43"/>
                  <a:gd name="T6" fmla="*/ 30 w 50"/>
                  <a:gd name="T7" fmla="*/ 24 h 43"/>
                  <a:gd name="T8" fmla="*/ 16 w 50"/>
                  <a:gd name="T9" fmla="*/ 32 h 43"/>
                  <a:gd name="T10" fmla="*/ 38 w 50"/>
                  <a:gd name="T11" fmla="*/ 8 h 43"/>
                  <a:gd name="T12" fmla="*/ 23 w 50"/>
                  <a:gd name="T13" fmla="*/ 22 h 43"/>
                  <a:gd name="T14" fmla="*/ 2 w 50"/>
                  <a:gd name="T15" fmla="*/ 43 h 43"/>
                  <a:gd name="T16" fmla="*/ 9 w 50"/>
                  <a:gd name="T17" fmla="*/ 34 h 43"/>
                  <a:gd name="T18" fmla="*/ 21 w 50"/>
                  <a:gd name="T19" fmla="*/ 22 h 43"/>
                  <a:gd name="T20" fmla="*/ 12 w 50"/>
                  <a:gd name="T21" fmla="*/ 28 h 43"/>
                  <a:gd name="T22" fmla="*/ 22 w 50"/>
                  <a:gd name="T23" fmla="*/ 16 h 43"/>
                  <a:gd name="T24" fmla="*/ 26 w 50"/>
                  <a:gd name="T25" fmla="*/ 14 h 43"/>
                  <a:gd name="T26" fmla="*/ 33 w 50"/>
                  <a:gd name="T27" fmla="*/ 7 h 43"/>
                  <a:gd name="T28" fmla="*/ 32 w 50"/>
                  <a:gd name="T29" fmla="*/ 9 h 43"/>
                  <a:gd name="T30" fmla="*/ 24 w 50"/>
                  <a:gd name="T31" fmla="*/ 17 h 43"/>
                  <a:gd name="T32" fmla="*/ 26 w 50"/>
                  <a:gd name="T33" fmla="*/ 17 h 43"/>
                  <a:gd name="T34" fmla="*/ 44 w 50"/>
                  <a:gd name="T35" fmla="*/ 4 h 43"/>
                  <a:gd name="T36" fmla="*/ 35 w 50"/>
                  <a:gd name="T37" fmla="*/ 13 h 43"/>
                  <a:gd name="T38" fmla="*/ 47 w 50"/>
                  <a:gd name="T39" fmla="*/ 1 h 43"/>
                  <a:gd name="T40" fmla="*/ 50 w 50"/>
                  <a:gd name="T41" fmla="*/ 2 h 43"/>
                  <a:gd name="T42" fmla="*/ 35 w 50"/>
                  <a:gd name="T43" fmla="*/ 1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43">
                    <a:moveTo>
                      <a:pt x="35" y="16"/>
                    </a:moveTo>
                    <a:cubicBezTo>
                      <a:pt x="29" y="23"/>
                      <a:pt x="38" y="13"/>
                      <a:pt x="33" y="16"/>
                    </a:cubicBezTo>
                    <a:cubicBezTo>
                      <a:pt x="32" y="16"/>
                      <a:pt x="27" y="22"/>
                      <a:pt x="23" y="25"/>
                    </a:cubicBezTo>
                    <a:cubicBezTo>
                      <a:pt x="27" y="23"/>
                      <a:pt x="32" y="21"/>
                      <a:pt x="30" y="24"/>
                    </a:cubicBezTo>
                    <a:cubicBezTo>
                      <a:pt x="20" y="33"/>
                      <a:pt x="25" y="23"/>
                      <a:pt x="16" y="32"/>
                    </a:cubicBezTo>
                    <a:cubicBezTo>
                      <a:pt x="20" y="26"/>
                      <a:pt x="33" y="16"/>
                      <a:pt x="38" y="8"/>
                    </a:cubicBezTo>
                    <a:cubicBezTo>
                      <a:pt x="33" y="13"/>
                      <a:pt x="28" y="17"/>
                      <a:pt x="23" y="22"/>
                    </a:cubicBezTo>
                    <a:cubicBezTo>
                      <a:pt x="18" y="28"/>
                      <a:pt x="11" y="34"/>
                      <a:pt x="2" y="43"/>
                    </a:cubicBezTo>
                    <a:cubicBezTo>
                      <a:pt x="0" y="43"/>
                      <a:pt x="4" y="39"/>
                      <a:pt x="9" y="34"/>
                    </a:cubicBezTo>
                    <a:cubicBezTo>
                      <a:pt x="14" y="29"/>
                      <a:pt x="20" y="23"/>
                      <a:pt x="21" y="22"/>
                    </a:cubicBezTo>
                    <a:cubicBezTo>
                      <a:pt x="21" y="21"/>
                      <a:pt x="12" y="31"/>
                      <a:pt x="12" y="28"/>
                    </a:cubicBezTo>
                    <a:cubicBezTo>
                      <a:pt x="19" y="22"/>
                      <a:pt x="25" y="15"/>
                      <a:pt x="22" y="16"/>
                    </a:cubicBezTo>
                    <a:cubicBezTo>
                      <a:pt x="25" y="13"/>
                      <a:pt x="25" y="14"/>
                      <a:pt x="26" y="14"/>
                    </a:cubicBezTo>
                    <a:cubicBezTo>
                      <a:pt x="27" y="14"/>
                      <a:pt x="31" y="10"/>
                      <a:pt x="33" y="7"/>
                    </a:cubicBezTo>
                    <a:cubicBezTo>
                      <a:pt x="37" y="3"/>
                      <a:pt x="35" y="6"/>
                      <a:pt x="32" y="9"/>
                    </a:cubicBezTo>
                    <a:cubicBezTo>
                      <a:pt x="29" y="12"/>
                      <a:pt x="25" y="17"/>
                      <a:pt x="24" y="17"/>
                    </a:cubicBezTo>
                    <a:cubicBezTo>
                      <a:pt x="26" y="17"/>
                      <a:pt x="26" y="17"/>
                      <a:pt x="26" y="17"/>
                    </a:cubicBezTo>
                    <a:cubicBezTo>
                      <a:pt x="34" y="10"/>
                      <a:pt x="44" y="0"/>
                      <a:pt x="44" y="4"/>
                    </a:cubicBezTo>
                    <a:cubicBezTo>
                      <a:pt x="40" y="8"/>
                      <a:pt x="40" y="9"/>
                      <a:pt x="35" y="13"/>
                    </a:cubicBezTo>
                    <a:cubicBezTo>
                      <a:pt x="40" y="10"/>
                      <a:pt x="41" y="7"/>
                      <a:pt x="47" y="1"/>
                    </a:cubicBezTo>
                    <a:cubicBezTo>
                      <a:pt x="50" y="0"/>
                      <a:pt x="50" y="0"/>
                      <a:pt x="50" y="2"/>
                    </a:cubicBezTo>
                    <a:cubicBezTo>
                      <a:pt x="45" y="8"/>
                      <a:pt x="37" y="13"/>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2" name="Freeform 7020">
                <a:extLst>
                  <a:ext uri="{FF2B5EF4-FFF2-40B4-BE49-F238E27FC236}">
                    <a16:creationId xmlns:a16="http://schemas.microsoft.com/office/drawing/2014/main" id="{3AC7E192-8457-462A-95E1-D5E91612F4C6}"/>
                  </a:ext>
                </a:extLst>
              </p:cNvPr>
              <p:cNvSpPr>
                <a:spLocks noEditPoints="1"/>
              </p:cNvSpPr>
              <p:nvPr/>
            </p:nvSpPr>
            <p:spPr bwMode="auto">
              <a:xfrm>
                <a:off x="2326" y="2484"/>
                <a:ext cx="199" cy="82"/>
              </a:xfrm>
              <a:custGeom>
                <a:avLst/>
                <a:gdLst>
                  <a:gd name="T0" fmla="*/ 259 w 350"/>
                  <a:gd name="T1" fmla="*/ 60 h 143"/>
                  <a:gd name="T2" fmla="*/ 309 w 350"/>
                  <a:gd name="T3" fmla="*/ 33 h 143"/>
                  <a:gd name="T4" fmla="*/ 281 w 350"/>
                  <a:gd name="T5" fmla="*/ 47 h 143"/>
                  <a:gd name="T6" fmla="*/ 303 w 350"/>
                  <a:gd name="T7" fmla="*/ 33 h 143"/>
                  <a:gd name="T8" fmla="*/ 318 w 350"/>
                  <a:gd name="T9" fmla="*/ 25 h 143"/>
                  <a:gd name="T10" fmla="*/ 350 w 350"/>
                  <a:gd name="T11" fmla="*/ 2 h 143"/>
                  <a:gd name="T12" fmla="*/ 340 w 350"/>
                  <a:gd name="T13" fmla="*/ 7 h 143"/>
                  <a:gd name="T14" fmla="*/ 333 w 350"/>
                  <a:gd name="T15" fmla="*/ 10 h 143"/>
                  <a:gd name="T16" fmla="*/ 307 w 350"/>
                  <a:gd name="T17" fmla="*/ 26 h 143"/>
                  <a:gd name="T18" fmla="*/ 276 w 350"/>
                  <a:gd name="T19" fmla="*/ 44 h 143"/>
                  <a:gd name="T20" fmla="*/ 301 w 350"/>
                  <a:gd name="T21" fmla="*/ 32 h 143"/>
                  <a:gd name="T22" fmla="*/ 275 w 350"/>
                  <a:gd name="T23" fmla="*/ 50 h 143"/>
                  <a:gd name="T24" fmla="*/ 214 w 350"/>
                  <a:gd name="T25" fmla="*/ 79 h 143"/>
                  <a:gd name="T26" fmla="*/ 272 w 350"/>
                  <a:gd name="T27" fmla="*/ 48 h 143"/>
                  <a:gd name="T28" fmla="*/ 257 w 350"/>
                  <a:gd name="T29" fmla="*/ 52 h 143"/>
                  <a:gd name="T30" fmla="*/ 233 w 350"/>
                  <a:gd name="T31" fmla="*/ 64 h 143"/>
                  <a:gd name="T32" fmla="*/ 251 w 350"/>
                  <a:gd name="T33" fmla="*/ 55 h 143"/>
                  <a:gd name="T34" fmla="*/ 224 w 350"/>
                  <a:gd name="T35" fmla="*/ 65 h 143"/>
                  <a:gd name="T36" fmla="*/ 229 w 350"/>
                  <a:gd name="T37" fmla="*/ 65 h 143"/>
                  <a:gd name="T38" fmla="*/ 209 w 350"/>
                  <a:gd name="T39" fmla="*/ 76 h 143"/>
                  <a:gd name="T40" fmla="*/ 209 w 350"/>
                  <a:gd name="T41" fmla="*/ 82 h 143"/>
                  <a:gd name="T42" fmla="*/ 204 w 350"/>
                  <a:gd name="T43" fmla="*/ 86 h 143"/>
                  <a:gd name="T44" fmla="*/ 192 w 350"/>
                  <a:gd name="T45" fmla="*/ 88 h 143"/>
                  <a:gd name="T46" fmla="*/ 152 w 350"/>
                  <a:gd name="T47" fmla="*/ 100 h 143"/>
                  <a:gd name="T48" fmla="*/ 174 w 350"/>
                  <a:gd name="T49" fmla="*/ 89 h 143"/>
                  <a:gd name="T50" fmla="*/ 188 w 350"/>
                  <a:gd name="T51" fmla="*/ 85 h 143"/>
                  <a:gd name="T52" fmla="*/ 189 w 350"/>
                  <a:gd name="T53" fmla="*/ 89 h 143"/>
                  <a:gd name="T54" fmla="*/ 220 w 350"/>
                  <a:gd name="T55" fmla="*/ 69 h 143"/>
                  <a:gd name="T56" fmla="*/ 196 w 350"/>
                  <a:gd name="T57" fmla="*/ 77 h 143"/>
                  <a:gd name="T58" fmla="*/ 161 w 350"/>
                  <a:gd name="T59" fmla="*/ 93 h 143"/>
                  <a:gd name="T60" fmla="*/ 139 w 350"/>
                  <a:gd name="T61" fmla="*/ 99 h 143"/>
                  <a:gd name="T62" fmla="*/ 122 w 350"/>
                  <a:gd name="T63" fmla="*/ 108 h 143"/>
                  <a:gd name="T64" fmla="*/ 120 w 350"/>
                  <a:gd name="T65" fmla="*/ 110 h 143"/>
                  <a:gd name="T66" fmla="*/ 116 w 350"/>
                  <a:gd name="T67" fmla="*/ 114 h 143"/>
                  <a:gd name="T68" fmla="*/ 92 w 350"/>
                  <a:gd name="T69" fmla="*/ 119 h 143"/>
                  <a:gd name="T70" fmla="*/ 64 w 350"/>
                  <a:gd name="T71" fmla="*/ 128 h 143"/>
                  <a:gd name="T72" fmla="*/ 46 w 350"/>
                  <a:gd name="T73" fmla="*/ 130 h 143"/>
                  <a:gd name="T74" fmla="*/ 7 w 350"/>
                  <a:gd name="T75" fmla="*/ 133 h 143"/>
                  <a:gd name="T76" fmla="*/ 33 w 350"/>
                  <a:gd name="T77" fmla="*/ 132 h 143"/>
                  <a:gd name="T78" fmla="*/ 39 w 350"/>
                  <a:gd name="T79" fmla="*/ 131 h 143"/>
                  <a:gd name="T80" fmla="*/ 0 w 350"/>
                  <a:gd name="T81" fmla="*/ 143 h 143"/>
                  <a:gd name="T82" fmla="*/ 125 w 350"/>
                  <a:gd name="T83" fmla="*/ 118 h 143"/>
                  <a:gd name="T84" fmla="*/ 147 w 350"/>
                  <a:gd name="T85" fmla="*/ 107 h 143"/>
                  <a:gd name="T86" fmla="*/ 223 w 350"/>
                  <a:gd name="T87" fmla="*/ 79 h 143"/>
                  <a:gd name="T88" fmla="*/ 232 w 350"/>
                  <a:gd name="T89" fmla="*/ 74 h 143"/>
                  <a:gd name="T90" fmla="*/ 240 w 350"/>
                  <a:gd name="T91" fmla="*/ 69 h 143"/>
                  <a:gd name="T92" fmla="*/ 278 w 350"/>
                  <a:gd name="T93" fmla="*/ 50 h 143"/>
                  <a:gd name="T94" fmla="*/ 274 w 350"/>
                  <a:gd name="T95" fmla="*/ 54 h 143"/>
                  <a:gd name="T96" fmla="*/ 89 w 350"/>
                  <a:gd name="T97" fmla="*/ 125 h 143"/>
                  <a:gd name="T98" fmla="*/ 82 w 350"/>
                  <a:gd name="T99" fmla="*/ 125 h 143"/>
                  <a:gd name="T100" fmla="*/ 143 w 350"/>
                  <a:gd name="T101" fmla="*/ 107 h 143"/>
                  <a:gd name="T102" fmla="*/ 143 w 350"/>
                  <a:gd name="T103" fmla="*/ 107 h 143"/>
                  <a:gd name="T104" fmla="*/ 77 w 350"/>
                  <a:gd name="T105" fmla="*/ 125 h 143"/>
                  <a:gd name="T106" fmla="*/ 96 w 350"/>
                  <a:gd name="T107" fmla="*/ 120 h 143"/>
                  <a:gd name="T108" fmla="*/ 227 w 350"/>
                  <a:gd name="T109" fmla="*/ 71 h 143"/>
                  <a:gd name="T110" fmla="*/ 248 w 350"/>
                  <a:gd name="T111" fmla="*/ 60 h 143"/>
                  <a:gd name="T112" fmla="*/ 227 w 350"/>
                  <a:gd name="T113"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0" h="143">
                    <a:moveTo>
                      <a:pt x="240" y="69"/>
                    </a:moveTo>
                    <a:cubicBezTo>
                      <a:pt x="246" y="68"/>
                      <a:pt x="253" y="62"/>
                      <a:pt x="259" y="60"/>
                    </a:cubicBezTo>
                    <a:cubicBezTo>
                      <a:pt x="260" y="62"/>
                      <a:pt x="245" y="67"/>
                      <a:pt x="242" y="70"/>
                    </a:cubicBezTo>
                    <a:cubicBezTo>
                      <a:pt x="268" y="57"/>
                      <a:pt x="290" y="47"/>
                      <a:pt x="309" y="33"/>
                    </a:cubicBezTo>
                    <a:cubicBezTo>
                      <a:pt x="303" y="36"/>
                      <a:pt x="305" y="35"/>
                      <a:pt x="294" y="41"/>
                    </a:cubicBezTo>
                    <a:cubicBezTo>
                      <a:pt x="296" y="39"/>
                      <a:pt x="284" y="47"/>
                      <a:pt x="281" y="47"/>
                    </a:cubicBezTo>
                    <a:cubicBezTo>
                      <a:pt x="291" y="42"/>
                      <a:pt x="284" y="43"/>
                      <a:pt x="290" y="39"/>
                    </a:cubicBezTo>
                    <a:cubicBezTo>
                      <a:pt x="292" y="39"/>
                      <a:pt x="298" y="35"/>
                      <a:pt x="303" y="33"/>
                    </a:cubicBezTo>
                    <a:cubicBezTo>
                      <a:pt x="307" y="30"/>
                      <a:pt x="310" y="28"/>
                      <a:pt x="306" y="32"/>
                    </a:cubicBezTo>
                    <a:cubicBezTo>
                      <a:pt x="308" y="29"/>
                      <a:pt x="316" y="26"/>
                      <a:pt x="318" y="25"/>
                    </a:cubicBezTo>
                    <a:cubicBezTo>
                      <a:pt x="320" y="24"/>
                      <a:pt x="318" y="23"/>
                      <a:pt x="322" y="20"/>
                    </a:cubicBezTo>
                    <a:cubicBezTo>
                      <a:pt x="331" y="13"/>
                      <a:pt x="338" y="12"/>
                      <a:pt x="350" y="2"/>
                    </a:cubicBezTo>
                    <a:cubicBezTo>
                      <a:pt x="344" y="5"/>
                      <a:pt x="350" y="0"/>
                      <a:pt x="346" y="3"/>
                    </a:cubicBezTo>
                    <a:cubicBezTo>
                      <a:pt x="344" y="7"/>
                      <a:pt x="344" y="3"/>
                      <a:pt x="340" y="7"/>
                    </a:cubicBezTo>
                    <a:cubicBezTo>
                      <a:pt x="341" y="7"/>
                      <a:pt x="339" y="9"/>
                      <a:pt x="336" y="11"/>
                    </a:cubicBezTo>
                    <a:cubicBezTo>
                      <a:pt x="329" y="14"/>
                      <a:pt x="333" y="11"/>
                      <a:pt x="333" y="10"/>
                    </a:cubicBezTo>
                    <a:cubicBezTo>
                      <a:pt x="324" y="16"/>
                      <a:pt x="327" y="11"/>
                      <a:pt x="320" y="16"/>
                    </a:cubicBezTo>
                    <a:cubicBezTo>
                      <a:pt x="322" y="16"/>
                      <a:pt x="314" y="21"/>
                      <a:pt x="307" y="26"/>
                    </a:cubicBezTo>
                    <a:cubicBezTo>
                      <a:pt x="300" y="30"/>
                      <a:pt x="292" y="34"/>
                      <a:pt x="295" y="32"/>
                    </a:cubicBezTo>
                    <a:cubicBezTo>
                      <a:pt x="288" y="36"/>
                      <a:pt x="279" y="42"/>
                      <a:pt x="276" y="44"/>
                    </a:cubicBezTo>
                    <a:cubicBezTo>
                      <a:pt x="292" y="37"/>
                      <a:pt x="300" y="31"/>
                      <a:pt x="308" y="26"/>
                    </a:cubicBezTo>
                    <a:cubicBezTo>
                      <a:pt x="303" y="30"/>
                      <a:pt x="308" y="28"/>
                      <a:pt x="301" y="32"/>
                    </a:cubicBezTo>
                    <a:cubicBezTo>
                      <a:pt x="298" y="33"/>
                      <a:pt x="285" y="42"/>
                      <a:pt x="278" y="45"/>
                    </a:cubicBezTo>
                    <a:cubicBezTo>
                      <a:pt x="279" y="46"/>
                      <a:pt x="282" y="46"/>
                      <a:pt x="275" y="50"/>
                    </a:cubicBezTo>
                    <a:cubicBezTo>
                      <a:pt x="265" y="55"/>
                      <a:pt x="255" y="60"/>
                      <a:pt x="245" y="65"/>
                    </a:cubicBezTo>
                    <a:cubicBezTo>
                      <a:pt x="234" y="71"/>
                      <a:pt x="224" y="75"/>
                      <a:pt x="214" y="79"/>
                    </a:cubicBezTo>
                    <a:cubicBezTo>
                      <a:pt x="223" y="74"/>
                      <a:pt x="236" y="68"/>
                      <a:pt x="247" y="63"/>
                    </a:cubicBezTo>
                    <a:cubicBezTo>
                      <a:pt x="258" y="57"/>
                      <a:pt x="268" y="52"/>
                      <a:pt x="272" y="48"/>
                    </a:cubicBezTo>
                    <a:cubicBezTo>
                      <a:pt x="265" y="52"/>
                      <a:pt x="260" y="55"/>
                      <a:pt x="257" y="56"/>
                    </a:cubicBezTo>
                    <a:cubicBezTo>
                      <a:pt x="260" y="53"/>
                      <a:pt x="258" y="53"/>
                      <a:pt x="257" y="52"/>
                    </a:cubicBezTo>
                    <a:cubicBezTo>
                      <a:pt x="245" y="58"/>
                      <a:pt x="252" y="56"/>
                      <a:pt x="247" y="60"/>
                    </a:cubicBezTo>
                    <a:cubicBezTo>
                      <a:pt x="237" y="64"/>
                      <a:pt x="233" y="65"/>
                      <a:pt x="233" y="64"/>
                    </a:cubicBezTo>
                    <a:cubicBezTo>
                      <a:pt x="233" y="63"/>
                      <a:pt x="237" y="60"/>
                      <a:pt x="242" y="57"/>
                    </a:cubicBezTo>
                    <a:cubicBezTo>
                      <a:pt x="243" y="58"/>
                      <a:pt x="244" y="59"/>
                      <a:pt x="251" y="55"/>
                    </a:cubicBezTo>
                    <a:cubicBezTo>
                      <a:pt x="252" y="53"/>
                      <a:pt x="246" y="55"/>
                      <a:pt x="240" y="57"/>
                    </a:cubicBezTo>
                    <a:cubicBezTo>
                      <a:pt x="233" y="60"/>
                      <a:pt x="226" y="64"/>
                      <a:pt x="224" y="65"/>
                    </a:cubicBezTo>
                    <a:cubicBezTo>
                      <a:pt x="231" y="62"/>
                      <a:pt x="220" y="68"/>
                      <a:pt x="220" y="69"/>
                    </a:cubicBezTo>
                    <a:cubicBezTo>
                      <a:pt x="225" y="67"/>
                      <a:pt x="227" y="65"/>
                      <a:pt x="229" y="65"/>
                    </a:cubicBezTo>
                    <a:cubicBezTo>
                      <a:pt x="222" y="69"/>
                      <a:pt x="224" y="69"/>
                      <a:pt x="222" y="70"/>
                    </a:cubicBezTo>
                    <a:cubicBezTo>
                      <a:pt x="212" y="75"/>
                      <a:pt x="216" y="74"/>
                      <a:pt x="209" y="76"/>
                    </a:cubicBezTo>
                    <a:cubicBezTo>
                      <a:pt x="209" y="78"/>
                      <a:pt x="220" y="72"/>
                      <a:pt x="219" y="75"/>
                    </a:cubicBezTo>
                    <a:cubicBezTo>
                      <a:pt x="205" y="82"/>
                      <a:pt x="213" y="79"/>
                      <a:pt x="209" y="82"/>
                    </a:cubicBezTo>
                    <a:cubicBezTo>
                      <a:pt x="210" y="81"/>
                      <a:pt x="206" y="82"/>
                      <a:pt x="198" y="85"/>
                    </a:cubicBezTo>
                    <a:cubicBezTo>
                      <a:pt x="198" y="86"/>
                      <a:pt x="214" y="81"/>
                      <a:pt x="204" y="86"/>
                    </a:cubicBezTo>
                    <a:cubicBezTo>
                      <a:pt x="198" y="89"/>
                      <a:pt x="198" y="89"/>
                      <a:pt x="198" y="89"/>
                    </a:cubicBezTo>
                    <a:cubicBezTo>
                      <a:pt x="199" y="87"/>
                      <a:pt x="193" y="89"/>
                      <a:pt x="192" y="88"/>
                    </a:cubicBezTo>
                    <a:cubicBezTo>
                      <a:pt x="181" y="94"/>
                      <a:pt x="175" y="96"/>
                      <a:pt x="170" y="96"/>
                    </a:cubicBezTo>
                    <a:cubicBezTo>
                      <a:pt x="165" y="97"/>
                      <a:pt x="161" y="97"/>
                      <a:pt x="152" y="100"/>
                    </a:cubicBezTo>
                    <a:cubicBezTo>
                      <a:pt x="152" y="100"/>
                      <a:pt x="164" y="94"/>
                      <a:pt x="162" y="93"/>
                    </a:cubicBezTo>
                    <a:cubicBezTo>
                      <a:pt x="172" y="90"/>
                      <a:pt x="173" y="90"/>
                      <a:pt x="174" y="89"/>
                    </a:cubicBezTo>
                    <a:cubicBezTo>
                      <a:pt x="175" y="89"/>
                      <a:pt x="176" y="88"/>
                      <a:pt x="187" y="84"/>
                    </a:cubicBezTo>
                    <a:cubicBezTo>
                      <a:pt x="188" y="85"/>
                      <a:pt x="188" y="85"/>
                      <a:pt x="188" y="85"/>
                    </a:cubicBezTo>
                    <a:cubicBezTo>
                      <a:pt x="181" y="87"/>
                      <a:pt x="176" y="91"/>
                      <a:pt x="164" y="95"/>
                    </a:cubicBezTo>
                    <a:cubicBezTo>
                      <a:pt x="170" y="95"/>
                      <a:pt x="172" y="94"/>
                      <a:pt x="189" y="89"/>
                    </a:cubicBezTo>
                    <a:cubicBezTo>
                      <a:pt x="188" y="87"/>
                      <a:pt x="189" y="85"/>
                      <a:pt x="194" y="82"/>
                    </a:cubicBezTo>
                    <a:cubicBezTo>
                      <a:pt x="199" y="79"/>
                      <a:pt x="207" y="75"/>
                      <a:pt x="220" y="69"/>
                    </a:cubicBezTo>
                    <a:cubicBezTo>
                      <a:pt x="214" y="71"/>
                      <a:pt x="220" y="68"/>
                      <a:pt x="218" y="68"/>
                    </a:cubicBezTo>
                    <a:cubicBezTo>
                      <a:pt x="208" y="73"/>
                      <a:pt x="203" y="74"/>
                      <a:pt x="196" y="77"/>
                    </a:cubicBezTo>
                    <a:cubicBezTo>
                      <a:pt x="200" y="78"/>
                      <a:pt x="189" y="81"/>
                      <a:pt x="186" y="84"/>
                    </a:cubicBezTo>
                    <a:cubicBezTo>
                      <a:pt x="180" y="84"/>
                      <a:pt x="172" y="88"/>
                      <a:pt x="161" y="93"/>
                    </a:cubicBezTo>
                    <a:cubicBezTo>
                      <a:pt x="154" y="94"/>
                      <a:pt x="162" y="91"/>
                      <a:pt x="159" y="91"/>
                    </a:cubicBezTo>
                    <a:cubicBezTo>
                      <a:pt x="155" y="93"/>
                      <a:pt x="147" y="96"/>
                      <a:pt x="139" y="99"/>
                    </a:cubicBezTo>
                    <a:cubicBezTo>
                      <a:pt x="131" y="101"/>
                      <a:pt x="123" y="103"/>
                      <a:pt x="122" y="104"/>
                    </a:cubicBezTo>
                    <a:cubicBezTo>
                      <a:pt x="134" y="102"/>
                      <a:pt x="129" y="105"/>
                      <a:pt x="122" y="108"/>
                    </a:cubicBezTo>
                    <a:cubicBezTo>
                      <a:pt x="136" y="103"/>
                      <a:pt x="139" y="101"/>
                      <a:pt x="153" y="97"/>
                    </a:cubicBezTo>
                    <a:cubicBezTo>
                      <a:pt x="147" y="103"/>
                      <a:pt x="130" y="106"/>
                      <a:pt x="120" y="110"/>
                    </a:cubicBezTo>
                    <a:cubicBezTo>
                      <a:pt x="125" y="109"/>
                      <a:pt x="128" y="109"/>
                      <a:pt x="128" y="110"/>
                    </a:cubicBezTo>
                    <a:cubicBezTo>
                      <a:pt x="124" y="111"/>
                      <a:pt x="123" y="112"/>
                      <a:pt x="116" y="114"/>
                    </a:cubicBezTo>
                    <a:cubicBezTo>
                      <a:pt x="108" y="115"/>
                      <a:pt x="116" y="113"/>
                      <a:pt x="117" y="112"/>
                    </a:cubicBezTo>
                    <a:cubicBezTo>
                      <a:pt x="106" y="116"/>
                      <a:pt x="99" y="117"/>
                      <a:pt x="92" y="119"/>
                    </a:cubicBezTo>
                    <a:cubicBezTo>
                      <a:pt x="85" y="121"/>
                      <a:pt x="80" y="122"/>
                      <a:pt x="72" y="124"/>
                    </a:cubicBezTo>
                    <a:cubicBezTo>
                      <a:pt x="79" y="123"/>
                      <a:pt x="70" y="127"/>
                      <a:pt x="64" y="128"/>
                    </a:cubicBezTo>
                    <a:cubicBezTo>
                      <a:pt x="56" y="129"/>
                      <a:pt x="67" y="126"/>
                      <a:pt x="65" y="125"/>
                    </a:cubicBezTo>
                    <a:cubicBezTo>
                      <a:pt x="56" y="127"/>
                      <a:pt x="56" y="128"/>
                      <a:pt x="46" y="130"/>
                    </a:cubicBezTo>
                    <a:cubicBezTo>
                      <a:pt x="40" y="131"/>
                      <a:pt x="38" y="131"/>
                      <a:pt x="41" y="128"/>
                    </a:cubicBezTo>
                    <a:cubicBezTo>
                      <a:pt x="30" y="130"/>
                      <a:pt x="23" y="130"/>
                      <a:pt x="7" y="133"/>
                    </a:cubicBezTo>
                    <a:cubicBezTo>
                      <a:pt x="15" y="133"/>
                      <a:pt x="18" y="135"/>
                      <a:pt x="20" y="135"/>
                    </a:cubicBezTo>
                    <a:cubicBezTo>
                      <a:pt x="18" y="134"/>
                      <a:pt x="33" y="134"/>
                      <a:pt x="33" y="132"/>
                    </a:cubicBezTo>
                    <a:cubicBezTo>
                      <a:pt x="26" y="134"/>
                      <a:pt x="15" y="134"/>
                      <a:pt x="24" y="132"/>
                    </a:cubicBezTo>
                    <a:cubicBezTo>
                      <a:pt x="29" y="132"/>
                      <a:pt x="32" y="132"/>
                      <a:pt x="39" y="131"/>
                    </a:cubicBezTo>
                    <a:cubicBezTo>
                      <a:pt x="37" y="134"/>
                      <a:pt x="30" y="136"/>
                      <a:pt x="21" y="137"/>
                    </a:cubicBezTo>
                    <a:cubicBezTo>
                      <a:pt x="13" y="139"/>
                      <a:pt x="4" y="140"/>
                      <a:pt x="0" y="143"/>
                    </a:cubicBezTo>
                    <a:cubicBezTo>
                      <a:pt x="42" y="137"/>
                      <a:pt x="84" y="128"/>
                      <a:pt x="122" y="116"/>
                    </a:cubicBezTo>
                    <a:cubicBezTo>
                      <a:pt x="113" y="119"/>
                      <a:pt x="121" y="120"/>
                      <a:pt x="125" y="118"/>
                    </a:cubicBezTo>
                    <a:cubicBezTo>
                      <a:pt x="118" y="118"/>
                      <a:pt x="135" y="113"/>
                      <a:pt x="146" y="110"/>
                    </a:cubicBezTo>
                    <a:cubicBezTo>
                      <a:pt x="153" y="107"/>
                      <a:pt x="139" y="111"/>
                      <a:pt x="147" y="107"/>
                    </a:cubicBezTo>
                    <a:cubicBezTo>
                      <a:pt x="156" y="104"/>
                      <a:pt x="154" y="106"/>
                      <a:pt x="155" y="107"/>
                    </a:cubicBezTo>
                    <a:cubicBezTo>
                      <a:pt x="176" y="98"/>
                      <a:pt x="199" y="91"/>
                      <a:pt x="223" y="79"/>
                    </a:cubicBezTo>
                    <a:cubicBezTo>
                      <a:pt x="221" y="80"/>
                      <a:pt x="217" y="81"/>
                      <a:pt x="217" y="81"/>
                    </a:cubicBezTo>
                    <a:cubicBezTo>
                      <a:pt x="224" y="78"/>
                      <a:pt x="223" y="78"/>
                      <a:pt x="232" y="74"/>
                    </a:cubicBezTo>
                    <a:cubicBezTo>
                      <a:pt x="237" y="73"/>
                      <a:pt x="226" y="79"/>
                      <a:pt x="233" y="75"/>
                    </a:cubicBezTo>
                    <a:cubicBezTo>
                      <a:pt x="241" y="70"/>
                      <a:pt x="231" y="74"/>
                      <a:pt x="240" y="69"/>
                    </a:cubicBezTo>
                    <a:close/>
                    <a:moveTo>
                      <a:pt x="261" y="59"/>
                    </a:moveTo>
                    <a:cubicBezTo>
                      <a:pt x="265" y="57"/>
                      <a:pt x="272" y="53"/>
                      <a:pt x="278" y="50"/>
                    </a:cubicBezTo>
                    <a:cubicBezTo>
                      <a:pt x="283" y="46"/>
                      <a:pt x="288" y="44"/>
                      <a:pt x="289" y="45"/>
                    </a:cubicBezTo>
                    <a:cubicBezTo>
                      <a:pt x="286" y="47"/>
                      <a:pt x="279" y="51"/>
                      <a:pt x="274" y="54"/>
                    </a:cubicBezTo>
                    <a:cubicBezTo>
                      <a:pt x="268" y="57"/>
                      <a:pt x="262" y="59"/>
                      <a:pt x="261" y="59"/>
                    </a:cubicBezTo>
                    <a:close/>
                    <a:moveTo>
                      <a:pt x="89" y="125"/>
                    </a:moveTo>
                    <a:cubicBezTo>
                      <a:pt x="85" y="126"/>
                      <a:pt x="81" y="127"/>
                      <a:pt x="76" y="128"/>
                    </a:cubicBezTo>
                    <a:cubicBezTo>
                      <a:pt x="74" y="128"/>
                      <a:pt x="78" y="126"/>
                      <a:pt x="82" y="125"/>
                    </a:cubicBezTo>
                    <a:cubicBezTo>
                      <a:pt x="86" y="124"/>
                      <a:pt x="91" y="123"/>
                      <a:pt x="89" y="125"/>
                    </a:cubicBezTo>
                    <a:close/>
                    <a:moveTo>
                      <a:pt x="143" y="107"/>
                    </a:moveTo>
                    <a:cubicBezTo>
                      <a:pt x="137" y="107"/>
                      <a:pt x="150" y="102"/>
                      <a:pt x="157" y="101"/>
                    </a:cubicBezTo>
                    <a:cubicBezTo>
                      <a:pt x="153" y="103"/>
                      <a:pt x="151" y="104"/>
                      <a:pt x="143" y="107"/>
                    </a:cubicBezTo>
                    <a:close/>
                    <a:moveTo>
                      <a:pt x="88" y="123"/>
                    </a:moveTo>
                    <a:cubicBezTo>
                      <a:pt x="83" y="124"/>
                      <a:pt x="82" y="124"/>
                      <a:pt x="77" y="125"/>
                    </a:cubicBezTo>
                    <a:cubicBezTo>
                      <a:pt x="76" y="123"/>
                      <a:pt x="92" y="122"/>
                      <a:pt x="96" y="119"/>
                    </a:cubicBezTo>
                    <a:cubicBezTo>
                      <a:pt x="103" y="118"/>
                      <a:pt x="100" y="119"/>
                      <a:pt x="96" y="120"/>
                    </a:cubicBezTo>
                    <a:cubicBezTo>
                      <a:pt x="91" y="122"/>
                      <a:pt x="86" y="123"/>
                      <a:pt x="88" y="123"/>
                    </a:cubicBezTo>
                    <a:close/>
                    <a:moveTo>
                      <a:pt x="227" y="71"/>
                    </a:moveTo>
                    <a:cubicBezTo>
                      <a:pt x="218" y="75"/>
                      <a:pt x="233" y="67"/>
                      <a:pt x="232" y="67"/>
                    </a:cubicBezTo>
                    <a:cubicBezTo>
                      <a:pt x="241" y="62"/>
                      <a:pt x="239" y="65"/>
                      <a:pt x="248" y="60"/>
                    </a:cubicBezTo>
                    <a:cubicBezTo>
                      <a:pt x="248" y="62"/>
                      <a:pt x="242" y="64"/>
                      <a:pt x="237" y="67"/>
                    </a:cubicBezTo>
                    <a:cubicBezTo>
                      <a:pt x="231" y="69"/>
                      <a:pt x="226" y="71"/>
                      <a:pt x="22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3" name="Freeform 7021">
                <a:extLst>
                  <a:ext uri="{FF2B5EF4-FFF2-40B4-BE49-F238E27FC236}">
                    <a16:creationId xmlns:a16="http://schemas.microsoft.com/office/drawing/2014/main" id="{C3A400F3-DC3C-40AE-B66D-A990AD210C6B}"/>
                  </a:ext>
                </a:extLst>
              </p:cNvPr>
              <p:cNvSpPr>
                <a:spLocks/>
              </p:cNvSpPr>
              <p:nvPr/>
            </p:nvSpPr>
            <p:spPr bwMode="auto">
              <a:xfrm>
                <a:off x="2003" y="2489"/>
                <a:ext cx="12" cy="9"/>
              </a:xfrm>
              <a:custGeom>
                <a:avLst/>
                <a:gdLst>
                  <a:gd name="T0" fmla="*/ 20 w 21"/>
                  <a:gd name="T1" fmla="*/ 15 h 15"/>
                  <a:gd name="T2" fmla="*/ 0 w 21"/>
                  <a:gd name="T3" fmla="*/ 0 h 15"/>
                  <a:gd name="T4" fmla="*/ 20 w 21"/>
                  <a:gd name="T5" fmla="*/ 13 h 15"/>
                  <a:gd name="T6" fmla="*/ 20 w 21"/>
                  <a:gd name="T7" fmla="*/ 15 h 15"/>
                </a:gdLst>
                <a:ahLst/>
                <a:cxnLst>
                  <a:cxn ang="0">
                    <a:pos x="T0" y="T1"/>
                  </a:cxn>
                  <a:cxn ang="0">
                    <a:pos x="T2" y="T3"/>
                  </a:cxn>
                  <a:cxn ang="0">
                    <a:pos x="T4" y="T5"/>
                  </a:cxn>
                  <a:cxn ang="0">
                    <a:pos x="T6" y="T7"/>
                  </a:cxn>
                </a:cxnLst>
                <a:rect l="0" t="0" r="r" b="b"/>
                <a:pathLst>
                  <a:path w="21" h="15">
                    <a:moveTo>
                      <a:pt x="20" y="15"/>
                    </a:moveTo>
                    <a:cubicBezTo>
                      <a:pt x="18" y="15"/>
                      <a:pt x="14" y="8"/>
                      <a:pt x="0" y="0"/>
                    </a:cubicBezTo>
                    <a:cubicBezTo>
                      <a:pt x="2" y="1"/>
                      <a:pt x="15" y="9"/>
                      <a:pt x="20" y="13"/>
                    </a:cubicBezTo>
                    <a:cubicBezTo>
                      <a:pt x="16" y="11"/>
                      <a:pt x="21" y="14"/>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4" name="Freeform 7022">
                <a:extLst>
                  <a:ext uri="{FF2B5EF4-FFF2-40B4-BE49-F238E27FC236}">
                    <a16:creationId xmlns:a16="http://schemas.microsoft.com/office/drawing/2014/main" id="{C51C242D-2C35-4ED7-B0B6-BD998D5735F0}"/>
                  </a:ext>
                </a:extLst>
              </p:cNvPr>
              <p:cNvSpPr>
                <a:spLocks/>
              </p:cNvSpPr>
              <p:nvPr/>
            </p:nvSpPr>
            <p:spPr bwMode="auto">
              <a:xfrm>
                <a:off x="2504" y="2488"/>
                <a:ext cx="22" cy="14"/>
              </a:xfrm>
              <a:custGeom>
                <a:avLst/>
                <a:gdLst>
                  <a:gd name="T0" fmla="*/ 40 w 40"/>
                  <a:gd name="T1" fmla="*/ 0 h 26"/>
                  <a:gd name="T2" fmla="*/ 26 w 40"/>
                  <a:gd name="T3" fmla="*/ 10 h 26"/>
                  <a:gd name="T4" fmla="*/ 2 w 40"/>
                  <a:gd name="T5" fmla="*/ 26 h 26"/>
                  <a:gd name="T6" fmla="*/ 0 w 40"/>
                  <a:gd name="T7" fmla="*/ 25 h 26"/>
                  <a:gd name="T8" fmla="*/ 7 w 40"/>
                  <a:gd name="T9" fmla="*/ 19 h 26"/>
                  <a:gd name="T10" fmla="*/ 18 w 40"/>
                  <a:gd name="T11" fmla="*/ 12 h 26"/>
                  <a:gd name="T12" fmla="*/ 40 w 40"/>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40" h="26">
                    <a:moveTo>
                      <a:pt x="40" y="0"/>
                    </a:moveTo>
                    <a:cubicBezTo>
                      <a:pt x="40" y="0"/>
                      <a:pt x="34" y="4"/>
                      <a:pt x="26" y="10"/>
                    </a:cubicBezTo>
                    <a:cubicBezTo>
                      <a:pt x="18" y="15"/>
                      <a:pt x="8" y="22"/>
                      <a:pt x="2" y="26"/>
                    </a:cubicBezTo>
                    <a:cubicBezTo>
                      <a:pt x="5" y="23"/>
                      <a:pt x="1" y="26"/>
                      <a:pt x="0" y="25"/>
                    </a:cubicBezTo>
                    <a:cubicBezTo>
                      <a:pt x="8" y="21"/>
                      <a:pt x="4" y="21"/>
                      <a:pt x="7" y="19"/>
                    </a:cubicBezTo>
                    <a:cubicBezTo>
                      <a:pt x="13" y="17"/>
                      <a:pt x="13" y="16"/>
                      <a:pt x="18" y="12"/>
                    </a:cubicBezTo>
                    <a:cubicBezTo>
                      <a:pt x="19" y="13"/>
                      <a:pt x="28"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5" name="Freeform 7023">
                <a:extLst>
                  <a:ext uri="{FF2B5EF4-FFF2-40B4-BE49-F238E27FC236}">
                    <a16:creationId xmlns:a16="http://schemas.microsoft.com/office/drawing/2014/main" id="{2BA52FEE-0D9A-46EB-B920-66D6DCB487C2}"/>
                  </a:ext>
                </a:extLst>
              </p:cNvPr>
              <p:cNvSpPr>
                <a:spLocks/>
              </p:cNvSpPr>
              <p:nvPr/>
            </p:nvSpPr>
            <p:spPr bwMode="auto">
              <a:xfrm>
                <a:off x="2250" y="2564"/>
                <a:ext cx="64" cy="6"/>
              </a:xfrm>
              <a:custGeom>
                <a:avLst/>
                <a:gdLst>
                  <a:gd name="T0" fmla="*/ 97 w 113"/>
                  <a:gd name="T1" fmla="*/ 3 h 10"/>
                  <a:gd name="T2" fmla="*/ 81 w 113"/>
                  <a:gd name="T3" fmla="*/ 7 h 10"/>
                  <a:gd name="T4" fmla="*/ 42 w 113"/>
                  <a:gd name="T5" fmla="*/ 9 h 10"/>
                  <a:gd name="T6" fmla="*/ 73 w 113"/>
                  <a:gd name="T7" fmla="*/ 8 h 10"/>
                  <a:gd name="T8" fmla="*/ 103 w 113"/>
                  <a:gd name="T9" fmla="*/ 5 h 10"/>
                  <a:gd name="T10" fmla="*/ 108 w 113"/>
                  <a:gd name="T11" fmla="*/ 7 h 10"/>
                  <a:gd name="T12" fmla="*/ 72 w 113"/>
                  <a:gd name="T13" fmla="*/ 9 h 10"/>
                  <a:gd name="T14" fmla="*/ 36 w 113"/>
                  <a:gd name="T15" fmla="*/ 10 h 10"/>
                  <a:gd name="T16" fmla="*/ 38 w 113"/>
                  <a:gd name="T17" fmla="*/ 8 h 10"/>
                  <a:gd name="T18" fmla="*/ 11 w 113"/>
                  <a:gd name="T19" fmla="*/ 8 h 10"/>
                  <a:gd name="T20" fmla="*/ 0 w 113"/>
                  <a:gd name="T21" fmla="*/ 7 h 10"/>
                  <a:gd name="T22" fmla="*/ 37 w 113"/>
                  <a:gd name="T23" fmla="*/ 7 h 10"/>
                  <a:gd name="T24" fmla="*/ 71 w 113"/>
                  <a:gd name="T25" fmla="*/ 6 h 10"/>
                  <a:gd name="T26" fmla="*/ 87 w 113"/>
                  <a:gd name="T27" fmla="*/ 4 h 10"/>
                  <a:gd name="T28" fmla="*/ 96 w 113"/>
                  <a:gd name="T29" fmla="*/ 1 h 10"/>
                  <a:gd name="T30" fmla="*/ 113 w 113"/>
                  <a:gd name="T31" fmla="*/ 0 h 10"/>
                  <a:gd name="T32" fmla="*/ 97 w 113"/>
                  <a:gd name="T3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0">
                    <a:moveTo>
                      <a:pt x="97" y="3"/>
                    </a:moveTo>
                    <a:cubicBezTo>
                      <a:pt x="104" y="4"/>
                      <a:pt x="94" y="6"/>
                      <a:pt x="81" y="7"/>
                    </a:cubicBezTo>
                    <a:cubicBezTo>
                      <a:pt x="67" y="8"/>
                      <a:pt x="49" y="8"/>
                      <a:pt x="42" y="9"/>
                    </a:cubicBezTo>
                    <a:cubicBezTo>
                      <a:pt x="50" y="9"/>
                      <a:pt x="62" y="9"/>
                      <a:pt x="73" y="8"/>
                    </a:cubicBezTo>
                    <a:cubicBezTo>
                      <a:pt x="84" y="8"/>
                      <a:pt x="95" y="6"/>
                      <a:pt x="103" y="5"/>
                    </a:cubicBezTo>
                    <a:cubicBezTo>
                      <a:pt x="110" y="4"/>
                      <a:pt x="105" y="6"/>
                      <a:pt x="108" y="7"/>
                    </a:cubicBezTo>
                    <a:cubicBezTo>
                      <a:pt x="98" y="7"/>
                      <a:pt x="85" y="8"/>
                      <a:pt x="72" y="9"/>
                    </a:cubicBezTo>
                    <a:cubicBezTo>
                      <a:pt x="59" y="10"/>
                      <a:pt x="45" y="10"/>
                      <a:pt x="36" y="10"/>
                    </a:cubicBezTo>
                    <a:cubicBezTo>
                      <a:pt x="25" y="10"/>
                      <a:pt x="39" y="9"/>
                      <a:pt x="38" y="8"/>
                    </a:cubicBezTo>
                    <a:cubicBezTo>
                      <a:pt x="31" y="8"/>
                      <a:pt x="13" y="7"/>
                      <a:pt x="11" y="8"/>
                    </a:cubicBezTo>
                    <a:cubicBezTo>
                      <a:pt x="7" y="8"/>
                      <a:pt x="7" y="7"/>
                      <a:pt x="0" y="7"/>
                    </a:cubicBezTo>
                    <a:cubicBezTo>
                      <a:pt x="37" y="7"/>
                      <a:pt x="37" y="7"/>
                      <a:pt x="37" y="7"/>
                    </a:cubicBezTo>
                    <a:cubicBezTo>
                      <a:pt x="51" y="6"/>
                      <a:pt x="65" y="6"/>
                      <a:pt x="71" y="6"/>
                    </a:cubicBezTo>
                    <a:cubicBezTo>
                      <a:pt x="74" y="5"/>
                      <a:pt x="81" y="5"/>
                      <a:pt x="87" y="4"/>
                    </a:cubicBezTo>
                    <a:cubicBezTo>
                      <a:pt x="93" y="3"/>
                      <a:pt x="97" y="3"/>
                      <a:pt x="96" y="1"/>
                    </a:cubicBezTo>
                    <a:cubicBezTo>
                      <a:pt x="104" y="0"/>
                      <a:pt x="109" y="0"/>
                      <a:pt x="113" y="0"/>
                    </a:cubicBezTo>
                    <a:cubicBezTo>
                      <a:pt x="112" y="2"/>
                      <a:pt x="103" y="1"/>
                      <a:pt x="9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6" name="Freeform 7024">
                <a:extLst>
                  <a:ext uri="{FF2B5EF4-FFF2-40B4-BE49-F238E27FC236}">
                    <a16:creationId xmlns:a16="http://schemas.microsoft.com/office/drawing/2014/main" id="{0A05B45E-D98E-4BE5-82EA-9B40EB852EE1}"/>
                  </a:ext>
                </a:extLst>
              </p:cNvPr>
              <p:cNvSpPr>
                <a:spLocks/>
              </p:cNvSpPr>
              <p:nvPr/>
            </p:nvSpPr>
            <p:spPr bwMode="auto">
              <a:xfrm>
                <a:off x="2220" y="2566"/>
                <a:ext cx="28" cy="2"/>
              </a:xfrm>
              <a:custGeom>
                <a:avLst/>
                <a:gdLst>
                  <a:gd name="T0" fmla="*/ 34 w 48"/>
                  <a:gd name="T1" fmla="*/ 2 h 5"/>
                  <a:gd name="T2" fmla="*/ 48 w 48"/>
                  <a:gd name="T3" fmla="*/ 4 h 5"/>
                  <a:gd name="T4" fmla="*/ 36 w 48"/>
                  <a:gd name="T5" fmla="*/ 4 h 5"/>
                  <a:gd name="T6" fmla="*/ 18 w 48"/>
                  <a:gd name="T7" fmla="*/ 2 h 5"/>
                  <a:gd name="T8" fmla="*/ 1 w 48"/>
                  <a:gd name="T9" fmla="*/ 0 h 5"/>
                  <a:gd name="T10" fmla="*/ 41 w 48"/>
                  <a:gd name="T11" fmla="*/ 2 h 5"/>
                  <a:gd name="T12" fmla="*/ 34 w 48"/>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48" h="5">
                    <a:moveTo>
                      <a:pt x="34" y="2"/>
                    </a:moveTo>
                    <a:cubicBezTo>
                      <a:pt x="36" y="3"/>
                      <a:pt x="43" y="3"/>
                      <a:pt x="48" y="4"/>
                    </a:cubicBezTo>
                    <a:cubicBezTo>
                      <a:pt x="46" y="4"/>
                      <a:pt x="44" y="5"/>
                      <a:pt x="36" y="4"/>
                    </a:cubicBezTo>
                    <a:cubicBezTo>
                      <a:pt x="36" y="3"/>
                      <a:pt x="27" y="3"/>
                      <a:pt x="18" y="2"/>
                    </a:cubicBezTo>
                    <a:cubicBezTo>
                      <a:pt x="9" y="2"/>
                      <a:pt x="0" y="1"/>
                      <a:pt x="1" y="0"/>
                    </a:cubicBezTo>
                    <a:cubicBezTo>
                      <a:pt x="14" y="2"/>
                      <a:pt x="32" y="3"/>
                      <a:pt x="41" y="2"/>
                    </a:cubicBezTo>
                    <a:cubicBezTo>
                      <a:pt x="41" y="3"/>
                      <a:pt x="37" y="3"/>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7" name="Freeform 7025">
                <a:extLst>
                  <a:ext uri="{FF2B5EF4-FFF2-40B4-BE49-F238E27FC236}">
                    <a16:creationId xmlns:a16="http://schemas.microsoft.com/office/drawing/2014/main" id="{B95FA025-CDD3-4C8C-9293-DBADB72A176C}"/>
                  </a:ext>
                </a:extLst>
              </p:cNvPr>
              <p:cNvSpPr>
                <a:spLocks/>
              </p:cNvSpPr>
              <p:nvPr/>
            </p:nvSpPr>
            <p:spPr bwMode="auto">
              <a:xfrm>
                <a:off x="2549" y="2453"/>
                <a:ext cx="14" cy="12"/>
              </a:xfrm>
              <a:custGeom>
                <a:avLst/>
                <a:gdLst>
                  <a:gd name="T0" fmla="*/ 26 w 26"/>
                  <a:gd name="T1" fmla="*/ 0 h 22"/>
                  <a:gd name="T2" fmla="*/ 1 w 26"/>
                  <a:gd name="T3" fmla="*/ 22 h 22"/>
                  <a:gd name="T4" fmla="*/ 20 w 26"/>
                  <a:gd name="T5" fmla="*/ 4 h 22"/>
                  <a:gd name="T6" fmla="*/ 26 w 26"/>
                  <a:gd name="T7" fmla="*/ 0 h 22"/>
                </a:gdLst>
                <a:ahLst/>
                <a:cxnLst>
                  <a:cxn ang="0">
                    <a:pos x="T0" y="T1"/>
                  </a:cxn>
                  <a:cxn ang="0">
                    <a:pos x="T2" y="T3"/>
                  </a:cxn>
                  <a:cxn ang="0">
                    <a:pos x="T4" y="T5"/>
                  </a:cxn>
                  <a:cxn ang="0">
                    <a:pos x="T6" y="T7"/>
                  </a:cxn>
                </a:cxnLst>
                <a:rect l="0" t="0" r="r" b="b"/>
                <a:pathLst>
                  <a:path w="26" h="22">
                    <a:moveTo>
                      <a:pt x="26" y="0"/>
                    </a:moveTo>
                    <a:cubicBezTo>
                      <a:pt x="21" y="5"/>
                      <a:pt x="8" y="17"/>
                      <a:pt x="1" y="22"/>
                    </a:cubicBezTo>
                    <a:cubicBezTo>
                      <a:pt x="0" y="21"/>
                      <a:pt x="12" y="13"/>
                      <a:pt x="20" y="4"/>
                    </a:cubicBezTo>
                    <a:cubicBezTo>
                      <a:pt x="22" y="4"/>
                      <a:pt x="23" y="3"/>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8" name="Freeform 7026">
                <a:extLst>
                  <a:ext uri="{FF2B5EF4-FFF2-40B4-BE49-F238E27FC236}">
                    <a16:creationId xmlns:a16="http://schemas.microsoft.com/office/drawing/2014/main" id="{3CAB61B9-F7F0-4DA1-8F36-15A37482CF7A}"/>
                  </a:ext>
                </a:extLst>
              </p:cNvPr>
              <p:cNvSpPr>
                <a:spLocks/>
              </p:cNvSpPr>
              <p:nvPr/>
            </p:nvSpPr>
            <p:spPr bwMode="auto">
              <a:xfrm>
                <a:off x="2230" y="2564"/>
                <a:ext cx="14" cy="2"/>
              </a:xfrm>
              <a:custGeom>
                <a:avLst/>
                <a:gdLst>
                  <a:gd name="T0" fmla="*/ 23 w 25"/>
                  <a:gd name="T1" fmla="*/ 3 h 4"/>
                  <a:gd name="T2" fmla="*/ 20 w 25"/>
                  <a:gd name="T3" fmla="*/ 3 h 4"/>
                  <a:gd name="T4" fmla="*/ 13 w 25"/>
                  <a:gd name="T5" fmla="*/ 4 h 4"/>
                  <a:gd name="T6" fmla="*/ 0 w 25"/>
                  <a:gd name="T7" fmla="*/ 2 h 4"/>
                  <a:gd name="T8" fmla="*/ 16 w 25"/>
                  <a:gd name="T9" fmla="*/ 3 h 4"/>
                  <a:gd name="T10" fmla="*/ 5 w 25"/>
                  <a:gd name="T11" fmla="*/ 1 h 4"/>
                  <a:gd name="T12" fmla="*/ 25 w 25"/>
                  <a:gd name="T13" fmla="*/ 1 h 4"/>
                  <a:gd name="T14" fmla="*/ 23 w 2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
                    <a:moveTo>
                      <a:pt x="23" y="3"/>
                    </a:moveTo>
                    <a:cubicBezTo>
                      <a:pt x="23" y="4"/>
                      <a:pt x="20" y="3"/>
                      <a:pt x="20" y="3"/>
                    </a:cubicBezTo>
                    <a:cubicBezTo>
                      <a:pt x="14" y="3"/>
                      <a:pt x="13" y="3"/>
                      <a:pt x="13" y="4"/>
                    </a:cubicBezTo>
                    <a:cubicBezTo>
                      <a:pt x="10" y="3"/>
                      <a:pt x="5" y="3"/>
                      <a:pt x="0" y="2"/>
                    </a:cubicBezTo>
                    <a:cubicBezTo>
                      <a:pt x="2" y="2"/>
                      <a:pt x="10" y="2"/>
                      <a:pt x="16" y="3"/>
                    </a:cubicBezTo>
                    <a:cubicBezTo>
                      <a:pt x="17" y="2"/>
                      <a:pt x="11" y="1"/>
                      <a:pt x="5" y="1"/>
                    </a:cubicBezTo>
                    <a:cubicBezTo>
                      <a:pt x="9" y="0"/>
                      <a:pt x="16" y="1"/>
                      <a:pt x="25" y="1"/>
                    </a:cubicBezTo>
                    <a:cubicBezTo>
                      <a:pt x="25" y="2"/>
                      <a:pt x="13" y="2"/>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9" name="Freeform 7027">
                <a:extLst>
                  <a:ext uri="{FF2B5EF4-FFF2-40B4-BE49-F238E27FC236}">
                    <a16:creationId xmlns:a16="http://schemas.microsoft.com/office/drawing/2014/main" id="{59CB3875-86FA-40D6-A61E-E04681EF65AE}"/>
                  </a:ext>
                </a:extLst>
              </p:cNvPr>
              <p:cNvSpPr>
                <a:spLocks/>
              </p:cNvSpPr>
              <p:nvPr/>
            </p:nvSpPr>
            <p:spPr bwMode="auto">
              <a:xfrm>
                <a:off x="2575" y="2411"/>
                <a:ext cx="28" cy="27"/>
              </a:xfrm>
              <a:custGeom>
                <a:avLst/>
                <a:gdLst>
                  <a:gd name="T0" fmla="*/ 15 w 50"/>
                  <a:gd name="T1" fmla="*/ 36 h 47"/>
                  <a:gd name="T2" fmla="*/ 22 w 50"/>
                  <a:gd name="T3" fmla="*/ 28 h 47"/>
                  <a:gd name="T4" fmla="*/ 28 w 50"/>
                  <a:gd name="T5" fmla="*/ 19 h 47"/>
                  <a:gd name="T6" fmla="*/ 41 w 50"/>
                  <a:gd name="T7" fmla="*/ 8 h 47"/>
                  <a:gd name="T8" fmla="*/ 39 w 50"/>
                  <a:gd name="T9" fmla="*/ 7 h 47"/>
                  <a:gd name="T10" fmla="*/ 46 w 50"/>
                  <a:gd name="T11" fmla="*/ 0 h 47"/>
                  <a:gd name="T12" fmla="*/ 50 w 50"/>
                  <a:gd name="T13" fmla="*/ 1 h 47"/>
                  <a:gd name="T14" fmla="*/ 34 w 50"/>
                  <a:gd name="T15" fmla="*/ 18 h 47"/>
                  <a:gd name="T16" fmla="*/ 30 w 50"/>
                  <a:gd name="T17" fmla="*/ 20 h 47"/>
                  <a:gd name="T18" fmla="*/ 1 w 50"/>
                  <a:gd name="T19" fmla="*/ 47 h 47"/>
                  <a:gd name="T20" fmla="*/ 15 w 50"/>
                  <a:gd name="T21"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7">
                    <a:moveTo>
                      <a:pt x="15" y="36"/>
                    </a:moveTo>
                    <a:cubicBezTo>
                      <a:pt x="15" y="34"/>
                      <a:pt x="19" y="31"/>
                      <a:pt x="22" y="28"/>
                    </a:cubicBezTo>
                    <a:cubicBezTo>
                      <a:pt x="25" y="24"/>
                      <a:pt x="29" y="21"/>
                      <a:pt x="28" y="19"/>
                    </a:cubicBezTo>
                    <a:cubicBezTo>
                      <a:pt x="32" y="16"/>
                      <a:pt x="39" y="7"/>
                      <a:pt x="41" y="8"/>
                    </a:cubicBezTo>
                    <a:cubicBezTo>
                      <a:pt x="47" y="0"/>
                      <a:pt x="38" y="10"/>
                      <a:pt x="39" y="7"/>
                    </a:cubicBezTo>
                    <a:cubicBezTo>
                      <a:pt x="41" y="5"/>
                      <a:pt x="42" y="5"/>
                      <a:pt x="46" y="0"/>
                    </a:cubicBezTo>
                    <a:cubicBezTo>
                      <a:pt x="50" y="1"/>
                      <a:pt x="50" y="1"/>
                      <a:pt x="50" y="1"/>
                    </a:cubicBezTo>
                    <a:cubicBezTo>
                      <a:pt x="44" y="7"/>
                      <a:pt x="30" y="18"/>
                      <a:pt x="34" y="18"/>
                    </a:cubicBezTo>
                    <a:cubicBezTo>
                      <a:pt x="32" y="20"/>
                      <a:pt x="31" y="19"/>
                      <a:pt x="30" y="20"/>
                    </a:cubicBezTo>
                    <a:cubicBezTo>
                      <a:pt x="22" y="32"/>
                      <a:pt x="14" y="39"/>
                      <a:pt x="1" y="47"/>
                    </a:cubicBezTo>
                    <a:cubicBezTo>
                      <a:pt x="0" y="47"/>
                      <a:pt x="12" y="37"/>
                      <a:pt x="15"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0" name="Freeform 7028">
                <a:extLst>
                  <a:ext uri="{FF2B5EF4-FFF2-40B4-BE49-F238E27FC236}">
                    <a16:creationId xmlns:a16="http://schemas.microsoft.com/office/drawing/2014/main" id="{0C04286B-B9AC-4346-ACF4-AC079303DED3}"/>
                  </a:ext>
                </a:extLst>
              </p:cNvPr>
              <p:cNvSpPr>
                <a:spLocks/>
              </p:cNvSpPr>
              <p:nvPr/>
            </p:nvSpPr>
            <p:spPr bwMode="auto">
              <a:xfrm>
                <a:off x="2606" y="2369"/>
                <a:ext cx="27" cy="38"/>
              </a:xfrm>
              <a:custGeom>
                <a:avLst/>
                <a:gdLst>
                  <a:gd name="T0" fmla="*/ 14 w 49"/>
                  <a:gd name="T1" fmla="*/ 49 h 67"/>
                  <a:gd name="T2" fmla="*/ 7 w 49"/>
                  <a:gd name="T3" fmla="*/ 57 h 67"/>
                  <a:gd name="T4" fmla="*/ 9 w 49"/>
                  <a:gd name="T5" fmla="*/ 51 h 67"/>
                  <a:gd name="T6" fmla="*/ 17 w 49"/>
                  <a:gd name="T7" fmla="*/ 44 h 67"/>
                  <a:gd name="T8" fmla="*/ 17 w 49"/>
                  <a:gd name="T9" fmla="*/ 38 h 67"/>
                  <a:gd name="T10" fmla="*/ 30 w 49"/>
                  <a:gd name="T11" fmla="*/ 23 h 67"/>
                  <a:gd name="T12" fmla="*/ 35 w 49"/>
                  <a:gd name="T13" fmla="*/ 15 h 67"/>
                  <a:gd name="T14" fmla="*/ 43 w 49"/>
                  <a:gd name="T15" fmla="*/ 7 h 67"/>
                  <a:gd name="T16" fmla="*/ 35 w 49"/>
                  <a:gd name="T17" fmla="*/ 18 h 67"/>
                  <a:gd name="T18" fmla="*/ 44 w 49"/>
                  <a:gd name="T19" fmla="*/ 7 h 67"/>
                  <a:gd name="T20" fmla="*/ 46 w 49"/>
                  <a:gd name="T21" fmla="*/ 7 h 67"/>
                  <a:gd name="T22" fmla="*/ 40 w 49"/>
                  <a:gd name="T23" fmla="*/ 18 h 67"/>
                  <a:gd name="T24" fmla="*/ 21 w 49"/>
                  <a:gd name="T25" fmla="*/ 43 h 67"/>
                  <a:gd name="T26" fmla="*/ 6 w 49"/>
                  <a:gd name="T27" fmla="*/ 62 h 67"/>
                  <a:gd name="T28" fmla="*/ 0 w 49"/>
                  <a:gd name="T29" fmla="*/ 67 h 67"/>
                  <a:gd name="T30" fmla="*/ 14 w 49"/>
                  <a:gd name="T31"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67">
                    <a:moveTo>
                      <a:pt x="14" y="49"/>
                    </a:moveTo>
                    <a:cubicBezTo>
                      <a:pt x="19" y="43"/>
                      <a:pt x="11" y="51"/>
                      <a:pt x="7" y="57"/>
                    </a:cubicBezTo>
                    <a:cubicBezTo>
                      <a:pt x="7" y="55"/>
                      <a:pt x="13" y="49"/>
                      <a:pt x="9" y="51"/>
                    </a:cubicBezTo>
                    <a:cubicBezTo>
                      <a:pt x="13" y="46"/>
                      <a:pt x="16" y="43"/>
                      <a:pt x="17" y="44"/>
                    </a:cubicBezTo>
                    <a:cubicBezTo>
                      <a:pt x="22" y="36"/>
                      <a:pt x="18" y="39"/>
                      <a:pt x="17" y="38"/>
                    </a:cubicBezTo>
                    <a:cubicBezTo>
                      <a:pt x="22" y="31"/>
                      <a:pt x="24" y="31"/>
                      <a:pt x="30" y="23"/>
                    </a:cubicBezTo>
                    <a:cubicBezTo>
                      <a:pt x="26" y="26"/>
                      <a:pt x="38" y="12"/>
                      <a:pt x="35" y="15"/>
                    </a:cubicBezTo>
                    <a:cubicBezTo>
                      <a:pt x="36" y="11"/>
                      <a:pt x="42" y="6"/>
                      <a:pt x="43" y="7"/>
                    </a:cubicBezTo>
                    <a:cubicBezTo>
                      <a:pt x="40" y="11"/>
                      <a:pt x="38" y="14"/>
                      <a:pt x="35" y="18"/>
                    </a:cubicBezTo>
                    <a:cubicBezTo>
                      <a:pt x="35" y="20"/>
                      <a:pt x="45" y="6"/>
                      <a:pt x="44" y="7"/>
                    </a:cubicBezTo>
                    <a:cubicBezTo>
                      <a:pt x="49" y="0"/>
                      <a:pt x="42" y="11"/>
                      <a:pt x="46" y="7"/>
                    </a:cubicBezTo>
                    <a:cubicBezTo>
                      <a:pt x="39" y="18"/>
                      <a:pt x="35" y="23"/>
                      <a:pt x="40" y="18"/>
                    </a:cubicBezTo>
                    <a:cubicBezTo>
                      <a:pt x="33" y="29"/>
                      <a:pt x="27" y="36"/>
                      <a:pt x="21" y="43"/>
                    </a:cubicBezTo>
                    <a:cubicBezTo>
                      <a:pt x="16" y="49"/>
                      <a:pt x="12" y="55"/>
                      <a:pt x="6" y="62"/>
                    </a:cubicBezTo>
                    <a:cubicBezTo>
                      <a:pt x="5" y="62"/>
                      <a:pt x="3" y="64"/>
                      <a:pt x="0" y="67"/>
                    </a:cubicBezTo>
                    <a:cubicBezTo>
                      <a:pt x="3" y="63"/>
                      <a:pt x="12" y="52"/>
                      <a:pt x="14"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1" name="Freeform 7029">
                <a:extLst>
                  <a:ext uri="{FF2B5EF4-FFF2-40B4-BE49-F238E27FC236}">
                    <a16:creationId xmlns:a16="http://schemas.microsoft.com/office/drawing/2014/main" id="{5E69ECA5-6186-4F3C-BCEC-B0DA2B73DE79}"/>
                  </a:ext>
                </a:extLst>
              </p:cNvPr>
              <p:cNvSpPr>
                <a:spLocks/>
              </p:cNvSpPr>
              <p:nvPr/>
            </p:nvSpPr>
            <p:spPr bwMode="auto">
              <a:xfrm>
                <a:off x="2534" y="2452"/>
                <a:ext cx="28" cy="21"/>
              </a:xfrm>
              <a:custGeom>
                <a:avLst/>
                <a:gdLst>
                  <a:gd name="T0" fmla="*/ 47 w 49"/>
                  <a:gd name="T1" fmla="*/ 0 h 36"/>
                  <a:gd name="T2" fmla="*/ 49 w 49"/>
                  <a:gd name="T3" fmla="*/ 1 h 36"/>
                  <a:gd name="T4" fmla="*/ 19 w 49"/>
                  <a:gd name="T5" fmla="*/ 26 h 36"/>
                  <a:gd name="T6" fmla="*/ 18 w 49"/>
                  <a:gd name="T7" fmla="*/ 25 h 36"/>
                  <a:gd name="T8" fmla="*/ 9 w 49"/>
                  <a:gd name="T9" fmla="*/ 34 h 36"/>
                  <a:gd name="T10" fmla="*/ 0 w 49"/>
                  <a:gd name="T11" fmla="*/ 34 h 36"/>
                  <a:gd name="T12" fmla="*/ 9 w 49"/>
                  <a:gd name="T13" fmla="*/ 28 h 36"/>
                  <a:gd name="T14" fmla="*/ 3 w 49"/>
                  <a:gd name="T15" fmla="*/ 35 h 36"/>
                  <a:gd name="T16" fmla="*/ 47 w 49"/>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6">
                    <a:moveTo>
                      <a:pt x="47" y="0"/>
                    </a:moveTo>
                    <a:cubicBezTo>
                      <a:pt x="44" y="4"/>
                      <a:pt x="48" y="0"/>
                      <a:pt x="49" y="1"/>
                    </a:cubicBezTo>
                    <a:cubicBezTo>
                      <a:pt x="36" y="13"/>
                      <a:pt x="29" y="17"/>
                      <a:pt x="19" y="26"/>
                    </a:cubicBezTo>
                    <a:cubicBezTo>
                      <a:pt x="18" y="25"/>
                      <a:pt x="18" y="25"/>
                      <a:pt x="18" y="25"/>
                    </a:cubicBezTo>
                    <a:cubicBezTo>
                      <a:pt x="4" y="36"/>
                      <a:pt x="20" y="26"/>
                      <a:pt x="9" y="34"/>
                    </a:cubicBezTo>
                    <a:cubicBezTo>
                      <a:pt x="2" y="36"/>
                      <a:pt x="5" y="34"/>
                      <a:pt x="0" y="34"/>
                    </a:cubicBezTo>
                    <a:cubicBezTo>
                      <a:pt x="6" y="28"/>
                      <a:pt x="9" y="27"/>
                      <a:pt x="9" y="28"/>
                    </a:cubicBezTo>
                    <a:cubicBezTo>
                      <a:pt x="9" y="29"/>
                      <a:pt x="7" y="32"/>
                      <a:pt x="3" y="35"/>
                    </a:cubicBezTo>
                    <a:cubicBezTo>
                      <a:pt x="13" y="31"/>
                      <a:pt x="28"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2" name="Freeform 7030">
                <a:extLst>
                  <a:ext uri="{FF2B5EF4-FFF2-40B4-BE49-F238E27FC236}">
                    <a16:creationId xmlns:a16="http://schemas.microsoft.com/office/drawing/2014/main" id="{D8AC9BDF-FFE6-4F71-B4A0-772E968874C5}"/>
                  </a:ext>
                </a:extLst>
              </p:cNvPr>
              <p:cNvSpPr>
                <a:spLocks/>
              </p:cNvSpPr>
              <p:nvPr/>
            </p:nvSpPr>
            <p:spPr bwMode="auto">
              <a:xfrm>
                <a:off x="2493" y="2485"/>
                <a:ext cx="27" cy="17"/>
              </a:xfrm>
              <a:custGeom>
                <a:avLst/>
                <a:gdLst>
                  <a:gd name="T0" fmla="*/ 0 w 47"/>
                  <a:gd name="T1" fmla="*/ 30 h 31"/>
                  <a:gd name="T2" fmla="*/ 23 w 47"/>
                  <a:gd name="T3" fmla="*/ 15 h 31"/>
                  <a:gd name="T4" fmla="*/ 47 w 47"/>
                  <a:gd name="T5" fmla="*/ 0 h 31"/>
                  <a:gd name="T6" fmla="*/ 7 w 47"/>
                  <a:gd name="T7" fmla="*/ 27 h 31"/>
                  <a:gd name="T8" fmla="*/ 0 w 47"/>
                  <a:gd name="T9" fmla="*/ 30 h 31"/>
                </a:gdLst>
                <a:ahLst/>
                <a:cxnLst>
                  <a:cxn ang="0">
                    <a:pos x="T0" y="T1"/>
                  </a:cxn>
                  <a:cxn ang="0">
                    <a:pos x="T2" y="T3"/>
                  </a:cxn>
                  <a:cxn ang="0">
                    <a:pos x="T4" y="T5"/>
                  </a:cxn>
                  <a:cxn ang="0">
                    <a:pos x="T6" y="T7"/>
                  </a:cxn>
                  <a:cxn ang="0">
                    <a:pos x="T8" y="T9"/>
                  </a:cxn>
                </a:cxnLst>
                <a:rect l="0" t="0" r="r" b="b"/>
                <a:pathLst>
                  <a:path w="47" h="31">
                    <a:moveTo>
                      <a:pt x="0" y="30"/>
                    </a:moveTo>
                    <a:cubicBezTo>
                      <a:pt x="6" y="26"/>
                      <a:pt x="14" y="21"/>
                      <a:pt x="23" y="15"/>
                    </a:cubicBezTo>
                    <a:cubicBezTo>
                      <a:pt x="32" y="9"/>
                      <a:pt x="41" y="4"/>
                      <a:pt x="47" y="0"/>
                    </a:cubicBezTo>
                    <a:cubicBezTo>
                      <a:pt x="39" y="8"/>
                      <a:pt x="21" y="17"/>
                      <a:pt x="7" y="27"/>
                    </a:cubicBezTo>
                    <a:cubicBezTo>
                      <a:pt x="1" y="31"/>
                      <a:pt x="10" y="24"/>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3" name="Freeform 7031">
                <a:extLst>
                  <a:ext uri="{FF2B5EF4-FFF2-40B4-BE49-F238E27FC236}">
                    <a16:creationId xmlns:a16="http://schemas.microsoft.com/office/drawing/2014/main" id="{E0F4CA32-0617-4B92-BA22-ED04F4CE191A}"/>
                  </a:ext>
                </a:extLst>
              </p:cNvPr>
              <p:cNvSpPr>
                <a:spLocks/>
              </p:cNvSpPr>
              <p:nvPr/>
            </p:nvSpPr>
            <p:spPr bwMode="auto">
              <a:xfrm>
                <a:off x="2679" y="1966"/>
                <a:ext cx="4" cy="10"/>
              </a:xfrm>
              <a:custGeom>
                <a:avLst/>
                <a:gdLst>
                  <a:gd name="T0" fmla="*/ 4 w 6"/>
                  <a:gd name="T1" fmla="*/ 14 h 17"/>
                  <a:gd name="T2" fmla="*/ 0 w 6"/>
                  <a:gd name="T3" fmla="*/ 2 h 17"/>
                  <a:gd name="T4" fmla="*/ 5 w 6"/>
                  <a:gd name="T5" fmla="*/ 13 h 17"/>
                  <a:gd name="T6" fmla="*/ 5 w 6"/>
                  <a:gd name="T7" fmla="*/ 17 h 17"/>
                  <a:gd name="T8" fmla="*/ 4 w 6"/>
                  <a:gd name="T9" fmla="*/ 14 h 17"/>
                </a:gdLst>
                <a:ahLst/>
                <a:cxnLst>
                  <a:cxn ang="0">
                    <a:pos x="T0" y="T1"/>
                  </a:cxn>
                  <a:cxn ang="0">
                    <a:pos x="T2" y="T3"/>
                  </a:cxn>
                  <a:cxn ang="0">
                    <a:pos x="T4" y="T5"/>
                  </a:cxn>
                  <a:cxn ang="0">
                    <a:pos x="T6" y="T7"/>
                  </a:cxn>
                  <a:cxn ang="0">
                    <a:pos x="T8" y="T9"/>
                  </a:cxn>
                </a:cxnLst>
                <a:rect l="0" t="0" r="r" b="b"/>
                <a:pathLst>
                  <a:path w="6" h="17">
                    <a:moveTo>
                      <a:pt x="4" y="14"/>
                    </a:moveTo>
                    <a:cubicBezTo>
                      <a:pt x="3" y="8"/>
                      <a:pt x="2" y="8"/>
                      <a:pt x="0" y="2"/>
                    </a:cubicBezTo>
                    <a:cubicBezTo>
                      <a:pt x="0" y="0"/>
                      <a:pt x="3" y="7"/>
                      <a:pt x="5" y="13"/>
                    </a:cubicBezTo>
                    <a:cubicBezTo>
                      <a:pt x="4" y="13"/>
                      <a:pt x="6" y="16"/>
                      <a:pt x="5" y="17"/>
                    </a:cubicBezTo>
                    <a:cubicBezTo>
                      <a:pt x="4" y="16"/>
                      <a:pt x="4" y="14"/>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4" name="Freeform 7032">
                <a:extLst>
                  <a:ext uri="{FF2B5EF4-FFF2-40B4-BE49-F238E27FC236}">
                    <a16:creationId xmlns:a16="http://schemas.microsoft.com/office/drawing/2014/main" id="{566761AC-95B5-4141-804A-19C600FB0571}"/>
                  </a:ext>
                </a:extLst>
              </p:cNvPr>
              <p:cNvSpPr>
                <a:spLocks/>
              </p:cNvSpPr>
              <p:nvPr/>
            </p:nvSpPr>
            <p:spPr bwMode="auto">
              <a:xfrm>
                <a:off x="2280" y="2556"/>
                <a:ext cx="64" cy="7"/>
              </a:xfrm>
              <a:custGeom>
                <a:avLst/>
                <a:gdLst>
                  <a:gd name="T0" fmla="*/ 35 w 114"/>
                  <a:gd name="T1" fmla="*/ 12 h 13"/>
                  <a:gd name="T2" fmla="*/ 24 w 114"/>
                  <a:gd name="T3" fmla="*/ 12 h 13"/>
                  <a:gd name="T4" fmla="*/ 0 w 114"/>
                  <a:gd name="T5" fmla="*/ 13 h 13"/>
                  <a:gd name="T6" fmla="*/ 36 w 114"/>
                  <a:gd name="T7" fmla="*/ 10 h 13"/>
                  <a:gd name="T8" fmla="*/ 62 w 114"/>
                  <a:gd name="T9" fmla="*/ 5 h 13"/>
                  <a:gd name="T10" fmla="*/ 86 w 114"/>
                  <a:gd name="T11" fmla="*/ 3 h 13"/>
                  <a:gd name="T12" fmla="*/ 63 w 114"/>
                  <a:gd name="T13" fmla="*/ 6 h 13"/>
                  <a:gd name="T14" fmla="*/ 70 w 114"/>
                  <a:gd name="T15" fmla="*/ 7 h 13"/>
                  <a:gd name="T16" fmla="*/ 113 w 114"/>
                  <a:gd name="T17" fmla="*/ 0 h 13"/>
                  <a:gd name="T18" fmla="*/ 93 w 114"/>
                  <a:gd name="T19" fmla="*/ 4 h 13"/>
                  <a:gd name="T20" fmla="*/ 75 w 114"/>
                  <a:gd name="T21" fmla="*/ 8 h 13"/>
                  <a:gd name="T22" fmla="*/ 45 w 114"/>
                  <a:gd name="T23" fmla="*/ 11 h 13"/>
                  <a:gd name="T24" fmla="*/ 54 w 114"/>
                  <a:gd name="T25" fmla="*/ 9 h 13"/>
                  <a:gd name="T26" fmla="*/ 42 w 114"/>
                  <a:gd name="T27" fmla="*/ 10 h 13"/>
                  <a:gd name="T28" fmla="*/ 35 w 114"/>
                  <a:gd name="T2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3">
                    <a:moveTo>
                      <a:pt x="35" y="12"/>
                    </a:moveTo>
                    <a:cubicBezTo>
                      <a:pt x="39" y="12"/>
                      <a:pt x="32" y="12"/>
                      <a:pt x="24" y="12"/>
                    </a:cubicBezTo>
                    <a:cubicBezTo>
                      <a:pt x="15" y="12"/>
                      <a:pt x="5" y="12"/>
                      <a:pt x="0" y="13"/>
                    </a:cubicBezTo>
                    <a:cubicBezTo>
                      <a:pt x="8" y="11"/>
                      <a:pt x="23" y="11"/>
                      <a:pt x="36" y="10"/>
                    </a:cubicBezTo>
                    <a:cubicBezTo>
                      <a:pt x="49" y="9"/>
                      <a:pt x="61" y="7"/>
                      <a:pt x="62" y="5"/>
                    </a:cubicBezTo>
                    <a:cubicBezTo>
                      <a:pt x="70" y="5"/>
                      <a:pt x="87" y="1"/>
                      <a:pt x="86" y="3"/>
                    </a:cubicBezTo>
                    <a:cubicBezTo>
                      <a:pt x="76" y="3"/>
                      <a:pt x="72" y="5"/>
                      <a:pt x="63" y="6"/>
                    </a:cubicBezTo>
                    <a:cubicBezTo>
                      <a:pt x="64" y="7"/>
                      <a:pt x="70" y="6"/>
                      <a:pt x="70" y="7"/>
                    </a:cubicBezTo>
                    <a:cubicBezTo>
                      <a:pt x="73" y="4"/>
                      <a:pt x="90" y="5"/>
                      <a:pt x="113" y="0"/>
                    </a:cubicBezTo>
                    <a:cubicBezTo>
                      <a:pt x="114" y="1"/>
                      <a:pt x="103" y="2"/>
                      <a:pt x="93" y="4"/>
                    </a:cubicBezTo>
                    <a:cubicBezTo>
                      <a:pt x="83" y="5"/>
                      <a:pt x="73" y="6"/>
                      <a:pt x="75" y="8"/>
                    </a:cubicBezTo>
                    <a:cubicBezTo>
                      <a:pt x="65" y="9"/>
                      <a:pt x="55" y="10"/>
                      <a:pt x="45" y="11"/>
                    </a:cubicBezTo>
                    <a:cubicBezTo>
                      <a:pt x="45" y="11"/>
                      <a:pt x="55" y="10"/>
                      <a:pt x="54" y="9"/>
                    </a:cubicBezTo>
                    <a:cubicBezTo>
                      <a:pt x="54" y="9"/>
                      <a:pt x="48" y="9"/>
                      <a:pt x="42" y="10"/>
                    </a:cubicBezTo>
                    <a:cubicBezTo>
                      <a:pt x="36" y="10"/>
                      <a:pt x="32" y="1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5" name="Freeform 7033">
                <a:extLst>
                  <a:ext uri="{FF2B5EF4-FFF2-40B4-BE49-F238E27FC236}">
                    <a16:creationId xmlns:a16="http://schemas.microsoft.com/office/drawing/2014/main" id="{EAA34703-C7BB-418A-A143-CF2750580A1A}"/>
                  </a:ext>
                </a:extLst>
              </p:cNvPr>
              <p:cNvSpPr>
                <a:spLocks/>
              </p:cNvSpPr>
              <p:nvPr/>
            </p:nvSpPr>
            <p:spPr bwMode="auto">
              <a:xfrm>
                <a:off x="1894" y="2378"/>
                <a:ext cx="9" cy="12"/>
              </a:xfrm>
              <a:custGeom>
                <a:avLst/>
                <a:gdLst>
                  <a:gd name="T0" fmla="*/ 15 w 15"/>
                  <a:gd name="T1" fmla="*/ 21 h 21"/>
                  <a:gd name="T2" fmla="*/ 0 w 15"/>
                  <a:gd name="T3" fmla="*/ 1 h 21"/>
                  <a:gd name="T4" fmla="*/ 7 w 15"/>
                  <a:gd name="T5" fmla="*/ 9 h 21"/>
                  <a:gd name="T6" fmla="*/ 15 w 15"/>
                  <a:gd name="T7" fmla="*/ 21 h 21"/>
                </a:gdLst>
                <a:ahLst/>
                <a:cxnLst>
                  <a:cxn ang="0">
                    <a:pos x="T0" y="T1"/>
                  </a:cxn>
                  <a:cxn ang="0">
                    <a:pos x="T2" y="T3"/>
                  </a:cxn>
                  <a:cxn ang="0">
                    <a:pos x="T4" y="T5"/>
                  </a:cxn>
                  <a:cxn ang="0">
                    <a:pos x="T6" y="T7"/>
                  </a:cxn>
                </a:cxnLst>
                <a:rect l="0" t="0" r="r" b="b"/>
                <a:pathLst>
                  <a:path w="15" h="21">
                    <a:moveTo>
                      <a:pt x="15" y="21"/>
                    </a:moveTo>
                    <a:cubicBezTo>
                      <a:pt x="14" y="21"/>
                      <a:pt x="6" y="9"/>
                      <a:pt x="0" y="1"/>
                    </a:cubicBezTo>
                    <a:cubicBezTo>
                      <a:pt x="0" y="0"/>
                      <a:pt x="4" y="4"/>
                      <a:pt x="7" y="9"/>
                    </a:cubicBezTo>
                    <a:cubicBezTo>
                      <a:pt x="11" y="15"/>
                      <a:pt x="15" y="20"/>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6" name="Freeform 7034">
                <a:extLst>
                  <a:ext uri="{FF2B5EF4-FFF2-40B4-BE49-F238E27FC236}">
                    <a16:creationId xmlns:a16="http://schemas.microsoft.com/office/drawing/2014/main" id="{78AD6EF0-DC99-4DD8-83BC-12DE6A5A38B2}"/>
                  </a:ext>
                </a:extLst>
              </p:cNvPr>
              <p:cNvSpPr>
                <a:spLocks/>
              </p:cNvSpPr>
              <p:nvPr/>
            </p:nvSpPr>
            <p:spPr bwMode="auto">
              <a:xfrm>
                <a:off x="2665" y="2302"/>
                <a:ext cx="6" cy="10"/>
              </a:xfrm>
              <a:custGeom>
                <a:avLst/>
                <a:gdLst>
                  <a:gd name="T0" fmla="*/ 11 w 11"/>
                  <a:gd name="T1" fmla="*/ 0 h 18"/>
                  <a:gd name="T2" fmla="*/ 5 w 11"/>
                  <a:gd name="T3" fmla="*/ 12 h 18"/>
                  <a:gd name="T4" fmla="*/ 0 w 11"/>
                  <a:gd name="T5" fmla="*/ 18 h 18"/>
                  <a:gd name="T6" fmla="*/ 11 w 11"/>
                  <a:gd name="T7" fmla="*/ 0 h 18"/>
                </a:gdLst>
                <a:ahLst/>
                <a:cxnLst>
                  <a:cxn ang="0">
                    <a:pos x="T0" y="T1"/>
                  </a:cxn>
                  <a:cxn ang="0">
                    <a:pos x="T2" y="T3"/>
                  </a:cxn>
                  <a:cxn ang="0">
                    <a:pos x="T4" y="T5"/>
                  </a:cxn>
                  <a:cxn ang="0">
                    <a:pos x="T6" y="T7"/>
                  </a:cxn>
                </a:cxnLst>
                <a:rect l="0" t="0" r="r" b="b"/>
                <a:pathLst>
                  <a:path w="11" h="18">
                    <a:moveTo>
                      <a:pt x="11" y="0"/>
                    </a:moveTo>
                    <a:cubicBezTo>
                      <a:pt x="9" y="5"/>
                      <a:pt x="7" y="6"/>
                      <a:pt x="5" y="12"/>
                    </a:cubicBezTo>
                    <a:cubicBezTo>
                      <a:pt x="7" y="2"/>
                      <a:pt x="2" y="18"/>
                      <a:pt x="0" y="18"/>
                    </a:cubicBezTo>
                    <a:cubicBezTo>
                      <a:pt x="5" y="8"/>
                      <a:pt x="9"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7" name="Freeform 7035">
                <a:extLst>
                  <a:ext uri="{FF2B5EF4-FFF2-40B4-BE49-F238E27FC236}">
                    <a16:creationId xmlns:a16="http://schemas.microsoft.com/office/drawing/2014/main" id="{F5ACAC53-3DA7-45B4-84EB-ACF04D972280}"/>
                  </a:ext>
                </a:extLst>
              </p:cNvPr>
              <p:cNvSpPr>
                <a:spLocks/>
              </p:cNvSpPr>
              <p:nvPr/>
            </p:nvSpPr>
            <p:spPr bwMode="auto">
              <a:xfrm>
                <a:off x="2099" y="2530"/>
                <a:ext cx="32" cy="11"/>
              </a:xfrm>
              <a:custGeom>
                <a:avLst/>
                <a:gdLst>
                  <a:gd name="T0" fmla="*/ 29 w 57"/>
                  <a:gd name="T1" fmla="*/ 14 h 20"/>
                  <a:gd name="T2" fmla="*/ 20 w 57"/>
                  <a:gd name="T3" fmla="*/ 9 h 20"/>
                  <a:gd name="T4" fmla="*/ 0 w 57"/>
                  <a:gd name="T5" fmla="*/ 0 h 20"/>
                  <a:gd name="T6" fmla="*/ 57 w 57"/>
                  <a:gd name="T7" fmla="*/ 20 h 20"/>
                  <a:gd name="T8" fmla="*/ 29 w 57"/>
                  <a:gd name="T9" fmla="*/ 14 h 20"/>
                </a:gdLst>
                <a:ahLst/>
                <a:cxnLst>
                  <a:cxn ang="0">
                    <a:pos x="T0" y="T1"/>
                  </a:cxn>
                  <a:cxn ang="0">
                    <a:pos x="T2" y="T3"/>
                  </a:cxn>
                  <a:cxn ang="0">
                    <a:pos x="T4" y="T5"/>
                  </a:cxn>
                  <a:cxn ang="0">
                    <a:pos x="T6" y="T7"/>
                  </a:cxn>
                  <a:cxn ang="0">
                    <a:pos x="T8" y="T9"/>
                  </a:cxn>
                </a:cxnLst>
                <a:rect l="0" t="0" r="r" b="b"/>
                <a:pathLst>
                  <a:path w="57" h="20">
                    <a:moveTo>
                      <a:pt x="29" y="14"/>
                    </a:moveTo>
                    <a:cubicBezTo>
                      <a:pt x="35" y="15"/>
                      <a:pt x="29" y="12"/>
                      <a:pt x="20" y="9"/>
                    </a:cubicBezTo>
                    <a:cubicBezTo>
                      <a:pt x="11" y="6"/>
                      <a:pt x="1" y="2"/>
                      <a:pt x="0" y="0"/>
                    </a:cubicBezTo>
                    <a:cubicBezTo>
                      <a:pt x="21" y="10"/>
                      <a:pt x="42" y="16"/>
                      <a:pt x="57" y="20"/>
                    </a:cubicBezTo>
                    <a:cubicBezTo>
                      <a:pt x="45" y="17"/>
                      <a:pt x="36" y="15"/>
                      <a:pt x="2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8" name="Freeform 7036">
                <a:extLst>
                  <a:ext uri="{FF2B5EF4-FFF2-40B4-BE49-F238E27FC236}">
                    <a16:creationId xmlns:a16="http://schemas.microsoft.com/office/drawing/2014/main" id="{FC56965E-A21D-44CF-93E2-A0C652EFA982}"/>
                  </a:ext>
                </a:extLst>
              </p:cNvPr>
              <p:cNvSpPr>
                <a:spLocks/>
              </p:cNvSpPr>
              <p:nvPr/>
            </p:nvSpPr>
            <p:spPr bwMode="auto">
              <a:xfrm>
                <a:off x="2312" y="2551"/>
                <a:ext cx="44" cy="7"/>
              </a:xfrm>
              <a:custGeom>
                <a:avLst/>
                <a:gdLst>
                  <a:gd name="T0" fmla="*/ 76 w 77"/>
                  <a:gd name="T1" fmla="*/ 0 h 12"/>
                  <a:gd name="T2" fmla="*/ 71 w 77"/>
                  <a:gd name="T3" fmla="*/ 3 h 12"/>
                  <a:gd name="T4" fmla="*/ 56 w 77"/>
                  <a:gd name="T5" fmla="*/ 4 h 12"/>
                  <a:gd name="T6" fmla="*/ 41 w 77"/>
                  <a:gd name="T7" fmla="*/ 9 h 12"/>
                  <a:gd name="T8" fmla="*/ 0 w 77"/>
                  <a:gd name="T9" fmla="*/ 12 h 12"/>
                  <a:gd name="T10" fmla="*/ 40 w 77"/>
                  <a:gd name="T11" fmla="*/ 7 h 12"/>
                  <a:gd name="T12" fmla="*/ 76 w 7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7" h="12">
                    <a:moveTo>
                      <a:pt x="76" y="0"/>
                    </a:moveTo>
                    <a:cubicBezTo>
                      <a:pt x="77" y="1"/>
                      <a:pt x="67" y="2"/>
                      <a:pt x="71" y="3"/>
                    </a:cubicBezTo>
                    <a:cubicBezTo>
                      <a:pt x="62" y="5"/>
                      <a:pt x="62" y="4"/>
                      <a:pt x="56" y="4"/>
                    </a:cubicBezTo>
                    <a:cubicBezTo>
                      <a:pt x="52" y="6"/>
                      <a:pt x="40" y="7"/>
                      <a:pt x="41" y="9"/>
                    </a:cubicBezTo>
                    <a:cubicBezTo>
                      <a:pt x="30" y="9"/>
                      <a:pt x="16" y="11"/>
                      <a:pt x="0" y="12"/>
                    </a:cubicBezTo>
                    <a:cubicBezTo>
                      <a:pt x="13" y="11"/>
                      <a:pt x="27" y="9"/>
                      <a:pt x="40" y="7"/>
                    </a:cubicBezTo>
                    <a:cubicBezTo>
                      <a:pt x="53" y="4"/>
                      <a:pt x="66" y="2"/>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9" name="Freeform 7037">
                <a:extLst>
                  <a:ext uri="{FF2B5EF4-FFF2-40B4-BE49-F238E27FC236}">
                    <a16:creationId xmlns:a16="http://schemas.microsoft.com/office/drawing/2014/main" id="{4B5DC395-49E8-4D6C-B82F-58BD50999610}"/>
                  </a:ext>
                </a:extLst>
              </p:cNvPr>
              <p:cNvSpPr>
                <a:spLocks/>
              </p:cNvSpPr>
              <p:nvPr/>
            </p:nvSpPr>
            <p:spPr bwMode="auto">
              <a:xfrm>
                <a:off x="2626" y="2195"/>
                <a:ext cx="68" cy="178"/>
              </a:xfrm>
              <a:custGeom>
                <a:avLst/>
                <a:gdLst>
                  <a:gd name="T0" fmla="*/ 32 w 119"/>
                  <a:gd name="T1" fmla="*/ 261 h 313"/>
                  <a:gd name="T2" fmla="*/ 26 w 119"/>
                  <a:gd name="T3" fmla="*/ 272 h 313"/>
                  <a:gd name="T4" fmla="*/ 29 w 119"/>
                  <a:gd name="T5" fmla="*/ 275 h 313"/>
                  <a:gd name="T6" fmla="*/ 14 w 119"/>
                  <a:gd name="T7" fmla="*/ 294 h 313"/>
                  <a:gd name="T8" fmla="*/ 7 w 119"/>
                  <a:gd name="T9" fmla="*/ 308 h 313"/>
                  <a:gd name="T10" fmla="*/ 2 w 119"/>
                  <a:gd name="T11" fmla="*/ 313 h 313"/>
                  <a:gd name="T12" fmla="*/ 9 w 119"/>
                  <a:gd name="T13" fmla="*/ 302 h 313"/>
                  <a:gd name="T14" fmla="*/ 0 w 119"/>
                  <a:gd name="T15" fmla="*/ 310 h 313"/>
                  <a:gd name="T16" fmla="*/ 7 w 119"/>
                  <a:gd name="T17" fmla="*/ 302 h 313"/>
                  <a:gd name="T18" fmla="*/ 11 w 119"/>
                  <a:gd name="T19" fmla="*/ 291 h 313"/>
                  <a:gd name="T20" fmla="*/ 5 w 119"/>
                  <a:gd name="T21" fmla="*/ 302 h 313"/>
                  <a:gd name="T22" fmla="*/ 1 w 119"/>
                  <a:gd name="T23" fmla="*/ 304 h 313"/>
                  <a:gd name="T24" fmla="*/ 10 w 119"/>
                  <a:gd name="T25" fmla="*/ 291 h 313"/>
                  <a:gd name="T26" fmla="*/ 5 w 119"/>
                  <a:gd name="T27" fmla="*/ 291 h 313"/>
                  <a:gd name="T28" fmla="*/ 40 w 119"/>
                  <a:gd name="T29" fmla="*/ 233 h 313"/>
                  <a:gd name="T30" fmla="*/ 43 w 119"/>
                  <a:gd name="T31" fmla="*/ 231 h 313"/>
                  <a:gd name="T32" fmla="*/ 51 w 119"/>
                  <a:gd name="T33" fmla="*/ 211 h 313"/>
                  <a:gd name="T34" fmla="*/ 56 w 119"/>
                  <a:gd name="T35" fmla="*/ 205 h 313"/>
                  <a:gd name="T36" fmla="*/ 70 w 119"/>
                  <a:gd name="T37" fmla="*/ 173 h 313"/>
                  <a:gd name="T38" fmla="*/ 83 w 119"/>
                  <a:gd name="T39" fmla="*/ 139 h 313"/>
                  <a:gd name="T40" fmla="*/ 68 w 119"/>
                  <a:gd name="T41" fmla="*/ 171 h 313"/>
                  <a:gd name="T42" fmla="*/ 77 w 119"/>
                  <a:gd name="T43" fmla="*/ 145 h 313"/>
                  <a:gd name="T44" fmla="*/ 98 w 119"/>
                  <a:gd name="T45" fmla="*/ 88 h 313"/>
                  <a:gd name="T46" fmla="*/ 93 w 119"/>
                  <a:gd name="T47" fmla="*/ 98 h 313"/>
                  <a:gd name="T48" fmla="*/ 97 w 119"/>
                  <a:gd name="T49" fmla="*/ 86 h 313"/>
                  <a:gd name="T50" fmla="*/ 94 w 119"/>
                  <a:gd name="T51" fmla="*/ 92 h 313"/>
                  <a:gd name="T52" fmla="*/ 96 w 119"/>
                  <a:gd name="T53" fmla="*/ 83 h 313"/>
                  <a:gd name="T54" fmla="*/ 98 w 119"/>
                  <a:gd name="T55" fmla="*/ 69 h 313"/>
                  <a:gd name="T56" fmla="*/ 102 w 119"/>
                  <a:gd name="T57" fmla="*/ 65 h 313"/>
                  <a:gd name="T58" fmla="*/ 99 w 119"/>
                  <a:gd name="T59" fmla="*/ 85 h 313"/>
                  <a:gd name="T60" fmla="*/ 101 w 119"/>
                  <a:gd name="T61" fmla="*/ 72 h 313"/>
                  <a:gd name="T62" fmla="*/ 105 w 119"/>
                  <a:gd name="T63" fmla="*/ 56 h 313"/>
                  <a:gd name="T64" fmla="*/ 107 w 119"/>
                  <a:gd name="T65" fmla="*/ 55 h 313"/>
                  <a:gd name="T66" fmla="*/ 108 w 119"/>
                  <a:gd name="T67" fmla="*/ 41 h 313"/>
                  <a:gd name="T68" fmla="*/ 110 w 119"/>
                  <a:gd name="T69" fmla="*/ 43 h 313"/>
                  <a:gd name="T70" fmla="*/ 115 w 119"/>
                  <a:gd name="T71" fmla="*/ 13 h 313"/>
                  <a:gd name="T72" fmla="*/ 118 w 119"/>
                  <a:gd name="T73" fmla="*/ 0 h 313"/>
                  <a:gd name="T74" fmla="*/ 105 w 119"/>
                  <a:gd name="T75" fmla="*/ 67 h 313"/>
                  <a:gd name="T76" fmla="*/ 83 w 119"/>
                  <a:gd name="T77" fmla="*/ 139 h 313"/>
                  <a:gd name="T78" fmla="*/ 89 w 119"/>
                  <a:gd name="T79" fmla="*/ 127 h 313"/>
                  <a:gd name="T80" fmla="*/ 90 w 119"/>
                  <a:gd name="T81" fmla="*/ 118 h 313"/>
                  <a:gd name="T82" fmla="*/ 98 w 119"/>
                  <a:gd name="T83" fmla="*/ 103 h 313"/>
                  <a:gd name="T84" fmla="*/ 98 w 119"/>
                  <a:gd name="T85" fmla="*/ 97 h 313"/>
                  <a:gd name="T86" fmla="*/ 101 w 119"/>
                  <a:gd name="T87" fmla="*/ 93 h 313"/>
                  <a:gd name="T88" fmla="*/ 105 w 119"/>
                  <a:gd name="T89" fmla="*/ 76 h 313"/>
                  <a:gd name="T90" fmla="*/ 111 w 119"/>
                  <a:gd name="T91" fmla="*/ 60 h 313"/>
                  <a:gd name="T92" fmla="*/ 105 w 119"/>
                  <a:gd name="T93" fmla="*/ 82 h 313"/>
                  <a:gd name="T94" fmla="*/ 100 w 119"/>
                  <a:gd name="T95" fmla="*/ 102 h 313"/>
                  <a:gd name="T96" fmla="*/ 98 w 119"/>
                  <a:gd name="T97" fmla="*/ 102 h 313"/>
                  <a:gd name="T98" fmla="*/ 92 w 119"/>
                  <a:gd name="T99" fmla="*/ 132 h 313"/>
                  <a:gd name="T100" fmla="*/ 84 w 119"/>
                  <a:gd name="T101" fmla="*/ 138 h 313"/>
                  <a:gd name="T102" fmla="*/ 83 w 119"/>
                  <a:gd name="T103" fmla="*/ 147 h 313"/>
                  <a:gd name="T104" fmla="*/ 67 w 119"/>
                  <a:gd name="T105" fmla="*/ 183 h 313"/>
                  <a:gd name="T106" fmla="*/ 49 w 119"/>
                  <a:gd name="T107" fmla="*/ 225 h 313"/>
                  <a:gd name="T108" fmla="*/ 26 w 119"/>
                  <a:gd name="T109" fmla="*/ 261 h 313"/>
                  <a:gd name="T110" fmla="*/ 32 w 119"/>
                  <a:gd name="T111" fmla="*/ 26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313">
                    <a:moveTo>
                      <a:pt x="32" y="261"/>
                    </a:moveTo>
                    <a:cubicBezTo>
                      <a:pt x="32" y="264"/>
                      <a:pt x="30" y="265"/>
                      <a:pt x="26" y="272"/>
                    </a:cubicBezTo>
                    <a:cubicBezTo>
                      <a:pt x="35" y="262"/>
                      <a:pt x="22" y="283"/>
                      <a:pt x="29" y="275"/>
                    </a:cubicBezTo>
                    <a:cubicBezTo>
                      <a:pt x="22" y="284"/>
                      <a:pt x="21" y="286"/>
                      <a:pt x="14" y="294"/>
                    </a:cubicBezTo>
                    <a:cubicBezTo>
                      <a:pt x="11" y="299"/>
                      <a:pt x="14" y="298"/>
                      <a:pt x="7" y="308"/>
                    </a:cubicBezTo>
                    <a:cubicBezTo>
                      <a:pt x="7" y="307"/>
                      <a:pt x="5" y="310"/>
                      <a:pt x="2" y="313"/>
                    </a:cubicBezTo>
                    <a:cubicBezTo>
                      <a:pt x="3" y="310"/>
                      <a:pt x="6" y="306"/>
                      <a:pt x="9" y="302"/>
                    </a:cubicBezTo>
                    <a:cubicBezTo>
                      <a:pt x="9" y="299"/>
                      <a:pt x="1" y="311"/>
                      <a:pt x="0" y="310"/>
                    </a:cubicBezTo>
                    <a:cubicBezTo>
                      <a:pt x="4" y="304"/>
                      <a:pt x="3" y="307"/>
                      <a:pt x="7" y="302"/>
                    </a:cubicBezTo>
                    <a:cubicBezTo>
                      <a:pt x="4" y="302"/>
                      <a:pt x="10" y="295"/>
                      <a:pt x="11" y="291"/>
                    </a:cubicBezTo>
                    <a:cubicBezTo>
                      <a:pt x="9" y="292"/>
                      <a:pt x="5" y="301"/>
                      <a:pt x="5" y="302"/>
                    </a:cubicBezTo>
                    <a:cubicBezTo>
                      <a:pt x="2" y="305"/>
                      <a:pt x="2" y="304"/>
                      <a:pt x="1" y="304"/>
                    </a:cubicBezTo>
                    <a:cubicBezTo>
                      <a:pt x="4" y="300"/>
                      <a:pt x="7" y="295"/>
                      <a:pt x="10" y="291"/>
                    </a:cubicBezTo>
                    <a:cubicBezTo>
                      <a:pt x="7" y="293"/>
                      <a:pt x="3" y="296"/>
                      <a:pt x="5" y="291"/>
                    </a:cubicBezTo>
                    <a:cubicBezTo>
                      <a:pt x="15" y="278"/>
                      <a:pt x="27" y="259"/>
                      <a:pt x="40" y="233"/>
                    </a:cubicBezTo>
                    <a:cubicBezTo>
                      <a:pt x="40" y="234"/>
                      <a:pt x="42" y="231"/>
                      <a:pt x="43" y="231"/>
                    </a:cubicBezTo>
                    <a:cubicBezTo>
                      <a:pt x="48" y="221"/>
                      <a:pt x="48" y="219"/>
                      <a:pt x="51" y="211"/>
                    </a:cubicBezTo>
                    <a:cubicBezTo>
                      <a:pt x="52" y="212"/>
                      <a:pt x="54" y="210"/>
                      <a:pt x="56" y="205"/>
                    </a:cubicBezTo>
                    <a:cubicBezTo>
                      <a:pt x="59" y="198"/>
                      <a:pt x="65" y="186"/>
                      <a:pt x="70" y="173"/>
                    </a:cubicBezTo>
                    <a:cubicBezTo>
                      <a:pt x="76" y="160"/>
                      <a:pt x="81" y="147"/>
                      <a:pt x="83" y="139"/>
                    </a:cubicBezTo>
                    <a:cubicBezTo>
                      <a:pt x="74" y="153"/>
                      <a:pt x="74" y="162"/>
                      <a:pt x="68" y="171"/>
                    </a:cubicBezTo>
                    <a:cubicBezTo>
                      <a:pt x="70" y="165"/>
                      <a:pt x="76" y="150"/>
                      <a:pt x="77" y="145"/>
                    </a:cubicBezTo>
                    <a:cubicBezTo>
                      <a:pt x="84" y="132"/>
                      <a:pt x="90" y="112"/>
                      <a:pt x="98" y="88"/>
                    </a:cubicBezTo>
                    <a:cubicBezTo>
                      <a:pt x="96" y="91"/>
                      <a:pt x="94" y="96"/>
                      <a:pt x="93" y="98"/>
                    </a:cubicBezTo>
                    <a:cubicBezTo>
                      <a:pt x="93" y="99"/>
                      <a:pt x="93" y="97"/>
                      <a:pt x="97" y="86"/>
                    </a:cubicBezTo>
                    <a:cubicBezTo>
                      <a:pt x="96" y="84"/>
                      <a:pt x="94" y="92"/>
                      <a:pt x="94" y="92"/>
                    </a:cubicBezTo>
                    <a:cubicBezTo>
                      <a:pt x="94" y="94"/>
                      <a:pt x="95" y="89"/>
                      <a:pt x="96" y="83"/>
                    </a:cubicBezTo>
                    <a:cubicBezTo>
                      <a:pt x="97" y="77"/>
                      <a:pt x="98" y="71"/>
                      <a:pt x="98" y="69"/>
                    </a:cubicBezTo>
                    <a:cubicBezTo>
                      <a:pt x="99" y="66"/>
                      <a:pt x="101" y="64"/>
                      <a:pt x="102" y="65"/>
                    </a:cubicBezTo>
                    <a:cubicBezTo>
                      <a:pt x="100" y="74"/>
                      <a:pt x="96" y="87"/>
                      <a:pt x="99" y="85"/>
                    </a:cubicBezTo>
                    <a:cubicBezTo>
                      <a:pt x="102" y="76"/>
                      <a:pt x="101" y="74"/>
                      <a:pt x="101" y="72"/>
                    </a:cubicBezTo>
                    <a:cubicBezTo>
                      <a:pt x="101" y="71"/>
                      <a:pt x="102" y="68"/>
                      <a:pt x="105" y="56"/>
                    </a:cubicBezTo>
                    <a:cubicBezTo>
                      <a:pt x="107" y="55"/>
                      <a:pt x="107" y="55"/>
                      <a:pt x="107" y="55"/>
                    </a:cubicBezTo>
                    <a:cubicBezTo>
                      <a:pt x="107" y="51"/>
                      <a:pt x="109" y="43"/>
                      <a:pt x="108" y="41"/>
                    </a:cubicBezTo>
                    <a:cubicBezTo>
                      <a:pt x="110" y="33"/>
                      <a:pt x="109" y="44"/>
                      <a:pt x="110" y="43"/>
                    </a:cubicBezTo>
                    <a:cubicBezTo>
                      <a:pt x="113" y="31"/>
                      <a:pt x="115" y="18"/>
                      <a:pt x="115" y="13"/>
                    </a:cubicBezTo>
                    <a:cubicBezTo>
                      <a:pt x="116" y="10"/>
                      <a:pt x="119" y="5"/>
                      <a:pt x="118" y="0"/>
                    </a:cubicBezTo>
                    <a:cubicBezTo>
                      <a:pt x="117" y="15"/>
                      <a:pt x="112" y="40"/>
                      <a:pt x="105" y="67"/>
                    </a:cubicBezTo>
                    <a:cubicBezTo>
                      <a:pt x="98" y="93"/>
                      <a:pt x="88" y="120"/>
                      <a:pt x="83" y="139"/>
                    </a:cubicBezTo>
                    <a:cubicBezTo>
                      <a:pt x="84" y="138"/>
                      <a:pt x="87" y="131"/>
                      <a:pt x="89" y="127"/>
                    </a:cubicBezTo>
                    <a:cubicBezTo>
                      <a:pt x="91" y="120"/>
                      <a:pt x="91" y="117"/>
                      <a:pt x="90" y="118"/>
                    </a:cubicBezTo>
                    <a:cubicBezTo>
                      <a:pt x="92" y="115"/>
                      <a:pt x="95" y="110"/>
                      <a:pt x="98" y="103"/>
                    </a:cubicBezTo>
                    <a:cubicBezTo>
                      <a:pt x="98" y="100"/>
                      <a:pt x="98" y="98"/>
                      <a:pt x="98" y="97"/>
                    </a:cubicBezTo>
                    <a:cubicBezTo>
                      <a:pt x="99" y="93"/>
                      <a:pt x="100" y="94"/>
                      <a:pt x="101" y="93"/>
                    </a:cubicBezTo>
                    <a:cubicBezTo>
                      <a:pt x="101" y="90"/>
                      <a:pt x="103" y="83"/>
                      <a:pt x="105" y="76"/>
                    </a:cubicBezTo>
                    <a:cubicBezTo>
                      <a:pt x="107" y="69"/>
                      <a:pt x="109" y="62"/>
                      <a:pt x="111" y="60"/>
                    </a:cubicBezTo>
                    <a:cubicBezTo>
                      <a:pt x="108" y="69"/>
                      <a:pt x="106" y="76"/>
                      <a:pt x="105" y="82"/>
                    </a:cubicBezTo>
                    <a:cubicBezTo>
                      <a:pt x="103" y="88"/>
                      <a:pt x="102" y="94"/>
                      <a:pt x="100" y="102"/>
                    </a:cubicBezTo>
                    <a:cubicBezTo>
                      <a:pt x="98" y="102"/>
                      <a:pt x="98" y="102"/>
                      <a:pt x="98" y="102"/>
                    </a:cubicBezTo>
                    <a:cubicBezTo>
                      <a:pt x="95" y="117"/>
                      <a:pt x="91" y="130"/>
                      <a:pt x="92" y="132"/>
                    </a:cubicBezTo>
                    <a:cubicBezTo>
                      <a:pt x="90" y="132"/>
                      <a:pt x="86" y="137"/>
                      <a:pt x="84" y="138"/>
                    </a:cubicBezTo>
                    <a:cubicBezTo>
                      <a:pt x="80" y="148"/>
                      <a:pt x="84" y="142"/>
                      <a:pt x="83" y="147"/>
                    </a:cubicBezTo>
                    <a:cubicBezTo>
                      <a:pt x="77" y="159"/>
                      <a:pt x="72" y="171"/>
                      <a:pt x="67" y="183"/>
                    </a:cubicBezTo>
                    <a:cubicBezTo>
                      <a:pt x="62" y="196"/>
                      <a:pt x="56" y="210"/>
                      <a:pt x="49" y="225"/>
                    </a:cubicBezTo>
                    <a:cubicBezTo>
                      <a:pt x="41" y="234"/>
                      <a:pt x="37" y="246"/>
                      <a:pt x="26" y="261"/>
                    </a:cubicBezTo>
                    <a:cubicBezTo>
                      <a:pt x="22" y="270"/>
                      <a:pt x="29" y="264"/>
                      <a:pt x="32"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0" name="Freeform 7038">
                <a:extLst>
                  <a:ext uri="{FF2B5EF4-FFF2-40B4-BE49-F238E27FC236}">
                    <a16:creationId xmlns:a16="http://schemas.microsoft.com/office/drawing/2014/main" id="{4ACE5B21-7243-4541-9D45-1D248422ED90}"/>
                  </a:ext>
                </a:extLst>
              </p:cNvPr>
              <p:cNvSpPr>
                <a:spLocks/>
              </p:cNvSpPr>
              <p:nvPr/>
            </p:nvSpPr>
            <p:spPr bwMode="auto">
              <a:xfrm>
                <a:off x="2645" y="2295"/>
                <a:ext cx="24" cy="47"/>
              </a:xfrm>
              <a:custGeom>
                <a:avLst/>
                <a:gdLst>
                  <a:gd name="T0" fmla="*/ 5 w 43"/>
                  <a:gd name="T1" fmla="*/ 71 h 82"/>
                  <a:gd name="T2" fmla="*/ 5 w 43"/>
                  <a:gd name="T3" fmla="*/ 69 h 82"/>
                  <a:gd name="T4" fmla="*/ 23 w 43"/>
                  <a:gd name="T5" fmla="*/ 35 h 82"/>
                  <a:gd name="T6" fmla="*/ 38 w 43"/>
                  <a:gd name="T7" fmla="*/ 6 h 82"/>
                  <a:gd name="T8" fmla="*/ 38 w 43"/>
                  <a:gd name="T9" fmla="*/ 7 h 82"/>
                  <a:gd name="T10" fmla="*/ 35 w 43"/>
                  <a:gd name="T11" fmla="*/ 15 h 82"/>
                  <a:gd name="T12" fmla="*/ 39 w 43"/>
                  <a:gd name="T13" fmla="*/ 6 h 82"/>
                  <a:gd name="T14" fmla="*/ 41 w 43"/>
                  <a:gd name="T15" fmla="*/ 3 h 82"/>
                  <a:gd name="T16" fmla="*/ 43 w 43"/>
                  <a:gd name="T17" fmla="*/ 3 h 82"/>
                  <a:gd name="T18" fmla="*/ 37 w 43"/>
                  <a:gd name="T19" fmla="*/ 15 h 82"/>
                  <a:gd name="T20" fmla="*/ 30 w 43"/>
                  <a:gd name="T21" fmla="*/ 29 h 82"/>
                  <a:gd name="T22" fmla="*/ 26 w 43"/>
                  <a:gd name="T23" fmla="*/ 43 h 82"/>
                  <a:gd name="T24" fmla="*/ 21 w 43"/>
                  <a:gd name="T25" fmla="*/ 46 h 82"/>
                  <a:gd name="T26" fmla="*/ 14 w 43"/>
                  <a:gd name="T27" fmla="*/ 60 h 82"/>
                  <a:gd name="T28" fmla="*/ 21 w 43"/>
                  <a:gd name="T29" fmla="*/ 54 h 82"/>
                  <a:gd name="T30" fmla="*/ 14 w 43"/>
                  <a:gd name="T31" fmla="*/ 66 h 82"/>
                  <a:gd name="T32" fmla="*/ 13 w 43"/>
                  <a:gd name="T33" fmla="*/ 63 h 82"/>
                  <a:gd name="T34" fmla="*/ 10 w 43"/>
                  <a:gd name="T35" fmla="*/ 66 h 82"/>
                  <a:gd name="T36" fmla="*/ 1 w 43"/>
                  <a:gd name="T37" fmla="*/ 82 h 82"/>
                  <a:gd name="T38" fmla="*/ 13 w 43"/>
                  <a:gd name="T39" fmla="*/ 60 h 82"/>
                  <a:gd name="T40" fmla="*/ 3 w 43"/>
                  <a:gd name="T41" fmla="*/ 74 h 82"/>
                  <a:gd name="T42" fmla="*/ 5 w 43"/>
                  <a:gd name="T43" fmla="*/ 7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82">
                    <a:moveTo>
                      <a:pt x="5" y="71"/>
                    </a:moveTo>
                    <a:cubicBezTo>
                      <a:pt x="6" y="69"/>
                      <a:pt x="5" y="69"/>
                      <a:pt x="5" y="69"/>
                    </a:cubicBezTo>
                    <a:cubicBezTo>
                      <a:pt x="11" y="58"/>
                      <a:pt x="21" y="42"/>
                      <a:pt x="23" y="35"/>
                    </a:cubicBezTo>
                    <a:cubicBezTo>
                      <a:pt x="28" y="28"/>
                      <a:pt x="29" y="24"/>
                      <a:pt x="38" y="6"/>
                    </a:cubicBezTo>
                    <a:cubicBezTo>
                      <a:pt x="41" y="0"/>
                      <a:pt x="40" y="3"/>
                      <a:pt x="38" y="7"/>
                    </a:cubicBezTo>
                    <a:cubicBezTo>
                      <a:pt x="36" y="11"/>
                      <a:pt x="34" y="16"/>
                      <a:pt x="35" y="15"/>
                    </a:cubicBezTo>
                    <a:cubicBezTo>
                      <a:pt x="36" y="14"/>
                      <a:pt x="40" y="6"/>
                      <a:pt x="39" y="6"/>
                    </a:cubicBezTo>
                    <a:cubicBezTo>
                      <a:pt x="40" y="3"/>
                      <a:pt x="41" y="3"/>
                      <a:pt x="41" y="3"/>
                    </a:cubicBezTo>
                    <a:cubicBezTo>
                      <a:pt x="43" y="3"/>
                      <a:pt x="43" y="3"/>
                      <a:pt x="43" y="3"/>
                    </a:cubicBezTo>
                    <a:cubicBezTo>
                      <a:pt x="39" y="9"/>
                      <a:pt x="38" y="12"/>
                      <a:pt x="37" y="15"/>
                    </a:cubicBezTo>
                    <a:cubicBezTo>
                      <a:pt x="35" y="18"/>
                      <a:pt x="34" y="22"/>
                      <a:pt x="30" y="29"/>
                    </a:cubicBezTo>
                    <a:cubicBezTo>
                      <a:pt x="28" y="35"/>
                      <a:pt x="35" y="28"/>
                      <a:pt x="26" y="43"/>
                    </a:cubicBezTo>
                    <a:cubicBezTo>
                      <a:pt x="29" y="35"/>
                      <a:pt x="21" y="50"/>
                      <a:pt x="21" y="46"/>
                    </a:cubicBezTo>
                    <a:cubicBezTo>
                      <a:pt x="20" y="49"/>
                      <a:pt x="18" y="54"/>
                      <a:pt x="14" y="60"/>
                    </a:cubicBezTo>
                    <a:cubicBezTo>
                      <a:pt x="19" y="53"/>
                      <a:pt x="17" y="58"/>
                      <a:pt x="21" y="54"/>
                    </a:cubicBezTo>
                    <a:cubicBezTo>
                      <a:pt x="17" y="64"/>
                      <a:pt x="18" y="57"/>
                      <a:pt x="14" y="66"/>
                    </a:cubicBezTo>
                    <a:cubicBezTo>
                      <a:pt x="12" y="66"/>
                      <a:pt x="14" y="62"/>
                      <a:pt x="13" y="63"/>
                    </a:cubicBezTo>
                    <a:cubicBezTo>
                      <a:pt x="12" y="63"/>
                      <a:pt x="11" y="66"/>
                      <a:pt x="10" y="66"/>
                    </a:cubicBezTo>
                    <a:cubicBezTo>
                      <a:pt x="5" y="74"/>
                      <a:pt x="5" y="76"/>
                      <a:pt x="1" y="82"/>
                    </a:cubicBezTo>
                    <a:cubicBezTo>
                      <a:pt x="0" y="82"/>
                      <a:pt x="8" y="69"/>
                      <a:pt x="13" y="60"/>
                    </a:cubicBezTo>
                    <a:cubicBezTo>
                      <a:pt x="11" y="60"/>
                      <a:pt x="6" y="71"/>
                      <a:pt x="3" y="74"/>
                    </a:cubicBezTo>
                    <a:cubicBezTo>
                      <a:pt x="3" y="74"/>
                      <a:pt x="5" y="71"/>
                      <a:pt x="5"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sp>
          <p:nvSpPr>
            <p:cNvPr id="54" name="Freeform 7040">
              <a:extLst>
                <a:ext uri="{FF2B5EF4-FFF2-40B4-BE49-F238E27FC236}">
                  <a16:creationId xmlns:a16="http://schemas.microsoft.com/office/drawing/2014/main" id="{7E19A526-5748-471C-9E2E-142097CE596B}"/>
                </a:ext>
              </a:extLst>
            </p:cNvPr>
            <p:cNvSpPr>
              <a:spLocks/>
            </p:cNvSpPr>
            <p:nvPr/>
          </p:nvSpPr>
          <p:spPr bwMode="auto">
            <a:xfrm>
              <a:off x="4485773" y="5935517"/>
              <a:ext cx="19050" cy="11113"/>
            </a:xfrm>
            <a:custGeom>
              <a:avLst/>
              <a:gdLst>
                <a:gd name="T0" fmla="*/ 21 w 21"/>
                <a:gd name="T1" fmla="*/ 3 h 12"/>
                <a:gd name="T2" fmla="*/ 17 w 21"/>
                <a:gd name="T3" fmla="*/ 4 h 12"/>
                <a:gd name="T4" fmla="*/ 9 w 21"/>
                <a:gd name="T5" fmla="*/ 9 h 12"/>
                <a:gd name="T6" fmla="*/ 0 w 21"/>
                <a:gd name="T7" fmla="*/ 11 h 12"/>
                <a:gd name="T8" fmla="*/ 21 w 21"/>
                <a:gd name="T9" fmla="*/ 0 h 12"/>
                <a:gd name="T10" fmla="*/ 21 w 21"/>
                <a:gd name="T11" fmla="*/ 3 h 12"/>
              </a:gdLst>
              <a:ahLst/>
              <a:cxnLst>
                <a:cxn ang="0">
                  <a:pos x="T0" y="T1"/>
                </a:cxn>
                <a:cxn ang="0">
                  <a:pos x="T2" y="T3"/>
                </a:cxn>
                <a:cxn ang="0">
                  <a:pos x="T4" y="T5"/>
                </a:cxn>
                <a:cxn ang="0">
                  <a:pos x="T6" y="T7"/>
                </a:cxn>
                <a:cxn ang="0">
                  <a:pos x="T8" y="T9"/>
                </a:cxn>
                <a:cxn ang="0">
                  <a:pos x="T10" y="T11"/>
                </a:cxn>
              </a:cxnLst>
              <a:rect l="0" t="0" r="r" b="b"/>
              <a:pathLst>
                <a:path w="21" h="12">
                  <a:moveTo>
                    <a:pt x="21" y="3"/>
                  </a:moveTo>
                  <a:cubicBezTo>
                    <a:pt x="19" y="5"/>
                    <a:pt x="17" y="5"/>
                    <a:pt x="17" y="4"/>
                  </a:cubicBezTo>
                  <a:cubicBezTo>
                    <a:pt x="13" y="7"/>
                    <a:pt x="9" y="9"/>
                    <a:pt x="9" y="9"/>
                  </a:cubicBezTo>
                  <a:cubicBezTo>
                    <a:pt x="4" y="12"/>
                    <a:pt x="4" y="10"/>
                    <a:pt x="0" y="11"/>
                  </a:cubicBezTo>
                  <a:cubicBezTo>
                    <a:pt x="8" y="8"/>
                    <a:pt x="10" y="6"/>
                    <a:pt x="21" y="0"/>
                  </a:cubicBezTo>
                  <a:cubicBezTo>
                    <a:pt x="17" y="3"/>
                    <a:pt x="16" y="4"/>
                    <a:pt x="21"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 name="Freeform 7042">
              <a:extLst>
                <a:ext uri="{FF2B5EF4-FFF2-40B4-BE49-F238E27FC236}">
                  <a16:creationId xmlns:a16="http://schemas.microsoft.com/office/drawing/2014/main" id="{D052FFFC-26D3-4133-A827-CF3DD90EF211}"/>
                </a:ext>
              </a:extLst>
            </p:cNvPr>
            <p:cNvSpPr>
              <a:spLocks/>
            </p:cNvSpPr>
            <p:nvPr/>
          </p:nvSpPr>
          <p:spPr bwMode="auto">
            <a:xfrm>
              <a:off x="4658810" y="5787880"/>
              <a:ext cx="28575" cy="30163"/>
            </a:xfrm>
            <a:custGeom>
              <a:avLst/>
              <a:gdLst>
                <a:gd name="T0" fmla="*/ 9 w 32"/>
                <a:gd name="T1" fmla="*/ 25 h 34"/>
                <a:gd name="T2" fmla="*/ 1 w 32"/>
                <a:gd name="T3" fmla="*/ 34 h 34"/>
                <a:gd name="T4" fmla="*/ 11 w 32"/>
                <a:gd name="T5" fmla="*/ 19 h 34"/>
                <a:gd name="T6" fmla="*/ 29 w 32"/>
                <a:gd name="T7" fmla="*/ 0 h 34"/>
                <a:gd name="T8" fmla="*/ 25 w 32"/>
                <a:gd name="T9" fmla="*/ 8 h 34"/>
                <a:gd name="T10" fmla="*/ 4 w 32"/>
                <a:gd name="T11" fmla="*/ 29 h 34"/>
                <a:gd name="T12" fmla="*/ 9 w 32"/>
                <a:gd name="T13" fmla="*/ 25 h 34"/>
              </a:gdLst>
              <a:ahLst/>
              <a:cxnLst>
                <a:cxn ang="0">
                  <a:pos x="T0" y="T1"/>
                </a:cxn>
                <a:cxn ang="0">
                  <a:pos x="T2" y="T3"/>
                </a:cxn>
                <a:cxn ang="0">
                  <a:pos x="T4" y="T5"/>
                </a:cxn>
                <a:cxn ang="0">
                  <a:pos x="T6" y="T7"/>
                </a:cxn>
                <a:cxn ang="0">
                  <a:pos x="T8" y="T9"/>
                </a:cxn>
                <a:cxn ang="0">
                  <a:pos x="T10" y="T11"/>
                </a:cxn>
                <a:cxn ang="0">
                  <a:pos x="T12" y="T13"/>
                </a:cxn>
              </a:cxnLst>
              <a:rect l="0" t="0" r="r" b="b"/>
              <a:pathLst>
                <a:path w="32" h="34">
                  <a:moveTo>
                    <a:pt x="9" y="25"/>
                  </a:moveTo>
                  <a:cubicBezTo>
                    <a:pt x="14" y="20"/>
                    <a:pt x="4" y="30"/>
                    <a:pt x="1" y="34"/>
                  </a:cubicBezTo>
                  <a:cubicBezTo>
                    <a:pt x="0" y="33"/>
                    <a:pt x="5" y="26"/>
                    <a:pt x="11" y="19"/>
                  </a:cubicBezTo>
                  <a:cubicBezTo>
                    <a:pt x="17" y="12"/>
                    <a:pt x="25" y="5"/>
                    <a:pt x="29" y="0"/>
                  </a:cubicBezTo>
                  <a:cubicBezTo>
                    <a:pt x="32" y="0"/>
                    <a:pt x="20" y="11"/>
                    <a:pt x="25" y="8"/>
                  </a:cubicBezTo>
                  <a:cubicBezTo>
                    <a:pt x="19" y="11"/>
                    <a:pt x="11" y="22"/>
                    <a:pt x="4" y="29"/>
                  </a:cubicBezTo>
                  <a:cubicBezTo>
                    <a:pt x="5" y="28"/>
                    <a:pt x="6" y="27"/>
                    <a:pt x="9"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 name="Freeform 7043">
              <a:extLst>
                <a:ext uri="{FF2B5EF4-FFF2-40B4-BE49-F238E27FC236}">
                  <a16:creationId xmlns:a16="http://schemas.microsoft.com/office/drawing/2014/main" id="{F2F90E4C-B031-4B02-A272-AF19A3A2D239}"/>
                </a:ext>
              </a:extLst>
            </p:cNvPr>
            <p:cNvSpPr>
              <a:spLocks/>
            </p:cNvSpPr>
            <p:nvPr/>
          </p:nvSpPr>
          <p:spPr bwMode="auto">
            <a:xfrm>
              <a:off x="4212723" y="6008542"/>
              <a:ext cx="90487" cy="20638"/>
            </a:xfrm>
            <a:custGeom>
              <a:avLst/>
              <a:gdLst>
                <a:gd name="T0" fmla="*/ 19 w 100"/>
                <a:gd name="T1" fmla="*/ 23 h 23"/>
                <a:gd name="T2" fmla="*/ 29 w 100"/>
                <a:gd name="T3" fmla="*/ 18 h 23"/>
                <a:gd name="T4" fmla="*/ 0 w 100"/>
                <a:gd name="T5" fmla="*/ 22 h 23"/>
                <a:gd name="T6" fmla="*/ 25 w 100"/>
                <a:gd name="T7" fmla="*/ 18 h 23"/>
                <a:gd name="T8" fmla="*/ 15 w 100"/>
                <a:gd name="T9" fmla="*/ 18 h 23"/>
                <a:gd name="T10" fmla="*/ 41 w 100"/>
                <a:gd name="T11" fmla="*/ 15 h 23"/>
                <a:gd name="T12" fmla="*/ 50 w 100"/>
                <a:gd name="T13" fmla="*/ 12 h 23"/>
                <a:gd name="T14" fmla="*/ 25 w 100"/>
                <a:gd name="T15" fmla="*/ 15 h 23"/>
                <a:gd name="T16" fmla="*/ 3 w 100"/>
                <a:gd name="T17" fmla="*/ 16 h 23"/>
                <a:gd name="T18" fmla="*/ 19 w 100"/>
                <a:gd name="T19" fmla="*/ 14 h 23"/>
                <a:gd name="T20" fmla="*/ 31 w 100"/>
                <a:gd name="T21" fmla="*/ 12 h 23"/>
                <a:gd name="T22" fmla="*/ 77 w 100"/>
                <a:gd name="T23" fmla="*/ 4 h 23"/>
                <a:gd name="T24" fmla="*/ 84 w 100"/>
                <a:gd name="T25" fmla="*/ 4 h 23"/>
                <a:gd name="T26" fmla="*/ 96 w 100"/>
                <a:gd name="T27" fmla="*/ 0 h 23"/>
                <a:gd name="T28" fmla="*/ 100 w 100"/>
                <a:gd name="T29" fmla="*/ 1 h 23"/>
                <a:gd name="T30" fmla="*/ 62 w 100"/>
                <a:gd name="T31" fmla="*/ 9 h 23"/>
                <a:gd name="T32" fmla="*/ 60 w 100"/>
                <a:gd name="T33" fmla="*/ 12 h 23"/>
                <a:gd name="T34" fmla="*/ 80 w 100"/>
                <a:gd name="T35" fmla="*/ 8 h 23"/>
                <a:gd name="T36" fmla="*/ 56 w 100"/>
                <a:gd name="T37" fmla="*/ 15 h 23"/>
                <a:gd name="T38" fmla="*/ 58 w 100"/>
                <a:gd name="T39" fmla="*/ 18 h 23"/>
                <a:gd name="T40" fmla="*/ 45 w 100"/>
                <a:gd name="T41" fmla="*/ 20 h 23"/>
                <a:gd name="T42" fmla="*/ 40 w 100"/>
                <a:gd name="T43" fmla="*/ 18 h 23"/>
                <a:gd name="T44" fmla="*/ 29 w 100"/>
                <a:gd name="T45" fmla="*/ 21 h 23"/>
                <a:gd name="T46" fmla="*/ 19 w 100"/>
                <a:gd name="T4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23">
                  <a:moveTo>
                    <a:pt x="19" y="23"/>
                  </a:moveTo>
                  <a:cubicBezTo>
                    <a:pt x="27" y="21"/>
                    <a:pt x="23" y="21"/>
                    <a:pt x="29" y="18"/>
                  </a:cubicBezTo>
                  <a:cubicBezTo>
                    <a:pt x="17" y="20"/>
                    <a:pt x="8" y="21"/>
                    <a:pt x="0" y="22"/>
                  </a:cubicBezTo>
                  <a:cubicBezTo>
                    <a:pt x="2" y="20"/>
                    <a:pt x="13" y="20"/>
                    <a:pt x="25" y="18"/>
                  </a:cubicBezTo>
                  <a:cubicBezTo>
                    <a:pt x="26" y="17"/>
                    <a:pt x="20" y="18"/>
                    <a:pt x="15" y="18"/>
                  </a:cubicBezTo>
                  <a:cubicBezTo>
                    <a:pt x="16" y="16"/>
                    <a:pt x="33" y="16"/>
                    <a:pt x="41" y="15"/>
                  </a:cubicBezTo>
                  <a:cubicBezTo>
                    <a:pt x="44" y="14"/>
                    <a:pt x="47" y="13"/>
                    <a:pt x="50" y="12"/>
                  </a:cubicBezTo>
                  <a:cubicBezTo>
                    <a:pt x="44" y="12"/>
                    <a:pt x="34" y="14"/>
                    <a:pt x="25" y="15"/>
                  </a:cubicBezTo>
                  <a:cubicBezTo>
                    <a:pt x="16" y="16"/>
                    <a:pt x="8" y="17"/>
                    <a:pt x="3" y="16"/>
                  </a:cubicBezTo>
                  <a:cubicBezTo>
                    <a:pt x="4" y="16"/>
                    <a:pt x="12" y="15"/>
                    <a:pt x="19" y="14"/>
                  </a:cubicBezTo>
                  <a:cubicBezTo>
                    <a:pt x="27" y="13"/>
                    <a:pt x="33" y="13"/>
                    <a:pt x="31" y="12"/>
                  </a:cubicBezTo>
                  <a:cubicBezTo>
                    <a:pt x="48" y="10"/>
                    <a:pt x="66" y="8"/>
                    <a:pt x="77" y="4"/>
                  </a:cubicBezTo>
                  <a:cubicBezTo>
                    <a:pt x="80" y="4"/>
                    <a:pt x="82" y="4"/>
                    <a:pt x="84" y="4"/>
                  </a:cubicBezTo>
                  <a:cubicBezTo>
                    <a:pt x="88" y="3"/>
                    <a:pt x="96" y="1"/>
                    <a:pt x="96" y="0"/>
                  </a:cubicBezTo>
                  <a:cubicBezTo>
                    <a:pt x="100" y="0"/>
                    <a:pt x="99" y="1"/>
                    <a:pt x="100" y="1"/>
                  </a:cubicBezTo>
                  <a:cubicBezTo>
                    <a:pt x="88" y="4"/>
                    <a:pt x="75" y="7"/>
                    <a:pt x="62" y="9"/>
                  </a:cubicBezTo>
                  <a:cubicBezTo>
                    <a:pt x="55" y="11"/>
                    <a:pt x="58" y="11"/>
                    <a:pt x="60" y="12"/>
                  </a:cubicBezTo>
                  <a:cubicBezTo>
                    <a:pt x="71" y="10"/>
                    <a:pt x="72" y="9"/>
                    <a:pt x="80" y="8"/>
                  </a:cubicBezTo>
                  <a:cubicBezTo>
                    <a:pt x="74" y="10"/>
                    <a:pt x="64" y="13"/>
                    <a:pt x="56" y="15"/>
                  </a:cubicBezTo>
                  <a:cubicBezTo>
                    <a:pt x="59" y="17"/>
                    <a:pt x="61" y="16"/>
                    <a:pt x="58" y="18"/>
                  </a:cubicBezTo>
                  <a:cubicBezTo>
                    <a:pt x="54" y="19"/>
                    <a:pt x="49" y="19"/>
                    <a:pt x="45" y="20"/>
                  </a:cubicBezTo>
                  <a:cubicBezTo>
                    <a:pt x="41" y="19"/>
                    <a:pt x="43" y="19"/>
                    <a:pt x="40" y="18"/>
                  </a:cubicBezTo>
                  <a:cubicBezTo>
                    <a:pt x="31" y="19"/>
                    <a:pt x="30" y="20"/>
                    <a:pt x="29" y="21"/>
                  </a:cubicBezTo>
                  <a:cubicBezTo>
                    <a:pt x="28" y="22"/>
                    <a:pt x="27" y="23"/>
                    <a:pt x="19" y="2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 name="Freeform 7044">
              <a:extLst>
                <a:ext uri="{FF2B5EF4-FFF2-40B4-BE49-F238E27FC236}">
                  <a16:creationId xmlns:a16="http://schemas.microsoft.com/office/drawing/2014/main" id="{CDB6928C-29A3-4CF2-8A6E-D551633ED644}"/>
                </a:ext>
              </a:extLst>
            </p:cNvPr>
            <p:cNvSpPr>
              <a:spLocks/>
            </p:cNvSpPr>
            <p:nvPr/>
          </p:nvSpPr>
          <p:spPr bwMode="auto">
            <a:xfrm>
              <a:off x="4655635" y="4887767"/>
              <a:ext cx="120650" cy="182563"/>
            </a:xfrm>
            <a:custGeom>
              <a:avLst/>
              <a:gdLst>
                <a:gd name="T0" fmla="*/ 84 w 135"/>
                <a:gd name="T1" fmla="*/ 78 h 201"/>
                <a:gd name="T2" fmla="*/ 95 w 135"/>
                <a:gd name="T3" fmla="*/ 102 h 201"/>
                <a:gd name="T4" fmla="*/ 97 w 135"/>
                <a:gd name="T5" fmla="*/ 105 h 201"/>
                <a:gd name="T6" fmla="*/ 109 w 135"/>
                <a:gd name="T7" fmla="*/ 122 h 201"/>
                <a:gd name="T8" fmla="*/ 110 w 135"/>
                <a:gd name="T9" fmla="*/ 125 h 201"/>
                <a:gd name="T10" fmla="*/ 102 w 135"/>
                <a:gd name="T11" fmla="*/ 117 h 201"/>
                <a:gd name="T12" fmla="*/ 116 w 135"/>
                <a:gd name="T13" fmla="*/ 146 h 201"/>
                <a:gd name="T14" fmla="*/ 104 w 135"/>
                <a:gd name="T15" fmla="*/ 129 h 201"/>
                <a:gd name="T16" fmla="*/ 88 w 135"/>
                <a:gd name="T17" fmla="*/ 99 h 201"/>
                <a:gd name="T18" fmla="*/ 77 w 135"/>
                <a:gd name="T19" fmla="*/ 86 h 201"/>
                <a:gd name="T20" fmla="*/ 79 w 135"/>
                <a:gd name="T21" fmla="*/ 93 h 201"/>
                <a:gd name="T22" fmla="*/ 91 w 135"/>
                <a:gd name="T23" fmla="*/ 115 h 201"/>
                <a:gd name="T24" fmla="*/ 108 w 135"/>
                <a:gd name="T25" fmla="*/ 134 h 201"/>
                <a:gd name="T26" fmla="*/ 111 w 135"/>
                <a:gd name="T27" fmla="*/ 144 h 201"/>
                <a:gd name="T28" fmla="*/ 113 w 135"/>
                <a:gd name="T29" fmla="*/ 155 h 201"/>
                <a:gd name="T30" fmla="*/ 132 w 135"/>
                <a:gd name="T31" fmla="*/ 185 h 201"/>
                <a:gd name="T32" fmla="*/ 125 w 135"/>
                <a:gd name="T33" fmla="*/ 176 h 201"/>
                <a:gd name="T34" fmla="*/ 131 w 135"/>
                <a:gd name="T35" fmla="*/ 194 h 201"/>
                <a:gd name="T36" fmla="*/ 123 w 135"/>
                <a:gd name="T37" fmla="*/ 179 h 201"/>
                <a:gd name="T38" fmla="*/ 106 w 135"/>
                <a:gd name="T39" fmla="*/ 142 h 201"/>
                <a:gd name="T40" fmla="*/ 89 w 135"/>
                <a:gd name="T41" fmla="*/ 112 h 201"/>
                <a:gd name="T42" fmla="*/ 80 w 135"/>
                <a:gd name="T43" fmla="*/ 97 h 201"/>
                <a:gd name="T44" fmla="*/ 65 w 135"/>
                <a:gd name="T45" fmla="*/ 80 h 201"/>
                <a:gd name="T46" fmla="*/ 36 w 135"/>
                <a:gd name="T47" fmla="*/ 41 h 201"/>
                <a:gd name="T48" fmla="*/ 55 w 135"/>
                <a:gd name="T49" fmla="*/ 63 h 201"/>
                <a:gd name="T50" fmla="*/ 41 w 135"/>
                <a:gd name="T51" fmla="*/ 43 h 201"/>
                <a:gd name="T52" fmla="*/ 29 w 135"/>
                <a:gd name="T53" fmla="*/ 29 h 201"/>
                <a:gd name="T54" fmla="*/ 0 w 135"/>
                <a:gd name="T55" fmla="*/ 0 h 201"/>
                <a:gd name="T56" fmla="*/ 13 w 135"/>
                <a:gd name="T57" fmla="*/ 13 h 201"/>
                <a:gd name="T58" fmla="*/ 16 w 135"/>
                <a:gd name="T59" fmla="*/ 11 h 201"/>
                <a:gd name="T60" fmla="*/ 73 w 135"/>
                <a:gd name="T61" fmla="*/ 82 h 201"/>
                <a:gd name="T62" fmla="*/ 67 w 135"/>
                <a:gd name="T63" fmla="*/ 70 h 201"/>
                <a:gd name="T64" fmla="*/ 74 w 135"/>
                <a:gd name="T65" fmla="*/ 79 h 201"/>
                <a:gd name="T66" fmla="*/ 84 w 135"/>
                <a:gd name="T67" fmla="*/ 89 h 201"/>
                <a:gd name="T68" fmla="*/ 97 w 135"/>
                <a:gd name="T69" fmla="*/ 110 h 201"/>
                <a:gd name="T70" fmla="*/ 85 w 135"/>
                <a:gd name="T71" fmla="*/ 90 h 201"/>
                <a:gd name="T72" fmla="*/ 84 w 135"/>
                <a:gd name="T73" fmla="*/ 8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5" h="201">
                  <a:moveTo>
                    <a:pt x="82" y="75"/>
                  </a:moveTo>
                  <a:cubicBezTo>
                    <a:pt x="86" y="79"/>
                    <a:pt x="86" y="80"/>
                    <a:pt x="84" y="78"/>
                  </a:cubicBezTo>
                  <a:cubicBezTo>
                    <a:pt x="89" y="86"/>
                    <a:pt x="93" y="98"/>
                    <a:pt x="100" y="105"/>
                  </a:cubicBezTo>
                  <a:cubicBezTo>
                    <a:pt x="105" y="115"/>
                    <a:pt x="95" y="100"/>
                    <a:pt x="95" y="102"/>
                  </a:cubicBezTo>
                  <a:cubicBezTo>
                    <a:pt x="94" y="98"/>
                    <a:pt x="89" y="90"/>
                    <a:pt x="85" y="87"/>
                  </a:cubicBezTo>
                  <a:cubicBezTo>
                    <a:pt x="97" y="105"/>
                    <a:pt x="97" y="105"/>
                    <a:pt x="97" y="105"/>
                  </a:cubicBezTo>
                  <a:cubicBezTo>
                    <a:pt x="101" y="112"/>
                    <a:pt x="105" y="118"/>
                    <a:pt x="108" y="124"/>
                  </a:cubicBezTo>
                  <a:cubicBezTo>
                    <a:pt x="112" y="130"/>
                    <a:pt x="106" y="119"/>
                    <a:pt x="109" y="122"/>
                  </a:cubicBezTo>
                  <a:cubicBezTo>
                    <a:pt x="114" y="131"/>
                    <a:pt x="125" y="145"/>
                    <a:pt x="122" y="147"/>
                  </a:cubicBezTo>
                  <a:cubicBezTo>
                    <a:pt x="116" y="135"/>
                    <a:pt x="116" y="135"/>
                    <a:pt x="110" y="125"/>
                  </a:cubicBezTo>
                  <a:cubicBezTo>
                    <a:pt x="113" y="135"/>
                    <a:pt x="121" y="145"/>
                    <a:pt x="125" y="157"/>
                  </a:cubicBezTo>
                  <a:cubicBezTo>
                    <a:pt x="119" y="146"/>
                    <a:pt x="112" y="133"/>
                    <a:pt x="102" y="117"/>
                  </a:cubicBezTo>
                  <a:cubicBezTo>
                    <a:pt x="103" y="120"/>
                    <a:pt x="110" y="131"/>
                    <a:pt x="101" y="119"/>
                  </a:cubicBezTo>
                  <a:cubicBezTo>
                    <a:pt x="106" y="128"/>
                    <a:pt x="111" y="138"/>
                    <a:pt x="116" y="146"/>
                  </a:cubicBezTo>
                  <a:cubicBezTo>
                    <a:pt x="117" y="149"/>
                    <a:pt x="112" y="141"/>
                    <a:pt x="109" y="135"/>
                  </a:cubicBezTo>
                  <a:cubicBezTo>
                    <a:pt x="105" y="128"/>
                    <a:pt x="101" y="122"/>
                    <a:pt x="104" y="129"/>
                  </a:cubicBezTo>
                  <a:cubicBezTo>
                    <a:pt x="104" y="130"/>
                    <a:pt x="98" y="118"/>
                    <a:pt x="95" y="114"/>
                  </a:cubicBezTo>
                  <a:cubicBezTo>
                    <a:pt x="98" y="115"/>
                    <a:pt x="92" y="106"/>
                    <a:pt x="88" y="99"/>
                  </a:cubicBezTo>
                  <a:cubicBezTo>
                    <a:pt x="85" y="95"/>
                    <a:pt x="84" y="96"/>
                    <a:pt x="83" y="95"/>
                  </a:cubicBezTo>
                  <a:cubicBezTo>
                    <a:pt x="82" y="95"/>
                    <a:pt x="81" y="94"/>
                    <a:pt x="77" y="86"/>
                  </a:cubicBezTo>
                  <a:cubicBezTo>
                    <a:pt x="74" y="85"/>
                    <a:pt x="82" y="94"/>
                    <a:pt x="85" y="99"/>
                  </a:cubicBezTo>
                  <a:cubicBezTo>
                    <a:pt x="85" y="102"/>
                    <a:pt x="82" y="97"/>
                    <a:pt x="79" y="93"/>
                  </a:cubicBezTo>
                  <a:cubicBezTo>
                    <a:pt x="80" y="95"/>
                    <a:pt x="84" y="101"/>
                    <a:pt x="87" y="106"/>
                  </a:cubicBezTo>
                  <a:cubicBezTo>
                    <a:pt x="90" y="111"/>
                    <a:pt x="92" y="116"/>
                    <a:pt x="91" y="115"/>
                  </a:cubicBezTo>
                  <a:cubicBezTo>
                    <a:pt x="97" y="125"/>
                    <a:pt x="103" y="128"/>
                    <a:pt x="109" y="142"/>
                  </a:cubicBezTo>
                  <a:cubicBezTo>
                    <a:pt x="111" y="142"/>
                    <a:pt x="104" y="132"/>
                    <a:pt x="108" y="134"/>
                  </a:cubicBezTo>
                  <a:cubicBezTo>
                    <a:pt x="115" y="146"/>
                    <a:pt x="109" y="142"/>
                    <a:pt x="115" y="153"/>
                  </a:cubicBezTo>
                  <a:cubicBezTo>
                    <a:pt x="115" y="155"/>
                    <a:pt x="108" y="141"/>
                    <a:pt x="111" y="144"/>
                  </a:cubicBezTo>
                  <a:cubicBezTo>
                    <a:pt x="109" y="143"/>
                    <a:pt x="107" y="137"/>
                    <a:pt x="106" y="137"/>
                  </a:cubicBezTo>
                  <a:cubicBezTo>
                    <a:pt x="110" y="145"/>
                    <a:pt x="111" y="149"/>
                    <a:pt x="113" y="155"/>
                  </a:cubicBezTo>
                  <a:cubicBezTo>
                    <a:pt x="117" y="163"/>
                    <a:pt x="120" y="166"/>
                    <a:pt x="122" y="169"/>
                  </a:cubicBezTo>
                  <a:cubicBezTo>
                    <a:pt x="125" y="172"/>
                    <a:pt x="127" y="175"/>
                    <a:pt x="132" y="185"/>
                  </a:cubicBezTo>
                  <a:cubicBezTo>
                    <a:pt x="133" y="188"/>
                    <a:pt x="132" y="185"/>
                    <a:pt x="130" y="182"/>
                  </a:cubicBezTo>
                  <a:cubicBezTo>
                    <a:pt x="128" y="178"/>
                    <a:pt x="125" y="174"/>
                    <a:pt x="125" y="176"/>
                  </a:cubicBezTo>
                  <a:cubicBezTo>
                    <a:pt x="128" y="181"/>
                    <a:pt x="130" y="187"/>
                    <a:pt x="135" y="198"/>
                  </a:cubicBezTo>
                  <a:cubicBezTo>
                    <a:pt x="135" y="201"/>
                    <a:pt x="132" y="194"/>
                    <a:pt x="131" y="194"/>
                  </a:cubicBezTo>
                  <a:cubicBezTo>
                    <a:pt x="127" y="186"/>
                    <a:pt x="128" y="185"/>
                    <a:pt x="126" y="180"/>
                  </a:cubicBezTo>
                  <a:cubicBezTo>
                    <a:pt x="124" y="176"/>
                    <a:pt x="124" y="178"/>
                    <a:pt x="123" y="179"/>
                  </a:cubicBezTo>
                  <a:cubicBezTo>
                    <a:pt x="122" y="175"/>
                    <a:pt x="119" y="169"/>
                    <a:pt x="116" y="162"/>
                  </a:cubicBezTo>
                  <a:cubicBezTo>
                    <a:pt x="112" y="155"/>
                    <a:pt x="109" y="148"/>
                    <a:pt x="106" y="142"/>
                  </a:cubicBezTo>
                  <a:cubicBezTo>
                    <a:pt x="98" y="131"/>
                    <a:pt x="94" y="120"/>
                    <a:pt x="85" y="109"/>
                  </a:cubicBezTo>
                  <a:cubicBezTo>
                    <a:pt x="86" y="109"/>
                    <a:pt x="89" y="113"/>
                    <a:pt x="89" y="112"/>
                  </a:cubicBezTo>
                  <a:cubicBezTo>
                    <a:pt x="84" y="103"/>
                    <a:pt x="85" y="108"/>
                    <a:pt x="79" y="99"/>
                  </a:cubicBezTo>
                  <a:cubicBezTo>
                    <a:pt x="80" y="97"/>
                    <a:pt x="80" y="97"/>
                    <a:pt x="80" y="97"/>
                  </a:cubicBezTo>
                  <a:cubicBezTo>
                    <a:pt x="77" y="93"/>
                    <a:pt x="74" y="89"/>
                    <a:pt x="71" y="85"/>
                  </a:cubicBezTo>
                  <a:cubicBezTo>
                    <a:pt x="69" y="83"/>
                    <a:pt x="65" y="79"/>
                    <a:pt x="65" y="80"/>
                  </a:cubicBezTo>
                  <a:cubicBezTo>
                    <a:pt x="62" y="75"/>
                    <a:pt x="57" y="67"/>
                    <a:pt x="51" y="60"/>
                  </a:cubicBezTo>
                  <a:cubicBezTo>
                    <a:pt x="46" y="52"/>
                    <a:pt x="40" y="45"/>
                    <a:pt x="36" y="41"/>
                  </a:cubicBezTo>
                  <a:cubicBezTo>
                    <a:pt x="37" y="40"/>
                    <a:pt x="41" y="45"/>
                    <a:pt x="45" y="50"/>
                  </a:cubicBezTo>
                  <a:cubicBezTo>
                    <a:pt x="49" y="55"/>
                    <a:pt x="53" y="60"/>
                    <a:pt x="55" y="63"/>
                  </a:cubicBezTo>
                  <a:cubicBezTo>
                    <a:pt x="55" y="61"/>
                    <a:pt x="52" y="57"/>
                    <a:pt x="48" y="53"/>
                  </a:cubicBezTo>
                  <a:cubicBezTo>
                    <a:pt x="45" y="49"/>
                    <a:pt x="42" y="45"/>
                    <a:pt x="41" y="43"/>
                  </a:cubicBezTo>
                  <a:cubicBezTo>
                    <a:pt x="38" y="40"/>
                    <a:pt x="32" y="32"/>
                    <a:pt x="32" y="36"/>
                  </a:cubicBezTo>
                  <a:cubicBezTo>
                    <a:pt x="28" y="31"/>
                    <a:pt x="24" y="26"/>
                    <a:pt x="29" y="29"/>
                  </a:cubicBezTo>
                  <a:cubicBezTo>
                    <a:pt x="25" y="25"/>
                    <a:pt x="21" y="21"/>
                    <a:pt x="17" y="17"/>
                  </a:cubicBezTo>
                  <a:cubicBezTo>
                    <a:pt x="13" y="13"/>
                    <a:pt x="8" y="8"/>
                    <a:pt x="0" y="0"/>
                  </a:cubicBezTo>
                  <a:cubicBezTo>
                    <a:pt x="4" y="3"/>
                    <a:pt x="5" y="2"/>
                    <a:pt x="12" y="8"/>
                  </a:cubicBezTo>
                  <a:cubicBezTo>
                    <a:pt x="11" y="9"/>
                    <a:pt x="14" y="12"/>
                    <a:pt x="13" y="13"/>
                  </a:cubicBezTo>
                  <a:cubicBezTo>
                    <a:pt x="16" y="16"/>
                    <a:pt x="17" y="16"/>
                    <a:pt x="19" y="19"/>
                  </a:cubicBezTo>
                  <a:cubicBezTo>
                    <a:pt x="19" y="17"/>
                    <a:pt x="16" y="12"/>
                    <a:pt x="16" y="11"/>
                  </a:cubicBezTo>
                  <a:cubicBezTo>
                    <a:pt x="25" y="21"/>
                    <a:pt x="36" y="34"/>
                    <a:pt x="47" y="47"/>
                  </a:cubicBezTo>
                  <a:cubicBezTo>
                    <a:pt x="57" y="60"/>
                    <a:pt x="67" y="73"/>
                    <a:pt x="73" y="82"/>
                  </a:cubicBezTo>
                  <a:cubicBezTo>
                    <a:pt x="77" y="88"/>
                    <a:pt x="73" y="78"/>
                    <a:pt x="79" y="88"/>
                  </a:cubicBezTo>
                  <a:cubicBezTo>
                    <a:pt x="76" y="82"/>
                    <a:pt x="73" y="78"/>
                    <a:pt x="67" y="70"/>
                  </a:cubicBezTo>
                  <a:cubicBezTo>
                    <a:pt x="68" y="69"/>
                    <a:pt x="71" y="73"/>
                    <a:pt x="71" y="73"/>
                  </a:cubicBezTo>
                  <a:cubicBezTo>
                    <a:pt x="78" y="82"/>
                    <a:pt x="70" y="73"/>
                    <a:pt x="74" y="79"/>
                  </a:cubicBezTo>
                  <a:cubicBezTo>
                    <a:pt x="80" y="86"/>
                    <a:pt x="75" y="79"/>
                    <a:pt x="79" y="82"/>
                  </a:cubicBezTo>
                  <a:cubicBezTo>
                    <a:pt x="80" y="84"/>
                    <a:pt x="83" y="89"/>
                    <a:pt x="84" y="89"/>
                  </a:cubicBezTo>
                  <a:cubicBezTo>
                    <a:pt x="88" y="96"/>
                    <a:pt x="78" y="83"/>
                    <a:pt x="78" y="84"/>
                  </a:cubicBezTo>
                  <a:cubicBezTo>
                    <a:pt x="88" y="97"/>
                    <a:pt x="91" y="102"/>
                    <a:pt x="97" y="110"/>
                  </a:cubicBezTo>
                  <a:cubicBezTo>
                    <a:pt x="97" y="108"/>
                    <a:pt x="94" y="105"/>
                    <a:pt x="94" y="104"/>
                  </a:cubicBezTo>
                  <a:cubicBezTo>
                    <a:pt x="94" y="107"/>
                    <a:pt x="90" y="98"/>
                    <a:pt x="85" y="90"/>
                  </a:cubicBezTo>
                  <a:cubicBezTo>
                    <a:pt x="80" y="81"/>
                    <a:pt x="74" y="73"/>
                    <a:pt x="73" y="75"/>
                  </a:cubicBezTo>
                  <a:cubicBezTo>
                    <a:pt x="64" y="60"/>
                    <a:pt x="78" y="77"/>
                    <a:pt x="84" y="84"/>
                  </a:cubicBezTo>
                  <a:cubicBezTo>
                    <a:pt x="81" y="77"/>
                    <a:pt x="83" y="79"/>
                    <a:pt x="82" y="7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 name="Freeform 7045">
              <a:extLst>
                <a:ext uri="{FF2B5EF4-FFF2-40B4-BE49-F238E27FC236}">
                  <a16:creationId xmlns:a16="http://schemas.microsoft.com/office/drawing/2014/main" id="{774F0BF6-67DE-44C5-BB59-89CACA3AE9EC}"/>
                </a:ext>
              </a:extLst>
            </p:cNvPr>
            <p:cNvSpPr>
              <a:spLocks/>
            </p:cNvSpPr>
            <p:nvPr/>
          </p:nvSpPr>
          <p:spPr bwMode="auto">
            <a:xfrm>
              <a:off x="4369885" y="5954567"/>
              <a:ext cx="95250" cy="41275"/>
            </a:xfrm>
            <a:custGeom>
              <a:avLst/>
              <a:gdLst>
                <a:gd name="T0" fmla="*/ 4 w 105"/>
                <a:gd name="T1" fmla="*/ 45 h 45"/>
                <a:gd name="T2" fmla="*/ 10 w 105"/>
                <a:gd name="T3" fmla="*/ 43 h 45"/>
                <a:gd name="T4" fmla="*/ 0 w 105"/>
                <a:gd name="T5" fmla="*/ 45 h 45"/>
                <a:gd name="T6" fmla="*/ 49 w 105"/>
                <a:gd name="T7" fmla="*/ 27 h 45"/>
                <a:gd name="T8" fmla="*/ 53 w 105"/>
                <a:gd name="T9" fmla="*/ 23 h 45"/>
                <a:gd name="T10" fmla="*/ 83 w 105"/>
                <a:gd name="T11" fmla="*/ 13 h 45"/>
                <a:gd name="T12" fmla="*/ 92 w 105"/>
                <a:gd name="T13" fmla="*/ 6 h 45"/>
                <a:gd name="T14" fmla="*/ 101 w 105"/>
                <a:gd name="T15" fmla="*/ 5 h 45"/>
                <a:gd name="T16" fmla="*/ 88 w 105"/>
                <a:gd name="T17" fmla="*/ 14 h 45"/>
                <a:gd name="T18" fmla="*/ 60 w 105"/>
                <a:gd name="T19" fmla="*/ 24 h 45"/>
                <a:gd name="T20" fmla="*/ 33 w 105"/>
                <a:gd name="T21" fmla="*/ 36 h 45"/>
                <a:gd name="T22" fmla="*/ 28 w 105"/>
                <a:gd name="T23" fmla="*/ 36 h 45"/>
                <a:gd name="T24" fmla="*/ 4 w 105"/>
                <a:gd name="T2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45">
                  <a:moveTo>
                    <a:pt x="4" y="45"/>
                  </a:moveTo>
                  <a:cubicBezTo>
                    <a:pt x="4" y="45"/>
                    <a:pt x="8" y="44"/>
                    <a:pt x="10" y="43"/>
                  </a:cubicBezTo>
                  <a:cubicBezTo>
                    <a:pt x="7" y="43"/>
                    <a:pt x="4" y="44"/>
                    <a:pt x="0" y="45"/>
                  </a:cubicBezTo>
                  <a:cubicBezTo>
                    <a:pt x="16" y="40"/>
                    <a:pt x="31" y="33"/>
                    <a:pt x="49" y="27"/>
                  </a:cubicBezTo>
                  <a:cubicBezTo>
                    <a:pt x="53" y="25"/>
                    <a:pt x="52" y="24"/>
                    <a:pt x="53" y="23"/>
                  </a:cubicBezTo>
                  <a:cubicBezTo>
                    <a:pt x="64" y="19"/>
                    <a:pt x="73" y="17"/>
                    <a:pt x="83" y="13"/>
                  </a:cubicBezTo>
                  <a:cubicBezTo>
                    <a:pt x="86" y="11"/>
                    <a:pt x="93" y="7"/>
                    <a:pt x="92" y="6"/>
                  </a:cubicBezTo>
                  <a:cubicBezTo>
                    <a:pt x="105" y="0"/>
                    <a:pt x="91" y="9"/>
                    <a:pt x="101" y="5"/>
                  </a:cubicBezTo>
                  <a:cubicBezTo>
                    <a:pt x="95" y="8"/>
                    <a:pt x="88" y="12"/>
                    <a:pt x="88" y="14"/>
                  </a:cubicBezTo>
                  <a:cubicBezTo>
                    <a:pt x="86" y="13"/>
                    <a:pt x="73" y="18"/>
                    <a:pt x="60" y="24"/>
                  </a:cubicBezTo>
                  <a:cubicBezTo>
                    <a:pt x="47" y="29"/>
                    <a:pt x="34" y="34"/>
                    <a:pt x="33" y="36"/>
                  </a:cubicBezTo>
                  <a:cubicBezTo>
                    <a:pt x="21" y="40"/>
                    <a:pt x="31" y="36"/>
                    <a:pt x="28" y="36"/>
                  </a:cubicBezTo>
                  <a:cubicBezTo>
                    <a:pt x="17" y="40"/>
                    <a:pt x="14" y="42"/>
                    <a:pt x="4"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 name="Freeform 7046">
              <a:extLst>
                <a:ext uri="{FF2B5EF4-FFF2-40B4-BE49-F238E27FC236}">
                  <a16:creationId xmlns:a16="http://schemas.microsoft.com/office/drawing/2014/main" id="{7D035585-2CE9-454D-812F-E10FAB144EDC}"/>
                </a:ext>
              </a:extLst>
            </p:cNvPr>
            <p:cNvSpPr>
              <a:spLocks/>
            </p:cNvSpPr>
            <p:nvPr/>
          </p:nvSpPr>
          <p:spPr bwMode="auto">
            <a:xfrm>
              <a:off x="4161923" y="6027592"/>
              <a:ext cx="33337" cy="6350"/>
            </a:xfrm>
            <a:custGeom>
              <a:avLst/>
              <a:gdLst>
                <a:gd name="T0" fmla="*/ 19 w 37"/>
                <a:gd name="T1" fmla="*/ 6 h 7"/>
                <a:gd name="T2" fmla="*/ 0 w 37"/>
                <a:gd name="T3" fmla="*/ 4 h 7"/>
                <a:gd name="T4" fmla="*/ 16 w 37"/>
                <a:gd name="T5" fmla="*/ 1 h 7"/>
                <a:gd name="T6" fmla="*/ 37 w 37"/>
                <a:gd name="T7" fmla="*/ 2 h 7"/>
                <a:gd name="T8" fmla="*/ 35 w 37"/>
                <a:gd name="T9" fmla="*/ 5 h 7"/>
                <a:gd name="T10" fmla="*/ 6 w 37"/>
                <a:gd name="T11" fmla="*/ 7 h 7"/>
                <a:gd name="T12" fmla="*/ 19 w 37"/>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37" h="7">
                  <a:moveTo>
                    <a:pt x="19" y="6"/>
                  </a:moveTo>
                  <a:cubicBezTo>
                    <a:pt x="30" y="4"/>
                    <a:pt x="11" y="3"/>
                    <a:pt x="0" y="4"/>
                  </a:cubicBezTo>
                  <a:cubicBezTo>
                    <a:pt x="7" y="2"/>
                    <a:pt x="17" y="3"/>
                    <a:pt x="16" y="1"/>
                  </a:cubicBezTo>
                  <a:cubicBezTo>
                    <a:pt x="28" y="0"/>
                    <a:pt x="19" y="4"/>
                    <a:pt x="37" y="2"/>
                  </a:cubicBezTo>
                  <a:cubicBezTo>
                    <a:pt x="28" y="3"/>
                    <a:pt x="19" y="5"/>
                    <a:pt x="35" y="5"/>
                  </a:cubicBezTo>
                  <a:cubicBezTo>
                    <a:pt x="28" y="7"/>
                    <a:pt x="13" y="6"/>
                    <a:pt x="6" y="7"/>
                  </a:cubicBezTo>
                  <a:cubicBezTo>
                    <a:pt x="6" y="6"/>
                    <a:pt x="14" y="5"/>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 name="Freeform 7048">
              <a:extLst>
                <a:ext uri="{FF2B5EF4-FFF2-40B4-BE49-F238E27FC236}">
                  <a16:creationId xmlns:a16="http://schemas.microsoft.com/office/drawing/2014/main" id="{723E7759-3736-4925-9742-AB6E1F4AFC26}"/>
                </a:ext>
              </a:extLst>
            </p:cNvPr>
            <p:cNvSpPr>
              <a:spLocks/>
            </p:cNvSpPr>
            <p:nvPr/>
          </p:nvSpPr>
          <p:spPr bwMode="auto">
            <a:xfrm>
              <a:off x="4520698" y="5913292"/>
              <a:ext cx="22225" cy="14288"/>
            </a:xfrm>
            <a:custGeom>
              <a:avLst/>
              <a:gdLst>
                <a:gd name="T0" fmla="*/ 24 w 24"/>
                <a:gd name="T1" fmla="*/ 0 h 16"/>
                <a:gd name="T2" fmla="*/ 12 w 24"/>
                <a:gd name="T3" fmla="*/ 10 h 16"/>
                <a:gd name="T4" fmla="*/ 0 w 24"/>
                <a:gd name="T5" fmla="*/ 16 h 16"/>
                <a:gd name="T6" fmla="*/ 16 w 24"/>
                <a:gd name="T7" fmla="*/ 5 h 16"/>
                <a:gd name="T8" fmla="*/ 9 w 24"/>
                <a:gd name="T9" fmla="*/ 8 h 16"/>
                <a:gd name="T10" fmla="*/ 3 w 24"/>
                <a:gd name="T11" fmla="*/ 11 h 16"/>
                <a:gd name="T12" fmla="*/ 24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24" y="0"/>
                  </a:moveTo>
                  <a:cubicBezTo>
                    <a:pt x="16" y="6"/>
                    <a:pt x="14" y="8"/>
                    <a:pt x="12" y="10"/>
                  </a:cubicBezTo>
                  <a:cubicBezTo>
                    <a:pt x="7" y="13"/>
                    <a:pt x="8" y="10"/>
                    <a:pt x="0" y="16"/>
                  </a:cubicBezTo>
                  <a:cubicBezTo>
                    <a:pt x="0" y="14"/>
                    <a:pt x="10" y="9"/>
                    <a:pt x="16" y="5"/>
                  </a:cubicBezTo>
                  <a:cubicBezTo>
                    <a:pt x="17" y="4"/>
                    <a:pt x="13" y="6"/>
                    <a:pt x="9" y="8"/>
                  </a:cubicBezTo>
                  <a:cubicBezTo>
                    <a:pt x="6" y="11"/>
                    <a:pt x="2" y="13"/>
                    <a:pt x="3" y="11"/>
                  </a:cubicBezTo>
                  <a:cubicBezTo>
                    <a:pt x="14" y="5"/>
                    <a:pt x="20" y="2"/>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 name="Freeform 7049">
              <a:extLst>
                <a:ext uri="{FF2B5EF4-FFF2-40B4-BE49-F238E27FC236}">
                  <a16:creationId xmlns:a16="http://schemas.microsoft.com/office/drawing/2014/main" id="{3A0AF9E0-48A7-46F6-ACCC-B5E4AF32E9A8}"/>
                </a:ext>
              </a:extLst>
            </p:cNvPr>
            <p:cNvSpPr>
              <a:spLocks/>
            </p:cNvSpPr>
            <p:nvPr/>
          </p:nvSpPr>
          <p:spPr bwMode="auto">
            <a:xfrm>
              <a:off x="4682623" y="4900467"/>
              <a:ext cx="14287" cy="19050"/>
            </a:xfrm>
            <a:custGeom>
              <a:avLst/>
              <a:gdLst>
                <a:gd name="T0" fmla="*/ 8 w 17"/>
                <a:gd name="T1" fmla="*/ 9 h 21"/>
                <a:gd name="T2" fmla="*/ 0 w 17"/>
                <a:gd name="T3" fmla="*/ 0 h 21"/>
                <a:gd name="T4" fmla="*/ 6 w 17"/>
                <a:gd name="T5" fmla="*/ 6 h 21"/>
                <a:gd name="T6" fmla="*/ 4 w 17"/>
                <a:gd name="T7" fmla="*/ 3 h 21"/>
                <a:gd name="T8" fmla="*/ 12 w 17"/>
                <a:gd name="T9" fmla="*/ 14 h 21"/>
                <a:gd name="T10" fmla="*/ 8 w 17"/>
                <a:gd name="T11" fmla="*/ 9 h 21"/>
              </a:gdLst>
              <a:ahLst/>
              <a:cxnLst>
                <a:cxn ang="0">
                  <a:pos x="T0" y="T1"/>
                </a:cxn>
                <a:cxn ang="0">
                  <a:pos x="T2" y="T3"/>
                </a:cxn>
                <a:cxn ang="0">
                  <a:pos x="T4" y="T5"/>
                </a:cxn>
                <a:cxn ang="0">
                  <a:pos x="T6" y="T7"/>
                </a:cxn>
                <a:cxn ang="0">
                  <a:pos x="T8" y="T9"/>
                </a:cxn>
                <a:cxn ang="0">
                  <a:pos x="T10" y="T11"/>
                </a:cxn>
              </a:cxnLst>
              <a:rect l="0" t="0" r="r" b="b"/>
              <a:pathLst>
                <a:path w="17" h="21">
                  <a:moveTo>
                    <a:pt x="8" y="9"/>
                  </a:moveTo>
                  <a:cubicBezTo>
                    <a:pt x="5" y="6"/>
                    <a:pt x="3" y="6"/>
                    <a:pt x="0" y="0"/>
                  </a:cubicBezTo>
                  <a:cubicBezTo>
                    <a:pt x="1" y="1"/>
                    <a:pt x="3" y="2"/>
                    <a:pt x="6" y="6"/>
                  </a:cubicBezTo>
                  <a:cubicBezTo>
                    <a:pt x="7" y="6"/>
                    <a:pt x="6" y="5"/>
                    <a:pt x="4" y="3"/>
                  </a:cubicBezTo>
                  <a:cubicBezTo>
                    <a:pt x="8" y="5"/>
                    <a:pt x="8" y="9"/>
                    <a:pt x="12" y="14"/>
                  </a:cubicBezTo>
                  <a:cubicBezTo>
                    <a:pt x="17" y="21"/>
                    <a:pt x="8" y="10"/>
                    <a:pt x="8"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 name="Freeform 7050">
              <a:extLst>
                <a:ext uri="{FF2B5EF4-FFF2-40B4-BE49-F238E27FC236}">
                  <a16:creationId xmlns:a16="http://schemas.microsoft.com/office/drawing/2014/main" id="{159EFA68-1946-41C7-AA19-F5CE22FD7A44}"/>
                </a:ext>
              </a:extLst>
            </p:cNvPr>
            <p:cNvSpPr>
              <a:spLocks/>
            </p:cNvSpPr>
            <p:nvPr/>
          </p:nvSpPr>
          <p:spPr bwMode="auto">
            <a:xfrm>
              <a:off x="3733298" y="5900592"/>
              <a:ext cx="25400" cy="12700"/>
            </a:xfrm>
            <a:custGeom>
              <a:avLst/>
              <a:gdLst>
                <a:gd name="T0" fmla="*/ 0 w 28"/>
                <a:gd name="T1" fmla="*/ 0 h 15"/>
                <a:gd name="T2" fmla="*/ 15 w 28"/>
                <a:gd name="T3" fmla="*/ 9 h 15"/>
                <a:gd name="T4" fmla="*/ 15 w 28"/>
                <a:gd name="T5" fmla="*/ 5 h 15"/>
                <a:gd name="T6" fmla="*/ 20 w 28"/>
                <a:gd name="T7" fmla="*/ 8 h 15"/>
                <a:gd name="T8" fmla="*/ 22 w 28"/>
                <a:gd name="T9" fmla="*/ 14 h 15"/>
                <a:gd name="T10" fmla="*/ 0 w 28"/>
                <a:gd name="T11" fmla="*/ 0 h 15"/>
              </a:gdLst>
              <a:ahLst/>
              <a:cxnLst>
                <a:cxn ang="0">
                  <a:pos x="T0" y="T1"/>
                </a:cxn>
                <a:cxn ang="0">
                  <a:pos x="T2" y="T3"/>
                </a:cxn>
                <a:cxn ang="0">
                  <a:pos x="T4" y="T5"/>
                </a:cxn>
                <a:cxn ang="0">
                  <a:pos x="T6" y="T7"/>
                </a:cxn>
                <a:cxn ang="0">
                  <a:pos x="T8" y="T9"/>
                </a:cxn>
                <a:cxn ang="0">
                  <a:pos x="T10" y="T11"/>
                </a:cxn>
              </a:cxnLst>
              <a:rect l="0" t="0" r="r" b="b"/>
              <a:pathLst>
                <a:path w="28" h="15">
                  <a:moveTo>
                    <a:pt x="0" y="0"/>
                  </a:moveTo>
                  <a:cubicBezTo>
                    <a:pt x="9" y="7"/>
                    <a:pt x="14" y="9"/>
                    <a:pt x="15" y="9"/>
                  </a:cubicBezTo>
                  <a:cubicBezTo>
                    <a:pt x="17" y="9"/>
                    <a:pt x="17" y="8"/>
                    <a:pt x="15" y="5"/>
                  </a:cubicBezTo>
                  <a:cubicBezTo>
                    <a:pt x="20" y="8"/>
                    <a:pt x="20" y="8"/>
                    <a:pt x="20" y="8"/>
                  </a:cubicBezTo>
                  <a:cubicBezTo>
                    <a:pt x="28" y="14"/>
                    <a:pt x="27" y="15"/>
                    <a:pt x="22" y="14"/>
                  </a:cubicBezTo>
                  <a:cubicBezTo>
                    <a:pt x="17" y="12"/>
                    <a:pt x="8" y="7"/>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 name="Freeform 7051">
              <a:extLst>
                <a:ext uri="{FF2B5EF4-FFF2-40B4-BE49-F238E27FC236}">
                  <a16:creationId xmlns:a16="http://schemas.microsoft.com/office/drawing/2014/main" id="{4E1A6199-ED98-4E51-BD7A-C466E6E2E572}"/>
                </a:ext>
              </a:extLst>
            </p:cNvPr>
            <p:cNvSpPr>
              <a:spLocks noEditPoints="1"/>
            </p:cNvSpPr>
            <p:nvPr/>
          </p:nvSpPr>
          <p:spPr bwMode="auto">
            <a:xfrm>
              <a:off x="4504823" y="4762355"/>
              <a:ext cx="168275" cy="131763"/>
            </a:xfrm>
            <a:custGeom>
              <a:avLst/>
              <a:gdLst>
                <a:gd name="T0" fmla="*/ 165 w 186"/>
                <a:gd name="T1" fmla="*/ 126 h 147"/>
                <a:gd name="T2" fmla="*/ 171 w 186"/>
                <a:gd name="T3" fmla="*/ 130 h 147"/>
                <a:gd name="T4" fmla="*/ 186 w 186"/>
                <a:gd name="T5" fmla="*/ 147 h 147"/>
                <a:gd name="T6" fmla="*/ 104 w 186"/>
                <a:gd name="T7" fmla="*/ 68 h 147"/>
                <a:gd name="T8" fmla="*/ 0 w 186"/>
                <a:gd name="T9" fmla="*/ 0 h 147"/>
                <a:gd name="T10" fmla="*/ 36 w 186"/>
                <a:gd name="T11" fmla="*/ 21 h 147"/>
                <a:gd name="T12" fmla="*/ 69 w 186"/>
                <a:gd name="T13" fmla="*/ 44 h 147"/>
                <a:gd name="T14" fmla="*/ 58 w 186"/>
                <a:gd name="T15" fmla="*/ 40 h 147"/>
                <a:gd name="T16" fmla="*/ 90 w 186"/>
                <a:gd name="T17" fmla="*/ 62 h 147"/>
                <a:gd name="T18" fmla="*/ 78 w 186"/>
                <a:gd name="T19" fmla="*/ 51 h 147"/>
                <a:gd name="T20" fmla="*/ 95 w 186"/>
                <a:gd name="T21" fmla="*/ 64 h 147"/>
                <a:gd name="T22" fmla="*/ 91 w 186"/>
                <a:gd name="T23" fmla="*/ 59 h 147"/>
                <a:gd name="T24" fmla="*/ 135 w 186"/>
                <a:gd name="T25" fmla="*/ 97 h 147"/>
                <a:gd name="T26" fmla="*/ 121 w 186"/>
                <a:gd name="T27" fmla="*/ 86 h 147"/>
                <a:gd name="T28" fmla="*/ 131 w 186"/>
                <a:gd name="T29" fmla="*/ 99 h 147"/>
                <a:gd name="T30" fmla="*/ 117 w 186"/>
                <a:gd name="T31" fmla="*/ 88 h 147"/>
                <a:gd name="T32" fmla="*/ 119 w 186"/>
                <a:gd name="T33" fmla="*/ 93 h 147"/>
                <a:gd name="T34" fmla="*/ 109 w 186"/>
                <a:gd name="T35" fmla="*/ 88 h 147"/>
                <a:gd name="T36" fmla="*/ 98 w 186"/>
                <a:gd name="T37" fmla="*/ 80 h 147"/>
                <a:gd name="T38" fmla="*/ 100 w 186"/>
                <a:gd name="T39" fmla="*/ 84 h 147"/>
                <a:gd name="T40" fmla="*/ 140 w 186"/>
                <a:gd name="T41" fmla="*/ 119 h 147"/>
                <a:gd name="T42" fmla="*/ 129 w 186"/>
                <a:gd name="T43" fmla="*/ 107 h 147"/>
                <a:gd name="T44" fmla="*/ 119 w 186"/>
                <a:gd name="T45" fmla="*/ 95 h 147"/>
                <a:gd name="T46" fmla="*/ 137 w 186"/>
                <a:gd name="T47" fmla="*/ 111 h 147"/>
                <a:gd name="T48" fmla="*/ 154 w 186"/>
                <a:gd name="T49" fmla="*/ 127 h 147"/>
                <a:gd name="T50" fmla="*/ 167 w 186"/>
                <a:gd name="T51" fmla="*/ 139 h 147"/>
                <a:gd name="T52" fmla="*/ 161 w 186"/>
                <a:gd name="T53" fmla="*/ 131 h 147"/>
                <a:gd name="T54" fmla="*/ 150 w 186"/>
                <a:gd name="T55" fmla="*/ 120 h 147"/>
                <a:gd name="T56" fmla="*/ 153 w 186"/>
                <a:gd name="T57" fmla="*/ 120 h 147"/>
                <a:gd name="T58" fmla="*/ 136 w 186"/>
                <a:gd name="T59" fmla="*/ 102 h 147"/>
                <a:gd name="T60" fmla="*/ 154 w 186"/>
                <a:gd name="T61" fmla="*/ 117 h 147"/>
                <a:gd name="T62" fmla="*/ 152 w 186"/>
                <a:gd name="T63" fmla="*/ 115 h 147"/>
                <a:gd name="T64" fmla="*/ 139 w 186"/>
                <a:gd name="T65" fmla="*/ 101 h 147"/>
                <a:gd name="T66" fmla="*/ 148 w 186"/>
                <a:gd name="T67" fmla="*/ 110 h 147"/>
                <a:gd name="T68" fmla="*/ 137 w 186"/>
                <a:gd name="T69" fmla="*/ 98 h 147"/>
                <a:gd name="T70" fmla="*/ 165 w 186"/>
                <a:gd name="T71" fmla="*/ 126 h 147"/>
                <a:gd name="T72" fmla="*/ 135 w 186"/>
                <a:gd name="T73" fmla="*/ 105 h 147"/>
                <a:gd name="T74" fmla="*/ 148 w 186"/>
                <a:gd name="T75" fmla="*/ 118 h 147"/>
                <a:gd name="T76" fmla="*/ 135 w 186"/>
                <a:gd name="T77" fmla="*/ 105 h 147"/>
                <a:gd name="T78" fmla="*/ 124 w 186"/>
                <a:gd name="T79" fmla="*/ 96 h 147"/>
                <a:gd name="T80" fmla="*/ 139 w 186"/>
                <a:gd name="T81" fmla="*/ 110 h 147"/>
                <a:gd name="T82" fmla="*/ 119 w 186"/>
                <a:gd name="T83" fmla="*/ 94 h 147"/>
                <a:gd name="T84" fmla="*/ 124 w 186"/>
                <a:gd name="T85" fmla="*/ 9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147">
                  <a:moveTo>
                    <a:pt x="165" y="126"/>
                  </a:moveTo>
                  <a:cubicBezTo>
                    <a:pt x="162" y="121"/>
                    <a:pt x="165" y="125"/>
                    <a:pt x="171" y="130"/>
                  </a:cubicBezTo>
                  <a:cubicBezTo>
                    <a:pt x="176" y="136"/>
                    <a:pt x="183" y="143"/>
                    <a:pt x="186" y="147"/>
                  </a:cubicBezTo>
                  <a:cubicBezTo>
                    <a:pt x="162" y="119"/>
                    <a:pt x="135" y="92"/>
                    <a:pt x="104" y="68"/>
                  </a:cubicBezTo>
                  <a:cubicBezTo>
                    <a:pt x="73" y="43"/>
                    <a:pt x="38" y="20"/>
                    <a:pt x="0" y="0"/>
                  </a:cubicBezTo>
                  <a:cubicBezTo>
                    <a:pt x="8" y="6"/>
                    <a:pt x="22" y="13"/>
                    <a:pt x="36" y="21"/>
                  </a:cubicBezTo>
                  <a:cubicBezTo>
                    <a:pt x="49" y="29"/>
                    <a:pt x="62" y="37"/>
                    <a:pt x="69" y="44"/>
                  </a:cubicBezTo>
                  <a:cubicBezTo>
                    <a:pt x="65" y="41"/>
                    <a:pt x="52" y="35"/>
                    <a:pt x="58" y="40"/>
                  </a:cubicBezTo>
                  <a:cubicBezTo>
                    <a:pt x="69" y="48"/>
                    <a:pt x="79" y="58"/>
                    <a:pt x="90" y="62"/>
                  </a:cubicBezTo>
                  <a:cubicBezTo>
                    <a:pt x="86" y="58"/>
                    <a:pt x="76" y="51"/>
                    <a:pt x="78" y="51"/>
                  </a:cubicBezTo>
                  <a:cubicBezTo>
                    <a:pt x="86" y="56"/>
                    <a:pt x="91" y="63"/>
                    <a:pt x="95" y="64"/>
                  </a:cubicBezTo>
                  <a:cubicBezTo>
                    <a:pt x="92" y="62"/>
                    <a:pt x="90" y="60"/>
                    <a:pt x="91" y="59"/>
                  </a:cubicBezTo>
                  <a:cubicBezTo>
                    <a:pt x="105" y="71"/>
                    <a:pt x="121" y="81"/>
                    <a:pt x="135" y="97"/>
                  </a:cubicBezTo>
                  <a:cubicBezTo>
                    <a:pt x="126" y="88"/>
                    <a:pt x="130" y="94"/>
                    <a:pt x="121" y="86"/>
                  </a:cubicBezTo>
                  <a:cubicBezTo>
                    <a:pt x="120" y="89"/>
                    <a:pt x="129" y="95"/>
                    <a:pt x="131" y="99"/>
                  </a:cubicBezTo>
                  <a:cubicBezTo>
                    <a:pt x="124" y="93"/>
                    <a:pt x="126" y="96"/>
                    <a:pt x="117" y="88"/>
                  </a:cubicBezTo>
                  <a:cubicBezTo>
                    <a:pt x="115" y="88"/>
                    <a:pt x="127" y="99"/>
                    <a:pt x="119" y="93"/>
                  </a:cubicBezTo>
                  <a:cubicBezTo>
                    <a:pt x="119" y="90"/>
                    <a:pt x="108" y="85"/>
                    <a:pt x="109" y="88"/>
                  </a:cubicBezTo>
                  <a:cubicBezTo>
                    <a:pt x="104" y="84"/>
                    <a:pt x="100" y="81"/>
                    <a:pt x="98" y="80"/>
                  </a:cubicBezTo>
                  <a:cubicBezTo>
                    <a:pt x="100" y="83"/>
                    <a:pt x="96" y="80"/>
                    <a:pt x="100" y="84"/>
                  </a:cubicBezTo>
                  <a:cubicBezTo>
                    <a:pt x="114" y="96"/>
                    <a:pt x="126" y="106"/>
                    <a:pt x="140" y="119"/>
                  </a:cubicBezTo>
                  <a:cubicBezTo>
                    <a:pt x="139" y="116"/>
                    <a:pt x="134" y="112"/>
                    <a:pt x="129" y="107"/>
                  </a:cubicBezTo>
                  <a:cubicBezTo>
                    <a:pt x="124" y="102"/>
                    <a:pt x="119" y="98"/>
                    <a:pt x="119" y="95"/>
                  </a:cubicBezTo>
                  <a:cubicBezTo>
                    <a:pt x="127" y="103"/>
                    <a:pt x="132" y="107"/>
                    <a:pt x="137" y="111"/>
                  </a:cubicBezTo>
                  <a:cubicBezTo>
                    <a:pt x="142" y="115"/>
                    <a:pt x="146" y="120"/>
                    <a:pt x="154" y="127"/>
                  </a:cubicBezTo>
                  <a:cubicBezTo>
                    <a:pt x="154" y="125"/>
                    <a:pt x="164" y="135"/>
                    <a:pt x="167" y="139"/>
                  </a:cubicBezTo>
                  <a:cubicBezTo>
                    <a:pt x="168" y="139"/>
                    <a:pt x="165" y="135"/>
                    <a:pt x="161" y="131"/>
                  </a:cubicBezTo>
                  <a:cubicBezTo>
                    <a:pt x="157" y="127"/>
                    <a:pt x="152" y="122"/>
                    <a:pt x="150" y="120"/>
                  </a:cubicBezTo>
                  <a:cubicBezTo>
                    <a:pt x="150" y="119"/>
                    <a:pt x="153" y="121"/>
                    <a:pt x="153" y="120"/>
                  </a:cubicBezTo>
                  <a:cubicBezTo>
                    <a:pt x="146" y="113"/>
                    <a:pt x="134" y="103"/>
                    <a:pt x="136" y="102"/>
                  </a:cubicBezTo>
                  <a:cubicBezTo>
                    <a:pt x="145" y="108"/>
                    <a:pt x="152" y="115"/>
                    <a:pt x="154" y="117"/>
                  </a:cubicBezTo>
                  <a:cubicBezTo>
                    <a:pt x="155" y="118"/>
                    <a:pt x="155" y="118"/>
                    <a:pt x="152" y="115"/>
                  </a:cubicBezTo>
                  <a:cubicBezTo>
                    <a:pt x="150" y="113"/>
                    <a:pt x="146" y="108"/>
                    <a:pt x="139" y="101"/>
                  </a:cubicBezTo>
                  <a:cubicBezTo>
                    <a:pt x="143" y="105"/>
                    <a:pt x="146" y="110"/>
                    <a:pt x="148" y="110"/>
                  </a:cubicBezTo>
                  <a:cubicBezTo>
                    <a:pt x="145" y="106"/>
                    <a:pt x="139" y="101"/>
                    <a:pt x="137" y="98"/>
                  </a:cubicBezTo>
                  <a:cubicBezTo>
                    <a:pt x="152" y="110"/>
                    <a:pt x="161" y="122"/>
                    <a:pt x="165" y="126"/>
                  </a:cubicBezTo>
                  <a:close/>
                  <a:moveTo>
                    <a:pt x="135" y="105"/>
                  </a:moveTo>
                  <a:cubicBezTo>
                    <a:pt x="140" y="107"/>
                    <a:pt x="150" y="118"/>
                    <a:pt x="148" y="118"/>
                  </a:cubicBezTo>
                  <a:cubicBezTo>
                    <a:pt x="140" y="111"/>
                    <a:pt x="143" y="111"/>
                    <a:pt x="135" y="105"/>
                  </a:cubicBezTo>
                  <a:close/>
                  <a:moveTo>
                    <a:pt x="124" y="96"/>
                  </a:moveTo>
                  <a:cubicBezTo>
                    <a:pt x="133" y="104"/>
                    <a:pt x="130" y="102"/>
                    <a:pt x="139" y="110"/>
                  </a:cubicBezTo>
                  <a:cubicBezTo>
                    <a:pt x="139" y="113"/>
                    <a:pt x="126" y="100"/>
                    <a:pt x="119" y="94"/>
                  </a:cubicBezTo>
                  <a:cubicBezTo>
                    <a:pt x="119" y="93"/>
                    <a:pt x="125" y="99"/>
                    <a:pt x="124" y="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 name="Freeform 7052">
              <a:extLst>
                <a:ext uri="{FF2B5EF4-FFF2-40B4-BE49-F238E27FC236}">
                  <a16:creationId xmlns:a16="http://schemas.microsoft.com/office/drawing/2014/main" id="{70315DF0-C472-417E-93C0-EFF49DA7ED5A}"/>
                </a:ext>
              </a:extLst>
            </p:cNvPr>
            <p:cNvSpPr>
              <a:spLocks/>
            </p:cNvSpPr>
            <p:nvPr/>
          </p:nvSpPr>
          <p:spPr bwMode="auto">
            <a:xfrm>
              <a:off x="4060323" y="6024417"/>
              <a:ext cx="17462" cy="3175"/>
            </a:xfrm>
            <a:custGeom>
              <a:avLst/>
              <a:gdLst>
                <a:gd name="T0" fmla="*/ 19 w 19"/>
                <a:gd name="T1" fmla="*/ 3 h 4"/>
                <a:gd name="T2" fmla="*/ 0 w 19"/>
                <a:gd name="T3" fmla="*/ 1 h 4"/>
                <a:gd name="T4" fmla="*/ 12 w 19"/>
                <a:gd name="T5" fmla="*/ 1 h 4"/>
                <a:gd name="T6" fmla="*/ 19 w 19"/>
                <a:gd name="T7" fmla="*/ 3 h 4"/>
              </a:gdLst>
              <a:ahLst/>
              <a:cxnLst>
                <a:cxn ang="0">
                  <a:pos x="T0" y="T1"/>
                </a:cxn>
                <a:cxn ang="0">
                  <a:pos x="T2" y="T3"/>
                </a:cxn>
                <a:cxn ang="0">
                  <a:pos x="T4" y="T5"/>
                </a:cxn>
                <a:cxn ang="0">
                  <a:pos x="T6" y="T7"/>
                </a:cxn>
              </a:cxnLst>
              <a:rect l="0" t="0" r="r" b="b"/>
              <a:pathLst>
                <a:path w="19" h="4">
                  <a:moveTo>
                    <a:pt x="19" y="3"/>
                  </a:moveTo>
                  <a:cubicBezTo>
                    <a:pt x="19" y="4"/>
                    <a:pt x="8" y="2"/>
                    <a:pt x="0" y="1"/>
                  </a:cubicBezTo>
                  <a:cubicBezTo>
                    <a:pt x="4" y="1"/>
                    <a:pt x="3" y="0"/>
                    <a:pt x="12" y="1"/>
                  </a:cubicBezTo>
                  <a:cubicBezTo>
                    <a:pt x="14" y="2"/>
                    <a:pt x="15" y="2"/>
                    <a:pt x="1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 name="Freeform 7053">
              <a:extLst>
                <a:ext uri="{FF2B5EF4-FFF2-40B4-BE49-F238E27FC236}">
                  <a16:creationId xmlns:a16="http://schemas.microsoft.com/office/drawing/2014/main" id="{BA87F5B6-15C1-43B8-BCD3-EE1573ED261F}"/>
                </a:ext>
              </a:extLst>
            </p:cNvPr>
            <p:cNvSpPr>
              <a:spLocks/>
            </p:cNvSpPr>
            <p:nvPr/>
          </p:nvSpPr>
          <p:spPr bwMode="auto">
            <a:xfrm>
              <a:off x="4039685" y="6019655"/>
              <a:ext cx="19050" cy="4763"/>
            </a:xfrm>
            <a:custGeom>
              <a:avLst/>
              <a:gdLst>
                <a:gd name="T0" fmla="*/ 2 w 21"/>
                <a:gd name="T1" fmla="*/ 4 h 6"/>
                <a:gd name="T2" fmla="*/ 0 w 21"/>
                <a:gd name="T3" fmla="*/ 0 h 6"/>
                <a:gd name="T4" fmla="*/ 14 w 21"/>
                <a:gd name="T5" fmla="*/ 2 h 6"/>
                <a:gd name="T6" fmla="*/ 17 w 21"/>
                <a:gd name="T7" fmla="*/ 2 h 6"/>
                <a:gd name="T8" fmla="*/ 2 w 21"/>
                <a:gd name="T9" fmla="*/ 4 h 6"/>
              </a:gdLst>
              <a:ahLst/>
              <a:cxnLst>
                <a:cxn ang="0">
                  <a:pos x="T0" y="T1"/>
                </a:cxn>
                <a:cxn ang="0">
                  <a:pos x="T2" y="T3"/>
                </a:cxn>
                <a:cxn ang="0">
                  <a:pos x="T4" y="T5"/>
                </a:cxn>
                <a:cxn ang="0">
                  <a:pos x="T6" y="T7"/>
                </a:cxn>
                <a:cxn ang="0">
                  <a:pos x="T8" y="T9"/>
                </a:cxn>
              </a:cxnLst>
              <a:rect l="0" t="0" r="r" b="b"/>
              <a:pathLst>
                <a:path w="21" h="6">
                  <a:moveTo>
                    <a:pt x="2" y="4"/>
                  </a:moveTo>
                  <a:cubicBezTo>
                    <a:pt x="4" y="2"/>
                    <a:pt x="8" y="3"/>
                    <a:pt x="0" y="0"/>
                  </a:cubicBezTo>
                  <a:cubicBezTo>
                    <a:pt x="7" y="1"/>
                    <a:pt x="9" y="2"/>
                    <a:pt x="14" y="2"/>
                  </a:cubicBezTo>
                  <a:cubicBezTo>
                    <a:pt x="17" y="3"/>
                    <a:pt x="17" y="3"/>
                    <a:pt x="17" y="2"/>
                  </a:cubicBezTo>
                  <a:cubicBezTo>
                    <a:pt x="21" y="3"/>
                    <a:pt x="16" y="6"/>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 name="Freeform 7054">
              <a:extLst>
                <a:ext uri="{FF2B5EF4-FFF2-40B4-BE49-F238E27FC236}">
                  <a16:creationId xmlns:a16="http://schemas.microsoft.com/office/drawing/2014/main" id="{48EC81FC-07A3-4135-8200-C9B00357EE2C}"/>
                </a:ext>
              </a:extLst>
            </p:cNvPr>
            <p:cNvSpPr>
              <a:spLocks/>
            </p:cNvSpPr>
            <p:nvPr/>
          </p:nvSpPr>
          <p:spPr bwMode="auto">
            <a:xfrm>
              <a:off x="4304798" y="4694092"/>
              <a:ext cx="69850" cy="15875"/>
            </a:xfrm>
            <a:custGeom>
              <a:avLst/>
              <a:gdLst>
                <a:gd name="T0" fmla="*/ 0 w 78"/>
                <a:gd name="T1" fmla="*/ 0 h 18"/>
                <a:gd name="T2" fmla="*/ 26 w 78"/>
                <a:gd name="T3" fmla="*/ 4 h 18"/>
                <a:gd name="T4" fmla="*/ 55 w 78"/>
                <a:gd name="T5" fmla="*/ 11 h 18"/>
                <a:gd name="T6" fmla="*/ 78 w 78"/>
                <a:gd name="T7" fmla="*/ 18 h 18"/>
                <a:gd name="T8" fmla="*/ 41 w 78"/>
                <a:gd name="T9" fmla="*/ 8 h 18"/>
                <a:gd name="T10" fmla="*/ 0 w 78"/>
                <a:gd name="T11" fmla="*/ 0 h 18"/>
              </a:gdLst>
              <a:ahLst/>
              <a:cxnLst>
                <a:cxn ang="0">
                  <a:pos x="T0" y="T1"/>
                </a:cxn>
                <a:cxn ang="0">
                  <a:pos x="T2" y="T3"/>
                </a:cxn>
                <a:cxn ang="0">
                  <a:pos x="T4" y="T5"/>
                </a:cxn>
                <a:cxn ang="0">
                  <a:pos x="T6" y="T7"/>
                </a:cxn>
                <a:cxn ang="0">
                  <a:pos x="T8" y="T9"/>
                </a:cxn>
                <a:cxn ang="0">
                  <a:pos x="T10" y="T11"/>
                </a:cxn>
              </a:cxnLst>
              <a:rect l="0" t="0" r="r" b="b"/>
              <a:pathLst>
                <a:path w="78" h="18">
                  <a:moveTo>
                    <a:pt x="0" y="0"/>
                  </a:moveTo>
                  <a:cubicBezTo>
                    <a:pt x="7" y="1"/>
                    <a:pt x="17" y="2"/>
                    <a:pt x="26" y="4"/>
                  </a:cubicBezTo>
                  <a:cubicBezTo>
                    <a:pt x="36" y="6"/>
                    <a:pt x="46" y="8"/>
                    <a:pt x="55" y="11"/>
                  </a:cubicBezTo>
                  <a:cubicBezTo>
                    <a:pt x="62" y="13"/>
                    <a:pt x="77" y="15"/>
                    <a:pt x="78" y="18"/>
                  </a:cubicBezTo>
                  <a:cubicBezTo>
                    <a:pt x="69" y="15"/>
                    <a:pt x="55" y="11"/>
                    <a:pt x="41" y="8"/>
                  </a:cubicBezTo>
                  <a:cubicBezTo>
                    <a:pt x="27" y="5"/>
                    <a:pt x="12" y="3"/>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 name="Freeform 7055">
              <a:extLst>
                <a:ext uri="{FF2B5EF4-FFF2-40B4-BE49-F238E27FC236}">
                  <a16:creationId xmlns:a16="http://schemas.microsoft.com/office/drawing/2014/main" id="{5B99211C-F820-4F9B-B892-72D2728E469E}"/>
                </a:ext>
              </a:extLst>
            </p:cNvPr>
            <p:cNvSpPr>
              <a:spLocks/>
            </p:cNvSpPr>
            <p:nvPr/>
          </p:nvSpPr>
          <p:spPr bwMode="auto">
            <a:xfrm>
              <a:off x="4695323" y="5718030"/>
              <a:ext cx="31750" cy="50800"/>
            </a:xfrm>
            <a:custGeom>
              <a:avLst/>
              <a:gdLst>
                <a:gd name="T0" fmla="*/ 27 w 36"/>
                <a:gd name="T1" fmla="*/ 17 h 55"/>
                <a:gd name="T2" fmla="*/ 35 w 36"/>
                <a:gd name="T3" fmla="*/ 7 h 55"/>
                <a:gd name="T4" fmla="*/ 19 w 36"/>
                <a:gd name="T5" fmla="*/ 33 h 55"/>
                <a:gd name="T6" fmla="*/ 13 w 36"/>
                <a:gd name="T7" fmla="*/ 40 h 55"/>
                <a:gd name="T8" fmla="*/ 0 w 36"/>
                <a:gd name="T9" fmla="*/ 55 h 55"/>
                <a:gd name="T10" fmla="*/ 2 w 36"/>
                <a:gd name="T11" fmla="*/ 50 h 55"/>
                <a:gd name="T12" fmla="*/ 22 w 36"/>
                <a:gd name="T13" fmla="*/ 25 h 55"/>
                <a:gd name="T14" fmla="*/ 27 w 36"/>
                <a:gd name="T15" fmla="*/ 14 h 55"/>
                <a:gd name="T16" fmla="*/ 14 w 36"/>
                <a:gd name="T17" fmla="*/ 30 h 55"/>
                <a:gd name="T18" fmla="*/ 1 w 36"/>
                <a:gd name="T19" fmla="*/ 47 h 55"/>
                <a:gd name="T20" fmla="*/ 16 w 36"/>
                <a:gd name="T21" fmla="*/ 27 h 55"/>
                <a:gd name="T22" fmla="*/ 32 w 36"/>
                <a:gd name="T23" fmla="*/ 4 h 55"/>
                <a:gd name="T24" fmla="*/ 36 w 36"/>
                <a:gd name="T25" fmla="*/ 1 h 55"/>
                <a:gd name="T26" fmla="*/ 28 w 36"/>
                <a:gd name="T27" fmla="*/ 14 h 55"/>
                <a:gd name="T28" fmla="*/ 27 w 36"/>
                <a:gd name="T29"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5">
                  <a:moveTo>
                    <a:pt x="27" y="17"/>
                  </a:moveTo>
                  <a:cubicBezTo>
                    <a:pt x="30" y="16"/>
                    <a:pt x="34" y="5"/>
                    <a:pt x="35" y="7"/>
                  </a:cubicBezTo>
                  <a:cubicBezTo>
                    <a:pt x="33" y="14"/>
                    <a:pt x="22" y="26"/>
                    <a:pt x="19" y="33"/>
                  </a:cubicBezTo>
                  <a:cubicBezTo>
                    <a:pt x="21" y="28"/>
                    <a:pt x="18" y="33"/>
                    <a:pt x="13" y="40"/>
                  </a:cubicBezTo>
                  <a:cubicBezTo>
                    <a:pt x="8" y="46"/>
                    <a:pt x="2" y="54"/>
                    <a:pt x="0" y="55"/>
                  </a:cubicBezTo>
                  <a:cubicBezTo>
                    <a:pt x="0" y="54"/>
                    <a:pt x="1" y="52"/>
                    <a:pt x="2" y="50"/>
                  </a:cubicBezTo>
                  <a:cubicBezTo>
                    <a:pt x="10" y="45"/>
                    <a:pt x="16" y="30"/>
                    <a:pt x="22" y="25"/>
                  </a:cubicBezTo>
                  <a:cubicBezTo>
                    <a:pt x="30" y="15"/>
                    <a:pt x="24" y="20"/>
                    <a:pt x="27" y="14"/>
                  </a:cubicBezTo>
                  <a:cubicBezTo>
                    <a:pt x="25" y="16"/>
                    <a:pt x="20" y="23"/>
                    <a:pt x="14" y="30"/>
                  </a:cubicBezTo>
                  <a:cubicBezTo>
                    <a:pt x="9" y="38"/>
                    <a:pt x="4" y="45"/>
                    <a:pt x="1" y="47"/>
                  </a:cubicBezTo>
                  <a:cubicBezTo>
                    <a:pt x="4" y="43"/>
                    <a:pt x="10" y="36"/>
                    <a:pt x="16" y="27"/>
                  </a:cubicBezTo>
                  <a:cubicBezTo>
                    <a:pt x="22" y="19"/>
                    <a:pt x="28" y="10"/>
                    <a:pt x="32" y="4"/>
                  </a:cubicBezTo>
                  <a:cubicBezTo>
                    <a:pt x="32" y="6"/>
                    <a:pt x="36" y="0"/>
                    <a:pt x="36" y="1"/>
                  </a:cubicBezTo>
                  <a:cubicBezTo>
                    <a:pt x="29" y="11"/>
                    <a:pt x="34" y="8"/>
                    <a:pt x="28" y="14"/>
                  </a:cubicBezTo>
                  <a:cubicBezTo>
                    <a:pt x="31" y="11"/>
                    <a:pt x="31" y="12"/>
                    <a:pt x="2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 name="Freeform 7056">
              <a:extLst>
                <a:ext uri="{FF2B5EF4-FFF2-40B4-BE49-F238E27FC236}">
                  <a16:creationId xmlns:a16="http://schemas.microsoft.com/office/drawing/2014/main" id="{78230B24-19BF-43D5-9A46-590E993BCCD2}"/>
                </a:ext>
              </a:extLst>
            </p:cNvPr>
            <p:cNvSpPr>
              <a:spLocks noEditPoints="1"/>
            </p:cNvSpPr>
            <p:nvPr/>
          </p:nvSpPr>
          <p:spPr bwMode="auto">
            <a:xfrm>
              <a:off x="4285748" y="4694092"/>
              <a:ext cx="128587" cy="36513"/>
            </a:xfrm>
            <a:custGeom>
              <a:avLst/>
              <a:gdLst>
                <a:gd name="T0" fmla="*/ 120 w 143"/>
                <a:gd name="T1" fmla="*/ 31 h 41"/>
                <a:gd name="T2" fmla="*/ 129 w 143"/>
                <a:gd name="T3" fmla="*/ 33 h 41"/>
                <a:gd name="T4" fmla="*/ 126 w 143"/>
                <a:gd name="T5" fmla="*/ 31 h 41"/>
                <a:gd name="T6" fmla="*/ 120 w 143"/>
                <a:gd name="T7" fmla="*/ 29 h 41"/>
                <a:gd name="T8" fmla="*/ 106 w 143"/>
                <a:gd name="T9" fmla="*/ 24 h 41"/>
                <a:gd name="T10" fmla="*/ 101 w 143"/>
                <a:gd name="T11" fmla="*/ 27 h 41"/>
                <a:gd name="T12" fmla="*/ 118 w 143"/>
                <a:gd name="T13" fmla="*/ 33 h 41"/>
                <a:gd name="T14" fmla="*/ 95 w 143"/>
                <a:gd name="T15" fmla="*/ 24 h 41"/>
                <a:gd name="T16" fmla="*/ 83 w 143"/>
                <a:gd name="T17" fmla="*/ 18 h 41"/>
                <a:gd name="T18" fmla="*/ 86 w 143"/>
                <a:gd name="T19" fmla="*/ 20 h 41"/>
                <a:gd name="T20" fmla="*/ 63 w 143"/>
                <a:gd name="T21" fmla="*/ 15 h 41"/>
                <a:gd name="T22" fmla="*/ 44 w 143"/>
                <a:gd name="T23" fmla="*/ 11 h 41"/>
                <a:gd name="T24" fmla="*/ 38 w 143"/>
                <a:gd name="T25" fmla="*/ 8 h 41"/>
                <a:gd name="T26" fmla="*/ 46 w 143"/>
                <a:gd name="T27" fmla="*/ 8 h 41"/>
                <a:gd name="T28" fmla="*/ 57 w 143"/>
                <a:gd name="T29" fmla="*/ 11 h 41"/>
                <a:gd name="T30" fmla="*/ 60 w 143"/>
                <a:gd name="T31" fmla="*/ 12 h 41"/>
                <a:gd name="T32" fmla="*/ 78 w 143"/>
                <a:gd name="T33" fmla="*/ 15 h 41"/>
                <a:gd name="T34" fmla="*/ 97 w 143"/>
                <a:gd name="T35" fmla="*/ 20 h 41"/>
                <a:gd name="T36" fmla="*/ 105 w 143"/>
                <a:gd name="T37" fmla="*/ 21 h 41"/>
                <a:gd name="T38" fmla="*/ 94 w 143"/>
                <a:gd name="T39" fmla="*/ 17 h 41"/>
                <a:gd name="T40" fmla="*/ 52 w 143"/>
                <a:gd name="T41" fmla="*/ 7 h 41"/>
                <a:gd name="T42" fmla="*/ 10 w 143"/>
                <a:gd name="T43" fmla="*/ 0 h 41"/>
                <a:gd name="T44" fmla="*/ 20 w 143"/>
                <a:gd name="T45" fmla="*/ 4 h 41"/>
                <a:gd name="T46" fmla="*/ 19 w 143"/>
                <a:gd name="T47" fmla="*/ 2 h 41"/>
                <a:gd name="T48" fmla="*/ 34 w 143"/>
                <a:gd name="T49" fmla="*/ 7 h 41"/>
                <a:gd name="T50" fmla="*/ 35 w 143"/>
                <a:gd name="T51" fmla="*/ 9 h 41"/>
                <a:gd name="T52" fmla="*/ 0 w 143"/>
                <a:gd name="T53" fmla="*/ 3 h 41"/>
                <a:gd name="T54" fmla="*/ 2 w 143"/>
                <a:gd name="T55" fmla="*/ 8 h 41"/>
                <a:gd name="T56" fmla="*/ 31 w 143"/>
                <a:gd name="T57" fmla="*/ 13 h 41"/>
                <a:gd name="T58" fmla="*/ 31 w 143"/>
                <a:gd name="T59" fmla="*/ 15 h 41"/>
                <a:gd name="T60" fmla="*/ 23 w 143"/>
                <a:gd name="T61" fmla="*/ 13 h 41"/>
                <a:gd name="T62" fmla="*/ 22 w 143"/>
                <a:gd name="T63" fmla="*/ 12 h 41"/>
                <a:gd name="T64" fmla="*/ 12 w 143"/>
                <a:gd name="T65" fmla="*/ 13 h 41"/>
                <a:gd name="T66" fmla="*/ 29 w 143"/>
                <a:gd name="T67" fmla="*/ 15 h 41"/>
                <a:gd name="T68" fmla="*/ 49 w 143"/>
                <a:gd name="T69" fmla="*/ 20 h 41"/>
                <a:gd name="T70" fmla="*/ 63 w 143"/>
                <a:gd name="T71" fmla="*/ 22 h 41"/>
                <a:gd name="T72" fmla="*/ 56 w 143"/>
                <a:gd name="T73" fmla="*/ 18 h 41"/>
                <a:gd name="T74" fmla="*/ 48 w 143"/>
                <a:gd name="T75" fmla="*/ 17 h 41"/>
                <a:gd name="T76" fmla="*/ 41 w 143"/>
                <a:gd name="T77" fmla="*/ 12 h 41"/>
                <a:gd name="T78" fmla="*/ 53 w 143"/>
                <a:gd name="T79" fmla="*/ 16 h 41"/>
                <a:gd name="T80" fmla="*/ 65 w 143"/>
                <a:gd name="T81" fmla="*/ 19 h 41"/>
                <a:gd name="T82" fmla="*/ 70 w 143"/>
                <a:gd name="T83" fmla="*/ 19 h 41"/>
                <a:gd name="T84" fmla="*/ 87 w 143"/>
                <a:gd name="T85" fmla="*/ 24 h 41"/>
                <a:gd name="T86" fmla="*/ 68 w 143"/>
                <a:gd name="T87" fmla="*/ 20 h 41"/>
                <a:gd name="T88" fmla="*/ 76 w 143"/>
                <a:gd name="T89" fmla="*/ 23 h 41"/>
                <a:gd name="T90" fmla="*/ 90 w 143"/>
                <a:gd name="T91" fmla="*/ 27 h 41"/>
                <a:gd name="T92" fmla="*/ 93 w 143"/>
                <a:gd name="T93" fmla="*/ 26 h 41"/>
                <a:gd name="T94" fmla="*/ 143 w 143"/>
                <a:gd name="T95" fmla="*/ 41 h 41"/>
                <a:gd name="T96" fmla="*/ 135 w 143"/>
                <a:gd name="T97" fmla="*/ 37 h 41"/>
                <a:gd name="T98" fmla="*/ 120 w 143"/>
                <a:gd name="T99" fmla="*/ 31 h 41"/>
                <a:gd name="T100" fmla="*/ 109 w 143"/>
                <a:gd name="T101" fmla="*/ 28 h 41"/>
                <a:gd name="T102" fmla="*/ 124 w 143"/>
                <a:gd name="T103" fmla="*/ 34 h 41"/>
                <a:gd name="T104" fmla="*/ 109 w 143"/>
                <a:gd name="T105"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41">
                  <a:moveTo>
                    <a:pt x="120" y="31"/>
                  </a:moveTo>
                  <a:cubicBezTo>
                    <a:pt x="124" y="31"/>
                    <a:pt x="128" y="33"/>
                    <a:pt x="129" y="33"/>
                  </a:cubicBezTo>
                  <a:cubicBezTo>
                    <a:pt x="127" y="32"/>
                    <a:pt x="125" y="32"/>
                    <a:pt x="126" y="31"/>
                  </a:cubicBezTo>
                  <a:cubicBezTo>
                    <a:pt x="123" y="30"/>
                    <a:pt x="122" y="30"/>
                    <a:pt x="120" y="29"/>
                  </a:cubicBezTo>
                  <a:cubicBezTo>
                    <a:pt x="118" y="31"/>
                    <a:pt x="106" y="23"/>
                    <a:pt x="106" y="24"/>
                  </a:cubicBezTo>
                  <a:cubicBezTo>
                    <a:pt x="111" y="28"/>
                    <a:pt x="105" y="26"/>
                    <a:pt x="101" y="27"/>
                  </a:cubicBezTo>
                  <a:cubicBezTo>
                    <a:pt x="109" y="29"/>
                    <a:pt x="118" y="31"/>
                    <a:pt x="118" y="33"/>
                  </a:cubicBezTo>
                  <a:cubicBezTo>
                    <a:pt x="103" y="29"/>
                    <a:pt x="98" y="27"/>
                    <a:pt x="95" y="24"/>
                  </a:cubicBezTo>
                  <a:cubicBezTo>
                    <a:pt x="92" y="22"/>
                    <a:pt x="91" y="20"/>
                    <a:pt x="83" y="18"/>
                  </a:cubicBezTo>
                  <a:cubicBezTo>
                    <a:pt x="81" y="19"/>
                    <a:pt x="81" y="18"/>
                    <a:pt x="86" y="20"/>
                  </a:cubicBezTo>
                  <a:cubicBezTo>
                    <a:pt x="74" y="18"/>
                    <a:pt x="68" y="16"/>
                    <a:pt x="63" y="15"/>
                  </a:cubicBezTo>
                  <a:cubicBezTo>
                    <a:pt x="58" y="13"/>
                    <a:pt x="54" y="12"/>
                    <a:pt x="44" y="11"/>
                  </a:cubicBezTo>
                  <a:cubicBezTo>
                    <a:pt x="44" y="10"/>
                    <a:pt x="40" y="9"/>
                    <a:pt x="38" y="8"/>
                  </a:cubicBezTo>
                  <a:cubicBezTo>
                    <a:pt x="42" y="9"/>
                    <a:pt x="42" y="7"/>
                    <a:pt x="46" y="8"/>
                  </a:cubicBezTo>
                  <a:cubicBezTo>
                    <a:pt x="46" y="9"/>
                    <a:pt x="53" y="10"/>
                    <a:pt x="57" y="11"/>
                  </a:cubicBezTo>
                  <a:cubicBezTo>
                    <a:pt x="62" y="12"/>
                    <a:pt x="66" y="13"/>
                    <a:pt x="60" y="12"/>
                  </a:cubicBezTo>
                  <a:cubicBezTo>
                    <a:pt x="64" y="13"/>
                    <a:pt x="71" y="13"/>
                    <a:pt x="78" y="15"/>
                  </a:cubicBezTo>
                  <a:cubicBezTo>
                    <a:pt x="85" y="16"/>
                    <a:pt x="92" y="18"/>
                    <a:pt x="97" y="20"/>
                  </a:cubicBezTo>
                  <a:cubicBezTo>
                    <a:pt x="92" y="17"/>
                    <a:pt x="107" y="23"/>
                    <a:pt x="105" y="21"/>
                  </a:cubicBezTo>
                  <a:cubicBezTo>
                    <a:pt x="100" y="20"/>
                    <a:pt x="102" y="19"/>
                    <a:pt x="94" y="17"/>
                  </a:cubicBezTo>
                  <a:cubicBezTo>
                    <a:pt x="84" y="15"/>
                    <a:pt x="68" y="11"/>
                    <a:pt x="52" y="7"/>
                  </a:cubicBezTo>
                  <a:cubicBezTo>
                    <a:pt x="36" y="4"/>
                    <a:pt x="20" y="1"/>
                    <a:pt x="10" y="0"/>
                  </a:cubicBezTo>
                  <a:cubicBezTo>
                    <a:pt x="13" y="1"/>
                    <a:pt x="13" y="3"/>
                    <a:pt x="20" y="4"/>
                  </a:cubicBezTo>
                  <a:cubicBezTo>
                    <a:pt x="22" y="4"/>
                    <a:pt x="11" y="1"/>
                    <a:pt x="19" y="2"/>
                  </a:cubicBezTo>
                  <a:cubicBezTo>
                    <a:pt x="21" y="4"/>
                    <a:pt x="32" y="5"/>
                    <a:pt x="34" y="7"/>
                  </a:cubicBezTo>
                  <a:cubicBezTo>
                    <a:pt x="31" y="7"/>
                    <a:pt x="41" y="10"/>
                    <a:pt x="35" y="9"/>
                  </a:cubicBezTo>
                  <a:cubicBezTo>
                    <a:pt x="26" y="6"/>
                    <a:pt x="12" y="4"/>
                    <a:pt x="0" y="3"/>
                  </a:cubicBezTo>
                  <a:cubicBezTo>
                    <a:pt x="6" y="6"/>
                    <a:pt x="12" y="7"/>
                    <a:pt x="2" y="8"/>
                  </a:cubicBezTo>
                  <a:cubicBezTo>
                    <a:pt x="12" y="9"/>
                    <a:pt x="19" y="11"/>
                    <a:pt x="31" y="13"/>
                  </a:cubicBezTo>
                  <a:cubicBezTo>
                    <a:pt x="26" y="13"/>
                    <a:pt x="31" y="13"/>
                    <a:pt x="31" y="15"/>
                  </a:cubicBezTo>
                  <a:cubicBezTo>
                    <a:pt x="27" y="14"/>
                    <a:pt x="26" y="13"/>
                    <a:pt x="23" y="13"/>
                  </a:cubicBezTo>
                  <a:cubicBezTo>
                    <a:pt x="23" y="13"/>
                    <a:pt x="27" y="13"/>
                    <a:pt x="22" y="12"/>
                  </a:cubicBezTo>
                  <a:cubicBezTo>
                    <a:pt x="20" y="12"/>
                    <a:pt x="1" y="9"/>
                    <a:pt x="12" y="13"/>
                  </a:cubicBezTo>
                  <a:cubicBezTo>
                    <a:pt x="13" y="13"/>
                    <a:pt x="21" y="14"/>
                    <a:pt x="29" y="15"/>
                  </a:cubicBezTo>
                  <a:cubicBezTo>
                    <a:pt x="37" y="17"/>
                    <a:pt x="45" y="19"/>
                    <a:pt x="49" y="20"/>
                  </a:cubicBezTo>
                  <a:cubicBezTo>
                    <a:pt x="50" y="19"/>
                    <a:pt x="61" y="23"/>
                    <a:pt x="63" y="22"/>
                  </a:cubicBezTo>
                  <a:cubicBezTo>
                    <a:pt x="48" y="19"/>
                    <a:pt x="67" y="21"/>
                    <a:pt x="56" y="18"/>
                  </a:cubicBezTo>
                  <a:cubicBezTo>
                    <a:pt x="56" y="19"/>
                    <a:pt x="52" y="18"/>
                    <a:pt x="48" y="17"/>
                  </a:cubicBezTo>
                  <a:cubicBezTo>
                    <a:pt x="48" y="15"/>
                    <a:pt x="41" y="14"/>
                    <a:pt x="41" y="12"/>
                  </a:cubicBezTo>
                  <a:cubicBezTo>
                    <a:pt x="53" y="14"/>
                    <a:pt x="64" y="18"/>
                    <a:pt x="53" y="16"/>
                  </a:cubicBezTo>
                  <a:cubicBezTo>
                    <a:pt x="59" y="17"/>
                    <a:pt x="60" y="18"/>
                    <a:pt x="65" y="19"/>
                  </a:cubicBezTo>
                  <a:cubicBezTo>
                    <a:pt x="64" y="18"/>
                    <a:pt x="65" y="18"/>
                    <a:pt x="70" y="19"/>
                  </a:cubicBezTo>
                  <a:cubicBezTo>
                    <a:pt x="76" y="20"/>
                    <a:pt x="90" y="23"/>
                    <a:pt x="87" y="24"/>
                  </a:cubicBezTo>
                  <a:cubicBezTo>
                    <a:pt x="81" y="23"/>
                    <a:pt x="68" y="19"/>
                    <a:pt x="68" y="20"/>
                  </a:cubicBezTo>
                  <a:cubicBezTo>
                    <a:pt x="73" y="21"/>
                    <a:pt x="73" y="22"/>
                    <a:pt x="76" y="23"/>
                  </a:cubicBezTo>
                  <a:cubicBezTo>
                    <a:pt x="78" y="20"/>
                    <a:pt x="87" y="28"/>
                    <a:pt x="90" y="27"/>
                  </a:cubicBezTo>
                  <a:cubicBezTo>
                    <a:pt x="85" y="25"/>
                    <a:pt x="91" y="25"/>
                    <a:pt x="93" y="26"/>
                  </a:cubicBezTo>
                  <a:cubicBezTo>
                    <a:pt x="114" y="33"/>
                    <a:pt x="129" y="38"/>
                    <a:pt x="143" y="41"/>
                  </a:cubicBezTo>
                  <a:cubicBezTo>
                    <a:pt x="129" y="37"/>
                    <a:pt x="140" y="39"/>
                    <a:pt x="135" y="37"/>
                  </a:cubicBezTo>
                  <a:cubicBezTo>
                    <a:pt x="131" y="37"/>
                    <a:pt x="123" y="32"/>
                    <a:pt x="120" y="31"/>
                  </a:cubicBezTo>
                  <a:close/>
                  <a:moveTo>
                    <a:pt x="109" y="28"/>
                  </a:moveTo>
                  <a:cubicBezTo>
                    <a:pt x="116" y="30"/>
                    <a:pt x="124" y="33"/>
                    <a:pt x="124" y="34"/>
                  </a:cubicBezTo>
                  <a:cubicBezTo>
                    <a:pt x="117" y="32"/>
                    <a:pt x="110" y="29"/>
                    <a:pt x="109"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 name="Freeform 7057">
              <a:extLst>
                <a:ext uri="{FF2B5EF4-FFF2-40B4-BE49-F238E27FC236}">
                  <a16:creationId xmlns:a16="http://schemas.microsoft.com/office/drawing/2014/main" id="{C92C55CB-979E-4AEF-9F06-EDC1AB00A2D3}"/>
                </a:ext>
              </a:extLst>
            </p:cNvPr>
            <p:cNvSpPr>
              <a:spLocks/>
            </p:cNvSpPr>
            <p:nvPr/>
          </p:nvSpPr>
          <p:spPr bwMode="auto">
            <a:xfrm>
              <a:off x="4428623" y="4729017"/>
              <a:ext cx="53975" cy="23813"/>
            </a:xfrm>
            <a:custGeom>
              <a:avLst/>
              <a:gdLst>
                <a:gd name="T0" fmla="*/ 54 w 59"/>
                <a:gd name="T1" fmla="*/ 25 h 27"/>
                <a:gd name="T2" fmla="*/ 51 w 59"/>
                <a:gd name="T3" fmla="*/ 24 h 27"/>
                <a:gd name="T4" fmla="*/ 44 w 59"/>
                <a:gd name="T5" fmla="*/ 22 h 27"/>
                <a:gd name="T6" fmla="*/ 31 w 59"/>
                <a:gd name="T7" fmla="*/ 16 h 27"/>
                <a:gd name="T8" fmla="*/ 19 w 59"/>
                <a:gd name="T9" fmla="*/ 12 h 27"/>
                <a:gd name="T10" fmla="*/ 0 w 59"/>
                <a:gd name="T11" fmla="*/ 0 h 27"/>
                <a:gd name="T12" fmla="*/ 27 w 59"/>
                <a:gd name="T13" fmla="*/ 12 h 27"/>
                <a:gd name="T14" fmla="*/ 36 w 59"/>
                <a:gd name="T15" fmla="*/ 14 h 27"/>
                <a:gd name="T16" fmla="*/ 54 w 59"/>
                <a:gd name="T17"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7">
                  <a:moveTo>
                    <a:pt x="54" y="25"/>
                  </a:moveTo>
                  <a:cubicBezTo>
                    <a:pt x="59" y="27"/>
                    <a:pt x="55" y="25"/>
                    <a:pt x="51" y="24"/>
                  </a:cubicBezTo>
                  <a:cubicBezTo>
                    <a:pt x="47" y="22"/>
                    <a:pt x="42" y="21"/>
                    <a:pt x="44" y="22"/>
                  </a:cubicBezTo>
                  <a:cubicBezTo>
                    <a:pt x="44" y="22"/>
                    <a:pt x="37" y="18"/>
                    <a:pt x="31" y="16"/>
                  </a:cubicBezTo>
                  <a:cubicBezTo>
                    <a:pt x="25" y="13"/>
                    <a:pt x="19" y="10"/>
                    <a:pt x="19" y="12"/>
                  </a:cubicBezTo>
                  <a:cubicBezTo>
                    <a:pt x="12" y="7"/>
                    <a:pt x="1" y="3"/>
                    <a:pt x="0" y="0"/>
                  </a:cubicBezTo>
                  <a:cubicBezTo>
                    <a:pt x="16" y="6"/>
                    <a:pt x="19" y="7"/>
                    <a:pt x="27" y="12"/>
                  </a:cubicBezTo>
                  <a:cubicBezTo>
                    <a:pt x="30" y="13"/>
                    <a:pt x="37" y="17"/>
                    <a:pt x="36" y="14"/>
                  </a:cubicBezTo>
                  <a:cubicBezTo>
                    <a:pt x="41" y="18"/>
                    <a:pt x="46" y="21"/>
                    <a:pt x="54"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 name="Freeform 7058">
              <a:extLst>
                <a:ext uri="{FF2B5EF4-FFF2-40B4-BE49-F238E27FC236}">
                  <a16:creationId xmlns:a16="http://schemas.microsoft.com/office/drawing/2014/main" id="{0358D4ED-7E87-4CCF-AD82-25C95C31E9F0}"/>
                </a:ext>
              </a:extLst>
            </p:cNvPr>
            <p:cNvSpPr>
              <a:spLocks/>
            </p:cNvSpPr>
            <p:nvPr/>
          </p:nvSpPr>
          <p:spPr bwMode="auto">
            <a:xfrm>
              <a:off x="4498473" y="4762355"/>
              <a:ext cx="47625" cy="28575"/>
            </a:xfrm>
            <a:custGeom>
              <a:avLst/>
              <a:gdLst>
                <a:gd name="T0" fmla="*/ 5 w 53"/>
                <a:gd name="T1" fmla="*/ 0 h 32"/>
                <a:gd name="T2" fmla="*/ 21 w 53"/>
                <a:gd name="T3" fmla="*/ 9 h 32"/>
                <a:gd name="T4" fmla="*/ 21 w 53"/>
                <a:gd name="T5" fmla="*/ 11 h 32"/>
                <a:gd name="T6" fmla="*/ 36 w 53"/>
                <a:gd name="T7" fmla="*/ 20 h 32"/>
                <a:gd name="T8" fmla="*/ 51 w 53"/>
                <a:gd name="T9" fmla="*/ 29 h 32"/>
                <a:gd name="T10" fmla="*/ 41 w 53"/>
                <a:gd name="T11" fmla="*/ 24 h 32"/>
                <a:gd name="T12" fmla="*/ 31 w 53"/>
                <a:gd name="T13" fmla="*/ 20 h 32"/>
                <a:gd name="T14" fmla="*/ 0 w 53"/>
                <a:gd name="T15" fmla="*/ 2 h 32"/>
                <a:gd name="T16" fmla="*/ 26 w 53"/>
                <a:gd name="T17" fmla="*/ 16 h 32"/>
                <a:gd name="T18" fmla="*/ 8 w 53"/>
                <a:gd name="T19" fmla="*/ 5 h 32"/>
                <a:gd name="T20" fmla="*/ 5 w 5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32">
                  <a:moveTo>
                    <a:pt x="5" y="0"/>
                  </a:moveTo>
                  <a:cubicBezTo>
                    <a:pt x="9" y="1"/>
                    <a:pt x="14" y="6"/>
                    <a:pt x="21" y="9"/>
                  </a:cubicBezTo>
                  <a:cubicBezTo>
                    <a:pt x="24" y="12"/>
                    <a:pt x="22" y="11"/>
                    <a:pt x="21" y="11"/>
                  </a:cubicBezTo>
                  <a:cubicBezTo>
                    <a:pt x="36" y="20"/>
                    <a:pt x="36" y="20"/>
                    <a:pt x="36" y="20"/>
                  </a:cubicBezTo>
                  <a:cubicBezTo>
                    <a:pt x="40" y="22"/>
                    <a:pt x="44" y="25"/>
                    <a:pt x="51" y="29"/>
                  </a:cubicBezTo>
                  <a:cubicBezTo>
                    <a:pt x="53" y="32"/>
                    <a:pt x="47" y="28"/>
                    <a:pt x="41" y="24"/>
                  </a:cubicBezTo>
                  <a:cubicBezTo>
                    <a:pt x="34" y="20"/>
                    <a:pt x="28" y="16"/>
                    <a:pt x="31" y="20"/>
                  </a:cubicBezTo>
                  <a:cubicBezTo>
                    <a:pt x="22" y="14"/>
                    <a:pt x="12" y="8"/>
                    <a:pt x="0" y="2"/>
                  </a:cubicBezTo>
                  <a:cubicBezTo>
                    <a:pt x="3" y="2"/>
                    <a:pt x="14" y="10"/>
                    <a:pt x="26" y="16"/>
                  </a:cubicBezTo>
                  <a:cubicBezTo>
                    <a:pt x="22" y="12"/>
                    <a:pt x="19" y="11"/>
                    <a:pt x="8" y="5"/>
                  </a:cubicBezTo>
                  <a:cubicBezTo>
                    <a:pt x="1" y="0"/>
                    <a:pt x="10" y="3"/>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 name="Freeform 7059">
              <a:extLst>
                <a:ext uri="{FF2B5EF4-FFF2-40B4-BE49-F238E27FC236}">
                  <a16:creationId xmlns:a16="http://schemas.microsoft.com/office/drawing/2014/main" id="{D538CBD1-E6B5-4E72-AF95-64ACC615B12A}"/>
                </a:ext>
              </a:extLst>
            </p:cNvPr>
            <p:cNvSpPr>
              <a:spLocks noEditPoints="1"/>
            </p:cNvSpPr>
            <p:nvPr/>
          </p:nvSpPr>
          <p:spPr bwMode="auto">
            <a:xfrm>
              <a:off x="4149223" y="4686155"/>
              <a:ext cx="133350" cy="14288"/>
            </a:xfrm>
            <a:custGeom>
              <a:avLst/>
              <a:gdLst>
                <a:gd name="T0" fmla="*/ 130 w 147"/>
                <a:gd name="T1" fmla="*/ 6 h 15"/>
                <a:gd name="T2" fmla="*/ 132 w 147"/>
                <a:gd name="T3" fmla="*/ 5 h 15"/>
                <a:gd name="T4" fmla="*/ 91 w 147"/>
                <a:gd name="T5" fmla="*/ 1 h 15"/>
                <a:gd name="T6" fmla="*/ 53 w 147"/>
                <a:gd name="T7" fmla="*/ 0 h 15"/>
                <a:gd name="T8" fmla="*/ 48 w 147"/>
                <a:gd name="T9" fmla="*/ 2 h 15"/>
                <a:gd name="T10" fmla="*/ 74 w 147"/>
                <a:gd name="T11" fmla="*/ 2 h 15"/>
                <a:gd name="T12" fmla="*/ 92 w 147"/>
                <a:gd name="T13" fmla="*/ 3 h 15"/>
                <a:gd name="T14" fmla="*/ 76 w 147"/>
                <a:gd name="T15" fmla="*/ 6 h 15"/>
                <a:gd name="T16" fmla="*/ 75 w 147"/>
                <a:gd name="T17" fmla="*/ 4 h 15"/>
                <a:gd name="T18" fmla="*/ 55 w 147"/>
                <a:gd name="T19" fmla="*/ 4 h 15"/>
                <a:gd name="T20" fmla="*/ 34 w 147"/>
                <a:gd name="T21" fmla="*/ 3 h 15"/>
                <a:gd name="T22" fmla="*/ 17 w 147"/>
                <a:gd name="T23" fmla="*/ 10 h 15"/>
                <a:gd name="T24" fmla="*/ 0 w 147"/>
                <a:gd name="T25" fmla="*/ 11 h 15"/>
                <a:gd name="T26" fmla="*/ 16 w 147"/>
                <a:gd name="T27" fmla="*/ 13 h 15"/>
                <a:gd name="T28" fmla="*/ 2 w 147"/>
                <a:gd name="T29" fmla="*/ 15 h 15"/>
                <a:gd name="T30" fmla="*/ 17 w 147"/>
                <a:gd name="T31" fmla="*/ 14 h 15"/>
                <a:gd name="T32" fmla="*/ 22 w 147"/>
                <a:gd name="T33" fmla="*/ 13 h 15"/>
                <a:gd name="T34" fmla="*/ 41 w 147"/>
                <a:gd name="T35" fmla="*/ 13 h 15"/>
                <a:gd name="T36" fmla="*/ 62 w 147"/>
                <a:gd name="T37" fmla="*/ 13 h 15"/>
                <a:gd name="T38" fmla="*/ 64 w 147"/>
                <a:gd name="T39" fmla="*/ 10 h 15"/>
                <a:gd name="T40" fmla="*/ 43 w 147"/>
                <a:gd name="T41" fmla="*/ 9 h 15"/>
                <a:gd name="T42" fmla="*/ 80 w 147"/>
                <a:gd name="T43" fmla="*/ 8 h 15"/>
                <a:gd name="T44" fmla="*/ 68 w 147"/>
                <a:gd name="T45" fmla="*/ 7 h 15"/>
                <a:gd name="T46" fmla="*/ 91 w 147"/>
                <a:gd name="T47" fmla="*/ 7 h 15"/>
                <a:gd name="T48" fmla="*/ 106 w 147"/>
                <a:gd name="T49" fmla="*/ 9 h 15"/>
                <a:gd name="T50" fmla="*/ 119 w 147"/>
                <a:gd name="T51" fmla="*/ 13 h 15"/>
                <a:gd name="T52" fmla="*/ 129 w 147"/>
                <a:gd name="T53" fmla="*/ 13 h 15"/>
                <a:gd name="T54" fmla="*/ 147 w 147"/>
                <a:gd name="T55" fmla="*/ 14 h 15"/>
                <a:gd name="T56" fmla="*/ 137 w 147"/>
                <a:gd name="T57" fmla="*/ 10 h 15"/>
                <a:gd name="T58" fmla="*/ 122 w 147"/>
                <a:gd name="T59" fmla="*/ 7 h 15"/>
                <a:gd name="T60" fmla="*/ 105 w 147"/>
                <a:gd name="T61" fmla="*/ 8 h 15"/>
                <a:gd name="T62" fmla="*/ 96 w 147"/>
                <a:gd name="T63" fmla="*/ 5 h 15"/>
                <a:gd name="T64" fmla="*/ 104 w 147"/>
                <a:gd name="T65" fmla="*/ 4 h 15"/>
                <a:gd name="T66" fmla="*/ 115 w 147"/>
                <a:gd name="T67" fmla="*/ 4 h 15"/>
                <a:gd name="T68" fmla="*/ 122 w 147"/>
                <a:gd name="T69" fmla="*/ 6 h 15"/>
                <a:gd name="T70" fmla="*/ 118 w 147"/>
                <a:gd name="T71" fmla="*/ 4 h 15"/>
                <a:gd name="T72" fmla="*/ 126 w 147"/>
                <a:gd name="T73" fmla="*/ 4 h 15"/>
                <a:gd name="T74" fmla="*/ 130 w 147"/>
                <a:gd name="T75" fmla="*/ 6 h 15"/>
                <a:gd name="T76" fmla="*/ 37 w 147"/>
                <a:gd name="T77" fmla="*/ 10 h 15"/>
                <a:gd name="T78" fmla="*/ 41 w 147"/>
                <a:gd name="T79" fmla="*/ 10 h 15"/>
                <a:gd name="T80" fmla="*/ 18 w 147"/>
                <a:gd name="T81" fmla="*/ 12 h 15"/>
                <a:gd name="T82" fmla="*/ 37 w 147"/>
                <a:gd name="T83"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7" h="15">
                  <a:moveTo>
                    <a:pt x="130" y="6"/>
                  </a:moveTo>
                  <a:cubicBezTo>
                    <a:pt x="130" y="5"/>
                    <a:pt x="131" y="5"/>
                    <a:pt x="132" y="5"/>
                  </a:cubicBezTo>
                  <a:cubicBezTo>
                    <a:pt x="117" y="2"/>
                    <a:pt x="103" y="1"/>
                    <a:pt x="91" y="1"/>
                  </a:cubicBezTo>
                  <a:cubicBezTo>
                    <a:pt x="78" y="1"/>
                    <a:pt x="66" y="0"/>
                    <a:pt x="53" y="0"/>
                  </a:cubicBezTo>
                  <a:cubicBezTo>
                    <a:pt x="56" y="1"/>
                    <a:pt x="43" y="0"/>
                    <a:pt x="48" y="2"/>
                  </a:cubicBezTo>
                  <a:cubicBezTo>
                    <a:pt x="57" y="3"/>
                    <a:pt x="70" y="3"/>
                    <a:pt x="74" y="2"/>
                  </a:cubicBezTo>
                  <a:cubicBezTo>
                    <a:pt x="80" y="3"/>
                    <a:pt x="86" y="2"/>
                    <a:pt x="92" y="3"/>
                  </a:cubicBezTo>
                  <a:cubicBezTo>
                    <a:pt x="91" y="5"/>
                    <a:pt x="84" y="6"/>
                    <a:pt x="76" y="6"/>
                  </a:cubicBezTo>
                  <a:cubicBezTo>
                    <a:pt x="77" y="6"/>
                    <a:pt x="83" y="4"/>
                    <a:pt x="75" y="4"/>
                  </a:cubicBezTo>
                  <a:cubicBezTo>
                    <a:pt x="71" y="4"/>
                    <a:pt x="63" y="4"/>
                    <a:pt x="55" y="4"/>
                  </a:cubicBezTo>
                  <a:cubicBezTo>
                    <a:pt x="48" y="4"/>
                    <a:pt x="40" y="4"/>
                    <a:pt x="34" y="3"/>
                  </a:cubicBezTo>
                  <a:cubicBezTo>
                    <a:pt x="23" y="6"/>
                    <a:pt x="26" y="8"/>
                    <a:pt x="17" y="10"/>
                  </a:cubicBezTo>
                  <a:cubicBezTo>
                    <a:pt x="16" y="8"/>
                    <a:pt x="4" y="10"/>
                    <a:pt x="0" y="11"/>
                  </a:cubicBezTo>
                  <a:cubicBezTo>
                    <a:pt x="11" y="10"/>
                    <a:pt x="15" y="11"/>
                    <a:pt x="16" y="13"/>
                  </a:cubicBezTo>
                  <a:cubicBezTo>
                    <a:pt x="12" y="14"/>
                    <a:pt x="1" y="14"/>
                    <a:pt x="2" y="15"/>
                  </a:cubicBezTo>
                  <a:cubicBezTo>
                    <a:pt x="9" y="14"/>
                    <a:pt x="9" y="15"/>
                    <a:pt x="17" y="14"/>
                  </a:cubicBezTo>
                  <a:cubicBezTo>
                    <a:pt x="16" y="13"/>
                    <a:pt x="18" y="13"/>
                    <a:pt x="22" y="13"/>
                  </a:cubicBezTo>
                  <a:cubicBezTo>
                    <a:pt x="26" y="13"/>
                    <a:pt x="33" y="13"/>
                    <a:pt x="41" y="13"/>
                  </a:cubicBezTo>
                  <a:cubicBezTo>
                    <a:pt x="49" y="13"/>
                    <a:pt x="57" y="13"/>
                    <a:pt x="62" y="13"/>
                  </a:cubicBezTo>
                  <a:cubicBezTo>
                    <a:pt x="60" y="12"/>
                    <a:pt x="67" y="11"/>
                    <a:pt x="64" y="10"/>
                  </a:cubicBezTo>
                  <a:cubicBezTo>
                    <a:pt x="56" y="9"/>
                    <a:pt x="48" y="11"/>
                    <a:pt x="43" y="9"/>
                  </a:cubicBezTo>
                  <a:cubicBezTo>
                    <a:pt x="58" y="8"/>
                    <a:pt x="74" y="10"/>
                    <a:pt x="80" y="8"/>
                  </a:cubicBezTo>
                  <a:cubicBezTo>
                    <a:pt x="76" y="8"/>
                    <a:pt x="69" y="8"/>
                    <a:pt x="68" y="7"/>
                  </a:cubicBezTo>
                  <a:cubicBezTo>
                    <a:pt x="75" y="6"/>
                    <a:pt x="84" y="8"/>
                    <a:pt x="91" y="7"/>
                  </a:cubicBezTo>
                  <a:cubicBezTo>
                    <a:pt x="91" y="9"/>
                    <a:pt x="101" y="7"/>
                    <a:pt x="106" y="9"/>
                  </a:cubicBezTo>
                  <a:cubicBezTo>
                    <a:pt x="99" y="10"/>
                    <a:pt x="115" y="13"/>
                    <a:pt x="119" y="13"/>
                  </a:cubicBezTo>
                  <a:cubicBezTo>
                    <a:pt x="117" y="11"/>
                    <a:pt x="122" y="12"/>
                    <a:pt x="129" y="13"/>
                  </a:cubicBezTo>
                  <a:cubicBezTo>
                    <a:pt x="136" y="13"/>
                    <a:pt x="143" y="14"/>
                    <a:pt x="147" y="14"/>
                  </a:cubicBezTo>
                  <a:cubicBezTo>
                    <a:pt x="138" y="13"/>
                    <a:pt x="137" y="11"/>
                    <a:pt x="137" y="10"/>
                  </a:cubicBezTo>
                  <a:cubicBezTo>
                    <a:pt x="129" y="10"/>
                    <a:pt x="124" y="9"/>
                    <a:pt x="122" y="7"/>
                  </a:cubicBezTo>
                  <a:cubicBezTo>
                    <a:pt x="110" y="6"/>
                    <a:pt x="117" y="9"/>
                    <a:pt x="105" y="8"/>
                  </a:cubicBezTo>
                  <a:cubicBezTo>
                    <a:pt x="103" y="6"/>
                    <a:pt x="104" y="6"/>
                    <a:pt x="96" y="5"/>
                  </a:cubicBezTo>
                  <a:cubicBezTo>
                    <a:pt x="104" y="5"/>
                    <a:pt x="94" y="4"/>
                    <a:pt x="104" y="4"/>
                  </a:cubicBezTo>
                  <a:cubicBezTo>
                    <a:pt x="107" y="5"/>
                    <a:pt x="111" y="4"/>
                    <a:pt x="115" y="4"/>
                  </a:cubicBezTo>
                  <a:cubicBezTo>
                    <a:pt x="117" y="5"/>
                    <a:pt x="119" y="5"/>
                    <a:pt x="122" y="6"/>
                  </a:cubicBezTo>
                  <a:cubicBezTo>
                    <a:pt x="129" y="5"/>
                    <a:pt x="117" y="5"/>
                    <a:pt x="118" y="4"/>
                  </a:cubicBezTo>
                  <a:cubicBezTo>
                    <a:pt x="122" y="4"/>
                    <a:pt x="124" y="4"/>
                    <a:pt x="126" y="4"/>
                  </a:cubicBezTo>
                  <a:cubicBezTo>
                    <a:pt x="127" y="5"/>
                    <a:pt x="126" y="5"/>
                    <a:pt x="130" y="6"/>
                  </a:cubicBezTo>
                  <a:close/>
                  <a:moveTo>
                    <a:pt x="37" y="10"/>
                  </a:moveTo>
                  <a:cubicBezTo>
                    <a:pt x="37" y="10"/>
                    <a:pt x="39" y="10"/>
                    <a:pt x="41" y="10"/>
                  </a:cubicBezTo>
                  <a:cubicBezTo>
                    <a:pt x="35" y="11"/>
                    <a:pt x="27" y="11"/>
                    <a:pt x="18" y="12"/>
                  </a:cubicBezTo>
                  <a:cubicBezTo>
                    <a:pt x="14" y="10"/>
                    <a:pt x="27" y="10"/>
                    <a:pt x="37"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 name="Freeform 7060">
              <a:extLst>
                <a:ext uri="{FF2B5EF4-FFF2-40B4-BE49-F238E27FC236}">
                  <a16:creationId xmlns:a16="http://schemas.microsoft.com/office/drawing/2014/main" id="{0861791C-4DA4-489B-AF72-30F3396AE109}"/>
                </a:ext>
              </a:extLst>
            </p:cNvPr>
            <p:cNvSpPr>
              <a:spLocks/>
            </p:cNvSpPr>
            <p:nvPr/>
          </p:nvSpPr>
          <p:spPr bwMode="auto">
            <a:xfrm>
              <a:off x="4665160" y="4889355"/>
              <a:ext cx="34925" cy="38100"/>
            </a:xfrm>
            <a:custGeom>
              <a:avLst/>
              <a:gdLst>
                <a:gd name="T0" fmla="*/ 28 w 39"/>
                <a:gd name="T1" fmla="*/ 32 h 42"/>
                <a:gd name="T2" fmla="*/ 25 w 39"/>
                <a:gd name="T3" fmla="*/ 25 h 42"/>
                <a:gd name="T4" fmla="*/ 39 w 39"/>
                <a:gd name="T5" fmla="*/ 42 h 42"/>
                <a:gd name="T6" fmla="*/ 34 w 39"/>
                <a:gd name="T7" fmla="*/ 40 h 42"/>
                <a:gd name="T8" fmla="*/ 24 w 39"/>
                <a:gd name="T9" fmla="*/ 29 h 42"/>
                <a:gd name="T10" fmla="*/ 13 w 39"/>
                <a:gd name="T11" fmla="*/ 13 h 42"/>
                <a:gd name="T12" fmla="*/ 10 w 39"/>
                <a:gd name="T13" fmla="*/ 14 h 42"/>
                <a:gd name="T14" fmla="*/ 0 w 39"/>
                <a:gd name="T15" fmla="*/ 0 h 42"/>
                <a:gd name="T16" fmla="*/ 15 w 39"/>
                <a:gd name="T17" fmla="*/ 15 h 42"/>
                <a:gd name="T18" fmla="*/ 28 w 39"/>
                <a:gd name="T19"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28" y="32"/>
                  </a:moveTo>
                  <a:cubicBezTo>
                    <a:pt x="27" y="29"/>
                    <a:pt x="28" y="29"/>
                    <a:pt x="25" y="25"/>
                  </a:cubicBezTo>
                  <a:cubicBezTo>
                    <a:pt x="28" y="26"/>
                    <a:pt x="32" y="35"/>
                    <a:pt x="39" y="42"/>
                  </a:cubicBezTo>
                  <a:cubicBezTo>
                    <a:pt x="35" y="38"/>
                    <a:pt x="33" y="37"/>
                    <a:pt x="34" y="40"/>
                  </a:cubicBezTo>
                  <a:cubicBezTo>
                    <a:pt x="29" y="34"/>
                    <a:pt x="15" y="18"/>
                    <a:pt x="24" y="29"/>
                  </a:cubicBezTo>
                  <a:cubicBezTo>
                    <a:pt x="16" y="23"/>
                    <a:pt x="20" y="21"/>
                    <a:pt x="13" y="13"/>
                  </a:cubicBezTo>
                  <a:cubicBezTo>
                    <a:pt x="8" y="8"/>
                    <a:pt x="11" y="14"/>
                    <a:pt x="10" y="14"/>
                  </a:cubicBezTo>
                  <a:cubicBezTo>
                    <a:pt x="4" y="7"/>
                    <a:pt x="10" y="10"/>
                    <a:pt x="0" y="0"/>
                  </a:cubicBezTo>
                  <a:cubicBezTo>
                    <a:pt x="4" y="2"/>
                    <a:pt x="9" y="9"/>
                    <a:pt x="15" y="15"/>
                  </a:cubicBezTo>
                  <a:cubicBezTo>
                    <a:pt x="20" y="22"/>
                    <a:pt x="25" y="28"/>
                    <a:pt x="28"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 name="Freeform 7061">
              <a:extLst>
                <a:ext uri="{FF2B5EF4-FFF2-40B4-BE49-F238E27FC236}">
                  <a16:creationId xmlns:a16="http://schemas.microsoft.com/office/drawing/2014/main" id="{18FE8539-EFA7-4288-9F42-84E35BE2BD01}"/>
                </a:ext>
              </a:extLst>
            </p:cNvPr>
            <p:cNvSpPr>
              <a:spLocks/>
            </p:cNvSpPr>
            <p:nvPr/>
          </p:nvSpPr>
          <p:spPr bwMode="auto">
            <a:xfrm>
              <a:off x="4504823" y="5911705"/>
              <a:ext cx="30162" cy="17463"/>
            </a:xfrm>
            <a:custGeom>
              <a:avLst/>
              <a:gdLst>
                <a:gd name="T0" fmla="*/ 14 w 33"/>
                <a:gd name="T1" fmla="*/ 12 h 20"/>
                <a:gd name="T2" fmla="*/ 29 w 33"/>
                <a:gd name="T3" fmla="*/ 1 h 20"/>
                <a:gd name="T4" fmla="*/ 33 w 33"/>
                <a:gd name="T5" fmla="*/ 0 h 20"/>
                <a:gd name="T6" fmla="*/ 15 w 33"/>
                <a:gd name="T7" fmla="*/ 13 h 20"/>
                <a:gd name="T8" fmla="*/ 13 w 33"/>
                <a:gd name="T9" fmla="*/ 12 h 20"/>
                <a:gd name="T10" fmla="*/ 14 w 33"/>
                <a:gd name="T11" fmla="*/ 12 h 20"/>
              </a:gdLst>
              <a:ahLst/>
              <a:cxnLst>
                <a:cxn ang="0">
                  <a:pos x="T0" y="T1"/>
                </a:cxn>
                <a:cxn ang="0">
                  <a:pos x="T2" y="T3"/>
                </a:cxn>
                <a:cxn ang="0">
                  <a:pos x="T4" y="T5"/>
                </a:cxn>
                <a:cxn ang="0">
                  <a:pos x="T6" y="T7"/>
                </a:cxn>
                <a:cxn ang="0">
                  <a:pos x="T8" y="T9"/>
                </a:cxn>
                <a:cxn ang="0">
                  <a:pos x="T10" y="T11"/>
                </a:cxn>
              </a:cxnLst>
              <a:rect l="0" t="0" r="r" b="b"/>
              <a:pathLst>
                <a:path w="33" h="20">
                  <a:moveTo>
                    <a:pt x="14" y="12"/>
                  </a:moveTo>
                  <a:cubicBezTo>
                    <a:pt x="16" y="10"/>
                    <a:pt x="20" y="7"/>
                    <a:pt x="29" y="1"/>
                  </a:cubicBezTo>
                  <a:cubicBezTo>
                    <a:pt x="29" y="2"/>
                    <a:pt x="31" y="1"/>
                    <a:pt x="33" y="0"/>
                  </a:cubicBezTo>
                  <a:cubicBezTo>
                    <a:pt x="28" y="4"/>
                    <a:pt x="22" y="8"/>
                    <a:pt x="15" y="13"/>
                  </a:cubicBezTo>
                  <a:cubicBezTo>
                    <a:pt x="18" y="9"/>
                    <a:pt x="0" y="20"/>
                    <a:pt x="13" y="12"/>
                  </a:cubicBezTo>
                  <a:lnTo>
                    <a:pt x="14"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 name="Freeform 7062">
              <a:extLst>
                <a:ext uri="{FF2B5EF4-FFF2-40B4-BE49-F238E27FC236}">
                  <a16:creationId xmlns:a16="http://schemas.microsoft.com/office/drawing/2014/main" id="{C812D9A0-5B7D-4C7E-B806-164AEC4EDE3A}"/>
                </a:ext>
              </a:extLst>
            </p:cNvPr>
            <p:cNvSpPr>
              <a:spLocks/>
            </p:cNvSpPr>
            <p:nvPr/>
          </p:nvSpPr>
          <p:spPr bwMode="auto">
            <a:xfrm>
              <a:off x="4438148" y="5935517"/>
              <a:ext cx="57150" cy="28575"/>
            </a:xfrm>
            <a:custGeom>
              <a:avLst/>
              <a:gdLst>
                <a:gd name="T0" fmla="*/ 52 w 63"/>
                <a:gd name="T1" fmla="*/ 8 h 32"/>
                <a:gd name="T2" fmla="*/ 2 w 63"/>
                <a:gd name="T3" fmla="*/ 32 h 32"/>
                <a:gd name="T4" fmla="*/ 15 w 63"/>
                <a:gd name="T5" fmla="*/ 24 h 32"/>
                <a:gd name="T6" fmla="*/ 53 w 63"/>
                <a:gd name="T7" fmla="*/ 5 h 32"/>
                <a:gd name="T8" fmla="*/ 52 w 63"/>
                <a:gd name="T9" fmla="*/ 8 h 32"/>
              </a:gdLst>
              <a:ahLst/>
              <a:cxnLst>
                <a:cxn ang="0">
                  <a:pos x="T0" y="T1"/>
                </a:cxn>
                <a:cxn ang="0">
                  <a:pos x="T2" y="T3"/>
                </a:cxn>
                <a:cxn ang="0">
                  <a:pos x="T4" y="T5"/>
                </a:cxn>
                <a:cxn ang="0">
                  <a:pos x="T6" y="T7"/>
                </a:cxn>
                <a:cxn ang="0">
                  <a:pos x="T8" y="T9"/>
                </a:cxn>
              </a:cxnLst>
              <a:rect l="0" t="0" r="r" b="b"/>
              <a:pathLst>
                <a:path w="63" h="32">
                  <a:moveTo>
                    <a:pt x="52" y="8"/>
                  </a:moveTo>
                  <a:cubicBezTo>
                    <a:pt x="37" y="16"/>
                    <a:pt x="19" y="25"/>
                    <a:pt x="2" y="32"/>
                  </a:cubicBezTo>
                  <a:cubicBezTo>
                    <a:pt x="0" y="30"/>
                    <a:pt x="18" y="25"/>
                    <a:pt x="15" y="24"/>
                  </a:cubicBezTo>
                  <a:cubicBezTo>
                    <a:pt x="29" y="18"/>
                    <a:pt x="43" y="11"/>
                    <a:pt x="53" y="5"/>
                  </a:cubicBezTo>
                  <a:cubicBezTo>
                    <a:pt x="63" y="0"/>
                    <a:pt x="45" y="10"/>
                    <a:pt x="52"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 name="Freeform 7063">
              <a:extLst>
                <a:ext uri="{FF2B5EF4-FFF2-40B4-BE49-F238E27FC236}">
                  <a16:creationId xmlns:a16="http://schemas.microsoft.com/office/drawing/2014/main" id="{D057C5AD-8E94-40B7-A59F-DCCFE49F89EC}"/>
                </a:ext>
              </a:extLst>
            </p:cNvPr>
            <p:cNvSpPr>
              <a:spLocks/>
            </p:cNvSpPr>
            <p:nvPr/>
          </p:nvSpPr>
          <p:spPr bwMode="auto">
            <a:xfrm>
              <a:off x="4307973" y="5970442"/>
              <a:ext cx="119062" cy="38100"/>
            </a:xfrm>
            <a:custGeom>
              <a:avLst/>
              <a:gdLst>
                <a:gd name="T0" fmla="*/ 132 w 132"/>
                <a:gd name="T1" fmla="*/ 0 h 43"/>
                <a:gd name="T2" fmla="*/ 78 w 132"/>
                <a:gd name="T3" fmla="*/ 21 h 43"/>
                <a:gd name="T4" fmla="*/ 2 w 132"/>
                <a:gd name="T5" fmla="*/ 43 h 43"/>
                <a:gd name="T6" fmla="*/ 10 w 132"/>
                <a:gd name="T7" fmla="*/ 39 h 43"/>
                <a:gd name="T8" fmla="*/ 24 w 132"/>
                <a:gd name="T9" fmla="*/ 37 h 43"/>
                <a:gd name="T10" fmla="*/ 22 w 132"/>
                <a:gd name="T11" fmla="*/ 35 h 43"/>
                <a:gd name="T12" fmla="*/ 81 w 132"/>
                <a:gd name="T13" fmla="*/ 19 h 43"/>
                <a:gd name="T14" fmla="*/ 132 w 13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43">
                  <a:moveTo>
                    <a:pt x="132" y="0"/>
                  </a:moveTo>
                  <a:cubicBezTo>
                    <a:pt x="119" y="6"/>
                    <a:pt x="101" y="13"/>
                    <a:pt x="78" y="21"/>
                  </a:cubicBezTo>
                  <a:cubicBezTo>
                    <a:pt x="56" y="29"/>
                    <a:pt x="30" y="37"/>
                    <a:pt x="2" y="43"/>
                  </a:cubicBezTo>
                  <a:cubicBezTo>
                    <a:pt x="0" y="42"/>
                    <a:pt x="5" y="41"/>
                    <a:pt x="10" y="39"/>
                  </a:cubicBezTo>
                  <a:cubicBezTo>
                    <a:pt x="15" y="38"/>
                    <a:pt x="21" y="37"/>
                    <a:pt x="24" y="37"/>
                  </a:cubicBezTo>
                  <a:cubicBezTo>
                    <a:pt x="33" y="34"/>
                    <a:pt x="20" y="37"/>
                    <a:pt x="22" y="35"/>
                  </a:cubicBezTo>
                  <a:cubicBezTo>
                    <a:pt x="44" y="31"/>
                    <a:pt x="64" y="25"/>
                    <a:pt x="81" y="19"/>
                  </a:cubicBezTo>
                  <a:cubicBezTo>
                    <a:pt x="99" y="13"/>
                    <a:pt x="115" y="6"/>
                    <a:pt x="13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 name="Freeform 7064">
              <a:extLst>
                <a:ext uri="{FF2B5EF4-FFF2-40B4-BE49-F238E27FC236}">
                  <a16:creationId xmlns:a16="http://schemas.microsoft.com/office/drawing/2014/main" id="{659ECC3B-CF3A-4123-AE82-E3D560F5F709}"/>
                </a:ext>
              </a:extLst>
            </p:cNvPr>
            <p:cNvSpPr>
              <a:spLocks/>
            </p:cNvSpPr>
            <p:nvPr/>
          </p:nvSpPr>
          <p:spPr bwMode="auto">
            <a:xfrm>
              <a:off x="4595310" y="4825855"/>
              <a:ext cx="12700" cy="9525"/>
            </a:xfrm>
            <a:custGeom>
              <a:avLst/>
              <a:gdLst>
                <a:gd name="T0" fmla="*/ 14 w 14"/>
                <a:gd name="T1" fmla="*/ 12 h 12"/>
                <a:gd name="T2" fmla="*/ 0 w 14"/>
                <a:gd name="T3" fmla="*/ 0 h 12"/>
                <a:gd name="T4" fmla="*/ 14 w 14"/>
                <a:gd name="T5" fmla="*/ 12 h 12"/>
              </a:gdLst>
              <a:ahLst/>
              <a:cxnLst>
                <a:cxn ang="0">
                  <a:pos x="T0" y="T1"/>
                </a:cxn>
                <a:cxn ang="0">
                  <a:pos x="T2" y="T3"/>
                </a:cxn>
                <a:cxn ang="0">
                  <a:pos x="T4" y="T5"/>
                </a:cxn>
              </a:cxnLst>
              <a:rect l="0" t="0" r="r" b="b"/>
              <a:pathLst>
                <a:path w="14" h="12">
                  <a:moveTo>
                    <a:pt x="14" y="12"/>
                  </a:moveTo>
                  <a:cubicBezTo>
                    <a:pt x="13" y="12"/>
                    <a:pt x="2" y="2"/>
                    <a:pt x="0" y="0"/>
                  </a:cubicBezTo>
                  <a:cubicBezTo>
                    <a:pt x="6" y="3"/>
                    <a:pt x="7" y="6"/>
                    <a:pt x="1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 name="Freeform 7065">
              <a:extLst>
                <a:ext uri="{FF2B5EF4-FFF2-40B4-BE49-F238E27FC236}">
                  <a16:creationId xmlns:a16="http://schemas.microsoft.com/office/drawing/2014/main" id="{F0D317E9-F958-4686-B077-E65281297EA7}"/>
                </a:ext>
              </a:extLst>
            </p:cNvPr>
            <p:cNvSpPr>
              <a:spLocks/>
            </p:cNvSpPr>
            <p:nvPr/>
          </p:nvSpPr>
          <p:spPr bwMode="auto">
            <a:xfrm>
              <a:off x="4438148" y="4736955"/>
              <a:ext cx="120650" cy="68263"/>
            </a:xfrm>
            <a:custGeom>
              <a:avLst/>
              <a:gdLst>
                <a:gd name="T0" fmla="*/ 135 w 135"/>
                <a:gd name="T1" fmla="*/ 75 h 75"/>
                <a:gd name="T2" fmla="*/ 113 w 135"/>
                <a:gd name="T3" fmla="*/ 58 h 75"/>
                <a:gd name="T4" fmla="*/ 75 w 135"/>
                <a:gd name="T5" fmla="*/ 37 h 75"/>
                <a:gd name="T6" fmla="*/ 103 w 135"/>
                <a:gd name="T7" fmla="*/ 56 h 75"/>
                <a:gd name="T8" fmla="*/ 56 w 135"/>
                <a:gd name="T9" fmla="*/ 29 h 75"/>
                <a:gd name="T10" fmla="*/ 56 w 135"/>
                <a:gd name="T11" fmla="*/ 26 h 75"/>
                <a:gd name="T12" fmla="*/ 48 w 135"/>
                <a:gd name="T13" fmla="*/ 26 h 75"/>
                <a:gd name="T14" fmla="*/ 0 w 135"/>
                <a:gd name="T15" fmla="*/ 3 h 75"/>
                <a:gd name="T16" fmla="*/ 0 w 135"/>
                <a:gd name="T17" fmla="*/ 0 h 75"/>
                <a:gd name="T18" fmla="*/ 22 w 135"/>
                <a:gd name="T19" fmla="*/ 11 h 75"/>
                <a:gd name="T20" fmla="*/ 27 w 135"/>
                <a:gd name="T21" fmla="*/ 10 h 75"/>
                <a:gd name="T22" fmla="*/ 88 w 135"/>
                <a:gd name="T23" fmla="*/ 42 h 75"/>
                <a:gd name="T24" fmla="*/ 135 w 135"/>
                <a:gd name="T25"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75">
                  <a:moveTo>
                    <a:pt x="135" y="75"/>
                  </a:moveTo>
                  <a:cubicBezTo>
                    <a:pt x="127" y="68"/>
                    <a:pt x="117" y="63"/>
                    <a:pt x="113" y="58"/>
                  </a:cubicBezTo>
                  <a:cubicBezTo>
                    <a:pt x="107" y="56"/>
                    <a:pt x="90" y="46"/>
                    <a:pt x="75" y="37"/>
                  </a:cubicBezTo>
                  <a:cubicBezTo>
                    <a:pt x="82" y="43"/>
                    <a:pt x="97" y="49"/>
                    <a:pt x="103" y="56"/>
                  </a:cubicBezTo>
                  <a:cubicBezTo>
                    <a:pt x="84" y="45"/>
                    <a:pt x="69" y="34"/>
                    <a:pt x="56" y="29"/>
                  </a:cubicBezTo>
                  <a:cubicBezTo>
                    <a:pt x="57" y="28"/>
                    <a:pt x="53" y="26"/>
                    <a:pt x="56" y="26"/>
                  </a:cubicBezTo>
                  <a:cubicBezTo>
                    <a:pt x="48" y="23"/>
                    <a:pt x="50" y="25"/>
                    <a:pt x="48" y="26"/>
                  </a:cubicBezTo>
                  <a:cubicBezTo>
                    <a:pt x="29" y="17"/>
                    <a:pt x="15" y="10"/>
                    <a:pt x="0" y="3"/>
                  </a:cubicBezTo>
                  <a:cubicBezTo>
                    <a:pt x="10" y="7"/>
                    <a:pt x="7" y="4"/>
                    <a:pt x="0" y="0"/>
                  </a:cubicBezTo>
                  <a:cubicBezTo>
                    <a:pt x="6" y="1"/>
                    <a:pt x="9" y="6"/>
                    <a:pt x="22" y="11"/>
                  </a:cubicBezTo>
                  <a:cubicBezTo>
                    <a:pt x="32" y="15"/>
                    <a:pt x="22" y="8"/>
                    <a:pt x="27" y="10"/>
                  </a:cubicBezTo>
                  <a:cubicBezTo>
                    <a:pt x="50" y="21"/>
                    <a:pt x="70" y="31"/>
                    <a:pt x="88" y="42"/>
                  </a:cubicBezTo>
                  <a:cubicBezTo>
                    <a:pt x="106" y="53"/>
                    <a:pt x="121" y="63"/>
                    <a:pt x="135" y="7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 name="Freeform 7069">
              <a:extLst>
                <a:ext uri="{FF2B5EF4-FFF2-40B4-BE49-F238E27FC236}">
                  <a16:creationId xmlns:a16="http://schemas.microsoft.com/office/drawing/2014/main" id="{1E0CED14-CCE3-4E55-AE19-F840E55CE71F}"/>
                </a:ext>
              </a:extLst>
            </p:cNvPr>
            <p:cNvSpPr>
              <a:spLocks/>
            </p:cNvSpPr>
            <p:nvPr/>
          </p:nvSpPr>
          <p:spPr bwMode="auto">
            <a:xfrm>
              <a:off x="4692148" y="5725967"/>
              <a:ext cx="25400" cy="36513"/>
            </a:xfrm>
            <a:custGeom>
              <a:avLst/>
              <a:gdLst>
                <a:gd name="T0" fmla="*/ 22 w 28"/>
                <a:gd name="T1" fmla="*/ 11 h 41"/>
                <a:gd name="T2" fmla="*/ 13 w 28"/>
                <a:gd name="T3" fmla="*/ 23 h 41"/>
                <a:gd name="T4" fmla="*/ 5 w 28"/>
                <a:gd name="T5" fmla="*/ 34 h 41"/>
                <a:gd name="T6" fmla="*/ 0 w 28"/>
                <a:gd name="T7" fmla="*/ 39 h 41"/>
                <a:gd name="T8" fmla="*/ 26 w 28"/>
                <a:gd name="T9" fmla="*/ 3 h 41"/>
                <a:gd name="T10" fmla="*/ 23 w 28"/>
                <a:gd name="T11" fmla="*/ 9 h 41"/>
                <a:gd name="T12" fmla="*/ 22 w 28"/>
                <a:gd name="T13" fmla="*/ 11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2" y="11"/>
                  </a:moveTo>
                  <a:cubicBezTo>
                    <a:pt x="20" y="14"/>
                    <a:pt x="16" y="18"/>
                    <a:pt x="13" y="23"/>
                  </a:cubicBezTo>
                  <a:cubicBezTo>
                    <a:pt x="9" y="28"/>
                    <a:pt x="5" y="32"/>
                    <a:pt x="5" y="34"/>
                  </a:cubicBezTo>
                  <a:cubicBezTo>
                    <a:pt x="0" y="41"/>
                    <a:pt x="8" y="28"/>
                    <a:pt x="0" y="39"/>
                  </a:cubicBezTo>
                  <a:cubicBezTo>
                    <a:pt x="8" y="27"/>
                    <a:pt x="15" y="18"/>
                    <a:pt x="26" y="3"/>
                  </a:cubicBezTo>
                  <a:cubicBezTo>
                    <a:pt x="28" y="0"/>
                    <a:pt x="26" y="5"/>
                    <a:pt x="23" y="9"/>
                  </a:cubicBezTo>
                  <a:cubicBezTo>
                    <a:pt x="20" y="12"/>
                    <a:pt x="18" y="16"/>
                    <a:pt x="22"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 name="Freeform 7070">
              <a:extLst>
                <a:ext uri="{FF2B5EF4-FFF2-40B4-BE49-F238E27FC236}">
                  <a16:creationId xmlns:a16="http://schemas.microsoft.com/office/drawing/2014/main" id="{693561B0-5166-48F5-8FC6-AF094DE4409D}"/>
                </a:ext>
              </a:extLst>
            </p:cNvPr>
            <p:cNvSpPr>
              <a:spLocks/>
            </p:cNvSpPr>
            <p:nvPr/>
          </p:nvSpPr>
          <p:spPr bwMode="auto">
            <a:xfrm>
              <a:off x="4441323" y="5945042"/>
              <a:ext cx="23812" cy="9525"/>
            </a:xfrm>
            <a:custGeom>
              <a:avLst/>
              <a:gdLst>
                <a:gd name="T0" fmla="*/ 19 w 26"/>
                <a:gd name="T1" fmla="*/ 5 h 12"/>
                <a:gd name="T2" fmla="*/ 18 w 26"/>
                <a:gd name="T3" fmla="*/ 4 h 12"/>
                <a:gd name="T4" fmla="*/ 0 w 26"/>
                <a:gd name="T5" fmla="*/ 12 h 12"/>
                <a:gd name="T6" fmla="*/ 10 w 26"/>
                <a:gd name="T7" fmla="*/ 7 h 12"/>
                <a:gd name="T8" fmla="*/ 26 w 26"/>
                <a:gd name="T9" fmla="*/ 0 h 12"/>
                <a:gd name="T10" fmla="*/ 19 w 26"/>
                <a:gd name="T11" fmla="*/ 5 h 12"/>
              </a:gdLst>
              <a:ahLst/>
              <a:cxnLst>
                <a:cxn ang="0">
                  <a:pos x="T0" y="T1"/>
                </a:cxn>
                <a:cxn ang="0">
                  <a:pos x="T2" y="T3"/>
                </a:cxn>
                <a:cxn ang="0">
                  <a:pos x="T4" y="T5"/>
                </a:cxn>
                <a:cxn ang="0">
                  <a:pos x="T6" y="T7"/>
                </a:cxn>
                <a:cxn ang="0">
                  <a:pos x="T8" y="T9"/>
                </a:cxn>
                <a:cxn ang="0">
                  <a:pos x="T10" y="T11"/>
                </a:cxn>
              </a:cxnLst>
              <a:rect l="0" t="0" r="r" b="b"/>
              <a:pathLst>
                <a:path w="26" h="12">
                  <a:moveTo>
                    <a:pt x="19" y="5"/>
                  </a:moveTo>
                  <a:cubicBezTo>
                    <a:pt x="17" y="8"/>
                    <a:pt x="14" y="6"/>
                    <a:pt x="18" y="4"/>
                  </a:cubicBezTo>
                  <a:cubicBezTo>
                    <a:pt x="12" y="7"/>
                    <a:pt x="6" y="10"/>
                    <a:pt x="0" y="12"/>
                  </a:cubicBezTo>
                  <a:cubicBezTo>
                    <a:pt x="0" y="12"/>
                    <a:pt x="5" y="10"/>
                    <a:pt x="10" y="7"/>
                  </a:cubicBezTo>
                  <a:cubicBezTo>
                    <a:pt x="15" y="4"/>
                    <a:pt x="22" y="1"/>
                    <a:pt x="26" y="0"/>
                  </a:cubicBezTo>
                  <a:cubicBezTo>
                    <a:pt x="26" y="1"/>
                    <a:pt x="15" y="5"/>
                    <a:pt x="19"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 name="Freeform 7071">
              <a:extLst>
                <a:ext uri="{FF2B5EF4-FFF2-40B4-BE49-F238E27FC236}">
                  <a16:creationId xmlns:a16="http://schemas.microsoft.com/office/drawing/2014/main" id="{E935BE6C-FF76-489D-A9F6-FCA33643BFEE}"/>
                </a:ext>
              </a:extLst>
            </p:cNvPr>
            <p:cNvSpPr>
              <a:spLocks/>
            </p:cNvSpPr>
            <p:nvPr/>
          </p:nvSpPr>
          <p:spPr bwMode="auto">
            <a:xfrm>
              <a:off x="4507998" y="4775055"/>
              <a:ext cx="30162" cy="20638"/>
            </a:xfrm>
            <a:custGeom>
              <a:avLst/>
              <a:gdLst>
                <a:gd name="T0" fmla="*/ 27 w 34"/>
                <a:gd name="T1" fmla="*/ 17 h 23"/>
                <a:gd name="T2" fmla="*/ 19 w 34"/>
                <a:gd name="T3" fmla="*/ 14 h 23"/>
                <a:gd name="T4" fmla="*/ 2 w 34"/>
                <a:gd name="T5" fmla="*/ 3 h 23"/>
                <a:gd name="T6" fmla="*/ 9 w 34"/>
                <a:gd name="T7" fmla="*/ 5 h 23"/>
                <a:gd name="T8" fmla="*/ 21 w 34"/>
                <a:gd name="T9" fmla="*/ 13 h 23"/>
                <a:gd name="T10" fmla="*/ 34 w 34"/>
                <a:gd name="T11" fmla="*/ 23 h 23"/>
                <a:gd name="T12" fmla="*/ 32 w 34"/>
                <a:gd name="T13" fmla="*/ 22 h 23"/>
                <a:gd name="T14" fmla="*/ 24 w 34"/>
                <a:gd name="T15" fmla="*/ 17 h 23"/>
                <a:gd name="T16" fmla="*/ 27 w 34"/>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3">
                  <a:moveTo>
                    <a:pt x="27" y="17"/>
                  </a:moveTo>
                  <a:cubicBezTo>
                    <a:pt x="21" y="14"/>
                    <a:pt x="19" y="13"/>
                    <a:pt x="19" y="14"/>
                  </a:cubicBezTo>
                  <a:cubicBezTo>
                    <a:pt x="11" y="10"/>
                    <a:pt x="8" y="7"/>
                    <a:pt x="2" y="3"/>
                  </a:cubicBezTo>
                  <a:cubicBezTo>
                    <a:pt x="0" y="0"/>
                    <a:pt x="12" y="9"/>
                    <a:pt x="9" y="5"/>
                  </a:cubicBezTo>
                  <a:cubicBezTo>
                    <a:pt x="11" y="7"/>
                    <a:pt x="16" y="10"/>
                    <a:pt x="21" y="13"/>
                  </a:cubicBezTo>
                  <a:cubicBezTo>
                    <a:pt x="27" y="17"/>
                    <a:pt x="32" y="20"/>
                    <a:pt x="34" y="23"/>
                  </a:cubicBezTo>
                  <a:cubicBezTo>
                    <a:pt x="34" y="23"/>
                    <a:pt x="32" y="21"/>
                    <a:pt x="32" y="22"/>
                  </a:cubicBezTo>
                  <a:cubicBezTo>
                    <a:pt x="24" y="17"/>
                    <a:pt x="24" y="17"/>
                    <a:pt x="24" y="17"/>
                  </a:cubicBezTo>
                  <a:cubicBezTo>
                    <a:pt x="26" y="18"/>
                    <a:pt x="27" y="18"/>
                    <a:pt x="2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 name="Freeform 7072">
              <a:extLst>
                <a:ext uri="{FF2B5EF4-FFF2-40B4-BE49-F238E27FC236}">
                  <a16:creationId xmlns:a16="http://schemas.microsoft.com/office/drawing/2014/main" id="{B496B1DF-7AF0-42F8-9738-0F5D15CF8DBF}"/>
                </a:ext>
              </a:extLst>
            </p:cNvPr>
            <p:cNvSpPr>
              <a:spLocks/>
            </p:cNvSpPr>
            <p:nvPr/>
          </p:nvSpPr>
          <p:spPr bwMode="auto">
            <a:xfrm>
              <a:off x="4752473" y="5630717"/>
              <a:ext cx="15875" cy="26988"/>
            </a:xfrm>
            <a:custGeom>
              <a:avLst/>
              <a:gdLst>
                <a:gd name="T0" fmla="*/ 11 w 18"/>
                <a:gd name="T1" fmla="*/ 19 h 30"/>
                <a:gd name="T2" fmla="*/ 9 w 18"/>
                <a:gd name="T3" fmla="*/ 14 h 30"/>
                <a:gd name="T4" fmla="*/ 7 w 18"/>
                <a:gd name="T5" fmla="*/ 19 h 30"/>
                <a:gd name="T6" fmla="*/ 18 w 18"/>
                <a:gd name="T7" fmla="*/ 0 h 30"/>
                <a:gd name="T8" fmla="*/ 14 w 18"/>
                <a:gd name="T9" fmla="*/ 16 h 30"/>
                <a:gd name="T10" fmla="*/ 7 w 18"/>
                <a:gd name="T11" fmla="*/ 27 h 30"/>
                <a:gd name="T12" fmla="*/ 11 w 18"/>
                <a:gd name="T13" fmla="*/ 19 h 30"/>
              </a:gdLst>
              <a:ahLst/>
              <a:cxnLst>
                <a:cxn ang="0">
                  <a:pos x="T0" y="T1"/>
                </a:cxn>
                <a:cxn ang="0">
                  <a:pos x="T2" y="T3"/>
                </a:cxn>
                <a:cxn ang="0">
                  <a:pos x="T4" y="T5"/>
                </a:cxn>
                <a:cxn ang="0">
                  <a:pos x="T6" y="T7"/>
                </a:cxn>
                <a:cxn ang="0">
                  <a:pos x="T8" y="T9"/>
                </a:cxn>
                <a:cxn ang="0">
                  <a:pos x="T10" y="T11"/>
                </a:cxn>
                <a:cxn ang="0">
                  <a:pos x="T12" y="T13"/>
                </a:cxn>
              </a:cxnLst>
              <a:rect l="0" t="0" r="r" b="b"/>
              <a:pathLst>
                <a:path w="18" h="30">
                  <a:moveTo>
                    <a:pt x="11" y="19"/>
                  </a:moveTo>
                  <a:cubicBezTo>
                    <a:pt x="8" y="22"/>
                    <a:pt x="0" y="30"/>
                    <a:pt x="9" y="14"/>
                  </a:cubicBezTo>
                  <a:cubicBezTo>
                    <a:pt x="10" y="13"/>
                    <a:pt x="9" y="16"/>
                    <a:pt x="7" y="19"/>
                  </a:cubicBezTo>
                  <a:cubicBezTo>
                    <a:pt x="10" y="16"/>
                    <a:pt x="15" y="5"/>
                    <a:pt x="18" y="0"/>
                  </a:cubicBezTo>
                  <a:cubicBezTo>
                    <a:pt x="11" y="15"/>
                    <a:pt x="12" y="15"/>
                    <a:pt x="14" y="16"/>
                  </a:cubicBezTo>
                  <a:cubicBezTo>
                    <a:pt x="10" y="25"/>
                    <a:pt x="9" y="23"/>
                    <a:pt x="7" y="27"/>
                  </a:cubicBezTo>
                  <a:cubicBezTo>
                    <a:pt x="6" y="26"/>
                    <a:pt x="9" y="24"/>
                    <a:pt x="11"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 name="Freeform 7073">
              <a:extLst>
                <a:ext uri="{FF2B5EF4-FFF2-40B4-BE49-F238E27FC236}">
                  <a16:creationId xmlns:a16="http://schemas.microsoft.com/office/drawing/2014/main" id="{C4E6B0F8-1A47-4321-BE58-DE86EAE9EAA0}"/>
                </a:ext>
              </a:extLst>
            </p:cNvPr>
            <p:cNvSpPr>
              <a:spLocks/>
            </p:cNvSpPr>
            <p:nvPr/>
          </p:nvSpPr>
          <p:spPr bwMode="auto">
            <a:xfrm>
              <a:off x="4695323" y="5732317"/>
              <a:ext cx="15875" cy="19050"/>
            </a:xfrm>
            <a:custGeom>
              <a:avLst/>
              <a:gdLst>
                <a:gd name="T0" fmla="*/ 17 w 17"/>
                <a:gd name="T1" fmla="*/ 1 h 21"/>
                <a:gd name="T2" fmla="*/ 9 w 17"/>
                <a:gd name="T3" fmla="*/ 11 h 21"/>
                <a:gd name="T4" fmla="*/ 1 w 17"/>
                <a:gd name="T5" fmla="*/ 21 h 21"/>
                <a:gd name="T6" fmla="*/ 8 w 17"/>
                <a:gd name="T7" fmla="*/ 10 h 21"/>
                <a:gd name="T8" fmla="*/ 17 w 17"/>
                <a:gd name="T9" fmla="*/ 1 h 21"/>
              </a:gdLst>
              <a:ahLst/>
              <a:cxnLst>
                <a:cxn ang="0">
                  <a:pos x="T0" y="T1"/>
                </a:cxn>
                <a:cxn ang="0">
                  <a:pos x="T2" y="T3"/>
                </a:cxn>
                <a:cxn ang="0">
                  <a:pos x="T4" y="T5"/>
                </a:cxn>
                <a:cxn ang="0">
                  <a:pos x="T6" y="T7"/>
                </a:cxn>
                <a:cxn ang="0">
                  <a:pos x="T8" y="T9"/>
                </a:cxn>
              </a:cxnLst>
              <a:rect l="0" t="0" r="r" b="b"/>
              <a:pathLst>
                <a:path w="17" h="21">
                  <a:moveTo>
                    <a:pt x="17" y="1"/>
                  </a:moveTo>
                  <a:cubicBezTo>
                    <a:pt x="12" y="7"/>
                    <a:pt x="10" y="9"/>
                    <a:pt x="9" y="11"/>
                  </a:cubicBezTo>
                  <a:cubicBezTo>
                    <a:pt x="7" y="12"/>
                    <a:pt x="5" y="14"/>
                    <a:pt x="1" y="21"/>
                  </a:cubicBezTo>
                  <a:cubicBezTo>
                    <a:pt x="0" y="21"/>
                    <a:pt x="4" y="15"/>
                    <a:pt x="8" y="10"/>
                  </a:cubicBezTo>
                  <a:cubicBezTo>
                    <a:pt x="12" y="5"/>
                    <a:pt x="17" y="0"/>
                    <a:pt x="1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 name="Freeform 7074">
              <a:extLst>
                <a:ext uri="{FF2B5EF4-FFF2-40B4-BE49-F238E27FC236}">
                  <a16:creationId xmlns:a16="http://schemas.microsoft.com/office/drawing/2014/main" id="{263E3FC2-C8DA-4AAD-A007-E360AE8BC9E1}"/>
                </a:ext>
              </a:extLst>
            </p:cNvPr>
            <p:cNvSpPr>
              <a:spLocks/>
            </p:cNvSpPr>
            <p:nvPr/>
          </p:nvSpPr>
          <p:spPr bwMode="auto">
            <a:xfrm>
              <a:off x="4595310" y="5835505"/>
              <a:ext cx="20637" cy="20638"/>
            </a:xfrm>
            <a:custGeom>
              <a:avLst/>
              <a:gdLst>
                <a:gd name="T0" fmla="*/ 22 w 23"/>
                <a:gd name="T1" fmla="*/ 4 h 23"/>
                <a:gd name="T2" fmla="*/ 15 w 23"/>
                <a:gd name="T3" fmla="*/ 10 h 23"/>
                <a:gd name="T4" fmla="*/ 18 w 23"/>
                <a:gd name="T5" fmla="*/ 5 h 23"/>
                <a:gd name="T6" fmla="*/ 10 w 23"/>
                <a:gd name="T7" fmla="*/ 11 h 23"/>
                <a:gd name="T8" fmla="*/ 14 w 23"/>
                <a:gd name="T9" fmla="*/ 4 h 23"/>
                <a:gd name="T10" fmla="*/ 22 w 23"/>
                <a:gd name="T11" fmla="*/ 4 h 23"/>
              </a:gdLst>
              <a:ahLst/>
              <a:cxnLst>
                <a:cxn ang="0">
                  <a:pos x="T0" y="T1"/>
                </a:cxn>
                <a:cxn ang="0">
                  <a:pos x="T2" y="T3"/>
                </a:cxn>
                <a:cxn ang="0">
                  <a:pos x="T4" y="T5"/>
                </a:cxn>
                <a:cxn ang="0">
                  <a:pos x="T6" y="T7"/>
                </a:cxn>
                <a:cxn ang="0">
                  <a:pos x="T8" y="T9"/>
                </a:cxn>
                <a:cxn ang="0">
                  <a:pos x="T10" y="T11"/>
                </a:cxn>
              </a:cxnLst>
              <a:rect l="0" t="0" r="r" b="b"/>
              <a:pathLst>
                <a:path w="23" h="23">
                  <a:moveTo>
                    <a:pt x="22" y="4"/>
                  </a:moveTo>
                  <a:cubicBezTo>
                    <a:pt x="16" y="10"/>
                    <a:pt x="0" y="23"/>
                    <a:pt x="15" y="10"/>
                  </a:cubicBezTo>
                  <a:cubicBezTo>
                    <a:pt x="17" y="8"/>
                    <a:pt x="15" y="8"/>
                    <a:pt x="18" y="5"/>
                  </a:cubicBezTo>
                  <a:cubicBezTo>
                    <a:pt x="18" y="5"/>
                    <a:pt x="15" y="7"/>
                    <a:pt x="10" y="11"/>
                  </a:cubicBezTo>
                  <a:cubicBezTo>
                    <a:pt x="14" y="7"/>
                    <a:pt x="5" y="11"/>
                    <a:pt x="14" y="4"/>
                  </a:cubicBezTo>
                  <a:cubicBezTo>
                    <a:pt x="9" y="11"/>
                    <a:pt x="23" y="0"/>
                    <a:pt x="2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 name="Freeform 7075">
              <a:extLst>
                <a:ext uri="{FF2B5EF4-FFF2-40B4-BE49-F238E27FC236}">
                  <a16:creationId xmlns:a16="http://schemas.microsoft.com/office/drawing/2014/main" id="{05C7FB51-1481-491A-8FEE-B8F026AF068C}"/>
                </a:ext>
              </a:extLst>
            </p:cNvPr>
            <p:cNvSpPr>
              <a:spLocks/>
            </p:cNvSpPr>
            <p:nvPr/>
          </p:nvSpPr>
          <p:spPr bwMode="auto">
            <a:xfrm>
              <a:off x="4211135" y="4695680"/>
              <a:ext cx="20637" cy="3175"/>
            </a:xfrm>
            <a:custGeom>
              <a:avLst/>
              <a:gdLst>
                <a:gd name="T0" fmla="*/ 0 w 23"/>
                <a:gd name="T1" fmla="*/ 2 h 4"/>
                <a:gd name="T2" fmla="*/ 5 w 23"/>
                <a:gd name="T3" fmla="*/ 0 h 4"/>
                <a:gd name="T4" fmla="*/ 23 w 23"/>
                <a:gd name="T5" fmla="*/ 3 h 4"/>
                <a:gd name="T6" fmla="*/ 0 w 23"/>
                <a:gd name="T7" fmla="*/ 2 h 4"/>
              </a:gdLst>
              <a:ahLst/>
              <a:cxnLst>
                <a:cxn ang="0">
                  <a:pos x="T0" y="T1"/>
                </a:cxn>
                <a:cxn ang="0">
                  <a:pos x="T2" y="T3"/>
                </a:cxn>
                <a:cxn ang="0">
                  <a:pos x="T4" y="T5"/>
                </a:cxn>
                <a:cxn ang="0">
                  <a:pos x="T6" y="T7"/>
                </a:cxn>
              </a:cxnLst>
              <a:rect l="0" t="0" r="r" b="b"/>
              <a:pathLst>
                <a:path w="23" h="4">
                  <a:moveTo>
                    <a:pt x="0" y="2"/>
                  </a:moveTo>
                  <a:cubicBezTo>
                    <a:pt x="1" y="2"/>
                    <a:pt x="3" y="1"/>
                    <a:pt x="5" y="0"/>
                  </a:cubicBezTo>
                  <a:cubicBezTo>
                    <a:pt x="17" y="1"/>
                    <a:pt x="22" y="3"/>
                    <a:pt x="23" y="3"/>
                  </a:cubicBezTo>
                  <a:cubicBezTo>
                    <a:pt x="22" y="4"/>
                    <a:pt x="6" y="2"/>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 name="Freeform 7076">
              <a:extLst>
                <a:ext uri="{FF2B5EF4-FFF2-40B4-BE49-F238E27FC236}">
                  <a16:creationId xmlns:a16="http://schemas.microsoft.com/office/drawing/2014/main" id="{40D93BFE-982B-4BA9-9099-88C64F823FA4}"/>
                </a:ext>
              </a:extLst>
            </p:cNvPr>
            <p:cNvSpPr>
              <a:spLocks/>
            </p:cNvSpPr>
            <p:nvPr/>
          </p:nvSpPr>
          <p:spPr bwMode="auto">
            <a:xfrm>
              <a:off x="3909510" y="5973617"/>
              <a:ext cx="22225" cy="11113"/>
            </a:xfrm>
            <a:custGeom>
              <a:avLst/>
              <a:gdLst>
                <a:gd name="T0" fmla="*/ 22 w 24"/>
                <a:gd name="T1" fmla="*/ 11 h 13"/>
                <a:gd name="T2" fmla="*/ 10 w 24"/>
                <a:gd name="T3" fmla="*/ 7 h 13"/>
                <a:gd name="T4" fmla="*/ 16 w 24"/>
                <a:gd name="T5" fmla="*/ 8 h 13"/>
                <a:gd name="T6" fmla="*/ 6 w 24"/>
                <a:gd name="T7" fmla="*/ 4 h 13"/>
                <a:gd name="T8" fmla="*/ 0 w 24"/>
                <a:gd name="T9" fmla="*/ 0 h 13"/>
                <a:gd name="T10" fmla="*/ 18 w 24"/>
                <a:gd name="T11" fmla="*/ 7 h 13"/>
                <a:gd name="T12" fmla="*/ 22 w 24"/>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2" y="11"/>
                  </a:moveTo>
                  <a:cubicBezTo>
                    <a:pt x="24" y="13"/>
                    <a:pt x="10" y="5"/>
                    <a:pt x="10" y="7"/>
                  </a:cubicBezTo>
                  <a:cubicBezTo>
                    <a:pt x="1" y="4"/>
                    <a:pt x="9" y="5"/>
                    <a:pt x="16" y="8"/>
                  </a:cubicBezTo>
                  <a:cubicBezTo>
                    <a:pt x="15" y="7"/>
                    <a:pt x="10" y="6"/>
                    <a:pt x="6" y="4"/>
                  </a:cubicBezTo>
                  <a:cubicBezTo>
                    <a:pt x="7" y="3"/>
                    <a:pt x="5" y="2"/>
                    <a:pt x="0" y="0"/>
                  </a:cubicBezTo>
                  <a:cubicBezTo>
                    <a:pt x="5" y="0"/>
                    <a:pt x="8" y="5"/>
                    <a:pt x="18" y="7"/>
                  </a:cubicBezTo>
                  <a:cubicBezTo>
                    <a:pt x="19" y="8"/>
                    <a:pt x="17" y="9"/>
                    <a:pt x="22"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 name="Freeform 7077">
              <a:extLst>
                <a:ext uri="{FF2B5EF4-FFF2-40B4-BE49-F238E27FC236}">
                  <a16:creationId xmlns:a16="http://schemas.microsoft.com/office/drawing/2014/main" id="{8701CF52-D6D6-41F2-9F51-1C67A6743CA7}"/>
                </a:ext>
              </a:extLst>
            </p:cNvPr>
            <p:cNvSpPr>
              <a:spLocks/>
            </p:cNvSpPr>
            <p:nvPr/>
          </p:nvSpPr>
          <p:spPr bwMode="auto">
            <a:xfrm>
              <a:off x="4115885" y="4700442"/>
              <a:ext cx="30162" cy="3175"/>
            </a:xfrm>
            <a:custGeom>
              <a:avLst/>
              <a:gdLst>
                <a:gd name="T0" fmla="*/ 0 w 34"/>
                <a:gd name="T1" fmla="*/ 3 h 4"/>
                <a:gd name="T2" fmla="*/ 16 w 34"/>
                <a:gd name="T3" fmla="*/ 2 h 4"/>
                <a:gd name="T4" fmla="*/ 34 w 34"/>
                <a:gd name="T5" fmla="*/ 0 h 4"/>
                <a:gd name="T6" fmla="*/ 15 w 34"/>
                <a:gd name="T7" fmla="*/ 3 h 4"/>
                <a:gd name="T8" fmla="*/ 0 w 34"/>
                <a:gd name="T9" fmla="*/ 3 h 4"/>
              </a:gdLst>
              <a:ahLst/>
              <a:cxnLst>
                <a:cxn ang="0">
                  <a:pos x="T0" y="T1"/>
                </a:cxn>
                <a:cxn ang="0">
                  <a:pos x="T2" y="T3"/>
                </a:cxn>
                <a:cxn ang="0">
                  <a:pos x="T4" y="T5"/>
                </a:cxn>
                <a:cxn ang="0">
                  <a:pos x="T6" y="T7"/>
                </a:cxn>
                <a:cxn ang="0">
                  <a:pos x="T8" y="T9"/>
                </a:cxn>
              </a:cxnLst>
              <a:rect l="0" t="0" r="r" b="b"/>
              <a:pathLst>
                <a:path w="34" h="4">
                  <a:moveTo>
                    <a:pt x="0" y="3"/>
                  </a:moveTo>
                  <a:cubicBezTo>
                    <a:pt x="7" y="3"/>
                    <a:pt x="11" y="2"/>
                    <a:pt x="16" y="2"/>
                  </a:cubicBezTo>
                  <a:cubicBezTo>
                    <a:pt x="20" y="1"/>
                    <a:pt x="25" y="0"/>
                    <a:pt x="34" y="0"/>
                  </a:cubicBezTo>
                  <a:cubicBezTo>
                    <a:pt x="31" y="1"/>
                    <a:pt x="22" y="2"/>
                    <a:pt x="15" y="3"/>
                  </a:cubicBezTo>
                  <a:cubicBezTo>
                    <a:pt x="7" y="4"/>
                    <a:pt x="0" y="4"/>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 name="Freeform 7080">
              <a:extLst>
                <a:ext uri="{FF2B5EF4-FFF2-40B4-BE49-F238E27FC236}">
                  <a16:creationId xmlns:a16="http://schemas.microsoft.com/office/drawing/2014/main" id="{6919A79E-0C6D-462D-906C-9E77054CC548}"/>
                </a:ext>
              </a:extLst>
            </p:cNvPr>
            <p:cNvSpPr>
              <a:spLocks/>
            </p:cNvSpPr>
            <p:nvPr/>
          </p:nvSpPr>
          <p:spPr bwMode="auto">
            <a:xfrm>
              <a:off x="4692148" y="5730730"/>
              <a:ext cx="15875" cy="14288"/>
            </a:xfrm>
            <a:custGeom>
              <a:avLst/>
              <a:gdLst>
                <a:gd name="T0" fmla="*/ 17 w 17"/>
                <a:gd name="T1" fmla="*/ 0 h 16"/>
                <a:gd name="T2" fmla="*/ 6 w 17"/>
                <a:gd name="T3" fmla="*/ 12 h 16"/>
                <a:gd name="T4" fmla="*/ 4 w 17"/>
                <a:gd name="T5" fmla="*/ 9 h 16"/>
                <a:gd name="T6" fmla="*/ 17 w 17"/>
                <a:gd name="T7" fmla="*/ 0 h 16"/>
              </a:gdLst>
              <a:ahLst/>
              <a:cxnLst>
                <a:cxn ang="0">
                  <a:pos x="T0" y="T1"/>
                </a:cxn>
                <a:cxn ang="0">
                  <a:pos x="T2" y="T3"/>
                </a:cxn>
                <a:cxn ang="0">
                  <a:pos x="T4" y="T5"/>
                </a:cxn>
                <a:cxn ang="0">
                  <a:pos x="T6" y="T7"/>
                </a:cxn>
              </a:cxnLst>
              <a:rect l="0" t="0" r="r" b="b"/>
              <a:pathLst>
                <a:path w="17" h="16">
                  <a:moveTo>
                    <a:pt x="17" y="0"/>
                  </a:moveTo>
                  <a:cubicBezTo>
                    <a:pt x="16" y="4"/>
                    <a:pt x="10" y="9"/>
                    <a:pt x="6" y="12"/>
                  </a:cubicBezTo>
                  <a:cubicBezTo>
                    <a:pt x="2" y="15"/>
                    <a:pt x="0" y="16"/>
                    <a:pt x="4" y="9"/>
                  </a:cubicBezTo>
                  <a:cubicBezTo>
                    <a:pt x="4" y="14"/>
                    <a:pt x="8" y="10"/>
                    <a:pt x="1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 name="Freeform 7082">
              <a:extLst>
                <a:ext uri="{FF2B5EF4-FFF2-40B4-BE49-F238E27FC236}">
                  <a16:creationId xmlns:a16="http://schemas.microsoft.com/office/drawing/2014/main" id="{177D7864-6B1C-4FBC-B11A-54BD9D36A63E}"/>
                </a:ext>
              </a:extLst>
            </p:cNvPr>
            <p:cNvSpPr>
              <a:spLocks/>
            </p:cNvSpPr>
            <p:nvPr/>
          </p:nvSpPr>
          <p:spPr bwMode="auto">
            <a:xfrm>
              <a:off x="4677860" y="5741842"/>
              <a:ext cx="15875" cy="20638"/>
            </a:xfrm>
            <a:custGeom>
              <a:avLst/>
              <a:gdLst>
                <a:gd name="T0" fmla="*/ 9 w 17"/>
                <a:gd name="T1" fmla="*/ 11 h 23"/>
                <a:gd name="T2" fmla="*/ 8 w 17"/>
                <a:gd name="T3" fmla="*/ 16 h 23"/>
                <a:gd name="T4" fmla="*/ 0 w 17"/>
                <a:gd name="T5" fmla="*/ 23 h 23"/>
                <a:gd name="T6" fmla="*/ 9 w 17"/>
                <a:gd name="T7" fmla="*/ 11 h 23"/>
              </a:gdLst>
              <a:ahLst/>
              <a:cxnLst>
                <a:cxn ang="0">
                  <a:pos x="T0" y="T1"/>
                </a:cxn>
                <a:cxn ang="0">
                  <a:pos x="T2" y="T3"/>
                </a:cxn>
                <a:cxn ang="0">
                  <a:pos x="T4" y="T5"/>
                </a:cxn>
                <a:cxn ang="0">
                  <a:pos x="T6" y="T7"/>
                </a:cxn>
              </a:cxnLst>
              <a:rect l="0" t="0" r="r" b="b"/>
              <a:pathLst>
                <a:path w="17" h="23">
                  <a:moveTo>
                    <a:pt x="9" y="11"/>
                  </a:moveTo>
                  <a:cubicBezTo>
                    <a:pt x="17" y="0"/>
                    <a:pt x="8" y="15"/>
                    <a:pt x="8" y="16"/>
                  </a:cubicBezTo>
                  <a:cubicBezTo>
                    <a:pt x="3" y="23"/>
                    <a:pt x="3" y="21"/>
                    <a:pt x="0" y="23"/>
                  </a:cubicBezTo>
                  <a:cubicBezTo>
                    <a:pt x="1" y="22"/>
                    <a:pt x="10" y="13"/>
                    <a:pt x="9"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 name="Freeform 7084">
              <a:extLst>
                <a:ext uri="{FF2B5EF4-FFF2-40B4-BE49-F238E27FC236}">
                  <a16:creationId xmlns:a16="http://schemas.microsoft.com/office/drawing/2014/main" id="{5564CCF6-E325-4560-B416-E5FD1E70BC6A}"/>
                </a:ext>
              </a:extLst>
            </p:cNvPr>
            <p:cNvSpPr>
              <a:spLocks/>
            </p:cNvSpPr>
            <p:nvPr/>
          </p:nvSpPr>
          <p:spPr bwMode="auto">
            <a:xfrm>
              <a:off x="4500060" y="5903767"/>
              <a:ext cx="17462" cy="12700"/>
            </a:xfrm>
            <a:custGeom>
              <a:avLst/>
              <a:gdLst>
                <a:gd name="T0" fmla="*/ 12 w 18"/>
                <a:gd name="T1" fmla="*/ 5 h 14"/>
                <a:gd name="T2" fmla="*/ 15 w 18"/>
                <a:gd name="T3" fmla="*/ 3 h 14"/>
                <a:gd name="T4" fmla="*/ 0 w 18"/>
                <a:gd name="T5" fmla="*/ 14 h 14"/>
                <a:gd name="T6" fmla="*/ 14 w 18"/>
                <a:gd name="T7" fmla="*/ 3 h 14"/>
                <a:gd name="T8" fmla="*/ 12 w 18"/>
                <a:gd name="T9" fmla="*/ 5 h 14"/>
              </a:gdLst>
              <a:ahLst/>
              <a:cxnLst>
                <a:cxn ang="0">
                  <a:pos x="T0" y="T1"/>
                </a:cxn>
                <a:cxn ang="0">
                  <a:pos x="T2" y="T3"/>
                </a:cxn>
                <a:cxn ang="0">
                  <a:pos x="T4" y="T5"/>
                </a:cxn>
                <a:cxn ang="0">
                  <a:pos x="T6" y="T7"/>
                </a:cxn>
                <a:cxn ang="0">
                  <a:pos x="T8" y="T9"/>
                </a:cxn>
              </a:cxnLst>
              <a:rect l="0" t="0" r="r" b="b"/>
              <a:pathLst>
                <a:path w="18" h="14">
                  <a:moveTo>
                    <a:pt x="12" y="5"/>
                  </a:moveTo>
                  <a:cubicBezTo>
                    <a:pt x="12" y="5"/>
                    <a:pt x="13" y="5"/>
                    <a:pt x="15" y="3"/>
                  </a:cubicBezTo>
                  <a:cubicBezTo>
                    <a:pt x="13" y="6"/>
                    <a:pt x="6" y="9"/>
                    <a:pt x="0" y="14"/>
                  </a:cubicBezTo>
                  <a:cubicBezTo>
                    <a:pt x="2" y="10"/>
                    <a:pt x="8" y="7"/>
                    <a:pt x="14" y="3"/>
                  </a:cubicBezTo>
                  <a:cubicBezTo>
                    <a:pt x="18" y="0"/>
                    <a:pt x="15" y="3"/>
                    <a:pt x="12"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 name="Freeform 7085">
              <a:extLst>
                <a:ext uri="{FF2B5EF4-FFF2-40B4-BE49-F238E27FC236}">
                  <a16:creationId xmlns:a16="http://schemas.microsoft.com/office/drawing/2014/main" id="{358136F2-D7C6-4901-8FDF-015065B4D222}"/>
                </a:ext>
              </a:extLst>
            </p:cNvPr>
            <p:cNvSpPr>
              <a:spLocks/>
            </p:cNvSpPr>
            <p:nvPr/>
          </p:nvSpPr>
          <p:spPr bwMode="auto">
            <a:xfrm>
              <a:off x="4104773" y="4503592"/>
              <a:ext cx="158750" cy="7938"/>
            </a:xfrm>
            <a:custGeom>
              <a:avLst/>
              <a:gdLst>
                <a:gd name="T0" fmla="*/ 174 w 176"/>
                <a:gd name="T1" fmla="*/ 2 h 10"/>
                <a:gd name="T2" fmla="*/ 176 w 176"/>
                <a:gd name="T3" fmla="*/ 5 h 10"/>
                <a:gd name="T4" fmla="*/ 159 w 176"/>
                <a:gd name="T5" fmla="*/ 4 h 10"/>
                <a:gd name="T6" fmla="*/ 147 w 176"/>
                <a:gd name="T7" fmla="*/ 5 h 10"/>
                <a:gd name="T8" fmla="*/ 150 w 176"/>
                <a:gd name="T9" fmla="*/ 4 h 10"/>
                <a:gd name="T10" fmla="*/ 74 w 176"/>
                <a:gd name="T11" fmla="*/ 4 h 10"/>
                <a:gd name="T12" fmla="*/ 0 w 176"/>
                <a:gd name="T13" fmla="*/ 10 h 10"/>
                <a:gd name="T14" fmla="*/ 9 w 176"/>
                <a:gd name="T15" fmla="*/ 6 h 10"/>
                <a:gd name="T16" fmla="*/ 55 w 176"/>
                <a:gd name="T17" fmla="*/ 4 h 10"/>
                <a:gd name="T18" fmla="*/ 58 w 176"/>
                <a:gd name="T19" fmla="*/ 2 h 10"/>
                <a:gd name="T20" fmla="*/ 102 w 176"/>
                <a:gd name="T21" fmla="*/ 2 h 10"/>
                <a:gd name="T22" fmla="*/ 141 w 176"/>
                <a:gd name="T23" fmla="*/ 1 h 10"/>
                <a:gd name="T24" fmla="*/ 118 w 176"/>
                <a:gd name="T25" fmla="*/ 0 h 10"/>
                <a:gd name="T26" fmla="*/ 146 w 176"/>
                <a:gd name="T27" fmla="*/ 0 h 10"/>
                <a:gd name="T28" fmla="*/ 174 w 176"/>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10">
                  <a:moveTo>
                    <a:pt x="174" y="2"/>
                  </a:moveTo>
                  <a:cubicBezTo>
                    <a:pt x="172" y="4"/>
                    <a:pt x="167" y="2"/>
                    <a:pt x="176" y="5"/>
                  </a:cubicBezTo>
                  <a:cubicBezTo>
                    <a:pt x="167" y="4"/>
                    <a:pt x="162" y="4"/>
                    <a:pt x="159" y="4"/>
                  </a:cubicBezTo>
                  <a:cubicBezTo>
                    <a:pt x="155" y="5"/>
                    <a:pt x="152" y="5"/>
                    <a:pt x="147" y="5"/>
                  </a:cubicBezTo>
                  <a:cubicBezTo>
                    <a:pt x="148" y="5"/>
                    <a:pt x="150" y="4"/>
                    <a:pt x="150" y="4"/>
                  </a:cubicBezTo>
                  <a:cubicBezTo>
                    <a:pt x="127" y="3"/>
                    <a:pt x="100" y="3"/>
                    <a:pt x="74" y="4"/>
                  </a:cubicBezTo>
                  <a:cubicBezTo>
                    <a:pt x="48" y="5"/>
                    <a:pt x="22" y="7"/>
                    <a:pt x="0" y="10"/>
                  </a:cubicBezTo>
                  <a:cubicBezTo>
                    <a:pt x="1" y="9"/>
                    <a:pt x="15" y="7"/>
                    <a:pt x="9" y="6"/>
                  </a:cubicBezTo>
                  <a:cubicBezTo>
                    <a:pt x="27" y="4"/>
                    <a:pt x="46" y="3"/>
                    <a:pt x="55" y="4"/>
                  </a:cubicBezTo>
                  <a:cubicBezTo>
                    <a:pt x="59" y="3"/>
                    <a:pt x="57" y="3"/>
                    <a:pt x="58" y="2"/>
                  </a:cubicBezTo>
                  <a:cubicBezTo>
                    <a:pt x="102" y="2"/>
                    <a:pt x="102" y="2"/>
                    <a:pt x="102" y="2"/>
                  </a:cubicBezTo>
                  <a:cubicBezTo>
                    <a:pt x="117" y="2"/>
                    <a:pt x="132" y="2"/>
                    <a:pt x="141" y="1"/>
                  </a:cubicBezTo>
                  <a:cubicBezTo>
                    <a:pt x="137" y="0"/>
                    <a:pt x="125" y="2"/>
                    <a:pt x="118" y="0"/>
                  </a:cubicBezTo>
                  <a:cubicBezTo>
                    <a:pt x="123" y="0"/>
                    <a:pt x="134" y="0"/>
                    <a:pt x="146" y="0"/>
                  </a:cubicBezTo>
                  <a:cubicBezTo>
                    <a:pt x="157" y="1"/>
                    <a:pt x="168" y="2"/>
                    <a:pt x="17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 name="Freeform 7086">
              <a:extLst>
                <a:ext uri="{FF2B5EF4-FFF2-40B4-BE49-F238E27FC236}">
                  <a16:creationId xmlns:a16="http://schemas.microsoft.com/office/drawing/2014/main" id="{F1CD44E1-2476-4ABD-8043-337AD7A6BF0F}"/>
                </a:ext>
              </a:extLst>
            </p:cNvPr>
            <p:cNvSpPr>
              <a:spLocks/>
            </p:cNvSpPr>
            <p:nvPr/>
          </p:nvSpPr>
          <p:spPr bwMode="auto">
            <a:xfrm>
              <a:off x="4563560" y="4594080"/>
              <a:ext cx="79375" cy="44450"/>
            </a:xfrm>
            <a:custGeom>
              <a:avLst/>
              <a:gdLst>
                <a:gd name="T0" fmla="*/ 89 w 89"/>
                <a:gd name="T1" fmla="*/ 50 h 50"/>
                <a:gd name="T2" fmla="*/ 68 w 89"/>
                <a:gd name="T3" fmla="*/ 38 h 50"/>
                <a:gd name="T4" fmla="*/ 41 w 89"/>
                <a:gd name="T5" fmla="*/ 23 h 50"/>
                <a:gd name="T6" fmla="*/ 51 w 89"/>
                <a:gd name="T7" fmla="*/ 31 h 50"/>
                <a:gd name="T8" fmla="*/ 40 w 89"/>
                <a:gd name="T9" fmla="*/ 25 h 50"/>
                <a:gd name="T10" fmla="*/ 27 w 89"/>
                <a:gd name="T11" fmla="*/ 18 h 50"/>
                <a:gd name="T12" fmla="*/ 47 w 89"/>
                <a:gd name="T13" fmla="*/ 31 h 50"/>
                <a:gd name="T14" fmla="*/ 28 w 89"/>
                <a:gd name="T15" fmla="*/ 20 h 50"/>
                <a:gd name="T16" fmla="*/ 11 w 89"/>
                <a:gd name="T17" fmla="*/ 12 h 50"/>
                <a:gd name="T18" fmla="*/ 21 w 89"/>
                <a:gd name="T19" fmla="*/ 15 h 50"/>
                <a:gd name="T20" fmla="*/ 20 w 89"/>
                <a:gd name="T21" fmla="*/ 11 h 50"/>
                <a:gd name="T22" fmla="*/ 0 w 89"/>
                <a:gd name="T23" fmla="*/ 0 h 50"/>
                <a:gd name="T24" fmla="*/ 89 w 89"/>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50">
                  <a:moveTo>
                    <a:pt x="89" y="50"/>
                  </a:moveTo>
                  <a:cubicBezTo>
                    <a:pt x="81" y="45"/>
                    <a:pt x="75" y="42"/>
                    <a:pt x="68" y="38"/>
                  </a:cubicBezTo>
                  <a:cubicBezTo>
                    <a:pt x="60" y="34"/>
                    <a:pt x="52" y="30"/>
                    <a:pt x="41" y="23"/>
                  </a:cubicBezTo>
                  <a:cubicBezTo>
                    <a:pt x="42" y="25"/>
                    <a:pt x="56" y="32"/>
                    <a:pt x="51" y="31"/>
                  </a:cubicBezTo>
                  <a:cubicBezTo>
                    <a:pt x="45" y="28"/>
                    <a:pt x="42" y="26"/>
                    <a:pt x="40" y="25"/>
                  </a:cubicBezTo>
                  <a:cubicBezTo>
                    <a:pt x="37" y="23"/>
                    <a:pt x="35" y="22"/>
                    <a:pt x="27" y="18"/>
                  </a:cubicBezTo>
                  <a:cubicBezTo>
                    <a:pt x="33" y="22"/>
                    <a:pt x="36" y="24"/>
                    <a:pt x="47" y="31"/>
                  </a:cubicBezTo>
                  <a:cubicBezTo>
                    <a:pt x="44" y="29"/>
                    <a:pt x="36" y="25"/>
                    <a:pt x="28" y="20"/>
                  </a:cubicBezTo>
                  <a:cubicBezTo>
                    <a:pt x="21" y="16"/>
                    <a:pt x="13" y="13"/>
                    <a:pt x="11" y="12"/>
                  </a:cubicBezTo>
                  <a:cubicBezTo>
                    <a:pt x="2" y="7"/>
                    <a:pt x="10" y="9"/>
                    <a:pt x="21" y="15"/>
                  </a:cubicBezTo>
                  <a:cubicBezTo>
                    <a:pt x="15" y="10"/>
                    <a:pt x="12" y="8"/>
                    <a:pt x="20" y="11"/>
                  </a:cubicBezTo>
                  <a:cubicBezTo>
                    <a:pt x="16" y="6"/>
                    <a:pt x="5" y="4"/>
                    <a:pt x="0" y="0"/>
                  </a:cubicBezTo>
                  <a:cubicBezTo>
                    <a:pt x="31" y="14"/>
                    <a:pt x="62" y="31"/>
                    <a:pt x="89" y="5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 name="Freeform 7087">
              <a:extLst>
                <a:ext uri="{FF2B5EF4-FFF2-40B4-BE49-F238E27FC236}">
                  <a16:creationId xmlns:a16="http://schemas.microsoft.com/office/drawing/2014/main" id="{30C2CC94-E6BE-4AF9-8FB0-B14AFF8418DC}"/>
                </a:ext>
              </a:extLst>
            </p:cNvPr>
            <p:cNvSpPr>
              <a:spLocks/>
            </p:cNvSpPr>
            <p:nvPr/>
          </p:nvSpPr>
          <p:spPr bwMode="auto">
            <a:xfrm>
              <a:off x="4652460" y="4648055"/>
              <a:ext cx="120650" cy="95250"/>
            </a:xfrm>
            <a:custGeom>
              <a:avLst/>
              <a:gdLst>
                <a:gd name="T0" fmla="*/ 129 w 134"/>
                <a:gd name="T1" fmla="*/ 100 h 106"/>
                <a:gd name="T2" fmla="*/ 128 w 134"/>
                <a:gd name="T3" fmla="*/ 103 h 106"/>
                <a:gd name="T4" fmla="*/ 85 w 134"/>
                <a:gd name="T5" fmla="*/ 65 h 106"/>
                <a:gd name="T6" fmla="*/ 83 w 134"/>
                <a:gd name="T7" fmla="*/ 60 h 106"/>
                <a:gd name="T8" fmla="*/ 50 w 134"/>
                <a:gd name="T9" fmla="*/ 36 h 106"/>
                <a:gd name="T10" fmla="*/ 56 w 134"/>
                <a:gd name="T11" fmla="*/ 41 h 106"/>
                <a:gd name="T12" fmla="*/ 28 w 134"/>
                <a:gd name="T13" fmla="*/ 22 h 106"/>
                <a:gd name="T14" fmla="*/ 0 w 134"/>
                <a:gd name="T15" fmla="*/ 0 h 106"/>
                <a:gd name="T16" fmla="*/ 22 w 134"/>
                <a:gd name="T17" fmla="*/ 14 h 106"/>
                <a:gd name="T18" fmla="*/ 22 w 134"/>
                <a:gd name="T19" fmla="*/ 12 h 106"/>
                <a:gd name="T20" fmla="*/ 74 w 134"/>
                <a:gd name="T21" fmla="*/ 52 h 106"/>
                <a:gd name="T22" fmla="*/ 129 w 134"/>
                <a:gd name="T23"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06">
                  <a:moveTo>
                    <a:pt x="129" y="100"/>
                  </a:moveTo>
                  <a:cubicBezTo>
                    <a:pt x="134" y="106"/>
                    <a:pt x="127" y="99"/>
                    <a:pt x="128" y="103"/>
                  </a:cubicBezTo>
                  <a:cubicBezTo>
                    <a:pt x="119" y="89"/>
                    <a:pt x="104" y="81"/>
                    <a:pt x="85" y="65"/>
                  </a:cubicBezTo>
                  <a:cubicBezTo>
                    <a:pt x="87" y="65"/>
                    <a:pt x="84" y="61"/>
                    <a:pt x="83" y="60"/>
                  </a:cubicBezTo>
                  <a:cubicBezTo>
                    <a:pt x="74" y="55"/>
                    <a:pt x="61" y="43"/>
                    <a:pt x="50" y="36"/>
                  </a:cubicBezTo>
                  <a:cubicBezTo>
                    <a:pt x="50" y="36"/>
                    <a:pt x="53" y="39"/>
                    <a:pt x="56" y="41"/>
                  </a:cubicBezTo>
                  <a:cubicBezTo>
                    <a:pt x="51" y="40"/>
                    <a:pt x="40" y="29"/>
                    <a:pt x="28" y="22"/>
                  </a:cubicBezTo>
                  <a:cubicBezTo>
                    <a:pt x="31" y="20"/>
                    <a:pt x="13" y="8"/>
                    <a:pt x="0" y="0"/>
                  </a:cubicBezTo>
                  <a:cubicBezTo>
                    <a:pt x="3" y="0"/>
                    <a:pt x="17" y="9"/>
                    <a:pt x="22" y="14"/>
                  </a:cubicBezTo>
                  <a:cubicBezTo>
                    <a:pt x="29" y="19"/>
                    <a:pt x="29" y="18"/>
                    <a:pt x="22" y="12"/>
                  </a:cubicBezTo>
                  <a:cubicBezTo>
                    <a:pt x="36" y="21"/>
                    <a:pt x="55" y="36"/>
                    <a:pt x="74" y="52"/>
                  </a:cubicBezTo>
                  <a:cubicBezTo>
                    <a:pt x="94" y="68"/>
                    <a:pt x="113" y="86"/>
                    <a:pt x="129" y="10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 name="Freeform 7088">
              <a:extLst>
                <a:ext uri="{FF2B5EF4-FFF2-40B4-BE49-F238E27FC236}">
                  <a16:creationId xmlns:a16="http://schemas.microsoft.com/office/drawing/2014/main" id="{F03EB989-EE67-44B8-A7AF-2F97B757233C}"/>
                </a:ext>
              </a:extLst>
            </p:cNvPr>
            <p:cNvSpPr>
              <a:spLocks/>
            </p:cNvSpPr>
            <p:nvPr/>
          </p:nvSpPr>
          <p:spPr bwMode="auto">
            <a:xfrm>
              <a:off x="4427035" y="4544867"/>
              <a:ext cx="30162" cy="7938"/>
            </a:xfrm>
            <a:custGeom>
              <a:avLst/>
              <a:gdLst>
                <a:gd name="T0" fmla="*/ 32 w 32"/>
                <a:gd name="T1" fmla="*/ 9 h 9"/>
                <a:gd name="T2" fmla="*/ 29 w 32"/>
                <a:gd name="T3" fmla="*/ 9 h 9"/>
                <a:gd name="T4" fmla="*/ 0 w 32"/>
                <a:gd name="T5" fmla="*/ 2 h 9"/>
                <a:gd name="T6" fmla="*/ 3 w 32"/>
                <a:gd name="T7" fmla="*/ 0 h 9"/>
                <a:gd name="T8" fmla="*/ 32 w 32"/>
                <a:gd name="T9" fmla="*/ 9 h 9"/>
              </a:gdLst>
              <a:ahLst/>
              <a:cxnLst>
                <a:cxn ang="0">
                  <a:pos x="T0" y="T1"/>
                </a:cxn>
                <a:cxn ang="0">
                  <a:pos x="T2" y="T3"/>
                </a:cxn>
                <a:cxn ang="0">
                  <a:pos x="T4" y="T5"/>
                </a:cxn>
                <a:cxn ang="0">
                  <a:pos x="T6" y="T7"/>
                </a:cxn>
                <a:cxn ang="0">
                  <a:pos x="T8" y="T9"/>
                </a:cxn>
              </a:cxnLst>
              <a:rect l="0" t="0" r="r" b="b"/>
              <a:pathLst>
                <a:path w="32" h="9">
                  <a:moveTo>
                    <a:pt x="32" y="9"/>
                  </a:moveTo>
                  <a:cubicBezTo>
                    <a:pt x="28" y="8"/>
                    <a:pt x="14" y="4"/>
                    <a:pt x="29" y="9"/>
                  </a:cubicBezTo>
                  <a:cubicBezTo>
                    <a:pt x="20" y="8"/>
                    <a:pt x="14" y="5"/>
                    <a:pt x="0" y="2"/>
                  </a:cubicBezTo>
                  <a:cubicBezTo>
                    <a:pt x="0" y="1"/>
                    <a:pt x="14" y="4"/>
                    <a:pt x="3" y="0"/>
                  </a:cubicBezTo>
                  <a:cubicBezTo>
                    <a:pt x="8" y="0"/>
                    <a:pt x="26" y="7"/>
                    <a:pt x="32"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 name="Freeform 7089">
              <a:extLst>
                <a:ext uri="{FF2B5EF4-FFF2-40B4-BE49-F238E27FC236}">
                  <a16:creationId xmlns:a16="http://schemas.microsoft.com/office/drawing/2014/main" id="{0C90126A-1D52-4B20-B3B3-72B2D5D7D67C}"/>
                </a:ext>
              </a:extLst>
            </p:cNvPr>
            <p:cNvSpPr>
              <a:spLocks/>
            </p:cNvSpPr>
            <p:nvPr/>
          </p:nvSpPr>
          <p:spPr bwMode="auto">
            <a:xfrm>
              <a:off x="4792160" y="4798867"/>
              <a:ext cx="41275" cy="52388"/>
            </a:xfrm>
            <a:custGeom>
              <a:avLst/>
              <a:gdLst>
                <a:gd name="T0" fmla="*/ 4 w 46"/>
                <a:gd name="T1" fmla="*/ 2 h 57"/>
                <a:gd name="T2" fmla="*/ 26 w 46"/>
                <a:gd name="T3" fmla="*/ 28 h 57"/>
                <a:gd name="T4" fmla="*/ 20 w 46"/>
                <a:gd name="T5" fmla="*/ 24 h 57"/>
                <a:gd name="T6" fmla="*/ 36 w 46"/>
                <a:gd name="T7" fmla="*/ 44 h 57"/>
                <a:gd name="T8" fmla="*/ 46 w 46"/>
                <a:gd name="T9" fmla="*/ 57 h 57"/>
                <a:gd name="T10" fmla="*/ 33 w 46"/>
                <a:gd name="T11" fmla="*/ 46 h 57"/>
                <a:gd name="T12" fmla="*/ 26 w 46"/>
                <a:gd name="T13" fmla="*/ 33 h 57"/>
                <a:gd name="T14" fmla="*/ 0 w 46"/>
                <a:gd name="T15" fmla="*/ 3 h 57"/>
                <a:gd name="T16" fmla="*/ 4 w 46"/>
                <a:gd name="T17"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57">
                  <a:moveTo>
                    <a:pt x="4" y="2"/>
                  </a:moveTo>
                  <a:cubicBezTo>
                    <a:pt x="11" y="11"/>
                    <a:pt x="19" y="20"/>
                    <a:pt x="26" y="28"/>
                  </a:cubicBezTo>
                  <a:cubicBezTo>
                    <a:pt x="27" y="32"/>
                    <a:pt x="21" y="23"/>
                    <a:pt x="20" y="24"/>
                  </a:cubicBezTo>
                  <a:cubicBezTo>
                    <a:pt x="24" y="30"/>
                    <a:pt x="30" y="38"/>
                    <a:pt x="36" y="44"/>
                  </a:cubicBezTo>
                  <a:cubicBezTo>
                    <a:pt x="41" y="51"/>
                    <a:pt x="45" y="56"/>
                    <a:pt x="46" y="57"/>
                  </a:cubicBezTo>
                  <a:cubicBezTo>
                    <a:pt x="44" y="57"/>
                    <a:pt x="34" y="45"/>
                    <a:pt x="33" y="46"/>
                  </a:cubicBezTo>
                  <a:cubicBezTo>
                    <a:pt x="34" y="44"/>
                    <a:pt x="31" y="40"/>
                    <a:pt x="26" y="33"/>
                  </a:cubicBezTo>
                  <a:cubicBezTo>
                    <a:pt x="20" y="25"/>
                    <a:pt x="11" y="15"/>
                    <a:pt x="0" y="3"/>
                  </a:cubicBezTo>
                  <a:cubicBezTo>
                    <a:pt x="4" y="5"/>
                    <a:pt x="0" y="0"/>
                    <a:pt x="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 name="Freeform 7090">
              <a:extLst>
                <a:ext uri="{FF2B5EF4-FFF2-40B4-BE49-F238E27FC236}">
                  <a16:creationId xmlns:a16="http://schemas.microsoft.com/office/drawing/2014/main" id="{81CCBF8F-1FF5-4ABE-A514-86AE460302D6}"/>
                </a:ext>
              </a:extLst>
            </p:cNvPr>
            <p:cNvSpPr>
              <a:spLocks/>
            </p:cNvSpPr>
            <p:nvPr/>
          </p:nvSpPr>
          <p:spPr bwMode="auto">
            <a:xfrm>
              <a:off x="4990598" y="5378305"/>
              <a:ext cx="9525" cy="39688"/>
            </a:xfrm>
            <a:custGeom>
              <a:avLst/>
              <a:gdLst>
                <a:gd name="T0" fmla="*/ 9 w 11"/>
                <a:gd name="T1" fmla="*/ 1 h 44"/>
                <a:gd name="T2" fmla="*/ 10 w 11"/>
                <a:gd name="T3" fmla="*/ 0 h 44"/>
                <a:gd name="T4" fmla="*/ 7 w 11"/>
                <a:gd name="T5" fmla="*/ 31 h 44"/>
                <a:gd name="T6" fmla="*/ 5 w 11"/>
                <a:gd name="T7" fmla="*/ 40 h 44"/>
                <a:gd name="T8" fmla="*/ 0 w 11"/>
                <a:gd name="T9" fmla="*/ 43 h 44"/>
                <a:gd name="T10" fmla="*/ 2 w 11"/>
                <a:gd name="T11" fmla="*/ 24 h 44"/>
                <a:gd name="T12" fmla="*/ 9 w 11"/>
                <a:gd name="T13" fmla="*/ 1 h 44"/>
              </a:gdLst>
              <a:ahLst/>
              <a:cxnLst>
                <a:cxn ang="0">
                  <a:pos x="T0" y="T1"/>
                </a:cxn>
                <a:cxn ang="0">
                  <a:pos x="T2" y="T3"/>
                </a:cxn>
                <a:cxn ang="0">
                  <a:pos x="T4" y="T5"/>
                </a:cxn>
                <a:cxn ang="0">
                  <a:pos x="T6" y="T7"/>
                </a:cxn>
                <a:cxn ang="0">
                  <a:pos x="T8" y="T9"/>
                </a:cxn>
                <a:cxn ang="0">
                  <a:pos x="T10" y="T11"/>
                </a:cxn>
                <a:cxn ang="0">
                  <a:pos x="T12" y="T13"/>
                </a:cxn>
              </a:cxnLst>
              <a:rect l="0" t="0" r="r" b="b"/>
              <a:pathLst>
                <a:path w="11" h="44">
                  <a:moveTo>
                    <a:pt x="9" y="1"/>
                  </a:moveTo>
                  <a:cubicBezTo>
                    <a:pt x="9" y="3"/>
                    <a:pt x="9" y="5"/>
                    <a:pt x="10" y="0"/>
                  </a:cubicBezTo>
                  <a:cubicBezTo>
                    <a:pt x="11" y="11"/>
                    <a:pt x="6" y="13"/>
                    <a:pt x="7" y="31"/>
                  </a:cubicBezTo>
                  <a:cubicBezTo>
                    <a:pt x="6" y="44"/>
                    <a:pt x="6" y="21"/>
                    <a:pt x="5" y="40"/>
                  </a:cubicBezTo>
                  <a:cubicBezTo>
                    <a:pt x="3" y="30"/>
                    <a:pt x="3" y="31"/>
                    <a:pt x="0" y="43"/>
                  </a:cubicBezTo>
                  <a:cubicBezTo>
                    <a:pt x="1" y="36"/>
                    <a:pt x="1" y="30"/>
                    <a:pt x="2" y="24"/>
                  </a:cubicBezTo>
                  <a:cubicBezTo>
                    <a:pt x="5" y="26"/>
                    <a:pt x="5" y="21"/>
                    <a:pt x="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 name="Freeform 7091">
              <a:extLst>
                <a:ext uri="{FF2B5EF4-FFF2-40B4-BE49-F238E27FC236}">
                  <a16:creationId xmlns:a16="http://schemas.microsoft.com/office/drawing/2014/main" id="{4EBA2306-D4A6-4FF8-B9C1-DFEE0C746991}"/>
                </a:ext>
              </a:extLst>
            </p:cNvPr>
            <p:cNvSpPr>
              <a:spLocks/>
            </p:cNvSpPr>
            <p:nvPr/>
          </p:nvSpPr>
          <p:spPr bwMode="auto">
            <a:xfrm>
              <a:off x="4965198" y="5494192"/>
              <a:ext cx="14287" cy="68263"/>
            </a:xfrm>
            <a:custGeom>
              <a:avLst/>
              <a:gdLst>
                <a:gd name="T0" fmla="*/ 15 w 16"/>
                <a:gd name="T1" fmla="*/ 14 h 76"/>
                <a:gd name="T2" fmla="*/ 9 w 16"/>
                <a:gd name="T3" fmla="*/ 45 h 76"/>
                <a:gd name="T4" fmla="*/ 3 w 16"/>
                <a:gd name="T5" fmla="*/ 67 h 76"/>
                <a:gd name="T6" fmla="*/ 3 w 16"/>
                <a:gd name="T7" fmla="*/ 63 h 76"/>
                <a:gd name="T8" fmla="*/ 2 w 16"/>
                <a:gd name="T9" fmla="*/ 64 h 76"/>
                <a:gd name="T10" fmla="*/ 7 w 16"/>
                <a:gd name="T11" fmla="*/ 42 h 76"/>
                <a:gd name="T12" fmla="*/ 6 w 16"/>
                <a:gd name="T13" fmla="*/ 52 h 76"/>
                <a:gd name="T14" fmla="*/ 11 w 16"/>
                <a:gd name="T15" fmla="*/ 33 h 76"/>
                <a:gd name="T16" fmla="*/ 10 w 16"/>
                <a:gd name="T17" fmla="*/ 30 h 76"/>
                <a:gd name="T18" fmla="*/ 14 w 16"/>
                <a:gd name="T19" fmla="*/ 8 h 76"/>
                <a:gd name="T20" fmla="*/ 15 w 16"/>
                <a:gd name="T21" fmla="*/ 9 h 76"/>
                <a:gd name="T22" fmla="*/ 15 w 16"/>
                <a:gd name="T23" fmla="*/ 1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76">
                  <a:moveTo>
                    <a:pt x="15" y="14"/>
                  </a:moveTo>
                  <a:cubicBezTo>
                    <a:pt x="14" y="24"/>
                    <a:pt x="11" y="35"/>
                    <a:pt x="9" y="45"/>
                  </a:cubicBezTo>
                  <a:cubicBezTo>
                    <a:pt x="6" y="55"/>
                    <a:pt x="4" y="63"/>
                    <a:pt x="3" y="67"/>
                  </a:cubicBezTo>
                  <a:cubicBezTo>
                    <a:pt x="0" y="76"/>
                    <a:pt x="2" y="69"/>
                    <a:pt x="3" y="63"/>
                  </a:cubicBezTo>
                  <a:cubicBezTo>
                    <a:pt x="4" y="58"/>
                    <a:pt x="5" y="53"/>
                    <a:pt x="2" y="64"/>
                  </a:cubicBezTo>
                  <a:cubicBezTo>
                    <a:pt x="1" y="64"/>
                    <a:pt x="6" y="48"/>
                    <a:pt x="7" y="42"/>
                  </a:cubicBezTo>
                  <a:cubicBezTo>
                    <a:pt x="8" y="42"/>
                    <a:pt x="4" y="54"/>
                    <a:pt x="6" y="52"/>
                  </a:cubicBezTo>
                  <a:cubicBezTo>
                    <a:pt x="7" y="53"/>
                    <a:pt x="9" y="39"/>
                    <a:pt x="11" y="33"/>
                  </a:cubicBezTo>
                  <a:cubicBezTo>
                    <a:pt x="12" y="29"/>
                    <a:pt x="11" y="31"/>
                    <a:pt x="10" y="30"/>
                  </a:cubicBezTo>
                  <a:cubicBezTo>
                    <a:pt x="11" y="24"/>
                    <a:pt x="15" y="8"/>
                    <a:pt x="14" y="8"/>
                  </a:cubicBezTo>
                  <a:cubicBezTo>
                    <a:pt x="16" y="0"/>
                    <a:pt x="16" y="4"/>
                    <a:pt x="15" y="9"/>
                  </a:cubicBezTo>
                  <a:cubicBezTo>
                    <a:pt x="14" y="14"/>
                    <a:pt x="13" y="19"/>
                    <a:pt x="15"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 name="Freeform 7092">
              <a:extLst>
                <a:ext uri="{FF2B5EF4-FFF2-40B4-BE49-F238E27FC236}">
                  <a16:creationId xmlns:a16="http://schemas.microsoft.com/office/drawing/2014/main" id="{256FEDE5-F880-434E-B2E0-C7AF32E5DAEF}"/>
                </a:ext>
              </a:extLst>
            </p:cNvPr>
            <p:cNvSpPr>
              <a:spLocks/>
            </p:cNvSpPr>
            <p:nvPr/>
          </p:nvSpPr>
          <p:spPr bwMode="auto">
            <a:xfrm>
              <a:off x="4750885" y="4770292"/>
              <a:ext cx="53975" cy="53975"/>
            </a:xfrm>
            <a:custGeom>
              <a:avLst/>
              <a:gdLst>
                <a:gd name="T0" fmla="*/ 9 w 60"/>
                <a:gd name="T1" fmla="*/ 3 h 59"/>
                <a:gd name="T2" fmla="*/ 52 w 60"/>
                <a:gd name="T3" fmla="*/ 50 h 59"/>
                <a:gd name="T4" fmla="*/ 56 w 60"/>
                <a:gd name="T5" fmla="*/ 58 h 59"/>
                <a:gd name="T6" fmla="*/ 29 w 60"/>
                <a:gd name="T7" fmla="*/ 28 h 59"/>
                <a:gd name="T8" fmla="*/ 22 w 60"/>
                <a:gd name="T9" fmla="*/ 18 h 59"/>
                <a:gd name="T10" fmla="*/ 26 w 60"/>
                <a:gd name="T11" fmla="*/ 26 h 59"/>
                <a:gd name="T12" fmla="*/ 14 w 60"/>
                <a:gd name="T13" fmla="*/ 12 h 59"/>
                <a:gd name="T14" fmla="*/ 13 w 60"/>
                <a:gd name="T15" fmla="*/ 14 h 59"/>
                <a:gd name="T16" fmla="*/ 9 w 60"/>
                <a:gd name="T17" fmla="*/ 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9">
                  <a:moveTo>
                    <a:pt x="9" y="3"/>
                  </a:moveTo>
                  <a:cubicBezTo>
                    <a:pt x="19" y="17"/>
                    <a:pt x="37" y="31"/>
                    <a:pt x="52" y="50"/>
                  </a:cubicBezTo>
                  <a:cubicBezTo>
                    <a:pt x="48" y="48"/>
                    <a:pt x="60" y="59"/>
                    <a:pt x="56" y="58"/>
                  </a:cubicBezTo>
                  <a:cubicBezTo>
                    <a:pt x="45" y="44"/>
                    <a:pt x="40" y="41"/>
                    <a:pt x="29" y="28"/>
                  </a:cubicBezTo>
                  <a:cubicBezTo>
                    <a:pt x="35" y="32"/>
                    <a:pt x="31" y="27"/>
                    <a:pt x="22" y="18"/>
                  </a:cubicBezTo>
                  <a:cubicBezTo>
                    <a:pt x="21" y="19"/>
                    <a:pt x="21" y="20"/>
                    <a:pt x="26" y="26"/>
                  </a:cubicBezTo>
                  <a:cubicBezTo>
                    <a:pt x="23" y="25"/>
                    <a:pt x="17" y="16"/>
                    <a:pt x="14" y="12"/>
                  </a:cubicBezTo>
                  <a:cubicBezTo>
                    <a:pt x="6" y="5"/>
                    <a:pt x="16" y="16"/>
                    <a:pt x="13" y="14"/>
                  </a:cubicBezTo>
                  <a:cubicBezTo>
                    <a:pt x="0" y="0"/>
                    <a:pt x="14" y="10"/>
                    <a:pt x="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 name="Freeform 7093">
              <a:extLst>
                <a:ext uri="{FF2B5EF4-FFF2-40B4-BE49-F238E27FC236}">
                  <a16:creationId xmlns:a16="http://schemas.microsoft.com/office/drawing/2014/main" id="{8FE12411-F2DA-47A6-8A14-B33EDA766AAB}"/>
                </a:ext>
              </a:extLst>
            </p:cNvPr>
            <p:cNvSpPr>
              <a:spLocks/>
            </p:cNvSpPr>
            <p:nvPr/>
          </p:nvSpPr>
          <p:spPr bwMode="auto">
            <a:xfrm>
              <a:off x="4854073" y="4903642"/>
              <a:ext cx="42862" cy="63500"/>
            </a:xfrm>
            <a:custGeom>
              <a:avLst/>
              <a:gdLst>
                <a:gd name="T0" fmla="*/ 36 w 47"/>
                <a:gd name="T1" fmla="*/ 48 h 70"/>
                <a:gd name="T2" fmla="*/ 33 w 47"/>
                <a:gd name="T3" fmla="*/ 53 h 70"/>
                <a:gd name="T4" fmla="*/ 19 w 47"/>
                <a:gd name="T5" fmla="*/ 30 h 70"/>
                <a:gd name="T6" fmla="*/ 0 w 47"/>
                <a:gd name="T7" fmla="*/ 0 h 70"/>
                <a:gd name="T8" fmla="*/ 28 w 47"/>
                <a:gd name="T9" fmla="*/ 43 h 70"/>
                <a:gd name="T10" fmla="*/ 36 w 47"/>
                <a:gd name="T11" fmla="*/ 48 h 70"/>
              </a:gdLst>
              <a:ahLst/>
              <a:cxnLst>
                <a:cxn ang="0">
                  <a:pos x="T0" y="T1"/>
                </a:cxn>
                <a:cxn ang="0">
                  <a:pos x="T2" y="T3"/>
                </a:cxn>
                <a:cxn ang="0">
                  <a:pos x="T4" y="T5"/>
                </a:cxn>
                <a:cxn ang="0">
                  <a:pos x="T6" y="T7"/>
                </a:cxn>
                <a:cxn ang="0">
                  <a:pos x="T8" y="T9"/>
                </a:cxn>
                <a:cxn ang="0">
                  <a:pos x="T10" y="T11"/>
                </a:cxn>
              </a:cxnLst>
              <a:rect l="0" t="0" r="r" b="b"/>
              <a:pathLst>
                <a:path w="47" h="70">
                  <a:moveTo>
                    <a:pt x="36" y="48"/>
                  </a:moveTo>
                  <a:cubicBezTo>
                    <a:pt x="47" y="70"/>
                    <a:pt x="29" y="45"/>
                    <a:pt x="33" y="53"/>
                  </a:cubicBezTo>
                  <a:cubicBezTo>
                    <a:pt x="30" y="50"/>
                    <a:pt x="25" y="41"/>
                    <a:pt x="19" y="30"/>
                  </a:cubicBezTo>
                  <a:cubicBezTo>
                    <a:pt x="13" y="20"/>
                    <a:pt x="6" y="9"/>
                    <a:pt x="0" y="0"/>
                  </a:cubicBezTo>
                  <a:cubicBezTo>
                    <a:pt x="6" y="5"/>
                    <a:pt x="14" y="20"/>
                    <a:pt x="28" y="43"/>
                  </a:cubicBezTo>
                  <a:cubicBezTo>
                    <a:pt x="27" y="37"/>
                    <a:pt x="34" y="48"/>
                    <a:pt x="36"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 name="Freeform 7094">
              <a:extLst>
                <a:ext uri="{FF2B5EF4-FFF2-40B4-BE49-F238E27FC236}">
                  <a16:creationId xmlns:a16="http://schemas.microsoft.com/office/drawing/2014/main" id="{4FE9CAB9-6A39-4DB3-B982-D4C0DDE34D62}"/>
                </a:ext>
              </a:extLst>
            </p:cNvPr>
            <p:cNvSpPr>
              <a:spLocks noEditPoints="1"/>
            </p:cNvSpPr>
            <p:nvPr/>
          </p:nvSpPr>
          <p:spPr bwMode="auto">
            <a:xfrm>
              <a:off x="4947735" y="5324330"/>
              <a:ext cx="25400" cy="211138"/>
            </a:xfrm>
            <a:custGeom>
              <a:avLst/>
              <a:gdLst>
                <a:gd name="T0" fmla="*/ 14 w 28"/>
                <a:gd name="T1" fmla="*/ 167 h 233"/>
                <a:gd name="T2" fmla="*/ 15 w 28"/>
                <a:gd name="T3" fmla="*/ 170 h 233"/>
                <a:gd name="T4" fmla="*/ 22 w 28"/>
                <a:gd name="T5" fmla="*/ 126 h 233"/>
                <a:gd name="T6" fmla="*/ 22 w 28"/>
                <a:gd name="T7" fmla="*/ 111 h 233"/>
                <a:gd name="T8" fmla="*/ 26 w 28"/>
                <a:gd name="T9" fmla="*/ 77 h 233"/>
                <a:gd name="T10" fmla="*/ 25 w 28"/>
                <a:gd name="T11" fmla="*/ 68 h 233"/>
                <a:gd name="T12" fmla="*/ 27 w 28"/>
                <a:gd name="T13" fmla="*/ 55 h 233"/>
                <a:gd name="T14" fmla="*/ 27 w 28"/>
                <a:gd name="T15" fmla="*/ 36 h 233"/>
                <a:gd name="T16" fmla="*/ 27 w 28"/>
                <a:gd name="T17" fmla="*/ 8 h 233"/>
                <a:gd name="T18" fmla="*/ 25 w 28"/>
                <a:gd name="T19" fmla="*/ 2 h 233"/>
                <a:gd name="T20" fmla="*/ 24 w 28"/>
                <a:gd name="T21" fmla="*/ 32 h 233"/>
                <a:gd name="T22" fmla="*/ 24 w 28"/>
                <a:gd name="T23" fmla="*/ 10 h 233"/>
                <a:gd name="T24" fmla="*/ 20 w 28"/>
                <a:gd name="T25" fmla="*/ 20 h 233"/>
                <a:gd name="T26" fmla="*/ 23 w 28"/>
                <a:gd name="T27" fmla="*/ 21 h 233"/>
                <a:gd name="T28" fmla="*/ 24 w 28"/>
                <a:gd name="T29" fmla="*/ 39 h 233"/>
                <a:gd name="T30" fmla="*/ 18 w 28"/>
                <a:gd name="T31" fmla="*/ 110 h 233"/>
                <a:gd name="T32" fmla="*/ 7 w 28"/>
                <a:gd name="T33" fmla="*/ 184 h 233"/>
                <a:gd name="T34" fmla="*/ 6 w 28"/>
                <a:gd name="T35" fmla="*/ 201 h 233"/>
                <a:gd name="T36" fmla="*/ 2 w 28"/>
                <a:gd name="T37" fmla="*/ 216 h 233"/>
                <a:gd name="T38" fmla="*/ 0 w 28"/>
                <a:gd name="T39" fmla="*/ 233 h 233"/>
                <a:gd name="T40" fmla="*/ 7 w 28"/>
                <a:gd name="T41" fmla="*/ 199 h 233"/>
                <a:gd name="T42" fmla="*/ 14 w 28"/>
                <a:gd name="T43" fmla="*/ 167 h 233"/>
                <a:gd name="T44" fmla="*/ 16 w 28"/>
                <a:gd name="T45" fmla="*/ 163 h 233"/>
                <a:gd name="T46" fmla="*/ 18 w 28"/>
                <a:gd name="T47" fmla="*/ 141 h 233"/>
                <a:gd name="T48" fmla="*/ 16 w 28"/>
                <a:gd name="T49" fmla="*/ 163 h 233"/>
                <a:gd name="T50" fmla="*/ 25 w 28"/>
                <a:gd name="T51" fmla="*/ 60 h 233"/>
                <a:gd name="T52" fmla="*/ 23 w 28"/>
                <a:gd name="T53" fmla="*/ 85 h 233"/>
                <a:gd name="T54" fmla="*/ 22 w 28"/>
                <a:gd name="T55" fmla="*/ 90 h 233"/>
                <a:gd name="T56" fmla="*/ 23 w 28"/>
                <a:gd name="T57" fmla="*/ 62 h 233"/>
                <a:gd name="T58" fmla="*/ 25 w 28"/>
                <a:gd name="T59" fmla="*/ 6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233">
                  <a:moveTo>
                    <a:pt x="14" y="167"/>
                  </a:moveTo>
                  <a:cubicBezTo>
                    <a:pt x="15" y="166"/>
                    <a:pt x="15" y="168"/>
                    <a:pt x="15" y="170"/>
                  </a:cubicBezTo>
                  <a:cubicBezTo>
                    <a:pt x="17" y="158"/>
                    <a:pt x="20" y="139"/>
                    <a:pt x="22" y="126"/>
                  </a:cubicBezTo>
                  <a:cubicBezTo>
                    <a:pt x="23" y="112"/>
                    <a:pt x="24" y="103"/>
                    <a:pt x="22" y="111"/>
                  </a:cubicBezTo>
                  <a:cubicBezTo>
                    <a:pt x="23" y="100"/>
                    <a:pt x="24" y="82"/>
                    <a:pt x="26" y="77"/>
                  </a:cubicBezTo>
                  <a:cubicBezTo>
                    <a:pt x="25" y="80"/>
                    <a:pt x="25" y="74"/>
                    <a:pt x="25" y="68"/>
                  </a:cubicBezTo>
                  <a:cubicBezTo>
                    <a:pt x="26" y="62"/>
                    <a:pt x="27" y="56"/>
                    <a:pt x="27" y="55"/>
                  </a:cubicBezTo>
                  <a:cubicBezTo>
                    <a:pt x="27" y="46"/>
                    <a:pt x="27" y="42"/>
                    <a:pt x="27" y="36"/>
                  </a:cubicBezTo>
                  <a:cubicBezTo>
                    <a:pt x="27" y="30"/>
                    <a:pt x="28" y="22"/>
                    <a:pt x="27" y="8"/>
                  </a:cubicBezTo>
                  <a:cubicBezTo>
                    <a:pt x="26" y="7"/>
                    <a:pt x="26" y="0"/>
                    <a:pt x="25" y="2"/>
                  </a:cubicBezTo>
                  <a:cubicBezTo>
                    <a:pt x="24" y="11"/>
                    <a:pt x="25" y="28"/>
                    <a:pt x="24" y="32"/>
                  </a:cubicBezTo>
                  <a:cubicBezTo>
                    <a:pt x="24" y="24"/>
                    <a:pt x="24" y="17"/>
                    <a:pt x="24" y="10"/>
                  </a:cubicBezTo>
                  <a:cubicBezTo>
                    <a:pt x="22" y="20"/>
                    <a:pt x="20" y="6"/>
                    <a:pt x="20" y="20"/>
                  </a:cubicBezTo>
                  <a:cubicBezTo>
                    <a:pt x="20" y="27"/>
                    <a:pt x="23" y="10"/>
                    <a:pt x="23" y="21"/>
                  </a:cubicBezTo>
                  <a:cubicBezTo>
                    <a:pt x="22" y="31"/>
                    <a:pt x="22" y="30"/>
                    <a:pt x="24" y="39"/>
                  </a:cubicBezTo>
                  <a:cubicBezTo>
                    <a:pt x="22" y="55"/>
                    <a:pt x="21" y="82"/>
                    <a:pt x="18" y="110"/>
                  </a:cubicBezTo>
                  <a:cubicBezTo>
                    <a:pt x="16" y="138"/>
                    <a:pt x="11" y="166"/>
                    <a:pt x="7" y="184"/>
                  </a:cubicBezTo>
                  <a:cubicBezTo>
                    <a:pt x="7" y="187"/>
                    <a:pt x="7" y="193"/>
                    <a:pt x="6" y="201"/>
                  </a:cubicBezTo>
                  <a:cubicBezTo>
                    <a:pt x="5" y="202"/>
                    <a:pt x="3" y="209"/>
                    <a:pt x="2" y="216"/>
                  </a:cubicBezTo>
                  <a:cubicBezTo>
                    <a:pt x="1" y="223"/>
                    <a:pt x="0" y="230"/>
                    <a:pt x="0" y="233"/>
                  </a:cubicBezTo>
                  <a:cubicBezTo>
                    <a:pt x="3" y="217"/>
                    <a:pt x="5" y="208"/>
                    <a:pt x="7" y="199"/>
                  </a:cubicBezTo>
                  <a:cubicBezTo>
                    <a:pt x="10" y="191"/>
                    <a:pt x="12" y="182"/>
                    <a:pt x="14" y="167"/>
                  </a:cubicBezTo>
                  <a:close/>
                  <a:moveTo>
                    <a:pt x="16" y="163"/>
                  </a:moveTo>
                  <a:cubicBezTo>
                    <a:pt x="15" y="158"/>
                    <a:pt x="17" y="155"/>
                    <a:pt x="18" y="141"/>
                  </a:cubicBezTo>
                  <a:cubicBezTo>
                    <a:pt x="21" y="137"/>
                    <a:pt x="17" y="155"/>
                    <a:pt x="16" y="163"/>
                  </a:cubicBezTo>
                  <a:close/>
                  <a:moveTo>
                    <a:pt x="25" y="60"/>
                  </a:moveTo>
                  <a:cubicBezTo>
                    <a:pt x="25" y="62"/>
                    <a:pt x="24" y="75"/>
                    <a:pt x="23" y="85"/>
                  </a:cubicBezTo>
                  <a:cubicBezTo>
                    <a:pt x="23" y="94"/>
                    <a:pt x="22" y="101"/>
                    <a:pt x="22" y="90"/>
                  </a:cubicBezTo>
                  <a:cubicBezTo>
                    <a:pt x="22" y="85"/>
                    <a:pt x="22" y="78"/>
                    <a:pt x="23" y="62"/>
                  </a:cubicBezTo>
                  <a:lnTo>
                    <a:pt x="25" y="6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 name="Freeform 7095">
              <a:extLst>
                <a:ext uri="{FF2B5EF4-FFF2-40B4-BE49-F238E27FC236}">
                  <a16:creationId xmlns:a16="http://schemas.microsoft.com/office/drawing/2014/main" id="{F8137DAD-760D-4C5E-9740-79404821086D}"/>
                </a:ext>
              </a:extLst>
            </p:cNvPr>
            <p:cNvSpPr>
              <a:spLocks noEditPoints="1"/>
            </p:cNvSpPr>
            <p:nvPr/>
          </p:nvSpPr>
          <p:spPr bwMode="auto">
            <a:xfrm>
              <a:off x="4904873" y="5511655"/>
              <a:ext cx="42862" cy="147638"/>
            </a:xfrm>
            <a:custGeom>
              <a:avLst/>
              <a:gdLst>
                <a:gd name="T0" fmla="*/ 21 w 48"/>
                <a:gd name="T1" fmla="*/ 102 h 164"/>
                <a:gd name="T2" fmla="*/ 25 w 48"/>
                <a:gd name="T3" fmla="*/ 95 h 164"/>
                <a:gd name="T4" fmla="*/ 14 w 48"/>
                <a:gd name="T5" fmla="*/ 126 h 164"/>
                <a:gd name="T6" fmla="*/ 12 w 48"/>
                <a:gd name="T7" fmla="*/ 127 h 164"/>
                <a:gd name="T8" fmla="*/ 10 w 48"/>
                <a:gd name="T9" fmla="*/ 140 h 164"/>
                <a:gd name="T10" fmla="*/ 0 w 48"/>
                <a:gd name="T11" fmla="*/ 164 h 164"/>
                <a:gd name="T12" fmla="*/ 25 w 48"/>
                <a:gd name="T13" fmla="*/ 100 h 164"/>
                <a:gd name="T14" fmla="*/ 44 w 48"/>
                <a:gd name="T15" fmla="*/ 40 h 164"/>
                <a:gd name="T16" fmla="*/ 44 w 48"/>
                <a:gd name="T17" fmla="*/ 37 h 164"/>
                <a:gd name="T18" fmla="*/ 35 w 48"/>
                <a:gd name="T19" fmla="*/ 53 h 164"/>
                <a:gd name="T20" fmla="*/ 41 w 48"/>
                <a:gd name="T21" fmla="*/ 35 h 164"/>
                <a:gd name="T22" fmla="*/ 37 w 48"/>
                <a:gd name="T23" fmla="*/ 43 h 164"/>
                <a:gd name="T24" fmla="*/ 43 w 48"/>
                <a:gd name="T25" fmla="*/ 18 h 164"/>
                <a:gd name="T26" fmla="*/ 48 w 48"/>
                <a:gd name="T27" fmla="*/ 6 h 164"/>
                <a:gd name="T28" fmla="*/ 47 w 48"/>
                <a:gd name="T29" fmla="*/ 0 h 164"/>
                <a:gd name="T30" fmla="*/ 33 w 48"/>
                <a:gd name="T31" fmla="*/ 54 h 164"/>
                <a:gd name="T32" fmla="*/ 33 w 48"/>
                <a:gd name="T33" fmla="*/ 60 h 164"/>
                <a:gd name="T34" fmla="*/ 36 w 48"/>
                <a:gd name="T35" fmla="*/ 56 h 164"/>
                <a:gd name="T36" fmla="*/ 35 w 48"/>
                <a:gd name="T37" fmla="*/ 56 h 164"/>
                <a:gd name="T38" fmla="*/ 21 w 48"/>
                <a:gd name="T39" fmla="*/ 102 h 164"/>
                <a:gd name="T40" fmla="*/ 36 w 48"/>
                <a:gd name="T41" fmla="*/ 62 h 164"/>
                <a:gd name="T42" fmla="*/ 34 w 48"/>
                <a:gd name="T43" fmla="*/ 66 h 164"/>
                <a:gd name="T44" fmla="*/ 39 w 48"/>
                <a:gd name="T45" fmla="*/ 48 h 164"/>
                <a:gd name="T46" fmla="*/ 40 w 48"/>
                <a:gd name="T47" fmla="*/ 51 h 164"/>
                <a:gd name="T48" fmla="*/ 36 w 48"/>
                <a:gd name="T49" fmla="*/ 6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164">
                  <a:moveTo>
                    <a:pt x="21" y="102"/>
                  </a:moveTo>
                  <a:cubicBezTo>
                    <a:pt x="22" y="103"/>
                    <a:pt x="24" y="97"/>
                    <a:pt x="25" y="95"/>
                  </a:cubicBezTo>
                  <a:cubicBezTo>
                    <a:pt x="20" y="109"/>
                    <a:pt x="19" y="115"/>
                    <a:pt x="14" y="126"/>
                  </a:cubicBezTo>
                  <a:cubicBezTo>
                    <a:pt x="12" y="130"/>
                    <a:pt x="11" y="130"/>
                    <a:pt x="12" y="127"/>
                  </a:cubicBezTo>
                  <a:cubicBezTo>
                    <a:pt x="7" y="139"/>
                    <a:pt x="13" y="130"/>
                    <a:pt x="10" y="140"/>
                  </a:cubicBezTo>
                  <a:cubicBezTo>
                    <a:pt x="6" y="146"/>
                    <a:pt x="4" y="154"/>
                    <a:pt x="0" y="164"/>
                  </a:cubicBezTo>
                  <a:cubicBezTo>
                    <a:pt x="11" y="140"/>
                    <a:pt x="19" y="119"/>
                    <a:pt x="25" y="100"/>
                  </a:cubicBezTo>
                  <a:cubicBezTo>
                    <a:pt x="32" y="80"/>
                    <a:pt x="38" y="61"/>
                    <a:pt x="44" y="40"/>
                  </a:cubicBezTo>
                  <a:cubicBezTo>
                    <a:pt x="44" y="40"/>
                    <a:pt x="43" y="41"/>
                    <a:pt x="44" y="37"/>
                  </a:cubicBezTo>
                  <a:cubicBezTo>
                    <a:pt x="41" y="44"/>
                    <a:pt x="39" y="44"/>
                    <a:pt x="35" y="53"/>
                  </a:cubicBezTo>
                  <a:cubicBezTo>
                    <a:pt x="37" y="44"/>
                    <a:pt x="38" y="45"/>
                    <a:pt x="41" y="35"/>
                  </a:cubicBezTo>
                  <a:cubicBezTo>
                    <a:pt x="39" y="33"/>
                    <a:pt x="39" y="44"/>
                    <a:pt x="37" y="43"/>
                  </a:cubicBezTo>
                  <a:cubicBezTo>
                    <a:pt x="41" y="31"/>
                    <a:pt x="40" y="31"/>
                    <a:pt x="43" y="18"/>
                  </a:cubicBezTo>
                  <a:cubicBezTo>
                    <a:pt x="44" y="20"/>
                    <a:pt x="46" y="11"/>
                    <a:pt x="48" y="6"/>
                  </a:cubicBezTo>
                  <a:cubicBezTo>
                    <a:pt x="48" y="2"/>
                    <a:pt x="47" y="3"/>
                    <a:pt x="47" y="0"/>
                  </a:cubicBezTo>
                  <a:cubicBezTo>
                    <a:pt x="43" y="18"/>
                    <a:pt x="38" y="40"/>
                    <a:pt x="33" y="54"/>
                  </a:cubicBezTo>
                  <a:cubicBezTo>
                    <a:pt x="36" y="49"/>
                    <a:pt x="33" y="59"/>
                    <a:pt x="33" y="60"/>
                  </a:cubicBezTo>
                  <a:cubicBezTo>
                    <a:pt x="34" y="57"/>
                    <a:pt x="39" y="47"/>
                    <a:pt x="36" y="56"/>
                  </a:cubicBezTo>
                  <a:cubicBezTo>
                    <a:pt x="35" y="56"/>
                    <a:pt x="35" y="56"/>
                    <a:pt x="35" y="56"/>
                  </a:cubicBezTo>
                  <a:cubicBezTo>
                    <a:pt x="31" y="74"/>
                    <a:pt x="26" y="86"/>
                    <a:pt x="21" y="102"/>
                  </a:cubicBezTo>
                  <a:close/>
                  <a:moveTo>
                    <a:pt x="36" y="62"/>
                  </a:moveTo>
                  <a:cubicBezTo>
                    <a:pt x="35" y="68"/>
                    <a:pt x="36" y="59"/>
                    <a:pt x="34" y="66"/>
                  </a:cubicBezTo>
                  <a:cubicBezTo>
                    <a:pt x="34" y="64"/>
                    <a:pt x="38" y="55"/>
                    <a:pt x="39" y="48"/>
                  </a:cubicBezTo>
                  <a:cubicBezTo>
                    <a:pt x="39" y="50"/>
                    <a:pt x="39" y="52"/>
                    <a:pt x="40" y="51"/>
                  </a:cubicBezTo>
                  <a:cubicBezTo>
                    <a:pt x="39" y="55"/>
                    <a:pt x="36" y="59"/>
                    <a:pt x="36"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 name="Freeform 7096">
              <a:extLst>
                <a:ext uri="{FF2B5EF4-FFF2-40B4-BE49-F238E27FC236}">
                  <a16:creationId xmlns:a16="http://schemas.microsoft.com/office/drawing/2014/main" id="{01111E60-3D27-4AF9-888A-E54028169F5F}"/>
                </a:ext>
              </a:extLst>
            </p:cNvPr>
            <p:cNvSpPr>
              <a:spLocks/>
            </p:cNvSpPr>
            <p:nvPr/>
          </p:nvSpPr>
          <p:spPr bwMode="auto">
            <a:xfrm>
              <a:off x="4869948" y="5627542"/>
              <a:ext cx="39687" cy="88900"/>
            </a:xfrm>
            <a:custGeom>
              <a:avLst/>
              <a:gdLst>
                <a:gd name="T0" fmla="*/ 21 w 44"/>
                <a:gd name="T1" fmla="*/ 64 h 98"/>
                <a:gd name="T2" fmla="*/ 16 w 44"/>
                <a:gd name="T3" fmla="*/ 68 h 98"/>
                <a:gd name="T4" fmla="*/ 11 w 44"/>
                <a:gd name="T5" fmla="*/ 80 h 98"/>
                <a:gd name="T6" fmla="*/ 6 w 44"/>
                <a:gd name="T7" fmla="*/ 91 h 98"/>
                <a:gd name="T8" fmla="*/ 0 w 44"/>
                <a:gd name="T9" fmla="*/ 98 h 98"/>
                <a:gd name="T10" fmla="*/ 8 w 44"/>
                <a:gd name="T11" fmla="*/ 81 h 98"/>
                <a:gd name="T12" fmla="*/ 24 w 44"/>
                <a:gd name="T13" fmla="*/ 48 h 98"/>
                <a:gd name="T14" fmla="*/ 44 w 44"/>
                <a:gd name="T15" fmla="*/ 0 h 98"/>
                <a:gd name="T16" fmla="*/ 38 w 44"/>
                <a:gd name="T17" fmla="*/ 18 h 98"/>
                <a:gd name="T18" fmla="*/ 29 w 44"/>
                <a:gd name="T19" fmla="*/ 38 h 98"/>
                <a:gd name="T20" fmla="*/ 30 w 44"/>
                <a:gd name="T21" fmla="*/ 44 h 98"/>
                <a:gd name="T22" fmla="*/ 24 w 44"/>
                <a:gd name="T23" fmla="*/ 56 h 98"/>
                <a:gd name="T24" fmla="*/ 21 w 44"/>
                <a:gd name="T25" fmla="*/ 6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98">
                  <a:moveTo>
                    <a:pt x="21" y="64"/>
                  </a:moveTo>
                  <a:cubicBezTo>
                    <a:pt x="16" y="75"/>
                    <a:pt x="17" y="68"/>
                    <a:pt x="16" y="68"/>
                  </a:cubicBezTo>
                  <a:cubicBezTo>
                    <a:pt x="12" y="76"/>
                    <a:pt x="11" y="78"/>
                    <a:pt x="11" y="80"/>
                  </a:cubicBezTo>
                  <a:cubicBezTo>
                    <a:pt x="11" y="82"/>
                    <a:pt x="10" y="83"/>
                    <a:pt x="6" y="91"/>
                  </a:cubicBezTo>
                  <a:cubicBezTo>
                    <a:pt x="13" y="74"/>
                    <a:pt x="2" y="97"/>
                    <a:pt x="0" y="98"/>
                  </a:cubicBezTo>
                  <a:cubicBezTo>
                    <a:pt x="5" y="88"/>
                    <a:pt x="4" y="89"/>
                    <a:pt x="8" y="81"/>
                  </a:cubicBezTo>
                  <a:cubicBezTo>
                    <a:pt x="11" y="77"/>
                    <a:pt x="17" y="64"/>
                    <a:pt x="24" y="48"/>
                  </a:cubicBezTo>
                  <a:cubicBezTo>
                    <a:pt x="31" y="33"/>
                    <a:pt x="38" y="15"/>
                    <a:pt x="44" y="0"/>
                  </a:cubicBezTo>
                  <a:cubicBezTo>
                    <a:pt x="44" y="3"/>
                    <a:pt x="41" y="10"/>
                    <a:pt x="38" y="18"/>
                  </a:cubicBezTo>
                  <a:cubicBezTo>
                    <a:pt x="34" y="26"/>
                    <a:pt x="30" y="34"/>
                    <a:pt x="29" y="38"/>
                  </a:cubicBezTo>
                  <a:cubicBezTo>
                    <a:pt x="26" y="47"/>
                    <a:pt x="29" y="41"/>
                    <a:pt x="30" y="44"/>
                  </a:cubicBezTo>
                  <a:cubicBezTo>
                    <a:pt x="29" y="45"/>
                    <a:pt x="26" y="51"/>
                    <a:pt x="24" y="56"/>
                  </a:cubicBezTo>
                  <a:cubicBezTo>
                    <a:pt x="21" y="61"/>
                    <a:pt x="19" y="66"/>
                    <a:pt x="21" y="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 name="Freeform 7097">
              <a:extLst>
                <a:ext uri="{FF2B5EF4-FFF2-40B4-BE49-F238E27FC236}">
                  <a16:creationId xmlns:a16="http://schemas.microsoft.com/office/drawing/2014/main" id="{6AD325FE-7005-4588-94D4-6C800E64B164}"/>
                </a:ext>
              </a:extLst>
            </p:cNvPr>
            <p:cNvSpPr>
              <a:spLocks/>
            </p:cNvSpPr>
            <p:nvPr/>
          </p:nvSpPr>
          <p:spPr bwMode="auto">
            <a:xfrm>
              <a:off x="4619123" y="4692505"/>
              <a:ext cx="76200" cy="66675"/>
            </a:xfrm>
            <a:custGeom>
              <a:avLst/>
              <a:gdLst>
                <a:gd name="T0" fmla="*/ 82 w 85"/>
                <a:gd name="T1" fmla="*/ 62 h 73"/>
                <a:gd name="T2" fmla="*/ 66 w 85"/>
                <a:gd name="T3" fmla="*/ 49 h 73"/>
                <a:gd name="T4" fmla="*/ 62 w 85"/>
                <a:gd name="T5" fmla="*/ 53 h 73"/>
                <a:gd name="T6" fmla="*/ 71 w 85"/>
                <a:gd name="T7" fmla="*/ 60 h 73"/>
                <a:gd name="T8" fmla="*/ 82 w 85"/>
                <a:gd name="T9" fmla="*/ 66 h 73"/>
                <a:gd name="T10" fmla="*/ 84 w 85"/>
                <a:gd name="T11" fmla="*/ 69 h 73"/>
                <a:gd name="T12" fmla="*/ 84 w 85"/>
                <a:gd name="T13" fmla="*/ 73 h 73"/>
                <a:gd name="T14" fmla="*/ 70 w 85"/>
                <a:gd name="T15" fmla="*/ 64 h 73"/>
                <a:gd name="T16" fmla="*/ 45 w 85"/>
                <a:gd name="T17" fmla="*/ 44 h 73"/>
                <a:gd name="T18" fmla="*/ 39 w 85"/>
                <a:gd name="T19" fmla="*/ 42 h 73"/>
                <a:gd name="T20" fmla="*/ 28 w 85"/>
                <a:gd name="T21" fmla="*/ 31 h 73"/>
                <a:gd name="T22" fmla="*/ 38 w 85"/>
                <a:gd name="T23" fmla="*/ 38 h 73"/>
                <a:gd name="T24" fmla="*/ 51 w 85"/>
                <a:gd name="T25" fmla="*/ 48 h 73"/>
                <a:gd name="T26" fmla="*/ 38 w 85"/>
                <a:gd name="T27" fmla="*/ 37 h 73"/>
                <a:gd name="T28" fmla="*/ 62 w 85"/>
                <a:gd name="T29" fmla="*/ 55 h 73"/>
                <a:gd name="T30" fmla="*/ 34 w 85"/>
                <a:gd name="T31" fmla="*/ 33 h 73"/>
                <a:gd name="T32" fmla="*/ 44 w 85"/>
                <a:gd name="T33" fmla="*/ 39 h 73"/>
                <a:gd name="T34" fmla="*/ 60 w 85"/>
                <a:gd name="T35" fmla="*/ 51 h 73"/>
                <a:gd name="T36" fmla="*/ 53 w 85"/>
                <a:gd name="T37" fmla="*/ 44 h 73"/>
                <a:gd name="T38" fmla="*/ 46 w 85"/>
                <a:gd name="T39" fmla="*/ 39 h 73"/>
                <a:gd name="T40" fmla="*/ 50 w 85"/>
                <a:gd name="T41" fmla="*/ 40 h 73"/>
                <a:gd name="T42" fmla="*/ 60 w 85"/>
                <a:gd name="T43" fmla="*/ 47 h 73"/>
                <a:gd name="T44" fmla="*/ 37 w 85"/>
                <a:gd name="T45" fmla="*/ 29 h 73"/>
                <a:gd name="T46" fmla="*/ 17 w 85"/>
                <a:gd name="T47" fmla="*/ 13 h 73"/>
                <a:gd name="T48" fmla="*/ 23 w 85"/>
                <a:gd name="T49" fmla="*/ 20 h 73"/>
                <a:gd name="T50" fmla="*/ 6 w 85"/>
                <a:gd name="T51" fmla="*/ 10 h 73"/>
                <a:gd name="T52" fmla="*/ 0 w 85"/>
                <a:gd name="T53" fmla="*/ 0 h 73"/>
                <a:gd name="T54" fmla="*/ 42 w 85"/>
                <a:gd name="T55" fmla="*/ 29 h 73"/>
                <a:gd name="T56" fmla="*/ 82 w 85"/>
                <a:gd name="T57" fmla="*/ 6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3">
                  <a:moveTo>
                    <a:pt x="82" y="62"/>
                  </a:moveTo>
                  <a:cubicBezTo>
                    <a:pt x="82" y="63"/>
                    <a:pt x="71" y="53"/>
                    <a:pt x="66" y="49"/>
                  </a:cubicBezTo>
                  <a:cubicBezTo>
                    <a:pt x="64" y="51"/>
                    <a:pt x="70" y="57"/>
                    <a:pt x="62" y="53"/>
                  </a:cubicBezTo>
                  <a:cubicBezTo>
                    <a:pt x="63" y="54"/>
                    <a:pt x="67" y="57"/>
                    <a:pt x="71" y="60"/>
                  </a:cubicBezTo>
                  <a:cubicBezTo>
                    <a:pt x="80" y="66"/>
                    <a:pt x="68" y="54"/>
                    <a:pt x="82" y="66"/>
                  </a:cubicBezTo>
                  <a:cubicBezTo>
                    <a:pt x="79" y="64"/>
                    <a:pt x="79" y="65"/>
                    <a:pt x="84" y="69"/>
                  </a:cubicBezTo>
                  <a:cubicBezTo>
                    <a:pt x="85" y="72"/>
                    <a:pt x="77" y="67"/>
                    <a:pt x="84" y="73"/>
                  </a:cubicBezTo>
                  <a:cubicBezTo>
                    <a:pt x="82" y="73"/>
                    <a:pt x="70" y="62"/>
                    <a:pt x="70" y="64"/>
                  </a:cubicBezTo>
                  <a:cubicBezTo>
                    <a:pt x="58" y="54"/>
                    <a:pt x="54" y="51"/>
                    <a:pt x="45" y="44"/>
                  </a:cubicBezTo>
                  <a:cubicBezTo>
                    <a:pt x="40" y="41"/>
                    <a:pt x="36" y="38"/>
                    <a:pt x="39" y="42"/>
                  </a:cubicBezTo>
                  <a:cubicBezTo>
                    <a:pt x="24" y="31"/>
                    <a:pt x="41" y="41"/>
                    <a:pt x="28" y="31"/>
                  </a:cubicBezTo>
                  <a:cubicBezTo>
                    <a:pt x="30" y="31"/>
                    <a:pt x="34" y="34"/>
                    <a:pt x="38" y="38"/>
                  </a:cubicBezTo>
                  <a:cubicBezTo>
                    <a:pt x="43" y="41"/>
                    <a:pt x="48" y="45"/>
                    <a:pt x="51" y="48"/>
                  </a:cubicBezTo>
                  <a:cubicBezTo>
                    <a:pt x="36" y="35"/>
                    <a:pt x="34" y="34"/>
                    <a:pt x="38" y="37"/>
                  </a:cubicBezTo>
                  <a:cubicBezTo>
                    <a:pt x="42" y="40"/>
                    <a:pt x="52" y="47"/>
                    <a:pt x="62" y="55"/>
                  </a:cubicBezTo>
                  <a:cubicBezTo>
                    <a:pt x="55" y="47"/>
                    <a:pt x="48" y="43"/>
                    <a:pt x="34" y="33"/>
                  </a:cubicBezTo>
                  <a:cubicBezTo>
                    <a:pt x="35" y="32"/>
                    <a:pt x="39" y="35"/>
                    <a:pt x="44" y="39"/>
                  </a:cubicBezTo>
                  <a:cubicBezTo>
                    <a:pt x="49" y="43"/>
                    <a:pt x="55" y="47"/>
                    <a:pt x="60" y="51"/>
                  </a:cubicBezTo>
                  <a:cubicBezTo>
                    <a:pt x="61" y="51"/>
                    <a:pt x="57" y="48"/>
                    <a:pt x="53" y="44"/>
                  </a:cubicBezTo>
                  <a:cubicBezTo>
                    <a:pt x="49" y="41"/>
                    <a:pt x="45" y="38"/>
                    <a:pt x="46" y="39"/>
                  </a:cubicBezTo>
                  <a:cubicBezTo>
                    <a:pt x="41" y="34"/>
                    <a:pt x="45" y="37"/>
                    <a:pt x="50" y="40"/>
                  </a:cubicBezTo>
                  <a:cubicBezTo>
                    <a:pt x="55" y="44"/>
                    <a:pt x="61" y="48"/>
                    <a:pt x="60" y="47"/>
                  </a:cubicBezTo>
                  <a:cubicBezTo>
                    <a:pt x="54" y="41"/>
                    <a:pt x="45" y="35"/>
                    <a:pt x="37" y="29"/>
                  </a:cubicBezTo>
                  <a:cubicBezTo>
                    <a:pt x="30" y="23"/>
                    <a:pt x="22" y="18"/>
                    <a:pt x="17" y="13"/>
                  </a:cubicBezTo>
                  <a:cubicBezTo>
                    <a:pt x="11" y="9"/>
                    <a:pt x="13" y="14"/>
                    <a:pt x="23" y="20"/>
                  </a:cubicBezTo>
                  <a:cubicBezTo>
                    <a:pt x="17" y="16"/>
                    <a:pt x="18" y="19"/>
                    <a:pt x="6" y="10"/>
                  </a:cubicBezTo>
                  <a:cubicBezTo>
                    <a:pt x="4" y="7"/>
                    <a:pt x="1" y="4"/>
                    <a:pt x="0" y="0"/>
                  </a:cubicBezTo>
                  <a:cubicBezTo>
                    <a:pt x="18" y="12"/>
                    <a:pt x="30" y="20"/>
                    <a:pt x="42" y="29"/>
                  </a:cubicBezTo>
                  <a:cubicBezTo>
                    <a:pt x="55" y="38"/>
                    <a:pt x="66" y="48"/>
                    <a:pt x="82"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 name="Freeform 7098">
              <a:extLst>
                <a:ext uri="{FF2B5EF4-FFF2-40B4-BE49-F238E27FC236}">
                  <a16:creationId xmlns:a16="http://schemas.microsoft.com/office/drawing/2014/main" id="{6265B962-F86E-45EE-AB45-2A68317D1179}"/>
                </a:ext>
              </a:extLst>
            </p:cNvPr>
            <p:cNvSpPr>
              <a:spLocks/>
            </p:cNvSpPr>
            <p:nvPr/>
          </p:nvSpPr>
          <p:spPr bwMode="auto">
            <a:xfrm>
              <a:off x="4414335" y="4598842"/>
              <a:ext cx="63500" cy="23813"/>
            </a:xfrm>
            <a:custGeom>
              <a:avLst/>
              <a:gdLst>
                <a:gd name="T0" fmla="*/ 66 w 70"/>
                <a:gd name="T1" fmla="*/ 22 h 25"/>
                <a:gd name="T2" fmla="*/ 70 w 70"/>
                <a:gd name="T3" fmla="*/ 24 h 25"/>
                <a:gd name="T4" fmla="*/ 43 w 70"/>
                <a:gd name="T5" fmla="*/ 15 h 25"/>
                <a:gd name="T6" fmla="*/ 46 w 70"/>
                <a:gd name="T7" fmla="*/ 15 h 25"/>
                <a:gd name="T8" fmla="*/ 36 w 70"/>
                <a:gd name="T9" fmla="*/ 11 h 25"/>
                <a:gd name="T10" fmla="*/ 26 w 70"/>
                <a:gd name="T11" fmla="*/ 9 h 25"/>
                <a:gd name="T12" fmla="*/ 16 w 70"/>
                <a:gd name="T13" fmla="*/ 5 h 25"/>
                <a:gd name="T14" fmla="*/ 10 w 70"/>
                <a:gd name="T15" fmla="*/ 3 h 25"/>
                <a:gd name="T16" fmla="*/ 3 w 70"/>
                <a:gd name="T17" fmla="*/ 2 h 25"/>
                <a:gd name="T18" fmla="*/ 3 w 70"/>
                <a:gd name="T19" fmla="*/ 0 h 25"/>
                <a:gd name="T20" fmla="*/ 35 w 70"/>
                <a:gd name="T21" fmla="*/ 10 h 25"/>
                <a:gd name="T22" fmla="*/ 66 w 70"/>
                <a:gd name="T23"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25">
                  <a:moveTo>
                    <a:pt x="66" y="22"/>
                  </a:moveTo>
                  <a:cubicBezTo>
                    <a:pt x="62" y="21"/>
                    <a:pt x="63" y="22"/>
                    <a:pt x="70" y="24"/>
                  </a:cubicBezTo>
                  <a:cubicBezTo>
                    <a:pt x="67" y="25"/>
                    <a:pt x="51" y="17"/>
                    <a:pt x="43" y="15"/>
                  </a:cubicBezTo>
                  <a:cubicBezTo>
                    <a:pt x="44" y="15"/>
                    <a:pt x="46" y="16"/>
                    <a:pt x="46" y="15"/>
                  </a:cubicBezTo>
                  <a:cubicBezTo>
                    <a:pt x="36" y="11"/>
                    <a:pt x="36" y="11"/>
                    <a:pt x="36" y="11"/>
                  </a:cubicBezTo>
                  <a:cubicBezTo>
                    <a:pt x="39" y="13"/>
                    <a:pt x="32" y="11"/>
                    <a:pt x="26" y="9"/>
                  </a:cubicBezTo>
                  <a:cubicBezTo>
                    <a:pt x="19" y="7"/>
                    <a:pt x="13" y="5"/>
                    <a:pt x="16" y="5"/>
                  </a:cubicBezTo>
                  <a:cubicBezTo>
                    <a:pt x="10" y="3"/>
                    <a:pt x="10" y="3"/>
                    <a:pt x="10" y="3"/>
                  </a:cubicBezTo>
                  <a:cubicBezTo>
                    <a:pt x="0" y="0"/>
                    <a:pt x="18" y="7"/>
                    <a:pt x="3" y="2"/>
                  </a:cubicBezTo>
                  <a:cubicBezTo>
                    <a:pt x="3" y="0"/>
                    <a:pt x="3" y="0"/>
                    <a:pt x="3" y="0"/>
                  </a:cubicBezTo>
                  <a:cubicBezTo>
                    <a:pt x="20" y="5"/>
                    <a:pt x="28" y="8"/>
                    <a:pt x="35" y="10"/>
                  </a:cubicBezTo>
                  <a:cubicBezTo>
                    <a:pt x="42" y="13"/>
                    <a:pt x="49" y="15"/>
                    <a:pt x="66"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rgbClr val="FEBF70"/>
                </a:solidFill>
              </a:endParaRPr>
            </a:p>
          </p:txBody>
        </p:sp>
        <p:sp>
          <p:nvSpPr>
            <p:cNvPr id="104" name="Freeform 7099">
              <a:extLst>
                <a:ext uri="{FF2B5EF4-FFF2-40B4-BE49-F238E27FC236}">
                  <a16:creationId xmlns:a16="http://schemas.microsoft.com/office/drawing/2014/main" id="{B678157A-4DF4-45A9-A946-8BFF12D1A0C8}"/>
                </a:ext>
              </a:extLst>
            </p:cNvPr>
            <p:cNvSpPr>
              <a:spLocks/>
            </p:cNvSpPr>
            <p:nvPr/>
          </p:nvSpPr>
          <p:spPr bwMode="auto">
            <a:xfrm>
              <a:off x="4798510" y="4878242"/>
              <a:ext cx="42862" cy="73025"/>
            </a:xfrm>
            <a:custGeom>
              <a:avLst/>
              <a:gdLst>
                <a:gd name="T0" fmla="*/ 15 w 49"/>
                <a:gd name="T1" fmla="*/ 18 h 80"/>
                <a:gd name="T2" fmla="*/ 34 w 49"/>
                <a:gd name="T3" fmla="*/ 46 h 80"/>
                <a:gd name="T4" fmla="*/ 48 w 49"/>
                <a:gd name="T5" fmla="*/ 69 h 80"/>
                <a:gd name="T6" fmla="*/ 35 w 49"/>
                <a:gd name="T7" fmla="*/ 50 h 80"/>
                <a:gd name="T8" fmla="*/ 20 w 49"/>
                <a:gd name="T9" fmla="*/ 28 h 80"/>
                <a:gd name="T10" fmla="*/ 29 w 49"/>
                <a:gd name="T11" fmla="*/ 43 h 80"/>
                <a:gd name="T12" fmla="*/ 42 w 49"/>
                <a:gd name="T13" fmla="*/ 66 h 80"/>
                <a:gd name="T14" fmla="*/ 33 w 49"/>
                <a:gd name="T15" fmla="*/ 52 h 80"/>
                <a:gd name="T16" fmla="*/ 28 w 49"/>
                <a:gd name="T17" fmla="*/ 47 h 80"/>
                <a:gd name="T18" fmla="*/ 49 w 49"/>
                <a:gd name="T19" fmla="*/ 80 h 80"/>
                <a:gd name="T20" fmla="*/ 34 w 49"/>
                <a:gd name="T21" fmla="*/ 57 h 80"/>
                <a:gd name="T22" fmla="*/ 18 w 49"/>
                <a:gd name="T23" fmla="*/ 34 h 80"/>
                <a:gd name="T24" fmla="*/ 26 w 49"/>
                <a:gd name="T25" fmla="*/ 44 h 80"/>
                <a:gd name="T26" fmla="*/ 21 w 49"/>
                <a:gd name="T27" fmla="*/ 34 h 80"/>
                <a:gd name="T28" fmla="*/ 6 w 49"/>
                <a:gd name="T29" fmla="*/ 15 h 80"/>
                <a:gd name="T30" fmla="*/ 0 w 49"/>
                <a:gd name="T31" fmla="*/ 5 h 80"/>
                <a:gd name="T32" fmla="*/ 17 w 49"/>
                <a:gd name="T33" fmla="*/ 28 h 80"/>
                <a:gd name="T34" fmla="*/ 1 w 49"/>
                <a:gd name="T35" fmla="*/ 4 h 80"/>
                <a:gd name="T36" fmla="*/ 10 w 49"/>
                <a:gd name="T37" fmla="*/ 13 h 80"/>
                <a:gd name="T38" fmla="*/ 7 w 49"/>
                <a:gd name="T39" fmla="*/ 12 h 80"/>
                <a:gd name="T40" fmla="*/ 15 w 49"/>
                <a:gd name="T41"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80">
                  <a:moveTo>
                    <a:pt x="15" y="18"/>
                  </a:moveTo>
                  <a:cubicBezTo>
                    <a:pt x="20" y="25"/>
                    <a:pt x="28" y="36"/>
                    <a:pt x="34" y="46"/>
                  </a:cubicBezTo>
                  <a:cubicBezTo>
                    <a:pt x="41" y="56"/>
                    <a:pt x="46" y="65"/>
                    <a:pt x="48" y="69"/>
                  </a:cubicBezTo>
                  <a:cubicBezTo>
                    <a:pt x="35" y="50"/>
                    <a:pt x="35" y="50"/>
                    <a:pt x="35" y="50"/>
                  </a:cubicBezTo>
                  <a:cubicBezTo>
                    <a:pt x="32" y="45"/>
                    <a:pt x="28" y="39"/>
                    <a:pt x="20" y="28"/>
                  </a:cubicBezTo>
                  <a:cubicBezTo>
                    <a:pt x="25" y="34"/>
                    <a:pt x="26" y="38"/>
                    <a:pt x="29" y="43"/>
                  </a:cubicBezTo>
                  <a:cubicBezTo>
                    <a:pt x="31" y="48"/>
                    <a:pt x="35" y="54"/>
                    <a:pt x="42" y="66"/>
                  </a:cubicBezTo>
                  <a:cubicBezTo>
                    <a:pt x="39" y="63"/>
                    <a:pt x="37" y="60"/>
                    <a:pt x="33" y="52"/>
                  </a:cubicBezTo>
                  <a:cubicBezTo>
                    <a:pt x="31" y="49"/>
                    <a:pt x="29" y="48"/>
                    <a:pt x="28" y="47"/>
                  </a:cubicBezTo>
                  <a:cubicBezTo>
                    <a:pt x="38" y="61"/>
                    <a:pt x="43" y="70"/>
                    <a:pt x="49" y="80"/>
                  </a:cubicBezTo>
                  <a:cubicBezTo>
                    <a:pt x="45" y="75"/>
                    <a:pt x="39" y="66"/>
                    <a:pt x="34" y="57"/>
                  </a:cubicBezTo>
                  <a:cubicBezTo>
                    <a:pt x="28" y="49"/>
                    <a:pt x="22" y="40"/>
                    <a:pt x="18" y="34"/>
                  </a:cubicBezTo>
                  <a:cubicBezTo>
                    <a:pt x="16" y="29"/>
                    <a:pt x="23" y="39"/>
                    <a:pt x="26" y="44"/>
                  </a:cubicBezTo>
                  <a:cubicBezTo>
                    <a:pt x="26" y="42"/>
                    <a:pt x="14" y="26"/>
                    <a:pt x="21" y="34"/>
                  </a:cubicBezTo>
                  <a:cubicBezTo>
                    <a:pt x="15" y="25"/>
                    <a:pt x="9" y="17"/>
                    <a:pt x="6" y="15"/>
                  </a:cubicBezTo>
                  <a:cubicBezTo>
                    <a:pt x="4" y="12"/>
                    <a:pt x="5" y="11"/>
                    <a:pt x="0" y="5"/>
                  </a:cubicBezTo>
                  <a:cubicBezTo>
                    <a:pt x="2" y="6"/>
                    <a:pt x="12" y="21"/>
                    <a:pt x="17" y="28"/>
                  </a:cubicBezTo>
                  <a:cubicBezTo>
                    <a:pt x="16" y="24"/>
                    <a:pt x="6" y="11"/>
                    <a:pt x="1" y="4"/>
                  </a:cubicBezTo>
                  <a:cubicBezTo>
                    <a:pt x="8" y="13"/>
                    <a:pt x="0" y="0"/>
                    <a:pt x="10" y="13"/>
                  </a:cubicBezTo>
                  <a:cubicBezTo>
                    <a:pt x="9" y="12"/>
                    <a:pt x="8" y="11"/>
                    <a:pt x="7" y="12"/>
                  </a:cubicBezTo>
                  <a:cubicBezTo>
                    <a:pt x="14" y="21"/>
                    <a:pt x="21" y="30"/>
                    <a:pt x="1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 name="Freeform 7100">
              <a:extLst>
                <a:ext uri="{FF2B5EF4-FFF2-40B4-BE49-F238E27FC236}">
                  <a16:creationId xmlns:a16="http://schemas.microsoft.com/office/drawing/2014/main" id="{58F586E7-BD43-474A-AB70-12AD51F6F546}"/>
                </a:ext>
              </a:extLst>
            </p:cNvPr>
            <p:cNvSpPr>
              <a:spLocks/>
            </p:cNvSpPr>
            <p:nvPr/>
          </p:nvSpPr>
          <p:spPr bwMode="auto">
            <a:xfrm>
              <a:off x="4842960" y="4959205"/>
              <a:ext cx="12700" cy="23813"/>
            </a:xfrm>
            <a:custGeom>
              <a:avLst/>
              <a:gdLst>
                <a:gd name="T0" fmla="*/ 10 w 15"/>
                <a:gd name="T1" fmla="*/ 14 h 26"/>
                <a:gd name="T2" fmla="*/ 15 w 15"/>
                <a:gd name="T3" fmla="*/ 23 h 26"/>
                <a:gd name="T4" fmla="*/ 8 w 15"/>
                <a:gd name="T5" fmla="*/ 19 h 26"/>
                <a:gd name="T6" fmla="*/ 6 w 15"/>
                <a:gd name="T7" fmla="*/ 12 h 26"/>
                <a:gd name="T8" fmla="*/ 0 w 15"/>
                <a:gd name="T9" fmla="*/ 2 h 26"/>
                <a:gd name="T10" fmla="*/ 4 w 15"/>
                <a:gd name="T11" fmla="*/ 8 h 26"/>
                <a:gd name="T12" fmla="*/ 12 w 15"/>
                <a:gd name="T13" fmla="*/ 22 h 26"/>
                <a:gd name="T14" fmla="*/ 10 w 15"/>
                <a:gd name="T15" fmla="*/ 1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6">
                  <a:moveTo>
                    <a:pt x="10" y="14"/>
                  </a:moveTo>
                  <a:cubicBezTo>
                    <a:pt x="15" y="23"/>
                    <a:pt x="15" y="23"/>
                    <a:pt x="15" y="23"/>
                  </a:cubicBezTo>
                  <a:cubicBezTo>
                    <a:pt x="10" y="22"/>
                    <a:pt x="13" y="26"/>
                    <a:pt x="8" y="19"/>
                  </a:cubicBezTo>
                  <a:cubicBezTo>
                    <a:pt x="5" y="13"/>
                    <a:pt x="6" y="13"/>
                    <a:pt x="6" y="12"/>
                  </a:cubicBezTo>
                  <a:cubicBezTo>
                    <a:pt x="6" y="12"/>
                    <a:pt x="5" y="10"/>
                    <a:pt x="0" y="2"/>
                  </a:cubicBezTo>
                  <a:cubicBezTo>
                    <a:pt x="0" y="0"/>
                    <a:pt x="2" y="3"/>
                    <a:pt x="4" y="8"/>
                  </a:cubicBezTo>
                  <a:cubicBezTo>
                    <a:pt x="7" y="13"/>
                    <a:pt x="10" y="19"/>
                    <a:pt x="12" y="22"/>
                  </a:cubicBezTo>
                  <a:cubicBezTo>
                    <a:pt x="11" y="18"/>
                    <a:pt x="8" y="13"/>
                    <a:pt x="1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 name="Freeform 7101">
              <a:extLst>
                <a:ext uri="{FF2B5EF4-FFF2-40B4-BE49-F238E27FC236}">
                  <a16:creationId xmlns:a16="http://schemas.microsoft.com/office/drawing/2014/main" id="{4CD16D93-D9DB-4B65-908E-E5BF40567E84}"/>
                </a:ext>
              </a:extLst>
            </p:cNvPr>
            <p:cNvSpPr>
              <a:spLocks/>
            </p:cNvSpPr>
            <p:nvPr/>
          </p:nvSpPr>
          <p:spPr bwMode="auto">
            <a:xfrm>
              <a:off x="4865185" y="5006830"/>
              <a:ext cx="36512" cy="77788"/>
            </a:xfrm>
            <a:custGeom>
              <a:avLst/>
              <a:gdLst>
                <a:gd name="T0" fmla="*/ 29 w 40"/>
                <a:gd name="T1" fmla="*/ 49 h 86"/>
                <a:gd name="T2" fmla="*/ 25 w 40"/>
                <a:gd name="T3" fmla="*/ 49 h 86"/>
                <a:gd name="T4" fmla="*/ 20 w 40"/>
                <a:gd name="T5" fmla="*/ 41 h 86"/>
                <a:gd name="T6" fmla="*/ 22 w 40"/>
                <a:gd name="T7" fmla="*/ 48 h 86"/>
                <a:gd name="T8" fmla="*/ 29 w 40"/>
                <a:gd name="T9" fmla="*/ 58 h 86"/>
                <a:gd name="T10" fmla="*/ 27 w 40"/>
                <a:gd name="T11" fmla="*/ 47 h 86"/>
                <a:gd name="T12" fmla="*/ 34 w 40"/>
                <a:gd name="T13" fmla="*/ 67 h 86"/>
                <a:gd name="T14" fmla="*/ 35 w 40"/>
                <a:gd name="T15" fmla="*/ 71 h 86"/>
                <a:gd name="T16" fmla="*/ 39 w 40"/>
                <a:gd name="T17" fmla="*/ 85 h 86"/>
                <a:gd name="T18" fmla="*/ 37 w 40"/>
                <a:gd name="T19" fmla="*/ 78 h 86"/>
                <a:gd name="T20" fmla="*/ 33 w 40"/>
                <a:gd name="T21" fmla="*/ 73 h 86"/>
                <a:gd name="T22" fmla="*/ 32 w 40"/>
                <a:gd name="T23" fmla="*/ 65 h 86"/>
                <a:gd name="T24" fmla="*/ 27 w 40"/>
                <a:gd name="T25" fmla="*/ 61 h 86"/>
                <a:gd name="T26" fmla="*/ 17 w 40"/>
                <a:gd name="T27" fmla="*/ 38 h 86"/>
                <a:gd name="T28" fmla="*/ 13 w 40"/>
                <a:gd name="T29" fmla="*/ 25 h 86"/>
                <a:gd name="T30" fmla="*/ 9 w 40"/>
                <a:gd name="T31" fmla="*/ 20 h 86"/>
                <a:gd name="T32" fmla="*/ 0 w 40"/>
                <a:gd name="T33" fmla="*/ 0 h 86"/>
                <a:gd name="T34" fmla="*/ 8 w 40"/>
                <a:gd name="T35" fmla="*/ 10 h 86"/>
                <a:gd name="T36" fmla="*/ 12 w 40"/>
                <a:gd name="T37" fmla="*/ 21 h 86"/>
                <a:gd name="T38" fmla="*/ 20 w 40"/>
                <a:gd name="T39" fmla="*/ 35 h 86"/>
                <a:gd name="T40" fmla="*/ 24 w 40"/>
                <a:gd name="T41" fmla="*/ 40 h 86"/>
                <a:gd name="T42" fmla="*/ 22 w 40"/>
                <a:gd name="T43" fmla="*/ 32 h 86"/>
                <a:gd name="T44" fmla="*/ 29 w 40"/>
                <a:gd name="T45" fmla="*/ 4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86">
                  <a:moveTo>
                    <a:pt x="29" y="49"/>
                  </a:moveTo>
                  <a:cubicBezTo>
                    <a:pt x="27" y="45"/>
                    <a:pt x="19" y="33"/>
                    <a:pt x="25" y="49"/>
                  </a:cubicBezTo>
                  <a:cubicBezTo>
                    <a:pt x="24" y="46"/>
                    <a:pt x="23" y="47"/>
                    <a:pt x="20" y="41"/>
                  </a:cubicBezTo>
                  <a:cubicBezTo>
                    <a:pt x="20" y="41"/>
                    <a:pt x="21" y="45"/>
                    <a:pt x="22" y="48"/>
                  </a:cubicBezTo>
                  <a:cubicBezTo>
                    <a:pt x="23" y="48"/>
                    <a:pt x="26" y="53"/>
                    <a:pt x="29" y="58"/>
                  </a:cubicBezTo>
                  <a:cubicBezTo>
                    <a:pt x="31" y="58"/>
                    <a:pt x="24" y="45"/>
                    <a:pt x="27" y="47"/>
                  </a:cubicBezTo>
                  <a:cubicBezTo>
                    <a:pt x="29" y="53"/>
                    <a:pt x="32" y="60"/>
                    <a:pt x="34" y="67"/>
                  </a:cubicBezTo>
                  <a:cubicBezTo>
                    <a:pt x="31" y="60"/>
                    <a:pt x="32" y="65"/>
                    <a:pt x="35" y="71"/>
                  </a:cubicBezTo>
                  <a:cubicBezTo>
                    <a:pt x="37" y="78"/>
                    <a:pt x="40" y="86"/>
                    <a:pt x="39" y="85"/>
                  </a:cubicBezTo>
                  <a:cubicBezTo>
                    <a:pt x="37" y="82"/>
                    <a:pt x="37" y="79"/>
                    <a:pt x="37" y="78"/>
                  </a:cubicBezTo>
                  <a:cubicBezTo>
                    <a:pt x="35" y="74"/>
                    <a:pt x="35" y="78"/>
                    <a:pt x="33" y="73"/>
                  </a:cubicBezTo>
                  <a:cubicBezTo>
                    <a:pt x="28" y="60"/>
                    <a:pt x="34" y="73"/>
                    <a:pt x="32" y="65"/>
                  </a:cubicBezTo>
                  <a:cubicBezTo>
                    <a:pt x="29" y="60"/>
                    <a:pt x="28" y="59"/>
                    <a:pt x="27" y="61"/>
                  </a:cubicBezTo>
                  <a:cubicBezTo>
                    <a:pt x="24" y="54"/>
                    <a:pt x="20" y="45"/>
                    <a:pt x="17" y="38"/>
                  </a:cubicBezTo>
                  <a:cubicBezTo>
                    <a:pt x="14" y="31"/>
                    <a:pt x="12" y="26"/>
                    <a:pt x="13" y="25"/>
                  </a:cubicBezTo>
                  <a:cubicBezTo>
                    <a:pt x="11" y="21"/>
                    <a:pt x="9" y="19"/>
                    <a:pt x="9" y="20"/>
                  </a:cubicBezTo>
                  <a:cubicBezTo>
                    <a:pt x="6" y="13"/>
                    <a:pt x="4" y="11"/>
                    <a:pt x="0" y="0"/>
                  </a:cubicBezTo>
                  <a:cubicBezTo>
                    <a:pt x="2" y="1"/>
                    <a:pt x="8" y="16"/>
                    <a:pt x="8" y="10"/>
                  </a:cubicBezTo>
                  <a:cubicBezTo>
                    <a:pt x="12" y="19"/>
                    <a:pt x="16" y="27"/>
                    <a:pt x="12" y="21"/>
                  </a:cubicBezTo>
                  <a:cubicBezTo>
                    <a:pt x="17" y="35"/>
                    <a:pt x="14" y="17"/>
                    <a:pt x="20" y="35"/>
                  </a:cubicBezTo>
                  <a:cubicBezTo>
                    <a:pt x="20" y="31"/>
                    <a:pt x="19" y="26"/>
                    <a:pt x="24" y="40"/>
                  </a:cubicBezTo>
                  <a:cubicBezTo>
                    <a:pt x="23" y="38"/>
                    <a:pt x="21" y="32"/>
                    <a:pt x="22" y="32"/>
                  </a:cubicBezTo>
                  <a:cubicBezTo>
                    <a:pt x="26" y="40"/>
                    <a:pt x="25" y="40"/>
                    <a:pt x="29"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 name="Freeform 7102">
              <a:extLst>
                <a:ext uri="{FF2B5EF4-FFF2-40B4-BE49-F238E27FC236}">
                  <a16:creationId xmlns:a16="http://schemas.microsoft.com/office/drawing/2014/main" id="{D9D698FC-A2DE-4BD6-8E56-8EC1AD37932C}"/>
                </a:ext>
              </a:extLst>
            </p:cNvPr>
            <p:cNvSpPr>
              <a:spLocks/>
            </p:cNvSpPr>
            <p:nvPr/>
          </p:nvSpPr>
          <p:spPr bwMode="auto">
            <a:xfrm>
              <a:off x="4287335" y="6092680"/>
              <a:ext cx="25400" cy="11113"/>
            </a:xfrm>
            <a:custGeom>
              <a:avLst/>
              <a:gdLst>
                <a:gd name="T0" fmla="*/ 16 w 28"/>
                <a:gd name="T1" fmla="*/ 10 h 12"/>
                <a:gd name="T2" fmla="*/ 5 w 28"/>
                <a:gd name="T3" fmla="*/ 12 h 12"/>
                <a:gd name="T4" fmla="*/ 0 w 28"/>
                <a:gd name="T5" fmla="*/ 6 h 12"/>
                <a:gd name="T6" fmla="*/ 17 w 28"/>
                <a:gd name="T7" fmla="*/ 2 h 12"/>
                <a:gd name="T8" fmla="*/ 19 w 28"/>
                <a:gd name="T9" fmla="*/ 5 h 12"/>
                <a:gd name="T10" fmla="*/ 5 w 28"/>
                <a:gd name="T11" fmla="*/ 8 h 12"/>
                <a:gd name="T12" fmla="*/ 16 w 28"/>
                <a:gd name="T13" fmla="*/ 1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16" y="10"/>
                  </a:moveTo>
                  <a:cubicBezTo>
                    <a:pt x="5" y="12"/>
                    <a:pt x="5" y="12"/>
                    <a:pt x="5" y="12"/>
                  </a:cubicBezTo>
                  <a:cubicBezTo>
                    <a:pt x="3" y="9"/>
                    <a:pt x="3" y="10"/>
                    <a:pt x="0" y="6"/>
                  </a:cubicBezTo>
                  <a:cubicBezTo>
                    <a:pt x="13" y="4"/>
                    <a:pt x="15" y="3"/>
                    <a:pt x="17" y="2"/>
                  </a:cubicBezTo>
                  <a:cubicBezTo>
                    <a:pt x="28" y="0"/>
                    <a:pt x="15" y="4"/>
                    <a:pt x="19" y="5"/>
                  </a:cubicBezTo>
                  <a:cubicBezTo>
                    <a:pt x="12" y="6"/>
                    <a:pt x="10" y="7"/>
                    <a:pt x="5" y="8"/>
                  </a:cubicBezTo>
                  <a:cubicBezTo>
                    <a:pt x="10" y="8"/>
                    <a:pt x="16" y="8"/>
                    <a:pt x="16"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 name="Freeform 7103">
              <a:extLst>
                <a:ext uri="{FF2B5EF4-FFF2-40B4-BE49-F238E27FC236}">
                  <a16:creationId xmlns:a16="http://schemas.microsoft.com/office/drawing/2014/main" id="{C997FF17-561E-43AF-84C6-8228F4546D74}"/>
                </a:ext>
              </a:extLst>
            </p:cNvPr>
            <p:cNvSpPr>
              <a:spLocks/>
            </p:cNvSpPr>
            <p:nvPr/>
          </p:nvSpPr>
          <p:spPr bwMode="auto">
            <a:xfrm>
              <a:off x="4466723" y="5984730"/>
              <a:ext cx="49212" cy="26988"/>
            </a:xfrm>
            <a:custGeom>
              <a:avLst/>
              <a:gdLst>
                <a:gd name="T0" fmla="*/ 37 w 55"/>
                <a:gd name="T1" fmla="*/ 13 h 30"/>
                <a:gd name="T2" fmla="*/ 17 w 55"/>
                <a:gd name="T3" fmla="*/ 22 h 30"/>
                <a:gd name="T4" fmla="*/ 2 w 55"/>
                <a:gd name="T5" fmla="*/ 30 h 30"/>
                <a:gd name="T6" fmla="*/ 24 w 55"/>
                <a:gd name="T7" fmla="*/ 17 h 30"/>
                <a:gd name="T8" fmla="*/ 46 w 55"/>
                <a:gd name="T9" fmla="*/ 5 h 30"/>
                <a:gd name="T10" fmla="*/ 54 w 55"/>
                <a:gd name="T11" fmla="*/ 2 h 30"/>
                <a:gd name="T12" fmla="*/ 37 w 55"/>
                <a:gd name="T13" fmla="*/ 13 h 30"/>
              </a:gdLst>
              <a:ahLst/>
              <a:cxnLst>
                <a:cxn ang="0">
                  <a:pos x="T0" y="T1"/>
                </a:cxn>
                <a:cxn ang="0">
                  <a:pos x="T2" y="T3"/>
                </a:cxn>
                <a:cxn ang="0">
                  <a:pos x="T4" y="T5"/>
                </a:cxn>
                <a:cxn ang="0">
                  <a:pos x="T6" y="T7"/>
                </a:cxn>
                <a:cxn ang="0">
                  <a:pos x="T8" y="T9"/>
                </a:cxn>
                <a:cxn ang="0">
                  <a:pos x="T10" y="T11"/>
                </a:cxn>
                <a:cxn ang="0">
                  <a:pos x="T12" y="T13"/>
                </a:cxn>
              </a:cxnLst>
              <a:rect l="0" t="0" r="r" b="b"/>
              <a:pathLst>
                <a:path w="55" h="30">
                  <a:moveTo>
                    <a:pt x="37" y="13"/>
                  </a:moveTo>
                  <a:cubicBezTo>
                    <a:pt x="28" y="18"/>
                    <a:pt x="22" y="20"/>
                    <a:pt x="17" y="22"/>
                  </a:cubicBezTo>
                  <a:cubicBezTo>
                    <a:pt x="12" y="24"/>
                    <a:pt x="8" y="26"/>
                    <a:pt x="2" y="30"/>
                  </a:cubicBezTo>
                  <a:cubicBezTo>
                    <a:pt x="0" y="29"/>
                    <a:pt x="12" y="23"/>
                    <a:pt x="24" y="17"/>
                  </a:cubicBezTo>
                  <a:cubicBezTo>
                    <a:pt x="37" y="11"/>
                    <a:pt x="48" y="4"/>
                    <a:pt x="46" y="5"/>
                  </a:cubicBezTo>
                  <a:cubicBezTo>
                    <a:pt x="48" y="2"/>
                    <a:pt x="55" y="0"/>
                    <a:pt x="54" y="2"/>
                  </a:cubicBezTo>
                  <a:cubicBezTo>
                    <a:pt x="37" y="11"/>
                    <a:pt x="37" y="12"/>
                    <a:pt x="3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 name="Freeform 7104">
              <a:extLst>
                <a:ext uri="{FF2B5EF4-FFF2-40B4-BE49-F238E27FC236}">
                  <a16:creationId xmlns:a16="http://schemas.microsoft.com/office/drawing/2014/main" id="{0139B59B-7D3A-47EF-A2D8-BBA95D7F7609}"/>
                </a:ext>
              </a:extLst>
            </p:cNvPr>
            <p:cNvSpPr>
              <a:spLocks/>
            </p:cNvSpPr>
            <p:nvPr/>
          </p:nvSpPr>
          <p:spPr bwMode="auto">
            <a:xfrm>
              <a:off x="4808035" y="5649767"/>
              <a:ext cx="22225" cy="28575"/>
            </a:xfrm>
            <a:custGeom>
              <a:avLst/>
              <a:gdLst>
                <a:gd name="T0" fmla="*/ 21 w 24"/>
                <a:gd name="T1" fmla="*/ 14 h 31"/>
                <a:gd name="T2" fmla="*/ 15 w 24"/>
                <a:gd name="T3" fmla="*/ 23 h 31"/>
                <a:gd name="T4" fmla="*/ 19 w 24"/>
                <a:gd name="T5" fmla="*/ 14 h 31"/>
                <a:gd name="T6" fmla="*/ 8 w 24"/>
                <a:gd name="T7" fmla="*/ 29 h 31"/>
                <a:gd name="T8" fmla="*/ 16 w 24"/>
                <a:gd name="T9" fmla="*/ 11 h 31"/>
                <a:gd name="T10" fmla="*/ 14 w 24"/>
                <a:gd name="T11" fmla="*/ 8 h 31"/>
                <a:gd name="T12" fmla="*/ 5 w 24"/>
                <a:gd name="T13" fmla="*/ 21 h 31"/>
                <a:gd name="T14" fmla="*/ 6 w 24"/>
                <a:gd name="T15" fmla="*/ 24 h 31"/>
                <a:gd name="T16" fmla="*/ 0 w 24"/>
                <a:gd name="T17" fmla="*/ 30 h 31"/>
                <a:gd name="T18" fmla="*/ 7 w 24"/>
                <a:gd name="T19" fmla="*/ 14 h 31"/>
                <a:gd name="T20" fmla="*/ 9 w 24"/>
                <a:gd name="T21" fmla="*/ 6 h 31"/>
                <a:gd name="T22" fmla="*/ 16 w 24"/>
                <a:gd name="T23" fmla="*/ 5 h 31"/>
                <a:gd name="T24" fmla="*/ 24 w 24"/>
                <a:gd name="T25" fmla="*/ 4 h 31"/>
                <a:gd name="T26" fmla="*/ 21 w 24"/>
                <a:gd name="T27"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21" y="14"/>
                  </a:moveTo>
                  <a:cubicBezTo>
                    <a:pt x="19" y="17"/>
                    <a:pt x="18" y="17"/>
                    <a:pt x="15" y="23"/>
                  </a:cubicBezTo>
                  <a:cubicBezTo>
                    <a:pt x="15" y="23"/>
                    <a:pt x="18" y="17"/>
                    <a:pt x="19" y="14"/>
                  </a:cubicBezTo>
                  <a:cubicBezTo>
                    <a:pt x="14" y="24"/>
                    <a:pt x="12" y="25"/>
                    <a:pt x="8" y="29"/>
                  </a:cubicBezTo>
                  <a:cubicBezTo>
                    <a:pt x="11" y="23"/>
                    <a:pt x="13" y="17"/>
                    <a:pt x="16" y="11"/>
                  </a:cubicBezTo>
                  <a:cubicBezTo>
                    <a:pt x="13" y="15"/>
                    <a:pt x="8" y="22"/>
                    <a:pt x="14" y="8"/>
                  </a:cubicBezTo>
                  <a:cubicBezTo>
                    <a:pt x="10" y="15"/>
                    <a:pt x="10" y="11"/>
                    <a:pt x="5" y="21"/>
                  </a:cubicBezTo>
                  <a:cubicBezTo>
                    <a:pt x="3" y="27"/>
                    <a:pt x="8" y="19"/>
                    <a:pt x="6" y="24"/>
                  </a:cubicBezTo>
                  <a:cubicBezTo>
                    <a:pt x="2" y="31"/>
                    <a:pt x="1" y="30"/>
                    <a:pt x="0" y="30"/>
                  </a:cubicBezTo>
                  <a:cubicBezTo>
                    <a:pt x="7" y="17"/>
                    <a:pt x="7" y="15"/>
                    <a:pt x="7" y="14"/>
                  </a:cubicBezTo>
                  <a:cubicBezTo>
                    <a:pt x="6" y="14"/>
                    <a:pt x="5" y="15"/>
                    <a:pt x="9" y="6"/>
                  </a:cubicBezTo>
                  <a:cubicBezTo>
                    <a:pt x="14" y="0"/>
                    <a:pt x="15" y="3"/>
                    <a:pt x="16" y="5"/>
                  </a:cubicBezTo>
                  <a:cubicBezTo>
                    <a:pt x="18" y="8"/>
                    <a:pt x="19" y="10"/>
                    <a:pt x="24" y="4"/>
                  </a:cubicBezTo>
                  <a:cubicBezTo>
                    <a:pt x="22" y="10"/>
                    <a:pt x="21" y="12"/>
                    <a:pt x="2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 name="Freeform 7105">
              <a:extLst>
                <a:ext uri="{FF2B5EF4-FFF2-40B4-BE49-F238E27FC236}">
                  <a16:creationId xmlns:a16="http://schemas.microsoft.com/office/drawing/2014/main" id="{B2CE9F6A-68E8-417F-890A-D0B0290D82B8}"/>
                </a:ext>
              </a:extLst>
            </p:cNvPr>
            <p:cNvSpPr>
              <a:spLocks/>
            </p:cNvSpPr>
            <p:nvPr/>
          </p:nvSpPr>
          <p:spPr bwMode="auto">
            <a:xfrm>
              <a:off x="4528635" y="5952980"/>
              <a:ext cx="41275" cy="26988"/>
            </a:xfrm>
            <a:custGeom>
              <a:avLst/>
              <a:gdLst>
                <a:gd name="T0" fmla="*/ 0 w 46"/>
                <a:gd name="T1" fmla="*/ 30 h 30"/>
                <a:gd name="T2" fmla="*/ 4 w 46"/>
                <a:gd name="T3" fmla="*/ 22 h 30"/>
                <a:gd name="T4" fmla="*/ 12 w 46"/>
                <a:gd name="T5" fmla="*/ 19 h 30"/>
                <a:gd name="T6" fmla="*/ 25 w 46"/>
                <a:gd name="T7" fmla="*/ 13 h 30"/>
                <a:gd name="T8" fmla="*/ 28 w 46"/>
                <a:gd name="T9" fmla="*/ 8 h 30"/>
                <a:gd name="T10" fmla="*/ 42 w 46"/>
                <a:gd name="T11" fmla="*/ 1 h 30"/>
                <a:gd name="T12" fmla="*/ 30 w 46"/>
                <a:gd name="T13" fmla="*/ 12 h 30"/>
                <a:gd name="T14" fmla="*/ 0 w 46"/>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30">
                  <a:moveTo>
                    <a:pt x="0" y="30"/>
                  </a:moveTo>
                  <a:cubicBezTo>
                    <a:pt x="8" y="23"/>
                    <a:pt x="7" y="22"/>
                    <a:pt x="4" y="22"/>
                  </a:cubicBezTo>
                  <a:cubicBezTo>
                    <a:pt x="13" y="16"/>
                    <a:pt x="11" y="19"/>
                    <a:pt x="12" y="19"/>
                  </a:cubicBezTo>
                  <a:cubicBezTo>
                    <a:pt x="11" y="22"/>
                    <a:pt x="26" y="11"/>
                    <a:pt x="25" y="13"/>
                  </a:cubicBezTo>
                  <a:cubicBezTo>
                    <a:pt x="29" y="9"/>
                    <a:pt x="26" y="10"/>
                    <a:pt x="28" y="8"/>
                  </a:cubicBezTo>
                  <a:cubicBezTo>
                    <a:pt x="33" y="6"/>
                    <a:pt x="33" y="9"/>
                    <a:pt x="42" y="1"/>
                  </a:cubicBezTo>
                  <a:cubicBezTo>
                    <a:pt x="46" y="0"/>
                    <a:pt x="40" y="5"/>
                    <a:pt x="30" y="12"/>
                  </a:cubicBezTo>
                  <a:cubicBezTo>
                    <a:pt x="20" y="18"/>
                    <a:pt x="7" y="26"/>
                    <a:pt x="0" y="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 name="Freeform 7106">
              <a:extLst>
                <a:ext uri="{FF2B5EF4-FFF2-40B4-BE49-F238E27FC236}">
                  <a16:creationId xmlns:a16="http://schemas.microsoft.com/office/drawing/2014/main" id="{11606CCE-F1FF-4E50-A879-BCA78307E942}"/>
                </a:ext>
              </a:extLst>
            </p:cNvPr>
            <p:cNvSpPr>
              <a:spLocks/>
            </p:cNvSpPr>
            <p:nvPr/>
          </p:nvSpPr>
          <p:spPr bwMode="auto">
            <a:xfrm>
              <a:off x="4266698" y="6052992"/>
              <a:ext cx="79375" cy="17463"/>
            </a:xfrm>
            <a:custGeom>
              <a:avLst/>
              <a:gdLst>
                <a:gd name="T0" fmla="*/ 80 w 88"/>
                <a:gd name="T1" fmla="*/ 4 h 18"/>
                <a:gd name="T2" fmla="*/ 63 w 88"/>
                <a:gd name="T3" fmla="*/ 8 h 18"/>
                <a:gd name="T4" fmla="*/ 39 w 88"/>
                <a:gd name="T5" fmla="*/ 12 h 18"/>
                <a:gd name="T6" fmla="*/ 7 w 88"/>
                <a:gd name="T7" fmla="*/ 18 h 18"/>
                <a:gd name="T8" fmla="*/ 16 w 88"/>
                <a:gd name="T9" fmla="*/ 15 h 18"/>
                <a:gd name="T10" fmla="*/ 81 w 88"/>
                <a:gd name="T11" fmla="*/ 1 h 18"/>
                <a:gd name="T12" fmla="*/ 80 w 88"/>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88" h="18">
                  <a:moveTo>
                    <a:pt x="80" y="4"/>
                  </a:moveTo>
                  <a:cubicBezTo>
                    <a:pt x="72" y="6"/>
                    <a:pt x="72" y="5"/>
                    <a:pt x="63" y="8"/>
                  </a:cubicBezTo>
                  <a:cubicBezTo>
                    <a:pt x="64" y="6"/>
                    <a:pt x="52" y="9"/>
                    <a:pt x="39" y="12"/>
                  </a:cubicBezTo>
                  <a:cubicBezTo>
                    <a:pt x="25" y="15"/>
                    <a:pt x="10" y="18"/>
                    <a:pt x="7" y="18"/>
                  </a:cubicBezTo>
                  <a:cubicBezTo>
                    <a:pt x="0" y="18"/>
                    <a:pt x="22" y="16"/>
                    <a:pt x="16" y="15"/>
                  </a:cubicBezTo>
                  <a:cubicBezTo>
                    <a:pt x="30" y="13"/>
                    <a:pt x="54" y="8"/>
                    <a:pt x="81" y="1"/>
                  </a:cubicBezTo>
                  <a:cubicBezTo>
                    <a:pt x="88" y="0"/>
                    <a:pt x="79" y="3"/>
                    <a:pt x="8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2" name="Freeform 7107">
              <a:extLst>
                <a:ext uri="{FF2B5EF4-FFF2-40B4-BE49-F238E27FC236}">
                  <a16:creationId xmlns:a16="http://schemas.microsoft.com/office/drawing/2014/main" id="{357FB4FF-801A-4AF4-829C-3436C0C5163C}"/>
                </a:ext>
              </a:extLst>
            </p:cNvPr>
            <p:cNvSpPr>
              <a:spLocks/>
            </p:cNvSpPr>
            <p:nvPr/>
          </p:nvSpPr>
          <p:spPr bwMode="auto">
            <a:xfrm>
              <a:off x="4215898" y="6045055"/>
              <a:ext cx="53975" cy="9525"/>
            </a:xfrm>
            <a:custGeom>
              <a:avLst/>
              <a:gdLst>
                <a:gd name="T0" fmla="*/ 4 w 61"/>
                <a:gd name="T1" fmla="*/ 10 h 10"/>
                <a:gd name="T2" fmla="*/ 16 w 61"/>
                <a:gd name="T3" fmla="*/ 7 h 10"/>
                <a:gd name="T4" fmla="*/ 29 w 61"/>
                <a:gd name="T5" fmla="*/ 4 h 10"/>
                <a:gd name="T6" fmla="*/ 53 w 61"/>
                <a:gd name="T7" fmla="*/ 1 h 10"/>
                <a:gd name="T8" fmla="*/ 61 w 61"/>
                <a:gd name="T9" fmla="*/ 2 h 10"/>
                <a:gd name="T10" fmla="*/ 35 w 61"/>
                <a:gd name="T11" fmla="*/ 6 h 10"/>
                <a:gd name="T12" fmla="*/ 4 w 6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1" h="10">
                  <a:moveTo>
                    <a:pt x="4" y="10"/>
                  </a:moveTo>
                  <a:cubicBezTo>
                    <a:pt x="0" y="9"/>
                    <a:pt x="8" y="8"/>
                    <a:pt x="16" y="7"/>
                  </a:cubicBezTo>
                  <a:cubicBezTo>
                    <a:pt x="24" y="6"/>
                    <a:pt x="33" y="5"/>
                    <a:pt x="29" y="4"/>
                  </a:cubicBezTo>
                  <a:cubicBezTo>
                    <a:pt x="37" y="3"/>
                    <a:pt x="45" y="2"/>
                    <a:pt x="53" y="1"/>
                  </a:cubicBezTo>
                  <a:cubicBezTo>
                    <a:pt x="46" y="4"/>
                    <a:pt x="59" y="0"/>
                    <a:pt x="61" y="2"/>
                  </a:cubicBezTo>
                  <a:cubicBezTo>
                    <a:pt x="47" y="4"/>
                    <a:pt x="42" y="5"/>
                    <a:pt x="35" y="6"/>
                  </a:cubicBezTo>
                  <a:lnTo>
                    <a:pt x="4"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3" name="Freeform 7108">
              <a:extLst>
                <a:ext uri="{FF2B5EF4-FFF2-40B4-BE49-F238E27FC236}">
                  <a16:creationId xmlns:a16="http://schemas.microsoft.com/office/drawing/2014/main" id="{A4C9EBE7-2C21-4739-A6AA-2A6437102930}"/>
                </a:ext>
              </a:extLst>
            </p:cNvPr>
            <p:cNvSpPr>
              <a:spLocks/>
            </p:cNvSpPr>
            <p:nvPr/>
          </p:nvSpPr>
          <p:spPr bwMode="auto">
            <a:xfrm>
              <a:off x="3626935" y="5840267"/>
              <a:ext cx="33337" cy="30163"/>
            </a:xfrm>
            <a:custGeom>
              <a:avLst/>
              <a:gdLst>
                <a:gd name="T0" fmla="*/ 0 w 36"/>
                <a:gd name="T1" fmla="*/ 0 h 34"/>
                <a:gd name="T2" fmla="*/ 18 w 36"/>
                <a:gd name="T3" fmla="*/ 16 h 34"/>
                <a:gd name="T4" fmla="*/ 36 w 36"/>
                <a:gd name="T5" fmla="*/ 34 h 34"/>
                <a:gd name="T6" fmla="*/ 18 w 36"/>
                <a:gd name="T7" fmla="*/ 19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cubicBezTo>
                    <a:pt x="3" y="3"/>
                    <a:pt x="11" y="10"/>
                    <a:pt x="18" y="16"/>
                  </a:cubicBezTo>
                  <a:cubicBezTo>
                    <a:pt x="25" y="23"/>
                    <a:pt x="33" y="30"/>
                    <a:pt x="36" y="34"/>
                  </a:cubicBezTo>
                  <a:cubicBezTo>
                    <a:pt x="32" y="30"/>
                    <a:pt x="25" y="24"/>
                    <a:pt x="18" y="19"/>
                  </a:cubicBezTo>
                  <a:cubicBezTo>
                    <a:pt x="11" y="13"/>
                    <a:pt x="5" y="6"/>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4" name="Freeform 7109">
              <a:extLst>
                <a:ext uri="{FF2B5EF4-FFF2-40B4-BE49-F238E27FC236}">
                  <a16:creationId xmlns:a16="http://schemas.microsoft.com/office/drawing/2014/main" id="{06034AD5-5F93-49F4-A684-B11F9E08D46B}"/>
                </a:ext>
              </a:extLst>
            </p:cNvPr>
            <p:cNvSpPr>
              <a:spLocks/>
            </p:cNvSpPr>
            <p:nvPr/>
          </p:nvSpPr>
          <p:spPr bwMode="auto">
            <a:xfrm>
              <a:off x="3692023" y="5894242"/>
              <a:ext cx="46037" cy="31750"/>
            </a:xfrm>
            <a:custGeom>
              <a:avLst/>
              <a:gdLst>
                <a:gd name="T0" fmla="*/ 48 w 51"/>
                <a:gd name="T1" fmla="*/ 36 h 36"/>
                <a:gd name="T2" fmla="*/ 19 w 51"/>
                <a:gd name="T3" fmla="*/ 15 h 36"/>
                <a:gd name="T4" fmla="*/ 3 w 51"/>
                <a:gd name="T5" fmla="*/ 3 h 36"/>
                <a:gd name="T6" fmla="*/ 0 w 51"/>
                <a:gd name="T7" fmla="*/ 0 h 36"/>
                <a:gd name="T8" fmla="*/ 51 w 51"/>
                <a:gd name="T9" fmla="*/ 36 h 36"/>
                <a:gd name="T10" fmla="*/ 48 w 51"/>
                <a:gd name="T11" fmla="*/ 36 h 36"/>
              </a:gdLst>
              <a:ahLst/>
              <a:cxnLst>
                <a:cxn ang="0">
                  <a:pos x="T0" y="T1"/>
                </a:cxn>
                <a:cxn ang="0">
                  <a:pos x="T2" y="T3"/>
                </a:cxn>
                <a:cxn ang="0">
                  <a:pos x="T4" y="T5"/>
                </a:cxn>
                <a:cxn ang="0">
                  <a:pos x="T6" y="T7"/>
                </a:cxn>
                <a:cxn ang="0">
                  <a:pos x="T8" y="T9"/>
                </a:cxn>
                <a:cxn ang="0">
                  <a:pos x="T10" y="T11"/>
                </a:cxn>
              </a:cxnLst>
              <a:rect l="0" t="0" r="r" b="b"/>
              <a:pathLst>
                <a:path w="51" h="36">
                  <a:moveTo>
                    <a:pt x="48" y="36"/>
                  </a:moveTo>
                  <a:cubicBezTo>
                    <a:pt x="36" y="25"/>
                    <a:pt x="18" y="16"/>
                    <a:pt x="19" y="15"/>
                  </a:cubicBezTo>
                  <a:cubicBezTo>
                    <a:pt x="11" y="9"/>
                    <a:pt x="14" y="13"/>
                    <a:pt x="3" y="3"/>
                  </a:cubicBezTo>
                  <a:cubicBezTo>
                    <a:pt x="3" y="3"/>
                    <a:pt x="2" y="2"/>
                    <a:pt x="0" y="0"/>
                  </a:cubicBezTo>
                  <a:cubicBezTo>
                    <a:pt x="13" y="8"/>
                    <a:pt x="28" y="21"/>
                    <a:pt x="51" y="36"/>
                  </a:cubicBezTo>
                  <a:cubicBezTo>
                    <a:pt x="49" y="35"/>
                    <a:pt x="48" y="35"/>
                    <a:pt x="48"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5" name="Freeform 7110">
              <a:extLst>
                <a:ext uri="{FF2B5EF4-FFF2-40B4-BE49-F238E27FC236}">
                  <a16:creationId xmlns:a16="http://schemas.microsoft.com/office/drawing/2014/main" id="{9761D5E4-2A53-4EB6-B22D-95EF3B69DFFA}"/>
                </a:ext>
              </a:extLst>
            </p:cNvPr>
            <p:cNvSpPr>
              <a:spLocks/>
            </p:cNvSpPr>
            <p:nvPr/>
          </p:nvSpPr>
          <p:spPr bwMode="auto">
            <a:xfrm>
              <a:off x="4250823" y="5994255"/>
              <a:ext cx="139700" cy="38100"/>
            </a:xfrm>
            <a:custGeom>
              <a:avLst/>
              <a:gdLst>
                <a:gd name="T0" fmla="*/ 77 w 154"/>
                <a:gd name="T1" fmla="*/ 30 h 43"/>
                <a:gd name="T2" fmla="*/ 21 w 154"/>
                <a:gd name="T3" fmla="*/ 41 h 43"/>
                <a:gd name="T4" fmla="*/ 4 w 154"/>
                <a:gd name="T5" fmla="*/ 43 h 43"/>
                <a:gd name="T6" fmla="*/ 14 w 154"/>
                <a:gd name="T7" fmla="*/ 41 h 43"/>
                <a:gd name="T8" fmla="*/ 37 w 154"/>
                <a:gd name="T9" fmla="*/ 37 h 43"/>
                <a:gd name="T10" fmla="*/ 38 w 154"/>
                <a:gd name="T11" fmla="*/ 35 h 43"/>
                <a:gd name="T12" fmla="*/ 58 w 154"/>
                <a:gd name="T13" fmla="*/ 30 h 43"/>
                <a:gd name="T14" fmla="*/ 69 w 154"/>
                <a:gd name="T15" fmla="*/ 30 h 43"/>
                <a:gd name="T16" fmla="*/ 72 w 154"/>
                <a:gd name="T17" fmla="*/ 25 h 43"/>
                <a:gd name="T18" fmla="*/ 53 w 154"/>
                <a:gd name="T19" fmla="*/ 30 h 43"/>
                <a:gd name="T20" fmla="*/ 53 w 154"/>
                <a:gd name="T21" fmla="*/ 29 h 43"/>
                <a:gd name="T22" fmla="*/ 66 w 154"/>
                <a:gd name="T23" fmla="*/ 25 h 43"/>
                <a:gd name="T24" fmla="*/ 81 w 154"/>
                <a:gd name="T25" fmla="*/ 21 h 43"/>
                <a:gd name="T26" fmla="*/ 86 w 154"/>
                <a:gd name="T27" fmla="*/ 22 h 43"/>
                <a:gd name="T28" fmla="*/ 112 w 154"/>
                <a:gd name="T29" fmla="*/ 15 h 43"/>
                <a:gd name="T30" fmla="*/ 119 w 154"/>
                <a:gd name="T31" fmla="*/ 11 h 43"/>
                <a:gd name="T32" fmla="*/ 154 w 154"/>
                <a:gd name="T33" fmla="*/ 0 h 43"/>
                <a:gd name="T34" fmla="*/ 126 w 154"/>
                <a:gd name="T35" fmla="*/ 11 h 43"/>
                <a:gd name="T36" fmla="*/ 100 w 154"/>
                <a:gd name="T37" fmla="*/ 20 h 43"/>
                <a:gd name="T38" fmla="*/ 77 w 154"/>
                <a:gd name="T39" fmla="*/ 26 h 43"/>
                <a:gd name="T40" fmla="*/ 86 w 154"/>
                <a:gd name="T41" fmla="*/ 27 h 43"/>
                <a:gd name="T42" fmla="*/ 77 w 154"/>
                <a:gd name="T43" fmla="*/ 3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43">
                  <a:moveTo>
                    <a:pt x="77" y="30"/>
                  </a:moveTo>
                  <a:cubicBezTo>
                    <a:pt x="62" y="31"/>
                    <a:pt x="43" y="37"/>
                    <a:pt x="21" y="41"/>
                  </a:cubicBezTo>
                  <a:cubicBezTo>
                    <a:pt x="23" y="39"/>
                    <a:pt x="11" y="42"/>
                    <a:pt x="4" y="43"/>
                  </a:cubicBezTo>
                  <a:cubicBezTo>
                    <a:pt x="0" y="43"/>
                    <a:pt x="6" y="42"/>
                    <a:pt x="14" y="41"/>
                  </a:cubicBezTo>
                  <a:cubicBezTo>
                    <a:pt x="22" y="40"/>
                    <a:pt x="32" y="38"/>
                    <a:pt x="37" y="37"/>
                  </a:cubicBezTo>
                  <a:cubicBezTo>
                    <a:pt x="40" y="36"/>
                    <a:pt x="44" y="33"/>
                    <a:pt x="38" y="35"/>
                  </a:cubicBezTo>
                  <a:cubicBezTo>
                    <a:pt x="41" y="33"/>
                    <a:pt x="56" y="33"/>
                    <a:pt x="58" y="30"/>
                  </a:cubicBezTo>
                  <a:cubicBezTo>
                    <a:pt x="68" y="29"/>
                    <a:pt x="52" y="34"/>
                    <a:pt x="69" y="30"/>
                  </a:cubicBezTo>
                  <a:cubicBezTo>
                    <a:pt x="77" y="27"/>
                    <a:pt x="63" y="28"/>
                    <a:pt x="72" y="25"/>
                  </a:cubicBezTo>
                  <a:cubicBezTo>
                    <a:pt x="65" y="25"/>
                    <a:pt x="60" y="28"/>
                    <a:pt x="53" y="30"/>
                  </a:cubicBezTo>
                  <a:cubicBezTo>
                    <a:pt x="55" y="29"/>
                    <a:pt x="57" y="28"/>
                    <a:pt x="53" y="29"/>
                  </a:cubicBezTo>
                  <a:cubicBezTo>
                    <a:pt x="55" y="28"/>
                    <a:pt x="60" y="27"/>
                    <a:pt x="66" y="25"/>
                  </a:cubicBezTo>
                  <a:cubicBezTo>
                    <a:pt x="72" y="24"/>
                    <a:pt x="78" y="22"/>
                    <a:pt x="81" y="21"/>
                  </a:cubicBezTo>
                  <a:cubicBezTo>
                    <a:pt x="80" y="22"/>
                    <a:pt x="84" y="22"/>
                    <a:pt x="86" y="22"/>
                  </a:cubicBezTo>
                  <a:cubicBezTo>
                    <a:pt x="89" y="18"/>
                    <a:pt x="103" y="18"/>
                    <a:pt x="112" y="15"/>
                  </a:cubicBezTo>
                  <a:cubicBezTo>
                    <a:pt x="116" y="14"/>
                    <a:pt x="118" y="11"/>
                    <a:pt x="119" y="11"/>
                  </a:cubicBezTo>
                  <a:cubicBezTo>
                    <a:pt x="126" y="9"/>
                    <a:pt x="141" y="6"/>
                    <a:pt x="154" y="0"/>
                  </a:cubicBezTo>
                  <a:cubicBezTo>
                    <a:pt x="150" y="3"/>
                    <a:pt x="138" y="7"/>
                    <a:pt x="126" y="11"/>
                  </a:cubicBezTo>
                  <a:cubicBezTo>
                    <a:pt x="114" y="15"/>
                    <a:pt x="102" y="18"/>
                    <a:pt x="100" y="20"/>
                  </a:cubicBezTo>
                  <a:cubicBezTo>
                    <a:pt x="93" y="21"/>
                    <a:pt x="86" y="23"/>
                    <a:pt x="77" y="26"/>
                  </a:cubicBezTo>
                  <a:cubicBezTo>
                    <a:pt x="81" y="26"/>
                    <a:pt x="87" y="25"/>
                    <a:pt x="86" y="27"/>
                  </a:cubicBezTo>
                  <a:cubicBezTo>
                    <a:pt x="84" y="28"/>
                    <a:pt x="78" y="29"/>
                    <a:pt x="77" y="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6" name="Freeform 7111">
              <a:extLst>
                <a:ext uri="{FF2B5EF4-FFF2-40B4-BE49-F238E27FC236}">
                  <a16:creationId xmlns:a16="http://schemas.microsoft.com/office/drawing/2014/main" id="{0F67A6C2-C527-431E-8231-FDC722333F78}"/>
                </a:ext>
              </a:extLst>
            </p:cNvPr>
            <p:cNvSpPr>
              <a:spLocks/>
            </p:cNvSpPr>
            <p:nvPr/>
          </p:nvSpPr>
          <p:spPr bwMode="auto">
            <a:xfrm>
              <a:off x="4303210" y="5997430"/>
              <a:ext cx="57150" cy="19050"/>
            </a:xfrm>
            <a:custGeom>
              <a:avLst/>
              <a:gdLst>
                <a:gd name="T0" fmla="*/ 0 w 63"/>
                <a:gd name="T1" fmla="*/ 21 h 21"/>
                <a:gd name="T2" fmla="*/ 41 w 63"/>
                <a:gd name="T3" fmla="*/ 11 h 21"/>
                <a:gd name="T4" fmla="*/ 37 w 63"/>
                <a:gd name="T5" fmla="*/ 10 h 21"/>
                <a:gd name="T6" fmla="*/ 25 w 63"/>
                <a:gd name="T7" fmla="*/ 14 h 21"/>
                <a:gd name="T8" fmla="*/ 16 w 63"/>
                <a:gd name="T9" fmla="*/ 14 h 21"/>
                <a:gd name="T10" fmla="*/ 39 w 63"/>
                <a:gd name="T11" fmla="*/ 8 h 21"/>
                <a:gd name="T12" fmla="*/ 30 w 63"/>
                <a:gd name="T13" fmla="*/ 9 h 21"/>
                <a:gd name="T14" fmla="*/ 21 w 63"/>
                <a:gd name="T15" fmla="*/ 10 h 21"/>
                <a:gd name="T16" fmla="*/ 63 w 63"/>
                <a:gd name="T17" fmla="*/ 0 h 21"/>
                <a:gd name="T18" fmla="*/ 53 w 63"/>
                <a:gd name="T19" fmla="*/ 6 h 21"/>
                <a:gd name="T20" fmla="*/ 63 w 63"/>
                <a:gd name="T21" fmla="*/ 3 h 21"/>
                <a:gd name="T22" fmla="*/ 58 w 63"/>
                <a:gd name="T23" fmla="*/ 7 h 21"/>
                <a:gd name="T24" fmla="*/ 30 w 63"/>
                <a:gd name="T25" fmla="*/ 15 h 21"/>
                <a:gd name="T26" fmla="*/ 0 w 63"/>
                <a:gd name="T2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21">
                  <a:moveTo>
                    <a:pt x="0" y="21"/>
                  </a:moveTo>
                  <a:cubicBezTo>
                    <a:pt x="12" y="17"/>
                    <a:pt x="25" y="17"/>
                    <a:pt x="41" y="11"/>
                  </a:cubicBezTo>
                  <a:cubicBezTo>
                    <a:pt x="42" y="10"/>
                    <a:pt x="38" y="11"/>
                    <a:pt x="37" y="10"/>
                  </a:cubicBezTo>
                  <a:cubicBezTo>
                    <a:pt x="26" y="13"/>
                    <a:pt x="36" y="12"/>
                    <a:pt x="25" y="14"/>
                  </a:cubicBezTo>
                  <a:cubicBezTo>
                    <a:pt x="27" y="12"/>
                    <a:pt x="16" y="15"/>
                    <a:pt x="16" y="14"/>
                  </a:cubicBezTo>
                  <a:cubicBezTo>
                    <a:pt x="27" y="11"/>
                    <a:pt x="29" y="11"/>
                    <a:pt x="39" y="8"/>
                  </a:cubicBezTo>
                  <a:cubicBezTo>
                    <a:pt x="39" y="7"/>
                    <a:pt x="34" y="8"/>
                    <a:pt x="30" y="9"/>
                  </a:cubicBezTo>
                  <a:cubicBezTo>
                    <a:pt x="25" y="11"/>
                    <a:pt x="21" y="12"/>
                    <a:pt x="21" y="10"/>
                  </a:cubicBezTo>
                  <a:cubicBezTo>
                    <a:pt x="36" y="8"/>
                    <a:pt x="44" y="2"/>
                    <a:pt x="63" y="0"/>
                  </a:cubicBezTo>
                  <a:cubicBezTo>
                    <a:pt x="61" y="1"/>
                    <a:pt x="58" y="3"/>
                    <a:pt x="53" y="6"/>
                  </a:cubicBezTo>
                  <a:cubicBezTo>
                    <a:pt x="54" y="6"/>
                    <a:pt x="59" y="4"/>
                    <a:pt x="63" y="3"/>
                  </a:cubicBezTo>
                  <a:cubicBezTo>
                    <a:pt x="62" y="4"/>
                    <a:pt x="53" y="7"/>
                    <a:pt x="58" y="7"/>
                  </a:cubicBezTo>
                  <a:cubicBezTo>
                    <a:pt x="46" y="10"/>
                    <a:pt x="38" y="13"/>
                    <a:pt x="30" y="15"/>
                  </a:cubicBezTo>
                  <a:cubicBezTo>
                    <a:pt x="22" y="17"/>
                    <a:pt x="13" y="19"/>
                    <a:pt x="0"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7" name="Freeform 7112">
              <a:extLst>
                <a:ext uri="{FF2B5EF4-FFF2-40B4-BE49-F238E27FC236}">
                  <a16:creationId xmlns:a16="http://schemas.microsoft.com/office/drawing/2014/main" id="{D2333B7A-A1E8-4E12-BF61-0BFE6677469D}"/>
                </a:ext>
              </a:extLst>
            </p:cNvPr>
            <p:cNvSpPr>
              <a:spLocks/>
            </p:cNvSpPr>
            <p:nvPr/>
          </p:nvSpPr>
          <p:spPr bwMode="auto">
            <a:xfrm>
              <a:off x="3952373" y="6003780"/>
              <a:ext cx="41275" cy="7938"/>
            </a:xfrm>
            <a:custGeom>
              <a:avLst/>
              <a:gdLst>
                <a:gd name="T0" fmla="*/ 14 w 47"/>
                <a:gd name="T1" fmla="*/ 10 h 10"/>
                <a:gd name="T2" fmla="*/ 0 w 47"/>
                <a:gd name="T3" fmla="*/ 5 h 10"/>
                <a:gd name="T4" fmla="*/ 10 w 47"/>
                <a:gd name="T5" fmla="*/ 8 h 10"/>
                <a:gd name="T6" fmla="*/ 5 w 47"/>
                <a:gd name="T7" fmla="*/ 0 h 10"/>
                <a:gd name="T8" fmla="*/ 27 w 47"/>
                <a:gd name="T9" fmla="*/ 3 h 10"/>
                <a:gd name="T10" fmla="*/ 47 w 47"/>
                <a:gd name="T11" fmla="*/ 9 h 10"/>
                <a:gd name="T12" fmla="*/ 41 w 47"/>
                <a:gd name="T13" fmla="*/ 10 h 10"/>
                <a:gd name="T14" fmla="*/ 8 w 47"/>
                <a:gd name="T15" fmla="*/ 2 h 10"/>
                <a:gd name="T16" fmla="*/ 14 w 47"/>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0">
                  <a:moveTo>
                    <a:pt x="14" y="10"/>
                  </a:moveTo>
                  <a:cubicBezTo>
                    <a:pt x="5" y="8"/>
                    <a:pt x="0" y="6"/>
                    <a:pt x="0" y="5"/>
                  </a:cubicBezTo>
                  <a:cubicBezTo>
                    <a:pt x="5" y="6"/>
                    <a:pt x="6" y="7"/>
                    <a:pt x="10" y="8"/>
                  </a:cubicBezTo>
                  <a:cubicBezTo>
                    <a:pt x="3" y="3"/>
                    <a:pt x="2" y="1"/>
                    <a:pt x="5" y="0"/>
                  </a:cubicBezTo>
                  <a:cubicBezTo>
                    <a:pt x="20" y="4"/>
                    <a:pt x="15" y="1"/>
                    <a:pt x="27" y="3"/>
                  </a:cubicBezTo>
                  <a:cubicBezTo>
                    <a:pt x="36" y="6"/>
                    <a:pt x="34" y="7"/>
                    <a:pt x="47" y="9"/>
                  </a:cubicBezTo>
                  <a:cubicBezTo>
                    <a:pt x="37" y="8"/>
                    <a:pt x="45" y="10"/>
                    <a:pt x="41" y="10"/>
                  </a:cubicBezTo>
                  <a:cubicBezTo>
                    <a:pt x="25" y="7"/>
                    <a:pt x="19" y="4"/>
                    <a:pt x="8" y="2"/>
                  </a:cubicBezTo>
                  <a:cubicBezTo>
                    <a:pt x="10" y="5"/>
                    <a:pt x="15" y="8"/>
                    <a:pt x="14"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8" name="Freeform 7114">
              <a:extLst>
                <a:ext uri="{FF2B5EF4-FFF2-40B4-BE49-F238E27FC236}">
                  <a16:creationId xmlns:a16="http://schemas.microsoft.com/office/drawing/2014/main" id="{D96028B3-2C0D-49DF-AE55-9836F50CFF23}"/>
                </a:ext>
              </a:extLst>
            </p:cNvPr>
            <p:cNvSpPr>
              <a:spLocks/>
            </p:cNvSpPr>
            <p:nvPr/>
          </p:nvSpPr>
          <p:spPr bwMode="auto">
            <a:xfrm>
              <a:off x="3804735" y="5937105"/>
              <a:ext cx="31750" cy="15875"/>
            </a:xfrm>
            <a:custGeom>
              <a:avLst/>
              <a:gdLst>
                <a:gd name="T0" fmla="*/ 2 w 34"/>
                <a:gd name="T1" fmla="*/ 2 h 17"/>
                <a:gd name="T2" fmla="*/ 17 w 34"/>
                <a:gd name="T3" fmla="*/ 8 h 17"/>
                <a:gd name="T4" fmla="*/ 32 w 34"/>
                <a:gd name="T5" fmla="*/ 17 h 17"/>
                <a:gd name="T6" fmla="*/ 2 w 34"/>
                <a:gd name="T7" fmla="*/ 2 h 17"/>
              </a:gdLst>
              <a:ahLst/>
              <a:cxnLst>
                <a:cxn ang="0">
                  <a:pos x="T0" y="T1"/>
                </a:cxn>
                <a:cxn ang="0">
                  <a:pos x="T2" y="T3"/>
                </a:cxn>
                <a:cxn ang="0">
                  <a:pos x="T4" y="T5"/>
                </a:cxn>
                <a:cxn ang="0">
                  <a:pos x="T6" y="T7"/>
                </a:cxn>
              </a:cxnLst>
              <a:rect l="0" t="0" r="r" b="b"/>
              <a:pathLst>
                <a:path w="34" h="17">
                  <a:moveTo>
                    <a:pt x="2" y="2"/>
                  </a:moveTo>
                  <a:cubicBezTo>
                    <a:pt x="0" y="0"/>
                    <a:pt x="9" y="3"/>
                    <a:pt x="17" y="8"/>
                  </a:cubicBezTo>
                  <a:cubicBezTo>
                    <a:pt x="26" y="12"/>
                    <a:pt x="34" y="17"/>
                    <a:pt x="32" y="17"/>
                  </a:cubicBezTo>
                  <a:cubicBezTo>
                    <a:pt x="21" y="13"/>
                    <a:pt x="14" y="7"/>
                    <a:pt x="2"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9" name="Freeform 7117">
              <a:extLst>
                <a:ext uri="{FF2B5EF4-FFF2-40B4-BE49-F238E27FC236}">
                  <a16:creationId xmlns:a16="http://schemas.microsoft.com/office/drawing/2014/main" id="{DAA203F4-B5CD-465C-A3E2-46AC20EE765A}"/>
                </a:ext>
              </a:extLst>
            </p:cNvPr>
            <p:cNvSpPr>
              <a:spLocks/>
            </p:cNvSpPr>
            <p:nvPr/>
          </p:nvSpPr>
          <p:spPr bwMode="auto">
            <a:xfrm>
              <a:off x="4679448" y="4917930"/>
              <a:ext cx="23812" cy="30163"/>
            </a:xfrm>
            <a:custGeom>
              <a:avLst/>
              <a:gdLst>
                <a:gd name="T0" fmla="*/ 27 w 27"/>
                <a:gd name="T1" fmla="*/ 32 h 33"/>
                <a:gd name="T2" fmla="*/ 20 w 27"/>
                <a:gd name="T3" fmla="*/ 28 h 33"/>
                <a:gd name="T4" fmla="*/ 0 w 27"/>
                <a:gd name="T5" fmla="*/ 2 h 33"/>
                <a:gd name="T6" fmla="*/ 27 w 27"/>
                <a:gd name="T7" fmla="*/ 32 h 33"/>
              </a:gdLst>
              <a:ahLst/>
              <a:cxnLst>
                <a:cxn ang="0">
                  <a:pos x="T0" y="T1"/>
                </a:cxn>
                <a:cxn ang="0">
                  <a:pos x="T2" y="T3"/>
                </a:cxn>
                <a:cxn ang="0">
                  <a:pos x="T4" y="T5"/>
                </a:cxn>
                <a:cxn ang="0">
                  <a:pos x="T6" y="T7"/>
                </a:cxn>
              </a:cxnLst>
              <a:rect l="0" t="0" r="r" b="b"/>
              <a:pathLst>
                <a:path w="27" h="33">
                  <a:moveTo>
                    <a:pt x="27" y="32"/>
                  </a:moveTo>
                  <a:cubicBezTo>
                    <a:pt x="26" y="33"/>
                    <a:pt x="23" y="31"/>
                    <a:pt x="20" y="28"/>
                  </a:cubicBezTo>
                  <a:cubicBezTo>
                    <a:pt x="13" y="16"/>
                    <a:pt x="10" y="14"/>
                    <a:pt x="0" y="2"/>
                  </a:cubicBezTo>
                  <a:cubicBezTo>
                    <a:pt x="2" y="0"/>
                    <a:pt x="15" y="15"/>
                    <a:pt x="27"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0" name="Freeform 7118">
              <a:extLst>
                <a:ext uri="{FF2B5EF4-FFF2-40B4-BE49-F238E27FC236}">
                  <a16:creationId xmlns:a16="http://schemas.microsoft.com/office/drawing/2014/main" id="{1F72224C-65BD-4161-95B8-A2E068DBB3E6}"/>
                </a:ext>
              </a:extLst>
            </p:cNvPr>
            <p:cNvSpPr>
              <a:spLocks/>
            </p:cNvSpPr>
            <p:nvPr/>
          </p:nvSpPr>
          <p:spPr bwMode="auto">
            <a:xfrm>
              <a:off x="4001585" y="4721080"/>
              <a:ext cx="36512" cy="11113"/>
            </a:xfrm>
            <a:custGeom>
              <a:avLst/>
              <a:gdLst>
                <a:gd name="T0" fmla="*/ 39 w 39"/>
                <a:gd name="T1" fmla="*/ 0 h 12"/>
                <a:gd name="T2" fmla="*/ 4 w 39"/>
                <a:gd name="T3" fmla="*/ 11 h 12"/>
                <a:gd name="T4" fmla="*/ 0 w 39"/>
                <a:gd name="T5" fmla="*/ 11 h 12"/>
                <a:gd name="T6" fmla="*/ 39 w 39"/>
                <a:gd name="T7" fmla="*/ 0 h 12"/>
              </a:gdLst>
              <a:ahLst/>
              <a:cxnLst>
                <a:cxn ang="0">
                  <a:pos x="T0" y="T1"/>
                </a:cxn>
                <a:cxn ang="0">
                  <a:pos x="T2" y="T3"/>
                </a:cxn>
                <a:cxn ang="0">
                  <a:pos x="T4" y="T5"/>
                </a:cxn>
                <a:cxn ang="0">
                  <a:pos x="T6" y="T7"/>
                </a:cxn>
              </a:cxnLst>
              <a:rect l="0" t="0" r="r" b="b"/>
              <a:pathLst>
                <a:path w="39" h="12">
                  <a:moveTo>
                    <a:pt x="39" y="0"/>
                  </a:moveTo>
                  <a:cubicBezTo>
                    <a:pt x="4" y="11"/>
                    <a:pt x="4" y="11"/>
                    <a:pt x="4" y="11"/>
                  </a:cubicBezTo>
                  <a:cubicBezTo>
                    <a:pt x="4" y="10"/>
                    <a:pt x="0" y="12"/>
                    <a:pt x="0" y="11"/>
                  </a:cubicBezTo>
                  <a:cubicBezTo>
                    <a:pt x="16" y="4"/>
                    <a:pt x="28" y="1"/>
                    <a:pt x="3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pic>
        <p:nvPicPr>
          <p:cNvPr id="1132" name="图片 1131" descr="图片包含 游戏机, 食物, 玻璃&#10;&#10;描述已自动生成">
            <a:extLst>
              <a:ext uri="{FF2B5EF4-FFF2-40B4-BE49-F238E27FC236}">
                <a16:creationId xmlns:a16="http://schemas.microsoft.com/office/drawing/2014/main" id="{32EDF05C-2BE0-46B8-8E11-918B10258B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151185"/>
            <a:ext cx="12192000" cy="2633631"/>
          </a:xfrm>
          <a:prstGeom prst="rect">
            <a:avLst/>
          </a:prstGeom>
        </p:spPr>
      </p:pic>
      <p:pic>
        <p:nvPicPr>
          <p:cNvPr id="2052" name="Picture 4" descr="白色鸽子元素|png,白色,和平鸽,免扣元素,透明">
            <a:extLst>
              <a:ext uri="{FF2B5EF4-FFF2-40B4-BE49-F238E27FC236}">
                <a16:creationId xmlns:a16="http://schemas.microsoft.com/office/drawing/2014/main" id="{4659F8F6-9089-2B40-24DD-FA700932FC4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37931" y="-122027"/>
            <a:ext cx="4029406" cy="3784458"/>
          </a:xfrm>
          <a:prstGeom prst="rect">
            <a:avLst/>
          </a:prstGeom>
          <a:noFill/>
          <a:extLst>
            <a:ext uri="{909E8E84-426E-40DD-AFC4-6F175D3DCCD1}">
              <a14:hiddenFill xmlns:a14="http://schemas.microsoft.com/office/drawing/2010/main">
                <a:solidFill>
                  <a:srgbClr val="FFFFFF"/>
                </a:solidFill>
              </a14:hiddenFill>
            </a:ext>
          </a:extLst>
        </p:spPr>
      </p:pic>
      <p:pic>
        <p:nvPicPr>
          <p:cNvPr id="1123" name="Picture 4" descr="白色鸽子元素|png,白色,和平鸽,免扣元素,透明">
            <a:extLst>
              <a:ext uri="{FF2B5EF4-FFF2-40B4-BE49-F238E27FC236}">
                <a16:creationId xmlns:a16="http://schemas.microsoft.com/office/drawing/2014/main" id="{E4437A70-09C8-4812-7CE8-C5DDFC762DB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511619" y="-122027"/>
            <a:ext cx="4029406" cy="3784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221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0"/>
                <a:lumOff val="100000"/>
              </a:schemeClr>
            </a:gs>
            <a:gs pos="71000">
              <a:schemeClr val="accent2">
                <a:lumMod val="20000"/>
                <a:lumOff val="80000"/>
              </a:schemeClr>
            </a:gs>
          </a:gsLst>
          <a:lin ang="14400000" scaled="0"/>
        </a:gra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2106CB-84EA-45F6-9AC7-811DBC44EB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5126454"/>
            <a:ext cx="12192000" cy="2238574"/>
          </a:xfrm>
          <a:prstGeom prst="rect">
            <a:avLst/>
          </a:prstGeom>
        </p:spPr>
      </p:pic>
      <p:sp>
        <p:nvSpPr>
          <p:cNvPr id="13" name="标题 12">
            <a:extLst>
              <a:ext uri="{FF2B5EF4-FFF2-40B4-BE49-F238E27FC236}">
                <a16:creationId xmlns:a16="http://schemas.microsoft.com/office/drawing/2014/main" id="{FF0FEC73-33CF-4974-97AC-A106BC666A8B}"/>
              </a:ext>
            </a:extLst>
          </p:cNvPr>
          <p:cNvSpPr>
            <a:spLocks noGrp="1"/>
          </p:cNvSpPr>
          <p:nvPr>
            <p:ph type="title"/>
          </p:nvPr>
        </p:nvSpPr>
        <p:spPr/>
        <p:txBody>
          <a:bodyPr/>
          <a:lstStyle/>
          <a:p>
            <a:r>
              <a:rPr lang="zh-CN" altLang="en-US" dirty="0">
                <a:latin typeface="+mj-ea"/>
                <a:ea typeface="+mj-ea"/>
              </a:rPr>
              <a:t>完成情况</a:t>
            </a:r>
          </a:p>
        </p:txBody>
      </p:sp>
      <p:sp>
        <p:nvSpPr>
          <p:cNvPr id="31" name="任意多边形: 形状 30">
            <a:extLst>
              <a:ext uri="{FF2B5EF4-FFF2-40B4-BE49-F238E27FC236}">
                <a16:creationId xmlns:a16="http://schemas.microsoft.com/office/drawing/2014/main" id="{B2A48E90-1DE9-58D4-6F7D-BADBB8068250}"/>
              </a:ext>
            </a:extLst>
          </p:cNvPr>
          <p:cNvSpPr/>
          <p:nvPr/>
        </p:nvSpPr>
        <p:spPr>
          <a:xfrm>
            <a:off x="-484251" y="2027010"/>
            <a:ext cx="13160502" cy="608364"/>
          </a:xfrm>
          <a:custGeom>
            <a:avLst/>
            <a:gdLst>
              <a:gd name="connsiteX0" fmla="*/ 0 w 10128250"/>
              <a:gd name="connsiteY0" fmla="*/ 0 h 412769"/>
              <a:gd name="connsiteX1" fmla="*/ 2171700 w 10128250"/>
              <a:gd name="connsiteY1" fmla="*/ 412750 h 412769"/>
              <a:gd name="connsiteX2" fmla="*/ 5137150 w 10128250"/>
              <a:gd name="connsiteY2" fmla="*/ 19050 h 412769"/>
              <a:gd name="connsiteX3" fmla="*/ 7950200 w 10128250"/>
              <a:gd name="connsiteY3" fmla="*/ 342900 h 412769"/>
              <a:gd name="connsiteX4" fmla="*/ 10128250 w 10128250"/>
              <a:gd name="connsiteY4" fmla="*/ 76200 h 412769"/>
              <a:gd name="connsiteX0-1" fmla="*/ 0 w 10093186"/>
              <a:gd name="connsiteY0-2" fmla="*/ 0 h 662867"/>
              <a:gd name="connsiteX1-3" fmla="*/ 2136636 w 10093186"/>
              <a:gd name="connsiteY1-4" fmla="*/ 659638 h 662867"/>
              <a:gd name="connsiteX2-5" fmla="*/ 5102086 w 10093186"/>
              <a:gd name="connsiteY2-6" fmla="*/ 265938 h 662867"/>
              <a:gd name="connsiteX3-7" fmla="*/ 7915136 w 10093186"/>
              <a:gd name="connsiteY3-8" fmla="*/ 589788 h 662867"/>
              <a:gd name="connsiteX4-9" fmla="*/ 10093186 w 10093186"/>
              <a:gd name="connsiteY4-10" fmla="*/ 323088 h 662867"/>
              <a:gd name="connsiteX0-11" fmla="*/ 0 w 10093186"/>
              <a:gd name="connsiteY0-12" fmla="*/ 0 h 662867"/>
              <a:gd name="connsiteX1-13" fmla="*/ 2136636 w 10093186"/>
              <a:gd name="connsiteY1-14" fmla="*/ 659638 h 662867"/>
              <a:gd name="connsiteX2-15" fmla="*/ 5102086 w 10093186"/>
              <a:gd name="connsiteY2-16" fmla="*/ 265938 h 662867"/>
              <a:gd name="connsiteX3-17" fmla="*/ 7915136 w 10093186"/>
              <a:gd name="connsiteY3-18" fmla="*/ 589788 h 662867"/>
              <a:gd name="connsiteX4-19" fmla="*/ 10093186 w 10093186"/>
              <a:gd name="connsiteY4-20" fmla="*/ 323088 h 662867"/>
              <a:gd name="connsiteX0-21" fmla="*/ 0 w 10093186"/>
              <a:gd name="connsiteY0-22" fmla="*/ 0 h 608364"/>
              <a:gd name="connsiteX1-23" fmla="*/ 2206764 w 10093186"/>
              <a:gd name="connsiteY1-24" fmla="*/ 604774 h 608364"/>
              <a:gd name="connsiteX2-25" fmla="*/ 5102086 w 10093186"/>
              <a:gd name="connsiteY2-26" fmla="*/ 265938 h 608364"/>
              <a:gd name="connsiteX3-27" fmla="*/ 7915136 w 10093186"/>
              <a:gd name="connsiteY3-28" fmla="*/ 589788 h 608364"/>
              <a:gd name="connsiteX4-29" fmla="*/ 10093186 w 10093186"/>
              <a:gd name="connsiteY4-30" fmla="*/ 323088 h 6083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3186" h="608364">
                <a:moveTo>
                  <a:pt x="0" y="0"/>
                </a:moveTo>
                <a:cubicBezTo>
                  <a:pt x="510485" y="250507"/>
                  <a:pt x="1356416" y="560451"/>
                  <a:pt x="2206764" y="604774"/>
                </a:cubicBezTo>
                <a:cubicBezTo>
                  <a:pt x="3057112" y="649097"/>
                  <a:pt x="4150691" y="268436"/>
                  <a:pt x="5102086" y="265938"/>
                </a:cubicBezTo>
                <a:cubicBezTo>
                  <a:pt x="6053481" y="263440"/>
                  <a:pt x="7083286" y="580263"/>
                  <a:pt x="7915136" y="589788"/>
                </a:cubicBezTo>
                <a:cubicBezTo>
                  <a:pt x="8746986" y="599313"/>
                  <a:pt x="9420086" y="461200"/>
                  <a:pt x="10093186" y="323088"/>
                </a:cubicBezTo>
              </a:path>
            </a:pathLst>
          </a:cu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31">
            <a:extLst>
              <a:ext uri="{FF2B5EF4-FFF2-40B4-BE49-F238E27FC236}">
                <a16:creationId xmlns:a16="http://schemas.microsoft.com/office/drawing/2014/main" id="{0F016697-A72C-E5C9-78A1-642A81894BAC}"/>
              </a:ext>
            </a:extLst>
          </p:cNvPr>
          <p:cNvSpPr/>
          <p:nvPr/>
        </p:nvSpPr>
        <p:spPr>
          <a:xfrm>
            <a:off x="1224917" y="1943921"/>
            <a:ext cx="1038223" cy="1038223"/>
          </a:xfrm>
          <a:prstGeom prst="ellipse">
            <a:avLst/>
          </a:prstGeom>
          <a:gradFill flip="none" rotWithShape="1">
            <a:gsLst>
              <a:gs pos="3800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3" name="文本框 40">
            <a:extLst>
              <a:ext uri="{FF2B5EF4-FFF2-40B4-BE49-F238E27FC236}">
                <a16:creationId xmlns:a16="http://schemas.microsoft.com/office/drawing/2014/main" id="{DDDC316E-EB02-3677-3211-A242C4740286}"/>
              </a:ext>
            </a:extLst>
          </p:cNvPr>
          <p:cNvSpPr txBox="1"/>
          <p:nvPr/>
        </p:nvSpPr>
        <p:spPr>
          <a:xfrm>
            <a:off x="974587" y="3190306"/>
            <a:ext cx="1538883"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sp>
        <p:nvSpPr>
          <p:cNvPr id="34" name="文本框 42">
            <a:extLst>
              <a:ext uri="{FF2B5EF4-FFF2-40B4-BE49-F238E27FC236}">
                <a16:creationId xmlns:a16="http://schemas.microsoft.com/office/drawing/2014/main" id="{B7012306-C164-E72F-226F-F943D327CBB3}"/>
              </a:ext>
            </a:extLst>
          </p:cNvPr>
          <p:cNvSpPr txBox="1"/>
          <p:nvPr/>
        </p:nvSpPr>
        <p:spPr>
          <a:xfrm>
            <a:off x="723277" y="3672776"/>
            <a:ext cx="2041503" cy="1102353"/>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35" name="椭圆 34">
            <a:extLst>
              <a:ext uri="{FF2B5EF4-FFF2-40B4-BE49-F238E27FC236}">
                <a16:creationId xmlns:a16="http://schemas.microsoft.com/office/drawing/2014/main" id="{538DBD0F-589D-6812-929C-B9E84782D397}"/>
              </a:ext>
            </a:extLst>
          </p:cNvPr>
          <p:cNvSpPr/>
          <p:nvPr/>
        </p:nvSpPr>
        <p:spPr>
          <a:xfrm>
            <a:off x="4110992" y="1943921"/>
            <a:ext cx="1038223" cy="1038223"/>
          </a:xfrm>
          <a:prstGeom prst="ellipse">
            <a:avLst/>
          </a:prstGeom>
          <a:gradFill flip="none" rotWithShape="1">
            <a:gsLst>
              <a:gs pos="3800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6" name="文本框 44">
            <a:extLst>
              <a:ext uri="{FF2B5EF4-FFF2-40B4-BE49-F238E27FC236}">
                <a16:creationId xmlns:a16="http://schemas.microsoft.com/office/drawing/2014/main" id="{4EF1F764-80A9-5BF7-41A1-9D814DB2A3E8}"/>
              </a:ext>
            </a:extLst>
          </p:cNvPr>
          <p:cNvSpPr txBox="1"/>
          <p:nvPr/>
        </p:nvSpPr>
        <p:spPr>
          <a:xfrm>
            <a:off x="3860662" y="3190306"/>
            <a:ext cx="1538883"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sp>
        <p:nvSpPr>
          <p:cNvPr id="37" name="文本框 46">
            <a:extLst>
              <a:ext uri="{FF2B5EF4-FFF2-40B4-BE49-F238E27FC236}">
                <a16:creationId xmlns:a16="http://schemas.microsoft.com/office/drawing/2014/main" id="{CA96EF4C-FEDE-845C-DF70-33D6D64A05C7}"/>
              </a:ext>
            </a:extLst>
          </p:cNvPr>
          <p:cNvSpPr txBox="1"/>
          <p:nvPr/>
        </p:nvSpPr>
        <p:spPr>
          <a:xfrm>
            <a:off x="3609352" y="3672776"/>
            <a:ext cx="2041503" cy="1102353"/>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38" name="椭圆 37">
            <a:extLst>
              <a:ext uri="{FF2B5EF4-FFF2-40B4-BE49-F238E27FC236}">
                <a16:creationId xmlns:a16="http://schemas.microsoft.com/office/drawing/2014/main" id="{07DCAC55-1434-6B4F-09B2-6854340AA72A}"/>
              </a:ext>
            </a:extLst>
          </p:cNvPr>
          <p:cNvSpPr/>
          <p:nvPr/>
        </p:nvSpPr>
        <p:spPr>
          <a:xfrm>
            <a:off x="6997067" y="1943921"/>
            <a:ext cx="1038223" cy="1038223"/>
          </a:xfrm>
          <a:prstGeom prst="ellipse">
            <a:avLst/>
          </a:prstGeom>
          <a:gradFill flip="none" rotWithShape="1">
            <a:gsLst>
              <a:gs pos="3800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9" name="文本框 48">
            <a:extLst>
              <a:ext uri="{FF2B5EF4-FFF2-40B4-BE49-F238E27FC236}">
                <a16:creationId xmlns:a16="http://schemas.microsoft.com/office/drawing/2014/main" id="{92CC9DF3-A074-D693-4829-20D6CEE76FFD}"/>
              </a:ext>
            </a:extLst>
          </p:cNvPr>
          <p:cNvSpPr txBox="1"/>
          <p:nvPr/>
        </p:nvSpPr>
        <p:spPr>
          <a:xfrm>
            <a:off x="6746737" y="3190306"/>
            <a:ext cx="1538883"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sp>
        <p:nvSpPr>
          <p:cNvPr id="40" name="文本框 61">
            <a:extLst>
              <a:ext uri="{FF2B5EF4-FFF2-40B4-BE49-F238E27FC236}">
                <a16:creationId xmlns:a16="http://schemas.microsoft.com/office/drawing/2014/main" id="{5DD6FF1D-FB9B-9C36-98E5-14ACC3B5F1CB}"/>
              </a:ext>
            </a:extLst>
          </p:cNvPr>
          <p:cNvSpPr txBox="1"/>
          <p:nvPr/>
        </p:nvSpPr>
        <p:spPr>
          <a:xfrm>
            <a:off x="6495427" y="3672776"/>
            <a:ext cx="2041503" cy="1102353"/>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41" name="椭圆 40">
            <a:extLst>
              <a:ext uri="{FF2B5EF4-FFF2-40B4-BE49-F238E27FC236}">
                <a16:creationId xmlns:a16="http://schemas.microsoft.com/office/drawing/2014/main" id="{6744E5E6-4A69-E221-3E5E-1747841DF26D}"/>
              </a:ext>
            </a:extLst>
          </p:cNvPr>
          <p:cNvSpPr/>
          <p:nvPr/>
        </p:nvSpPr>
        <p:spPr>
          <a:xfrm>
            <a:off x="9883142" y="1943921"/>
            <a:ext cx="1038223" cy="1038223"/>
          </a:xfrm>
          <a:prstGeom prst="ellipse">
            <a:avLst/>
          </a:prstGeom>
          <a:gradFill flip="none" rotWithShape="1">
            <a:gsLst>
              <a:gs pos="3800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2" name="文本框 63">
            <a:extLst>
              <a:ext uri="{FF2B5EF4-FFF2-40B4-BE49-F238E27FC236}">
                <a16:creationId xmlns:a16="http://schemas.microsoft.com/office/drawing/2014/main" id="{83C8EEF9-AB76-C973-3E70-7A4FAD14B280}"/>
              </a:ext>
            </a:extLst>
          </p:cNvPr>
          <p:cNvSpPr txBox="1"/>
          <p:nvPr/>
        </p:nvSpPr>
        <p:spPr>
          <a:xfrm>
            <a:off x="9632812" y="3190306"/>
            <a:ext cx="1538883"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sp>
        <p:nvSpPr>
          <p:cNvPr id="43" name="文本框 64">
            <a:extLst>
              <a:ext uri="{FF2B5EF4-FFF2-40B4-BE49-F238E27FC236}">
                <a16:creationId xmlns:a16="http://schemas.microsoft.com/office/drawing/2014/main" id="{2436EF70-BA4B-C734-524D-ECEC918344D4}"/>
              </a:ext>
            </a:extLst>
          </p:cNvPr>
          <p:cNvSpPr txBox="1"/>
          <p:nvPr/>
        </p:nvSpPr>
        <p:spPr>
          <a:xfrm>
            <a:off x="9381502" y="3672776"/>
            <a:ext cx="2041503" cy="1102353"/>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44" name="椭圆 43">
            <a:extLst>
              <a:ext uri="{FF2B5EF4-FFF2-40B4-BE49-F238E27FC236}">
                <a16:creationId xmlns:a16="http://schemas.microsoft.com/office/drawing/2014/main" id="{E837B193-672E-696C-F9EB-9DE48DF58986}"/>
              </a:ext>
            </a:extLst>
          </p:cNvPr>
          <p:cNvSpPr/>
          <p:nvPr/>
        </p:nvSpPr>
        <p:spPr>
          <a:xfrm>
            <a:off x="2190145" y="2583783"/>
            <a:ext cx="81598" cy="81598"/>
          </a:xfrm>
          <a:prstGeom prst="ellipse">
            <a:avLst/>
          </a:prstGeom>
          <a:solidFill>
            <a:schemeClr val="bg1"/>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45" name="椭圆 44">
            <a:extLst>
              <a:ext uri="{FF2B5EF4-FFF2-40B4-BE49-F238E27FC236}">
                <a16:creationId xmlns:a16="http://schemas.microsoft.com/office/drawing/2014/main" id="{79C16561-63FD-5785-F249-53C2BFEF16F3}"/>
              </a:ext>
            </a:extLst>
          </p:cNvPr>
          <p:cNvSpPr/>
          <p:nvPr/>
        </p:nvSpPr>
        <p:spPr>
          <a:xfrm>
            <a:off x="4074955" y="2457031"/>
            <a:ext cx="81598" cy="81598"/>
          </a:xfrm>
          <a:prstGeom prst="ellipse">
            <a:avLst/>
          </a:prstGeom>
          <a:solidFill>
            <a:schemeClr val="bg1"/>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46" name="椭圆 45">
            <a:extLst>
              <a:ext uri="{FF2B5EF4-FFF2-40B4-BE49-F238E27FC236}">
                <a16:creationId xmlns:a16="http://schemas.microsoft.com/office/drawing/2014/main" id="{9C002081-BCA6-2D62-B20B-803A544B3185}"/>
              </a:ext>
            </a:extLst>
          </p:cNvPr>
          <p:cNvSpPr/>
          <p:nvPr/>
        </p:nvSpPr>
        <p:spPr>
          <a:xfrm>
            <a:off x="5103654" y="2331192"/>
            <a:ext cx="81598" cy="81598"/>
          </a:xfrm>
          <a:prstGeom prst="ellipse">
            <a:avLst/>
          </a:prstGeom>
          <a:solidFill>
            <a:schemeClr val="bg1"/>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47" name="椭圆 46">
            <a:extLst>
              <a:ext uri="{FF2B5EF4-FFF2-40B4-BE49-F238E27FC236}">
                <a16:creationId xmlns:a16="http://schemas.microsoft.com/office/drawing/2014/main" id="{81941FC3-4635-3C48-1287-51C18DC48AE8}"/>
              </a:ext>
            </a:extLst>
          </p:cNvPr>
          <p:cNvSpPr/>
          <p:nvPr/>
        </p:nvSpPr>
        <p:spPr>
          <a:xfrm>
            <a:off x="6975318" y="2309395"/>
            <a:ext cx="81598" cy="81598"/>
          </a:xfrm>
          <a:prstGeom prst="ellipse">
            <a:avLst/>
          </a:prstGeom>
          <a:solidFill>
            <a:schemeClr val="bg1"/>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48" name="椭圆 47">
            <a:extLst>
              <a:ext uri="{FF2B5EF4-FFF2-40B4-BE49-F238E27FC236}">
                <a16:creationId xmlns:a16="http://schemas.microsoft.com/office/drawing/2014/main" id="{9110E935-F472-8DD3-C25B-930FA85B632A}"/>
              </a:ext>
            </a:extLst>
          </p:cNvPr>
          <p:cNvSpPr/>
          <p:nvPr/>
        </p:nvSpPr>
        <p:spPr>
          <a:xfrm>
            <a:off x="7987667" y="2412790"/>
            <a:ext cx="81598" cy="81598"/>
          </a:xfrm>
          <a:prstGeom prst="ellipse">
            <a:avLst/>
          </a:prstGeom>
          <a:solidFill>
            <a:schemeClr val="bg1"/>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49" name="椭圆 48">
            <a:extLst>
              <a:ext uri="{FF2B5EF4-FFF2-40B4-BE49-F238E27FC236}">
                <a16:creationId xmlns:a16="http://schemas.microsoft.com/office/drawing/2014/main" id="{3655C251-88B0-3779-6366-660F5F4A05A3}"/>
              </a:ext>
            </a:extLst>
          </p:cNvPr>
          <p:cNvSpPr/>
          <p:nvPr/>
        </p:nvSpPr>
        <p:spPr>
          <a:xfrm>
            <a:off x="9872474" y="2573144"/>
            <a:ext cx="81598" cy="81598"/>
          </a:xfrm>
          <a:prstGeom prst="ellipse">
            <a:avLst/>
          </a:prstGeom>
          <a:solidFill>
            <a:schemeClr val="bg1"/>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50" name="椭圆 49">
            <a:extLst>
              <a:ext uri="{FF2B5EF4-FFF2-40B4-BE49-F238E27FC236}">
                <a16:creationId xmlns:a16="http://schemas.microsoft.com/office/drawing/2014/main" id="{B929AA95-92B4-231D-5DF5-C09DDA16D58E}"/>
              </a:ext>
            </a:extLst>
          </p:cNvPr>
          <p:cNvSpPr/>
          <p:nvPr/>
        </p:nvSpPr>
        <p:spPr>
          <a:xfrm>
            <a:off x="10869485" y="2537107"/>
            <a:ext cx="81598" cy="81598"/>
          </a:xfrm>
          <a:prstGeom prst="ellipse">
            <a:avLst/>
          </a:prstGeom>
          <a:solidFill>
            <a:schemeClr val="bg1"/>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51" name="椭圆 50">
            <a:extLst>
              <a:ext uri="{FF2B5EF4-FFF2-40B4-BE49-F238E27FC236}">
                <a16:creationId xmlns:a16="http://schemas.microsoft.com/office/drawing/2014/main" id="{18649C8A-345E-2886-B616-4C7F6FE3AA4C}"/>
              </a:ext>
            </a:extLst>
          </p:cNvPr>
          <p:cNvSpPr/>
          <p:nvPr/>
        </p:nvSpPr>
        <p:spPr>
          <a:xfrm>
            <a:off x="1190593" y="2448222"/>
            <a:ext cx="81598" cy="81598"/>
          </a:xfrm>
          <a:prstGeom prst="ellipse">
            <a:avLst/>
          </a:prstGeom>
          <a:solidFill>
            <a:schemeClr val="bg1"/>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grpSp>
        <p:nvGrpSpPr>
          <p:cNvPr id="52" name="图形 2">
            <a:extLst>
              <a:ext uri="{FF2B5EF4-FFF2-40B4-BE49-F238E27FC236}">
                <a16:creationId xmlns:a16="http://schemas.microsoft.com/office/drawing/2014/main" id="{B6D3042D-EF69-E191-BD3A-760485341F6B}"/>
              </a:ext>
            </a:extLst>
          </p:cNvPr>
          <p:cNvGrpSpPr/>
          <p:nvPr/>
        </p:nvGrpSpPr>
        <p:grpSpPr>
          <a:xfrm>
            <a:off x="1467760" y="2186763"/>
            <a:ext cx="552537" cy="552540"/>
            <a:chOff x="1248241" y="2706263"/>
            <a:chExt cx="1042689" cy="1042689"/>
          </a:xfrm>
          <a:solidFill>
            <a:schemeClr val="bg1"/>
          </a:solidFill>
        </p:grpSpPr>
        <p:sp>
          <p:nvSpPr>
            <p:cNvPr id="56" name="任意多边形: 形状 55">
              <a:extLst>
                <a:ext uri="{FF2B5EF4-FFF2-40B4-BE49-F238E27FC236}">
                  <a16:creationId xmlns:a16="http://schemas.microsoft.com/office/drawing/2014/main" id="{6B1172AF-71E2-3188-3E3A-4A4C6E3DC5B1}"/>
                </a:ext>
              </a:extLst>
            </p:cNvPr>
            <p:cNvSpPr/>
            <p:nvPr/>
          </p:nvSpPr>
          <p:spPr>
            <a:xfrm>
              <a:off x="1567775" y="2840804"/>
              <a:ext cx="62342" cy="95977"/>
            </a:xfrm>
            <a:custGeom>
              <a:avLst/>
              <a:gdLst>
                <a:gd name="connsiteX0" fmla="*/ 62343 w 62342"/>
                <a:gd name="connsiteY0" fmla="*/ 72198 h 95977"/>
                <a:gd name="connsiteX1" fmla="*/ 33635 w 62342"/>
                <a:gd name="connsiteY1" fmla="*/ 0 h 95977"/>
                <a:gd name="connsiteX2" fmla="*/ 0 w 62342"/>
                <a:gd name="connsiteY2" fmla="*/ 0 h 95977"/>
                <a:gd name="connsiteX3" fmla="*/ 38563 w 62342"/>
                <a:gd name="connsiteY3" fmla="*/ 95978 h 95977"/>
              </a:gdLst>
              <a:ahLst/>
              <a:cxnLst>
                <a:cxn ang="0">
                  <a:pos x="connsiteX0" y="connsiteY0"/>
                </a:cxn>
                <a:cxn ang="0">
                  <a:pos x="connsiteX1" y="connsiteY1"/>
                </a:cxn>
                <a:cxn ang="0">
                  <a:pos x="connsiteX2" y="connsiteY2"/>
                </a:cxn>
                <a:cxn ang="0">
                  <a:pos x="connsiteX3" y="connsiteY3"/>
                </a:cxn>
              </a:cxnLst>
              <a:rect l="l" t="t" r="r" b="b"/>
              <a:pathLst>
                <a:path w="62342" h="95977">
                  <a:moveTo>
                    <a:pt x="62343" y="72198"/>
                  </a:moveTo>
                  <a:cubicBezTo>
                    <a:pt x="41691" y="51529"/>
                    <a:pt x="33635" y="31298"/>
                    <a:pt x="33635" y="0"/>
                  </a:cubicBezTo>
                  <a:lnTo>
                    <a:pt x="0" y="0"/>
                  </a:lnTo>
                  <a:cubicBezTo>
                    <a:pt x="0" y="40244"/>
                    <a:pt x="11537" y="68952"/>
                    <a:pt x="38563" y="95978"/>
                  </a:cubicBezTo>
                  <a:close/>
                </a:path>
              </a:pathLst>
            </a:custGeom>
            <a:grpFill/>
            <a:ln w="1681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任意多边形: 形状 56">
              <a:extLst>
                <a:ext uri="{FF2B5EF4-FFF2-40B4-BE49-F238E27FC236}">
                  <a16:creationId xmlns:a16="http://schemas.microsoft.com/office/drawing/2014/main" id="{B5A79050-286A-9B0F-2A33-526AAA99705F}"/>
                </a:ext>
              </a:extLst>
            </p:cNvPr>
            <p:cNvSpPr/>
            <p:nvPr/>
          </p:nvSpPr>
          <p:spPr>
            <a:xfrm>
              <a:off x="1248241" y="2706263"/>
              <a:ext cx="1042689" cy="1042689"/>
            </a:xfrm>
            <a:custGeom>
              <a:avLst/>
              <a:gdLst>
                <a:gd name="connsiteX0" fmla="*/ 958602 w 1042689"/>
                <a:gd name="connsiteY0" fmla="*/ 67270 h 1042689"/>
                <a:gd name="connsiteX1" fmla="*/ 517763 w 1042689"/>
                <a:gd name="connsiteY1" fmla="*/ 67270 h 1042689"/>
                <a:gd name="connsiteX2" fmla="*/ 428848 w 1042689"/>
                <a:gd name="connsiteY2" fmla="*/ 0 h 1042689"/>
                <a:gd name="connsiteX3" fmla="*/ 325605 w 1042689"/>
                <a:gd name="connsiteY3" fmla="*/ 0 h 1042689"/>
                <a:gd name="connsiteX4" fmla="*/ 165535 w 1042689"/>
                <a:gd name="connsiteY4" fmla="*/ 67270 h 1042689"/>
                <a:gd name="connsiteX5" fmla="*/ 84088 w 1042689"/>
                <a:gd name="connsiteY5" fmla="*/ 67270 h 1042689"/>
                <a:gd name="connsiteX6" fmla="*/ 0 w 1042689"/>
                <a:gd name="connsiteY6" fmla="*/ 151358 h 1042689"/>
                <a:gd name="connsiteX7" fmla="*/ 0 w 1042689"/>
                <a:gd name="connsiteY7" fmla="*/ 790426 h 1042689"/>
                <a:gd name="connsiteX8" fmla="*/ 84088 w 1042689"/>
                <a:gd name="connsiteY8" fmla="*/ 874514 h 1042689"/>
                <a:gd name="connsiteX9" fmla="*/ 353169 w 1042689"/>
                <a:gd name="connsiteY9" fmla="*/ 874514 h 1042689"/>
                <a:gd name="connsiteX10" fmla="*/ 353169 w 1042689"/>
                <a:gd name="connsiteY10" fmla="*/ 941784 h 1042689"/>
                <a:gd name="connsiteX11" fmla="*/ 302716 w 1042689"/>
                <a:gd name="connsiteY11" fmla="*/ 941784 h 1042689"/>
                <a:gd name="connsiteX12" fmla="*/ 252264 w 1042689"/>
                <a:gd name="connsiteY12" fmla="*/ 992237 h 1042689"/>
                <a:gd name="connsiteX13" fmla="*/ 252264 w 1042689"/>
                <a:gd name="connsiteY13" fmla="*/ 1042690 h 1042689"/>
                <a:gd name="connsiteX14" fmla="*/ 790426 w 1042689"/>
                <a:gd name="connsiteY14" fmla="*/ 1042690 h 1042689"/>
                <a:gd name="connsiteX15" fmla="*/ 790426 w 1042689"/>
                <a:gd name="connsiteY15" fmla="*/ 992237 h 1042689"/>
                <a:gd name="connsiteX16" fmla="*/ 739973 w 1042689"/>
                <a:gd name="connsiteY16" fmla="*/ 941784 h 1042689"/>
                <a:gd name="connsiteX17" fmla="*/ 689521 w 1042689"/>
                <a:gd name="connsiteY17" fmla="*/ 941784 h 1042689"/>
                <a:gd name="connsiteX18" fmla="*/ 689521 w 1042689"/>
                <a:gd name="connsiteY18" fmla="*/ 874514 h 1042689"/>
                <a:gd name="connsiteX19" fmla="*/ 958602 w 1042689"/>
                <a:gd name="connsiteY19" fmla="*/ 874514 h 1042689"/>
                <a:gd name="connsiteX20" fmla="*/ 1042690 w 1042689"/>
                <a:gd name="connsiteY20" fmla="*/ 790426 h 1042689"/>
                <a:gd name="connsiteX21" fmla="*/ 1042690 w 1042689"/>
                <a:gd name="connsiteY21" fmla="*/ 151358 h 1042689"/>
                <a:gd name="connsiteX22" fmla="*/ 958602 w 1042689"/>
                <a:gd name="connsiteY22" fmla="*/ 67270 h 1042689"/>
                <a:gd name="connsiteX23" fmla="*/ 520925 w 1042689"/>
                <a:gd name="connsiteY23" fmla="*/ 100905 h 1042689"/>
                <a:gd name="connsiteX24" fmla="*/ 958602 w 1042689"/>
                <a:gd name="connsiteY24" fmla="*/ 100905 h 1042689"/>
                <a:gd name="connsiteX25" fmla="*/ 1009055 w 1042689"/>
                <a:gd name="connsiteY25" fmla="*/ 151358 h 1042689"/>
                <a:gd name="connsiteX26" fmla="*/ 1009055 w 1042689"/>
                <a:gd name="connsiteY26" fmla="*/ 706338 h 1042689"/>
                <a:gd name="connsiteX27" fmla="*/ 647090 w 1042689"/>
                <a:gd name="connsiteY27" fmla="*/ 706338 h 1042689"/>
                <a:gd name="connsiteX28" fmla="*/ 705481 w 1042689"/>
                <a:gd name="connsiteY28" fmla="*/ 560294 h 1042689"/>
                <a:gd name="connsiteX29" fmla="*/ 716210 w 1042689"/>
                <a:gd name="connsiteY29" fmla="*/ 528106 h 1042689"/>
                <a:gd name="connsiteX30" fmla="*/ 721340 w 1042689"/>
                <a:gd name="connsiteY30" fmla="*/ 507252 h 1042689"/>
                <a:gd name="connsiteX31" fmla="*/ 774752 w 1042689"/>
                <a:gd name="connsiteY31" fmla="*/ 531839 h 1042689"/>
                <a:gd name="connsiteX32" fmla="*/ 824061 w 1042689"/>
                <a:gd name="connsiteY32" fmla="*/ 571798 h 1042689"/>
                <a:gd name="connsiteX33" fmla="*/ 874514 w 1042689"/>
                <a:gd name="connsiteY33" fmla="*/ 521345 h 1042689"/>
                <a:gd name="connsiteX34" fmla="*/ 874514 w 1042689"/>
                <a:gd name="connsiteY34" fmla="*/ 285899 h 1042689"/>
                <a:gd name="connsiteX35" fmla="*/ 824061 w 1042689"/>
                <a:gd name="connsiteY35" fmla="*/ 235446 h 1042689"/>
                <a:gd name="connsiteX36" fmla="*/ 774752 w 1042689"/>
                <a:gd name="connsiteY36" fmla="*/ 275371 h 1042689"/>
                <a:gd name="connsiteX37" fmla="*/ 608275 w 1042689"/>
                <a:gd name="connsiteY37" fmla="*/ 319534 h 1042689"/>
                <a:gd name="connsiteX38" fmla="*/ 554980 w 1042689"/>
                <a:gd name="connsiteY38" fmla="*/ 319534 h 1042689"/>
                <a:gd name="connsiteX39" fmla="*/ 504527 w 1042689"/>
                <a:gd name="connsiteY39" fmla="*/ 369987 h 1042689"/>
                <a:gd name="connsiteX40" fmla="*/ 504527 w 1042689"/>
                <a:gd name="connsiteY40" fmla="*/ 437257 h 1042689"/>
                <a:gd name="connsiteX41" fmla="*/ 554980 w 1042689"/>
                <a:gd name="connsiteY41" fmla="*/ 487710 h 1042689"/>
                <a:gd name="connsiteX42" fmla="*/ 564213 w 1042689"/>
                <a:gd name="connsiteY42" fmla="*/ 487710 h 1042689"/>
                <a:gd name="connsiteX43" fmla="*/ 554980 w 1042689"/>
                <a:gd name="connsiteY43" fmla="*/ 519747 h 1042689"/>
                <a:gd name="connsiteX44" fmla="*/ 572924 w 1042689"/>
                <a:gd name="connsiteY44" fmla="*/ 563069 h 1042689"/>
                <a:gd name="connsiteX45" fmla="*/ 583032 w 1042689"/>
                <a:gd name="connsiteY45" fmla="*/ 573194 h 1042689"/>
                <a:gd name="connsiteX46" fmla="*/ 479469 w 1042689"/>
                <a:gd name="connsiteY46" fmla="*/ 706338 h 1042689"/>
                <a:gd name="connsiteX47" fmla="*/ 469379 w 1042689"/>
                <a:gd name="connsiteY47" fmla="*/ 706338 h 1042689"/>
                <a:gd name="connsiteX48" fmla="*/ 369987 w 1042689"/>
                <a:gd name="connsiteY48" fmla="*/ 516720 h 1042689"/>
                <a:gd name="connsiteX49" fmla="*/ 369987 w 1042689"/>
                <a:gd name="connsiteY49" fmla="*/ 436584 h 1042689"/>
                <a:gd name="connsiteX50" fmla="*/ 415512 w 1042689"/>
                <a:gd name="connsiteY50" fmla="*/ 415512 h 1042689"/>
                <a:gd name="connsiteX51" fmla="*/ 437257 w 1042689"/>
                <a:gd name="connsiteY51" fmla="*/ 363024 h 1042689"/>
                <a:gd name="connsiteX52" fmla="*/ 437257 w 1042689"/>
                <a:gd name="connsiteY52" fmla="*/ 331659 h 1042689"/>
                <a:gd name="connsiteX53" fmla="*/ 487710 w 1042689"/>
                <a:gd name="connsiteY53" fmla="*/ 314842 h 1042689"/>
                <a:gd name="connsiteX54" fmla="*/ 487710 w 1042689"/>
                <a:gd name="connsiteY54" fmla="*/ 302716 h 1042689"/>
                <a:gd name="connsiteX55" fmla="*/ 450492 w 1042689"/>
                <a:gd name="connsiteY55" fmla="*/ 188037 h 1042689"/>
                <a:gd name="connsiteX56" fmla="*/ 447516 w 1042689"/>
                <a:gd name="connsiteY56" fmla="*/ 183093 h 1042689"/>
                <a:gd name="connsiteX57" fmla="*/ 520925 w 1042689"/>
                <a:gd name="connsiteY57" fmla="*/ 100905 h 1042689"/>
                <a:gd name="connsiteX58" fmla="*/ 596705 w 1042689"/>
                <a:gd name="connsiteY58" fmla="*/ 539289 h 1042689"/>
                <a:gd name="connsiteX59" fmla="*/ 588615 w 1042689"/>
                <a:gd name="connsiteY59" fmla="*/ 519747 h 1042689"/>
                <a:gd name="connsiteX60" fmla="*/ 606644 w 1042689"/>
                <a:gd name="connsiteY60" fmla="*/ 493966 h 1042689"/>
                <a:gd name="connsiteX61" fmla="*/ 631971 w 1042689"/>
                <a:gd name="connsiteY61" fmla="*/ 528190 h 1042689"/>
                <a:gd name="connsiteX62" fmla="*/ 648368 w 1042689"/>
                <a:gd name="connsiteY62" fmla="*/ 536380 h 1042689"/>
                <a:gd name="connsiteX63" fmla="*/ 663420 w 1042689"/>
                <a:gd name="connsiteY63" fmla="*/ 506293 h 1042689"/>
                <a:gd name="connsiteX64" fmla="*/ 647023 w 1042689"/>
                <a:gd name="connsiteY64" fmla="*/ 498103 h 1042689"/>
                <a:gd name="connsiteX65" fmla="*/ 639068 w 1042689"/>
                <a:gd name="connsiteY65" fmla="*/ 485254 h 1042689"/>
                <a:gd name="connsiteX66" fmla="*/ 653430 w 1042689"/>
                <a:gd name="connsiteY66" fmla="*/ 470892 h 1042689"/>
                <a:gd name="connsiteX67" fmla="*/ 675159 w 1042689"/>
                <a:gd name="connsiteY67" fmla="*/ 470892 h 1042689"/>
                <a:gd name="connsiteX68" fmla="*/ 689521 w 1042689"/>
                <a:gd name="connsiteY68" fmla="*/ 485254 h 1042689"/>
                <a:gd name="connsiteX69" fmla="*/ 684290 w 1042689"/>
                <a:gd name="connsiteY69" fmla="*/ 517494 h 1042689"/>
                <a:gd name="connsiteX70" fmla="*/ 673897 w 1042689"/>
                <a:gd name="connsiteY70" fmla="*/ 548741 h 1042689"/>
                <a:gd name="connsiteX71" fmla="*/ 610865 w 1042689"/>
                <a:gd name="connsiteY71" fmla="*/ 706338 h 1042689"/>
                <a:gd name="connsiteX72" fmla="*/ 522102 w 1042689"/>
                <a:gd name="connsiteY72" fmla="*/ 706338 h 1042689"/>
                <a:gd name="connsiteX73" fmla="*/ 627817 w 1042689"/>
                <a:gd name="connsiteY73" fmla="*/ 570402 h 1042689"/>
                <a:gd name="connsiteX74" fmla="*/ 538163 w 1042689"/>
                <a:gd name="connsiteY74" fmla="*/ 420439 h 1042689"/>
                <a:gd name="connsiteX75" fmla="*/ 571798 w 1042689"/>
                <a:gd name="connsiteY75" fmla="*/ 420439 h 1042689"/>
                <a:gd name="connsiteX76" fmla="*/ 571798 w 1042689"/>
                <a:gd name="connsiteY76" fmla="*/ 386804 h 1042689"/>
                <a:gd name="connsiteX77" fmla="*/ 538163 w 1042689"/>
                <a:gd name="connsiteY77" fmla="*/ 386804 h 1042689"/>
                <a:gd name="connsiteX78" fmla="*/ 538163 w 1042689"/>
                <a:gd name="connsiteY78" fmla="*/ 369987 h 1042689"/>
                <a:gd name="connsiteX79" fmla="*/ 554980 w 1042689"/>
                <a:gd name="connsiteY79" fmla="*/ 353169 h 1042689"/>
                <a:gd name="connsiteX80" fmla="*/ 605433 w 1042689"/>
                <a:gd name="connsiteY80" fmla="*/ 353169 h 1042689"/>
                <a:gd name="connsiteX81" fmla="*/ 605433 w 1042689"/>
                <a:gd name="connsiteY81" fmla="*/ 454075 h 1042689"/>
                <a:gd name="connsiteX82" fmla="*/ 554980 w 1042689"/>
                <a:gd name="connsiteY82" fmla="*/ 454075 h 1042689"/>
                <a:gd name="connsiteX83" fmla="*/ 538163 w 1042689"/>
                <a:gd name="connsiteY83" fmla="*/ 437257 h 1042689"/>
                <a:gd name="connsiteX84" fmla="*/ 773609 w 1042689"/>
                <a:gd name="connsiteY84" fmla="*/ 493108 h 1042689"/>
                <a:gd name="connsiteX85" fmla="*/ 721003 w 1042689"/>
                <a:gd name="connsiteY85" fmla="*/ 471817 h 1042689"/>
                <a:gd name="connsiteX86" fmla="*/ 675159 w 1042689"/>
                <a:gd name="connsiteY86" fmla="*/ 437257 h 1042689"/>
                <a:gd name="connsiteX87" fmla="*/ 653430 w 1042689"/>
                <a:gd name="connsiteY87" fmla="*/ 437257 h 1042689"/>
                <a:gd name="connsiteX88" fmla="*/ 639068 w 1042689"/>
                <a:gd name="connsiteY88" fmla="*/ 439696 h 1042689"/>
                <a:gd name="connsiteX89" fmla="*/ 639068 w 1042689"/>
                <a:gd name="connsiteY89" fmla="*/ 351740 h 1042689"/>
                <a:gd name="connsiteX90" fmla="*/ 773609 w 1042689"/>
                <a:gd name="connsiteY90" fmla="*/ 314152 h 1042689"/>
                <a:gd name="connsiteX91" fmla="*/ 807244 w 1042689"/>
                <a:gd name="connsiteY91" fmla="*/ 521345 h 1042689"/>
                <a:gd name="connsiteX92" fmla="*/ 807244 w 1042689"/>
                <a:gd name="connsiteY92" fmla="*/ 285899 h 1042689"/>
                <a:gd name="connsiteX93" fmla="*/ 824061 w 1042689"/>
                <a:gd name="connsiteY93" fmla="*/ 269081 h 1042689"/>
                <a:gd name="connsiteX94" fmla="*/ 840879 w 1042689"/>
                <a:gd name="connsiteY94" fmla="*/ 285899 h 1042689"/>
                <a:gd name="connsiteX95" fmla="*/ 840879 w 1042689"/>
                <a:gd name="connsiteY95" fmla="*/ 521345 h 1042689"/>
                <a:gd name="connsiteX96" fmla="*/ 824061 w 1042689"/>
                <a:gd name="connsiteY96" fmla="*/ 538163 h 1042689"/>
                <a:gd name="connsiteX97" fmla="*/ 807244 w 1042689"/>
                <a:gd name="connsiteY97" fmla="*/ 521345 h 1042689"/>
                <a:gd name="connsiteX98" fmla="*/ 201811 w 1042689"/>
                <a:gd name="connsiteY98" fmla="*/ 571798 h 1042689"/>
                <a:gd name="connsiteX99" fmla="*/ 201811 w 1042689"/>
                <a:gd name="connsiteY99" fmla="*/ 706338 h 1042689"/>
                <a:gd name="connsiteX100" fmla="*/ 134541 w 1042689"/>
                <a:gd name="connsiteY100" fmla="*/ 706338 h 1042689"/>
                <a:gd name="connsiteX101" fmla="*/ 134541 w 1042689"/>
                <a:gd name="connsiteY101" fmla="*/ 643205 h 1042689"/>
                <a:gd name="connsiteX102" fmla="*/ 251086 w 1042689"/>
                <a:gd name="connsiteY102" fmla="*/ 488618 h 1042689"/>
                <a:gd name="connsiteX103" fmla="*/ 282014 w 1042689"/>
                <a:gd name="connsiteY103" fmla="*/ 501500 h 1042689"/>
                <a:gd name="connsiteX104" fmla="*/ 435676 w 1042689"/>
                <a:gd name="connsiteY104" fmla="*/ 706338 h 1042689"/>
                <a:gd name="connsiteX105" fmla="*/ 235446 w 1042689"/>
                <a:gd name="connsiteY105" fmla="*/ 706338 h 1042689"/>
                <a:gd name="connsiteX106" fmla="*/ 235446 w 1042689"/>
                <a:gd name="connsiteY106" fmla="*/ 571798 h 1042689"/>
                <a:gd name="connsiteX107" fmla="*/ 325605 w 1042689"/>
                <a:gd name="connsiteY107" fmla="*/ 33635 h 1042689"/>
                <a:gd name="connsiteX108" fmla="*/ 428848 w 1042689"/>
                <a:gd name="connsiteY108" fmla="*/ 33635 h 1042689"/>
                <a:gd name="connsiteX109" fmla="*/ 487710 w 1042689"/>
                <a:gd name="connsiteY109" fmla="*/ 92497 h 1042689"/>
                <a:gd name="connsiteX110" fmla="*/ 428848 w 1042689"/>
                <a:gd name="connsiteY110" fmla="*/ 151358 h 1042689"/>
                <a:gd name="connsiteX111" fmla="*/ 390555 w 1042689"/>
                <a:gd name="connsiteY111" fmla="*/ 151358 h 1042689"/>
                <a:gd name="connsiteX112" fmla="*/ 386804 w 1042689"/>
                <a:gd name="connsiteY112" fmla="*/ 151358 h 1042689"/>
                <a:gd name="connsiteX113" fmla="*/ 386804 w 1042689"/>
                <a:gd name="connsiteY113" fmla="*/ 184993 h 1042689"/>
                <a:gd name="connsiteX114" fmla="*/ 390555 w 1042689"/>
                <a:gd name="connsiteY114" fmla="*/ 184993 h 1042689"/>
                <a:gd name="connsiteX115" fmla="*/ 420557 w 1042689"/>
                <a:gd name="connsiteY115" fmla="*/ 203375 h 1042689"/>
                <a:gd name="connsiteX116" fmla="*/ 453133 w 1042689"/>
                <a:gd name="connsiteY116" fmla="*/ 290910 h 1042689"/>
                <a:gd name="connsiteX117" fmla="*/ 403622 w 1042689"/>
                <a:gd name="connsiteY117" fmla="*/ 307425 h 1042689"/>
                <a:gd name="connsiteX118" fmla="*/ 403622 w 1042689"/>
                <a:gd name="connsiteY118" fmla="*/ 363041 h 1042689"/>
                <a:gd name="connsiteX119" fmla="*/ 391715 w 1042689"/>
                <a:gd name="connsiteY119" fmla="*/ 391765 h 1042689"/>
                <a:gd name="connsiteX120" fmla="*/ 363041 w 1042689"/>
                <a:gd name="connsiteY120" fmla="*/ 403622 h 1042689"/>
                <a:gd name="connsiteX121" fmla="*/ 363024 w 1042689"/>
                <a:gd name="connsiteY121" fmla="*/ 403622 h 1042689"/>
                <a:gd name="connsiteX122" fmla="*/ 302716 w 1042689"/>
                <a:gd name="connsiteY122" fmla="*/ 403622 h 1042689"/>
                <a:gd name="connsiteX123" fmla="*/ 302716 w 1042689"/>
                <a:gd name="connsiteY123" fmla="*/ 437257 h 1042689"/>
                <a:gd name="connsiteX124" fmla="*/ 336352 w 1042689"/>
                <a:gd name="connsiteY124" fmla="*/ 437257 h 1042689"/>
                <a:gd name="connsiteX125" fmla="*/ 336352 w 1042689"/>
                <a:gd name="connsiteY125" fmla="*/ 492032 h 1042689"/>
                <a:gd name="connsiteX126" fmla="*/ 294964 w 1042689"/>
                <a:gd name="connsiteY126" fmla="*/ 470472 h 1042689"/>
                <a:gd name="connsiteX127" fmla="*/ 269081 w 1042689"/>
                <a:gd name="connsiteY127" fmla="*/ 459692 h 1042689"/>
                <a:gd name="connsiteX128" fmla="*/ 269081 w 1042689"/>
                <a:gd name="connsiteY128" fmla="*/ 329389 h 1042689"/>
                <a:gd name="connsiteX129" fmla="*/ 240374 w 1042689"/>
                <a:gd name="connsiteY129" fmla="*/ 300681 h 1042689"/>
                <a:gd name="connsiteX130" fmla="*/ 235446 w 1042689"/>
                <a:gd name="connsiteY130" fmla="*/ 288775 h 1042689"/>
                <a:gd name="connsiteX131" fmla="*/ 235446 w 1042689"/>
                <a:gd name="connsiteY131" fmla="*/ 285899 h 1042689"/>
                <a:gd name="connsiteX132" fmla="*/ 252264 w 1042689"/>
                <a:gd name="connsiteY132" fmla="*/ 269081 h 1042689"/>
                <a:gd name="connsiteX133" fmla="*/ 269081 w 1042689"/>
                <a:gd name="connsiteY133" fmla="*/ 269081 h 1042689"/>
                <a:gd name="connsiteX134" fmla="*/ 269081 w 1042689"/>
                <a:gd name="connsiteY134" fmla="*/ 218629 h 1042689"/>
                <a:gd name="connsiteX135" fmla="*/ 302716 w 1042689"/>
                <a:gd name="connsiteY135" fmla="*/ 184993 h 1042689"/>
                <a:gd name="connsiteX136" fmla="*/ 302716 w 1042689"/>
                <a:gd name="connsiteY136" fmla="*/ 151358 h 1042689"/>
                <a:gd name="connsiteX137" fmla="*/ 235446 w 1042689"/>
                <a:gd name="connsiteY137" fmla="*/ 218629 h 1042689"/>
                <a:gd name="connsiteX138" fmla="*/ 235446 w 1042689"/>
                <a:gd name="connsiteY138" fmla="*/ 238322 h 1042689"/>
                <a:gd name="connsiteX139" fmla="*/ 201811 w 1042689"/>
                <a:gd name="connsiteY139" fmla="*/ 285899 h 1042689"/>
                <a:gd name="connsiteX140" fmla="*/ 201811 w 1042689"/>
                <a:gd name="connsiteY140" fmla="*/ 288775 h 1042689"/>
                <a:gd name="connsiteX141" fmla="*/ 216594 w 1042689"/>
                <a:gd name="connsiteY141" fmla="*/ 324462 h 1042689"/>
                <a:gd name="connsiteX142" fmla="*/ 235446 w 1042689"/>
                <a:gd name="connsiteY142" fmla="*/ 343314 h 1042689"/>
                <a:gd name="connsiteX143" fmla="*/ 235446 w 1042689"/>
                <a:gd name="connsiteY143" fmla="*/ 392808 h 1042689"/>
                <a:gd name="connsiteX144" fmla="*/ 134541 w 1042689"/>
                <a:gd name="connsiteY144" fmla="*/ 224700 h 1042689"/>
                <a:gd name="connsiteX145" fmla="*/ 325605 w 1042689"/>
                <a:gd name="connsiteY145" fmla="*/ 33635 h 1042689"/>
                <a:gd name="connsiteX146" fmla="*/ 84088 w 1042689"/>
                <a:gd name="connsiteY146" fmla="*/ 100905 h 1042689"/>
                <a:gd name="connsiteX147" fmla="*/ 138274 w 1042689"/>
                <a:gd name="connsiteY147" fmla="*/ 100905 h 1042689"/>
                <a:gd name="connsiteX148" fmla="*/ 100905 w 1042689"/>
                <a:gd name="connsiteY148" fmla="*/ 224700 h 1042689"/>
                <a:gd name="connsiteX149" fmla="*/ 225120 w 1042689"/>
                <a:gd name="connsiteY149" fmla="*/ 425687 h 1042689"/>
                <a:gd name="connsiteX150" fmla="*/ 235446 w 1042689"/>
                <a:gd name="connsiteY150" fmla="*/ 430850 h 1042689"/>
                <a:gd name="connsiteX151" fmla="*/ 235446 w 1042689"/>
                <a:gd name="connsiteY151" fmla="*/ 458346 h 1042689"/>
                <a:gd name="connsiteX152" fmla="*/ 100905 w 1042689"/>
                <a:gd name="connsiteY152" fmla="*/ 643222 h 1042689"/>
                <a:gd name="connsiteX153" fmla="*/ 100905 w 1042689"/>
                <a:gd name="connsiteY153" fmla="*/ 706338 h 1042689"/>
                <a:gd name="connsiteX154" fmla="*/ 33635 w 1042689"/>
                <a:gd name="connsiteY154" fmla="*/ 706338 h 1042689"/>
                <a:gd name="connsiteX155" fmla="*/ 33635 w 1042689"/>
                <a:gd name="connsiteY155" fmla="*/ 151358 h 1042689"/>
                <a:gd name="connsiteX156" fmla="*/ 84088 w 1042689"/>
                <a:gd name="connsiteY156" fmla="*/ 100905 h 1042689"/>
                <a:gd name="connsiteX157" fmla="*/ 756791 w 1042689"/>
                <a:gd name="connsiteY157" fmla="*/ 992237 h 1042689"/>
                <a:gd name="connsiteX158" fmla="*/ 756791 w 1042689"/>
                <a:gd name="connsiteY158" fmla="*/ 1009055 h 1042689"/>
                <a:gd name="connsiteX159" fmla="*/ 285899 w 1042689"/>
                <a:gd name="connsiteY159" fmla="*/ 1009055 h 1042689"/>
                <a:gd name="connsiteX160" fmla="*/ 285899 w 1042689"/>
                <a:gd name="connsiteY160" fmla="*/ 992237 h 1042689"/>
                <a:gd name="connsiteX161" fmla="*/ 302716 w 1042689"/>
                <a:gd name="connsiteY161" fmla="*/ 975420 h 1042689"/>
                <a:gd name="connsiteX162" fmla="*/ 739973 w 1042689"/>
                <a:gd name="connsiteY162" fmla="*/ 975420 h 1042689"/>
                <a:gd name="connsiteX163" fmla="*/ 756791 w 1042689"/>
                <a:gd name="connsiteY163" fmla="*/ 992237 h 1042689"/>
                <a:gd name="connsiteX164" fmla="*/ 655886 w 1042689"/>
                <a:gd name="connsiteY164" fmla="*/ 941784 h 1042689"/>
                <a:gd name="connsiteX165" fmla="*/ 386804 w 1042689"/>
                <a:gd name="connsiteY165" fmla="*/ 941784 h 1042689"/>
                <a:gd name="connsiteX166" fmla="*/ 386804 w 1042689"/>
                <a:gd name="connsiteY166" fmla="*/ 874514 h 1042689"/>
                <a:gd name="connsiteX167" fmla="*/ 655886 w 1042689"/>
                <a:gd name="connsiteY167" fmla="*/ 874514 h 1042689"/>
                <a:gd name="connsiteX168" fmla="*/ 958602 w 1042689"/>
                <a:gd name="connsiteY168" fmla="*/ 840879 h 1042689"/>
                <a:gd name="connsiteX169" fmla="*/ 84088 w 1042689"/>
                <a:gd name="connsiteY169" fmla="*/ 840879 h 1042689"/>
                <a:gd name="connsiteX170" fmla="*/ 33635 w 1042689"/>
                <a:gd name="connsiteY170" fmla="*/ 790426 h 1042689"/>
                <a:gd name="connsiteX171" fmla="*/ 33635 w 1042689"/>
                <a:gd name="connsiteY171" fmla="*/ 739973 h 1042689"/>
                <a:gd name="connsiteX172" fmla="*/ 1009055 w 1042689"/>
                <a:gd name="connsiteY172" fmla="*/ 739973 h 1042689"/>
                <a:gd name="connsiteX173" fmla="*/ 1009055 w 1042689"/>
                <a:gd name="connsiteY173" fmla="*/ 790426 h 1042689"/>
                <a:gd name="connsiteX174" fmla="*/ 958602 w 1042689"/>
                <a:gd name="connsiteY174" fmla="*/ 840879 h 1042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1042689" h="1042689">
                  <a:moveTo>
                    <a:pt x="958602" y="67270"/>
                  </a:moveTo>
                  <a:lnTo>
                    <a:pt x="517763" y="67270"/>
                  </a:lnTo>
                  <a:cubicBezTo>
                    <a:pt x="506747" y="28506"/>
                    <a:pt x="471094" y="0"/>
                    <a:pt x="428848" y="0"/>
                  </a:cubicBezTo>
                  <a:lnTo>
                    <a:pt x="325605" y="0"/>
                  </a:lnTo>
                  <a:cubicBezTo>
                    <a:pt x="262976" y="0"/>
                    <a:pt x="206318" y="25798"/>
                    <a:pt x="165535" y="67270"/>
                  </a:cubicBezTo>
                  <a:lnTo>
                    <a:pt x="84088" y="67270"/>
                  </a:lnTo>
                  <a:cubicBezTo>
                    <a:pt x="37722" y="67270"/>
                    <a:pt x="0" y="104992"/>
                    <a:pt x="0" y="151358"/>
                  </a:cubicBezTo>
                  <a:lnTo>
                    <a:pt x="0" y="790426"/>
                  </a:lnTo>
                  <a:cubicBezTo>
                    <a:pt x="0" y="836792"/>
                    <a:pt x="37722" y="874514"/>
                    <a:pt x="84088" y="874514"/>
                  </a:cubicBezTo>
                  <a:lnTo>
                    <a:pt x="353169" y="874514"/>
                  </a:lnTo>
                  <a:lnTo>
                    <a:pt x="353169" y="941784"/>
                  </a:lnTo>
                  <a:lnTo>
                    <a:pt x="302716" y="941784"/>
                  </a:lnTo>
                  <a:cubicBezTo>
                    <a:pt x="274900" y="941784"/>
                    <a:pt x="252264" y="964421"/>
                    <a:pt x="252264" y="992237"/>
                  </a:cubicBezTo>
                  <a:lnTo>
                    <a:pt x="252264" y="1042690"/>
                  </a:lnTo>
                  <a:lnTo>
                    <a:pt x="790426" y="1042690"/>
                  </a:lnTo>
                  <a:lnTo>
                    <a:pt x="790426" y="992237"/>
                  </a:lnTo>
                  <a:cubicBezTo>
                    <a:pt x="790426" y="964421"/>
                    <a:pt x="767790" y="941784"/>
                    <a:pt x="739973" y="941784"/>
                  </a:cubicBezTo>
                  <a:lnTo>
                    <a:pt x="689521" y="941784"/>
                  </a:lnTo>
                  <a:lnTo>
                    <a:pt x="689521" y="874514"/>
                  </a:lnTo>
                  <a:lnTo>
                    <a:pt x="958602" y="874514"/>
                  </a:lnTo>
                  <a:cubicBezTo>
                    <a:pt x="1004968" y="874514"/>
                    <a:pt x="1042690" y="836792"/>
                    <a:pt x="1042690" y="790426"/>
                  </a:cubicBezTo>
                  <a:lnTo>
                    <a:pt x="1042690" y="151358"/>
                  </a:lnTo>
                  <a:cubicBezTo>
                    <a:pt x="1042690" y="104992"/>
                    <a:pt x="1004968" y="67270"/>
                    <a:pt x="958602" y="67270"/>
                  </a:cubicBezTo>
                  <a:close/>
                  <a:moveTo>
                    <a:pt x="520925" y="100905"/>
                  </a:moveTo>
                  <a:lnTo>
                    <a:pt x="958602" y="100905"/>
                  </a:lnTo>
                  <a:cubicBezTo>
                    <a:pt x="986418" y="100905"/>
                    <a:pt x="1009055" y="123542"/>
                    <a:pt x="1009055" y="151358"/>
                  </a:cubicBezTo>
                  <a:lnTo>
                    <a:pt x="1009055" y="706338"/>
                  </a:lnTo>
                  <a:lnTo>
                    <a:pt x="647090" y="706338"/>
                  </a:lnTo>
                  <a:lnTo>
                    <a:pt x="705481" y="560294"/>
                  </a:lnTo>
                  <a:lnTo>
                    <a:pt x="716210" y="528106"/>
                  </a:lnTo>
                  <a:cubicBezTo>
                    <a:pt x="718481" y="521278"/>
                    <a:pt x="720179" y="514315"/>
                    <a:pt x="721340" y="507252"/>
                  </a:cubicBezTo>
                  <a:cubicBezTo>
                    <a:pt x="739839" y="513827"/>
                    <a:pt x="757666" y="522135"/>
                    <a:pt x="774752" y="531839"/>
                  </a:cubicBezTo>
                  <a:cubicBezTo>
                    <a:pt x="779596" y="554644"/>
                    <a:pt x="799844" y="571798"/>
                    <a:pt x="824061" y="571798"/>
                  </a:cubicBezTo>
                  <a:cubicBezTo>
                    <a:pt x="851878" y="571798"/>
                    <a:pt x="874514" y="549161"/>
                    <a:pt x="874514" y="521345"/>
                  </a:cubicBezTo>
                  <a:lnTo>
                    <a:pt x="874514" y="285899"/>
                  </a:lnTo>
                  <a:cubicBezTo>
                    <a:pt x="874514" y="258083"/>
                    <a:pt x="851878" y="235446"/>
                    <a:pt x="824061" y="235446"/>
                  </a:cubicBezTo>
                  <a:cubicBezTo>
                    <a:pt x="799861" y="235446"/>
                    <a:pt x="779612" y="252600"/>
                    <a:pt x="774752" y="275371"/>
                  </a:cubicBezTo>
                  <a:cubicBezTo>
                    <a:pt x="724030" y="304180"/>
                    <a:pt x="666682" y="319534"/>
                    <a:pt x="608275" y="319534"/>
                  </a:cubicBezTo>
                  <a:lnTo>
                    <a:pt x="554980" y="319534"/>
                  </a:lnTo>
                  <a:cubicBezTo>
                    <a:pt x="527164" y="319534"/>
                    <a:pt x="504527" y="342170"/>
                    <a:pt x="504527" y="369987"/>
                  </a:cubicBezTo>
                  <a:lnTo>
                    <a:pt x="504527" y="437257"/>
                  </a:lnTo>
                  <a:cubicBezTo>
                    <a:pt x="504527" y="465073"/>
                    <a:pt x="527164" y="487710"/>
                    <a:pt x="554980" y="487710"/>
                  </a:cubicBezTo>
                  <a:lnTo>
                    <a:pt x="564213" y="487710"/>
                  </a:lnTo>
                  <a:cubicBezTo>
                    <a:pt x="558411" y="497144"/>
                    <a:pt x="554980" y="508109"/>
                    <a:pt x="554980" y="519747"/>
                  </a:cubicBezTo>
                  <a:cubicBezTo>
                    <a:pt x="554980" y="536111"/>
                    <a:pt x="561354" y="551499"/>
                    <a:pt x="572924" y="563069"/>
                  </a:cubicBezTo>
                  <a:lnTo>
                    <a:pt x="583032" y="573194"/>
                  </a:lnTo>
                  <a:lnTo>
                    <a:pt x="479469" y="706338"/>
                  </a:lnTo>
                  <a:lnTo>
                    <a:pt x="469379" y="706338"/>
                  </a:lnTo>
                  <a:cubicBezTo>
                    <a:pt x="462046" y="632021"/>
                    <a:pt x="425653" y="564196"/>
                    <a:pt x="369987" y="516720"/>
                  </a:cubicBezTo>
                  <a:lnTo>
                    <a:pt x="369987" y="436584"/>
                  </a:lnTo>
                  <a:cubicBezTo>
                    <a:pt x="387157" y="434987"/>
                    <a:pt x="403168" y="427873"/>
                    <a:pt x="415512" y="415512"/>
                  </a:cubicBezTo>
                  <a:cubicBezTo>
                    <a:pt x="429538" y="401503"/>
                    <a:pt x="437257" y="382869"/>
                    <a:pt x="437257" y="363024"/>
                  </a:cubicBezTo>
                  <a:lnTo>
                    <a:pt x="437257" y="331659"/>
                  </a:lnTo>
                  <a:lnTo>
                    <a:pt x="487710" y="314842"/>
                  </a:lnTo>
                  <a:lnTo>
                    <a:pt x="487710" y="302716"/>
                  </a:lnTo>
                  <a:cubicBezTo>
                    <a:pt x="487710" y="267938"/>
                    <a:pt x="467461" y="221151"/>
                    <a:pt x="450492" y="188037"/>
                  </a:cubicBezTo>
                  <a:cubicBezTo>
                    <a:pt x="449601" y="186305"/>
                    <a:pt x="448525" y="184724"/>
                    <a:pt x="447516" y="183093"/>
                  </a:cubicBezTo>
                  <a:cubicBezTo>
                    <a:pt x="486919" y="174987"/>
                    <a:pt x="517225" y="141739"/>
                    <a:pt x="520925" y="100905"/>
                  </a:cubicBezTo>
                  <a:close/>
                  <a:moveTo>
                    <a:pt x="596705" y="539289"/>
                  </a:moveTo>
                  <a:cubicBezTo>
                    <a:pt x="591491" y="534076"/>
                    <a:pt x="588615" y="527130"/>
                    <a:pt x="588615" y="519747"/>
                  </a:cubicBezTo>
                  <a:cubicBezTo>
                    <a:pt x="588615" y="508160"/>
                    <a:pt x="595864" y="498002"/>
                    <a:pt x="606644" y="493966"/>
                  </a:cubicBezTo>
                  <a:cubicBezTo>
                    <a:pt x="609351" y="508597"/>
                    <a:pt x="618281" y="521328"/>
                    <a:pt x="631971" y="528190"/>
                  </a:cubicBezTo>
                  <a:lnTo>
                    <a:pt x="648368" y="536380"/>
                  </a:lnTo>
                  <a:lnTo>
                    <a:pt x="663420" y="506293"/>
                  </a:lnTo>
                  <a:lnTo>
                    <a:pt x="647023" y="498103"/>
                  </a:lnTo>
                  <a:cubicBezTo>
                    <a:pt x="642112" y="495664"/>
                    <a:pt x="639068" y="490737"/>
                    <a:pt x="639068" y="485254"/>
                  </a:cubicBezTo>
                  <a:cubicBezTo>
                    <a:pt x="639068" y="477333"/>
                    <a:pt x="645509" y="470892"/>
                    <a:pt x="653430" y="470892"/>
                  </a:cubicBezTo>
                  <a:lnTo>
                    <a:pt x="675159" y="470892"/>
                  </a:lnTo>
                  <a:cubicBezTo>
                    <a:pt x="683080" y="470892"/>
                    <a:pt x="689521" y="477333"/>
                    <a:pt x="689521" y="485254"/>
                  </a:cubicBezTo>
                  <a:cubicBezTo>
                    <a:pt x="689521" y="496219"/>
                    <a:pt x="687772" y="507067"/>
                    <a:pt x="684290" y="517494"/>
                  </a:cubicBezTo>
                  <a:lnTo>
                    <a:pt x="673897" y="548741"/>
                  </a:lnTo>
                  <a:lnTo>
                    <a:pt x="610865" y="706338"/>
                  </a:lnTo>
                  <a:lnTo>
                    <a:pt x="522102" y="706338"/>
                  </a:lnTo>
                  <a:lnTo>
                    <a:pt x="627817" y="570402"/>
                  </a:lnTo>
                  <a:close/>
                  <a:moveTo>
                    <a:pt x="538163" y="420439"/>
                  </a:moveTo>
                  <a:lnTo>
                    <a:pt x="571798" y="420439"/>
                  </a:lnTo>
                  <a:lnTo>
                    <a:pt x="571798" y="386804"/>
                  </a:lnTo>
                  <a:lnTo>
                    <a:pt x="538163" y="386804"/>
                  </a:lnTo>
                  <a:lnTo>
                    <a:pt x="538163" y="369987"/>
                  </a:lnTo>
                  <a:cubicBezTo>
                    <a:pt x="538163" y="360720"/>
                    <a:pt x="545714" y="353169"/>
                    <a:pt x="554980" y="353169"/>
                  </a:cubicBezTo>
                  <a:lnTo>
                    <a:pt x="605433" y="353169"/>
                  </a:lnTo>
                  <a:lnTo>
                    <a:pt x="605433" y="454075"/>
                  </a:lnTo>
                  <a:lnTo>
                    <a:pt x="554980" y="454075"/>
                  </a:lnTo>
                  <a:cubicBezTo>
                    <a:pt x="545714" y="454075"/>
                    <a:pt x="538163" y="446524"/>
                    <a:pt x="538163" y="437257"/>
                  </a:cubicBezTo>
                  <a:close/>
                  <a:moveTo>
                    <a:pt x="773609" y="493108"/>
                  </a:moveTo>
                  <a:cubicBezTo>
                    <a:pt x="756657" y="484666"/>
                    <a:pt x="739065" y="477586"/>
                    <a:pt x="721003" y="471817"/>
                  </a:cubicBezTo>
                  <a:cubicBezTo>
                    <a:pt x="715151" y="451922"/>
                    <a:pt x="696937" y="437257"/>
                    <a:pt x="675159" y="437257"/>
                  </a:cubicBezTo>
                  <a:lnTo>
                    <a:pt x="653430" y="437257"/>
                  </a:lnTo>
                  <a:cubicBezTo>
                    <a:pt x="648402" y="437257"/>
                    <a:pt x="643626" y="438249"/>
                    <a:pt x="639068" y="439696"/>
                  </a:cubicBezTo>
                  <a:lnTo>
                    <a:pt x="639068" y="351740"/>
                  </a:lnTo>
                  <a:cubicBezTo>
                    <a:pt x="685888" y="347838"/>
                    <a:pt x="731531" y="335107"/>
                    <a:pt x="773609" y="314152"/>
                  </a:cubicBezTo>
                  <a:close/>
                  <a:moveTo>
                    <a:pt x="807244" y="521345"/>
                  </a:moveTo>
                  <a:lnTo>
                    <a:pt x="807244" y="285899"/>
                  </a:lnTo>
                  <a:cubicBezTo>
                    <a:pt x="807244" y="276632"/>
                    <a:pt x="814795" y="269081"/>
                    <a:pt x="824061" y="269081"/>
                  </a:cubicBezTo>
                  <a:cubicBezTo>
                    <a:pt x="833328" y="269081"/>
                    <a:pt x="840879" y="276632"/>
                    <a:pt x="840879" y="285899"/>
                  </a:cubicBezTo>
                  <a:lnTo>
                    <a:pt x="840879" y="521345"/>
                  </a:lnTo>
                  <a:cubicBezTo>
                    <a:pt x="840879" y="530611"/>
                    <a:pt x="833328" y="538163"/>
                    <a:pt x="824061" y="538163"/>
                  </a:cubicBezTo>
                  <a:cubicBezTo>
                    <a:pt x="814795" y="538163"/>
                    <a:pt x="807244" y="530611"/>
                    <a:pt x="807244" y="521345"/>
                  </a:cubicBezTo>
                  <a:close/>
                  <a:moveTo>
                    <a:pt x="201811" y="571798"/>
                  </a:moveTo>
                  <a:lnTo>
                    <a:pt x="201811" y="706338"/>
                  </a:lnTo>
                  <a:lnTo>
                    <a:pt x="134541" y="706338"/>
                  </a:lnTo>
                  <a:lnTo>
                    <a:pt x="134541" y="643205"/>
                  </a:lnTo>
                  <a:cubicBezTo>
                    <a:pt x="134541" y="571108"/>
                    <a:pt x="182185" y="508311"/>
                    <a:pt x="251086" y="488618"/>
                  </a:cubicBezTo>
                  <a:lnTo>
                    <a:pt x="282014" y="501500"/>
                  </a:lnTo>
                  <a:cubicBezTo>
                    <a:pt x="366741" y="536800"/>
                    <a:pt x="425535" y="615977"/>
                    <a:pt x="435676" y="706338"/>
                  </a:cubicBezTo>
                  <a:lnTo>
                    <a:pt x="235446" y="706338"/>
                  </a:lnTo>
                  <a:lnTo>
                    <a:pt x="235446" y="571798"/>
                  </a:lnTo>
                  <a:close/>
                  <a:moveTo>
                    <a:pt x="325605" y="33635"/>
                  </a:moveTo>
                  <a:lnTo>
                    <a:pt x="428848" y="33635"/>
                  </a:lnTo>
                  <a:cubicBezTo>
                    <a:pt x="461306" y="33635"/>
                    <a:pt x="487710" y="60039"/>
                    <a:pt x="487710" y="92497"/>
                  </a:cubicBezTo>
                  <a:cubicBezTo>
                    <a:pt x="487710" y="124955"/>
                    <a:pt x="461306" y="151358"/>
                    <a:pt x="428848" y="151358"/>
                  </a:cubicBezTo>
                  <a:lnTo>
                    <a:pt x="390555" y="151358"/>
                  </a:lnTo>
                  <a:lnTo>
                    <a:pt x="386804" y="151358"/>
                  </a:lnTo>
                  <a:lnTo>
                    <a:pt x="386804" y="184993"/>
                  </a:lnTo>
                  <a:lnTo>
                    <a:pt x="390555" y="184993"/>
                  </a:lnTo>
                  <a:cubicBezTo>
                    <a:pt x="403252" y="184993"/>
                    <a:pt x="414738" y="192040"/>
                    <a:pt x="420557" y="203375"/>
                  </a:cubicBezTo>
                  <a:cubicBezTo>
                    <a:pt x="438636" y="238641"/>
                    <a:pt x="449921" y="269081"/>
                    <a:pt x="453133" y="290910"/>
                  </a:cubicBezTo>
                  <a:lnTo>
                    <a:pt x="403622" y="307425"/>
                  </a:lnTo>
                  <a:lnTo>
                    <a:pt x="403622" y="363041"/>
                  </a:lnTo>
                  <a:cubicBezTo>
                    <a:pt x="403622" y="373888"/>
                    <a:pt x="399401" y="384080"/>
                    <a:pt x="391715" y="391765"/>
                  </a:cubicBezTo>
                  <a:cubicBezTo>
                    <a:pt x="384063" y="399417"/>
                    <a:pt x="373872" y="403622"/>
                    <a:pt x="363041" y="403622"/>
                  </a:cubicBezTo>
                  <a:lnTo>
                    <a:pt x="363024" y="403622"/>
                  </a:lnTo>
                  <a:lnTo>
                    <a:pt x="302716" y="403622"/>
                  </a:lnTo>
                  <a:lnTo>
                    <a:pt x="302716" y="437257"/>
                  </a:lnTo>
                  <a:lnTo>
                    <a:pt x="336352" y="437257"/>
                  </a:lnTo>
                  <a:lnTo>
                    <a:pt x="336352" y="492032"/>
                  </a:lnTo>
                  <a:cubicBezTo>
                    <a:pt x="323251" y="483825"/>
                    <a:pt x="309494" y="476526"/>
                    <a:pt x="294964" y="470472"/>
                  </a:cubicBezTo>
                  <a:lnTo>
                    <a:pt x="269081" y="459692"/>
                  </a:lnTo>
                  <a:lnTo>
                    <a:pt x="269081" y="329389"/>
                  </a:lnTo>
                  <a:lnTo>
                    <a:pt x="240374" y="300681"/>
                  </a:lnTo>
                  <a:cubicBezTo>
                    <a:pt x="237195" y="297503"/>
                    <a:pt x="235446" y="293265"/>
                    <a:pt x="235446" y="288775"/>
                  </a:cubicBezTo>
                  <a:lnTo>
                    <a:pt x="235446" y="285899"/>
                  </a:lnTo>
                  <a:cubicBezTo>
                    <a:pt x="235446" y="276632"/>
                    <a:pt x="242997" y="269081"/>
                    <a:pt x="252264" y="269081"/>
                  </a:cubicBezTo>
                  <a:lnTo>
                    <a:pt x="269081" y="269081"/>
                  </a:lnTo>
                  <a:lnTo>
                    <a:pt x="269081" y="218629"/>
                  </a:lnTo>
                  <a:cubicBezTo>
                    <a:pt x="269081" y="200079"/>
                    <a:pt x="284167" y="184993"/>
                    <a:pt x="302716" y="184993"/>
                  </a:cubicBezTo>
                  <a:lnTo>
                    <a:pt x="302716" y="151358"/>
                  </a:lnTo>
                  <a:cubicBezTo>
                    <a:pt x="265617" y="151358"/>
                    <a:pt x="235446" y="181529"/>
                    <a:pt x="235446" y="218629"/>
                  </a:cubicBezTo>
                  <a:lnTo>
                    <a:pt x="235446" y="238322"/>
                  </a:lnTo>
                  <a:cubicBezTo>
                    <a:pt x="215870" y="245268"/>
                    <a:pt x="201811" y="263969"/>
                    <a:pt x="201811" y="285899"/>
                  </a:cubicBezTo>
                  <a:lnTo>
                    <a:pt x="201811" y="288775"/>
                  </a:lnTo>
                  <a:cubicBezTo>
                    <a:pt x="201811" y="302246"/>
                    <a:pt x="207058" y="314926"/>
                    <a:pt x="216594" y="324462"/>
                  </a:cubicBezTo>
                  <a:lnTo>
                    <a:pt x="235446" y="343314"/>
                  </a:lnTo>
                  <a:lnTo>
                    <a:pt x="235446" y="392808"/>
                  </a:lnTo>
                  <a:cubicBezTo>
                    <a:pt x="173171" y="359442"/>
                    <a:pt x="134541" y="295687"/>
                    <a:pt x="134541" y="224700"/>
                  </a:cubicBezTo>
                  <a:cubicBezTo>
                    <a:pt x="134541" y="119354"/>
                    <a:pt x="220260" y="33635"/>
                    <a:pt x="325605" y="33635"/>
                  </a:cubicBezTo>
                  <a:close/>
                  <a:moveTo>
                    <a:pt x="84088" y="100905"/>
                  </a:moveTo>
                  <a:lnTo>
                    <a:pt x="138274" y="100905"/>
                  </a:lnTo>
                  <a:cubicBezTo>
                    <a:pt x="114713" y="136441"/>
                    <a:pt x="100905" y="178973"/>
                    <a:pt x="100905" y="224700"/>
                  </a:cubicBezTo>
                  <a:cubicBezTo>
                    <a:pt x="100905" y="310368"/>
                    <a:pt x="148499" y="387376"/>
                    <a:pt x="225120" y="425687"/>
                  </a:cubicBezTo>
                  <a:lnTo>
                    <a:pt x="235446" y="430850"/>
                  </a:lnTo>
                  <a:lnTo>
                    <a:pt x="235446" y="458346"/>
                  </a:lnTo>
                  <a:cubicBezTo>
                    <a:pt x="155630" y="484144"/>
                    <a:pt x="100905" y="558293"/>
                    <a:pt x="100905" y="643222"/>
                  </a:cubicBezTo>
                  <a:lnTo>
                    <a:pt x="100905" y="706338"/>
                  </a:lnTo>
                  <a:lnTo>
                    <a:pt x="33635" y="706338"/>
                  </a:lnTo>
                  <a:lnTo>
                    <a:pt x="33635" y="151358"/>
                  </a:lnTo>
                  <a:cubicBezTo>
                    <a:pt x="33635" y="123542"/>
                    <a:pt x="56272" y="100905"/>
                    <a:pt x="84088" y="100905"/>
                  </a:cubicBezTo>
                  <a:close/>
                  <a:moveTo>
                    <a:pt x="756791" y="992237"/>
                  </a:moveTo>
                  <a:lnTo>
                    <a:pt x="756791" y="1009055"/>
                  </a:lnTo>
                  <a:lnTo>
                    <a:pt x="285899" y="1009055"/>
                  </a:lnTo>
                  <a:lnTo>
                    <a:pt x="285899" y="992237"/>
                  </a:lnTo>
                  <a:cubicBezTo>
                    <a:pt x="285899" y="982954"/>
                    <a:pt x="293450" y="975420"/>
                    <a:pt x="302716" y="975420"/>
                  </a:cubicBezTo>
                  <a:lnTo>
                    <a:pt x="739973" y="975420"/>
                  </a:lnTo>
                  <a:cubicBezTo>
                    <a:pt x="749240" y="975420"/>
                    <a:pt x="756791" y="982954"/>
                    <a:pt x="756791" y="992237"/>
                  </a:cubicBezTo>
                  <a:close/>
                  <a:moveTo>
                    <a:pt x="655886" y="941784"/>
                  </a:moveTo>
                  <a:lnTo>
                    <a:pt x="386804" y="941784"/>
                  </a:lnTo>
                  <a:lnTo>
                    <a:pt x="386804" y="874514"/>
                  </a:lnTo>
                  <a:lnTo>
                    <a:pt x="655886" y="874514"/>
                  </a:lnTo>
                  <a:close/>
                  <a:moveTo>
                    <a:pt x="958602" y="840879"/>
                  </a:moveTo>
                  <a:lnTo>
                    <a:pt x="84088" y="840879"/>
                  </a:lnTo>
                  <a:cubicBezTo>
                    <a:pt x="56272" y="840879"/>
                    <a:pt x="33635" y="818242"/>
                    <a:pt x="33635" y="790426"/>
                  </a:cubicBezTo>
                  <a:lnTo>
                    <a:pt x="33635" y="739973"/>
                  </a:lnTo>
                  <a:lnTo>
                    <a:pt x="1009055" y="739973"/>
                  </a:lnTo>
                  <a:lnTo>
                    <a:pt x="1009055" y="790426"/>
                  </a:lnTo>
                  <a:cubicBezTo>
                    <a:pt x="1009055" y="818242"/>
                    <a:pt x="986418" y="840879"/>
                    <a:pt x="958602" y="840879"/>
                  </a:cubicBezTo>
                  <a:close/>
                </a:path>
              </a:pathLst>
            </a:custGeom>
            <a:grpFill/>
            <a:ln w="1681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任意多边形: 形状 57">
              <a:extLst>
                <a:ext uri="{FF2B5EF4-FFF2-40B4-BE49-F238E27FC236}">
                  <a16:creationId xmlns:a16="http://schemas.microsoft.com/office/drawing/2014/main" id="{37E13445-5164-ADFE-D471-2873DACC20A9}"/>
                </a:ext>
              </a:extLst>
            </p:cNvPr>
            <p:cNvSpPr/>
            <p:nvPr/>
          </p:nvSpPr>
          <p:spPr>
            <a:xfrm>
              <a:off x="1450052" y="3479872"/>
              <a:ext cx="33635" cy="33635"/>
            </a:xfrm>
            <a:custGeom>
              <a:avLst/>
              <a:gdLst>
                <a:gd name="connsiteX0" fmla="*/ 0 w 33635"/>
                <a:gd name="connsiteY0" fmla="*/ 0 h 33635"/>
                <a:gd name="connsiteX1" fmla="*/ 33635 w 33635"/>
                <a:gd name="connsiteY1" fmla="*/ 0 h 33635"/>
                <a:gd name="connsiteX2" fmla="*/ 33635 w 33635"/>
                <a:gd name="connsiteY2" fmla="*/ 33635 h 33635"/>
                <a:gd name="connsiteX3" fmla="*/ 0 w 33635"/>
                <a:gd name="connsiteY3" fmla="*/ 33635 h 33635"/>
              </a:gdLst>
              <a:ahLst/>
              <a:cxnLst>
                <a:cxn ang="0">
                  <a:pos x="connsiteX0" y="connsiteY0"/>
                </a:cxn>
                <a:cxn ang="0">
                  <a:pos x="connsiteX1" y="connsiteY1"/>
                </a:cxn>
                <a:cxn ang="0">
                  <a:pos x="connsiteX2" y="connsiteY2"/>
                </a:cxn>
                <a:cxn ang="0">
                  <a:pos x="connsiteX3" y="connsiteY3"/>
                </a:cxn>
              </a:cxnLst>
              <a:rect l="l" t="t" r="r" b="b"/>
              <a:pathLst>
                <a:path w="33635" h="33635">
                  <a:moveTo>
                    <a:pt x="0" y="0"/>
                  </a:moveTo>
                  <a:lnTo>
                    <a:pt x="33635" y="0"/>
                  </a:lnTo>
                  <a:lnTo>
                    <a:pt x="33635" y="33635"/>
                  </a:lnTo>
                  <a:lnTo>
                    <a:pt x="0" y="33635"/>
                  </a:lnTo>
                  <a:close/>
                </a:path>
              </a:pathLst>
            </a:custGeom>
            <a:grpFill/>
            <a:ln w="1681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任意多边形: 形状 58">
              <a:extLst>
                <a:ext uri="{FF2B5EF4-FFF2-40B4-BE49-F238E27FC236}">
                  <a16:creationId xmlns:a16="http://schemas.microsoft.com/office/drawing/2014/main" id="{F1F641A4-CAF1-145A-3E65-A51A6298329C}"/>
                </a:ext>
              </a:extLst>
            </p:cNvPr>
            <p:cNvSpPr/>
            <p:nvPr/>
          </p:nvSpPr>
          <p:spPr>
            <a:xfrm>
              <a:off x="1315511" y="3479872"/>
              <a:ext cx="33635" cy="33635"/>
            </a:xfrm>
            <a:custGeom>
              <a:avLst/>
              <a:gdLst>
                <a:gd name="connsiteX0" fmla="*/ 0 w 33635"/>
                <a:gd name="connsiteY0" fmla="*/ 0 h 33635"/>
                <a:gd name="connsiteX1" fmla="*/ 33635 w 33635"/>
                <a:gd name="connsiteY1" fmla="*/ 0 h 33635"/>
                <a:gd name="connsiteX2" fmla="*/ 33635 w 33635"/>
                <a:gd name="connsiteY2" fmla="*/ 33635 h 33635"/>
                <a:gd name="connsiteX3" fmla="*/ 0 w 33635"/>
                <a:gd name="connsiteY3" fmla="*/ 33635 h 33635"/>
              </a:gdLst>
              <a:ahLst/>
              <a:cxnLst>
                <a:cxn ang="0">
                  <a:pos x="connsiteX0" y="connsiteY0"/>
                </a:cxn>
                <a:cxn ang="0">
                  <a:pos x="connsiteX1" y="connsiteY1"/>
                </a:cxn>
                <a:cxn ang="0">
                  <a:pos x="connsiteX2" y="connsiteY2"/>
                </a:cxn>
                <a:cxn ang="0">
                  <a:pos x="connsiteX3" y="connsiteY3"/>
                </a:cxn>
              </a:cxnLst>
              <a:rect l="l" t="t" r="r" b="b"/>
              <a:pathLst>
                <a:path w="33635" h="33635">
                  <a:moveTo>
                    <a:pt x="0" y="0"/>
                  </a:moveTo>
                  <a:lnTo>
                    <a:pt x="33635" y="0"/>
                  </a:lnTo>
                  <a:lnTo>
                    <a:pt x="33635" y="33635"/>
                  </a:lnTo>
                  <a:lnTo>
                    <a:pt x="0" y="33635"/>
                  </a:lnTo>
                  <a:close/>
                </a:path>
              </a:pathLst>
            </a:custGeom>
            <a:grpFill/>
            <a:ln w="1681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任意多边形: 形状 59">
              <a:extLst>
                <a:ext uri="{FF2B5EF4-FFF2-40B4-BE49-F238E27FC236}">
                  <a16:creationId xmlns:a16="http://schemas.microsoft.com/office/drawing/2014/main" id="{2C7D40FE-E21C-07F2-1E18-C4EFD0332C01}"/>
                </a:ext>
              </a:extLst>
            </p:cNvPr>
            <p:cNvSpPr/>
            <p:nvPr/>
          </p:nvSpPr>
          <p:spPr>
            <a:xfrm>
              <a:off x="1382782" y="3479872"/>
              <a:ext cx="33635" cy="33635"/>
            </a:xfrm>
            <a:custGeom>
              <a:avLst/>
              <a:gdLst>
                <a:gd name="connsiteX0" fmla="*/ 0 w 33635"/>
                <a:gd name="connsiteY0" fmla="*/ 0 h 33635"/>
                <a:gd name="connsiteX1" fmla="*/ 33635 w 33635"/>
                <a:gd name="connsiteY1" fmla="*/ 0 h 33635"/>
                <a:gd name="connsiteX2" fmla="*/ 33635 w 33635"/>
                <a:gd name="connsiteY2" fmla="*/ 33635 h 33635"/>
                <a:gd name="connsiteX3" fmla="*/ 0 w 33635"/>
                <a:gd name="connsiteY3" fmla="*/ 33635 h 33635"/>
              </a:gdLst>
              <a:ahLst/>
              <a:cxnLst>
                <a:cxn ang="0">
                  <a:pos x="connsiteX0" y="connsiteY0"/>
                </a:cxn>
                <a:cxn ang="0">
                  <a:pos x="connsiteX1" y="connsiteY1"/>
                </a:cxn>
                <a:cxn ang="0">
                  <a:pos x="connsiteX2" y="connsiteY2"/>
                </a:cxn>
                <a:cxn ang="0">
                  <a:pos x="connsiteX3" y="connsiteY3"/>
                </a:cxn>
              </a:cxnLst>
              <a:rect l="l" t="t" r="r" b="b"/>
              <a:pathLst>
                <a:path w="33635" h="33635">
                  <a:moveTo>
                    <a:pt x="0" y="0"/>
                  </a:moveTo>
                  <a:lnTo>
                    <a:pt x="33635" y="0"/>
                  </a:lnTo>
                  <a:lnTo>
                    <a:pt x="33635" y="33635"/>
                  </a:lnTo>
                  <a:lnTo>
                    <a:pt x="0" y="33635"/>
                  </a:lnTo>
                  <a:close/>
                </a:path>
              </a:pathLst>
            </a:custGeom>
            <a:grpFill/>
            <a:ln w="1681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任意多边形: 形状 60">
              <a:extLst>
                <a:ext uri="{FF2B5EF4-FFF2-40B4-BE49-F238E27FC236}">
                  <a16:creationId xmlns:a16="http://schemas.microsoft.com/office/drawing/2014/main" id="{AEDF7223-ACDA-05E9-8CAA-83C3774B2171}"/>
                </a:ext>
              </a:extLst>
            </p:cNvPr>
            <p:cNvSpPr/>
            <p:nvPr/>
          </p:nvSpPr>
          <p:spPr>
            <a:xfrm>
              <a:off x="2156390" y="3093067"/>
              <a:ext cx="67270" cy="33635"/>
            </a:xfrm>
            <a:custGeom>
              <a:avLst/>
              <a:gdLst>
                <a:gd name="connsiteX0" fmla="*/ 0 w 67270"/>
                <a:gd name="connsiteY0" fmla="*/ 0 h 33635"/>
                <a:gd name="connsiteX1" fmla="*/ 67270 w 67270"/>
                <a:gd name="connsiteY1" fmla="*/ 0 h 33635"/>
                <a:gd name="connsiteX2" fmla="*/ 67270 w 67270"/>
                <a:gd name="connsiteY2" fmla="*/ 33635 h 33635"/>
                <a:gd name="connsiteX3" fmla="*/ 0 w 67270"/>
                <a:gd name="connsiteY3" fmla="*/ 33635 h 33635"/>
              </a:gdLst>
              <a:ahLst/>
              <a:cxnLst>
                <a:cxn ang="0">
                  <a:pos x="connsiteX0" y="connsiteY0"/>
                </a:cxn>
                <a:cxn ang="0">
                  <a:pos x="connsiteX1" y="connsiteY1"/>
                </a:cxn>
                <a:cxn ang="0">
                  <a:pos x="connsiteX2" y="connsiteY2"/>
                </a:cxn>
                <a:cxn ang="0">
                  <a:pos x="connsiteX3" y="connsiteY3"/>
                </a:cxn>
              </a:cxnLst>
              <a:rect l="l" t="t" r="r" b="b"/>
              <a:pathLst>
                <a:path w="67270" h="33635">
                  <a:moveTo>
                    <a:pt x="0" y="0"/>
                  </a:moveTo>
                  <a:lnTo>
                    <a:pt x="67270" y="0"/>
                  </a:lnTo>
                  <a:lnTo>
                    <a:pt x="67270" y="33635"/>
                  </a:lnTo>
                  <a:lnTo>
                    <a:pt x="0" y="33635"/>
                  </a:lnTo>
                  <a:close/>
                </a:path>
              </a:pathLst>
            </a:custGeom>
            <a:grpFill/>
            <a:ln w="1681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任意多边形: 形状 61">
              <a:extLst>
                <a:ext uri="{FF2B5EF4-FFF2-40B4-BE49-F238E27FC236}">
                  <a16:creationId xmlns:a16="http://schemas.microsoft.com/office/drawing/2014/main" id="{A39CE673-AA82-010C-B304-D2A1F6FA1BBA}"/>
                </a:ext>
              </a:extLst>
            </p:cNvPr>
            <p:cNvSpPr/>
            <p:nvPr/>
          </p:nvSpPr>
          <p:spPr>
            <a:xfrm rot="-1593903">
              <a:off x="2151952" y="3025856"/>
              <a:ext cx="75172" cy="33619"/>
            </a:xfrm>
            <a:custGeom>
              <a:avLst/>
              <a:gdLst>
                <a:gd name="connsiteX0" fmla="*/ 0 w 75172"/>
                <a:gd name="connsiteY0" fmla="*/ 0 h 33619"/>
                <a:gd name="connsiteX1" fmla="*/ 75172 w 75172"/>
                <a:gd name="connsiteY1" fmla="*/ 0 h 33619"/>
                <a:gd name="connsiteX2" fmla="*/ 75172 w 75172"/>
                <a:gd name="connsiteY2" fmla="*/ 33619 h 33619"/>
                <a:gd name="connsiteX3" fmla="*/ 0 w 75172"/>
                <a:gd name="connsiteY3" fmla="*/ 33619 h 33619"/>
              </a:gdLst>
              <a:ahLst/>
              <a:cxnLst>
                <a:cxn ang="0">
                  <a:pos x="connsiteX0" y="connsiteY0"/>
                </a:cxn>
                <a:cxn ang="0">
                  <a:pos x="connsiteX1" y="connsiteY1"/>
                </a:cxn>
                <a:cxn ang="0">
                  <a:pos x="connsiteX2" y="connsiteY2"/>
                </a:cxn>
                <a:cxn ang="0">
                  <a:pos x="connsiteX3" y="connsiteY3"/>
                </a:cxn>
              </a:cxnLst>
              <a:rect l="l" t="t" r="r" b="b"/>
              <a:pathLst>
                <a:path w="75172" h="33619">
                  <a:moveTo>
                    <a:pt x="0" y="0"/>
                  </a:moveTo>
                  <a:lnTo>
                    <a:pt x="75172" y="0"/>
                  </a:lnTo>
                  <a:lnTo>
                    <a:pt x="75172" y="33619"/>
                  </a:lnTo>
                  <a:lnTo>
                    <a:pt x="0" y="33619"/>
                  </a:lnTo>
                  <a:close/>
                </a:path>
              </a:pathLst>
            </a:custGeom>
            <a:grpFill/>
            <a:ln w="1681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任意多边形: 形状 62">
              <a:extLst>
                <a:ext uri="{FF2B5EF4-FFF2-40B4-BE49-F238E27FC236}">
                  <a16:creationId xmlns:a16="http://schemas.microsoft.com/office/drawing/2014/main" id="{AB4CC8FD-7F98-7FFA-38BF-671A8681D0B4}"/>
                </a:ext>
              </a:extLst>
            </p:cNvPr>
            <p:cNvSpPr/>
            <p:nvPr/>
          </p:nvSpPr>
          <p:spPr>
            <a:xfrm rot="-3806097">
              <a:off x="2172795" y="3139872"/>
              <a:ext cx="33619" cy="75172"/>
            </a:xfrm>
            <a:custGeom>
              <a:avLst/>
              <a:gdLst>
                <a:gd name="connsiteX0" fmla="*/ 0 w 33619"/>
                <a:gd name="connsiteY0" fmla="*/ 0 h 75172"/>
                <a:gd name="connsiteX1" fmla="*/ 33619 w 33619"/>
                <a:gd name="connsiteY1" fmla="*/ 0 h 75172"/>
                <a:gd name="connsiteX2" fmla="*/ 33619 w 33619"/>
                <a:gd name="connsiteY2" fmla="*/ 75172 h 75172"/>
                <a:gd name="connsiteX3" fmla="*/ 0 w 33619"/>
                <a:gd name="connsiteY3" fmla="*/ 75172 h 75172"/>
              </a:gdLst>
              <a:ahLst/>
              <a:cxnLst>
                <a:cxn ang="0">
                  <a:pos x="connsiteX0" y="connsiteY0"/>
                </a:cxn>
                <a:cxn ang="0">
                  <a:pos x="connsiteX1" y="connsiteY1"/>
                </a:cxn>
                <a:cxn ang="0">
                  <a:pos x="connsiteX2" y="connsiteY2"/>
                </a:cxn>
                <a:cxn ang="0">
                  <a:pos x="connsiteX3" y="connsiteY3"/>
                </a:cxn>
              </a:cxnLst>
              <a:rect l="l" t="t" r="r" b="b"/>
              <a:pathLst>
                <a:path w="33619" h="75172">
                  <a:moveTo>
                    <a:pt x="0" y="0"/>
                  </a:moveTo>
                  <a:lnTo>
                    <a:pt x="33619" y="0"/>
                  </a:lnTo>
                  <a:lnTo>
                    <a:pt x="33619" y="75172"/>
                  </a:lnTo>
                  <a:lnTo>
                    <a:pt x="0" y="75172"/>
                  </a:lnTo>
                  <a:close/>
                </a:path>
              </a:pathLst>
            </a:custGeom>
            <a:grpFill/>
            <a:ln w="1681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53" name="图形 82">
            <a:extLst>
              <a:ext uri="{FF2B5EF4-FFF2-40B4-BE49-F238E27FC236}">
                <a16:creationId xmlns:a16="http://schemas.microsoft.com/office/drawing/2014/main" id="{221D7AFB-9CE6-CBB3-0C36-7C7A1C0EE55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385464" y="2170567"/>
            <a:ext cx="584934" cy="584932"/>
          </a:xfrm>
          <a:prstGeom prst="rect">
            <a:avLst/>
          </a:prstGeom>
        </p:spPr>
      </p:pic>
      <p:pic>
        <p:nvPicPr>
          <p:cNvPr id="54" name="图形 83">
            <a:extLst>
              <a:ext uri="{FF2B5EF4-FFF2-40B4-BE49-F238E27FC236}">
                <a16:creationId xmlns:a16="http://schemas.microsoft.com/office/drawing/2014/main" id="{6435B60B-CE97-630E-CA6F-A882970BB63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225978" y="2172832"/>
            <a:ext cx="580400" cy="580400"/>
          </a:xfrm>
          <a:prstGeom prst="rect">
            <a:avLst/>
          </a:prstGeom>
        </p:spPr>
      </p:pic>
      <p:pic>
        <p:nvPicPr>
          <p:cNvPr id="55" name="图形 84">
            <a:extLst>
              <a:ext uri="{FF2B5EF4-FFF2-40B4-BE49-F238E27FC236}">
                <a16:creationId xmlns:a16="http://schemas.microsoft.com/office/drawing/2014/main" id="{29154C7E-FE0C-BC69-9A6D-5B99A841617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079999" y="2140779"/>
            <a:ext cx="644507" cy="644507"/>
          </a:xfrm>
          <a:prstGeom prst="rect">
            <a:avLst/>
          </a:prstGeom>
        </p:spPr>
      </p:pic>
    </p:spTree>
    <p:extLst>
      <p:ext uri="{BB962C8B-B14F-4D97-AF65-F5344CB8AC3E}">
        <p14:creationId xmlns:p14="http://schemas.microsoft.com/office/powerpoint/2010/main" val="3413596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0"/>
                <a:lumOff val="100000"/>
              </a:schemeClr>
            </a:gs>
            <a:gs pos="71000">
              <a:schemeClr val="accent2">
                <a:lumMod val="20000"/>
                <a:lumOff val="80000"/>
              </a:schemeClr>
            </a:gs>
          </a:gsLst>
          <a:lin ang="14400000" scaled="0"/>
        </a:gra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2106CB-84EA-45F6-9AC7-811DBC44EB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5126454"/>
            <a:ext cx="12192000" cy="2238574"/>
          </a:xfrm>
          <a:prstGeom prst="rect">
            <a:avLst/>
          </a:prstGeom>
        </p:spPr>
      </p:pic>
      <p:sp>
        <p:nvSpPr>
          <p:cNvPr id="13" name="标题 12">
            <a:extLst>
              <a:ext uri="{FF2B5EF4-FFF2-40B4-BE49-F238E27FC236}">
                <a16:creationId xmlns:a16="http://schemas.microsoft.com/office/drawing/2014/main" id="{FF0FEC73-33CF-4974-97AC-A106BC666A8B}"/>
              </a:ext>
            </a:extLst>
          </p:cNvPr>
          <p:cNvSpPr>
            <a:spLocks noGrp="1"/>
          </p:cNvSpPr>
          <p:nvPr>
            <p:ph type="title"/>
          </p:nvPr>
        </p:nvSpPr>
        <p:spPr/>
        <p:txBody>
          <a:bodyPr/>
          <a:lstStyle/>
          <a:p>
            <a:r>
              <a:rPr lang="zh-CN" altLang="en-US" dirty="0">
                <a:latin typeface="+mj-ea"/>
                <a:ea typeface="+mj-ea"/>
              </a:rPr>
              <a:t>完成情况</a:t>
            </a:r>
          </a:p>
        </p:txBody>
      </p:sp>
      <p:grpSp>
        <p:nvGrpSpPr>
          <p:cNvPr id="129" name="组合 128">
            <a:extLst>
              <a:ext uri="{FF2B5EF4-FFF2-40B4-BE49-F238E27FC236}">
                <a16:creationId xmlns:a16="http://schemas.microsoft.com/office/drawing/2014/main" id="{7B48CC8C-8DFF-D503-9E19-361CABD9E868}"/>
              </a:ext>
            </a:extLst>
          </p:cNvPr>
          <p:cNvGrpSpPr/>
          <p:nvPr/>
        </p:nvGrpSpPr>
        <p:grpSpPr>
          <a:xfrm>
            <a:off x="1245861" y="3953722"/>
            <a:ext cx="2767338" cy="1799806"/>
            <a:chOff x="1245861" y="3953722"/>
            <a:chExt cx="2767338" cy="1799806"/>
          </a:xfrm>
        </p:grpSpPr>
        <p:sp>
          <p:nvSpPr>
            <p:cNvPr id="119" name="矩形 118">
              <a:extLst>
                <a:ext uri="{FF2B5EF4-FFF2-40B4-BE49-F238E27FC236}">
                  <a16:creationId xmlns:a16="http://schemas.microsoft.com/office/drawing/2014/main" id="{FF66D926-B462-BB00-1624-A0490958C85F}"/>
                </a:ext>
              </a:extLst>
            </p:cNvPr>
            <p:cNvSpPr/>
            <p:nvPr/>
          </p:nvSpPr>
          <p:spPr>
            <a:xfrm>
              <a:off x="1245861" y="3953722"/>
              <a:ext cx="2767338" cy="1799806"/>
            </a:xfrm>
            <a:prstGeom prst="rect">
              <a:avLst/>
            </a:prstGeom>
            <a:gradFill>
              <a:gsLst>
                <a:gs pos="0">
                  <a:schemeClr val="bg1"/>
                </a:gs>
                <a:gs pos="100000">
                  <a:schemeClr val="accent1">
                    <a:lumMod val="20000"/>
                    <a:lumOff val="80000"/>
                  </a:schemeClr>
                </a:gs>
              </a:gsLst>
              <a:lin ang="2700000" scaled="0"/>
            </a:gradFill>
            <a:ln>
              <a:gradFill>
                <a:gsLst>
                  <a:gs pos="0">
                    <a:schemeClr val="accent1">
                      <a:lumMod val="20000"/>
                      <a:lumOff val="80000"/>
                    </a:schemeClr>
                  </a:gs>
                  <a:gs pos="100000">
                    <a:schemeClr val="accent1"/>
                  </a:gs>
                </a:gsLst>
                <a:lin ang="2700000" scaled="0"/>
              </a:gradFill>
            </a:ln>
            <a:effectLst>
              <a:outerShdw blurRad="190500" dist="63500" dir="2700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endParaRPr>
            </a:p>
          </p:txBody>
        </p:sp>
        <p:sp>
          <p:nvSpPr>
            <p:cNvPr id="121" name="文本框 47">
              <a:extLst>
                <a:ext uri="{FF2B5EF4-FFF2-40B4-BE49-F238E27FC236}">
                  <a16:creationId xmlns:a16="http://schemas.microsoft.com/office/drawing/2014/main" id="{B45B9B76-DFAC-FCD5-0BA8-A88DFEEB9927}"/>
                </a:ext>
              </a:extLst>
            </p:cNvPr>
            <p:cNvSpPr txBox="1"/>
            <p:nvPr/>
          </p:nvSpPr>
          <p:spPr>
            <a:xfrm>
              <a:off x="1860088" y="4112805"/>
              <a:ext cx="1538883" cy="369332"/>
            </a:xfrm>
            <a:prstGeom prst="rect">
              <a:avLst/>
            </a:prstGeom>
            <a:noFill/>
          </p:spPr>
          <p:txBody>
            <a:bodyPr vert="horz"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sp>
          <p:nvSpPr>
            <p:cNvPr id="122" name="文本框 48">
              <a:extLst>
                <a:ext uri="{FF2B5EF4-FFF2-40B4-BE49-F238E27FC236}">
                  <a16:creationId xmlns:a16="http://schemas.microsoft.com/office/drawing/2014/main" id="{F71812C6-487F-676E-C9B2-E36B64AF60F2}"/>
                </a:ext>
              </a:extLst>
            </p:cNvPr>
            <p:cNvSpPr txBox="1"/>
            <p:nvPr/>
          </p:nvSpPr>
          <p:spPr>
            <a:xfrm>
              <a:off x="1552151" y="4499280"/>
              <a:ext cx="2154757" cy="1102353"/>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defRPr>
              </a:lvl1pPr>
            </a:lstStyle>
            <a:p>
              <a:pPr hangingPunct="0">
                <a:lnSpc>
                  <a:spcPct val="130000"/>
                </a:lnSpc>
              </a:pPr>
              <a:r>
                <a:rPr lang="zh-CN" altLang="en-US" sz="1400" dirty="0">
                  <a:solidFill>
                    <a:schemeClr val="tx1">
                      <a:lumMod val="75000"/>
                      <a:lumOff val="25000"/>
                    </a:schemeClr>
                  </a:solidFill>
                  <a:latin typeface="+mn-ea"/>
                </a:rPr>
                <a:t>在这里输入你的正文阐述与</a:t>
              </a:r>
              <a:endParaRPr lang="en-US" altLang="zh-CN" sz="1400" dirty="0">
                <a:solidFill>
                  <a:schemeClr val="tx1">
                    <a:lumMod val="75000"/>
                    <a:lumOff val="25000"/>
                  </a:schemeClr>
                </a:solidFill>
                <a:latin typeface="+mn-ea"/>
              </a:endParaRPr>
            </a:p>
            <a:p>
              <a:pPr hangingPunct="0">
                <a:lnSpc>
                  <a:spcPct val="130000"/>
                </a:lnSpc>
              </a:pPr>
              <a:r>
                <a:rPr lang="zh-CN" altLang="en-US" sz="1400" dirty="0">
                  <a:solidFill>
                    <a:schemeClr val="tx1">
                      <a:lumMod val="75000"/>
                      <a:lumOff val="25000"/>
                    </a:schemeClr>
                  </a:solidFill>
                  <a:latin typeface="+mn-ea"/>
                </a:rPr>
                <a:t>关键词标题相关的具体内容</a:t>
              </a:r>
              <a:endParaRPr lang="en-US" altLang="zh-CN" sz="1400" dirty="0">
                <a:solidFill>
                  <a:schemeClr val="tx1">
                    <a:lumMod val="75000"/>
                    <a:lumOff val="25000"/>
                  </a:schemeClr>
                </a:solidFill>
                <a:latin typeface="+mn-ea"/>
              </a:endParaRPr>
            </a:p>
            <a:p>
              <a:pPr hangingPunct="0">
                <a:lnSpc>
                  <a:spcPct val="130000"/>
                </a:lnSpc>
              </a:pPr>
              <a:r>
                <a:rPr lang="zh-CN" altLang="en-US" sz="1400" dirty="0">
                  <a:solidFill>
                    <a:schemeClr val="tx1">
                      <a:lumMod val="75000"/>
                      <a:lumOff val="25000"/>
                    </a:schemeClr>
                  </a:solidFill>
                  <a:latin typeface="+mn-ea"/>
                </a:rPr>
                <a:t>若字数太多酌情先删减文案</a:t>
              </a:r>
              <a:endParaRPr lang="en-US" altLang="zh-CN" sz="1400" dirty="0">
                <a:solidFill>
                  <a:schemeClr val="tx1">
                    <a:lumMod val="75000"/>
                    <a:lumOff val="25000"/>
                  </a:schemeClr>
                </a:solidFill>
                <a:latin typeface="+mn-ea"/>
              </a:endParaRPr>
            </a:p>
            <a:p>
              <a:pPr hangingPunct="0">
                <a:lnSpc>
                  <a:spcPct val="130000"/>
                </a:lnSpc>
              </a:pPr>
              <a:r>
                <a:rPr lang="zh-CN" altLang="en-US" sz="1400" dirty="0">
                  <a:solidFill>
                    <a:schemeClr val="tx1">
                      <a:lumMod val="75000"/>
                      <a:lumOff val="25000"/>
                    </a:schemeClr>
                  </a:solidFill>
                  <a:latin typeface="+mn-ea"/>
                </a:rPr>
                <a:t>再缩小字号</a:t>
              </a:r>
            </a:p>
          </p:txBody>
        </p:sp>
      </p:grpSp>
      <p:grpSp>
        <p:nvGrpSpPr>
          <p:cNvPr id="128" name="组合 127">
            <a:extLst>
              <a:ext uri="{FF2B5EF4-FFF2-40B4-BE49-F238E27FC236}">
                <a16:creationId xmlns:a16="http://schemas.microsoft.com/office/drawing/2014/main" id="{58187C19-F98A-F3A5-91A2-B7B272D4C845}"/>
              </a:ext>
            </a:extLst>
          </p:cNvPr>
          <p:cNvGrpSpPr/>
          <p:nvPr/>
        </p:nvGrpSpPr>
        <p:grpSpPr>
          <a:xfrm>
            <a:off x="8044329" y="3953721"/>
            <a:ext cx="2767338" cy="1800000"/>
            <a:chOff x="8044329" y="3953721"/>
            <a:chExt cx="2767338" cy="1800000"/>
          </a:xfrm>
        </p:grpSpPr>
        <p:sp>
          <p:nvSpPr>
            <p:cNvPr id="111" name="矩形 110">
              <a:extLst>
                <a:ext uri="{FF2B5EF4-FFF2-40B4-BE49-F238E27FC236}">
                  <a16:creationId xmlns:a16="http://schemas.microsoft.com/office/drawing/2014/main" id="{D94A2A4D-C55F-7F11-9117-F4C1EB7D5CA2}"/>
                </a:ext>
              </a:extLst>
            </p:cNvPr>
            <p:cNvSpPr/>
            <p:nvPr/>
          </p:nvSpPr>
          <p:spPr>
            <a:xfrm>
              <a:off x="8044329" y="3953721"/>
              <a:ext cx="2767338" cy="1800000"/>
            </a:xfrm>
            <a:prstGeom prst="rect">
              <a:avLst/>
            </a:prstGeom>
            <a:gradFill>
              <a:gsLst>
                <a:gs pos="0">
                  <a:schemeClr val="bg1"/>
                </a:gs>
                <a:gs pos="100000">
                  <a:schemeClr val="accent1">
                    <a:lumMod val="20000"/>
                    <a:lumOff val="80000"/>
                  </a:schemeClr>
                </a:gs>
              </a:gsLst>
              <a:lin ang="2700000" scaled="0"/>
            </a:gradFill>
            <a:ln>
              <a:gradFill>
                <a:gsLst>
                  <a:gs pos="0">
                    <a:schemeClr val="accent1">
                      <a:lumMod val="20000"/>
                      <a:lumOff val="80000"/>
                    </a:schemeClr>
                  </a:gs>
                  <a:gs pos="100000">
                    <a:schemeClr val="accent1"/>
                  </a:gs>
                </a:gsLst>
                <a:lin ang="2700000" scaled="0"/>
              </a:gradFill>
            </a:ln>
            <a:effectLst>
              <a:outerShdw blurRad="190500" dist="63500" dir="2700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endParaRPr>
            </a:p>
          </p:txBody>
        </p:sp>
        <p:sp>
          <p:nvSpPr>
            <p:cNvPr id="113" name="文本框 31">
              <a:extLst>
                <a:ext uri="{FF2B5EF4-FFF2-40B4-BE49-F238E27FC236}">
                  <a16:creationId xmlns:a16="http://schemas.microsoft.com/office/drawing/2014/main" id="{8395FF95-5903-AAEB-74DD-09CFA016FCFB}"/>
                </a:ext>
              </a:extLst>
            </p:cNvPr>
            <p:cNvSpPr txBox="1"/>
            <p:nvPr/>
          </p:nvSpPr>
          <p:spPr>
            <a:xfrm>
              <a:off x="8347010" y="4495151"/>
              <a:ext cx="2161976" cy="1102353"/>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defRPr>
              </a:lvl1pPr>
            </a:lstStyle>
            <a:p>
              <a:pPr hangingPunct="0">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114" name="文本框 59">
              <a:extLst>
                <a:ext uri="{FF2B5EF4-FFF2-40B4-BE49-F238E27FC236}">
                  <a16:creationId xmlns:a16="http://schemas.microsoft.com/office/drawing/2014/main" id="{A7169963-5C3F-1FFE-9AE4-9009DA82CDFD}"/>
                </a:ext>
              </a:extLst>
            </p:cNvPr>
            <p:cNvSpPr txBox="1"/>
            <p:nvPr/>
          </p:nvSpPr>
          <p:spPr>
            <a:xfrm>
              <a:off x="8658556" y="4112805"/>
              <a:ext cx="1538883" cy="369332"/>
            </a:xfrm>
            <a:prstGeom prst="rect">
              <a:avLst/>
            </a:prstGeom>
            <a:noFill/>
          </p:spPr>
          <p:txBody>
            <a:bodyPr vert="horz"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grpSp>
      <p:grpSp>
        <p:nvGrpSpPr>
          <p:cNvPr id="87" name="组合 86">
            <a:extLst>
              <a:ext uri="{FF2B5EF4-FFF2-40B4-BE49-F238E27FC236}">
                <a16:creationId xmlns:a16="http://schemas.microsoft.com/office/drawing/2014/main" id="{2C1355D3-1E00-1B19-95ED-F94EA777CCD6}"/>
              </a:ext>
            </a:extLst>
          </p:cNvPr>
          <p:cNvGrpSpPr/>
          <p:nvPr/>
        </p:nvGrpSpPr>
        <p:grpSpPr>
          <a:xfrm>
            <a:off x="515937" y="3047327"/>
            <a:ext cx="11160125" cy="798760"/>
            <a:chOff x="515938" y="3022849"/>
            <a:chExt cx="11160125" cy="798760"/>
          </a:xfrm>
        </p:grpSpPr>
        <p:sp>
          <p:nvSpPr>
            <p:cNvPr id="88" name="任意多边形: 形状 87">
              <a:extLst>
                <a:ext uri="{FF2B5EF4-FFF2-40B4-BE49-F238E27FC236}">
                  <a16:creationId xmlns:a16="http://schemas.microsoft.com/office/drawing/2014/main" id="{C0747FC0-9D28-D8A8-B1E7-1A74B2385D15}"/>
                </a:ext>
              </a:extLst>
            </p:cNvPr>
            <p:cNvSpPr/>
            <p:nvPr/>
          </p:nvSpPr>
          <p:spPr>
            <a:xfrm>
              <a:off x="515938" y="3022849"/>
              <a:ext cx="11160125" cy="569828"/>
            </a:xfrm>
            <a:custGeom>
              <a:avLst/>
              <a:gdLst>
                <a:gd name="connsiteX0" fmla="*/ 10688535 w 11160125"/>
                <a:gd name="connsiteY0" fmla="*/ 0 h 569828"/>
                <a:gd name="connsiteX1" fmla="*/ 11160125 w 11160125"/>
                <a:gd name="connsiteY1" fmla="*/ 569827 h 569828"/>
                <a:gd name="connsiteX2" fmla="*/ 9816823 w 11160125"/>
                <a:gd name="connsiteY2" fmla="*/ 569827 h 569828"/>
                <a:gd name="connsiteX3" fmla="*/ 9816823 w 11160125"/>
                <a:gd name="connsiteY3" fmla="*/ 569828 h 569828"/>
                <a:gd name="connsiteX4" fmla="*/ 0 w 11160125"/>
                <a:gd name="connsiteY4" fmla="*/ 569828 h 569828"/>
                <a:gd name="connsiteX5" fmla="*/ 0 w 11160125"/>
                <a:gd name="connsiteY5" fmla="*/ 281748 h 569828"/>
                <a:gd name="connsiteX6" fmla="*/ 9816823 w 11160125"/>
                <a:gd name="connsiteY6" fmla="*/ 281748 h 569828"/>
                <a:gd name="connsiteX7" fmla="*/ 9816823 w 11160125"/>
                <a:gd name="connsiteY7" fmla="*/ 285499 h 569828"/>
                <a:gd name="connsiteX8" fmla="*/ 10688535 w 11160125"/>
                <a:gd name="connsiteY8" fmla="*/ 285499 h 56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0125" h="569828">
                  <a:moveTo>
                    <a:pt x="10688535" y="0"/>
                  </a:moveTo>
                  <a:lnTo>
                    <a:pt x="11160125" y="569827"/>
                  </a:lnTo>
                  <a:lnTo>
                    <a:pt x="9816823" y="569827"/>
                  </a:lnTo>
                  <a:lnTo>
                    <a:pt x="9816823" y="569828"/>
                  </a:lnTo>
                  <a:lnTo>
                    <a:pt x="0" y="569828"/>
                  </a:lnTo>
                  <a:lnTo>
                    <a:pt x="0" y="281748"/>
                  </a:lnTo>
                  <a:lnTo>
                    <a:pt x="9816823" y="281748"/>
                  </a:lnTo>
                  <a:lnTo>
                    <a:pt x="9816823" y="285499"/>
                  </a:lnTo>
                  <a:lnTo>
                    <a:pt x="10688535" y="285499"/>
                  </a:lnTo>
                  <a:close/>
                </a:path>
              </a:pathLst>
            </a:custGeom>
            <a:gradFill>
              <a:gsLst>
                <a:gs pos="43000">
                  <a:schemeClr val="accent1"/>
                </a:gs>
                <a:gs pos="2000">
                  <a:schemeClr val="accent1">
                    <a:alpha val="0"/>
                  </a:schemeClr>
                </a:gs>
                <a:gs pos="100000">
                  <a:schemeClr val="accent1"/>
                </a:gs>
              </a:gsLst>
              <a:lin ang="0" scaled="0"/>
            </a:gradFill>
            <a:ln>
              <a:noFill/>
            </a:ln>
            <a:effectLst>
              <a:outerShdw blurRad="127000" dist="101600" dir="2700000" algn="tl"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ndParaRPr>
            </a:p>
          </p:txBody>
        </p:sp>
        <p:grpSp>
          <p:nvGrpSpPr>
            <p:cNvPr id="89" name="组合 88">
              <a:extLst>
                <a:ext uri="{FF2B5EF4-FFF2-40B4-BE49-F238E27FC236}">
                  <a16:creationId xmlns:a16="http://schemas.microsoft.com/office/drawing/2014/main" id="{A31C29AB-2A20-953C-27EB-0778498B1C76}"/>
                </a:ext>
              </a:extLst>
            </p:cNvPr>
            <p:cNvGrpSpPr/>
            <p:nvPr/>
          </p:nvGrpSpPr>
          <p:grpSpPr>
            <a:xfrm>
              <a:off x="2245456" y="3053461"/>
              <a:ext cx="768152" cy="768148"/>
              <a:chOff x="2324298" y="3108325"/>
              <a:chExt cx="768152" cy="768148"/>
            </a:xfrm>
          </p:grpSpPr>
          <p:grpSp>
            <p:nvGrpSpPr>
              <p:cNvPr id="105" name="组合 104">
                <a:extLst>
                  <a:ext uri="{FF2B5EF4-FFF2-40B4-BE49-F238E27FC236}">
                    <a16:creationId xmlns:a16="http://schemas.microsoft.com/office/drawing/2014/main" id="{30538D3B-B6AC-1C49-52CE-D3F8A9811888}"/>
                  </a:ext>
                </a:extLst>
              </p:cNvPr>
              <p:cNvGrpSpPr/>
              <p:nvPr/>
            </p:nvGrpSpPr>
            <p:grpSpPr>
              <a:xfrm>
                <a:off x="2383382" y="3167407"/>
                <a:ext cx="649984" cy="649984"/>
                <a:chOff x="4237317" y="2236392"/>
                <a:chExt cx="636303" cy="636303"/>
              </a:xfrm>
            </p:grpSpPr>
            <p:sp>
              <p:nvSpPr>
                <p:cNvPr id="107" name="椭圆 106">
                  <a:extLst>
                    <a:ext uri="{FF2B5EF4-FFF2-40B4-BE49-F238E27FC236}">
                      <a16:creationId xmlns:a16="http://schemas.microsoft.com/office/drawing/2014/main" id="{CAD1A744-EFCC-1866-4087-1A3A3FD1F707}"/>
                    </a:ext>
                  </a:extLst>
                </p:cNvPr>
                <p:cNvSpPr/>
                <p:nvPr/>
              </p:nvSpPr>
              <p:spPr>
                <a:xfrm>
                  <a:off x="4237317" y="2236392"/>
                  <a:ext cx="636303" cy="636303"/>
                </a:xfrm>
                <a:prstGeom prst="ellipse">
                  <a:avLst/>
                </a:prstGeom>
                <a:gradFill flip="none" rotWithShape="1">
                  <a:gsLst>
                    <a:gs pos="3800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nvGrpSpPr>
                <p:cNvPr id="108" name="组合 107">
                  <a:extLst>
                    <a:ext uri="{FF2B5EF4-FFF2-40B4-BE49-F238E27FC236}">
                      <a16:creationId xmlns:a16="http://schemas.microsoft.com/office/drawing/2014/main" id="{64E472E4-915F-438A-5A33-7B92223D3CC9}"/>
                    </a:ext>
                  </a:extLst>
                </p:cNvPr>
                <p:cNvGrpSpPr/>
                <p:nvPr/>
              </p:nvGrpSpPr>
              <p:grpSpPr>
                <a:xfrm>
                  <a:off x="4387684" y="2390651"/>
                  <a:ext cx="335579" cy="327805"/>
                  <a:chOff x="2506282" y="7057396"/>
                  <a:chExt cx="1163680" cy="1136715"/>
                </a:xfrm>
                <a:solidFill>
                  <a:schemeClr val="bg1"/>
                </a:solidFill>
              </p:grpSpPr>
              <p:sp>
                <p:nvSpPr>
                  <p:cNvPr id="109" name="任意多边形: 形状 108">
                    <a:extLst>
                      <a:ext uri="{FF2B5EF4-FFF2-40B4-BE49-F238E27FC236}">
                        <a16:creationId xmlns:a16="http://schemas.microsoft.com/office/drawing/2014/main" id="{2BF495F6-FCF9-2EAA-8CBA-149CC35A84A8}"/>
                      </a:ext>
                    </a:extLst>
                  </p:cNvPr>
                  <p:cNvSpPr/>
                  <p:nvPr/>
                </p:nvSpPr>
                <p:spPr>
                  <a:xfrm>
                    <a:off x="2684483" y="7286906"/>
                    <a:ext cx="985479" cy="907205"/>
                  </a:xfrm>
                  <a:custGeom>
                    <a:avLst/>
                    <a:gdLst>
                      <a:gd name="connsiteX0" fmla="*/ 420910 w 1256823"/>
                      <a:gd name="connsiteY0" fmla="*/ 281178 h 1157001"/>
                      <a:gd name="connsiteX1" fmla="*/ 43720 w 1256823"/>
                      <a:gd name="connsiteY1" fmla="*/ 281178 h 1157001"/>
                      <a:gd name="connsiteX2" fmla="*/ 1524 w 1256823"/>
                      <a:gd name="connsiteY2" fmla="*/ 323374 h 1157001"/>
                      <a:gd name="connsiteX3" fmla="*/ 43720 w 1256823"/>
                      <a:gd name="connsiteY3" fmla="*/ 365665 h 1157001"/>
                      <a:gd name="connsiteX4" fmla="*/ 420910 w 1256823"/>
                      <a:gd name="connsiteY4" fmla="*/ 365665 h 1157001"/>
                      <a:gd name="connsiteX5" fmla="*/ 463201 w 1256823"/>
                      <a:gd name="connsiteY5" fmla="*/ 323374 h 1157001"/>
                      <a:gd name="connsiteX6" fmla="*/ 420910 w 1256823"/>
                      <a:gd name="connsiteY6" fmla="*/ 281178 h 1157001"/>
                      <a:gd name="connsiteX7" fmla="*/ 1093184 w 1256823"/>
                      <a:gd name="connsiteY7" fmla="*/ 828103 h 1157001"/>
                      <a:gd name="connsiteX8" fmla="*/ 1079278 w 1256823"/>
                      <a:gd name="connsiteY8" fmla="*/ 828103 h 1157001"/>
                      <a:gd name="connsiteX9" fmla="*/ 1002506 w 1256823"/>
                      <a:gd name="connsiteY9" fmla="*/ 598456 h 1157001"/>
                      <a:gd name="connsiteX10" fmla="*/ 1063943 w 1256823"/>
                      <a:gd name="connsiteY10" fmla="*/ 472535 h 1157001"/>
                      <a:gd name="connsiteX11" fmla="*/ 899541 w 1256823"/>
                      <a:gd name="connsiteY11" fmla="*/ 308038 h 1157001"/>
                      <a:gd name="connsiteX12" fmla="*/ 735044 w 1256823"/>
                      <a:gd name="connsiteY12" fmla="*/ 472535 h 1157001"/>
                      <a:gd name="connsiteX13" fmla="*/ 795814 w 1256823"/>
                      <a:gd name="connsiteY13" fmla="*/ 598456 h 1157001"/>
                      <a:gd name="connsiteX14" fmla="*/ 719042 w 1256823"/>
                      <a:gd name="connsiteY14" fmla="*/ 828008 h 1157001"/>
                      <a:gd name="connsiteX15" fmla="*/ 684467 w 1256823"/>
                      <a:gd name="connsiteY15" fmla="*/ 828008 h 1157001"/>
                      <a:gd name="connsiteX16" fmla="*/ 519970 w 1256823"/>
                      <a:gd name="connsiteY16" fmla="*/ 992505 h 1157001"/>
                      <a:gd name="connsiteX17" fmla="*/ 684467 w 1256823"/>
                      <a:gd name="connsiteY17" fmla="*/ 1157002 h 1157001"/>
                      <a:gd name="connsiteX18" fmla="*/ 1092422 w 1256823"/>
                      <a:gd name="connsiteY18" fmla="*/ 1157002 h 1157001"/>
                      <a:gd name="connsiteX19" fmla="*/ 1256824 w 1256823"/>
                      <a:gd name="connsiteY19" fmla="*/ 992505 h 1157001"/>
                      <a:gd name="connsiteX20" fmla="*/ 1093184 w 1256823"/>
                      <a:gd name="connsiteY20" fmla="*/ 828103 h 1157001"/>
                      <a:gd name="connsiteX21" fmla="*/ 899541 w 1256823"/>
                      <a:gd name="connsiteY21" fmla="*/ 391763 h 1157001"/>
                      <a:gd name="connsiteX22" fmla="*/ 980408 w 1256823"/>
                      <a:gd name="connsiteY22" fmla="*/ 472440 h 1157001"/>
                      <a:gd name="connsiteX23" fmla="*/ 899731 w 1256823"/>
                      <a:gd name="connsiteY23" fmla="*/ 553307 h 1157001"/>
                      <a:gd name="connsiteX24" fmla="*/ 818864 w 1256823"/>
                      <a:gd name="connsiteY24" fmla="*/ 472630 h 1157001"/>
                      <a:gd name="connsiteX25" fmla="*/ 818864 w 1256823"/>
                      <a:gd name="connsiteY25" fmla="*/ 472345 h 1157001"/>
                      <a:gd name="connsiteX26" fmla="*/ 899541 w 1256823"/>
                      <a:gd name="connsiteY26" fmla="*/ 391763 h 1157001"/>
                      <a:gd name="connsiteX27" fmla="*/ 872585 w 1256823"/>
                      <a:gd name="connsiteY27" fmla="*/ 634460 h 1157001"/>
                      <a:gd name="connsiteX28" fmla="*/ 926497 w 1256823"/>
                      <a:gd name="connsiteY28" fmla="*/ 634460 h 1157001"/>
                      <a:gd name="connsiteX29" fmla="*/ 991076 w 1256823"/>
                      <a:gd name="connsiteY29" fmla="*/ 828103 h 1157001"/>
                      <a:gd name="connsiteX30" fmla="*/ 808196 w 1256823"/>
                      <a:gd name="connsiteY30" fmla="*/ 828103 h 1157001"/>
                      <a:gd name="connsiteX31" fmla="*/ 872585 w 1256823"/>
                      <a:gd name="connsiteY31" fmla="*/ 634460 h 1157001"/>
                      <a:gd name="connsiteX32" fmla="*/ 1093184 w 1256823"/>
                      <a:gd name="connsiteY32" fmla="*/ 1072325 h 1157001"/>
                      <a:gd name="connsiteX33" fmla="*/ 685229 w 1256823"/>
                      <a:gd name="connsiteY33" fmla="*/ 1072325 h 1157001"/>
                      <a:gd name="connsiteX34" fmla="*/ 608473 w 1256823"/>
                      <a:gd name="connsiteY34" fmla="*/ 987726 h 1157001"/>
                      <a:gd name="connsiteX35" fmla="*/ 685229 w 1256823"/>
                      <a:gd name="connsiteY35" fmla="*/ 910971 h 1157001"/>
                      <a:gd name="connsiteX36" fmla="*/ 1093184 w 1256823"/>
                      <a:gd name="connsiteY36" fmla="*/ 910971 h 1157001"/>
                      <a:gd name="connsiteX37" fmla="*/ 1169940 w 1256823"/>
                      <a:gd name="connsiteY37" fmla="*/ 995569 h 1157001"/>
                      <a:gd name="connsiteX38" fmla="*/ 1093184 w 1256823"/>
                      <a:gd name="connsiteY38" fmla="*/ 1072325 h 1157001"/>
                      <a:gd name="connsiteX39" fmla="*/ 767429 w 1256823"/>
                      <a:gd name="connsiteY39" fmla="*/ 42291 h 1157001"/>
                      <a:gd name="connsiteX40" fmla="*/ 725138 w 1256823"/>
                      <a:gd name="connsiteY40" fmla="*/ 0 h 1157001"/>
                      <a:gd name="connsiteX41" fmla="*/ 42196 w 1256823"/>
                      <a:gd name="connsiteY41" fmla="*/ 0 h 1157001"/>
                      <a:gd name="connsiteX42" fmla="*/ 0 w 1256823"/>
                      <a:gd name="connsiteY42" fmla="*/ 42291 h 1157001"/>
                      <a:gd name="connsiteX43" fmla="*/ 42291 w 1256823"/>
                      <a:gd name="connsiteY43" fmla="*/ 84582 h 1157001"/>
                      <a:gd name="connsiteX44" fmla="*/ 725138 w 1256823"/>
                      <a:gd name="connsiteY44" fmla="*/ 84582 h 1157001"/>
                      <a:gd name="connsiteX45" fmla="*/ 767334 w 1256823"/>
                      <a:gd name="connsiteY45" fmla="*/ 42291 h 115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56823" h="1157001">
                        <a:moveTo>
                          <a:pt x="420910" y="281178"/>
                        </a:moveTo>
                        <a:lnTo>
                          <a:pt x="43720" y="281178"/>
                        </a:lnTo>
                        <a:cubicBezTo>
                          <a:pt x="16859" y="281178"/>
                          <a:pt x="1524" y="296418"/>
                          <a:pt x="1524" y="323374"/>
                        </a:cubicBezTo>
                        <a:cubicBezTo>
                          <a:pt x="1524" y="350330"/>
                          <a:pt x="16764" y="365665"/>
                          <a:pt x="43720" y="365665"/>
                        </a:cubicBezTo>
                        <a:lnTo>
                          <a:pt x="420910" y="365665"/>
                        </a:lnTo>
                        <a:cubicBezTo>
                          <a:pt x="447866" y="365665"/>
                          <a:pt x="463201" y="350425"/>
                          <a:pt x="463201" y="323374"/>
                        </a:cubicBezTo>
                        <a:cubicBezTo>
                          <a:pt x="463201" y="296513"/>
                          <a:pt x="447866" y="281178"/>
                          <a:pt x="420910" y="281178"/>
                        </a:cubicBezTo>
                        <a:close/>
                        <a:moveTo>
                          <a:pt x="1093184" y="828103"/>
                        </a:moveTo>
                        <a:lnTo>
                          <a:pt x="1079278" y="828103"/>
                        </a:lnTo>
                        <a:lnTo>
                          <a:pt x="1002506" y="598456"/>
                        </a:lnTo>
                        <a:cubicBezTo>
                          <a:pt x="1040892" y="566071"/>
                          <a:pt x="1063943" y="520160"/>
                          <a:pt x="1063943" y="472535"/>
                        </a:cubicBezTo>
                        <a:cubicBezTo>
                          <a:pt x="1063943" y="385001"/>
                          <a:pt x="987171" y="308038"/>
                          <a:pt x="899541" y="308038"/>
                        </a:cubicBezTo>
                        <a:cubicBezTo>
                          <a:pt x="812006" y="308038"/>
                          <a:pt x="735044" y="384905"/>
                          <a:pt x="735044" y="472535"/>
                        </a:cubicBezTo>
                        <a:cubicBezTo>
                          <a:pt x="735044" y="520160"/>
                          <a:pt x="758095" y="566261"/>
                          <a:pt x="795814" y="598456"/>
                        </a:cubicBezTo>
                        <a:lnTo>
                          <a:pt x="719042" y="828008"/>
                        </a:lnTo>
                        <a:lnTo>
                          <a:pt x="684467" y="828008"/>
                        </a:lnTo>
                        <a:cubicBezTo>
                          <a:pt x="596932" y="828008"/>
                          <a:pt x="519970" y="904875"/>
                          <a:pt x="519970" y="992505"/>
                        </a:cubicBezTo>
                        <a:cubicBezTo>
                          <a:pt x="519970" y="1086326"/>
                          <a:pt x="590741" y="1157002"/>
                          <a:pt x="684467" y="1157002"/>
                        </a:cubicBezTo>
                        <a:lnTo>
                          <a:pt x="1092422" y="1157002"/>
                        </a:lnTo>
                        <a:cubicBezTo>
                          <a:pt x="1179957" y="1157002"/>
                          <a:pt x="1256824" y="1080230"/>
                          <a:pt x="1256824" y="992505"/>
                        </a:cubicBezTo>
                        <a:cubicBezTo>
                          <a:pt x="1256729" y="904875"/>
                          <a:pt x="1179957" y="828103"/>
                          <a:pt x="1093184" y="828103"/>
                        </a:cubicBezTo>
                        <a:close/>
                        <a:moveTo>
                          <a:pt x="899541" y="391763"/>
                        </a:moveTo>
                        <a:cubicBezTo>
                          <a:pt x="944150" y="391711"/>
                          <a:pt x="980355" y="427831"/>
                          <a:pt x="980408" y="472440"/>
                        </a:cubicBezTo>
                        <a:cubicBezTo>
                          <a:pt x="980460" y="517049"/>
                          <a:pt x="944340" y="553255"/>
                          <a:pt x="899731" y="553307"/>
                        </a:cubicBezTo>
                        <a:cubicBezTo>
                          <a:pt x="855122" y="553360"/>
                          <a:pt x="818916" y="517239"/>
                          <a:pt x="818864" y="472630"/>
                        </a:cubicBezTo>
                        <a:cubicBezTo>
                          <a:pt x="818864" y="472535"/>
                          <a:pt x="818864" y="472440"/>
                          <a:pt x="818864" y="472345"/>
                        </a:cubicBezTo>
                        <a:cubicBezTo>
                          <a:pt x="818864" y="427863"/>
                          <a:pt x="855726" y="391763"/>
                          <a:pt x="899541" y="391763"/>
                        </a:cubicBezTo>
                        <a:close/>
                        <a:moveTo>
                          <a:pt x="872585" y="634460"/>
                        </a:moveTo>
                        <a:cubicBezTo>
                          <a:pt x="890434" y="637425"/>
                          <a:pt x="908649" y="637425"/>
                          <a:pt x="926497" y="634460"/>
                        </a:cubicBezTo>
                        <a:lnTo>
                          <a:pt x="991076" y="828103"/>
                        </a:lnTo>
                        <a:lnTo>
                          <a:pt x="808196" y="828103"/>
                        </a:lnTo>
                        <a:lnTo>
                          <a:pt x="872585" y="634460"/>
                        </a:lnTo>
                        <a:close/>
                        <a:moveTo>
                          <a:pt x="1093184" y="1072325"/>
                        </a:moveTo>
                        <a:lnTo>
                          <a:pt x="685229" y="1072325"/>
                        </a:lnTo>
                        <a:cubicBezTo>
                          <a:pt x="640672" y="1070159"/>
                          <a:pt x="606307" y="1032283"/>
                          <a:pt x="608473" y="987726"/>
                        </a:cubicBezTo>
                        <a:cubicBezTo>
                          <a:pt x="610492" y="946200"/>
                          <a:pt x="643703" y="912990"/>
                          <a:pt x="685229" y="910971"/>
                        </a:cubicBezTo>
                        <a:lnTo>
                          <a:pt x="1093184" y="910971"/>
                        </a:lnTo>
                        <a:cubicBezTo>
                          <a:pt x="1137741" y="913137"/>
                          <a:pt x="1172105" y="951013"/>
                          <a:pt x="1169940" y="995569"/>
                        </a:cubicBezTo>
                        <a:cubicBezTo>
                          <a:pt x="1167921" y="1037095"/>
                          <a:pt x="1134710" y="1070306"/>
                          <a:pt x="1093184" y="1072325"/>
                        </a:cubicBezTo>
                        <a:close/>
                        <a:moveTo>
                          <a:pt x="767429" y="42291"/>
                        </a:moveTo>
                        <a:cubicBezTo>
                          <a:pt x="767429" y="15335"/>
                          <a:pt x="751999" y="0"/>
                          <a:pt x="725138" y="0"/>
                        </a:cubicBezTo>
                        <a:lnTo>
                          <a:pt x="42196" y="0"/>
                        </a:lnTo>
                        <a:cubicBezTo>
                          <a:pt x="15335" y="0"/>
                          <a:pt x="0" y="15335"/>
                          <a:pt x="0" y="42291"/>
                        </a:cubicBezTo>
                        <a:cubicBezTo>
                          <a:pt x="0" y="69247"/>
                          <a:pt x="15335" y="84582"/>
                          <a:pt x="42291" y="84582"/>
                        </a:cubicBezTo>
                        <a:lnTo>
                          <a:pt x="725138" y="84582"/>
                        </a:lnTo>
                        <a:cubicBezTo>
                          <a:pt x="751999" y="84582"/>
                          <a:pt x="767334" y="69056"/>
                          <a:pt x="767334" y="42291"/>
                        </a:cubicBezTo>
                        <a:close/>
                      </a:path>
                    </a:pathLst>
                  </a:custGeom>
                  <a:grp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任意多边形: 形状 109">
                    <a:extLst>
                      <a:ext uri="{FF2B5EF4-FFF2-40B4-BE49-F238E27FC236}">
                        <a16:creationId xmlns:a16="http://schemas.microsoft.com/office/drawing/2014/main" id="{E671FA4C-2E40-9EF9-1E58-1DF2830193E5}"/>
                      </a:ext>
                    </a:extLst>
                  </p:cNvPr>
                  <p:cNvSpPr/>
                  <p:nvPr/>
                </p:nvSpPr>
                <p:spPr>
                  <a:xfrm>
                    <a:off x="2506282" y="7057396"/>
                    <a:ext cx="1045602" cy="1136491"/>
                  </a:xfrm>
                  <a:custGeom>
                    <a:avLst/>
                    <a:gdLst>
                      <a:gd name="connsiteX0" fmla="*/ 661130 w 1333499"/>
                      <a:gd name="connsiteY0" fmla="*/ 1365028 h 1449419"/>
                      <a:gd name="connsiteX1" fmla="*/ 257270 w 1333499"/>
                      <a:gd name="connsiteY1" fmla="*/ 1365028 h 1449419"/>
                      <a:gd name="connsiteX2" fmla="*/ 88202 w 1333499"/>
                      <a:gd name="connsiteY2" fmla="*/ 1233583 h 1449419"/>
                      <a:gd name="connsiteX3" fmla="*/ 88202 w 1333499"/>
                      <a:gd name="connsiteY3" fmla="*/ 214979 h 1449419"/>
                      <a:gd name="connsiteX4" fmla="*/ 257270 w 1333499"/>
                      <a:gd name="connsiteY4" fmla="*/ 83534 h 1449419"/>
                      <a:gd name="connsiteX5" fmla="*/ 1076230 w 1333499"/>
                      <a:gd name="connsiteY5" fmla="*/ 83534 h 1449419"/>
                      <a:gd name="connsiteX6" fmla="*/ 1245299 w 1333499"/>
                      <a:gd name="connsiteY6" fmla="*/ 214979 h 1449419"/>
                      <a:gd name="connsiteX7" fmla="*/ 1245299 w 1333499"/>
                      <a:gd name="connsiteY7" fmla="*/ 541592 h 1449419"/>
                      <a:gd name="connsiteX8" fmla="*/ 1289399 w 1333499"/>
                      <a:gd name="connsiteY8" fmla="*/ 583787 h 1449419"/>
                      <a:gd name="connsiteX9" fmla="*/ 1333500 w 1333499"/>
                      <a:gd name="connsiteY9" fmla="*/ 541592 h 1449419"/>
                      <a:gd name="connsiteX10" fmla="*/ 1333500 w 1333499"/>
                      <a:gd name="connsiteY10" fmla="*/ 214979 h 1449419"/>
                      <a:gd name="connsiteX11" fmla="*/ 1076992 w 1333499"/>
                      <a:gd name="connsiteY11" fmla="*/ 0 h 1449419"/>
                      <a:gd name="connsiteX12" fmla="*/ 256508 w 1333499"/>
                      <a:gd name="connsiteY12" fmla="*/ 0 h 1449419"/>
                      <a:gd name="connsiteX13" fmla="*/ 0 w 1333499"/>
                      <a:gd name="connsiteY13" fmla="*/ 214979 h 1449419"/>
                      <a:gd name="connsiteX14" fmla="*/ 0 w 1333499"/>
                      <a:gd name="connsiteY14" fmla="*/ 1234345 h 1449419"/>
                      <a:gd name="connsiteX15" fmla="*/ 256508 w 1333499"/>
                      <a:gd name="connsiteY15" fmla="*/ 1449419 h 1449419"/>
                      <a:gd name="connsiteX16" fmla="*/ 660368 w 1333499"/>
                      <a:gd name="connsiteY16" fmla="*/ 1449419 h 1449419"/>
                      <a:gd name="connsiteX17" fmla="*/ 704374 w 1333499"/>
                      <a:gd name="connsiteY17" fmla="*/ 1407128 h 1449419"/>
                      <a:gd name="connsiteX18" fmla="*/ 661130 w 1333499"/>
                      <a:gd name="connsiteY18" fmla="*/ 1365028 h 144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33499" h="1449419">
                        <a:moveTo>
                          <a:pt x="661130" y="1365028"/>
                        </a:moveTo>
                        <a:lnTo>
                          <a:pt x="257270" y="1365028"/>
                        </a:lnTo>
                        <a:cubicBezTo>
                          <a:pt x="164306" y="1365028"/>
                          <a:pt x="88202" y="1305973"/>
                          <a:pt x="88202" y="1233583"/>
                        </a:cubicBezTo>
                        <a:lnTo>
                          <a:pt x="88202" y="214979"/>
                        </a:lnTo>
                        <a:cubicBezTo>
                          <a:pt x="88202" y="142875"/>
                          <a:pt x="164306" y="83534"/>
                          <a:pt x="257270" y="83534"/>
                        </a:cubicBezTo>
                        <a:lnTo>
                          <a:pt x="1076230" y="83534"/>
                        </a:lnTo>
                        <a:cubicBezTo>
                          <a:pt x="1169289" y="83534"/>
                          <a:pt x="1245299" y="142685"/>
                          <a:pt x="1245299" y="214979"/>
                        </a:cubicBezTo>
                        <a:lnTo>
                          <a:pt x="1245299" y="541592"/>
                        </a:lnTo>
                        <a:cubicBezTo>
                          <a:pt x="1245299" y="568452"/>
                          <a:pt x="1261301" y="583787"/>
                          <a:pt x="1289399" y="583787"/>
                        </a:cubicBezTo>
                        <a:cubicBezTo>
                          <a:pt x="1317498" y="583787"/>
                          <a:pt x="1333500" y="568547"/>
                          <a:pt x="1333500" y="541592"/>
                        </a:cubicBezTo>
                        <a:lnTo>
                          <a:pt x="1333500" y="214979"/>
                        </a:lnTo>
                        <a:cubicBezTo>
                          <a:pt x="1333310" y="94488"/>
                          <a:pt x="1220438" y="0"/>
                          <a:pt x="1076992" y="0"/>
                        </a:cubicBezTo>
                        <a:lnTo>
                          <a:pt x="256508" y="0"/>
                        </a:lnTo>
                        <a:cubicBezTo>
                          <a:pt x="113062" y="0"/>
                          <a:pt x="0" y="94488"/>
                          <a:pt x="0" y="214979"/>
                        </a:cubicBezTo>
                        <a:lnTo>
                          <a:pt x="0" y="1234345"/>
                        </a:lnTo>
                        <a:cubicBezTo>
                          <a:pt x="0" y="1354931"/>
                          <a:pt x="113062" y="1449419"/>
                          <a:pt x="256508" y="1449419"/>
                        </a:cubicBezTo>
                        <a:lnTo>
                          <a:pt x="660368" y="1449419"/>
                        </a:lnTo>
                        <a:cubicBezTo>
                          <a:pt x="688467" y="1449419"/>
                          <a:pt x="704374" y="1434084"/>
                          <a:pt x="704374" y="1407128"/>
                        </a:cubicBezTo>
                        <a:cubicBezTo>
                          <a:pt x="704374" y="1380173"/>
                          <a:pt x="689134" y="1365028"/>
                          <a:pt x="661130" y="1365028"/>
                        </a:cubicBezTo>
                        <a:close/>
                      </a:path>
                    </a:pathLst>
                  </a:custGeom>
                  <a:grp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106" name="弧形 105">
                <a:extLst>
                  <a:ext uri="{FF2B5EF4-FFF2-40B4-BE49-F238E27FC236}">
                    <a16:creationId xmlns:a16="http://schemas.microsoft.com/office/drawing/2014/main" id="{BD187199-329E-74C9-C215-98E5D266DE7F}"/>
                  </a:ext>
                </a:extLst>
              </p:cNvPr>
              <p:cNvSpPr/>
              <p:nvPr/>
            </p:nvSpPr>
            <p:spPr>
              <a:xfrm>
                <a:off x="2324298" y="3108325"/>
                <a:ext cx="768152" cy="768148"/>
              </a:xfrm>
              <a:prstGeom prst="arc">
                <a:avLst>
                  <a:gd name="adj1" fmla="val 8462759"/>
                  <a:gd name="adj2" fmla="val 18143130"/>
                </a:avLst>
              </a:prstGeom>
              <a:noFill/>
              <a:ln w="12700" cap="flat" cmpd="sng" algn="ctr">
                <a:gradFill flip="none" rotWithShape="1">
                  <a:gsLst>
                    <a:gs pos="0">
                      <a:schemeClr val="accent1"/>
                    </a:gs>
                    <a:gs pos="100000">
                      <a:schemeClr val="accent1">
                        <a:alpha val="0"/>
                      </a:schemeClr>
                    </a:gs>
                  </a:gsLst>
                  <a:lin ang="8100000" scaled="0"/>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90" name="组合 89">
              <a:extLst>
                <a:ext uri="{FF2B5EF4-FFF2-40B4-BE49-F238E27FC236}">
                  <a16:creationId xmlns:a16="http://schemas.microsoft.com/office/drawing/2014/main" id="{B417E69B-8164-2FF9-F38B-922ED0E39DBF}"/>
                </a:ext>
              </a:extLst>
            </p:cNvPr>
            <p:cNvGrpSpPr/>
            <p:nvPr/>
          </p:nvGrpSpPr>
          <p:grpSpPr>
            <a:xfrm>
              <a:off x="5711924" y="3053461"/>
              <a:ext cx="768152" cy="768148"/>
              <a:chOff x="5710874" y="3108325"/>
              <a:chExt cx="768152" cy="768148"/>
            </a:xfrm>
          </p:grpSpPr>
          <p:grpSp>
            <p:nvGrpSpPr>
              <p:cNvPr id="101" name="组合 100">
                <a:extLst>
                  <a:ext uri="{FF2B5EF4-FFF2-40B4-BE49-F238E27FC236}">
                    <a16:creationId xmlns:a16="http://schemas.microsoft.com/office/drawing/2014/main" id="{CFDC820C-ECB7-4CA9-FF9B-54F1AD1ED550}"/>
                  </a:ext>
                </a:extLst>
              </p:cNvPr>
              <p:cNvGrpSpPr/>
              <p:nvPr/>
            </p:nvGrpSpPr>
            <p:grpSpPr>
              <a:xfrm>
                <a:off x="5769958" y="3167407"/>
                <a:ext cx="649984" cy="649984"/>
                <a:chOff x="5771008" y="3154716"/>
                <a:chExt cx="649984" cy="649984"/>
              </a:xfrm>
            </p:grpSpPr>
            <p:sp>
              <p:nvSpPr>
                <p:cNvPr id="103" name="椭圆 102">
                  <a:extLst>
                    <a:ext uri="{FF2B5EF4-FFF2-40B4-BE49-F238E27FC236}">
                      <a16:creationId xmlns:a16="http://schemas.microsoft.com/office/drawing/2014/main" id="{52AA8969-9F8D-E033-007F-0A7BAE39552E}"/>
                    </a:ext>
                  </a:extLst>
                </p:cNvPr>
                <p:cNvSpPr/>
                <p:nvPr/>
              </p:nvSpPr>
              <p:spPr>
                <a:xfrm>
                  <a:off x="5771008" y="3154716"/>
                  <a:ext cx="649984" cy="649984"/>
                </a:xfrm>
                <a:prstGeom prst="ellipse">
                  <a:avLst/>
                </a:prstGeom>
                <a:gradFill flip="none" rotWithShape="1">
                  <a:gsLst>
                    <a:gs pos="3800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04" name="图形 95">
                  <a:extLst>
                    <a:ext uri="{FF2B5EF4-FFF2-40B4-BE49-F238E27FC236}">
                      <a16:creationId xmlns:a16="http://schemas.microsoft.com/office/drawing/2014/main" id="{9ADCD4ED-2669-0338-FCE4-C6251268B10B}"/>
                    </a:ext>
                  </a:extLst>
                </p:cNvPr>
                <p:cNvSpPr/>
                <p:nvPr/>
              </p:nvSpPr>
              <p:spPr>
                <a:xfrm>
                  <a:off x="5923553" y="3303898"/>
                  <a:ext cx="342794" cy="334852"/>
                </a:xfrm>
                <a:custGeom>
                  <a:avLst/>
                  <a:gdLst>
                    <a:gd name="connsiteX0" fmla="*/ 1804458 w 1852083"/>
                    <a:gd name="connsiteY0" fmla="*/ 402167 h 1905000"/>
                    <a:gd name="connsiteX1" fmla="*/ 1677458 w 1852083"/>
                    <a:gd name="connsiteY1" fmla="*/ 111125 h 1905000"/>
                    <a:gd name="connsiteX2" fmla="*/ 1492250 w 1852083"/>
                    <a:gd name="connsiteY2" fmla="*/ 0 h 1905000"/>
                    <a:gd name="connsiteX3" fmla="*/ 359833 w 1852083"/>
                    <a:gd name="connsiteY3" fmla="*/ 0 h 1905000"/>
                    <a:gd name="connsiteX4" fmla="*/ 174625 w 1852083"/>
                    <a:gd name="connsiteY4" fmla="*/ 111125 h 1905000"/>
                    <a:gd name="connsiteX5" fmla="*/ 47625 w 1852083"/>
                    <a:gd name="connsiteY5" fmla="*/ 396875 h 1905000"/>
                    <a:gd name="connsiteX6" fmla="*/ 0 w 1852083"/>
                    <a:gd name="connsiteY6" fmla="*/ 597958 h 1905000"/>
                    <a:gd name="connsiteX7" fmla="*/ 0 w 1852083"/>
                    <a:gd name="connsiteY7" fmla="*/ 1756833 h 1905000"/>
                    <a:gd name="connsiteX8" fmla="*/ 148167 w 1852083"/>
                    <a:gd name="connsiteY8" fmla="*/ 1905000 h 1905000"/>
                    <a:gd name="connsiteX9" fmla="*/ 1703917 w 1852083"/>
                    <a:gd name="connsiteY9" fmla="*/ 1905000 h 1905000"/>
                    <a:gd name="connsiteX10" fmla="*/ 1852083 w 1852083"/>
                    <a:gd name="connsiteY10" fmla="*/ 1756833 h 1905000"/>
                    <a:gd name="connsiteX11" fmla="*/ 1852083 w 1852083"/>
                    <a:gd name="connsiteY11" fmla="*/ 603250 h 1905000"/>
                    <a:gd name="connsiteX12" fmla="*/ 1804458 w 1852083"/>
                    <a:gd name="connsiteY12" fmla="*/ 402167 h 1905000"/>
                    <a:gd name="connsiteX13" fmla="*/ 148167 w 1852083"/>
                    <a:gd name="connsiteY13" fmla="*/ 449792 h 1905000"/>
                    <a:gd name="connsiteX14" fmla="*/ 275167 w 1852083"/>
                    <a:gd name="connsiteY14" fmla="*/ 164042 h 1905000"/>
                    <a:gd name="connsiteX15" fmla="*/ 359833 w 1852083"/>
                    <a:gd name="connsiteY15" fmla="*/ 116417 h 1905000"/>
                    <a:gd name="connsiteX16" fmla="*/ 1497542 w 1852083"/>
                    <a:gd name="connsiteY16" fmla="*/ 116417 h 1905000"/>
                    <a:gd name="connsiteX17" fmla="*/ 1582208 w 1852083"/>
                    <a:gd name="connsiteY17" fmla="*/ 164042 h 1905000"/>
                    <a:gd name="connsiteX18" fmla="*/ 1709208 w 1852083"/>
                    <a:gd name="connsiteY18" fmla="*/ 455083 h 1905000"/>
                    <a:gd name="connsiteX19" fmla="*/ 1719792 w 1852083"/>
                    <a:gd name="connsiteY19" fmla="*/ 481542 h 1905000"/>
                    <a:gd name="connsiteX20" fmla="*/ 137583 w 1852083"/>
                    <a:gd name="connsiteY20" fmla="*/ 481542 h 1905000"/>
                    <a:gd name="connsiteX21" fmla="*/ 148167 w 1852083"/>
                    <a:gd name="connsiteY21" fmla="*/ 449792 h 1905000"/>
                    <a:gd name="connsiteX22" fmla="*/ 1735667 w 1852083"/>
                    <a:gd name="connsiteY22" fmla="*/ 1756833 h 1905000"/>
                    <a:gd name="connsiteX23" fmla="*/ 1703917 w 1852083"/>
                    <a:gd name="connsiteY23" fmla="*/ 1788583 h 1905000"/>
                    <a:gd name="connsiteX24" fmla="*/ 148167 w 1852083"/>
                    <a:gd name="connsiteY24" fmla="*/ 1788583 h 1905000"/>
                    <a:gd name="connsiteX25" fmla="*/ 116417 w 1852083"/>
                    <a:gd name="connsiteY25" fmla="*/ 1756833 h 1905000"/>
                    <a:gd name="connsiteX26" fmla="*/ 116417 w 1852083"/>
                    <a:gd name="connsiteY26" fmla="*/ 597958 h 1905000"/>
                    <a:gd name="connsiteX27" fmla="*/ 1740958 w 1852083"/>
                    <a:gd name="connsiteY27" fmla="*/ 597958 h 1905000"/>
                    <a:gd name="connsiteX28" fmla="*/ 1740958 w 1852083"/>
                    <a:gd name="connsiteY28" fmla="*/ 1756833 h 1905000"/>
                    <a:gd name="connsiteX29" fmla="*/ 635000 w 1852083"/>
                    <a:gd name="connsiteY29" fmla="*/ 1402292 h 1905000"/>
                    <a:gd name="connsiteX30" fmla="*/ 338667 w 1852083"/>
                    <a:gd name="connsiteY30" fmla="*/ 1402292 h 1905000"/>
                    <a:gd name="connsiteX31" fmla="*/ 296333 w 1852083"/>
                    <a:gd name="connsiteY31" fmla="*/ 1418167 h 1905000"/>
                    <a:gd name="connsiteX32" fmla="*/ 280458 w 1852083"/>
                    <a:gd name="connsiteY32" fmla="*/ 1460500 h 1905000"/>
                    <a:gd name="connsiteX33" fmla="*/ 333375 w 1852083"/>
                    <a:gd name="connsiteY33" fmla="*/ 1513417 h 1905000"/>
                    <a:gd name="connsiteX34" fmla="*/ 635000 w 1852083"/>
                    <a:gd name="connsiteY34" fmla="*/ 1513417 h 1905000"/>
                    <a:gd name="connsiteX35" fmla="*/ 677333 w 1852083"/>
                    <a:gd name="connsiteY35" fmla="*/ 1497542 h 1905000"/>
                    <a:gd name="connsiteX36" fmla="*/ 693208 w 1852083"/>
                    <a:gd name="connsiteY36" fmla="*/ 1455208 h 1905000"/>
                    <a:gd name="connsiteX37" fmla="*/ 635000 w 1852083"/>
                    <a:gd name="connsiteY37" fmla="*/ 1402292 h 1905000"/>
                    <a:gd name="connsiteX38" fmla="*/ 825500 w 1852083"/>
                    <a:gd name="connsiteY38" fmla="*/ 1111250 h 1905000"/>
                    <a:gd name="connsiteX39" fmla="*/ 338667 w 1852083"/>
                    <a:gd name="connsiteY39" fmla="*/ 1111250 h 1905000"/>
                    <a:gd name="connsiteX40" fmla="*/ 296333 w 1852083"/>
                    <a:gd name="connsiteY40" fmla="*/ 1127125 h 1905000"/>
                    <a:gd name="connsiteX41" fmla="*/ 280458 w 1852083"/>
                    <a:gd name="connsiteY41" fmla="*/ 1169458 h 1905000"/>
                    <a:gd name="connsiteX42" fmla="*/ 338667 w 1852083"/>
                    <a:gd name="connsiteY42" fmla="*/ 1227667 h 1905000"/>
                    <a:gd name="connsiteX43" fmla="*/ 825500 w 1852083"/>
                    <a:gd name="connsiteY43" fmla="*/ 1227667 h 1905000"/>
                    <a:gd name="connsiteX44" fmla="*/ 883708 w 1852083"/>
                    <a:gd name="connsiteY44" fmla="*/ 1169458 h 1905000"/>
                    <a:gd name="connsiteX45" fmla="*/ 825500 w 1852083"/>
                    <a:gd name="connsiteY45" fmla="*/ 1111250 h 1905000"/>
                    <a:gd name="connsiteX46" fmla="*/ 1460500 w 1852083"/>
                    <a:gd name="connsiteY46" fmla="*/ 1148292 h 1905000"/>
                    <a:gd name="connsiteX47" fmla="*/ 1238250 w 1852083"/>
                    <a:gd name="connsiteY47" fmla="*/ 1386417 h 1905000"/>
                    <a:gd name="connsiteX48" fmla="*/ 1153583 w 1852083"/>
                    <a:gd name="connsiteY48" fmla="*/ 1301750 h 1905000"/>
                    <a:gd name="connsiteX49" fmla="*/ 1074208 w 1852083"/>
                    <a:gd name="connsiteY49" fmla="*/ 1301750 h 1905000"/>
                    <a:gd name="connsiteX50" fmla="*/ 1058333 w 1852083"/>
                    <a:gd name="connsiteY50" fmla="*/ 1338792 h 1905000"/>
                    <a:gd name="connsiteX51" fmla="*/ 1074208 w 1852083"/>
                    <a:gd name="connsiteY51" fmla="*/ 1381125 h 1905000"/>
                    <a:gd name="connsiteX52" fmla="*/ 1201208 w 1852083"/>
                    <a:gd name="connsiteY52" fmla="*/ 1508125 h 1905000"/>
                    <a:gd name="connsiteX53" fmla="*/ 1243542 w 1852083"/>
                    <a:gd name="connsiteY53" fmla="*/ 1524000 h 1905000"/>
                    <a:gd name="connsiteX54" fmla="*/ 1264708 w 1852083"/>
                    <a:gd name="connsiteY54" fmla="*/ 1518708 h 1905000"/>
                    <a:gd name="connsiteX55" fmla="*/ 1285875 w 1852083"/>
                    <a:gd name="connsiteY55" fmla="*/ 1502833 h 1905000"/>
                    <a:gd name="connsiteX56" fmla="*/ 1545167 w 1852083"/>
                    <a:gd name="connsiteY56" fmla="*/ 1227667 h 1905000"/>
                    <a:gd name="connsiteX57" fmla="*/ 1561042 w 1852083"/>
                    <a:gd name="connsiteY57" fmla="*/ 1185333 h 1905000"/>
                    <a:gd name="connsiteX58" fmla="*/ 1539875 w 1852083"/>
                    <a:gd name="connsiteY58" fmla="*/ 1148292 h 1905000"/>
                    <a:gd name="connsiteX59" fmla="*/ 1460500 w 1852083"/>
                    <a:gd name="connsiteY59" fmla="*/ 114829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852083" h="1905000">
                      <a:moveTo>
                        <a:pt x="1804458" y="402167"/>
                      </a:moveTo>
                      <a:lnTo>
                        <a:pt x="1677458" y="111125"/>
                      </a:lnTo>
                      <a:cubicBezTo>
                        <a:pt x="1645708" y="47625"/>
                        <a:pt x="1566333" y="0"/>
                        <a:pt x="1492250" y="0"/>
                      </a:cubicBezTo>
                      <a:lnTo>
                        <a:pt x="359833" y="0"/>
                      </a:lnTo>
                      <a:cubicBezTo>
                        <a:pt x="285750" y="0"/>
                        <a:pt x="206375" y="47625"/>
                        <a:pt x="174625" y="111125"/>
                      </a:cubicBezTo>
                      <a:lnTo>
                        <a:pt x="47625" y="396875"/>
                      </a:lnTo>
                      <a:cubicBezTo>
                        <a:pt x="21167" y="449792"/>
                        <a:pt x="0" y="539750"/>
                        <a:pt x="0" y="597958"/>
                      </a:cubicBezTo>
                      <a:lnTo>
                        <a:pt x="0" y="1756833"/>
                      </a:lnTo>
                      <a:cubicBezTo>
                        <a:pt x="0" y="1836208"/>
                        <a:pt x="68792" y="1905000"/>
                        <a:pt x="148167" y="1905000"/>
                      </a:cubicBezTo>
                      <a:lnTo>
                        <a:pt x="1703917" y="1905000"/>
                      </a:lnTo>
                      <a:cubicBezTo>
                        <a:pt x="1783292" y="1905000"/>
                        <a:pt x="1852083" y="1836208"/>
                        <a:pt x="1852083" y="1756833"/>
                      </a:cubicBezTo>
                      <a:lnTo>
                        <a:pt x="1852083" y="603250"/>
                      </a:lnTo>
                      <a:cubicBezTo>
                        <a:pt x="1852083" y="545042"/>
                        <a:pt x="1830917" y="455083"/>
                        <a:pt x="1804458" y="402167"/>
                      </a:cubicBezTo>
                      <a:close/>
                      <a:moveTo>
                        <a:pt x="148167" y="449792"/>
                      </a:moveTo>
                      <a:lnTo>
                        <a:pt x="275167" y="164042"/>
                      </a:lnTo>
                      <a:cubicBezTo>
                        <a:pt x="291042" y="137583"/>
                        <a:pt x="328083" y="116417"/>
                        <a:pt x="359833" y="116417"/>
                      </a:cubicBezTo>
                      <a:lnTo>
                        <a:pt x="1497542" y="116417"/>
                      </a:lnTo>
                      <a:cubicBezTo>
                        <a:pt x="1524000" y="116417"/>
                        <a:pt x="1566333" y="142875"/>
                        <a:pt x="1582208" y="164042"/>
                      </a:cubicBezTo>
                      <a:lnTo>
                        <a:pt x="1709208" y="455083"/>
                      </a:lnTo>
                      <a:cubicBezTo>
                        <a:pt x="1714500" y="460375"/>
                        <a:pt x="1714500" y="470958"/>
                        <a:pt x="1719792" y="481542"/>
                      </a:cubicBezTo>
                      <a:lnTo>
                        <a:pt x="137583" y="481542"/>
                      </a:lnTo>
                      <a:cubicBezTo>
                        <a:pt x="142875" y="470958"/>
                        <a:pt x="148167" y="460375"/>
                        <a:pt x="148167" y="449792"/>
                      </a:cubicBezTo>
                      <a:close/>
                      <a:moveTo>
                        <a:pt x="1735667" y="1756833"/>
                      </a:moveTo>
                      <a:cubicBezTo>
                        <a:pt x="1735667" y="1778000"/>
                        <a:pt x="1719792" y="1788583"/>
                        <a:pt x="1703917" y="1788583"/>
                      </a:cubicBezTo>
                      <a:lnTo>
                        <a:pt x="148167" y="1788583"/>
                      </a:lnTo>
                      <a:cubicBezTo>
                        <a:pt x="127000" y="1788583"/>
                        <a:pt x="116417" y="1772708"/>
                        <a:pt x="116417" y="1756833"/>
                      </a:cubicBezTo>
                      <a:lnTo>
                        <a:pt x="116417" y="597958"/>
                      </a:lnTo>
                      <a:lnTo>
                        <a:pt x="1740958" y="597958"/>
                      </a:lnTo>
                      <a:lnTo>
                        <a:pt x="1740958" y="1756833"/>
                      </a:lnTo>
                      <a:close/>
                      <a:moveTo>
                        <a:pt x="635000" y="1402292"/>
                      </a:moveTo>
                      <a:lnTo>
                        <a:pt x="338667" y="1402292"/>
                      </a:lnTo>
                      <a:cubicBezTo>
                        <a:pt x="322792" y="1402292"/>
                        <a:pt x="306917" y="1407583"/>
                        <a:pt x="296333" y="1418167"/>
                      </a:cubicBezTo>
                      <a:cubicBezTo>
                        <a:pt x="285750" y="1428750"/>
                        <a:pt x="280458" y="1444625"/>
                        <a:pt x="280458" y="1460500"/>
                      </a:cubicBezTo>
                      <a:cubicBezTo>
                        <a:pt x="280458" y="1492250"/>
                        <a:pt x="306917" y="1513417"/>
                        <a:pt x="333375" y="1513417"/>
                      </a:cubicBezTo>
                      <a:lnTo>
                        <a:pt x="635000" y="1513417"/>
                      </a:lnTo>
                      <a:cubicBezTo>
                        <a:pt x="650875" y="1513417"/>
                        <a:pt x="666750" y="1508125"/>
                        <a:pt x="677333" y="1497542"/>
                      </a:cubicBezTo>
                      <a:cubicBezTo>
                        <a:pt x="687917" y="1486958"/>
                        <a:pt x="693208" y="1471083"/>
                        <a:pt x="693208" y="1455208"/>
                      </a:cubicBezTo>
                      <a:cubicBezTo>
                        <a:pt x="693208" y="1428750"/>
                        <a:pt x="666750" y="1402292"/>
                        <a:pt x="635000" y="1402292"/>
                      </a:cubicBezTo>
                      <a:close/>
                      <a:moveTo>
                        <a:pt x="825500" y="1111250"/>
                      </a:moveTo>
                      <a:lnTo>
                        <a:pt x="338667" y="1111250"/>
                      </a:lnTo>
                      <a:cubicBezTo>
                        <a:pt x="322792" y="1111250"/>
                        <a:pt x="306917" y="1116542"/>
                        <a:pt x="296333" y="1127125"/>
                      </a:cubicBezTo>
                      <a:cubicBezTo>
                        <a:pt x="285750" y="1137708"/>
                        <a:pt x="280458" y="1153583"/>
                        <a:pt x="280458" y="1169458"/>
                      </a:cubicBezTo>
                      <a:cubicBezTo>
                        <a:pt x="280458" y="1201208"/>
                        <a:pt x="306917" y="1222375"/>
                        <a:pt x="338667" y="1227667"/>
                      </a:cubicBezTo>
                      <a:lnTo>
                        <a:pt x="825500" y="1227667"/>
                      </a:lnTo>
                      <a:cubicBezTo>
                        <a:pt x="857250" y="1227667"/>
                        <a:pt x="883708" y="1201208"/>
                        <a:pt x="883708" y="1169458"/>
                      </a:cubicBezTo>
                      <a:cubicBezTo>
                        <a:pt x="883708" y="1137708"/>
                        <a:pt x="857250" y="1111250"/>
                        <a:pt x="825500" y="1111250"/>
                      </a:cubicBezTo>
                      <a:close/>
                      <a:moveTo>
                        <a:pt x="1460500" y="1148292"/>
                      </a:moveTo>
                      <a:lnTo>
                        <a:pt x="1238250" y="1386417"/>
                      </a:lnTo>
                      <a:lnTo>
                        <a:pt x="1153583" y="1301750"/>
                      </a:lnTo>
                      <a:cubicBezTo>
                        <a:pt x="1132417" y="1280583"/>
                        <a:pt x="1095375" y="1280583"/>
                        <a:pt x="1074208" y="1301750"/>
                      </a:cubicBezTo>
                      <a:cubicBezTo>
                        <a:pt x="1063625" y="1312333"/>
                        <a:pt x="1058333" y="1322917"/>
                        <a:pt x="1058333" y="1338792"/>
                      </a:cubicBezTo>
                      <a:cubicBezTo>
                        <a:pt x="1058333" y="1354667"/>
                        <a:pt x="1063625" y="1370542"/>
                        <a:pt x="1074208" y="1381125"/>
                      </a:cubicBezTo>
                      <a:lnTo>
                        <a:pt x="1201208" y="1508125"/>
                      </a:lnTo>
                      <a:cubicBezTo>
                        <a:pt x="1211792" y="1518708"/>
                        <a:pt x="1227667" y="1524000"/>
                        <a:pt x="1243542" y="1524000"/>
                      </a:cubicBezTo>
                      <a:cubicBezTo>
                        <a:pt x="1248833" y="1524000"/>
                        <a:pt x="1259417" y="1524000"/>
                        <a:pt x="1264708" y="1518708"/>
                      </a:cubicBezTo>
                      <a:cubicBezTo>
                        <a:pt x="1275292" y="1513417"/>
                        <a:pt x="1280583" y="1513417"/>
                        <a:pt x="1285875" y="1502833"/>
                      </a:cubicBezTo>
                      <a:lnTo>
                        <a:pt x="1545167" y="1227667"/>
                      </a:lnTo>
                      <a:cubicBezTo>
                        <a:pt x="1555750" y="1217083"/>
                        <a:pt x="1561042" y="1201208"/>
                        <a:pt x="1561042" y="1185333"/>
                      </a:cubicBezTo>
                      <a:cubicBezTo>
                        <a:pt x="1561042" y="1169458"/>
                        <a:pt x="1555750" y="1153583"/>
                        <a:pt x="1539875" y="1148292"/>
                      </a:cubicBezTo>
                      <a:cubicBezTo>
                        <a:pt x="1513417" y="1121833"/>
                        <a:pt x="1481667" y="1127125"/>
                        <a:pt x="1460500" y="1148292"/>
                      </a:cubicBezTo>
                      <a:close/>
                    </a:path>
                  </a:pathLst>
                </a:custGeom>
                <a:solidFill>
                  <a:schemeClr val="bg1"/>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dirty="0"/>
                </a:p>
              </p:txBody>
            </p:sp>
          </p:grpSp>
          <p:sp>
            <p:nvSpPr>
              <p:cNvPr id="102" name="弧形 101">
                <a:extLst>
                  <a:ext uri="{FF2B5EF4-FFF2-40B4-BE49-F238E27FC236}">
                    <a16:creationId xmlns:a16="http://schemas.microsoft.com/office/drawing/2014/main" id="{9B6A2729-9548-E1EF-7AA6-9292D696D13C}"/>
                  </a:ext>
                </a:extLst>
              </p:cNvPr>
              <p:cNvSpPr/>
              <p:nvPr/>
            </p:nvSpPr>
            <p:spPr>
              <a:xfrm>
                <a:off x="5710874" y="3108325"/>
                <a:ext cx="768152" cy="768148"/>
              </a:xfrm>
              <a:prstGeom prst="arc">
                <a:avLst>
                  <a:gd name="adj1" fmla="val 8462759"/>
                  <a:gd name="adj2" fmla="val 18143130"/>
                </a:avLst>
              </a:prstGeom>
              <a:noFill/>
              <a:ln w="12700" cap="flat" cmpd="sng" algn="ctr">
                <a:gradFill flip="none" rotWithShape="1">
                  <a:gsLst>
                    <a:gs pos="0">
                      <a:schemeClr val="accent1"/>
                    </a:gs>
                    <a:gs pos="100000">
                      <a:schemeClr val="accent1">
                        <a:alpha val="0"/>
                      </a:schemeClr>
                    </a:gs>
                  </a:gsLst>
                  <a:lin ang="8100000" scaled="0"/>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91" name="组合 90">
              <a:extLst>
                <a:ext uri="{FF2B5EF4-FFF2-40B4-BE49-F238E27FC236}">
                  <a16:creationId xmlns:a16="http://schemas.microsoft.com/office/drawing/2014/main" id="{950BB6DE-0B26-72BE-E8EA-603479B481E8}"/>
                </a:ext>
              </a:extLst>
            </p:cNvPr>
            <p:cNvGrpSpPr/>
            <p:nvPr/>
          </p:nvGrpSpPr>
          <p:grpSpPr>
            <a:xfrm>
              <a:off x="9048373" y="3053461"/>
              <a:ext cx="768152" cy="768148"/>
              <a:chOff x="9097450" y="3108325"/>
              <a:chExt cx="768152" cy="768148"/>
            </a:xfrm>
          </p:grpSpPr>
          <p:grpSp>
            <p:nvGrpSpPr>
              <p:cNvPr id="92" name="组合 91">
                <a:extLst>
                  <a:ext uri="{FF2B5EF4-FFF2-40B4-BE49-F238E27FC236}">
                    <a16:creationId xmlns:a16="http://schemas.microsoft.com/office/drawing/2014/main" id="{18C3B56D-46FC-4999-E3AE-E31BA898E7F7}"/>
                  </a:ext>
                </a:extLst>
              </p:cNvPr>
              <p:cNvGrpSpPr/>
              <p:nvPr/>
            </p:nvGrpSpPr>
            <p:grpSpPr>
              <a:xfrm>
                <a:off x="9156535" y="3167407"/>
                <a:ext cx="649983" cy="649984"/>
                <a:chOff x="5572891" y="3905752"/>
                <a:chExt cx="526642" cy="526642"/>
              </a:xfrm>
            </p:grpSpPr>
            <p:sp>
              <p:nvSpPr>
                <p:cNvPr id="94" name="椭圆 93">
                  <a:extLst>
                    <a:ext uri="{FF2B5EF4-FFF2-40B4-BE49-F238E27FC236}">
                      <a16:creationId xmlns:a16="http://schemas.microsoft.com/office/drawing/2014/main" id="{8A3B0792-3C4E-B5A5-BC6B-B2A0115D2454}"/>
                    </a:ext>
                  </a:extLst>
                </p:cNvPr>
                <p:cNvSpPr/>
                <p:nvPr/>
              </p:nvSpPr>
              <p:spPr>
                <a:xfrm>
                  <a:off x="5572891" y="3905752"/>
                  <a:ext cx="526642" cy="526642"/>
                </a:xfrm>
                <a:prstGeom prst="ellipse">
                  <a:avLst/>
                </a:prstGeom>
                <a:gradFill flip="none" rotWithShape="1">
                  <a:gsLst>
                    <a:gs pos="3800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dirty="0"/>
                </a:p>
              </p:txBody>
            </p:sp>
            <p:grpSp>
              <p:nvGrpSpPr>
                <p:cNvPr id="95" name="图形 52">
                  <a:extLst>
                    <a:ext uri="{FF2B5EF4-FFF2-40B4-BE49-F238E27FC236}">
                      <a16:creationId xmlns:a16="http://schemas.microsoft.com/office/drawing/2014/main" id="{76DD6A88-194A-1225-3BB8-26597A74B993}"/>
                    </a:ext>
                  </a:extLst>
                </p:cNvPr>
                <p:cNvGrpSpPr/>
                <p:nvPr/>
              </p:nvGrpSpPr>
              <p:grpSpPr>
                <a:xfrm>
                  <a:off x="5704066" y="4033584"/>
                  <a:ext cx="264296" cy="256054"/>
                  <a:chOff x="7896209" y="4829864"/>
                  <a:chExt cx="1225062" cy="1214982"/>
                </a:xfrm>
                <a:solidFill>
                  <a:schemeClr val="bg1"/>
                </a:solidFill>
              </p:grpSpPr>
              <p:sp>
                <p:nvSpPr>
                  <p:cNvPr id="96" name="任意多边形: 形状 95">
                    <a:extLst>
                      <a:ext uri="{FF2B5EF4-FFF2-40B4-BE49-F238E27FC236}">
                        <a16:creationId xmlns:a16="http://schemas.microsoft.com/office/drawing/2014/main" id="{C6C62A9A-E81D-FF77-42F5-B5539E33925E}"/>
                      </a:ext>
                    </a:extLst>
                  </p:cNvPr>
                  <p:cNvSpPr/>
                  <p:nvPr/>
                </p:nvSpPr>
                <p:spPr>
                  <a:xfrm>
                    <a:off x="8025719" y="5416073"/>
                    <a:ext cx="966046" cy="60456"/>
                  </a:xfrm>
                  <a:custGeom>
                    <a:avLst/>
                    <a:gdLst>
                      <a:gd name="connsiteX0" fmla="*/ 880016 w 966046"/>
                      <a:gd name="connsiteY0" fmla="*/ 0 h 60456"/>
                      <a:gd name="connsiteX1" fmla="*/ 86018 w 966046"/>
                      <a:gd name="connsiteY1" fmla="*/ 0 h 60456"/>
                      <a:gd name="connsiteX2" fmla="*/ 0 w 966046"/>
                      <a:gd name="connsiteY2" fmla="*/ 30209 h 60456"/>
                      <a:gd name="connsiteX3" fmla="*/ 86018 w 966046"/>
                      <a:gd name="connsiteY3" fmla="*/ 60456 h 60456"/>
                      <a:gd name="connsiteX4" fmla="*/ 879990 w 966046"/>
                      <a:gd name="connsiteY4" fmla="*/ 60456 h 60456"/>
                      <a:gd name="connsiteX5" fmla="*/ 966047 w 966046"/>
                      <a:gd name="connsiteY5" fmla="*/ 30209 h 60456"/>
                      <a:gd name="connsiteX6" fmla="*/ 880016 w 966046"/>
                      <a:gd name="connsiteY6" fmla="*/ 0 h 6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6046" h="60456">
                        <a:moveTo>
                          <a:pt x="880016" y="0"/>
                        </a:moveTo>
                        <a:lnTo>
                          <a:pt x="86018" y="0"/>
                        </a:lnTo>
                        <a:cubicBezTo>
                          <a:pt x="38493" y="0"/>
                          <a:pt x="0" y="13576"/>
                          <a:pt x="0" y="30209"/>
                        </a:cubicBezTo>
                        <a:cubicBezTo>
                          <a:pt x="0" y="46848"/>
                          <a:pt x="38506" y="60456"/>
                          <a:pt x="86018" y="60456"/>
                        </a:cubicBezTo>
                        <a:lnTo>
                          <a:pt x="879990" y="60456"/>
                        </a:lnTo>
                        <a:cubicBezTo>
                          <a:pt x="927579" y="60456"/>
                          <a:pt x="966047" y="46881"/>
                          <a:pt x="966047" y="30209"/>
                        </a:cubicBezTo>
                        <a:cubicBezTo>
                          <a:pt x="966047" y="13557"/>
                          <a:pt x="927617" y="0"/>
                          <a:pt x="880016" y="0"/>
                        </a:cubicBezTo>
                        <a:close/>
                      </a:path>
                    </a:pathLst>
                  </a:custGeom>
                  <a:grpFill/>
                  <a:ln w="125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任意多边形: 形状 96">
                    <a:extLst>
                      <a:ext uri="{FF2B5EF4-FFF2-40B4-BE49-F238E27FC236}">
                        <a16:creationId xmlns:a16="http://schemas.microsoft.com/office/drawing/2014/main" id="{840A0F9A-1AAE-8194-D7A5-19FB195D4BA3}"/>
                      </a:ext>
                    </a:extLst>
                  </p:cNvPr>
                  <p:cNvSpPr/>
                  <p:nvPr/>
                </p:nvSpPr>
                <p:spPr>
                  <a:xfrm>
                    <a:off x="8567869" y="5053220"/>
                    <a:ext cx="522414" cy="976551"/>
                  </a:xfrm>
                  <a:custGeom>
                    <a:avLst/>
                    <a:gdLst>
                      <a:gd name="connsiteX0" fmla="*/ 60534 w 522414"/>
                      <a:gd name="connsiteY0" fmla="*/ 889568 h 976551"/>
                      <a:gd name="connsiteX1" fmla="*/ 60534 w 522414"/>
                      <a:gd name="connsiteY1" fmla="*/ 86900 h 976551"/>
                      <a:gd name="connsiteX2" fmla="*/ 30299 w 522414"/>
                      <a:gd name="connsiteY2" fmla="*/ 0 h 976551"/>
                      <a:gd name="connsiteX3" fmla="*/ 0 w 522414"/>
                      <a:gd name="connsiteY3" fmla="*/ 86900 h 976551"/>
                      <a:gd name="connsiteX4" fmla="*/ 0 w 522414"/>
                      <a:gd name="connsiteY4" fmla="*/ 889568 h 976551"/>
                      <a:gd name="connsiteX5" fmla="*/ 30241 w 522414"/>
                      <a:gd name="connsiteY5" fmla="*/ 976552 h 976551"/>
                      <a:gd name="connsiteX6" fmla="*/ 60483 w 522414"/>
                      <a:gd name="connsiteY6" fmla="*/ 889568 h 976551"/>
                      <a:gd name="connsiteX7" fmla="*/ 60534 w 522414"/>
                      <a:gd name="connsiteY7" fmla="*/ 889568 h 976551"/>
                      <a:gd name="connsiteX8" fmla="*/ 492187 w 522414"/>
                      <a:gd name="connsiteY8" fmla="*/ 362853 h 976551"/>
                      <a:gd name="connsiteX9" fmla="*/ 473281 w 522414"/>
                      <a:gd name="connsiteY9" fmla="*/ 362853 h 976551"/>
                      <a:gd name="connsiteX10" fmla="*/ 443053 w 522414"/>
                      <a:gd name="connsiteY10" fmla="*/ 393081 h 976551"/>
                      <a:gd name="connsiteX11" fmla="*/ 473281 w 522414"/>
                      <a:gd name="connsiteY11" fmla="*/ 423310 h 976551"/>
                      <a:gd name="connsiteX12" fmla="*/ 492187 w 522414"/>
                      <a:gd name="connsiteY12" fmla="*/ 423310 h 976551"/>
                      <a:gd name="connsiteX13" fmla="*/ 522415 w 522414"/>
                      <a:gd name="connsiteY13" fmla="*/ 393081 h 976551"/>
                      <a:gd name="connsiteX14" fmla="*/ 492187 w 522414"/>
                      <a:gd name="connsiteY14" fmla="*/ 362853 h 97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414" h="976551">
                        <a:moveTo>
                          <a:pt x="60534" y="889568"/>
                        </a:moveTo>
                        <a:lnTo>
                          <a:pt x="60534" y="86900"/>
                        </a:lnTo>
                        <a:cubicBezTo>
                          <a:pt x="60534" y="38860"/>
                          <a:pt x="46959" y="0"/>
                          <a:pt x="30299" y="0"/>
                        </a:cubicBezTo>
                        <a:cubicBezTo>
                          <a:pt x="13641" y="0"/>
                          <a:pt x="0" y="38860"/>
                          <a:pt x="0" y="86900"/>
                        </a:cubicBezTo>
                        <a:lnTo>
                          <a:pt x="0" y="889568"/>
                        </a:lnTo>
                        <a:cubicBezTo>
                          <a:pt x="0" y="937666"/>
                          <a:pt x="13576" y="976552"/>
                          <a:pt x="30241" y="976552"/>
                        </a:cubicBezTo>
                        <a:cubicBezTo>
                          <a:pt x="46901" y="976552"/>
                          <a:pt x="60483" y="937639"/>
                          <a:pt x="60483" y="889568"/>
                        </a:cubicBezTo>
                        <a:lnTo>
                          <a:pt x="60534" y="889568"/>
                        </a:lnTo>
                        <a:close/>
                        <a:moveTo>
                          <a:pt x="492187" y="362853"/>
                        </a:moveTo>
                        <a:lnTo>
                          <a:pt x="473281" y="362853"/>
                        </a:lnTo>
                        <a:cubicBezTo>
                          <a:pt x="456586" y="362853"/>
                          <a:pt x="443053" y="376388"/>
                          <a:pt x="443053" y="393081"/>
                        </a:cubicBezTo>
                        <a:cubicBezTo>
                          <a:pt x="443053" y="409776"/>
                          <a:pt x="456586" y="423310"/>
                          <a:pt x="473281" y="423310"/>
                        </a:cubicBezTo>
                        <a:lnTo>
                          <a:pt x="492187" y="423310"/>
                        </a:lnTo>
                        <a:cubicBezTo>
                          <a:pt x="508882" y="423310"/>
                          <a:pt x="522415" y="409776"/>
                          <a:pt x="522415" y="393081"/>
                        </a:cubicBezTo>
                        <a:cubicBezTo>
                          <a:pt x="522415" y="376388"/>
                          <a:pt x="508882" y="362853"/>
                          <a:pt x="492187" y="362853"/>
                        </a:cubicBezTo>
                        <a:close/>
                      </a:path>
                    </a:pathLst>
                  </a:custGeom>
                  <a:grpFill/>
                  <a:ln w="125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98" name="任意多边形: 形状 97">
                    <a:extLst>
                      <a:ext uri="{FF2B5EF4-FFF2-40B4-BE49-F238E27FC236}">
                        <a16:creationId xmlns:a16="http://schemas.microsoft.com/office/drawing/2014/main" id="{9DAF71B2-F3CA-6975-175B-E637A733E856}"/>
                      </a:ext>
                    </a:extLst>
                  </p:cNvPr>
                  <p:cNvSpPr/>
                  <p:nvPr/>
                </p:nvSpPr>
                <p:spPr>
                  <a:xfrm>
                    <a:off x="8567965" y="4954655"/>
                    <a:ext cx="60443" cy="79348"/>
                  </a:xfrm>
                  <a:custGeom>
                    <a:avLst/>
                    <a:gdLst>
                      <a:gd name="connsiteX0" fmla="*/ 0 w 60443"/>
                      <a:gd name="connsiteY0" fmla="*/ 30221 h 79348"/>
                      <a:gd name="connsiteX1" fmla="*/ 0 w 60443"/>
                      <a:gd name="connsiteY1" fmla="*/ 49127 h 79348"/>
                      <a:gd name="connsiteX2" fmla="*/ 30221 w 60443"/>
                      <a:gd name="connsiteY2" fmla="*/ 79349 h 79348"/>
                      <a:gd name="connsiteX3" fmla="*/ 60444 w 60443"/>
                      <a:gd name="connsiteY3" fmla="*/ 49127 h 79348"/>
                      <a:gd name="connsiteX4" fmla="*/ 60444 w 60443"/>
                      <a:gd name="connsiteY4" fmla="*/ 30221 h 79348"/>
                      <a:gd name="connsiteX5" fmla="*/ 30221 w 60443"/>
                      <a:gd name="connsiteY5" fmla="*/ 0 h 79348"/>
                      <a:gd name="connsiteX6" fmla="*/ 0 w 60443"/>
                      <a:gd name="connsiteY6" fmla="*/ 30221 h 7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43" h="79348">
                        <a:moveTo>
                          <a:pt x="0" y="30221"/>
                        </a:moveTo>
                        <a:lnTo>
                          <a:pt x="0" y="49127"/>
                        </a:lnTo>
                        <a:cubicBezTo>
                          <a:pt x="0" y="65818"/>
                          <a:pt x="13530" y="79349"/>
                          <a:pt x="30221" y="79349"/>
                        </a:cubicBezTo>
                        <a:cubicBezTo>
                          <a:pt x="46913" y="79349"/>
                          <a:pt x="60444" y="65818"/>
                          <a:pt x="60444" y="49127"/>
                        </a:cubicBezTo>
                        <a:lnTo>
                          <a:pt x="60444" y="30221"/>
                        </a:lnTo>
                        <a:cubicBezTo>
                          <a:pt x="60444" y="13530"/>
                          <a:pt x="46913" y="0"/>
                          <a:pt x="30221" y="0"/>
                        </a:cubicBezTo>
                        <a:cubicBezTo>
                          <a:pt x="13530" y="0"/>
                          <a:pt x="0" y="13530"/>
                          <a:pt x="0" y="30221"/>
                        </a:cubicBezTo>
                        <a:close/>
                      </a:path>
                    </a:pathLst>
                  </a:custGeom>
                  <a:grpFill/>
                  <a:ln w="125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任意多边形: 形状 98">
                    <a:extLst>
                      <a:ext uri="{FF2B5EF4-FFF2-40B4-BE49-F238E27FC236}">
                        <a16:creationId xmlns:a16="http://schemas.microsoft.com/office/drawing/2014/main" id="{74DC24DA-0ED0-508B-14F4-465DCC67F2B3}"/>
                      </a:ext>
                    </a:extLst>
                  </p:cNvPr>
                  <p:cNvSpPr/>
                  <p:nvPr/>
                </p:nvSpPr>
                <p:spPr>
                  <a:xfrm>
                    <a:off x="7896209" y="4829864"/>
                    <a:ext cx="1225062" cy="1214982"/>
                  </a:xfrm>
                  <a:custGeom>
                    <a:avLst/>
                    <a:gdLst>
                      <a:gd name="connsiteX0" fmla="*/ 664634 w 1225063"/>
                      <a:gd name="connsiteY0" fmla="*/ 2284 h 1214981"/>
                      <a:gd name="connsiteX1" fmla="*/ 2260 w 1225063"/>
                      <a:gd name="connsiteY1" fmla="*/ 555061 h 1214981"/>
                      <a:gd name="connsiteX2" fmla="*/ 560818 w 1225063"/>
                      <a:gd name="connsiteY2" fmla="*/ 1212711 h 1214981"/>
                      <a:gd name="connsiteX3" fmla="*/ 695371 w 1225063"/>
                      <a:gd name="connsiteY3" fmla="*/ 1209538 h 1214981"/>
                      <a:gd name="connsiteX4" fmla="*/ 774855 w 1225063"/>
                      <a:gd name="connsiteY4" fmla="*/ 1193362 h 1214981"/>
                      <a:gd name="connsiteX5" fmla="*/ 802109 w 1225063"/>
                      <a:gd name="connsiteY5" fmla="*/ 1159844 h 1214981"/>
                      <a:gd name="connsiteX6" fmla="*/ 777989 w 1225063"/>
                      <a:gd name="connsiteY6" fmla="*/ 1124016 h 1214981"/>
                      <a:gd name="connsiteX7" fmla="*/ 854107 w 1225063"/>
                      <a:gd name="connsiteY7" fmla="*/ 983064 h 1214981"/>
                      <a:gd name="connsiteX8" fmla="*/ 940678 w 1225063"/>
                      <a:gd name="connsiteY8" fmla="*/ 1034521 h 1214981"/>
                      <a:gd name="connsiteX9" fmla="*/ 940678 w 1225063"/>
                      <a:gd name="connsiteY9" fmla="*/ 1078120 h 1214981"/>
                      <a:gd name="connsiteX10" fmla="*/ 992599 w 1225063"/>
                      <a:gd name="connsiteY10" fmla="*/ 1084441 h 1214981"/>
                      <a:gd name="connsiteX11" fmla="*/ 1222793 w 1225063"/>
                      <a:gd name="connsiteY11" fmla="*/ 659856 h 1214981"/>
                      <a:gd name="connsiteX12" fmla="*/ 664634 w 1225063"/>
                      <a:gd name="connsiteY12" fmla="*/ 2284 h 1214981"/>
                      <a:gd name="connsiteX13" fmla="*/ 658313 w 1225063"/>
                      <a:gd name="connsiteY13" fmla="*/ 75440 h 1214981"/>
                      <a:gd name="connsiteX14" fmla="*/ 721441 w 1225063"/>
                      <a:gd name="connsiteY14" fmla="*/ 81292 h 1214981"/>
                      <a:gd name="connsiteX15" fmla="*/ 812061 w 1225063"/>
                      <a:gd name="connsiteY15" fmla="*/ 259011 h 1214981"/>
                      <a:gd name="connsiteX16" fmla="*/ 401554 w 1225063"/>
                      <a:gd name="connsiteY16" fmla="*/ 257492 h 1214981"/>
                      <a:gd name="connsiteX17" fmla="*/ 484507 w 1225063"/>
                      <a:gd name="connsiteY17" fmla="*/ 86506 h 1214981"/>
                      <a:gd name="connsiteX18" fmla="*/ 658313 w 1225063"/>
                      <a:gd name="connsiteY18" fmla="*/ 75427 h 1214981"/>
                      <a:gd name="connsiteX19" fmla="*/ 658313 w 1225063"/>
                      <a:gd name="connsiteY19" fmla="*/ 75440 h 1214981"/>
                      <a:gd name="connsiteX20" fmla="*/ 418651 w 1225063"/>
                      <a:gd name="connsiteY20" fmla="*/ 108983 h 1214981"/>
                      <a:gd name="connsiteX21" fmla="*/ 354828 w 1225063"/>
                      <a:gd name="connsiteY21" fmla="*/ 230663 h 1214981"/>
                      <a:gd name="connsiteX22" fmla="*/ 281677 w 1225063"/>
                      <a:gd name="connsiteY22" fmla="*/ 183801 h 1214981"/>
                      <a:gd name="connsiteX23" fmla="*/ 418683 w 1225063"/>
                      <a:gd name="connsiteY23" fmla="*/ 108983 h 1214981"/>
                      <a:gd name="connsiteX24" fmla="*/ 418651 w 1225063"/>
                      <a:gd name="connsiteY24" fmla="*/ 108983 h 1214981"/>
                      <a:gd name="connsiteX25" fmla="*/ 76060 w 1225063"/>
                      <a:gd name="connsiteY25" fmla="*/ 561428 h 1214981"/>
                      <a:gd name="connsiteX26" fmla="*/ 239766 w 1225063"/>
                      <a:gd name="connsiteY26" fmla="*/ 221966 h 1214981"/>
                      <a:gd name="connsiteX27" fmla="*/ 338548 w 1225063"/>
                      <a:gd name="connsiteY27" fmla="*/ 284618 h 1214981"/>
                      <a:gd name="connsiteX28" fmla="*/ 342037 w 1225063"/>
                      <a:gd name="connsiteY28" fmla="*/ 935920 h 1214981"/>
                      <a:gd name="connsiteX29" fmla="*/ 244826 w 1225063"/>
                      <a:gd name="connsiteY29" fmla="*/ 996704 h 1214981"/>
                      <a:gd name="connsiteX30" fmla="*/ 76060 w 1225063"/>
                      <a:gd name="connsiteY30" fmla="*/ 561376 h 1214981"/>
                      <a:gd name="connsiteX31" fmla="*/ 76060 w 1225063"/>
                      <a:gd name="connsiteY31" fmla="*/ 561428 h 1214981"/>
                      <a:gd name="connsiteX32" fmla="*/ 287194 w 1225063"/>
                      <a:gd name="connsiteY32" fmla="*/ 1032346 h 1214981"/>
                      <a:gd name="connsiteX33" fmla="*/ 359372 w 1225063"/>
                      <a:gd name="connsiteY33" fmla="*/ 987081 h 1214981"/>
                      <a:gd name="connsiteX34" fmla="*/ 427797 w 1225063"/>
                      <a:gd name="connsiteY34" fmla="*/ 1108889 h 1214981"/>
                      <a:gd name="connsiteX35" fmla="*/ 287194 w 1225063"/>
                      <a:gd name="connsiteY35" fmla="*/ 1032346 h 1214981"/>
                      <a:gd name="connsiteX36" fmla="*/ 706552 w 1225063"/>
                      <a:gd name="connsiteY36" fmla="*/ 1133729 h 1214981"/>
                      <a:gd name="connsiteX37" fmla="*/ 685568 w 1225063"/>
                      <a:gd name="connsiteY37" fmla="*/ 1136742 h 1214981"/>
                      <a:gd name="connsiteX38" fmla="*/ 566837 w 1225063"/>
                      <a:gd name="connsiteY38" fmla="*/ 1139580 h 1214981"/>
                      <a:gd name="connsiteX39" fmla="*/ 507333 w 1225063"/>
                      <a:gd name="connsiteY39" fmla="*/ 1132943 h 1214981"/>
                      <a:gd name="connsiteX40" fmla="*/ 412278 w 1225063"/>
                      <a:gd name="connsiteY40" fmla="*/ 962852 h 1214981"/>
                      <a:gd name="connsiteX41" fmla="*/ 809113 w 1225063"/>
                      <a:gd name="connsiteY41" fmla="*/ 964327 h 1214981"/>
                      <a:gd name="connsiteX42" fmla="*/ 706552 w 1225063"/>
                      <a:gd name="connsiteY42" fmla="*/ 1133729 h 1214981"/>
                      <a:gd name="connsiteX43" fmla="*/ 828385 w 1225063"/>
                      <a:gd name="connsiteY43" fmla="*/ 916815 h 1214981"/>
                      <a:gd name="connsiteX44" fmla="*/ 386613 w 1225063"/>
                      <a:gd name="connsiteY44" fmla="*/ 915818 h 1214981"/>
                      <a:gd name="connsiteX45" fmla="*/ 381316 w 1225063"/>
                      <a:gd name="connsiteY45" fmla="*/ 304482 h 1214981"/>
                      <a:gd name="connsiteX46" fmla="*/ 829415 w 1225063"/>
                      <a:gd name="connsiteY46" fmla="*/ 306072 h 1214981"/>
                      <a:gd name="connsiteX47" fmla="*/ 828437 w 1225063"/>
                      <a:gd name="connsiteY47" fmla="*/ 916821 h 1214981"/>
                      <a:gd name="connsiteX48" fmla="*/ 828385 w 1225063"/>
                      <a:gd name="connsiteY48" fmla="*/ 916821 h 1214981"/>
                      <a:gd name="connsiteX49" fmla="*/ 1149418 w 1225063"/>
                      <a:gd name="connsiteY49" fmla="*/ 653560 h 1214981"/>
                      <a:gd name="connsiteX50" fmla="*/ 979391 w 1225063"/>
                      <a:gd name="connsiteY50" fmla="*/ 998687 h 1214981"/>
                      <a:gd name="connsiteX51" fmla="*/ 871732 w 1225063"/>
                      <a:gd name="connsiteY51" fmla="*/ 936004 h 1214981"/>
                      <a:gd name="connsiteX52" fmla="*/ 871416 w 1225063"/>
                      <a:gd name="connsiteY52" fmla="*/ 285029 h 1214981"/>
                      <a:gd name="connsiteX53" fmla="*/ 849885 w 1225063"/>
                      <a:gd name="connsiteY53" fmla="*/ 229941 h 1214981"/>
                      <a:gd name="connsiteX54" fmla="*/ 785901 w 1225063"/>
                      <a:gd name="connsiteY54" fmla="*/ 102019 h 1214981"/>
                      <a:gd name="connsiteX55" fmla="*/ 1149418 w 1225063"/>
                      <a:gd name="connsiteY55" fmla="*/ 653560 h 1214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5063" h="1214981">
                        <a:moveTo>
                          <a:pt x="664634" y="2284"/>
                        </a:moveTo>
                        <a:cubicBezTo>
                          <a:pt x="327464" y="-26535"/>
                          <a:pt x="31059" y="220731"/>
                          <a:pt x="2260" y="555061"/>
                        </a:cubicBezTo>
                        <a:cubicBezTo>
                          <a:pt x="-26558" y="889097"/>
                          <a:pt x="223590" y="1183590"/>
                          <a:pt x="560818" y="1212711"/>
                        </a:cubicBezTo>
                        <a:cubicBezTo>
                          <a:pt x="605650" y="1216572"/>
                          <a:pt x="650771" y="1215507"/>
                          <a:pt x="695371" y="1209538"/>
                        </a:cubicBezTo>
                        <a:cubicBezTo>
                          <a:pt x="722223" y="1206081"/>
                          <a:pt x="748788" y="1200675"/>
                          <a:pt x="774855" y="1193362"/>
                        </a:cubicBezTo>
                        <a:cubicBezTo>
                          <a:pt x="790322" y="1189398"/>
                          <a:pt x="801384" y="1175794"/>
                          <a:pt x="802109" y="1159844"/>
                        </a:cubicBezTo>
                        <a:cubicBezTo>
                          <a:pt x="802833" y="1143894"/>
                          <a:pt x="793040" y="1129347"/>
                          <a:pt x="777989" y="1124016"/>
                        </a:cubicBezTo>
                        <a:cubicBezTo>
                          <a:pt x="806197" y="1078712"/>
                          <a:pt x="834507" y="1027389"/>
                          <a:pt x="854107" y="983064"/>
                        </a:cubicBezTo>
                        <a:cubicBezTo>
                          <a:pt x="884382" y="997712"/>
                          <a:pt x="913345" y="1014927"/>
                          <a:pt x="940678" y="1034521"/>
                        </a:cubicBezTo>
                        <a:cubicBezTo>
                          <a:pt x="935240" y="1046553"/>
                          <a:pt x="931879" y="1067028"/>
                          <a:pt x="940678" y="1078120"/>
                        </a:cubicBezTo>
                        <a:cubicBezTo>
                          <a:pt x="953316" y="1094122"/>
                          <a:pt x="976492" y="1096943"/>
                          <a:pt x="992599" y="1084441"/>
                        </a:cubicBezTo>
                        <a:cubicBezTo>
                          <a:pt x="1124308" y="981249"/>
                          <a:pt x="1208214" y="829168"/>
                          <a:pt x="1222793" y="659856"/>
                        </a:cubicBezTo>
                        <a:cubicBezTo>
                          <a:pt x="1251659" y="325859"/>
                          <a:pt x="1001933" y="31405"/>
                          <a:pt x="664634" y="2284"/>
                        </a:cubicBezTo>
                        <a:close/>
                        <a:moveTo>
                          <a:pt x="658313" y="75440"/>
                        </a:moveTo>
                        <a:cubicBezTo>
                          <a:pt x="676073" y="77017"/>
                          <a:pt x="703990" y="77822"/>
                          <a:pt x="721441" y="81292"/>
                        </a:cubicBezTo>
                        <a:cubicBezTo>
                          <a:pt x="756061" y="138176"/>
                          <a:pt x="786352" y="197582"/>
                          <a:pt x="812061" y="259011"/>
                        </a:cubicBezTo>
                        <a:cubicBezTo>
                          <a:pt x="713871" y="297028"/>
                          <a:pt x="552277" y="319892"/>
                          <a:pt x="401554" y="257492"/>
                        </a:cubicBezTo>
                        <a:cubicBezTo>
                          <a:pt x="423382" y="203665"/>
                          <a:pt x="450321" y="143499"/>
                          <a:pt x="484507" y="86506"/>
                        </a:cubicBezTo>
                        <a:cubicBezTo>
                          <a:pt x="537098" y="74475"/>
                          <a:pt x="601983" y="70677"/>
                          <a:pt x="658313" y="75427"/>
                        </a:cubicBezTo>
                        <a:lnTo>
                          <a:pt x="658313" y="75440"/>
                        </a:lnTo>
                        <a:close/>
                        <a:moveTo>
                          <a:pt x="418651" y="108983"/>
                        </a:moveTo>
                        <a:cubicBezTo>
                          <a:pt x="402500" y="136521"/>
                          <a:pt x="375998" y="179051"/>
                          <a:pt x="354828" y="230663"/>
                        </a:cubicBezTo>
                        <a:cubicBezTo>
                          <a:pt x="329257" y="216978"/>
                          <a:pt x="304798" y="201310"/>
                          <a:pt x="281677" y="183801"/>
                        </a:cubicBezTo>
                        <a:cubicBezTo>
                          <a:pt x="321902" y="153419"/>
                          <a:pt x="371184" y="127342"/>
                          <a:pt x="418683" y="108983"/>
                        </a:cubicBezTo>
                        <a:lnTo>
                          <a:pt x="418651" y="108983"/>
                        </a:lnTo>
                        <a:close/>
                        <a:moveTo>
                          <a:pt x="76060" y="561428"/>
                        </a:moveTo>
                        <a:cubicBezTo>
                          <a:pt x="87100" y="432013"/>
                          <a:pt x="145370" y="311183"/>
                          <a:pt x="239766" y="221966"/>
                        </a:cubicBezTo>
                        <a:cubicBezTo>
                          <a:pt x="270455" y="246186"/>
                          <a:pt x="303557" y="267180"/>
                          <a:pt x="338548" y="284618"/>
                        </a:cubicBezTo>
                        <a:cubicBezTo>
                          <a:pt x="282508" y="444848"/>
                          <a:pt x="243879" y="678819"/>
                          <a:pt x="342037" y="935920"/>
                        </a:cubicBezTo>
                        <a:cubicBezTo>
                          <a:pt x="307827" y="953139"/>
                          <a:pt x="275284" y="973487"/>
                          <a:pt x="244826" y="996704"/>
                        </a:cubicBezTo>
                        <a:cubicBezTo>
                          <a:pt x="128309" y="888750"/>
                          <a:pt x="61513" y="731095"/>
                          <a:pt x="76060" y="561376"/>
                        </a:cubicBezTo>
                        <a:lnTo>
                          <a:pt x="76060" y="561428"/>
                        </a:lnTo>
                        <a:close/>
                        <a:moveTo>
                          <a:pt x="287194" y="1032346"/>
                        </a:moveTo>
                        <a:cubicBezTo>
                          <a:pt x="310185" y="1015618"/>
                          <a:pt x="334302" y="1000495"/>
                          <a:pt x="359372" y="987081"/>
                        </a:cubicBezTo>
                        <a:cubicBezTo>
                          <a:pt x="376784" y="1026000"/>
                          <a:pt x="403093" y="1069295"/>
                          <a:pt x="427797" y="1108889"/>
                        </a:cubicBezTo>
                        <a:cubicBezTo>
                          <a:pt x="378754" y="1091148"/>
                          <a:pt x="328063" y="1062716"/>
                          <a:pt x="287194" y="1032346"/>
                        </a:cubicBezTo>
                        <a:close/>
                        <a:moveTo>
                          <a:pt x="706552" y="1133729"/>
                        </a:moveTo>
                        <a:cubicBezTo>
                          <a:pt x="703108" y="1134398"/>
                          <a:pt x="689037" y="1136104"/>
                          <a:pt x="685568" y="1136742"/>
                        </a:cubicBezTo>
                        <a:cubicBezTo>
                          <a:pt x="646218" y="1142136"/>
                          <a:pt x="606392" y="1143082"/>
                          <a:pt x="566837" y="1139580"/>
                        </a:cubicBezTo>
                        <a:cubicBezTo>
                          <a:pt x="550049" y="1137990"/>
                          <a:pt x="523824" y="1135815"/>
                          <a:pt x="507333" y="1132943"/>
                        </a:cubicBezTo>
                        <a:cubicBezTo>
                          <a:pt x="484534" y="1104150"/>
                          <a:pt x="448750" y="1043321"/>
                          <a:pt x="412278" y="962852"/>
                        </a:cubicBezTo>
                        <a:cubicBezTo>
                          <a:pt x="558314" y="904275"/>
                          <a:pt x="712262" y="927880"/>
                          <a:pt x="809113" y="964327"/>
                        </a:cubicBezTo>
                        <a:cubicBezTo>
                          <a:pt x="773027" y="1044447"/>
                          <a:pt x="729668" y="1103655"/>
                          <a:pt x="706552" y="1133729"/>
                        </a:cubicBezTo>
                        <a:close/>
                        <a:moveTo>
                          <a:pt x="828385" y="916815"/>
                        </a:moveTo>
                        <a:cubicBezTo>
                          <a:pt x="657450" y="851543"/>
                          <a:pt x="491099" y="874974"/>
                          <a:pt x="386613" y="915818"/>
                        </a:cubicBezTo>
                        <a:cubicBezTo>
                          <a:pt x="329936" y="767361"/>
                          <a:pt x="296154" y="551457"/>
                          <a:pt x="381316" y="304482"/>
                        </a:cubicBezTo>
                        <a:cubicBezTo>
                          <a:pt x="486748" y="346277"/>
                          <a:pt x="654933" y="373519"/>
                          <a:pt x="829415" y="306072"/>
                        </a:cubicBezTo>
                        <a:cubicBezTo>
                          <a:pt x="916199" y="553047"/>
                          <a:pt x="884187" y="767367"/>
                          <a:pt x="828437" y="916821"/>
                        </a:cubicBezTo>
                        <a:lnTo>
                          <a:pt x="828385" y="916821"/>
                        </a:lnTo>
                        <a:close/>
                        <a:moveTo>
                          <a:pt x="1149418" y="653560"/>
                        </a:moveTo>
                        <a:cubicBezTo>
                          <a:pt x="1138118" y="785879"/>
                          <a:pt x="1077417" y="909094"/>
                          <a:pt x="979391" y="998687"/>
                        </a:cubicBezTo>
                        <a:cubicBezTo>
                          <a:pt x="945186" y="975029"/>
                          <a:pt x="909191" y="954071"/>
                          <a:pt x="871732" y="936004"/>
                        </a:cubicBezTo>
                        <a:cubicBezTo>
                          <a:pt x="967978" y="678336"/>
                          <a:pt x="927818" y="443965"/>
                          <a:pt x="871416" y="285029"/>
                        </a:cubicBezTo>
                        <a:cubicBezTo>
                          <a:pt x="864820" y="266445"/>
                          <a:pt x="857639" y="248074"/>
                          <a:pt x="849885" y="229941"/>
                        </a:cubicBezTo>
                        <a:cubicBezTo>
                          <a:pt x="831849" y="185732"/>
                          <a:pt x="810459" y="142966"/>
                          <a:pt x="785901" y="102019"/>
                        </a:cubicBezTo>
                        <a:cubicBezTo>
                          <a:pt x="1015180" y="179276"/>
                          <a:pt x="1170628" y="403754"/>
                          <a:pt x="1149418" y="653560"/>
                        </a:cubicBezTo>
                        <a:close/>
                      </a:path>
                    </a:pathLst>
                  </a:custGeom>
                  <a:grpFill/>
                  <a:ln w="125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任意多边形: 形状 99">
                    <a:extLst>
                      <a:ext uri="{FF2B5EF4-FFF2-40B4-BE49-F238E27FC236}">
                        <a16:creationId xmlns:a16="http://schemas.microsoft.com/office/drawing/2014/main" id="{09C33758-30EE-DFE1-EB22-42E2D021A062}"/>
                      </a:ext>
                    </a:extLst>
                  </p:cNvPr>
                  <p:cNvSpPr/>
                  <p:nvPr/>
                </p:nvSpPr>
                <p:spPr>
                  <a:xfrm>
                    <a:off x="8787969" y="5017596"/>
                    <a:ext cx="195414" cy="968536"/>
                  </a:xfrm>
                  <a:custGeom>
                    <a:avLst/>
                    <a:gdLst>
                      <a:gd name="connsiteX0" fmla="*/ 45297 w 195414"/>
                      <a:gd name="connsiteY0" fmla="*/ 887322 h 968536"/>
                      <a:gd name="connsiteX1" fmla="*/ 21866 w 195414"/>
                      <a:gd name="connsiteY1" fmla="*/ 898432 h 968536"/>
                      <a:gd name="connsiteX2" fmla="*/ 3083 w 195414"/>
                      <a:gd name="connsiteY2" fmla="*/ 946549 h 968536"/>
                      <a:gd name="connsiteX3" fmla="*/ 3212 w 195414"/>
                      <a:gd name="connsiteY3" fmla="*/ 946839 h 968536"/>
                      <a:gd name="connsiteX4" fmla="*/ 52089 w 195414"/>
                      <a:gd name="connsiteY4" fmla="*/ 965358 h 968536"/>
                      <a:gd name="connsiteX5" fmla="*/ 78525 w 195414"/>
                      <a:gd name="connsiteY5" fmla="*/ 952889 h 968536"/>
                      <a:gd name="connsiteX6" fmla="*/ 95258 w 195414"/>
                      <a:gd name="connsiteY6" fmla="*/ 904120 h 968536"/>
                      <a:gd name="connsiteX7" fmla="*/ 95029 w 195414"/>
                      <a:gd name="connsiteY7" fmla="*/ 903660 h 968536"/>
                      <a:gd name="connsiteX8" fmla="*/ 45279 w 195414"/>
                      <a:gd name="connsiteY8" fmla="*/ 887277 h 968536"/>
                      <a:gd name="connsiteX9" fmla="*/ 195414 w 195414"/>
                      <a:gd name="connsiteY9" fmla="*/ 32494 h 968536"/>
                      <a:gd name="connsiteX10" fmla="*/ 69880 w 195414"/>
                      <a:gd name="connsiteY10" fmla="*/ 104048 h 968536"/>
                      <a:gd name="connsiteX11" fmla="*/ 53259 w 195414"/>
                      <a:gd name="connsiteY11" fmla="*/ 56080 h 968536"/>
                      <a:gd name="connsiteX12" fmla="*/ 150806 w 195414"/>
                      <a:gd name="connsiteY12" fmla="*/ 0 h 968536"/>
                      <a:gd name="connsiteX13" fmla="*/ 195414 w 195414"/>
                      <a:gd name="connsiteY13" fmla="*/ 32494 h 96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5414" h="968536">
                        <a:moveTo>
                          <a:pt x="45297" y="887322"/>
                        </a:moveTo>
                        <a:cubicBezTo>
                          <a:pt x="37573" y="891205"/>
                          <a:pt x="29761" y="894910"/>
                          <a:pt x="21866" y="898432"/>
                        </a:cubicBezTo>
                        <a:cubicBezTo>
                          <a:pt x="3393" y="906533"/>
                          <a:pt x="-5017" y="928075"/>
                          <a:pt x="3083" y="946549"/>
                        </a:cubicBezTo>
                        <a:cubicBezTo>
                          <a:pt x="3126" y="946646"/>
                          <a:pt x="3169" y="946743"/>
                          <a:pt x="3212" y="946839"/>
                        </a:cubicBezTo>
                        <a:cubicBezTo>
                          <a:pt x="11711" y="965327"/>
                          <a:pt x="33473" y="973572"/>
                          <a:pt x="52089" y="965358"/>
                        </a:cubicBezTo>
                        <a:cubicBezTo>
                          <a:pt x="61001" y="961420"/>
                          <a:pt x="69816" y="957262"/>
                          <a:pt x="78525" y="952889"/>
                        </a:cubicBezTo>
                        <a:cubicBezTo>
                          <a:pt x="96614" y="944043"/>
                          <a:pt x="104105" y="922208"/>
                          <a:pt x="95258" y="904120"/>
                        </a:cubicBezTo>
                        <a:cubicBezTo>
                          <a:pt x="95183" y="903966"/>
                          <a:pt x="95107" y="903812"/>
                          <a:pt x="95029" y="903660"/>
                        </a:cubicBezTo>
                        <a:cubicBezTo>
                          <a:pt x="85679" y="885556"/>
                          <a:pt x="63555" y="878270"/>
                          <a:pt x="45279" y="887277"/>
                        </a:cubicBezTo>
                        <a:moveTo>
                          <a:pt x="195414" y="32494"/>
                        </a:moveTo>
                        <a:cubicBezTo>
                          <a:pt x="152988" y="63206"/>
                          <a:pt x="110388" y="84454"/>
                          <a:pt x="69880" y="104048"/>
                        </a:cubicBezTo>
                        <a:cubicBezTo>
                          <a:pt x="62902" y="84454"/>
                          <a:pt x="60488" y="73215"/>
                          <a:pt x="53259" y="56080"/>
                        </a:cubicBezTo>
                        <a:cubicBezTo>
                          <a:pt x="111836" y="27892"/>
                          <a:pt x="150806" y="0"/>
                          <a:pt x="150806" y="0"/>
                        </a:cubicBezTo>
                        <a:lnTo>
                          <a:pt x="195414" y="32494"/>
                        </a:lnTo>
                        <a:close/>
                      </a:path>
                    </a:pathLst>
                  </a:custGeom>
                  <a:grpFill/>
                  <a:ln w="125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93" name="弧形 92">
                <a:extLst>
                  <a:ext uri="{FF2B5EF4-FFF2-40B4-BE49-F238E27FC236}">
                    <a16:creationId xmlns:a16="http://schemas.microsoft.com/office/drawing/2014/main" id="{F108A6DA-64AD-311F-E5EC-26479B54B5B9}"/>
                  </a:ext>
                </a:extLst>
              </p:cNvPr>
              <p:cNvSpPr/>
              <p:nvPr/>
            </p:nvSpPr>
            <p:spPr>
              <a:xfrm>
                <a:off x="9097450" y="3108325"/>
                <a:ext cx="768152" cy="768148"/>
              </a:xfrm>
              <a:prstGeom prst="arc">
                <a:avLst>
                  <a:gd name="adj1" fmla="val 8462759"/>
                  <a:gd name="adj2" fmla="val 18143130"/>
                </a:avLst>
              </a:prstGeom>
              <a:noFill/>
              <a:ln w="12700" cap="flat" cmpd="sng" algn="ctr">
                <a:gradFill flip="none" rotWithShape="1">
                  <a:gsLst>
                    <a:gs pos="0">
                      <a:schemeClr val="accent1"/>
                    </a:gs>
                    <a:gs pos="100000">
                      <a:schemeClr val="accent1">
                        <a:alpha val="0"/>
                      </a:schemeClr>
                    </a:gs>
                  </a:gsLst>
                  <a:lin ang="8100000" scaled="0"/>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grpSp>
        <p:nvGrpSpPr>
          <p:cNvPr id="127" name="组合 126">
            <a:extLst>
              <a:ext uri="{FF2B5EF4-FFF2-40B4-BE49-F238E27FC236}">
                <a16:creationId xmlns:a16="http://schemas.microsoft.com/office/drawing/2014/main" id="{F1C46ABD-96A4-E7DA-106B-3180CEFDF171}"/>
              </a:ext>
            </a:extLst>
          </p:cNvPr>
          <p:cNvGrpSpPr/>
          <p:nvPr/>
        </p:nvGrpSpPr>
        <p:grpSpPr>
          <a:xfrm>
            <a:off x="4712331" y="1104279"/>
            <a:ext cx="2767338" cy="1800000"/>
            <a:chOff x="8044329" y="1104279"/>
            <a:chExt cx="2767338" cy="1800000"/>
          </a:xfrm>
        </p:grpSpPr>
        <p:sp>
          <p:nvSpPr>
            <p:cNvPr id="124" name="矩形 123">
              <a:extLst>
                <a:ext uri="{FF2B5EF4-FFF2-40B4-BE49-F238E27FC236}">
                  <a16:creationId xmlns:a16="http://schemas.microsoft.com/office/drawing/2014/main" id="{B751EBBC-1EB3-F69A-9811-6497E65A06FE}"/>
                </a:ext>
              </a:extLst>
            </p:cNvPr>
            <p:cNvSpPr/>
            <p:nvPr/>
          </p:nvSpPr>
          <p:spPr>
            <a:xfrm>
              <a:off x="8044329" y="1104279"/>
              <a:ext cx="2767338" cy="1800000"/>
            </a:xfrm>
            <a:prstGeom prst="rect">
              <a:avLst/>
            </a:prstGeom>
            <a:gradFill>
              <a:gsLst>
                <a:gs pos="0">
                  <a:schemeClr val="bg1"/>
                </a:gs>
                <a:gs pos="100000">
                  <a:schemeClr val="accent1">
                    <a:lumMod val="20000"/>
                    <a:lumOff val="80000"/>
                  </a:schemeClr>
                </a:gs>
              </a:gsLst>
              <a:lin ang="2700000" scaled="0"/>
            </a:gradFill>
            <a:ln>
              <a:gradFill>
                <a:gsLst>
                  <a:gs pos="0">
                    <a:schemeClr val="accent1">
                      <a:lumMod val="20000"/>
                      <a:lumOff val="80000"/>
                    </a:schemeClr>
                  </a:gs>
                  <a:gs pos="100000">
                    <a:schemeClr val="accent1"/>
                  </a:gs>
                </a:gsLst>
                <a:lin ang="2700000" scaled="0"/>
              </a:gradFill>
            </a:ln>
            <a:effectLst>
              <a:outerShdw blurRad="190500" dist="63500" dir="2700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endParaRPr>
            </a:p>
          </p:txBody>
        </p:sp>
        <p:sp>
          <p:nvSpPr>
            <p:cNvPr id="125" name="文本框 31">
              <a:extLst>
                <a:ext uri="{FF2B5EF4-FFF2-40B4-BE49-F238E27FC236}">
                  <a16:creationId xmlns:a16="http://schemas.microsoft.com/office/drawing/2014/main" id="{A6F3F1EC-2270-FDF3-A522-F0AF36657A3F}"/>
                </a:ext>
              </a:extLst>
            </p:cNvPr>
            <p:cNvSpPr txBox="1"/>
            <p:nvPr/>
          </p:nvSpPr>
          <p:spPr>
            <a:xfrm>
              <a:off x="8347010" y="1645709"/>
              <a:ext cx="2161976" cy="1102353"/>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defRPr>
              </a:lvl1pPr>
            </a:lstStyle>
            <a:p>
              <a:pPr hangingPunct="0">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126" name="文本框 59">
              <a:extLst>
                <a:ext uri="{FF2B5EF4-FFF2-40B4-BE49-F238E27FC236}">
                  <a16:creationId xmlns:a16="http://schemas.microsoft.com/office/drawing/2014/main" id="{E27A6226-F7F8-E166-99C7-E246E718EB6A}"/>
                </a:ext>
              </a:extLst>
            </p:cNvPr>
            <p:cNvSpPr txBox="1"/>
            <p:nvPr/>
          </p:nvSpPr>
          <p:spPr>
            <a:xfrm>
              <a:off x="8658556" y="1263363"/>
              <a:ext cx="1538883" cy="369332"/>
            </a:xfrm>
            <a:prstGeom prst="rect">
              <a:avLst/>
            </a:prstGeom>
            <a:noFill/>
          </p:spPr>
          <p:txBody>
            <a:bodyPr vert="horz"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rPr>
                <a:t>关键词标题</a:t>
              </a:r>
            </a:p>
          </p:txBody>
        </p:sp>
      </p:grpSp>
    </p:spTree>
    <p:extLst>
      <p:ext uri="{BB962C8B-B14F-4D97-AF65-F5344CB8AC3E}">
        <p14:creationId xmlns:p14="http://schemas.microsoft.com/office/powerpoint/2010/main" val="2387578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D00331CD-4B63-421E-B3A1-E7D557949E15}"/>
              </a:ext>
            </a:extLst>
          </p:cNvPr>
          <p:cNvSpPr/>
          <p:nvPr/>
        </p:nvSpPr>
        <p:spPr>
          <a:xfrm>
            <a:off x="3014472" y="4651248"/>
            <a:ext cx="6163056" cy="626946"/>
          </a:xfrm>
          <a:prstGeom prst="rect">
            <a:avLst/>
          </a:prstGeom>
          <a:gradFill>
            <a:gsLst>
              <a:gs pos="0">
                <a:srgbClr val="F5A67E">
                  <a:alpha val="0"/>
                </a:srgbClr>
              </a:gs>
              <a:gs pos="52400">
                <a:srgbClr val="F5A67E">
                  <a:alpha val="22000"/>
                </a:srgbClr>
              </a:gs>
              <a:gs pos="100000">
                <a:srgbClr val="F5A67E">
                  <a:alpha val="0"/>
                </a:srgbClr>
              </a:gs>
            </a:gsLst>
            <a:lin ang="0" scaled="1"/>
          </a:gradFill>
          <a:ln w="9525">
            <a:gradFill flip="none" rotWithShape="1">
              <a:gsLst>
                <a:gs pos="0">
                  <a:srgbClr val="F5A67E">
                    <a:alpha val="0"/>
                  </a:srgbClr>
                </a:gs>
                <a:gs pos="100000">
                  <a:srgbClr val="F5A67E">
                    <a:alpha val="0"/>
                  </a:srgbClr>
                </a:gs>
                <a:gs pos="50000">
                  <a:srgbClr val="F8ECE0"/>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j-ea"/>
              <a:ea typeface="+mj-ea"/>
            </a:endParaRPr>
          </a:p>
        </p:txBody>
      </p:sp>
      <p:sp>
        <p:nvSpPr>
          <p:cNvPr id="30" name="文本框 29">
            <a:extLst>
              <a:ext uri="{FF2B5EF4-FFF2-40B4-BE49-F238E27FC236}">
                <a16:creationId xmlns:a16="http://schemas.microsoft.com/office/drawing/2014/main" id="{A51B604B-5FE5-45C3-A236-01AC8E95BB03}"/>
              </a:ext>
            </a:extLst>
          </p:cNvPr>
          <p:cNvSpPr txBox="1"/>
          <p:nvPr/>
        </p:nvSpPr>
        <p:spPr>
          <a:xfrm>
            <a:off x="3144253" y="1967906"/>
            <a:ext cx="1415772" cy="2062424"/>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2000" i="1" dirty="0">
                <a:effectLst>
                  <a:outerShdw blurRad="50800" dist="76200" dir="5400000" algn="t" rotWithShape="0">
                    <a:srgbClr val="800000"/>
                  </a:outerShdw>
                </a:effectLst>
                <a:latin typeface="+mj-ea"/>
                <a:ea typeface="+mj-ea"/>
              </a:rPr>
              <a:t>感</a:t>
            </a:r>
          </a:p>
        </p:txBody>
      </p:sp>
      <p:sp>
        <p:nvSpPr>
          <p:cNvPr id="31" name="文本框 30">
            <a:extLst>
              <a:ext uri="{FF2B5EF4-FFF2-40B4-BE49-F238E27FC236}">
                <a16:creationId xmlns:a16="http://schemas.microsoft.com/office/drawing/2014/main" id="{61A8A60D-1F12-4A9E-A01B-FE3B1BEF5A6B}"/>
              </a:ext>
            </a:extLst>
          </p:cNvPr>
          <p:cNvSpPr txBox="1"/>
          <p:nvPr/>
        </p:nvSpPr>
        <p:spPr>
          <a:xfrm>
            <a:off x="4631348" y="2083939"/>
            <a:ext cx="1415772" cy="1898277"/>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1000" i="1" dirty="0">
                <a:effectLst>
                  <a:outerShdw blurRad="50800" dist="76200" dir="5400000" algn="t" rotWithShape="0">
                    <a:srgbClr val="800000"/>
                  </a:outerShdw>
                </a:effectLst>
                <a:latin typeface="+mj-ea"/>
                <a:ea typeface="+mj-ea"/>
              </a:rPr>
              <a:t>谢</a:t>
            </a:r>
          </a:p>
        </p:txBody>
      </p:sp>
      <p:sp>
        <p:nvSpPr>
          <p:cNvPr id="32" name="文本框 31">
            <a:extLst>
              <a:ext uri="{FF2B5EF4-FFF2-40B4-BE49-F238E27FC236}">
                <a16:creationId xmlns:a16="http://schemas.microsoft.com/office/drawing/2014/main" id="{1E526E0C-8D70-46FD-AC1B-63B439EBA55C}"/>
              </a:ext>
            </a:extLst>
          </p:cNvPr>
          <p:cNvSpPr txBox="1"/>
          <p:nvPr/>
        </p:nvSpPr>
        <p:spPr>
          <a:xfrm>
            <a:off x="6073231" y="2039858"/>
            <a:ext cx="1415772" cy="1898277"/>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1000" i="1" dirty="0">
                <a:effectLst>
                  <a:outerShdw blurRad="50800" dist="76200" dir="5400000" algn="t" rotWithShape="0">
                    <a:srgbClr val="800000"/>
                  </a:outerShdw>
                </a:effectLst>
                <a:latin typeface="+mj-ea"/>
                <a:ea typeface="+mj-ea"/>
              </a:rPr>
              <a:t>大</a:t>
            </a:r>
          </a:p>
        </p:txBody>
      </p:sp>
      <p:sp>
        <p:nvSpPr>
          <p:cNvPr id="33" name="文本框 32">
            <a:extLst>
              <a:ext uri="{FF2B5EF4-FFF2-40B4-BE49-F238E27FC236}">
                <a16:creationId xmlns:a16="http://schemas.microsoft.com/office/drawing/2014/main" id="{10920E59-F825-4044-9995-2FE2F2B03907}"/>
              </a:ext>
            </a:extLst>
          </p:cNvPr>
          <p:cNvSpPr txBox="1"/>
          <p:nvPr/>
        </p:nvSpPr>
        <p:spPr>
          <a:xfrm>
            <a:off x="7605024" y="1925453"/>
            <a:ext cx="1415772" cy="2062424"/>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lnSpc>
                <a:spcPct val="110000"/>
              </a:lnSpc>
              <a:defRPr sz="2400">
                <a:ln w="9525">
                  <a:noFill/>
                </a:ln>
                <a:gradFill>
                  <a:gsLst>
                    <a:gs pos="70000">
                      <a:srgbClr val="F8ECE0"/>
                    </a:gs>
                    <a:gs pos="37000">
                      <a:srgbClr val="F8ECE0"/>
                    </a:gs>
                    <a:gs pos="97959">
                      <a:srgbClr val="F5A67E"/>
                    </a:gs>
                    <a:gs pos="51000">
                      <a:srgbClr val="F5A67E"/>
                    </a:gs>
                  </a:gsLst>
                  <a:lin ang="2700000" scaled="1"/>
                </a:gradFill>
                <a:effectLst/>
                <a:latin typeface="思源宋体 CN Heavy" panose="02020900000000000000" pitchFamily="18" charset="-122"/>
                <a:ea typeface="思源宋体 CN Heavy" panose="02020900000000000000" pitchFamily="18" charset="-122"/>
              </a:defRPr>
            </a:lvl1pPr>
          </a:lstStyle>
          <a:p>
            <a:r>
              <a:rPr lang="zh-CN" altLang="en-US" sz="12000" i="1" dirty="0">
                <a:effectLst>
                  <a:outerShdw blurRad="50800" dist="76200" dir="5400000" algn="t" rotWithShape="0">
                    <a:srgbClr val="800000"/>
                  </a:outerShdw>
                </a:effectLst>
                <a:latin typeface="+mj-ea"/>
                <a:ea typeface="+mj-ea"/>
              </a:rPr>
              <a:t>家</a:t>
            </a:r>
          </a:p>
        </p:txBody>
      </p:sp>
      <p:sp>
        <p:nvSpPr>
          <p:cNvPr id="36" name="文本框 35">
            <a:extLst>
              <a:ext uri="{FF2B5EF4-FFF2-40B4-BE49-F238E27FC236}">
                <a16:creationId xmlns:a16="http://schemas.microsoft.com/office/drawing/2014/main" id="{07E734F5-0942-41CA-A0C8-FFEB515533DB}"/>
              </a:ext>
            </a:extLst>
          </p:cNvPr>
          <p:cNvSpPr txBox="1"/>
          <p:nvPr/>
        </p:nvSpPr>
        <p:spPr>
          <a:xfrm>
            <a:off x="3406140" y="4764666"/>
            <a:ext cx="5379720" cy="400110"/>
          </a:xfrm>
          <a:prstGeom prst="rect">
            <a:avLst/>
          </a:prstGeom>
          <a:noFill/>
        </p:spPr>
        <p:txBody>
          <a:bodyPr wrap="square">
            <a:spAutoFit/>
          </a:bodyPr>
          <a:lstStyle/>
          <a:p>
            <a:pPr algn="dist"/>
            <a:r>
              <a:rPr lang="en-US" altLang="zh-CN" sz="2000" dirty="0">
                <a:gradFill flip="none" rotWithShape="1">
                  <a:gsLst>
                    <a:gs pos="70000">
                      <a:srgbClr val="F8ECE0"/>
                    </a:gs>
                    <a:gs pos="37000">
                      <a:srgbClr val="F8ECE0"/>
                    </a:gs>
                    <a:gs pos="97959">
                      <a:srgbClr val="F5A67E"/>
                    </a:gs>
                    <a:gs pos="51000">
                      <a:srgbClr val="F5A67E"/>
                    </a:gs>
                  </a:gsLst>
                  <a:lin ang="0" scaled="1"/>
                  <a:tileRect/>
                </a:gradFill>
                <a:effectLst>
                  <a:outerShdw blurRad="50800" dist="38100" dir="5400000" algn="t" rotWithShape="0">
                    <a:srgbClr val="800000">
                      <a:alpha val="40000"/>
                    </a:srgbClr>
                  </a:outerShdw>
                </a:effectLst>
                <a:latin typeface="+mj-ea"/>
                <a:ea typeface="+mj-ea"/>
              </a:rPr>
              <a:t>20XX</a:t>
            </a:r>
            <a:r>
              <a:rPr lang="zh-CN" altLang="en-US" sz="2000" dirty="0">
                <a:gradFill flip="none" rotWithShape="1">
                  <a:gsLst>
                    <a:gs pos="70000">
                      <a:srgbClr val="F8ECE0"/>
                    </a:gs>
                    <a:gs pos="37000">
                      <a:srgbClr val="F8ECE0"/>
                    </a:gs>
                    <a:gs pos="97959">
                      <a:srgbClr val="F5A67E"/>
                    </a:gs>
                    <a:gs pos="51000">
                      <a:srgbClr val="F5A67E"/>
                    </a:gs>
                  </a:gsLst>
                  <a:lin ang="0" scaled="1"/>
                  <a:tileRect/>
                </a:gradFill>
                <a:effectLst>
                  <a:outerShdw blurRad="50800" dist="38100" dir="5400000" algn="t" rotWithShape="0">
                    <a:srgbClr val="800000">
                      <a:alpha val="40000"/>
                    </a:srgbClr>
                  </a:outerShdw>
                </a:effectLst>
                <a:latin typeface="+mj-ea"/>
                <a:ea typeface="+mj-ea"/>
              </a:rPr>
              <a:t>党政风工作总结</a:t>
            </a:r>
          </a:p>
        </p:txBody>
      </p:sp>
    </p:spTree>
    <p:extLst>
      <p:ext uri="{BB962C8B-B14F-4D97-AF65-F5344CB8AC3E}">
        <p14:creationId xmlns:p14="http://schemas.microsoft.com/office/powerpoint/2010/main" val="1269968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60" y="2678556"/>
            <a:ext cx="5113977"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期盼</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一名</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和</a:t>
            </a:r>
            <a:r>
              <a:rPr lang="en-US" altLang="zh-CN" spc="100" dirty="0" err="1">
                <a:gradFill>
                  <a:gsLst>
                    <a:gs pos="0">
                      <a:schemeClr val="bg1"/>
                    </a:gs>
                    <a:gs pos="100000">
                      <a:srgbClr val="00FFFF"/>
                    </a:gs>
                  </a:gsLst>
                  <a:lin ang="2700000" scaled="1"/>
                </a:gradFill>
              </a:rPr>
              <a:t>ps</a:t>
            </a:r>
            <a:r>
              <a:rPr lang="zh-CN" altLang="en-US" spc="100" dirty="0">
                <a:gradFill>
                  <a:gsLst>
                    <a:gs pos="0">
                      <a:schemeClr val="bg1"/>
                    </a:gs>
                    <a:gs pos="100000">
                      <a:srgbClr val="00FFFF"/>
                    </a:gs>
                  </a:gsLst>
                  <a:lin ang="2700000" scaled="1"/>
                </a:gradFill>
              </a:rPr>
              <a:t>爱好者</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52529"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:q2386984991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descr="男孩手上拿着手机&#10;&#10;中度可信度描述已自动生成">
            <a:extLst>
              <a:ext uri="{FF2B5EF4-FFF2-40B4-BE49-F238E27FC236}">
                <a16:creationId xmlns:a16="http://schemas.microsoft.com/office/drawing/2014/main" id="{E51CBEC2-0F56-EDD1-16B9-C1347E9EFA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2" y="704428"/>
            <a:ext cx="1830408" cy="1830408"/>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期盼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884509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a:extLst>
              <a:ext uri="{FF2B5EF4-FFF2-40B4-BE49-F238E27FC236}">
                <a16:creationId xmlns:a16="http://schemas.microsoft.com/office/drawing/2014/main" id="{7C1046FA-46B8-4B72-A74B-C2ADA80A1BAC}"/>
              </a:ext>
            </a:extLst>
          </p:cNvPr>
          <p:cNvSpPr txBox="1"/>
          <p:nvPr/>
        </p:nvSpPr>
        <p:spPr>
          <a:xfrm>
            <a:off x="6113849" y="575686"/>
            <a:ext cx="1031051" cy="1175899"/>
          </a:xfrm>
          <a:prstGeom prst="rect">
            <a:avLst/>
          </a:prstGeom>
          <a:noFill/>
        </p:spPr>
        <p:txBody>
          <a:bodyPr wrap="none" rtlCol="0">
            <a:spAutoFit/>
          </a:bodyPr>
          <a:lstStyle/>
          <a:p>
            <a:pPr algn="ctr">
              <a:lnSpc>
                <a:spcPct val="110000"/>
              </a:lnSpc>
              <a:spcBef>
                <a:spcPts val="100"/>
              </a:spcBef>
              <a:spcAft>
                <a:spcPts val="100"/>
              </a:spcAft>
            </a:pPr>
            <a:r>
              <a:rPr lang="zh-CN" altLang="en-US" sz="6600" i="1" dirty="0">
                <a:ln w="9525">
                  <a:noFill/>
                </a:ln>
                <a:gradFill>
                  <a:gsLst>
                    <a:gs pos="70000">
                      <a:srgbClr val="F8ECE0"/>
                    </a:gs>
                    <a:gs pos="37000">
                      <a:srgbClr val="F8ECE0"/>
                    </a:gs>
                    <a:gs pos="97959">
                      <a:srgbClr val="F5A67E"/>
                    </a:gs>
                    <a:gs pos="51000">
                      <a:srgbClr val="F5A67E"/>
                    </a:gs>
                  </a:gsLst>
                  <a:lin ang="2700000" scaled="1"/>
                </a:gradFill>
                <a:effectLst>
                  <a:outerShdw blurRad="50800" dist="76200" dir="5400000" algn="t" rotWithShape="0">
                    <a:srgbClr val="800000"/>
                  </a:outerShdw>
                </a:effectLst>
                <a:latin typeface="+mj-ea"/>
                <a:ea typeface="+mj-ea"/>
              </a:rPr>
              <a:t>录</a:t>
            </a:r>
          </a:p>
        </p:txBody>
      </p:sp>
      <p:pic>
        <p:nvPicPr>
          <p:cNvPr id="48" name="图片 47" descr="Billfish.MQipSl">
            <a:extLst>
              <a:ext uri="{FF2B5EF4-FFF2-40B4-BE49-F238E27FC236}">
                <a16:creationId xmlns:a16="http://schemas.microsoft.com/office/drawing/2014/main" id="{4853126E-0FF5-46BE-9ABF-385D82D893B3}"/>
              </a:ext>
            </a:extLst>
          </p:cNvPr>
          <p:cNvPicPr>
            <a:picLocks noGrp="1" noChangeAspect="1"/>
          </p:cNvPicPr>
          <p:nvPr isPhoto="1"/>
        </p:nvPicPr>
        <p:blipFill>
          <a:blip r:embed="rId2" cstate="screen">
            <a:lum/>
            <a:extLst>
              <a:ext uri="{28A0092B-C50C-407E-A947-70E740481C1C}">
                <a14:useLocalDpi xmlns:a14="http://schemas.microsoft.com/office/drawing/2010/main"/>
              </a:ext>
            </a:extLst>
          </a:blip>
          <a:stretch>
            <a:fillRect/>
          </a:stretch>
        </p:blipFill>
        <p:spPr>
          <a:xfrm>
            <a:off x="4424805" y="575686"/>
            <a:ext cx="3249188" cy="6498374"/>
          </a:xfrm>
          <a:prstGeom prst="rect">
            <a:avLst/>
          </a:prstGeom>
        </p:spPr>
      </p:pic>
      <p:sp>
        <p:nvSpPr>
          <p:cNvPr id="49" name="文本框 48">
            <a:extLst>
              <a:ext uri="{FF2B5EF4-FFF2-40B4-BE49-F238E27FC236}">
                <a16:creationId xmlns:a16="http://schemas.microsoft.com/office/drawing/2014/main" id="{EA5A37B7-99DF-4B30-9648-E73AB93DBF8F}"/>
              </a:ext>
            </a:extLst>
          </p:cNvPr>
          <p:cNvSpPr txBox="1"/>
          <p:nvPr/>
        </p:nvSpPr>
        <p:spPr>
          <a:xfrm>
            <a:off x="5255038" y="163853"/>
            <a:ext cx="1107996" cy="1274388"/>
          </a:xfrm>
          <a:prstGeom prst="rect">
            <a:avLst/>
          </a:prstGeom>
          <a:noFill/>
        </p:spPr>
        <p:txBody>
          <a:bodyPr wrap="square" rtlCol="0">
            <a:spAutoFit/>
          </a:bodyPr>
          <a:lstStyle/>
          <a:p>
            <a:pPr algn="ctr">
              <a:lnSpc>
                <a:spcPct val="110000"/>
              </a:lnSpc>
              <a:spcBef>
                <a:spcPts val="100"/>
              </a:spcBef>
              <a:spcAft>
                <a:spcPts val="100"/>
              </a:spcAft>
            </a:pPr>
            <a:r>
              <a:rPr lang="zh-CN" altLang="en-US" sz="7200" i="1" dirty="0">
                <a:ln w="9525">
                  <a:noFill/>
                </a:ln>
                <a:gradFill>
                  <a:gsLst>
                    <a:gs pos="70000">
                      <a:srgbClr val="F8ECE0"/>
                    </a:gs>
                    <a:gs pos="37000">
                      <a:srgbClr val="F8ECE0"/>
                    </a:gs>
                    <a:gs pos="97959">
                      <a:srgbClr val="F5A67E"/>
                    </a:gs>
                    <a:gs pos="51000">
                      <a:srgbClr val="F5A67E"/>
                    </a:gs>
                  </a:gsLst>
                  <a:lin ang="2700000" scaled="1"/>
                </a:gradFill>
                <a:effectLst>
                  <a:outerShdw blurRad="50800" dist="76200" dir="5400000" algn="t" rotWithShape="0">
                    <a:srgbClr val="800000">
                      <a:alpha val="50000"/>
                    </a:srgbClr>
                  </a:outerShdw>
                </a:effectLst>
                <a:latin typeface="+mj-ea"/>
                <a:ea typeface="+mj-ea"/>
              </a:rPr>
              <a:t>目</a:t>
            </a:r>
          </a:p>
        </p:txBody>
      </p:sp>
      <p:grpSp>
        <p:nvGrpSpPr>
          <p:cNvPr id="51" name="组合 50">
            <a:extLst>
              <a:ext uri="{FF2B5EF4-FFF2-40B4-BE49-F238E27FC236}">
                <a16:creationId xmlns:a16="http://schemas.microsoft.com/office/drawing/2014/main" id="{425A4FF8-3353-4E52-94AE-249D2830733B}"/>
              </a:ext>
            </a:extLst>
          </p:cNvPr>
          <p:cNvGrpSpPr/>
          <p:nvPr/>
        </p:nvGrpSpPr>
        <p:grpSpPr>
          <a:xfrm>
            <a:off x="1655765" y="3301151"/>
            <a:ext cx="4279334" cy="840656"/>
            <a:chOff x="721978" y="1432560"/>
            <a:chExt cx="3776798" cy="741935"/>
          </a:xfrm>
        </p:grpSpPr>
        <p:sp>
          <p:nvSpPr>
            <p:cNvPr id="52" name="平行四边形 51">
              <a:extLst>
                <a:ext uri="{FF2B5EF4-FFF2-40B4-BE49-F238E27FC236}">
                  <a16:creationId xmlns:a16="http://schemas.microsoft.com/office/drawing/2014/main" id="{1096A439-73C8-4980-A962-44675F28ED6A}"/>
                </a:ext>
              </a:extLst>
            </p:cNvPr>
            <p:cNvSpPr/>
            <p:nvPr/>
          </p:nvSpPr>
          <p:spPr>
            <a:xfrm>
              <a:off x="721980" y="1432560"/>
              <a:ext cx="3026321" cy="741935"/>
            </a:xfrm>
            <a:prstGeom prst="parallelogram">
              <a:avLst/>
            </a:prstGeom>
            <a:noFill/>
            <a:ln w="6350">
              <a:solidFill>
                <a:schemeClr val="accent2">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53" name="平行四边形 52">
              <a:extLst>
                <a:ext uri="{FF2B5EF4-FFF2-40B4-BE49-F238E27FC236}">
                  <a16:creationId xmlns:a16="http://schemas.microsoft.com/office/drawing/2014/main" id="{C7CACFAD-17F3-472F-9CF6-27DD158F5CEF}"/>
                </a:ext>
              </a:extLst>
            </p:cNvPr>
            <p:cNvSpPr/>
            <p:nvPr/>
          </p:nvSpPr>
          <p:spPr>
            <a:xfrm>
              <a:off x="721978" y="1432560"/>
              <a:ext cx="577574" cy="741935"/>
            </a:xfrm>
            <a:prstGeom prst="parallelogram">
              <a:avLst>
                <a:gd name="adj" fmla="val 32036"/>
              </a:avLst>
            </a:prstGeom>
            <a:gradFill>
              <a:gsLst>
                <a:gs pos="0">
                  <a:schemeClr val="accent2">
                    <a:lumMod val="60000"/>
                    <a:lumOff val="40000"/>
                  </a:schemeClr>
                </a:gs>
                <a:gs pos="100000">
                  <a:schemeClr val="accent2"/>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1" u="none" strike="noStrike" kern="1200" cap="none" spc="0" normalizeH="0" baseline="0" noProof="0" dirty="0">
                  <a:ln>
                    <a:noFill/>
                  </a:ln>
                  <a:solidFill>
                    <a:schemeClr val="accent1"/>
                  </a:solidFill>
                  <a:effectLst/>
                  <a:uLnTx/>
                  <a:uFillTx/>
                  <a:latin typeface="+mj-ea"/>
                  <a:ea typeface="+mj-ea"/>
                  <a:cs typeface="+mn-cs"/>
                </a:rPr>
                <a:t>2</a:t>
              </a:r>
              <a:endParaRPr kumimoji="0" lang="zh-CN" altLang="en-US" sz="2800" b="0" i="1" u="none" strike="noStrike" kern="1200" cap="none" spc="0" normalizeH="0" baseline="0" noProof="0" dirty="0">
                <a:ln>
                  <a:noFill/>
                </a:ln>
                <a:solidFill>
                  <a:schemeClr val="accent1"/>
                </a:solidFill>
                <a:effectLst/>
                <a:uLnTx/>
                <a:uFillTx/>
                <a:latin typeface="+mj-ea"/>
                <a:ea typeface="+mj-ea"/>
                <a:cs typeface="+mn-cs"/>
              </a:endParaRPr>
            </a:p>
          </p:txBody>
        </p:sp>
        <p:sp>
          <p:nvSpPr>
            <p:cNvPr id="54" name="文本框 53">
              <a:extLst>
                <a:ext uri="{FF2B5EF4-FFF2-40B4-BE49-F238E27FC236}">
                  <a16:creationId xmlns:a16="http://schemas.microsoft.com/office/drawing/2014/main" id="{E214E46D-4D41-4F41-AF78-39DA7DBED331}"/>
                </a:ext>
              </a:extLst>
            </p:cNvPr>
            <p:cNvSpPr txBox="1"/>
            <p:nvPr/>
          </p:nvSpPr>
          <p:spPr>
            <a:xfrm>
              <a:off x="1606388" y="1545476"/>
              <a:ext cx="2892388" cy="516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gradFill>
                    <a:gsLst>
                      <a:gs pos="70000">
                        <a:srgbClr val="F8ECE0"/>
                      </a:gs>
                      <a:gs pos="37000">
                        <a:srgbClr val="F8ECE0"/>
                      </a:gs>
                      <a:gs pos="97959">
                        <a:srgbClr val="F5A67E"/>
                      </a:gs>
                      <a:gs pos="51000">
                        <a:srgbClr val="F5A67E"/>
                      </a:gs>
                    </a:gsLst>
                    <a:lin ang="2700000" scaled="1"/>
                  </a:gradFill>
                  <a:effectLst/>
                  <a:uLnTx/>
                  <a:uFillTx/>
                  <a:latin typeface="+mj-ea"/>
                  <a:ea typeface="+mj-ea"/>
                  <a:cs typeface="+mn-cs"/>
                </a:rPr>
                <a:t>自我评价</a:t>
              </a:r>
            </a:p>
          </p:txBody>
        </p:sp>
      </p:grpSp>
      <p:grpSp>
        <p:nvGrpSpPr>
          <p:cNvPr id="59" name="组合 58">
            <a:extLst>
              <a:ext uri="{FF2B5EF4-FFF2-40B4-BE49-F238E27FC236}">
                <a16:creationId xmlns:a16="http://schemas.microsoft.com/office/drawing/2014/main" id="{A25D9A0B-522D-4229-B1CF-6C929A3810C6}"/>
              </a:ext>
            </a:extLst>
          </p:cNvPr>
          <p:cNvGrpSpPr/>
          <p:nvPr/>
        </p:nvGrpSpPr>
        <p:grpSpPr>
          <a:xfrm>
            <a:off x="7428531" y="1984843"/>
            <a:ext cx="4241234" cy="840656"/>
            <a:chOff x="721978" y="1432560"/>
            <a:chExt cx="3743172" cy="741935"/>
          </a:xfrm>
        </p:grpSpPr>
        <p:sp>
          <p:nvSpPr>
            <p:cNvPr id="60" name="平行四边形 59">
              <a:extLst>
                <a:ext uri="{FF2B5EF4-FFF2-40B4-BE49-F238E27FC236}">
                  <a16:creationId xmlns:a16="http://schemas.microsoft.com/office/drawing/2014/main" id="{A4BC13EE-CAD7-4D42-853F-6B70214B6E62}"/>
                </a:ext>
              </a:extLst>
            </p:cNvPr>
            <p:cNvSpPr/>
            <p:nvPr/>
          </p:nvSpPr>
          <p:spPr>
            <a:xfrm>
              <a:off x="721980" y="1432560"/>
              <a:ext cx="3026321" cy="741935"/>
            </a:xfrm>
            <a:prstGeom prst="parallelogram">
              <a:avLst/>
            </a:prstGeom>
            <a:noFill/>
            <a:ln w="6350">
              <a:solidFill>
                <a:schemeClr val="accent2">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61" name="平行四边形 60">
              <a:extLst>
                <a:ext uri="{FF2B5EF4-FFF2-40B4-BE49-F238E27FC236}">
                  <a16:creationId xmlns:a16="http://schemas.microsoft.com/office/drawing/2014/main" id="{B2087897-D2C5-4974-93E2-015E0A66E98D}"/>
                </a:ext>
              </a:extLst>
            </p:cNvPr>
            <p:cNvSpPr/>
            <p:nvPr/>
          </p:nvSpPr>
          <p:spPr>
            <a:xfrm>
              <a:off x="721978" y="1432560"/>
              <a:ext cx="577574" cy="741935"/>
            </a:xfrm>
            <a:prstGeom prst="parallelogram">
              <a:avLst>
                <a:gd name="adj" fmla="val 32036"/>
              </a:avLst>
            </a:prstGeom>
            <a:gradFill>
              <a:gsLst>
                <a:gs pos="0">
                  <a:schemeClr val="accent2">
                    <a:lumMod val="60000"/>
                    <a:lumOff val="40000"/>
                  </a:schemeClr>
                </a:gs>
                <a:gs pos="100000">
                  <a:schemeClr val="accent2"/>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1" u="none" strike="noStrike" kern="1200" cap="none" spc="0" normalizeH="0" baseline="0" noProof="0" dirty="0">
                  <a:ln>
                    <a:noFill/>
                  </a:ln>
                  <a:solidFill>
                    <a:schemeClr val="accent1"/>
                  </a:solidFill>
                  <a:effectLst/>
                  <a:uLnTx/>
                  <a:uFillTx/>
                  <a:latin typeface="+mj-ea"/>
                  <a:ea typeface="+mj-ea"/>
                  <a:cs typeface="+mn-cs"/>
                </a:rPr>
                <a:t>1</a:t>
              </a:r>
              <a:endParaRPr kumimoji="0" lang="zh-CN" altLang="en-US" sz="2800" b="0" i="1" u="none" strike="noStrike" kern="1200" cap="none" spc="0" normalizeH="0" baseline="0" noProof="0" dirty="0">
                <a:ln>
                  <a:noFill/>
                </a:ln>
                <a:solidFill>
                  <a:schemeClr val="accent1"/>
                </a:solidFill>
                <a:effectLst/>
                <a:uLnTx/>
                <a:uFillTx/>
                <a:latin typeface="+mj-ea"/>
                <a:ea typeface="+mj-ea"/>
                <a:cs typeface="+mn-cs"/>
              </a:endParaRPr>
            </a:p>
          </p:txBody>
        </p:sp>
        <p:sp>
          <p:nvSpPr>
            <p:cNvPr id="62" name="文本框 61">
              <a:extLst>
                <a:ext uri="{FF2B5EF4-FFF2-40B4-BE49-F238E27FC236}">
                  <a16:creationId xmlns:a16="http://schemas.microsoft.com/office/drawing/2014/main" id="{EC6C00BF-E2D8-4468-8FA9-6BA8FD0480A0}"/>
                </a:ext>
              </a:extLst>
            </p:cNvPr>
            <p:cNvSpPr txBox="1"/>
            <p:nvPr/>
          </p:nvSpPr>
          <p:spPr>
            <a:xfrm>
              <a:off x="1572762" y="1545476"/>
              <a:ext cx="2892388" cy="516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dirty="0">
                  <a:gradFill>
                    <a:gsLst>
                      <a:gs pos="70000">
                        <a:srgbClr val="F8ECE0"/>
                      </a:gs>
                      <a:gs pos="37000">
                        <a:srgbClr val="F8ECE0"/>
                      </a:gs>
                      <a:gs pos="97959">
                        <a:srgbClr val="F5A67E"/>
                      </a:gs>
                      <a:gs pos="51000">
                        <a:srgbClr val="F5A67E"/>
                      </a:gs>
                    </a:gsLst>
                    <a:lin ang="2700000" scaled="1"/>
                  </a:gradFill>
                  <a:latin typeface="+mj-ea"/>
                  <a:ea typeface="+mj-ea"/>
                </a:rPr>
                <a:t>工作总结</a:t>
              </a:r>
              <a:endParaRPr kumimoji="0" lang="zh-CN" altLang="en-US" sz="3200" b="0" i="0" u="none" strike="noStrike" kern="1200" cap="none" spc="0" normalizeH="0" baseline="0" noProof="0" dirty="0">
                <a:ln>
                  <a:noFill/>
                </a:ln>
                <a:gradFill>
                  <a:gsLst>
                    <a:gs pos="70000">
                      <a:srgbClr val="F8ECE0"/>
                    </a:gs>
                    <a:gs pos="37000">
                      <a:srgbClr val="F8ECE0"/>
                    </a:gs>
                    <a:gs pos="97959">
                      <a:srgbClr val="F5A67E"/>
                    </a:gs>
                    <a:gs pos="51000">
                      <a:srgbClr val="F5A67E"/>
                    </a:gs>
                  </a:gsLst>
                  <a:lin ang="2700000" scaled="1"/>
                </a:gradFill>
                <a:effectLst/>
                <a:uLnTx/>
                <a:uFillTx/>
                <a:latin typeface="+mj-ea"/>
                <a:ea typeface="+mj-ea"/>
                <a:cs typeface="+mn-cs"/>
              </a:endParaRPr>
            </a:p>
          </p:txBody>
        </p:sp>
      </p:grpSp>
      <p:grpSp>
        <p:nvGrpSpPr>
          <p:cNvPr id="68" name="组合 67">
            <a:extLst>
              <a:ext uri="{FF2B5EF4-FFF2-40B4-BE49-F238E27FC236}">
                <a16:creationId xmlns:a16="http://schemas.microsoft.com/office/drawing/2014/main" id="{A69CB850-F993-4BBC-BA28-98637889F55C}"/>
              </a:ext>
            </a:extLst>
          </p:cNvPr>
          <p:cNvGrpSpPr/>
          <p:nvPr/>
        </p:nvGrpSpPr>
        <p:grpSpPr>
          <a:xfrm>
            <a:off x="7353086" y="4529451"/>
            <a:ext cx="4203132" cy="840656"/>
            <a:chOff x="721980" y="1432560"/>
            <a:chExt cx="3709544" cy="741935"/>
          </a:xfrm>
        </p:grpSpPr>
        <p:sp>
          <p:nvSpPr>
            <p:cNvPr id="69" name="平行四边形 68">
              <a:extLst>
                <a:ext uri="{FF2B5EF4-FFF2-40B4-BE49-F238E27FC236}">
                  <a16:creationId xmlns:a16="http://schemas.microsoft.com/office/drawing/2014/main" id="{89A611B5-EA4C-4ABE-A314-15C1006AAB0A}"/>
                </a:ext>
              </a:extLst>
            </p:cNvPr>
            <p:cNvSpPr/>
            <p:nvPr/>
          </p:nvSpPr>
          <p:spPr>
            <a:xfrm>
              <a:off x="721980" y="1432560"/>
              <a:ext cx="3026321" cy="741935"/>
            </a:xfrm>
            <a:prstGeom prst="parallelogram">
              <a:avLst/>
            </a:prstGeom>
            <a:noFill/>
            <a:ln w="6350">
              <a:solidFill>
                <a:schemeClr val="accent2">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70" name="平行四边形 69">
              <a:extLst>
                <a:ext uri="{FF2B5EF4-FFF2-40B4-BE49-F238E27FC236}">
                  <a16:creationId xmlns:a16="http://schemas.microsoft.com/office/drawing/2014/main" id="{EE09D5B2-3045-4980-9501-A839174E4750}"/>
                </a:ext>
              </a:extLst>
            </p:cNvPr>
            <p:cNvSpPr/>
            <p:nvPr/>
          </p:nvSpPr>
          <p:spPr>
            <a:xfrm>
              <a:off x="721980" y="1432560"/>
              <a:ext cx="577574" cy="741935"/>
            </a:xfrm>
            <a:prstGeom prst="parallelogram">
              <a:avLst>
                <a:gd name="adj" fmla="val 32036"/>
              </a:avLst>
            </a:prstGeom>
            <a:gradFill>
              <a:gsLst>
                <a:gs pos="0">
                  <a:schemeClr val="accent2">
                    <a:lumMod val="60000"/>
                    <a:lumOff val="40000"/>
                  </a:schemeClr>
                </a:gs>
                <a:gs pos="100000">
                  <a:schemeClr val="accent2"/>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1" u="none" strike="noStrike" kern="1200" cap="none" spc="0" normalizeH="0" baseline="0" noProof="0" dirty="0">
                  <a:ln>
                    <a:noFill/>
                  </a:ln>
                  <a:solidFill>
                    <a:schemeClr val="accent1"/>
                  </a:solidFill>
                  <a:effectLst/>
                  <a:uLnTx/>
                  <a:uFillTx/>
                  <a:latin typeface="+mj-ea"/>
                  <a:ea typeface="+mj-ea"/>
                  <a:cs typeface="+mn-cs"/>
                </a:rPr>
                <a:t>3</a:t>
              </a:r>
              <a:endParaRPr kumimoji="0" lang="zh-CN" altLang="en-US" sz="2800" b="0" i="1" u="none" strike="noStrike" kern="1200" cap="none" spc="0" normalizeH="0" baseline="0" noProof="0" dirty="0">
                <a:ln>
                  <a:noFill/>
                </a:ln>
                <a:solidFill>
                  <a:schemeClr val="accent1"/>
                </a:solidFill>
                <a:effectLst/>
                <a:uLnTx/>
                <a:uFillTx/>
                <a:latin typeface="+mj-ea"/>
                <a:ea typeface="+mj-ea"/>
                <a:cs typeface="+mn-cs"/>
              </a:endParaRPr>
            </a:p>
          </p:txBody>
        </p:sp>
        <p:sp>
          <p:nvSpPr>
            <p:cNvPr id="71" name="文本框 70">
              <a:extLst>
                <a:ext uri="{FF2B5EF4-FFF2-40B4-BE49-F238E27FC236}">
                  <a16:creationId xmlns:a16="http://schemas.microsoft.com/office/drawing/2014/main" id="{0C526D9D-A7D2-40B2-831B-7B0B00EACF6E}"/>
                </a:ext>
              </a:extLst>
            </p:cNvPr>
            <p:cNvSpPr txBox="1"/>
            <p:nvPr/>
          </p:nvSpPr>
          <p:spPr>
            <a:xfrm>
              <a:off x="1539136" y="1545476"/>
              <a:ext cx="2892388" cy="516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dirty="0">
                  <a:gradFill>
                    <a:gsLst>
                      <a:gs pos="70000">
                        <a:srgbClr val="F8ECE0"/>
                      </a:gs>
                      <a:gs pos="37000">
                        <a:srgbClr val="F8ECE0"/>
                      </a:gs>
                      <a:gs pos="97959">
                        <a:srgbClr val="F5A67E"/>
                      </a:gs>
                      <a:gs pos="51000">
                        <a:srgbClr val="F5A67E"/>
                      </a:gs>
                    </a:gsLst>
                    <a:lin ang="2700000" scaled="1"/>
                  </a:gradFill>
                  <a:latin typeface="+mj-ea"/>
                  <a:ea typeface="+mj-ea"/>
                </a:rPr>
                <a:t>完成情况</a:t>
              </a:r>
              <a:endParaRPr kumimoji="0" lang="zh-CN" altLang="en-US" sz="3200" b="0" i="0" u="none" strike="noStrike" kern="1200" cap="none" spc="0" normalizeH="0" baseline="0" noProof="0" dirty="0">
                <a:ln>
                  <a:noFill/>
                </a:ln>
                <a:gradFill>
                  <a:gsLst>
                    <a:gs pos="70000">
                      <a:srgbClr val="F8ECE0"/>
                    </a:gs>
                    <a:gs pos="37000">
                      <a:srgbClr val="F8ECE0"/>
                    </a:gs>
                    <a:gs pos="97959">
                      <a:srgbClr val="F5A67E"/>
                    </a:gs>
                    <a:gs pos="51000">
                      <a:srgbClr val="F5A67E"/>
                    </a:gs>
                  </a:gsLst>
                  <a:lin ang="2700000" scaled="1"/>
                </a:gradFill>
                <a:effectLst/>
                <a:uLnTx/>
                <a:uFillTx/>
                <a:latin typeface="+mj-ea"/>
                <a:ea typeface="+mj-ea"/>
                <a:cs typeface="+mn-cs"/>
              </a:endParaRPr>
            </a:p>
          </p:txBody>
        </p:sp>
      </p:grpSp>
      <p:pic>
        <p:nvPicPr>
          <p:cNvPr id="3074" name="Picture 2" descr="鸽子 白鸽">
            <a:extLst>
              <a:ext uri="{FF2B5EF4-FFF2-40B4-BE49-F238E27FC236}">
                <a16:creationId xmlns:a16="http://schemas.microsoft.com/office/drawing/2014/main" id="{DCEB0BE4-4735-A945-6FA6-B6916AA86B2C}"/>
              </a:ext>
            </a:extLst>
          </p:cNvPr>
          <p:cNvPicPr>
            <a:picLocks noChangeAspect="1" noChangeArrowheads="1"/>
          </p:cNvPicPr>
          <p:nvPr/>
        </p:nvPicPr>
        <p:blipFill>
          <a:blip r:embed="rId3" cstate="screen">
            <a:alphaModFix amt="90000"/>
            <a:extLst>
              <a:ext uri="{28A0092B-C50C-407E-A947-70E740481C1C}">
                <a14:useLocalDpi xmlns:a14="http://schemas.microsoft.com/office/drawing/2010/main"/>
              </a:ext>
            </a:extLst>
          </a:blip>
          <a:srcRect/>
          <a:stretch>
            <a:fillRect/>
          </a:stretch>
        </p:blipFill>
        <p:spPr bwMode="auto">
          <a:xfrm>
            <a:off x="10518478" y="644056"/>
            <a:ext cx="678110" cy="78432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鸽子PNG">
            <a:extLst>
              <a:ext uri="{FF2B5EF4-FFF2-40B4-BE49-F238E27FC236}">
                <a16:creationId xmlns:a16="http://schemas.microsoft.com/office/drawing/2014/main" id="{D89C6B81-6134-AF22-5B94-9159AE75DE00}"/>
              </a:ext>
            </a:extLst>
          </p:cNvPr>
          <p:cNvPicPr>
            <a:picLocks noChangeAspect="1" noChangeArrowheads="1"/>
          </p:cNvPicPr>
          <p:nvPr/>
        </p:nvPicPr>
        <p:blipFill>
          <a:blip r:embed="rId4" cstate="screen">
            <a:alphaModFix amt="70000"/>
            <a:extLst>
              <a:ext uri="{28A0092B-C50C-407E-A947-70E740481C1C}">
                <a14:useLocalDpi xmlns:a14="http://schemas.microsoft.com/office/drawing/2010/main"/>
              </a:ext>
            </a:extLst>
          </a:blip>
          <a:srcRect/>
          <a:stretch>
            <a:fillRect/>
          </a:stretch>
        </p:blipFill>
        <p:spPr bwMode="auto">
          <a:xfrm>
            <a:off x="1580320" y="368898"/>
            <a:ext cx="878946" cy="1164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2381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E2C775C-FF66-42B4-8D3A-3F0EDB915BB9}"/>
              </a:ext>
            </a:extLst>
          </p:cNvPr>
          <p:cNvSpPr txBox="1"/>
          <p:nvPr/>
        </p:nvSpPr>
        <p:spPr>
          <a:xfrm>
            <a:off x="5529178" y="1365249"/>
            <a:ext cx="1133644"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200" normalizeH="0" baseline="0" noProof="0" dirty="0">
                <a:ln>
                  <a:noFill/>
                </a:ln>
                <a:solidFill>
                  <a:schemeClr val="accent2">
                    <a:lumMod val="20000"/>
                    <a:lumOff val="80000"/>
                  </a:schemeClr>
                </a:solidFill>
                <a:effectLst/>
                <a:uLnTx/>
                <a:uFillTx/>
                <a:latin typeface="+mj-ea"/>
                <a:ea typeface="+mj-ea"/>
                <a:cs typeface="+mn-cs"/>
              </a:rPr>
              <a:t>壹</a:t>
            </a:r>
          </a:p>
        </p:txBody>
      </p:sp>
      <p:sp>
        <p:nvSpPr>
          <p:cNvPr id="7" name="文本框 6">
            <a:extLst>
              <a:ext uri="{FF2B5EF4-FFF2-40B4-BE49-F238E27FC236}">
                <a16:creationId xmlns:a16="http://schemas.microsoft.com/office/drawing/2014/main" id="{7F498B3A-D206-462F-830C-A0FC3BB4FEB6}"/>
              </a:ext>
            </a:extLst>
          </p:cNvPr>
          <p:cNvSpPr txBox="1"/>
          <p:nvPr/>
        </p:nvSpPr>
        <p:spPr>
          <a:xfrm>
            <a:off x="3518860" y="3015047"/>
            <a:ext cx="4714875" cy="1313436"/>
          </a:xfrm>
          <a:prstGeom prst="rect">
            <a:avLst/>
          </a:prstGeom>
          <a:noFill/>
        </p:spPr>
        <p:txBody>
          <a:bodyPr wrap="square" lIns="0" tIns="0" rIns="0" bIns="0" rtlCol="0" anchor="t">
            <a:spAutoFit/>
          </a:bodyPr>
          <a:lstStyle/>
          <a:p>
            <a:pPr algn="ctr">
              <a:lnSpc>
                <a:spcPct val="110000"/>
              </a:lnSpc>
            </a:pPr>
            <a:r>
              <a:rPr lang="zh-CN" altLang="en-US" sz="8000" i="1" dirty="0">
                <a:ln w="9525">
                  <a:noFill/>
                </a:ln>
                <a:gradFill>
                  <a:gsLst>
                    <a:gs pos="70000">
                      <a:srgbClr val="F8ECE0"/>
                    </a:gs>
                    <a:gs pos="37000">
                      <a:srgbClr val="F8ECE0"/>
                    </a:gs>
                    <a:gs pos="97959">
                      <a:srgbClr val="F5A67E"/>
                    </a:gs>
                    <a:gs pos="51000">
                      <a:srgbClr val="F5A67E"/>
                    </a:gs>
                  </a:gsLst>
                  <a:lin ang="2700000" scaled="1"/>
                </a:gradFill>
                <a:effectLst>
                  <a:outerShdw blurRad="50800" dist="76200" dir="5400000" algn="t" rotWithShape="0">
                    <a:srgbClr val="800000"/>
                  </a:outerShdw>
                </a:effectLst>
                <a:latin typeface="+mj-ea"/>
                <a:ea typeface="+mj-ea"/>
              </a:rPr>
              <a:t>工作总结</a:t>
            </a:r>
          </a:p>
        </p:txBody>
      </p:sp>
      <p:grpSp>
        <p:nvGrpSpPr>
          <p:cNvPr id="8" name="组合 7">
            <a:extLst>
              <a:ext uri="{FF2B5EF4-FFF2-40B4-BE49-F238E27FC236}">
                <a16:creationId xmlns:a16="http://schemas.microsoft.com/office/drawing/2014/main" id="{0E0D47CD-8818-4278-A122-05CF3527C724}"/>
              </a:ext>
            </a:extLst>
          </p:cNvPr>
          <p:cNvGrpSpPr/>
          <p:nvPr/>
        </p:nvGrpSpPr>
        <p:grpSpPr>
          <a:xfrm>
            <a:off x="5291137" y="1121656"/>
            <a:ext cx="1609725" cy="1687513"/>
            <a:chOff x="3414210" y="4503592"/>
            <a:chExt cx="1609725" cy="1687513"/>
          </a:xfrm>
          <a:solidFill>
            <a:schemeClr val="accent2"/>
          </a:solidFill>
        </p:grpSpPr>
        <p:sp>
          <p:nvSpPr>
            <p:cNvPr id="9" name="Freeform 5994">
              <a:extLst>
                <a:ext uri="{FF2B5EF4-FFF2-40B4-BE49-F238E27FC236}">
                  <a16:creationId xmlns:a16="http://schemas.microsoft.com/office/drawing/2014/main" id="{F8C22277-43BD-4777-8D92-4595E8FA31DE}"/>
                </a:ext>
              </a:extLst>
            </p:cNvPr>
            <p:cNvSpPr>
              <a:spLocks/>
            </p:cNvSpPr>
            <p:nvPr/>
          </p:nvSpPr>
          <p:spPr bwMode="auto">
            <a:xfrm>
              <a:off x="4663573" y="4648055"/>
              <a:ext cx="46037" cy="30163"/>
            </a:xfrm>
            <a:custGeom>
              <a:avLst/>
              <a:gdLst>
                <a:gd name="T0" fmla="*/ 16 w 50"/>
                <a:gd name="T1" fmla="*/ 7 h 34"/>
                <a:gd name="T2" fmla="*/ 19 w 50"/>
                <a:gd name="T3" fmla="*/ 12 h 34"/>
                <a:gd name="T4" fmla="*/ 34 w 50"/>
                <a:gd name="T5" fmla="*/ 23 h 34"/>
                <a:gd name="T6" fmla="*/ 40 w 50"/>
                <a:gd name="T7" fmla="*/ 26 h 34"/>
                <a:gd name="T8" fmla="*/ 50 w 50"/>
                <a:gd name="T9" fmla="*/ 34 h 34"/>
                <a:gd name="T10" fmla="*/ 29 w 50"/>
                <a:gd name="T11" fmla="*/ 21 h 34"/>
                <a:gd name="T12" fmla="*/ 0 w 50"/>
                <a:gd name="T13" fmla="*/ 0 h 34"/>
                <a:gd name="T14" fmla="*/ 16 w 50"/>
                <a:gd name="T15" fmla="*/ 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34">
                  <a:moveTo>
                    <a:pt x="16" y="7"/>
                  </a:moveTo>
                  <a:cubicBezTo>
                    <a:pt x="20" y="11"/>
                    <a:pt x="18" y="11"/>
                    <a:pt x="19" y="12"/>
                  </a:cubicBezTo>
                  <a:cubicBezTo>
                    <a:pt x="24" y="16"/>
                    <a:pt x="29" y="20"/>
                    <a:pt x="34" y="23"/>
                  </a:cubicBezTo>
                  <a:cubicBezTo>
                    <a:pt x="40" y="28"/>
                    <a:pt x="36" y="23"/>
                    <a:pt x="40" y="26"/>
                  </a:cubicBezTo>
                  <a:cubicBezTo>
                    <a:pt x="43" y="28"/>
                    <a:pt x="45" y="30"/>
                    <a:pt x="50" y="34"/>
                  </a:cubicBezTo>
                  <a:cubicBezTo>
                    <a:pt x="48" y="34"/>
                    <a:pt x="39" y="28"/>
                    <a:pt x="29" y="21"/>
                  </a:cubicBezTo>
                  <a:cubicBezTo>
                    <a:pt x="19" y="14"/>
                    <a:pt x="7" y="5"/>
                    <a:pt x="0" y="0"/>
                  </a:cubicBezTo>
                  <a:cubicBezTo>
                    <a:pt x="4" y="1"/>
                    <a:pt x="16" y="10"/>
                    <a:pt x="16"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 name="Freeform 5995">
              <a:extLst>
                <a:ext uri="{FF2B5EF4-FFF2-40B4-BE49-F238E27FC236}">
                  <a16:creationId xmlns:a16="http://schemas.microsoft.com/office/drawing/2014/main" id="{0773F2DE-8986-43DD-98AB-341B577039B0}"/>
                </a:ext>
              </a:extLst>
            </p:cNvPr>
            <p:cNvSpPr>
              <a:spLocks/>
            </p:cNvSpPr>
            <p:nvPr/>
          </p:nvSpPr>
          <p:spPr bwMode="auto">
            <a:xfrm>
              <a:off x="4784223" y="4746480"/>
              <a:ext cx="15875" cy="14288"/>
            </a:xfrm>
            <a:custGeom>
              <a:avLst/>
              <a:gdLst>
                <a:gd name="T0" fmla="*/ 6 w 17"/>
                <a:gd name="T1" fmla="*/ 4 h 16"/>
                <a:gd name="T2" fmla="*/ 0 w 17"/>
                <a:gd name="T3" fmla="*/ 0 h 16"/>
                <a:gd name="T4" fmla="*/ 6 w 17"/>
                <a:gd name="T5" fmla="*/ 4 h 16"/>
              </a:gdLst>
              <a:ahLst/>
              <a:cxnLst>
                <a:cxn ang="0">
                  <a:pos x="T0" y="T1"/>
                </a:cxn>
                <a:cxn ang="0">
                  <a:pos x="T2" y="T3"/>
                </a:cxn>
                <a:cxn ang="0">
                  <a:pos x="T4" y="T5"/>
                </a:cxn>
              </a:cxnLst>
              <a:rect l="0" t="0" r="r" b="b"/>
              <a:pathLst>
                <a:path w="17" h="16">
                  <a:moveTo>
                    <a:pt x="6" y="4"/>
                  </a:moveTo>
                  <a:cubicBezTo>
                    <a:pt x="17" y="16"/>
                    <a:pt x="7" y="9"/>
                    <a:pt x="0" y="0"/>
                  </a:cubicBezTo>
                  <a:cubicBezTo>
                    <a:pt x="1" y="0"/>
                    <a:pt x="5" y="4"/>
                    <a:pt x="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 name="Freeform 5996">
              <a:extLst>
                <a:ext uri="{FF2B5EF4-FFF2-40B4-BE49-F238E27FC236}">
                  <a16:creationId xmlns:a16="http://schemas.microsoft.com/office/drawing/2014/main" id="{5B72EA45-6719-4432-A069-AC4C67E7B14E}"/>
                </a:ext>
              </a:extLst>
            </p:cNvPr>
            <p:cNvSpPr>
              <a:spLocks/>
            </p:cNvSpPr>
            <p:nvPr/>
          </p:nvSpPr>
          <p:spPr bwMode="auto">
            <a:xfrm>
              <a:off x="4515935" y="4570268"/>
              <a:ext cx="127000" cy="63500"/>
            </a:xfrm>
            <a:custGeom>
              <a:avLst/>
              <a:gdLst>
                <a:gd name="T0" fmla="*/ 30 w 141"/>
                <a:gd name="T1" fmla="*/ 7 h 70"/>
                <a:gd name="T2" fmla="*/ 76 w 141"/>
                <a:gd name="T3" fmla="*/ 31 h 70"/>
                <a:gd name="T4" fmla="*/ 141 w 141"/>
                <a:gd name="T5" fmla="*/ 70 h 70"/>
                <a:gd name="T6" fmla="*/ 78 w 141"/>
                <a:gd name="T7" fmla="*/ 35 h 70"/>
                <a:gd name="T8" fmla="*/ 20 w 141"/>
                <a:gd name="T9" fmla="*/ 8 h 70"/>
                <a:gd name="T10" fmla="*/ 17 w 141"/>
                <a:gd name="T11" fmla="*/ 8 h 70"/>
                <a:gd name="T12" fmla="*/ 29 w 141"/>
                <a:gd name="T13" fmla="*/ 14 h 70"/>
                <a:gd name="T14" fmla="*/ 45 w 141"/>
                <a:gd name="T15" fmla="*/ 22 h 70"/>
                <a:gd name="T16" fmla="*/ 4 w 141"/>
                <a:gd name="T17" fmla="*/ 5 h 70"/>
                <a:gd name="T18" fmla="*/ 3 w 141"/>
                <a:gd name="T19" fmla="*/ 0 h 70"/>
                <a:gd name="T20" fmla="*/ 48 w 141"/>
                <a:gd name="T21" fmla="*/ 19 h 70"/>
                <a:gd name="T22" fmla="*/ 20 w 141"/>
                <a:gd name="T23" fmla="*/ 5 h 70"/>
                <a:gd name="T24" fmla="*/ 30 w 141"/>
                <a:gd name="T25"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 h="70">
                  <a:moveTo>
                    <a:pt x="30" y="7"/>
                  </a:moveTo>
                  <a:cubicBezTo>
                    <a:pt x="36" y="11"/>
                    <a:pt x="54" y="20"/>
                    <a:pt x="76" y="31"/>
                  </a:cubicBezTo>
                  <a:cubicBezTo>
                    <a:pt x="97" y="42"/>
                    <a:pt x="122" y="56"/>
                    <a:pt x="141" y="70"/>
                  </a:cubicBezTo>
                  <a:cubicBezTo>
                    <a:pt x="119" y="55"/>
                    <a:pt x="98" y="44"/>
                    <a:pt x="78" y="35"/>
                  </a:cubicBezTo>
                  <a:cubicBezTo>
                    <a:pt x="58" y="25"/>
                    <a:pt x="39" y="17"/>
                    <a:pt x="20" y="8"/>
                  </a:cubicBezTo>
                  <a:cubicBezTo>
                    <a:pt x="21" y="9"/>
                    <a:pt x="20" y="9"/>
                    <a:pt x="17" y="8"/>
                  </a:cubicBezTo>
                  <a:cubicBezTo>
                    <a:pt x="18" y="9"/>
                    <a:pt x="23" y="11"/>
                    <a:pt x="29" y="14"/>
                  </a:cubicBezTo>
                  <a:cubicBezTo>
                    <a:pt x="36" y="17"/>
                    <a:pt x="43" y="20"/>
                    <a:pt x="45" y="22"/>
                  </a:cubicBezTo>
                  <a:cubicBezTo>
                    <a:pt x="32" y="16"/>
                    <a:pt x="23" y="14"/>
                    <a:pt x="4" y="5"/>
                  </a:cubicBezTo>
                  <a:cubicBezTo>
                    <a:pt x="11" y="7"/>
                    <a:pt x="0" y="1"/>
                    <a:pt x="3" y="0"/>
                  </a:cubicBezTo>
                  <a:cubicBezTo>
                    <a:pt x="21" y="6"/>
                    <a:pt x="37" y="15"/>
                    <a:pt x="48" y="19"/>
                  </a:cubicBezTo>
                  <a:cubicBezTo>
                    <a:pt x="40" y="13"/>
                    <a:pt x="30" y="11"/>
                    <a:pt x="20" y="5"/>
                  </a:cubicBezTo>
                  <a:cubicBezTo>
                    <a:pt x="22" y="5"/>
                    <a:pt x="28" y="5"/>
                    <a:pt x="30"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 name="Freeform 5997">
              <a:extLst>
                <a:ext uri="{FF2B5EF4-FFF2-40B4-BE49-F238E27FC236}">
                  <a16:creationId xmlns:a16="http://schemas.microsoft.com/office/drawing/2014/main" id="{982641B5-9C7D-4294-90C7-4CB9B867AD32}"/>
                </a:ext>
              </a:extLst>
            </p:cNvPr>
            <p:cNvSpPr>
              <a:spLocks/>
            </p:cNvSpPr>
            <p:nvPr/>
          </p:nvSpPr>
          <p:spPr bwMode="auto">
            <a:xfrm>
              <a:off x="4766760" y="4730605"/>
              <a:ext cx="15875" cy="12700"/>
            </a:xfrm>
            <a:custGeom>
              <a:avLst/>
              <a:gdLst>
                <a:gd name="T0" fmla="*/ 17 w 17"/>
                <a:gd name="T1" fmla="*/ 13 h 14"/>
                <a:gd name="T2" fmla="*/ 8 w 17"/>
                <a:gd name="T3" fmla="*/ 6 h 14"/>
                <a:gd name="T4" fmla="*/ 11 w 17"/>
                <a:gd name="T5" fmla="*/ 11 h 14"/>
                <a:gd name="T6" fmla="*/ 0 w 17"/>
                <a:gd name="T7" fmla="*/ 0 h 14"/>
                <a:gd name="T8" fmla="*/ 17 w 17"/>
                <a:gd name="T9" fmla="*/ 13 h 14"/>
              </a:gdLst>
              <a:ahLst/>
              <a:cxnLst>
                <a:cxn ang="0">
                  <a:pos x="T0" y="T1"/>
                </a:cxn>
                <a:cxn ang="0">
                  <a:pos x="T2" y="T3"/>
                </a:cxn>
                <a:cxn ang="0">
                  <a:pos x="T4" y="T5"/>
                </a:cxn>
                <a:cxn ang="0">
                  <a:pos x="T6" y="T7"/>
                </a:cxn>
                <a:cxn ang="0">
                  <a:pos x="T8" y="T9"/>
                </a:cxn>
              </a:cxnLst>
              <a:rect l="0" t="0" r="r" b="b"/>
              <a:pathLst>
                <a:path w="17" h="14">
                  <a:moveTo>
                    <a:pt x="17" y="13"/>
                  </a:moveTo>
                  <a:cubicBezTo>
                    <a:pt x="16" y="14"/>
                    <a:pt x="12" y="9"/>
                    <a:pt x="8" y="6"/>
                  </a:cubicBezTo>
                  <a:cubicBezTo>
                    <a:pt x="8" y="6"/>
                    <a:pt x="12" y="10"/>
                    <a:pt x="11" y="11"/>
                  </a:cubicBezTo>
                  <a:cubicBezTo>
                    <a:pt x="7" y="7"/>
                    <a:pt x="3" y="4"/>
                    <a:pt x="0" y="0"/>
                  </a:cubicBezTo>
                  <a:cubicBezTo>
                    <a:pt x="2" y="1"/>
                    <a:pt x="5" y="1"/>
                    <a:pt x="1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 name="Freeform 5998">
              <a:extLst>
                <a:ext uri="{FF2B5EF4-FFF2-40B4-BE49-F238E27FC236}">
                  <a16:creationId xmlns:a16="http://schemas.microsoft.com/office/drawing/2014/main" id="{B35CBF2D-CE94-4F0A-AB0A-17C380F23650}"/>
                </a:ext>
              </a:extLst>
            </p:cNvPr>
            <p:cNvSpPr>
              <a:spLocks/>
            </p:cNvSpPr>
            <p:nvPr/>
          </p:nvSpPr>
          <p:spPr bwMode="auto">
            <a:xfrm>
              <a:off x="4814385" y="4781405"/>
              <a:ext cx="33337" cy="44450"/>
            </a:xfrm>
            <a:custGeom>
              <a:avLst/>
              <a:gdLst>
                <a:gd name="T0" fmla="*/ 17 w 37"/>
                <a:gd name="T1" fmla="*/ 15 h 49"/>
                <a:gd name="T2" fmla="*/ 28 w 37"/>
                <a:gd name="T3" fmla="*/ 26 h 49"/>
                <a:gd name="T4" fmla="*/ 20 w 37"/>
                <a:gd name="T5" fmla="*/ 28 h 49"/>
                <a:gd name="T6" fmla="*/ 29 w 37"/>
                <a:gd name="T7" fmla="*/ 39 h 49"/>
                <a:gd name="T8" fmla="*/ 35 w 37"/>
                <a:gd name="T9" fmla="*/ 48 h 49"/>
                <a:gd name="T10" fmla="*/ 22 w 37"/>
                <a:gd name="T11" fmla="*/ 32 h 49"/>
                <a:gd name="T12" fmla="*/ 10 w 37"/>
                <a:gd name="T13" fmla="*/ 18 h 49"/>
                <a:gd name="T14" fmla="*/ 19 w 37"/>
                <a:gd name="T15" fmla="*/ 22 h 49"/>
                <a:gd name="T16" fmla="*/ 12 w 37"/>
                <a:gd name="T17" fmla="*/ 11 h 49"/>
                <a:gd name="T18" fmla="*/ 17 w 37"/>
                <a:gd name="T19"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49">
                  <a:moveTo>
                    <a:pt x="17" y="15"/>
                  </a:moveTo>
                  <a:cubicBezTo>
                    <a:pt x="18" y="15"/>
                    <a:pt x="24" y="22"/>
                    <a:pt x="28" y="26"/>
                  </a:cubicBezTo>
                  <a:cubicBezTo>
                    <a:pt x="23" y="23"/>
                    <a:pt x="25" y="28"/>
                    <a:pt x="20" y="28"/>
                  </a:cubicBezTo>
                  <a:cubicBezTo>
                    <a:pt x="20" y="29"/>
                    <a:pt x="25" y="34"/>
                    <a:pt x="29" y="39"/>
                  </a:cubicBezTo>
                  <a:cubicBezTo>
                    <a:pt x="33" y="44"/>
                    <a:pt x="37" y="49"/>
                    <a:pt x="35" y="48"/>
                  </a:cubicBezTo>
                  <a:cubicBezTo>
                    <a:pt x="29" y="41"/>
                    <a:pt x="26" y="36"/>
                    <a:pt x="22" y="32"/>
                  </a:cubicBezTo>
                  <a:cubicBezTo>
                    <a:pt x="19" y="28"/>
                    <a:pt x="15" y="24"/>
                    <a:pt x="10" y="18"/>
                  </a:cubicBezTo>
                  <a:cubicBezTo>
                    <a:pt x="25" y="33"/>
                    <a:pt x="0" y="0"/>
                    <a:pt x="19" y="22"/>
                  </a:cubicBezTo>
                  <a:cubicBezTo>
                    <a:pt x="20" y="21"/>
                    <a:pt x="17" y="18"/>
                    <a:pt x="12" y="11"/>
                  </a:cubicBezTo>
                  <a:cubicBezTo>
                    <a:pt x="11" y="9"/>
                    <a:pt x="26" y="26"/>
                    <a:pt x="17"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 name="Freeform 5999">
              <a:extLst>
                <a:ext uri="{FF2B5EF4-FFF2-40B4-BE49-F238E27FC236}">
                  <a16:creationId xmlns:a16="http://schemas.microsoft.com/office/drawing/2014/main" id="{71FEF5AE-766A-4822-9C80-AF4631D49AE3}"/>
                </a:ext>
              </a:extLst>
            </p:cNvPr>
            <p:cNvSpPr>
              <a:spLocks/>
            </p:cNvSpPr>
            <p:nvPr/>
          </p:nvSpPr>
          <p:spPr bwMode="auto">
            <a:xfrm>
              <a:off x="4309560" y="4511530"/>
              <a:ext cx="163512" cy="38100"/>
            </a:xfrm>
            <a:custGeom>
              <a:avLst/>
              <a:gdLst>
                <a:gd name="T0" fmla="*/ 52 w 181"/>
                <a:gd name="T1" fmla="*/ 6 h 43"/>
                <a:gd name="T2" fmla="*/ 49 w 181"/>
                <a:gd name="T3" fmla="*/ 8 h 43"/>
                <a:gd name="T4" fmla="*/ 91 w 181"/>
                <a:gd name="T5" fmla="*/ 17 h 43"/>
                <a:gd name="T6" fmla="*/ 130 w 181"/>
                <a:gd name="T7" fmla="*/ 26 h 43"/>
                <a:gd name="T8" fmla="*/ 156 w 181"/>
                <a:gd name="T9" fmla="*/ 35 h 43"/>
                <a:gd name="T10" fmla="*/ 181 w 181"/>
                <a:gd name="T11" fmla="*/ 43 h 43"/>
                <a:gd name="T12" fmla="*/ 90 w 181"/>
                <a:gd name="T13" fmla="*/ 18 h 43"/>
                <a:gd name="T14" fmla="*/ 1 w 181"/>
                <a:gd name="T15" fmla="*/ 1 h 43"/>
                <a:gd name="T16" fmla="*/ 24 w 181"/>
                <a:gd name="T17" fmla="*/ 4 h 43"/>
                <a:gd name="T18" fmla="*/ 41 w 181"/>
                <a:gd name="T19" fmla="*/ 5 h 43"/>
                <a:gd name="T20" fmla="*/ 52 w 181"/>
                <a:gd name="T21"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 h="43">
                  <a:moveTo>
                    <a:pt x="52" y="6"/>
                  </a:moveTo>
                  <a:cubicBezTo>
                    <a:pt x="68" y="10"/>
                    <a:pt x="50" y="7"/>
                    <a:pt x="49" y="8"/>
                  </a:cubicBezTo>
                  <a:cubicBezTo>
                    <a:pt x="59" y="10"/>
                    <a:pt x="75" y="13"/>
                    <a:pt x="91" y="17"/>
                  </a:cubicBezTo>
                  <a:cubicBezTo>
                    <a:pt x="107" y="21"/>
                    <a:pt x="122" y="24"/>
                    <a:pt x="130" y="26"/>
                  </a:cubicBezTo>
                  <a:cubicBezTo>
                    <a:pt x="141" y="29"/>
                    <a:pt x="149" y="32"/>
                    <a:pt x="156" y="35"/>
                  </a:cubicBezTo>
                  <a:cubicBezTo>
                    <a:pt x="164" y="38"/>
                    <a:pt x="172" y="40"/>
                    <a:pt x="181" y="43"/>
                  </a:cubicBezTo>
                  <a:cubicBezTo>
                    <a:pt x="154" y="34"/>
                    <a:pt x="122" y="25"/>
                    <a:pt x="90" y="18"/>
                  </a:cubicBezTo>
                  <a:cubicBezTo>
                    <a:pt x="58" y="11"/>
                    <a:pt x="27" y="5"/>
                    <a:pt x="1" y="1"/>
                  </a:cubicBezTo>
                  <a:cubicBezTo>
                    <a:pt x="0" y="0"/>
                    <a:pt x="13" y="2"/>
                    <a:pt x="24" y="4"/>
                  </a:cubicBezTo>
                  <a:cubicBezTo>
                    <a:pt x="36" y="6"/>
                    <a:pt x="46" y="8"/>
                    <a:pt x="41" y="5"/>
                  </a:cubicBezTo>
                  <a:cubicBezTo>
                    <a:pt x="46" y="6"/>
                    <a:pt x="52" y="7"/>
                    <a:pt x="5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 name="Freeform 6000">
              <a:extLst>
                <a:ext uri="{FF2B5EF4-FFF2-40B4-BE49-F238E27FC236}">
                  <a16:creationId xmlns:a16="http://schemas.microsoft.com/office/drawing/2014/main" id="{9C5344C9-2734-4E65-A327-C0A78D6E4E94}"/>
                </a:ext>
              </a:extLst>
            </p:cNvPr>
            <p:cNvSpPr>
              <a:spLocks/>
            </p:cNvSpPr>
            <p:nvPr/>
          </p:nvSpPr>
          <p:spPr bwMode="auto">
            <a:xfrm>
              <a:off x="4460373" y="4544868"/>
              <a:ext cx="25400" cy="11113"/>
            </a:xfrm>
            <a:custGeom>
              <a:avLst/>
              <a:gdLst>
                <a:gd name="T0" fmla="*/ 28 w 29"/>
                <a:gd name="T1" fmla="*/ 9 h 12"/>
                <a:gd name="T2" fmla="*/ 0 w 29"/>
                <a:gd name="T3" fmla="*/ 0 h 12"/>
                <a:gd name="T4" fmla="*/ 13 w 29"/>
                <a:gd name="T5" fmla="*/ 3 h 12"/>
                <a:gd name="T6" fmla="*/ 28 w 29"/>
                <a:gd name="T7" fmla="*/ 9 h 12"/>
              </a:gdLst>
              <a:ahLst/>
              <a:cxnLst>
                <a:cxn ang="0">
                  <a:pos x="T0" y="T1"/>
                </a:cxn>
                <a:cxn ang="0">
                  <a:pos x="T2" y="T3"/>
                </a:cxn>
                <a:cxn ang="0">
                  <a:pos x="T4" y="T5"/>
                </a:cxn>
                <a:cxn ang="0">
                  <a:pos x="T6" y="T7"/>
                </a:cxn>
              </a:cxnLst>
              <a:rect l="0" t="0" r="r" b="b"/>
              <a:pathLst>
                <a:path w="29" h="12">
                  <a:moveTo>
                    <a:pt x="28" y="9"/>
                  </a:moveTo>
                  <a:cubicBezTo>
                    <a:pt x="29" y="12"/>
                    <a:pt x="12" y="3"/>
                    <a:pt x="0" y="0"/>
                  </a:cubicBezTo>
                  <a:cubicBezTo>
                    <a:pt x="2" y="0"/>
                    <a:pt x="7" y="1"/>
                    <a:pt x="13" y="3"/>
                  </a:cubicBezTo>
                  <a:cubicBezTo>
                    <a:pt x="19" y="5"/>
                    <a:pt x="25" y="7"/>
                    <a:pt x="28"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 name="Freeform 6001">
              <a:extLst>
                <a:ext uri="{FF2B5EF4-FFF2-40B4-BE49-F238E27FC236}">
                  <a16:creationId xmlns:a16="http://schemas.microsoft.com/office/drawing/2014/main" id="{CA1C0CC6-9089-44BC-BD92-1F3CBCA31D52}"/>
                </a:ext>
              </a:extLst>
            </p:cNvPr>
            <p:cNvSpPr>
              <a:spLocks/>
            </p:cNvSpPr>
            <p:nvPr/>
          </p:nvSpPr>
          <p:spPr bwMode="auto">
            <a:xfrm>
              <a:off x="4704848" y="4676630"/>
              <a:ext cx="20637" cy="14288"/>
            </a:xfrm>
            <a:custGeom>
              <a:avLst/>
              <a:gdLst>
                <a:gd name="T0" fmla="*/ 14 w 23"/>
                <a:gd name="T1" fmla="*/ 8 h 16"/>
                <a:gd name="T2" fmla="*/ 19 w 23"/>
                <a:gd name="T3" fmla="*/ 16 h 16"/>
                <a:gd name="T4" fmla="*/ 1 w 23"/>
                <a:gd name="T5" fmla="*/ 2 h 16"/>
                <a:gd name="T6" fmla="*/ 7 w 23"/>
                <a:gd name="T7" fmla="*/ 5 h 16"/>
                <a:gd name="T8" fmla="*/ 14 w 23"/>
                <a:gd name="T9" fmla="*/ 8 h 16"/>
              </a:gdLst>
              <a:ahLst/>
              <a:cxnLst>
                <a:cxn ang="0">
                  <a:pos x="T0" y="T1"/>
                </a:cxn>
                <a:cxn ang="0">
                  <a:pos x="T2" y="T3"/>
                </a:cxn>
                <a:cxn ang="0">
                  <a:pos x="T4" y="T5"/>
                </a:cxn>
                <a:cxn ang="0">
                  <a:pos x="T6" y="T7"/>
                </a:cxn>
                <a:cxn ang="0">
                  <a:pos x="T8" y="T9"/>
                </a:cxn>
              </a:cxnLst>
              <a:rect l="0" t="0" r="r" b="b"/>
              <a:pathLst>
                <a:path w="23" h="16">
                  <a:moveTo>
                    <a:pt x="14" y="8"/>
                  </a:moveTo>
                  <a:cubicBezTo>
                    <a:pt x="23" y="15"/>
                    <a:pt x="19" y="14"/>
                    <a:pt x="19" y="16"/>
                  </a:cubicBezTo>
                  <a:cubicBezTo>
                    <a:pt x="10" y="8"/>
                    <a:pt x="8" y="7"/>
                    <a:pt x="1" y="2"/>
                  </a:cubicBezTo>
                  <a:cubicBezTo>
                    <a:pt x="0" y="0"/>
                    <a:pt x="4" y="2"/>
                    <a:pt x="7" y="5"/>
                  </a:cubicBezTo>
                  <a:cubicBezTo>
                    <a:pt x="11" y="8"/>
                    <a:pt x="15" y="10"/>
                    <a:pt x="1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 name="Freeform 6002">
              <a:extLst>
                <a:ext uri="{FF2B5EF4-FFF2-40B4-BE49-F238E27FC236}">
                  <a16:creationId xmlns:a16="http://schemas.microsoft.com/office/drawing/2014/main" id="{34F5DE43-38FD-4279-A3E6-DF39D15F5C4A}"/>
                </a:ext>
              </a:extLst>
            </p:cNvPr>
            <p:cNvSpPr>
              <a:spLocks/>
            </p:cNvSpPr>
            <p:nvPr/>
          </p:nvSpPr>
          <p:spPr bwMode="auto">
            <a:xfrm>
              <a:off x="4727073" y="4694093"/>
              <a:ext cx="14287" cy="12700"/>
            </a:xfrm>
            <a:custGeom>
              <a:avLst/>
              <a:gdLst>
                <a:gd name="T0" fmla="*/ 1 w 16"/>
                <a:gd name="T1" fmla="*/ 0 h 13"/>
                <a:gd name="T2" fmla="*/ 12 w 16"/>
                <a:gd name="T3" fmla="*/ 11 h 13"/>
                <a:gd name="T4" fmla="*/ 0 w 16"/>
                <a:gd name="T5" fmla="*/ 1 h 13"/>
                <a:gd name="T6" fmla="*/ 6 w 16"/>
                <a:gd name="T7" fmla="*/ 5 h 13"/>
                <a:gd name="T8" fmla="*/ 1 w 16"/>
                <a:gd name="T9" fmla="*/ 0 h 13"/>
              </a:gdLst>
              <a:ahLst/>
              <a:cxnLst>
                <a:cxn ang="0">
                  <a:pos x="T0" y="T1"/>
                </a:cxn>
                <a:cxn ang="0">
                  <a:pos x="T2" y="T3"/>
                </a:cxn>
                <a:cxn ang="0">
                  <a:pos x="T4" y="T5"/>
                </a:cxn>
                <a:cxn ang="0">
                  <a:pos x="T6" y="T7"/>
                </a:cxn>
                <a:cxn ang="0">
                  <a:pos x="T8" y="T9"/>
                </a:cxn>
              </a:cxnLst>
              <a:rect l="0" t="0" r="r" b="b"/>
              <a:pathLst>
                <a:path w="16" h="13">
                  <a:moveTo>
                    <a:pt x="1" y="0"/>
                  </a:moveTo>
                  <a:cubicBezTo>
                    <a:pt x="4" y="1"/>
                    <a:pt x="16" y="13"/>
                    <a:pt x="12" y="11"/>
                  </a:cubicBezTo>
                  <a:cubicBezTo>
                    <a:pt x="8" y="8"/>
                    <a:pt x="4" y="5"/>
                    <a:pt x="0" y="1"/>
                  </a:cubicBezTo>
                  <a:cubicBezTo>
                    <a:pt x="1" y="2"/>
                    <a:pt x="6" y="5"/>
                    <a:pt x="6" y="5"/>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 name="Freeform 6003">
              <a:extLst>
                <a:ext uri="{FF2B5EF4-FFF2-40B4-BE49-F238E27FC236}">
                  <a16:creationId xmlns:a16="http://schemas.microsoft.com/office/drawing/2014/main" id="{6182E140-5629-46E1-976D-EC793FFF78AA}"/>
                </a:ext>
              </a:extLst>
            </p:cNvPr>
            <p:cNvSpPr>
              <a:spLocks/>
            </p:cNvSpPr>
            <p:nvPr/>
          </p:nvSpPr>
          <p:spPr bwMode="auto">
            <a:xfrm>
              <a:off x="4931860" y="4951268"/>
              <a:ext cx="20637" cy="39688"/>
            </a:xfrm>
            <a:custGeom>
              <a:avLst/>
              <a:gdLst>
                <a:gd name="T0" fmla="*/ 3 w 23"/>
                <a:gd name="T1" fmla="*/ 2 h 45"/>
                <a:gd name="T2" fmla="*/ 13 w 23"/>
                <a:gd name="T3" fmla="*/ 22 h 45"/>
                <a:gd name="T4" fmla="*/ 23 w 23"/>
                <a:gd name="T5" fmla="*/ 45 h 45"/>
                <a:gd name="T6" fmla="*/ 12 w 23"/>
                <a:gd name="T7" fmla="*/ 27 h 45"/>
                <a:gd name="T8" fmla="*/ 0 w 23"/>
                <a:gd name="T9" fmla="*/ 2 h 45"/>
                <a:gd name="T10" fmla="*/ 3 w 23"/>
                <a:gd name="T11" fmla="*/ 2 h 45"/>
              </a:gdLst>
              <a:ahLst/>
              <a:cxnLst>
                <a:cxn ang="0">
                  <a:pos x="T0" y="T1"/>
                </a:cxn>
                <a:cxn ang="0">
                  <a:pos x="T2" y="T3"/>
                </a:cxn>
                <a:cxn ang="0">
                  <a:pos x="T4" y="T5"/>
                </a:cxn>
                <a:cxn ang="0">
                  <a:pos x="T6" y="T7"/>
                </a:cxn>
                <a:cxn ang="0">
                  <a:pos x="T8" y="T9"/>
                </a:cxn>
                <a:cxn ang="0">
                  <a:pos x="T10" y="T11"/>
                </a:cxn>
              </a:cxnLst>
              <a:rect l="0" t="0" r="r" b="b"/>
              <a:pathLst>
                <a:path w="23" h="45">
                  <a:moveTo>
                    <a:pt x="3" y="2"/>
                  </a:moveTo>
                  <a:cubicBezTo>
                    <a:pt x="7" y="10"/>
                    <a:pt x="10" y="16"/>
                    <a:pt x="13" y="22"/>
                  </a:cubicBezTo>
                  <a:cubicBezTo>
                    <a:pt x="15" y="28"/>
                    <a:pt x="19" y="35"/>
                    <a:pt x="23" y="45"/>
                  </a:cubicBezTo>
                  <a:cubicBezTo>
                    <a:pt x="21" y="45"/>
                    <a:pt x="18" y="40"/>
                    <a:pt x="12" y="27"/>
                  </a:cubicBezTo>
                  <a:cubicBezTo>
                    <a:pt x="14" y="23"/>
                    <a:pt x="4" y="7"/>
                    <a:pt x="0" y="2"/>
                  </a:cubicBezTo>
                  <a:cubicBezTo>
                    <a:pt x="1" y="0"/>
                    <a:pt x="4" y="6"/>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 name="Freeform 6004">
              <a:extLst>
                <a:ext uri="{FF2B5EF4-FFF2-40B4-BE49-F238E27FC236}">
                  <a16:creationId xmlns:a16="http://schemas.microsoft.com/office/drawing/2014/main" id="{E2E55DF7-2E0F-47AD-A89B-08E299D32872}"/>
                </a:ext>
              </a:extLst>
            </p:cNvPr>
            <p:cNvSpPr>
              <a:spLocks/>
            </p:cNvSpPr>
            <p:nvPr/>
          </p:nvSpPr>
          <p:spPr bwMode="auto">
            <a:xfrm>
              <a:off x="4496885" y="4557568"/>
              <a:ext cx="23812" cy="11113"/>
            </a:xfrm>
            <a:custGeom>
              <a:avLst/>
              <a:gdLst>
                <a:gd name="T0" fmla="*/ 28 w 28"/>
                <a:gd name="T1" fmla="*/ 12 h 12"/>
                <a:gd name="T2" fmla="*/ 0 w 28"/>
                <a:gd name="T3" fmla="*/ 2 h 12"/>
                <a:gd name="T4" fmla="*/ 28 w 28"/>
                <a:gd name="T5" fmla="*/ 12 h 12"/>
              </a:gdLst>
              <a:ahLst/>
              <a:cxnLst>
                <a:cxn ang="0">
                  <a:pos x="T0" y="T1"/>
                </a:cxn>
                <a:cxn ang="0">
                  <a:pos x="T2" y="T3"/>
                </a:cxn>
                <a:cxn ang="0">
                  <a:pos x="T4" y="T5"/>
                </a:cxn>
              </a:cxnLst>
              <a:rect l="0" t="0" r="r" b="b"/>
              <a:pathLst>
                <a:path w="28" h="12">
                  <a:moveTo>
                    <a:pt x="28" y="12"/>
                  </a:moveTo>
                  <a:cubicBezTo>
                    <a:pt x="23" y="12"/>
                    <a:pt x="15" y="7"/>
                    <a:pt x="0" y="2"/>
                  </a:cubicBezTo>
                  <a:cubicBezTo>
                    <a:pt x="0" y="0"/>
                    <a:pt x="19" y="7"/>
                    <a:pt x="28"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 name="Freeform 6005">
              <a:extLst>
                <a:ext uri="{FF2B5EF4-FFF2-40B4-BE49-F238E27FC236}">
                  <a16:creationId xmlns:a16="http://schemas.microsoft.com/office/drawing/2014/main" id="{A3F036A7-3255-49C0-9FF0-FBC9F891F747}"/>
                </a:ext>
              </a:extLst>
            </p:cNvPr>
            <p:cNvSpPr>
              <a:spLocks/>
            </p:cNvSpPr>
            <p:nvPr/>
          </p:nvSpPr>
          <p:spPr bwMode="auto">
            <a:xfrm>
              <a:off x="4992185" y="5102080"/>
              <a:ext cx="6350" cy="17463"/>
            </a:xfrm>
            <a:custGeom>
              <a:avLst/>
              <a:gdLst>
                <a:gd name="T0" fmla="*/ 7 w 7"/>
                <a:gd name="T1" fmla="*/ 17 h 18"/>
                <a:gd name="T2" fmla="*/ 3 w 7"/>
                <a:gd name="T3" fmla="*/ 12 h 18"/>
                <a:gd name="T4" fmla="*/ 1 w 7"/>
                <a:gd name="T5" fmla="*/ 1 h 18"/>
                <a:gd name="T6" fmla="*/ 7 w 7"/>
                <a:gd name="T7" fmla="*/ 17 h 18"/>
              </a:gdLst>
              <a:ahLst/>
              <a:cxnLst>
                <a:cxn ang="0">
                  <a:pos x="T0" y="T1"/>
                </a:cxn>
                <a:cxn ang="0">
                  <a:pos x="T2" y="T3"/>
                </a:cxn>
                <a:cxn ang="0">
                  <a:pos x="T4" y="T5"/>
                </a:cxn>
                <a:cxn ang="0">
                  <a:pos x="T6" y="T7"/>
                </a:cxn>
              </a:cxnLst>
              <a:rect l="0" t="0" r="r" b="b"/>
              <a:pathLst>
                <a:path w="7" h="18">
                  <a:moveTo>
                    <a:pt x="7" y="17"/>
                  </a:moveTo>
                  <a:cubicBezTo>
                    <a:pt x="3" y="8"/>
                    <a:pt x="5" y="18"/>
                    <a:pt x="3" y="12"/>
                  </a:cubicBezTo>
                  <a:cubicBezTo>
                    <a:pt x="0" y="3"/>
                    <a:pt x="0" y="0"/>
                    <a:pt x="1" y="1"/>
                  </a:cubicBezTo>
                  <a:cubicBezTo>
                    <a:pt x="2" y="2"/>
                    <a:pt x="5" y="8"/>
                    <a:pt x="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 name="Freeform 6006">
              <a:extLst>
                <a:ext uri="{FF2B5EF4-FFF2-40B4-BE49-F238E27FC236}">
                  <a16:creationId xmlns:a16="http://schemas.microsoft.com/office/drawing/2014/main" id="{0170C3F7-0394-4D30-B56A-C5D1FB5AC56C}"/>
                </a:ext>
              </a:extLst>
            </p:cNvPr>
            <p:cNvSpPr>
              <a:spLocks/>
            </p:cNvSpPr>
            <p:nvPr/>
          </p:nvSpPr>
          <p:spPr bwMode="auto">
            <a:xfrm>
              <a:off x="4887410" y="4873480"/>
              <a:ext cx="12700" cy="20638"/>
            </a:xfrm>
            <a:custGeom>
              <a:avLst/>
              <a:gdLst>
                <a:gd name="T0" fmla="*/ 13 w 13"/>
                <a:gd name="T1" fmla="*/ 21 h 22"/>
                <a:gd name="T2" fmla="*/ 0 w 13"/>
                <a:gd name="T3" fmla="*/ 2 h 22"/>
                <a:gd name="T4" fmla="*/ 13 w 13"/>
                <a:gd name="T5" fmla="*/ 21 h 22"/>
              </a:gdLst>
              <a:ahLst/>
              <a:cxnLst>
                <a:cxn ang="0">
                  <a:pos x="T0" y="T1"/>
                </a:cxn>
                <a:cxn ang="0">
                  <a:pos x="T2" y="T3"/>
                </a:cxn>
                <a:cxn ang="0">
                  <a:pos x="T4" y="T5"/>
                </a:cxn>
              </a:cxnLst>
              <a:rect l="0" t="0" r="r" b="b"/>
              <a:pathLst>
                <a:path w="13" h="22">
                  <a:moveTo>
                    <a:pt x="13" y="21"/>
                  </a:moveTo>
                  <a:cubicBezTo>
                    <a:pt x="12" y="22"/>
                    <a:pt x="4" y="7"/>
                    <a:pt x="0" y="2"/>
                  </a:cubicBezTo>
                  <a:cubicBezTo>
                    <a:pt x="1" y="0"/>
                    <a:pt x="11" y="16"/>
                    <a:pt x="13"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 name="Freeform 6007">
              <a:extLst>
                <a:ext uri="{FF2B5EF4-FFF2-40B4-BE49-F238E27FC236}">
                  <a16:creationId xmlns:a16="http://schemas.microsoft.com/office/drawing/2014/main" id="{21207C32-521F-4F6D-811A-5BF31B52C504}"/>
                </a:ext>
              </a:extLst>
            </p:cNvPr>
            <p:cNvSpPr>
              <a:spLocks/>
            </p:cNvSpPr>
            <p:nvPr/>
          </p:nvSpPr>
          <p:spPr bwMode="auto">
            <a:xfrm>
              <a:off x="5020760" y="5427518"/>
              <a:ext cx="3175" cy="20638"/>
            </a:xfrm>
            <a:custGeom>
              <a:avLst/>
              <a:gdLst>
                <a:gd name="T0" fmla="*/ 0 w 3"/>
                <a:gd name="T1" fmla="*/ 23 h 23"/>
                <a:gd name="T2" fmla="*/ 2 w 3"/>
                <a:gd name="T3" fmla="*/ 0 h 23"/>
                <a:gd name="T4" fmla="*/ 0 w 3"/>
                <a:gd name="T5" fmla="*/ 23 h 23"/>
              </a:gdLst>
              <a:ahLst/>
              <a:cxnLst>
                <a:cxn ang="0">
                  <a:pos x="T0" y="T1"/>
                </a:cxn>
                <a:cxn ang="0">
                  <a:pos x="T2" y="T3"/>
                </a:cxn>
                <a:cxn ang="0">
                  <a:pos x="T4" y="T5"/>
                </a:cxn>
              </a:cxnLst>
              <a:rect l="0" t="0" r="r" b="b"/>
              <a:pathLst>
                <a:path w="3" h="23">
                  <a:moveTo>
                    <a:pt x="0" y="23"/>
                  </a:moveTo>
                  <a:cubicBezTo>
                    <a:pt x="0" y="19"/>
                    <a:pt x="1" y="10"/>
                    <a:pt x="2" y="0"/>
                  </a:cubicBezTo>
                  <a:cubicBezTo>
                    <a:pt x="3" y="2"/>
                    <a:pt x="3" y="14"/>
                    <a:pt x="0" y="2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 name="Freeform 6008">
              <a:extLst>
                <a:ext uri="{FF2B5EF4-FFF2-40B4-BE49-F238E27FC236}">
                  <a16:creationId xmlns:a16="http://schemas.microsoft.com/office/drawing/2014/main" id="{5192D23C-EE20-4E41-AEC7-D9A9420E4708}"/>
                </a:ext>
              </a:extLst>
            </p:cNvPr>
            <p:cNvSpPr>
              <a:spLocks/>
            </p:cNvSpPr>
            <p:nvPr/>
          </p:nvSpPr>
          <p:spPr bwMode="auto">
            <a:xfrm>
              <a:off x="4982660" y="5068743"/>
              <a:ext cx="7937" cy="28575"/>
            </a:xfrm>
            <a:custGeom>
              <a:avLst/>
              <a:gdLst>
                <a:gd name="T0" fmla="*/ 0 w 10"/>
                <a:gd name="T1" fmla="*/ 0 h 32"/>
                <a:gd name="T2" fmla="*/ 10 w 10"/>
                <a:gd name="T3" fmla="*/ 30 h 32"/>
                <a:gd name="T4" fmla="*/ 5 w 10"/>
                <a:gd name="T5" fmla="*/ 18 h 32"/>
                <a:gd name="T6" fmla="*/ 0 w 10"/>
                <a:gd name="T7" fmla="*/ 0 h 32"/>
              </a:gdLst>
              <a:ahLst/>
              <a:cxnLst>
                <a:cxn ang="0">
                  <a:pos x="T0" y="T1"/>
                </a:cxn>
                <a:cxn ang="0">
                  <a:pos x="T2" y="T3"/>
                </a:cxn>
                <a:cxn ang="0">
                  <a:pos x="T4" y="T5"/>
                </a:cxn>
                <a:cxn ang="0">
                  <a:pos x="T6" y="T7"/>
                </a:cxn>
              </a:cxnLst>
              <a:rect l="0" t="0" r="r" b="b"/>
              <a:pathLst>
                <a:path w="10" h="32">
                  <a:moveTo>
                    <a:pt x="0" y="0"/>
                  </a:moveTo>
                  <a:cubicBezTo>
                    <a:pt x="4" y="10"/>
                    <a:pt x="7" y="20"/>
                    <a:pt x="10" y="30"/>
                  </a:cubicBezTo>
                  <a:cubicBezTo>
                    <a:pt x="10" y="32"/>
                    <a:pt x="7" y="25"/>
                    <a:pt x="5" y="18"/>
                  </a:cubicBezTo>
                  <a:cubicBezTo>
                    <a:pt x="3" y="11"/>
                    <a:pt x="0"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 name="Freeform 6009">
              <a:extLst>
                <a:ext uri="{FF2B5EF4-FFF2-40B4-BE49-F238E27FC236}">
                  <a16:creationId xmlns:a16="http://schemas.microsoft.com/office/drawing/2014/main" id="{95E49A75-EF07-49FE-AA3F-D54D49ECE876}"/>
                </a:ext>
              </a:extLst>
            </p:cNvPr>
            <p:cNvSpPr>
              <a:spLocks/>
            </p:cNvSpPr>
            <p:nvPr/>
          </p:nvSpPr>
          <p:spPr bwMode="auto">
            <a:xfrm>
              <a:off x="4998535" y="5122718"/>
              <a:ext cx="6350" cy="25400"/>
            </a:xfrm>
            <a:custGeom>
              <a:avLst/>
              <a:gdLst>
                <a:gd name="T0" fmla="*/ 7 w 7"/>
                <a:gd name="T1" fmla="*/ 27 h 27"/>
                <a:gd name="T2" fmla="*/ 0 w 7"/>
                <a:gd name="T3" fmla="*/ 0 h 27"/>
                <a:gd name="T4" fmla="*/ 7 w 7"/>
                <a:gd name="T5" fmla="*/ 27 h 27"/>
              </a:gdLst>
              <a:ahLst/>
              <a:cxnLst>
                <a:cxn ang="0">
                  <a:pos x="T0" y="T1"/>
                </a:cxn>
                <a:cxn ang="0">
                  <a:pos x="T2" y="T3"/>
                </a:cxn>
                <a:cxn ang="0">
                  <a:pos x="T4" y="T5"/>
                </a:cxn>
              </a:cxnLst>
              <a:rect l="0" t="0" r="r" b="b"/>
              <a:pathLst>
                <a:path w="7" h="27">
                  <a:moveTo>
                    <a:pt x="7" y="27"/>
                  </a:moveTo>
                  <a:cubicBezTo>
                    <a:pt x="5" y="25"/>
                    <a:pt x="3" y="11"/>
                    <a:pt x="0" y="0"/>
                  </a:cubicBezTo>
                  <a:cubicBezTo>
                    <a:pt x="2" y="2"/>
                    <a:pt x="6" y="19"/>
                    <a:pt x="7"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 name="Freeform 6010">
              <a:extLst>
                <a:ext uri="{FF2B5EF4-FFF2-40B4-BE49-F238E27FC236}">
                  <a16:creationId xmlns:a16="http://schemas.microsoft.com/office/drawing/2014/main" id="{8C9EB8A2-DE2E-4CA2-ADEB-9FF06DACDF20}"/>
                </a:ext>
              </a:extLst>
            </p:cNvPr>
            <p:cNvSpPr>
              <a:spLocks/>
            </p:cNvSpPr>
            <p:nvPr/>
          </p:nvSpPr>
          <p:spPr bwMode="auto">
            <a:xfrm>
              <a:off x="4388935" y="4528993"/>
              <a:ext cx="68262" cy="17463"/>
            </a:xfrm>
            <a:custGeom>
              <a:avLst/>
              <a:gdLst>
                <a:gd name="T0" fmla="*/ 76 w 76"/>
                <a:gd name="T1" fmla="*/ 20 h 20"/>
                <a:gd name="T2" fmla="*/ 41 w 76"/>
                <a:gd name="T3" fmla="*/ 10 h 20"/>
                <a:gd name="T4" fmla="*/ 0 w 76"/>
                <a:gd name="T5" fmla="*/ 0 h 20"/>
                <a:gd name="T6" fmla="*/ 37 w 76"/>
                <a:gd name="T7" fmla="*/ 8 h 20"/>
                <a:gd name="T8" fmla="*/ 76 w 76"/>
                <a:gd name="T9" fmla="*/ 20 h 20"/>
              </a:gdLst>
              <a:ahLst/>
              <a:cxnLst>
                <a:cxn ang="0">
                  <a:pos x="T0" y="T1"/>
                </a:cxn>
                <a:cxn ang="0">
                  <a:pos x="T2" y="T3"/>
                </a:cxn>
                <a:cxn ang="0">
                  <a:pos x="T4" y="T5"/>
                </a:cxn>
                <a:cxn ang="0">
                  <a:pos x="T6" y="T7"/>
                </a:cxn>
                <a:cxn ang="0">
                  <a:pos x="T8" y="T9"/>
                </a:cxn>
              </a:cxnLst>
              <a:rect l="0" t="0" r="r" b="b"/>
              <a:pathLst>
                <a:path w="76" h="20">
                  <a:moveTo>
                    <a:pt x="76" y="20"/>
                  </a:moveTo>
                  <a:cubicBezTo>
                    <a:pt x="67" y="18"/>
                    <a:pt x="54" y="14"/>
                    <a:pt x="41" y="10"/>
                  </a:cubicBezTo>
                  <a:cubicBezTo>
                    <a:pt x="27" y="6"/>
                    <a:pt x="13" y="2"/>
                    <a:pt x="0" y="0"/>
                  </a:cubicBezTo>
                  <a:cubicBezTo>
                    <a:pt x="9" y="1"/>
                    <a:pt x="23" y="4"/>
                    <a:pt x="37" y="8"/>
                  </a:cubicBezTo>
                  <a:cubicBezTo>
                    <a:pt x="51" y="12"/>
                    <a:pt x="65" y="17"/>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 name="Freeform 6011">
              <a:extLst>
                <a:ext uri="{FF2B5EF4-FFF2-40B4-BE49-F238E27FC236}">
                  <a16:creationId xmlns:a16="http://schemas.microsoft.com/office/drawing/2014/main" id="{648A5BCA-8AFB-4270-8DC9-118B9D40044B}"/>
                </a:ext>
              </a:extLst>
            </p:cNvPr>
            <p:cNvSpPr>
              <a:spLocks/>
            </p:cNvSpPr>
            <p:nvPr/>
          </p:nvSpPr>
          <p:spPr bwMode="auto">
            <a:xfrm>
              <a:off x="4747710" y="4716318"/>
              <a:ext cx="26987" cy="23813"/>
            </a:xfrm>
            <a:custGeom>
              <a:avLst/>
              <a:gdLst>
                <a:gd name="T0" fmla="*/ 0 w 29"/>
                <a:gd name="T1" fmla="*/ 0 h 26"/>
                <a:gd name="T2" fmla="*/ 29 w 29"/>
                <a:gd name="T3" fmla="*/ 26 h 26"/>
                <a:gd name="T4" fmla="*/ 25 w 29"/>
                <a:gd name="T5" fmla="*/ 26 h 26"/>
                <a:gd name="T6" fmla="*/ 0 w 29"/>
                <a:gd name="T7" fmla="*/ 0 h 26"/>
              </a:gdLst>
              <a:ahLst/>
              <a:cxnLst>
                <a:cxn ang="0">
                  <a:pos x="T0" y="T1"/>
                </a:cxn>
                <a:cxn ang="0">
                  <a:pos x="T2" y="T3"/>
                </a:cxn>
                <a:cxn ang="0">
                  <a:pos x="T4" y="T5"/>
                </a:cxn>
                <a:cxn ang="0">
                  <a:pos x="T6" y="T7"/>
                </a:cxn>
              </a:cxnLst>
              <a:rect l="0" t="0" r="r" b="b"/>
              <a:pathLst>
                <a:path w="29" h="26">
                  <a:moveTo>
                    <a:pt x="0" y="0"/>
                  </a:moveTo>
                  <a:cubicBezTo>
                    <a:pt x="8" y="4"/>
                    <a:pt x="18" y="16"/>
                    <a:pt x="29" y="26"/>
                  </a:cubicBezTo>
                  <a:cubicBezTo>
                    <a:pt x="26" y="24"/>
                    <a:pt x="25" y="24"/>
                    <a:pt x="25" y="26"/>
                  </a:cubicBezTo>
                  <a:cubicBezTo>
                    <a:pt x="13" y="14"/>
                    <a:pt x="13" y="1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 name="Freeform 6012">
              <a:extLst>
                <a:ext uri="{FF2B5EF4-FFF2-40B4-BE49-F238E27FC236}">
                  <a16:creationId xmlns:a16="http://schemas.microsoft.com/office/drawing/2014/main" id="{F349936C-83F9-42BD-BE49-DED0DCEE4676}"/>
                </a:ext>
              </a:extLst>
            </p:cNvPr>
            <p:cNvSpPr>
              <a:spLocks/>
            </p:cNvSpPr>
            <p:nvPr/>
          </p:nvSpPr>
          <p:spPr bwMode="auto">
            <a:xfrm>
              <a:off x="4361948" y="4522643"/>
              <a:ext cx="23812" cy="4763"/>
            </a:xfrm>
            <a:custGeom>
              <a:avLst/>
              <a:gdLst>
                <a:gd name="T0" fmla="*/ 26 w 26"/>
                <a:gd name="T1" fmla="*/ 5 h 6"/>
                <a:gd name="T2" fmla="*/ 15 w 26"/>
                <a:gd name="T3" fmla="*/ 4 h 6"/>
                <a:gd name="T4" fmla="*/ 0 w 26"/>
                <a:gd name="T5" fmla="*/ 0 h 6"/>
                <a:gd name="T6" fmla="*/ 26 w 26"/>
                <a:gd name="T7" fmla="*/ 5 h 6"/>
              </a:gdLst>
              <a:ahLst/>
              <a:cxnLst>
                <a:cxn ang="0">
                  <a:pos x="T0" y="T1"/>
                </a:cxn>
                <a:cxn ang="0">
                  <a:pos x="T2" y="T3"/>
                </a:cxn>
                <a:cxn ang="0">
                  <a:pos x="T4" y="T5"/>
                </a:cxn>
                <a:cxn ang="0">
                  <a:pos x="T6" y="T7"/>
                </a:cxn>
              </a:cxnLst>
              <a:rect l="0" t="0" r="r" b="b"/>
              <a:pathLst>
                <a:path w="26" h="6">
                  <a:moveTo>
                    <a:pt x="26" y="5"/>
                  </a:moveTo>
                  <a:cubicBezTo>
                    <a:pt x="26" y="6"/>
                    <a:pt x="21" y="5"/>
                    <a:pt x="15" y="4"/>
                  </a:cubicBezTo>
                  <a:cubicBezTo>
                    <a:pt x="10" y="2"/>
                    <a:pt x="3" y="1"/>
                    <a:pt x="0" y="0"/>
                  </a:cubicBezTo>
                  <a:cubicBezTo>
                    <a:pt x="5" y="0"/>
                    <a:pt x="19" y="3"/>
                    <a:pt x="2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 name="Freeform 6013">
              <a:extLst>
                <a:ext uri="{FF2B5EF4-FFF2-40B4-BE49-F238E27FC236}">
                  <a16:creationId xmlns:a16="http://schemas.microsoft.com/office/drawing/2014/main" id="{9ACC9809-0246-4D52-BCFD-8FA629222C3E}"/>
                </a:ext>
              </a:extLst>
            </p:cNvPr>
            <p:cNvSpPr>
              <a:spLocks/>
            </p:cNvSpPr>
            <p:nvPr/>
          </p:nvSpPr>
          <p:spPr bwMode="auto">
            <a:xfrm>
              <a:off x="4942973" y="4976668"/>
              <a:ext cx="11112" cy="25400"/>
            </a:xfrm>
            <a:custGeom>
              <a:avLst/>
              <a:gdLst>
                <a:gd name="T0" fmla="*/ 13 w 13"/>
                <a:gd name="T1" fmla="*/ 27 h 27"/>
                <a:gd name="T2" fmla="*/ 6 w 13"/>
                <a:gd name="T3" fmla="*/ 14 h 27"/>
                <a:gd name="T4" fmla="*/ 0 w 13"/>
                <a:gd name="T5" fmla="*/ 0 h 27"/>
                <a:gd name="T6" fmla="*/ 13 w 13"/>
                <a:gd name="T7" fmla="*/ 27 h 27"/>
              </a:gdLst>
              <a:ahLst/>
              <a:cxnLst>
                <a:cxn ang="0">
                  <a:pos x="T0" y="T1"/>
                </a:cxn>
                <a:cxn ang="0">
                  <a:pos x="T2" y="T3"/>
                </a:cxn>
                <a:cxn ang="0">
                  <a:pos x="T4" y="T5"/>
                </a:cxn>
                <a:cxn ang="0">
                  <a:pos x="T6" y="T7"/>
                </a:cxn>
              </a:cxnLst>
              <a:rect l="0" t="0" r="r" b="b"/>
              <a:pathLst>
                <a:path w="13" h="27">
                  <a:moveTo>
                    <a:pt x="13" y="27"/>
                  </a:moveTo>
                  <a:cubicBezTo>
                    <a:pt x="12" y="27"/>
                    <a:pt x="9" y="20"/>
                    <a:pt x="6" y="14"/>
                  </a:cubicBezTo>
                  <a:cubicBezTo>
                    <a:pt x="3" y="7"/>
                    <a:pt x="0" y="1"/>
                    <a:pt x="0" y="0"/>
                  </a:cubicBezTo>
                  <a:cubicBezTo>
                    <a:pt x="2" y="1"/>
                    <a:pt x="10" y="18"/>
                    <a:pt x="13"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 name="Freeform 6014">
              <a:extLst>
                <a:ext uri="{FF2B5EF4-FFF2-40B4-BE49-F238E27FC236}">
                  <a16:creationId xmlns:a16="http://schemas.microsoft.com/office/drawing/2014/main" id="{6412FA47-79CC-4134-AEB6-88976123F25F}"/>
                </a:ext>
              </a:extLst>
            </p:cNvPr>
            <p:cNvSpPr>
              <a:spLocks/>
            </p:cNvSpPr>
            <p:nvPr/>
          </p:nvSpPr>
          <p:spPr bwMode="auto">
            <a:xfrm>
              <a:off x="5019173" y="5417993"/>
              <a:ext cx="3175" cy="19050"/>
            </a:xfrm>
            <a:custGeom>
              <a:avLst/>
              <a:gdLst>
                <a:gd name="T0" fmla="*/ 4 w 4"/>
                <a:gd name="T1" fmla="*/ 0 h 21"/>
                <a:gd name="T2" fmla="*/ 3 w 4"/>
                <a:gd name="T3" fmla="*/ 16 h 21"/>
                <a:gd name="T4" fmla="*/ 0 w 4"/>
                <a:gd name="T5" fmla="*/ 21 h 21"/>
                <a:gd name="T6" fmla="*/ 4 w 4"/>
                <a:gd name="T7" fmla="*/ 0 h 21"/>
              </a:gdLst>
              <a:ahLst/>
              <a:cxnLst>
                <a:cxn ang="0">
                  <a:pos x="T0" y="T1"/>
                </a:cxn>
                <a:cxn ang="0">
                  <a:pos x="T2" y="T3"/>
                </a:cxn>
                <a:cxn ang="0">
                  <a:pos x="T4" y="T5"/>
                </a:cxn>
                <a:cxn ang="0">
                  <a:pos x="T6" y="T7"/>
                </a:cxn>
              </a:cxnLst>
              <a:rect l="0" t="0" r="r" b="b"/>
              <a:pathLst>
                <a:path w="4" h="21">
                  <a:moveTo>
                    <a:pt x="4" y="0"/>
                  </a:moveTo>
                  <a:cubicBezTo>
                    <a:pt x="3" y="8"/>
                    <a:pt x="4" y="5"/>
                    <a:pt x="3" y="16"/>
                  </a:cubicBezTo>
                  <a:cubicBezTo>
                    <a:pt x="2" y="19"/>
                    <a:pt x="1" y="21"/>
                    <a:pt x="0" y="21"/>
                  </a:cubicBezTo>
                  <a:cubicBezTo>
                    <a:pt x="2" y="13"/>
                    <a:pt x="3" y="2"/>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 name="Freeform 6015">
              <a:extLst>
                <a:ext uri="{FF2B5EF4-FFF2-40B4-BE49-F238E27FC236}">
                  <a16:creationId xmlns:a16="http://schemas.microsoft.com/office/drawing/2014/main" id="{977AE7E6-EBBE-4FEB-B5F1-BFC3C2A64D53}"/>
                </a:ext>
              </a:extLst>
            </p:cNvPr>
            <p:cNvSpPr>
              <a:spLocks/>
            </p:cNvSpPr>
            <p:nvPr/>
          </p:nvSpPr>
          <p:spPr bwMode="auto">
            <a:xfrm>
              <a:off x="4979485" y="5067155"/>
              <a:ext cx="9525" cy="26988"/>
            </a:xfrm>
            <a:custGeom>
              <a:avLst/>
              <a:gdLst>
                <a:gd name="T0" fmla="*/ 10 w 10"/>
                <a:gd name="T1" fmla="*/ 31 h 31"/>
                <a:gd name="T2" fmla="*/ 4 w 10"/>
                <a:gd name="T3" fmla="*/ 16 h 31"/>
                <a:gd name="T4" fmla="*/ 0 w 10"/>
                <a:gd name="T5" fmla="*/ 2 h 31"/>
                <a:gd name="T6" fmla="*/ 10 w 10"/>
                <a:gd name="T7" fmla="*/ 31 h 31"/>
              </a:gdLst>
              <a:ahLst/>
              <a:cxnLst>
                <a:cxn ang="0">
                  <a:pos x="T0" y="T1"/>
                </a:cxn>
                <a:cxn ang="0">
                  <a:pos x="T2" y="T3"/>
                </a:cxn>
                <a:cxn ang="0">
                  <a:pos x="T4" y="T5"/>
                </a:cxn>
                <a:cxn ang="0">
                  <a:pos x="T6" y="T7"/>
                </a:cxn>
              </a:cxnLst>
              <a:rect l="0" t="0" r="r" b="b"/>
              <a:pathLst>
                <a:path w="10" h="31">
                  <a:moveTo>
                    <a:pt x="10" y="31"/>
                  </a:moveTo>
                  <a:cubicBezTo>
                    <a:pt x="9" y="31"/>
                    <a:pt x="6" y="23"/>
                    <a:pt x="4" y="16"/>
                  </a:cubicBezTo>
                  <a:cubicBezTo>
                    <a:pt x="2" y="9"/>
                    <a:pt x="0" y="2"/>
                    <a:pt x="0" y="2"/>
                  </a:cubicBezTo>
                  <a:cubicBezTo>
                    <a:pt x="1" y="0"/>
                    <a:pt x="5" y="19"/>
                    <a:pt x="10"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 name="Freeform 6016">
              <a:extLst>
                <a:ext uri="{FF2B5EF4-FFF2-40B4-BE49-F238E27FC236}">
                  <a16:creationId xmlns:a16="http://schemas.microsoft.com/office/drawing/2014/main" id="{46BB3096-E67E-4FE2-8A24-AEE5E13C3E28}"/>
                </a:ext>
              </a:extLst>
            </p:cNvPr>
            <p:cNvSpPr>
              <a:spLocks/>
            </p:cNvSpPr>
            <p:nvPr/>
          </p:nvSpPr>
          <p:spPr bwMode="auto">
            <a:xfrm>
              <a:off x="4976310" y="5597380"/>
              <a:ext cx="9525" cy="23813"/>
            </a:xfrm>
            <a:custGeom>
              <a:avLst/>
              <a:gdLst>
                <a:gd name="T0" fmla="*/ 5 w 11"/>
                <a:gd name="T1" fmla="*/ 19 h 27"/>
                <a:gd name="T2" fmla="*/ 1 w 11"/>
                <a:gd name="T3" fmla="*/ 27 h 27"/>
                <a:gd name="T4" fmla="*/ 5 w 11"/>
                <a:gd name="T5" fmla="*/ 13 h 27"/>
                <a:gd name="T6" fmla="*/ 11 w 11"/>
                <a:gd name="T7" fmla="*/ 0 h 27"/>
                <a:gd name="T8" fmla="*/ 6 w 11"/>
                <a:gd name="T9" fmla="*/ 12 h 27"/>
                <a:gd name="T10" fmla="*/ 5 w 11"/>
                <a:gd name="T11" fmla="*/ 19 h 27"/>
              </a:gdLst>
              <a:ahLst/>
              <a:cxnLst>
                <a:cxn ang="0">
                  <a:pos x="T0" y="T1"/>
                </a:cxn>
                <a:cxn ang="0">
                  <a:pos x="T2" y="T3"/>
                </a:cxn>
                <a:cxn ang="0">
                  <a:pos x="T4" y="T5"/>
                </a:cxn>
                <a:cxn ang="0">
                  <a:pos x="T6" y="T7"/>
                </a:cxn>
                <a:cxn ang="0">
                  <a:pos x="T8" y="T9"/>
                </a:cxn>
                <a:cxn ang="0">
                  <a:pos x="T10" y="T11"/>
                </a:cxn>
              </a:cxnLst>
              <a:rect l="0" t="0" r="r" b="b"/>
              <a:pathLst>
                <a:path w="11" h="27">
                  <a:moveTo>
                    <a:pt x="5" y="19"/>
                  </a:moveTo>
                  <a:cubicBezTo>
                    <a:pt x="3" y="23"/>
                    <a:pt x="3" y="22"/>
                    <a:pt x="1" y="27"/>
                  </a:cubicBezTo>
                  <a:cubicBezTo>
                    <a:pt x="0" y="26"/>
                    <a:pt x="3" y="20"/>
                    <a:pt x="5" y="13"/>
                  </a:cubicBezTo>
                  <a:cubicBezTo>
                    <a:pt x="7" y="7"/>
                    <a:pt x="10" y="0"/>
                    <a:pt x="11" y="0"/>
                  </a:cubicBezTo>
                  <a:cubicBezTo>
                    <a:pt x="9" y="3"/>
                    <a:pt x="8" y="6"/>
                    <a:pt x="6" y="12"/>
                  </a:cubicBezTo>
                  <a:cubicBezTo>
                    <a:pt x="5" y="15"/>
                    <a:pt x="5" y="18"/>
                    <a:pt x="5"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 name="Freeform 6017">
              <a:extLst>
                <a:ext uri="{FF2B5EF4-FFF2-40B4-BE49-F238E27FC236}">
                  <a16:creationId xmlns:a16="http://schemas.microsoft.com/office/drawing/2014/main" id="{F03B5FA5-F828-49AB-ADBC-139B8A4A4EE5}"/>
                </a:ext>
              </a:extLst>
            </p:cNvPr>
            <p:cNvSpPr>
              <a:spLocks/>
            </p:cNvSpPr>
            <p:nvPr/>
          </p:nvSpPr>
          <p:spPr bwMode="auto">
            <a:xfrm>
              <a:off x="4152398" y="4506768"/>
              <a:ext cx="19050" cy="3175"/>
            </a:xfrm>
            <a:custGeom>
              <a:avLst/>
              <a:gdLst>
                <a:gd name="T0" fmla="*/ 22 w 22"/>
                <a:gd name="T1" fmla="*/ 0 h 2"/>
                <a:gd name="T2" fmla="*/ 0 w 22"/>
                <a:gd name="T3" fmla="*/ 2 h 2"/>
                <a:gd name="T4" fmla="*/ 22 w 22"/>
                <a:gd name="T5" fmla="*/ 0 h 2"/>
              </a:gdLst>
              <a:ahLst/>
              <a:cxnLst>
                <a:cxn ang="0">
                  <a:pos x="T0" y="T1"/>
                </a:cxn>
                <a:cxn ang="0">
                  <a:pos x="T2" y="T3"/>
                </a:cxn>
                <a:cxn ang="0">
                  <a:pos x="T4" y="T5"/>
                </a:cxn>
              </a:cxnLst>
              <a:rect l="0" t="0" r="r" b="b"/>
              <a:pathLst>
                <a:path w="22" h="2">
                  <a:moveTo>
                    <a:pt x="22" y="0"/>
                  </a:moveTo>
                  <a:cubicBezTo>
                    <a:pt x="21" y="2"/>
                    <a:pt x="9" y="1"/>
                    <a:pt x="0" y="2"/>
                  </a:cubicBezTo>
                  <a:cubicBezTo>
                    <a:pt x="3" y="0"/>
                    <a:pt x="15"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 name="Freeform 6018">
              <a:extLst>
                <a:ext uri="{FF2B5EF4-FFF2-40B4-BE49-F238E27FC236}">
                  <a16:creationId xmlns:a16="http://schemas.microsoft.com/office/drawing/2014/main" id="{4DFEBF67-6716-4C94-A3D8-E9496D2C3BE1}"/>
                </a:ext>
              </a:extLst>
            </p:cNvPr>
            <p:cNvSpPr>
              <a:spLocks/>
            </p:cNvSpPr>
            <p:nvPr/>
          </p:nvSpPr>
          <p:spPr bwMode="auto">
            <a:xfrm>
              <a:off x="4774698" y="4746480"/>
              <a:ext cx="14287" cy="9525"/>
            </a:xfrm>
            <a:custGeom>
              <a:avLst/>
              <a:gdLst>
                <a:gd name="T0" fmla="*/ 15 w 15"/>
                <a:gd name="T1" fmla="*/ 11 h 12"/>
                <a:gd name="T2" fmla="*/ 11 w 15"/>
                <a:gd name="T3" fmla="*/ 12 h 12"/>
                <a:gd name="T4" fmla="*/ 0 w 15"/>
                <a:gd name="T5" fmla="*/ 2 h 12"/>
                <a:gd name="T6" fmla="*/ 15 w 15"/>
                <a:gd name="T7" fmla="*/ 11 h 12"/>
              </a:gdLst>
              <a:ahLst/>
              <a:cxnLst>
                <a:cxn ang="0">
                  <a:pos x="T0" y="T1"/>
                </a:cxn>
                <a:cxn ang="0">
                  <a:pos x="T2" y="T3"/>
                </a:cxn>
                <a:cxn ang="0">
                  <a:pos x="T4" y="T5"/>
                </a:cxn>
                <a:cxn ang="0">
                  <a:pos x="T6" y="T7"/>
                </a:cxn>
              </a:cxnLst>
              <a:rect l="0" t="0" r="r" b="b"/>
              <a:pathLst>
                <a:path w="15" h="12">
                  <a:moveTo>
                    <a:pt x="15" y="11"/>
                  </a:moveTo>
                  <a:cubicBezTo>
                    <a:pt x="13" y="11"/>
                    <a:pt x="7" y="8"/>
                    <a:pt x="11" y="12"/>
                  </a:cubicBezTo>
                  <a:cubicBezTo>
                    <a:pt x="10" y="12"/>
                    <a:pt x="5" y="6"/>
                    <a:pt x="0" y="2"/>
                  </a:cubicBezTo>
                  <a:cubicBezTo>
                    <a:pt x="1" y="0"/>
                    <a:pt x="7" y="5"/>
                    <a:pt x="15"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 name="Freeform 6019">
              <a:extLst>
                <a:ext uri="{FF2B5EF4-FFF2-40B4-BE49-F238E27FC236}">
                  <a16:creationId xmlns:a16="http://schemas.microsoft.com/office/drawing/2014/main" id="{6AB49C15-F952-4A08-85CE-5A43B354D006}"/>
                </a:ext>
              </a:extLst>
            </p:cNvPr>
            <p:cNvSpPr>
              <a:spLocks/>
            </p:cNvSpPr>
            <p:nvPr/>
          </p:nvSpPr>
          <p:spPr bwMode="auto">
            <a:xfrm>
              <a:off x="4420685" y="4540105"/>
              <a:ext cx="63500" cy="19050"/>
            </a:xfrm>
            <a:custGeom>
              <a:avLst/>
              <a:gdLst>
                <a:gd name="T0" fmla="*/ 71 w 71"/>
                <a:gd name="T1" fmla="*/ 21 h 21"/>
                <a:gd name="T2" fmla="*/ 0 w 71"/>
                <a:gd name="T3" fmla="*/ 2 h 21"/>
                <a:gd name="T4" fmla="*/ 3 w 71"/>
                <a:gd name="T5" fmla="*/ 0 h 21"/>
                <a:gd name="T6" fmla="*/ 30 w 71"/>
                <a:gd name="T7" fmla="*/ 7 h 21"/>
                <a:gd name="T8" fmla="*/ 71 w 71"/>
                <a:gd name="T9" fmla="*/ 21 h 21"/>
              </a:gdLst>
              <a:ahLst/>
              <a:cxnLst>
                <a:cxn ang="0">
                  <a:pos x="T0" y="T1"/>
                </a:cxn>
                <a:cxn ang="0">
                  <a:pos x="T2" y="T3"/>
                </a:cxn>
                <a:cxn ang="0">
                  <a:pos x="T4" y="T5"/>
                </a:cxn>
                <a:cxn ang="0">
                  <a:pos x="T6" y="T7"/>
                </a:cxn>
                <a:cxn ang="0">
                  <a:pos x="T8" y="T9"/>
                </a:cxn>
              </a:cxnLst>
              <a:rect l="0" t="0" r="r" b="b"/>
              <a:pathLst>
                <a:path w="71" h="21">
                  <a:moveTo>
                    <a:pt x="71" y="21"/>
                  </a:moveTo>
                  <a:cubicBezTo>
                    <a:pt x="55" y="18"/>
                    <a:pt x="30" y="10"/>
                    <a:pt x="0" y="2"/>
                  </a:cubicBezTo>
                  <a:cubicBezTo>
                    <a:pt x="11" y="4"/>
                    <a:pt x="19" y="6"/>
                    <a:pt x="3" y="0"/>
                  </a:cubicBezTo>
                  <a:cubicBezTo>
                    <a:pt x="6" y="0"/>
                    <a:pt x="17" y="3"/>
                    <a:pt x="30" y="7"/>
                  </a:cubicBezTo>
                  <a:cubicBezTo>
                    <a:pt x="43" y="11"/>
                    <a:pt x="58" y="16"/>
                    <a:pt x="71"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 name="Freeform 6020">
              <a:extLst>
                <a:ext uri="{FF2B5EF4-FFF2-40B4-BE49-F238E27FC236}">
                  <a16:creationId xmlns:a16="http://schemas.microsoft.com/office/drawing/2014/main" id="{00B031CD-8245-4F37-AF02-7C28BF898E0A}"/>
                </a:ext>
              </a:extLst>
            </p:cNvPr>
            <p:cNvSpPr>
              <a:spLocks/>
            </p:cNvSpPr>
            <p:nvPr/>
          </p:nvSpPr>
          <p:spPr bwMode="auto">
            <a:xfrm>
              <a:off x="4806448" y="5899005"/>
              <a:ext cx="11112" cy="14288"/>
            </a:xfrm>
            <a:custGeom>
              <a:avLst/>
              <a:gdLst>
                <a:gd name="T0" fmla="*/ 0 w 13"/>
                <a:gd name="T1" fmla="*/ 16 h 16"/>
                <a:gd name="T2" fmla="*/ 13 w 13"/>
                <a:gd name="T3" fmla="*/ 0 h 16"/>
                <a:gd name="T4" fmla="*/ 0 w 13"/>
                <a:gd name="T5" fmla="*/ 16 h 16"/>
              </a:gdLst>
              <a:ahLst/>
              <a:cxnLst>
                <a:cxn ang="0">
                  <a:pos x="T0" y="T1"/>
                </a:cxn>
                <a:cxn ang="0">
                  <a:pos x="T2" y="T3"/>
                </a:cxn>
                <a:cxn ang="0">
                  <a:pos x="T4" y="T5"/>
                </a:cxn>
              </a:cxnLst>
              <a:rect l="0" t="0" r="r" b="b"/>
              <a:pathLst>
                <a:path w="13" h="16">
                  <a:moveTo>
                    <a:pt x="0" y="16"/>
                  </a:moveTo>
                  <a:cubicBezTo>
                    <a:pt x="2" y="13"/>
                    <a:pt x="9" y="1"/>
                    <a:pt x="13" y="0"/>
                  </a:cubicBezTo>
                  <a:cubicBezTo>
                    <a:pt x="5" y="9"/>
                    <a:pt x="7" y="8"/>
                    <a:pt x="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 name="Freeform 6021">
              <a:extLst>
                <a:ext uri="{FF2B5EF4-FFF2-40B4-BE49-F238E27FC236}">
                  <a16:creationId xmlns:a16="http://schemas.microsoft.com/office/drawing/2014/main" id="{3C9DA705-8EFE-42A6-9978-5423410B1449}"/>
                </a:ext>
              </a:extLst>
            </p:cNvPr>
            <p:cNvSpPr>
              <a:spLocks/>
            </p:cNvSpPr>
            <p:nvPr/>
          </p:nvSpPr>
          <p:spPr bwMode="auto">
            <a:xfrm>
              <a:off x="4634998" y="6035530"/>
              <a:ext cx="34925" cy="25400"/>
            </a:xfrm>
            <a:custGeom>
              <a:avLst/>
              <a:gdLst>
                <a:gd name="T0" fmla="*/ 0 w 40"/>
                <a:gd name="T1" fmla="*/ 28 h 28"/>
                <a:gd name="T2" fmla="*/ 19 w 40"/>
                <a:gd name="T3" fmla="*/ 13 h 28"/>
                <a:gd name="T4" fmla="*/ 40 w 40"/>
                <a:gd name="T5" fmla="*/ 0 h 28"/>
                <a:gd name="T6" fmla="*/ 0 w 40"/>
                <a:gd name="T7" fmla="*/ 28 h 28"/>
              </a:gdLst>
              <a:ahLst/>
              <a:cxnLst>
                <a:cxn ang="0">
                  <a:pos x="T0" y="T1"/>
                </a:cxn>
                <a:cxn ang="0">
                  <a:pos x="T2" y="T3"/>
                </a:cxn>
                <a:cxn ang="0">
                  <a:pos x="T4" y="T5"/>
                </a:cxn>
                <a:cxn ang="0">
                  <a:pos x="T6" y="T7"/>
                </a:cxn>
              </a:cxnLst>
              <a:rect l="0" t="0" r="r" b="b"/>
              <a:pathLst>
                <a:path w="40" h="28">
                  <a:moveTo>
                    <a:pt x="0" y="28"/>
                  </a:moveTo>
                  <a:cubicBezTo>
                    <a:pt x="3" y="26"/>
                    <a:pt x="11" y="19"/>
                    <a:pt x="19" y="13"/>
                  </a:cubicBezTo>
                  <a:cubicBezTo>
                    <a:pt x="27" y="7"/>
                    <a:pt x="35" y="2"/>
                    <a:pt x="40" y="0"/>
                  </a:cubicBezTo>
                  <a:cubicBezTo>
                    <a:pt x="24" y="11"/>
                    <a:pt x="17" y="18"/>
                    <a:pt x="0"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 name="Freeform 6022">
              <a:extLst>
                <a:ext uri="{FF2B5EF4-FFF2-40B4-BE49-F238E27FC236}">
                  <a16:creationId xmlns:a16="http://schemas.microsoft.com/office/drawing/2014/main" id="{8C81D1E3-649A-4766-B8E7-3AD105827F81}"/>
                </a:ext>
              </a:extLst>
            </p:cNvPr>
            <p:cNvSpPr>
              <a:spLocks/>
            </p:cNvSpPr>
            <p:nvPr/>
          </p:nvSpPr>
          <p:spPr bwMode="auto">
            <a:xfrm>
              <a:off x="4487360" y="4562330"/>
              <a:ext cx="25400" cy="9525"/>
            </a:xfrm>
            <a:custGeom>
              <a:avLst/>
              <a:gdLst>
                <a:gd name="T0" fmla="*/ 4 w 29"/>
                <a:gd name="T1" fmla="*/ 0 h 11"/>
                <a:gd name="T2" fmla="*/ 28 w 29"/>
                <a:gd name="T3" fmla="*/ 10 h 11"/>
                <a:gd name="T4" fmla="*/ 22 w 29"/>
                <a:gd name="T5" fmla="*/ 9 h 11"/>
                <a:gd name="T6" fmla="*/ 1 w 29"/>
                <a:gd name="T7" fmla="*/ 1 h 11"/>
                <a:gd name="T8" fmla="*/ 4 w 29"/>
                <a:gd name="T9" fmla="*/ 0 h 11"/>
              </a:gdLst>
              <a:ahLst/>
              <a:cxnLst>
                <a:cxn ang="0">
                  <a:pos x="T0" y="T1"/>
                </a:cxn>
                <a:cxn ang="0">
                  <a:pos x="T2" y="T3"/>
                </a:cxn>
                <a:cxn ang="0">
                  <a:pos x="T4" y="T5"/>
                </a:cxn>
                <a:cxn ang="0">
                  <a:pos x="T6" y="T7"/>
                </a:cxn>
                <a:cxn ang="0">
                  <a:pos x="T8" y="T9"/>
                </a:cxn>
              </a:cxnLst>
              <a:rect l="0" t="0" r="r" b="b"/>
              <a:pathLst>
                <a:path w="29" h="11">
                  <a:moveTo>
                    <a:pt x="4" y="0"/>
                  </a:moveTo>
                  <a:cubicBezTo>
                    <a:pt x="5" y="0"/>
                    <a:pt x="21" y="7"/>
                    <a:pt x="28" y="10"/>
                  </a:cubicBezTo>
                  <a:cubicBezTo>
                    <a:pt x="29" y="11"/>
                    <a:pt x="19" y="7"/>
                    <a:pt x="22" y="9"/>
                  </a:cubicBezTo>
                  <a:cubicBezTo>
                    <a:pt x="12" y="3"/>
                    <a:pt x="14" y="6"/>
                    <a:pt x="1" y="1"/>
                  </a:cubicBezTo>
                  <a:cubicBezTo>
                    <a:pt x="0" y="0"/>
                    <a:pt x="12" y="4"/>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 name="Freeform 6023">
              <a:extLst>
                <a:ext uri="{FF2B5EF4-FFF2-40B4-BE49-F238E27FC236}">
                  <a16:creationId xmlns:a16="http://schemas.microsoft.com/office/drawing/2014/main" id="{8D73357D-7C3A-48A7-8255-47A28C4D93CD}"/>
                </a:ext>
              </a:extLst>
            </p:cNvPr>
            <p:cNvSpPr>
              <a:spLocks/>
            </p:cNvSpPr>
            <p:nvPr/>
          </p:nvSpPr>
          <p:spPr bwMode="auto">
            <a:xfrm>
              <a:off x="4868360" y="4854430"/>
              <a:ext cx="12700" cy="19050"/>
            </a:xfrm>
            <a:custGeom>
              <a:avLst/>
              <a:gdLst>
                <a:gd name="T0" fmla="*/ 0 w 14"/>
                <a:gd name="T1" fmla="*/ 1 h 21"/>
                <a:gd name="T2" fmla="*/ 14 w 14"/>
                <a:gd name="T3" fmla="*/ 19 h 21"/>
                <a:gd name="T4" fmla="*/ 0 w 14"/>
                <a:gd name="T5" fmla="*/ 1 h 21"/>
              </a:gdLst>
              <a:ahLst/>
              <a:cxnLst>
                <a:cxn ang="0">
                  <a:pos x="T0" y="T1"/>
                </a:cxn>
                <a:cxn ang="0">
                  <a:pos x="T2" y="T3"/>
                </a:cxn>
                <a:cxn ang="0">
                  <a:pos x="T4" y="T5"/>
                </a:cxn>
              </a:cxnLst>
              <a:rect l="0" t="0" r="r" b="b"/>
              <a:pathLst>
                <a:path w="14" h="21">
                  <a:moveTo>
                    <a:pt x="0" y="1"/>
                  </a:moveTo>
                  <a:cubicBezTo>
                    <a:pt x="1" y="0"/>
                    <a:pt x="10" y="14"/>
                    <a:pt x="14" y="19"/>
                  </a:cubicBezTo>
                  <a:cubicBezTo>
                    <a:pt x="13" y="21"/>
                    <a:pt x="3" y="5"/>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 name="Freeform 6024">
              <a:extLst>
                <a:ext uri="{FF2B5EF4-FFF2-40B4-BE49-F238E27FC236}">
                  <a16:creationId xmlns:a16="http://schemas.microsoft.com/office/drawing/2014/main" id="{A8D35BCF-27CF-4348-97A7-1FD5789AF4AC}"/>
                </a:ext>
              </a:extLst>
            </p:cNvPr>
            <p:cNvSpPr>
              <a:spLocks/>
            </p:cNvSpPr>
            <p:nvPr/>
          </p:nvSpPr>
          <p:spPr bwMode="auto">
            <a:xfrm>
              <a:off x="4949323" y="4995718"/>
              <a:ext cx="7937" cy="19050"/>
            </a:xfrm>
            <a:custGeom>
              <a:avLst/>
              <a:gdLst>
                <a:gd name="T0" fmla="*/ 9 w 9"/>
                <a:gd name="T1" fmla="*/ 19 h 20"/>
                <a:gd name="T2" fmla="*/ 0 w 9"/>
                <a:gd name="T3" fmla="*/ 3 h 20"/>
                <a:gd name="T4" fmla="*/ 9 w 9"/>
                <a:gd name="T5" fmla="*/ 19 h 20"/>
              </a:gdLst>
              <a:ahLst/>
              <a:cxnLst>
                <a:cxn ang="0">
                  <a:pos x="T0" y="T1"/>
                </a:cxn>
                <a:cxn ang="0">
                  <a:pos x="T2" y="T3"/>
                </a:cxn>
                <a:cxn ang="0">
                  <a:pos x="T4" y="T5"/>
                </a:cxn>
              </a:cxnLst>
              <a:rect l="0" t="0" r="r" b="b"/>
              <a:pathLst>
                <a:path w="9" h="20">
                  <a:moveTo>
                    <a:pt x="9" y="19"/>
                  </a:moveTo>
                  <a:cubicBezTo>
                    <a:pt x="6" y="20"/>
                    <a:pt x="5" y="12"/>
                    <a:pt x="0" y="3"/>
                  </a:cubicBezTo>
                  <a:cubicBezTo>
                    <a:pt x="0" y="0"/>
                    <a:pt x="6" y="13"/>
                    <a:pt x="9"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 name="Freeform 6025">
              <a:extLst>
                <a:ext uri="{FF2B5EF4-FFF2-40B4-BE49-F238E27FC236}">
                  <a16:creationId xmlns:a16="http://schemas.microsoft.com/office/drawing/2014/main" id="{63AE567F-992D-48B6-8E2A-2D7736ED902A}"/>
                </a:ext>
              </a:extLst>
            </p:cNvPr>
            <p:cNvSpPr>
              <a:spLocks/>
            </p:cNvSpPr>
            <p:nvPr/>
          </p:nvSpPr>
          <p:spPr bwMode="auto">
            <a:xfrm>
              <a:off x="4693735" y="5992668"/>
              <a:ext cx="30162" cy="25400"/>
            </a:xfrm>
            <a:custGeom>
              <a:avLst/>
              <a:gdLst>
                <a:gd name="T0" fmla="*/ 0 w 34"/>
                <a:gd name="T1" fmla="*/ 29 h 29"/>
                <a:gd name="T2" fmla="*/ 14 w 34"/>
                <a:gd name="T3" fmla="*/ 16 h 29"/>
                <a:gd name="T4" fmla="*/ 34 w 34"/>
                <a:gd name="T5" fmla="*/ 0 h 29"/>
                <a:gd name="T6" fmla="*/ 19 w 34"/>
                <a:gd name="T7" fmla="*/ 14 h 29"/>
                <a:gd name="T8" fmla="*/ 0 w 34"/>
                <a:gd name="T9" fmla="*/ 29 h 29"/>
              </a:gdLst>
              <a:ahLst/>
              <a:cxnLst>
                <a:cxn ang="0">
                  <a:pos x="T0" y="T1"/>
                </a:cxn>
                <a:cxn ang="0">
                  <a:pos x="T2" y="T3"/>
                </a:cxn>
                <a:cxn ang="0">
                  <a:pos x="T4" y="T5"/>
                </a:cxn>
                <a:cxn ang="0">
                  <a:pos x="T6" y="T7"/>
                </a:cxn>
                <a:cxn ang="0">
                  <a:pos x="T8" y="T9"/>
                </a:cxn>
              </a:cxnLst>
              <a:rect l="0" t="0" r="r" b="b"/>
              <a:pathLst>
                <a:path w="34" h="29">
                  <a:moveTo>
                    <a:pt x="0" y="29"/>
                  </a:moveTo>
                  <a:cubicBezTo>
                    <a:pt x="1" y="27"/>
                    <a:pt x="7" y="22"/>
                    <a:pt x="14" y="16"/>
                  </a:cubicBezTo>
                  <a:cubicBezTo>
                    <a:pt x="21" y="10"/>
                    <a:pt x="29" y="4"/>
                    <a:pt x="34" y="0"/>
                  </a:cubicBezTo>
                  <a:cubicBezTo>
                    <a:pt x="31" y="3"/>
                    <a:pt x="26" y="9"/>
                    <a:pt x="19" y="14"/>
                  </a:cubicBezTo>
                  <a:cubicBezTo>
                    <a:pt x="13" y="20"/>
                    <a:pt x="6" y="25"/>
                    <a:pt x="0" y="2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 name="Freeform 6026">
              <a:extLst>
                <a:ext uri="{FF2B5EF4-FFF2-40B4-BE49-F238E27FC236}">
                  <a16:creationId xmlns:a16="http://schemas.microsoft.com/office/drawing/2014/main" id="{7D0BD7A8-8FB6-494B-B6D1-CED86E6BA11D}"/>
                </a:ext>
              </a:extLst>
            </p:cNvPr>
            <p:cNvSpPr>
              <a:spLocks/>
            </p:cNvSpPr>
            <p:nvPr/>
          </p:nvSpPr>
          <p:spPr bwMode="auto">
            <a:xfrm>
              <a:off x="4295273" y="4514705"/>
              <a:ext cx="100012" cy="17463"/>
            </a:xfrm>
            <a:custGeom>
              <a:avLst/>
              <a:gdLst>
                <a:gd name="T0" fmla="*/ 111 w 111"/>
                <a:gd name="T1" fmla="*/ 20 h 20"/>
                <a:gd name="T2" fmla="*/ 79 w 111"/>
                <a:gd name="T3" fmla="*/ 15 h 20"/>
                <a:gd name="T4" fmla="*/ 50 w 111"/>
                <a:gd name="T5" fmla="*/ 10 h 20"/>
                <a:gd name="T6" fmla="*/ 42 w 111"/>
                <a:gd name="T7" fmla="*/ 7 h 20"/>
                <a:gd name="T8" fmla="*/ 39 w 111"/>
                <a:gd name="T9" fmla="*/ 8 h 20"/>
                <a:gd name="T10" fmla="*/ 0 w 111"/>
                <a:gd name="T11" fmla="*/ 0 h 20"/>
                <a:gd name="T12" fmla="*/ 55 w 111"/>
                <a:gd name="T13" fmla="*/ 8 h 20"/>
                <a:gd name="T14" fmla="*/ 79 w 111"/>
                <a:gd name="T15" fmla="*/ 12 h 20"/>
                <a:gd name="T16" fmla="*/ 111 w 11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20">
                  <a:moveTo>
                    <a:pt x="111" y="20"/>
                  </a:moveTo>
                  <a:cubicBezTo>
                    <a:pt x="102" y="18"/>
                    <a:pt x="88" y="16"/>
                    <a:pt x="79" y="15"/>
                  </a:cubicBezTo>
                  <a:cubicBezTo>
                    <a:pt x="70" y="12"/>
                    <a:pt x="52" y="8"/>
                    <a:pt x="50" y="10"/>
                  </a:cubicBezTo>
                  <a:cubicBezTo>
                    <a:pt x="35" y="8"/>
                    <a:pt x="51" y="9"/>
                    <a:pt x="42" y="7"/>
                  </a:cubicBezTo>
                  <a:cubicBezTo>
                    <a:pt x="37" y="6"/>
                    <a:pt x="39" y="8"/>
                    <a:pt x="39" y="8"/>
                  </a:cubicBezTo>
                  <a:cubicBezTo>
                    <a:pt x="25" y="5"/>
                    <a:pt x="16" y="3"/>
                    <a:pt x="0" y="0"/>
                  </a:cubicBezTo>
                  <a:cubicBezTo>
                    <a:pt x="26" y="3"/>
                    <a:pt x="41" y="6"/>
                    <a:pt x="55" y="8"/>
                  </a:cubicBezTo>
                  <a:cubicBezTo>
                    <a:pt x="63" y="9"/>
                    <a:pt x="70" y="11"/>
                    <a:pt x="79" y="12"/>
                  </a:cubicBezTo>
                  <a:cubicBezTo>
                    <a:pt x="88" y="14"/>
                    <a:pt x="98" y="16"/>
                    <a:pt x="111"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 name="Freeform 6027">
              <a:extLst>
                <a:ext uri="{FF2B5EF4-FFF2-40B4-BE49-F238E27FC236}">
                  <a16:creationId xmlns:a16="http://schemas.microsoft.com/office/drawing/2014/main" id="{FBA7747A-8510-4A07-9277-26C6E1562814}"/>
                </a:ext>
              </a:extLst>
            </p:cNvPr>
            <p:cNvSpPr>
              <a:spLocks/>
            </p:cNvSpPr>
            <p:nvPr/>
          </p:nvSpPr>
          <p:spPr bwMode="auto">
            <a:xfrm>
              <a:off x="4915985" y="4930630"/>
              <a:ext cx="15875" cy="33338"/>
            </a:xfrm>
            <a:custGeom>
              <a:avLst/>
              <a:gdLst>
                <a:gd name="T0" fmla="*/ 12 w 17"/>
                <a:gd name="T1" fmla="*/ 21 h 36"/>
                <a:gd name="T2" fmla="*/ 17 w 17"/>
                <a:gd name="T3" fmla="*/ 32 h 36"/>
                <a:gd name="T4" fmla="*/ 12 w 17"/>
                <a:gd name="T5" fmla="*/ 28 h 36"/>
                <a:gd name="T6" fmla="*/ 0 w 17"/>
                <a:gd name="T7" fmla="*/ 3 h 36"/>
                <a:gd name="T8" fmla="*/ 6 w 17"/>
                <a:gd name="T9" fmla="*/ 12 h 36"/>
                <a:gd name="T10" fmla="*/ 12 w 17"/>
                <a:gd name="T11" fmla="*/ 21 h 36"/>
              </a:gdLst>
              <a:ahLst/>
              <a:cxnLst>
                <a:cxn ang="0">
                  <a:pos x="T0" y="T1"/>
                </a:cxn>
                <a:cxn ang="0">
                  <a:pos x="T2" y="T3"/>
                </a:cxn>
                <a:cxn ang="0">
                  <a:pos x="T4" y="T5"/>
                </a:cxn>
                <a:cxn ang="0">
                  <a:pos x="T6" y="T7"/>
                </a:cxn>
                <a:cxn ang="0">
                  <a:pos x="T8" y="T9"/>
                </a:cxn>
                <a:cxn ang="0">
                  <a:pos x="T10" y="T11"/>
                </a:cxn>
              </a:cxnLst>
              <a:rect l="0" t="0" r="r" b="b"/>
              <a:pathLst>
                <a:path w="17" h="36">
                  <a:moveTo>
                    <a:pt x="12" y="21"/>
                  </a:moveTo>
                  <a:cubicBezTo>
                    <a:pt x="15" y="27"/>
                    <a:pt x="15" y="28"/>
                    <a:pt x="17" y="32"/>
                  </a:cubicBezTo>
                  <a:cubicBezTo>
                    <a:pt x="17" y="36"/>
                    <a:pt x="13" y="29"/>
                    <a:pt x="12" y="28"/>
                  </a:cubicBezTo>
                  <a:cubicBezTo>
                    <a:pt x="11" y="24"/>
                    <a:pt x="8" y="17"/>
                    <a:pt x="0" y="3"/>
                  </a:cubicBezTo>
                  <a:cubicBezTo>
                    <a:pt x="0" y="0"/>
                    <a:pt x="8" y="19"/>
                    <a:pt x="6" y="12"/>
                  </a:cubicBezTo>
                  <a:cubicBezTo>
                    <a:pt x="8" y="16"/>
                    <a:pt x="12" y="26"/>
                    <a:pt x="12"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 name="Freeform 6028">
              <a:extLst>
                <a:ext uri="{FF2B5EF4-FFF2-40B4-BE49-F238E27FC236}">
                  <a16:creationId xmlns:a16="http://schemas.microsoft.com/office/drawing/2014/main" id="{0D72041F-6764-4FFD-8A53-84E4DF6E3405}"/>
                </a:ext>
              </a:extLst>
            </p:cNvPr>
            <p:cNvSpPr>
              <a:spLocks/>
            </p:cNvSpPr>
            <p:nvPr/>
          </p:nvSpPr>
          <p:spPr bwMode="auto">
            <a:xfrm>
              <a:off x="4933448" y="4968730"/>
              <a:ext cx="12700" cy="22225"/>
            </a:xfrm>
            <a:custGeom>
              <a:avLst/>
              <a:gdLst>
                <a:gd name="T0" fmla="*/ 5 w 15"/>
                <a:gd name="T1" fmla="*/ 4 h 25"/>
                <a:gd name="T2" fmla="*/ 15 w 15"/>
                <a:gd name="T3" fmla="*/ 25 h 25"/>
                <a:gd name="T4" fmla="*/ 4 w 15"/>
                <a:gd name="T5" fmla="*/ 5 h 25"/>
                <a:gd name="T6" fmla="*/ 7 w 15"/>
                <a:gd name="T7" fmla="*/ 14 h 25"/>
                <a:gd name="T8" fmla="*/ 0 w 15"/>
                <a:gd name="T9" fmla="*/ 0 h 25"/>
                <a:gd name="T10" fmla="*/ 5 w 15"/>
                <a:gd name="T11" fmla="*/ 4 h 25"/>
              </a:gdLst>
              <a:ahLst/>
              <a:cxnLst>
                <a:cxn ang="0">
                  <a:pos x="T0" y="T1"/>
                </a:cxn>
                <a:cxn ang="0">
                  <a:pos x="T2" y="T3"/>
                </a:cxn>
                <a:cxn ang="0">
                  <a:pos x="T4" y="T5"/>
                </a:cxn>
                <a:cxn ang="0">
                  <a:pos x="T6" y="T7"/>
                </a:cxn>
                <a:cxn ang="0">
                  <a:pos x="T8" y="T9"/>
                </a:cxn>
                <a:cxn ang="0">
                  <a:pos x="T10" y="T11"/>
                </a:cxn>
              </a:cxnLst>
              <a:rect l="0" t="0" r="r" b="b"/>
              <a:pathLst>
                <a:path w="15" h="25">
                  <a:moveTo>
                    <a:pt x="5" y="4"/>
                  </a:moveTo>
                  <a:cubicBezTo>
                    <a:pt x="9" y="11"/>
                    <a:pt x="12" y="18"/>
                    <a:pt x="15" y="25"/>
                  </a:cubicBezTo>
                  <a:cubicBezTo>
                    <a:pt x="13" y="21"/>
                    <a:pt x="9" y="14"/>
                    <a:pt x="4" y="5"/>
                  </a:cubicBezTo>
                  <a:cubicBezTo>
                    <a:pt x="4" y="6"/>
                    <a:pt x="5" y="9"/>
                    <a:pt x="7" y="14"/>
                  </a:cubicBezTo>
                  <a:cubicBezTo>
                    <a:pt x="5" y="13"/>
                    <a:pt x="4" y="6"/>
                    <a:pt x="0" y="0"/>
                  </a:cubicBezTo>
                  <a:cubicBezTo>
                    <a:pt x="1" y="0"/>
                    <a:pt x="3" y="2"/>
                    <a:pt x="5"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 name="Freeform 6029">
              <a:extLst>
                <a:ext uri="{FF2B5EF4-FFF2-40B4-BE49-F238E27FC236}">
                  <a16:creationId xmlns:a16="http://schemas.microsoft.com/office/drawing/2014/main" id="{3F5F7080-164D-40B8-BE2F-CD0CDD11F751}"/>
                </a:ext>
              </a:extLst>
            </p:cNvPr>
            <p:cNvSpPr>
              <a:spLocks/>
            </p:cNvSpPr>
            <p:nvPr/>
          </p:nvSpPr>
          <p:spPr bwMode="auto">
            <a:xfrm>
              <a:off x="4971548" y="5054455"/>
              <a:ext cx="7937" cy="22225"/>
            </a:xfrm>
            <a:custGeom>
              <a:avLst/>
              <a:gdLst>
                <a:gd name="T0" fmla="*/ 1 w 8"/>
                <a:gd name="T1" fmla="*/ 2 h 24"/>
                <a:gd name="T2" fmla="*/ 8 w 8"/>
                <a:gd name="T3" fmla="*/ 21 h 24"/>
                <a:gd name="T4" fmla="*/ 4 w 8"/>
                <a:gd name="T5" fmla="*/ 12 h 24"/>
                <a:gd name="T6" fmla="*/ 1 w 8"/>
                <a:gd name="T7" fmla="*/ 2 h 24"/>
              </a:gdLst>
              <a:ahLst/>
              <a:cxnLst>
                <a:cxn ang="0">
                  <a:pos x="T0" y="T1"/>
                </a:cxn>
                <a:cxn ang="0">
                  <a:pos x="T2" y="T3"/>
                </a:cxn>
                <a:cxn ang="0">
                  <a:pos x="T4" y="T5"/>
                </a:cxn>
                <a:cxn ang="0">
                  <a:pos x="T6" y="T7"/>
                </a:cxn>
              </a:cxnLst>
              <a:rect l="0" t="0" r="r" b="b"/>
              <a:pathLst>
                <a:path w="8" h="24">
                  <a:moveTo>
                    <a:pt x="1" y="2"/>
                  </a:moveTo>
                  <a:cubicBezTo>
                    <a:pt x="3" y="8"/>
                    <a:pt x="6" y="14"/>
                    <a:pt x="8" y="21"/>
                  </a:cubicBezTo>
                  <a:cubicBezTo>
                    <a:pt x="8" y="24"/>
                    <a:pt x="6" y="18"/>
                    <a:pt x="4" y="12"/>
                  </a:cubicBezTo>
                  <a:cubicBezTo>
                    <a:pt x="2" y="7"/>
                    <a:pt x="0" y="0"/>
                    <a:pt x="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 name="Freeform 6030">
              <a:extLst>
                <a:ext uri="{FF2B5EF4-FFF2-40B4-BE49-F238E27FC236}">
                  <a16:creationId xmlns:a16="http://schemas.microsoft.com/office/drawing/2014/main" id="{F4965534-A1DD-4E32-97C9-7892B90A44B5}"/>
                </a:ext>
              </a:extLst>
            </p:cNvPr>
            <p:cNvSpPr>
              <a:spLocks/>
            </p:cNvSpPr>
            <p:nvPr/>
          </p:nvSpPr>
          <p:spPr bwMode="auto">
            <a:xfrm>
              <a:off x="4996948" y="5522768"/>
              <a:ext cx="6350" cy="23813"/>
            </a:xfrm>
            <a:custGeom>
              <a:avLst/>
              <a:gdLst>
                <a:gd name="T0" fmla="*/ 6 w 6"/>
                <a:gd name="T1" fmla="*/ 2 h 25"/>
                <a:gd name="T2" fmla="*/ 2 w 6"/>
                <a:gd name="T3" fmla="*/ 22 h 25"/>
                <a:gd name="T4" fmla="*/ 3 w 6"/>
                <a:gd name="T5" fmla="*/ 13 h 25"/>
                <a:gd name="T6" fmla="*/ 6 w 6"/>
                <a:gd name="T7" fmla="*/ 2 h 25"/>
              </a:gdLst>
              <a:ahLst/>
              <a:cxnLst>
                <a:cxn ang="0">
                  <a:pos x="T0" y="T1"/>
                </a:cxn>
                <a:cxn ang="0">
                  <a:pos x="T2" y="T3"/>
                </a:cxn>
                <a:cxn ang="0">
                  <a:pos x="T4" y="T5"/>
                </a:cxn>
                <a:cxn ang="0">
                  <a:pos x="T6" y="T7"/>
                </a:cxn>
              </a:cxnLst>
              <a:rect l="0" t="0" r="r" b="b"/>
              <a:pathLst>
                <a:path w="6" h="25">
                  <a:moveTo>
                    <a:pt x="6" y="2"/>
                  </a:moveTo>
                  <a:cubicBezTo>
                    <a:pt x="5" y="9"/>
                    <a:pt x="3" y="15"/>
                    <a:pt x="2" y="22"/>
                  </a:cubicBezTo>
                  <a:cubicBezTo>
                    <a:pt x="0" y="25"/>
                    <a:pt x="1" y="19"/>
                    <a:pt x="3" y="13"/>
                  </a:cubicBezTo>
                  <a:cubicBezTo>
                    <a:pt x="4" y="6"/>
                    <a:pt x="6" y="0"/>
                    <a:pt x="6"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 name="Freeform 6031">
              <a:extLst>
                <a:ext uri="{FF2B5EF4-FFF2-40B4-BE49-F238E27FC236}">
                  <a16:creationId xmlns:a16="http://schemas.microsoft.com/office/drawing/2014/main" id="{DEE00DBE-C943-409A-B396-B5B081F2B048}"/>
                </a:ext>
              </a:extLst>
            </p:cNvPr>
            <p:cNvSpPr>
              <a:spLocks/>
            </p:cNvSpPr>
            <p:nvPr/>
          </p:nvSpPr>
          <p:spPr bwMode="auto">
            <a:xfrm>
              <a:off x="4569910" y="6084743"/>
              <a:ext cx="22225" cy="12700"/>
            </a:xfrm>
            <a:custGeom>
              <a:avLst/>
              <a:gdLst>
                <a:gd name="T0" fmla="*/ 0 w 26"/>
                <a:gd name="T1" fmla="*/ 14 h 14"/>
                <a:gd name="T2" fmla="*/ 25 w 26"/>
                <a:gd name="T3" fmla="*/ 0 h 14"/>
                <a:gd name="T4" fmla="*/ 13 w 26"/>
                <a:gd name="T5" fmla="*/ 8 h 14"/>
                <a:gd name="T6" fmla="*/ 0 w 26"/>
                <a:gd name="T7" fmla="*/ 14 h 14"/>
              </a:gdLst>
              <a:ahLst/>
              <a:cxnLst>
                <a:cxn ang="0">
                  <a:pos x="T0" y="T1"/>
                </a:cxn>
                <a:cxn ang="0">
                  <a:pos x="T2" y="T3"/>
                </a:cxn>
                <a:cxn ang="0">
                  <a:pos x="T4" y="T5"/>
                </a:cxn>
                <a:cxn ang="0">
                  <a:pos x="T6" y="T7"/>
                </a:cxn>
              </a:cxnLst>
              <a:rect l="0" t="0" r="r" b="b"/>
              <a:pathLst>
                <a:path w="26" h="14">
                  <a:moveTo>
                    <a:pt x="0" y="14"/>
                  </a:moveTo>
                  <a:cubicBezTo>
                    <a:pt x="5" y="12"/>
                    <a:pt x="16" y="6"/>
                    <a:pt x="25" y="0"/>
                  </a:cubicBezTo>
                  <a:cubicBezTo>
                    <a:pt x="26" y="1"/>
                    <a:pt x="20" y="4"/>
                    <a:pt x="13" y="8"/>
                  </a:cubicBezTo>
                  <a:cubicBezTo>
                    <a:pt x="7" y="11"/>
                    <a:pt x="0" y="14"/>
                    <a:pt x="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 name="Freeform 6032">
              <a:extLst>
                <a:ext uri="{FF2B5EF4-FFF2-40B4-BE49-F238E27FC236}">
                  <a16:creationId xmlns:a16="http://schemas.microsoft.com/office/drawing/2014/main" id="{013CF24D-30EE-4C11-B763-D1B767D08B54}"/>
                </a:ext>
              </a:extLst>
            </p:cNvPr>
            <p:cNvSpPr>
              <a:spLocks/>
            </p:cNvSpPr>
            <p:nvPr/>
          </p:nvSpPr>
          <p:spPr bwMode="auto">
            <a:xfrm>
              <a:off x="4290510" y="4514705"/>
              <a:ext cx="23812" cy="3175"/>
            </a:xfrm>
            <a:custGeom>
              <a:avLst/>
              <a:gdLst>
                <a:gd name="T0" fmla="*/ 26 w 26"/>
                <a:gd name="T1" fmla="*/ 4 h 4"/>
                <a:gd name="T2" fmla="*/ 4 w 26"/>
                <a:gd name="T3" fmla="*/ 2 h 4"/>
                <a:gd name="T4" fmla="*/ 26 w 26"/>
                <a:gd name="T5" fmla="*/ 4 h 4"/>
              </a:gdLst>
              <a:ahLst/>
              <a:cxnLst>
                <a:cxn ang="0">
                  <a:pos x="T0" y="T1"/>
                </a:cxn>
                <a:cxn ang="0">
                  <a:pos x="T2" y="T3"/>
                </a:cxn>
                <a:cxn ang="0">
                  <a:pos x="T4" y="T5"/>
                </a:cxn>
              </a:cxnLst>
              <a:rect l="0" t="0" r="r" b="b"/>
              <a:pathLst>
                <a:path w="26" h="4">
                  <a:moveTo>
                    <a:pt x="26" y="4"/>
                  </a:moveTo>
                  <a:cubicBezTo>
                    <a:pt x="22" y="4"/>
                    <a:pt x="10" y="3"/>
                    <a:pt x="4" y="2"/>
                  </a:cubicBezTo>
                  <a:cubicBezTo>
                    <a:pt x="0" y="0"/>
                    <a:pt x="20" y="2"/>
                    <a:pt x="2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 name="Freeform 6033">
              <a:extLst>
                <a:ext uri="{FF2B5EF4-FFF2-40B4-BE49-F238E27FC236}">
                  <a16:creationId xmlns:a16="http://schemas.microsoft.com/office/drawing/2014/main" id="{21C2FE05-E843-4F11-9442-68BAFDF0DD35}"/>
                </a:ext>
              </a:extLst>
            </p:cNvPr>
            <p:cNvSpPr>
              <a:spLocks/>
            </p:cNvSpPr>
            <p:nvPr/>
          </p:nvSpPr>
          <p:spPr bwMode="auto">
            <a:xfrm>
              <a:off x="4541335" y="4586143"/>
              <a:ext cx="23812" cy="11113"/>
            </a:xfrm>
            <a:custGeom>
              <a:avLst/>
              <a:gdLst>
                <a:gd name="T0" fmla="*/ 0 w 26"/>
                <a:gd name="T1" fmla="*/ 0 h 13"/>
                <a:gd name="T2" fmla="*/ 24 w 26"/>
                <a:gd name="T3" fmla="*/ 11 h 13"/>
                <a:gd name="T4" fmla="*/ 15 w 26"/>
                <a:gd name="T5" fmla="*/ 7 h 13"/>
                <a:gd name="T6" fmla="*/ 0 w 26"/>
                <a:gd name="T7" fmla="*/ 0 h 13"/>
              </a:gdLst>
              <a:ahLst/>
              <a:cxnLst>
                <a:cxn ang="0">
                  <a:pos x="T0" y="T1"/>
                </a:cxn>
                <a:cxn ang="0">
                  <a:pos x="T2" y="T3"/>
                </a:cxn>
                <a:cxn ang="0">
                  <a:pos x="T4" y="T5"/>
                </a:cxn>
                <a:cxn ang="0">
                  <a:pos x="T6" y="T7"/>
                </a:cxn>
              </a:cxnLst>
              <a:rect l="0" t="0" r="r" b="b"/>
              <a:pathLst>
                <a:path w="26" h="13">
                  <a:moveTo>
                    <a:pt x="0" y="0"/>
                  </a:moveTo>
                  <a:cubicBezTo>
                    <a:pt x="8" y="2"/>
                    <a:pt x="13" y="6"/>
                    <a:pt x="24" y="11"/>
                  </a:cubicBezTo>
                  <a:cubicBezTo>
                    <a:pt x="26" y="13"/>
                    <a:pt x="21" y="10"/>
                    <a:pt x="15" y="7"/>
                  </a:cubicBezTo>
                  <a:cubicBezTo>
                    <a:pt x="9" y="4"/>
                    <a:pt x="2"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nvGrpSpPr>
            <p:cNvPr id="49" name="Group 6235">
              <a:extLst>
                <a:ext uri="{FF2B5EF4-FFF2-40B4-BE49-F238E27FC236}">
                  <a16:creationId xmlns:a16="http://schemas.microsoft.com/office/drawing/2014/main" id="{F0FE5095-2818-4146-AECF-3143DD2C2CEE}"/>
                </a:ext>
              </a:extLst>
            </p:cNvPr>
            <p:cNvGrpSpPr>
              <a:grpSpLocks/>
            </p:cNvGrpSpPr>
            <p:nvPr/>
          </p:nvGrpSpPr>
          <p:grpSpPr bwMode="auto">
            <a:xfrm>
              <a:off x="3704723" y="4509942"/>
              <a:ext cx="1317625" cy="1681163"/>
              <a:chOff x="1983" y="1600"/>
              <a:chExt cx="830" cy="1059"/>
            </a:xfrm>
            <a:grpFill/>
          </p:grpSpPr>
          <p:sp>
            <p:nvSpPr>
              <p:cNvPr id="921" name="Freeform 6035">
                <a:extLst>
                  <a:ext uri="{FF2B5EF4-FFF2-40B4-BE49-F238E27FC236}">
                    <a16:creationId xmlns:a16="http://schemas.microsoft.com/office/drawing/2014/main" id="{90973C07-D6A0-4D79-94D4-14DC7861CABB}"/>
                  </a:ext>
                </a:extLst>
              </p:cNvPr>
              <p:cNvSpPr>
                <a:spLocks/>
              </p:cNvSpPr>
              <p:nvPr/>
            </p:nvSpPr>
            <p:spPr bwMode="auto">
              <a:xfrm>
                <a:off x="2571" y="1681"/>
                <a:ext cx="14" cy="10"/>
              </a:xfrm>
              <a:custGeom>
                <a:avLst/>
                <a:gdLst>
                  <a:gd name="T0" fmla="*/ 0 w 25"/>
                  <a:gd name="T1" fmla="*/ 0 h 17"/>
                  <a:gd name="T2" fmla="*/ 21 w 25"/>
                  <a:gd name="T3" fmla="*/ 14 h 17"/>
                  <a:gd name="T4" fmla="*/ 22 w 25"/>
                  <a:gd name="T5" fmla="*/ 15 h 17"/>
                  <a:gd name="T6" fmla="*/ 0 w 25"/>
                  <a:gd name="T7" fmla="*/ 0 h 17"/>
                </a:gdLst>
                <a:ahLst/>
                <a:cxnLst>
                  <a:cxn ang="0">
                    <a:pos x="T0" y="T1"/>
                  </a:cxn>
                  <a:cxn ang="0">
                    <a:pos x="T2" y="T3"/>
                  </a:cxn>
                  <a:cxn ang="0">
                    <a:pos x="T4" y="T5"/>
                  </a:cxn>
                  <a:cxn ang="0">
                    <a:pos x="T6" y="T7"/>
                  </a:cxn>
                </a:cxnLst>
                <a:rect l="0" t="0" r="r" b="b"/>
                <a:pathLst>
                  <a:path w="25" h="17">
                    <a:moveTo>
                      <a:pt x="0" y="0"/>
                    </a:moveTo>
                    <a:cubicBezTo>
                      <a:pt x="3" y="0"/>
                      <a:pt x="15" y="9"/>
                      <a:pt x="21" y="14"/>
                    </a:cubicBezTo>
                    <a:cubicBezTo>
                      <a:pt x="24" y="16"/>
                      <a:pt x="25" y="17"/>
                      <a:pt x="22" y="15"/>
                    </a:cubicBezTo>
                    <a:cubicBezTo>
                      <a:pt x="20" y="13"/>
                      <a:pt x="13"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2" name="Freeform 6036">
                <a:extLst>
                  <a:ext uri="{FF2B5EF4-FFF2-40B4-BE49-F238E27FC236}">
                    <a16:creationId xmlns:a16="http://schemas.microsoft.com/office/drawing/2014/main" id="{6C143364-89B9-4AA3-8AC2-91F9CB539396}"/>
                  </a:ext>
                </a:extLst>
              </p:cNvPr>
              <p:cNvSpPr>
                <a:spLocks/>
              </p:cNvSpPr>
              <p:nvPr/>
            </p:nvSpPr>
            <p:spPr bwMode="auto">
              <a:xfrm>
                <a:off x="2811" y="2093"/>
                <a:ext cx="2" cy="15"/>
              </a:xfrm>
              <a:custGeom>
                <a:avLst/>
                <a:gdLst>
                  <a:gd name="T0" fmla="*/ 2 w 3"/>
                  <a:gd name="T1" fmla="*/ 16 h 27"/>
                  <a:gd name="T2" fmla="*/ 1 w 3"/>
                  <a:gd name="T3" fmla="*/ 25 h 27"/>
                  <a:gd name="T4" fmla="*/ 0 w 3"/>
                  <a:gd name="T5" fmla="*/ 14 h 27"/>
                  <a:gd name="T6" fmla="*/ 2 w 3"/>
                  <a:gd name="T7" fmla="*/ 16 h 27"/>
                </a:gdLst>
                <a:ahLst/>
                <a:cxnLst>
                  <a:cxn ang="0">
                    <a:pos x="T0" y="T1"/>
                  </a:cxn>
                  <a:cxn ang="0">
                    <a:pos x="T2" y="T3"/>
                  </a:cxn>
                  <a:cxn ang="0">
                    <a:pos x="T4" y="T5"/>
                  </a:cxn>
                  <a:cxn ang="0">
                    <a:pos x="T6" y="T7"/>
                  </a:cxn>
                </a:cxnLst>
                <a:rect l="0" t="0" r="r" b="b"/>
                <a:pathLst>
                  <a:path w="3" h="27">
                    <a:moveTo>
                      <a:pt x="2" y="16"/>
                    </a:moveTo>
                    <a:cubicBezTo>
                      <a:pt x="3" y="27"/>
                      <a:pt x="1" y="24"/>
                      <a:pt x="1" y="25"/>
                    </a:cubicBezTo>
                    <a:cubicBezTo>
                      <a:pt x="1" y="20"/>
                      <a:pt x="0" y="14"/>
                      <a:pt x="0" y="14"/>
                    </a:cubicBezTo>
                    <a:cubicBezTo>
                      <a:pt x="0" y="0"/>
                      <a:pt x="1" y="21"/>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3" name="Freeform 6037">
                <a:extLst>
                  <a:ext uri="{FF2B5EF4-FFF2-40B4-BE49-F238E27FC236}">
                    <a16:creationId xmlns:a16="http://schemas.microsoft.com/office/drawing/2014/main" id="{E8AE62AD-EFC4-4935-A321-3B36488194D2}"/>
                  </a:ext>
                </a:extLst>
              </p:cNvPr>
              <p:cNvSpPr>
                <a:spLocks/>
              </p:cNvSpPr>
              <p:nvPr/>
            </p:nvSpPr>
            <p:spPr bwMode="auto">
              <a:xfrm>
                <a:off x="2272" y="1601"/>
                <a:ext cx="14" cy="1"/>
              </a:xfrm>
              <a:custGeom>
                <a:avLst/>
                <a:gdLst>
                  <a:gd name="T0" fmla="*/ 5 w 24"/>
                  <a:gd name="T1" fmla="*/ 0 h 2"/>
                  <a:gd name="T2" fmla="*/ 24 w 24"/>
                  <a:gd name="T3" fmla="*/ 0 h 2"/>
                  <a:gd name="T4" fmla="*/ 2 w 24"/>
                  <a:gd name="T5" fmla="*/ 2 h 2"/>
                  <a:gd name="T6" fmla="*/ 5 w 24"/>
                  <a:gd name="T7" fmla="*/ 0 h 2"/>
                </a:gdLst>
                <a:ahLst/>
                <a:cxnLst>
                  <a:cxn ang="0">
                    <a:pos x="T0" y="T1"/>
                  </a:cxn>
                  <a:cxn ang="0">
                    <a:pos x="T2" y="T3"/>
                  </a:cxn>
                  <a:cxn ang="0">
                    <a:pos x="T4" y="T5"/>
                  </a:cxn>
                  <a:cxn ang="0">
                    <a:pos x="T6" y="T7"/>
                  </a:cxn>
                </a:cxnLst>
                <a:rect l="0" t="0" r="r" b="b"/>
                <a:pathLst>
                  <a:path w="24" h="2">
                    <a:moveTo>
                      <a:pt x="5" y="0"/>
                    </a:moveTo>
                    <a:cubicBezTo>
                      <a:pt x="17" y="0"/>
                      <a:pt x="14" y="0"/>
                      <a:pt x="24" y="0"/>
                    </a:cubicBezTo>
                    <a:cubicBezTo>
                      <a:pt x="18" y="1"/>
                      <a:pt x="15" y="2"/>
                      <a:pt x="2" y="2"/>
                    </a:cubicBezTo>
                    <a:cubicBezTo>
                      <a:pt x="0"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4" name="Freeform 6038">
                <a:extLst>
                  <a:ext uri="{FF2B5EF4-FFF2-40B4-BE49-F238E27FC236}">
                    <a16:creationId xmlns:a16="http://schemas.microsoft.com/office/drawing/2014/main" id="{01472456-37EB-4292-AFC5-E96274A5B780}"/>
                  </a:ext>
                </a:extLst>
              </p:cNvPr>
              <p:cNvSpPr>
                <a:spLocks/>
              </p:cNvSpPr>
              <p:nvPr/>
            </p:nvSpPr>
            <p:spPr bwMode="auto">
              <a:xfrm>
                <a:off x="2288" y="1600"/>
                <a:ext cx="9" cy="1"/>
              </a:xfrm>
              <a:custGeom>
                <a:avLst/>
                <a:gdLst>
                  <a:gd name="T0" fmla="*/ 11 w 17"/>
                  <a:gd name="T1" fmla="*/ 0 h 2"/>
                  <a:gd name="T2" fmla="*/ 16 w 17"/>
                  <a:gd name="T3" fmla="*/ 2 h 2"/>
                  <a:gd name="T4" fmla="*/ 5 w 17"/>
                  <a:gd name="T5" fmla="*/ 2 h 2"/>
                  <a:gd name="T6" fmla="*/ 11 w 17"/>
                  <a:gd name="T7" fmla="*/ 0 h 2"/>
                </a:gdLst>
                <a:ahLst/>
                <a:cxnLst>
                  <a:cxn ang="0">
                    <a:pos x="T0" y="T1"/>
                  </a:cxn>
                  <a:cxn ang="0">
                    <a:pos x="T2" y="T3"/>
                  </a:cxn>
                  <a:cxn ang="0">
                    <a:pos x="T4" y="T5"/>
                  </a:cxn>
                  <a:cxn ang="0">
                    <a:pos x="T6" y="T7"/>
                  </a:cxn>
                </a:cxnLst>
                <a:rect l="0" t="0" r="r" b="b"/>
                <a:pathLst>
                  <a:path w="17" h="2">
                    <a:moveTo>
                      <a:pt x="11" y="0"/>
                    </a:moveTo>
                    <a:cubicBezTo>
                      <a:pt x="17" y="0"/>
                      <a:pt x="15" y="2"/>
                      <a:pt x="16" y="2"/>
                    </a:cubicBezTo>
                    <a:cubicBezTo>
                      <a:pt x="5" y="2"/>
                      <a:pt x="5" y="2"/>
                      <a:pt x="5" y="2"/>
                    </a:cubicBezTo>
                    <a:cubicBezTo>
                      <a:pt x="0" y="1"/>
                      <a:pt x="1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5" name="Freeform 6039">
                <a:extLst>
                  <a:ext uri="{FF2B5EF4-FFF2-40B4-BE49-F238E27FC236}">
                    <a16:creationId xmlns:a16="http://schemas.microsoft.com/office/drawing/2014/main" id="{49BA89F6-157F-4295-97B8-6E3B6D776087}"/>
                  </a:ext>
                </a:extLst>
              </p:cNvPr>
              <p:cNvSpPr>
                <a:spLocks/>
              </p:cNvSpPr>
              <p:nvPr/>
            </p:nvSpPr>
            <p:spPr bwMode="auto">
              <a:xfrm>
                <a:off x="2809" y="2161"/>
                <a:ext cx="2" cy="11"/>
              </a:xfrm>
              <a:custGeom>
                <a:avLst/>
                <a:gdLst>
                  <a:gd name="T0" fmla="*/ 3 w 3"/>
                  <a:gd name="T1" fmla="*/ 7 h 20"/>
                  <a:gd name="T2" fmla="*/ 2 w 3"/>
                  <a:gd name="T3" fmla="*/ 18 h 20"/>
                  <a:gd name="T4" fmla="*/ 2 w 3"/>
                  <a:gd name="T5" fmla="*/ 11 h 20"/>
                  <a:gd name="T6" fmla="*/ 0 w 3"/>
                  <a:gd name="T7" fmla="*/ 19 h 20"/>
                  <a:gd name="T8" fmla="*/ 1 w 3"/>
                  <a:gd name="T9" fmla="*/ 0 h 20"/>
                  <a:gd name="T10" fmla="*/ 3 w 3"/>
                  <a:gd name="T11" fmla="*/ 7 h 20"/>
                </a:gdLst>
                <a:ahLst/>
                <a:cxnLst>
                  <a:cxn ang="0">
                    <a:pos x="T0" y="T1"/>
                  </a:cxn>
                  <a:cxn ang="0">
                    <a:pos x="T2" y="T3"/>
                  </a:cxn>
                  <a:cxn ang="0">
                    <a:pos x="T4" y="T5"/>
                  </a:cxn>
                  <a:cxn ang="0">
                    <a:pos x="T6" y="T7"/>
                  </a:cxn>
                  <a:cxn ang="0">
                    <a:pos x="T8" y="T9"/>
                  </a:cxn>
                  <a:cxn ang="0">
                    <a:pos x="T10" y="T11"/>
                  </a:cxn>
                </a:cxnLst>
                <a:rect l="0" t="0" r="r" b="b"/>
                <a:pathLst>
                  <a:path w="3" h="20">
                    <a:moveTo>
                      <a:pt x="3" y="7"/>
                    </a:moveTo>
                    <a:cubicBezTo>
                      <a:pt x="2" y="18"/>
                      <a:pt x="2" y="18"/>
                      <a:pt x="2" y="18"/>
                    </a:cubicBezTo>
                    <a:cubicBezTo>
                      <a:pt x="1" y="19"/>
                      <a:pt x="2" y="14"/>
                      <a:pt x="2" y="11"/>
                    </a:cubicBezTo>
                    <a:cubicBezTo>
                      <a:pt x="1" y="14"/>
                      <a:pt x="1" y="20"/>
                      <a:pt x="0" y="19"/>
                    </a:cubicBezTo>
                    <a:cubicBezTo>
                      <a:pt x="1" y="8"/>
                      <a:pt x="0" y="10"/>
                      <a:pt x="1" y="0"/>
                    </a:cubicBezTo>
                    <a:cubicBezTo>
                      <a:pt x="2" y="1"/>
                      <a:pt x="1" y="11"/>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6" name="Freeform 6040">
                <a:extLst>
                  <a:ext uri="{FF2B5EF4-FFF2-40B4-BE49-F238E27FC236}">
                    <a16:creationId xmlns:a16="http://schemas.microsoft.com/office/drawing/2014/main" id="{25F03FCF-586E-46EE-A8A9-3A8168A7FFB1}"/>
                  </a:ext>
                </a:extLst>
              </p:cNvPr>
              <p:cNvSpPr>
                <a:spLocks/>
              </p:cNvSpPr>
              <p:nvPr/>
            </p:nvSpPr>
            <p:spPr bwMode="auto">
              <a:xfrm>
                <a:off x="2794" y="2236"/>
                <a:ext cx="6" cy="23"/>
              </a:xfrm>
              <a:custGeom>
                <a:avLst/>
                <a:gdLst>
                  <a:gd name="T0" fmla="*/ 1 w 9"/>
                  <a:gd name="T1" fmla="*/ 38 h 40"/>
                  <a:gd name="T2" fmla="*/ 3 w 9"/>
                  <a:gd name="T3" fmla="*/ 23 h 40"/>
                  <a:gd name="T4" fmla="*/ 8 w 9"/>
                  <a:gd name="T5" fmla="*/ 1 h 40"/>
                  <a:gd name="T6" fmla="*/ 7 w 9"/>
                  <a:gd name="T7" fmla="*/ 15 h 40"/>
                  <a:gd name="T8" fmla="*/ 1 w 9"/>
                  <a:gd name="T9" fmla="*/ 38 h 40"/>
                </a:gdLst>
                <a:ahLst/>
                <a:cxnLst>
                  <a:cxn ang="0">
                    <a:pos x="T0" y="T1"/>
                  </a:cxn>
                  <a:cxn ang="0">
                    <a:pos x="T2" y="T3"/>
                  </a:cxn>
                  <a:cxn ang="0">
                    <a:pos x="T4" y="T5"/>
                  </a:cxn>
                  <a:cxn ang="0">
                    <a:pos x="T6" y="T7"/>
                  </a:cxn>
                  <a:cxn ang="0">
                    <a:pos x="T8" y="T9"/>
                  </a:cxn>
                </a:cxnLst>
                <a:rect l="0" t="0" r="r" b="b"/>
                <a:pathLst>
                  <a:path w="9" h="40">
                    <a:moveTo>
                      <a:pt x="1" y="38"/>
                    </a:moveTo>
                    <a:cubicBezTo>
                      <a:pt x="0" y="40"/>
                      <a:pt x="1" y="32"/>
                      <a:pt x="3" y="23"/>
                    </a:cubicBezTo>
                    <a:cubicBezTo>
                      <a:pt x="5" y="15"/>
                      <a:pt x="7" y="4"/>
                      <a:pt x="8" y="1"/>
                    </a:cubicBezTo>
                    <a:cubicBezTo>
                      <a:pt x="9" y="0"/>
                      <a:pt x="8" y="6"/>
                      <a:pt x="7" y="15"/>
                    </a:cubicBezTo>
                    <a:cubicBezTo>
                      <a:pt x="5" y="23"/>
                      <a:pt x="2" y="33"/>
                      <a:pt x="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7" name="Freeform 6041">
                <a:extLst>
                  <a:ext uri="{FF2B5EF4-FFF2-40B4-BE49-F238E27FC236}">
                    <a16:creationId xmlns:a16="http://schemas.microsoft.com/office/drawing/2014/main" id="{F62C31BC-2FD0-40B5-B506-B486473B0212}"/>
                  </a:ext>
                </a:extLst>
              </p:cNvPr>
              <p:cNvSpPr>
                <a:spLocks/>
              </p:cNvSpPr>
              <p:nvPr/>
            </p:nvSpPr>
            <p:spPr bwMode="auto">
              <a:xfrm>
                <a:off x="2776" y="2297"/>
                <a:ext cx="6" cy="18"/>
              </a:xfrm>
              <a:custGeom>
                <a:avLst/>
                <a:gdLst>
                  <a:gd name="T0" fmla="*/ 2 w 12"/>
                  <a:gd name="T1" fmla="*/ 30 h 31"/>
                  <a:gd name="T2" fmla="*/ 4 w 12"/>
                  <a:gd name="T3" fmla="*/ 20 h 31"/>
                  <a:gd name="T4" fmla="*/ 11 w 12"/>
                  <a:gd name="T5" fmla="*/ 0 h 31"/>
                  <a:gd name="T6" fmla="*/ 8 w 12"/>
                  <a:gd name="T7" fmla="*/ 13 h 31"/>
                  <a:gd name="T8" fmla="*/ 2 w 12"/>
                  <a:gd name="T9" fmla="*/ 30 h 31"/>
                </a:gdLst>
                <a:ahLst/>
                <a:cxnLst>
                  <a:cxn ang="0">
                    <a:pos x="T0" y="T1"/>
                  </a:cxn>
                  <a:cxn ang="0">
                    <a:pos x="T2" y="T3"/>
                  </a:cxn>
                  <a:cxn ang="0">
                    <a:pos x="T4" y="T5"/>
                  </a:cxn>
                  <a:cxn ang="0">
                    <a:pos x="T6" y="T7"/>
                  </a:cxn>
                  <a:cxn ang="0">
                    <a:pos x="T8" y="T9"/>
                  </a:cxn>
                </a:cxnLst>
                <a:rect l="0" t="0" r="r" b="b"/>
                <a:pathLst>
                  <a:path w="12" h="31">
                    <a:moveTo>
                      <a:pt x="2" y="30"/>
                    </a:moveTo>
                    <a:cubicBezTo>
                      <a:pt x="0" y="31"/>
                      <a:pt x="2" y="26"/>
                      <a:pt x="4" y="20"/>
                    </a:cubicBezTo>
                    <a:cubicBezTo>
                      <a:pt x="7" y="13"/>
                      <a:pt x="10" y="5"/>
                      <a:pt x="11" y="0"/>
                    </a:cubicBezTo>
                    <a:cubicBezTo>
                      <a:pt x="12" y="1"/>
                      <a:pt x="10" y="6"/>
                      <a:pt x="8" y="13"/>
                    </a:cubicBezTo>
                    <a:cubicBezTo>
                      <a:pt x="6" y="19"/>
                      <a:pt x="4" y="26"/>
                      <a:pt x="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8" name="Freeform 6042">
                <a:extLst>
                  <a:ext uri="{FF2B5EF4-FFF2-40B4-BE49-F238E27FC236}">
                    <a16:creationId xmlns:a16="http://schemas.microsoft.com/office/drawing/2014/main" id="{B9BAF52B-EF52-43AC-8ED0-CE1DFD75A168}"/>
                  </a:ext>
                </a:extLst>
              </p:cNvPr>
              <p:cNvSpPr>
                <a:spLocks/>
              </p:cNvSpPr>
              <p:nvPr/>
            </p:nvSpPr>
            <p:spPr bwMode="auto">
              <a:xfrm>
                <a:off x="2463" y="2609"/>
                <a:ext cx="44" cy="19"/>
              </a:xfrm>
              <a:custGeom>
                <a:avLst/>
                <a:gdLst>
                  <a:gd name="T0" fmla="*/ 0 w 78"/>
                  <a:gd name="T1" fmla="*/ 34 h 34"/>
                  <a:gd name="T2" fmla="*/ 41 w 78"/>
                  <a:gd name="T3" fmla="*/ 17 h 34"/>
                  <a:gd name="T4" fmla="*/ 78 w 78"/>
                  <a:gd name="T5" fmla="*/ 0 h 34"/>
                  <a:gd name="T6" fmla="*/ 42 w 78"/>
                  <a:gd name="T7" fmla="*/ 18 h 34"/>
                  <a:gd name="T8" fmla="*/ 0 w 78"/>
                  <a:gd name="T9" fmla="*/ 34 h 34"/>
                </a:gdLst>
                <a:ahLst/>
                <a:cxnLst>
                  <a:cxn ang="0">
                    <a:pos x="T0" y="T1"/>
                  </a:cxn>
                  <a:cxn ang="0">
                    <a:pos x="T2" y="T3"/>
                  </a:cxn>
                  <a:cxn ang="0">
                    <a:pos x="T4" y="T5"/>
                  </a:cxn>
                  <a:cxn ang="0">
                    <a:pos x="T6" y="T7"/>
                  </a:cxn>
                  <a:cxn ang="0">
                    <a:pos x="T8" y="T9"/>
                  </a:cxn>
                </a:cxnLst>
                <a:rect l="0" t="0" r="r" b="b"/>
                <a:pathLst>
                  <a:path w="78" h="34">
                    <a:moveTo>
                      <a:pt x="0" y="34"/>
                    </a:moveTo>
                    <a:cubicBezTo>
                      <a:pt x="12" y="29"/>
                      <a:pt x="27" y="23"/>
                      <a:pt x="41" y="17"/>
                    </a:cubicBezTo>
                    <a:cubicBezTo>
                      <a:pt x="55" y="11"/>
                      <a:pt x="69" y="5"/>
                      <a:pt x="78" y="0"/>
                    </a:cubicBezTo>
                    <a:cubicBezTo>
                      <a:pt x="72" y="5"/>
                      <a:pt x="57" y="12"/>
                      <a:pt x="42" y="18"/>
                    </a:cubicBezTo>
                    <a:cubicBezTo>
                      <a:pt x="26" y="25"/>
                      <a:pt x="10" y="31"/>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9" name="Freeform 6043">
                <a:extLst>
                  <a:ext uri="{FF2B5EF4-FFF2-40B4-BE49-F238E27FC236}">
                    <a16:creationId xmlns:a16="http://schemas.microsoft.com/office/drawing/2014/main" id="{F097D2DE-6704-4431-AE58-ABB7D2A90290}"/>
                  </a:ext>
                </a:extLst>
              </p:cNvPr>
              <p:cNvSpPr>
                <a:spLocks/>
              </p:cNvSpPr>
              <p:nvPr/>
            </p:nvSpPr>
            <p:spPr bwMode="auto">
              <a:xfrm>
                <a:off x="2348" y="1605"/>
                <a:ext cx="15" cy="2"/>
              </a:xfrm>
              <a:custGeom>
                <a:avLst/>
                <a:gdLst>
                  <a:gd name="T0" fmla="*/ 7 w 25"/>
                  <a:gd name="T1" fmla="*/ 0 h 4"/>
                  <a:gd name="T2" fmla="*/ 25 w 25"/>
                  <a:gd name="T3" fmla="*/ 2 h 4"/>
                  <a:gd name="T4" fmla="*/ 4 w 25"/>
                  <a:gd name="T5" fmla="*/ 2 h 4"/>
                  <a:gd name="T6" fmla="*/ 7 w 25"/>
                  <a:gd name="T7" fmla="*/ 0 h 4"/>
                </a:gdLst>
                <a:ahLst/>
                <a:cxnLst>
                  <a:cxn ang="0">
                    <a:pos x="T0" y="T1"/>
                  </a:cxn>
                  <a:cxn ang="0">
                    <a:pos x="T2" y="T3"/>
                  </a:cxn>
                  <a:cxn ang="0">
                    <a:pos x="T4" y="T5"/>
                  </a:cxn>
                  <a:cxn ang="0">
                    <a:pos x="T6" y="T7"/>
                  </a:cxn>
                </a:cxnLst>
                <a:rect l="0" t="0" r="r" b="b"/>
                <a:pathLst>
                  <a:path w="25" h="4">
                    <a:moveTo>
                      <a:pt x="7" y="0"/>
                    </a:moveTo>
                    <a:cubicBezTo>
                      <a:pt x="14" y="2"/>
                      <a:pt x="13" y="0"/>
                      <a:pt x="25" y="2"/>
                    </a:cubicBezTo>
                    <a:cubicBezTo>
                      <a:pt x="24" y="4"/>
                      <a:pt x="21" y="4"/>
                      <a:pt x="4" y="2"/>
                    </a:cubicBezTo>
                    <a:cubicBezTo>
                      <a:pt x="0" y="0"/>
                      <a:pt x="9"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0" name="Freeform 6044">
                <a:extLst>
                  <a:ext uri="{FF2B5EF4-FFF2-40B4-BE49-F238E27FC236}">
                    <a16:creationId xmlns:a16="http://schemas.microsoft.com/office/drawing/2014/main" id="{9563C1CC-3974-438A-B6FD-3F77AF308F35}"/>
                  </a:ext>
                </a:extLst>
              </p:cNvPr>
              <p:cNvSpPr>
                <a:spLocks/>
              </p:cNvSpPr>
              <p:nvPr/>
            </p:nvSpPr>
            <p:spPr bwMode="auto">
              <a:xfrm>
                <a:off x="2623" y="1721"/>
                <a:ext cx="22" cy="19"/>
              </a:xfrm>
              <a:custGeom>
                <a:avLst/>
                <a:gdLst>
                  <a:gd name="T0" fmla="*/ 38 w 38"/>
                  <a:gd name="T1" fmla="*/ 33 h 33"/>
                  <a:gd name="T2" fmla="*/ 19 w 38"/>
                  <a:gd name="T3" fmla="*/ 17 h 33"/>
                  <a:gd name="T4" fmla="*/ 0 w 38"/>
                  <a:gd name="T5" fmla="*/ 0 h 33"/>
                  <a:gd name="T6" fmla="*/ 19 w 38"/>
                  <a:gd name="T7" fmla="*/ 15 h 33"/>
                  <a:gd name="T8" fmla="*/ 38 w 38"/>
                  <a:gd name="T9" fmla="*/ 33 h 33"/>
                </a:gdLst>
                <a:ahLst/>
                <a:cxnLst>
                  <a:cxn ang="0">
                    <a:pos x="T0" y="T1"/>
                  </a:cxn>
                  <a:cxn ang="0">
                    <a:pos x="T2" y="T3"/>
                  </a:cxn>
                  <a:cxn ang="0">
                    <a:pos x="T4" y="T5"/>
                  </a:cxn>
                  <a:cxn ang="0">
                    <a:pos x="T6" y="T7"/>
                  </a:cxn>
                  <a:cxn ang="0">
                    <a:pos x="T8" y="T9"/>
                  </a:cxn>
                </a:cxnLst>
                <a:rect l="0" t="0" r="r" b="b"/>
                <a:pathLst>
                  <a:path w="38" h="33">
                    <a:moveTo>
                      <a:pt x="38" y="33"/>
                    </a:moveTo>
                    <a:cubicBezTo>
                      <a:pt x="34" y="30"/>
                      <a:pt x="27" y="24"/>
                      <a:pt x="19" y="17"/>
                    </a:cubicBezTo>
                    <a:cubicBezTo>
                      <a:pt x="12" y="10"/>
                      <a:pt x="4" y="3"/>
                      <a:pt x="0" y="0"/>
                    </a:cubicBezTo>
                    <a:cubicBezTo>
                      <a:pt x="4" y="2"/>
                      <a:pt x="12" y="8"/>
                      <a:pt x="19" y="15"/>
                    </a:cubicBezTo>
                    <a:cubicBezTo>
                      <a:pt x="26" y="22"/>
                      <a:pt x="34" y="29"/>
                      <a:pt x="3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1" name="Freeform 6045">
                <a:extLst>
                  <a:ext uri="{FF2B5EF4-FFF2-40B4-BE49-F238E27FC236}">
                    <a16:creationId xmlns:a16="http://schemas.microsoft.com/office/drawing/2014/main" id="{78B1F772-54DD-4D68-B97E-2921B46F3AAE}"/>
                  </a:ext>
                </a:extLst>
              </p:cNvPr>
              <p:cNvSpPr>
                <a:spLocks/>
              </p:cNvSpPr>
              <p:nvPr/>
            </p:nvSpPr>
            <p:spPr bwMode="auto">
              <a:xfrm>
                <a:off x="2736" y="2384"/>
                <a:ext cx="8" cy="11"/>
              </a:xfrm>
              <a:custGeom>
                <a:avLst/>
                <a:gdLst>
                  <a:gd name="T0" fmla="*/ 6 w 14"/>
                  <a:gd name="T1" fmla="*/ 10 h 19"/>
                  <a:gd name="T2" fmla="*/ 4 w 14"/>
                  <a:gd name="T3" fmla="*/ 13 h 19"/>
                  <a:gd name="T4" fmla="*/ 5 w 14"/>
                  <a:gd name="T5" fmla="*/ 11 h 19"/>
                  <a:gd name="T6" fmla="*/ 12 w 14"/>
                  <a:gd name="T7" fmla="*/ 0 h 19"/>
                  <a:gd name="T8" fmla="*/ 6 w 14"/>
                  <a:gd name="T9" fmla="*/ 10 h 19"/>
                </a:gdLst>
                <a:ahLst/>
                <a:cxnLst>
                  <a:cxn ang="0">
                    <a:pos x="T0" y="T1"/>
                  </a:cxn>
                  <a:cxn ang="0">
                    <a:pos x="T2" y="T3"/>
                  </a:cxn>
                  <a:cxn ang="0">
                    <a:pos x="T4" y="T5"/>
                  </a:cxn>
                  <a:cxn ang="0">
                    <a:pos x="T6" y="T7"/>
                  </a:cxn>
                  <a:cxn ang="0">
                    <a:pos x="T8" y="T9"/>
                  </a:cxn>
                </a:cxnLst>
                <a:rect l="0" t="0" r="r" b="b"/>
                <a:pathLst>
                  <a:path w="14" h="19">
                    <a:moveTo>
                      <a:pt x="6" y="10"/>
                    </a:moveTo>
                    <a:cubicBezTo>
                      <a:pt x="4" y="13"/>
                      <a:pt x="4" y="13"/>
                      <a:pt x="4" y="13"/>
                    </a:cubicBezTo>
                    <a:cubicBezTo>
                      <a:pt x="0" y="19"/>
                      <a:pt x="2" y="16"/>
                      <a:pt x="5" y="11"/>
                    </a:cubicBezTo>
                    <a:cubicBezTo>
                      <a:pt x="7" y="7"/>
                      <a:pt x="11" y="0"/>
                      <a:pt x="12" y="0"/>
                    </a:cubicBezTo>
                    <a:cubicBezTo>
                      <a:pt x="14" y="0"/>
                      <a:pt x="6" y="14"/>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2" name="Freeform 6046">
                <a:extLst>
                  <a:ext uri="{FF2B5EF4-FFF2-40B4-BE49-F238E27FC236}">
                    <a16:creationId xmlns:a16="http://schemas.microsoft.com/office/drawing/2014/main" id="{FAA74D72-A403-4A48-8809-BD5B5DE55BC4}"/>
                  </a:ext>
                </a:extLst>
              </p:cNvPr>
              <p:cNvSpPr>
                <a:spLocks/>
              </p:cNvSpPr>
              <p:nvPr/>
            </p:nvSpPr>
            <p:spPr bwMode="auto">
              <a:xfrm>
                <a:off x="2380" y="1610"/>
                <a:ext cx="40" cy="8"/>
              </a:xfrm>
              <a:custGeom>
                <a:avLst/>
                <a:gdLst>
                  <a:gd name="T0" fmla="*/ 69 w 69"/>
                  <a:gd name="T1" fmla="*/ 14 h 14"/>
                  <a:gd name="T2" fmla="*/ 36 w 69"/>
                  <a:gd name="T3" fmla="*/ 7 h 14"/>
                  <a:gd name="T4" fmla="*/ 0 w 69"/>
                  <a:gd name="T5" fmla="*/ 0 h 14"/>
                  <a:gd name="T6" fmla="*/ 35 w 69"/>
                  <a:gd name="T7" fmla="*/ 5 h 14"/>
                  <a:gd name="T8" fmla="*/ 69 w 69"/>
                  <a:gd name="T9" fmla="*/ 14 h 14"/>
                </a:gdLst>
                <a:ahLst/>
                <a:cxnLst>
                  <a:cxn ang="0">
                    <a:pos x="T0" y="T1"/>
                  </a:cxn>
                  <a:cxn ang="0">
                    <a:pos x="T2" y="T3"/>
                  </a:cxn>
                  <a:cxn ang="0">
                    <a:pos x="T4" y="T5"/>
                  </a:cxn>
                  <a:cxn ang="0">
                    <a:pos x="T6" y="T7"/>
                  </a:cxn>
                  <a:cxn ang="0">
                    <a:pos x="T8" y="T9"/>
                  </a:cxn>
                </a:cxnLst>
                <a:rect l="0" t="0" r="r" b="b"/>
                <a:pathLst>
                  <a:path w="69" h="14">
                    <a:moveTo>
                      <a:pt x="69" y="14"/>
                    </a:moveTo>
                    <a:cubicBezTo>
                      <a:pt x="64" y="13"/>
                      <a:pt x="50" y="10"/>
                      <a:pt x="36" y="7"/>
                    </a:cubicBezTo>
                    <a:cubicBezTo>
                      <a:pt x="22" y="4"/>
                      <a:pt x="7" y="1"/>
                      <a:pt x="0" y="0"/>
                    </a:cubicBezTo>
                    <a:cubicBezTo>
                      <a:pt x="13" y="1"/>
                      <a:pt x="24" y="3"/>
                      <a:pt x="35" y="5"/>
                    </a:cubicBezTo>
                    <a:cubicBezTo>
                      <a:pt x="45" y="8"/>
                      <a:pt x="56" y="10"/>
                      <a:pt x="6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3" name="Freeform 6047">
                <a:extLst>
                  <a:ext uri="{FF2B5EF4-FFF2-40B4-BE49-F238E27FC236}">
                    <a16:creationId xmlns:a16="http://schemas.microsoft.com/office/drawing/2014/main" id="{7DA1D857-3850-4A54-AE77-058488818AF1}"/>
                  </a:ext>
                </a:extLst>
              </p:cNvPr>
              <p:cNvSpPr>
                <a:spLocks/>
              </p:cNvSpPr>
              <p:nvPr/>
            </p:nvSpPr>
            <p:spPr bwMode="auto">
              <a:xfrm>
                <a:off x="2606" y="1707"/>
                <a:ext cx="9" cy="7"/>
              </a:xfrm>
              <a:custGeom>
                <a:avLst/>
                <a:gdLst>
                  <a:gd name="T0" fmla="*/ 0 w 16"/>
                  <a:gd name="T1" fmla="*/ 2 h 13"/>
                  <a:gd name="T2" fmla="*/ 16 w 16"/>
                  <a:gd name="T3" fmla="*/ 13 h 13"/>
                  <a:gd name="T4" fmla="*/ 3 w 16"/>
                  <a:gd name="T5" fmla="*/ 6 h 13"/>
                  <a:gd name="T6" fmla="*/ 7 w 16"/>
                  <a:gd name="T7" fmla="*/ 6 h 13"/>
                  <a:gd name="T8" fmla="*/ 0 w 16"/>
                  <a:gd name="T9" fmla="*/ 2 h 13"/>
                </a:gdLst>
                <a:ahLst/>
                <a:cxnLst>
                  <a:cxn ang="0">
                    <a:pos x="T0" y="T1"/>
                  </a:cxn>
                  <a:cxn ang="0">
                    <a:pos x="T2" y="T3"/>
                  </a:cxn>
                  <a:cxn ang="0">
                    <a:pos x="T4" y="T5"/>
                  </a:cxn>
                  <a:cxn ang="0">
                    <a:pos x="T6" y="T7"/>
                  </a:cxn>
                  <a:cxn ang="0">
                    <a:pos x="T8" y="T9"/>
                  </a:cxn>
                </a:cxnLst>
                <a:rect l="0" t="0" r="r" b="b"/>
                <a:pathLst>
                  <a:path w="16" h="13">
                    <a:moveTo>
                      <a:pt x="0" y="2"/>
                    </a:moveTo>
                    <a:cubicBezTo>
                      <a:pt x="0" y="0"/>
                      <a:pt x="11" y="10"/>
                      <a:pt x="16" y="13"/>
                    </a:cubicBezTo>
                    <a:cubicBezTo>
                      <a:pt x="11" y="10"/>
                      <a:pt x="12" y="12"/>
                      <a:pt x="3" y="6"/>
                    </a:cubicBezTo>
                    <a:cubicBezTo>
                      <a:pt x="3" y="4"/>
                      <a:pt x="6" y="7"/>
                      <a:pt x="7"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4" name="Freeform 6048">
                <a:extLst>
                  <a:ext uri="{FF2B5EF4-FFF2-40B4-BE49-F238E27FC236}">
                    <a16:creationId xmlns:a16="http://schemas.microsoft.com/office/drawing/2014/main" id="{3331E379-07E4-4233-9F38-3C714AEB89DF}"/>
                  </a:ext>
                </a:extLst>
              </p:cNvPr>
              <p:cNvSpPr>
                <a:spLocks/>
              </p:cNvSpPr>
              <p:nvPr/>
            </p:nvSpPr>
            <p:spPr bwMode="auto">
              <a:xfrm>
                <a:off x="2657" y="1752"/>
                <a:ext cx="14" cy="14"/>
              </a:xfrm>
              <a:custGeom>
                <a:avLst/>
                <a:gdLst>
                  <a:gd name="T0" fmla="*/ 0 w 24"/>
                  <a:gd name="T1" fmla="*/ 0 h 25"/>
                  <a:gd name="T2" fmla="*/ 12 w 24"/>
                  <a:gd name="T3" fmla="*/ 12 h 25"/>
                  <a:gd name="T4" fmla="*/ 24 w 24"/>
                  <a:gd name="T5" fmla="*/ 25 h 25"/>
                  <a:gd name="T6" fmla="*/ 0 w 24"/>
                  <a:gd name="T7" fmla="*/ 0 h 25"/>
                </a:gdLst>
                <a:ahLst/>
                <a:cxnLst>
                  <a:cxn ang="0">
                    <a:pos x="T0" y="T1"/>
                  </a:cxn>
                  <a:cxn ang="0">
                    <a:pos x="T2" y="T3"/>
                  </a:cxn>
                  <a:cxn ang="0">
                    <a:pos x="T4" y="T5"/>
                  </a:cxn>
                  <a:cxn ang="0">
                    <a:pos x="T6" y="T7"/>
                  </a:cxn>
                </a:cxnLst>
                <a:rect l="0" t="0" r="r" b="b"/>
                <a:pathLst>
                  <a:path w="24" h="25">
                    <a:moveTo>
                      <a:pt x="0" y="0"/>
                    </a:moveTo>
                    <a:cubicBezTo>
                      <a:pt x="1" y="1"/>
                      <a:pt x="6" y="6"/>
                      <a:pt x="12" y="12"/>
                    </a:cubicBezTo>
                    <a:cubicBezTo>
                      <a:pt x="17" y="17"/>
                      <a:pt x="22" y="23"/>
                      <a:pt x="24" y="25"/>
                    </a:cubicBezTo>
                    <a:cubicBezTo>
                      <a:pt x="16" y="18"/>
                      <a:pt x="9" y="1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5" name="Freeform 6049">
                <a:extLst>
                  <a:ext uri="{FF2B5EF4-FFF2-40B4-BE49-F238E27FC236}">
                    <a16:creationId xmlns:a16="http://schemas.microsoft.com/office/drawing/2014/main" id="{81ACC43C-96FC-4463-ACA2-57AE0655E734}"/>
                  </a:ext>
                </a:extLst>
              </p:cNvPr>
              <p:cNvSpPr>
                <a:spLocks/>
              </p:cNvSpPr>
              <p:nvPr/>
            </p:nvSpPr>
            <p:spPr bwMode="auto">
              <a:xfrm>
                <a:off x="2694" y="2448"/>
                <a:ext cx="7" cy="8"/>
              </a:xfrm>
              <a:custGeom>
                <a:avLst/>
                <a:gdLst>
                  <a:gd name="T0" fmla="*/ 11 w 12"/>
                  <a:gd name="T1" fmla="*/ 3 h 14"/>
                  <a:gd name="T2" fmla="*/ 3 w 12"/>
                  <a:gd name="T3" fmla="*/ 13 h 14"/>
                  <a:gd name="T4" fmla="*/ 11 w 12"/>
                  <a:gd name="T5" fmla="*/ 0 h 14"/>
                  <a:gd name="T6" fmla="*/ 11 w 12"/>
                  <a:gd name="T7" fmla="*/ 3 h 14"/>
                </a:gdLst>
                <a:ahLst/>
                <a:cxnLst>
                  <a:cxn ang="0">
                    <a:pos x="T0" y="T1"/>
                  </a:cxn>
                  <a:cxn ang="0">
                    <a:pos x="T2" y="T3"/>
                  </a:cxn>
                  <a:cxn ang="0">
                    <a:pos x="T4" y="T5"/>
                  </a:cxn>
                  <a:cxn ang="0">
                    <a:pos x="T6" y="T7"/>
                  </a:cxn>
                </a:cxnLst>
                <a:rect l="0" t="0" r="r" b="b"/>
                <a:pathLst>
                  <a:path w="12" h="14">
                    <a:moveTo>
                      <a:pt x="11" y="3"/>
                    </a:moveTo>
                    <a:cubicBezTo>
                      <a:pt x="3" y="13"/>
                      <a:pt x="3" y="13"/>
                      <a:pt x="3" y="13"/>
                    </a:cubicBezTo>
                    <a:cubicBezTo>
                      <a:pt x="0" y="14"/>
                      <a:pt x="3" y="10"/>
                      <a:pt x="11" y="0"/>
                    </a:cubicBezTo>
                    <a:cubicBezTo>
                      <a:pt x="12" y="0"/>
                      <a:pt x="9" y="4"/>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6" name="Freeform 6050">
                <a:extLst>
                  <a:ext uri="{FF2B5EF4-FFF2-40B4-BE49-F238E27FC236}">
                    <a16:creationId xmlns:a16="http://schemas.microsoft.com/office/drawing/2014/main" id="{39000789-3182-4716-BC3B-78FC3DA5E19D}"/>
                  </a:ext>
                </a:extLst>
              </p:cNvPr>
              <p:cNvSpPr>
                <a:spLocks/>
              </p:cNvSpPr>
              <p:nvPr/>
            </p:nvSpPr>
            <p:spPr bwMode="auto">
              <a:xfrm>
                <a:off x="2302" y="1602"/>
                <a:ext cx="42" cy="3"/>
              </a:xfrm>
              <a:custGeom>
                <a:avLst/>
                <a:gdLst>
                  <a:gd name="T0" fmla="*/ 0 w 75"/>
                  <a:gd name="T1" fmla="*/ 0 h 6"/>
                  <a:gd name="T2" fmla="*/ 33 w 75"/>
                  <a:gd name="T3" fmla="*/ 2 h 6"/>
                  <a:gd name="T4" fmla="*/ 75 w 75"/>
                  <a:gd name="T5" fmla="*/ 5 h 6"/>
                  <a:gd name="T6" fmla="*/ 55 w 75"/>
                  <a:gd name="T7" fmla="*/ 4 h 6"/>
                  <a:gd name="T8" fmla="*/ 38 w 75"/>
                  <a:gd name="T9" fmla="*/ 4 h 6"/>
                  <a:gd name="T10" fmla="*/ 1 w 75"/>
                  <a:gd name="T11" fmla="*/ 3 h 6"/>
                  <a:gd name="T12" fmla="*/ 0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0" y="0"/>
                    </a:moveTo>
                    <a:cubicBezTo>
                      <a:pt x="11" y="1"/>
                      <a:pt x="21" y="1"/>
                      <a:pt x="33" y="2"/>
                    </a:cubicBezTo>
                    <a:cubicBezTo>
                      <a:pt x="44" y="2"/>
                      <a:pt x="57" y="3"/>
                      <a:pt x="75" y="5"/>
                    </a:cubicBezTo>
                    <a:cubicBezTo>
                      <a:pt x="71" y="6"/>
                      <a:pt x="63" y="5"/>
                      <a:pt x="55" y="4"/>
                    </a:cubicBezTo>
                    <a:cubicBezTo>
                      <a:pt x="46" y="3"/>
                      <a:pt x="39" y="2"/>
                      <a:pt x="38" y="4"/>
                    </a:cubicBezTo>
                    <a:cubicBezTo>
                      <a:pt x="28" y="1"/>
                      <a:pt x="16" y="3"/>
                      <a:pt x="1"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7" name="Freeform 6051">
                <a:extLst>
                  <a:ext uri="{FF2B5EF4-FFF2-40B4-BE49-F238E27FC236}">
                    <a16:creationId xmlns:a16="http://schemas.microsoft.com/office/drawing/2014/main" id="{74C329E5-C57D-4765-9C88-F54AA13CF6FB}"/>
                  </a:ext>
                </a:extLst>
              </p:cNvPr>
              <p:cNvSpPr>
                <a:spLocks/>
              </p:cNvSpPr>
              <p:nvPr/>
            </p:nvSpPr>
            <p:spPr bwMode="auto">
              <a:xfrm>
                <a:off x="2629" y="2510"/>
                <a:ext cx="17" cy="17"/>
              </a:xfrm>
              <a:custGeom>
                <a:avLst/>
                <a:gdLst>
                  <a:gd name="T0" fmla="*/ 0 w 31"/>
                  <a:gd name="T1" fmla="*/ 30 h 30"/>
                  <a:gd name="T2" fmla="*/ 30 w 31"/>
                  <a:gd name="T3" fmla="*/ 0 h 30"/>
                  <a:gd name="T4" fmla="*/ 19 w 31"/>
                  <a:gd name="T5" fmla="*/ 12 h 30"/>
                  <a:gd name="T6" fmla="*/ 0 w 31"/>
                  <a:gd name="T7" fmla="*/ 30 h 30"/>
                </a:gdLst>
                <a:ahLst/>
                <a:cxnLst>
                  <a:cxn ang="0">
                    <a:pos x="T0" y="T1"/>
                  </a:cxn>
                  <a:cxn ang="0">
                    <a:pos x="T2" y="T3"/>
                  </a:cxn>
                  <a:cxn ang="0">
                    <a:pos x="T4" y="T5"/>
                  </a:cxn>
                  <a:cxn ang="0">
                    <a:pos x="T6" y="T7"/>
                  </a:cxn>
                </a:cxnLst>
                <a:rect l="0" t="0" r="r" b="b"/>
                <a:pathLst>
                  <a:path w="31" h="30">
                    <a:moveTo>
                      <a:pt x="0" y="30"/>
                    </a:moveTo>
                    <a:cubicBezTo>
                      <a:pt x="1" y="26"/>
                      <a:pt x="18" y="12"/>
                      <a:pt x="30" y="0"/>
                    </a:cubicBezTo>
                    <a:cubicBezTo>
                      <a:pt x="31" y="0"/>
                      <a:pt x="26" y="6"/>
                      <a:pt x="19" y="12"/>
                    </a:cubicBezTo>
                    <a:cubicBezTo>
                      <a:pt x="13" y="18"/>
                      <a:pt x="5" y="25"/>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8" name="Freeform 6052">
                <a:extLst>
                  <a:ext uri="{FF2B5EF4-FFF2-40B4-BE49-F238E27FC236}">
                    <a16:creationId xmlns:a16="http://schemas.microsoft.com/office/drawing/2014/main" id="{B6727E24-7999-4CF2-820B-1416A6117571}"/>
                  </a:ext>
                </a:extLst>
              </p:cNvPr>
              <p:cNvSpPr>
                <a:spLocks/>
              </p:cNvSpPr>
              <p:nvPr/>
            </p:nvSpPr>
            <p:spPr bwMode="auto">
              <a:xfrm>
                <a:off x="2533" y="2571"/>
                <a:ext cx="36" cy="24"/>
              </a:xfrm>
              <a:custGeom>
                <a:avLst/>
                <a:gdLst>
                  <a:gd name="T0" fmla="*/ 18 w 63"/>
                  <a:gd name="T1" fmla="*/ 31 h 41"/>
                  <a:gd name="T2" fmla="*/ 18 w 63"/>
                  <a:gd name="T3" fmla="*/ 28 h 41"/>
                  <a:gd name="T4" fmla="*/ 39 w 63"/>
                  <a:gd name="T5" fmla="*/ 16 h 41"/>
                  <a:gd name="T6" fmla="*/ 63 w 63"/>
                  <a:gd name="T7" fmla="*/ 0 h 41"/>
                  <a:gd name="T8" fmla="*/ 58 w 63"/>
                  <a:gd name="T9" fmla="*/ 5 h 41"/>
                  <a:gd name="T10" fmla="*/ 41 w 63"/>
                  <a:gd name="T11" fmla="*/ 16 h 41"/>
                  <a:gd name="T12" fmla="*/ 19 w 63"/>
                  <a:gd name="T13" fmla="*/ 28 h 41"/>
                  <a:gd name="T14" fmla="*/ 18 w 63"/>
                  <a:gd name="T15" fmla="*/ 3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1">
                    <a:moveTo>
                      <a:pt x="18" y="31"/>
                    </a:moveTo>
                    <a:cubicBezTo>
                      <a:pt x="0" y="41"/>
                      <a:pt x="19" y="29"/>
                      <a:pt x="18" y="28"/>
                    </a:cubicBezTo>
                    <a:cubicBezTo>
                      <a:pt x="26" y="24"/>
                      <a:pt x="32" y="20"/>
                      <a:pt x="39" y="16"/>
                    </a:cubicBezTo>
                    <a:cubicBezTo>
                      <a:pt x="63" y="0"/>
                      <a:pt x="63" y="0"/>
                      <a:pt x="63" y="0"/>
                    </a:cubicBezTo>
                    <a:cubicBezTo>
                      <a:pt x="62" y="2"/>
                      <a:pt x="56" y="6"/>
                      <a:pt x="58" y="5"/>
                    </a:cubicBezTo>
                    <a:cubicBezTo>
                      <a:pt x="47" y="12"/>
                      <a:pt x="41" y="15"/>
                      <a:pt x="41" y="16"/>
                    </a:cubicBezTo>
                    <a:cubicBezTo>
                      <a:pt x="32" y="22"/>
                      <a:pt x="33" y="20"/>
                      <a:pt x="19" y="28"/>
                    </a:cubicBezTo>
                    <a:cubicBezTo>
                      <a:pt x="31" y="23"/>
                      <a:pt x="23" y="27"/>
                      <a:pt x="1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9" name="Freeform 6053">
                <a:extLst>
                  <a:ext uri="{FF2B5EF4-FFF2-40B4-BE49-F238E27FC236}">
                    <a16:creationId xmlns:a16="http://schemas.microsoft.com/office/drawing/2014/main" id="{3C9F126A-EC2E-4EF8-AA46-26CAFE1FE842}"/>
                  </a:ext>
                </a:extLst>
              </p:cNvPr>
              <p:cNvSpPr>
                <a:spLocks/>
              </p:cNvSpPr>
              <p:nvPr/>
            </p:nvSpPr>
            <p:spPr bwMode="auto">
              <a:xfrm>
                <a:off x="2784" y="1961"/>
                <a:ext cx="9" cy="29"/>
              </a:xfrm>
              <a:custGeom>
                <a:avLst/>
                <a:gdLst>
                  <a:gd name="T0" fmla="*/ 16 w 16"/>
                  <a:gd name="T1" fmla="*/ 51 h 51"/>
                  <a:gd name="T2" fmla="*/ 8 w 16"/>
                  <a:gd name="T3" fmla="*/ 25 h 51"/>
                  <a:gd name="T4" fmla="*/ 0 w 16"/>
                  <a:gd name="T5" fmla="*/ 0 h 51"/>
                  <a:gd name="T6" fmla="*/ 16 w 16"/>
                  <a:gd name="T7" fmla="*/ 51 h 51"/>
                </a:gdLst>
                <a:ahLst/>
                <a:cxnLst>
                  <a:cxn ang="0">
                    <a:pos x="T0" y="T1"/>
                  </a:cxn>
                  <a:cxn ang="0">
                    <a:pos x="T2" y="T3"/>
                  </a:cxn>
                  <a:cxn ang="0">
                    <a:pos x="T4" y="T5"/>
                  </a:cxn>
                  <a:cxn ang="0">
                    <a:pos x="T6" y="T7"/>
                  </a:cxn>
                </a:cxnLst>
                <a:rect l="0" t="0" r="r" b="b"/>
                <a:pathLst>
                  <a:path w="16" h="51">
                    <a:moveTo>
                      <a:pt x="16" y="51"/>
                    </a:moveTo>
                    <a:cubicBezTo>
                      <a:pt x="13" y="44"/>
                      <a:pt x="11" y="35"/>
                      <a:pt x="8" y="25"/>
                    </a:cubicBezTo>
                    <a:cubicBezTo>
                      <a:pt x="5" y="15"/>
                      <a:pt x="2" y="6"/>
                      <a:pt x="0" y="0"/>
                    </a:cubicBezTo>
                    <a:cubicBezTo>
                      <a:pt x="7" y="16"/>
                      <a:pt x="10" y="29"/>
                      <a:pt x="1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0" name="Freeform 6054">
                <a:extLst>
                  <a:ext uri="{FF2B5EF4-FFF2-40B4-BE49-F238E27FC236}">
                    <a16:creationId xmlns:a16="http://schemas.microsoft.com/office/drawing/2014/main" id="{5FD5FF16-7281-483F-815D-875FBEACA4EC}"/>
                  </a:ext>
                </a:extLst>
              </p:cNvPr>
              <p:cNvSpPr>
                <a:spLocks/>
              </p:cNvSpPr>
              <p:nvPr/>
            </p:nvSpPr>
            <p:spPr bwMode="auto">
              <a:xfrm>
                <a:off x="2603" y="1708"/>
                <a:ext cx="18" cy="14"/>
              </a:xfrm>
              <a:custGeom>
                <a:avLst/>
                <a:gdLst>
                  <a:gd name="T0" fmla="*/ 24 w 33"/>
                  <a:gd name="T1" fmla="*/ 16 h 26"/>
                  <a:gd name="T2" fmla="*/ 27 w 33"/>
                  <a:gd name="T3" fmla="*/ 24 h 26"/>
                  <a:gd name="T4" fmla="*/ 0 w 33"/>
                  <a:gd name="T5" fmla="*/ 2 h 26"/>
                  <a:gd name="T6" fmla="*/ 15 w 33"/>
                  <a:gd name="T7" fmla="*/ 13 h 26"/>
                  <a:gd name="T8" fmla="*/ 3 w 33"/>
                  <a:gd name="T9" fmla="*/ 2 h 26"/>
                  <a:gd name="T10" fmla="*/ 17 w 33"/>
                  <a:gd name="T11" fmla="*/ 12 h 26"/>
                  <a:gd name="T12" fmla="*/ 24 w 33"/>
                  <a:gd name="T13" fmla="*/ 16 h 26"/>
                </a:gdLst>
                <a:ahLst/>
                <a:cxnLst>
                  <a:cxn ang="0">
                    <a:pos x="T0" y="T1"/>
                  </a:cxn>
                  <a:cxn ang="0">
                    <a:pos x="T2" y="T3"/>
                  </a:cxn>
                  <a:cxn ang="0">
                    <a:pos x="T4" y="T5"/>
                  </a:cxn>
                  <a:cxn ang="0">
                    <a:pos x="T6" y="T7"/>
                  </a:cxn>
                  <a:cxn ang="0">
                    <a:pos x="T8" y="T9"/>
                  </a:cxn>
                  <a:cxn ang="0">
                    <a:pos x="T10" y="T11"/>
                  </a:cxn>
                  <a:cxn ang="0">
                    <a:pos x="T12" y="T13"/>
                  </a:cxn>
                </a:cxnLst>
                <a:rect l="0" t="0" r="r" b="b"/>
                <a:pathLst>
                  <a:path w="33" h="26">
                    <a:moveTo>
                      <a:pt x="24" y="16"/>
                    </a:moveTo>
                    <a:cubicBezTo>
                      <a:pt x="33" y="24"/>
                      <a:pt x="32" y="26"/>
                      <a:pt x="27" y="24"/>
                    </a:cubicBezTo>
                    <a:cubicBezTo>
                      <a:pt x="20" y="17"/>
                      <a:pt x="6" y="7"/>
                      <a:pt x="0" y="2"/>
                    </a:cubicBezTo>
                    <a:cubicBezTo>
                      <a:pt x="0" y="0"/>
                      <a:pt x="11" y="10"/>
                      <a:pt x="15" y="13"/>
                    </a:cubicBezTo>
                    <a:cubicBezTo>
                      <a:pt x="18" y="13"/>
                      <a:pt x="11" y="8"/>
                      <a:pt x="3" y="2"/>
                    </a:cubicBezTo>
                    <a:cubicBezTo>
                      <a:pt x="6" y="2"/>
                      <a:pt x="12" y="7"/>
                      <a:pt x="17" y="12"/>
                    </a:cubicBezTo>
                    <a:cubicBezTo>
                      <a:pt x="22" y="16"/>
                      <a:pt x="26" y="20"/>
                      <a:pt x="2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1" name="Freeform 6055">
                <a:extLst>
                  <a:ext uri="{FF2B5EF4-FFF2-40B4-BE49-F238E27FC236}">
                    <a16:creationId xmlns:a16="http://schemas.microsoft.com/office/drawing/2014/main" id="{C5E25D7F-116C-4078-BE15-15A9C94D0DA3}"/>
                  </a:ext>
                </a:extLst>
              </p:cNvPr>
              <p:cNvSpPr>
                <a:spLocks/>
              </p:cNvSpPr>
              <p:nvPr/>
            </p:nvSpPr>
            <p:spPr bwMode="auto">
              <a:xfrm>
                <a:off x="2571" y="2561"/>
                <a:ext cx="14" cy="9"/>
              </a:xfrm>
              <a:custGeom>
                <a:avLst/>
                <a:gdLst>
                  <a:gd name="T0" fmla="*/ 1 w 24"/>
                  <a:gd name="T1" fmla="*/ 16 h 16"/>
                  <a:gd name="T2" fmla="*/ 23 w 24"/>
                  <a:gd name="T3" fmla="*/ 0 h 16"/>
                  <a:gd name="T4" fmla="*/ 1 w 24"/>
                  <a:gd name="T5" fmla="*/ 16 h 16"/>
                </a:gdLst>
                <a:ahLst/>
                <a:cxnLst>
                  <a:cxn ang="0">
                    <a:pos x="T0" y="T1"/>
                  </a:cxn>
                  <a:cxn ang="0">
                    <a:pos x="T2" y="T3"/>
                  </a:cxn>
                  <a:cxn ang="0">
                    <a:pos x="T4" y="T5"/>
                  </a:cxn>
                </a:cxnLst>
                <a:rect l="0" t="0" r="r" b="b"/>
                <a:pathLst>
                  <a:path w="24" h="16">
                    <a:moveTo>
                      <a:pt x="1" y="16"/>
                    </a:moveTo>
                    <a:cubicBezTo>
                      <a:pt x="0" y="16"/>
                      <a:pt x="14" y="7"/>
                      <a:pt x="23" y="0"/>
                    </a:cubicBezTo>
                    <a:cubicBezTo>
                      <a:pt x="24" y="1"/>
                      <a:pt x="10" y="10"/>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2" name="Freeform 6056">
                <a:extLst>
                  <a:ext uri="{FF2B5EF4-FFF2-40B4-BE49-F238E27FC236}">
                    <a16:creationId xmlns:a16="http://schemas.microsoft.com/office/drawing/2014/main" id="{1122187F-6ACB-4D8F-BCFF-309A66AD8E43}"/>
                  </a:ext>
                </a:extLst>
              </p:cNvPr>
              <p:cNvSpPr>
                <a:spLocks/>
              </p:cNvSpPr>
              <p:nvPr/>
            </p:nvSpPr>
            <p:spPr bwMode="auto">
              <a:xfrm>
                <a:off x="2450" y="2616"/>
                <a:ext cx="37" cy="16"/>
              </a:xfrm>
              <a:custGeom>
                <a:avLst/>
                <a:gdLst>
                  <a:gd name="T0" fmla="*/ 0 w 64"/>
                  <a:gd name="T1" fmla="*/ 27 h 27"/>
                  <a:gd name="T2" fmla="*/ 24 w 64"/>
                  <a:gd name="T3" fmla="*/ 17 h 27"/>
                  <a:gd name="T4" fmla="*/ 43 w 64"/>
                  <a:gd name="T5" fmla="*/ 7 h 27"/>
                  <a:gd name="T6" fmla="*/ 40 w 64"/>
                  <a:gd name="T7" fmla="*/ 9 h 27"/>
                  <a:gd name="T8" fmla="*/ 54 w 64"/>
                  <a:gd name="T9" fmla="*/ 4 h 27"/>
                  <a:gd name="T10" fmla="*/ 64 w 64"/>
                  <a:gd name="T11" fmla="*/ 1 h 27"/>
                  <a:gd name="T12" fmla="*/ 31 w 64"/>
                  <a:gd name="T13" fmla="*/ 16 h 27"/>
                  <a:gd name="T14" fmla="*/ 0 w 6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7">
                    <a:moveTo>
                      <a:pt x="0" y="27"/>
                    </a:moveTo>
                    <a:cubicBezTo>
                      <a:pt x="6" y="24"/>
                      <a:pt x="15" y="20"/>
                      <a:pt x="24" y="17"/>
                    </a:cubicBezTo>
                    <a:cubicBezTo>
                      <a:pt x="32" y="13"/>
                      <a:pt x="40" y="10"/>
                      <a:pt x="43" y="7"/>
                    </a:cubicBezTo>
                    <a:cubicBezTo>
                      <a:pt x="44" y="7"/>
                      <a:pt x="43" y="8"/>
                      <a:pt x="40" y="9"/>
                    </a:cubicBezTo>
                    <a:cubicBezTo>
                      <a:pt x="42" y="9"/>
                      <a:pt x="49" y="6"/>
                      <a:pt x="54" y="4"/>
                    </a:cubicBezTo>
                    <a:cubicBezTo>
                      <a:pt x="60" y="2"/>
                      <a:pt x="64" y="0"/>
                      <a:pt x="64" y="1"/>
                    </a:cubicBezTo>
                    <a:cubicBezTo>
                      <a:pt x="49" y="8"/>
                      <a:pt x="40" y="12"/>
                      <a:pt x="31" y="16"/>
                    </a:cubicBezTo>
                    <a:cubicBezTo>
                      <a:pt x="22" y="19"/>
                      <a:pt x="14" y="2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3" name="Freeform 6057">
                <a:extLst>
                  <a:ext uri="{FF2B5EF4-FFF2-40B4-BE49-F238E27FC236}">
                    <a16:creationId xmlns:a16="http://schemas.microsoft.com/office/drawing/2014/main" id="{EBDA30F5-3073-4EFB-B4DA-7D51978F3E37}"/>
                  </a:ext>
                </a:extLst>
              </p:cNvPr>
              <p:cNvSpPr>
                <a:spLocks/>
              </p:cNvSpPr>
              <p:nvPr/>
            </p:nvSpPr>
            <p:spPr bwMode="auto">
              <a:xfrm>
                <a:off x="2775" y="1939"/>
                <a:ext cx="7" cy="15"/>
              </a:xfrm>
              <a:custGeom>
                <a:avLst/>
                <a:gdLst>
                  <a:gd name="T0" fmla="*/ 12 w 12"/>
                  <a:gd name="T1" fmla="*/ 27 h 27"/>
                  <a:gd name="T2" fmla="*/ 0 w 12"/>
                  <a:gd name="T3" fmla="*/ 0 h 27"/>
                  <a:gd name="T4" fmla="*/ 12 w 12"/>
                  <a:gd name="T5" fmla="*/ 27 h 27"/>
                </a:gdLst>
                <a:ahLst/>
                <a:cxnLst>
                  <a:cxn ang="0">
                    <a:pos x="T0" y="T1"/>
                  </a:cxn>
                  <a:cxn ang="0">
                    <a:pos x="T2" y="T3"/>
                  </a:cxn>
                  <a:cxn ang="0">
                    <a:pos x="T4" y="T5"/>
                  </a:cxn>
                </a:cxnLst>
                <a:rect l="0" t="0" r="r" b="b"/>
                <a:pathLst>
                  <a:path w="12" h="27">
                    <a:moveTo>
                      <a:pt x="12" y="27"/>
                    </a:moveTo>
                    <a:cubicBezTo>
                      <a:pt x="9" y="25"/>
                      <a:pt x="5" y="14"/>
                      <a:pt x="0" y="0"/>
                    </a:cubicBezTo>
                    <a:cubicBezTo>
                      <a:pt x="2" y="2"/>
                      <a:pt x="8" y="17"/>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4" name="Freeform 6058">
                <a:extLst>
                  <a:ext uri="{FF2B5EF4-FFF2-40B4-BE49-F238E27FC236}">
                    <a16:creationId xmlns:a16="http://schemas.microsoft.com/office/drawing/2014/main" id="{2304735F-98B4-445E-AC6E-012DE0D60094}"/>
                  </a:ext>
                </a:extLst>
              </p:cNvPr>
              <p:cNvSpPr>
                <a:spLocks/>
              </p:cNvSpPr>
              <p:nvPr/>
            </p:nvSpPr>
            <p:spPr bwMode="auto">
              <a:xfrm>
                <a:off x="2808" y="2145"/>
                <a:ext cx="1" cy="10"/>
              </a:xfrm>
              <a:custGeom>
                <a:avLst/>
                <a:gdLst>
                  <a:gd name="T0" fmla="*/ 1 w 2"/>
                  <a:gd name="T1" fmla="*/ 19 h 19"/>
                  <a:gd name="T2" fmla="*/ 1 w 2"/>
                  <a:gd name="T3" fmla="*/ 0 h 19"/>
                  <a:gd name="T4" fmla="*/ 1 w 2"/>
                  <a:gd name="T5" fmla="*/ 19 h 19"/>
                </a:gdLst>
                <a:ahLst/>
                <a:cxnLst>
                  <a:cxn ang="0">
                    <a:pos x="T0" y="T1"/>
                  </a:cxn>
                  <a:cxn ang="0">
                    <a:pos x="T2" y="T3"/>
                  </a:cxn>
                  <a:cxn ang="0">
                    <a:pos x="T4" y="T5"/>
                  </a:cxn>
                </a:cxnLst>
                <a:rect l="0" t="0" r="r" b="b"/>
                <a:pathLst>
                  <a:path w="2" h="19">
                    <a:moveTo>
                      <a:pt x="1" y="19"/>
                    </a:moveTo>
                    <a:cubicBezTo>
                      <a:pt x="0" y="19"/>
                      <a:pt x="0" y="10"/>
                      <a:pt x="1" y="0"/>
                    </a:cubicBezTo>
                    <a:cubicBezTo>
                      <a:pt x="2" y="1"/>
                      <a:pt x="2" y="10"/>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5" name="Freeform 6059">
                <a:extLst>
                  <a:ext uri="{FF2B5EF4-FFF2-40B4-BE49-F238E27FC236}">
                    <a16:creationId xmlns:a16="http://schemas.microsoft.com/office/drawing/2014/main" id="{25BDB673-A2FD-4196-A7A3-8471D9735E63}"/>
                  </a:ext>
                </a:extLst>
              </p:cNvPr>
              <p:cNvSpPr>
                <a:spLocks/>
              </p:cNvSpPr>
              <p:nvPr/>
            </p:nvSpPr>
            <p:spPr bwMode="auto">
              <a:xfrm>
                <a:off x="2807" y="2130"/>
                <a:ext cx="2" cy="9"/>
              </a:xfrm>
              <a:custGeom>
                <a:avLst/>
                <a:gdLst>
                  <a:gd name="T0" fmla="*/ 3 w 3"/>
                  <a:gd name="T1" fmla="*/ 2 h 17"/>
                  <a:gd name="T2" fmla="*/ 0 w 3"/>
                  <a:gd name="T3" fmla="*/ 0 h 17"/>
                  <a:gd name="T4" fmla="*/ 3 w 3"/>
                  <a:gd name="T5" fmla="*/ 2 h 17"/>
                </a:gdLst>
                <a:ahLst/>
                <a:cxnLst>
                  <a:cxn ang="0">
                    <a:pos x="T0" y="T1"/>
                  </a:cxn>
                  <a:cxn ang="0">
                    <a:pos x="T2" y="T3"/>
                  </a:cxn>
                  <a:cxn ang="0">
                    <a:pos x="T4" y="T5"/>
                  </a:cxn>
                </a:cxnLst>
                <a:rect l="0" t="0" r="r" b="b"/>
                <a:pathLst>
                  <a:path w="3" h="17">
                    <a:moveTo>
                      <a:pt x="3" y="2"/>
                    </a:moveTo>
                    <a:cubicBezTo>
                      <a:pt x="3" y="17"/>
                      <a:pt x="0" y="10"/>
                      <a:pt x="0" y="0"/>
                    </a:cubicBezTo>
                    <a:cubicBezTo>
                      <a:pt x="1" y="4"/>
                      <a:pt x="2"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6" name="Freeform 6060">
                <a:extLst>
                  <a:ext uri="{FF2B5EF4-FFF2-40B4-BE49-F238E27FC236}">
                    <a16:creationId xmlns:a16="http://schemas.microsoft.com/office/drawing/2014/main" id="{2C7031FE-3463-466D-9ABB-0B815F6FD59A}"/>
                  </a:ext>
                </a:extLst>
              </p:cNvPr>
              <p:cNvSpPr>
                <a:spLocks/>
              </p:cNvSpPr>
              <p:nvPr/>
            </p:nvSpPr>
            <p:spPr bwMode="auto">
              <a:xfrm>
                <a:off x="2806" y="2142"/>
                <a:ext cx="2" cy="10"/>
              </a:xfrm>
              <a:custGeom>
                <a:avLst/>
                <a:gdLst>
                  <a:gd name="T0" fmla="*/ 3 w 3"/>
                  <a:gd name="T1" fmla="*/ 10 h 18"/>
                  <a:gd name="T2" fmla="*/ 2 w 3"/>
                  <a:gd name="T3" fmla="*/ 18 h 18"/>
                  <a:gd name="T4" fmla="*/ 0 w 3"/>
                  <a:gd name="T5" fmla="*/ 15 h 18"/>
                  <a:gd name="T6" fmla="*/ 0 w 3"/>
                  <a:gd name="T7" fmla="*/ 0 h 18"/>
                  <a:gd name="T8" fmla="*/ 1 w 3"/>
                  <a:gd name="T9" fmla="*/ 7 h 18"/>
                  <a:gd name="T10" fmla="*/ 3 w 3"/>
                  <a:gd name="T11" fmla="*/ 10 h 18"/>
                </a:gdLst>
                <a:ahLst/>
                <a:cxnLst>
                  <a:cxn ang="0">
                    <a:pos x="T0" y="T1"/>
                  </a:cxn>
                  <a:cxn ang="0">
                    <a:pos x="T2" y="T3"/>
                  </a:cxn>
                  <a:cxn ang="0">
                    <a:pos x="T4" y="T5"/>
                  </a:cxn>
                  <a:cxn ang="0">
                    <a:pos x="T6" y="T7"/>
                  </a:cxn>
                  <a:cxn ang="0">
                    <a:pos x="T8" y="T9"/>
                  </a:cxn>
                  <a:cxn ang="0">
                    <a:pos x="T10" y="T11"/>
                  </a:cxn>
                </a:cxnLst>
                <a:rect l="0" t="0" r="r" b="b"/>
                <a:pathLst>
                  <a:path w="3" h="18">
                    <a:moveTo>
                      <a:pt x="3" y="10"/>
                    </a:moveTo>
                    <a:cubicBezTo>
                      <a:pt x="3" y="14"/>
                      <a:pt x="2" y="13"/>
                      <a:pt x="2" y="18"/>
                    </a:cubicBezTo>
                    <a:cubicBezTo>
                      <a:pt x="1" y="11"/>
                      <a:pt x="2" y="11"/>
                      <a:pt x="0" y="15"/>
                    </a:cubicBezTo>
                    <a:cubicBezTo>
                      <a:pt x="0" y="10"/>
                      <a:pt x="0" y="5"/>
                      <a:pt x="0" y="0"/>
                    </a:cubicBezTo>
                    <a:cubicBezTo>
                      <a:pt x="1" y="0"/>
                      <a:pt x="1" y="4"/>
                      <a:pt x="1" y="7"/>
                    </a:cubicBezTo>
                    <a:cubicBezTo>
                      <a:pt x="2" y="5"/>
                      <a:pt x="3" y="7"/>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7" name="Freeform 6061">
                <a:extLst>
                  <a:ext uri="{FF2B5EF4-FFF2-40B4-BE49-F238E27FC236}">
                    <a16:creationId xmlns:a16="http://schemas.microsoft.com/office/drawing/2014/main" id="{3B78B0C0-9C4F-46E7-A685-9B87C193D6A0}"/>
                  </a:ext>
                </a:extLst>
              </p:cNvPr>
              <p:cNvSpPr>
                <a:spLocks/>
              </p:cNvSpPr>
              <p:nvPr/>
            </p:nvSpPr>
            <p:spPr bwMode="auto">
              <a:xfrm>
                <a:off x="2805" y="2150"/>
                <a:ext cx="2" cy="16"/>
              </a:xfrm>
              <a:custGeom>
                <a:avLst/>
                <a:gdLst>
                  <a:gd name="T0" fmla="*/ 4 w 4"/>
                  <a:gd name="T1" fmla="*/ 10 h 27"/>
                  <a:gd name="T2" fmla="*/ 2 w 4"/>
                  <a:gd name="T3" fmla="*/ 26 h 27"/>
                  <a:gd name="T4" fmla="*/ 2 w 4"/>
                  <a:gd name="T5" fmla="*/ 11 h 27"/>
                  <a:gd name="T6" fmla="*/ 4 w 4"/>
                  <a:gd name="T7" fmla="*/ 10 h 27"/>
                </a:gdLst>
                <a:ahLst/>
                <a:cxnLst>
                  <a:cxn ang="0">
                    <a:pos x="T0" y="T1"/>
                  </a:cxn>
                  <a:cxn ang="0">
                    <a:pos x="T2" y="T3"/>
                  </a:cxn>
                  <a:cxn ang="0">
                    <a:pos x="T4" y="T5"/>
                  </a:cxn>
                  <a:cxn ang="0">
                    <a:pos x="T6" y="T7"/>
                  </a:cxn>
                </a:cxnLst>
                <a:rect l="0" t="0" r="r" b="b"/>
                <a:pathLst>
                  <a:path w="4" h="27">
                    <a:moveTo>
                      <a:pt x="4" y="10"/>
                    </a:moveTo>
                    <a:cubicBezTo>
                      <a:pt x="4" y="18"/>
                      <a:pt x="2" y="16"/>
                      <a:pt x="2" y="26"/>
                    </a:cubicBezTo>
                    <a:cubicBezTo>
                      <a:pt x="0" y="27"/>
                      <a:pt x="3" y="11"/>
                      <a:pt x="2" y="11"/>
                    </a:cubicBezTo>
                    <a:cubicBezTo>
                      <a:pt x="3" y="0"/>
                      <a:pt x="3" y="15"/>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8" name="Freeform 6062">
                <a:extLst>
                  <a:ext uri="{FF2B5EF4-FFF2-40B4-BE49-F238E27FC236}">
                    <a16:creationId xmlns:a16="http://schemas.microsoft.com/office/drawing/2014/main" id="{219CF6F1-09FA-49D9-8D84-026C31A027FF}"/>
                  </a:ext>
                </a:extLst>
              </p:cNvPr>
              <p:cNvSpPr>
                <a:spLocks/>
              </p:cNvSpPr>
              <p:nvPr/>
            </p:nvSpPr>
            <p:spPr bwMode="auto">
              <a:xfrm>
                <a:off x="2477" y="2610"/>
                <a:ext cx="17" cy="10"/>
              </a:xfrm>
              <a:custGeom>
                <a:avLst/>
                <a:gdLst>
                  <a:gd name="T0" fmla="*/ 0 w 30"/>
                  <a:gd name="T1" fmla="*/ 17 h 17"/>
                  <a:gd name="T2" fmla="*/ 9 w 30"/>
                  <a:gd name="T3" fmla="*/ 11 h 17"/>
                  <a:gd name="T4" fmla="*/ 18 w 30"/>
                  <a:gd name="T5" fmla="*/ 9 h 17"/>
                  <a:gd name="T6" fmla="*/ 15 w 30"/>
                  <a:gd name="T7" fmla="*/ 7 h 17"/>
                  <a:gd name="T8" fmla="*/ 30 w 30"/>
                  <a:gd name="T9" fmla="*/ 0 h 17"/>
                  <a:gd name="T10" fmla="*/ 23 w 30"/>
                  <a:gd name="T11" fmla="*/ 6 h 17"/>
                  <a:gd name="T12" fmla="*/ 0 w 30"/>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30" h="17">
                    <a:moveTo>
                      <a:pt x="0" y="17"/>
                    </a:moveTo>
                    <a:cubicBezTo>
                      <a:pt x="3" y="15"/>
                      <a:pt x="10" y="11"/>
                      <a:pt x="9" y="11"/>
                    </a:cubicBezTo>
                    <a:cubicBezTo>
                      <a:pt x="17" y="7"/>
                      <a:pt x="17" y="8"/>
                      <a:pt x="18" y="9"/>
                    </a:cubicBezTo>
                    <a:cubicBezTo>
                      <a:pt x="28" y="4"/>
                      <a:pt x="15" y="8"/>
                      <a:pt x="15" y="7"/>
                    </a:cubicBezTo>
                    <a:cubicBezTo>
                      <a:pt x="18" y="6"/>
                      <a:pt x="24" y="3"/>
                      <a:pt x="30" y="0"/>
                    </a:cubicBezTo>
                    <a:cubicBezTo>
                      <a:pt x="28" y="2"/>
                      <a:pt x="27" y="4"/>
                      <a:pt x="23" y="6"/>
                    </a:cubicBezTo>
                    <a:cubicBezTo>
                      <a:pt x="19" y="9"/>
                      <a:pt x="13" y="1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9" name="Freeform 6063">
                <a:extLst>
                  <a:ext uri="{FF2B5EF4-FFF2-40B4-BE49-F238E27FC236}">
                    <a16:creationId xmlns:a16="http://schemas.microsoft.com/office/drawing/2014/main" id="{6FA3C5B1-5642-497D-8A74-19B57813CDAF}"/>
                  </a:ext>
                </a:extLst>
              </p:cNvPr>
              <p:cNvSpPr>
                <a:spLocks/>
              </p:cNvSpPr>
              <p:nvPr/>
            </p:nvSpPr>
            <p:spPr bwMode="auto">
              <a:xfrm>
                <a:off x="2323" y="2658"/>
                <a:ext cx="13" cy="1"/>
              </a:xfrm>
              <a:custGeom>
                <a:avLst/>
                <a:gdLst>
                  <a:gd name="T0" fmla="*/ 0 w 22"/>
                  <a:gd name="T1" fmla="*/ 3 h 3"/>
                  <a:gd name="T2" fmla="*/ 15 w 22"/>
                  <a:gd name="T3" fmla="*/ 0 h 3"/>
                  <a:gd name="T4" fmla="*/ 0 w 22"/>
                  <a:gd name="T5" fmla="*/ 3 h 3"/>
                </a:gdLst>
                <a:ahLst/>
                <a:cxnLst>
                  <a:cxn ang="0">
                    <a:pos x="T0" y="T1"/>
                  </a:cxn>
                  <a:cxn ang="0">
                    <a:pos x="T2" y="T3"/>
                  </a:cxn>
                  <a:cxn ang="0">
                    <a:pos x="T4" y="T5"/>
                  </a:cxn>
                </a:cxnLst>
                <a:rect l="0" t="0" r="r" b="b"/>
                <a:pathLst>
                  <a:path w="22" h="3">
                    <a:moveTo>
                      <a:pt x="0" y="3"/>
                    </a:moveTo>
                    <a:cubicBezTo>
                      <a:pt x="3" y="2"/>
                      <a:pt x="5" y="1"/>
                      <a:pt x="15" y="0"/>
                    </a:cubicBezTo>
                    <a:cubicBezTo>
                      <a:pt x="22" y="1"/>
                      <a:pt x="17"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0" name="Freeform 6064">
                <a:extLst>
                  <a:ext uri="{FF2B5EF4-FFF2-40B4-BE49-F238E27FC236}">
                    <a16:creationId xmlns:a16="http://schemas.microsoft.com/office/drawing/2014/main" id="{38D8C73C-8DAB-43BC-A7F6-973B3D464F89}"/>
                  </a:ext>
                </a:extLst>
              </p:cNvPr>
              <p:cNvSpPr>
                <a:spLocks/>
              </p:cNvSpPr>
              <p:nvPr/>
            </p:nvSpPr>
            <p:spPr bwMode="auto">
              <a:xfrm>
                <a:off x="2537" y="2584"/>
                <a:ext cx="9" cy="4"/>
              </a:xfrm>
              <a:custGeom>
                <a:avLst/>
                <a:gdLst>
                  <a:gd name="T0" fmla="*/ 16 w 16"/>
                  <a:gd name="T1" fmla="*/ 1 h 8"/>
                  <a:gd name="T2" fmla="*/ 0 w 16"/>
                  <a:gd name="T3" fmla="*/ 8 h 8"/>
                  <a:gd name="T4" fmla="*/ 9 w 16"/>
                  <a:gd name="T5" fmla="*/ 2 h 8"/>
                  <a:gd name="T6" fmla="*/ 16 w 16"/>
                  <a:gd name="T7" fmla="*/ 1 h 8"/>
                </a:gdLst>
                <a:ahLst/>
                <a:cxnLst>
                  <a:cxn ang="0">
                    <a:pos x="T0" y="T1"/>
                  </a:cxn>
                  <a:cxn ang="0">
                    <a:pos x="T2" y="T3"/>
                  </a:cxn>
                  <a:cxn ang="0">
                    <a:pos x="T4" y="T5"/>
                  </a:cxn>
                  <a:cxn ang="0">
                    <a:pos x="T6" y="T7"/>
                  </a:cxn>
                </a:cxnLst>
                <a:rect l="0" t="0" r="r" b="b"/>
                <a:pathLst>
                  <a:path w="16" h="8">
                    <a:moveTo>
                      <a:pt x="16" y="1"/>
                    </a:moveTo>
                    <a:cubicBezTo>
                      <a:pt x="7" y="6"/>
                      <a:pt x="11" y="2"/>
                      <a:pt x="0" y="8"/>
                    </a:cubicBezTo>
                    <a:cubicBezTo>
                      <a:pt x="4" y="6"/>
                      <a:pt x="0" y="7"/>
                      <a:pt x="9" y="2"/>
                    </a:cubicBezTo>
                    <a:cubicBezTo>
                      <a:pt x="3" y="7"/>
                      <a:pt x="15"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1" name="Freeform 6065">
                <a:extLst>
                  <a:ext uri="{FF2B5EF4-FFF2-40B4-BE49-F238E27FC236}">
                    <a16:creationId xmlns:a16="http://schemas.microsoft.com/office/drawing/2014/main" id="{501B23C8-BDDE-4294-AD06-B7F85897500F}"/>
                  </a:ext>
                </a:extLst>
              </p:cNvPr>
              <p:cNvSpPr>
                <a:spLocks/>
              </p:cNvSpPr>
              <p:nvPr/>
            </p:nvSpPr>
            <p:spPr bwMode="auto">
              <a:xfrm>
                <a:off x="2806" y="2104"/>
                <a:ext cx="1" cy="12"/>
              </a:xfrm>
              <a:custGeom>
                <a:avLst/>
                <a:gdLst>
                  <a:gd name="T0" fmla="*/ 3 w 3"/>
                  <a:gd name="T1" fmla="*/ 18 h 20"/>
                  <a:gd name="T2" fmla="*/ 1 w 3"/>
                  <a:gd name="T3" fmla="*/ 20 h 20"/>
                  <a:gd name="T4" fmla="*/ 0 w 3"/>
                  <a:gd name="T5" fmla="*/ 4 h 20"/>
                  <a:gd name="T6" fmla="*/ 3 w 3"/>
                  <a:gd name="T7" fmla="*/ 18 h 20"/>
                </a:gdLst>
                <a:ahLst/>
                <a:cxnLst>
                  <a:cxn ang="0">
                    <a:pos x="T0" y="T1"/>
                  </a:cxn>
                  <a:cxn ang="0">
                    <a:pos x="T2" y="T3"/>
                  </a:cxn>
                  <a:cxn ang="0">
                    <a:pos x="T4" y="T5"/>
                  </a:cxn>
                  <a:cxn ang="0">
                    <a:pos x="T6" y="T7"/>
                  </a:cxn>
                </a:cxnLst>
                <a:rect l="0" t="0" r="r" b="b"/>
                <a:pathLst>
                  <a:path w="3" h="20">
                    <a:moveTo>
                      <a:pt x="3" y="18"/>
                    </a:moveTo>
                    <a:cubicBezTo>
                      <a:pt x="1" y="20"/>
                      <a:pt x="1" y="20"/>
                      <a:pt x="1" y="20"/>
                    </a:cubicBezTo>
                    <a:cubicBezTo>
                      <a:pt x="1" y="13"/>
                      <a:pt x="0" y="12"/>
                      <a:pt x="0" y="4"/>
                    </a:cubicBezTo>
                    <a:cubicBezTo>
                      <a:pt x="2" y="7"/>
                      <a:pt x="2" y="0"/>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2" name="Freeform 6066">
                <a:extLst>
                  <a:ext uri="{FF2B5EF4-FFF2-40B4-BE49-F238E27FC236}">
                    <a16:creationId xmlns:a16="http://schemas.microsoft.com/office/drawing/2014/main" id="{2FE00FFD-D8BF-4BA9-952B-BC5530D3FEE4}"/>
                  </a:ext>
                </a:extLst>
              </p:cNvPr>
              <p:cNvSpPr>
                <a:spLocks/>
              </p:cNvSpPr>
              <p:nvPr/>
            </p:nvSpPr>
            <p:spPr bwMode="auto">
              <a:xfrm>
                <a:off x="2763" y="2320"/>
                <a:ext cx="6" cy="15"/>
              </a:xfrm>
              <a:custGeom>
                <a:avLst/>
                <a:gdLst>
                  <a:gd name="T0" fmla="*/ 3 w 10"/>
                  <a:gd name="T1" fmla="*/ 17 h 25"/>
                  <a:gd name="T2" fmla="*/ 5 w 10"/>
                  <a:gd name="T3" fmla="*/ 10 h 25"/>
                  <a:gd name="T4" fmla="*/ 4 w 10"/>
                  <a:gd name="T5" fmla="*/ 20 h 25"/>
                  <a:gd name="T6" fmla="*/ 0 w 10"/>
                  <a:gd name="T7" fmla="*/ 24 h 25"/>
                  <a:gd name="T8" fmla="*/ 3 w 10"/>
                  <a:gd name="T9" fmla="*/ 17 h 25"/>
                </a:gdLst>
                <a:ahLst/>
                <a:cxnLst>
                  <a:cxn ang="0">
                    <a:pos x="T0" y="T1"/>
                  </a:cxn>
                  <a:cxn ang="0">
                    <a:pos x="T2" y="T3"/>
                  </a:cxn>
                  <a:cxn ang="0">
                    <a:pos x="T4" y="T5"/>
                  </a:cxn>
                  <a:cxn ang="0">
                    <a:pos x="T6" y="T7"/>
                  </a:cxn>
                  <a:cxn ang="0">
                    <a:pos x="T8" y="T9"/>
                  </a:cxn>
                </a:cxnLst>
                <a:rect l="0" t="0" r="r" b="b"/>
                <a:pathLst>
                  <a:path w="10" h="25">
                    <a:moveTo>
                      <a:pt x="3" y="17"/>
                    </a:moveTo>
                    <a:cubicBezTo>
                      <a:pt x="3" y="16"/>
                      <a:pt x="6" y="10"/>
                      <a:pt x="5" y="10"/>
                    </a:cubicBezTo>
                    <a:cubicBezTo>
                      <a:pt x="10" y="0"/>
                      <a:pt x="5" y="16"/>
                      <a:pt x="4" y="20"/>
                    </a:cubicBezTo>
                    <a:cubicBezTo>
                      <a:pt x="2" y="25"/>
                      <a:pt x="1" y="23"/>
                      <a:pt x="0" y="24"/>
                    </a:cubicBezTo>
                    <a:cubicBezTo>
                      <a:pt x="3" y="18"/>
                      <a:pt x="8" y="8"/>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3" name="Freeform 6067">
                <a:extLst>
                  <a:ext uri="{FF2B5EF4-FFF2-40B4-BE49-F238E27FC236}">
                    <a16:creationId xmlns:a16="http://schemas.microsoft.com/office/drawing/2014/main" id="{8754A897-1BE7-4C03-BDCB-3B1EF50BE121}"/>
                  </a:ext>
                </a:extLst>
              </p:cNvPr>
              <p:cNvSpPr>
                <a:spLocks/>
              </p:cNvSpPr>
              <p:nvPr/>
            </p:nvSpPr>
            <p:spPr bwMode="auto">
              <a:xfrm>
                <a:off x="2611" y="1716"/>
                <a:ext cx="12" cy="10"/>
              </a:xfrm>
              <a:custGeom>
                <a:avLst/>
                <a:gdLst>
                  <a:gd name="T0" fmla="*/ 0 w 21"/>
                  <a:gd name="T1" fmla="*/ 1 h 18"/>
                  <a:gd name="T2" fmla="*/ 21 w 21"/>
                  <a:gd name="T3" fmla="*/ 17 h 18"/>
                  <a:gd name="T4" fmla="*/ 0 w 21"/>
                  <a:gd name="T5" fmla="*/ 1 h 18"/>
                </a:gdLst>
                <a:ahLst/>
                <a:cxnLst>
                  <a:cxn ang="0">
                    <a:pos x="T0" y="T1"/>
                  </a:cxn>
                  <a:cxn ang="0">
                    <a:pos x="T2" y="T3"/>
                  </a:cxn>
                  <a:cxn ang="0">
                    <a:pos x="T4" y="T5"/>
                  </a:cxn>
                </a:cxnLst>
                <a:rect l="0" t="0" r="r" b="b"/>
                <a:pathLst>
                  <a:path w="21" h="18">
                    <a:moveTo>
                      <a:pt x="0" y="1"/>
                    </a:moveTo>
                    <a:cubicBezTo>
                      <a:pt x="1" y="0"/>
                      <a:pt x="15" y="12"/>
                      <a:pt x="21" y="17"/>
                    </a:cubicBezTo>
                    <a:cubicBezTo>
                      <a:pt x="19" y="18"/>
                      <a:pt x="6"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4" name="Freeform 6068">
                <a:extLst>
                  <a:ext uri="{FF2B5EF4-FFF2-40B4-BE49-F238E27FC236}">
                    <a16:creationId xmlns:a16="http://schemas.microsoft.com/office/drawing/2014/main" id="{8CB83F14-00FA-44CE-818A-4F7CC31A8376}"/>
                  </a:ext>
                </a:extLst>
              </p:cNvPr>
              <p:cNvSpPr>
                <a:spLocks/>
              </p:cNvSpPr>
              <p:nvPr/>
            </p:nvSpPr>
            <p:spPr bwMode="auto">
              <a:xfrm>
                <a:off x="2645" y="1746"/>
                <a:ext cx="11" cy="11"/>
              </a:xfrm>
              <a:custGeom>
                <a:avLst/>
                <a:gdLst>
                  <a:gd name="T0" fmla="*/ 0 w 19"/>
                  <a:gd name="T1" fmla="*/ 0 h 19"/>
                  <a:gd name="T2" fmla="*/ 19 w 19"/>
                  <a:gd name="T3" fmla="*/ 19 h 19"/>
                  <a:gd name="T4" fmla="*/ 13 w 19"/>
                  <a:gd name="T5" fmla="*/ 17 h 19"/>
                  <a:gd name="T6" fmla="*/ 0 w 19"/>
                  <a:gd name="T7" fmla="*/ 0 h 19"/>
                </a:gdLst>
                <a:ahLst/>
                <a:cxnLst>
                  <a:cxn ang="0">
                    <a:pos x="T0" y="T1"/>
                  </a:cxn>
                  <a:cxn ang="0">
                    <a:pos x="T2" y="T3"/>
                  </a:cxn>
                  <a:cxn ang="0">
                    <a:pos x="T4" y="T5"/>
                  </a:cxn>
                  <a:cxn ang="0">
                    <a:pos x="T6" y="T7"/>
                  </a:cxn>
                </a:cxnLst>
                <a:rect l="0" t="0" r="r" b="b"/>
                <a:pathLst>
                  <a:path w="19" h="19">
                    <a:moveTo>
                      <a:pt x="0" y="0"/>
                    </a:moveTo>
                    <a:cubicBezTo>
                      <a:pt x="7" y="7"/>
                      <a:pt x="16" y="15"/>
                      <a:pt x="19" y="19"/>
                    </a:cubicBezTo>
                    <a:cubicBezTo>
                      <a:pt x="11" y="12"/>
                      <a:pt x="5" y="7"/>
                      <a:pt x="13" y="17"/>
                    </a:cubicBezTo>
                    <a:cubicBezTo>
                      <a:pt x="3" y="7"/>
                      <a:pt x="3"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5" name="Freeform 6069">
                <a:extLst>
                  <a:ext uri="{FF2B5EF4-FFF2-40B4-BE49-F238E27FC236}">
                    <a16:creationId xmlns:a16="http://schemas.microsoft.com/office/drawing/2014/main" id="{69F895FB-7726-4822-AFC0-BA872B0E3D33}"/>
                  </a:ext>
                </a:extLst>
              </p:cNvPr>
              <p:cNvSpPr>
                <a:spLocks/>
              </p:cNvSpPr>
              <p:nvPr/>
            </p:nvSpPr>
            <p:spPr bwMode="auto">
              <a:xfrm>
                <a:off x="2665" y="1766"/>
                <a:ext cx="26" cy="30"/>
              </a:xfrm>
              <a:custGeom>
                <a:avLst/>
                <a:gdLst>
                  <a:gd name="T0" fmla="*/ 45 w 45"/>
                  <a:gd name="T1" fmla="*/ 51 h 52"/>
                  <a:gd name="T2" fmla="*/ 41 w 45"/>
                  <a:gd name="T3" fmla="*/ 52 h 52"/>
                  <a:gd name="T4" fmla="*/ 25 w 45"/>
                  <a:gd name="T5" fmla="*/ 31 h 52"/>
                  <a:gd name="T6" fmla="*/ 29 w 45"/>
                  <a:gd name="T7" fmla="*/ 38 h 52"/>
                  <a:gd name="T8" fmla="*/ 14 w 45"/>
                  <a:gd name="T9" fmla="*/ 22 h 52"/>
                  <a:gd name="T10" fmla="*/ 27 w 45"/>
                  <a:gd name="T11" fmla="*/ 33 h 52"/>
                  <a:gd name="T12" fmla="*/ 2 w 45"/>
                  <a:gd name="T13" fmla="*/ 4 h 52"/>
                  <a:gd name="T14" fmla="*/ 0 w 45"/>
                  <a:gd name="T15" fmla="*/ 0 h 52"/>
                  <a:gd name="T16" fmla="*/ 45 w 45"/>
                  <a:gd name="T17"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2">
                    <a:moveTo>
                      <a:pt x="45" y="51"/>
                    </a:moveTo>
                    <a:cubicBezTo>
                      <a:pt x="42" y="48"/>
                      <a:pt x="42" y="51"/>
                      <a:pt x="41" y="52"/>
                    </a:cubicBezTo>
                    <a:cubicBezTo>
                      <a:pt x="31" y="40"/>
                      <a:pt x="34" y="41"/>
                      <a:pt x="25" y="31"/>
                    </a:cubicBezTo>
                    <a:cubicBezTo>
                      <a:pt x="26" y="33"/>
                      <a:pt x="26" y="35"/>
                      <a:pt x="29" y="38"/>
                    </a:cubicBezTo>
                    <a:cubicBezTo>
                      <a:pt x="29" y="39"/>
                      <a:pt x="19" y="26"/>
                      <a:pt x="14" y="22"/>
                    </a:cubicBezTo>
                    <a:cubicBezTo>
                      <a:pt x="19" y="27"/>
                      <a:pt x="21" y="26"/>
                      <a:pt x="27" y="33"/>
                    </a:cubicBezTo>
                    <a:cubicBezTo>
                      <a:pt x="23" y="26"/>
                      <a:pt x="13" y="15"/>
                      <a:pt x="2" y="4"/>
                    </a:cubicBezTo>
                    <a:cubicBezTo>
                      <a:pt x="3" y="4"/>
                      <a:pt x="2" y="3"/>
                      <a:pt x="0" y="0"/>
                    </a:cubicBezTo>
                    <a:cubicBezTo>
                      <a:pt x="14" y="13"/>
                      <a:pt x="30" y="34"/>
                      <a:pt x="4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6" name="Freeform 6070">
                <a:extLst>
                  <a:ext uri="{FF2B5EF4-FFF2-40B4-BE49-F238E27FC236}">
                    <a16:creationId xmlns:a16="http://schemas.microsoft.com/office/drawing/2014/main" id="{CD3EEB6F-42C9-45C8-BDCC-ABEC79652BFA}"/>
                  </a:ext>
                </a:extLst>
              </p:cNvPr>
              <p:cNvSpPr>
                <a:spLocks/>
              </p:cNvSpPr>
              <p:nvPr/>
            </p:nvSpPr>
            <p:spPr bwMode="auto">
              <a:xfrm>
                <a:off x="2790" y="2228"/>
                <a:ext cx="6" cy="22"/>
              </a:xfrm>
              <a:custGeom>
                <a:avLst/>
                <a:gdLst>
                  <a:gd name="T0" fmla="*/ 2 w 10"/>
                  <a:gd name="T1" fmla="*/ 38 h 39"/>
                  <a:gd name="T2" fmla="*/ 0 w 10"/>
                  <a:gd name="T3" fmla="*/ 39 h 39"/>
                  <a:gd name="T4" fmla="*/ 4 w 10"/>
                  <a:gd name="T5" fmla="*/ 27 h 39"/>
                  <a:gd name="T6" fmla="*/ 6 w 10"/>
                  <a:gd name="T7" fmla="*/ 16 h 39"/>
                  <a:gd name="T8" fmla="*/ 3 w 10"/>
                  <a:gd name="T9" fmla="*/ 28 h 39"/>
                  <a:gd name="T10" fmla="*/ 7 w 10"/>
                  <a:gd name="T11" fmla="*/ 5 h 39"/>
                  <a:gd name="T12" fmla="*/ 10 w 10"/>
                  <a:gd name="T13" fmla="*/ 0 h 39"/>
                  <a:gd name="T14" fmla="*/ 2 w 10"/>
                  <a:gd name="T15" fmla="*/ 3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9">
                    <a:moveTo>
                      <a:pt x="2" y="38"/>
                    </a:moveTo>
                    <a:cubicBezTo>
                      <a:pt x="0" y="39"/>
                      <a:pt x="0" y="39"/>
                      <a:pt x="0" y="39"/>
                    </a:cubicBezTo>
                    <a:cubicBezTo>
                      <a:pt x="2" y="26"/>
                      <a:pt x="2" y="36"/>
                      <a:pt x="4" y="27"/>
                    </a:cubicBezTo>
                    <a:cubicBezTo>
                      <a:pt x="6" y="21"/>
                      <a:pt x="5" y="21"/>
                      <a:pt x="6" y="16"/>
                    </a:cubicBezTo>
                    <a:cubicBezTo>
                      <a:pt x="5" y="17"/>
                      <a:pt x="4" y="23"/>
                      <a:pt x="3" y="28"/>
                    </a:cubicBezTo>
                    <a:cubicBezTo>
                      <a:pt x="2" y="28"/>
                      <a:pt x="6" y="12"/>
                      <a:pt x="7" y="5"/>
                    </a:cubicBezTo>
                    <a:cubicBezTo>
                      <a:pt x="8" y="5"/>
                      <a:pt x="10" y="0"/>
                      <a:pt x="10" y="0"/>
                    </a:cubicBezTo>
                    <a:cubicBezTo>
                      <a:pt x="7" y="15"/>
                      <a:pt x="4" y="28"/>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7" name="Freeform 6071">
                <a:extLst>
                  <a:ext uri="{FF2B5EF4-FFF2-40B4-BE49-F238E27FC236}">
                    <a16:creationId xmlns:a16="http://schemas.microsoft.com/office/drawing/2014/main" id="{A37AC01A-5B45-46D3-8F07-A22D3EFB3626}"/>
                  </a:ext>
                </a:extLst>
              </p:cNvPr>
              <p:cNvSpPr>
                <a:spLocks/>
              </p:cNvSpPr>
              <p:nvPr/>
            </p:nvSpPr>
            <p:spPr bwMode="auto">
              <a:xfrm>
                <a:off x="2770" y="2299"/>
                <a:ext cx="7" cy="19"/>
              </a:xfrm>
              <a:custGeom>
                <a:avLst/>
                <a:gdLst>
                  <a:gd name="T0" fmla="*/ 0 w 12"/>
                  <a:gd name="T1" fmla="*/ 33 h 33"/>
                  <a:gd name="T2" fmla="*/ 5 w 12"/>
                  <a:gd name="T3" fmla="*/ 15 h 33"/>
                  <a:gd name="T4" fmla="*/ 12 w 12"/>
                  <a:gd name="T5" fmla="*/ 0 h 33"/>
                  <a:gd name="T6" fmla="*/ 0 w 12"/>
                  <a:gd name="T7" fmla="*/ 33 h 33"/>
                </a:gdLst>
                <a:ahLst/>
                <a:cxnLst>
                  <a:cxn ang="0">
                    <a:pos x="T0" y="T1"/>
                  </a:cxn>
                  <a:cxn ang="0">
                    <a:pos x="T2" y="T3"/>
                  </a:cxn>
                  <a:cxn ang="0">
                    <a:pos x="T4" y="T5"/>
                  </a:cxn>
                  <a:cxn ang="0">
                    <a:pos x="T6" y="T7"/>
                  </a:cxn>
                </a:cxnLst>
                <a:rect l="0" t="0" r="r" b="b"/>
                <a:pathLst>
                  <a:path w="12" h="33">
                    <a:moveTo>
                      <a:pt x="0" y="33"/>
                    </a:moveTo>
                    <a:cubicBezTo>
                      <a:pt x="1" y="28"/>
                      <a:pt x="6" y="18"/>
                      <a:pt x="5" y="15"/>
                    </a:cubicBezTo>
                    <a:cubicBezTo>
                      <a:pt x="8" y="9"/>
                      <a:pt x="8" y="12"/>
                      <a:pt x="12" y="0"/>
                    </a:cubicBezTo>
                    <a:cubicBezTo>
                      <a:pt x="11" y="5"/>
                      <a:pt x="4" y="25"/>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8" name="Freeform 6072">
                <a:extLst>
                  <a:ext uri="{FF2B5EF4-FFF2-40B4-BE49-F238E27FC236}">
                    <a16:creationId xmlns:a16="http://schemas.microsoft.com/office/drawing/2014/main" id="{C6D2CD44-2BAA-431F-A2EA-A0820CB043A2}"/>
                  </a:ext>
                </a:extLst>
              </p:cNvPr>
              <p:cNvSpPr>
                <a:spLocks/>
              </p:cNvSpPr>
              <p:nvPr/>
            </p:nvSpPr>
            <p:spPr bwMode="auto">
              <a:xfrm>
                <a:off x="2801" y="2180"/>
                <a:ext cx="2" cy="12"/>
              </a:xfrm>
              <a:custGeom>
                <a:avLst/>
                <a:gdLst>
                  <a:gd name="T0" fmla="*/ 3 w 4"/>
                  <a:gd name="T1" fmla="*/ 0 h 21"/>
                  <a:gd name="T2" fmla="*/ 1 w 4"/>
                  <a:gd name="T3" fmla="*/ 19 h 21"/>
                  <a:gd name="T4" fmla="*/ 1 w 4"/>
                  <a:gd name="T5" fmla="*/ 19 h 21"/>
                  <a:gd name="T6" fmla="*/ 3 w 4"/>
                  <a:gd name="T7" fmla="*/ 0 h 21"/>
                </a:gdLst>
                <a:ahLst/>
                <a:cxnLst>
                  <a:cxn ang="0">
                    <a:pos x="T0" y="T1"/>
                  </a:cxn>
                  <a:cxn ang="0">
                    <a:pos x="T2" y="T3"/>
                  </a:cxn>
                  <a:cxn ang="0">
                    <a:pos x="T4" y="T5"/>
                  </a:cxn>
                  <a:cxn ang="0">
                    <a:pos x="T6" y="T7"/>
                  </a:cxn>
                </a:cxnLst>
                <a:rect l="0" t="0" r="r" b="b"/>
                <a:pathLst>
                  <a:path w="4" h="21">
                    <a:moveTo>
                      <a:pt x="3" y="0"/>
                    </a:moveTo>
                    <a:cubicBezTo>
                      <a:pt x="4" y="4"/>
                      <a:pt x="2" y="14"/>
                      <a:pt x="1" y="19"/>
                    </a:cubicBezTo>
                    <a:cubicBezTo>
                      <a:pt x="1" y="21"/>
                      <a:pt x="0" y="21"/>
                      <a:pt x="1" y="19"/>
                    </a:cubicBezTo>
                    <a:cubicBezTo>
                      <a:pt x="1" y="16"/>
                      <a:pt x="2" y="1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9" name="Freeform 6073">
                <a:extLst>
                  <a:ext uri="{FF2B5EF4-FFF2-40B4-BE49-F238E27FC236}">
                    <a16:creationId xmlns:a16="http://schemas.microsoft.com/office/drawing/2014/main" id="{F91DA7A8-E660-404A-82C3-2924AB9DCDB8}"/>
                  </a:ext>
                </a:extLst>
              </p:cNvPr>
              <p:cNvSpPr>
                <a:spLocks/>
              </p:cNvSpPr>
              <p:nvPr/>
            </p:nvSpPr>
            <p:spPr bwMode="auto">
              <a:xfrm>
                <a:off x="2769" y="1932"/>
                <a:ext cx="3" cy="8"/>
              </a:xfrm>
              <a:custGeom>
                <a:avLst/>
                <a:gdLst>
                  <a:gd name="T0" fmla="*/ 6 w 6"/>
                  <a:gd name="T1" fmla="*/ 13 h 14"/>
                  <a:gd name="T2" fmla="*/ 5 w 6"/>
                  <a:gd name="T3" fmla="*/ 14 h 14"/>
                  <a:gd name="T4" fmla="*/ 0 w 6"/>
                  <a:gd name="T5" fmla="*/ 0 h 14"/>
                  <a:gd name="T6" fmla="*/ 6 w 6"/>
                  <a:gd name="T7" fmla="*/ 13 h 14"/>
                </a:gdLst>
                <a:ahLst/>
                <a:cxnLst>
                  <a:cxn ang="0">
                    <a:pos x="T0" y="T1"/>
                  </a:cxn>
                  <a:cxn ang="0">
                    <a:pos x="T2" y="T3"/>
                  </a:cxn>
                  <a:cxn ang="0">
                    <a:pos x="T4" y="T5"/>
                  </a:cxn>
                  <a:cxn ang="0">
                    <a:pos x="T6" y="T7"/>
                  </a:cxn>
                </a:cxnLst>
                <a:rect l="0" t="0" r="r" b="b"/>
                <a:pathLst>
                  <a:path w="6" h="14">
                    <a:moveTo>
                      <a:pt x="6" y="13"/>
                    </a:moveTo>
                    <a:cubicBezTo>
                      <a:pt x="6" y="13"/>
                      <a:pt x="6" y="14"/>
                      <a:pt x="5" y="14"/>
                    </a:cubicBezTo>
                    <a:cubicBezTo>
                      <a:pt x="3" y="7"/>
                      <a:pt x="2" y="5"/>
                      <a:pt x="0" y="0"/>
                    </a:cubicBezTo>
                    <a:cubicBezTo>
                      <a:pt x="1" y="0"/>
                      <a:pt x="3" y="5"/>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0" name="Freeform 6074">
                <a:extLst>
                  <a:ext uri="{FF2B5EF4-FFF2-40B4-BE49-F238E27FC236}">
                    <a16:creationId xmlns:a16="http://schemas.microsoft.com/office/drawing/2014/main" id="{013D4B4A-DB4F-44F3-85D2-9AC5FEDC9928}"/>
                  </a:ext>
                </a:extLst>
              </p:cNvPr>
              <p:cNvSpPr>
                <a:spLocks/>
              </p:cNvSpPr>
              <p:nvPr/>
            </p:nvSpPr>
            <p:spPr bwMode="auto">
              <a:xfrm>
                <a:off x="2780" y="1963"/>
                <a:ext cx="4" cy="11"/>
              </a:xfrm>
              <a:custGeom>
                <a:avLst/>
                <a:gdLst>
                  <a:gd name="T0" fmla="*/ 7 w 7"/>
                  <a:gd name="T1" fmla="*/ 17 h 20"/>
                  <a:gd name="T2" fmla="*/ 0 w 7"/>
                  <a:gd name="T3" fmla="*/ 0 h 20"/>
                  <a:gd name="T4" fmla="*/ 7 w 7"/>
                  <a:gd name="T5" fmla="*/ 17 h 20"/>
                </a:gdLst>
                <a:ahLst/>
                <a:cxnLst>
                  <a:cxn ang="0">
                    <a:pos x="T0" y="T1"/>
                  </a:cxn>
                  <a:cxn ang="0">
                    <a:pos x="T2" y="T3"/>
                  </a:cxn>
                  <a:cxn ang="0">
                    <a:pos x="T4" y="T5"/>
                  </a:cxn>
                </a:cxnLst>
                <a:rect l="0" t="0" r="r" b="b"/>
                <a:pathLst>
                  <a:path w="7" h="20">
                    <a:moveTo>
                      <a:pt x="7" y="17"/>
                    </a:moveTo>
                    <a:cubicBezTo>
                      <a:pt x="6" y="20"/>
                      <a:pt x="3" y="10"/>
                      <a:pt x="0" y="0"/>
                    </a:cubicBezTo>
                    <a:cubicBezTo>
                      <a:pt x="2" y="1"/>
                      <a:pt x="4" y="8"/>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1" name="Freeform 6075">
                <a:extLst>
                  <a:ext uri="{FF2B5EF4-FFF2-40B4-BE49-F238E27FC236}">
                    <a16:creationId xmlns:a16="http://schemas.microsoft.com/office/drawing/2014/main" id="{5557DCE9-AAB3-4D23-91FE-D10DF8C34C19}"/>
                  </a:ext>
                </a:extLst>
              </p:cNvPr>
              <p:cNvSpPr>
                <a:spLocks/>
              </p:cNvSpPr>
              <p:nvPr/>
            </p:nvSpPr>
            <p:spPr bwMode="auto">
              <a:xfrm>
                <a:off x="2612" y="1720"/>
                <a:ext cx="12" cy="9"/>
              </a:xfrm>
              <a:custGeom>
                <a:avLst/>
                <a:gdLst>
                  <a:gd name="T0" fmla="*/ 9 w 21"/>
                  <a:gd name="T1" fmla="*/ 6 h 15"/>
                  <a:gd name="T2" fmla="*/ 21 w 21"/>
                  <a:gd name="T3" fmla="*/ 15 h 15"/>
                  <a:gd name="T4" fmla="*/ 15 w 21"/>
                  <a:gd name="T5" fmla="*/ 13 h 15"/>
                  <a:gd name="T6" fmla="*/ 1 w 21"/>
                  <a:gd name="T7" fmla="*/ 1 h 15"/>
                  <a:gd name="T8" fmla="*/ 9 w 21"/>
                  <a:gd name="T9" fmla="*/ 7 h 15"/>
                  <a:gd name="T10" fmla="*/ 9 w 21"/>
                  <a:gd name="T11" fmla="*/ 6 h 15"/>
                </a:gdLst>
                <a:ahLst/>
                <a:cxnLst>
                  <a:cxn ang="0">
                    <a:pos x="T0" y="T1"/>
                  </a:cxn>
                  <a:cxn ang="0">
                    <a:pos x="T2" y="T3"/>
                  </a:cxn>
                  <a:cxn ang="0">
                    <a:pos x="T4" y="T5"/>
                  </a:cxn>
                  <a:cxn ang="0">
                    <a:pos x="T6" y="T7"/>
                  </a:cxn>
                  <a:cxn ang="0">
                    <a:pos x="T8" y="T9"/>
                  </a:cxn>
                  <a:cxn ang="0">
                    <a:pos x="T10" y="T11"/>
                  </a:cxn>
                </a:cxnLst>
                <a:rect l="0" t="0" r="r" b="b"/>
                <a:pathLst>
                  <a:path w="21" h="15">
                    <a:moveTo>
                      <a:pt x="9" y="6"/>
                    </a:moveTo>
                    <a:cubicBezTo>
                      <a:pt x="10" y="6"/>
                      <a:pt x="17" y="12"/>
                      <a:pt x="21" y="15"/>
                    </a:cubicBezTo>
                    <a:cubicBezTo>
                      <a:pt x="18" y="13"/>
                      <a:pt x="13" y="9"/>
                      <a:pt x="15" y="13"/>
                    </a:cubicBezTo>
                    <a:cubicBezTo>
                      <a:pt x="8" y="8"/>
                      <a:pt x="4" y="4"/>
                      <a:pt x="1" y="1"/>
                    </a:cubicBezTo>
                    <a:cubicBezTo>
                      <a:pt x="0" y="0"/>
                      <a:pt x="6" y="4"/>
                      <a:pt x="9" y="7"/>
                    </a:cubicBezTo>
                    <a:cubicBezTo>
                      <a:pt x="13" y="10"/>
                      <a:pt x="15" y="12"/>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2" name="Freeform 6076">
                <a:extLst>
                  <a:ext uri="{FF2B5EF4-FFF2-40B4-BE49-F238E27FC236}">
                    <a16:creationId xmlns:a16="http://schemas.microsoft.com/office/drawing/2014/main" id="{2A5BF796-B050-4E21-AAE5-D2B296EF12D2}"/>
                  </a:ext>
                </a:extLst>
              </p:cNvPr>
              <p:cNvSpPr>
                <a:spLocks/>
              </p:cNvSpPr>
              <p:nvPr/>
            </p:nvSpPr>
            <p:spPr bwMode="auto">
              <a:xfrm>
                <a:off x="2558" y="1684"/>
                <a:ext cx="22" cy="12"/>
              </a:xfrm>
              <a:custGeom>
                <a:avLst/>
                <a:gdLst>
                  <a:gd name="T0" fmla="*/ 29 w 38"/>
                  <a:gd name="T1" fmla="*/ 14 h 21"/>
                  <a:gd name="T2" fmla="*/ 23 w 38"/>
                  <a:gd name="T3" fmla="*/ 14 h 21"/>
                  <a:gd name="T4" fmla="*/ 0 w 38"/>
                  <a:gd name="T5" fmla="*/ 0 h 21"/>
                  <a:gd name="T6" fmla="*/ 29 w 38"/>
                  <a:gd name="T7" fmla="*/ 14 h 21"/>
                </a:gdLst>
                <a:ahLst/>
                <a:cxnLst>
                  <a:cxn ang="0">
                    <a:pos x="T0" y="T1"/>
                  </a:cxn>
                  <a:cxn ang="0">
                    <a:pos x="T2" y="T3"/>
                  </a:cxn>
                  <a:cxn ang="0">
                    <a:pos x="T4" y="T5"/>
                  </a:cxn>
                  <a:cxn ang="0">
                    <a:pos x="T6" y="T7"/>
                  </a:cxn>
                </a:cxnLst>
                <a:rect l="0" t="0" r="r" b="b"/>
                <a:pathLst>
                  <a:path w="38" h="21">
                    <a:moveTo>
                      <a:pt x="29" y="14"/>
                    </a:moveTo>
                    <a:cubicBezTo>
                      <a:pt x="38" y="21"/>
                      <a:pt x="16" y="7"/>
                      <a:pt x="23" y="14"/>
                    </a:cubicBezTo>
                    <a:cubicBezTo>
                      <a:pt x="15" y="9"/>
                      <a:pt x="8" y="5"/>
                      <a:pt x="0" y="0"/>
                    </a:cubicBezTo>
                    <a:cubicBezTo>
                      <a:pt x="9" y="4"/>
                      <a:pt x="23" y="12"/>
                      <a:pt x="2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3" name="Freeform 6077">
                <a:extLst>
                  <a:ext uri="{FF2B5EF4-FFF2-40B4-BE49-F238E27FC236}">
                    <a16:creationId xmlns:a16="http://schemas.microsoft.com/office/drawing/2014/main" id="{82C9FDB9-1DD0-40BE-BDBA-0A8E38626EB1}"/>
                  </a:ext>
                </a:extLst>
              </p:cNvPr>
              <p:cNvSpPr>
                <a:spLocks/>
              </p:cNvSpPr>
              <p:nvPr/>
            </p:nvSpPr>
            <p:spPr bwMode="auto">
              <a:xfrm>
                <a:off x="2803" y="2150"/>
                <a:ext cx="2" cy="9"/>
              </a:xfrm>
              <a:custGeom>
                <a:avLst/>
                <a:gdLst>
                  <a:gd name="T0" fmla="*/ 2 w 2"/>
                  <a:gd name="T1" fmla="*/ 0 h 16"/>
                  <a:gd name="T2" fmla="*/ 1 w 2"/>
                  <a:gd name="T3" fmla="*/ 15 h 16"/>
                  <a:gd name="T4" fmla="*/ 0 w 2"/>
                  <a:gd name="T5" fmla="*/ 16 h 16"/>
                  <a:gd name="T6" fmla="*/ 2 w 2"/>
                  <a:gd name="T7" fmla="*/ 0 h 16"/>
                </a:gdLst>
                <a:ahLst/>
                <a:cxnLst>
                  <a:cxn ang="0">
                    <a:pos x="T0" y="T1"/>
                  </a:cxn>
                  <a:cxn ang="0">
                    <a:pos x="T2" y="T3"/>
                  </a:cxn>
                  <a:cxn ang="0">
                    <a:pos x="T4" y="T5"/>
                  </a:cxn>
                  <a:cxn ang="0">
                    <a:pos x="T6" y="T7"/>
                  </a:cxn>
                </a:cxnLst>
                <a:rect l="0" t="0" r="r" b="b"/>
                <a:pathLst>
                  <a:path w="2" h="16">
                    <a:moveTo>
                      <a:pt x="2" y="0"/>
                    </a:moveTo>
                    <a:cubicBezTo>
                      <a:pt x="2" y="0"/>
                      <a:pt x="1" y="9"/>
                      <a:pt x="1" y="15"/>
                    </a:cubicBezTo>
                    <a:cubicBezTo>
                      <a:pt x="0" y="16"/>
                      <a:pt x="0" y="16"/>
                      <a:pt x="0" y="16"/>
                    </a:cubicBezTo>
                    <a:cubicBezTo>
                      <a:pt x="0" y="4"/>
                      <a:pt x="1" y="6"/>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4" name="Freeform 6078">
                <a:extLst>
                  <a:ext uri="{FF2B5EF4-FFF2-40B4-BE49-F238E27FC236}">
                    <a16:creationId xmlns:a16="http://schemas.microsoft.com/office/drawing/2014/main" id="{2D0F3B0A-09D7-4F31-A160-893B37A83FDE}"/>
                  </a:ext>
                </a:extLst>
              </p:cNvPr>
              <p:cNvSpPr>
                <a:spLocks/>
              </p:cNvSpPr>
              <p:nvPr/>
            </p:nvSpPr>
            <p:spPr bwMode="auto">
              <a:xfrm>
                <a:off x="2798" y="2167"/>
                <a:ext cx="4" cy="24"/>
              </a:xfrm>
              <a:custGeom>
                <a:avLst/>
                <a:gdLst>
                  <a:gd name="T0" fmla="*/ 2 w 7"/>
                  <a:gd name="T1" fmla="*/ 19 h 43"/>
                  <a:gd name="T2" fmla="*/ 2 w 7"/>
                  <a:gd name="T3" fmla="*/ 16 h 43"/>
                  <a:gd name="T4" fmla="*/ 3 w 7"/>
                  <a:gd name="T5" fmla="*/ 0 h 43"/>
                  <a:gd name="T6" fmla="*/ 6 w 7"/>
                  <a:gd name="T7" fmla="*/ 12 h 43"/>
                  <a:gd name="T8" fmla="*/ 5 w 7"/>
                  <a:gd name="T9" fmla="*/ 43 h 43"/>
                  <a:gd name="T10" fmla="*/ 4 w 7"/>
                  <a:gd name="T11" fmla="*/ 14 h 43"/>
                  <a:gd name="T12" fmla="*/ 1 w 7"/>
                  <a:gd name="T13" fmla="*/ 27 h 43"/>
                  <a:gd name="T14" fmla="*/ 2 w 7"/>
                  <a:gd name="T15" fmla="*/ 19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3">
                    <a:moveTo>
                      <a:pt x="2" y="19"/>
                    </a:moveTo>
                    <a:cubicBezTo>
                      <a:pt x="4" y="11"/>
                      <a:pt x="2" y="10"/>
                      <a:pt x="2" y="16"/>
                    </a:cubicBezTo>
                    <a:cubicBezTo>
                      <a:pt x="1" y="15"/>
                      <a:pt x="2" y="6"/>
                      <a:pt x="3" y="0"/>
                    </a:cubicBezTo>
                    <a:cubicBezTo>
                      <a:pt x="3" y="7"/>
                      <a:pt x="5" y="8"/>
                      <a:pt x="6" y="12"/>
                    </a:cubicBezTo>
                    <a:cubicBezTo>
                      <a:pt x="7" y="16"/>
                      <a:pt x="7" y="24"/>
                      <a:pt x="5" y="43"/>
                    </a:cubicBezTo>
                    <a:cubicBezTo>
                      <a:pt x="4" y="36"/>
                      <a:pt x="3" y="29"/>
                      <a:pt x="4" y="14"/>
                    </a:cubicBezTo>
                    <a:cubicBezTo>
                      <a:pt x="3" y="20"/>
                      <a:pt x="2" y="21"/>
                      <a:pt x="1" y="27"/>
                    </a:cubicBezTo>
                    <a:cubicBezTo>
                      <a:pt x="0" y="24"/>
                      <a:pt x="3" y="10"/>
                      <a:pt x="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5" name="Freeform 6079">
                <a:extLst>
                  <a:ext uri="{FF2B5EF4-FFF2-40B4-BE49-F238E27FC236}">
                    <a16:creationId xmlns:a16="http://schemas.microsoft.com/office/drawing/2014/main" id="{DE9F15F8-7F88-49A0-A7CD-6F9B4D582E03}"/>
                  </a:ext>
                </a:extLst>
              </p:cNvPr>
              <p:cNvSpPr>
                <a:spLocks/>
              </p:cNvSpPr>
              <p:nvPr/>
            </p:nvSpPr>
            <p:spPr bwMode="auto">
              <a:xfrm>
                <a:off x="2789" y="2231"/>
                <a:ext cx="5" cy="15"/>
              </a:xfrm>
              <a:custGeom>
                <a:avLst/>
                <a:gdLst>
                  <a:gd name="T0" fmla="*/ 8 w 8"/>
                  <a:gd name="T1" fmla="*/ 3 h 27"/>
                  <a:gd name="T2" fmla="*/ 3 w 8"/>
                  <a:gd name="T3" fmla="*/ 22 h 27"/>
                  <a:gd name="T4" fmla="*/ 0 w 8"/>
                  <a:gd name="T5" fmla="*/ 27 h 27"/>
                  <a:gd name="T6" fmla="*/ 2 w 8"/>
                  <a:gd name="T7" fmla="*/ 23 h 27"/>
                  <a:gd name="T8" fmla="*/ 5 w 8"/>
                  <a:gd name="T9" fmla="*/ 8 h 27"/>
                  <a:gd name="T10" fmla="*/ 8 w 8"/>
                  <a:gd name="T11" fmla="*/ 3 h 27"/>
                </a:gdLst>
                <a:ahLst/>
                <a:cxnLst>
                  <a:cxn ang="0">
                    <a:pos x="T0" y="T1"/>
                  </a:cxn>
                  <a:cxn ang="0">
                    <a:pos x="T2" y="T3"/>
                  </a:cxn>
                  <a:cxn ang="0">
                    <a:pos x="T4" y="T5"/>
                  </a:cxn>
                  <a:cxn ang="0">
                    <a:pos x="T6" y="T7"/>
                  </a:cxn>
                  <a:cxn ang="0">
                    <a:pos x="T8" y="T9"/>
                  </a:cxn>
                  <a:cxn ang="0">
                    <a:pos x="T10" y="T11"/>
                  </a:cxn>
                </a:cxnLst>
                <a:rect l="0" t="0" r="r" b="b"/>
                <a:pathLst>
                  <a:path w="8" h="27">
                    <a:moveTo>
                      <a:pt x="8" y="3"/>
                    </a:moveTo>
                    <a:cubicBezTo>
                      <a:pt x="6" y="10"/>
                      <a:pt x="5" y="11"/>
                      <a:pt x="3" y="22"/>
                    </a:cubicBezTo>
                    <a:cubicBezTo>
                      <a:pt x="2" y="26"/>
                      <a:pt x="1" y="27"/>
                      <a:pt x="0" y="27"/>
                    </a:cubicBezTo>
                    <a:cubicBezTo>
                      <a:pt x="1" y="23"/>
                      <a:pt x="2" y="24"/>
                      <a:pt x="2" y="23"/>
                    </a:cubicBezTo>
                    <a:cubicBezTo>
                      <a:pt x="4" y="14"/>
                      <a:pt x="5" y="9"/>
                      <a:pt x="5" y="8"/>
                    </a:cubicBezTo>
                    <a:cubicBezTo>
                      <a:pt x="6" y="0"/>
                      <a:pt x="7" y="6"/>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6" name="Freeform 6080">
                <a:extLst>
                  <a:ext uri="{FF2B5EF4-FFF2-40B4-BE49-F238E27FC236}">
                    <a16:creationId xmlns:a16="http://schemas.microsoft.com/office/drawing/2014/main" id="{9738D1A1-8749-475E-80EF-139545014C85}"/>
                  </a:ext>
                </a:extLst>
              </p:cNvPr>
              <p:cNvSpPr>
                <a:spLocks/>
              </p:cNvSpPr>
              <p:nvPr/>
            </p:nvSpPr>
            <p:spPr bwMode="auto">
              <a:xfrm>
                <a:off x="2534" y="2573"/>
                <a:ext cx="24" cy="14"/>
              </a:xfrm>
              <a:custGeom>
                <a:avLst/>
                <a:gdLst>
                  <a:gd name="T0" fmla="*/ 6 w 42"/>
                  <a:gd name="T1" fmla="*/ 23 h 24"/>
                  <a:gd name="T2" fmla="*/ 0 w 42"/>
                  <a:gd name="T3" fmla="*/ 24 h 24"/>
                  <a:gd name="T4" fmla="*/ 20 w 42"/>
                  <a:gd name="T5" fmla="*/ 12 h 24"/>
                  <a:gd name="T6" fmla="*/ 42 w 42"/>
                  <a:gd name="T7" fmla="*/ 0 h 24"/>
                  <a:gd name="T8" fmla="*/ 22 w 42"/>
                  <a:gd name="T9" fmla="*/ 12 h 24"/>
                  <a:gd name="T10" fmla="*/ 6 w 42"/>
                  <a:gd name="T11" fmla="*/ 23 h 24"/>
                </a:gdLst>
                <a:ahLst/>
                <a:cxnLst>
                  <a:cxn ang="0">
                    <a:pos x="T0" y="T1"/>
                  </a:cxn>
                  <a:cxn ang="0">
                    <a:pos x="T2" y="T3"/>
                  </a:cxn>
                  <a:cxn ang="0">
                    <a:pos x="T4" y="T5"/>
                  </a:cxn>
                  <a:cxn ang="0">
                    <a:pos x="T6" y="T7"/>
                  </a:cxn>
                  <a:cxn ang="0">
                    <a:pos x="T8" y="T9"/>
                  </a:cxn>
                  <a:cxn ang="0">
                    <a:pos x="T10" y="T11"/>
                  </a:cxn>
                </a:cxnLst>
                <a:rect l="0" t="0" r="r" b="b"/>
                <a:pathLst>
                  <a:path w="42" h="24">
                    <a:moveTo>
                      <a:pt x="6" y="23"/>
                    </a:moveTo>
                    <a:cubicBezTo>
                      <a:pt x="5" y="22"/>
                      <a:pt x="17" y="13"/>
                      <a:pt x="0" y="24"/>
                    </a:cubicBezTo>
                    <a:cubicBezTo>
                      <a:pt x="1" y="23"/>
                      <a:pt x="10" y="17"/>
                      <a:pt x="20" y="12"/>
                    </a:cubicBezTo>
                    <a:cubicBezTo>
                      <a:pt x="29" y="6"/>
                      <a:pt x="39" y="1"/>
                      <a:pt x="42" y="0"/>
                    </a:cubicBezTo>
                    <a:cubicBezTo>
                      <a:pt x="31" y="5"/>
                      <a:pt x="26" y="9"/>
                      <a:pt x="22" y="12"/>
                    </a:cubicBezTo>
                    <a:cubicBezTo>
                      <a:pt x="17" y="16"/>
                      <a:pt x="13" y="19"/>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7" name="Freeform 6081">
                <a:extLst>
                  <a:ext uri="{FF2B5EF4-FFF2-40B4-BE49-F238E27FC236}">
                    <a16:creationId xmlns:a16="http://schemas.microsoft.com/office/drawing/2014/main" id="{2FE5E790-8A91-4558-A7E7-92BAB32CCEE8}"/>
                  </a:ext>
                </a:extLst>
              </p:cNvPr>
              <p:cNvSpPr>
                <a:spLocks/>
              </p:cNvSpPr>
              <p:nvPr/>
            </p:nvSpPr>
            <p:spPr bwMode="auto">
              <a:xfrm>
                <a:off x="2014" y="2600"/>
                <a:ext cx="14" cy="7"/>
              </a:xfrm>
              <a:custGeom>
                <a:avLst/>
                <a:gdLst>
                  <a:gd name="T0" fmla="*/ 22 w 25"/>
                  <a:gd name="T1" fmla="*/ 11 h 11"/>
                  <a:gd name="T2" fmla="*/ 3 w 25"/>
                  <a:gd name="T3" fmla="*/ 2 h 11"/>
                  <a:gd name="T4" fmla="*/ 12 w 25"/>
                  <a:gd name="T5" fmla="*/ 5 h 11"/>
                  <a:gd name="T6" fmla="*/ 22 w 25"/>
                  <a:gd name="T7" fmla="*/ 11 h 11"/>
                </a:gdLst>
                <a:ahLst/>
                <a:cxnLst>
                  <a:cxn ang="0">
                    <a:pos x="T0" y="T1"/>
                  </a:cxn>
                  <a:cxn ang="0">
                    <a:pos x="T2" y="T3"/>
                  </a:cxn>
                  <a:cxn ang="0">
                    <a:pos x="T4" y="T5"/>
                  </a:cxn>
                  <a:cxn ang="0">
                    <a:pos x="T6" y="T7"/>
                  </a:cxn>
                </a:cxnLst>
                <a:rect l="0" t="0" r="r" b="b"/>
                <a:pathLst>
                  <a:path w="25" h="11">
                    <a:moveTo>
                      <a:pt x="22" y="11"/>
                    </a:moveTo>
                    <a:cubicBezTo>
                      <a:pt x="16" y="8"/>
                      <a:pt x="10" y="5"/>
                      <a:pt x="3" y="2"/>
                    </a:cubicBezTo>
                    <a:cubicBezTo>
                      <a:pt x="0" y="0"/>
                      <a:pt x="6" y="2"/>
                      <a:pt x="12" y="5"/>
                    </a:cubicBezTo>
                    <a:cubicBezTo>
                      <a:pt x="18" y="8"/>
                      <a:pt x="25" y="11"/>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8" name="Freeform 6082">
                <a:extLst>
                  <a:ext uri="{FF2B5EF4-FFF2-40B4-BE49-F238E27FC236}">
                    <a16:creationId xmlns:a16="http://schemas.microsoft.com/office/drawing/2014/main" id="{049860D4-FBD3-497F-9532-3E85CA1F1568}"/>
                  </a:ext>
                </a:extLst>
              </p:cNvPr>
              <p:cNvSpPr>
                <a:spLocks/>
              </p:cNvSpPr>
              <p:nvPr/>
            </p:nvSpPr>
            <p:spPr bwMode="auto">
              <a:xfrm>
                <a:off x="2599" y="1710"/>
                <a:ext cx="9" cy="7"/>
              </a:xfrm>
              <a:custGeom>
                <a:avLst/>
                <a:gdLst>
                  <a:gd name="T0" fmla="*/ 15 w 15"/>
                  <a:gd name="T1" fmla="*/ 11 h 13"/>
                  <a:gd name="T2" fmla="*/ 15 w 15"/>
                  <a:gd name="T3" fmla="*/ 13 h 13"/>
                  <a:gd name="T4" fmla="*/ 0 w 15"/>
                  <a:gd name="T5" fmla="*/ 1 h 13"/>
                  <a:gd name="T6" fmla="*/ 15 w 15"/>
                  <a:gd name="T7" fmla="*/ 11 h 13"/>
                </a:gdLst>
                <a:ahLst/>
                <a:cxnLst>
                  <a:cxn ang="0">
                    <a:pos x="T0" y="T1"/>
                  </a:cxn>
                  <a:cxn ang="0">
                    <a:pos x="T2" y="T3"/>
                  </a:cxn>
                  <a:cxn ang="0">
                    <a:pos x="T4" y="T5"/>
                  </a:cxn>
                  <a:cxn ang="0">
                    <a:pos x="T6" y="T7"/>
                  </a:cxn>
                </a:cxnLst>
                <a:rect l="0" t="0" r="r" b="b"/>
                <a:pathLst>
                  <a:path w="15" h="13">
                    <a:moveTo>
                      <a:pt x="15" y="11"/>
                    </a:moveTo>
                    <a:cubicBezTo>
                      <a:pt x="13" y="10"/>
                      <a:pt x="10" y="9"/>
                      <a:pt x="15" y="13"/>
                    </a:cubicBezTo>
                    <a:cubicBezTo>
                      <a:pt x="10" y="11"/>
                      <a:pt x="7" y="6"/>
                      <a:pt x="0" y="1"/>
                    </a:cubicBezTo>
                    <a:cubicBezTo>
                      <a:pt x="0" y="0"/>
                      <a:pt x="7" y="5"/>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9" name="Freeform 6083">
                <a:extLst>
                  <a:ext uri="{FF2B5EF4-FFF2-40B4-BE49-F238E27FC236}">
                    <a16:creationId xmlns:a16="http://schemas.microsoft.com/office/drawing/2014/main" id="{B4BF59D4-0A75-462D-993D-06F7D6F98DA6}"/>
                  </a:ext>
                </a:extLst>
              </p:cNvPr>
              <p:cNvSpPr>
                <a:spLocks/>
              </p:cNvSpPr>
              <p:nvPr/>
            </p:nvSpPr>
            <p:spPr bwMode="auto">
              <a:xfrm>
                <a:off x="2652" y="1755"/>
                <a:ext cx="9" cy="11"/>
              </a:xfrm>
              <a:custGeom>
                <a:avLst/>
                <a:gdLst>
                  <a:gd name="T0" fmla="*/ 6 w 15"/>
                  <a:gd name="T1" fmla="*/ 7 h 18"/>
                  <a:gd name="T2" fmla="*/ 14 w 15"/>
                  <a:gd name="T3" fmla="*/ 15 h 18"/>
                  <a:gd name="T4" fmla="*/ 1 w 15"/>
                  <a:gd name="T5" fmla="*/ 3 h 18"/>
                  <a:gd name="T6" fmla="*/ 6 w 15"/>
                  <a:gd name="T7" fmla="*/ 7 h 18"/>
                </a:gdLst>
                <a:ahLst/>
                <a:cxnLst>
                  <a:cxn ang="0">
                    <a:pos x="T0" y="T1"/>
                  </a:cxn>
                  <a:cxn ang="0">
                    <a:pos x="T2" y="T3"/>
                  </a:cxn>
                  <a:cxn ang="0">
                    <a:pos x="T4" y="T5"/>
                  </a:cxn>
                  <a:cxn ang="0">
                    <a:pos x="T6" y="T7"/>
                  </a:cxn>
                </a:cxnLst>
                <a:rect l="0" t="0" r="r" b="b"/>
                <a:pathLst>
                  <a:path w="15" h="18">
                    <a:moveTo>
                      <a:pt x="6" y="7"/>
                    </a:moveTo>
                    <a:cubicBezTo>
                      <a:pt x="7" y="7"/>
                      <a:pt x="11" y="11"/>
                      <a:pt x="14" y="15"/>
                    </a:cubicBezTo>
                    <a:cubicBezTo>
                      <a:pt x="15" y="18"/>
                      <a:pt x="8" y="11"/>
                      <a:pt x="1" y="3"/>
                    </a:cubicBezTo>
                    <a:cubicBezTo>
                      <a:pt x="0" y="0"/>
                      <a:pt x="13" y="15"/>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0" name="Freeform 6084">
                <a:extLst>
                  <a:ext uri="{FF2B5EF4-FFF2-40B4-BE49-F238E27FC236}">
                    <a16:creationId xmlns:a16="http://schemas.microsoft.com/office/drawing/2014/main" id="{730CC067-0CFA-4B9B-99DA-A5C1955856B4}"/>
                  </a:ext>
                </a:extLst>
              </p:cNvPr>
              <p:cNvSpPr>
                <a:spLocks/>
              </p:cNvSpPr>
              <p:nvPr/>
            </p:nvSpPr>
            <p:spPr bwMode="auto">
              <a:xfrm>
                <a:off x="2633" y="2504"/>
                <a:ext cx="12" cy="11"/>
              </a:xfrm>
              <a:custGeom>
                <a:avLst/>
                <a:gdLst>
                  <a:gd name="T0" fmla="*/ 1 w 22"/>
                  <a:gd name="T1" fmla="*/ 19 h 19"/>
                  <a:gd name="T2" fmla="*/ 8 w 22"/>
                  <a:gd name="T3" fmla="*/ 10 h 19"/>
                  <a:gd name="T4" fmla="*/ 17 w 22"/>
                  <a:gd name="T5" fmla="*/ 2 h 19"/>
                  <a:gd name="T6" fmla="*/ 1 w 22"/>
                  <a:gd name="T7" fmla="*/ 19 h 19"/>
                </a:gdLst>
                <a:ahLst/>
                <a:cxnLst>
                  <a:cxn ang="0">
                    <a:pos x="T0" y="T1"/>
                  </a:cxn>
                  <a:cxn ang="0">
                    <a:pos x="T2" y="T3"/>
                  </a:cxn>
                  <a:cxn ang="0">
                    <a:pos x="T4" y="T5"/>
                  </a:cxn>
                  <a:cxn ang="0">
                    <a:pos x="T6" y="T7"/>
                  </a:cxn>
                </a:cxnLst>
                <a:rect l="0" t="0" r="r" b="b"/>
                <a:pathLst>
                  <a:path w="22" h="19">
                    <a:moveTo>
                      <a:pt x="1" y="19"/>
                    </a:moveTo>
                    <a:cubicBezTo>
                      <a:pt x="0" y="19"/>
                      <a:pt x="4" y="15"/>
                      <a:pt x="8" y="10"/>
                    </a:cubicBezTo>
                    <a:cubicBezTo>
                      <a:pt x="12" y="6"/>
                      <a:pt x="17" y="2"/>
                      <a:pt x="17" y="2"/>
                    </a:cubicBezTo>
                    <a:cubicBezTo>
                      <a:pt x="22" y="0"/>
                      <a:pt x="6" y="13"/>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1" name="Freeform 6085">
                <a:extLst>
                  <a:ext uri="{FF2B5EF4-FFF2-40B4-BE49-F238E27FC236}">
                    <a16:creationId xmlns:a16="http://schemas.microsoft.com/office/drawing/2014/main" id="{0FE654DA-F397-4DF7-86E4-627989F23FCE}"/>
                  </a:ext>
                </a:extLst>
              </p:cNvPr>
              <p:cNvSpPr>
                <a:spLocks/>
              </p:cNvSpPr>
              <p:nvPr/>
            </p:nvSpPr>
            <p:spPr bwMode="auto">
              <a:xfrm>
                <a:off x="2329" y="2650"/>
                <a:ext cx="23" cy="4"/>
              </a:xfrm>
              <a:custGeom>
                <a:avLst/>
                <a:gdLst>
                  <a:gd name="T0" fmla="*/ 25 w 42"/>
                  <a:gd name="T1" fmla="*/ 5 h 8"/>
                  <a:gd name="T2" fmla="*/ 0 w 42"/>
                  <a:gd name="T3" fmla="*/ 8 h 8"/>
                  <a:gd name="T4" fmla="*/ 17 w 42"/>
                  <a:gd name="T5" fmla="*/ 5 h 8"/>
                  <a:gd name="T6" fmla="*/ 31 w 42"/>
                  <a:gd name="T7" fmla="*/ 2 h 8"/>
                  <a:gd name="T8" fmla="*/ 25 w 42"/>
                  <a:gd name="T9" fmla="*/ 5 h 8"/>
                </a:gdLst>
                <a:ahLst/>
                <a:cxnLst>
                  <a:cxn ang="0">
                    <a:pos x="T0" y="T1"/>
                  </a:cxn>
                  <a:cxn ang="0">
                    <a:pos x="T2" y="T3"/>
                  </a:cxn>
                  <a:cxn ang="0">
                    <a:pos x="T4" y="T5"/>
                  </a:cxn>
                  <a:cxn ang="0">
                    <a:pos x="T6" y="T7"/>
                  </a:cxn>
                  <a:cxn ang="0">
                    <a:pos x="T8" y="T9"/>
                  </a:cxn>
                </a:cxnLst>
                <a:rect l="0" t="0" r="r" b="b"/>
                <a:pathLst>
                  <a:path w="42" h="8">
                    <a:moveTo>
                      <a:pt x="25" y="5"/>
                    </a:moveTo>
                    <a:cubicBezTo>
                      <a:pt x="17" y="6"/>
                      <a:pt x="10" y="7"/>
                      <a:pt x="0" y="8"/>
                    </a:cubicBezTo>
                    <a:cubicBezTo>
                      <a:pt x="2" y="6"/>
                      <a:pt x="10" y="6"/>
                      <a:pt x="17" y="5"/>
                    </a:cubicBezTo>
                    <a:cubicBezTo>
                      <a:pt x="24" y="4"/>
                      <a:pt x="30" y="3"/>
                      <a:pt x="31" y="2"/>
                    </a:cubicBezTo>
                    <a:cubicBezTo>
                      <a:pt x="42" y="0"/>
                      <a:pt x="23" y="4"/>
                      <a:pt x="2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2" name="Freeform 6086">
                <a:extLst>
                  <a:ext uri="{FF2B5EF4-FFF2-40B4-BE49-F238E27FC236}">
                    <a16:creationId xmlns:a16="http://schemas.microsoft.com/office/drawing/2014/main" id="{852F4C1B-3435-4E39-A7E6-850EB720FBF1}"/>
                  </a:ext>
                </a:extLst>
              </p:cNvPr>
              <p:cNvSpPr>
                <a:spLocks/>
              </p:cNvSpPr>
              <p:nvPr/>
            </p:nvSpPr>
            <p:spPr bwMode="auto">
              <a:xfrm>
                <a:off x="2606" y="1717"/>
                <a:ext cx="16" cy="16"/>
              </a:xfrm>
              <a:custGeom>
                <a:avLst/>
                <a:gdLst>
                  <a:gd name="T0" fmla="*/ 9 w 29"/>
                  <a:gd name="T1" fmla="*/ 7 h 28"/>
                  <a:gd name="T2" fmla="*/ 12 w 29"/>
                  <a:gd name="T3" fmla="*/ 10 h 28"/>
                  <a:gd name="T4" fmla="*/ 24 w 29"/>
                  <a:gd name="T5" fmla="*/ 21 h 28"/>
                  <a:gd name="T6" fmla="*/ 15 w 29"/>
                  <a:gd name="T7" fmla="*/ 15 h 28"/>
                  <a:gd name="T8" fmla="*/ 29 w 29"/>
                  <a:gd name="T9" fmla="*/ 27 h 28"/>
                  <a:gd name="T10" fmla="*/ 19 w 29"/>
                  <a:gd name="T11" fmla="*/ 20 h 28"/>
                  <a:gd name="T12" fmla="*/ 6 w 29"/>
                  <a:gd name="T13" fmla="*/ 9 h 28"/>
                  <a:gd name="T14" fmla="*/ 0 w 29"/>
                  <a:gd name="T15" fmla="*/ 1 h 28"/>
                  <a:gd name="T16" fmla="*/ 9 w 29"/>
                  <a:gd name="T17"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8">
                    <a:moveTo>
                      <a:pt x="9" y="7"/>
                    </a:moveTo>
                    <a:cubicBezTo>
                      <a:pt x="11" y="9"/>
                      <a:pt x="11" y="9"/>
                      <a:pt x="12" y="10"/>
                    </a:cubicBezTo>
                    <a:cubicBezTo>
                      <a:pt x="13" y="12"/>
                      <a:pt x="15" y="14"/>
                      <a:pt x="24" y="21"/>
                    </a:cubicBezTo>
                    <a:cubicBezTo>
                      <a:pt x="22" y="20"/>
                      <a:pt x="18" y="17"/>
                      <a:pt x="15" y="15"/>
                    </a:cubicBezTo>
                    <a:cubicBezTo>
                      <a:pt x="14" y="16"/>
                      <a:pt x="25" y="24"/>
                      <a:pt x="29" y="27"/>
                    </a:cubicBezTo>
                    <a:cubicBezTo>
                      <a:pt x="29" y="28"/>
                      <a:pt x="24" y="25"/>
                      <a:pt x="19" y="20"/>
                    </a:cubicBezTo>
                    <a:cubicBezTo>
                      <a:pt x="14" y="16"/>
                      <a:pt x="8" y="11"/>
                      <a:pt x="6" y="9"/>
                    </a:cubicBezTo>
                    <a:cubicBezTo>
                      <a:pt x="11" y="11"/>
                      <a:pt x="6" y="6"/>
                      <a:pt x="0" y="1"/>
                    </a:cubicBezTo>
                    <a:cubicBezTo>
                      <a:pt x="1" y="0"/>
                      <a:pt x="9" y="8"/>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3" name="Freeform 6087">
                <a:extLst>
                  <a:ext uri="{FF2B5EF4-FFF2-40B4-BE49-F238E27FC236}">
                    <a16:creationId xmlns:a16="http://schemas.microsoft.com/office/drawing/2014/main" id="{7F3CCF25-010F-4E97-A7E5-B16B22448E14}"/>
                  </a:ext>
                </a:extLst>
              </p:cNvPr>
              <p:cNvSpPr>
                <a:spLocks/>
              </p:cNvSpPr>
              <p:nvPr/>
            </p:nvSpPr>
            <p:spPr bwMode="auto">
              <a:xfrm>
                <a:off x="2672" y="1778"/>
                <a:ext cx="8" cy="11"/>
              </a:xfrm>
              <a:custGeom>
                <a:avLst/>
                <a:gdLst>
                  <a:gd name="T0" fmla="*/ 0 w 15"/>
                  <a:gd name="T1" fmla="*/ 0 h 19"/>
                  <a:gd name="T2" fmla="*/ 15 w 15"/>
                  <a:gd name="T3" fmla="*/ 17 h 19"/>
                  <a:gd name="T4" fmla="*/ 7 w 15"/>
                  <a:gd name="T5" fmla="*/ 10 h 19"/>
                  <a:gd name="T6" fmla="*/ 5 w 15"/>
                  <a:gd name="T7" fmla="*/ 6 h 19"/>
                  <a:gd name="T8" fmla="*/ 0 w 15"/>
                  <a:gd name="T9" fmla="*/ 0 h 19"/>
                </a:gdLst>
                <a:ahLst/>
                <a:cxnLst>
                  <a:cxn ang="0">
                    <a:pos x="T0" y="T1"/>
                  </a:cxn>
                  <a:cxn ang="0">
                    <a:pos x="T2" y="T3"/>
                  </a:cxn>
                  <a:cxn ang="0">
                    <a:pos x="T4" y="T5"/>
                  </a:cxn>
                  <a:cxn ang="0">
                    <a:pos x="T6" y="T7"/>
                  </a:cxn>
                  <a:cxn ang="0">
                    <a:pos x="T8" y="T9"/>
                  </a:cxn>
                </a:cxnLst>
                <a:rect l="0" t="0" r="r" b="b"/>
                <a:pathLst>
                  <a:path w="15" h="19">
                    <a:moveTo>
                      <a:pt x="0" y="0"/>
                    </a:moveTo>
                    <a:cubicBezTo>
                      <a:pt x="3" y="1"/>
                      <a:pt x="11" y="12"/>
                      <a:pt x="15" y="17"/>
                    </a:cubicBezTo>
                    <a:cubicBezTo>
                      <a:pt x="15" y="19"/>
                      <a:pt x="8" y="10"/>
                      <a:pt x="7" y="10"/>
                    </a:cubicBezTo>
                    <a:cubicBezTo>
                      <a:pt x="4" y="7"/>
                      <a:pt x="5" y="7"/>
                      <a:pt x="5" y="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4" name="Freeform 6088">
                <a:extLst>
                  <a:ext uri="{FF2B5EF4-FFF2-40B4-BE49-F238E27FC236}">
                    <a16:creationId xmlns:a16="http://schemas.microsoft.com/office/drawing/2014/main" id="{CE96DDE9-5920-4F81-BD74-BA9022252CD4}"/>
                  </a:ext>
                </a:extLst>
              </p:cNvPr>
              <p:cNvSpPr>
                <a:spLocks/>
              </p:cNvSpPr>
              <p:nvPr/>
            </p:nvSpPr>
            <p:spPr bwMode="auto">
              <a:xfrm>
                <a:off x="2790" y="2225"/>
                <a:ext cx="4" cy="16"/>
              </a:xfrm>
              <a:custGeom>
                <a:avLst/>
                <a:gdLst>
                  <a:gd name="T0" fmla="*/ 7 w 7"/>
                  <a:gd name="T1" fmla="*/ 0 h 28"/>
                  <a:gd name="T2" fmla="*/ 1 w 7"/>
                  <a:gd name="T3" fmla="*/ 27 h 28"/>
                  <a:gd name="T4" fmla="*/ 0 w 7"/>
                  <a:gd name="T5" fmla="*/ 28 h 28"/>
                  <a:gd name="T6" fmla="*/ 3 w 7"/>
                  <a:gd name="T7" fmla="*/ 12 h 28"/>
                  <a:gd name="T8" fmla="*/ 7 w 7"/>
                  <a:gd name="T9" fmla="*/ 0 h 28"/>
                </a:gdLst>
                <a:ahLst/>
                <a:cxnLst>
                  <a:cxn ang="0">
                    <a:pos x="T0" y="T1"/>
                  </a:cxn>
                  <a:cxn ang="0">
                    <a:pos x="T2" y="T3"/>
                  </a:cxn>
                  <a:cxn ang="0">
                    <a:pos x="T4" y="T5"/>
                  </a:cxn>
                  <a:cxn ang="0">
                    <a:pos x="T6" y="T7"/>
                  </a:cxn>
                  <a:cxn ang="0">
                    <a:pos x="T8" y="T9"/>
                  </a:cxn>
                </a:cxnLst>
                <a:rect l="0" t="0" r="r" b="b"/>
                <a:pathLst>
                  <a:path w="7" h="28">
                    <a:moveTo>
                      <a:pt x="7" y="0"/>
                    </a:moveTo>
                    <a:cubicBezTo>
                      <a:pt x="5" y="7"/>
                      <a:pt x="5" y="13"/>
                      <a:pt x="1" y="27"/>
                    </a:cubicBezTo>
                    <a:cubicBezTo>
                      <a:pt x="0" y="28"/>
                      <a:pt x="1" y="21"/>
                      <a:pt x="0" y="28"/>
                    </a:cubicBezTo>
                    <a:cubicBezTo>
                      <a:pt x="0" y="24"/>
                      <a:pt x="1" y="18"/>
                      <a:pt x="3" y="12"/>
                    </a:cubicBezTo>
                    <a:cubicBezTo>
                      <a:pt x="5" y="7"/>
                      <a:pt x="6"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5" name="Freeform 6089">
                <a:extLst>
                  <a:ext uri="{FF2B5EF4-FFF2-40B4-BE49-F238E27FC236}">
                    <a16:creationId xmlns:a16="http://schemas.microsoft.com/office/drawing/2014/main" id="{811C21EF-3C34-4B03-A651-831779B48C01}"/>
                  </a:ext>
                </a:extLst>
              </p:cNvPr>
              <p:cNvSpPr>
                <a:spLocks/>
              </p:cNvSpPr>
              <p:nvPr/>
            </p:nvSpPr>
            <p:spPr bwMode="auto">
              <a:xfrm>
                <a:off x="2772" y="2293"/>
                <a:ext cx="3" cy="9"/>
              </a:xfrm>
              <a:custGeom>
                <a:avLst/>
                <a:gdLst>
                  <a:gd name="T0" fmla="*/ 4 w 6"/>
                  <a:gd name="T1" fmla="*/ 8 h 16"/>
                  <a:gd name="T2" fmla="*/ 4 w 6"/>
                  <a:gd name="T3" fmla="*/ 2 h 16"/>
                  <a:gd name="T4" fmla="*/ 4 w 6"/>
                  <a:gd name="T5" fmla="*/ 8 h 16"/>
                </a:gdLst>
                <a:ahLst/>
                <a:cxnLst>
                  <a:cxn ang="0">
                    <a:pos x="T0" y="T1"/>
                  </a:cxn>
                  <a:cxn ang="0">
                    <a:pos x="T2" y="T3"/>
                  </a:cxn>
                  <a:cxn ang="0">
                    <a:pos x="T4" y="T5"/>
                  </a:cxn>
                </a:cxnLst>
                <a:rect l="0" t="0" r="r" b="b"/>
                <a:pathLst>
                  <a:path w="6" h="16">
                    <a:moveTo>
                      <a:pt x="4" y="8"/>
                    </a:moveTo>
                    <a:cubicBezTo>
                      <a:pt x="1" y="16"/>
                      <a:pt x="0" y="12"/>
                      <a:pt x="4" y="2"/>
                    </a:cubicBezTo>
                    <a:cubicBezTo>
                      <a:pt x="4" y="4"/>
                      <a:pt x="6" y="0"/>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6" name="Freeform 6090">
                <a:extLst>
                  <a:ext uri="{FF2B5EF4-FFF2-40B4-BE49-F238E27FC236}">
                    <a16:creationId xmlns:a16="http://schemas.microsoft.com/office/drawing/2014/main" id="{B1A2DFBB-97E1-4A4E-B0AC-00A5E00FA8C7}"/>
                  </a:ext>
                </a:extLst>
              </p:cNvPr>
              <p:cNvSpPr>
                <a:spLocks/>
              </p:cNvSpPr>
              <p:nvPr/>
            </p:nvSpPr>
            <p:spPr bwMode="auto">
              <a:xfrm>
                <a:off x="2698" y="2432"/>
                <a:ext cx="7" cy="7"/>
              </a:xfrm>
              <a:custGeom>
                <a:avLst/>
                <a:gdLst>
                  <a:gd name="T0" fmla="*/ 12 w 12"/>
                  <a:gd name="T1" fmla="*/ 0 h 13"/>
                  <a:gd name="T2" fmla="*/ 0 w 12"/>
                  <a:gd name="T3" fmla="*/ 13 h 13"/>
                  <a:gd name="T4" fmla="*/ 9 w 12"/>
                  <a:gd name="T5" fmla="*/ 0 h 13"/>
                  <a:gd name="T6" fmla="*/ 12 w 12"/>
                  <a:gd name="T7" fmla="*/ 0 h 13"/>
                </a:gdLst>
                <a:ahLst/>
                <a:cxnLst>
                  <a:cxn ang="0">
                    <a:pos x="T0" y="T1"/>
                  </a:cxn>
                  <a:cxn ang="0">
                    <a:pos x="T2" y="T3"/>
                  </a:cxn>
                  <a:cxn ang="0">
                    <a:pos x="T4" y="T5"/>
                  </a:cxn>
                  <a:cxn ang="0">
                    <a:pos x="T6" y="T7"/>
                  </a:cxn>
                </a:cxnLst>
                <a:rect l="0" t="0" r="r" b="b"/>
                <a:pathLst>
                  <a:path w="12" h="13">
                    <a:moveTo>
                      <a:pt x="12" y="0"/>
                    </a:moveTo>
                    <a:cubicBezTo>
                      <a:pt x="8" y="4"/>
                      <a:pt x="1" y="13"/>
                      <a:pt x="0" y="13"/>
                    </a:cubicBezTo>
                    <a:cubicBezTo>
                      <a:pt x="3" y="9"/>
                      <a:pt x="6" y="4"/>
                      <a:pt x="9"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7" name="Freeform 6091">
                <a:extLst>
                  <a:ext uri="{FF2B5EF4-FFF2-40B4-BE49-F238E27FC236}">
                    <a16:creationId xmlns:a16="http://schemas.microsoft.com/office/drawing/2014/main" id="{6988462B-AEAC-4041-953F-CCC58C1032C0}"/>
                  </a:ext>
                </a:extLst>
              </p:cNvPr>
              <p:cNvSpPr>
                <a:spLocks/>
              </p:cNvSpPr>
              <p:nvPr/>
            </p:nvSpPr>
            <p:spPr bwMode="auto">
              <a:xfrm>
                <a:off x="2589" y="2535"/>
                <a:ext cx="18" cy="15"/>
              </a:xfrm>
              <a:custGeom>
                <a:avLst/>
                <a:gdLst>
                  <a:gd name="T0" fmla="*/ 27 w 32"/>
                  <a:gd name="T1" fmla="*/ 6 h 26"/>
                  <a:gd name="T2" fmla="*/ 10 w 32"/>
                  <a:gd name="T3" fmla="*/ 18 h 26"/>
                  <a:gd name="T4" fmla="*/ 0 w 32"/>
                  <a:gd name="T5" fmla="*/ 25 h 26"/>
                  <a:gd name="T6" fmla="*/ 19 w 32"/>
                  <a:gd name="T7" fmla="*/ 10 h 26"/>
                  <a:gd name="T8" fmla="*/ 23 w 32"/>
                  <a:gd name="T9" fmla="*/ 5 h 26"/>
                  <a:gd name="T10" fmla="*/ 32 w 32"/>
                  <a:gd name="T11" fmla="*/ 0 h 26"/>
                  <a:gd name="T12" fmla="*/ 27 w 32"/>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32" h="26">
                    <a:moveTo>
                      <a:pt x="27" y="6"/>
                    </a:moveTo>
                    <a:cubicBezTo>
                      <a:pt x="22" y="9"/>
                      <a:pt x="16" y="14"/>
                      <a:pt x="10" y="18"/>
                    </a:cubicBezTo>
                    <a:cubicBezTo>
                      <a:pt x="5" y="23"/>
                      <a:pt x="0" y="26"/>
                      <a:pt x="0" y="25"/>
                    </a:cubicBezTo>
                    <a:cubicBezTo>
                      <a:pt x="11" y="17"/>
                      <a:pt x="8" y="19"/>
                      <a:pt x="19" y="10"/>
                    </a:cubicBezTo>
                    <a:cubicBezTo>
                      <a:pt x="12" y="10"/>
                      <a:pt x="28" y="5"/>
                      <a:pt x="23" y="5"/>
                    </a:cubicBezTo>
                    <a:cubicBezTo>
                      <a:pt x="28" y="1"/>
                      <a:pt x="30" y="0"/>
                      <a:pt x="32" y="0"/>
                    </a:cubicBezTo>
                    <a:cubicBezTo>
                      <a:pt x="26" y="5"/>
                      <a:pt x="26" y="5"/>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8" name="Freeform 6092">
                <a:extLst>
                  <a:ext uri="{FF2B5EF4-FFF2-40B4-BE49-F238E27FC236}">
                    <a16:creationId xmlns:a16="http://schemas.microsoft.com/office/drawing/2014/main" id="{39ADEFAA-4AD6-45F3-90B3-C637103C04FA}"/>
                  </a:ext>
                </a:extLst>
              </p:cNvPr>
              <p:cNvSpPr>
                <a:spLocks/>
              </p:cNvSpPr>
              <p:nvPr/>
            </p:nvSpPr>
            <p:spPr bwMode="auto">
              <a:xfrm>
                <a:off x="2566" y="2551"/>
                <a:ext cx="20" cy="15"/>
              </a:xfrm>
              <a:custGeom>
                <a:avLst/>
                <a:gdLst>
                  <a:gd name="T0" fmla="*/ 36 w 36"/>
                  <a:gd name="T1" fmla="*/ 1 h 26"/>
                  <a:gd name="T2" fmla="*/ 0 w 36"/>
                  <a:gd name="T3" fmla="*/ 26 h 26"/>
                  <a:gd name="T4" fmla="*/ 19 w 36"/>
                  <a:gd name="T5" fmla="*/ 12 h 26"/>
                  <a:gd name="T6" fmla="*/ 36 w 36"/>
                  <a:gd name="T7" fmla="*/ 1 h 26"/>
                </a:gdLst>
                <a:ahLst/>
                <a:cxnLst>
                  <a:cxn ang="0">
                    <a:pos x="T0" y="T1"/>
                  </a:cxn>
                  <a:cxn ang="0">
                    <a:pos x="T2" y="T3"/>
                  </a:cxn>
                  <a:cxn ang="0">
                    <a:pos x="T4" y="T5"/>
                  </a:cxn>
                  <a:cxn ang="0">
                    <a:pos x="T6" y="T7"/>
                  </a:cxn>
                </a:cxnLst>
                <a:rect l="0" t="0" r="r" b="b"/>
                <a:pathLst>
                  <a:path w="36" h="26">
                    <a:moveTo>
                      <a:pt x="36" y="1"/>
                    </a:moveTo>
                    <a:cubicBezTo>
                      <a:pt x="19" y="13"/>
                      <a:pt x="11" y="19"/>
                      <a:pt x="0" y="26"/>
                    </a:cubicBezTo>
                    <a:cubicBezTo>
                      <a:pt x="1" y="24"/>
                      <a:pt x="10" y="18"/>
                      <a:pt x="19" y="12"/>
                    </a:cubicBezTo>
                    <a:cubicBezTo>
                      <a:pt x="27" y="6"/>
                      <a:pt x="35" y="0"/>
                      <a:pt x="3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9" name="Freeform 6093">
                <a:extLst>
                  <a:ext uri="{FF2B5EF4-FFF2-40B4-BE49-F238E27FC236}">
                    <a16:creationId xmlns:a16="http://schemas.microsoft.com/office/drawing/2014/main" id="{428D3B33-EF81-46B1-9D72-670FC3926F1C}"/>
                  </a:ext>
                </a:extLst>
              </p:cNvPr>
              <p:cNvSpPr>
                <a:spLocks/>
              </p:cNvSpPr>
              <p:nvPr/>
            </p:nvSpPr>
            <p:spPr bwMode="auto">
              <a:xfrm>
                <a:off x="2747" y="1895"/>
                <a:ext cx="13" cy="25"/>
              </a:xfrm>
              <a:custGeom>
                <a:avLst/>
                <a:gdLst>
                  <a:gd name="T0" fmla="*/ 17 w 22"/>
                  <a:gd name="T1" fmla="*/ 27 h 45"/>
                  <a:gd name="T2" fmla="*/ 13 w 22"/>
                  <a:gd name="T3" fmla="*/ 23 h 45"/>
                  <a:gd name="T4" fmla="*/ 22 w 22"/>
                  <a:gd name="T5" fmla="*/ 43 h 45"/>
                  <a:gd name="T6" fmla="*/ 18 w 22"/>
                  <a:gd name="T7" fmla="*/ 39 h 45"/>
                  <a:gd name="T8" fmla="*/ 6 w 22"/>
                  <a:gd name="T9" fmla="*/ 15 h 45"/>
                  <a:gd name="T10" fmla="*/ 0 w 22"/>
                  <a:gd name="T11" fmla="*/ 1 h 45"/>
                  <a:gd name="T12" fmla="*/ 8 w 22"/>
                  <a:gd name="T13" fmla="*/ 13 h 45"/>
                  <a:gd name="T14" fmla="*/ 5 w 22"/>
                  <a:gd name="T15" fmla="*/ 4 h 45"/>
                  <a:gd name="T16" fmla="*/ 17 w 22"/>
                  <a:gd name="T17"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5">
                    <a:moveTo>
                      <a:pt x="17" y="27"/>
                    </a:moveTo>
                    <a:cubicBezTo>
                      <a:pt x="21" y="38"/>
                      <a:pt x="14" y="25"/>
                      <a:pt x="13" y="23"/>
                    </a:cubicBezTo>
                    <a:cubicBezTo>
                      <a:pt x="13" y="27"/>
                      <a:pt x="18" y="32"/>
                      <a:pt x="22" y="43"/>
                    </a:cubicBezTo>
                    <a:cubicBezTo>
                      <a:pt x="21" y="45"/>
                      <a:pt x="15" y="28"/>
                      <a:pt x="18" y="39"/>
                    </a:cubicBezTo>
                    <a:cubicBezTo>
                      <a:pt x="13" y="30"/>
                      <a:pt x="7" y="11"/>
                      <a:pt x="6" y="15"/>
                    </a:cubicBezTo>
                    <a:cubicBezTo>
                      <a:pt x="5" y="12"/>
                      <a:pt x="3" y="7"/>
                      <a:pt x="0" y="1"/>
                    </a:cubicBezTo>
                    <a:cubicBezTo>
                      <a:pt x="1" y="0"/>
                      <a:pt x="5" y="6"/>
                      <a:pt x="8" y="13"/>
                    </a:cubicBezTo>
                    <a:cubicBezTo>
                      <a:pt x="11" y="20"/>
                      <a:pt x="11" y="15"/>
                      <a:pt x="5" y="4"/>
                    </a:cubicBezTo>
                    <a:cubicBezTo>
                      <a:pt x="9" y="6"/>
                      <a:pt x="13" y="22"/>
                      <a:pt x="1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0" name="Freeform 6094">
                <a:extLst>
                  <a:ext uri="{FF2B5EF4-FFF2-40B4-BE49-F238E27FC236}">
                    <a16:creationId xmlns:a16="http://schemas.microsoft.com/office/drawing/2014/main" id="{915EB6D3-49E6-4966-8F31-43A4B38DBEB8}"/>
                  </a:ext>
                </a:extLst>
              </p:cNvPr>
              <p:cNvSpPr>
                <a:spLocks/>
              </p:cNvSpPr>
              <p:nvPr/>
            </p:nvSpPr>
            <p:spPr bwMode="auto">
              <a:xfrm>
                <a:off x="2530" y="2578"/>
                <a:ext cx="16" cy="9"/>
              </a:xfrm>
              <a:custGeom>
                <a:avLst/>
                <a:gdLst>
                  <a:gd name="T0" fmla="*/ 27 w 27"/>
                  <a:gd name="T1" fmla="*/ 0 h 16"/>
                  <a:gd name="T2" fmla="*/ 0 w 27"/>
                  <a:gd name="T3" fmla="*/ 16 h 16"/>
                  <a:gd name="T4" fmla="*/ 12 w 27"/>
                  <a:gd name="T5" fmla="*/ 8 h 16"/>
                  <a:gd name="T6" fmla="*/ 27 w 27"/>
                  <a:gd name="T7" fmla="*/ 0 h 16"/>
                </a:gdLst>
                <a:ahLst/>
                <a:cxnLst>
                  <a:cxn ang="0">
                    <a:pos x="T0" y="T1"/>
                  </a:cxn>
                  <a:cxn ang="0">
                    <a:pos x="T2" y="T3"/>
                  </a:cxn>
                  <a:cxn ang="0">
                    <a:pos x="T4" y="T5"/>
                  </a:cxn>
                  <a:cxn ang="0">
                    <a:pos x="T6" y="T7"/>
                  </a:cxn>
                </a:cxnLst>
                <a:rect l="0" t="0" r="r" b="b"/>
                <a:pathLst>
                  <a:path w="27" h="16">
                    <a:moveTo>
                      <a:pt x="27" y="0"/>
                    </a:moveTo>
                    <a:cubicBezTo>
                      <a:pt x="21" y="5"/>
                      <a:pt x="6" y="13"/>
                      <a:pt x="0" y="16"/>
                    </a:cubicBezTo>
                    <a:cubicBezTo>
                      <a:pt x="2" y="14"/>
                      <a:pt x="7" y="11"/>
                      <a:pt x="12" y="8"/>
                    </a:cubicBezTo>
                    <a:cubicBezTo>
                      <a:pt x="18" y="5"/>
                      <a:pt x="24" y="2"/>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1" name="Freeform 6095">
                <a:extLst>
                  <a:ext uri="{FF2B5EF4-FFF2-40B4-BE49-F238E27FC236}">
                    <a16:creationId xmlns:a16="http://schemas.microsoft.com/office/drawing/2014/main" id="{3C456569-25DE-4BA7-8CAC-AA739CE0F519}"/>
                  </a:ext>
                </a:extLst>
              </p:cNvPr>
              <p:cNvSpPr>
                <a:spLocks/>
              </p:cNvSpPr>
              <p:nvPr/>
            </p:nvSpPr>
            <p:spPr bwMode="auto">
              <a:xfrm>
                <a:off x="2798" y="2067"/>
                <a:ext cx="3" cy="17"/>
              </a:xfrm>
              <a:custGeom>
                <a:avLst/>
                <a:gdLst>
                  <a:gd name="T0" fmla="*/ 3 w 5"/>
                  <a:gd name="T1" fmla="*/ 12 h 30"/>
                  <a:gd name="T2" fmla="*/ 0 w 5"/>
                  <a:gd name="T3" fmla="*/ 7 h 30"/>
                  <a:gd name="T4" fmla="*/ 3 w 5"/>
                  <a:gd name="T5" fmla="*/ 12 h 30"/>
                </a:gdLst>
                <a:ahLst/>
                <a:cxnLst>
                  <a:cxn ang="0">
                    <a:pos x="T0" y="T1"/>
                  </a:cxn>
                  <a:cxn ang="0">
                    <a:pos x="T2" y="T3"/>
                  </a:cxn>
                  <a:cxn ang="0">
                    <a:pos x="T4" y="T5"/>
                  </a:cxn>
                </a:cxnLst>
                <a:rect l="0" t="0" r="r" b="b"/>
                <a:pathLst>
                  <a:path w="5" h="30">
                    <a:moveTo>
                      <a:pt x="3" y="12"/>
                    </a:moveTo>
                    <a:cubicBezTo>
                      <a:pt x="5" y="30"/>
                      <a:pt x="1" y="19"/>
                      <a:pt x="0" y="7"/>
                    </a:cubicBezTo>
                    <a:cubicBezTo>
                      <a:pt x="1" y="0"/>
                      <a:pt x="2" y="17"/>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2" name="Freeform 6096">
                <a:extLst>
                  <a:ext uri="{FF2B5EF4-FFF2-40B4-BE49-F238E27FC236}">
                    <a16:creationId xmlns:a16="http://schemas.microsoft.com/office/drawing/2014/main" id="{1507D839-9C70-4C0C-93E0-AF47F6E2F420}"/>
                  </a:ext>
                </a:extLst>
              </p:cNvPr>
              <p:cNvSpPr>
                <a:spLocks/>
              </p:cNvSpPr>
              <p:nvPr/>
            </p:nvSpPr>
            <p:spPr bwMode="auto">
              <a:xfrm>
                <a:off x="2798" y="2126"/>
                <a:ext cx="4" cy="38"/>
              </a:xfrm>
              <a:custGeom>
                <a:avLst/>
                <a:gdLst>
                  <a:gd name="T0" fmla="*/ 5 w 6"/>
                  <a:gd name="T1" fmla="*/ 52 h 67"/>
                  <a:gd name="T2" fmla="*/ 4 w 6"/>
                  <a:gd name="T3" fmla="*/ 67 h 67"/>
                  <a:gd name="T4" fmla="*/ 1 w 6"/>
                  <a:gd name="T5" fmla="*/ 57 h 67"/>
                  <a:gd name="T6" fmla="*/ 1 w 6"/>
                  <a:gd name="T7" fmla="*/ 39 h 67"/>
                  <a:gd name="T8" fmla="*/ 2 w 6"/>
                  <a:gd name="T9" fmla="*/ 20 h 67"/>
                  <a:gd name="T10" fmla="*/ 2 w 6"/>
                  <a:gd name="T11" fmla="*/ 31 h 67"/>
                  <a:gd name="T12" fmla="*/ 3 w 6"/>
                  <a:gd name="T13" fmla="*/ 11 h 67"/>
                  <a:gd name="T14" fmla="*/ 6 w 6"/>
                  <a:gd name="T15" fmla="*/ 2 h 67"/>
                  <a:gd name="T16" fmla="*/ 5 w 6"/>
                  <a:gd name="T17" fmla="*/ 18 h 67"/>
                  <a:gd name="T18" fmla="*/ 3 w 6"/>
                  <a:gd name="T19" fmla="*/ 38 h 67"/>
                  <a:gd name="T20" fmla="*/ 5 w 6"/>
                  <a:gd name="T21"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7">
                    <a:moveTo>
                      <a:pt x="5" y="52"/>
                    </a:moveTo>
                    <a:cubicBezTo>
                      <a:pt x="5" y="58"/>
                      <a:pt x="4" y="60"/>
                      <a:pt x="4" y="67"/>
                    </a:cubicBezTo>
                    <a:cubicBezTo>
                      <a:pt x="2" y="64"/>
                      <a:pt x="4" y="47"/>
                      <a:pt x="1" y="57"/>
                    </a:cubicBezTo>
                    <a:cubicBezTo>
                      <a:pt x="2" y="49"/>
                      <a:pt x="3" y="28"/>
                      <a:pt x="1" y="39"/>
                    </a:cubicBezTo>
                    <a:cubicBezTo>
                      <a:pt x="0" y="33"/>
                      <a:pt x="1" y="27"/>
                      <a:pt x="2" y="20"/>
                    </a:cubicBezTo>
                    <a:cubicBezTo>
                      <a:pt x="2" y="22"/>
                      <a:pt x="2" y="26"/>
                      <a:pt x="2" y="31"/>
                    </a:cubicBezTo>
                    <a:cubicBezTo>
                      <a:pt x="3" y="31"/>
                      <a:pt x="3" y="17"/>
                      <a:pt x="3" y="11"/>
                    </a:cubicBezTo>
                    <a:cubicBezTo>
                      <a:pt x="5" y="16"/>
                      <a:pt x="4" y="0"/>
                      <a:pt x="6" y="2"/>
                    </a:cubicBezTo>
                    <a:cubicBezTo>
                      <a:pt x="6" y="9"/>
                      <a:pt x="5" y="13"/>
                      <a:pt x="5" y="18"/>
                    </a:cubicBezTo>
                    <a:cubicBezTo>
                      <a:pt x="4" y="22"/>
                      <a:pt x="4" y="27"/>
                      <a:pt x="3" y="38"/>
                    </a:cubicBezTo>
                    <a:cubicBezTo>
                      <a:pt x="5" y="38"/>
                      <a:pt x="4" y="51"/>
                      <a:pt x="5"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3" name="Freeform 6097">
                <a:extLst>
                  <a:ext uri="{FF2B5EF4-FFF2-40B4-BE49-F238E27FC236}">
                    <a16:creationId xmlns:a16="http://schemas.microsoft.com/office/drawing/2014/main" id="{97853AE3-B981-42AA-8D6E-634C2EB6C2EA}"/>
                  </a:ext>
                </a:extLst>
              </p:cNvPr>
              <p:cNvSpPr>
                <a:spLocks/>
              </p:cNvSpPr>
              <p:nvPr/>
            </p:nvSpPr>
            <p:spPr bwMode="auto">
              <a:xfrm>
                <a:off x="2794" y="2194"/>
                <a:ext cx="2" cy="17"/>
              </a:xfrm>
              <a:custGeom>
                <a:avLst/>
                <a:gdLst>
                  <a:gd name="T0" fmla="*/ 2 w 3"/>
                  <a:gd name="T1" fmla="*/ 29 h 29"/>
                  <a:gd name="T2" fmla="*/ 0 w 3"/>
                  <a:gd name="T3" fmla="*/ 23 h 29"/>
                  <a:gd name="T4" fmla="*/ 3 w 3"/>
                  <a:gd name="T5" fmla="*/ 0 h 29"/>
                  <a:gd name="T6" fmla="*/ 3 w 3"/>
                  <a:gd name="T7" fmla="*/ 12 h 29"/>
                  <a:gd name="T8" fmla="*/ 2 w 3"/>
                  <a:gd name="T9" fmla="*/ 29 h 29"/>
                </a:gdLst>
                <a:ahLst/>
                <a:cxnLst>
                  <a:cxn ang="0">
                    <a:pos x="T0" y="T1"/>
                  </a:cxn>
                  <a:cxn ang="0">
                    <a:pos x="T2" y="T3"/>
                  </a:cxn>
                  <a:cxn ang="0">
                    <a:pos x="T4" y="T5"/>
                  </a:cxn>
                  <a:cxn ang="0">
                    <a:pos x="T6" y="T7"/>
                  </a:cxn>
                  <a:cxn ang="0">
                    <a:pos x="T8" y="T9"/>
                  </a:cxn>
                </a:cxnLst>
                <a:rect l="0" t="0" r="r" b="b"/>
                <a:pathLst>
                  <a:path w="3" h="29">
                    <a:moveTo>
                      <a:pt x="2" y="29"/>
                    </a:moveTo>
                    <a:cubicBezTo>
                      <a:pt x="0" y="27"/>
                      <a:pt x="3" y="14"/>
                      <a:pt x="0" y="23"/>
                    </a:cubicBezTo>
                    <a:cubicBezTo>
                      <a:pt x="2" y="9"/>
                      <a:pt x="1" y="12"/>
                      <a:pt x="3" y="0"/>
                    </a:cubicBezTo>
                    <a:cubicBezTo>
                      <a:pt x="3" y="6"/>
                      <a:pt x="3" y="8"/>
                      <a:pt x="3" y="12"/>
                    </a:cubicBezTo>
                    <a:cubicBezTo>
                      <a:pt x="3" y="15"/>
                      <a:pt x="3" y="19"/>
                      <a:pt x="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4" name="Freeform 6098">
                <a:extLst>
                  <a:ext uri="{FF2B5EF4-FFF2-40B4-BE49-F238E27FC236}">
                    <a16:creationId xmlns:a16="http://schemas.microsoft.com/office/drawing/2014/main" id="{1E71FDCC-CCCE-4B23-96F9-9F83CE5683A9}"/>
                  </a:ext>
                </a:extLst>
              </p:cNvPr>
              <p:cNvSpPr>
                <a:spLocks/>
              </p:cNvSpPr>
              <p:nvPr/>
            </p:nvSpPr>
            <p:spPr bwMode="auto">
              <a:xfrm>
                <a:off x="2654" y="1763"/>
                <a:ext cx="11" cy="12"/>
              </a:xfrm>
              <a:custGeom>
                <a:avLst/>
                <a:gdLst>
                  <a:gd name="T0" fmla="*/ 1 w 19"/>
                  <a:gd name="T1" fmla="*/ 0 h 22"/>
                  <a:gd name="T2" fmla="*/ 16 w 19"/>
                  <a:gd name="T3" fmla="*/ 17 h 22"/>
                  <a:gd name="T4" fmla="*/ 11 w 19"/>
                  <a:gd name="T5" fmla="*/ 13 h 22"/>
                  <a:gd name="T6" fmla="*/ 1 w 19"/>
                  <a:gd name="T7" fmla="*/ 0 h 22"/>
                </a:gdLst>
                <a:ahLst/>
                <a:cxnLst>
                  <a:cxn ang="0">
                    <a:pos x="T0" y="T1"/>
                  </a:cxn>
                  <a:cxn ang="0">
                    <a:pos x="T2" y="T3"/>
                  </a:cxn>
                  <a:cxn ang="0">
                    <a:pos x="T4" y="T5"/>
                  </a:cxn>
                  <a:cxn ang="0">
                    <a:pos x="T6" y="T7"/>
                  </a:cxn>
                </a:cxnLst>
                <a:rect l="0" t="0" r="r" b="b"/>
                <a:pathLst>
                  <a:path w="19" h="22">
                    <a:moveTo>
                      <a:pt x="1" y="0"/>
                    </a:moveTo>
                    <a:cubicBezTo>
                      <a:pt x="6" y="6"/>
                      <a:pt x="11" y="11"/>
                      <a:pt x="16" y="17"/>
                    </a:cubicBezTo>
                    <a:cubicBezTo>
                      <a:pt x="19" y="22"/>
                      <a:pt x="8" y="8"/>
                      <a:pt x="11" y="13"/>
                    </a:cubicBezTo>
                    <a:cubicBezTo>
                      <a:pt x="8" y="9"/>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5" name="Freeform 6099">
                <a:extLst>
                  <a:ext uri="{FF2B5EF4-FFF2-40B4-BE49-F238E27FC236}">
                    <a16:creationId xmlns:a16="http://schemas.microsoft.com/office/drawing/2014/main" id="{0F47BBDF-9932-4A90-BBA5-A33D7F3BE066}"/>
                  </a:ext>
                </a:extLst>
              </p:cNvPr>
              <p:cNvSpPr>
                <a:spLocks/>
              </p:cNvSpPr>
              <p:nvPr/>
            </p:nvSpPr>
            <p:spPr bwMode="auto">
              <a:xfrm>
                <a:off x="2771" y="2283"/>
                <a:ext cx="6" cy="15"/>
              </a:xfrm>
              <a:custGeom>
                <a:avLst/>
                <a:gdLst>
                  <a:gd name="T0" fmla="*/ 1 w 10"/>
                  <a:gd name="T1" fmla="*/ 26 h 26"/>
                  <a:gd name="T2" fmla="*/ 9 w 10"/>
                  <a:gd name="T3" fmla="*/ 1 h 26"/>
                  <a:gd name="T4" fmla="*/ 6 w 10"/>
                  <a:gd name="T5" fmla="*/ 11 h 26"/>
                  <a:gd name="T6" fmla="*/ 1 w 10"/>
                  <a:gd name="T7" fmla="*/ 26 h 26"/>
                </a:gdLst>
                <a:ahLst/>
                <a:cxnLst>
                  <a:cxn ang="0">
                    <a:pos x="T0" y="T1"/>
                  </a:cxn>
                  <a:cxn ang="0">
                    <a:pos x="T2" y="T3"/>
                  </a:cxn>
                  <a:cxn ang="0">
                    <a:pos x="T4" y="T5"/>
                  </a:cxn>
                  <a:cxn ang="0">
                    <a:pos x="T6" y="T7"/>
                  </a:cxn>
                </a:cxnLst>
                <a:rect l="0" t="0" r="r" b="b"/>
                <a:pathLst>
                  <a:path w="10" h="26">
                    <a:moveTo>
                      <a:pt x="1" y="26"/>
                    </a:moveTo>
                    <a:cubicBezTo>
                      <a:pt x="0" y="23"/>
                      <a:pt x="5" y="14"/>
                      <a:pt x="9" y="1"/>
                    </a:cubicBezTo>
                    <a:cubicBezTo>
                      <a:pt x="10" y="0"/>
                      <a:pt x="8" y="6"/>
                      <a:pt x="6" y="11"/>
                    </a:cubicBezTo>
                    <a:cubicBezTo>
                      <a:pt x="5" y="17"/>
                      <a:pt x="2" y="24"/>
                      <a:pt x="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6" name="Freeform 6100">
                <a:extLst>
                  <a:ext uri="{FF2B5EF4-FFF2-40B4-BE49-F238E27FC236}">
                    <a16:creationId xmlns:a16="http://schemas.microsoft.com/office/drawing/2014/main" id="{CC04DF43-7D7C-43D0-9B6A-EB8BECD825CB}"/>
                  </a:ext>
                </a:extLst>
              </p:cNvPr>
              <p:cNvSpPr>
                <a:spLocks/>
              </p:cNvSpPr>
              <p:nvPr/>
            </p:nvSpPr>
            <p:spPr bwMode="auto">
              <a:xfrm>
                <a:off x="2736" y="2361"/>
                <a:ext cx="8" cy="15"/>
              </a:xfrm>
              <a:custGeom>
                <a:avLst/>
                <a:gdLst>
                  <a:gd name="T0" fmla="*/ 14 w 14"/>
                  <a:gd name="T1" fmla="*/ 0 h 25"/>
                  <a:gd name="T2" fmla="*/ 7 w 14"/>
                  <a:gd name="T3" fmla="*/ 14 h 25"/>
                  <a:gd name="T4" fmla="*/ 13 w 14"/>
                  <a:gd name="T5" fmla="*/ 1 h 25"/>
                  <a:gd name="T6" fmla="*/ 14 w 14"/>
                  <a:gd name="T7" fmla="*/ 0 h 25"/>
                </a:gdLst>
                <a:ahLst/>
                <a:cxnLst>
                  <a:cxn ang="0">
                    <a:pos x="T0" y="T1"/>
                  </a:cxn>
                  <a:cxn ang="0">
                    <a:pos x="T2" y="T3"/>
                  </a:cxn>
                  <a:cxn ang="0">
                    <a:pos x="T4" y="T5"/>
                  </a:cxn>
                  <a:cxn ang="0">
                    <a:pos x="T6" y="T7"/>
                  </a:cxn>
                </a:cxnLst>
                <a:rect l="0" t="0" r="r" b="b"/>
                <a:pathLst>
                  <a:path w="14" h="25">
                    <a:moveTo>
                      <a:pt x="14" y="0"/>
                    </a:moveTo>
                    <a:cubicBezTo>
                      <a:pt x="12" y="7"/>
                      <a:pt x="7" y="12"/>
                      <a:pt x="7" y="14"/>
                    </a:cubicBezTo>
                    <a:cubicBezTo>
                      <a:pt x="0" y="25"/>
                      <a:pt x="10" y="6"/>
                      <a:pt x="13" y="1"/>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7" name="Freeform 6101">
                <a:extLst>
                  <a:ext uri="{FF2B5EF4-FFF2-40B4-BE49-F238E27FC236}">
                    <a16:creationId xmlns:a16="http://schemas.microsoft.com/office/drawing/2014/main" id="{C301469A-B2C4-4C75-A632-C3A0FE7D8D85}"/>
                  </a:ext>
                </a:extLst>
              </p:cNvPr>
              <p:cNvSpPr>
                <a:spLocks/>
              </p:cNvSpPr>
              <p:nvPr/>
            </p:nvSpPr>
            <p:spPr bwMode="auto">
              <a:xfrm>
                <a:off x="2797" y="2170"/>
                <a:ext cx="2" cy="13"/>
              </a:xfrm>
              <a:custGeom>
                <a:avLst/>
                <a:gdLst>
                  <a:gd name="T0" fmla="*/ 2 w 3"/>
                  <a:gd name="T1" fmla="*/ 0 h 24"/>
                  <a:gd name="T2" fmla="*/ 1 w 3"/>
                  <a:gd name="T3" fmla="*/ 23 h 24"/>
                  <a:gd name="T4" fmla="*/ 1 w 3"/>
                  <a:gd name="T5" fmla="*/ 15 h 24"/>
                  <a:gd name="T6" fmla="*/ 1 w 3"/>
                  <a:gd name="T7" fmla="*/ 5 h 24"/>
                  <a:gd name="T8" fmla="*/ 2 w 3"/>
                  <a:gd name="T9" fmla="*/ 0 h 24"/>
                </a:gdLst>
                <a:ahLst/>
                <a:cxnLst>
                  <a:cxn ang="0">
                    <a:pos x="T0" y="T1"/>
                  </a:cxn>
                  <a:cxn ang="0">
                    <a:pos x="T2" y="T3"/>
                  </a:cxn>
                  <a:cxn ang="0">
                    <a:pos x="T4" y="T5"/>
                  </a:cxn>
                  <a:cxn ang="0">
                    <a:pos x="T6" y="T7"/>
                  </a:cxn>
                  <a:cxn ang="0">
                    <a:pos x="T8" y="T9"/>
                  </a:cxn>
                </a:cxnLst>
                <a:rect l="0" t="0" r="r" b="b"/>
                <a:pathLst>
                  <a:path w="3" h="24">
                    <a:moveTo>
                      <a:pt x="2" y="0"/>
                    </a:moveTo>
                    <a:cubicBezTo>
                      <a:pt x="3" y="0"/>
                      <a:pt x="1" y="17"/>
                      <a:pt x="1" y="23"/>
                    </a:cubicBezTo>
                    <a:cubicBezTo>
                      <a:pt x="0" y="24"/>
                      <a:pt x="0" y="20"/>
                      <a:pt x="1" y="15"/>
                    </a:cubicBezTo>
                    <a:cubicBezTo>
                      <a:pt x="1" y="11"/>
                      <a:pt x="1" y="5"/>
                      <a:pt x="1" y="5"/>
                    </a:cubicBezTo>
                    <a:cubicBezTo>
                      <a:pt x="2" y="5"/>
                      <a:pt x="2"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8" name="Freeform 6102">
                <a:extLst>
                  <a:ext uri="{FF2B5EF4-FFF2-40B4-BE49-F238E27FC236}">
                    <a16:creationId xmlns:a16="http://schemas.microsoft.com/office/drawing/2014/main" id="{61197F39-90EB-4DD5-8282-22E0FBF66058}"/>
                  </a:ext>
                </a:extLst>
              </p:cNvPr>
              <p:cNvSpPr>
                <a:spLocks/>
              </p:cNvSpPr>
              <p:nvPr/>
            </p:nvSpPr>
            <p:spPr bwMode="auto">
              <a:xfrm>
                <a:off x="2698" y="2422"/>
                <a:ext cx="10" cy="12"/>
              </a:xfrm>
              <a:custGeom>
                <a:avLst/>
                <a:gdLst>
                  <a:gd name="T0" fmla="*/ 17 w 17"/>
                  <a:gd name="T1" fmla="*/ 1 h 20"/>
                  <a:gd name="T2" fmla="*/ 0 w 17"/>
                  <a:gd name="T3" fmla="*/ 20 h 20"/>
                  <a:gd name="T4" fmla="*/ 17 w 17"/>
                  <a:gd name="T5" fmla="*/ 1 h 20"/>
                </a:gdLst>
                <a:ahLst/>
                <a:cxnLst>
                  <a:cxn ang="0">
                    <a:pos x="T0" y="T1"/>
                  </a:cxn>
                  <a:cxn ang="0">
                    <a:pos x="T2" y="T3"/>
                  </a:cxn>
                  <a:cxn ang="0">
                    <a:pos x="T4" y="T5"/>
                  </a:cxn>
                </a:cxnLst>
                <a:rect l="0" t="0" r="r" b="b"/>
                <a:pathLst>
                  <a:path w="17" h="20">
                    <a:moveTo>
                      <a:pt x="17" y="1"/>
                    </a:moveTo>
                    <a:cubicBezTo>
                      <a:pt x="10" y="10"/>
                      <a:pt x="4" y="16"/>
                      <a:pt x="0" y="20"/>
                    </a:cubicBezTo>
                    <a:cubicBezTo>
                      <a:pt x="6" y="13"/>
                      <a:pt x="15"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9" name="Freeform 6103">
                <a:extLst>
                  <a:ext uri="{FF2B5EF4-FFF2-40B4-BE49-F238E27FC236}">
                    <a16:creationId xmlns:a16="http://schemas.microsoft.com/office/drawing/2014/main" id="{EEC8C965-3951-4A70-A901-0FE7F0F2BF6C}"/>
                  </a:ext>
                </a:extLst>
              </p:cNvPr>
              <p:cNvSpPr>
                <a:spLocks/>
              </p:cNvSpPr>
              <p:nvPr/>
            </p:nvSpPr>
            <p:spPr bwMode="auto">
              <a:xfrm>
                <a:off x="2710" y="2408"/>
                <a:ext cx="6" cy="11"/>
              </a:xfrm>
              <a:custGeom>
                <a:avLst/>
                <a:gdLst>
                  <a:gd name="T0" fmla="*/ 9 w 11"/>
                  <a:gd name="T1" fmla="*/ 7 h 20"/>
                  <a:gd name="T2" fmla="*/ 0 w 11"/>
                  <a:gd name="T3" fmla="*/ 20 h 20"/>
                  <a:gd name="T4" fmla="*/ 5 w 11"/>
                  <a:gd name="T5" fmla="*/ 10 h 20"/>
                  <a:gd name="T6" fmla="*/ 9 w 11"/>
                  <a:gd name="T7" fmla="*/ 7 h 20"/>
                </a:gdLst>
                <a:ahLst/>
                <a:cxnLst>
                  <a:cxn ang="0">
                    <a:pos x="T0" y="T1"/>
                  </a:cxn>
                  <a:cxn ang="0">
                    <a:pos x="T2" y="T3"/>
                  </a:cxn>
                  <a:cxn ang="0">
                    <a:pos x="T4" y="T5"/>
                  </a:cxn>
                  <a:cxn ang="0">
                    <a:pos x="T6" y="T7"/>
                  </a:cxn>
                </a:cxnLst>
                <a:rect l="0" t="0" r="r" b="b"/>
                <a:pathLst>
                  <a:path w="11" h="20">
                    <a:moveTo>
                      <a:pt x="9" y="7"/>
                    </a:moveTo>
                    <a:cubicBezTo>
                      <a:pt x="6" y="11"/>
                      <a:pt x="3" y="15"/>
                      <a:pt x="0" y="20"/>
                    </a:cubicBezTo>
                    <a:cubicBezTo>
                      <a:pt x="2" y="16"/>
                      <a:pt x="5" y="11"/>
                      <a:pt x="5" y="10"/>
                    </a:cubicBezTo>
                    <a:cubicBezTo>
                      <a:pt x="11" y="0"/>
                      <a:pt x="8" y="6"/>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0" name="Freeform 6104">
                <a:extLst>
                  <a:ext uri="{FF2B5EF4-FFF2-40B4-BE49-F238E27FC236}">
                    <a16:creationId xmlns:a16="http://schemas.microsoft.com/office/drawing/2014/main" id="{9B1B2EC9-AD5E-4189-82A1-39DE281B28A1}"/>
                  </a:ext>
                </a:extLst>
              </p:cNvPr>
              <p:cNvSpPr>
                <a:spLocks/>
              </p:cNvSpPr>
              <p:nvPr/>
            </p:nvSpPr>
            <p:spPr bwMode="auto">
              <a:xfrm>
                <a:off x="2603" y="2525"/>
                <a:ext cx="11" cy="9"/>
              </a:xfrm>
              <a:custGeom>
                <a:avLst/>
                <a:gdLst>
                  <a:gd name="T0" fmla="*/ 8 w 19"/>
                  <a:gd name="T1" fmla="*/ 12 h 17"/>
                  <a:gd name="T2" fmla="*/ 1 w 19"/>
                  <a:gd name="T3" fmla="*/ 17 h 17"/>
                  <a:gd name="T4" fmla="*/ 0 w 19"/>
                  <a:gd name="T5" fmla="*/ 17 h 17"/>
                  <a:gd name="T6" fmla="*/ 8 w 19"/>
                  <a:gd name="T7" fmla="*/ 9 h 17"/>
                  <a:gd name="T8" fmla="*/ 8 w 19"/>
                  <a:gd name="T9" fmla="*/ 12 h 17"/>
                </a:gdLst>
                <a:ahLst/>
                <a:cxnLst>
                  <a:cxn ang="0">
                    <a:pos x="T0" y="T1"/>
                  </a:cxn>
                  <a:cxn ang="0">
                    <a:pos x="T2" y="T3"/>
                  </a:cxn>
                  <a:cxn ang="0">
                    <a:pos x="T4" y="T5"/>
                  </a:cxn>
                  <a:cxn ang="0">
                    <a:pos x="T6" y="T7"/>
                  </a:cxn>
                  <a:cxn ang="0">
                    <a:pos x="T8" y="T9"/>
                  </a:cxn>
                </a:cxnLst>
                <a:rect l="0" t="0" r="r" b="b"/>
                <a:pathLst>
                  <a:path w="19" h="17">
                    <a:moveTo>
                      <a:pt x="8" y="12"/>
                    </a:moveTo>
                    <a:cubicBezTo>
                      <a:pt x="6" y="14"/>
                      <a:pt x="5" y="14"/>
                      <a:pt x="1" y="17"/>
                    </a:cubicBezTo>
                    <a:cubicBezTo>
                      <a:pt x="0" y="17"/>
                      <a:pt x="0" y="17"/>
                      <a:pt x="0" y="17"/>
                    </a:cubicBezTo>
                    <a:cubicBezTo>
                      <a:pt x="7" y="11"/>
                      <a:pt x="10" y="8"/>
                      <a:pt x="8" y="9"/>
                    </a:cubicBezTo>
                    <a:cubicBezTo>
                      <a:pt x="19" y="0"/>
                      <a:pt x="5"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1" name="Freeform 6105">
                <a:extLst>
                  <a:ext uri="{FF2B5EF4-FFF2-40B4-BE49-F238E27FC236}">
                    <a16:creationId xmlns:a16="http://schemas.microsoft.com/office/drawing/2014/main" id="{1BC3FB15-4A70-4219-A52F-DA39B8B1FD39}"/>
                  </a:ext>
                </a:extLst>
              </p:cNvPr>
              <p:cNvSpPr>
                <a:spLocks/>
              </p:cNvSpPr>
              <p:nvPr/>
            </p:nvSpPr>
            <p:spPr bwMode="auto">
              <a:xfrm>
                <a:off x="2759" y="2309"/>
                <a:ext cx="7" cy="18"/>
              </a:xfrm>
              <a:custGeom>
                <a:avLst/>
                <a:gdLst>
                  <a:gd name="T0" fmla="*/ 12 w 12"/>
                  <a:gd name="T1" fmla="*/ 0 h 31"/>
                  <a:gd name="T2" fmla="*/ 7 w 12"/>
                  <a:gd name="T3" fmla="*/ 17 h 31"/>
                  <a:gd name="T4" fmla="*/ 0 w 12"/>
                  <a:gd name="T5" fmla="*/ 29 h 31"/>
                  <a:gd name="T6" fmla="*/ 12 w 12"/>
                  <a:gd name="T7" fmla="*/ 0 h 31"/>
                </a:gdLst>
                <a:ahLst/>
                <a:cxnLst>
                  <a:cxn ang="0">
                    <a:pos x="T0" y="T1"/>
                  </a:cxn>
                  <a:cxn ang="0">
                    <a:pos x="T2" y="T3"/>
                  </a:cxn>
                  <a:cxn ang="0">
                    <a:pos x="T4" y="T5"/>
                  </a:cxn>
                  <a:cxn ang="0">
                    <a:pos x="T6" y="T7"/>
                  </a:cxn>
                </a:cxnLst>
                <a:rect l="0" t="0" r="r" b="b"/>
                <a:pathLst>
                  <a:path w="12" h="31">
                    <a:moveTo>
                      <a:pt x="12" y="0"/>
                    </a:moveTo>
                    <a:cubicBezTo>
                      <a:pt x="12" y="1"/>
                      <a:pt x="10" y="9"/>
                      <a:pt x="7" y="17"/>
                    </a:cubicBezTo>
                    <a:cubicBezTo>
                      <a:pt x="4" y="24"/>
                      <a:pt x="1" y="31"/>
                      <a:pt x="0" y="29"/>
                    </a:cubicBezTo>
                    <a:cubicBezTo>
                      <a:pt x="5" y="21"/>
                      <a:pt x="8" y="9"/>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2" name="Freeform 6106">
                <a:extLst>
                  <a:ext uri="{FF2B5EF4-FFF2-40B4-BE49-F238E27FC236}">
                    <a16:creationId xmlns:a16="http://schemas.microsoft.com/office/drawing/2014/main" id="{1535FB58-D4A8-40A4-BB92-C3A2B6FC34FE}"/>
                  </a:ext>
                </a:extLst>
              </p:cNvPr>
              <p:cNvSpPr>
                <a:spLocks/>
              </p:cNvSpPr>
              <p:nvPr/>
            </p:nvSpPr>
            <p:spPr bwMode="auto">
              <a:xfrm>
                <a:off x="2752" y="2328"/>
                <a:ext cx="7" cy="16"/>
              </a:xfrm>
              <a:custGeom>
                <a:avLst/>
                <a:gdLst>
                  <a:gd name="T0" fmla="*/ 12 w 13"/>
                  <a:gd name="T1" fmla="*/ 0 h 28"/>
                  <a:gd name="T2" fmla="*/ 0 w 13"/>
                  <a:gd name="T3" fmla="*/ 28 h 28"/>
                  <a:gd name="T4" fmla="*/ 12 w 13"/>
                  <a:gd name="T5" fmla="*/ 0 h 28"/>
                </a:gdLst>
                <a:ahLst/>
                <a:cxnLst>
                  <a:cxn ang="0">
                    <a:pos x="T0" y="T1"/>
                  </a:cxn>
                  <a:cxn ang="0">
                    <a:pos x="T2" y="T3"/>
                  </a:cxn>
                  <a:cxn ang="0">
                    <a:pos x="T4" y="T5"/>
                  </a:cxn>
                </a:cxnLst>
                <a:rect l="0" t="0" r="r" b="b"/>
                <a:pathLst>
                  <a:path w="13" h="28">
                    <a:moveTo>
                      <a:pt x="12" y="0"/>
                    </a:moveTo>
                    <a:cubicBezTo>
                      <a:pt x="13" y="2"/>
                      <a:pt x="4" y="20"/>
                      <a:pt x="0" y="28"/>
                    </a:cubicBezTo>
                    <a:cubicBezTo>
                      <a:pt x="3" y="22"/>
                      <a:pt x="8" y="7"/>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3" name="Freeform 6107">
                <a:extLst>
                  <a:ext uri="{FF2B5EF4-FFF2-40B4-BE49-F238E27FC236}">
                    <a16:creationId xmlns:a16="http://schemas.microsoft.com/office/drawing/2014/main" id="{92B78333-2CAE-4E43-81C7-4AB021A5372E}"/>
                  </a:ext>
                </a:extLst>
              </p:cNvPr>
              <p:cNvSpPr>
                <a:spLocks/>
              </p:cNvSpPr>
              <p:nvPr/>
            </p:nvSpPr>
            <p:spPr bwMode="auto">
              <a:xfrm>
                <a:off x="2396" y="2632"/>
                <a:ext cx="21" cy="5"/>
              </a:xfrm>
              <a:custGeom>
                <a:avLst/>
                <a:gdLst>
                  <a:gd name="T0" fmla="*/ 38 w 38"/>
                  <a:gd name="T1" fmla="*/ 1 h 10"/>
                  <a:gd name="T2" fmla="*/ 27 w 38"/>
                  <a:gd name="T3" fmla="*/ 1 h 10"/>
                  <a:gd name="T4" fmla="*/ 38 w 38"/>
                  <a:gd name="T5" fmla="*/ 1 h 10"/>
                </a:gdLst>
                <a:ahLst/>
                <a:cxnLst>
                  <a:cxn ang="0">
                    <a:pos x="T0" y="T1"/>
                  </a:cxn>
                  <a:cxn ang="0">
                    <a:pos x="T2" y="T3"/>
                  </a:cxn>
                  <a:cxn ang="0">
                    <a:pos x="T4" y="T5"/>
                  </a:cxn>
                </a:cxnLst>
                <a:rect l="0" t="0" r="r" b="b"/>
                <a:pathLst>
                  <a:path w="38" h="10">
                    <a:moveTo>
                      <a:pt x="38" y="1"/>
                    </a:moveTo>
                    <a:cubicBezTo>
                      <a:pt x="25" y="2"/>
                      <a:pt x="0" y="10"/>
                      <a:pt x="27" y="1"/>
                    </a:cubicBezTo>
                    <a:cubicBezTo>
                      <a:pt x="33" y="0"/>
                      <a:pt x="36" y="0"/>
                      <a:pt x="3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4" name="Freeform 6108">
                <a:extLst>
                  <a:ext uri="{FF2B5EF4-FFF2-40B4-BE49-F238E27FC236}">
                    <a16:creationId xmlns:a16="http://schemas.microsoft.com/office/drawing/2014/main" id="{988FD15B-D8BD-4FDB-B8A8-BE00F2C2595E}"/>
                  </a:ext>
                </a:extLst>
              </p:cNvPr>
              <p:cNvSpPr>
                <a:spLocks/>
              </p:cNvSpPr>
              <p:nvPr/>
            </p:nvSpPr>
            <p:spPr bwMode="auto">
              <a:xfrm>
                <a:off x="2390" y="1623"/>
                <a:ext cx="26" cy="6"/>
              </a:xfrm>
              <a:custGeom>
                <a:avLst/>
                <a:gdLst>
                  <a:gd name="T0" fmla="*/ 46 w 46"/>
                  <a:gd name="T1" fmla="*/ 9 h 11"/>
                  <a:gd name="T2" fmla="*/ 18 w 46"/>
                  <a:gd name="T3" fmla="*/ 4 h 11"/>
                  <a:gd name="T4" fmla="*/ 0 w 46"/>
                  <a:gd name="T5" fmla="*/ 2 h 11"/>
                  <a:gd name="T6" fmla="*/ 3 w 46"/>
                  <a:gd name="T7" fmla="*/ 0 h 11"/>
                  <a:gd name="T8" fmla="*/ 46 w 46"/>
                  <a:gd name="T9" fmla="*/ 9 h 11"/>
                </a:gdLst>
                <a:ahLst/>
                <a:cxnLst>
                  <a:cxn ang="0">
                    <a:pos x="T0" y="T1"/>
                  </a:cxn>
                  <a:cxn ang="0">
                    <a:pos x="T2" y="T3"/>
                  </a:cxn>
                  <a:cxn ang="0">
                    <a:pos x="T4" y="T5"/>
                  </a:cxn>
                  <a:cxn ang="0">
                    <a:pos x="T6" y="T7"/>
                  </a:cxn>
                  <a:cxn ang="0">
                    <a:pos x="T8" y="T9"/>
                  </a:cxn>
                </a:cxnLst>
                <a:rect l="0" t="0" r="r" b="b"/>
                <a:pathLst>
                  <a:path w="46" h="11">
                    <a:moveTo>
                      <a:pt x="46" y="9"/>
                    </a:moveTo>
                    <a:cubicBezTo>
                      <a:pt x="46" y="11"/>
                      <a:pt x="27" y="6"/>
                      <a:pt x="18" y="4"/>
                    </a:cubicBezTo>
                    <a:cubicBezTo>
                      <a:pt x="6" y="1"/>
                      <a:pt x="17" y="6"/>
                      <a:pt x="0" y="2"/>
                    </a:cubicBezTo>
                    <a:cubicBezTo>
                      <a:pt x="4" y="2"/>
                      <a:pt x="13" y="2"/>
                      <a:pt x="3" y="0"/>
                    </a:cubicBezTo>
                    <a:cubicBezTo>
                      <a:pt x="16" y="2"/>
                      <a:pt x="29" y="5"/>
                      <a:pt x="4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5" name="Freeform 6109">
                <a:extLst>
                  <a:ext uri="{FF2B5EF4-FFF2-40B4-BE49-F238E27FC236}">
                    <a16:creationId xmlns:a16="http://schemas.microsoft.com/office/drawing/2014/main" id="{91B93404-40DB-4505-83AB-A34F33816518}"/>
                  </a:ext>
                </a:extLst>
              </p:cNvPr>
              <p:cNvSpPr>
                <a:spLocks/>
              </p:cNvSpPr>
              <p:nvPr/>
            </p:nvSpPr>
            <p:spPr bwMode="auto">
              <a:xfrm>
                <a:off x="2440" y="1634"/>
                <a:ext cx="20" cy="7"/>
              </a:xfrm>
              <a:custGeom>
                <a:avLst/>
                <a:gdLst>
                  <a:gd name="T0" fmla="*/ 35 w 35"/>
                  <a:gd name="T1" fmla="*/ 12 h 12"/>
                  <a:gd name="T2" fmla="*/ 19 w 35"/>
                  <a:gd name="T3" fmla="*/ 7 h 12"/>
                  <a:gd name="T4" fmla="*/ 1 w 35"/>
                  <a:gd name="T5" fmla="*/ 2 h 12"/>
                  <a:gd name="T6" fmla="*/ 14 w 35"/>
                  <a:gd name="T7" fmla="*/ 5 h 12"/>
                  <a:gd name="T8" fmla="*/ 35 w 35"/>
                  <a:gd name="T9" fmla="*/ 12 h 12"/>
                </a:gdLst>
                <a:ahLst/>
                <a:cxnLst>
                  <a:cxn ang="0">
                    <a:pos x="T0" y="T1"/>
                  </a:cxn>
                  <a:cxn ang="0">
                    <a:pos x="T2" y="T3"/>
                  </a:cxn>
                  <a:cxn ang="0">
                    <a:pos x="T4" y="T5"/>
                  </a:cxn>
                  <a:cxn ang="0">
                    <a:pos x="T6" y="T7"/>
                  </a:cxn>
                  <a:cxn ang="0">
                    <a:pos x="T8" y="T9"/>
                  </a:cxn>
                </a:cxnLst>
                <a:rect l="0" t="0" r="r" b="b"/>
                <a:pathLst>
                  <a:path w="35" h="12">
                    <a:moveTo>
                      <a:pt x="35" y="12"/>
                    </a:moveTo>
                    <a:cubicBezTo>
                      <a:pt x="34" y="12"/>
                      <a:pt x="26" y="10"/>
                      <a:pt x="19" y="7"/>
                    </a:cubicBezTo>
                    <a:cubicBezTo>
                      <a:pt x="11" y="5"/>
                      <a:pt x="3" y="2"/>
                      <a:pt x="1" y="2"/>
                    </a:cubicBezTo>
                    <a:cubicBezTo>
                      <a:pt x="0" y="0"/>
                      <a:pt x="6" y="2"/>
                      <a:pt x="14" y="5"/>
                    </a:cubicBezTo>
                    <a:cubicBezTo>
                      <a:pt x="21" y="7"/>
                      <a:pt x="30" y="10"/>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6" name="Freeform 6110">
                <a:extLst>
                  <a:ext uri="{FF2B5EF4-FFF2-40B4-BE49-F238E27FC236}">
                    <a16:creationId xmlns:a16="http://schemas.microsoft.com/office/drawing/2014/main" id="{DFDFDD94-80AE-4E0F-87A2-8DB3D4C3250A}"/>
                  </a:ext>
                </a:extLst>
              </p:cNvPr>
              <p:cNvSpPr>
                <a:spLocks/>
              </p:cNvSpPr>
              <p:nvPr/>
            </p:nvSpPr>
            <p:spPr bwMode="auto">
              <a:xfrm>
                <a:off x="2491" y="1654"/>
                <a:ext cx="13" cy="6"/>
              </a:xfrm>
              <a:custGeom>
                <a:avLst/>
                <a:gdLst>
                  <a:gd name="T0" fmla="*/ 21 w 22"/>
                  <a:gd name="T1" fmla="*/ 9 h 11"/>
                  <a:gd name="T2" fmla="*/ 7 w 22"/>
                  <a:gd name="T3" fmla="*/ 5 h 11"/>
                  <a:gd name="T4" fmla="*/ 0 w 22"/>
                  <a:gd name="T5" fmla="*/ 0 h 11"/>
                  <a:gd name="T6" fmla="*/ 21 w 22"/>
                  <a:gd name="T7" fmla="*/ 9 h 11"/>
                </a:gdLst>
                <a:ahLst/>
                <a:cxnLst>
                  <a:cxn ang="0">
                    <a:pos x="T0" y="T1"/>
                  </a:cxn>
                  <a:cxn ang="0">
                    <a:pos x="T2" y="T3"/>
                  </a:cxn>
                  <a:cxn ang="0">
                    <a:pos x="T4" y="T5"/>
                  </a:cxn>
                  <a:cxn ang="0">
                    <a:pos x="T6" y="T7"/>
                  </a:cxn>
                </a:cxnLst>
                <a:rect l="0" t="0" r="r" b="b"/>
                <a:pathLst>
                  <a:path w="22" h="11">
                    <a:moveTo>
                      <a:pt x="21" y="9"/>
                    </a:moveTo>
                    <a:cubicBezTo>
                      <a:pt x="22" y="11"/>
                      <a:pt x="8" y="4"/>
                      <a:pt x="7" y="5"/>
                    </a:cubicBezTo>
                    <a:cubicBezTo>
                      <a:pt x="3" y="3"/>
                      <a:pt x="0" y="1"/>
                      <a:pt x="0" y="0"/>
                    </a:cubicBezTo>
                    <a:cubicBezTo>
                      <a:pt x="7" y="2"/>
                      <a:pt x="10" y="5"/>
                      <a:pt x="2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7" name="Freeform 6111">
                <a:extLst>
                  <a:ext uri="{FF2B5EF4-FFF2-40B4-BE49-F238E27FC236}">
                    <a16:creationId xmlns:a16="http://schemas.microsoft.com/office/drawing/2014/main" id="{9F273CA8-229F-4B4F-BFF2-781E3A0DC9F1}"/>
                  </a:ext>
                </a:extLst>
              </p:cNvPr>
              <p:cNvSpPr>
                <a:spLocks/>
              </p:cNvSpPr>
              <p:nvPr/>
            </p:nvSpPr>
            <p:spPr bwMode="auto">
              <a:xfrm>
                <a:off x="2784" y="2005"/>
                <a:ext cx="8" cy="33"/>
              </a:xfrm>
              <a:custGeom>
                <a:avLst/>
                <a:gdLst>
                  <a:gd name="T0" fmla="*/ 10 w 13"/>
                  <a:gd name="T1" fmla="*/ 36 h 58"/>
                  <a:gd name="T2" fmla="*/ 10 w 13"/>
                  <a:gd name="T3" fmla="*/ 40 h 58"/>
                  <a:gd name="T4" fmla="*/ 12 w 13"/>
                  <a:gd name="T5" fmla="*/ 50 h 58"/>
                  <a:gd name="T6" fmla="*/ 12 w 13"/>
                  <a:gd name="T7" fmla="*/ 56 h 58"/>
                  <a:gd name="T8" fmla="*/ 8 w 13"/>
                  <a:gd name="T9" fmla="*/ 38 h 58"/>
                  <a:gd name="T10" fmla="*/ 6 w 13"/>
                  <a:gd name="T11" fmla="*/ 48 h 58"/>
                  <a:gd name="T12" fmla="*/ 3 w 13"/>
                  <a:gd name="T13" fmla="*/ 25 h 58"/>
                  <a:gd name="T14" fmla="*/ 7 w 13"/>
                  <a:gd name="T15" fmla="*/ 39 h 58"/>
                  <a:gd name="T16" fmla="*/ 0 w 13"/>
                  <a:gd name="T17" fmla="*/ 5 h 58"/>
                  <a:gd name="T18" fmla="*/ 1 w 13"/>
                  <a:gd name="T19" fmla="*/ 0 h 58"/>
                  <a:gd name="T20" fmla="*/ 6 w 13"/>
                  <a:gd name="T21" fmla="*/ 20 h 58"/>
                  <a:gd name="T22" fmla="*/ 10 w 13"/>
                  <a:gd name="T23"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58">
                    <a:moveTo>
                      <a:pt x="10" y="36"/>
                    </a:moveTo>
                    <a:cubicBezTo>
                      <a:pt x="11" y="37"/>
                      <a:pt x="11" y="40"/>
                      <a:pt x="10" y="40"/>
                    </a:cubicBezTo>
                    <a:cubicBezTo>
                      <a:pt x="10" y="40"/>
                      <a:pt x="11" y="45"/>
                      <a:pt x="12" y="50"/>
                    </a:cubicBezTo>
                    <a:cubicBezTo>
                      <a:pt x="12" y="54"/>
                      <a:pt x="13" y="58"/>
                      <a:pt x="12" y="56"/>
                    </a:cubicBezTo>
                    <a:cubicBezTo>
                      <a:pt x="10" y="47"/>
                      <a:pt x="10" y="44"/>
                      <a:pt x="8" y="38"/>
                    </a:cubicBezTo>
                    <a:cubicBezTo>
                      <a:pt x="9" y="52"/>
                      <a:pt x="6" y="35"/>
                      <a:pt x="6" y="48"/>
                    </a:cubicBezTo>
                    <a:cubicBezTo>
                      <a:pt x="4" y="37"/>
                      <a:pt x="5" y="33"/>
                      <a:pt x="3" y="25"/>
                    </a:cubicBezTo>
                    <a:cubicBezTo>
                      <a:pt x="4" y="25"/>
                      <a:pt x="6" y="34"/>
                      <a:pt x="7" y="39"/>
                    </a:cubicBezTo>
                    <a:cubicBezTo>
                      <a:pt x="8" y="32"/>
                      <a:pt x="4" y="19"/>
                      <a:pt x="0" y="5"/>
                    </a:cubicBezTo>
                    <a:cubicBezTo>
                      <a:pt x="1" y="5"/>
                      <a:pt x="2" y="4"/>
                      <a:pt x="1" y="0"/>
                    </a:cubicBezTo>
                    <a:cubicBezTo>
                      <a:pt x="2" y="1"/>
                      <a:pt x="4" y="11"/>
                      <a:pt x="6" y="20"/>
                    </a:cubicBezTo>
                    <a:cubicBezTo>
                      <a:pt x="8" y="29"/>
                      <a:pt x="9" y="38"/>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8" name="Freeform 6112">
                <a:extLst>
                  <a:ext uri="{FF2B5EF4-FFF2-40B4-BE49-F238E27FC236}">
                    <a16:creationId xmlns:a16="http://schemas.microsoft.com/office/drawing/2014/main" id="{CF972D5F-C9CB-4112-AA57-3C826471A160}"/>
                  </a:ext>
                </a:extLst>
              </p:cNvPr>
              <p:cNvSpPr>
                <a:spLocks/>
              </p:cNvSpPr>
              <p:nvPr/>
            </p:nvSpPr>
            <p:spPr bwMode="auto">
              <a:xfrm>
                <a:off x="2300" y="2651"/>
                <a:ext cx="9" cy="2"/>
              </a:xfrm>
              <a:custGeom>
                <a:avLst/>
                <a:gdLst>
                  <a:gd name="T0" fmla="*/ 17 w 17"/>
                  <a:gd name="T1" fmla="*/ 1 h 3"/>
                  <a:gd name="T2" fmla="*/ 16 w 17"/>
                  <a:gd name="T3" fmla="*/ 0 h 3"/>
                  <a:gd name="T4" fmla="*/ 17 w 17"/>
                  <a:gd name="T5" fmla="*/ 1 h 3"/>
                </a:gdLst>
                <a:ahLst/>
                <a:cxnLst>
                  <a:cxn ang="0">
                    <a:pos x="T0" y="T1"/>
                  </a:cxn>
                  <a:cxn ang="0">
                    <a:pos x="T2" y="T3"/>
                  </a:cxn>
                  <a:cxn ang="0">
                    <a:pos x="T4" y="T5"/>
                  </a:cxn>
                </a:cxnLst>
                <a:rect l="0" t="0" r="r" b="b"/>
                <a:pathLst>
                  <a:path w="17" h="3">
                    <a:moveTo>
                      <a:pt x="17" y="1"/>
                    </a:moveTo>
                    <a:cubicBezTo>
                      <a:pt x="2" y="3"/>
                      <a:pt x="0" y="0"/>
                      <a:pt x="16"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9" name="Freeform 6113">
                <a:extLst>
                  <a:ext uri="{FF2B5EF4-FFF2-40B4-BE49-F238E27FC236}">
                    <a16:creationId xmlns:a16="http://schemas.microsoft.com/office/drawing/2014/main" id="{39D917B4-5038-4FB2-B787-10CD6D7EB206}"/>
                  </a:ext>
                </a:extLst>
              </p:cNvPr>
              <p:cNvSpPr>
                <a:spLocks/>
              </p:cNvSpPr>
              <p:nvPr/>
            </p:nvSpPr>
            <p:spPr bwMode="auto">
              <a:xfrm>
                <a:off x="2336" y="1615"/>
                <a:ext cx="33" cy="4"/>
              </a:xfrm>
              <a:custGeom>
                <a:avLst/>
                <a:gdLst>
                  <a:gd name="T0" fmla="*/ 58 w 58"/>
                  <a:gd name="T1" fmla="*/ 6 h 7"/>
                  <a:gd name="T2" fmla="*/ 29 w 58"/>
                  <a:gd name="T3" fmla="*/ 3 h 7"/>
                  <a:gd name="T4" fmla="*/ 42 w 58"/>
                  <a:gd name="T5" fmla="*/ 7 h 7"/>
                  <a:gd name="T6" fmla="*/ 16 w 58"/>
                  <a:gd name="T7" fmla="*/ 3 h 7"/>
                  <a:gd name="T8" fmla="*/ 26 w 58"/>
                  <a:gd name="T9" fmla="*/ 3 h 7"/>
                  <a:gd name="T10" fmla="*/ 0 w 58"/>
                  <a:gd name="T11" fmla="*/ 0 h 7"/>
                  <a:gd name="T12" fmla="*/ 22 w 58"/>
                  <a:gd name="T13" fmla="*/ 1 h 7"/>
                  <a:gd name="T14" fmla="*/ 58 w 58"/>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7">
                    <a:moveTo>
                      <a:pt x="58" y="6"/>
                    </a:moveTo>
                    <a:cubicBezTo>
                      <a:pt x="52" y="7"/>
                      <a:pt x="45" y="5"/>
                      <a:pt x="29" y="3"/>
                    </a:cubicBezTo>
                    <a:cubicBezTo>
                      <a:pt x="34" y="4"/>
                      <a:pt x="45" y="5"/>
                      <a:pt x="42" y="7"/>
                    </a:cubicBezTo>
                    <a:cubicBezTo>
                      <a:pt x="32" y="6"/>
                      <a:pt x="23" y="5"/>
                      <a:pt x="16" y="3"/>
                    </a:cubicBezTo>
                    <a:cubicBezTo>
                      <a:pt x="14" y="2"/>
                      <a:pt x="21" y="3"/>
                      <a:pt x="26" y="3"/>
                    </a:cubicBezTo>
                    <a:cubicBezTo>
                      <a:pt x="25" y="2"/>
                      <a:pt x="11" y="1"/>
                      <a:pt x="0" y="0"/>
                    </a:cubicBezTo>
                    <a:cubicBezTo>
                      <a:pt x="3" y="0"/>
                      <a:pt x="11" y="0"/>
                      <a:pt x="22" y="1"/>
                    </a:cubicBezTo>
                    <a:cubicBezTo>
                      <a:pt x="33" y="2"/>
                      <a:pt x="46" y="4"/>
                      <a:pt x="5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0" name="Freeform 6114">
                <a:extLst>
                  <a:ext uri="{FF2B5EF4-FFF2-40B4-BE49-F238E27FC236}">
                    <a16:creationId xmlns:a16="http://schemas.microsoft.com/office/drawing/2014/main" id="{EF9798DD-490A-4728-9B16-0EE339C5D920}"/>
                  </a:ext>
                </a:extLst>
              </p:cNvPr>
              <p:cNvSpPr>
                <a:spLocks/>
              </p:cNvSpPr>
              <p:nvPr/>
            </p:nvSpPr>
            <p:spPr bwMode="auto">
              <a:xfrm>
                <a:off x="2372" y="1619"/>
                <a:ext cx="15" cy="3"/>
              </a:xfrm>
              <a:custGeom>
                <a:avLst/>
                <a:gdLst>
                  <a:gd name="T0" fmla="*/ 1 w 26"/>
                  <a:gd name="T1" fmla="*/ 1 h 6"/>
                  <a:gd name="T2" fmla="*/ 19 w 26"/>
                  <a:gd name="T3" fmla="*/ 4 h 6"/>
                  <a:gd name="T4" fmla="*/ 12 w 26"/>
                  <a:gd name="T5" fmla="*/ 3 h 6"/>
                  <a:gd name="T6" fmla="*/ 2 w 26"/>
                  <a:gd name="T7" fmla="*/ 3 h 6"/>
                  <a:gd name="T8" fmla="*/ 1 w 26"/>
                  <a:gd name="T9" fmla="*/ 1 h 6"/>
                </a:gdLst>
                <a:ahLst/>
                <a:cxnLst>
                  <a:cxn ang="0">
                    <a:pos x="T0" y="T1"/>
                  </a:cxn>
                  <a:cxn ang="0">
                    <a:pos x="T2" y="T3"/>
                  </a:cxn>
                  <a:cxn ang="0">
                    <a:pos x="T4" y="T5"/>
                  </a:cxn>
                  <a:cxn ang="0">
                    <a:pos x="T6" y="T7"/>
                  </a:cxn>
                  <a:cxn ang="0">
                    <a:pos x="T8" y="T9"/>
                  </a:cxn>
                </a:cxnLst>
                <a:rect l="0" t="0" r="r" b="b"/>
                <a:pathLst>
                  <a:path w="26" h="6">
                    <a:moveTo>
                      <a:pt x="1" y="1"/>
                    </a:moveTo>
                    <a:cubicBezTo>
                      <a:pt x="0" y="0"/>
                      <a:pt x="14" y="3"/>
                      <a:pt x="19" y="4"/>
                    </a:cubicBezTo>
                    <a:cubicBezTo>
                      <a:pt x="26" y="6"/>
                      <a:pt x="17" y="4"/>
                      <a:pt x="12" y="3"/>
                    </a:cubicBezTo>
                    <a:cubicBezTo>
                      <a:pt x="4" y="1"/>
                      <a:pt x="15" y="6"/>
                      <a:pt x="2" y="3"/>
                    </a:cubicBezTo>
                    <a:cubicBezTo>
                      <a:pt x="4" y="3"/>
                      <a:pt x="7"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1" name="Freeform 6115">
                <a:extLst>
                  <a:ext uri="{FF2B5EF4-FFF2-40B4-BE49-F238E27FC236}">
                    <a16:creationId xmlns:a16="http://schemas.microsoft.com/office/drawing/2014/main" id="{47BF3465-CAF4-47F8-91C4-46ABCB9C7B44}"/>
                  </a:ext>
                </a:extLst>
              </p:cNvPr>
              <p:cNvSpPr>
                <a:spLocks/>
              </p:cNvSpPr>
              <p:nvPr/>
            </p:nvSpPr>
            <p:spPr bwMode="auto">
              <a:xfrm>
                <a:off x="2731" y="1868"/>
                <a:ext cx="10" cy="17"/>
              </a:xfrm>
              <a:custGeom>
                <a:avLst/>
                <a:gdLst>
                  <a:gd name="T0" fmla="*/ 0 w 17"/>
                  <a:gd name="T1" fmla="*/ 0 h 30"/>
                  <a:gd name="T2" fmla="*/ 17 w 17"/>
                  <a:gd name="T3" fmla="*/ 30 h 30"/>
                  <a:gd name="T4" fmla="*/ 0 w 17"/>
                  <a:gd name="T5" fmla="*/ 0 h 30"/>
                </a:gdLst>
                <a:ahLst/>
                <a:cxnLst>
                  <a:cxn ang="0">
                    <a:pos x="T0" y="T1"/>
                  </a:cxn>
                  <a:cxn ang="0">
                    <a:pos x="T2" y="T3"/>
                  </a:cxn>
                  <a:cxn ang="0">
                    <a:pos x="T4" y="T5"/>
                  </a:cxn>
                </a:cxnLst>
                <a:rect l="0" t="0" r="r" b="b"/>
                <a:pathLst>
                  <a:path w="17" h="30">
                    <a:moveTo>
                      <a:pt x="0" y="0"/>
                    </a:moveTo>
                    <a:cubicBezTo>
                      <a:pt x="3" y="3"/>
                      <a:pt x="12" y="21"/>
                      <a:pt x="17" y="30"/>
                    </a:cubicBezTo>
                    <a:cubicBezTo>
                      <a:pt x="13" y="24"/>
                      <a:pt x="5"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2" name="Freeform 6116">
                <a:extLst>
                  <a:ext uri="{FF2B5EF4-FFF2-40B4-BE49-F238E27FC236}">
                    <a16:creationId xmlns:a16="http://schemas.microsoft.com/office/drawing/2014/main" id="{D4F61BB4-B40E-4687-832D-706FCED8B5D4}"/>
                  </a:ext>
                </a:extLst>
              </p:cNvPr>
              <p:cNvSpPr>
                <a:spLocks/>
              </p:cNvSpPr>
              <p:nvPr/>
            </p:nvSpPr>
            <p:spPr bwMode="auto">
              <a:xfrm>
                <a:off x="2741" y="1888"/>
                <a:ext cx="7" cy="13"/>
              </a:xfrm>
              <a:custGeom>
                <a:avLst/>
                <a:gdLst>
                  <a:gd name="T0" fmla="*/ 2 w 12"/>
                  <a:gd name="T1" fmla="*/ 1 h 23"/>
                  <a:gd name="T2" fmla="*/ 11 w 12"/>
                  <a:gd name="T3" fmla="*/ 18 h 23"/>
                  <a:gd name="T4" fmla="*/ 12 w 12"/>
                  <a:gd name="T5" fmla="*/ 23 h 23"/>
                  <a:gd name="T6" fmla="*/ 0 w 12"/>
                  <a:gd name="T7" fmla="*/ 0 h 23"/>
                  <a:gd name="T8" fmla="*/ 2 w 12"/>
                  <a:gd name="T9" fmla="*/ 1 h 23"/>
                </a:gdLst>
                <a:ahLst/>
                <a:cxnLst>
                  <a:cxn ang="0">
                    <a:pos x="T0" y="T1"/>
                  </a:cxn>
                  <a:cxn ang="0">
                    <a:pos x="T2" y="T3"/>
                  </a:cxn>
                  <a:cxn ang="0">
                    <a:pos x="T4" y="T5"/>
                  </a:cxn>
                  <a:cxn ang="0">
                    <a:pos x="T6" y="T7"/>
                  </a:cxn>
                  <a:cxn ang="0">
                    <a:pos x="T8" y="T9"/>
                  </a:cxn>
                </a:cxnLst>
                <a:rect l="0" t="0" r="r" b="b"/>
                <a:pathLst>
                  <a:path w="12" h="23">
                    <a:moveTo>
                      <a:pt x="2" y="1"/>
                    </a:moveTo>
                    <a:cubicBezTo>
                      <a:pt x="5" y="9"/>
                      <a:pt x="5" y="7"/>
                      <a:pt x="11" y="18"/>
                    </a:cubicBezTo>
                    <a:cubicBezTo>
                      <a:pt x="10" y="18"/>
                      <a:pt x="10" y="20"/>
                      <a:pt x="12" y="23"/>
                    </a:cubicBezTo>
                    <a:cubicBezTo>
                      <a:pt x="7" y="16"/>
                      <a:pt x="6" y="10"/>
                      <a:pt x="0"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3" name="Freeform 6117">
                <a:extLst>
                  <a:ext uri="{FF2B5EF4-FFF2-40B4-BE49-F238E27FC236}">
                    <a16:creationId xmlns:a16="http://schemas.microsoft.com/office/drawing/2014/main" id="{B5A13010-1A41-4FF6-84FD-B6D03CB723DA}"/>
                  </a:ext>
                </a:extLst>
              </p:cNvPr>
              <p:cNvSpPr>
                <a:spLocks/>
              </p:cNvSpPr>
              <p:nvPr/>
            </p:nvSpPr>
            <p:spPr bwMode="auto">
              <a:xfrm>
                <a:off x="2750" y="1903"/>
                <a:ext cx="10" cy="26"/>
              </a:xfrm>
              <a:custGeom>
                <a:avLst/>
                <a:gdLst>
                  <a:gd name="T0" fmla="*/ 17 w 18"/>
                  <a:gd name="T1" fmla="*/ 40 h 45"/>
                  <a:gd name="T2" fmla="*/ 11 w 18"/>
                  <a:gd name="T3" fmla="*/ 32 h 45"/>
                  <a:gd name="T4" fmla="*/ 9 w 18"/>
                  <a:gd name="T5" fmla="*/ 22 h 45"/>
                  <a:gd name="T6" fmla="*/ 0 w 18"/>
                  <a:gd name="T7" fmla="*/ 2 h 45"/>
                  <a:gd name="T8" fmla="*/ 8 w 18"/>
                  <a:gd name="T9" fmla="*/ 17 h 45"/>
                  <a:gd name="T10" fmla="*/ 17 w 18"/>
                  <a:gd name="T11" fmla="*/ 40 h 45"/>
                </a:gdLst>
                <a:ahLst/>
                <a:cxnLst>
                  <a:cxn ang="0">
                    <a:pos x="T0" y="T1"/>
                  </a:cxn>
                  <a:cxn ang="0">
                    <a:pos x="T2" y="T3"/>
                  </a:cxn>
                  <a:cxn ang="0">
                    <a:pos x="T4" y="T5"/>
                  </a:cxn>
                  <a:cxn ang="0">
                    <a:pos x="T6" y="T7"/>
                  </a:cxn>
                  <a:cxn ang="0">
                    <a:pos x="T8" y="T9"/>
                  </a:cxn>
                  <a:cxn ang="0">
                    <a:pos x="T10" y="T11"/>
                  </a:cxn>
                </a:cxnLst>
                <a:rect l="0" t="0" r="r" b="b"/>
                <a:pathLst>
                  <a:path w="18" h="45">
                    <a:moveTo>
                      <a:pt x="17" y="40"/>
                    </a:moveTo>
                    <a:cubicBezTo>
                      <a:pt x="18" y="45"/>
                      <a:pt x="10" y="23"/>
                      <a:pt x="11" y="32"/>
                    </a:cubicBezTo>
                    <a:cubicBezTo>
                      <a:pt x="11" y="28"/>
                      <a:pt x="10" y="26"/>
                      <a:pt x="9" y="22"/>
                    </a:cubicBezTo>
                    <a:cubicBezTo>
                      <a:pt x="8" y="18"/>
                      <a:pt x="5" y="13"/>
                      <a:pt x="0" y="2"/>
                    </a:cubicBezTo>
                    <a:cubicBezTo>
                      <a:pt x="0" y="0"/>
                      <a:pt x="4" y="8"/>
                      <a:pt x="8" y="17"/>
                    </a:cubicBezTo>
                    <a:cubicBezTo>
                      <a:pt x="12" y="27"/>
                      <a:pt x="16" y="38"/>
                      <a:pt x="1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4" name="Freeform 6118">
                <a:extLst>
                  <a:ext uri="{FF2B5EF4-FFF2-40B4-BE49-F238E27FC236}">
                    <a16:creationId xmlns:a16="http://schemas.microsoft.com/office/drawing/2014/main" id="{032D3E13-B900-4EBC-8CC7-165CB18223AD}"/>
                  </a:ext>
                </a:extLst>
              </p:cNvPr>
              <p:cNvSpPr>
                <a:spLocks/>
              </p:cNvSpPr>
              <p:nvPr/>
            </p:nvSpPr>
            <p:spPr bwMode="auto">
              <a:xfrm>
                <a:off x="2782" y="2237"/>
                <a:ext cx="4" cy="19"/>
              </a:xfrm>
              <a:custGeom>
                <a:avLst/>
                <a:gdLst>
                  <a:gd name="T0" fmla="*/ 5 w 8"/>
                  <a:gd name="T1" fmla="*/ 17 h 33"/>
                  <a:gd name="T2" fmla="*/ 3 w 8"/>
                  <a:gd name="T3" fmla="*/ 28 h 33"/>
                  <a:gd name="T4" fmla="*/ 4 w 8"/>
                  <a:gd name="T5" fmla="*/ 14 h 33"/>
                  <a:gd name="T6" fmla="*/ 5 w 8"/>
                  <a:gd name="T7" fmla="*/ 17 h 33"/>
                </a:gdLst>
                <a:ahLst/>
                <a:cxnLst>
                  <a:cxn ang="0">
                    <a:pos x="T0" y="T1"/>
                  </a:cxn>
                  <a:cxn ang="0">
                    <a:pos x="T2" y="T3"/>
                  </a:cxn>
                  <a:cxn ang="0">
                    <a:pos x="T4" y="T5"/>
                  </a:cxn>
                  <a:cxn ang="0">
                    <a:pos x="T6" y="T7"/>
                  </a:cxn>
                </a:cxnLst>
                <a:rect l="0" t="0" r="r" b="b"/>
                <a:pathLst>
                  <a:path w="8" h="33">
                    <a:moveTo>
                      <a:pt x="5" y="17"/>
                    </a:moveTo>
                    <a:cubicBezTo>
                      <a:pt x="3" y="28"/>
                      <a:pt x="3" y="28"/>
                      <a:pt x="3" y="28"/>
                    </a:cubicBezTo>
                    <a:cubicBezTo>
                      <a:pt x="0" y="33"/>
                      <a:pt x="5" y="16"/>
                      <a:pt x="4" y="14"/>
                    </a:cubicBezTo>
                    <a:cubicBezTo>
                      <a:pt x="8" y="0"/>
                      <a:pt x="3" y="22"/>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5" name="Freeform 6119">
                <a:extLst>
                  <a:ext uri="{FF2B5EF4-FFF2-40B4-BE49-F238E27FC236}">
                    <a16:creationId xmlns:a16="http://schemas.microsoft.com/office/drawing/2014/main" id="{ECCF9EF5-DC6A-48BE-B89A-4153E26F1352}"/>
                  </a:ext>
                </a:extLst>
              </p:cNvPr>
              <p:cNvSpPr>
                <a:spLocks/>
              </p:cNvSpPr>
              <p:nvPr/>
            </p:nvSpPr>
            <p:spPr bwMode="auto">
              <a:xfrm>
                <a:off x="2183" y="2645"/>
                <a:ext cx="10" cy="4"/>
              </a:xfrm>
              <a:custGeom>
                <a:avLst/>
                <a:gdLst>
                  <a:gd name="T0" fmla="*/ 16 w 16"/>
                  <a:gd name="T1" fmla="*/ 7 h 7"/>
                  <a:gd name="T2" fmla="*/ 2 w 16"/>
                  <a:gd name="T3" fmla="*/ 1 h 7"/>
                  <a:gd name="T4" fmla="*/ 5 w 16"/>
                  <a:gd name="T5" fmla="*/ 0 h 7"/>
                  <a:gd name="T6" fmla="*/ 16 w 16"/>
                  <a:gd name="T7" fmla="*/ 7 h 7"/>
                </a:gdLst>
                <a:ahLst/>
                <a:cxnLst>
                  <a:cxn ang="0">
                    <a:pos x="T0" y="T1"/>
                  </a:cxn>
                  <a:cxn ang="0">
                    <a:pos x="T2" y="T3"/>
                  </a:cxn>
                  <a:cxn ang="0">
                    <a:pos x="T4" y="T5"/>
                  </a:cxn>
                  <a:cxn ang="0">
                    <a:pos x="T6" y="T7"/>
                  </a:cxn>
                </a:cxnLst>
                <a:rect l="0" t="0" r="r" b="b"/>
                <a:pathLst>
                  <a:path w="16" h="7">
                    <a:moveTo>
                      <a:pt x="16" y="7"/>
                    </a:moveTo>
                    <a:cubicBezTo>
                      <a:pt x="0" y="4"/>
                      <a:pt x="16" y="4"/>
                      <a:pt x="2" y="1"/>
                    </a:cubicBezTo>
                    <a:cubicBezTo>
                      <a:pt x="4" y="1"/>
                      <a:pt x="5" y="1"/>
                      <a:pt x="5" y="0"/>
                    </a:cubicBezTo>
                    <a:cubicBezTo>
                      <a:pt x="16" y="3"/>
                      <a:pt x="14" y="5"/>
                      <a:pt x="1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6" name="Freeform 6120">
                <a:extLst>
                  <a:ext uri="{FF2B5EF4-FFF2-40B4-BE49-F238E27FC236}">
                    <a16:creationId xmlns:a16="http://schemas.microsoft.com/office/drawing/2014/main" id="{46CADB00-A7CC-4BEC-80B5-6A833ACB5F85}"/>
                  </a:ext>
                </a:extLst>
              </p:cNvPr>
              <p:cNvSpPr>
                <a:spLocks/>
              </p:cNvSpPr>
              <p:nvPr/>
            </p:nvSpPr>
            <p:spPr bwMode="auto">
              <a:xfrm>
                <a:off x="2708" y="2409"/>
                <a:ext cx="7" cy="8"/>
              </a:xfrm>
              <a:custGeom>
                <a:avLst/>
                <a:gdLst>
                  <a:gd name="T0" fmla="*/ 8 w 11"/>
                  <a:gd name="T1" fmla="*/ 6 h 15"/>
                  <a:gd name="T2" fmla="*/ 1 w 11"/>
                  <a:gd name="T3" fmla="*/ 15 h 15"/>
                  <a:gd name="T4" fmla="*/ 7 w 11"/>
                  <a:gd name="T5" fmla="*/ 2 h 15"/>
                  <a:gd name="T6" fmla="*/ 8 w 11"/>
                  <a:gd name="T7" fmla="*/ 6 h 15"/>
                </a:gdLst>
                <a:ahLst/>
                <a:cxnLst>
                  <a:cxn ang="0">
                    <a:pos x="T0" y="T1"/>
                  </a:cxn>
                  <a:cxn ang="0">
                    <a:pos x="T2" y="T3"/>
                  </a:cxn>
                  <a:cxn ang="0">
                    <a:pos x="T4" y="T5"/>
                  </a:cxn>
                  <a:cxn ang="0">
                    <a:pos x="T6" y="T7"/>
                  </a:cxn>
                </a:cxnLst>
                <a:rect l="0" t="0" r="r" b="b"/>
                <a:pathLst>
                  <a:path w="11" h="15">
                    <a:moveTo>
                      <a:pt x="8" y="6"/>
                    </a:moveTo>
                    <a:cubicBezTo>
                      <a:pt x="6" y="8"/>
                      <a:pt x="4" y="11"/>
                      <a:pt x="1" y="15"/>
                    </a:cubicBezTo>
                    <a:cubicBezTo>
                      <a:pt x="0" y="14"/>
                      <a:pt x="0" y="13"/>
                      <a:pt x="7" y="2"/>
                    </a:cubicBezTo>
                    <a:cubicBezTo>
                      <a:pt x="11" y="0"/>
                      <a:pt x="6" y="7"/>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7" name="Freeform 6121">
                <a:extLst>
                  <a:ext uri="{FF2B5EF4-FFF2-40B4-BE49-F238E27FC236}">
                    <a16:creationId xmlns:a16="http://schemas.microsoft.com/office/drawing/2014/main" id="{81352341-DAC1-4A9E-8535-470D1D8009D7}"/>
                  </a:ext>
                </a:extLst>
              </p:cNvPr>
              <p:cNvSpPr>
                <a:spLocks/>
              </p:cNvSpPr>
              <p:nvPr/>
            </p:nvSpPr>
            <p:spPr bwMode="auto">
              <a:xfrm>
                <a:off x="2648" y="2481"/>
                <a:ext cx="8" cy="11"/>
              </a:xfrm>
              <a:custGeom>
                <a:avLst/>
                <a:gdLst>
                  <a:gd name="T0" fmla="*/ 10 w 14"/>
                  <a:gd name="T1" fmla="*/ 9 h 18"/>
                  <a:gd name="T2" fmla="*/ 0 w 14"/>
                  <a:gd name="T3" fmla="*/ 18 h 18"/>
                  <a:gd name="T4" fmla="*/ 14 w 14"/>
                  <a:gd name="T5" fmla="*/ 0 h 18"/>
                  <a:gd name="T6" fmla="*/ 10 w 14"/>
                  <a:gd name="T7" fmla="*/ 9 h 18"/>
                </a:gdLst>
                <a:ahLst/>
                <a:cxnLst>
                  <a:cxn ang="0">
                    <a:pos x="T0" y="T1"/>
                  </a:cxn>
                  <a:cxn ang="0">
                    <a:pos x="T2" y="T3"/>
                  </a:cxn>
                  <a:cxn ang="0">
                    <a:pos x="T4" y="T5"/>
                  </a:cxn>
                  <a:cxn ang="0">
                    <a:pos x="T6" y="T7"/>
                  </a:cxn>
                </a:cxnLst>
                <a:rect l="0" t="0" r="r" b="b"/>
                <a:pathLst>
                  <a:path w="14" h="18">
                    <a:moveTo>
                      <a:pt x="10" y="9"/>
                    </a:moveTo>
                    <a:cubicBezTo>
                      <a:pt x="7" y="12"/>
                      <a:pt x="6" y="12"/>
                      <a:pt x="0" y="18"/>
                    </a:cubicBezTo>
                    <a:cubicBezTo>
                      <a:pt x="5" y="12"/>
                      <a:pt x="6" y="9"/>
                      <a:pt x="14" y="0"/>
                    </a:cubicBezTo>
                    <a:cubicBezTo>
                      <a:pt x="11" y="5"/>
                      <a:pt x="11" y="7"/>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8" name="Freeform 6122">
                <a:extLst>
                  <a:ext uri="{FF2B5EF4-FFF2-40B4-BE49-F238E27FC236}">
                    <a16:creationId xmlns:a16="http://schemas.microsoft.com/office/drawing/2014/main" id="{17F906DD-13A1-4274-BE3B-ADCCC97B5BCE}"/>
                  </a:ext>
                </a:extLst>
              </p:cNvPr>
              <p:cNvSpPr>
                <a:spLocks/>
              </p:cNvSpPr>
              <p:nvPr/>
            </p:nvSpPr>
            <p:spPr bwMode="auto">
              <a:xfrm>
                <a:off x="2559" y="2555"/>
                <a:ext cx="14" cy="11"/>
              </a:xfrm>
              <a:custGeom>
                <a:avLst/>
                <a:gdLst>
                  <a:gd name="T0" fmla="*/ 14 w 24"/>
                  <a:gd name="T1" fmla="*/ 10 h 19"/>
                  <a:gd name="T2" fmla="*/ 0 w 24"/>
                  <a:gd name="T3" fmla="*/ 19 h 19"/>
                  <a:gd name="T4" fmla="*/ 24 w 24"/>
                  <a:gd name="T5" fmla="*/ 0 h 19"/>
                  <a:gd name="T6" fmla="*/ 14 w 24"/>
                  <a:gd name="T7" fmla="*/ 10 h 19"/>
                </a:gdLst>
                <a:ahLst/>
                <a:cxnLst>
                  <a:cxn ang="0">
                    <a:pos x="T0" y="T1"/>
                  </a:cxn>
                  <a:cxn ang="0">
                    <a:pos x="T2" y="T3"/>
                  </a:cxn>
                  <a:cxn ang="0">
                    <a:pos x="T4" y="T5"/>
                  </a:cxn>
                  <a:cxn ang="0">
                    <a:pos x="T6" y="T7"/>
                  </a:cxn>
                </a:cxnLst>
                <a:rect l="0" t="0" r="r" b="b"/>
                <a:pathLst>
                  <a:path w="24" h="19">
                    <a:moveTo>
                      <a:pt x="14" y="10"/>
                    </a:moveTo>
                    <a:cubicBezTo>
                      <a:pt x="10" y="12"/>
                      <a:pt x="6" y="15"/>
                      <a:pt x="0" y="19"/>
                    </a:cubicBezTo>
                    <a:cubicBezTo>
                      <a:pt x="0" y="19"/>
                      <a:pt x="12" y="9"/>
                      <a:pt x="24" y="0"/>
                    </a:cubicBezTo>
                    <a:cubicBezTo>
                      <a:pt x="20" y="4"/>
                      <a:pt x="10" y="11"/>
                      <a:pt x="1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9" name="Freeform 6123">
                <a:extLst>
                  <a:ext uri="{FF2B5EF4-FFF2-40B4-BE49-F238E27FC236}">
                    <a16:creationId xmlns:a16="http://schemas.microsoft.com/office/drawing/2014/main" id="{0FE0E5F6-5373-48EE-BD2A-CDDE2409C224}"/>
                  </a:ext>
                </a:extLst>
              </p:cNvPr>
              <p:cNvSpPr>
                <a:spLocks/>
              </p:cNvSpPr>
              <p:nvPr/>
            </p:nvSpPr>
            <p:spPr bwMode="auto">
              <a:xfrm>
                <a:off x="2615" y="1730"/>
                <a:ext cx="14" cy="15"/>
              </a:xfrm>
              <a:custGeom>
                <a:avLst/>
                <a:gdLst>
                  <a:gd name="T0" fmla="*/ 10 w 26"/>
                  <a:gd name="T1" fmla="*/ 8 h 26"/>
                  <a:gd name="T2" fmla="*/ 9 w 26"/>
                  <a:gd name="T3" fmla="*/ 10 h 26"/>
                  <a:gd name="T4" fmla="*/ 26 w 26"/>
                  <a:gd name="T5" fmla="*/ 26 h 26"/>
                  <a:gd name="T6" fmla="*/ 6 w 26"/>
                  <a:gd name="T7" fmla="*/ 10 h 26"/>
                  <a:gd name="T8" fmla="*/ 17 w 26"/>
                  <a:gd name="T9" fmla="*/ 22 h 26"/>
                  <a:gd name="T10" fmla="*/ 0 w 26"/>
                  <a:gd name="T11" fmla="*/ 6 h 26"/>
                  <a:gd name="T12" fmla="*/ 1 w 26"/>
                  <a:gd name="T13" fmla="*/ 0 h 26"/>
                  <a:gd name="T14" fmla="*/ 10 w 26"/>
                  <a:gd name="T15" fmla="*/ 8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6">
                    <a:moveTo>
                      <a:pt x="10" y="8"/>
                    </a:moveTo>
                    <a:cubicBezTo>
                      <a:pt x="9" y="10"/>
                      <a:pt x="9" y="10"/>
                      <a:pt x="9" y="10"/>
                    </a:cubicBezTo>
                    <a:cubicBezTo>
                      <a:pt x="18" y="18"/>
                      <a:pt x="26" y="23"/>
                      <a:pt x="26" y="26"/>
                    </a:cubicBezTo>
                    <a:cubicBezTo>
                      <a:pt x="15" y="18"/>
                      <a:pt x="15" y="15"/>
                      <a:pt x="6" y="10"/>
                    </a:cubicBezTo>
                    <a:cubicBezTo>
                      <a:pt x="7" y="12"/>
                      <a:pt x="20" y="21"/>
                      <a:pt x="17" y="22"/>
                    </a:cubicBezTo>
                    <a:cubicBezTo>
                      <a:pt x="11" y="16"/>
                      <a:pt x="9" y="13"/>
                      <a:pt x="0" y="6"/>
                    </a:cubicBezTo>
                    <a:cubicBezTo>
                      <a:pt x="4" y="6"/>
                      <a:pt x="7" y="8"/>
                      <a:pt x="1" y="0"/>
                    </a:cubicBezTo>
                    <a:cubicBezTo>
                      <a:pt x="3" y="2"/>
                      <a:pt x="6" y="5"/>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0" name="Freeform 6124">
                <a:extLst>
                  <a:ext uri="{FF2B5EF4-FFF2-40B4-BE49-F238E27FC236}">
                    <a16:creationId xmlns:a16="http://schemas.microsoft.com/office/drawing/2014/main" id="{EDFD4365-C3D2-447A-8EED-7C6106FC7BA4}"/>
                  </a:ext>
                </a:extLst>
              </p:cNvPr>
              <p:cNvSpPr>
                <a:spLocks/>
              </p:cNvSpPr>
              <p:nvPr/>
            </p:nvSpPr>
            <p:spPr bwMode="auto">
              <a:xfrm>
                <a:off x="2779" y="1989"/>
                <a:ext cx="5" cy="17"/>
              </a:xfrm>
              <a:custGeom>
                <a:avLst/>
                <a:gdLst>
                  <a:gd name="T0" fmla="*/ 7 w 9"/>
                  <a:gd name="T1" fmla="*/ 16 h 29"/>
                  <a:gd name="T2" fmla="*/ 7 w 9"/>
                  <a:gd name="T3" fmla="*/ 29 h 29"/>
                  <a:gd name="T4" fmla="*/ 0 w 9"/>
                  <a:gd name="T5" fmla="*/ 5 h 29"/>
                  <a:gd name="T6" fmla="*/ 7 w 9"/>
                  <a:gd name="T7" fmla="*/ 16 h 29"/>
                </a:gdLst>
                <a:ahLst/>
                <a:cxnLst>
                  <a:cxn ang="0">
                    <a:pos x="T0" y="T1"/>
                  </a:cxn>
                  <a:cxn ang="0">
                    <a:pos x="T2" y="T3"/>
                  </a:cxn>
                  <a:cxn ang="0">
                    <a:pos x="T4" y="T5"/>
                  </a:cxn>
                  <a:cxn ang="0">
                    <a:pos x="T6" y="T7"/>
                  </a:cxn>
                </a:cxnLst>
                <a:rect l="0" t="0" r="r" b="b"/>
                <a:pathLst>
                  <a:path w="9" h="29">
                    <a:moveTo>
                      <a:pt x="7" y="16"/>
                    </a:moveTo>
                    <a:cubicBezTo>
                      <a:pt x="9" y="27"/>
                      <a:pt x="1" y="8"/>
                      <a:pt x="7" y="29"/>
                    </a:cubicBezTo>
                    <a:cubicBezTo>
                      <a:pt x="4" y="23"/>
                      <a:pt x="3" y="15"/>
                      <a:pt x="0" y="5"/>
                    </a:cubicBezTo>
                    <a:cubicBezTo>
                      <a:pt x="1" y="0"/>
                      <a:pt x="5" y="15"/>
                      <a:pt x="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1" name="Freeform 6125">
                <a:extLst>
                  <a:ext uri="{FF2B5EF4-FFF2-40B4-BE49-F238E27FC236}">
                    <a16:creationId xmlns:a16="http://schemas.microsoft.com/office/drawing/2014/main" id="{BEC03A4E-FD94-414E-81F7-F537EF01EFC9}"/>
                  </a:ext>
                </a:extLst>
              </p:cNvPr>
              <p:cNvSpPr>
                <a:spLocks/>
              </p:cNvSpPr>
              <p:nvPr/>
            </p:nvSpPr>
            <p:spPr bwMode="auto">
              <a:xfrm>
                <a:off x="2792" y="2174"/>
                <a:ext cx="4" cy="22"/>
              </a:xfrm>
              <a:custGeom>
                <a:avLst/>
                <a:gdLst>
                  <a:gd name="T0" fmla="*/ 3 w 6"/>
                  <a:gd name="T1" fmla="*/ 26 h 38"/>
                  <a:gd name="T2" fmla="*/ 0 w 6"/>
                  <a:gd name="T3" fmla="*/ 38 h 38"/>
                  <a:gd name="T4" fmla="*/ 2 w 6"/>
                  <a:gd name="T5" fmla="*/ 19 h 38"/>
                  <a:gd name="T6" fmla="*/ 5 w 6"/>
                  <a:gd name="T7" fmla="*/ 7 h 38"/>
                  <a:gd name="T8" fmla="*/ 5 w 6"/>
                  <a:gd name="T9" fmla="*/ 9 h 38"/>
                  <a:gd name="T10" fmla="*/ 3 w 6"/>
                  <a:gd name="T11" fmla="*/ 26 h 38"/>
                </a:gdLst>
                <a:ahLst/>
                <a:cxnLst>
                  <a:cxn ang="0">
                    <a:pos x="T0" y="T1"/>
                  </a:cxn>
                  <a:cxn ang="0">
                    <a:pos x="T2" y="T3"/>
                  </a:cxn>
                  <a:cxn ang="0">
                    <a:pos x="T4" y="T5"/>
                  </a:cxn>
                  <a:cxn ang="0">
                    <a:pos x="T6" y="T7"/>
                  </a:cxn>
                  <a:cxn ang="0">
                    <a:pos x="T8" y="T9"/>
                  </a:cxn>
                  <a:cxn ang="0">
                    <a:pos x="T10" y="T11"/>
                  </a:cxn>
                </a:cxnLst>
                <a:rect l="0" t="0" r="r" b="b"/>
                <a:pathLst>
                  <a:path w="6" h="38">
                    <a:moveTo>
                      <a:pt x="3" y="26"/>
                    </a:moveTo>
                    <a:cubicBezTo>
                      <a:pt x="2" y="22"/>
                      <a:pt x="2" y="21"/>
                      <a:pt x="0" y="38"/>
                    </a:cubicBezTo>
                    <a:cubicBezTo>
                      <a:pt x="0" y="35"/>
                      <a:pt x="1" y="29"/>
                      <a:pt x="2" y="19"/>
                    </a:cubicBezTo>
                    <a:cubicBezTo>
                      <a:pt x="3" y="20"/>
                      <a:pt x="4" y="17"/>
                      <a:pt x="5" y="7"/>
                    </a:cubicBezTo>
                    <a:cubicBezTo>
                      <a:pt x="6" y="0"/>
                      <a:pt x="6" y="4"/>
                      <a:pt x="5" y="9"/>
                    </a:cubicBezTo>
                    <a:cubicBezTo>
                      <a:pt x="5" y="15"/>
                      <a:pt x="4" y="23"/>
                      <a:pt x="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2" name="Freeform 6126">
                <a:extLst>
                  <a:ext uri="{FF2B5EF4-FFF2-40B4-BE49-F238E27FC236}">
                    <a16:creationId xmlns:a16="http://schemas.microsoft.com/office/drawing/2014/main" id="{D3A4868A-385D-4BD9-A329-D9A76CB1CAEE}"/>
                  </a:ext>
                </a:extLst>
              </p:cNvPr>
              <p:cNvSpPr>
                <a:spLocks/>
              </p:cNvSpPr>
              <p:nvPr/>
            </p:nvSpPr>
            <p:spPr bwMode="auto">
              <a:xfrm>
                <a:off x="2787" y="2204"/>
                <a:ext cx="5" cy="24"/>
              </a:xfrm>
              <a:custGeom>
                <a:avLst/>
                <a:gdLst>
                  <a:gd name="T0" fmla="*/ 1 w 8"/>
                  <a:gd name="T1" fmla="*/ 41 h 41"/>
                  <a:gd name="T2" fmla="*/ 3 w 8"/>
                  <a:gd name="T3" fmla="*/ 27 h 41"/>
                  <a:gd name="T4" fmla="*/ 6 w 8"/>
                  <a:gd name="T5" fmla="*/ 7 h 41"/>
                  <a:gd name="T6" fmla="*/ 6 w 8"/>
                  <a:gd name="T7" fmla="*/ 15 h 41"/>
                  <a:gd name="T8" fmla="*/ 1 w 8"/>
                  <a:gd name="T9" fmla="*/ 41 h 41"/>
                </a:gdLst>
                <a:ahLst/>
                <a:cxnLst>
                  <a:cxn ang="0">
                    <a:pos x="T0" y="T1"/>
                  </a:cxn>
                  <a:cxn ang="0">
                    <a:pos x="T2" y="T3"/>
                  </a:cxn>
                  <a:cxn ang="0">
                    <a:pos x="T4" y="T5"/>
                  </a:cxn>
                  <a:cxn ang="0">
                    <a:pos x="T6" y="T7"/>
                  </a:cxn>
                  <a:cxn ang="0">
                    <a:pos x="T8" y="T9"/>
                  </a:cxn>
                </a:cxnLst>
                <a:rect l="0" t="0" r="r" b="b"/>
                <a:pathLst>
                  <a:path w="8" h="41">
                    <a:moveTo>
                      <a:pt x="1" y="41"/>
                    </a:moveTo>
                    <a:cubicBezTo>
                      <a:pt x="0" y="41"/>
                      <a:pt x="2" y="34"/>
                      <a:pt x="3" y="27"/>
                    </a:cubicBezTo>
                    <a:cubicBezTo>
                      <a:pt x="5" y="19"/>
                      <a:pt x="7" y="11"/>
                      <a:pt x="6" y="7"/>
                    </a:cubicBezTo>
                    <a:cubicBezTo>
                      <a:pt x="8" y="0"/>
                      <a:pt x="8" y="6"/>
                      <a:pt x="6" y="15"/>
                    </a:cubicBezTo>
                    <a:cubicBezTo>
                      <a:pt x="5" y="24"/>
                      <a:pt x="2" y="36"/>
                      <a:pt x="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3" name="Freeform 6127">
                <a:extLst>
                  <a:ext uri="{FF2B5EF4-FFF2-40B4-BE49-F238E27FC236}">
                    <a16:creationId xmlns:a16="http://schemas.microsoft.com/office/drawing/2014/main" id="{09121585-1290-4BA7-ADB7-306450E49040}"/>
                  </a:ext>
                </a:extLst>
              </p:cNvPr>
              <p:cNvSpPr>
                <a:spLocks/>
              </p:cNvSpPr>
              <p:nvPr/>
            </p:nvSpPr>
            <p:spPr bwMode="auto">
              <a:xfrm>
                <a:off x="2430" y="2621"/>
                <a:ext cx="13" cy="5"/>
              </a:xfrm>
              <a:custGeom>
                <a:avLst/>
                <a:gdLst>
                  <a:gd name="T0" fmla="*/ 23 w 23"/>
                  <a:gd name="T1" fmla="*/ 0 h 8"/>
                  <a:gd name="T2" fmla="*/ 0 w 23"/>
                  <a:gd name="T3" fmla="*/ 8 h 8"/>
                  <a:gd name="T4" fmla="*/ 7 w 23"/>
                  <a:gd name="T5" fmla="*/ 5 h 8"/>
                  <a:gd name="T6" fmla="*/ 2 w 23"/>
                  <a:gd name="T7" fmla="*/ 5 h 8"/>
                  <a:gd name="T8" fmla="*/ 14 w 23"/>
                  <a:gd name="T9" fmla="*/ 2 h 8"/>
                  <a:gd name="T10" fmla="*/ 23 w 23"/>
                  <a:gd name="T11" fmla="*/ 0 h 8"/>
                </a:gdLst>
                <a:ahLst/>
                <a:cxnLst>
                  <a:cxn ang="0">
                    <a:pos x="T0" y="T1"/>
                  </a:cxn>
                  <a:cxn ang="0">
                    <a:pos x="T2" y="T3"/>
                  </a:cxn>
                  <a:cxn ang="0">
                    <a:pos x="T4" y="T5"/>
                  </a:cxn>
                  <a:cxn ang="0">
                    <a:pos x="T6" y="T7"/>
                  </a:cxn>
                  <a:cxn ang="0">
                    <a:pos x="T8" y="T9"/>
                  </a:cxn>
                  <a:cxn ang="0">
                    <a:pos x="T10" y="T11"/>
                  </a:cxn>
                </a:cxnLst>
                <a:rect l="0" t="0" r="r" b="b"/>
                <a:pathLst>
                  <a:path w="23" h="8">
                    <a:moveTo>
                      <a:pt x="23" y="0"/>
                    </a:moveTo>
                    <a:cubicBezTo>
                      <a:pt x="20" y="3"/>
                      <a:pt x="10" y="4"/>
                      <a:pt x="0" y="8"/>
                    </a:cubicBezTo>
                    <a:cubicBezTo>
                      <a:pt x="0" y="8"/>
                      <a:pt x="5" y="6"/>
                      <a:pt x="7" y="5"/>
                    </a:cubicBezTo>
                    <a:cubicBezTo>
                      <a:pt x="5" y="6"/>
                      <a:pt x="3" y="6"/>
                      <a:pt x="2" y="5"/>
                    </a:cubicBezTo>
                    <a:cubicBezTo>
                      <a:pt x="10" y="2"/>
                      <a:pt x="13" y="2"/>
                      <a:pt x="14" y="2"/>
                    </a:cubicBezTo>
                    <a:cubicBezTo>
                      <a:pt x="16" y="2"/>
                      <a:pt x="17" y="2"/>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4" name="Freeform 6128">
                <a:extLst>
                  <a:ext uri="{FF2B5EF4-FFF2-40B4-BE49-F238E27FC236}">
                    <a16:creationId xmlns:a16="http://schemas.microsoft.com/office/drawing/2014/main" id="{559873BE-68BF-4E22-8FC1-86E71EFB64F4}"/>
                  </a:ext>
                </a:extLst>
              </p:cNvPr>
              <p:cNvSpPr>
                <a:spLocks/>
              </p:cNvSpPr>
              <p:nvPr/>
            </p:nvSpPr>
            <p:spPr bwMode="auto">
              <a:xfrm>
                <a:off x="2556" y="2558"/>
                <a:ext cx="11" cy="8"/>
              </a:xfrm>
              <a:custGeom>
                <a:avLst/>
                <a:gdLst>
                  <a:gd name="T0" fmla="*/ 9 w 20"/>
                  <a:gd name="T1" fmla="*/ 8 h 13"/>
                  <a:gd name="T2" fmla="*/ 1 w 20"/>
                  <a:gd name="T3" fmla="*/ 12 h 13"/>
                  <a:gd name="T4" fmla="*/ 14 w 20"/>
                  <a:gd name="T5" fmla="*/ 2 h 13"/>
                  <a:gd name="T6" fmla="*/ 9 w 20"/>
                  <a:gd name="T7" fmla="*/ 8 h 13"/>
                </a:gdLst>
                <a:ahLst/>
                <a:cxnLst>
                  <a:cxn ang="0">
                    <a:pos x="T0" y="T1"/>
                  </a:cxn>
                  <a:cxn ang="0">
                    <a:pos x="T2" y="T3"/>
                  </a:cxn>
                  <a:cxn ang="0">
                    <a:pos x="T4" y="T5"/>
                  </a:cxn>
                  <a:cxn ang="0">
                    <a:pos x="T6" y="T7"/>
                  </a:cxn>
                </a:cxnLst>
                <a:rect l="0" t="0" r="r" b="b"/>
                <a:pathLst>
                  <a:path w="20" h="13">
                    <a:moveTo>
                      <a:pt x="9" y="8"/>
                    </a:moveTo>
                    <a:cubicBezTo>
                      <a:pt x="3" y="11"/>
                      <a:pt x="0" y="13"/>
                      <a:pt x="1" y="12"/>
                    </a:cubicBezTo>
                    <a:cubicBezTo>
                      <a:pt x="1" y="11"/>
                      <a:pt x="5" y="8"/>
                      <a:pt x="14" y="2"/>
                    </a:cubicBezTo>
                    <a:cubicBezTo>
                      <a:pt x="20" y="0"/>
                      <a:pt x="4"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5" name="Freeform 6129">
                <a:extLst>
                  <a:ext uri="{FF2B5EF4-FFF2-40B4-BE49-F238E27FC236}">
                    <a16:creationId xmlns:a16="http://schemas.microsoft.com/office/drawing/2014/main" id="{169DB280-069A-409A-A2C6-2F056D73433A}"/>
                  </a:ext>
                </a:extLst>
              </p:cNvPr>
              <p:cNvSpPr>
                <a:spLocks/>
              </p:cNvSpPr>
              <p:nvPr/>
            </p:nvSpPr>
            <p:spPr bwMode="auto">
              <a:xfrm>
                <a:off x="2642" y="1757"/>
                <a:ext cx="12" cy="12"/>
              </a:xfrm>
              <a:custGeom>
                <a:avLst/>
                <a:gdLst>
                  <a:gd name="T0" fmla="*/ 0 w 21"/>
                  <a:gd name="T1" fmla="*/ 0 h 21"/>
                  <a:gd name="T2" fmla="*/ 21 w 21"/>
                  <a:gd name="T3" fmla="*/ 21 h 21"/>
                  <a:gd name="T4" fmla="*/ 0 w 21"/>
                  <a:gd name="T5" fmla="*/ 0 h 21"/>
                </a:gdLst>
                <a:ahLst/>
                <a:cxnLst>
                  <a:cxn ang="0">
                    <a:pos x="T0" y="T1"/>
                  </a:cxn>
                  <a:cxn ang="0">
                    <a:pos x="T2" y="T3"/>
                  </a:cxn>
                  <a:cxn ang="0">
                    <a:pos x="T4" y="T5"/>
                  </a:cxn>
                </a:cxnLst>
                <a:rect l="0" t="0" r="r" b="b"/>
                <a:pathLst>
                  <a:path w="21" h="21">
                    <a:moveTo>
                      <a:pt x="0" y="0"/>
                    </a:moveTo>
                    <a:cubicBezTo>
                      <a:pt x="2" y="1"/>
                      <a:pt x="15" y="15"/>
                      <a:pt x="21" y="21"/>
                    </a:cubicBezTo>
                    <a:cubicBezTo>
                      <a:pt x="16" y="17"/>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6" name="Freeform 6130">
                <a:extLst>
                  <a:ext uri="{FF2B5EF4-FFF2-40B4-BE49-F238E27FC236}">
                    <a16:creationId xmlns:a16="http://schemas.microsoft.com/office/drawing/2014/main" id="{6E08583B-5F3A-452E-823B-E09D40B59665}"/>
                  </a:ext>
                </a:extLst>
              </p:cNvPr>
              <p:cNvSpPr>
                <a:spLocks/>
              </p:cNvSpPr>
              <p:nvPr/>
            </p:nvSpPr>
            <p:spPr bwMode="auto">
              <a:xfrm>
                <a:off x="2789" y="2059"/>
                <a:ext cx="5" cy="13"/>
              </a:xfrm>
              <a:custGeom>
                <a:avLst/>
                <a:gdLst>
                  <a:gd name="T0" fmla="*/ 7 w 9"/>
                  <a:gd name="T1" fmla="*/ 5 h 24"/>
                  <a:gd name="T2" fmla="*/ 4 w 9"/>
                  <a:gd name="T3" fmla="*/ 19 h 24"/>
                  <a:gd name="T4" fmla="*/ 2 w 9"/>
                  <a:gd name="T5" fmla="*/ 9 h 24"/>
                  <a:gd name="T6" fmla="*/ 1 w 9"/>
                  <a:gd name="T7" fmla="*/ 22 h 24"/>
                  <a:gd name="T8" fmla="*/ 0 w 9"/>
                  <a:gd name="T9" fmla="*/ 15 h 24"/>
                  <a:gd name="T10" fmla="*/ 2 w 9"/>
                  <a:gd name="T11" fmla="*/ 0 h 24"/>
                  <a:gd name="T12" fmla="*/ 7 w 9"/>
                  <a:gd name="T13" fmla="*/ 5 h 24"/>
                </a:gdLst>
                <a:ahLst/>
                <a:cxnLst>
                  <a:cxn ang="0">
                    <a:pos x="T0" y="T1"/>
                  </a:cxn>
                  <a:cxn ang="0">
                    <a:pos x="T2" y="T3"/>
                  </a:cxn>
                  <a:cxn ang="0">
                    <a:pos x="T4" y="T5"/>
                  </a:cxn>
                  <a:cxn ang="0">
                    <a:pos x="T6" y="T7"/>
                  </a:cxn>
                  <a:cxn ang="0">
                    <a:pos x="T8" y="T9"/>
                  </a:cxn>
                  <a:cxn ang="0">
                    <a:pos x="T10" y="T11"/>
                  </a:cxn>
                  <a:cxn ang="0">
                    <a:pos x="T12" y="T13"/>
                  </a:cxn>
                </a:cxnLst>
                <a:rect l="0" t="0" r="r" b="b"/>
                <a:pathLst>
                  <a:path w="9" h="24">
                    <a:moveTo>
                      <a:pt x="7" y="5"/>
                    </a:moveTo>
                    <a:cubicBezTo>
                      <a:pt x="9" y="20"/>
                      <a:pt x="4" y="11"/>
                      <a:pt x="4" y="19"/>
                    </a:cubicBezTo>
                    <a:cubicBezTo>
                      <a:pt x="3" y="11"/>
                      <a:pt x="3" y="15"/>
                      <a:pt x="2" y="9"/>
                    </a:cubicBezTo>
                    <a:cubicBezTo>
                      <a:pt x="1" y="9"/>
                      <a:pt x="3" y="24"/>
                      <a:pt x="1" y="22"/>
                    </a:cubicBezTo>
                    <a:cubicBezTo>
                      <a:pt x="1" y="17"/>
                      <a:pt x="1" y="15"/>
                      <a:pt x="0" y="15"/>
                    </a:cubicBezTo>
                    <a:cubicBezTo>
                      <a:pt x="0" y="3"/>
                      <a:pt x="1" y="0"/>
                      <a:pt x="2" y="0"/>
                    </a:cubicBezTo>
                    <a:cubicBezTo>
                      <a:pt x="4" y="0"/>
                      <a:pt x="6" y="4"/>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7" name="Freeform 6131">
                <a:extLst>
                  <a:ext uri="{FF2B5EF4-FFF2-40B4-BE49-F238E27FC236}">
                    <a16:creationId xmlns:a16="http://schemas.microsoft.com/office/drawing/2014/main" id="{41564DEB-0A36-4CF8-9A78-068A0BFD2ADD}"/>
                  </a:ext>
                </a:extLst>
              </p:cNvPr>
              <p:cNvSpPr>
                <a:spLocks/>
              </p:cNvSpPr>
              <p:nvPr/>
            </p:nvSpPr>
            <p:spPr bwMode="auto">
              <a:xfrm>
                <a:off x="2784" y="2219"/>
                <a:ext cx="4" cy="18"/>
              </a:xfrm>
              <a:custGeom>
                <a:avLst/>
                <a:gdLst>
                  <a:gd name="T0" fmla="*/ 7 w 7"/>
                  <a:gd name="T1" fmla="*/ 1 h 32"/>
                  <a:gd name="T2" fmla="*/ 3 w 7"/>
                  <a:gd name="T3" fmla="*/ 20 h 32"/>
                  <a:gd name="T4" fmla="*/ 5 w 7"/>
                  <a:gd name="T5" fmla="*/ 9 h 32"/>
                  <a:gd name="T6" fmla="*/ 3 w 7"/>
                  <a:gd name="T7" fmla="*/ 13 h 32"/>
                  <a:gd name="T8" fmla="*/ 7 w 7"/>
                  <a:gd name="T9" fmla="*/ 1 h 32"/>
                </a:gdLst>
                <a:ahLst/>
                <a:cxnLst>
                  <a:cxn ang="0">
                    <a:pos x="T0" y="T1"/>
                  </a:cxn>
                  <a:cxn ang="0">
                    <a:pos x="T2" y="T3"/>
                  </a:cxn>
                  <a:cxn ang="0">
                    <a:pos x="T4" y="T5"/>
                  </a:cxn>
                  <a:cxn ang="0">
                    <a:pos x="T6" y="T7"/>
                  </a:cxn>
                  <a:cxn ang="0">
                    <a:pos x="T8" y="T9"/>
                  </a:cxn>
                </a:cxnLst>
                <a:rect l="0" t="0" r="r" b="b"/>
                <a:pathLst>
                  <a:path w="7" h="32">
                    <a:moveTo>
                      <a:pt x="7" y="1"/>
                    </a:moveTo>
                    <a:cubicBezTo>
                      <a:pt x="6" y="7"/>
                      <a:pt x="5" y="13"/>
                      <a:pt x="3" y="20"/>
                    </a:cubicBezTo>
                    <a:cubicBezTo>
                      <a:pt x="0" y="32"/>
                      <a:pt x="4" y="13"/>
                      <a:pt x="5" y="9"/>
                    </a:cubicBezTo>
                    <a:cubicBezTo>
                      <a:pt x="5" y="8"/>
                      <a:pt x="4" y="10"/>
                      <a:pt x="3" y="13"/>
                    </a:cubicBezTo>
                    <a:cubicBezTo>
                      <a:pt x="3" y="9"/>
                      <a:pt x="6"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8" name="Freeform 6132">
                <a:extLst>
                  <a:ext uri="{FF2B5EF4-FFF2-40B4-BE49-F238E27FC236}">
                    <a16:creationId xmlns:a16="http://schemas.microsoft.com/office/drawing/2014/main" id="{B9757CFE-754F-48D7-B22A-864AF27904D6}"/>
                  </a:ext>
                </a:extLst>
              </p:cNvPr>
              <p:cNvSpPr>
                <a:spLocks/>
              </p:cNvSpPr>
              <p:nvPr/>
            </p:nvSpPr>
            <p:spPr bwMode="auto">
              <a:xfrm>
                <a:off x="2749" y="2325"/>
                <a:ext cx="6" cy="15"/>
              </a:xfrm>
              <a:custGeom>
                <a:avLst/>
                <a:gdLst>
                  <a:gd name="T0" fmla="*/ 7 w 10"/>
                  <a:gd name="T1" fmla="*/ 12 h 25"/>
                  <a:gd name="T2" fmla="*/ 0 w 10"/>
                  <a:gd name="T3" fmla="*/ 20 h 25"/>
                  <a:gd name="T4" fmla="*/ 9 w 10"/>
                  <a:gd name="T5" fmla="*/ 2 h 25"/>
                  <a:gd name="T6" fmla="*/ 7 w 10"/>
                  <a:gd name="T7" fmla="*/ 12 h 25"/>
                </a:gdLst>
                <a:ahLst/>
                <a:cxnLst>
                  <a:cxn ang="0">
                    <a:pos x="T0" y="T1"/>
                  </a:cxn>
                  <a:cxn ang="0">
                    <a:pos x="T2" y="T3"/>
                  </a:cxn>
                  <a:cxn ang="0">
                    <a:pos x="T4" y="T5"/>
                  </a:cxn>
                  <a:cxn ang="0">
                    <a:pos x="T6" y="T7"/>
                  </a:cxn>
                </a:cxnLst>
                <a:rect l="0" t="0" r="r" b="b"/>
                <a:pathLst>
                  <a:path w="10" h="25">
                    <a:moveTo>
                      <a:pt x="7" y="12"/>
                    </a:moveTo>
                    <a:cubicBezTo>
                      <a:pt x="2" y="25"/>
                      <a:pt x="3" y="18"/>
                      <a:pt x="0" y="20"/>
                    </a:cubicBezTo>
                    <a:cubicBezTo>
                      <a:pt x="3" y="16"/>
                      <a:pt x="5" y="10"/>
                      <a:pt x="9" y="2"/>
                    </a:cubicBezTo>
                    <a:cubicBezTo>
                      <a:pt x="10" y="0"/>
                      <a:pt x="3" y="17"/>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9" name="Freeform 6133">
                <a:extLst>
                  <a:ext uri="{FF2B5EF4-FFF2-40B4-BE49-F238E27FC236}">
                    <a16:creationId xmlns:a16="http://schemas.microsoft.com/office/drawing/2014/main" id="{D9EF5B63-372C-4FBE-81EB-374F8AC9E45E}"/>
                  </a:ext>
                </a:extLst>
              </p:cNvPr>
              <p:cNvSpPr>
                <a:spLocks/>
              </p:cNvSpPr>
              <p:nvPr/>
            </p:nvSpPr>
            <p:spPr bwMode="auto">
              <a:xfrm>
                <a:off x="2658" y="2469"/>
                <a:ext cx="7" cy="10"/>
              </a:xfrm>
              <a:custGeom>
                <a:avLst/>
                <a:gdLst>
                  <a:gd name="T0" fmla="*/ 6 w 12"/>
                  <a:gd name="T1" fmla="*/ 11 h 17"/>
                  <a:gd name="T2" fmla="*/ 0 w 12"/>
                  <a:gd name="T3" fmla="*/ 13 h 17"/>
                  <a:gd name="T4" fmla="*/ 6 w 12"/>
                  <a:gd name="T5" fmla="*/ 11 h 17"/>
                </a:gdLst>
                <a:ahLst/>
                <a:cxnLst>
                  <a:cxn ang="0">
                    <a:pos x="T0" y="T1"/>
                  </a:cxn>
                  <a:cxn ang="0">
                    <a:pos x="T2" y="T3"/>
                  </a:cxn>
                  <a:cxn ang="0">
                    <a:pos x="T4" y="T5"/>
                  </a:cxn>
                </a:cxnLst>
                <a:rect l="0" t="0" r="r" b="b"/>
                <a:pathLst>
                  <a:path w="12" h="17">
                    <a:moveTo>
                      <a:pt x="6" y="11"/>
                    </a:moveTo>
                    <a:cubicBezTo>
                      <a:pt x="0" y="17"/>
                      <a:pt x="2" y="12"/>
                      <a:pt x="0" y="13"/>
                    </a:cubicBezTo>
                    <a:cubicBezTo>
                      <a:pt x="12" y="0"/>
                      <a:pt x="6" y="9"/>
                      <a:pt x="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0" name="Freeform 6134">
                <a:extLst>
                  <a:ext uri="{FF2B5EF4-FFF2-40B4-BE49-F238E27FC236}">
                    <a16:creationId xmlns:a16="http://schemas.microsoft.com/office/drawing/2014/main" id="{F80186B2-20A9-473C-B67B-0CA2C419F148}"/>
                  </a:ext>
                </a:extLst>
              </p:cNvPr>
              <p:cNvSpPr>
                <a:spLocks/>
              </p:cNvSpPr>
              <p:nvPr/>
            </p:nvSpPr>
            <p:spPr bwMode="auto">
              <a:xfrm>
                <a:off x="2245" y="2650"/>
                <a:ext cx="16" cy="1"/>
              </a:xfrm>
              <a:custGeom>
                <a:avLst/>
                <a:gdLst>
                  <a:gd name="T0" fmla="*/ 9 w 29"/>
                  <a:gd name="T1" fmla="*/ 3 h 3"/>
                  <a:gd name="T2" fmla="*/ 0 w 29"/>
                  <a:gd name="T3" fmla="*/ 1 h 3"/>
                  <a:gd name="T4" fmla="*/ 20 w 29"/>
                  <a:gd name="T5" fmla="*/ 0 h 3"/>
                  <a:gd name="T6" fmla="*/ 29 w 29"/>
                  <a:gd name="T7" fmla="*/ 2 h 3"/>
                  <a:gd name="T8" fmla="*/ 9 w 29"/>
                  <a:gd name="T9" fmla="*/ 3 h 3"/>
                </a:gdLst>
                <a:ahLst/>
                <a:cxnLst>
                  <a:cxn ang="0">
                    <a:pos x="T0" y="T1"/>
                  </a:cxn>
                  <a:cxn ang="0">
                    <a:pos x="T2" y="T3"/>
                  </a:cxn>
                  <a:cxn ang="0">
                    <a:pos x="T4" y="T5"/>
                  </a:cxn>
                  <a:cxn ang="0">
                    <a:pos x="T6" y="T7"/>
                  </a:cxn>
                  <a:cxn ang="0">
                    <a:pos x="T8" y="T9"/>
                  </a:cxn>
                </a:cxnLst>
                <a:rect l="0" t="0" r="r" b="b"/>
                <a:pathLst>
                  <a:path w="29" h="3">
                    <a:moveTo>
                      <a:pt x="9" y="3"/>
                    </a:moveTo>
                    <a:cubicBezTo>
                      <a:pt x="6" y="2"/>
                      <a:pt x="6" y="1"/>
                      <a:pt x="0" y="1"/>
                    </a:cubicBezTo>
                    <a:cubicBezTo>
                      <a:pt x="3" y="0"/>
                      <a:pt x="10" y="0"/>
                      <a:pt x="20" y="0"/>
                    </a:cubicBezTo>
                    <a:cubicBezTo>
                      <a:pt x="16" y="1"/>
                      <a:pt x="6" y="2"/>
                      <a:pt x="29" y="2"/>
                    </a:cubicBezTo>
                    <a:cubicBezTo>
                      <a:pt x="29" y="3"/>
                      <a:pt x="20"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1" name="Freeform 6135">
                <a:extLst>
                  <a:ext uri="{FF2B5EF4-FFF2-40B4-BE49-F238E27FC236}">
                    <a16:creationId xmlns:a16="http://schemas.microsoft.com/office/drawing/2014/main" id="{97357B39-A5A8-4C8D-9E17-BDEB9A893ADA}"/>
                  </a:ext>
                </a:extLst>
              </p:cNvPr>
              <p:cNvSpPr>
                <a:spLocks/>
              </p:cNvSpPr>
              <p:nvPr/>
            </p:nvSpPr>
            <p:spPr bwMode="auto">
              <a:xfrm>
                <a:off x="2213" y="2647"/>
                <a:ext cx="10" cy="3"/>
              </a:xfrm>
              <a:custGeom>
                <a:avLst/>
                <a:gdLst>
                  <a:gd name="T0" fmla="*/ 9 w 17"/>
                  <a:gd name="T1" fmla="*/ 5 h 5"/>
                  <a:gd name="T2" fmla="*/ 15 w 17"/>
                  <a:gd name="T3" fmla="*/ 2 h 5"/>
                  <a:gd name="T4" fmla="*/ 9 w 17"/>
                  <a:gd name="T5" fmla="*/ 5 h 5"/>
                </a:gdLst>
                <a:ahLst/>
                <a:cxnLst>
                  <a:cxn ang="0">
                    <a:pos x="T0" y="T1"/>
                  </a:cxn>
                  <a:cxn ang="0">
                    <a:pos x="T2" y="T3"/>
                  </a:cxn>
                  <a:cxn ang="0">
                    <a:pos x="T4" y="T5"/>
                  </a:cxn>
                </a:cxnLst>
                <a:rect l="0" t="0" r="r" b="b"/>
                <a:pathLst>
                  <a:path w="17" h="5">
                    <a:moveTo>
                      <a:pt x="9" y="5"/>
                    </a:moveTo>
                    <a:cubicBezTo>
                      <a:pt x="1" y="4"/>
                      <a:pt x="0" y="0"/>
                      <a:pt x="15" y="2"/>
                    </a:cubicBezTo>
                    <a:cubicBezTo>
                      <a:pt x="17" y="4"/>
                      <a:pt x="4" y="2"/>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2" name="Freeform 6136">
                <a:extLst>
                  <a:ext uri="{FF2B5EF4-FFF2-40B4-BE49-F238E27FC236}">
                    <a16:creationId xmlns:a16="http://schemas.microsoft.com/office/drawing/2014/main" id="{E9A53820-1325-435B-B18B-7D616DCD14CB}"/>
                  </a:ext>
                </a:extLst>
              </p:cNvPr>
              <p:cNvSpPr>
                <a:spLocks/>
              </p:cNvSpPr>
              <p:nvPr/>
            </p:nvSpPr>
            <p:spPr bwMode="auto">
              <a:xfrm>
                <a:off x="2670" y="1786"/>
                <a:ext cx="9" cy="13"/>
              </a:xfrm>
              <a:custGeom>
                <a:avLst/>
                <a:gdLst>
                  <a:gd name="T0" fmla="*/ 12 w 17"/>
                  <a:gd name="T1" fmla="*/ 14 h 22"/>
                  <a:gd name="T2" fmla="*/ 16 w 17"/>
                  <a:gd name="T3" fmla="*/ 22 h 22"/>
                  <a:gd name="T4" fmla="*/ 1 w 17"/>
                  <a:gd name="T5" fmla="*/ 5 h 22"/>
                  <a:gd name="T6" fmla="*/ 12 w 17"/>
                  <a:gd name="T7" fmla="*/ 14 h 22"/>
                </a:gdLst>
                <a:ahLst/>
                <a:cxnLst>
                  <a:cxn ang="0">
                    <a:pos x="T0" y="T1"/>
                  </a:cxn>
                  <a:cxn ang="0">
                    <a:pos x="T2" y="T3"/>
                  </a:cxn>
                  <a:cxn ang="0">
                    <a:pos x="T4" y="T5"/>
                  </a:cxn>
                  <a:cxn ang="0">
                    <a:pos x="T6" y="T7"/>
                  </a:cxn>
                </a:cxnLst>
                <a:rect l="0" t="0" r="r" b="b"/>
                <a:pathLst>
                  <a:path w="17" h="22">
                    <a:moveTo>
                      <a:pt x="12" y="14"/>
                    </a:moveTo>
                    <a:cubicBezTo>
                      <a:pt x="17" y="20"/>
                      <a:pt x="16" y="21"/>
                      <a:pt x="16" y="22"/>
                    </a:cubicBezTo>
                    <a:cubicBezTo>
                      <a:pt x="8" y="13"/>
                      <a:pt x="3" y="9"/>
                      <a:pt x="1" y="5"/>
                    </a:cubicBezTo>
                    <a:cubicBezTo>
                      <a:pt x="0" y="0"/>
                      <a:pt x="12" y="17"/>
                      <a:pt x="1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3" name="Freeform 6137">
                <a:extLst>
                  <a:ext uri="{FF2B5EF4-FFF2-40B4-BE49-F238E27FC236}">
                    <a16:creationId xmlns:a16="http://schemas.microsoft.com/office/drawing/2014/main" id="{63F875D7-8994-42EA-96F9-9C02DD33F99D}"/>
                  </a:ext>
                </a:extLst>
              </p:cNvPr>
              <p:cNvSpPr>
                <a:spLocks/>
              </p:cNvSpPr>
              <p:nvPr/>
            </p:nvSpPr>
            <p:spPr bwMode="auto">
              <a:xfrm>
                <a:off x="2569" y="1701"/>
                <a:ext cx="26" cy="16"/>
              </a:xfrm>
              <a:custGeom>
                <a:avLst/>
                <a:gdLst>
                  <a:gd name="T0" fmla="*/ 37 w 45"/>
                  <a:gd name="T1" fmla="*/ 22 h 29"/>
                  <a:gd name="T2" fmla="*/ 28 w 45"/>
                  <a:gd name="T3" fmla="*/ 19 h 29"/>
                  <a:gd name="T4" fmla="*/ 17 w 45"/>
                  <a:gd name="T5" fmla="*/ 12 h 29"/>
                  <a:gd name="T6" fmla="*/ 0 w 45"/>
                  <a:gd name="T7" fmla="*/ 0 h 29"/>
                  <a:gd name="T8" fmla="*/ 4 w 45"/>
                  <a:gd name="T9" fmla="*/ 1 h 29"/>
                  <a:gd name="T10" fmla="*/ 37 w 45"/>
                  <a:gd name="T11" fmla="*/ 22 h 29"/>
                </a:gdLst>
                <a:ahLst/>
                <a:cxnLst>
                  <a:cxn ang="0">
                    <a:pos x="T0" y="T1"/>
                  </a:cxn>
                  <a:cxn ang="0">
                    <a:pos x="T2" y="T3"/>
                  </a:cxn>
                  <a:cxn ang="0">
                    <a:pos x="T4" y="T5"/>
                  </a:cxn>
                  <a:cxn ang="0">
                    <a:pos x="T6" y="T7"/>
                  </a:cxn>
                  <a:cxn ang="0">
                    <a:pos x="T8" y="T9"/>
                  </a:cxn>
                  <a:cxn ang="0">
                    <a:pos x="T10" y="T11"/>
                  </a:cxn>
                </a:cxnLst>
                <a:rect l="0" t="0" r="r" b="b"/>
                <a:pathLst>
                  <a:path w="45" h="29">
                    <a:moveTo>
                      <a:pt x="37" y="22"/>
                    </a:moveTo>
                    <a:cubicBezTo>
                      <a:pt x="45" y="29"/>
                      <a:pt x="37" y="26"/>
                      <a:pt x="28" y="19"/>
                    </a:cubicBezTo>
                    <a:cubicBezTo>
                      <a:pt x="24" y="15"/>
                      <a:pt x="21" y="14"/>
                      <a:pt x="17" y="12"/>
                    </a:cubicBezTo>
                    <a:cubicBezTo>
                      <a:pt x="14" y="10"/>
                      <a:pt x="9" y="7"/>
                      <a:pt x="0" y="0"/>
                    </a:cubicBezTo>
                    <a:cubicBezTo>
                      <a:pt x="2" y="1"/>
                      <a:pt x="4" y="2"/>
                      <a:pt x="4" y="1"/>
                    </a:cubicBezTo>
                    <a:cubicBezTo>
                      <a:pt x="16" y="10"/>
                      <a:pt x="29" y="19"/>
                      <a:pt x="3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4" name="Freeform 6138">
                <a:extLst>
                  <a:ext uri="{FF2B5EF4-FFF2-40B4-BE49-F238E27FC236}">
                    <a16:creationId xmlns:a16="http://schemas.microsoft.com/office/drawing/2014/main" id="{5D892958-1909-4974-8099-0E5825BBCBCF}"/>
                  </a:ext>
                </a:extLst>
              </p:cNvPr>
              <p:cNvSpPr>
                <a:spLocks/>
              </p:cNvSpPr>
              <p:nvPr/>
            </p:nvSpPr>
            <p:spPr bwMode="auto">
              <a:xfrm>
                <a:off x="2660" y="1779"/>
                <a:ext cx="8" cy="5"/>
              </a:xfrm>
              <a:custGeom>
                <a:avLst/>
                <a:gdLst>
                  <a:gd name="T0" fmla="*/ 14 w 14"/>
                  <a:gd name="T1" fmla="*/ 9 h 9"/>
                  <a:gd name="T2" fmla="*/ 8 w 14"/>
                  <a:gd name="T3" fmla="*/ 8 h 9"/>
                  <a:gd name="T4" fmla="*/ 14 w 14"/>
                  <a:gd name="T5" fmla="*/ 9 h 9"/>
                </a:gdLst>
                <a:ahLst/>
                <a:cxnLst>
                  <a:cxn ang="0">
                    <a:pos x="T0" y="T1"/>
                  </a:cxn>
                  <a:cxn ang="0">
                    <a:pos x="T2" y="T3"/>
                  </a:cxn>
                  <a:cxn ang="0">
                    <a:pos x="T4" y="T5"/>
                  </a:cxn>
                </a:cxnLst>
                <a:rect l="0" t="0" r="r" b="b"/>
                <a:pathLst>
                  <a:path w="14" h="9">
                    <a:moveTo>
                      <a:pt x="14" y="9"/>
                    </a:moveTo>
                    <a:cubicBezTo>
                      <a:pt x="11" y="8"/>
                      <a:pt x="10" y="9"/>
                      <a:pt x="8" y="8"/>
                    </a:cubicBezTo>
                    <a:cubicBezTo>
                      <a:pt x="0" y="0"/>
                      <a:pt x="7" y="1"/>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5" name="Freeform 6139">
                <a:extLst>
                  <a:ext uri="{FF2B5EF4-FFF2-40B4-BE49-F238E27FC236}">
                    <a16:creationId xmlns:a16="http://schemas.microsoft.com/office/drawing/2014/main" id="{2C711040-74D0-4D8D-9672-54B9790D33DD}"/>
                  </a:ext>
                </a:extLst>
              </p:cNvPr>
              <p:cNvSpPr>
                <a:spLocks/>
              </p:cNvSpPr>
              <p:nvPr/>
            </p:nvSpPr>
            <p:spPr bwMode="auto">
              <a:xfrm>
                <a:off x="2714" y="1847"/>
                <a:ext cx="11" cy="18"/>
              </a:xfrm>
              <a:custGeom>
                <a:avLst/>
                <a:gdLst>
                  <a:gd name="T0" fmla="*/ 11 w 20"/>
                  <a:gd name="T1" fmla="*/ 13 h 31"/>
                  <a:gd name="T2" fmla="*/ 20 w 20"/>
                  <a:gd name="T3" fmla="*/ 31 h 31"/>
                  <a:gd name="T4" fmla="*/ 0 w 20"/>
                  <a:gd name="T5" fmla="*/ 0 h 31"/>
                  <a:gd name="T6" fmla="*/ 9 w 20"/>
                  <a:gd name="T7" fmla="*/ 12 h 31"/>
                  <a:gd name="T8" fmla="*/ 11 w 20"/>
                  <a:gd name="T9" fmla="*/ 13 h 31"/>
                </a:gdLst>
                <a:ahLst/>
                <a:cxnLst>
                  <a:cxn ang="0">
                    <a:pos x="T0" y="T1"/>
                  </a:cxn>
                  <a:cxn ang="0">
                    <a:pos x="T2" y="T3"/>
                  </a:cxn>
                  <a:cxn ang="0">
                    <a:pos x="T4" y="T5"/>
                  </a:cxn>
                  <a:cxn ang="0">
                    <a:pos x="T6" y="T7"/>
                  </a:cxn>
                  <a:cxn ang="0">
                    <a:pos x="T8" y="T9"/>
                  </a:cxn>
                </a:cxnLst>
                <a:rect l="0" t="0" r="r" b="b"/>
                <a:pathLst>
                  <a:path w="20" h="31">
                    <a:moveTo>
                      <a:pt x="11" y="13"/>
                    </a:moveTo>
                    <a:cubicBezTo>
                      <a:pt x="19" y="25"/>
                      <a:pt x="17" y="25"/>
                      <a:pt x="20" y="31"/>
                    </a:cubicBezTo>
                    <a:cubicBezTo>
                      <a:pt x="17" y="26"/>
                      <a:pt x="8" y="11"/>
                      <a:pt x="0" y="0"/>
                    </a:cubicBezTo>
                    <a:cubicBezTo>
                      <a:pt x="1" y="0"/>
                      <a:pt x="5" y="6"/>
                      <a:pt x="9" y="12"/>
                    </a:cubicBezTo>
                    <a:cubicBezTo>
                      <a:pt x="12" y="17"/>
                      <a:pt x="14" y="20"/>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6" name="Freeform 6140">
                <a:extLst>
                  <a:ext uri="{FF2B5EF4-FFF2-40B4-BE49-F238E27FC236}">
                    <a16:creationId xmlns:a16="http://schemas.microsoft.com/office/drawing/2014/main" id="{6492D9C9-51D7-4450-B2A0-AC834F631A12}"/>
                  </a:ext>
                </a:extLst>
              </p:cNvPr>
              <p:cNvSpPr>
                <a:spLocks/>
              </p:cNvSpPr>
              <p:nvPr/>
            </p:nvSpPr>
            <p:spPr bwMode="auto">
              <a:xfrm>
                <a:off x="2776" y="1980"/>
                <a:ext cx="4" cy="19"/>
              </a:xfrm>
              <a:custGeom>
                <a:avLst/>
                <a:gdLst>
                  <a:gd name="T0" fmla="*/ 0 w 8"/>
                  <a:gd name="T1" fmla="*/ 0 h 34"/>
                  <a:gd name="T2" fmla="*/ 8 w 8"/>
                  <a:gd name="T3" fmla="*/ 34 h 34"/>
                  <a:gd name="T4" fmla="*/ 0 w 8"/>
                  <a:gd name="T5" fmla="*/ 9 h 34"/>
                  <a:gd name="T6" fmla="*/ 0 w 8"/>
                  <a:gd name="T7" fmla="*/ 0 h 34"/>
                </a:gdLst>
                <a:ahLst/>
                <a:cxnLst>
                  <a:cxn ang="0">
                    <a:pos x="T0" y="T1"/>
                  </a:cxn>
                  <a:cxn ang="0">
                    <a:pos x="T2" y="T3"/>
                  </a:cxn>
                  <a:cxn ang="0">
                    <a:pos x="T4" y="T5"/>
                  </a:cxn>
                  <a:cxn ang="0">
                    <a:pos x="T6" y="T7"/>
                  </a:cxn>
                </a:cxnLst>
                <a:rect l="0" t="0" r="r" b="b"/>
                <a:pathLst>
                  <a:path w="8" h="34">
                    <a:moveTo>
                      <a:pt x="0" y="0"/>
                    </a:moveTo>
                    <a:cubicBezTo>
                      <a:pt x="2" y="6"/>
                      <a:pt x="6" y="25"/>
                      <a:pt x="8" y="34"/>
                    </a:cubicBezTo>
                    <a:cubicBezTo>
                      <a:pt x="6" y="30"/>
                      <a:pt x="4" y="17"/>
                      <a:pt x="0" y="9"/>
                    </a:cubicBezTo>
                    <a:cubicBezTo>
                      <a:pt x="1" y="8"/>
                      <a:pt x="1"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7" name="Freeform 6141">
                <a:extLst>
                  <a:ext uri="{FF2B5EF4-FFF2-40B4-BE49-F238E27FC236}">
                    <a16:creationId xmlns:a16="http://schemas.microsoft.com/office/drawing/2014/main" id="{5AD87903-ABC6-40B8-87B9-1C031D63E518}"/>
                  </a:ext>
                </a:extLst>
              </p:cNvPr>
              <p:cNvSpPr>
                <a:spLocks/>
              </p:cNvSpPr>
              <p:nvPr/>
            </p:nvSpPr>
            <p:spPr bwMode="auto">
              <a:xfrm>
                <a:off x="2703" y="2408"/>
                <a:ext cx="9" cy="13"/>
              </a:xfrm>
              <a:custGeom>
                <a:avLst/>
                <a:gdLst>
                  <a:gd name="T0" fmla="*/ 15 w 15"/>
                  <a:gd name="T1" fmla="*/ 0 h 23"/>
                  <a:gd name="T2" fmla="*/ 0 w 15"/>
                  <a:gd name="T3" fmla="*/ 23 h 23"/>
                  <a:gd name="T4" fmla="*/ 10 w 15"/>
                  <a:gd name="T5" fmla="*/ 4 h 23"/>
                  <a:gd name="T6" fmla="*/ 15 w 15"/>
                  <a:gd name="T7" fmla="*/ 0 h 23"/>
                </a:gdLst>
                <a:ahLst/>
                <a:cxnLst>
                  <a:cxn ang="0">
                    <a:pos x="T0" y="T1"/>
                  </a:cxn>
                  <a:cxn ang="0">
                    <a:pos x="T2" y="T3"/>
                  </a:cxn>
                  <a:cxn ang="0">
                    <a:pos x="T4" y="T5"/>
                  </a:cxn>
                  <a:cxn ang="0">
                    <a:pos x="T6" y="T7"/>
                  </a:cxn>
                </a:cxnLst>
                <a:rect l="0" t="0" r="r" b="b"/>
                <a:pathLst>
                  <a:path w="15" h="23">
                    <a:moveTo>
                      <a:pt x="15" y="0"/>
                    </a:moveTo>
                    <a:cubicBezTo>
                      <a:pt x="11" y="8"/>
                      <a:pt x="5" y="15"/>
                      <a:pt x="0" y="23"/>
                    </a:cubicBezTo>
                    <a:cubicBezTo>
                      <a:pt x="5" y="15"/>
                      <a:pt x="5" y="12"/>
                      <a:pt x="10" y="4"/>
                    </a:cubicBezTo>
                    <a:cubicBezTo>
                      <a:pt x="11" y="3"/>
                      <a:pt x="12" y="5"/>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8" name="Freeform 6142">
                <a:extLst>
                  <a:ext uri="{FF2B5EF4-FFF2-40B4-BE49-F238E27FC236}">
                    <a16:creationId xmlns:a16="http://schemas.microsoft.com/office/drawing/2014/main" id="{5463AF69-BA31-4797-A40E-B36AA8AC4B87}"/>
                  </a:ext>
                </a:extLst>
              </p:cNvPr>
              <p:cNvSpPr>
                <a:spLocks/>
              </p:cNvSpPr>
              <p:nvPr/>
            </p:nvSpPr>
            <p:spPr bwMode="auto">
              <a:xfrm>
                <a:off x="2414" y="2620"/>
                <a:ext cx="18" cy="6"/>
              </a:xfrm>
              <a:custGeom>
                <a:avLst/>
                <a:gdLst>
                  <a:gd name="T0" fmla="*/ 26 w 32"/>
                  <a:gd name="T1" fmla="*/ 8 h 11"/>
                  <a:gd name="T2" fmla="*/ 13 w 32"/>
                  <a:gd name="T3" fmla="*/ 10 h 11"/>
                  <a:gd name="T4" fmla="*/ 8 w 32"/>
                  <a:gd name="T5" fmla="*/ 7 h 11"/>
                  <a:gd name="T6" fmla="*/ 15 w 32"/>
                  <a:gd name="T7" fmla="*/ 0 h 11"/>
                  <a:gd name="T8" fmla="*/ 7 w 32"/>
                  <a:gd name="T9" fmla="*/ 6 h 11"/>
                  <a:gd name="T10" fmla="*/ 24 w 32"/>
                  <a:gd name="T11" fmla="*/ 3 h 11"/>
                  <a:gd name="T12" fmla="*/ 32 w 32"/>
                  <a:gd name="T13" fmla="*/ 5 h 11"/>
                  <a:gd name="T14" fmla="*/ 26 w 32"/>
                  <a:gd name="T15" fmla="*/ 8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1">
                    <a:moveTo>
                      <a:pt x="26" y="8"/>
                    </a:moveTo>
                    <a:cubicBezTo>
                      <a:pt x="16" y="11"/>
                      <a:pt x="27" y="5"/>
                      <a:pt x="13" y="10"/>
                    </a:cubicBezTo>
                    <a:cubicBezTo>
                      <a:pt x="20" y="7"/>
                      <a:pt x="13" y="7"/>
                      <a:pt x="8" y="7"/>
                    </a:cubicBezTo>
                    <a:cubicBezTo>
                      <a:pt x="3" y="7"/>
                      <a:pt x="0" y="6"/>
                      <a:pt x="15" y="0"/>
                    </a:cubicBezTo>
                    <a:cubicBezTo>
                      <a:pt x="10" y="3"/>
                      <a:pt x="21" y="2"/>
                      <a:pt x="7" y="6"/>
                    </a:cubicBezTo>
                    <a:cubicBezTo>
                      <a:pt x="13" y="5"/>
                      <a:pt x="14" y="6"/>
                      <a:pt x="24" y="3"/>
                    </a:cubicBezTo>
                    <a:cubicBezTo>
                      <a:pt x="29" y="3"/>
                      <a:pt x="18" y="8"/>
                      <a:pt x="32" y="5"/>
                    </a:cubicBezTo>
                    <a:cubicBezTo>
                      <a:pt x="30" y="6"/>
                      <a:pt x="24" y="8"/>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9" name="Freeform 6143">
                <a:extLst>
                  <a:ext uri="{FF2B5EF4-FFF2-40B4-BE49-F238E27FC236}">
                    <a16:creationId xmlns:a16="http://schemas.microsoft.com/office/drawing/2014/main" id="{39EA351C-8FB3-4C45-BD61-240A48728770}"/>
                  </a:ext>
                </a:extLst>
              </p:cNvPr>
              <p:cNvSpPr>
                <a:spLocks/>
              </p:cNvSpPr>
              <p:nvPr/>
            </p:nvSpPr>
            <p:spPr bwMode="auto">
              <a:xfrm>
                <a:off x="2635" y="1751"/>
                <a:ext cx="13" cy="12"/>
              </a:xfrm>
              <a:custGeom>
                <a:avLst/>
                <a:gdLst>
                  <a:gd name="T0" fmla="*/ 1 w 22"/>
                  <a:gd name="T1" fmla="*/ 0 h 21"/>
                  <a:gd name="T2" fmla="*/ 22 w 22"/>
                  <a:gd name="T3" fmla="*/ 21 h 21"/>
                  <a:gd name="T4" fmla="*/ 0 w 22"/>
                  <a:gd name="T5" fmla="*/ 3 h 21"/>
                  <a:gd name="T6" fmla="*/ 1 w 22"/>
                  <a:gd name="T7" fmla="*/ 0 h 21"/>
                </a:gdLst>
                <a:ahLst/>
                <a:cxnLst>
                  <a:cxn ang="0">
                    <a:pos x="T0" y="T1"/>
                  </a:cxn>
                  <a:cxn ang="0">
                    <a:pos x="T2" y="T3"/>
                  </a:cxn>
                  <a:cxn ang="0">
                    <a:pos x="T4" y="T5"/>
                  </a:cxn>
                  <a:cxn ang="0">
                    <a:pos x="T6" y="T7"/>
                  </a:cxn>
                </a:cxnLst>
                <a:rect l="0" t="0" r="r" b="b"/>
                <a:pathLst>
                  <a:path w="22" h="21">
                    <a:moveTo>
                      <a:pt x="1" y="0"/>
                    </a:moveTo>
                    <a:cubicBezTo>
                      <a:pt x="8" y="8"/>
                      <a:pt x="15" y="14"/>
                      <a:pt x="22" y="21"/>
                    </a:cubicBezTo>
                    <a:cubicBezTo>
                      <a:pt x="20" y="21"/>
                      <a:pt x="7" y="8"/>
                      <a:pt x="0" y="3"/>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0" name="Freeform 6144">
                <a:extLst>
                  <a:ext uri="{FF2B5EF4-FFF2-40B4-BE49-F238E27FC236}">
                    <a16:creationId xmlns:a16="http://schemas.microsoft.com/office/drawing/2014/main" id="{7517DD13-A101-4C89-879D-3671249F6BCA}"/>
                  </a:ext>
                </a:extLst>
              </p:cNvPr>
              <p:cNvSpPr>
                <a:spLocks/>
              </p:cNvSpPr>
              <p:nvPr/>
            </p:nvSpPr>
            <p:spPr bwMode="auto">
              <a:xfrm>
                <a:off x="2733" y="1880"/>
                <a:ext cx="6" cy="13"/>
              </a:xfrm>
              <a:custGeom>
                <a:avLst/>
                <a:gdLst>
                  <a:gd name="T0" fmla="*/ 3 w 10"/>
                  <a:gd name="T1" fmla="*/ 2 h 22"/>
                  <a:gd name="T2" fmla="*/ 10 w 10"/>
                  <a:gd name="T3" fmla="*/ 22 h 22"/>
                  <a:gd name="T4" fmla="*/ 0 w 10"/>
                  <a:gd name="T5" fmla="*/ 2 h 22"/>
                  <a:gd name="T6" fmla="*/ 3 w 10"/>
                  <a:gd name="T7" fmla="*/ 2 h 22"/>
                </a:gdLst>
                <a:ahLst/>
                <a:cxnLst>
                  <a:cxn ang="0">
                    <a:pos x="T0" y="T1"/>
                  </a:cxn>
                  <a:cxn ang="0">
                    <a:pos x="T2" y="T3"/>
                  </a:cxn>
                  <a:cxn ang="0">
                    <a:pos x="T4" y="T5"/>
                  </a:cxn>
                  <a:cxn ang="0">
                    <a:pos x="T6" y="T7"/>
                  </a:cxn>
                </a:cxnLst>
                <a:rect l="0" t="0" r="r" b="b"/>
                <a:pathLst>
                  <a:path w="10" h="22">
                    <a:moveTo>
                      <a:pt x="3" y="2"/>
                    </a:moveTo>
                    <a:cubicBezTo>
                      <a:pt x="6" y="9"/>
                      <a:pt x="8" y="16"/>
                      <a:pt x="10" y="22"/>
                    </a:cubicBezTo>
                    <a:cubicBezTo>
                      <a:pt x="7" y="15"/>
                      <a:pt x="3" y="8"/>
                      <a:pt x="0" y="2"/>
                    </a:cubicBezTo>
                    <a:cubicBezTo>
                      <a:pt x="0" y="0"/>
                      <a:pt x="4" y="6"/>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1" name="Freeform 6145">
                <a:extLst>
                  <a:ext uri="{FF2B5EF4-FFF2-40B4-BE49-F238E27FC236}">
                    <a16:creationId xmlns:a16="http://schemas.microsoft.com/office/drawing/2014/main" id="{407321E3-2762-4402-86BB-D6CF0A99AC2D}"/>
                  </a:ext>
                </a:extLst>
              </p:cNvPr>
              <p:cNvSpPr>
                <a:spLocks/>
              </p:cNvSpPr>
              <p:nvPr/>
            </p:nvSpPr>
            <p:spPr bwMode="auto">
              <a:xfrm>
                <a:off x="2754" y="1923"/>
                <a:ext cx="5" cy="11"/>
              </a:xfrm>
              <a:custGeom>
                <a:avLst/>
                <a:gdLst>
                  <a:gd name="T0" fmla="*/ 9 w 9"/>
                  <a:gd name="T1" fmla="*/ 18 h 18"/>
                  <a:gd name="T2" fmla="*/ 5 w 9"/>
                  <a:gd name="T3" fmla="*/ 13 h 18"/>
                  <a:gd name="T4" fmla="*/ 1 w 9"/>
                  <a:gd name="T5" fmla="*/ 1 h 18"/>
                  <a:gd name="T6" fmla="*/ 9 w 9"/>
                  <a:gd name="T7" fmla="*/ 18 h 18"/>
                </a:gdLst>
                <a:ahLst/>
                <a:cxnLst>
                  <a:cxn ang="0">
                    <a:pos x="T0" y="T1"/>
                  </a:cxn>
                  <a:cxn ang="0">
                    <a:pos x="T2" y="T3"/>
                  </a:cxn>
                  <a:cxn ang="0">
                    <a:pos x="T4" y="T5"/>
                  </a:cxn>
                  <a:cxn ang="0">
                    <a:pos x="T6" y="T7"/>
                  </a:cxn>
                </a:cxnLst>
                <a:rect l="0" t="0" r="r" b="b"/>
                <a:pathLst>
                  <a:path w="9" h="18">
                    <a:moveTo>
                      <a:pt x="9" y="18"/>
                    </a:moveTo>
                    <a:cubicBezTo>
                      <a:pt x="7" y="17"/>
                      <a:pt x="5" y="11"/>
                      <a:pt x="5" y="13"/>
                    </a:cubicBezTo>
                    <a:cubicBezTo>
                      <a:pt x="4" y="9"/>
                      <a:pt x="0" y="0"/>
                      <a:pt x="1" y="1"/>
                    </a:cubicBezTo>
                    <a:cubicBezTo>
                      <a:pt x="5" y="9"/>
                      <a:pt x="6" y="10"/>
                      <a:pt x="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2" name="Freeform 6146">
                <a:extLst>
                  <a:ext uri="{FF2B5EF4-FFF2-40B4-BE49-F238E27FC236}">
                    <a16:creationId xmlns:a16="http://schemas.microsoft.com/office/drawing/2014/main" id="{68D1DA63-153B-4C94-943A-466F84CC13BA}"/>
                  </a:ext>
                </a:extLst>
              </p:cNvPr>
              <p:cNvSpPr>
                <a:spLocks/>
              </p:cNvSpPr>
              <p:nvPr/>
            </p:nvSpPr>
            <p:spPr bwMode="auto">
              <a:xfrm>
                <a:off x="2781" y="2007"/>
                <a:ext cx="5" cy="17"/>
              </a:xfrm>
              <a:custGeom>
                <a:avLst/>
                <a:gdLst>
                  <a:gd name="T0" fmla="*/ 8 w 8"/>
                  <a:gd name="T1" fmla="*/ 30 h 30"/>
                  <a:gd name="T2" fmla="*/ 1 w 8"/>
                  <a:gd name="T3" fmla="*/ 6 h 30"/>
                  <a:gd name="T4" fmla="*/ 3 w 8"/>
                  <a:gd name="T5" fmla="*/ 9 h 30"/>
                  <a:gd name="T6" fmla="*/ 8 w 8"/>
                  <a:gd name="T7" fmla="*/ 30 h 30"/>
                </a:gdLst>
                <a:ahLst/>
                <a:cxnLst>
                  <a:cxn ang="0">
                    <a:pos x="T0" y="T1"/>
                  </a:cxn>
                  <a:cxn ang="0">
                    <a:pos x="T2" y="T3"/>
                  </a:cxn>
                  <a:cxn ang="0">
                    <a:pos x="T4" y="T5"/>
                  </a:cxn>
                  <a:cxn ang="0">
                    <a:pos x="T6" y="T7"/>
                  </a:cxn>
                </a:cxnLst>
                <a:rect l="0" t="0" r="r" b="b"/>
                <a:pathLst>
                  <a:path w="8" h="30">
                    <a:moveTo>
                      <a:pt x="8" y="30"/>
                    </a:moveTo>
                    <a:cubicBezTo>
                      <a:pt x="6" y="28"/>
                      <a:pt x="3" y="10"/>
                      <a:pt x="1" y="6"/>
                    </a:cubicBezTo>
                    <a:cubicBezTo>
                      <a:pt x="0" y="0"/>
                      <a:pt x="1" y="3"/>
                      <a:pt x="3" y="9"/>
                    </a:cubicBezTo>
                    <a:cubicBezTo>
                      <a:pt x="5" y="15"/>
                      <a:pt x="7" y="25"/>
                      <a:pt x="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3" name="Freeform 6147">
                <a:extLst>
                  <a:ext uri="{FF2B5EF4-FFF2-40B4-BE49-F238E27FC236}">
                    <a16:creationId xmlns:a16="http://schemas.microsoft.com/office/drawing/2014/main" id="{642557E9-8558-480E-BA8E-1FBC5DA8F6FE}"/>
                  </a:ext>
                </a:extLst>
              </p:cNvPr>
              <p:cNvSpPr>
                <a:spLocks/>
              </p:cNvSpPr>
              <p:nvPr/>
            </p:nvSpPr>
            <p:spPr bwMode="auto">
              <a:xfrm>
                <a:off x="2587" y="2533"/>
                <a:ext cx="12" cy="8"/>
              </a:xfrm>
              <a:custGeom>
                <a:avLst/>
                <a:gdLst>
                  <a:gd name="T0" fmla="*/ 6 w 21"/>
                  <a:gd name="T1" fmla="*/ 12 h 14"/>
                  <a:gd name="T2" fmla="*/ 11 w 21"/>
                  <a:gd name="T3" fmla="*/ 7 h 14"/>
                  <a:gd name="T4" fmla="*/ 5 w 21"/>
                  <a:gd name="T5" fmla="*/ 9 h 14"/>
                  <a:gd name="T6" fmla="*/ 20 w 21"/>
                  <a:gd name="T7" fmla="*/ 0 h 14"/>
                  <a:gd name="T8" fmla="*/ 6 w 21"/>
                  <a:gd name="T9" fmla="*/ 12 h 14"/>
                </a:gdLst>
                <a:ahLst/>
                <a:cxnLst>
                  <a:cxn ang="0">
                    <a:pos x="T0" y="T1"/>
                  </a:cxn>
                  <a:cxn ang="0">
                    <a:pos x="T2" y="T3"/>
                  </a:cxn>
                  <a:cxn ang="0">
                    <a:pos x="T4" y="T5"/>
                  </a:cxn>
                  <a:cxn ang="0">
                    <a:pos x="T6" y="T7"/>
                  </a:cxn>
                  <a:cxn ang="0">
                    <a:pos x="T8" y="T9"/>
                  </a:cxn>
                </a:cxnLst>
                <a:rect l="0" t="0" r="r" b="b"/>
                <a:pathLst>
                  <a:path w="21" h="14">
                    <a:moveTo>
                      <a:pt x="6" y="12"/>
                    </a:moveTo>
                    <a:cubicBezTo>
                      <a:pt x="7" y="11"/>
                      <a:pt x="8" y="10"/>
                      <a:pt x="11" y="7"/>
                    </a:cubicBezTo>
                    <a:cubicBezTo>
                      <a:pt x="7" y="9"/>
                      <a:pt x="0" y="14"/>
                      <a:pt x="5" y="9"/>
                    </a:cubicBezTo>
                    <a:cubicBezTo>
                      <a:pt x="14" y="2"/>
                      <a:pt x="13" y="5"/>
                      <a:pt x="20" y="0"/>
                    </a:cubicBezTo>
                    <a:cubicBezTo>
                      <a:pt x="21" y="1"/>
                      <a:pt x="14" y="7"/>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4" name="Freeform 6148">
                <a:extLst>
                  <a:ext uri="{FF2B5EF4-FFF2-40B4-BE49-F238E27FC236}">
                    <a16:creationId xmlns:a16="http://schemas.microsoft.com/office/drawing/2014/main" id="{8075C6C5-9C47-4DD9-A35A-F4E85D029409}"/>
                  </a:ext>
                </a:extLst>
              </p:cNvPr>
              <p:cNvSpPr>
                <a:spLocks/>
              </p:cNvSpPr>
              <p:nvPr/>
            </p:nvSpPr>
            <p:spPr bwMode="auto">
              <a:xfrm>
                <a:off x="2791" y="2071"/>
                <a:ext cx="3" cy="12"/>
              </a:xfrm>
              <a:custGeom>
                <a:avLst/>
                <a:gdLst>
                  <a:gd name="T0" fmla="*/ 4 w 5"/>
                  <a:gd name="T1" fmla="*/ 3 h 21"/>
                  <a:gd name="T2" fmla="*/ 5 w 5"/>
                  <a:gd name="T3" fmla="*/ 15 h 21"/>
                  <a:gd name="T4" fmla="*/ 3 w 5"/>
                  <a:gd name="T5" fmla="*/ 8 h 21"/>
                  <a:gd name="T6" fmla="*/ 0 w 5"/>
                  <a:gd name="T7" fmla="*/ 6 h 21"/>
                  <a:gd name="T8" fmla="*/ 2 w 5"/>
                  <a:gd name="T9" fmla="*/ 9 h 21"/>
                  <a:gd name="T10" fmla="*/ 2 w 5"/>
                  <a:gd name="T11" fmla="*/ 1 h 21"/>
                  <a:gd name="T12" fmla="*/ 4 w 5"/>
                  <a:gd name="T13" fmla="*/ 3 h 21"/>
                </a:gdLst>
                <a:ahLst/>
                <a:cxnLst>
                  <a:cxn ang="0">
                    <a:pos x="T0" y="T1"/>
                  </a:cxn>
                  <a:cxn ang="0">
                    <a:pos x="T2" y="T3"/>
                  </a:cxn>
                  <a:cxn ang="0">
                    <a:pos x="T4" y="T5"/>
                  </a:cxn>
                  <a:cxn ang="0">
                    <a:pos x="T6" y="T7"/>
                  </a:cxn>
                  <a:cxn ang="0">
                    <a:pos x="T8" y="T9"/>
                  </a:cxn>
                  <a:cxn ang="0">
                    <a:pos x="T10" y="T11"/>
                  </a:cxn>
                  <a:cxn ang="0">
                    <a:pos x="T12" y="T13"/>
                  </a:cxn>
                </a:cxnLst>
                <a:rect l="0" t="0" r="r" b="b"/>
                <a:pathLst>
                  <a:path w="5" h="21">
                    <a:moveTo>
                      <a:pt x="4" y="3"/>
                    </a:moveTo>
                    <a:cubicBezTo>
                      <a:pt x="5" y="15"/>
                      <a:pt x="5" y="15"/>
                      <a:pt x="5" y="15"/>
                    </a:cubicBezTo>
                    <a:cubicBezTo>
                      <a:pt x="4" y="17"/>
                      <a:pt x="4" y="13"/>
                      <a:pt x="3" y="8"/>
                    </a:cubicBezTo>
                    <a:cubicBezTo>
                      <a:pt x="3" y="11"/>
                      <a:pt x="1" y="21"/>
                      <a:pt x="0" y="6"/>
                    </a:cubicBezTo>
                    <a:cubicBezTo>
                      <a:pt x="1" y="8"/>
                      <a:pt x="1" y="10"/>
                      <a:pt x="2" y="9"/>
                    </a:cubicBezTo>
                    <a:cubicBezTo>
                      <a:pt x="2" y="9"/>
                      <a:pt x="2" y="4"/>
                      <a:pt x="2" y="1"/>
                    </a:cubicBezTo>
                    <a:cubicBezTo>
                      <a:pt x="2" y="0"/>
                      <a:pt x="3" y="5"/>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5" name="Freeform 6149">
                <a:extLst>
                  <a:ext uri="{FF2B5EF4-FFF2-40B4-BE49-F238E27FC236}">
                    <a16:creationId xmlns:a16="http://schemas.microsoft.com/office/drawing/2014/main" id="{108458E6-A6D1-4C32-A076-20185746B759}"/>
                  </a:ext>
                </a:extLst>
              </p:cNvPr>
              <p:cNvSpPr>
                <a:spLocks/>
              </p:cNvSpPr>
              <p:nvPr/>
            </p:nvSpPr>
            <p:spPr bwMode="auto">
              <a:xfrm>
                <a:off x="2765" y="2282"/>
                <a:ext cx="4" cy="12"/>
              </a:xfrm>
              <a:custGeom>
                <a:avLst/>
                <a:gdLst>
                  <a:gd name="T0" fmla="*/ 3 w 7"/>
                  <a:gd name="T1" fmla="*/ 18 h 20"/>
                  <a:gd name="T2" fmla="*/ 4 w 7"/>
                  <a:gd name="T3" fmla="*/ 8 h 20"/>
                  <a:gd name="T4" fmla="*/ 7 w 7"/>
                  <a:gd name="T5" fmla="*/ 0 h 20"/>
                  <a:gd name="T6" fmla="*/ 3 w 7"/>
                  <a:gd name="T7" fmla="*/ 18 h 20"/>
                </a:gdLst>
                <a:ahLst/>
                <a:cxnLst>
                  <a:cxn ang="0">
                    <a:pos x="T0" y="T1"/>
                  </a:cxn>
                  <a:cxn ang="0">
                    <a:pos x="T2" y="T3"/>
                  </a:cxn>
                  <a:cxn ang="0">
                    <a:pos x="T4" y="T5"/>
                  </a:cxn>
                  <a:cxn ang="0">
                    <a:pos x="T6" y="T7"/>
                  </a:cxn>
                </a:cxnLst>
                <a:rect l="0" t="0" r="r" b="b"/>
                <a:pathLst>
                  <a:path w="7" h="20">
                    <a:moveTo>
                      <a:pt x="3" y="18"/>
                    </a:moveTo>
                    <a:cubicBezTo>
                      <a:pt x="0" y="20"/>
                      <a:pt x="5" y="8"/>
                      <a:pt x="4" y="8"/>
                    </a:cubicBezTo>
                    <a:cubicBezTo>
                      <a:pt x="5" y="4"/>
                      <a:pt x="6" y="5"/>
                      <a:pt x="7" y="0"/>
                    </a:cubicBezTo>
                    <a:cubicBezTo>
                      <a:pt x="6" y="5"/>
                      <a:pt x="6" y="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6" name="Freeform 6150">
                <a:extLst>
                  <a:ext uri="{FF2B5EF4-FFF2-40B4-BE49-F238E27FC236}">
                    <a16:creationId xmlns:a16="http://schemas.microsoft.com/office/drawing/2014/main" id="{917167D5-F0D3-40B3-A1DD-27A1473B2288}"/>
                  </a:ext>
                </a:extLst>
              </p:cNvPr>
              <p:cNvSpPr>
                <a:spLocks/>
              </p:cNvSpPr>
              <p:nvPr/>
            </p:nvSpPr>
            <p:spPr bwMode="auto">
              <a:xfrm>
                <a:off x="2732" y="1882"/>
                <a:ext cx="7" cy="12"/>
              </a:xfrm>
              <a:custGeom>
                <a:avLst/>
                <a:gdLst>
                  <a:gd name="T0" fmla="*/ 7 w 13"/>
                  <a:gd name="T1" fmla="*/ 8 h 21"/>
                  <a:gd name="T2" fmla="*/ 7 w 13"/>
                  <a:gd name="T3" fmla="*/ 14 h 21"/>
                  <a:gd name="T4" fmla="*/ 0 w 13"/>
                  <a:gd name="T5" fmla="*/ 0 h 21"/>
                  <a:gd name="T6" fmla="*/ 7 w 13"/>
                  <a:gd name="T7" fmla="*/ 8 h 21"/>
                </a:gdLst>
                <a:ahLst/>
                <a:cxnLst>
                  <a:cxn ang="0">
                    <a:pos x="T0" y="T1"/>
                  </a:cxn>
                  <a:cxn ang="0">
                    <a:pos x="T2" y="T3"/>
                  </a:cxn>
                  <a:cxn ang="0">
                    <a:pos x="T4" y="T5"/>
                  </a:cxn>
                  <a:cxn ang="0">
                    <a:pos x="T6" y="T7"/>
                  </a:cxn>
                </a:cxnLst>
                <a:rect l="0" t="0" r="r" b="b"/>
                <a:pathLst>
                  <a:path w="13" h="21">
                    <a:moveTo>
                      <a:pt x="7" y="8"/>
                    </a:moveTo>
                    <a:cubicBezTo>
                      <a:pt x="13" y="21"/>
                      <a:pt x="1" y="3"/>
                      <a:pt x="7" y="14"/>
                    </a:cubicBezTo>
                    <a:cubicBezTo>
                      <a:pt x="4" y="12"/>
                      <a:pt x="1" y="3"/>
                      <a:pt x="0" y="0"/>
                    </a:cubicBezTo>
                    <a:cubicBezTo>
                      <a:pt x="1" y="0"/>
                      <a:pt x="6" y="8"/>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7" name="Freeform 6151">
                <a:extLst>
                  <a:ext uri="{FF2B5EF4-FFF2-40B4-BE49-F238E27FC236}">
                    <a16:creationId xmlns:a16="http://schemas.microsoft.com/office/drawing/2014/main" id="{4FB0D98D-BAB1-4432-8AA7-670DB6DEF5B0}"/>
                  </a:ext>
                </a:extLst>
              </p:cNvPr>
              <p:cNvSpPr>
                <a:spLocks/>
              </p:cNvSpPr>
              <p:nvPr/>
            </p:nvSpPr>
            <p:spPr bwMode="auto">
              <a:xfrm>
                <a:off x="2742" y="1903"/>
                <a:ext cx="6" cy="11"/>
              </a:xfrm>
              <a:custGeom>
                <a:avLst/>
                <a:gdLst>
                  <a:gd name="T0" fmla="*/ 8 w 11"/>
                  <a:gd name="T1" fmla="*/ 11 h 19"/>
                  <a:gd name="T2" fmla="*/ 9 w 11"/>
                  <a:gd name="T3" fmla="*/ 17 h 19"/>
                  <a:gd name="T4" fmla="*/ 0 w 11"/>
                  <a:gd name="T5" fmla="*/ 1 h 19"/>
                  <a:gd name="T6" fmla="*/ 3 w 11"/>
                  <a:gd name="T7" fmla="*/ 2 h 19"/>
                  <a:gd name="T8" fmla="*/ 6 w 11"/>
                  <a:gd name="T9" fmla="*/ 10 h 19"/>
                  <a:gd name="T10" fmla="*/ 8 w 11"/>
                  <a:gd name="T11" fmla="*/ 11 h 19"/>
                </a:gdLst>
                <a:ahLst/>
                <a:cxnLst>
                  <a:cxn ang="0">
                    <a:pos x="T0" y="T1"/>
                  </a:cxn>
                  <a:cxn ang="0">
                    <a:pos x="T2" y="T3"/>
                  </a:cxn>
                  <a:cxn ang="0">
                    <a:pos x="T4" y="T5"/>
                  </a:cxn>
                  <a:cxn ang="0">
                    <a:pos x="T6" y="T7"/>
                  </a:cxn>
                  <a:cxn ang="0">
                    <a:pos x="T8" y="T9"/>
                  </a:cxn>
                  <a:cxn ang="0">
                    <a:pos x="T10" y="T11"/>
                  </a:cxn>
                </a:cxnLst>
                <a:rect l="0" t="0" r="r" b="b"/>
                <a:pathLst>
                  <a:path w="11" h="19">
                    <a:moveTo>
                      <a:pt x="8" y="11"/>
                    </a:moveTo>
                    <a:cubicBezTo>
                      <a:pt x="11" y="18"/>
                      <a:pt x="11" y="19"/>
                      <a:pt x="9" y="17"/>
                    </a:cubicBezTo>
                    <a:cubicBezTo>
                      <a:pt x="7" y="15"/>
                      <a:pt x="4" y="9"/>
                      <a:pt x="0" y="1"/>
                    </a:cubicBezTo>
                    <a:cubicBezTo>
                      <a:pt x="1" y="0"/>
                      <a:pt x="3" y="4"/>
                      <a:pt x="3" y="2"/>
                    </a:cubicBezTo>
                    <a:cubicBezTo>
                      <a:pt x="5" y="6"/>
                      <a:pt x="6" y="8"/>
                      <a:pt x="6" y="10"/>
                    </a:cubicBezTo>
                    <a:cubicBezTo>
                      <a:pt x="8" y="13"/>
                      <a:pt x="8" y="12"/>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8" name="Freeform 6152">
                <a:extLst>
                  <a:ext uri="{FF2B5EF4-FFF2-40B4-BE49-F238E27FC236}">
                    <a16:creationId xmlns:a16="http://schemas.microsoft.com/office/drawing/2014/main" id="{B275E336-3044-4C65-9F7F-A7E7D44C417D}"/>
                  </a:ext>
                </a:extLst>
              </p:cNvPr>
              <p:cNvSpPr>
                <a:spLocks/>
              </p:cNvSpPr>
              <p:nvPr/>
            </p:nvSpPr>
            <p:spPr bwMode="auto">
              <a:xfrm>
                <a:off x="2151" y="2636"/>
                <a:ext cx="14" cy="4"/>
              </a:xfrm>
              <a:custGeom>
                <a:avLst/>
                <a:gdLst>
                  <a:gd name="T0" fmla="*/ 5 w 26"/>
                  <a:gd name="T1" fmla="*/ 3 h 8"/>
                  <a:gd name="T2" fmla="*/ 0 w 26"/>
                  <a:gd name="T3" fmla="*/ 0 h 8"/>
                  <a:gd name="T4" fmla="*/ 5 w 26"/>
                  <a:gd name="T5" fmla="*/ 3 h 8"/>
                </a:gdLst>
                <a:ahLst/>
                <a:cxnLst>
                  <a:cxn ang="0">
                    <a:pos x="T0" y="T1"/>
                  </a:cxn>
                  <a:cxn ang="0">
                    <a:pos x="T2" y="T3"/>
                  </a:cxn>
                  <a:cxn ang="0">
                    <a:pos x="T4" y="T5"/>
                  </a:cxn>
                </a:cxnLst>
                <a:rect l="0" t="0" r="r" b="b"/>
                <a:pathLst>
                  <a:path w="26" h="8">
                    <a:moveTo>
                      <a:pt x="5" y="3"/>
                    </a:moveTo>
                    <a:cubicBezTo>
                      <a:pt x="5" y="2"/>
                      <a:pt x="12" y="3"/>
                      <a:pt x="0" y="0"/>
                    </a:cubicBezTo>
                    <a:cubicBezTo>
                      <a:pt x="9" y="0"/>
                      <a:pt x="26" y="8"/>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9" name="Freeform 6153">
                <a:extLst>
                  <a:ext uri="{FF2B5EF4-FFF2-40B4-BE49-F238E27FC236}">
                    <a16:creationId xmlns:a16="http://schemas.microsoft.com/office/drawing/2014/main" id="{E7446AAB-32C9-44BA-9954-A1628F8B421C}"/>
                  </a:ext>
                </a:extLst>
              </p:cNvPr>
              <p:cNvSpPr>
                <a:spLocks/>
              </p:cNvSpPr>
              <p:nvPr/>
            </p:nvSpPr>
            <p:spPr bwMode="auto">
              <a:xfrm>
                <a:off x="2681" y="1805"/>
                <a:ext cx="10" cy="12"/>
              </a:xfrm>
              <a:custGeom>
                <a:avLst/>
                <a:gdLst>
                  <a:gd name="T0" fmla="*/ 19 w 19"/>
                  <a:gd name="T1" fmla="*/ 22 h 22"/>
                  <a:gd name="T2" fmla="*/ 0 w 19"/>
                  <a:gd name="T3" fmla="*/ 0 h 22"/>
                  <a:gd name="T4" fmla="*/ 19 w 19"/>
                  <a:gd name="T5" fmla="*/ 22 h 22"/>
                </a:gdLst>
                <a:ahLst/>
                <a:cxnLst>
                  <a:cxn ang="0">
                    <a:pos x="T0" y="T1"/>
                  </a:cxn>
                  <a:cxn ang="0">
                    <a:pos x="T2" y="T3"/>
                  </a:cxn>
                  <a:cxn ang="0">
                    <a:pos x="T4" y="T5"/>
                  </a:cxn>
                </a:cxnLst>
                <a:rect l="0" t="0" r="r" b="b"/>
                <a:pathLst>
                  <a:path w="19" h="22">
                    <a:moveTo>
                      <a:pt x="19" y="22"/>
                    </a:moveTo>
                    <a:cubicBezTo>
                      <a:pt x="14" y="18"/>
                      <a:pt x="6" y="8"/>
                      <a:pt x="0" y="0"/>
                    </a:cubicBezTo>
                    <a:cubicBezTo>
                      <a:pt x="5" y="3"/>
                      <a:pt x="10" y="1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0" name="Freeform 6154">
                <a:extLst>
                  <a:ext uri="{FF2B5EF4-FFF2-40B4-BE49-F238E27FC236}">
                    <a16:creationId xmlns:a16="http://schemas.microsoft.com/office/drawing/2014/main" id="{8D3988BA-23D6-47F9-90E0-67A4A605367C}"/>
                  </a:ext>
                </a:extLst>
              </p:cNvPr>
              <p:cNvSpPr>
                <a:spLocks/>
              </p:cNvSpPr>
              <p:nvPr/>
            </p:nvSpPr>
            <p:spPr bwMode="auto">
              <a:xfrm>
                <a:off x="2174" y="2640"/>
                <a:ext cx="19" cy="2"/>
              </a:xfrm>
              <a:custGeom>
                <a:avLst/>
                <a:gdLst>
                  <a:gd name="T0" fmla="*/ 19 w 34"/>
                  <a:gd name="T1" fmla="*/ 4 h 4"/>
                  <a:gd name="T2" fmla="*/ 20 w 34"/>
                  <a:gd name="T3" fmla="*/ 0 h 4"/>
                  <a:gd name="T4" fmla="*/ 19 w 34"/>
                  <a:gd name="T5" fmla="*/ 4 h 4"/>
                </a:gdLst>
                <a:ahLst/>
                <a:cxnLst>
                  <a:cxn ang="0">
                    <a:pos x="T0" y="T1"/>
                  </a:cxn>
                  <a:cxn ang="0">
                    <a:pos x="T2" y="T3"/>
                  </a:cxn>
                  <a:cxn ang="0">
                    <a:pos x="T4" y="T5"/>
                  </a:cxn>
                </a:cxnLst>
                <a:rect l="0" t="0" r="r" b="b"/>
                <a:pathLst>
                  <a:path w="34" h="4">
                    <a:moveTo>
                      <a:pt x="19" y="4"/>
                    </a:moveTo>
                    <a:cubicBezTo>
                      <a:pt x="0" y="0"/>
                      <a:pt x="27" y="4"/>
                      <a:pt x="20" y="0"/>
                    </a:cubicBezTo>
                    <a:cubicBezTo>
                      <a:pt x="34" y="4"/>
                      <a:pt x="18" y="3"/>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1" name="Freeform 6155">
                <a:extLst>
                  <a:ext uri="{FF2B5EF4-FFF2-40B4-BE49-F238E27FC236}">
                    <a16:creationId xmlns:a16="http://schemas.microsoft.com/office/drawing/2014/main" id="{22737AA9-ACE6-4FE4-AD37-5BCC7B2F3D94}"/>
                  </a:ext>
                </a:extLst>
              </p:cNvPr>
              <p:cNvSpPr>
                <a:spLocks/>
              </p:cNvSpPr>
              <p:nvPr/>
            </p:nvSpPr>
            <p:spPr bwMode="auto">
              <a:xfrm>
                <a:off x="2756" y="2299"/>
                <a:ext cx="7" cy="15"/>
              </a:xfrm>
              <a:custGeom>
                <a:avLst/>
                <a:gdLst>
                  <a:gd name="T0" fmla="*/ 11 w 11"/>
                  <a:gd name="T1" fmla="*/ 0 h 27"/>
                  <a:gd name="T2" fmla="*/ 5 w 11"/>
                  <a:gd name="T3" fmla="*/ 15 h 27"/>
                  <a:gd name="T4" fmla="*/ 9 w 11"/>
                  <a:gd name="T5" fmla="*/ 1 h 27"/>
                  <a:gd name="T6" fmla="*/ 11 w 11"/>
                  <a:gd name="T7" fmla="*/ 0 h 27"/>
                </a:gdLst>
                <a:ahLst/>
                <a:cxnLst>
                  <a:cxn ang="0">
                    <a:pos x="T0" y="T1"/>
                  </a:cxn>
                  <a:cxn ang="0">
                    <a:pos x="T2" y="T3"/>
                  </a:cxn>
                  <a:cxn ang="0">
                    <a:pos x="T4" y="T5"/>
                  </a:cxn>
                  <a:cxn ang="0">
                    <a:pos x="T6" y="T7"/>
                  </a:cxn>
                </a:cxnLst>
                <a:rect l="0" t="0" r="r" b="b"/>
                <a:pathLst>
                  <a:path w="11" h="27">
                    <a:moveTo>
                      <a:pt x="11" y="0"/>
                    </a:moveTo>
                    <a:cubicBezTo>
                      <a:pt x="8" y="7"/>
                      <a:pt x="6" y="12"/>
                      <a:pt x="5" y="15"/>
                    </a:cubicBezTo>
                    <a:cubicBezTo>
                      <a:pt x="0" y="27"/>
                      <a:pt x="7" y="6"/>
                      <a:pt x="9" y="1"/>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2" name="Freeform 6156">
                <a:extLst>
                  <a:ext uri="{FF2B5EF4-FFF2-40B4-BE49-F238E27FC236}">
                    <a16:creationId xmlns:a16="http://schemas.microsoft.com/office/drawing/2014/main" id="{65340681-19AC-4395-A73F-B0ED9844D90A}"/>
                  </a:ext>
                </a:extLst>
              </p:cNvPr>
              <p:cNvSpPr>
                <a:spLocks/>
              </p:cNvSpPr>
              <p:nvPr/>
            </p:nvSpPr>
            <p:spPr bwMode="auto">
              <a:xfrm>
                <a:off x="2738" y="2341"/>
                <a:ext cx="6" cy="14"/>
              </a:xfrm>
              <a:custGeom>
                <a:avLst/>
                <a:gdLst>
                  <a:gd name="T0" fmla="*/ 10 w 11"/>
                  <a:gd name="T1" fmla="*/ 3 h 24"/>
                  <a:gd name="T2" fmla="*/ 0 w 11"/>
                  <a:gd name="T3" fmla="*/ 24 h 24"/>
                  <a:gd name="T4" fmla="*/ 10 w 11"/>
                  <a:gd name="T5" fmla="*/ 0 h 24"/>
                  <a:gd name="T6" fmla="*/ 10 w 11"/>
                  <a:gd name="T7" fmla="*/ 3 h 24"/>
                </a:gdLst>
                <a:ahLst/>
                <a:cxnLst>
                  <a:cxn ang="0">
                    <a:pos x="T0" y="T1"/>
                  </a:cxn>
                  <a:cxn ang="0">
                    <a:pos x="T2" y="T3"/>
                  </a:cxn>
                  <a:cxn ang="0">
                    <a:pos x="T4" y="T5"/>
                  </a:cxn>
                  <a:cxn ang="0">
                    <a:pos x="T6" y="T7"/>
                  </a:cxn>
                </a:cxnLst>
                <a:rect l="0" t="0" r="r" b="b"/>
                <a:pathLst>
                  <a:path w="11" h="24">
                    <a:moveTo>
                      <a:pt x="10" y="3"/>
                    </a:moveTo>
                    <a:cubicBezTo>
                      <a:pt x="6" y="10"/>
                      <a:pt x="4" y="16"/>
                      <a:pt x="0" y="24"/>
                    </a:cubicBezTo>
                    <a:cubicBezTo>
                      <a:pt x="1" y="21"/>
                      <a:pt x="6" y="10"/>
                      <a:pt x="10" y="0"/>
                    </a:cubicBezTo>
                    <a:cubicBezTo>
                      <a:pt x="11" y="0"/>
                      <a:pt x="9"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3" name="Freeform 6157">
                <a:extLst>
                  <a:ext uri="{FF2B5EF4-FFF2-40B4-BE49-F238E27FC236}">
                    <a16:creationId xmlns:a16="http://schemas.microsoft.com/office/drawing/2014/main" id="{062C2F69-AD73-4CFB-AFAE-8316FD66CCB6}"/>
                  </a:ext>
                </a:extLst>
              </p:cNvPr>
              <p:cNvSpPr>
                <a:spLocks/>
              </p:cNvSpPr>
              <p:nvPr/>
            </p:nvSpPr>
            <p:spPr bwMode="auto">
              <a:xfrm>
                <a:off x="2500" y="1666"/>
                <a:ext cx="23" cy="11"/>
              </a:xfrm>
              <a:custGeom>
                <a:avLst/>
                <a:gdLst>
                  <a:gd name="T0" fmla="*/ 37 w 39"/>
                  <a:gd name="T1" fmla="*/ 20 h 20"/>
                  <a:gd name="T2" fmla="*/ 21 w 39"/>
                  <a:gd name="T3" fmla="*/ 13 h 20"/>
                  <a:gd name="T4" fmla="*/ 1 w 39"/>
                  <a:gd name="T5" fmla="*/ 3 h 20"/>
                  <a:gd name="T6" fmla="*/ 0 w 39"/>
                  <a:gd name="T7" fmla="*/ 0 h 20"/>
                  <a:gd name="T8" fmla="*/ 36 w 39"/>
                  <a:gd name="T9" fmla="*/ 16 h 20"/>
                  <a:gd name="T10" fmla="*/ 17 w 39"/>
                  <a:gd name="T11" fmla="*/ 7 h 20"/>
                  <a:gd name="T12" fmla="*/ 14 w 39"/>
                  <a:gd name="T13" fmla="*/ 7 h 20"/>
                  <a:gd name="T14" fmla="*/ 29 w 39"/>
                  <a:gd name="T15" fmla="*/ 14 h 20"/>
                  <a:gd name="T16" fmla="*/ 37 w 39"/>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0">
                    <a:moveTo>
                      <a:pt x="37" y="20"/>
                    </a:moveTo>
                    <a:cubicBezTo>
                      <a:pt x="31" y="17"/>
                      <a:pt x="17" y="9"/>
                      <a:pt x="21" y="13"/>
                    </a:cubicBezTo>
                    <a:cubicBezTo>
                      <a:pt x="12" y="8"/>
                      <a:pt x="14" y="9"/>
                      <a:pt x="1" y="3"/>
                    </a:cubicBezTo>
                    <a:cubicBezTo>
                      <a:pt x="3" y="3"/>
                      <a:pt x="15" y="7"/>
                      <a:pt x="0" y="0"/>
                    </a:cubicBezTo>
                    <a:cubicBezTo>
                      <a:pt x="4" y="0"/>
                      <a:pt x="21" y="8"/>
                      <a:pt x="36" y="16"/>
                    </a:cubicBezTo>
                    <a:cubicBezTo>
                      <a:pt x="33" y="16"/>
                      <a:pt x="21" y="10"/>
                      <a:pt x="17" y="7"/>
                    </a:cubicBezTo>
                    <a:cubicBezTo>
                      <a:pt x="12" y="5"/>
                      <a:pt x="9" y="5"/>
                      <a:pt x="14" y="7"/>
                    </a:cubicBezTo>
                    <a:cubicBezTo>
                      <a:pt x="17" y="9"/>
                      <a:pt x="24" y="12"/>
                      <a:pt x="29" y="14"/>
                    </a:cubicBezTo>
                    <a:cubicBezTo>
                      <a:pt x="34" y="17"/>
                      <a:pt x="39" y="19"/>
                      <a:pt x="37"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4" name="Freeform 6158">
                <a:extLst>
                  <a:ext uri="{FF2B5EF4-FFF2-40B4-BE49-F238E27FC236}">
                    <a16:creationId xmlns:a16="http://schemas.microsoft.com/office/drawing/2014/main" id="{0A41A760-A9A9-430C-BE82-9620C8439687}"/>
                  </a:ext>
                </a:extLst>
              </p:cNvPr>
              <p:cNvSpPr>
                <a:spLocks/>
              </p:cNvSpPr>
              <p:nvPr/>
            </p:nvSpPr>
            <p:spPr bwMode="auto">
              <a:xfrm>
                <a:off x="2411" y="1635"/>
                <a:ext cx="12" cy="3"/>
              </a:xfrm>
              <a:custGeom>
                <a:avLst/>
                <a:gdLst>
                  <a:gd name="T0" fmla="*/ 10 w 21"/>
                  <a:gd name="T1" fmla="*/ 1 h 5"/>
                  <a:gd name="T2" fmla="*/ 21 w 21"/>
                  <a:gd name="T3" fmla="*/ 5 h 5"/>
                  <a:gd name="T4" fmla="*/ 11 w 21"/>
                  <a:gd name="T5" fmla="*/ 4 h 5"/>
                  <a:gd name="T6" fmla="*/ 10 w 21"/>
                  <a:gd name="T7" fmla="*/ 1 h 5"/>
                </a:gdLst>
                <a:ahLst/>
                <a:cxnLst>
                  <a:cxn ang="0">
                    <a:pos x="T0" y="T1"/>
                  </a:cxn>
                  <a:cxn ang="0">
                    <a:pos x="T2" y="T3"/>
                  </a:cxn>
                  <a:cxn ang="0">
                    <a:pos x="T4" y="T5"/>
                  </a:cxn>
                  <a:cxn ang="0">
                    <a:pos x="T6" y="T7"/>
                  </a:cxn>
                </a:cxnLst>
                <a:rect l="0" t="0" r="r" b="b"/>
                <a:pathLst>
                  <a:path w="21" h="5">
                    <a:moveTo>
                      <a:pt x="10" y="1"/>
                    </a:moveTo>
                    <a:cubicBezTo>
                      <a:pt x="18" y="2"/>
                      <a:pt x="21" y="4"/>
                      <a:pt x="21" y="5"/>
                    </a:cubicBezTo>
                    <a:cubicBezTo>
                      <a:pt x="12" y="2"/>
                      <a:pt x="15" y="4"/>
                      <a:pt x="11" y="4"/>
                    </a:cubicBezTo>
                    <a:cubicBezTo>
                      <a:pt x="0" y="0"/>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5" name="Freeform 6159">
                <a:extLst>
                  <a:ext uri="{FF2B5EF4-FFF2-40B4-BE49-F238E27FC236}">
                    <a16:creationId xmlns:a16="http://schemas.microsoft.com/office/drawing/2014/main" id="{2F18298C-29B9-4A6A-B4B2-C96AD45133C8}"/>
                  </a:ext>
                </a:extLst>
              </p:cNvPr>
              <p:cNvSpPr>
                <a:spLocks/>
              </p:cNvSpPr>
              <p:nvPr/>
            </p:nvSpPr>
            <p:spPr bwMode="auto">
              <a:xfrm>
                <a:off x="2686" y="1817"/>
                <a:ext cx="21" cy="27"/>
              </a:xfrm>
              <a:custGeom>
                <a:avLst/>
                <a:gdLst>
                  <a:gd name="T0" fmla="*/ 38 w 38"/>
                  <a:gd name="T1" fmla="*/ 48 h 48"/>
                  <a:gd name="T2" fmla="*/ 14 w 38"/>
                  <a:gd name="T3" fmla="*/ 16 h 48"/>
                  <a:gd name="T4" fmla="*/ 18 w 38"/>
                  <a:gd name="T5" fmla="*/ 23 h 48"/>
                  <a:gd name="T6" fmla="*/ 0 w 38"/>
                  <a:gd name="T7" fmla="*/ 0 h 48"/>
                  <a:gd name="T8" fmla="*/ 11 w 38"/>
                  <a:gd name="T9" fmla="*/ 12 h 48"/>
                  <a:gd name="T10" fmla="*/ 13 w 38"/>
                  <a:gd name="T11" fmla="*/ 11 h 48"/>
                  <a:gd name="T12" fmla="*/ 25 w 38"/>
                  <a:gd name="T13" fmla="*/ 27 h 48"/>
                  <a:gd name="T14" fmla="*/ 38 w 38"/>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8">
                    <a:moveTo>
                      <a:pt x="38" y="48"/>
                    </a:moveTo>
                    <a:cubicBezTo>
                      <a:pt x="29" y="34"/>
                      <a:pt x="25" y="29"/>
                      <a:pt x="14" y="16"/>
                    </a:cubicBezTo>
                    <a:cubicBezTo>
                      <a:pt x="13" y="16"/>
                      <a:pt x="15" y="19"/>
                      <a:pt x="18" y="23"/>
                    </a:cubicBezTo>
                    <a:cubicBezTo>
                      <a:pt x="16" y="22"/>
                      <a:pt x="6" y="6"/>
                      <a:pt x="0" y="0"/>
                    </a:cubicBezTo>
                    <a:cubicBezTo>
                      <a:pt x="2" y="1"/>
                      <a:pt x="7" y="8"/>
                      <a:pt x="11" y="12"/>
                    </a:cubicBezTo>
                    <a:cubicBezTo>
                      <a:pt x="15" y="17"/>
                      <a:pt x="18" y="19"/>
                      <a:pt x="13" y="11"/>
                    </a:cubicBezTo>
                    <a:cubicBezTo>
                      <a:pt x="15" y="12"/>
                      <a:pt x="20" y="19"/>
                      <a:pt x="25" y="27"/>
                    </a:cubicBezTo>
                    <a:cubicBezTo>
                      <a:pt x="31" y="35"/>
                      <a:pt x="36" y="43"/>
                      <a:pt x="3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6" name="Freeform 6160">
                <a:extLst>
                  <a:ext uri="{FF2B5EF4-FFF2-40B4-BE49-F238E27FC236}">
                    <a16:creationId xmlns:a16="http://schemas.microsoft.com/office/drawing/2014/main" id="{BF5B8200-8AAE-4BA7-93EB-226D7D4B7E31}"/>
                  </a:ext>
                </a:extLst>
              </p:cNvPr>
              <p:cNvSpPr>
                <a:spLocks/>
              </p:cNvSpPr>
              <p:nvPr/>
            </p:nvSpPr>
            <p:spPr bwMode="auto">
              <a:xfrm>
                <a:off x="2712" y="2391"/>
                <a:ext cx="6" cy="8"/>
              </a:xfrm>
              <a:custGeom>
                <a:avLst/>
                <a:gdLst>
                  <a:gd name="T0" fmla="*/ 10 w 10"/>
                  <a:gd name="T1" fmla="*/ 0 h 13"/>
                  <a:gd name="T2" fmla="*/ 0 w 10"/>
                  <a:gd name="T3" fmla="*/ 13 h 13"/>
                  <a:gd name="T4" fmla="*/ 7 w 10"/>
                  <a:gd name="T5" fmla="*/ 0 h 13"/>
                  <a:gd name="T6" fmla="*/ 10 w 10"/>
                  <a:gd name="T7" fmla="*/ 0 h 13"/>
                </a:gdLst>
                <a:ahLst/>
                <a:cxnLst>
                  <a:cxn ang="0">
                    <a:pos x="T0" y="T1"/>
                  </a:cxn>
                  <a:cxn ang="0">
                    <a:pos x="T2" y="T3"/>
                  </a:cxn>
                  <a:cxn ang="0">
                    <a:pos x="T4" y="T5"/>
                  </a:cxn>
                  <a:cxn ang="0">
                    <a:pos x="T6" y="T7"/>
                  </a:cxn>
                </a:cxnLst>
                <a:rect l="0" t="0" r="r" b="b"/>
                <a:pathLst>
                  <a:path w="10" h="13">
                    <a:moveTo>
                      <a:pt x="10" y="0"/>
                    </a:moveTo>
                    <a:cubicBezTo>
                      <a:pt x="3" y="11"/>
                      <a:pt x="8" y="0"/>
                      <a:pt x="0" y="13"/>
                    </a:cubicBezTo>
                    <a:cubicBezTo>
                      <a:pt x="0" y="11"/>
                      <a:pt x="2" y="9"/>
                      <a:pt x="7"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7" name="Freeform 6161">
                <a:extLst>
                  <a:ext uri="{FF2B5EF4-FFF2-40B4-BE49-F238E27FC236}">
                    <a16:creationId xmlns:a16="http://schemas.microsoft.com/office/drawing/2014/main" id="{11634F57-589D-4D03-AF87-BD995EA3477F}"/>
                  </a:ext>
                </a:extLst>
              </p:cNvPr>
              <p:cNvSpPr>
                <a:spLocks/>
              </p:cNvSpPr>
              <p:nvPr/>
            </p:nvSpPr>
            <p:spPr bwMode="auto">
              <a:xfrm>
                <a:off x="2647" y="2477"/>
                <a:ext cx="6" cy="7"/>
              </a:xfrm>
              <a:custGeom>
                <a:avLst/>
                <a:gdLst>
                  <a:gd name="T0" fmla="*/ 0 w 11"/>
                  <a:gd name="T1" fmla="*/ 12 h 12"/>
                  <a:gd name="T2" fmla="*/ 8 w 11"/>
                  <a:gd name="T3" fmla="*/ 1 h 12"/>
                  <a:gd name="T4" fmla="*/ 0 w 11"/>
                  <a:gd name="T5" fmla="*/ 12 h 12"/>
                </a:gdLst>
                <a:ahLst/>
                <a:cxnLst>
                  <a:cxn ang="0">
                    <a:pos x="T0" y="T1"/>
                  </a:cxn>
                  <a:cxn ang="0">
                    <a:pos x="T2" y="T3"/>
                  </a:cxn>
                  <a:cxn ang="0">
                    <a:pos x="T4" y="T5"/>
                  </a:cxn>
                </a:cxnLst>
                <a:rect l="0" t="0" r="r" b="b"/>
                <a:pathLst>
                  <a:path w="11" h="12">
                    <a:moveTo>
                      <a:pt x="0" y="12"/>
                    </a:moveTo>
                    <a:cubicBezTo>
                      <a:pt x="3" y="8"/>
                      <a:pt x="1" y="9"/>
                      <a:pt x="8" y="1"/>
                    </a:cubicBezTo>
                    <a:cubicBezTo>
                      <a:pt x="11" y="0"/>
                      <a:pt x="9" y="4"/>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8" name="Freeform 6162">
                <a:extLst>
                  <a:ext uri="{FF2B5EF4-FFF2-40B4-BE49-F238E27FC236}">
                    <a16:creationId xmlns:a16="http://schemas.microsoft.com/office/drawing/2014/main" id="{D189BE2F-74F6-4C2B-87A5-850FAFD4128D}"/>
                  </a:ext>
                </a:extLst>
              </p:cNvPr>
              <p:cNvSpPr>
                <a:spLocks/>
              </p:cNvSpPr>
              <p:nvPr/>
            </p:nvSpPr>
            <p:spPr bwMode="auto">
              <a:xfrm>
                <a:off x="2785" y="2065"/>
                <a:ext cx="5" cy="16"/>
              </a:xfrm>
              <a:custGeom>
                <a:avLst/>
                <a:gdLst>
                  <a:gd name="T0" fmla="*/ 7 w 8"/>
                  <a:gd name="T1" fmla="*/ 12 h 29"/>
                  <a:gd name="T2" fmla="*/ 7 w 8"/>
                  <a:gd name="T3" fmla="*/ 28 h 29"/>
                  <a:gd name="T4" fmla="*/ 5 w 8"/>
                  <a:gd name="T5" fmla="*/ 13 h 29"/>
                  <a:gd name="T6" fmla="*/ 5 w 8"/>
                  <a:gd name="T7" fmla="*/ 29 h 29"/>
                  <a:gd name="T8" fmla="*/ 1 w 8"/>
                  <a:gd name="T9" fmla="*/ 21 h 29"/>
                  <a:gd name="T10" fmla="*/ 2 w 8"/>
                  <a:gd name="T11" fmla="*/ 0 h 29"/>
                  <a:gd name="T12" fmla="*/ 7 w 8"/>
                  <a:gd name="T13" fmla="*/ 12 h 29"/>
                </a:gdLst>
                <a:ahLst/>
                <a:cxnLst>
                  <a:cxn ang="0">
                    <a:pos x="T0" y="T1"/>
                  </a:cxn>
                  <a:cxn ang="0">
                    <a:pos x="T2" y="T3"/>
                  </a:cxn>
                  <a:cxn ang="0">
                    <a:pos x="T4" y="T5"/>
                  </a:cxn>
                  <a:cxn ang="0">
                    <a:pos x="T6" y="T7"/>
                  </a:cxn>
                  <a:cxn ang="0">
                    <a:pos x="T8" y="T9"/>
                  </a:cxn>
                  <a:cxn ang="0">
                    <a:pos x="T10" y="T11"/>
                  </a:cxn>
                  <a:cxn ang="0">
                    <a:pos x="T12" y="T13"/>
                  </a:cxn>
                </a:cxnLst>
                <a:rect l="0" t="0" r="r" b="b"/>
                <a:pathLst>
                  <a:path w="8" h="29">
                    <a:moveTo>
                      <a:pt x="7" y="12"/>
                    </a:moveTo>
                    <a:cubicBezTo>
                      <a:pt x="8" y="20"/>
                      <a:pt x="7" y="20"/>
                      <a:pt x="7" y="28"/>
                    </a:cubicBezTo>
                    <a:cubicBezTo>
                      <a:pt x="6" y="27"/>
                      <a:pt x="6" y="19"/>
                      <a:pt x="5" y="13"/>
                    </a:cubicBezTo>
                    <a:cubicBezTo>
                      <a:pt x="4" y="13"/>
                      <a:pt x="6" y="28"/>
                      <a:pt x="5" y="29"/>
                    </a:cubicBezTo>
                    <a:cubicBezTo>
                      <a:pt x="4" y="22"/>
                      <a:pt x="3" y="19"/>
                      <a:pt x="1" y="21"/>
                    </a:cubicBezTo>
                    <a:cubicBezTo>
                      <a:pt x="2" y="15"/>
                      <a:pt x="0" y="1"/>
                      <a:pt x="2" y="0"/>
                    </a:cubicBezTo>
                    <a:cubicBezTo>
                      <a:pt x="4" y="11"/>
                      <a:pt x="5" y="8"/>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9" name="Freeform 6163">
                <a:extLst>
                  <a:ext uri="{FF2B5EF4-FFF2-40B4-BE49-F238E27FC236}">
                    <a16:creationId xmlns:a16="http://schemas.microsoft.com/office/drawing/2014/main" id="{E8BF53FD-FEF0-4EC4-8537-F2E50B5AD869}"/>
                  </a:ext>
                </a:extLst>
              </p:cNvPr>
              <p:cNvSpPr>
                <a:spLocks/>
              </p:cNvSpPr>
              <p:nvPr/>
            </p:nvSpPr>
            <p:spPr bwMode="auto">
              <a:xfrm>
                <a:off x="2790" y="2093"/>
                <a:ext cx="2" cy="13"/>
              </a:xfrm>
              <a:custGeom>
                <a:avLst/>
                <a:gdLst>
                  <a:gd name="T0" fmla="*/ 1 w 2"/>
                  <a:gd name="T1" fmla="*/ 0 h 23"/>
                  <a:gd name="T2" fmla="*/ 1 w 2"/>
                  <a:gd name="T3" fmla="*/ 5 h 23"/>
                  <a:gd name="T4" fmla="*/ 2 w 2"/>
                  <a:gd name="T5" fmla="*/ 23 h 23"/>
                  <a:gd name="T6" fmla="*/ 0 w 2"/>
                  <a:gd name="T7" fmla="*/ 13 h 23"/>
                  <a:gd name="T8" fmla="*/ 1 w 2"/>
                  <a:gd name="T9" fmla="*/ 0 h 23"/>
                </a:gdLst>
                <a:ahLst/>
                <a:cxnLst>
                  <a:cxn ang="0">
                    <a:pos x="T0" y="T1"/>
                  </a:cxn>
                  <a:cxn ang="0">
                    <a:pos x="T2" y="T3"/>
                  </a:cxn>
                  <a:cxn ang="0">
                    <a:pos x="T4" y="T5"/>
                  </a:cxn>
                  <a:cxn ang="0">
                    <a:pos x="T6" y="T7"/>
                  </a:cxn>
                  <a:cxn ang="0">
                    <a:pos x="T8" y="T9"/>
                  </a:cxn>
                </a:cxnLst>
                <a:rect l="0" t="0" r="r" b="b"/>
                <a:pathLst>
                  <a:path w="2" h="23">
                    <a:moveTo>
                      <a:pt x="1" y="0"/>
                    </a:moveTo>
                    <a:cubicBezTo>
                      <a:pt x="1" y="4"/>
                      <a:pt x="1" y="4"/>
                      <a:pt x="1" y="5"/>
                    </a:cubicBezTo>
                    <a:cubicBezTo>
                      <a:pt x="1" y="16"/>
                      <a:pt x="2" y="14"/>
                      <a:pt x="2" y="23"/>
                    </a:cubicBezTo>
                    <a:cubicBezTo>
                      <a:pt x="1" y="20"/>
                      <a:pt x="1" y="15"/>
                      <a:pt x="0" y="13"/>
                    </a:cubicBezTo>
                    <a:cubicBezTo>
                      <a:pt x="0" y="10"/>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0" name="Freeform 6164">
                <a:extLst>
                  <a:ext uri="{FF2B5EF4-FFF2-40B4-BE49-F238E27FC236}">
                    <a16:creationId xmlns:a16="http://schemas.microsoft.com/office/drawing/2014/main" id="{0CABC2D1-6507-42B8-9509-C4C764EB9EF1}"/>
                  </a:ext>
                </a:extLst>
              </p:cNvPr>
              <p:cNvSpPr>
                <a:spLocks/>
              </p:cNvSpPr>
              <p:nvPr/>
            </p:nvSpPr>
            <p:spPr bwMode="auto">
              <a:xfrm>
                <a:off x="2728" y="2362"/>
                <a:ext cx="6" cy="11"/>
              </a:xfrm>
              <a:custGeom>
                <a:avLst/>
                <a:gdLst>
                  <a:gd name="T0" fmla="*/ 9 w 9"/>
                  <a:gd name="T1" fmla="*/ 1 h 18"/>
                  <a:gd name="T2" fmla="*/ 0 w 9"/>
                  <a:gd name="T3" fmla="*/ 15 h 18"/>
                  <a:gd name="T4" fmla="*/ 9 w 9"/>
                  <a:gd name="T5" fmla="*/ 1 h 18"/>
                </a:gdLst>
                <a:ahLst/>
                <a:cxnLst>
                  <a:cxn ang="0">
                    <a:pos x="T0" y="T1"/>
                  </a:cxn>
                  <a:cxn ang="0">
                    <a:pos x="T2" y="T3"/>
                  </a:cxn>
                  <a:cxn ang="0">
                    <a:pos x="T4" y="T5"/>
                  </a:cxn>
                </a:cxnLst>
                <a:rect l="0" t="0" r="r" b="b"/>
                <a:pathLst>
                  <a:path w="9" h="18">
                    <a:moveTo>
                      <a:pt x="9" y="1"/>
                    </a:moveTo>
                    <a:cubicBezTo>
                      <a:pt x="4" y="10"/>
                      <a:pt x="0" y="18"/>
                      <a:pt x="0" y="15"/>
                    </a:cubicBezTo>
                    <a:cubicBezTo>
                      <a:pt x="4" y="6"/>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1" name="Freeform 6165">
                <a:extLst>
                  <a:ext uri="{FF2B5EF4-FFF2-40B4-BE49-F238E27FC236}">
                    <a16:creationId xmlns:a16="http://schemas.microsoft.com/office/drawing/2014/main" id="{455ED6F9-3A03-4C3F-B499-95CDA34D6DF5}"/>
                  </a:ext>
                </a:extLst>
              </p:cNvPr>
              <p:cNvSpPr>
                <a:spLocks/>
              </p:cNvSpPr>
              <p:nvPr/>
            </p:nvSpPr>
            <p:spPr bwMode="auto">
              <a:xfrm>
                <a:off x="2506" y="2579"/>
                <a:ext cx="14" cy="6"/>
              </a:xfrm>
              <a:custGeom>
                <a:avLst/>
                <a:gdLst>
                  <a:gd name="T0" fmla="*/ 15 w 25"/>
                  <a:gd name="T1" fmla="*/ 9 h 12"/>
                  <a:gd name="T2" fmla="*/ 6 w 25"/>
                  <a:gd name="T3" fmla="*/ 8 h 12"/>
                  <a:gd name="T4" fmla="*/ 15 w 25"/>
                  <a:gd name="T5" fmla="*/ 9 h 12"/>
                </a:gdLst>
                <a:ahLst/>
                <a:cxnLst>
                  <a:cxn ang="0">
                    <a:pos x="T0" y="T1"/>
                  </a:cxn>
                  <a:cxn ang="0">
                    <a:pos x="T2" y="T3"/>
                  </a:cxn>
                  <a:cxn ang="0">
                    <a:pos x="T4" y="T5"/>
                  </a:cxn>
                </a:cxnLst>
                <a:rect l="0" t="0" r="r" b="b"/>
                <a:pathLst>
                  <a:path w="25" h="12">
                    <a:moveTo>
                      <a:pt x="15" y="9"/>
                    </a:moveTo>
                    <a:cubicBezTo>
                      <a:pt x="13" y="11"/>
                      <a:pt x="0" y="12"/>
                      <a:pt x="6" y="8"/>
                    </a:cubicBezTo>
                    <a:cubicBezTo>
                      <a:pt x="25" y="0"/>
                      <a:pt x="11" y="8"/>
                      <a:pt x="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2" name="Freeform 6166">
                <a:extLst>
                  <a:ext uri="{FF2B5EF4-FFF2-40B4-BE49-F238E27FC236}">
                    <a16:creationId xmlns:a16="http://schemas.microsoft.com/office/drawing/2014/main" id="{316F380C-5686-4F81-85AA-21C9B2D5458F}"/>
                  </a:ext>
                </a:extLst>
              </p:cNvPr>
              <p:cNvSpPr>
                <a:spLocks/>
              </p:cNvSpPr>
              <p:nvPr/>
            </p:nvSpPr>
            <p:spPr bwMode="auto">
              <a:xfrm>
                <a:off x="2736" y="1895"/>
                <a:ext cx="16" cy="33"/>
              </a:xfrm>
              <a:custGeom>
                <a:avLst/>
                <a:gdLst>
                  <a:gd name="T0" fmla="*/ 5 w 28"/>
                  <a:gd name="T1" fmla="*/ 6 h 57"/>
                  <a:gd name="T2" fmla="*/ 28 w 28"/>
                  <a:gd name="T3" fmla="*/ 57 h 57"/>
                  <a:gd name="T4" fmla="*/ 17 w 28"/>
                  <a:gd name="T5" fmla="*/ 34 h 57"/>
                  <a:gd name="T6" fmla="*/ 4 w 28"/>
                  <a:gd name="T7" fmla="*/ 7 h 57"/>
                  <a:gd name="T8" fmla="*/ 3 w 28"/>
                  <a:gd name="T9" fmla="*/ 8 h 57"/>
                  <a:gd name="T10" fmla="*/ 5 w 28"/>
                  <a:gd name="T11" fmla="*/ 6 h 57"/>
                </a:gdLst>
                <a:ahLst/>
                <a:cxnLst>
                  <a:cxn ang="0">
                    <a:pos x="T0" y="T1"/>
                  </a:cxn>
                  <a:cxn ang="0">
                    <a:pos x="T2" y="T3"/>
                  </a:cxn>
                  <a:cxn ang="0">
                    <a:pos x="T4" y="T5"/>
                  </a:cxn>
                  <a:cxn ang="0">
                    <a:pos x="T6" y="T7"/>
                  </a:cxn>
                  <a:cxn ang="0">
                    <a:pos x="T8" y="T9"/>
                  </a:cxn>
                  <a:cxn ang="0">
                    <a:pos x="T10" y="T11"/>
                  </a:cxn>
                </a:cxnLst>
                <a:rect l="0" t="0" r="r" b="b"/>
                <a:pathLst>
                  <a:path w="28" h="57">
                    <a:moveTo>
                      <a:pt x="5" y="6"/>
                    </a:moveTo>
                    <a:cubicBezTo>
                      <a:pt x="13" y="23"/>
                      <a:pt x="22" y="42"/>
                      <a:pt x="28" y="57"/>
                    </a:cubicBezTo>
                    <a:cubicBezTo>
                      <a:pt x="25" y="53"/>
                      <a:pt x="21" y="44"/>
                      <a:pt x="17" y="34"/>
                    </a:cubicBezTo>
                    <a:cubicBezTo>
                      <a:pt x="13" y="25"/>
                      <a:pt x="8" y="15"/>
                      <a:pt x="4" y="7"/>
                    </a:cubicBezTo>
                    <a:cubicBezTo>
                      <a:pt x="3" y="8"/>
                      <a:pt x="3" y="8"/>
                      <a:pt x="3" y="8"/>
                    </a:cubicBezTo>
                    <a:cubicBezTo>
                      <a:pt x="0" y="0"/>
                      <a:pt x="4" y="4"/>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3" name="Freeform 6167">
                <a:extLst>
                  <a:ext uri="{FF2B5EF4-FFF2-40B4-BE49-F238E27FC236}">
                    <a16:creationId xmlns:a16="http://schemas.microsoft.com/office/drawing/2014/main" id="{8F1C8805-20CC-466D-BDCD-706A088960CE}"/>
                  </a:ext>
                </a:extLst>
              </p:cNvPr>
              <p:cNvSpPr>
                <a:spLocks/>
              </p:cNvSpPr>
              <p:nvPr/>
            </p:nvSpPr>
            <p:spPr bwMode="auto">
              <a:xfrm>
                <a:off x="2656" y="2452"/>
                <a:ext cx="14" cy="20"/>
              </a:xfrm>
              <a:custGeom>
                <a:avLst/>
                <a:gdLst>
                  <a:gd name="T0" fmla="*/ 9 w 25"/>
                  <a:gd name="T1" fmla="*/ 28 h 36"/>
                  <a:gd name="T2" fmla="*/ 0 w 25"/>
                  <a:gd name="T3" fmla="*/ 36 h 36"/>
                  <a:gd name="T4" fmla="*/ 1 w 25"/>
                  <a:gd name="T5" fmla="*/ 30 h 36"/>
                  <a:gd name="T6" fmla="*/ 14 w 25"/>
                  <a:gd name="T7" fmla="*/ 14 h 36"/>
                  <a:gd name="T8" fmla="*/ 15 w 25"/>
                  <a:gd name="T9" fmla="*/ 9 h 36"/>
                  <a:gd name="T10" fmla="*/ 16 w 25"/>
                  <a:gd name="T11" fmla="*/ 13 h 36"/>
                  <a:gd name="T12" fmla="*/ 9 w 25"/>
                  <a:gd name="T13" fmla="*/ 28 h 36"/>
                </a:gdLst>
                <a:ahLst/>
                <a:cxnLst>
                  <a:cxn ang="0">
                    <a:pos x="T0" y="T1"/>
                  </a:cxn>
                  <a:cxn ang="0">
                    <a:pos x="T2" y="T3"/>
                  </a:cxn>
                  <a:cxn ang="0">
                    <a:pos x="T4" y="T5"/>
                  </a:cxn>
                  <a:cxn ang="0">
                    <a:pos x="T6" y="T7"/>
                  </a:cxn>
                  <a:cxn ang="0">
                    <a:pos x="T8" y="T9"/>
                  </a:cxn>
                  <a:cxn ang="0">
                    <a:pos x="T10" y="T11"/>
                  </a:cxn>
                  <a:cxn ang="0">
                    <a:pos x="T12" y="T13"/>
                  </a:cxn>
                </a:cxnLst>
                <a:rect l="0" t="0" r="r" b="b"/>
                <a:pathLst>
                  <a:path w="25" h="36">
                    <a:moveTo>
                      <a:pt x="9" y="28"/>
                    </a:moveTo>
                    <a:cubicBezTo>
                      <a:pt x="6" y="30"/>
                      <a:pt x="2" y="36"/>
                      <a:pt x="0" y="36"/>
                    </a:cubicBezTo>
                    <a:cubicBezTo>
                      <a:pt x="6" y="27"/>
                      <a:pt x="3" y="32"/>
                      <a:pt x="1" y="30"/>
                    </a:cubicBezTo>
                    <a:cubicBezTo>
                      <a:pt x="10" y="20"/>
                      <a:pt x="13" y="16"/>
                      <a:pt x="14" y="14"/>
                    </a:cubicBezTo>
                    <a:cubicBezTo>
                      <a:pt x="15" y="12"/>
                      <a:pt x="14" y="12"/>
                      <a:pt x="15" y="9"/>
                    </a:cubicBezTo>
                    <a:cubicBezTo>
                      <a:pt x="25" y="0"/>
                      <a:pt x="21" y="5"/>
                      <a:pt x="16" y="13"/>
                    </a:cubicBezTo>
                    <a:cubicBezTo>
                      <a:pt x="11" y="21"/>
                      <a:pt x="5" y="30"/>
                      <a:pt x="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4" name="Freeform 6168">
                <a:extLst>
                  <a:ext uri="{FF2B5EF4-FFF2-40B4-BE49-F238E27FC236}">
                    <a16:creationId xmlns:a16="http://schemas.microsoft.com/office/drawing/2014/main" id="{FFDA6BDF-5B97-4AE8-9A07-7347693CB499}"/>
                  </a:ext>
                </a:extLst>
              </p:cNvPr>
              <p:cNvSpPr>
                <a:spLocks/>
              </p:cNvSpPr>
              <p:nvPr/>
            </p:nvSpPr>
            <p:spPr bwMode="auto">
              <a:xfrm>
                <a:off x="2537" y="2550"/>
                <a:ext cx="28" cy="20"/>
              </a:xfrm>
              <a:custGeom>
                <a:avLst/>
                <a:gdLst>
                  <a:gd name="T0" fmla="*/ 18 w 49"/>
                  <a:gd name="T1" fmla="*/ 25 h 34"/>
                  <a:gd name="T2" fmla="*/ 3 w 49"/>
                  <a:gd name="T3" fmla="*/ 29 h 34"/>
                  <a:gd name="T4" fmla="*/ 23 w 49"/>
                  <a:gd name="T5" fmla="*/ 20 h 34"/>
                  <a:gd name="T6" fmla="*/ 39 w 49"/>
                  <a:gd name="T7" fmla="*/ 6 h 34"/>
                  <a:gd name="T8" fmla="*/ 43 w 49"/>
                  <a:gd name="T9" fmla="*/ 8 h 34"/>
                  <a:gd name="T10" fmla="*/ 18 w 49"/>
                  <a:gd name="T11" fmla="*/ 25 h 34"/>
                </a:gdLst>
                <a:ahLst/>
                <a:cxnLst>
                  <a:cxn ang="0">
                    <a:pos x="T0" y="T1"/>
                  </a:cxn>
                  <a:cxn ang="0">
                    <a:pos x="T2" y="T3"/>
                  </a:cxn>
                  <a:cxn ang="0">
                    <a:pos x="T4" y="T5"/>
                  </a:cxn>
                  <a:cxn ang="0">
                    <a:pos x="T6" y="T7"/>
                  </a:cxn>
                  <a:cxn ang="0">
                    <a:pos x="T8" y="T9"/>
                  </a:cxn>
                  <a:cxn ang="0">
                    <a:pos x="T10" y="T11"/>
                  </a:cxn>
                </a:cxnLst>
                <a:rect l="0" t="0" r="r" b="b"/>
                <a:pathLst>
                  <a:path w="49" h="34">
                    <a:moveTo>
                      <a:pt x="18" y="25"/>
                    </a:moveTo>
                    <a:cubicBezTo>
                      <a:pt x="9" y="29"/>
                      <a:pt x="0" y="34"/>
                      <a:pt x="3" y="29"/>
                    </a:cubicBezTo>
                    <a:cubicBezTo>
                      <a:pt x="10" y="26"/>
                      <a:pt x="16" y="23"/>
                      <a:pt x="23" y="20"/>
                    </a:cubicBezTo>
                    <a:cubicBezTo>
                      <a:pt x="30" y="15"/>
                      <a:pt x="37" y="9"/>
                      <a:pt x="39" y="6"/>
                    </a:cubicBezTo>
                    <a:cubicBezTo>
                      <a:pt x="49" y="0"/>
                      <a:pt x="41" y="8"/>
                      <a:pt x="43" y="8"/>
                    </a:cubicBezTo>
                    <a:cubicBezTo>
                      <a:pt x="33" y="14"/>
                      <a:pt x="21" y="22"/>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5" name="Freeform 6169">
                <a:extLst>
                  <a:ext uri="{FF2B5EF4-FFF2-40B4-BE49-F238E27FC236}">
                    <a16:creationId xmlns:a16="http://schemas.microsoft.com/office/drawing/2014/main" id="{AC0E3B03-CE02-4268-BAE6-46906A174ED8}"/>
                  </a:ext>
                </a:extLst>
              </p:cNvPr>
              <p:cNvSpPr>
                <a:spLocks/>
              </p:cNvSpPr>
              <p:nvPr/>
            </p:nvSpPr>
            <p:spPr bwMode="auto">
              <a:xfrm>
                <a:off x="2706" y="1843"/>
                <a:ext cx="10" cy="16"/>
              </a:xfrm>
              <a:custGeom>
                <a:avLst/>
                <a:gdLst>
                  <a:gd name="T0" fmla="*/ 0 w 19"/>
                  <a:gd name="T1" fmla="*/ 0 h 28"/>
                  <a:gd name="T2" fmla="*/ 19 w 19"/>
                  <a:gd name="T3" fmla="*/ 28 h 28"/>
                  <a:gd name="T4" fmla="*/ 0 w 19"/>
                  <a:gd name="T5" fmla="*/ 0 h 28"/>
                </a:gdLst>
                <a:ahLst/>
                <a:cxnLst>
                  <a:cxn ang="0">
                    <a:pos x="T0" y="T1"/>
                  </a:cxn>
                  <a:cxn ang="0">
                    <a:pos x="T2" y="T3"/>
                  </a:cxn>
                  <a:cxn ang="0">
                    <a:pos x="T4" y="T5"/>
                  </a:cxn>
                </a:cxnLst>
                <a:rect l="0" t="0" r="r" b="b"/>
                <a:pathLst>
                  <a:path w="19" h="28">
                    <a:moveTo>
                      <a:pt x="0" y="0"/>
                    </a:moveTo>
                    <a:cubicBezTo>
                      <a:pt x="3" y="2"/>
                      <a:pt x="13" y="19"/>
                      <a:pt x="19" y="28"/>
                    </a:cubicBezTo>
                    <a:cubicBezTo>
                      <a:pt x="11" y="17"/>
                      <a:pt x="7"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6" name="Freeform 6170">
                <a:extLst>
                  <a:ext uri="{FF2B5EF4-FFF2-40B4-BE49-F238E27FC236}">
                    <a16:creationId xmlns:a16="http://schemas.microsoft.com/office/drawing/2014/main" id="{A2E4D455-897F-484F-AA2E-9C3CFBFA1432}"/>
                  </a:ext>
                </a:extLst>
              </p:cNvPr>
              <p:cNvSpPr>
                <a:spLocks/>
              </p:cNvSpPr>
              <p:nvPr/>
            </p:nvSpPr>
            <p:spPr bwMode="auto">
              <a:xfrm>
                <a:off x="2785" y="2161"/>
                <a:ext cx="4" cy="18"/>
              </a:xfrm>
              <a:custGeom>
                <a:avLst/>
                <a:gdLst>
                  <a:gd name="T0" fmla="*/ 5 w 7"/>
                  <a:gd name="T1" fmla="*/ 16 h 33"/>
                  <a:gd name="T2" fmla="*/ 5 w 7"/>
                  <a:gd name="T3" fmla="*/ 31 h 33"/>
                  <a:gd name="T4" fmla="*/ 2 w 7"/>
                  <a:gd name="T5" fmla="*/ 32 h 33"/>
                  <a:gd name="T6" fmla="*/ 2 w 7"/>
                  <a:gd name="T7" fmla="*/ 15 h 33"/>
                  <a:gd name="T8" fmla="*/ 4 w 7"/>
                  <a:gd name="T9" fmla="*/ 17 h 33"/>
                  <a:gd name="T10" fmla="*/ 6 w 7"/>
                  <a:gd name="T11" fmla="*/ 9 h 33"/>
                  <a:gd name="T12" fmla="*/ 6 w 7"/>
                  <a:gd name="T13" fmla="*/ 2 h 33"/>
                  <a:gd name="T14" fmla="*/ 7 w 7"/>
                  <a:gd name="T15" fmla="*/ 23 h 33"/>
                  <a:gd name="T16" fmla="*/ 5 w 7"/>
                  <a:gd name="T1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3">
                    <a:moveTo>
                      <a:pt x="5" y="16"/>
                    </a:moveTo>
                    <a:cubicBezTo>
                      <a:pt x="4" y="29"/>
                      <a:pt x="7" y="18"/>
                      <a:pt x="5" y="31"/>
                    </a:cubicBezTo>
                    <a:cubicBezTo>
                      <a:pt x="5" y="31"/>
                      <a:pt x="3" y="33"/>
                      <a:pt x="2" y="32"/>
                    </a:cubicBezTo>
                    <a:cubicBezTo>
                      <a:pt x="0" y="30"/>
                      <a:pt x="0" y="26"/>
                      <a:pt x="2" y="15"/>
                    </a:cubicBezTo>
                    <a:cubicBezTo>
                      <a:pt x="2" y="31"/>
                      <a:pt x="4" y="2"/>
                      <a:pt x="4" y="17"/>
                    </a:cubicBezTo>
                    <a:cubicBezTo>
                      <a:pt x="5" y="18"/>
                      <a:pt x="5" y="13"/>
                      <a:pt x="6" y="9"/>
                    </a:cubicBezTo>
                    <a:cubicBezTo>
                      <a:pt x="6" y="4"/>
                      <a:pt x="6" y="0"/>
                      <a:pt x="6" y="2"/>
                    </a:cubicBezTo>
                    <a:cubicBezTo>
                      <a:pt x="7" y="0"/>
                      <a:pt x="7" y="9"/>
                      <a:pt x="7" y="23"/>
                    </a:cubicBezTo>
                    <a:cubicBezTo>
                      <a:pt x="5" y="26"/>
                      <a:pt x="7" y="16"/>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7" name="Freeform 6171">
                <a:extLst>
                  <a:ext uri="{FF2B5EF4-FFF2-40B4-BE49-F238E27FC236}">
                    <a16:creationId xmlns:a16="http://schemas.microsoft.com/office/drawing/2014/main" id="{08FE0D20-AF7F-44CD-9E4B-B6E5AFDF9822}"/>
                  </a:ext>
                </a:extLst>
              </p:cNvPr>
              <p:cNvSpPr>
                <a:spLocks/>
              </p:cNvSpPr>
              <p:nvPr/>
            </p:nvSpPr>
            <p:spPr bwMode="auto">
              <a:xfrm>
                <a:off x="2755" y="2293"/>
                <a:ext cx="7" cy="18"/>
              </a:xfrm>
              <a:custGeom>
                <a:avLst/>
                <a:gdLst>
                  <a:gd name="T0" fmla="*/ 6 w 13"/>
                  <a:gd name="T1" fmla="*/ 22 h 31"/>
                  <a:gd name="T2" fmla="*/ 2 w 13"/>
                  <a:gd name="T3" fmla="*/ 30 h 31"/>
                  <a:gd name="T4" fmla="*/ 5 w 13"/>
                  <a:gd name="T5" fmla="*/ 20 h 31"/>
                  <a:gd name="T6" fmla="*/ 6 w 13"/>
                  <a:gd name="T7" fmla="*/ 16 h 31"/>
                  <a:gd name="T8" fmla="*/ 11 w 13"/>
                  <a:gd name="T9" fmla="*/ 1 h 31"/>
                  <a:gd name="T10" fmla="*/ 9 w 13"/>
                  <a:gd name="T11" fmla="*/ 8 h 31"/>
                  <a:gd name="T12" fmla="*/ 13 w 13"/>
                  <a:gd name="T13" fmla="*/ 1 h 31"/>
                  <a:gd name="T14" fmla="*/ 6 w 13"/>
                  <a:gd name="T15" fmla="*/ 2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31">
                    <a:moveTo>
                      <a:pt x="6" y="22"/>
                    </a:moveTo>
                    <a:cubicBezTo>
                      <a:pt x="4" y="26"/>
                      <a:pt x="4" y="25"/>
                      <a:pt x="2" y="30"/>
                    </a:cubicBezTo>
                    <a:cubicBezTo>
                      <a:pt x="0" y="31"/>
                      <a:pt x="3" y="25"/>
                      <a:pt x="5" y="20"/>
                    </a:cubicBezTo>
                    <a:cubicBezTo>
                      <a:pt x="7" y="15"/>
                      <a:pt x="8" y="11"/>
                      <a:pt x="6" y="16"/>
                    </a:cubicBezTo>
                    <a:cubicBezTo>
                      <a:pt x="6" y="15"/>
                      <a:pt x="9" y="7"/>
                      <a:pt x="11" y="1"/>
                    </a:cubicBezTo>
                    <a:cubicBezTo>
                      <a:pt x="11" y="1"/>
                      <a:pt x="10" y="6"/>
                      <a:pt x="9" y="8"/>
                    </a:cubicBezTo>
                    <a:cubicBezTo>
                      <a:pt x="10" y="6"/>
                      <a:pt x="12" y="0"/>
                      <a:pt x="13" y="1"/>
                    </a:cubicBezTo>
                    <a:cubicBezTo>
                      <a:pt x="10" y="9"/>
                      <a:pt x="5" y="21"/>
                      <a:pt x="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8" name="Freeform 6172">
                <a:extLst>
                  <a:ext uri="{FF2B5EF4-FFF2-40B4-BE49-F238E27FC236}">
                    <a16:creationId xmlns:a16="http://schemas.microsoft.com/office/drawing/2014/main" id="{50B62644-79E1-4B51-83DD-AAAC67EDAB95}"/>
                  </a:ext>
                </a:extLst>
              </p:cNvPr>
              <p:cNvSpPr>
                <a:spLocks/>
              </p:cNvSpPr>
              <p:nvPr/>
            </p:nvSpPr>
            <p:spPr bwMode="auto">
              <a:xfrm>
                <a:off x="2715" y="2343"/>
                <a:ext cx="23" cy="46"/>
              </a:xfrm>
              <a:custGeom>
                <a:avLst/>
                <a:gdLst>
                  <a:gd name="T0" fmla="*/ 13 w 40"/>
                  <a:gd name="T1" fmla="*/ 67 h 81"/>
                  <a:gd name="T2" fmla="*/ 4 w 40"/>
                  <a:gd name="T3" fmla="*/ 77 h 81"/>
                  <a:gd name="T4" fmla="*/ 3 w 40"/>
                  <a:gd name="T5" fmla="*/ 74 h 81"/>
                  <a:gd name="T6" fmla="*/ 40 w 40"/>
                  <a:gd name="T7" fmla="*/ 0 h 81"/>
                  <a:gd name="T8" fmla="*/ 33 w 40"/>
                  <a:gd name="T9" fmla="*/ 20 h 81"/>
                  <a:gd name="T10" fmla="*/ 31 w 40"/>
                  <a:gd name="T11" fmla="*/ 20 h 81"/>
                  <a:gd name="T12" fmla="*/ 18 w 40"/>
                  <a:gd name="T13" fmla="*/ 45 h 81"/>
                  <a:gd name="T14" fmla="*/ 9 w 40"/>
                  <a:gd name="T15" fmla="*/ 64 h 81"/>
                  <a:gd name="T16" fmla="*/ 15 w 40"/>
                  <a:gd name="T17" fmla="*/ 57 h 81"/>
                  <a:gd name="T18" fmla="*/ 13 w 40"/>
                  <a:gd name="T19" fmla="*/ 6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81">
                    <a:moveTo>
                      <a:pt x="13" y="67"/>
                    </a:moveTo>
                    <a:cubicBezTo>
                      <a:pt x="9" y="73"/>
                      <a:pt x="9" y="68"/>
                      <a:pt x="4" y="77"/>
                    </a:cubicBezTo>
                    <a:cubicBezTo>
                      <a:pt x="0" y="81"/>
                      <a:pt x="11" y="61"/>
                      <a:pt x="3" y="74"/>
                    </a:cubicBezTo>
                    <a:cubicBezTo>
                      <a:pt x="9" y="59"/>
                      <a:pt x="25" y="31"/>
                      <a:pt x="40" y="0"/>
                    </a:cubicBezTo>
                    <a:cubicBezTo>
                      <a:pt x="38" y="6"/>
                      <a:pt x="36" y="12"/>
                      <a:pt x="33" y="20"/>
                    </a:cubicBezTo>
                    <a:cubicBezTo>
                      <a:pt x="31" y="20"/>
                      <a:pt x="31" y="20"/>
                      <a:pt x="31" y="20"/>
                    </a:cubicBezTo>
                    <a:cubicBezTo>
                      <a:pt x="25" y="31"/>
                      <a:pt x="21" y="39"/>
                      <a:pt x="18" y="45"/>
                    </a:cubicBezTo>
                    <a:cubicBezTo>
                      <a:pt x="16" y="51"/>
                      <a:pt x="13" y="56"/>
                      <a:pt x="9" y="64"/>
                    </a:cubicBezTo>
                    <a:cubicBezTo>
                      <a:pt x="15" y="56"/>
                      <a:pt x="12" y="62"/>
                      <a:pt x="15" y="57"/>
                    </a:cubicBezTo>
                    <a:cubicBezTo>
                      <a:pt x="9" y="69"/>
                      <a:pt x="12" y="64"/>
                      <a:pt x="1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9" name="Freeform 6173">
                <a:extLst>
                  <a:ext uri="{FF2B5EF4-FFF2-40B4-BE49-F238E27FC236}">
                    <a16:creationId xmlns:a16="http://schemas.microsoft.com/office/drawing/2014/main" id="{ED24F5C6-E863-4D89-9113-D324D3FD976B}"/>
                  </a:ext>
                </a:extLst>
              </p:cNvPr>
              <p:cNvSpPr>
                <a:spLocks/>
              </p:cNvSpPr>
              <p:nvPr/>
            </p:nvSpPr>
            <p:spPr bwMode="auto">
              <a:xfrm>
                <a:off x="2456" y="2601"/>
                <a:ext cx="16" cy="7"/>
              </a:xfrm>
              <a:custGeom>
                <a:avLst/>
                <a:gdLst>
                  <a:gd name="T0" fmla="*/ 5 w 28"/>
                  <a:gd name="T1" fmla="*/ 12 h 12"/>
                  <a:gd name="T2" fmla="*/ 14 w 28"/>
                  <a:gd name="T3" fmla="*/ 6 h 12"/>
                  <a:gd name="T4" fmla="*/ 28 w 28"/>
                  <a:gd name="T5" fmla="*/ 0 h 12"/>
                  <a:gd name="T6" fmla="*/ 5 w 28"/>
                  <a:gd name="T7" fmla="*/ 12 h 12"/>
                </a:gdLst>
                <a:ahLst/>
                <a:cxnLst>
                  <a:cxn ang="0">
                    <a:pos x="T0" y="T1"/>
                  </a:cxn>
                  <a:cxn ang="0">
                    <a:pos x="T2" y="T3"/>
                  </a:cxn>
                  <a:cxn ang="0">
                    <a:pos x="T4" y="T5"/>
                  </a:cxn>
                  <a:cxn ang="0">
                    <a:pos x="T6" y="T7"/>
                  </a:cxn>
                </a:cxnLst>
                <a:rect l="0" t="0" r="r" b="b"/>
                <a:pathLst>
                  <a:path w="28" h="12">
                    <a:moveTo>
                      <a:pt x="5" y="12"/>
                    </a:moveTo>
                    <a:cubicBezTo>
                      <a:pt x="0" y="12"/>
                      <a:pt x="18" y="6"/>
                      <a:pt x="14" y="6"/>
                    </a:cubicBezTo>
                    <a:cubicBezTo>
                      <a:pt x="22" y="4"/>
                      <a:pt x="18" y="4"/>
                      <a:pt x="28" y="0"/>
                    </a:cubicBezTo>
                    <a:cubicBezTo>
                      <a:pt x="26" y="3"/>
                      <a:pt x="17" y="6"/>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0" name="Freeform 6174">
                <a:extLst>
                  <a:ext uri="{FF2B5EF4-FFF2-40B4-BE49-F238E27FC236}">
                    <a16:creationId xmlns:a16="http://schemas.microsoft.com/office/drawing/2014/main" id="{1B013748-A913-44A5-B2E4-28CF4AF601CD}"/>
                  </a:ext>
                </a:extLst>
              </p:cNvPr>
              <p:cNvSpPr>
                <a:spLocks/>
              </p:cNvSpPr>
              <p:nvPr/>
            </p:nvSpPr>
            <p:spPr bwMode="auto">
              <a:xfrm>
                <a:off x="2743" y="1912"/>
                <a:ext cx="4" cy="8"/>
              </a:xfrm>
              <a:custGeom>
                <a:avLst/>
                <a:gdLst>
                  <a:gd name="T0" fmla="*/ 3 w 7"/>
                  <a:gd name="T1" fmla="*/ 1 h 13"/>
                  <a:gd name="T2" fmla="*/ 7 w 7"/>
                  <a:gd name="T3" fmla="*/ 12 h 13"/>
                  <a:gd name="T4" fmla="*/ 4 w 7"/>
                  <a:gd name="T5" fmla="*/ 11 h 13"/>
                  <a:gd name="T6" fmla="*/ 3 w 7"/>
                  <a:gd name="T7" fmla="*/ 1 h 13"/>
                </a:gdLst>
                <a:ahLst/>
                <a:cxnLst>
                  <a:cxn ang="0">
                    <a:pos x="T0" y="T1"/>
                  </a:cxn>
                  <a:cxn ang="0">
                    <a:pos x="T2" y="T3"/>
                  </a:cxn>
                  <a:cxn ang="0">
                    <a:pos x="T4" y="T5"/>
                  </a:cxn>
                  <a:cxn ang="0">
                    <a:pos x="T6" y="T7"/>
                  </a:cxn>
                </a:cxnLst>
                <a:rect l="0" t="0" r="r" b="b"/>
                <a:pathLst>
                  <a:path w="7" h="13">
                    <a:moveTo>
                      <a:pt x="3" y="1"/>
                    </a:moveTo>
                    <a:cubicBezTo>
                      <a:pt x="4" y="4"/>
                      <a:pt x="5" y="7"/>
                      <a:pt x="7" y="12"/>
                    </a:cubicBezTo>
                    <a:cubicBezTo>
                      <a:pt x="7" y="13"/>
                      <a:pt x="0" y="0"/>
                      <a:pt x="4" y="11"/>
                    </a:cubicBezTo>
                    <a:cubicBezTo>
                      <a:pt x="0" y="5"/>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1" name="Freeform 6175">
                <a:extLst>
                  <a:ext uri="{FF2B5EF4-FFF2-40B4-BE49-F238E27FC236}">
                    <a16:creationId xmlns:a16="http://schemas.microsoft.com/office/drawing/2014/main" id="{A3FBF378-C98C-4DE6-A502-B0166E42649E}"/>
                  </a:ext>
                </a:extLst>
              </p:cNvPr>
              <p:cNvSpPr>
                <a:spLocks/>
              </p:cNvSpPr>
              <p:nvPr/>
            </p:nvSpPr>
            <p:spPr bwMode="auto">
              <a:xfrm>
                <a:off x="2748" y="1923"/>
                <a:ext cx="5" cy="11"/>
              </a:xfrm>
              <a:custGeom>
                <a:avLst/>
                <a:gdLst>
                  <a:gd name="T0" fmla="*/ 4 w 8"/>
                  <a:gd name="T1" fmla="*/ 6 h 18"/>
                  <a:gd name="T2" fmla="*/ 8 w 8"/>
                  <a:gd name="T3" fmla="*/ 18 h 18"/>
                  <a:gd name="T4" fmla="*/ 1 w 8"/>
                  <a:gd name="T5" fmla="*/ 6 h 18"/>
                  <a:gd name="T6" fmla="*/ 1 w 8"/>
                  <a:gd name="T7" fmla="*/ 0 h 18"/>
                  <a:gd name="T8" fmla="*/ 4 w 8"/>
                  <a:gd name="T9" fmla="*/ 6 h 18"/>
                </a:gdLst>
                <a:ahLst/>
                <a:cxnLst>
                  <a:cxn ang="0">
                    <a:pos x="T0" y="T1"/>
                  </a:cxn>
                  <a:cxn ang="0">
                    <a:pos x="T2" y="T3"/>
                  </a:cxn>
                  <a:cxn ang="0">
                    <a:pos x="T4" y="T5"/>
                  </a:cxn>
                  <a:cxn ang="0">
                    <a:pos x="T6" y="T7"/>
                  </a:cxn>
                  <a:cxn ang="0">
                    <a:pos x="T8" y="T9"/>
                  </a:cxn>
                </a:cxnLst>
                <a:rect l="0" t="0" r="r" b="b"/>
                <a:pathLst>
                  <a:path w="8" h="18">
                    <a:moveTo>
                      <a:pt x="4" y="6"/>
                    </a:moveTo>
                    <a:cubicBezTo>
                      <a:pt x="6" y="10"/>
                      <a:pt x="5" y="11"/>
                      <a:pt x="8" y="18"/>
                    </a:cubicBezTo>
                    <a:cubicBezTo>
                      <a:pt x="5" y="10"/>
                      <a:pt x="5" y="16"/>
                      <a:pt x="1" y="6"/>
                    </a:cubicBezTo>
                    <a:cubicBezTo>
                      <a:pt x="3" y="7"/>
                      <a:pt x="0" y="0"/>
                      <a:pt x="1" y="0"/>
                    </a:cubicBezTo>
                    <a:cubicBezTo>
                      <a:pt x="3" y="4"/>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2" name="Freeform 6176">
                <a:extLst>
                  <a:ext uri="{FF2B5EF4-FFF2-40B4-BE49-F238E27FC236}">
                    <a16:creationId xmlns:a16="http://schemas.microsoft.com/office/drawing/2014/main" id="{13CB1A16-6CCA-43EA-BE27-91398C77F9FB}"/>
                  </a:ext>
                </a:extLst>
              </p:cNvPr>
              <p:cNvSpPr>
                <a:spLocks/>
              </p:cNvSpPr>
              <p:nvPr/>
            </p:nvSpPr>
            <p:spPr bwMode="auto">
              <a:xfrm>
                <a:off x="2681" y="2428"/>
                <a:ext cx="8" cy="14"/>
              </a:xfrm>
              <a:custGeom>
                <a:avLst/>
                <a:gdLst>
                  <a:gd name="T0" fmla="*/ 9 w 15"/>
                  <a:gd name="T1" fmla="*/ 12 h 24"/>
                  <a:gd name="T2" fmla="*/ 8 w 15"/>
                  <a:gd name="T3" fmla="*/ 9 h 24"/>
                  <a:gd name="T4" fmla="*/ 9 w 15"/>
                  <a:gd name="T5" fmla="*/ 12 h 24"/>
                </a:gdLst>
                <a:ahLst/>
                <a:cxnLst>
                  <a:cxn ang="0">
                    <a:pos x="T0" y="T1"/>
                  </a:cxn>
                  <a:cxn ang="0">
                    <a:pos x="T2" y="T3"/>
                  </a:cxn>
                  <a:cxn ang="0">
                    <a:pos x="T4" y="T5"/>
                  </a:cxn>
                </a:cxnLst>
                <a:rect l="0" t="0" r="r" b="b"/>
                <a:pathLst>
                  <a:path w="15" h="24">
                    <a:moveTo>
                      <a:pt x="9" y="12"/>
                    </a:moveTo>
                    <a:cubicBezTo>
                      <a:pt x="0" y="24"/>
                      <a:pt x="7" y="11"/>
                      <a:pt x="8" y="9"/>
                    </a:cubicBezTo>
                    <a:cubicBezTo>
                      <a:pt x="15" y="0"/>
                      <a:pt x="9" y="11"/>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3" name="Freeform 6177">
                <a:extLst>
                  <a:ext uri="{FF2B5EF4-FFF2-40B4-BE49-F238E27FC236}">
                    <a16:creationId xmlns:a16="http://schemas.microsoft.com/office/drawing/2014/main" id="{916B4CB0-BED0-4C99-B0C4-32F8E30E7335}"/>
                  </a:ext>
                </a:extLst>
              </p:cNvPr>
              <p:cNvSpPr>
                <a:spLocks/>
              </p:cNvSpPr>
              <p:nvPr/>
            </p:nvSpPr>
            <p:spPr bwMode="auto">
              <a:xfrm>
                <a:off x="2691" y="1827"/>
                <a:ext cx="11" cy="11"/>
              </a:xfrm>
              <a:custGeom>
                <a:avLst/>
                <a:gdLst>
                  <a:gd name="T0" fmla="*/ 13 w 19"/>
                  <a:gd name="T1" fmla="*/ 18 h 21"/>
                  <a:gd name="T2" fmla="*/ 0 w 19"/>
                  <a:gd name="T3" fmla="*/ 0 h 21"/>
                  <a:gd name="T4" fmla="*/ 10 w 19"/>
                  <a:gd name="T5" fmla="*/ 9 h 21"/>
                  <a:gd name="T6" fmla="*/ 19 w 19"/>
                  <a:gd name="T7" fmla="*/ 21 h 21"/>
                  <a:gd name="T8" fmla="*/ 13 w 19"/>
                  <a:gd name="T9" fmla="*/ 18 h 21"/>
                </a:gdLst>
                <a:ahLst/>
                <a:cxnLst>
                  <a:cxn ang="0">
                    <a:pos x="T0" y="T1"/>
                  </a:cxn>
                  <a:cxn ang="0">
                    <a:pos x="T2" y="T3"/>
                  </a:cxn>
                  <a:cxn ang="0">
                    <a:pos x="T4" y="T5"/>
                  </a:cxn>
                  <a:cxn ang="0">
                    <a:pos x="T6" y="T7"/>
                  </a:cxn>
                  <a:cxn ang="0">
                    <a:pos x="T8" y="T9"/>
                  </a:cxn>
                </a:cxnLst>
                <a:rect l="0" t="0" r="r" b="b"/>
                <a:pathLst>
                  <a:path w="19" h="21">
                    <a:moveTo>
                      <a:pt x="13" y="18"/>
                    </a:moveTo>
                    <a:cubicBezTo>
                      <a:pt x="7" y="10"/>
                      <a:pt x="7" y="9"/>
                      <a:pt x="0" y="0"/>
                    </a:cubicBezTo>
                    <a:cubicBezTo>
                      <a:pt x="5" y="5"/>
                      <a:pt x="12" y="15"/>
                      <a:pt x="10" y="9"/>
                    </a:cubicBezTo>
                    <a:cubicBezTo>
                      <a:pt x="13" y="13"/>
                      <a:pt x="16" y="17"/>
                      <a:pt x="19" y="21"/>
                    </a:cubicBezTo>
                    <a:cubicBezTo>
                      <a:pt x="16" y="19"/>
                      <a:pt x="12" y="14"/>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4" name="Freeform 6178">
                <a:extLst>
                  <a:ext uri="{FF2B5EF4-FFF2-40B4-BE49-F238E27FC236}">
                    <a16:creationId xmlns:a16="http://schemas.microsoft.com/office/drawing/2014/main" id="{7987274D-9C51-44D8-84E4-86504802119C}"/>
                  </a:ext>
                </a:extLst>
              </p:cNvPr>
              <p:cNvSpPr>
                <a:spLocks/>
              </p:cNvSpPr>
              <p:nvPr/>
            </p:nvSpPr>
            <p:spPr bwMode="auto">
              <a:xfrm>
                <a:off x="2581" y="2522"/>
                <a:ext cx="19" cy="17"/>
              </a:xfrm>
              <a:custGeom>
                <a:avLst/>
                <a:gdLst>
                  <a:gd name="T0" fmla="*/ 14 w 34"/>
                  <a:gd name="T1" fmla="*/ 20 h 31"/>
                  <a:gd name="T2" fmla="*/ 6 w 34"/>
                  <a:gd name="T3" fmla="*/ 21 h 31"/>
                  <a:gd name="T4" fmla="*/ 34 w 34"/>
                  <a:gd name="T5" fmla="*/ 0 h 31"/>
                  <a:gd name="T6" fmla="*/ 24 w 34"/>
                  <a:gd name="T7" fmla="*/ 10 h 31"/>
                  <a:gd name="T8" fmla="*/ 17 w 34"/>
                  <a:gd name="T9" fmla="*/ 15 h 31"/>
                  <a:gd name="T10" fmla="*/ 14 w 34"/>
                  <a:gd name="T11" fmla="*/ 20 h 31"/>
                </a:gdLst>
                <a:ahLst/>
                <a:cxnLst>
                  <a:cxn ang="0">
                    <a:pos x="T0" y="T1"/>
                  </a:cxn>
                  <a:cxn ang="0">
                    <a:pos x="T2" y="T3"/>
                  </a:cxn>
                  <a:cxn ang="0">
                    <a:pos x="T4" y="T5"/>
                  </a:cxn>
                  <a:cxn ang="0">
                    <a:pos x="T6" y="T7"/>
                  </a:cxn>
                  <a:cxn ang="0">
                    <a:pos x="T8" y="T9"/>
                  </a:cxn>
                  <a:cxn ang="0">
                    <a:pos x="T10" y="T11"/>
                  </a:cxn>
                </a:cxnLst>
                <a:rect l="0" t="0" r="r" b="b"/>
                <a:pathLst>
                  <a:path w="34" h="31">
                    <a:moveTo>
                      <a:pt x="14" y="20"/>
                    </a:moveTo>
                    <a:cubicBezTo>
                      <a:pt x="0" y="31"/>
                      <a:pt x="13" y="18"/>
                      <a:pt x="6" y="21"/>
                    </a:cubicBezTo>
                    <a:cubicBezTo>
                      <a:pt x="16" y="16"/>
                      <a:pt x="25" y="5"/>
                      <a:pt x="34" y="0"/>
                    </a:cubicBezTo>
                    <a:cubicBezTo>
                      <a:pt x="32" y="3"/>
                      <a:pt x="20" y="10"/>
                      <a:pt x="24" y="10"/>
                    </a:cubicBezTo>
                    <a:cubicBezTo>
                      <a:pt x="21" y="12"/>
                      <a:pt x="18" y="14"/>
                      <a:pt x="17" y="15"/>
                    </a:cubicBezTo>
                    <a:cubicBezTo>
                      <a:pt x="12" y="19"/>
                      <a:pt x="16" y="18"/>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5" name="Freeform 6179">
                <a:extLst>
                  <a:ext uri="{FF2B5EF4-FFF2-40B4-BE49-F238E27FC236}">
                    <a16:creationId xmlns:a16="http://schemas.microsoft.com/office/drawing/2014/main" id="{713D5479-708E-4D7C-9705-984AA2D51A15}"/>
                  </a:ext>
                </a:extLst>
              </p:cNvPr>
              <p:cNvSpPr>
                <a:spLocks/>
              </p:cNvSpPr>
              <p:nvPr/>
            </p:nvSpPr>
            <p:spPr bwMode="auto">
              <a:xfrm>
                <a:off x="2327" y="2638"/>
                <a:ext cx="12" cy="2"/>
              </a:xfrm>
              <a:custGeom>
                <a:avLst/>
                <a:gdLst>
                  <a:gd name="T0" fmla="*/ 10 w 20"/>
                  <a:gd name="T1" fmla="*/ 3 h 4"/>
                  <a:gd name="T2" fmla="*/ 15 w 20"/>
                  <a:gd name="T3" fmla="*/ 0 h 4"/>
                  <a:gd name="T4" fmla="*/ 10 w 20"/>
                  <a:gd name="T5" fmla="*/ 3 h 4"/>
                </a:gdLst>
                <a:ahLst/>
                <a:cxnLst>
                  <a:cxn ang="0">
                    <a:pos x="T0" y="T1"/>
                  </a:cxn>
                  <a:cxn ang="0">
                    <a:pos x="T2" y="T3"/>
                  </a:cxn>
                  <a:cxn ang="0">
                    <a:pos x="T4" y="T5"/>
                  </a:cxn>
                </a:cxnLst>
                <a:rect l="0" t="0" r="r" b="b"/>
                <a:pathLst>
                  <a:path w="20" h="4">
                    <a:moveTo>
                      <a:pt x="10" y="3"/>
                    </a:moveTo>
                    <a:cubicBezTo>
                      <a:pt x="0" y="4"/>
                      <a:pt x="3" y="1"/>
                      <a:pt x="15" y="0"/>
                    </a:cubicBezTo>
                    <a:cubicBezTo>
                      <a:pt x="20" y="1"/>
                      <a:pt x="11" y="2"/>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6" name="Freeform 6180">
                <a:extLst>
                  <a:ext uri="{FF2B5EF4-FFF2-40B4-BE49-F238E27FC236}">
                    <a16:creationId xmlns:a16="http://schemas.microsoft.com/office/drawing/2014/main" id="{DCEDC716-1176-4EEC-9FCB-0C33BB2C5F36}"/>
                  </a:ext>
                </a:extLst>
              </p:cNvPr>
              <p:cNvSpPr>
                <a:spLocks/>
              </p:cNvSpPr>
              <p:nvPr/>
            </p:nvSpPr>
            <p:spPr bwMode="auto">
              <a:xfrm>
                <a:off x="2549" y="2539"/>
                <a:ext cx="28" cy="19"/>
              </a:xfrm>
              <a:custGeom>
                <a:avLst/>
                <a:gdLst>
                  <a:gd name="T0" fmla="*/ 32 w 49"/>
                  <a:gd name="T1" fmla="*/ 17 h 33"/>
                  <a:gd name="T2" fmla="*/ 12 w 49"/>
                  <a:gd name="T3" fmla="*/ 26 h 33"/>
                  <a:gd name="T4" fmla="*/ 25 w 49"/>
                  <a:gd name="T5" fmla="*/ 18 h 33"/>
                  <a:gd name="T6" fmla="*/ 12 w 49"/>
                  <a:gd name="T7" fmla="*/ 26 h 33"/>
                  <a:gd name="T8" fmla="*/ 0 w 49"/>
                  <a:gd name="T9" fmla="*/ 32 h 33"/>
                  <a:gd name="T10" fmla="*/ 27 w 49"/>
                  <a:gd name="T11" fmla="*/ 15 h 33"/>
                  <a:gd name="T12" fmla="*/ 27 w 49"/>
                  <a:gd name="T13" fmla="*/ 12 h 33"/>
                  <a:gd name="T14" fmla="*/ 26 w 49"/>
                  <a:gd name="T15" fmla="*/ 15 h 33"/>
                  <a:gd name="T16" fmla="*/ 6 w 49"/>
                  <a:gd name="T17" fmla="*/ 27 h 33"/>
                  <a:gd name="T18" fmla="*/ 11 w 49"/>
                  <a:gd name="T19" fmla="*/ 23 h 33"/>
                  <a:gd name="T20" fmla="*/ 31 w 49"/>
                  <a:gd name="T21" fmla="*/ 7 h 33"/>
                  <a:gd name="T22" fmla="*/ 26 w 49"/>
                  <a:gd name="T23" fmla="*/ 8 h 33"/>
                  <a:gd name="T24" fmla="*/ 6 w 49"/>
                  <a:gd name="T25" fmla="*/ 21 h 33"/>
                  <a:gd name="T26" fmla="*/ 11 w 49"/>
                  <a:gd name="T27" fmla="*/ 15 h 33"/>
                  <a:gd name="T28" fmla="*/ 23 w 49"/>
                  <a:gd name="T29" fmla="*/ 8 h 33"/>
                  <a:gd name="T30" fmla="*/ 32 w 49"/>
                  <a:gd name="T31" fmla="*/ 0 h 33"/>
                  <a:gd name="T32" fmla="*/ 41 w 49"/>
                  <a:gd name="T33" fmla="*/ 0 h 33"/>
                  <a:gd name="T34" fmla="*/ 34 w 49"/>
                  <a:gd name="T35" fmla="*/ 11 h 33"/>
                  <a:gd name="T36" fmla="*/ 43 w 49"/>
                  <a:gd name="T37" fmla="*/ 7 h 33"/>
                  <a:gd name="T38" fmla="*/ 35 w 49"/>
                  <a:gd name="T39" fmla="*/ 11 h 33"/>
                  <a:gd name="T40" fmla="*/ 32 w 49"/>
                  <a:gd name="T4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33">
                    <a:moveTo>
                      <a:pt x="32" y="17"/>
                    </a:moveTo>
                    <a:cubicBezTo>
                      <a:pt x="22" y="23"/>
                      <a:pt x="18" y="24"/>
                      <a:pt x="12" y="26"/>
                    </a:cubicBezTo>
                    <a:cubicBezTo>
                      <a:pt x="17" y="24"/>
                      <a:pt x="21" y="21"/>
                      <a:pt x="25" y="18"/>
                    </a:cubicBezTo>
                    <a:cubicBezTo>
                      <a:pt x="23" y="18"/>
                      <a:pt x="17" y="22"/>
                      <a:pt x="12" y="26"/>
                    </a:cubicBezTo>
                    <a:cubicBezTo>
                      <a:pt x="6" y="29"/>
                      <a:pt x="1" y="33"/>
                      <a:pt x="0" y="32"/>
                    </a:cubicBezTo>
                    <a:cubicBezTo>
                      <a:pt x="9" y="27"/>
                      <a:pt x="16" y="23"/>
                      <a:pt x="27" y="15"/>
                    </a:cubicBezTo>
                    <a:cubicBezTo>
                      <a:pt x="31" y="12"/>
                      <a:pt x="33" y="8"/>
                      <a:pt x="27" y="12"/>
                    </a:cubicBezTo>
                    <a:cubicBezTo>
                      <a:pt x="23" y="15"/>
                      <a:pt x="25" y="14"/>
                      <a:pt x="26" y="15"/>
                    </a:cubicBezTo>
                    <a:cubicBezTo>
                      <a:pt x="19" y="19"/>
                      <a:pt x="13" y="23"/>
                      <a:pt x="6" y="27"/>
                    </a:cubicBezTo>
                    <a:cubicBezTo>
                      <a:pt x="5" y="28"/>
                      <a:pt x="22" y="16"/>
                      <a:pt x="11" y="23"/>
                    </a:cubicBezTo>
                    <a:cubicBezTo>
                      <a:pt x="17" y="18"/>
                      <a:pt x="27" y="11"/>
                      <a:pt x="31" y="7"/>
                    </a:cubicBezTo>
                    <a:cubicBezTo>
                      <a:pt x="30" y="6"/>
                      <a:pt x="29" y="6"/>
                      <a:pt x="26" y="8"/>
                    </a:cubicBezTo>
                    <a:cubicBezTo>
                      <a:pt x="22" y="10"/>
                      <a:pt x="17" y="14"/>
                      <a:pt x="6" y="21"/>
                    </a:cubicBezTo>
                    <a:cubicBezTo>
                      <a:pt x="3" y="22"/>
                      <a:pt x="12" y="16"/>
                      <a:pt x="11" y="15"/>
                    </a:cubicBezTo>
                    <a:cubicBezTo>
                      <a:pt x="18" y="12"/>
                      <a:pt x="21" y="10"/>
                      <a:pt x="23" y="8"/>
                    </a:cubicBezTo>
                    <a:cubicBezTo>
                      <a:pt x="25" y="6"/>
                      <a:pt x="27" y="4"/>
                      <a:pt x="32" y="0"/>
                    </a:cubicBezTo>
                    <a:cubicBezTo>
                      <a:pt x="36" y="0"/>
                      <a:pt x="32" y="4"/>
                      <a:pt x="41" y="0"/>
                    </a:cubicBezTo>
                    <a:cubicBezTo>
                      <a:pt x="29" y="10"/>
                      <a:pt x="46" y="1"/>
                      <a:pt x="34" y="11"/>
                    </a:cubicBezTo>
                    <a:cubicBezTo>
                      <a:pt x="39" y="8"/>
                      <a:pt x="49" y="1"/>
                      <a:pt x="43" y="7"/>
                    </a:cubicBezTo>
                    <a:cubicBezTo>
                      <a:pt x="38" y="10"/>
                      <a:pt x="40" y="7"/>
                      <a:pt x="35" y="11"/>
                    </a:cubicBezTo>
                    <a:cubicBezTo>
                      <a:pt x="23" y="20"/>
                      <a:pt x="39" y="10"/>
                      <a:pt x="3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7" name="Freeform 6181">
                <a:extLst>
                  <a:ext uri="{FF2B5EF4-FFF2-40B4-BE49-F238E27FC236}">
                    <a16:creationId xmlns:a16="http://schemas.microsoft.com/office/drawing/2014/main" id="{262B1278-41B3-4A1B-A824-BC6034925823}"/>
                  </a:ext>
                </a:extLst>
              </p:cNvPr>
              <p:cNvSpPr>
                <a:spLocks/>
              </p:cNvSpPr>
              <p:nvPr/>
            </p:nvSpPr>
            <p:spPr bwMode="auto">
              <a:xfrm>
                <a:off x="2144" y="2629"/>
                <a:ext cx="14" cy="4"/>
              </a:xfrm>
              <a:custGeom>
                <a:avLst/>
                <a:gdLst>
                  <a:gd name="T0" fmla="*/ 8 w 24"/>
                  <a:gd name="T1" fmla="*/ 4 h 6"/>
                  <a:gd name="T2" fmla="*/ 3 w 24"/>
                  <a:gd name="T3" fmla="*/ 0 h 6"/>
                  <a:gd name="T4" fmla="*/ 23 w 24"/>
                  <a:gd name="T5" fmla="*/ 4 h 6"/>
                  <a:gd name="T6" fmla="*/ 8 w 24"/>
                  <a:gd name="T7" fmla="*/ 4 h 6"/>
                </a:gdLst>
                <a:ahLst/>
                <a:cxnLst>
                  <a:cxn ang="0">
                    <a:pos x="T0" y="T1"/>
                  </a:cxn>
                  <a:cxn ang="0">
                    <a:pos x="T2" y="T3"/>
                  </a:cxn>
                  <a:cxn ang="0">
                    <a:pos x="T4" y="T5"/>
                  </a:cxn>
                  <a:cxn ang="0">
                    <a:pos x="T6" y="T7"/>
                  </a:cxn>
                </a:cxnLst>
                <a:rect l="0" t="0" r="r" b="b"/>
                <a:pathLst>
                  <a:path w="24" h="6">
                    <a:moveTo>
                      <a:pt x="8" y="4"/>
                    </a:moveTo>
                    <a:cubicBezTo>
                      <a:pt x="0" y="2"/>
                      <a:pt x="6" y="2"/>
                      <a:pt x="3" y="0"/>
                    </a:cubicBezTo>
                    <a:cubicBezTo>
                      <a:pt x="10" y="2"/>
                      <a:pt x="16" y="3"/>
                      <a:pt x="23" y="4"/>
                    </a:cubicBezTo>
                    <a:cubicBezTo>
                      <a:pt x="24" y="6"/>
                      <a:pt x="6" y="2"/>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8" name="Freeform 6182">
                <a:extLst>
                  <a:ext uri="{FF2B5EF4-FFF2-40B4-BE49-F238E27FC236}">
                    <a16:creationId xmlns:a16="http://schemas.microsoft.com/office/drawing/2014/main" id="{39B5FDAF-04FB-4D80-9780-ED0CBBADE49C}"/>
                  </a:ext>
                </a:extLst>
              </p:cNvPr>
              <p:cNvSpPr>
                <a:spLocks/>
              </p:cNvSpPr>
              <p:nvPr/>
            </p:nvSpPr>
            <p:spPr bwMode="auto">
              <a:xfrm>
                <a:off x="2454" y="2598"/>
                <a:ext cx="19" cy="9"/>
              </a:xfrm>
              <a:custGeom>
                <a:avLst/>
                <a:gdLst>
                  <a:gd name="T0" fmla="*/ 4 w 33"/>
                  <a:gd name="T1" fmla="*/ 15 h 15"/>
                  <a:gd name="T2" fmla="*/ 2 w 33"/>
                  <a:gd name="T3" fmla="*/ 14 h 15"/>
                  <a:gd name="T4" fmla="*/ 12 w 33"/>
                  <a:gd name="T5" fmla="*/ 9 h 15"/>
                  <a:gd name="T6" fmla="*/ 33 w 33"/>
                  <a:gd name="T7" fmla="*/ 0 h 15"/>
                  <a:gd name="T8" fmla="*/ 28 w 33"/>
                  <a:gd name="T9" fmla="*/ 4 h 15"/>
                  <a:gd name="T10" fmla="*/ 17 w 33"/>
                  <a:gd name="T11" fmla="*/ 8 h 15"/>
                  <a:gd name="T12" fmla="*/ 22 w 33"/>
                  <a:gd name="T13" fmla="*/ 8 h 15"/>
                  <a:gd name="T14" fmla="*/ 4 w 33"/>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5">
                    <a:moveTo>
                      <a:pt x="4" y="15"/>
                    </a:moveTo>
                    <a:cubicBezTo>
                      <a:pt x="5" y="15"/>
                      <a:pt x="11" y="10"/>
                      <a:pt x="2" y="14"/>
                    </a:cubicBezTo>
                    <a:cubicBezTo>
                      <a:pt x="0" y="14"/>
                      <a:pt x="19" y="8"/>
                      <a:pt x="12" y="9"/>
                    </a:cubicBezTo>
                    <a:cubicBezTo>
                      <a:pt x="27" y="3"/>
                      <a:pt x="22" y="6"/>
                      <a:pt x="33" y="0"/>
                    </a:cubicBezTo>
                    <a:cubicBezTo>
                      <a:pt x="32" y="1"/>
                      <a:pt x="29" y="3"/>
                      <a:pt x="28" y="4"/>
                    </a:cubicBezTo>
                    <a:cubicBezTo>
                      <a:pt x="22" y="7"/>
                      <a:pt x="21" y="6"/>
                      <a:pt x="17" y="8"/>
                    </a:cubicBezTo>
                    <a:cubicBezTo>
                      <a:pt x="7" y="13"/>
                      <a:pt x="26" y="5"/>
                      <a:pt x="22" y="8"/>
                    </a:cubicBezTo>
                    <a:cubicBezTo>
                      <a:pt x="16" y="11"/>
                      <a:pt x="16" y="11"/>
                      <a:pt x="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9" name="Freeform 6183">
                <a:extLst>
                  <a:ext uri="{FF2B5EF4-FFF2-40B4-BE49-F238E27FC236}">
                    <a16:creationId xmlns:a16="http://schemas.microsoft.com/office/drawing/2014/main" id="{8DBEE9E4-3550-4654-A144-B5229432DD3A}"/>
                  </a:ext>
                </a:extLst>
              </p:cNvPr>
              <p:cNvSpPr>
                <a:spLocks/>
              </p:cNvSpPr>
              <p:nvPr/>
            </p:nvSpPr>
            <p:spPr bwMode="auto">
              <a:xfrm>
                <a:off x="2719" y="1870"/>
                <a:ext cx="9" cy="15"/>
              </a:xfrm>
              <a:custGeom>
                <a:avLst/>
                <a:gdLst>
                  <a:gd name="T0" fmla="*/ 2 w 16"/>
                  <a:gd name="T1" fmla="*/ 0 h 26"/>
                  <a:gd name="T2" fmla="*/ 16 w 16"/>
                  <a:gd name="T3" fmla="*/ 26 h 26"/>
                  <a:gd name="T4" fmla="*/ 0 w 16"/>
                  <a:gd name="T5" fmla="*/ 3 h 26"/>
                  <a:gd name="T6" fmla="*/ 2 w 16"/>
                  <a:gd name="T7" fmla="*/ 0 h 26"/>
                </a:gdLst>
                <a:ahLst/>
                <a:cxnLst>
                  <a:cxn ang="0">
                    <a:pos x="T0" y="T1"/>
                  </a:cxn>
                  <a:cxn ang="0">
                    <a:pos x="T2" y="T3"/>
                  </a:cxn>
                  <a:cxn ang="0">
                    <a:pos x="T4" y="T5"/>
                  </a:cxn>
                  <a:cxn ang="0">
                    <a:pos x="T6" y="T7"/>
                  </a:cxn>
                </a:cxnLst>
                <a:rect l="0" t="0" r="r" b="b"/>
                <a:pathLst>
                  <a:path w="16" h="26">
                    <a:moveTo>
                      <a:pt x="2" y="0"/>
                    </a:moveTo>
                    <a:cubicBezTo>
                      <a:pt x="7" y="8"/>
                      <a:pt x="12" y="17"/>
                      <a:pt x="16" y="26"/>
                    </a:cubicBezTo>
                    <a:cubicBezTo>
                      <a:pt x="14" y="25"/>
                      <a:pt x="7" y="13"/>
                      <a:pt x="0" y="3"/>
                    </a:cubicBezTo>
                    <a:cubicBezTo>
                      <a:pt x="7" y="11"/>
                      <a:pt x="6" y="1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0" name="Freeform 6184">
                <a:extLst>
                  <a:ext uri="{FF2B5EF4-FFF2-40B4-BE49-F238E27FC236}">
                    <a16:creationId xmlns:a16="http://schemas.microsoft.com/office/drawing/2014/main" id="{00B4782C-383E-495A-B868-A710FAE2A329}"/>
                  </a:ext>
                </a:extLst>
              </p:cNvPr>
              <p:cNvSpPr>
                <a:spLocks/>
              </p:cNvSpPr>
              <p:nvPr/>
            </p:nvSpPr>
            <p:spPr bwMode="auto">
              <a:xfrm>
                <a:off x="2118" y="2622"/>
                <a:ext cx="15" cy="6"/>
              </a:xfrm>
              <a:custGeom>
                <a:avLst/>
                <a:gdLst>
                  <a:gd name="T0" fmla="*/ 5 w 28"/>
                  <a:gd name="T1" fmla="*/ 3 h 10"/>
                  <a:gd name="T2" fmla="*/ 3 w 28"/>
                  <a:gd name="T3" fmla="*/ 0 h 10"/>
                  <a:gd name="T4" fmla="*/ 8 w 28"/>
                  <a:gd name="T5" fmla="*/ 4 h 10"/>
                  <a:gd name="T6" fmla="*/ 23 w 28"/>
                  <a:gd name="T7" fmla="*/ 7 h 10"/>
                  <a:gd name="T8" fmla="*/ 5 w 28"/>
                  <a:gd name="T9" fmla="*/ 3 h 10"/>
                </a:gdLst>
                <a:ahLst/>
                <a:cxnLst>
                  <a:cxn ang="0">
                    <a:pos x="T0" y="T1"/>
                  </a:cxn>
                  <a:cxn ang="0">
                    <a:pos x="T2" y="T3"/>
                  </a:cxn>
                  <a:cxn ang="0">
                    <a:pos x="T4" y="T5"/>
                  </a:cxn>
                  <a:cxn ang="0">
                    <a:pos x="T6" y="T7"/>
                  </a:cxn>
                  <a:cxn ang="0">
                    <a:pos x="T8" y="T9"/>
                  </a:cxn>
                </a:cxnLst>
                <a:rect l="0" t="0" r="r" b="b"/>
                <a:pathLst>
                  <a:path w="28" h="10">
                    <a:moveTo>
                      <a:pt x="5" y="3"/>
                    </a:moveTo>
                    <a:cubicBezTo>
                      <a:pt x="3" y="1"/>
                      <a:pt x="0" y="1"/>
                      <a:pt x="3" y="0"/>
                    </a:cubicBezTo>
                    <a:cubicBezTo>
                      <a:pt x="12" y="2"/>
                      <a:pt x="6" y="2"/>
                      <a:pt x="8" y="4"/>
                    </a:cubicBezTo>
                    <a:cubicBezTo>
                      <a:pt x="15" y="6"/>
                      <a:pt x="16" y="5"/>
                      <a:pt x="23" y="7"/>
                    </a:cubicBezTo>
                    <a:cubicBezTo>
                      <a:pt x="28" y="10"/>
                      <a:pt x="12" y="5"/>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1" name="Freeform 6185">
                <a:extLst>
                  <a:ext uri="{FF2B5EF4-FFF2-40B4-BE49-F238E27FC236}">
                    <a16:creationId xmlns:a16="http://schemas.microsoft.com/office/drawing/2014/main" id="{C4B6368B-A504-4CBB-A4D7-8CB47AB2CEAA}"/>
                  </a:ext>
                </a:extLst>
              </p:cNvPr>
              <p:cNvSpPr>
                <a:spLocks/>
              </p:cNvSpPr>
              <p:nvPr/>
            </p:nvSpPr>
            <p:spPr bwMode="auto">
              <a:xfrm>
                <a:off x="2686" y="1821"/>
                <a:ext cx="8" cy="10"/>
              </a:xfrm>
              <a:custGeom>
                <a:avLst/>
                <a:gdLst>
                  <a:gd name="T0" fmla="*/ 6 w 14"/>
                  <a:gd name="T1" fmla="*/ 4 h 17"/>
                  <a:gd name="T2" fmla="*/ 14 w 14"/>
                  <a:gd name="T3" fmla="*/ 17 h 17"/>
                  <a:gd name="T4" fmla="*/ 5 w 14"/>
                  <a:gd name="T5" fmla="*/ 7 h 17"/>
                  <a:gd name="T6" fmla="*/ 6 w 14"/>
                  <a:gd name="T7" fmla="*/ 4 h 17"/>
                </a:gdLst>
                <a:ahLst/>
                <a:cxnLst>
                  <a:cxn ang="0">
                    <a:pos x="T0" y="T1"/>
                  </a:cxn>
                  <a:cxn ang="0">
                    <a:pos x="T2" y="T3"/>
                  </a:cxn>
                  <a:cxn ang="0">
                    <a:pos x="T4" y="T5"/>
                  </a:cxn>
                  <a:cxn ang="0">
                    <a:pos x="T6" y="T7"/>
                  </a:cxn>
                </a:cxnLst>
                <a:rect l="0" t="0" r="r" b="b"/>
                <a:pathLst>
                  <a:path w="14" h="17">
                    <a:moveTo>
                      <a:pt x="6" y="4"/>
                    </a:moveTo>
                    <a:cubicBezTo>
                      <a:pt x="10" y="10"/>
                      <a:pt x="8" y="9"/>
                      <a:pt x="14" y="17"/>
                    </a:cubicBezTo>
                    <a:cubicBezTo>
                      <a:pt x="13" y="17"/>
                      <a:pt x="5" y="4"/>
                      <a:pt x="5" y="7"/>
                    </a:cubicBezTo>
                    <a:cubicBezTo>
                      <a:pt x="0" y="0"/>
                      <a:pt x="5"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2" name="Freeform 6186">
                <a:extLst>
                  <a:ext uri="{FF2B5EF4-FFF2-40B4-BE49-F238E27FC236}">
                    <a16:creationId xmlns:a16="http://schemas.microsoft.com/office/drawing/2014/main" id="{21777648-26C9-4202-835B-AED1723B8C4B}"/>
                  </a:ext>
                </a:extLst>
              </p:cNvPr>
              <p:cNvSpPr>
                <a:spLocks/>
              </p:cNvSpPr>
              <p:nvPr/>
            </p:nvSpPr>
            <p:spPr bwMode="auto">
              <a:xfrm>
                <a:off x="2224" y="2640"/>
                <a:ext cx="12" cy="2"/>
              </a:xfrm>
              <a:custGeom>
                <a:avLst/>
                <a:gdLst>
                  <a:gd name="T0" fmla="*/ 19 w 21"/>
                  <a:gd name="T1" fmla="*/ 4 h 4"/>
                  <a:gd name="T2" fmla="*/ 7 w 21"/>
                  <a:gd name="T3" fmla="*/ 3 h 4"/>
                  <a:gd name="T4" fmla="*/ 11 w 21"/>
                  <a:gd name="T5" fmla="*/ 2 h 4"/>
                  <a:gd name="T6" fmla="*/ 6 w 21"/>
                  <a:gd name="T7" fmla="*/ 0 h 4"/>
                  <a:gd name="T8" fmla="*/ 21 w 21"/>
                  <a:gd name="T9" fmla="*/ 1 h 4"/>
                  <a:gd name="T10" fmla="*/ 19 w 21"/>
                  <a:gd name="T11" fmla="*/ 4 h 4"/>
                </a:gdLst>
                <a:ahLst/>
                <a:cxnLst>
                  <a:cxn ang="0">
                    <a:pos x="T0" y="T1"/>
                  </a:cxn>
                  <a:cxn ang="0">
                    <a:pos x="T2" y="T3"/>
                  </a:cxn>
                  <a:cxn ang="0">
                    <a:pos x="T4" y="T5"/>
                  </a:cxn>
                  <a:cxn ang="0">
                    <a:pos x="T6" y="T7"/>
                  </a:cxn>
                  <a:cxn ang="0">
                    <a:pos x="T8" y="T9"/>
                  </a:cxn>
                  <a:cxn ang="0">
                    <a:pos x="T10" y="T11"/>
                  </a:cxn>
                </a:cxnLst>
                <a:rect l="0" t="0" r="r" b="b"/>
                <a:pathLst>
                  <a:path w="21" h="4">
                    <a:moveTo>
                      <a:pt x="19" y="4"/>
                    </a:moveTo>
                    <a:cubicBezTo>
                      <a:pt x="15" y="4"/>
                      <a:pt x="10" y="1"/>
                      <a:pt x="7" y="3"/>
                    </a:cubicBezTo>
                    <a:cubicBezTo>
                      <a:pt x="0" y="2"/>
                      <a:pt x="4" y="1"/>
                      <a:pt x="11" y="2"/>
                    </a:cubicBezTo>
                    <a:cubicBezTo>
                      <a:pt x="11" y="1"/>
                      <a:pt x="10" y="1"/>
                      <a:pt x="6" y="0"/>
                    </a:cubicBezTo>
                    <a:cubicBezTo>
                      <a:pt x="7" y="0"/>
                      <a:pt x="15" y="0"/>
                      <a:pt x="21" y="1"/>
                    </a:cubicBezTo>
                    <a:cubicBezTo>
                      <a:pt x="21" y="2"/>
                      <a:pt x="16" y="2"/>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3" name="Freeform 6187">
                <a:extLst>
                  <a:ext uri="{FF2B5EF4-FFF2-40B4-BE49-F238E27FC236}">
                    <a16:creationId xmlns:a16="http://schemas.microsoft.com/office/drawing/2014/main" id="{EE4838D4-5C8D-4DF6-98BF-7D9A43B1EF72}"/>
                  </a:ext>
                </a:extLst>
              </p:cNvPr>
              <p:cNvSpPr>
                <a:spLocks/>
              </p:cNvSpPr>
              <p:nvPr/>
            </p:nvSpPr>
            <p:spPr bwMode="auto">
              <a:xfrm>
                <a:off x="2780" y="2043"/>
                <a:ext cx="3" cy="13"/>
              </a:xfrm>
              <a:custGeom>
                <a:avLst/>
                <a:gdLst>
                  <a:gd name="T0" fmla="*/ 3 w 5"/>
                  <a:gd name="T1" fmla="*/ 7 h 22"/>
                  <a:gd name="T2" fmla="*/ 5 w 5"/>
                  <a:gd name="T3" fmla="*/ 22 h 22"/>
                  <a:gd name="T4" fmla="*/ 2 w 5"/>
                  <a:gd name="T5" fmla="*/ 8 h 22"/>
                  <a:gd name="T6" fmla="*/ 1 w 5"/>
                  <a:gd name="T7" fmla="*/ 9 h 22"/>
                  <a:gd name="T8" fmla="*/ 3 w 5"/>
                  <a:gd name="T9" fmla="*/ 7 h 22"/>
                </a:gdLst>
                <a:ahLst/>
                <a:cxnLst>
                  <a:cxn ang="0">
                    <a:pos x="T0" y="T1"/>
                  </a:cxn>
                  <a:cxn ang="0">
                    <a:pos x="T2" y="T3"/>
                  </a:cxn>
                  <a:cxn ang="0">
                    <a:pos x="T4" y="T5"/>
                  </a:cxn>
                  <a:cxn ang="0">
                    <a:pos x="T6" y="T7"/>
                  </a:cxn>
                  <a:cxn ang="0">
                    <a:pos x="T8" y="T9"/>
                  </a:cxn>
                </a:cxnLst>
                <a:rect l="0" t="0" r="r" b="b"/>
                <a:pathLst>
                  <a:path w="5" h="22">
                    <a:moveTo>
                      <a:pt x="3" y="7"/>
                    </a:moveTo>
                    <a:cubicBezTo>
                      <a:pt x="3" y="11"/>
                      <a:pt x="4" y="16"/>
                      <a:pt x="5" y="22"/>
                    </a:cubicBezTo>
                    <a:cubicBezTo>
                      <a:pt x="4" y="22"/>
                      <a:pt x="3" y="13"/>
                      <a:pt x="2" y="8"/>
                    </a:cubicBezTo>
                    <a:cubicBezTo>
                      <a:pt x="3" y="16"/>
                      <a:pt x="3" y="16"/>
                      <a:pt x="1" y="9"/>
                    </a:cubicBezTo>
                    <a:cubicBezTo>
                      <a:pt x="0" y="0"/>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4" name="Freeform 6188">
                <a:extLst>
                  <a:ext uri="{FF2B5EF4-FFF2-40B4-BE49-F238E27FC236}">
                    <a16:creationId xmlns:a16="http://schemas.microsoft.com/office/drawing/2014/main" id="{5A9BEF1C-5C2E-4D6C-8CC6-57F1B48F3FAF}"/>
                  </a:ext>
                </a:extLst>
              </p:cNvPr>
              <p:cNvSpPr>
                <a:spLocks/>
              </p:cNvSpPr>
              <p:nvPr/>
            </p:nvSpPr>
            <p:spPr bwMode="auto">
              <a:xfrm>
                <a:off x="2380" y="2622"/>
                <a:ext cx="23" cy="6"/>
              </a:xfrm>
              <a:custGeom>
                <a:avLst/>
                <a:gdLst>
                  <a:gd name="T0" fmla="*/ 18 w 40"/>
                  <a:gd name="T1" fmla="*/ 9 h 11"/>
                  <a:gd name="T2" fmla="*/ 1 w 40"/>
                  <a:gd name="T3" fmla="*/ 11 h 11"/>
                  <a:gd name="T4" fmla="*/ 16 w 40"/>
                  <a:gd name="T5" fmla="*/ 7 h 11"/>
                  <a:gd name="T6" fmla="*/ 9 w 40"/>
                  <a:gd name="T7" fmla="*/ 5 h 11"/>
                  <a:gd name="T8" fmla="*/ 37 w 40"/>
                  <a:gd name="T9" fmla="*/ 0 h 11"/>
                  <a:gd name="T10" fmla="*/ 40 w 40"/>
                  <a:gd name="T11" fmla="*/ 2 h 11"/>
                  <a:gd name="T12" fmla="*/ 32 w 40"/>
                  <a:gd name="T13" fmla="*/ 4 h 11"/>
                  <a:gd name="T14" fmla="*/ 18 w 40"/>
                  <a:gd name="T15" fmla="*/ 9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1">
                    <a:moveTo>
                      <a:pt x="18" y="9"/>
                    </a:moveTo>
                    <a:cubicBezTo>
                      <a:pt x="10" y="10"/>
                      <a:pt x="13" y="8"/>
                      <a:pt x="1" y="11"/>
                    </a:cubicBezTo>
                    <a:cubicBezTo>
                      <a:pt x="1" y="10"/>
                      <a:pt x="7" y="9"/>
                      <a:pt x="16" y="7"/>
                    </a:cubicBezTo>
                    <a:cubicBezTo>
                      <a:pt x="0" y="10"/>
                      <a:pt x="19" y="4"/>
                      <a:pt x="9" y="5"/>
                    </a:cubicBezTo>
                    <a:cubicBezTo>
                      <a:pt x="19" y="1"/>
                      <a:pt x="22" y="5"/>
                      <a:pt x="37" y="0"/>
                    </a:cubicBezTo>
                    <a:cubicBezTo>
                      <a:pt x="28" y="4"/>
                      <a:pt x="27" y="4"/>
                      <a:pt x="40" y="2"/>
                    </a:cubicBezTo>
                    <a:cubicBezTo>
                      <a:pt x="35" y="3"/>
                      <a:pt x="33" y="4"/>
                      <a:pt x="32" y="4"/>
                    </a:cubicBezTo>
                    <a:cubicBezTo>
                      <a:pt x="30" y="5"/>
                      <a:pt x="21" y="7"/>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5" name="Freeform 6189">
                <a:extLst>
                  <a:ext uri="{FF2B5EF4-FFF2-40B4-BE49-F238E27FC236}">
                    <a16:creationId xmlns:a16="http://schemas.microsoft.com/office/drawing/2014/main" id="{214A3930-BD38-46A3-BEF4-841D4CD80444}"/>
                  </a:ext>
                </a:extLst>
              </p:cNvPr>
              <p:cNvSpPr>
                <a:spLocks/>
              </p:cNvSpPr>
              <p:nvPr/>
            </p:nvSpPr>
            <p:spPr bwMode="auto">
              <a:xfrm>
                <a:off x="2360" y="2628"/>
                <a:ext cx="20" cy="5"/>
              </a:xfrm>
              <a:custGeom>
                <a:avLst/>
                <a:gdLst>
                  <a:gd name="T0" fmla="*/ 33 w 35"/>
                  <a:gd name="T1" fmla="*/ 3 h 9"/>
                  <a:gd name="T2" fmla="*/ 15 w 35"/>
                  <a:gd name="T3" fmla="*/ 7 h 9"/>
                  <a:gd name="T4" fmla="*/ 16 w 35"/>
                  <a:gd name="T5" fmla="*/ 5 h 9"/>
                  <a:gd name="T6" fmla="*/ 35 w 35"/>
                  <a:gd name="T7" fmla="*/ 0 h 9"/>
                  <a:gd name="T8" fmla="*/ 33 w 35"/>
                  <a:gd name="T9" fmla="*/ 3 h 9"/>
                </a:gdLst>
                <a:ahLst/>
                <a:cxnLst>
                  <a:cxn ang="0">
                    <a:pos x="T0" y="T1"/>
                  </a:cxn>
                  <a:cxn ang="0">
                    <a:pos x="T2" y="T3"/>
                  </a:cxn>
                  <a:cxn ang="0">
                    <a:pos x="T4" y="T5"/>
                  </a:cxn>
                  <a:cxn ang="0">
                    <a:pos x="T6" y="T7"/>
                  </a:cxn>
                  <a:cxn ang="0">
                    <a:pos x="T8" y="T9"/>
                  </a:cxn>
                </a:cxnLst>
                <a:rect l="0" t="0" r="r" b="b"/>
                <a:pathLst>
                  <a:path w="35" h="9">
                    <a:moveTo>
                      <a:pt x="33" y="3"/>
                    </a:moveTo>
                    <a:cubicBezTo>
                      <a:pt x="34" y="5"/>
                      <a:pt x="15" y="6"/>
                      <a:pt x="15" y="7"/>
                    </a:cubicBezTo>
                    <a:cubicBezTo>
                      <a:pt x="0" y="9"/>
                      <a:pt x="25" y="5"/>
                      <a:pt x="16" y="5"/>
                    </a:cubicBezTo>
                    <a:cubicBezTo>
                      <a:pt x="27" y="3"/>
                      <a:pt x="26" y="2"/>
                      <a:pt x="35" y="0"/>
                    </a:cubicBezTo>
                    <a:cubicBezTo>
                      <a:pt x="34" y="1"/>
                      <a:pt x="21" y="5"/>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6" name="Freeform 6190">
                <a:extLst>
                  <a:ext uri="{FF2B5EF4-FFF2-40B4-BE49-F238E27FC236}">
                    <a16:creationId xmlns:a16="http://schemas.microsoft.com/office/drawing/2014/main" id="{65D9234C-24B5-4C32-90FF-0519BE21346B}"/>
                  </a:ext>
                </a:extLst>
              </p:cNvPr>
              <p:cNvSpPr>
                <a:spLocks/>
              </p:cNvSpPr>
              <p:nvPr/>
            </p:nvSpPr>
            <p:spPr bwMode="auto">
              <a:xfrm>
                <a:off x="1983" y="2563"/>
                <a:ext cx="10" cy="6"/>
              </a:xfrm>
              <a:custGeom>
                <a:avLst/>
                <a:gdLst>
                  <a:gd name="T0" fmla="*/ 0 w 18"/>
                  <a:gd name="T1" fmla="*/ 0 h 10"/>
                  <a:gd name="T2" fmla="*/ 17 w 18"/>
                  <a:gd name="T3" fmla="*/ 8 h 10"/>
                  <a:gd name="T4" fmla="*/ 18 w 18"/>
                  <a:gd name="T5" fmla="*/ 10 h 10"/>
                  <a:gd name="T6" fmla="*/ 0 w 18"/>
                  <a:gd name="T7" fmla="*/ 0 h 10"/>
                </a:gdLst>
                <a:ahLst/>
                <a:cxnLst>
                  <a:cxn ang="0">
                    <a:pos x="T0" y="T1"/>
                  </a:cxn>
                  <a:cxn ang="0">
                    <a:pos x="T2" y="T3"/>
                  </a:cxn>
                  <a:cxn ang="0">
                    <a:pos x="T4" y="T5"/>
                  </a:cxn>
                  <a:cxn ang="0">
                    <a:pos x="T6" y="T7"/>
                  </a:cxn>
                </a:cxnLst>
                <a:rect l="0" t="0" r="r" b="b"/>
                <a:pathLst>
                  <a:path w="18" h="10">
                    <a:moveTo>
                      <a:pt x="0" y="0"/>
                    </a:moveTo>
                    <a:cubicBezTo>
                      <a:pt x="6" y="3"/>
                      <a:pt x="6" y="1"/>
                      <a:pt x="17" y="8"/>
                    </a:cubicBezTo>
                    <a:cubicBezTo>
                      <a:pt x="18" y="10"/>
                      <a:pt x="18" y="10"/>
                      <a:pt x="18" y="10"/>
                    </a:cubicBezTo>
                    <a:cubicBezTo>
                      <a:pt x="9" y="5"/>
                      <a:pt x="7"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7" name="Freeform 6191">
                <a:extLst>
                  <a:ext uri="{FF2B5EF4-FFF2-40B4-BE49-F238E27FC236}">
                    <a16:creationId xmlns:a16="http://schemas.microsoft.com/office/drawing/2014/main" id="{50622E6A-212F-4417-A66A-743F5F010F64}"/>
                  </a:ext>
                </a:extLst>
              </p:cNvPr>
              <p:cNvSpPr>
                <a:spLocks/>
              </p:cNvSpPr>
              <p:nvPr/>
            </p:nvSpPr>
            <p:spPr bwMode="auto">
              <a:xfrm>
                <a:off x="2707" y="2373"/>
                <a:ext cx="13" cy="23"/>
              </a:xfrm>
              <a:custGeom>
                <a:avLst/>
                <a:gdLst>
                  <a:gd name="T0" fmla="*/ 11 w 24"/>
                  <a:gd name="T1" fmla="*/ 30 h 40"/>
                  <a:gd name="T2" fmla="*/ 15 w 24"/>
                  <a:gd name="T3" fmla="*/ 17 h 40"/>
                  <a:gd name="T4" fmla="*/ 0 w 24"/>
                  <a:gd name="T5" fmla="*/ 40 h 40"/>
                  <a:gd name="T6" fmla="*/ 18 w 24"/>
                  <a:gd name="T7" fmla="*/ 7 h 40"/>
                  <a:gd name="T8" fmla="*/ 24 w 24"/>
                  <a:gd name="T9" fmla="*/ 0 h 40"/>
                  <a:gd name="T10" fmla="*/ 16 w 24"/>
                  <a:gd name="T11" fmla="*/ 17 h 40"/>
                  <a:gd name="T12" fmla="*/ 11 w 24"/>
                  <a:gd name="T13" fmla="*/ 30 h 40"/>
                </a:gdLst>
                <a:ahLst/>
                <a:cxnLst>
                  <a:cxn ang="0">
                    <a:pos x="T0" y="T1"/>
                  </a:cxn>
                  <a:cxn ang="0">
                    <a:pos x="T2" y="T3"/>
                  </a:cxn>
                  <a:cxn ang="0">
                    <a:pos x="T4" y="T5"/>
                  </a:cxn>
                  <a:cxn ang="0">
                    <a:pos x="T6" y="T7"/>
                  </a:cxn>
                  <a:cxn ang="0">
                    <a:pos x="T8" y="T9"/>
                  </a:cxn>
                  <a:cxn ang="0">
                    <a:pos x="T10" y="T11"/>
                  </a:cxn>
                  <a:cxn ang="0">
                    <a:pos x="T12" y="T13"/>
                  </a:cxn>
                </a:cxnLst>
                <a:rect l="0" t="0" r="r" b="b"/>
                <a:pathLst>
                  <a:path w="24" h="40">
                    <a:moveTo>
                      <a:pt x="11" y="30"/>
                    </a:moveTo>
                    <a:cubicBezTo>
                      <a:pt x="5" y="38"/>
                      <a:pt x="9" y="27"/>
                      <a:pt x="15" y="17"/>
                    </a:cubicBezTo>
                    <a:cubicBezTo>
                      <a:pt x="12" y="19"/>
                      <a:pt x="4" y="34"/>
                      <a:pt x="0" y="40"/>
                    </a:cubicBezTo>
                    <a:cubicBezTo>
                      <a:pt x="4" y="32"/>
                      <a:pt x="12" y="19"/>
                      <a:pt x="18" y="7"/>
                    </a:cubicBezTo>
                    <a:cubicBezTo>
                      <a:pt x="19" y="8"/>
                      <a:pt x="20" y="6"/>
                      <a:pt x="24" y="0"/>
                    </a:cubicBezTo>
                    <a:cubicBezTo>
                      <a:pt x="23" y="5"/>
                      <a:pt x="19" y="11"/>
                      <a:pt x="16" y="17"/>
                    </a:cubicBezTo>
                    <a:cubicBezTo>
                      <a:pt x="13" y="23"/>
                      <a:pt x="11" y="28"/>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8" name="Freeform 6192">
                <a:extLst>
                  <a:ext uri="{FF2B5EF4-FFF2-40B4-BE49-F238E27FC236}">
                    <a16:creationId xmlns:a16="http://schemas.microsoft.com/office/drawing/2014/main" id="{24167B51-2E6E-4761-9B10-200782767A3C}"/>
                  </a:ext>
                </a:extLst>
              </p:cNvPr>
              <p:cNvSpPr>
                <a:spLocks/>
              </p:cNvSpPr>
              <p:nvPr/>
            </p:nvSpPr>
            <p:spPr bwMode="auto">
              <a:xfrm>
                <a:off x="2476" y="2590"/>
                <a:ext cx="14" cy="7"/>
              </a:xfrm>
              <a:custGeom>
                <a:avLst/>
                <a:gdLst>
                  <a:gd name="T0" fmla="*/ 17 w 23"/>
                  <a:gd name="T1" fmla="*/ 5 h 13"/>
                  <a:gd name="T2" fmla="*/ 4 w 23"/>
                  <a:gd name="T3" fmla="*/ 9 h 13"/>
                  <a:gd name="T4" fmla="*/ 22 w 23"/>
                  <a:gd name="T5" fmla="*/ 0 h 13"/>
                  <a:gd name="T6" fmla="*/ 17 w 23"/>
                  <a:gd name="T7" fmla="*/ 5 h 13"/>
                </a:gdLst>
                <a:ahLst/>
                <a:cxnLst>
                  <a:cxn ang="0">
                    <a:pos x="T0" y="T1"/>
                  </a:cxn>
                  <a:cxn ang="0">
                    <a:pos x="T2" y="T3"/>
                  </a:cxn>
                  <a:cxn ang="0">
                    <a:pos x="T4" y="T5"/>
                  </a:cxn>
                  <a:cxn ang="0">
                    <a:pos x="T6" y="T7"/>
                  </a:cxn>
                </a:cxnLst>
                <a:rect l="0" t="0" r="r" b="b"/>
                <a:pathLst>
                  <a:path w="23" h="13">
                    <a:moveTo>
                      <a:pt x="17" y="5"/>
                    </a:moveTo>
                    <a:cubicBezTo>
                      <a:pt x="0" y="13"/>
                      <a:pt x="14" y="5"/>
                      <a:pt x="4" y="9"/>
                    </a:cubicBezTo>
                    <a:cubicBezTo>
                      <a:pt x="8" y="6"/>
                      <a:pt x="17" y="2"/>
                      <a:pt x="22" y="0"/>
                    </a:cubicBezTo>
                    <a:cubicBezTo>
                      <a:pt x="23" y="1"/>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9" name="Freeform 6193">
                <a:extLst>
                  <a:ext uri="{FF2B5EF4-FFF2-40B4-BE49-F238E27FC236}">
                    <a16:creationId xmlns:a16="http://schemas.microsoft.com/office/drawing/2014/main" id="{312751A3-A451-45E7-8131-C8940D67D634}"/>
                  </a:ext>
                </a:extLst>
              </p:cNvPr>
              <p:cNvSpPr>
                <a:spLocks/>
              </p:cNvSpPr>
              <p:nvPr/>
            </p:nvSpPr>
            <p:spPr bwMode="auto">
              <a:xfrm>
                <a:off x="2321" y="2634"/>
                <a:ext cx="11" cy="4"/>
              </a:xfrm>
              <a:custGeom>
                <a:avLst/>
                <a:gdLst>
                  <a:gd name="T0" fmla="*/ 17 w 19"/>
                  <a:gd name="T1" fmla="*/ 6 h 7"/>
                  <a:gd name="T2" fmla="*/ 5 w 19"/>
                  <a:gd name="T3" fmla="*/ 6 h 7"/>
                  <a:gd name="T4" fmla="*/ 16 w 19"/>
                  <a:gd name="T5" fmla="*/ 0 h 7"/>
                  <a:gd name="T6" fmla="*/ 17 w 19"/>
                  <a:gd name="T7" fmla="*/ 6 h 7"/>
                </a:gdLst>
                <a:ahLst/>
                <a:cxnLst>
                  <a:cxn ang="0">
                    <a:pos x="T0" y="T1"/>
                  </a:cxn>
                  <a:cxn ang="0">
                    <a:pos x="T2" y="T3"/>
                  </a:cxn>
                  <a:cxn ang="0">
                    <a:pos x="T4" y="T5"/>
                  </a:cxn>
                  <a:cxn ang="0">
                    <a:pos x="T6" y="T7"/>
                  </a:cxn>
                </a:cxnLst>
                <a:rect l="0" t="0" r="r" b="b"/>
                <a:pathLst>
                  <a:path w="19" h="7">
                    <a:moveTo>
                      <a:pt x="17" y="6"/>
                    </a:moveTo>
                    <a:cubicBezTo>
                      <a:pt x="8" y="7"/>
                      <a:pt x="18" y="4"/>
                      <a:pt x="5" y="6"/>
                    </a:cubicBezTo>
                    <a:cubicBezTo>
                      <a:pt x="6" y="4"/>
                      <a:pt x="0" y="3"/>
                      <a:pt x="16" y="0"/>
                    </a:cubicBezTo>
                    <a:cubicBezTo>
                      <a:pt x="19" y="1"/>
                      <a:pt x="19" y="3"/>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0" name="Freeform 6194">
                <a:extLst>
                  <a:ext uri="{FF2B5EF4-FFF2-40B4-BE49-F238E27FC236}">
                    <a16:creationId xmlns:a16="http://schemas.microsoft.com/office/drawing/2014/main" id="{021DE270-E236-43B3-8752-13592CF64017}"/>
                  </a:ext>
                </a:extLst>
              </p:cNvPr>
              <p:cNvSpPr>
                <a:spLocks/>
              </p:cNvSpPr>
              <p:nvPr/>
            </p:nvSpPr>
            <p:spPr bwMode="auto">
              <a:xfrm>
                <a:off x="2257" y="2641"/>
                <a:ext cx="10" cy="1"/>
              </a:xfrm>
              <a:custGeom>
                <a:avLst/>
                <a:gdLst>
                  <a:gd name="T0" fmla="*/ 12 w 17"/>
                  <a:gd name="T1" fmla="*/ 2 h 2"/>
                  <a:gd name="T2" fmla="*/ 3 w 17"/>
                  <a:gd name="T3" fmla="*/ 0 h 2"/>
                  <a:gd name="T4" fmla="*/ 14 w 17"/>
                  <a:gd name="T5" fmla="*/ 0 h 2"/>
                  <a:gd name="T6" fmla="*/ 12 w 17"/>
                  <a:gd name="T7" fmla="*/ 2 h 2"/>
                </a:gdLst>
                <a:ahLst/>
                <a:cxnLst>
                  <a:cxn ang="0">
                    <a:pos x="T0" y="T1"/>
                  </a:cxn>
                  <a:cxn ang="0">
                    <a:pos x="T2" y="T3"/>
                  </a:cxn>
                  <a:cxn ang="0">
                    <a:pos x="T4" y="T5"/>
                  </a:cxn>
                  <a:cxn ang="0">
                    <a:pos x="T6" y="T7"/>
                  </a:cxn>
                </a:cxnLst>
                <a:rect l="0" t="0" r="r" b="b"/>
                <a:pathLst>
                  <a:path w="17" h="2">
                    <a:moveTo>
                      <a:pt x="12" y="2"/>
                    </a:moveTo>
                    <a:cubicBezTo>
                      <a:pt x="0" y="2"/>
                      <a:pt x="4" y="1"/>
                      <a:pt x="3" y="0"/>
                    </a:cubicBezTo>
                    <a:cubicBezTo>
                      <a:pt x="14" y="0"/>
                      <a:pt x="14" y="0"/>
                      <a:pt x="14" y="0"/>
                    </a:cubicBezTo>
                    <a:cubicBezTo>
                      <a:pt x="17" y="1"/>
                      <a:pt x="13" y="1"/>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1" name="Freeform 6195">
                <a:extLst>
                  <a:ext uri="{FF2B5EF4-FFF2-40B4-BE49-F238E27FC236}">
                    <a16:creationId xmlns:a16="http://schemas.microsoft.com/office/drawing/2014/main" id="{18936EB5-6E35-4A5C-8EB8-446DDD1C4F60}"/>
                  </a:ext>
                </a:extLst>
              </p:cNvPr>
              <p:cNvSpPr>
                <a:spLocks/>
              </p:cNvSpPr>
              <p:nvPr/>
            </p:nvSpPr>
            <p:spPr bwMode="auto">
              <a:xfrm>
                <a:off x="2587" y="2506"/>
                <a:ext cx="27" cy="25"/>
              </a:xfrm>
              <a:custGeom>
                <a:avLst/>
                <a:gdLst>
                  <a:gd name="T0" fmla="*/ 10 w 47"/>
                  <a:gd name="T1" fmla="*/ 36 h 43"/>
                  <a:gd name="T2" fmla="*/ 0 w 47"/>
                  <a:gd name="T3" fmla="*/ 43 h 43"/>
                  <a:gd name="T4" fmla="*/ 38 w 47"/>
                  <a:gd name="T5" fmla="*/ 8 h 43"/>
                  <a:gd name="T6" fmla="*/ 28 w 47"/>
                  <a:gd name="T7" fmla="*/ 16 h 43"/>
                  <a:gd name="T8" fmla="*/ 22 w 47"/>
                  <a:gd name="T9" fmla="*/ 20 h 43"/>
                  <a:gd name="T10" fmla="*/ 45 w 47"/>
                  <a:gd name="T11" fmla="*/ 0 h 43"/>
                  <a:gd name="T12" fmla="*/ 39 w 47"/>
                  <a:gd name="T13" fmla="*/ 11 h 43"/>
                  <a:gd name="T14" fmla="*/ 10 w 47"/>
                  <a:gd name="T15" fmla="*/ 36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3">
                    <a:moveTo>
                      <a:pt x="10" y="36"/>
                    </a:moveTo>
                    <a:cubicBezTo>
                      <a:pt x="6" y="39"/>
                      <a:pt x="6" y="38"/>
                      <a:pt x="0" y="43"/>
                    </a:cubicBezTo>
                    <a:cubicBezTo>
                      <a:pt x="11" y="32"/>
                      <a:pt x="23" y="24"/>
                      <a:pt x="38" y="8"/>
                    </a:cubicBezTo>
                    <a:cubicBezTo>
                      <a:pt x="37" y="9"/>
                      <a:pt x="32" y="13"/>
                      <a:pt x="28" y="16"/>
                    </a:cubicBezTo>
                    <a:cubicBezTo>
                      <a:pt x="24" y="19"/>
                      <a:pt x="21" y="22"/>
                      <a:pt x="22" y="20"/>
                    </a:cubicBezTo>
                    <a:cubicBezTo>
                      <a:pt x="26" y="15"/>
                      <a:pt x="37" y="8"/>
                      <a:pt x="45" y="0"/>
                    </a:cubicBezTo>
                    <a:cubicBezTo>
                      <a:pt x="47" y="1"/>
                      <a:pt x="41" y="8"/>
                      <a:pt x="39" y="11"/>
                    </a:cubicBezTo>
                    <a:cubicBezTo>
                      <a:pt x="31" y="19"/>
                      <a:pt x="16" y="30"/>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2" name="Freeform 6196">
                <a:extLst>
                  <a:ext uri="{FF2B5EF4-FFF2-40B4-BE49-F238E27FC236}">
                    <a16:creationId xmlns:a16="http://schemas.microsoft.com/office/drawing/2014/main" id="{0509B694-0608-46C5-93C5-08DBBB9C2E5F}"/>
                  </a:ext>
                </a:extLst>
              </p:cNvPr>
              <p:cNvSpPr>
                <a:spLocks/>
              </p:cNvSpPr>
              <p:nvPr/>
            </p:nvSpPr>
            <p:spPr bwMode="auto">
              <a:xfrm>
                <a:off x="2417" y="2614"/>
                <a:ext cx="13" cy="5"/>
              </a:xfrm>
              <a:custGeom>
                <a:avLst/>
                <a:gdLst>
                  <a:gd name="T0" fmla="*/ 23 w 23"/>
                  <a:gd name="T1" fmla="*/ 1 h 9"/>
                  <a:gd name="T2" fmla="*/ 1 w 23"/>
                  <a:gd name="T3" fmla="*/ 9 h 9"/>
                  <a:gd name="T4" fmla="*/ 11 w 23"/>
                  <a:gd name="T5" fmla="*/ 4 h 9"/>
                  <a:gd name="T6" fmla="*/ 23 w 23"/>
                  <a:gd name="T7" fmla="*/ 1 h 9"/>
                </a:gdLst>
                <a:ahLst/>
                <a:cxnLst>
                  <a:cxn ang="0">
                    <a:pos x="T0" y="T1"/>
                  </a:cxn>
                  <a:cxn ang="0">
                    <a:pos x="T2" y="T3"/>
                  </a:cxn>
                  <a:cxn ang="0">
                    <a:pos x="T4" y="T5"/>
                  </a:cxn>
                  <a:cxn ang="0">
                    <a:pos x="T6" y="T7"/>
                  </a:cxn>
                </a:cxnLst>
                <a:rect l="0" t="0" r="r" b="b"/>
                <a:pathLst>
                  <a:path w="23" h="9">
                    <a:moveTo>
                      <a:pt x="23" y="1"/>
                    </a:moveTo>
                    <a:cubicBezTo>
                      <a:pt x="16" y="3"/>
                      <a:pt x="14" y="5"/>
                      <a:pt x="1" y="9"/>
                    </a:cubicBezTo>
                    <a:cubicBezTo>
                      <a:pt x="0" y="8"/>
                      <a:pt x="6" y="6"/>
                      <a:pt x="11" y="4"/>
                    </a:cubicBezTo>
                    <a:cubicBezTo>
                      <a:pt x="17" y="2"/>
                      <a:pt x="23"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3" name="Freeform 6197">
                <a:extLst>
                  <a:ext uri="{FF2B5EF4-FFF2-40B4-BE49-F238E27FC236}">
                    <a16:creationId xmlns:a16="http://schemas.microsoft.com/office/drawing/2014/main" id="{D42E33F2-B37D-4038-B00B-47E4B193F7E2}"/>
                  </a:ext>
                </a:extLst>
              </p:cNvPr>
              <p:cNvSpPr>
                <a:spLocks/>
              </p:cNvSpPr>
              <p:nvPr/>
            </p:nvSpPr>
            <p:spPr bwMode="auto">
              <a:xfrm>
                <a:off x="2660" y="1789"/>
                <a:ext cx="21" cy="26"/>
              </a:xfrm>
              <a:custGeom>
                <a:avLst/>
                <a:gdLst>
                  <a:gd name="T0" fmla="*/ 0 w 38"/>
                  <a:gd name="T1" fmla="*/ 0 h 46"/>
                  <a:gd name="T2" fmla="*/ 18 w 38"/>
                  <a:gd name="T3" fmla="*/ 22 h 46"/>
                  <a:gd name="T4" fmla="*/ 38 w 38"/>
                  <a:gd name="T5" fmla="*/ 45 h 46"/>
                  <a:gd name="T6" fmla="*/ 33 w 38"/>
                  <a:gd name="T7" fmla="*/ 40 h 46"/>
                  <a:gd name="T8" fmla="*/ 37 w 38"/>
                  <a:gd name="T9" fmla="*/ 46 h 46"/>
                  <a:gd name="T10" fmla="*/ 17 w 38"/>
                  <a:gd name="T11" fmla="*/ 23 h 46"/>
                  <a:gd name="T12" fmla="*/ 0 w 38"/>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38" h="46">
                    <a:moveTo>
                      <a:pt x="0" y="0"/>
                    </a:moveTo>
                    <a:cubicBezTo>
                      <a:pt x="8" y="10"/>
                      <a:pt x="13" y="16"/>
                      <a:pt x="18" y="22"/>
                    </a:cubicBezTo>
                    <a:cubicBezTo>
                      <a:pt x="23" y="28"/>
                      <a:pt x="29" y="35"/>
                      <a:pt x="38" y="45"/>
                    </a:cubicBezTo>
                    <a:cubicBezTo>
                      <a:pt x="37" y="46"/>
                      <a:pt x="35" y="42"/>
                      <a:pt x="33" y="40"/>
                    </a:cubicBezTo>
                    <a:cubicBezTo>
                      <a:pt x="33" y="41"/>
                      <a:pt x="36" y="44"/>
                      <a:pt x="37" y="46"/>
                    </a:cubicBezTo>
                    <a:cubicBezTo>
                      <a:pt x="35" y="44"/>
                      <a:pt x="26" y="33"/>
                      <a:pt x="17" y="23"/>
                    </a:cubicBezTo>
                    <a:cubicBezTo>
                      <a:pt x="8" y="12"/>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4" name="Freeform 6198">
                <a:extLst>
                  <a:ext uri="{FF2B5EF4-FFF2-40B4-BE49-F238E27FC236}">
                    <a16:creationId xmlns:a16="http://schemas.microsoft.com/office/drawing/2014/main" id="{29DAAEF7-ED09-45D7-ADB4-2FDA7C729F7F}"/>
                  </a:ext>
                </a:extLst>
              </p:cNvPr>
              <p:cNvSpPr>
                <a:spLocks/>
              </p:cNvSpPr>
              <p:nvPr/>
            </p:nvSpPr>
            <p:spPr bwMode="auto">
              <a:xfrm>
                <a:off x="2765" y="1982"/>
                <a:ext cx="8" cy="22"/>
              </a:xfrm>
              <a:custGeom>
                <a:avLst/>
                <a:gdLst>
                  <a:gd name="T0" fmla="*/ 8 w 13"/>
                  <a:gd name="T1" fmla="*/ 22 h 39"/>
                  <a:gd name="T2" fmla="*/ 9 w 13"/>
                  <a:gd name="T3" fmla="*/ 31 h 39"/>
                  <a:gd name="T4" fmla="*/ 4 w 13"/>
                  <a:gd name="T5" fmla="*/ 15 h 39"/>
                  <a:gd name="T6" fmla="*/ 1 w 13"/>
                  <a:gd name="T7" fmla="*/ 2 h 39"/>
                  <a:gd name="T8" fmla="*/ 8 w 13"/>
                  <a:gd name="T9" fmla="*/ 22 h 39"/>
                </a:gdLst>
                <a:ahLst/>
                <a:cxnLst>
                  <a:cxn ang="0">
                    <a:pos x="T0" y="T1"/>
                  </a:cxn>
                  <a:cxn ang="0">
                    <a:pos x="T2" y="T3"/>
                  </a:cxn>
                  <a:cxn ang="0">
                    <a:pos x="T4" y="T5"/>
                  </a:cxn>
                  <a:cxn ang="0">
                    <a:pos x="T6" y="T7"/>
                  </a:cxn>
                  <a:cxn ang="0">
                    <a:pos x="T8" y="T9"/>
                  </a:cxn>
                </a:cxnLst>
                <a:rect l="0" t="0" r="r" b="b"/>
                <a:pathLst>
                  <a:path w="13" h="39">
                    <a:moveTo>
                      <a:pt x="8" y="22"/>
                    </a:moveTo>
                    <a:cubicBezTo>
                      <a:pt x="13" y="39"/>
                      <a:pt x="6" y="18"/>
                      <a:pt x="9" y="31"/>
                    </a:cubicBezTo>
                    <a:cubicBezTo>
                      <a:pt x="8" y="30"/>
                      <a:pt x="6" y="22"/>
                      <a:pt x="4" y="15"/>
                    </a:cubicBezTo>
                    <a:cubicBezTo>
                      <a:pt x="2" y="7"/>
                      <a:pt x="0" y="0"/>
                      <a:pt x="1" y="2"/>
                    </a:cubicBezTo>
                    <a:cubicBezTo>
                      <a:pt x="4" y="11"/>
                      <a:pt x="8" y="29"/>
                      <a:pt x="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5" name="Freeform 6199">
                <a:extLst>
                  <a:ext uri="{FF2B5EF4-FFF2-40B4-BE49-F238E27FC236}">
                    <a16:creationId xmlns:a16="http://schemas.microsoft.com/office/drawing/2014/main" id="{16905B7C-E855-4A25-8AF7-28B1CF6525E3}"/>
                  </a:ext>
                </a:extLst>
              </p:cNvPr>
              <p:cNvSpPr>
                <a:spLocks/>
              </p:cNvSpPr>
              <p:nvPr/>
            </p:nvSpPr>
            <p:spPr bwMode="auto">
              <a:xfrm>
                <a:off x="2783" y="2165"/>
                <a:ext cx="2" cy="22"/>
              </a:xfrm>
              <a:custGeom>
                <a:avLst/>
                <a:gdLst>
                  <a:gd name="T0" fmla="*/ 0 w 3"/>
                  <a:gd name="T1" fmla="*/ 38 h 38"/>
                  <a:gd name="T2" fmla="*/ 3 w 3"/>
                  <a:gd name="T3" fmla="*/ 8 h 38"/>
                  <a:gd name="T4" fmla="*/ 0 w 3"/>
                  <a:gd name="T5" fmla="*/ 16 h 38"/>
                  <a:gd name="T6" fmla="*/ 3 w 3"/>
                  <a:gd name="T7" fmla="*/ 0 h 38"/>
                  <a:gd name="T8" fmla="*/ 0 w 3"/>
                  <a:gd name="T9" fmla="*/ 38 h 38"/>
                </a:gdLst>
                <a:ahLst/>
                <a:cxnLst>
                  <a:cxn ang="0">
                    <a:pos x="T0" y="T1"/>
                  </a:cxn>
                  <a:cxn ang="0">
                    <a:pos x="T2" y="T3"/>
                  </a:cxn>
                  <a:cxn ang="0">
                    <a:pos x="T4" y="T5"/>
                  </a:cxn>
                  <a:cxn ang="0">
                    <a:pos x="T6" y="T7"/>
                  </a:cxn>
                  <a:cxn ang="0">
                    <a:pos x="T8" y="T9"/>
                  </a:cxn>
                </a:cxnLst>
                <a:rect l="0" t="0" r="r" b="b"/>
                <a:pathLst>
                  <a:path w="3" h="38">
                    <a:moveTo>
                      <a:pt x="0" y="38"/>
                    </a:moveTo>
                    <a:cubicBezTo>
                      <a:pt x="1" y="28"/>
                      <a:pt x="2" y="18"/>
                      <a:pt x="3" y="8"/>
                    </a:cubicBezTo>
                    <a:cubicBezTo>
                      <a:pt x="2" y="10"/>
                      <a:pt x="1" y="17"/>
                      <a:pt x="0" y="16"/>
                    </a:cubicBezTo>
                    <a:cubicBezTo>
                      <a:pt x="1" y="4"/>
                      <a:pt x="3" y="8"/>
                      <a:pt x="3" y="0"/>
                    </a:cubicBezTo>
                    <a:cubicBezTo>
                      <a:pt x="3" y="14"/>
                      <a:pt x="2" y="34"/>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6" name="Freeform 6200">
                <a:extLst>
                  <a:ext uri="{FF2B5EF4-FFF2-40B4-BE49-F238E27FC236}">
                    <a16:creationId xmlns:a16="http://schemas.microsoft.com/office/drawing/2014/main" id="{9AB350B1-B3BA-4FE4-80A7-6A3EF9414957}"/>
                  </a:ext>
                </a:extLst>
              </p:cNvPr>
              <p:cNvSpPr>
                <a:spLocks/>
              </p:cNvSpPr>
              <p:nvPr/>
            </p:nvSpPr>
            <p:spPr bwMode="auto">
              <a:xfrm>
                <a:off x="2633" y="2480"/>
                <a:ext cx="11" cy="10"/>
              </a:xfrm>
              <a:custGeom>
                <a:avLst/>
                <a:gdLst>
                  <a:gd name="T0" fmla="*/ 0 w 19"/>
                  <a:gd name="T1" fmla="*/ 19 h 19"/>
                  <a:gd name="T2" fmla="*/ 18 w 19"/>
                  <a:gd name="T3" fmla="*/ 0 h 19"/>
                  <a:gd name="T4" fmla="*/ 11 w 19"/>
                  <a:gd name="T5" fmla="*/ 9 h 19"/>
                  <a:gd name="T6" fmla="*/ 0 w 19"/>
                  <a:gd name="T7" fmla="*/ 19 h 19"/>
                </a:gdLst>
                <a:ahLst/>
                <a:cxnLst>
                  <a:cxn ang="0">
                    <a:pos x="T0" y="T1"/>
                  </a:cxn>
                  <a:cxn ang="0">
                    <a:pos x="T2" y="T3"/>
                  </a:cxn>
                  <a:cxn ang="0">
                    <a:pos x="T4" y="T5"/>
                  </a:cxn>
                  <a:cxn ang="0">
                    <a:pos x="T6" y="T7"/>
                  </a:cxn>
                </a:cxnLst>
                <a:rect l="0" t="0" r="r" b="b"/>
                <a:pathLst>
                  <a:path w="19" h="19">
                    <a:moveTo>
                      <a:pt x="0" y="19"/>
                    </a:moveTo>
                    <a:cubicBezTo>
                      <a:pt x="0" y="16"/>
                      <a:pt x="10" y="9"/>
                      <a:pt x="18" y="0"/>
                    </a:cubicBezTo>
                    <a:cubicBezTo>
                      <a:pt x="19" y="0"/>
                      <a:pt x="16" y="4"/>
                      <a:pt x="11" y="9"/>
                    </a:cubicBezTo>
                    <a:cubicBezTo>
                      <a:pt x="7" y="13"/>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7" name="Freeform 6201">
                <a:extLst>
                  <a:ext uri="{FF2B5EF4-FFF2-40B4-BE49-F238E27FC236}">
                    <a16:creationId xmlns:a16="http://schemas.microsoft.com/office/drawing/2014/main" id="{70BF73C4-33B1-4231-9E98-CDB63D174802}"/>
                  </a:ext>
                </a:extLst>
              </p:cNvPr>
              <p:cNvSpPr>
                <a:spLocks/>
              </p:cNvSpPr>
              <p:nvPr/>
            </p:nvSpPr>
            <p:spPr bwMode="auto">
              <a:xfrm>
                <a:off x="2274" y="2639"/>
                <a:ext cx="32" cy="2"/>
              </a:xfrm>
              <a:custGeom>
                <a:avLst/>
                <a:gdLst>
                  <a:gd name="T0" fmla="*/ 41 w 56"/>
                  <a:gd name="T1" fmla="*/ 2 h 3"/>
                  <a:gd name="T2" fmla="*/ 0 w 56"/>
                  <a:gd name="T3" fmla="*/ 3 h 3"/>
                  <a:gd name="T4" fmla="*/ 31 w 56"/>
                  <a:gd name="T5" fmla="*/ 1 h 3"/>
                  <a:gd name="T6" fmla="*/ 56 w 56"/>
                  <a:gd name="T7" fmla="*/ 1 h 3"/>
                  <a:gd name="T8" fmla="*/ 41 w 56"/>
                  <a:gd name="T9" fmla="*/ 2 h 3"/>
                </a:gdLst>
                <a:ahLst/>
                <a:cxnLst>
                  <a:cxn ang="0">
                    <a:pos x="T0" y="T1"/>
                  </a:cxn>
                  <a:cxn ang="0">
                    <a:pos x="T2" y="T3"/>
                  </a:cxn>
                  <a:cxn ang="0">
                    <a:pos x="T4" y="T5"/>
                  </a:cxn>
                  <a:cxn ang="0">
                    <a:pos x="T6" y="T7"/>
                  </a:cxn>
                  <a:cxn ang="0">
                    <a:pos x="T8" y="T9"/>
                  </a:cxn>
                </a:cxnLst>
                <a:rect l="0" t="0" r="r" b="b"/>
                <a:pathLst>
                  <a:path w="56" h="3">
                    <a:moveTo>
                      <a:pt x="41" y="2"/>
                    </a:moveTo>
                    <a:cubicBezTo>
                      <a:pt x="35" y="2"/>
                      <a:pt x="20" y="2"/>
                      <a:pt x="0" y="3"/>
                    </a:cubicBezTo>
                    <a:cubicBezTo>
                      <a:pt x="31" y="1"/>
                      <a:pt x="31" y="1"/>
                      <a:pt x="31" y="1"/>
                    </a:cubicBezTo>
                    <a:cubicBezTo>
                      <a:pt x="41" y="0"/>
                      <a:pt x="51" y="0"/>
                      <a:pt x="56" y="1"/>
                    </a:cubicBezTo>
                    <a:cubicBezTo>
                      <a:pt x="47" y="0"/>
                      <a:pt x="45" y="1"/>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8" name="Freeform 6202">
                <a:extLst>
                  <a:ext uri="{FF2B5EF4-FFF2-40B4-BE49-F238E27FC236}">
                    <a16:creationId xmlns:a16="http://schemas.microsoft.com/office/drawing/2014/main" id="{A161D927-6AB3-4AE7-B6F6-3860AE39A29C}"/>
                  </a:ext>
                </a:extLst>
              </p:cNvPr>
              <p:cNvSpPr>
                <a:spLocks/>
              </p:cNvSpPr>
              <p:nvPr/>
            </p:nvSpPr>
            <p:spPr bwMode="auto">
              <a:xfrm>
                <a:off x="2210" y="2637"/>
                <a:ext cx="13" cy="3"/>
              </a:xfrm>
              <a:custGeom>
                <a:avLst/>
                <a:gdLst>
                  <a:gd name="T0" fmla="*/ 11 w 22"/>
                  <a:gd name="T1" fmla="*/ 5 h 5"/>
                  <a:gd name="T2" fmla="*/ 5 w 22"/>
                  <a:gd name="T3" fmla="*/ 0 h 5"/>
                  <a:gd name="T4" fmla="*/ 17 w 22"/>
                  <a:gd name="T5" fmla="*/ 1 h 5"/>
                  <a:gd name="T6" fmla="*/ 11 w 22"/>
                  <a:gd name="T7" fmla="*/ 5 h 5"/>
                </a:gdLst>
                <a:ahLst/>
                <a:cxnLst>
                  <a:cxn ang="0">
                    <a:pos x="T0" y="T1"/>
                  </a:cxn>
                  <a:cxn ang="0">
                    <a:pos x="T2" y="T3"/>
                  </a:cxn>
                  <a:cxn ang="0">
                    <a:pos x="T4" y="T5"/>
                  </a:cxn>
                  <a:cxn ang="0">
                    <a:pos x="T6" y="T7"/>
                  </a:cxn>
                </a:cxnLst>
                <a:rect l="0" t="0" r="r" b="b"/>
                <a:pathLst>
                  <a:path w="22" h="5">
                    <a:moveTo>
                      <a:pt x="11" y="5"/>
                    </a:moveTo>
                    <a:cubicBezTo>
                      <a:pt x="7" y="2"/>
                      <a:pt x="0" y="1"/>
                      <a:pt x="5" y="0"/>
                    </a:cubicBezTo>
                    <a:cubicBezTo>
                      <a:pt x="8" y="0"/>
                      <a:pt x="11" y="1"/>
                      <a:pt x="17" y="1"/>
                    </a:cubicBezTo>
                    <a:cubicBezTo>
                      <a:pt x="22" y="4"/>
                      <a:pt x="11" y="3"/>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9" name="Freeform 6203">
                <a:extLst>
                  <a:ext uri="{FF2B5EF4-FFF2-40B4-BE49-F238E27FC236}">
                    <a16:creationId xmlns:a16="http://schemas.microsoft.com/office/drawing/2014/main" id="{B48C1FE3-723B-4BE5-A743-EF2DB0C44D72}"/>
                  </a:ext>
                </a:extLst>
              </p:cNvPr>
              <p:cNvSpPr>
                <a:spLocks/>
              </p:cNvSpPr>
              <p:nvPr/>
            </p:nvSpPr>
            <p:spPr bwMode="auto">
              <a:xfrm>
                <a:off x="2721" y="1876"/>
                <a:ext cx="6" cy="11"/>
              </a:xfrm>
              <a:custGeom>
                <a:avLst/>
                <a:gdLst>
                  <a:gd name="T0" fmla="*/ 0 w 11"/>
                  <a:gd name="T1" fmla="*/ 1 h 20"/>
                  <a:gd name="T2" fmla="*/ 11 w 11"/>
                  <a:gd name="T3" fmla="*/ 20 h 20"/>
                  <a:gd name="T4" fmla="*/ 0 w 11"/>
                  <a:gd name="T5" fmla="*/ 1 h 20"/>
                </a:gdLst>
                <a:ahLst/>
                <a:cxnLst>
                  <a:cxn ang="0">
                    <a:pos x="T0" y="T1"/>
                  </a:cxn>
                  <a:cxn ang="0">
                    <a:pos x="T2" y="T3"/>
                  </a:cxn>
                  <a:cxn ang="0">
                    <a:pos x="T4" y="T5"/>
                  </a:cxn>
                </a:cxnLst>
                <a:rect l="0" t="0" r="r" b="b"/>
                <a:pathLst>
                  <a:path w="11" h="20">
                    <a:moveTo>
                      <a:pt x="0" y="1"/>
                    </a:moveTo>
                    <a:cubicBezTo>
                      <a:pt x="1" y="0"/>
                      <a:pt x="8" y="14"/>
                      <a:pt x="11" y="20"/>
                    </a:cubicBezTo>
                    <a:cubicBezTo>
                      <a:pt x="9" y="20"/>
                      <a:pt x="4" y="8"/>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0" name="Freeform 6204">
                <a:extLst>
                  <a:ext uri="{FF2B5EF4-FFF2-40B4-BE49-F238E27FC236}">
                    <a16:creationId xmlns:a16="http://schemas.microsoft.com/office/drawing/2014/main" id="{C445DAC1-D760-4A19-9750-28F803FA14DC}"/>
                  </a:ext>
                </a:extLst>
              </p:cNvPr>
              <p:cNvSpPr>
                <a:spLocks/>
              </p:cNvSpPr>
              <p:nvPr/>
            </p:nvSpPr>
            <p:spPr bwMode="auto">
              <a:xfrm>
                <a:off x="2672" y="1807"/>
                <a:ext cx="20" cy="24"/>
              </a:xfrm>
              <a:custGeom>
                <a:avLst/>
                <a:gdLst>
                  <a:gd name="T0" fmla="*/ 28 w 35"/>
                  <a:gd name="T1" fmla="*/ 33 h 42"/>
                  <a:gd name="T2" fmla="*/ 27 w 35"/>
                  <a:gd name="T3" fmla="*/ 36 h 42"/>
                  <a:gd name="T4" fmla="*/ 5 w 35"/>
                  <a:gd name="T5" fmla="*/ 7 h 42"/>
                  <a:gd name="T6" fmla="*/ 10 w 35"/>
                  <a:gd name="T7" fmla="*/ 13 h 42"/>
                  <a:gd name="T8" fmla="*/ 23 w 35"/>
                  <a:gd name="T9" fmla="*/ 29 h 42"/>
                  <a:gd name="T10" fmla="*/ 5 w 35"/>
                  <a:gd name="T11" fmla="*/ 6 h 42"/>
                  <a:gd name="T12" fmla="*/ 15 w 35"/>
                  <a:gd name="T13" fmla="*/ 16 h 42"/>
                  <a:gd name="T14" fmla="*/ 28 w 35"/>
                  <a:gd name="T15" fmla="*/ 34 h 42"/>
                  <a:gd name="T16" fmla="*/ 28 w 35"/>
                  <a:gd name="T17"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2">
                    <a:moveTo>
                      <a:pt x="28" y="33"/>
                    </a:moveTo>
                    <a:cubicBezTo>
                      <a:pt x="35" y="42"/>
                      <a:pt x="25" y="31"/>
                      <a:pt x="27" y="36"/>
                    </a:cubicBezTo>
                    <a:cubicBezTo>
                      <a:pt x="16" y="21"/>
                      <a:pt x="11" y="14"/>
                      <a:pt x="5" y="7"/>
                    </a:cubicBezTo>
                    <a:cubicBezTo>
                      <a:pt x="0" y="0"/>
                      <a:pt x="5" y="6"/>
                      <a:pt x="10" y="13"/>
                    </a:cubicBezTo>
                    <a:cubicBezTo>
                      <a:pt x="16" y="20"/>
                      <a:pt x="23" y="29"/>
                      <a:pt x="23" y="29"/>
                    </a:cubicBezTo>
                    <a:cubicBezTo>
                      <a:pt x="20" y="22"/>
                      <a:pt x="13" y="16"/>
                      <a:pt x="5" y="6"/>
                    </a:cubicBezTo>
                    <a:cubicBezTo>
                      <a:pt x="6" y="5"/>
                      <a:pt x="10" y="10"/>
                      <a:pt x="15" y="16"/>
                    </a:cubicBezTo>
                    <a:cubicBezTo>
                      <a:pt x="19" y="22"/>
                      <a:pt x="24" y="29"/>
                      <a:pt x="28" y="34"/>
                    </a:cubicBezTo>
                    <a:lnTo>
                      <a:pt x="2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1" name="Freeform 6205">
                <a:extLst>
                  <a:ext uri="{FF2B5EF4-FFF2-40B4-BE49-F238E27FC236}">
                    <a16:creationId xmlns:a16="http://schemas.microsoft.com/office/drawing/2014/main" id="{F7272CDB-DB03-4716-AF60-AF876043B39C}"/>
                  </a:ext>
                </a:extLst>
              </p:cNvPr>
              <p:cNvSpPr>
                <a:spLocks/>
              </p:cNvSpPr>
              <p:nvPr/>
            </p:nvSpPr>
            <p:spPr bwMode="auto">
              <a:xfrm>
                <a:off x="2741" y="1918"/>
                <a:ext cx="4" cy="9"/>
              </a:xfrm>
              <a:custGeom>
                <a:avLst/>
                <a:gdLst>
                  <a:gd name="T0" fmla="*/ 8 w 8"/>
                  <a:gd name="T1" fmla="*/ 13 h 15"/>
                  <a:gd name="T2" fmla="*/ 5 w 8"/>
                  <a:gd name="T3" fmla="*/ 12 h 15"/>
                  <a:gd name="T4" fmla="*/ 8 w 8"/>
                  <a:gd name="T5" fmla="*/ 13 h 15"/>
                </a:gdLst>
                <a:ahLst/>
                <a:cxnLst>
                  <a:cxn ang="0">
                    <a:pos x="T0" y="T1"/>
                  </a:cxn>
                  <a:cxn ang="0">
                    <a:pos x="T2" y="T3"/>
                  </a:cxn>
                  <a:cxn ang="0">
                    <a:pos x="T4" y="T5"/>
                  </a:cxn>
                </a:cxnLst>
                <a:rect l="0" t="0" r="r" b="b"/>
                <a:pathLst>
                  <a:path w="8" h="15">
                    <a:moveTo>
                      <a:pt x="8" y="13"/>
                    </a:moveTo>
                    <a:cubicBezTo>
                      <a:pt x="8" y="15"/>
                      <a:pt x="4" y="8"/>
                      <a:pt x="5" y="12"/>
                    </a:cubicBezTo>
                    <a:cubicBezTo>
                      <a:pt x="0" y="2"/>
                      <a:pt x="3" y="0"/>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2" name="Freeform 6206">
                <a:extLst>
                  <a:ext uri="{FF2B5EF4-FFF2-40B4-BE49-F238E27FC236}">
                    <a16:creationId xmlns:a16="http://schemas.microsoft.com/office/drawing/2014/main" id="{A2F3A300-C7CF-4B89-9ED2-9F3F9CE8AD81}"/>
                  </a:ext>
                </a:extLst>
              </p:cNvPr>
              <p:cNvSpPr>
                <a:spLocks/>
              </p:cNvSpPr>
              <p:nvPr/>
            </p:nvSpPr>
            <p:spPr bwMode="auto">
              <a:xfrm>
                <a:off x="2770" y="2002"/>
                <a:ext cx="7" cy="28"/>
              </a:xfrm>
              <a:custGeom>
                <a:avLst/>
                <a:gdLst>
                  <a:gd name="T0" fmla="*/ 12 w 12"/>
                  <a:gd name="T1" fmla="*/ 50 h 50"/>
                  <a:gd name="T2" fmla="*/ 7 w 12"/>
                  <a:gd name="T3" fmla="*/ 30 h 50"/>
                  <a:gd name="T4" fmla="*/ 0 w 12"/>
                  <a:gd name="T5" fmla="*/ 0 h 50"/>
                  <a:gd name="T6" fmla="*/ 7 w 12"/>
                  <a:gd name="T7" fmla="*/ 24 h 50"/>
                  <a:gd name="T8" fmla="*/ 12 w 12"/>
                  <a:gd name="T9" fmla="*/ 50 h 50"/>
                </a:gdLst>
                <a:ahLst/>
                <a:cxnLst>
                  <a:cxn ang="0">
                    <a:pos x="T0" y="T1"/>
                  </a:cxn>
                  <a:cxn ang="0">
                    <a:pos x="T2" y="T3"/>
                  </a:cxn>
                  <a:cxn ang="0">
                    <a:pos x="T4" y="T5"/>
                  </a:cxn>
                  <a:cxn ang="0">
                    <a:pos x="T6" y="T7"/>
                  </a:cxn>
                  <a:cxn ang="0">
                    <a:pos x="T8" y="T9"/>
                  </a:cxn>
                </a:cxnLst>
                <a:rect l="0" t="0" r="r" b="b"/>
                <a:pathLst>
                  <a:path w="12" h="50">
                    <a:moveTo>
                      <a:pt x="12" y="50"/>
                    </a:moveTo>
                    <a:cubicBezTo>
                      <a:pt x="10" y="47"/>
                      <a:pt x="9" y="39"/>
                      <a:pt x="7" y="30"/>
                    </a:cubicBezTo>
                    <a:cubicBezTo>
                      <a:pt x="5" y="21"/>
                      <a:pt x="3" y="10"/>
                      <a:pt x="0" y="0"/>
                    </a:cubicBezTo>
                    <a:cubicBezTo>
                      <a:pt x="2" y="3"/>
                      <a:pt x="5" y="14"/>
                      <a:pt x="7" y="24"/>
                    </a:cubicBezTo>
                    <a:cubicBezTo>
                      <a:pt x="9" y="35"/>
                      <a:pt x="11" y="46"/>
                      <a:pt x="12"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3" name="Freeform 6207">
                <a:extLst>
                  <a:ext uri="{FF2B5EF4-FFF2-40B4-BE49-F238E27FC236}">
                    <a16:creationId xmlns:a16="http://schemas.microsoft.com/office/drawing/2014/main" id="{88BA7F27-1082-4567-AE8A-EEC7257F7A2F}"/>
                  </a:ext>
                </a:extLst>
              </p:cNvPr>
              <p:cNvSpPr>
                <a:spLocks/>
              </p:cNvSpPr>
              <p:nvPr/>
            </p:nvSpPr>
            <p:spPr bwMode="auto">
              <a:xfrm>
                <a:off x="2737" y="2329"/>
                <a:ext cx="6" cy="10"/>
              </a:xfrm>
              <a:custGeom>
                <a:avLst/>
                <a:gdLst>
                  <a:gd name="T0" fmla="*/ 9 w 10"/>
                  <a:gd name="T1" fmla="*/ 0 h 18"/>
                  <a:gd name="T2" fmla="*/ 10 w 10"/>
                  <a:gd name="T3" fmla="*/ 3 h 18"/>
                  <a:gd name="T4" fmla="*/ 3 w 10"/>
                  <a:gd name="T5" fmla="*/ 17 h 18"/>
                  <a:gd name="T6" fmla="*/ 0 w 10"/>
                  <a:gd name="T7" fmla="*/ 18 h 18"/>
                  <a:gd name="T8" fmla="*/ 9 w 10"/>
                  <a:gd name="T9" fmla="*/ 0 h 18"/>
                </a:gdLst>
                <a:ahLst/>
                <a:cxnLst>
                  <a:cxn ang="0">
                    <a:pos x="T0" y="T1"/>
                  </a:cxn>
                  <a:cxn ang="0">
                    <a:pos x="T2" y="T3"/>
                  </a:cxn>
                  <a:cxn ang="0">
                    <a:pos x="T4" y="T5"/>
                  </a:cxn>
                  <a:cxn ang="0">
                    <a:pos x="T6" y="T7"/>
                  </a:cxn>
                  <a:cxn ang="0">
                    <a:pos x="T8" y="T9"/>
                  </a:cxn>
                </a:cxnLst>
                <a:rect l="0" t="0" r="r" b="b"/>
                <a:pathLst>
                  <a:path w="10" h="18">
                    <a:moveTo>
                      <a:pt x="9" y="0"/>
                    </a:moveTo>
                    <a:cubicBezTo>
                      <a:pt x="9" y="2"/>
                      <a:pt x="9" y="4"/>
                      <a:pt x="10" y="3"/>
                    </a:cubicBezTo>
                    <a:cubicBezTo>
                      <a:pt x="6" y="11"/>
                      <a:pt x="8" y="8"/>
                      <a:pt x="3" y="17"/>
                    </a:cubicBezTo>
                    <a:cubicBezTo>
                      <a:pt x="0" y="18"/>
                      <a:pt x="0" y="18"/>
                      <a:pt x="0" y="18"/>
                    </a:cubicBezTo>
                    <a:cubicBezTo>
                      <a:pt x="4" y="8"/>
                      <a:pt x="5" y="1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4" name="Freeform 6208">
                <a:extLst>
                  <a:ext uri="{FF2B5EF4-FFF2-40B4-BE49-F238E27FC236}">
                    <a16:creationId xmlns:a16="http://schemas.microsoft.com/office/drawing/2014/main" id="{2F253214-955D-4788-9429-B6F9E5A003FE}"/>
                  </a:ext>
                </a:extLst>
              </p:cNvPr>
              <p:cNvSpPr>
                <a:spLocks/>
              </p:cNvSpPr>
              <p:nvPr/>
            </p:nvSpPr>
            <p:spPr bwMode="auto">
              <a:xfrm>
                <a:off x="2718" y="2362"/>
                <a:ext cx="9" cy="14"/>
              </a:xfrm>
              <a:custGeom>
                <a:avLst/>
                <a:gdLst>
                  <a:gd name="T0" fmla="*/ 0 w 17"/>
                  <a:gd name="T1" fmla="*/ 24 h 24"/>
                  <a:gd name="T2" fmla="*/ 9 w 17"/>
                  <a:gd name="T3" fmla="*/ 7 h 24"/>
                  <a:gd name="T4" fmla="*/ 17 w 17"/>
                  <a:gd name="T5" fmla="*/ 0 h 24"/>
                  <a:gd name="T6" fmla="*/ 0 w 17"/>
                  <a:gd name="T7" fmla="*/ 24 h 24"/>
                </a:gdLst>
                <a:ahLst/>
                <a:cxnLst>
                  <a:cxn ang="0">
                    <a:pos x="T0" y="T1"/>
                  </a:cxn>
                  <a:cxn ang="0">
                    <a:pos x="T2" y="T3"/>
                  </a:cxn>
                  <a:cxn ang="0">
                    <a:pos x="T4" y="T5"/>
                  </a:cxn>
                  <a:cxn ang="0">
                    <a:pos x="T6" y="T7"/>
                  </a:cxn>
                </a:cxnLst>
                <a:rect l="0" t="0" r="r" b="b"/>
                <a:pathLst>
                  <a:path w="17" h="24">
                    <a:moveTo>
                      <a:pt x="0" y="24"/>
                    </a:moveTo>
                    <a:cubicBezTo>
                      <a:pt x="2" y="20"/>
                      <a:pt x="6" y="12"/>
                      <a:pt x="9" y="7"/>
                    </a:cubicBezTo>
                    <a:cubicBezTo>
                      <a:pt x="7" y="16"/>
                      <a:pt x="11" y="7"/>
                      <a:pt x="17" y="0"/>
                    </a:cubicBezTo>
                    <a:cubicBezTo>
                      <a:pt x="11" y="13"/>
                      <a:pt x="5" y="17"/>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5" name="Freeform 6209">
                <a:extLst>
                  <a:ext uri="{FF2B5EF4-FFF2-40B4-BE49-F238E27FC236}">
                    <a16:creationId xmlns:a16="http://schemas.microsoft.com/office/drawing/2014/main" id="{0D279249-3562-43F8-9D33-D7A0DE49B8D3}"/>
                  </a:ext>
                </a:extLst>
              </p:cNvPr>
              <p:cNvSpPr>
                <a:spLocks/>
              </p:cNvSpPr>
              <p:nvPr/>
            </p:nvSpPr>
            <p:spPr bwMode="auto">
              <a:xfrm>
                <a:off x="2406" y="2616"/>
                <a:ext cx="17" cy="5"/>
              </a:xfrm>
              <a:custGeom>
                <a:avLst/>
                <a:gdLst>
                  <a:gd name="T0" fmla="*/ 30 w 30"/>
                  <a:gd name="T1" fmla="*/ 0 h 10"/>
                  <a:gd name="T2" fmla="*/ 0 w 30"/>
                  <a:gd name="T3" fmla="*/ 10 h 10"/>
                  <a:gd name="T4" fmla="*/ 12 w 30"/>
                  <a:gd name="T5" fmla="*/ 5 h 10"/>
                  <a:gd name="T6" fmla="*/ 30 w 30"/>
                  <a:gd name="T7" fmla="*/ 0 h 10"/>
                </a:gdLst>
                <a:ahLst/>
                <a:cxnLst>
                  <a:cxn ang="0">
                    <a:pos x="T0" y="T1"/>
                  </a:cxn>
                  <a:cxn ang="0">
                    <a:pos x="T2" y="T3"/>
                  </a:cxn>
                  <a:cxn ang="0">
                    <a:pos x="T4" y="T5"/>
                  </a:cxn>
                  <a:cxn ang="0">
                    <a:pos x="T6" y="T7"/>
                  </a:cxn>
                </a:cxnLst>
                <a:rect l="0" t="0" r="r" b="b"/>
                <a:pathLst>
                  <a:path w="30" h="10">
                    <a:moveTo>
                      <a:pt x="30" y="0"/>
                    </a:moveTo>
                    <a:cubicBezTo>
                      <a:pt x="28" y="2"/>
                      <a:pt x="9" y="7"/>
                      <a:pt x="0" y="10"/>
                    </a:cubicBezTo>
                    <a:cubicBezTo>
                      <a:pt x="0" y="8"/>
                      <a:pt x="6" y="7"/>
                      <a:pt x="12" y="5"/>
                    </a:cubicBezTo>
                    <a:cubicBezTo>
                      <a:pt x="18" y="4"/>
                      <a:pt x="25" y="2"/>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6" name="Freeform 6210">
                <a:extLst>
                  <a:ext uri="{FF2B5EF4-FFF2-40B4-BE49-F238E27FC236}">
                    <a16:creationId xmlns:a16="http://schemas.microsoft.com/office/drawing/2014/main" id="{F1767DA2-E9A4-4D4B-8FEB-DA04BD51865E}"/>
                  </a:ext>
                </a:extLst>
              </p:cNvPr>
              <p:cNvSpPr>
                <a:spLocks/>
              </p:cNvSpPr>
              <p:nvPr/>
            </p:nvSpPr>
            <p:spPr bwMode="auto">
              <a:xfrm>
                <a:off x="2230" y="2638"/>
                <a:ext cx="15" cy="2"/>
              </a:xfrm>
              <a:custGeom>
                <a:avLst/>
                <a:gdLst>
                  <a:gd name="T0" fmla="*/ 0 w 27"/>
                  <a:gd name="T1" fmla="*/ 2 h 3"/>
                  <a:gd name="T2" fmla="*/ 26 w 27"/>
                  <a:gd name="T3" fmla="*/ 1 h 3"/>
                  <a:gd name="T4" fmla="*/ 23 w 27"/>
                  <a:gd name="T5" fmla="*/ 3 h 3"/>
                  <a:gd name="T6" fmla="*/ 0 w 27"/>
                  <a:gd name="T7" fmla="*/ 2 h 3"/>
                </a:gdLst>
                <a:ahLst/>
                <a:cxnLst>
                  <a:cxn ang="0">
                    <a:pos x="T0" y="T1"/>
                  </a:cxn>
                  <a:cxn ang="0">
                    <a:pos x="T2" y="T3"/>
                  </a:cxn>
                  <a:cxn ang="0">
                    <a:pos x="T4" y="T5"/>
                  </a:cxn>
                  <a:cxn ang="0">
                    <a:pos x="T6" y="T7"/>
                  </a:cxn>
                </a:cxnLst>
                <a:rect l="0" t="0" r="r" b="b"/>
                <a:pathLst>
                  <a:path w="27" h="3">
                    <a:moveTo>
                      <a:pt x="0" y="2"/>
                    </a:moveTo>
                    <a:cubicBezTo>
                      <a:pt x="4" y="1"/>
                      <a:pt x="11" y="0"/>
                      <a:pt x="26" y="1"/>
                    </a:cubicBezTo>
                    <a:cubicBezTo>
                      <a:pt x="27" y="2"/>
                      <a:pt x="22" y="2"/>
                      <a:pt x="23" y="3"/>
                    </a:cubicBezTo>
                    <a:cubicBezTo>
                      <a:pt x="12" y="1"/>
                      <a:pt x="1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7" name="Freeform 6211">
                <a:extLst>
                  <a:ext uri="{FF2B5EF4-FFF2-40B4-BE49-F238E27FC236}">
                    <a16:creationId xmlns:a16="http://schemas.microsoft.com/office/drawing/2014/main" id="{5EFFF109-5FAC-486B-8BDF-301943F76F2E}"/>
                  </a:ext>
                </a:extLst>
              </p:cNvPr>
              <p:cNvSpPr>
                <a:spLocks/>
              </p:cNvSpPr>
              <p:nvPr/>
            </p:nvSpPr>
            <p:spPr bwMode="auto">
              <a:xfrm>
                <a:off x="2654" y="1786"/>
                <a:ext cx="11" cy="12"/>
              </a:xfrm>
              <a:custGeom>
                <a:avLst/>
                <a:gdLst>
                  <a:gd name="T0" fmla="*/ 19 w 20"/>
                  <a:gd name="T1" fmla="*/ 21 h 22"/>
                  <a:gd name="T2" fmla="*/ 2 w 20"/>
                  <a:gd name="T3" fmla="*/ 2 h 22"/>
                  <a:gd name="T4" fmla="*/ 11 w 20"/>
                  <a:gd name="T5" fmla="*/ 10 h 22"/>
                  <a:gd name="T6" fmla="*/ 19 w 20"/>
                  <a:gd name="T7" fmla="*/ 21 h 22"/>
                </a:gdLst>
                <a:ahLst/>
                <a:cxnLst>
                  <a:cxn ang="0">
                    <a:pos x="T0" y="T1"/>
                  </a:cxn>
                  <a:cxn ang="0">
                    <a:pos x="T2" y="T3"/>
                  </a:cxn>
                  <a:cxn ang="0">
                    <a:pos x="T4" y="T5"/>
                  </a:cxn>
                  <a:cxn ang="0">
                    <a:pos x="T6" y="T7"/>
                  </a:cxn>
                </a:cxnLst>
                <a:rect l="0" t="0" r="r" b="b"/>
                <a:pathLst>
                  <a:path w="20" h="22">
                    <a:moveTo>
                      <a:pt x="19" y="21"/>
                    </a:moveTo>
                    <a:cubicBezTo>
                      <a:pt x="11" y="12"/>
                      <a:pt x="12" y="14"/>
                      <a:pt x="2" y="2"/>
                    </a:cubicBezTo>
                    <a:cubicBezTo>
                      <a:pt x="0" y="0"/>
                      <a:pt x="6" y="5"/>
                      <a:pt x="11" y="10"/>
                    </a:cubicBezTo>
                    <a:cubicBezTo>
                      <a:pt x="16" y="16"/>
                      <a:pt x="20" y="22"/>
                      <a:pt x="1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8" name="Freeform 6212">
                <a:extLst>
                  <a:ext uri="{FF2B5EF4-FFF2-40B4-BE49-F238E27FC236}">
                    <a16:creationId xmlns:a16="http://schemas.microsoft.com/office/drawing/2014/main" id="{5D8E3FCF-F9F9-46F9-91CF-3D5F6690EB4E}"/>
                  </a:ext>
                </a:extLst>
              </p:cNvPr>
              <p:cNvSpPr>
                <a:spLocks/>
              </p:cNvSpPr>
              <p:nvPr/>
            </p:nvSpPr>
            <p:spPr bwMode="auto">
              <a:xfrm>
                <a:off x="2692" y="1833"/>
                <a:ext cx="6" cy="8"/>
              </a:xfrm>
              <a:custGeom>
                <a:avLst/>
                <a:gdLst>
                  <a:gd name="T0" fmla="*/ 4 w 11"/>
                  <a:gd name="T1" fmla="*/ 3 h 14"/>
                  <a:gd name="T2" fmla="*/ 10 w 11"/>
                  <a:gd name="T3" fmla="*/ 13 h 14"/>
                  <a:gd name="T4" fmla="*/ 1 w 11"/>
                  <a:gd name="T5" fmla="*/ 3 h 14"/>
                  <a:gd name="T6" fmla="*/ 4 w 11"/>
                  <a:gd name="T7" fmla="*/ 3 h 14"/>
                </a:gdLst>
                <a:ahLst/>
                <a:cxnLst>
                  <a:cxn ang="0">
                    <a:pos x="T0" y="T1"/>
                  </a:cxn>
                  <a:cxn ang="0">
                    <a:pos x="T2" y="T3"/>
                  </a:cxn>
                  <a:cxn ang="0">
                    <a:pos x="T4" y="T5"/>
                  </a:cxn>
                  <a:cxn ang="0">
                    <a:pos x="T6" y="T7"/>
                  </a:cxn>
                </a:cxnLst>
                <a:rect l="0" t="0" r="r" b="b"/>
                <a:pathLst>
                  <a:path w="11" h="14">
                    <a:moveTo>
                      <a:pt x="4" y="3"/>
                    </a:moveTo>
                    <a:cubicBezTo>
                      <a:pt x="9" y="12"/>
                      <a:pt x="11" y="14"/>
                      <a:pt x="10" y="13"/>
                    </a:cubicBezTo>
                    <a:cubicBezTo>
                      <a:pt x="8" y="12"/>
                      <a:pt x="5" y="8"/>
                      <a:pt x="1" y="3"/>
                    </a:cubicBezTo>
                    <a:cubicBezTo>
                      <a:pt x="0" y="0"/>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9" name="Freeform 6213">
                <a:extLst>
                  <a:ext uri="{FF2B5EF4-FFF2-40B4-BE49-F238E27FC236}">
                    <a16:creationId xmlns:a16="http://schemas.microsoft.com/office/drawing/2014/main" id="{A147FA52-CAD6-404C-AD50-065D45E2246B}"/>
                  </a:ext>
                </a:extLst>
              </p:cNvPr>
              <p:cNvSpPr>
                <a:spLocks/>
              </p:cNvSpPr>
              <p:nvPr/>
            </p:nvSpPr>
            <p:spPr bwMode="auto">
              <a:xfrm>
                <a:off x="2664" y="2446"/>
                <a:ext cx="7" cy="9"/>
              </a:xfrm>
              <a:custGeom>
                <a:avLst/>
                <a:gdLst>
                  <a:gd name="T0" fmla="*/ 13 w 13"/>
                  <a:gd name="T1" fmla="*/ 1 h 16"/>
                  <a:gd name="T2" fmla="*/ 1 w 13"/>
                  <a:gd name="T3" fmla="*/ 16 h 16"/>
                  <a:gd name="T4" fmla="*/ 8 w 13"/>
                  <a:gd name="T5" fmla="*/ 4 h 16"/>
                  <a:gd name="T6" fmla="*/ 13 w 13"/>
                  <a:gd name="T7" fmla="*/ 1 h 16"/>
                </a:gdLst>
                <a:ahLst/>
                <a:cxnLst>
                  <a:cxn ang="0">
                    <a:pos x="T0" y="T1"/>
                  </a:cxn>
                  <a:cxn ang="0">
                    <a:pos x="T2" y="T3"/>
                  </a:cxn>
                  <a:cxn ang="0">
                    <a:pos x="T4" y="T5"/>
                  </a:cxn>
                  <a:cxn ang="0">
                    <a:pos x="T6" y="T7"/>
                  </a:cxn>
                </a:cxnLst>
                <a:rect l="0" t="0" r="r" b="b"/>
                <a:pathLst>
                  <a:path w="13" h="16">
                    <a:moveTo>
                      <a:pt x="13" y="1"/>
                    </a:moveTo>
                    <a:cubicBezTo>
                      <a:pt x="9" y="6"/>
                      <a:pt x="5" y="11"/>
                      <a:pt x="1" y="16"/>
                    </a:cubicBezTo>
                    <a:cubicBezTo>
                      <a:pt x="0" y="16"/>
                      <a:pt x="9" y="5"/>
                      <a:pt x="8" y="4"/>
                    </a:cubicBezTo>
                    <a:cubicBezTo>
                      <a:pt x="12" y="0"/>
                      <a:pt x="12"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0" name="Freeform 6214">
                <a:extLst>
                  <a:ext uri="{FF2B5EF4-FFF2-40B4-BE49-F238E27FC236}">
                    <a16:creationId xmlns:a16="http://schemas.microsoft.com/office/drawing/2014/main" id="{01154F8B-4393-45D5-83EF-54947D44615E}"/>
                  </a:ext>
                </a:extLst>
              </p:cNvPr>
              <p:cNvSpPr>
                <a:spLocks/>
              </p:cNvSpPr>
              <p:nvPr/>
            </p:nvSpPr>
            <p:spPr bwMode="auto">
              <a:xfrm>
                <a:off x="2782" y="2162"/>
                <a:ext cx="2" cy="14"/>
              </a:xfrm>
              <a:custGeom>
                <a:avLst/>
                <a:gdLst>
                  <a:gd name="T0" fmla="*/ 0 w 3"/>
                  <a:gd name="T1" fmla="*/ 23 h 26"/>
                  <a:gd name="T2" fmla="*/ 3 w 3"/>
                  <a:gd name="T3" fmla="*/ 0 h 26"/>
                  <a:gd name="T4" fmla="*/ 0 w 3"/>
                  <a:gd name="T5" fmla="*/ 23 h 26"/>
                </a:gdLst>
                <a:ahLst/>
                <a:cxnLst>
                  <a:cxn ang="0">
                    <a:pos x="T0" y="T1"/>
                  </a:cxn>
                  <a:cxn ang="0">
                    <a:pos x="T2" y="T3"/>
                  </a:cxn>
                  <a:cxn ang="0">
                    <a:pos x="T4" y="T5"/>
                  </a:cxn>
                </a:cxnLst>
                <a:rect l="0" t="0" r="r" b="b"/>
                <a:pathLst>
                  <a:path w="3" h="26">
                    <a:moveTo>
                      <a:pt x="0" y="23"/>
                    </a:moveTo>
                    <a:cubicBezTo>
                      <a:pt x="2" y="14"/>
                      <a:pt x="1" y="3"/>
                      <a:pt x="3" y="0"/>
                    </a:cubicBezTo>
                    <a:cubicBezTo>
                      <a:pt x="3" y="7"/>
                      <a:pt x="3" y="26"/>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1" name="Freeform 6215">
                <a:extLst>
                  <a:ext uri="{FF2B5EF4-FFF2-40B4-BE49-F238E27FC236}">
                    <a16:creationId xmlns:a16="http://schemas.microsoft.com/office/drawing/2014/main" id="{D6FB3421-ECEE-4DBA-A716-37B6DD671C9A}"/>
                  </a:ext>
                </a:extLst>
              </p:cNvPr>
              <p:cNvSpPr>
                <a:spLocks/>
              </p:cNvSpPr>
              <p:nvPr/>
            </p:nvSpPr>
            <p:spPr bwMode="auto">
              <a:xfrm>
                <a:off x="2631" y="2483"/>
                <a:ext cx="8" cy="7"/>
              </a:xfrm>
              <a:custGeom>
                <a:avLst/>
                <a:gdLst>
                  <a:gd name="T0" fmla="*/ 14 w 14"/>
                  <a:gd name="T1" fmla="*/ 0 h 14"/>
                  <a:gd name="T2" fmla="*/ 11 w 14"/>
                  <a:gd name="T3" fmla="*/ 3 h 14"/>
                  <a:gd name="T4" fmla="*/ 1 w 14"/>
                  <a:gd name="T5" fmla="*/ 14 h 14"/>
                  <a:gd name="T6" fmla="*/ 13 w 14"/>
                  <a:gd name="T7" fmla="*/ 0 h 14"/>
                  <a:gd name="T8" fmla="*/ 14 w 14"/>
                  <a:gd name="T9" fmla="*/ 0 h 14"/>
                </a:gdLst>
                <a:ahLst/>
                <a:cxnLst>
                  <a:cxn ang="0">
                    <a:pos x="T0" y="T1"/>
                  </a:cxn>
                  <a:cxn ang="0">
                    <a:pos x="T2" y="T3"/>
                  </a:cxn>
                  <a:cxn ang="0">
                    <a:pos x="T4" y="T5"/>
                  </a:cxn>
                  <a:cxn ang="0">
                    <a:pos x="T6" y="T7"/>
                  </a:cxn>
                  <a:cxn ang="0">
                    <a:pos x="T8" y="T9"/>
                  </a:cxn>
                </a:cxnLst>
                <a:rect l="0" t="0" r="r" b="b"/>
                <a:pathLst>
                  <a:path w="14" h="14">
                    <a:moveTo>
                      <a:pt x="14" y="0"/>
                    </a:moveTo>
                    <a:cubicBezTo>
                      <a:pt x="12" y="2"/>
                      <a:pt x="12" y="3"/>
                      <a:pt x="11" y="3"/>
                    </a:cubicBezTo>
                    <a:cubicBezTo>
                      <a:pt x="6" y="8"/>
                      <a:pt x="6" y="9"/>
                      <a:pt x="1" y="14"/>
                    </a:cubicBezTo>
                    <a:cubicBezTo>
                      <a:pt x="0" y="12"/>
                      <a:pt x="6" y="8"/>
                      <a:pt x="13" y="0"/>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2" name="Freeform 6216">
                <a:extLst>
                  <a:ext uri="{FF2B5EF4-FFF2-40B4-BE49-F238E27FC236}">
                    <a16:creationId xmlns:a16="http://schemas.microsoft.com/office/drawing/2014/main" id="{0625154E-56F0-4FAD-8DAE-6BFBD38F6B42}"/>
                  </a:ext>
                </a:extLst>
              </p:cNvPr>
              <p:cNvSpPr>
                <a:spLocks/>
              </p:cNvSpPr>
              <p:nvPr/>
            </p:nvSpPr>
            <p:spPr bwMode="auto">
              <a:xfrm>
                <a:off x="2437" y="2607"/>
                <a:ext cx="11" cy="3"/>
              </a:xfrm>
              <a:custGeom>
                <a:avLst/>
                <a:gdLst>
                  <a:gd name="T0" fmla="*/ 4 w 20"/>
                  <a:gd name="T1" fmla="*/ 6 h 6"/>
                  <a:gd name="T2" fmla="*/ 6 w 20"/>
                  <a:gd name="T3" fmla="*/ 3 h 6"/>
                  <a:gd name="T4" fmla="*/ 13 w 20"/>
                  <a:gd name="T5" fmla="*/ 0 h 6"/>
                  <a:gd name="T6" fmla="*/ 4 w 20"/>
                  <a:gd name="T7" fmla="*/ 6 h 6"/>
                </a:gdLst>
                <a:ahLst/>
                <a:cxnLst>
                  <a:cxn ang="0">
                    <a:pos x="T0" y="T1"/>
                  </a:cxn>
                  <a:cxn ang="0">
                    <a:pos x="T2" y="T3"/>
                  </a:cxn>
                  <a:cxn ang="0">
                    <a:pos x="T4" y="T5"/>
                  </a:cxn>
                  <a:cxn ang="0">
                    <a:pos x="T6" y="T7"/>
                  </a:cxn>
                </a:cxnLst>
                <a:rect l="0" t="0" r="r" b="b"/>
                <a:pathLst>
                  <a:path w="20" h="6">
                    <a:moveTo>
                      <a:pt x="4" y="6"/>
                    </a:moveTo>
                    <a:cubicBezTo>
                      <a:pt x="4" y="5"/>
                      <a:pt x="0" y="5"/>
                      <a:pt x="6" y="3"/>
                    </a:cubicBezTo>
                    <a:cubicBezTo>
                      <a:pt x="13" y="0"/>
                      <a:pt x="13" y="0"/>
                      <a:pt x="13" y="0"/>
                    </a:cubicBezTo>
                    <a:cubicBezTo>
                      <a:pt x="8" y="3"/>
                      <a:pt x="20" y="0"/>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3" name="Freeform 6217">
                <a:extLst>
                  <a:ext uri="{FF2B5EF4-FFF2-40B4-BE49-F238E27FC236}">
                    <a16:creationId xmlns:a16="http://schemas.microsoft.com/office/drawing/2014/main" id="{F00A8AF2-BFF7-4F74-8B10-3390A0FD9AA6}"/>
                  </a:ext>
                </a:extLst>
              </p:cNvPr>
              <p:cNvSpPr>
                <a:spLocks/>
              </p:cNvSpPr>
              <p:nvPr/>
            </p:nvSpPr>
            <p:spPr bwMode="auto">
              <a:xfrm>
                <a:off x="2407" y="2613"/>
                <a:ext cx="19" cy="7"/>
              </a:xfrm>
              <a:custGeom>
                <a:avLst/>
                <a:gdLst>
                  <a:gd name="T0" fmla="*/ 0 w 33"/>
                  <a:gd name="T1" fmla="*/ 11 h 11"/>
                  <a:gd name="T2" fmla="*/ 33 w 33"/>
                  <a:gd name="T3" fmla="*/ 0 h 11"/>
                  <a:gd name="T4" fmla="*/ 19 w 33"/>
                  <a:gd name="T5" fmla="*/ 5 h 11"/>
                  <a:gd name="T6" fmla="*/ 0 w 33"/>
                  <a:gd name="T7" fmla="*/ 11 h 11"/>
                </a:gdLst>
                <a:ahLst/>
                <a:cxnLst>
                  <a:cxn ang="0">
                    <a:pos x="T0" y="T1"/>
                  </a:cxn>
                  <a:cxn ang="0">
                    <a:pos x="T2" y="T3"/>
                  </a:cxn>
                  <a:cxn ang="0">
                    <a:pos x="T4" y="T5"/>
                  </a:cxn>
                  <a:cxn ang="0">
                    <a:pos x="T6" y="T7"/>
                  </a:cxn>
                </a:cxnLst>
                <a:rect l="0" t="0" r="r" b="b"/>
                <a:pathLst>
                  <a:path w="33" h="11">
                    <a:moveTo>
                      <a:pt x="0" y="11"/>
                    </a:moveTo>
                    <a:cubicBezTo>
                      <a:pt x="8" y="7"/>
                      <a:pt x="20" y="5"/>
                      <a:pt x="33" y="0"/>
                    </a:cubicBezTo>
                    <a:cubicBezTo>
                      <a:pt x="32" y="1"/>
                      <a:pt x="26" y="3"/>
                      <a:pt x="19" y="5"/>
                    </a:cubicBezTo>
                    <a:cubicBezTo>
                      <a:pt x="12" y="8"/>
                      <a:pt x="4" y="10"/>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4" name="Freeform 6218">
                <a:extLst>
                  <a:ext uri="{FF2B5EF4-FFF2-40B4-BE49-F238E27FC236}">
                    <a16:creationId xmlns:a16="http://schemas.microsoft.com/office/drawing/2014/main" id="{BA6936F5-4E0F-485B-965A-C7182011092A}"/>
                  </a:ext>
                </a:extLst>
              </p:cNvPr>
              <p:cNvSpPr>
                <a:spLocks/>
              </p:cNvSpPr>
              <p:nvPr/>
            </p:nvSpPr>
            <p:spPr bwMode="auto">
              <a:xfrm>
                <a:off x="2773" y="2018"/>
                <a:ext cx="5" cy="18"/>
              </a:xfrm>
              <a:custGeom>
                <a:avLst/>
                <a:gdLst>
                  <a:gd name="T0" fmla="*/ 2 w 9"/>
                  <a:gd name="T1" fmla="*/ 5 h 32"/>
                  <a:gd name="T2" fmla="*/ 6 w 9"/>
                  <a:gd name="T3" fmla="*/ 32 h 32"/>
                  <a:gd name="T4" fmla="*/ 0 w 9"/>
                  <a:gd name="T5" fmla="*/ 3 h 32"/>
                  <a:gd name="T6" fmla="*/ 2 w 9"/>
                  <a:gd name="T7" fmla="*/ 5 h 32"/>
                </a:gdLst>
                <a:ahLst/>
                <a:cxnLst>
                  <a:cxn ang="0">
                    <a:pos x="T0" y="T1"/>
                  </a:cxn>
                  <a:cxn ang="0">
                    <a:pos x="T2" y="T3"/>
                  </a:cxn>
                  <a:cxn ang="0">
                    <a:pos x="T4" y="T5"/>
                  </a:cxn>
                  <a:cxn ang="0">
                    <a:pos x="T6" y="T7"/>
                  </a:cxn>
                </a:cxnLst>
                <a:rect l="0" t="0" r="r" b="b"/>
                <a:pathLst>
                  <a:path w="9" h="32">
                    <a:moveTo>
                      <a:pt x="2" y="5"/>
                    </a:moveTo>
                    <a:cubicBezTo>
                      <a:pt x="2" y="15"/>
                      <a:pt x="9" y="28"/>
                      <a:pt x="6" y="32"/>
                    </a:cubicBezTo>
                    <a:cubicBezTo>
                      <a:pt x="5" y="26"/>
                      <a:pt x="3" y="18"/>
                      <a:pt x="0" y="3"/>
                    </a:cubicBezTo>
                    <a:cubicBezTo>
                      <a:pt x="2" y="9"/>
                      <a:pt x="0"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5" name="Freeform 6219">
                <a:extLst>
                  <a:ext uri="{FF2B5EF4-FFF2-40B4-BE49-F238E27FC236}">
                    <a16:creationId xmlns:a16="http://schemas.microsoft.com/office/drawing/2014/main" id="{FD643281-0B40-4049-B514-CF39CEB3041A}"/>
                  </a:ext>
                </a:extLst>
              </p:cNvPr>
              <p:cNvSpPr>
                <a:spLocks/>
              </p:cNvSpPr>
              <p:nvPr/>
            </p:nvSpPr>
            <p:spPr bwMode="auto">
              <a:xfrm>
                <a:off x="2780" y="2063"/>
                <a:ext cx="3" cy="28"/>
              </a:xfrm>
              <a:custGeom>
                <a:avLst/>
                <a:gdLst>
                  <a:gd name="T0" fmla="*/ 4 w 6"/>
                  <a:gd name="T1" fmla="*/ 6 h 49"/>
                  <a:gd name="T2" fmla="*/ 5 w 6"/>
                  <a:gd name="T3" fmla="*/ 23 h 49"/>
                  <a:gd name="T4" fmla="*/ 6 w 6"/>
                  <a:gd name="T5" fmla="*/ 40 h 49"/>
                  <a:gd name="T6" fmla="*/ 4 w 6"/>
                  <a:gd name="T7" fmla="*/ 49 h 49"/>
                  <a:gd name="T8" fmla="*/ 2 w 6"/>
                  <a:gd name="T9" fmla="*/ 31 h 49"/>
                  <a:gd name="T10" fmla="*/ 4 w 6"/>
                  <a:gd name="T11" fmla="*/ 42 h 49"/>
                  <a:gd name="T12" fmla="*/ 4 w 6"/>
                  <a:gd name="T13" fmla="*/ 18 h 49"/>
                  <a:gd name="T14" fmla="*/ 2 w 6"/>
                  <a:gd name="T15" fmla="*/ 19 h 49"/>
                  <a:gd name="T16" fmla="*/ 1 w 6"/>
                  <a:gd name="T17" fmla="*/ 12 h 49"/>
                  <a:gd name="T18" fmla="*/ 0 w 6"/>
                  <a:gd name="T19" fmla="*/ 0 h 49"/>
                  <a:gd name="T20" fmla="*/ 4 w 6"/>
                  <a:gd name="T21" fmla="*/ 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9">
                    <a:moveTo>
                      <a:pt x="4" y="6"/>
                    </a:moveTo>
                    <a:cubicBezTo>
                      <a:pt x="5" y="15"/>
                      <a:pt x="5" y="19"/>
                      <a:pt x="5" y="23"/>
                    </a:cubicBezTo>
                    <a:cubicBezTo>
                      <a:pt x="5" y="27"/>
                      <a:pt x="5" y="31"/>
                      <a:pt x="6" y="40"/>
                    </a:cubicBezTo>
                    <a:cubicBezTo>
                      <a:pt x="5" y="42"/>
                      <a:pt x="4" y="43"/>
                      <a:pt x="4" y="49"/>
                    </a:cubicBezTo>
                    <a:cubicBezTo>
                      <a:pt x="2" y="45"/>
                      <a:pt x="3" y="40"/>
                      <a:pt x="2" y="31"/>
                    </a:cubicBezTo>
                    <a:cubicBezTo>
                      <a:pt x="3" y="29"/>
                      <a:pt x="3" y="36"/>
                      <a:pt x="4" y="42"/>
                    </a:cubicBezTo>
                    <a:cubicBezTo>
                      <a:pt x="3" y="32"/>
                      <a:pt x="3" y="21"/>
                      <a:pt x="4" y="18"/>
                    </a:cubicBezTo>
                    <a:cubicBezTo>
                      <a:pt x="3" y="12"/>
                      <a:pt x="3" y="20"/>
                      <a:pt x="2" y="19"/>
                    </a:cubicBezTo>
                    <a:cubicBezTo>
                      <a:pt x="3" y="14"/>
                      <a:pt x="2" y="11"/>
                      <a:pt x="1" y="12"/>
                    </a:cubicBezTo>
                    <a:cubicBezTo>
                      <a:pt x="1" y="9"/>
                      <a:pt x="1" y="5"/>
                      <a:pt x="0" y="0"/>
                    </a:cubicBezTo>
                    <a:cubicBezTo>
                      <a:pt x="2" y="4"/>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6" name="Freeform 6220">
                <a:extLst>
                  <a:ext uri="{FF2B5EF4-FFF2-40B4-BE49-F238E27FC236}">
                    <a16:creationId xmlns:a16="http://schemas.microsoft.com/office/drawing/2014/main" id="{2C12E447-6CE2-4DFE-8F99-9EFE2824AF63}"/>
                  </a:ext>
                </a:extLst>
              </p:cNvPr>
              <p:cNvSpPr>
                <a:spLocks/>
              </p:cNvSpPr>
              <p:nvPr/>
            </p:nvSpPr>
            <p:spPr bwMode="auto">
              <a:xfrm>
                <a:off x="2535" y="2549"/>
                <a:ext cx="22" cy="14"/>
              </a:xfrm>
              <a:custGeom>
                <a:avLst/>
                <a:gdLst>
                  <a:gd name="T0" fmla="*/ 37 w 39"/>
                  <a:gd name="T1" fmla="*/ 3 h 25"/>
                  <a:gd name="T2" fmla="*/ 11 w 39"/>
                  <a:gd name="T3" fmla="*/ 18 h 25"/>
                  <a:gd name="T4" fmla="*/ 16 w 39"/>
                  <a:gd name="T5" fmla="*/ 15 h 25"/>
                  <a:gd name="T6" fmla="*/ 38 w 39"/>
                  <a:gd name="T7" fmla="*/ 0 h 25"/>
                  <a:gd name="T8" fmla="*/ 37 w 39"/>
                  <a:gd name="T9" fmla="*/ 3 h 25"/>
                </a:gdLst>
                <a:ahLst/>
                <a:cxnLst>
                  <a:cxn ang="0">
                    <a:pos x="T0" y="T1"/>
                  </a:cxn>
                  <a:cxn ang="0">
                    <a:pos x="T2" y="T3"/>
                  </a:cxn>
                  <a:cxn ang="0">
                    <a:pos x="T4" y="T5"/>
                  </a:cxn>
                  <a:cxn ang="0">
                    <a:pos x="T6" y="T7"/>
                  </a:cxn>
                  <a:cxn ang="0">
                    <a:pos x="T8" y="T9"/>
                  </a:cxn>
                </a:cxnLst>
                <a:rect l="0" t="0" r="r" b="b"/>
                <a:pathLst>
                  <a:path w="39" h="25">
                    <a:moveTo>
                      <a:pt x="37" y="3"/>
                    </a:moveTo>
                    <a:cubicBezTo>
                      <a:pt x="32" y="5"/>
                      <a:pt x="19" y="14"/>
                      <a:pt x="11" y="18"/>
                    </a:cubicBezTo>
                    <a:cubicBezTo>
                      <a:pt x="3" y="23"/>
                      <a:pt x="0" y="25"/>
                      <a:pt x="16" y="15"/>
                    </a:cubicBezTo>
                    <a:cubicBezTo>
                      <a:pt x="22" y="10"/>
                      <a:pt x="27" y="6"/>
                      <a:pt x="38" y="0"/>
                    </a:cubicBezTo>
                    <a:cubicBezTo>
                      <a:pt x="39" y="0"/>
                      <a:pt x="35" y="3"/>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7" name="Freeform 6221">
                <a:extLst>
                  <a:ext uri="{FF2B5EF4-FFF2-40B4-BE49-F238E27FC236}">
                    <a16:creationId xmlns:a16="http://schemas.microsoft.com/office/drawing/2014/main" id="{D23CA40D-3A56-492E-A4C2-0B705C60B4F9}"/>
                  </a:ext>
                </a:extLst>
              </p:cNvPr>
              <p:cNvSpPr>
                <a:spLocks/>
              </p:cNvSpPr>
              <p:nvPr/>
            </p:nvSpPr>
            <p:spPr bwMode="auto">
              <a:xfrm>
                <a:off x="2500" y="2577"/>
                <a:ext cx="9" cy="6"/>
              </a:xfrm>
              <a:custGeom>
                <a:avLst/>
                <a:gdLst>
                  <a:gd name="T0" fmla="*/ 9 w 17"/>
                  <a:gd name="T1" fmla="*/ 7 h 10"/>
                  <a:gd name="T2" fmla="*/ 0 w 17"/>
                  <a:gd name="T3" fmla="*/ 9 h 10"/>
                  <a:gd name="T4" fmla="*/ 6 w 17"/>
                  <a:gd name="T5" fmla="*/ 5 h 10"/>
                  <a:gd name="T6" fmla="*/ 17 w 17"/>
                  <a:gd name="T7" fmla="*/ 0 h 10"/>
                  <a:gd name="T8" fmla="*/ 9 w 17"/>
                  <a:gd name="T9" fmla="*/ 7 h 10"/>
                </a:gdLst>
                <a:ahLst/>
                <a:cxnLst>
                  <a:cxn ang="0">
                    <a:pos x="T0" y="T1"/>
                  </a:cxn>
                  <a:cxn ang="0">
                    <a:pos x="T2" y="T3"/>
                  </a:cxn>
                  <a:cxn ang="0">
                    <a:pos x="T4" y="T5"/>
                  </a:cxn>
                  <a:cxn ang="0">
                    <a:pos x="T6" y="T7"/>
                  </a:cxn>
                  <a:cxn ang="0">
                    <a:pos x="T8" y="T9"/>
                  </a:cxn>
                </a:cxnLst>
                <a:rect l="0" t="0" r="r" b="b"/>
                <a:pathLst>
                  <a:path w="17" h="10">
                    <a:moveTo>
                      <a:pt x="9" y="7"/>
                    </a:moveTo>
                    <a:cubicBezTo>
                      <a:pt x="3" y="10"/>
                      <a:pt x="0" y="10"/>
                      <a:pt x="0" y="9"/>
                    </a:cubicBezTo>
                    <a:cubicBezTo>
                      <a:pt x="6" y="6"/>
                      <a:pt x="6" y="5"/>
                      <a:pt x="6" y="5"/>
                    </a:cubicBezTo>
                    <a:cubicBezTo>
                      <a:pt x="11" y="3"/>
                      <a:pt x="12" y="3"/>
                      <a:pt x="17" y="0"/>
                    </a:cubicBezTo>
                    <a:cubicBezTo>
                      <a:pt x="15" y="2"/>
                      <a:pt x="9" y="6"/>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8" name="Freeform 6222">
                <a:extLst>
                  <a:ext uri="{FF2B5EF4-FFF2-40B4-BE49-F238E27FC236}">
                    <a16:creationId xmlns:a16="http://schemas.microsoft.com/office/drawing/2014/main" id="{7A58486A-F3D8-4CA5-A9CC-40322A457ACB}"/>
                  </a:ext>
                </a:extLst>
              </p:cNvPr>
              <p:cNvSpPr>
                <a:spLocks/>
              </p:cNvSpPr>
              <p:nvPr/>
            </p:nvSpPr>
            <p:spPr bwMode="auto">
              <a:xfrm>
                <a:off x="2333" y="2632"/>
                <a:ext cx="9" cy="2"/>
              </a:xfrm>
              <a:custGeom>
                <a:avLst/>
                <a:gdLst>
                  <a:gd name="T0" fmla="*/ 16 w 16"/>
                  <a:gd name="T1" fmla="*/ 2 h 4"/>
                  <a:gd name="T2" fmla="*/ 14 w 16"/>
                  <a:gd name="T3" fmla="*/ 0 h 4"/>
                  <a:gd name="T4" fmla="*/ 16 w 16"/>
                  <a:gd name="T5" fmla="*/ 2 h 4"/>
                </a:gdLst>
                <a:ahLst/>
                <a:cxnLst>
                  <a:cxn ang="0">
                    <a:pos x="T0" y="T1"/>
                  </a:cxn>
                  <a:cxn ang="0">
                    <a:pos x="T2" y="T3"/>
                  </a:cxn>
                  <a:cxn ang="0">
                    <a:pos x="T4" y="T5"/>
                  </a:cxn>
                </a:cxnLst>
                <a:rect l="0" t="0" r="r" b="b"/>
                <a:pathLst>
                  <a:path w="16" h="4">
                    <a:moveTo>
                      <a:pt x="16" y="2"/>
                    </a:moveTo>
                    <a:cubicBezTo>
                      <a:pt x="2" y="4"/>
                      <a:pt x="0" y="2"/>
                      <a:pt x="14" y="0"/>
                    </a:cubicBez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9" name="Freeform 6223">
                <a:extLst>
                  <a:ext uri="{FF2B5EF4-FFF2-40B4-BE49-F238E27FC236}">
                    <a16:creationId xmlns:a16="http://schemas.microsoft.com/office/drawing/2014/main" id="{5A5036FD-8A63-4055-8AB8-5136E387E07D}"/>
                  </a:ext>
                </a:extLst>
              </p:cNvPr>
              <p:cNvSpPr>
                <a:spLocks/>
              </p:cNvSpPr>
              <p:nvPr/>
            </p:nvSpPr>
            <p:spPr bwMode="auto">
              <a:xfrm>
                <a:off x="2783" y="2088"/>
                <a:ext cx="1" cy="20"/>
              </a:xfrm>
              <a:custGeom>
                <a:avLst/>
                <a:gdLst>
                  <a:gd name="T0" fmla="*/ 2 w 2"/>
                  <a:gd name="T1" fmla="*/ 33 h 34"/>
                  <a:gd name="T2" fmla="*/ 0 w 2"/>
                  <a:gd name="T3" fmla="*/ 34 h 34"/>
                  <a:gd name="T4" fmla="*/ 0 w 2"/>
                  <a:gd name="T5" fmla="*/ 12 h 34"/>
                  <a:gd name="T6" fmla="*/ 2 w 2"/>
                  <a:gd name="T7" fmla="*/ 33 h 34"/>
                </a:gdLst>
                <a:ahLst/>
                <a:cxnLst>
                  <a:cxn ang="0">
                    <a:pos x="T0" y="T1"/>
                  </a:cxn>
                  <a:cxn ang="0">
                    <a:pos x="T2" y="T3"/>
                  </a:cxn>
                  <a:cxn ang="0">
                    <a:pos x="T4" y="T5"/>
                  </a:cxn>
                  <a:cxn ang="0">
                    <a:pos x="T6" y="T7"/>
                  </a:cxn>
                </a:cxnLst>
                <a:rect l="0" t="0" r="r" b="b"/>
                <a:pathLst>
                  <a:path w="2" h="34">
                    <a:moveTo>
                      <a:pt x="2" y="33"/>
                    </a:moveTo>
                    <a:cubicBezTo>
                      <a:pt x="0" y="34"/>
                      <a:pt x="0" y="34"/>
                      <a:pt x="0" y="34"/>
                    </a:cubicBezTo>
                    <a:cubicBezTo>
                      <a:pt x="0" y="25"/>
                      <a:pt x="2" y="17"/>
                      <a:pt x="0" y="12"/>
                    </a:cubicBezTo>
                    <a:cubicBezTo>
                      <a:pt x="0" y="0"/>
                      <a:pt x="2" y="21"/>
                      <a:pt x="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0" name="Freeform 6224">
                <a:extLst>
                  <a:ext uri="{FF2B5EF4-FFF2-40B4-BE49-F238E27FC236}">
                    <a16:creationId xmlns:a16="http://schemas.microsoft.com/office/drawing/2014/main" id="{5D08D03B-636A-45E1-8537-9B4BB49EE3DF}"/>
                  </a:ext>
                </a:extLst>
              </p:cNvPr>
              <p:cNvSpPr>
                <a:spLocks/>
              </p:cNvSpPr>
              <p:nvPr/>
            </p:nvSpPr>
            <p:spPr bwMode="auto">
              <a:xfrm>
                <a:off x="2733" y="2329"/>
                <a:ext cx="8" cy="14"/>
              </a:xfrm>
              <a:custGeom>
                <a:avLst/>
                <a:gdLst>
                  <a:gd name="T0" fmla="*/ 0 w 14"/>
                  <a:gd name="T1" fmla="*/ 24 h 24"/>
                  <a:gd name="T2" fmla="*/ 7 w 14"/>
                  <a:gd name="T3" fmla="*/ 10 h 24"/>
                  <a:gd name="T4" fmla="*/ 14 w 14"/>
                  <a:gd name="T5" fmla="*/ 0 h 24"/>
                  <a:gd name="T6" fmla="*/ 0 w 14"/>
                  <a:gd name="T7" fmla="*/ 24 h 24"/>
                </a:gdLst>
                <a:ahLst/>
                <a:cxnLst>
                  <a:cxn ang="0">
                    <a:pos x="T0" y="T1"/>
                  </a:cxn>
                  <a:cxn ang="0">
                    <a:pos x="T2" y="T3"/>
                  </a:cxn>
                  <a:cxn ang="0">
                    <a:pos x="T4" y="T5"/>
                  </a:cxn>
                  <a:cxn ang="0">
                    <a:pos x="T6" y="T7"/>
                  </a:cxn>
                </a:cxnLst>
                <a:rect l="0" t="0" r="r" b="b"/>
                <a:pathLst>
                  <a:path w="14" h="24">
                    <a:moveTo>
                      <a:pt x="0" y="24"/>
                    </a:moveTo>
                    <a:cubicBezTo>
                      <a:pt x="3" y="18"/>
                      <a:pt x="4" y="17"/>
                      <a:pt x="7" y="10"/>
                    </a:cubicBezTo>
                    <a:cubicBezTo>
                      <a:pt x="5" y="18"/>
                      <a:pt x="9" y="12"/>
                      <a:pt x="14" y="0"/>
                    </a:cubicBezTo>
                    <a:cubicBezTo>
                      <a:pt x="13" y="7"/>
                      <a:pt x="3" y="2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1" name="Freeform 6225">
                <a:extLst>
                  <a:ext uri="{FF2B5EF4-FFF2-40B4-BE49-F238E27FC236}">
                    <a16:creationId xmlns:a16="http://schemas.microsoft.com/office/drawing/2014/main" id="{A71A37A5-4C15-4A44-BD47-70D82A4425DF}"/>
                  </a:ext>
                </a:extLst>
              </p:cNvPr>
              <p:cNvSpPr>
                <a:spLocks/>
              </p:cNvSpPr>
              <p:nvPr/>
            </p:nvSpPr>
            <p:spPr bwMode="auto">
              <a:xfrm>
                <a:off x="2346" y="2626"/>
                <a:ext cx="20" cy="4"/>
              </a:xfrm>
              <a:custGeom>
                <a:avLst/>
                <a:gdLst>
                  <a:gd name="T0" fmla="*/ 19 w 35"/>
                  <a:gd name="T1" fmla="*/ 8 h 8"/>
                  <a:gd name="T2" fmla="*/ 10 w 35"/>
                  <a:gd name="T3" fmla="*/ 7 h 8"/>
                  <a:gd name="T4" fmla="*/ 35 w 35"/>
                  <a:gd name="T5" fmla="*/ 0 h 8"/>
                  <a:gd name="T6" fmla="*/ 19 w 35"/>
                  <a:gd name="T7" fmla="*/ 8 h 8"/>
                </a:gdLst>
                <a:ahLst/>
                <a:cxnLst>
                  <a:cxn ang="0">
                    <a:pos x="T0" y="T1"/>
                  </a:cxn>
                  <a:cxn ang="0">
                    <a:pos x="T2" y="T3"/>
                  </a:cxn>
                  <a:cxn ang="0">
                    <a:pos x="T4" y="T5"/>
                  </a:cxn>
                  <a:cxn ang="0">
                    <a:pos x="T6" y="T7"/>
                  </a:cxn>
                </a:cxnLst>
                <a:rect l="0" t="0" r="r" b="b"/>
                <a:pathLst>
                  <a:path w="35" h="8">
                    <a:moveTo>
                      <a:pt x="19" y="8"/>
                    </a:moveTo>
                    <a:cubicBezTo>
                      <a:pt x="14" y="8"/>
                      <a:pt x="0" y="8"/>
                      <a:pt x="10" y="7"/>
                    </a:cubicBezTo>
                    <a:cubicBezTo>
                      <a:pt x="14" y="5"/>
                      <a:pt x="17" y="3"/>
                      <a:pt x="35" y="0"/>
                    </a:cubicBezTo>
                    <a:cubicBezTo>
                      <a:pt x="32" y="3"/>
                      <a:pt x="22" y="4"/>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2" name="Freeform 6226">
                <a:extLst>
                  <a:ext uri="{FF2B5EF4-FFF2-40B4-BE49-F238E27FC236}">
                    <a16:creationId xmlns:a16="http://schemas.microsoft.com/office/drawing/2014/main" id="{25A7CAE6-15CE-4EC8-AC74-122D45599544}"/>
                  </a:ext>
                </a:extLst>
              </p:cNvPr>
              <p:cNvSpPr>
                <a:spLocks/>
              </p:cNvSpPr>
              <p:nvPr/>
            </p:nvSpPr>
            <p:spPr bwMode="auto">
              <a:xfrm>
                <a:off x="2745" y="2287"/>
                <a:ext cx="12" cy="30"/>
              </a:xfrm>
              <a:custGeom>
                <a:avLst/>
                <a:gdLst>
                  <a:gd name="T0" fmla="*/ 21 w 21"/>
                  <a:gd name="T1" fmla="*/ 0 h 52"/>
                  <a:gd name="T2" fmla="*/ 13 w 21"/>
                  <a:gd name="T3" fmla="*/ 21 h 52"/>
                  <a:gd name="T4" fmla="*/ 5 w 21"/>
                  <a:gd name="T5" fmla="*/ 43 h 52"/>
                  <a:gd name="T6" fmla="*/ 4 w 21"/>
                  <a:gd name="T7" fmla="*/ 37 h 52"/>
                  <a:gd name="T8" fmla="*/ 5 w 21"/>
                  <a:gd name="T9" fmla="*/ 39 h 52"/>
                  <a:gd name="T10" fmla="*/ 14 w 21"/>
                  <a:gd name="T11" fmla="*/ 16 h 52"/>
                  <a:gd name="T12" fmla="*/ 21 w 21"/>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21" h="52">
                    <a:moveTo>
                      <a:pt x="21" y="0"/>
                    </a:moveTo>
                    <a:cubicBezTo>
                      <a:pt x="18" y="9"/>
                      <a:pt x="15" y="15"/>
                      <a:pt x="13" y="21"/>
                    </a:cubicBezTo>
                    <a:cubicBezTo>
                      <a:pt x="11" y="27"/>
                      <a:pt x="9" y="33"/>
                      <a:pt x="5" y="43"/>
                    </a:cubicBezTo>
                    <a:cubicBezTo>
                      <a:pt x="0" y="52"/>
                      <a:pt x="6" y="36"/>
                      <a:pt x="4" y="37"/>
                    </a:cubicBezTo>
                    <a:cubicBezTo>
                      <a:pt x="9" y="26"/>
                      <a:pt x="5" y="39"/>
                      <a:pt x="5" y="39"/>
                    </a:cubicBezTo>
                    <a:cubicBezTo>
                      <a:pt x="8" y="34"/>
                      <a:pt x="11" y="24"/>
                      <a:pt x="14" y="16"/>
                    </a:cubicBezTo>
                    <a:cubicBezTo>
                      <a:pt x="17" y="8"/>
                      <a:pt x="20" y="1"/>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3" name="Freeform 6227">
                <a:extLst>
                  <a:ext uri="{FF2B5EF4-FFF2-40B4-BE49-F238E27FC236}">
                    <a16:creationId xmlns:a16="http://schemas.microsoft.com/office/drawing/2014/main" id="{5EBC35D7-463D-4E2A-BB27-D4762B05D918}"/>
                  </a:ext>
                </a:extLst>
              </p:cNvPr>
              <p:cNvSpPr>
                <a:spLocks/>
              </p:cNvSpPr>
              <p:nvPr/>
            </p:nvSpPr>
            <p:spPr bwMode="auto">
              <a:xfrm>
                <a:off x="2596" y="2504"/>
                <a:ext cx="16" cy="15"/>
              </a:xfrm>
              <a:custGeom>
                <a:avLst/>
                <a:gdLst>
                  <a:gd name="T0" fmla="*/ 28 w 28"/>
                  <a:gd name="T1" fmla="*/ 4 h 26"/>
                  <a:gd name="T2" fmla="*/ 0 w 28"/>
                  <a:gd name="T3" fmla="*/ 26 h 26"/>
                  <a:gd name="T4" fmla="*/ 20 w 28"/>
                  <a:gd name="T5" fmla="*/ 8 h 26"/>
                  <a:gd name="T6" fmla="*/ 22 w 28"/>
                  <a:gd name="T7" fmla="*/ 5 h 26"/>
                  <a:gd name="T8" fmla="*/ 28 w 28"/>
                  <a:gd name="T9" fmla="*/ 4 h 26"/>
                </a:gdLst>
                <a:ahLst/>
                <a:cxnLst>
                  <a:cxn ang="0">
                    <a:pos x="T0" y="T1"/>
                  </a:cxn>
                  <a:cxn ang="0">
                    <a:pos x="T2" y="T3"/>
                  </a:cxn>
                  <a:cxn ang="0">
                    <a:pos x="T4" y="T5"/>
                  </a:cxn>
                  <a:cxn ang="0">
                    <a:pos x="T6" y="T7"/>
                  </a:cxn>
                  <a:cxn ang="0">
                    <a:pos x="T8" y="T9"/>
                  </a:cxn>
                </a:cxnLst>
                <a:rect l="0" t="0" r="r" b="b"/>
                <a:pathLst>
                  <a:path w="28" h="26">
                    <a:moveTo>
                      <a:pt x="28" y="4"/>
                    </a:moveTo>
                    <a:cubicBezTo>
                      <a:pt x="10" y="17"/>
                      <a:pt x="7" y="22"/>
                      <a:pt x="0" y="26"/>
                    </a:cubicBezTo>
                    <a:cubicBezTo>
                      <a:pt x="7" y="20"/>
                      <a:pt x="14" y="14"/>
                      <a:pt x="20" y="8"/>
                    </a:cubicBezTo>
                    <a:cubicBezTo>
                      <a:pt x="23" y="6"/>
                      <a:pt x="22" y="6"/>
                      <a:pt x="22" y="5"/>
                    </a:cubicBezTo>
                    <a:cubicBezTo>
                      <a:pt x="28" y="0"/>
                      <a:pt x="25" y="5"/>
                      <a:pt x="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4" name="Freeform 6228">
                <a:extLst>
                  <a:ext uri="{FF2B5EF4-FFF2-40B4-BE49-F238E27FC236}">
                    <a16:creationId xmlns:a16="http://schemas.microsoft.com/office/drawing/2014/main" id="{C5EDABDA-A757-43F2-AA36-C5B985D173E5}"/>
                  </a:ext>
                </a:extLst>
              </p:cNvPr>
              <p:cNvSpPr>
                <a:spLocks/>
              </p:cNvSpPr>
              <p:nvPr/>
            </p:nvSpPr>
            <p:spPr bwMode="auto">
              <a:xfrm>
                <a:off x="2769" y="2009"/>
                <a:ext cx="5" cy="20"/>
              </a:xfrm>
              <a:custGeom>
                <a:avLst/>
                <a:gdLst>
                  <a:gd name="T0" fmla="*/ 8 w 9"/>
                  <a:gd name="T1" fmla="*/ 30 h 35"/>
                  <a:gd name="T2" fmla="*/ 7 w 9"/>
                  <a:gd name="T3" fmla="*/ 35 h 35"/>
                  <a:gd name="T4" fmla="*/ 0 w 9"/>
                  <a:gd name="T5" fmla="*/ 2 h 35"/>
                  <a:gd name="T6" fmla="*/ 4 w 9"/>
                  <a:gd name="T7" fmla="*/ 16 h 35"/>
                  <a:gd name="T8" fmla="*/ 8 w 9"/>
                  <a:gd name="T9" fmla="*/ 30 h 35"/>
                </a:gdLst>
                <a:ahLst/>
                <a:cxnLst>
                  <a:cxn ang="0">
                    <a:pos x="T0" y="T1"/>
                  </a:cxn>
                  <a:cxn ang="0">
                    <a:pos x="T2" y="T3"/>
                  </a:cxn>
                  <a:cxn ang="0">
                    <a:pos x="T4" y="T5"/>
                  </a:cxn>
                  <a:cxn ang="0">
                    <a:pos x="T6" y="T7"/>
                  </a:cxn>
                  <a:cxn ang="0">
                    <a:pos x="T8" y="T9"/>
                  </a:cxn>
                </a:cxnLst>
                <a:rect l="0" t="0" r="r" b="b"/>
                <a:pathLst>
                  <a:path w="9" h="35">
                    <a:moveTo>
                      <a:pt x="8" y="30"/>
                    </a:moveTo>
                    <a:cubicBezTo>
                      <a:pt x="9" y="35"/>
                      <a:pt x="7" y="34"/>
                      <a:pt x="7" y="35"/>
                    </a:cubicBezTo>
                    <a:cubicBezTo>
                      <a:pt x="6" y="25"/>
                      <a:pt x="3" y="14"/>
                      <a:pt x="0" y="2"/>
                    </a:cubicBezTo>
                    <a:cubicBezTo>
                      <a:pt x="1" y="0"/>
                      <a:pt x="2" y="8"/>
                      <a:pt x="4" y="16"/>
                    </a:cubicBezTo>
                    <a:cubicBezTo>
                      <a:pt x="6" y="23"/>
                      <a:pt x="7" y="31"/>
                      <a:pt x="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5" name="Freeform 6229">
                <a:extLst>
                  <a:ext uri="{FF2B5EF4-FFF2-40B4-BE49-F238E27FC236}">
                    <a16:creationId xmlns:a16="http://schemas.microsoft.com/office/drawing/2014/main" id="{A3BA13EE-42F6-487F-9D48-B523921C2BD3}"/>
                  </a:ext>
                </a:extLst>
              </p:cNvPr>
              <p:cNvSpPr>
                <a:spLocks/>
              </p:cNvSpPr>
              <p:nvPr/>
            </p:nvSpPr>
            <p:spPr bwMode="auto">
              <a:xfrm>
                <a:off x="2639" y="2471"/>
                <a:ext cx="6" cy="8"/>
              </a:xfrm>
              <a:custGeom>
                <a:avLst/>
                <a:gdLst>
                  <a:gd name="T0" fmla="*/ 11 w 11"/>
                  <a:gd name="T1" fmla="*/ 3 h 14"/>
                  <a:gd name="T2" fmla="*/ 0 w 11"/>
                  <a:gd name="T3" fmla="*/ 14 h 14"/>
                  <a:gd name="T4" fmla="*/ 0 w 11"/>
                  <a:gd name="T5" fmla="*/ 7 h 14"/>
                  <a:gd name="T6" fmla="*/ 11 w 11"/>
                  <a:gd name="T7" fmla="*/ 3 h 14"/>
                </a:gdLst>
                <a:ahLst/>
                <a:cxnLst>
                  <a:cxn ang="0">
                    <a:pos x="T0" y="T1"/>
                  </a:cxn>
                  <a:cxn ang="0">
                    <a:pos x="T2" y="T3"/>
                  </a:cxn>
                  <a:cxn ang="0">
                    <a:pos x="T4" y="T5"/>
                  </a:cxn>
                  <a:cxn ang="0">
                    <a:pos x="T6" y="T7"/>
                  </a:cxn>
                </a:cxnLst>
                <a:rect l="0" t="0" r="r" b="b"/>
                <a:pathLst>
                  <a:path w="11" h="14">
                    <a:moveTo>
                      <a:pt x="11" y="3"/>
                    </a:moveTo>
                    <a:cubicBezTo>
                      <a:pt x="8" y="5"/>
                      <a:pt x="4" y="9"/>
                      <a:pt x="0" y="14"/>
                    </a:cubicBezTo>
                    <a:cubicBezTo>
                      <a:pt x="0" y="7"/>
                      <a:pt x="0" y="7"/>
                      <a:pt x="0" y="7"/>
                    </a:cubicBezTo>
                    <a:cubicBezTo>
                      <a:pt x="9" y="0"/>
                      <a:pt x="0" y="12"/>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6" name="Freeform 6230">
                <a:extLst>
                  <a:ext uri="{FF2B5EF4-FFF2-40B4-BE49-F238E27FC236}">
                    <a16:creationId xmlns:a16="http://schemas.microsoft.com/office/drawing/2014/main" id="{2C9F6CA7-8EBD-4371-AE4C-BCD171A6F51C}"/>
                  </a:ext>
                </a:extLst>
              </p:cNvPr>
              <p:cNvSpPr>
                <a:spLocks/>
              </p:cNvSpPr>
              <p:nvPr/>
            </p:nvSpPr>
            <p:spPr bwMode="auto">
              <a:xfrm>
                <a:off x="2452" y="2595"/>
                <a:ext cx="15" cy="6"/>
              </a:xfrm>
              <a:custGeom>
                <a:avLst/>
                <a:gdLst>
                  <a:gd name="T0" fmla="*/ 1 w 27"/>
                  <a:gd name="T1" fmla="*/ 11 h 11"/>
                  <a:gd name="T2" fmla="*/ 14 w 27"/>
                  <a:gd name="T3" fmla="*/ 5 h 11"/>
                  <a:gd name="T4" fmla="*/ 26 w 27"/>
                  <a:gd name="T5" fmla="*/ 2 h 11"/>
                  <a:gd name="T6" fmla="*/ 1 w 27"/>
                  <a:gd name="T7" fmla="*/ 11 h 11"/>
                </a:gdLst>
                <a:ahLst/>
                <a:cxnLst>
                  <a:cxn ang="0">
                    <a:pos x="T0" y="T1"/>
                  </a:cxn>
                  <a:cxn ang="0">
                    <a:pos x="T2" y="T3"/>
                  </a:cxn>
                  <a:cxn ang="0">
                    <a:pos x="T4" y="T5"/>
                  </a:cxn>
                  <a:cxn ang="0">
                    <a:pos x="T6" y="T7"/>
                  </a:cxn>
                </a:cxnLst>
                <a:rect l="0" t="0" r="r" b="b"/>
                <a:pathLst>
                  <a:path w="27" h="11">
                    <a:moveTo>
                      <a:pt x="1" y="11"/>
                    </a:moveTo>
                    <a:cubicBezTo>
                      <a:pt x="0" y="11"/>
                      <a:pt x="7" y="8"/>
                      <a:pt x="14" y="5"/>
                    </a:cubicBezTo>
                    <a:cubicBezTo>
                      <a:pt x="21" y="2"/>
                      <a:pt x="27" y="0"/>
                      <a:pt x="26" y="2"/>
                    </a:cubicBezTo>
                    <a:cubicBezTo>
                      <a:pt x="18" y="6"/>
                      <a:pt x="9" y="8"/>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7" name="Freeform 6231">
                <a:extLst>
                  <a:ext uri="{FF2B5EF4-FFF2-40B4-BE49-F238E27FC236}">
                    <a16:creationId xmlns:a16="http://schemas.microsoft.com/office/drawing/2014/main" id="{EFA943F7-F982-40B3-A48B-8B1F78CE5244}"/>
                  </a:ext>
                </a:extLst>
              </p:cNvPr>
              <p:cNvSpPr>
                <a:spLocks/>
              </p:cNvSpPr>
              <p:nvPr/>
            </p:nvSpPr>
            <p:spPr bwMode="auto">
              <a:xfrm>
                <a:off x="2326" y="2631"/>
                <a:ext cx="16" cy="3"/>
              </a:xfrm>
              <a:custGeom>
                <a:avLst/>
                <a:gdLst>
                  <a:gd name="T0" fmla="*/ 29 w 29"/>
                  <a:gd name="T1" fmla="*/ 0 h 5"/>
                  <a:gd name="T2" fmla="*/ 14 w 29"/>
                  <a:gd name="T3" fmla="*/ 3 h 5"/>
                  <a:gd name="T4" fmla="*/ 2 w 29"/>
                  <a:gd name="T5" fmla="*/ 4 h 5"/>
                  <a:gd name="T6" fmla="*/ 29 w 29"/>
                  <a:gd name="T7" fmla="*/ 0 h 5"/>
                </a:gdLst>
                <a:ahLst/>
                <a:cxnLst>
                  <a:cxn ang="0">
                    <a:pos x="T0" y="T1"/>
                  </a:cxn>
                  <a:cxn ang="0">
                    <a:pos x="T2" y="T3"/>
                  </a:cxn>
                  <a:cxn ang="0">
                    <a:pos x="T4" y="T5"/>
                  </a:cxn>
                  <a:cxn ang="0">
                    <a:pos x="T6" y="T7"/>
                  </a:cxn>
                </a:cxnLst>
                <a:rect l="0" t="0" r="r" b="b"/>
                <a:pathLst>
                  <a:path w="29" h="5">
                    <a:moveTo>
                      <a:pt x="29" y="0"/>
                    </a:moveTo>
                    <a:cubicBezTo>
                      <a:pt x="29" y="1"/>
                      <a:pt x="21" y="2"/>
                      <a:pt x="14" y="3"/>
                    </a:cubicBezTo>
                    <a:cubicBezTo>
                      <a:pt x="7" y="4"/>
                      <a:pt x="0" y="5"/>
                      <a:pt x="2" y="4"/>
                    </a:cubicBezTo>
                    <a:cubicBezTo>
                      <a:pt x="14" y="2"/>
                      <a:pt x="16" y="3"/>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8" name="Freeform 6232">
                <a:extLst>
                  <a:ext uri="{FF2B5EF4-FFF2-40B4-BE49-F238E27FC236}">
                    <a16:creationId xmlns:a16="http://schemas.microsoft.com/office/drawing/2014/main" id="{D9577C5F-3142-44CF-84BD-9D65C6D7DD55}"/>
                  </a:ext>
                </a:extLst>
              </p:cNvPr>
              <p:cNvSpPr>
                <a:spLocks/>
              </p:cNvSpPr>
              <p:nvPr/>
            </p:nvSpPr>
            <p:spPr bwMode="auto">
              <a:xfrm>
                <a:off x="2189" y="2631"/>
                <a:ext cx="16" cy="3"/>
              </a:xfrm>
              <a:custGeom>
                <a:avLst/>
                <a:gdLst>
                  <a:gd name="T0" fmla="*/ 28 w 28"/>
                  <a:gd name="T1" fmla="*/ 6 h 6"/>
                  <a:gd name="T2" fmla="*/ 11 w 28"/>
                  <a:gd name="T3" fmla="*/ 0 h 6"/>
                  <a:gd name="T4" fmla="*/ 28 w 28"/>
                  <a:gd name="T5" fmla="*/ 6 h 6"/>
                </a:gdLst>
                <a:ahLst/>
                <a:cxnLst>
                  <a:cxn ang="0">
                    <a:pos x="T0" y="T1"/>
                  </a:cxn>
                  <a:cxn ang="0">
                    <a:pos x="T2" y="T3"/>
                  </a:cxn>
                  <a:cxn ang="0">
                    <a:pos x="T4" y="T5"/>
                  </a:cxn>
                </a:cxnLst>
                <a:rect l="0" t="0" r="r" b="b"/>
                <a:pathLst>
                  <a:path w="28" h="6">
                    <a:moveTo>
                      <a:pt x="28" y="6"/>
                    </a:moveTo>
                    <a:cubicBezTo>
                      <a:pt x="22" y="4"/>
                      <a:pt x="0" y="0"/>
                      <a:pt x="11" y="0"/>
                    </a:cubicBezTo>
                    <a:cubicBezTo>
                      <a:pt x="20" y="2"/>
                      <a:pt x="24" y="4"/>
                      <a:pt x="2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9" name="Freeform 6233">
                <a:extLst>
                  <a:ext uri="{FF2B5EF4-FFF2-40B4-BE49-F238E27FC236}">
                    <a16:creationId xmlns:a16="http://schemas.microsoft.com/office/drawing/2014/main" id="{9D29CBBC-E104-4F88-BD60-7FE30B1A13FD}"/>
                  </a:ext>
                </a:extLst>
              </p:cNvPr>
              <p:cNvSpPr>
                <a:spLocks/>
              </p:cNvSpPr>
              <p:nvPr/>
            </p:nvSpPr>
            <p:spPr bwMode="auto">
              <a:xfrm>
                <a:off x="2726" y="1894"/>
                <a:ext cx="6" cy="12"/>
              </a:xfrm>
              <a:custGeom>
                <a:avLst/>
                <a:gdLst>
                  <a:gd name="T0" fmla="*/ 12 w 12"/>
                  <a:gd name="T1" fmla="*/ 21 h 21"/>
                  <a:gd name="T2" fmla="*/ 0 w 12"/>
                  <a:gd name="T3" fmla="*/ 0 h 21"/>
                  <a:gd name="T4" fmla="*/ 12 w 12"/>
                  <a:gd name="T5" fmla="*/ 21 h 21"/>
                </a:gdLst>
                <a:ahLst/>
                <a:cxnLst>
                  <a:cxn ang="0">
                    <a:pos x="T0" y="T1"/>
                  </a:cxn>
                  <a:cxn ang="0">
                    <a:pos x="T2" y="T3"/>
                  </a:cxn>
                  <a:cxn ang="0">
                    <a:pos x="T4" y="T5"/>
                  </a:cxn>
                </a:cxnLst>
                <a:rect l="0" t="0" r="r" b="b"/>
                <a:pathLst>
                  <a:path w="12" h="21">
                    <a:moveTo>
                      <a:pt x="12" y="21"/>
                    </a:moveTo>
                    <a:cubicBezTo>
                      <a:pt x="9" y="17"/>
                      <a:pt x="6" y="11"/>
                      <a:pt x="0" y="0"/>
                    </a:cubicBezTo>
                    <a:cubicBezTo>
                      <a:pt x="3" y="4"/>
                      <a:pt x="6" y="7"/>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20" name="Freeform 6234">
                <a:extLst>
                  <a:ext uri="{FF2B5EF4-FFF2-40B4-BE49-F238E27FC236}">
                    <a16:creationId xmlns:a16="http://schemas.microsoft.com/office/drawing/2014/main" id="{59F6B1A1-3CBD-426C-97DB-3BB610FD29CE}"/>
                  </a:ext>
                </a:extLst>
              </p:cNvPr>
              <p:cNvSpPr>
                <a:spLocks/>
              </p:cNvSpPr>
              <p:nvPr/>
            </p:nvSpPr>
            <p:spPr bwMode="auto">
              <a:xfrm>
                <a:off x="2731" y="1906"/>
                <a:ext cx="8" cy="14"/>
              </a:xfrm>
              <a:custGeom>
                <a:avLst/>
                <a:gdLst>
                  <a:gd name="T0" fmla="*/ 10 w 13"/>
                  <a:gd name="T1" fmla="*/ 17 h 25"/>
                  <a:gd name="T2" fmla="*/ 13 w 13"/>
                  <a:gd name="T3" fmla="*/ 24 h 25"/>
                  <a:gd name="T4" fmla="*/ 12 w 13"/>
                  <a:gd name="T5" fmla="*/ 25 h 25"/>
                  <a:gd name="T6" fmla="*/ 5 w 13"/>
                  <a:gd name="T7" fmla="*/ 13 h 25"/>
                  <a:gd name="T8" fmla="*/ 10 w 13"/>
                  <a:gd name="T9" fmla="*/ 17 h 25"/>
                </a:gdLst>
                <a:ahLst/>
                <a:cxnLst>
                  <a:cxn ang="0">
                    <a:pos x="T0" y="T1"/>
                  </a:cxn>
                  <a:cxn ang="0">
                    <a:pos x="T2" y="T3"/>
                  </a:cxn>
                  <a:cxn ang="0">
                    <a:pos x="T4" y="T5"/>
                  </a:cxn>
                  <a:cxn ang="0">
                    <a:pos x="T6" y="T7"/>
                  </a:cxn>
                  <a:cxn ang="0">
                    <a:pos x="T8" y="T9"/>
                  </a:cxn>
                </a:cxnLst>
                <a:rect l="0" t="0" r="r" b="b"/>
                <a:pathLst>
                  <a:path w="13" h="25">
                    <a:moveTo>
                      <a:pt x="10" y="17"/>
                    </a:moveTo>
                    <a:cubicBezTo>
                      <a:pt x="11" y="20"/>
                      <a:pt x="11" y="21"/>
                      <a:pt x="13" y="24"/>
                    </a:cubicBezTo>
                    <a:cubicBezTo>
                      <a:pt x="12" y="25"/>
                      <a:pt x="12" y="25"/>
                      <a:pt x="12" y="25"/>
                    </a:cubicBezTo>
                    <a:cubicBezTo>
                      <a:pt x="9" y="17"/>
                      <a:pt x="6" y="13"/>
                      <a:pt x="5" y="13"/>
                    </a:cubicBezTo>
                    <a:cubicBezTo>
                      <a:pt x="0" y="0"/>
                      <a:pt x="9" y="18"/>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0" name="Group 6436">
              <a:extLst>
                <a:ext uri="{FF2B5EF4-FFF2-40B4-BE49-F238E27FC236}">
                  <a16:creationId xmlns:a16="http://schemas.microsoft.com/office/drawing/2014/main" id="{0CD3E953-E817-47CC-837E-F353DAC045B8}"/>
                </a:ext>
              </a:extLst>
            </p:cNvPr>
            <p:cNvGrpSpPr>
              <a:grpSpLocks/>
            </p:cNvGrpSpPr>
            <p:nvPr/>
          </p:nvGrpSpPr>
          <p:grpSpPr bwMode="auto">
            <a:xfrm>
              <a:off x="3631698" y="4570267"/>
              <a:ext cx="1331912" cy="1582738"/>
              <a:chOff x="1937" y="1638"/>
              <a:chExt cx="839" cy="997"/>
            </a:xfrm>
            <a:grpFill/>
          </p:grpSpPr>
          <p:sp>
            <p:nvSpPr>
              <p:cNvPr id="721" name="Freeform 6236">
                <a:extLst>
                  <a:ext uri="{FF2B5EF4-FFF2-40B4-BE49-F238E27FC236}">
                    <a16:creationId xmlns:a16="http://schemas.microsoft.com/office/drawing/2014/main" id="{D4AF706C-3F21-45F4-833D-86DCF5BDE6EF}"/>
                  </a:ext>
                </a:extLst>
              </p:cNvPr>
              <p:cNvSpPr>
                <a:spLocks/>
              </p:cNvSpPr>
              <p:nvPr/>
            </p:nvSpPr>
            <p:spPr bwMode="auto">
              <a:xfrm>
                <a:off x="2206" y="2633"/>
                <a:ext cx="13" cy="2"/>
              </a:xfrm>
              <a:custGeom>
                <a:avLst/>
                <a:gdLst>
                  <a:gd name="T0" fmla="*/ 17 w 22"/>
                  <a:gd name="T1" fmla="*/ 3 h 4"/>
                  <a:gd name="T2" fmla="*/ 0 w 22"/>
                  <a:gd name="T3" fmla="*/ 0 h 4"/>
                  <a:gd name="T4" fmla="*/ 20 w 22"/>
                  <a:gd name="T5" fmla="*/ 2 h 4"/>
                  <a:gd name="T6" fmla="*/ 13 w 22"/>
                  <a:gd name="T7" fmla="*/ 2 h 4"/>
                  <a:gd name="T8" fmla="*/ 17 w 22"/>
                  <a:gd name="T9" fmla="*/ 3 h 4"/>
                </a:gdLst>
                <a:ahLst/>
                <a:cxnLst>
                  <a:cxn ang="0">
                    <a:pos x="T0" y="T1"/>
                  </a:cxn>
                  <a:cxn ang="0">
                    <a:pos x="T2" y="T3"/>
                  </a:cxn>
                  <a:cxn ang="0">
                    <a:pos x="T4" y="T5"/>
                  </a:cxn>
                  <a:cxn ang="0">
                    <a:pos x="T6" y="T7"/>
                  </a:cxn>
                  <a:cxn ang="0">
                    <a:pos x="T8" y="T9"/>
                  </a:cxn>
                </a:cxnLst>
                <a:rect l="0" t="0" r="r" b="b"/>
                <a:pathLst>
                  <a:path w="22" h="4">
                    <a:moveTo>
                      <a:pt x="17" y="3"/>
                    </a:moveTo>
                    <a:cubicBezTo>
                      <a:pt x="12" y="4"/>
                      <a:pt x="2" y="1"/>
                      <a:pt x="0" y="0"/>
                    </a:cubicBezTo>
                    <a:cubicBezTo>
                      <a:pt x="9" y="0"/>
                      <a:pt x="9" y="2"/>
                      <a:pt x="20" y="2"/>
                    </a:cubicBezTo>
                    <a:cubicBezTo>
                      <a:pt x="22" y="3"/>
                      <a:pt x="17" y="3"/>
                      <a:pt x="13" y="2"/>
                    </a:cubicBezTo>
                    <a:cubicBezTo>
                      <a:pt x="12" y="3"/>
                      <a:pt x="15" y="3"/>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2" name="Freeform 6237">
                <a:extLst>
                  <a:ext uri="{FF2B5EF4-FFF2-40B4-BE49-F238E27FC236}">
                    <a16:creationId xmlns:a16="http://schemas.microsoft.com/office/drawing/2014/main" id="{34E50CD3-192E-413F-994C-84F7E8A52141}"/>
                  </a:ext>
                </a:extLst>
              </p:cNvPr>
              <p:cNvSpPr>
                <a:spLocks/>
              </p:cNvSpPr>
              <p:nvPr/>
            </p:nvSpPr>
            <p:spPr bwMode="auto">
              <a:xfrm>
                <a:off x="2525" y="2558"/>
                <a:ext cx="14" cy="8"/>
              </a:xfrm>
              <a:custGeom>
                <a:avLst/>
                <a:gdLst>
                  <a:gd name="T0" fmla="*/ 7 w 24"/>
                  <a:gd name="T1" fmla="*/ 9 h 14"/>
                  <a:gd name="T2" fmla="*/ 13 w 24"/>
                  <a:gd name="T3" fmla="*/ 8 h 14"/>
                  <a:gd name="T4" fmla="*/ 0 w 24"/>
                  <a:gd name="T5" fmla="*/ 12 h 14"/>
                  <a:gd name="T6" fmla="*/ 7 w 24"/>
                  <a:gd name="T7" fmla="*/ 9 h 14"/>
                </a:gdLst>
                <a:ahLst/>
                <a:cxnLst>
                  <a:cxn ang="0">
                    <a:pos x="T0" y="T1"/>
                  </a:cxn>
                  <a:cxn ang="0">
                    <a:pos x="T2" y="T3"/>
                  </a:cxn>
                  <a:cxn ang="0">
                    <a:pos x="T4" y="T5"/>
                  </a:cxn>
                  <a:cxn ang="0">
                    <a:pos x="T6" y="T7"/>
                  </a:cxn>
                </a:cxnLst>
                <a:rect l="0" t="0" r="r" b="b"/>
                <a:pathLst>
                  <a:path w="24" h="14">
                    <a:moveTo>
                      <a:pt x="7" y="9"/>
                    </a:moveTo>
                    <a:cubicBezTo>
                      <a:pt x="7" y="7"/>
                      <a:pt x="24" y="0"/>
                      <a:pt x="13" y="8"/>
                    </a:cubicBezTo>
                    <a:cubicBezTo>
                      <a:pt x="5" y="12"/>
                      <a:pt x="0" y="14"/>
                      <a:pt x="0" y="12"/>
                    </a:cubicBezTo>
                    <a:cubicBezTo>
                      <a:pt x="3" y="11"/>
                      <a:pt x="6" y="9"/>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3" name="Freeform 6238">
                <a:extLst>
                  <a:ext uri="{FF2B5EF4-FFF2-40B4-BE49-F238E27FC236}">
                    <a16:creationId xmlns:a16="http://schemas.microsoft.com/office/drawing/2014/main" id="{247C48CA-DEC2-4DA9-BCFA-9AC226A6ECCF}"/>
                  </a:ext>
                </a:extLst>
              </p:cNvPr>
              <p:cNvSpPr>
                <a:spLocks/>
              </p:cNvSpPr>
              <p:nvPr/>
            </p:nvSpPr>
            <p:spPr bwMode="auto">
              <a:xfrm>
                <a:off x="2162" y="2626"/>
                <a:ext cx="11" cy="3"/>
              </a:xfrm>
              <a:custGeom>
                <a:avLst/>
                <a:gdLst>
                  <a:gd name="T0" fmla="*/ 12 w 19"/>
                  <a:gd name="T1" fmla="*/ 4 h 5"/>
                  <a:gd name="T2" fmla="*/ 0 w 19"/>
                  <a:gd name="T3" fmla="*/ 0 h 5"/>
                  <a:gd name="T4" fmla="*/ 15 w 19"/>
                  <a:gd name="T5" fmla="*/ 2 h 5"/>
                  <a:gd name="T6" fmla="*/ 11 w 19"/>
                  <a:gd name="T7" fmla="*/ 2 h 5"/>
                  <a:gd name="T8" fmla="*/ 19 w 19"/>
                  <a:gd name="T9" fmla="*/ 4 h 5"/>
                  <a:gd name="T10" fmla="*/ 12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12" y="4"/>
                    </a:moveTo>
                    <a:cubicBezTo>
                      <a:pt x="9" y="3"/>
                      <a:pt x="0" y="1"/>
                      <a:pt x="0" y="0"/>
                    </a:cubicBezTo>
                    <a:cubicBezTo>
                      <a:pt x="7" y="1"/>
                      <a:pt x="8" y="1"/>
                      <a:pt x="15" y="2"/>
                    </a:cubicBezTo>
                    <a:cubicBezTo>
                      <a:pt x="16" y="3"/>
                      <a:pt x="14" y="3"/>
                      <a:pt x="11" y="2"/>
                    </a:cubicBezTo>
                    <a:cubicBezTo>
                      <a:pt x="12" y="3"/>
                      <a:pt x="16" y="3"/>
                      <a:pt x="19" y="4"/>
                    </a:cubicBezTo>
                    <a:cubicBezTo>
                      <a:pt x="18" y="5"/>
                      <a:pt x="13"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4" name="Freeform 6239">
                <a:extLst>
                  <a:ext uri="{FF2B5EF4-FFF2-40B4-BE49-F238E27FC236}">
                    <a16:creationId xmlns:a16="http://schemas.microsoft.com/office/drawing/2014/main" id="{4837E58E-2195-4B45-BDA6-5D77166E20D2}"/>
                  </a:ext>
                </a:extLst>
              </p:cNvPr>
              <p:cNvSpPr>
                <a:spLocks/>
              </p:cNvSpPr>
              <p:nvPr/>
            </p:nvSpPr>
            <p:spPr bwMode="auto">
              <a:xfrm>
                <a:off x="2733" y="2330"/>
                <a:ext cx="4" cy="10"/>
              </a:xfrm>
              <a:custGeom>
                <a:avLst/>
                <a:gdLst>
                  <a:gd name="T0" fmla="*/ 1 w 7"/>
                  <a:gd name="T1" fmla="*/ 17 h 17"/>
                  <a:gd name="T2" fmla="*/ 0 w 7"/>
                  <a:gd name="T3" fmla="*/ 17 h 17"/>
                  <a:gd name="T4" fmla="*/ 7 w 7"/>
                  <a:gd name="T5" fmla="*/ 0 h 17"/>
                  <a:gd name="T6" fmla="*/ 1 w 7"/>
                  <a:gd name="T7" fmla="*/ 17 h 17"/>
                </a:gdLst>
                <a:ahLst/>
                <a:cxnLst>
                  <a:cxn ang="0">
                    <a:pos x="T0" y="T1"/>
                  </a:cxn>
                  <a:cxn ang="0">
                    <a:pos x="T2" y="T3"/>
                  </a:cxn>
                  <a:cxn ang="0">
                    <a:pos x="T4" y="T5"/>
                  </a:cxn>
                  <a:cxn ang="0">
                    <a:pos x="T6" y="T7"/>
                  </a:cxn>
                </a:cxnLst>
                <a:rect l="0" t="0" r="r" b="b"/>
                <a:pathLst>
                  <a:path w="7" h="17">
                    <a:moveTo>
                      <a:pt x="1" y="17"/>
                    </a:moveTo>
                    <a:cubicBezTo>
                      <a:pt x="0" y="17"/>
                      <a:pt x="0" y="17"/>
                      <a:pt x="0" y="17"/>
                    </a:cubicBezTo>
                    <a:cubicBezTo>
                      <a:pt x="5" y="6"/>
                      <a:pt x="3" y="7"/>
                      <a:pt x="7" y="0"/>
                    </a:cubicBezTo>
                    <a:cubicBezTo>
                      <a:pt x="7" y="2"/>
                      <a:pt x="5" y="9"/>
                      <a:pt x="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5" name="Freeform 6240">
                <a:extLst>
                  <a:ext uri="{FF2B5EF4-FFF2-40B4-BE49-F238E27FC236}">
                    <a16:creationId xmlns:a16="http://schemas.microsoft.com/office/drawing/2014/main" id="{0DB222BB-5754-488E-A2AE-0F760AA351B0}"/>
                  </a:ext>
                </a:extLst>
              </p:cNvPr>
              <p:cNvSpPr>
                <a:spLocks/>
              </p:cNvSpPr>
              <p:nvPr/>
            </p:nvSpPr>
            <p:spPr bwMode="auto">
              <a:xfrm>
                <a:off x="2143" y="2622"/>
                <a:ext cx="11" cy="3"/>
              </a:xfrm>
              <a:custGeom>
                <a:avLst/>
                <a:gdLst>
                  <a:gd name="T0" fmla="*/ 16 w 20"/>
                  <a:gd name="T1" fmla="*/ 5 h 5"/>
                  <a:gd name="T2" fmla="*/ 1 w 20"/>
                  <a:gd name="T3" fmla="*/ 0 h 5"/>
                  <a:gd name="T4" fmla="*/ 16 w 20"/>
                  <a:gd name="T5" fmla="*/ 5 h 5"/>
                </a:gdLst>
                <a:ahLst/>
                <a:cxnLst>
                  <a:cxn ang="0">
                    <a:pos x="T0" y="T1"/>
                  </a:cxn>
                  <a:cxn ang="0">
                    <a:pos x="T2" y="T3"/>
                  </a:cxn>
                  <a:cxn ang="0">
                    <a:pos x="T4" y="T5"/>
                  </a:cxn>
                </a:cxnLst>
                <a:rect l="0" t="0" r="r" b="b"/>
                <a:pathLst>
                  <a:path w="20" h="5">
                    <a:moveTo>
                      <a:pt x="16" y="5"/>
                    </a:moveTo>
                    <a:cubicBezTo>
                      <a:pt x="9" y="3"/>
                      <a:pt x="0" y="1"/>
                      <a:pt x="1" y="0"/>
                    </a:cubicBezTo>
                    <a:cubicBezTo>
                      <a:pt x="10" y="2"/>
                      <a:pt x="20" y="4"/>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6" name="Freeform 6241">
                <a:extLst>
                  <a:ext uri="{FF2B5EF4-FFF2-40B4-BE49-F238E27FC236}">
                    <a16:creationId xmlns:a16="http://schemas.microsoft.com/office/drawing/2014/main" id="{1CCB1151-BCF2-477E-A5A6-3F93C5BE7F19}"/>
                  </a:ext>
                </a:extLst>
              </p:cNvPr>
              <p:cNvSpPr>
                <a:spLocks/>
              </p:cNvSpPr>
              <p:nvPr/>
            </p:nvSpPr>
            <p:spPr bwMode="auto">
              <a:xfrm>
                <a:off x="2554" y="2539"/>
                <a:ext cx="13" cy="8"/>
              </a:xfrm>
              <a:custGeom>
                <a:avLst/>
                <a:gdLst>
                  <a:gd name="T0" fmla="*/ 3 w 22"/>
                  <a:gd name="T1" fmla="*/ 13 h 14"/>
                  <a:gd name="T2" fmla="*/ 9 w 22"/>
                  <a:gd name="T3" fmla="*/ 7 h 14"/>
                  <a:gd name="T4" fmla="*/ 17 w 22"/>
                  <a:gd name="T5" fmla="*/ 2 h 14"/>
                  <a:gd name="T6" fmla="*/ 3 w 22"/>
                  <a:gd name="T7" fmla="*/ 13 h 14"/>
                </a:gdLst>
                <a:ahLst/>
                <a:cxnLst>
                  <a:cxn ang="0">
                    <a:pos x="T0" y="T1"/>
                  </a:cxn>
                  <a:cxn ang="0">
                    <a:pos x="T2" y="T3"/>
                  </a:cxn>
                  <a:cxn ang="0">
                    <a:pos x="T4" y="T5"/>
                  </a:cxn>
                  <a:cxn ang="0">
                    <a:pos x="T6" y="T7"/>
                  </a:cxn>
                </a:cxnLst>
                <a:rect l="0" t="0" r="r" b="b"/>
                <a:pathLst>
                  <a:path w="22" h="14">
                    <a:moveTo>
                      <a:pt x="3" y="13"/>
                    </a:moveTo>
                    <a:cubicBezTo>
                      <a:pt x="0" y="14"/>
                      <a:pt x="4" y="11"/>
                      <a:pt x="9" y="7"/>
                    </a:cubicBezTo>
                    <a:cubicBezTo>
                      <a:pt x="13" y="4"/>
                      <a:pt x="18" y="1"/>
                      <a:pt x="17" y="2"/>
                    </a:cubicBezTo>
                    <a:cubicBezTo>
                      <a:pt x="22" y="0"/>
                      <a:pt x="8" y="9"/>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7" name="Freeform 6242">
                <a:extLst>
                  <a:ext uri="{FF2B5EF4-FFF2-40B4-BE49-F238E27FC236}">
                    <a16:creationId xmlns:a16="http://schemas.microsoft.com/office/drawing/2014/main" id="{35EBCE69-C02E-471D-8C8D-01E3E7DC5779}"/>
                  </a:ext>
                </a:extLst>
              </p:cNvPr>
              <p:cNvSpPr>
                <a:spLocks/>
              </p:cNvSpPr>
              <p:nvPr/>
            </p:nvSpPr>
            <p:spPr bwMode="auto">
              <a:xfrm>
                <a:off x="2458" y="2588"/>
                <a:ext cx="22" cy="11"/>
              </a:xfrm>
              <a:custGeom>
                <a:avLst/>
                <a:gdLst>
                  <a:gd name="T0" fmla="*/ 28 w 40"/>
                  <a:gd name="T1" fmla="*/ 6 h 18"/>
                  <a:gd name="T2" fmla="*/ 27 w 40"/>
                  <a:gd name="T3" fmla="*/ 5 h 18"/>
                  <a:gd name="T4" fmla="*/ 0 w 40"/>
                  <a:gd name="T5" fmla="*/ 18 h 18"/>
                  <a:gd name="T6" fmla="*/ 20 w 40"/>
                  <a:gd name="T7" fmla="*/ 5 h 18"/>
                  <a:gd name="T8" fmla="*/ 36 w 40"/>
                  <a:gd name="T9" fmla="*/ 0 h 18"/>
                  <a:gd name="T10" fmla="*/ 28 w 40"/>
                  <a:gd name="T11" fmla="*/ 6 h 18"/>
                </a:gdLst>
                <a:ahLst/>
                <a:cxnLst>
                  <a:cxn ang="0">
                    <a:pos x="T0" y="T1"/>
                  </a:cxn>
                  <a:cxn ang="0">
                    <a:pos x="T2" y="T3"/>
                  </a:cxn>
                  <a:cxn ang="0">
                    <a:pos x="T4" y="T5"/>
                  </a:cxn>
                  <a:cxn ang="0">
                    <a:pos x="T6" y="T7"/>
                  </a:cxn>
                  <a:cxn ang="0">
                    <a:pos x="T8" y="T9"/>
                  </a:cxn>
                  <a:cxn ang="0">
                    <a:pos x="T10" y="T11"/>
                  </a:cxn>
                </a:cxnLst>
                <a:rect l="0" t="0" r="r" b="b"/>
                <a:pathLst>
                  <a:path w="40" h="18">
                    <a:moveTo>
                      <a:pt x="28" y="6"/>
                    </a:moveTo>
                    <a:cubicBezTo>
                      <a:pt x="22" y="9"/>
                      <a:pt x="27" y="6"/>
                      <a:pt x="27" y="5"/>
                    </a:cubicBezTo>
                    <a:cubicBezTo>
                      <a:pt x="15" y="10"/>
                      <a:pt x="15" y="12"/>
                      <a:pt x="0" y="18"/>
                    </a:cubicBezTo>
                    <a:cubicBezTo>
                      <a:pt x="8" y="13"/>
                      <a:pt x="26" y="5"/>
                      <a:pt x="20" y="5"/>
                    </a:cubicBezTo>
                    <a:cubicBezTo>
                      <a:pt x="28" y="2"/>
                      <a:pt x="24" y="6"/>
                      <a:pt x="36" y="0"/>
                    </a:cubicBezTo>
                    <a:cubicBezTo>
                      <a:pt x="40" y="0"/>
                      <a:pt x="28" y="5"/>
                      <a:pt x="2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8" name="Freeform 6243">
                <a:extLst>
                  <a:ext uri="{FF2B5EF4-FFF2-40B4-BE49-F238E27FC236}">
                    <a16:creationId xmlns:a16="http://schemas.microsoft.com/office/drawing/2014/main" id="{0AD66D78-1743-4ABF-AC54-B69B3BD240E6}"/>
                  </a:ext>
                </a:extLst>
              </p:cNvPr>
              <p:cNvSpPr>
                <a:spLocks/>
              </p:cNvSpPr>
              <p:nvPr/>
            </p:nvSpPr>
            <p:spPr bwMode="auto">
              <a:xfrm>
                <a:off x="2304" y="2632"/>
                <a:ext cx="14" cy="2"/>
              </a:xfrm>
              <a:custGeom>
                <a:avLst/>
                <a:gdLst>
                  <a:gd name="T0" fmla="*/ 0 w 25"/>
                  <a:gd name="T1" fmla="*/ 5 h 5"/>
                  <a:gd name="T2" fmla="*/ 17 w 25"/>
                  <a:gd name="T3" fmla="*/ 0 h 5"/>
                  <a:gd name="T4" fmla="*/ 0 w 25"/>
                  <a:gd name="T5" fmla="*/ 5 h 5"/>
                </a:gdLst>
                <a:ahLst/>
                <a:cxnLst>
                  <a:cxn ang="0">
                    <a:pos x="T0" y="T1"/>
                  </a:cxn>
                  <a:cxn ang="0">
                    <a:pos x="T2" y="T3"/>
                  </a:cxn>
                  <a:cxn ang="0">
                    <a:pos x="T4" y="T5"/>
                  </a:cxn>
                </a:cxnLst>
                <a:rect l="0" t="0" r="r" b="b"/>
                <a:pathLst>
                  <a:path w="25" h="5">
                    <a:moveTo>
                      <a:pt x="0" y="5"/>
                    </a:moveTo>
                    <a:cubicBezTo>
                      <a:pt x="10" y="4"/>
                      <a:pt x="2" y="2"/>
                      <a:pt x="17" y="0"/>
                    </a:cubicBezTo>
                    <a:cubicBezTo>
                      <a:pt x="25" y="1"/>
                      <a:pt x="1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9" name="Freeform 6244">
                <a:extLst>
                  <a:ext uri="{FF2B5EF4-FFF2-40B4-BE49-F238E27FC236}">
                    <a16:creationId xmlns:a16="http://schemas.microsoft.com/office/drawing/2014/main" id="{BB16900E-D1DD-4ADE-8355-FB4F865C3971}"/>
                  </a:ext>
                </a:extLst>
              </p:cNvPr>
              <p:cNvSpPr>
                <a:spLocks/>
              </p:cNvSpPr>
              <p:nvPr/>
            </p:nvSpPr>
            <p:spPr bwMode="auto">
              <a:xfrm>
                <a:off x="2054" y="2592"/>
                <a:ext cx="12" cy="5"/>
              </a:xfrm>
              <a:custGeom>
                <a:avLst/>
                <a:gdLst>
                  <a:gd name="T0" fmla="*/ 15 w 21"/>
                  <a:gd name="T1" fmla="*/ 8 h 9"/>
                  <a:gd name="T2" fmla="*/ 11 w 21"/>
                  <a:gd name="T3" fmla="*/ 6 h 9"/>
                  <a:gd name="T4" fmla="*/ 0 w 21"/>
                  <a:gd name="T5" fmla="*/ 1 h 9"/>
                  <a:gd name="T6" fmla="*/ 7 w 21"/>
                  <a:gd name="T7" fmla="*/ 4 h 9"/>
                  <a:gd name="T8" fmla="*/ 3 w 21"/>
                  <a:gd name="T9" fmla="*/ 2 h 9"/>
                  <a:gd name="T10" fmla="*/ 21 w 21"/>
                  <a:gd name="T11" fmla="*/ 8 h 9"/>
                  <a:gd name="T12" fmla="*/ 15 w 2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15" y="8"/>
                    </a:moveTo>
                    <a:cubicBezTo>
                      <a:pt x="12" y="7"/>
                      <a:pt x="11" y="7"/>
                      <a:pt x="11" y="6"/>
                    </a:cubicBezTo>
                    <a:cubicBezTo>
                      <a:pt x="10" y="5"/>
                      <a:pt x="4" y="3"/>
                      <a:pt x="0" y="1"/>
                    </a:cubicBezTo>
                    <a:cubicBezTo>
                      <a:pt x="0" y="1"/>
                      <a:pt x="4" y="3"/>
                      <a:pt x="7" y="4"/>
                    </a:cubicBezTo>
                    <a:cubicBezTo>
                      <a:pt x="8" y="3"/>
                      <a:pt x="6" y="3"/>
                      <a:pt x="3" y="2"/>
                    </a:cubicBezTo>
                    <a:cubicBezTo>
                      <a:pt x="3" y="0"/>
                      <a:pt x="16" y="7"/>
                      <a:pt x="21" y="8"/>
                    </a:cubicBezTo>
                    <a:cubicBezTo>
                      <a:pt x="20" y="9"/>
                      <a:pt x="14" y="7"/>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0" name="Freeform 6245">
                <a:extLst>
                  <a:ext uri="{FF2B5EF4-FFF2-40B4-BE49-F238E27FC236}">
                    <a16:creationId xmlns:a16="http://schemas.microsoft.com/office/drawing/2014/main" id="{F6E594F0-A497-44E0-B368-91511E30413B}"/>
                  </a:ext>
                </a:extLst>
              </p:cNvPr>
              <p:cNvSpPr>
                <a:spLocks/>
              </p:cNvSpPr>
              <p:nvPr/>
            </p:nvSpPr>
            <p:spPr bwMode="auto">
              <a:xfrm>
                <a:off x="2710" y="1869"/>
                <a:ext cx="7" cy="12"/>
              </a:xfrm>
              <a:custGeom>
                <a:avLst/>
                <a:gdLst>
                  <a:gd name="T0" fmla="*/ 2 w 12"/>
                  <a:gd name="T1" fmla="*/ 2 h 21"/>
                  <a:gd name="T2" fmla="*/ 12 w 12"/>
                  <a:gd name="T3" fmla="*/ 21 h 21"/>
                  <a:gd name="T4" fmla="*/ 6 w 12"/>
                  <a:gd name="T5" fmla="*/ 10 h 21"/>
                  <a:gd name="T6" fmla="*/ 2 w 12"/>
                  <a:gd name="T7" fmla="*/ 2 h 21"/>
                </a:gdLst>
                <a:ahLst/>
                <a:cxnLst>
                  <a:cxn ang="0">
                    <a:pos x="T0" y="T1"/>
                  </a:cxn>
                  <a:cxn ang="0">
                    <a:pos x="T2" y="T3"/>
                  </a:cxn>
                  <a:cxn ang="0">
                    <a:pos x="T4" y="T5"/>
                  </a:cxn>
                  <a:cxn ang="0">
                    <a:pos x="T6" y="T7"/>
                  </a:cxn>
                </a:cxnLst>
                <a:rect l="0" t="0" r="r" b="b"/>
                <a:pathLst>
                  <a:path w="12" h="21">
                    <a:moveTo>
                      <a:pt x="2" y="2"/>
                    </a:moveTo>
                    <a:cubicBezTo>
                      <a:pt x="6" y="9"/>
                      <a:pt x="10" y="17"/>
                      <a:pt x="12" y="21"/>
                    </a:cubicBezTo>
                    <a:cubicBezTo>
                      <a:pt x="12" y="21"/>
                      <a:pt x="9" y="16"/>
                      <a:pt x="6" y="10"/>
                    </a:cubicBezTo>
                    <a:cubicBezTo>
                      <a:pt x="2" y="5"/>
                      <a:pt x="0"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1" name="Freeform 6246">
                <a:extLst>
                  <a:ext uri="{FF2B5EF4-FFF2-40B4-BE49-F238E27FC236}">
                    <a16:creationId xmlns:a16="http://schemas.microsoft.com/office/drawing/2014/main" id="{06A525CE-DB59-4D83-A1CC-7524E39B560A}"/>
                  </a:ext>
                </a:extLst>
              </p:cNvPr>
              <p:cNvSpPr>
                <a:spLocks/>
              </p:cNvSpPr>
              <p:nvPr/>
            </p:nvSpPr>
            <p:spPr bwMode="auto">
              <a:xfrm>
                <a:off x="2571" y="2526"/>
                <a:ext cx="11" cy="9"/>
              </a:xfrm>
              <a:custGeom>
                <a:avLst/>
                <a:gdLst>
                  <a:gd name="T0" fmla="*/ 10 w 20"/>
                  <a:gd name="T1" fmla="*/ 9 h 15"/>
                  <a:gd name="T2" fmla="*/ 16 w 20"/>
                  <a:gd name="T3" fmla="*/ 1 h 15"/>
                  <a:gd name="T4" fmla="*/ 10 w 20"/>
                  <a:gd name="T5" fmla="*/ 9 h 15"/>
                </a:gdLst>
                <a:ahLst/>
                <a:cxnLst>
                  <a:cxn ang="0">
                    <a:pos x="T0" y="T1"/>
                  </a:cxn>
                  <a:cxn ang="0">
                    <a:pos x="T2" y="T3"/>
                  </a:cxn>
                  <a:cxn ang="0">
                    <a:pos x="T4" y="T5"/>
                  </a:cxn>
                </a:cxnLst>
                <a:rect l="0" t="0" r="r" b="b"/>
                <a:pathLst>
                  <a:path w="20" h="15">
                    <a:moveTo>
                      <a:pt x="10" y="9"/>
                    </a:moveTo>
                    <a:cubicBezTo>
                      <a:pt x="0" y="15"/>
                      <a:pt x="7" y="6"/>
                      <a:pt x="16" y="1"/>
                    </a:cubicBezTo>
                    <a:cubicBezTo>
                      <a:pt x="20" y="0"/>
                      <a:pt x="5" y="11"/>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2" name="Freeform 6247">
                <a:extLst>
                  <a:ext uri="{FF2B5EF4-FFF2-40B4-BE49-F238E27FC236}">
                    <a16:creationId xmlns:a16="http://schemas.microsoft.com/office/drawing/2014/main" id="{5F4E06AC-5086-4A6E-8786-57C5A63239EC}"/>
                  </a:ext>
                </a:extLst>
              </p:cNvPr>
              <p:cNvSpPr>
                <a:spLocks/>
              </p:cNvSpPr>
              <p:nvPr/>
            </p:nvSpPr>
            <p:spPr bwMode="auto">
              <a:xfrm>
                <a:off x="2382" y="2617"/>
                <a:ext cx="11" cy="4"/>
              </a:xfrm>
              <a:custGeom>
                <a:avLst/>
                <a:gdLst>
                  <a:gd name="T0" fmla="*/ 19 w 19"/>
                  <a:gd name="T1" fmla="*/ 3 h 6"/>
                  <a:gd name="T2" fmla="*/ 0 w 19"/>
                  <a:gd name="T3" fmla="*/ 4 h 6"/>
                  <a:gd name="T4" fmla="*/ 19 w 19"/>
                  <a:gd name="T5" fmla="*/ 3 h 6"/>
                </a:gdLst>
                <a:ahLst/>
                <a:cxnLst>
                  <a:cxn ang="0">
                    <a:pos x="T0" y="T1"/>
                  </a:cxn>
                  <a:cxn ang="0">
                    <a:pos x="T2" y="T3"/>
                  </a:cxn>
                  <a:cxn ang="0">
                    <a:pos x="T4" y="T5"/>
                  </a:cxn>
                </a:cxnLst>
                <a:rect l="0" t="0" r="r" b="b"/>
                <a:pathLst>
                  <a:path w="19" h="6">
                    <a:moveTo>
                      <a:pt x="19" y="3"/>
                    </a:moveTo>
                    <a:cubicBezTo>
                      <a:pt x="7" y="6"/>
                      <a:pt x="1" y="5"/>
                      <a:pt x="0" y="4"/>
                    </a:cubicBezTo>
                    <a:cubicBezTo>
                      <a:pt x="18" y="0"/>
                      <a:pt x="14" y="3"/>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3" name="Freeform 6248">
                <a:extLst>
                  <a:ext uri="{FF2B5EF4-FFF2-40B4-BE49-F238E27FC236}">
                    <a16:creationId xmlns:a16="http://schemas.microsoft.com/office/drawing/2014/main" id="{1A349CB9-0C4F-4F80-966A-7FB162B9E7C9}"/>
                  </a:ext>
                </a:extLst>
              </p:cNvPr>
              <p:cNvSpPr>
                <a:spLocks/>
              </p:cNvSpPr>
              <p:nvPr/>
            </p:nvSpPr>
            <p:spPr bwMode="auto">
              <a:xfrm>
                <a:off x="2612" y="2490"/>
                <a:ext cx="9" cy="12"/>
              </a:xfrm>
              <a:custGeom>
                <a:avLst/>
                <a:gdLst>
                  <a:gd name="T0" fmla="*/ 13 w 17"/>
                  <a:gd name="T1" fmla="*/ 9 h 21"/>
                  <a:gd name="T2" fmla="*/ 6 w 17"/>
                  <a:gd name="T3" fmla="*/ 11 h 21"/>
                  <a:gd name="T4" fmla="*/ 17 w 17"/>
                  <a:gd name="T5" fmla="*/ 0 h 21"/>
                  <a:gd name="T6" fmla="*/ 13 w 17"/>
                  <a:gd name="T7" fmla="*/ 9 h 21"/>
                </a:gdLst>
                <a:ahLst/>
                <a:cxnLst>
                  <a:cxn ang="0">
                    <a:pos x="T0" y="T1"/>
                  </a:cxn>
                  <a:cxn ang="0">
                    <a:pos x="T2" y="T3"/>
                  </a:cxn>
                  <a:cxn ang="0">
                    <a:pos x="T4" y="T5"/>
                  </a:cxn>
                  <a:cxn ang="0">
                    <a:pos x="T6" y="T7"/>
                  </a:cxn>
                </a:cxnLst>
                <a:rect l="0" t="0" r="r" b="b"/>
                <a:pathLst>
                  <a:path w="17" h="21">
                    <a:moveTo>
                      <a:pt x="13" y="9"/>
                    </a:moveTo>
                    <a:cubicBezTo>
                      <a:pt x="0" y="21"/>
                      <a:pt x="12" y="8"/>
                      <a:pt x="6" y="11"/>
                    </a:cubicBezTo>
                    <a:cubicBezTo>
                      <a:pt x="10" y="7"/>
                      <a:pt x="14" y="4"/>
                      <a:pt x="17" y="0"/>
                    </a:cubicBezTo>
                    <a:cubicBezTo>
                      <a:pt x="13" y="6"/>
                      <a:pt x="8" y="11"/>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4" name="Freeform 6249">
                <a:extLst>
                  <a:ext uri="{FF2B5EF4-FFF2-40B4-BE49-F238E27FC236}">
                    <a16:creationId xmlns:a16="http://schemas.microsoft.com/office/drawing/2014/main" id="{9B7DFE12-6419-4155-9ABE-E529669D8B63}"/>
                  </a:ext>
                </a:extLst>
              </p:cNvPr>
              <p:cNvSpPr>
                <a:spLocks/>
              </p:cNvSpPr>
              <p:nvPr/>
            </p:nvSpPr>
            <p:spPr bwMode="auto">
              <a:xfrm>
                <a:off x="2703" y="2325"/>
                <a:ext cx="35" cy="67"/>
              </a:xfrm>
              <a:custGeom>
                <a:avLst/>
                <a:gdLst>
                  <a:gd name="T0" fmla="*/ 61 w 62"/>
                  <a:gd name="T1" fmla="*/ 5 h 117"/>
                  <a:gd name="T2" fmla="*/ 51 w 62"/>
                  <a:gd name="T3" fmla="*/ 25 h 117"/>
                  <a:gd name="T4" fmla="*/ 48 w 62"/>
                  <a:gd name="T5" fmla="*/ 29 h 117"/>
                  <a:gd name="T6" fmla="*/ 29 w 62"/>
                  <a:gd name="T7" fmla="*/ 67 h 117"/>
                  <a:gd name="T8" fmla="*/ 0 w 62"/>
                  <a:gd name="T9" fmla="*/ 117 h 117"/>
                  <a:gd name="T10" fmla="*/ 33 w 62"/>
                  <a:gd name="T11" fmla="*/ 59 h 117"/>
                  <a:gd name="T12" fmla="*/ 60 w 62"/>
                  <a:gd name="T13" fmla="*/ 2 h 117"/>
                  <a:gd name="T14" fmla="*/ 61 w 62"/>
                  <a:gd name="T15" fmla="*/ 5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17">
                    <a:moveTo>
                      <a:pt x="61" y="5"/>
                    </a:moveTo>
                    <a:cubicBezTo>
                      <a:pt x="55" y="18"/>
                      <a:pt x="53" y="17"/>
                      <a:pt x="51" y="25"/>
                    </a:cubicBezTo>
                    <a:cubicBezTo>
                      <a:pt x="49" y="29"/>
                      <a:pt x="49" y="28"/>
                      <a:pt x="48" y="29"/>
                    </a:cubicBezTo>
                    <a:cubicBezTo>
                      <a:pt x="44" y="40"/>
                      <a:pt x="37" y="53"/>
                      <a:pt x="29" y="67"/>
                    </a:cubicBezTo>
                    <a:cubicBezTo>
                      <a:pt x="22" y="82"/>
                      <a:pt x="12" y="98"/>
                      <a:pt x="0" y="117"/>
                    </a:cubicBezTo>
                    <a:cubicBezTo>
                      <a:pt x="11" y="97"/>
                      <a:pt x="22" y="78"/>
                      <a:pt x="33" y="59"/>
                    </a:cubicBezTo>
                    <a:cubicBezTo>
                      <a:pt x="43" y="39"/>
                      <a:pt x="53" y="20"/>
                      <a:pt x="60" y="2"/>
                    </a:cubicBezTo>
                    <a:cubicBezTo>
                      <a:pt x="62" y="0"/>
                      <a:pt x="60" y="4"/>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5" name="Freeform 6250">
                <a:extLst>
                  <a:ext uri="{FF2B5EF4-FFF2-40B4-BE49-F238E27FC236}">
                    <a16:creationId xmlns:a16="http://schemas.microsoft.com/office/drawing/2014/main" id="{2B2E2F70-16EF-47BF-94A9-C486875F725D}"/>
                  </a:ext>
                </a:extLst>
              </p:cNvPr>
              <p:cNvSpPr>
                <a:spLocks/>
              </p:cNvSpPr>
              <p:nvPr/>
            </p:nvSpPr>
            <p:spPr bwMode="auto">
              <a:xfrm>
                <a:off x="2558" y="2535"/>
                <a:ext cx="12" cy="9"/>
              </a:xfrm>
              <a:custGeom>
                <a:avLst/>
                <a:gdLst>
                  <a:gd name="T0" fmla="*/ 0 w 22"/>
                  <a:gd name="T1" fmla="*/ 16 h 16"/>
                  <a:gd name="T2" fmla="*/ 22 w 22"/>
                  <a:gd name="T3" fmla="*/ 0 h 16"/>
                  <a:gd name="T4" fmla="*/ 0 w 22"/>
                  <a:gd name="T5" fmla="*/ 16 h 16"/>
                </a:gdLst>
                <a:ahLst/>
                <a:cxnLst>
                  <a:cxn ang="0">
                    <a:pos x="T0" y="T1"/>
                  </a:cxn>
                  <a:cxn ang="0">
                    <a:pos x="T2" y="T3"/>
                  </a:cxn>
                  <a:cxn ang="0">
                    <a:pos x="T4" y="T5"/>
                  </a:cxn>
                </a:cxnLst>
                <a:rect l="0" t="0" r="r" b="b"/>
                <a:pathLst>
                  <a:path w="22" h="16">
                    <a:moveTo>
                      <a:pt x="0" y="16"/>
                    </a:moveTo>
                    <a:cubicBezTo>
                      <a:pt x="5" y="11"/>
                      <a:pt x="13" y="6"/>
                      <a:pt x="22" y="0"/>
                    </a:cubicBezTo>
                    <a:cubicBezTo>
                      <a:pt x="18" y="4"/>
                      <a:pt x="4" y="14"/>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6" name="Freeform 6251">
                <a:extLst>
                  <a:ext uri="{FF2B5EF4-FFF2-40B4-BE49-F238E27FC236}">
                    <a16:creationId xmlns:a16="http://schemas.microsoft.com/office/drawing/2014/main" id="{728C10A3-2C1B-4BE4-BD53-B327D9A8962C}"/>
                  </a:ext>
                </a:extLst>
              </p:cNvPr>
              <p:cNvSpPr>
                <a:spLocks/>
              </p:cNvSpPr>
              <p:nvPr/>
            </p:nvSpPr>
            <p:spPr bwMode="auto">
              <a:xfrm>
                <a:off x="2701" y="1856"/>
                <a:ext cx="10" cy="17"/>
              </a:xfrm>
              <a:custGeom>
                <a:avLst/>
                <a:gdLst>
                  <a:gd name="T0" fmla="*/ 19 w 19"/>
                  <a:gd name="T1" fmla="*/ 30 h 30"/>
                  <a:gd name="T2" fmla="*/ 0 w 19"/>
                  <a:gd name="T3" fmla="*/ 0 h 30"/>
                  <a:gd name="T4" fmla="*/ 9 w 19"/>
                  <a:gd name="T5" fmla="*/ 12 h 30"/>
                  <a:gd name="T6" fmla="*/ 19 w 19"/>
                  <a:gd name="T7" fmla="*/ 30 h 30"/>
                </a:gdLst>
                <a:ahLst/>
                <a:cxnLst>
                  <a:cxn ang="0">
                    <a:pos x="T0" y="T1"/>
                  </a:cxn>
                  <a:cxn ang="0">
                    <a:pos x="T2" y="T3"/>
                  </a:cxn>
                  <a:cxn ang="0">
                    <a:pos x="T4" y="T5"/>
                  </a:cxn>
                  <a:cxn ang="0">
                    <a:pos x="T6" y="T7"/>
                  </a:cxn>
                </a:cxnLst>
                <a:rect l="0" t="0" r="r" b="b"/>
                <a:pathLst>
                  <a:path w="19" h="30">
                    <a:moveTo>
                      <a:pt x="19" y="30"/>
                    </a:moveTo>
                    <a:cubicBezTo>
                      <a:pt x="11" y="18"/>
                      <a:pt x="8" y="12"/>
                      <a:pt x="0" y="0"/>
                    </a:cubicBezTo>
                    <a:cubicBezTo>
                      <a:pt x="2" y="1"/>
                      <a:pt x="5" y="6"/>
                      <a:pt x="9" y="12"/>
                    </a:cubicBezTo>
                    <a:cubicBezTo>
                      <a:pt x="13" y="18"/>
                      <a:pt x="17" y="25"/>
                      <a:pt x="1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7" name="Freeform 6252">
                <a:extLst>
                  <a:ext uri="{FF2B5EF4-FFF2-40B4-BE49-F238E27FC236}">
                    <a16:creationId xmlns:a16="http://schemas.microsoft.com/office/drawing/2014/main" id="{9476CB9D-99C0-40E3-9392-C2F27AB876D3}"/>
                  </a:ext>
                </a:extLst>
              </p:cNvPr>
              <p:cNvSpPr>
                <a:spLocks/>
              </p:cNvSpPr>
              <p:nvPr/>
            </p:nvSpPr>
            <p:spPr bwMode="auto">
              <a:xfrm>
                <a:off x="2770" y="2027"/>
                <a:ext cx="6" cy="41"/>
              </a:xfrm>
              <a:custGeom>
                <a:avLst/>
                <a:gdLst>
                  <a:gd name="T0" fmla="*/ 4 w 11"/>
                  <a:gd name="T1" fmla="*/ 26 h 71"/>
                  <a:gd name="T2" fmla="*/ 2 w 11"/>
                  <a:gd name="T3" fmla="*/ 27 h 71"/>
                  <a:gd name="T4" fmla="*/ 0 w 11"/>
                  <a:gd name="T5" fmla="*/ 0 h 71"/>
                  <a:gd name="T6" fmla="*/ 6 w 11"/>
                  <a:gd name="T7" fmla="*/ 34 h 71"/>
                  <a:gd name="T8" fmla="*/ 11 w 11"/>
                  <a:gd name="T9" fmla="*/ 65 h 71"/>
                  <a:gd name="T10" fmla="*/ 11 w 11"/>
                  <a:gd name="T11" fmla="*/ 69 h 71"/>
                  <a:gd name="T12" fmla="*/ 8 w 11"/>
                  <a:gd name="T13" fmla="*/ 60 h 71"/>
                  <a:gd name="T14" fmla="*/ 6 w 11"/>
                  <a:gd name="T15" fmla="*/ 45 h 71"/>
                  <a:gd name="T16" fmla="*/ 4 w 11"/>
                  <a:gd name="T17" fmla="*/ 2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71">
                    <a:moveTo>
                      <a:pt x="4" y="26"/>
                    </a:moveTo>
                    <a:cubicBezTo>
                      <a:pt x="5" y="38"/>
                      <a:pt x="5" y="37"/>
                      <a:pt x="2" y="27"/>
                    </a:cubicBezTo>
                    <a:cubicBezTo>
                      <a:pt x="3" y="20"/>
                      <a:pt x="2" y="16"/>
                      <a:pt x="0" y="0"/>
                    </a:cubicBezTo>
                    <a:cubicBezTo>
                      <a:pt x="2" y="10"/>
                      <a:pt x="4" y="22"/>
                      <a:pt x="6" y="34"/>
                    </a:cubicBezTo>
                    <a:cubicBezTo>
                      <a:pt x="8" y="45"/>
                      <a:pt x="9" y="56"/>
                      <a:pt x="11" y="65"/>
                    </a:cubicBezTo>
                    <a:cubicBezTo>
                      <a:pt x="11" y="64"/>
                      <a:pt x="11" y="66"/>
                      <a:pt x="11" y="69"/>
                    </a:cubicBezTo>
                    <a:cubicBezTo>
                      <a:pt x="10" y="71"/>
                      <a:pt x="9" y="55"/>
                      <a:pt x="8" y="60"/>
                    </a:cubicBezTo>
                    <a:cubicBezTo>
                      <a:pt x="7" y="54"/>
                      <a:pt x="7" y="42"/>
                      <a:pt x="6" y="45"/>
                    </a:cubicBezTo>
                    <a:cubicBezTo>
                      <a:pt x="5" y="38"/>
                      <a:pt x="6" y="37"/>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8" name="Freeform 6253">
                <a:extLst>
                  <a:ext uri="{FF2B5EF4-FFF2-40B4-BE49-F238E27FC236}">
                    <a16:creationId xmlns:a16="http://schemas.microsoft.com/office/drawing/2014/main" id="{D7998029-6AE1-4852-BC28-052AF310F157}"/>
                  </a:ext>
                </a:extLst>
              </p:cNvPr>
              <p:cNvSpPr>
                <a:spLocks/>
              </p:cNvSpPr>
              <p:nvPr/>
            </p:nvSpPr>
            <p:spPr bwMode="auto">
              <a:xfrm>
                <a:off x="2338" y="2626"/>
                <a:ext cx="14" cy="3"/>
              </a:xfrm>
              <a:custGeom>
                <a:avLst/>
                <a:gdLst>
                  <a:gd name="T0" fmla="*/ 22 w 25"/>
                  <a:gd name="T1" fmla="*/ 1 h 4"/>
                  <a:gd name="T2" fmla="*/ 3 w 25"/>
                  <a:gd name="T3" fmla="*/ 4 h 4"/>
                  <a:gd name="T4" fmla="*/ 12 w 25"/>
                  <a:gd name="T5" fmla="*/ 2 h 4"/>
                  <a:gd name="T6" fmla="*/ 22 w 25"/>
                  <a:gd name="T7" fmla="*/ 1 h 4"/>
                </a:gdLst>
                <a:ahLst/>
                <a:cxnLst>
                  <a:cxn ang="0">
                    <a:pos x="T0" y="T1"/>
                  </a:cxn>
                  <a:cxn ang="0">
                    <a:pos x="T2" y="T3"/>
                  </a:cxn>
                  <a:cxn ang="0">
                    <a:pos x="T4" y="T5"/>
                  </a:cxn>
                  <a:cxn ang="0">
                    <a:pos x="T6" y="T7"/>
                  </a:cxn>
                </a:cxnLst>
                <a:rect l="0" t="0" r="r" b="b"/>
                <a:pathLst>
                  <a:path w="25" h="4">
                    <a:moveTo>
                      <a:pt x="22" y="1"/>
                    </a:moveTo>
                    <a:cubicBezTo>
                      <a:pt x="16" y="2"/>
                      <a:pt x="10" y="3"/>
                      <a:pt x="3" y="4"/>
                    </a:cubicBezTo>
                    <a:cubicBezTo>
                      <a:pt x="0" y="4"/>
                      <a:pt x="6" y="3"/>
                      <a:pt x="12" y="2"/>
                    </a:cubicBezTo>
                    <a:cubicBezTo>
                      <a:pt x="18" y="1"/>
                      <a:pt x="25"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9" name="Freeform 6254">
                <a:extLst>
                  <a:ext uri="{FF2B5EF4-FFF2-40B4-BE49-F238E27FC236}">
                    <a16:creationId xmlns:a16="http://schemas.microsoft.com/office/drawing/2014/main" id="{8FB400BF-A28D-415F-A575-6BA0CB6BF25B}"/>
                  </a:ext>
                </a:extLst>
              </p:cNvPr>
              <p:cNvSpPr>
                <a:spLocks/>
              </p:cNvSpPr>
              <p:nvPr/>
            </p:nvSpPr>
            <p:spPr bwMode="auto">
              <a:xfrm>
                <a:off x="2260" y="2633"/>
                <a:ext cx="18" cy="1"/>
              </a:xfrm>
              <a:custGeom>
                <a:avLst/>
                <a:gdLst>
                  <a:gd name="T0" fmla="*/ 32 w 32"/>
                  <a:gd name="T1" fmla="*/ 0 h 2"/>
                  <a:gd name="T2" fmla="*/ 2 w 32"/>
                  <a:gd name="T3" fmla="*/ 1 h 2"/>
                  <a:gd name="T4" fmla="*/ 14 w 32"/>
                  <a:gd name="T5" fmla="*/ 0 h 2"/>
                  <a:gd name="T6" fmla="*/ 32 w 32"/>
                  <a:gd name="T7" fmla="*/ 0 h 2"/>
                </a:gdLst>
                <a:ahLst/>
                <a:cxnLst>
                  <a:cxn ang="0">
                    <a:pos x="T0" y="T1"/>
                  </a:cxn>
                  <a:cxn ang="0">
                    <a:pos x="T2" y="T3"/>
                  </a:cxn>
                  <a:cxn ang="0">
                    <a:pos x="T4" y="T5"/>
                  </a:cxn>
                  <a:cxn ang="0">
                    <a:pos x="T6" y="T7"/>
                  </a:cxn>
                </a:cxnLst>
                <a:rect l="0" t="0" r="r" b="b"/>
                <a:pathLst>
                  <a:path w="32" h="2">
                    <a:moveTo>
                      <a:pt x="32" y="0"/>
                    </a:moveTo>
                    <a:cubicBezTo>
                      <a:pt x="26" y="2"/>
                      <a:pt x="12" y="0"/>
                      <a:pt x="2" y="1"/>
                    </a:cubicBezTo>
                    <a:cubicBezTo>
                      <a:pt x="0" y="0"/>
                      <a:pt x="6" y="0"/>
                      <a:pt x="14" y="0"/>
                    </a:cubicBezTo>
                    <a:cubicBezTo>
                      <a:pt x="22" y="0"/>
                      <a:pt x="30"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0" name="Freeform 6255">
                <a:extLst>
                  <a:ext uri="{FF2B5EF4-FFF2-40B4-BE49-F238E27FC236}">
                    <a16:creationId xmlns:a16="http://schemas.microsoft.com/office/drawing/2014/main" id="{C5A1433C-CEBF-401B-907B-37872D348E22}"/>
                  </a:ext>
                </a:extLst>
              </p:cNvPr>
              <p:cNvSpPr>
                <a:spLocks/>
              </p:cNvSpPr>
              <p:nvPr/>
            </p:nvSpPr>
            <p:spPr bwMode="auto">
              <a:xfrm>
                <a:off x="2519" y="2546"/>
                <a:ext cx="34" cy="19"/>
              </a:xfrm>
              <a:custGeom>
                <a:avLst/>
                <a:gdLst>
                  <a:gd name="T0" fmla="*/ 42 w 59"/>
                  <a:gd name="T1" fmla="*/ 6 h 34"/>
                  <a:gd name="T2" fmla="*/ 46 w 59"/>
                  <a:gd name="T3" fmla="*/ 5 h 34"/>
                  <a:gd name="T4" fmla="*/ 32 w 59"/>
                  <a:gd name="T5" fmla="*/ 15 h 34"/>
                  <a:gd name="T6" fmla="*/ 12 w 59"/>
                  <a:gd name="T7" fmla="*/ 27 h 34"/>
                  <a:gd name="T8" fmla="*/ 37 w 59"/>
                  <a:gd name="T9" fmla="*/ 13 h 34"/>
                  <a:gd name="T10" fmla="*/ 59 w 59"/>
                  <a:gd name="T11" fmla="*/ 0 h 34"/>
                  <a:gd name="T12" fmla="*/ 37 w 59"/>
                  <a:gd name="T13" fmla="*/ 14 h 34"/>
                  <a:gd name="T14" fmla="*/ 4 w 59"/>
                  <a:gd name="T15" fmla="*/ 34 h 34"/>
                  <a:gd name="T16" fmla="*/ 7 w 59"/>
                  <a:gd name="T17" fmla="*/ 28 h 34"/>
                  <a:gd name="T18" fmla="*/ 19 w 59"/>
                  <a:gd name="T19" fmla="*/ 23 h 34"/>
                  <a:gd name="T20" fmla="*/ 42 w 59"/>
                  <a:gd name="T21"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4">
                    <a:moveTo>
                      <a:pt x="42" y="6"/>
                    </a:moveTo>
                    <a:cubicBezTo>
                      <a:pt x="44" y="5"/>
                      <a:pt x="46" y="4"/>
                      <a:pt x="46" y="5"/>
                    </a:cubicBezTo>
                    <a:cubicBezTo>
                      <a:pt x="39" y="9"/>
                      <a:pt x="36" y="12"/>
                      <a:pt x="32" y="15"/>
                    </a:cubicBezTo>
                    <a:cubicBezTo>
                      <a:pt x="28" y="18"/>
                      <a:pt x="23" y="21"/>
                      <a:pt x="12" y="27"/>
                    </a:cubicBezTo>
                    <a:cubicBezTo>
                      <a:pt x="23" y="22"/>
                      <a:pt x="30" y="18"/>
                      <a:pt x="37" y="13"/>
                    </a:cubicBezTo>
                    <a:cubicBezTo>
                      <a:pt x="44" y="9"/>
                      <a:pt x="50" y="4"/>
                      <a:pt x="59" y="0"/>
                    </a:cubicBezTo>
                    <a:cubicBezTo>
                      <a:pt x="51" y="5"/>
                      <a:pt x="45" y="9"/>
                      <a:pt x="37" y="14"/>
                    </a:cubicBezTo>
                    <a:cubicBezTo>
                      <a:pt x="29" y="19"/>
                      <a:pt x="19" y="25"/>
                      <a:pt x="4" y="34"/>
                    </a:cubicBezTo>
                    <a:cubicBezTo>
                      <a:pt x="0" y="34"/>
                      <a:pt x="13" y="27"/>
                      <a:pt x="7" y="28"/>
                    </a:cubicBezTo>
                    <a:cubicBezTo>
                      <a:pt x="13" y="25"/>
                      <a:pt x="11" y="28"/>
                      <a:pt x="19" y="23"/>
                    </a:cubicBezTo>
                    <a:cubicBezTo>
                      <a:pt x="20" y="20"/>
                      <a:pt x="30" y="14"/>
                      <a:pt x="4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1" name="Freeform 6256">
                <a:extLst>
                  <a:ext uri="{FF2B5EF4-FFF2-40B4-BE49-F238E27FC236}">
                    <a16:creationId xmlns:a16="http://schemas.microsoft.com/office/drawing/2014/main" id="{01BBC726-B509-4C22-AE51-B7857E8B7804}"/>
                  </a:ext>
                </a:extLst>
              </p:cNvPr>
              <p:cNvSpPr>
                <a:spLocks/>
              </p:cNvSpPr>
              <p:nvPr/>
            </p:nvSpPr>
            <p:spPr bwMode="auto">
              <a:xfrm>
                <a:off x="2716" y="2359"/>
                <a:ext cx="4" cy="6"/>
              </a:xfrm>
              <a:custGeom>
                <a:avLst/>
                <a:gdLst>
                  <a:gd name="T0" fmla="*/ 8 w 8"/>
                  <a:gd name="T1" fmla="*/ 0 h 11"/>
                  <a:gd name="T2" fmla="*/ 3 w 8"/>
                  <a:gd name="T3" fmla="*/ 10 h 11"/>
                  <a:gd name="T4" fmla="*/ 1 w 8"/>
                  <a:gd name="T5" fmla="*/ 10 h 11"/>
                  <a:gd name="T6" fmla="*/ 2 w 8"/>
                  <a:gd name="T7" fmla="*/ 7 h 11"/>
                  <a:gd name="T8" fmla="*/ 6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8" y="0"/>
                    </a:moveTo>
                    <a:cubicBezTo>
                      <a:pt x="3" y="10"/>
                      <a:pt x="3" y="10"/>
                      <a:pt x="3" y="10"/>
                    </a:cubicBezTo>
                    <a:cubicBezTo>
                      <a:pt x="2" y="11"/>
                      <a:pt x="4" y="5"/>
                      <a:pt x="1" y="10"/>
                    </a:cubicBezTo>
                    <a:cubicBezTo>
                      <a:pt x="0" y="11"/>
                      <a:pt x="1" y="9"/>
                      <a:pt x="2" y="7"/>
                    </a:cubicBezTo>
                    <a:cubicBezTo>
                      <a:pt x="6" y="0"/>
                      <a:pt x="6" y="0"/>
                      <a:pt x="6" y="0"/>
                    </a:cubicBezTo>
                    <a:cubicBezTo>
                      <a:pt x="4" y="6"/>
                      <a:pt x="7"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2" name="Freeform 6257">
                <a:extLst>
                  <a:ext uri="{FF2B5EF4-FFF2-40B4-BE49-F238E27FC236}">
                    <a16:creationId xmlns:a16="http://schemas.microsoft.com/office/drawing/2014/main" id="{4F2C73B2-43AE-471F-8824-1109BE30532C}"/>
                  </a:ext>
                </a:extLst>
              </p:cNvPr>
              <p:cNvSpPr>
                <a:spLocks/>
              </p:cNvSpPr>
              <p:nvPr/>
            </p:nvSpPr>
            <p:spPr bwMode="auto">
              <a:xfrm>
                <a:off x="2492" y="2574"/>
                <a:ext cx="12" cy="6"/>
              </a:xfrm>
              <a:custGeom>
                <a:avLst/>
                <a:gdLst>
                  <a:gd name="T0" fmla="*/ 5 w 21"/>
                  <a:gd name="T1" fmla="*/ 10 h 12"/>
                  <a:gd name="T2" fmla="*/ 0 w 21"/>
                  <a:gd name="T3" fmla="*/ 11 h 12"/>
                  <a:gd name="T4" fmla="*/ 21 w 21"/>
                  <a:gd name="T5" fmla="*/ 0 h 12"/>
                  <a:gd name="T6" fmla="*/ 5 w 21"/>
                  <a:gd name="T7" fmla="*/ 10 h 12"/>
                </a:gdLst>
                <a:ahLst/>
                <a:cxnLst>
                  <a:cxn ang="0">
                    <a:pos x="T0" y="T1"/>
                  </a:cxn>
                  <a:cxn ang="0">
                    <a:pos x="T2" y="T3"/>
                  </a:cxn>
                  <a:cxn ang="0">
                    <a:pos x="T4" y="T5"/>
                  </a:cxn>
                  <a:cxn ang="0">
                    <a:pos x="T6" y="T7"/>
                  </a:cxn>
                </a:cxnLst>
                <a:rect l="0" t="0" r="r" b="b"/>
                <a:pathLst>
                  <a:path w="21" h="12">
                    <a:moveTo>
                      <a:pt x="5" y="10"/>
                    </a:moveTo>
                    <a:cubicBezTo>
                      <a:pt x="1" y="12"/>
                      <a:pt x="1" y="11"/>
                      <a:pt x="0" y="11"/>
                    </a:cubicBezTo>
                    <a:cubicBezTo>
                      <a:pt x="7" y="7"/>
                      <a:pt x="14" y="4"/>
                      <a:pt x="21" y="0"/>
                    </a:cubicBezTo>
                    <a:cubicBezTo>
                      <a:pt x="20" y="3"/>
                      <a:pt x="8" y="6"/>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3" name="Freeform 6258">
                <a:extLst>
                  <a:ext uri="{FF2B5EF4-FFF2-40B4-BE49-F238E27FC236}">
                    <a16:creationId xmlns:a16="http://schemas.microsoft.com/office/drawing/2014/main" id="{84FFE56F-5BB9-49DD-8C19-092FFBC18C17}"/>
                  </a:ext>
                </a:extLst>
              </p:cNvPr>
              <p:cNvSpPr>
                <a:spLocks/>
              </p:cNvSpPr>
              <p:nvPr/>
            </p:nvSpPr>
            <p:spPr bwMode="auto">
              <a:xfrm>
                <a:off x="2698" y="2385"/>
                <a:ext cx="7" cy="13"/>
              </a:xfrm>
              <a:custGeom>
                <a:avLst/>
                <a:gdLst>
                  <a:gd name="T0" fmla="*/ 8 w 12"/>
                  <a:gd name="T1" fmla="*/ 9 h 22"/>
                  <a:gd name="T2" fmla="*/ 0 w 12"/>
                  <a:gd name="T3" fmla="*/ 22 h 22"/>
                  <a:gd name="T4" fmla="*/ 6 w 12"/>
                  <a:gd name="T5" fmla="*/ 9 h 22"/>
                  <a:gd name="T6" fmla="*/ 8 w 12"/>
                  <a:gd name="T7" fmla="*/ 9 h 22"/>
                </a:gdLst>
                <a:ahLst/>
                <a:cxnLst>
                  <a:cxn ang="0">
                    <a:pos x="T0" y="T1"/>
                  </a:cxn>
                  <a:cxn ang="0">
                    <a:pos x="T2" y="T3"/>
                  </a:cxn>
                  <a:cxn ang="0">
                    <a:pos x="T4" y="T5"/>
                  </a:cxn>
                  <a:cxn ang="0">
                    <a:pos x="T6" y="T7"/>
                  </a:cxn>
                </a:cxnLst>
                <a:rect l="0" t="0" r="r" b="b"/>
                <a:pathLst>
                  <a:path w="12" h="22">
                    <a:moveTo>
                      <a:pt x="8" y="9"/>
                    </a:moveTo>
                    <a:cubicBezTo>
                      <a:pt x="5" y="14"/>
                      <a:pt x="3" y="18"/>
                      <a:pt x="0" y="22"/>
                    </a:cubicBezTo>
                    <a:cubicBezTo>
                      <a:pt x="1" y="19"/>
                      <a:pt x="4" y="13"/>
                      <a:pt x="6" y="9"/>
                    </a:cubicBezTo>
                    <a:cubicBezTo>
                      <a:pt x="12" y="0"/>
                      <a:pt x="5" y="12"/>
                      <a:pt x="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4" name="Freeform 6259">
                <a:extLst>
                  <a:ext uri="{FF2B5EF4-FFF2-40B4-BE49-F238E27FC236}">
                    <a16:creationId xmlns:a16="http://schemas.microsoft.com/office/drawing/2014/main" id="{EA457250-F4DE-44F5-A9FB-FCA8B281E84C}"/>
                  </a:ext>
                </a:extLst>
              </p:cNvPr>
              <p:cNvSpPr>
                <a:spLocks/>
              </p:cNvSpPr>
              <p:nvPr/>
            </p:nvSpPr>
            <p:spPr bwMode="auto">
              <a:xfrm>
                <a:off x="2376" y="2605"/>
                <a:ext cx="56" cy="11"/>
              </a:xfrm>
              <a:custGeom>
                <a:avLst/>
                <a:gdLst>
                  <a:gd name="T0" fmla="*/ 99 w 99"/>
                  <a:gd name="T1" fmla="*/ 0 h 20"/>
                  <a:gd name="T2" fmla="*/ 81 w 99"/>
                  <a:gd name="T3" fmla="*/ 6 h 20"/>
                  <a:gd name="T4" fmla="*/ 79 w 99"/>
                  <a:gd name="T5" fmla="*/ 5 h 20"/>
                  <a:gd name="T6" fmla="*/ 52 w 99"/>
                  <a:gd name="T7" fmla="*/ 13 h 20"/>
                  <a:gd name="T8" fmla="*/ 28 w 99"/>
                  <a:gd name="T9" fmla="*/ 19 h 20"/>
                  <a:gd name="T10" fmla="*/ 30 w 99"/>
                  <a:gd name="T11" fmla="*/ 13 h 20"/>
                  <a:gd name="T12" fmla="*/ 5 w 99"/>
                  <a:gd name="T13" fmla="*/ 20 h 20"/>
                  <a:gd name="T14" fmla="*/ 26 w 99"/>
                  <a:gd name="T15" fmla="*/ 14 h 20"/>
                  <a:gd name="T16" fmla="*/ 23 w 99"/>
                  <a:gd name="T17" fmla="*/ 11 h 20"/>
                  <a:gd name="T18" fmla="*/ 45 w 99"/>
                  <a:gd name="T19" fmla="*/ 9 h 20"/>
                  <a:gd name="T20" fmla="*/ 41 w 99"/>
                  <a:gd name="T21" fmla="*/ 14 h 20"/>
                  <a:gd name="T22" fmla="*/ 71 w 99"/>
                  <a:gd name="T23" fmla="*/ 6 h 20"/>
                  <a:gd name="T24" fmla="*/ 70 w 99"/>
                  <a:gd name="T25" fmla="*/ 5 h 20"/>
                  <a:gd name="T26" fmla="*/ 64 w 99"/>
                  <a:gd name="T27" fmla="*/ 5 h 20"/>
                  <a:gd name="T28" fmla="*/ 99 w 99"/>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9" h="20">
                    <a:moveTo>
                      <a:pt x="99" y="0"/>
                    </a:moveTo>
                    <a:cubicBezTo>
                      <a:pt x="93" y="2"/>
                      <a:pt x="87" y="4"/>
                      <a:pt x="81" y="6"/>
                    </a:cubicBezTo>
                    <a:cubicBezTo>
                      <a:pt x="79" y="5"/>
                      <a:pt x="86" y="3"/>
                      <a:pt x="79" y="5"/>
                    </a:cubicBezTo>
                    <a:cubicBezTo>
                      <a:pt x="68" y="8"/>
                      <a:pt x="60" y="11"/>
                      <a:pt x="52" y="13"/>
                    </a:cubicBezTo>
                    <a:cubicBezTo>
                      <a:pt x="44" y="15"/>
                      <a:pt x="37" y="17"/>
                      <a:pt x="28" y="19"/>
                    </a:cubicBezTo>
                    <a:cubicBezTo>
                      <a:pt x="41" y="15"/>
                      <a:pt x="36" y="15"/>
                      <a:pt x="30" y="13"/>
                    </a:cubicBezTo>
                    <a:cubicBezTo>
                      <a:pt x="18" y="16"/>
                      <a:pt x="18" y="17"/>
                      <a:pt x="5" y="20"/>
                    </a:cubicBezTo>
                    <a:cubicBezTo>
                      <a:pt x="0" y="19"/>
                      <a:pt x="19" y="16"/>
                      <a:pt x="26" y="14"/>
                    </a:cubicBezTo>
                    <a:cubicBezTo>
                      <a:pt x="32" y="12"/>
                      <a:pt x="21" y="13"/>
                      <a:pt x="23" y="11"/>
                    </a:cubicBezTo>
                    <a:cubicBezTo>
                      <a:pt x="38" y="7"/>
                      <a:pt x="26" y="15"/>
                      <a:pt x="45" y="9"/>
                    </a:cubicBezTo>
                    <a:cubicBezTo>
                      <a:pt x="44" y="12"/>
                      <a:pt x="49" y="11"/>
                      <a:pt x="41" y="14"/>
                    </a:cubicBezTo>
                    <a:cubicBezTo>
                      <a:pt x="45" y="15"/>
                      <a:pt x="62" y="9"/>
                      <a:pt x="71" y="6"/>
                    </a:cubicBezTo>
                    <a:cubicBezTo>
                      <a:pt x="68" y="7"/>
                      <a:pt x="66" y="7"/>
                      <a:pt x="70" y="5"/>
                    </a:cubicBezTo>
                    <a:cubicBezTo>
                      <a:pt x="52" y="10"/>
                      <a:pt x="71" y="4"/>
                      <a:pt x="64" y="5"/>
                    </a:cubicBezTo>
                    <a:cubicBezTo>
                      <a:pt x="77" y="3"/>
                      <a:pt x="86" y="2"/>
                      <a:pt x="9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5" name="Freeform 6260">
                <a:extLst>
                  <a:ext uri="{FF2B5EF4-FFF2-40B4-BE49-F238E27FC236}">
                    <a16:creationId xmlns:a16="http://schemas.microsoft.com/office/drawing/2014/main" id="{1F53FFE3-8BB4-428C-B414-D7F7BBB038E2}"/>
                  </a:ext>
                </a:extLst>
              </p:cNvPr>
              <p:cNvSpPr>
                <a:spLocks/>
              </p:cNvSpPr>
              <p:nvPr/>
            </p:nvSpPr>
            <p:spPr bwMode="auto">
              <a:xfrm>
                <a:off x="2771" y="2187"/>
                <a:ext cx="3" cy="15"/>
              </a:xfrm>
              <a:custGeom>
                <a:avLst/>
                <a:gdLst>
                  <a:gd name="T0" fmla="*/ 4 w 5"/>
                  <a:gd name="T1" fmla="*/ 15 h 27"/>
                  <a:gd name="T2" fmla="*/ 0 w 5"/>
                  <a:gd name="T3" fmla="*/ 23 h 27"/>
                  <a:gd name="T4" fmla="*/ 4 w 5"/>
                  <a:gd name="T5" fmla="*/ 1 h 27"/>
                  <a:gd name="T6" fmla="*/ 2 w 5"/>
                  <a:gd name="T7" fmla="*/ 19 h 27"/>
                  <a:gd name="T8" fmla="*/ 4 w 5"/>
                  <a:gd name="T9" fmla="*/ 15 h 27"/>
                </a:gdLst>
                <a:ahLst/>
                <a:cxnLst>
                  <a:cxn ang="0">
                    <a:pos x="T0" y="T1"/>
                  </a:cxn>
                  <a:cxn ang="0">
                    <a:pos x="T2" y="T3"/>
                  </a:cxn>
                  <a:cxn ang="0">
                    <a:pos x="T4" y="T5"/>
                  </a:cxn>
                  <a:cxn ang="0">
                    <a:pos x="T6" y="T7"/>
                  </a:cxn>
                  <a:cxn ang="0">
                    <a:pos x="T8" y="T9"/>
                  </a:cxn>
                </a:cxnLst>
                <a:rect l="0" t="0" r="r" b="b"/>
                <a:pathLst>
                  <a:path w="5" h="27">
                    <a:moveTo>
                      <a:pt x="4" y="15"/>
                    </a:moveTo>
                    <a:cubicBezTo>
                      <a:pt x="3" y="27"/>
                      <a:pt x="1" y="21"/>
                      <a:pt x="0" y="23"/>
                    </a:cubicBezTo>
                    <a:cubicBezTo>
                      <a:pt x="2" y="12"/>
                      <a:pt x="3" y="10"/>
                      <a:pt x="4" y="1"/>
                    </a:cubicBezTo>
                    <a:cubicBezTo>
                      <a:pt x="5" y="0"/>
                      <a:pt x="2" y="14"/>
                      <a:pt x="2" y="19"/>
                    </a:cubicBezTo>
                    <a:cubicBezTo>
                      <a:pt x="3" y="17"/>
                      <a:pt x="3" y="15"/>
                      <a:pt x="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6" name="Freeform 6261">
                <a:extLst>
                  <a:ext uri="{FF2B5EF4-FFF2-40B4-BE49-F238E27FC236}">
                    <a16:creationId xmlns:a16="http://schemas.microsoft.com/office/drawing/2014/main" id="{D8C98FC4-3F6D-4903-A694-3F8BE3CC1F4F}"/>
                  </a:ext>
                </a:extLst>
              </p:cNvPr>
              <p:cNvSpPr>
                <a:spLocks/>
              </p:cNvSpPr>
              <p:nvPr/>
            </p:nvSpPr>
            <p:spPr bwMode="auto">
              <a:xfrm>
                <a:off x="2768" y="2212"/>
                <a:ext cx="2" cy="9"/>
              </a:xfrm>
              <a:custGeom>
                <a:avLst/>
                <a:gdLst>
                  <a:gd name="T0" fmla="*/ 4 w 4"/>
                  <a:gd name="T1" fmla="*/ 7 h 16"/>
                  <a:gd name="T2" fmla="*/ 0 w 4"/>
                  <a:gd name="T3" fmla="*/ 16 h 16"/>
                  <a:gd name="T4" fmla="*/ 4 w 4"/>
                  <a:gd name="T5" fmla="*/ 7 h 16"/>
                </a:gdLst>
                <a:ahLst/>
                <a:cxnLst>
                  <a:cxn ang="0">
                    <a:pos x="T0" y="T1"/>
                  </a:cxn>
                  <a:cxn ang="0">
                    <a:pos x="T2" y="T3"/>
                  </a:cxn>
                  <a:cxn ang="0">
                    <a:pos x="T4" y="T5"/>
                  </a:cxn>
                </a:cxnLst>
                <a:rect l="0" t="0" r="r" b="b"/>
                <a:pathLst>
                  <a:path w="4" h="16">
                    <a:moveTo>
                      <a:pt x="4" y="7"/>
                    </a:moveTo>
                    <a:cubicBezTo>
                      <a:pt x="2" y="13"/>
                      <a:pt x="1" y="16"/>
                      <a:pt x="0" y="16"/>
                    </a:cubicBezTo>
                    <a:cubicBezTo>
                      <a:pt x="2" y="0"/>
                      <a:pt x="4" y="3"/>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7" name="Freeform 6262">
                <a:extLst>
                  <a:ext uri="{FF2B5EF4-FFF2-40B4-BE49-F238E27FC236}">
                    <a16:creationId xmlns:a16="http://schemas.microsoft.com/office/drawing/2014/main" id="{0A9BF119-6166-4A9F-98E1-767D3DD017E2}"/>
                  </a:ext>
                </a:extLst>
              </p:cNvPr>
              <p:cNvSpPr>
                <a:spLocks/>
              </p:cNvSpPr>
              <p:nvPr/>
            </p:nvSpPr>
            <p:spPr bwMode="auto">
              <a:xfrm>
                <a:off x="2472" y="2569"/>
                <a:ext cx="34" cy="19"/>
              </a:xfrm>
              <a:custGeom>
                <a:avLst/>
                <a:gdLst>
                  <a:gd name="T0" fmla="*/ 11 w 60"/>
                  <a:gd name="T1" fmla="*/ 30 h 34"/>
                  <a:gd name="T2" fmla="*/ 27 w 60"/>
                  <a:gd name="T3" fmla="*/ 21 h 34"/>
                  <a:gd name="T4" fmla="*/ 31 w 60"/>
                  <a:gd name="T5" fmla="*/ 16 h 34"/>
                  <a:gd name="T6" fmla="*/ 43 w 60"/>
                  <a:gd name="T7" fmla="*/ 9 h 34"/>
                  <a:gd name="T8" fmla="*/ 60 w 60"/>
                  <a:gd name="T9" fmla="*/ 0 h 34"/>
                  <a:gd name="T10" fmla="*/ 40 w 60"/>
                  <a:gd name="T11" fmla="*/ 14 h 34"/>
                  <a:gd name="T12" fmla="*/ 11 w 60"/>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60" h="34">
                    <a:moveTo>
                      <a:pt x="11" y="30"/>
                    </a:moveTo>
                    <a:cubicBezTo>
                      <a:pt x="0" y="34"/>
                      <a:pt x="17" y="26"/>
                      <a:pt x="27" y="21"/>
                    </a:cubicBezTo>
                    <a:cubicBezTo>
                      <a:pt x="28" y="21"/>
                      <a:pt x="28" y="19"/>
                      <a:pt x="31" y="16"/>
                    </a:cubicBezTo>
                    <a:cubicBezTo>
                      <a:pt x="42" y="13"/>
                      <a:pt x="48" y="7"/>
                      <a:pt x="43" y="9"/>
                    </a:cubicBezTo>
                    <a:cubicBezTo>
                      <a:pt x="44" y="7"/>
                      <a:pt x="52" y="5"/>
                      <a:pt x="60" y="0"/>
                    </a:cubicBezTo>
                    <a:cubicBezTo>
                      <a:pt x="52" y="6"/>
                      <a:pt x="47" y="10"/>
                      <a:pt x="40" y="14"/>
                    </a:cubicBezTo>
                    <a:cubicBezTo>
                      <a:pt x="34" y="19"/>
                      <a:pt x="25" y="24"/>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8" name="Freeform 6263">
                <a:extLst>
                  <a:ext uri="{FF2B5EF4-FFF2-40B4-BE49-F238E27FC236}">
                    <a16:creationId xmlns:a16="http://schemas.microsoft.com/office/drawing/2014/main" id="{E3FCB6D7-BFE5-414A-B3E9-172370CA268D}"/>
                  </a:ext>
                </a:extLst>
              </p:cNvPr>
              <p:cNvSpPr>
                <a:spLocks/>
              </p:cNvSpPr>
              <p:nvPr/>
            </p:nvSpPr>
            <p:spPr bwMode="auto">
              <a:xfrm>
                <a:off x="2620" y="1762"/>
                <a:ext cx="8" cy="8"/>
              </a:xfrm>
              <a:custGeom>
                <a:avLst/>
                <a:gdLst>
                  <a:gd name="T0" fmla="*/ 15 w 15"/>
                  <a:gd name="T1" fmla="*/ 14 h 14"/>
                  <a:gd name="T2" fmla="*/ 0 w 15"/>
                  <a:gd name="T3" fmla="*/ 0 h 14"/>
                  <a:gd name="T4" fmla="*/ 15 w 15"/>
                  <a:gd name="T5" fmla="*/ 14 h 14"/>
                </a:gdLst>
                <a:ahLst/>
                <a:cxnLst>
                  <a:cxn ang="0">
                    <a:pos x="T0" y="T1"/>
                  </a:cxn>
                  <a:cxn ang="0">
                    <a:pos x="T2" y="T3"/>
                  </a:cxn>
                  <a:cxn ang="0">
                    <a:pos x="T4" y="T5"/>
                  </a:cxn>
                </a:cxnLst>
                <a:rect l="0" t="0" r="r" b="b"/>
                <a:pathLst>
                  <a:path w="15" h="14">
                    <a:moveTo>
                      <a:pt x="15" y="14"/>
                    </a:moveTo>
                    <a:cubicBezTo>
                      <a:pt x="13" y="13"/>
                      <a:pt x="4" y="6"/>
                      <a:pt x="0" y="0"/>
                    </a:cubicBezTo>
                    <a:cubicBezTo>
                      <a:pt x="3" y="1"/>
                      <a:pt x="8" y="8"/>
                      <a:pt x="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9" name="Freeform 6264">
                <a:extLst>
                  <a:ext uri="{FF2B5EF4-FFF2-40B4-BE49-F238E27FC236}">
                    <a16:creationId xmlns:a16="http://schemas.microsoft.com/office/drawing/2014/main" id="{6A397FB7-D220-40D8-B669-788E197CCACE}"/>
                  </a:ext>
                </a:extLst>
              </p:cNvPr>
              <p:cNvSpPr>
                <a:spLocks/>
              </p:cNvSpPr>
              <p:nvPr/>
            </p:nvSpPr>
            <p:spPr bwMode="auto">
              <a:xfrm>
                <a:off x="2629" y="1771"/>
                <a:ext cx="12" cy="12"/>
              </a:xfrm>
              <a:custGeom>
                <a:avLst/>
                <a:gdLst>
                  <a:gd name="T0" fmla="*/ 2 w 21"/>
                  <a:gd name="T1" fmla="*/ 1 h 21"/>
                  <a:gd name="T2" fmla="*/ 20 w 21"/>
                  <a:gd name="T3" fmla="*/ 19 h 21"/>
                  <a:gd name="T4" fmla="*/ 11 w 21"/>
                  <a:gd name="T5" fmla="*/ 11 h 21"/>
                  <a:gd name="T6" fmla="*/ 2 w 21"/>
                  <a:gd name="T7" fmla="*/ 1 h 21"/>
                </a:gdLst>
                <a:ahLst/>
                <a:cxnLst>
                  <a:cxn ang="0">
                    <a:pos x="T0" y="T1"/>
                  </a:cxn>
                  <a:cxn ang="0">
                    <a:pos x="T2" y="T3"/>
                  </a:cxn>
                  <a:cxn ang="0">
                    <a:pos x="T4" y="T5"/>
                  </a:cxn>
                  <a:cxn ang="0">
                    <a:pos x="T6" y="T7"/>
                  </a:cxn>
                </a:cxnLst>
                <a:rect l="0" t="0" r="r" b="b"/>
                <a:pathLst>
                  <a:path w="21" h="21">
                    <a:moveTo>
                      <a:pt x="2" y="1"/>
                    </a:moveTo>
                    <a:cubicBezTo>
                      <a:pt x="12" y="11"/>
                      <a:pt x="10" y="9"/>
                      <a:pt x="20" y="19"/>
                    </a:cubicBezTo>
                    <a:cubicBezTo>
                      <a:pt x="21" y="21"/>
                      <a:pt x="16" y="17"/>
                      <a:pt x="11" y="11"/>
                    </a:cubicBezTo>
                    <a:cubicBezTo>
                      <a:pt x="5" y="6"/>
                      <a:pt x="0"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0" name="Freeform 6265">
                <a:extLst>
                  <a:ext uri="{FF2B5EF4-FFF2-40B4-BE49-F238E27FC236}">
                    <a16:creationId xmlns:a16="http://schemas.microsoft.com/office/drawing/2014/main" id="{1EC80A5D-BB71-4701-9123-DECC12E20B98}"/>
                  </a:ext>
                </a:extLst>
              </p:cNvPr>
              <p:cNvSpPr>
                <a:spLocks/>
              </p:cNvSpPr>
              <p:nvPr/>
            </p:nvSpPr>
            <p:spPr bwMode="auto">
              <a:xfrm>
                <a:off x="2661" y="1805"/>
                <a:ext cx="20" cy="25"/>
              </a:xfrm>
              <a:custGeom>
                <a:avLst/>
                <a:gdLst>
                  <a:gd name="T0" fmla="*/ 35 w 35"/>
                  <a:gd name="T1" fmla="*/ 43 h 43"/>
                  <a:gd name="T2" fmla="*/ 12 w 35"/>
                  <a:gd name="T3" fmla="*/ 16 h 43"/>
                  <a:gd name="T4" fmla="*/ 1 w 35"/>
                  <a:gd name="T5" fmla="*/ 1 h 43"/>
                  <a:gd name="T6" fmla="*/ 3 w 35"/>
                  <a:gd name="T7" fmla="*/ 4 h 43"/>
                  <a:gd name="T8" fmla="*/ 35 w 35"/>
                  <a:gd name="T9" fmla="*/ 43 h 43"/>
                </a:gdLst>
                <a:ahLst/>
                <a:cxnLst>
                  <a:cxn ang="0">
                    <a:pos x="T0" y="T1"/>
                  </a:cxn>
                  <a:cxn ang="0">
                    <a:pos x="T2" y="T3"/>
                  </a:cxn>
                  <a:cxn ang="0">
                    <a:pos x="T4" y="T5"/>
                  </a:cxn>
                  <a:cxn ang="0">
                    <a:pos x="T6" y="T7"/>
                  </a:cxn>
                  <a:cxn ang="0">
                    <a:pos x="T8" y="T9"/>
                  </a:cxn>
                </a:cxnLst>
                <a:rect l="0" t="0" r="r" b="b"/>
                <a:pathLst>
                  <a:path w="35" h="43">
                    <a:moveTo>
                      <a:pt x="35" y="43"/>
                    </a:moveTo>
                    <a:cubicBezTo>
                      <a:pt x="30" y="40"/>
                      <a:pt x="20" y="25"/>
                      <a:pt x="12" y="16"/>
                    </a:cubicBezTo>
                    <a:cubicBezTo>
                      <a:pt x="1" y="1"/>
                      <a:pt x="1" y="1"/>
                      <a:pt x="1" y="1"/>
                    </a:cubicBezTo>
                    <a:cubicBezTo>
                      <a:pt x="0" y="0"/>
                      <a:pt x="1" y="1"/>
                      <a:pt x="3" y="4"/>
                    </a:cubicBezTo>
                    <a:cubicBezTo>
                      <a:pt x="9" y="10"/>
                      <a:pt x="21" y="25"/>
                      <a:pt x="3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1" name="Freeform 6266">
                <a:extLst>
                  <a:ext uri="{FF2B5EF4-FFF2-40B4-BE49-F238E27FC236}">
                    <a16:creationId xmlns:a16="http://schemas.microsoft.com/office/drawing/2014/main" id="{2EEC6D41-31DA-42E2-82E4-556C0B918D43}"/>
                  </a:ext>
                </a:extLst>
              </p:cNvPr>
              <p:cNvSpPr>
                <a:spLocks/>
              </p:cNvSpPr>
              <p:nvPr/>
            </p:nvSpPr>
            <p:spPr bwMode="auto">
              <a:xfrm>
                <a:off x="2310" y="2625"/>
                <a:ext cx="21" cy="5"/>
              </a:xfrm>
              <a:custGeom>
                <a:avLst/>
                <a:gdLst>
                  <a:gd name="T0" fmla="*/ 12 w 37"/>
                  <a:gd name="T1" fmla="*/ 8 h 9"/>
                  <a:gd name="T2" fmla="*/ 0 w 37"/>
                  <a:gd name="T3" fmla="*/ 9 h 9"/>
                  <a:gd name="T4" fmla="*/ 29 w 37"/>
                  <a:gd name="T5" fmla="*/ 4 h 9"/>
                  <a:gd name="T6" fmla="*/ 20 w 37"/>
                  <a:gd name="T7" fmla="*/ 4 h 9"/>
                  <a:gd name="T8" fmla="*/ 34 w 37"/>
                  <a:gd name="T9" fmla="*/ 5 h 9"/>
                  <a:gd name="T10" fmla="*/ 12 w 37"/>
                  <a:gd name="T11" fmla="*/ 8 h 9"/>
                </a:gdLst>
                <a:ahLst/>
                <a:cxnLst>
                  <a:cxn ang="0">
                    <a:pos x="T0" y="T1"/>
                  </a:cxn>
                  <a:cxn ang="0">
                    <a:pos x="T2" y="T3"/>
                  </a:cxn>
                  <a:cxn ang="0">
                    <a:pos x="T4" y="T5"/>
                  </a:cxn>
                  <a:cxn ang="0">
                    <a:pos x="T6" y="T7"/>
                  </a:cxn>
                  <a:cxn ang="0">
                    <a:pos x="T8" y="T9"/>
                  </a:cxn>
                  <a:cxn ang="0">
                    <a:pos x="T10" y="T11"/>
                  </a:cxn>
                </a:cxnLst>
                <a:rect l="0" t="0" r="r" b="b"/>
                <a:pathLst>
                  <a:path w="37" h="9">
                    <a:moveTo>
                      <a:pt x="12" y="8"/>
                    </a:moveTo>
                    <a:cubicBezTo>
                      <a:pt x="8" y="9"/>
                      <a:pt x="7" y="8"/>
                      <a:pt x="0" y="9"/>
                    </a:cubicBezTo>
                    <a:cubicBezTo>
                      <a:pt x="8" y="7"/>
                      <a:pt x="16" y="6"/>
                      <a:pt x="29" y="4"/>
                    </a:cubicBezTo>
                    <a:cubicBezTo>
                      <a:pt x="26" y="4"/>
                      <a:pt x="20" y="5"/>
                      <a:pt x="20" y="4"/>
                    </a:cubicBezTo>
                    <a:cubicBezTo>
                      <a:pt x="37" y="0"/>
                      <a:pt x="35" y="3"/>
                      <a:pt x="34" y="5"/>
                    </a:cubicBezTo>
                    <a:cubicBezTo>
                      <a:pt x="23" y="6"/>
                      <a:pt x="15" y="7"/>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2" name="Freeform 6267">
                <a:extLst>
                  <a:ext uri="{FF2B5EF4-FFF2-40B4-BE49-F238E27FC236}">
                    <a16:creationId xmlns:a16="http://schemas.microsoft.com/office/drawing/2014/main" id="{FFB0CA16-BA55-4D6F-8317-708956994C61}"/>
                  </a:ext>
                </a:extLst>
              </p:cNvPr>
              <p:cNvSpPr>
                <a:spLocks/>
              </p:cNvSpPr>
              <p:nvPr/>
            </p:nvSpPr>
            <p:spPr bwMode="auto">
              <a:xfrm>
                <a:off x="2350" y="1639"/>
                <a:ext cx="12" cy="2"/>
              </a:xfrm>
              <a:custGeom>
                <a:avLst/>
                <a:gdLst>
                  <a:gd name="T0" fmla="*/ 20 w 20"/>
                  <a:gd name="T1" fmla="*/ 2 h 3"/>
                  <a:gd name="T2" fmla="*/ 0 w 20"/>
                  <a:gd name="T3" fmla="*/ 1 h 3"/>
                  <a:gd name="T4" fmla="*/ 20 w 20"/>
                  <a:gd name="T5" fmla="*/ 2 h 3"/>
                </a:gdLst>
                <a:ahLst/>
                <a:cxnLst>
                  <a:cxn ang="0">
                    <a:pos x="T0" y="T1"/>
                  </a:cxn>
                  <a:cxn ang="0">
                    <a:pos x="T2" y="T3"/>
                  </a:cxn>
                  <a:cxn ang="0">
                    <a:pos x="T4" y="T5"/>
                  </a:cxn>
                </a:cxnLst>
                <a:rect l="0" t="0" r="r" b="b"/>
                <a:pathLst>
                  <a:path w="20" h="3">
                    <a:moveTo>
                      <a:pt x="20" y="2"/>
                    </a:moveTo>
                    <a:cubicBezTo>
                      <a:pt x="17" y="3"/>
                      <a:pt x="11" y="3"/>
                      <a:pt x="0" y="1"/>
                    </a:cubicBezTo>
                    <a:cubicBezTo>
                      <a:pt x="2" y="0"/>
                      <a:pt x="9"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3" name="Freeform 6268">
                <a:extLst>
                  <a:ext uri="{FF2B5EF4-FFF2-40B4-BE49-F238E27FC236}">
                    <a16:creationId xmlns:a16="http://schemas.microsoft.com/office/drawing/2014/main" id="{BAE4DB35-2A78-4101-8F29-0B806BB47D9E}"/>
                  </a:ext>
                </a:extLst>
              </p:cNvPr>
              <p:cNvSpPr>
                <a:spLocks/>
              </p:cNvSpPr>
              <p:nvPr/>
            </p:nvSpPr>
            <p:spPr bwMode="auto">
              <a:xfrm>
                <a:off x="2741" y="2292"/>
                <a:ext cx="7" cy="16"/>
              </a:xfrm>
              <a:custGeom>
                <a:avLst/>
                <a:gdLst>
                  <a:gd name="T0" fmla="*/ 0 w 12"/>
                  <a:gd name="T1" fmla="*/ 28 h 28"/>
                  <a:gd name="T2" fmla="*/ 11 w 12"/>
                  <a:gd name="T3" fmla="*/ 0 h 28"/>
                  <a:gd name="T4" fmla="*/ 7 w 12"/>
                  <a:gd name="T5" fmla="*/ 14 h 28"/>
                  <a:gd name="T6" fmla="*/ 0 w 12"/>
                  <a:gd name="T7" fmla="*/ 28 h 28"/>
                </a:gdLst>
                <a:ahLst/>
                <a:cxnLst>
                  <a:cxn ang="0">
                    <a:pos x="T0" y="T1"/>
                  </a:cxn>
                  <a:cxn ang="0">
                    <a:pos x="T2" y="T3"/>
                  </a:cxn>
                  <a:cxn ang="0">
                    <a:pos x="T4" y="T5"/>
                  </a:cxn>
                  <a:cxn ang="0">
                    <a:pos x="T6" y="T7"/>
                  </a:cxn>
                </a:cxnLst>
                <a:rect l="0" t="0" r="r" b="b"/>
                <a:pathLst>
                  <a:path w="12" h="28">
                    <a:moveTo>
                      <a:pt x="0" y="28"/>
                    </a:moveTo>
                    <a:cubicBezTo>
                      <a:pt x="4" y="19"/>
                      <a:pt x="7" y="12"/>
                      <a:pt x="11" y="0"/>
                    </a:cubicBezTo>
                    <a:cubicBezTo>
                      <a:pt x="12" y="0"/>
                      <a:pt x="9" y="7"/>
                      <a:pt x="7" y="14"/>
                    </a:cubicBezTo>
                    <a:cubicBezTo>
                      <a:pt x="4" y="20"/>
                      <a:pt x="1" y="27"/>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4" name="Freeform 6269">
                <a:extLst>
                  <a:ext uri="{FF2B5EF4-FFF2-40B4-BE49-F238E27FC236}">
                    <a16:creationId xmlns:a16="http://schemas.microsoft.com/office/drawing/2014/main" id="{A0499445-4966-465F-B99E-B3884E1BD9FD}"/>
                  </a:ext>
                </a:extLst>
              </p:cNvPr>
              <p:cNvSpPr>
                <a:spLocks/>
              </p:cNvSpPr>
              <p:nvPr/>
            </p:nvSpPr>
            <p:spPr bwMode="auto">
              <a:xfrm>
                <a:off x="2638" y="2459"/>
                <a:ext cx="11" cy="10"/>
              </a:xfrm>
              <a:custGeom>
                <a:avLst/>
                <a:gdLst>
                  <a:gd name="T0" fmla="*/ 5 w 20"/>
                  <a:gd name="T1" fmla="*/ 17 h 19"/>
                  <a:gd name="T2" fmla="*/ 19 w 20"/>
                  <a:gd name="T3" fmla="*/ 0 h 19"/>
                  <a:gd name="T4" fmla="*/ 5 w 20"/>
                  <a:gd name="T5" fmla="*/ 17 h 19"/>
                </a:gdLst>
                <a:ahLst/>
                <a:cxnLst>
                  <a:cxn ang="0">
                    <a:pos x="T0" y="T1"/>
                  </a:cxn>
                  <a:cxn ang="0">
                    <a:pos x="T2" y="T3"/>
                  </a:cxn>
                  <a:cxn ang="0">
                    <a:pos x="T4" y="T5"/>
                  </a:cxn>
                </a:cxnLst>
                <a:rect l="0" t="0" r="r" b="b"/>
                <a:pathLst>
                  <a:path w="20" h="19">
                    <a:moveTo>
                      <a:pt x="5" y="17"/>
                    </a:moveTo>
                    <a:cubicBezTo>
                      <a:pt x="0" y="19"/>
                      <a:pt x="14" y="6"/>
                      <a:pt x="19" y="0"/>
                    </a:cubicBezTo>
                    <a:cubicBezTo>
                      <a:pt x="20" y="1"/>
                      <a:pt x="11" y="10"/>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5" name="Freeform 6270">
                <a:extLst>
                  <a:ext uri="{FF2B5EF4-FFF2-40B4-BE49-F238E27FC236}">
                    <a16:creationId xmlns:a16="http://schemas.microsoft.com/office/drawing/2014/main" id="{82F153E1-78CC-47DF-972E-A73FB5B9C7C6}"/>
                  </a:ext>
                </a:extLst>
              </p:cNvPr>
              <p:cNvSpPr>
                <a:spLocks/>
              </p:cNvSpPr>
              <p:nvPr/>
            </p:nvSpPr>
            <p:spPr bwMode="auto">
              <a:xfrm>
                <a:off x="2267" y="2630"/>
                <a:ext cx="16" cy="2"/>
              </a:xfrm>
              <a:custGeom>
                <a:avLst/>
                <a:gdLst>
                  <a:gd name="T0" fmla="*/ 28 w 28"/>
                  <a:gd name="T1" fmla="*/ 1 h 2"/>
                  <a:gd name="T2" fmla="*/ 1 w 28"/>
                  <a:gd name="T3" fmla="*/ 2 h 2"/>
                  <a:gd name="T4" fmla="*/ 0 w 28"/>
                  <a:gd name="T5" fmla="*/ 1 h 2"/>
                  <a:gd name="T6" fmla="*/ 27 w 28"/>
                  <a:gd name="T7" fmla="*/ 0 h 2"/>
                  <a:gd name="T8" fmla="*/ 28 w 28"/>
                  <a:gd name="T9" fmla="*/ 1 h 2"/>
                </a:gdLst>
                <a:ahLst/>
                <a:cxnLst>
                  <a:cxn ang="0">
                    <a:pos x="T0" y="T1"/>
                  </a:cxn>
                  <a:cxn ang="0">
                    <a:pos x="T2" y="T3"/>
                  </a:cxn>
                  <a:cxn ang="0">
                    <a:pos x="T4" y="T5"/>
                  </a:cxn>
                  <a:cxn ang="0">
                    <a:pos x="T6" y="T7"/>
                  </a:cxn>
                  <a:cxn ang="0">
                    <a:pos x="T8" y="T9"/>
                  </a:cxn>
                </a:cxnLst>
                <a:rect l="0" t="0" r="r" b="b"/>
                <a:pathLst>
                  <a:path w="28" h="2">
                    <a:moveTo>
                      <a:pt x="28" y="1"/>
                    </a:moveTo>
                    <a:cubicBezTo>
                      <a:pt x="19" y="2"/>
                      <a:pt x="10" y="2"/>
                      <a:pt x="1" y="2"/>
                    </a:cubicBezTo>
                    <a:cubicBezTo>
                      <a:pt x="0" y="1"/>
                      <a:pt x="0" y="1"/>
                      <a:pt x="0" y="1"/>
                    </a:cubicBezTo>
                    <a:cubicBezTo>
                      <a:pt x="9" y="1"/>
                      <a:pt x="18" y="1"/>
                      <a:pt x="27" y="0"/>
                    </a:cubicBezTo>
                    <a:lnTo>
                      <a:pt x="28"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6" name="Freeform 6271">
                <a:extLst>
                  <a:ext uri="{FF2B5EF4-FFF2-40B4-BE49-F238E27FC236}">
                    <a16:creationId xmlns:a16="http://schemas.microsoft.com/office/drawing/2014/main" id="{4EF04309-6796-4C15-A5EF-6AC7C0D9E267}"/>
                  </a:ext>
                </a:extLst>
              </p:cNvPr>
              <p:cNvSpPr>
                <a:spLocks/>
              </p:cNvSpPr>
              <p:nvPr/>
            </p:nvSpPr>
            <p:spPr bwMode="auto">
              <a:xfrm>
                <a:off x="2696" y="2365"/>
                <a:ext cx="19" cy="29"/>
              </a:xfrm>
              <a:custGeom>
                <a:avLst/>
                <a:gdLst>
                  <a:gd name="T0" fmla="*/ 30 w 33"/>
                  <a:gd name="T1" fmla="*/ 7 h 52"/>
                  <a:gd name="T2" fmla="*/ 27 w 33"/>
                  <a:gd name="T3" fmla="*/ 10 h 52"/>
                  <a:gd name="T4" fmla="*/ 2 w 33"/>
                  <a:gd name="T5" fmla="*/ 52 h 52"/>
                  <a:gd name="T6" fmla="*/ 5 w 33"/>
                  <a:gd name="T7" fmla="*/ 46 h 52"/>
                  <a:gd name="T8" fmla="*/ 0 w 33"/>
                  <a:gd name="T9" fmla="*/ 52 h 52"/>
                  <a:gd name="T10" fmla="*/ 16 w 33"/>
                  <a:gd name="T11" fmla="*/ 26 h 52"/>
                  <a:gd name="T12" fmla="*/ 33 w 33"/>
                  <a:gd name="T13" fmla="*/ 0 h 52"/>
                  <a:gd name="T14" fmla="*/ 30 w 33"/>
                  <a:gd name="T15" fmla="*/ 7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2">
                    <a:moveTo>
                      <a:pt x="30" y="7"/>
                    </a:moveTo>
                    <a:cubicBezTo>
                      <a:pt x="28" y="10"/>
                      <a:pt x="28" y="10"/>
                      <a:pt x="27" y="10"/>
                    </a:cubicBezTo>
                    <a:cubicBezTo>
                      <a:pt x="19" y="24"/>
                      <a:pt x="14" y="35"/>
                      <a:pt x="2" y="52"/>
                    </a:cubicBezTo>
                    <a:cubicBezTo>
                      <a:pt x="2" y="50"/>
                      <a:pt x="2" y="49"/>
                      <a:pt x="5" y="46"/>
                    </a:cubicBezTo>
                    <a:cubicBezTo>
                      <a:pt x="4" y="46"/>
                      <a:pt x="2" y="49"/>
                      <a:pt x="0" y="52"/>
                    </a:cubicBezTo>
                    <a:cubicBezTo>
                      <a:pt x="5" y="46"/>
                      <a:pt x="11" y="36"/>
                      <a:pt x="16" y="26"/>
                    </a:cubicBezTo>
                    <a:cubicBezTo>
                      <a:pt x="22" y="16"/>
                      <a:pt x="28" y="7"/>
                      <a:pt x="33" y="0"/>
                    </a:cubicBezTo>
                    <a:cubicBezTo>
                      <a:pt x="31" y="4"/>
                      <a:pt x="30" y="6"/>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7" name="Freeform 6272">
                <a:extLst>
                  <a:ext uri="{FF2B5EF4-FFF2-40B4-BE49-F238E27FC236}">
                    <a16:creationId xmlns:a16="http://schemas.microsoft.com/office/drawing/2014/main" id="{409D8C2F-48FB-4404-8854-AB2C5666E549}"/>
                  </a:ext>
                </a:extLst>
              </p:cNvPr>
              <p:cNvSpPr>
                <a:spLocks/>
              </p:cNvSpPr>
              <p:nvPr/>
            </p:nvSpPr>
            <p:spPr bwMode="auto">
              <a:xfrm>
                <a:off x="2393" y="1647"/>
                <a:ext cx="11" cy="3"/>
              </a:xfrm>
              <a:custGeom>
                <a:avLst/>
                <a:gdLst>
                  <a:gd name="T0" fmla="*/ 1 w 19"/>
                  <a:gd name="T1" fmla="*/ 0 h 5"/>
                  <a:gd name="T2" fmla="*/ 18 w 19"/>
                  <a:gd name="T3" fmla="*/ 3 h 5"/>
                  <a:gd name="T4" fmla="*/ 15 w 19"/>
                  <a:gd name="T5" fmla="*/ 5 h 5"/>
                  <a:gd name="T6" fmla="*/ 1 w 19"/>
                  <a:gd name="T7" fmla="*/ 0 h 5"/>
                </a:gdLst>
                <a:ahLst/>
                <a:cxnLst>
                  <a:cxn ang="0">
                    <a:pos x="T0" y="T1"/>
                  </a:cxn>
                  <a:cxn ang="0">
                    <a:pos x="T2" y="T3"/>
                  </a:cxn>
                  <a:cxn ang="0">
                    <a:pos x="T4" y="T5"/>
                  </a:cxn>
                  <a:cxn ang="0">
                    <a:pos x="T6" y="T7"/>
                  </a:cxn>
                </a:cxnLst>
                <a:rect l="0" t="0" r="r" b="b"/>
                <a:pathLst>
                  <a:path w="19" h="5">
                    <a:moveTo>
                      <a:pt x="1" y="0"/>
                    </a:moveTo>
                    <a:cubicBezTo>
                      <a:pt x="12" y="2"/>
                      <a:pt x="8" y="1"/>
                      <a:pt x="18" y="3"/>
                    </a:cubicBezTo>
                    <a:cubicBezTo>
                      <a:pt x="19" y="4"/>
                      <a:pt x="14" y="4"/>
                      <a:pt x="15" y="5"/>
                    </a:cubicBezTo>
                    <a:cubicBezTo>
                      <a:pt x="10" y="3"/>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8" name="Freeform 6273">
                <a:extLst>
                  <a:ext uri="{FF2B5EF4-FFF2-40B4-BE49-F238E27FC236}">
                    <a16:creationId xmlns:a16="http://schemas.microsoft.com/office/drawing/2014/main" id="{4AA12C49-30B2-44C4-A858-C3F0E8875C0A}"/>
                  </a:ext>
                </a:extLst>
              </p:cNvPr>
              <p:cNvSpPr>
                <a:spLocks/>
              </p:cNvSpPr>
              <p:nvPr/>
            </p:nvSpPr>
            <p:spPr bwMode="auto">
              <a:xfrm>
                <a:off x="2407" y="1650"/>
                <a:ext cx="22" cy="6"/>
              </a:xfrm>
              <a:custGeom>
                <a:avLst/>
                <a:gdLst>
                  <a:gd name="T0" fmla="*/ 35 w 38"/>
                  <a:gd name="T1" fmla="*/ 12 h 12"/>
                  <a:gd name="T2" fmla="*/ 24 w 38"/>
                  <a:gd name="T3" fmla="*/ 8 h 12"/>
                  <a:gd name="T4" fmla="*/ 20 w 38"/>
                  <a:gd name="T5" fmla="*/ 6 h 12"/>
                  <a:gd name="T6" fmla="*/ 0 w 38"/>
                  <a:gd name="T7" fmla="*/ 1 h 12"/>
                  <a:gd name="T8" fmla="*/ 21 w 38"/>
                  <a:gd name="T9" fmla="*/ 5 h 12"/>
                  <a:gd name="T10" fmla="*/ 35 w 38"/>
                  <a:gd name="T11" fmla="*/ 12 h 12"/>
                </a:gdLst>
                <a:ahLst/>
                <a:cxnLst>
                  <a:cxn ang="0">
                    <a:pos x="T0" y="T1"/>
                  </a:cxn>
                  <a:cxn ang="0">
                    <a:pos x="T2" y="T3"/>
                  </a:cxn>
                  <a:cxn ang="0">
                    <a:pos x="T4" y="T5"/>
                  </a:cxn>
                  <a:cxn ang="0">
                    <a:pos x="T6" y="T7"/>
                  </a:cxn>
                  <a:cxn ang="0">
                    <a:pos x="T8" y="T9"/>
                  </a:cxn>
                  <a:cxn ang="0">
                    <a:pos x="T10" y="T11"/>
                  </a:cxn>
                </a:cxnLst>
                <a:rect l="0" t="0" r="r" b="b"/>
                <a:pathLst>
                  <a:path w="38" h="12">
                    <a:moveTo>
                      <a:pt x="35" y="12"/>
                    </a:moveTo>
                    <a:cubicBezTo>
                      <a:pt x="30" y="11"/>
                      <a:pt x="26" y="7"/>
                      <a:pt x="24" y="8"/>
                    </a:cubicBezTo>
                    <a:cubicBezTo>
                      <a:pt x="17" y="6"/>
                      <a:pt x="17" y="6"/>
                      <a:pt x="20" y="6"/>
                    </a:cubicBezTo>
                    <a:cubicBezTo>
                      <a:pt x="10" y="3"/>
                      <a:pt x="8" y="3"/>
                      <a:pt x="0" y="1"/>
                    </a:cubicBezTo>
                    <a:cubicBezTo>
                      <a:pt x="2" y="0"/>
                      <a:pt x="12" y="3"/>
                      <a:pt x="21" y="5"/>
                    </a:cubicBezTo>
                    <a:cubicBezTo>
                      <a:pt x="30" y="8"/>
                      <a:pt x="38" y="1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9" name="Freeform 6274">
                <a:extLst>
                  <a:ext uri="{FF2B5EF4-FFF2-40B4-BE49-F238E27FC236}">
                    <a16:creationId xmlns:a16="http://schemas.microsoft.com/office/drawing/2014/main" id="{5B1CF7C8-BA25-4AD8-BC0E-9553DE2A1EDF}"/>
                  </a:ext>
                </a:extLst>
              </p:cNvPr>
              <p:cNvSpPr>
                <a:spLocks/>
              </p:cNvSpPr>
              <p:nvPr/>
            </p:nvSpPr>
            <p:spPr bwMode="auto">
              <a:xfrm>
                <a:off x="2628" y="1773"/>
                <a:ext cx="9" cy="7"/>
              </a:xfrm>
              <a:custGeom>
                <a:avLst/>
                <a:gdLst>
                  <a:gd name="T0" fmla="*/ 15 w 15"/>
                  <a:gd name="T1" fmla="*/ 14 h 14"/>
                  <a:gd name="T2" fmla="*/ 0 w 15"/>
                  <a:gd name="T3" fmla="*/ 0 h 14"/>
                  <a:gd name="T4" fmla="*/ 15 w 15"/>
                  <a:gd name="T5" fmla="*/ 14 h 14"/>
                </a:gdLst>
                <a:ahLst/>
                <a:cxnLst>
                  <a:cxn ang="0">
                    <a:pos x="T0" y="T1"/>
                  </a:cxn>
                  <a:cxn ang="0">
                    <a:pos x="T2" y="T3"/>
                  </a:cxn>
                  <a:cxn ang="0">
                    <a:pos x="T4" y="T5"/>
                  </a:cxn>
                </a:cxnLst>
                <a:rect l="0" t="0" r="r" b="b"/>
                <a:pathLst>
                  <a:path w="15" h="14">
                    <a:moveTo>
                      <a:pt x="15" y="14"/>
                    </a:moveTo>
                    <a:cubicBezTo>
                      <a:pt x="13" y="13"/>
                      <a:pt x="4" y="6"/>
                      <a:pt x="0" y="0"/>
                    </a:cubicBezTo>
                    <a:cubicBezTo>
                      <a:pt x="2" y="1"/>
                      <a:pt x="8" y="7"/>
                      <a:pt x="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0" name="Freeform 6275">
                <a:extLst>
                  <a:ext uri="{FF2B5EF4-FFF2-40B4-BE49-F238E27FC236}">
                    <a16:creationId xmlns:a16="http://schemas.microsoft.com/office/drawing/2014/main" id="{757F228E-890E-4537-84BF-B5A95BB4FB25}"/>
                  </a:ext>
                </a:extLst>
              </p:cNvPr>
              <p:cNvSpPr>
                <a:spLocks/>
              </p:cNvSpPr>
              <p:nvPr/>
            </p:nvSpPr>
            <p:spPr bwMode="auto">
              <a:xfrm>
                <a:off x="2657" y="1804"/>
                <a:ext cx="49" cy="65"/>
              </a:xfrm>
              <a:custGeom>
                <a:avLst/>
                <a:gdLst>
                  <a:gd name="T0" fmla="*/ 85 w 85"/>
                  <a:gd name="T1" fmla="*/ 115 h 115"/>
                  <a:gd name="T2" fmla="*/ 60 w 85"/>
                  <a:gd name="T3" fmla="*/ 81 h 115"/>
                  <a:gd name="T4" fmla="*/ 65 w 85"/>
                  <a:gd name="T5" fmla="*/ 86 h 115"/>
                  <a:gd name="T6" fmla="*/ 35 w 85"/>
                  <a:gd name="T7" fmla="*/ 43 h 115"/>
                  <a:gd name="T8" fmla="*/ 0 w 85"/>
                  <a:gd name="T9" fmla="*/ 0 h 115"/>
                  <a:gd name="T10" fmla="*/ 43 w 85"/>
                  <a:gd name="T11" fmla="*/ 52 h 115"/>
                  <a:gd name="T12" fmla="*/ 85 w 85"/>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85" y="115"/>
                    </a:moveTo>
                    <a:cubicBezTo>
                      <a:pt x="76" y="105"/>
                      <a:pt x="70" y="93"/>
                      <a:pt x="60" y="81"/>
                    </a:cubicBezTo>
                    <a:cubicBezTo>
                      <a:pt x="61" y="80"/>
                      <a:pt x="63" y="84"/>
                      <a:pt x="65" y="86"/>
                    </a:cubicBezTo>
                    <a:cubicBezTo>
                      <a:pt x="56" y="72"/>
                      <a:pt x="46" y="58"/>
                      <a:pt x="35" y="43"/>
                    </a:cubicBezTo>
                    <a:cubicBezTo>
                      <a:pt x="23" y="28"/>
                      <a:pt x="11" y="14"/>
                      <a:pt x="0" y="0"/>
                    </a:cubicBezTo>
                    <a:cubicBezTo>
                      <a:pt x="11" y="12"/>
                      <a:pt x="27" y="31"/>
                      <a:pt x="43" y="52"/>
                    </a:cubicBezTo>
                    <a:cubicBezTo>
                      <a:pt x="58" y="73"/>
                      <a:pt x="73" y="97"/>
                      <a:pt x="8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1" name="Freeform 6276">
                <a:extLst>
                  <a:ext uri="{FF2B5EF4-FFF2-40B4-BE49-F238E27FC236}">
                    <a16:creationId xmlns:a16="http://schemas.microsoft.com/office/drawing/2014/main" id="{740F2675-98F2-458C-9641-3656BF76AEF3}"/>
                  </a:ext>
                </a:extLst>
              </p:cNvPr>
              <p:cNvSpPr>
                <a:spLocks/>
              </p:cNvSpPr>
              <p:nvPr/>
            </p:nvSpPr>
            <p:spPr bwMode="auto">
              <a:xfrm>
                <a:off x="2708" y="1876"/>
                <a:ext cx="6" cy="9"/>
              </a:xfrm>
              <a:custGeom>
                <a:avLst/>
                <a:gdLst>
                  <a:gd name="T0" fmla="*/ 2 w 9"/>
                  <a:gd name="T1" fmla="*/ 0 h 15"/>
                  <a:gd name="T2" fmla="*/ 7 w 9"/>
                  <a:gd name="T3" fmla="*/ 10 h 15"/>
                  <a:gd name="T4" fmla="*/ 3 w 9"/>
                  <a:gd name="T5" fmla="*/ 5 h 15"/>
                  <a:gd name="T6" fmla="*/ 2 w 9"/>
                  <a:gd name="T7" fmla="*/ 0 h 15"/>
                </a:gdLst>
                <a:ahLst/>
                <a:cxnLst>
                  <a:cxn ang="0">
                    <a:pos x="T0" y="T1"/>
                  </a:cxn>
                  <a:cxn ang="0">
                    <a:pos x="T2" y="T3"/>
                  </a:cxn>
                  <a:cxn ang="0">
                    <a:pos x="T4" y="T5"/>
                  </a:cxn>
                  <a:cxn ang="0">
                    <a:pos x="T6" y="T7"/>
                  </a:cxn>
                </a:cxnLst>
                <a:rect l="0" t="0" r="r" b="b"/>
                <a:pathLst>
                  <a:path w="9" h="15">
                    <a:moveTo>
                      <a:pt x="2" y="0"/>
                    </a:moveTo>
                    <a:cubicBezTo>
                      <a:pt x="7" y="10"/>
                      <a:pt x="7" y="10"/>
                      <a:pt x="7" y="10"/>
                    </a:cubicBezTo>
                    <a:cubicBezTo>
                      <a:pt x="9" y="15"/>
                      <a:pt x="4" y="6"/>
                      <a:pt x="3" y="5"/>
                    </a:cubicBezTo>
                    <a:cubicBezTo>
                      <a:pt x="0" y="1"/>
                      <a:pt x="2"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2" name="Freeform 6277">
                <a:extLst>
                  <a:ext uri="{FF2B5EF4-FFF2-40B4-BE49-F238E27FC236}">
                    <a16:creationId xmlns:a16="http://schemas.microsoft.com/office/drawing/2014/main" id="{8F1AF15A-25A5-43FB-A27D-A0DFDF0BB674}"/>
                  </a:ext>
                </a:extLst>
              </p:cNvPr>
              <p:cNvSpPr>
                <a:spLocks/>
              </p:cNvSpPr>
              <p:nvPr/>
            </p:nvSpPr>
            <p:spPr bwMode="auto">
              <a:xfrm>
                <a:off x="2769" y="2187"/>
                <a:ext cx="3" cy="18"/>
              </a:xfrm>
              <a:custGeom>
                <a:avLst/>
                <a:gdLst>
                  <a:gd name="T0" fmla="*/ 0 w 5"/>
                  <a:gd name="T1" fmla="*/ 30 h 31"/>
                  <a:gd name="T2" fmla="*/ 4 w 5"/>
                  <a:gd name="T3" fmla="*/ 1 h 31"/>
                  <a:gd name="T4" fmla="*/ 3 w 5"/>
                  <a:gd name="T5" fmla="*/ 16 h 31"/>
                  <a:gd name="T6" fmla="*/ 0 w 5"/>
                  <a:gd name="T7" fmla="*/ 30 h 31"/>
                </a:gdLst>
                <a:ahLst/>
                <a:cxnLst>
                  <a:cxn ang="0">
                    <a:pos x="T0" y="T1"/>
                  </a:cxn>
                  <a:cxn ang="0">
                    <a:pos x="T2" y="T3"/>
                  </a:cxn>
                  <a:cxn ang="0">
                    <a:pos x="T4" y="T5"/>
                  </a:cxn>
                  <a:cxn ang="0">
                    <a:pos x="T6" y="T7"/>
                  </a:cxn>
                </a:cxnLst>
                <a:rect l="0" t="0" r="r" b="b"/>
                <a:pathLst>
                  <a:path w="5" h="31">
                    <a:moveTo>
                      <a:pt x="0" y="30"/>
                    </a:moveTo>
                    <a:cubicBezTo>
                      <a:pt x="2" y="20"/>
                      <a:pt x="4" y="11"/>
                      <a:pt x="4" y="1"/>
                    </a:cubicBezTo>
                    <a:cubicBezTo>
                      <a:pt x="5" y="0"/>
                      <a:pt x="4" y="8"/>
                      <a:pt x="3" y="16"/>
                    </a:cubicBezTo>
                    <a:cubicBezTo>
                      <a:pt x="2" y="23"/>
                      <a:pt x="1" y="31"/>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3" name="Freeform 6278">
                <a:extLst>
                  <a:ext uri="{FF2B5EF4-FFF2-40B4-BE49-F238E27FC236}">
                    <a16:creationId xmlns:a16="http://schemas.microsoft.com/office/drawing/2014/main" id="{3115E1B3-5BD6-4201-B080-AFD16F8F4010}"/>
                  </a:ext>
                </a:extLst>
              </p:cNvPr>
              <p:cNvSpPr>
                <a:spLocks/>
              </p:cNvSpPr>
              <p:nvPr/>
            </p:nvSpPr>
            <p:spPr bwMode="auto">
              <a:xfrm>
                <a:off x="2744" y="2285"/>
                <a:ext cx="4" cy="11"/>
              </a:xfrm>
              <a:custGeom>
                <a:avLst/>
                <a:gdLst>
                  <a:gd name="T0" fmla="*/ 5 w 7"/>
                  <a:gd name="T1" fmla="*/ 13 h 20"/>
                  <a:gd name="T2" fmla="*/ 2 w 7"/>
                  <a:gd name="T3" fmla="*/ 20 h 20"/>
                  <a:gd name="T4" fmla="*/ 0 w 7"/>
                  <a:gd name="T5" fmla="*/ 17 h 20"/>
                  <a:gd name="T6" fmla="*/ 7 w 7"/>
                  <a:gd name="T7" fmla="*/ 0 h 20"/>
                  <a:gd name="T8" fmla="*/ 5 w 7"/>
                  <a:gd name="T9" fmla="*/ 6 h 20"/>
                  <a:gd name="T10" fmla="*/ 7 w 7"/>
                  <a:gd name="T11" fmla="*/ 6 h 20"/>
                  <a:gd name="T12" fmla="*/ 5 w 7"/>
                  <a:gd name="T13" fmla="*/ 13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5" y="13"/>
                    </a:moveTo>
                    <a:cubicBezTo>
                      <a:pt x="4" y="17"/>
                      <a:pt x="3" y="15"/>
                      <a:pt x="2" y="20"/>
                    </a:cubicBezTo>
                    <a:cubicBezTo>
                      <a:pt x="5" y="8"/>
                      <a:pt x="4" y="11"/>
                      <a:pt x="0" y="17"/>
                    </a:cubicBezTo>
                    <a:cubicBezTo>
                      <a:pt x="2" y="13"/>
                      <a:pt x="4" y="8"/>
                      <a:pt x="7" y="0"/>
                    </a:cubicBezTo>
                    <a:cubicBezTo>
                      <a:pt x="7" y="0"/>
                      <a:pt x="6" y="4"/>
                      <a:pt x="5" y="6"/>
                    </a:cubicBezTo>
                    <a:cubicBezTo>
                      <a:pt x="7" y="6"/>
                      <a:pt x="7" y="6"/>
                      <a:pt x="7" y="6"/>
                    </a:cubicBezTo>
                    <a:cubicBezTo>
                      <a:pt x="6" y="10"/>
                      <a:pt x="5" y="12"/>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4" name="Freeform 6279">
                <a:extLst>
                  <a:ext uri="{FF2B5EF4-FFF2-40B4-BE49-F238E27FC236}">
                    <a16:creationId xmlns:a16="http://schemas.microsoft.com/office/drawing/2014/main" id="{017B4782-7309-4934-9F3E-BF7762D92414}"/>
                  </a:ext>
                </a:extLst>
              </p:cNvPr>
              <p:cNvSpPr>
                <a:spLocks/>
              </p:cNvSpPr>
              <p:nvPr/>
            </p:nvSpPr>
            <p:spPr bwMode="auto">
              <a:xfrm>
                <a:off x="2685" y="2396"/>
                <a:ext cx="10" cy="16"/>
              </a:xfrm>
              <a:custGeom>
                <a:avLst/>
                <a:gdLst>
                  <a:gd name="T0" fmla="*/ 0 w 19"/>
                  <a:gd name="T1" fmla="*/ 28 h 28"/>
                  <a:gd name="T2" fmla="*/ 8 w 19"/>
                  <a:gd name="T3" fmla="*/ 16 h 28"/>
                  <a:gd name="T4" fmla="*/ 19 w 19"/>
                  <a:gd name="T5" fmla="*/ 0 h 28"/>
                  <a:gd name="T6" fmla="*/ 0 w 19"/>
                  <a:gd name="T7" fmla="*/ 28 h 28"/>
                </a:gdLst>
                <a:ahLst/>
                <a:cxnLst>
                  <a:cxn ang="0">
                    <a:pos x="T0" y="T1"/>
                  </a:cxn>
                  <a:cxn ang="0">
                    <a:pos x="T2" y="T3"/>
                  </a:cxn>
                  <a:cxn ang="0">
                    <a:pos x="T4" y="T5"/>
                  </a:cxn>
                  <a:cxn ang="0">
                    <a:pos x="T6" y="T7"/>
                  </a:cxn>
                </a:cxnLst>
                <a:rect l="0" t="0" r="r" b="b"/>
                <a:pathLst>
                  <a:path w="19" h="28">
                    <a:moveTo>
                      <a:pt x="0" y="28"/>
                    </a:moveTo>
                    <a:cubicBezTo>
                      <a:pt x="1" y="26"/>
                      <a:pt x="4" y="21"/>
                      <a:pt x="8" y="16"/>
                    </a:cubicBezTo>
                    <a:cubicBezTo>
                      <a:pt x="12" y="10"/>
                      <a:pt x="16" y="4"/>
                      <a:pt x="19" y="0"/>
                    </a:cubicBezTo>
                    <a:cubicBezTo>
                      <a:pt x="18" y="3"/>
                      <a:pt x="9" y="1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5" name="Freeform 6280">
                <a:extLst>
                  <a:ext uri="{FF2B5EF4-FFF2-40B4-BE49-F238E27FC236}">
                    <a16:creationId xmlns:a16="http://schemas.microsoft.com/office/drawing/2014/main" id="{432CEAAC-513A-49BF-8C5C-01B864B930B4}"/>
                  </a:ext>
                </a:extLst>
              </p:cNvPr>
              <p:cNvSpPr>
                <a:spLocks/>
              </p:cNvSpPr>
              <p:nvPr/>
            </p:nvSpPr>
            <p:spPr bwMode="auto">
              <a:xfrm>
                <a:off x="2572" y="2521"/>
                <a:ext cx="7" cy="8"/>
              </a:xfrm>
              <a:custGeom>
                <a:avLst/>
                <a:gdLst>
                  <a:gd name="T0" fmla="*/ 11 w 13"/>
                  <a:gd name="T1" fmla="*/ 7 h 14"/>
                  <a:gd name="T2" fmla="*/ 0 w 13"/>
                  <a:gd name="T3" fmla="*/ 10 h 14"/>
                  <a:gd name="T4" fmla="*/ 13 w 13"/>
                  <a:gd name="T5" fmla="*/ 1 h 14"/>
                  <a:gd name="T6" fmla="*/ 4 w 13"/>
                  <a:gd name="T7" fmla="*/ 8 h 14"/>
                  <a:gd name="T8" fmla="*/ 11 w 13"/>
                  <a:gd name="T9" fmla="*/ 7 h 14"/>
                </a:gdLst>
                <a:ahLst/>
                <a:cxnLst>
                  <a:cxn ang="0">
                    <a:pos x="T0" y="T1"/>
                  </a:cxn>
                  <a:cxn ang="0">
                    <a:pos x="T2" y="T3"/>
                  </a:cxn>
                  <a:cxn ang="0">
                    <a:pos x="T4" y="T5"/>
                  </a:cxn>
                  <a:cxn ang="0">
                    <a:pos x="T6" y="T7"/>
                  </a:cxn>
                  <a:cxn ang="0">
                    <a:pos x="T8" y="T9"/>
                  </a:cxn>
                </a:cxnLst>
                <a:rect l="0" t="0" r="r" b="b"/>
                <a:pathLst>
                  <a:path w="13" h="14">
                    <a:moveTo>
                      <a:pt x="11" y="7"/>
                    </a:moveTo>
                    <a:cubicBezTo>
                      <a:pt x="1" y="14"/>
                      <a:pt x="5" y="9"/>
                      <a:pt x="0" y="10"/>
                    </a:cubicBezTo>
                    <a:cubicBezTo>
                      <a:pt x="8" y="4"/>
                      <a:pt x="11" y="0"/>
                      <a:pt x="13" y="1"/>
                    </a:cubicBezTo>
                    <a:cubicBezTo>
                      <a:pt x="4" y="8"/>
                      <a:pt x="4" y="8"/>
                      <a:pt x="4" y="8"/>
                    </a:cubicBezTo>
                    <a:cubicBezTo>
                      <a:pt x="10" y="6"/>
                      <a:pt x="11" y="4"/>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6" name="Freeform 6281">
                <a:extLst>
                  <a:ext uri="{FF2B5EF4-FFF2-40B4-BE49-F238E27FC236}">
                    <a16:creationId xmlns:a16="http://schemas.microsoft.com/office/drawing/2014/main" id="{B7FD8717-E221-4270-BD0A-C966B77ECF56}"/>
                  </a:ext>
                </a:extLst>
              </p:cNvPr>
              <p:cNvSpPr>
                <a:spLocks/>
              </p:cNvSpPr>
              <p:nvPr/>
            </p:nvSpPr>
            <p:spPr bwMode="auto">
              <a:xfrm>
                <a:off x="2344" y="2621"/>
                <a:ext cx="12" cy="2"/>
              </a:xfrm>
              <a:custGeom>
                <a:avLst/>
                <a:gdLst>
                  <a:gd name="T0" fmla="*/ 21 w 21"/>
                  <a:gd name="T1" fmla="*/ 3 h 4"/>
                  <a:gd name="T2" fmla="*/ 14 w 21"/>
                  <a:gd name="T3" fmla="*/ 3 h 4"/>
                  <a:gd name="T4" fmla="*/ 0 w 21"/>
                  <a:gd name="T5" fmla="*/ 4 h 4"/>
                  <a:gd name="T6" fmla="*/ 14 w 21"/>
                  <a:gd name="T7" fmla="*/ 0 h 4"/>
                  <a:gd name="T8" fmla="*/ 19 w 21"/>
                  <a:gd name="T9" fmla="*/ 0 h 4"/>
                  <a:gd name="T10" fmla="*/ 21 w 21"/>
                  <a:gd name="T11" fmla="*/ 3 h 4"/>
                </a:gdLst>
                <a:ahLst/>
                <a:cxnLst>
                  <a:cxn ang="0">
                    <a:pos x="T0" y="T1"/>
                  </a:cxn>
                  <a:cxn ang="0">
                    <a:pos x="T2" y="T3"/>
                  </a:cxn>
                  <a:cxn ang="0">
                    <a:pos x="T4" y="T5"/>
                  </a:cxn>
                  <a:cxn ang="0">
                    <a:pos x="T6" y="T7"/>
                  </a:cxn>
                  <a:cxn ang="0">
                    <a:pos x="T8" y="T9"/>
                  </a:cxn>
                  <a:cxn ang="0">
                    <a:pos x="T10" y="T11"/>
                  </a:cxn>
                </a:cxnLst>
                <a:rect l="0" t="0" r="r" b="b"/>
                <a:pathLst>
                  <a:path w="21" h="4">
                    <a:moveTo>
                      <a:pt x="21" y="3"/>
                    </a:moveTo>
                    <a:cubicBezTo>
                      <a:pt x="12" y="4"/>
                      <a:pt x="13" y="3"/>
                      <a:pt x="14" y="3"/>
                    </a:cubicBezTo>
                    <a:cubicBezTo>
                      <a:pt x="14" y="2"/>
                      <a:pt x="13" y="2"/>
                      <a:pt x="0" y="4"/>
                    </a:cubicBezTo>
                    <a:cubicBezTo>
                      <a:pt x="6" y="3"/>
                      <a:pt x="5" y="2"/>
                      <a:pt x="14" y="0"/>
                    </a:cubicBezTo>
                    <a:cubicBezTo>
                      <a:pt x="10" y="2"/>
                      <a:pt x="12" y="2"/>
                      <a:pt x="19"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7" name="Freeform 6282">
                <a:extLst>
                  <a:ext uri="{FF2B5EF4-FFF2-40B4-BE49-F238E27FC236}">
                    <a16:creationId xmlns:a16="http://schemas.microsoft.com/office/drawing/2014/main" id="{2FDC969B-3096-42AF-AD84-00C5C6E1CFFA}"/>
                  </a:ext>
                </a:extLst>
              </p:cNvPr>
              <p:cNvSpPr>
                <a:spLocks/>
              </p:cNvSpPr>
              <p:nvPr/>
            </p:nvSpPr>
            <p:spPr bwMode="auto">
              <a:xfrm>
                <a:off x="2201" y="2625"/>
                <a:ext cx="13" cy="3"/>
              </a:xfrm>
              <a:custGeom>
                <a:avLst/>
                <a:gdLst>
                  <a:gd name="T0" fmla="*/ 8 w 22"/>
                  <a:gd name="T1" fmla="*/ 4 h 4"/>
                  <a:gd name="T2" fmla="*/ 3 w 22"/>
                  <a:gd name="T3" fmla="*/ 0 h 4"/>
                  <a:gd name="T4" fmla="*/ 8 w 22"/>
                  <a:gd name="T5" fmla="*/ 4 h 4"/>
                </a:gdLst>
                <a:ahLst/>
                <a:cxnLst>
                  <a:cxn ang="0">
                    <a:pos x="T0" y="T1"/>
                  </a:cxn>
                  <a:cxn ang="0">
                    <a:pos x="T2" y="T3"/>
                  </a:cxn>
                  <a:cxn ang="0">
                    <a:pos x="T4" y="T5"/>
                  </a:cxn>
                </a:cxnLst>
                <a:rect l="0" t="0" r="r" b="b"/>
                <a:pathLst>
                  <a:path w="22" h="4">
                    <a:moveTo>
                      <a:pt x="8" y="4"/>
                    </a:moveTo>
                    <a:cubicBezTo>
                      <a:pt x="0" y="2"/>
                      <a:pt x="9" y="3"/>
                      <a:pt x="3" y="0"/>
                    </a:cubicBezTo>
                    <a:cubicBezTo>
                      <a:pt x="22" y="2"/>
                      <a:pt x="11"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8" name="Freeform 6283">
                <a:extLst>
                  <a:ext uri="{FF2B5EF4-FFF2-40B4-BE49-F238E27FC236}">
                    <a16:creationId xmlns:a16="http://schemas.microsoft.com/office/drawing/2014/main" id="{8B7141F1-EE53-4591-AA45-61C60F3C361F}"/>
                  </a:ext>
                </a:extLst>
              </p:cNvPr>
              <p:cNvSpPr>
                <a:spLocks/>
              </p:cNvSpPr>
              <p:nvPr/>
            </p:nvSpPr>
            <p:spPr bwMode="auto">
              <a:xfrm>
                <a:off x="2325" y="1638"/>
                <a:ext cx="28" cy="3"/>
              </a:xfrm>
              <a:custGeom>
                <a:avLst/>
                <a:gdLst>
                  <a:gd name="T0" fmla="*/ 6 w 49"/>
                  <a:gd name="T1" fmla="*/ 0 h 6"/>
                  <a:gd name="T2" fmla="*/ 34 w 49"/>
                  <a:gd name="T3" fmla="*/ 3 h 6"/>
                  <a:gd name="T4" fmla="*/ 44 w 49"/>
                  <a:gd name="T5" fmla="*/ 4 h 6"/>
                  <a:gd name="T6" fmla="*/ 48 w 49"/>
                  <a:gd name="T7" fmla="*/ 5 h 6"/>
                  <a:gd name="T8" fmla="*/ 27 w 49"/>
                  <a:gd name="T9" fmla="*/ 3 h 6"/>
                  <a:gd name="T10" fmla="*/ 17 w 49"/>
                  <a:gd name="T11" fmla="*/ 3 h 6"/>
                  <a:gd name="T12" fmla="*/ 4 w 49"/>
                  <a:gd name="T13" fmla="*/ 2 h 6"/>
                  <a:gd name="T14" fmla="*/ 6 w 49"/>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
                    <a:moveTo>
                      <a:pt x="6" y="0"/>
                    </a:moveTo>
                    <a:cubicBezTo>
                      <a:pt x="19" y="0"/>
                      <a:pt x="35" y="4"/>
                      <a:pt x="34" y="3"/>
                    </a:cubicBezTo>
                    <a:cubicBezTo>
                      <a:pt x="34" y="2"/>
                      <a:pt x="40" y="3"/>
                      <a:pt x="44" y="4"/>
                    </a:cubicBezTo>
                    <a:cubicBezTo>
                      <a:pt x="44" y="4"/>
                      <a:pt x="46" y="4"/>
                      <a:pt x="48" y="5"/>
                    </a:cubicBezTo>
                    <a:cubicBezTo>
                      <a:pt x="49" y="6"/>
                      <a:pt x="37" y="4"/>
                      <a:pt x="27" y="3"/>
                    </a:cubicBezTo>
                    <a:cubicBezTo>
                      <a:pt x="17" y="2"/>
                      <a:pt x="9" y="1"/>
                      <a:pt x="17" y="3"/>
                    </a:cubicBezTo>
                    <a:cubicBezTo>
                      <a:pt x="17" y="3"/>
                      <a:pt x="9" y="3"/>
                      <a:pt x="4" y="2"/>
                    </a:cubicBezTo>
                    <a:cubicBezTo>
                      <a:pt x="0" y="1"/>
                      <a:pt x="8"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9" name="Freeform 6284">
                <a:extLst>
                  <a:ext uri="{FF2B5EF4-FFF2-40B4-BE49-F238E27FC236}">
                    <a16:creationId xmlns:a16="http://schemas.microsoft.com/office/drawing/2014/main" id="{472930B6-CC5C-4967-ABD0-C31F26A315B7}"/>
                  </a:ext>
                </a:extLst>
              </p:cNvPr>
              <p:cNvSpPr>
                <a:spLocks/>
              </p:cNvSpPr>
              <p:nvPr/>
            </p:nvSpPr>
            <p:spPr bwMode="auto">
              <a:xfrm>
                <a:off x="2715" y="1887"/>
                <a:ext cx="12" cy="22"/>
              </a:xfrm>
              <a:custGeom>
                <a:avLst/>
                <a:gdLst>
                  <a:gd name="T0" fmla="*/ 0 w 20"/>
                  <a:gd name="T1" fmla="*/ 0 h 38"/>
                  <a:gd name="T2" fmla="*/ 20 w 20"/>
                  <a:gd name="T3" fmla="*/ 38 h 38"/>
                  <a:gd name="T4" fmla="*/ 12 w 20"/>
                  <a:gd name="T5" fmla="*/ 24 h 38"/>
                  <a:gd name="T6" fmla="*/ 0 w 20"/>
                  <a:gd name="T7" fmla="*/ 0 h 38"/>
                </a:gdLst>
                <a:ahLst/>
                <a:cxnLst>
                  <a:cxn ang="0">
                    <a:pos x="T0" y="T1"/>
                  </a:cxn>
                  <a:cxn ang="0">
                    <a:pos x="T2" y="T3"/>
                  </a:cxn>
                  <a:cxn ang="0">
                    <a:pos x="T4" y="T5"/>
                  </a:cxn>
                  <a:cxn ang="0">
                    <a:pos x="T6" y="T7"/>
                  </a:cxn>
                </a:cxnLst>
                <a:rect l="0" t="0" r="r" b="b"/>
                <a:pathLst>
                  <a:path w="20" h="38">
                    <a:moveTo>
                      <a:pt x="0" y="0"/>
                    </a:moveTo>
                    <a:cubicBezTo>
                      <a:pt x="7" y="11"/>
                      <a:pt x="11" y="21"/>
                      <a:pt x="20" y="38"/>
                    </a:cubicBezTo>
                    <a:cubicBezTo>
                      <a:pt x="19" y="38"/>
                      <a:pt x="16" y="32"/>
                      <a:pt x="12" y="24"/>
                    </a:cubicBezTo>
                    <a:cubicBezTo>
                      <a:pt x="8" y="16"/>
                      <a:pt x="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0" name="Freeform 6285">
                <a:extLst>
                  <a:ext uri="{FF2B5EF4-FFF2-40B4-BE49-F238E27FC236}">
                    <a16:creationId xmlns:a16="http://schemas.microsoft.com/office/drawing/2014/main" id="{82F052C4-3928-4CEE-BCBF-A900EFBEF18F}"/>
                  </a:ext>
                </a:extLst>
              </p:cNvPr>
              <p:cNvSpPr>
                <a:spLocks/>
              </p:cNvSpPr>
              <p:nvPr/>
            </p:nvSpPr>
            <p:spPr bwMode="auto">
              <a:xfrm>
                <a:off x="2734" y="1927"/>
                <a:ext cx="17" cy="44"/>
              </a:xfrm>
              <a:custGeom>
                <a:avLst/>
                <a:gdLst>
                  <a:gd name="T0" fmla="*/ 29 w 29"/>
                  <a:gd name="T1" fmla="*/ 78 h 78"/>
                  <a:gd name="T2" fmla="*/ 16 w 29"/>
                  <a:gd name="T3" fmla="*/ 41 h 78"/>
                  <a:gd name="T4" fmla="*/ 0 w 29"/>
                  <a:gd name="T5" fmla="*/ 0 h 78"/>
                  <a:gd name="T6" fmla="*/ 15 w 29"/>
                  <a:gd name="T7" fmla="*/ 33 h 78"/>
                  <a:gd name="T8" fmla="*/ 29 w 29"/>
                  <a:gd name="T9" fmla="*/ 78 h 78"/>
                </a:gdLst>
                <a:ahLst/>
                <a:cxnLst>
                  <a:cxn ang="0">
                    <a:pos x="T0" y="T1"/>
                  </a:cxn>
                  <a:cxn ang="0">
                    <a:pos x="T2" y="T3"/>
                  </a:cxn>
                  <a:cxn ang="0">
                    <a:pos x="T4" y="T5"/>
                  </a:cxn>
                  <a:cxn ang="0">
                    <a:pos x="T6" y="T7"/>
                  </a:cxn>
                  <a:cxn ang="0">
                    <a:pos x="T8" y="T9"/>
                  </a:cxn>
                </a:cxnLst>
                <a:rect l="0" t="0" r="r" b="b"/>
                <a:pathLst>
                  <a:path w="29" h="78">
                    <a:moveTo>
                      <a:pt x="29" y="78"/>
                    </a:moveTo>
                    <a:cubicBezTo>
                      <a:pt x="26" y="68"/>
                      <a:pt x="22" y="55"/>
                      <a:pt x="16" y="41"/>
                    </a:cubicBezTo>
                    <a:cubicBezTo>
                      <a:pt x="11" y="28"/>
                      <a:pt x="5" y="13"/>
                      <a:pt x="0" y="0"/>
                    </a:cubicBezTo>
                    <a:cubicBezTo>
                      <a:pt x="2" y="4"/>
                      <a:pt x="9" y="17"/>
                      <a:pt x="15" y="33"/>
                    </a:cubicBezTo>
                    <a:cubicBezTo>
                      <a:pt x="21" y="48"/>
                      <a:pt x="27" y="66"/>
                      <a:pt x="2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1" name="Freeform 6286">
                <a:extLst>
                  <a:ext uri="{FF2B5EF4-FFF2-40B4-BE49-F238E27FC236}">
                    <a16:creationId xmlns:a16="http://schemas.microsoft.com/office/drawing/2014/main" id="{49D12BB3-9904-4280-9668-C3FC533A7BBE}"/>
                  </a:ext>
                </a:extLst>
              </p:cNvPr>
              <p:cNvSpPr>
                <a:spLocks/>
              </p:cNvSpPr>
              <p:nvPr/>
            </p:nvSpPr>
            <p:spPr bwMode="auto">
              <a:xfrm>
                <a:off x="2751" y="2236"/>
                <a:ext cx="11" cy="40"/>
              </a:xfrm>
              <a:custGeom>
                <a:avLst/>
                <a:gdLst>
                  <a:gd name="T0" fmla="*/ 11 w 19"/>
                  <a:gd name="T1" fmla="*/ 41 h 70"/>
                  <a:gd name="T2" fmla="*/ 5 w 19"/>
                  <a:gd name="T3" fmla="*/ 63 h 70"/>
                  <a:gd name="T4" fmla="*/ 2 w 19"/>
                  <a:gd name="T5" fmla="*/ 63 h 70"/>
                  <a:gd name="T6" fmla="*/ 3 w 19"/>
                  <a:gd name="T7" fmla="*/ 59 h 70"/>
                  <a:gd name="T8" fmla="*/ 7 w 19"/>
                  <a:gd name="T9" fmla="*/ 49 h 70"/>
                  <a:gd name="T10" fmla="*/ 7 w 19"/>
                  <a:gd name="T11" fmla="*/ 46 h 70"/>
                  <a:gd name="T12" fmla="*/ 1 w 19"/>
                  <a:gd name="T13" fmla="*/ 61 h 70"/>
                  <a:gd name="T14" fmla="*/ 10 w 19"/>
                  <a:gd name="T15" fmla="*/ 31 h 70"/>
                  <a:gd name="T16" fmla="*/ 17 w 19"/>
                  <a:gd name="T17" fmla="*/ 0 h 70"/>
                  <a:gd name="T18" fmla="*/ 8 w 19"/>
                  <a:gd name="T19" fmla="*/ 39 h 70"/>
                  <a:gd name="T20" fmla="*/ 11 w 19"/>
                  <a:gd name="T21" fmla="*/ 4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70">
                    <a:moveTo>
                      <a:pt x="11" y="41"/>
                    </a:moveTo>
                    <a:cubicBezTo>
                      <a:pt x="9" y="49"/>
                      <a:pt x="7" y="56"/>
                      <a:pt x="5" y="63"/>
                    </a:cubicBezTo>
                    <a:cubicBezTo>
                      <a:pt x="3" y="64"/>
                      <a:pt x="10" y="40"/>
                      <a:pt x="2" y="63"/>
                    </a:cubicBezTo>
                    <a:cubicBezTo>
                      <a:pt x="0" y="70"/>
                      <a:pt x="1" y="65"/>
                      <a:pt x="3" y="59"/>
                    </a:cubicBezTo>
                    <a:cubicBezTo>
                      <a:pt x="5" y="53"/>
                      <a:pt x="7" y="46"/>
                      <a:pt x="7" y="49"/>
                    </a:cubicBezTo>
                    <a:cubicBezTo>
                      <a:pt x="8" y="45"/>
                      <a:pt x="7" y="46"/>
                      <a:pt x="7" y="46"/>
                    </a:cubicBezTo>
                    <a:cubicBezTo>
                      <a:pt x="5" y="45"/>
                      <a:pt x="1" y="66"/>
                      <a:pt x="1" y="61"/>
                    </a:cubicBezTo>
                    <a:cubicBezTo>
                      <a:pt x="5" y="48"/>
                      <a:pt x="7" y="39"/>
                      <a:pt x="10" y="31"/>
                    </a:cubicBezTo>
                    <a:cubicBezTo>
                      <a:pt x="12" y="23"/>
                      <a:pt x="14" y="14"/>
                      <a:pt x="17" y="0"/>
                    </a:cubicBezTo>
                    <a:cubicBezTo>
                      <a:pt x="19" y="2"/>
                      <a:pt x="12" y="23"/>
                      <a:pt x="8" y="39"/>
                    </a:cubicBezTo>
                    <a:cubicBezTo>
                      <a:pt x="6" y="47"/>
                      <a:pt x="10" y="40"/>
                      <a:pt x="1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2" name="Freeform 6287">
                <a:extLst>
                  <a:ext uri="{FF2B5EF4-FFF2-40B4-BE49-F238E27FC236}">
                    <a16:creationId xmlns:a16="http://schemas.microsoft.com/office/drawing/2014/main" id="{2F733103-374C-420D-9306-59B7BB8A8552}"/>
                  </a:ext>
                </a:extLst>
              </p:cNvPr>
              <p:cNvSpPr>
                <a:spLocks/>
              </p:cNvSpPr>
              <p:nvPr/>
            </p:nvSpPr>
            <p:spPr bwMode="auto">
              <a:xfrm>
                <a:off x="2661" y="2434"/>
                <a:ext cx="7" cy="10"/>
              </a:xfrm>
              <a:custGeom>
                <a:avLst/>
                <a:gdLst>
                  <a:gd name="T0" fmla="*/ 9 w 13"/>
                  <a:gd name="T1" fmla="*/ 7 h 18"/>
                  <a:gd name="T2" fmla="*/ 1 w 13"/>
                  <a:gd name="T3" fmla="*/ 15 h 18"/>
                  <a:gd name="T4" fmla="*/ 11 w 13"/>
                  <a:gd name="T5" fmla="*/ 1 h 18"/>
                  <a:gd name="T6" fmla="*/ 6 w 13"/>
                  <a:gd name="T7" fmla="*/ 10 h 18"/>
                  <a:gd name="T8" fmla="*/ 9 w 13"/>
                  <a:gd name="T9" fmla="*/ 7 h 18"/>
                </a:gdLst>
                <a:ahLst/>
                <a:cxnLst>
                  <a:cxn ang="0">
                    <a:pos x="T0" y="T1"/>
                  </a:cxn>
                  <a:cxn ang="0">
                    <a:pos x="T2" y="T3"/>
                  </a:cxn>
                  <a:cxn ang="0">
                    <a:pos x="T4" y="T5"/>
                  </a:cxn>
                  <a:cxn ang="0">
                    <a:pos x="T6" y="T7"/>
                  </a:cxn>
                  <a:cxn ang="0">
                    <a:pos x="T8" y="T9"/>
                  </a:cxn>
                </a:cxnLst>
                <a:rect l="0" t="0" r="r" b="b"/>
                <a:pathLst>
                  <a:path w="13" h="18">
                    <a:moveTo>
                      <a:pt x="9" y="7"/>
                    </a:moveTo>
                    <a:cubicBezTo>
                      <a:pt x="9" y="8"/>
                      <a:pt x="0" y="18"/>
                      <a:pt x="1" y="15"/>
                    </a:cubicBezTo>
                    <a:cubicBezTo>
                      <a:pt x="10" y="5"/>
                      <a:pt x="4" y="10"/>
                      <a:pt x="11" y="1"/>
                    </a:cubicBezTo>
                    <a:cubicBezTo>
                      <a:pt x="13" y="0"/>
                      <a:pt x="11" y="3"/>
                      <a:pt x="6" y="10"/>
                    </a:cubicBezTo>
                    <a:cubicBezTo>
                      <a:pt x="6" y="10"/>
                      <a:pt x="7" y="9"/>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3" name="Freeform 6288">
                <a:extLst>
                  <a:ext uri="{FF2B5EF4-FFF2-40B4-BE49-F238E27FC236}">
                    <a16:creationId xmlns:a16="http://schemas.microsoft.com/office/drawing/2014/main" id="{3AFDC987-A394-4180-8CB3-540A23893C46}"/>
                  </a:ext>
                </a:extLst>
              </p:cNvPr>
              <p:cNvSpPr>
                <a:spLocks/>
              </p:cNvSpPr>
              <p:nvPr/>
            </p:nvSpPr>
            <p:spPr bwMode="auto">
              <a:xfrm>
                <a:off x="2632" y="2447"/>
                <a:ext cx="26" cy="29"/>
              </a:xfrm>
              <a:custGeom>
                <a:avLst/>
                <a:gdLst>
                  <a:gd name="T0" fmla="*/ 46 w 46"/>
                  <a:gd name="T1" fmla="*/ 0 h 50"/>
                  <a:gd name="T2" fmla="*/ 0 w 46"/>
                  <a:gd name="T3" fmla="*/ 50 h 50"/>
                  <a:gd name="T4" fmla="*/ 23 w 46"/>
                  <a:gd name="T5" fmla="*/ 25 h 50"/>
                  <a:gd name="T6" fmla="*/ 46 w 46"/>
                  <a:gd name="T7" fmla="*/ 0 h 50"/>
                </a:gdLst>
                <a:ahLst/>
                <a:cxnLst>
                  <a:cxn ang="0">
                    <a:pos x="T0" y="T1"/>
                  </a:cxn>
                  <a:cxn ang="0">
                    <a:pos x="T2" y="T3"/>
                  </a:cxn>
                  <a:cxn ang="0">
                    <a:pos x="T4" y="T5"/>
                  </a:cxn>
                  <a:cxn ang="0">
                    <a:pos x="T6" y="T7"/>
                  </a:cxn>
                </a:cxnLst>
                <a:rect l="0" t="0" r="r" b="b"/>
                <a:pathLst>
                  <a:path w="46" h="50">
                    <a:moveTo>
                      <a:pt x="46" y="0"/>
                    </a:moveTo>
                    <a:cubicBezTo>
                      <a:pt x="30" y="20"/>
                      <a:pt x="12" y="39"/>
                      <a:pt x="0" y="50"/>
                    </a:cubicBezTo>
                    <a:cubicBezTo>
                      <a:pt x="3" y="47"/>
                      <a:pt x="13" y="36"/>
                      <a:pt x="23" y="25"/>
                    </a:cubicBezTo>
                    <a:cubicBezTo>
                      <a:pt x="33" y="14"/>
                      <a:pt x="43" y="3"/>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4" name="Freeform 6289">
                <a:extLst>
                  <a:ext uri="{FF2B5EF4-FFF2-40B4-BE49-F238E27FC236}">
                    <a16:creationId xmlns:a16="http://schemas.microsoft.com/office/drawing/2014/main" id="{02D7181A-FC32-473F-8AFE-9231C733C28E}"/>
                  </a:ext>
                </a:extLst>
              </p:cNvPr>
              <p:cNvSpPr>
                <a:spLocks/>
              </p:cNvSpPr>
              <p:nvPr/>
            </p:nvSpPr>
            <p:spPr bwMode="auto">
              <a:xfrm>
                <a:off x="2281" y="2628"/>
                <a:ext cx="14" cy="2"/>
              </a:xfrm>
              <a:custGeom>
                <a:avLst/>
                <a:gdLst>
                  <a:gd name="T0" fmla="*/ 22 w 25"/>
                  <a:gd name="T1" fmla="*/ 3 h 4"/>
                  <a:gd name="T2" fmla="*/ 6 w 25"/>
                  <a:gd name="T3" fmla="*/ 3 h 4"/>
                  <a:gd name="T4" fmla="*/ 1 w 25"/>
                  <a:gd name="T5" fmla="*/ 1 h 4"/>
                  <a:gd name="T6" fmla="*/ 20 w 25"/>
                  <a:gd name="T7" fmla="*/ 0 h 4"/>
                  <a:gd name="T8" fmla="*/ 22 w 25"/>
                  <a:gd name="T9" fmla="*/ 3 h 4"/>
                </a:gdLst>
                <a:ahLst/>
                <a:cxnLst>
                  <a:cxn ang="0">
                    <a:pos x="T0" y="T1"/>
                  </a:cxn>
                  <a:cxn ang="0">
                    <a:pos x="T2" y="T3"/>
                  </a:cxn>
                  <a:cxn ang="0">
                    <a:pos x="T4" y="T5"/>
                  </a:cxn>
                  <a:cxn ang="0">
                    <a:pos x="T6" y="T7"/>
                  </a:cxn>
                  <a:cxn ang="0">
                    <a:pos x="T8" y="T9"/>
                  </a:cxn>
                </a:cxnLst>
                <a:rect l="0" t="0" r="r" b="b"/>
                <a:pathLst>
                  <a:path w="25" h="4">
                    <a:moveTo>
                      <a:pt x="22" y="3"/>
                    </a:moveTo>
                    <a:cubicBezTo>
                      <a:pt x="10" y="4"/>
                      <a:pt x="18" y="2"/>
                      <a:pt x="6" y="3"/>
                    </a:cubicBezTo>
                    <a:cubicBezTo>
                      <a:pt x="9" y="2"/>
                      <a:pt x="19" y="0"/>
                      <a:pt x="1" y="1"/>
                    </a:cubicBezTo>
                    <a:cubicBezTo>
                      <a:pt x="0" y="0"/>
                      <a:pt x="15" y="1"/>
                      <a:pt x="20" y="0"/>
                    </a:cubicBezTo>
                    <a:cubicBezTo>
                      <a:pt x="25" y="1"/>
                      <a:pt x="21" y="1"/>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5" name="Freeform 6290">
                <a:extLst>
                  <a:ext uri="{FF2B5EF4-FFF2-40B4-BE49-F238E27FC236}">
                    <a16:creationId xmlns:a16="http://schemas.microsoft.com/office/drawing/2014/main" id="{CCF85D9F-5CA6-4CE7-8A9B-8D2F5A19AC84}"/>
                  </a:ext>
                </a:extLst>
              </p:cNvPr>
              <p:cNvSpPr>
                <a:spLocks/>
              </p:cNvSpPr>
              <p:nvPr/>
            </p:nvSpPr>
            <p:spPr bwMode="auto">
              <a:xfrm>
                <a:off x="2119" y="2608"/>
                <a:ext cx="9" cy="4"/>
              </a:xfrm>
              <a:custGeom>
                <a:avLst/>
                <a:gdLst>
                  <a:gd name="T0" fmla="*/ 15 w 15"/>
                  <a:gd name="T1" fmla="*/ 7 h 7"/>
                  <a:gd name="T2" fmla="*/ 0 w 15"/>
                  <a:gd name="T3" fmla="*/ 3 h 7"/>
                  <a:gd name="T4" fmla="*/ 13 w 15"/>
                  <a:gd name="T5" fmla="*/ 4 h 7"/>
                  <a:gd name="T6" fmla="*/ 15 w 15"/>
                  <a:gd name="T7" fmla="*/ 7 h 7"/>
                </a:gdLst>
                <a:ahLst/>
                <a:cxnLst>
                  <a:cxn ang="0">
                    <a:pos x="T0" y="T1"/>
                  </a:cxn>
                  <a:cxn ang="0">
                    <a:pos x="T2" y="T3"/>
                  </a:cxn>
                  <a:cxn ang="0">
                    <a:pos x="T4" y="T5"/>
                  </a:cxn>
                  <a:cxn ang="0">
                    <a:pos x="T6" y="T7"/>
                  </a:cxn>
                </a:cxnLst>
                <a:rect l="0" t="0" r="r" b="b"/>
                <a:pathLst>
                  <a:path w="15" h="7">
                    <a:moveTo>
                      <a:pt x="15" y="7"/>
                    </a:moveTo>
                    <a:cubicBezTo>
                      <a:pt x="10" y="6"/>
                      <a:pt x="5" y="5"/>
                      <a:pt x="0" y="3"/>
                    </a:cubicBezTo>
                    <a:cubicBezTo>
                      <a:pt x="8" y="5"/>
                      <a:pt x="1" y="0"/>
                      <a:pt x="13" y="4"/>
                    </a:cubicBezTo>
                    <a:lnTo>
                      <a:pt x="1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6" name="Freeform 6291">
                <a:extLst>
                  <a:ext uri="{FF2B5EF4-FFF2-40B4-BE49-F238E27FC236}">
                    <a16:creationId xmlns:a16="http://schemas.microsoft.com/office/drawing/2014/main" id="{F9D35506-08F1-4FD7-A725-39993905F653}"/>
                  </a:ext>
                </a:extLst>
              </p:cNvPr>
              <p:cNvSpPr>
                <a:spLocks/>
              </p:cNvSpPr>
              <p:nvPr/>
            </p:nvSpPr>
            <p:spPr bwMode="auto">
              <a:xfrm>
                <a:off x="2768" y="2177"/>
                <a:ext cx="4" cy="22"/>
              </a:xfrm>
              <a:custGeom>
                <a:avLst/>
                <a:gdLst>
                  <a:gd name="T0" fmla="*/ 5 w 7"/>
                  <a:gd name="T1" fmla="*/ 23 h 39"/>
                  <a:gd name="T2" fmla="*/ 0 w 7"/>
                  <a:gd name="T3" fmla="*/ 33 h 39"/>
                  <a:gd name="T4" fmla="*/ 7 w 7"/>
                  <a:gd name="T5" fmla="*/ 2 h 39"/>
                  <a:gd name="T6" fmla="*/ 4 w 7"/>
                  <a:gd name="T7" fmla="*/ 19 h 39"/>
                  <a:gd name="T8" fmla="*/ 5 w 7"/>
                  <a:gd name="T9" fmla="*/ 23 h 39"/>
                </a:gdLst>
                <a:ahLst/>
                <a:cxnLst>
                  <a:cxn ang="0">
                    <a:pos x="T0" y="T1"/>
                  </a:cxn>
                  <a:cxn ang="0">
                    <a:pos x="T2" y="T3"/>
                  </a:cxn>
                  <a:cxn ang="0">
                    <a:pos x="T4" y="T5"/>
                  </a:cxn>
                  <a:cxn ang="0">
                    <a:pos x="T6" y="T7"/>
                  </a:cxn>
                  <a:cxn ang="0">
                    <a:pos x="T8" y="T9"/>
                  </a:cxn>
                </a:cxnLst>
                <a:rect l="0" t="0" r="r" b="b"/>
                <a:pathLst>
                  <a:path w="7" h="39">
                    <a:moveTo>
                      <a:pt x="5" y="23"/>
                    </a:moveTo>
                    <a:cubicBezTo>
                      <a:pt x="3" y="39"/>
                      <a:pt x="1" y="34"/>
                      <a:pt x="0" y="33"/>
                    </a:cubicBezTo>
                    <a:cubicBezTo>
                      <a:pt x="2" y="20"/>
                      <a:pt x="5" y="0"/>
                      <a:pt x="7" y="2"/>
                    </a:cubicBezTo>
                    <a:cubicBezTo>
                      <a:pt x="6" y="5"/>
                      <a:pt x="5" y="13"/>
                      <a:pt x="4" y="19"/>
                    </a:cubicBezTo>
                    <a:cubicBezTo>
                      <a:pt x="3" y="25"/>
                      <a:pt x="3" y="29"/>
                      <a:pt x="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7" name="Freeform 6292">
                <a:extLst>
                  <a:ext uri="{FF2B5EF4-FFF2-40B4-BE49-F238E27FC236}">
                    <a16:creationId xmlns:a16="http://schemas.microsoft.com/office/drawing/2014/main" id="{AA5DBB83-6599-45B2-BC15-BECC69BBE92E}"/>
                  </a:ext>
                </a:extLst>
              </p:cNvPr>
              <p:cNvSpPr>
                <a:spLocks/>
              </p:cNvSpPr>
              <p:nvPr/>
            </p:nvSpPr>
            <p:spPr bwMode="auto">
              <a:xfrm>
                <a:off x="2472" y="1672"/>
                <a:ext cx="49" cy="23"/>
              </a:xfrm>
              <a:custGeom>
                <a:avLst/>
                <a:gdLst>
                  <a:gd name="T0" fmla="*/ 86 w 86"/>
                  <a:gd name="T1" fmla="*/ 40 h 40"/>
                  <a:gd name="T2" fmla="*/ 47 w 86"/>
                  <a:gd name="T3" fmla="*/ 21 h 40"/>
                  <a:gd name="T4" fmla="*/ 0 w 86"/>
                  <a:gd name="T5" fmla="*/ 0 h 40"/>
                  <a:gd name="T6" fmla="*/ 47 w 86"/>
                  <a:gd name="T7" fmla="*/ 20 h 40"/>
                  <a:gd name="T8" fmla="*/ 86 w 86"/>
                  <a:gd name="T9" fmla="*/ 40 h 40"/>
                </a:gdLst>
                <a:ahLst/>
                <a:cxnLst>
                  <a:cxn ang="0">
                    <a:pos x="T0" y="T1"/>
                  </a:cxn>
                  <a:cxn ang="0">
                    <a:pos x="T2" y="T3"/>
                  </a:cxn>
                  <a:cxn ang="0">
                    <a:pos x="T4" y="T5"/>
                  </a:cxn>
                  <a:cxn ang="0">
                    <a:pos x="T6" y="T7"/>
                  </a:cxn>
                  <a:cxn ang="0">
                    <a:pos x="T8" y="T9"/>
                  </a:cxn>
                </a:cxnLst>
                <a:rect l="0" t="0" r="r" b="b"/>
                <a:pathLst>
                  <a:path w="86" h="40">
                    <a:moveTo>
                      <a:pt x="86" y="40"/>
                    </a:moveTo>
                    <a:cubicBezTo>
                      <a:pt x="77" y="36"/>
                      <a:pt x="63" y="29"/>
                      <a:pt x="47" y="21"/>
                    </a:cubicBezTo>
                    <a:cubicBezTo>
                      <a:pt x="31" y="14"/>
                      <a:pt x="14" y="6"/>
                      <a:pt x="0" y="0"/>
                    </a:cubicBezTo>
                    <a:cubicBezTo>
                      <a:pt x="15" y="6"/>
                      <a:pt x="32" y="13"/>
                      <a:pt x="47" y="20"/>
                    </a:cubicBezTo>
                    <a:cubicBezTo>
                      <a:pt x="62" y="27"/>
                      <a:pt x="76" y="34"/>
                      <a:pt x="8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8" name="Freeform 6293">
                <a:extLst>
                  <a:ext uri="{FF2B5EF4-FFF2-40B4-BE49-F238E27FC236}">
                    <a16:creationId xmlns:a16="http://schemas.microsoft.com/office/drawing/2014/main" id="{E75D3210-2409-4FAB-8DB8-8DA7DC0FEAC9}"/>
                  </a:ext>
                </a:extLst>
              </p:cNvPr>
              <p:cNvSpPr>
                <a:spLocks/>
              </p:cNvSpPr>
              <p:nvPr/>
            </p:nvSpPr>
            <p:spPr bwMode="auto">
              <a:xfrm>
                <a:off x="2658" y="1806"/>
                <a:ext cx="13" cy="16"/>
              </a:xfrm>
              <a:custGeom>
                <a:avLst/>
                <a:gdLst>
                  <a:gd name="T0" fmla="*/ 7 w 22"/>
                  <a:gd name="T1" fmla="*/ 8 h 28"/>
                  <a:gd name="T2" fmla="*/ 9 w 22"/>
                  <a:gd name="T3" fmla="*/ 11 h 28"/>
                  <a:gd name="T4" fmla="*/ 22 w 22"/>
                  <a:gd name="T5" fmla="*/ 28 h 28"/>
                  <a:gd name="T6" fmla="*/ 0 w 22"/>
                  <a:gd name="T7" fmla="*/ 1 h 28"/>
                  <a:gd name="T8" fmla="*/ 7 w 22"/>
                  <a:gd name="T9" fmla="*/ 8 h 28"/>
                </a:gdLst>
                <a:ahLst/>
                <a:cxnLst>
                  <a:cxn ang="0">
                    <a:pos x="T0" y="T1"/>
                  </a:cxn>
                  <a:cxn ang="0">
                    <a:pos x="T2" y="T3"/>
                  </a:cxn>
                  <a:cxn ang="0">
                    <a:pos x="T4" y="T5"/>
                  </a:cxn>
                  <a:cxn ang="0">
                    <a:pos x="T6" y="T7"/>
                  </a:cxn>
                  <a:cxn ang="0">
                    <a:pos x="T8" y="T9"/>
                  </a:cxn>
                </a:cxnLst>
                <a:rect l="0" t="0" r="r" b="b"/>
                <a:pathLst>
                  <a:path w="22" h="28">
                    <a:moveTo>
                      <a:pt x="7" y="8"/>
                    </a:moveTo>
                    <a:cubicBezTo>
                      <a:pt x="9" y="10"/>
                      <a:pt x="9" y="11"/>
                      <a:pt x="9" y="11"/>
                    </a:cubicBezTo>
                    <a:cubicBezTo>
                      <a:pt x="9" y="13"/>
                      <a:pt x="19" y="23"/>
                      <a:pt x="22" y="28"/>
                    </a:cubicBezTo>
                    <a:cubicBezTo>
                      <a:pt x="18" y="25"/>
                      <a:pt x="8" y="11"/>
                      <a:pt x="0" y="1"/>
                    </a:cubicBezTo>
                    <a:cubicBezTo>
                      <a:pt x="0" y="0"/>
                      <a:pt x="7" y="10"/>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9" name="Freeform 6294">
                <a:extLst>
                  <a:ext uri="{FF2B5EF4-FFF2-40B4-BE49-F238E27FC236}">
                    <a16:creationId xmlns:a16="http://schemas.microsoft.com/office/drawing/2014/main" id="{30197A69-03ED-44B8-B6CD-2739F1086099}"/>
                  </a:ext>
                </a:extLst>
              </p:cNvPr>
              <p:cNvSpPr>
                <a:spLocks/>
              </p:cNvSpPr>
              <p:nvPr/>
            </p:nvSpPr>
            <p:spPr bwMode="auto">
              <a:xfrm>
                <a:off x="2685" y="2389"/>
                <a:ext cx="10" cy="20"/>
              </a:xfrm>
              <a:custGeom>
                <a:avLst/>
                <a:gdLst>
                  <a:gd name="T0" fmla="*/ 12 w 19"/>
                  <a:gd name="T1" fmla="*/ 21 h 35"/>
                  <a:gd name="T2" fmla="*/ 0 w 19"/>
                  <a:gd name="T3" fmla="*/ 28 h 35"/>
                  <a:gd name="T4" fmla="*/ 11 w 19"/>
                  <a:gd name="T5" fmla="*/ 12 h 35"/>
                  <a:gd name="T6" fmla="*/ 12 w 19"/>
                  <a:gd name="T7" fmla="*/ 6 h 35"/>
                  <a:gd name="T8" fmla="*/ 2 w 19"/>
                  <a:gd name="T9" fmla="*/ 21 h 35"/>
                  <a:gd name="T10" fmla="*/ 6 w 19"/>
                  <a:gd name="T11" fmla="*/ 13 h 35"/>
                  <a:gd name="T12" fmla="*/ 14 w 19"/>
                  <a:gd name="T13" fmla="*/ 0 h 35"/>
                  <a:gd name="T14" fmla="*/ 19 w 19"/>
                  <a:gd name="T15" fmla="*/ 0 h 35"/>
                  <a:gd name="T16" fmla="*/ 8 w 19"/>
                  <a:gd name="T17" fmla="*/ 18 h 35"/>
                  <a:gd name="T18" fmla="*/ 12 w 19"/>
                  <a:gd name="T19"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5">
                    <a:moveTo>
                      <a:pt x="12" y="21"/>
                    </a:moveTo>
                    <a:cubicBezTo>
                      <a:pt x="1" y="35"/>
                      <a:pt x="8" y="21"/>
                      <a:pt x="0" y="28"/>
                    </a:cubicBezTo>
                    <a:cubicBezTo>
                      <a:pt x="6" y="19"/>
                      <a:pt x="6" y="20"/>
                      <a:pt x="11" y="12"/>
                    </a:cubicBezTo>
                    <a:cubicBezTo>
                      <a:pt x="18" y="1"/>
                      <a:pt x="8" y="13"/>
                      <a:pt x="12" y="6"/>
                    </a:cubicBezTo>
                    <a:cubicBezTo>
                      <a:pt x="9" y="9"/>
                      <a:pt x="6" y="16"/>
                      <a:pt x="2" y="21"/>
                    </a:cubicBezTo>
                    <a:cubicBezTo>
                      <a:pt x="1" y="22"/>
                      <a:pt x="3" y="18"/>
                      <a:pt x="6" y="13"/>
                    </a:cubicBezTo>
                    <a:cubicBezTo>
                      <a:pt x="10" y="8"/>
                      <a:pt x="13" y="2"/>
                      <a:pt x="14" y="0"/>
                    </a:cubicBezTo>
                    <a:cubicBezTo>
                      <a:pt x="16" y="1"/>
                      <a:pt x="14" y="4"/>
                      <a:pt x="19" y="0"/>
                    </a:cubicBezTo>
                    <a:cubicBezTo>
                      <a:pt x="17" y="3"/>
                      <a:pt x="13" y="11"/>
                      <a:pt x="8" y="18"/>
                    </a:cubicBezTo>
                    <a:cubicBezTo>
                      <a:pt x="13" y="15"/>
                      <a:pt x="8" y="22"/>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0" name="Freeform 6295">
                <a:extLst>
                  <a:ext uri="{FF2B5EF4-FFF2-40B4-BE49-F238E27FC236}">
                    <a16:creationId xmlns:a16="http://schemas.microsoft.com/office/drawing/2014/main" id="{BAB12624-ED91-4E70-B07A-5C3A5CAEBB31}"/>
                  </a:ext>
                </a:extLst>
              </p:cNvPr>
              <p:cNvSpPr>
                <a:spLocks/>
              </p:cNvSpPr>
              <p:nvPr/>
            </p:nvSpPr>
            <p:spPr bwMode="auto">
              <a:xfrm>
                <a:off x="2451" y="1665"/>
                <a:ext cx="19" cy="7"/>
              </a:xfrm>
              <a:custGeom>
                <a:avLst/>
                <a:gdLst>
                  <a:gd name="T0" fmla="*/ 33 w 33"/>
                  <a:gd name="T1" fmla="*/ 12 h 12"/>
                  <a:gd name="T2" fmla="*/ 0 w 33"/>
                  <a:gd name="T3" fmla="*/ 0 h 12"/>
                  <a:gd name="T4" fmla="*/ 33 w 33"/>
                  <a:gd name="T5" fmla="*/ 12 h 12"/>
                </a:gdLst>
                <a:ahLst/>
                <a:cxnLst>
                  <a:cxn ang="0">
                    <a:pos x="T0" y="T1"/>
                  </a:cxn>
                  <a:cxn ang="0">
                    <a:pos x="T2" y="T3"/>
                  </a:cxn>
                  <a:cxn ang="0">
                    <a:pos x="T4" y="T5"/>
                  </a:cxn>
                </a:cxnLst>
                <a:rect l="0" t="0" r="r" b="b"/>
                <a:pathLst>
                  <a:path w="33" h="12">
                    <a:moveTo>
                      <a:pt x="33" y="12"/>
                    </a:moveTo>
                    <a:cubicBezTo>
                      <a:pt x="23" y="9"/>
                      <a:pt x="10" y="4"/>
                      <a:pt x="0" y="0"/>
                    </a:cubicBezTo>
                    <a:cubicBezTo>
                      <a:pt x="10" y="2"/>
                      <a:pt x="19" y="6"/>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1" name="Freeform 6296">
                <a:extLst>
                  <a:ext uri="{FF2B5EF4-FFF2-40B4-BE49-F238E27FC236}">
                    <a16:creationId xmlns:a16="http://schemas.microsoft.com/office/drawing/2014/main" id="{66ED2409-55BE-46EA-8EA5-75769DF0FCF8}"/>
                  </a:ext>
                </a:extLst>
              </p:cNvPr>
              <p:cNvSpPr>
                <a:spLocks/>
              </p:cNvSpPr>
              <p:nvPr/>
            </p:nvSpPr>
            <p:spPr bwMode="auto">
              <a:xfrm>
                <a:off x="2679" y="1834"/>
                <a:ext cx="7" cy="8"/>
              </a:xfrm>
              <a:custGeom>
                <a:avLst/>
                <a:gdLst>
                  <a:gd name="T0" fmla="*/ 10 w 12"/>
                  <a:gd name="T1" fmla="*/ 15 h 15"/>
                  <a:gd name="T2" fmla="*/ 0 w 12"/>
                  <a:gd name="T3" fmla="*/ 0 h 15"/>
                  <a:gd name="T4" fmla="*/ 7 w 12"/>
                  <a:gd name="T5" fmla="*/ 7 h 15"/>
                  <a:gd name="T6" fmla="*/ 10 w 12"/>
                  <a:gd name="T7" fmla="*/ 15 h 15"/>
                </a:gdLst>
                <a:ahLst/>
                <a:cxnLst>
                  <a:cxn ang="0">
                    <a:pos x="T0" y="T1"/>
                  </a:cxn>
                  <a:cxn ang="0">
                    <a:pos x="T2" y="T3"/>
                  </a:cxn>
                  <a:cxn ang="0">
                    <a:pos x="T4" y="T5"/>
                  </a:cxn>
                  <a:cxn ang="0">
                    <a:pos x="T6" y="T7"/>
                  </a:cxn>
                </a:cxnLst>
                <a:rect l="0" t="0" r="r" b="b"/>
                <a:pathLst>
                  <a:path w="12" h="15">
                    <a:moveTo>
                      <a:pt x="10" y="15"/>
                    </a:moveTo>
                    <a:cubicBezTo>
                      <a:pt x="7" y="10"/>
                      <a:pt x="4" y="5"/>
                      <a:pt x="0" y="0"/>
                    </a:cubicBezTo>
                    <a:cubicBezTo>
                      <a:pt x="0" y="0"/>
                      <a:pt x="4" y="3"/>
                      <a:pt x="7" y="7"/>
                    </a:cubicBezTo>
                    <a:cubicBezTo>
                      <a:pt x="9" y="11"/>
                      <a:pt x="12"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2" name="Freeform 6297">
                <a:extLst>
                  <a:ext uri="{FF2B5EF4-FFF2-40B4-BE49-F238E27FC236}">
                    <a16:creationId xmlns:a16="http://schemas.microsoft.com/office/drawing/2014/main" id="{E91B2F5E-9E91-46F4-8B76-8D1D4F68059E}"/>
                  </a:ext>
                </a:extLst>
              </p:cNvPr>
              <p:cNvSpPr>
                <a:spLocks/>
              </p:cNvSpPr>
              <p:nvPr/>
            </p:nvSpPr>
            <p:spPr bwMode="auto">
              <a:xfrm>
                <a:off x="2728" y="2315"/>
                <a:ext cx="9" cy="18"/>
              </a:xfrm>
              <a:custGeom>
                <a:avLst/>
                <a:gdLst>
                  <a:gd name="T0" fmla="*/ 16 w 16"/>
                  <a:gd name="T1" fmla="*/ 1 h 32"/>
                  <a:gd name="T2" fmla="*/ 9 w 16"/>
                  <a:gd name="T3" fmla="*/ 15 h 32"/>
                  <a:gd name="T4" fmla="*/ 13 w 16"/>
                  <a:gd name="T5" fmla="*/ 4 h 32"/>
                  <a:gd name="T6" fmla="*/ 0 w 16"/>
                  <a:gd name="T7" fmla="*/ 32 h 32"/>
                  <a:gd name="T8" fmla="*/ 1 w 16"/>
                  <a:gd name="T9" fmla="*/ 25 h 32"/>
                  <a:gd name="T10" fmla="*/ 7 w 16"/>
                  <a:gd name="T11" fmla="*/ 14 h 32"/>
                  <a:gd name="T12" fmla="*/ 7 w 16"/>
                  <a:gd name="T13" fmla="*/ 12 h 32"/>
                  <a:gd name="T14" fmla="*/ 16 w 16"/>
                  <a:gd name="T15" fmla="*/ 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2">
                    <a:moveTo>
                      <a:pt x="16" y="1"/>
                    </a:moveTo>
                    <a:cubicBezTo>
                      <a:pt x="13" y="7"/>
                      <a:pt x="12" y="8"/>
                      <a:pt x="9" y="15"/>
                    </a:cubicBezTo>
                    <a:cubicBezTo>
                      <a:pt x="9" y="14"/>
                      <a:pt x="11" y="8"/>
                      <a:pt x="13" y="4"/>
                    </a:cubicBezTo>
                    <a:cubicBezTo>
                      <a:pt x="10" y="8"/>
                      <a:pt x="5" y="20"/>
                      <a:pt x="0" y="32"/>
                    </a:cubicBezTo>
                    <a:cubicBezTo>
                      <a:pt x="0" y="31"/>
                      <a:pt x="2" y="26"/>
                      <a:pt x="1" y="25"/>
                    </a:cubicBezTo>
                    <a:cubicBezTo>
                      <a:pt x="2" y="25"/>
                      <a:pt x="5" y="19"/>
                      <a:pt x="7" y="14"/>
                    </a:cubicBezTo>
                    <a:cubicBezTo>
                      <a:pt x="9" y="10"/>
                      <a:pt x="10" y="7"/>
                      <a:pt x="7" y="12"/>
                    </a:cubicBezTo>
                    <a:cubicBezTo>
                      <a:pt x="11" y="0"/>
                      <a:pt x="13"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3" name="Freeform 6298">
                <a:extLst>
                  <a:ext uri="{FF2B5EF4-FFF2-40B4-BE49-F238E27FC236}">
                    <a16:creationId xmlns:a16="http://schemas.microsoft.com/office/drawing/2014/main" id="{6A3884CF-F0ED-47FE-8AEE-13BF1F8325D8}"/>
                  </a:ext>
                </a:extLst>
              </p:cNvPr>
              <p:cNvSpPr>
                <a:spLocks/>
              </p:cNvSpPr>
              <p:nvPr/>
            </p:nvSpPr>
            <p:spPr bwMode="auto">
              <a:xfrm>
                <a:off x="2359" y="2618"/>
                <a:ext cx="8" cy="2"/>
              </a:xfrm>
              <a:custGeom>
                <a:avLst/>
                <a:gdLst>
                  <a:gd name="T0" fmla="*/ 13 w 14"/>
                  <a:gd name="T1" fmla="*/ 2 h 4"/>
                  <a:gd name="T2" fmla="*/ 2 w 14"/>
                  <a:gd name="T3" fmla="*/ 4 h 4"/>
                  <a:gd name="T4" fmla="*/ 0 w 14"/>
                  <a:gd name="T5" fmla="*/ 2 h 4"/>
                  <a:gd name="T6" fmla="*/ 13 w 14"/>
                  <a:gd name="T7" fmla="*/ 2 h 4"/>
                </a:gdLst>
                <a:ahLst/>
                <a:cxnLst>
                  <a:cxn ang="0">
                    <a:pos x="T0" y="T1"/>
                  </a:cxn>
                  <a:cxn ang="0">
                    <a:pos x="T2" y="T3"/>
                  </a:cxn>
                  <a:cxn ang="0">
                    <a:pos x="T4" y="T5"/>
                  </a:cxn>
                  <a:cxn ang="0">
                    <a:pos x="T6" y="T7"/>
                  </a:cxn>
                </a:cxnLst>
                <a:rect l="0" t="0" r="r" b="b"/>
                <a:pathLst>
                  <a:path w="14" h="4">
                    <a:moveTo>
                      <a:pt x="13" y="2"/>
                    </a:moveTo>
                    <a:cubicBezTo>
                      <a:pt x="2" y="4"/>
                      <a:pt x="2" y="4"/>
                      <a:pt x="2" y="4"/>
                    </a:cubicBezTo>
                    <a:cubicBezTo>
                      <a:pt x="0" y="2"/>
                      <a:pt x="0" y="2"/>
                      <a:pt x="0" y="2"/>
                    </a:cubicBezTo>
                    <a:cubicBezTo>
                      <a:pt x="8" y="1"/>
                      <a:pt x="14" y="0"/>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4" name="Freeform 6299">
                <a:extLst>
                  <a:ext uri="{FF2B5EF4-FFF2-40B4-BE49-F238E27FC236}">
                    <a16:creationId xmlns:a16="http://schemas.microsoft.com/office/drawing/2014/main" id="{D8B7DBDB-3273-4F6C-80E3-BE326656C940}"/>
                  </a:ext>
                </a:extLst>
              </p:cNvPr>
              <p:cNvSpPr>
                <a:spLocks/>
              </p:cNvSpPr>
              <p:nvPr/>
            </p:nvSpPr>
            <p:spPr bwMode="auto">
              <a:xfrm>
                <a:off x="2404" y="1651"/>
                <a:ext cx="46" cy="13"/>
              </a:xfrm>
              <a:custGeom>
                <a:avLst/>
                <a:gdLst>
                  <a:gd name="T0" fmla="*/ 81 w 81"/>
                  <a:gd name="T1" fmla="*/ 23 h 23"/>
                  <a:gd name="T2" fmla="*/ 43 w 81"/>
                  <a:gd name="T3" fmla="*/ 11 h 23"/>
                  <a:gd name="T4" fmla="*/ 0 w 81"/>
                  <a:gd name="T5" fmla="*/ 0 h 23"/>
                  <a:gd name="T6" fmla="*/ 38 w 81"/>
                  <a:gd name="T7" fmla="*/ 8 h 23"/>
                  <a:gd name="T8" fmla="*/ 81 w 81"/>
                  <a:gd name="T9" fmla="*/ 23 h 23"/>
                </a:gdLst>
                <a:ahLst/>
                <a:cxnLst>
                  <a:cxn ang="0">
                    <a:pos x="T0" y="T1"/>
                  </a:cxn>
                  <a:cxn ang="0">
                    <a:pos x="T2" y="T3"/>
                  </a:cxn>
                  <a:cxn ang="0">
                    <a:pos x="T4" y="T5"/>
                  </a:cxn>
                  <a:cxn ang="0">
                    <a:pos x="T6" y="T7"/>
                  </a:cxn>
                  <a:cxn ang="0">
                    <a:pos x="T8" y="T9"/>
                  </a:cxn>
                </a:cxnLst>
                <a:rect l="0" t="0" r="r" b="b"/>
                <a:pathLst>
                  <a:path w="81" h="23">
                    <a:moveTo>
                      <a:pt x="81" y="23"/>
                    </a:moveTo>
                    <a:cubicBezTo>
                      <a:pt x="63" y="17"/>
                      <a:pt x="53" y="14"/>
                      <a:pt x="43" y="11"/>
                    </a:cubicBezTo>
                    <a:cubicBezTo>
                      <a:pt x="32" y="8"/>
                      <a:pt x="21" y="5"/>
                      <a:pt x="0" y="0"/>
                    </a:cubicBezTo>
                    <a:cubicBezTo>
                      <a:pt x="4" y="0"/>
                      <a:pt x="20" y="3"/>
                      <a:pt x="38" y="8"/>
                    </a:cubicBezTo>
                    <a:cubicBezTo>
                      <a:pt x="55" y="13"/>
                      <a:pt x="73" y="19"/>
                      <a:pt x="8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5" name="Freeform 6300">
                <a:extLst>
                  <a:ext uri="{FF2B5EF4-FFF2-40B4-BE49-F238E27FC236}">
                    <a16:creationId xmlns:a16="http://schemas.microsoft.com/office/drawing/2014/main" id="{6FC16350-41D7-4866-90BE-22915EAB4A64}"/>
                  </a:ext>
                </a:extLst>
              </p:cNvPr>
              <p:cNvSpPr>
                <a:spLocks/>
              </p:cNvSpPr>
              <p:nvPr/>
            </p:nvSpPr>
            <p:spPr bwMode="auto">
              <a:xfrm>
                <a:off x="2736" y="1939"/>
                <a:ext cx="9" cy="25"/>
              </a:xfrm>
              <a:custGeom>
                <a:avLst/>
                <a:gdLst>
                  <a:gd name="T0" fmla="*/ 0 w 16"/>
                  <a:gd name="T1" fmla="*/ 0 h 45"/>
                  <a:gd name="T2" fmla="*/ 9 w 16"/>
                  <a:gd name="T3" fmla="*/ 24 h 45"/>
                  <a:gd name="T4" fmla="*/ 10 w 16"/>
                  <a:gd name="T5" fmla="*/ 19 h 45"/>
                  <a:gd name="T6" fmla="*/ 4 w 16"/>
                  <a:gd name="T7" fmla="*/ 0 h 45"/>
                  <a:gd name="T8" fmla="*/ 13 w 16"/>
                  <a:gd name="T9" fmla="*/ 24 h 45"/>
                  <a:gd name="T10" fmla="*/ 16 w 16"/>
                  <a:gd name="T11" fmla="*/ 45 h 45"/>
                  <a:gd name="T12" fmla="*/ 8 w 16"/>
                  <a:gd name="T13" fmla="*/ 24 h 45"/>
                  <a:gd name="T14" fmla="*/ 0 w 16"/>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5">
                    <a:moveTo>
                      <a:pt x="0" y="0"/>
                    </a:moveTo>
                    <a:cubicBezTo>
                      <a:pt x="4" y="12"/>
                      <a:pt x="5" y="11"/>
                      <a:pt x="9" y="24"/>
                    </a:cubicBezTo>
                    <a:cubicBezTo>
                      <a:pt x="13" y="31"/>
                      <a:pt x="12" y="27"/>
                      <a:pt x="10" y="19"/>
                    </a:cubicBezTo>
                    <a:cubicBezTo>
                      <a:pt x="7" y="12"/>
                      <a:pt x="4" y="3"/>
                      <a:pt x="4" y="0"/>
                    </a:cubicBezTo>
                    <a:cubicBezTo>
                      <a:pt x="7" y="8"/>
                      <a:pt x="9" y="17"/>
                      <a:pt x="13" y="24"/>
                    </a:cubicBezTo>
                    <a:cubicBezTo>
                      <a:pt x="16" y="34"/>
                      <a:pt x="11" y="28"/>
                      <a:pt x="16" y="45"/>
                    </a:cubicBezTo>
                    <a:cubicBezTo>
                      <a:pt x="14" y="40"/>
                      <a:pt x="11" y="32"/>
                      <a:pt x="8" y="24"/>
                    </a:cubicBezTo>
                    <a:cubicBezTo>
                      <a:pt x="5" y="15"/>
                      <a:pt x="2"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6" name="Freeform 6301">
                <a:extLst>
                  <a:ext uri="{FF2B5EF4-FFF2-40B4-BE49-F238E27FC236}">
                    <a16:creationId xmlns:a16="http://schemas.microsoft.com/office/drawing/2014/main" id="{803282CC-AAC6-4EE3-AAB0-DA8EB9FA2576}"/>
                  </a:ext>
                </a:extLst>
              </p:cNvPr>
              <p:cNvSpPr>
                <a:spLocks/>
              </p:cNvSpPr>
              <p:nvPr/>
            </p:nvSpPr>
            <p:spPr bwMode="auto">
              <a:xfrm>
                <a:off x="2400" y="2603"/>
                <a:ext cx="24" cy="6"/>
              </a:xfrm>
              <a:custGeom>
                <a:avLst/>
                <a:gdLst>
                  <a:gd name="T0" fmla="*/ 43 w 43"/>
                  <a:gd name="T1" fmla="*/ 0 h 11"/>
                  <a:gd name="T2" fmla="*/ 30 w 43"/>
                  <a:gd name="T3" fmla="*/ 5 h 11"/>
                  <a:gd name="T4" fmla="*/ 11 w 43"/>
                  <a:gd name="T5" fmla="*/ 11 h 11"/>
                  <a:gd name="T6" fmla="*/ 20 w 43"/>
                  <a:gd name="T7" fmla="*/ 6 h 11"/>
                  <a:gd name="T8" fmla="*/ 6 w 43"/>
                  <a:gd name="T9" fmla="*/ 11 h 11"/>
                  <a:gd name="T10" fmla="*/ 3 w 43"/>
                  <a:gd name="T11" fmla="*/ 8 h 11"/>
                  <a:gd name="T12" fmla="*/ 20 w 43"/>
                  <a:gd name="T13" fmla="*/ 5 h 11"/>
                  <a:gd name="T14" fmla="*/ 43 w 43"/>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0"/>
                    </a:moveTo>
                    <a:cubicBezTo>
                      <a:pt x="42" y="1"/>
                      <a:pt x="36" y="3"/>
                      <a:pt x="30" y="5"/>
                    </a:cubicBezTo>
                    <a:cubicBezTo>
                      <a:pt x="23" y="7"/>
                      <a:pt x="16" y="9"/>
                      <a:pt x="11" y="11"/>
                    </a:cubicBezTo>
                    <a:cubicBezTo>
                      <a:pt x="10" y="10"/>
                      <a:pt x="23" y="7"/>
                      <a:pt x="20" y="6"/>
                    </a:cubicBezTo>
                    <a:cubicBezTo>
                      <a:pt x="22" y="5"/>
                      <a:pt x="2" y="11"/>
                      <a:pt x="6" y="11"/>
                    </a:cubicBezTo>
                    <a:cubicBezTo>
                      <a:pt x="2" y="11"/>
                      <a:pt x="0" y="10"/>
                      <a:pt x="3" y="8"/>
                    </a:cubicBezTo>
                    <a:cubicBezTo>
                      <a:pt x="10" y="6"/>
                      <a:pt x="15" y="6"/>
                      <a:pt x="20" y="5"/>
                    </a:cubicBezTo>
                    <a:cubicBezTo>
                      <a:pt x="26" y="4"/>
                      <a:pt x="32" y="3"/>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7" name="Freeform 6302">
                <a:extLst>
                  <a:ext uri="{FF2B5EF4-FFF2-40B4-BE49-F238E27FC236}">
                    <a16:creationId xmlns:a16="http://schemas.microsoft.com/office/drawing/2014/main" id="{F1075B47-8F7C-479A-8FF4-C146B6A14758}"/>
                  </a:ext>
                </a:extLst>
              </p:cNvPr>
              <p:cNvSpPr>
                <a:spLocks/>
              </p:cNvSpPr>
              <p:nvPr/>
            </p:nvSpPr>
            <p:spPr bwMode="auto">
              <a:xfrm>
                <a:off x="2316" y="2625"/>
                <a:ext cx="11" cy="1"/>
              </a:xfrm>
              <a:custGeom>
                <a:avLst/>
                <a:gdLst>
                  <a:gd name="T0" fmla="*/ 20 w 20"/>
                  <a:gd name="T1" fmla="*/ 1 h 3"/>
                  <a:gd name="T2" fmla="*/ 0 w 20"/>
                  <a:gd name="T3" fmla="*/ 3 h 3"/>
                  <a:gd name="T4" fmla="*/ 18 w 20"/>
                  <a:gd name="T5" fmla="*/ 0 h 3"/>
                  <a:gd name="T6" fmla="*/ 20 w 20"/>
                  <a:gd name="T7" fmla="*/ 1 h 3"/>
                </a:gdLst>
                <a:ahLst/>
                <a:cxnLst>
                  <a:cxn ang="0">
                    <a:pos x="T0" y="T1"/>
                  </a:cxn>
                  <a:cxn ang="0">
                    <a:pos x="T2" y="T3"/>
                  </a:cxn>
                  <a:cxn ang="0">
                    <a:pos x="T4" y="T5"/>
                  </a:cxn>
                  <a:cxn ang="0">
                    <a:pos x="T6" y="T7"/>
                  </a:cxn>
                </a:cxnLst>
                <a:rect l="0" t="0" r="r" b="b"/>
                <a:pathLst>
                  <a:path w="20" h="3">
                    <a:moveTo>
                      <a:pt x="20" y="1"/>
                    </a:moveTo>
                    <a:cubicBezTo>
                      <a:pt x="11" y="2"/>
                      <a:pt x="5" y="3"/>
                      <a:pt x="0" y="3"/>
                    </a:cubicBezTo>
                    <a:cubicBezTo>
                      <a:pt x="3" y="2"/>
                      <a:pt x="12" y="1"/>
                      <a:pt x="18" y="0"/>
                    </a:cubicBezTo>
                    <a:lnTo>
                      <a:pt x="2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8" name="Freeform 6303">
                <a:extLst>
                  <a:ext uri="{FF2B5EF4-FFF2-40B4-BE49-F238E27FC236}">
                    <a16:creationId xmlns:a16="http://schemas.microsoft.com/office/drawing/2014/main" id="{0299A316-35D7-4E49-851B-33E0C32C009D}"/>
                  </a:ext>
                </a:extLst>
              </p:cNvPr>
              <p:cNvSpPr>
                <a:spLocks/>
              </p:cNvSpPr>
              <p:nvPr/>
            </p:nvSpPr>
            <p:spPr bwMode="auto">
              <a:xfrm>
                <a:off x="2767" y="2201"/>
                <a:ext cx="1" cy="8"/>
              </a:xfrm>
              <a:custGeom>
                <a:avLst/>
                <a:gdLst>
                  <a:gd name="T0" fmla="*/ 3 w 3"/>
                  <a:gd name="T1" fmla="*/ 0 h 15"/>
                  <a:gd name="T2" fmla="*/ 1 w 3"/>
                  <a:gd name="T3" fmla="*/ 15 h 15"/>
                  <a:gd name="T4" fmla="*/ 1 w 3"/>
                  <a:gd name="T5" fmla="*/ 5 h 15"/>
                  <a:gd name="T6" fmla="*/ 3 w 3"/>
                  <a:gd name="T7" fmla="*/ 0 h 15"/>
                </a:gdLst>
                <a:ahLst/>
                <a:cxnLst>
                  <a:cxn ang="0">
                    <a:pos x="T0" y="T1"/>
                  </a:cxn>
                  <a:cxn ang="0">
                    <a:pos x="T2" y="T3"/>
                  </a:cxn>
                  <a:cxn ang="0">
                    <a:pos x="T4" y="T5"/>
                  </a:cxn>
                  <a:cxn ang="0">
                    <a:pos x="T6" y="T7"/>
                  </a:cxn>
                </a:cxnLst>
                <a:rect l="0" t="0" r="r" b="b"/>
                <a:pathLst>
                  <a:path w="3" h="15">
                    <a:moveTo>
                      <a:pt x="3" y="0"/>
                    </a:moveTo>
                    <a:cubicBezTo>
                      <a:pt x="3" y="5"/>
                      <a:pt x="2" y="10"/>
                      <a:pt x="1" y="15"/>
                    </a:cubicBezTo>
                    <a:cubicBezTo>
                      <a:pt x="0" y="14"/>
                      <a:pt x="2" y="6"/>
                      <a:pt x="1" y="5"/>
                    </a:cubicBezTo>
                    <a:cubicBezTo>
                      <a:pt x="2"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9" name="Freeform 6304">
                <a:extLst>
                  <a:ext uri="{FF2B5EF4-FFF2-40B4-BE49-F238E27FC236}">
                    <a16:creationId xmlns:a16="http://schemas.microsoft.com/office/drawing/2014/main" id="{4B271C50-2C12-4208-9EF6-E44ACCAB1AB2}"/>
                  </a:ext>
                </a:extLst>
              </p:cNvPr>
              <p:cNvSpPr>
                <a:spLocks/>
              </p:cNvSpPr>
              <p:nvPr/>
            </p:nvSpPr>
            <p:spPr bwMode="auto">
              <a:xfrm>
                <a:off x="2159" y="2618"/>
                <a:ext cx="11" cy="3"/>
              </a:xfrm>
              <a:custGeom>
                <a:avLst/>
                <a:gdLst>
                  <a:gd name="T0" fmla="*/ 19 w 19"/>
                  <a:gd name="T1" fmla="*/ 5 h 5"/>
                  <a:gd name="T2" fmla="*/ 0 w 19"/>
                  <a:gd name="T3" fmla="*/ 1 h 5"/>
                  <a:gd name="T4" fmla="*/ 10 w 19"/>
                  <a:gd name="T5" fmla="*/ 0 h 5"/>
                  <a:gd name="T6" fmla="*/ 19 w 19"/>
                  <a:gd name="T7" fmla="*/ 5 h 5"/>
                </a:gdLst>
                <a:ahLst/>
                <a:cxnLst>
                  <a:cxn ang="0">
                    <a:pos x="T0" y="T1"/>
                  </a:cxn>
                  <a:cxn ang="0">
                    <a:pos x="T2" y="T3"/>
                  </a:cxn>
                  <a:cxn ang="0">
                    <a:pos x="T4" y="T5"/>
                  </a:cxn>
                  <a:cxn ang="0">
                    <a:pos x="T6" y="T7"/>
                  </a:cxn>
                </a:cxnLst>
                <a:rect l="0" t="0" r="r" b="b"/>
                <a:pathLst>
                  <a:path w="19" h="5">
                    <a:moveTo>
                      <a:pt x="19" y="5"/>
                    </a:moveTo>
                    <a:cubicBezTo>
                      <a:pt x="15" y="3"/>
                      <a:pt x="9" y="2"/>
                      <a:pt x="0" y="1"/>
                    </a:cubicBezTo>
                    <a:cubicBezTo>
                      <a:pt x="3" y="0"/>
                      <a:pt x="15" y="3"/>
                      <a:pt x="10" y="0"/>
                    </a:cubicBezTo>
                    <a:cubicBezTo>
                      <a:pt x="15" y="0"/>
                      <a:pt x="15" y="3"/>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0" name="Freeform 6305">
                <a:extLst>
                  <a:ext uri="{FF2B5EF4-FFF2-40B4-BE49-F238E27FC236}">
                    <a16:creationId xmlns:a16="http://schemas.microsoft.com/office/drawing/2014/main" id="{FE866F22-B6A7-40C5-8F2C-4B861C81A89E}"/>
                  </a:ext>
                </a:extLst>
              </p:cNvPr>
              <p:cNvSpPr>
                <a:spLocks/>
              </p:cNvSpPr>
              <p:nvPr/>
            </p:nvSpPr>
            <p:spPr bwMode="auto">
              <a:xfrm>
                <a:off x="2746" y="2273"/>
                <a:ext cx="5" cy="13"/>
              </a:xfrm>
              <a:custGeom>
                <a:avLst/>
                <a:gdLst>
                  <a:gd name="T0" fmla="*/ 4 w 9"/>
                  <a:gd name="T1" fmla="*/ 17 h 24"/>
                  <a:gd name="T2" fmla="*/ 0 w 9"/>
                  <a:gd name="T3" fmla="*/ 18 h 24"/>
                  <a:gd name="T4" fmla="*/ 4 w 9"/>
                  <a:gd name="T5" fmla="*/ 11 h 24"/>
                  <a:gd name="T6" fmla="*/ 9 w 9"/>
                  <a:gd name="T7" fmla="*/ 0 h 24"/>
                  <a:gd name="T8" fmla="*/ 4 w 9"/>
                  <a:gd name="T9" fmla="*/ 17 h 24"/>
                </a:gdLst>
                <a:ahLst/>
                <a:cxnLst>
                  <a:cxn ang="0">
                    <a:pos x="T0" y="T1"/>
                  </a:cxn>
                  <a:cxn ang="0">
                    <a:pos x="T2" y="T3"/>
                  </a:cxn>
                  <a:cxn ang="0">
                    <a:pos x="T4" y="T5"/>
                  </a:cxn>
                  <a:cxn ang="0">
                    <a:pos x="T6" y="T7"/>
                  </a:cxn>
                  <a:cxn ang="0">
                    <a:pos x="T8" y="T9"/>
                  </a:cxn>
                </a:cxnLst>
                <a:rect l="0" t="0" r="r" b="b"/>
                <a:pathLst>
                  <a:path w="9" h="24">
                    <a:moveTo>
                      <a:pt x="4" y="17"/>
                    </a:moveTo>
                    <a:cubicBezTo>
                      <a:pt x="4" y="12"/>
                      <a:pt x="0" y="24"/>
                      <a:pt x="0" y="18"/>
                    </a:cubicBezTo>
                    <a:cubicBezTo>
                      <a:pt x="2" y="12"/>
                      <a:pt x="3" y="12"/>
                      <a:pt x="4" y="11"/>
                    </a:cubicBezTo>
                    <a:cubicBezTo>
                      <a:pt x="5" y="10"/>
                      <a:pt x="6" y="9"/>
                      <a:pt x="9" y="0"/>
                    </a:cubicBezTo>
                    <a:cubicBezTo>
                      <a:pt x="8" y="3"/>
                      <a:pt x="6" y="11"/>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1" name="Freeform 6306">
                <a:extLst>
                  <a:ext uri="{FF2B5EF4-FFF2-40B4-BE49-F238E27FC236}">
                    <a16:creationId xmlns:a16="http://schemas.microsoft.com/office/drawing/2014/main" id="{3BF2A9B9-9849-451D-91B5-4159A62219F7}"/>
                  </a:ext>
                </a:extLst>
              </p:cNvPr>
              <p:cNvSpPr>
                <a:spLocks/>
              </p:cNvSpPr>
              <p:nvPr/>
            </p:nvSpPr>
            <p:spPr bwMode="auto">
              <a:xfrm>
                <a:off x="2743" y="2286"/>
                <a:ext cx="4" cy="12"/>
              </a:xfrm>
              <a:custGeom>
                <a:avLst/>
                <a:gdLst>
                  <a:gd name="T0" fmla="*/ 8 w 8"/>
                  <a:gd name="T1" fmla="*/ 0 h 21"/>
                  <a:gd name="T2" fmla="*/ 0 w 8"/>
                  <a:gd name="T3" fmla="*/ 21 h 21"/>
                  <a:gd name="T4" fmla="*/ 1 w 8"/>
                  <a:gd name="T5" fmla="*/ 8 h 21"/>
                  <a:gd name="T6" fmla="*/ 8 w 8"/>
                  <a:gd name="T7" fmla="*/ 0 h 21"/>
                </a:gdLst>
                <a:ahLst/>
                <a:cxnLst>
                  <a:cxn ang="0">
                    <a:pos x="T0" y="T1"/>
                  </a:cxn>
                  <a:cxn ang="0">
                    <a:pos x="T2" y="T3"/>
                  </a:cxn>
                  <a:cxn ang="0">
                    <a:pos x="T4" y="T5"/>
                  </a:cxn>
                  <a:cxn ang="0">
                    <a:pos x="T6" y="T7"/>
                  </a:cxn>
                </a:cxnLst>
                <a:rect l="0" t="0" r="r" b="b"/>
                <a:pathLst>
                  <a:path w="8" h="21">
                    <a:moveTo>
                      <a:pt x="8" y="0"/>
                    </a:moveTo>
                    <a:cubicBezTo>
                      <a:pt x="5" y="7"/>
                      <a:pt x="3" y="14"/>
                      <a:pt x="0" y="21"/>
                    </a:cubicBezTo>
                    <a:cubicBezTo>
                      <a:pt x="2" y="14"/>
                      <a:pt x="2" y="13"/>
                      <a:pt x="1" y="8"/>
                    </a:cubicBezTo>
                    <a:cubicBezTo>
                      <a:pt x="4" y="3"/>
                      <a:pt x="6"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2" name="Freeform 6307">
                <a:extLst>
                  <a:ext uri="{FF2B5EF4-FFF2-40B4-BE49-F238E27FC236}">
                    <a16:creationId xmlns:a16="http://schemas.microsoft.com/office/drawing/2014/main" id="{0283BD65-7350-46A2-B4DD-52B09728CCC3}"/>
                  </a:ext>
                </a:extLst>
              </p:cNvPr>
              <p:cNvSpPr>
                <a:spLocks/>
              </p:cNvSpPr>
              <p:nvPr/>
            </p:nvSpPr>
            <p:spPr bwMode="auto">
              <a:xfrm>
                <a:off x="2566" y="1724"/>
                <a:ext cx="13" cy="10"/>
              </a:xfrm>
              <a:custGeom>
                <a:avLst/>
                <a:gdLst>
                  <a:gd name="T0" fmla="*/ 2 w 23"/>
                  <a:gd name="T1" fmla="*/ 1 h 17"/>
                  <a:gd name="T2" fmla="*/ 17 w 23"/>
                  <a:gd name="T3" fmla="*/ 11 h 17"/>
                  <a:gd name="T4" fmla="*/ 13 w 23"/>
                  <a:gd name="T5" fmla="*/ 10 h 17"/>
                  <a:gd name="T6" fmla="*/ 2 w 23"/>
                  <a:gd name="T7" fmla="*/ 1 h 17"/>
                </a:gdLst>
                <a:ahLst/>
                <a:cxnLst>
                  <a:cxn ang="0">
                    <a:pos x="T0" y="T1"/>
                  </a:cxn>
                  <a:cxn ang="0">
                    <a:pos x="T2" y="T3"/>
                  </a:cxn>
                  <a:cxn ang="0">
                    <a:pos x="T4" y="T5"/>
                  </a:cxn>
                  <a:cxn ang="0">
                    <a:pos x="T6" y="T7"/>
                  </a:cxn>
                </a:cxnLst>
                <a:rect l="0" t="0" r="r" b="b"/>
                <a:pathLst>
                  <a:path w="23" h="17">
                    <a:moveTo>
                      <a:pt x="2" y="1"/>
                    </a:moveTo>
                    <a:cubicBezTo>
                      <a:pt x="10" y="5"/>
                      <a:pt x="16" y="12"/>
                      <a:pt x="17" y="11"/>
                    </a:cubicBezTo>
                    <a:cubicBezTo>
                      <a:pt x="23" y="17"/>
                      <a:pt x="18" y="14"/>
                      <a:pt x="13" y="10"/>
                    </a:cubicBezTo>
                    <a:cubicBezTo>
                      <a:pt x="7" y="5"/>
                      <a:pt x="0"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3" name="Freeform 6308">
                <a:extLst>
                  <a:ext uri="{FF2B5EF4-FFF2-40B4-BE49-F238E27FC236}">
                    <a16:creationId xmlns:a16="http://schemas.microsoft.com/office/drawing/2014/main" id="{99863DCE-F958-40D0-8174-D1DC5F498B0F}"/>
                  </a:ext>
                </a:extLst>
              </p:cNvPr>
              <p:cNvSpPr>
                <a:spLocks/>
              </p:cNvSpPr>
              <p:nvPr/>
            </p:nvSpPr>
            <p:spPr bwMode="auto">
              <a:xfrm>
                <a:off x="2372" y="2613"/>
                <a:ext cx="12" cy="3"/>
              </a:xfrm>
              <a:custGeom>
                <a:avLst/>
                <a:gdLst>
                  <a:gd name="T0" fmla="*/ 20 w 21"/>
                  <a:gd name="T1" fmla="*/ 2 h 6"/>
                  <a:gd name="T2" fmla="*/ 0 w 21"/>
                  <a:gd name="T3" fmla="*/ 4 h 6"/>
                  <a:gd name="T4" fmla="*/ 20 w 21"/>
                  <a:gd name="T5" fmla="*/ 2 h 6"/>
                </a:gdLst>
                <a:ahLst/>
                <a:cxnLst>
                  <a:cxn ang="0">
                    <a:pos x="T0" y="T1"/>
                  </a:cxn>
                  <a:cxn ang="0">
                    <a:pos x="T2" y="T3"/>
                  </a:cxn>
                  <a:cxn ang="0">
                    <a:pos x="T4" y="T5"/>
                  </a:cxn>
                </a:cxnLst>
                <a:rect l="0" t="0" r="r" b="b"/>
                <a:pathLst>
                  <a:path w="21" h="6">
                    <a:moveTo>
                      <a:pt x="20" y="2"/>
                    </a:moveTo>
                    <a:cubicBezTo>
                      <a:pt x="11" y="4"/>
                      <a:pt x="1" y="6"/>
                      <a:pt x="0" y="4"/>
                    </a:cubicBezTo>
                    <a:cubicBezTo>
                      <a:pt x="13" y="2"/>
                      <a:pt x="2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4" name="Freeform 6309">
                <a:extLst>
                  <a:ext uri="{FF2B5EF4-FFF2-40B4-BE49-F238E27FC236}">
                    <a16:creationId xmlns:a16="http://schemas.microsoft.com/office/drawing/2014/main" id="{5CE33B5F-B265-4410-B1D5-04CB91D48964}"/>
                  </a:ext>
                </a:extLst>
              </p:cNvPr>
              <p:cNvSpPr>
                <a:spLocks/>
              </p:cNvSpPr>
              <p:nvPr/>
            </p:nvSpPr>
            <p:spPr bwMode="auto">
              <a:xfrm>
                <a:off x="2309" y="1640"/>
                <a:ext cx="33" cy="3"/>
              </a:xfrm>
              <a:custGeom>
                <a:avLst/>
                <a:gdLst>
                  <a:gd name="T0" fmla="*/ 59 w 59"/>
                  <a:gd name="T1" fmla="*/ 3 h 5"/>
                  <a:gd name="T2" fmla="*/ 59 w 59"/>
                  <a:gd name="T3" fmla="*/ 4 h 5"/>
                  <a:gd name="T4" fmla="*/ 32 w 59"/>
                  <a:gd name="T5" fmla="*/ 4 h 5"/>
                  <a:gd name="T6" fmla="*/ 39 w 59"/>
                  <a:gd name="T7" fmla="*/ 4 h 5"/>
                  <a:gd name="T8" fmla="*/ 32 w 59"/>
                  <a:gd name="T9" fmla="*/ 3 h 5"/>
                  <a:gd name="T10" fmla="*/ 45 w 59"/>
                  <a:gd name="T11" fmla="*/ 3 h 5"/>
                  <a:gd name="T12" fmla="*/ 7 w 59"/>
                  <a:gd name="T13" fmla="*/ 0 h 5"/>
                  <a:gd name="T14" fmla="*/ 25 w 59"/>
                  <a:gd name="T15" fmla="*/ 2 h 5"/>
                  <a:gd name="T16" fmla="*/ 18 w 59"/>
                  <a:gd name="T17" fmla="*/ 2 h 5"/>
                  <a:gd name="T18" fmla="*/ 18 w 59"/>
                  <a:gd name="T19" fmla="*/ 3 h 5"/>
                  <a:gd name="T20" fmla="*/ 0 w 59"/>
                  <a:gd name="T21" fmla="*/ 0 h 5"/>
                  <a:gd name="T22" fmla="*/ 30 w 59"/>
                  <a:gd name="T23" fmla="*/ 1 h 5"/>
                  <a:gd name="T24" fmla="*/ 59 w 59"/>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
                    <a:moveTo>
                      <a:pt x="59" y="3"/>
                    </a:moveTo>
                    <a:cubicBezTo>
                      <a:pt x="57" y="4"/>
                      <a:pt x="55" y="4"/>
                      <a:pt x="59" y="4"/>
                    </a:cubicBezTo>
                    <a:cubicBezTo>
                      <a:pt x="52" y="5"/>
                      <a:pt x="47" y="4"/>
                      <a:pt x="32" y="4"/>
                    </a:cubicBezTo>
                    <a:cubicBezTo>
                      <a:pt x="32" y="4"/>
                      <a:pt x="36" y="4"/>
                      <a:pt x="39" y="4"/>
                    </a:cubicBezTo>
                    <a:cubicBezTo>
                      <a:pt x="39" y="4"/>
                      <a:pt x="35" y="3"/>
                      <a:pt x="32" y="3"/>
                    </a:cubicBezTo>
                    <a:cubicBezTo>
                      <a:pt x="32" y="2"/>
                      <a:pt x="43" y="4"/>
                      <a:pt x="45" y="3"/>
                    </a:cubicBezTo>
                    <a:cubicBezTo>
                      <a:pt x="33" y="1"/>
                      <a:pt x="22" y="2"/>
                      <a:pt x="7" y="0"/>
                    </a:cubicBezTo>
                    <a:cubicBezTo>
                      <a:pt x="4" y="2"/>
                      <a:pt x="18" y="1"/>
                      <a:pt x="25" y="2"/>
                    </a:cubicBezTo>
                    <a:cubicBezTo>
                      <a:pt x="25" y="3"/>
                      <a:pt x="21" y="2"/>
                      <a:pt x="18" y="2"/>
                    </a:cubicBezTo>
                    <a:cubicBezTo>
                      <a:pt x="14" y="2"/>
                      <a:pt x="16" y="3"/>
                      <a:pt x="18" y="3"/>
                    </a:cubicBezTo>
                    <a:cubicBezTo>
                      <a:pt x="9" y="4"/>
                      <a:pt x="1" y="1"/>
                      <a:pt x="0" y="0"/>
                    </a:cubicBezTo>
                    <a:cubicBezTo>
                      <a:pt x="13" y="0"/>
                      <a:pt x="21" y="0"/>
                      <a:pt x="30" y="1"/>
                    </a:cubicBezTo>
                    <a:cubicBezTo>
                      <a:pt x="38" y="1"/>
                      <a:pt x="46" y="2"/>
                      <a:pt x="5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5" name="Freeform 6310">
                <a:extLst>
                  <a:ext uri="{FF2B5EF4-FFF2-40B4-BE49-F238E27FC236}">
                    <a16:creationId xmlns:a16="http://schemas.microsoft.com/office/drawing/2014/main" id="{B4848A91-C6CB-45EB-AD1B-80BB82103DC9}"/>
                  </a:ext>
                </a:extLst>
              </p:cNvPr>
              <p:cNvSpPr>
                <a:spLocks/>
              </p:cNvSpPr>
              <p:nvPr/>
            </p:nvSpPr>
            <p:spPr bwMode="auto">
              <a:xfrm>
                <a:off x="2695" y="1860"/>
                <a:ext cx="29" cy="53"/>
              </a:xfrm>
              <a:custGeom>
                <a:avLst/>
                <a:gdLst>
                  <a:gd name="T0" fmla="*/ 4 w 52"/>
                  <a:gd name="T1" fmla="*/ 4 h 93"/>
                  <a:gd name="T2" fmla="*/ 13 w 52"/>
                  <a:gd name="T3" fmla="*/ 17 h 93"/>
                  <a:gd name="T4" fmla="*/ 23 w 52"/>
                  <a:gd name="T5" fmla="*/ 34 h 93"/>
                  <a:gd name="T6" fmla="*/ 20 w 52"/>
                  <a:gd name="T7" fmla="*/ 29 h 93"/>
                  <a:gd name="T8" fmla="*/ 10 w 52"/>
                  <a:gd name="T9" fmla="*/ 13 h 93"/>
                  <a:gd name="T10" fmla="*/ 31 w 52"/>
                  <a:gd name="T11" fmla="*/ 50 h 93"/>
                  <a:gd name="T12" fmla="*/ 52 w 52"/>
                  <a:gd name="T13" fmla="*/ 93 h 93"/>
                  <a:gd name="T14" fmla="*/ 24 w 52"/>
                  <a:gd name="T15" fmla="*/ 40 h 93"/>
                  <a:gd name="T16" fmla="*/ 1 w 52"/>
                  <a:gd name="T17" fmla="*/ 3 h 93"/>
                  <a:gd name="T18" fmla="*/ 4 w 52"/>
                  <a:gd name="T19"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93">
                    <a:moveTo>
                      <a:pt x="4" y="4"/>
                    </a:moveTo>
                    <a:cubicBezTo>
                      <a:pt x="6" y="5"/>
                      <a:pt x="9" y="11"/>
                      <a:pt x="13" y="17"/>
                    </a:cubicBezTo>
                    <a:cubicBezTo>
                      <a:pt x="17" y="23"/>
                      <a:pt x="20" y="29"/>
                      <a:pt x="23" y="34"/>
                    </a:cubicBezTo>
                    <a:cubicBezTo>
                      <a:pt x="25" y="39"/>
                      <a:pt x="23" y="35"/>
                      <a:pt x="20" y="29"/>
                    </a:cubicBezTo>
                    <a:cubicBezTo>
                      <a:pt x="16" y="23"/>
                      <a:pt x="12" y="16"/>
                      <a:pt x="10" y="13"/>
                    </a:cubicBezTo>
                    <a:cubicBezTo>
                      <a:pt x="15" y="23"/>
                      <a:pt x="23" y="36"/>
                      <a:pt x="31" y="50"/>
                    </a:cubicBezTo>
                    <a:cubicBezTo>
                      <a:pt x="38" y="64"/>
                      <a:pt x="46" y="79"/>
                      <a:pt x="52" y="93"/>
                    </a:cubicBezTo>
                    <a:cubicBezTo>
                      <a:pt x="44" y="77"/>
                      <a:pt x="34" y="57"/>
                      <a:pt x="24" y="40"/>
                    </a:cubicBezTo>
                    <a:cubicBezTo>
                      <a:pt x="15" y="23"/>
                      <a:pt x="6" y="8"/>
                      <a:pt x="1" y="3"/>
                    </a:cubicBezTo>
                    <a:cubicBezTo>
                      <a:pt x="0" y="0"/>
                      <a:pt x="9" y="12"/>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6" name="Freeform 6311">
                <a:extLst>
                  <a:ext uri="{FF2B5EF4-FFF2-40B4-BE49-F238E27FC236}">
                    <a16:creationId xmlns:a16="http://schemas.microsoft.com/office/drawing/2014/main" id="{4B3A6666-631A-4795-A49B-DB5EE34963DE}"/>
                  </a:ext>
                </a:extLst>
              </p:cNvPr>
              <p:cNvSpPr>
                <a:spLocks/>
              </p:cNvSpPr>
              <p:nvPr/>
            </p:nvSpPr>
            <p:spPr bwMode="auto">
              <a:xfrm>
                <a:off x="2757" y="2228"/>
                <a:ext cx="6" cy="17"/>
              </a:xfrm>
              <a:custGeom>
                <a:avLst/>
                <a:gdLst>
                  <a:gd name="T0" fmla="*/ 9 w 9"/>
                  <a:gd name="T1" fmla="*/ 0 h 29"/>
                  <a:gd name="T2" fmla="*/ 0 w 9"/>
                  <a:gd name="T3" fmla="*/ 29 h 29"/>
                  <a:gd name="T4" fmla="*/ 4 w 9"/>
                  <a:gd name="T5" fmla="*/ 14 h 29"/>
                  <a:gd name="T6" fmla="*/ 9 w 9"/>
                  <a:gd name="T7" fmla="*/ 0 h 29"/>
                </a:gdLst>
                <a:ahLst/>
                <a:cxnLst>
                  <a:cxn ang="0">
                    <a:pos x="T0" y="T1"/>
                  </a:cxn>
                  <a:cxn ang="0">
                    <a:pos x="T2" y="T3"/>
                  </a:cxn>
                  <a:cxn ang="0">
                    <a:pos x="T4" y="T5"/>
                  </a:cxn>
                  <a:cxn ang="0">
                    <a:pos x="T6" y="T7"/>
                  </a:cxn>
                </a:cxnLst>
                <a:rect l="0" t="0" r="r" b="b"/>
                <a:pathLst>
                  <a:path w="9" h="29">
                    <a:moveTo>
                      <a:pt x="9" y="0"/>
                    </a:moveTo>
                    <a:cubicBezTo>
                      <a:pt x="5" y="17"/>
                      <a:pt x="3" y="18"/>
                      <a:pt x="0" y="29"/>
                    </a:cubicBezTo>
                    <a:cubicBezTo>
                      <a:pt x="0" y="28"/>
                      <a:pt x="2" y="20"/>
                      <a:pt x="4" y="14"/>
                    </a:cubicBezTo>
                    <a:cubicBezTo>
                      <a:pt x="5" y="7"/>
                      <a:pt x="8"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7" name="Freeform 6312">
                <a:extLst>
                  <a:ext uri="{FF2B5EF4-FFF2-40B4-BE49-F238E27FC236}">
                    <a16:creationId xmlns:a16="http://schemas.microsoft.com/office/drawing/2014/main" id="{92A0575E-B131-4C2D-8746-C90C03B961C2}"/>
                  </a:ext>
                </a:extLst>
              </p:cNvPr>
              <p:cNvSpPr>
                <a:spLocks/>
              </p:cNvSpPr>
              <p:nvPr/>
            </p:nvSpPr>
            <p:spPr bwMode="auto">
              <a:xfrm>
                <a:off x="2660" y="2430"/>
                <a:ext cx="6" cy="10"/>
              </a:xfrm>
              <a:custGeom>
                <a:avLst/>
                <a:gdLst>
                  <a:gd name="T0" fmla="*/ 7 w 11"/>
                  <a:gd name="T1" fmla="*/ 10 h 18"/>
                  <a:gd name="T2" fmla="*/ 0 w 11"/>
                  <a:gd name="T3" fmla="*/ 18 h 18"/>
                  <a:gd name="T4" fmla="*/ 4 w 11"/>
                  <a:gd name="T5" fmla="*/ 9 h 18"/>
                  <a:gd name="T6" fmla="*/ 7 w 11"/>
                  <a:gd name="T7" fmla="*/ 10 h 18"/>
                </a:gdLst>
                <a:ahLst/>
                <a:cxnLst>
                  <a:cxn ang="0">
                    <a:pos x="T0" y="T1"/>
                  </a:cxn>
                  <a:cxn ang="0">
                    <a:pos x="T2" y="T3"/>
                  </a:cxn>
                  <a:cxn ang="0">
                    <a:pos x="T4" y="T5"/>
                  </a:cxn>
                  <a:cxn ang="0">
                    <a:pos x="T6" y="T7"/>
                  </a:cxn>
                </a:cxnLst>
                <a:rect l="0" t="0" r="r" b="b"/>
                <a:pathLst>
                  <a:path w="11" h="18">
                    <a:moveTo>
                      <a:pt x="7" y="10"/>
                    </a:moveTo>
                    <a:cubicBezTo>
                      <a:pt x="0" y="18"/>
                      <a:pt x="0" y="18"/>
                      <a:pt x="0" y="18"/>
                    </a:cubicBezTo>
                    <a:cubicBezTo>
                      <a:pt x="1" y="16"/>
                      <a:pt x="5" y="9"/>
                      <a:pt x="4" y="9"/>
                    </a:cubicBezTo>
                    <a:cubicBezTo>
                      <a:pt x="11" y="0"/>
                      <a:pt x="3" y="13"/>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8" name="Freeform 6313">
                <a:extLst>
                  <a:ext uri="{FF2B5EF4-FFF2-40B4-BE49-F238E27FC236}">
                    <a16:creationId xmlns:a16="http://schemas.microsoft.com/office/drawing/2014/main" id="{AC71A2A6-3A45-4B54-87B4-F2166B159E80}"/>
                  </a:ext>
                </a:extLst>
              </p:cNvPr>
              <p:cNvSpPr>
                <a:spLocks/>
              </p:cNvSpPr>
              <p:nvPr/>
            </p:nvSpPr>
            <p:spPr bwMode="auto">
              <a:xfrm>
                <a:off x="2602" y="2477"/>
                <a:ext cx="23" cy="22"/>
              </a:xfrm>
              <a:custGeom>
                <a:avLst/>
                <a:gdLst>
                  <a:gd name="T0" fmla="*/ 34 w 41"/>
                  <a:gd name="T1" fmla="*/ 11 h 39"/>
                  <a:gd name="T2" fmla="*/ 18 w 41"/>
                  <a:gd name="T3" fmla="*/ 23 h 39"/>
                  <a:gd name="T4" fmla="*/ 5 w 41"/>
                  <a:gd name="T5" fmla="*/ 36 h 39"/>
                  <a:gd name="T6" fmla="*/ 0 w 41"/>
                  <a:gd name="T7" fmla="*/ 38 h 39"/>
                  <a:gd name="T8" fmla="*/ 21 w 41"/>
                  <a:gd name="T9" fmla="*/ 20 h 39"/>
                  <a:gd name="T10" fmla="*/ 31 w 41"/>
                  <a:gd name="T11" fmla="*/ 10 h 39"/>
                  <a:gd name="T12" fmla="*/ 34 w 41"/>
                  <a:gd name="T13" fmla="*/ 11 h 39"/>
                </a:gdLst>
                <a:ahLst/>
                <a:cxnLst>
                  <a:cxn ang="0">
                    <a:pos x="T0" y="T1"/>
                  </a:cxn>
                  <a:cxn ang="0">
                    <a:pos x="T2" y="T3"/>
                  </a:cxn>
                  <a:cxn ang="0">
                    <a:pos x="T4" y="T5"/>
                  </a:cxn>
                  <a:cxn ang="0">
                    <a:pos x="T6" y="T7"/>
                  </a:cxn>
                  <a:cxn ang="0">
                    <a:pos x="T8" y="T9"/>
                  </a:cxn>
                  <a:cxn ang="0">
                    <a:pos x="T10" y="T11"/>
                  </a:cxn>
                  <a:cxn ang="0">
                    <a:pos x="T12" y="T13"/>
                  </a:cxn>
                </a:cxnLst>
                <a:rect l="0" t="0" r="r" b="b"/>
                <a:pathLst>
                  <a:path w="41" h="39">
                    <a:moveTo>
                      <a:pt x="34" y="11"/>
                    </a:moveTo>
                    <a:cubicBezTo>
                      <a:pt x="27" y="17"/>
                      <a:pt x="23" y="20"/>
                      <a:pt x="18" y="23"/>
                    </a:cubicBezTo>
                    <a:cubicBezTo>
                      <a:pt x="17" y="27"/>
                      <a:pt x="6" y="33"/>
                      <a:pt x="5" y="36"/>
                    </a:cubicBezTo>
                    <a:cubicBezTo>
                      <a:pt x="1" y="39"/>
                      <a:pt x="1" y="37"/>
                      <a:pt x="0" y="38"/>
                    </a:cubicBezTo>
                    <a:cubicBezTo>
                      <a:pt x="10" y="29"/>
                      <a:pt x="17" y="23"/>
                      <a:pt x="21" y="20"/>
                    </a:cubicBezTo>
                    <a:cubicBezTo>
                      <a:pt x="21" y="16"/>
                      <a:pt x="31" y="13"/>
                      <a:pt x="31" y="10"/>
                    </a:cubicBezTo>
                    <a:cubicBezTo>
                      <a:pt x="41" y="0"/>
                      <a:pt x="35" y="8"/>
                      <a:pt x="3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9" name="Freeform 6314">
                <a:extLst>
                  <a:ext uri="{FF2B5EF4-FFF2-40B4-BE49-F238E27FC236}">
                    <a16:creationId xmlns:a16="http://schemas.microsoft.com/office/drawing/2014/main" id="{9AD3DDD9-3E2F-4A2F-BD66-1B67D931492A}"/>
                  </a:ext>
                </a:extLst>
              </p:cNvPr>
              <p:cNvSpPr>
                <a:spLocks/>
              </p:cNvSpPr>
              <p:nvPr/>
            </p:nvSpPr>
            <p:spPr bwMode="auto">
              <a:xfrm>
                <a:off x="2665" y="1818"/>
                <a:ext cx="7" cy="8"/>
              </a:xfrm>
              <a:custGeom>
                <a:avLst/>
                <a:gdLst>
                  <a:gd name="T0" fmla="*/ 5 w 11"/>
                  <a:gd name="T1" fmla="*/ 5 h 14"/>
                  <a:gd name="T2" fmla="*/ 4 w 11"/>
                  <a:gd name="T3" fmla="*/ 7 h 14"/>
                  <a:gd name="T4" fmla="*/ 8 w 11"/>
                  <a:gd name="T5" fmla="*/ 14 h 14"/>
                  <a:gd name="T6" fmla="*/ 0 w 11"/>
                  <a:gd name="T7" fmla="*/ 0 h 14"/>
                  <a:gd name="T8" fmla="*/ 5 w 11"/>
                  <a:gd name="T9" fmla="*/ 5 h 14"/>
                </a:gdLst>
                <a:ahLst/>
                <a:cxnLst>
                  <a:cxn ang="0">
                    <a:pos x="T0" y="T1"/>
                  </a:cxn>
                  <a:cxn ang="0">
                    <a:pos x="T2" y="T3"/>
                  </a:cxn>
                  <a:cxn ang="0">
                    <a:pos x="T4" y="T5"/>
                  </a:cxn>
                  <a:cxn ang="0">
                    <a:pos x="T6" y="T7"/>
                  </a:cxn>
                  <a:cxn ang="0">
                    <a:pos x="T8" y="T9"/>
                  </a:cxn>
                </a:cxnLst>
                <a:rect l="0" t="0" r="r" b="b"/>
                <a:pathLst>
                  <a:path w="11" h="14">
                    <a:moveTo>
                      <a:pt x="5" y="5"/>
                    </a:moveTo>
                    <a:cubicBezTo>
                      <a:pt x="11" y="14"/>
                      <a:pt x="2" y="3"/>
                      <a:pt x="4" y="7"/>
                    </a:cubicBezTo>
                    <a:cubicBezTo>
                      <a:pt x="5" y="9"/>
                      <a:pt x="9" y="14"/>
                      <a:pt x="8" y="14"/>
                    </a:cubicBezTo>
                    <a:cubicBezTo>
                      <a:pt x="0" y="4"/>
                      <a:pt x="2" y="4"/>
                      <a:pt x="0" y="0"/>
                    </a:cubicBezTo>
                    <a:cubicBezTo>
                      <a:pt x="3" y="3"/>
                      <a:pt x="4"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0" name="Freeform 6315">
                <a:extLst>
                  <a:ext uri="{FF2B5EF4-FFF2-40B4-BE49-F238E27FC236}">
                    <a16:creationId xmlns:a16="http://schemas.microsoft.com/office/drawing/2014/main" id="{F1B0C7F1-8B72-4F5B-8B46-9E3614C844CC}"/>
                  </a:ext>
                </a:extLst>
              </p:cNvPr>
              <p:cNvSpPr>
                <a:spLocks/>
              </p:cNvSpPr>
              <p:nvPr/>
            </p:nvSpPr>
            <p:spPr bwMode="auto">
              <a:xfrm>
                <a:off x="2677" y="1834"/>
                <a:ext cx="8" cy="10"/>
              </a:xfrm>
              <a:custGeom>
                <a:avLst/>
                <a:gdLst>
                  <a:gd name="T0" fmla="*/ 13 w 13"/>
                  <a:gd name="T1" fmla="*/ 18 h 18"/>
                  <a:gd name="T2" fmla="*/ 6 w 13"/>
                  <a:gd name="T3" fmla="*/ 9 h 18"/>
                  <a:gd name="T4" fmla="*/ 1 w 13"/>
                  <a:gd name="T5" fmla="*/ 0 h 18"/>
                  <a:gd name="T6" fmla="*/ 13 w 13"/>
                  <a:gd name="T7" fmla="*/ 18 h 18"/>
                </a:gdLst>
                <a:ahLst/>
                <a:cxnLst>
                  <a:cxn ang="0">
                    <a:pos x="T0" y="T1"/>
                  </a:cxn>
                  <a:cxn ang="0">
                    <a:pos x="T2" y="T3"/>
                  </a:cxn>
                  <a:cxn ang="0">
                    <a:pos x="T4" y="T5"/>
                  </a:cxn>
                  <a:cxn ang="0">
                    <a:pos x="T6" y="T7"/>
                  </a:cxn>
                </a:cxnLst>
                <a:rect l="0" t="0" r="r" b="b"/>
                <a:pathLst>
                  <a:path w="13" h="18">
                    <a:moveTo>
                      <a:pt x="13" y="18"/>
                    </a:moveTo>
                    <a:cubicBezTo>
                      <a:pt x="13" y="18"/>
                      <a:pt x="9" y="13"/>
                      <a:pt x="6" y="9"/>
                    </a:cubicBezTo>
                    <a:cubicBezTo>
                      <a:pt x="3" y="5"/>
                      <a:pt x="0" y="0"/>
                      <a:pt x="1" y="0"/>
                    </a:cubicBezTo>
                    <a:cubicBezTo>
                      <a:pt x="6" y="5"/>
                      <a:pt x="7" y="9"/>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1" name="Freeform 6316">
                <a:extLst>
                  <a:ext uri="{FF2B5EF4-FFF2-40B4-BE49-F238E27FC236}">
                    <a16:creationId xmlns:a16="http://schemas.microsoft.com/office/drawing/2014/main" id="{88005083-64B7-41DA-A338-FF592D778312}"/>
                  </a:ext>
                </a:extLst>
              </p:cNvPr>
              <p:cNvSpPr>
                <a:spLocks/>
              </p:cNvSpPr>
              <p:nvPr/>
            </p:nvSpPr>
            <p:spPr bwMode="auto">
              <a:xfrm>
                <a:off x="2726" y="1915"/>
                <a:ext cx="6" cy="15"/>
              </a:xfrm>
              <a:custGeom>
                <a:avLst/>
                <a:gdLst>
                  <a:gd name="T0" fmla="*/ 0 w 12"/>
                  <a:gd name="T1" fmla="*/ 0 h 26"/>
                  <a:gd name="T2" fmla="*/ 12 w 12"/>
                  <a:gd name="T3" fmla="*/ 26 h 26"/>
                  <a:gd name="T4" fmla="*/ 0 w 12"/>
                  <a:gd name="T5" fmla="*/ 0 h 26"/>
                </a:gdLst>
                <a:ahLst/>
                <a:cxnLst>
                  <a:cxn ang="0">
                    <a:pos x="T0" y="T1"/>
                  </a:cxn>
                  <a:cxn ang="0">
                    <a:pos x="T2" y="T3"/>
                  </a:cxn>
                  <a:cxn ang="0">
                    <a:pos x="T4" y="T5"/>
                  </a:cxn>
                </a:cxnLst>
                <a:rect l="0" t="0" r="r" b="b"/>
                <a:pathLst>
                  <a:path w="12" h="26">
                    <a:moveTo>
                      <a:pt x="0" y="0"/>
                    </a:moveTo>
                    <a:cubicBezTo>
                      <a:pt x="1" y="2"/>
                      <a:pt x="8" y="18"/>
                      <a:pt x="12" y="26"/>
                    </a:cubicBezTo>
                    <a:cubicBezTo>
                      <a:pt x="9" y="20"/>
                      <a:pt x="2"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2" name="Freeform 6317">
                <a:extLst>
                  <a:ext uri="{FF2B5EF4-FFF2-40B4-BE49-F238E27FC236}">
                    <a16:creationId xmlns:a16="http://schemas.microsoft.com/office/drawing/2014/main" id="{8ED3442E-79D1-41D5-BBC6-EC46E3D0FCE1}"/>
                  </a:ext>
                </a:extLst>
              </p:cNvPr>
              <p:cNvSpPr>
                <a:spLocks/>
              </p:cNvSpPr>
              <p:nvPr/>
            </p:nvSpPr>
            <p:spPr bwMode="auto">
              <a:xfrm>
                <a:off x="2435" y="1662"/>
                <a:ext cx="30" cy="10"/>
              </a:xfrm>
              <a:custGeom>
                <a:avLst/>
                <a:gdLst>
                  <a:gd name="T0" fmla="*/ 52 w 52"/>
                  <a:gd name="T1" fmla="*/ 18 h 18"/>
                  <a:gd name="T2" fmla="*/ 0 w 52"/>
                  <a:gd name="T3" fmla="*/ 0 h 18"/>
                  <a:gd name="T4" fmla="*/ 26 w 52"/>
                  <a:gd name="T5" fmla="*/ 8 h 18"/>
                  <a:gd name="T6" fmla="*/ 52 w 52"/>
                  <a:gd name="T7" fmla="*/ 18 h 18"/>
                </a:gdLst>
                <a:ahLst/>
                <a:cxnLst>
                  <a:cxn ang="0">
                    <a:pos x="T0" y="T1"/>
                  </a:cxn>
                  <a:cxn ang="0">
                    <a:pos x="T2" y="T3"/>
                  </a:cxn>
                  <a:cxn ang="0">
                    <a:pos x="T4" y="T5"/>
                  </a:cxn>
                  <a:cxn ang="0">
                    <a:pos x="T6" y="T7"/>
                  </a:cxn>
                </a:cxnLst>
                <a:rect l="0" t="0" r="r" b="b"/>
                <a:pathLst>
                  <a:path w="52" h="18">
                    <a:moveTo>
                      <a:pt x="52" y="18"/>
                    </a:moveTo>
                    <a:cubicBezTo>
                      <a:pt x="35" y="13"/>
                      <a:pt x="18" y="6"/>
                      <a:pt x="0" y="0"/>
                    </a:cubicBezTo>
                    <a:cubicBezTo>
                      <a:pt x="7" y="2"/>
                      <a:pt x="16" y="5"/>
                      <a:pt x="26" y="8"/>
                    </a:cubicBezTo>
                    <a:cubicBezTo>
                      <a:pt x="36" y="12"/>
                      <a:pt x="45" y="15"/>
                      <a:pt x="5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3" name="Freeform 6318">
                <a:extLst>
                  <a:ext uri="{FF2B5EF4-FFF2-40B4-BE49-F238E27FC236}">
                    <a16:creationId xmlns:a16="http://schemas.microsoft.com/office/drawing/2014/main" id="{C2BF9CB2-6C54-4738-AD42-3FD2CB5CA1DA}"/>
                  </a:ext>
                </a:extLst>
              </p:cNvPr>
              <p:cNvSpPr>
                <a:spLocks/>
              </p:cNvSpPr>
              <p:nvPr/>
            </p:nvSpPr>
            <p:spPr bwMode="auto">
              <a:xfrm>
                <a:off x="2499" y="1687"/>
                <a:ext cx="18" cy="9"/>
              </a:xfrm>
              <a:custGeom>
                <a:avLst/>
                <a:gdLst>
                  <a:gd name="T0" fmla="*/ 1 w 31"/>
                  <a:gd name="T1" fmla="*/ 0 h 16"/>
                  <a:gd name="T2" fmla="*/ 29 w 31"/>
                  <a:gd name="T3" fmla="*/ 14 h 16"/>
                  <a:gd name="T4" fmla="*/ 15 w 31"/>
                  <a:gd name="T5" fmla="*/ 8 h 16"/>
                  <a:gd name="T6" fmla="*/ 1 w 31"/>
                  <a:gd name="T7" fmla="*/ 0 h 16"/>
                </a:gdLst>
                <a:ahLst/>
                <a:cxnLst>
                  <a:cxn ang="0">
                    <a:pos x="T0" y="T1"/>
                  </a:cxn>
                  <a:cxn ang="0">
                    <a:pos x="T2" y="T3"/>
                  </a:cxn>
                  <a:cxn ang="0">
                    <a:pos x="T4" y="T5"/>
                  </a:cxn>
                  <a:cxn ang="0">
                    <a:pos x="T6" y="T7"/>
                  </a:cxn>
                </a:cxnLst>
                <a:rect l="0" t="0" r="r" b="b"/>
                <a:pathLst>
                  <a:path w="31" h="16">
                    <a:moveTo>
                      <a:pt x="1" y="0"/>
                    </a:moveTo>
                    <a:cubicBezTo>
                      <a:pt x="6" y="3"/>
                      <a:pt x="17" y="7"/>
                      <a:pt x="29" y="14"/>
                    </a:cubicBezTo>
                    <a:cubicBezTo>
                      <a:pt x="31" y="16"/>
                      <a:pt x="23" y="12"/>
                      <a:pt x="15" y="8"/>
                    </a:cubicBezTo>
                    <a:cubicBezTo>
                      <a:pt x="8" y="5"/>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4" name="Freeform 6319">
                <a:extLst>
                  <a:ext uri="{FF2B5EF4-FFF2-40B4-BE49-F238E27FC236}">
                    <a16:creationId xmlns:a16="http://schemas.microsoft.com/office/drawing/2014/main" id="{9AA95D1F-7CFF-4894-BDCA-F9CDA205376C}"/>
                  </a:ext>
                </a:extLst>
              </p:cNvPr>
              <p:cNvSpPr>
                <a:spLocks/>
              </p:cNvSpPr>
              <p:nvPr/>
            </p:nvSpPr>
            <p:spPr bwMode="auto">
              <a:xfrm>
                <a:off x="2760" y="2018"/>
                <a:ext cx="5" cy="26"/>
              </a:xfrm>
              <a:custGeom>
                <a:avLst/>
                <a:gdLst>
                  <a:gd name="T0" fmla="*/ 0 w 9"/>
                  <a:gd name="T1" fmla="*/ 0 h 47"/>
                  <a:gd name="T2" fmla="*/ 2 w 9"/>
                  <a:gd name="T3" fmla="*/ 14 h 47"/>
                  <a:gd name="T4" fmla="*/ 0 w 9"/>
                  <a:gd name="T5" fmla="*/ 0 h 47"/>
                </a:gdLst>
                <a:ahLst/>
                <a:cxnLst>
                  <a:cxn ang="0">
                    <a:pos x="T0" y="T1"/>
                  </a:cxn>
                  <a:cxn ang="0">
                    <a:pos x="T2" y="T3"/>
                  </a:cxn>
                  <a:cxn ang="0">
                    <a:pos x="T4" y="T5"/>
                  </a:cxn>
                </a:cxnLst>
                <a:rect l="0" t="0" r="r" b="b"/>
                <a:pathLst>
                  <a:path w="9" h="47">
                    <a:moveTo>
                      <a:pt x="0" y="0"/>
                    </a:moveTo>
                    <a:cubicBezTo>
                      <a:pt x="3" y="8"/>
                      <a:pt x="9" y="47"/>
                      <a:pt x="2" y="14"/>
                    </a:cubicBezTo>
                    <a:cubicBezTo>
                      <a:pt x="2" y="11"/>
                      <a:pt x="1"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5" name="Freeform 6320">
                <a:extLst>
                  <a:ext uri="{FF2B5EF4-FFF2-40B4-BE49-F238E27FC236}">
                    <a16:creationId xmlns:a16="http://schemas.microsoft.com/office/drawing/2014/main" id="{B49889F0-F1FA-4341-8C52-9B0F83F72743}"/>
                  </a:ext>
                </a:extLst>
              </p:cNvPr>
              <p:cNvSpPr>
                <a:spLocks/>
              </p:cNvSpPr>
              <p:nvPr/>
            </p:nvSpPr>
            <p:spPr bwMode="auto">
              <a:xfrm>
                <a:off x="2769" y="2074"/>
                <a:ext cx="2" cy="19"/>
              </a:xfrm>
              <a:custGeom>
                <a:avLst/>
                <a:gdLst>
                  <a:gd name="T0" fmla="*/ 2 w 4"/>
                  <a:gd name="T1" fmla="*/ 0 h 33"/>
                  <a:gd name="T2" fmla="*/ 4 w 4"/>
                  <a:gd name="T3" fmla="*/ 33 h 33"/>
                  <a:gd name="T4" fmla="*/ 3 w 4"/>
                  <a:gd name="T5" fmla="*/ 26 h 33"/>
                  <a:gd name="T6" fmla="*/ 2 w 4"/>
                  <a:gd name="T7" fmla="*/ 0 h 33"/>
                </a:gdLst>
                <a:ahLst/>
                <a:cxnLst>
                  <a:cxn ang="0">
                    <a:pos x="T0" y="T1"/>
                  </a:cxn>
                  <a:cxn ang="0">
                    <a:pos x="T2" y="T3"/>
                  </a:cxn>
                  <a:cxn ang="0">
                    <a:pos x="T4" y="T5"/>
                  </a:cxn>
                  <a:cxn ang="0">
                    <a:pos x="T6" y="T7"/>
                  </a:cxn>
                </a:cxnLst>
                <a:rect l="0" t="0" r="r" b="b"/>
                <a:pathLst>
                  <a:path w="4" h="33">
                    <a:moveTo>
                      <a:pt x="2" y="0"/>
                    </a:moveTo>
                    <a:cubicBezTo>
                      <a:pt x="2" y="13"/>
                      <a:pt x="3" y="16"/>
                      <a:pt x="4" y="33"/>
                    </a:cubicBezTo>
                    <a:cubicBezTo>
                      <a:pt x="4" y="31"/>
                      <a:pt x="3" y="25"/>
                      <a:pt x="3" y="26"/>
                    </a:cubicBezTo>
                    <a:cubicBezTo>
                      <a:pt x="2" y="17"/>
                      <a:pt x="0"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6" name="Freeform 6321">
                <a:extLst>
                  <a:ext uri="{FF2B5EF4-FFF2-40B4-BE49-F238E27FC236}">
                    <a16:creationId xmlns:a16="http://schemas.microsoft.com/office/drawing/2014/main" id="{4133B172-70FD-4D9A-A45F-E5589E0AA90C}"/>
                  </a:ext>
                </a:extLst>
              </p:cNvPr>
              <p:cNvSpPr>
                <a:spLocks/>
              </p:cNvSpPr>
              <p:nvPr/>
            </p:nvSpPr>
            <p:spPr bwMode="auto">
              <a:xfrm>
                <a:off x="2658" y="1812"/>
                <a:ext cx="8" cy="10"/>
              </a:xfrm>
              <a:custGeom>
                <a:avLst/>
                <a:gdLst>
                  <a:gd name="T0" fmla="*/ 0 w 14"/>
                  <a:gd name="T1" fmla="*/ 2 h 18"/>
                  <a:gd name="T2" fmla="*/ 1 w 14"/>
                  <a:gd name="T3" fmla="*/ 0 h 18"/>
                  <a:gd name="T4" fmla="*/ 13 w 14"/>
                  <a:gd name="T5" fmla="*/ 13 h 18"/>
                  <a:gd name="T6" fmla="*/ 12 w 14"/>
                  <a:gd name="T7" fmla="*/ 15 h 18"/>
                  <a:gd name="T8" fmla="*/ 0 w 14"/>
                  <a:gd name="T9" fmla="*/ 2 h 18"/>
                </a:gdLst>
                <a:ahLst/>
                <a:cxnLst>
                  <a:cxn ang="0">
                    <a:pos x="T0" y="T1"/>
                  </a:cxn>
                  <a:cxn ang="0">
                    <a:pos x="T2" y="T3"/>
                  </a:cxn>
                  <a:cxn ang="0">
                    <a:pos x="T4" y="T5"/>
                  </a:cxn>
                  <a:cxn ang="0">
                    <a:pos x="T6" y="T7"/>
                  </a:cxn>
                  <a:cxn ang="0">
                    <a:pos x="T8" y="T9"/>
                  </a:cxn>
                </a:cxnLst>
                <a:rect l="0" t="0" r="r" b="b"/>
                <a:pathLst>
                  <a:path w="14" h="18">
                    <a:moveTo>
                      <a:pt x="0" y="2"/>
                    </a:moveTo>
                    <a:cubicBezTo>
                      <a:pt x="2" y="3"/>
                      <a:pt x="3" y="4"/>
                      <a:pt x="1" y="0"/>
                    </a:cubicBezTo>
                    <a:cubicBezTo>
                      <a:pt x="5" y="5"/>
                      <a:pt x="7" y="7"/>
                      <a:pt x="13" y="13"/>
                    </a:cubicBezTo>
                    <a:cubicBezTo>
                      <a:pt x="14" y="18"/>
                      <a:pt x="2" y="2"/>
                      <a:pt x="12" y="15"/>
                    </a:cubicBezTo>
                    <a:cubicBezTo>
                      <a:pt x="9" y="14"/>
                      <a:pt x="6" y="8"/>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7" name="Freeform 6322">
                <a:extLst>
                  <a:ext uri="{FF2B5EF4-FFF2-40B4-BE49-F238E27FC236}">
                    <a16:creationId xmlns:a16="http://schemas.microsoft.com/office/drawing/2014/main" id="{C5653B46-5A32-42B3-9D65-259FB96CAE26}"/>
                  </a:ext>
                </a:extLst>
              </p:cNvPr>
              <p:cNvSpPr>
                <a:spLocks/>
              </p:cNvSpPr>
              <p:nvPr/>
            </p:nvSpPr>
            <p:spPr bwMode="auto">
              <a:xfrm>
                <a:off x="2699" y="1869"/>
                <a:ext cx="7" cy="10"/>
              </a:xfrm>
              <a:custGeom>
                <a:avLst/>
                <a:gdLst>
                  <a:gd name="T0" fmla="*/ 12 w 12"/>
                  <a:gd name="T1" fmla="*/ 18 h 18"/>
                  <a:gd name="T2" fmla="*/ 9 w 12"/>
                  <a:gd name="T3" fmla="*/ 16 h 18"/>
                  <a:gd name="T4" fmla="*/ 0 w 12"/>
                  <a:gd name="T5" fmla="*/ 0 h 18"/>
                  <a:gd name="T6" fmla="*/ 12 w 12"/>
                  <a:gd name="T7" fmla="*/ 18 h 18"/>
                </a:gdLst>
                <a:ahLst/>
                <a:cxnLst>
                  <a:cxn ang="0">
                    <a:pos x="T0" y="T1"/>
                  </a:cxn>
                  <a:cxn ang="0">
                    <a:pos x="T2" y="T3"/>
                  </a:cxn>
                  <a:cxn ang="0">
                    <a:pos x="T4" y="T5"/>
                  </a:cxn>
                  <a:cxn ang="0">
                    <a:pos x="T6" y="T7"/>
                  </a:cxn>
                </a:cxnLst>
                <a:rect l="0" t="0" r="r" b="b"/>
                <a:pathLst>
                  <a:path w="12" h="18">
                    <a:moveTo>
                      <a:pt x="12" y="18"/>
                    </a:moveTo>
                    <a:cubicBezTo>
                      <a:pt x="11" y="17"/>
                      <a:pt x="9" y="15"/>
                      <a:pt x="9" y="16"/>
                    </a:cubicBezTo>
                    <a:cubicBezTo>
                      <a:pt x="5" y="9"/>
                      <a:pt x="2" y="4"/>
                      <a:pt x="0" y="0"/>
                    </a:cubicBezTo>
                    <a:cubicBezTo>
                      <a:pt x="3" y="3"/>
                      <a:pt x="8" y="13"/>
                      <a:pt x="1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8" name="Freeform 6323">
                <a:extLst>
                  <a:ext uri="{FF2B5EF4-FFF2-40B4-BE49-F238E27FC236}">
                    <a16:creationId xmlns:a16="http://schemas.microsoft.com/office/drawing/2014/main" id="{5F7410FC-B885-4717-BF65-C438A9D7CD3E}"/>
                  </a:ext>
                </a:extLst>
              </p:cNvPr>
              <p:cNvSpPr>
                <a:spLocks/>
              </p:cNvSpPr>
              <p:nvPr/>
            </p:nvSpPr>
            <p:spPr bwMode="auto">
              <a:xfrm>
                <a:off x="2731" y="1936"/>
                <a:ext cx="9" cy="20"/>
              </a:xfrm>
              <a:custGeom>
                <a:avLst/>
                <a:gdLst>
                  <a:gd name="T0" fmla="*/ 15 w 15"/>
                  <a:gd name="T1" fmla="*/ 27 h 35"/>
                  <a:gd name="T2" fmla="*/ 12 w 15"/>
                  <a:gd name="T3" fmla="*/ 21 h 35"/>
                  <a:gd name="T4" fmla="*/ 15 w 15"/>
                  <a:gd name="T5" fmla="*/ 33 h 35"/>
                  <a:gd name="T6" fmla="*/ 8 w 15"/>
                  <a:gd name="T7" fmla="*/ 17 h 35"/>
                  <a:gd name="T8" fmla="*/ 11 w 15"/>
                  <a:gd name="T9" fmla="*/ 27 h 35"/>
                  <a:gd name="T10" fmla="*/ 5 w 15"/>
                  <a:gd name="T11" fmla="*/ 12 h 35"/>
                  <a:gd name="T12" fmla="*/ 2 w 15"/>
                  <a:gd name="T13" fmla="*/ 0 h 35"/>
                  <a:gd name="T14" fmla="*/ 12 w 15"/>
                  <a:gd name="T15" fmla="*/ 26 h 35"/>
                  <a:gd name="T16" fmla="*/ 7 w 15"/>
                  <a:gd name="T17" fmla="*/ 7 h 35"/>
                  <a:gd name="T18" fmla="*/ 15 w 15"/>
                  <a:gd name="T19"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5">
                    <a:moveTo>
                      <a:pt x="15" y="27"/>
                    </a:moveTo>
                    <a:cubicBezTo>
                      <a:pt x="15" y="28"/>
                      <a:pt x="13" y="24"/>
                      <a:pt x="12" y="21"/>
                    </a:cubicBezTo>
                    <a:cubicBezTo>
                      <a:pt x="11" y="22"/>
                      <a:pt x="14" y="30"/>
                      <a:pt x="15" y="33"/>
                    </a:cubicBezTo>
                    <a:cubicBezTo>
                      <a:pt x="14" y="35"/>
                      <a:pt x="10" y="21"/>
                      <a:pt x="8" y="17"/>
                    </a:cubicBezTo>
                    <a:cubicBezTo>
                      <a:pt x="8" y="18"/>
                      <a:pt x="10" y="23"/>
                      <a:pt x="11" y="27"/>
                    </a:cubicBezTo>
                    <a:cubicBezTo>
                      <a:pt x="10" y="25"/>
                      <a:pt x="7" y="19"/>
                      <a:pt x="5" y="12"/>
                    </a:cubicBezTo>
                    <a:cubicBezTo>
                      <a:pt x="2" y="6"/>
                      <a:pt x="0" y="0"/>
                      <a:pt x="2" y="0"/>
                    </a:cubicBezTo>
                    <a:cubicBezTo>
                      <a:pt x="4" y="8"/>
                      <a:pt x="7" y="13"/>
                      <a:pt x="12" y="26"/>
                    </a:cubicBezTo>
                    <a:cubicBezTo>
                      <a:pt x="11" y="20"/>
                      <a:pt x="6" y="9"/>
                      <a:pt x="7" y="7"/>
                    </a:cubicBezTo>
                    <a:cubicBezTo>
                      <a:pt x="10" y="12"/>
                      <a:pt x="10" y="16"/>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9" name="Freeform 6324">
                <a:extLst>
                  <a:ext uri="{FF2B5EF4-FFF2-40B4-BE49-F238E27FC236}">
                    <a16:creationId xmlns:a16="http://schemas.microsoft.com/office/drawing/2014/main" id="{E1056974-7562-4588-9106-0310CA1F7CE7}"/>
                  </a:ext>
                </a:extLst>
              </p:cNvPr>
              <p:cNvSpPr>
                <a:spLocks/>
              </p:cNvSpPr>
              <p:nvPr/>
            </p:nvSpPr>
            <p:spPr bwMode="auto">
              <a:xfrm>
                <a:off x="2764" y="2188"/>
                <a:ext cx="4" cy="23"/>
              </a:xfrm>
              <a:custGeom>
                <a:avLst/>
                <a:gdLst>
                  <a:gd name="T0" fmla="*/ 1 w 7"/>
                  <a:gd name="T1" fmla="*/ 39 h 39"/>
                  <a:gd name="T2" fmla="*/ 2 w 7"/>
                  <a:gd name="T3" fmla="*/ 21 h 39"/>
                  <a:gd name="T4" fmla="*/ 6 w 7"/>
                  <a:gd name="T5" fmla="*/ 0 h 39"/>
                  <a:gd name="T6" fmla="*/ 5 w 7"/>
                  <a:gd name="T7" fmla="*/ 15 h 39"/>
                  <a:gd name="T8" fmla="*/ 1 w 7"/>
                  <a:gd name="T9" fmla="*/ 39 h 39"/>
                </a:gdLst>
                <a:ahLst/>
                <a:cxnLst>
                  <a:cxn ang="0">
                    <a:pos x="T0" y="T1"/>
                  </a:cxn>
                  <a:cxn ang="0">
                    <a:pos x="T2" y="T3"/>
                  </a:cxn>
                  <a:cxn ang="0">
                    <a:pos x="T4" y="T5"/>
                  </a:cxn>
                  <a:cxn ang="0">
                    <a:pos x="T6" y="T7"/>
                  </a:cxn>
                  <a:cxn ang="0">
                    <a:pos x="T8" y="T9"/>
                  </a:cxn>
                </a:cxnLst>
                <a:rect l="0" t="0" r="r" b="b"/>
                <a:pathLst>
                  <a:path w="7" h="39">
                    <a:moveTo>
                      <a:pt x="1" y="39"/>
                    </a:moveTo>
                    <a:cubicBezTo>
                      <a:pt x="0" y="39"/>
                      <a:pt x="1" y="30"/>
                      <a:pt x="2" y="21"/>
                    </a:cubicBezTo>
                    <a:cubicBezTo>
                      <a:pt x="6" y="0"/>
                      <a:pt x="6" y="0"/>
                      <a:pt x="6" y="0"/>
                    </a:cubicBezTo>
                    <a:cubicBezTo>
                      <a:pt x="7" y="0"/>
                      <a:pt x="6" y="7"/>
                      <a:pt x="5" y="15"/>
                    </a:cubicBezTo>
                    <a:cubicBezTo>
                      <a:pt x="4" y="23"/>
                      <a:pt x="2" y="33"/>
                      <a:pt x="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0" name="Freeform 6325">
                <a:extLst>
                  <a:ext uri="{FF2B5EF4-FFF2-40B4-BE49-F238E27FC236}">
                    <a16:creationId xmlns:a16="http://schemas.microsoft.com/office/drawing/2014/main" id="{85176FED-429C-475A-AD07-FA6DDF4B527A}"/>
                  </a:ext>
                </a:extLst>
              </p:cNvPr>
              <p:cNvSpPr>
                <a:spLocks/>
              </p:cNvSpPr>
              <p:nvPr/>
            </p:nvSpPr>
            <p:spPr bwMode="auto">
              <a:xfrm>
                <a:off x="2756" y="2215"/>
                <a:ext cx="7" cy="29"/>
              </a:xfrm>
              <a:custGeom>
                <a:avLst/>
                <a:gdLst>
                  <a:gd name="T0" fmla="*/ 3 w 12"/>
                  <a:gd name="T1" fmla="*/ 43 h 51"/>
                  <a:gd name="T2" fmla="*/ 0 w 12"/>
                  <a:gd name="T3" fmla="*/ 51 h 51"/>
                  <a:gd name="T4" fmla="*/ 11 w 12"/>
                  <a:gd name="T5" fmla="*/ 1 h 51"/>
                  <a:gd name="T6" fmla="*/ 8 w 12"/>
                  <a:gd name="T7" fmla="*/ 20 h 51"/>
                  <a:gd name="T8" fmla="*/ 3 w 12"/>
                  <a:gd name="T9" fmla="*/ 43 h 51"/>
                </a:gdLst>
                <a:ahLst/>
                <a:cxnLst>
                  <a:cxn ang="0">
                    <a:pos x="T0" y="T1"/>
                  </a:cxn>
                  <a:cxn ang="0">
                    <a:pos x="T2" y="T3"/>
                  </a:cxn>
                  <a:cxn ang="0">
                    <a:pos x="T4" y="T5"/>
                  </a:cxn>
                  <a:cxn ang="0">
                    <a:pos x="T6" y="T7"/>
                  </a:cxn>
                  <a:cxn ang="0">
                    <a:pos x="T8" y="T9"/>
                  </a:cxn>
                </a:cxnLst>
                <a:rect l="0" t="0" r="r" b="b"/>
                <a:pathLst>
                  <a:path w="12" h="51">
                    <a:moveTo>
                      <a:pt x="3" y="43"/>
                    </a:moveTo>
                    <a:cubicBezTo>
                      <a:pt x="2" y="48"/>
                      <a:pt x="1" y="51"/>
                      <a:pt x="0" y="51"/>
                    </a:cubicBezTo>
                    <a:cubicBezTo>
                      <a:pt x="3" y="36"/>
                      <a:pt x="7" y="21"/>
                      <a:pt x="11" y="1"/>
                    </a:cubicBezTo>
                    <a:cubicBezTo>
                      <a:pt x="12" y="0"/>
                      <a:pt x="10" y="10"/>
                      <a:pt x="8" y="20"/>
                    </a:cubicBezTo>
                    <a:cubicBezTo>
                      <a:pt x="6" y="30"/>
                      <a:pt x="3" y="41"/>
                      <a:pt x="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1" name="Freeform 6326">
                <a:extLst>
                  <a:ext uri="{FF2B5EF4-FFF2-40B4-BE49-F238E27FC236}">
                    <a16:creationId xmlns:a16="http://schemas.microsoft.com/office/drawing/2014/main" id="{D490BBA5-0BD7-4091-A2D7-6E2B051ECDAA}"/>
                  </a:ext>
                </a:extLst>
              </p:cNvPr>
              <p:cNvSpPr>
                <a:spLocks/>
              </p:cNvSpPr>
              <p:nvPr/>
            </p:nvSpPr>
            <p:spPr bwMode="auto">
              <a:xfrm>
                <a:off x="2561" y="2526"/>
                <a:ext cx="6" cy="4"/>
              </a:xfrm>
              <a:custGeom>
                <a:avLst/>
                <a:gdLst>
                  <a:gd name="T0" fmla="*/ 11 w 11"/>
                  <a:gd name="T1" fmla="*/ 1 h 8"/>
                  <a:gd name="T2" fmla="*/ 2 w 11"/>
                  <a:gd name="T3" fmla="*/ 8 h 8"/>
                  <a:gd name="T4" fmla="*/ 7 w 11"/>
                  <a:gd name="T5" fmla="*/ 3 h 8"/>
                  <a:gd name="T6" fmla="*/ 1 w 11"/>
                  <a:gd name="T7" fmla="*/ 7 h 8"/>
                  <a:gd name="T8" fmla="*/ 9 w 11"/>
                  <a:gd name="T9" fmla="*/ 0 h 8"/>
                  <a:gd name="T10" fmla="*/ 11 w 11"/>
                  <a:gd name="T11" fmla="*/ 1 h 8"/>
                </a:gdLst>
                <a:ahLst/>
                <a:cxnLst>
                  <a:cxn ang="0">
                    <a:pos x="T0" y="T1"/>
                  </a:cxn>
                  <a:cxn ang="0">
                    <a:pos x="T2" y="T3"/>
                  </a:cxn>
                  <a:cxn ang="0">
                    <a:pos x="T4" y="T5"/>
                  </a:cxn>
                  <a:cxn ang="0">
                    <a:pos x="T6" y="T7"/>
                  </a:cxn>
                  <a:cxn ang="0">
                    <a:pos x="T8" y="T9"/>
                  </a:cxn>
                  <a:cxn ang="0">
                    <a:pos x="T10" y="T11"/>
                  </a:cxn>
                </a:cxnLst>
                <a:rect l="0" t="0" r="r" b="b"/>
                <a:pathLst>
                  <a:path w="11" h="8">
                    <a:moveTo>
                      <a:pt x="11" y="1"/>
                    </a:moveTo>
                    <a:cubicBezTo>
                      <a:pt x="2" y="8"/>
                      <a:pt x="2" y="8"/>
                      <a:pt x="2" y="8"/>
                    </a:cubicBezTo>
                    <a:cubicBezTo>
                      <a:pt x="0" y="8"/>
                      <a:pt x="4" y="6"/>
                      <a:pt x="7" y="3"/>
                    </a:cubicBezTo>
                    <a:cubicBezTo>
                      <a:pt x="7" y="3"/>
                      <a:pt x="3" y="6"/>
                      <a:pt x="1" y="7"/>
                    </a:cubicBezTo>
                    <a:cubicBezTo>
                      <a:pt x="0" y="7"/>
                      <a:pt x="6" y="3"/>
                      <a:pt x="9" y="0"/>
                    </a:cubicBezTo>
                    <a:lnTo>
                      <a:pt x="1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2" name="Freeform 6327">
                <a:extLst>
                  <a:ext uri="{FF2B5EF4-FFF2-40B4-BE49-F238E27FC236}">
                    <a16:creationId xmlns:a16="http://schemas.microsoft.com/office/drawing/2014/main" id="{7FF557E6-1397-4DDD-A90F-F251EBCF4BC8}"/>
                  </a:ext>
                </a:extLst>
              </p:cNvPr>
              <p:cNvSpPr>
                <a:spLocks/>
              </p:cNvSpPr>
              <p:nvPr/>
            </p:nvSpPr>
            <p:spPr bwMode="auto">
              <a:xfrm>
                <a:off x="2405" y="2601"/>
                <a:ext cx="12" cy="4"/>
              </a:xfrm>
              <a:custGeom>
                <a:avLst/>
                <a:gdLst>
                  <a:gd name="T0" fmla="*/ 7 w 21"/>
                  <a:gd name="T1" fmla="*/ 7 h 8"/>
                  <a:gd name="T2" fmla="*/ 0 w 21"/>
                  <a:gd name="T3" fmla="*/ 6 h 8"/>
                  <a:gd name="T4" fmla="*/ 11 w 21"/>
                  <a:gd name="T5" fmla="*/ 3 h 8"/>
                  <a:gd name="T6" fmla="*/ 5 w 21"/>
                  <a:gd name="T7" fmla="*/ 5 h 8"/>
                  <a:gd name="T8" fmla="*/ 17 w 21"/>
                  <a:gd name="T9" fmla="*/ 4 h 8"/>
                  <a:gd name="T10" fmla="*/ 7 w 21"/>
                  <a:gd name="T11" fmla="*/ 7 h 8"/>
                </a:gdLst>
                <a:ahLst/>
                <a:cxnLst>
                  <a:cxn ang="0">
                    <a:pos x="T0" y="T1"/>
                  </a:cxn>
                  <a:cxn ang="0">
                    <a:pos x="T2" y="T3"/>
                  </a:cxn>
                  <a:cxn ang="0">
                    <a:pos x="T4" y="T5"/>
                  </a:cxn>
                  <a:cxn ang="0">
                    <a:pos x="T6" y="T7"/>
                  </a:cxn>
                  <a:cxn ang="0">
                    <a:pos x="T8" y="T9"/>
                  </a:cxn>
                  <a:cxn ang="0">
                    <a:pos x="T10" y="T11"/>
                  </a:cxn>
                </a:cxnLst>
                <a:rect l="0" t="0" r="r" b="b"/>
                <a:pathLst>
                  <a:path w="21" h="8">
                    <a:moveTo>
                      <a:pt x="7" y="7"/>
                    </a:moveTo>
                    <a:cubicBezTo>
                      <a:pt x="1" y="8"/>
                      <a:pt x="5" y="6"/>
                      <a:pt x="0" y="6"/>
                    </a:cubicBezTo>
                    <a:cubicBezTo>
                      <a:pt x="6" y="4"/>
                      <a:pt x="10" y="4"/>
                      <a:pt x="11" y="3"/>
                    </a:cubicBezTo>
                    <a:cubicBezTo>
                      <a:pt x="21" y="0"/>
                      <a:pt x="12" y="4"/>
                      <a:pt x="5" y="5"/>
                    </a:cubicBezTo>
                    <a:cubicBezTo>
                      <a:pt x="5" y="7"/>
                      <a:pt x="19" y="2"/>
                      <a:pt x="17" y="4"/>
                    </a:cubicBezTo>
                    <a:cubicBezTo>
                      <a:pt x="12" y="5"/>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3" name="Freeform 6328">
                <a:extLst>
                  <a:ext uri="{FF2B5EF4-FFF2-40B4-BE49-F238E27FC236}">
                    <a16:creationId xmlns:a16="http://schemas.microsoft.com/office/drawing/2014/main" id="{0E357FFF-2EDE-4894-AA94-8D01BED1262F}"/>
                  </a:ext>
                </a:extLst>
              </p:cNvPr>
              <p:cNvSpPr>
                <a:spLocks/>
              </p:cNvSpPr>
              <p:nvPr/>
            </p:nvSpPr>
            <p:spPr bwMode="auto">
              <a:xfrm>
                <a:off x="2388" y="2606"/>
                <a:ext cx="17" cy="4"/>
              </a:xfrm>
              <a:custGeom>
                <a:avLst/>
                <a:gdLst>
                  <a:gd name="T0" fmla="*/ 30 w 31"/>
                  <a:gd name="T1" fmla="*/ 0 h 7"/>
                  <a:gd name="T2" fmla="*/ 27 w 31"/>
                  <a:gd name="T3" fmla="*/ 2 h 7"/>
                  <a:gd name="T4" fmla="*/ 20 w 31"/>
                  <a:gd name="T5" fmla="*/ 4 h 7"/>
                  <a:gd name="T6" fmla="*/ 7 w 31"/>
                  <a:gd name="T7" fmla="*/ 5 h 7"/>
                  <a:gd name="T8" fmla="*/ 21 w 31"/>
                  <a:gd name="T9" fmla="*/ 0 h 7"/>
                  <a:gd name="T10" fmla="*/ 30 w 31"/>
                  <a:gd name="T11" fmla="*/ 0 h 7"/>
                </a:gdLst>
                <a:ahLst/>
                <a:cxnLst>
                  <a:cxn ang="0">
                    <a:pos x="T0" y="T1"/>
                  </a:cxn>
                  <a:cxn ang="0">
                    <a:pos x="T2" y="T3"/>
                  </a:cxn>
                  <a:cxn ang="0">
                    <a:pos x="T4" y="T5"/>
                  </a:cxn>
                  <a:cxn ang="0">
                    <a:pos x="T6" y="T7"/>
                  </a:cxn>
                  <a:cxn ang="0">
                    <a:pos x="T8" y="T9"/>
                  </a:cxn>
                  <a:cxn ang="0">
                    <a:pos x="T10" y="T11"/>
                  </a:cxn>
                </a:cxnLst>
                <a:rect l="0" t="0" r="r" b="b"/>
                <a:pathLst>
                  <a:path w="31" h="7">
                    <a:moveTo>
                      <a:pt x="30" y="0"/>
                    </a:moveTo>
                    <a:cubicBezTo>
                      <a:pt x="31" y="0"/>
                      <a:pt x="29" y="1"/>
                      <a:pt x="27" y="2"/>
                    </a:cubicBezTo>
                    <a:cubicBezTo>
                      <a:pt x="20" y="4"/>
                      <a:pt x="20" y="4"/>
                      <a:pt x="20" y="4"/>
                    </a:cubicBezTo>
                    <a:cubicBezTo>
                      <a:pt x="25" y="1"/>
                      <a:pt x="19" y="2"/>
                      <a:pt x="7" y="5"/>
                    </a:cubicBezTo>
                    <a:cubicBezTo>
                      <a:pt x="0" y="7"/>
                      <a:pt x="16" y="2"/>
                      <a:pt x="21" y="0"/>
                    </a:cubicBezTo>
                    <a:cubicBezTo>
                      <a:pt x="14" y="3"/>
                      <a:pt x="25" y="1"/>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4" name="Freeform 6329">
                <a:extLst>
                  <a:ext uri="{FF2B5EF4-FFF2-40B4-BE49-F238E27FC236}">
                    <a16:creationId xmlns:a16="http://schemas.microsoft.com/office/drawing/2014/main" id="{0E600ACD-AAD3-4F8B-9E4A-B81DC434A3BF}"/>
                  </a:ext>
                </a:extLst>
              </p:cNvPr>
              <p:cNvSpPr>
                <a:spLocks/>
              </p:cNvSpPr>
              <p:nvPr/>
            </p:nvSpPr>
            <p:spPr bwMode="auto">
              <a:xfrm>
                <a:off x="2450" y="1668"/>
                <a:ext cx="13" cy="5"/>
              </a:xfrm>
              <a:custGeom>
                <a:avLst/>
                <a:gdLst>
                  <a:gd name="T0" fmla="*/ 23 w 23"/>
                  <a:gd name="T1" fmla="*/ 8 h 8"/>
                  <a:gd name="T2" fmla="*/ 0 w 23"/>
                  <a:gd name="T3" fmla="*/ 0 h 8"/>
                  <a:gd name="T4" fmla="*/ 23 w 23"/>
                  <a:gd name="T5" fmla="*/ 8 h 8"/>
                </a:gdLst>
                <a:ahLst/>
                <a:cxnLst>
                  <a:cxn ang="0">
                    <a:pos x="T0" y="T1"/>
                  </a:cxn>
                  <a:cxn ang="0">
                    <a:pos x="T2" y="T3"/>
                  </a:cxn>
                  <a:cxn ang="0">
                    <a:pos x="T4" y="T5"/>
                  </a:cxn>
                </a:cxnLst>
                <a:rect l="0" t="0" r="r" b="b"/>
                <a:pathLst>
                  <a:path w="23" h="8">
                    <a:moveTo>
                      <a:pt x="23" y="8"/>
                    </a:moveTo>
                    <a:cubicBezTo>
                      <a:pt x="19" y="7"/>
                      <a:pt x="9" y="3"/>
                      <a:pt x="0" y="0"/>
                    </a:cubicBezTo>
                    <a:cubicBezTo>
                      <a:pt x="6" y="0"/>
                      <a:pt x="10" y="3"/>
                      <a:pt x="2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5" name="Freeform 6330">
                <a:extLst>
                  <a:ext uri="{FF2B5EF4-FFF2-40B4-BE49-F238E27FC236}">
                    <a16:creationId xmlns:a16="http://schemas.microsoft.com/office/drawing/2014/main" id="{8AC4D5F6-3DE1-4807-9C32-8A035DAFB1F7}"/>
                  </a:ext>
                </a:extLst>
              </p:cNvPr>
              <p:cNvSpPr>
                <a:spLocks/>
              </p:cNvSpPr>
              <p:nvPr/>
            </p:nvSpPr>
            <p:spPr bwMode="auto">
              <a:xfrm>
                <a:off x="2604" y="1757"/>
                <a:ext cx="10" cy="9"/>
              </a:xfrm>
              <a:custGeom>
                <a:avLst/>
                <a:gdLst>
                  <a:gd name="T0" fmla="*/ 2 w 17"/>
                  <a:gd name="T1" fmla="*/ 0 h 16"/>
                  <a:gd name="T2" fmla="*/ 15 w 17"/>
                  <a:gd name="T3" fmla="*/ 12 h 16"/>
                  <a:gd name="T4" fmla="*/ 17 w 17"/>
                  <a:gd name="T5" fmla="*/ 15 h 16"/>
                  <a:gd name="T6" fmla="*/ 8 w 17"/>
                  <a:gd name="T7" fmla="*/ 8 h 16"/>
                  <a:gd name="T8" fmla="*/ 2 w 17"/>
                  <a:gd name="T9" fmla="*/ 0 h 16"/>
                </a:gdLst>
                <a:ahLst/>
                <a:cxnLst>
                  <a:cxn ang="0">
                    <a:pos x="T0" y="T1"/>
                  </a:cxn>
                  <a:cxn ang="0">
                    <a:pos x="T2" y="T3"/>
                  </a:cxn>
                  <a:cxn ang="0">
                    <a:pos x="T4" y="T5"/>
                  </a:cxn>
                  <a:cxn ang="0">
                    <a:pos x="T6" y="T7"/>
                  </a:cxn>
                  <a:cxn ang="0">
                    <a:pos x="T8" y="T9"/>
                  </a:cxn>
                </a:cxnLst>
                <a:rect l="0" t="0" r="r" b="b"/>
                <a:pathLst>
                  <a:path w="17" h="16">
                    <a:moveTo>
                      <a:pt x="2" y="0"/>
                    </a:moveTo>
                    <a:cubicBezTo>
                      <a:pt x="6" y="4"/>
                      <a:pt x="11" y="8"/>
                      <a:pt x="15" y="12"/>
                    </a:cubicBezTo>
                    <a:cubicBezTo>
                      <a:pt x="14" y="12"/>
                      <a:pt x="15" y="13"/>
                      <a:pt x="17" y="15"/>
                    </a:cubicBezTo>
                    <a:cubicBezTo>
                      <a:pt x="17" y="16"/>
                      <a:pt x="12" y="12"/>
                      <a:pt x="8" y="8"/>
                    </a:cubicBezTo>
                    <a:cubicBezTo>
                      <a:pt x="4" y="4"/>
                      <a:pt x="0"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6" name="Freeform 6331">
                <a:extLst>
                  <a:ext uri="{FF2B5EF4-FFF2-40B4-BE49-F238E27FC236}">
                    <a16:creationId xmlns:a16="http://schemas.microsoft.com/office/drawing/2014/main" id="{4102E0DE-EBB4-4B49-918E-F49B52FFB518}"/>
                  </a:ext>
                </a:extLst>
              </p:cNvPr>
              <p:cNvSpPr>
                <a:spLocks/>
              </p:cNvSpPr>
              <p:nvPr/>
            </p:nvSpPr>
            <p:spPr bwMode="auto">
              <a:xfrm>
                <a:off x="2723" y="2319"/>
                <a:ext cx="8" cy="12"/>
              </a:xfrm>
              <a:custGeom>
                <a:avLst/>
                <a:gdLst>
                  <a:gd name="T0" fmla="*/ 6 w 14"/>
                  <a:gd name="T1" fmla="*/ 20 h 21"/>
                  <a:gd name="T2" fmla="*/ 7 w 14"/>
                  <a:gd name="T3" fmla="*/ 4 h 21"/>
                  <a:gd name="T4" fmla="*/ 14 w 14"/>
                  <a:gd name="T5" fmla="*/ 0 h 21"/>
                  <a:gd name="T6" fmla="*/ 5 w 14"/>
                  <a:gd name="T7" fmla="*/ 20 h 21"/>
                  <a:gd name="T8" fmla="*/ 6 w 14"/>
                  <a:gd name="T9" fmla="*/ 20 h 21"/>
                </a:gdLst>
                <a:ahLst/>
                <a:cxnLst>
                  <a:cxn ang="0">
                    <a:pos x="T0" y="T1"/>
                  </a:cxn>
                  <a:cxn ang="0">
                    <a:pos x="T2" y="T3"/>
                  </a:cxn>
                  <a:cxn ang="0">
                    <a:pos x="T4" y="T5"/>
                  </a:cxn>
                  <a:cxn ang="0">
                    <a:pos x="T6" y="T7"/>
                  </a:cxn>
                  <a:cxn ang="0">
                    <a:pos x="T8" y="T9"/>
                  </a:cxn>
                </a:cxnLst>
                <a:rect l="0" t="0" r="r" b="b"/>
                <a:pathLst>
                  <a:path w="14" h="21">
                    <a:moveTo>
                      <a:pt x="6" y="20"/>
                    </a:moveTo>
                    <a:cubicBezTo>
                      <a:pt x="6" y="16"/>
                      <a:pt x="0" y="21"/>
                      <a:pt x="7" y="4"/>
                    </a:cubicBezTo>
                    <a:cubicBezTo>
                      <a:pt x="8" y="7"/>
                      <a:pt x="9" y="7"/>
                      <a:pt x="14" y="0"/>
                    </a:cubicBezTo>
                    <a:cubicBezTo>
                      <a:pt x="11" y="7"/>
                      <a:pt x="8" y="13"/>
                      <a:pt x="5" y="20"/>
                    </a:cubicBezTo>
                    <a:lnTo>
                      <a:pt x="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7" name="Freeform 6332">
                <a:extLst>
                  <a:ext uri="{FF2B5EF4-FFF2-40B4-BE49-F238E27FC236}">
                    <a16:creationId xmlns:a16="http://schemas.microsoft.com/office/drawing/2014/main" id="{D71C40DD-4628-4EDE-A415-5E82903C6E40}"/>
                  </a:ext>
                </a:extLst>
              </p:cNvPr>
              <p:cNvSpPr>
                <a:spLocks/>
              </p:cNvSpPr>
              <p:nvPr/>
            </p:nvSpPr>
            <p:spPr bwMode="auto">
              <a:xfrm>
                <a:off x="2432" y="1662"/>
                <a:ext cx="15" cy="5"/>
              </a:xfrm>
              <a:custGeom>
                <a:avLst/>
                <a:gdLst>
                  <a:gd name="T0" fmla="*/ 3 w 26"/>
                  <a:gd name="T1" fmla="*/ 0 h 8"/>
                  <a:gd name="T2" fmla="*/ 26 w 26"/>
                  <a:gd name="T3" fmla="*/ 8 h 8"/>
                  <a:gd name="T4" fmla="*/ 0 w 26"/>
                  <a:gd name="T5" fmla="*/ 1 h 8"/>
                  <a:gd name="T6" fmla="*/ 3 w 26"/>
                  <a:gd name="T7" fmla="*/ 0 h 8"/>
                </a:gdLst>
                <a:ahLst/>
                <a:cxnLst>
                  <a:cxn ang="0">
                    <a:pos x="T0" y="T1"/>
                  </a:cxn>
                  <a:cxn ang="0">
                    <a:pos x="T2" y="T3"/>
                  </a:cxn>
                  <a:cxn ang="0">
                    <a:pos x="T4" y="T5"/>
                  </a:cxn>
                  <a:cxn ang="0">
                    <a:pos x="T6" y="T7"/>
                  </a:cxn>
                </a:cxnLst>
                <a:rect l="0" t="0" r="r" b="b"/>
                <a:pathLst>
                  <a:path w="26" h="8">
                    <a:moveTo>
                      <a:pt x="3" y="0"/>
                    </a:moveTo>
                    <a:cubicBezTo>
                      <a:pt x="10" y="3"/>
                      <a:pt x="18" y="5"/>
                      <a:pt x="26" y="8"/>
                    </a:cubicBezTo>
                    <a:cubicBezTo>
                      <a:pt x="22" y="8"/>
                      <a:pt x="9" y="3"/>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8" name="Freeform 6333">
                <a:extLst>
                  <a:ext uri="{FF2B5EF4-FFF2-40B4-BE49-F238E27FC236}">
                    <a16:creationId xmlns:a16="http://schemas.microsoft.com/office/drawing/2014/main" id="{A92196A9-FD2A-4E2C-837B-8CD0F2B54C98}"/>
                  </a:ext>
                </a:extLst>
              </p:cNvPr>
              <p:cNvSpPr>
                <a:spLocks/>
              </p:cNvSpPr>
              <p:nvPr/>
            </p:nvSpPr>
            <p:spPr bwMode="auto">
              <a:xfrm>
                <a:off x="2666" y="1823"/>
                <a:ext cx="13" cy="17"/>
              </a:xfrm>
              <a:custGeom>
                <a:avLst/>
                <a:gdLst>
                  <a:gd name="T0" fmla="*/ 2 w 24"/>
                  <a:gd name="T1" fmla="*/ 1 h 31"/>
                  <a:gd name="T2" fmla="*/ 11 w 24"/>
                  <a:gd name="T3" fmla="*/ 13 h 31"/>
                  <a:gd name="T4" fmla="*/ 19 w 24"/>
                  <a:gd name="T5" fmla="*/ 24 h 31"/>
                  <a:gd name="T6" fmla="*/ 13 w 24"/>
                  <a:gd name="T7" fmla="*/ 17 h 31"/>
                  <a:gd name="T8" fmla="*/ 2 w 24"/>
                  <a:gd name="T9" fmla="*/ 1 h 31"/>
                </a:gdLst>
                <a:ahLst/>
                <a:cxnLst>
                  <a:cxn ang="0">
                    <a:pos x="T0" y="T1"/>
                  </a:cxn>
                  <a:cxn ang="0">
                    <a:pos x="T2" y="T3"/>
                  </a:cxn>
                  <a:cxn ang="0">
                    <a:pos x="T4" y="T5"/>
                  </a:cxn>
                  <a:cxn ang="0">
                    <a:pos x="T6" y="T7"/>
                  </a:cxn>
                  <a:cxn ang="0">
                    <a:pos x="T8" y="T9"/>
                  </a:cxn>
                </a:cxnLst>
                <a:rect l="0" t="0" r="r" b="b"/>
                <a:pathLst>
                  <a:path w="24" h="31">
                    <a:moveTo>
                      <a:pt x="2" y="1"/>
                    </a:moveTo>
                    <a:cubicBezTo>
                      <a:pt x="3" y="3"/>
                      <a:pt x="7" y="8"/>
                      <a:pt x="11" y="13"/>
                    </a:cubicBezTo>
                    <a:cubicBezTo>
                      <a:pt x="15" y="18"/>
                      <a:pt x="18" y="23"/>
                      <a:pt x="19" y="24"/>
                    </a:cubicBezTo>
                    <a:cubicBezTo>
                      <a:pt x="24" y="31"/>
                      <a:pt x="19" y="25"/>
                      <a:pt x="13" y="17"/>
                    </a:cubicBezTo>
                    <a:cubicBezTo>
                      <a:pt x="7" y="9"/>
                      <a:pt x="0"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9" name="Freeform 6334">
                <a:extLst>
                  <a:ext uri="{FF2B5EF4-FFF2-40B4-BE49-F238E27FC236}">
                    <a16:creationId xmlns:a16="http://schemas.microsoft.com/office/drawing/2014/main" id="{F515C41C-3583-46BD-92B7-95C92FA7BC37}"/>
                  </a:ext>
                </a:extLst>
              </p:cNvPr>
              <p:cNvSpPr>
                <a:spLocks/>
              </p:cNvSpPr>
              <p:nvPr/>
            </p:nvSpPr>
            <p:spPr bwMode="auto">
              <a:xfrm>
                <a:off x="2765" y="2168"/>
                <a:ext cx="3" cy="17"/>
              </a:xfrm>
              <a:custGeom>
                <a:avLst/>
                <a:gdLst>
                  <a:gd name="T0" fmla="*/ 5 w 5"/>
                  <a:gd name="T1" fmla="*/ 13 h 29"/>
                  <a:gd name="T2" fmla="*/ 3 w 5"/>
                  <a:gd name="T3" fmla="*/ 28 h 29"/>
                  <a:gd name="T4" fmla="*/ 1 w 5"/>
                  <a:gd name="T5" fmla="*/ 29 h 29"/>
                  <a:gd name="T6" fmla="*/ 4 w 5"/>
                  <a:gd name="T7" fmla="*/ 0 h 29"/>
                  <a:gd name="T8" fmla="*/ 5 w 5"/>
                  <a:gd name="T9" fmla="*/ 13 h 29"/>
                </a:gdLst>
                <a:ahLst/>
                <a:cxnLst>
                  <a:cxn ang="0">
                    <a:pos x="T0" y="T1"/>
                  </a:cxn>
                  <a:cxn ang="0">
                    <a:pos x="T2" y="T3"/>
                  </a:cxn>
                  <a:cxn ang="0">
                    <a:pos x="T4" y="T5"/>
                  </a:cxn>
                  <a:cxn ang="0">
                    <a:pos x="T6" y="T7"/>
                  </a:cxn>
                  <a:cxn ang="0">
                    <a:pos x="T8" y="T9"/>
                  </a:cxn>
                </a:cxnLst>
                <a:rect l="0" t="0" r="r" b="b"/>
                <a:pathLst>
                  <a:path w="5" h="29">
                    <a:moveTo>
                      <a:pt x="5" y="13"/>
                    </a:moveTo>
                    <a:cubicBezTo>
                      <a:pt x="3" y="21"/>
                      <a:pt x="4" y="17"/>
                      <a:pt x="3" y="28"/>
                    </a:cubicBezTo>
                    <a:cubicBezTo>
                      <a:pt x="3" y="26"/>
                      <a:pt x="2" y="23"/>
                      <a:pt x="1" y="29"/>
                    </a:cubicBezTo>
                    <a:cubicBezTo>
                      <a:pt x="0" y="27"/>
                      <a:pt x="3" y="9"/>
                      <a:pt x="4" y="0"/>
                    </a:cubicBezTo>
                    <a:cubicBezTo>
                      <a:pt x="5" y="2"/>
                      <a:pt x="2" y="18"/>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0" name="Freeform 6335">
                <a:extLst>
                  <a:ext uri="{FF2B5EF4-FFF2-40B4-BE49-F238E27FC236}">
                    <a16:creationId xmlns:a16="http://schemas.microsoft.com/office/drawing/2014/main" id="{392B7E11-D084-40E3-A5F6-4379F4F13C78}"/>
                  </a:ext>
                </a:extLst>
              </p:cNvPr>
              <p:cNvSpPr>
                <a:spLocks/>
              </p:cNvSpPr>
              <p:nvPr/>
            </p:nvSpPr>
            <p:spPr bwMode="auto">
              <a:xfrm>
                <a:off x="2711" y="2347"/>
                <a:ext cx="5" cy="11"/>
              </a:xfrm>
              <a:custGeom>
                <a:avLst/>
                <a:gdLst>
                  <a:gd name="T0" fmla="*/ 8 w 9"/>
                  <a:gd name="T1" fmla="*/ 6 h 20"/>
                  <a:gd name="T2" fmla="*/ 1 w 9"/>
                  <a:gd name="T3" fmla="*/ 20 h 20"/>
                  <a:gd name="T4" fmla="*/ 5 w 9"/>
                  <a:gd name="T5" fmla="*/ 10 h 20"/>
                  <a:gd name="T6" fmla="*/ 7 w 9"/>
                  <a:gd name="T7" fmla="*/ 0 h 20"/>
                  <a:gd name="T8" fmla="*/ 8 w 9"/>
                  <a:gd name="T9" fmla="*/ 6 h 20"/>
                </a:gdLst>
                <a:ahLst/>
                <a:cxnLst>
                  <a:cxn ang="0">
                    <a:pos x="T0" y="T1"/>
                  </a:cxn>
                  <a:cxn ang="0">
                    <a:pos x="T2" y="T3"/>
                  </a:cxn>
                  <a:cxn ang="0">
                    <a:pos x="T4" y="T5"/>
                  </a:cxn>
                  <a:cxn ang="0">
                    <a:pos x="T6" y="T7"/>
                  </a:cxn>
                  <a:cxn ang="0">
                    <a:pos x="T8" y="T9"/>
                  </a:cxn>
                </a:cxnLst>
                <a:rect l="0" t="0" r="r" b="b"/>
                <a:pathLst>
                  <a:path w="9" h="20">
                    <a:moveTo>
                      <a:pt x="8" y="6"/>
                    </a:moveTo>
                    <a:cubicBezTo>
                      <a:pt x="5" y="12"/>
                      <a:pt x="4" y="13"/>
                      <a:pt x="1" y="20"/>
                    </a:cubicBezTo>
                    <a:cubicBezTo>
                      <a:pt x="0" y="19"/>
                      <a:pt x="3" y="14"/>
                      <a:pt x="5" y="10"/>
                    </a:cubicBezTo>
                    <a:cubicBezTo>
                      <a:pt x="4" y="10"/>
                      <a:pt x="0" y="13"/>
                      <a:pt x="7" y="0"/>
                    </a:cubicBezTo>
                    <a:cubicBezTo>
                      <a:pt x="9" y="0"/>
                      <a:pt x="8" y="4"/>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1" name="Freeform 6336">
                <a:extLst>
                  <a:ext uri="{FF2B5EF4-FFF2-40B4-BE49-F238E27FC236}">
                    <a16:creationId xmlns:a16="http://schemas.microsoft.com/office/drawing/2014/main" id="{B7530925-31C1-47BD-8E74-A13C40FDE08E}"/>
                  </a:ext>
                </a:extLst>
              </p:cNvPr>
              <p:cNvSpPr>
                <a:spLocks/>
              </p:cNvSpPr>
              <p:nvPr/>
            </p:nvSpPr>
            <p:spPr bwMode="auto">
              <a:xfrm>
                <a:off x="2769" y="2137"/>
                <a:ext cx="1" cy="11"/>
              </a:xfrm>
              <a:custGeom>
                <a:avLst/>
                <a:gdLst>
                  <a:gd name="T0" fmla="*/ 3 w 3"/>
                  <a:gd name="T1" fmla="*/ 0 h 19"/>
                  <a:gd name="T2" fmla="*/ 0 w 3"/>
                  <a:gd name="T3" fmla="*/ 19 h 19"/>
                  <a:gd name="T4" fmla="*/ 1 w 3"/>
                  <a:gd name="T5" fmla="*/ 1 h 19"/>
                  <a:gd name="T6" fmla="*/ 3 w 3"/>
                  <a:gd name="T7" fmla="*/ 0 h 19"/>
                </a:gdLst>
                <a:ahLst/>
                <a:cxnLst>
                  <a:cxn ang="0">
                    <a:pos x="T0" y="T1"/>
                  </a:cxn>
                  <a:cxn ang="0">
                    <a:pos x="T2" y="T3"/>
                  </a:cxn>
                  <a:cxn ang="0">
                    <a:pos x="T4" y="T5"/>
                  </a:cxn>
                  <a:cxn ang="0">
                    <a:pos x="T6" y="T7"/>
                  </a:cxn>
                </a:cxnLst>
                <a:rect l="0" t="0" r="r" b="b"/>
                <a:pathLst>
                  <a:path w="3" h="19">
                    <a:moveTo>
                      <a:pt x="3" y="0"/>
                    </a:moveTo>
                    <a:cubicBezTo>
                      <a:pt x="2" y="4"/>
                      <a:pt x="2" y="19"/>
                      <a:pt x="0" y="19"/>
                    </a:cubicBezTo>
                    <a:cubicBezTo>
                      <a:pt x="1" y="13"/>
                      <a:pt x="1" y="7"/>
                      <a:pt x="1" y="1"/>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2" name="Freeform 6337">
                <a:extLst>
                  <a:ext uri="{FF2B5EF4-FFF2-40B4-BE49-F238E27FC236}">
                    <a16:creationId xmlns:a16="http://schemas.microsoft.com/office/drawing/2014/main" id="{E79E94B4-9188-4122-866A-5909C8664559}"/>
                  </a:ext>
                </a:extLst>
              </p:cNvPr>
              <p:cNvSpPr>
                <a:spLocks/>
              </p:cNvSpPr>
              <p:nvPr/>
            </p:nvSpPr>
            <p:spPr bwMode="auto">
              <a:xfrm>
                <a:off x="2648" y="2435"/>
                <a:ext cx="12" cy="15"/>
              </a:xfrm>
              <a:custGeom>
                <a:avLst/>
                <a:gdLst>
                  <a:gd name="T0" fmla="*/ 0 w 21"/>
                  <a:gd name="T1" fmla="*/ 26 h 26"/>
                  <a:gd name="T2" fmla="*/ 20 w 21"/>
                  <a:gd name="T3" fmla="*/ 0 h 26"/>
                  <a:gd name="T4" fmla="*/ 0 w 21"/>
                  <a:gd name="T5" fmla="*/ 26 h 26"/>
                </a:gdLst>
                <a:ahLst/>
                <a:cxnLst>
                  <a:cxn ang="0">
                    <a:pos x="T0" y="T1"/>
                  </a:cxn>
                  <a:cxn ang="0">
                    <a:pos x="T2" y="T3"/>
                  </a:cxn>
                  <a:cxn ang="0">
                    <a:pos x="T4" y="T5"/>
                  </a:cxn>
                </a:cxnLst>
                <a:rect l="0" t="0" r="r" b="b"/>
                <a:pathLst>
                  <a:path w="21" h="26">
                    <a:moveTo>
                      <a:pt x="0" y="26"/>
                    </a:moveTo>
                    <a:cubicBezTo>
                      <a:pt x="6" y="17"/>
                      <a:pt x="17" y="4"/>
                      <a:pt x="20" y="0"/>
                    </a:cubicBezTo>
                    <a:cubicBezTo>
                      <a:pt x="21" y="2"/>
                      <a:pt x="10" y="15"/>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3" name="Freeform 6338">
                <a:extLst>
                  <a:ext uri="{FF2B5EF4-FFF2-40B4-BE49-F238E27FC236}">
                    <a16:creationId xmlns:a16="http://schemas.microsoft.com/office/drawing/2014/main" id="{B97A56C3-A492-4C0A-B3EF-31F12B25CE6F}"/>
                  </a:ext>
                </a:extLst>
              </p:cNvPr>
              <p:cNvSpPr>
                <a:spLocks/>
              </p:cNvSpPr>
              <p:nvPr/>
            </p:nvSpPr>
            <p:spPr bwMode="auto">
              <a:xfrm>
                <a:off x="2319" y="2617"/>
                <a:ext cx="26" cy="5"/>
              </a:xfrm>
              <a:custGeom>
                <a:avLst/>
                <a:gdLst>
                  <a:gd name="T0" fmla="*/ 19 w 45"/>
                  <a:gd name="T1" fmla="*/ 6 h 9"/>
                  <a:gd name="T2" fmla="*/ 7 w 45"/>
                  <a:gd name="T3" fmla="*/ 6 h 9"/>
                  <a:gd name="T4" fmla="*/ 37 w 45"/>
                  <a:gd name="T5" fmla="*/ 1 h 9"/>
                  <a:gd name="T6" fmla="*/ 43 w 45"/>
                  <a:gd name="T7" fmla="*/ 1 h 9"/>
                  <a:gd name="T8" fmla="*/ 25 w 45"/>
                  <a:gd name="T9" fmla="*/ 4 h 9"/>
                  <a:gd name="T10" fmla="*/ 19 w 45"/>
                  <a:gd name="T11" fmla="*/ 6 h 9"/>
                </a:gdLst>
                <a:ahLst/>
                <a:cxnLst>
                  <a:cxn ang="0">
                    <a:pos x="T0" y="T1"/>
                  </a:cxn>
                  <a:cxn ang="0">
                    <a:pos x="T2" y="T3"/>
                  </a:cxn>
                  <a:cxn ang="0">
                    <a:pos x="T4" y="T5"/>
                  </a:cxn>
                  <a:cxn ang="0">
                    <a:pos x="T6" y="T7"/>
                  </a:cxn>
                  <a:cxn ang="0">
                    <a:pos x="T8" y="T9"/>
                  </a:cxn>
                  <a:cxn ang="0">
                    <a:pos x="T10" y="T11"/>
                  </a:cxn>
                </a:cxnLst>
                <a:rect l="0" t="0" r="r" b="b"/>
                <a:pathLst>
                  <a:path w="45" h="9">
                    <a:moveTo>
                      <a:pt x="19" y="6"/>
                    </a:moveTo>
                    <a:cubicBezTo>
                      <a:pt x="0" y="9"/>
                      <a:pt x="24" y="3"/>
                      <a:pt x="7" y="6"/>
                    </a:cubicBezTo>
                    <a:cubicBezTo>
                      <a:pt x="12" y="5"/>
                      <a:pt x="28" y="3"/>
                      <a:pt x="37" y="1"/>
                    </a:cubicBezTo>
                    <a:cubicBezTo>
                      <a:pt x="42" y="1"/>
                      <a:pt x="45" y="0"/>
                      <a:pt x="43" y="1"/>
                    </a:cubicBezTo>
                    <a:cubicBezTo>
                      <a:pt x="42" y="1"/>
                      <a:pt x="37" y="2"/>
                      <a:pt x="25" y="4"/>
                    </a:cubicBezTo>
                    <a:cubicBezTo>
                      <a:pt x="21" y="4"/>
                      <a:pt x="18" y="5"/>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4" name="Freeform 6339">
                <a:extLst>
                  <a:ext uri="{FF2B5EF4-FFF2-40B4-BE49-F238E27FC236}">
                    <a16:creationId xmlns:a16="http://schemas.microsoft.com/office/drawing/2014/main" id="{2357B338-6D35-40D9-8EF8-FB7759036539}"/>
                  </a:ext>
                </a:extLst>
              </p:cNvPr>
              <p:cNvSpPr>
                <a:spLocks/>
              </p:cNvSpPr>
              <p:nvPr/>
            </p:nvSpPr>
            <p:spPr bwMode="auto">
              <a:xfrm>
                <a:off x="2655" y="1809"/>
                <a:ext cx="17" cy="22"/>
              </a:xfrm>
              <a:custGeom>
                <a:avLst/>
                <a:gdLst>
                  <a:gd name="T0" fmla="*/ 29 w 29"/>
                  <a:gd name="T1" fmla="*/ 37 h 37"/>
                  <a:gd name="T2" fmla="*/ 27 w 29"/>
                  <a:gd name="T3" fmla="*/ 36 h 37"/>
                  <a:gd name="T4" fmla="*/ 17 w 29"/>
                  <a:gd name="T5" fmla="*/ 24 h 37"/>
                  <a:gd name="T6" fmla="*/ 9 w 29"/>
                  <a:gd name="T7" fmla="*/ 15 h 37"/>
                  <a:gd name="T8" fmla="*/ 13 w 29"/>
                  <a:gd name="T9" fmla="*/ 20 h 37"/>
                  <a:gd name="T10" fmla="*/ 2 w 29"/>
                  <a:gd name="T11" fmla="*/ 6 h 37"/>
                  <a:gd name="T12" fmla="*/ 7 w 29"/>
                  <a:gd name="T13" fmla="*/ 9 h 37"/>
                  <a:gd name="T14" fmla="*/ 29 w 29"/>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7">
                    <a:moveTo>
                      <a:pt x="29" y="37"/>
                    </a:moveTo>
                    <a:cubicBezTo>
                      <a:pt x="28" y="36"/>
                      <a:pt x="27" y="35"/>
                      <a:pt x="27" y="36"/>
                    </a:cubicBezTo>
                    <a:cubicBezTo>
                      <a:pt x="20" y="27"/>
                      <a:pt x="18" y="25"/>
                      <a:pt x="17" y="24"/>
                    </a:cubicBezTo>
                    <a:cubicBezTo>
                      <a:pt x="15" y="22"/>
                      <a:pt x="14" y="21"/>
                      <a:pt x="9" y="15"/>
                    </a:cubicBezTo>
                    <a:cubicBezTo>
                      <a:pt x="9" y="14"/>
                      <a:pt x="12" y="18"/>
                      <a:pt x="13" y="20"/>
                    </a:cubicBezTo>
                    <a:cubicBezTo>
                      <a:pt x="14" y="19"/>
                      <a:pt x="5" y="10"/>
                      <a:pt x="2" y="6"/>
                    </a:cubicBezTo>
                    <a:cubicBezTo>
                      <a:pt x="0" y="0"/>
                      <a:pt x="10" y="14"/>
                      <a:pt x="7" y="9"/>
                    </a:cubicBezTo>
                    <a:cubicBezTo>
                      <a:pt x="13" y="17"/>
                      <a:pt x="21" y="26"/>
                      <a:pt x="2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5" name="Freeform 6340">
                <a:extLst>
                  <a:ext uri="{FF2B5EF4-FFF2-40B4-BE49-F238E27FC236}">
                    <a16:creationId xmlns:a16="http://schemas.microsoft.com/office/drawing/2014/main" id="{E76648D6-E282-4BEC-925E-E37DEAD5F9AB}"/>
                  </a:ext>
                </a:extLst>
              </p:cNvPr>
              <p:cNvSpPr>
                <a:spLocks/>
              </p:cNvSpPr>
              <p:nvPr/>
            </p:nvSpPr>
            <p:spPr bwMode="auto">
              <a:xfrm>
                <a:off x="2638" y="2451"/>
                <a:ext cx="8" cy="10"/>
              </a:xfrm>
              <a:custGeom>
                <a:avLst/>
                <a:gdLst>
                  <a:gd name="T0" fmla="*/ 0 w 15"/>
                  <a:gd name="T1" fmla="*/ 17 h 17"/>
                  <a:gd name="T2" fmla="*/ 15 w 15"/>
                  <a:gd name="T3" fmla="*/ 0 h 17"/>
                  <a:gd name="T4" fmla="*/ 0 w 15"/>
                  <a:gd name="T5" fmla="*/ 17 h 17"/>
                </a:gdLst>
                <a:ahLst/>
                <a:cxnLst>
                  <a:cxn ang="0">
                    <a:pos x="T0" y="T1"/>
                  </a:cxn>
                  <a:cxn ang="0">
                    <a:pos x="T2" y="T3"/>
                  </a:cxn>
                  <a:cxn ang="0">
                    <a:pos x="T4" y="T5"/>
                  </a:cxn>
                </a:cxnLst>
                <a:rect l="0" t="0" r="r" b="b"/>
                <a:pathLst>
                  <a:path w="15" h="17">
                    <a:moveTo>
                      <a:pt x="0" y="17"/>
                    </a:moveTo>
                    <a:cubicBezTo>
                      <a:pt x="3" y="13"/>
                      <a:pt x="8" y="7"/>
                      <a:pt x="15" y="0"/>
                    </a:cubicBezTo>
                    <a:cubicBezTo>
                      <a:pt x="13" y="4"/>
                      <a:pt x="7"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6" name="Freeform 6341">
                <a:extLst>
                  <a:ext uri="{FF2B5EF4-FFF2-40B4-BE49-F238E27FC236}">
                    <a16:creationId xmlns:a16="http://schemas.microsoft.com/office/drawing/2014/main" id="{8AC55483-20AB-4033-B0B5-645FCAF343F3}"/>
                  </a:ext>
                </a:extLst>
              </p:cNvPr>
              <p:cNvSpPr>
                <a:spLocks/>
              </p:cNvSpPr>
              <p:nvPr/>
            </p:nvSpPr>
            <p:spPr bwMode="auto">
              <a:xfrm>
                <a:off x="2626" y="2464"/>
                <a:ext cx="9" cy="9"/>
              </a:xfrm>
              <a:custGeom>
                <a:avLst/>
                <a:gdLst>
                  <a:gd name="T0" fmla="*/ 1 w 16"/>
                  <a:gd name="T1" fmla="*/ 16 h 16"/>
                  <a:gd name="T2" fmla="*/ 9 w 16"/>
                  <a:gd name="T3" fmla="*/ 5 h 16"/>
                  <a:gd name="T4" fmla="*/ 16 w 16"/>
                  <a:gd name="T5" fmla="*/ 0 h 16"/>
                  <a:gd name="T6" fmla="*/ 1 w 16"/>
                  <a:gd name="T7" fmla="*/ 16 h 16"/>
                </a:gdLst>
                <a:ahLst/>
                <a:cxnLst>
                  <a:cxn ang="0">
                    <a:pos x="T0" y="T1"/>
                  </a:cxn>
                  <a:cxn ang="0">
                    <a:pos x="T2" y="T3"/>
                  </a:cxn>
                  <a:cxn ang="0">
                    <a:pos x="T4" y="T5"/>
                  </a:cxn>
                  <a:cxn ang="0">
                    <a:pos x="T6" y="T7"/>
                  </a:cxn>
                </a:cxnLst>
                <a:rect l="0" t="0" r="r" b="b"/>
                <a:pathLst>
                  <a:path w="16" h="16">
                    <a:moveTo>
                      <a:pt x="1" y="16"/>
                    </a:moveTo>
                    <a:cubicBezTo>
                      <a:pt x="0" y="16"/>
                      <a:pt x="10" y="6"/>
                      <a:pt x="9" y="5"/>
                    </a:cubicBezTo>
                    <a:cubicBezTo>
                      <a:pt x="13" y="2"/>
                      <a:pt x="15" y="0"/>
                      <a:pt x="16" y="0"/>
                    </a:cubicBezTo>
                    <a:cubicBezTo>
                      <a:pt x="9" y="9"/>
                      <a:pt x="11" y="6"/>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7" name="Freeform 6342">
                <a:extLst>
                  <a:ext uri="{FF2B5EF4-FFF2-40B4-BE49-F238E27FC236}">
                    <a16:creationId xmlns:a16="http://schemas.microsoft.com/office/drawing/2014/main" id="{482000EB-FB34-4172-906A-28255026F16A}"/>
                  </a:ext>
                </a:extLst>
              </p:cNvPr>
              <p:cNvSpPr>
                <a:spLocks/>
              </p:cNvSpPr>
              <p:nvPr/>
            </p:nvSpPr>
            <p:spPr bwMode="auto">
              <a:xfrm>
                <a:off x="2526" y="2543"/>
                <a:ext cx="12" cy="8"/>
              </a:xfrm>
              <a:custGeom>
                <a:avLst/>
                <a:gdLst>
                  <a:gd name="T0" fmla="*/ 12 w 22"/>
                  <a:gd name="T1" fmla="*/ 9 h 14"/>
                  <a:gd name="T2" fmla="*/ 0 w 22"/>
                  <a:gd name="T3" fmla="*/ 14 h 14"/>
                  <a:gd name="T4" fmla="*/ 22 w 22"/>
                  <a:gd name="T5" fmla="*/ 0 h 14"/>
                  <a:gd name="T6" fmla="*/ 12 w 22"/>
                  <a:gd name="T7" fmla="*/ 9 h 14"/>
                </a:gdLst>
                <a:ahLst/>
                <a:cxnLst>
                  <a:cxn ang="0">
                    <a:pos x="T0" y="T1"/>
                  </a:cxn>
                  <a:cxn ang="0">
                    <a:pos x="T2" y="T3"/>
                  </a:cxn>
                  <a:cxn ang="0">
                    <a:pos x="T4" y="T5"/>
                  </a:cxn>
                  <a:cxn ang="0">
                    <a:pos x="T6" y="T7"/>
                  </a:cxn>
                </a:cxnLst>
                <a:rect l="0" t="0" r="r" b="b"/>
                <a:pathLst>
                  <a:path w="22" h="14">
                    <a:moveTo>
                      <a:pt x="12" y="9"/>
                    </a:moveTo>
                    <a:cubicBezTo>
                      <a:pt x="5" y="13"/>
                      <a:pt x="7" y="10"/>
                      <a:pt x="0" y="14"/>
                    </a:cubicBezTo>
                    <a:cubicBezTo>
                      <a:pt x="0" y="12"/>
                      <a:pt x="15" y="4"/>
                      <a:pt x="22" y="0"/>
                    </a:cubicBezTo>
                    <a:cubicBezTo>
                      <a:pt x="20" y="2"/>
                      <a:pt x="8" y="9"/>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8" name="Freeform 6343">
                <a:extLst>
                  <a:ext uri="{FF2B5EF4-FFF2-40B4-BE49-F238E27FC236}">
                    <a16:creationId xmlns:a16="http://schemas.microsoft.com/office/drawing/2014/main" id="{592F16DF-A858-4DE6-BE53-B420B1D3EF3C}"/>
                  </a:ext>
                </a:extLst>
              </p:cNvPr>
              <p:cNvSpPr>
                <a:spLocks/>
              </p:cNvSpPr>
              <p:nvPr/>
            </p:nvSpPr>
            <p:spPr bwMode="auto">
              <a:xfrm>
                <a:off x="2615" y="1771"/>
                <a:ext cx="14" cy="14"/>
              </a:xfrm>
              <a:custGeom>
                <a:avLst/>
                <a:gdLst>
                  <a:gd name="T0" fmla="*/ 6 w 26"/>
                  <a:gd name="T1" fmla="*/ 1 h 25"/>
                  <a:gd name="T2" fmla="*/ 21 w 26"/>
                  <a:gd name="T3" fmla="*/ 15 h 25"/>
                  <a:gd name="T4" fmla="*/ 12 w 26"/>
                  <a:gd name="T5" fmla="*/ 9 h 25"/>
                  <a:gd name="T6" fmla="*/ 23 w 26"/>
                  <a:gd name="T7" fmla="*/ 21 h 25"/>
                  <a:gd name="T8" fmla="*/ 17 w 26"/>
                  <a:gd name="T9" fmla="*/ 16 h 25"/>
                  <a:gd name="T10" fmla="*/ 5 w 26"/>
                  <a:gd name="T11" fmla="*/ 5 h 25"/>
                  <a:gd name="T12" fmla="*/ 6 w 26"/>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1"/>
                    </a:moveTo>
                    <a:cubicBezTo>
                      <a:pt x="7" y="0"/>
                      <a:pt x="19" y="13"/>
                      <a:pt x="21" y="15"/>
                    </a:cubicBezTo>
                    <a:cubicBezTo>
                      <a:pt x="16" y="11"/>
                      <a:pt x="12" y="8"/>
                      <a:pt x="12" y="9"/>
                    </a:cubicBezTo>
                    <a:cubicBezTo>
                      <a:pt x="11" y="9"/>
                      <a:pt x="14" y="13"/>
                      <a:pt x="23" y="21"/>
                    </a:cubicBezTo>
                    <a:cubicBezTo>
                      <a:pt x="26" y="25"/>
                      <a:pt x="22" y="21"/>
                      <a:pt x="17" y="16"/>
                    </a:cubicBezTo>
                    <a:cubicBezTo>
                      <a:pt x="12" y="12"/>
                      <a:pt x="6" y="6"/>
                      <a:pt x="5" y="5"/>
                    </a:cubicBezTo>
                    <a:cubicBezTo>
                      <a:pt x="0" y="0"/>
                      <a:pt x="10" y="6"/>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9" name="Freeform 6344">
                <a:extLst>
                  <a:ext uri="{FF2B5EF4-FFF2-40B4-BE49-F238E27FC236}">
                    <a16:creationId xmlns:a16="http://schemas.microsoft.com/office/drawing/2014/main" id="{A11B05D7-6813-4B3C-81C8-4D6477A5B0F5}"/>
                  </a:ext>
                </a:extLst>
              </p:cNvPr>
              <p:cNvSpPr>
                <a:spLocks/>
              </p:cNvSpPr>
              <p:nvPr/>
            </p:nvSpPr>
            <p:spPr bwMode="auto">
              <a:xfrm>
                <a:off x="2635" y="1789"/>
                <a:ext cx="19" cy="23"/>
              </a:xfrm>
              <a:custGeom>
                <a:avLst/>
                <a:gdLst>
                  <a:gd name="T0" fmla="*/ 34 w 34"/>
                  <a:gd name="T1" fmla="*/ 36 h 40"/>
                  <a:gd name="T2" fmla="*/ 31 w 34"/>
                  <a:gd name="T3" fmla="*/ 36 h 40"/>
                  <a:gd name="T4" fmla="*/ 22 w 34"/>
                  <a:gd name="T5" fmla="*/ 22 h 40"/>
                  <a:gd name="T6" fmla="*/ 0 w 34"/>
                  <a:gd name="T7" fmla="*/ 0 h 40"/>
                  <a:gd name="T8" fmla="*/ 17 w 34"/>
                  <a:gd name="T9" fmla="*/ 15 h 40"/>
                  <a:gd name="T10" fmla="*/ 34 w 34"/>
                  <a:gd name="T11" fmla="*/ 36 h 40"/>
                </a:gdLst>
                <a:ahLst/>
                <a:cxnLst>
                  <a:cxn ang="0">
                    <a:pos x="T0" y="T1"/>
                  </a:cxn>
                  <a:cxn ang="0">
                    <a:pos x="T2" y="T3"/>
                  </a:cxn>
                  <a:cxn ang="0">
                    <a:pos x="T4" y="T5"/>
                  </a:cxn>
                  <a:cxn ang="0">
                    <a:pos x="T6" y="T7"/>
                  </a:cxn>
                  <a:cxn ang="0">
                    <a:pos x="T8" y="T9"/>
                  </a:cxn>
                  <a:cxn ang="0">
                    <a:pos x="T10" y="T11"/>
                  </a:cxn>
                </a:cxnLst>
                <a:rect l="0" t="0" r="r" b="b"/>
                <a:pathLst>
                  <a:path w="34" h="40">
                    <a:moveTo>
                      <a:pt x="34" y="36"/>
                    </a:moveTo>
                    <a:cubicBezTo>
                      <a:pt x="23" y="24"/>
                      <a:pt x="34" y="40"/>
                      <a:pt x="31" y="36"/>
                    </a:cubicBezTo>
                    <a:cubicBezTo>
                      <a:pt x="25" y="29"/>
                      <a:pt x="20" y="23"/>
                      <a:pt x="22" y="22"/>
                    </a:cubicBezTo>
                    <a:cubicBezTo>
                      <a:pt x="11" y="10"/>
                      <a:pt x="8" y="7"/>
                      <a:pt x="0" y="0"/>
                    </a:cubicBezTo>
                    <a:cubicBezTo>
                      <a:pt x="2" y="0"/>
                      <a:pt x="10" y="7"/>
                      <a:pt x="17" y="15"/>
                    </a:cubicBezTo>
                    <a:cubicBezTo>
                      <a:pt x="24" y="23"/>
                      <a:pt x="32" y="32"/>
                      <a:pt x="3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0" name="Freeform 6345">
                <a:extLst>
                  <a:ext uri="{FF2B5EF4-FFF2-40B4-BE49-F238E27FC236}">
                    <a16:creationId xmlns:a16="http://schemas.microsoft.com/office/drawing/2014/main" id="{913A6D1A-1FDD-4BC8-BD8D-135201397C15}"/>
                  </a:ext>
                </a:extLst>
              </p:cNvPr>
              <p:cNvSpPr>
                <a:spLocks/>
              </p:cNvSpPr>
              <p:nvPr/>
            </p:nvSpPr>
            <p:spPr bwMode="auto">
              <a:xfrm>
                <a:off x="2599" y="2483"/>
                <a:ext cx="17" cy="14"/>
              </a:xfrm>
              <a:custGeom>
                <a:avLst/>
                <a:gdLst>
                  <a:gd name="T0" fmla="*/ 9 w 30"/>
                  <a:gd name="T1" fmla="*/ 21 h 24"/>
                  <a:gd name="T2" fmla="*/ 0 w 30"/>
                  <a:gd name="T3" fmla="*/ 24 h 24"/>
                  <a:gd name="T4" fmla="*/ 12 w 30"/>
                  <a:gd name="T5" fmla="*/ 12 h 24"/>
                  <a:gd name="T6" fmla="*/ 6 w 30"/>
                  <a:gd name="T7" fmla="*/ 20 h 24"/>
                  <a:gd name="T8" fmla="*/ 27 w 30"/>
                  <a:gd name="T9" fmla="*/ 3 h 24"/>
                  <a:gd name="T10" fmla="*/ 22 w 30"/>
                  <a:gd name="T11" fmla="*/ 8 h 24"/>
                  <a:gd name="T12" fmla="*/ 9 w 30"/>
                  <a:gd name="T13" fmla="*/ 21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9" y="21"/>
                    </a:moveTo>
                    <a:cubicBezTo>
                      <a:pt x="5" y="22"/>
                      <a:pt x="1" y="24"/>
                      <a:pt x="0" y="24"/>
                    </a:cubicBezTo>
                    <a:cubicBezTo>
                      <a:pt x="0" y="23"/>
                      <a:pt x="2" y="21"/>
                      <a:pt x="12" y="12"/>
                    </a:cubicBezTo>
                    <a:cubicBezTo>
                      <a:pt x="8" y="17"/>
                      <a:pt x="18" y="10"/>
                      <a:pt x="6" y="20"/>
                    </a:cubicBezTo>
                    <a:cubicBezTo>
                      <a:pt x="11" y="17"/>
                      <a:pt x="18" y="11"/>
                      <a:pt x="27" y="3"/>
                    </a:cubicBezTo>
                    <a:cubicBezTo>
                      <a:pt x="30" y="0"/>
                      <a:pt x="27" y="4"/>
                      <a:pt x="22" y="8"/>
                    </a:cubicBezTo>
                    <a:cubicBezTo>
                      <a:pt x="17" y="13"/>
                      <a:pt x="11" y="19"/>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1" name="Freeform 6346">
                <a:extLst>
                  <a:ext uri="{FF2B5EF4-FFF2-40B4-BE49-F238E27FC236}">
                    <a16:creationId xmlns:a16="http://schemas.microsoft.com/office/drawing/2014/main" id="{4795114F-AE62-463E-AE23-5B04E1CC9EB5}"/>
                  </a:ext>
                </a:extLst>
              </p:cNvPr>
              <p:cNvSpPr>
                <a:spLocks/>
              </p:cNvSpPr>
              <p:nvPr/>
            </p:nvSpPr>
            <p:spPr bwMode="auto">
              <a:xfrm>
                <a:off x="2146" y="2611"/>
                <a:ext cx="20" cy="4"/>
              </a:xfrm>
              <a:custGeom>
                <a:avLst/>
                <a:gdLst>
                  <a:gd name="T0" fmla="*/ 1 w 35"/>
                  <a:gd name="T1" fmla="*/ 0 h 8"/>
                  <a:gd name="T2" fmla="*/ 34 w 35"/>
                  <a:gd name="T3" fmla="*/ 7 h 8"/>
                  <a:gd name="T4" fmla="*/ 18 w 35"/>
                  <a:gd name="T5" fmla="*/ 5 h 8"/>
                  <a:gd name="T6" fmla="*/ 1 w 35"/>
                  <a:gd name="T7" fmla="*/ 0 h 8"/>
                </a:gdLst>
                <a:ahLst/>
                <a:cxnLst>
                  <a:cxn ang="0">
                    <a:pos x="T0" y="T1"/>
                  </a:cxn>
                  <a:cxn ang="0">
                    <a:pos x="T2" y="T3"/>
                  </a:cxn>
                  <a:cxn ang="0">
                    <a:pos x="T4" y="T5"/>
                  </a:cxn>
                  <a:cxn ang="0">
                    <a:pos x="T6" y="T7"/>
                  </a:cxn>
                </a:cxnLst>
                <a:rect l="0" t="0" r="r" b="b"/>
                <a:pathLst>
                  <a:path w="35" h="8">
                    <a:moveTo>
                      <a:pt x="1" y="0"/>
                    </a:moveTo>
                    <a:cubicBezTo>
                      <a:pt x="11" y="4"/>
                      <a:pt x="20" y="4"/>
                      <a:pt x="34" y="7"/>
                    </a:cubicBezTo>
                    <a:cubicBezTo>
                      <a:pt x="35" y="8"/>
                      <a:pt x="26" y="7"/>
                      <a:pt x="18" y="5"/>
                    </a:cubicBezTo>
                    <a:cubicBezTo>
                      <a:pt x="9" y="3"/>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2" name="Freeform 6347">
                <a:extLst>
                  <a:ext uri="{FF2B5EF4-FFF2-40B4-BE49-F238E27FC236}">
                    <a16:creationId xmlns:a16="http://schemas.microsoft.com/office/drawing/2014/main" id="{6DC3BCD8-4B60-4541-A847-1C2408839C4C}"/>
                  </a:ext>
                </a:extLst>
              </p:cNvPr>
              <p:cNvSpPr>
                <a:spLocks/>
              </p:cNvSpPr>
              <p:nvPr/>
            </p:nvSpPr>
            <p:spPr bwMode="auto">
              <a:xfrm>
                <a:off x="2756" y="2226"/>
                <a:ext cx="3" cy="12"/>
              </a:xfrm>
              <a:custGeom>
                <a:avLst/>
                <a:gdLst>
                  <a:gd name="T0" fmla="*/ 1 w 5"/>
                  <a:gd name="T1" fmla="*/ 21 h 21"/>
                  <a:gd name="T2" fmla="*/ 2 w 5"/>
                  <a:gd name="T3" fmla="*/ 11 h 21"/>
                  <a:gd name="T4" fmla="*/ 5 w 5"/>
                  <a:gd name="T5" fmla="*/ 0 h 21"/>
                  <a:gd name="T6" fmla="*/ 1 w 5"/>
                  <a:gd name="T7" fmla="*/ 21 h 21"/>
                </a:gdLst>
                <a:ahLst/>
                <a:cxnLst>
                  <a:cxn ang="0">
                    <a:pos x="T0" y="T1"/>
                  </a:cxn>
                  <a:cxn ang="0">
                    <a:pos x="T2" y="T3"/>
                  </a:cxn>
                  <a:cxn ang="0">
                    <a:pos x="T4" y="T5"/>
                  </a:cxn>
                  <a:cxn ang="0">
                    <a:pos x="T6" y="T7"/>
                  </a:cxn>
                </a:cxnLst>
                <a:rect l="0" t="0" r="r" b="b"/>
                <a:pathLst>
                  <a:path w="5" h="21">
                    <a:moveTo>
                      <a:pt x="1" y="21"/>
                    </a:moveTo>
                    <a:cubicBezTo>
                      <a:pt x="1" y="19"/>
                      <a:pt x="0" y="11"/>
                      <a:pt x="2" y="11"/>
                    </a:cubicBezTo>
                    <a:cubicBezTo>
                      <a:pt x="3" y="10"/>
                      <a:pt x="4" y="4"/>
                      <a:pt x="5" y="0"/>
                    </a:cubicBezTo>
                    <a:cubicBezTo>
                      <a:pt x="5" y="7"/>
                      <a:pt x="3" y="10"/>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3" name="Freeform 6348">
                <a:extLst>
                  <a:ext uri="{FF2B5EF4-FFF2-40B4-BE49-F238E27FC236}">
                    <a16:creationId xmlns:a16="http://schemas.microsoft.com/office/drawing/2014/main" id="{CA83E097-D9D7-4F98-BA51-2D01E316DD90}"/>
                  </a:ext>
                </a:extLst>
              </p:cNvPr>
              <p:cNvSpPr>
                <a:spLocks/>
              </p:cNvSpPr>
              <p:nvPr/>
            </p:nvSpPr>
            <p:spPr bwMode="auto">
              <a:xfrm>
                <a:off x="2554" y="2516"/>
                <a:ext cx="22" cy="15"/>
              </a:xfrm>
              <a:custGeom>
                <a:avLst/>
                <a:gdLst>
                  <a:gd name="T0" fmla="*/ 38 w 39"/>
                  <a:gd name="T1" fmla="*/ 3 h 26"/>
                  <a:gd name="T2" fmla="*/ 28 w 39"/>
                  <a:gd name="T3" fmla="*/ 9 h 26"/>
                  <a:gd name="T4" fmla="*/ 12 w 39"/>
                  <a:gd name="T5" fmla="*/ 20 h 26"/>
                  <a:gd name="T6" fmla="*/ 0 w 39"/>
                  <a:gd name="T7" fmla="*/ 26 h 26"/>
                  <a:gd name="T8" fmla="*/ 6 w 39"/>
                  <a:gd name="T9" fmla="*/ 21 h 26"/>
                  <a:gd name="T10" fmla="*/ 8 w 39"/>
                  <a:gd name="T11" fmla="*/ 19 h 26"/>
                  <a:gd name="T12" fmla="*/ 18 w 39"/>
                  <a:gd name="T13" fmla="*/ 13 h 26"/>
                  <a:gd name="T14" fmla="*/ 14 w 39"/>
                  <a:gd name="T15" fmla="*/ 18 h 26"/>
                  <a:gd name="T16" fmla="*/ 27 w 39"/>
                  <a:gd name="T17" fmla="*/ 9 h 26"/>
                  <a:gd name="T18" fmla="*/ 21 w 39"/>
                  <a:gd name="T19" fmla="*/ 10 h 26"/>
                  <a:gd name="T20" fmla="*/ 26 w 39"/>
                  <a:gd name="T21" fmla="*/ 6 h 26"/>
                  <a:gd name="T22" fmla="*/ 38 w 39"/>
                  <a:gd name="T23"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26">
                    <a:moveTo>
                      <a:pt x="38" y="3"/>
                    </a:moveTo>
                    <a:cubicBezTo>
                      <a:pt x="31" y="9"/>
                      <a:pt x="30" y="9"/>
                      <a:pt x="28" y="9"/>
                    </a:cubicBezTo>
                    <a:cubicBezTo>
                      <a:pt x="26" y="10"/>
                      <a:pt x="24" y="12"/>
                      <a:pt x="12" y="20"/>
                    </a:cubicBezTo>
                    <a:cubicBezTo>
                      <a:pt x="11" y="19"/>
                      <a:pt x="3" y="24"/>
                      <a:pt x="0" y="26"/>
                    </a:cubicBezTo>
                    <a:cubicBezTo>
                      <a:pt x="0" y="25"/>
                      <a:pt x="5" y="21"/>
                      <a:pt x="6" y="21"/>
                    </a:cubicBezTo>
                    <a:cubicBezTo>
                      <a:pt x="9" y="19"/>
                      <a:pt x="8" y="19"/>
                      <a:pt x="8" y="19"/>
                    </a:cubicBezTo>
                    <a:cubicBezTo>
                      <a:pt x="11" y="17"/>
                      <a:pt x="12" y="17"/>
                      <a:pt x="18" y="13"/>
                    </a:cubicBezTo>
                    <a:cubicBezTo>
                      <a:pt x="19" y="13"/>
                      <a:pt x="17" y="15"/>
                      <a:pt x="14" y="18"/>
                    </a:cubicBezTo>
                    <a:cubicBezTo>
                      <a:pt x="15" y="17"/>
                      <a:pt x="20" y="14"/>
                      <a:pt x="27" y="9"/>
                    </a:cubicBezTo>
                    <a:cubicBezTo>
                      <a:pt x="28" y="7"/>
                      <a:pt x="21" y="12"/>
                      <a:pt x="21" y="10"/>
                    </a:cubicBezTo>
                    <a:cubicBezTo>
                      <a:pt x="26" y="7"/>
                      <a:pt x="26" y="6"/>
                      <a:pt x="26" y="6"/>
                    </a:cubicBezTo>
                    <a:cubicBezTo>
                      <a:pt x="33" y="2"/>
                      <a:pt x="39" y="0"/>
                      <a:pt x="3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4" name="Freeform 6349">
                <a:extLst>
                  <a:ext uri="{FF2B5EF4-FFF2-40B4-BE49-F238E27FC236}">
                    <a16:creationId xmlns:a16="http://schemas.microsoft.com/office/drawing/2014/main" id="{2D99EE6C-5F77-4211-B16F-9DD2CA112F3A}"/>
                  </a:ext>
                </a:extLst>
              </p:cNvPr>
              <p:cNvSpPr>
                <a:spLocks/>
              </p:cNvSpPr>
              <p:nvPr/>
            </p:nvSpPr>
            <p:spPr bwMode="auto">
              <a:xfrm>
                <a:off x="2540" y="2524"/>
                <a:ext cx="26" cy="18"/>
              </a:xfrm>
              <a:custGeom>
                <a:avLst/>
                <a:gdLst>
                  <a:gd name="T0" fmla="*/ 0 w 46"/>
                  <a:gd name="T1" fmla="*/ 32 h 32"/>
                  <a:gd name="T2" fmla="*/ 46 w 46"/>
                  <a:gd name="T3" fmla="*/ 0 h 32"/>
                  <a:gd name="T4" fmla="*/ 25 w 46"/>
                  <a:gd name="T5" fmla="*/ 16 h 32"/>
                  <a:gd name="T6" fmla="*/ 0 w 46"/>
                  <a:gd name="T7" fmla="*/ 32 h 32"/>
                </a:gdLst>
                <a:ahLst/>
                <a:cxnLst>
                  <a:cxn ang="0">
                    <a:pos x="T0" y="T1"/>
                  </a:cxn>
                  <a:cxn ang="0">
                    <a:pos x="T2" y="T3"/>
                  </a:cxn>
                  <a:cxn ang="0">
                    <a:pos x="T4" y="T5"/>
                  </a:cxn>
                  <a:cxn ang="0">
                    <a:pos x="T6" y="T7"/>
                  </a:cxn>
                </a:cxnLst>
                <a:rect l="0" t="0" r="r" b="b"/>
                <a:pathLst>
                  <a:path w="46" h="32">
                    <a:moveTo>
                      <a:pt x="0" y="32"/>
                    </a:moveTo>
                    <a:cubicBezTo>
                      <a:pt x="14" y="23"/>
                      <a:pt x="33" y="10"/>
                      <a:pt x="46" y="0"/>
                    </a:cubicBezTo>
                    <a:cubicBezTo>
                      <a:pt x="44" y="2"/>
                      <a:pt x="35" y="10"/>
                      <a:pt x="25" y="16"/>
                    </a:cubicBezTo>
                    <a:cubicBezTo>
                      <a:pt x="15" y="23"/>
                      <a:pt x="4" y="30"/>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5" name="Freeform 6350">
                <a:extLst>
                  <a:ext uri="{FF2B5EF4-FFF2-40B4-BE49-F238E27FC236}">
                    <a16:creationId xmlns:a16="http://schemas.microsoft.com/office/drawing/2014/main" id="{94C7D660-4988-491C-B39E-661B9D53CF09}"/>
                  </a:ext>
                </a:extLst>
              </p:cNvPr>
              <p:cNvSpPr>
                <a:spLocks/>
              </p:cNvSpPr>
              <p:nvPr/>
            </p:nvSpPr>
            <p:spPr bwMode="auto">
              <a:xfrm>
                <a:off x="2496" y="2560"/>
                <a:ext cx="11" cy="6"/>
              </a:xfrm>
              <a:custGeom>
                <a:avLst/>
                <a:gdLst>
                  <a:gd name="T0" fmla="*/ 14 w 18"/>
                  <a:gd name="T1" fmla="*/ 6 h 9"/>
                  <a:gd name="T2" fmla="*/ 16 w 18"/>
                  <a:gd name="T3" fmla="*/ 0 h 9"/>
                  <a:gd name="T4" fmla="*/ 14 w 18"/>
                  <a:gd name="T5" fmla="*/ 6 h 9"/>
                </a:gdLst>
                <a:ahLst/>
                <a:cxnLst>
                  <a:cxn ang="0">
                    <a:pos x="T0" y="T1"/>
                  </a:cxn>
                  <a:cxn ang="0">
                    <a:pos x="T2" y="T3"/>
                  </a:cxn>
                  <a:cxn ang="0">
                    <a:pos x="T4" y="T5"/>
                  </a:cxn>
                </a:cxnLst>
                <a:rect l="0" t="0" r="r" b="b"/>
                <a:pathLst>
                  <a:path w="18" h="9">
                    <a:moveTo>
                      <a:pt x="14" y="6"/>
                    </a:moveTo>
                    <a:cubicBezTo>
                      <a:pt x="6" y="9"/>
                      <a:pt x="0" y="9"/>
                      <a:pt x="16" y="0"/>
                    </a:cubicBezTo>
                    <a:cubicBezTo>
                      <a:pt x="18" y="1"/>
                      <a:pt x="16" y="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6" name="Freeform 6351">
                <a:extLst>
                  <a:ext uri="{FF2B5EF4-FFF2-40B4-BE49-F238E27FC236}">
                    <a16:creationId xmlns:a16="http://schemas.microsoft.com/office/drawing/2014/main" id="{AEFB29C0-B6A2-482C-B9BF-A7E8E8E58A98}"/>
                  </a:ext>
                </a:extLst>
              </p:cNvPr>
              <p:cNvSpPr>
                <a:spLocks/>
              </p:cNvSpPr>
              <p:nvPr/>
            </p:nvSpPr>
            <p:spPr bwMode="auto">
              <a:xfrm>
                <a:off x="2271" y="2622"/>
                <a:ext cx="13" cy="2"/>
              </a:xfrm>
              <a:custGeom>
                <a:avLst/>
                <a:gdLst>
                  <a:gd name="T0" fmla="*/ 12 w 22"/>
                  <a:gd name="T1" fmla="*/ 3 h 3"/>
                  <a:gd name="T2" fmla="*/ 0 w 22"/>
                  <a:gd name="T3" fmla="*/ 2 h 3"/>
                  <a:gd name="T4" fmla="*/ 18 w 22"/>
                  <a:gd name="T5" fmla="*/ 0 h 3"/>
                  <a:gd name="T6" fmla="*/ 12 w 22"/>
                  <a:gd name="T7" fmla="*/ 3 h 3"/>
                </a:gdLst>
                <a:ahLst/>
                <a:cxnLst>
                  <a:cxn ang="0">
                    <a:pos x="T0" y="T1"/>
                  </a:cxn>
                  <a:cxn ang="0">
                    <a:pos x="T2" y="T3"/>
                  </a:cxn>
                  <a:cxn ang="0">
                    <a:pos x="T4" y="T5"/>
                  </a:cxn>
                  <a:cxn ang="0">
                    <a:pos x="T6" y="T7"/>
                  </a:cxn>
                </a:cxnLst>
                <a:rect l="0" t="0" r="r" b="b"/>
                <a:pathLst>
                  <a:path w="22" h="3">
                    <a:moveTo>
                      <a:pt x="12" y="3"/>
                    </a:moveTo>
                    <a:cubicBezTo>
                      <a:pt x="8" y="3"/>
                      <a:pt x="7" y="2"/>
                      <a:pt x="0" y="2"/>
                    </a:cubicBezTo>
                    <a:cubicBezTo>
                      <a:pt x="5" y="2"/>
                      <a:pt x="8" y="1"/>
                      <a:pt x="18" y="0"/>
                    </a:cubicBezTo>
                    <a:cubicBezTo>
                      <a:pt x="22" y="2"/>
                      <a:pt x="13" y="2"/>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7" name="Freeform 6352">
                <a:extLst>
                  <a:ext uri="{FF2B5EF4-FFF2-40B4-BE49-F238E27FC236}">
                    <a16:creationId xmlns:a16="http://schemas.microsoft.com/office/drawing/2014/main" id="{45654B61-DD47-4DD1-B05D-123C2AAF13D3}"/>
                  </a:ext>
                </a:extLst>
              </p:cNvPr>
              <p:cNvSpPr>
                <a:spLocks/>
              </p:cNvSpPr>
              <p:nvPr/>
            </p:nvSpPr>
            <p:spPr bwMode="auto">
              <a:xfrm>
                <a:off x="2736" y="2288"/>
                <a:ext cx="5" cy="12"/>
              </a:xfrm>
              <a:custGeom>
                <a:avLst/>
                <a:gdLst>
                  <a:gd name="T0" fmla="*/ 2 w 9"/>
                  <a:gd name="T1" fmla="*/ 20 h 21"/>
                  <a:gd name="T2" fmla="*/ 3 w 9"/>
                  <a:gd name="T3" fmla="*/ 11 h 21"/>
                  <a:gd name="T4" fmla="*/ 9 w 9"/>
                  <a:gd name="T5" fmla="*/ 0 h 21"/>
                  <a:gd name="T6" fmla="*/ 2 w 9"/>
                  <a:gd name="T7" fmla="*/ 20 h 21"/>
                </a:gdLst>
                <a:ahLst/>
                <a:cxnLst>
                  <a:cxn ang="0">
                    <a:pos x="T0" y="T1"/>
                  </a:cxn>
                  <a:cxn ang="0">
                    <a:pos x="T2" y="T3"/>
                  </a:cxn>
                  <a:cxn ang="0">
                    <a:pos x="T4" y="T5"/>
                  </a:cxn>
                  <a:cxn ang="0">
                    <a:pos x="T6" y="T7"/>
                  </a:cxn>
                </a:cxnLst>
                <a:rect l="0" t="0" r="r" b="b"/>
                <a:pathLst>
                  <a:path w="9" h="21">
                    <a:moveTo>
                      <a:pt x="2" y="20"/>
                    </a:moveTo>
                    <a:cubicBezTo>
                      <a:pt x="0" y="21"/>
                      <a:pt x="1" y="16"/>
                      <a:pt x="3" y="11"/>
                    </a:cubicBezTo>
                    <a:cubicBezTo>
                      <a:pt x="5" y="6"/>
                      <a:pt x="7" y="0"/>
                      <a:pt x="9" y="0"/>
                    </a:cubicBezTo>
                    <a:cubicBezTo>
                      <a:pt x="4" y="11"/>
                      <a:pt x="5" y="12"/>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8" name="Freeform 6353">
                <a:extLst>
                  <a:ext uri="{FF2B5EF4-FFF2-40B4-BE49-F238E27FC236}">
                    <a16:creationId xmlns:a16="http://schemas.microsoft.com/office/drawing/2014/main" id="{DB776A58-BAF9-4E59-BC1B-7921A9AD8BEA}"/>
                  </a:ext>
                </a:extLst>
              </p:cNvPr>
              <p:cNvSpPr>
                <a:spLocks/>
              </p:cNvSpPr>
              <p:nvPr/>
            </p:nvSpPr>
            <p:spPr bwMode="auto">
              <a:xfrm>
                <a:off x="2451" y="2578"/>
                <a:ext cx="21" cy="10"/>
              </a:xfrm>
              <a:custGeom>
                <a:avLst/>
                <a:gdLst>
                  <a:gd name="T0" fmla="*/ 0 w 38"/>
                  <a:gd name="T1" fmla="*/ 18 h 18"/>
                  <a:gd name="T2" fmla="*/ 5 w 38"/>
                  <a:gd name="T3" fmla="*/ 13 h 18"/>
                  <a:gd name="T4" fmla="*/ 35 w 38"/>
                  <a:gd name="T5" fmla="*/ 0 h 18"/>
                  <a:gd name="T6" fmla="*/ 22 w 38"/>
                  <a:gd name="T7" fmla="*/ 6 h 18"/>
                  <a:gd name="T8" fmla="*/ 38 w 38"/>
                  <a:gd name="T9" fmla="*/ 2 h 18"/>
                  <a:gd name="T10" fmla="*/ 0 w 38"/>
                  <a:gd name="T11" fmla="*/ 18 h 18"/>
                </a:gdLst>
                <a:ahLst/>
                <a:cxnLst>
                  <a:cxn ang="0">
                    <a:pos x="T0" y="T1"/>
                  </a:cxn>
                  <a:cxn ang="0">
                    <a:pos x="T2" y="T3"/>
                  </a:cxn>
                  <a:cxn ang="0">
                    <a:pos x="T4" y="T5"/>
                  </a:cxn>
                  <a:cxn ang="0">
                    <a:pos x="T6" y="T7"/>
                  </a:cxn>
                  <a:cxn ang="0">
                    <a:pos x="T8" y="T9"/>
                  </a:cxn>
                  <a:cxn ang="0">
                    <a:pos x="T10" y="T11"/>
                  </a:cxn>
                </a:cxnLst>
                <a:rect l="0" t="0" r="r" b="b"/>
                <a:pathLst>
                  <a:path w="38" h="18">
                    <a:moveTo>
                      <a:pt x="0" y="18"/>
                    </a:moveTo>
                    <a:cubicBezTo>
                      <a:pt x="3" y="15"/>
                      <a:pt x="21" y="8"/>
                      <a:pt x="5" y="13"/>
                    </a:cubicBezTo>
                    <a:cubicBezTo>
                      <a:pt x="11" y="10"/>
                      <a:pt x="26" y="3"/>
                      <a:pt x="35" y="0"/>
                    </a:cubicBezTo>
                    <a:cubicBezTo>
                      <a:pt x="35" y="1"/>
                      <a:pt x="30" y="3"/>
                      <a:pt x="22" y="6"/>
                    </a:cubicBezTo>
                    <a:cubicBezTo>
                      <a:pt x="26" y="6"/>
                      <a:pt x="31" y="4"/>
                      <a:pt x="38" y="2"/>
                    </a:cubicBezTo>
                    <a:cubicBezTo>
                      <a:pt x="33" y="5"/>
                      <a:pt x="19" y="9"/>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9" name="Freeform 6354">
                <a:extLst>
                  <a:ext uri="{FF2B5EF4-FFF2-40B4-BE49-F238E27FC236}">
                    <a16:creationId xmlns:a16="http://schemas.microsoft.com/office/drawing/2014/main" id="{20076B85-3440-49EB-9967-9B1879533A04}"/>
                  </a:ext>
                </a:extLst>
              </p:cNvPr>
              <p:cNvSpPr>
                <a:spLocks/>
              </p:cNvSpPr>
              <p:nvPr/>
            </p:nvSpPr>
            <p:spPr bwMode="auto">
              <a:xfrm>
                <a:off x="2417" y="2591"/>
                <a:ext cx="25" cy="9"/>
              </a:xfrm>
              <a:custGeom>
                <a:avLst/>
                <a:gdLst>
                  <a:gd name="T0" fmla="*/ 19 w 45"/>
                  <a:gd name="T1" fmla="*/ 11 h 16"/>
                  <a:gd name="T2" fmla="*/ 0 w 45"/>
                  <a:gd name="T3" fmla="*/ 16 h 16"/>
                  <a:gd name="T4" fmla="*/ 20 w 45"/>
                  <a:gd name="T5" fmla="*/ 9 h 16"/>
                  <a:gd name="T6" fmla="*/ 26 w 45"/>
                  <a:gd name="T7" fmla="*/ 5 h 16"/>
                  <a:gd name="T8" fmla="*/ 38 w 45"/>
                  <a:gd name="T9" fmla="*/ 2 h 16"/>
                  <a:gd name="T10" fmla="*/ 33 w 45"/>
                  <a:gd name="T11" fmla="*/ 5 h 16"/>
                  <a:gd name="T12" fmla="*/ 19 w 45"/>
                  <a:gd name="T13" fmla="*/ 11 h 16"/>
                </a:gdLst>
                <a:ahLst/>
                <a:cxnLst>
                  <a:cxn ang="0">
                    <a:pos x="T0" y="T1"/>
                  </a:cxn>
                  <a:cxn ang="0">
                    <a:pos x="T2" y="T3"/>
                  </a:cxn>
                  <a:cxn ang="0">
                    <a:pos x="T4" y="T5"/>
                  </a:cxn>
                  <a:cxn ang="0">
                    <a:pos x="T6" y="T7"/>
                  </a:cxn>
                  <a:cxn ang="0">
                    <a:pos x="T8" y="T9"/>
                  </a:cxn>
                  <a:cxn ang="0">
                    <a:pos x="T10" y="T11"/>
                  </a:cxn>
                  <a:cxn ang="0">
                    <a:pos x="T12" y="T13"/>
                  </a:cxn>
                </a:cxnLst>
                <a:rect l="0" t="0" r="r" b="b"/>
                <a:pathLst>
                  <a:path w="45" h="16">
                    <a:moveTo>
                      <a:pt x="19" y="11"/>
                    </a:moveTo>
                    <a:cubicBezTo>
                      <a:pt x="12" y="13"/>
                      <a:pt x="11" y="12"/>
                      <a:pt x="0" y="16"/>
                    </a:cubicBezTo>
                    <a:cubicBezTo>
                      <a:pt x="4" y="14"/>
                      <a:pt x="13" y="11"/>
                      <a:pt x="20" y="9"/>
                    </a:cubicBezTo>
                    <a:cubicBezTo>
                      <a:pt x="26" y="6"/>
                      <a:pt x="30" y="5"/>
                      <a:pt x="26" y="5"/>
                    </a:cubicBezTo>
                    <a:cubicBezTo>
                      <a:pt x="30" y="4"/>
                      <a:pt x="38" y="4"/>
                      <a:pt x="38" y="2"/>
                    </a:cubicBezTo>
                    <a:cubicBezTo>
                      <a:pt x="45" y="0"/>
                      <a:pt x="40" y="2"/>
                      <a:pt x="33" y="5"/>
                    </a:cubicBezTo>
                    <a:cubicBezTo>
                      <a:pt x="26" y="7"/>
                      <a:pt x="18" y="10"/>
                      <a:pt x="1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0" name="Freeform 6355">
                <a:extLst>
                  <a:ext uri="{FF2B5EF4-FFF2-40B4-BE49-F238E27FC236}">
                    <a16:creationId xmlns:a16="http://schemas.microsoft.com/office/drawing/2014/main" id="{3A08294E-E61D-45AD-AE75-A371EA64FDA2}"/>
                  </a:ext>
                </a:extLst>
              </p:cNvPr>
              <p:cNvSpPr>
                <a:spLocks/>
              </p:cNvSpPr>
              <p:nvPr/>
            </p:nvSpPr>
            <p:spPr bwMode="auto">
              <a:xfrm>
                <a:off x="2557" y="1724"/>
                <a:ext cx="5" cy="5"/>
              </a:xfrm>
              <a:custGeom>
                <a:avLst/>
                <a:gdLst>
                  <a:gd name="T0" fmla="*/ 0 w 9"/>
                  <a:gd name="T1" fmla="*/ 0 h 10"/>
                  <a:gd name="T2" fmla="*/ 9 w 9"/>
                  <a:gd name="T3" fmla="*/ 6 h 10"/>
                  <a:gd name="T4" fmla="*/ 0 w 9"/>
                  <a:gd name="T5" fmla="*/ 4 h 10"/>
                  <a:gd name="T6" fmla="*/ 0 w 9"/>
                  <a:gd name="T7" fmla="*/ 0 h 10"/>
                </a:gdLst>
                <a:ahLst/>
                <a:cxnLst>
                  <a:cxn ang="0">
                    <a:pos x="T0" y="T1"/>
                  </a:cxn>
                  <a:cxn ang="0">
                    <a:pos x="T2" y="T3"/>
                  </a:cxn>
                  <a:cxn ang="0">
                    <a:pos x="T4" y="T5"/>
                  </a:cxn>
                  <a:cxn ang="0">
                    <a:pos x="T6" y="T7"/>
                  </a:cxn>
                </a:cxnLst>
                <a:rect l="0" t="0" r="r" b="b"/>
                <a:pathLst>
                  <a:path w="9" h="10">
                    <a:moveTo>
                      <a:pt x="0" y="0"/>
                    </a:moveTo>
                    <a:cubicBezTo>
                      <a:pt x="9" y="6"/>
                      <a:pt x="9" y="6"/>
                      <a:pt x="9" y="6"/>
                    </a:cubicBezTo>
                    <a:cubicBezTo>
                      <a:pt x="9" y="8"/>
                      <a:pt x="9" y="10"/>
                      <a:pt x="0" y="4"/>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1" name="Freeform 6356">
                <a:extLst>
                  <a:ext uri="{FF2B5EF4-FFF2-40B4-BE49-F238E27FC236}">
                    <a16:creationId xmlns:a16="http://schemas.microsoft.com/office/drawing/2014/main" id="{93C2EEDA-0B37-47AD-A899-2CC6A7440748}"/>
                  </a:ext>
                </a:extLst>
              </p:cNvPr>
              <p:cNvSpPr>
                <a:spLocks/>
              </p:cNvSpPr>
              <p:nvPr/>
            </p:nvSpPr>
            <p:spPr bwMode="auto">
              <a:xfrm>
                <a:off x="2716" y="1908"/>
                <a:ext cx="12" cy="23"/>
              </a:xfrm>
              <a:custGeom>
                <a:avLst/>
                <a:gdLst>
                  <a:gd name="T0" fmla="*/ 10 w 21"/>
                  <a:gd name="T1" fmla="*/ 15 h 40"/>
                  <a:gd name="T2" fmla="*/ 5 w 21"/>
                  <a:gd name="T3" fmla="*/ 12 h 40"/>
                  <a:gd name="T4" fmla="*/ 0 w 21"/>
                  <a:gd name="T5" fmla="*/ 2 h 40"/>
                  <a:gd name="T6" fmla="*/ 8 w 21"/>
                  <a:gd name="T7" fmla="*/ 13 h 40"/>
                  <a:gd name="T8" fmla="*/ 4 w 21"/>
                  <a:gd name="T9" fmla="*/ 3 h 40"/>
                  <a:gd name="T10" fmla="*/ 10 w 21"/>
                  <a:gd name="T11" fmla="*/ 15 h 40"/>
                </a:gdLst>
                <a:ahLst/>
                <a:cxnLst>
                  <a:cxn ang="0">
                    <a:pos x="T0" y="T1"/>
                  </a:cxn>
                  <a:cxn ang="0">
                    <a:pos x="T2" y="T3"/>
                  </a:cxn>
                  <a:cxn ang="0">
                    <a:pos x="T4" y="T5"/>
                  </a:cxn>
                  <a:cxn ang="0">
                    <a:pos x="T6" y="T7"/>
                  </a:cxn>
                  <a:cxn ang="0">
                    <a:pos x="T8" y="T9"/>
                  </a:cxn>
                  <a:cxn ang="0">
                    <a:pos x="T10" y="T11"/>
                  </a:cxn>
                </a:cxnLst>
                <a:rect l="0" t="0" r="r" b="b"/>
                <a:pathLst>
                  <a:path w="21" h="40">
                    <a:moveTo>
                      <a:pt x="10" y="15"/>
                    </a:moveTo>
                    <a:cubicBezTo>
                      <a:pt x="5" y="16"/>
                      <a:pt x="21" y="40"/>
                      <a:pt x="5" y="12"/>
                    </a:cubicBezTo>
                    <a:cubicBezTo>
                      <a:pt x="4" y="9"/>
                      <a:pt x="3" y="7"/>
                      <a:pt x="0" y="2"/>
                    </a:cubicBezTo>
                    <a:cubicBezTo>
                      <a:pt x="1" y="0"/>
                      <a:pt x="7" y="13"/>
                      <a:pt x="8" y="13"/>
                    </a:cubicBezTo>
                    <a:cubicBezTo>
                      <a:pt x="8" y="12"/>
                      <a:pt x="5" y="7"/>
                      <a:pt x="4" y="3"/>
                    </a:cubicBezTo>
                    <a:cubicBezTo>
                      <a:pt x="4" y="3"/>
                      <a:pt x="7" y="7"/>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2" name="Freeform 6357">
                <a:extLst>
                  <a:ext uri="{FF2B5EF4-FFF2-40B4-BE49-F238E27FC236}">
                    <a16:creationId xmlns:a16="http://schemas.microsoft.com/office/drawing/2014/main" id="{8D32759C-C02B-459E-B284-CCDA85B22DCE}"/>
                  </a:ext>
                </a:extLst>
              </p:cNvPr>
              <p:cNvSpPr>
                <a:spLocks/>
              </p:cNvSpPr>
              <p:nvPr/>
            </p:nvSpPr>
            <p:spPr bwMode="auto">
              <a:xfrm>
                <a:off x="2685" y="2389"/>
                <a:ext cx="6" cy="9"/>
              </a:xfrm>
              <a:custGeom>
                <a:avLst/>
                <a:gdLst>
                  <a:gd name="T0" fmla="*/ 11 w 11"/>
                  <a:gd name="T1" fmla="*/ 3 h 15"/>
                  <a:gd name="T2" fmla="*/ 0 w 11"/>
                  <a:gd name="T3" fmla="*/ 15 h 15"/>
                  <a:gd name="T4" fmla="*/ 9 w 11"/>
                  <a:gd name="T5" fmla="*/ 0 h 15"/>
                  <a:gd name="T6" fmla="*/ 11 w 11"/>
                  <a:gd name="T7" fmla="*/ 3 h 15"/>
                </a:gdLst>
                <a:ahLst/>
                <a:cxnLst>
                  <a:cxn ang="0">
                    <a:pos x="T0" y="T1"/>
                  </a:cxn>
                  <a:cxn ang="0">
                    <a:pos x="T2" y="T3"/>
                  </a:cxn>
                  <a:cxn ang="0">
                    <a:pos x="T4" y="T5"/>
                  </a:cxn>
                  <a:cxn ang="0">
                    <a:pos x="T6" y="T7"/>
                  </a:cxn>
                </a:cxnLst>
                <a:rect l="0" t="0" r="r" b="b"/>
                <a:pathLst>
                  <a:path w="11" h="15">
                    <a:moveTo>
                      <a:pt x="11" y="3"/>
                    </a:moveTo>
                    <a:cubicBezTo>
                      <a:pt x="6" y="10"/>
                      <a:pt x="7" y="5"/>
                      <a:pt x="0" y="15"/>
                    </a:cubicBezTo>
                    <a:cubicBezTo>
                      <a:pt x="1" y="13"/>
                      <a:pt x="6" y="5"/>
                      <a:pt x="9" y="0"/>
                    </a:cubicBezTo>
                    <a:cubicBezTo>
                      <a:pt x="11" y="0"/>
                      <a:pt x="7"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3" name="Freeform 6358">
                <a:extLst>
                  <a:ext uri="{FF2B5EF4-FFF2-40B4-BE49-F238E27FC236}">
                    <a16:creationId xmlns:a16="http://schemas.microsoft.com/office/drawing/2014/main" id="{2E15C237-2B73-4B55-8707-DE2F6F5184CB}"/>
                  </a:ext>
                </a:extLst>
              </p:cNvPr>
              <p:cNvSpPr>
                <a:spLocks/>
              </p:cNvSpPr>
              <p:nvPr/>
            </p:nvSpPr>
            <p:spPr bwMode="auto">
              <a:xfrm>
                <a:off x="2661" y="2425"/>
                <a:ext cx="5" cy="6"/>
              </a:xfrm>
              <a:custGeom>
                <a:avLst/>
                <a:gdLst>
                  <a:gd name="T0" fmla="*/ 8 w 9"/>
                  <a:gd name="T1" fmla="*/ 3 h 11"/>
                  <a:gd name="T2" fmla="*/ 0 w 9"/>
                  <a:gd name="T3" fmla="*/ 9 h 11"/>
                  <a:gd name="T4" fmla="*/ 9 w 9"/>
                  <a:gd name="T5" fmla="*/ 0 h 11"/>
                  <a:gd name="T6" fmla="*/ 8 w 9"/>
                  <a:gd name="T7" fmla="*/ 3 h 11"/>
                </a:gdLst>
                <a:ahLst/>
                <a:cxnLst>
                  <a:cxn ang="0">
                    <a:pos x="T0" y="T1"/>
                  </a:cxn>
                  <a:cxn ang="0">
                    <a:pos x="T2" y="T3"/>
                  </a:cxn>
                  <a:cxn ang="0">
                    <a:pos x="T4" y="T5"/>
                  </a:cxn>
                  <a:cxn ang="0">
                    <a:pos x="T6" y="T7"/>
                  </a:cxn>
                </a:cxnLst>
                <a:rect l="0" t="0" r="r" b="b"/>
                <a:pathLst>
                  <a:path w="9" h="11">
                    <a:moveTo>
                      <a:pt x="8" y="3"/>
                    </a:moveTo>
                    <a:cubicBezTo>
                      <a:pt x="1" y="11"/>
                      <a:pt x="5" y="5"/>
                      <a:pt x="0" y="9"/>
                    </a:cubicBezTo>
                    <a:cubicBezTo>
                      <a:pt x="4" y="5"/>
                      <a:pt x="8" y="0"/>
                      <a:pt x="9" y="0"/>
                    </a:cubicBezTo>
                    <a:cubicBezTo>
                      <a:pt x="7" y="3"/>
                      <a:pt x="8" y="2"/>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4" name="Freeform 6359">
                <a:extLst>
                  <a:ext uri="{FF2B5EF4-FFF2-40B4-BE49-F238E27FC236}">
                    <a16:creationId xmlns:a16="http://schemas.microsoft.com/office/drawing/2014/main" id="{42805348-38BB-4023-9D60-C9D2DE11D40B}"/>
                  </a:ext>
                </a:extLst>
              </p:cNvPr>
              <p:cNvSpPr>
                <a:spLocks/>
              </p:cNvSpPr>
              <p:nvPr/>
            </p:nvSpPr>
            <p:spPr bwMode="auto">
              <a:xfrm>
                <a:off x="2396" y="2603"/>
                <a:ext cx="9" cy="2"/>
              </a:xfrm>
              <a:custGeom>
                <a:avLst/>
                <a:gdLst>
                  <a:gd name="T0" fmla="*/ 12 w 16"/>
                  <a:gd name="T1" fmla="*/ 3 h 5"/>
                  <a:gd name="T2" fmla="*/ 0 w 16"/>
                  <a:gd name="T3" fmla="*/ 4 h 5"/>
                  <a:gd name="T4" fmla="*/ 13 w 16"/>
                  <a:gd name="T5" fmla="*/ 0 h 5"/>
                  <a:gd name="T6" fmla="*/ 12 w 16"/>
                  <a:gd name="T7" fmla="*/ 3 h 5"/>
                </a:gdLst>
                <a:ahLst/>
                <a:cxnLst>
                  <a:cxn ang="0">
                    <a:pos x="T0" y="T1"/>
                  </a:cxn>
                  <a:cxn ang="0">
                    <a:pos x="T2" y="T3"/>
                  </a:cxn>
                  <a:cxn ang="0">
                    <a:pos x="T4" y="T5"/>
                  </a:cxn>
                  <a:cxn ang="0">
                    <a:pos x="T6" y="T7"/>
                  </a:cxn>
                </a:cxnLst>
                <a:rect l="0" t="0" r="r" b="b"/>
                <a:pathLst>
                  <a:path w="16" h="5">
                    <a:moveTo>
                      <a:pt x="12" y="3"/>
                    </a:moveTo>
                    <a:cubicBezTo>
                      <a:pt x="5" y="5"/>
                      <a:pt x="1" y="5"/>
                      <a:pt x="0" y="4"/>
                    </a:cubicBezTo>
                    <a:cubicBezTo>
                      <a:pt x="0" y="4"/>
                      <a:pt x="4" y="2"/>
                      <a:pt x="13" y="0"/>
                    </a:cubicBezTo>
                    <a:cubicBezTo>
                      <a:pt x="16" y="0"/>
                      <a:pt x="15" y="1"/>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5" name="Freeform 6360">
                <a:extLst>
                  <a:ext uri="{FF2B5EF4-FFF2-40B4-BE49-F238E27FC236}">
                    <a16:creationId xmlns:a16="http://schemas.microsoft.com/office/drawing/2014/main" id="{F1305EDC-FD03-40E0-92B3-DF015DD1BADA}"/>
                  </a:ext>
                </a:extLst>
              </p:cNvPr>
              <p:cNvSpPr>
                <a:spLocks/>
              </p:cNvSpPr>
              <p:nvPr/>
            </p:nvSpPr>
            <p:spPr bwMode="auto">
              <a:xfrm>
                <a:off x="2130" y="2605"/>
                <a:ext cx="27" cy="7"/>
              </a:xfrm>
              <a:custGeom>
                <a:avLst/>
                <a:gdLst>
                  <a:gd name="T0" fmla="*/ 47 w 47"/>
                  <a:gd name="T1" fmla="*/ 13 h 13"/>
                  <a:gd name="T2" fmla="*/ 17 w 47"/>
                  <a:gd name="T3" fmla="*/ 6 h 13"/>
                  <a:gd name="T4" fmla="*/ 1 w 47"/>
                  <a:gd name="T5" fmla="*/ 0 h 13"/>
                  <a:gd name="T6" fmla="*/ 8 w 47"/>
                  <a:gd name="T7" fmla="*/ 1 h 13"/>
                  <a:gd name="T8" fmla="*/ 38 w 47"/>
                  <a:gd name="T9" fmla="*/ 10 h 13"/>
                  <a:gd name="T10" fmla="*/ 47 w 47"/>
                  <a:gd name="T11" fmla="*/ 13 h 13"/>
                </a:gdLst>
                <a:ahLst/>
                <a:cxnLst>
                  <a:cxn ang="0">
                    <a:pos x="T0" y="T1"/>
                  </a:cxn>
                  <a:cxn ang="0">
                    <a:pos x="T2" y="T3"/>
                  </a:cxn>
                  <a:cxn ang="0">
                    <a:pos x="T4" y="T5"/>
                  </a:cxn>
                  <a:cxn ang="0">
                    <a:pos x="T6" y="T7"/>
                  </a:cxn>
                  <a:cxn ang="0">
                    <a:pos x="T8" y="T9"/>
                  </a:cxn>
                  <a:cxn ang="0">
                    <a:pos x="T10" y="T11"/>
                  </a:cxn>
                </a:cxnLst>
                <a:rect l="0" t="0" r="r" b="b"/>
                <a:pathLst>
                  <a:path w="47" h="13">
                    <a:moveTo>
                      <a:pt x="47" y="13"/>
                    </a:moveTo>
                    <a:cubicBezTo>
                      <a:pt x="38" y="11"/>
                      <a:pt x="27" y="8"/>
                      <a:pt x="17" y="6"/>
                    </a:cubicBezTo>
                    <a:cubicBezTo>
                      <a:pt x="8" y="4"/>
                      <a:pt x="0" y="2"/>
                      <a:pt x="1" y="0"/>
                    </a:cubicBezTo>
                    <a:cubicBezTo>
                      <a:pt x="5" y="1"/>
                      <a:pt x="8" y="2"/>
                      <a:pt x="8" y="1"/>
                    </a:cubicBezTo>
                    <a:cubicBezTo>
                      <a:pt x="23" y="5"/>
                      <a:pt x="32" y="10"/>
                      <a:pt x="38" y="10"/>
                    </a:cubicBezTo>
                    <a:cubicBezTo>
                      <a:pt x="44" y="11"/>
                      <a:pt x="46" y="12"/>
                      <a:pt x="4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6" name="Freeform 6361">
                <a:extLst>
                  <a:ext uri="{FF2B5EF4-FFF2-40B4-BE49-F238E27FC236}">
                    <a16:creationId xmlns:a16="http://schemas.microsoft.com/office/drawing/2014/main" id="{E31D01EB-28E7-4732-B8C4-514D6CCEFD19}"/>
                  </a:ext>
                </a:extLst>
              </p:cNvPr>
              <p:cNvSpPr>
                <a:spLocks/>
              </p:cNvSpPr>
              <p:nvPr/>
            </p:nvSpPr>
            <p:spPr bwMode="auto">
              <a:xfrm>
                <a:off x="2711" y="1898"/>
                <a:ext cx="6" cy="9"/>
              </a:xfrm>
              <a:custGeom>
                <a:avLst/>
                <a:gdLst>
                  <a:gd name="T0" fmla="*/ 6 w 10"/>
                  <a:gd name="T1" fmla="*/ 8 h 17"/>
                  <a:gd name="T2" fmla="*/ 6 w 10"/>
                  <a:gd name="T3" fmla="*/ 14 h 17"/>
                  <a:gd name="T4" fmla="*/ 6 w 10"/>
                  <a:gd name="T5" fmla="*/ 8 h 17"/>
                </a:gdLst>
                <a:ahLst/>
                <a:cxnLst>
                  <a:cxn ang="0">
                    <a:pos x="T0" y="T1"/>
                  </a:cxn>
                  <a:cxn ang="0">
                    <a:pos x="T2" y="T3"/>
                  </a:cxn>
                  <a:cxn ang="0">
                    <a:pos x="T4" y="T5"/>
                  </a:cxn>
                </a:cxnLst>
                <a:rect l="0" t="0" r="r" b="b"/>
                <a:pathLst>
                  <a:path w="10" h="17">
                    <a:moveTo>
                      <a:pt x="6" y="8"/>
                    </a:moveTo>
                    <a:cubicBezTo>
                      <a:pt x="10" y="17"/>
                      <a:pt x="4" y="7"/>
                      <a:pt x="6" y="14"/>
                    </a:cubicBezTo>
                    <a:cubicBezTo>
                      <a:pt x="0" y="0"/>
                      <a:pt x="4" y="5"/>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7" name="Freeform 6362">
                <a:extLst>
                  <a:ext uri="{FF2B5EF4-FFF2-40B4-BE49-F238E27FC236}">
                    <a16:creationId xmlns:a16="http://schemas.microsoft.com/office/drawing/2014/main" id="{4B0221F2-F874-4035-9BBB-0EE3C3562D49}"/>
                  </a:ext>
                </a:extLst>
              </p:cNvPr>
              <p:cNvSpPr>
                <a:spLocks/>
              </p:cNvSpPr>
              <p:nvPr/>
            </p:nvSpPr>
            <p:spPr bwMode="auto">
              <a:xfrm>
                <a:off x="2767" y="2099"/>
                <a:ext cx="2" cy="26"/>
              </a:xfrm>
              <a:custGeom>
                <a:avLst/>
                <a:gdLst>
                  <a:gd name="T0" fmla="*/ 2 w 3"/>
                  <a:gd name="T1" fmla="*/ 0 h 45"/>
                  <a:gd name="T2" fmla="*/ 2 w 3"/>
                  <a:gd name="T3" fmla="*/ 24 h 45"/>
                  <a:gd name="T4" fmla="*/ 1 w 3"/>
                  <a:gd name="T5" fmla="*/ 45 h 45"/>
                  <a:gd name="T6" fmla="*/ 0 w 3"/>
                  <a:gd name="T7" fmla="*/ 2 h 45"/>
                  <a:gd name="T8" fmla="*/ 2 w 3"/>
                  <a:gd name="T9" fmla="*/ 0 h 45"/>
                </a:gdLst>
                <a:ahLst/>
                <a:cxnLst>
                  <a:cxn ang="0">
                    <a:pos x="T0" y="T1"/>
                  </a:cxn>
                  <a:cxn ang="0">
                    <a:pos x="T2" y="T3"/>
                  </a:cxn>
                  <a:cxn ang="0">
                    <a:pos x="T4" y="T5"/>
                  </a:cxn>
                  <a:cxn ang="0">
                    <a:pos x="T6" y="T7"/>
                  </a:cxn>
                  <a:cxn ang="0">
                    <a:pos x="T8" y="T9"/>
                  </a:cxn>
                </a:cxnLst>
                <a:rect l="0" t="0" r="r" b="b"/>
                <a:pathLst>
                  <a:path w="3" h="45">
                    <a:moveTo>
                      <a:pt x="2" y="0"/>
                    </a:moveTo>
                    <a:cubicBezTo>
                      <a:pt x="1" y="4"/>
                      <a:pt x="2" y="15"/>
                      <a:pt x="2" y="24"/>
                    </a:cubicBezTo>
                    <a:cubicBezTo>
                      <a:pt x="3" y="34"/>
                      <a:pt x="3" y="43"/>
                      <a:pt x="1" y="45"/>
                    </a:cubicBezTo>
                    <a:cubicBezTo>
                      <a:pt x="2" y="33"/>
                      <a:pt x="1" y="19"/>
                      <a:pt x="0" y="2"/>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8" name="Freeform 6363">
                <a:extLst>
                  <a:ext uri="{FF2B5EF4-FFF2-40B4-BE49-F238E27FC236}">
                    <a16:creationId xmlns:a16="http://schemas.microsoft.com/office/drawing/2014/main" id="{8BE287A7-AC1D-4790-81DE-296AB0052215}"/>
                  </a:ext>
                </a:extLst>
              </p:cNvPr>
              <p:cNvSpPr>
                <a:spLocks/>
              </p:cNvSpPr>
              <p:nvPr/>
            </p:nvSpPr>
            <p:spPr bwMode="auto">
              <a:xfrm>
                <a:off x="2545" y="2529"/>
                <a:ext cx="13" cy="9"/>
              </a:xfrm>
              <a:custGeom>
                <a:avLst/>
                <a:gdLst>
                  <a:gd name="T0" fmla="*/ 0 w 23"/>
                  <a:gd name="T1" fmla="*/ 17 h 17"/>
                  <a:gd name="T2" fmla="*/ 23 w 23"/>
                  <a:gd name="T3" fmla="*/ 0 h 17"/>
                  <a:gd name="T4" fmla="*/ 0 w 23"/>
                  <a:gd name="T5" fmla="*/ 17 h 17"/>
                </a:gdLst>
                <a:ahLst/>
                <a:cxnLst>
                  <a:cxn ang="0">
                    <a:pos x="T0" y="T1"/>
                  </a:cxn>
                  <a:cxn ang="0">
                    <a:pos x="T2" y="T3"/>
                  </a:cxn>
                  <a:cxn ang="0">
                    <a:pos x="T4" y="T5"/>
                  </a:cxn>
                </a:cxnLst>
                <a:rect l="0" t="0" r="r" b="b"/>
                <a:pathLst>
                  <a:path w="23" h="17">
                    <a:moveTo>
                      <a:pt x="0" y="17"/>
                    </a:moveTo>
                    <a:cubicBezTo>
                      <a:pt x="1" y="14"/>
                      <a:pt x="13" y="8"/>
                      <a:pt x="23" y="0"/>
                    </a:cubicBezTo>
                    <a:cubicBezTo>
                      <a:pt x="21" y="3"/>
                      <a:pt x="10"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9" name="Freeform 6364">
                <a:extLst>
                  <a:ext uri="{FF2B5EF4-FFF2-40B4-BE49-F238E27FC236}">
                    <a16:creationId xmlns:a16="http://schemas.microsoft.com/office/drawing/2014/main" id="{77EFFF75-ECEC-4F67-953B-28B5CDA008DE}"/>
                  </a:ext>
                </a:extLst>
              </p:cNvPr>
              <p:cNvSpPr>
                <a:spLocks/>
              </p:cNvSpPr>
              <p:nvPr/>
            </p:nvSpPr>
            <p:spPr bwMode="auto">
              <a:xfrm>
                <a:off x="2409" y="1659"/>
                <a:ext cx="15" cy="4"/>
              </a:xfrm>
              <a:custGeom>
                <a:avLst/>
                <a:gdLst>
                  <a:gd name="T0" fmla="*/ 1 w 25"/>
                  <a:gd name="T1" fmla="*/ 0 h 7"/>
                  <a:gd name="T2" fmla="*/ 24 w 25"/>
                  <a:gd name="T3" fmla="*/ 6 h 7"/>
                  <a:gd name="T4" fmla="*/ 13 w 25"/>
                  <a:gd name="T5" fmla="*/ 4 h 7"/>
                  <a:gd name="T6" fmla="*/ 1 w 25"/>
                  <a:gd name="T7" fmla="*/ 0 h 7"/>
                </a:gdLst>
                <a:ahLst/>
                <a:cxnLst>
                  <a:cxn ang="0">
                    <a:pos x="T0" y="T1"/>
                  </a:cxn>
                  <a:cxn ang="0">
                    <a:pos x="T2" y="T3"/>
                  </a:cxn>
                  <a:cxn ang="0">
                    <a:pos x="T4" y="T5"/>
                  </a:cxn>
                  <a:cxn ang="0">
                    <a:pos x="T6" y="T7"/>
                  </a:cxn>
                </a:cxnLst>
                <a:rect l="0" t="0" r="r" b="b"/>
                <a:pathLst>
                  <a:path w="25" h="7">
                    <a:moveTo>
                      <a:pt x="1" y="0"/>
                    </a:moveTo>
                    <a:cubicBezTo>
                      <a:pt x="10" y="3"/>
                      <a:pt x="15" y="4"/>
                      <a:pt x="24" y="6"/>
                    </a:cubicBezTo>
                    <a:cubicBezTo>
                      <a:pt x="25" y="7"/>
                      <a:pt x="19" y="6"/>
                      <a:pt x="13" y="4"/>
                    </a:cubicBezTo>
                    <a:cubicBezTo>
                      <a:pt x="6"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0" name="Freeform 6365">
                <a:extLst>
                  <a:ext uri="{FF2B5EF4-FFF2-40B4-BE49-F238E27FC236}">
                    <a16:creationId xmlns:a16="http://schemas.microsoft.com/office/drawing/2014/main" id="{A5213648-45DC-440B-823A-D9E1EC8B9231}"/>
                  </a:ext>
                </a:extLst>
              </p:cNvPr>
              <p:cNvSpPr>
                <a:spLocks/>
              </p:cNvSpPr>
              <p:nvPr/>
            </p:nvSpPr>
            <p:spPr bwMode="auto">
              <a:xfrm>
                <a:off x="2765" y="2145"/>
                <a:ext cx="3" cy="13"/>
              </a:xfrm>
              <a:custGeom>
                <a:avLst/>
                <a:gdLst>
                  <a:gd name="T0" fmla="*/ 4 w 5"/>
                  <a:gd name="T1" fmla="*/ 22 h 24"/>
                  <a:gd name="T2" fmla="*/ 0 w 5"/>
                  <a:gd name="T3" fmla="*/ 24 h 24"/>
                  <a:gd name="T4" fmla="*/ 1 w 5"/>
                  <a:gd name="T5" fmla="*/ 20 h 24"/>
                  <a:gd name="T6" fmla="*/ 1 w 5"/>
                  <a:gd name="T7" fmla="*/ 13 h 24"/>
                  <a:gd name="T8" fmla="*/ 3 w 5"/>
                  <a:gd name="T9" fmla="*/ 17 h 24"/>
                  <a:gd name="T10" fmla="*/ 4 w 5"/>
                  <a:gd name="T11" fmla="*/ 1 h 24"/>
                  <a:gd name="T12" fmla="*/ 4 w 5"/>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5" h="24">
                    <a:moveTo>
                      <a:pt x="4" y="22"/>
                    </a:moveTo>
                    <a:cubicBezTo>
                      <a:pt x="0" y="24"/>
                      <a:pt x="0" y="24"/>
                      <a:pt x="0" y="24"/>
                    </a:cubicBezTo>
                    <a:cubicBezTo>
                      <a:pt x="0" y="21"/>
                      <a:pt x="0" y="20"/>
                      <a:pt x="1" y="20"/>
                    </a:cubicBezTo>
                    <a:cubicBezTo>
                      <a:pt x="1" y="13"/>
                      <a:pt x="1" y="13"/>
                      <a:pt x="1" y="13"/>
                    </a:cubicBezTo>
                    <a:cubicBezTo>
                      <a:pt x="2" y="16"/>
                      <a:pt x="2" y="18"/>
                      <a:pt x="3" y="17"/>
                    </a:cubicBezTo>
                    <a:cubicBezTo>
                      <a:pt x="3" y="16"/>
                      <a:pt x="3" y="11"/>
                      <a:pt x="4" y="1"/>
                    </a:cubicBezTo>
                    <a:cubicBezTo>
                      <a:pt x="5" y="0"/>
                      <a:pt x="4" y="1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1" name="Freeform 6366">
                <a:extLst>
                  <a:ext uri="{FF2B5EF4-FFF2-40B4-BE49-F238E27FC236}">
                    <a16:creationId xmlns:a16="http://schemas.microsoft.com/office/drawing/2014/main" id="{CBC6E836-A9DE-4FE0-9E95-8FD6E60AE96F}"/>
                  </a:ext>
                </a:extLst>
              </p:cNvPr>
              <p:cNvSpPr>
                <a:spLocks/>
              </p:cNvSpPr>
              <p:nvPr/>
            </p:nvSpPr>
            <p:spPr bwMode="auto">
              <a:xfrm>
                <a:off x="2736" y="2289"/>
                <a:ext cx="4" cy="10"/>
              </a:xfrm>
              <a:custGeom>
                <a:avLst/>
                <a:gdLst>
                  <a:gd name="T0" fmla="*/ 2 w 7"/>
                  <a:gd name="T1" fmla="*/ 16 h 18"/>
                  <a:gd name="T2" fmla="*/ 7 w 7"/>
                  <a:gd name="T3" fmla="*/ 0 h 18"/>
                  <a:gd name="T4" fmla="*/ 2 w 7"/>
                  <a:gd name="T5" fmla="*/ 16 h 18"/>
                </a:gdLst>
                <a:ahLst/>
                <a:cxnLst>
                  <a:cxn ang="0">
                    <a:pos x="T0" y="T1"/>
                  </a:cxn>
                  <a:cxn ang="0">
                    <a:pos x="T2" y="T3"/>
                  </a:cxn>
                  <a:cxn ang="0">
                    <a:pos x="T4" y="T5"/>
                  </a:cxn>
                </a:cxnLst>
                <a:rect l="0" t="0" r="r" b="b"/>
                <a:pathLst>
                  <a:path w="7" h="18">
                    <a:moveTo>
                      <a:pt x="2" y="16"/>
                    </a:moveTo>
                    <a:cubicBezTo>
                      <a:pt x="0" y="18"/>
                      <a:pt x="4" y="5"/>
                      <a:pt x="7" y="0"/>
                    </a:cubicBezTo>
                    <a:cubicBezTo>
                      <a:pt x="7" y="4"/>
                      <a:pt x="5" y="7"/>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2" name="Freeform 6367">
                <a:extLst>
                  <a:ext uri="{FF2B5EF4-FFF2-40B4-BE49-F238E27FC236}">
                    <a16:creationId xmlns:a16="http://schemas.microsoft.com/office/drawing/2014/main" id="{D40A99DF-7A9E-4B8C-9D40-57EB39F8F2E1}"/>
                  </a:ext>
                </a:extLst>
              </p:cNvPr>
              <p:cNvSpPr>
                <a:spLocks/>
              </p:cNvSpPr>
              <p:nvPr/>
            </p:nvSpPr>
            <p:spPr bwMode="auto">
              <a:xfrm>
                <a:off x="2632" y="2459"/>
                <a:ext cx="6" cy="6"/>
              </a:xfrm>
              <a:custGeom>
                <a:avLst/>
                <a:gdLst>
                  <a:gd name="T0" fmla="*/ 11 w 11"/>
                  <a:gd name="T1" fmla="*/ 1 h 11"/>
                  <a:gd name="T2" fmla="*/ 0 w 11"/>
                  <a:gd name="T3" fmla="*/ 11 h 11"/>
                  <a:gd name="T4" fmla="*/ 8 w 11"/>
                  <a:gd name="T5" fmla="*/ 0 h 11"/>
                  <a:gd name="T6" fmla="*/ 11 w 11"/>
                  <a:gd name="T7" fmla="*/ 1 h 11"/>
                </a:gdLst>
                <a:ahLst/>
                <a:cxnLst>
                  <a:cxn ang="0">
                    <a:pos x="T0" y="T1"/>
                  </a:cxn>
                  <a:cxn ang="0">
                    <a:pos x="T2" y="T3"/>
                  </a:cxn>
                  <a:cxn ang="0">
                    <a:pos x="T4" y="T5"/>
                  </a:cxn>
                  <a:cxn ang="0">
                    <a:pos x="T6" y="T7"/>
                  </a:cxn>
                </a:cxnLst>
                <a:rect l="0" t="0" r="r" b="b"/>
                <a:pathLst>
                  <a:path w="11" h="11">
                    <a:moveTo>
                      <a:pt x="11" y="1"/>
                    </a:moveTo>
                    <a:cubicBezTo>
                      <a:pt x="6" y="6"/>
                      <a:pt x="3" y="8"/>
                      <a:pt x="0" y="11"/>
                    </a:cubicBezTo>
                    <a:cubicBezTo>
                      <a:pt x="5" y="5"/>
                      <a:pt x="0" y="8"/>
                      <a:pt x="8" y="0"/>
                    </a:cubicBezTo>
                    <a:cubicBezTo>
                      <a:pt x="8" y="2"/>
                      <a:pt x="7" y="2"/>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3" name="Freeform 6368">
                <a:extLst>
                  <a:ext uri="{FF2B5EF4-FFF2-40B4-BE49-F238E27FC236}">
                    <a16:creationId xmlns:a16="http://schemas.microsoft.com/office/drawing/2014/main" id="{F4F56E45-3A9A-4B66-A705-67A3C2B88CC8}"/>
                  </a:ext>
                </a:extLst>
              </p:cNvPr>
              <p:cNvSpPr>
                <a:spLocks/>
              </p:cNvSpPr>
              <p:nvPr/>
            </p:nvSpPr>
            <p:spPr bwMode="auto">
              <a:xfrm>
                <a:off x="2508" y="2553"/>
                <a:ext cx="11" cy="6"/>
              </a:xfrm>
              <a:custGeom>
                <a:avLst/>
                <a:gdLst>
                  <a:gd name="T0" fmla="*/ 14 w 19"/>
                  <a:gd name="T1" fmla="*/ 5 h 11"/>
                  <a:gd name="T2" fmla="*/ 4 w 19"/>
                  <a:gd name="T3" fmla="*/ 11 h 11"/>
                  <a:gd name="T4" fmla="*/ 0 w 19"/>
                  <a:gd name="T5" fmla="*/ 9 h 11"/>
                  <a:gd name="T6" fmla="*/ 19 w 19"/>
                  <a:gd name="T7" fmla="*/ 1 h 11"/>
                  <a:gd name="T8" fmla="*/ 14 w 19"/>
                  <a:gd name="T9" fmla="*/ 5 h 11"/>
                </a:gdLst>
                <a:ahLst/>
                <a:cxnLst>
                  <a:cxn ang="0">
                    <a:pos x="T0" y="T1"/>
                  </a:cxn>
                  <a:cxn ang="0">
                    <a:pos x="T2" y="T3"/>
                  </a:cxn>
                  <a:cxn ang="0">
                    <a:pos x="T4" y="T5"/>
                  </a:cxn>
                  <a:cxn ang="0">
                    <a:pos x="T6" y="T7"/>
                  </a:cxn>
                  <a:cxn ang="0">
                    <a:pos x="T8" y="T9"/>
                  </a:cxn>
                </a:cxnLst>
                <a:rect l="0" t="0" r="r" b="b"/>
                <a:pathLst>
                  <a:path w="19" h="11">
                    <a:moveTo>
                      <a:pt x="14" y="5"/>
                    </a:moveTo>
                    <a:cubicBezTo>
                      <a:pt x="11" y="7"/>
                      <a:pt x="8" y="8"/>
                      <a:pt x="4" y="11"/>
                    </a:cubicBezTo>
                    <a:cubicBezTo>
                      <a:pt x="9" y="7"/>
                      <a:pt x="3" y="9"/>
                      <a:pt x="0" y="9"/>
                    </a:cubicBezTo>
                    <a:cubicBezTo>
                      <a:pt x="8" y="5"/>
                      <a:pt x="18" y="0"/>
                      <a:pt x="19" y="1"/>
                    </a:cubicBezTo>
                    <a:cubicBezTo>
                      <a:pt x="12" y="5"/>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4" name="Freeform 6369">
                <a:extLst>
                  <a:ext uri="{FF2B5EF4-FFF2-40B4-BE49-F238E27FC236}">
                    <a16:creationId xmlns:a16="http://schemas.microsoft.com/office/drawing/2014/main" id="{798C05F3-2ED1-429C-9112-B7B14773084A}"/>
                  </a:ext>
                </a:extLst>
              </p:cNvPr>
              <p:cNvSpPr>
                <a:spLocks/>
              </p:cNvSpPr>
              <p:nvPr/>
            </p:nvSpPr>
            <p:spPr bwMode="auto">
              <a:xfrm>
                <a:off x="2365" y="2607"/>
                <a:ext cx="23" cy="5"/>
              </a:xfrm>
              <a:custGeom>
                <a:avLst/>
                <a:gdLst>
                  <a:gd name="T0" fmla="*/ 36 w 40"/>
                  <a:gd name="T1" fmla="*/ 3 h 10"/>
                  <a:gd name="T2" fmla="*/ 6 w 40"/>
                  <a:gd name="T3" fmla="*/ 9 h 10"/>
                  <a:gd name="T4" fmla="*/ 12 w 40"/>
                  <a:gd name="T5" fmla="*/ 7 h 10"/>
                  <a:gd name="T6" fmla="*/ 19 w 40"/>
                  <a:gd name="T7" fmla="*/ 4 h 10"/>
                  <a:gd name="T8" fmla="*/ 38 w 40"/>
                  <a:gd name="T9" fmla="*/ 0 h 10"/>
                  <a:gd name="T10" fmla="*/ 36 w 40"/>
                  <a:gd name="T11" fmla="*/ 3 h 10"/>
                </a:gdLst>
                <a:ahLst/>
                <a:cxnLst>
                  <a:cxn ang="0">
                    <a:pos x="T0" y="T1"/>
                  </a:cxn>
                  <a:cxn ang="0">
                    <a:pos x="T2" y="T3"/>
                  </a:cxn>
                  <a:cxn ang="0">
                    <a:pos x="T4" y="T5"/>
                  </a:cxn>
                  <a:cxn ang="0">
                    <a:pos x="T6" y="T7"/>
                  </a:cxn>
                  <a:cxn ang="0">
                    <a:pos x="T8" y="T9"/>
                  </a:cxn>
                  <a:cxn ang="0">
                    <a:pos x="T10" y="T11"/>
                  </a:cxn>
                </a:cxnLst>
                <a:rect l="0" t="0" r="r" b="b"/>
                <a:pathLst>
                  <a:path w="40" h="10">
                    <a:moveTo>
                      <a:pt x="36" y="3"/>
                    </a:moveTo>
                    <a:cubicBezTo>
                      <a:pt x="24" y="6"/>
                      <a:pt x="20" y="6"/>
                      <a:pt x="6" y="9"/>
                    </a:cubicBezTo>
                    <a:cubicBezTo>
                      <a:pt x="0" y="10"/>
                      <a:pt x="6" y="9"/>
                      <a:pt x="12" y="7"/>
                    </a:cubicBezTo>
                    <a:cubicBezTo>
                      <a:pt x="18" y="6"/>
                      <a:pt x="24" y="4"/>
                      <a:pt x="19" y="4"/>
                    </a:cubicBezTo>
                    <a:cubicBezTo>
                      <a:pt x="31" y="4"/>
                      <a:pt x="29" y="2"/>
                      <a:pt x="38" y="0"/>
                    </a:cubicBezTo>
                    <a:cubicBezTo>
                      <a:pt x="40" y="0"/>
                      <a:pt x="39" y="1"/>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5" name="Freeform 6370">
                <a:extLst>
                  <a:ext uri="{FF2B5EF4-FFF2-40B4-BE49-F238E27FC236}">
                    <a16:creationId xmlns:a16="http://schemas.microsoft.com/office/drawing/2014/main" id="{83C3BAD4-207C-4DA2-8B23-FBD0F8313354}"/>
                  </a:ext>
                </a:extLst>
              </p:cNvPr>
              <p:cNvSpPr>
                <a:spLocks/>
              </p:cNvSpPr>
              <p:nvPr/>
            </p:nvSpPr>
            <p:spPr bwMode="auto">
              <a:xfrm>
                <a:off x="2726" y="1930"/>
                <a:ext cx="6" cy="12"/>
              </a:xfrm>
              <a:custGeom>
                <a:avLst/>
                <a:gdLst>
                  <a:gd name="T0" fmla="*/ 0 w 10"/>
                  <a:gd name="T1" fmla="*/ 0 h 22"/>
                  <a:gd name="T2" fmla="*/ 10 w 10"/>
                  <a:gd name="T3" fmla="*/ 22 h 22"/>
                  <a:gd name="T4" fmla="*/ 0 w 10"/>
                  <a:gd name="T5" fmla="*/ 0 h 22"/>
                </a:gdLst>
                <a:ahLst/>
                <a:cxnLst>
                  <a:cxn ang="0">
                    <a:pos x="T0" y="T1"/>
                  </a:cxn>
                  <a:cxn ang="0">
                    <a:pos x="T2" y="T3"/>
                  </a:cxn>
                  <a:cxn ang="0">
                    <a:pos x="T4" y="T5"/>
                  </a:cxn>
                </a:cxnLst>
                <a:rect l="0" t="0" r="r" b="b"/>
                <a:pathLst>
                  <a:path w="10" h="22">
                    <a:moveTo>
                      <a:pt x="0" y="0"/>
                    </a:moveTo>
                    <a:cubicBezTo>
                      <a:pt x="4" y="4"/>
                      <a:pt x="6" y="8"/>
                      <a:pt x="10" y="22"/>
                    </a:cubicBezTo>
                    <a:cubicBezTo>
                      <a:pt x="7" y="18"/>
                      <a:pt x="5" y="1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6" name="Freeform 6371">
                <a:extLst>
                  <a:ext uri="{FF2B5EF4-FFF2-40B4-BE49-F238E27FC236}">
                    <a16:creationId xmlns:a16="http://schemas.microsoft.com/office/drawing/2014/main" id="{5973FCB2-51B8-4F96-A36F-F84B123836FB}"/>
                  </a:ext>
                </a:extLst>
              </p:cNvPr>
              <p:cNvSpPr>
                <a:spLocks/>
              </p:cNvSpPr>
              <p:nvPr/>
            </p:nvSpPr>
            <p:spPr bwMode="auto">
              <a:xfrm>
                <a:off x="2701" y="1881"/>
                <a:ext cx="6" cy="10"/>
              </a:xfrm>
              <a:custGeom>
                <a:avLst/>
                <a:gdLst>
                  <a:gd name="T0" fmla="*/ 3 w 10"/>
                  <a:gd name="T1" fmla="*/ 1 h 18"/>
                  <a:gd name="T2" fmla="*/ 0 w 10"/>
                  <a:gd name="T3" fmla="*/ 1 h 18"/>
                  <a:gd name="T4" fmla="*/ 3 w 10"/>
                  <a:gd name="T5" fmla="*/ 1 h 18"/>
                </a:gdLst>
                <a:ahLst/>
                <a:cxnLst>
                  <a:cxn ang="0">
                    <a:pos x="T0" y="T1"/>
                  </a:cxn>
                  <a:cxn ang="0">
                    <a:pos x="T2" y="T3"/>
                  </a:cxn>
                  <a:cxn ang="0">
                    <a:pos x="T4" y="T5"/>
                  </a:cxn>
                </a:cxnLst>
                <a:rect l="0" t="0" r="r" b="b"/>
                <a:pathLst>
                  <a:path w="10" h="18">
                    <a:moveTo>
                      <a:pt x="3" y="1"/>
                    </a:moveTo>
                    <a:cubicBezTo>
                      <a:pt x="6" y="7"/>
                      <a:pt x="10" y="18"/>
                      <a:pt x="0" y="1"/>
                    </a:cubicBezTo>
                    <a:cubicBezTo>
                      <a:pt x="1" y="0"/>
                      <a:pt x="4" y="5"/>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7" name="Freeform 6372">
                <a:extLst>
                  <a:ext uri="{FF2B5EF4-FFF2-40B4-BE49-F238E27FC236}">
                    <a16:creationId xmlns:a16="http://schemas.microsoft.com/office/drawing/2014/main" id="{EFC4B079-302E-486E-AC41-1481A4202C74}"/>
                  </a:ext>
                </a:extLst>
              </p:cNvPr>
              <p:cNvSpPr>
                <a:spLocks/>
              </p:cNvSpPr>
              <p:nvPr/>
            </p:nvSpPr>
            <p:spPr bwMode="auto">
              <a:xfrm>
                <a:off x="2710" y="2340"/>
                <a:ext cx="6" cy="15"/>
              </a:xfrm>
              <a:custGeom>
                <a:avLst/>
                <a:gdLst>
                  <a:gd name="T0" fmla="*/ 7 w 11"/>
                  <a:gd name="T1" fmla="*/ 13 h 25"/>
                  <a:gd name="T2" fmla="*/ 0 w 11"/>
                  <a:gd name="T3" fmla="*/ 19 h 25"/>
                  <a:gd name="T4" fmla="*/ 8 w 11"/>
                  <a:gd name="T5" fmla="*/ 3 h 25"/>
                  <a:gd name="T6" fmla="*/ 7 w 11"/>
                  <a:gd name="T7" fmla="*/ 9 h 25"/>
                  <a:gd name="T8" fmla="*/ 7 w 11"/>
                  <a:gd name="T9" fmla="*/ 13 h 25"/>
                </a:gdLst>
                <a:ahLst/>
                <a:cxnLst>
                  <a:cxn ang="0">
                    <a:pos x="T0" y="T1"/>
                  </a:cxn>
                  <a:cxn ang="0">
                    <a:pos x="T2" y="T3"/>
                  </a:cxn>
                  <a:cxn ang="0">
                    <a:pos x="T4" y="T5"/>
                  </a:cxn>
                  <a:cxn ang="0">
                    <a:pos x="T6" y="T7"/>
                  </a:cxn>
                  <a:cxn ang="0">
                    <a:pos x="T8" y="T9"/>
                  </a:cxn>
                </a:cxnLst>
                <a:rect l="0" t="0" r="r" b="b"/>
                <a:pathLst>
                  <a:path w="11" h="25">
                    <a:moveTo>
                      <a:pt x="7" y="13"/>
                    </a:moveTo>
                    <a:cubicBezTo>
                      <a:pt x="2" y="25"/>
                      <a:pt x="4" y="13"/>
                      <a:pt x="0" y="19"/>
                    </a:cubicBezTo>
                    <a:cubicBezTo>
                      <a:pt x="3" y="14"/>
                      <a:pt x="5" y="9"/>
                      <a:pt x="8" y="3"/>
                    </a:cubicBezTo>
                    <a:cubicBezTo>
                      <a:pt x="11" y="0"/>
                      <a:pt x="9" y="5"/>
                      <a:pt x="7" y="9"/>
                    </a:cubicBezTo>
                    <a:cubicBezTo>
                      <a:pt x="5" y="13"/>
                      <a:pt x="4" y="17"/>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8" name="Freeform 6373">
                <a:extLst>
                  <a:ext uri="{FF2B5EF4-FFF2-40B4-BE49-F238E27FC236}">
                    <a16:creationId xmlns:a16="http://schemas.microsoft.com/office/drawing/2014/main" id="{011F49F9-4DA4-4434-A3F7-56C5CCE6B114}"/>
                  </a:ext>
                </a:extLst>
              </p:cNvPr>
              <p:cNvSpPr>
                <a:spLocks/>
              </p:cNvSpPr>
              <p:nvPr/>
            </p:nvSpPr>
            <p:spPr bwMode="auto">
              <a:xfrm>
                <a:off x="2616" y="2471"/>
                <a:ext cx="9" cy="8"/>
              </a:xfrm>
              <a:custGeom>
                <a:avLst/>
                <a:gdLst>
                  <a:gd name="T0" fmla="*/ 6 w 16"/>
                  <a:gd name="T1" fmla="*/ 7 h 14"/>
                  <a:gd name="T2" fmla="*/ 16 w 16"/>
                  <a:gd name="T3" fmla="*/ 0 h 14"/>
                  <a:gd name="T4" fmla="*/ 6 w 16"/>
                  <a:gd name="T5" fmla="*/ 7 h 14"/>
                </a:gdLst>
                <a:ahLst/>
                <a:cxnLst>
                  <a:cxn ang="0">
                    <a:pos x="T0" y="T1"/>
                  </a:cxn>
                  <a:cxn ang="0">
                    <a:pos x="T2" y="T3"/>
                  </a:cxn>
                  <a:cxn ang="0">
                    <a:pos x="T4" y="T5"/>
                  </a:cxn>
                </a:cxnLst>
                <a:rect l="0" t="0" r="r" b="b"/>
                <a:pathLst>
                  <a:path w="16" h="14">
                    <a:moveTo>
                      <a:pt x="6" y="7"/>
                    </a:moveTo>
                    <a:cubicBezTo>
                      <a:pt x="9" y="5"/>
                      <a:pt x="14" y="1"/>
                      <a:pt x="16" y="0"/>
                    </a:cubicBezTo>
                    <a:cubicBezTo>
                      <a:pt x="12" y="6"/>
                      <a:pt x="0" y="14"/>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9" name="Freeform 6374">
                <a:extLst>
                  <a:ext uri="{FF2B5EF4-FFF2-40B4-BE49-F238E27FC236}">
                    <a16:creationId xmlns:a16="http://schemas.microsoft.com/office/drawing/2014/main" id="{03B8E47E-D663-4674-8ABF-8D2EC8FF57AF}"/>
                  </a:ext>
                </a:extLst>
              </p:cNvPr>
              <p:cNvSpPr>
                <a:spLocks/>
              </p:cNvSpPr>
              <p:nvPr/>
            </p:nvSpPr>
            <p:spPr bwMode="auto">
              <a:xfrm>
                <a:off x="2633" y="1789"/>
                <a:ext cx="15" cy="16"/>
              </a:xfrm>
              <a:custGeom>
                <a:avLst/>
                <a:gdLst>
                  <a:gd name="T0" fmla="*/ 24 w 26"/>
                  <a:gd name="T1" fmla="*/ 26 h 28"/>
                  <a:gd name="T2" fmla="*/ 15 w 26"/>
                  <a:gd name="T3" fmla="*/ 17 h 28"/>
                  <a:gd name="T4" fmla="*/ 10 w 26"/>
                  <a:gd name="T5" fmla="*/ 11 h 28"/>
                  <a:gd name="T6" fmla="*/ 3 w 26"/>
                  <a:gd name="T7" fmla="*/ 3 h 28"/>
                  <a:gd name="T8" fmla="*/ 9 w 26"/>
                  <a:gd name="T9" fmla="*/ 10 h 28"/>
                  <a:gd name="T10" fmla="*/ 24 w 26"/>
                  <a:gd name="T11" fmla="*/ 26 h 28"/>
                </a:gdLst>
                <a:ahLst/>
                <a:cxnLst>
                  <a:cxn ang="0">
                    <a:pos x="T0" y="T1"/>
                  </a:cxn>
                  <a:cxn ang="0">
                    <a:pos x="T2" y="T3"/>
                  </a:cxn>
                  <a:cxn ang="0">
                    <a:pos x="T4" y="T5"/>
                  </a:cxn>
                  <a:cxn ang="0">
                    <a:pos x="T6" y="T7"/>
                  </a:cxn>
                  <a:cxn ang="0">
                    <a:pos x="T8" y="T9"/>
                  </a:cxn>
                  <a:cxn ang="0">
                    <a:pos x="T10" y="T11"/>
                  </a:cxn>
                </a:cxnLst>
                <a:rect l="0" t="0" r="r" b="b"/>
                <a:pathLst>
                  <a:path w="26" h="28">
                    <a:moveTo>
                      <a:pt x="24" y="26"/>
                    </a:moveTo>
                    <a:cubicBezTo>
                      <a:pt x="26" y="28"/>
                      <a:pt x="20" y="23"/>
                      <a:pt x="15" y="17"/>
                    </a:cubicBezTo>
                    <a:cubicBezTo>
                      <a:pt x="10" y="12"/>
                      <a:pt x="5" y="7"/>
                      <a:pt x="10" y="11"/>
                    </a:cubicBezTo>
                    <a:cubicBezTo>
                      <a:pt x="3" y="3"/>
                      <a:pt x="3" y="3"/>
                      <a:pt x="3" y="3"/>
                    </a:cubicBezTo>
                    <a:cubicBezTo>
                      <a:pt x="0" y="0"/>
                      <a:pt x="4" y="4"/>
                      <a:pt x="9" y="10"/>
                    </a:cubicBezTo>
                    <a:cubicBezTo>
                      <a:pt x="15" y="15"/>
                      <a:pt x="21" y="23"/>
                      <a:pt x="2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0" name="Freeform 6375">
                <a:extLst>
                  <a:ext uri="{FF2B5EF4-FFF2-40B4-BE49-F238E27FC236}">
                    <a16:creationId xmlns:a16="http://schemas.microsoft.com/office/drawing/2014/main" id="{2D1C3687-1B0F-4D62-A7F4-D20CE2358A05}"/>
                  </a:ext>
                </a:extLst>
              </p:cNvPr>
              <p:cNvSpPr>
                <a:spLocks/>
              </p:cNvSpPr>
              <p:nvPr/>
            </p:nvSpPr>
            <p:spPr bwMode="auto">
              <a:xfrm>
                <a:off x="2752" y="2012"/>
                <a:ext cx="5" cy="16"/>
              </a:xfrm>
              <a:custGeom>
                <a:avLst/>
                <a:gdLst>
                  <a:gd name="T0" fmla="*/ 9 w 9"/>
                  <a:gd name="T1" fmla="*/ 20 h 28"/>
                  <a:gd name="T2" fmla="*/ 8 w 9"/>
                  <a:gd name="T3" fmla="*/ 17 h 28"/>
                  <a:gd name="T4" fmla="*/ 9 w 9"/>
                  <a:gd name="T5" fmla="*/ 24 h 28"/>
                  <a:gd name="T6" fmla="*/ 3 w 9"/>
                  <a:gd name="T7" fmla="*/ 13 h 28"/>
                  <a:gd name="T8" fmla="*/ 9 w 9"/>
                  <a:gd name="T9" fmla="*/ 20 h 28"/>
                </a:gdLst>
                <a:ahLst/>
                <a:cxnLst>
                  <a:cxn ang="0">
                    <a:pos x="T0" y="T1"/>
                  </a:cxn>
                  <a:cxn ang="0">
                    <a:pos x="T2" y="T3"/>
                  </a:cxn>
                  <a:cxn ang="0">
                    <a:pos x="T4" y="T5"/>
                  </a:cxn>
                  <a:cxn ang="0">
                    <a:pos x="T6" y="T7"/>
                  </a:cxn>
                  <a:cxn ang="0">
                    <a:pos x="T8" y="T9"/>
                  </a:cxn>
                </a:cxnLst>
                <a:rect l="0" t="0" r="r" b="b"/>
                <a:pathLst>
                  <a:path w="9" h="28">
                    <a:moveTo>
                      <a:pt x="9" y="20"/>
                    </a:moveTo>
                    <a:cubicBezTo>
                      <a:pt x="9" y="19"/>
                      <a:pt x="8" y="16"/>
                      <a:pt x="8" y="17"/>
                    </a:cubicBezTo>
                    <a:cubicBezTo>
                      <a:pt x="7" y="17"/>
                      <a:pt x="8" y="21"/>
                      <a:pt x="9" y="24"/>
                    </a:cubicBezTo>
                    <a:cubicBezTo>
                      <a:pt x="7" y="28"/>
                      <a:pt x="4" y="8"/>
                      <a:pt x="3" y="13"/>
                    </a:cubicBezTo>
                    <a:cubicBezTo>
                      <a:pt x="0" y="0"/>
                      <a:pt x="6" y="5"/>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1" name="Freeform 6376">
                <a:extLst>
                  <a:ext uri="{FF2B5EF4-FFF2-40B4-BE49-F238E27FC236}">
                    <a16:creationId xmlns:a16="http://schemas.microsoft.com/office/drawing/2014/main" id="{FB4300C4-3382-4845-A886-185756B77A21}"/>
                  </a:ext>
                </a:extLst>
              </p:cNvPr>
              <p:cNvSpPr>
                <a:spLocks/>
              </p:cNvSpPr>
              <p:nvPr/>
            </p:nvSpPr>
            <p:spPr bwMode="auto">
              <a:xfrm>
                <a:off x="2207" y="2619"/>
                <a:ext cx="35" cy="3"/>
              </a:xfrm>
              <a:custGeom>
                <a:avLst/>
                <a:gdLst>
                  <a:gd name="T0" fmla="*/ 61 w 61"/>
                  <a:gd name="T1" fmla="*/ 5 h 5"/>
                  <a:gd name="T2" fmla="*/ 0 w 61"/>
                  <a:gd name="T3" fmla="*/ 0 h 5"/>
                  <a:gd name="T4" fmla="*/ 32 w 61"/>
                  <a:gd name="T5" fmla="*/ 2 h 5"/>
                  <a:gd name="T6" fmla="*/ 61 w 61"/>
                  <a:gd name="T7" fmla="*/ 5 h 5"/>
                </a:gdLst>
                <a:ahLst/>
                <a:cxnLst>
                  <a:cxn ang="0">
                    <a:pos x="T0" y="T1"/>
                  </a:cxn>
                  <a:cxn ang="0">
                    <a:pos x="T2" y="T3"/>
                  </a:cxn>
                  <a:cxn ang="0">
                    <a:pos x="T4" y="T5"/>
                  </a:cxn>
                  <a:cxn ang="0">
                    <a:pos x="T6" y="T7"/>
                  </a:cxn>
                </a:cxnLst>
                <a:rect l="0" t="0" r="r" b="b"/>
                <a:pathLst>
                  <a:path w="61" h="5">
                    <a:moveTo>
                      <a:pt x="61" y="5"/>
                    </a:moveTo>
                    <a:cubicBezTo>
                      <a:pt x="35" y="3"/>
                      <a:pt x="19" y="2"/>
                      <a:pt x="0" y="0"/>
                    </a:cubicBezTo>
                    <a:cubicBezTo>
                      <a:pt x="32" y="2"/>
                      <a:pt x="32" y="2"/>
                      <a:pt x="32" y="2"/>
                    </a:cubicBezTo>
                    <a:cubicBezTo>
                      <a:pt x="45" y="3"/>
                      <a:pt x="58" y="4"/>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2" name="Freeform 6377">
                <a:extLst>
                  <a:ext uri="{FF2B5EF4-FFF2-40B4-BE49-F238E27FC236}">
                    <a16:creationId xmlns:a16="http://schemas.microsoft.com/office/drawing/2014/main" id="{3F94E9BF-704E-452D-A2F1-607583CA1E59}"/>
                  </a:ext>
                </a:extLst>
              </p:cNvPr>
              <p:cNvSpPr>
                <a:spLocks/>
              </p:cNvSpPr>
              <p:nvPr/>
            </p:nvSpPr>
            <p:spPr bwMode="auto">
              <a:xfrm>
                <a:off x="2739" y="2253"/>
                <a:ext cx="9" cy="19"/>
              </a:xfrm>
              <a:custGeom>
                <a:avLst/>
                <a:gdLst>
                  <a:gd name="T0" fmla="*/ 13 w 15"/>
                  <a:gd name="T1" fmla="*/ 22 h 34"/>
                  <a:gd name="T2" fmla="*/ 8 w 15"/>
                  <a:gd name="T3" fmla="*/ 29 h 34"/>
                  <a:gd name="T4" fmla="*/ 11 w 15"/>
                  <a:gd name="T5" fmla="*/ 9 h 34"/>
                  <a:gd name="T6" fmla="*/ 7 w 15"/>
                  <a:gd name="T7" fmla="*/ 14 h 34"/>
                  <a:gd name="T8" fmla="*/ 1 w 15"/>
                  <a:gd name="T9" fmla="*/ 34 h 34"/>
                  <a:gd name="T10" fmla="*/ 5 w 15"/>
                  <a:gd name="T11" fmla="*/ 21 h 34"/>
                  <a:gd name="T12" fmla="*/ 1 w 15"/>
                  <a:gd name="T13" fmla="*/ 22 h 34"/>
                  <a:gd name="T14" fmla="*/ 10 w 15"/>
                  <a:gd name="T15" fmla="*/ 0 h 34"/>
                  <a:gd name="T16" fmla="*/ 12 w 15"/>
                  <a:gd name="T17" fmla="*/ 3 h 34"/>
                  <a:gd name="T18" fmla="*/ 13 w 15"/>
                  <a:gd name="T19" fmla="*/ 5 h 34"/>
                  <a:gd name="T20" fmla="*/ 10 w 15"/>
                  <a:gd name="T21" fmla="*/ 19 h 34"/>
                  <a:gd name="T22" fmla="*/ 13 w 15"/>
                  <a:gd name="T23"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4">
                    <a:moveTo>
                      <a:pt x="13" y="22"/>
                    </a:moveTo>
                    <a:cubicBezTo>
                      <a:pt x="11" y="23"/>
                      <a:pt x="11" y="19"/>
                      <a:pt x="8" y="29"/>
                    </a:cubicBezTo>
                    <a:cubicBezTo>
                      <a:pt x="8" y="25"/>
                      <a:pt x="7" y="24"/>
                      <a:pt x="11" y="9"/>
                    </a:cubicBezTo>
                    <a:cubicBezTo>
                      <a:pt x="8" y="18"/>
                      <a:pt x="9" y="13"/>
                      <a:pt x="7" y="14"/>
                    </a:cubicBezTo>
                    <a:cubicBezTo>
                      <a:pt x="6" y="24"/>
                      <a:pt x="6" y="19"/>
                      <a:pt x="1" y="34"/>
                    </a:cubicBezTo>
                    <a:cubicBezTo>
                      <a:pt x="0" y="32"/>
                      <a:pt x="2" y="29"/>
                      <a:pt x="5" y="21"/>
                    </a:cubicBezTo>
                    <a:cubicBezTo>
                      <a:pt x="2" y="23"/>
                      <a:pt x="3" y="23"/>
                      <a:pt x="1" y="22"/>
                    </a:cubicBezTo>
                    <a:cubicBezTo>
                      <a:pt x="4" y="12"/>
                      <a:pt x="6" y="15"/>
                      <a:pt x="10" y="0"/>
                    </a:cubicBezTo>
                    <a:cubicBezTo>
                      <a:pt x="9" y="3"/>
                      <a:pt x="7" y="19"/>
                      <a:pt x="12" y="3"/>
                    </a:cubicBezTo>
                    <a:cubicBezTo>
                      <a:pt x="11" y="6"/>
                      <a:pt x="12" y="7"/>
                      <a:pt x="13" y="5"/>
                    </a:cubicBezTo>
                    <a:cubicBezTo>
                      <a:pt x="11" y="13"/>
                      <a:pt x="10" y="18"/>
                      <a:pt x="10" y="19"/>
                    </a:cubicBezTo>
                    <a:cubicBezTo>
                      <a:pt x="13" y="12"/>
                      <a:pt x="15" y="9"/>
                      <a:pt x="1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3" name="Freeform 6378">
                <a:extLst>
                  <a:ext uri="{FF2B5EF4-FFF2-40B4-BE49-F238E27FC236}">
                    <a16:creationId xmlns:a16="http://schemas.microsoft.com/office/drawing/2014/main" id="{44C56719-31F9-483A-B6EE-41FA4CAB2FE6}"/>
                  </a:ext>
                </a:extLst>
              </p:cNvPr>
              <p:cNvSpPr>
                <a:spLocks/>
              </p:cNvSpPr>
              <p:nvPr/>
            </p:nvSpPr>
            <p:spPr bwMode="auto">
              <a:xfrm>
                <a:off x="2596" y="2490"/>
                <a:ext cx="8" cy="8"/>
              </a:xfrm>
              <a:custGeom>
                <a:avLst/>
                <a:gdLst>
                  <a:gd name="T0" fmla="*/ 9 w 13"/>
                  <a:gd name="T1" fmla="*/ 5 h 14"/>
                  <a:gd name="T2" fmla="*/ 9 w 13"/>
                  <a:gd name="T3" fmla="*/ 2 h 14"/>
                  <a:gd name="T4" fmla="*/ 9 w 13"/>
                  <a:gd name="T5" fmla="*/ 5 h 14"/>
                </a:gdLst>
                <a:ahLst/>
                <a:cxnLst>
                  <a:cxn ang="0">
                    <a:pos x="T0" y="T1"/>
                  </a:cxn>
                  <a:cxn ang="0">
                    <a:pos x="T2" y="T3"/>
                  </a:cxn>
                  <a:cxn ang="0">
                    <a:pos x="T4" y="T5"/>
                  </a:cxn>
                </a:cxnLst>
                <a:rect l="0" t="0" r="r" b="b"/>
                <a:pathLst>
                  <a:path w="13" h="14">
                    <a:moveTo>
                      <a:pt x="9" y="5"/>
                    </a:moveTo>
                    <a:cubicBezTo>
                      <a:pt x="0" y="14"/>
                      <a:pt x="2" y="7"/>
                      <a:pt x="9" y="2"/>
                    </a:cubicBezTo>
                    <a:cubicBezTo>
                      <a:pt x="13" y="0"/>
                      <a:pt x="7" y="6"/>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4" name="Freeform 6379">
                <a:extLst>
                  <a:ext uri="{FF2B5EF4-FFF2-40B4-BE49-F238E27FC236}">
                    <a16:creationId xmlns:a16="http://schemas.microsoft.com/office/drawing/2014/main" id="{3ECAF736-88ED-40EF-BD6C-08804AC9C16A}"/>
                  </a:ext>
                </a:extLst>
              </p:cNvPr>
              <p:cNvSpPr>
                <a:spLocks/>
              </p:cNvSpPr>
              <p:nvPr/>
            </p:nvSpPr>
            <p:spPr bwMode="auto">
              <a:xfrm>
                <a:off x="2326" y="2615"/>
                <a:ext cx="11" cy="3"/>
              </a:xfrm>
              <a:custGeom>
                <a:avLst/>
                <a:gdLst>
                  <a:gd name="T0" fmla="*/ 9 w 18"/>
                  <a:gd name="T1" fmla="*/ 3 h 5"/>
                  <a:gd name="T2" fmla="*/ 0 w 18"/>
                  <a:gd name="T3" fmla="*/ 3 h 5"/>
                  <a:gd name="T4" fmla="*/ 9 w 18"/>
                  <a:gd name="T5" fmla="*/ 3 h 5"/>
                </a:gdLst>
                <a:ahLst/>
                <a:cxnLst>
                  <a:cxn ang="0">
                    <a:pos x="T0" y="T1"/>
                  </a:cxn>
                  <a:cxn ang="0">
                    <a:pos x="T2" y="T3"/>
                  </a:cxn>
                  <a:cxn ang="0">
                    <a:pos x="T4" y="T5"/>
                  </a:cxn>
                </a:cxnLst>
                <a:rect l="0" t="0" r="r" b="b"/>
                <a:pathLst>
                  <a:path w="18" h="5">
                    <a:moveTo>
                      <a:pt x="9" y="3"/>
                    </a:moveTo>
                    <a:cubicBezTo>
                      <a:pt x="0" y="5"/>
                      <a:pt x="10" y="1"/>
                      <a:pt x="0" y="3"/>
                    </a:cubicBezTo>
                    <a:cubicBezTo>
                      <a:pt x="8" y="0"/>
                      <a:pt x="18" y="2"/>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5" name="Freeform 6380">
                <a:extLst>
                  <a:ext uri="{FF2B5EF4-FFF2-40B4-BE49-F238E27FC236}">
                    <a16:creationId xmlns:a16="http://schemas.microsoft.com/office/drawing/2014/main" id="{7EFD3F06-5290-4650-A2A2-8FC0A643A1EE}"/>
                  </a:ext>
                </a:extLst>
              </p:cNvPr>
              <p:cNvSpPr>
                <a:spLocks/>
              </p:cNvSpPr>
              <p:nvPr/>
            </p:nvSpPr>
            <p:spPr bwMode="auto">
              <a:xfrm>
                <a:off x="2488" y="1688"/>
                <a:ext cx="14" cy="8"/>
              </a:xfrm>
              <a:custGeom>
                <a:avLst/>
                <a:gdLst>
                  <a:gd name="T0" fmla="*/ 0 w 25"/>
                  <a:gd name="T1" fmla="*/ 0 h 14"/>
                  <a:gd name="T2" fmla="*/ 25 w 25"/>
                  <a:gd name="T3" fmla="*/ 14 h 14"/>
                  <a:gd name="T4" fmla="*/ 0 w 25"/>
                  <a:gd name="T5" fmla="*/ 0 h 14"/>
                </a:gdLst>
                <a:ahLst/>
                <a:cxnLst>
                  <a:cxn ang="0">
                    <a:pos x="T0" y="T1"/>
                  </a:cxn>
                  <a:cxn ang="0">
                    <a:pos x="T2" y="T3"/>
                  </a:cxn>
                  <a:cxn ang="0">
                    <a:pos x="T4" y="T5"/>
                  </a:cxn>
                </a:cxnLst>
                <a:rect l="0" t="0" r="r" b="b"/>
                <a:pathLst>
                  <a:path w="25" h="14">
                    <a:moveTo>
                      <a:pt x="0" y="0"/>
                    </a:moveTo>
                    <a:cubicBezTo>
                      <a:pt x="9" y="5"/>
                      <a:pt x="24" y="10"/>
                      <a:pt x="25" y="14"/>
                    </a:cubicBezTo>
                    <a:cubicBezTo>
                      <a:pt x="18" y="9"/>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6" name="Freeform 6381">
                <a:extLst>
                  <a:ext uri="{FF2B5EF4-FFF2-40B4-BE49-F238E27FC236}">
                    <a16:creationId xmlns:a16="http://schemas.microsoft.com/office/drawing/2014/main" id="{DE288480-C8D3-4188-B7EB-B3E2D9092AAE}"/>
                  </a:ext>
                </a:extLst>
              </p:cNvPr>
              <p:cNvSpPr>
                <a:spLocks/>
              </p:cNvSpPr>
              <p:nvPr/>
            </p:nvSpPr>
            <p:spPr bwMode="auto">
              <a:xfrm>
                <a:off x="2764" y="2091"/>
                <a:ext cx="3" cy="18"/>
              </a:xfrm>
              <a:custGeom>
                <a:avLst/>
                <a:gdLst>
                  <a:gd name="T0" fmla="*/ 2 w 4"/>
                  <a:gd name="T1" fmla="*/ 0 h 33"/>
                  <a:gd name="T2" fmla="*/ 3 w 4"/>
                  <a:gd name="T3" fmla="*/ 33 h 33"/>
                  <a:gd name="T4" fmla="*/ 2 w 4"/>
                  <a:gd name="T5" fmla="*/ 21 h 33"/>
                  <a:gd name="T6" fmla="*/ 1 w 4"/>
                  <a:gd name="T7" fmla="*/ 9 h 33"/>
                  <a:gd name="T8" fmla="*/ 2 w 4"/>
                  <a:gd name="T9" fmla="*/ 0 h 33"/>
                </a:gdLst>
                <a:ahLst/>
                <a:cxnLst>
                  <a:cxn ang="0">
                    <a:pos x="T0" y="T1"/>
                  </a:cxn>
                  <a:cxn ang="0">
                    <a:pos x="T2" y="T3"/>
                  </a:cxn>
                  <a:cxn ang="0">
                    <a:pos x="T4" y="T5"/>
                  </a:cxn>
                  <a:cxn ang="0">
                    <a:pos x="T6" y="T7"/>
                  </a:cxn>
                  <a:cxn ang="0">
                    <a:pos x="T8" y="T9"/>
                  </a:cxn>
                </a:cxnLst>
                <a:rect l="0" t="0" r="r" b="b"/>
                <a:pathLst>
                  <a:path w="4" h="33">
                    <a:moveTo>
                      <a:pt x="2" y="0"/>
                    </a:moveTo>
                    <a:cubicBezTo>
                      <a:pt x="0" y="7"/>
                      <a:pt x="4" y="20"/>
                      <a:pt x="3" y="33"/>
                    </a:cubicBezTo>
                    <a:cubicBezTo>
                      <a:pt x="2" y="32"/>
                      <a:pt x="2" y="26"/>
                      <a:pt x="2" y="21"/>
                    </a:cubicBezTo>
                    <a:cubicBezTo>
                      <a:pt x="1" y="15"/>
                      <a:pt x="1" y="9"/>
                      <a:pt x="1" y="9"/>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7" name="Freeform 6382">
                <a:extLst>
                  <a:ext uri="{FF2B5EF4-FFF2-40B4-BE49-F238E27FC236}">
                    <a16:creationId xmlns:a16="http://schemas.microsoft.com/office/drawing/2014/main" id="{F091CDB0-0589-43B7-9588-4D8DF4E586B9}"/>
                  </a:ext>
                </a:extLst>
              </p:cNvPr>
              <p:cNvSpPr>
                <a:spLocks/>
              </p:cNvSpPr>
              <p:nvPr/>
            </p:nvSpPr>
            <p:spPr bwMode="auto">
              <a:xfrm>
                <a:off x="2727" y="2304"/>
                <a:ext cx="5" cy="12"/>
              </a:xfrm>
              <a:custGeom>
                <a:avLst/>
                <a:gdLst>
                  <a:gd name="T0" fmla="*/ 9 w 9"/>
                  <a:gd name="T1" fmla="*/ 3 h 20"/>
                  <a:gd name="T2" fmla="*/ 1 w 9"/>
                  <a:gd name="T3" fmla="*/ 20 h 20"/>
                  <a:gd name="T4" fmla="*/ 9 w 9"/>
                  <a:gd name="T5" fmla="*/ 0 h 20"/>
                  <a:gd name="T6" fmla="*/ 9 w 9"/>
                  <a:gd name="T7" fmla="*/ 3 h 20"/>
                </a:gdLst>
                <a:ahLst/>
                <a:cxnLst>
                  <a:cxn ang="0">
                    <a:pos x="T0" y="T1"/>
                  </a:cxn>
                  <a:cxn ang="0">
                    <a:pos x="T2" y="T3"/>
                  </a:cxn>
                  <a:cxn ang="0">
                    <a:pos x="T4" y="T5"/>
                  </a:cxn>
                  <a:cxn ang="0">
                    <a:pos x="T6" y="T7"/>
                  </a:cxn>
                </a:cxnLst>
                <a:rect l="0" t="0" r="r" b="b"/>
                <a:pathLst>
                  <a:path w="9" h="20">
                    <a:moveTo>
                      <a:pt x="9" y="3"/>
                    </a:moveTo>
                    <a:cubicBezTo>
                      <a:pt x="6" y="11"/>
                      <a:pt x="5" y="10"/>
                      <a:pt x="1" y="20"/>
                    </a:cubicBezTo>
                    <a:cubicBezTo>
                      <a:pt x="0" y="20"/>
                      <a:pt x="5" y="9"/>
                      <a:pt x="9" y="0"/>
                    </a:cubicBezTo>
                    <a:cubicBezTo>
                      <a:pt x="8" y="1"/>
                      <a:pt x="8"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8" name="Freeform 6383">
                <a:extLst>
                  <a:ext uri="{FF2B5EF4-FFF2-40B4-BE49-F238E27FC236}">
                    <a16:creationId xmlns:a16="http://schemas.microsoft.com/office/drawing/2014/main" id="{72038551-02BC-4F11-B35C-64B16250D50E}"/>
                  </a:ext>
                </a:extLst>
              </p:cNvPr>
              <p:cNvSpPr>
                <a:spLocks/>
              </p:cNvSpPr>
              <p:nvPr/>
            </p:nvSpPr>
            <p:spPr bwMode="auto">
              <a:xfrm>
                <a:off x="2721" y="2318"/>
                <a:ext cx="5" cy="11"/>
              </a:xfrm>
              <a:custGeom>
                <a:avLst/>
                <a:gdLst>
                  <a:gd name="T0" fmla="*/ 2 w 9"/>
                  <a:gd name="T1" fmla="*/ 20 h 20"/>
                  <a:gd name="T2" fmla="*/ 9 w 9"/>
                  <a:gd name="T3" fmla="*/ 0 h 20"/>
                  <a:gd name="T4" fmla="*/ 2 w 9"/>
                  <a:gd name="T5" fmla="*/ 20 h 20"/>
                </a:gdLst>
                <a:ahLst/>
                <a:cxnLst>
                  <a:cxn ang="0">
                    <a:pos x="T0" y="T1"/>
                  </a:cxn>
                  <a:cxn ang="0">
                    <a:pos x="T2" y="T3"/>
                  </a:cxn>
                  <a:cxn ang="0">
                    <a:pos x="T4" y="T5"/>
                  </a:cxn>
                </a:cxnLst>
                <a:rect l="0" t="0" r="r" b="b"/>
                <a:pathLst>
                  <a:path w="9" h="20">
                    <a:moveTo>
                      <a:pt x="2" y="20"/>
                    </a:moveTo>
                    <a:cubicBezTo>
                      <a:pt x="0" y="19"/>
                      <a:pt x="6" y="8"/>
                      <a:pt x="9" y="0"/>
                    </a:cubicBezTo>
                    <a:cubicBezTo>
                      <a:pt x="8" y="4"/>
                      <a:pt x="6" y="11"/>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9" name="Freeform 6384">
                <a:extLst>
                  <a:ext uri="{FF2B5EF4-FFF2-40B4-BE49-F238E27FC236}">
                    <a16:creationId xmlns:a16="http://schemas.microsoft.com/office/drawing/2014/main" id="{5257BBD3-3361-4D8A-9BFE-7B3C00EC9343}"/>
                  </a:ext>
                </a:extLst>
              </p:cNvPr>
              <p:cNvSpPr>
                <a:spLocks/>
              </p:cNvSpPr>
              <p:nvPr/>
            </p:nvSpPr>
            <p:spPr bwMode="auto">
              <a:xfrm>
                <a:off x="2648" y="2428"/>
                <a:ext cx="13" cy="13"/>
              </a:xfrm>
              <a:custGeom>
                <a:avLst/>
                <a:gdLst>
                  <a:gd name="T0" fmla="*/ 19 w 22"/>
                  <a:gd name="T1" fmla="*/ 6 h 22"/>
                  <a:gd name="T2" fmla="*/ 10 w 22"/>
                  <a:gd name="T3" fmla="*/ 17 h 22"/>
                  <a:gd name="T4" fmla="*/ 11 w 22"/>
                  <a:gd name="T5" fmla="*/ 8 h 22"/>
                  <a:gd name="T6" fmla="*/ 18 w 22"/>
                  <a:gd name="T7" fmla="*/ 2 h 22"/>
                  <a:gd name="T8" fmla="*/ 19 w 22"/>
                  <a:gd name="T9" fmla="*/ 6 h 22"/>
                </a:gdLst>
                <a:ahLst/>
                <a:cxnLst>
                  <a:cxn ang="0">
                    <a:pos x="T0" y="T1"/>
                  </a:cxn>
                  <a:cxn ang="0">
                    <a:pos x="T2" y="T3"/>
                  </a:cxn>
                  <a:cxn ang="0">
                    <a:pos x="T4" y="T5"/>
                  </a:cxn>
                  <a:cxn ang="0">
                    <a:pos x="T6" y="T7"/>
                  </a:cxn>
                  <a:cxn ang="0">
                    <a:pos x="T8" y="T9"/>
                  </a:cxn>
                </a:cxnLst>
                <a:rect l="0" t="0" r="r" b="b"/>
                <a:pathLst>
                  <a:path w="22" h="22">
                    <a:moveTo>
                      <a:pt x="19" y="6"/>
                    </a:moveTo>
                    <a:cubicBezTo>
                      <a:pt x="16" y="9"/>
                      <a:pt x="13" y="13"/>
                      <a:pt x="10" y="17"/>
                    </a:cubicBezTo>
                    <a:cubicBezTo>
                      <a:pt x="13" y="10"/>
                      <a:pt x="0" y="22"/>
                      <a:pt x="11" y="8"/>
                    </a:cubicBezTo>
                    <a:cubicBezTo>
                      <a:pt x="10" y="13"/>
                      <a:pt x="12" y="8"/>
                      <a:pt x="18" y="2"/>
                    </a:cubicBezTo>
                    <a:cubicBezTo>
                      <a:pt x="22" y="0"/>
                      <a:pt x="16" y="7"/>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0" name="Freeform 6385">
                <a:extLst>
                  <a:ext uri="{FF2B5EF4-FFF2-40B4-BE49-F238E27FC236}">
                    <a16:creationId xmlns:a16="http://schemas.microsoft.com/office/drawing/2014/main" id="{79F90321-EE0A-4412-8111-134C63748844}"/>
                  </a:ext>
                </a:extLst>
              </p:cNvPr>
              <p:cNvSpPr>
                <a:spLocks/>
              </p:cNvSpPr>
              <p:nvPr/>
            </p:nvSpPr>
            <p:spPr bwMode="auto">
              <a:xfrm>
                <a:off x="2267" y="1646"/>
                <a:ext cx="43" cy="4"/>
              </a:xfrm>
              <a:custGeom>
                <a:avLst/>
                <a:gdLst>
                  <a:gd name="T0" fmla="*/ 8 w 75"/>
                  <a:gd name="T1" fmla="*/ 6 h 6"/>
                  <a:gd name="T2" fmla="*/ 15 w 75"/>
                  <a:gd name="T3" fmla="*/ 2 h 6"/>
                  <a:gd name="T4" fmla="*/ 27 w 75"/>
                  <a:gd name="T5" fmla="*/ 4 h 6"/>
                  <a:gd name="T6" fmla="*/ 40 w 75"/>
                  <a:gd name="T7" fmla="*/ 2 h 6"/>
                  <a:gd name="T8" fmla="*/ 29 w 75"/>
                  <a:gd name="T9" fmla="*/ 2 h 6"/>
                  <a:gd name="T10" fmla="*/ 35 w 75"/>
                  <a:gd name="T11" fmla="*/ 1 h 6"/>
                  <a:gd name="T12" fmla="*/ 46 w 75"/>
                  <a:gd name="T13" fmla="*/ 0 h 6"/>
                  <a:gd name="T14" fmla="*/ 50 w 75"/>
                  <a:gd name="T15" fmla="*/ 2 h 6"/>
                  <a:gd name="T16" fmla="*/ 69 w 75"/>
                  <a:gd name="T17" fmla="*/ 1 h 6"/>
                  <a:gd name="T18" fmla="*/ 54 w 75"/>
                  <a:gd name="T19" fmla="*/ 2 h 6"/>
                  <a:gd name="T20" fmla="*/ 72 w 75"/>
                  <a:gd name="T21" fmla="*/ 4 h 6"/>
                  <a:gd name="T22" fmla="*/ 58 w 75"/>
                  <a:gd name="T23" fmla="*/ 3 h 6"/>
                  <a:gd name="T24" fmla="*/ 45 w 75"/>
                  <a:gd name="T25" fmla="*/ 5 h 6"/>
                  <a:gd name="T26" fmla="*/ 8 w 75"/>
                  <a:gd name="T2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6">
                    <a:moveTo>
                      <a:pt x="8" y="6"/>
                    </a:moveTo>
                    <a:cubicBezTo>
                      <a:pt x="2" y="5"/>
                      <a:pt x="0" y="2"/>
                      <a:pt x="15" y="2"/>
                    </a:cubicBezTo>
                    <a:cubicBezTo>
                      <a:pt x="11" y="3"/>
                      <a:pt x="17" y="4"/>
                      <a:pt x="27" y="4"/>
                    </a:cubicBezTo>
                    <a:cubicBezTo>
                      <a:pt x="38" y="4"/>
                      <a:pt x="34" y="3"/>
                      <a:pt x="40" y="2"/>
                    </a:cubicBezTo>
                    <a:cubicBezTo>
                      <a:pt x="39" y="2"/>
                      <a:pt x="30" y="2"/>
                      <a:pt x="29" y="2"/>
                    </a:cubicBezTo>
                    <a:cubicBezTo>
                      <a:pt x="26" y="1"/>
                      <a:pt x="30" y="1"/>
                      <a:pt x="35" y="1"/>
                    </a:cubicBezTo>
                    <a:cubicBezTo>
                      <a:pt x="39" y="1"/>
                      <a:pt x="45" y="1"/>
                      <a:pt x="46" y="0"/>
                    </a:cubicBezTo>
                    <a:cubicBezTo>
                      <a:pt x="50" y="0"/>
                      <a:pt x="49" y="1"/>
                      <a:pt x="50" y="2"/>
                    </a:cubicBezTo>
                    <a:cubicBezTo>
                      <a:pt x="63" y="2"/>
                      <a:pt x="54" y="0"/>
                      <a:pt x="69" y="1"/>
                    </a:cubicBezTo>
                    <a:cubicBezTo>
                      <a:pt x="67" y="2"/>
                      <a:pt x="64" y="2"/>
                      <a:pt x="54" y="2"/>
                    </a:cubicBezTo>
                    <a:cubicBezTo>
                      <a:pt x="57" y="3"/>
                      <a:pt x="75" y="2"/>
                      <a:pt x="72" y="4"/>
                    </a:cubicBezTo>
                    <a:cubicBezTo>
                      <a:pt x="66" y="5"/>
                      <a:pt x="61" y="4"/>
                      <a:pt x="58" y="3"/>
                    </a:cubicBezTo>
                    <a:cubicBezTo>
                      <a:pt x="53" y="4"/>
                      <a:pt x="50" y="5"/>
                      <a:pt x="45" y="5"/>
                    </a:cubicBezTo>
                    <a:cubicBezTo>
                      <a:pt x="39" y="4"/>
                      <a:pt x="27" y="5"/>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1" name="Freeform 6386">
                <a:extLst>
                  <a:ext uri="{FF2B5EF4-FFF2-40B4-BE49-F238E27FC236}">
                    <a16:creationId xmlns:a16="http://schemas.microsoft.com/office/drawing/2014/main" id="{8A622B52-49D8-45E6-8200-43435202B848}"/>
                  </a:ext>
                </a:extLst>
              </p:cNvPr>
              <p:cNvSpPr>
                <a:spLocks/>
              </p:cNvSpPr>
              <p:nvPr/>
            </p:nvSpPr>
            <p:spPr bwMode="auto">
              <a:xfrm>
                <a:off x="2634" y="1792"/>
                <a:ext cx="5" cy="6"/>
              </a:xfrm>
              <a:custGeom>
                <a:avLst/>
                <a:gdLst>
                  <a:gd name="T0" fmla="*/ 0 w 9"/>
                  <a:gd name="T1" fmla="*/ 0 h 10"/>
                  <a:gd name="T2" fmla="*/ 9 w 9"/>
                  <a:gd name="T3" fmla="*/ 10 h 10"/>
                  <a:gd name="T4" fmla="*/ 7 w 9"/>
                  <a:gd name="T5" fmla="*/ 9 h 10"/>
                  <a:gd name="T6" fmla="*/ 0 w 9"/>
                  <a:gd name="T7" fmla="*/ 0 h 10"/>
                </a:gdLst>
                <a:ahLst/>
                <a:cxnLst>
                  <a:cxn ang="0">
                    <a:pos x="T0" y="T1"/>
                  </a:cxn>
                  <a:cxn ang="0">
                    <a:pos x="T2" y="T3"/>
                  </a:cxn>
                  <a:cxn ang="0">
                    <a:pos x="T4" y="T5"/>
                  </a:cxn>
                  <a:cxn ang="0">
                    <a:pos x="T6" y="T7"/>
                  </a:cxn>
                </a:cxnLst>
                <a:rect l="0" t="0" r="r" b="b"/>
                <a:pathLst>
                  <a:path w="9" h="10">
                    <a:moveTo>
                      <a:pt x="0" y="0"/>
                    </a:moveTo>
                    <a:cubicBezTo>
                      <a:pt x="5" y="5"/>
                      <a:pt x="6" y="7"/>
                      <a:pt x="9" y="10"/>
                    </a:cubicBezTo>
                    <a:cubicBezTo>
                      <a:pt x="8" y="9"/>
                      <a:pt x="7" y="9"/>
                      <a:pt x="7" y="9"/>
                    </a:cubicBezTo>
                    <a:cubicBezTo>
                      <a:pt x="0" y="3"/>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2" name="Freeform 6387">
                <a:extLst>
                  <a:ext uri="{FF2B5EF4-FFF2-40B4-BE49-F238E27FC236}">
                    <a16:creationId xmlns:a16="http://schemas.microsoft.com/office/drawing/2014/main" id="{39623387-51F8-4E9A-B9D7-9079030F4CB8}"/>
                  </a:ext>
                </a:extLst>
              </p:cNvPr>
              <p:cNvSpPr>
                <a:spLocks/>
              </p:cNvSpPr>
              <p:nvPr/>
            </p:nvSpPr>
            <p:spPr bwMode="auto">
              <a:xfrm>
                <a:off x="2631" y="2457"/>
                <a:ext cx="5" cy="4"/>
              </a:xfrm>
              <a:custGeom>
                <a:avLst/>
                <a:gdLst>
                  <a:gd name="T0" fmla="*/ 10 w 10"/>
                  <a:gd name="T1" fmla="*/ 0 h 8"/>
                  <a:gd name="T2" fmla="*/ 3 w 10"/>
                  <a:gd name="T3" fmla="*/ 8 h 8"/>
                  <a:gd name="T4" fmla="*/ 8 w 10"/>
                  <a:gd name="T5" fmla="*/ 0 h 8"/>
                  <a:gd name="T6" fmla="*/ 10 w 10"/>
                  <a:gd name="T7" fmla="*/ 0 h 8"/>
                </a:gdLst>
                <a:ahLst/>
                <a:cxnLst>
                  <a:cxn ang="0">
                    <a:pos x="T0" y="T1"/>
                  </a:cxn>
                  <a:cxn ang="0">
                    <a:pos x="T2" y="T3"/>
                  </a:cxn>
                  <a:cxn ang="0">
                    <a:pos x="T4" y="T5"/>
                  </a:cxn>
                  <a:cxn ang="0">
                    <a:pos x="T6" y="T7"/>
                  </a:cxn>
                </a:cxnLst>
                <a:rect l="0" t="0" r="r" b="b"/>
                <a:pathLst>
                  <a:path w="10" h="8">
                    <a:moveTo>
                      <a:pt x="10" y="0"/>
                    </a:moveTo>
                    <a:cubicBezTo>
                      <a:pt x="3" y="8"/>
                      <a:pt x="3" y="8"/>
                      <a:pt x="3" y="8"/>
                    </a:cubicBezTo>
                    <a:cubicBezTo>
                      <a:pt x="4" y="6"/>
                      <a:pt x="0" y="8"/>
                      <a:pt x="8" y="0"/>
                    </a:cubicBezTo>
                    <a:cubicBezTo>
                      <a:pt x="4" y="5"/>
                      <a:pt x="9"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3" name="Freeform 6388">
                <a:extLst>
                  <a:ext uri="{FF2B5EF4-FFF2-40B4-BE49-F238E27FC236}">
                    <a16:creationId xmlns:a16="http://schemas.microsoft.com/office/drawing/2014/main" id="{A5C42638-2595-4DCB-A5A2-14238D18F21F}"/>
                  </a:ext>
                </a:extLst>
              </p:cNvPr>
              <p:cNvSpPr>
                <a:spLocks/>
              </p:cNvSpPr>
              <p:nvPr/>
            </p:nvSpPr>
            <p:spPr bwMode="auto">
              <a:xfrm>
                <a:off x="2589" y="2493"/>
                <a:ext cx="10" cy="9"/>
              </a:xfrm>
              <a:custGeom>
                <a:avLst/>
                <a:gdLst>
                  <a:gd name="T0" fmla="*/ 0 w 18"/>
                  <a:gd name="T1" fmla="*/ 15 h 15"/>
                  <a:gd name="T2" fmla="*/ 14 w 18"/>
                  <a:gd name="T3" fmla="*/ 0 h 15"/>
                  <a:gd name="T4" fmla="*/ 0 w 18"/>
                  <a:gd name="T5" fmla="*/ 15 h 15"/>
                </a:gdLst>
                <a:ahLst/>
                <a:cxnLst>
                  <a:cxn ang="0">
                    <a:pos x="T0" y="T1"/>
                  </a:cxn>
                  <a:cxn ang="0">
                    <a:pos x="T2" y="T3"/>
                  </a:cxn>
                  <a:cxn ang="0">
                    <a:pos x="T4" y="T5"/>
                  </a:cxn>
                </a:cxnLst>
                <a:rect l="0" t="0" r="r" b="b"/>
                <a:pathLst>
                  <a:path w="18" h="15">
                    <a:moveTo>
                      <a:pt x="0" y="15"/>
                    </a:moveTo>
                    <a:cubicBezTo>
                      <a:pt x="4" y="11"/>
                      <a:pt x="5" y="8"/>
                      <a:pt x="14" y="0"/>
                    </a:cubicBezTo>
                    <a:cubicBezTo>
                      <a:pt x="18" y="0"/>
                      <a:pt x="13" y="5"/>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4" name="Freeform 6389">
                <a:extLst>
                  <a:ext uri="{FF2B5EF4-FFF2-40B4-BE49-F238E27FC236}">
                    <a16:creationId xmlns:a16="http://schemas.microsoft.com/office/drawing/2014/main" id="{349EC698-87D8-4D45-909E-7B27CB623242}"/>
                  </a:ext>
                </a:extLst>
              </p:cNvPr>
              <p:cNvSpPr>
                <a:spLocks/>
              </p:cNvSpPr>
              <p:nvPr/>
            </p:nvSpPr>
            <p:spPr bwMode="auto">
              <a:xfrm>
                <a:off x="2464" y="2575"/>
                <a:ext cx="8" cy="3"/>
              </a:xfrm>
              <a:custGeom>
                <a:avLst/>
                <a:gdLst>
                  <a:gd name="T0" fmla="*/ 10 w 14"/>
                  <a:gd name="T1" fmla="*/ 3 h 6"/>
                  <a:gd name="T2" fmla="*/ 0 w 14"/>
                  <a:gd name="T3" fmla="*/ 5 h 6"/>
                  <a:gd name="T4" fmla="*/ 10 w 14"/>
                  <a:gd name="T5" fmla="*/ 3 h 6"/>
                </a:gdLst>
                <a:ahLst/>
                <a:cxnLst>
                  <a:cxn ang="0">
                    <a:pos x="T0" y="T1"/>
                  </a:cxn>
                  <a:cxn ang="0">
                    <a:pos x="T2" y="T3"/>
                  </a:cxn>
                  <a:cxn ang="0">
                    <a:pos x="T4" y="T5"/>
                  </a:cxn>
                </a:cxnLst>
                <a:rect l="0" t="0" r="r" b="b"/>
                <a:pathLst>
                  <a:path w="14" h="6">
                    <a:moveTo>
                      <a:pt x="10" y="3"/>
                    </a:moveTo>
                    <a:cubicBezTo>
                      <a:pt x="4" y="6"/>
                      <a:pt x="1" y="6"/>
                      <a:pt x="0" y="5"/>
                    </a:cubicBezTo>
                    <a:cubicBezTo>
                      <a:pt x="10" y="0"/>
                      <a:pt x="14" y="1"/>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5" name="Freeform 6390">
                <a:extLst>
                  <a:ext uri="{FF2B5EF4-FFF2-40B4-BE49-F238E27FC236}">
                    <a16:creationId xmlns:a16="http://schemas.microsoft.com/office/drawing/2014/main" id="{6F624762-C454-44CD-A256-CE93D3875BA3}"/>
                  </a:ext>
                </a:extLst>
              </p:cNvPr>
              <p:cNvSpPr>
                <a:spLocks/>
              </p:cNvSpPr>
              <p:nvPr/>
            </p:nvSpPr>
            <p:spPr bwMode="auto">
              <a:xfrm>
                <a:off x="2710" y="2341"/>
                <a:ext cx="4" cy="9"/>
              </a:xfrm>
              <a:custGeom>
                <a:avLst/>
                <a:gdLst>
                  <a:gd name="T0" fmla="*/ 6 w 7"/>
                  <a:gd name="T1" fmla="*/ 5 h 15"/>
                  <a:gd name="T2" fmla="*/ 1 w 7"/>
                  <a:gd name="T3" fmla="*/ 8 h 15"/>
                  <a:gd name="T4" fmla="*/ 6 w 7"/>
                  <a:gd name="T5" fmla="*/ 5 h 15"/>
                </a:gdLst>
                <a:ahLst/>
                <a:cxnLst>
                  <a:cxn ang="0">
                    <a:pos x="T0" y="T1"/>
                  </a:cxn>
                  <a:cxn ang="0">
                    <a:pos x="T2" y="T3"/>
                  </a:cxn>
                  <a:cxn ang="0">
                    <a:pos x="T4" y="T5"/>
                  </a:cxn>
                </a:cxnLst>
                <a:rect l="0" t="0" r="r" b="b"/>
                <a:pathLst>
                  <a:path w="7" h="15">
                    <a:moveTo>
                      <a:pt x="6" y="5"/>
                    </a:moveTo>
                    <a:cubicBezTo>
                      <a:pt x="0" y="15"/>
                      <a:pt x="2" y="9"/>
                      <a:pt x="1" y="8"/>
                    </a:cubicBezTo>
                    <a:cubicBezTo>
                      <a:pt x="6" y="0"/>
                      <a:pt x="7"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6" name="Freeform 6391">
                <a:extLst>
                  <a:ext uri="{FF2B5EF4-FFF2-40B4-BE49-F238E27FC236}">
                    <a16:creationId xmlns:a16="http://schemas.microsoft.com/office/drawing/2014/main" id="{E4F70958-5B7F-4DC8-920A-345D054F4F9B}"/>
                  </a:ext>
                </a:extLst>
              </p:cNvPr>
              <p:cNvSpPr>
                <a:spLocks/>
              </p:cNvSpPr>
              <p:nvPr/>
            </p:nvSpPr>
            <p:spPr bwMode="auto">
              <a:xfrm>
                <a:off x="2466" y="2571"/>
                <a:ext cx="12" cy="5"/>
              </a:xfrm>
              <a:custGeom>
                <a:avLst/>
                <a:gdLst>
                  <a:gd name="T0" fmla="*/ 19 w 21"/>
                  <a:gd name="T1" fmla="*/ 3 h 8"/>
                  <a:gd name="T2" fmla="*/ 5 w 21"/>
                  <a:gd name="T3" fmla="*/ 5 h 8"/>
                  <a:gd name="T4" fmla="*/ 19 w 21"/>
                  <a:gd name="T5" fmla="*/ 3 h 8"/>
                </a:gdLst>
                <a:ahLst/>
                <a:cxnLst>
                  <a:cxn ang="0">
                    <a:pos x="T0" y="T1"/>
                  </a:cxn>
                  <a:cxn ang="0">
                    <a:pos x="T2" y="T3"/>
                  </a:cxn>
                  <a:cxn ang="0">
                    <a:pos x="T4" y="T5"/>
                  </a:cxn>
                </a:cxnLst>
                <a:rect l="0" t="0" r="r" b="b"/>
                <a:pathLst>
                  <a:path w="21" h="8">
                    <a:moveTo>
                      <a:pt x="19" y="3"/>
                    </a:moveTo>
                    <a:cubicBezTo>
                      <a:pt x="15" y="3"/>
                      <a:pt x="0" y="8"/>
                      <a:pt x="5" y="5"/>
                    </a:cubicBezTo>
                    <a:cubicBezTo>
                      <a:pt x="17" y="0"/>
                      <a:pt x="21" y="1"/>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7" name="Freeform 6392">
                <a:extLst>
                  <a:ext uri="{FF2B5EF4-FFF2-40B4-BE49-F238E27FC236}">
                    <a16:creationId xmlns:a16="http://schemas.microsoft.com/office/drawing/2014/main" id="{4152F737-BF8E-412D-8E29-6DACA2C9918B}"/>
                  </a:ext>
                </a:extLst>
              </p:cNvPr>
              <p:cNvSpPr>
                <a:spLocks/>
              </p:cNvSpPr>
              <p:nvPr/>
            </p:nvSpPr>
            <p:spPr bwMode="auto">
              <a:xfrm>
                <a:off x="2669" y="1837"/>
                <a:ext cx="10" cy="13"/>
              </a:xfrm>
              <a:custGeom>
                <a:avLst/>
                <a:gdLst>
                  <a:gd name="T0" fmla="*/ 18 w 19"/>
                  <a:gd name="T1" fmla="*/ 20 h 22"/>
                  <a:gd name="T2" fmla="*/ 10 w 19"/>
                  <a:gd name="T3" fmla="*/ 16 h 22"/>
                  <a:gd name="T4" fmla="*/ 8 w 19"/>
                  <a:gd name="T5" fmla="*/ 6 h 22"/>
                  <a:gd name="T6" fmla="*/ 10 w 19"/>
                  <a:gd name="T7" fmla="*/ 8 h 22"/>
                  <a:gd name="T8" fmla="*/ 18 w 19"/>
                  <a:gd name="T9" fmla="*/ 20 h 22"/>
                </a:gdLst>
                <a:ahLst/>
                <a:cxnLst>
                  <a:cxn ang="0">
                    <a:pos x="T0" y="T1"/>
                  </a:cxn>
                  <a:cxn ang="0">
                    <a:pos x="T2" y="T3"/>
                  </a:cxn>
                  <a:cxn ang="0">
                    <a:pos x="T4" y="T5"/>
                  </a:cxn>
                  <a:cxn ang="0">
                    <a:pos x="T6" y="T7"/>
                  </a:cxn>
                  <a:cxn ang="0">
                    <a:pos x="T8" y="T9"/>
                  </a:cxn>
                </a:cxnLst>
                <a:rect l="0" t="0" r="r" b="b"/>
                <a:pathLst>
                  <a:path w="19" h="22">
                    <a:moveTo>
                      <a:pt x="18" y="20"/>
                    </a:moveTo>
                    <a:cubicBezTo>
                      <a:pt x="13" y="13"/>
                      <a:pt x="13" y="17"/>
                      <a:pt x="10" y="16"/>
                    </a:cubicBezTo>
                    <a:cubicBezTo>
                      <a:pt x="0" y="0"/>
                      <a:pt x="19" y="22"/>
                      <a:pt x="8" y="6"/>
                    </a:cubicBezTo>
                    <a:cubicBezTo>
                      <a:pt x="5" y="1"/>
                      <a:pt x="7" y="4"/>
                      <a:pt x="10" y="8"/>
                    </a:cubicBezTo>
                    <a:cubicBezTo>
                      <a:pt x="13" y="12"/>
                      <a:pt x="17" y="18"/>
                      <a:pt x="1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8" name="Freeform 6393">
                <a:extLst>
                  <a:ext uri="{FF2B5EF4-FFF2-40B4-BE49-F238E27FC236}">
                    <a16:creationId xmlns:a16="http://schemas.microsoft.com/office/drawing/2014/main" id="{D3C81706-41DF-43BE-B039-DA237024EBAC}"/>
                  </a:ext>
                </a:extLst>
              </p:cNvPr>
              <p:cNvSpPr>
                <a:spLocks/>
              </p:cNvSpPr>
              <p:nvPr/>
            </p:nvSpPr>
            <p:spPr bwMode="auto">
              <a:xfrm>
                <a:off x="2680" y="1850"/>
                <a:ext cx="8" cy="14"/>
              </a:xfrm>
              <a:custGeom>
                <a:avLst/>
                <a:gdLst>
                  <a:gd name="T0" fmla="*/ 0 w 14"/>
                  <a:gd name="T1" fmla="*/ 0 h 23"/>
                  <a:gd name="T2" fmla="*/ 14 w 14"/>
                  <a:gd name="T3" fmla="*/ 20 h 23"/>
                  <a:gd name="T4" fmla="*/ 9 w 14"/>
                  <a:gd name="T5" fmla="*/ 14 h 23"/>
                  <a:gd name="T6" fmla="*/ 3 w 14"/>
                  <a:gd name="T7" fmla="*/ 8 h 23"/>
                  <a:gd name="T8" fmla="*/ 0 w 14"/>
                  <a:gd name="T9" fmla="*/ 0 h 23"/>
                </a:gdLst>
                <a:ahLst/>
                <a:cxnLst>
                  <a:cxn ang="0">
                    <a:pos x="T0" y="T1"/>
                  </a:cxn>
                  <a:cxn ang="0">
                    <a:pos x="T2" y="T3"/>
                  </a:cxn>
                  <a:cxn ang="0">
                    <a:pos x="T4" y="T5"/>
                  </a:cxn>
                  <a:cxn ang="0">
                    <a:pos x="T6" y="T7"/>
                  </a:cxn>
                  <a:cxn ang="0">
                    <a:pos x="T8" y="T9"/>
                  </a:cxn>
                </a:cxnLst>
                <a:rect l="0" t="0" r="r" b="b"/>
                <a:pathLst>
                  <a:path w="14" h="23">
                    <a:moveTo>
                      <a:pt x="0" y="0"/>
                    </a:moveTo>
                    <a:cubicBezTo>
                      <a:pt x="2" y="0"/>
                      <a:pt x="10" y="14"/>
                      <a:pt x="14" y="20"/>
                    </a:cubicBezTo>
                    <a:cubicBezTo>
                      <a:pt x="14" y="23"/>
                      <a:pt x="12" y="19"/>
                      <a:pt x="9" y="14"/>
                    </a:cubicBezTo>
                    <a:cubicBezTo>
                      <a:pt x="6" y="10"/>
                      <a:pt x="3" y="6"/>
                      <a:pt x="3" y="8"/>
                    </a:cubicBezTo>
                    <a:cubicBezTo>
                      <a:pt x="1" y="3"/>
                      <a:pt x="3"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9" name="Freeform 6394">
                <a:extLst>
                  <a:ext uri="{FF2B5EF4-FFF2-40B4-BE49-F238E27FC236}">
                    <a16:creationId xmlns:a16="http://schemas.microsoft.com/office/drawing/2014/main" id="{21A20669-CE72-4AB4-A620-52F0D9894326}"/>
                  </a:ext>
                </a:extLst>
              </p:cNvPr>
              <p:cNvSpPr>
                <a:spLocks/>
              </p:cNvSpPr>
              <p:nvPr/>
            </p:nvSpPr>
            <p:spPr bwMode="auto">
              <a:xfrm>
                <a:off x="2762" y="2155"/>
                <a:ext cx="2" cy="12"/>
              </a:xfrm>
              <a:custGeom>
                <a:avLst/>
                <a:gdLst>
                  <a:gd name="T0" fmla="*/ 3 w 4"/>
                  <a:gd name="T1" fmla="*/ 18 h 22"/>
                  <a:gd name="T2" fmla="*/ 2 w 4"/>
                  <a:gd name="T3" fmla="*/ 22 h 22"/>
                  <a:gd name="T4" fmla="*/ 1 w 4"/>
                  <a:gd name="T5" fmla="*/ 12 h 22"/>
                  <a:gd name="T6" fmla="*/ 4 w 4"/>
                  <a:gd name="T7" fmla="*/ 0 h 22"/>
                  <a:gd name="T8" fmla="*/ 3 w 4"/>
                  <a:gd name="T9" fmla="*/ 18 h 22"/>
                </a:gdLst>
                <a:ahLst/>
                <a:cxnLst>
                  <a:cxn ang="0">
                    <a:pos x="T0" y="T1"/>
                  </a:cxn>
                  <a:cxn ang="0">
                    <a:pos x="T2" y="T3"/>
                  </a:cxn>
                  <a:cxn ang="0">
                    <a:pos x="T4" y="T5"/>
                  </a:cxn>
                  <a:cxn ang="0">
                    <a:pos x="T6" y="T7"/>
                  </a:cxn>
                  <a:cxn ang="0">
                    <a:pos x="T8" y="T9"/>
                  </a:cxn>
                </a:cxnLst>
                <a:rect l="0" t="0" r="r" b="b"/>
                <a:pathLst>
                  <a:path w="4" h="22">
                    <a:moveTo>
                      <a:pt x="3" y="18"/>
                    </a:moveTo>
                    <a:cubicBezTo>
                      <a:pt x="3" y="17"/>
                      <a:pt x="2" y="19"/>
                      <a:pt x="2" y="22"/>
                    </a:cubicBezTo>
                    <a:cubicBezTo>
                      <a:pt x="1" y="20"/>
                      <a:pt x="4" y="0"/>
                      <a:pt x="1" y="12"/>
                    </a:cubicBezTo>
                    <a:cubicBezTo>
                      <a:pt x="0" y="6"/>
                      <a:pt x="3" y="1"/>
                      <a:pt x="4" y="0"/>
                    </a:cubicBezTo>
                    <a:cubicBezTo>
                      <a:pt x="3" y="9"/>
                      <a:pt x="4" y="7"/>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0" name="Freeform 6395">
                <a:extLst>
                  <a:ext uri="{FF2B5EF4-FFF2-40B4-BE49-F238E27FC236}">
                    <a16:creationId xmlns:a16="http://schemas.microsoft.com/office/drawing/2014/main" id="{4A7784D0-787E-4B31-AA08-14EEBF0DCF83}"/>
                  </a:ext>
                </a:extLst>
              </p:cNvPr>
              <p:cNvSpPr>
                <a:spLocks/>
              </p:cNvSpPr>
              <p:nvPr/>
            </p:nvSpPr>
            <p:spPr bwMode="auto">
              <a:xfrm>
                <a:off x="2511" y="2546"/>
                <a:ext cx="15" cy="9"/>
              </a:xfrm>
              <a:custGeom>
                <a:avLst/>
                <a:gdLst>
                  <a:gd name="T0" fmla="*/ 0 w 28"/>
                  <a:gd name="T1" fmla="*/ 17 h 17"/>
                  <a:gd name="T2" fmla="*/ 28 w 28"/>
                  <a:gd name="T3" fmla="*/ 0 h 17"/>
                  <a:gd name="T4" fmla="*/ 0 w 28"/>
                  <a:gd name="T5" fmla="*/ 17 h 17"/>
                </a:gdLst>
                <a:ahLst/>
                <a:cxnLst>
                  <a:cxn ang="0">
                    <a:pos x="T0" y="T1"/>
                  </a:cxn>
                  <a:cxn ang="0">
                    <a:pos x="T2" y="T3"/>
                  </a:cxn>
                  <a:cxn ang="0">
                    <a:pos x="T4" y="T5"/>
                  </a:cxn>
                </a:cxnLst>
                <a:rect l="0" t="0" r="r" b="b"/>
                <a:pathLst>
                  <a:path w="28" h="17">
                    <a:moveTo>
                      <a:pt x="0" y="17"/>
                    </a:moveTo>
                    <a:cubicBezTo>
                      <a:pt x="0" y="15"/>
                      <a:pt x="13" y="8"/>
                      <a:pt x="28" y="0"/>
                    </a:cubicBezTo>
                    <a:cubicBezTo>
                      <a:pt x="27" y="2"/>
                      <a:pt x="14"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1" name="Freeform 6396">
                <a:extLst>
                  <a:ext uri="{FF2B5EF4-FFF2-40B4-BE49-F238E27FC236}">
                    <a16:creationId xmlns:a16="http://schemas.microsoft.com/office/drawing/2014/main" id="{5339D9DA-CB8A-40D6-926D-1436F426BFA9}"/>
                  </a:ext>
                </a:extLst>
              </p:cNvPr>
              <p:cNvSpPr>
                <a:spLocks/>
              </p:cNvSpPr>
              <p:nvPr/>
            </p:nvSpPr>
            <p:spPr bwMode="auto">
              <a:xfrm>
                <a:off x="2368" y="2605"/>
                <a:ext cx="14" cy="3"/>
              </a:xfrm>
              <a:custGeom>
                <a:avLst/>
                <a:gdLst>
                  <a:gd name="T0" fmla="*/ 18 w 24"/>
                  <a:gd name="T1" fmla="*/ 2 h 4"/>
                  <a:gd name="T2" fmla="*/ 14 w 24"/>
                  <a:gd name="T3" fmla="*/ 2 h 4"/>
                  <a:gd name="T4" fmla="*/ 10 w 24"/>
                  <a:gd name="T5" fmla="*/ 3 h 4"/>
                  <a:gd name="T6" fmla="*/ 5 w 24"/>
                  <a:gd name="T7" fmla="*/ 2 h 4"/>
                  <a:gd name="T8" fmla="*/ 20 w 24"/>
                  <a:gd name="T9" fmla="*/ 0 h 4"/>
                  <a:gd name="T10" fmla="*/ 18 w 24"/>
                  <a:gd name="T11" fmla="*/ 2 h 4"/>
                </a:gdLst>
                <a:ahLst/>
                <a:cxnLst>
                  <a:cxn ang="0">
                    <a:pos x="T0" y="T1"/>
                  </a:cxn>
                  <a:cxn ang="0">
                    <a:pos x="T2" y="T3"/>
                  </a:cxn>
                  <a:cxn ang="0">
                    <a:pos x="T4" y="T5"/>
                  </a:cxn>
                  <a:cxn ang="0">
                    <a:pos x="T6" y="T7"/>
                  </a:cxn>
                  <a:cxn ang="0">
                    <a:pos x="T8" y="T9"/>
                  </a:cxn>
                  <a:cxn ang="0">
                    <a:pos x="T10" y="T11"/>
                  </a:cxn>
                </a:cxnLst>
                <a:rect l="0" t="0" r="r" b="b"/>
                <a:pathLst>
                  <a:path w="24" h="4">
                    <a:moveTo>
                      <a:pt x="18" y="2"/>
                    </a:moveTo>
                    <a:cubicBezTo>
                      <a:pt x="14" y="3"/>
                      <a:pt x="15" y="2"/>
                      <a:pt x="14" y="2"/>
                    </a:cubicBezTo>
                    <a:cubicBezTo>
                      <a:pt x="10" y="3"/>
                      <a:pt x="10" y="3"/>
                      <a:pt x="10" y="3"/>
                    </a:cubicBezTo>
                    <a:cubicBezTo>
                      <a:pt x="5" y="4"/>
                      <a:pt x="0" y="4"/>
                      <a:pt x="5" y="2"/>
                    </a:cubicBezTo>
                    <a:cubicBezTo>
                      <a:pt x="10" y="1"/>
                      <a:pt x="14" y="1"/>
                      <a:pt x="20" y="0"/>
                    </a:cubicBezTo>
                    <a:cubicBezTo>
                      <a:pt x="15" y="2"/>
                      <a:pt x="24"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2" name="Freeform 6397">
                <a:extLst>
                  <a:ext uri="{FF2B5EF4-FFF2-40B4-BE49-F238E27FC236}">
                    <a16:creationId xmlns:a16="http://schemas.microsoft.com/office/drawing/2014/main" id="{EFBF4C04-2CE0-45A3-B1B5-3DDC33DD493A}"/>
                  </a:ext>
                </a:extLst>
              </p:cNvPr>
              <p:cNvSpPr>
                <a:spLocks/>
              </p:cNvSpPr>
              <p:nvPr/>
            </p:nvSpPr>
            <p:spPr bwMode="auto">
              <a:xfrm>
                <a:off x="2208" y="2616"/>
                <a:ext cx="13" cy="2"/>
              </a:xfrm>
              <a:custGeom>
                <a:avLst/>
                <a:gdLst>
                  <a:gd name="T0" fmla="*/ 0 w 23"/>
                  <a:gd name="T1" fmla="*/ 2 h 4"/>
                  <a:gd name="T2" fmla="*/ 14 w 23"/>
                  <a:gd name="T3" fmla="*/ 1 h 4"/>
                  <a:gd name="T4" fmla="*/ 11 w 23"/>
                  <a:gd name="T5" fmla="*/ 2 h 4"/>
                  <a:gd name="T6" fmla="*/ 23 w 23"/>
                  <a:gd name="T7" fmla="*/ 4 h 4"/>
                  <a:gd name="T8" fmla="*/ 0 w 23"/>
                  <a:gd name="T9" fmla="*/ 2 h 4"/>
                </a:gdLst>
                <a:ahLst/>
                <a:cxnLst>
                  <a:cxn ang="0">
                    <a:pos x="T0" y="T1"/>
                  </a:cxn>
                  <a:cxn ang="0">
                    <a:pos x="T2" y="T3"/>
                  </a:cxn>
                  <a:cxn ang="0">
                    <a:pos x="T4" y="T5"/>
                  </a:cxn>
                  <a:cxn ang="0">
                    <a:pos x="T6" y="T7"/>
                  </a:cxn>
                  <a:cxn ang="0">
                    <a:pos x="T8" y="T9"/>
                  </a:cxn>
                </a:cxnLst>
                <a:rect l="0" t="0" r="r" b="b"/>
                <a:pathLst>
                  <a:path w="23" h="4">
                    <a:moveTo>
                      <a:pt x="0" y="2"/>
                    </a:moveTo>
                    <a:cubicBezTo>
                      <a:pt x="11" y="3"/>
                      <a:pt x="1" y="0"/>
                      <a:pt x="14" y="1"/>
                    </a:cubicBezTo>
                    <a:cubicBezTo>
                      <a:pt x="14" y="2"/>
                      <a:pt x="11" y="2"/>
                      <a:pt x="11" y="2"/>
                    </a:cubicBezTo>
                    <a:cubicBezTo>
                      <a:pt x="12" y="3"/>
                      <a:pt x="18" y="3"/>
                      <a:pt x="23" y="4"/>
                    </a:cubicBezTo>
                    <a:cubicBezTo>
                      <a:pt x="20" y="4"/>
                      <a:pt x="11"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3" name="Freeform 6398">
                <a:extLst>
                  <a:ext uri="{FF2B5EF4-FFF2-40B4-BE49-F238E27FC236}">
                    <a16:creationId xmlns:a16="http://schemas.microsoft.com/office/drawing/2014/main" id="{E24AD0D8-3D90-4755-A98F-DDE3B327DE2B}"/>
                  </a:ext>
                </a:extLst>
              </p:cNvPr>
              <p:cNvSpPr>
                <a:spLocks/>
              </p:cNvSpPr>
              <p:nvPr/>
            </p:nvSpPr>
            <p:spPr bwMode="auto">
              <a:xfrm>
                <a:off x="2763" y="2104"/>
                <a:ext cx="2" cy="12"/>
              </a:xfrm>
              <a:custGeom>
                <a:avLst/>
                <a:gdLst>
                  <a:gd name="T0" fmla="*/ 3 w 4"/>
                  <a:gd name="T1" fmla="*/ 14 h 21"/>
                  <a:gd name="T2" fmla="*/ 1 w 4"/>
                  <a:gd name="T3" fmla="*/ 19 h 21"/>
                  <a:gd name="T4" fmla="*/ 1 w 4"/>
                  <a:gd name="T5" fmla="*/ 0 h 21"/>
                  <a:gd name="T6" fmla="*/ 3 w 4"/>
                  <a:gd name="T7" fmla="*/ 14 h 21"/>
                </a:gdLst>
                <a:ahLst/>
                <a:cxnLst>
                  <a:cxn ang="0">
                    <a:pos x="T0" y="T1"/>
                  </a:cxn>
                  <a:cxn ang="0">
                    <a:pos x="T2" y="T3"/>
                  </a:cxn>
                  <a:cxn ang="0">
                    <a:pos x="T4" y="T5"/>
                  </a:cxn>
                  <a:cxn ang="0">
                    <a:pos x="T6" y="T7"/>
                  </a:cxn>
                </a:cxnLst>
                <a:rect l="0" t="0" r="r" b="b"/>
                <a:pathLst>
                  <a:path w="4" h="21">
                    <a:moveTo>
                      <a:pt x="3" y="14"/>
                    </a:moveTo>
                    <a:cubicBezTo>
                      <a:pt x="4" y="21"/>
                      <a:pt x="2" y="16"/>
                      <a:pt x="1" y="19"/>
                    </a:cubicBezTo>
                    <a:cubicBezTo>
                      <a:pt x="0" y="8"/>
                      <a:pt x="1" y="5"/>
                      <a:pt x="1" y="0"/>
                    </a:cubicBezTo>
                    <a:cubicBezTo>
                      <a:pt x="3" y="0"/>
                      <a:pt x="2" y="16"/>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4" name="Freeform 6399">
                <a:extLst>
                  <a:ext uri="{FF2B5EF4-FFF2-40B4-BE49-F238E27FC236}">
                    <a16:creationId xmlns:a16="http://schemas.microsoft.com/office/drawing/2014/main" id="{725EC4D1-2498-4D04-970C-F0F4D6E559D9}"/>
                  </a:ext>
                </a:extLst>
              </p:cNvPr>
              <p:cNvSpPr>
                <a:spLocks/>
              </p:cNvSpPr>
              <p:nvPr/>
            </p:nvSpPr>
            <p:spPr bwMode="auto">
              <a:xfrm>
                <a:off x="2534" y="2533"/>
                <a:ext cx="10" cy="6"/>
              </a:xfrm>
              <a:custGeom>
                <a:avLst/>
                <a:gdLst>
                  <a:gd name="T0" fmla="*/ 5 w 17"/>
                  <a:gd name="T1" fmla="*/ 11 h 12"/>
                  <a:gd name="T2" fmla="*/ 17 w 17"/>
                  <a:gd name="T3" fmla="*/ 0 h 12"/>
                  <a:gd name="T4" fmla="*/ 5 w 17"/>
                  <a:gd name="T5" fmla="*/ 11 h 12"/>
                </a:gdLst>
                <a:ahLst/>
                <a:cxnLst>
                  <a:cxn ang="0">
                    <a:pos x="T0" y="T1"/>
                  </a:cxn>
                  <a:cxn ang="0">
                    <a:pos x="T2" y="T3"/>
                  </a:cxn>
                  <a:cxn ang="0">
                    <a:pos x="T4" y="T5"/>
                  </a:cxn>
                </a:cxnLst>
                <a:rect l="0" t="0" r="r" b="b"/>
                <a:pathLst>
                  <a:path w="17" h="12">
                    <a:moveTo>
                      <a:pt x="5" y="11"/>
                    </a:moveTo>
                    <a:cubicBezTo>
                      <a:pt x="0" y="12"/>
                      <a:pt x="8" y="7"/>
                      <a:pt x="17" y="0"/>
                    </a:cubicBezTo>
                    <a:cubicBezTo>
                      <a:pt x="15" y="3"/>
                      <a:pt x="17" y="4"/>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5" name="Freeform 6400">
                <a:extLst>
                  <a:ext uri="{FF2B5EF4-FFF2-40B4-BE49-F238E27FC236}">
                    <a16:creationId xmlns:a16="http://schemas.microsoft.com/office/drawing/2014/main" id="{F6D9EE43-9A91-4EC4-9F09-8CA8417AC182}"/>
                  </a:ext>
                </a:extLst>
              </p:cNvPr>
              <p:cNvSpPr>
                <a:spLocks/>
              </p:cNvSpPr>
              <p:nvPr/>
            </p:nvSpPr>
            <p:spPr bwMode="auto">
              <a:xfrm>
                <a:off x="2483" y="1689"/>
                <a:ext cx="13" cy="5"/>
              </a:xfrm>
              <a:custGeom>
                <a:avLst/>
                <a:gdLst>
                  <a:gd name="T0" fmla="*/ 15 w 22"/>
                  <a:gd name="T1" fmla="*/ 4 h 8"/>
                  <a:gd name="T2" fmla="*/ 0 w 22"/>
                  <a:gd name="T3" fmla="*/ 0 h 8"/>
                  <a:gd name="T4" fmla="*/ 15 w 22"/>
                  <a:gd name="T5" fmla="*/ 4 h 8"/>
                </a:gdLst>
                <a:ahLst/>
                <a:cxnLst>
                  <a:cxn ang="0">
                    <a:pos x="T0" y="T1"/>
                  </a:cxn>
                  <a:cxn ang="0">
                    <a:pos x="T2" y="T3"/>
                  </a:cxn>
                  <a:cxn ang="0">
                    <a:pos x="T4" y="T5"/>
                  </a:cxn>
                </a:cxnLst>
                <a:rect l="0" t="0" r="r" b="b"/>
                <a:pathLst>
                  <a:path w="22" h="8">
                    <a:moveTo>
                      <a:pt x="15" y="4"/>
                    </a:moveTo>
                    <a:cubicBezTo>
                      <a:pt x="22" y="8"/>
                      <a:pt x="7" y="3"/>
                      <a:pt x="0" y="0"/>
                    </a:cubicBezTo>
                    <a:cubicBezTo>
                      <a:pt x="5" y="1"/>
                      <a:pt x="4" y="0"/>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6" name="Freeform 6401">
                <a:extLst>
                  <a:ext uri="{FF2B5EF4-FFF2-40B4-BE49-F238E27FC236}">
                    <a16:creationId xmlns:a16="http://schemas.microsoft.com/office/drawing/2014/main" id="{1ACDB2D7-DAED-47A1-9C7A-18BE97FA77C8}"/>
                  </a:ext>
                </a:extLst>
              </p:cNvPr>
              <p:cNvSpPr>
                <a:spLocks/>
              </p:cNvSpPr>
              <p:nvPr/>
            </p:nvSpPr>
            <p:spPr bwMode="auto">
              <a:xfrm>
                <a:off x="2755" y="2199"/>
                <a:ext cx="4" cy="21"/>
              </a:xfrm>
              <a:custGeom>
                <a:avLst/>
                <a:gdLst>
                  <a:gd name="T0" fmla="*/ 6 w 7"/>
                  <a:gd name="T1" fmla="*/ 12 h 37"/>
                  <a:gd name="T2" fmla="*/ 3 w 7"/>
                  <a:gd name="T3" fmla="*/ 29 h 37"/>
                  <a:gd name="T4" fmla="*/ 4 w 7"/>
                  <a:gd name="T5" fmla="*/ 22 h 37"/>
                  <a:gd name="T6" fmla="*/ 1 w 7"/>
                  <a:gd name="T7" fmla="*/ 33 h 37"/>
                  <a:gd name="T8" fmla="*/ 1 w 7"/>
                  <a:gd name="T9" fmla="*/ 28 h 37"/>
                  <a:gd name="T10" fmla="*/ 3 w 7"/>
                  <a:gd name="T11" fmla="*/ 13 h 37"/>
                  <a:gd name="T12" fmla="*/ 1 w 7"/>
                  <a:gd name="T13" fmla="*/ 23 h 37"/>
                  <a:gd name="T14" fmla="*/ 7 w 7"/>
                  <a:gd name="T15" fmla="*/ 1 h 37"/>
                  <a:gd name="T16" fmla="*/ 6 w 7"/>
                  <a:gd name="T17"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7">
                    <a:moveTo>
                      <a:pt x="6" y="12"/>
                    </a:moveTo>
                    <a:cubicBezTo>
                      <a:pt x="7" y="11"/>
                      <a:pt x="4" y="24"/>
                      <a:pt x="3" y="29"/>
                    </a:cubicBezTo>
                    <a:cubicBezTo>
                      <a:pt x="2" y="29"/>
                      <a:pt x="3" y="25"/>
                      <a:pt x="4" y="22"/>
                    </a:cubicBezTo>
                    <a:cubicBezTo>
                      <a:pt x="3" y="24"/>
                      <a:pt x="2" y="27"/>
                      <a:pt x="1" y="33"/>
                    </a:cubicBezTo>
                    <a:cubicBezTo>
                      <a:pt x="0" y="37"/>
                      <a:pt x="0" y="34"/>
                      <a:pt x="1" y="28"/>
                    </a:cubicBezTo>
                    <a:cubicBezTo>
                      <a:pt x="3" y="13"/>
                      <a:pt x="3" y="13"/>
                      <a:pt x="3" y="13"/>
                    </a:cubicBezTo>
                    <a:cubicBezTo>
                      <a:pt x="3" y="13"/>
                      <a:pt x="2" y="19"/>
                      <a:pt x="1" y="23"/>
                    </a:cubicBezTo>
                    <a:cubicBezTo>
                      <a:pt x="0" y="17"/>
                      <a:pt x="5" y="0"/>
                      <a:pt x="7" y="1"/>
                    </a:cubicBezTo>
                    <a:cubicBezTo>
                      <a:pt x="5" y="6"/>
                      <a:pt x="2" y="30"/>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7" name="Freeform 6402">
                <a:extLst>
                  <a:ext uri="{FF2B5EF4-FFF2-40B4-BE49-F238E27FC236}">
                    <a16:creationId xmlns:a16="http://schemas.microsoft.com/office/drawing/2014/main" id="{81A755E3-2497-4CB5-8ADA-6CA7660519C7}"/>
                  </a:ext>
                </a:extLst>
              </p:cNvPr>
              <p:cNvSpPr>
                <a:spLocks/>
              </p:cNvSpPr>
              <p:nvPr/>
            </p:nvSpPr>
            <p:spPr bwMode="auto">
              <a:xfrm>
                <a:off x="2639" y="2443"/>
                <a:ext cx="8" cy="7"/>
              </a:xfrm>
              <a:custGeom>
                <a:avLst/>
                <a:gdLst>
                  <a:gd name="T0" fmla="*/ 1 w 15"/>
                  <a:gd name="T1" fmla="*/ 13 h 13"/>
                  <a:gd name="T2" fmla="*/ 0 w 15"/>
                  <a:gd name="T3" fmla="*/ 10 h 13"/>
                  <a:gd name="T4" fmla="*/ 10 w 15"/>
                  <a:gd name="T5" fmla="*/ 1 h 13"/>
                  <a:gd name="T6" fmla="*/ 15 w 15"/>
                  <a:gd name="T7" fmla="*/ 0 h 13"/>
                  <a:gd name="T8" fmla="*/ 7 w 15"/>
                  <a:gd name="T9" fmla="*/ 6 h 13"/>
                  <a:gd name="T10" fmla="*/ 1 w 15"/>
                  <a:gd name="T11" fmla="*/ 13 h 13"/>
                </a:gdLst>
                <a:ahLst/>
                <a:cxnLst>
                  <a:cxn ang="0">
                    <a:pos x="T0" y="T1"/>
                  </a:cxn>
                  <a:cxn ang="0">
                    <a:pos x="T2" y="T3"/>
                  </a:cxn>
                  <a:cxn ang="0">
                    <a:pos x="T4" y="T5"/>
                  </a:cxn>
                  <a:cxn ang="0">
                    <a:pos x="T6" y="T7"/>
                  </a:cxn>
                  <a:cxn ang="0">
                    <a:pos x="T8" y="T9"/>
                  </a:cxn>
                  <a:cxn ang="0">
                    <a:pos x="T10" y="T11"/>
                  </a:cxn>
                </a:cxnLst>
                <a:rect l="0" t="0" r="r" b="b"/>
                <a:pathLst>
                  <a:path w="15" h="13">
                    <a:moveTo>
                      <a:pt x="1" y="13"/>
                    </a:moveTo>
                    <a:cubicBezTo>
                      <a:pt x="2" y="11"/>
                      <a:pt x="2" y="10"/>
                      <a:pt x="0" y="10"/>
                    </a:cubicBezTo>
                    <a:cubicBezTo>
                      <a:pt x="8" y="2"/>
                      <a:pt x="9" y="1"/>
                      <a:pt x="10" y="1"/>
                    </a:cubicBezTo>
                    <a:cubicBezTo>
                      <a:pt x="11" y="1"/>
                      <a:pt x="11" y="3"/>
                      <a:pt x="15" y="0"/>
                    </a:cubicBezTo>
                    <a:cubicBezTo>
                      <a:pt x="9" y="7"/>
                      <a:pt x="8" y="7"/>
                      <a:pt x="7" y="6"/>
                    </a:cubicBezTo>
                    <a:cubicBezTo>
                      <a:pt x="7" y="6"/>
                      <a:pt x="6" y="6"/>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8" name="Freeform 6403">
                <a:extLst>
                  <a:ext uri="{FF2B5EF4-FFF2-40B4-BE49-F238E27FC236}">
                    <a16:creationId xmlns:a16="http://schemas.microsoft.com/office/drawing/2014/main" id="{A71F0067-D286-4A83-AC03-7F05BCB90EA0}"/>
                  </a:ext>
                </a:extLst>
              </p:cNvPr>
              <p:cNvSpPr>
                <a:spLocks/>
              </p:cNvSpPr>
              <p:nvPr/>
            </p:nvSpPr>
            <p:spPr bwMode="auto">
              <a:xfrm>
                <a:off x="2596" y="2482"/>
                <a:ext cx="13" cy="11"/>
              </a:xfrm>
              <a:custGeom>
                <a:avLst/>
                <a:gdLst>
                  <a:gd name="T0" fmla="*/ 21 w 22"/>
                  <a:gd name="T1" fmla="*/ 0 h 20"/>
                  <a:gd name="T2" fmla="*/ 10 w 22"/>
                  <a:gd name="T3" fmla="*/ 13 h 20"/>
                  <a:gd name="T4" fmla="*/ 0 w 22"/>
                  <a:gd name="T5" fmla="*/ 20 h 20"/>
                  <a:gd name="T6" fmla="*/ 21 w 22"/>
                  <a:gd name="T7" fmla="*/ 0 h 20"/>
                </a:gdLst>
                <a:ahLst/>
                <a:cxnLst>
                  <a:cxn ang="0">
                    <a:pos x="T0" y="T1"/>
                  </a:cxn>
                  <a:cxn ang="0">
                    <a:pos x="T2" y="T3"/>
                  </a:cxn>
                  <a:cxn ang="0">
                    <a:pos x="T4" y="T5"/>
                  </a:cxn>
                  <a:cxn ang="0">
                    <a:pos x="T6" y="T7"/>
                  </a:cxn>
                </a:cxnLst>
                <a:rect l="0" t="0" r="r" b="b"/>
                <a:pathLst>
                  <a:path w="22" h="20">
                    <a:moveTo>
                      <a:pt x="21" y="0"/>
                    </a:moveTo>
                    <a:cubicBezTo>
                      <a:pt x="22" y="1"/>
                      <a:pt x="7" y="13"/>
                      <a:pt x="10" y="13"/>
                    </a:cubicBezTo>
                    <a:cubicBezTo>
                      <a:pt x="6" y="16"/>
                      <a:pt x="4" y="16"/>
                      <a:pt x="0" y="20"/>
                    </a:cubicBezTo>
                    <a:cubicBezTo>
                      <a:pt x="7" y="12"/>
                      <a:pt x="13" y="7"/>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9" name="Freeform 6404">
                <a:extLst>
                  <a:ext uri="{FF2B5EF4-FFF2-40B4-BE49-F238E27FC236}">
                    <a16:creationId xmlns:a16="http://schemas.microsoft.com/office/drawing/2014/main" id="{205E4DAF-E434-4AD1-B172-D5D570D3C007}"/>
                  </a:ext>
                </a:extLst>
              </p:cNvPr>
              <p:cNvSpPr>
                <a:spLocks/>
              </p:cNvSpPr>
              <p:nvPr/>
            </p:nvSpPr>
            <p:spPr bwMode="auto">
              <a:xfrm>
                <a:off x="2693" y="1873"/>
                <a:ext cx="8" cy="13"/>
              </a:xfrm>
              <a:custGeom>
                <a:avLst/>
                <a:gdLst>
                  <a:gd name="T0" fmla="*/ 11 w 14"/>
                  <a:gd name="T1" fmla="*/ 16 h 23"/>
                  <a:gd name="T2" fmla="*/ 14 w 14"/>
                  <a:gd name="T3" fmla="*/ 23 h 23"/>
                  <a:gd name="T4" fmla="*/ 12 w 14"/>
                  <a:gd name="T5" fmla="*/ 21 h 23"/>
                  <a:gd name="T6" fmla="*/ 3 w 14"/>
                  <a:gd name="T7" fmla="*/ 6 h 23"/>
                  <a:gd name="T8" fmla="*/ 11 w 14"/>
                  <a:gd name="T9" fmla="*/ 16 h 23"/>
                </a:gdLst>
                <a:ahLst/>
                <a:cxnLst>
                  <a:cxn ang="0">
                    <a:pos x="T0" y="T1"/>
                  </a:cxn>
                  <a:cxn ang="0">
                    <a:pos x="T2" y="T3"/>
                  </a:cxn>
                  <a:cxn ang="0">
                    <a:pos x="T4" y="T5"/>
                  </a:cxn>
                  <a:cxn ang="0">
                    <a:pos x="T6" y="T7"/>
                  </a:cxn>
                  <a:cxn ang="0">
                    <a:pos x="T8" y="T9"/>
                  </a:cxn>
                </a:cxnLst>
                <a:rect l="0" t="0" r="r" b="b"/>
                <a:pathLst>
                  <a:path w="14" h="23">
                    <a:moveTo>
                      <a:pt x="11" y="16"/>
                    </a:moveTo>
                    <a:cubicBezTo>
                      <a:pt x="10" y="16"/>
                      <a:pt x="12" y="20"/>
                      <a:pt x="14" y="23"/>
                    </a:cubicBezTo>
                    <a:cubicBezTo>
                      <a:pt x="13" y="22"/>
                      <a:pt x="9" y="16"/>
                      <a:pt x="12" y="21"/>
                    </a:cubicBezTo>
                    <a:cubicBezTo>
                      <a:pt x="8" y="18"/>
                      <a:pt x="8" y="13"/>
                      <a:pt x="3" y="6"/>
                    </a:cubicBezTo>
                    <a:cubicBezTo>
                      <a:pt x="0" y="0"/>
                      <a:pt x="9" y="13"/>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0" name="Freeform 6405">
                <a:extLst>
                  <a:ext uri="{FF2B5EF4-FFF2-40B4-BE49-F238E27FC236}">
                    <a16:creationId xmlns:a16="http://schemas.microsoft.com/office/drawing/2014/main" id="{727415F6-2CC2-417C-A265-9DBC52D8D4FC}"/>
                  </a:ext>
                </a:extLst>
              </p:cNvPr>
              <p:cNvSpPr>
                <a:spLocks/>
              </p:cNvSpPr>
              <p:nvPr/>
            </p:nvSpPr>
            <p:spPr bwMode="auto">
              <a:xfrm>
                <a:off x="2719" y="2318"/>
                <a:ext cx="4" cy="7"/>
              </a:xfrm>
              <a:custGeom>
                <a:avLst/>
                <a:gdLst>
                  <a:gd name="T0" fmla="*/ 7 w 7"/>
                  <a:gd name="T1" fmla="*/ 3 h 13"/>
                  <a:gd name="T2" fmla="*/ 0 w 7"/>
                  <a:gd name="T3" fmla="*/ 13 h 13"/>
                  <a:gd name="T4" fmla="*/ 6 w 7"/>
                  <a:gd name="T5" fmla="*/ 0 h 13"/>
                  <a:gd name="T6" fmla="*/ 7 w 7"/>
                  <a:gd name="T7" fmla="*/ 3 h 13"/>
                </a:gdLst>
                <a:ahLst/>
                <a:cxnLst>
                  <a:cxn ang="0">
                    <a:pos x="T0" y="T1"/>
                  </a:cxn>
                  <a:cxn ang="0">
                    <a:pos x="T2" y="T3"/>
                  </a:cxn>
                  <a:cxn ang="0">
                    <a:pos x="T4" y="T5"/>
                  </a:cxn>
                  <a:cxn ang="0">
                    <a:pos x="T6" y="T7"/>
                  </a:cxn>
                </a:cxnLst>
                <a:rect l="0" t="0" r="r" b="b"/>
                <a:pathLst>
                  <a:path w="7" h="13">
                    <a:moveTo>
                      <a:pt x="7" y="3"/>
                    </a:moveTo>
                    <a:cubicBezTo>
                      <a:pt x="3" y="12"/>
                      <a:pt x="4" y="7"/>
                      <a:pt x="0" y="13"/>
                    </a:cubicBezTo>
                    <a:cubicBezTo>
                      <a:pt x="0" y="12"/>
                      <a:pt x="4" y="6"/>
                      <a:pt x="6" y="0"/>
                    </a:cubicBezTo>
                    <a:cubicBezTo>
                      <a:pt x="6" y="3"/>
                      <a:pt x="6" y="4"/>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1" name="Freeform 6406">
                <a:extLst>
                  <a:ext uri="{FF2B5EF4-FFF2-40B4-BE49-F238E27FC236}">
                    <a16:creationId xmlns:a16="http://schemas.microsoft.com/office/drawing/2014/main" id="{AA6BE0FB-DE98-49A8-8790-A0D689E7BC71}"/>
                  </a:ext>
                </a:extLst>
              </p:cNvPr>
              <p:cNvSpPr>
                <a:spLocks/>
              </p:cNvSpPr>
              <p:nvPr/>
            </p:nvSpPr>
            <p:spPr bwMode="auto">
              <a:xfrm>
                <a:off x="2560" y="2516"/>
                <a:ext cx="8" cy="6"/>
              </a:xfrm>
              <a:custGeom>
                <a:avLst/>
                <a:gdLst>
                  <a:gd name="T0" fmla="*/ 2 w 14"/>
                  <a:gd name="T1" fmla="*/ 12 h 12"/>
                  <a:gd name="T2" fmla="*/ 14 w 14"/>
                  <a:gd name="T3" fmla="*/ 0 h 12"/>
                  <a:gd name="T4" fmla="*/ 2 w 14"/>
                  <a:gd name="T5" fmla="*/ 12 h 12"/>
                </a:gdLst>
                <a:ahLst/>
                <a:cxnLst>
                  <a:cxn ang="0">
                    <a:pos x="T0" y="T1"/>
                  </a:cxn>
                  <a:cxn ang="0">
                    <a:pos x="T2" y="T3"/>
                  </a:cxn>
                  <a:cxn ang="0">
                    <a:pos x="T4" y="T5"/>
                  </a:cxn>
                </a:cxnLst>
                <a:rect l="0" t="0" r="r" b="b"/>
                <a:pathLst>
                  <a:path w="14" h="12">
                    <a:moveTo>
                      <a:pt x="2" y="12"/>
                    </a:moveTo>
                    <a:cubicBezTo>
                      <a:pt x="0" y="11"/>
                      <a:pt x="4" y="7"/>
                      <a:pt x="14" y="0"/>
                    </a:cubicBezTo>
                    <a:cubicBezTo>
                      <a:pt x="13" y="2"/>
                      <a:pt x="13" y="4"/>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2" name="Freeform 6407">
                <a:extLst>
                  <a:ext uri="{FF2B5EF4-FFF2-40B4-BE49-F238E27FC236}">
                    <a16:creationId xmlns:a16="http://schemas.microsoft.com/office/drawing/2014/main" id="{9122213B-096A-438D-906C-425BBAA2F362}"/>
                  </a:ext>
                </a:extLst>
              </p:cNvPr>
              <p:cNvSpPr>
                <a:spLocks/>
              </p:cNvSpPr>
              <p:nvPr/>
            </p:nvSpPr>
            <p:spPr bwMode="auto">
              <a:xfrm>
                <a:off x="2675" y="2394"/>
                <a:ext cx="5" cy="9"/>
              </a:xfrm>
              <a:custGeom>
                <a:avLst/>
                <a:gdLst>
                  <a:gd name="T0" fmla="*/ 8 w 9"/>
                  <a:gd name="T1" fmla="*/ 7 h 16"/>
                  <a:gd name="T2" fmla="*/ 3 w 9"/>
                  <a:gd name="T3" fmla="*/ 7 h 16"/>
                  <a:gd name="T4" fmla="*/ 8 w 9"/>
                  <a:gd name="T5" fmla="*/ 7 h 16"/>
                </a:gdLst>
                <a:ahLst/>
                <a:cxnLst>
                  <a:cxn ang="0">
                    <a:pos x="T0" y="T1"/>
                  </a:cxn>
                  <a:cxn ang="0">
                    <a:pos x="T2" y="T3"/>
                  </a:cxn>
                  <a:cxn ang="0">
                    <a:pos x="T4" y="T5"/>
                  </a:cxn>
                </a:cxnLst>
                <a:rect l="0" t="0" r="r" b="b"/>
                <a:pathLst>
                  <a:path w="9" h="16">
                    <a:moveTo>
                      <a:pt x="8" y="7"/>
                    </a:moveTo>
                    <a:cubicBezTo>
                      <a:pt x="0" y="16"/>
                      <a:pt x="4" y="9"/>
                      <a:pt x="3" y="7"/>
                    </a:cubicBezTo>
                    <a:cubicBezTo>
                      <a:pt x="9" y="0"/>
                      <a:pt x="8" y="6"/>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3" name="Freeform 6408">
                <a:extLst>
                  <a:ext uri="{FF2B5EF4-FFF2-40B4-BE49-F238E27FC236}">
                    <a16:creationId xmlns:a16="http://schemas.microsoft.com/office/drawing/2014/main" id="{81C58AF6-C8B6-4AD6-A3F3-47A738327BEA}"/>
                  </a:ext>
                </a:extLst>
              </p:cNvPr>
              <p:cNvSpPr>
                <a:spLocks/>
              </p:cNvSpPr>
              <p:nvPr/>
            </p:nvSpPr>
            <p:spPr bwMode="auto">
              <a:xfrm>
                <a:off x="2626" y="2453"/>
                <a:ext cx="11" cy="10"/>
              </a:xfrm>
              <a:custGeom>
                <a:avLst/>
                <a:gdLst>
                  <a:gd name="T0" fmla="*/ 17 w 19"/>
                  <a:gd name="T1" fmla="*/ 1 h 17"/>
                  <a:gd name="T2" fmla="*/ 5 w 19"/>
                  <a:gd name="T3" fmla="*/ 14 h 17"/>
                  <a:gd name="T4" fmla="*/ 10 w 19"/>
                  <a:gd name="T5" fmla="*/ 9 h 17"/>
                  <a:gd name="T6" fmla="*/ 0 w 19"/>
                  <a:gd name="T7" fmla="*/ 17 h 17"/>
                  <a:gd name="T8" fmla="*/ 17 w 19"/>
                  <a:gd name="T9" fmla="*/ 1 h 17"/>
                </a:gdLst>
                <a:ahLst/>
                <a:cxnLst>
                  <a:cxn ang="0">
                    <a:pos x="T0" y="T1"/>
                  </a:cxn>
                  <a:cxn ang="0">
                    <a:pos x="T2" y="T3"/>
                  </a:cxn>
                  <a:cxn ang="0">
                    <a:pos x="T4" y="T5"/>
                  </a:cxn>
                  <a:cxn ang="0">
                    <a:pos x="T6" y="T7"/>
                  </a:cxn>
                  <a:cxn ang="0">
                    <a:pos x="T8" y="T9"/>
                  </a:cxn>
                </a:cxnLst>
                <a:rect l="0" t="0" r="r" b="b"/>
                <a:pathLst>
                  <a:path w="19" h="17">
                    <a:moveTo>
                      <a:pt x="17" y="1"/>
                    </a:moveTo>
                    <a:cubicBezTo>
                      <a:pt x="19" y="0"/>
                      <a:pt x="9" y="10"/>
                      <a:pt x="5" y="14"/>
                    </a:cubicBezTo>
                    <a:cubicBezTo>
                      <a:pt x="5" y="14"/>
                      <a:pt x="8" y="11"/>
                      <a:pt x="10" y="9"/>
                    </a:cubicBezTo>
                    <a:cubicBezTo>
                      <a:pt x="7" y="12"/>
                      <a:pt x="7" y="9"/>
                      <a:pt x="0" y="17"/>
                    </a:cubicBezTo>
                    <a:cubicBezTo>
                      <a:pt x="5" y="9"/>
                      <a:pt x="11" y="7"/>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4" name="Freeform 6409">
                <a:extLst>
                  <a:ext uri="{FF2B5EF4-FFF2-40B4-BE49-F238E27FC236}">
                    <a16:creationId xmlns:a16="http://schemas.microsoft.com/office/drawing/2014/main" id="{54AF588B-BF3E-456F-8801-DBBFA7201747}"/>
                  </a:ext>
                </a:extLst>
              </p:cNvPr>
              <p:cNvSpPr>
                <a:spLocks/>
              </p:cNvSpPr>
              <p:nvPr/>
            </p:nvSpPr>
            <p:spPr bwMode="auto">
              <a:xfrm>
                <a:off x="2467" y="2568"/>
                <a:ext cx="13" cy="6"/>
              </a:xfrm>
              <a:custGeom>
                <a:avLst/>
                <a:gdLst>
                  <a:gd name="T0" fmla="*/ 22 w 22"/>
                  <a:gd name="T1" fmla="*/ 1 h 10"/>
                  <a:gd name="T2" fmla="*/ 6 w 22"/>
                  <a:gd name="T3" fmla="*/ 6 h 10"/>
                  <a:gd name="T4" fmla="*/ 22 w 22"/>
                  <a:gd name="T5" fmla="*/ 1 h 10"/>
                </a:gdLst>
                <a:ahLst/>
                <a:cxnLst>
                  <a:cxn ang="0">
                    <a:pos x="T0" y="T1"/>
                  </a:cxn>
                  <a:cxn ang="0">
                    <a:pos x="T2" y="T3"/>
                  </a:cxn>
                  <a:cxn ang="0">
                    <a:pos x="T4" y="T5"/>
                  </a:cxn>
                </a:cxnLst>
                <a:rect l="0" t="0" r="r" b="b"/>
                <a:pathLst>
                  <a:path w="22" h="10">
                    <a:moveTo>
                      <a:pt x="22" y="1"/>
                    </a:moveTo>
                    <a:cubicBezTo>
                      <a:pt x="10" y="7"/>
                      <a:pt x="0" y="10"/>
                      <a:pt x="6" y="6"/>
                    </a:cubicBezTo>
                    <a:cubicBezTo>
                      <a:pt x="15" y="3"/>
                      <a:pt x="21"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5" name="Freeform 6410">
                <a:extLst>
                  <a:ext uri="{FF2B5EF4-FFF2-40B4-BE49-F238E27FC236}">
                    <a16:creationId xmlns:a16="http://schemas.microsoft.com/office/drawing/2014/main" id="{66472FC4-20ED-49FF-8852-0603AE141CF3}"/>
                  </a:ext>
                </a:extLst>
              </p:cNvPr>
              <p:cNvSpPr>
                <a:spLocks/>
              </p:cNvSpPr>
              <p:nvPr/>
            </p:nvSpPr>
            <p:spPr bwMode="auto">
              <a:xfrm>
                <a:off x="2701" y="1890"/>
                <a:ext cx="7" cy="13"/>
              </a:xfrm>
              <a:custGeom>
                <a:avLst/>
                <a:gdLst>
                  <a:gd name="T0" fmla="*/ 9 w 14"/>
                  <a:gd name="T1" fmla="*/ 14 h 24"/>
                  <a:gd name="T2" fmla="*/ 8 w 14"/>
                  <a:gd name="T3" fmla="*/ 17 h 24"/>
                  <a:gd name="T4" fmla="*/ 1 w 14"/>
                  <a:gd name="T5" fmla="*/ 4 h 24"/>
                  <a:gd name="T6" fmla="*/ 0 w 14"/>
                  <a:gd name="T7" fmla="*/ 0 h 24"/>
                  <a:gd name="T8" fmla="*/ 9 w 14"/>
                  <a:gd name="T9" fmla="*/ 14 h 24"/>
                </a:gdLst>
                <a:ahLst/>
                <a:cxnLst>
                  <a:cxn ang="0">
                    <a:pos x="T0" y="T1"/>
                  </a:cxn>
                  <a:cxn ang="0">
                    <a:pos x="T2" y="T3"/>
                  </a:cxn>
                  <a:cxn ang="0">
                    <a:pos x="T4" y="T5"/>
                  </a:cxn>
                  <a:cxn ang="0">
                    <a:pos x="T6" y="T7"/>
                  </a:cxn>
                  <a:cxn ang="0">
                    <a:pos x="T8" y="T9"/>
                  </a:cxn>
                </a:cxnLst>
                <a:rect l="0" t="0" r="r" b="b"/>
                <a:pathLst>
                  <a:path w="14" h="24">
                    <a:moveTo>
                      <a:pt x="9" y="14"/>
                    </a:moveTo>
                    <a:cubicBezTo>
                      <a:pt x="14" y="24"/>
                      <a:pt x="7" y="12"/>
                      <a:pt x="8" y="17"/>
                    </a:cubicBezTo>
                    <a:cubicBezTo>
                      <a:pt x="5" y="13"/>
                      <a:pt x="3" y="9"/>
                      <a:pt x="1" y="4"/>
                    </a:cubicBezTo>
                    <a:cubicBezTo>
                      <a:pt x="0" y="1"/>
                      <a:pt x="7" y="12"/>
                      <a:pt x="0" y="0"/>
                    </a:cubicBezTo>
                    <a:cubicBezTo>
                      <a:pt x="3" y="1"/>
                      <a:pt x="6" y="10"/>
                      <a:pt x="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6" name="Freeform 6411">
                <a:extLst>
                  <a:ext uri="{FF2B5EF4-FFF2-40B4-BE49-F238E27FC236}">
                    <a16:creationId xmlns:a16="http://schemas.microsoft.com/office/drawing/2014/main" id="{6DD0EB18-733B-4312-BA5F-37BF8C62BAB5}"/>
                  </a:ext>
                </a:extLst>
              </p:cNvPr>
              <p:cNvSpPr>
                <a:spLocks/>
              </p:cNvSpPr>
              <p:nvPr/>
            </p:nvSpPr>
            <p:spPr bwMode="auto">
              <a:xfrm>
                <a:off x="2749" y="2221"/>
                <a:ext cx="4" cy="13"/>
              </a:xfrm>
              <a:custGeom>
                <a:avLst/>
                <a:gdLst>
                  <a:gd name="T0" fmla="*/ 2 w 6"/>
                  <a:gd name="T1" fmla="*/ 20 h 22"/>
                  <a:gd name="T2" fmla="*/ 5 w 6"/>
                  <a:gd name="T3" fmla="*/ 0 h 22"/>
                  <a:gd name="T4" fmla="*/ 2 w 6"/>
                  <a:gd name="T5" fmla="*/ 20 h 22"/>
                </a:gdLst>
                <a:ahLst/>
                <a:cxnLst>
                  <a:cxn ang="0">
                    <a:pos x="T0" y="T1"/>
                  </a:cxn>
                  <a:cxn ang="0">
                    <a:pos x="T2" y="T3"/>
                  </a:cxn>
                  <a:cxn ang="0">
                    <a:pos x="T4" y="T5"/>
                  </a:cxn>
                </a:cxnLst>
                <a:rect l="0" t="0" r="r" b="b"/>
                <a:pathLst>
                  <a:path w="6" h="22">
                    <a:moveTo>
                      <a:pt x="2" y="20"/>
                    </a:moveTo>
                    <a:cubicBezTo>
                      <a:pt x="0" y="22"/>
                      <a:pt x="4" y="5"/>
                      <a:pt x="5" y="0"/>
                    </a:cubicBezTo>
                    <a:cubicBezTo>
                      <a:pt x="6" y="2"/>
                      <a:pt x="3" y="10"/>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7" name="Freeform 6412">
                <a:extLst>
                  <a:ext uri="{FF2B5EF4-FFF2-40B4-BE49-F238E27FC236}">
                    <a16:creationId xmlns:a16="http://schemas.microsoft.com/office/drawing/2014/main" id="{FC4F1E64-32D9-46C9-839B-734FD351C180}"/>
                  </a:ext>
                </a:extLst>
              </p:cNvPr>
              <p:cNvSpPr>
                <a:spLocks/>
              </p:cNvSpPr>
              <p:nvPr/>
            </p:nvSpPr>
            <p:spPr bwMode="auto">
              <a:xfrm>
                <a:off x="2736" y="1971"/>
                <a:ext cx="8" cy="27"/>
              </a:xfrm>
              <a:custGeom>
                <a:avLst/>
                <a:gdLst>
                  <a:gd name="T0" fmla="*/ 9 w 15"/>
                  <a:gd name="T1" fmla="*/ 20 h 48"/>
                  <a:gd name="T2" fmla="*/ 14 w 15"/>
                  <a:gd name="T3" fmla="*/ 42 h 48"/>
                  <a:gd name="T4" fmla="*/ 12 w 15"/>
                  <a:gd name="T5" fmla="*/ 39 h 48"/>
                  <a:gd name="T6" fmla="*/ 8 w 15"/>
                  <a:gd name="T7" fmla="*/ 31 h 48"/>
                  <a:gd name="T8" fmla="*/ 10 w 15"/>
                  <a:gd name="T9" fmla="*/ 33 h 48"/>
                  <a:gd name="T10" fmla="*/ 3 w 15"/>
                  <a:gd name="T11" fmla="*/ 14 h 48"/>
                  <a:gd name="T12" fmla="*/ 9 w 15"/>
                  <a:gd name="T13" fmla="*/ 20 h 48"/>
                </a:gdLst>
                <a:ahLst/>
                <a:cxnLst>
                  <a:cxn ang="0">
                    <a:pos x="T0" y="T1"/>
                  </a:cxn>
                  <a:cxn ang="0">
                    <a:pos x="T2" y="T3"/>
                  </a:cxn>
                  <a:cxn ang="0">
                    <a:pos x="T4" y="T5"/>
                  </a:cxn>
                  <a:cxn ang="0">
                    <a:pos x="T6" y="T7"/>
                  </a:cxn>
                  <a:cxn ang="0">
                    <a:pos x="T8" y="T9"/>
                  </a:cxn>
                  <a:cxn ang="0">
                    <a:pos x="T10" y="T11"/>
                  </a:cxn>
                  <a:cxn ang="0">
                    <a:pos x="T12" y="T13"/>
                  </a:cxn>
                </a:cxnLst>
                <a:rect l="0" t="0" r="r" b="b"/>
                <a:pathLst>
                  <a:path w="15" h="48">
                    <a:moveTo>
                      <a:pt x="9" y="20"/>
                    </a:moveTo>
                    <a:cubicBezTo>
                      <a:pt x="12" y="30"/>
                      <a:pt x="9" y="27"/>
                      <a:pt x="14" y="42"/>
                    </a:cubicBezTo>
                    <a:cubicBezTo>
                      <a:pt x="15" y="48"/>
                      <a:pt x="13" y="43"/>
                      <a:pt x="12" y="39"/>
                    </a:cubicBezTo>
                    <a:cubicBezTo>
                      <a:pt x="10" y="30"/>
                      <a:pt x="11" y="45"/>
                      <a:pt x="8" y="31"/>
                    </a:cubicBezTo>
                    <a:cubicBezTo>
                      <a:pt x="8" y="30"/>
                      <a:pt x="10" y="34"/>
                      <a:pt x="10" y="33"/>
                    </a:cubicBezTo>
                    <a:cubicBezTo>
                      <a:pt x="6" y="20"/>
                      <a:pt x="4" y="12"/>
                      <a:pt x="3" y="14"/>
                    </a:cubicBezTo>
                    <a:cubicBezTo>
                      <a:pt x="0" y="0"/>
                      <a:pt x="8" y="20"/>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8" name="Freeform 6413">
                <a:extLst>
                  <a:ext uri="{FF2B5EF4-FFF2-40B4-BE49-F238E27FC236}">
                    <a16:creationId xmlns:a16="http://schemas.microsoft.com/office/drawing/2014/main" id="{CD0BFAB1-0711-44EF-A998-FE6A0D718F1E}"/>
                  </a:ext>
                </a:extLst>
              </p:cNvPr>
              <p:cNvSpPr>
                <a:spLocks/>
              </p:cNvSpPr>
              <p:nvPr/>
            </p:nvSpPr>
            <p:spPr bwMode="auto">
              <a:xfrm>
                <a:off x="2711" y="2326"/>
                <a:ext cx="6" cy="14"/>
              </a:xfrm>
              <a:custGeom>
                <a:avLst/>
                <a:gdLst>
                  <a:gd name="T0" fmla="*/ 7 w 10"/>
                  <a:gd name="T1" fmla="*/ 13 h 24"/>
                  <a:gd name="T2" fmla="*/ 5 w 10"/>
                  <a:gd name="T3" fmla="*/ 7 h 24"/>
                  <a:gd name="T4" fmla="*/ 10 w 10"/>
                  <a:gd name="T5" fmla="*/ 0 h 24"/>
                  <a:gd name="T6" fmla="*/ 7 w 10"/>
                  <a:gd name="T7" fmla="*/ 13 h 24"/>
                </a:gdLst>
                <a:ahLst/>
                <a:cxnLst>
                  <a:cxn ang="0">
                    <a:pos x="T0" y="T1"/>
                  </a:cxn>
                  <a:cxn ang="0">
                    <a:pos x="T2" y="T3"/>
                  </a:cxn>
                  <a:cxn ang="0">
                    <a:pos x="T4" y="T5"/>
                  </a:cxn>
                  <a:cxn ang="0">
                    <a:pos x="T6" y="T7"/>
                  </a:cxn>
                </a:cxnLst>
                <a:rect l="0" t="0" r="r" b="b"/>
                <a:pathLst>
                  <a:path w="10" h="24">
                    <a:moveTo>
                      <a:pt x="7" y="13"/>
                    </a:moveTo>
                    <a:cubicBezTo>
                      <a:pt x="0" y="24"/>
                      <a:pt x="0" y="19"/>
                      <a:pt x="5" y="7"/>
                    </a:cubicBezTo>
                    <a:cubicBezTo>
                      <a:pt x="6" y="8"/>
                      <a:pt x="8" y="6"/>
                      <a:pt x="10" y="0"/>
                    </a:cubicBezTo>
                    <a:cubicBezTo>
                      <a:pt x="9" y="4"/>
                      <a:pt x="5"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9" name="Freeform 6414">
                <a:extLst>
                  <a:ext uri="{FF2B5EF4-FFF2-40B4-BE49-F238E27FC236}">
                    <a16:creationId xmlns:a16="http://schemas.microsoft.com/office/drawing/2014/main" id="{F000C760-D10D-4FCF-BC02-B69DDCDFC509}"/>
                  </a:ext>
                </a:extLst>
              </p:cNvPr>
              <p:cNvSpPr>
                <a:spLocks/>
              </p:cNvSpPr>
              <p:nvPr/>
            </p:nvSpPr>
            <p:spPr bwMode="auto">
              <a:xfrm>
                <a:off x="2592" y="2485"/>
                <a:ext cx="7" cy="8"/>
              </a:xfrm>
              <a:custGeom>
                <a:avLst/>
                <a:gdLst>
                  <a:gd name="T0" fmla="*/ 12 w 12"/>
                  <a:gd name="T1" fmla="*/ 6 h 14"/>
                  <a:gd name="T2" fmla="*/ 3 w 12"/>
                  <a:gd name="T3" fmla="*/ 14 h 14"/>
                  <a:gd name="T4" fmla="*/ 0 w 12"/>
                  <a:gd name="T5" fmla="*/ 12 h 14"/>
                  <a:gd name="T6" fmla="*/ 12 w 12"/>
                  <a:gd name="T7" fmla="*/ 6 h 14"/>
                </a:gdLst>
                <a:ahLst/>
                <a:cxnLst>
                  <a:cxn ang="0">
                    <a:pos x="T0" y="T1"/>
                  </a:cxn>
                  <a:cxn ang="0">
                    <a:pos x="T2" y="T3"/>
                  </a:cxn>
                  <a:cxn ang="0">
                    <a:pos x="T4" y="T5"/>
                  </a:cxn>
                  <a:cxn ang="0">
                    <a:pos x="T6" y="T7"/>
                  </a:cxn>
                </a:cxnLst>
                <a:rect l="0" t="0" r="r" b="b"/>
                <a:pathLst>
                  <a:path w="12" h="14">
                    <a:moveTo>
                      <a:pt x="12" y="6"/>
                    </a:moveTo>
                    <a:cubicBezTo>
                      <a:pt x="3" y="14"/>
                      <a:pt x="3" y="14"/>
                      <a:pt x="3" y="14"/>
                    </a:cubicBezTo>
                    <a:cubicBezTo>
                      <a:pt x="3" y="13"/>
                      <a:pt x="7" y="8"/>
                      <a:pt x="0" y="12"/>
                    </a:cubicBezTo>
                    <a:cubicBezTo>
                      <a:pt x="12" y="0"/>
                      <a:pt x="6" y="1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0" name="Freeform 6415">
                <a:extLst>
                  <a:ext uri="{FF2B5EF4-FFF2-40B4-BE49-F238E27FC236}">
                    <a16:creationId xmlns:a16="http://schemas.microsoft.com/office/drawing/2014/main" id="{75CE1742-58E0-46B8-AA2D-9108726E4A00}"/>
                  </a:ext>
                </a:extLst>
              </p:cNvPr>
              <p:cNvSpPr>
                <a:spLocks/>
              </p:cNvSpPr>
              <p:nvPr/>
            </p:nvSpPr>
            <p:spPr bwMode="auto">
              <a:xfrm>
                <a:off x="2384" y="2599"/>
                <a:ext cx="6" cy="3"/>
              </a:xfrm>
              <a:custGeom>
                <a:avLst/>
                <a:gdLst>
                  <a:gd name="T0" fmla="*/ 11 w 11"/>
                  <a:gd name="T1" fmla="*/ 3 h 6"/>
                  <a:gd name="T2" fmla="*/ 1 w 11"/>
                  <a:gd name="T3" fmla="*/ 2 h 6"/>
                  <a:gd name="T4" fmla="*/ 11 w 11"/>
                  <a:gd name="T5" fmla="*/ 3 h 6"/>
                </a:gdLst>
                <a:ahLst/>
                <a:cxnLst>
                  <a:cxn ang="0">
                    <a:pos x="T0" y="T1"/>
                  </a:cxn>
                  <a:cxn ang="0">
                    <a:pos x="T2" y="T3"/>
                  </a:cxn>
                  <a:cxn ang="0">
                    <a:pos x="T4" y="T5"/>
                  </a:cxn>
                </a:cxnLst>
                <a:rect l="0" t="0" r="r" b="b"/>
                <a:pathLst>
                  <a:path w="11" h="6">
                    <a:moveTo>
                      <a:pt x="11" y="3"/>
                    </a:moveTo>
                    <a:cubicBezTo>
                      <a:pt x="0" y="6"/>
                      <a:pt x="6" y="3"/>
                      <a:pt x="1" y="2"/>
                    </a:cubicBezTo>
                    <a:cubicBezTo>
                      <a:pt x="11" y="0"/>
                      <a:pt x="9" y="2"/>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1" name="Freeform 6416">
                <a:extLst>
                  <a:ext uri="{FF2B5EF4-FFF2-40B4-BE49-F238E27FC236}">
                    <a16:creationId xmlns:a16="http://schemas.microsoft.com/office/drawing/2014/main" id="{5003984E-29FD-4F51-9E76-8DD9E111D464}"/>
                  </a:ext>
                </a:extLst>
              </p:cNvPr>
              <p:cNvSpPr>
                <a:spLocks/>
              </p:cNvSpPr>
              <p:nvPr/>
            </p:nvSpPr>
            <p:spPr bwMode="auto">
              <a:xfrm>
                <a:off x="2668" y="1840"/>
                <a:ext cx="7" cy="10"/>
              </a:xfrm>
              <a:custGeom>
                <a:avLst/>
                <a:gdLst>
                  <a:gd name="T0" fmla="*/ 1 w 13"/>
                  <a:gd name="T1" fmla="*/ 0 h 17"/>
                  <a:gd name="T2" fmla="*/ 13 w 13"/>
                  <a:gd name="T3" fmla="*/ 17 h 17"/>
                  <a:gd name="T4" fmla="*/ 1 w 13"/>
                  <a:gd name="T5" fmla="*/ 0 h 17"/>
                </a:gdLst>
                <a:ahLst/>
                <a:cxnLst>
                  <a:cxn ang="0">
                    <a:pos x="T0" y="T1"/>
                  </a:cxn>
                  <a:cxn ang="0">
                    <a:pos x="T2" y="T3"/>
                  </a:cxn>
                  <a:cxn ang="0">
                    <a:pos x="T4" y="T5"/>
                  </a:cxn>
                </a:cxnLst>
                <a:rect l="0" t="0" r="r" b="b"/>
                <a:pathLst>
                  <a:path w="13" h="17">
                    <a:moveTo>
                      <a:pt x="1" y="0"/>
                    </a:moveTo>
                    <a:cubicBezTo>
                      <a:pt x="5" y="5"/>
                      <a:pt x="9" y="11"/>
                      <a:pt x="13" y="17"/>
                    </a:cubicBezTo>
                    <a:cubicBezTo>
                      <a:pt x="9" y="12"/>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2" name="Freeform 6417">
                <a:extLst>
                  <a:ext uri="{FF2B5EF4-FFF2-40B4-BE49-F238E27FC236}">
                    <a16:creationId xmlns:a16="http://schemas.microsoft.com/office/drawing/2014/main" id="{55EEF22E-2135-454E-95EB-F26B306E3384}"/>
                  </a:ext>
                </a:extLst>
              </p:cNvPr>
              <p:cNvSpPr>
                <a:spLocks/>
              </p:cNvSpPr>
              <p:nvPr/>
            </p:nvSpPr>
            <p:spPr bwMode="auto">
              <a:xfrm>
                <a:off x="2707" y="1906"/>
                <a:ext cx="9" cy="18"/>
              </a:xfrm>
              <a:custGeom>
                <a:avLst/>
                <a:gdLst>
                  <a:gd name="T0" fmla="*/ 13 w 16"/>
                  <a:gd name="T1" fmla="*/ 18 h 32"/>
                  <a:gd name="T2" fmla="*/ 12 w 16"/>
                  <a:gd name="T3" fmla="*/ 20 h 32"/>
                  <a:gd name="T4" fmla="*/ 11 w 16"/>
                  <a:gd name="T5" fmla="*/ 15 h 32"/>
                  <a:gd name="T6" fmla="*/ 7 w 16"/>
                  <a:gd name="T7" fmla="*/ 11 h 32"/>
                  <a:gd name="T8" fmla="*/ 14 w 16"/>
                  <a:gd name="T9" fmla="*/ 27 h 32"/>
                  <a:gd name="T10" fmla="*/ 10 w 16"/>
                  <a:gd name="T11" fmla="*/ 19 h 32"/>
                  <a:gd name="T12" fmla="*/ 0 w 16"/>
                  <a:gd name="T13" fmla="*/ 0 h 32"/>
                  <a:gd name="T14" fmla="*/ 2 w 16"/>
                  <a:gd name="T15" fmla="*/ 1 h 32"/>
                  <a:gd name="T16" fmla="*/ 13 w 16"/>
                  <a:gd name="T17"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8"/>
                    </a:moveTo>
                    <a:cubicBezTo>
                      <a:pt x="13" y="19"/>
                      <a:pt x="12" y="19"/>
                      <a:pt x="12" y="20"/>
                    </a:cubicBezTo>
                    <a:cubicBezTo>
                      <a:pt x="10" y="16"/>
                      <a:pt x="11" y="16"/>
                      <a:pt x="11" y="15"/>
                    </a:cubicBezTo>
                    <a:cubicBezTo>
                      <a:pt x="8" y="10"/>
                      <a:pt x="9" y="15"/>
                      <a:pt x="7" y="11"/>
                    </a:cubicBezTo>
                    <a:cubicBezTo>
                      <a:pt x="6" y="12"/>
                      <a:pt x="12" y="22"/>
                      <a:pt x="14" y="27"/>
                    </a:cubicBezTo>
                    <a:cubicBezTo>
                      <a:pt x="16" y="32"/>
                      <a:pt x="13" y="26"/>
                      <a:pt x="10" y="19"/>
                    </a:cubicBezTo>
                    <a:cubicBezTo>
                      <a:pt x="6" y="12"/>
                      <a:pt x="2" y="3"/>
                      <a:pt x="0" y="0"/>
                    </a:cubicBezTo>
                    <a:cubicBezTo>
                      <a:pt x="1" y="1"/>
                      <a:pt x="10" y="17"/>
                      <a:pt x="2" y="1"/>
                    </a:cubicBezTo>
                    <a:cubicBezTo>
                      <a:pt x="5" y="5"/>
                      <a:pt x="7" y="6"/>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3" name="Freeform 6418">
                <a:extLst>
                  <a:ext uri="{FF2B5EF4-FFF2-40B4-BE49-F238E27FC236}">
                    <a16:creationId xmlns:a16="http://schemas.microsoft.com/office/drawing/2014/main" id="{1561E44A-8C58-466F-9841-7AB3E08B9A4F}"/>
                  </a:ext>
                </a:extLst>
              </p:cNvPr>
              <p:cNvSpPr>
                <a:spLocks/>
              </p:cNvSpPr>
              <p:nvPr/>
            </p:nvSpPr>
            <p:spPr bwMode="auto">
              <a:xfrm>
                <a:off x="2646" y="2427"/>
                <a:ext cx="7" cy="10"/>
              </a:xfrm>
              <a:custGeom>
                <a:avLst/>
                <a:gdLst>
                  <a:gd name="T0" fmla="*/ 0 w 13"/>
                  <a:gd name="T1" fmla="*/ 17 h 17"/>
                  <a:gd name="T2" fmla="*/ 3 w 13"/>
                  <a:gd name="T3" fmla="*/ 12 h 17"/>
                  <a:gd name="T4" fmla="*/ 0 w 13"/>
                  <a:gd name="T5" fmla="*/ 17 h 17"/>
                </a:gdLst>
                <a:ahLst/>
                <a:cxnLst>
                  <a:cxn ang="0">
                    <a:pos x="T0" y="T1"/>
                  </a:cxn>
                  <a:cxn ang="0">
                    <a:pos x="T2" y="T3"/>
                  </a:cxn>
                  <a:cxn ang="0">
                    <a:pos x="T4" y="T5"/>
                  </a:cxn>
                </a:cxnLst>
                <a:rect l="0" t="0" r="r" b="b"/>
                <a:pathLst>
                  <a:path w="13" h="17">
                    <a:moveTo>
                      <a:pt x="0" y="17"/>
                    </a:moveTo>
                    <a:cubicBezTo>
                      <a:pt x="0" y="16"/>
                      <a:pt x="4" y="12"/>
                      <a:pt x="3" y="12"/>
                    </a:cubicBezTo>
                    <a:cubicBezTo>
                      <a:pt x="13" y="0"/>
                      <a:pt x="8" y="11"/>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4" name="Freeform 6419">
                <a:extLst>
                  <a:ext uri="{FF2B5EF4-FFF2-40B4-BE49-F238E27FC236}">
                    <a16:creationId xmlns:a16="http://schemas.microsoft.com/office/drawing/2014/main" id="{BFC0473C-7B18-481A-9261-3F964853197D}"/>
                  </a:ext>
                </a:extLst>
              </p:cNvPr>
              <p:cNvSpPr>
                <a:spLocks/>
              </p:cNvSpPr>
              <p:nvPr/>
            </p:nvSpPr>
            <p:spPr bwMode="auto">
              <a:xfrm>
                <a:off x="2309" y="2611"/>
                <a:ext cx="10" cy="2"/>
              </a:xfrm>
              <a:custGeom>
                <a:avLst/>
                <a:gdLst>
                  <a:gd name="T0" fmla="*/ 17 w 19"/>
                  <a:gd name="T1" fmla="*/ 2 h 4"/>
                  <a:gd name="T2" fmla="*/ 2 w 19"/>
                  <a:gd name="T3" fmla="*/ 4 h 4"/>
                  <a:gd name="T4" fmla="*/ 19 w 19"/>
                  <a:gd name="T5" fmla="*/ 0 h 4"/>
                  <a:gd name="T6" fmla="*/ 17 w 19"/>
                  <a:gd name="T7" fmla="*/ 2 h 4"/>
                </a:gdLst>
                <a:ahLst/>
                <a:cxnLst>
                  <a:cxn ang="0">
                    <a:pos x="T0" y="T1"/>
                  </a:cxn>
                  <a:cxn ang="0">
                    <a:pos x="T2" y="T3"/>
                  </a:cxn>
                  <a:cxn ang="0">
                    <a:pos x="T4" y="T5"/>
                  </a:cxn>
                  <a:cxn ang="0">
                    <a:pos x="T6" y="T7"/>
                  </a:cxn>
                </a:cxnLst>
                <a:rect l="0" t="0" r="r" b="b"/>
                <a:pathLst>
                  <a:path w="19" h="4">
                    <a:moveTo>
                      <a:pt x="17" y="2"/>
                    </a:moveTo>
                    <a:cubicBezTo>
                      <a:pt x="12" y="3"/>
                      <a:pt x="7" y="3"/>
                      <a:pt x="2" y="4"/>
                    </a:cubicBezTo>
                    <a:cubicBezTo>
                      <a:pt x="0" y="2"/>
                      <a:pt x="13" y="1"/>
                      <a:pt x="19" y="0"/>
                    </a:cubicBezTo>
                    <a:cubicBezTo>
                      <a:pt x="18" y="1"/>
                      <a:pt x="16" y="1"/>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5" name="Freeform 6420">
                <a:extLst>
                  <a:ext uri="{FF2B5EF4-FFF2-40B4-BE49-F238E27FC236}">
                    <a16:creationId xmlns:a16="http://schemas.microsoft.com/office/drawing/2014/main" id="{580C9FF5-43ED-4834-801D-05894F7387E9}"/>
                  </a:ext>
                </a:extLst>
              </p:cNvPr>
              <p:cNvSpPr>
                <a:spLocks/>
              </p:cNvSpPr>
              <p:nvPr/>
            </p:nvSpPr>
            <p:spPr bwMode="auto">
              <a:xfrm>
                <a:off x="1937" y="1823"/>
                <a:ext cx="8" cy="8"/>
              </a:xfrm>
              <a:custGeom>
                <a:avLst/>
                <a:gdLst>
                  <a:gd name="T0" fmla="*/ 2 w 14"/>
                  <a:gd name="T1" fmla="*/ 10 h 15"/>
                  <a:gd name="T2" fmla="*/ 13 w 14"/>
                  <a:gd name="T3" fmla="*/ 0 h 15"/>
                  <a:gd name="T4" fmla="*/ 9 w 14"/>
                  <a:gd name="T5" fmla="*/ 8 h 15"/>
                  <a:gd name="T6" fmla="*/ 2 w 14"/>
                  <a:gd name="T7" fmla="*/ 10 h 15"/>
                </a:gdLst>
                <a:ahLst/>
                <a:cxnLst>
                  <a:cxn ang="0">
                    <a:pos x="T0" y="T1"/>
                  </a:cxn>
                  <a:cxn ang="0">
                    <a:pos x="T2" y="T3"/>
                  </a:cxn>
                  <a:cxn ang="0">
                    <a:pos x="T4" y="T5"/>
                  </a:cxn>
                  <a:cxn ang="0">
                    <a:pos x="T6" y="T7"/>
                  </a:cxn>
                </a:cxnLst>
                <a:rect l="0" t="0" r="r" b="b"/>
                <a:pathLst>
                  <a:path w="14" h="15">
                    <a:moveTo>
                      <a:pt x="2" y="10"/>
                    </a:moveTo>
                    <a:cubicBezTo>
                      <a:pt x="8" y="4"/>
                      <a:pt x="5" y="12"/>
                      <a:pt x="13" y="0"/>
                    </a:cubicBezTo>
                    <a:cubicBezTo>
                      <a:pt x="14" y="1"/>
                      <a:pt x="8" y="8"/>
                      <a:pt x="9" y="8"/>
                    </a:cubicBezTo>
                    <a:cubicBezTo>
                      <a:pt x="5" y="12"/>
                      <a:pt x="0" y="15"/>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6" name="Freeform 6421">
                <a:extLst>
                  <a:ext uri="{FF2B5EF4-FFF2-40B4-BE49-F238E27FC236}">
                    <a16:creationId xmlns:a16="http://schemas.microsoft.com/office/drawing/2014/main" id="{71B5A00F-7965-458E-9474-7718483E00A0}"/>
                  </a:ext>
                </a:extLst>
              </p:cNvPr>
              <p:cNvSpPr>
                <a:spLocks/>
              </p:cNvSpPr>
              <p:nvPr/>
            </p:nvSpPr>
            <p:spPr bwMode="auto">
              <a:xfrm>
                <a:off x="2454" y="2566"/>
                <a:ext cx="21" cy="10"/>
              </a:xfrm>
              <a:custGeom>
                <a:avLst/>
                <a:gdLst>
                  <a:gd name="T0" fmla="*/ 4 w 37"/>
                  <a:gd name="T1" fmla="*/ 19 h 19"/>
                  <a:gd name="T2" fmla="*/ 13 w 37"/>
                  <a:gd name="T3" fmla="*/ 11 h 19"/>
                  <a:gd name="T4" fmla="*/ 28 w 37"/>
                  <a:gd name="T5" fmla="*/ 2 h 19"/>
                  <a:gd name="T6" fmla="*/ 37 w 37"/>
                  <a:gd name="T7" fmla="*/ 0 h 19"/>
                  <a:gd name="T8" fmla="*/ 19 w 37"/>
                  <a:gd name="T9" fmla="*/ 9 h 19"/>
                  <a:gd name="T10" fmla="*/ 9 w 37"/>
                  <a:gd name="T11" fmla="*/ 15 h 19"/>
                  <a:gd name="T12" fmla="*/ 27 w 37"/>
                  <a:gd name="T13" fmla="*/ 8 h 19"/>
                  <a:gd name="T14" fmla="*/ 22 w 37"/>
                  <a:gd name="T15" fmla="*/ 11 h 19"/>
                  <a:gd name="T16" fmla="*/ 4 w 37"/>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9">
                    <a:moveTo>
                      <a:pt x="4" y="19"/>
                    </a:moveTo>
                    <a:cubicBezTo>
                      <a:pt x="0" y="18"/>
                      <a:pt x="6" y="15"/>
                      <a:pt x="13" y="11"/>
                    </a:cubicBezTo>
                    <a:cubicBezTo>
                      <a:pt x="20" y="7"/>
                      <a:pt x="28" y="3"/>
                      <a:pt x="28" y="2"/>
                    </a:cubicBezTo>
                    <a:cubicBezTo>
                      <a:pt x="33" y="0"/>
                      <a:pt x="36" y="0"/>
                      <a:pt x="37" y="0"/>
                    </a:cubicBezTo>
                    <a:cubicBezTo>
                      <a:pt x="26" y="5"/>
                      <a:pt x="21" y="7"/>
                      <a:pt x="19" y="9"/>
                    </a:cubicBezTo>
                    <a:cubicBezTo>
                      <a:pt x="16" y="11"/>
                      <a:pt x="15" y="12"/>
                      <a:pt x="9" y="15"/>
                    </a:cubicBezTo>
                    <a:cubicBezTo>
                      <a:pt x="11" y="16"/>
                      <a:pt x="19" y="12"/>
                      <a:pt x="27" y="8"/>
                    </a:cubicBezTo>
                    <a:cubicBezTo>
                      <a:pt x="32" y="7"/>
                      <a:pt x="28" y="9"/>
                      <a:pt x="22" y="11"/>
                    </a:cubicBezTo>
                    <a:cubicBezTo>
                      <a:pt x="15" y="14"/>
                      <a:pt x="7" y="18"/>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7" name="Freeform 6422">
                <a:extLst>
                  <a:ext uri="{FF2B5EF4-FFF2-40B4-BE49-F238E27FC236}">
                    <a16:creationId xmlns:a16="http://schemas.microsoft.com/office/drawing/2014/main" id="{E3FBF7B9-07AD-4DB0-A7BE-DB38E576FF94}"/>
                  </a:ext>
                </a:extLst>
              </p:cNvPr>
              <p:cNvSpPr>
                <a:spLocks/>
              </p:cNvSpPr>
              <p:nvPr/>
            </p:nvSpPr>
            <p:spPr bwMode="auto">
              <a:xfrm>
                <a:off x="2385" y="1662"/>
                <a:ext cx="11" cy="3"/>
              </a:xfrm>
              <a:custGeom>
                <a:avLst/>
                <a:gdLst>
                  <a:gd name="T0" fmla="*/ 8 w 19"/>
                  <a:gd name="T1" fmla="*/ 0 h 5"/>
                  <a:gd name="T2" fmla="*/ 19 w 19"/>
                  <a:gd name="T3" fmla="*/ 5 h 5"/>
                  <a:gd name="T4" fmla="*/ 9 w 19"/>
                  <a:gd name="T5" fmla="*/ 4 h 5"/>
                  <a:gd name="T6" fmla="*/ 8 w 19"/>
                  <a:gd name="T7" fmla="*/ 0 h 5"/>
                </a:gdLst>
                <a:ahLst/>
                <a:cxnLst>
                  <a:cxn ang="0">
                    <a:pos x="T0" y="T1"/>
                  </a:cxn>
                  <a:cxn ang="0">
                    <a:pos x="T2" y="T3"/>
                  </a:cxn>
                  <a:cxn ang="0">
                    <a:pos x="T4" y="T5"/>
                  </a:cxn>
                  <a:cxn ang="0">
                    <a:pos x="T6" y="T7"/>
                  </a:cxn>
                </a:cxnLst>
                <a:rect l="0" t="0" r="r" b="b"/>
                <a:pathLst>
                  <a:path w="19" h="5">
                    <a:moveTo>
                      <a:pt x="8" y="0"/>
                    </a:moveTo>
                    <a:cubicBezTo>
                      <a:pt x="18" y="2"/>
                      <a:pt x="16" y="4"/>
                      <a:pt x="19" y="5"/>
                    </a:cubicBezTo>
                    <a:cubicBezTo>
                      <a:pt x="14" y="4"/>
                      <a:pt x="11" y="3"/>
                      <a:pt x="9" y="4"/>
                    </a:cubicBezTo>
                    <a:cubicBezTo>
                      <a:pt x="0" y="1"/>
                      <a:pt x="18" y="4"/>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8" name="Freeform 6423">
                <a:extLst>
                  <a:ext uri="{FF2B5EF4-FFF2-40B4-BE49-F238E27FC236}">
                    <a16:creationId xmlns:a16="http://schemas.microsoft.com/office/drawing/2014/main" id="{AE4A09B6-2F49-4D33-A05F-D16811A9AAB0}"/>
                  </a:ext>
                </a:extLst>
              </p:cNvPr>
              <p:cNvSpPr>
                <a:spLocks/>
              </p:cNvSpPr>
              <p:nvPr/>
            </p:nvSpPr>
            <p:spPr bwMode="auto">
              <a:xfrm>
                <a:off x="2699" y="2331"/>
                <a:ext cx="13" cy="18"/>
              </a:xfrm>
              <a:custGeom>
                <a:avLst/>
                <a:gdLst>
                  <a:gd name="T0" fmla="*/ 4 w 23"/>
                  <a:gd name="T1" fmla="*/ 29 h 33"/>
                  <a:gd name="T2" fmla="*/ 5 w 23"/>
                  <a:gd name="T3" fmla="*/ 23 h 33"/>
                  <a:gd name="T4" fmla="*/ 12 w 23"/>
                  <a:gd name="T5" fmla="*/ 14 h 33"/>
                  <a:gd name="T6" fmla="*/ 21 w 23"/>
                  <a:gd name="T7" fmla="*/ 3 h 33"/>
                  <a:gd name="T8" fmla="*/ 22 w 23"/>
                  <a:gd name="T9" fmla="*/ 5 h 33"/>
                  <a:gd name="T10" fmla="*/ 17 w 23"/>
                  <a:gd name="T11" fmla="*/ 18 h 33"/>
                  <a:gd name="T12" fmla="*/ 13 w 23"/>
                  <a:gd name="T13" fmla="*/ 16 h 33"/>
                  <a:gd name="T14" fmla="*/ 4 w 23"/>
                  <a:gd name="T15" fmla="*/ 29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3">
                    <a:moveTo>
                      <a:pt x="4" y="29"/>
                    </a:moveTo>
                    <a:cubicBezTo>
                      <a:pt x="0" y="33"/>
                      <a:pt x="9" y="18"/>
                      <a:pt x="5" y="23"/>
                    </a:cubicBezTo>
                    <a:cubicBezTo>
                      <a:pt x="10" y="13"/>
                      <a:pt x="11" y="14"/>
                      <a:pt x="12" y="14"/>
                    </a:cubicBezTo>
                    <a:cubicBezTo>
                      <a:pt x="13" y="14"/>
                      <a:pt x="15" y="14"/>
                      <a:pt x="21" y="3"/>
                    </a:cubicBezTo>
                    <a:cubicBezTo>
                      <a:pt x="23" y="0"/>
                      <a:pt x="20" y="8"/>
                      <a:pt x="22" y="5"/>
                    </a:cubicBezTo>
                    <a:cubicBezTo>
                      <a:pt x="20" y="11"/>
                      <a:pt x="16" y="18"/>
                      <a:pt x="17" y="18"/>
                    </a:cubicBezTo>
                    <a:cubicBezTo>
                      <a:pt x="18" y="12"/>
                      <a:pt x="6" y="30"/>
                      <a:pt x="13" y="16"/>
                    </a:cubicBezTo>
                    <a:cubicBezTo>
                      <a:pt x="10" y="21"/>
                      <a:pt x="7" y="25"/>
                      <a:pt x="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9" name="Freeform 6424">
                <a:extLst>
                  <a:ext uri="{FF2B5EF4-FFF2-40B4-BE49-F238E27FC236}">
                    <a16:creationId xmlns:a16="http://schemas.microsoft.com/office/drawing/2014/main" id="{95FB8D68-ABD8-4B87-B1A8-FABC5A064EDB}"/>
                  </a:ext>
                </a:extLst>
              </p:cNvPr>
              <p:cNvSpPr>
                <a:spLocks/>
              </p:cNvSpPr>
              <p:nvPr/>
            </p:nvSpPr>
            <p:spPr bwMode="auto">
              <a:xfrm>
                <a:off x="2685" y="2361"/>
                <a:ext cx="13" cy="21"/>
              </a:xfrm>
              <a:custGeom>
                <a:avLst/>
                <a:gdLst>
                  <a:gd name="T0" fmla="*/ 6 w 24"/>
                  <a:gd name="T1" fmla="*/ 32 h 38"/>
                  <a:gd name="T2" fmla="*/ 0 w 24"/>
                  <a:gd name="T3" fmla="*/ 38 h 38"/>
                  <a:gd name="T4" fmla="*/ 4 w 24"/>
                  <a:gd name="T5" fmla="*/ 29 h 38"/>
                  <a:gd name="T6" fmla="*/ 24 w 24"/>
                  <a:gd name="T7" fmla="*/ 0 h 38"/>
                  <a:gd name="T8" fmla="*/ 12 w 24"/>
                  <a:gd name="T9" fmla="*/ 19 h 38"/>
                  <a:gd name="T10" fmla="*/ 6 w 24"/>
                  <a:gd name="T11" fmla="*/ 32 h 38"/>
                </a:gdLst>
                <a:ahLst/>
                <a:cxnLst>
                  <a:cxn ang="0">
                    <a:pos x="T0" y="T1"/>
                  </a:cxn>
                  <a:cxn ang="0">
                    <a:pos x="T2" y="T3"/>
                  </a:cxn>
                  <a:cxn ang="0">
                    <a:pos x="T4" y="T5"/>
                  </a:cxn>
                  <a:cxn ang="0">
                    <a:pos x="T6" y="T7"/>
                  </a:cxn>
                  <a:cxn ang="0">
                    <a:pos x="T8" y="T9"/>
                  </a:cxn>
                  <a:cxn ang="0">
                    <a:pos x="T10" y="T11"/>
                  </a:cxn>
                </a:cxnLst>
                <a:rect l="0" t="0" r="r" b="b"/>
                <a:pathLst>
                  <a:path w="24" h="38">
                    <a:moveTo>
                      <a:pt x="6" y="32"/>
                    </a:moveTo>
                    <a:cubicBezTo>
                      <a:pt x="3" y="35"/>
                      <a:pt x="1" y="38"/>
                      <a:pt x="0" y="38"/>
                    </a:cubicBezTo>
                    <a:cubicBezTo>
                      <a:pt x="6" y="29"/>
                      <a:pt x="3" y="32"/>
                      <a:pt x="4" y="29"/>
                    </a:cubicBezTo>
                    <a:cubicBezTo>
                      <a:pt x="11" y="18"/>
                      <a:pt x="20" y="3"/>
                      <a:pt x="24" y="0"/>
                    </a:cubicBezTo>
                    <a:cubicBezTo>
                      <a:pt x="20" y="5"/>
                      <a:pt x="16" y="12"/>
                      <a:pt x="12" y="19"/>
                    </a:cubicBezTo>
                    <a:cubicBezTo>
                      <a:pt x="9" y="25"/>
                      <a:pt x="6" y="31"/>
                      <a:pt x="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0" name="Freeform 6425">
                <a:extLst>
                  <a:ext uri="{FF2B5EF4-FFF2-40B4-BE49-F238E27FC236}">
                    <a16:creationId xmlns:a16="http://schemas.microsoft.com/office/drawing/2014/main" id="{A763A931-CF7A-4E04-B721-CD778874DB87}"/>
                  </a:ext>
                </a:extLst>
              </p:cNvPr>
              <p:cNvSpPr>
                <a:spLocks/>
              </p:cNvSpPr>
              <p:nvPr/>
            </p:nvSpPr>
            <p:spPr bwMode="auto">
              <a:xfrm>
                <a:off x="2480" y="2555"/>
                <a:ext cx="17" cy="10"/>
              </a:xfrm>
              <a:custGeom>
                <a:avLst/>
                <a:gdLst>
                  <a:gd name="T0" fmla="*/ 14 w 29"/>
                  <a:gd name="T1" fmla="*/ 11 h 17"/>
                  <a:gd name="T2" fmla="*/ 5 w 29"/>
                  <a:gd name="T3" fmla="*/ 12 h 17"/>
                  <a:gd name="T4" fmla="*/ 20 w 29"/>
                  <a:gd name="T5" fmla="*/ 3 h 17"/>
                  <a:gd name="T6" fmla="*/ 5 w 29"/>
                  <a:gd name="T7" fmla="*/ 9 h 17"/>
                  <a:gd name="T8" fmla="*/ 26 w 29"/>
                  <a:gd name="T9" fmla="*/ 0 h 17"/>
                  <a:gd name="T10" fmla="*/ 21 w 29"/>
                  <a:gd name="T11" fmla="*/ 5 h 17"/>
                  <a:gd name="T12" fmla="*/ 14 w 29"/>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29" h="17">
                    <a:moveTo>
                      <a:pt x="14" y="11"/>
                    </a:moveTo>
                    <a:cubicBezTo>
                      <a:pt x="0" y="17"/>
                      <a:pt x="12" y="9"/>
                      <a:pt x="5" y="12"/>
                    </a:cubicBezTo>
                    <a:cubicBezTo>
                      <a:pt x="7" y="9"/>
                      <a:pt x="11" y="9"/>
                      <a:pt x="20" y="3"/>
                    </a:cubicBezTo>
                    <a:cubicBezTo>
                      <a:pt x="15" y="6"/>
                      <a:pt x="14" y="4"/>
                      <a:pt x="5" y="9"/>
                    </a:cubicBezTo>
                    <a:cubicBezTo>
                      <a:pt x="11" y="4"/>
                      <a:pt x="23" y="1"/>
                      <a:pt x="26" y="0"/>
                    </a:cubicBezTo>
                    <a:cubicBezTo>
                      <a:pt x="29" y="0"/>
                      <a:pt x="25" y="2"/>
                      <a:pt x="21" y="5"/>
                    </a:cubicBezTo>
                    <a:cubicBezTo>
                      <a:pt x="16" y="8"/>
                      <a:pt x="12" y="10"/>
                      <a:pt x="1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1" name="Freeform 6426">
                <a:extLst>
                  <a:ext uri="{FF2B5EF4-FFF2-40B4-BE49-F238E27FC236}">
                    <a16:creationId xmlns:a16="http://schemas.microsoft.com/office/drawing/2014/main" id="{67139CEA-77D3-4E24-BC38-D722891E10FB}"/>
                  </a:ext>
                </a:extLst>
              </p:cNvPr>
              <p:cNvSpPr>
                <a:spLocks/>
              </p:cNvSpPr>
              <p:nvPr/>
            </p:nvSpPr>
            <p:spPr bwMode="auto">
              <a:xfrm>
                <a:off x="2635" y="2435"/>
                <a:ext cx="10" cy="11"/>
              </a:xfrm>
              <a:custGeom>
                <a:avLst/>
                <a:gdLst>
                  <a:gd name="T0" fmla="*/ 16 w 18"/>
                  <a:gd name="T1" fmla="*/ 6 h 19"/>
                  <a:gd name="T2" fmla="*/ 5 w 18"/>
                  <a:gd name="T3" fmla="*/ 17 h 19"/>
                  <a:gd name="T4" fmla="*/ 13 w 18"/>
                  <a:gd name="T5" fmla="*/ 6 h 19"/>
                  <a:gd name="T6" fmla="*/ 0 w 18"/>
                  <a:gd name="T7" fmla="*/ 19 h 19"/>
                  <a:gd name="T8" fmla="*/ 11 w 18"/>
                  <a:gd name="T9" fmla="*/ 5 h 19"/>
                  <a:gd name="T10" fmla="*/ 18 w 18"/>
                  <a:gd name="T11" fmla="*/ 0 h 19"/>
                  <a:gd name="T12" fmla="*/ 16 w 18"/>
                  <a:gd name="T13" fmla="*/ 6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16" y="6"/>
                    </a:moveTo>
                    <a:cubicBezTo>
                      <a:pt x="15" y="10"/>
                      <a:pt x="5" y="18"/>
                      <a:pt x="5" y="17"/>
                    </a:cubicBezTo>
                    <a:cubicBezTo>
                      <a:pt x="12" y="9"/>
                      <a:pt x="9" y="11"/>
                      <a:pt x="13" y="6"/>
                    </a:cubicBezTo>
                    <a:cubicBezTo>
                      <a:pt x="12" y="6"/>
                      <a:pt x="6" y="12"/>
                      <a:pt x="0" y="19"/>
                    </a:cubicBezTo>
                    <a:cubicBezTo>
                      <a:pt x="2" y="17"/>
                      <a:pt x="5" y="12"/>
                      <a:pt x="11" y="5"/>
                    </a:cubicBezTo>
                    <a:cubicBezTo>
                      <a:pt x="15" y="2"/>
                      <a:pt x="14" y="5"/>
                      <a:pt x="18" y="0"/>
                    </a:cubicBezTo>
                    <a:cubicBezTo>
                      <a:pt x="18" y="1"/>
                      <a:pt x="9" y="15"/>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2" name="Freeform 6427">
                <a:extLst>
                  <a:ext uri="{FF2B5EF4-FFF2-40B4-BE49-F238E27FC236}">
                    <a16:creationId xmlns:a16="http://schemas.microsoft.com/office/drawing/2014/main" id="{9E0EBB40-0501-413A-83A5-6AC08D6FED56}"/>
                  </a:ext>
                </a:extLst>
              </p:cNvPr>
              <p:cNvSpPr>
                <a:spLocks/>
              </p:cNvSpPr>
              <p:nvPr/>
            </p:nvSpPr>
            <p:spPr bwMode="auto">
              <a:xfrm>
                <a:off x="2421" y="1672"/>
                <a:ext cx="9" cy="3"/>
              </a:xfrm>
              <a:custGeom>
                <a:avLst/>
                <a:gdLst>
                  <a:gd name="T0" fmla="*/ 8 w 15"/>
                  <a:gd name="T1" fmla="*/ 0 h 5"/>
                  <a:gd name="T2" fmla="*/ 15 w 15"/>
                  <a:gd name="T3" fmla="*/ 5 h 5"/>
                  <a:gd name="T4" fmla="*/ 8 w 15"/>
                  <a:gd name="T5" fmla="*/ 3 h 5"/>
                  <a:gd name="T6" fmla="*/ 8 w 15"/>
                  <a:gd name="T7" fmla="*/ 0 h 5"/>
                </a:gdLst>
                <a:ahLst/>
                <a:cxnLst>
                  <a:cxn ang="0">
                    <a:pos x="T0" y="T1"/>
                  </a:cxn>
                  <a:cxn ang="0">
                    <a:pos x="T2" y="T3"/>
                  </a:cxn>
                  <a:cxn ang="0">
                    <a:pos x="T4" y="T5"/>
                  </a:cxn>
                  <a:cxn ang="0">
                    <a:pos x="T6" y="T7"/>
                  </a:cxn>
                </a:cxnLst>
                <a:rect l="0" t="0" r="r" b="b"/>
                <a:pathLst>
                  <a:path w="15" h="5">
                    <a:moveTo>
                      <a:pt x="8" y="0"/>
                    </a:moveTo>
                    <a:cubicBezTo>
                      <a:pt x="12" y="2"/>
                      <a:pt x="14" y="3"/>
                      <a:pt x="15" y="5"/>
                    </a:cubicBezTo>
                    <a:cubicBezTo>
                      <a:pt x="11" y="3"/>
                      <a:pt x="9" y="3"/>
                      <a:pt x="8" y="3"/>
                    </a:cubicBezTo>
                    <a:cubicBezTo>
                      <a:pt x="0" y="0"/>
                      <a:pt x="3"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3" name="Freeform 6428">
                <a:extLst>
                  <a:ext uri="{FF2B5EF4-FFF2-40B4-BE49-F238E27FC236}">
                    <a16:creationId xmlns:a16="http://schemas.microsoft.com/office/drawing/2014/main" id="{E5371F55-2E29-4A59-B7F1-878238C9D498}"/>
                  </a:ext>
                </a:extLst>
              </p:cNvPr>
              <p:cNvSpPr>
                <a:spLocks/>
              </p:cNvSpPr>
              <p:nvPr/>
            </p:nvSpPr>
            <p:spPr bwMode="auto">
              <a:xfrm>
                <a:off x="2554" y="2510"/>
                <a:ext cx="11" cy="11"/>
              </a:xfrm>
              <a:custGeom>
                <a:avLst/>
                <a:gdLst>
                  <a:gd name="T0" fmla="*/ 15 w 20"/>
                  <a:gd name="T1" fmla="*/ 8 h 18"/>
                  <a:gd name="T2" fmla="*/ 5 w 20"/>
                  <a:gd name="T3" fmla="*/ 8 h 18"/>
                  <a:gd name="T4" fmla="*/ 15 w 20"/>
                  <a:gd name="T5" fmla="*/ 8 h 18"/>
                </a:gdLst>
                <a:ahLst/>
                <a:cxnLst>
                  <a:cxn ang="0">
                    <a:pos x="T0" y="T1"/>
                  </a:cxn>
                  <a:cxn ang="0">
                    <a:pos x="T2" y="T3"/>
                  </a:cxn>
                  <a:cxn ang="0">
                    <a:pos x="T4" y="T5"/>
                  </a:cxn>
                </a:cxnLst>
                <a:rect l="0" t="0" r="r" b="b"/>
                <a:pathLst>
                  <a:path w="20" h="18">
                    <a:moveTo>
                      <a:pt x="15" y="8"/>
                    </a:moveTo>
                    <a:cubicBezTo>
                      <a:pt x="0" y="18"/>
                      <a:pt x="8" y="9"/>
                      <a:pt x="5" y="8"/>
                    </a:cubicBezTo>
                    <a:cubicBezTo>
                      <a:pt x="18" y="0"/>
                      <a:pt x="20" y="3"/>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4" name="Freeform 6429">
                <a:extLst>
                  <a:ext uri="{FF2B5EF4-FFF2-40B4-BE49-F238E27FC236}">
                    <a16:creationId xmlns:a16="http://schemas.microsoft.com/office/drawing/2014/main" id="{11007ACA-5321-44C3-8146-3CECBDCAB7DE}"/>
                  </a:ext>
                </a:extLst>
              </p:cNvPr>
              <p:cNvSpPr>
                <a:spLocks/>
              </p:cNvSpPr>
              <p:nvPr/>
            </p:nvSpPr>
            <p:spPr bwMode="auto">
              <a:xfrm>
                <a:off x="2489" y="1696"/>
                <a:ext cx="9" cy="6"/>
              </a:xfrm>
              <a:custGeom>
                <a:avLst/>
                <a:gdLst>
                  <a:gd name="T0" fmla="*/ 15 w 16"/>
                  <a:gd name="T1" fmla="*/ 8 h 10"/>
                  <a:gd name="T2" fmla="*/ 0 w 16"/>
                  <a:gd name="T3" fmla="*/ 1 h 10"/>
                  <a:gd name="T4" fmla="*/ 15 w 16"/>
                  <a:gd name="T5" fmla="*/ 8 h 10"/>
                </a:gdLst>
                <a:ahLst/>
                <a:cxnLst>
                  <a:cxn ang="0">
                    <a:pos x="T0" y="T1"/>
                  </a:cxn>
                  <a:cxn ang="0">
                    <a:pos x="T2" y="T3"/>
                  </a:cxn>
                  <a:cxn ang="0">
                    <a:pos x="T4" y="T5"/>
                  </a:cxn>
                </a:cxnLst>
                <a:rect l="0" t="0" r="r" b="b"/>
                <a:pathLst>
                  <a:path w="16" h="10">
                    <a:moveTo>
                      <a:pt x="15" y="8"/>
                    </a:moveTo>
                    <a:cubicBezTo>
                      <a:pt x="16" y="10"/>
                      <a:pt x="5" y="4"/>
                      <a:pt x="0" y="1"/>
                    </a:cubicBezTo>
                    <a:cubicBezTo>
                      <a:pt x="0" y="0"/>
                      <a:pt x="8" y="4"/>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5" name="Freeform 6430">
                <a:extLst>
                  <a:ext uri="{FF2B5EF4-FFF2-40B4-BE49-F238E27FC236}">
                    <a16:creationId xmlns:a16="http://schemas.microsoft.com/office/drawing/2014/main" id="{DE0FB2C3-08BE-467E-AA08-D578CDABD2A9}"/>
                  </a:ext>
                </a:extLst>
              </p:cNvPr>
              <p:cNvSpPr>
                <a:spLocks/>
              </p:cNvSpPr>
              <p:nvPr/>
            </p:nvSpPr>
            <p:spPr bwMode="auto">
              <a:xfrm>
                <a:off x="2703" y="1902"/>
                <a:ext cx="5" cy="8"/>
              </a:xfrm>
              <a:custGeom>
                <a:avLst/>
                <a:gdLst>
                  <a:gd name="T0" fmla="*/ 3 w 8"/>
                  <a:gd name="T1" fmla="*/ 1 h 14"/>
                  <a:gd name="T2" fmla="*/ 7 w 8"/>
                  <a:gd name="T3" fmla="*/ 11 h 14"/>
                  <a:gd name="T4" fmla="*/ 6 w 8"/>
                  <a:gd name="T5" fmla="*/ 13 h 14"/>
                  <a:gd name="T6" fmla="*/ 4 w 8"/>
                  <a:gd name="T7" fmla="*/ 10 h 14"/>
                  <a:gd name="T8" fmla="*/ 1 w 8"/>
                  <a:gd name="T9" fmla="*/ 4 h 14"/>
                  <a:gd name="T10" fmla="*/ 0 w 8"/>
                  <a:gd name="T11" fmla="*/ 0 h 14"/>
                  <a:gd name="T12" fmla="*/ 3 w 8"/>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 h="14">
                    <a:moveTo>
                      <a:pt x="3" y="1"/>
                    </a:moveTo>
                    <a:cubicBezTo>
                      <a:pt x="5" y="6"/>
                      <a:pt x="5" y="7"/>
                      <a:pt x="7" y="11"/>
                    </a:cubicBezTo>
                    <a:cubicBezTo>
                      <a:pt x="8" y="14"/>
                      <a:pt x="1" y="3"/>
                      <a:pt x="6" y="13"/>
                    </a:cubicBezTo>
                    <a:cubicBezTo>
                      <a:pt x="6" y="13"/>
                      <a:pt x="5" y="12"/>
                      <a:pt x="4" y="10"/>
                    </a:cubicBezTo>
                    <a:cubicBezTo>
                      <a:pt x="1" y="4"/>
                      <a:pt x="1" y="4"/>
                      <a:pt x="1" y="4"/>
                    </a:cubicBezTo>
                    <a:cubicBezTo>
                      <a:pt x="3" y="7"/>
                      <a:pt x="3" y="5"/>
                      <a:pt x="0" y="0"/>
                    </a:cubicBezTo>
                    <a:cubicBezTo>
                      <a:pt x="1" y="2"/>
                      <a:pt x="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6" name="Freeform 6431">
                <a:extLst>
                  <a:ext uri="{FF2B5EF4-FFF2-40B4-BE49-F238E27FC236}">
                    <a16:creationId xmlns:a16="http://schemas.microsoft.com/office/drawing/2014/main" id="{B2FD2D1A-D04F-4B73-8B3E-9B2EF56FE0E0}"/>
                  </a:ext>
                </a:extLst>
              </p:cNvPr>
              <p:cNvSpPr>
                <a:spLocks/>
              </p:cNvSpPr>
              <p:nvPr/>
            </p:nvSpPr>
            <p:spPr bwMode="auto">
              <a:xfrm>
                <a:off x="2379" y="2597"/>
                <a:ext cx="9" cy="3"/>
              </a:xfrm>
              <a:custGeom>
                <a:avLst/>
                <a:gdLst>
                  <a:gd name="T0" fmla="*/ 15 w 15"/>
                  <a:gd name="T1" fmla="*/ 1 h 5"/>
                  <a:gd name="T2" fmla="*/ 5 w 15"/>
                  <a:gd name="T3" fmla="*/ 1 h 5"/>
                  <a:gd name="T4" fmla="*/ 15 w 15"/>
                  <a:gd name="T5" fmla="*/ 1 h 5"/>
                </a:gdLst>
                <a:ahLst/>
                <a:cxnLst>
                  <a:cxn ang="0">
                    <a:pos x="T0" y="T1"/>
                  </a:cxn>
                  <a:cxn ang="0">
                    <a:pos x="T2" y="T3"/>
                  </a:cxn>
                  <a:cxn ang="0">
                    <a:pos x="T4" y="T5"/>
                  </a:cxn>
                </a:cxnLst>
                <a:rect l="0" t="0" r="r" b="b"/>
                <a:pathLst>
                  <a:path w="15" h="5">
                    <a:moveTo>
                      <a:pt x="15" y="1"/>
                    </a:moveTo>
                    <a:cubicBezTo>
                      <a:pt x="0" y="5"/>
                      <a:pt x="7" y="2"/>
                      <a:pt x="5" y="1"/>
                    </a:cubicBezTo>
                    <a:cubicBezTo>
                      <a:pt x="11" y="0"/>
                      <a:pt x="14"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7" name="Freeform 6432">
                <a:extLst>
                  <a:ext uri="{FF2B5EF4-FFF2-40B4-BE49-F238E27FC236}">
                    <a16:creationId xmlns:a16="http://schemas.microsoft.com/office/drawing/2014/main" id="{DE7B4A1B-375B-4451-A8E6-8792528F5AF6}"/>
                  </a:ext>
                </a:extLst>
              </p:cNvPr>
              <p:cNvSpPr>
                <a:spLocks/>
              </p:cNvSpPr>
              <p:nvPr/>
            </p:nvSpPr>
            <p:spPr bwMode="auto">
              <a:xfrm>
                <a:off x="2409" y="1668"/>
                <a:ext cx="12" cy="4"/>
              </a:xfrm>
              <a:custGeom>
                <a:avLst/>
                <a:gdLst>
                  <a:gd name="T0" fmla="*/ 10 w 20"/>
                  <a:gd name="T1" fmla="*/ 2 h 6"/>
                  <a:gd name="T2" fmla="*/ 19 w 20"/>
                  <a:gd name="T3" fmla="*/ 5 h 6"/>
                  <a:gd name="T4" fmla="*/ 4 w 20"/>
                  <a:gd name="T5" fmla="*/ 2 h 6"/>
                  <a:gd name="T6" fmla="*/ 10 w 20"/>
                  <a:gd name="T7" fmla="*/ 2 h 6"/>
                </a:gdLst>
                <a:ahLst/>
                <a:cxnLst>
                  <a:cxn ang="0">
                    <a:pos x="T0" y="T1"/>
                  </a:cxn>
                  <a:cxn ang="0">
                    <a:pos x="T2" y="T3"/>
                  </a:cxn>
                  <a:cxn ang="0">
                    <a:pos x="T4" y="T5"/>
                  </a:cxn>
                  <a:cxn ang="0">
                    <a:pos x="T6" y="T7"/>
                  </a:cxn>
                </a:cxnLst>
                <a:rect l="0" t="0" r="r" b="b"/>
                <a:pathLst>
                  <a:path w="20" h="6">
                    <a:moveTo>
                      <a:pt x="10" y="2"/>
                    </a:moveTo>
                    <a:cubicBezTo>
                      <a:pt x="10" y="2"/>
                      <a:pt x="16" y="4"/>
                      <a:pt x="19" y="5"/>
                    </a:cubicBezTo>
                    <a:cubicBezTo>
                      <a:pt x="16" y="5"/>
                      <a:pt x="16" y="6"/>
                      <a:pt x="4" y="2"/>
                    </a:cubicBezTo>
                    <a:cubicBezTo>
                      <a:pt x="0" y="0"/>
                      <a:pt x="20" y="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8" name="Freeform 6433">
                <a:extLst>
                  <a:ext uri="{FF2B5EF4-FFF2-40B4-BE49-F238E27FC236}">
                    <a16:creationId xmlns:a16="http://schemas.microsoft.com/office/drawing/2014/main" id="{930D5669-B1C7-4D26-B74D-623B4EA1861A}"/>
                  </a:ext>
                </a:extLst>
              </p:cNvPr>
              <p:cNvSpPr>
                <a:spLocks/>
              </p:cNvSpPr>
              <p:nvPr/>
            </p:nvSpPr>
            <p:spPr bwMode="auto">
              <a:xfrm>
                <a:off x="2711" y="1918"/>
                <a:ext cx="5" cy="9"/>
              </a:xfrm>
              <a:custGeom>
                <a:avLst/>
                <a:gdLst>
                  <a:gd name="T0" fmla="*/ 2 w 8"/>
                  <a:gd name="T1" fmla="*/ 1 h 15"/>
                  <a:gd name="T2" fmla="*/ 8 w 8"/>
                  <a:gd name="T3" fmla="*/ 14 h 15"/>
                  <a:gd name="T4" fmla="*/ 0 w 8"/>
                  <a:gd name="T5" fmla="*/ 0 h 15"/>
                  <a:gd name="T6" fmla="*/ 2 w 8"/>
                  <a:gd name="T7" fmla="*/ 1 h 15"/>
                </a:gdLst>
                <a:ahLst/>
                <a:cxnLst>
                  <a:cxn ang="0">
                    <a:pos x="T0" y="T1"/>
                  </a:cxn>
                  <a:cxn ang="0">
                    <a:pos x="T2" y="T3"/>
                  </a:cxn>
                  <a:cxn ang="0">
                    <a:pos x="T4" y="T5"/>
                  </a:cxn>
                  <a:cxn ang="0">
                    <a:pos x="T6" y="T7"/>
                  </a:cxn>
                </a:cxnLst>
                <a:rect l="0" t="0" r="r" b="b"/>
                <a:pathLst>
                  <a:path w="8" h="15">
                    <a:moveTo>
                      <a:pt x="2" y="1"/>
                    </a:moveTo>
                    <a:cubicBezTo>
                      <a:pt x="5" y="7"/>
                      <a:pt x="5" y="9"/>
                      <a:pt x="8" y="14"/>
                    </a:cubicBezTo>
                    <a:cubicBezTo>
                      <a:pt x="7" y="15"/>
                      <a:pt x="4" y="7"/>
                      <a:pt x="0"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9" name="Freeform 6434">
                <a:extLst>
                  <a:ext uri="{FF2B5EF4-FFF2-40B4-BE49-F238E27FC236}">
                    <a16:creationId xmlns:a16="http://schemas.microsoft.com/office/drawing/2014/main" id="{EE74BD68-E90E-456E-8C21-77E6F0C3034A}"/>
                  </a:ext>
                </a:extLst>
              </p:cNvPr>
              <p:cNvSpPr>
                <a:spLocks/>
              </p:cNvSpPr>
              <p:nvPr/>
            </p:nvSpPr>
            <p:spPr bwMode="auto">
              <a:xfrm>
                <a:off x="2754" y="2059"/>
                <a:ext cx="2" cy="15"/>
              </a:xfrm>
              <a:custGeom>
                <a:avLst/>
                <a:gdLst>
                  <a:gd name="T0" fmla="*/ 2 w 3"/>
                  <a:gd name="T1" fmla="*/ 4 h 26"/>
                  <a:gd name="T2" fmla="*/ 1 w 3"/>
                  <a:gd name="T3" fmla="*/ 5 h 26"/>
                  <a:gd name="T4" fmla="*/ 2 w 3"/>
                  <a:gd name="T5" fmla="*/ 24 h 26"/>
                  <a:gd name="T6" fmla="*/ 0 w 3"/>
                  <a:gd name="T7" fmla="*/ 2 h 26"/>
                  <a:gd name="T8" fmla="*/ 2 w 3"/>
                  <a:gd name="T9" fmla="*/ 4 h 26"/>
                </a:gdLst>
                <a:ahLst/>
                <a:cxnLst>
                  <a:cxn ang="0">
                    <a:pos x="T0" y="T1"/>
                  </a:cxn>
                  <a:cxn ang="0">
                    <a:pos x="T2" y="T3"/>
                  </a:cxn>
                  <a:cxn ang="0">
                    <a:pos x="T4" y="T5"/>
                  </a:cxn>
                  <a:cxn ang="0">
                    <a:pos x="T6" y="T7"/>
                  </a:cxn>
                  <a:cxn ang="0">
                    <a:pos x="T8" y="T9"/>
                  </a:cxn>
                </a:cxnLst>
                <a:rect l="0" t="0" r="r" b="b"/>
                <a:pathLst>
                  <a:path w="3" h="26">
                    <a:moveTo>
                      <a:pt x="2" y="4"/>
                    </a:moveTo>
                    <a:cubicBezTo>
                      <a:pt x="2" y="9"/>
                      <a:pt x="1" y="9"/>
                      <a:pt x="1" y="5"/>
                    </a:cubicBezTo>
                    <a:cubicBezTo>
                      <a:pt x="3" y="20"/>
                      <a:pt x="3" y="26"/>
                      <a:pt x="2" y="24"/>
                    </a:cubicBezTo>
                    <a:cubicBezTo>
                      <a:pt x="2" y="23"/>
                      <a:pt x="1" y="15"/>
                      <a:pt x="0" y="2"/>
                    </a:cubicBezTo>
                    <a:cubicBezTo>
                      <a:pt x="0" y="0"/>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0" name="Freeform 6435">
                <a:extLst>
                  <a:ext uri="{FF2B5EF4-FFF2-40B4-BE49-F238E27FC236}">
                    <a16:creationId xmlns:a16="http://schemas.microsoft.com/office/drawing/2014/main" id="{67E78CB0-CBEA-4B8A-90DC-1D0D55FE9754}"/>
                  </a:ext>
                </a:extLst>
              </p:cNvPr>
              <p:cNvSpPr>
                <a:spLocks/>
              </p:cNvSpPr>
              <p:nvPr/>
            </p:nvSpPr>
            <p:spPr bwMode="auto">
              <a:xfrm>
                <a:off x="2745" y="2221"/>
                <a:ext cx="4" cy="13"/>
              </a:xfrm>
              <a:custGeom>
                <a:avLst/>
                <a:gdLst>
                  <a:gd name="T0" fmla="*/ 7 w 7"/>
                  <a:gd name="T1" fmla="*/ 5 h 23"/>
                  <a:gd name="T2" fmla="*/ 4 w 7"/>
                  <a:gd name="T3" fmla="*/ 3 h 23"/>
                  <a:gd name="T4" fmla="*/ 7 w 7"/>
                  <a:gd name="T5" fmla="*/ 5 h 23"/>
                </a:gdLst>
                <a:ahLst/>
                <a:cxnLst>
                  <a:cxn ang="0">
                    <a:pos x="T0" y="T1"/>
                  </a:cxn>
                  <a:cxn ang="0">
                    <a:pos x="T2" y="T3"/>
                  </a:cxn>
                  <a:cxn ang="0">
                    <a:pos x="T4" y="T5"/>
                  </a:cxn>
                </a:cxnLst>
                <a:rect l="0" t="0" r="r" b="b"/>
                <a:pathLst>
                  <a:path w="7" h="23">
                    <a:moveTo>
                      <a:pt x="7" y="5"/>
                    </a:moveTo>
                    <a:cubicBezTo>
                      <a:pt x="4" y="14"/>
                      <a:pt x="0" y="23"/>
                      <a:pt x="4" y="3"/>
                    </a:cubicBezTo>
                    <a:cubicBezTo>
                      <a:pt x="6" y="0"/>
                      <a:pt x="5" y="6"/>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1" name="Group 6637">
              <a:extLst>
                <a:ext uri="{FF2B5EF4-FFF2-40B4-BE49-F238E27FC236}">
                  <a16:creationId xmlns:a16="http://schemas.microsoft.com/office/drawing/2014/main" id="{C7A7B4F6-54AE-44D2-940B-4F13BE36F64F}"/>
                </a:ext>
              </a:extLst>
            </p:cNvPr>
            <p:cNvGrpSpPr>
              <a:grpSpLocks/>
            </p:cNvGrpSpPr>
            <p:nvPr/>
          </p:nvGrpSpPr>
          <p:grpSpPr bwMode="auto">
            <a:xfrm>
              <a:off x="3436435" y="4598842"/>
              <a:ext cx="1470025" cy="1516063"/>
              <a:chOff x="1814" y="1656"/>
              <a:chExt cx="926" cy="955"/>
            </a:xfrm>
            <a:grpFill/>
          </p:grpSpPr>
          <p:sp>
            <p:nvSpPr>
              <p:cNvPr id="521" name="Freeform 6437">
                <a:extLst>
                  <a:ext uri="{FF2B5EF4-FFF2-40B4-BE49-F238E27FC236}">
                    <a16:creationId xmlns:a16="http://schemas.microsoft.com/office/drawing/2014/main" id="{BDDB47A6-BEC2-4949-8657-CD626E227639}"/>
                  </a:ext>
                </a:extLst>
              </p:cNvPr>
              <p:cNvSpPr>
                <a:spLocks/>
              </p:cNvSpPr>
              <p:nvPr/>
            </p:nvSpPr>
            <p:spPr bwMode="auto">
              <a:xfrm>
                <a:off x="2531" y="2529"/>
                <a:ext cx="9" cy="6"/>
              </a:xfrm>
              <a:custGeom>
                <a:avLst/>
                <a:gdLst>
                  <a:gd name="T0" fmla="*/ 12 w 16"/>
                  <a:gd name="T1" fmla="*/ 5 h 11"/>
                  <a:gd name="T2" fmla="*/ 2 w 16"/>
                  <a:gd name="T3" fmla="*/ 11 h 11"/>
                  <a:gd name="T4" fmla="*/ 5 w 16"/>
                  <a:gd name="T5" fmla="*/ 6 h 11"/>
                  <a:gd name="T6" fmla="*/ 12 w 16"/>
                  <a:gd name="T7" fmla="*/ 5 h 11"/>
                </a:gdLst>
                <a:ahLst/>
                <a:cxnLst>
                  <a:cxn ang="0">
                    <a:pos x="T0" y="T1"/>
                  </a:cxn>
                  <a:cxn ang="0">
                    <a:pos x="T2" y="T3"/>
                  </a:cxn>
                  <a:cxn ang="0">
                    <a:pos x="T4" y="T5"/>
                  </a:cxn>
                  <a:cxn ang="0">
                    <a:pos x="T6" y="T7"/>
                  </a:cxn>
                </a:cxnLst>
                <a:rect l="0" t="0" r="r" b="b"/>
                <a:pathLst>
                  <a:path w="16" h="11">
                    <a:moveTo>
                      <a:pt x="12" y="5"/>
                    </a:moveTo>
                    <a:cubicBezTo>
                      <a:pt x="7" y="9"/>
                      <a:pt x="6" y="9"/>
                      <a:pt x="2" y="11"/>
                    </a:cubicBezTo>
                    <a:cubicBezTo>
                      <a:pt x="0" y="11"/>
                      <a:pt x="8" y="6"/>
                      <a:pt x="5" y="6"/>
                    </a:cubicBezTo>
                    <a:cubicBezTo>
                      <a:pt x="16" y="0"/>
                      <a:pt x="16" y="1"/>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2" name="Freeform 6438">
                <a:extLst>
                  <a:ext uri="{FF2B5EF4-FFF2-40B4-BE49-F238E27FC236}">
                    <a16:creationId xmlns:a16="http://schemas.microsoft.com/office/drawing/2014/main" id="{7BBFE72F-EB79-4D17-B149-72406E902B1B}"/>
                  </a:ext>
                </a:extLst>
              </p:cNvPr>
              <p:cNvSpPr>
                <a:spLocks/>
              </p:cNvSpPr>
              <p:nvPr/>
            </p:nvSpPr>
            <p:spPr bwMode="auto">
              <a:xfrm>
                <a:off x="2677" y="1858"/>
                <a:ext cx="9" cy="15"/>
              </a:xfrm>
              <a:custGeom>
                <a:avLst/>
                <a:gdLst>
                  <a:gd name="T0" fmla="*/ 3 w 16"/>
                  <a:gd name="T1" fmla="*/ 2 h 26"/>
                  <a:gd name="T2" fmla="*/ 14 w 16"/>
                  <a:gd name="T3" fmla="*/ 21 h 26"/>
                  <a:gd name="T4" fmla="*/ 9 w 16"/>
                  <a:gd name="T5" fmla="*/ 14 h 26"/>
                  <a:gd name="T6" fmla="*/ 3 w 16"/>
                  <a:gd name="T7" fmla="*/ 2 h 26"/>
                </a:gdLst>
                <a:ahLst/>
                <a:cxnLst>
                  <a:cxn ang="0">
                    <a:pos x="T0" y="T1"/>
                  </a:cxn>
                  <a:cxn ang="0">
                    <a:pos x="T2" y="T3"/>
                  </a:cxn>
                  <a:cxn ang="0">
                    <a:pos x="T4" y="T5"/>
                  </a:cxn>
                  <a:cxn ang="0">
                    <a:pos x="T6" y="T7"/>
                  </a:cxn>
                </a:cxnLst>
                <a:rect l="0" t="0" r="r" b="b"/>
                <a:pathLst>
                  <a:path w="16" h="26">
                    <a:moveTo>
                      <a:pt x="3" y="2"/>
                    </a:moveTo>
                    <a:cubicBezTo>
                      <a:pt x="7" y="9"/>
                      <a:pt x="9" y="16"/>
                      <a:pt x="14" y="21"/>
                    </a:cubicBezTo>
                    <a:cubicBezTo>
                      <a:pt x="16" y="26"/>
                      <a:pt x="13" y="21"/>
                      <a:pt x="9" y="14"/>
                    </a:cubicBezTo>
                    <a:cubicBezTo>
                      <a:pt x="5" y="8"/>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3" name="Freeform 6439">
                <a:extLst>
                  <a:ext uri="{FF2B5EF4-FFF2-40B4-BE49-F238E27FC236}">
                    <a16:creationId xmlns:a16="http://schemas.microsoft.com/office/drawing/2014/main" id="{85BF0688-E048-422E-8BE0-E434208A8B65}"/>
                  </a:ext>
                </a:extLst>
              </p:cNvPr>
              <p:cNvSpPr>
                <a:spLocks/>
              </p:cNvSpPr>
              <p:nvPr/>
            </p:nvSpPr>
            <p:spPr bwMode="auto">
              <a:xfrm>
                <a:off x="2688" y="1878"/>
                <a:ext cx="11" cy="17"/>
              </a:xfrm>
              <a:custGeom>
                <a:avLst/>
                <a:gdLst>
                  <a:gd name="T0" fmla="*/ 20 w 20"/>
                  <a:gd name="T1" fmla="*/ 30 h 31"/>
                  <a:gd name="T2" fmla="*/ 15 w 20"/>
                  <a:gd name="T3" fmla="*/ 21 h 31"/>
                  <a:gd name="T4" fmla="*/ 20 w 20"/>
                  <a:gd name="T5" fmla="*/ 31 h 31"/>
                  <a:gd name="T6" fmla="*/ 0 w 20"/>
                  <a:gd name="T7" fmla="*/ 0 h 31"/>
                  <a:gd name="T8" fmla="*/ 20 w 20"/>
                  <a:gd name="T9" fmla="*/ 30 h 31"/>
                </a:gdLst>
                <a:ahLst/>
                <a:cxnLst>
                  <a:cxn ang="0">
                    <a:pos x="T0" y="T1"/>
                  </a:cxn>
                  <a:cxn ang="0">
                    <a:pos x="T2" y="T3"/>
                  </a:cxn>
                  <a:cxn ang="0">
                    <a:pos x="T4" y="T5"/>
                  </a:cxn>
                  <a:cxn ang="0">
                    <a:pos x="T6" y="T7"/>
                  </a:cxn>
                  <a:cxn ang="0">
                    <a:pos x="T8" y="T9"/>
                  </a:cxn>
                </a:cxnLst>
                <a:rect l="0" t="0" r="r" b="b"/>
                <a:pathLst>
                  <a:path w="20" h="31">
                    <a:moveTo>
                      <a:pt x="20" y="30"/>
                    </a:moveTo>
                    <a:cubicBezTo>
                      <a:pt x="20" y="30"/>
                      <a:pt x="17" y="25"/>
                      <a:pt x="15" y="21"/>
                    </a:cubicBezTo>
                    <a:cubicBezTo>
                      <a:pt x="16" y="24"/>
                      <a:pt x="18" y="28"/>
                      <a:pt x="20" y="31"/>
                    </a:cubicBezTo>
                    <a:cubicBezTo>
                      <a:pt x="11" y="18"/>
                      <a:pt x="7" y="9"/>
                      <a:pt x="0" y="0"/>
                    </a:cubicBezTo>
                    <a:cubicBezTo>
                      <a:pt x="4" y="5"/>
                      <a:pt x="10" y="10"/>
                      <a:pt x="2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4" name="Freeform 6440">
                <a:extLst>
                  <a:ext uri="{FF2B5EF4-FFF2-40B4-BE49-F238E27FC236}">
                    <a16:creationId xmlns:a16="http://schemas.microsoft.com/office/drawing/2014/main" id="{9EBA7C36-B6E3-4143-B17E-1CCD96341E87}"/>
                  </a:ext>
                </a:extLst>
              </p:cNvPr>
              <p:cNvSpPr>
                <a:spLocks/>
              </p:cNvSpPr>
              <p:nvPr/>
            </p:nvSpPr>
            <p:spPr bwMode="auto">
              <a:xfrm>
                <a:off x="2623" y="1793"/>
                <a:ext cx="7" cy="8"/>
              </a:xfrm>
              <a:custGeom>
                <a:avLst/>
                <a:gdLst>
                  <a:gd name="T0" fmla="*/ 12 w 12"/>
                  <a:gd name="T1" fmla="*/ 12 h 14"/>
                  <a:gd name="T2" fmla="*/ 0 w 12"/>
                  <a:gd name="T3" fmla="*/ 1 h 14"/>
                  <a:gd name="T4" fmla="*/ 12 w 12"/>
                  <a:gd name="T5" fmla="*/ 12 h 14"/>
                </a:gdLst>
                <a:ahLst/>
                <a:cxnLst>
                  <a:cxn ang="0">
                    <a:pos x="T0" y="T1"/>
                  </a:cxn>
                  <a:cxn ang="0">
                    <a:pos x="T2" y="T3"/>
                  </a:cxn>
                  <a:cxn ang="0">
                    <a:pos x="T4" y="T5"/>
                  </a:cxn>
                </a:cxnLst>
                <a:rect l="0" t="0" r="r" b="b"/>
                <a:pathLst>
                  <a:path w="12" h="14">
                    <a:moveTo>
                      <a:pt x="12" y="12"/>
                    </a:moveTo>
                    <a:cubicBezTo>
                      <a:pt x="11" y="14"/>
                      <a:pt x="8" y="9"/>
                      <a:pt x="0" y="1"/>
                    </a:cubicBezTo>
                    <a:cubicBezTo>
                      <a:pt x="1" y="0"/>
                      <a:pt x="7" y="6"/>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5" name="Freeform 6441">
                <a:extLst>
                  <a:ext uri="{FF2B5EF4-FFF2-40B4-BE49-F238E27FC236}">
                    <a16:creationId xmlns:a16="http://schemas.microsoft.com/office/drawing/2014/main" id="{4948DF0E-F537-43F9-AD43-3ABD6F6556A7}"/>
                  </a:ext>
                </a:extLst>
              </p:cNvPr>
              <p:cNvSpPr>
                <a:spLocks/>
              </p:cNvSpPr>
              <p:nvPr/>
            </p:nvSpPr>
            <p:spPr bwMode="auto">
              <a:xfrm>
                <a:off x="2736" y="1983"/>
                <a:ext cx="4" cy="10"/>
              </a:xfrm>
              <a:custGeom>
                <a:avLst/>
                <a:gdLst>
                  <a:gd name="T0" fmla="*/ 0 w 6"/>
                  <a:gd name="T1" fmla="*/ 0 h 18"/>
                  <a:gd name="T2" fmla="*/ 6 w 6"/>
                  <a:gd name="T3" fmla="*/ 17 h 18"/>
                  <a:gd name="T4" fmla="*/ 0 w 6"/>
                  <a:gd name="T5" fmla="*/ 0 h 18"/>
                </a:gdLst>
                <a:ahLst/>
                <a:cxnLst>
                  <a:cxn ang="0">
                    <a:pos x="T0" y="T1"/>
                  </a:cxn>
                  <a:cxn ang="0">
                    <a:pos x="T2" y="T3"/>
                  </a:cxn>
                  <a:cxn ang="0">
                    <a:pos x="T4" y="T5"/>
                  </a:cxn>
                </a:cxnLst>
                <a:rect l="0" t="0" r="r" b="b"/>
                <a:pathLst>
                  <a:path w="6" h="18">
                    <a:moveTo>
                      <a:pt x="0" y="0"/>
                    </a:moveTo>
                    <a:cubicBezTo>
                      <a:pt x="4" y="9"/>
                      <a:pt x="6" y="16"/>
                      <a:pt x="6" y="17"/>
                    </a:cubicBezTo>
                    <a:cubicBezTo>
                      <a:pt x="6" y="18"/>
                      <a:pt x="4"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6" name="Freeform 6442">
                <a:extLst>
                  <a:ext uri="{FF2B5EF4-FFF2-40B4-BE49-F238E27FC236}">
                    <a16:creationId xmlns:a16="http://schemas.microsoft.com/office/drawing/2014/main" id="{99E6F5DE-54F7-49B9-9659-306907C4D977}"/>
                  </a:ext>
                </a:extLst>
              </p:cNvPr>
              <p:cNvSpPr>
                <a:spLocks/>
              </p:cNvSpPr>
              <p:nvPr/>
            </p:nvSpPr>
            <p:spPr bwMode="auto">
              <a:xfrm>
                <a:off x="2402" y="2589"/>
                <a:ext cx="8" cy="4"/>
              </a:xfrm>
              <a:custGeom>
                <a:avLst/>
                <a:gdLst>
                  <a:gd name="T0" fmla="*/ 9 w 15"/>
                  <a:gd name="T1" fmla="*/ 4 h 6"/>
                  <a:gd name="T2" fmla="*/ 0 w 15"/>
                  <a:gd name="T3" fmla="*/ 4 h 6"/>
                  <a:gd name="T4" fmla="*/ 7 w 15"/>
                  <a:gd name="T5" fmla="*/ 2 h 6"/>
                  <a:gd name="T6" fmla="*/ 9 w 15"/>
                  <a:gd name="T7" fmla="*/ 4 h 6"/>
                </a:gdLst>
                <a:ahLst/>
                <a:cxnLst>
                  <a:cxn ang="0">
                    <a:pos x="T0" y="T1"/>
                  </a:cxn>
                  <a:cxn ang="0">
                    <a:pos x="T2" y="T3"/>
                  </a:cxn>
                  <a:cxn ang="0">
                    <a:pos x="T4" y="T5"/>
                  </a:cxn>
                  <a:cxn ang="0">
                    <a:pos x="T6" y="T7"/>
                  </a:cxn>
                </a:cxnLst>
                <a:rect l="0" t="0" r="r" b="b"/>
                <a:pathLst>
                  <a:path w="15" h="6">
                    <a:moveTo>
                      <a:pt x="9" y="4"/>
                    </a:moveTo>
                    <a:cubicBezTo>
                      <a:pt x="2" y="6"/>
                      <a:pt x="0" y="6"/>
                      <a:pt x="0" y="4"/>
                    </a:cubicBezTo>
                    <a:cubicBezTo>
                      <a:pt x="4" y="3"/>
                      <a:pt x="6" y="3"/>
                      <a:pt x="7" y="2"/>
                    </a:cubicBezTo>
                    <a:cubicBezTo>
                      <a:pt x="15" y="0"/>
                      <a:pt x="11"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7" name="Freeform 6443">
                <a:extLst>
                  <a:ext uri="{FF2B5EF4-FFF2-40B4-BE49-F238E27FC236}">
                    <a16:creationId xmlns:a16="http://schemas.microsoft.com/office/drawing/2014/main" id="{FCFF1E27-00C9-4E8E-BB32-E68C920BFB2A}"/>
                  </a:ext>
                </a:extLst>
              </p:cNvPr>
              <p:cNvSpPr>
                <a:spLocks/>
              </p:cNvSpPr>
              <p:nvPr/>
            </p:nvSpPr>
            <p:spPr bwMode="auto">
              <a:xfrm>
                <a:off x="2523" y="2535"/>
                <a:ext cx="7" cy="5"/>
              </a:xfrm>
              <a:custGeom>
                <a:avLst/>
                <a:gdLst>
                  <a:gd name="T0" fmla="*/ 13 w 13"/>
                  <a:gd name="T1" fmla="*/ 1 h 9"/>
                  <a:gd name="T2" fmla="*/ 0 w 13"/>
                  <a:gd name="T3" fmla="*/ 9 h 9"/>
                  <a:gd name="T4" fmla="*/ 11 w 13"/>
                  <a:gd name="T5" fmla="*/ 0 h 9"/>
                  <a:gd name="T6" fmla="*/ 13 w 13"/>
                  <a:gd name="T7" fmla="*/ 1 h 9"/>
                </a:gdLst>
                <a:ahLst/>
                <a:cxnLst>
                  <a:cxn ang="0">
                    <a:pos x="T0" y="T1"/>
                  </a:cxn>
                  <a:cxn ang="0">
                    <a:pos x="T2" y="T3"/>
                  </a:cxn>
                  <a:cxn ang="0">
                    <a:pos x="T4" y="T5"/>
                  </a:cxn>
                  <a:cxn ang="0">
                    <a:pos x="T6" y="T7"/>
                  </a:cxn>
                </a:cxnLst>
                <a:rect l="0" t="0" r="r" b="b"/>
                <a:pathLst>
                  <a:path w="13" h="9">
                    <a:moveTo>
                      <a:pt x="13" y="1"/>
                    </a:moveTo>
                    <a:cubicBezTo>
                      <a:pt x="7" y="5"/>
                      <a:pt x="6" y="5"/>
                      <a:pt x="0" y="9"/>
                    </a:cubicBezTo>
                    <a:cubicBezTo>
                      <a:pt x="2" y="7"/>
                      <a:pt x="3" y="5"/>
                      <a:pt x="11" y="0"/>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8" name="Freeform 6444">
                <a:extLst>
                  <a:ext uri="{FF2B5EF4-FFF2-40B4-BE49-F238E27FC236}">
                    <a16:creationId xmlns:a16="http://schemas.microsoft.com/office/drawing/2014/main" id="{8C2C8EC3-3198-4A85-82B6-E0BDDF51C61F}"/>
                  </a:ext>
                </a:extLst>
              </p:cNvPr>
              <p:cNvSpPr>
                <a:spLocks/>
              </p:cNvSpPr>
              <p:nvPr/>
            </p:nvSpPr>
            <p:spPr bwMode="auto">
              <a:xfrm>
                <a:off x="2414" y="2585"/>
                <a:ext cx="9" cy="3"/>
              </a:xfrm>
              <a:custGeom>
                <a:avLst/>
                <a:gdLst>
                  <a:gd name="T0" fmla="*/ 11 w 15"/>
                  <a:gd name="T1" fmla="*/ 4 h 6"/>
                  <a:gd name="T2" fmla="*/ 5 w 15"/>
                  <a:gd name="T3" fmla="*/ 3 h 6"/>
                  <a:gd name="T4" fmla="*/ 11 w 15"/>
                  <a:gd name="T5" fmla="*/ 4 h 6"/>
                </a:gdLst>
                <a:ahLst/>
                <a:cxnLst>
                  <a:cxn ang="0">
                    <a:pos x="T0" y="T1"/>
                  </a:cxn>
                  <a:cxn ang="0">
                    <a:pos x="T2" y="T3"/>
                  </a:cxn>
                  <a:cxn ang="0">
                    <a:pos x="T4" y="T5"/>
                  </a:cxn>
                </a:cxnLst>
                <a:rect l="0" t="0" r="r" b="b"/>
                <a:pathLst>
                  <a:path w="15" h="6">
                    <a:moveTo>
                      <a:pt x="11" y="4"/>
                    </a:moveTo>
                    <a:cubicBezTo>
                      <a:pt x="0" y="6"/>
                      <a:pt x="6" y="4"/>
                      <a:pt x="5" y="3"/>
                    </a:cubicBezTo>
                    <a:cubicBezTo>
                      <a:pt x="14" y="0"/>
                      <a:pt x="15"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9" name="Freeform 6445">
                <a:extLst>
                  <a:ext uri="{FF2B5EF4-FFF2-40B4-BE49-F238E27FC236}">
                    <a16:creationId xmlns:a16="http://schemas.microsoft.com/office/drawing/2014/main" id="{A31483ED-3EA5-4ECE-9E0D-06083DC694E1}"/>
                  </a:ext>
                </a:extLst>
              </p:cNvPr>
              <p:cNvSpPr>
                <a:spLocks/>
              </p:cNvSpPr>
              <p:nvPr/>
            </p:nvSpPr>
            <p:spPr bwMode="auto">
              <a:xfrm>
                <a:off x="2141" y="2596"/>
                <a:ext cx="11" cy="3"/>
              </a:xfrm>
              <a:custGeom>
                <a:avLst/>
                <a:gdLst>
                  <a:gd name="T0" fmla="*/ 7 w 19"/>
                  <a:gd name="T1" fmla="*/ 1 h 5"/>
                  <a:gd name="T2" fmla="*/ 18 w 19"/>
                  <a:gd name="T3" fmla="*/ 3 h 5"/>
                  <a:gd name="T4" fmla="*/ 15 w 19"/>
                  <a:gd name="T5" fmla="*/ 5 h 5"/>
                  <a:gd name="T6" fmla="*/ 8 w 19"/>
                  <a:gd name="T7" fmla="*/ 4 h 5"/>
                  <a:gd name="T8" fmla="*/ 0 w 19"/>
                  <a:gd name="T9" fmla="*/ 0 h 5"/>
                  <a:gd name="T10" fmla="*/ 8 w 19"/>
                  <a:gd name="T11" fmla="*/ 2 h 5"/>
                  <a:gd name="T12" fmla="*/ 7 w 19"/>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7" y="1"/>
                    </a:moveTo>
                    <a:cubicBezTo>
                      <a:pt x="18" y="3"/>
                      <a:pt x="18" y="3"/>
                      <a:pt x="18" y="3"/>
                    </a:cubicBezTo>
                    <a:cubicBezTo>
                      <a:pt x="19" y="4"/>
                      <a:pt x="4" y="2"/>
                      <a:pt x="15" y="5"/>
                    </a:cubicBezTo>
                    <a:cubicBezTo>
                      <a:pt x="14" y="5"/>
                      <a:pt x="8" y="3"/>
                      <a:pt x="8" y="4"/>
                    </a:cubicBezTo>
                    <a:cubicBezTo>
                      <a:pt x="2" y="2"/>
                      <a:pt x="0" y="1"/>
                      <a:pt x="0" y="0"/>
                    </a:cubicBezTo>
                    <a:cubicBezTo>
                      <a:pt x="3" y="1"/>
                      <a:pt x="4" y="2"/>
                      <a:pt x="8" y="2"/>
                    </a:cubicBezTo>
                    <a:lnTo>
                      <a:pt x="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0" name="Freeform 6446">
                <a:extLst>
                  <a:ext uri="{FF2B5EF4-FFF2-40B4-BE49-F238E27FC236}">
                    <a16:creationId xmlns:a16="http://schemas.microsoft.com/office/drawing/2014/main" id="{A21C0059-CBE9-40F8-9AE1-984D9BEBADCA}"/>
                  </a:ext>
                </a:extLst>
              </p:cNvPr>
              <p:cNvSpPr>
                <a:spLocks/>
              </p:cNvSpPr>
              <p:nvPr/>
            </p:nvSpPr>
            <p:spPr bwMode="auto">
              <a:xfrm>
                <a:off x="2475" y="1693"/>
                <a:ext cx="28" cy="13"/>
              </a:xfrm>
              <a:custGeom>
                <a:avLst/>
                <a:gdLst>
                  <a:gd name="T0" fmla="*/ 28 w 49"/>
                  <a:gd name="T1" fmla="*/ 14 h 23"/>
                  <a:gd name="T2" fmla="*/ 28 w 49"/>
                  <a:gd name="T3" fmla="*/ 13 h 23"/>
                  <a:gd name="T4" fmla="*/ 49 w 49"/>
                  <a:gd name="T5" fmla="*/ 23 h 23"/>
                  <a:gd name="T6" fmla="*/ 27 w 49"/>
                  <a:gd name="T7" fmla="*/ 14 h 23"/>
                  <a:gd name="T8" fmla="*/ 0 w 49"/>
                  <a:gd name="T9" fmla="*/ 2 h 23"/>
                  <a:gd name="T10" fmla="*/ 0 w 49"/>
                  <a:gd name="T11" fmla="*/ 0 h 23"/>
                  <a:gd name="T12" fmla="*/ 18 w 49"/>
                  <a:gd name="T13" fmla="*/ 9 h 23"/>
                  <a:gd name="T14" fmla="*/ 9 w 49"/>
                  <a:gd name="T15" fmla="*/ 3 h 23"/>
                  <a:gd name="T16" fmla="*/ 49 w 49"/>
                  <a:gd name="T17" fmla="*/ 22 h 23"/>
                  <a:gd name="T18" fmla="*/ 21 w 49"/>
                  <a:gd name="T19" fmla="*/ 9 h 23"/>
                  <a:gd name="T20" fmla="*/ 28 w 49"/>
                  <a:gd name="T2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3">
                    <a:moveTo>
                      <a:pt x="28" y="14"/>
                    </a:moveTo>
                    <a:cubicBezTo>
                      <a:pt x="31" y="15"/>
                      <a:pt x="29" y="14"/>
                      <a:pt x="28" y="13"/>
                    </a:cubicBezTo>
                    <a:cubicBezTo>
                      <a:pt x="29" y="13"/>
                      <a:pt x="43" y="20"/>
                      <a:pt x="49" y="23"/>
                    </a:cubicBezTo>
                    <a:cubicBezTo>
                      <a:pt x="44" y="22"/>
                      <a:pt x="36" y="18"/>
                      <a:pt x="27" y="14"/>
                    </a:cubicBezTo>
                    <a:cubicBezTo>
                      <a:pt x="18" y="9"/>
                      <a:pt x="8" y="5"/>
                      <a:pt x="0" y="2"/>
                    </a:cubicBezTo>
                    <a:cubicBezTo>
                      <a:pt x="0" y="0"/>
                      <a:pt x="0" y="0"/>
                      <a:pt x="0" y="0"/>
                    </a:cubicBezTo>
                    <a:cubicBezTo>
                      <a:pt x="9" y="4"/>
                      <a:pt x="9" y="5"/>
                      <a:pt x="18" y="9"/>
                    </a:cubicBezTo>
                    <a:cubicBezTo>
                      <a:pt x="20" y="7"/>
                      <a:pt x="6" y="4"/>
                      <a:pt x="9" y="3"/>
                    </a:cubicBezTo>
                    <a:cubicBezTo>
                      <a:pt x="25" y="10"/>
                      <a:pt x="36" y="15"/>
                      <a:pt x="49" y="22"/>
                    </a:cubicBezTo>
                    <a:cubicBezTo>
                      <a:pt x="46" y="22"/>
                      <a:pt x="30" y="13"/>
                      <a:pt x="21" y="9"/>
                    </a:cubicBezTo>
                    <a:cubicBezTo>
                      <a:pt x="23" y="11"/>
                      <a:pt x="27" y="13"/>
                      <a:pt x="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1" name="Freeform 6447">
                <a:extLst>
                  <a:ext uri="{FF2B5EF4-FFF2-40B4-BE49-F238E27FC236}">
                    <a16:creationId xmlns:a16="http://schemas.microsoft.com/office/drawing/2014/main" id="{C60C67D2-A293-4E08-A416-4B742246D569}"/>
                  </a:ext>
                </a:extLst>
              </p:cNvPr>
              <p:cNvSpPr>
                <a:spLocks/>
              </p:cNvSpPr>
              <p:nvPr/>
            </p:nvSpPr>
            <p:spPr bwMode="auto">
              <a:xfrm>
                <a:off x="2450" y="2569"/>
                <a:ext cx="14" cy="6"/>
              </a:xfrm>
              <a:custGeom>
                <a:avLst/>
                <a:gdLst>
                  <a:gd name="T0" fmla="*/ 10 w 25"/>
                  <a:gd name="T1" fmla="*/ 8 h 10"/>
                  <a:gd name="T2" fmla="*/ 0 w 25"/>
                  <a:gd name="T3" fmla="*/ 10 h 10"/>
                  <a:gd name="T4" fmla="*/ 13 w 25"/>
                  <a:gd name="T5" fmla="*/ 3 h 10"/>
                  <a:gd name="T6" fmla="*/ 25 w 25"/>
                  <a:gd name="T7" fmla="*/ 0 h 10"/>
                  <a:gd name="T8" fmla="*/ 10 w 25"/>
                  <a:gd name="T9" fmla="*/ 8 h 10"/>
                </a:gdLst>
                <a:ahLst/>
                <a:cxnLst>
                  <a:cxn ang="0">
                    <a:pos x="T0" y="T1"/>
                  </a:cxn>
                  <a:cxn ang="0">
                    <a:pos x="T2" y="T3"/>
                  </a:cxn>
                  <a:cxn ang="0">
                    <a:pos x="T4" y="T5"/>
                  </a:cxn>
                  <a:cxn ang="0">
                    <a:pos x="T6" y="T7"/>
                  </a:cxn>
                  <a:cxn ang="0">
                    <a:pos x="T8" y="T9"/>
                  </a:cxn>
                </a:cxnLst>
                <a:rect l="0" t="0" r="r" b="b"/>
                <a:pathLst>
                  <a:path w="25" h="10">
                    <a:moveTo>
                      <a:pt x="10" y="8"/>
                    </a:moveTo>
                    <a:cubicBezTo>
                      <a:pt x="5" y="10"/>
                      <a:pt x="0" y="10"/>
                      <a:pt x="0" y="10"/>
                    </a:cubicBezTo>
                    <a:cubicBezTo>
                      <a:pt x="0" y="9"/>
                      <a:pt x="3" y="7"/>
                      <a:pt x="13" y="3"/>
                    </a:cubicBezTo>
                    <a:cubicBezTo>
                      <a:pt x="19" y="1"/>
                      <a:pt x="14" y="5"/>
                      <a:pt x="25" y="0"/>
                    </a:cubicBezTo>
                    <a:cubicBezTo>
                      <a:pt x="17" y="3"/>
                      <a:pt x="15" y="5"/>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2" name="Freeform 6448">
                <a:extLst>
                  <a:ext uri="{FF2B5EF4-FFF2-40B4-BE49-F238E27FC236}">
                    <a16:creationId xmlns:a16="http://schemas.microsoft.com/office/drawing/2014/main" id="{6D7420D7-5590-469D-93BA-4509FA9BD54D}"/>
                  </a:ext>
                </a:extLst>
              </p:cNvPr>
              <p:cNvSpPr>
                <a:spLocks/>
              </p:cNvSpPr>
              <p:nvPr/>
            </p:nvSpPr>
            <p:spPr bwMode="auto">
              <a:xfrm>
                <a:off x="2370" y="2597"/>
                <a:ext cx="12" cy="3"/>
              </a:xfrm>
              <a:custGeom>
                <a:avLst/>
                <a:gdLst>
                  <a:gd name="T0" fmla="*/ 14 w 21"/>
                  <a:gd name="T1" fmla="*/ 3 h 5"/>
                  <a:gd name="T2" fmla="*/ 4 w 21"/>
                  <a:gd name="T3" fmla="*/ 3 h 5"/>
                  <a:gd name="T4" fmla="*/ 21 w 21"/>
                  <a:gd name="T5" fmla="*/ 1 h 5"/>
                  <a:gd name="T6" fmla="*/ 14 w 21"/>
                  <a:gd name="T7" fmla="*/ 3 h 5"/>
                </a:gdLst>
                <a:ahLst/>
                <a:cxnLst>
                  <a:cxn ang="0">
                    <a:pos x="T0" y="T1"/>
                  </a:cxn>
                  <a:cxn ang="0">
                    <a:pos x="T2" y="T3"/>
                  </a:cxn>
                  <a:cxn ang="0">
                    <a:pos x="T4" y="T5"/>
                  </a:cxn>
                  <a:cxn ang="0">
                    <a:pos x="T6" y="T7"/>
                  </a:cxn>
                </a:cxnLst>
                <a:rect l="0" t="0" r="r" b="b"/>
                <a:pathLst>
                  <a:path w="21" h="5">
                    <a:moveTo>
                      <a:pt x="14" y="3"/>
                    </a:moveTo>
                    <a:cubicBezTo>
                      <a:pt x="6" y="5"/>
                      <a:pt x="0" y="4"/>
                      <a:pt x="4" y="3"/>
                    </a:cubicBezTo>
                    <a:cubicBezTo>
                      <a:pt x="17" y="0"/>
                      <a:pt x="19" y="0"/>
                      <a:pt x="21" y="1"/>
                    </a:cubicBezTo>
                    <a:cubicBezTo>
                      <a:pt x="17" y="2"/>
                      <a:pt x="15"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3" name="Freeform 6449">
                <a:extLst>
                  <a:ext uri="{FF2B5EF4-FFF2-40B4-BE49-F238E27FC236}">
                    <a16:creationId xmlns:a16="http://schemas.microsoft.com/office/drawing/2014/main" id="{4D864805-C705-4FB8-9402-219B05D4DC1C}"/>
                  </a:ext>
                </a:extLst>
              </p:cNvPr>
              <p:cNvSpPr>
                <a:spLocks/>
              </p:cNvSpPr>
              <p:nvPr/>
            </p:nvSpPr>
            <p:spPr bwMode="auto">
              <a:xfrm>
                <a:off x="2385" y="2592"/>
                <a:ext cx="11" cy="4"/>
              </a:xfrm>
              <a:custGeom>
                <a:avLst/>
                <a:gdLst>
                  <a:gd name="T0" fmla="*/ 9 w 20"/>
                  <a:gd name="T1" fmla="*/ 6 h 6"/>
                  <a:gd name="T2" fmla="*/ 15 w 20"/>
                  <a:gd name="T3" fmla="*/ 3 h 6"/>
                  <a:gd name="T4" fmla="*/ 0 w 20"/>
                  <a:gd name="T5" fmla="*/ 2 h 6"/>
                  <a:gd name="T6" fmla="*/ 17 w 20"/>
                  <a:gd name="T7" fmla="*/ 1 h 6"/>
                  <a:gd name="T8" fmla="*/ 9 w 20"/>
                  <a:gd name="T9" fmla="*/ 6 h 6"/>
                </a:gdLst>
                <a:ahLst/>
                <a:cxnLst>
                  <a:cxn ang="0">
                    <a:pos x="T0" y="T1"/>
                  </a:cxn>
                  <a:cxn ang="0">
                    <a:pos x="T2" y="T3"/>
                  </a:cxn>
                  <a:cxn ang="0">
                    <a:pos x="T4" y="T5"/>
                  </a:cxn>
                  <a:cxn ang="0">
                    <a:pos x="T6" y="T7"/>
                  </a:cxn>
                  <a:cxn ang="0">
                    <a:pos x="T8" y="T9"/>
                  </a:cxn>
                </a:cxnLst>
                <a:rect l="0" t="0" r="r" b="b"/>
                <a:pathLst>
                  <a:path w="20" h="6">
                    <a:moveTo>
                      <a:pt x="9" y="6"/>
                    </a:moveTo>
                    <a:cubicBezTo>
                      <a:pt x="7" y="5"/>
                      <a:pt x="11" y="4"/>
                      <a:pt x="15" y="3"/>
                    </a:cubicBezTo>
                    <a:cubicBezTo>
                      <a:pt x="7" y="4"/>
                      <a:pt x="6" y="2"/>
                      <a:pt x="0" y="2"/>
                    </a:cubicBezTo>
                    <a:cubicBezTo>
                      <a:pt x="7" y="0"/>
                      <a:pt x="14" y="0"/>
                      <a:pt x="17" y="1"/>
                    </a:cubicBezTo>
                    <a:cubicBezTo>
                      <a:pt x="20" y="1"/>
                      <a:pt x="19" y="3"/>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4" name="Freeform 6450">
                <a:extLst>
                  <a:ext uri="{FF2B5EF4-FFF2-40B4-BE49-F238E27FC236}">
                    <a16:creationId xmlns:a16="http://schemas.microsoft.com/office/drawing/2014/main" id="{D0A58AE1-3588-4434-960D-10343329011B}"/>
                  </a:ext>
                </a:extLst>
              </p:cNvPr>
              <p:cNvSpPr>
                <a:spLocks/>
              </p:cNvSpPr>
              <p:nvPr/>
            </p:nvSpPr>
            <p:spPr bwMode="auto">
              <a:xfrm>
                <a:off x="2698" y="1895"/>
                <a:ext cx="5" cy="11"/>
              </a:xfrm>
              <a:custGeom>
                <a:avLst/>
                <a:gdLst>
                  <a:gd name="T0" fmla="*/ 9 w 9"/>
                  <a:gd name="T1" fmla="*/ 17 h 19"/>
                  <a:gd name="T2" fmla="*/ 0 w 9"/>
                  <a:gd name="T3" fmla="*/ 3 h 19"/>
                  <a:gd name="T4" fmla="*/ 9 w 9"/>
                  <a:gd name="T5" fmla="*/ 17 h 19"/>
                </a:gdLst>
                <a:ahLst/>
                <a:cxnLst>
                  <a:cxn ang="0">
                    <a:pos x="T0" y="T1"/>
                  </a:cxn>
                  <a:cxn ang="0">
                    <a:pos x="T2" y="T3"/>
                  </a:cxn>
                  <a:cxn ang="0">
                    <a:pos x="T4" y="T5"/>
                  </a:cxn>
                </a:cxnLst>
                <a:rect l="0" t="0" r="r" b="b"/>
                <a:pathLst>
                  <a:path w="9" h="19">
                    <a:moveTo>
                      <a:pt x="9" y="17"/>
                    </a:moveTo>
                    <a:cubicBezTo>
                      <a:pt x="9" y="19"/>
                      <a:pt x="3" y="8"/>
                      <a:pt x="0" y="3"/>
                    </a:cubicBezTo>
                    <a:cubicBezTo>
                      <a:pt x="0" y="0"/>
                      <a:pt x="5" y="8"/>
                      <a:pt x="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5" name="Freeform 6451">
                <a:extLst>
                  <a:ext uri="{FF2B5EF4-FFF2-40B4-BE49-F238E27FC236}">
                    <a16:creationId xmlns:a16="http://schemas.microsoft.com/office/drawing/2014/main" id="{089E9A60-0734-4EE8-BE46-14F4011C4739}"/>
                  </a:ext>
                </a:extLst>
              </p:cNvPr>
              <p:cNvSpPr>
                <a:spLocks/>
              </p:cNvSpPr>
              <p:nvPr/>
            </p:nvSpPr>
            <p:spPr bwMode="auto">
              <a:xfrm>
                <a:off x="2662" y="2396"/>
                <a:ext cx="11" cy="17"/>
              </a:xfrm>
              <a:custGeom>
                <a:avLst/>
                <a:gdLst>
                  <a:gd name="T0" fmla="*/ 8 w 19"/>
                  <a:gd name="T1" fmla="*/ 17 h 29"/>
                  <a:gd name="T2" fmla="*/ 4 w 19"/>
                  <a:gd name="T3" fmla="*/ 20 h 29"/>
                  <a:gd name="T4" fmla="*/ 19 w 19"/>
                  <a:gd name="T5" fmla="*/ 0 h 29"/>
                  <a:gd name="T6" fmla="*/ 8 w 19"/>
                  <a:gd name="T7" fmla="*/ 17 h 29"/>
                </a:gdLst>
                <a:ahLst/>
                <a:cxnLst>
                  <a:cxn ang="0">
                    <a:pos x="T0" y="T1"/>
                  </a:cxn>
                  <a:cxn ang="0">
                    <a:pos x="T2" y="T3"/>
                  </a:cxn>
                  <a:cxn ang="0">
                    <a:pos x="T4" y="T5"/>
                  </a:cxn>
                  <a:cxn ang="0">
                    <a:pos x="T6" y="T7"/>
                  </a:cxn>
                </a:cxnLst>
                <a:rect l="0" t="0" r="r" b="b"/>
                <a:pathLst>
                  <a:path w="19" h="29">
                    <a:moveTo>
                      <a:pt x="8" y="17"/>
                    </a:moveTo>
                    <a:cubicBezTo>
                      <a:pt x="0" y="29"/>
                      <a:pt x="6" y="19"/>
                      <a:pt x="4" y="20"/>
                    </a:cubicBezTo>
                    <a:cubicBezTo>
                      <a:pt x="12" y="10"/>
                      <a:pt x="16" y="0"/>
                      <a:pt x="19" y="0"/>
                    </a:cubicBezTo>
                    <a:cubicBezTo>
                      <a:pt x="16" y="5"/>
                      <a:pt x="4" y="18"/>
                      <a:pt x="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6" name="Freeform 6452">
                <a:extLst>
                  <a:ext uri="{FF2B5EF4-FFF2-40B4-BE49-F238E27FC236}">
                    <a16:creationId xmlns:a16="http://schemas.microsoft.com/office/drawing/2014/main" id="{92F7AE36-BC67-436A-A9E4-186F16530AF4}"/>
                  </a:ext>
                </a:extLst>
              </p:cNvPr>
              <p:cNvSpPr>
                <a:spLocks/>
              </p:cNvSpPr>
              <p:nvPr/>
            </p:nvSpPr>
            <p:spPr bwMode="auto">
              <a:xfrm>
                <a:off x="2581" y="2482"/>
                <a:ext cx="15" cy="15"/>
              </a:xfrm>
              <a:custGeom>
                <a:avLst/>
                <a:gdLst>
                  <a:gd name="T0" fmla="*/ 11 w 27"/>
                  <a:gd name="T1" fmla="*/ 18 h 27"/>
                  <a:gd name="T2" fmla="*/ 2 w 27"/>
                  <a:gd name="T3" fmla="*/ 25 h 27"/>
                  <a:gd name="T4" fmla="*/ 10 w 27"/>
                  <a:gd name="T5" fmla="*/ 14 h 27"/>
                  <a:gd name="T6" fmla="*/ 11 w 27"/>
                  <a:gd name="T7" fmla="*/ 18 h 27"/>
                </a:gdLst>
                <a:ahLst/>
                <a:cxnLst>
                  <a:cxn ang="0">
                    <a:pos x="T0" y="T1"/>
                  </a:cxn>
                  <a:cxn ang="0">
                    <a:pos x="T2" y="T3"/>
                  </a:cxn>
                  <a:cxn ang="0">
                    <a:pos x="T4" y="T5"/>
                  </a:cxn>
                  <a:cxn ang="0">
                    <a:pos x="T6" y="T7"/>
                  </a:cxn>
                </a:cxnLst>
                <a:rect l="0" t="0" r="r" b="b"/>
                <a:pathLst>
                  <a:path w="27" h="27">
                    <a:moveTo>
                      <a:pt x="11" y="18"/>
                    </a:moveTo>
                    <a:cubicBezTo>
                      <a:pt x="11" y="19"/>
                      <a:pt x="0" y="27"/>
                      <a:pt x="2" y="25"/>
                    </a:cubicBezTo>
                    <a:cubicBezTo>
                      <a:pt x="11" y="16"/>
                      <a:pt x="8" y="17"/>
                      <a:pt x="10" y="14"/>
                    </a:cubicBezTo>
                    <a:cubicBezTo>
                      <a:pt x="27" y="0"/>
                      <a:pt x="8" y="21"/>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7" name="Freeform 6453">
                <a:extLst>
                  <a:ext uri="{FF2B5EF4-FFF2-40B4-BE49-F238E27FC236}">
                    <a16:creationId xmlns:a16="http://schemas.microsoft.com/office/drawing/2014/main" id="{78A405EC-9446-4889-AA69-392165B0113D}"/>
                  </a:ext>
                </a:extLst>
              </p:cNvPr>
              <p:cNvSpPr>
                <a:spLocks/>
              </p:cNvSpPr>
              <p:nvPr/>
            </p:nvSpPr>
            <p:spPr bwMode="auto">
              <a:xfrm>
                <a:off x="2679" y="2372"/>
                <a:ext cx="10" cy="10"/>
              </a:xfrm>
              <a:custGeom>
                <a:avLst/>
                <a:gdLst>
                  <a:gd name="T0" fmla="*/ 16 w 17"/>
                  <a:gd name="T1" fmla="*/ 0 h 19"/>
                  <a:gd name="T2" fmla="*/ 7 w 17"/>
                  <a:gd name="T3" fmla="*/ 16 h 19"/>
                  <a:gd name="T4" fmla="*/ 0 w 17"/>
                  <a:gd name="T5" fmla="*/ 19 h 19"/>
                  <a:gd name="T6" fmla="*/ 6 w 17"/>
                  <a:gd name="T7" fmla="*/ 7 h 19"/>
                  <a:gd name="T8" fmla="*/ 16 w 17"/>
                  <a:gd name="T9" fmla="*/ 0 h 19"/>
                </a:gdLst>
                <a:ahLst/>
                <a:cxnLst>
                  <a:cxn ang="0">
                    <a:pos x="T0" y="T1"/>
                  </a:cxn>
                  <a:cxn ang="0">
                    <a:pos x="T2" y="T3"/>
                  </a:cxn>
                  <a:cxn ang="0">
                    <a:pos x="T4" y="T5"/>
                  </a:cxn>
                  <a:cxn ang="0">
                    <a:pos x="T6" y="T7"/>
                  </a:cxn>
                  <a:cxn ang="0">
                    <a:pos x="T8" y="T9"/>
                  </a:cxn>
                </a:cxnLst>
                <a:rect l="0" t="0" r="r" b="b"/>
                <a:pathLst>
                  <a:path w="17" h="19">
                    <a:moveTo>
                      <a:pt x="16" y="0"/>
                    </a:moveTo>
                    <a:cubicBezTo>
                      <a:pt x="17" y="1"/>
                      <a:pt x="8" y="14"/>
                      <a:pt x="7" y="16"/>
                    </a:cubicBezTo>
                    <a:cubicBezTo>
                      <a:pt x="11" y="5"/>
                      <a:pt x="5" y="15"/>
                      <a:pt x="0" y="19"/>
                    </a:cubicBezTo>
                    <a:cubicBezTo>
                      <a:pt x="7" y="9"/>
                      <a:pt x="0" y="16"/>
                      <a:pt x="6" y="7"/>
                    </a:cubicBezTo>
                    <a:cubicBezTo>
                      <a:pt x="6" y="11"/>
                      <a:pt x="10" y="9"/>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8" name="Freeform 6454">
                <a:extLst>
                  <a:ext uri="{FF2B5EF4-FFF2-40B4-BE49-F238E27FC236}">
                    <a16:creationId xmlns:a16="http://schemas.microsoft.com/office/drawing/2014/main" id="{75AC6882-3D34-4874-A5EE-8C981D882C80}"/>
                  </a:ext>
                </a:extLst>
              </p:cNvPr>
              <p:cNvSpPr>
                <a:spLocks/>
              </p:cNvSpPr>
              <p:nvPr/>
            </p:nvSpPr>
            <p:spPr bwMode="auto">
              <a:xfrm>
                <a:off x="2605" y="2459"/>
                <a:ext cx="14" cy="17"/>
              </a:xfrm>
              <a:custGeom>
                <a:avLst/>
                <a:gdLst>
                  <a:gd name="T0" fmla="*/ 0 w 25"/>
                  <a:gd name="T1" fmla="*/ 29 h 29"/>
                  <a:gd name="T2" fmla="*/ 1 w 25"/>
                  <a:gd name="T3" fmla="*/ 23 h 29"/>
                  <a:gd name="T4" fmla="*/ 24 w 25"/>
                  <a:gd name="T5" fmla="*/ 0 h 29"/>
                  <a:gd name="T6" fmla="*/ 11 w 25"/>
                  <a:gd name="T7" fmla="*/ 16 h 29"/>
                  <a:gd name="T8" fmla="*/ 0 w 25"/>
                  <a:gd name="T9" fmla="*/ 29 h 29"/>
                </a:gdLst>
                <a:ahLst/>
                <a:cxnLst>
                  <a:cxn ang="0">
                    <a:pos x="T0" y="T1"/>
                  </a:cxn>
                  <a:cxn ang="0">
                    <a:pos x="T2" y="T3"/>
                  </a:cxn>
                  <a:cxn ang="0">
                    <a:pos x="T4" y="T5"/>
                  </a:cxn>
                  <a:cxn ang="0">
                    <a:pos x="T6" y="T7"/>
                  </a:cxn>
                  <a:cxn ang="0">
                    <a:pos x="T8" y="T9"/>
                  </a:cxn>
                </a:cxnLst>
                <a:rect l="0" t="0" r="r" b="b"/>
                <a:pathLst>
                  <a:path w="25" h="29">
                    <a:moveTo>
                      <a:pt x="0" y="29"/>
                    </a:moveTo>
                    <a:cubicBezTo>
                      <a:pt x="2" y="26"/>
                      <a:pt x="3" y="23"/>
                      <a:pt x="1" y="23"/>
                    </a:cubicBezTo>
                    <a:cubicBezTo>
                      <a:pt x="12" y="16"/>
                      <a:pt x="17" y="7"/>
                      <a:pt x="24" y="0"/>
                    </a:cubicBezTo>
                    <a:cubicBezTo>
                      <a:pt x="25" y="0"/>
                      <a:pt x="20" y="6"/>
                      <a:pt x="11" y="16"/>
                    </a:cubicBezTo>
                    <a:cubicBezTo>
                      <a:pt x="9" y="17"/>
                      <a:pt x="15" y="16"/>
                      <a:pt x="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9" name="Freeform 6455">
                <a:extLst>
                  <a:ext uri="{FF2B5EF4-FFF2-40B4-BE49-F238E27FC236}">
                    <a16:creationId xmlns:a16="http://schemas.microsoft.com/office/drawing/2014/main" id="{6A7C7EC1-A89E-4EBE-9EFA-0F5B2C021AE5}"/>
                  </a:ext>
                </a:extLst>
              </p:cNvPr>
              <p:cNvSpPr>
                <a:spLocks/>
              </p:cNvSpPr>
              <p:nvPr/>
            </p:nvSpPr>
            <p:spPr bwMode="auto">
              <a:xfrm>
                <a:off x="2268" y="1656"/>
                <a:ext cx="14" cy="2"/>
              </a:xfrm>
              <a:custGeom>
                <a:avLst/>
                <a:gdLst>
                  <a:gd name="T0" fmla="*/ 17 w 25"/>
                  <a:gd name="T1" fmla="*/ 0 h 2"/>
                  <a:gd name="T2" fmla="*/ 18 w 25"/>
                  <a:gd name="T3" fmla="*/ 2 h 2"/>
                  <a:gd name="T4" fmla="*/ 1 w 25"/>
                  <a:gd name="T5" fmla="*/ 2 h 2"/>
                  <a:gd name="T6" fmla="*/ 9 w 25"/>
                  <a:gd name="T7" fmla="*/ 1 h 2"/>
                  <a:gd name="T8" fmla="*/ 17 w 25"/>
                  <a:gd name="T9" fmla="*/ 0 h 2"/>
                </a:gdLst>
                <a:ahLst/>
                <a:cxnLst>
                  <a:cxn ang="0">
                    <a:pos x="T0" y="T1"/>
                  </a:cxn>
                  <a:cxn ang="0">
                    <a:pos x="T2" y="T3"/>
                  </a:cxn>
                  <a:cxn ang="0">
                    <a:pos x="T4" y="T5"/>
                  </a:cxn>
                  <a:cxn ang="0">
                    <a:pos x="T6" y="T7"/>
                  </a:cxn>
                  <a:cxn ang="0">
                    <a:pos x="T8" y="T9"/>
                  </a:cxn>
                </a:cxnLst>
                <a:rect l="0" t="0" r="r" b="b"/>
                <a:pathLst>
                  <a:path w="25" h="2">
                    <a:moveTo>
                      <a:pt x="17" y="0"/>
                    </a:moveTo>
                    <a:cubicBezTo>
                      <a:pt x="25" y="0"/>
                      <a:pt x="19" y="1"/>
                      <a:pt x="18" y="2"/>
                    </a:cubicBezTo>
                    <a:cubicBezTo>
                      <a:pt x="10" y="2"/>
                      <a:pt x="7" y="1"/>
                      <a:pt x="1" y="2"/>
                    </a:cubicBezTo>
                    <a:cubicBezTo>
                      <a:pt x="0" y="1"/>
                      <a:pt x="4" y="1"/>
                      <a:pt x="9" y="1"/>
                    </a:cubicBezTo>
                    <a:cubicBezTo>
                      <a:pt x="14" y="0"/>
                      <a:pt x="1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0" name="Freeform 6456">
                <a:extLst>
                  <a:ext uri="{FF2B5EF4-FFF2-40B4-BE49-F238E27FC236}">
                    <a16:creationId xmlns:a16="http://schemas.microsoft.com/office/drawing/2014/main" id="{8E8B4B41-38D9-49AD-ACC9-D6ECF144D044}"/>
                  </a:ext>
                </a:extLst>
              </p:cNvPr>
              <p:cNvSpPr>
                <a:spLocks/>
              </p:cNvSpPr>
              <p:nvPr/>
            </p:nvSpPr>
            <p:spPr bwMode="auto">
              <a:xfrm>
                <a:off x="2619" y="2447"/>
                <a:ext cx="11" cy="14"/>
              </a:xfrm>
              <a:custGeom>
                <a:avLst/>
                <a:gdLst>
                  <a:gd name="T0" fmla="*/ 8 w 19"/>
                  <a:gd name="T1" fmla="*/ 16 h 25"/>
                  <a:gd name="T2" fmla="*/ 1 w 19"/>
                  <a:gd name="T3" fmla="*/ 21 h 25"/>
                  <a:gd name="T4" fmla="*/ 14 w 19"/>
                  <a:gd name="T5" fmla="*/ 8 h 25"/>
                  <a:gd name="T6" fmla="*/ 15 w 19"/>
                  <a:gd name="T7" fmla="*/ 2 h 25"/>
                  <a:gd name="T8" fmla="*/ 19 w 19"/>
                  <a:gd name="T9" fmla="*/ 0 h 25"/>
                  <a:gd name="T10" fmla="*/ 17 w 19"/>
                  <a:gd name="T11" fmla="*/ 6 h 25"/>
                  <a:gd name="T12" fmla="*/ 4 w 19"/>
                  <a:gd name="T13" fmla="*/ 19 h 25"/>
                  <a:gd name="T14" fmla="*/ 8 w 19"/>
                  <a:gd name="T15" fmla="*/ 16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5">
                    <a:moveTo>
                      <a:pt x="8" y="16"/>
                    </a:moveTo>
                    <a:cubicBezTo>
                      <a:pt x="8" y="18"/>
                      <a:pt x="0" y="25"/>
                      <a:pt x="1" y="21"/>
                    </a:cubicBezTo>
                    <a:cubicBezTo>
                      <a:pt x="6" y="17"/>
                      <a:pt x="10" y="13"/>
                      <a:pt x="14" y="8"/>
                    </a:cubicBezTo>
                    <a:cubicBezTo>
                      <a:pt x="12" y="8"/>
                      <a:pt x="4" y="15"/>
                      <a:pt x="15" y="2"/>
                    </a:cubicBezTo>
                    <a:cubicBezTo>
                      <a:pt x="18" y="1"/>
                      <a:pt x="10" y="10"/>
                      <a:pt x="19" y="0"/>
                    </a:cubicBezTo>
                    <a:cubicBezTo>
                      <a:pt x="14" y="7"/>
                      <a:pt x="19" y="2"/>
                      <a:pt x="17" y="6"/>
                    </a:cubicBezTo>
                    <a:cubicBezTo>
                      <a:pt x="14" y="9"/>
                      <a:pt x="10" y="13"/>
                      <a:pt x="4" y="19"/>
                    </a:cubicBezTo>
                    <a:cubicBezTo>
                      <a:pt x="5" y="19"/>
                      <a:pt x="6" y="18"/>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1" name="Freeform 6457">
                <a:extLst>
                  <a:ext uri="{FF2B5EF4-FFF2-40B4-BE49-F238E27FC236}">
                    <a16:creationId xmlns:a16="http://schemas.microsoft.com/office/drawing/2014/main" id="{6ACCD479-040A-488E-94AF-30FE9AD9F233}"/>
                  </a:ext>
                </a:extLst>
              </p:cNvPr>
              <p:cNvSpPr>
                <a:spLocks/>
              </p:cNvSpPr>
              <p:nvPr/>
            </p:nvSpPr>
            <p:spPr bwMode="auto">
              <a:xfrm>
                <a:off x="2227" y="2609"/>
                <a:ext cx="22" cy="2"/>
              </a:xfrm>
              <a:custGeom>
                <a:avLst/>
                <a:gdLst>
                  <a:gd name="T0" fmla="*/ 39 w 39"/>
                  <a:gd name="T1" fmla="*/ 2 h 3"/>
                  <a:gd name="T2" fmla="*/ 25 w 39"/>
                  <a:gd name="T3" fmla="*/ 2 h 3"/>
                  <a:gd name="T4" fmla="*/ 24 w 39"/>
                  <a:gd name="T5" fmla="*/ 1 h 3"/>
                  <a:gd name="T6" fmla="*/ 38 w 39"/>
                  <a:gd name="T7" fmla="*/ 0 h 3"/>
                  <a:gd name="T8" fmla="*/ 31 w 39"/>
                  <a:gd name="T9" fmla="*/ 1 h 3"/>
                  <a:gd name="T10" fmla="*/ 39 w 39"/>
                  <a:gd name="T11" fmla="*/ 2 h 3"/>
                </a:gdLst>
                <a:ahLst/>
                <a:cxnLst>
                  <a:cxn ang="0">
                    <a:pos x="T0" y="T1"/>
                  </a:cxn>
                  <a:cxn ang="0">
                    <a:pos x="T2" y="T3"/>
                  </a:cxn>
                  <a:cxn ang="0">
                    <a:pos x="T4" y="T5"/>
                  </a:cxn>
                  <a:cxn ang="0">
                    <a:pos x="T6" y="T7"/>
                  </a:cxn>
                  <a:cxn ang="0">
                    <a:pos x="T8" y="T9"/>
                  </a:cxn>
                  <a:cxn ang="0">
                    <a:pos x="T10" y="T11"/>
                  </a:cxn>
                </a:cxnLst>
                <a:rect l="0" t="0" r="r" b="b"/>
                <a:pathLst>
                  <a:path w="39" h="3">
                    <a:moveTo>
                      <a:pt x="39" y="2"/>
                    </a:moveTo>
                    <a:cubicBezTo>
                      <a:pt x="39" y="3"/>
                      <a:pt x="30" y="3"/>
                      <a:pt x="25" y="2"/>
                    </a:cubicBezTo>
                    <a:cubicBezTo>
                      <a:pt x="24" y="1"/>
                      <a:pt x="24" y="1"/>
                      <a:pt x="24" y="1"/>
                    </a:cubicBezTo>
                    <a:cubicBezTo>
                      <a:pt x="0" y="0"/>
                      <a:pt x="30" y="0"/>
                      <a:pt x="38" y="0"/>
                    </a:cubicBezTo>
                    <a:cubicBezTo>
                      <a:pt x="37" y="1"/>
                      <a:pt x="32" y="0"/>
                      <a:pt x="31" y="1"/>
                    </a:cubicBezTo>
                    <a:cubicBezTo>
                      <a:pt x="33" y="2"/>
                      <a:pt x="35" y="2"/>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2" name="Freeform 6458">
                <a:extLst>
                  <a:ext uri="{FF2B5EF4-FFF2-40B4-BE49-F238E27FC236}">
                    <a16:creationId xmlns:a16="http://schemas.microsoft.com/office/drawing/2014/main" id="{6E2F30AD-B83F-451F-BE88-2A38D0AE7969}"/>
                  </a:ext>
                </a:extLst>
              </p:cNvPr>
              <p:cNvSpPr>
                <a:spLocks/>
              </p:cNvSpPr>
              <p:nvPr/>
            </p:nvSpPr>
            <p:spPr bwMode="auto">
              <a:xfrm>
                <a:off x="2174" y="2602"/>
                <a:ext cx="10" cy="3"/>
              </a:xfrm>
              <a:custGeom>
                <a:avLst/>
                <a:gdLst>
                  <a:gd name="T0" fmla="*/ 0 w 18"/>
                  <a:gd name="T1" fmla="*/ 2 h 5"/>
                  <a:gd name="T2" fmla="*/ 7 w 18"/>
                  <a:gd name="T3" fmla="*/ 2 h 5"/>
                  <a:gd name="T4" fmla="*/ 6 w 18"/>
                  <a:gd name="T5" fmla="*/ 0 h 5"/>
                  <a:gd name="T6" fmla="*/ 18 w 18"/>
                  <a:gd name="T7" fmla="*/ 3 h 5"/>
                  <a:gd name="T8" fmla="*/ 0 w 18"/>
                  <a:gd name="T9" fmla="*/ 2 h 5"/>
                </a:gdLst>
                <a:ahLst/>
                <a:cxnLst>
                  <a:cxn ang="0">
                    <a:pos x="T0" y="T1"/>
                  </a:cxn>
                  <a:cxn ang="0">
                    <a:pos x="T2" y="T3"/>
                  </a:cxn>
                  <a:cxn ang="0">
                    <a:pos x="T4" y="T5"/>
                  </a:cxn>
                  <a:cxn ang="0">
                    <a:pos x="T6" y="T7"/>
                  </a:cxn>
                  <a:cxn ang="0">
                    <a:pos x="T8" y="T9"/>
                  </a:cxn>
                </a:cxnLst>
                <a:rect l="0" t="0" r="r" b="b"/>
                <a:pathLst>
                  <a:path w="18" h="5">
                    <a:moveTo>
                      <a:pt x="0" y="2"/>
                    </a:moveTo>
                    <a:cubicBezTo>
                      <a:pt x="0" y="1"/>
                      <a:pt x="4" y="2"/>
                      <a:pt x="7" y="2"/>
                    </a:cubicBezTo>
                    <a:cubicBezTo>
                      <a:pt x="6" y="0"/>
                      <a:pt x="6" y="0"/>
                      <a:pt x="6" y="0"/>
                    </a:cubicBezTo>
                    <a:cubicBezTo>
                      <a:pt x="9" y="1"/>
                      <a:pt x="12" y="2"/>
                      <a:pt x="18" y="3"/>
                    </a:cubicBezTo>
                    <a:cubicBezTo>
                      <a:pt x="14" y="3"/>
                      <a:pt x="14"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3" name="Freeform 6459">
                <a:extLst>
                  <a:ext uri="{FF2B5EF4-FFF2-40B4-BE49-F238E27FC236}">
                    <a16:creationId xmlns:a16="http://schemas.microsoft.com/office/drawing/2014/main" id="{40AD2350-7CDE-4A26-9184-B2D67ADDDD57}"/>
                  </a:ext>
                </a:extLst>
              </p:cNvPr>
              <p:cNvSpPr>
                <a:spLocks/>
              </p:cNvSpPr>
              <p:nvPr/>
            </p:nvSpPr>
            <p:spPr bwMode="auto">
              <a:xfrm>
                <a:off x="2519" y="2534"/>
                <a:ext cx="7" cy="7"/>
              </a:xfrm>
              <a:custGeom>
                <a:avLst/>
                <a:gdLst>
                  <a:gd name="T0" fmla="*/ 10 w 14"/>
                  <a:gd name="T1" fmla="*/ 5 h 11"/>
                  <a:gd name="T2" fmla="*/ 1 w 14"/>
                  <a:gd name="T3" fmla="*/ 7 h 11"/>
                  <a:gd name="T4" fmla="*/ 10 w 14"/>
                  <a:gd name="T5" fmla="*/ 5 h 11"/>
                </a:gdLst>
                <a:ahLst/>
                <a:cxnLst>
                  <a:cxn ang="0">
                    <a:pos x="T0" y="T1"/>
                  </a:cxn>
                  <a:cxn ang="0">
                    <a:pos x="T2" y="T3"/>
                  </a:cxn>
                  <a:cxn ang="0">
                    <a:pos x="T4" y="T5"/>
                  </a:cxn>
                </a:cxnLst>
                <a:rect l="0" t="0" r="r" b="b"/>
                <a:pathLst>
                  <a:path w="14" h="11">
                    <a:moveTo>
                      <a:pt x="10" y="5"/>
                    </a:moveTo>
                    <a:cubicBezTo>
                      <a:pt x="0" y="11"/>
                      <a:pt x="4" y="7"/>
                      <a:pt x="1" y="7"/>
                    </a:cubicBezTo>
                    <a:cubicBezTo>
                      <a:pt x="12" y="0"/>
                      <a:pt x="14" y="1"/>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4" name="Freeform 6460">
                <a:extLst>
                  <a:ext uri="{FF2B5EF4-FFF2-40B4-BE49-F238E27FC236}">
                    <a16:creationId xmlns:a16="http://schemas.microsoft.com/office/drawing/2014/main" id="{F058B15E-F6C1-45A8-9708-7D409373B12C}"/>
                  </a:ext>
                </a:extLst>
              </p:cNvPr>
              <p:cNvSpPr>
                <a:spLocks/>
              </p:cNvSpPr>
              <p:nvPr/>
            </p:nvSpPr>
            <p:spPr bwMode="auto">
              <a:xfrm>
                <a:off x="2459" y="2564"/>
                <a:ext cx="8" cy="5"/>
              </a:xfrm>
              <a:custGeom>
                <a:avLst/>
                <a:gdLst>
                  <a:gd name="T0" fmla="*/ 14 w 14"/>
                  <a:gd name="T1" fmla="*/ 5 h 9"/>
                  <a:gd name="T2" fmla="*/ 3 w 14"/>
                  <a:gd name="T3" fmla="*/ 9 h 9"/>
                  <a:gd name="T4" fmla="*/ 0 w 14"/>
                  <a:gd name="T5" fmla="*/ 7 h 9"/>
                  <a:gd name="T6" fmla="*/ 14 w 14"/>
                  <a:gd name="T7" fmla="*/ 5 h 9"/>
                </a:gdLst>
                <a:ahLst/>
                <a:cxnLst>
                  <a:cxn ang="0">
                    <a:pos x="T0" y="T1"/>
                  </a:cxn>
                  <a:cxn ang="0">
                    <a:pos x="T2" y="T3"/>
                  </a:cxn>
                  <a:cxn ang="0">
                    <a:pos x="T4" y="T5"/>
                  </a:cxn>
                  <a:cxn ang="0">
                    <a:pos x="T6" y="T7"/>
                  </a:cxn>
                </a:cxnLst>
                <a:rect l="0" t="0" r="r" b="b"/>
                <a:pathLst>
                  <a:path w="14" h="9">
                    <a:moveTo>
                      <a:pt x="14" y="5"/>
                    </a:moveTo>
                    <a:cubicBezTo>
                      <a:pt x="6" y="8"/>
                      <a:pt x="8" y="6"/>
                      <a:pt x="3" y="9"/>
                    </a:cubicBezTo>
                    <a:cubicBezTo>
                      <a:pt x="11" y="4"/>
                      <a:pt x="6" y="6"/>
                      <a:pt x="0" y="7"/>
                    </a:cubicBezTo>
                    <a:cubicBezTo>
                      <a:pt x="14" y="0"/>
                      <a:pt x="11" y="3"/>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5" name="Freeform 6461">
                <a:extLst>
                  <a:ext uri="{FF2B5EF4-FFF2-40B4-BE49-F238E27FC236}">
                    <a16:creationId xmlns:a16="http://schemas.microsoft.com/office/drawing/2014/main" id="{81BCCE17-EC52-4B0A-BDB9-76F5F838BDCF}"/>
                  </a:ext>
                </a:extLst>
              </p:cNvPr>
              <p:cNvSpPr>
                <a:spLocks/>
              </p:cNvSpPr>
              <p:nvPr/>
            </p:nvSpPr>
            <p:spPr bwMode="auto">
              <a:xfrm>
                <a:off x="2529" y="2522"/>
                <a:ext cx="14" cy="11"/>
              </a:xfrm>
              <a:custGeom>
                <a:avLst/>
                <a:gdLst>
                  <a:gd name="T0" fmla="*/ 7 w 25"/>
                  <a:gd name="T1" fmla="*/ 12 h 19"/>
                  <a:gd name="T2" fmla="*/ 12 w 25"/>
                  <a:gd name="T3" fmla="*/ 8 h 19"/>
                  <a:gd name="T4" fmla="*/ 12 w 25"/>
                  <a:gd name="T5" fmla="*/ 11 h 19"/>
                  <a:gd name="T6" fmla="*/ 2 w 25"/>
                  <a:gd name="T7" fmla="*/ 17 h 19"/>
                  <a:gd name="T8" fmla="*/ 17 w 25"/>
                  <a:gd name="T9" fmla="*/ 4 h 19"/>
                  <a:gd name="T10" fmla="*/ 7 w 25"/>
                  <a:gd name="T11" fmla="*/ 12 h 19"/>
                </a:gdLst>
                <a:ahLst/>
                <a:cxnLst>
                  <a:cxn ang="0">
                    <a:pos x="T0" y="T1"/>
                  </a:cxn>
                  <a:cxn ang="0">
                    <a:pos x="T2" y="T3"/>
                  </a:cxn>
                  <a:cxn ang="0">
                    <a:pos x="T4" y="T5"/>
                  </a:cxn>
                  <a:cxn ang="0">
                    <a:pos x="T6" y="T7"/>
                  </a:cxn>
                  <a:cxn ang="0">
                    <a:pos x="T8" y="T9"/>
                  </a:cxn>
                  <a:cxn ang="0">
                    <a:pos x="T10" y="T11"/>
                  </a:cxn>
                </a:cxnLst>
                <a:rect l="0" t="0" r="r" b="b"/>
                <a:pathLst>
                  <a:path w="25" h="19">
                    <a:moveTo>
                      <a:pt x="7" y="12"/>
                    </a:moveTo>
                    <a:cubicBezTo>
                      <a:pt x="13" y="9"/>
                      <a:pt x="13" y="8"/>
                      <a:pt x="12" y="8"/>
                    </a:cubicBezTo>
                    <a:cubicBezTo>
                      <a:pt x="25" y="0"/>
                      <a:pt x="17" y="8"/>
                      <a:pt x="12" y="11"/>
                    </a:cubicBezTo>
                    <a:cubicBezTo>
                      <a:pt x="0" y="19"/>
                      <a:pt x="14" y="8"/>
                      <a:pt x="2" y="17"/>
                    </a:cubicBezTo>
                    <a:cubicBezTo>
                      <a:pt x="2" y="15"/>
                      <a:pt x="6" y="11"/>
                      <a:pt x="17" y="4"/>
                    </a:cubicBezTo>
                    <a:cubicBezTo>
                      <a:pt x="15" y="6"/>
                      <a:pt x="7" y="11"/>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6" name="Freeform 6462">
                <a:extLst>
                  <a:ext uri="{FF2B5EF4-FFF2-40B4-BE49-F238E27FC236}">
                    <a16:creationId xmlns:a16="http://schemas.microsoft.com/office/drawing/2014/main" id="{065426DA-AD9B-4B15-A6A4-673FD7F6016F}"/>
                  </a:ext>
                </a:extLst>
              </p:cNvPr>
              <p:cNvSpPr>
                <a:spLocks/>
              </p:cNvSpPr>
              <p:nvPr/>
            </p:nvSpPr>
            <p:spPr bwMode="auto">
              <a:xfrm>
                <a:off x="2075" y="2571"/>
                <a:ext cx="17" cy="8"/>
              </a:xfrm>
              <a:custGeom>
                <a:avLst/>
                <a:gdLst>
                  <a:gd name="T0" fmla="*/ 28 w 29"/>
                  <a:gd name="T1" fmla="*/ 13 h 13"/>
                  <a:gd name="T2" fmla="*/ 18 w 29"/>
                  <a:gd name="T3" fmla="*/ 10 h 13"/>
                  <a:gd name="T4" fmla="*/ 20 w 29"/>
                  <a:gd name="T5" fmla="*/ 6 h 13"/>
                  <a:gd name="T6" fmla="*/ 28 w 29"/>
                  <a:gd name="T7" fmla="*/ 13 h 13"/>
                </a:gdLst>
                <a:ahLst/>
                <a:cxnLst>
                  <a:cxn ang="0">
                    <a:pos x="T0" y="T1"/>
                  </a:cxn>
                  <a:cxn ang="0">
                    <a:pos x="T2" y="T3"/>
                  </a:cxn>
                  <a:cxn ang="0">
                    <a:pos x="T4" y="T5"/>
                  </a:cxn>
                  <a:cxn ang="0">
                    <a:pos x="T6" y="T7"/>
                  </a:cxn>
                </a:cxnLst>
                <a:rect l="0" t="0" r="r" b="b"/>
                <a:pathLst>
                  <a:path w="29" h="13">
                    <a:moveTo>
                      <a:pt x="28" y="13"/>
                    </a:moveTo>
                    <a:cubicBezTo>
                      <a:pt x="18" y="10"/>
                      <a:pt x="18" y="10"/>
                      <a:pt x="18" y="10"/>
                    </a:cubicBezTo>
                    <a:cubicBezTo>
                      <a:pt x="29" y="12"/>
                      <a:pt x="0" y="0"/>
                      <a:pt x="20" y="6"/>
                    </a:cubicBezTo>
                    <a:cubicBezTo>
                      <a:pt x="15" y="5"/>
                      <a:pt x="29" y="12"/>
                      <a:pt x="2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7" name="Freeform 6463">
                <a:extLst>
                  <a:ext uri="{FF2B5EF4-FFF2-40B4-BE49-F238E27FC236}">
                    <a16:creationId xmlns:a16="http://schemas.microsoft.com/office/drawing/2014/main" id="{662B65CB-9B69-4F53-9A70-DDCC5BD961AC}"/>
                  </a:ext>
                </a:extLst>
              </p:cNvPr>
              <p:cNvSpPr>
                <a:spLocks/>
              </p:cNvSpPr>
              <p:nvPr/>
            </p:nvSpPr>
            <p:spPr bwMode="auto">
              <a:xfrm>
                <a:off x="2714" y="2304"/>
                <a:ext cx="5" cy="11"/>
              </a:xfrm>
              <a:custGeom>
                <a:avLst/>
                <a:gdLst>
                  <a:gd name="T0" fmla="*/ 9 w 9"/>
                  <a:gd name="T1" fmla="*/ 2 h 19"/>
                  <a:gd name="T2" fmla="*/ 0 w 9"/>
                  <a:gd name="T3" fmla="*/ 19 h 19"/>
                  <a:gd name="T4" fmla="*/ 7 w 9"/>
                  <a:gd name="T5" fmla="*/ 2 h 19"/>
                  <a:gd name="T6" fmla="*/ 9 w 9"/>
                  <a:gd name="T7" fmla="*/ 2 h 19"/>
                </a:gdLst>
                <a:ahLst/>
                <a:cxnLst>
                  <a:cxn ang="0">
                    <a:pos x="T0" y="T1"/>
                  </a:cxn>
                  <a:cxn ang="0">
                    <a:pos x="T2" y="T3"/>
                  </a:cxn>
                  <a:cxn ang="0">
                    <a:pos x="T4" y="T5"/>
                  </a:cxn>
                  <a:cxn ang="0">
                    <a:pos x="T6" y="T7"/>
                  </a:cxn>
                </a:cxnLst>
                <a:rect l="0" t="0" r="r" b="b"/>
                <a:pathLst>
                  <a:path w="9" h="19">
                    <a:moveTo>
                      <a:pt x="9" y="2"/>
                    </a:moveTo>
                    <a:cubicBezTo>
                      <a:pt x="6" y="6"/>
                      <a:pt x="2" y="16"/>
                      <a:pt x="0" y="19"/>
                    </a:cubicBezTo>
                    <a:cubicBezTo>
                      <a:pt x="4" y="9"/>
                      <a:pt x="3" y="12"/>
                      <a:pt x="7" y="2"/>
                    </a:cubicBezTo>
                    <a:cubicBezTo>
                      <a:pt x="5" y="8"/>
                      <a:pt x="8"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8" name="Freeform 6464">
                <a:extLst>
                  <a:ext uri="{FF2B5EF4-FFF2-40B4-BE49-F238E27FC236}">
                    <a16:creationId xmlns:a16="http://schemas.microsoft.com/office/drawing/2014/main" id="{14C95E26-2C3C-43FB-A51A-A932F3E45359}"/>
                  </a:ext>
                </a:extLst>
              </p:cNvPr>
              <p:cNvSpPr>
                <a:spLocks/>
              </p:cNvSpPr>
              <p:nvPr/>
            </p:nvSpPr>
            <p:spPr bwMode="auto">
              <a:xfrm>
                <a:off x="2443" y="2568"/>
                <a:ext cx="14" cy="7"/>
              </a:xfrm>
              <a:custGeom>
                <a:avLst/>
                <a:gdLst>
                  <a:gd name="T0" fmla="*/ 13 w 24"/>
                  <a:gd name="T1" fmla="*/ 7 h 12"/>
                  <a:gd name="T2" fmla="*/ 3 w 24"/>
                  <a:gd name="T3" fmla="*/ 12 h 12"/>
                  <a:gd name="T4" fmla="*/ 0 w 24"/>
                  <a:gd name="T5" fmla="*/ 10 h 12"/>
                  <a:gd name="T6" fmla="*/ 17 w 24"/>
                  <a:gd name="T7" fmla="*/ 3 h 12"/>
                  <a:gd name="T8" fmla="*/ 12 w 24"/>
                  <a:gd name="T9" fmla="*/ 3 h 12"/>
                  <a:gd name="T10" fmla="*/ 24 w 24"/>
                  <a:gd name="T11" fmla="*/ 1 h 12"/>
                  <a:gd name="T12" fmla="*/ 14 w 24"/>
                  <a:gd name="T13" fmla="*/ 6 h 12"/>
                  <a:gd name="T14" fmla="*/ 13 w 24"/>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2">
                    <a:moveTo>
                      <a:pt x="13" y="7"/>
                    </a:moveTo>
                    <a:cubicBezTo>
                      <a:pt x="13" y="8"/>
                      <a:pt x="7" y="10"/>
                      <a:pt x="3" y="12"/>
                    </a:cubicBezTo>
                    <a:cubicBezTo>
                      <a:pt x="0" y="10"/>
                      <a:pt x="0" y="10"/>
                      <a:pt x="0" y="10"/>
                    </a:cubicBezTo>
                    <a:cubicBezTo>
                      <a:pt x="8" y="7"/>
                      <a:pt x="13" y="5"/>
                      <a:pt x="17" y="3"/>
                    </a:cubicBezTo>
                    <a:cubicBezTo>
                      <a:pt x="10" y="5"/>
                      <a:pt x="10" y="5"/>
                      <a:pt x="12" y="3"/>
                    </a:cubicBezTo>
                    <a:cubicBezTo>
                      <a:pt x="19" y="0"/>
                      <a:pt x="23" y="0"/>
                      <a:pt x="24" y="1"/>
                    </a:cubicBezTo>
                    <a:cubicBezTo>
                      <a:pt x="24" y="1"/>
                      <a:pt x="18" y="4"/>
                      <a:pt x="14" y="6"/>
                    </a:cubicBezTo>
                    <a:cubicBezTo>
                      <a:pt x="10" y="8"/>
                      <a:pt x="7" y="9"/>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9" name="Freeform 6465">
                <a:extLst>
                  <a:ext uri="{FF2B5EF4-FFF2-40B4-BE49-F238E27FC236}">
                    <a16:creationId xmlns:a16="http://schemas.microsoft.com/office/drawing/2014/main" id="{8943A78F-58C5-4B9F-8035-2615C9748097}"/>
                  </a:ext>
                </a:extLst>
              </p:cNvPr>
              <p:cNvSpPr>
                <a:spLocks/>
              </p:cNvSpPr>
              <p:nvPr/>
            </p:nvSpPr>
            <p:spPr bwMode="auto">
              <a:xfrm>
                <a:off x="2370" y="2594"/>
                <a:ext cx="9" cy="3"/>
              </a:xfrm>
              <a:custGeom>
                <a:avLst/>
                <a:gdLst>
                  <a:gd name="T0" fmla="*/ 2 w 15"/>
                  <a:gd name="T1" fmla="*/ 5 h 5"/>
                  <a:gd name="T2" fmla="*/ 0 w 15"/>
                  <a:gd name="T3" fmla="*/ 3 h 5"/>
                  <a:gd name="T4" fmla="*/ 15 w 15"/>
                  <a:gd name="T5" fmla="*/ 1 h 5"/>
                  <a:gd name="T6" fmla="*/ 2 w 15"/>
                  <a:gd name="T7" fmla="*/ 5 h 5"/>
                </a:gdLst>
                <a:ahLst/>
                <a:cxnLst>
                  <a:cxn ang="0">
                    <a:pos x="T0" y="T1"/>
                  </a:cxn>
                  <a:cxn ang="0">
                    <a:pos x="T2" y="T3"/>
                  </a:cxn>
                  <a:cxn ang="0">
                    <a:pos x="T4" y="T5"/>
                  </a:cxn>
                  <a:cxn ang="0">
                    <a:pos x="T6" y="T7"/>
                  </a:cxn>
                </a:cxnLst>
                <a:rect l="0" t="0" r="r" b="b"/>
                <a:pathLst>
                  <a:path w="15" h="5">
                    <a:moveTo>
                      <a:pt x="2" y="5"/>
                    </a:moveTo>
                    <a:cubicBezTo>
                      <a:pt x="0" y="3"/>
                      <a:pt x="0" y="3"/>
                      <a:pt x="0" y="3"/>
                    </a:cubicBezTo>
                    <a:cubicBezTo>
                      <a:pt x="11" y="0"/>
                      <a:pt x="4" y="4"/>
                      <a:pt x="15" y="1"/>
                    </a:cubicBezTo>
                    <a:cubicBezTo>
                      <a:pt x="12" y="2"/>
                      <a:pt x="11" y="3"/>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0" name="Freeform 6466">
                <a:extLst>
                  <a:ext uri="{FF2B5EF4-FFF2-40B4-BE49-F238E27FC236}">
                    <a16:creationId xmlns:a16="http://schemas.microsoft.com/office/drawing/2014/main" id="{3FE78FCF-38B3-47B9-A7A5-06622A00D2A4}"/>
                  </a:ext>
                </a:extLst>
              </p:cNvPr>
              <p:cNvSpPr>
                <a:spLocks/>
              </p:cNvSpPr>
              <p:nvPr/>
            </p:nvSpPr>
            <p:spPr bwMode="auto">
              <a:xfrm>
                <a:off x="2331" y="2600"/>
                <a:ext cx="17" cy="4"/>
              </a:xfrm>
              <a:custGeom>
                <a:avLst/>
                <a:gdLst>
                  <a:gd name="T0" fmla="*/ 16 w 30"/>
                  <a:gd name="T1" fmla="*/ 4 h 6"/>
                  <a:gd name="T2" fmla="*/ 11 w 30"/>
                  <a:gd name="T3" fmla="*/ 2 h 6"/>
                  <a:gd name="T4" fmla="*/ 25 w 30"/>
                  <a:gd name="T5" fmla="*/ 0 h 6"/>
                  <a:gd name="T6" fmla="*/ 16 w 30"/>
                  <a:gd name="T7" fmla="*/ 4 h 6"/>
                </a:gdLst>
                <a:ahLst/>
                <a:cxnLst>
                  <a:cxn ang="0">
                    <a:pos x="T0" y="T1"/>
                  </a:cxn>
                  <a:cxn ang="0">
                    <a:pos x="T2" y="T3"/>
                  </a:cxn>
                  <a:cxn ang="0">
                    <a:pos x="T4" y="T5"/>
                  </a:cxn>
                  <a:cxn ang="0">
                    <a:pos x="T6" y="T7"/>
                  </a:cxn>
                </a:cxnLst>
                <a:rect l="0" t="0" r="r" b="b"/>
                <a:pathLst>
                  <a:path w="30" h="6">
                    <a:moveTo>
                      <a:pt x="16" y="4"/>
                    </a:moveTo>
                    <a:cubicBezTo>
                      <a:pt x="0" y="6"/>
                      <a:pt x="15" y="3"/>
                      <a:pt x="11" y="2"/>
                    </a:cubicBezTo>
                    <a:cubicBezTo>
                      <a:pt x="15" y="1"/>
                      <a:pt x="20" y="1"/>
                      <a:pt x="25" y="0"/>
                    </a:cubicBezTo>
                    <a:cubicBezTo>
                      <a:pt x="30" y="1"/>
                      <a:pt x="8" y="3"/>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1" name="Freeform 6467">
                <a:extLst>
                  <a:ext uri="{FF2B5EF4-FFF2-40B4-BE49-F238E27FC236}">
                    <a16:creationId xmlns:a16="http://schemas.microsoft.com/office/drawing/2014/main" id="{75FE0646-9D8C-4C6D-B7F7-F114BE60C1F9}"/>
                  </a:ext>
                </a:extLst>
              </p:cNvPr>
              <p:cNvSpPr>
                <a:spLocks/>
              </p:cNvSpPr>
              <p:nvPr/>
            </p:nvSpPr>
            <p:spPr bwMode="auto">
              <a:xfrm>
                <a:off x="2384" y="2588"/>
                <a:ext cx="13" cy="5"/>
              </a:xfrm>
              <a:custGeom>
                <a:avLst/>
                <a:gdLst>
                  <a:gd name="T0" fmla="*/ 19 w 24"/>
                  <a:gd name="T1" fmla="*/ 5 h 10"/>
                  <a:gd name="T2" fmla="*/ 3 w 24"/>
                  <a:gd name="T3" fmla="*/ 7 h 10"/>
                  <a:gd name="T4" fmla="*/ 24 w 24"/>
                  <a:gd name="T5" fmla="*/ 0 h 10"/>
                  <a:gd name="T6" fmla="*/ 19 w 24"/>
                  <a:gd name="T7" fmla="*/ 5 h 10"/>
                </a:gdLst>
                <a:ahLst/>
                <a:cxnLst>
                  <a:cxn ang="0">
                    <a:pos x="T0" y="T1"/>
                  </a:cxn>
                  <a:cxn ang="0">
                    <a:pos x="T2" y="T3"/>
                  </a:cxn>
                  <a:cxn ang="0">
                    <a:pos x="T4" y="T5"/>
                  </a:cxn>
                  <a:cxn ang="0">
                    <a:pos x="T6" y="T7"/>
                  </a:cxn>
                </a:cxnLst>
                <a:rect l="0" t="0" r="r" b="b"/>
                <a:pathLst>
                  <a:path w="24" h="10">
                    <a:moveTo>
                      <a:pt x="19" y="5"/>
                    </a:moveTo>
                    <a:cubicBezTo>
                      <a:pt x="0" y="10"/>
                      <a:pt x="20" y="2"/>
                      <a:pt x="3" y="7"/>
                    </a:cubicBezTo>
                    <a:cubicBezTo>
                      <a:pt x="6" y="5"/>
                      <a:pt x="14" y="3"/>
                      <a:pt x="24" y="0"/>
                    </a:cubicBezTo>
                    <a:cubicBezTo>
                      <a:pt x="21" y="2"/>
                      <a:pt x="15" y="4"/>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2" name="Freeform 6468">
                <a:extLst>
                  <a:ext uri="{FF2B5EF4-FFF2-40B4-BE49-F238E27FC236}">
                    <a16:creationId xmlns:a16="http://schemas.microsoft.com/office/drawing/2014/main" id="{41E3F9AC-E7C8-494B-B11D-E8ED1982B58B}"/>
                  </a:ext>
                </a:extLst>
              </p:cNvPr>
              <p:cNvSpPr>
                <a:spLocks/>
              </p:cNvSpPr>
              <p:nvPr/>
            </p:nvSpPr>
            <p:spPr bwMode="auto">
              <a:xfrm>
                <a:off x="2226" y="2605"/>
                <a:ext cx="9" cy="2"/>
              </a:xfrm>
              <a:custGeom>
                <a:avLst/>
                <a:gdLst>
                  <a:gd name="T0" fmla="*/ 13 w 17"/>
                  <a:gd name="T1" fmla="*/ 4 h 4"/>
                  <a:gd name="T2" fmla="*/ 0 w 17"/>
                  <a:gd name="T3" fmla="*/ 0 h 4"/>
                  <a:gd name="T4" fmla="*/ 13 w 17"/>
                  <a:gd name="T5" fmla="*/ 4 h 4"/>
                </a:gdLst>
                <a:ahLst/>
                <a:cxnLst>
                  <a:cxn ang="0">
                    <a:pos x="T0" y="T1"/>
                  </a:cxn>
                  <a:cxn ang="0">
                    <a:pos x="T2" y="T3"/>
                  </a:cxn>
                  <a:cxn ang="0">
                    <a:pos x="T4" y="T5"/>
                  </a:cxn>
                </a:cxnLst>
                <a:rect l="0" t="0" r="r" b="b"/>
                <a:pathLst>
                  <a:path w="17" h="4">
                    <a:moveTo>
                      <a:pt x="13" y="4"/>
                    </a:moveTo>
                    <a:cubicBezTo>
                      <a:pt x="0" y="4"/>
                      <a:pt x="7" y="1"/>
                      <a:pt x="0" y="0"/>
                    </a:cubicBezTo>
                    <a:cubicBezTo>
                      <a:pt x="17" y="2"/>
                      <a:pt x="8" y="2"/>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3" name="Freeform 6469">
                <a:extLst>
                  <a:ext uri="{FF2B5EF4-FFF2-40B4-BE49-F238E27FC236}">
                    <a16:creationId xmlns:a16="http://schemas.microsoft.com/office/drawing/2014/main" id="{F3ABFB80-C492-4B05-9477-FC757A387138}"/>
                  </a:ext>
                </a:extLst>
              </p:cNvPr>
              <p:cNvSpPr>
                <a:spLocks/>
              </p:cNvSpPr>
              <p:nvPr/>
            </p:nvSpPr>
            <p:spPr bwMode="auto">
              <a:xfrm>
                <a:off x="2159" y="2596"/>
                <a:ext cx="9" cy="3"/>
              </a:xfrm>
              <a:custGeom>
                <a:avLst/>
                <a:gdLst>
                  <a:gd name="T0" fmla="*/ 2 w 16"/>
                  <a:gd name="T1" fmla="*/ 3 h 6"/>
                  <a:gd name="T2" fmla="*/ 9 w 16"/>
                  <a:gd name="T3" fmla="*/ 3 h 6"/>
                  <a:gd name="T4" fmla="*/ 1 w 16"/>
                  <a:gd name="T5" fmla="*/ 0 h 6"/>
                  <a:gd name="T6" fmla="*/ 15 w 16"/>
                  <a:gd name="T7" fmla="*/ 2 h 6"/>
                  <a:gd name="T8" fmla="*/ 8 w 16"/>
                  <a:gd name="T9" fmla="*/ 1 h 6"/>
                  <a:gd name="T10" fmla="*/ 16 w 16"/>
                  <a:gd name="T11" fmla="*/ 5 h 6"/>
                  <a:gd name="T12" fmla="*/ 2 w 1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2" y="3"/>
                    </a:moveTo>
                    <a:cubicBezTo>
                      <a:pt x="0" y="2"/>
                      <a:pt x="4" y="3"/>
                      <a:pt x="9" y="3"/>
                    </a:cubicBezTo>
                    <a:cubicBezTo>
                      <a:pt x="1" y="1"/>
                      <a:pt x="5" y="1"/>
                      <a:pt x="1" y="0"/>
                    </a:cubicBezTo>
                    <a:cubicBezTo>
                      <a:pt x="3" y="0"/>
                      <a:pt x="8" y="0"/>
                      <a:pt x="15" y="2"/>
                    </a:cubicBezTo>
                    <a:cubicBezTo>
                      <a:pt x="16" y="3"/>
                      <a:pt x="12" y="2"/>
                      <a:pt x="8" y="1"/>
                    </a:cubicBezTo>
                    <a:cubicBezTo>
                      <a:pt x="13" y="3"/>
                      <a:pt x="9" y="3"/>
                      <a:pt x="16" y="5"/>
                    </a:cubicBezTo>
                    <a:cubicBezTo>
                      <a:pt x="16" y="6"/>
                      <a:pt x="10" y="5"/>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4" name="Freeform 6470">
                <a:extLst>
                  <a:ext uri="{FF2B5EF4-FFF2-40B4-BE49-F238E27FC236}">
                    <a16:creationId xmlns:a16="http://schemas.microsoft.com/office/drawing/2014/main" id="{20F2740D-7FB0-44AE-A0CB-3B0E7DA685AD}"/>
                  </a:ext>
                </a:extLst>
              </p:cNvPr>
              <p:cNvSpPr>
                <a:spLocks/>
              </p:cNvSpPr>
              <p:nvPr/>
            </p:nvSpPr>
            <p:spPr bwMode="auto">
              <a:xfrm>
                <a:off x="2666" y="2386"/>
                <a:ext cx="8" cy="13"/>
              </a:xfrm>
              <a:custGeom>
                <a:avLst/>
                <a:gdLst>
                  <a:gd name="T0" fmla="*/ 0 w 15"/>
                  <a:gd name="T1" fmla="*/ 23 h 23"/>
                  <a:gd name="T2" fmla="*/ 15 w 15"/>
                  <a:gd name="T3" fmla="*/ 0 h 23"/>
                  <a:gd name="T4" fmla="*/ 0 w 15"/>
                  <a:gd name="T5" fmla="*/ 23 h 23"/>
                </a:gdLst>
                <a:ahLst/>
                <a:cxnLst>
                  <a:cxn ang="0">
                    <a:pos x="T0" y="T1"/>
                  </a:cxn>
                  <a:cxn ang="0">
                    <a:pos x="T2" y="T3"/>
                  </a:cxn>
                  <a:cxn ang="0">
                    <a:pos x="T4" y="T5"/>
                  </a:cxn>
                </a:cxnLst>
                <a:rect l="0" t="0" r="r" b="b"/>
                <a:pathLst>
                  <a:path w="15" h="23">
                    <a:moveTo>
                      <a:pt x="0" y="23"/>
                    </a:moveTo>
                    <a:cubicBezTo>
                      <a:pt x="4" y="16"/>
                      <a:pt x="10" y="7"/>
                      <a:pt x="15" y="0"/>
                    </a:cubicBezTo>
                    <a:cubicBezTo>
                      <a:pt x="12" y="7"/>
                      <a:pt x="5" y="17"/>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5" name="Freeform 6471">
                <a:extLst>
                  <a:ext uri="{FF2B5EF4-FFF2-40B4-BE49-F238E27FC236}">
                    <a16:creationId xmlns:a16="http://schemas.microsoft.com/office/drawing/2014/main" id="{DC0372E5-07C6-4C9D-91E2-6C34017D4DD1}"/>
                  </a:ext>
                </a:extLst>
              </p:cNvPr>
              <p:cNvSpPr>
                <a:spLocks/>
              </p:cNvSpPr>
              <p:nvPr/>
            </p:nvSpPr>
            <p:spPr bwMode="auto">
              <a:xfrm>
                <a:off x="2535" y="2519"/>
                <a:ext cx="9" cy="6"/>
              </a:xfrm>
              <a:custGeom>
                <a:avLst/>
                <a:gdLst>
                  <a:gd name="T0" fmla="*/ 0 w 16"/>
                  <a:gd name="T1" fmla="*/ 10 h 10"/>
                  <a:gd name="T2" fmla="*/ 5 w 16"/>
                  <a:gd name="T3" fmla="*/ 5 h 10"/>
                  <a:gd name="T4" fmla="*/ 16 w 16"/>
                  <a:gd name="T5" fmla="*/ 0 h 10"/>
                  <a:gd name="T6" fmla="*/ 8 w 16"/>
                  <a:gd name="T7" fmla="*/ 7 h 10"/>
                  <a:gd name="T8" fmla="*/ 0 w 16"/>
                  <a:gd name="T9" fmla="*/ 10 h 10"/>
                </a:gdLst>
                <a:ahLst/>
                <a:cxnLst>
                  <a:cxn ang="0">
                    <a:pos x="T0" y="T1"/>
                  </a:cxn>
                  <a:cxn ang="0">
                    <a:pos x="T2" y="T3"/>
                  </a:cxn>
                  <a:cxn ang="0">
                    <a:pos x="T4" y="T5"/>
                  </a:cxn>
                  <a:cxn ang="0">
                    <a:pos x="T6" y="T7"/>
                  </a:cxn>
                  <a:cxn ang="0">
                    <a:pos x="T8" y="T9"/>
                  </a:cxn>
                </a:cxnLst>
                <a:rect l="0" t="0" r="r" b="b"/>
                <a:pathLst>
                  <a:path w="16" h="10">
                    <a:moveTo>
                      <a:pt x="0" y="10"/>
                    </a:moveTo>
                    <a:cubicBezTo>
                      <a:pt x="5" y="7"/>
                      <a:pt x="5" y="6"/>
                      <a:pt x="5" y="5"/>
                    </a:cubicBezTo>
                    <a:cubicBezTo>
                      <a:pt x="11" y="1"/>
                      <a:pt x="9" y="4"/>
                      <a:pt x="16" y="0"/>
                    </a:cubicBezTo>
                    <a:cubicBezTo>
                      <a:pt x="16" y="1"/>
                      <a:pt x="7" y="6"/>
                      <a:pt x="8" y="7"/>
                    </a:cubicBezTo>
                    <a:cubicBezTo>
                      <a:pt x="3" y="9"/>
                      <a:pt x="1"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6" name="Freeform 6472">
                <a:extLst>
                  <a:ext uri="{FF2B5EF4-FFF2-40B4-BE49-F238E27FC236}">
                    <a16:creationId xmlns:a16="http://schemas.microsoft.com/office/drawing/2014/main" id="{D32E941F-1C24-4B4A-8E30-FF7C1D687E80}"/>
                  </a:ext>
                </a:extLst>
              </p:cNvPr>
              <p:cNvSpPr>
                <a:spLocks/>
              </p:cNvSpPr>
              <p:nvPr/>
            </p:nvSpPr>
            <p:spPr bwMode="auto">
              <a:xfrm>
                <a:off x="2687" y="2353"/>
                <a:ext cx="6" cy="9"/>
              </a:xfrm>
              <a:custGeom>
                <a:avLst/>
                <a:gdLst>
                  <a:gd name="T0" fmla="*/ 6 w 10"/>
                  <a:gd name="T1" fmla="*/ 9 h 16"/>
                  <a:gd name="T2" fmla="*/ 0 w 10"/>
                  <a:gd name="T3" fmla="*/ 15 h 16"/>
                  <a:gd name="T4" fmla="*/ 10 w 10"/>
                  <a:gd name="T5" fmla="*/ 0 h 16"/>
                  <a:gd name="T6" fmla="*/ 7 w 10"/>
                  <a:gd name="T7" fmla="*/ 6 h 16"/>
                  <a:gd name="T8" fmla="*/ 6 w 10"/>
                  <a:gd name="T9" fmla="*/ 9 h 16"/>
                </a:gdLst>
                <a:ahLst/>
                <a:cxnLst>
                  <a:cxn ang="0">
                    <a:pos x="T0" y="T1"/>
                  </a:cxn>
                  <a:cxn ang="0">
                    <a:pos x="T2" y="T3"/>
                  </a:cxn>
                  <a:cxn ang="0">
                    <a:pos x="T4" y="T5"/>
                  </a:cxn>
                  <a:cxn ang="0">
                    <a:pos x="T6" y="T7"/>
                  </a:cxn>
                  <a:cxn ang="0">
                    <a:pos x="T8" y="T9"/>
                  </a:cxn>
                </a:cxnLst>
                <a:rect l="0" t="0" r="r" b="b"/>
                <a:pathLst>
                  <a:path w="10" h="16">
                    <a:moveTo>
                      <a:pt x="6" y="9"/>
                    </a:moveTo>
                    <a:cubicBezTo>
                      <a:pt x="2" y="16"/>
                      <a:pt x="1" y="16"/>
                      <a:pt x="0" y="15"/>
                    </a:cubicBezTo>
                    <a:cubicBezTo>
                      <a:pt x="6" y="4"/>
                      <a:pt x="7" y="5"/>
                      <a:pt x="10" y="0"/>
                    </a:cubicBezTo>
                    <a:cubicBezTo>
                      <a:pt x="10" y="1"/>
                      <a:pt x="7" y="6"/>
                      <a:pt x="7" y="6"/>
                    </a:cubicBezTo>
                    <a:cubicBezTo>
                      <a:pt x="5" y="9"/>
                      <a:pt x="6" y="8"/>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7" name="Freeform 6473">
                <a:extLst>
                  <a:ext uri="{FF2B5EF4-FFF2-40B4-BE49-F238E27FC236}">
                    <a16:creationId xmlns:a16="http://schemas.microsoft.com/office/drawing/2014/main" id="{4A288549-5D26-4E42-A71E-613E49677A48}"/>
                  </a:ext>
                </a:extLst>
              </p:cNvPr>
              <p:cNvSpPr>
                <a:spLocks/>
              </p:cNvSpPr>
              <p:nvPr/>
            </p:nvSpPr>
            <p:spPr bwMode="auto">
              <a:xfrm>
                <a:off x="2363" y="2577"/>
                <a:ext cx="63" cy="17"/>
              </a:xfrm>
              <a:custGeom>
                <a:avLst/>
                <a:gdLst>
                  <a:gd name="T0" fmla="*/ 25 w 112"/>
                  <a:gd name="T1" fmla="*/ 28 h 30"/>
                  <a:gd name="T2" fmla="*/ 33 w 112"/>
                  <a:gd name="T3" fmla="*/ 23 h 30"/>
                  <a:gd name="T4" fmla="*/ 45 w 112"/>
                  <a:gd name="T5" fmla="*/ 21 h 30"/>
                  <a:gd name="T6" fmla="*/ 46 w 112"/>
                  <a:gd name="T7" fmla="*/ 18 h 30"/>
                  <a:gd name="T8" fmla="*/ 16 w 112"/>
                  <a:gd name="T9" fmla="*/ 28 h 30"/>
                  <a:gd name="T10" fmla="*/ 1 w 112"/>
                  <a:gd name="T11" fmla="*/ 30 h 30"/>
                  <a:gd name="T12" fmla="*/ 6 w 112"/>
                  <a:gd name="T13" fmla="*/ 26 h 30"/>
                  <a:gd name="T14" fmla="*/ 11 w 112"/>
                  <a:gd name="T15" fmla="*/ 27 h 30"/>
                  <a:gd name="T16" fmla="*/ 30 w 112"/>
                  <a:gd name="T17" fmla="*/ 21 h 30"/>
                  <a:gd name="T18" fmla="*/ 63 w 112"/>
                  <a:gd name="T19" fmla="*/ 13 h 30"/>
                  <a:gd name="T20" fmla="*/ 62 w 112"/>
                  <a:gd name="T21" fmla="*/ 12 h 30"/>
                  <a:gd name="T22" fmla="*/ 77 w 112"/>
                  <a:gd name="T23" fmla="*/ 9 h 30"/>
                  <a:gd name="T24" fmla="*/ 75 w 112"/>
                  <a:gd name="T25" fmla="*/ 11 h 30"/>
                  <a:gd name="T26" fmla="*/ 49 w 112"/>
                  <a:gd name="T27" fmla="*/ 17 h 30"/>
                  <a:gd name="T28" fmla="*/ 50 w 112"/>
                  <a:gd name="T29" fmla="*/ 18 h 30"/>
                  <a:gd name="T30" fmla="*/ 69 w 112"/>
                  <a:gd name="T31" fmla="*/ 14 h 30"/>
                  <a:gd name="T32" fmla="*/ 62 w 112"/>
                  <a:gd name="T33" fmla="*/ 17 h 30"/>
                  <a:gd name="T34" fmla="*/ 55 w 112"/>
                  <a:gd name="T35" fmla="*/ 18 h 30"/>
                  <a:gd name="T36" fmla="*/ 31 w 112"/>
                  <a:gd name="T37" fmla="*/ 26 h 30"/>
                  <a:gd name="T38" fmla="*/ 25 w 112"/>
                  <a:gd name="T3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30">
                    <a:moveTo>
                      <a:pt x="25" y="28"/>
                    </a:moveTo>
                    <a:cubicBezTo>
                      <a:pt x="24" y="26"/>
                      <a:pt x="44" y="23"/>
                      <a:pt x="33" y="23"/>
                    </a:cubicBezTo>
                    <a:cubicBezTo>
                      <a:pt x="41" y="21"/>
                      <a:pt x="39" y="23"/>
                      <a:pt x="45" y="21"/>
                    </a:cubicBezTo>
                    <a:cubicBezTo>
                      <a:pt x="55" y="18"/>
                      <a:pt x="38" y="21"/>
                      <a:pt x="46" y="18"/>
                    </a:cubicBezTo>
                    <a:cubicBezTo>
                      <a:pt x="26" y="23"/>
                      <a:pt x="10" y="27"/>
                      <a:pt x="16" y="28"/>
                    </a:cubicBezTo>
                    <a:cubicBezTo>
                      <a:pt x="9" y="29"/>
                      <a:pt x="10" y="29"/>
                      <a:pt x="1" y="30"/>
                    </a:cubicBezTo>
                    <a:cubicBezTo>
                      <a:pt x="7" y="29"/>
                      <a:pt x="0" y="28"/>
                      <a:pt x="6" y="26"/>
                    </a:cubicBezTo>
                    <a:cubicBezTo>
                      <a:pt x="16" y="24"/>
                      <a:pt x="1" y="28"/>
                      <a:pt x="11" y="27"/>
                    </a:cubicBezTo>
                    <a:cubicBezTo>
                      <a:pt x="16" y="25"/>
                      <a:pt x="22" y="23"/>
                      <a:pt x="30" y="21"/>
                    </a:cubicBezTo>
                    <a:cubicBezTo>
                      <a:pt x="39" y="19"/>
                      <a:pt x="49" y="16"/>
                      <a:pt x="63" y="13"/>
                    </a:cubicBezTo>
                    <a:cubicBezTo>
                      <a:pt x="68" y="11"/>
                      <a:pt x="61" y="13"/>
                      <a:pt x="62" y="12"/>
                    </a:cubicBezTo>
                    <a:cubicBezTo>
                      <a:pt x="74" y="8"/>
                      <a:pt x="64" y="14"/>
                      <a:pt x="77" y="9"/>
                    </a:cubicBezTo>
                    <a:cubicBezTo>
                      <a:pt x="75" y="10"/>
                      <a:pt x="74" y="11"/>
                      <a:pt x="75" y="11"/>
                    </a:cubicBezTo>
                    <a:cubicBezTo>
                      <a:pt x="64" y="14"/>
                      <a:pt x="63" y="13"/>
                      <a:pt x="49" y="17"/>
                    </a:cubicBezTo>
                    <a:cubicBezTo>
                      <a:pt x="50" y="18"/>
                      <a:pt x="50" y="18"/>
                      <a:pt x="50" y="18"/>
                    </a:cubicBezTo>
                    <a:cubicBezTo>
                      <a:pt x="62" y="16"/>
                      <a:pt x="112" y="0"/>
                      <a:pt x="69" y="14"/>
                    </a:cubicBezTo>
                    <a:cubicBezTo>
                      <a:pt x="66" y="15"/>
                      <a:pt x="63" y="16"/>
                      <a:pt x="62" y="17"/>
                    </a:cubicBezTo>
                    <a:cubicBezTo>
                      <a:pt x="59" y="18"/>
                      <a:pt x="59" y="17"/>
                      <a:pt x="55" y="18"/>
                    </a:cubicBezTo>
                    <a:cubicBezTo>
                      <a:pt x="49" y="21"/>
                      <a:pt x="44" y="23"/>
                      <a:pt x="31" y="26"/>
                    </a:cubicBezTo>
                    <a:cubicBezTo>
                      <a:pt x="33" y="26"/>
                      <a:pt x="29" y="27"/>
                      <a:pt x="2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8" name="Freeform 6474">
                <a:extLst>
                  <a:ext uri="{FF2B5EF4-FFF2-40B4-BE49-F238E27FC236}">
                    <a16:creationId xmlns:a16="http://schemas.microsoft.com/office/drawing/2014/main" id="{146E2422-10F0-4447-802F-E94CC530B2C1}"/>
                  </a:ext>
                </a:extLst>
              </p:cNvPr>
              <p:cNvSpPr>
                <a:spLocks/>
              </p:cNvSpPr>
              <p:nvPr/>
            </p:nvSpPr>
            <p:spPr bwMode="auto">
              <a:xfrm>
                <a:off x="2677" y="2364"/>
                <a:ext cx="7" cy="12"/>
              </a:xfrm>
              <a:custGeom>
                <a:avLst/>
                <a:gdLst>
                  <a:gd name="T0" fmla="*/ 3 w 12"/>
                  <a:gd name="T1" fmla="*/ 21 h 22"/>
                  <a:gd name="T2" fmla="*/ 0 w 12"/>
                  <a:gd name="T3" fmla="*/ 21 h 22"/>
                  <a:gd name="T4" fmla="*/ 12 w 12"/>
                  <a:gd name="T5" fmla="*/ 0 h 22"/>
                  <a:gd name="T6" fmla="*/ 3 w 12"/>
                  <a:gd name="T7" fmla="*/ 21 h 22"/>
                </a:gdLst>
                <a:ahLst/>
                <a:cxnLst>
                  <a:cxn ang="0">
                    <a:pos x="T0" y="T1"/>
                  </a:cxn>
                  <a:cxn ang="0">
                    <a:pos x="T2" y="T3"/>
                  </a:cxn>
                  <a:cxn ang="0">
                    <a:pos x="T4" y="T5"/>
                  </a:cxn>
                  <a:cxn ang="0">
                    <a:pos x="T6" y="T7"/>
                  </a:cxn>
                </a:cxnLst>
                <a:rect l="0" t="0" r="r" b="b"/>
                <a:pathLst>
                  <a:path w="12" h="22">
                    <a:moveTo>
                      <a:pt x="3" y="21"/>
                    </a:moveTo>
                    <a:cubicBezTo>
                      <a:pt x="1" y="22"/>
                      <a:pt x="9" y="9"/>
                      <a:pt x="0" y="21"/>
                    </a:cubicBezTo>
                    <a:cubicBezTo>
                      <a:pt x="2" y="14"/>
                      <a:pt x="8" y="8"/>
                      <a:pt x="12" y="0"/>
                    </a:cubicBezTo>
                    <a:cubicBezTo>
                      <a:pt x="11" y="4"/>
                      <a:pt x="8" y="11"/>
                      <a:pt x="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9" name="Freeform 6475">
                <a:extLst>
                  <a:ext uri="{FF2B5EF4-FFF2-40B4-BE49-F238E27FC236}">
                    <a16:creationId xmlns:a16="http://schemas.microsoft.com/office/drawing/2014/main" id="{F24A9D34-806E-452B-919B-2A814A715897}"/>
                  </a:ext>
                </a:extLst>
              </p:cNvPr>
              <p:cNvSpPr>
                <a:spLocks/>
              </p:cNvSpPr>
              <p:nvPr/>
            </p:nvSpPr>
            <p:spPr bwMode="auto">
              <a:xfrm>
                <a:off x="2593" y="2465"/>
                <a:ext cx="14" cy="13"/>
              </a:xfrm>
              <a:custGeom>
                <a:avLst/>
                <a:gdLst>
                  <a:gd name="T0" fmla="*/ 14 w 24"/>
                  <a:gd name="T1" fmla="*/ 11 h 23"/>
                  <a:gd name="T2" fmla="*/ 0 w 24"/>
                  <a:gd name="T3" fmla="*/ 23 h 23"/>
                  <a:gd name="T4" fmla="*/ 9 w 24"/>
                  <a:gd name="T5" fmla="*/ 14 h 23"/>
                  <a:gd name="T6" fmla="*/ 14 w 24"/>
                  <a:gd name="T7" fmla="*/ 8 h 23"/>
                  <a:gd name="T8" fmla="*/ 23 w 24"/>
                  <a:gd name="T9" fmla="*/ 1 h 23"/>
                  <a:gd name="T10" fmla="*/ 17 w 24"/>
                  <a:gd name="T11" fmla="*/ 7 h 23"/>
                  <a:gd name="T12" fmla="*/ 14 w 24"/>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24" h="23">
                    <a:moveTo>
                      <a:pt x="14" y="11"/>
                    </a:moveTo>
                    <a:cubicBezTo>
                      <a:pt x="7" y="19"/>
                      <a:pt x="6" y="18"/>
                      <a:pt x="0" y="23"/>
                    </a:cubicBezTo>
                    <a:cubicBezTo>
                      <a:pt x="0" y="21"/>
                      <a:pt x="5" y="17"/>
                      <a:pt x="9" y="14"/>
                    </a:cubicBezTo>
                    <a:cubicBezTo>
                      <a:pt x="13" y="10"/>
                      <a:pt x="16" y="7"/>
                      <a:pt x="14" y="8"/>
                    </a:cubicBezTo>
                    <a:cubicBezTo>
                      <a:pt x="19" y="3"/>
                      <a:pt x="17" y="6"/>
                      <a:pt x="23" y="1"/>
                    </a:cubicBezTo>
                    <a:cubicBezTo>
                      <a:pt x="24" y="0"/>
                      <a:pt x="20" y="4"/>
                      <a:pt x="17" y="7"/>
                    </a:cubicBezTo>
                    <a:cubicBezTo>
                      <a:pt x="14" y="10"/>
                      <a:pt x="11" y="13"/>
                      <a:pt x="1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0" name="Freeform 6476">
                <a:extLst>
                  <a:ext uri="{FF2B5EF4-FFF2-40B4-BE49-F238E27FC236}">
                    <a16:creationId xmlns:a16="http://schemas.microsoft.com/office/drawing/2014/main" id="{403B1B06-70AE-4848-9E1B-FA499E92B0EE}"/>
                  </a:ext>
                </a:extLst>
              </p:cNvPr>
              <p:cNvSpPr>
                <a:spLocks/>
              </p:cNvSpPr>
              <p:nvPr/>
            </p:nvSpPr>
            <p:spPr bwMode="auto">
              <a:xfrm>
                <a:off x="2584" y="2479"/>
                <a:ext cx="8" cy="7"/>
              </a:xfrm>
              <a:custGeom>
                <a:avLst/>
                <a:gdLst>
                  <a:gd name="T0" fmla="*/ 0 w 13"/>
                  <a:gd name="T1" fmla="*/ 13 h 13"/>
                  <a:gd name="T2" fmla="*/ 1 w 13"/>
                  <a:gd name="T3" fmla="*/ 10 h 13"/>
                  <a:gd name="T4" fmla="*/ 13 w 13"/>
                  <a:gd name="T5" fmla="*/ 1 h 13"/>
                  <a:gd name="T6" fmla="*/ 0 w 13"/>
                  <a:gd name="T7" fmla="*/ 13 h 13"/>
                </a:gdLst>
                <a:ahLst/>
                <a:cxnLst>
                  <a:cxn ang="0">
                    <a:pos x="T0" y="T1"/>
                  </a:cxn>
                  <a:cxn ang="0">
                    <a:pos x="T2" y="T3"/>
                  </a:cxn>
                  <a:cxn ang="0">
                    <a:pos x="T4" y="T5"/>
                  </a:cxn>
                  <a:cxn ang="0">
                    <a:pos x="T6" y="T7"/>
                  </a:cxn>
                </a:cxnLst>
                <a:rect l="0" t="0" r="r" b="b"/>
                <a:pathLst>
                  <a:path w="13" h="13">
                    <a:moveTo>
                      <a:pt x="0" y="13"/>
                    </a:moveTo>
                    <a:cubicBezTo>
                      <a:pt x="2" y="11"/>
                      <a:pt x="2" y="10"/>
                      <a:pt x="1" y="10"/>
                    </a:cubicBezTo>
                    <a:cubicBezTo>
                      <a:pt x="8" y="4"/>
                      <a:pt x="13" y="0"/>
                      <a:pt x="13" y="1"/>
                    </a:cubicBezTo>
                    <a:cubicBezTo>
                      <a:pt x="11" y="4"/>
                      <a:pt x="7" y="8"/>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1" name="Freeform 6477">
                <a:extLst>
                  <a:ext uri="{FF2B5EF4-FFF2-40B4-BE49-F238E27FC236}">
                    <a16:creationId xmlns:a16="http://schemas.microsoft.com/office/drawing/2014/main" id="{8AE50A2B-37A4-4692-85DE-95DD2A408148}"/>
                  </a:ext>
                </a:extLst>
              </p:cNvPr>
              <p:cNvSpPr>
                <a:spLocks/>
              </p:cNvSpPr>
              <p:nvPr/>
            </p:nvSpPr>
            <p:spPr bwMode="auto">
              <a:xfrm>
                <a:off x="2685" y="2353"/>
                <a:ext cx="7" cy="9"/>
              </a:xfrm>
              <a:custGeom>
                <a:avLst/>
                <a:gdLst>
                  <a:gd name="T0" fmla="*/ 12 w 12"/>
                  <a:gd name="T1" fmla="*/ 0 h 16"/>
                  <a:gd name="T2" fmla="*/ 3 w 12"/>
                  <a:gd name="T3" fmla="*/ 15 h 16"/>
                  <a:gd name="T4" fmla="*/ 0 w 12"/>
                  <a:gd name="T5" fmla="*/ 16 h 16"/>
                  <a:gd name="T6" fmla="*/ 9 w 12"/>
                  <a:gd name="T7" fmla="*/ 0 h 16"/>
                  <a:gd name="T8" fmla="*/ 12 w 12"/>
                  <a:gd name="T9" fmla="*/ 0 h 16"/>
                </a:gdLst>
                <a:ahLst/>
                <a:cxnLst>
                  <a:cxn ang="0">
                    <a:pos x="T0" y="T1"/>
                  </a:cxn>
                  <a:cxn ang="0">
                    <a:pos x="T2" y="T3"/>
                  </a:cxn>
                  <a:cxn ang="0">
                    <a:pos x="T4" y="T5"/>
                  </a:cxn>
                  <a:cxn ang="0">
                    <a:pos x="T6" y="T7"/>
                  </a:cxn>
                  <a:cxn ang="0">
                    <a:pos x="T8" y="T9"/>
                  </a:cxn>
                </a:cxnLst>
                <a:rect l="0" t="0" r="r" b="b"/>
                <a:pathLst>
                  <a:path w="12" h="16">
                    <a:moveTo>
                      <a:pt x="12" y="0"/>
                    </a:moveTo>
                    <a:cubicBezTo>
                      <a:pt x="9" y="5"/>
                      <a:pt x="6" y="10"/>
                      <a:pt x="3" y="15"/>
                    </a:cubicBezTo>
                    <a:cubicBezTo>
                      <a:pt x="0" y="16"/>
                      <a:pt x="0" y="16"/>
                      <a:pt x="0" y="16"/>
                    </a:cubicBezTo>
                    <a:cubicBezTo>
                      <a:pt x="3" y="10"/>
                      <a:pt x="6" y="5"/>
                      <a:pt x="9" y="0"/>
                    </a:cubicBezTo>
                    <a:cubicBezTo>
                      <a:pt x="7" y="6"/>
                      <a:pt x="10"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2" name="Freeform 6478">
                <a:extLst>
                  <a:ext uri="{FF2B5EF4-FFF2-40B4-BE49-F238E27FC236}">
                    <a16:creationId xmlns:a16="http://schemas.microsoft.com/office/drawing/2014/main" id="{9BFE067B-DF02-45D5-B1E5-EA52FB422413}"/>
                  </a:ext>
                </a:extLst>
              </p:cNvPr>
              <p:cNvSpPr>
                <a:spLocks/>
              </p:cNvSpPr>
              <p:nvPr/>
            </p:nvSpPr>
            <p:spPr bwMode="auto">
              <a:xfrm>
                <a:off x="2283" y="2603"/>
                <a:ext cx="15" cy="1"/>
              </a:xfrm>
              <a:custGeom>
                <a:avLst/>
                <a:gdLst>
                  <a:gd name="T0" fmla="*/ 22 w 27"/>
                  <a:gd name="T1" fmla="*/ 2 h 3"/>
                  <a:gd name="T2" fmla="*/ 0 w 27"/>
                  <a:gd name="T3" fmla="*/ 3 h 3"/>
                  <a:gd name="T4" fmla="*/ 25 w 27"/>
                  <a:gd name="T5" fmla="*/ 0 h 3"/>
                  <a:gd name="T6" fmla="*/ 22 w 27"/>
                  <a:gd name="T7" fmla="*/ 2 h 3"/>
                </a:gdLst>
                <a:ahLst/>
                <a:cxnLst>
                  <a:cxn ang="0">
                    <a:pos x="T0" y="T1"/>
                  </a:cxn>
                  <a:cxn ang="0">
                    <a:pos x="T2" y="T3"/>
                  </a:cxn>
                  <a:cxn ang="0">
                    <a:pos x="T4" y="T5"/>
                  </a:cxn>
                  <a:cxn ang="0">
                    <a:pos x="T6" y="T7"/>
                  </a:cxn>
                </a:cxnLst>
                <a:rect l="0" t="0" r="r" b="b"/>
                <a:pathLst>
                  <a:path w="27" h="3">
                    <a:moveTo>
                      <a:pt x="22" y="2"/>
                    </a:moveTo>
                    <a:cubicBezTo>
                      <a:pt x="14" y="3"/>
                      <a:pt x="11" y="2"/>
                      <a:pt x="0" y="3"/>
                    </a:cubicBezTo>
                    <a:cubicBezTo>
                      <a:pt x="7" y="2"/>
                      <a:pt x="15" y="1"/>
                      <a:pt x="25" y="0"/>
                    </a:cubicBezTo>
                    <a:cubicBezTo>
                      <a:pt x="27" y="1"/>
                      <a:pt x="23" y="1"/>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3" name="Freeform 6479">
                <a:extLst>
                  <a:ext uri="{FF2B5EF4-FFF2-40B4-BE49-F238E27FC236}">
                    <a16:creationId xmlns:a16="http://schemas.microsoft.com/office/drawing/2014/main" id="{A6666BE4-C13F-4D1D-9C89-40C4A646D765}"/>
                  </a:ext>
                </a:extLst>
              </p:cNvPr>
              <p:cNvSpPr>
                <a:spLocks/>
              </p:cNvSpPr>
              <p:nvPr/>
            </p:nvSpPr>
            <p:spPr bwMode="auto">
              <a:xfrm>
                <a:off x="2223" y="2602"/>
                <a:ext cx="16" cy="2"/>
              </a:xfrm>
              <a:custGeom>
                <a:avLst/>
                <a:gdLst>
                  <a:gd name="T0" fmla="*/ 28 w 28"/>
                  <a:gd name="T1" fmla="*/ 3 h 3"/>
                  <a:gd name="T2" fmla="*/ 2 w 28"/>
                  <a:gd name="T3" fmla="*/ 0 h 3"/>
                  <a:gd name="T4" fmla="*/ 28 w 28"/>
                  <a:gd name="T5" fmla="*/ 3 h 3"/>
                </a:gdLst>
                <a:ahLst/>
                <a:cxnLst>
                  <a:cxn ang="0">
                    <a:pos x="T0" y="T1"/>
                  </a:cxn>
                  <a:cxn ang="0">
                    <a:pos x="T2" y="T3"/>
                  </a:cxn>
                  <a:cxn ang="0">
                    <a:pos x="T4" y="T5"/>
                  </a:cxn>
                </a:cxnLst>
                <a:rect l="0" t="0" r="r" b="b"/>
                <a:pathLst>
                  <a:path w="28" h="3">
                    <a:moveTo>
                      <a:pt x="28" y="3"/>
                    </a:moveTo>
                    <a:cubicBezTo>
                      <a:pt x="16" y="3"/>
                      <a:pt x="0" y="2"/>
                      <a:pt x="2" y="0"/>
                    </a:cubicBezTo>
                    <a:cubicBezTo>
                      <a:pt x="11" y="2"/>
                      <a:pt x="27" y="0"/>
                      <a:pt x="2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4" name="Freeform 6480">
                <a:extLst>
                  <a:ext uri="{FF2B5EF4-FFF2-40B4-BE49-F238E27FC236}">
                    <a16:creationId xmlns:a16="http://schemas.microsoft.com/office/drawing/2014/main" id="{C810B08E-427C-4EEA-8F8A-719E6609010D}"/>
                  </a:ext>
                </a:extLst>
              </p:cNvPr>
              <p:cNvSpPr>
                <a:spLocks/>
              </p:cNvSpPr>
              <p:nvPr/>
            </p:nvSpPr>
            <p:spPr bwMode="auto">
              <a:xfrm>
                <a:off x="2685" y="2352"/>
                <a:ext cx="4" cy="9"/>
              </a:xfrm>
              <a:custGeom>
                <a:avLst/>
                <a:gdLst>
                  <a:gd name="T0" fmla="*/ 7 w 8"/>
                  <a:gd name="T1" fmla="*/ 4 h 15"/>
                  <a:gd name="T2" fmla="*/ 2 w 8"/>
                  <a:gd name="T3" fmla="*/ 14 h 15"/>
                  <a:gd name="T4" fmla="*/ 4 w 8"/>
                  <a:gd name="T5" fmla="*/ 7 h 15"/>
                  <a:gd name="T6" fmla="*/ 1 w 8"/>
                  <a:gd name="T7" fmla="*/ 11 h 15"/>
                  <a:gd name="T8" fmla="*/ 6 w 8"/>
                  <a:gd name="T9" fmla="*/ 1 h 15"/>
                  <a:gd name="T10" fmla="*/ 7 w 8"/>
                  <a:gd name="T11" fmla="*/ 4 h 15"/>
                </a:gdLst>
                <a:ahLst/>
                <a:cxnLst>
                  <a:cxn ang="0">
                    <a:pos x="T0" y="T1"/>
                  </a:cxn>
                  <a:cxn ang="0">
                    <a:pos x="T2" y="T3"/>
                  </a:cxn>
                  <a:cxn ang="0">
                    <a:pos x="T4" y="T5"/>
                  </a:cxn>
                  <a:cxn ang="0">
                    <a:pos x="T6" y="T7"/>
                  </a:cxn>
                  <a:cxn ang="0">
                    <a:pos x="T8" y="T9"/>
                  </a:cxn>
                  <a:cxn ang="0">
                    <a:pos x="T10" y="T11"/>
                  </a:cxn>
                </a:cxnLst>
                <a:rect l="0" t="0" r="r" b="b"/>
                <a:pathLst>
                  <a:path w="8" h="15">
                    <a:moveTo>
                      <a:pt x="7" y="4"/>
                    </a:moveTo>
                    <a:cubicBezTo>
                      <a:pt x="2" y="14"/>
                      <a:pt x="2" y="14"/>
                      <a:pt x="2" y="14"/>
                    </a:cubicBezTo>
                    <a:cubicBezTo>
                      <a:pt x="0" y="15"/>
                      <a:pt x="2" y="11"/>
                      <a:pt x="4" y="7"/>
                    </a:cubicBezTo>
                    <a:cubicBezTo>
                      <a:pt x="3" y="9"/>
                      <a:pt x="2" y="11"/>
                      <a:pt x="1" y="11"/>
                    </a:cubicBezTo>
                    <a:cubicBezTo>
                      <a:pt x="6" y="1"/>
                      <a:pt x="6" y="1"/>
                      <a:pt x="6" y="1"/>
                    </a:cubicBezTo>
                    <a:cubicBezTo>
                      <a:pt x="8" y="0"/>
                      <a:pt x="4" y="7"/>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5" name="Freeform 6481">
                <a:extLst>
                  <a:ext uri="{FF2B5EF4-FFF2-40B4-BE49-F238E27FC236}">
                    <a16:creationId xmlns:a16="http://schemas.microsoft.com/office/drawing/2014/main" id="{060368A1-E1E2-4F7E-A3B6-4FE1EDD8CD6B}"/>
                  </a:ext>
                </a:extLst>
              </p:cNvPr>
              <p:cNvSpPr>
                <a:spLocks/>
              </p:cNvSpPr>
              <p:nvPr/>
            </p:nvSpPr>
            <p:spPr bwMode="auto">
              <a:xfrm>
                <a:off x="2524" y="2523"/>
                <a:ext cx="7" cy="4"/>
              </a:xfrm>
              <a:custGeom>
                <a:avLst/>
                <a:gdLst>
                  <a:gd name="T0" fmla="*/ 13 w 13"/>
                  <a:gd name="T1" fmla="*/ 0 h 7"/>
                  <a:gd name="T2" fmla="*/ 0 w 13"/>
                  <a:gd name="T3" fmla="*/ 7 h 7"/>
                  <a:gd name="T4" fmla="*/ 13 w 13"/>
                  <a:gd name="T5" fmla="*/ 0 h 7"/>
                </a:gdLst>
                <a:ahLst/>
                <a:cxnLst>
                  <a:cxn ang="0">
                    <a:pos x="T0" y="T1"/>
                  </a:cxn>
                  <a:cxn ang="0">
                    <a:pos x="T2" y="T3"/>
                  </a:cxn>
                  <a:cxn ang="0">
                    <a:pos x="T4" y="T5"/>
                  </a:cxn>
                </a:cxnLst>
                <a:rect l="0" t="0" r="r" b="b"/>
                <a:pathLst>
                  <a:path w="13" h="7">
                    <a:moveTo>
                      <a:pt x="13" y="0"/>
                    </a:moveTo>
                    <a:cubicBezTo>
                      <a:pt x="9" y="5"/>
                      <a:pt x="4" y="5"/>
                      <a:pt x="0" y="7"/>
                    </a:cubicBezTo>
                    <a:cubicBezTo>
                      <a:pt x="4" y="2"/>
                      <a:pt x="9"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6" name="Freeform 6482">
                <a:extLst>
                  <a:ext uri="{FF2B5EF4-FFF2-40B4-BE49-F238E27FC236}">
                    <a16:creationId xmlns:a16="http://schemas.microsoft.com/office/drawing/2014/main" id="{2D4CC9D5-856D-444E-86C7-DE481FBF6F35}"/>
                  </a:ext>
                </a:extLst>
              </p:cNvPr>
              <p:cNvSpPr>
                <a:spLocks/>
              </p:cNvSpPr>
              <p:nvPr/>
            </p:nvSpPr>
            <p:spPr bwMode="auto">
              <a:xfrm>
                <a:off x="2508" y="2529"/>
                <a:ext cx="14" cy="8"/>
              </a:xfrm>
              <a:custGeom>
                <a:avLst/>
                <a:gdLst>
                  <a:gd name="T0" fmla="*/ 23 w 24"/>
                  <a:gd name="T1" fmla="*/ 2 h 15"/>
                  <a:gd name="T2" fmla="*/ 7 w 24"/>
                  <a:gd name="T3" fmla="*/ 11 h 15"/>
                  <a:gd name="T4" fmla="*/ 10 w 24"/>
                  <a:gd name="T5" fmla="*/ 8 h 15"/>
                  <a:gd name="T6" fmla="*/ 23 w 24"/>
                  <a:gd name="T7" fmla="*/ 2 h 15"/>
                </a:gdLst>
                <a:ahLst/>
                <a:cxnLst>
                  <a:cxn ang="0">
                    <a:pos x="T0" y="T1"/>
                  </a:cxn>
                  <a:cxn ang="0">
                    <a:pos x="T2" y="T3"/>
                  </a:cxn>
                  <a:cxn ang="0">
                    <a:pos x="T4" y="T5"/>
                  </a:cxn>
                  <a:cxn ang="0">
                    <a:pos x="T6" y="T7"/>
                  </a:cxn>
                </a:cxnLst>
                <a:rect l="0" t="0" r="r" b="b"/>
                <a:pathLst>
                  <a:path w="24" h="15">
                    <a:moveTo>
                      <a:pt x="23" y="2"/>
                    </a:moveTo>
                    <a:cubicBezTo>
                      <a:pt x="16" y="7"/>
                      <a:pt x="8" y="9"/>
                      <a:pt x="7" y="11"/>
                    </a:cubicBezTo>
                    <a:cubicBezTo>
                      <a:pt x="0" y="15"/>
                      <a:pt x="5" y="11"/>
                      <a:pt x="10" y="8"/>
                    </a:cubicBezTo>
                    <a:cubicBezTo>
                      <a:pt x="16" y="4"/>
                      <a:pt x="24" y="0"/>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7" name="Freeform 6483">
                <a:extLst>
                  <a:ext uri="{FF2B5EF4-FFF2-40B4-BE49-F238E27FC236}">
                    <a16:creationId xmlns:a16="http://schemas.microsoft.com/office/drawing/2014/main" id="{1A183B4A-51B2-4AAE-8ECC-1E6200A96A6C}"/>
                  </a:ext>
                </a:extLst>
              </p:cNvPr>
              <p:cNvSpPr>
                <a:spLocks/>
              </p:cNvSpPr>
              <p:nvPr/>
            </p:nvSpPr>
            <p:spPr bwMode="auto">
              <a:xfrm>
                <a:off x="2429" y="2568"/>
                <a:ext cx="11" cy="6"/>
              </a:xfrm>
              <a:custGeom>
                <a:avLst/>
                <a:gdLst>
                  <a:gd name="T0" fmla="*/ 7 w 20"/>
                  <a:gd name="T1" fmla="*/ 7 h 9"/>
                  <a:gd name="T2" fmla="*/ 0 w 20"/>
                  <a:gd name="T3" fmla="*/ 9 h 9"/>
                  <a:gd name="T4" fmla="*/ 18 w 20"/>
                  <a:gd name="T5" fmla="*/ 0 h 9"/>
                  <a:gd name="T6" fmla="*/ 7 w 20"/>
                  <a:gd name="T7" fmla="*/ 7 h 9"/>
                </a:gdLst>
                <a:ahLst/>
                <a:cxnLst>
                  <a:cxn ang="0">
                    <a:pos x="T0" y="T1"/>
                  </a:cxn>
                  <a:cxn ang="0">
                    <a:pos x="T2" y="T3"/>
                  </a:cxn>
                  <a:cxn ang="0">
                    <a:pos x="T4" y="T5"/>
                  </a:cxn>
                  <a:cxn ang="0">
                    <a:pos x="T6" y="T7"/>
                  </a:cxn>
                </a:cxnLst>
                <a:rect l="0" t="0" r="r" b="b"/>
                <a:pathLst>
                  <a:path w="20" h="9">
                    <a:moveTo>
                      <a:pt x="7" y="7"/>
                    </a:moveTo>
                    <a:cubicBezTo>
                      <a:pt x="4" y="8"/>
                      <a:pt x="4" y="7"/>
                      <a:pt x="0" y="9"/>
                    </a:cubicBezTo>
                    <a:cubicBezTo>
                      <a:pt x="8" y="5"/>
                      <a:pt x="7" y="4"/>
                      <a:pt x="18" y="0"/>
                    </a:cubicBezTo>
                    <a:cubicBezTo>
                      <a:pt x="16" y="2"/>
                      <a:pt x="20" y="1"/>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8" name="Freeform 6484">
                <a:extLst>
                  <a:ext uri="{FF2B5EF4-FFF2-40B4-BE49-F238E27FC236}">
                    <a16:creationId xmlns:a16="http://schemas.microsoft.com/office/drawing/2014/main" id="{795CCCDF-8B18-4FB7-A1C0-460CEDC92667}"/>
                  </a:ext>
                </a:extLst>
              </p:cNvPr>
              <p:cNvSpPr>
                <a:spLocks/>
              </p:cNvSpPr>
              <p:nvPr/>
            </p:nvSpPr>
            <p:spPr bwMode="auto">
              <a:xfrm>
                <a:off x="2373" y="2584"/>
                <a:ext cx="20" cy="5"/>
              </a:xfrm>
              <a:custGeom>
                <a:avLst/>
                <a:gdLst>
                  <a:gd name="T0" fmla="*/ 19 w 35"/>
                  <a:gd name="T1" fmla="*/ 6 h 9"/>
                  <a:gd name="T2" fmla="*/ 0 w 35"/>
                  <a:gd name="T3" fmla="*/ 9 h 9"/>
                  <a:gd name="T4" fmla="*/ 18 w 35"/>
                  <a:gd name="T5" fmla="*/ 3 h 9"/>
                  <a:gd name="T6" fmla="*/ 35 w 35"/>
                  <a:gd name="T7" fmla="*/ 0 h 9"/>
                  <a:gd name="T8" fmla="*/ 19 w 35"/>
                  <a:gd name="T9" fmla="*/ 6 h 9"/>
                </a:gdLst>
                <a:ahLst/>
                <a:cxnLst>
                  <a:cxn ang="0">
                    <a:pos x="T0" y="T1"/>
                  </a:cxn>
                  <a:cxn ang="0">
                    <a:pos x="T2" y="T3"/>
                  </a:cxn>
                  <a:cxn ang="0">
                    <a:pos x="T4" y="T5"/>
                  </a:cxn>
                  <a:cxn ang="0">
                    <a:pos x="T6" y="T7"/>
                  </a:cxn>
                  <a:cxn ang="0">
                    <a:pos x="T8" y="T9"/>
                  </a:cxn>
                </a:cxnLst>
                <a:rect l="0" t="0" r="r" b="b"/>
                <a:pathLst>
                  <a:path w="35" h="9">
                    <a:moveTo>
                      <a:pt x="19" y="6"/>
                    </a:moveTo>
                    <a:cubicBezTo>
                      <a:pt x="13" y="7"/>
                      <a:pt x="13" y="5"/>
                      <a:pt x="0" y="9"/>
                    </a:cubicBezTo>
                    <a:cubicBezTo>
                      <a:pt x="3" y="7"/>
                      <a:pt x="10" y="5"/>
                      <a:pt x="18" y="3"/>
                    </a:cubicBezTo>
                    <a:cubicBezTo>
                      <a:pt x="25" y="1"/>
                      <a:pt x="32" y="0"/>
                      <a:pt x="35" y="0"/>
                    </a:cubicBezTo>
                    <a:cubicBezTo>
                      <a:pt x="35" y="1"/>
                      <a:pt x="16" y="5"/>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9" name="Freeform 6485">
                <a:extLst>
                  <a:ext uri="{FF2B5EF4-FFF2-40B4-BE49-F238E27FC236}">
                    <a16:creationId xmlns:a16="http://schemas.microsoft.com/office/drawing/2014/main" id="{246974B8-21F8-4D02-9960-80028533CB25}"/>
                  </a:ext>
                </a:extLst>
              </p:cNvPr>
              <p:cNvSpPr>
                <a:spLocks/>
              </p:cNvSpPr>
              <p:nvPr/>
            </p:nvSpPr>
            <p:spPr bwMode="auto">
              <a:xfrm>
                <a:off x="2612" y="2441"/>
                <a:ext cx="13" cy="15"/>
              </a:xfrm>
              <a:custGeom>
                <a:avLst/>
                <a:gdLst>
                  <a:gd name="T0" fmla="*/ 0 w 23"/>
                  <a:gd name="T1" fmla="*/ 26 h 26"/>
                  <a:gd name="T2" fmla="*/ 23 w 23"/>
                  <a:gd name="T3" fmla="*/ 0 h 26"/>
                  <a:gd name="T4" fmla="*/ 0 w 23"/>
                  <a:gd name="T5" fmla="*/ 26 h 26"/>
                </a:gdLst>
                <a:ahLst/>
                <a:cxnLst>
                  <a:cxn ang="0">
                    <a:pos x="T0" y="T1"/>
                  </a:cxn>
                  <a:cxn ang="0">
                    <a:pos x="T2" y="T3"/>
                  </a:cxn>
                  <a:cxn ang="0">
                    <a:pos x="T4" y="T5"/>
                  </a:cxn>
                </a:cxnLst>
                <a:rect l="0" t="0" r="r" b="b"/>
                <a:pathLst>
                  <a:path w="23" h="26">
                    <a:moveTo>
                      <a:pt x="0" y="26"/>
                    </a:moveTo>
                    <a:cubicBezTo>
                      <a:pt x="2" y="22"/>
                      <a:pt x="14" y="11"/>
                      <a:pt x="23" y="0"/>
                    </a:cubicBezTo>
                    <a:cubicBezTo>
                      <a:pt x="17" y="9"/>
                      <a:pt x="7" y="18"/>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0" name="Freeform 6486">
                <a:extLst>
                  <a:ext uri="{FF2B5EF4-FFF2-40B4-BE49-F238E27FC236}">
                    <a16:creationId xmlns:a16="http://schemas.microsoft.com/office/drawing/2014/main" id="{6C4E20C4-3DD7-4D96-A1C0-EF0A9E185A5E}"/>
                  </a:ext>
                </a:extLst>
              </p:cNvPr>
              <p:cNvSpPr>
                <a:spLocks/>
              </p:cNvSpPr>
              <p:nvPr/>
            </p:nvSpPr>
            <p:spPr bwMode="auto">
              <a:xfrm>
                <a:off x="2220" y="2599"/>
                <a:ext cx="58" cy="3"/>
              </a:xfrm>
              <a:custGeom>
                <a:avLst/>
                <a:gdLst>
                  <a:gd name="T0" fmla="*/ 102 w 102"/>
                  <a:gd name="T1" fmla="*/ 3 h 5"/>
                  <a:gd name="T2" fmla="*/ 0 w 102"/>
                  <a:gd name="T3" fmla="*/ 0 h 5"/>
                  <a:gd name="T4" fmla="*/ 58 w 102"/>
                  <a:gd name="T5" fmla="*/ 3 h 5"/>
                  <a:gd name="T6" fmla="*/ 102 w 102"/>
                  <a:gd name="T7" fmla="*/ 3 h 5"/>
                </a:gdLst>
                <a:ahLst/>
                <a:cxnLst>
                  <a:cxn ang="0">
                    <a:pos x="T0" y="T1"/>
                  </a:cxn>
                  <a:cxn ang="0">
                    <a:pos x="T2" y="T3"/>
                  </a:cxn>
                  <a:cxn ang="0">
                    <a:pos x="T4" y="T5"/>
                  </a:cxn>
                  <a:cxn ang="0">
                    <a:pos x="T6" y="T7"/>
                  </a:cxn>
                </a:cxnLst>
                <a:rect l="0" t="0" r="r" b="b"/>
                <a:pathLst>
                  <a:path w="102" h="5">
                    <a:moveTo>
                      <a:pt x="102" y="3"/>
                    </a:moveTo>
                    <a:cubicBezTo>
                      <a:pt x="66" y="5"/>
                      <a:pt x="30" y="3"/>
                      <a:pt x="0" y="0"/>
                    </a:cubicBezTo>
                    <a:cubicBezTo>
                      <a:pt x="21" y="1"/>
                      <a:pt x="41" y="2"/>
                      <a:pt x="58" y="3"/>
                    </a:cubicBezTo>
                    <a:cubicBezTo>
                      <a:pt x="76" y="3"/>
                      <a:pt x="91" y="3"/>
                      <a:pt x="10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1" name="Freeform 6487">
                <a:extLst>
                  <a:ext uri="{FF2B5EF4-FFF2-40B4-BE49-F238E27FC236}">
                    <a16:creationId xmlns:a16="http://schemas.microsoft.com/office/drawing/2014/main" id="{AB87154C-149C-4D89-9D61-88B26FE0E3E3}"/>
                  </a:ext>
                </a:extLst>
              </p:cNvPr>
              <p:cNvSpPr>
                <a:spLocks/>
              </p:cNvSpPr>
              <p:nvPr/>
            </p:nvSpPr>
            <p:spPr bwMode="auto">
              <a:xfrm>
                <a:off x="2202" y="2596"/>
                <a:ext cx="14" cy="3"/>
              </a:xfrm>
              <a:custGeom>
                <a:avLst/>
                <a:gdLst>
                  <a:gd name="T0" fmla="*/ 0 w 25"/>
                  <a:gd name="T1" fmla="*/ 1 h 4"/>
                  <a:gd name="T2" fmla="*/ 25 w 25"/>
                  <a:gd name="T3" fmla="*/ 4 h 4"/>
                  <a:gd name="T4" fmla="*/ 0 w 25"/>
                  <a:gd name="T5" fmla="*/ 1 h 4"/>
                </a:gdLst>
                <a:ahLst/>
                <a:cxnLst>
                  <a:cxn ang="0">
                    <a:pos x="T0" y="T1"/>
                  </a:cxn>
                  <a:cxn ang="0">
                    <a:pos x="T2" y="T3"/>
                  </a:cxn>
                  <a:cxn ang="0">
                    <a:pos x="T4" y="T5"/>
                  </a:cxn>
                </a:cxnLst>
                <a:rect l="0" t="0" r="r" b="b"/>
                <a:pathLst>
                  <a:path w="25" h="4">
                    <a:moveTo>
                      <a:pt x="0" y="1"/>
                    </a:moveTo>
                    <a:cubicBezTo>
                      <a:pt x="4" y="0"/>
                      <a:pt x="14" y="4"/>
                      <a:pt x="25" y="4"/>
                    </a:cubicBezTo>
                    <a:cubicBezTo>
                      <a:pt x="17" y="4"/>
                      <a:pt x="9"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2" name="Freeform 6488">
                <a:extLst>
                  <a:ext uri="{FF2B5EF4-FFF2-40B4-BE49-F238E27FC236}">
                    <a16:creationId xmlns:a16="http://schemas.microsoft.com/office/drawing/2014/main" id="{D5CEBB4B-9AE7-491F-9074-981922C3F07D}"/>
                  </a:ext>
                </a:extLst>
              </p:cNvPr>
              <p:cNvSpPr>
                <a:spLocks/>
              </p:cNvSpPr>
              <p:nvPr/>
            </p:nvSpPr>
            <p:spPr bwMode="auto">
              <a:xfrm>
                <a:off x="2632" y="2417"/>
                <a:ext cx="12" cy="15"/>
              </a:xfrm>
              <a:custGeom>
                <a:avLst/>
                <a:gdLst>
                  <a:gd name="T0" fmla="*/ 11 w 21"/>
                  <a:gd name="T1" fmla="*/ 12 h 26"/>
                  <a:gd name="T2" fmla="*/ 7 w 21"/>
                  <a:gd name="T3" fmla="*/ 18 h 26"/>
                  <a:gd name="T4" fmla="*/ 5 w 21"/>
                  <a:gd name="T5" fmla="*/ 18 h 26"/>
                  <a:gd name="T6" fmla="*/ 16 w 21"/>
                  <a:gd name="T7" fmla="*/ 4 h 26"/>
                  <a:gd name="T8" fmla="*/ 11 w 21"/>
                  <a:gd name="T9" fmla="*/ 12 h 26"/>
                </a:gdLst>
                <a:ahLst/>
                <a:cxnLst>
                  <a:cxn ang="0">
                    <a:pos x="T0" y="T1"/>
                  </a:cxn>
                  <a:cxn ang="0">
                    <a:pos x="T2" y="T3"/>
                  </a:cxn>
                  <a:cxn ang="0">
                    <a:pos x="T4" y="T5"/>
                  </a:cxn>
                  <a:cxn ang="0">
                    <a:pos x="T6" y="T7"/>
                  </a:cxn>
                  <a:cxn ang="0">
                    <a:pos x="T8" y="T9"/>
                  </a:cxn>
                </a:cxnLst>
                <a:rect l="0" t="0" r="r" b="b"/>
                <a:pathLst>
                  <a:path w="21" h="26">
                    <a:moveTo>
                      <a:pt x="11" y="12"/>
                    </a:moveTo>
                    <a:cubicBezTo>
                      <a:pt x="9" y="15"/>
                      <a:pt x="7" y="17"/>
                      <a:pt x="7" y="18"/>
                    </a:cubicBezTo>
                    <a:cubicBezTo>
                      <a:pt x="0" y="26"/>
                      <a:pt x="8" y="15"/>
                      <a:pt x="5" y="18"/>
                    </a:cubicBezTo>
                    <a:cubicBezTo>
                      <a:pt x="8" y="13"/>
                      <a:pt x="12" y="9"/>
                      <a:pt x="16" y="4"/>
                    </a:cubicBezTo>
                    <a:cubicBezTo>
                      <a:pt x="21" y="0"/>
                      <a:pt x="6" y="16"/>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3" name="Freeform 6489">
                <a:extLst>
                  <a:ext uri="{FF2B5EF4-FFF2-40B4-BE49-F238E27FC236}">
                    <a16:creationId xmlns:a16="http://schemas.microsoft.com/office/drawing/2014/main" id="{BF54CEE7-777C-49A6-B875-14C048E4E149}"/>
                  </a:ext>
                </a:extLst>
              </p:cNvPr>
              <p:cNvSpPr>
                <a:spLocks/>
              </p:cNvSpPr>
              <p:nvPr/>
            </p:nvSpPr>
            <p:spPr bwMode="auto">
              <a:xfrm>
                <a:off x="2562" y="2488"/>
                <a:ext cx="11" cy="9"/>
              </a:xfrm>
              <a:custGeom>
                <a:avLst/>
                <a:gdLst>
                  <a:gd name="T0" fmla="*/ 0 w 19"/>
                  <a:gd name="T1" fmla="*/ 16 h 16"/>
                  <a:gd name="T2" fmla="*/ 19 w 19"/>
                  <a:gd name="T3" fmla="*/ 0 h 16"/>
                  <a:gd name="T4" fmla="*/ 0 w 19"/>
                  <a:gd name="T5" fmla="*/ 16 h 16"/>
                </a:gdLst>
                <a:ahLst/>
                <a:cxnLst>
                  <a:cxn ang="0">
                    <a:pos x="T0" y="T1"/>
                  </a:cxn>
                  <a:cxn ang="0">
                    <a:pos x="T2" y="T3"/>
                  </a:cxn>
                  <a:cxn ang="0">
                    <a:pos x="T4" y="T5"/>
                  </a:cxn>
                </a:cxnLst>
                <a:rect l="0" t="0" r="r" b="b"/>
                <a:pathLst>
                  <a:path w="19" h="16">
                    <a:moveTo>
                      <a:pt x="0" y="16"/>
                    </a:moveTo>
                    <a:cubicBezTo>
                      <a:pt x="4" y="12"/>
                      <a:pt x="14" y="4"/>
                      <a:pt x="19" y="0"/>
                    </a:cubicBezTo>
                    <a:cubicBezTo>
                      <a:pt x="19" y="3"/>
                      <a:pt x="10" y="8"/>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4" name="Freeform 6490">
                <a:extLst>
                  <a:ext uri="{FF2B5EF4-FFF2-40B4-BE49-F238E27FC236}">
                    <a16:creationId xmlns:a16="http://schemas.microsoft.com/office/drawing/2014/main" id="{C7EA9210-5BF9-46AE-983C-B43C6E015B40}"/>
                  </a:ext>
                </a:extLst>
              </p:cNvPr>
              <p:cNvSpPr>
                <a:spLocks/>
              </p:cNvSpPr>
              <p:nvPr/>
            </p:nvSpPr>
            <p:spPr bwMode="auto">
              <a:xfrm>
                <a:off x="2432" y="2560"/>
                <a:ext cx="19" cy="8"/>
              </a:xfrm>
              <a:custGeom>
                <a:avLst/>
                <a:gdLst>
                  <a:gd name="T0" fmla="*/ 34 w 34"/>
                  <a:gd name="T1" fmla="*/ 0 h 14"/>
                  <a:gd name="T2" fmla="*/ 27 w 34"/>
                  <a:gd name="T3" fmla="*/ 7 h 14"/>
                  <a:gd name="T4" fmla="*/ 14 w 34"/>
                  <a:gd name="T5" fmla="*/ 10 h 14"/>
                  <a:gd name="T6" fmla="*/ 0 w 34"/>
                  <a:gd name="T7" fmla="*/ 14 h 14"/>
                  <a:gd name="T8" fmla="*/ 15 w 34"/>
                  <a:gd name="T9" fmla="*/ 8 h 14"/>
                  <a:gd name="T10" fmla="*/ 34 w 34"/>
                  <a:gd name="T11" fmla="*/ 0 h 14"/>
                </a:gdLst>
                <a:ahLst/>
                <a:cxnLst>
                  <a:cxn ang="0">
                    <a:pos x="T0" y="T1"/>
                  </a:cxn>
                  <a:cxn ang="0">
                    <a:pos x="T2" y="T3"/>
                  </a:cxn>
                  <a:cxn ang="0">
                    <a:pos x="T4" y="T5"/>
                  </a:cxn>
                  <a:cxn ang="0">
                    <a:pos x="T6" y="T7"/>
                  </a:cxn>
                  <a:cxn ang="0">
                    <a:pos x="T8" y="T9"/>
                  </a:cxn>
                  <a:cxn ang="0">
                    <a:pos x="T10" y="T11"/>
                  </a:cxn>
                </a:cxnLst>
                <a:rect l="0" t="0" r="r" b="b"/>
                <a:pathLst>
                  <a:path w="34" h="14">
                    <a:moveTo>
                      <a:pt x="34" y="0"/>
                    </a:moveTo>
                    <a:cubicBezTo>
                      <a:pt x="31" y="3"/>
                      <a:pt x="24" y="6"/>
                      <a:pt x="27" y="7"/>
                    </a:cubicBezTo>
                    <a:cubicBezTo>
                      <a:pt x="27" y="6"/>
                      <a:pt x="21" y="8"/>
                      <a:pt x="14" y="10"/>
                    </a:cubicBezTo>
                    <a:cubicBezTo>
                      <a:pt x="8" y="12"/>
                      <a:pt x="1" y="14"/>
                      <a:pt x="0" y="14"/>
                    </a:cubicBezTo>
                    <a:cubicBezTo>
                      <a:pt x="11" y="10"/>
                      <a:pt x="13" y="9"/>
                      <a:pt x="15" y="8"/>
                    </a:cubicBezTo>
                    <a:lnTo>
                      <a:pt x="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5" name="Freeform 6491">
                <a:extLst>
                  <a:ext uri="{FF2B5EF4-FFF2-40B4-BE49-F238E27FC236}">
                    <a16:creationId xmlns:a16="http://schemas.microsoft.com/office/drawing/2014/main" id="{686B8931-F306-4D28-8796-761085208C6C}"/>
                  </a:ext>
                </a:extLst>
              </p:cNvPr>
              <p:cNvSpPr>
                <a:spLocks/>
              </p:cNvSpPr>
              <p:nvPr/>
            </p:nvSpPr>
            <p:spPr bwMode="auto">
              <a:xfrm>
                <a:off x="2288" y="2595"/>
                <a:ext cx="22" cy="2"/>
              </a:xfrm>
              <a:custGeom>
                <a:avLst/>
                <a:gdLst>
                  <a:gd name="T0" fmla="*/ 0 w 38"/>
                  <a:gd name="T1" fmla="*/ 2 h 3"/>
                  <a:gd name="T2" fmla="*/ 36 w 38"/>
                  <a:gd name="T3" fmla="*/ 0 h 3"/>
                  <a:gd name="T4" fmla="*/ 19 w 38"/>
                  <a:gd name="T5" fmla="*/ 2 h 3"/>
                  <a:gd name="T6" fmla="*/ 0 w 38"/>
                  <a:gd name="T7" fmla="*/ 2 h 3"/>
                </a:gdLst>
                <a:ahLst/>
                <a:cxnLst>
                  <a:cxn ang="0">
                    <a:pos x="T0" y="T1"/>
                  </a:cxn>
                  <a:cxn ang="0">
                    <a:pos x="T2" y="T3"/>
                  </a:cxn>
                  <a:cxn ang="0">
                    <a:pos x="T4" y="T5"/>
                  </a:cxn>
                  <a:cxn ang="0">
                    <a:pos x="T6" y="T7"/>
                  </a:cxn>
                </a:cxnLst>
                <a:rect l="0" t="0" r="r" b="b"/>
                <a:pathLst>
                  <a:path w="38" h="3">
                    <a:moveTo>
                      <a:pt x="0" y="2"/>
                    </a:moveTo>
                    <a:cubicBezTo>
                      <a:pt x="9" y="3"/>
                      <a:pt x="28" y="1"/>
                      <a:pt x="36" y="0"/>
                    </a:cubicBezTo>
                    <a:cubicBezTo>
                      <a:pt x="38" y="0"/>
                      <a:pt x="29" y="2"/>
                      <a:pt x="19" y="2"/>
                    </a:cubicBezTo>
                    <a:cubicBezTo>
                      <a:pt x="10"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6" name="Freeform 6492">
                <a:extLst>
                  <a:ext uri="{FF2B5EF4-FFF2-40B4-BE49-F238E27FC236}">
                    <a16:creationId xmlns:a16="http://schemas.microsoft.com/office/drawing/2014/main" id="{12073F57-1488-4594-82A2-83FCA693F444}"/>
                  </a:ext>
                </a:extLst>
              </p:cNvPr>
              <p:cNvSpPr>
                <a:spLocks/>
              </p:cNvSpPr>
              <p:nvPr/>
            </p:nvSpPr>
            <p:spPr bwMode="auto">
              <a:xfrm>
                <a:off x="2274" y="2596"/>
                <a:ext cx="11" cy="1"/>
              </a:xfrm>
              <a:custGeom>
                <a:avLst/>
                <a:gdLst>
                  <a:gd name="T0" fmla="*/ 19 w 19"/>
                  <a:gd name="T1" fmla="*/ 2 h 2"/>
                  <a:gd name="T2" fmla="*/ 0 w 19"/>
                  <a:gd name="T3" fmla="*/ 2 h 2"/>
                  <a:gd name="T4" fmla="*/ 19 w 19"/>
                  <a:gd name="T5" fmla="*/ 2 h 2"/>
                </a:gdLst>
                <a:ahLst/>
                <a:cxnLst>
                  <a:cxn ang="0">
                    <a:pos x="T0" y="T1"/>
                  </a:cxn>
                  <a:cxn ang="0">
                    <a:pos x="T2" y="T3"/>
                  </a:cxn>
                  <a:cxn ang="0">
                    <a:pos x="T4" y="T5"/>
                  </a:cxn>
                </a:cxnLst>
                <a:rect l="0" t="0" r="r" b="b"/>
                <a:pathLst>
                  <a:path w="19" h="2">
                    <a:moveTo>
                      <a:pt x="19" y="2"/>
                    </a:moveTo>
                    <a:cubicBezTo>
                      <a:pt x="11" y="2"/>
                      <a:pt x="5" y="2"/>
                      <a:pt x="0" y="2"/>
                    </a:cubicBezTo>
                    <a:cubicBezTo>
                      <a:pt x="3" y="1"/>
                      <a:pt x="1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7" name="Freeform 6493">
                <a:extLst>
                  <a:ext uri="{FF2B5EF4-FFF2-40B4-BE49-F238E27FC236}">
                    <a16:creationId xmlns:a16="http://schemas.microsoft.com/office/drawing/2014/main" id="{897DDDB4-4668-45F2-896A-3BA40390288E}"/>
                  </a:ext>
                </a:extLst>
              </p:cNvPr>
              <p:cNvSpPr>
                <a:spLocks/>
              </p:cNvSpPr>
              <p:nvPr/>
            </p:nvSpPr>
            <p:spPr bwMode="auto">
              <a:xfrm>
                <a:off x="2214" y="2593"/>
                <a:ext cx="34" cy="3"/>
              </a:xfrm>
              <a:custGeom>
                <a:avLst/>
                <a:gdLst>
                  <a:gd name="T0" fmla="*/ 15 w 61"/>
                  <a:gd name="T1" fmla="*/ 3 h 5"/>
                  <a:gd name="T2" fmla="*/ 0 w 61"/>
                  <a:gd name="T3" fmla="*/ 0 h 5"/>
                  <a:gd name="T4" fmla="*/ 27 w 61"/>
                  <a:gd name="T5" fmla="*/ 1 h 5"/>
                  <a:gd name="T6" fmla="*/ 61 w 61"/>
                  <a:gd name="T7" fmla="*/ 4 h 5"/>
                  <a:gd name="T8" fmla="*/ 39 w 61"/>
                  <a:gd name="T9" fmla="*/ 3 h 5"/>
                  <a:gd name="T10" fmla="*/ 15 w 61"/>
                  <a:gd name="T11" fmla="*/ 3 h 5"/>
                </a:gdLst>
                <a:ahLst/>
                <a:cxnLst>
                  <a:cxn ang="0">
                    <a:pos x="T0" y="T1"/>
                  </a:cxn>
                  <a:cxn ang="0">
                    <a:pos x="T2" y="T3"/>
                  </a:cxn>
                  <a:cxn ang="0">
                    <a:pos x="T4" y="T5"/>
                  </a:cxn>
                  <a:cxn ang="0">
                    <a:pos x="T6" y="T7"/>
                  </a:cxn>
                  <a:cxn ang="0">
                    <a:pos x="T8" y="T9"/>
                  </a:cxn>
                  <a:cxn ang="0">
                    <a:pos x="T10" y="T11"/>
                  </a:cxn>
                </a:cxnLst>
                <a:rect l="0" t="0" r="r" b="b"/>
                <a:pathLst>
                  <a:path w="61" h="5">
                    <a:moveTo>
                      <a:pt x="15" y="3"/>
                    </a:moveTo>
                    <a:cubicBezTo>
                      <a:pt x="8" y="2"/>
                      <a:pt x="10" y="1"/>
                      <a:pt x="0" y="0"/>
                    </a:cubicBezTo>
                    <a:cubicBezTo>
                      <a:pt x="5" y="0"/>
                      <a:pt x="15" y="1"/>
                      <a:pt x="27" y="1"/>
                    </a:cubicBezTo>
                    <a:cubicBezTo>
                      <a:pt x="39" y="2"/>
                      <a:pt x="52" y="3"/>
                      <a:pt x="61" y="4"/>
                    </a:cubicBezTo>
                    <a:cubicBezTo>
                      <a:pt x="60" y="5"/>
                      <a:pt x="49" y="4"/>
                      <a:pt x="39" y="3"/>
                    </a:cubicBezTo>
                    <a:cubicBezTo>
                      <a:pt x="28" y="3"/>
                      <a:pt x="18" y="1"/>
                      <a:pt x="1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8" name="Freeform 6494">
                <a:extLst>
                  <a:ext uri="{FF2B5EF4-FFF2-40B4-BE49-F238E27FC236}">
                    <a16:creationId xmlns:a16="http://schemas.microsoft.com/office/drawing/2014/main" id="{C9268DC5-1A3E-4D7E-9658-4642CDEE8949}"/>
                  </a:ext>
                </a:extLst>
              </p:cNvPr>
              <p:cNvSpPr>
                <a:spLocks/>
              </p:cNvSpPr>
              <p:nvPr/>
            </p:nvSpPr>
            <p:spPr bwMode="auto">
              <a:xfrm>
                <a:off x="2570" y="2464"/>
                <a:ext cx="25" cy="23"/>
              </a:xfrm>
              <a:custGeom>
                <a:avLst/>
                <a:gdLst>
                  <a:gd name="T0" fmla="*/ 0 w 44"/>
                  <a:gd name="T1" fmla="*/ 40 h 40"/>
                  <a:gd name="T2" fmla="*/ 23 w 44"/>
                  <a:gd name="T3" fmla="*/ 19 h 40"/>
                  <a:gd name="T4" fmla="*/ 36 w 44"/>
                  <a:gd name="T5" fmla="*/ 5 h 40"/>
                  <a:gd name="T6" fmla="*/ 32 w 44"/>
                  <a:gd name="T7" fmla="*/ 12 h 40"/>
                  <a:gd name="T8" fmla="*/ 0 w 44"/>
                  <a:gd name="T9" fmla="*/ 40 h 40"/>
                </a:gdLst>
                <a:ahLst/>
                <a:cxnLst>
                  <a:cxn ang="0">
                    <a:pos x="T0" y="T1"/>
                  </a:cxn>
                  <a:cxn ang="0">
                    <a:pos x="T2" y="T3"/>
                  </a:cxn>
                  <a:cxn ang="0">
                    <a:pos x="T4" y="T5"/>
                  </a:cxn>
                  <a:cxn ang="0">
                    <a:pos x="T6" y="T7"/>
                  </a:cxn>
                  <a:cxn ang="0">
                    <a:pos x="T8" y="T9"/>
                  </a:cxn>
                </a:cxnLst>
                <a:rect l="0" t="0" r="r" b="b"/>
                <a:pathLst>
                  <a:path w="44" h="40">
                    <a:moveTo>
                      <a:pt x="0" y="40"/>
                    </a:moveTo>
                    <a:cubicBezTo>
                      <a:pt x="4" y="35"/>
                      <a:pt x="15" y="26"/>
                      <a:pt x="23" y="19"/>
                    </a:cubicBezTo>
                    <a:cubicBezTo>
                      <a:pt x="32" y="11"/>
                      <a:pt x="38" y="5"/>
                      <a:pt x="36" y="5"/>
                    </a:cubicBezTo>
                    <a:cubicBezTo>
                      <a:pt x="44" y="0"/>
                      <a:pt x="40" y="4"/>
                      <a:pt x="32" y="12"/>
                    </a:cubicBezTo>
                    <a:cubicBezTo>
                      <a:pt x="23" y="20"/>
                      <a:pt x="10" y="31"/>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9" name="Freeform 6495">
                <a:extLst>
                  <a:ext uri="{FF2B5EF4-FFF2-40B4-BE49-F238E27FC236}">
                    <a16:creationId xmlns:a16="http://schemas.microsoft.com/office/drawing/2014/main" id="{B5FDF27E-743B-4827-AD19-371C9586B2DD}"/>
                  </a:ext>
                </a:extLst>
              </p:cNvPr>
              <p:cNvSpPr>
                <a:spLocks/>
              </p:cNvSpPr>
              <p:nvPr/>
            </p:nvSpPr>
            <p:spPr bwMode="auto">
              <a:xfrm>
                <a:off x="2194" y="2591"/>
                <a:ext cx="18" cy="2"/>
              </a:xfrm>
              <a:custGeom>
                <a:avLst/>
                <a:gdLst>
                  <a:gd name="T0" fmla="*/ 32 w 32"/>
                  <a:gd name="T1" fmla="*/ 5 h 5"/>
                  <a:gd name="T2" fmla="*/ 0 w 32"/>
                  <a:gd name="T3" fmla="*/ 1 h 5"/>
                  <a:gd name="T4" fmla="*/ 16 w 32"/>
                  <a:gd name="T5" fmla="*/ 2 h 5"/>
                  <a:gd name="T6" fmla="*/ 32 w 32"/>
                  <a:gd name="T7" fmla="*/ 5 h 5"/>
                </a:gdLst>
                <a:ahLst/>
                <a:cxnLst>
                  <a:cxn ang="0">
                    <a:pos x="T0" y="T1"/>
                  </a:cxn>
                  <a:cxn ang="0">
                    <a:pos x="T2" y="T3"/>
                  </a:cxn>
                  <a:cxn ang="0">
                    <a:pos x="T4" y="T5"/>
                  </a:cxn>
                  <a:cxn ang="0">
                    <a:pos x="T6" y="T7"/>
                  </a:cxn>
                </a:cxnLst>
                <a:rect l="0" t="0" r="r" b="b"/>
                <a:pathLst>
                  <a:path w="32" h="5">
                    <a:moveTo>
                      <a:pt x="32" y="5"/>
                    </a:moveTo>
                    <a:cubicBezTo>
                      <a:pt x="26" y="4"/>
                      <a:pt x="14" y="3"/>
                      <a:pt x="0" y="1"/>
                    </a:cubicBezTo>
                    <a:cubicBezTo>
                      <a:pt x="1" y="0"/>
                      <a:pt x="8" y="1"/>
                      <a:pt x="16" y="2"/>
                    </a:cubicBezTo>
                    <a:cubicBezTo>
                      <a:pt x="23" y="3"/>
                      <a:pt x="31" y="4"/>
                      <a:pt x="3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0" name="Freeform 6496">
                <a:extLst>
                  <a:ext uri="{FF2B5EF4-FFF2-40B4-BE49-F238E27FC236}">
                    <a16:creationId xmlns:a16="http://schemas.microsoft.com/office/drawing/2014/main" id="{1F681F47-83BB-4CC9-BBFD-BD8E73452E94}"/>
                  </a:ext>
                </a:extLst>
              </p:cNvPr>
              <p:cNvSpPr>
                <a:spLocks/>
              </p:cNvSpPr>
              <p:nvPr/>
            </p:nvSpPr>
            <p:spPr bwMode="auto">
              <a:xfrm>
                <a:off x="2167" y="2585"/>
                <a:ext cx="22" cy="5"/>
              </a:xfrm>
              <a:custGeom>
                <a:avLst/>
                <a:gdLst>
                  <a:gd name="T0" fmla="*/ 0 w 39"/>
                  <a:gd name="T1" fmla="*/ 1 h 8"/>
                  <a:gd name="T2" fmla="*/ 39 w 39"/>
                  <a:gd name="T3" fmla="*/ 8 h 8"/>
                  <a:gd name="T4" fmla="*/ 0 w 39"/>
                  <a:gd name="T5" fmla="*/ 1 h 8"/>
                </a:gdLst>
                <a:ahLst/>
                <a:cxnLst>
                  <a:cxn ang="0">
                    <a:pos x="T0" y="T1"/>
                  </a:cxn>
                  <a:cxn ang="0">
                    <a:pos x="T2" y="T3"/>
                  </a:cxn>
                  <a:cxn ang="0">
                    <a:pos x="T4" y="T5"/>
                  </a:cxn>
                </a:cxnLst>
                <a:rect l="0" t="0" r="r" b="b"/>
                <a:pathLst>
                  <a:path w="39" h="8">
                    <a:moveTo>
                      <a:pt x="0" y="1"/>
                    </a:moveTo>
                    <a:cubicBezTo>
                      <a:pt x="5" y="0"/>
                      <a:pt x="24" y="6"/>
                      <a:pt x="39" y="8"/>
                    </a:cubicBezTo>
                    <a:cubicBezTo>
                      <a:pt x="30" y="8"/>
                      <a:pt x="2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1" name="Freeform 6497">
                <a:extLst>
                  <a:ext uri="{FF2B5EF4-FFF2-40B4-BE49-F238E27FC236}">
                    <a16:creationId xmlns:a16="http://schemas.microsoft.com/office/drawing/2014/main" id="{65E327FD-5716-4D5E-BC74-7DD0F55D40EA}"/>
                  </a:ext>
                </a:extLst>
              </p:cNvPr>
              <p:cNvSpPr>
                <a:spLocks/>
              </p:cNvSpPr>
              <p:nvPr/>
            </p:nvSpPr>
            <p:spPr bwMode="auto">
              <a:xfrm>
                <a:off x="2157" y="2583"/>
                <a:ext cx="8" cy="2"/>
              </a:xfrm>
              <a:custGeom>
                <a:avLst/>
                <a:gdLst>
                  <a:gd name="T0" fmla="*/ 11 w 14"/>
                  <a:gd name="T1" fmla="*/ 4 h 4"/>
                  <a:gd name="T2" fmla="*/ 0 w 14"/>
                  <a:gd name="T3" fmla="*/ 2 h 4"/>
                  <a:gd name="T4" fmla="*/ 0 w 14"/>
                  <a:gd name="T5" fmla="*/ 0 h 4"/>
                  <a:gd name="T6" fmla="*/ 14 w 14"/>
                  <a:gd name="T7" fmla="*/ 4 h 4"/>
                  <a:gd name="T8" fmla="*/ 11 w 14"/>
                  <a:gd name="T9" fmla="*/ 4 h 4"/>
                </a:gdLst>
                <a:ahLst/>
                <a:cxnLst>
                  <a:cxn ang="0">
                    <a:pos x="T0" y="T1"/>
                  </a:cxn>
                  <a:cxn ang="0">
                    <a:pos x="T2" y="T3"/>
                  </a:cxn>
                  <a:cxn ang="0">
                    <a:pos x="T4" y="T5"/>
                  </a:cxn>
                  <a:cxn ang="0">
                    <a:pos x="T6" y="T7"/>
                  </a:cxn>
                  <a:cxn ang="0">
                    <a:pos x="T8" y="T9"/>
                  </a:cxn>
                </a:cxnLst>
                <a:rect l="0" t="0" r="r" b="b"/>
                <a:pathLst>
                  <a:path w="14" h="4">
                    <a:moveTo>
                      <a:pt x="11" y="4"/>
                    </a:moveTo>
                    <a:cubicBezTo>
                      <a:pt x="0" y="2"/>
                      <a:pt x="0" y="2"/>
                      <a:pt x="0" y="2"/>
                    </a:cubicBezTo>
                    <a:cubicBezTo>
                      <a:pt x="0" y="0"/>
                      <a:pt x="0" y="0"/>
                      <a:pt x="0" y="0"/>
                    </a:cubicBezTo>
                    <a:cubicBezTo>
                      <a:pt x="5" y="2"/>
                      <a:pt x="9" y="3"/>
                      <a:pt x="14" y="4"/>
                    </a:cubicBezTo>
                    <a:cubicBezTo>
                      <a:pt x="12" y="4"/>
                      <a:pt x="11"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2" name="Freeform 6498">
                <a:extLst>
                  <a:ext uri="{FF2B5EF4-FFF2-40B4-BE49-F238E27FC236}">
                    <a16:creationId xmlns:a16="http://schemas.microsoft.com/office/drawing/2014/main" id="{183FD9CF-9483-4C73-A9BF-27A5DCF4CF57}"/>
                  </a:ext>
                </a:extLst>
              </p:cNvPr>
              <p:cNvSpPr>
                <a:spLocks/>
              </p:cNvSpPr>
              <p:nvPr/>
            </p:nvSpPr>
            <p:spPr bwMode="auto">
              <a:xfrm>
                <a:off x="2135" y="2578"/>
                <a:ext cx="11" cy="3"/>
              </a:xfrm>
              <a:custGeom>
                <a:avLst/>
                <a:gdLst>
                  <a:gd name="T0" fmla="*/ 14 w 19"/>
                  <a:gd name="T1" fmla="*/ 5 h 5"/>
                  <a:gd name="T2" fmla="*/ 0 w 19"/>
                  <a:gd name="T3" fmla="*/ 2 h 5"/>
                  <a:gd name="T4" fmla="*/ 17 w 19"/>
                  <a:gd name="T5" fmla="*/ 4 h 5"/>
                  <a:gd name="T6" fmla="*/ 14 w 19"/>
                  <a:gd name="T7" fmla="*/ 5 h 5"/>
                </a:gdLst>
                <a:ahLst/>
                <a:cxnLst>
                  <a:cxn ang="0">
                    <a:pos x="T0" y="T1"/>
                  </a:cxn>
                  <a:cxn ang="0">
                    <a:pos x="T2" y="T3"/>
                  </a:cxn>
                  <a:cxn ang="0">
                    <a:pos x="T4" y="T5"/>
                  </a:cxn>
                  <a:cxn ang="0">
                    <a:pos x="T6" y="T7"/>
                  </a:cxn>
                </a:cxnLst>
                <a:rect l="0" t="0" r="r" b="b"/>
                <a:pathLst>
                  <a:path w="19" h="5">
                    <a:moveTo>
                      <a:pt x="14" y="5"/>
                    </a:moveTo>
                    <a:cubicBezTo>
                      <a:pt x="13" y="5"/>
                      <a:pt x="5" y="3"/>
                      <a:pt x="0" y="2"/>
                    </a:cubicBezTo>
                    <a:cubicBezTo>
                      <a:pt x="3" y="2"/>
                      <a:pt x="3" y="0"/>
                      <a:pt x="17" y="4"/>
                    </a:cubicBezTo>
                    <a:cubicBezTo>
                      <a:pt x="19" y="5"/>
                      <a:pt x="3" y="2"/>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3" name="Freeform 6499">
                <a:extLst>
                  <a:ext uri="{FF2B5EF4-FFF2-40B4-BE49-F238E27FC236}">
                    <a16:creationId xmlns:a16="http://schemas.microsoft.com/office/drawing/2014/main" id="{77A7F095-3BA9-440A-8908-DD31060F03F9}"/>
                  </a:ext>
                </a:extLst>
              </p:cNvPr>
              <p:cNvSpPr>
                <a:spLocks/>
              </p:cNvSpPr>
              <p:nvPr/>
            </p:nvSpPr>
            <p:spPr bwMode="auto">
              <a:xfrm>
                <a:off x="2408" y="2568"/>
                <a:ext cx="10" cy="4"/>
              </a:xfrm>
              <a:custGeom>
                <a:avLst/>
                <a:gdLst>
                  <a:gd name="T0" fmla="*/ 11 w 17"/>
                  <a:gd name="T1" fmla="*/ 4 h 7"/>
                  <a:gd name="T2" fmla="*/ 0 w 17"/>
                  <a:gd name="T3" fmla="*/ 7 h 7"/>
                  <a:gd name="T4" fmla="*/ 16 w 17"/>
                  <a:gd name="T5" fmla="*/ 0 h 7"/>
                  <a:gd name="T6" fmla="*/ 11 w 17"/>
                  <a:gd name="T7" fmla="*/ 4 h 7"/>
                </a:gdLst>
                <a:ahLst/>
                <a:cxnLst>
                  <a:cxn ang="0">
                    <a:pos x="T0" y="T1"/>
                  </a:cxn>
                  <a:cxn ang="0">
                    <a:pos x="T2" y="T3"/>
                  </a:cxn>
                  <a:cxn ang="0">
                    <a:pos x="T4" y="T5"/>
                  </a:cxn>
                  <a:cxn ang="0">
                    <a:pos x="T6" y="T7"/>
                  </a:cxn>
                </a:cxnLst>
                <a:rect l="0" t="0" r="r" b="b"/>
                <a:pathLst>
                  <a:path w="17" h="7">
                    <a:moveTo>
                      <a:pt x="11" y="4"/>
                    </a:moveTo>
                    <a:cubicBezTo>
                      <a:pt x="8" y="5"/>
                      <a:pt x="5" y="6"/>
                      <a:pt x="0" y="7"/>
                    </a:cubicBezTo>
                    <a:cubicBezTo>
                      <a:pt x="3" y="5"/>
                      <a:pt x="2" y="4"/>
                      <a:pt x="16" y="0"/>
                    </a:cubicBezTo>
                    <a:cubicBezTo>
                      <a:pt x="17" y="1"/>
                      <a:pt x="12" y="3"/>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4" name="Freeform 6500">
                <a:extLst>
                  <a:ext uri="{FF2B5EF4-FFF2-40B4-BE49-F238E27FC236}">
                    <a16:creationId xmlns:a16="http://schemas.microsoft.com/office/drawing/2014/main" id="{765027A3-9B3A-4733-AB24-F4550E935865}"/>
                  </a:ext>
                </a:extLst>
              </p:cNvPr>
              <p:cNvSpPr>
                <a:spLocks/>
              </p:cNvSpPr>
              <p:nvPr/>
            </p:nvSpPr>
            <p:spPr bwMode="auto">
              <a:xfrm>
                <a:off x="2569" y="2480"/>
                <a:ext cx="6" cy="5"/>
              </a:xfrm>
              <a:custGeom>
                <a:avLst/>
                <a:gdLst>
                  <a:gd name="T0" fmla="*/ 10 w 12"/>
                  <a:gd name="T1" fmla="*/ 3 h 9"/>
                  <a:gd name="T2" fmla="*/ 0 w 12"/>
                  <a:gd name="T3" fmla="*/ 9 h 9"/>
                  <a:gd name="T4" fmla="*/ 11 w 12"/>
                  <a:gd name="T5" fmla="*/ 0 h 9"/>
                  <a:gd name="T6" fmla="*/ 10 w 12"/>
                  <a:gd name="T7" fmla="*/ 3 h 9"/>
                </a:gdLst>
                <a:ahLst/>
                <a:cxnLst>
                  <a:cxn ang="0">
                    <a:pos x="T0" y="T1"/>
                  </a:cxn>
                  <a:cxn ang="0">
                    <a:pos x="T2" y="T3"/>
                  </a:cxn>
                  <a:cxn ang="0">
                    <a:pos x="T4" y="T5"/>
                  </a:cxn>
                  <a:cxn ang="0">
                    <a:pos x="T6" y="T7"/>
                  </a:cxn>
                </a:cxnLst>
                <a:rect l="0" t="0" r="r" b="b"/>
                <a:pathLst>
                  <a:path w="12" h="9">
                    <a:moveTo>
                      <a:pt x="10" y="3"/>
                    </a:moveTo>
                    <a:cubicBezTo>
                      <a:pt x="3" y="9"/>
                      <a:pt x="2" y="8"/>
                      <a:pt x="0" y="9"/>
                    </a:cubicBezTo>
                    <a:cubicBezTo>
                      <a:pt x="4" y="6"/>
                      <a:pt x="7" y="3"/>
                      <a:pt x="11" y="0"/>
                    </a:cubicBezTo>
                    <a:cubicBezTo>
                      <a:pt x="12" y="0"/>
                      <a:pt x="9"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5" name="Freeform 6501">
                <a:extLst>
                  <a:ext uri="{FF2B5EF4-FFF2-40B4-BE49-F238E27FC236}">
                    <a16:creationId xmlns:a16="http://schemas.microsoft.com/office/drawing/2014/main" id="{51E8E3BE-BA9A-49C0-9C7C-4625E6FF884A}"/>
                  </a:ext>
                </a:extLst>
              </p:cNvPr>
              <p:cNvSpPr>
                <a:spLocks/>
              </p:cNvSpPr>
              <p:nvPr/>
            </p:nvSpPr>
            <p:spPr bwMode="auto">
              <a:xfrm>
                <a:off x="2537" y="2484"/>
                <a:ext cx="31" cy="25"/>
              </a:xfrm>
              <a:custGeom>
                <a:avLst/>
                <a:gdLst>
                  <a:gd name="T0" fmla="*/ 47 w 55"/>
                  <a:gd name="T1" fmla="*/ 10 h 43"/>
                  <a:gd name="T2" fmla="*/ 45 w 55"/>
                  <a:gd name="T3" fmla="*/ 9 h 43"/>
                  <a:gd name="T4" fmla="*/ 0 w 55"/>
                  <a:gd name="T5" fmla="*/ 43 h 43"/>
                  <a:gd name="T6" fmla="*/ 8 w 55"/>
                  <a:gd name="T7" fmla="*/ 34 h 43"/>
                  <a:gd name="T8" fmla="*/ 19 w 55"/>
                  <a:gd name="T9" fmla="*/ 28 h 43"/>
                  <a:gd name="T10" fmla="*/ 31 w 55"/>
                  <a:gd name="T11" fmla="*/ 17 h 43"/>
                  <a:gd name="T12" fmla="*/ 30 w 55"/>
                  <a:gd name="T13" fmla="*/ 20 h 43"/>
                  <a:gd name="T14" fmla="*/ 54 w 55"/>
                  <a:gd name="T15" fmla="*/ 0 h 43"/>
                  <a:gd name="T16" fmla="*/ 47 w 55"/>
                  <a:gd name="T17"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43">
                    <a:moveTo>
                      <a:pt x="47" y="10"/>
                    </a:moveTo>
                    <a:cubicBezTo>
                      <a:pt x="37" y="18"/>
                      <a:pt x="42" y="12"/>
                      <a:pt x="45" y="9"/>
                    </a:cubicBezTo>
                    <a:cubicBezTo>
                      <a:pt x="28" y="21"/>
                      <a:pt x="15" y="32"/>
                      <a:pt x="0" y="43"/>
                    </a:cubicBezTo>
                    <a:cubicBezTo>
                      <a:pt x="1" y="41"/>
                      <a:pt x="9" y="35"/>
                      <a:pt x="8" y="34"/>
                    </a:cubicBezTo>
                    <a:cubicBezTo>
                      <a:pt x="17" y="28"/>
                      <a:pt x="4" y="39"/>
                      <a:pt x="19" y="28"/>
                    </a:cubicBezTo>
                    <a:cubicBezTo>
                      <a:pt x="21" y="25"/>
                      <a:pt x="15" y="29"/>
                      <a:pt x="31" y="17"/>
                    </a:cubicBezTo>
                    <a:cubicBezTo>
                      <a:pt x="30" y="18"/>
                      <a:pt x="29" y="19"/>
                      <a:pt x="30" y="20"/>
                    </a:cubicBezTo>
                    <a:cubicBezTo>
                      <a:pt x="43" y="10"/>
                      <a:pt x="46" y="6"/>
                      <a:pt x="54" y="0"/>
                    </a:cubicBezTo>
                    <a:cubicBezTo>
                      <a:pt x="55" y="1"/>
                      <a:pt x="45" y="10"/>
                      <a:pt x="4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6" name="Freeform 6502">
                <a:extLst>
                  <a:ext uri="{FF2B5EF4-FFF2-40B4-BE49-F238E27FC236}">
                    <a16:creationId xmlns:a16="http://schemas.microsoft.com/office/drawing/2014/main" id="{EF7485D2-5344-4D43-A941-0EB727E6C025}"/>
                  </a:ext>
                </a:extLst>
              </p:cNvPr>
              <p:cNvSpPr>
                <a:spLocks/>
              </p:cNvSpPr>
              <p:nvPr/>
            </p:nvSpPr>
            <p:spPr bwMode="auto">
              <a:xfrm>
                <a:off x="2203" y="2591"/>
                <a:ext cx="19" cy="2"/>
              </a:xfrm>
              <a:custGeom>
                <a:avLst/>
                <a:gdLst>
                  <a:gd name="T0" fmla="*/ 32 w 32"/>
                  <a:gd name="T1" fmla="*/ 5 h 5"/>
                  <a:gd name="T2" fmla="*/ 3 w 32"/>
                  <a:gd name="T3" fmla="*/ 2 h 5"/>
                  <a:gd name="T4" fmla="*/ 14 w 32"/>
                  <a:gd name="T5" fmla="*/ 2 h 5"/>
                  <a:gd name="T6" fmla="*/ 32 w 32"/>
                  <a:gd name="T7" fmla="*/ 5 h 5"/>
                </a:gdLst>
                <a:ahLst/>
                <a:cxnLst>
                  <a:cxn ang="0">
                    <a:pos x="T0" y="T1"/>
                  </a:cxn>
                  <a:cxn ang="0">
                    <a:pos x="T2" y="T3"/>
                  </a:cxn>
                  <a:cxn ang="0">
                    <a:pos x="T4" y="T5"/>
                  </a:cxn>
                  <a:cxn ang="0">
                    <a:pos x="T6" y="T7"/>
                  </a:cxn>
                </a:cxnLst>
                <a:rect l="0" t="0" r="r" b="b"/>
                <a:pathLst>
                  <a:path w="32" h="5">
                    <a:moveTo>
                      <a:pt x="32" y="5"/>
                    </a:moveTo>
                    <a:cubicBezTo>
                      <a:pt x="22" y="4"/>
                      <a:pt x="13" y="3"/>
                      <a:pt x="3" y="2"/>
                    </a:cubicBezTo>
                    <a:cubicBezTo>
                      <a:pt x="0" y="0"/>
                      <a:pt x="7" y="1"/>
                      <a:pt x="14" y="2"/>
                    </a:cubicBezTo>
                    <a:cubicBezTo>
                      <a:pt x="22" y="3"/>
                      <a:pt x="31" y="4"/>
                      <a:pt x="3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7" name="Freeform 6503">
                <a:extLst>
                  <a:ext uri="{FF2B5EF4-FFF2-40B4-BE49-F238E27FC236}">
                    <a16:creationId xmlns:a16="http://schemas.microsoft.com/office/drawing/2014/main" id="{1F0C84F4-BAD6-43CC-A331-F0FCACF9D584}"/>
                  </a:ext>
                </a:extLst>
              </p:cNvPr>
              <p:cNvSpPr>
                <a:spLocks/>
              </p:cNvSpPr>
              <p:nvPr/>
            </p:nvSpPr>
            <p:spPr bwMode="auto">
              <a:xfrm>
                <a:off x="2138" y="2578"/>
                <a:ext cx="26" cy="6"/>
              </a:xfrm>
              <a:custGeom>
                <a:avLst/>
                <a:gdLst>
                  <a:gd name="T0" fmla="*/ 40 w 46"/>
                  <a:gd name="T1" fmla="*/ 11 h 11"/>
                  <a:gd name="T2" fmla="*/ 18 w 46"/>
                  <a:gd name="T3" fmla="*/ 6 h 11"/>
                  <a:gd name="T4" fmla="*/ 0 w 46"/>
                  <a:gd name="T5" fmla="*/ 0 h 11"/>
                  <a:gd name="T6" fmla="*/ 24 w 46"/>
                  <a:gd name="T7" fmla="*/ 6 h 11"/>
                  <a:gd name="T8" fmla="*/ 46 w 46"/>
                  <a:gd name="T9" fmla="*/ 10 h 11"/>
                  <a:gd name="T10" fmla="*/ 40 w 46"/>
                  <a:gd name="T11" fmla="*/ 11 h 11"/>
                </a:gdLst>
                <a:ahLst/>
                <a:cxnLst>
                  <a:cxn ang="0">
                    <a:pos x="T0" y="T1"/>
                  </a:cxn>
                  <a:cxn ang="0">
                    <a:pos x="T2" y="T3"/>
                  </a:cxn>
                  <a:cxn ang="0">
                    <a:pos x="T4" y="T5"/>
                  </a:cxn>
                  <a:cxn ang="0">
                    <a:pos x="T6" y="T7"/>
                  </a:cxn>
                  <a:cxn ang="0">
                    <a:pos x="T8" y="T9"/>
                  </a:cxn>
                  <a:cxn ang="0">
                    <a:pos x="T10" y="T11"/>
                  </a:cxn>
                </a:cxnLst>
                <a:rect l="0" t="0" r="r" b="b"/>
                <a:pathLst>
                  <a:path w="46" h="11">
                    <a:moveTo>
                      <a:pt x="40" y="11"/>
                    </a:moveTo>
                    <a:cubicBezTo>
                      <a:pt x="35" y="9"/>
                      <a:pt x="26" y="8"/>
                      <a:pt x="18" y="6"/>
                    </a:cubicBezTo>
                    <a:cubicBezTo>
                      <a:pt x="9" y="4"/>
                      <a:pt x="1" y="1"/>
                      <a:pt x="0" y="0"/>
                    </a:cubicBezTo>
                    <a:cubicBezTo>
                      <a:pt x="11" y="3"/>
                      <a:pt x="18" y="5"/>
                      <a:pt x="24" y="6"/>
                    </a:cubicBezTo>
                    <a:cubicBezTo>
                      <a:pt x="31" y="8"/>
                      <a:pt x="37" y="9"/>
                      <a:pt x="46" y="10"/>
                    </a:cubicBezTo>
                    <a:cubicBezTo>
                      <a:pt x="46" y="11"/>
                      <a:pt x="36" y="9"/>
                      <a:pt x="4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8" name="Freeform 6504">
                <a:extLst>
                  <a:ext uri="{FF2B5EF4-FFF2-40B4-BE49-F238E27FC236}">
                    <a16:creationId xmlns:a16="http://schemas.microsoft.com/office/drawing/2014/main" id="{A26247B6-BBC6-4DF0-881A-9CEF4AB699AD}"/>
                  </a:ext>
                </a:extLst>
              </p:cNvPr>
              <p:cNvSpPr>
                <a:spLocks/>
              </p:cNvSpPr>
              <p:nvPr/>
            </p:nvSpPr>
            <p:spPr bwMode="auto">
              <a:xfrm>
                <a:off x="2298" y="2592"/>
                <a:ext cx="13" cy="1"/>
              </a:xfrm>
              <a:custGeom>
                <a:avLst/>
                <a:gdLst>
                  <a:gd name="T0" fmla="*/ 23 w 23"/>
                  <a:gd name="T1" fmla="*/ 1 h 2"/>
                  <a:gd name="T2" fmla="*/ 1 w 23"/>
                  <a:gd name="T3" fmla="*/ 2 h 2"/>
                  <a:gd name="T4" fmla="*/ 11 w 23"/>
                  <a:gd name="T5" fmla="*/ 0 h 2"/>
                  <a:gd name="T6" fmla="*/ 23 w 23"/>
                  <a:gd name="T7" fmla="*/ 1 h 2"/>
                </a:gdLst>
                <a:ahLst/>
                <a:cxnLst>
                  <a:cxn ang="0">
                    <a:pos x="T0" y="T1"/>
                  </a:cxn>
                  <a:cxn ang="0">
                    <a:pos x="T2" y="T3"/>
                  </a:cxn>
                  <a:cxn ang="0">
                    <a:pos x="T4" y="T5"/>
                  </a:cxn>
                  <a:cxn ang="0">
                    <a:pos x="T6" y="T7"/>
                  </a:cxn>
                </a:cxnLst>
                <a:rect l="0" t="0" r="r" b="b"/>
                <a:pathLst>
                  <a:path w="23" h="2">
                    <a:moveTo>
                      <a:pt x="23" y="1"/>
                    </a:moveTo>
                    <a:cubicBezTo>
                      <a:pt x="16" y="1"/>
                      <a:pt x="9" y="2"/>
                      <a:pt x="1" y="2"/>
                    </a:cubicBezTo>
                    <a:cubicBezTo>
                      <a:pt x="0" y="2"/>
                      <a:pt x="6" y="1"/>
                      <a:pt x="11" y="0"/>
                    </a:cubicBezTo>
                    <a:cubicBezTo>
                      <a:pt x="17" y="0"/>
                      <a:pt x="22"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9" name="Freeform 6505">
                <a:extLst>
                  <a:ext uri="{FF2B5EF4-FFF2-40B4-BE49-F238E27FC236}">
                    <a16:creationId xmlns:a16="http://schemas.microsoft.com/office/drawing/2014/main" id="{20E4F1E8-C8A3-4C30-ACD3-C0FEB606D0C8}"/>
                  </a:ext>
                </a:extLst>
              </p:cNvPr>
              <p:cNvSpPr>
                <a:spLocks/>
              </p:cNvSpPr>
              <p:nvPr/>
            </p:nvSpPr>
            <p:spPr bwMode="auto">
              <a:xfrm>
                <a:off x="2579" y="2459"/>
                <a:ext cx="16" cy="16"/>
              </a:xfrm>
              <a:custGeom>
                <a:avLst/>
                <a:gdLst>
                  <a:gd name="T0" fmla="*/ 12 w 29"/>
                  <a:gd name="T1" fmla="*/ 20 h 27"/>
                  <a:gd name="T2" fmla="*/ 7 w 29"/>
                  <a:gd name="T3" fmla="*/ 18 h 27"/>
                  <a:gd name="T4" fmla="*/ 15 w 29"/>
                  <a:gd name="T5" fmla="*/ 14 h 27"/>
                  <a:gd name="T6" fmla="*/ 29 w 29"/>
                  <a:gd name="T7" fmla="*/ 0 h 27"/>
                  <a:gd name="T8" fmla="*/ 12 w 29"/>
                  <a:gd name="T9" fmla="*/ 20 h 27"/>
                </a:gdLst>
                <a:ahLst/>
                <a:cxnLst>
                  <a:cxn ang="0">
                    <a:pos x="T0" y="T1"/>
                  </a:cxn>
                  <a:cxn ang="0">
                    <a:pos x="T2" y="T3"/>
                  </a:cxn>
                  <a:cxn ang="0">
                    <a:pos x="T4" y="T5"/>
                  </a:cxn>
                  <a:cxn ang="0">
                    <a:pos x="T6" y="T7"/>
                  </a:cxn>
                  <a:cxn ang="0">
                    <a:pos x="T8" y="T9"/>
                  </a:cxn>
                </a:cxnLst>
                <a:rect l="0" t="0" r="r" b="b"/>
                <a:pathLst>
                  <a:path w="29" h="27">
                    <a:moveTo>
                      <a:pt x="12" y="20"/>
                    </a:moveTo>
                    <a:cubicBezTo>
                      <a:pt x="16" y="15"/>
                      <a:pt x="0" y="27"/>
                      <a:pt x="7" y="18"/>
                    </a:cubicBezTo>
                    <a:cubicBezTo>
                      <a:pt x="13" y="14"/>
                      <a:pt x="7" y="21"/>
                      <a:pt x="15" y="14"/>
                    </a:cubicBezTo>
                    <a:cubicBezTo>
                      <a:pt x="25" y="6"/>
                      <a:pt x="20" y="8"/>
                      <a:pt x="29" y="0"/>
                    </a:cubicBezTo>
                    <a:cubicBezTo>
                      <a:pt x="28" y="3"/>
                      <a:pt x="18" y="13"/>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0" name="Freeform 6506">
                <a:extLst>
                  <a:ext uri="{FF2B5EF4-FFF2-40B4-BE49-F238E27FC236}">
                    <a16:creationId xmlns:a16="http://schemas.microsoft.com/office/drawing/2014/main" id="{C666300F-FE6A-41C8-B6C7-5436F3D51768}"/>
                  </a:ext>
                </a:extLst>
              </p:cNvPr>
              <p:cNvSpPr>
                <a:spLocks/>
              </p:cNvSpPr>
              <p:nvPr/>
            </p:nvSpPr>
            <p:spPr bwMode="auto">
              <a:xfrm>
                <a:off x="2455" y="2549"/>
                <a:ext cx="8" cy="5"/>
              </a:xfrm>
              <a:custGeom>
                <a:avLst/>
                <a:gdLst>
                  <a:gd name="T0" fmla="*/ 13 w 14"/>
                  <a:gd name="T1" fmla="*/ 5 h 9"/>
                  <a:gd name="T2" fmla="*/ 3 w 14"/>
                  <a:gd name="T3" fmla="*/ 9 h 9"/>
                  <a:gd name="T4" fmla="*/ 0 w 14"/>
                  <a:gd name="T5" fmla="*/ 7 h 9"/>
                  <a:gd name="T6" fmla="*/ 13 w 14"/>
                  <a:gd name="T7" fmla="*/ 5 h 9"/>
                </a:gdLst>
                <a:ahLst/>
                <a:cxnLst>
                  <a:cxn ang="0">
                    <a:pos x="T0" y="T1"/>
                  </a:cxn>
                  <a:cxn ang="0">
                    <a:pos x="T2" y="T3"/>
                  </a:cxn>
                  <a:cxn ang="0">
                    <a:pos x="T4" y="T5"/>
                  </a:cxn>
                  <a:cxn ang="0">
                    <a:pos x="T6" y="T7"/>
                  </a:cxn>
                </a:cxnLst>
                <a:rect l="0" t="0" r="r" b="b"/>
                <a:pathLst>
                  <a:path w="14" h="9">
                    <a:moveTo>
                      <a:pt x="13" y="5"/>
                    </a:moveTo>
                    <a:cubicBezTo>
                      <a:pt x="3" y="9"/>
                      <a:pt x="3" y="9"/>
                      <a:pt x="3" y="9"/>
                    </a:cubicBezTo>
                    <a:cubicBezTo>
                      <a:pt x="5" y="7"/>
                      <a:pt x="5" y="7"/>
                      <a:pt x="0" y="7"/>
                    </a:cubicBezTo>
                    <a:cubicBezTo>
                      <a:pt x="14" y="0"/>
                      <a:pt x="11"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1" name="Freeform 6507">
                <a:extLst>
                  <a:ext uri="{FF2B5EF4-FFF2-40B4-BE49-F238E27FC236}">
                    <a16:creationId xmlns:a16="http://schemas.microsoft.com/office/drawing/2014/main" id="{FE14EFF2-EB01-41FD-B0DC-2B9F2B96434E}"/>
                  </a:ext>
                </a:extLst>
              </p:cNvPr>
              <p:cNvSpPr>
                <a:spLocks/>
              </p:cNvSpPr>
              <p:nvPr/>
            </p:nvSpPr>
            <p:spPr bwMode="auto">
              <a:xfrm>
                <a:off x="1929" y="2462"/>
                <a:ext cx="16" cy="15"/>
              </a:xfrm>
              <a:custGeom>
                <a:avLst/>
                <a:gdLst>
                  <a:gd name="T0" fmla="*/ 28 w 28"/>
                  <a:gd name="T1" fmla="*/ 26 h 26"/>
                  <a:gd name="T2" fmla="*/ 11 w 28"/>
                  <a:gd name="T3" fmla="*/ 12 h 26"/>
                  <a:gd name="T4" fmla="*/ 1 w 28"/>
                  <a:gd name="T5" fmla="*/ 0 h 26"/>
                  <a:gd name="T6" fmla="*/ 26 w 28"/>
                  <a:gd name="T7" fmla="*/ 22 h 26"/>
                  <a:gd name="T8" fmla="*/ 28 w 28"/>
                  <a:gd name="T9" fmla="*/ 26 h 26"/>
                </a:gdLst>
                <a:ahLst/>
                <a:cxnLst>
                  <a:cxn ang="0">
                    <a:pos x="T0" y="T1"/>
                  </a:cxn>
                  <a:cxn ang="0">
                    <a:pos x="T2" y="T3"/>
                  </a:cxn>
                  <a:cxn ang="0">
                    <a:pos x="T4" y="T5"/>
                  </a:cxn>
                  <a:cxn ang="0">
                    <a:pos x="T6" y="T7"/>
                  </a:cxn>
                  <a:cxn ang="0">
                    <a:pos x="T8" y="T9"/>
                  </a:cxn>
                </a:cxnLst>
                <a:rect l="0" t="0" r="r" b="b"/>
                <a:pathLst>
                  <a:path w="28" h="26">
                    <a:moveTo>
                      <a:pt x="28" y="26"/>
                    </a:moveTo>
                    <a:cubicBezTo>
                      <a:pt x="25" y="23"/>
                      <a:pt x="17" y="17"/>
                      <a:pt x="11" y="12"/>
                    </a:cubicBezTo>
                    <a:cubicBezTo>
                      <a:pt x="5" y="6"/>
                      <a:pt x="0" y="1"/>
                      <a:pt x="1" y="0"/>
                    </a:cubicBezTo>
                    <a:cubicBezTo>
                      <a:pt x="14" y="12"/>
                      <a:pt x="20" y="19"/>
                      <a:pt x="26" y="22"/>
                    </a:cubicBezTo>
                    <a:cubicBezTo>
                      <a:pt x="25" y="23"/>
                      <a:pt x="26" y="24"/>
                      <a:pt x="2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2" name="Freeform 6508">
                <a:extLst>
                  <a:ext uri="{FF2B5EF4-FFF2-40B4-BE49-F238E27FC236}">
                    <a16:creationId xmlns:a16="http://schemas.microsoft.com/office/drawing/2014/main" id="{921FF7AD-29E2-401F-BB14-63F36A9A5118}"/>
                  </a:ext>
                </a:extLst>
              </p:cNvPr>
              <p:cNvSpPr>
                <a:spLocks/>
              </p:cNvSpPr>
              <p:nvPr/>
            </p:nvSpPr>
            <p:spPr bwMode="auto">
              <a:xfrm>
                <a:off x="2207" y="2589"/>
                <a:ext cx="16" cy="4"/>
              </a:xfrm>
              <a:custGeom>
                <a:avLst/>
                <a:gdLst>
                  <a:gd name="T0" fmla="*/ 0 w 28"/>
                  <a:gd name="T1" fmla="*/ 2 h 6"/>
                  <a:gd name="T2" fmla="*/ 28 w 28"/>
                  <a:gd name="T3" fmla="*/ 4 h 6"/>
                  <a:gd name="T4" fmla="*/ 0 w 28"/>
                  <a:gd name="T5" fmla="*/ 2 h 6"/>
                </a:gdLst>
                <a:ahLst/>
                <a:cxnLst>
                  <a:cxn ang="0">
                    <a:pos x="T0" y="T1"/>
                  </a:cxn>
                  <a:cxn ang="0">
                    <a:pos x="T2" y="T3"/>
                  </a:cxn>
                  <a:cxn ang="0">
                    <a:pos x="T4" y="T5"/>
                  </a:cxn>
                </a:cxnLst>
                <a:rect l="0" t="0" r="r" b="b"/>
                <a:pathLst>
                  <a:path w="28" h="6">
                    <a:moveTo>
                      <a:pt x="0" y="2"/>
                    </a:moveTo>
                    <a:cubicBezTo>
                      <a:pt x="4" y="0"/>
                      <a:pt x="18" y="4"/>
                      <a:pt x="28" y="4"/>
                    </a:cubicBezTo>
                    <a:cubicBezTo>
                      <a:pt x="24" y="6"/>
                      <a:pt x="8"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3" name="Freeform 6509">
                <a:extLst>
                  <a:ext uri="{FF2B5EF4-FFF2-40B4-BE49-F238E27FC236}">
                    <a16:creationId xmlns:a16="http://schemas.microsoft.com/office/drawing/2014/main" id="{5F9B63D2-48B0-4935-B2C4-ACA007C26F12}"/>
                  </a:ext>
                </a:extLst>
              </p:cNvPr>
              <p:cNvSpPr>
                <a:spLocks/>
              </p:cNvSpPr>
              <p:nvPr/>
            </p:nvSpPr>
            <p:spPr bwMode="auto">
              <a:xfrm>
                <a:off x="2612" y="2422"/>
                <a:ext cx="15" cy="21"/>
              </a:xfrm>
              <a:custGeom>
                <a:avLst/>
                <a:gdLst>
                  <a:gd name="T0" fmla="*/ 14 w 26"/>
                  <a:gd name="T1" fmla="*/ 23 h 36"/>
                  <a:gd name="T2" fmla="*/ 3 w 26"/>
                  <a:gd name="T3" fmla="*/ 29 h 36"/>
                  <a:gd name="T4" fmla="*/ 20 w 26"/>
                  <a:gd name="T5" fmla="*/ 9 h 36"/>
                  <a:gd name="T6" fmla="*/ 11 w 26"/>
                  <a:gd name="T7" fmla="*/ 16 h 36"/>
                  <a:gd name="T8" fmla="*/ 24 w 26"/>
                  <a:gd name="T9" fmla="*/ 0 h 36"/>
                  <a:gd name="T10" fmla="*/ 22 w 26"/>
                  <a:gd name="T11" fmla="*/ 9 h 36"/>
                  <a:gd name="T12" fmla="*/ 11 w 26"/>
                  <a:gd name="T13" fmla="*/ 22 h 36"/>
                  <a:gd name="T14" fmla="*/ 18 w 26"/>
                  <a:gd name="T15" fmla="*/ 14 h 36"/>
                  <a:gd name="T16" fmla="*/ 13 w 26"/>
                  <a:gd name="T17" fmla="*/ 22 h 36"/>
                  <a:gd name="T18" fmla="*/ 14 w 26"/>
                  <a:gd name="T19"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6">
                    <a:moveTo>
                      <a:pt x="14" y="23"/>
                    </a:moveTo>
                    <a:cubicBezTo>
                      <a:pt x="0" y="36"/>
                      <a:pt x="15" y="17"/>
                      <a:pt x="3" y="29"/>
                    </a:cubicBezTo>
                    <a:cubicBezTo>
                      <a:pt x="6" y="25"/>
                      <a:pt x="13" y="17"/>
                      <a:pt x="20" y="9"/>
                    </a:cubicBezTo>
                    <a:cubicBezTo>
                      <a:pt x="19" y="7"/>
                      <a:pt x="10" y="20"/>
                      <a:pt x="11" y="16"/>
                    </a:cubicBezTo>
                    <a:cubicBezTo>
                      <a:pt x="16" y="10"/>
                      <a:pt x="16" y="10"/>
                      <a:pt x="24" y="0"/>
                    </a:cubicBezTo>
                    <a:cubicBezTo>
                      <a:pt x="26" y="1"/>
                      <a:pt x="23" y="6"/>
                      <a:pt x="22" y="9"/>
                    </a:cubicBezTo>
                    <a:cubicBezTo>
                      <a:pt x="19" y="12"/>
                      <a:pt x="10" y="21"/>
                      <a:pt x="11" y="22"/>
                    </a:cubicBezTo>
                    <a:cubicBezTo>
                      <a:pt x="13" y="21"/>
                      <a:pt x="14" y="19"/>
                      <a:pt x="18" y="14"/>
                    </a:cubicBezTo>
                    <a:cubicBezTo>
                      <a:pt x="24" y="10"/>
                      <a:pt x="11" y="23"/>
                      <a:pt x="13" y="22"/>
                    </a:cubicBezTo>
                    <a:lnTo>
                      <a:pt x="14"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4" name="Freeform 6510">
                <a:extLst>
                  <a:ext uri="{FF2B5EF4-FFF2-40B4-BE49-F238E27FC236}">
                    <a16:creationId xmlns:a16="http://schemas.microsoft.com/office/drawing/2014/main" id="{6892B20B-6FBF-4B2C-8DDB-3AA7C8533D90}"/>
                  </a:ext>
                </a:extLst>
              </p:cNvPr>
              <p:cNvSpPr>
                <a:spLocks/>
              </p:cNvSpPr>
              <p:nvPr/>
            </p:nvSpPr>
            <p:spPr bwMode="auto">
              <a:xfrm>
                <a:off x="1888" y="2418"/>
                <a:ext cx="18" cy="21"/>
              </a:xfrm>
              <a:custGeom>
                <a:avLst/>
                <a:gdLst>
                  <a:gd name="T0" fmla="*/ 32 w 32"/>
                  <a:gd name="T1" fmla="*/ 36 h 36"/>
                  <a:gd name="T2" fmla="*/ 0 w 32"/>
                  <a:gd name="T3" fmla="*/ 0 h 36"/>
                  <a:gd name="T4" fmla="*/ 32 w 32"/>
                  <a:gd name="T5" fmla="*/ 35 h 36"/>
                  <a:gd name="T6" fmla="*/ 27 w 32"/>
                  <a:gd name="T7" fmla="*/ 30 h 36"/>
                  <a:gd name="T8" fmla="*/ 32 w 32"/>
                  <a:gd name="T9" fmla="*/ 36 h 36"/>
                </a:gdLst>
                <a:ahLst/>
                <a:cxnLst>
                  <a:cxn ang="0">
                    <a:pos x="T0" y="T1"/>
                  </a:cxn>
                  <a:cxn ang="0">
                    <a:pos x="T2" y="T3"/>
                  </a:cxn>
                  <a:cxn ang="0">
                    <a:pos x="T4" y="T5"/>
                  </a:cxn>
                  <a:cxn ang="0">
                    <a:pos x="T6" y="T7"/>
                  </a:cxn>
                  <a:cxn ang="0">
                    <a:pos x="T8" y="T9"/>
                  </a:cxn>
                </a:cxnLst>
                <a:rect l="0" t="0" r="r" b="b"/>
                <a:pathLst>
                  <a:path w="32" h="36">
                    <a:moveTo>
                      <a:pt x="32" y="36"/>
                    </a:moveTo>
                    <a:cubicBezTo>
                      <a:pt x="23" y="27"/>
                      <a:pt x="10" y="11"/>
                      <a:pt x="0" y="0"/>
                    </a:cubicBezTo>
                    <a:cubicBezTo>
                      <a:pt x="5" y="3"/>
                      <a:pt x="15" y="17"/>
                      <a:pt x="32" y="35"/>
                    </a:cubicBezTo>
                    <a:cubicBezTo>
                      <a:pt x="32" y="35"/>
                      <a:pt x="29" y="32"/>
                      <a:pt x="27" y="30"/>
                    </a:cubicBezTo>
                    <a:cubicBezTo>
                      <a:pt x="27" y="31"/>
                      <a:pt x="30" y="34"/>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5" name="Freeform 6511">
                <a:extLst>
                  <a:ext uri="{FF2B5EF4-FFF2-40B4-BE49-F238E27FC236}">
                    <a16:creationId xmlns:a16="http://schemas.microsoft.com/office/drawing/2014/main" id="{A7F5A866-4333-4FDA-AA19-3CF3706D59BD}"/>
                  </a:ext>
                </a:extLst>
              </p:cNvPr>
              <p:cNvSpPr>
                <a:spLocks/>
              </p:cNvSpPr>
              <p:nvPr/>
            </p:nvSpPr>
            <p:spPr bwMode="auto">
              <a:xfrm>
                <a:off x="2493" y="2523"/>
                <a:ext cx="19" cy="11"/>
              </a:xfrm>
              <a:custGeom>
                <a:avLst/>
                <a:gdLst>
                  <a:gd name="T0" fmla="*/ 25 w 32"/>
                  <a:gd name="T1" fmla="*/ 7 h 20"/>
                  <a:gd name="T2" fmla="*/ 0 w 32"/>
                  <a:gd name="T3" fmla="*/ 20 h 20"/>
                  <a:gd name="T4" fmla="*/ 10 w 32"/>
                  <a:gd name="T5" fmla="*/ 12 h 20"/>
                  <a:gd name="T6" fmla="*/ 22 w 32"/>
                  <a:gd name="T7" fmla="*/ 5 h 20"/>
                  <a:gd name="T8" fmla="*/ 25 w 32"/>
                  <a:gd name="T9" fmla="*/ 7 h 20"/>
                </a:gdLst>
                <a:ahLst/>
                <a:cxnLst>
                  <a:cxn ang="0">
                    <a:pos x="T0" y="T1"/>
                  </a:cxn>
                  <a:cxn ang="0">
                    <a:pos x="T2" y="T3"/>
                  </a:cxn>
                  <a:cxn ang="0">
                    <a:pos x="T4" y="T5"/>
                  </a:cxn>
                  <a:cxn ang="0">
                    <a:pos x="T6" y="T7"/>
                  </a:cxn>
                  <a:cxn ang="0">
                    <a:pos x="T8" y="T9"/>
                  </a:cxn>
                </a:cxnLst>
                <a:rect l="0" t="0" r="r" b="b"/>
                <a:pathLst>
                  <a:path w="32" h="20">
                    <a:moveTo>
                      <a:pt x="25" y="7"/>
                    </a:moveTo>
                    <a:cubicBezTo>
                      <a:pt x="13" y="12"/>
                      <a:pt x="11" y="15"/>
                      <a:pt x="0" y="20"/>
                    </a:cubicBezTo>
                    <a:cubicBezTo>
                      <a:pt x="3" y="18"/>
                      <a:pt x="11" y="13"/>
                      <a:pt x="10" y="12"/>
                    </a:cubicBezTo>
                    <a:cubicBezTo>
                      <a:pt x="15" y="9"/>
                      <a:pt x="22" y="7"/>
                      <a:pt x="22" y="5"/>
                    </a:cubicBezTo>
                    <a:cubicBezTo>
                      <a:pt x="32" y="0"/>
                      <a:pt x="20" y="8"/>
                      <a:pt x="2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6" name="Freeform 6512">
                <a:extLst>
                  <a:ext uri="{FF2B5EF4-FFF2-40B4-BE49-F238E27FC236}">
                    <a16:creationId xmlns:a16="http://schemas.microsoft.com/office/drawing/2014/main" id="{04B617B8-5E08-4543-B2AC-6241D5207A0A}"/>
                  </a:ext>
                </a:extLst>
              </p:cNvPr>
              <p:cNvSpPr>
                <a:spLocks/>
              </p:cNvSpPr>
              <p:nvPr/>
            </p:nvSpPr>
            <p:spPr bwMode="auto">
              <a:xfrm>
                <a:off x="1873" y="2399"/>
                <a:ext cx="10" cy="11"/>
              </a:xfrm>
              <a:custGeom>
                <a:avLst/>
                <a:gdLst>
                  <a:gd name="T0" fmla="*/ 0 w 16"/>
                  <a:gd name="T1" fmla="*/ 0 h 19"/>
                  <a:gd name="T2" fmla="*/ 14 w 16"/>
                  <a:gd name="T3" fmla="*/ 19 h 19"/>
                  <a:gd name="T4" fmla="*/ 6 w 16"/>
                  <a:gd name="T5" fmla="*/ 9 h 19"/>
                  <a:gd name="T6" fmla="*/ 0 w 16"/>
                  <a:gd name="T7" fmla="*/ 0 h 19"/>
                </a:gdLst>
                <a:ahLst/>
                <a:cxnLst>
                  <a:cxn ang="0">
                    <a:pos x="T0" y="T1"/>
                  </a:cxn>
                  <a:cxn ang="0">
                    <a:pos x="T2" y="T3"/>
                  </a:cxn>
                  <a:cxn ang="0">
                    <a:pos x="T4" y="T5"/>
                  </a:cxn>
                  <a:cxn ang="0">
                    <a:pos x="T6" y="T7"/>
                  </a:cxn>
                </a:cxnLst>
                <a:rect l="0" t="0" r="r" b="b"/>
                <a:pathLst>
                  <a:path w="16" h="19">
                    <a:moveTo>
                      <a:pt x="0" y="0"/>
                    </a:moveTo>
                    <a:cubicBezTo>
                      <a:pt x="5" y="7"/>
                      <a:pt x="16" y="19"/>
                      <a:pt x="14" y="19"/>
                    </a:cubicBezTo>
                    <a:cubicBezTo>
                      <a:pt x="13" y="18"/>
                      <a:pt x="9" y="14"/>
                      <a:pt x="6" y="9"/>
                    </a:cubicBezTo>
                    <a:cubicBezTo>
                      <a:pt x="3" y="5"/>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7" name="Freeform 6513">
                <a:extLst>
                  <a:ext uri="{FF2B5EF4-FFF2-40B4-BE49-F238E27FC236}">
                    <a16:creationId xmlns:a16="http://schemas.microsoft.com/office/drawing/2014/main" id="{05FDBB98-0484-46D0-B219-A967B8D2A647}"/>
                  </a:ext>
                </a:extLst>
              </p:cNvPr>
              <p:cNvSpPr>
                <a:spLocks/>
              </p:cNvSpPr>
              <p:nvPr/>
            </p:nvSpPr>
            <p:spPr bwMode="auto">
              <a:xfrm>
                <a:off x="2515" y="2516"/>
                <a:ext cx="9" cy="5"/>
              </a:xfrm>
              <a:custGeom>
                <a:avLst/>
                <a:gdLst>
                  <a:gd name="T0" fmla="*/ 1 w 16"/>
                  <a:gd name="T1" fmla="*/ 9 h 9"/>
                  <a:gd name="T2" fmla="*/ 0 w 16"/>
                  <a:gd name="T3" fmla="*/ 5 h 9"/>
                  <a:gd name="T4" fmla="*/ 1 w 16"/>
                  <a:gd name="T5" fmla="*/ 9 h 9"/>
                </a:gdLst>
                <a:ahLst/>
                <a:cxnLst>
                  <a:cxn ang="0">
                    <a:pos x="T0" y="T1"/>
                  </a:cxn>
                  <a:cxn ang="0">
                    <a:pos x="T2" y="T3"/>
                  </a:cxn>
                  <a:cxn ang="0">
                    <a:pos x="T4" y="T5"/>
                  </a:cxn>
                </a:cxnLst>
                <a:rect l="0" t="0" r="r" b="b"/>
                <a:pathLst>
                  <a:path w="16" h="9">
                    <a:moveTo>
                      <a:pt x="1" y="9"/>
                    </a:moveTo>
                    <a:cubicBezTo>
                      <a:pt x="2" y="6"/>
                      <a:pt x="0" y="8"/>
                      <a:pt x="0" y="5"/>
                    </a:cubicBezTo>
                    <a:cubicBezTo>
                      <a:pt x="8" y="1"/>
                      <a:pt x="16" y="0"/>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8" name="Freeform 6514">
                <a:extLst>
                  <a:ext uri="{FF2B5EF4-FFF2-40B4-BE49-F238E27FC236}">
                    <a16:creationId xmlns:a16="http://schemas.microsoft.com/office/drawing/2014/main" id="{FD2F8480-0508-4A2A-B357-662282267E02}"/>
                  </a:ext>
                </a:extLst>
              </p:cNvPr>
              <p:cNvSpPr>
                <a:spLocks/>
              </p:cNvSpPr>
              <p:nvPr/>
            </p:nvSpPr>
            <p:spPr bwMode="auto">
              <a:xfrm>
                <a:off x="2333" y="2584"/>
                <a:ext cx="16" cy="3"/>
              </a:xfrm>
              <a:custGeom>
                <a:avLst/>
                <a:gdLst>
                  <a:gd name="T0" fmla="*/ 8 w 28"/>
                  <a:gd name="T1" fmla="*/ 4 h 5"/>
                  <a:gd name="T2" fmla="*/ 4 w 28"/>
                  <a:gd name="T3" fmla="*/ 4 h 5"/>
                  <a:gd name="T4" fmla="*/ 0 w 28"/>
                  <a:gd name="T5" fmla="*/ 4 h 5"/>
                  <a:gd name="T6" fmla="*/ 14 w 28"/>
                  <a:gd name="T7" fmla="*/ 1 h 5"/>
                  <a:gd name="T8" fmla="*/ 28 w 28"/>
                  <a:gd name="T9" fmla="*/ 0 h 5"/>
                  <a:gd name="T10" fmla="*/ 8 w 28"/>
                  <a:gd name="T11" fmla="*/ 4 h 5"/>
                </a:gdLst>
                <a:ahLst/>
                <a:cxnLst>
                  <a:cxn ang="0">
                    <a:pos x="T0" y="T1"/>
                  </a:cxn>
                  <a:cxn ang="0">
                    <a:pos x="T2" y="T3"/>
                  </a:cxn>
                  <a:cxn ang="0">
                    <a:pos x="T4" y="T5"/>
                  </a:cxn>
                  <a:cxn ang="0">
                    <a:pos x="T6" y="T7"/>
                  </a:cxn>
                  <a:cxn ang="0">
                    <a:pos x="T8" y="T9"/>
                  </a:cxn>
                  <a:cxn ang="0">
                    <a:pos x="T10" y="T11"/>
                  </a:cxn>
                </a:cxnLst>
                <a:rect l="0" t="0" r="r" b="b"/>
                <a:pathLst>
                  <a:path w="28" h="5">
                    <a:moveTo>
                      <a:pt x="8" y="4"/>
                    </a:moveTo>
                    <a:cubicBezTo>
                      <a:pt x="5" y="5"/>
                      <a:pt x="4" y="5"/>
                      <a:pt x="4" y="4"/>
                    </a:cubicBezTo>
                    <a:cubicBezTo>
                      <a:pt x="4" y="4"/>
                      <a:pt x="2" y="4"/>
                      <a:pt x="0" y="4"/>
                    </a:cubicBezTo>
                    <a:cubicBezTo>
                      <a:pt x="3" y="3"/>
                      <a:pt x="9" y="2"/>
                      <a:pt x="14" y="1"/>
                    </a:cubicBezTo>
                    <a:cubicBezTo>
                      <a:pt x="20" y="0"/>
                      <a:pt x="26" y="0"/>
                      <a:pt x="28" y="0"/>
                    </a:cubicBezTo>
                    <a:cubicBezTo>
                      <a:pt x="23" y="2"/>
                      <a:pt x="7" y="3"/>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9" name="Freeform 6515">
                <a:extLst>
                  <a:ext uri="{FF2B5EF4-FFF2-40B4-BE49-F238E27FC236}">
                    <a16:creationId xmlns:a16="http://schemas.microsoft.com/office/drawing/2014/main" id="{3CB79455-5806-4642-8ACF-A35B73F5EC4C}"/>
                  </a:ext>
                </a:extLst>
              </p:cNvPr>
              <p:cNvSpPr>
                <a:spLocks/>
              </p:cNvSpPr>
              <p:nvPr/>
            </p:nvSpPr>
            <p:spPr bwMode="auto">
              <a:xfrm>
                <a:off x="1904" y="2434"/>
                <a:ext cx="34" cy="34"/>
              </a:xfrm>
              <a:custGeom>
                <a:avLst/>
                <a:gdLst>
                  <a:gd name="T0" fmla="*/ 60 w 60"/>
                  <a:gd name="T1" fmla="*/ 60 h 60"/>
                  <a:gd name="T2" fmla="*/ 29 w 60"/>
                  <a:gd name="T3" fmla="*/ 31 h 60"/>
                  <a:gd name="T4" fmla="*/ 0 w 60"/>
                  <a:gd name="T5" fmla="*/ 0 h 60"/>
                  <a:gd name="T6" fmla="*/ 32 w 60"/>
                  <a:gd name="T7" fmla="*/ 33 h 60"/>
                  <a:gd name="T8" fmla="*/ 60 w 60"/>
                  <a:gd name="T9" fmla="*/ 60 h 60"/>
                </a:gdLst>
                <a:ahLst/>
                <a:cxnLst>
                  <a:cxn ang="0">
                    <a:pos x="T0" y="T1"/>
                  </a:cxn>
                  <a:cxn ang="0">
                    <a:pos x="T2" y="T3"/>
                  </a:cxn>
                  <a:cxn ang="0">
                    <a:pos x="T4" y="T5"/>
                  </a:cxn>
                  <a:cxn ang="0">
                    <a:pos x="T6" y="T7"/>
                  </a:cxn>
                  <a:cxn ang="0">
                    <a:pos x="T8" y="T9"/>
                  </a:cxn>
                </a:cxnLst>
                <a:rect l="0" t="0" r="r" b="b"/>
                <a:pathLst>
                  <a:path w="60" h="60">
                    <a:moveTo>
                      <a:pt x="60" y="60"/>
                    </a:moveTo>
                    <a:cubicBezTo>
                      <a:pt x="52" y="52"/>
                      <a:pt x="40" y="42"/>
                      <a:pt x="29" y="31"/>
                    </a:cubicBezTo>
                    <a:cubicBezTo>
                      <a:pt x="18" y="20"/>
                      <a:pt x="7" y="9"/>
                      <a:pt x="0" y="0"/>
                    </a:cubicBezTo>
                    <a:cubicBezTo>
                      <a:pt x="10" y="11"/>
                      <a:pt x="21" y="22"/>
                      <a:pt x="32" y="33"/>
                    </a:cubicBezTo>
                    <a:cubicBezTo>
                      <a:pt x="43" y="43"/>
                      <a:pt x="53" y="52"/>
                      <a:pt x="6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0" name="Freeform 6516">
                <a:extLst>
                  <a:ext uri="{FF2B5EF4-FFF2-40B4-BE49-F238E27FC236}">
                    <a16:creationId xmlns:a16="http://schemas.microsoft.com/office/drawing/2014/main" id="{B7310E54-677E-4BFA-82D9-E397A4C2FB61}"/>
                  </a:ext>
                </a:extLst>
              </p:cNvPr>
              <p:cNvSpPr>
                <a:spLocks/>
              </p:cNvSpPr>
              <p:nvPr/>
            </p:nvSpPr>
            <p:spPr bwMode="auto">
              <a:xfrm>
                <a:off x="2693" y="2308"/>
                <a:ext cx="6" cy="11"/>
              </a:xfrm>
              <a:custGeom>
                <a:avLst/>
                <a:gdLst>
                  <a:gd name="T0" fmla="*/ 8 w 10"/>
                  <a:gd name="T1" fmla="*/ 7 h 19"/>
                  <a:gd name="T2" fmla="*/ 1 w 10"/>
                  <a:gd name="T3" fmla="*/ 19 h 19"/>
                  <a:gd name="T4" fmla="*/ 0 w 10"/>
                  <a:gd name="T5" fmla="*/ 16 h 19"/>
                  <a:gd name="T6" fmla="*/ 10 w 10"/>
                  <a:gd name="T7" fmla="*/ 0 h 19"/>
                  <a:gd name="T8" fmla="*/ 8 w 10"/>
                  <a:gd name="T9" fmla="*/ 7 h 19"/>
                </a:gdLst>
                <a:ahLst/>
                <a:cxnLst>
                  <a:cxn ang="0">
                    <a:pos x="T0" y="T1"/>
                  </a:cxn>
                  <a:cxn ang="0">
                    <a:pos x="T2" y="T3"/>
                  </a:cxn>
                  <a:cxn ang="0">
                    <a:pos x="T4" y="T5"/>
                  </a:cxn>
                  <a:cxn ang="0">
                    <a:pos x="T6" y="T7"/>
                  </a:cxn>
                  <a:cxn ang="0">
                    <a:pos x="T8" y="T9"/>
                  </a:cxn>
                </a:cxnLst>
                <a:rect l="0" t="0" r="r" b="b"/>
                <a:pathLst>
                  <a:path w="10" h="19">
                    <a:moveTo>
                      <a:pt x="8" y="7"/>
                    </a:moveTo>
                    <a:cubicBezTo>
                      <a:pt x="5" y="12"/>
                      <a:pt x="5" y="10"/>
                      <a:pt x="1" y="19"/>
                    </a:cubicBezTo>
                    <a:cubicBezTo>
                      <a:pt x="2" y="17"/>
                      <a:pt x="1" y="16"/>
                      <a:pt x="0" y="16"/>
                    </a:cubicBezTo>
                    <a:cubicBezTo>
                      <a:pt x="5" y="4"/>
                      <a:pt x="8" y="2"/>
                      <a:pt x="10" y="0"/>
                    </a:cubicBezTo>
                    <a:cubicBezTo>
                      <a:pt x="8" y="4"/>
                      <a:pt x="8" y="6"/>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1" name="Freeform 6517">
                <a:extLst>
                  <a:ext uri="{FF2B5EF4-FFF2-40B4-BE49-F238E27FC236}">
                    <a16:creationId xmlns:a16="http://schemas.microsoft.com/office/drawing/2014/main" id="{CE4C7065-2FB2-4BC6-849B-F767B7434751}"/>
                  </a:ext>
                </a:extLst>
              </p:cNvPr>
              <p:cNvSpPr>
                <a:spLocks/>
              </p:cNvSpPr>
              <p:nvPr/>
            </p:nvSpPr>
            <p:spPr bwMode="auto">
              <a:xfrm>
                <a:off x="2583" y="2454"/>
                <a:ext cx="13" cy="14"/>
              </a:xfrm>
              <a:custGeom>
                <a:avLst/>
                <a:gdLst>
                  <a:gd name="T0" fmla="*/ 14 w 22"/>
                  <a:gd name="T1" fmla="*/ 13 h 25"/>
                  <a:gd name="T2" fmla="*/ 11 w 22"/>
                  <a:gd name="T3" fmla="*/ 15 h 25"/>
                  <a:gd name="T4" fmla="*/ 0 w 22"/>
                  <a:gd name="T5" fmla="*/ 25 h 25"/>
                  <a:gd name="T6" fmla="*/ 14 w 22"/>
                  <a:gd name="T7" fmla="*/ 7 h 25"/>
                  <a:gd name="T8" fmla="*/ 22 w 22"/>
                  <a:gd name="T9" fmla="*/ 0 h 25"/>
                  <a:gd name="T10" fmla="*/ 14 w 22"/>
                  <a:gd name="T11" fmla="*/ 13 h 25"/>
                </a:gdLst>
                <a:ahLst/>
                <a:cxnLst>
                  <a:cxn ang="0">
                    <a:pos x="T0" y="T1"/>
                  </a:cxn>
                  <a:cxn ang="0">
                    <a:pos x="T2" y="T3"/>
                  </a:cxn>
                  <a:cxn ang="0">
                    <a:pos x="T4" y="T5"/>
                  </a:cxn>
                  <a:cxn ang="0">
                    <a:pos x="T6" y="T7"/>
                  </a:cxn>
                  <a:cxn ang="0">
                    <a:pos x="T8" y="T9"/>
                  </a:cxn>
                  <a:cxn ang="0">
                    <a:pos x="T10" y="T11"/>
                  </a:cxn>
                </a:cxnLst>
                <a:rect l="0" t="0" r="r" b="b"/>
                <a:pathLst>
                  <a:path w="22" h="25">
                    <a:moveTo>
                      <a:pt x="14" y="13"/>
                    </a:moveTo>
                    <a:cubicBezTo>
                      <a:pt x="14" y="15"/>
                      <a:pt x="12" y="16"/>
                      <a:pt x="11" y="15"/>
                    </a:cubicBezTo>
                    <a:cubicBezTo>
                      <a:pt x="10" y="16"/>
                      <a:pt x="4" y="21"/>
                      <a:pt x="0" y="25"/>
                    </a:cubicBezTo>
                    <a:cubicBezTo>
                      <a:pt x="5" y="19"/>
                      <a:pt x="18" y="6"/>
                      <a:pt x="14" y="7"/>
                    </a:cubicBezTo>
                    <a:cubicBezTo>
                      <a:pt x="19" y="1"/>
                      <a:pt x="18" y="4"/>
                      <a:pt x="22" y="0"/>
                    </a:cubicBezTo>
                    <a:cubicBezTo>
                      <a:pt x="17" y="8"/>
                      <a:pt x="17" y="8"/>
                      <a:pt x="1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2" name="Freeform 6518">
                <a:extLst>
                  <a:ext uri="{FF2B5EF4-FFF2-40B4-BE49-F238E27FC236}">
                    <a16:creationId xmlns:a16="http://schemas.microsoft.com/office/drawing/2014/main" id="{53E5473B-C78F-4088-9479-60FC402DBDEC}"/>
                  </a:ext>
                </a:extLst>
              </p:cNvPr>
              <p:cNvSpPr>
                <a:spLocks/>
              </p:cNvSpPr>
              <p:nvPr/>
            </p:nvSpPr>
            <p:spPr bwMode="auto">
              <a:xfrm>
                <a:off x="1868" y="2390"/>
                <a:ext cx="35" cy="42"/>
              </a:xfrm>
              <a:custGeom>
                <a:avLst/>
                <a:gdLst>
                  <a:gd name="T0" fmla="*/ 60 w 60"/>
                  <a:gd name="T1" fmla="*/ 73 h 74"/>
                  <a:gd name="T2" fmla="*/ 54 w 60"/>
                  <a:gd name="T3" fmla="*/ 68 h 74"/>
                  <a:gd name="T4" fmla="*/ 38 w 60"/>
                  <a:gd name="T5" fmla="*/ 50 h 74"/>
                  <a:gd name="T6" fmla="*/ 26 w 60"/>
                  <a:gd name="T7" fmla="*/ 34 h 74"/>
                  <a:gd name="T8" fmla="*/ 8 w 60"/>
                  <a:gd name="T9" fmla="*/ 11 h 74"/>
                  <a:gd name="T10" fmla="*/ 8 w 60"/>
                  <a:gd name="T11" fmla="*/ 11 h 74"/>
                  <a:gd name="T12" fmla="*/ 37 w 60"/>
                  <a:gd name="T13" fmla="*/ 47 h 74"/>
                  <a:gd name="T14" fmla="*/ 60 w 60"/>
                  <a:gd name="T15" fmla="*/ 73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74">
                    <a:moveTo>
                      <a:pt x="60" y="73"/>
                    </a:moveTo>
                    <a:cubicBezTo>
                      <a:pt x="59" y="74"/>
                      <a:pt x="56" y="70"/>
                      <a:pt x="54" y="68"/>
                    </a:cubicBezTo>
                    <a:cubicBezTo>
                      <a:pt x="47" y="60"/>
                      <a:pt x="42" y="54"/>
                      <a:pt x="38" y="50"/>
                    </a:cubicBezTo>
                    <a:cubicBezTo>
                      <a:pt x="34" y="45"/>
                      <a:pt x="31" y="41"/>
                      <a:pt x="26" y="34"/>
                    </a:cubicBezTo>
                    <a:cubicBezTo>
                      <a:pt x="20" y="27"/>
                      <a:pt x="14" y="19"/>
                      <a:pt x="8" y="11"/>
                    </a:cubicBezTo>
                    <a:cubicBezTo>
                      <a:pt x="0" y="1"/>
                      <a:pt x="0" y="0"/>
                      <a:pt x="8" y="11"/>
                    </a:cubicBezTo>
                    <a:cubicBezTo>
                      <a:pt x="17" y="22"/>
                      <a:pt x="27" y="35"/>
                      <a:pt x="37" y="47"/>
                    </a:cubicBezTo>
                    <a:cubicBezTo>
                      <a:pt x="46" y="58"/>
                      <a:pt x="55" y="68"/>
                      <a:pt x="60"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3" name="Freeform 6519">
                <a:extLst>
                  <a:ext uri="{FF2B5EF4-FFF2-40B4-BE49-F238E27FC236}">
                    <a16:creationId xmlns:a16="http://schemas.microsoft.com/office/drawing/2014/main" id="{2380E5B5-4B2F-44B5-A1B1-9E7C498B69F9}"/>
                  </a:ext>
                </a:extLst>
              </p:cNvPr>
              <p:cNvSpPr>
                <a:spLocks/>
              </p:cNvSpPr>
              <p:nvPr/>
            </p:nvSpPr>
            <p:spPr bwMode="auto">
              <a:xfrm>
                <a:off x="2651" y="2385"/>
                <a:ext cx="5" cy="6"/>
              </a:xfrm>
              <a:custGeom>
                <a:avLst/>
                <a:gdLst>
                  <a:gd name="T0" fmla="*/ 8 w 9"/>
                  <a:gd name="T1" fmla="*/ 0 h 10"/>
                  <a:gd name="T2" fmla="*/ 3 w 9"/>
                  <a:gd name="T3" fmla="*/ 8 h 10"/>
                  <a:gd name="T4" fmla="*/ 7 w 9"/>
                  <a:gd name="T5" fmla="*/ 0 h 10"/>
                  <a:gd name="T6" fmla="*/ 4 w 9"/>
                  <a:gd name="T7" fmla="*/ 5 h 10"/>
                  <a:gd name="T8" fmla="*/ 8 w 9"/>
                  <a:gd name="T9" fmla="*/ 0 h 10"/>
                </a:gdLst>
                <a:ahLst/>
                <a:cxnLst>
                  <a:cxn ang="0">
                    <a:pos x="T0" y="T1"/>
                  </a:cxn>
                  <a:cxn ang="0">
                    <a:pos x="T2" y="T3"/>
                  </a:cxn>
                  <a:cxn ang="0">
                    <a:pos x="T4" y="T5"/>
                  </a:cxn>
                  <a:cxn ang="0">
                    <a:pos x="T6" y="T7"/>
                  </a:cxn>
                  <a:cxn ang="0">
                    <a:pos x="T8" y="T9"/>
                  </a:cxn>
                </a:cxnLst>
                <a:rect l="0" t="0" r="r" b="b"/>
                <a:pathLst>
                  <a:path w="9" h="10">
                    <a:moveTo>
                      <a:pt x="8" y="0"/>
                    </a:moveTo>
                    <a:cubicBezTo>
                      <a:pt x="9" y="0"/>
                      <a:pt x="5" y="5"/>
                      <a:pt x="3" y="8"/>
                    </a:cubicBezTo>
                    <a:cubicBezTo>
                      <a:pt x="0" y="10"/>
                      <a:pt x="0" y="7"/>
                      <a:pt x="7" y="0"/>
                    </a:cubicBezTo>
                    <a:cubicBezTo>
                      <a:pt x="7" y="0"/>
                      <a:pt x="3" y="5"/>
                      <a:pt x="4" y="5"/>
                    </a:cubicBezTo>
                    <a:cubicBezTo>
                      <a:pt x="4" y="5"/>
                      <a:pt x="7"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4" name="Freeform 6520">
                <a:extLst>
                  <a:ext uri="{FF2B5EF4-FFF2-40B4-BE49-F238E27FC236}">
                    <a16:creationId xmlns:a16="http://schemas.microsoft.com/office/drawing/2014/main" id="{3F72CDD2-F398-47EC-B1CE-1FE3E1EFA3AA}"/>
                  </a:ext>
                </a:extLst>
              </p:cNvPr>
              <p:cNvSpPr>
                <a:spLocks/>
              </p:cNvSpPr>
              <p:nvPr/>
            </p:nvSpPr>
            <p:spPr bwMode="auto">
              <a:xfrm>
                <a:off x="2631" y="2409"/>
                <a:ext cx="6" cy="9"/>
              </a:xfrm>
              <a:custGeom>
                <a:avLst/>
                <a:gdLst>
                  <a:gd name="T0" fmla="*/ 8 w 12"/>
                  <a:gd name="T1" fmla="*/ 9 h 17"/>
                  <a:gd name="T2" fmla="*/ 0 w 12"/>
                  <a:gd name="T3" fmla="*/ 14 h 17"/>
                  <a:gd name="T4" fmla="*/ 4 w 12"/>
                  <a:gd name="T5" fmla="*/ 8 h 17"/>
                  <a:gd name="T6" fmla="*/ 8 w 12"/>
                  <a:gd name="T7" fmla="*/ 9 h 17"/>
                </a:gdLst>
                <a:ahLst/>
                <a:cxnLst>
                  <a:cxn ang="0">
                    <a:pos x="T0" y="T1"/>
                  </a:cxn>
                  <a:cxn ang="0">
                    <a:pos x="T2" y="T3"/>
                  </a:cxn>
                  <a:cxn ang="0">
                    <a:pos x="T4" y="T5"/>
                  </a:cxn>
                  <a:cxn ang="0">
                    <a:pos x="T6" y="T7"/>
                  </a:cxn>
                </a:cxnLst>
                <a:rect l="0" t="0" r="r" b="b"/>
                <a:pathLst>
                  <a:path w="12" h="17">
                    <a:moveTo>
                      <a:pt x="8" y="9"/>
                    </a:moveTo>
                    <a:cubicBezTo>
                      <a:pt x="0" y="17"/>
                      <a:pt x="1" y="15"/>
                      <a:pt x="0" y="14"/>
                    </a:cubicBezTo>
                    <a:cubicBezTo>
                      <a:pt x="3" y="11"/>
                      <a:pt x="4" y="9"/>
                      <a:pt x="4" y="8"/>
                    </a:cubicBezTo>
                    <a:cubicBezTo>
                      <a:pt x="12" y="0"/>
                      <a:pt x="0" y="16"/>
                      <a:pt x="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5" name="Freeform 6521">
                <a:extLst>
                  <a:ext uri="{FF2B5EF4-FFF2-40B4-BE49-F238E27FC236}">
                    <a16:creationId xmlns:a16="http://schemas.microsoft.com/office/drawing/2014/main" id="{68CA31D8-1883-40D5-9F70-E5A43912F603}"/>
                  </a:ext>
                </a:extLst>
              </p:cNvPr>
              <p:cNvSpPr>
                <a:spLocks/>
              </p:cNvSpPr>
              <p:nvPr/>
            </p:nvSpPr>
            <p:spPr bwMode="auto">
              <a:xfrm>
                <a:off x="2597" y="2437"/>
                <a:ext cx="14" cy="16"/>
              </a:xfrm>
              <a:custGeom>
                <a:avLst/>
                <a:gdLst>
                  <a:gd name="T0" fmla="*/ 4 w 25"/>
                  <a:gd name="T1" fmla="*/ 28 h 28"/>
                  <a:gd name="T2" fmla="*/ 0 w 25"/>
                  <a:gd name="T3" fmla="*/ 27 h 28"/>
                  <a:gd name="T4" fmla="*/ 10 w 25"/>
                  <a:gd name="T5" fmla="*/ 15 h 28"/>
                  <a:gd name="T6" fmla="*/ 18 w 25"/>
                  <a:gd name="T7" fmla="*/ 13 h 28"/>
                  <a:gd name="T8" fmla="*/ 4 w 25"/>
                  <a:gd name="T9" fmla="*/ 28 h 28"/>
                </a:gdLst>
                <a:ahLst/>
                <a:cxnLst>
                  <a:cxn ang="0">
                    <a:pos x="T0" y="T1"/>
                  </a:cxn>
                  <a:cxn ang="0">
                    <a:pos x="T2" y="T3"/>
                  </a:cxn>
                  <a:cxn ang="0">
                    <a:pos x="T4" y="T5"/>
                  </a:cxn>
                  <a:cxn ang="0">
                    <a:pos x="T6" y="T7"/>
                  </a:cxn>
                  <a:cxn ang="0">
                    <a:pos x="T8" y="T9"/>
                  </a:cxn>
                </a:cxnLst>
                <a:rect l="0" t="0" r="r" b="b"/>
                <a:pathLst>
                  <a:path w="25" h="28">
                    <a:moveTo>
                      <a:pt x="4" y="28"/>
                    </a:moveTo>
                    <a:cubicBezTo>
                      <a:pt x="17" y="14"/>
                      <a:pt x="3" y="27"/>
                      <a:pt x="0" y="27"/>
                    </a:cubicBezTo>
                    <a:cubicBezTo>
                      <a:pt x="6" y="19"/>
                      <a:pt x="15" y="14"/>
                      <a:pt x="10" y="15"/>
                    </a:cubicBezTo>
                    <a:cubicBezTo>
                      <a:pt x="25" y="0"/>
                      <a:pt x="6" y="23"/>
                      <a:pt x="18" y="13"/>
                    </a:cubicBezTo>
                    <a:cubicBezTo>
                      <a:pt x="16" y="17"/>
                      <a:pt x="11" y="22"/>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6" name="Freeform 6522">
                <a:extLst>
                  <a:ext uri="{FF2B5EF4-FFF2-40B4-BE49-F238E27FC236}">
                    <a16:creationId xmlns:a16="http://schemas.microsoft.com/office/drawing/2014/main" id="{62847FC6-6CF1-47C0-9D2D-8984F33EBCCA}"/>
                  </a:ext>
                </a:extLst>
              </p:cNvPr>
              <p:cNvSpPr>
                <a:spLocks/>
              </p:cNvSpPr>
              <p:nvPr/>
            </p:nvSpPr>
            <p:spPr bwMode="auto">
              <a:xfrm>
                <a:off x="2530" y="2487"/>
                <a:ext cx="32" cy="22"/>
              </a:xfrm>
              <a:custGeom>
                <a:avLst/>
                <a:gdLst>
                  <a:gd name="T0" fmla="*/ 32 w 55"/>
                  <a:gd name="T1" fmla="*/ 19 h 40"/>
                  <a:gd name="T2" fmla="*/ 29 w 55"/>
                  <a:gd name="T3" fmla="*/ 20 h 40"/>
                  <a:gd name="T4" fmla="*/ 50 w 55"/>
                  <a:gd name="T5" fmla="*/ 3 h 40"/>
                  <a:gd name="T6" fmla="*/ 42 w 55"/>
                  <a:gd name="T7" fmla="*/ 9 h 40"/>
                  <a:gd name="T8" fmla="*/ 32 w 55"/>
                  <a:gd name="T9" fmla="*/ 19 h 40"/>
                </a:gdLst>
                <a:ahLst/>
                <a:cxnLst>
                  <a:cxn ang="0">
                    <a:pos x="T0" y="T1"/>
                  </a:cxn>
                  <a:cxn ang="0">
                    <a:pos x="T2" y="T3"/>
                  </a:cxn>
                  <a:cxn ang="0">
                    <a:pos x="T4" y="T5"/>
                  </a:cxn>
                  <a:cxn ang="0">
                    <a:pos x="T6" y="T7"/>
                  </a:cxn>
                  <a:cxn ang="0">
                    <a:pos x="T8" y="T9"/>
                  </a:cxn>
                </a:cxnLst>
                <a:rect l="0" t="0" r="r" b="b"/>
                <a:pathLst>
                  <a:path w="55" h="40">
                    <a:moveTo>
                      <a:pt x="32" y="19"/>
                    </a:moveTo>
                    <a:cubicBezTo>
                      <a:pt x="27" y="22"/>
                      <a:pt x="26" y="23"/>
                      <a:pt x="29" y="20"/>
                    </a:cubicBezTo>
                    <a:cubicBezTo>
                      <a:pt x="0" y="40"/>
                      <a:pt x="34" y="16"/>
                      <a:pt x="50" y="3"/>
                    </a:cubicBezTo>
                    <a:cubicBezTo>
                      <a:pt x="55" y="0"/>
                      <a:pt x="49" y="4"/>
                      <a:pt x="42" y="9"/>
                    </a:cubicBezTo>
                    <a:cubicBezTo>
                      <a:pt x="36" y="15"/>
                      <a:pt x="28" y="20"/>
                      <a:pt x="3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7" name="Freeform 6523">
                <a:extLst>
                  <a:ext uri="{FF2B5EF4-FFF2-40B4-BE49-F238E27FC236}">
                    <a16:creationId xmlns:a16="http://schemas.microsoft.com/office/drawing/2014/main" id="{A7BD4528-3B26-45E7-A0AD-5C04397AE635}"/>
                  </a:ext>
                </a:extLst>
              </p:cNvPr>
              <p:cNvSpPr>
                <a:spLocks/>
              </p:cNvSpPr>
              <p:nvPr/>
            </p:nvSpPr>
            <p:spPr bwMode="auto">
              <a:xfrm>
                <a:off x="2636" y="2402"/>
                <a:ext cx="6" cy="9"/>
              </a:xfrm>
              <a:custGeom>
                <a:avLst/>
                <a:gdLst>
                  <a:gd name="T0" fmla="*/ 3 w 11"/>
                  <a:gd name="T1" fmla="*/ 14 h 15"/>
                  <a:gd name="T2" fmla="*/ 11 w 11"/>
                  <a:gd name="T3" fmla="*/ 0 h 15"/>
                  <a:gd name="T4" fmla="*/ 3 w 11"/>
                  <a:gd name="T5" fmla="*/ 14 h 15"/>
                </a:gdLst>
                <a:ahLst/>
                <a:cxnLst>
                  <a:cxn ang="0">
                    <a:pos x="T0" y="T1"/>
                  </a:cxn>
                  <a:cxn ang="0">
                    <a:pos x="T2" y="T3"/>
                  </a:cxn>
                  <a:cxn ang="0">
                    <a:pos x="T4" y="T5"/>
                  </a:cxn>
                </a:cxnLst>
                <a:rect l="0" t="0" r="r" b="b"/>
                <a:pathLst>
                  <a:path w="11" h="15">
                    <a:moveTo>
                      <a:pt x="3" y="14"/>
                    </a:moveTo>
                    <a:cubicBezTo>
                      <a:pt x="0" y="15"/>
                      <a:pt x="7" y="5"/>
                      <a:pt x="11" y="0"/>
                    </a:cubicBezTo>
                    <a:cubicBezTo>
                      <a:pt x="10" y="3"/>
                      <a:pt x="9" y="6"/>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8" name="Freeform 6524">
                <a:extLst>
                  <a:ext uri="{FF2B5EF4-FFF2-40B4-BE49-F238E27FC236}">
                    <a16:creationId xmlns:a16="http://schemas.microsoft.com/office/drawing/2014/main" id="{E2F4CE3F-304F-4D7D-9597-9CEF1B5D8656}"/>
                  </a:ext>
                </a:extLst>
              </p:cNvPr>
              <p:cNvSpPr>
                <a:spLocks/>
              </p:cNvSpPr>
              <p:nvPr/>
            </p:nvSpPr>
            <p:spPr bwMode="auto">
              <a:xfrm>
                <a:off x="2171" y="2582"/>
                <a:ext cx="20" cy="3"/>
              </a:xfrm>
              <a:custGeom>
                <a:avLst/>
                <a:gdLst>
                  <a:gd name="T0" fmla="*/ 35 w 35"/>
                  <a:gd name="T1" fmla="*/ 6 h 6"/>
                  <a:gd name="T2" fmla="*/ 20 w 35"/>
                  <a:gd name="T3" fmla="*/ 4 h 6"/>
                  <a:gd name="T4" fmla="*/ 0 w 35"/>
                  <a:gd name="T5" fmla="*/ 0 h 6"/>
                  <a:gd name="T6" fmla="*/ 15 w 35"/>
                  <a:gd name="T7" fmla="*/ 3 h 6"/>
                  <a:gd name="T8" fmla="*/ 35 w 35"/>
                  <a:gd name="T9" fmla="*/ 6 h 6"/>
                </a:gdLst>
                <a:ahLst/>
                <a:cxnLst>
                  <a:cxn ang="0">
                    <a:pos x="T0" y="T1"/>
                  </a:cxn>
                  <a:cxn ang="0">
                    <a:pos x="T2" y="T3"/>
                  </a:cxn>
                  <a:cxn ang="0">
                    <a:pos x="T4" y="T5"/>
                  </a:cxn>
                  <a:cxn ang="0">
                    <a:pos x="T6" y="T7"/>
                  </a:cxn>
                  <a:cxn ang="0">
                    <a:pos x="T8" y="T9"/>
                  </a:cxn>
                </a:cxnLst>
                <a:rect l="0" t="0" r="r" b="b"/>
                <a:pathLst>
                  <a:path w="35" h="6">
                    <a:moveTo>
                      <a:pt x="35" y="6"/>
                    </a:moveTo>
                    <a:cubicBezTo>
                      <a:pt x="33" y="6"/>
                      <a:pt x="27" y="5"/>
                      <a:pt x="20" y="4"/>
                    </a:cubicBezTo>
                    <a:cubicBezTo>
                      <a:pt x="13" y="3"/>
                      <a:pt x="5" y="1"/>
                      <a:pt x="0" y="0"/>
                    </a:cubicBezTo>
                    <a:cubicBezTo>
                      <a:pt x="2" y="0"/>
                      <a:pt x="8" y="1"/>
                      <a:pt x="15" y="3"/>
                    </a:cubicBezTo>
                    <a:cubicBezTo>
                      <a:pt x="22" y="4"/>
                      <a:pt x="30" y="5"/>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9" name="Freeform 6525">
                <a:extLst>
                  <a:ext uri="{FF2B5EF4-FFF2-40B4-BE49-F238E27FC236}">
                    <a16:creationId xmlns:a16="http://schemas.microsoft.com/office/drawing/2014/main" id="{9CAE5002-55B5-4455-B36F-61B36BD041CE}"/>
                  </a:ext>
                </a:extLst>
              </p:cNvPr>
              <p:cNvSpPr>
                <a:spLocks/>
              </p:cNvSpPr>
              <p:nvPr/>
            </p:nvSpPr>
            <p:spPr bwMode="auto">
              <a:xfrm>
                <a:off x="2354" y="1681"/>
                <a:ext cx="11" cy="2"/>
              </a:xfrm>
              <a:custGeom>
                <a:avLst/>
                <a:gdLst>
                  <a:gd name="T0" fmla="*/ 1 w 20"/>
                  <a:gd name="T1" fmla="*/ 1 h 4"/>
                  <a:gd name="T2" fmla="*/ 12 w 20"/>
                  <a:gd name="T3" fmla="*/ 1 h 4"/>
                  <a:gd name="T4" fmla="*/ 20 w 20"/>
                  <a:gd name="T5" fmla="*/ 4 h 4"/>
                  <a:gd name="T6" fmla="*/ 1 w 20"/>
                  <a:gd name="T7" fmla="*/ 1 h 4"/>
                </a:gdLst>
                <a:ahLst/>
                <a:cxnLst>
                  <a:cxn ang="0">
                    <a:pos x="T0" y="T1"/>
                  </a:cxn>
                  <a:cxn ang="0">
                    <a:pos x="T2" y="T3"/>
                  </a:cxn>
                  <a:cxn ang="0">
                    <a:pos x="T4" y="T5"/>
                  </a:cxn>
                  <a:cxn ang="0">
                    <a:pos x="T6" y="T7"/>
                  </a:cxn>
                </a:cxnLst>
                <a:rect l="0" t="0" r="r" b="b"/>
                <a:pathLst>
                  <a:path w="20" h="4">
                    <a:moveTo>
                      <a:pt x="1" y="1"/>
                    </a:moveTo>
                    <a:cubicBezTo>
                      <a:pt x="0" y="0"/>
                      <a:pt x="13" y="2"/>
                      <a:pt x="12" y="1"/>
                    </a:cubicBezTo>
                    <a:cubicBezTo>
                      <a:pt x="19" y="2"/>
                      <a:pt x="20" y="3"/>
                      <a:pt x="20" y="4"/>
                    </a:cubicBezTo>
                    <a:cubicBezTo>
                      <a:pt x="16" y="3"/>
                      <a:pt x="8"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0" name="Freeform 6526">
                <a:extLst>
                  <a:ext uri="{FF2B5EF4-FFF2-40B4-BE49-F238E27FC236}">
                    <a16:creationId xmlns:a16="http://schemas.microsoft.com/office/drawing/2014/main" id="{46D7E304-27DF-4FF6-980A-EF891468F671}"/>
                  </a:ext>
                </a:extLst>
              </p:cNvPr>
              <p:cNvSpPr>
                <a:spLocks/>
              </p:cNvSpPr>
              <p:nvPr/>
            </p:nvSpPr>
            <p:spPr bwMode="auto">
              <a:xfrm>
                <a:off x="2537" y="1749"/>
                <a:ext cx="13" cy="10"/>
              </a:xfrm>
              <a:custGeom>
                <a:avLst/>
                <a:gdLst>
                  <a:gd name="T0" fmla="*/ 22 w 22"/>
                  <a:gd name="T1" fmla="*/ 17 h 17"/>
                  <a:gd name="T2" fmla="*/ 0 w 22"/>
                  <a:gd name="T3" fmla="*/ 3 h 17"/>
                  <a:gd name="T4" fmla="*/ 22 w 22"/>
                  <a:gd name="T5" fmla="*/ 17 h 17"/>
                </a:gdLst>
                <a:ahLst/>
                <a:cxnLst>
                  <a:cxn ang="0">
                    <a:pos x="T0" y="T1"/>
                  </a:cxn>
                  <a:cxn ang="0">
                    <a:pos x="T2" y="T3"/>
                  </a:cxn>
                  <a:cxn ang="0">
                    <a:pos x="T4" y="T5"/>
                  </a:cxn>
                </a:cxnLst>
                <a:rect l="0" t="0" r="r" b="b"/>
                <a:pathLst>
                  <a:path w="22" h="17">
                    <a:moveTo>
                      <a:pt x="22" y="17"/>
                    </a:moveTo>
                    <a:cubicBezTo>
                      <a:pt x="14" y="13"/>
                      <a:pt x="10" y="8"/>
                      <a:pt x="0" y="3"/>
                    </a:cubicBezTo>
                    <a:cubicBezTo>
                      <a:pt x="0" y="0"/>
                      <a:pt x="10" y="9"/>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1" name="Freeform 6527">
                <a:extLst>
                  <a:ext uri="{FF2B5EF4-FFF2-40B4-BE49-F238E27FC236}">
                    <a16:creationId xmlns:a16="http://schemas.microsoft.com/office/drawing/2014/main" id="{7773A256-9312-48BD-BF0E-3A5BB80F56EB}"/>
                  </a:ext>
                </a:extLst>
              </p:cNvPr>
              <p:cNvSpPr>
                <a:spLocks/>
              </p:cNvSpPr>
              <p:nvPr/>
            </p:nvSpPr>
            <p:spPr bwMode="auto">
              <a:xfrm>
                <a:off x="2442" y="2538"/>
                <a:ext cx="34" cy="18"/>
              </a:xfrm>
              <a:custGeom>
                <a:avLst/>
                <a:gdLst>
                  <a:gd name="T0" fmla="*/ 30 w 61"/>
                  <a:gd name="T1" fmla="*/ 19 h 31"/>
                  <a:gd name="T2" fmla="*/ 11 w 61"/>
                  <a:gd name="T3" fmla="*/ 27 h 31"/>
                  <a:gd name="T4" fmla="*/ 23 w 61"/>
                  <a:gd name="T5" fmla="*/ 21 h 31"/>
                  <a:gd name="T6" fmla="*/ 16 w 61"/>
                  <a:gd name="T7" fmla="*/ 20 h 31"/>
                  <a:gd name="T8" fmla="*/ 38 w 61"/>
                  <a:gd name="T9" fmla="*/ 10 h 31"/>
                  <a:gd name="T10" fmla="*/ 61 w 61"/>
                  <a:gd name="T11" fmla="*/ 0 h 31"/>
                  <a:gd name="T12" fmla="*/ 36 w 61"/>
                  <a:gd name="T13" fmla="*/ 12 h 31"/>
                  <a:gd name="T14" fmla="*/ 30 w 61"/>
                  <a:gd name="T15" fmla="*/ 19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1">
                    <a:moveTo>
                      <a:pt x="30" y="19"/>
                    </a:moveTo>
                    <a:cubicBezTo>
                      <a:pt x="24" y="22"/>
                      <a:pt x="17" y="24"/>
                      <a:pt x="11" y="27"/>
                    </a:cubicBezTo>
                    <a:cubicBezTo>
                      <a:pt x="0" y="31"/>
                      <a:pt x="19" y="23"/>
                      <a:pt x="23" y="21"/>
                    </a:cubicBezTo>
                    <a:cubicBezTo>
                      <a:pt x="14" y="24"/>
                      <a:pt x="29" y="15"/>
                      <a:pt x="16" y="20"/>
                    </a:cubicBezTo>
                    <a:cubicBezTo>
                      <a:pt x="21" y="18"/>
                      <a:pt x="29" y="14"/>
                      <a:pt x="38" y="10"/>
                    </a:cubicBezTo>
                    <a:cubicBezTo>
                      <a:pt x="46" y="6"/>
                      <a:pt x="55" y="2"/>
                      <a:pt x="61" y="0"/>
                    </a:cubicBezTo>
                    <a:cubicBezTo>
                      <a:pt x="57" y="3"/>
                      <a:pt x="44" y="8"/>
                      <a:pt x="36" y="12"/>
                    </a:cubicBezTo>
                    <a:cubicBezTo>
                      <a:pt x="25" y="17"/>
                      <a:pt x="28" y="18"/>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2" name="Freeform 6528">
                <a:extLst>
                  <a:ext uri="{FF2B5EF4-FFF2-40B4-BE49-F238E27FC236}">
                    <a16:creationId xmlns:a16="http://schemas.microsoft.com/office/drawing/2014/main" id="{ADC822E1-7C4D-45FD-80E4-D97B8E8D3C2D}"/>
                  </a:ext>
                </a:extLst>
              </p:cNvPr>
              <p:cNvSpPr>
                <a:spLocks/>
              </p:cNvSpPr>
              <p:nvPr/>
            </p:nvSpPr>
            <p:spPr bwMode="auto">
              <a:xfrm>
                <a:off x="2495" y="2521"/>
                <a:ext cx="16" cy="10"/>
              </a:xfrm>
              <a:custGeom>
                <a:avLst/>
                <a:gdLst>
                  <a:gd name="T0" fmla="*/ 29 w 29"/>
                  <a:gd name="T1" fmla="*/ 0 h 17"/>
                  <a:gd name="T2" fmla="*/ 0 w 29"/>
                  <a:gd name="T3" fmla="*/ 17 h 17"/>
                  <a:gd name="T4" fmla="*/ 12 w 29"/>
                  <a:gd name="T5" fmla="*/ 10 h 17"/>
                  <a:gd name="T6" fmla="*/ 29 w 29"/>
                  <a:gd name="T7" fmla="*/ 0 h 17"/>
                </a:gdLst>
                <a:ahLst/>
                <a:cxnLst>
                  <a:cxn ang="0">
                    <a:pos x="T0" y="T1"/>
                  </a:cxn>
                  <a:cxn ang="0">
                    <a:pos x="T2" y="T3"/>
                  </a:cxn>
                  <a:cxn ang="0">
                    <a:pos x="T4" y="T5"/>
                  </a:cxn>
                  <a:cxn ang="0">
                    <a:pos x="T6" y="T7"/>
                  </a:cxn>
                </a:cxnLst>
                <a:rect l="0" t="0" r="r" b="b"/>
                <a:pathLst>
                  <a:path w="29" h="17">
                    <a:moveTo>
                      <a:pt x="29" y="0"/>
                    </a:moveTo>
                    <a:cubicBezTo>
                      <a:pt x="26" y="3"/>
                      <a:pt x="9" y="12"/>
                      <a:pt x="0" y="17"/>
                    </a:cubicBezTo>
                    <a:cubicBezTo>
                      <a:pt x="1" y="16"/>
                      <a:pt x="6" y="13"/>
                      <a:pt x="12" y="10"/>
                    </a:cubicBezTo>
                    <a:cubicBezTo>
                      <a:pt x="18" y="6"/>
                      <a:pt x="25" y="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3" name="Freeform 6529">
                <a:extLst>
                  <a:ext uri="{FF2B5EF4-FFF2-40B4-BE49-F238E27FC236}">
                    <a16:creationId xmlns:a16="http://schemas.microsoft.com/office/drawing/2014/main" id="{7C946C07-CA7F-47AF-89C4-F2165D08227C}"/>
                  </a:ext>
                </a:extLst>
              </p:cNvPr>
              <p:cNvSpPr>
                <a:spLocks/>
              </p:cNvSpPr>
              <p:nvPr/>
            </p:nvSpPr>
            <p:spPr bwMode="auto">
              <a:xfrm>
                <a:off x="2396" y="2560"/>
                <a:ext cx="28" cy="11"/>
              </a:xfrm>
              <a:custGeom>
                <a:avLst/>
                <a:gdLst>
                  <a:gd name="T0" fmla="*/ 7 w 49"/>
                  <a:gd name="T1" fmla="*/ 17 h 18"/>
                  <a:gd name="T2" fmla="*/ 0 w 49"/>
                  <a:gd name="T3" fmla="*/ 18 h 18"/>
                  <a:gd name="T4" fmla="*/ 14 w 49"/>
                  <a:gd name="T5" fmla="*/ 14 h 18"/>
                  <a:gd name="T6" fmla="*/ 22 w 49"/>
                  <a:gd name="T7" fmla="*/ 10 h 18"/>
                  <a:gd name="T8" fmla="*/ 47 w 49"/>
                  <a:gd name="T9" fmla="*/ 0 h 18"/>
                  <a:gd name="T10" fmla="*/ 49 w 49"/>
                  <a:gd name="T11" fmla="*/ 2 h 18"/>
                  <a:gd name="T12" fmla="*/ 25 w 49"/>
                  <a:gd name="T13" fmla="*/ 10 h 18"/>
                  <a:gd name="T14" fmla="*/ 7 w 49"/>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8">
                    <a:moveTo>
                      <a:pt x="7" y="17"/>
                    </a:moveTo>
                    <a:cubicBezTo>
                      <a:pt x="4" y="18"/>
                      <a:pt x="4" y="17"/>
                      <a:pt x="0" y="18"/>
                    </a:cubicBezTo>
                    <a:cubicBezTo>
                      <a:pt x="2" y="17"/>
                      <a:pt x="8" y="15"/>
                      <a:pt x="14" y="14"/>
                    </a:cubicBezTo>
                    <a:cubicBezTo>
                      <a:pt x="19" y="12"/>
                      <a:pt x="23" y="10"/>
                      <a:pt x="22" y="10"/>
                    </a:cubicBezTo>
                    <a:cubicBezTo>
                      <a:pt x="36" y="6"/>
                      <a:pt x="40" y="3"/>
                      <a:pt x="47" y="0"/>
                    </a:cubicBezTo>
                    <a:cubicBezTo>
                      <a:pt x="49" y="2"/>
                      <a:pt x="49" y="2"/>
                      <a:pt x="49" y="2"/>
                    </a:cubicBezTo>
                    <a:cubicBezTo>
                      <a:pt x="42" y="4"/>
                      <a:pt x="33" y="8"/>
                      <a:pt x="25" y="10"/>
                    </a:cubicBezTo>
                    <a:cubicBezTo>
                      <a:pt x="17" y="13"/>
                      <a:pt x="10" y="15"/>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4" name="Freeform 6530">
                <a:extLst>
                  <a:ext uri="{FF2B5EF4-FFF2-40B4-BE49-F238E27FC236}">
                    <a16:creationId xmlns:a16="http://schemas.microsoft.com/office/drawing/2014/main" id="{97F38FCC-7DB1-413D-AEE0-7DAAA28421FE}"/>
                  </a:ext>
                </a:extLst>
              </p:cNvPr>
              <p:cNvSpPr>
                <a:spLocks/>
              </p:cNvSpPr>
              <p:nvPr/>
            </p:nvSpPr>
            <p:spPr bwMode="auto">
              <a:xfrm>
                <a:off x="2635" y="2399"/>
                <a:ext cx="9" cy="10"/>
              </a:xfrm>
              <a:custGeom>
                <a:avLst/>
                <a:gdLst>
                  <a:gd name="T0" fmla="*/ 15 w 16"/>
                  <a:gd name="T1" fmla="*/ 0 h 17"/>
                  <a:gd name="T2" fmla="*/ 12 w 16"/>
                  <a:gd name="T3" fmla="*/ 2 h 17"/>
                  <a:gd name="T4" fmla="*/ 2 w 16"/>
                  <a:gd name="T5" fmla="*/ 16 h 17"/>
                  <a:gd name="T6" fmla="*/ 6 w 16"/>
                  <a:gd name="T7" fmla="*/ 8 h 17"/>
                  <a:gd name="T8" fmla="*/ 13 w 16"/>
                  <a:gd name="T9" fmla="*/ 0 h 17"/>
                  <a:gd name="T10" fmla="*/ 15 w 16"/>
                  <a:gd name="T11" fmla="*/ 0 h 17"/>
                </a:gdLst>
                <a:ahLst/>
                <a:cxnLst>
                  <a:cxn ang="0">
                    <a:pos x="T0" y="T1"/>
                  </a:cxn>
                  <a:cxn ang="0">
                    <a:pos x="T2" y="T3"/>
                  </a:cxn>
                  <a:cxn ang="0">
                    <a:pos x="T4" y="T5"/>
                  </a:cxn>
                  <a:cxn ang="0">
                    <a:pos x="T6" y="T7"/>
                  </a:cxn>
                  <a:cxn ang="0">
                    <a:pos x="T8" y="T9"/>
                  </a:cxn>
                  <a:cxn ang="0">
                    <a:pos x="T10" y="T11"/>
                  </a:cxn>
                </a:cxnLst>
                <a:rect l="0" t="0" r="r" b="b"/>
                <a:pathLst>
                  <a:path w="16" h="17">
                    <a:moveTo>
                      <a:pt x="15" y="0"/>
                    </a:moveTo>
                    <a:cubicBezTo>
                      <a:pt x="16" y="2"/>
                      <a:pt x="12" y="3"/>
                      <a:pt x="12" y="2"/>
                    </a:cubicBezTo>
                    <a:cubicBezTo>
                      <a:pt x="3" y="13"/>
                      <a:pt x="9" y="8"/>
                      <a:pt x="2" y="16"/>
                    </a:cubicBezTo>
                    <a:cubicBezTo>
                      <a:pt x="0" y="17"/>
                      <a:pt x="7" y="9"/>
                      <a:pt x="6" y="8"/>
                    </a:cubicBezTo>
                    <a:cubicBezTo>
                      <a:pt x="8" y="5"/>
                      <a:pt x="9" y="5"/>
                      <a:pt x="13" y="0"/>
                    </a:cubicBez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5" name="Freeform 6531">
                <a:extLst>
                  <a:ext uri="{FF2B5EF4-FFF2-40B4-BE49-F238E27FC236}">
                    <a16:creationId xmlns:a16="http://schemas.microsoft.com/office/drawing/2014/main" id="{4C052A2A-5139-42D4-9CDD-912674227581}"/>
                  </a:ext>
                </a:extLst>
              </p:cNvPr>
              <p:cNvSpPr>
                <a:spLocks/>
              </p:cNvSpPr>
              <p:nvPr/>
            </p:nvSpPr>
            <p:spPr bwMode="auto">
              <a:xfrm>
                <a:off x="1814" y="2291"/>
                <a:ext cx="13" cy="29"/>
              </a:xfrm>
              <a:custGeom>
                <a:avLst/>
                <a:gdLst>
                  <a:gd name="T0" fmla="*/ 0 w 23"/>
                  <a:gd name="T1" fmla="*/ 0 h 50"/>
                  <a:gd name="T2" fmla="*/ 22 w 23"/>
                  <a:gd name="T3" fmla="*/ 47 h 50"/>
                  <a:gd name="T4" fmla="*/ 11 w 23"/>
                  <a:gd name="T5" fmla="*/ 27 h 50"/>
                  <a:gd name="T6" fmla="*/ 0 w 23"/>
                  <a:gd name="T7" fmla="*/ 0 h 50"/>
                </a:gdLst>
                <a:ahLst/>
                <a:cxnLst>
                  <a:cxn ang="0">
                    <a:pos x="T0" y="T1"/>
                  </a:cxn>
                  <a:cxn ang="0">
                    <a:pos x="T2" y="T3"/>
                  </a:cxn>
                  <a:cxn ang="0">
                    <a:pos x="T4" y="T5"/>
                  </a:cxn>
                  <a:cxn ang="0">
                    <a:pos x="T6" y="T7"/>
                  </a:cxn>
                </a:cxnLst>
                <a:rect l="0" t="0" r="r" b="b"/>
                <a:pathLst>
                  <a:path w="23" h="50">
                    <a:moveTo>
                      <a:pt x="0" y="0"/>
                    </a:moveTo>
                    <a:cubicBezTo>
                      <a:pt x="5" y="13"/>
                      <a:pt x="14" y="31"/>
                      <a:pt x="22" y="47"/>
                    </a:cubicBezTo>
                    <a:cubicBezTo>
                      <a:pt x="23" y="50"/>
                      <a:pt x="17" y="39"/>
                      <a:pt x="11" y="27"/>
                    </a:cubicBezTo>
                    <a:cubicBezTo>
                      <a:pt x="5" y="15"/>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6" name="Freeform 6532">
                <a:extLst>
                  <a:ext uri="{FF2B5EF4-FFF2-40B4-BE49-F238E27FC236}">
                    <a16:creationId xmlns:a16="http://schemas.microsoft.com/office/drawing/2014/main" id="{3B151F89-59B8-4749-895C-DD5647E900C7}"/>
                  </a:ext>
                </a:extLst>
              </p:cNvPr>
              <p:cNvSpPr>
                <a:spLocks/>
              </p:cNvSpPr>
              <p:nvPr/>
            </p:nvSpPr>
            <p:spPr bwMode="auto">
              <a:xfrm>
                <a:off x="2668" y="2337"/>
                <a:ext cx="13" cy="25"/>
              </a:xfrm>
              <a:custGeom>
                <a:avLst/>
                <a:gdLst>
                  <a:gd name="T0" fmla="*/ 9 w 24"/>
                  <a:gd name="T1" fmla="*/ 32 h 44"/>
                  <a:gd name="T2" fmla="*/ 0 w 24"/>
                  <a:gd name="T3" fmla="*/ 44 h 44"/>
                  <a:gd name="T4" fmla="*/ 18 w 24"/>
                  <a:gd name="T5" fmla="*/ 12 h 44"/>
                  <a:gd name="T6" fmla="*/ 13 w 24"/>
                  <a:gd name="T7" fmla="*/ 15 h 44"/>
                  <a:gd name="T8" fmla="*/ 24 w 24"/>
                  <a:gd name="T9" fmla="*/ 0 h 44"/>
                  <a:gd name="T10" fmla="*/ 9 w 24"/>
                  <a:gd name="T11" fmla="*/ 32 h 44"/>
                </a:gdLst>
                <a:ahLst/>
                <a:cxnLst>
                  <a:cxn ang="0">
                    <a:pos x="T0" y="T1"/>
                  </a:cxn>
                  <a:cxn ang="0">
                    <a:pos x="T2" y="T3"/>
                  </a:cxn>
                  <a:cxn ang="0">
                    <a:pos x="T4" y="T5"/>
                  </a:cxn>
                  <a:cxn ang="0">
                    <a:pos x="T6" y="T7"/>
                  </a:cxn>
                  <a:cxn ang="0">
                    <a:pos x="T8" y="T9"/>
                  </a:cxn>
                  <a:cxn ang="0">
                    <a:pos x="T10" y="T11"/>
                  </a:cxn>
                </a:cxnLst>
                <a:rect l="0" t="0" r="r" b="b"/>
                <a:pathLst>
                  <a:path w="24" h="44">
                    <a:moveTo>
                      <a:pt x="9" y="32"/>
                    </a:moveTo>
                    <a:cubicBezTo>
                      <a:pt x="4" y="40"/>
                      <a:pt x="5" y="35"/>
                      <a:pt x="0" y="44"/>
                    </a:cubicBezTo>
                    <a:cubicBezTo>
                      <a:pt x="4" y="34"/>
                      <a:pt x="11" y="22"/>
                      <a:pt x="18" y="12"/>
                    </a:cubicBezTo>
                    <a:cubicBezTo>
                      <a:pt x="17" y="9"/>
                      <a:pt x="14" y="16"/>
                      <a:pt x="13" y="15"/>
                    </a:cubicBezTo>
                    <a:cubicBezTo>
                      <a:pt x="19" y="4"/>
                      <a:pt x="21" y="2"/>
                      <a:pt x="24" y="0"/>
                    </a:cubicBezTo>
                    <a:cubicBezTo>
                      <a:pt x="18" y="13"/>
                      <a:pt x="10" y="27"/>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7" name="Freeform 6533">
                <a:extLst>
                  <a:ext uri="{FF2B5EF4-FFF2-40B4-BE49-F238E27FC236}">
                    <a16:creationId xmlns:a16="http://schemas.microsoft.com/office/drawing/2014/main" id="{0C29E8E4-D02F-4088-AA4B-3386E16B6F86}"/>
                  </a:ext>
                </a:extLst>
              </p:cNvPr>
              <p:cNvSpPr>
                <a:spLocks/>
              </p:cNvSpPr>
              <p:nvPr/>
            </p:nvSpPr>
            <p:spPr bwMode="auto">
              <a:xfrm>
                <a:off x="2293" y="2586"/>
                <a:ext cx="15" cy="2"/>
              </a:xfrm>
              <a:custGeom>
                <a:avLst/>
                <a:gdLst>
                  <a:gd name="T0" fmla="*/ 3 w 26"/>
                  <a:gd name="T1" fmla="*/ 4 h 4"/>
                  <a:gd name="T2" fmla="*/ 11 w 26"/>
                  <a:gd name="T3" fmla="*/ 3 h 4"/>
                  <a:gd name="T4" fmla="*/ 12 w 26"/>
                  <a:gd name="T5" fmla="*/ 1 h 4"/>
                  <a:gd name="T6" fmla="*/ 24 w 26"/>
                  <a:gd name="T7" fmla="*/ 2 h 4"/>
                  <a:gd name="T8" fmla="*/ 3 w 26"/>
                  <a:gd name="T9" fmla="*/ 4 h 4"/>
                </a:gdLst>
                <a:ahLst/>
                <a:cxnLst>
                  <a:cxn ang="0">
                    <a:pos x="T0" y="T1"/>
                  </a:cxn>
                  <a:cxn ang="0">
                    <a:pos x="T2" y="T3"/>
                  </a:cxn>
                  <a:cxn ang="0">
                    <a:pos x="T4" y="T5"/>
                  </a:cxn>
                  <a:cxn ang="0">
                    <a:pos x="T6" y="T7"/>
                  </a:cxn>
                  <a:cxn ang="0">
                    <a:pos x="T8" y="T9"/>
                  </a:cxn>
                </a:cxnLst>
                <a:rect l="0" t="0" r="r" b="b"/>
                <a:pathLst>
                  <a:path w="26" h="4">
                    <a:moveTo>
                      <a:pt x="3" y="4"/>
                    </a:moveTo>
                    <a:cubicBezTo>
                      <a:pt x="0" y="3"/>
                      <a:pt x="6" y="3"/>
                      <a:pt x="11" y="3"/>
                    </a:cubicBezTo>
                    <a:cubicBezTo>
                      <a:pt x="16" y="2"/>
                      <a:pt x="20" y="1"/>
                      <a:pt x="12" y="1"/>
                    </a:cubicBezTo>
                    <a:cubicBezTo>
                      <a:pt x="17" y="1"/>
                      <a:pt x="26" y="0"/>
                      <a:pt x="24" y="2"/>
                    </a:cubicBezTo>
                    <a:cubicBezTo>
                      <a:pt x="20" y="2"/>
                      <a:pt x="1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8" name="Freeform 6534">
                <a:extLst>
                  <a:ext uri="{FF2B5EF4-FFF2-40B4-BE49-F238E27FC236}">
                    <a16:creationId xmlns:a16="http://schemas.microsoft.com/office/drawing/2014/main" id="{31FEA142-8BD9-486A-9734-F7E8FF225DD2}"/>
                  </a:ext>
                </a:extLst>
              </p:cNvPr>
              <p:cNvSpPr>
                <a:spLocks/>
              </p:cNvSpPr>
              <p:nvPr/>
            </p:nvSpPr>
            <p:spPr bwMode="auto">
              <a:xfrm>
                <a:off x="2395" y="2566"/>
                <a:ext cx="11" cy="4"/>
              </a:xfrm>
              <a:custGeom>
                <a:avLst/>
                <a:gdLst>
                  <a:gd name="T0" fmla="*/ 4 w 19"/>
                  <a:gd name="T1" fmla="*/ 7 h 7"/>
                  <a:gd name="T2" fmla="*/ 0 w 19"/>
                  <a:gd name="T3" fmla="*/ 3 h 7"/>
                  <a:gd name="T4" fmla="*/ 10 w 19"/>
                  <a:gd name="T5" fmla="*/ 1 h 7"/>
                  <a:gd name="T6" fmla="*/ 19 w 19"/>
                  <a:gd name="T7" fmla="*/ 1 h 7"/>
                  <a:gd name="T8" fmla="*/ 4 w 19"/>
                  <a:gd name="T9" fmla="*/ 7 h 7"/>
                </a:gdLst>
                <a:ahLst/>
                <a:cxnLst>
                  <a:cxn ang="0">
                    <a:pos x="T0" y="T1"/>
                  </a:cxn>
                  <a:cxn ang="0">
                    <a:pos x="T2" y="T3"/>
                  </a:cxn>
                  <a:cxn ang="0">
                    <a:pos x="T4" y="T5"/>
                  </a:cxn>
                  <a:cxn ang="0">
                    <a:pos x="T6" y="T7"/>
                  </a:cxn>
                  <a:cxn ang="0">
                    <a:pos x="T8" y="T9"/>
                  </a:cxn>
                </a:cxnLst>
                <a:rect l="0" t="0" r="r" b="b"/>
                <a:pathLst>
                  <a:path w="19" h="7">
                    <a:moveTo>
                      <a:pt x="4" y="7"/>
                    </a:moveTo>
                    <a:cubicBezTo>
                      <a:pt x="11" y="3"/>
                      <a:pt x="0" y="5"/>
                      <a:pt x="0" y="3"/>
                    </a:cubicBezTo>
                    <a:cubicBezTo>
                      <a:pt x="7" y="0"/>
                      <a:pt x="9" y="0"/>
                      <a:pt x="10" y="1"/>
                    </a:cubicBezTo>
                    <a:cubicBezTo>
                      <a:pt x="12" y="2"/>
                      <a:pt x="13" y="3"/>
                      <a:pt x="19" y="1"/>
                    </a:cubicBezTo>
                    <a:cubicBezTo>
                      <a:pt x="18" y="2"/>
                      <a:pt x="12"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9" name="Freeform 6535">
                <a:extLst>
                  <a:ext uri="{FF2B5EF4-FFF2-40B4-BE49-F238E27FC236}">
                    <a16:creationId xmlns:a16="http://schemas.microsoft.com/office/drawing/2014/main" id="{E5416EB9-C1F8-4691-B5C2-EA016C9C66A3}"/>
                  </a:ext>
                </a:extLst>
              </p:cNvPr>
              <p:cNvSpPr>
                <a:spLocks/>
              </p:cNvSpPr>
              <p:nvPr/>
            </p:nvSpPr>
            <p:spPr bwMode="auto">
              <a:xfrm>
                <a:off x="2239" y="2588"/>
                <a:ext cx="13" cy="1"/>
              </a:xfrm>
              <a:custGeom>
                <a:avLst/>
                <a:gdLst>
                  <a:gd name="T0" fmla="*/ 21 w 23"/>
                  <a:gd name="T1" fmla="*/ 2 h 2"/>
                  <a:gd name="T2" fmla="*/ 2 w 23"/>
                  <a:gd name="T3" fmla="*/ 0 h 2"/>
                  <a:gd name="T4" fmla="*/ 23 w 23"/>
                  <a:gd name="T5" fmla="*/ 0 h 2"/>
                  <a:gd name="T6" fmla="*/ 21 w 23"/>
                  <a:gd name="T7" fmla="*/ 2 h 2"/>
                </a:gdLst>
                <a:ahLst/>
                <a:cxnLst>
                  <a:cxn ang="0">
                    <a:pos x="T0" y="T1"/>
                  </a:cxn>
                  <a:cxn ang="0">
                    <a:pos x="T2" y="T3"/>
                  </a:cxn>
                  <a:cxn ang="0">
                    <a:pos x="T4" y="T5"/>
                  </a:cxn>
                  <a:cxn ang="0">
                    <a:pos x="T6" y="T7"/>
                  </a:cxn>
                </a:cxnLst>
                <a:rect l="0" t="0" r="r" b="b"/>
                <a:pathLst>
                  <a:path w="23" h="2">
                    <a:moveTo>
                      <a:pt x="21" y="2"/>
                    </a:moveTo>
                    <a:cubicBezTo>
                      <a:pt x="18" y="1"/>
                      <a:pt x="0" y="1"/>
                      <a:pt x="2" y="0"/>
                    </a:cubicBezTo>
                    <a:cubicBezTo>
                      <a:pt x="9" y="0"/>
                      <a:pt x="16" y="0"/>
                      <a:pt x="23" y="0"/>
                    </a:cubicBezTo>
                    <a:cubicBezTo>
                      <a:pt x="22" y="1"/>
                      <a:pt x="20" y="1"/>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0" name="Freeform 6536">
                <a:extLst>
                  <a:ext uri="{FF2B5EF4-FFF2-40B4-BE49-F238E27FC236}">
                    <a16:creationId xmlns:a16="http://schemas.microsoft.com/office/drawing/2014/main" id="{FABA5C5C-0AFC-4BA6-9FF6-FF81ED24B9D9}"/>
                  </a:ext>
                </a:extLst>
              </p:cNvPr>
              <p:cNvSpPr>
                <a:spLocks/>
              </p:cNvSpPr>
              <p:nvPr/>
            </p:nvSpPr>
            <p:spPr bwMode="auto">
              <a:xfrm>
                <a:off x="2202" y="2584"/>
                <a:ext cx="8" cy="2"/>
              </a:xfrm>
              <a:custGeom>
                <a:avLst/>
                <a:gdLst>
                  <a:gd name="T0" fmla="*/ 14 w 15"/>
                  <a:gd name="T1" fmla="*/ 1 h 3"/>
                  <a:gd name="T2" fmla="*/ 15 w 15"/>
                  <a:gd name="T3" fmla="*/ 2 h 3"/>
                  <a:gd name="T4" fmla="*/ 1 w 15"/>
                  <a:gd name="T5" fmla="*/ 1 h 3"/>
                  <a:gd name="T6" fmla="*/ 0 w 15"/>
                  <a:gd name="T7" fmla="*/ 0 h 3"/>
                  <a:gd name="T8" fmla="*/ 14 w 15"/>
                  <a:gd name="T9" fmla="*/ 1 h 3"/>
                </a:gdLst>
                <a:ahLst/>
                <a:cxnLst>
                  <a:cxn ang="0">
                    <a:pos x="T0" y="T1"/>
                  </a:cxn>
                  <a:cxn ang="0">
                    <a:pos x="T2" y="T3"/>
                  </a:cxn>
                  <a:cxn ang="0">
                    <a:pos x="T4" y="T5"/>
                  </a:cxn>
                  <a:cxn ang="0">
                    <a:pos x="T6" y="T7"/>
                  </a:cxn>
                  <a:cxn ang="0">
                    <a:pos x="T8" y="T9"/>
                  </a:cxn>
                </a:cxnLst>
                <a:rect l="0" t="0" r="r" b="b"/>
                <a:pathLst>
                  <a:path w="15" h="3">
                    <a:moveTo>
                      <a:pt x="14" y="1"/>
                    </a:moveTo>
                    <a:cubicBezTo>
                      <a:pt x="15" y="2"/>
                      <a:pt x="8" y="2"/>
                      <a:pt x="15" y="2"/>
                    </a:cubicBezTo>
                    <a:cubicBezTo>
                      <a:pt x="14" y="3"/>
                      <a:pt x="6" y="2"/>
                      <a:pt x="1" y="1"/>
                    </a:cubicBezTo>
                    <a:cubicBezTo>
                      <a:pt x="0" y="0"/>
                      <a:pt x="0" y="0"/>
                      <a:pt x="0" y="0"/>
                    </a:cubicBezTo>
                    <a:cubicBezTo>
                      <a:pt x="6" y="1"/>
                      <a:pt x="7"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1" name="Freeform 6537">
                <a:extLst>
                  <a:ext uri="{FF2B5EF4-FFF2-40B4-BE49-F238E27FC236}">
                    <a16:creationId xmlns:a16="http://schemas.microsoft.com/office/drawing/2014/main" id="{5E61279C-2A00-4918-8D62-45895BA9B633}"/>
                  </a:ext>
                </a:extLst>
              </p:cNvPr>
              <p:cNvSpPr>
                <a:spLocks/>
              </p:cNvSpPr>
              <p:nvPr/>
            </p:nvSpPr>
            <p:spPr bwMode="auto">
              <a:xfrm>
                <a:off x="2592" y="2443"/>
                <a:ext cx="12" cy="12"/>
              </a:xfrm>
              <a:custGeom>
                <a:avLst/>
                <a:gdLst>
                  <a:gd name="T0" fmla="*/ 8 w 20"/>
                  <a:gd name="T1" fmla="*/ 14 h 22"/>
                  <a:gd name="T2" fmla="*/ 9 w 20"/>
                  <a:gd name="T3" fmla="*/ 12 h 22"/>
                  <a:gd name="T4" fmla="*/ 20 w 20"/>
                  <a:gd name="T5" fmla="*/ 2 h 22"/>
                  <a:gd name="T6" fmla="*/ 12 w 20"/>
                  <a:gd name="T7" fmla="*/ 9 h 22"/>
                  <a:gd name="T8" fmla="*/ 8 w 20"/>
                  <a:gd name="T9" fmla="*/ 14 h 22"/>
                </a:gdLst>
                <a:ahLst/>
                <a:cxnLst>
                  <a:cxn ang="0">
                    <a:pos x="T0" y="T1"/>
                  </a:cxn>
                  <a:cxn ang="0">
                    <a:pos x="T2" y="T3"/>
                  </a:cxn>
                  <a:cxn ang="0">
                    <a:pos x="T4" y="T5"/>
                  </a:cxn>
                  <a:cxn ang="0">
                    <a:pos x="T6" y="T7"/>
                  </a:cxn>
                  <a:cxn ang="0">
                    <a:pos x="T8" y="T9"/>
                  </a:cxn>
                </a:cxnLst>
                <a:rect l="0" t="0" r="r" b="b"/>
                <a:pathLst>
                  <a:path w="20" h="22">
                    <a:moveTo>
                      <a:pt x="8" y="14"/>
                    </a:moveTo>
                    <a:cubicBezTo>
                      <a:pt x="0" y="22"/>
                      <a:pt x="4" y="17"/>
                      <a:pt x="9" y="12"/>
                    </a:cubicBezTo>
                    <a:cubicBezTo>
                      <a:pt x="13" y="7"/>
                      <a:pt x="20" y="0"/>
                      <a:pt x="20" y="2"/>
                    </a:cubicBezTo>
                    <a:cubicBezTo>
                      <a:pt x="16" y="6"/>
                      <a:pt x="15" y="6"/>
                      <a:pt x="12" y="9"/>
                    </a:cubicBezTo>
                    <a:cubicBezTo>
                      <a:pt x="10" y="11"/>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2" name="Freeform 6538">
                <a:extLst>
                  <a:ext uri="{FF2B5EF4-FFF2-40B4-BE49-F238E27FC236}">
                    <a16:creationId xmlns:a16="http://schemas.microsoft.com/office/drawing/2014/main" id="{4CF0BD84-0026-4121-B829-115FCE3996CB}"/>
                  </a:ext>
                </a:extLst>
              </p:cNvPr>
              <p:cNvSpPr>
                <a:spLocks/>
              </p:cNvSpPr>
              <p:nvPr/>
            </p:nvSpPr>
            <p:spPr bwMode="auto">
              <a:xfrm>
                <a:off x="2721" y="2219"/>
                <a:ext cx="2" cy="7"/>
              </a:xfrm>
              <a:custGeom>
                <a:avLst/>
                <a:gdLst>
                  <a:gd name="T0" fmla="*/ 4 w 4"/>
                  <a:gd name="T1" fmla="*/ 1 h 13"/>
                  <a:gd name="T2" fmla="*/ 2 w 4"/>
                  <a:gd name="T3" fmla="*/ 11 h 13"/>
                  <a:gd name="T4" fmla="*/ 1 w 4"/>
                  <a:gd name="T5" fmla="*/ 8 h 13"/>
                  <a:gd name="T6" fmla="*/ 2 w 4"/>
                  <a:gd name="T7" fmla="*/ 1 h 13"/>
                  <a:gd name="T8" fmla="*/ 4 w 4"/>
                  <a:gd name="T9" fmla="*/ 1 h 13"/>
                </a:gdLst>
                <a:ahLst/>
                <a:cxnLst>
                  <a:cxn ang="0">
                    <a:pos x="T0" y="T1"/>
                  </a:cxn>
                  <a:cxn ang="0">
                    <a:pos x="T2" y="T3"/>
                  </a:cxn>
                  <a:cxn ang="0">
                    <a:pos x="T4" y="T5"/>
                  </a:cxn>
                  <a:cxn ang="0">
                    <a:pos x="T6" y="T7"/>
                  </a:cxn>
                  <a:cxn ang="0">
                    <a:pos x="T8" y="T9"/>
                  </a:cxn>
                </a:cxnLst>
                <a:rect l="0" t="0" r="r" b="b"/>
                <a:pathLst>
                  <a:path w="4" h="13">
                    <a:moveTo>
                      <a:pt x="4" y="1"/>
                    </a:moveTo>
                    <a:cubicBezTo>
                      <a:pt x="4" y="1"/>
                      <a:pt x="3" y="7"/>
                      <a:pt x="2" y="11"/>
                    </a:cubicBezTo>
                    <a:cubicBezTo>
                      <a:pt x="1" y="11"/>
                      <a:pt x="0" y="13"/>
                      <a:pt x="1" y="8"/>
                    </a:cubicBezTo>
                    <a:cubicBezTo>
                      <a:pt x="2" y="1"/>
                      <a:pt x="2" y="1"/>
                      <a:pt x="2" y="1"/>
                    </a:cubicBezTo>
                    <a:cubicBezTo>
                      <a:pt x="3" y="0"/>
                      <a:pt x="2" y="7"/>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3" name="Freeform 6539">
                <a:extLst>
                  <a:ext uri="{FF2B5EF4-FFF2-40B4-BE49-F238E27FC236}">
                    <a16:creationId xmlns:a16="http://schemas.microsoft.com/office/drawing/2014/main" id="{68E92587-2EFC-44E3-B6EC-2B884BF86AFE}"/>
                  </a:ext>
                </a:extLst>
              </p:cNvPr>
              <p:cNvSpPr>
                <a:spLocks/>
              </p:cNvSpPr>
              <p:nvPr/>
            </p:nvSpPr>
            <p:spPr bwMode="auto">
              <a:xfrm>
                <a:off x="2694" y="2298"/>
                <a:ext cx="4" cy="10"/>
              </a:xfrm>
              <a:custGeom>
                <a:avLst/>
                <a:gdLst>
                  <a:gd name="T0" fmla="*/ 5 w 7"/>
                  <a:gd name="T1" fmla="*/ 9 h 17"/>
                  <a:gd name="T2" fmla="*/ 0 w 7"/>
                  <a:gd name="T3" fmla="*/ 10 h 17"/>
                  <a:gd name="T4" fmla="*/ 7 w 7"/>
                  <a:gd name="T5" fmla="*/ 0 h 17"/>
                  <a:gd name="T6" fmla="*/ 5 w 7"/>
                  <a:gd name="T7" fmla="*/ 9 h 17"/>
                </a:gdLst>
                <a:ahLst/>
                <a:cxnLst>
                  <a:cxn ang="0">
                    <a:pos x="T0" y="T1"/>
                  </a:cxn>
                  <a:cxn ang="0">
                    <a:pos x="T2" y="T3"/>
                  </a:cxn>
                  <a:cxn ang="0">
                    <a:pos x="T4" y="T5"/>
                  </a:cxn>
                  <a:cxn ang="0">
                    <a:pos x="T6" y="T7"/>
                  </a:cxn>
                </a:cxnLst>
                <a:rect l="0" t="0" r="r" b="b"/>
                <a:pathLst>
                  <a:path w="7" h="17">
                    <a:moveTo>
                      <a:pt x="5" y="9"/>
                    </a:moveTo>
                    <a:cubicBezTo>
                      <a:pt x="1" y="17"/>
                      <a:pt x="1" y="11"/>
                      <a:pt x="0" y="10"/>
                    </a:cubicBezTo>
                    <a:cubicBezTo>
                      <a:pt x="5" y="1"/>
                      <a:pt x="3" y="6"/>
                      <a:pt x="7" y="0"/>
                    </a:cubicBezTo>
                    <a:cubicBezTo>
                      <a:pt x="6" y="4"/>
                      <a:pt x="5" y="7"/>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4" name="Freeform 6540">
                <a:extLst>
                  <a:ext uri="{FF2B5EF4-FFF2-40B4-BE49-F238E27FC236}">
                    <a16:creationId xmlns:a16="http://schemas.microsoft.com/office/drawing/2014/main" id="{A75128ED-993C-4DC9-9C2B-A7BEF731E4BF}"/>
                  </a:ext>
                </a:extLst>
              </p:cNvPr>
              <p:cNvSpPr>
                <a:spLocks/>
              </p:cNvSpPr>
              <p:nvPr/>
            </p:nvSpPr>
            <p:spPr bwMode="auto">
              <a:xfrm>
                <a:off x="2482" y="2528"/>
                <a:ext cx="11" cy="6"/>
              </a:xfrm>
              <a:custGeom>
                <a:avLst/>
                <a:gdLst>
                  <a:gd name="T0" fmla="*/ 20 w 20"/>
                  <a:gd name="T1" fmla="*/ 1 h 11"/>
                  <a:gd name="T2" fmla="*/ 0 w 20"/>
                  <a:gd name="T3" fmla="*/ 10 h 11"/>
                  <a:gd name="T4" fmla="*/ 9 w 20"/>
                  <a:gd name="T5" fmla="*/ 5 h 11"/>
                  <a:gd name="T6" fmla="*/ 12 w 20"/>
                  <a:gd name="T7" fmla="*/ 3 h 11"/>
                  <a:gd name="T8" fmla="*/ 20 w 20"/>
                  <a:gd name="T9" fmla="*/ 1 h 11"/>
                </a:gdLst>
                <a:ahLst/>
                <a:cxnLst>
                  <a:cxn ang="0">
                    <a:pos x="T0" y="T1"/>
                  </a:cxn>
                  <a:cxn ang="0">
                    <a:pos x="T2" y="T3"/>
                  </a:cxn>
                  <a:cxn ang="0">
                    <a:pos x="T4" y="T5"/>
                  </a:cxn>
                  <a:cxn ang="0">
                    <a:pos x="T6" y="T7"/>
                  </a:cxn>
                  <a:cxn ang="0">
                    <a:pos x="T8" y="T9"/>
                  </a:cxn>
                </a:cxnLst>
                <a:rect l="0" t="0" r="r" b="b"/>
                <a:pathLst>
                  <a:path w="20" h="11">
                    <a:moveTo>
                      <a:pt x="20" y="1"/>
                    </a:moveTo>
                    <a:cubicBezTo>
                      <a:pt x="12" y="5"/>
                      <a:pt x="1" y="11"/>
                      <a:pt x="0" y="10"/>
                    </a:cubicBezTo>
                    <a:cubicBezTo>
                      <a:pt x="5" y="7"/>
                      <a:pt x="6" y="7"/>
                      <a:pt x="9" y="5"/>
                    </a:cubicBezTo>
                    <a:cubicBezTo>
                      <a:pt x="12" y="4"/>
                      <a:pt x="11" y="4"/>
                      <a:pt x="12" y="3"/>
                    </a:cubicBezTo>
                    <a:cubicBezTo>
                      <a:pt x="17" y="0"/>
                      <a:pt x="19" y="0"/>
                      <a:pt x="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5" name="Freeform 6541">
                <a:extLst>
                  <a:ext uri="{FF2B5EF4-FFF2-40B4-BE49-F238E27FC236}">
                    <a16:creationId xmlns:a16="http://schemas.microsoft.com/office/drawing/2014/main" id="{C2ACAC21-A1F9-42D5-BD35-2E29388FA91E}"/>
                  </a:ext>
                </a:extLst>
              </p:cNvPr>
              <p:cNvSpPr>
                <a:spLocks/>
              </p:cNvSpPr>
              <p:nvPr/>
            </p:nvSpPr>
            <p:spPr bwMode="auto">
              <a:xfrm>
                <a:off x="2446" y="2545"/>
                <a:ext cx="9" cy="6"/>
              </a:xfrm>
              <a:custGeom>
                <a:avLst/>
                <a:gdLst>
                  <a:gd name="T0" fmla="*/ 15 w 16"/>
                  <a:gd name="T1" fmla="*/ 5 h 10"/>
                  <a:gd name="T2" fmla="*/ 0 w 16"/>
                  <a:gd name="T3" fmla="*/ 9 h 10"/>
                  <a:gd name="T4" fmla="*/ 10 w 16"/>
                  <a:gd name="T5" fmla="*/ 5 h 10"/>
                  <a:gd name="T6" fmla="*/ 6 w 16"/>
                  <a:gd name="T7" fmla="*/ 6 h 10"/>
                  <a:gd name="T8" fmla="*/ 15 w 16"/>
                  <a:gd name="T9" fmla="*/ 5 h 10"/>
                </a:gdLst>
                <a:ahLst/>
                <a:cxnLst>
                  <a:cxn ang="0">
                    <a:pos x="T0" y="T1"/>
                  </a:cxn>
                  <a:cxn ang="0">
                    <a:pos x="T2" y="T3"/>
                  </a:cxn>
                  <a:cxn ang="0">
                    <a:pos x="T4" y="T5"/>
                  </a:cxn>
                  <a:cxn ang="0">
                    <a:pos x="T6" y="T7"/>
                  </a:cxn>
                  <a:cxn ang="0">
                    <a:pos x="T8" y="T9"/>
                  </a:cxn>
                </a:cxnLst>
                <a:rect l="0" t="0" r="r" b="b"/>
                <a:pathLst>
                  <a:path w="16" h="10">
                    <a:moveTo>
                      <a:pt x="15" y="5"/>
                    </a:moveTo>
                    <a:cubicBezTo>
                      <a:pt x="10" y="6"/>
                      <a:pt x="1" y="10"/>
                      <a:pt x="0" y="9"/>
                    </a:cubicBezTo>
                    <a:cubicBezTo>
                      <a:pt x="5" y="8"/>
                      <a:pt x="5" y="7"/>
                      <a:pt x="10" y="5"/>
                    </a:cubicBezTo>
                    <a:cubicBezTo>
                      <a:pt x="10" y="4"/>
                      <a:pt x="8" y="5"/>
                      <a:pt x="6" y="6"/>
                    </a:cubicBezTo>
                    <a:cubicBezTo>
                      <a:pt x="16" y="0"/>
                      <a:pt x="9" y="6"/>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6" name="Freeform 6542">
                <a:extLst>
                  <a:ext uri="{FF2B5EF4-FFF2-40B4-BE49-F238E27FC236}">
                    <a16:creationId xmlns:a16="http://schemas.microsoft.com/office/drawing/2014/main" id="{6D922339-178B-444A-9637-EC16D05AAF43}"/>
                  </a:ext>
                </a:extLst>
              </p:cNvPr>
              <p:cNvSpPr>
                <a:spLocks/>
              </p:cNvSpPr>
              <p:nvPr/>
            </p:nvSpPr>
            <p:spPr bwMode="auto">
              <a:xfrm>
                <a:off x="2347" y="2576"/>
                <a:ext cx="12" cy="4"/>
              </a:xfrm>
              <a:custGeom>
                <a:avLst/>
                <a:gdLst>
                  <a:gd name="T0" fmla="*/ 11 w 20"/>
                  <a:gd name="T1" fmla="*/ 4 h 6"/>
                  <a:gd name="T2" fmla="*/ 0 w 20"/>
                  <a:gd name="T3" fmla="*/ 6 h 6"/>
                  <a:gd name="T4" fmla="*/ 4 w 20"/>
                  <a:gd name="T5" fmla="*/ 2 h 6"/>
                  <a:gd name="T6" fmla="*/ 11 w 20"/>
                  <a:gd name="T7" fmla="*/ 4 h 6"/>
                </a:gdLst>
                <a:ahLst/>
                <a:cxnLst>
                  <a:cxn ang="0">
                    <a:pos x="T0" y="T1"/>
                  </a:cxn>
                  <a:cxn ang="0">
                    <a:pos x="T2" y="T3"/>
                  </a:cxn>
                  <a:cxn ang="0">
                    <a:pos x="T4" y="T5"/>
                  </a:cxn>
                  <a:cxn ang="0">
                    <a:pos x="T6" y="T7"/>
                  </a:cxn>
                </a:cxnLst>
                <a:rect l="0" t="0" r="r" b="b"/>
                <a:pathLst>
                  <a:path w="20" h="6">
                    <a:moveTo>
                      <a:pt x="11" y="4"/>
                    </a:moveTo>
                    <a:cubicBezTo>
                      <a:pt x="9" y="6"/>
                      <a:pt x="5" y="6"/>
                      <a:pt x="0" y="6"/>
                    </a:cubicBezTo>
                    <a:cubicBezTo>
                      <a:pt x="6" y="4"/>
                      <a:pt x="3" y="3"/>
                      <a:pt x="4" y="2"/>
                    </a:cubicBezTo>
                    <a:cubicBezTo>
                      <a:pt x="20" y="0"/>
                      <a:pt x="10"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7" name="Freeform 6543">
                <a:extLst>
                  <a:ext uri="{FF2B5EF4-FFF2-40B4-BE49-F238E27FC236}">
                    <a16:creationId xmlns:a16="http://schemas.microsoft.com/office/drawing/2014/main" id="{623471FE-CF13-425C-874E-BEED40A1942C}"/>
                  </a:ext>
                </a:extLst>
              </p:cNvPr>
              <p:cNvSpPr>
                <a:spLocks/>
              </p:cNvSpPr>
              <p:nvPr/>
            </p:nvSpPr>
            <p:spPr bwMode="auto">
              <a:xfrm>
                <a:off x="2239" y="2586"/>
                <a:ext cx="16" cy="2"/>
              </a:xfrm>
              <a:custGeom>
                <a:avLst/>
                <a:gdLst>
                  <a:gd name="T0" fmla="*/ 28 w 28"/>
                  <a:gd name="T1" fmla="*/ 2 h 3"/>
                  <a:gd name="T2" fmla="*/ 0 w 28"/>
                  <a:gd name="T3" fmla="*/ 1 h 3"/>
                  <a:gd name="T4" fmla="*/ 28 w 28"/>
                  <a:gd name="T5" fmla="*/ 2 h 3"/>
                </a:gdLst>
                <a:ahLst/>
                <a:cxnLst>
                  <a:cxn ang="0">
                    <a:pos x="T0" y="T1"/>
                  </a:cxn>
                  <a:cxn ang="0">
                    <a:pos x="T2" y="T3"/>
                  </a:cxn>
                  <a:cxn ang="0">
                    <a:pos x="T4" y="T5"/>
                  </a:cxn>
                </a:cxnLst>
                <a:rect l="0" t="0" r="r" b="b"/>
                <a:pathLst>
                  <a:path w="28" h="3">
                    <a:moveTo>
                      <a:pt x="28" y="2"/>
                    </a:moveTo>
                    <a:cubicBezTo>
                      <a:pt x="24" y="3"/>
                      <a:pt x="7" y="1"/>
                      <a:pt x="0" y="1"/>
                    </a:cubicBezTo>
                    <a:cubicBezTo>
                      <a:pt x="6" y="0"/>
                      <a:pt x="17" y="2"/>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8" name="Freeform 6544">
                <a:extLst>
                  <a:ext uri="{FF2B5EF4-FFF2-40B4-BE49-F238E27FC236}">
                    <a16:creationId xmlns:a16="http://schemas.microsoft.com/office/drawing/2014/main" id="{E62205B1-0152-4213-8D8F-732A875D8138}"/>
                  </a:ext>
                </a:extLst>
              </p:cNvPr>
              <p:cNvSpPr>
                <a:spLocks/>
              </p:cNvSpPr>
              <p:nvPr/>
            </p:nvSpPr>
            <p:spPr bwMode="auto">
              <a:xfrm>
                <a:off x="2594" y="2440"/>
                <a:ext cx="10" cy="12"/>
              </a:xfrm>
              <a:custGeom>
                <a:avLst/>
                <a:gdLst>
                  <a:gd name="T0" fmla="*/ 13 w 19"/>
                  <a:gd name="T1" fmla="*/ 9 h 21"/>
                  <a:gd name="T2" fmla="*/ 0 w 19"/>
                  <a:gd name="T3" fmla="*/ 21 h 21"/>
                  <a:gd name="T4" fmla="*/ 11 w 19"/>
                  <a:gd name="T5" fmla="*/ 8 h 21"/>
                  <a:gd name="T6" fmla="*/ 13 w 19"/>
                  <a:gd name="T7" fmla="*/ 9 h 21"/>
                </a:gdLst>
                <a:ahLst/>
                <a:cxnLst>
                  <a:cxn ang="0">
                    <a:pos x="T0" y="T1"/>
                  </a:cxn>
                  <a:cxn ang="0">
                    <a:pos x="T2" y="T3"/>
                  </a:cxn>
                  <a:cxn ang="0">
                    <a:pos x="T4" y="T5"/>
                  </a:cxn>
                  <a:cxn ang="0">
                    <a:pos x="T6" y="T7"/>
                  </a:cxn>
                </a:cxnLst>
                <a:rect l="0" t="0" r="r" b="b"/>
                <a:pathLst>
                  <a:path w="19" h="21">
                    <a:moveTo>
                      <a:pt x="13" y="9"/>
                    </a:moveTo>
                    <a:cubicBezTo>
                      <a:pt x="6" y="17"/>
                      <a:pt x="7" y="13"/>
                      <a:pt x="0" y="21"/>
                    </a:cubicBezTo>
                    <a:cubicBezTo>
                      <a:pt x="1" y="19"/>
                      <a:pt x="11" y="9"/>
                      <a:pt x="11" y="8"/>
                    </a:cubicBezTo>
                    <a:cubicBezTo>
                      <a:pt x="19" y="0"/>
                      <a:pt x="14" y="7"/>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9" name="Freeform 6545">
                <a:extLst>
                  <a:ext uri="{FF2B5EF4-FFF2-40B4-BE49-F238E27FC236}">
                    <a16:creationId xmlns:a16="http://schemas.microsoft.com/office/drawing/2014/main" id="{7C340602-E818-472D-B842-93BCE98001A8}"/>
                  </a:ext>
                </a:extLst>
              </p:cNvPr>
              <p:cNvSpPr>
                <a:spLocks/>
              </p:cNvSpPr>
              <p:nvPr/>
            </p:nvSpPr>
            <p:spPr bwMode="auto">
              <a:xfrm>
                <a:off x="2510" y="2508"/>
                <a:ext cx="14" cy="9"/>
              </a:xfrm>
              <a:custGeom>
                <a:avLst/>
                <a:gdLst>
                  <a:gd name="T0" fmla="*/ 19 w 24"/>
                  <a:gd name="T1" fmla="*/ 5 h 15"/>
                  <a:gd name="T2" fmla="*/ 0 w 24"/>
                  <a:gd name="T3" fmla="*/ 15 h 15"/>
                  <a:gd name="T4" fmla="*/ 22 w 24"/>
                  <a:gd name="T5" fmla="*/ 0 h 15"/>
                  <a:gd name="T6" fmla="*/ 8 w 24"/>
                  <a:gd name="T7" fmla="*/ 9 h 15"/>
                  <a:gd name="T8" fmla="*/ 19 w 24"/>
                  <a:gd name="T9" fmla="*/ 5 h 15"/>
                </a:gdLst>
                <a:ahLst/>
                <a:cxnLst>
                  <a:cxn ang="0">
                    <a:pos x="T0" y="T1"/>
                  </a:cxn>
                  <a:cxn ang="0">
                    <a:pos x="T2" y="T3"/>
                  </a:cxn>
                  <a:cxn ang="0">
                    <a:pos x="T4" y="T5"/>
                  </a:cxn>
                  <a:cxn ang="0">
                    <a:pos x="T6" y="T7"/>
                  </a:cxn>
                  <a:cxn ang="0">
                    <a:pos x="T8" y="T9"/>
                  </a:cxn>
                </a:cxnLst>
                <a:rect l="0" t="0" r="r" b="b"/>
                <a:pathLst>
                  <a:path w="24" h="15">
                    <a:moveTo>
                      <a:pt x="19" y="5"/>
                    </a:moveTo>
                    <a:cubicBezTo>
                      <a:pt x="10" y="10"/>
                      <a:pt x="9" y="9"/>
                      <a:pt x="0" y="15"/>
                    </a:cubicBezTo>
                    <a:cubicBezTo>
                      <a:pt x="0" y="13"/>
                      <a:pt x="16" y="4"/>
                      <a:pt x="22" y="0"/>
                    </a:cubicBezTo>
                    <a:cubicBezTo>
                      <a:pt x="24" y="0"/>
                      <a:pt x="12" y="6"/>
                      <a:pt x="8" y="9"/>
                    </a:cubicBezTo>
                    <a:cubicBezTo>
                      <a:pt x="9" y="10"/>
                      <a:pt x="20" y="2"/>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0" name="Freeform 6546">
                <a:extLst>
                  <a:ext uri="{FF2B5EF4-FFF2-40B4-BE49-F238E27FC236}">
                    <a16:creationId xmlns:a16="http://schemas.microsoft.com/office/drawing/2014/main" id="{BC5FDFDA-5F0A-49DE-8DE3-069AC52B8289}"/>
                  </a:ext>
                </a:extLst>
              </p:cNvPr>
              <p:cNvSpPr>
                <a:spLocks/>
              </p:cNvSpPr>
              <p:nvPr/>
            </p:nvSpPr>
            <p:spPr bwMode="auto">
              <a:xfrm>
                <a:off x="2599" y="1805"/>
                <a:ext cx="7" cy="8"/>
              </a:xfrm>
              <a:custGeom>
                <a:avLst/>
                <a:gdLst>
                  <a:gd name="T0" fmla="*/ 1 w 12"/>
                  <a:gd name="T1" fmla="*/ 2 h 14"/>
                  <a:gd name="T2" fmla="*/ 12 w 12"/>
                  <a:gd name="T3" fmla="*/ 13 h 14"/>
                  <a:gd name="T4" fmla="*/ 0 w 12"/>
                  <a:gd name="T5" fmla="*/ 3 h 14"/>
                  <a:gd name="T6" fmla="*/ 1 w 12"/>
                  <a:gd name="T7" fmla="*/ 2 h 14"/>
                </a:gdLst>
                <a:ahLst/>
                <a:cxnLst>
                  <a:cxn ang="0">
                    <a:pos x="T0" y="T1"/>
                  </a:cxn>
                  <a:cxn ang="0">
                    <a:pos x="T2" y="T3"/>
                  </a:cxn>
                  <a:cxn ang="0">
                    <a:pos x="T4" y="T5"/>
                  </a:cxn>
                  <a:cxn ang="0">
                    <a:pos x="T6" y="T7"/>
                  </a:cxn>
                </a:cxnLst>
                <a:rect l="0" t="0" r="r" b="b"/>
                <a:pathLst>
                  <a:path w="12" h="14">
                    <a:moveTo>
                      <a:pt x="1" y="2"/>
                    </a:moveTo>
                    <a:cubicBezTo>
                      <a:pt x="0" y="0"/>
                      <a:pt x="9" y="10"/>
                      <a:pt x="12" y="13"/>
                    </a:cubicBezTo>
                    <a:cubicBezTo>
                      <a:pt x="11" y="14"/>
                      <a:pt x="9" y="12"/>
                      <a:pt x="0" y="3"/>
                    </a:cubicBezTo>
                    <a:cubicBezTo>
                      <a:pt x="2" y="5"/>
                      <a:pt x="4" y="5"/>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1" name="Freeform 6547">
                <a:extLst>
                  <a:ext uri="{FF2B5EF4-FFF2-40B4-BE49-F238E27FC236}">
                    <a16:creationId xmlns:a16="http://schemas.microsoft.com/office/drawing/2014/main" id="{FC36DBE9-1A81-4231-917D-23AEB9A30921}"/>
                  </a:ext>
                </a:extLst>
              </p:cNvPr>
              <p:cNvSpPr>
                <a:spLocks/>
              </p:cNvSpPr>
              <p:nvPr/>
            </p:nvSpPr>
            <p:spPr bwMode="auto">
              <a:xfrm>
                <a:off x="2496" y="2519"/>
                <a:ext cx="9" cy="6"/>
              </a:xfrm>
              <a:custGeom>
                <a:avLst/>
                <a:gdLst>
                  <a:gd name="T0" fmla="*/ 17 w 17"/>
                  <a:gd name="T1" fmla="*/ 2 h 11"/>
                  <a:gd name="T2" fmla="*/ 8 w 17"/>
                  <a:gd name="T3" fmla="*/ 7 h 11"/>
                  <a:gd name="T4" fmla="*/ 13 w 17"/>
                  <a:gd name="T5" fmla="*/ 3 h 11"/>
                  <a:gd name="T6" fmla="*/ 3 w 17"/>
                  <a:gd name="T7" fmla="*/ 7 h 11"/>
                  <a:gd name="T8" fmla="*/ 15 w 17"/>
                  <a:gd name="T9" fmla="*/ 0 h 11"/>
                  <a:gd name="T10" fmla="*/ 17 w 17"/>
                  <a:gd name="T11" fmla="*/ 2 h 11"/>
                </a:gdLst>
                <a:ahLst/>
                <a:cxnLst>
                  <a:cxn ang="0">
                    <a:pos x="T0" y="T1"/>
                  </a:cxn>
                  <a:cxn ang="0">
                    <a:pos x="T2" y="T3"/>
                  </a:cxn>
                  <a:cxn ang="0">
                    <a:pos x="T4" y="T5"/>
                  </a:cxn>
                  <a:cxn ang="0">
                    <a:pos x="T6" y="T7"/>
                  </a:cxn>
                  <a:cxn ang="0">
                    <a:pos x="T8" y="T9"/>
                  </a:cxn>
                  <a:cxn ang="0">
                    <a:pos x="T10" y="T11"/>
                  </a:cxn>
                </a:cxnLst>
                <a:rect l="0" t="0" r="r" b="b"/>
                <a:pathLst>
                  <a:path w="17" h="11">
                    <a:moveTo>
                      <a:pt x="17" y="2"/>
                    </a:moveTo>
                    <a:cubicBezTo>
                      <a:pt x="8" y="7"/>
                      <a:pt x="8" y="7"/>
                      <a:pt x="8" y="7"/>
                    </a:cubicBezTo>
                    <a:cubicBezTo>
                      <a:pt x="6" y="7"/>
                      <a:pt x="10" y="5"/>
                      <a:pt x="13" y="3"/>
                    </a:cubicBezTo>
                    <a:cubicBezTo>
                      <a:pt x="13" y="2"/>
                      <a:pt x="0" y="11"/>
                      <a:pt x="3" y="7"/>
                    </a:cubicBezTo>
                    <a:cubicBezTo>
                      <a:pt x="7" y="5"/>
                      <a:pt x="11" y="3"/>
                      <a:pt x="15" y="0"/>
                    </a:cubicBezTo>
                    <a:lnTo>
                      <a:pt x="1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2" name="Freeform 6548">
                <a:extLst>
                  <a:ext uri="{FF2B5EF4-FFF2-40B4-BE49-F238E27FC236}">
                    <a16:creationId xmlns:a16="http://schemas.microsoft.com/office/drawing/2014/main" id="{8F887FBA-E47A-48FF-B6EB-C418B8C063C6}"/>
                  </a:ext>
                </a:extLst>
              </p:cNvPr>
              <p:cNvSpPr>
                <a:spLocks/>
              </p:cNvSpPr>
              <p:nvPr/>
            </p:nvSpPr>
            <p:spPr bwMode="auto">
              <a:xfrm>
                <a:off x="2692" y="2284"/>
                <a:ext cx="10" cy="20"/>
              </a:xfrm>
              <a:custGeom>
                <a:avLst/>
                <a:gdLst>
                  <a:gd name="T0" fmla="*/ 10 w 17"/>
                  <a:gd name="T1" fmla="*/ 22 h 35"/>
                  <a:gd name="T2" fmla="*/ 9 w 17"/>
                  <a:gd name="T3" fmla="*/ 16 h 35"/>
                  <a:gd name="T4" fmla="*/ 0 w 17"/>
                  <a:gd name="T5" fmla="*/ 35 h 35"/>
                  <a:gd name="T6" fmla="*/ 8 w 17"/>
                  <a:gd name="T7" fmla="*/ 15 h 35"/>
                  <a:gd name="T8" fmla="*/ 17 w 17"/>
                  <a:gd name="T9" fmla="*/ 0 h 35"/>
                  <a:gd name="T10" fmla="*/ 10 w 17"/>
                  <a:gd name="T11" fmla="*/ 22 h 35"/>
                </a:gdLst>
                <a:ahLst/>
                <a:cxnLst>
                  <a:cxn ang="0">
                    <a:pos x="T0" y="T1"/>
                  </a:cxn>
                  <a:cxn ang="0">
                    <a:pos x="T2" y="T3"/>
                  </a:cxn>
                  <a:cxn ang="0">
                    <a:pos x="T4" y="T5"/>
                  </a:cxn>
                  <a:cxn ang="0">
                    <a:pos x="T6" y="T7"/>
                  </a:cxn>
                  <a:cxn ang="0">
                    <a:pos x="T8" y="T9"/>
                  </a:cxn>
                  <a:cxn ang="0">
                    <a:pos x="T10" y="T11"/>
                  </a:cxn>
                </a:cxnLst>
                <a:rect l="0" t="0" r="r" b="b"/>
                <a:pathLst>
                  <a:path w="17" h="35">
                    <a:moveTo>
                      <a:pt x="10" y="22"/>
                    </a:moveTo>
                    <a:cubicBezTo>
                      <a:pt x="10" y="18"/>
                      <a:pt x="6" y="26"/>
                      <a:pt x="9" y="16"/>
                    </a:cubicBezTo>
                    <a:cubicBezTo>
                      <a:pt x="6" y="23"/>
                      <a:pt x="3" y="29"/>
                      <a:pt x="0" y="35"/>
                    </a:cubicBezTo>
                    <a:cubicBezTo>
                      <a:pt x="4" y="23"/>
                      <a:pt x="6" y="18"/>
                      <a:pt x="8" y="15"/>
                    </a:cubicBezTo>
                    <a:cubicBezTo>
                      <a:pt x="11" y="12"/>
                      <a:pt x="13" y="9"/>
                      <a:pt x="17" y="0"/>
                    </a:cubicBezTo>
                    <a:cubicBezTo>
                      <a:pt x="17" y="3"/>
                      <a:pt x="14" y="12"/>
                      <a:pt x="1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3" name="Freeform 6549">
                <a:extLst>
                  <a:ext uri="{FF2B5EF4-FFF2-40B4-BE49-F238E27FC236}">
                    <a16:creationId xmlns:a16="http://schemas.microsoft.com/office/drawing/2014/main" id="{76515B60-8271-460E-B2EC-14DA1889EB3F}"/>
                  </a:ext>
                </a:extLst>
              </p:cNvPr>
              <p:cNvSpPr>
                <a:spLocks/>
              </p:cNvSpPr>
              <p:nvPr/>
            </p:nvSpPr>
            <p:spPr bwMode="auto">
              <a:xfrm>
                <a:off x="2638" y="1852"/>
                <a:ext cx="6" cy="8"/>
              </a:xfrm>
              <a:custGeom>
                <a:avLst/>
                <a:gdLst>
                  <a:gd name="T0" fmla="*/ 10 w 10"/>
                  <a:gd name="T1" fmla="*/ 14 h 14"/>
                  <a:gd name="T2" fmla="*/ 1 w 10"/>
                  <a:gd name="T3" fmla="*/ 0 h 14"/>
                  <a:gd name="T4" fmla="*/ 10 w 10"/>
                  <a:gd name="T5" fmla="*/ 14 h 14"/>
                </a:gdLst>
                <a:ahLst/>
                <a:cxnLst>
                  <a:cxn ang="0">
                    <a:pos x="T0" y="T1"/>
                  </a:cxn>
                  <a:cxn ang="0">
                    <a:pos x="T2" y="T3"/>
                  </a:cxn>
                  <a:cxn ang="0">
                    <a:pos x="T4" y="T5"/>
                  </a:cxn>
                </a:cxnLst>
                <a:rect l="0" t="0" r="r" b="b"/>
                <a:pathLst>
                  <a:path w="10" h="14">
                    <a:moveTo>
                      <a:pt x="10" y="14"/>
                    </a:moveTo>
                    <a:cubicBezTo>
                      <a:pt x="8" y="12"/>
                      <a:pt x="0" y="2"/>
                      <a:pt x="1" y="0"/>
                    </a:cubicBezTo>
                    <a:cubicBezTo>
                      <a:pt x="5" y="4"/>
                      <a:pt x="7" y="9"/>
                      <a:pt x="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4" name="Freeform 6550">
                <a:extLst>
                  <a:ext uri="{FF2B5EF4-FFF2-40B4-BE49-F238E27FC236}">
                    <a16:creationId xmlns:a16="http://schemas.microsoft.com/office/drawing/2014/main" id="{CC47E113-941F-44D8-A7B4-D6DDAE91F50F}"/>
                  </a:ext>
                </a:extLst>
              </p:cNvPr>
              <p:cNvSpPr>
                <a:spLocks/>
              </p:cNvSpPr>
              <p:nvPr/>
            </p:nvSpPr>
            <p:spPr bwMode="auto">
              <a:xfrm>
                <a:off x="2412" y="2556"/>
                <a:ext cx="14" cy="5"/>
              </a:xfrm>
              <a:custGeom>
                <a:avLst/>
                <a:gdLst>
                  <a:gd name="T0" fmla="*/ 12 w 25"/>
                  <a:gd name="T1" fmla="*/ 6 h 9"/>
                  <a:gd name="T2" fmla="*/ 9 w 25"/>
                  <a:gd name="T3" fmla="*/ 2 h 9"/>
                  <a:gd name="T4" fmla="*/ 25 w 25"/>
                  <a:gd name="T5" fmla="*/ 0 h 9"/>
                  <a:gd name="T6" fmla="*/ 12 w 25"/>
                  <a:gd name="T7" fmla="*/ 6 h 9"/>
                </a:gdLst>
                <a:ahLst/>
                <a:cxnLst>
                  <a:cxn ang="0">
                    <a:pos x="T0" y="T1"/>
                  </a:cxn>
                  <a:cxn ang="0">
                    <a:pos x="T2" y="T3"/>
                  </a:cxn>
                  <a:cxn ang="0">
                    <a:pos x="T4" y="T5"/>
                  </a:cxn>
                  <a:cxn ang="0">
                    <a:pos x="T6" y="T7"/>
                  </a:cxn>
                </a:cxnLst>
                <a:rect l="0" t="0" r="r" b="b"/>
                <a:pathLst>
                  <a:path w="25" h="9">
                    <a:moveTo>
                      <a:pt x="12" y="6"/>
                    </a:moveTo>
                    <a:cubicBezTo>
                      <a:pt x="0" y="9"/>
                      <a:pt x="14" y="3"/>
                      <a:pt x="9" y="2"/>
                    </a:cubicBezTo>
                    <a:cubicBezTo>
                      <a:pt x="18" y="0"/>
                      <a:pt x="22" y="0"/>
                      <a:pt x="25" y="0"/>
                    </a:cubicBezTo>
                    <a:cubicBezTo>
                      <a:pt x="23" y="1"/>
                      <a:pt x="12" y="5"/>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5" name="Freeform 6551">
                <a:extLst>
                  <a:ext uri="{FF2B5EF4-FFF2-40B4-BE49-F238E27FC236}">
                    <a16:creationId xmlns:a16="http://schemas.microsoft.com/office/drawing/2014/main" id="{84C5C8AF-6F7E-431C-9188-09896AB2E65B}"/>
                  </a:ext>
                </a:extLst>
              </p:cNvPr>
              <p:cNvSpPr>
                <a:spLocks/>
              </p:cNvSpPr>
              <p:nvPr/>
            </p:nvSpPr>
            <p:spPr bwMode="auto">
              <a:xfrm>
                <a:off x="2379" y="2566"/>
                <a:ext cx="14" cy="5"/>
              </a:xfrm>
              <a:custGeom>
                <a:avLst/>
                <a:gdLst>
                  <a:gd name="T0" fmla="*/ 0 w 26"/>
                  <a:gd name="T1" fmla="*/ 8 h 8"/>
                  <a:gd name="T2" fmla="*/ 26 w 26"/>
                  <a:gd name="T3" fmla="*/ 0 h 8"/>
                  <a:gd name="T4" fmla="*/ 0 w 26"/>
                  <a:gd name="T5" fmla="*/ 8 h 8"/>
                </a:gdLst>
                <a:ahLst/>
                <a:cxnLst>
                  <a:cxn ang="0">
                    <a:pos x="T0" y="T1"/>
                  </a:cxn>
                  <a:cxn ang="0">
                    <a:pos x="T2" y="T3"/>
                  </a:cxn>
                  <a:cxn ang="0">
                    <a:pos x="T4" y="T5"/>
                  </a:cxn>
                </a:cxnLst>
                <a:rect l="0" t="0" r="r" b="b"/>
                <a:pathLst>
                  <a:path w="26" h="8">
                    <a:moveTo>
                      <a:pt x="0" y="8"/>
                    </a:moveTo>
                    <a:cubicBezTo>
                      <a:pt x="4" y="5"/>
                      <a:pt x="14" y="3"/>
                      <a:pt x="26" y="0"/>
                    </a:cubicBezTo>
                    <a:cubicBezTo>
                      <a:pt x="18" y="3"/>
                      <a:pt x="11"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6" name="Freeform 6552">
                <a:extLst>
                  <a:ext uri="{FF2B5EF4-FFF2-40B4-BE49-F238E27FC236}">
                    <a16:creationId xmlns:a16="http://schemas.microsoft.com/office/drawing/2014/main" id="{B12D2B29-98F3-4493-9656-A16BC742D63B}"/>
                  </a:ext>
                </a:extLst>
              </p:cNvPr>
              <p:cNvSpPr>
                <a:spLocks/>
              </p:cNvSpPr>
              <p:nvPr/>
            </p:nvSpPr>
            <p:spPr bwMode="auto">
              <a:xfrm>
                <a:off x="2276" y="2582"/>
                <a:ext cx="16" cy="3"/>
              </a:xfrm>
              <a:custGeom>
                <a:avLst/>
                <a:gdLst>
                  <a:gd name="T0" fmla="*/ 14 w 28"/>
                  <a:gd name="T1" fmla="*/ 6 h 6"/>
                  <a:gd name="T2" fmla="*/ 8 w 28"/>
                  <a:gd name="T3" fmla="*/ 2 h 6"/>
                  <a:gd name="T4" fmla="*/ 14 w 28"/>
                  <a:gd name="T5" fmla="*/ 6 h 6"/>
                </a:gdLst>
                <a:ahLst/>
                <a:cxnLst>
                  <a:cxn ang="0">
                    <a:pos x="T0" y="T1"/>
                  </a:cxn>
                  <a:cxn ang="0">
                    <a:pos x="T2" y="T3"/>
                  </a:cxn>
                  <a:cxn ang="0">
                    <a:pos x="T4" y="T5"/>
                  </a:cxn>
                </a:cxnLst>
                <a:rect l="0" t="0" r="r" b="b"/>
                <a:pathLst>
                  <a:path w="28" h="6">
                    <a:moveTo>
                      <a:pt x="14" y="6"/>
                    </a:moveTo>
                    <a:cubicBezTo>
                      <a:pt x="0" y="5"/>
                      <a:pt x="28" y="2"/>
                      <a:pt x="8" y="2"/>
                    </a:cubicBezTo>
                    <a:cubicBezTo>
                      <a:pt x="23" y="0"/>
                      <a:pt x="26" y="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7" name="Freeform 6553">
                <a:extLst>
                  <a:ext uri="{FF2B5EF4-FFF2-40B4-BE49-F238E27FC236}">
                    <a16:creationId xmlns:a16="http://schemas.microsoft.com/office/drawing/2014/main" id="{602A8792-B6C0-4AD5-B369-4E788B2F156E}"/>
                  </a:ext>
                </a:extLst>
              </p:cNvPr>
              <p:cNvSpPr>
                <a:spLocks/>
              </p:cNvSpPr>
              <p:nvPr/>
            </p:nvSpPr>
            <p:spPr bwMode="auto">
              <a:xfrm>
                <a:off x="2652" y="2369"/>
                <a:ext cx="6" cy="9"/>
              </a:xfrm>
              <a:custGeom>
                <a:avLst/>
                <a:gdLst>
                  <a:gd name="T0" fmla="*/ 9 w 11"/>
                  <a:gd name="T1" fmla="*/ 5 h 17"/>
                  <a:gd name="T2" fmla="*/ 0 w 11"/>
                  <a:gd name="T3" fmla="*/ 17 h 17"/>
                  <a:gd name="T4" fmla="*/ 10 w 11"/>
                  <a:gd name="T5" fmla="*/ 0 h 17"/>
                  <a:gd name="T6" fmla="*/ 9 w 11"/>
                  <a:gd name="T7" fmla="*/ 5 h 17"/>
                </a:gdLst>
                <a:ahLst/>
                <a:cxnLst>
                  <a:cxn ang="0">
                    <a:pos x="T0" y="T1"/>
                  </a:cxn>
                  <a:cxn ang="0">
                    <a:pos x="T2" y="T3"/>
                  </a:cxn>
                  <a:cxn ang="0">
                    <a:pos x="T4" y="T5"/>
                  </a:cxn>
                  <a:cxn ang="0">
                    <a:pos x="T6" y="T7"/>
                  </a:cxn>
                </a:cxnLst>
                <a:rect l="0" t="0" r="r" b="b"/>
                <a:pathLst>
                  <a:path w="11" h="17">
                    <a:moveTo>
                      <a:pt x="9" y="5"/>
                    </a:moveTo>
                    <a:cubicBezTo>
                      <a:pt x="6" y="11"/>
                      <a:pt x="6" y="8"/>
                      <a:pt x="0" y="17"/>
                    </a:cubicBezTo>
                    <a:cubicBezTo>
                      <a:pt x="2" y="13"/>
                      <a:pt x="6" y="7"/>
                      <a:pt x="10" y="0"/>
                    </a:cubicBezTo>
                    <a:cubicBezTo>
                      <a:pt x="11" y="1"/>
                      <a:pt x="8" y="6"/>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8" name="Freeform 6554">
                <a:extLst>
                  <a:ext uri="{FF2B5EF4-FFF2-40B4-BE49-F238E27FC236}">
                    <a16:creationId xmlns:a16="http://schemas.microsoft.com/office/drawing/2014/main" id="{B6BE0035-715E-48B2-A826-F97BD8FFB72E}"/>
                  </a:ext>
                </a:extLst>
              </p:cNvPr>
              <p:cNvSpPr>
                <a:spLocks/>
              </p:cNvSpPr>
              <p:nvPr/>
            </p:nvSpPr>
            <p:spPr bwMode="auto">
              <a:xfrm>
                <a:off x="2588" y="2444"/>
                <a:ext cx="10" cy="10"/>
              </a:xfrm>
              <a:custGeom>
                <a:avLst/>
                <a:gdLst>
                  <a:gd name="T0" fmla="*/ 11 w 16"/>
                  <a:gd name="T1" fmla="*/ 7 h 16"/>
                  <a:gd name="T2" fmla="*/ 8 w 16"/>
                  <a:gd name="T3" fmla="*/ 9 h 16"/>
                  <a:gd name="T4" fmla="*/ 0 w 16"/>
                  <a:gd name="T5" fmla="*/ 16 h 16"/>
                  <a:gd name="T6" fmla="*/ 3 w 16"/>
                  <a:gd name="T7" fmla="*/ 11 h 16"/>
                  <a:gd name="T8" fmla="*/ 13 w 16"/>
                  <a:gd name="T9" fmla="*/ 2 h 16"/>
                  <a:gd name="T10" fmla="*/ 11 w 16"/>
                  <a:gd name="T11" fmla="*/ 7 h 16"/>
                </a:gdLst>
                <a:ahLst/>
                <a:cxnLst>
                  <a:cxn ang="0">
                    <a:pos x="T0" y="T1"/>
                  </a:cxn>
                  <a:cxn ang="0">
                    <a:pos x="T2" y="T3"/>
                  </a:cxn>
                  <a:cxn ang="0">
                    <a:pos x="T4" y="T5"/>
                  </a:cxn>
                  <a:cxn ang="0">
                    <a:pos x="T6" y="T7"/>
                  </a:cxn>
                  <a:cxn ang="0">
                    <a:pos x="T8" y="T9"/>
                  </a:cxn>
                  <a:cxn ang="0">
                    <a:pos x="T10" y="T11"/>
                  </a:cxn>
                </a:cxnLst>
                <a:rect l="0" t="0" r="r" b="b"/>
                <a:pathLst>
                  <a:path w="16" h="16">
                    <a:moveTo>
                      <a:pt x="11" y="7"/>
                    </a:moveTo>
                    <a:cubicBezTo>
                      <a:pt x="9" y="9"/>
                      <a:pt x="8" y="9"/>
                      <a:pt x="8" y="9"/>
                    </a:cubicBezTo>
                    <a:cubicBezTo>
                      <a:pt x="7" y="10"/>
                      <a:pt x="3" y="14"/>
                      <a:pt x="0" y="16"/>
                    </a:cubicBezTo>
                    <a:cubicBezTo>
                      <a:pt x="0" y="15"/>
                      <a:pt x="7" y="9"/>
                      <a:pt x="3" y="11"/>
                    </a:cubicBezTo>
                    <a:cubicBezTo>
                      <a:pt x="7" y="6"/>
                      <a:pt x="9" y="5"/>
                      <a:pt x="13" y="2"/>
                    </a:cubicBezTo>
                    <a:cubicBezTo>
                      <a:pt x="16" y="0"/>
                      <a:pt x="7" y="9"/>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9" name="Freeform 6555">
                <a:extLst>
                  <a:ext uri="{FF2B5EF4-FFF2-40B4-BE49-F238E27FC236}">
                    <a16:creationId xmlns:a16="http://schemas.microsoft.com/office/drawing/2014/main" id="{5243E1D3-1B93-472C-BC0A-B2AE3ED47D09}"/>
                  </a:ext>
                </a:extLst>
              </p:cNvPr>
              <p:cNvSpPr>
                <a:spLocks/>
              </p:cNvSpPr>
              <p:nvPr/>
            </p:nvSpPr>
            <p:spPr bwMode="auto">
              <a:xfrm>
                <a:off x="2660" y="2355"/>
                <a:ext cx="5" cy="10"/>
              </a:xfrm>
              <a:custGeom>
                <a:avLst/>
                <a:gdLst>
                  <a:gd name="T0" fmla="*/ 2 w 10"/>
                  <a:gd name="T1" fmla="*/ 19 h 19"/>
                  <a:gd name="T2" fmla="*/ 5 w 10"/>
                  <a:gd name="T3" fmla="*/ 7 h 19"/>
                  <a:gd name="T4" fmla="*/ 2 w 10"/>
                  <a:gd name="T5" fmla="*/ 19 h 19"/>
                </a:gdLst>
                <a:ahLst/>
                <a:cxnLst>
                  <a:cxn ang="0">
                    <a:pos x="T0" y="T1"/>
                  </a:cxn>
                  <a:cxn ang="0">
                    <a:pos x="T2" y="T3"/>
                  </a:cxn>
                  <a:cxn ang="0">
                    <a:pos x="T4" y="T5"/>
                  </a:cxn>
                </a:cxnLst>
                <a:rect l="0" t="0" r="r" b="b"/>
                <a:pathLst>
                  <a:path w="10" h="19">
                    <a:moveTo>
                      <a:pt x="2" y="19"/>
                    </a:moveTo>
                    <a:cubicBezTo>
                      <a:pt x="0" y="18"/>
                      <a:pt x="4" y="10"/>
                      <a:pt x="5" y="7"/>
                    </a:cubicBezTo>
                    <a:cubicBezTo>
                      <a:pt x="10" y="0"/>
                      <a:pt x="7" y="10"/>
                      <a:pt x="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0" name="Freeform 6556">
                <a:extLst>
                  <a:ext uri="{FF2B5EF4-FFF2-40B4-BE49-F238E27FC236}">
                    <a16:creationId xmlns:a16="http://schemas.microsoft.com/office/drawing/2014/main" id="{F9D12647-F839-4AEC-A7EB-378419D938B7}"/>
                  </a:ext>
                </a:extLst>
              </p:cNvPr>
              <p:cNvSpPr>
                <a:spLocks/>
              </p:cNvSpPr>
              <p:nvPr/>
            </p:nvSpPr>
            <p:spPr bwMode="auto">
              <a:xfrm>
                <a:off x="2640" y="2384"/>
                <a:ext cx="8" cy="10"/>
              </a:xfrm>
              <a:custGeom>
                <a:avLst/>
                <a:gdLst>
                  <a:gd name="T0" fmla="*/ 14 w 14"/>
                  <a:gd name="T1" fmla="*/ 1 h 17"/>
                  <a:gd name="T2" fmla="*/ 6 w 14"/>
                  <a:gd name="T3" fmla="*/ 12 h 17"/>
                  <a:gd name="T4" fmla="*/ 0 w 14"/>
                  <a:gd name="T5" fmla="*/ 17 h 17"/>
                  <a:gd name="T6" fmla="*/ 2 w 14"/>
                  <a:gd name="T7" fmla="*/ 12 h 17"/>
                  <a:gd name="T8" fmla="*/ 14 w 14"/>
                  <a:gd name="T9" fmla="*/ 1 h 17"/>
                </a:gdLst>
                <a:ahLst/>
                <a:cxnLst>
                  <a:cxn ang="0">
                    <a:pos x="T0" y="T1"/>
                  </a:cxn>
                  <a:cxn ang="0">
                    <a:pos x="T2" y="T3"/>
                  </a:cxn>
                  <a:cxn ang="0">
                    <a:pos x="T4" y="T5"/>
                  </a:cxn>
                  <a:cxn ang="0">
                    <a:pos x="T6" y="T7"/>
                  </a:cxn>
                  <a:cxn ang="0">
                    <a:pos x="T8" y="T9"/>
                  </a:cxn>
                </a:cxnLst>
                <a:rect l="0" t="0" r="r" b="b"/>
                <a:pathLst>
                  <a:path w="14" h="17">
                    <a:moveTo>
                      <a:pt x="14" y="1"/>
                    </a:moveTo>
                    <a:cubicBezTo>
                      <a:pt x="12" y="5"/>
                      <a:pt x="9" y="8"/>
                      <a:pt x="6" y="12"/>
                    </a:cubicBezTo>
                    <a:cubicBezTo>
                      <a:pt x="9" y="6"/>
                      <a:pt x="5" y="12"/>
                      <a:pt x="0" y="17"/>
                    </a:cubicBezTo>
                    <a:cubicBezTo>
                      <a:pt x="1" y="15"/>
                      <a:pt x="4" y="11"/>
                      <a:pt x="2" y="12"/>
                    </a:cubicBezTo>
                    <a:cubicBezTo>
                      <a:pt x="5" y="10"/>
                      <a:pt x="12"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1" name="Freeform 6557">
                <a:extLst>
                  <a:ext uri="{FF2B5EF4-FFF2-40B4-BE49-F238E27FC236}">
                    <a16:creationId xmlns:a16="http://schemas.microsoft.com/office/drawing/2014/main" id="{49F4A3FE-E19E-4B95-B7FA-687091DE15F7}"/>
                  </a:ext>
                </a:extLst>
              </p:cNvPr>
              <p:cNvSpPr>
                <a:spLocks/>
              </p:cNvSpPr>
              <p:nvPr/>
            </p:nvSpPr>
            <p:spPr bwMode="auto">
              <a:xfrm>
                <a:off x="2570" y="1784"/>
                <a:ext cx="13" cy="11"/>
              </a:xfrm>
              <a:custGeom>
                <a:avLst/>
                <a:gdLst>
                  <a:gd name="T0" fmla="*/ 0 w 22"/>
                  <a:gd name="T1" fmla="*/ 0 h 19"/>
                  <a:gd name="T2" fmla="*/ 22 w 22"/>
                  <a:gd name="T3" fmla="*/ 19 h 19"/>
                  <a:gd name="T4" fmla="*/ 10 w 22"/>
                  <a:gd name="T5" fmla="*/ 10 h 19"/>
                  <a:gd name="T6" fmla="*/ 0 w 22"/>
                  <a:gd name="T7" fmla="*/ 0 h 19"/>
                </a:gdLst>
                <a:ahLst/>
                <a:cxnLst>
                  <a:cxn ang="0">
                    <a:pos x="T0" y="T1"/>
                  </a:cxn>
                  <a:cxn ang="0">
                    <a:pos x="T2" y="T3"/>
                  </a:cxn>
                  <a:cxn ang="0">
                    <a:pos x="T4" y="T5"/>
                  </a:cxn>
                  <a:cxn ang="0">
                    <a:pos x="T6" y="T7"/>
                  </a:cxn>
                </a:cxnLst>
                <a:rect l="0" t="0" r="r" b="b"/>
                <a:pathLst>
                  <a:path w="22" h="19">
                    <a:moveTo>
                      <a:pt x="0" y="0"/>
                    </a:moveTo>
                    <a:cubicBezTo>
                      <a:pt x="7" y="6"/>
                      <a:pt x="15" y="13"/>
                      <a:pt x="22" y="19"/>
                    </a:cubicBezTo>
                    <a:cubicBezTo>
                      <a:pt x="21" y="19"/>
                      <a:pt x="16" y="15"/>
                      <a:pt x="10" y="10"/>
                    </a:cubicBezTo>
                    <a:cubicBezTo>
                      <a:pt x="5" y="6"/>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2" name="Freeform 6558">
                <a:extLst>
                  <a:ext uri="{FF2B5EF4-FFF2-40B4-BE49-F238E27FC236}">
                    <a16:creationId xmlns:a16="http://schemas.microsoft.com/office/drawing/2014/main" id="{E89289D4-6983-49CF-B6BA-B7ED536A8DCF}"/>
                  </a:ext>
                </a:extLst>
              </p:cNvPr>
              <p:cNvSpPr>
                <a:spLocks/>
              </p:cNvSpPr>
              <p:nvPr/>
            </p:nvSpPr>
            <p:spPr bwMode="auto">
              <a:xfrm>
                <a:off x="2649" y="2373"/>
                <a:ext cx="5" cy="7"/>
              </a:xfrm>
              <a:custGeom>
                <a:avLst/>
                <a:gdLst>
                  <a:gd name="T0" fmla="*/ 6 w 8"/>
                  <a:gd name="T1" fmla="*/ 4 h 12"/>
                  <a:gd name="T2" fmla="*/ 0 w 8"/>
                  <a:gd name="T3" fmla="*/ 9 h 12"/>
                  <a:gd name="T4" fmla="*/ 6 w 8"/>
                  <a:gd name="T5" fmla="*/ 1 h 12"/>
                  <a:gd name="T6" fmla="*/ 6 w 8"/>
                  <a:gd name="T7" fmla="*/ 4 h 12"/>
                </a:gdLst>
                <a:ahLst/>
                <a:cxnLst>
                  <a:cxn ang="0">
                    <a:pos x="T0" y="T1"/>
                  </a:cxn>
                  <a:cxn ang="0">
                    <a:pos x="T2" y="T3"/>
                  </a:cxn>
                  <a:cxn ang="0">
                    <a:pos x="T4" y="T5"/>
                  </a:cxn>
                  <a:cxn ang="0">
                    <a:pos x="T6" y="T7"/>
                  </a:cxn>
                </a:cxnLst>
                <a:rect l="0" t="0" r="r" b="b"/>
                <a:pathLst>
                  <a:path w="8" h="12">
                    <a:moveTo>
                      <a:pt x="6" y="4"/>
                    </a:moveTo>
                    <a:cubicBezTo>
                      <a:pt x="1" y="12"/>
                      <a:pt x="2" y="9"/>
                      <a:pt x="0" y="9"/>
                    </a:cubicBezTo>
                    <a:cubicBezTo>
                      <a:pt x="6" y="1"/>
                      <a:pt x="6" y="1"/>
                      <a:pt x="6" y="1"/>
                    </a:cubicBezTo>
                    <a:cubicBezTo>
                      <a:pt x="8" y="0"/>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3" name="Freeform 6559">
                <a:extLst>
                  <a:ext uri="{FF2B5EF4-FFF2-40B4-BE49-F238E27FC236}">
                    <a16:creationId xmlns:a16="http://schemas.microsoft.com/office/drawing/2014/main" id="{32CF9172-2C15-4266-898E-2CB7BB7DD84D}"/>
                  </a:ext>
                </a:extLst>
              </p:cNvPr>
              <p:cNvSpPr>
                <a:spLocks/>
              </p:cNvSpPr>
              <p:nvPr/>
            </p:nvSpPr>
            <p:spPr bwMode="auto">
              <a:xfrm>
                <a:off x="2219" y="2580"/>
                <a:ext cx="10" cy="2"/>
              </a:xfrm>
              <a:custGeom>
                <a:avLst/>
                <a:gdLst>
                  <a:gd name="T0" fmla="*/ 0 w 18"/>
                  <a:gd name="T1" fmla="*/ 2 h 4"/>
                  <a:gd name="T2" fmla="*/ 7 w 18"/>
                  <a:gd name="T3" fmla="*/ 2 h 4"/>
                  <a:gd name="T4" fmla="*/ 6 w 18"/>
                  <a:gd name="T5" fmla="*/ 0 h 4"/>
                  <a:gd name="T6" fmla="*/ 18 w 18"/>
                  <a:gd name="T7" fmla="*/ 3 h 4"/>
                  <a:gd name="T8" fmla="*/ 0 w 18"/>
                  <a:gd name="T9" fmla="*/ 2 h 4"/>
                </a:gdLst>
                <a:ahLst/>
                <a:cxnLst>
                  <a:cxn ang="0">
                    <a:pos x="T0" y="T1"/>
                  </a:cxn>
                  <a:cxn ang="0">
                    <a:pos x="T2" y="T3"/>
                  </a:cxn>
                  <a:cxn ang="0">
                    <a:pos x="T4" y="T5"/>
                  </a:cxn>
                  <a:cxn ang="0">
                    <a:pos x="T6" y="T7"/>
                  </a:cxn>
                  <a:cxn ang="0">
                    <a:pos x="T8" y="T9"/>
                  </a:cxn>
                </a:cxnLst>
                <a:rect l="0" t="0" r="r" b="b"/>
                <a:pathLst>
                  <a:path w="18" h="4">
                    <a:moveTo>
                      <a:pt x="0" y="2"/>
                    </a:moveTo>
                    <a:cubicBezTo>
                      <a:pt x="0" y="1"/>
                      <a:pt x="4" y="2"/>
                      <a:pt x="7" y="2"/>
                    </a:cubicBezTo>
                    <a:cubicBezTo>
                      <a:pt x="3" y="1"/>
                      <a:pt x="5" y="1"/>
                      <a:pt x="6" y="0"/>
                    </a:cubicBezTo>
                    <a:cubicBezTo>
                      <a:pt x="13" y="1"/>
                      <a:pt x="10" y="2"/>
                      <a:pt x="18" y="3"/>
                    </a:cubicBezTo>
                    <a:cubicBezTo>
                      <a:pt x="14" y="4"/>
                      <a:pt x="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4" name="Freeform 6560">
                <a:extLst>
                  <a:ext uri="{FF2B5EF4-FFF2-40B4-BE49-F238E27FC236}">
                    <a16:creationId xmlns:a16="http://schemas.microsoft.com/office/drawing/2014/main" id="{8A0C060B-606B-4B7E-B419-B01D4D9AEE33}"/>
                  </a:ext>
                </a:extLst>
              </p:cNvPr>
              <p:cNvSpPr>
                <a:spLocks/>
              </p:cNvSpPr>
              <p:nvPr/>
            </p:nvSpPr>
            <p:spPr bwMode="auto">
              <a:xfrm>
                <a:off x="2397" y="2558"/>
                <a:ext cx="16" cy="5"/>
              </a:xfrm>
              <a:custGeom>
                <a:avLst/>
                <a:gdLst>
                  <a:gd name="T0" fmla="*/ 27 w 27"/>
                  <a:gd name="T1" fmla="*/ 1 h 9"/>
                  <a:gd name="T2" fmla="*/ 0 w 27"/>
                  <a:gd name="T3" fmla="*/ 9 h 9"/>
                  <a:gd name="T4" fmla="*/ 14 w 27"/>
                  <a:gd name="T5" fmla="*/ 4 h 9"/>
                  <a:gd name="T6" fmla="*/ 27 w 27"/>
                  <a:gd name="T7" fmla="*/ 1 h 9"/>
                </a:gdLst>
                <a:ahLst/>
                <a:cxnLst>
                  <a:cxn ang="0">
                    <a:pos x="T0" y="T1"/>
                  </a:cxn>
                  <a:cxn ang="0">
                    <a:pos x="T2" y="T3"/>
                  </a:cxn>
                  <a:cxn ang="0">
                    <a:pos x="T4" y="T5"/>
                  </a:cxn>
                  <a:cxn ang="0">
                    <a:pos x="T6" y="T7"/>
                  </a:cxn>
                </a:cxnLst>
                <a:rect l="0" t="0" r="r" b="b"/>
                <a:pathLst>
                  <a:path w="27" h="9">
                    <a:moveTo>
                      <a:pt x="27" y="1"/>
                    </a:moveTo>
                    <a:cubicBezTo>
                      <a:pt x="15" y="5"/>
                      <a:pt x="12" y="5"/>
                      <a:pt x="0" y="9"/>
                    </a:cubicBezTo>
                    <a:cubicBezTo>
                      <a:pt x="0" y="9"/>
                      <a:pt x="7" y="6"/>
                      <a:pt x="14" y="4"/>
                    </a:cubicBezTo>
                    <a:cubicBezTo>
                      <a:pt x="21" y="2"/>
                      <a:pt x="27" y="0"/>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5" name="Freeform 6561">
                <a:extLst>
                  <a:ext uri="{FF2B5EF4-FFF2-40B4-BE49-F238E27FC236}">
                    <a16:creationId xmlns:a16="http://schemas.microsoft.com/office/drawing/2014/main" id="{1DDC65EB-00A3-4F55-9A33-883EDB1853D5}"/>
                  </a:ext>
                </a:extLst>
              </p:cNvPr>
              <p:cNvSpPr>
                <a:spLocks/>
              </p:cNvSpPr>
              <p:nvPr/>
            </p:nvSpPr>
            <p:spPr bwMode="auto">
              <a:xfrm>
                <a:off x="2288" y="2580"/>
                <a:ext cx="11" cy="2"/>
              </a:xfrm>
              <a:custGeom>
                <a:avLst/>
                <a:gdLst>
                  <a:gd name="T0" fmla="*/ 19 w 20"/>
                  <a:gd name="T1" fmla="*/ 2 h 4"/>
                  <a:gd name="T2" fmla="*/ 0 w 20"/>
                  <a:gd name="T3" fmla="*/ 1 h 4"/>
                  <a:gd name="T4" fmla="*/ 19 w 20"/>
                  <a:gd name="T5" fmla="*/ 2 h 4"/>
                </a:gdLst>
                <a:ahLst/>
                <a:cxnLst>
                  <a:cxn ang="0">
                    <a:pos x="T0" y="T1"/>
                  </a:cxn>
                  <a:cxn ang="0">
                    <a:pos x="T2" y="T3"/>
                  </a:cxn>
                  <a:cxn ang="0">
                    <a:pos x="T4" y="T5"/>
                  </a:cxn>
                </a:cxnLst>
                <a:rect l="0" t="0" r="r" b="b"/>
                <a:pathLst>
                  <a:path w="20" h="4">
                    <a:moveTo>
                      <a:pt x="19" y="2"/>
                    </a:moveTo>
                    <a:cubicBezTo>
                      <a:pt x="14" y="4"/>
                      <a:pt x="1" y="3"/>
                      <a:pt x="0" y="1"/>
                    </a:cubicBezTo>
                    <a:cubicBezTo>
                      <a:pt x="20" y="0"/>
                      <a:pt x="6" y="3"/>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6" name="Freeform 6562">
                <a:extLst>
                  <a:ext uri="{FF2B5EF4-FFF2-40B4-BE49-F238E27FC236}">
                    <a16:creationId xmlns:a16="http://schemas.microsoft.com/office/drawing/2014/main" id="{799D1577-A28F-44F7-B0A7-A65DE6185344}"/>
                  </a:ext>
                </a:extLst>
              </p:cNvPr>
              <p:cNvSpPr>
                <a:spLocks/>
              </p:cNvSpPr>
              <p:nvPr/>
            </p:nvSpPr>
            <p:spPr bwMode="auto">
              <a:xfrm>
                <a:off x="2399" y="2558"/>
                <a:ext cx="9" cy="4"/>
              </a:xfrm>
              <a:custGeom>
                <a:avLst/>
                <a:gdLst>
                  <a:gd name="T0" fmla="*/ 7 w 16"/>
                  <a:gd name="T1" fmla="*/ 4 h 6"/>
                  <a:gd name="T2" fmla="*/ 15 w 16"/>
                  <a:gd name="T3" fmla="*/ 0 h 6"/>
                  <a:gd name="T4" fmla="*/ 7 w 16"/>
                  <a:gd name="T5" fmla="*/ 4 h 6"/>
                </a:gdLst>
                <a:ahLst/>
                <a:cxnLst>
                  <a:cxn ang="0">
                    <a:pos x="T0" y="T1"/>
                  </a:cxn>
                  <a:cxn ang="0">
                    <a:pos x="T2" y="T3"/>
                  </a:cxn>
                  <a:cxn ang="0">
                    <a:pos x="T4" y="T5"/>
                  </a:cxn>
                </a:cxnLst>
                <a:rect l="0" t="0" r="r" b="b"/>
                <a:pathLst>
                  <a:path w="16" h="6">
                    <a:moveTo>
                      <a:pt x="7" y="4"/>
                    </a:moveTo>
                    <a:cubicBezTo>
                      <a:pt x="0" y="6"/>
                      <a:pt x="6" y="3"/>
                      <a:pt x="15" y="0"/>
                    </a:cubicBezTo>
                    <a:cubicBezTo>
                      <a:pt x="14" y="1"/>
                      <a:pt x="16" y="2"/>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7" name="Freeform 6563">
                <a:extLst>
                  <a:ext uri="{FF2B5EF4-FFF2-40B4-BE49-F238E27FC236}">
                    <a16:creationId xmlns:a16="http://schemas.microsoft.com/office/drawing/2014/main" id="{40A32568-6EA4-45FF-AA9A-6AFE1BFFD994}"/>
                  </a:ext>
                </a:extLst>
              </p:cNvPr>
              <p:cNvSpPr>
                <a:spLocks/>
              </p:cNvSpPr>
              <p:nvPr/>
            </p:nvSpPr>
            <p:spPr bwMode="auto">
              <a:xfrm>
                <a:off x="2490" y="2512"/>
                <a:ext cx="18" cy="9"/>
              </a:xfrm>
              <a:custGeom>
                <a:avLst/>
                <a:gdLst>
                  <a:gd name="T0" fmla="*/ 27 w 31"/>
                  <a:gd name="T1" fmla="*/ 3 h 16"/>
                  <a:gd name="T2" fmla="*/ 22 w 31"/>
                  <a:gd name="T3" fmla="*/ 4 h 16"/>
                  <a:gd name="T4" fmla="*/ 0 w 31"/>
                  <a:gd name="T5" fmla="*/ 16 h 16"/>
                  <a:gd name="T6" fmla="*/ 27 w 31"/>
                  <a:gd name="T7" fmla="*/ 0 h 16"/>
                  <a:gd name="T8" fmla="*/ 27 w 31"/>
                  <a:gd name="T9" fmla="*/ 3 h 16"/>
                </a:gdLst>
                <a:ahLst/>
                <a:cxnLst>
                  <a:cxn ang="0">
                    <a:pos x="T0" y="T1"/>
                  </a:cxn>
                  <a:cxn ang="0">
                    <a:pos x="T2" y="T3"/>
                  </a:cxn>
                  <a:cxn ang="0">
                    <a:pos x="T4" y="T5"/>
                  </a:cxn>
                  <a:cxn ang="0">
                    <a:pos x="T6" y="T7"/>
                  </a:cxn>
                  <a:cxn ang="0">
                    <a:pos x="T8" y="T9"/>
                  </a:cxn>
                </a:cxnLst>
                <a:rect l="0" t="0" r="r" b="b"/>
                <a:pathLst>
                  <a:path w="31" h="16">
                    <a:moveTo>
                      <a:pt x="27" y="3"/>
                    </a:moveTo>
                    <a:cubicBezTo>
                      <a:pt x="17" y="10"/>
                      <a:pt x="20" y="6"/>
                      <a:pt x="22" y="4"/>
                    </a:cubicBezTo>
                    <a:cubicBezTo>
                      <a:pt x="14" y="9"/>
                      <a:pt x="5" y="14"/>
                      <a:pt x="0" y="16"/>
                    </a:cubicBezTo>
                    <a:cubicBezTo>
                      <a:pt x="6" y="11"/>
                      <a:pt x="19" y="6"/>
                      <a:pt x="27" y="0"/>
                    </a:cubicBezTo>
                    <a:cubicBezTo>
                      <a:pt x="20" y="5"/>
                      <a:pt x="31" y="0"/>
                      <a:pt x="2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8" name="Freeform 6564">
                <a:extLst>
                  <a:ext uri="{FF2B5EF4-FFF2-40B4-BE49-F238E27FC236}">
                    <a16:creationId xmlns:a16="http://schemas.microsoft.com/office/drawing/2014/main" id="{E51086CD-A38C-4DF1-8E92-FBCDF2E5AA34}"/>
                  </a:ext>
                </a:extLst>
              </p:cNvPr>
              <p:cNvSpPr>
                <a:spLocks/>
              </p:cNvSpPr>
              <p:nvPr/>
            </p:nvSpPr>
            <p:spPr bwMode="auto">
              <a:xfrm>
                <a:off x="2353" y="2569"/>
                <a:ext cx="11" cy="3"/>
              </a:xfrm>
              <a:custGeom>
                <a:avLst/>
                <a:gdLst>
                  <a:gd name="T0" fmla="*/ 1 w 20"/>
                  <a:gd name="T1" fmla="*/ 5 h 5"/>
                  <a:gd name="T2" fmla="*/ 20 w 20"/>
                  <a:gd name="T3" fmla="*/ 0 h 5"/>
                  <a:gd name="T4" fmla="*/ 1 w 20"/>
                  <a:gd name="T5" fmla="*/ 5 h 5"/>
                </a:gdLst>
                <a:ahLst/>
                <a:cxnLst>
                  <a:cxn ang="0">
                    <a:pos x="T0" y="T1"/>
                  </a:cxn>
                  <a:cxn ang="0">
                    <a:pos x="T2" y="T3"/>
                  </a:cxn>
                  <a:cxn ang="0">
                    <a:pos x="T4" y="T5"/>
                  </a:cxn>
                </a:cxnLst>
                <a:rect l="0" t="0" r="r" b="b"/>
                <a:pathLst>
                  <a:path w="20" h="5">
                    <a:moveTo>
                      <a:pt x="1" y="5"/>
                    </a:moveTo>
                    <a:cubicBezTo>
                      <a:pt x="0" y="4"/>
                      <a:pt x="12" y="2"/>
                      <a:pt x="20" y="0"/>
                    </a:cubicBezTo>
                    <a:cubicBezTo>
                      <a:pt x="20" y="1"/>
                      <a:pt x="9"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9" name="Freeform 6565">
                <a:extLst>
                  <a:ext uri="{FF2B5EF4-FFF2-40B4-BE49-F238E27FC236}">
                    <a16:creationId xmlns:a16="http://schemas.microsoft.com/office/drawing/2014/main" id="{361ABEA0-161F-4847-B7A6-26B3B8704CEA}"/>
                  </a:ext>
                </a:extLst>
              </p:cNvPr>
              <p:cNvSpPr>
                <a:spLocks/>
              </p:cNvSpPr>
              <p:nvPr/>
            </p:nvSpPr>
            <p:spPr bwMode="auto">
              <a:xfrm>
                <a:off x="2636" y="2382"/>
                <a:ext cx="8" cy="11"/>
              </a:xfrm>
              <a:custGeom>
                <a:avLst/>
                <a:gdLst>
                  <a:gd name="T0" fmla="*/ 13 w 13"/>
                  <a:gd name="T1" fmla="*/ 0 h 18"/>
                  <a:gd name="T2" fmla="*/ 2 w 13"/>
                  <a:gd name="T3" fmla="*/ 17 h 18"/>
                  <a:gd name="T4" fmla="*/ 13 w 13"/>
                  <a:gd name="T5" fmla="*/ 0 h 18"/>
                </a:gdLst>
                <a:ahLst/>
                <a:cxnLst>
                  <a:cxn ang="0">
                    <a:pos x="T0" y="T1"/>
                  </a:cxn>
                  <a:cxn ang="0">
                    <a:pos x="T2" y="T3"/>
                  </a:cxn>
                  <a:cxn ang="0">
                    <a:pos x="T4" y="T5"/>
                  </a:cxn>
                </a:cxnLst>
                <a:rect l="0" t="0" r="r" b="b"/>
                <a:pathLst>
                  <a:path w="13" h="18">
                    <a:moveTo>
                      <a:pt x="13" y="0"/>
                    </a:moveTo>
                    <a:cubicBezTo>
                      <a:pt x="9" y="8"/>
                      <a:pt x="3" y="15"/>
                      <a:pt x="2" y="17"/>
                    </a:cubicBezTo>
                    <a:cubicBezTo>
                      <a:pt x="0" y="18"/>
                      <a:pt x="3" y="15"/>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0" name="Freeform 6566">
                <a:extLst>
                  <a:ext uri="{FF2B5EF4-FFF2-40B4-BE49-F238E27FC236}">
                    <a16:creationId xmlns:a16="http://schemas.microsoft.com/office/drawing/2014/main" id="{AE5373DA-8493-444B-91B8-A8F3F165C37D}"/>
                  </a:ext>
                </a:extLst>
              </p:cNvPr>
              <p:cNvSpPr>
                <a:spLocks/>
              </p:cNvSpPr>
              <p:nvPr/>
            </p:nvSpPr>
            <p:spPr bwMode="auto">
              <a:xfrm>
                <a:off x="2306" y="2575"/>
                <a:ext cx="17" cy="3"/>
              </a:xfrm>
              <a:custGeom>
                <a:avLst/>
                <a:gdLst>
                  <a:gd name="T0" fmla="*/ 7 w 30"/>
                  <a:gd name="T1" fmla="*/ 5 h 5"/>
                  <a:gd name="T2" fmla="*/ 30 w 30"/>
                  <a:gd name="T3" fmla="*/ 0 h 5"/>
                  <a:gd name="T4" fmla="*/ 7 w 30"/>
                  <a:gd name="T5" fmla="*/ 5 h 5"/>
                </a:gdLst>
                <a:ahLst/>
                <a:cxnLst>
                  <a:cxn ang="0">
                    <a:pos x="T0" y="T1"/>
                  </a:cxn>
                  <a:cxn ang="0">
                    <a:pos x="T2" y="T3"/>
                  </a:cxn>
                  <a:cxn ang="0">
                    <a:pos x="T4" y="T5"/>
                  </a:cxn>
                </a:cxnLst>
                <a:rect l="0" t="0" r="r" b="b"/>
                <a:pathLst>
                  <a:path w="30" h="5">
                    <a:moveTo>
                      <a:pt x="7" y="5"/>
                    </a:moveTo>
                    <a:cubicBezTo>
                      <a:pt x="0" y="3"/>
                      <a:pt x="20" y="2"/>
                      <a:pt x="30" y="0"/>
                    </a:cubicBezTo>
                    <a:cubicBezTo>
                      <a:pt x="26" y="2"/>
                      <a:pt x="15"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1" name="Freeform 6567">
                <a:extLst>
                  <a:ext uri="{FF2B5EF4-FFF2-40B4-BE49-F238E27FC236}">
                    <a16:creationId xmlns:a16="http://schemas.microsoft.com/office/drawing/2014/main" id="{D29D50DB-C65B-4A27-B8ED-3EE4D629719D}"/>
                  </a:ext>
                </a:extLst>
              </p:cNvPr>
              <p:cNvSpPr>
                <a:spLocks/>
              </p:cNvSpPr>
              <p:nvPr/>
            </p:nvSpPr>
            <p:spPr bwMode="auto">
              <a:xfrm>
                <a:off x="2692" y="2277"/>
                <a:ext cx="6" cy="12"/>
              </a:xfrm>
              <a:custGeom>
                <a:avLst/>
                <a:gdLst>
                  <a:gd name="T0" fmla="*/ 10 w 10"/>
                  <a:gd name="T1" fmla="*/ 0 h 22"/>
                  <a:gd name="T2" fmla="*/ 1 w 10"/>
                  <a:gd name="T3" fmla="*/ 22 h 22"/>
                  <a:gd name="T4" fmla="*/ 6 w 10"/>
                  <a:gd name="T5" fmla="*/ 7 h 22"/>
                  <a:gd name="T6" fmla="*/ 10 w 10"/>
                  <a:gd name="T7" fmla="*/ 0 h 22"/>
                </a:gdLst>
                <a:ahLst/>
                <a:cxnLst>
                  <a:cxn ang="0">
                    <a:pos x="T0" y="T1"/>
                  </a:cxn>
                  <a:cxn ang="0">
                    <a:pos x="T2" y="T3"/>
                  </a:cxn>
                  <a:cxn ang="0">
                    <a:pos x="T4" y="T5"/>
                  </a:cxn>
                  <a:cxn ang="0">
                    <a:pos x="T6" y="T7"/>
                  </a:cxn>
                </a:cxnLst>
                <a:rect l="0" t="0" r="r" b="b"/>
                <a:pathLst>
                  <a:path w="10" h="22">
                    <a:moveTo>
                      <a:pt x="10" y="0"/>
                    </a:moveTo>
                    <a:cubicBezTo>
                      <a:pt x="7" y="7"/>
                      <a:pt x="5" y="12"/>
                      <a:pt x="1" y="22"/>
                    </a:cubicBezTo>
                    <a:cubicBezTo>
                      <a:pt x="0" y="21"/>
                      <a:pt x="7" y="8"/>
                      <a:pt x="6" y="7"/>
                    </a:cubicBezTo>
                    <a:cubicBezTo>
                      <a:pt x="8" y="2"/>
                      <a:pt x="9"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2" name="Freeform 6568">
                <a:extLst>
                  <a:ext uri="{FF2B5EF4-FFF2-40B4-BE49-F238E27FC236}">
                    <a16:creationId xmlns:a16="http://schemas.microsoft.com/office/drawing/2014/main" id="{F1897E5E-1DEA-4044-A5E0-AE03556B7495}"/>
                  </a:ext>
                </a:extLst>
              </p:cNvPr>
              <p:cNvSpPr>
                <a:spLocks/>
              </p:cNvSpPr>
              <p:nvPr/>
            </p:nvSpPr>
            <p:spPr bwMode="auto">
              <a:xfrm>
                <a:off x="2409" y="2546"/>
                <a:ext cx="26" cy="9"/>
              </a:xfrm>
              <a:custGeom>
                <a:avLst/>
                <a:gdLst>
                  <a:gd name="T0" fmla="*/ 0 w 46"/>
                  <a:gd name="T1" fmla="*/ 17 h 17"/>
                  <a:gd name="T2" fmla="*/ 23 w 46"/>
                  <a:gd name="T3" fmla="*/ 8 h 17"/>
                  <a:gd name="T4" fmla="*/ 42 w 46"/>
                  <a:gd name="T5" fmla="*/ 1 h 17"/>
                  <a:gd name="T6" fmla="*/ 28 w 46"/>
                  <a:gd name="T7" fmla="*/ 8 h 17"/>
                  <a:gd name="T8" fmla="*/ 0 w 46"/>
                  <a:gd name="T9" fmla="*/ 17 h 17"/>
                </a:gdLst>
                <a:ahLst/>
                <a:cxnLst>
                  <a:cxn ang="0">
                    <a:pos x="T0" y="T1"/>
                  </a:cxn>
                  <a:cxn ang="0">
                    <a:pos x="T2" y="T3"/>
                  </a:cxn>
                  <a:cxn ang="0">
                    <a:pos x="T4" y="T5"/>
                  </a:cxn>
                  <a:cxn ang="0">
                    <a:pos x="T6" y="T7"/>
                  </a:cxn>
                  <a:cxn ang="0">
                    <a:pos x="T8" y="T9"/>
                  </a:cxn>
                </a:cxnLst>
                <a:rect l="0" t="0" r="r" b="b"/>
                <a:pathLst>
                  <a:path w="46" h="17">
                    <a:moveTo>
                      <a:pt x="0" y="17"/>
                    </a:moveTo>
                    <a:cubicBezTo>
                      <a:pt x="7" y="14"/>
                      <a:pt x="15" y="11"/>
                      <a:pt x="23" y="8"/>
                    </a:cubicBezTo>
                    <a:cubicBezTo>
                      <a:pt x="31" y="6"/>
                      <a:pt x="38" y="3"/>
                      <a:pt x="42" y="1"/>
                    </a:cubicBezTo>
                    <a:cubicBezTo>
                      <a:pt x="46" y="0"/>
                      <a:pt x="38" y="4"/>
                      <a:pt x="28" y="8"/>
                    </a:cubicBezTo>
                    <a:cubicBezTo>
                      <a:pt x="17" y="11"/>
                      <a:pt x="4" y="15"/>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3" name="Freeform 6569">
                <a:extLst>
                  <a:ext uri="{FF2B5EF4-FFF2-40B4-BE49-F238E27FC236}">
                    <a16:creationId xmlns:a16="http://schemas.microsoft.com/office/drawing/2014/main" id="{A2BF754E-08B1-4855-8333-6516994D9AFA}"/>
                  </a:ext>
                </a:extLst>
              </p:cNvPr>
              <p:cNvSpPr>
                <a:spLocks/>
              </p:cNvSpPr>
              <p:nvPr/>
            </p:nvSpPr>
            <p:spPr bwMode="auto">
              <a:xfrm>
                <a:off x="2383" y="2559"/>
                <a:ext cx="8" cy="4"/>
              </a:xfrm>
              <a:custGeom>
                <a:avLst/>
                <a:gdLst>
                  <a:gd name="T0" fmla="*/ 14 w 15"/>
                  <a:gd name="T1" fmla="*/ 3 h 6"/>
                  <a:gd name="T2" fmla="*/ 0 w 15"/>
                  <a:gd name="T3" fmla="*/ 6 h 6"/>
                  <a:gd name="T4" fmla="*/ 2 w 15"/>
                  <a:gd name="T5" fmla="*/ 4 h 6"/>
                  <a:gd name="T6" fmla="*/ 15 w 15"/>
                  <a:gd name="T7" fmla="*/ 0 h 6"/>
                  <a:gd name="T8" fmla="*/ 14 w 15"/>
                  <a:gd name="T9" fmla="*/ 3 h 6"/>
                </a:gdLst>
                <a:ahLst/>
                <a:cxnLst>
                  <a:cxn ang="0">
                    <a:pos x="T0" y="T1"/>
                  </a:cxn>
                  <a:cxn ang="0">
                    <a:pos x="T2" y="T3"/>
                  </a:cxn>
                  <a:cxn ang="0">
                    <a:pos x="T4" y="T5"/>
                  </a:cxn>
                  <a:cxn ang="0">
                    <a:pos x="T6" y="T7"/>
                  </a:cxn>
                  <a:cxn ang="0">
                    <a:pos x="T8" y="T9"/>
                  </a:cxn>
                </a:cxnLst>
                <a:rect l="0" t="0" r="r" b="b"/>
                <a:pathLst>
                  <a:path w="15" h="6">
                    <a:moveTo>
                      <a:pt x="14" y="3"/>
                    </a:moveTo>
                    <a:cubicBezTo>
                      <a:pt x="5" y="6"/>
                      <a:pt x="6" y="4"/>
                      <a:pt x="0" y="6"/>
                    </a:cubicBezTo>
                    <a:cubicBezTo>
                      <a:pt x="1" y="5"/>
                      <a:pt x="8" y="3"/>
                      <a:pt x="2" y="4"/>
                    </a:cubicBezTo>
                    <a:cubicBezTo>
                      <a:pt x="3" y="4"/>
                      <a:pt x="10" y="2"/>
                      <a:pt x="15" y="0"/>
                    </a:cubicBezTo>
                    <a:cubicBezTo>
                      <a:pt x="13" y="1"/>
                      <a:pt x="12"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4" name="Freeform 6570">
                <a:extLst>
                  <a:ext uri="{FF2B5EF4-FFF2-40B4-BE49-F238E27FC236}">
                    <a16:creationId xmlns:a16="http://schemas.microsoft.com/office/drawing/2014/main" id="{488C9B69-2A2F-41AF-9858-B9BE77D10D8C}"/>
                  </a:ext>
                </a:extLst>
              </p:cNvPr>
              <p:cNvSpPr>
                <a:spLocks/>
              </p:cNvSpPr>
              <p:nvPr/>
            </p:nvSpPr>
            <p:spPr bwMode="auto">
              <a:xfrm>
                <a:off x="2395" y="2554"/>
                <a:ext cx="15" cy="5"/>
              </a:xfrm>
              <a:custGeom>
                <a:avLst/>
                <a:gdLst>
                  <a:gd name="T0" fmla="*/ 0 w 26"/>
                  <a:gd name="T1" fmla="*/ 9 h 9"/>
                  <a:gd name="T2" fmla="*/ 22 w 26"/>
                  <a:gd name="T3" fmla="*/ 1 h 9"/>
                  <a:gd name="T4" fmla="*/ 15 w 26"/>
                  <a:gd name="T5" fmla="*/ 4 h 9"/>
                  <a:gd name="T6" fmla="*/ 0 w 26"/>
                  <a:gd name="T7" fmla="*/ 9 h 9"/>
                </a:gdLst>
                <a:ahLst/>
                <a:cxnLst>
                  <a:cxn ang="0">
                    <a:pos x="T0" y="T1"/>
                  </a:cxn>
                  <a:cxn ang="0">
                    <a:pos x="T2" y="T3"/>
                  </a:cxn>
                  <a:cxn ang="0">
                    <a:pos x="T4" y="T5"/>
                  </a:cxn>
                  <a:cxn ang="0">
                    <a:pos x="T6" y="T7"/>
                  </a:cxn>
                </a:cxnLst>
                <a:rect l="0" t="0" r="r" b="b"/>
                <a:pathLst>
                  <a:path w="26" h="9">
                    <a:moveTo>
                      <a:pt x="0" y="9"/>
                    </a:moveTo>
                    <a:cubicBezTo>
                      <a:pt x="0" y="8"/>
                      <a:pt x="16" y="4"/>
                      <a:pt x="22" y="1"/>
                    </a:cubicBezTo>
                    <a:cubicBezTo>
                      <a:pt x="26" y="0"/>
                      <a:pt x="21" y="2"/>
                      <a:pt x="15" y="4"/>
                    </a:cubicBezTo>
                    <a:cubicBezTo>
                      <a:pt x="9" y="6"/>
                      <a:pt x="1"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5" name="Freeform 6571">
                <a:extLst>
                  <a:ext uri="{FF2B5EF4-FFF2-40B4-BE49-F238E27FC236}">
                    <a16:creationId xmlns:a16="http://schemas.microsoft.com/office/drawing/2014/main" id="{A6388F1F-8F92-4EE0-ADE6-A25AFED3BF4C}"/>
                  </a:ext>
                </a:extLst>
              </p:cNvPr>
              <p:cNvSpPr>
                <a:spLocks/>
              </p:cNvSpPr>
              <p:nvPr/>
            </p:nvSpPr>
            <p:spPr bwMode="auto">
              <a:xfrm>
                <a:off x="2610" y="2411"/>
                <a:ext cx="8" cy="7"/>
              </a:xfrm>
              <a:custGeom>
                <a:avLst/>
                <a:gdLst>
                  <a:gd name="T0" fmla="*/ 14 w 14"/>
                  <a:gd name="T1" fmla="*/ 0 h 13"/>
                  <a:gd name="T2" fmla="*/ 0 w 14"/>
                  <a:gd name="T3" fmla="*/ 13 h 13"/>
                  <a:gd name="T4" fmla="*/ 14 w 14"/>
                  <a:gd name="T5" fmla="*/ 0 h 13"/>
                </a:gdLst>
                <a:ahLst/>
                <a:cxnLst>
                  <a:cxn ang="0">
                    <a:pos x="T0" y="T1"/>
                  </a:cxn>
                  <a:cxn ang="0">
                    <a:pos x="T2" y="T3"/>
                  </a:cxn>
                  <a:cxn ang="0">
                    <a:pos x="T4" y="T5"/>
                  </a:cxn>
                </a:cxnLst>
                <a:rect l="0" t="0" r="r" b="b"/>
                <a:pathLst>
                  <a:path w="14" h="13">
                    <a:moveTo>
                      <a:pt x="14" y="0"/>
                    </a:moveTo>
                    <a:cubicBezTo>
                      <a:pt x="6" y="11"/>
                      <a:pt x="3" y="12"/>
                      <a:pt x="0" y="13"/>
                    </a:cubicBezTo>
                    <a:cubicBezTo>
                      <a:pt x="5" y="9"/>
                      <a:pt x="12"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6" name="Freeform 6572">
                <a:extLst>
                  <a:ext uri="{FF2B5EF4-FFF2-40B4-BE49-F238E27FC236}">
                    <a16:creationId xmlns:a16="http://schemas.microsoft.com/office/drawing/2014/main" id="{44A6AF06-F7FB-4EC3-BAB0-043E7FD9AD71}"/>
                  </a:ext>
                </a:extLst>
              </p:cNvPr>
              <p:cNvSpPr>
                <a:spLocks/>
              </p:cNvSpPr>
              <p:nvPr/>
            </p:nvSpPr>
            <p:spPr bwMode="auto">
              <a:xfrm>
                <a:off x="2596" y="2419"/>
                <a:ext cx="14" cy="15"/>
              </a:xfrm>
              <a:custGeom>
                <a:avLst/>
                <a:gdLst>
                  <a:gd name="T0" fmla="*/ 20 w 23"/>
                  <a:gd name="T1" fmla="*/ 6 h 25"/>
                  <a:gd name="T2" fmla="*/ 0 w 23"/>
                  <a:gd name="T3" fmla="*/ 25 h 25"/>
                  <a:gd name="T4" fmla="*/ 23 w 23"/>
                  <a:gd name="T5" fmla="*/ 0 h 25"/>
                  <a:gd name="T6" fmla="*/ 20 w 23"/>
                  <a:gd name="T7" fmla="*/ 6 h 25"/>
                </a:gdLst>
                <a:ahLst/>
                <a:cxnLst>
                  <a:cxn ang="0">
                    <a:pos x="T0" y="T1"/>
                  </a:cxn>
                  <a:cxn ang="0">
                    <a:pos x="T2" y="T3"/>
                  </a:cxn>
                  <a:cxn ang="0">
                    <a:pos x="T4" y="T5"/>
                  </a:cxn>
                  <a:cxn ang="0">
                    <a:pos x="T6" y="T7"/>
                  </a:cxn>
                </a:cxnLst>
                <a:rect l="0" t="0" r="r" b="b"/>
                <a:pathLst>
                  <a:path w="23" h="25">
                    <a:moveTo>
                      <a:pt x="20" y="6"/>
                    </a:moveTo>
                    <a:cubicBezTo>
                      <a:pt x="13" y="14"/>
                      <a:pt x="4" y="23"/>
                      <a:pt x="0" y="25"/>
                    </a:cubicBezTo>
                    <a:cubicBezTo>
                      <a:pt x="10" y="15"/>
                      <a:pt x="13" y="11"/>
                      <a:pt x="23" y="0"/>
                    </a:cubicBezTo>
                    <a:cubicBezTo>
                      <a:pt x="22" y="2"/>
                      <a:pt x="19"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7" name="Freeform 6573">
                <a:extLst>
                  <a:ext uri="{FF2B5EF4-FFF2-40B4-BE49-F238E27FC236}">
                    <a16:creationId xmlns:a16="http://schemas.microsoft.com/office/drawing/2014/main" id="{94945C0F-B659-4AC0-8019-EACE3D6D1702}"/>
                  </a:ext>
                </a:extLst>
              </p:cNvPr>
              <p:cNvSpPr>
                <a:spLocks/>
              </p:cNvSpPr>
              <p:nvPr/>
            </p:nvSpPr>
            <p:spPr bwMode="auto">
              <a:xfrm>
                <a:off x="2581" y="2442"/>
                <a:ext cx="10" cy="8"/>
              </a:xfrm>
              <a:custGeom>
                <a:avLst/>
                <a:gdLst>
                  <a:gd name="T0" fmla="*/ 0 w 17"/>
                  <a:gd name="T1" fmla="*/ 15 h 15"/>
                  <a:gd name="T2" fmla="*/ 13 w 17"/>
                  <a:gd name="T3" fmla="*/ 1 h 15"/>
                  <a:gd name="T4" fmla="*/ 0 w 17"/>
                  <a:gd name="T5" fmla="*/ 15 h 15"/>
                </a:gdLst>
                <a:ahLst/>
                <a:cxnLst>
                  <a:cxn ang="0">
                    <a:pos x="T0" y="T1"/>
                  </a:cxn>
                  <a:cxn ang="0">
                    <a:pos x="T2" y="T3"/>
                  </a:cxn>
                  <a:cxn ang="0">
                    <a:pos x="T4" y="T5"/>
                  </a:cxn>
                </a:cxnLst>
                <a:rect l="0" t="0" r="r" b="b"/>
                <a:pathLst>
                  <a:path w="17" h="15">
                    <a:moveTo>
                      <a:pt x="0" y="15"/>
                    </a:moveTo>
                    <a:cubicBezTo>
                      <a:pt x="2" y="12"/>
                      <a:pt x="7" y="7"/>
                      <a:pt x="13" y="1"/>
                    </a:cubicBezTo>
                    <a:cubicBezTo>
                      <a:pt x="17" y="0"/>
                      <a:pt x="6" y="1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8" name="Freeform 6574">
                <a:extLst>
                  <a:ext uri="{FF2B5EF4-FFF2-40B4-BE49-F238E27FC236}">
                    <a16:creationId xmlns:a16="http://schemas.microsoft.com/office/drawing/2014/main" id="{3B7A29F4-5F33-4B54-9EE0-6413B2DB0B2E}"/>
                  </a:ext>
                </a:extLst>
              </p:cNvPr>
              <p:cNvSpPr>
                <a:spLocks/>
              </p:cNvSpPr>
              <p:nvPr/>
            </p:nvSpPr>
            <p:spPr bwMode="auto">
              <a:xfrm>
                <a:off x="2537" y="2456"/>
                <a:ext cx="37" cy="29"/>
              </a:xfrm>
              <a:custGeom>
                <a:avLst/>
                <a:gdLst>
                  <a:gd name="T0" fmla="*/ 57 w 65"/>
                  <a:gd name="T1" fmla="*/ 8 h 52"/>
                  <a:gd name="T2" fmla="*/ 39 w 65"/>
                  <a:gd name="T3" fmla="*/ 24 h 52"/>
                  <a:gd name="T4" fmla="*/ 38 w 65"/>
                  <a:gd name="T5" fmla="*/ 23 h 52"/>
                  <a:gd name="T6" fmla="*/ 18 w 65"/>
                  <a:gd name="T7" fmla="*/ 40 h 52"/>
                  <a:gd name="T8" fmla="*/ 0 w 65"/>
                  <a:gd name="T9" fmla="*/ 52 h 52"/>
                  <a:gd name="T10" fmla="*/ 34 w 65"/>
                  <a:gd name="T11" fmla="*/ 26 h 52"/>
                  <a:gd name="T12" fmla="*/ 60 w 65"/>
                  <a:gd name="T13" fmla="*/ 3 h 52"/>
                  <a:gd name="T14" fmla="*/ 57 w 65"/>
                  <a:gd name="T15" fmla="*/ 8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52">
                    <a:moveTo>
                      <a:pt x="57" y="8"/>
                    </a:moveTo>
                    <a:cubicBezTo>
                      <a:pt x="51" y="13"/>
                      <a:pt x="49" y="16"/>
                      <a:pt x="39" y="24"/>
                    </a:cubicBezTo>
                    <a:cubicBezTo>
                      <a:pt x="38" y="23"/>
                      <a:pt x="38" y="23"/>
                      <a:pt x="38" y="23"/>
                    </a:cubicBezTo>
                    <a:cubicBezTo>
                      <a:pt x="34" y="27"/>
                      <a:pt x="26" y="34"/>
                      <a:pt x="18" y="40"/>
                    </a:cubicBezTo>
                    <a:cubicBezTo>
                      <a:pt x="11" y="46"/>
                      <a:pt x="3" y="51"/>
                      <a:pt x="0" y="52"/>
                    </a:cubicBezTo>
                    <a:cubicBezTo>
                      <a:pt x="14" y="43"/>
                      <a:pt x="24" y="34"/>
                      <a:pt x="34" y="26"/>
                    </a:cubicBezTo>
                    <a:cubicBezTo>
                      <a:pt x="43" y="18"/>
                      <a:pt x="51" y="10"/>
                      <a:pt x="60" y="3"/>
                    </a:cubicBezTo>
                    <a:cubicBezTo>
                      <a:pt x="65" y="0"/>
                      <a:pt x="54" y="9"/>
                      <a:pt x="5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9" name="Freeform 6575">
                <a:extLst>
                  <a:ext uri="{FF2B5EF4-FFF2-40B4-BE49-F238E27FC236}">
                    <a16:creationId xmlns:a16="http://schemas.microsoft.com/office/drawing/2014/main" id="{DDAAEDA9-B0DC-4AD7-BD85-9A10AC7253FB}"/>
                  </a:ext>
                </a:extLst>
              </p:cNvPr>
              <p:cNvSpPr>
                <a:spLocks/>
              </p:cNvSpPr>
              <p:nvPr/>
            </p:nvSpPr>
            <p:spPr bwMode="auto">
              <a:xfrm>
                <a:off x="2321" y="2567"/>
                <a:ext cx="30" cy="5"/>
              </a:xfrm>
              <a:custGeom>
                <a:avLst/>
                <a:gdLst>
                  <a:gd name="T0" fmla="*/ 0 w 53"/>
                  <a:gd name="T1" fmla="*/ 8 h 9"/>
                  <a:gd name="T2" fmla="*/ 51 w 53"/>
                  <a:gd name="T3" fmla="*/ 0 h 9"/>
                  <a:gd name="T4" fmla="*/ 28 w 53"/>
                  <a:gd name="T5" fmla="*/ 5 h 9"/>
                  <a:gd name="T6" fmla="*/ 0 w 53"/>
                  <a:gd name="T7" fmla="*/ 8 h 9"/>
                </a:gdLst>
                <a:ahLst/>
                <a:cxnLst>
                  <a:cxn ang="0">
                    <a:pos x="T0" y="T1"/>
                  </a:cxn>
                  <a:cxn ang="0">
                    <a:pos x="T2" y="T3"/>
                  </a:cxn>
                  <a:cxn ang="0">
                    <a:pos x="T4" y="T5"/>
                  </a:cxn>
                  <a:cxn ang="0">
                    <a:pos x="T6" y="T7"/>
                  </a:cxn>
                </a:cxnLst>
                <a:rect l="0" t="0" r="r" b="b"/>
                <a:pathLst>
                  <a:path w="53" h="9">
                    <a:moveTo>
                      <a:pt x="0" y="8"/>
                    </a:moveTo>
                    <a:cubicBezTo>
                      <a:pt x="13" y="7"/>
                      <a:pt x="34" y="3"/>
                      <a:pt x="51" y="0"/>
                    </a:cubicBezTo>
                    <a:cubicBezTo>
                      <a:pt x="53" y="0"/>
                      <a:pt x="41" y="3"/>
                      <a:pt x="28" y="5"/>
                    </a:cubicBezTo>
                    <a:cubicBezTo>
                      <a:pt x="15" y="7"/>
                      <a:pt x="1" y="9"/>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0" name="Freeform 6576">
                <a:extLst>
                  <a:ext uri="{FF2B5EF4-FFF2-40B4-BE49-F238E27FC236}">
                    <a16:creationId xmlns:a16="http://schemas.microsoft.com/office/drawing/2014/main" id="{D83AF84A-449A-4BC7-87D1-0D2E0FE1AE89}"/>
                  </a:ext>
                </a:extLst>
              </p:cNvPr>
              <p:cNvSpPr>
                <a:spLocks/>
              </p:cNvSpPr>
              <p:nvPr/>
            </p:nvSpPr>
            <p:spPr bwMode="auto">
              <a:xfrm>
                <a:off x="2243" y="2573"/>
                <a:ext cx="9" cy="2"/>
              </a:xfrm>
              <a:custGeom>
                <a:avLst/>
                <a:gdLst>
                  <a:gd name="T0" fmla="*/ 1 w 15"/>
                  <a:gd name="T1" fmla="*/ 2 h 3"/>
                  <a:gd name="T2" fmla="*/ 0 w 15"/>
                  <a:gd name="T3" fmla="*/ 0 h 3"/>
                  <a:gd name="T4" fmla="*/ 15 w 15"/>
                  <a:gd name="T5" fmla="*/ 2 h 3"/>
                  <a:gd name="T6" fmla="*/ 1 w 15"/>
                  <a:gd name="T7" fmla="*/ 2 h 3"/>
                </a:gdLst>
                <a:ahLst/>
                <a:cxnLst>
                  <a:cxn ang="0">
                    <a:pos x="T0" y="T1"/>
                  </a:cxn>
                  <a:cxn ang="0">
                    <a:pos x="T2" y="T3"/>
                  </a:cxn>
                  <a:cxn ang="0">
                    <a:pos x="T4" y="T5"/>
                  </a:cxn>
                  <a:cxn ang="0">
                    <a:pos x="T6" y="T7"/>
                  </a:cxn>
                </a:cxnLst>
                <a:rect l="0" t="0" r="r" b="b"/>
                <a:pathLst>
                  <a:path w="15" h="3">
                    <a:moveTo>
                      <a:pt x="1" y="2"/>
                    </a:moveTo>
                    <a:cubicBezTo>
                      <a:pt x="0" y="0"/>
                      <a:pt x="0" y="0"/>
                      <a:pt x="0" y="0"/>
                    </a:cubicBezTo>
                    <a:cubicBezTo>
                      <a:pt x="11" y="0"/>
                      <a:pt x="4" y="2"/>
                      <a:pt x="15" y="2"/>
                    </a:cubicBezTo>
                    <a:cubicBezTo>
                      <a:pt x="14" y="3"/>
                      <a:pt x="9"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1" name="Freeform 6577">
                <a:extLst>
                  <a:ext uri="{FF2B5EF4-FFF2-40B4-BE49-F238E27FC236}">
                    <a16:creationId xmlns:a16="http://schemas.microsoft.com/office/drawing/2014/main" id="{1A6A8C41-C8EF-4A96-A060-6C186BDEF4FB}"/>
                  </a:ext>
                </a:extLst>
              </p:cNvPr>
              <p:cNvSpPr>
                <a:spLocks/>
              </p:cNvSpPr>
              <p:nvPr/>
            </p:nvSpPr>
            <p:spPr bwMode="auto">
              <a:xfrm>
                <a:off x="2205" y="2569"/>
                <a:ext cx="23" cy="4"/>
              </a:xfrm>
              <a:custGeom>
                <a:avLst/>
                <a:gdLst>
                  <a:gd name="T0" fmla="*/ 41 w 41"/>
                  <a:gd name="T1" fmla="*/ 7 h 7"/>
                  <a:gd name="T2" fmla="*/ 11 w 41"/>
                  <a:gd name="T3" fmla="*/ 4 h 7"/>
                  <a:gd name="T4" fmla="*/ 37 w 41"/>
                  <a:gd name="T5" fmla="*/ 5 h 7"/>
                  <a:gd name="T6" fmla="*/ 41 w 41"/>
                  <a:gd name="T7" fmla="*/ 7 h 7"/>
                </a:gdLst>
                <a:ahLst/>
                <a:cxnLst>
                  <a:cxn ang="0">
                    <a:pos x="T0" y="T1"/>
                  </a:cxn>
                  <a:cxn ang="0">
                    <a:pos x="T2" y="T3"/>
                  </a:cxn>
                  <a:cxn ang="0">
                    <a:pos x="T4" y="T5"/>
                  </a:cxn>
                  <a:cxn ang="0">
                    <a:pos x="T6" y="T7"/>
                  </a:cxn>
                </a:cxnLst>
                <a:rect l="0" t="0" r="r" b="b"/>
                <a:pathLst>
                  <a:path w="41" h="7">
                    <a:moveTo>
                      <a:pt x="41" y="7"/>
                    </a:moveTo>
                    <a:cubicBezTo>
                      <a:pt x="33" y="7"/>
                      <a:pt x="20" y="3"/>
                      <a:pt x="11" y="4"/>
                    </a:cubicBezTo>
                    <a:cubicBezTo>
                      <a:pt x="0" y="0"/>
                      <a:pt x="23" y="5"/>
                      <a:pt x="37" y="5"/>
                    </a:cubicBezTo>
                    <a:cubicBezTo>
                      <a:pt x="37" y="6"/>
                      <a:pt x="39" y="6"/>
                      <a:pt x="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2" name="Freeform 6578">
                <a:extLst>
                  <a:ext uri="{FF2B5EF4-FFF2-40B4-BE49-F238E27FC236}">
                    <a16:creationId xmlns:a16="http://schemas.microsoft.com/office/drawing/2014/main" id="{4F12E90B-83F3-4003-8993-6A401B1ABCE3}"/>
                  </a:ext>
                </a:extLst>
              </p:cNvPr>
              <p:cNvSpPr>
                <a:spLocks/>
              </p:cNvSpPr>
              <p:nvPr/>
            </p:nvSpPr>
            <p:spPr bwMode="auto">
              <a:xfrm>
                <a:off x="2607" y="2411"/>
                <a:ext cx="7" cy="7"/>
              </a:xfrm>
              <a:custGeom>
                <a:avLst/>
                <a:gdLst>
                  <a:gd name="T0" fmla="*/ 8 w 12"/>
                  <a:gd name="T1" fmla="*/ 7 h 13"/>
                  <a:gd name="T2" fmla="*/ 9 w 12"/>
                  <a:gd name="T3" fmla="*/ 2 h 13"/>
                  <a:gd name="T4" fmla="*/ 8 w 12"/>
                  <a:gd name="T5" fmla="*/ 7 h 13"/>
                </a:gdLst>
                <a:ahLst/>
                <a:cxnLst>
                  <a:cxn ang="0">
                    <a:pos x="T0" y="T1"/>
                  </a:cxn>
                  <a:cxn ang="0">
                    <a:pos x="T2" y="T3"/>
                  </a:cxn>
                  <a:cxn ang="0">
                    <a:pos x="T4" y="T5"/>
                  </a:cxn>
                </a:cxnLst>
                <a:rect l="0" t="0" r="r" b="b"/>
                <a:pathLst>
                  <a:path w="12" h="13">
                    <a:moveTo>
                      <a:pt x="8" y="7"/>
                    </a:moveTo>
                    <a:cubicBezTo>
                      <a:pt x="2" y="13"/>
                      <a:pt x="0" y="12"/>
                      <a:pt x="9" y="2"/>
                    </a:cubicBezTo>
                    <a:cubicBezTo>
                      <a:pt x="12" y="0"/>
                      <a:pt x="6" y="7"/>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3" name="Freeform 6579">
                <a:extLst>
                  <a:ext uri="{FF2B5EF4-FFF2-40B4-BE49-F238E27FC236}">
                    <a16:creationId xmlns:a16="http://schemas.microsoft.com/office/drawing/2014/main" id="{6E96AE8A-A357-484B-A50B-FC8C62EB7208}"/>
                  </a:ext>
                </a:extLst>
              </p:cNvPr>
              <p:cNvSpPr>
                <a:spLocks/>
              </p:cNvSpPr>
              <p:nvPr/>
            </p:nvSpPr>
            <p:spPr bwMode="auto">
              <a:xfrm>
                <a:off x="2581" y="2440"/>
                <a:ext cx="7" cy="7"/>
              </a:xfrm>
              <a:custGeom>
                <a:avLst/>
                <a:gdLst>
                  <a:gd name="T0" fmla="*/ 12 w 12"/>
                  <a:gd name="T1" fmla="*/ 0 h 13"/>
                  <a:gd name="T2" fmla="*/ 1 w 12"/>
                  <a:gd name="T3" fmla="*/ 9 h 13"/>
                  <a:gd name="T4" fmla="*/ 12 w 12"/>
                  <a:gd name="T5" fmla="*/ 0 h 13"/>
                </a:gdLst>
                <a:ahLst/>
                <a:cxnLst>
                  <a:cxn ang="0">
                    <a:pos x="T0" y="T1"/>
                  </a:cxn>
                  <a:cxn ang="0">
                    <a:pos x="T2" y="T3"/>
                  </a:cxn>
                  <a:cxn ang="0">
                    <a:pos x="T4" y="T5"/>
                  </a:cxn>
                </a:cxnLst>
                <a:rect l="0" t="0" r="r" b="b"/>
                <a:pathLst>
                  <a:path w="12" h="13">
                    <a:moveTo>
                      <a:pt x="12" y="0"/>
                    </a:moveTo>
                    <a:cubicBezTo>
                      <a:pt x="12" y="2"/>
                      <a:pt x="0" y="13"/>
                      <a:pt x="1" y="9"/>
                    </a:cubicBezTo>
                    <a:cubicBezTo>
                      <a:pt x="8" y="2"/>
                      <a:pt x="7"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4" name="Freeform 6580">
                <a:extLst>
                  <a:ext uri="{FF2B5EF4-FFF2-40B4-BE49-F238E27FC236}">
                    <a16:creationId xmlns:a16="http://schemas.microsoft.com/office/drawing/2014/main" id="{8AB18B35-3287-4499-8038-D75A41F30AA4}"/>
                  </a:ext>
                </a:extLst>
              </p:cNvPr>
              <p:cNvSpPr>
                <a:spLocks/>
              </p:cNvSpPr>
              <p:nvPr/>
            </p:nvSpPr>
            <p:spPr bwMode="auto">
              <a:xfrm>
                <a:off x="2337" y="2563"/>
                <a:ext cx="22" cy="5"/>
              </a:xfrm>
              <a:custGeom>
                <a:avLst/>
                <a:gdLst>
                  <a:gd name="T0" fmla="*/ 0 w 39"/>
                  <a:gd name="T1" fmla="*/ 9 h 9"/>
                  <a:gd name="T2" fmla="*/ 2 w 39"/>
                  <a:gd name="T3" fmla="*/ 7 h 9"/>
                  <a:gd name="T4" fmla="*/ 39 w 39"/>
                  <a:gd name="T5" fmla="*/ 0 h 9"/>
                  <a:gd name="T6" fmla="*/ 0 w 39"/>
                  <a:gd name="T7" fmla="*/ 9 h 9"/>
                </a:gdLst>
                <a:ahLst/>
                <a:cxnLst>
                  <a:cxn ang="0">
                    <a:pos x="T0" y="T1"/>
                  </a:cxn>
                  <a:cxn ang="0">
                    <a:pos x="T2" y="T3"/>
                  </a:cxn>
                  <a:cxn ang="0">
                    <a:pos x="T4" y="T5"/>
                  </a:cxn>
                  <a:cxn ang="0">
                    <a:pos x="T6" y="T7"/>
                  </a:cxn>
                </a:cxnLst>
                <a:rect l="0" t="0" r="r" b="b"/>
                <a:pathLst>
                  <a:path w="39" h="9">
                    <a:moveTo>
                      <a:pt x="0" y="9"/>
                    </a:moveTo>
                    <a:cubicBezTo>
                      <a:pt x="1" y="9"/>
                      <a:pt x="3" y="8"/>
                      <a:pt x="2" y="7"/>
                    </a:cubicBezTo>
                    <a:cubicBezTo>
                      <a:pt x="17" y="6"/>
                      <a:pt x="23" y="4"/>
                      <a:pt x="39" y="0"/>
                    </a:cubicBezTo>
                    <a:cubicBezTo>
                      <a:pt x="33" y="3"/>
                      <a:pt x="13"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5" name="Freeform 6581">
                <a:extLst>
                  <a:ext uri="{FF2B5EF4-FFF2-40B4-BE49-F238E27FC236}">
                    <a16:creationId xmlns:a16="http://schemas.microsoft.com/office/drawing/2014/main" id="{D290A96B-2ECD-4978-A1AB-68088B247024}"/>
                  </a:ext>
                </a:extLst>
              </p:cNvPr>
              <p:cNvSpPr>
                <a:spLocks/>
              </p:cNvSpPr>
              <p:nvPr/>
            </p:nvSpPr>
            <p:spPr bwMode="auto">
              <a:xfrm>
                <a:off x="2148" y="2558"/>
                <a:ext cx="22" cy="5"/>
              </a:xfrm>
              <a:custGeom>
                <a:avLst/>
                <a:gdLst>
                  <a:gd name="T0" fmla="*/ 24 w 39"/>
                  <a:gd name="T1" fmla="*/ 8 h 9"/>
                  <a:gd name="T2" fmla="*/ 11 w 39"/>
                  <a:gd name="T3" fmla="*/ 5 h 9"/>
                  <a:gd name="T4" fmla="*/ 7 w 39"/>
                  <a:gd name="T5" fmla="*/ 3 h 9"/>
                  <a:gd name="T6" fmla="*/ 20 w 39"/>
                  <a:gd name="T7" fmla="*/ 5 h 9"/>
                  <a:gd name="T8" fmla="*/ 0 w 39"/>
                  <a:gd name="T9" fmla="*/ 0 h 9"/>
                  <a:gd name="T10" fmla="*/ 33 w 39"/>
                  <a:gd name="T11" fmla="*/ 7 h 9"/>
                  <a:gd name="T12" fmla="*/ 27 w 39"/>
                  <a:gd name="T13" fmla="*/ 6 h 9"/>
                  <a:gd name="T14" fmla="*/ 14 w 39"/>
                  <a:gd name="T15" fmla="*/ 5 h 9"/>
                  <a:gd name="T16" fmla="*/ 24 w 39"/>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
                    <a:moveTo>
                      <a:pt x="24" y="8"/>
                    </a:moveTo>
                    <a:cubicBezTo>
                      <a:pt x="23" y="9"/>
                      <a:pt x="16" y="7"/>
                      <a:pt x="11" y="5"/>
                    </a:cubicBezTo>
                    <a:cubicBezTo>
                      <a:pt x="11" y="5"/>
                      <a:pt x="11" y="4"/>
                      <a:pt x="7" y="3"/>
                    </a:cubicBezTo>
                    <a:cubicBezTo>
                      <a:pt x="7" y="2"/>
                      <a:pt x="18" y="5"/>
                      <a:pt x="20" y="5"/>
                    </a:cubicBezTo>
                    <a:cubicBezTo>
                      <a:pt x="19" y="4"/>
                      <a:pt x="6" y="2"/>
                      <a:pt x="0" y="0"/>
                    </a:cubicBezTo>
                    <a:cubicBezTo>
                      <a:pt x="11" y="1"/>
                      <a:pt x="15" y="3"/>
                      <a:pt x="33" y="7"/>
                    </a:cubicBezTo>
                    <a:cubicBezTo>
                      <a:pt x="39" y="9"/>
                      <a:pt x="31" y="7"/>
                      <a:pt x="27" y="6"/>
                    </a:cubicBezTo>
                    <a:cubicBezTo>
                      <a:pt x="22" y="6"/>
                      <a:pt x="23" y="7"/>
                      <a:pt x="14" y="5"/>
                    </a:cubicBezTo>
                    <a:cubicBezTo>
                      <a:pt x="15" y="6"/>
                      <a:pt x="20" y="7"/>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6" name="Freeform 6582">
                <a:extLst>
                  <a:ext uri="{FF2B5EF4-FFF2-40B4-BE49-F238E27FC236}">
                    <a16:creationId xmlns:a16="http://schemas.microsoft.com/office/drawing/2014/main" id="{FF1F07BD-A03A-4EE2-A989-95DBC8B74E88}"/>
                  </a:ext>
                </a:extLst>
              </p:cNvPr>
              <p:cNvSpPr>
                <a:spLocks/>
              </p:cNvSpPr>
              <p:nvPr/>
            </p:nvSpPr>
            <p:spPr bwMode="auto">
              <a:xfrm>
                <a:off x="2100" y="2545"/>
                <a:ext cx="12" cy="4"/>
              </a:xfrm>
              <a:custGeom>
                <a:avLst/>
                <a:gdLst>
                  <a:gd name="T0" fmla="*/ 1 w 21"/>
                  <a:gd name="T1" fmla="*/ 0 h 7"/>
                  <a:gd name="T2" fmla="*/ 21 w 21"/>
                  <a:gd name="T3" fmla="*/ 7 h 7"/>
                  <a:gd name="T4" fmla="*/ 1 w 21"/>
                  <a:gd name="T5" fmla="*/ 0 h 7"/>
                </a:gdLst>
                <a:ahLst/>
                <a:cxnLst>
                  <a:cxn ang="0">
                    <a:pos x="T0" y="T1"/>
                  </a:cxn>
                  <a:cxn ang="0">
                    <a:pos x="T2" y="T3"/>
                  </a:cxn>
                  <a:cxn ang="0">
                    <a:pos x="T4" y="T5"/>
                  </a:cxn>
                </a:cxnLst>
                <a:rect l="0" t="0" r="r" b="b"/>
                <a:pathLst>
                  <a:path w="21" h="7">
                    <a:moveTo>
                      <a:pt x="1" y="0"/>
                    </a:moveTo>
                    <a:cubicBezTo>
                      <a:pt x="11" y="3"/>
                      <a:pt x="11" y="4"/>
                      <a:pt x="21" y="7"/>
                    </a:cubicBezTo>
                    <a:cubicBezTo>
                      <a:pt x="17" y="7"/>
                      <a:pt x="0"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7" name="Freeform 6583">
                <a:extLst>
                  <a:ext uri="{FF2B5EF4-FFF2-40B4-BE49-F238E27FC236}">
                    <a16:creationId xmlns:a16="http://schemas.microsoft.com/office/drawing/2014/main" id="{583F3F3B-FD7E-453B-A1EC-F7A34600CCE8}"/>
                  </a:ext>
                </a:extLst>
              </p:cNvPr>
              <p:cNvSpPr>
                <a:spLocks/>
              </p:cNvSpPr>
              <p:nvPr/>
            </p:nvSpPr>
            <p:spPr bwMode="auto">
              <a:xfrm>
                <a:off x="2061" y="2527"/>
                <a:ext cx="8" cy="4"/>
              </a:xfrm>
              <a:custGeom>
                <a:avLst/>
                <a:gdLst>
                  <a:gd name="T0" fmla="*/ 13 w 13"/>
                  <a:gd name="T1" fmla="*/ 7 h 7"/>
                  <a:gd name="T2" fmla="*/ 0 w 13"/>
                  <a:gd name="T3" fmla="*/ 1 h 7"/>
                  <a:gd name="T4" fmla="*/ 6 w 13"/>
                  <a:gd name="T5" fmla="*/ 3 h 7"/>
                  <a:gd name="T6" fmla="*/ 9 w 13"/>
                  <a:gd name="T7" fmla="*/ 4 h 7"/>
                  <a:gd name="T8" fmla="*/ 13 w 13"/>
                  <a:gd name="T9" fmla="*/ 6 h 7"/>
                  <a:gd name="T10" fmla="*/ 13 w 13"/>
                  <a:gd name="T11" fmla="*/ 7 h 7"/>
                </a:gdLst>
                <a:ahLst/>
                <a:cxnLst>
                  <a:cxn ang="0">
                    <a:pos x="T0" y="T1"/>
                  </a:cxn>
                  <a:cxn ang="0">
                    <a:pos x="T2" y="T3"/>
                  </a:cxn>
                  <a:cxn ang="0">
                    <a:pos x="T4" y="T5"/>
                  </a:cxn>
                  <a:cxn ang="0">
                    <a:pos x="T6" y="T7"/>
                  </a:cxn>
                  <a:cxn ang="0">
                    <a:pos x="T8" y="T9"/>
                  </a:cxn>
                  <a:cxn ang="0">
                    <a:pos x="T10" y="T11"/>
                  </a:cxn>
                </a:cxnLst>
                <a:rect l="0" t="0" r="r" b="b"/>
                <a:pathLst>
                  <a:path w="13" h="7">
                    <a:moveTo>
                      <a:pt x="13" y="7"/>
                    </a:moveTo>
                    <a:cubicBezTo>
                      <a:pt x="9" y="5"/>
                      <a:pt x="4" y="3"/>
                      <a:pt x="0" y="1"/>
                    </a:cubicBezTo>
                    <a:cubicBezTo>
                      <a:pt x="3" y="2"/>
                      <a:pt x="5" y="0"/>
                      <a:pt x="6" y="3"/>
                    </a:cubicBezTo>
                    <a:cubicBezTo>
                      <a:pt x="9" y="4"/>
                      <a:pt x="9" y="4"/>
                      <a:pt x="9" y="4"/>
                    </a:cubicBezTo>
                    <a:cubicBezTo>
                      <a:pt x="12" y="5"/>
                      <a:pt x="12" y="5"/>
                      <a:pt x="13" y="6"/>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8" name="Freeform 6584">
                <a:extLst>
                  <a:ext uri="{FF2B5EF4-FFF2-40B4-BE49-F238E27FC236}">
                    <a16:creationId xmlns:a16="http://schemas.microsoft.com/office/drawing/2014/main" id="{773225E3-3CA7-4853-BCA7-E95F27FD8D7A}"/>
                  </a:ext>
                </a:extLst>
              </p:cNvPr>
              <p:cNvSpPr>
                <a:spLocks/>
              </p:cNvSpPr>
              <p:nvPr/>
            </p:nvSpPr>
            <p:spPr bwMode="auto">
              <a:xfrm>
                <a:off x="2524" y="2482"/>
                <a:ext cx="14" cy="11"/>
              </a:xfrm>
              <a:custGeom>
                <a:avLst/>
                <a:gdLst>
                  <a:gd name="T0" fmla="*/ 3 w 25"/>
                  <a:gd name="T1" fmla="*/ 15 h 19"/>
                  <a:gd name="T2" fmla="*/ 6 w 25"/>
                  <a:gd name="T3" fmla="*/ 14 h 19"/>
                  <a:gd name="T4" fmla="*/ 25 w 25"/>
                  <a:gd name="T5" fmla="*/ 0 h 19"/>
                  <a:gd name="T6" fmla="*/ 11 w 25"/>
                  <a:gd name="T7" fmla="*/ 11 h 19"/>
                  <a:gd name="T8" fmla="*/ 3 w 25"/>
                  <a:gd name="T9" fmla="*/ 15 h 19"/>
                </a:gdLst>
                <a:ahLst/>
                <a:cxnLst>
                  <a:cxn ang="0">
                    <a:pos x="T0" y="T1"/>
                  </a:cxn>
                  <a:cxn ang="0">
                    <a:pos x="T2" y="T3"/>
                  </a:cxn>
                  <a:cxn ang="0">
                    <a:pos x="T4" y="T5"/>
                  </a:cxn>
                  <a:cxn ang="0">
                    <a:pos x="T6" y="T7"/>
                  </a:cxn>
                  <a:cxn ang="0">
                    <a:pos x="T8" y="T9"/>
                  </a:cxn>
                </a:cxnLst>
                <a:rect l="0" t="0" r="r" b="b"/>
                <a:pathLst>
                  <a:path w="25" h="19">
                    <a:moveTo>
                      <a:pt x="3" y="15"/>
                    </a:moveTo>
                    <a:cubicBezTo>
                      <a:pt x="5" y="14"/>
                      <a:pt x="5" y="14"/>
                      <a:pt x="6" y="14"/>
                    </a:cubicBezTo>
                    <a:cubicBezTo>
                      <a:pt x="17" y="7"/>
                      <a:pt x="18" y="4"/>
                      <a:pt x="25" y="0"/>
                    </a:cubicBezTo>
                    <a:cubicBezTo>
                      <a:pt x="25" y="1"/>
                      <a:pt x="18" y="7"/>
                      <a:pt x="11" y="11"/>
                    </a:cubicBezTo>
                    <a:cubicBezTo>
                      <a:pt x="5" y="16"/>
                      <a:pt x="0" y="19"/>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9" name="Freeform 6585">
                <a:extLst>
                  <a:ext uri="{FF2B5EF4-FFF2-40B4-BE49-F238E27FC236}">
                    <a16:creationId xmlns:a16="http://schemas.microsoft.com/office/drawing/2014/main" id="{D93B7903-290C-44E3-8DDE-1F384A1F7BCA}"/>
                  </a:ext>
                </a:extLst>
              </p:cNvPr>
              <p:cNvSpPr>
                <a:spLocks/>
              </p:cNvSpPr>
              <p:nvPr/>
            </p:nvSpPr>
            <p:spPr bwMode="auto">
              <a:xfrm>
                <a:off x="2516" y="2492"/>
                <a:ext cx="8" cy="5"/>
              </a:xfrm>
              <a:custGeom>
                <a:avLst/>
                <a:gdLst>
                  <a:gd name="T0" fmla="*/ 7 w 13"/>
                  <a:gd name="T1" fmla="*/ 7 h 10"/>
                  <a:gd name="T2" fmla="*/ 0 w 13"/>
                  <a:gd name="T3" fmla="*/ 10 h 10"/>
                  <a:gd name="T4" fmla="*/ 12 w 13"/>
                  <a:gd name="T5" fmla="*/ 3 h 10"/>
                  <a:gd name="T6" fmla="*/ 7 w 13"/>
                  <a:gd name="T7" fmla="*/ 7 h 10"/>
                </a:gdLst>
                <a:ahLst/>
                <a:cxnLst>
                  <a:cxn ang="0">
                    <a:pos x="T0" y="T1"/>
                  </a:cxn>
                  <a:cxn ang="0">
                    <a:pos x="T2" y="T3"/>
                  </a:cxn>
                  <a:cxn ang="0">
                    <a:pos x="T4" y="T5"/>
                  </a:cxn>
                  <a:cxn ang="0">
                    <a:pos x="T6" y="T7"/>
                  </a:cxn>
                </a:cxnLst>
                <a:rect l="0" t="0" r="r" b="b"/>
                <a:pathLst>
                  <a:path w="13" h="10">
                    <a:moveTo>
                      <a:pt x="7" y="7"/>
                    </a:moveTo>
                    <a:cubicBezTo>
                      <a:pt x="2" y="10"/>
                      <a:pt x="4" y="7"/>
                      <a:pt x="0" y="10"/>
                    </a:cubicBezTo>
                    <a:cubicBezTo>
                      <a:pt x="0" y="8"/>
                      <a:pt x="13" y="0"/>
                      <a:pt x="12" y="3"/>
                    </a:cubicBezTo>
                    <a:cubicBezTo>
                      <a:pt x="8" y="5"/>
                      <a:pt x="7"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0" name="Freeform 6586">
                <a:extLst>
                  <a:ext uri="{FF2B5EF4-FFF2-40B4-BE49-F238E27FC236}">
                    <a16:creationId xmlns:a16="http://schemas.microsoft.com/office/drawing/2014/main" id="{64FF4F15-2FC0-4858-B549-1909D32EC81F}"/>
                  </a:ext>
                </a:extLst>
              </p:cNvPr>
              <p:cNvSpPr>
                <a:spLocks/>
              </p:cNvSpPr>
              <p:nvPr/>
            </p:nvSpPr>
            <p:spPr bwMode="auto">
              <a:xfrm>
                <a:off x="2484" y="2510"/>
                <a:ext cx="9" cy="7"/>
              </a:xfrm>
              <a:custGeom>
                <a:avLst/>
                <a:gdLst>
                  <a:gd name="T0" fmla="*/ 12 w 17"/>
                  <a:gd name="T1" fmla="*/ 6 h 12"/>
                  <a:gd name="T2" fmla="*/ 0 w 17"/>
                  <a:gd name="T3" fmla="*/ 10 h 12"/>
                  <a:gd name="T4" fmla="*/ 17 w 17"/>
                  <a:gd name="T5" fmla="*/ 0 h 12"/>
                  <a:gd name="T6" fmla="*/ 12 w 17"/>
                  <a:gd name="T7" fmla="*/ 6 h 12"/>
                </a:gdLst>
                <a:ahLst/>
                <a:cxnLst>
                  <a:cxn ang="0">
                    <a:pos x="T0" y="T1"/>
                  </a:cxn>
                  <a:cxn ang="0">
                    <a:pos x="T2" y="T3"/>
                  </a:cxn>
                  <a:cxn ang="0">
                    <a:pos x="T4" y="T5"/>
                  </a:cxn>
                  <a:cxn ang="0">
                    <a:pos x="T6" y="T7"/>
                  </a:cxn>
                </a:cxnLst>
                <a:rect l="0" t="0" r="r" b="b"/>
                <a:pathLst>
                  <a:path w="17" h="12">
                    <a:moveTo>
                      <a:pt x="12" y="6"/>
                    </a:moveTo>
                    <a:cubicBezTo>
                      <a:pt x="1" y="12"/>
                      <a:pt x="11" y="5"/>
                      <a:pt x="0" y="10"/>
                    </a:cubicBezTo>
                    <a:cubicBezTo>
                      <a:pt x="0" y="9"/>
                      <a:pt x="13" y="3"/>
                      <a:pt x="17" y="0"/>
                    </a:cubicBezTo>
                    <a:cubicBezTo>
                      <a:pt x="13" y="4"/>
                      <a:pt x="11" y="4"/>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1" name="Freeform 6587">
                <a:extLst>
                  <a:ext uri="{FF2B5EF4-FFF2-40B4-BE49-F238E27FC236}">
                    <a16:creationId xmlns:a16="http://schemas.microsoft.com/office/drawing/2014/main" id="{9998734A-88FA-439D-964C-7F1F7C935927}"/>
                  </a:ext>
                </a:extLst>
              </p:cNvPr>
              <p:cNvSpPr>
                <a:spLocks/>
              </p:cNvSpPr>
              <p:nvPr/>
            </p:nvSpPr>
            <p:spPr bwMode="auto">
              <a:xfrm>
                <a:off x="2272" y="2572"/>
                <a:ext cx="14" cy="1"/>
              </a:xfrm>
              <a:custGeom>
                <a:avLst/>
                <a:gdLst>
                  <a:gd name="T0" fmla="*/ 25 w 25"/>
                  <a:gd name="T1" fmla="*/ 0 h 1"/>
                  <a:gd name="T2" fmla="*/ 14 w 25"/>
                  <a:gd name="T3" fmla="*/ 1 h 1"/>
                  <a:gd name="T4" fmla="*/ 5 w 25"/>
                  <a:gd name="T5" fmla="*/ 1 h 1"/>
                  <a:gd name="T6" fmla="*/ 10 w 25"/>
                  <a:gd name="T7" fmla="*/ 0 h 1"/>
                  <a:gd name="T8" fmla="*/ 25 w 25"/>
                  <a:gd name="T9" fmla="*/ 0 h 1"/>
                </a:gdLst>
                <a:ahLst/>
                <a:cxnLst>
                  <a:cxn ang="0">
                    <a:pos x="T0" y="T1"/>
                  </a:cxn>
                  <a:cxn ang="0">
                    <a:pos x="T2" y="T3"/>
                  </a:cxn>
                  <a:cxn ang="0">
                    <a:pos x="T4" y="T5"/>
                  </a:cxn>
                  <a:cxn ang="0">
                    <a:pos x="T6" y="T7"/>
                  </a:cxn>
                  <a:cxn ang="0">
                    <a:pos x="T8" y="T9"/>
                  </a:cxn>
                </a:cxnLst>
                <a:rect l="0" t="0" r="r" b="b"/>
                <a:pathLst>
                  <a:path w="25" h="1">
                    <a:moveTo>
                      <a:pt x="25" y="0"/>
                    </a:moveTo>
                    <a:cubicBezTo>
                      <a:pt x="25" y="1"/>
                      <a:pt x="19" y="1"/>
                      <a:pt x="14" y="1"/>
                    </a:cubicBezTo>
                    <a:cubicBezTo>
                      <a:pt x="9" y="1"/>
                      <a:pt x="4" y="1"/>
                      <a:pt x="5" y="1"/>
                    </a:cubicBezTo>
                    <a:cubicBezTo>
                      <a:pt x="0" y="1"/>
                      <a:pt x="4" y="1"/>
                      <a:pt x="10" y="0"/>
                    </a:cubicBezTo>
                    <a:cubicBezTo>
                      <a:pt x="15" y="0"/>
                      <a:pt x="23"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2" name="Freeform 6588">
                <a:extLst>
                  <a:ext uri="{FF2B5EF4-FFF2-40B4-BE49-F238E27FC236}">
                    <a16:creationId xmlns:a16="http://schemas.microsoft.com/office/drawing/2014/main" id="{9D67737E-56F3-4461-9D77-43F4EF8BED28}"/>
                  </a:ext>
                </a:extLst>
              </p:cNvPr>
              <p:cNvSpPr>
                <a:spLocks/>
              </p:cNvSpPr>
              <p:nvPr/>
            </p:nvSpPr>
            <p:spPr bwMode="auto">
              <a:xfrm>
                <a:off x="2462" y="2519"/>
                <a:ext cx="16" cy="8"/>
              </a:xfrm>
              <a:custGeom>
                <a:avLst/>
                <a:gdLst>
                  <a:gd name="T0" fmla="*/ 28 w 28"/>
                  <a:gd name="T1" fmla="*/ 1 h 14"/>
                  <a:gd name="T2" fmla="*/ 16 w 28"/>
                  <a:gd name="T3" fmla="*/ 8 h 14"/>
                  <a:gd name="T4" fmla="*/ 21 w 28"/>
                  <a:gd name="T5" fmla="*/ 4 h 14"/>
                  <a:gd name="T6" fmla="*/ 4 w 28"/>
                  <a:gd name="T7" fmla="*/ 14 h 14"/>
                  <a:gd name="T8" fmla="*/ 0 w 28"/>
                  <a:gd name="T9" fmla="*/ 14 h 14"/>
                  <a:gd name="T10" fmla="*/ 26 w 28"/>
                  <a:gd name="T11" fmla="*/ 0 h 14"/>
                  <a:gd name="T12" fmla="*/ 28 w 28"/>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28" h="14">
                    <a:moveTo>
                      <a:pt x="28" y="1"/>
                    </a:moveTo>
                    <a:cubicBezTo>
                      <a:pt x="24" y="4"/>
                      <a:pt x="20" y="6"/>
                      <a:pt x="16" y="8"/>
                    </a:cubicBezTo>
                    <a:cubicBezTo>
                      <a:pt x="17" y="7"/>
                      <a:pt x="22" y="4"/>
                      <a:pt x="21" y="4"/>
                    </a:cubicBezTo>
                    <a:cubicBezTo>
                      <a:pt x="11" y="7"/>
                      <a:pt x="14" y="9"/>
                      <a:pt x="4" y="14"/>
                    </a:cubicBezTo>
                    <a:cubicBezTo>
                      <a:pt x="4" y="13"/>
                      <a:pt x="3" y="13"/>
                      <a:pt x="0" y="14"/>
                    </a:cubicBezTo>
                    <a:cubicBezTo>
                      <a:pt x="8" y="9"/>
                      <a:pt x="16" y="6"/>
                      <a:pt x="26" y="0"/>
                    </a:cubicBezTo>
                    <a:lnTo>
                      <a:pt x="28"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3" name="Freeform 6589">
                <a:extLst>
                  <a:ext uri="{FF2B5EF4-FFF2-40B4-BE49-F238E27FC236}">
                    <a16:creationId xmlns:a16="http://schemas.microsoft.com/office/drawing/2014/main" id="{C156C5AC-9D0D-4DE4-BFE3-F295695CB476}"/>
                  </a:ext>
                </a:extLst>
              </p:cNvPr>
              <p:cNvSpPr>
                <a:spLocks/>
              </p:cNvSpPr>
              <p:nvPr/>
            </p:nvSpPr>
            <p:spPr bwMode="auto">
              <a:xfrm>
                <a:off x="2207" y="2569"/>
                <a:ext cx="16" cy="2"/>
              </a:xfrm>
              <a:custGeom>
                <a:avLst/>
                <a:gdLst>
                  <a:gd name="T0" fmla="*/ 29 w 29"/>
                  <a:gd name="T1" fmla="*/ 4 h 4"/>
                  <a:gd name="T2" fmla="*/ 14 w 29"/>
                  <a:gd name="T3" fmla="*/ 3 h 4"/>
                  <a:gd name="T4" fmla="*/ 2 w 29"/>
                  <a:gd name="T5" fmla="*/ 0 h 4"/>
                  <a:gd name="T6" fmla="*/ 29 w 29"/>
                  <a:gd name="T7" fmla="*/ 4 h 4"/>
                </a:gdLst>
                <a:ahLst/>
                <a:cxnLst>
                  <a:cxn ang="0">
                    <a:pos x="T0" y="T1"/>
                  </a:cxn>
                  <a:cxn ang="0">
                    <a:pos x="T2" y="T3"/>
                  </a:cxn>
                  <a:cxn ang="0">
                    <a:pos x="T4" y="T5"/>
                  </a:cxn>
                  <a:cxn ang="0">
                    <a:pos x="T6" y="T7"/>
                  </a:cxn>
                </a:cxnLst>
                <a:rect l="0" t="0" r="r" b="b"/>
                <a:pathLst>
                  <a:path w="29" h="4">
                    <a:moveTo>
                      <a:pt x="29" y="4"/>
                    </a:moveTo>
                    <a:cubicBezTo>
                      <a:pt x="29" y="4"/>
                      <a:pt x="21" y="4"/>
                      <a:pt x="14" y="3"/>
                    </a:cubicBezTo>
                    <a:cubicBezTo>
                      <a:pt x="7" y="2"/>
                      <a:pt x="0" y="1"/>
                      <a:pt x="2" y="0"/>
                    </a:cubicBezTo>
                    <a:cubicBezTo>
                      <a:pt x="14" y="1"/>
                      <a:pt x="17" y="3"/>
                      <a:pt x="2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4" name="Freeform 6590">
                <a:extLst>
                  <a:ext uri="{FF2B5EF4-FFF2-40B4-BE49-F238E27FC236}">
                    <a16:creationId xmlns:a16="http://schemas.microsoft.com/office/drawing/2014/main" id="{E7EF5AAA-BB7B-493F-B792-216B550F35BB}"/>
                  </a:ext>
                </a:extLst>
              </p:cNvPr>
              <p:cNvSpPr>
                <a:spLocks/>
              </p:cNvSpPr>
              <p:nvPr/>
            </p:nvSpPr>
            <p:spPr bwMode="auto">
              <a:xfrm>
                <a:off x="2099" y="2543"/>
                <a:ext cx="28" cy="9"/>
              </a:xfrm>
              <a:custGeom>
                <a:avLst/>
                <a:gdLst>
                  <a:gd name="T0" fmla="*/ 0 w 49"/>
                  <a:gd name="T1" fmla="*/ 0 h 16"/>
                  <a:gd name="T2" fmla="*/ 24 w 49"/>
                  <a:gd name="T3" fmla="*/ 7 h 16"/>
                  <a:gd name="T4" fmla="*/ 49 w 49"/>
                  <a:gd name="T5" fmla="*/ 16 h 16"/>
                  <a:gd name="T6" fmla="*/ 23 w 49"/>
                  <a:gd name="T7" fmla="*/ 9 h 16"/>
                  <a:gd name="T8" fmla="*/ 0 w 49"/>
                  <a:gd name="T9" fmla="*/ 0 h 16"/>
                </a:gdLst>
                <a:ahLst/>
                <a:cxnLst>
                  <a:cxn ang="0">
                    <a:pos x="T0" y="T1"/>
                  </a:cxn>
                  <a:cxn ang="0">
                    <a:pos x="T2" y="T3"/>
                  </a:cxn>
                  <a:cxn ang="0">
                    <a:pos x="T4" y="T5"/>
                  </a:cxn>
                  <a:cxn ang="0">
                    <a:pos x="T6" y="T7"/>
                  </a:cxn>
                  <a:cxn ang="0">
                    <a:pos x="T8" y="T9"/>
                  </a:cxn>
                </a:cxnLst>
                <a:rect l="0" t="0" r="r" b="b"/>
                <a:pathLst>
                  <a:path w="49" h="16">
                    <a:moveTo>
                      <a:pt x="0" y="0"/>
                    </a:moveTo>
                    <a:cubicBezTo>
                      <a:pt x="6" y="2"/>
                      <a:pt x="15" y="5"/>
                      <a:pt x="24" y="7"/>
                    </a:cubicBezTo>
                    <a:cubicBezTo>
                      <a:pt x="33" y="10"/>
                      <a:pt x="42" y="13"/>
                      <a:pt x="49" y="16"/>
                    </a:cubicBezTo>
                    <a:cubicBezTo>
                      <a:pt x="43" y="15"/>
                      <a:pt x="33" y="12"/>
                      <a:pt x="23" y="9"/>
                    </a:cubicBezTo>
                    <a:cubicBezTo>
                      <a:pt x="13" y="5"/>
                      <a:pt x="4"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5" name="Freeform 6591">
                <a:extLst>
                  <a:ext uri="{FF2B5EF4-FFF2-40B4-BE49-F238E27FC236}">
                    <a16:creationId xmlns:a16="http://schemas.microsoft.com/office/drawing/2014/main" id="{1A0AFED2-2B3D-4DE5-BB6C-8DFCAA7D34DE}"/>
                  </a:ext>
                </a:extLst>
              </p:cNvPr>
              <p:cNvSpPr>
                <a:spLocks/>
              </p:cNvSpPr>
              <p:nvPr/>
            </p:nvSpPr>
            <p:spPr bwMode="auto">
              <a:xfrm>
                <a:off x="2277" y="2570"/>
                <a:ext cx="24" cy="2"/>
              </a:xfrm>
              <a:custGeom>
                <a:avLst/>
                <a:gdLst>
                  <a:gd name="T0" fmla="*/ 0 w 42"/>
                  <a:gd name="T1" fmla="*/ 2 h 4"/>
                  <a:gd name="T2" fmla="*/ 22 w 42"/>
                  <a:gd name="T3" fmla="*/ 2 h 4"/>
                  <a:gd name="T4" fmla="*/ 42 w 42"/>
                  <a:gd name="T5" fmla="*/ 1 h 4"/>
                  <a:gd name="T6" fmla="*/ 19 w 42"/>
                  <a:gd name="T7" fmla="*/ 3 h 4"/>
                  <a:gd name="T8" fmla="*/ 0 w 42"/>
                  <a:gd name="T9" fmla="*/ 2 h 4"/>
                </a:gdLst>
                <a:ahLst/>
                <a:cxnLst>
                  <a:cxn ang="0">
                    <a:pos x="T0" y="T1"/>
                  </a:cxn>
                  <a:cxn ang="0">
                    <a:pos x="T2" y="T3"/>
                  </a:cxn>
                  <a:cxn ang="0">
                    <a:pos x="T4" y="T5"/>
                  </a:cxn>
                  <a:cxn ang="0">
                    <a:pos x="T6" y="T7"/>
                  </a:cxn>
                  <a:cxn ang="0">
                    <a:pos x="T8" y="T9"/>
                  </a:cxn>
                </a:cxnLst>
                <a:rect l="0" t="0" r="r" b="b"/>
                <a:pathLst>
                  <a:path w="42" h="4">
                    <a:moveTo>
                      <a:pt x="0" y="2"/>
                    </a:moveTo>
                    <a:cubicBezTo>
                      <a:pt x="6" y="4"/>
                      <a:pt x="14" y="3"/>
                      <a:pt x="22" y="2"/>
                    </a:cubicBezTo>
                    <a:cubicBezTo>
                      <a:pt x="30" y="2"/>
                      <a:pt x="37" y="0"/>
                      <a:pt x="42" y="1"/>
                    </a:cubicBezTo>
                    <a:cubicBezTo>
                      <a:pt x="36" y="2"/>
                      <a:pt x="27" y="3"/>
                      <a:pt x="19" y="3"/>
                    </a:cubicBezTo>
                    <a:cubicBezTo>
                      <a:pt x="11" y="4"/>
                      <a:pt x="4"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6" name="Freeform 6592">
                <a:extLst>
                  <a:ext uri="{FF2B5EF4-FFF2-40B4-BE49-F238E27FC236}">
                    <a16:creationId xmlns:a16="http://schemas.microsoft.com/office/drawing/2014/main" id="{A57C9387-1C00-4E63-90B7-EE8D2A5AC841}"/>
                  </a:ext>
                </a:extLst>
              </p:cNvPr>
              <p:cNvSpPr>
                <a:spLocks/>
              </p:cNvSpPr>
              <p:nvPr/>
            </p:nvSpPr>
            <p:spPr bwMode="auto">
              <a:xfrm>
                <a:off x="2004" y="2491"/>
                <a:ext cx="15" cy="12"/>
              </a:xfrm>
              <a:custGeom>
                <a:avLst/>
                <a:gdLst>
                  <a:gd name="T0" fmla="*/ 9 w 26"/>
                  <a:gd name="T1" fmla="*/ 9 h 21"/>
                  <a:gd name="T2" fmla="*/ 26 w 26"/>
                  <a:gd name="T3" fmla="*/ 21 h 21"/>
                  <a:gd name="T4" fmla="*/ 9 w 26"/>
                  <a:gd name="T5" fmla="*/ 10 h 21"/>
                  <a:gd name="T6" fmla="*/ 3 w 26"/>
                  <a:gd name="T7" fmla="*/ 2 h 21"/>
                  <a:gd name="T8" fmla="*/ 9 w 26"/>
                  <a:gd name="T9" fmla="*/ 9 h 21"/>
                </a:gdLst>
                <a:ahLst/>
                <a:cxnLst>
                  <a:cxn ang="0">
                    <a:pos x="T0" y="T1"/>
                  </a:cxn>
                  <a:cxn ang="0">
                    <a:pos x="T2" y="T3"/>
                  </a:cxn>
                  <a:cxn ang="0">
                    <a:pos x="T4" y="T5"/>
                  </a:cxn>
                  <a:cxn ang="0">
                    <a:pos x="T6" y="T7"/>
                  </a:cxn>
                  <a:cxn ang="0">
                    <a:pos x="T8" y="T9"/>
                  </a:cxn>
                </a:cxnLst>
                <a:rect l="0" t="0" r="r" b="b"/>
                <a:pathLst>
                  <a:path w="26" h="21">
                    <a:moveTo>
                      <a:pt x="9" y="9"/>
                    </a:moveTo>
                    <a:cubicBezTo>
                      <a:pt x="16" y="14"/>
                      <a:pt x="25" y="17"/>
                      <a:pt x="26" y="21"/>
                    </a:cubicBezTo>
                    <a:cubicBezTo>
                      <a:pt x="23" y="20"/>
                      <a:pt x="13" y="11"/>
                      <a:pt x="9" y="10"/>
                    </a:cubicBezTo>
                    <a:cubicBezTo>
                      <a:pt x="6" y="8"/>
                      <a:pt x="0" y="0"/>
                      <a:pt x="3" y="2"/>
                    </a:cubicBezTo>
                    <a:cubicBezTo>
                      <a:pt x="13" y="8"/>
                      <a:pt x="7" y="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7" name="Freeform 6593">
                <a:extLst>
                  <a:ext uri="{FF2B5EF4-FFF2-40B4-BE49-F238E27FC236}">
                    <a16:creationId xmlns:a16="http://schemas.microsoft.com/office/drawing/2014/main" id="{B1D97D29-542E-44C0-A292-43EF112B9116}"/>
                  </a:ext>
                </a:extLst>
              </p:cNvPr>
              <p:cNvSpPr>
                <a:spLocks/>
              </p:cNvSpPr>
              <p:nvPr/>
            </p:nvSpPr>
            <p:spPr bwMode="auto">
              <a:xfrm>
                <a:off x="2555" y="2448"/>
                <a:ext cx="21" cy="16"/>
              </a:xfrm>
              <a:custGeom>
                <a:avLst/>
                <a:gdLst>
                  <a:gd name="T0" fmla="*/ 18 w 36"/>
                  <a:gd name="T1" fmla="*/ 16 h 28"/>
                  <a:gd name="T2" fmla="*/ 13 w 36"/>
                  <a:gd name="T3" fmla="*/ 17 h 28"/>
                  <a:gd name="T4" fmla="*/ 3 w 36"/>
                  <a:gd name="T5" fmla="*/ 26 h 28"/>
                  <a:gd name="T6" fmla="*/ 0 w 36"/>
                  <a:gd name="T7" fmla="*/ 28 h 28"/>
                  <a:gd name="T8" fmla="*/ 19 w 36"/>
                  <a:gd name="T9" fmla="*/ 10 h 28"/>
                  <a:gd name="T10" fmla="*/ 23 w 36"/>
                  <a:gd name="T11" fmla="*/ 8 h 28"/>
                  <a:gd name="T12" fmla="*/ 27 w 36"/>
                  <a:gd name="T13" fmla="*/ 7 h 28"/>
                  <a:gd name="T14" fmla="*/ 18 w 36"/>
                  <a:gd name="T15" fmla="*/ 16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28">
                    <a:moveTo>
                      <a:pt x="18" y="16"/>
                    </a:moveTo>
                    <a:cubicBezTo>
                      <a:pt x="15" y="17"/>
                      <a:pt x="14" y="18"/>
                      <a:pt x="13" y="17"/>
                    </a:cubicBezTo>
                    <a:cubicBezTo>
                      <a:pt x="11" y="19"/>
                      <a:pt x="8" y="22"/>
                      <a:pt x="3" y="26"/>
                    </a:cubicBezTo>
                    <a:cubicBezTo>
                      <a:pt x="3" y="25"/>
                      <a:pt x="2" y="26"/>
                      <a:pt x="0" y="28"/>
                    </a:cubicBezTo>
                    <a:cubicBezTo>
                      <a:pt x="6" y="22"/>
                      <a:pt x="12" y="18"/>
                      <a:pt x="19" y="10"/>
                    </a:cubicBezTo>
                    <a:cubicBezTo>
                      <a:pt x="20" y="11"/>
                      <a:pt x="21" y="10"/>
                      <a:pt x="23" y="8"/>
                    </a:cubicBezTo>
                    <a:cubicBezTo>
                      <a:pt x="19" y="12"/>
                      <a:pt x="16" y="17"/>
                      <a:pt x="27" y="7"/>
                    </a:cubicBezTo>
                    <a:cubicBezTo>
                      <a:pt x="36" y="0"/>
                      <a:pt x="21" y="13"/>
                      <a:pt x="1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8" name="Freeform 6594">
                <a:extLst>
                  <a:ext uri="{FF2B5EF4-FFF2-40B4-BE49-F238E27FC236}">
                    <a16:creationId xmlns:a16="http://schemas.microsoft.com/office/drawing/2014/main" id="{AC952D36-A8E8-4601-8751-DAE8CCE0005A}"/>
                  </a:ext>
                </a:extLst>
              </p:cNvPr>
              <p:cNvSpPr>
                <a:spLocks/>
              </p:cNvSpPr>
              <p:nvPr/>
            </p:nvSpPr>
            <p:spPr bwMode="auto">
              <a:xfrm>
                <a:off x="2545" y="2465"/>
                <a:ext cx="10" cy="8"/>
              </a:xfrm>
              <a:custGeom>
                <a:avLst/>
                <a:gdLst>
                  <a:gd name="T0" fmla="*/ 18 w 18"/>
                  <a:gd name="T1" fmla="*/ 2 h 15"/>
                  <a:gd name="T2" fmla="*/ 2 w 18"/>
                  <a:gd name="T3" fmla="*/ 14 h 15"/>
                  <a:gd name="T4" fmla="*/ 6 w 18"/>
                  <a:gd name="T5" fmla="*/ 10 h 15"/>
                  <a:gd name="T6" fmla="*/ 3 w 18"/>
                  <a:gd name="T7" fmla="*/ 12 h 15"/>
                  <a:gd name="T8" fmla="*/ 18 w 18"/>
                  <a:gd name="T9" fmla="*/ 2 h 15"/>
                </a:gdLst>
                <a:ahLst/>
                <a:cxnLst>
                  <a:cxn ang="0">
                    <a:pos x="T0" y="T1"/>
                  </a:cxn>
                  <a:cxn ang="0">
                    <a:pos x="T2" y="T3"/>
                  </a:cxn>
                  <a:cxn ang="0">
                    <a:pos x="T4" y="T5"/>
                  </a:cxn>
                  <a:cxn ang="0">
                    <a:pos x="T6" y="T7"/>
                  </a:cxn>
                  <a:cxn ang="0">
                    <a:pos x="T8" y="T9"/>
                  </a:cxn>
                </a:cxnLst>
                <a:rect l="0" t="0" r="r" b="b"/>
                <a:pathLst>
                  <a:path w="18" h="15">
                    <a:moveTo>
                      <a:pt x="18" y="2"/>
                    </a:moveTo>
                    <a:cubicBezTo>
                      <a:pt x="12" y="7"/>
                      <a:pt x="9" y="8"/>
                      <a:pt x="2" y="14"/>
                    </a:cubicBezTo>
                    <a:cubicBezTo>
                      <a:pt x="0" y="15"/>
                      <a:pt x="3" y="12"/>
                      <a:pt x="6" y="10"/>
                    </a:cubicBezTo>
                    <a:cubicBezTo>
                      <a:pt x="6" y="9"/>
                      <a:pt x="5" y="10"/>
                      <a:pt x="3" y="12"/>
                    </a:cubicBezTo>
                    <a:cubicBezTo>
                      <a:pt x="4" y="10"/>
                      <a:pt x="18"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9" name="Freeform 6595">
                <a:extLst>
                  <a:ext uri="{FF2B5EF4-FFF2-40B4-BE49-F238E27FC236}">
                    <a16:creationId xmlns:a16="http://schemas.microsoft.com/office/drawing/2014/main" id="{B808A821-6CD1-41F8-8373-5E3FE27B1333}"/>
                  </a:ext>
                </a:extLst>
              </p:cNvPr>
              <p:cNvSpPr>
                <a:spLocks/>
              </p:cNvSpPr>
              <p:nvPr/>
            </p:nvSpPr>
            <p:spPr bwMode="auto">
              <a:xfrm>
                <a:off x="1963" y="2460"/>
                <a:ext cx="11" cy="9"/>
              </a:xfrm>
              <a:custGeom>
                <a:avLst/>
                <a:gdLst>
                  <a:gd name="T0" fmla="*/ 16 w 19"/>
                  <a:gd name="T1" fmla="*/ 16 h 16"/>
                  <a:gd name="T2" fmla="*/ 0 w 19"/>
                  <a:gd name="T3" fmla="*/ 0 h 16"/>
                  <a:gd name="T4" fmla="*/ 19 w 19"/>
                  <a:gd name="T5" fmla="*/ 16 h 16"/>
                  <a:gd name="T6" fmla="*/ 16 w 19"/>
                  <a:gd name="T7" fmla="*/ 16 h 16"/>
                </a:gdLst>
                <a:ahLst/>
                <a:cxnLst>
                  <a:cxn ang="0">
                    <a:pos x="T0" y="T1"/>
                  </a:cxn>
                  <a:cxn ang="0">
                    <a:pos x="T2" y="T3"/>
                  </a:cxn>
                  <a:cxn ang="0">
                    <a:pos x="T4" y="T5"/>
                  </a:cxn>
                  <a:cxn ang="0">
                    <a:pos x="T6" y="T7"/>
                  </a:cxn>
                </a:cxnLst>
                <a:rect l="0" t="0" r="r" b="b"/>
                <a:pathLst>
                  <a:path w="19" h="16">
                    <a:moveTo>
                      <a:pt x="16" y="16"/>
                    </a:moveTo>
                    <a:cubicBezTo>
                      <a:pt x="8" y="9"/>
                      <a:pt x="0" y="2"/>
                      <a:pt x="0" y="0"/>
                    </a:cubicBezTo>
                    <a:cubicBezTo>
                      <a:pt x="8" y="8"/>
                      <a:pt x="9" y="8"/>
                      <a:pt x="19" y="16"/>
                    </a:cubicBezTo>
                    <a:cubicBezTo>
                      <a:pt x="18" y="16"/>
                      <a:pt x="16" y="15"/>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0" name="Freeform 6596">
                <a:extLst>
                  <a:ext uri="{FF2B5EF4-FFF2-40B4-BE49-F238E27FC236}">
                    <a16:creationId xmlns:a16="http://schemas.microsoft.com/office/drawing/2014/main" id="{F5EFC46C-177B-4635-992E-AC2E2945A8A4}"/>
                  </a:ext>
                </a:extLst>
              </p:cNvPr>
              <p:cNvSpPr>
                <a:spLocks/>
              </p:cNvSpPr>
              <p:nvPr/>
            </p:nvSpPr>
            <p:spPr bwMode="auto">
              <a:xfrm>
                <a:off x="2310" y="2564"/>
                <a:ext cx="17" cy="3"/>
              </a:xfrm>
              <a:custGeom>
                <a:avLst/>
                <a:gdLst>
                  <a:gd name="T0" fmla="*/ 21 w 29"/>
                  <a:gd name="T1" fmla="*/ 4 h 5"/>
                  <a:gd name="T2" fmla="*/ 15 w 29"/>
                  <a:gd name="T3" fmla="*/ 3 h 5"/>
                  <a:gd name="T4" fmla="*/ 0 w 29"/>
                  <a:gd name="T5" fmla="*/ 4 h 5"/>
                  <a:gd name="T6" fmla="*/ 29 w 29"/>
                  <a:gd name="T7" fmla="*/ 0 h 5"/>
                  <a:gd name="T8" fmla="*/ 21 w 29"/>
                  <a:gd name="T9" fmla="*/ 4 h 5"/>
                </a:gdLst>
                <a:ahLst/>
                <a:cxnLst>
                  <a:cxn ang="0">
                    <a:pos x="T0" y="T1"/>
                  </a:cxn>
                  <a:cxn ang="0">
                    <a:pos x="T2" y="T3"/>
                  </a:cxn>
                  <a:cxn ang="0">
                    <a:pos x="T4" y="T5"/>
                  </a:cxn>
                  <a:cxn ang="0">
                    <a:pos x="T6" y="T7"/>
                  </a:cxn>
                  <a:cxn ang="0">
                    <a:pos x="T8" y="T9"/>
                  </a:cxn>
                </a:cxnLst>
                <a:rect l="0" t="0" r="r" b="b"/>
                <a:pathLst>
                  <a:path w="29" h="5">
                    <a:moveTo>
                      <a:pt x="21" y="4"/>
                    </a:moveTo>
                    <a:cubicBezTo>
                      <a:pt x="14" y="5"/>
                      <a:pt x="15" y="4"/>
                      <a:pt x="15" y="3"/>
                    </a:cubicBezTo>
                    <a:cubicBezTo>
                      <a:pt x="14" y="2"/>
                      <a:pt x="13" y="2"/>
                      <a:pt x="0" y="4"/>
                    </a:cubicBezTo>
                    <a:cubicBezTo>
                      <a:pt x="1" y="2"/>
                      <a:pt x="15" y="2"/>
                      <a:pt x="29" y="0"/>
                    </a:cubicBezTo>
                    <a:cubicBezTo>
                      <a:pt x="25" y="1"/>
                      <a:pt x="22" y="3"/>
                      <a:pt x="2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1" name="Freeform 6597">
                <a:extLst>
                  <a:ext uri="{FF2B5EF4-FFF2-40B4-BE49-F238E27FC236}">
                    <a16:creationId xmlns:a16="http://schemas.microsoft.com/office/drawing/2014/main" id="{84FADAA5-8BF6-4D07-8B45-8C7A497CBA0A}"/>
                  </a:ext>
                </a:extLst>
              </p:cNvPr>
              <p:cNvSpPr>
                <a:spLocks/>
              </p:cNvSpPr>
              <p:nvPr/>
            </p:nvSpPr>
            <p:spPr bwMode="auto">
              <a:xfrm>
                <a:off x="1891" y="2382"/>
                <a:ext cx="110" cy="106"/>
              </a:xfrm>
              <a:custGeom>
                <a:avLst/>
                <a:gdLst>
                  <a:gd name="T0" fmla="*/ 98 w 193"/>
                  <a:gd name="T1" fmla="*/ 111 h 186"/>
                  <a:gd name="T2" fmla="*/ 98 w 193"/>
                  <a:gd name="T3" fmla="*/ 109 h 186"/>
                  <a:gd name="T4" fmla="*/ 93 w 193"/>
                  <a:gd name="T5" fmla="*/ 107 h 186"/>
                  <a:gd name="T6" fmla="*/ 69 w 193"/>
                  <a:gd name="T7" fmla="*/ 83 h 186"/>
                  <a:gd name="T8" fmla="*/ 46 w 193"/>
                  <a:gd name="T9" fmla="*/ 58 h 186"/>
                  <a:gd name="T10" fmla="*/ 88 w 193"/>
                  <a:gd name="T11" fmla="*/ 101 h 186"/>
                  <a:gd name="T12" fmla="*/ 48 w 193"/>
                  <a:gd name="T13" fmla="*/ 57 h 186"/>
                  <a:gd name="T14" fmla="*/ 0 w 193"/>
                  <a:gd name="T15" fmla="*/ 0 h 186"/>
                  <a:gd name="T16" fmla="*/ 95 w 193"/>
                  <a:gd name="T17" fmla="*/ 106 h 186"/>
                  <a:gd name="T18" fmla="*/ 193 w 193"/>
                  <a:gd name="T19" fmla="*/ 185 h 186"/>
                  <a:gd name="T20" fmla="*/ 185 w 193"/>
                  <a:gd name="T21" fmla="*/ 182 h 186"/>
                  <a:gd name="T22" fmla="*/ 182 w 193"/>
                  <a:gd name="T23" fmla="*/ 178 h 186"/>
                  <a:gd name="T24" fmla="*/ 134 w 193"/>
                  <a:gd name="T25" fmla="*/ 142 h 186"/>
                  <a:gd name="T26" fmla="*/ 98 w 193"/>
                  <a:gd name="T27" fmla="*/ 1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3" h="186">
                    <a:moveTo>
                      <a:pt x="98" y="111"/>
                    </a:moveTo>
                    <a:cubicBezTo>
                      <a:pt x="95" y="108"/>
                      <a:pt x="106" y="117"/>
                      <a:pt x="98" y="109"/>
                    </a:cubicBezTo>
                    <a:cubicBezTo>
                      <a:pt x="87" y="99"/>
                      <a:pt x="99" y="112"/>
                      <a:pt x="93" y="107"/>
                    </a:cubicBezTo>
                    <a:cubicBezTo>
                      <a:pt x="86" y="99"/>
                      <a:pt x="77" y="91"/>
                      <a:pt x="69" y="83"/>
                    </a:cubicBezTo>
                    <a:cubicBezTo>
                      <a:pt x="60" y="74"/>
                      <a:pt x="52" y="66"/>
                      <a:pt x="46" y="58"/>
                    </a:cubicBezTo>
                    <a:cubicBezTo>
                      <a:pt x="62" y="74"/>
                      <a:pt x="73" y="86"/>
                      <a:pt x="88" y="101"/>
                    </a:cubicBezTo>
                    <a:cubicBezTo>
                      <a:pt x="77" y="89"/>
                      <a:pt x="63" y="74"/>
                      <a:pt x="48" y="57"/>
                    </a:cubicBezTo>
                    <a:cubicBezTo>
                      <a:pt x="32" y="40"/>
                      <a:pt x="16" y="21"/>
                      <a:pt x="0" y="0"/>
                    </a:cubicBezTo>
                    <a:cubicBezTo>
                      <a:pt x="29" y="37"/>
                      <a:pt x="61" y="73"/>
                      <a:pt x="95" y="106"/>
                    </a:cubicBezTo>
                    <a:cubicBezTo>
                      <a:pt x="129" y="138"/>
                      <a:pt x="163" y="165"/>
                      <a:pt x="193" y="185"/>
                    </a:cubicBezTo>
                    <a:cubicBezTo>
                      <a:pt x="192" y="186"/>
                      <a:pt x="182" y="178"/>
                      <a:pt x="185" y="182"/>
                    </a:cubicBezTo>
                    <a:cubicBezTo>
                      <a:pt x="181" y="179"/>
                      <a:pt x="182" y="179"/>
                      <a:pt x="182" y="178"/>
                    </a:cubicBezTo>
                    <a:cubicBezTo>
                      <a:pt x="159" y="162"/>
                      <a:pt x="146" y="152"/>
                      <a:pt x="134" y="142"/>
                    </a:cubicBezTo>
                    <a:lnTo>
                      <a:pt x="98"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2" name="Freeform 6598">
                <a:extLst>
                  <a:ext uri="{FF2B5EF4-FFF2-40B4-BE49-F238E27FC236}">
                    <a16:creationId xmlns:a16="http://schemas.microsoft.com/office/drawing/2014/main" id="{A4AF6216-796B-46D8-BF6D-2157ECD7DB5F}"/>
                  </a:ext>
                </a:extLst>
              </p:cNvPr>
              <p:cNvSpPr>
                <a:spLocks/>
              </p:cNvSpPr>
              <p:nvPr/>
            </p:nvSpPr>
            <p:spPr bwMode="auto">
              <a:xfrm>
                <a:off x="2519" y="2485"/>
                <a:ext cx="7" cy="6"/>
              </a:xfrm>
              <a:custGeom>
                <a:avLst/>
                <a:gdLst>
                  <a:gd name="T0" fmla="*/ 9 w 14"/>
                  <a:gd name="T1" fmla="*/ 5 h 10"/>
                  <a:gd name="T2" fmla="*/ 0 w 14"/>
                  <a:gd name="T3" fmla="*/ 10 h 10"/>
                  <a:gd name="T4" fmla="*/ 13 w 14"/>
                  <a:gd name="T5" fmla="*/ 0 h 10"/>
                  <a:gd name="T6" fmla="*/ 9 w 14"/>
                  <a:gd name="T7" fmla="*/ 5 h 10"/>
                </a:gdLst>
                <a:ahLst/>
                <a:cxnLst>
                  <a:cxn ang="0">
                    <a:pos x="T0" y="T1"/>
                  </a:cxn>
                  <a:cxn ang="0">
                    <a:pos x="T2" y="T3"/>
                  </a:cxn>
                  <a:cxn ang="0">
                    <a:pos x="T4" y="T5"/>
                  </a:cxn>
                  <a:cxn ang="0">
                    <a:pos x="T6" y="T7"/>
                  </a:cxn>
                </a:cxnLst>
                <a:rect l="0" t="0" r="r" b="b"/>
                <a:pathLst>
                  <a:path w="14" h="10">
                    <a:moveTo>
                      <a:pt x="9" y="5"/>
                    </a:moveTo>
                    <a:cubicBezTo>
                      <a:pt x="4" y="9"/>
                      <a:pt x="4" y="7"/>
                      <a:pt x="0" y="10"/>
                    </a:cubicBezTo>
                    <a:cubicBezTo>
                      <a:pt x="2" y="8"/>
                      <a:pt x="8" y="4"/>
                      <a:pt x="13" y="0"/>
                    </a:cubicBezTo>
                    <a:cubicBezTo>
                      <a:pt x="14" y="1"/>
                      <a:pt x="6" y="6"/>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3" name="Freeform 6599">
                <a:extLst>
                  <a:ext uri="{FF2B5EF4-FFF2-40B4-BE49-F238E27FC236}">
                    <a16:creationId xmlns:a16="http://schemas.microsoft.com/office/drawing/2014/main" id="{A1F6C92F-2C9E-4175-BC0B-5F35DFC82874}"/>
                  </a:ext>
                </a:extLst>
              </p:cNvPr>
              <p:cNvSpPr>
                <a:spLocks/>
              </p:cNvSpPr>
              <p:nvPr/>
            </p:nvSpPr>
            <p:spPr bwMode="auto">
              <a:xfrm>
                <a:off x="2225" y="2568"/>
                <a:ext cx="36" cy="2"/>
              </a:xfrm>
              <a:custGeom>
                <a:avLst/>
                <a:gdLst>
                  <a:gd name="T0" fmla="*/ 63 w 63"/>
                  <a:gd name="T1" fmla="*/ 3 h 3"/>
                  <a:gd name="T2" fmla="*/ 23 w 63"/>
                  <a:gd name="T3" fmla="*/ 2 h 3"/>
                  <a:gd name="T4" fmla="*/ 14 w 63"/>
                  <a:gd name="T5" fmla="*/ 1 h 3"/>
                  <a:gd name="T6" fmla="*/ 34 w 63"/>
                  <a:gd name="T7" fmla="*/ 2 h 3"/>
                  <a:gd name="T8" fmla="*/ 63 w 63"/>
                  <a:gd name="T9" fmla="*/ 3 h 3"/>
                </a:gdLst>
                <a:ahLst/>
                <a:cxnLst>
                  <a:cxn ang="0">
                    <a:pos x="T0" y="T1"/>
                  </a:cxn>
                  <a:cxn ang="0">
                    <a:pos x="T2" y="T3"/>
                  </a:cxn>
                  <a:cxn ang="0">
                    <a:pos x="T4" y="T5"/>
                  </a:cxn>
                  <a:cxn ang="0">
                    <a:pos x="T6" y="T7"/>
                  </a:cxn>
                  <a:cxn ang="0">
                    <a:pos x="T8" y="T9"/>
                  </a:cxn>
                </a:cxnLst>
                <a:rect l="0" t="0" r="r" b="b"/>
                <a:pathLst>
                  <a:path w="63" h="3">
                    <a:moveTo>
                      <a:pt x="63" y="3"/>
                    </a:moveTo>
                    <a:cubicBezTo>
                      <a:pt x="56" y="3"/>
                      <a:pt x="37" y="3"/>
                      <a:pt x="23" y="2"/>
                    </a:cubicBezTo>
                    <a:cubicBezTo>
                      <a:pt x="9" y="1"/>
                      <a:pt x="0" y="0"/>
                      <a:pt x="14" y="1"/>
                    </a:cubicBezTo>
                    <a:cubicBezTo>
                      <a:pt x="34" y="2"/>
                      <a:pt x="34" y="2"/>
                      <a:pt x="34" y="2"/>
                    </a:cubicBezTo>
                    <a:cubicBezTo>
                      <a:pt x="43" y="2"/>
                      <a:pt x="54" y="2"/>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4" name="Freeform 6600">
                <a:extLst>
                  <a:ext uri="{FF2B5EF4-FFF2-40B4-BE49-F238E27FC236}">
                    <a16:creationId xmlns:a16="http://schemas.microsoft.com/office/drawing/2014/main" id="{EA4121E5-3592-4458-B6C9-496D22A200B1}"/>
                  </a:ext>
                </a:extLst>
              </p:cNvPr>
              <p:cNvSpPr>
                <a:spLocks/>
              </p:cNvSpPr>
              <p:nvPr/>
            </p:nvSpPr>
            <p:spPr bwMode="auto">
              <a:xfrm>
                <a:off x="2490" y="2503"/>
                <a:ext cx="9" cy="5"/>
              </a:xfrm>
              <a:custGeom>
                <a:avLst/>
                <a:gdLst>
                  <a:gd name="T0" fmla="*/ 14 w 15"/>
                  <a:gd name="T1" fmla="*/ 3 h 9"/>
                  <a:gd name="T2" fmla="*/ 1 w 15"/>
                  <a:gd name="T3" fmla="*/ 9 h 9"/>
                  <a:gd name="T4" fmla="*/ 15 w 15"/>
                  <a:gd name="T5" fmla="*/ 0 h 9"/>
                  <a:gd name="T6" fmla="*/ 14 w 15"/>
                  <a:gd name="T7" fmla="*/ 3 h 9"/>
                </a:gdLst>
                <a:ahLst/>
                <a:cxnLst>
                  <a:cxn ang="0">
                    <a:pos x="T0" y="T1"/>
                  </a:cxn>
                  <a:cxn ang="0">
                    <a:pos x="T2" y="T3"/>
                  </a:cxn>
                  <a:cxn ang="0">
                    <a:pos x="T4" y="T5"/>
                  </a:cxn>
                  <a:cxn ang="0">
                    <a:pos x="T6" y="T7"/>
                  </a:cxn>
                </a:cxnLst>
                <a:rect l="0" t="0" r="r" b="b"/>
                <a:pathLst>
                  <a:path w="15" h="9">
                    <a:moveTo>
                      <a:pt x="14" y="3"/>
                    </a:moveTo>
                    <a:cubicBezTo>
                      <a:pt x="7" y="8"/>
                      <a:pt x="7" y="6"/>
                      <a:pt x="1" y="9"/>
                    </a:cubicBezTo>
                    <a:cubicBezTo>
                      <a:pt x="0" y="9"/>
                      <a:pt x="12" y="3"/>
                      <a:pt x="15" y="0"/>
                    </a:cubicBezTo>
                    <a:cubicBezTo>
                      <a:pt x="14" y="1"/>
                      <a:pt x="13"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5" name="Freeform 6601">
                <a:extLst>
                  <a:ext uri="{FF2B5EF4-FFF2-40B4-BE49-F238E27FC236}">
                    <a16:creationId xmlns:a16="http://schemas.microsoft.com/office/drawing/2014/main" id="{5C0F4477-30C0-4662-BF59-AD67D28189FA}"/>
                  </a:ext>
                </a:extLst>
              </p:cNvPr>
              <p:cNvSpPr>
                <a:spLocks/>
              </p:cNvSpPr>
              <p:nvPr/>
            </p:nvSpPr>
            <p:spPr bwMode="auto">
              <a:xfrm>
                <a:off x="2526" y="2453"/>
                <a:ext cx="40" cy="31"/>
              </a:xfrm>
              <a:custGeom>
                <a:avLst/>
                <a:gdLst>
                  <a:gd name="T0" fmla="*/ 0 w 69"/>
                  <a:gd name="T1" fmla="*/ 55 h 55"/>
                  <a:gd name="T2" fmla="*/ 40 w 69"/>
                  <a:gd name="T3" fmla="*/ 25 h 55"/>
                  <a:gd name="T4" fmla="*/ 49 w 69"/>
                  <a:gd name="T5" fmla="*/ 16 h 55"/>
                  <a:gd name="T6" fmla="*/ 61 w 69"/>
                  <a:gd name="T7" fmla="*/ 5 h 55"/>
                  <a:gd name="T8" fmla="*/ 55 w 69"/>
                  <a:gd name="T9" fmla="*/ 14 h 55"/>
                  <a:gd name="T10" fmla="*/ 32 w 69"/>
                  <a:gd name="T11" fmla="*/ 31 h 55"/>
                  <a:gd name="T12" fmla="*/ 0 w 69"/>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9" h="55">
                    <a:moveTo>
                      <a:pt x="0" y="55"/>
                    </a:moveTo>
                    <a:cubicBezTo>
                      <a:pt x="15" y="44"/>
                      <a:pt x="26" y="35"/>
                      <a:pt x="40" y="25"/>
                    </a:cubicBezTo>
                    <a:cubicBezTo>
                      <a:pt x="39" y="24"/>
                      <a:pt x="44" y="20"/>
                      <a:pt x="49" y="16"/>
                    </a:cubicBezTo>
                    <a:cubicBezTo>
                      <a:pt x="55" y="12"/>
                      <a:pt x="60" y="7"/>
                      <a:pt x="61" y="5"/>
                    </a:cubicBezTo>
                    <a:cubicBezTo>
                      <a:pt x="69" y="0"/>
                      <a:pt x="64" y="6"/>
                      <a:pt x="55" y="14"/>
                    </a:cubicBezTo>
                    <a:cubicBezTo>
                      <a:pt x="47" y="21"/>
                      <a:pt x="35" y="30"/>
                      <a:pt x="32" y="31"/>
                    </a:cubicBezTo>
                    <a:cubicBezTo>
                      <a:pt x="23" y="40"/>
                      <a:pt x="13" y="45"/>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6" name="Freeform 6602">
                <a:extLst>
                  <a:ext uri="{FF2B5EF4-FFF2-40B4-BE49-F238E27FC236}">
                    <a16:creationId xmlns:a16="http://schemas.microsoft.com/office/drawing/2014/main" id="{5BA95A99-B1C8-4430-8C09-67DDD82FDEF3}"/>
                  </a:ext>
                </a:extLst>
              </p:cNvPr>
              <p:cNvSpPr>
                <a:spLocks/>
              </p:cNvSpPr>
              <p:nvPr/>
            </p:nvSpPr>
            <p:spPr bwMode="auto">
              <a:xfrm>
                <a:off x="1876" y="2360"/>
                <a:ext cx="14" cy="21"/>
              </a:xfrm>
              <a:custGeom>
                <a:avLst/>
                <a:gdLst>
                  <a:gd name="T0" fmla="*/ 24 w 24"/>
                  <a:gd name="T1" fmla="*/ 36 h 36"/>
                  <a:gd name="T2" fmla="*/ 10 w 24"/>
                  <a:gd name="T3" fmla="*/ 16 h 36"/>
                  <a:gd name="T4" fmla="*/ 0 w 24"/>
                  <a:gd name="T5" fmla="*/ 0 h 36"/>
                  <a:gd name="T6" fmla="*/ 24 w 24"/>
                  <a:gd name="T7" fmla="*/ 36 h 36"/>
                </a:gdLst>
                <a:ahLst/>
                <a:cxnLst>
                  <a:cxn ang="0">
                    <a:pos x="T0" y="T1"/>
                  </a:cxn>
                  <a:cxn ang="0">
                    <a:pos x="T2" y="T3"/>
                  </a:cxn>
                  <a:cxn ang="0">
                    <a:pos x="T4" y="T5"/>
                  </a:cxn>
                  <a:cxn ang="0">
                    <a:pos x="T6" y="T7"/>
                  </a:cxn>
                </a:cxnLst>
                <a:rect l="0" t="0" r="r" b="b"/>
                <a:pathLst>
                  <a:path w="24" h="36">
                    <a:moveTo>
                      <a:pt x="24" y="36"/>
                    </a:moveTo>
                    <a:cubicBezTo>
                      <a:pt x="21" y="32"/>
                      <a:pt x="15" y="24"/>
                      <a:pt x="10" y="16"/>
                    </a:cubicBezTo>
                    <a:cubicBezTo>
                      <a:pt x="5" y="9"/>
                      <a:pt x="0" y="2"/>
                      <a:pt x="0" y="0"/>
                    </a:cubicBezTo>
                    <a:cubicBezTo>
                      <a:pt x="8" y="13"/>
                      <a:pt x="21" y="30"/>
                      <a:pt x="2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7" name="Freeform 6603">
                <a:extLst>
                  <a:ext uri="{FF2B5EF4-FFF2-40B4-BE49-F238E27FC236}">
                    <a16:creationId xmlns:a16="http://schemas.microsoft.com/office/drawing/2014/main" id="{4E5A0C72-4404-4232-9D73-2F05410E8D66}"/>
                  </a:ext>
                </a:extLst>
              </p:cNvPr>
              <p:cNvSpPr>
                <a:spLocks/>
              </p:cNvSpPr>
              <p:nvPr/>
            </p:nvSpPr>
            <p:spPr bwMode="auto">
              <a:xfrm>
                <a:off x="1866" y="2345"/>
                <a:ext cx="9" cy="14"/>
              </a:xfrm>
              <a:custGeom>
                <a:avLst/>
                <a:gdLst>
                  <a:gd name="T0" fmla="*/ 16 w 16"/>
                  <a:gd name="T1" fmla="*/ 24 h 24"/>
                  <a:gd name="T2" fmla="*/ 0 w 16"/>
                  <a:gd name="T3" fmla="*/ 0 h 24"/>
                  <a:gd name="T4" fmla="*/ 16 w 16"/>
                  <a:gd name="T5" fmla="*/ 24 h 24"/>
                </a:gdLst>
                <a:ahLst/>
                <a:cxnLst>
                  <a:cxn ang="0">
                    <a:pos x="T0" y="T1"/>
                  </a:cxn>
                  <a:cxn ang="0">
                    <a:pos x="T2" y="T3"/>
                  </a:cxn>
                  <a:cxn ang="0">
                    <a:pos x="T4" y="T5"/>
                  </a:cxn>
                </a:cxnLst>
                <a:rect l="0" t="0" r="r" b="b"/>
                <a:pathLst>
                  <a:path w="16" h="24">
                    <a:moveTo>
                      <a:pt x="16" y="24"/>
                    </a:moveTo>
                    <a:cubicBezTo>
                      <a:pt x="10" y="17"/>
                      <a:pt x="7" y="10"/>
                      <a:pt x="0" y="0"/>
                    </a:cubicBezTo>
                    <a:cubicBezTo>
                      <a:pt x="3" y="1"/>
                      <a:pt x="10" y="15"/>
                      <a:pt x="1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8" name="Freeform 6604">
                <a:extLst>
                  <a:ext uri="{FF2B5EF4-FFF2-40B4-BE49-F238E27FC236}">
                    <a16:creationId xmlns:a16="http://schemas.microsoft.com/office/drawing/2014/main" id="{C86295C2-E1A0-4230-80DC-D8C7065BA686}"/>
                  </a:ext>
                </a:extLst>
              </p:cNvPr>
              <p:cNvSpPr>
                <a:spLocks/>
              </p:cNvSpPr>
              <p:nvPr/>
            </p:nvSpPr>
            <p:spPr bwMode="auto">
              <a:xfrm>
                <a:off x="2318" y="2562"/>
                <a:ext cx="12" cy="2"/>
              </a:xfrm>
              <a:custGeom>
                <a:avLst/>
                <a:gdLst>
                  <a:gd name="T0" fmla="*/ 1 w 22"/>
                  <a:gd name="T1" fmla="*/ 4 h 4"/>
                  <a:gd name="T2" fmla="*/ 11 w 22"/>
                  <a:gd name="T3" fmla="*/ 1 h 4"/>
                  <a:gd name="T4" fmla="*/ 21 w 22"/>
                  <a:gd name="T5" fmla="*/ 1 h 4"/>
                  <a:gd name="T6" fmla="*/ 1 w 22"/>
                  <a:gd name="T7" fmla="*/ 4 h 4"/>
                </a:gdLst>
                <a:ahLst/>
                <a:cxnLst>
                  <a:cxn ang="0">
                    <a:pos x="T0" y="T1"/>
                  </a:cxn>
                  <a:cxn ang="0">
                    <a:pos x="T2" y="T3"/>
                  </a:cxn>
                  <a:cxn ang="0">
                    <a:pos x="T4" y="T5"/>
                  </a:cxn>
                  <a:cxn ang="0">
                    <a:pos x="T6" y="T7"/>
                  </a:cxn>
                </a:cxnLst>
                <a:rect l="0" t="0" r="r" b="b"/>
                <a:pathLst>
                  <a:path w="22" h="4">
                    <a:moveTo>
                      <a:pt x="1" y="4"/>
                    </a:moveTo>
                    <a:cubicBezTo>
                      <a:pt x="0" y="3"/>
                      <a:pt x="5" y="2"/>
                      <a:pt x="11" y="1"/>
                    </a:cubicBezTo>
                    <a:cubicBezTo>
                      <a:pt x="17" y="0"/>
                      <a:pt x="22" y="0"/>
                      <a:pt x="21" y="1"/>
                    </a:cubicBezTo>
                    <a:cubicBezTo>
                      <a:pt x="16" y="3"/>
                      <a:pt x="1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9" name="Freeform 6605">
                <a:extLst>
                  <a:ext uri="{FF2B5EF4-FFF2-40B4-BE49-F238E27FC236}">
                    <a16:creationId xmlns:a16="http://schemas.microsoft.com/office/drawing/2014/main" id="{171CA9C1-628A-45BF-A667-E77A638D4279}"/>
                  </a:ext>
                </a:extLst>
              </p:cNvPr>
              <p:cNvSpPr>
                <a:spLocks/>
              </p:cNvSpPr>
              <p:nvPr/>
            </p:nvSpPr>
            <p:spPr bwMode="auto">
              <a:xfrm>
                <a:off x="2264" y="2565"/>
                <a:ext cx="24" cy="2"/>
              </a:xfrm>
              <a:custGeom>
                <a:avLst/>
                <a:gdLst>
                  <a:gd name="T0" fmla="*/ 9 w 43"/>
                  <a:gd name="T1" fmla="*/ 3 h 4"/>
                  <a:gd name="T2" fmla="*/ 0 w 43"/>
                  <a:gd name="T3" fmla="*/ 1 h 4"/>
                  <a:gd name="T4" fmla="*/ 13 w 43"/>
                  <a:gd name="T5" fmla="*/ 0 h 4"/>
                  <a:gd name="T6" fmla="*/ 24 w 43"/>
                  <a:gd name="T7" fmla="*/ 2 h 4"/>
                  <a:gd name="T8" fmla="*/ 42 w 43"/>
                  <a:gd name="T9" fmla="*/ 1 h 4"/>
                  <a:gd name="T10" fmla="*/ 9 w 43"/>
                  <a:gd name="T11" fmla="*/ 3 h 4"/>
                </a:gdLst>
                <a:ahLst/>
                <a:cxnLst>
                  <a:cxn ang="0">
                    <a:pos x="T0" y="T1"/>
                  </a:cxn>
                  <a:cxn ang="0">
                    <a:pos x="T2" y="T3"/>
                  </a:cxn>
                  <a:cxn ang="0">
                    <a:pos x="T4" y="T5"/>
                  </a:cxn>
                  <a:cxn ang="0">
                    <a:pos x="T6" y="T7"/>
                  </a:cxn>
                  <a:cxn ang="0">
                    <a:pos x="T8" y="T9"/>
                  </a:cxn>
                  <a:cxn ang="0">
                    <a:pos x="T10" y="T11"/>
                  </a:cxn>
                </a:cxnLst>
                <a:rect l="0" t="0" r="r" b="b"/>
                <a:pathLst>
                  <a:path w="43" h="4">
                    <a:moveTo>
                      <a:pt x="9" y="3"/>
                    </a:moveTo>
                    <a:cubicBezTo>
                      <a:pt x="1" y="3"/>
                      <a:pt x="19" y="1"/>
                      <a:pt x="0" y="1"/>
                    </a:cubicBezTo>
                    <a:cubicBezTo>
                      <a:pt x="1" y="0"/>
                      <a:pt x="8" y="0"/>
                      <a:pt x="13" y="0"/>
                    </a:cubicBezTo>
                    <a:cubicBezTo>
                      <a:pt x="13" y="1"/>
                      <a:pt x="18" y="2"/>
                      <a:pt x="24" y="2"/>
                    </a:cubicBezTo>
                    <a:cubicBezTo>
                      <a:pt x="30" y="2"/>
                      <a:pt x="37" y="2"/>
                      <a:pt x="42" y="1"/>
                    </a:cubicBezTo>
                    <a:cubicBezTo>
                      <a:pt x="43" y="4"/>
                      <a:pt x="24"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0" name="Freeform 6606">
                <a:extLst>
                  <a:ext uri="{FF2B5EF4-FFF2-40B4-BE49-F238E27FC236}">
                    <a16:creationId xmlns:a16="http://schemas.microsoft.com/office/drawing/2014/main" id="{AEAEC52B-E1D9-4A79-A3EF-1D51BEFA5C92}"/>
                  </a:ext>
                </a:extLst>
              </p:cNvPr>
              <p:cNvSpPr>
                <a:spLocks/>
              </p:cNvSpPr>
              <p:nvPr/>
            </p:nvSpPr>
            <p:spPr bwMode="auto">
              <a:xfrm>
                <a:off x="2190" y="2560"/>
                <a:ext cx="13" cy="3"/>
              </a:xfrm>
              <a:custGeom>
                <a:avLst/>
                <a:gdLst>
                  <a:gd name="T0" fmla="*/ 23 w 23"/>
                  <a:gd name="T1" fmla="*/ 5 h 5"/>
                  <a:gd name="T2" fmla="*/ 0 w 23"/>
                  <a:gd name="T3" fmla="*/ 1 h 5"/>
                  <a:gd name="T4" fmla="*/ 11 w 23"/>
                  <a:gd name="T5" fmla="*/ 2 h 5"/>
                  <a:gd name="T6" fmla="*/ 23 w 23"/>
                  <a:gd name="T7" fmla="*/ 5 h 5"/>
                </a:gdLst>
                <a:ahLst/>
                <a:cxnLst>
                  <a:cxn ang="0">
                    <a:pos x="T0" y="T1"/>
                  </a:cxn>
                  <a:cxn ang="0">
                    <a:pos x="T2" y="T3"/>
                  </a:cxn>
                  <a:cxn ang="0">
                    <a:pos x="T4" y="T5"/>
                  </a:cxn>
                  <a:cxn ang="0">
                    <a:pos x="T6" y="T7"/>
                  </a:cxn>
                </a:cxnLst>
                <a:rect l="0" t="0" r="r" b="b"/>
                <a:pathLst>
                  <a:path w="23" h="5">
                    <a:moveTo>
                      <a:pt x="23" y="5"/>
                    </a:moveTo>
                    <a:cubicBezTo>
                      <a:pt x="15" y="3"/>
                      <a:pt x="7" y="3"/>
                      <a:pt x="0" y="1"/>
                    </a:cubicBezTo>
                    <a:cubicBezTo>
                      <a:pt x="0" y="0"/>
                      <a:pt x="5" y="1"/>
                      <a:pt x="11" y="2"/>
                    </a:cubicBezTo>
                    <a:cubicBezTo>
                      <a:pt x="17" y="3"/>
                      <a:pt x="23" y="4"/>
                      <a:pt x="2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1" name="Freeform 6607">
                <a:extLst>
                  <a:ext uri="{FF2B5EF4-FFF2-40B4-BE49-F238E27FC236}">
                    <a16:creationId xmlns:a16="http://schemas.microsoft.com/office/drawing/2014/main" id="{2322A736-5BED-4BD9-AA0F-EF3CD03BE69D}"/>
                  </a:ext>
                </a:extLst>
              </p:cNvPr>
              <p:cNvSpPr>
                <a:spLocks/>
              </p:cNvSpPr>
              <p:nvPr/>
            </p:nvSpPr>
            <p:spPr bwMode="auto">
              <a:xfrm>
                <a:off x="2371" y="2549"/>
                <a:ext cx="15" cy="4"/>
              </a:xfrm>
              <a:custGeom>
                <a:avLst/>
                <a:gdLst>
                  <a:gd name="T0" fmla="*/ 0 w 27"/>
                  <a:gd name="T1" fmla="*/ 7 h 7"/>
                  <a:gd name="T2" fmla="*/ 2 w 27"/>
                  <a:gd name="T3" fmla="*/ 6 h 7"/>
                  <a:gd name="T4" fmla="*/ 5 w 27"/>
                  <a:gd name="T5" fmla="*/ 5 h 7"/>
                  <a:gd name="T6" fmla="*/ 25 w 27"/>
                  <a:gd name="T7" fmla="*/ 0 h 7"/>
                  <a:gd name="T8" fmla="*/ 17 w 27"/>
                  <a:gd name="T9" fmla="*/ 3 h 7"/>
                  <a:gd name="T10" fmla="*/ 0 w 27"/>
                  <a:gd name="T11" fmla="*/ 7 h 7"/>
                </a:gdLst>
                <a:ahLst/>
                <a:cxnLst>
                  <a:cxn ang="0">
                    <a:pos x="T0" y="T1"/>
                  </a:cxn>
                  <a:cxn ang="0">
                    <a:pos x="T2" y="T3"/>
                  </a:cxn>
                  <a:cxn ang="0">
                    <a:pos x="T4" y="T5"/>
                  </a:cxn>
                  <a:cxn ang="0">
                    <a:pos x="T6" y="T7"/>
                  </a:cxn>
                  <a:cxn ang="0">
                    <a:pos x="T8" y="T9"/>
                  </a:cxn>
                  <a:cxn ang="0">
                    <a:pos x="T10" y="T11"/>
                  </a:cxn>
                </a:cxnLst>
                <a:rect l="0" t="0" r="r" b="b"/>
                <a:pathLst>
                  <a:path w="27" h="7">
                    <a:moveTo>
                      <a:pt x="0" y="7"/>
                    </a:moveTo>
                    <a:cubicBezTo>
                      <a:pt x="0" y="7"/>
                      <a:pt x="3" y="6"/>
                      <a:pt x="2" y="6"/>
                    </a:cubicBezTo>
                    <a:cubicBezTo>
                      <a:pt x="5" y="5"/>
                      <a:pt x="5" y="5"/>
                      <a:pt x="5" y="5"/>
                    </a:cubicBezTo>
                    <a:cubicBezTo>
                      <a:pt x="10" y="5"/>
                      <a:pt x="16" y="3"/>
                      <a:pt x="25" y="0"/>
                    </a:cubicBezTo>
                    <a:cubicBezTo>
                      <a:pt x="27" y="0"/>
                      <a:pt x="22" y="2"/>
                      <a:pt x="17" y="3"/>
                    </a:cubicBezTo>
                    <a:cubicBezTo>
                      <a:pt x="11" y="5"/>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2" name="Freeform 6608">
                <a:extLst>
                  <a:ext uri="{FF2B5EF4-FFF2-40B4-BE49-F238E27FC236}">
                    <a16:creationId xmlns:a16="http://schemas.microsoft.com/office/drawing/2014/main" id="{510BD95E-2817-4B02-96EC-7D385684A90C}"/>
                  </a:ext>
                </a:extLst>
              </p:cNvPr>
              <p:cNvSpPr>
                <a:spLocks/>
              </p:cNvSpPr>
              <p:nvPr/>
            </p:nvSpPr>
            <p:spPr bwMode="auto">
              <a:xfrm>
                <a:off x="2355" y="2554"/>
                <a:ext cx="12" cy="2"/>
              </a:xfrm>
              <a:custGeom>
                <a:avLst/>
                <a:gdLst>
                  <a:gd name="T0" fmla="*/ 0 w 20"/>
                  <a:gd name="T1" fmla="*/ 5 h 5"/>
                  <a:gd name="T2" fmla="*/ 19 w 20"/>
                  <a:gd name="T3" fmla="*/ 0 h 5"/>
                  <a:gd name="T4" fmla="*/ 0 w 20"/>
                  <a:gd name="T5" fmla="*/ 5 h 5"/>
                </a:gdLst>
                <a:ahLst/>
                <a:cxnLst>
                  <a:cxn ang="0">
                    <a:pos x="T0" y="T1"/>
                  </a:cxn>
                  <a:cxn ang="0">
                    <a:pos x="T2" y="T3"/>
                  </a:cxn>
                  <a:cxn ang="0">
                    <a:pos x="T4" y="T5"/>
                  </a:cxn>
                </a:cxnLst>
                <a:rect l="0" t="0" r="r" b="b"/>
                <a:pathLst>
                  <a:path w="20" h="5">
                    <a:moveTo>
                      <a:pt x="0" y="5"/>
                    </a:moveTo>
                    <a:cubicBezTo>
                      <a:pt x="2" y="3"/>
                      <a:pt x="10" y="3"/>
                      <a:pt x="19" y="0"/>
                    </a:cubicBezTo>
                    <a:cubicBezTo>
                      <a:pt x="20" y="1"/>
                      <a:pt x="5"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3" name="Freeform 6609">
                <a:extLst>
                  <a:ext uri="{FF2B5EF4-FFF2-40B4-BE49-F238E27FC236}">
                    <a16:creationId xmlns:a16="http://schemas.microsoft.com/office/drawing/2014/main" id="{DE1CA573-84F0-4247-AF7A-D9BB7F02D69E}"/>
                  </a:ext>
                </a:extLst>
              </p:cNvPr>
              <p:cNvSpPr>
                <a:spLocks/>
              </p:cNvSpPr>
              <p:nvPr/>
            </p:nvSpPr>
            <p:spPr bwMode="auto">
              <a:xfrm>
                <a:off x="1839" y="2291"/>
                <a:ext cx="7" cy="14"/>
              </a:xfrm>
              <a:custGeom>
                <a:avLst/>
                <a:gdLst>
                  <a:gd name="T0" fmla="*/ 0 w 12"/>
                  <a:gd name="T1" fmla="*/ 0 h 25"/>
                  <a:gd name="T2" fmla="*/ 12 w 12"/>
                  <a:gd name="T3" fmla="*/ 25 h 25"/>
                  <a:gd name="T4" fmla="*/ 0 w 12"/>
                  <a:gd name="T5" fmla="*/ 0 h 25"/>
                </a:gdLst>
                <a:ahLst/>
                <a:cxnLst>
                  <a:cxn ang="0">
                    <a:pos x="T0" y="T1"/>
                  </a:cxn>
                  <a:cxn ang="0">
                    <a:pos x="T2" y="T3"/>
                  </a:cxn>
                  <a:cxn ang="0">
                    <a:pos x="T4" y="T5"/>
                  </a:cxn>
                </a:cxnLst>
                <a:rect l="0" t="0" r="r" b="b"/>
                <a:pathLst>
                  <a:path w="12" h="25">
                    <a:moveTo>
                      <a:pt x="0" y="0"/>
                    </a:moveTo>
                    <a:cubicBezTo>
                      <a:pt x="2" y="1"/>
                      <a:pt x="8" y="18"/>
                      <a:pt x="12" y="25"/>
                    </a:cubicBezTo>
                    <a:cubicBezTo>
                      <a:pt x="8" y="21"/>
                      <a:pt x="6"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4" name="Freeform 6610">
                <a:extLst>
                  <a:ext uri="{FF2B5EF4-FFF2-40B4-BE49-F238E27FC236}">
                    <a16:creationId xmlns:a16="http://schemas.microsoft.com/office/drawing/2014/main" id="{7887842D-B334-4B1A-B944-540C125822FF}"/>
                  </a:ext>
                </a:extLst>
              </p:cNvPr>
              <p:cNvSpPr>
                <a:spLocks/>
              </p:cNvSpPr>
              <p:nvPr/>
            </p:nvSpPr>
            <p:spPr bwMode="auto">
              <a:xfrm>
                <a:off x="2571" y="2438"/>
                <a:ext cx="7" cy="7"/>
              </a:xfrm>
              <a:custGeom>
                <a:avLst/>
                <a:gdLst>
                  <a:gd name="T0" fmla="*/ 7 w 13"/>
                  <a:gd name="T1" fmla="*/ 6 h 12"/>
                  <a:gd name="T2" fmla="*/ 3 w 13"/>
                  <a:gd name="T3" fmla="*/ 8 h 12"/>
                  <a:gd name="T4" fmla="*/ 10 w 13"/>
                  <a:gd name="T5" fmla="*/ 1 h 12"/>
                  <a:gd name="T6" fmla="*/ 7 w 13"/>
                  <a:gd name="T7" fmla="*/ 6 h 12"/>
                </a:gdLst>
                <a:ahLst/>
                <a:cxnLst>
                  <a:cxn ang="0">
                    <a:pos x="T0" y="T1"/>
                  </a:cxn>
                  <a:cxn ang="0">
                    <a:pos x="T2" y="T3"/>
                  </a:cxn>
                  <a:cxn ang="0">
                    <a:pos x="T4" y="T5"/>
                  </a:cxn>
                  <a:cxn ang="0">
                    <a:pos x="T6" y="T7"/>
                  </a:cxn>
                </a:cxnLst>
                <a:rect l="0" t="0" r="r" b="b"/>
                <a:pathLst>
                  <a:path w="13" h="12">
                    <a:moveTo>
                      <a:pt x="7" y="6"/>
                    </a:moveTo>
                    <a:cubicBezTo>
                      <a:pt x="0" y="12"/>
                      <a:pt x="4" y="8"/>
                      <a:pt x="3" y="8"/>
                    </a:cubicBezTo>
                    <a:cubicBezTo>
                      <a:pt x="10" y="1"/>
                      <a:pt x="10" y="1"/>
                      <a:pt x="10" y="1"/>
                    </a:cubicBezTo>
                    <a:cubicBezTo>
                      <a:pt x="13" y="0"/>
                      <a:pt x="6" y="6"/>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5" name="Freeform 6611">
                <a:extLst>
                  <a:ext uri="{FF2B5EF4-FFF2-40B4-BE49-F238E27FC236}">
                    <a16:creationId xmlns:a16="http://schemas.microsoft.com/office/drawing/2014/main" id="{008E208F-03D9-4BBD-B166-12A3172E9CF9}"/>
                  </a:ext>
                </a:extLst>
              </p:cNvPr>
              <p:cNvSpPr>
                <a:spLocks/>
              </p:cNvSpPr>
              <p:nvPr/>
            </p:nvSpPr>
            <p:spPr bwMode="auto">
              <a:xfrm>
                <a:off x="1957" y="2447"/>
                <a:ext cx="11" cy="11"/>
              </a:xfrm>
              <a:custGeom>
                <a:avLst/>
                <a:gdLst>
                  <a:gd name="T0" fmla="*/ 21 w 21"/>
                  <a:gd name="T1" fmla="*/ 19 h 19"/>
                  <a:gd name="T2" fmla="*/ 9 w 21"/>
                  <a:gd name="T3" fmla="*/ 10 h 19"/>
                  <a:gd name="T4" fmla="*/ 0 w 21"/>
                  <a:gd name="T5" fmla="*/ 0 h 19"/>
                  <a:gd name="T6" fmla="*/ 21 w 21"/>
                  <a:gd name="T7" fmla="*/ 19 h 19"/>
                </a:gdLst>
                <a:ahLst/>
                <a:cxnLst>
                  <a:cxn ang="0">
                    <a:pos x="T0" y="T1"/>
                  </a:cxn>
                  <a:cxn ang="0">
                    <a:pos x="T2" y="T3"/>
                  </a:cxn>
                  <a:cxn ang="0">
                    <a:pos x="T4" y="T5"/>
                  </a:cxn>
                  <a:cxn ang="0">
                    <a:pos x="T6" y="T7"/>
                  </a:cxn>
                </a:cxnLst>
                <a:rect l="0" t="0" r="r" b="b"/>
                <a:pathLst>
                  <a:path w="21" h="19">
                    <a:moveTo>
                      <a:pt x="21" y="19"/>
                    </a:moveTo>
                    <a:cubicBezTo>
                      <a:pt x="19" y="18"/>
                      <a:pt x="14" y="14"/>
                      <a:pt x="9" y="10"/>
                    </a:cubicBezTo>
                    <a:cubicBezTo>
                      <a:pt x="4" y="5"/>
                      <a:pt x="0" y="1"/>
                      <a:pt x="0" y="0"/>
                    </a:cubicBezTo>
                    <a:cubicBezTo>
                      <a:pt x="6" y="6"/>
                      <a:pt x="13" y="12"/>
                      <a:pt x="2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6" name="Freeform 6612">
                <a:extLst>
                  <a:ext uri="{FF2B5EF4-FFF2-40B4-BE49-F238E27FC236}">
                    <a16:creationId xmlns:a16="http://schemas.microsoft.com/office/drawing/2014/main" id="{78E0E373-6856-46AB-9B6B-F0A2414F7E04}"/>
                  </a:ext>
                </a:extLst>
              </p:cNvPr>
              <p:cNvSpPr>
                <a:spLocks/>
              </p:cNvSpPr>
              <p:nvPr/>
            </p:nvSpPr>
            <p:spPr bwMode="auto">
              <a:xfrm>
                <a:off x="2521" y="2474"/>
                <a:ext cx="15" cy="10"/>
              </a:xfrm>
              <a:custGeom>
                <a:avLst/>
                <a:gdLst>
                  <a:gd name="T0" fmla="*/ 25 w 25"/>
                  <a:gd name="T1" fmla="*/ 0 h 17"/>
                  <a:gd name="T2" fmla="*/ 21 w 25"/>
                  <a:gd name="T3" fmla="*/ 1 h 17"/>
                  <a:gd name="T4" fmla="*/ 0 w 25"/>
                  <a:gd name="T5" fmla="*/ 17 h 17"/>
                  <a:gd name="T6" fmla="*/ 11 w 25"/>
                  <a:gd name="T7" fmla="*/ 8 h 17"/>
                  <a:gd name="T8" fmla="*/ 25 w 25"/>
                  <a:gd name="T9" fmla="*/ 0 h 17"/>
                </a:gdLst>
                <a:ahLst/>
                <a:cxnLst>
                  <a:cxn ang="0">
                    <a:pos x="T0" y="T1"/>
                  </a:cxn>
                  <a:cxn ang="0">
                    <a:pos x="T2" y="T3"/>
                  </a:cxn>
                  <a:cxn ang="0">
                    <a:pos x="T4" y="T5"/>
                  </a:cxn>
                  <a:cxn ang="0">
                    <a:pos x="T6" y="T7"/>
                  </a:cxn>
                  <a:cxn ang="0">
                    <a:pos x="T8" y="T9"/>
                  </a:cxn>
                </a:cxnLst>
                <a:rect l="0" t="0" r="r" b="b"/>
                <a:pathLst>
                  <a:path w="25" h="17">
                    <a:moveTo>
                      <a:pt x="25" y="0"/>
                    </a:moveTo>
                    <a:cubicBezTo>
                      <a:pt x="22" y="1"/>
                      <a:pt x="22" y="1"/>
                      <a:pt x="21" y="1"/>
                    </a:cubicBezTo>
                    <a:cubicBezTo>
                      <a:pt x="10" y="10"/>
                      <a:pt x="8" y="12"/>
                      <a:pt x="0" y="17"/>
                    </a:cubicBezTo>
                    <a:cubicBezTo>
                      <a:pt x="1" y="16"/>
                      <a:pt x="6" y="12"/>
                      <a:pt x="11" y="8"/>
                    </a:cubicBezTo>
                    <a:cubicBezTo>
                      <a:pt x="16" y="4"/>
                      <a:pt x="22" y="1"/>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7" name="Freeform 6613">
                <a:extLst>
                  <a:ext uri="{FF2B5EF4-FFF2-40B4-BE49-F238E27FC236}">
                    <a16:creationId xmlns:a16="http://schemas.microsoft.com/office/drawing/2014/main" id="{A4235FF0-DA5C-4900-9B9E-25F2F1021980}"/>
                  </a:ext>
                </a:extLst>
              </p:cNvPr>
              <p:cNvSpPr>
                <a:spLocks/>
              </p:cNvSpPr>
              <p:nvPr/>
            </p:nvSpPr>
            <p:spPr bwMode="auto">
              <a:xfrm>
                <a:off x="2380" y="2545"/>
                <a:ext cx="13" cy="4"/>
              </a:xfrm>
              <a:custGeom>
                <a:avLst/>
                <a:gdLst>
                  <a:gd name="T0" fmla="*/ 20 w 24"/>
                  <a:gd name="T1" fmla="*/ 3 h 7"/>
                  <a:gd name="T2" fmla="*/ 0 w 24"/>
                  <a:gd name="T3" fmla="*/ 7 h 7"/>
                  <a:gd name="T4" fmla="*/ 22 w 24"/>
                  <a:gd name="T5" fmla="*/ 0 h 7"/>
                  <a:gd name="T6" fmla="*/ 20 w 24"/>
                  <a:gd name="T7" fmla="*/ 3 h 7"/>
                </a:gdLst>
                <a:ahLst/>
                <a:cxnLst>
                  <a:cxn ang="0">
                    <a:pos x="T0" y="T1"/>
                  </a:cxn>
                  <a:cxn ang="0">
                    <a:pos x="T2" y="T3"/>
                  </a:cxn>
                  <a:cxn ang="0">
                    <a:pos x="T4" y="T5"/>
                  </a:cxn>
                  <a:cxn ang="0">
                    <a:pos x="T6" y="T7"/>
                  </a:cxn>
                </a:cxnLst>
                <a:rect l="0" t="0" r="r" b="b"/>
                <a:pathLst>
                  <a:path w="24" h="7">
                    <a:moveTo>
                      <a:pt x="20" y="3"/>
                    </a:moveTo>
                    <a:cubicBezTo>
                      <a:pt x="11" y="5"/>
                      <a:pt x="11" y="4"/>
                      <a:pt x="0" y="7"/>
                    </a:cubicBezTo>
                    <a:cubicBezTo>
                      <a:pt x="4" y="5"/>
                      <a:pt x="16" y="1"/>
                      <a:pt x="22" y="0"/>
                    </a:cubicBezTo>
                    <a:cubicBezTo>
                      <a:pt x="24" y="1"/>
                      <a:pt x="17" y="3"/>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8" name="Freeform 6614">
                <a:extLst>
                  <a:ext uri="{FF2B5EF4-FFF2-40B4-BE49-F238E27FC236}">
                    <a16:creationId xmlns:a16="http://schemas.microsoft.com/office/drawing/2014/main" id="{8C8E08B5-9E93-48BE-8076-C0320262CAF5}"/>
                  </a:ext>
                </a:extLst>
              </p:cNvPr>
              <p:cNvSpPr>
                <a:spLocks/>
              </p:cNvSpPr>
              <p:nvPr/>
            </p:nvSpPr>
            <p:spPr bwMode="auto">
              <a:xfrm>
                <a:off x="1927" y="2419"/>
                <a:ext cx="28" cy="27"/>
              </a:xfrm>
              <a:custGeom>
                <a:avLst/>
                <a:gdLst>
                  <a:gd name="T0" fmla="*/ 49 w 49"/>
                  <a:gd name="T1" fmla="*/ 48 h 48"/>
                  <a:gd name="T2" fmla="*/ 0 w 49"/>
                  <a:gd name="T3" fmla="*/ 0 h 48"/>
                  <a:gd name="T4" fmla="*/ 24 w 49"/>
                  <a:gd name="T5" fmla="*/ 24 h 48"/>
                  <a:gd name="T6" fmla="*/ 49 w 49"/>
                  <a:gd name="T7" fmla="*/ 48 h 48"/>
                </a:gdLst>
                <a:ahLst/>
                <a:cxnLst>
                  <a:cxn ang="0">
                    <a:pos x="T0" y="T1"/>
                  </a:cxn>
                  <a:cxn ang="0">
                    <a:pos x="T2" y="T3"/>
                  </a:cxn>
                  <a:cxn ang="0">
                    <a:pos x="T4" y="T5"/>
                  </a:cxn>
                  <a:cxn ang="0">
                    <a:pos x="T6" y="T7"/>
                  </a:cxn>
                </a:cxnLst>
                <a:rect l="0" t="0" r="r" b="b"/>
                <a:pathLst>
                  <a:path w="49" h="48">
                    <a:moveTo>
                      <a:pt x="49" y="48"/>
                    </a:moveTo>
                    <a:cubicBezTo>
                      <a:pt x="31" y="33"/>
                      <a:pt x="15" y="17"/>
                      <a:pt x="0" y="0"/>
                    </a:cubicBezTo>
                    <a:cubicBezTo>
                      <a:pt x="5" y="4"/>
                      <a:pt x="14" y="14"/>
                      <a:pt x="24" y="24"/>
                    </a:cubicBezTo>
                    <a:cubicBezTo>
                      <a:pt x="34" y="34"/>
                      <a:pt x="45" y="44"/>
                      <a:pt x="4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9" name="Freeform 6615">
                <a:extLst>
                  <a:ext uri="{FF2B5EF4-FFF2-40B4-BE49-F238E27FC236}">
                    <a16:creationId xmlns:a16="http://schemas.microsoft.com/office/drawing/2014/main" id="{6FFC4C6A-C52D-495C-8360-881C1CC41240}"/>
                  </a:ext>
                </a:extLst>
              </p:cNvPr>
              <p:cNvSpPr>
                <a:spLocks/>
              </p:cNvSpPr>
              <p:nvPr/>
            </p:nvSpPr>
            <p:spPr bwMode="auto">
              <a:xfrm>
                <a:off x="1873" y="2348"/>
                <a:ext cx="19" cy="28"/>
              </a:xfrm>
              <a:custGeom>
                <a:avLst/>
                <a:gdLst>
                  <a:gd name="T0" fmla="*/ 0 w 33"/>
                  <a:gd name="T1" fmla="*/ 0 h 49"/>
                  <a:gd name="T2" fmla="*/ 18 w 33"/>
                  <a:gd name="T3" fmla="*/ 27 h 49"/>
                  <a:gd name="T4" fmla="*/ 33 w 33"/>
                  <a:gd name="T5" fmla="*/ 49 h 49"/>
                  <a:gd name="T6" fmla="*/ 0 w 33"/>
                  <a:gd name="T7" fmla="*/ 0 h 49"/>
                </a:gdLst>
                <a:ahLst/>
                <a:cxnLst>
                  <a:cxn ang="0">
                    <a:pos x="T0" y="T1"/>
                  </a:cxn>
                  <a:cxn ang="0">
                    <a:pos x="T2" y="T3"/>
                  </a:cxn>
                  <a:cxn ang="0">
                    <a:pos x="T4" y="T5"/>
                  </a:cxn>
                  <a:cxn ang="0">
                    <a:pos x="T6" y="T7"/>
                  </a:cxn>
                </a:cxnLst>
                <a:rect l="0" t="0" r="r" b="b"/>
                <a:pathLst>
                  <a:path w="33" h="49">
                    <a:moveTo>
                      <a:pt x="0" y="0"/>
                    </a:moveTo>
                    <a:cubicBezTo>
                      <a:pt x="4" y="5"/>
                      <a:pt x="11" y="17"/>
                      <a:pt x="18" y="27"/>
                    </a:cubicBezTo>
                    <a:cubicBezTo>
                      <a:pt x="33" y="49"/>
                      <a:pt x="33" y="49"/>
                      <a:pt x="33" y="49"/>
                    </a:cubicBezTo>
                    <a:cubicBezTo>
                      <a:pt x="26" y="42"/>
                      <a:pt x="12" y="2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0" name="Freeform 6616">
                <a:extLst>
                  <a:ext uri="{FF2B5EF4-FFF2-40B4-BE49-F238E27FC236}">
                    <a16:creationId xmlns:a16="http://schemas.microsoft.com/office/drawing/2014/main" id="{ED30A26F-E30F-4C26-85BC-0D0FF58C70B8}"/>
                  </a:ext>
                </a:extLst>
              </p:cNvPr>
              <p:cNvSpPr>
                <a:spLocks/>
              </p:cNvSpPr>
              <p:nvPr/>
            </p:nvSpPr>
            <p:spPr bwMode="auto">
              <a:xfrm>
                <a:off x="2672" y="2290"/>
                <a:ext cx="4" cy="8"/>
              </a:xfrm>
              <a:custGeom>
                <a:avLst/>
                <a:gdLst>
                  <a:gd name="T0" fmla="*/ 3 w 7"/>
                  <a:gd name="T1" fmla="*/ 12 h 15"/>
                  <a:gd name="T2" fmla="*/ 1 w 7"/>
                  <a:gd name="T3" fmla="*/ 9 h 15"/>
                  <a:gd name="T4" fmla="*/ 7 w 7"/>
                  <a:gd name="T5" fmla="*/ 0 h 15"/>
                  <a:gd name="T6" fmla="*/ 3 w 7"/>
                  <a:gd name="T7" fmla="*/ 12 h 15"/>
                </a:gdLst>
                <a:ahLst/>
                <a:cxnLst>
                  <a:cxn ang="0">
                    <a:pos x="T0" y="T1"/>
                  </a:cxn>
                  <a:cxn ang="0">
                    <a:pos x="T2" y="T3"/>
                  </a:cxn>
                  <a:cxn ang="0">
                    <a:pos x="T4" y="T5"/>
                  </a:cxn>
                  <a:cxn ang="0">
                    <a:pos x="T6" y="T7"/>
                  </a:cxn>
                </a:cxnLst>
                <a:rect l="0" t="0" r="r" b="b"/>
                <a:pathLst>
                  <a:path w="7" h="15">
                    <a:moveTo>
                      <a:pt x="3" y="12"/>
                    </a:moveTo>
                    <a:cubicBezTo>
                      <a:pt x="0" y="15"/>
                      <a:pt x="3" y="8"/>
                      <a:pt x="1" y="9"/>
                    </a:cubicBezTo>
                    <a:cubicBezTo>
                      <a:pt x="3" y="7"/>
                      <a:pt x="6" y="0"/>
                      <a:pt x="7" y="0"/>
                    </a:cubicBezTo>
                    <a:cubicBezTo>
                      <a:pt x="5" y="5"/>
                      <a:pt x="5" y="6"/>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1" name="Freeform 6617">
                <a:extLst>
                  <a:ext uri="{FF2B5EF4-FFF2-40B4-BE49-F238E27FC236}">
                    <a16:creationId xmlns:a16="http://schemas.microsoft.com/office/drawing/2014/main" id="{530AEC18-C43A-464C-AB67-65C5040147F4}"/>
                  </a:ext>
                </a:extLst>
              </p:cNvPr>
              <p:cNvSpPr>
                <a:spLocks/>
              </p:cNvSpPr>
              <p:nvPr/>
            </p:nvSpPr>
            <p:spPr bwMode="auto">
              <a:xfrm>
                <a:off x="2586" y="2407"/>
                <a:ext cx="17" cy="19"/>
              </a:xfrm>
              <a:custGeom>
                <a:avLst/>
                <a:gdLst>
                  <a:gd name="T0" fmla="*/ 30 w 30"/>
                  <a:gd name="T1" fmla="*/ 0 h 34"/>
                  <a:gd name="T2" fmla="*/ 0 w 30"/>
                  <a:gd name="T3" fmla="*/ 34 h 34"/>
                  <a:gd name="T4" fmla="*/ 14 w 30"/>
                  <a:gd name="T5" fmla="*/ 18 h 34"/>
                  <a:gd name="T6" fmla="*/ 24 w 30"/>
                  <a:gd name="T7" fmla="*/ 5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cubicBezTo>
                      <a:pt x="22" y="12"/>
                      <a:pt x="10" y="24"/>
                      <a:pt x="0" y="34"/>
                    </a:cubicBezTo>
                    <a:cubicBezTo>
                      <a:pt x="3" y="30"/>
                      <a:pt x="9" y="23"/>
                      <a:pt x="14" y="18"/>
                    </a:cubicBezTo>
                    <a:cubicBezTo>
                      <a:pt x="19" y="12"/>
                      <a:pt x="24" y="7"/>
                      <a:pt x="24" y="5"/>
                    </a:cubicBezTo>
                    <a:cubicBezTo>
                      <a:pt x="22" y="8"/>
                      <a:pt x="25"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2" name="Freeform 6618">
                <a:extLst>
                  <a:ext uri="{FF2B5EF4-FFF2-40B4-BE49-F238E27FC236}">
                    <a16:creationId xmlns:a16="http://schemas.microsoft.com/office/drawing/2014/main" id="{49A2FCEB-416B-4533-B174-164574D36FCB}"/>
                  </a:ext>
                </a:extLst>
              </p:cNvPr>
              <p:cNvSpPr>
                <a:spLocks/>
              </p:cNvSpPr>
              <p:nvPr/>
            </p:nvSpPr>
            <p:spPr bwMode="auto">
              <a:xfrm>
                <a:off x="2240" y="2561"/>
                <a:ext cx="11" cy="2"/>
              </a:xfrm>
              <a:custGeom>
                <a:avLst/>
                <a:gdLst>
                  <a:gd name="T0" fmla="*/ 19 w 20"/>
                  <a:gd name="T1" fmla="*/ 3 h 4"/>
                  <a:gd name="T2" fmla="*/ 11 w 20"/>
                  <a:gd name="T3" fmla="*/ 3 h 4"/>
                  <a:gd name="T4" fmla="*/ 3 w 20"/>
                  <a:gd name="T5" fmla="*/ 2 h 4"/>
                  <a:gd name="T6" fmla="*/ 19 w 20"/>
                  <a:gd name="T7" fmla="*/ 3 h 4"/>
                </a:gdLst>
                <a:ahLst/>
                <a:cxnLst>
                  <a:cxn ang="0">
                    <a:pos x="T0" y="T1"/>
                  </a:cxn>
                  <a:cxn ang="0">
                    <a:pos x="T2" y="T3"/>
                  </a:cxn>
                  <a:cxn ang="0">
                    <a:pos x="T4" y="T5"/>
                  </a:cxn>
                  <a:cxn ang="0">
                    <a:pos x="T6" y="T7"/>
                  </a:cxn>
                </a:cxnLst>
                <a:rect l="0" t="0" r="r" b="b"/>
                <a:pathLst>
                  <a:path w="20" h="4">
                    <a:moveTo>
                      <a:pt x="19" y="3"/>
                    </a:moveTo>
                    <a:cubicBezTo>
                      <a:pt x="20" y="3"/>
                      <a:pt x="16" y="4"/>
                      <a:pt x="11" y="3"/>
                    </a:cubicBezTo>
                    <a:cubicBezTo>
                      <a:pt x="7" y="3"/>
                      <a:pt x="2" y="3"/>
                      <a:pt x="3" y="2"/>
                    </a:cubicBezTo>
                    <a:cubicBezTo>
                      <a:pt x="0" y="0"/>
                      <a:pt x="19"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3" name="Freeform 6619">
                <a:extLst>
                  <a:ext uri="{FF2B5EF4-FFF2-40B4-BE49-F238E27FC236}">
                    <a16:creationId xmlns:a16="http://schemas.microsoft.com/office/drawing/2014/main" id="{990F66ED-2624-43A1-9BFB-3E6337843EF1}"/>
                  </a:ext>
                </a:extLst>
              </p:cNvPr>
              <p:cNvSpPr>
                <a:spLocks/>
              </p:cNvSpPr>
              <p:nvPr/>
            </p:nvSpPr>
            <p:spPr bwMode="auto">
              <a:xfrm>
                <a:off x="2222" y="2560"/>
                <a:ext cx="14" cy="2"/>
              </a:xfrm>
              <a:custGeom>
                <a:avLst/>
                <a:gdLst>
                  <a:gd name="T0" fmla="*/ 25 w 26"/>
                  <a:gd name="T1" fmla="*/ 3 h 3"/>
                  <a:gd name="T2" fmla="*/ 11 w 26"/>
                  <a:gd name="T3" fmla="*/ 2 h 3"/>
                  <a:gd name="T4" fmla="*/ 1 w 26"/>
                  <a:gd name="T5" fmla="*/ 0 h 3"/>
                  <a:gd name="T6" fmla="*/ 25 w 26"/>
                  <a:gd name="T7" fmla="*/ 3 h 3"/>
                </a:gdLst>
                <a:ahLst/>
                <a:cxnLst>
                  <a:cxn ang="0">
                    <a:pos x="T0" y="T1"/>
                  </a:cxn>
                  <a:cxn ang="0">
                    <a:pos x="T2" y="T3"/>
                  </a:cxn>
                  <a:cxn ang="0">
                    <a:pos x="T4" y="T5"/>
                  </a:cxn>
                  <a:cxn ang="0">
                    <a:pos x="T6" y="T7"/>
                  </a:cxn>
                </a:cxnLst>
                <a:rect l="0" t="0" r="r" b="b"/>
                <a:pathLst>
                  <a:path w="26" h="3">
                    <a:moveTo>
                      <a:pt x="25" y="3"/>
                    </a:moveTo>
                    <a:cubicBezTo>
                      <a:pt x="23" y="3"/>
                      <a:pt x="17" y="2"/>
                      <a:pt x="11" y="2"/>
                    </a:cubicBezTo>
                    <a:cubicBezTo>
                      <a:pt x="5" y="2"/>
                      <a:pt x="0" y="1"/>
                      <a:pt x="1" y="0"/>
                    </a:cubicBezTo>
                    <a:cubicBezTo>
                      <a:pt x="11" y="1"/>
                      <a:pt x="26"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4" name="Freeform 6620">
                <a:extLst>
                  <a:ext uri="{FF2B5EF4-FFF2-40B4-BE49-F238E27FC236}">
                    <a16:creationId xmlns:a16="http://schemas.microsoft.com/office/drawing/2014/main" id="{0B3B5842-C65E-4126-8488-37A3FA82DD9E}"/>
                  </a:ext>
                </a:extLst>
              </p:cNvPr>
              <p:cNvSpPr>
                <a:spLocks/>
              </p:cNvSpPr>
              <p:nvPr/>
            </p:nvSpPr>
            <p:spPr bwMode="auto">
              <a:xfrm>
                <a:off x="2546" y="2440"/>
                <a:ext cx="25" cy="23"/>
              </a:xfrm>
              <a:custGeom>
                <a:avLst/>
                <a:gdLst>
                  <a:gd name="T0" fmla="*/ 45 w 45"/>
                  <a:gd name="T1" fmla="*/ 0 h 39"/>
                  <a:gd name="T2" fmla="*/ 24 w 45"/>
                  <a:gd name="T3" fmla="*/ 20 h 39"/>
                  <a:gd name="T4" fmla="*/ 0 w 45"/>
                  <a:gd name="T5" fmla="*/ 39 h 39"/>
                  <a:gd name="T6" fmla="*/ 36 w 45"/>
                  <a:gd name="T7" fmla="*/ 6 h 39"/>
                  <a:gd name="T8" fmla="*/ 45 w 45"/>
                  <a:gd name="T9" fmla="*/ 0 h 39"/>
                </a:gdLst>
                <a:ahLst/>
                <a:cxnLst>
                  <a:cxn ang="0">
                    <a:pos x="T0" y="T1"/>
                  </a:cxn>
                  <a:cxn ang="0">
                    <a:pos x="T2" y="T3"/>
                  </a:cxn>
                  <a:cxn ang="0">
                    <a:pos x="T4" y="T5"/>
                  </a:cxn>
                  <a:cxn ang="0">
                    <a:pos x="T6" y="T7"/>
                  </a:cxn>
                  <a:cxn ang="0">
                    <a:pos x="T8" y="T9"/>
                  </a:cxn>
                </a:cxnLst>
                <a:rect l="0" t="0" r="r" b="b"/>
                <a:pathLst>
                  <a:path w="45" h="39">
                    <a:moveTo>
                      <a:pt x="45" y="0"/>
                    </a:moveTo>
                    <a:cubicBezTo>
                      <a:pt x="41" y="3"/>
                      <a:pt x="33" y="12"/>
                      <a:pt x="24" y="20"/>
                    </a:cubicBezTo>
                    <a:cubicBezTo>
                      <a:pt x="15" y="28"/>
                      <a:pt x="6" y="36"/>
                      <a:pt x="0" y="39"/>
                    </a:cubicBezTo>
                    <a:cubicBezTo>
                      <a:pt x="15" y="26"/>
                      <a:pt x="27" y="16"/>
                      <a:pt x="36" y="6"/>
                    </a:cubicBezTo>
                    <a:cubicBezTo>
                      <a:pt x="42" y="1"/>
                      <a:pt x="40" y="4"/>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5" name="Freeform 6621">
                <a:extLst>
                  <a:ext uri="{FF2B5EF4-FFF2-40B4-BE49-F238E27FC236}">
                    <a16:creationId xmlns:a16="http://schemas.microsoft.com/office/drawing/2014/main" id="{ABAF7BAD-7C2E-49DB-86FF-E3B5AE938BBC}"/>
                  </a:ext>
                </a:extLst>
              </p:cNvPr>
              <p:cNvSpPr>
                <a:spLocks/>
              </p:cNvSpPr>
              <p:nvPr/>
            </p:nvSpPr>
            <p:spPr bwMode="auto">
              <a:xfrm>
                <a:off x="2509" y="2484"/>
                <a:ext cx="6" cy="5"/>
              </a:xfrm>
              <a:custGeom>
                <a:avLst/>
                <a:gdLst>
                  <a:gd name="T0" fmla="*/ 2 w 11"/>
                  <a:gd name="T1" fmla="*/ 8 h 8"/>
                  <a:gd name="T2" fmla="*/ 6 w 11"/>
                  <a:gd name="T3" fmla="*/ 4 h 8"/>
                  <a:gd name="T4" fmla="*/ 2 w 11"/>
                  <a:gd name="T5" fmla="*/ 5 h 8"/>
                  <a:gd name="T6" fmla="*/ 10 w 11"/>
                  <a:gd name="T7" fmla="*/ 1 h 8"/>
                  <a:gd name="T8" fmla="*/ 2 w 11"/>
                  <a:gd name="T9" fmla="*/ 8 h 8"/>
                </a:gdLst>
                <a:ahLst/>
                <a:cxnLst>
                  <a:cxn ang="0">
                    <a:pos x="T0" y="T1"/>
                  </a:cxn>
                  <a:cxn ang="0">
                    <a:pos x="T2" y="T3"/>
                  </a:cxn>
                  <a:cxn ang="0">
                    <a:pos x="T4" y="T5"/>
                  </a:cxn>
                  <a:cxn ang="0">
                    <a:pos x="T6" y="T7"/>
                  </a:cxn>
                  <a:cxn ang="0">
                    <a:pos x="T8" y="T9"/>
                  </a:cxn>
                </a:cxnLst>
                <a:rect l="0" t="0" r="r" b="b"/>
                <a:pathLst>
                  <a:path w="11" h="8">
                    <a:moveTo>
                      <a:pt x="2" y="8"/>
                    </a:moveTo>
                    <a:cubicBezTo>
                      <a:pt x="0" y="8"/>
                      <a:pt x="1" y="7"/>
                      <a:pt x="6" y="4"/>
                    </a:cubicBezTo>
                    <a:cubicBezTo>
                      <a:pt x="4" y="5"/>
                      <a:pt x="3" y="5"/>
                      <a:pt x="2" y="5"/>
                    </a:cubicBezTo>
                    <a:cubicBezTo>
                      <a:pt x="7" y="2"/>
                      <a:pt x="10" y="0"/>
                      <a:pt x="10" y="1"/>
                    </a:cubicBezTo>
                    <a:cubicBezTo>
                      <a:pt x="11" y="2"/>
                      <a:pt x="8" y="4"/>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6" name="Freeform 6622">
                <a:extLst>
                  <a:ext uri="{FF2B5EF4-FFF2-40B4-BE49-F238E27FC236}">
                    <a16:creationId xmlns:a16="http://schemas.microsoft.com/office/drawing/2014/main" id="{D97A05BA-E5DE-417D-B64A-5ABFAFE2EB3A}"/>
                  </a:ext>
                </a:extLst>
              </p:cNvPr>
              <p:cNvSpPr>
                <a:spLocks/>
              </p:cNvSpPr>
              <p:nvPr/>
            </p:nvSpPr>
            <p:spPr bwMode="auto">
              <a:xfrm>
                <a:off x="2439" y="2518"/>
                <a:ext cx="18" cy="9"/>
              </a:xfrm>
              <a:custGeom>
                <a:avLst/>
                <a:gdLst>
                  <a:gd name="T0" fmla="*/ 0 w 31"/>
                  <a:gd name="T1" fmla="*/ 15 h 15"/>
                  <a:gd name="T2" fmla="*/ 2 w 31"/>
                  <a:gd name="T3" fmla="*/ 13 h 15"/>
                  <a:gd name="T4" fmla="*/ 16 w 31"/>
                  <a:gd name="T5" fmla="*/ 5 h 15"/>
                  <a:gd name="T6" fmla="*/ 29 w 31"/>
                  <a:gd name="T7" fmla="*/ 0 h 15"/>
                  <a:gd name="T8" fmla="*/ 19 w 31"/>
                  <a:gd name="T9" fmla="*/ 6 h 15"/>
                  <a:gd name="T10" fmla="*/ 0 w 31"/>
                  <a:gd name="T11" fmla="*/ 15 h 15"/>
                </a:gdLst>
                <a:ahLst/>
                <a:cxnLst>
                  <a:cxn ang="0">
                    <a:pos x="T0" y="T1"/>
                  </a:cxn>
                  <a:cxn ang="0">
                    <a:pos x="T2" y="T3"/>
                  </a:cxn>
                  <a:cxn ang="0">
                    <a:pos x="T4" y="T5"/>
                  </a:cxn>
                  <a:cxn ang="0">
                    <a:pos x="T6" y="T7"/>
                  </a:cxn>
                  <a:cxn ang="0">
                    <a:pos x="T8" y="T9"/>
                  </a:cxn>
                  <a:cxn ang="0">
                    <a:pos x="T10" y="T11"/>
                  </a:cxn>
                </a:cxnLst>
                <a:rect l="0" t="0" r="r" b="b"/>
                <a:pathLst>
                  <a:path w="31" h="15">
                    <a:moveTo>
                      <a:pt x="0" y="15"/>
                    </a:moveTo>
                    <a:cubicBezTo>
                      <a:pt x="2" y="14"/>
                      <a:pt x="3" y="13"/>
                      <a:pt x="2" y="13"/>
                    </a:cubicBezTo>
                    <a:cubicBezTo>
                      <a:pt x="13" y="8"/>
                      <a:pt x="15" y="6"/>
                      <a:pt x="16" y="5"/>
                    </a:cubicBezTo>
                    <a:cubicBezTo>
                      <a:pt x="21" y="3"/>
                      <a:pt x="20" y="5"/>
                      <a:pt x="29" y="0"/>
                    </a:cubicBezTo>
                    <a:cubicBezTo>
                      <a:pt x="31" y="1"/>
                      <a:pt x="25" y="3"/>
                      <a:pt x="19" y="6"/>
                    </a:cubicBezTo>
                    <a:cubicBezTo>
                      <a:pt x="12" y="10"/>
                      <a:pt x="4" y="13"/>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7" name="Freeform 6623">
                <a:extLst>
                  <a:ext uri="{FF2B5EF4-FFF2-40B4-BE49-F238E27FC236}">
                    <a16:creationId xmlns:a16="http://schemas.microsoft.com/office/drawing/2014/main" id="{D298E10A-7D69-4851-A9A2-76AF463A3DBA}"/>
                  </a:ext>
                </a:extLst>
              </p:cNvPr>
              <p:cNvSpPr>
                <a:spLocks/>
              </p:cNvSpPr>
              <p:nvPr/>
            </p:nvSpPr>
            <p:spPr bwMode="auto">
              <a:xfrm>
                <a:off x="2425" y="2527"/>
                <a:ext cx="10" cy="5"/>
              </a:xfrm>
              <a:custGeom>
                <a:avLst/>
                <a:gdLst>
                  <a:gd name="T0" fmla="*/ 12 w 17"/>
                  <a:gd name="T1" fmla="*/ 5 h 9"/>
                  <a:gd name="T2" fmla="*/ 16 w 17"/>
                  <a:gd name="T3" fmla="*/ 0 h 9"/>
                  <a:gd name="T4" fmla="*/ 17 w 17"/>
                  <a:gd name="T5" fmla="*/ 2 h 9"/>
                  <a:gd name="T6" fmla="*/ 12 w 17"/>
                  <a:gd name="T7" fmla="*/ 5 h 9"/>
                </a:gdLst>
                <a:ahLst/>
                <a:cxnLst>
                  <a:cxn ang="0">
                    <a:pos x="T0" y="T1"/>
                  </a:cxn>
                  <a:cxn ang="0">
                    <a:pos x="T2" y="T3"/>
                  </a:cxn>
                  <a:cxn ang="0">
                    <a:pos x="T4" y="T5"/>
                  </a:cxn>
                  <a:cxn ang="0">
                    <a:pos x="T6" y="T7"/>
                  </a:cxn>
                </a:cxnLst>
                <a:rect l="0" t="0" r="r" b="b"/>
                <a:pathLst>
                  <a:path w="17" h="9">
                    <a:moveTo>
                      <a:pt x="12" y="5"/>
                    </a:moveTo>
                    <a:cubicBezTo>
                      <a:pt x="0" y="9"/>
                      <a:pt x="6" y="4"/>
                      <a:pt x="16" y="0"/>
                    </a:cubicBezTo>
                    <a:cubicBezTo>
                      <a:pt x="12" y="3"/>
                      <a:pt x="17" y="1"/>
                      <a:pt x="17" y="2"/>
                    </a:cubicBezTo>
                    <a:cubicBezTo>
                      <a:pt x="14" y="3"/>
                      <a:pt x="12" y="4"/>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8" name="Freeform 6624">
                <a:extLst>
                  <a:ext uri="{FF2B5EF4-FFF2-40B4-BE49-F238E27FC236}">
                    <a16:creationId xmlns:a16="http://schemas.microsoft.com/office/drawing/2014/main" id="{851E686E-F0EF-4FF8-A30D-E7E3F541F9AE}"/>
                  </a:ext>
                </a:extLst>
              </p:cNvPr>
              <p:cNvSpPr>
                <a:spLocks/>
              </p:cNvSpPr>
              <p:nvPr/>
            </p:nvSpPr>
            <p:spPr bwMode="auto">
              <a:xfrm>
                <a:off x="2665" y="2293"/>
                <a:ext cx="7" cy="15"/>
              </a:xfrm>
              <a:custGeom>
                <a:avLst/>
                <a:gdLst>
                  <a:gd name="T0" fmla="*/ 11 w 12"/>
                  <a:gd name="T1" fmla="*/ 6 h 27"/>
                  <a:gd name="T2" fmla="*/ 1 w 12"/>
                  <a:gd name="T3" fmla="*/ 27 h 27"/>
                  <a:gd name="T4" fmla="*/ 5 w 12"/>
                  <a:gd name="T5" fmla="*/ 17 h 27"/>
                  <a:gd name="T6" fmla="*/ 8 w 12"/>
                  <a:gd name="T7" fmla="*/ 7 h 27"/>
                  <a:gd name="T8" fmla="*/ 11 w 12"/>
                  <a:gd name="T9" fmla="*/ 6 h 27"/>
                </a:gdLst>
                <a:ahLst/>
                <a:cxnLst>
                  <a:cxn ang="0">
                    <a:pos x="T0" y="T1"/>
                  </a:cxn>
                  <a:cxn ang="0">
                    <a:pos x="T2" y="T3"/>
                  </a:cxn>
                  <a:cxn ang="0">
                    <a:pos x="T4" y="T5"/>
                  </a:cxn>
                  <a:cxn ang="0">
                    <a:pos x="T6" y="T7"/>
                  </a:cxn>
                  <a:cxn ang="0">
                    <a:pos x="T8" y="T9"/>
                  </a:cxn>
                </a:cxnLst>
                <a:rect l="0" t="0" r="r" b="b"/>
                <a:pathLst>
                  <a:path w="12" h="27">
                    <a:moveTo>
                      <a:pt x="11" y="6"/>
                    </a:moveTo>
                    <a:cubicBezTo>
                      <a:pt x="8" y="14"/>
                      <a:pt x="4" y="22"/>
                      <a:pt x="1" y="27"/>
                    </a:cubicBezTo>
                    <a:cubicBezTo>
                      <a:pt x="0" y="27"/>
                      <a:pt x="2" y="22"/>
                      <a:pt x="5" y="17"/>
                    </a:cubicBezTo>
                    <a:cubicBezTo>
                      <a:pt x="8" y="11"/>
                      <a:pt x="10" y="6"/>
                      <a:pt x="8" y="7"/>
                    </a:cubicBezTo>
                    <a:cubicBezTo>
                      <a:pt x="11" y="0"/>
                      <a:pt x="12" y="4"/>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9" name="Freeform 6625">
                <a:extLst>
                  <a:ext uri="{FF2B5EF4-FFF2-40B4-BE49-F238E27FC236}">
                    <a16:creationId xmlns:a16="http://schemas.microsoft.com/office/drawing/2014/main" id="{E6DE06A7-CA8F-44FB-B4DD-E291E751F5A6}"/>
                  </a:ext>
                </a:extLst>
              </p:cNvPr>
              <p:cNvSpPr>
                <a:spLocks/>
              </p:cNvSpPr>
              <p:nvPr/>
            </p:nvSpPr>
            <p:spPr bwMode="auto">
              <a:xfrm>
                <a:off x="2262" y="2560"/>
                <a:ext cx="24" cy="2"/>
              </a:xfrm>
              <a:custGeom>
                <a:avLst/>
                <a:gdLst>
                  <a:gd name="T0" fmla="*/ 43 w 43"/>
                  <a:gd name="T1" fmla="*/ 1 h 2"/>
                  <a:gd name="T2" fmla="*/ 13 w 43"/>
                  <a:gd name="T3" fmla="*/ 2 h 2"/>
                  <a:gd name="T4" fmla="*/ 2 w 43"/>
                  <a:gd name="T5" fmla="*/ 0 h 2"/>
                  <a:gd name="T6" fmla="*/ 21 w 43"/>
                  <a:gd name="T7" fmla="*/ 1 h 2"/>
                  <a:gd name="T8" fmla="*/ 43 w 43"/>
                  <a:gd name="T9" fmla="*/ 1 h 2"/>
                </a:gdLst>
                <a:ahLst/>
                <a:cxnLst>
                  <a:cxn ang="0">
                    <a:pos x="T0" y="T1"/>
                  </a:cxn>
                  <a:cxn ang="0">
                    <a:pos x="T2" y="T3"/>
                  </a:cxn>
                  <a:cxn ang="0">
                    <a:pos x="T4" y="T5"/>
                  </a:cxn>
                  <a:cxn ang="0">
                    <a:pos x="T6" y="T7"/>
                  </a:cxn>
                  <a:cxn ang="0">
                    <a:pos x="T8" y="T9"/>
                  </a:cxn>
                </a:cxnLst>
                <a:rect l="0" t="0" r="r" b="b"/>
                <a:pathLst>
                  <a:path w="43" h="2">
                    <a:moveTo>
                      <a:pt x="43" y="1"/>
                    </a:moveTo>
                    <a:cubicBezTo>
                      <a:pt x="33" y="1"/>
                      <a:pt x="22" y="1"/>
                      <a:pt x="13" y="2"/>
                    </a:cubicBezTo>
                    <a:cubicBezTo>
                      <a:pt x="0" y="2"/>
                      <a:pt x="14" y="1"/>
                      <a:pt x="2" y="0"/>
                    </a:cubicBezTo>
                    <a:cubicBezTo>
                      <a:pt x="4" y="0"/>
                      <a:pt x="12" y="1"/>
                      <a:pt x="21" y="1"/>
                    </a:cubicBezTo>
                    <a:cubicBezTo>
                      <a:pt x="30" y="1"/>
                      <a:pt x="39" y="1"/>
                      <a:pt x="4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0" name="Freeform 6626">
                <a:extLst>
                  <a:ext uri="{FF2B5EF4-FFF2-40B4-BE49-F238E27FC236}">
                    <a16:creationId xmlns:a16="http://schemas.microsoft.com/office/drawing/2014/main" id="{B0D3783F-FC32-4E59-B70B-0C656C201003}"/>
                  </a:ext>
                </a:extLst>
              </p:cNvPr>
              <p:cNvSpPr>
                <a:spLocks/>
              </p:cNvSpPr>
              <p:nvPr/>
            </p:nvSpPr>
            <p:spPr bwMode="auto">
              <a:xfrm>
                <a:off x="2603" y="2375"/>
                <a:ext cx="21" cy="27"/>
              </a:xfrm>
              <a:custGeom>
                <a:avLst/>
                <a:gdLst>
                  <a:gd name="T0" fmla="*/ 11 w 38"/>
                  <a:gd name="T1" fmla="*/ 41 h 48"/>
                  <a:gd name="T2" fmla="*/ 17 w 38"/>
                  <a:gd name="T3" fmla="*/ 30 h 48"/>
                  <a:gd name="T4" fmla="*/ 13 w 38"/>
                  <a:gd name="T5" fmla="*/ 33 h 48"/>
                  <a:gd name="T6" fmla="*/ 2 w 38"/>
                  <a:gd name="T7" fmla="*/ 48 h 48"/>
                  <a:gd name="T8" fmla="*/ 7 w 38"/>
                  <a:gd name="T9" fmla="*/ 34 h 48"/>
                  <a:gd name="T10" fmla="*/ 19 w 38"/>
                  <a:gd name="T11" fmla="*/ 25 h 48"/>
                  <a:gd name="T12" fmla="*/ 36 w 38"/>
                  <a:gd name="T13" fmla="*/ 2 h 48"/>
                  <a:gd name="T14" fmla="*/ 32 w 38"/>
                  <a:gd name="T15" fmla="*/ 8 h 48"/>
                  <a:gd name="T16" fmla="*/ 32 w 38"/>
                  <a:gd name="T17" fmla="*/ 10 h 48"/>
                  <a:gd name="T18" fmla="*/ 20 w 38"/>
                  <a:gd name="T19" fmla="*/ 28 h 48"/>
                  <a:gd name="T20" fmla="*/ 34 w 38"/>
                  <a:gd name="T21" fmla="*/ 10 h 48"/>
                  <a:gd name="T22" fmla="*/ 24 w 38"/>
                  <a:gd name="T23" fmla="*/ 24 h 48"/>
                  <a:gd name="T24" fmla="*/ 11 w 38"/>
                  <a:gd name="T25" fmla="*/ 4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48">
                    <a:moveTo>
                      <a:pt x="11" y="41"/>
                    </a:moveTo>
                    <a:cubicBezTo>
                      <a:pt x="12" y="38"/>
                      <a:pt x="17" y="31"/>
                      <a:pt x="17" y="30"/>
                    </a:cubicBezTo>
                    <a:cubicBezTo>
                      <a:pt x="16" y="31"/>
                      <a:pt x="14" y="33"/>
                      <a:pt x="13" y="33"/>
                    </a:cubicBezTo>
                    <a:cubicBezTo>
                      <a:pt x="5" y="42"/>
                      <a:pt x="11" y="38"/>
                      <a:pt x="2" y="48"/>
                    </a:cubicBezTo>
                    <a:cubicBezTo>
                      <a:pt x="0" y="46"/>
                      <a:pt x="12" y="32"/>
                      <a:pt x="7" y="34"/>
                    </a:cubicBezTo>
                    <a:cubicBezTo>
                      <a:pt x="15" y="24"/>
                      <a:pt x="15" y="28"/>
                      <a:pt x="19" y="25"/>
                    </a:cubicBezTo>
                    <a:cubicBezTo>
                      <a:pt x="28" y="15"/>
                      <a:pt x="28" y="10"/>
                      <a:pt x="36" y="2"/>
                    </a:cubicBezTo>
                    <a:cubicBezTo>
                      <a:pt x="38" y="0"/>
                      <a:pt x="35" y="4"/>
                      <a:pt x="32" y="8"/>
                    </a:cubicBezTo>
                    <a:cubicBezTo>
                      <a:pt x="29" y="12"/>
                      <a:pt x="28" y="14"/>
                      <a:pt x="32" y="10"/>
                    </a:cubicBezTo>
                    <a:cubicBezTo>
                      <a:pt x="31" y="14"/>
                      <a:pt x="18" y="26"/>
                      <a:pt x="20" y="28"/>
                    </a:cubicBezTo>
                    <a:cubicBezTo>
                      <a:pt x="22" y="27"/>
                      <a:pt x="30" y="15"/>
                      <a:pt x="34" y="10"/>
                    </a:cubicBezTo>
                    <a:cubicBezTo>
                      <a:pt x="33" y="13"/>
                      <a:pt x="29" y="18"/>
                      <a:pt x="24" y="24"/>
                    </a:cubicBezTo>
                    <a:cubicBezTo>
                      <a:pt x="19" y="30"/>
                      <a:pt x="14" y="36"/>
                      <a:pt x="1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1" name="Freeform 6627">
                <a:extLst>
                  <a:ext uri="{FF2B5EF4-FFF2-40B4-BE49-F238E27FC236}">
                    <a16:creationId xmlns:a16="http://schemas.microsoft.com/office/drawing/2014/main" id="{B1B28070-EC1D-4A85-ABCC-C4785A3C2744}"/>
                  </a:ext>
                </a:extLst>
              </p:cNvPr>
              <p:cNvSpPr>
                <a:spLocks/>
              </p:cNvSpPr>
              <p:nvPr/>
            </p:nvSpPr>
            <p:spPr bwMode="auto">
              <a:xfrm>
                <a:off x="2694" y="2200"/>
                <a:ext cx="5" cy="19"/>
              </a:xfrm>
              <a:custGeom>
                <a:avLst/>
                <a:gdLst>
                  <a:gd name="T0" fmla="*/ 5 w 9"/>
                  <a:gd name="T1" fmla="*/ 30 h 32"/>
                  <a:gd name="T2" fmla="*/ 6 w 9"/>
                  <a:gd name="T3" fmla="*/ 15 h 32"/>
                  <a:gd name="T4" fmla="*/ 2 w 9"/>
                  <a:gd name="T5" fmla="*/ 28 h 32"/>
                  <a:gd name="T6" fmla="*/ 0 w 9"/>
                  <a:gd name="T7" fmla="*/ 26 h 32"/>
                  <a:gd name="T8" fmla="*/ 2 w 9"/>
                  <a:gd name="T9" fmla="*/ 22 h 32"/>
                  <a:gd name="T10" fmla="*/ 6 w 9"/>
                  <a:gd name="T11" fmla="*/ 1 h 32"/>
                  <a:gd name="T12" fmla="*/ 9 w 9"/>
                  <a:gd name="T13" fmla="*/ 3 h 32"/>
                  <a:gd name="T14" fmla="*/ 5 w 9"/>
                  <a:gd name="T15" fmla="*/ 3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2">
                    <a:moveTo>
                      <a:pt x="5" y="30"/>
                    </a:moveTo>
                    <a:cubicBezTo>
                      <a:pt x="3" y="32"/>
                      <a:pt x="4" y="23"/>
                      <a:pt x="6" y="15"/>
                    </a:cubicBezTo>
                    <a:cubicBezTo>
                      <a:pt x="5" y="13"/>
                      <a:pt x="3" y="25"/>
                      <a:pt x="2" y="28"/>
                    </a:cubicBezTo>
                    <a:cubicBezTo>
                      <a:pt x="0" y="31"/>
                      <a:pt x="1" y="24"/>
                      <a:pt x="0" y="26"/>
                    </a:cubicBezTo>
                    <a:cubicBezTo>
                      <a:pt x="1" y="23"/>
                      <a:pt x="1" y="23"/>
                      <a:pt x="2" y="22"/>
                    </a:cubicBezTo>
                    <a:cubicBezTo>
                      <a:pt x="4" y="10"/>
                      <a:pt x="3" y="13"/>
                      <a:pt x="6" y="1"/>
                    </a:cubicBezTo>
                    <a:cubicBezTo>
                      <a:pt x="8" y="0"/>
                      <a:pt x="5" y="16"/>
                      <a:pt x="9" y="3"/>
                    </a:cubicBezTo>
                    <a:cubicBezTo>
                      <a:pt x="9" y="8"/>
                      <a:pt x="7" y="18"/>
                      <a:pt x="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2" name="Freeform 6628">
                <a:extLst>
                  <a:ext uri="{FF2B5EF4-FFF2-40B4-BE49-F238E27FC236}">
                    <a16:creationId xmlns:a16="http://schemas.microsoft.com/office/drawing/2014/main" id="{0C3A913D-FDD0-480B-9C2E-21A77A55B26F}"/>
                  </a:ext>
                </a:extLst>
              </p:cNvPr>
              <p:cNvSpPr>
                <a:spLocks/>
              </p:cNvSpPr>
              <p:nvPr/>
            </p:nvSpPr>
            <p:spPr bwMode="auto">
              <a:xfrm>
                <a:off x="2546" y="2452"/>
                <a:ext cx="9" cy="8"/>
              </a:xfrm>
              <a:custGeom>
                <a:avLst/>
                <a:gdLst>
                  <a:gd name="T0" fmla="*/ 15 w 16"/>
                  <a:gd name="T1" fmla="*/ 2 h 14"/>
                  <a:gd name="T2" fmla="*/ 3 w 16"/>
                  <a:gd name="T3" fmla="*/ 12 h 14"/>
                  <a:gd name="T4" fmla="*/ 8 w 16"/>
                  <a:gd name="T5" fmla="*/ 7 h 14"/>
                  <a:gd name="T6" fmla="*/ 15 w 16"/>
                  <a:gd name="T7" fmla="*/ 2 h 14"/>
                </a:gdLst>
                <a:ahLst/>
                <a:cxnLst>
                  <a:cxn ang="0">
                    <a:pos x="T0" y="T1"/>
                  </a:cxn>
                  <a:cxn ang="0">
                    <a:pos x="T2" y="T3"/>
                  </a:cxn>
                  <a:cxn ang="0">
                    <a:pos x="T4" y="T5"/>
                  </a:cxn>
                  <a:cxn ang="0">
                    <a:pos x="T6" y="T7"/>
                  </a:cxn>
                </a:cxnLst>
                <a:rect l="0" t="0" r="r" b="b"/>
                <a:pathLst>
                  <a:path w="16" h="14">
                    <a:moveTo>
                      <a:pt x="15" y="2"/>
                    </a:moveTo>
                    <a:cubicBezTo>
                      <a:pt x="11" y="6"/>
                      <a:pt x="7" y="9"/>
                      <a:pt x="3" y="12"/>
                    </a:cubicBezTo>
                    <a:cubicBezTo>
                      <a:pt x="0" y="14"/>
                      <a:pt x="4" y="10"/>
                      <a:pt x="8" y="7"/>
                    </a:cubicBezTo>
                    <a:cubicBezTo>
                      <a:pt x="12" y="3"/>
                      <a:pt x="16" y="0"/>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3" name="Freeform 6629">
                <a:extLst>
                  <a:ext uri="{FF2B5EF4-FFF2-40B4-BE49-F238E27FC236}">
                    <a16:creationId xmlns:a16="http://schemas.microsoft.com/office/drawing/2014/main" id="{80D1CBEB-704C-4A86-9391-AE432C8F322D}"/>
                  </a:ext>
                </a:extLst>
              </p:cNvPr>
              <p:cNvSpPr>
                <a:spLocks/>
              </p:cNvSpPr>
              <p:nvPr/>
            </p:nvSpPr>
            <p:spPr bwMode="auto">
              <a:xfrm>
                <a:off x="2690" y="2228"/>
                <a:ext cx="3" cy="9"/>
              </a:xfrm>
              <a:custGeom>
                <a:avLst/>
                <a:gdLst>
                  <a:gd name="T0" fmla="*/ 1 w 5"/>
                  <a:gd name="T1" fmla="*/ 15 h 16"/>
                  <a:gd name="T2" fmla="*/ 4 w 5"/>
                  <a:gd name="T3" fmla="*/ 0 h 16"/>
                  <a:gd name="T4" fmla="*/ 1 w 5"/>
                  <a:gd name="T5" fmla="*/ 15 h 16"/>
                </a:gdLst>
                <a:ahLst/>
                <a:cxnLst>
                  <a:cxn ang="0">
                    <a:pos x="T0" y="T1"/>
                  </a:cxn>
                  <a:cxn ang="0">
                    <a:pos x="T2" y="T3"/>
                  </a:cxn>
                  <a:cxn ang="0">
                    <a:pos x="T4" y="T5"/>
                  </a:cxn>
                </a:cxnLst>
                <a:rect l="0" t="0" r="r" b="b"/>
                <a:pathLst>
                  <a:path w="5" h="16">
                    <a:moveTo>
                      <a:pt x="1" y="15"/>
                    </a:moveTo>
                    <a:cubicBezTo>
                      <a:pt x="0" y="16"/>
                      <a:pt x="2" y="5"/>
                      <a:pt x="4" y="0"/>
                    </a:cubicBezTo>
                    <a:cubicBezTo>
                      <a:pt x="5" y="0"/>
                      <a:pt x="4" y="8"/>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4" name="Freeform 6630">
                <a:extLst>
                  <a:ext uri="{FF2B5EF4-FFF2-40B4-BE49-F238E27FC236}">
                    <a16:creationId xmlns:a16="http://schemas.microsoft.com/office/drawing/2014/main" id="{580B8D6A-3452-411E-95E2-01BBECD8855B}"/>
                  </a:ext>
                </a:extLst>
              </p:cNvPr>
              <p:cNvSpPr>
                <a:spLocks/>
              </p:cNvSpPr>
              <p:nvPr/>
            </p:nvSpPr>
            <p:spPr bwMode="auto">
              <a:xfrm>
                <a:off x="2604" y="1849"/>
                <a:ext cx="7" cy="8"/>
              </a:xfrm>
              <a:custGeom>
                <a:avLst/>
                <a:gdLst>
                  <a:gd name="T0" fmla="*/ 0 w 12"/>
                  <a:gd name="T1" fmla="*/ 1 h 14"/>
                  <a:gd name="T2" fmla="*/ 12 w 12"/>
                  <a:gd name="T3" fmla="*/ 14 h 14"/>
                  <a:gd name="T4" fmla="*/ 7 w 12"/>
                  <a:gd name="T5" fmla="*/ 12 h 14"/>
                  <a:gd name="T6" fmla="*/ 0 w 12"/>
                  <a:gd name="T7" fmla="*/ 1 h 14"/>
                </a:gdLst>
                <a:ahLst/>
                <a:cxnLst>
                  <a:cxn ang="0">
                    <a:pos x="T0" y="T1"/>
                  </a:cxn>
                  <a:cxn ang="0">
                    <a:pos x="T2" y="T3"/>
                  </a:cxn>
                  <a:cxn ang="0">
                    <a:pos x="T4" y="T5"/>
                  </a:cxn>
                  <a:cxn ang="0">
                    <a:pos x="T6" y="T7"/>
                  </a:cxn>
                </a:cxnLst>
                <a:rect l="0" t="0" r="r" b="b"/>
                <a:pathLst>
                  <a:path w="12" h="14">
                    <a:moveTo>
                      <a:pt x="0" y="1"/>
                    </a:moveTo>
                    <a:cubicBezTo>
                      <a:pt x="1" y="0"/>
                      <a:pt x="9" y="10"/>
                      <a:pt x="12" y="14"/>
                    </a:cubicBezTo>
                    <a:cubicBezTo>
                      <a:pt x="11" y="14"/>
                      <a:pt x="6" y="7"/>
                      <a:pt x="7" y="12"/>
                    </a:cubicBezTo>
                    <a:cubicBezTo>
                      <a:pt x="1" y="5"/>
                      <a:pt x="4"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5" name="Freeform 6631">
                <a:extLst>
                  <a:ext uri="{FF2B5EF4-FFF2-40B4-BE49-F238E27FC236}">
                    <a16:creationId xmlns:a16="http://schemas.microsoft.com/office/drawing/2014/main" id="{5109077D-2439-4BD0-8F44-E8525813C6A7}"/>
                  </a:ext>
                </a:extLst>
              </p:cNvPr>
              <p:cNvSpPr>
                <a:spLocks/>
              </p:cNvSpPr>
              <p:nvPr/>
            </p:nvSpPr>
            <p:spPr bwMode="auto">
              <a:xfrm>
                <a:off x="2406" y="2533"/>
                <a:ext cx="10" cy="4"/>
              </a:xfrm>
              <a:custGeom>
                <a:avLst/>
                <a:gdLst>
                  <a:gd name="T0" fmla="*/ 0 w 17"/>
                  <a:gd name="T1" fmla="*/ 5 h 6"/>
                  <a:gd name="T2" fmla="*/ 16 w 17"/>
                  <a:gd name="T3" fmla="*/ 0 h 6"/>
                  <a:gd name="T4" fmla="*/ 0 w 17"/>
                  <a:gd name="T5" fmla="*/ 5 h 6"/>
                </a:gdLst>
                <a:ahLst/>
                <a:cxnLst>
                  <a:cxn ang="0">
                    <a:pos x="T0" y="T1"/>
                  </a:cxn>
                  <a:cxn ang="0">
                    <a:pos x="T2" y="T3"/>
                  </a:cxn>
                  <a:cxn ang="0">
                    <a:pos x="T4" y="T5"/>
                  </a:cxn>
                </a:cxnLst>
                <a:rect l="0" t="0" r="r" b="b"/>
                <a:pathLst>
                  <a:path w="17" h="6">
                    <a:moveTo>
                      <a:pt x="0" y="5"/>
                    </a:moveTo>
                    <a:cubicBezTo>
                      <a:pt x="9" y="2"/>
                      <a:pt x="9" y="3"/>
                      <a:pt x="16" y="0"/>
                    </a:cubicBezTo>
                    <a:cubicBezTo>
                      <a:pt x="17" y="1"/>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6" name="Freeform 6632">
                <a:extLst>
                  <a:ext uri="{FF2B5EF4-FFF2-40B4-BE49-F238E27FC236}">
                    <a16:creationId xmlns:a16="http://schemas.microsoft.com/office/drawing/2014/main" id="{CEF2A006-4A7B-4C16-8807-EED3C9E7A39F}"/>
                  </a:ext>
                </a:extLst>
              </p:cNvPr>
              <p:cNvSpPr>
                <a:spLocks/>
              </p:cNvSpPr>
              <p:nvPr/>
            </p:nvSpPr>
            <p:spPr bwMode="auto">
              <a:xfrm>
                <a:off x="2541" y="2438"/>
                <a:ext cx="29" cy="23"/>
              </a:xfrm>
              <a:custGeom>
                <a:avLst/>
                <a:gdLst>
                  <a:gd name="T0" fmla="*/ 44 w 50"/>
                  <a:gd name="T1" fmla="*/ 5 h 41"/>
                  <a:gd name="T2" fmla="*/ 37 w 50"/>
                  <a:gd name="T3" fmla="*/ 10 h 41"/>
                  <a:gd name="T4" fmla="*/ 47 w 50"/>
                  <a:gd name="T5" fmla="*/ 0 h 41"/>
                  <a:gd name="T6" fmla="*/ 50 w 50"/>
                  <a:gd name="T7" fmla="*/ 1 h 41"/>
                  <a:gd name="T8" fmla="*/ 6 w 50"/>
                  <a:gd name="T9" fmla="*/ 40 h 41"/>
                  <a:gd name="T10" fmla="*/ 13 w 50"/>
                  <a:gd name="T11" fmla="*/ 31 h 41"/>
                  <a:gd name="T12" fmla="*/ 4 w 50"/>
                  <a:gd name="T13" fmla="*/ 36 h 41"/>
                  <a:gd name="T14" fmla="*/ 23 w 50"/>
                  <a:gd name="T15" fmla="*/ 22 h 41"/>
                  <a:gd name="T16" fmla="*/ 44 w 50"/>
                  <a:gd name="T1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44" y="5"/>
                    </a:moveTo>
                    <a:cubicBezTo>
                      <a:pt x="38" y="10"/>
                      <a:pt x="36" y="11"/>
                      <a:pt x="37" y="10"/>
                    </a:cubicBezTo>
                    <a:cubicBezTo>
                      <a:pt x="38" y="9"/>
                      <a:pt x="42" y="5"/>
                      <a:pt x="47" y="0"/>
                    </a:cubicBezTo>
                    <a:cubicBezTo>
                      <a:pt x="50" y="1"/>
                      <a:pt x="50" y="1"/>
                      <a:pt x="50" y="1"/>
                    </a:cubicBezTo>
                    <a:cubicBezTo>
                      <a:pt x="36" y="12"/>
                      <a:pt x="25" y="24"/>
                      <a:pt x="6" y="40"/>
                    </a:cubicBezTo>
                    <a:cubicBezTo>
                      <a:pt x="14" y="32"/>
                      <a:pt x="0" y="41"/>
                      <a:pt x="13" y="31"/>
                    </a:cubicBezTo>
                    <a:cubicBezTo>
                      <a:pt x="13" y="29"/>
                      <a:pt x="2" y="40"/>
                      <a:pt x="4" y="36"/>
                    </a:cubicBezTo>
                    <a:cubicBezTo>
                      <a:pt x="12" y="29"/>
                      <a:pt x="17" y="26"/>
                      <a:pt x="23" y="22"/>
                    </a:cubicBezTo>
                    <a:cubicBezTo>
                      <a:pt x="28" y="18"/>
                      <a:pt x="35" y="14"/>
                      <a:pt x="4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7" name="Freeform 6633">
                <a:extLst>
                  <a:ext uri="{FF2B5EF4-FFF2-40B4-BE49-F238E27FC236}">
                    <a16:creationId xmlns:a16="http://schemas.microsoft.com/office/drawing/2014/main" id="{EB041A56-B3C4-4063-B0AF-3F0956C7E108}"/>
                  </a:ext>
                </a:extLst>
              </p:cNvPr>
              <p:cNvSpPr>
                <a:spLocks/>
              </p:cNvSpPr>
              <p:nvPr/>
            </p:nvSpPr>
            <p:spPr bwMode="auto">
              <a:xfrm>
                <a:off x="2514" y="2469"/>
                <a:ext cx="19" cy="13"/>
              </a:xfrm>
              <a:custGeom>
                <a:avLst/>
                <a:gdLst>
                  <a:gd name="T0" fmla="*/ 34 w 34"/>
                  <a:gd name="T1" fmla="*/ 0 h 22"/>
                  <a:gd name="T2" fmla="*/ 0 w 34"/>
                  <a:gd name="T3" fmla="*/ 22 h 22"/>
                  <a:gd name="T4" fmla="*/ 8 w 34"/>
                  <a:gd name="T5" fmla="*/ 13 h 22"/>
                  <a:gd name="T6" fmla="*/ 34 w 34"/>
                  <a:gd name="T7" fmla="*/ 0 h 22"/>
                </a:gdLst>
                <a:ahLst/>
                <a:cxnLst>
                  <a:cxn ang="0">
                    <a:pos x="T0" y="T1"/>
                  </a:cxn>
                  <a:cxn ang="0">
                    <a:pos x="T2" y="T3"/>
                  </a:cxn>
                  <a:cxn ang="0">
                    <a:pos x="T4" y="T5"/>
                  </a:cxn>
                  <a:cxn ang="0">
                    <a:pos x="T6" y="T7"/>
                  </a:cxn>
                </a:cxnLst>
                <a:rect l="0" t="0" r="r" b="b"/>
                <a:pathLst>
                  <a:path w="34" h="22">
                    <a:moveTo>
                      <a:pt x="34" y="0"/>
                    </a:moveTo>
                    <a:cubicBezTo>
                      <a:pt x="24" y="6"/>
                      <a:pt x="12" y="14"/>
                      <a:pt x="0" y="22"/>
                    </a:cubicBezTo>
                    <a:cubicBezTo>
                      <a:pt x="0" y="20"/>
                      <a:pt x="10" y="13"/>
                      <a:pt x="8" y="13"/>
                    </a:cubicBezTo>
                    <a:cubicBezTo>
                      <a:pt x="11" y="15"/>
                      <a:pt x="24" y="4"/>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8" name="Freeform 6634">
                <a:extLst>
                  <a:ext uri="{FF2B5EF4-FFF2-40B4-BE49-F238E27FC236}">
                    <a16:creationId xmlns:a16="http://schemas.microsoft.com/office/drawing/2014/main" id="{8DA60E33-6513-4AA1-964F-57001B22ECA1}"/>
                  </a:ext>
                </a:extLst>
              </p:cNvPr>
              <p:cNvSpPr>
                <a:spLocks/>
              </p:cNvSpPr>
              <p:nvPr/>
            </p:nvSpPr>
            <p:spPr bwMode="auto">
              <a:xfrm>
                <a:off x="2235" y="2558"/>
                <a:ext cx="15" cy="2"/>
              </a:xfrm>
              <a:custGeom>
                <a:avLst/>
                <a:gdLst>
                  <a:gd name="T0" fmla="*/ 21 w 26"/>
                  <a:gd name="T1" fmla="*/ 3 h 4"/>
                  <a:gd name="T2" fmla="*/ 0 w 26"/>
                  <a:gd name="T3" fmla="*/ 0 h 4"/>
                  <a:gd name="T4" fmla="*/ 21 w 26"/>
                  <a:gd name="T5" fmla="*/ 2 h 4"/>
                  <a:gd name="T6" fmla="*/ 15 w 26"/>
                  <a:gd name="T7" fmla="*/ 2 h 4"/>
                  <a:gd name="T8" fmla="*/ 21 w 26"/>
                  <a:gd name="T9" fmla="*/ 3 h 4"/>
                </a:gdLst>
                <a:ahLst/>
                <a:cxnLst>
                  <a:cxn ang="0">
                    <a:pos x="T0" y="T1"/>
                  </a:cxn>
                  <a:cxn ang="0">
                    <a:pos x="T2" y="T3"/>
                  </a:cxn>
                  <a:cxn ang="0">
                    <a:pos x="T4" y="T5"/>
                  </a:cxn>
                  <a:cxn ang="0">
                    <a:pos x="T6" y="T7"/>
                  </a:cxn>
                  <a:cxn ang="0">
                    <a:pos x="T8" y="T9"/>
                  </a:cxn>
                </a:cxnLst>
                <a:rect l="0" t="0" r="r" b="b"/>
                <a:pathLst>
                  <a:path w="26" h="4">
                    <a:moveTo>
                      <a:pt x="21" y="3"/>
                    </a:moveTo>
                    <a:cubicBezTo>
                      <a:pt x="15" y="4"/>
                      <a:pt x="1" y="1"/>
                      <a:pt x="0" y="0"/>
                    </a:cubicBezTo>
                    <a:cubicBezTo>
                      <a:pt x="10" y="0"/>
                      <a:pt x="11" y="2"/>
                      <a:pt x="21" y="2"/>
                    </a:cubicBezTo>
                    <a:cubicBezTo>
                      <a:pt x="26" y="2"/>
                      <a:pt x="20" y="2"/>
                      <a:pt x="15" y="2"/>
                    </a:cubicBezTo>
                    <a:cubicBezTo>
                      <a:pt x="11" y="2"/>
                      <a:pt x="8" y="2"/>
                      <a:pt x="2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9" name="Freeform 6635">
                <a:extLst>
                  <a:ext uri="{FF2B5EF4-FFF2-40B4-BE49-F238E27FC236}">
                    <a16:creationId xmlns:a16="http://schemas.microsoft.com/office/drawing/2014/main" id="{23187346-9812-48F5-869F-BA40CAE1BE75}"/>
                  </a:ext>
                </a:extLst>
              </p:cNvPr>
              <p:cNvSpPr>
                <a:spLocks/>
              </p:cNvSpPr>
              <p:nvPr/>
            </p:nvSpPr>
            <p:spPr bwMode="auto">
              <a:xfrm>
                <a:off x="2217" y="2557"/>
                <a:ext cx="11" cy="2"/>
              </a:xfrm>
              <a:custGeom>
                <a:avLst/>
                <a:gdLst>
                  <a:gd name="T0" fmla="*/ 0 w 19"/>
                  <a:gd name="T1" fmla="*/ 1 h 3"/>
                  <a:gd name="T2" fmla="*/ 19 w 19"/>
                  <a:gd name="T3" fmla="*/ 2 h 3"/>
                  <a:gd name="T4" fmla="*/ 0 w 19"/>
                  <a:gd name="T5" fmla="*/ 1 h 3"/>
                </a:gdLst>
                <a:ahLst/>
                <a:cxnLst>
                  <a:cxn ang="0">
                    <a:pos x="T0" y="T1"/>
                  </a:cxn>
                  <a:cxn ang="0">
                    <a:pos x="T2" y="T3"/>
                  </a:cxn>
                  <a:cxn ang="0">
                    <a:pos x="T4" y="T5"/>
                  </a:cxn>
                </a:cxnLst>
                <a:rect l="0" t="0" r="r" b="b"/>
                <a:pathLst>
                  <a:path w="19" h="3">
                    <a:moveTo>
                      <a:pt x="0" y="1"/>
                    </a:moveTo>
                    <a:cubicBezTo>
                      <a:pt x="3" y="0"/>
                      <a:pt x="9" y="0"/>
                      <a:pt x="19" y="2"/>
                    </a:cubicBezTo>
                    <a:cubicBezTo>
                      <a:pt x="14" y="2"/>
                      <a:pt x="11"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0" name="Freeform 6636">
                <a:extLst>
                  <a:ext uri="{FF2B5EF4-FFF2-40B4-BE49-F238E27FC236}">
                    <a16:creationId xmlns:a16="http://schemas.microsoft.com/office/drawing/2014/main" id="{5D25A1E5-6912-4A94-8EED-0F63663E62AB}"/>
                  </a:ext>
                </a:extLst>
              </p:cNvPr>
              <p:cNvSpPr>
                <a:spLocks/>
              </p:cNvSpPr>
              <p:nvPr/>
            </p:nvSpPr>
            <p:spPr bwMode="auto">
              <a:xfrm>
                <a:off x="2151" y="2545"/>
                <a:ext cx="20" cy="5"/>
              </a:xfrm>
              <a:custGeom>
                <a:avLst/>
                <a:gdLst>
                  <a:gd name="T0" fmla="*/ 30 w 35"/>
                  <a:gd name="T1" fmla="*/ 9 h 10"/>
                  <a:gd name="T2" fmla="*/ 19 w 35"/>
                  <a:gd name="T3" fmla="*/ 7 h 10"/>
                  <a:gd name="T4" fmla="*/ 7 w 35"/>
                  <a:gd name="T5" fmla="*/ 4 h 10"/>
                  <a:gd name="T6" fmla="*/ 23 w 35"/>
                  <a:gd name="T7" fmla="*/ 7 h 10"/>
                  <a:gd name="T8" fmla="*/ 0 w 35"/>
                  <a:gd name="T9" fmla="*/ 0 h 10"/>
                  <a:gd name="T10" fmla="*/ 30 w 35"/>
                  <a:gd name="T11" fmla="*/ 9 h 10"/>
                </a:gdLst>
                <a:ahLst/>
                <a:cxnLst>
                  <a:cxn ang="0">
                    <a:pos x="T0" y="T1"/>
                  </a:cxn>
                  <a:cxn ang="0">
                    <a:pos x="T2" y="T3"/>
                  </a:cxn>
                  <a:cxn ang="0">
                    <a:pos x="T4" y="T5"/>
                  </a:cxn>
                  <a:cxn ang="0">
                    <a:pos x="T6" y="T7"/>
                  </a:cxn>
                  <a:cxn ang="0">
                    <a:pos x="T8" y="T9"/>
                  </a:cxn>
                  <a:cxn ang="0">
                    <a:pos x="T10" y="T11"/>
                  </a:cxn>
                </a:cxnLst>
                <a:rect l="0" t="0" r="r" b="b"/>
                <a:pathLst>
                  <a:path w="35" h="10">
                    <a:moveTo>
                      <a:pt x="30" y="9"/>
                    </a:moveTo>
                    <a:cubicBezTo>
                      <a:pt x="29" y="10"/>
                      <a:pt x="24" y="9"/>
                      <a:pt x="19" y="7"/>
                    </a:cubicBezTo>
                    <a:cubicBezTo>
                      <a:pt x="14" y="6"/>
                      <a:pt x="8" y="5"/>
                      <a:pt x="7" y="4"/>
                    </a:cubicBezTo>
                    <a:cubicBezTo>
                      <a:pt x="6" y="3"/>
                      <a:pt x="18" y="6"/>
                      <a:pt x="23" y="7"/>
                    </a:cubicBezTo>
                    <a:cubicBezTo>
                      <a:pt x="20" y="4"/>
                      <a:pt x="9" y="3"/>
                      <a:pt x="0" y="0"/>
                    </a:cubicBezTo>
                    <a:cubicBezTo>
                      <a:pt x="15" y="2"/>
                      <a:pt x="35" y="9"/>
                      <a:pt x="3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2" name="Group 6838">
              <a:extLst>
                <a:ext uri="{FF2B5EF4-FFF2-40B4-BE49-F238E27FC236}">
                  <a16:creationId xmlns:a16="http://schemas.microsoft.com/office/drawing/2014/main" id="{C82AB93A-B0E1-4078-8649-07DE4D888F17}"/>
                </a:ext>
              </a:extLst>
            </p:cNvPr>
            <p:cNvGrpSpPr>
              <a:grpSpLocks/>
            </p:cNvGrpSpPr>
            <p:nvPr/>
          </p:nvGrpSpPr>
          <p:grpSpPr bwMode="auto">
            <a:xfrm>
              <a:off x="3414210" y="4506767"/>
              <a:ext cx="1609725" cy="1673225"/>
              <a:chOff x="1800" y="1598"/>
              <a:chExt cx="1014" cy="1054"/>
            </a:xfrm>
            <a:grpFill/>
          </p:grpSpPr>
          <p:sp>
            <p:nvSpPr>
              <p:cNvPr id="321" name="Freeform 6638">
                <a:extLst>
                  <a:ext uri="{FF2B5EF4-FFF2-40B4-BE49-F238E27FC236}">
                    <a16:creationId xmlns:a16="http://schemas.microsoft.com/office/drawing/2014/main" id="{11F3371C-79C6-4A77-B164-CE0B751C3B4F}"/>
                  </a:ext>
                </a:extLst>
              </p:cNvPr>
              <p:cNvSpPr>
                <a:spLocks/>
              </p:cNvSpPr>
              <p:nvPr/>
            </p:nvSpPr>
            <p:spPr bwMode="auto">
              <a:xfrm>
                <a:off x="2395" y="1720"/>
                <a:ext cx="9" cy="4"/>
              </a:xfrm>
              <a:custGeom>
                <a:avLst/>
                <a:gdLst>
                  <a:gd name="T0" fmla="*/ 10 w 16"/>
                  <a:gd name="T1" fmla="*/ 2 h 7"/>
                  <a:gd name="T2" fmla="*/ 4 w 16"/>
                  <a:gd name="T3" fmla="*/ 3 h 7"/>
                  <a:gd name="T4" fmla="*/ 10 w 16"/>
                  <a:gd name="T5" fmla="*/ 2 h 7"/>
                </a:gdLst>
                <a:ahLst/>
                <a:cxnLst>
                  <a:cxn ang="0">
                    <a:pos x="T0" y="T1"/>
                  </a:cxn>
                  <a:cxn ang="0">
                    <a:pos x="T2" y="T3"/>
                  </a:cxn>
                  <a:cxn ang="0">
                    <a:pos x="T4" y="T5"/>
                  </a:cxn>
                </a:cxnLst>
                <a:rect l="0" t="0" r="r" b="b"/>
                <a:pathLst>
                  <a:path w="16" h="7">
                    <a:moveTo>
                      <a:pt x="10" y="2"/>
                    </a:moveTo>
                    <a:cubicBezTo>
                      <a:pt x="15" y="4"/>
                      <a:pt x="16" y="7"/>
                      <a:pt x="4" y="3"/>
                    </a:cubicBezTo>
                    <a:cubicBezTo>
                      <a:pt x="0" y="0"/>
                      <a:pt x="12" y="4"/>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2" name="Freeform 6639">
                <a:extLst>
                  <a:ext uri="{FF2B5EF4-FFF2-40B4-BE49-F238E27FC236}">
                    <a16:creationId xmlns:a16="http://schemas.microsoft.com/office/drawing/2014/main" id="{D8D4FAFC-7D1F-45D2-8C51-9ABBDEB7DA83}"/>
                  </a:ext>
                </a:extLst>
              </p:cNvPr>
              <p:cNvSpPr>
                <a:spLocks/>
              </p:cNvSpPr>
              <p:nvPr/>
            </p:nvSpPr>
            <p:spPr bwMode="auto">
              <a:xfrm>
                <a:off x="2462" y="2506"/>
                <a:ext cx="12" cy="6"/>
              </a:xfrm>
              <a:custGeom>
                <a:avLst/>
                <a:gdLst>
                  <a:gd name="T0" fmla="*/ 15 w 22"/>
                  <a:gd name="T1" fmla="*/ 5 h 10"/>
                  <a:gd name="T2" fmla="*/ 3 w 22"/>
                  <a:gd name="T3" fmla="*/ 10 h 10"/>
                  <a:gd name="T4" fmla="*/ 3 w 22"/>
                  <a:gd name="T5" fmla="*/ 7 h 10"/>
                  <a:gd name="T6" fmla="*/ 19 w 22"/>
                  <a:gd name="T7" fmla="*/ 0 h 10"/>
                  <a:gd name="T8" fmla="*/ 15 w 22"/>
                  <a:gd name="T9" fmla="*/ 5 h 10"/>
                </a:gdLst>
                <a:ahLst/>
                <a:cxnLst>
                  <a:cxn ang="0">
                    <a:pos x="T0" y="T1"/>
                  </a:cxn>
                  <a:cxn ang="0">
                    <a:pos x="T2" y="T3"/>
                  </a:cxn>
                  <a:cxn ang="0">
                    <a:pos x="T4" y="T5"/>
                  </a:cxn>
                  <a:cxn ang="0">
                    <a:pos x="T6" y="T7"/>
                  </a:cxn>
                  <a:cxn ang="0">
                    <a:pos x="T8" y="T9"/>
                  </a:cxn>
                </a:cxnLst>
                <a:rect l="0" t="0" r="r" b="b"/>
                <a:pathLst>
                  <a:path w="22" h="10">
                    <a:moveTo>
                      <a:pt x="15" y="5"/>
                    </a:moveTo>
                    <a:cubicBezTo>
                      <a:pt x="12" y="6"/>
                      <a:pt x="8" y="8"/>
                      <a:pt x="3" y="10"/>
                    </a:cubicBezTo>
                    <a:cubicBezTo>
                      <a:pt x="0" y="10"/>
                      <a:pt x="5" y="8"/>
                      <a:pt x="3" y="7"/>
                    </a:cubicBezTo>
                    <a:cubicBezTo>
                      <a:pt x="11" y="3"/>
                      <a:pt x="13" y="3"/>
                      <a:pt x="19" y="0"/>
                    </a:cubicBezTo>
                    <a:cubicBezTo>
                      <a:pt x="22" y="0"/>
                      <a:pt x="12"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3" name="Freeform 6640">
                <a:extLst>
                  <a:ext uri="{FF2B5EF4-FFF2-40B4-BE49-F238E27FC236}">
                    <a16:creationId xmlns:a16="http://schemas.microsoft.com/office/drawing/2014/main" id="{6FC46803-649D-434A-B1B5-BF0D1E665781}"/>
                  </a:ext>
                </a:extLst>
              </p:cNvPr>
              <p:cNvSpPr>
                <a:spLocks/>
              </p:cNvSpPr>
              <p:nvPr/>
            </p:nvSpPr>
            <p:spPr bwMode="auto">
              <a:xfrm>
                <a:off x="2069" y="2516"/>
                <a:ext cx="16" cy="5"/>
              </a:xfrm>
              <a:custGeom>
                <a:avLst/>
                <a:gdLst>
                  <a:gd name="T0" fmla="*/ 12 w 28"/>
                  <a:gd name="T1" fmla="*/ 6 h 10"/>
                  <a:gd name="T2" fmla="*/ 5 w 28"/>
                  <a:gd name="T3" fmla="*/ 0 h 10"/>
                  <a:gd name="T4" fmla="*/ 21 w 28"/>
                  <a:gd name="T5" fmla="*/ 5 h 10"/>
                  <a:gd name="T6" fmla="*/ 27 w 28"/>
                  <a:gd name="T7" fmla="*/ 10 h 10"/>
                  <a:gd name="T8" fmla="*/ 12 w 28"/>
                  <a:gd name="T9" fmla="*/ 6 h 10"/>
                </a:gdLst>
                <a:ahLst/>
                <a:cxnLst>
                  <a:cxn ang="0">
                    <a:pos x="T0" y="T1"/>
                  </a:cxn>
                  <a:cxn ang="0">
                    <a:pos x="T2" y="T3"/>
                  </a:cxn>
                  <a:cxn ang="0">
                    <a:pos x="T4" y="T5"/>
                  </a:cxn>
                  <a:cxn ang="0">
                    <a:pos x="T6" y="T7"/>
                  </a:cxn>
                  <a:cxn ang="0">
                    <a:pos x="T8" y="T9"/>
                  </a:cxn>
                </a:cxnLst>
                <a:rect l="0" t="0" r="r" b="b"/>
                <a:pathLst>
                  <a:path w="28" h="10">
                    <a:moveTo>
                      <a:pt x="12" y="6"/>
                    </a:moveTo>
                    <a:cubicBezTo>
                      <a:pt x="0" y="0"/>
                      <a:pt x="11" y="4"/>
                      <a:pt x="5" y="0"/>
                    </a:cubicBezTo>
                    <a:cubicBezTo>
                      <a:pt x="13" y="3"/>
                      <a:pt x="25" y="9"/>
                      <a:pt x="21" y="5"/>
                    </a:cubicBezTo>
                    <a:cubicBezTo>
                      <a:pt x="26" y="7"/>
                      <a:pt x="28" y="9"/>
                      <a:pt x="27" y="10"/>
                    </a:cubicBezTo>
                    <a:cubicBezTo>
                      <a:pt x="13" y="3"/>
                      <a:pt x="11" y="4"/>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4" name="Freeform 6641">
                <a:extLst>
                  <a:ext uri="{FF2B5EF4-FFF2-40B4-BE49-F238E27FC236}">
                    <a16:creationId xmlns:a16="http://schemas.microsoft.com/office/drawing/2014/main" id="{6DFA3AD2-7760-440D-AE1A-DBFCFCD7DCE3}"/>
                  </a:ext>
                </a:extLst>
              </p:cNvPr>
              <p:cNvSpPr>
                <a:spLocks/>
              </p:cNvSpPr>
              <p:nvPr/>
            </p:nvSpPr>
            <p:spPr bwMode="auto">
              <a:xfrm>
                <a:off x="2584" y="1830"/>
                <a:ext cx="10" cy="10"/>
              </a:xfrm>
              <a:custGeom>
                <a:avLst/>
                <a:gdLst>
                  <a:gd name="T0" fmla="*/ 7 w 17"/>
                  <a:gd name="T1" fmla="*/ 5 h 18"/>
                  <a:gd name="T2" fmla="*/ 17 w 17"/>
                  <a:gd name="T3" fmla="*/ 18 h 18"/>
                  <a:gd name="T4" fmla="*/ 0 w 17"/>
                  <a:gd name="T5" fmla="*/ 2 h 18"/>
                  <a:gd name="T6" fmla="*/ 7 w 17"/>
                  <a:gd name="T7" fmla="*/ 5 h 18"/>
                </a:gdLst>
                <a:ahLst/>
                <a:cxnLst>
                  <a:cxn ang="0">
                    <a:pos x="T0" y="T1"/>
                  </a:cxn>
                  <a:cxn ang="0">
                    <a:pos x="T2" y="T3"/>
                  </a:cxn>
                  <a:cxn ang="0">
                    <a:pos x="T4" y="T5"/>
                  </a:cxn>
                  <a:cxn ang="0">
                    <a:pos x="T6" y="T7"/>
                  </a:cxn>
                </a:cxnLst>
                <a:rect l="0" t="0" r="r" b="b"/>
                <a:pathLst>
                  <a:path w="17" h="18">
                    <a:moveTo>
                      <a:pt x="7" y="5"/>
                    </a:moveTo>
                    <a:cubicBezTo>
                      <a:pt x="11" y="10"/>
                      <a:pt x="15" y="15"/>
                      <a:pt x="17" y="18"/>
                    </a:cubicBezTo>
                    <a:cubicBezTo>
                      <a:pt x="13" y="15"/>
                      <a:pt x="6" y="7"/>
                      <a:pt x="0" y="2"/>
                    </a:cubicBezTo>
                    <a:cubicBezTo>
                      <a:pt x="0" y="0"/>
                      <a:pt x="7" y="7"/>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5" name="Freeform 6642">
                <a:extLst>
                  <a:ext uri="{FF2B5EF4-FFF2-40B4-BE49-F238E27FC236}">
                    <a16:creationId xmlns:a16="http://schemas.microsoft.com/office/drawing/2014/main" id="{E4CA786D-6419-4780-888C-2C29008657E6}"/>
                  </a:ext>
                </a:extLst>
              </p:cNvPr>
              <p:cNvSpPr>
                <a:spLocks/>
              </p:cNvSpPr>
              <p:nvPr/>
            </p:nvSpPr>
            <p:spPr bwMode="auto">
              <a:xfrm>
                <a:off x="2263" y="2557"/>
                <a:ext cx="10" cy="3"/>
              </a:xfrm>
              <a:custGeom>
                <a:avLst/>
                <a:gdLst>
                  <a:gd name="T0" fmla="*/ 13 w 19"/>
                  <a:gd name="T1" fmla="*/ 4 h 5"/>
                  <a:gd name="T2" fmla="*/ 1 w 19"/>
                  <a:gd name="T3" fmla="*/ 1 h 5"/>
                  <a:gd name="T4" fmla="*/ 15 w 19"/>
                  <a:gd name="T5" fmla="*/ 3 h 5"/>
                  <a:gd name="T6" fmla="*/ 13 w 19"/>
                  <a:gd name="T7" fmla="*/ 4 h 5"/>
                </a:gdLst>
                <a:ahLst/>
                <a:cxnLst>
                  <a:cxn ang="0">
                    <a:pos x="T0" y="T1"/>
                  </a:cxn>
                  <a:cxn ang="0">
                    <a:pos x="T2" y="T3"/>
                  </a:cxn>
                  <a:cxn ang="0">
                    <a:pos x="T4" y="T5"/>
                  </a:cxn>
                  <a:cxn ang="0">
                    <a:pos x="T6" y="T7"/>
                  </a:cxn>
                </a:cxnLst>
                <a:rect l="0" t="0" r="r" b="b"/>
                <a:pathLst>
                  <a:path w="19" h="5">
                    <a:moveTo>
                      <a:pt x="13" y="4"/>
                    </a:moveTo>
                    <a:cubicBezTo>
                      <a:pt x="0" y="5"/>
                      <a:pt x="8" y="1"/>
                      <a:pt x="1" y="1"/>
                    </a:cubicBezTo>
                    <a:cubicBezTo>
                      <a:pt x="19" y="0"/>
                      <a:pt x="0" y="3"/>
                      <a:pt x="15" y="3"/>
                    </a:cubicBezTo>
                    <a:cubicBezTo>
                      <a:pt x="14" y="3"/>
                      <a:pt x="12" y="4"/>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6" name="Freeform 6643">
                <a:extLst>
                  <a:ext uri="{FF2B5EF4-FFF2-40B4-BE49-F238E27FC236}">
                    <a16:creationId xmlns:a16="http://schemas.microsoft.com/office/drawing/2014/main" id="{ECC9CAF3-4B4E-48EC-8195-3ACBF41F779C}"/>
                  </a:ext>
                </a:extLst>
              </p:cNvPr>
              <p:cNvSpPr>
                <a:spLocks/>
              </p:cNvSpPr>
              <p:nvPr/>
            </p:nvSpPr>
            <p:spPr bwMode="auto">
              <a:xfrm>
                <a:off x="2229" y="2556"/>
                <a:ext cx="33" cy="4"/>
              </a:xfrm>
              <a:custGeom>
                <a:avLst/>
                <a:gdLst>
                  <a:gd name="T0" fmla="*/ 55 w 58"/>
                  <a:gd name="T1" fmla="*/ 7 h 7"/>
                  <a:gd name="T2" fmla="*/ 28 w 58"/>
                  <a:gd name="T3" fmla="*/ 4 h 7"/>
                  <a:gd name="T4" fmla="*/ 0 w 58"/>
                  <a:gd name="T5" fmla="*/ 1 h 7"/>
                  <a:gd name="T6" fmla="*/ 21 w 58"/>
                  <a:gd name="T7" fmla="*/ 2 h 7"/>
                  <a:gd name="T8" fmla="*/ 29 w 58"/>
                  <a:gd name="T9" fmla="*/ 0 h 7"/>
                  <a:gd name="T10" fmla="*/ 42 w 58"/>
                  <a:gd name="T11" fmla="*/ 1 h 7"/>
                  <a:gd name="T12" fmla="*/ 30 w 58"/>
                  <a:gd name="T13" fmla="*/ 2 h 7"/>
                  <a:gd name="T14" fmla="*/ 46 w 58"/>
                  <a:gd name="T15" fmla="*/ 3 h 7"/>
                  <a:gd name="T16" fmla="*/ 39 w 58"/>
                  <a:gd name="T17" fmla="*/ 3 h 7"/>
                  <a:gd name="T18" fmla="*/ 27 w 58"/>
                  <a:gd name="T19" fmla="*/ 3 h 7"/>
                  <a:gd name="T20" fmla="*/ 45 w 58"/>
                  <a:gd name="T21" fmla="*/ 5 h 7"/>
                  <a:gd name="T22" fmla="*/ 55 w 58"/>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7">
                    <a:moveTo>
                      <a:pt x="55" y="7"/>
                    </a:moveTo>
                    <a:cubicBezTo>
                      <a:pt x="44" y="6"/>
                      <a:pt x="36" y="5"/>
                      <a:pt x="28" y="4"/>
                    </a:cubicBezTo>
                    <a:cubicBezTo>
                      <a:pt x="20" y="3"/>
                      <a:pt x="11" y="2"/>
                      <a:pt x="0" y="1"/>
                    </a:cubicBezTo>
                    <a:cubicBezTo>
                      <a:pt x="5" y="1"/>
                      <a:pt x="14" y="2"/>
                      <a:pt x="21" y="2"/>
                    </a:cubicBezTo>
                    <a:cubicBezTo>
                      <a:pt x="27" y="2"/>
                      <a:pt x="32" y="2"/>
                      <a:pt x="29" y="0"/>
                    </a:cubicBezTo>
                    <a:cubicBezTo>
                      <a:pt x="33" y="0"/>
                      <a:pt x="38" y="0"/>
                      <a:pt x="42" y="1"/>
                    </a:cubicBezTo>
                    <a:cubicBezTo>
                      <a:pt x="44" y="2"/>
                      <a:pt x="29" y="0"/>
                      <a:pt x="30" y="2"/>
                    </a:cubicBezTo>
                    <a:cubicBezTo>
                      <a:pt x="33" y="4"/>
                      <a:pt x="40" y="2"/>
                      <a:pt x="46" y="3"/>
                    </a:cubicBezTo>
                    <a:cubicBezTo>
                      <a:pt x="48" y="4"/>
                      <a:pt x="44" y="4"/>
                      <a:pt x="39" y="3"/>
                    </a:cubicBezTo>
                    <a:cubicBezTo>
                      <a:pt x="34" y="3"/>
                      <a:pt x="28" y="3"/>
                      <a:pt x="27" y="3"/>
                    </a:cubicBezTo>
                    <a:cubicBezTo>
                      <a:pt x="30" y="4"/>
                      <a:pt x="39" y="4"/>
                      <a:pt x="45" y="5"/>
                    </a:cubicBezTo>
                    <a:cubicBezTo>
                      <a:pt x="52" y="5"/>
                      <a:pt x="58" y="5"/>
                      <a:pt x="5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7" name="Freeform 6644">
                <a:extLst>
                  <a:ext uri="{FF2B5EF4-FFF2-40B4-BE49-F238E27FC236}">
                    <a16:creationId xmlns:a16="http://schemas.microsoft.com/office/drawing/2014/main" id="{123BA931-E3ED-4301-893F-7F809735BB7C}"/>
                  </a:ext>
                </a:extLst>
              </p:cNvPr>
              <p:cNvSpPr>
                <a:spLocks/>
              </p:cNvSpPr>
              <p:nvPr/>
            </p:nvSpPr>
            <p:spPr bwMode="auto">
              <a:xfrm>
                <a:off x="2298" y="2556"/>
                <a:ext cx="13" cy="2"/>
              </a:xfrm>
              <a:custGeom>
                <a:avLst/>
                <a:gdLst>
                  <a:gd name="T0" fmla="*/ 23 w 23"/>
                  <a:gd name="T1" fmla="*/ 0 h 3"/>
                  <a:gd name="T2" fmla="*/ 0 w 23"/>
                  <a:gd name="T3" fmla="*/ 3 h 3"/>
                  <a:gd name="T4" fmla="*/ 23 w 23"/>
                  <a:gd name="T5" fmla="*/ 0 h 3"/>
                </a:gdLst>
                <a:ahLst/>
                <a:cxnLst>
                  <a:cxn ang="0">
                    <a:pos x="T0" y="T1"/>
                  </a:cxn>
                  <a:cxn ang="0">
                    <a:pos x="T2" y="T3"/>
                  </a:cxn>
                  <a:cxn ang="0">
                    <a:pos x="T4" y="T5"/>
                  </a:cxn>
                </a:cxnLst>
                <a:rect l="0" t="0" r="r" b="b"/>
                <a:pathLst>
                  <a:path w="23" h="3">
                    <a:moveTo>
                      <a:pt x="23" y="0"/>
                    </a:moveTo>
                    <a:cubicBezTo>
                      <a:pt x="16" y="2"/>
                      <a:pt x="11" y="1"/>
                      <a:pt x="0" y="3"/>
                    </a:cubicBezTo>
                    <a:cubicBezTo>
                      <a:pt x="2" y="1"/>
                      <a:pt x="16"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8" name="Freeform 6645">
                <a:extLst>
                  <a:ext uri="{FF2B5EF4-FFF2-40B4-BE49-F238E27FC236}">
                    <a16:creationId xmlns:a16="http://schemas.microsoft.com/office/drawing/2014/main" id="{62B22843-1B64-44D1-84E8-5FCC4FA53E02}"/>
                  </a:ext>
                </a:extLst>
              </p:cNvPr>
              <p:cNvSpPr>
                <a:spLocks/>
              </p:cNvSpPr>
              <p:nvPr/>
            </p:nvSpPr>
            <p:spPr bwMode="auto">
              <a:xfrm>
                <a:off x="2021" y="2488"/>
                <a:ext cx="11" cy="8"/>
              </a:xfrm>
              <a:custGeom>
                <a:avLst/>
                <a:gdLst>
                  <a:gd name="T0" fmla="*/ 18 w 19"/>
                  <a:gd name="T1" fmla="*/ 14 h 14"/>
                  <a:gd name="T2" fmla="*/ 0 w 19"/>
                  <a:gd name="T3" fmla="*/ 1 h 14"/>
                  <a:gd name="T4" fmla="*/ 18 w 19"/>
                  <a:gd name="T5" fmla="*/ 14 h 14"/>
                </a:gdLst>
                <a:ahLst/>
                <a:cxnLst>
                  <a:cxn ang="0">
                    <a:pos x="T0" y="T1"/>
                  </a:cxn>
                  <a:cxn ang="0">
                    <a:pos x="T2" y="T3"/>
                  </a:cxn>
                  <a:cxn ang="0">
                    <a:pos x="T4" y="T5"/>
                  </a:cxn>
                </a:cxnLst>
                <a:rect l="0" t="0" r="r" b="b"/>
                <a:pathLst>
                  <a:path w="19" h="14">
                    <a:moveTo>
                      <a:pt x="18" y="14"/>
                    </a:moveTo>
                    <a:cubicBezTo>
                      <a:pt x="10" y="8"/>
                      <a:pt x="7" y="5"/>
                      <a:pt x="0" y="1"/>
                    </a:cubicBezTo>
                    <a:cubicBezTo>
                      <a:pt x="4" y="0"/>
                      <a:pt x="19" y="13"/>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9" name="Freeform 6646">
                <a:extLst>
                  <a:ext uri="{FF2B5EF4-FFF2-40B4-BE49-F238E27FC236}">
                    <a16:creationId xmlns:a16="http://schemas.microsoft.com/office/drawing/2014/main" id="{01CFBAC2-C3AD-408F-B7B1-80100D73B10B}"/>
                  </a:ext>
                </a:extLst>
              </p:cNvPr>
              <p:cNvSpPr>
                <a:spLocks/>
              </p:cNvSpPr>
              <p:nvPr/>
            </p:nvSpPr>
            <p:spPr bwMode="auto">
              <a:xfrm>
                <a:off x="2177" y="2548"/>
                <a:ext cx="17" cy="5"/>
              </a:xfrm>
              <a:custGeom>
                <a:avLst/>
                <a:gdLst>
                  <a:gd name="T0" fmla="*/ 0 w 30"/>
                  <a:gd name="T1" fmla="*/ 4 h 8"/>
                  <a:gd name="T2" fmla="*/ 2 w 30"/>
                  <a:gd name="T3" fmla="*/ 0 h 8"/>
                  <a:gd name="T4" fmla="*/ 29 w 30"/>
                  <a:gd name="T5" fmla="*/ 5 h 8"/>
                  <a:gd name="T6" fmla="*/ 9 w 30"/>
                  <a:gd name="T7" fmla="*/ 3 h 8"/>
                  <a:gd name="T8" fmla="*/ 30 w 30"/>
                  <a:gd name="T9" fmla="*/ 8 h 8"/>
                  <a:gd name="T10" fmla="*/ 16 w 30"/>
                  <a:gd name="T11" fmla="*/ 7 h 8"/>
                  <a:gd name="T12" fmla="*/ 0 w 3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0" y="4"/>
                    </a:moveTo>
                    <a:cubicBezTo>
                      <a:pt x="4" y="3"/>
                      <a:pt x="1" y="2"/>
                      <a:pt x="2" y="0"/>
                    </a:cubicBezTo>
                    <a:cubicBezTo>
                      <a:pt x="7" y="2"/>
                      <a:pt x="23" y="4"/>
                      <a:pt x="29" y="5"/>
                    </a:cubicBezTo>
                    <a:cubicBezTo>
                      <a:pt x="28" y="7"/>
                      <a:pt x="16" y="3"/>
                      <a:pt x="9" y="3"/>
                    </a:cubicBezTo>
                    <a:cubicBezTo>
                      <a:pt x="10" y="5"/>
                      <a:pt x="25" y="7"/>
                      <a:pt x="30" y="8"/>
                    </a:cubicBezTo>
                    <a:cubicBezTo>
                      <a:pt x="21" y="6"/>
                      <a:pt x="18" y="7"/>
                      <a:pt x="16" y="7"/>
                    </a:cubicBezTo>
                    <a:cubicBezTo>
                      <a:pt x="13" y="7"/>
                      <a:pt x="10"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0" name="Freeform 6647">
                <a:extLst>
                  <a:ext uri="{FF2B5EF4-FFF2-40B4-BE49-F238E27FC236}">
                    <a16:creationId xmlns:a16="http://schemas.microsoft.com/office/drawing/2014/main" id="{09D0E525-A462-46DF-86A4-EE24D6BF0366}"/>
                  </a:ext>
                </a:extLst>
              </p:cNvPr>
              <p:cNvSpPr>
                <a:spLocks/>
              </p:cNvSpPr>
              <p:nvPr/>
            </p:nvSpPr>
            <p:spPr bwMode="auto">
              <a:xfrm>
                <a:off x="2613" y="2380"/>
                <a:ext cx="6" cy="8"/>
              </a:xfrm>
              <a:custGeom>
                <a:avLst/>
                <a:gdLst>
                  <a:gd name="T0" fmla="*/ 0 w 11"/>
                  <a:gd name="T1" fmla="*/ 13 h 14"/>
                  <a:gd name="T2" fmla="*/ 10 w 11"/>
                  <a:gd name="T3" fmla="*/ 0 h 14"/>
                  <a:gd name="T4" fmla="*/ 5 w 11"/>
                  <a:gd name="T5" fmla="*/ 8 h 14"/>
                  <a:gd name="T6" fmla="*/ 0 w 11"/>
                  <a:gd name="T7" fmla="*/ 13 h 14"/>
                </a:gdLst>
                <a:ahLst/>
                <a:cxnLst>
                  <a:cxn ang="0">
                    <a:pos x="T0" y="T1"/>
                  </a:cxn>
                  <a:cxn ang="0">
                    <a:pos x="T2" y="T3"/>
                  </a:cxn>
                  <a:cxn ang="0">
                    <a:pos x="T4" y="T5"/>
                  </a:cxn>
                  <a:cxn ang="0">
                    <a:pos x="T6" y="T7"/>
                  </a:cxn>
                </a:cxnLst>
                <a:rect l="0" t="0" r="r" b="b"/>
                <a:pathLst>
                  <a:path w="11" h="14">
                    <a:moveTo>
                      <a:pt x="0" y="13"/>
                    </a:moveTo>
                    <a:cubicBezTo>
                      <a:pt x="2" y="7"/>
                      <a:pt x="6" y="5"/>
                      <a:pt x="10" y="0"/>
                    </a:cubicBezTo>
                    <a:cubicBezTo>
                      <a:pt x="11" y="0"/>
                      <a:pt x="8" y="4"/>
                      <a:pt x="5" y="8"/>
                    </a:cubicBezTo>
                    <a:cubicBezTo>
                      <a:pt x="3" y="11"/>
                      <a:pt x="0" y="14"/>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1" name="Freeform 6648">
                <a:extLst>
                  <a:ext uri="{FF2B5EF4-FFF2-40B4-BE49-F238E27FC236}">
                    <a16:creationId xmlns:a16="http://schemas.microsoft.com/office/drawing/2014/main" id="{7D18E7AA-D077-4F0E-89B6-C6BE0672C439}"/>
                  </a:ext>
                </a:extLst>
              </p:cNvPr>
              <p:cNvSpPr>
                <a:spLocks/>
              </p:cNvSpPr>
              <p:nvPr/>
            </p:nvSpPr>
            <p:spPr bwMode="auto">
              <a:xfrm>
                <a:off x="2037" y="2497"/>
                <a:ext cx="7" cy="5"/>
              </a:xfrm>
              <a:custGeom>
                <a:avLst/>
                <a:gdLst>
                  <a:gd name="T0" fmla="*/ 12 w 12"/>
                  <a:gd name="T1" fmla="*/ 9 h 9"/>
                  <a:gd name="T2" fmla="*/ 0 w 12"/>
                  <a:gd name="T3" fmla="*/ 2 h 9"/>
                  <a:gd name="T4" fmla="*/ 9 w 12"/>
                  <a:gd name="T5" fmla="*/ 4 h 9"/>
                  <a:gd name="T6" fmla="*/ 12 w 12"/>
                  <a:gd name="T7" fmla="*/ 9 h 9"/>
                </a:gdLst>
                <a:ahLst/>
                <a:cxnLst>
                  <a:cxn ang="0">
                    <a:pos x="T0" y="T1"/>
                  </a:cxn>
                  <a:cxn ang="0">
                    <a:pos x="T2" y="T3"/>
                  </a:cxn>
                  <a:cxn ang="0">
                    <a:pos x="T4" y="T5"/>
                  </a:cxn>
                  <a:cxn ang="0">
                    <a:pos x="T6" y="T7"/>
                  </a:cxn>
                </a:cxnLst>
                <a:rect l="0" t="0" r="r" b="b"/>
                <a:pathLst>
                  <a:path w="12" h="9">
                    <a:moveTo>
                      <a:pt x="12" y="9"/>
                    </a:moveTo>
                    <a:cubicBezTo>
                      <a:pt x="4" y="5"/>
                      <a:pt x="6" y="5"/>
                      <a:pt x="0" y="2"/>
                    </a:cubicBezTo>
                    <a:cubicBezTo>
                      <a:pt x="2" y="1"/>
                      <a:pt x="1" y="0"/>
                      <a:pt x="9" y="4"/>
                    </a:cubicBezTo>
                    <a:cubicBezTo>
                      <a:pt x="7" y="5"/>
                      <a:pt x="12" y="8"/>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2" name="Freeform 6649">
                <a:extLst>
                  <a:ext uri="{FF2B5EF4-FFF2-40B4-BE49-F238E27FC236}">
                    <a16:creationId xmlns:a16="http://schemas.microsoft.com/office/drawing/2014/main" id="{2E91B501-8A06-4E1B-9C42-0201AE07E8A2}"/>
                  </a:ext>
                </a:extLst>
              </p:cNvPr>
              <p:cNvSpPr>
                <a:spLocks/>
              </p:cNvSpPr>
              <p:nvPr/>
            </p:nvSpPr>
            <p:spPr bwMode="auto">
              <a:xfrm>
                <a:off x="2654" y="1928"/>
                <a:ext cx="14" cy="28"/>
              </a:xfrm>
              <a:custGeom>
                <a:avLst/>
                <a:gdLst>
                  <a:gd name="T0" fmla="*/ 5 w 25"/>
                  <a:gd name="T1" fmla="*/ 5 h 50"/>
                  <a:gd name="T2" fmla="*/ 16 w 25"/>
                  <a:gd name="T3" fmla="*/ 28 h 50"/>
                  <a:gd name="T4" fmla="*/ 25 w 25"/>
                  <a:gd name="T5" fmla="*/ 50 h 50"/>
                  <a:gd name="T6" fmla="*/ 15 w 25"/>
                  <a:gd name="T7" fmla="*/ 29 h 50"/>
                  <a:gd name="T8" fmla="*/ 3 w 25"/>
                  <a:gd name="T9" fmla="*/ 7 h 50"/>
                  <a:gd name="T10" fmla="*/ 5 w 25"/>
                  <a:gd name="T11" fmla="*/ 5 h 50"/>
                </a:gdLst>
                <a:ahLst/>
                <a:cxnLst>
                  <a:cxn ang="0">
                    <a:pos x="T0" y="T1"/>
                  </a:cxn>
                  <a:cxn ang="0">
                    <a:pos x="T2" y="T3"/>
                  </a:cxn>
                  <a:cxn ang="0">
                    <a:pos x="T4" y="T5"/>
                  </a:cxn>
                  <a:cxn ang="0">
                    <a:pos x="T6" y="T7"/>
                  </a:cxn>
                  <a:cxn ang="0">
                    <a:pos x="T8" y="T9"/>
                  </a:cxn>
                  <a:cxn ang="0">
                    <a:pos x="T10" y="T11"/>
                  </a:cxn>
                </a:cxnLst>
                <a:rect l="0" t="0" r="r" b="b"/>
                <a:pathLst>
                  <a:path w="25" h="50">
                    <a:moveTo>
                      <a:pt x="5" y="5"/>
                    </a:moveTo>
                    <a:cubicBezTo>
                      <a:pt x="10" y="15"/>
                      <a:pt x="13" y="21"/>
                      <a:pt x="16" y="28"/>
                    </a:cubicBezTo>
                    <a:cubicBezTo>
                      <a:pt x="18" y="34"/>
                      <a:pt x="21" y="40"/>
                      <a:pt x="25" y="50"/>
                    </a:cubicBezTo>
                    <a:cubicBezTo>
                      <a:pt x="23" y="47"/>
                      <a:pt x="19" y="38"/>
                      <a:pt x="15" y="29"/>
                    </a:cubicBezTo>
                    <a:cubicBezTo>
                      <a:pt x="11" y="20"/>
                      <a:pt x="7" y="11"/>
                      <a:pt x="3" y="7"/>
                    </a:cubicBezTo>
                    <a:cubicBezTo>
                      <a:pt x="0" y="0"/>
                      <a:pt x="4" y="3"/>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3" name="Freeform 6650">
                <a:extLst>
                  <a:ext uri="{FF2B5EF4-FFF2-40B4-BE49-F238E27FC236}">
                    <a16:creationId xmlns:a16="http://schemas.microsoft.com/office/drawing/2014/main" id="{0AD109C0-2940-446A-825E-A1EDD8EE787B}"/>
                  </a:ext>
                </a:extLst>
              </p:cNvPr>
              <p:cNvSpPr>
                <a:spLocks/>
              </p:cNvSpPr>
              <p:nvPr/>
            </p:nvSpPr>
            <p:spPr bwMode="auto">
              <a:xfrm>
                <a:off x="2438" y="1736"/>
                <a:ext cx="48" cy="23"/>
              </a:xfrm>
              <a:custGeom>
                <a:avLst/>
                <a:gdLst>
                  <a:gd name="T0" fmla="*/ 52 w 85"/>
                  <a:gd name="T1" fmla="*/ 22 h 40"/>
                  <a:gd name="T2" fmla="*/ 67 w 85"/>
                  <a:gd name="T3" fmla="*/ 28 h 40"/>
                  <a:gd name="T4" fmla="*/ 81 w 85"/>
                  <a:gd name="T5" fmla="*/ 36 h 40"/>
                  <a:gd name="T6" fmla="*/ 65 w 85"/>
                  <a:gd name="T7" fmla="*/ 31 h 40"/>
                  <a:gd name="T8" fmla="*/ 68 w 85"/>
                  <a:gd name="T9" fmla="*/ 31 h 40"/>
                  <a:gd name="T10" fmla="*/ 32 w 85"/>
                  <a:gd name="T11" fmla="*/ 14 h 40"/>
                  <a:gd name="T12" fmla="*/ 5 w 85"/>
                  <a:gd name="T13" fmla="*/ 3 h 40"/>
                  <a:gd name="T14" fmla="*/ 0 w 85"/>
                  <a:gd name="T15" fmla="*/ 0 h 40"/>
                  <a:gd name="T16" fmla="*/ 26 w 85"/>
                  <a:gd name="T17" fmla="*/ 10 h 40"/>
                  <a:gd name="T18" fmla="*/ 52 w 85"/>
                  <a:gd name="T19"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0">
                    <a:moveTo>
                      <a:pt x="52" y="22"/>
                    </a:moveTo>
                    <a:cubicBezTo>
                      <a:pt x="54" y="22"/>
                      <a:pt x="60" y="25"/>
                      <a:pt x="67" y="28"/>
                    </a:cubicBezTo>
                    <a:cubicBezTo>
                      <a:pt x="74" y="32"/>
                      <a:pt x="80" y="35"/>
                      <a:pt x="81" y="36"/>
                    </a:cubicBezTo>
                    <a:cubicBezTo>
                      <a:pt x="85" y="40"/>
                      <a:pt x="73" y="33"/>
                      <a:pt x="65" y="31"/>
                    </a:cubicBezTo>
                    <a:cubicBezTo>
                      <a:pt x="66" y="31"/>
                      <a:pt x="68" y="32"/>
                      <a:pt x="68" y="31"/>
                    </a:cubicBezTo>
                    <a:cubicBezTo>
                      <a:pt x="32" y="14"/>
                      <a:pt x="32" y="14"/>
                      <a:pt x="32" y="14"/>
                    </a:cubicBezTo>
                    <a:cubicBezTo>
                      <a:pt x="22" y="9"/>
                      <a:pt x="14" y="5"/>
                      <a:pt x="5" y="3"/>
                    </a:cubicBezTo>
                    <a:cubicBezTo>
                      <a:pt x="4" y="2"/>
                      <a:pt x="3" y="1"/>
                      <a:pt x="0" y="0"/>
                    </a:cubicBezTo>
                    <a:cubicBezTo>
                      <a:pt x="2" y="0"/>
                      <a:pt x="14" y="5"/>
                      <a:pt x="26" y="10"/>
                    </a:cubicBezTo>
                    <a:cubicBezTo>
                      <a:pt x="38" y="15"/>
                      <a:pt x="50" y="21"/>
                      <a:pt x="5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4" name="Freeform 6651">
                <a:extLst>
                  <a:ext uri="{FF2B5EF4-FFF2-40B4-BE49-F238E27FC236}">
                    <a16:creationId xmlns:a16="http://schemas.microsoft.com/office/drawing/2014/main" id="{E3D0BF10-2BF2-4C5A-8ADC-A5A2337C2320}"/>
                  </a:ext>
                </a:extLst>
              </p:cNvPr>
              <p:cNvSpPr>
                <a:spLocks/>
              </p:cNvSpPr>
              <p:nvPr/>
            </p:nvSpPr>
            <p:spPr bwMode="auto">
              <a:xfrm>
                <a:off x="1962" y="2443"/>
                <a:ext cx="9" cy="8"/>
              </a:xfrm>
              <a:custGeom>
                <a:avLst/>
                <a:gdLst>
                  <a:gd name="T0" fmla="*/ 16 w 16"/>
                  <a:gd name="T1" fmla="*/ 15 h 15"/>
                  <a:gd name="T2" fmla="*/ 0 w 16"/>
                  <a:gd name="T3" fmla="*/ 2 h 15"/>
                  <a:gd name="T4" fmla="*/ 11 w 16"/>
                  <a:gd name="T5" fmla="*/ 9 h 15"/>
                  <a:gd name="T6" fmla="*/ 16 w 16"/>
                  <a:gd name="T7" fmla="*/ 15 h 15"/>
                </a:gdLst>
                <a:ahLst/>
                <a:cxnLst>
                  <a:cxn ang="0">
                    <a:pos x="T0" y="T1"/>
                  </a:cxn>
                  <a:cxn ang="0">
                    <a:pos x="T2" y="T3"/>
                  </a:cxn>
                  <a:cxn ang="0">
                    <a:pos x="T4" y="T5"/>
                  </a:cxn>
                  <a:cxn ang="0">
                    <a:pos x="T6" y="T7"/>
                  </a:cxn>
                </a:cxnLst>
                <a:rect l="0" t="0" r="r" b="b"/>
                <a:pathLst>
                  <a:path w="16" h="15">
                    <a:moveTo>
                      <a:pt x="16" y="15"/>
                    </a:moveTo>
                    <a:cubicBezTo>
                      <a:pt x="11" y="12"/>
                      <a:pt x="7" y="7"/>
                      <a:pt x="0" y="2"/>
                    </a:cubicBezTo>
                    <a:cubicBezTo>
                      <a:pt x="0" y="0"/>
                      <a:pt x="6" y="5"/>
                      <a:pt x="11" y="9"/>
                    </a:cubicBezTo>
                    <a:cubicBezTo>
                      <a:pt x="10" y="10"/>
                      <a:pt x="13" y="12"/>
                      <a:pt x="1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5" name="Freeform 6652">
                <a:extLst>
                  <a:ext uri="{FF2B5EF4-FFF2-40B4-BE49-F238E27FC236}">
                    <a16:creationId xmlns:a16="http://schemas.microsoft.com/office/drawing/2014/main" id="{170BB1D5-F58A-4C90-90ED-E2A74935B1CB}"/>
                  </a:ext>
                </a:extLst>
              </p:cNvPr>
              <p:cNvSpPr>
                <a:spLocks/>
              </p:cNvSpPr>
              <p:nvPr/>
            </p:nvSpPr>
            <p:spPr bwMode="auto">
              <a:xfrm>
                <a:off x="2313" y="1710"/>
                <a:ext cx="30" cy="3"/>
              </a:xfrm>
              <a:custGeom>
                <a:avLst/>
                <a:gdLst>
                  <a:gd name="T0" fmla="*/ 52 w 52"/>
                  <a:gd name="T1" fmla="*/ 4 h 6"/>
                  <a:gd name="T2" fmla="*/ 52 w 52"/>
                  <a:gd name="T3" fmla="*/ 6 h 6"/>
                  <a:gd name="T4" fmla="*/ 47 w 52"/>
                  <a:gd name="T5" fmla="*/ 6 h 6"/>
                  <a:gd name="T6" fmla="*/ 21 w 52"/>
                  <a:gd name="T7" fmla="*/ 3 h 6"/>
                  <a:gd name="T8" fmla="*/ 0 w 52"/>
                  <a:gd name="T9" fmla="*/ 2 h 6"/>
                  <a:gd name="T10" fmla="*/ 20 w 52"/>
                  <a:gd name="T11" fmla="*/ 1 h 6"/>
                  <a:gd name="T12" fmla="*/ 52 w 52"/>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52" h="6">
                    <a:moveTo>
                      <a:pt x="52" y="4"/>
                    </a:moveTo>
                    <a:cubicBezTo>
                      <a:pt x="52" y="6"/>
                      <a:pt x="52" y="6"/>
                      <a:pt x="52" y="6"/>
                    </a:cubicBezTo>
                    <a:cubicBezTo>
                      <a:pt x="48" y="5"/>
                      <a:pt x="46" y="5"/>
                      <a:pt x="47" y="6"/>
                    </a:cubicBezTo>
                    <a:cubicBezTo>
                      <a:pt x="39" y="4"/>
                      <a:pt x="30" y="3"/>
                      <a:pt x="21" y="3"/>
                    </a:cubicBezTo>
                    <a:cubicBezTo>
                      <a:pt x="12" y="2"/>
                      <a:pt x="4" y="2"/>
                      <a:pt x="0" y="2"/>
                    </a:cubicBezTo>
                    <a:cubicBezTo>
                      <a:pt x="0" y="0"/>
                      <a:pt x="9" y="0"/>
                      <a:pt x="20" y="1"/>
                    </a:cubicBezTo>
                    <a:cubicBezTo>
                      <a:pt x="31" y="2"/>
                      <a:pt x="43" y="4"/>
                      <a:pt x="5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6" name="Freeform 6653">
                <a:extLst>
                  <a:ext uri="{FF2B5EF4-FFF2-40B4-BE49-F238E27FC236}">
                    <a16:creationId xmlns:a16="http://schemas.microsoft.com/office/drawing/2014/main" id="{99707A39-D72D-465F-928D-DA72678B1759}"/>
                  </a:ext>
                </a:extLst>
              </p:cNvPr>
              <p:cNvSpPr>
                <a:spLocks/>
              </p:cNvSpPr>
              <p:nvPr/>
            </p:nvSpPr>
            <p:spPr bwMode="auto">
              <a:xfrm>
                <a:off x="2596" y="1845"/>
                <a:ext cx="10" cy="11"/>
              </a:xfrm>
              <a:custGeom>
                <a:avLst/>
                <a:gdLst>
                  <a:gd name="T0" fmla="*/ 4 w 17"/>
                  <a:gd name="T1" fmla="*/ 3 h 20"/>
                  <a:gd name="T2" fmla="*/ 10 w 17"/>
                  <a:gd name="T3" fmla="*/ 11 h 20"/>
                  <a:gd name="T4" fmla="*/ 7 w 17"/>
                  <a:gd name="T5" fmla="*/ 10 h 20"/>
                  <a:gd name="T6" fmla="*/ 0 w 17"/>
                  <a:gd name="T7" fmla="*/ 0 h 20"/>
                  <a:gd name="T8" fmla="*/ 4 w 17"/>
                  <a:gd name="T9" fmla="*/ 3 h 20"/>
                </a:gdLst>
                <a:ahLst/>
                <a:cxnLst>
                  <a:cxn ang="0">
                    <a:pos x="T0" y="T1"/>
                  </a:cxn>
                  <a:cxn ang="0">
                    <a:pos x="T2" y="T3"/>
                  </a:cxn>
                  <a:cxn ang="0">
                    <a:pos x="T4" y="T5"/>
                  </a:cxn>
                  <a:cxn ang="0">
                    <a:pos x="T6" y="T7"/>
                  </a:cxn>
                  <a:cxn ang="0">
                    <a:pos x="T8" y="T9"/>
                  </a:cxn>
                </a:cxnLst>
                <a:rect l="0" t="0" r="r" b="b"/>
                <a:pathLst>
                  <a:path w="17" h="20">
                    <a:moveTo>
                      <a:pt x="4" y="3"/>
                    </a:moveTo>
                    <a:cubicBezTo>
                      <a:pt x="7" y="6"/>
                      <a:pt x="8" y="11"/>
                      <a:pt x="10" y="11"/>
                    </a:cubicBezTo>
                    <a:cubicBezTo>
                      <a:pt x="17" y="20"/>
                      <a:pt x="5" y="6"/>
                      <a:pt x="7" y="10"/>
                    </a:cubicBezTo>
                    <a:cubicBezTo>
                      <a:pt x="3" y="6"/>
                      <a:pt x="5" y="6"/>
                      <a:pt x="0" y="0"/>
                    </a:cubicBezTo>
                    <a:cubicBezTo>
                      <a:pt x="1" y="0"/>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7" name="Freeform 6654">
                <a:extLst>
                  <a:ext uri="{FF2B5EF4-FFF2-40B4-BE49-F238E27FC236}">
                    <a16:creationId xmlns:a16="http://schemas.microsoft.com/office/drawing/2014/main" id="{CBE8E586-B12A-4925-A7E4-188B31AA4DE5}"/>
                  </a:ext>
                </a:extLst>
              </p:cNvPr>
              <p:cNvSpPr>
                <a:spLocks/>
              </p:cNvSpPr>
              <p:nvPr/>
            </p:nvSpPr>
            <p:spPr bwMode="auto">
              <a:xfrm>
                <a:off x="2465" y="2500"/>
                <a:ext cx="18" cy="9"/>
              </a:xfrm>
              <a:custGeom>
                <a:avLst/>
                <a:gdLst>
                  <a:gd name="T0" fmla="*/ 31 w 31"/>
                  <a:gd name="T1" fmla="*/ 0 h 17"/>
                  <a:gd name="T2" fmla="*/ 18 w 31"/>
                  <a:gd name="T3" fmla="*/ 8 h 17"/>
                  <a:gd name="T4" fmla="*/ 0 w 31"/>
                  <a:gd name="T5" fmla="*/ 17 h 17"/>
                  <a:gd name="T6" fmla="*/ 13 w 31"/>
                  <a:gd name="T7" fmla="*/ 9 h 17"/>
                  <a:gd name="T8" fmla="*/ 31 w 31"/>
                  <a:gd name="T9" fmla="*/ 0 h 17"/>
                </a:gdLst>
                <a:ahLst/>
                <a:cxnLst>
                  <a:cxn ang="0">
                    <a:pos x="T0" y="T1"/>
                  </a:cxn>
                  <a:cxn ang="0">
                    <a:pos x="T2" y="T3"/>
                  </a:cxn>
                  <a:cxn ang="0">
                    <a:pos x="T4" y="T5"/>
                  </a:cxn>
                  <a:cxn ang="0">
                    <a:pos x="T6" y="T7"/>
                  </a:cxn>
                  <a:cxn ang="0">
                    <a:pos x="T8" y="T9"/>
                  </a:cxn>
                </a:cxnLst>
                <a:rect l="0" t="0" r="r" b="b"/>
                <a:pathLst>
                  <a:path w="31" h="17">
                    <a:moveTo>
                      <a:pt x="31" y="0"/>
                    </a:moveTo>
                    <a:cubicBezTo>
                      <a:pt x="29" y="2"/>
                      <a:pt x="24" y="5"/>
                      <a:pt x="18" y="8"/>
                    </a:cubicBezTo>
                    <a:cubicBezTo>
                      <a:pt x="11" y="11"/>
                      <a:pt x="5" y="15"/>
                      <a:pt x="0" y="17"/>
                    </a:cubicBezTo>
                    <a:cubicBezTo>
                      <a:pt x="0" y="16"/>
                      <a:pt x="6" y="12"/>
                      <a:pt x="13" y="9"/>
                    </a:cubicBezTo>
                    <a:cubicBezTo>
                      <a:pt x="19" y="6"/>
                      <a:pt x="27" y="2"/>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8" name="Freeform 6655">
                <a:extLst>
                  <a:ext uri="{FF2B5EF4-FFF2-40B4-BE49-F238E27FC236}">
                    <a16:creationId xmlns:a16="http://schemas.microsoft.com/office/drawing/2014/main" id="{75058B43-C380-4ECE-9533-37A23B13170F}"/>
                  </a:ext>
                </a:extLst>
              </p:cNvPr>
              <p:cNvSpPr>
                <a:spLocks/>
              </p:cNvSpPr>
              <p:nvPr/>
            </p:nvSpPr>
            <p:spPr bwMode="auto">
              <a:xfrm>
                <a:off x="2403" y="2530"/>
                <a:ext cx="11" cy="4"/>
              </a:xfrm>
              <a:custGeom>
                <a:avLst/>
                <a:gdLst>
                  <a:gd name="T0" fmla="*/ 18 w 20"/>
                  <a:gd name="T1" fmla="*/ 2 h 7"/>
                  <a:gd name="T2" fmla="*/ 3 w 20"/>
                  <a:gd name="T3" fmla="*/ 7 h 7"/>
                  <a:gd name="T4" fmla="*/ 10 w 20"/>
                  <a:gd name="T5" fmla="*/ 3 h 7"/>
                  <a:gd name="T6" fmla="*/ 18 w 20"/>
                  <a:gd name="T7" fmla="*/ 2 h 7"/>
                </a:gdLst>
                <a:ahLst/>
                <a:cxnLst>
                  <a:cxn ang="0">
                    <a:pos x="T0" y="T1"/>
                  </a:cxn>
                  <a:cxn ang="0">
                    <a:pos x="T2" y="T3"/>
                  </a:cxn>
                  <a:cxn ang="0">
                    <a:pos x="T4" y="T5"/>
                  </a:cxn>
                  <a:cxn ang="0">
                    <a:pos x="T6" y="T7"/>
                  </a:cxn>
                </a:cxnLst>
                <a:rect l="0" t="0" r="r" b="b"/>
                <a:pathLst>
                  <a:path w="20" h="7">
                    <a:moveTo>
                      <a:pt x="18" y="2"/>
                    </a:moveTo>
                    <a:cubicBezTo>
                      <a:pt x="13" y="3"/>
                      <a:pt x="8" y="5"/>
                      <a:pt x="3" y="7"/>
                    </a:cubicBezTo>
                    <a:cubicBezTo>
                      <a:pt x="0" y="7"/>
                      <a:pt x="5" y="5"/>
                      <a:pt x="10" y="3"/>
                    </a:cubicBezTo>
                    <a:cubicBezTo>
                      <a:pt x="15" y="2"/>
                      <a:pt x="20"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9" name="Freeform 6656">
                <a:extLst>
                  <a:ext uri="{FF2B5EF4-FFF2-40B4-BE49-F238E27FC236}">
                    <a16:creationId xmlns:a16="http://schemas.microsoft.com/office/drawing/2014/main" id="{B65C512D-09C9-46CC-8F88-1168E199E59A}"/>
                  </a:ext>
                </a:extLst>
              </p:cNvPr>
              <p:cNvSpPr>
                <a:spLocks/>
              </p:cNvSpPr>
              <p:nvPr/>
            </p:nvSpPr>
            <p:spPr bwMode="auto">
              <a:xfrm>
                <a:off x="2283" y="1710"/>
                <a:ext cx="20" cy="0"/>
              </a:xfrm>
              <a:custGeom>
                <a:avLst/>
                <a:gdLst>
                  <a:gd name="T0" fmla="*/ 35 w 35"/>
                  <a:gd name="T1" fmla="*/ 1 h 1"/>
                  <a:gd name="T2" fmla="*/ 19 w 35"/>
                  <a:gd name="T3" fmla="*/ 1 h 1"/>
                  <a:gd name="T4" fmla="*/ 0 w 35"/>
                  <a:gd name="T5" fmla="*/ 1 h 1"/>
                  <a:gd name="T6" fmla="*/ 16 w 35"/>
                  <a:gd name="T7" fmla="*/ 0 h 1"/>
                  <a:gd name="T8" fmla="*/ 35 w 35"/>
                  <a:gd name="T9" fmla="*/ 1 h 1"/>
                </a:gdLst>
                <a:ahLst/>
                <a:cxnLst>
                  <a:cxn ang="0">
                    <a:pos x="T0" y="T1"/>
                  </a:cxn>
                  <a:cxn ang="0">
                    <a:pos x="T2" y="T3"/>
                  </a:cxn>
                  <a:cxn ang="0">
                    <a:pos x="T4" y="T5"/>
                  </a:cxn>
                  <a:cxn ang="0">
                    <a:pos x="T6" y="T7"/>
                  </a:cxn>
                  <a:cxn ang="0">
                    <a:pos x="T8" y="T9"/>
                  </a:cxn>
                </a:cxnLst>
                <a:rect l="0" t="0" r="r" b="b"/>
                <a:pathLst>
                  <a:path w="35" h="1">
                    <a:moveTo>
                      <a:pt x="35" y="1"/>
                    </a:moveTo>
                    <a:cubicBezTo>
                      <a:pt x="32" y="1"/>
                      <a:pt x="26" y="1"/>
                      <a:pt x="19" y="1"/>
                    </a:cubicBezTo>
                    <a:cubicBezTo>
                      <a:pt x="13" y="1"/>
                      <a:pt x="5" y="1"/>
                      <a:pt x="0" y="1"/>
                    </a:cubicBezTo>
                    <a:cubicBezTo>
                      <a:pt x="1" y="1"/>
                      <a:pt x="8" y="1"/>
                      <a:pt x="16" y="0"/>
                    </a:cubicBezTo>
                    <a:cubicBezTo>
                      <a:pt x="23" y="0"/>
                      <a:pt x="31" y="0"/>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0" name="Freeform 6657">
                <a:extLst>
                  <a:ext uri="{FF2B5EF4-FFF2-40B4-BE49-F238E27FC236}">
                    <a16:creationId xmlns:a16="http://schemas.microsoft.com/office/drawing/2014/main" id="{AF5A1967-D044-4EDB-9E80-FE0400A6809A}"/>
                  </a:ext>
                </a:extLst>
              </p:cNvPr>
              <p:cNvSpPr>
                <a:spLocks/>
              </p:cNvSpPr>
              <p:nvPr/>
            </p:nvSpPr>
            <p:spPr bwMode="auto">
              <a:xfrm>
                <a:off x="2661" y="1943"/>
                <a:ext cx="5" cy="13"/>
              </a:xfrm>
              <a:custGeom>
                <a:avLst/>
                <a:gdLst>
                  <a:gd name="T0" fmla="*/ 0 w 9"/>
                  <a:gd name="T1" fmla="*/ 1 h 23"/>
                  <a:gd name="T2" fmla="*/ 6 w 9"/>
                  <a:gd name="T3" fmla="*/ 12 h 23"/>
                  <a:gd name="T4" fmla="*/ 8 w 9"/>
                  <a:gd name="T5" fmla="*/ 22 h 23"/>
                  <a:gd name="T6" fmla="*/ 0 w 9"/>
                  <a:gd name="T7" fmla="*/ 1 h 23"/>
                </a:gdLst>
                <a:ahLst/>
                <a:cxnLst>
                  <a:cxn ang="0">
                    <a:pos x="T0" y="T1"/>
                  </a:cxn>
                  <a:cxn ang="0">
                    <a:pos x="T2" y="T3"/>
                  </a:cxn>
                  <a:cxn ang="0">
                    <a:pos x="T4" y="T5"/>
                  </a:cxn>
                  <a:cxn ang="0">
                    <a:pos x="T6" y="T7"/>
                  </a:cxn>
                </a:cxnLst>
                <a:rect l="0" t="0" r="r" b="b"/>
                <a:pathLst>
                  <a:path w="9" h="23">
                    <a:moveTo>
                      <a:pt x="0" y="1"/>
                    </a:moveTo>
                    <a:cubicBezTo>
                      <a:pt x="1" y="0"/>
                      <a:pt x="4" y="6"/>
                      <a:pt x="6" y="12"/>
                    </a:cubicBezTo>
                    <a:cubicBezTo>
                      <a:pt x="8" y="17"/>
                      <a:pt x="9" y="23"/>
                      <a:pt x="8" y="22"/>
                    </a:cubicBezTo>
                    <a:cubicBezTo>
                      <a:pt x="4" y="12"/>
                      <a:pt x="3" y="8"/>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1" name="Freeform 6658">
                <a:extLst>
                  <a:ext uri="{FF2B5EF4-FFF2-40B4-BE49-F238E27FC236}">
                    <a16:creationId xmlns:a16="http://schemas.microsoft.com/office/drawing/2014/main" id="{A53D615F-7EA7-4017-B820-261052D65799}"/>
                  </a:ext>
                </a:extLst>
              </p:cNvPr>
              <p:cNvSpPr>
                <a:spLocks/>
              </p:cNvSpPr>
              <p:nvPr/>
            </p:nvSpPr>
            <p:spPr bwMode="auto">
              <a:xfrm>
                <a:off x="2134" y="2537"/>
                <a:ext cx="14" cy="4"/>
              </a:xfrm>
              <a:custGeom>
                <a:avLst/>
                <a:gdLst>
                  <a:gd name="T0" fmla="*/ 3 w 25"/>
                  <a:gd name="T1" fmla="*/ 2 h 7"/>
                  <a:gd name="T2" fmla="*/ 9 w 25"/>
                  <a:gd name="T3" fmla="*/ 3 h 7"/>
                  <a:gd name="T4" fmla="*/ 15 w 25"/>
                  <a:gd name="T5" fmla="*/ 4 h 7"/>
                  <a:gd name="T6" fmla="*/ 3 w 25"/>
                  <a:gd name="T7" fmla="*/ 2 h 7"/>
                </a:gdLst>
                <a:ahLst/>
                <a:cxnLst>
                  <a:cxn ang="0">
                    <a:pos x="T0" y="T1"/>
                  </a:cxn>
                  <a:cxn ang="0">
                    <a:pos x="T2" y="T3"/>
                  </a:cxn>
                  <a:cxn ang="0">
                    <a:pos x="T4" y="T5"/>
                  </a:cxn>
                  <a:cxn ang="0">
                    <a:pos x="T6" y="T7"/>
                  </a:cxn>
                </a:cxnLst>
                <a:rect l="0" t="0" r="r" b="b"/>
                <a:pathLst>
                  <a:path w="25" h="7">
                    <a:moveTo>
                      <a:pt x="3" y="2"/>
                    </a:moveTo>
                    <a:cubicBezTo>
                      <a:pt x="0" y="0"/>
                      <a:pt x="5" y="2"/>
                      <a:pt x="9" y="3"/>
                    </a:cubicBezTo>
                    <a:cubicBezTo>
                      <a:pt x="14" y="4"/>
                      <a:pt x="18" y="6"/>
                      <a:pt x="15" y="4"/>
                    </a:cubicBezTo>
                    <a:cubicBezTo>
                      <a:pt x="25" y="7"/>
                      <a:pt x="12" y="5"/>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2" name="Freeform 6659">
                <a:extLst>
                  <a:ext uri="{FF2B5EF4-FFF2-40B4-BE49-F238E27FC236}">
                    <a16:creationId xmlns:a16="http://schemas.microsoft.com/office/drawing/2014/main" id="{9C9E0DBF-4BFC-4848-BA2F-B41CD13EB95F}"/>
                  </a:ext>
                </a:extLst>
              </p:cNvPr>
              <p:cNvSpPr>
                <a:spLocks/>
              </p:cNvSpPr>
              <p:nvPr/>
            </p:nvSpPr>
            <p:spPr bwMode="auto">
              <a:xfrm>
                <a:off x="2120" y="2533"/>
                <a:ext cx="10" cy="4"/>
              </a:xfrm>
              <a:custGeom>
                <a:avLst/>
                <a:gdLst>
                  <a:gd name="T0" fmla="*/ 2 w 18"/>
                  <a:gd name="T1" fmla="*/ 2 h 7"/>
                  <a:gd name="T2" fmla="*/ 8 w 18"/>
                  <a:gd name="T3" fmla="*/ 2 h 7"/>
                  <a:gd name="T4" fmla="*/ 18 w 18"/>
                  <a:gd name="T5" fmla="*/ 6 h 7"/>
                  <a:gd name="T6" fmla="*/ 2 w 18"/>
                  <a:gd name="T7" fmla="*/ 2 h 7"/>
                </a:gdLst>
                <a:ahLst/>
                <a:cxnLst>
                  <a:cxn ang="0">
                    <a:pos x="T0" y="T1"/>
                  </a:cxn>
                  <a:cxn ang="0">
                    <a:pos x="T2" y="T3"/>
                  </a:cxn>
                  <a:cxn ang="0">
                    <a:pos x="T4" y="T5"/>
                  </a:cxn>
                  <a:cxn ang="0">
                    <a:pos x="T6" y="T7"/>
                  </a:cxn>
                </a:cxnLst>
                <a:rect l="0" t="0" r="r" b="b"/>
                <a:pathLst>
                  <a:path w="18" h="7">
                    <a:moveTo>
                      <a:pt x="2" y="2"/>
                    </a:moveTo>
                    <a:cubicBezTo>
                      <a:pt x="0" y="0"/>
                      <a:pt x="8" y="3"/>
                      <a:pt x="8" y="2"/>
                    </a:cubicBezTo>
                    <a:cubicBezTo>
                      <a:pt x="12" y="4"/>
                      <a:pt x="12" y="4"/>
                      <a:pt x="18" y="6"/>
                    </a:cubicBezTo>
                    <a:cubicBezTo>
                      <a:pt x="18" y="7"/>
                      <a:pt x="10" y="5"/>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3" name="Freeform 6660">
                <a:extLst>
                  <a:ext uri="{FF2B5EF4-FFF2-40B4-BE49-F238E27FC236}">
                    <a16:creationId xmlns:a16="http://schemas.microsoft.com/office/drawing/2014/main" id="{50169D89-5924-4326-BAE5-9E893E371FCA}"/>
                  </a:ext>
                </a:extLst>
              </p:cNvPr>
              <p:cNvSpPr>
                <a:spLocks/>
              </p:cNvSpPr>
              <p:nvPr/>
            </p:nvSpPr>
            <p:spPr bwMode="auto">
              <a:xfrm>
                <a:off x="2581" y="2399"/>
                <a:ext cx="20" cy="23"/>
              </a:xfrm>
              <a:custGeom>
                <a:avLst/>
                <a:gdLst>
                  <a:gd name="T0" fmla="*/ 35 w 35"/>
                  <a:gd name="T1" fmla="*/ 2 h 40"/>
                  <a:gd name="T2" fmla="*/ 0 w 35"/>
                  <a:gd name="T3" fmla="*/ 40 h 40"/>
                  <a:gd name="T4" fmla="*/ 31 w 35"/>
                  <a:gd name="T5" fmla="*/ 4 h 40"/>
                  <a:gd name="T6" fmla="*/ 35 w 35"/>
                  <a:gd name="T7" fmla="*/ 2 h 40"/>
                </a:gdLst>
                <a:ahLst/>
                <a:cxnLst>
                  <a:cxn ang="0">
                    <a:pos x="T0" y="T1"/>
                  </a:cxn>
                  <a:cxn ang="0">
                    <a:pos x="T2" y="T3"/>
                  </a:cxn>
                  <a:cxn ang="0">
                    <a:pos x="T4" y="T5"/>
                  </a:cxn>
                  <a:cxn ang="0">
                    <a:pos x="T6" y="T7"/>
                  </a:cxn>
                </a:cxnLst>
                <a:rect l="0" t="0" r="r" b="b"/>
                <a:pathLst>
                  <a:path w="35" h="40">
                    <a:moveTo>
                      <a:pt x="35" y="2"/>
                    </a:moveTo>
                    <a:cubicBezTo>
                      <a:pt x="20" y="20"/>
                      <a:pt x="10" y="28"/>
                      <a:pt x="0" y="40"/>
                    </a:cubicBezTo>
                    <a:cubicBezTo>
                      <a:pt x="10" y="27"/>
                      <a:pt x="19" y="17"/>
                      <a:pt x="31" y="4"/>
                    </a:cubicBezTo>
                    <a:cubicBezTo>
                      <a:pt x="27" y="11"/>
                      <a:pt x="35" y="0"/>
                      <a:pt x="3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4" name="Freeform 6661">
                <a:extLst>
                  <a:ext uri="{FF2B5EF4-FFF2-40B4-BE49-F238E27FC236}">
                    <a16:creationId xmlns:a16="http://schemas.microsoft.com/office/drawing/2014/main" id="{1AEA65DA-952C-4BB1-98F9-12E3E57F3817}"/>
                  </a:ext>
                </a:extLst>
              </p:cNvPr>
              <p:cNvSpPr>
                <a:spLocks/>
              </p:cNvSpPr>
              <p:nvPr/>
            </p:nvSpPr>
            <p:spPr bwMode="auto">
              <a:xfrm>
                <a:off x="2410" y="1728"/>
                <a:ext cx="23" cy="8"/>
              </a:xfrm>
              <a:custGeom>
                <a:avLst/>
                <a:gdLst>
                  <a:gd name="T0" fmla="*/ 0 w 39"/>
                  <a:gd name="T1" fmla="*/ 1 h 14"/>
                  <a:gd name="T2" fmla="*/ 6 w 39"/>
                  <a:gd name="T3" fmla="*/ 1 h 14"/>
                  <a:gd name="T4" fmla="*/ 26 w 39"/>
                  <a:gd name="T5" fmla="*/ 9 h 14"/>
                  <a:gd name="T6" fmla="*/ 23 w 39"/>
                  <a:gd name="T7" fmla="*/ 9 h 14"/>
                  <a:gd name="T8" fmla="*/ 0 w 39"/>
                  <a:gd name="T9" fmla="*/ 1 h 14"/>
                </a:gdLst>
                <a:ahLst/>
                <a:cxnLst>
                  <a:cxn ang="0">
                    <a:pos x="T0" y="T1"/>
                  </a:cxn>
                  <a:cxn ang="0">
                    <a:pos x="T2" y="T3"/>
                  </a:cxn>
                  <a:cxn ang="0">
                    <a:pos x="T4" y="T5"/>
                  </a:cxn>
                  <a:cxn ang="0">
                    <a:pos x="T6" y="T7"/>
                  </a:cxn>
                  <a:cxn ang="0">
                    <a:pos x="T8" y="T9"/>
                  </a:cxn>
                </a:cxnLst>
                <a:rect l="0" t="0" r="r" b="b"/>
                <a:pathLst>
                  <a:path w="39" h="14">
                    <a:moveTo>
                      <a:pt x="0" y="1"/>
                    </a:moveTo>
                    <a:cubicBezTo>
                      <a:pt x="1" y="0"/>
                      <a:pt x="6" y="2"/>
                      <a:pt x="6" y="1"/>
                    </a:cubicBezTo>
                    <a:cubicBezTo>
                      <a:pt x="12" y="4"/>
                      <a:pt x="20" y="6"/>
                      <a:pt x="26" y="9"/>
                    </a:cubicBezTo>
                    <a:cubicBezTo>
                      <a:pt x="39" y="14"/>
                      <a:pt x="33" y="12"/>
                      <a:pt x="23" y="9"/>
                    </a:cubicBezTo>
                    <a:cubicBezTo>
                      <a:pt x="14" y="6"/>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5" name="Freeform 6662">
                <a:extLst>
                  <a:ext uri="{FF2B5EF4-FFF2-40B4-BE49-F238E27FC236}">
                    <a16:creationId xmlns:a16="http://schemas.microsoft.com/office/drawing/2014/main" id="{71D3794F-0192-4796-8EF9-AC19814B8082}"/>
                  </a:ext>
                </a:extLst>
              </p:cNvPr>
              <p:cNvSpPr>
                <a:spLocks/>
              </p:cNvSpPr>
              <p:nvPr/>
            </p:nvSpPr>
            <p:spPr bwMode="auto">
              <a:xfrm>
                <a:off x="2540" y="2431"/>
                <a:ext cx="31" cy="28"/>
              </a:xfrm>
              <a:custGeom>
                <a:avLst/>
                <a:gdLst>
                  <a:gd name="T0" fmla="*/ 5 w 56"/>
                  <a:gd name="T1" fmla="*/ 47 h 49"/>
                  <a:gd name="T2" fmla="*/ 0 w 56"/>
                  <a:gd name="T3" fmla="*/ 48 h 49"/>
                  <a:gd name="T4" fmla="*/ 29 w 56"/>
                  <a:gd name="T5" fmla="*/ 23 h 49"/>
                  <a:gd name="T6" fmla="*/ 33 w 56"/>
                  <a:gd name="T7" fmla="*/ 22 h 49"/>
                  <a:gd name="T8" fmla="*/ 56 w 56"/>
                  <a:gd name="T9" fmla="*/ 0 h 49"/>
                  <a:gd name="T10" fmla="*/ 31 w 56"/>
                  <a:gd name="T11" fmla="*/ 25 h 49"/>
                  <a:gd name="T12" fmla="*/ 5 w 56"/>
                  <a:gd name="T13" fmla="*/ 47 h 49"/>
                </a:gdLst>
                <a:ahLst/>
                <a:cxnLst>
                  <a:cxn ang="0">
                    <a:pos x="T0" y="T1"/>
                  </a:cxn>
                  <a:cxn ang="0">
                    <a:pos x="T2" y="T3"/>
                  </a:cxn>
                  <a:cxn ang="0">
                    <a:pos x="T4" y="T5"/>
                  </a:cxn>
                  <a:cxn ang="0">
                    <a:pos x="T6" y="T7"/>
                  </a:cxn>
                  <a:cxn ang="0">
                    <a:pos x="T8" y="T9"/>
                  </a:cxn>
                  <a:cxn ang="0">
                    <a:pos x="T10" y="T11"/>
                  </a:cxn>
                  <a:cxn ang="0">
                    <a:pos x="T12" y="T13"/>
                  </a:cxn>
                </a:cxnLst>
                <a:rect l="0" t="0" r="r" b="b"/>
                <a:pathLst>
                  <a:path w="56" h="49">
                    <a:moveTo>
                      <a:pt x="5" y="47"/>
                    </a:moveTo>
                    <a:cubicBezTo>
                      <a:pt x="5" y="45"/>
                      <a:pt x="0" y="49"/>
                      <a:pt x="0" y="48"/>
                    </a:cubicBezTo>
                    <a:cubicBezTo>
                      <a:pt x="12" y="39"/>
                      <a:pt x="20" y="34"/>
                      <a:pt x="29" y="23"/>
                    </a:cubicBezTo>
                    <a:cubicBezTo>
                      <a:pt x="32" y="21"/>
                      <a:pt x="32" y="22"/>
                      <a:pt x="33" y="22"/>
                    </a:cubicBezTo>
                    <a:cubicBezTo>
                      <a:pt x="41" y="13"/>
                      <a:pt x="47" y="7"/>
                      <a:pt x="56" y="0"/>
                    </a:cubicBezTo>
                    <a:cubicBezTo>
                      <a:pt x="50" y="8"/>
                      <a:pt x="40" y="17"/>
                      <a:pt x="31" y="25"/>
                    </a:cubicBezTo>
                    <a:cubicBezTo>
                      <a:pt x="21" y="33"/>
                      <a:pt x="11" y="40"/>
                      <a:pt x="5"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6" name="Freeform 6663">
                <a:extLst>
                  <a:ext uri="{FF2B5EF4-FFF2-40B4-BE49-F238E27FC236}">
                    <a16:creationId xmlns:a16="http://schemas.microsoft.com/office/drawing/2014/main" id="{3C981E7A-B7F6-495C-A28E-45AE9E9C3B5F}"/>
                  </a:ext>
                </a:extLst>
              </p:cNvPr>
              <p:cNvSpPr>
                <a:spLocks/>
              </p:cNvSpPr>
              <p:nvPr/>
            </p:nvSpPr>
            <p:spPr bwMode="auto">
              <a:xfrm>
                <a:off x="2607" y="1862"/>
                <a:ext cx="8" cy="9"/>
              </a:xfrm>
              <a:custGeom>
                <a:avLst/>
                <a:gdLst>
                  <a:gd name="T0" fmla="*/ 9 w 14"/>
                  <a:gd name="T1" fmla="*/ 6 h 15"/>
                  <a:gd name="T2" fmla="*/ 14 w 14"/>
                  <a:gd name="T3" fmla="*/ 15 h 15"/>
                  <a:gd name="T4" fmla="*/ 11 w 14"/>
                  <a:gd name="T5" fmla="*/ 15 h 15"/>
                  <a:gd name="T6" fmla="*/ 0 w 14"/>
                  <a:gd name="T7" fmla="*/ 0 h 15"/>
                  <a:gd name="T8" fmla="*/ 4 w 14"/>
                  <a:gd name="T9" fmla="*/ 4 h 15"/>
                  <a:gd name="T10" fmla="*/ 9 w 14"/>
                  <a:gd name="T11" fmla="*/ 6 h 15"/>
                </a:gdLst>
                <a:ahLst/>
                <a:cxnLst>
                  <a:cxn ang="0">
                    <a:pos x="T0" y="T1"/>
                  </a:cxn>
                  <a:cxn ang="0">
                    <a:pos x="T2" y="T3"/>
                  </a:cxn>
                  <a:cxn ang="0">
                    <a:pos x="T4" y="T5"/>
                  </a:cxn>
                  <a:cxn ang="0">
                    <a:pos x="T6" y="T7"/>
                  </a:cxn>
                  <a:cxn ang="0">
                    <a:pos x="T8" y="T9"/>
                  </a:cxn>
                  <a:cxn ang="0">
                    <a:pos x="T10" y="T11"/>
                  </a:cxn>
                </a:cxnLst>
                <a:rect l="0" t="0" r="r" b="b"/>
                <a:pathLst>
                  <a:path w="14" h="15">
                    <a:moveTo>
                      <a:pt x="9" y="6"/>
                    </a:moveTo>
                    <a:cubicBezTo>
                      <a:pt x="14" y="9"/>
                      <a:pt x="7" y="7"/>
                      <a:pt x="14" y="15"/>
                    </a:cubicBezTo>
                    <a:cubicBezTo>
                      <a:pt x="12" y="13"/>
                      <a:pt x="11" y="13"/>
                      <a:pt x="11" y="15"/>
                    </a:cubicBezTo>
                    <a:cubicBezTo>
                      <a:pt x="5" y="8"/>
                      <a:pt x="6" y="7"/>
                      <a:pt x="0" y="0"/>
                    </a:cubicBezTo>
                    <a:cubicBezTo>
                      <a:pt x="0" y="0"/>
                      <a:pt x="3" y="3"/>
                      <a:pt x="4" y="4"/>
                    </a:cubicBezTo>
                    <a:cubicBezTo>
                      <a:pt x="7" y="7"/>
                      <a:pt x="8" y="7"/>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7" name="Freeform 6664">
                <a:extLst>
                  <a:ext uri="{FF2B5EF4-FFF2-40B4-BE49-F238E27FC236}">
                    <a16:creationId xmlns:a16="http://schemas.microsoft.com/office/drawing/2014/main" id="{54E0DB53-D738-4E48-B6E9-3C127E3205E2}"/>
                  </a:ext>
                </a:extLst>
              </p:cNvPr>
              <p:cNvSpPr>
                <a:spLocks/>
              </p:cNvSpPr>
              <p:nvPr/>
            </p:nvSpPr>
            <p:spPr bwMode="auto">
              <a:xfrm>
                <a:off x="2518" y="2462"/>
                <a:ext cx="18" cy="13"/>
              </a:xfrm>
              <a:custGeom>
                <a:avLst/>
                <a:gdLst>
                  <a:gd name="T0" fmla="*/ 0 w 31"/>
                  <a:gd name="T1" fmla="*/ 23 h 23"/>
                  <a:gd name="T2" fmla="*/ 31 w 31"/>
                  <a:gd name="T3" fmla="*/ 0 h 23"/>
                  <a:gd name="T4" fmla="*/ 16 w 31"/>
                  <a:gd name="T5" fmla="*/ 12 h 23"/>
                  <a:gd name="T6" fmla="*/ 0 w 31"/>
                  <a:gd name="T7" fmla="*/ 23 h 23"/>
                </a:gdLst>
                <a:ahLst/>
                <a:cxnLst>
                  <a:cxn ang="0">
                    <a:pos x="T0" y="T1"/>
                  </a:cxn>
                  <a:cxn ang="0">
                    <a:pos x="T2" y="T3"/>
                  </a:cxn>
                  <a:cxn ang="0">
                    <a:pos x="T4" y="T5"/>
                  </a:cxn>
                  <a:cxn ang="0">
                    <a:pos x="T6" y="T7"/>
                  </a:cxn>
                </a:cxnLst>
                <a:rect l="0" t="0" r="r" b="b"/>
                <a:pathLst>
                  <a:path w="31" h="23">
                    <a:moveTo>
                      <a:pt x="0" y="23"/>
                    </a:moveTo>
                    <a:cubicBezTo>
                      <a:pt x="15" y="13"/>
                      <a:pt x="21" y="4"/>
                      <a:pt x="31" y="0"/>
                    </a:cubicBezTo>
                    <a:cubicBezTo>
                      <a:pt x="29" y="1"/>
                      <a:pt x="23" y="7"/>
                      <a:pt x="16" y="12"/>
                    </a:cubicBezTo>
                    <a:cubicBezTo>
                      <a:pt x="9" y="18"/>
                      <a:pt x="3" y="22"/>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8" name="Freeform 6665">
                <a:extLst>
                  <a:ext uri="{FF2B5EF4-FFF2-40B4-BE49-F238E27FC236}">
                    <a16:creationId xmlns:a16="http://schemas.microsoft.com/office/drawing/2014/main" id="{4EE5229C-2763-4E36-BC49-BF334557FB7A}"/>
                  </a:ext>
                </a:extLst>
              </p:cNvPr>
              <p:cNvSpPr>
                <a:spLocks/>
              </p:cNvSpPr>
              <p:nvPr/>
            </p:nvSpPr>
            <p:spPr bwMode="auto">
              <a:xfrm>
                <a:off x="2689" y="2026"/>
                <a:ext cx="3" cy="12"/>
              </a:xfrm>
              <a:custGeom>
                <a:avLst/>
                <a:gdLst>
                  <a:gd name="T0" fmla="*/ 5 w 5"/>
                  <a:gd name="T1" fmla="*/ 21 h 21"/>
                  <a:gd name="T2" fmla="*/ 0 w 5"/>
                  <a:gd name="T3" fmla="*/ 4 h 21"/>
                  <a:gd name="T4" fmla="*/ 5 w 5"/>
                  <a:gd name="T5" fmla="*/ 21 h 21"/>
                </a:gdLst>
                <a:ahLst/>
                <a:cxnLst>
                  <a:cxn ang="0">
                    <a:pos x="T0" y="T1"/>
                  </a:cxn>
                  <a:cxn ang="0">
                    <a:pos x="T2" y="T3"/>
                  </a:cxn>
                  <a:cxn ang="0">
                    <a:pos x="T4" y="T5"/>
                  </a:cxn>
                </a:cxnLst>
                <a:rect l="0" t="0" r="r" b="b"/>
                <a:pathLst>
                  <a:path w="5" h="21">
                    <a:moveTo>
                      <a:pt x="5" y="21"/>
                    </a:moveTo>
                    <a:cubicBezTo>
                      <a:pt x="4" y="17"/>
                      <a:pt x="2" y="12"/>
                      <a:pt x="0" y="4"/>
                    </a:cubicBezTo>
                    <a:cubicBezTo>
                      <a:pt x="1" y="0"/>
                      <a:pt x="4" y="12"/>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9" name="Freeform 6666">
                <a:extLst>
                  <a:ext uri="{FF2B5EF4-FFF2-40B4-BE49-F238E27FC236}">
                    <a16:creationId xmlns:a16="http://schemas.microsoft.com/office/drawing/2014/main" id="{8A6BE4B3-D96F-4D1A-B390-3CB48B10453A}"/>
                  </a:ext>
                </a:extLst>
              </p:cNvPr>
              <p:cNvSpPr>
                <a:spLocks/>
              </p:cNvSpPr>
              <p:nvPr/>
            </p:nvSpPr>
            <p:spPr bwMode="auto">
              <a:xfrm>
                <a:off x="2482" y="2492"/>
                <a:ext cx="10" cy="6"/>
              </a:xfrm>
              <a:custGeom>
                <a:avLst/>
                <a:gdLst>
                  <a:gd name="T0" fmla="*/ 17 w 18"/>
                  <a:gd name="T1" fmla="*/ 0 h 10"/>
                  <a:gd name="T2" fmla="*/ 1 w 18"/>
                  <a:gd name="T3" fmla="*/ 10 h 10"/>
                  <a:gd name="T4" fmla="*/ 17 w 18"/>
                  <a:gd name="T5" fmla="*/ 0 h 10"/>
                </a:gdLst>
                <a:ahLst/>
                <a:cxnLst>
                  <a:cxn ang="0">
                    <a:pos x="T0" y="T1"/>
                  </a:cxn>
                  <a:cxn ang="0">
                    <a:pos x="T2" y="T3"/>
                  </a:cxn>
                  <a:cxn ang="0">
                    <a:pos x="T4" y="T5"/>
                  </a:cxn>
                </a:cxnLst>
                <a:rect l="0" t="0" r="r" b="b"/>
                <a:pathLst>
                  <a:path w="18" h="10">
                    <a:moveTo>
                      <a:pt x="17" y="0"/>
                    </a:moveTo>
                    <a:cubicBezTo>
                      <a:pt x="18" y="0"/>
                      <a:pt x="6" y="7"/>
                      <a:pt x="1" y="10"/>
                    </a:cubicBezTo>
                    <a:cubicBezTo>
                      <a:pt x="0" y="7"/>
                      <a:pt x="8" y="5"/>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0" name="Freeform 6667">
                <a:extLst>
                  <a:ext uri="{FF2B5EF4-FFF2-40B4-BE49-F238E27FC236}">
                    <a16:creationId xmlns:a16="http://schemas.microsoft.com/office/drawing/2014/main" id="{20354626-C7F0-4B8C-AAF6-CF5286800F7A}"/>
                  </a:ext>
                </a:extLst>
              </p:cNvPr>
              <p:cNvSpPr>
                <a:spLocks/>
              </p:cNvSpPr>
              <p:nvPr/>
            </p:nvSpPr>
            <p:spPr bwMode="auto">
              <a:xfrm>
                <a:off x="2293" y="2553"/>
                <a:ext cx="8" cy="2"/>
              </a:xfrm>
              <a:custGeom>
                <a:avLst/>
                <a:gdLst>
                  <a:gd name="T0" fmla="*/ 14 w 14"/>
                  <a:gd name="T1" fmla="*/ 2 h 3"/>
                  <a:gd name="T2" fmla="*/ 13 w 14"/>
                  <a:gd name="T3" fmla="*/ 0 h 3"/>
                  <a:gd name="T4" fmla="*/ 14 w 14"/>
                  <a:gd name="T5" fmla="*/ 2 h 3"/>
                </a:gdLst>
                <a:ahLst/>
                <a:cxnLst>
                  <a:cxn ang="0">
                    <a:pos x="T0" y="T1"/>
                  </a:cxn>
                  <a:cxn ang="0">
                    <a:pos x="T2" y="T3"/>
                  </a:cxn>
                  <a:cxn ang="0">
                    <a:pos x="T4" y="T5"/>
                  </a:cxn>
                </a:cxnLst>
                <a:rect l="0" t="0" r="r" b="b"/>
                <a:pathLst>
                  <a:path w="14" h="3">
                    <a:moveTo>
                      <a:pt x="14" y="2"/>
                    </a:moveTo>
                    <a:cubicBezTo>
                      <a:pt x="2" y="3"/>
                      <a:pt x="0" y="1"/>
                      <a:pt x="13" y="0"/>
                    </a:cubicBez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1" name="Freeform 6668">
                <a:extLst>
                  <a:ext uri="{FF2B5EF4-FFF2-40B4-BE49-F238E27FC236}">
                    <a16:creationId xmlns:a16="http://schemas.microsoft.com/office/drawing/2014/main" id="{458B2319-8181-46CA-9B20-2F42F36BA110}"/>
                  </a:ext>
                </a:extLst>
              </p:cNvPr>
              <p:cNvSpPr>
                <a:spLocks/>
              </p:cNvSpPr>
              <p:nvPr/>
            </p:nvSpPr>
            <p:spPr bwMode="auto">
              <a:xfrm>
                <a:off x="2193" y="2549"/>
                <a:ext cx="21" cy="3"/>
              </a:xfrm>
              <a:custGeom>
                <a:avLst/>
                <a:gdLst>
                  <a:gd name="T0" fmla="*/ 23 w 37"/>
                  <a:gd name="T1" fmla="*/ 5 h 5"/>
                  <a:gd name="T2" fmla="*/ 0 w 37"/>
                  <a:gd name="T3" fmla="*/ 1 h 5"/>
                  <a:gd name="T4" fmla="*/ 12 w 37"/>
                  <a:gd name="T5" fmla="*/ 0 h 5"/>
                  <a:gd name="T6" fmla="*/ 25 w 37"/>
                  <a:gd name="T7" fmla="*/ 3 h 5"/>
                  <a:gd name="T8" fmla="*/ 23 w 37"/>
                  <a:gd name="T9" fmla="*/ 5 h 5"/>
                </a:gdLst>
                <a:ahLst/>
                <a:cxnLst>
                  <a:cxn ang="0">
                    <a:pos x="T0" y="T1"/>
                  </a:cxn>
                  <a:cxn ang="0">
                    <a:pos x="T2" y="T3"/>
                  </a:cxn>
                  <a:cxn ang="0">
                    <a:pos x="T4" y="T5"/>
                  </a:cxn>
                  <a:cxn ang="0">
                    <a:pos x="T6" y="T7"/>
                  </a:cxn>
                  <a:cxn ang="0">
                    <a:pos x="T8" y="T9"/>
                  </a:cxn>
                </a:cxnLst>
                <a:rect l="0" t="0" r="r" b="b"/>
                <a:pathLst>
                  <a:path w="37" h="5">
                    <a:moveTo>
                      <a:pt x="23" y="5"/>
                    </a:moveTo>
                    <a:cubicBezTo>
                      <a:pt x="15" y="3"/>
                      <a:pt x="8" y="3"/>
                      <a:pt x="0" y="1"/>
                    </a:cubicBezTo>
                    <a:cubicBezTo>
                      <a:pt x="4" y="1"/>
                      <a:pt x="10" y="1"/>
                      <a:pt x="12" y="0"/>
                    </a:cubicBezTo>
                    <a:cubicBezTo>
                      <a:pt x="16" y="2"/>
                      <a:pt x="19" y="3"/>
                      <a:pt x="25" y="3"/>
                    </a:cubicBezTo>
                    <a:cubicBezTo>
                      <a:pt x="37" y="5"/>
                      <a:pt x="20" y="4"/>
                      <a:pt x="2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2" name="Freeform 6669">
                <a:extLst>
                  <a:ext uri="{FF2B5EF4-FFF2-40B4-BE49-F238E27FC236}">
                    <a16:creationId xmlns:a16="http://schemas.microsoft.com/office/drawing/2014/main" id="{0ABFE5E6-BADE-4DF8-A679-C042F3EADFD2}"/>
                  </a:ext>
                </a:extLst>
              </p:cNvPr>
              <p:cNvSpPr>
                <a:spLocks/>
              </p:cNvSpPr>
              <p:nvPr/>
            </p:nvSpPr>
            <p:spPr bwMode="auto">
              <a:xfrm>
                <a:off x="2267" y="2554"/>
                <a:ext cx="25" cy="2"/>
              </a:xfrm>
              <a:custGeom>
                <a:avLst/>
                <a:gdLst>
                  <a:gd name="T0" fmla="*/ 43 w 43"/>
                  <a:gd name="T1" fmla="*/ 2 h 4"/>
                  <a:gd name="T2" fmla="*/ 0 w 43"/>
                  <a:gd name="T3" fmla="*/ 3 h 4"/>
                  <a:gd name="T4" fmla="*/ 29 w 43"/>
                  <a:gd name="T5" fmla="*/ 0 h 4"/>
                  <a:gd name="T6" fmla="*/ 43 w 43"/>
                  <a:gd name="T7" fmla="*/ 2 h 4"/>
                </a:gdLst>
                <a:ahLst/>
                <a:cxnLst>
                  <a:cxn ang="0">
                    <a:pos x="T0" y="T1"/>
                  </a:cxn>
                  <a:cxn ang="0">
                    <a:pos x="T2" y="T3"/>
                  </a:cxn>
                  <a:cxn ang="0">
                    <a:pos x="T4" y="T5"/>
                  </a:cxn>
                  <a:cxn ang="0">
                    <a:pos x="T6" y="T7"/>
                  </a:cxn>
                </a:cxnLst>
                <a:rect l="0" t="0" r="r" b="b"/>
                <a:pathLst>
                  <a:path w="43" h="4">
                    <a:moveTo>
                      <a:pt x="43" y="2"/>
                    </a:moveTo>
                    <a:cubicBezTo>
                      <a:pt x="27" y="2"/>
                      <a:pt x="10" y="4"/>
                      <a:pt x="0" y="3"/>
                    </a:cubicBezTo>
                    <a:cubicBezTo>
                      <a:pt x="8" y="2"/>
                      <a:pt x="22" y="1"/>
                      <a:pt x="29" y="0"/>
                    </a:cubicBezTo>
                    <a:cubicBezTo>
                      <a:pt x="35" y="0"/>
                      <a:pt x="42" y="0"/>
                      <a:pt x="4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3" name="Freeform 6670">
                <a:extLst>
                  <a:ext uri="{FF2B5EF4-FFF2-40B4-BE49-F238E27FC236}">
                    <a16:creationId xmlns:a16="http://schemas.microsoft.com/office/drawing/2014/main" id="{C9BACF31-970F-413E-920E-4BBAB68E3BC0}"/>
                  </a:ext>
                </a:extLst>
              </p:cNvPr>
              <p:cNvSpPr>
                <a:spLocks/>
              </p:cNvSpPr>
              <p:nvPr/>
            </p:nvSpPr>
            <p:spPr bwMode="auto">
              <a:xfrm>
                <a:off x="2220" y="2553"/>
                <a:ext cx="35" cy="2"/>
              </a:xfrm>
              <a:custGeom>
                <a:avLst/>
                <a:gdLst>
                  <a:gd name="T0" fmla="*/ 56 w 60"/>
                  <a:gd name="T1" fmla="*/ 5 h 5"/>
                  <a:gd name="T2" fmla="*/ 0 w 60"/>
                  <a:gd name="T3" fmla="*/ 1 h 5"/>
                  <a:gd name="T4" fmla="*/ 21 w 60"/>
                  <a:gd name="T5" fmla="*/ 2 h 5"/>
                  <a:gd name="T6" fmla="*/ 45 w 60"/>
                  <a:gd name="T7" fmla="*/ 2 h 5"/>
                  <a:gd name="T8" fmla="*/ 56 w 60"/>
                  <a:gd name="T9" fmla="*/ 5 h 5"/>
                </a:gdLst>
                <a:ahLst/>
                <a:cxnLst>
                  <a:cxn ang="0">
                    <a:pos x="T0" y="T1"/>
                  </a:cxn>
                  <a:cxn ang="0">
                    <a:pos x="T2" y="T3"/>
                  </a:cxn>
                  <a:cxn ang="0">
                    <a:pos x="T4" y="T5"/>
                  </a:cxn>
                  <a:cxn ang="0">
                    <a:pos x="T6" y="T7"/>
                  </a:cxn>
                  <a:cxn ang="0">
                    <a:pos x="T8" y="T9"/>
                  </a:cxn>
                </a:cxnLst>
                <a:rect l="0" t="0" r="r" b="b"/>
                <a:pathLst>
                  <a:path w="60" h="5">
                    <a:moveTo>
                      <a:pt x="56" y="5"/>
                    </a:moveTo>
                    <a:cubicBezTo>
                      <a:pt x="32" y="4"/>
                      <a:pt x="13" y="3"/>
                      <a:pt x="0" y="1"/>
                    </a:cubicBezTo>
                    <a:cubicBezTo>
                      <a:pt x="1" y="0"/>
                      <a:pt x="11" y="1"/>
                      <a:pt x="21" y="2"/>
                    </a:cubicBezTo>
                    <a:cubicBezTo>
                      <a:pt x="31" y="3"/>
                      <a:pt x="41" y="3"/>
                      <a:pt x="45" y="2"/>
                    </a:cubicBezTo>
                    <a:cubicBezTo>
                      <a:pt x="43" y="4"/>
                      <a:pt x="60" y="3"/>
                      <a:pt x="5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4" name="Freeform 6671">
                <a:extLst>
                  <a:ext uri="{FF2B5EF4-FFF2-40B4-BE49-F238E27FC236}">
                    <a16:creationId xmlns:a16="http://schemas.microsoft.com/office/drawing/2014/main" id="{9DEB1A0F-8683-4DD4-9ABC-ACEC63C9BDA2}"/>
                  </a:ext>
                </a:extLst>
              </p:cNvPr>
              <p:cNvSpPr>
                <a:spLocks/>
              </p:cNvSpPr>
              <p:nvPr/>
            </p:nvSpPr>
            <p:spPr bwMode="auto">
              <a:xfrm>
                <a:off x="2175" y="2546"/>
                <a:ext cx="15" cy="3"/>
              </a:xfrm>
              <a:custGeom>
                <a:avLst/>
                <a:gdLst>
                  <a:gd name="T0" fmla="*/ 5 w 27"/>
                  <a:gd name="T1" fmla="*/ 3 h 6"/>
                  <a:gd name="T2" fmla="*/ 4 w 27"/>
                  <a:gd name="T3" fmla="*/ 1 h 6"/>
                  <a:gd name="T4" fmla="*/ 27 w 27"/>
                  <a:gd name="T5" fmla="*/ 6 h 6"/>
                  <a:gd name="T6" fmla="*/ 5 w 27"/>
                  <a:gd name="T7" fmla="*/ 3 h 6"/>
                </a:gdLst>
                <a:ahLst/>
                <a:cxnLst>
                  <a:cxn ang="0">
                    <a:pos x="T0" y="T1"/>
                  </a:cxn>
                  <a:cxn ang="0">
                    <a:pos x="T2" y="T3"/>
                  </a:cxn>
                  <a:cxn ang="0">
                    <a:pos x="T4" y="T5"/>
                  </a:cxn>
                  <a:cxn ang="0">
                    <a:pos x="T6" y="T7"/>
                  </a:cxn>
                </a:cxnLst>
                <a:rect l="0" t="0" r="r" b="b"/>
                <a:pathLst>
                  <a:path w="27" h="6">
                    <a:moveTo>
                      <a:pt x="5" y="3"/>
                    </a:moveTo>
                    <a:cubicBezTo>
                      <a:pt x="0" y="1"/>
                      <a:pt x="12" y="2"/>
                      <a:pt x="4" y="1"/>
                    </a:cubicBezTo>
                    <a:cubicBezTo>
                      <a:pt x="11" y="0"/>
                      <a:pt x="21" y="5"/>
                      <a:pt x="27" y="6"/>
                    </a:cubicBezTo>
                    <a:cubicBezTo>
                      <a:pt x="24" y="6"/>
                      <a:pt x="10"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5" name="Freeform 6672">
                <a:extLst>
                  <a:ext uri="{FF2B5EF4-FFF2-40B4-BE49-F238E27FC236}">
                    <a16:creationId xmlns:a16="http://schemas.microsoft.com/office/drawing/2014/main" id="{789983DD-8A50-4A27-BC60-D192B4FD0AE6}"/>
                  </a:ext>
                </a:extLst>
              </p:cNvPr>
              <p:cNvSpPr>
                <a:spLocks/>
              </p:cNvSpPr>
              <p:nvPr/>
            </p:nvSpPr>
            <p:spPr bwMode="auto">
              <a:xfrm>
                <a:off x="2125" y="2533"/>
                <a:ext cx="50" cy="13"/>
              </a:xfrm>
              <a:custGeom>
                <a:avLst/>
                <a:gdLst>
                  <a:gd name="T0" fmla="*/ 86 w 88"/>
                  <a:gd name="T1" fmla="*/ 24 h 24"/>
                  <a:gd name="T2" fmla="*/ 63 w 88"/>
                  <a:gd name="T3" fmla="*/ 19 h 24"/>
                  <a:gd name="T4" fmla="*/ 47 w 88"/>
                  <a:gd name="T5" fmla="*/ 14 h 24"/>
                  <a:gd name="T6" fmla="*/ 25 w 88"/>
                  <a:gd name="T7" fmla="*/ 9 h 24"/>
                  <a:gd name="T8" fmla="*/ 2 w 88"/>
                  <a:gd name="T9" fmla="*/ 3 h 24"/>
                  <a:gd name="T10" fmla="*/ 19 w 88"/>
                  <a:gd name="T11" fmla="*/ 6 h 24"/>
                  <a:gd name="T12" fmla="*/ 57 w 88"/>
                  <a:gd name="T13" fmla="*/ 17 h 24"/>
                  <a:gd name="T14" fmla="*/ 86 w 88"/>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24">
                    <a:moveTo>
                      <a:pt x="86" y="24"/>
                    </a:moveTo>
                    <a:cubicBezTo>
                      <a:pt x="80" y="22"/>
                      <a:pt x="71" y="21"/>
                      <a:pt x="63" y="19"/>
                    </a:cubicBezTo>
                    <a:cubicBezTo>
                      <a:pt x="54" y="17"/>
                      <a:pt x="48" y="15"/>
                      <a:pt x="47" y="14"/>
                    </a:cubicBezTo>
                    <a:cubicBezTo>
                      <a:pt x="41" y="14"/>
                      <a:pt x="33" y="11"/>
                      <a:pt x="25" y="9"/>
                    </a:cubicBezTo>
                    <a:cubicBezTo>
                      <a:pt x="17" y="6"/>
                      <a:pt x="9" y="3"/>
                      <a:pt x="2" y="3"/>
                    </a:cubicBezTo>
                    <a:cubicBezTo>
                      <a:pt x="0" y="0"/>
                      <a:pt x="8" y="2"/>
                      <a:pt x="19" y="6"/>
                    </a:cubicBezTo>
                    <a:cubicBezTo>
                      <a:pt x="31" y="9"/>
                      <a:pt x="45" y="14"/>
                      <a:pt x="57" y="17"/>
                    </a:cubicBezTo>
                    <a:cubicBezTo>
                      <a:pt x="69" y="20"/>
                      <a:pt x="88" y="22"/>
                      <a:pt x="8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6" name="Freeform 6673">
                <a:extLst>
                  <a:ext uri="{FF2B5EF4-FFF2-40B4-BE49-F238E27FC236}">
                    <a16:creationId xmlns:a16="http://schemas.microsoft.com/office/drawing/2014/main" id="{E10FE71D-1632-47BB-9E57-A3A490D563A9}"/>
                  </a:ext>
                </a:extLst>
              </p:cNvPr>
              <p:cNvSpPr>
                <a:spLocks/>
              </p:cNvSpPr>
              <p:nvPr/>
            </p:nvSpPr>
            <p:spPr bwMode="auto">
              <a:xfrm>
                <a:off x="2112" y="2529"/>
                <a:ext cx="12" cy="4"/>
              </a:xfrm>
              <a:custGeom>
                <a:avLst/>
                <a:gdLst>
                  <a:gd name="T0" fmla="*/ 0 w 22"/>
                  <a:gd name="T1" fmla="*/ 0 h 8"/>
                  <a:gd name="T2" fmla="*/ 22 w 22"/>
                  <a:gd name="T3" fmla="*/ 6 h 8"/>
                  <a:gd name="T4" fmla="*/ 0 w 22"/>
                  <a:gd name="T5" fmla="*/ 0 h 8"/>
                </a:gdLst>
                <a:ahLst/>
                <a:cxnLst>
                  <a:cxn ang="0">
                    <a:pos x="T0" y="T1"/>
                  </a:cxn>
                  <a:cxn ang="0">
                    <a:pos x="T2" y="T3"/>
                  </a:cxn>
                  <a:cxn ang="0">
                    <a:pos x="T4" y="T5"/>
                  </a:cxn>
                </a:cxnLst>
                <a:rect l="0" t="0" r="r" b="b"/>
                <a:pathLst>
                  <a:path w="22" h="8">
                    <a:moveTo>
                      <a:pt x="0" y="0"/>
                    </a:moveTo>
                    <a:cubicBezTo>
                      <a:pt x="1" y="0"/>
                      <a:pt x="17" y="4"/>
                      <a:pt x="22" y="6"/>
                    </a:cubicBezTo>
                    <a:cubicBezTo>
                      <a:pt x="22" y="8"/>
                      <a:pt x="1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7" name="Freeform 6674">
                <a:extLst>
                  <a:ext uri="{FF2B5EF4-FFF2-40B4-BE49-F238E27FC236}">
                    <a16:creationId xmlns:a16="http://schemas.microsoft.com/office/drawing/2014/main" id="{34DAAAA5-7A93-47D4-BF5E-C534B730856B}"/>
                  </a:ext>
                </a:extLst>
              </p:cNvPr>
              <p:cNvSpPr>
                <a:spLocks/>
              </p:cNvSpPr>
              <p:nvPr/>
            </p:nvSpPr>
            <p:spPr bwMode="auto">
              <a:xfrm>
                <a:off x="2079" y="2515"/>
                <a:ext cx="11" cy="6"/>
              </a:xfrm>
              <a:custGeom>
                <a:avLst/>
                <a:gdLst>
                  <a:gd name="T0" fmla="*/ 1 w 19"/>
                  <a:gd name="T1" fmla="*/ 2 h 10"/>
                  <a:gd name="T2" fmla="*/ 16 w 19"/>
                  <a:gd name="T3" fmla="*/ 6 h 10"/>
                  <a:gd name="T4" fmla="*/ 1 w 19"/>
                  <a:gd name="T5" fmla="*/ 2 h 10"/>
                </a:gdLst>
                <a:ahLst/>
                <a:cxnLst>
                  <a:cxn ang="0">
                    <a:pos x="T0" y="T1"/>
                  </a:cxn>
                  <a:cxn ang="0">
                    <a:pos x="T2" y="T3"/>
                  </a:cxn>
                  <a:cxn ang="0">
                    <a:pos x="T4" y="T5"/>
                  </a:cxn>
                </a:cxnLst>
                <a:rect l="0" t="0" r="r" b="b"/>
                <a:pathLst>
                  <a:path w="19" h="10">
                    <a:moveTo>
                      <a:pt x="1" y="2"/>
                    </a:moveTo>
                    <a:cubicBezTo>
                      <a:pt x="0" y="0"/>
                      <a:pt x="9" y="4"/>
                      <a:pt x="16" y="6"/>
                    </a:cubicBezTo>
                    <a:cubicBezTo>
                      <a:pt x="19" y="10"/>
                      <a:pt x="7" y="5"/>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8" name="Freeform 6675">
                <a:extLst>
                  <a:ext uri="{FF2B5EF4-FFF2-40B4-BE49-F238E27FC236}">
                    <a16:creationId xmlns:a16="http://schemas.microsoft.com/office/drawing/2014/main" id="{05BBDEC5-BF78-497E-8947-E386824A5C5C}"/>
                  </a:ext>
                </a:extLst>
              </p:cNvPr>
              <p:cNvSpPr>
                <a:spLocks/>
              </p:cNvSpPr>
              <p:nvPr/>
            </p:nvSpPr>
            <p:spPr bwMode="auto">
              <a:xfrm>
                <a:off x="2011" y="2478"/>
                <a:ext cx="9" cy="5"/>
              </a:xfrm>
              <a:custGeom>
                <a:avLst/>
                <a:gdLst>
                  <a:gd name="T0" fmla="*/ 6 w 16"/>
                  <a:gd name="T1" fmla="*/ 4 h 9"/>
                  <a:gd name="T2" fmla="*/ 4 w 16"/>
                  <a:gd name="T3" fmla="*/ 0 h 9"/>
                  <a:gd name="T4" fmla="*/ 15 w 16"/>
                  <a:gd name="T5" fmla="*/ 9 h 9"/>
                  <a:gd name="T6" fmla="*/ 6 w 16"/>
                  <a:gd name="T7" fmla="*/ 4 h 9"/>
                </a:gdLst>
                <a:ahLst/>
                <a:cxnLst>
                  <a:cxn ang="0">
                    <a:pos x="T0" y="T1"/>
                  </a:cxn>
                  <a:cxn ang="0">
                    <a:pos x="T2" y="T3"/>
                  </a:cxn>
                  <a:cxn ang="0">
                    <a:pos x="T4" y="T5"/>
                  </a:cxn>
                  <a:cxn ang="0">
                    <a:pos x="T6" y="T7"/>
                  </a:cxn>
                </a:cxnLst>
                <a:rect l="0" t="0" r="r" b="b"/>
                <a:pathLst>
                  <a:path w="16" h="9">
                    <a:moveTo>
                      <a:pt x="6" y="4"/>
                    </a:moveTo>
                    <a:cubicBezTo>
                      <a:pt x="0" y="0"/>
                      <a:pt x="5" y="2"/>
                      <a:pt x="4" y="0"/>
                    </a:cubicBezTo>
                    <a:cubicBezTo>
                      <a:pt x="11" y="4"/>
                      <a:pt x="16" y="8"/>
                      <a:pt x="15" y="9"/>
                    </a:cubicBezTo>
                    <a:cubicBezTo>
                      <a:pt x="9" y="5"/>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9" name="Freeform 6676">
                <a:extLst>
                  <a:ext uri="{FF2B5EF4-FFF2-40B4-BE49-F238E27FC236}">
                    <a16:creationId xmlns:a16="http://schemas.microsoft.com/office/drawing/2014/main" id="{16DF8E4D-8B28-42F4-A647-745656CB1291}"/>
                  </a:ext>
                </a:extLst>
              </p:cNvPr>
              <p:cNvSpPr>
                <a:spLocks/>
              </p:cNvSpPr>
              <p:nvPr/>
            </p:nvSpPr>
            <p:spPr bwMode="auto">
              <a:xfrm>
                <a:off x="2633" y="2306"/>
                <a:ext cx="25" cy="45"/>
              </a:xfrm>
              <a:custGeom>
                <a:avLst/>
                <a:gdLst>
                  <a:gd name="T0" fmla="*/ 29 w 44"/>
                  <a:gd name="T1" fmla="*/ 34 h 80"/>
                  <a:gd name="T2" fmla="*/ 29 w 44"/>
                  <a:gd name="T3" fmla="*/ 31 h 80"/>
                  <a:gd name="T4" fmla="*/ 0 w 44"/>
                  <a:gd name="T5" fmla="*/ 80 h 80"/>
                  <a:gd name="T6" fmla="*/ 12 w 44"/>
                  <a:gd name="T7" fmla="*/ 61 h 80"/>
                  <a:gd name="T8" fmla="*/ 17 w 44"/>
                  <a:gd name="T9" fmla="*/ 51 h 80"/>
                  <a:gd name="T10" fmla="*/ 21 w 44"/>
                  <a:gd name="T11" fmla="*/ 45 h 80"/>
                  <a:gd name="T12" fmla="*/ 29 w 44"/>
                  <a:gd name="T13" fmla="*/ 28 h 80"/>
                  <a:gd name="T14" fmla="*/ 29 w 44"/>
                  <a:gd name="T15" fmla="*/ 26 h 80"/>
                  <a:gd name="T16" fmla="*/ 7 w 44"/>
                  <a:gd name="T17" fmla="*/ 64 h 80"/>
                  <a:gd name="T18" fmla="*/ 19 w 44"/>
                  <a:gd name="T19" fmla="*/ 40 h 80"/>
                  <a:gd name="T20" fmla="*/ 21 w 44"/>
                  <a:gd name="T21" fmla="*/ 40 h 80"/>
                  <a:gd name="T22" fmla="*/ 33 w 44"/>
                  <a:gd name="T23" fmla="*/ 14 h 80"/>
                  <a:gd name="T24" fmla="*/ 33 w 44"/>
                  <a:gd name="T25" fmla="*/ 20 h 80"/>
                  <a:gd name="T26" fmla="*/ 44 w 44"/>
                  <a:gd name="T27" fmla="*/ 0 h 80"/>
                  <a:gd name="T28" fmla="*/ 29 w 44"/>
                  <a:gd name="T29" fmla="*/ 3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80">
                    <a:moveTo>
                      <a:pt x="29" y="34"/>
                    </a:moveTo>
                    <a:cubicBezTo>
                      <a:pt x="29" y="32"/>
                      <a:pt x="30" y="31"/>
                      <a:pt x="29" y="31"/>
                    </a:cubicBezTo>
                    <a:cubicBezTo>
                      <a:pt x="19" y="51"/>
                      <a:pt x="11" y="63"/>
                      <a:pt x="0" y="80"/>
                    </a:cubicBezTo>
                    <a:cubicBezTo>
                      <a:pt x="1" y="79"/>
                      <a:pt x="7" y="69"/>
                      <a:pt x="12" y="61"/>
                    </a:cubicBezTo>
                    <a:cubicBezTo>
                      <a:pt x="16" y="53"/>
                      <a:pt x="20" y="46"/>
                      <a:pt x="17" y="51"/>
                    </a:cubicBezTo>
                    <a:cubicBezTo>
                      <a:pt x="16" y="49"/>
                      <a:pt x="21" y="42"/>
                      <a:pt x="21" y="45"/>
                    </a:cubicBezTo>
                    <a:cubicBezTo>
                      <a:pt x="28" y="33"/>
                      <a:pt x="24" y="35"/>
                      <a:pt x="29" y="28"/>
                    </a:cubicBezTo>
                    <a:cubicBezTo>
                      <a:pt x="32" y="22"/>
                      <a:pt x="27" y="32"/>
                      <a:pt x="29" y="26"/>
                    </a:cubicBezTo>
                    <a:cubicBezTo>
                      <a:pt x="22" y="38"/>
                      <a:pt x="15" y="51"/>
                      <a:pt x="7" y="64"/>
                    </a:cubicBezTo>
                    <a:cubicBezTo>
                      <a:pt x="10" y="57"/>
                      <a:pt x="13" y="50"/>
                      <a:pt x="19" y="40"/>
                    </a:cubicBezTo>
                    <a:cubicBezTo>
                      <a:pt x="21" y="40"/>
                      <a:pt x="21" y="40"/>
                      <a:pt x="21" y="40"/>
                    </a:cubicBezTo>
                    <a:cubicBezTo>
                      <a:pt x="25" y="31"/>
                      <a:pt x="25" y="27"/>
                      <a:pt x="33" y="14"/>
                    </a:cubicBezTo>
                    <a:cubicBezTo>
                      <a:pt x="33" y="16"/>
                      <a:pt x="31" y="20"/>
                      <a:pt x="33" y="20"/>
                    </a:cubicBezTo>
                    <a:cubicBezTo>
                      <a:pt x="36" y="14"/>
                      <a:pt x="40" y="8"/>
                      <a:pt x="44" y="0"/>
                    </a:cubicBezTo>
                    <a:lnTo>
                      <a:pt x="2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0" name="Freeform 6677">
                <a:extLst>
                  <a:ext uri="{FF2B5EF4-FFF2-40B4-BE49-F238E27FC236}">
                    <a16:creationId xmlns:a16="http://schemas.microsoft.com/office/drawing/2014/main" id="{1144E90F-B0FE-4DD6-94ED-F5CB756F3C5F}"/>
                  </a:ext>
                </a:extLst>
              </p:cNvPr>
              <p:cNvSpPr>
                <a:spLocks/>
              </p:cNvSpPr>
              <p:nvPr/>
            </p:nvSpPr>
            <p:spPr bwMode="auto">
              <a:xfrm>
                <a:off x="2094" y="2521"/>
                <a:ext cx="16" cy="7"/>
              </a:xfrm>
              <a:custGeom>
                <a:avLst/>
                <a:gdLst>
                  <a:gd name="T0" fmla="*/ 29 w 29"/>
                  <a:gd name="T1" fmla="*/ 12 h 12"/>
                  <a:gd name="T2" fmla="*/ 11 w 29"/>
                  <a:gd name="T3" fmla="*/ 5 h 12"/>
                  <a:gd name="T4" fmla="*/ 0 w 29"/>
                  <a:gd name="T5" fmla="*/ 0 h 12"/>
                  <a:gd name="T6" fmla="*/ 29 w 29"/>
                  <a:gd name="T7" fmla="*/ 12 h 12"/>
                </a:gdLst>
                <a:ahLst/>
                <a:cxnLst>
                  <a:cxn ang="0">
                    <a:pos x="T0" y="T1"/>
                  </a:cxn>
                  <a:cxn ang="0">
                    <a:pos x="T2" y="T3"/>
                  </a:cxn>
                  <a:cxn ang="0">
                    <a:pos x="T4" y="T5"/>
                  </a:cxn>
                  <a:cxn ang="0">
                    <a:pos x="T6" y="T7"/>
                  </a:cxn>
                </a:cxnLst>
                <a:rect l="0" t="0" r="r" b="b"/>
                <a:pathLst>
                  <a:path w="29" h="12">
                    <a:moveTo>
                      <a:pt x="29" y="12"/>
                    </a:moveTo>
                    <a:cubicBezTo>
                      <a:pt x="24" y="10"/>
                      <a:pt x="17" y="8"/>
                      <a:pt x="11" y="5"/>
                    </a:cubicBezTo>
                    <a:cubicBezTo>
                      <a:pt x="5" y="3"/>
                      <a:pt x="0" y="1"/>
                      <a:pt x="0" y="0"/>
                    </a:cubicBezTo>
                    <a:cubicBezTo>
                      <a:pt x="12" y="7"/>
                      <a:pt x="27" y="8"/>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1" name="Freeform 6678">
                <a:extLst>
                  <a:ext uri="{FF2B5EF4-FFF2-40B4-BE49-F238E27FC236}">
                    <a16:creationId xmlns:a16="http://schemas.microsoft.com/office/drawing/2014/main" id="{7FA09603-1D32-47C6-8CC8-03F47240BAC2}"/>
                  </a:ext>
                </a:extLst>
              </p:cNvPr>
              <p:cNvSpPr>
                <a:spLocks/>
              </p:cNvSpPr>
              <p:nvPr/>
            </p:nvSpPr>
            <p:spPr bwMode="auto">
              <a:xfrm>
                <a:off x="2653" y="1932"/>
                <a:ext cx="8" cy="18"/>
              </a:xfrm>
              <a:custGeom>
                <a:avLst/>
                <a:gdLst>
                  <a:gd name="T0" fmla="*/ 15 w 15"/>
                  <a:gd name="T1" fmla="*/ 27 h 31"/>
                  <a:gd name="T2" fmla="*/ 15 w 15"/>
                  <a:gd name="T3" fmla="*/ 31 h 31"/>
                  <a:gd name="T4" fmla="*/ 7 w 15"/>
                  <a:gd name="T5" fmla="*/ 19 h 31"/>
                  <a:gd name="T6" fmla="*/ 0 w 15"/>
                  <a:gd name="T7" fmla="*/ 1 h 31"/>
                  <a:gd name="T8" fmla="*/ 6 w 15"/>
                  <a:gd name="T9" fmla="*/ 11 h 31"/>
                  <a:gd name="T10" fmla="*/ 15 w 15"/>
                  <a:gd name="T11" fmla="*/ 27 h 31"/>
                </a:gdLst>
                <a:ahLst/>
                <a:cxnLst>
                  <a:cxn ang="0">
                    <a:pos x="T0" y="T1"/>
                  </a:cxn>
                  <a:cxn ang="0">
                    <a:pos x="T2" y="T3"/>
                  </a:cxn>
                  <a:cxn ang="0">
                    <a:pos x="T4" y="T5"/>
                  </a:cxn>
                  <a:cxn ang="0">
                    <a:pos x="T6" y="T7"/>
                  </a:cxn>
                  <a:cxn ang="0">
                    <a:pos x="T8" y="T9"/>
                  </a:cxn>
                  <a:cxn ang="0">
                    <a:pos x="T10" y="T11"/>
                  </a:cxn>
                </a:cxnLst>
                <a:rect l="0" t="0" r="r" b="b"/>
                <a:pathLst>
                  <a:path w="15" h="31">
                    <a:moveTo>
                      <a:pt x="15" y="27"/>
                    </a:moveTo>
                    <a:cubicBezTo>
                      <a:pt x="13" y="25"/>
                      <a:pt x="13" y="26"/>
                      <a:pt x="15" y="31"/>
                    </a:cubicBezTo>
                    <a:cubicBezTo>
                      <a:pt x="12" y="26"/>
                      <a:pt x="4" y="7"/>
                      <a:pt x="7" y="19"/>
                    </a:cubicBezTo>
                    <a:cubicBezTo>
                      <a:pt x="3" y="11"/>
                      <a:pt x="8" y="14"/>
                      <a:pt x="0" y="1"/>
                    </a:cubicBezTo>
                    <a:cubicBezTo>
                      <a:pt x="0" y="0"/>
                      <a:pt x="3" y="5"/>
                      <a:pt x="6" y="11"/>
                    </a:cubicBezTo>
                    <a:cubicBezTo>
                      <a:pt x="9" y="16"/>
                      <a:pt x="13" y="23"/>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2" name="Freeform 6679">
                <a:extLst>
                  <a:ext uri="{FF2B5EF4-FFF2-40B4-BE49-F238E27FC236}">
                    <a16:creationId xmlns:a16="http://schemas.microsoft.com/office/drawing/2014/main" id="{62D69A92-3D0E-4404-8565-796D27D8BA91}"/>
                  </a:ext>
                </a:extLst>
              </p:cNvPr>
              <p:cNvSpPr>
                <a:spLocks/>
              </p:cNvSpPr>
              <p:nvPr/>
            </p:nvSpPr>
            <p:spPr bwMode="auto">
              <a:xfrm>
                <a:off x="2449" y="1745"/>
                <a:ext cx="8" cy="4"/>
              </a:xfrm>
              <a:custGeom>
                <a:avLst/>
                <a:gdLst>
                  <a:gd name="T0" fmla="*/ 5 w 14"/>
                  <a:gd name="T1" fmla="*/ 1 h 7"/>
                  <a:gd name="T2" fmla="*/ 13 w 14"/>
                  <a:gd name="T3" fmla="*/ 6 h 7"/>
                  <a:gd name="T4" fmla="*/ 0 w 14"/>
                  <a:gd name="T5" fmla="*/ 1 h 7"/>
                  <a:gd name="T6" fmla="*/ 5 w 14"/>
                  <a:gd name="T7" fmla="*/ 1 h 7"/>
                </a:gdLst>
                <a:ahLst/>
                <a:cxnLst>
                  <a:cxn ang="0">
                    <a:pos x="T0" y="T1"/>
                  </a:cxn>
                  <a:cxn ang="0">
                    <a:pos x="T2" y="T3"/>
                  </a:cxn>
                  <a:cxn ang="0">
                    <a:pos x="T4" y="T5"/>
                  </a:cxn>
                  <a:cxn ang="0">
                    <a:pos x="T6" y="T7"/>
                  </a:cxn>
                </a:cxnLst>
                <a:rect l="0" t="0" r="r" b="b"/>
                <a:pathLst>
                  <a:path w="14" h="7">
                    <a:moveTo>
                      <a:pt x="5" y="1"/>
                    </a:moveTo>
                    <a:cubicBezTo>
                      <a:pt x="14" y="5"/>
                      <a:pt x="10" y="5"/>
                      <a:pt x="13" y="6"/>
                    </a:cubicBezTo>
                    <a:cubicBezTo>
                      <a:pt x="11" y="7"/>
                      <a:pt x="5" y="2"/>
                      <a:pt x="0" y="1"/>
                    </a:cubicBezTo>
                    <a:cubicBezTo>
                      <a:pt x="0" y="0"/>
                      <a:pt x="7"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3" name="Freeform 6680">
                <a:extLst>
                  <a:ext uri="{FF2B5EF4-FFF2-40B4-BE49-F238E27FC236}">
                    <a16:creationId xmlns:a16="http://schemas.microsoft.com/office/drawing/2014/main" id="{2296980F-4C5F-44C4-A6E8-FF6985418638}"/>
                  </a:ext>
                </a:extLst>
              </p:cNvPr>
              <p:cNvSpPr>
                <a:spLocks/>
              </p:cNvSpPr>
              <p:nvPr/>
            </p:nvSpPr>
            <p:spPr bwMode="auto">
              <a:xfrm>
                <a:off x="2431" y="1738"/>
                <a:ext cx="7" cy="3"/>
              </a:xfrm>
              <a:custGeom>
                <a:avLst/>
                <a:gdLst>
                  <a:gd name="T0" fmla="*/ 0 w 12"/>
                  <a:gd name="T1" fmla="*/ 0 h 5"/>
                  <a:gd name="T2" fmla="*/ 12 w 12"/>
                  <a:gd name="T3" fmla="*/ 4 h 5"/>
                  <a:gd name="T4" fmla="*/ 9 w 12"/>
                  <a:gd name="T5" fmla="*/ 5 h 5"/>
                  <a:gd name="T6" fmla="*/ 1 w 12"/>
                  <a:gd name="T7" fmla="*/ 2 h 5"/>
                  <a:gd name="T8" fmla="*/ 0 w 12"/>
                  <a:gd name="T9" fmla="*/ 0 h 5"/>
                </a:gdLst>
                <a:ahLst/>
                <a:cxnLst>
                  <a:cxn ang="0">
                    <a:pos x="T0" y="T1"/>
                  </a:cxn>
                  <a:cxn ang="0">
                    <a:pos x="T2" y="T3"/>
                  </a:cxn>
                  <a:cxn ang="0">
                    <a:pos x="T4" y="T5"/>
                  </a:cxn>
                  <a:cxn ang="0">
                    <a:pos x="T6" y="T7"/>
                  </a:cxn>
                  <a:cxn ang="0">
                    <a:pos x="T8" y="T9"/>
                  </a:cxn>
                </a:cxnLst>
                <a:rect l="0" t="0" r="r" b="b"/>
                <a:pathLst>
                  <a:path w="12" h="5">
                    <a:moveTo>
                      <a:pt x="0" y="0"/>
                    </a:moveTo>
                    <a:cubicBezTo>
                      <a:pt x="6" y="3"/>
                      <a:pt x="4" y="1"/>
                      <a:pt x="12" y="4"/>
                    </a:cubicBezTo>
                    <a:cubicBezTo>
                      <a:pt x="8" y="4"/>
                      <a:pt x="6" y="3"/>
                      <a:pt x="9" y="5"/>
                    </a:cubicBezTo>
                    <a:cubicBezTo>
                      <a:pt x="1" y="2"/>
                      <a:pt x="1" y="2"/>
                      <a:pt x="1"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4" name="Freeform 6681">
                <a:extLst>
                  <a:ext uri="{FF2B5EF4-FFF2-40B4-BE49-F238E27FC236}">
                    <a16:creationId xmlns:a16="http://schemas.microsoft.com/office/drawing/2014/main" id="{96224B49-3300-4FC3-B3FD-39F90E390C0E}"/>
                  </a:ext>
                </a:extLst>
              </p:cNvPr>
              <p:cNvSpPr>
                <a:spLocks/>
              </p:cNvSpPr>
              <p:nvPr/>
            </p:nvSpPr>
            <p:spPr bwMode="auto">
              <a:xfrm>
                <a:off x="2528" y="1790"/>
                <a:ext cx="18" cy="14"/>
              </a:xfrm>
              <a:custGeom>
                <a:avLst/>
                <a:gdLst>
                  <a:gd name="T0" fmla="*/ 3 w 32"/>
                  <a:gd name="T1" fmla="*/ 0 h 25"/>
                  <a:gd name="T2" fmla="*/ 15 w 32"/>
                  <a:gd name="T3" fmla="*/ 8 h 25"/>
                  <a:gd name="T4" fmla="*/ 17 w 32"/>
                  <a:gd name="T5" fmla="*/ 13 h 25"/>
                  <a:gd name="T6" fmla="*/ 27 w 32"/>
                  <a:gd name="T7" fmla="*/ 18 h 25"/>
                  <a:gd name="T8" fmla="*/ 28 w 32"/>
                  <a:gd name="T9" fmla="*/ 25 h 25"/>
                  <a:gd name="T10" fmla="*/ 19 w 32"/>
                  <a:gd name="T11" fmla="*/ 15 h 25"/>
                  <a:gd name="T12" fmla="*/ 10 w 32"/>
                  <a:gd name="T13" fmla="*/ 8 h 25"/>
                  <a:gd name="T14" fmla="*/ 2 w 32"/>
                  <a:gd name="T15" fmla="*/ 4 h 25"/>
                  <a:gd name="T16" fmla="*/ 3 w 32"/>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5">
                    <a:moveTo>
                      <a:pt x="3" y="0"/>
                    </a:moveTo>
                    <a:cubicBezTo>
                      <a:pt x="7" y="2"/>
                      <a:pt x="11" y="5"/>
                      <a:pt x="15" y="8"/>
                    </a:cubicBezTo>
                    <a:cubicBezTo>
                      <a:pt x="14" y="9"/>
                      <a:pt x="19" y="13"/>
                      <a:pt x="17" y="13"/>
                    </a:cubicBezTo>
                    <a:cubicBezTo>
                      <a:pt x="24" y="19"/>
                      <a:pt x="28" y="21"/>
                      <a:pt x="27" y="18"/>
                    </a:cubicBezTo>
                    <a:cubicBezTo>
                      <a:pt x="32" y="21"/>
                      <a:pt x="28" y="23"/>
                      <a:pt x="28" y="25"/>
                    </a:cubicBezTo>
                    <a:cubicBezTo>
                      <a:pt x="21" y="20"/>
                      <a:pt x="20" y="18"/>
                      <a:pt x="19" y="15"/>
                    </a:cubicBezTo>
                    <a:cubicBezTo>
                      <a:pt x="18" y="14"/>
                      <a:pt x="10" y="10"/>
                      <a:pt x="10" y="8"/>
                    </a:cubicBezTo>
                    <a:cubicBezTo>
                      <a:pt x="0" y="1"/>
                      <a:pt x="12" y="12"/>
                      <a:pt x="2" y="4"/>
                    </a:cubicBezTo>
                    <a:cubicBezTo>
                      <a:pt x="8" y="5"/>
                      <a:pt x="10" y="8"/>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5" name="Freeform 6682">
                <a:extLst>
                  <a:ext uri="{FF2B5EF4-FFF2-40B4-BE49-F238E27FC236}">
                    <a16:creationId xmlns:a16="http://schemas.microsoft.com/office/drawing/2014/main" id="{A4DDFC30-2C8B-407F-BD34-55D27EA8BA3C}"/>
                  </a:ext>
                </a:extLst>
              </p:cNvPr>
              <p:cNvSpPr>
                <a:spLocks/>
              </p:cNvSpPr>
              <p:nvPr/>
            </p:nvSpPr>
            <p:spPr bwMode="auto">
              <a:xfrm>
                <a:off x="2525" y="2460"/>
                <a:ext cx="10" cy="8"/>
              </a:xfrm>
              <a:custGeom>
                <a:avLst/>
                <a:gdLst>
                  <a:gd name="T0" fmla="*/ 0 w 18"/>
                  <a:gd name="T1" fmla="*/ 14 h 14"/>
                  <a:gd name="T2" fmla="*/ 18 w 18"/>
                  <a:gd name="T3" fmla="*/ 0 h 14"/>
                  <a:gd name="T4" fmla="*/ 0 w 18"/>
                  <a:gd name="T5" fmla="*/ 14 h 14"/>
                </a:gdLst>
                <a:ahLst/>
                <a:cxnLst>
                  <a:cxn ang="0">
                    <a:pos x="T0" y="T1"/>
                  </a:cxn>
                  <a:cxn ang="0">
                    <a:pos x="T2" y="T3"/>
                  </a:cxn>
                  <a:cxn ang="0">
                    <a:pos x="T4" y="T5"/>
                  </a:cxn>
                </a:cxnLst>
                <a:rect l="0" t="0" r="r" b="b"/>
                <a:pathLst>
                  <a:path w="18" h="14">
                    <a:moveTo>
                      <a:pt x="0" y="14"/>
                    </a:moveTo>
                    <a:cubicBezTo>
                      <a:pt x="0" y="12"/>
                      <a:pt x="13" y="4"/>
                      <a:pt x="18" y="0"/>
                    </a:cubicBezTo>
                    <a:cubicBezTo>
                      <a:pt x="15" y="3"/>
                      <a:pt x="7" y="9"/>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6" name="Freeform 6683">
                <a:extLst>
                  <a:ext uri="{FF2B5EF4-FFF2-40B4-BE49-F238E27FC236}">
                    <a16:creationId xmlns:a16="http://schemas.microsoft.com/office/drawing/2014/main" id="{AF2C08DA-DB9E-4B88-8CDC-4241C55C7EEC}"/>
                  </a:ext>
                </a:extLst>
              </p:cNvPr>
              <p:cNvSpPr>
                <a:spLocks/>
              </p:cNvSpPr>
              <p:nvPr/>
            </p:nvSpPr>
            <p:spPr bwMode="auto">
              <a:xfrm>
                <a:off x="2448" y="2508"/>
                <a:ext cx="11" cy="5"/>
              </a:xfrm>
              <a:custGeom>
                <a:avLst/>
                <a:gdLst>
                  <a:gd name="T0" fmla="*/ 18 w 20"/>
                  <a:gd name="T1" fmla="*/ 2 h 9"/>
                  <a:gd name="T2" fmla="*/ 3 w 20"/>
                  <a:gd name="T3" fmla="*/ 8 h 9"/>
                  <a:gd name="T4" fmla="*/ 10 w 20"/>
                  <a:gd name="T5" fmla="*/ 4 h 9"/>
                  <a:gd name="T6" fmla="*/ 18 w 20"/>
                  <a:gd name="T7" fmla="*/ 2 h 9"/>
                </a:gdLst>
                <a:ahLst/>
                <a:cxnLst>
                  <a:cxn ang="0">
                    <a:pos x="T0" y="T1"/>
                  </a:cxn>
                  <a:cxn ang="0">
                    <a:pos x="T2" y="T3"/>
                  </a:cxn>
                  <a:cxn ang="0">
                    <a:pos x="T4" y="T5"/>
                  </a:cxn>
                  <a:cxn ang="0">
                    <a:pos x="T6" y="T7"/>
                  </a:cxn>
                </a:cxnLst>
                <a:rect l="0" t="0" r="r" b="b"/>
                <a:pathLst>
                  <a:path w="20" h="9">
                    <a:moveTo>
                      <a:pt x="18" y="2"/>
                    </a:moveTo>
                    <a:cubicBezTo>
                      <a:pt x="10" y="5"/>
                      <a:pt x="11" y="4"/>
                      <a:pt x="3" y="8"/>
                    </a:cubicBezTo>
                    <a:cubicBezTo>
                      <a:pt x="0" y="9"/>
                      <a:pt x="5" y="6"/>
                      <a:pt x="10" y="4"/>
                    </a:cubicBezTo>
                    <a:cubicBezTo>
                      <a:pt x="15" y="1"/>
                      <a:pt x="20"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7" name="Freeform 6684">
                <a:extLst>
                  <a:ext uri="{FF2B5EF4-FFF2-40B4-BE49-F238E27FC236}">
                    <a16:creationId xmlns:a16="http://schemas.microsoft.com/office/drawing/2014/main" id="{860EF168-13BE-4738-B5EB-1A4E65FE14AB}"/>
                  </a:ext>
                </a:extLst>
              </p:cNvPr>
              <p:cNvSpPr>
                <a:spLocks/>
              </p:cNvSpPr>
              <p:nvPr/>
            </p:nvSpPr>
            <p:spPr bwMode="auto">
              <a:xfrm>
                <a:off x="2431" y="2516"/>
                <a:ext cx="7" cy="4"/>
              </a:xfrm>
              <a:custGeom>
                <a:avLst/>
                <a:gdLst>
                  <a:gd name="T0" fmla="*/ 9 w 13"/>
                  <a:gd name="T1" fmla="*/ 4 h 7"/>
                  <a:gd name="T2" fmla="*/ 4 w 13"/>
                  <a:gd name="T3" fmla="*/ 3 h 7"/>
                  <a:gd name="T4" fmla="*/ 9 w 13"/>
                  <a:gd name="T5" fmla="*/ 4 h 7"/>
                </a:gdLst>
                <a:ahLst/>
                <a:cxnLst>
                  <a:cxn ang="0">
                    <a:pos x="T0" y="T1"/>
                  </a:cxn>
                  <a:cxn ang="0">
                    <a:pos x="T2" y="T3"/>
                  </a:cxn>
                  <a:cxn ang="0">
                    <a:pos x="T4" y="T5"/>
                  </a:cxn>
                </a:cxnLst>
                <a:rect l="0" t="0" r="r" b="b"/>
                <a:pathLst>
                  <a:path w="13" h="7">
                    <a:moveTo>
                      <a:pt x="9" y="4"/>
                    </a:moveTo>
                    <a:cubicBezTo>
                      <a:pt x="1" y="7"/>
                      <a:pt x="0" y="6"/>
                      <a:pt x="4" y="3"/>
                    </a:cubicBezTo>
                    <a:cubicBezTo>
                      <a:pt x="13" y="0"/>
                      <a:pt x="9"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8" name="Freeform 6685">
                <a:extLst>
                  <a:ext uri="{FF2B5EF4-FFF2-40B4-BE49-F238E27FC236}">
                    <a16:creationId xmlns:a16="http://schemas.microsoft.com/office/drawing/2014/main" id="{8CC7B229-E0D1-44E6-91C1-7AF211B484BF}"/>
                  </a:ext>
                </a:extLst>
              </p:cNvPr>
              <p:cNvSpPr>
                <a:spLocks/>
              </p:cNvSpPr>
              <p:nvPr/>
            </p:nvSpPr>
            <p:spPr bwMode="auto">
              <a:xfrm>
                <a:off x="2357" y="2529"/>
                <a:ext cx="51" cy="14"/>
              </a:xfrm>
              <a:custGeom>
                <a:avLst/>
                <a:gdLst>
                  <a:gd name="T0" fmla="*/ 0 w 90"/>
                  <a:gd name="T1" fmla="*/ 26 h 26"/>
                  <a:gd name="T2" fmla="*/ 39 w 90"/>
                  <a:gd name="T3" fmla="*/ 14 h 26"/>
                  <a:gd name="T4" fmla="*/ 85 w 90"/>
                  <a:gd name="T5" fmla="*/ 0 h 26"/>
                  <a:gd name="T6" fmla="*/ 90 w 90"/>
                  <a:gd name="T7" fmla="*/ 0 h 26"/>
                  <a:gd name="T8" fmla="*/ 43 w 90"/>
                  <a:gd name="T9" fmla="*/ 15 h 26"/>
                  <a:gd name="T10" fmla="*/ 0 w 90"/>
                  <a:gd name="T11" fmla="*/ 26 h 26"/>
                </a:gdLst>
                <a:ahLst/>
                <a:cxnLst>
                  <a:cxn ang="0">
                    <a:pos x="T0" y="T1"/>
                  </a:cxn>
                  <a:cxn ang="0">
                    <a:pos x="T2" y="T3"/>
                  </a:cxn>
                  <a:cxn ang="0">
                    <a:pos x="T4" y="T5"/>
                  </a:cxn>
                  <a:cxn ang="0">
                    <a:pos x="T6" y="T7"/>
                  </a:cxn>
                  <a:cxn ang="0">
                    <a:pos x="T8" y="T9"/>
                  </a:cxn>
                  <a:cxn ang="0">
                    <a:pos x="T10" y="T11"/>
                  </a:cxn>
                </a:cxnLst>
                <a:rect l="0" t="0" r="r" b="b"/>
                <a:pathLst>
                  <a:path w="90" h="26">
                    <a:moveTo>
                      <a:pt x="0" y="26"/>
                    </a:moveTo>
                    <a:cubicBezTo>
                      <a:pt x="4" y="23"/>
                      <a:pt x="21" y="19"/>
                      <a:pt x="39" y="14"/>
                    </a:cubicBezTo>
                    <a:cubicBezTo>
                      <a:pt x="57" y="9"/>
                      <a:pt x="76" y="3"/>
                      <a:pt x="85" y="0"/>
                    </a:cubicBezTo>
                    <a:cubicBezTo>
                      <a:pt x="86" y="0"/>
                      <a:pt x="86" y="1"/>
                      <a:pt x="90" y="0"/>
                    </a:cubicBezTo>
                    <a:cubicBezTo>
                      <a:pt x="78" y="5"/>
                      <a:pt x="60" y="10"/>
                      <a:pt x="43" y="15"/>
                    </a:cubicBezTo>
                    <a:cubicBezTo>
                      <a:pt x="26" y="19"/>
                      <a:pt x="9" y="23"/>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9" name="Freeform 6686">
                <a:extLst>
                  <a:ext uri="{FF2B5EF4-FFF2-40B4-BE49-F238E27FC236}">
                    <a16:creationId xmlns:a16="http://schemas.microsoft.com/office/drawing/2014/main" id="{865B0745-3DBF-4B14-94AA-01BC3DFFF557}"/>
                  </a:ext>
                </a:extLst>
              </p:cNvPr>
              <p:cNvSpPr>
                <a:spLocks/>
              </p:cNvSpPr>
              <p:nvPr/>
            </p:nvSpPr>
            <p:spPr bwMode="auto">
              <a:xfrm>
                <a:off x="2631" y="1897"/>
                <a:ext cx="6" cy="10"/>
              </a:xfrm>
              <a:custGeom>
                <a:avLst/>
                <a:gdLst>
                  <a:gd name="T0" fmla="*/ 0 w 11"/>
                  <a:gd name="T1" fmla="*/ 0 h 18"/>
                  <a:gd name="T2" fmla="*/ 11 w 11"/>
                  <a:gd name="T3" fmla="*/ 18 h 18"/>
                  <a:gd name="T4" fmla="*/ 0 w 11"/>
                  <a:gd name="T5" fmla="*/ 0 h 18"/>
                </a:gdLst>
                <a:ahLst/>
                <a:cxnLst>
                  <a:cxn ang="0">
                    <a:pos x="T0" y="T1"/>
                  </a:cxn>
                  <a:cxn ang="0">
                    <a:pos x="T2" y="T3"/>
                  </a:cxn>
                  <a:cxn ang="0">
                    <a:pos x="T4" y="T5"/>
                  </a:cxn>
                </a:cxnLst>
                <a:rect l="0" t="0" r="r" b="b"/>
                <a:pathLst>
                  <a:path w="11" h="18">
                    <a:moveTo>
                      <a:pt x="0" y="0"/>
                    </a:moveTo>
                    <a:cubicBezTo>
                      <a:pt x="2" y="1"/>
                      <a:pt x="10" y="16"/>
                      <a:pt x="11" y="18"/>
                    </a:cubicBezTo>
                    <a:cubicBezTo>
                      <a:pt x="8" y="17"/>
                      <a:pt x="6"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0" name="Freeform 6687">
                <a:extLst>
                  <a:ext uri="{FF2B5EF4-FFF2-40B4-BE49-F238E27FC236}">
                    <a16:creationId xmlns:a16="http://schemas.microsoft.com/office/drawing/2014/main" id="{3646B4CC-DBC8-48EC-B15C-2E53FA3DE900}"/>
                  </a:ext>
                </a:extLst>
              </p:cNvPr>
              <p:cNvSpPr>
                <a:spLocks/>
              </p:cNvSpPr>
              <p:nvPr/>
            </p:nvSpPr>
            <p:spPr bwMode="auto">
              <a:xfrm>
                <a:off x="2692" y="2059"/>
                <a:ext cx="3" cy="13"/>
              </a:xfrm>
              <a:custGeom>
                <a:avLst/>
                <a:gdLst>
                  <a:gd name="T0" fmla="*/ 5 w 5"/>
                  <a:gd name="T1" fmla="*/ 19 h 23"/>
                  <a:gd name="T2" fmla="*/ 3 w 5"/>
                  <a:gd name="T3" fmla="*/ 23 h 23"/>
                  <a:gd name="T4" fmla="*/ 0 w 5"/>
                  <a:gd name="T5" fmla="*/ 2 h 23"/>
                  <a:gd name="T6" fmla="*/ 5 w 5"/>
                  <a:gd name="T7" fmla="*/ 19 h 23"/>
                </a:gdLst>
                <a:ahLst/>
                <a:cxnLst>
                  <a:cxn ang="0">
                    <a:pos x="T0" y="T1"/>
                  </a:cxn>
                  <a:cxn ang="0">
                    <a:pos x="T2" y="T3"/>
                  </a:cxn>
                  <a:cxn ang="0">
                    <a:pos x="T4" y="T5"/>
                  </a:cxn>
                  <a:cxn ang="0">
                    <a:pos x="T6" y="T7"/>
                  </a:cxn>
                </a:cxnLst>
                <a:rect l="0" t="0" r="r" b="b"/>
                <a:pathLst>
                  <a:path w="5" h="23">
                    <a:moveTo>
                      <a:pt x="5" y="19"/>
                    </a:moveTo>
                    <a:cubicBezTo>
                      <a:pt x="4" y="16"/>
                      <a:pt x="3" y="18"/>
                      <a:pt x="3" y="23"/>
                    </a:cubicBezTo>
                    <a:cubicBezTo>
                      <a:pt x="2" y="21"/>
                      <a:pt x="2" y="11"/>
                      <a:pt x="0" y="2"/>
                    </a:cubicBezTo>
                    <a:cubicBezTo>
                      <a:pt x="2" y="0"/>
                      <a:pt x="4" y="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1" name="Freeform 6688">
                <a:extLst>
                  <a:ext uri="{FF2B5EF4-FFF2-40B4-BE49-F238E27FC236}">
                    <a16:creationId xmlns:a16="http://schemas.microsoft.com/office/drawing/2014/main" id="{EBC78E72-B968-4FFD-86F9-FADF50EBFA2C}"/>
                  </a:ext>
                </a:extLst>
              </p:cNvPr>
              <p:cNvSpPr>
                <a:spLocks/>
              </p:cNvSpPr>
              <p:nvPr/>
            </p:nvSpPr>
            <p:spPr bwMode="auto">
              <a:xfrm>
                <a:off x="2659" y="2273"/>
                <a:ext cx="11" cy="27"/>
              </a:xfrm>
              <a:custGeom>
                <a:avLst/>
                <a:gdLst>
                  <a:gd name="T0" fmla="*/ 18 w 19"/>
                  <a:gd name="T1" fmla="*/ 8 h 47"/>
                  <a:gd name="T2" fmla="*/ 17 w 19"/>
                  <a:gd name="T3" fmla="*/ 11 h 47"/>
                  <a:gd name="T4" fmla="*/ 3 w 19"/>
                  <a:gd name="T5" fmla="*/ 43 h 47"/>
                  <a:gd name="T6" fmla="*/ 0 w 19"/>
                  <a:gd name="T7" fmla="*/ 46 h 47"/>
                  <a:gd name="T8" fmla="*/ 1 w 19"/>
                  <a:gd name="T9" fmla="*/ 43 h 47"/>
                  <a:gd name="T10" fmla="*/ 2 w 19"/>
                  <a:gd name="T11" fmla="*/ 40 h 47"/>
                  <a:gd name="T12" fmla="*/ 16 w 19"/>
                  <a:gd name="T13" fmla="*/ 11 h 47"/>
                  <a:gd name="T14" fmla="*/ 15 w 19"/>
                  <a:gd name="T15" fmla="*/ 9 h 47"/>
                  <a:gd name="T16" fmla="*/ 19 w 19"/>
                  <a:gd name="T17" fmla="*/ 2 h 47"/>
                  <a:gd name="T18" fmla="*/ 18 w 19"/>
                  <a:gd name="T19"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47">
                    <a:moveTo>
                      <a:pt x="18" y="8"/>
                    </a:moveTo>
                    <a:cubicBezTo>
                      <a:pt x="18" y="11"/>
                      <a:pt x="17" y="11"/>
                      <a:pt x="17" y="11"/>
                    </a:cubicBezTo>
                    <a:cubicBezTo>
                      <a:pt x="14" y="16"/>
                      <a:pt x="8" y="33"/>
                      <a:pt x="3" y="43"/>
                    </a:cubicBezTo>
                    <a:cubicBezTo>
                      <a:pt x="4" y="40"/>
                      <a:pt x="3" y="41"/>
                      <a:pt x="0" y="46"/>
                    </a:cubicBezTo>
                    <a:cubicBezTo>
                      <a:pt x="0" y="47"/>
                      <a:pt x="0" y="45"/>
                      <a:pt x="1" y="43"/>
                    </a:cubicBezTo>
                    <a:cubicBezTo>
                      <a:pt x="2" y="41"/>
                      <a:pt x="2" y="40"/>
                      <a:pt x="2" y="40"/>
                    </a:cubicBezTo>
                    <a:cubicBezTo>
                      <a:pt x="6" y="38"/>
                      <a:pt x="10" y="21"/>
                      <a:pt x="16" y="11"/>
                    </a:cubicBezTo>
                    <a:cubicBezTo>
                      <a:pt x="18" y="3"/>
                      <a:pt x="13" y="16"/>
                      <a:pt x="15" y="9"/>
                    </a:cubicBezTo>
                    <a:cubicBezTo>
                      <a:pt x="18" y="0"/>
                      <a:pt x="17" y="8"/>
                      <a:pt x="19" y="2"/>
                    </a:cubicBezTo>
                    <a:cubicBezTo>
                      <a:pt x="19" y="4"/>
                      <a:pt x="17" y="9"/>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2" name="Freeform 6689">
                <a:extLst>
                  <a:ext uri="{FF2B5EF4-FFF2-40B4-BE49-F238E27FC236}">
                    <a16:creationId xmlns:a16="http://schemas.microsoft.com/office/drawing/2014/main" id="{0D6CE6E9-89E9-4F49-A1D4-993F4EA9C4E6}"/>
                  </a:ext>
                </a:extLst>
              </p:cNvPr>
              <p:cNvSpPr>
                <a:spLocks/>
              </p:cNvSpPr>
              <p:nvPr/>
            </p:nvSpPr>
            <p:spPr bwMode="auto">
              <a:xfrm>
                <a:off x="2693" y="2163"/>
                <a:ext cx="3" cy="19"/>
              </a:xfrm>
              <a:custGeom>
                <a:avLst/>
                <a:gdLst>
                  <a:gd name="T0" fmla="*/ 0 w 5"/>
                  <a:gd name="T1" fmla="*/ 34 h 34"/>
                  <a:gd name="T2" fmla="*/ 4 w 5"/>
                  <a:gd name="T3" fmla="*/ 0 h 34"/>
                  <a:gd name="T4" fmla="*/ 4 w 5"/>
                  <a:gd name="T5" fmla="*/ 16 h 34"/>
                  <a:gd name="T6" fmla="*/ 0 w 5"/>
                  <a:gd name="T7" fmla="*/ 34 h 34"/>
                </a:gdLst>
                <a:ahLst/>
                <a:cxnLst>
                  <a:cxn ang="0">
                    <a:pos x="T0" y="T1"/>
                  </a:cxn>
                  <a:cxn ang="0">
                    <a:pos x="T2" y="T3"/>
                  </a:cxn>
                  <a:cxn ang="0">
                    <a:pos x="T4" y="T5"/>
                  </a:cxn>
                  <a:cxn ang="0">
                    <a:pos x="T6" y="T7"/>
                  </a:cxn>
                </a:cxnLst>
                <a:rect l="0" t="0" r="r" b="b"/>
                <a:pathLst>
                  <a:path w="5" h="34">
                    <a:moveTo>
                      <a:pt x="0" y="34"/>
                    </a:moveTo>
                    <a:cubicBezTo>
                      <a:pt x="3" y="19"/>
                      <a:pt x="2" y="12"/>
                      <a:pt x="4" y="0"/>
                    </a:cubicBezTo>
                    <a:cubicBezTo>
                      <a:pt x="5" y="3"/>
                      <a:pt x="5" y="9"/>
                      <a:pt x="4" y="16"/>
                    </a:cubicBezTo>
                    <a:cubicBezTo>
                      <a:pt x="3" y="23"/>
                      <a:pt x="1" y="30"/>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3" name="Freeform 6690">
                <a:extLst>
                  <a:ext uri="{FF2B5EF4-FFF2-40B4-BE49-F238E27FC236}">
                    <a16:creationId xmlns:a16="http://schemas.microsoft.com/office/drawing/2014/main" id="{7781D7C1-6ACD-422C-A1D3-784FAF65ECAA}"/>
                  </a:ext>
                </a:extLst>
              </p:cNvPr>
              <p:cNvSpPr>
                <a:spLocks/>
              </p:cNvSpPr>
              <p:nvPr/>
            </p:nvSpPr>
            <p:spPr bwMode="auto">
              <a:xfrm>
                <a:off x="2273" y="2550"/>
                <a:ext cx="11" cy="3"/>
              </a:xfrm>
              <a:custGeom>
                <a:avLst/>
                <a:gdLst>
                  <a:gd name="T0" fmla="*/ 13 w 19"/>
                  <a:gd name="T1" fmla="*/ 3 h 4"/>
                  <a:gd name="T2" fmla="*/ 0 w 19"/>
                  <a:gd name="T3" fmla="*/ 2 h 4"/>
                  <a:gd name="T4" fmla="*/ 5 w 19"/>
                  <a:gd name="T5" fmla="*/ 1 h 4"/>
                  <a:gd name="T6" fmla="*/ 18 w 19"/>
                  <a:gd name="T7" fmla="*/ 0 h 4"/>
                  <a:gd name="T8" fmla="*/ 12 w 19"/>
                  <a:gd name="T9" fmla="*/ 1 h 4"/>
                  <a:gd name="T10" fmla="*/ 19 w 19"/>
                  <a:gd name="T11" fmla="*/ 1 h 4"/>
                  <a:gd name="T12" fmla="*/ 13 w 19"/>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9" h="4">
                    <a:moveTo>
                      <a:pt x="13" y="3"/>
                    </a:moveTo>
                    <a:cubicBezTo>
                      <a:pt x="5" y="4"/>
                      <a:pt x="6" y="2"/>
                      <a:pt x="0" y="2"/>
                    </a:cubicBezTo>
                    <a:cubicBezTo>
                      <a:pt x="2" y="2"/>
                      <a:pt x="7" y="2"/>
                      <a:pt x="5" y="1"/>
                    </a:cubicBezTo>
                    <a:cubicBezTo>
                      <a:pt x="10" y="1"/>
                      <a:pt x="14" y="0"/>
                      <a:pt x="18" y="0"/>
                    </a:cubicBezTo>
                    <a:cubicBezTo>
                      <a:pt x="19" y="1"/>
                      <a:pt x="15" y="1"/>
                      <a:pt x="12" y="1"/>
                    </a:cubicBezTo>
                    <a:cubicBezTo>
                      <a:pt x="13" y="1"/>
                      <a:pt x="16" y="1"/>
                      <a:pt x="19" y="1"/>
                    </a:cubicBezTo>
                    <a:cubicBezTo>
                      <a:pt x="18" y="2"/>
                      <a:pt x="14" y="2"/>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4" name="Freeform 6691">
                <a:extLst>
                  <a:ext uri="{FF2B5EF4-FFF2-40B4-BE49-F238E27FC236}">
                    <a16:creationId xmlns:a16="http://schemas.microsoft.com/office/drawing/2014/main" id="{39EA61D2-D34E-4919-B631-92A1E8E797B9}"/>
                  </a:ext>
                </a:extLst>
              </p:cNvPr>
              <p:cNvSpPr>
                <a:spLocks/>
              </p:cNvSpPr>
              <p:nvPr/>
            </p:nvSpPr>
            <p:spPr bwMode="auto">
              <a:xfrm>
                <a:off x="2506" y="1776"/>
                <a:ext cx="18" cy="12"/>
              </a:xfrm>
              <a:custGeom>
                <a:avLst/>
                <a:gdLst>
                  <a:gd name="T0" fmla="*/ 0 w 32"/>
                  <a:gd name="T1" fmla="*/ 0 h 21"/>
                  <a:gd name="T2" fmla="*/ 32 w 32"/>
                  <a:gd name="T3" fmla="*/ 21 h 21"/>
                  <a:gd name="T4" fmla="*/ 16 w 32"/>
                  <a:gd name="T5" fmla="*/ 12 h 21"/>
                  <a:gd name="T6" fmla="*/ 0 w 32"/>
                  <a:gd name="T7" fmla="*/ 0 h 21"/>
                </a:gdLst>
                <a:ahLst/>
                <a:cxnLst>
                  <a:cxn ang="0">
                    <a:pos x="T0" y="T1"/>
                  </a:cxn>
                  <a:cxn ang="0">
                    <a:pos x="T2" y="T3"/>
                  </a:cxn>
                  <a:cxn ang="0">
                    <a:pos x="T4" y="T5"/>
                  </a:cxn>
                  <a:cxn ang="0">
                    <a:pos x="T6" y="T7"/>
                  </a:cxn>
                </a:cxnLst>
                <a:rect l="0" t="0" r="r" b="b"/>
                <a:pathLst>
                  <a:path w="32" h="21">
                    <a:moveTo>
                      <a:pt x="0" y="0"/>
                    </a:moveTo>
                    <a:cubicBezTo>
                      <a:pt x="7" y="4"/>
                      <a:pt x="18" y="11"/>
                      <a:pt x="32" y="21"/>
                    </a:cubicBezTo>
                    <a:cubicBezTo>
                      <a:pt x="28" y="19"/>
                      <a:pt x="22" y="16"/>
                      <a:pt x="16" y="12"/>
                    </a:cubicBezTo>
                    <a:cubicBezTo>
                      <a:pt x="10" y="8"/>
                      <a:pt x="4"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5" name="Freeform 6692">
                <a:extLst>
                  <a:ext uri="{FF2B5EF4-FFF2-40B4-BE49-F238E27FC236}">
                    <a16:creationId xmlns:a16="http://schemas.microsoft.com/office/drawing/2014/main" id="{23EDF255-2A49-4A48-9F4A-AAA2F3D970C6}"/>
                  </a:ext>
                </a:extLst>
              </p:cNvPr>
              <p:cNvSpPr>
                <a:spLocks/>
              </p:cNvSpPr>
              <p:nvPr/>
            </p:nvSpPr>
            <p:spPr bwMode="auto">
              <a:xfrm>
                <a:off x="2661" y="1957"/>
                <a:ext cx="5" cy="16"/>
              </a:xfrm>
              <a:custGeom>
                <a:avLst/>
                <a:gdLst>
                  <a:gd name="T0" fmla="*/ 4 w 10"/>
                  <a:gd name="T1" fmla="*/ 6 h 28"/>
                  <a:gd name="T2" fmla="*/ 6 w 10"/>
                  <a:gd name="T3" fmla="*/ 15 h 28"/>
                  <a:gd name="T4" fmla="*/ 10 w 10"/>
                  <a:gd name="T5" fmla="*/ 28 h 28"/>
                  <a:gd name="T6" fmla="*/ 0 w 10"/>
                  <a:gd name="T7" fmla="*/ 3 h 28"/>
                  <a:gd name="T8" fmla="*/ 4 w 10"/>
                  <a:gd name="T9" fmla="*/ 6 h 28"/>
                </a:gdLst>
                <a:ahLst/>
                <a:cxnLst>
                  <a:cxn ang="0">
                    <a:pos x="T0" y="T1"/>
                  </a:cxn>
                  <a:cxn ang="0">
                    <a:pos x="T2" y="T3"/>
                  </a:cxn>
                  <a:cxn ang="0">
                    <a:pos x="T4" y="T5"/>
                  </a:cxn>
                  <a:cxn ang="0">
                    <a:pos x="T6" y="T7"/>
                  </a:cxn>
                  <a:cxn ang="0">
                    <a:pos x="T8" y="T9"/>
                  </a:cxn>
                </a:cxnLst>
                <a:rect l="0" t="0" r="r" b="b"/>
                <a:pathLst>
                  <a:path w="10" h="28">
                    <a:moveTo>
                      <a:pt x="4" y="6"/>
                    </a:moveTo>
                    <a:cubicBezTo>
                      <a:pt x="6" y="11"/>
                      <a:pt x="6" y="12"/>
                      <a:pt x="6" y="15"/>
                    </a:cubicBezTo>
                    <a:cubicBezTo>
                      <a:pt x="6" y="17"/>
                      <a:pt x="7" y="20"/>
                      <a:pt x="10" y="28"/>
                    </a:cubicBezTo>
                    <a:cubicBezTo>
                      <a:pt x="7" y="24"/>
                      <a:pt x="3" y="9"/>
                      <a:pt x="0" y="3"/>
                    </a:cubicBezTo>
                    <a:cubicBezTo>
                      <a:pt x="0" y="0"/>
                      <a:pt x="4" y="10"/>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6" name="Freeform 6693">
                <a:extLst>
                  <a:ext uri="{FF2B5EF4-FFF2-40B4-BE49-F238E27FC236}">
                    <a16:creationId xmlns:a16="http://schemas.microsoft.com/office/drawing/2014/main" id="{6893EBF0-B821-4A50-976D-45E8B05D4F92}"/>
                  </a:ext>
                </a:extLst>
              </p:cNvPr>
              <p:cNvSpPr>
                <a:spLocks/>
              </p:cNvSpPr>
              <p:nvPr/>
            </p:nvSpPr>
            <p:spPr bwMode="auto">
              <a:xfrm>
                <a:off x="2296" y="2547"/>
                <a:ext cx="26" cy="3"/>
              </a:xfrm>
              <a:custGeom>
                <a:avLst/>
                <a:gdLst>
                  <a:gd name="T0" fmla="*/ 40 w 45"/>
                  <a:gd name="T1" fmla="*/ 2 h 6"/>
                  <a:gd name="T2" fmla="*/ 17 w 45"/>
                  <a:gd name="T3" fmla="*/ 5 h 6"/>
                  <a:gd name="T4" fmla="*/ 0 w 45"/>
                  <a:gd name="T5" fmla="*/ 5 h 6"/>
                  <a:gd name="T6" fmla="*/ 25 w 45"/>
                  <a:gd name="T7" fmla="*/ 2 h 6"/>
                  <a:gd name="T8" fmla="*/ 45 w 45"/>
                  <a:gd name="T9" fmla="*/ 0 h 6"/>
                  <a:gd name="T10" fmla="*/ 40 w 45"/>
                  <a:gd name="T11" fmla="*/ 2 h 6"/>
                </a:gdLst>
                <a:ahLst/>
                <a:cxnLst>
                  <a:cxn ang="0">
                    <a:pos x="T0" y="T1"/>
                  </a:cxn>
                  <a:cxn ang="0">
                    <a:pos x="T2" y="T3"/>
                  </a:cxn>
                  <a:cxn ang="0">
                    <a:pos x="T4" y="T5"/>
                  </a:cxn>
                  <a:cxn ang="0">
                    <a:pos x="T6" y="T7"/>
                  </a:cxn>
                  <a:cxn ang="0">
                    <a:pos x="T8" y="T9"/>
                  </a:cxn>
                  <a:cxn ang="0">
                    <a:pos x="T10" y="T11"/>
                  </a:cxn>
                </a:cxnLst>
                <a:rect l="0" t="0" r="r" b="b"/>
                <a:pathLst>
                  <a:path w="45" h="6">
                    <a:moveTo>
                      <a:pt x="40" y="2"/>
                    </a:moveTo>
                    <a:cubicBezTo>
                      <a:pt x="34" y="3"/>
                      <a:pt x="25" y="4"/>
                      <a:pt x="17" y="5"/>
                    </a:cubicBezTo>
                    <a:cubicBezTo>
                      <a:pt x="9" y="6"/>
                      <a:pt x="2" y="6"/>
                      <a:pt x="0" y="5"/>
                    </a:cubicBezTo>
                    <a:cubicBezTo>
                      <a:pt x="11" y="4"/>
                      <a:pt x="18" y="3"/>
                      <a:pt x="25" y="2"/>
                    </a:cubicBezTo>
                    <a:cubicBezTo>
                      <a:pt x="31" y="1"/>
                      <a:pt x="37" y="0"/>
                      <a:pt x="45" y="0"/>
                    </a:cubicBezTo>
                    <a:cubicBezTo>
                      <a:pt x="44" y="1"/>
                      <a:pt x="41" y="1"/>
                      <a:pt x="4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7" name="Freeform 6694">
                <a:extLst>
                  <a:ext uri="{FF2B5EF4-FFF2-40B4-BE49-F238E27FC236}">
                    <a16:creationId xmlns:a16="http://schemas.microsoft.com/office/drawing/2014/main" id="{D0A7F60F-019B-4D58-BB96-CEED14320AEE}"/>
                  </a:ext>
                </a:extLst>
              </p:cNvPr>
              <p:cNvSpPr>
                <a:spLocks/>
              </p:cNvSpPr>
              <p:nvPr/>
            </p:nvSpPr>
            <p:spPr bwMode="auto">
              <a:xfrm>
                <a:off x="2152" y="2537"/>
                <a:ext cx="30" cy="8"/>
              </a:xfrm>
              <a:custGeom>
                <a:avLst/>
                <a:gdLst>
                  <a:gd name="T0" fmla="*/ 52 w 52"/>
                  <a:gd name="T1" fmla="*/ 12 h 13"/>
                  <a:gd name="T2" fmla="*/ 42 w 52"/>
                  <a:gd name="T3" fmla="*/ 9 h 13"/>
                  <a:gd name="T4" fmla="*/ 0 w 52"/>
                  <a:gd name="T5" fmla="*/ 0 h 13"/>
                  <a:gd name="T6" fmla="*/ 45 w 52"/>
                  <a:gd name="T7" fmla="*/ 9 h 13"/>
                  <a:gd name="T8" fmla="*/ 52 w 52"/>
                  <a:gd name="T9" fmla="*/ 12 h 13"/>
                </a:gdLst>
                <a:ahLst/>
                <a:cxnLst>
                  <a:cxn ang="0">
                    <a:pos x="T0" y="T1"/>
                  </a:cxn>
                  <a:cxn ang="0">
                    <a:pos x="T2" y="T3"/>
                  </a:cxn>
                  <a:cxn ang="0">
                    <a:pos x="T4" y="T5"/>
                  </a:cxn>
                  <a:cxn ang="0">
                    <a:pos x="T6" y="T7"/>
                  </a:cxn>
                  <a:cxn ang="0">
                    <a:pos x="T8" y="T9"/>
                  </a:cxn>
                </a:cxnLst>
                <a:rect l="0" t="0" r="r" b="b"/>
                <a:pathLst>
                  <a:path w="52" h="13">
                    <a:moveTo>
                      <a:pt x="52" y="12"/>
                    </a:moveTo>
                    <a:cubicBezTo>
                      <a:pt x="49" y="13"/>
                      <a:pt x="43" y="9"/>
                      <a:pt x="42" y="9"/>
                    </a:cubicBezTo>
                    <a:cubicBezTo>
                      <a:pt x="37" y="9"/>
                      <a:pt x="18" y="6"/>
                      <a:pt x="0" y="0"/>
                    </a:cubicBezTo>
                    <a:cubicBezTo>
                      <a:pt x="12" y="3"/>
                      <a:pt x="28" y="6"/>
                      <a:pt x="45" y="9"/>
                    </a:cubicBezTo>
                    <a:cubicBezTo>
                      <a:pt x="47" y="10"/>
                      <a:pt x="47" y="11"/>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8" name="Freeform 6695">
                <a:extLst>
                  <a:ext uri="{FF2B5EF4-FFF2-40B4-BE49-F238E27FC236}">
                    <a16:creationId xmlns:a16="http://schemas.microsoft.com/office/drawing/2014/main" id="{CA61BDA3-463F-4C25-A593-628891811123}"/>
                  </a:ext>
                </a:extLst>
              </p:cNvPr>
              <p:cNvSpPr>
                <a:spLocks/>
              </p:cNvSpPr>
              <p:nvPr/>
            </p:nvSpPr>
            <p:spPr bwMode="auto">
              <a:xfrm>
                <a:off x="2690" y="2052"/>
                <a:ext cx="3" cy="22"/>
              </a:xfrm>
              <a:custGeom>
                <a:avLst/>
                <a:gdLst>
                  <a:gd name="T0" fmla="*/ 6 w 6"/>
                  <a:gd name="T1" fmla="*/ 33 h 39"/>
                  <a:gd name="T2" fmla="*/ 1 w 6"/>
                  <a:gd name="T3" fmla="*/ 20 h 39"/>
                  <a:gd name="T4" fmla="*/ 3 w 6"/>
                  <a:gd name="T5" fmla="*/ 22 h 39"/>
                  <a:gd name="T6" fmla="*/ 1 w 6"/>
                  <a:gd name="T7" fmla="*/ 10 h 39"/>
                  <a:gd name="T8" fmla="*/ 0 w 6"/>
                  <a:gd name="T9" fmla="*/ 0 h 39"/>
                  <a:gd name="T10" fmla="*/ 6 w 6"/>
                  <a:gd name="T11" fmla="*/ 33 h 39"/>
                </a:gdLst>
                <a:ahLst/>
                <a:cxnLst>
                  <a:cxn ang="0">
                    <a:pos x="T0" y="T1"/>
                  </a:cxn>
                  <a:cxn ang="0">
                    <a:pos x="T2" y="T3"/>
                  </a:cxn>
                  <a:cxn ang="0">
                    <a:pos x="T4" y="T5"/>
                  </a:cxn>
                  <a:cxn ang="0">
                    <a:pos x="T6" y="T7"/>
                  </a:cxn>
                  <a:cxn ang="0">
                    <a:pos x="T8" y="T9"/>
                  </a:cxn>
                  <a:cxn ang="0">
                    <a:pos x="T10" y="T11"/>
                  </a:cxn>
                </a:cxnLst>
                <a:rect l="0" t="0" r="r" b="b"/>
                <a:pathLst>
                  <a:path w="6" h="39">
                    <a:moveTo>
                      <a:pt x="6" y="33"/>
                    </a:moveTo>
                    <a:cubicBezTo>
                      <a:pt x="4" y="23"/>
                      <a:pt x="4" y="39"/>
                      <a:pt x="1" y="20"/>
                    </a:cubicBezTo>
                    <a:cubicBezTo>
                      <a:pt x="2" y="21"/>
                      <a:pt x="3" y="28"/>
                      <a:pt x="3" y="22"/>
                    </a:cubicBezTo>
                    <a:cubicBezTo>
                      <a:pt x="3" y="16"/>
                      <a:pt x="2" y="16"/>
                      <a:pt x="1" y="10"/>
                    </a:cubicBezTo>
                    <a:cubicBezTo>
                      <a:pt x="1" y="8"/>
                      <a:pt x="1" y="5"/>
                      <a:pt x="0" y="0"/>
                    </a:cubicBezTo>
                    <a:cubicBezTo>
                      <a:pt x="3" y="9"/>
                      <a:pt x="4" y="17"/>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9" name="Freeform 6696">
                <a:extLst>
                  <a:ext uri="{FF2B5EF4-FFF2-40B4-BE49-F238E27FC236}">
                    <a16:creationId xmlns:a16="http://schemas.microsoft.com/office/drawing/2014/main" id="{6AAD1595-B212-47AC-A828-17AC95DE9671}"/>
                  </a:ext>
                </a:extLst>
              </p:cNvPr>
              <p:cNvSpPr>
                <a:spLocks/>
              </p:cNvSpPr>
              <p:nvPr/>
            </p:nvSpPr>
            <p:spPr bwMode="auto">
              <a:xfrm>
                <a:off x="2695" y="2135"/>
                <a:ext cx="2" cy="10"/>
              </a:xfrm>
              <a:custGeom>
                <a:avLst/>
                <a:gdLst>
                  <a:gd name="T0" fmla="*/ 3 w 3"/>
                  <a:gd name="T1" fmla="*/ 5 h 16"/>
                  <a:gd name="T2" fmla="*/ 1 w 3"/>
                  <a:gd name="T3" fmla="*/ 16 h 16"/>
                  <a:gd name="T4" fmla="*/ 2 w 3"/>
                  <a:gd name="T5" fmla="*/ 0 h 16"/>
                  <a:gd name="T6" fmla="*/ 3 w 3"/>
                  <a:gd name="T7" fmla="*/ 5 h 16"/>
                </a:gdLst>
                <a:ahLst/>
                <a:cxnLst>
                  <a:cxn ang="0">
                    <a:pos x="T0" y="T1"/>
                  </a:cxn>
                  <a:cxn ang="0">
                    <a:pos x="T2" y="T3"/>
                  </a:cxn>
                  <a:cxn ang="0">
                    <a:pos x="T4" y="T5"/>
                  </a:cxn>
                  <a:cxn ang="0">
                    <a:pos x="T6" y="T7"/>
                  </a:cxn>
                </a:cxnLst>
                <a:rect l="0" t="0" r="r" b="b"/>
                <a:pathLst>
                  <a:path w="3" h="16">
                    <a:moveTo>
                      <a:pt x="3" y="5"/>
                    </a:moveTo>
                    <a:cubicBezTo>
                      <a:pt x="3" y="13"/>
                      <a:pt x="2" y="14"/>
                      <a:pt x="1" y="16"/>
                    </a:cubicBezTo>
                    <a:cubicBezTo>
                      <a:pt x="1" y="3"/>
                      <a:pt x="0" y="4"/>
                      <a:pt x="2" y="0"/>
                    </a:cubicBezTo>
                    <a:cubicBezTo>
                      <a:pt x="2"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0" name="Freeform 6697">
                <a:extLst>
                  <a:ext uri="{FF2B5EF4-FFF2-40B4-BE49-F238E27FC236}">
                    <a16:creationId xmlns:a16="http://schemas.microsoft.com/office/drawing/2014/main" id="{BC58C509-6E56-4626-B3AC-319AF3D16600}"/>
                  </a:ext>
                </a:extLst>
              </p:cNvPr>
              <p:cNvSpPr>
                <a:spLocks/>
              </p:cNvSpPr>
              <p:nvPr/>
            </p:nvSpPr>
            <p:spPr bwMode="auto">
              <a:xfrm>
                <a:off x="2486" y="2482"/>
                <a:ext cx="14" cy="8"/>
              </a:xfrm>
              <a:custGeom>
                <a:avLst/>
                <a:gdLst>
                  <a:gd name="T0" fmla="*/ 24 w 24"/>
                  <a:gd name="T1" fmla="*/ 0 h 15"/>
                  <a:gd name="T2" fmla="*/ 13 w 24"/>
                  <a:gd name="T3" fmla="*/ 8 h 15"/>
                  <a:gd name="T4" fmla="*/ 0 w 24"/>
                  <a:gd name="T5" fmla="*/ 15 h 15"/>
                  <a:gd name="T6" fmla="*/ 24 w 24"/>
                  <a:gd name="T7" fmla="*/ 0 h 15"/>
                </a:gdLst>
                <a:ahLst/>
                <a:cxnLst>
                  <a:cxn ang="0">
                    <a:pos x="T0" y="T1"/>
                  </a:cxn>
                  <a:cxn ang="0">
                    <a:pos x="T2" y="T3"/>
                  </a:cxn>
                  <a:cxn ang="0">
                    <a:pos x="T4" y="T5"/>
                  </a:cxn>
                  <a:cxn ang="0">
                    <a:pos x="T6" y="T7"/>
                  </a:cxn>
                </a:cxnLst>
                <a:rect l="0" t="0" r="r" b="b"/>
                <a:pathLst>
                  <a:path w="24" h="15">
                    <a:moveTo>
                      <a:pt x="24" y="0"/>
                    </a:moveTo>
                    <a:cubicBezTo>
                      <a:pt x="23" y="1"/>
                      <a:pt x="18" y="4"/>
                      <a:pt x="13" y="8"/>
                    </a:cubicBezTo>
                    <a:cubicBezTo>
                      <a:pt x="7" y="11"/>
                      <a:pt x="2" y="14"/>
                      <a:pt x="0" y="15"/>
                    </a:cubicBezTo>
                    <a:cubicBezTo>
                      <a:pt x="6" y="10"/>
                      <a:pt x="14" y="6"/>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1" name="Freeform 6698">
                <a:extLst>
                  <a:ext uri="{FF2B5EF4-FFF2-40B4-BE49-F238E27FC236}">
                    <a16:creationId xmlns:a16="http://schemas.microsoft.com/office/drawing/2014/main" id="{BD8E6E5B-879B-4865-A806-4BDC0B255A6C}"/>
                  </a:ext>
                </a:extLst>
              </p:cNvPr>
              <p:cNvSpPr>
                <a:spLocks/>
              </p:cNvSpPr>
              <p:nvPr/>
            </p:nvSpPr>
            <p:spPr bwMode="auto">
              <a:xfrm>
                <a:off x="2679" y="2226"/>
                <a:ext cx="4" cy="11"/>
              </a:xfrm>
              <a:custGeom>
                <a:avLst/>
                <a:gdLst>
                  <a:gd name="T0" fmla="*/ 8 w 8"/>
                  <a:gd name="T1" fmla="*/ 3 h 20"/>
                  <a:gd name="T2" fmla="*/ 5 w 8"/>
                  <a:gd name="T3" fmla="*/ 15 h 20"/>
                  <a:gd name="T4" fmla="*/ 0 w 8"/>
                  <a:gd name="T5" fmla="*/ 19 h 20"/>
                  <a:gd name="T6" fmla="*/ 4 w 8"/>
                  <a:gd name="T7" fmla="*/ 7 h 20"/>
                  <a:gd name="T8" fmla="*/ 7 w 8"/>
                  <a:gd name="T9" fmla="*/ 0 h 20"/>
                  <a:gd name="T10" fmla="*/ 8 w 8"/>
                  <a:gd name="T11" fmla="*/ 3 h 20"/>
                </a:gdLst>
                <a:ahLst/>
                <a:cxnLst>
                  <a:cxn ang="0">
                    <a:pos x="T0" y="T1"/>
                  </a:cxn>
                  <a:cxn ang="0">
                    <a:pos x="T2" y="T3"/>
                  </a:cxn>
                  <a:cxn ang="0">
                    <a:pos x="T4" y="T5"/>
                  </a:cxn>
                  <a:cxn ang="0">
                    <a:pos x="T6" y="T7"/>
                  </a:cxn>
                  <a:cxn ang="0">
                    <a:pos x="T8" y="T9"/>
                  </a:cxn>
                  <a:cxn ang="0">
                    <a:pos x="T10" y="T11"/>
                  </a:cxn>
                </a:cxnLst>
                <a:rect l="0" t="0" r="r" b="b"/>
                <a:pathLst>
                  <a:path w="8" h="20">
                    <a:moveTo>
                      <a:pt x="8" y="3"/>
                    </a:moveTo>
                    <a:cubicBezTo>
                      <a:pt x="7" y="7"/>
                      <a:pt x="6" y="11"/>
                      <a:pt x="5" y="15"/>
                    </a:cubicBezTo>
                    <a:cubicBezTo>
                      <a:pt x="3" y="13"/>
                      <a:pt x="1" y="20"/>
                      <a:pt x="0" y="19"/>
                    </a:cubicBezTo>
                    <a:cubicBezTo>
                      <a:pt x="3" y="12"/>
                      <a:pt x="1" y="13"/>
                      <a:pt x="4" y="7"/>
                    </a:cubicBezTo>
                    <a:cubicBezTo>
                      <a:pt x="3" y="17"/>
                      <a:pt x="4" y="9"/>
                      <a:pt x="7" y="0"/>
                    </a:cubicBezTo>
                    <a:cubicBezTo>
                      <a:pt x="7" y="2"/>
                      <a:pt x="7"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2" name="Freeform 6699">
                <a:extLst>
                  <a:ext uri="{FF2B5EF4-FFF2-40B4-BE49-F238E27FC236}">
                    <a16:creationId xmlns:a16="http://schemas.microsoft.com/office/drawing/2014/main" id="{D246B91F-5080-4D60-8564-6DB4FBE4402A}"/>
                  </a:ext>
                </a:extLst>
              </p:cNvPr>
              <p:cNvSpPr>
                <a:spLocks/>
              </p:cNvSpPr>
              <p:nvPr/>
            </p:nvSpPr>
            <p:spPr bwMode="auto">
              <a:xfrm>
                <a:off x="2672" y="2251"/>
                <a:ext cx="4" cy="9"/>
              </a:xfrm>
              <a:custGeom>
                <a:avLst/>
                <a:gdLst>
                  <a:gd name="T0" fmla="*/ 2 w 7"/>
                  <a:gd name="T1" fmla="*/ 16 h 16"/>
                  <a:gd name="T2" fmla="*/ 7 w 7"/>
                  <a:gd name="T3" fmla="*/ 1 h 16"/>
                  <a:gd name="T4" fmla="*/ 2 w 7"/>
                  <a:gd name="T5" fmla="*/ 16 h 16"/>
                </a:gdLst>
                <a:ahLst/>
                <a:cxnLst>
                  <a:cxn ang="0">
                    <a:pos x="T0" y="T1"/>
                  </a:cxn>
                  <a:cxn ang="0">
                    <a:pos x="T2" y="T3"/>
                  </a:cxn>
                  <a:cxn ang="0">
                    <a:pos x="T4" y="T5"/>
                  </a:cxn>
                </a:cxnLst>
                <a:rect l="0" t="0" r="r" b="b"/>
                <a:pathLst>
                  <a:path w="7" h="16">
                    <a:moveTo>
                      <a:pt x="2" y="16"/>
                    </a:moveTo>
                    <a:cubicBezTo>
                      <a:pt x="0" y="15"/>
                      <a:pt x="6" y="0"/>
                      <a:pt x="7" y="1"/>
                    </a:cubicBezTo>
                    <a:cubicBezTo>
                      <a:pt x="6" y="7"/>
                      <a:pt x="4" y="10"/>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3" name="Freeform 6700">
                <a:extLst>
                  <a:ext uri="{FF2B5EF4-FFF2-40B4-BE49-F238E27FC236}">
                    <a16:creationId xmlns:a16="http://schemas.microsoft.com/office/drawing/2014/main" id="{32379815-878B-46B4-992D-53B2D74908DC}"/>
                  </a:ext>
                </a:extLst>
              </p:cNvPr>
              <p:cNvSpPr>
                <a:spLocks/>
              </p:cNvSpPr>
              <p:nvPr/>
            </p:nvSpPr>
            <p:spPr bwMode="auto">
              <a:xfrm>
                <a:off x="2655" y="2288"/>
                <a:ext cx="7" cy="16"/>
              </a:xfrm>
              <a:custGeom>
                <a:avLst/>
                <a:gdLst>
                  <a:gd name="T0" fmla="*/ 13 w 13"/>
                  <a:gd name="T1" fmla="*/ 3 h 29"/>
                  <a:gd name="T2" fmla="*/ 4 w 13"/>
                  <a:gd name="T3" fmla="*/ 23 h 29"/>
                  <a:gd name="T4" fmla="*/ 0 w 13"/>
                  <a:gd name="T5" fmla="*/ 29 h 29"/>
                  <a:gd name="T6" fmla="*/ 12 w 13"/>
                  <a:gd name="T7" fmla="*/ 0 h 29"/>
                  <a:gd name="T8" fmla="*/ 13 w 13"/>
                  <a:gd name="T9" fmla="*/ 3 h 29"/>
                </a:gdLst>
                <a:ahLst/>
                <a:cxnLst>
                  <a:cxn ang="0">
                    <a:pos x="T0" y="T1"/>
                  </a:cxn>
                  <a:cxn ang="0">
                    <a:pos x="T2" y="T3"/>
                  </a:cxn>
                  <a:cxn ang="0">
                    <a:pos x="T4" y="T5"/>
                  </a:cxn>
                  <a:cxn ang="0">
                    <a:pos x="T6" y="T7"/>
                  </a:cxn>
                  <a:cxn ang="0">
                    <a:pos x="T8" y="T9"/>
                  </a:cxn>
                </a:cxnLst>
                <a:rect l="0" t="0" r="r" b="b"/>
                <a:pathLst>
                  <a:path w="13" h="29">
                    <a:moveTo>
                      <a:pt x="13" y="3"/>
                    </a:moveTo>
                    <a:cubicBezTo>
                      <a:pt x="8" y="15"/>
                      <a:pt x="7" y="14"/>
                      <a:pt x="4" y="23"/>
                    </a:cubicBezTo>
                    <a:cubicBezTo>
                      <a:pt x="3" y="23"/>
                      <a:pt x="1" y="25"/>
                      <a:pt x="0" y="29"/>
                    </a:cubicBezTo>
                    <a:cubicBezTo>
                      <a:pt x="2" y="21"/>
                      <a:pt x="7" y="12"/>
                      <a:pt x="12" y="0"/>
                    </a:cubicBezTo>
                    <a:cubicBezTo>
                      <a:pt x="12" y="2"/>
                      <a:pt x="12" y="3"/>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4" name="Freeform 6701">
                <a:extLst>
                  <a:ext uri="{FF2B5EF4-FFF2-40B4-BE49-F238E27FC236}">
                    <a16:creationId xmlns:a16="http://schemas.microsoft.com/office/drawing/2014/main" id="{446D89F1-C217-4C0A-8870-81616909BCEA}"/>
                  </a:ext>
                </a:extLst>
              </p:cNvPr>
              <p:cNvSpPr>
                <a:spLocks/>
              </p:cNvSpPr>
              <p:nvPr/>
            </p:nvSpPr>
            <p:spPr bwMode="auto">
              <a:xfrm>
                <a:off x="2617" y="2361"/>
                <a:ext cx="5" cy="7"/>
              </a:xfrm>
              <a:custGeom>
                <a:avLst/>
                <a:gdLst>
                  <a:gd name="T0" fmla="*/ 9 w 9"/>
                  <a:gd name="T1" fmla="*/ 4 h 13"/>
                  <a:gd name="T2" fmla="*/ 3 w 9"/>
                  <a:gd name="T3" fmla="*/ 12 h 13"/>
                  <a:gd name="T4" fmla="*/ 4 w 9"/>
                  <a:gd name="T5" fmla="*/ 6 h 13"/>
                  <a:gd name="T6" fmla="*/ 9 w 9"/>
                  <a:gd name="T7" fmla="*/ 4 h 13"/>
                </a:gdLst>
                <a:ahLst/>
                <a:cxnLst>
                  <a:cxn ang="0">
                    <a:pos x="T0" y="T1"/>
                  </a:cxn>
                  <a:cxn ang="0">
                    <a:pos x="T2" y="T3"/>
                  </a:cxn>
                  <a:cxn ang="0">
                    <a:pos x="T4" y="T5"/>
                  </a:cxn>
                  <a:cxn ang="0">
                    <a:pos x="T6" y="T7"/>
                  </a:cxn>
                </a:cxnLst>
                <a:rect l="0" t="0" r="r" b="b"/>
                <a:pathLst>
                  <a:path w="9" h="13">
                    <a:moveTo>
                      <a:pt x="9" y="4"/>
                    </a:moveTo>
                    <a:cubicBezTo>
                      <a:pt x="7" y="6"/>
                      <a:pt x="5" y="8"/>
                      <a:pt x="3" y="12"/>
                    </a:cubicBezTo>
                    <a:cubicBezTo>
                      <a:pt x="0" y="13"/>
                      <a:pt x="5" y="7"/>
                      <a:pt x="4" y="6"/>
                    </a:cubicBezTo>
                    <a:cubicBezTo>
                      <a:pt x="9" y="0"/>
                      <a:pt x="8"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5" name="Freeform 6702">
                <a:extLst>
                  <a:ext uri="{FF2B5EF4-FFF2-40B4-BE49-F238E27FC236}">
                    <a16:creationId xmlns:a16="http://schemas.microsoft.com/office/drawing/2014/main" id="{C9907398-2552-4C0E-90A5-2F52EEC57328}"/>
                  </a:ext>
                </a:extLst>
              </p:cNvPr>
              <p:cNvSpPr>
                <a:spLocks/>
              </p:cNvSpPr>
              <p:nvPr/>
            </p:nvSpPr>
            <p:spPr bwMode="auto">
              <a:xfrm>
                <a:off x="2227" y="1721"/>
                <a:ext cx="12" cy="4"/>
              </a:xfrm>
              <a:custGeom>
                <a:avLst/>
                <a:gdLst>
                  <a:gd name="T0" fmla="*/ 22 w 22"/>
                  <a:gd name="T1" fmla="*/ 0 h 6"/>
                  <a:gd name="T2" fmla="*/ 16 w 22"/>
                  <a:gd name="T3" fmla="*/ 4 h 6"/>
                  <a:gd name="T4" fmla="*/ 1 w 22"/>
                  <a:gd name="T5" fmla="*/ 6 h 6"/>
                  <a:gd name="T6" fmla="*/ 0 w 22"/>
                  <a:gd name="T7" fmla="*/ 4 h 6"/>
                  <a:gd name="T8" fmla="*/ 22 w 22"/>
                  <a:gd name="T9" fmla="*/ 0 h 6"/>
                </a:gdLst>
                <a:ahLst/>
                <a:cxnLst>
                  <a:cxn ang="0">
                    <a:pos x="T0" y="T1"/>
                  </a:cxn>
                  <a:cxn ang="0">
                    <a:pos x="T2" y="T3"/>
                  </a:cxn>
                  <a:cxn ang="0">
                    <a:pos x="T4" y="T5"/>
                  </a:cxn>
                  <a:cxn ang="0">
                    <a:pos x="T6" y="T7"/>
                  </a:cxn>
                  <a:cxn ang="0">
                    <a:pos x="T8" y="T9"/>
                  </a:cxn>
                </a:cxnLst>
                <a:rect l="0" t="0" r="r" b="b"/>
                <a:pathLst>
                  <a:path w="22" h="6">
                    <a:moveTo>
                      <a:pt x="22" y="0"/>
                    </a:moveTo>
                    <a:cubicBezTo>
                      <a:pt x="20" y="1"/>
                      <a:pt x="14" y="2"/>
                      <a:pt x="16" y="4"/>
                    </a:cubicBezTo>
                    <a:cubicBezTo>
                      <a:pt x="11" y="5"/>
                      <a:pt x="6" y="5"/>
                      <a:pt x="1" y="6"/>
                    </a:cubicBezTo>
                    <a:cubicBezTo>
                      <a:pt x="0" y="4"/>
                      <a:pt x="0" y="4"/>
                      <a:pt x="0" y="4"/>
                    </a:cubicBezTo>
                    <a:cubicBezTo>
                      <a:pt x="12" y="1"/>
                      <a:pt x="10" y="1"/>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6" name="Freeform 6703">
                <a:extLst>
                  <a:ext uri="{FF2B5EF4-FFF2-40B4-BE49-F238E27FC236}">
                    <a16:creationId xmlns:a16="http://schemas.microsoft.com/office/drawing/2014/main" id="{E8D5BD40-B0F9-4885-830D-C9FAA2F1FB14}"/>
                  </a:ext>
                </a:extLst>
              </p:cNvPr>
              <p:cNvSpPr>
                <a:spLocks/>
              </p:cNvSpPr>
              <p:nvPr/>
            </p:nvSpPr>
            <p:spPr bwMode="auto">
              <a:xfrm>
                <a:off x="2383" y="1727"/>
                <a:ext cx="22" cy="7"/>
              </a:xfrm>
              <a:custGeom>
                <a:avLst/>
                <a:gdLst>
                  <a:gd name="T0" fmla="*/ 0 w 39"/>
                  <a:gd name="T1" fmla="*/ 1 h 12"/>
                  <a:gd name="T2" fmla="*/ 31 w 39"/>
                  <a:gd name="T3" fmla="*/ 8 h 12"/>
                  <a:gd name="T4" fmla="*/ 37 w 39"/>
                  <a:gd name="T5" fmla="*/ 12 h 12"/>
                  <a:gd name="T6" fmla="*/ 20 w 39"/>
                  <a:gd name="T7" fmla="*/ 6 h 12"/>
                  <a:gd name="T8" fmla="*/ 17 w 39"/>
                  <a:gd name="T9" fmla="*/ 6 h 12"/>
                  <a:gd name="T10" fmla="*/ 0 w 39"/>
                  <a:gd name="T11" fmla="*/ 1 h 12"/>
                </a:gdLst>
                <a:ahLst/>
                <a:cxnLst>
                  <a:cxn ang="0">
                    <a:pos x="T0" y="T1"/>
                  </a:cxn>
                  <a:cxn ang="0">
                    <a:pos x="T2" y="T3"/>
                  </a:cxn>
                  <a:cxn ang="0">
                    <a:pos x="T4" y="T5"/>
                  </a:cxn>
                  <a:cxn ang="0">
                    <a:pos x="T6" y="T7"/>
                  </a:cxn>
                  <a:cxn ang="0">
                    <a:pos x="T8" y="T9"/>
                  </a:cxn>
                  <a:cxn ang="0">
                    <a:pos x="T10" y="T11"/>
                  </a:cxn>
                </a:cxnLst>
                <a:rect l="0" t="0" r="r" b="b"/>
                <a:pathLst>
                  <a:path w="39" h="12">
                    <a:moveTo>
                      <a:pt x="0" y="1"/>
                    </a:moveTo>
                    <a:cubicBezTo>
                      <a:pt x="4" y="0"/>
                      <a:pt x="20" y="6"/>
                      <a:pt x="31" y="8"/>
                    </a:cubicBezTo>
                    <a:cubicBezTo>
                      <a:pt x="32" y="9"/>
                      <a:pt x="39" y="11"/>
                      <a:pt x="37" y="12"/>
                    </a:cubicBezTo>
                    <a:cubicBezTo>
                      <a:pt x="28" y="7"/>
                      <a:pt x="23" y="8"/>
                      <a:pt x="20" y="6"/>
                    </a:cubicBezTo>
                    <a:cubicBezTo>
                      <a:pt x="16" y="5"/>
                      <a:pt x="17" y="6"/>
                      <a:pt x="17" y="6"/>
                    </a:cubicBezTo>
                    <a:cubicBezTo>
                      <a:pt x="11" y="4"/>
                      <a:pt x="4"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7" name="Freeform 6704">
                <a:extLst>
                  <a:ext uri="{FF2B5EF4-FFF2-40B4-BE49-F238E27FC236}">
                    <a16:creationId xmlns:a16="http://schemas.microsoft.com/office/drawing/2014/main" id="{C5F24F17-99A8-4053-BFAB-88CD1D85AD93}"/>
                  </a:ext>
                </a:extLst>
              </p:cNvPr>
              <p:cNvSpPr>
                <a:spLocks/>
              </p:cNvSpPr>
              <p:nvPr/>
            </p:nvSpPr>
            <p:spPr bwMode="auto">
              <a:xfrm>
                <a:off x="2406" y="1734"/>
                <a:ext cx="9" cy="3"/>
              </a:xfrm>
              <a:custGeom>
                <a:avLst/>
                <a:gdLst>
                  <a:gd name="T0" fmla="*/ 12 w 15"/>
                  <a:gd name="T1" fmla="*/ 2 h 5"/>
                  <a:gd name="T2" fmla="*/ 15 w 15"/>
                  <a:gd name="T3" fmla="*/ 5 h 5"/>
                  <a:gd name="T4" fmla="*/ 1 w 15"/>
                  <a:gd name="T5" fmla="*/ 1 h 5"/>
                  <a:gd name="T6" fmla="*/ 12 w 15"/>
                  <a:gd name="T7" fmla="*/ 2 h 5"/>
                </a:gdLst>
                <a:ahLst/>
                <a:cxnLst>
                  <a:cxn ang="0">
                    <a:pos x="T0" y="T1"/>
                  </a:cxn>
                  <a:cxn ang="0">
                    <a:pos x="T2" y="T3"/>
                  </a:cxn>
                  <a:cxn ang="0">
                    <a:pos x="T4" y="T5"/>
                  </a:cxn>
                  <a:cxn ang="0">
                    <a:pos x="T6" y="T7"/>
                  </a:cxn>
                </a:cxnLst>
                <a:rect l="0" t="0" r="r" b="b"/>
                <a:pathLst>
                  <a:path w="15" h="5">
                    <a:moveTo>
                      <a:pt x="12" y="2"/>
                    </a:moveTo>
                    <a:cubicBezTo>
                      <a:pt x="12" y="3"/>
                      <a:pt x="12" y="4"/>
                      <a:pt x="15" y="5"/>
                    </a:cubicBezTo>
                    <a:cubicBezTo>
                      <a:pt x="13" y="5"/>
                      <a:pt x="6" y="3"/>
                      <a:pt x="1" y="1"/>
                    </a:cubicBezTo>
                    <a:cubicBezTo>
                      <a:pt x="0" y="0"/>
                      <a:pt x="4"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8" name="Freeform 6705">
                <a:extLst>
                  <a:ext uri="{FF2B5EF4-FFF2-40B4-BE49-F238E27FC236}">
                    <a16:creationId xmlns:a16="http://schemas.microsoft.com/office/drawing/2014/main" id="{795B9545-69C7-4EA6-828D-E3769EB3239B}"/>
                  </a:ext>
                </a:extLst>
              </p:cNvPr>
              <p:cNvSpPr>
                <a:spLocks/>
              </p:cNvSpPr>
              <p:nvPr/>
            </p:nvSpPr>
            <p:spPr bwMode="auto">
              <a:xfrm>
                <a:off x="2421" y="1738"/>
                <a:ext cx="7" cy="3"/>
              </a:xfrm>
              <a:custGeom>
                <a:avLst/>
                <a:gdLst>
                  <a:gd name="T0" fmla="*/ 0 w 11"/>
                  <a:gd name="T1" fmla="*/ 0 h 6"/>
                  <a:gd name="T2" fmla="*/ 11 w 11"/>
                  <a:gd name="T3" fmla="*/ 6 h 6"/>
                  <a:gd name="T4" fmla="*/ 0 w 11"/>
                  <a:gd name="T5" fmla="*/ 0 h 6"/>
                </a:gdLst>
                <a:ahLst/>
                <a:cxnLst>
                  <a:cxn ang="0">
                    <a:pos x="T0" y="T1"/>
                  </a:cxn>
                  <a:cxn ang="0">
                    <a:pos x="T2" y="T3"/>
                  </a:cxn>
                  <a:cxn ang="0">
                    <a:pos x="T4" y="T5"/>
                  </a:cxn>
                </a:cxnLst>
                <a:rect l="0" t="0" r="r" b="b"/>
                <a:pathLst>
                  <a:path w="11" h="6">
                    <a:moveTo>
                      <a:pt x="0" y="0"/>
                    </a:moveTo>
                    <a:cubicBezTo>
                      <a:pt x="9" y="3"/>
                      <a:pt x="5" y="3"/>
                      <a:pt x="11" y="6"/>
                    </a:cubicBezTo>
                    <a:cubicBezTo>
                      <a:pt x="7" y="6"/>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9" name="Freeform 6706">
                <a:extLst>
                  <a:ext uri="{FF2B5EF4-FFF2-40B4-BE49-F238E27FC236}">
                    <a16:creationId xmlns:a16="http://schemas.microsoft.com/office/drawing/2014/main" id="{8AA55DAB-09B3-428D-9636-F92C2CB79D44}"/>
                  </a:ext>
                </a:extLst>
              </p:cNvPr>
              <p:cNvSpPr>
                <a:spLocks/>
              </p:cNvSpPr>
              <p:nvPr/>
            </p:nvSpPr>
            <p:spPr bwMode="auto">
              <a:xfrm>
                <a:off x="2442" y="1746"/>
                <a:ext cx="34" cy="16"/>
              </a:xfrm>
              <a:custGeom>
                <a:avLst/>
                <a:gdLst>
                  <a:gd name="T0" fmla="*/ 61 w 61"/>
                  <a:gd name="T1" fmla="*/ 27 h 27"/>
                  <a:gd name="T2" fmla="*/ 31 w 61"/>
                  <a:gd name="T3" fmla="*/ 14 h 27"/>
                  <a:gd name="T4" fmla="*/ 0 w 61"/>
                  <a:gd name="T5" fmla="*/ 0 h 27"/>
                  <a:gd name="T6" fmla="*/ 25 w 61"/>
                  <a:gd name="T7" fmla="*/ 9 h 27"/>
                  <a:gd name="T8" fmla="*/ 61 w 61"/>
                  <a:gd name="T9" fmla="*/ 27 h 27"/>
                </a:gdLst>
                <a:ahLst/>
                <a:cxnLst>
                  <a:cxn ang="0">
                    <a:pos x="T0" y="T1"/>
                  </a:cxn>
                  <a:cxn ang="0">
                    <a:pos x="T2" y="T3"/>
                  </a:cxn>
                  <a:cxn ang="0">
                    <a:pos x="T4" y="T5"/>
                  </a:cxn>
                  <a:cxn ang="0">
                    <a:pos x="T6" y="T7"/>
                  </a:cxn>
                  <a:cxn ang="0">
                    <a:pos x="T8" y="T9"/>
                  </a:cxn>
                </a:cxnLst>
                <a:rect l="0" t="0" r="r" b="b"/>
                <a:pathLst>
                  <a:path w="61" h="27">
                    <a:moveTo>
                      <a:pt x="61" y="27"/>
                    </a:moveTo>
                    <a:cubicBezTo>
                      <a:pt x="56" y="26"/>
                      <a:pt x="44" y="19"/>
                      <a:pt x="31" y="14"/>
                    </a:cubicBezTo>
                    <a:cubicBezTo>
                      <a:pt x="18" y="8"/>
                      <a:pt x="5" y="2"/>
                      <a:pt x="0" y="0"/>
                    </a:cubicBezTo>
                    <a:cubicBezTo>
                      <a:pt x="5" y="1"/>
                      <a:pt x="14" y="5"/>
                      <a:pt x="25" y="9"/>
                    </a:cubicBezTo>
                    <a:cubicBezTo>
                      <a:pt x="36" y="14"/>
                      <a:pt x="49" y="20"/>
                      <a:pt x="6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0" name="Freeform 6707">
                <a:extLst>
                  <a:ext uri="{FF2B5EF4-FFF2-40B4-BE49-F238E27FC236}">
                    <a16:creationId xmlns:a16="http://schemas.microsoft.com/office/drawing/2014/main" id="{A6F28689-DEFB-4965-8990-BCBA49A9EB30}"/>
                  </a:ext>
                </a:extLst>
              </p:cNvPr>
              <p:cNvSpPr>
                <a:spLocks/>
              </p:cNvSpPr>
              <p:nvPr/>
            </p:nvSpPr>
            <p:spPr bwMode="auto">
              <a:xfrm>
                <a:off x="2620" y="1887"/>
                <a:ext cx="13" cy="23"/>
              </a:xfrm>
              <a:custGeom>
                <a:avLst/>
                <a:gdLst>
                  <a:gd name="T0" fmla="*/ 10 w 23"/>
                  <a:gd name="T1" fmla="*/ 15 h 40"/>
                  <a:gd name="T2" fmla="*/ 9 w 23"/>
                  <a:gd name="T3" fmla="*/ 17 h 40"/>
                  <a:gd name="T4" fmla="*/ 23 w 23"/>
                  <a:gd name="T5" fmla="*/ 40 h 40"/>
                  <a:gd name="T6" fmla="*/ 5 w 23"/>
                  <a:gd name="T7" fmla="*/ 13 h 40"/>
                  <a:gd name="T8" fmla="*/ 0 w 23"/>
                  <a:gd name="T9" fmla="*/ 0 h 40"/>
                  <a:gd name="T10" fmla="*/ 10 w 23"/>
                  <a:gd name="T11" fmla="*/ 15 h 40"/>
                </a:gdLst>
                <a:ahLst/>
                <a:cxnLst>
                  <a:cxn ang="0">
                    <a:pos x="T0" y="T1"/>
                  </a:cxn>
                  <a:cxn ang="0">
                    <a:pos x="T2" y="T3"/>
                  </a:cxn>
                  <a:cxn ang="0">
                    <a:pos x="T4" y="T5"/>
                  </a:cxn>
                  <a:cxn ang="0">
                    <a:pos x="T6" y="T7"/>
                  </a:cxn>
                  <a:cxn ang="0">
                    <a:pos x="T8" y="T9"/>
                  </a:cxn>
                  <a:cxn ang="0">
                    <a:pos x="T10" y="T11"/>
                  </a:cxn>
                </a:cxnLst>
                <a:rect l="0" t="0" r="r" b="b"/>
                <a:pathLst>
                  <a:path w="23" h="40">
                    <a:moveTo>
                      <a:pt x="10" y="15"/>
                    </a:moveTo>
                    <a:cubicBezTo>
                      <a:pt x="7" y="11"/>
                      <a:pt x="9" y="16"/>
                      <a:pt x="9" y="17"/>
                    </a:cubicBezTo>
                    <a:cubicBezTo>
                      <a:pt x="14" y="25"/>
                      <a:pt x="21" y="35"/>
                      <a:pt x="23" y="40"/>
                    </a:cubicBezTo>
                    <a:cubicBezTo>
                      <a:pt x="20" y="36"/>
                      <a:pt x="14" y="26"/>
                      <a:pt x="5" y="13"/>
                    </a:cubicBezTo>
                    <a:cubicBezTo>
                      <a:pt x="7" y="13"/>
                      <a:pt x="2" y="4"/>
                      <a:pt x="0" y="0"/>
                    </a:cubicBezTo>
                    <a:cubicBezTo>
                      <a:pt x="6" y="7"/>
                      <a:pt x="4" y="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1" name="Freeform 6708">
                <a:extLst>
                  <a:ext uri="{FF2B5EF4-FFF2-40B4-BE49-F238E27FC236}">
                    <a16:creationId xmlns:a16="http://schemas.microsoft.com/office/drawing/2014/main" id="{48A4DB2B-F5E6-4BAC-BBFE-7F6F8944B1AA}"/>
                  </a:ext>
                </a:extLst>
              </p:cNvPr>
              <p:cNvSpPr>
                <a:spLocks/>
              </p:cNvSpPr>
              <p:nvPr/>
            </p:nvSpPr>
            <p:spPr bwMode="auto">
              <a:xfrm>
                <a:off x="2518" y="1787"/>
                <a:ext cx="9" cy="7"/>
              </a:xfrm>
              <a:custGeom>
                <a:avLst/>
                <a:gdLst>
                  <a:gd name="T0" fmla="*/ 3 w 16"/>
                  <a:gd name="T1" fmla="*/ 0 h 11"/>
                  <a:gd name="T2" fmla="*/ 10 w 16"/>
                  <a:gd name="T3" fmla="*/ 5 h 11"/>
                  <a:gd name="T4" fmla="*/ 6 w 16"/>
                  <a:gd name="T5" fmla="*/ 2 h 11"/>
                  <a:gd name="T6" fmla="*/ 0 w 16"/>
                  <a:gd name="T7" fmla="*/ 1 h 11"/>
                  <a:gd name="T8" fmla="*/ 3 w 16"/>
                  <a:gd name="T9" fmla="*/ 0 h 11"/>
                </a:gdLst>
                <a:ahLst/>
                <a:cxnLst>
                  <a:cxn ang="0">
                    <a:pos x="T0" y="T1"/>
                  </a:cxn>
                  <a:cxn ang="0">
                    <a:pos x="T2" y="T3"/>
                  </a:cxn>
                  <a:cxn ang="0">
                    <a:pos x="T4" y="T5"/>
                  </a:cxn>
                  <a:cxn ang="0">
                    <a:pos x="T6" y="T7"/>
                  </a:cxn>
                  <a:cxn ang="0">
                    <a:pos x="T8" y="T9"/>
                  </a:cxn>
                </a:cxnLst>
                <a:rect l="0" t="0" r="r" b="b"/>
                <a:pathLst>
                  <a:path w="16" h="11">
                    <a:moveTo>
                      <a:pt x="3" y="0"/>
                    </a:moveTo>
                    <a:cubicBezTo>
                      <a:pt x="10" y="5"/>
                      <a:pt x="10" y="5"/>
                      <a:pt x="10" y="5"/>
                    </a:cubicBezTo>
                    <a:cubicBezTo>
                      <a:pt x="10" y="6"/>
                      <a:pt x="7" y="3"/>
                      <a:pt x="6" y="2"/>
                    </a:cubicBezTo>
                    <a:cubicBezTo>
                      <a:pt x="16" y="11"/>
                      <a:pt x="10" y="6"/>
                      <a:pt x="0" y="1"/>
                    </a:cubicBezTo>
                    <a:cubicBezTo>
                      <a:pt x="2"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2" name="Freeform 6709">
                <a:extLst>
                  <a:ext uri="{FF2B5EF4-FFF2-40B4-BE49-F238E27FC236}">
                    <a16:creationId xmlns:a16="http://schemas.microsoft.com/office/drawing/2014/main" id="{C6FD359D-D703-4430-900D-9A9D2069DCA7}"/>
                  </a:ext>
                </a:extLst>
              </p:cNvPr>
              <p:cNvSpPr>
                <a:spLocks/>
              </p:cNvSpPr>
              <p:nvPr/>
            </p:nvSpPr>
            <p:spPr bwMode="auto">
              <a:xfrm>
                <a:off x="2569" y="1828"/>
                <a:ext cx="9" cy="9"/>
              </a:xfrm>
              <a:custGeom>
                <a:avLst/>
                <a:gdLst>
                  <a:gd name="T0" fmla="*/ 9 w 15"/>
                  <a:gd name="T1" fmla="*/ 9 h 16"/>
                  <a:gd name="T2" fmla="*/ 0 w 15"/>
                  <a:gd name="T3" fmla="*/ 3 h 16"/>
                  <a:gd name="T4" fmla="*/ 9 w 15"/>
                  <a:gd name="T5" fmla="*/ 8 h 16"/>
                  <a:gd name="T6" fmla="*/ 9 w 15"/>
                  <a:gd name="T7" fmla="*/ 9 h 16"/>
                </a:gdLst>
                <a:ahLst/>
                <a:cxnLst>
                  <a:cxn ang="0">
                    <a:pos x="T0" y="T1"/>
                  </a:cxn>
                  <a:cxn ang="0">
                    <a:pos x="T2" y="T3"/>
                  </a:cxn>
                  <a:cxn ang="0">
                    <a:pos x="T4" y="T5"/>
                  </a:cxn>
                  <a:cxn ang="0">
                    <a:pos x="T6" y="T7"/>
                  </a:cxn>
                </a:cxnLst>
                <a:rect l="0" t="0" r="r" b="b"/>
                <a:pathLst>
                  <a:path w="15" h="16">
                    <a:moveTo>
                      <a:pt x="9" y="9"/>
                    </a:moveTo>
                    <a:cubicBezTo>
                      <a:pt x="15" y="16"/>
                      <a:pt x="6" y="9"/>
                      <a:pt x="0" y="3"/>
                    </a:cubicBezTo>
                    <a:cubicBezTo>
                      <a:pt x="0" y="0"/>
                      <a:pt x="3" y="3"/>
                      <a:pt x="9" y="8"/>
                    </a:cubicBezTo>
                    <a:cubicBezTo>
                      <a:pt x="9" y="9"/>
                      <a:pt x="5" y="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3" name="Freeform 6710">
                <a:extLst>
                  <a:ext uri="{FF2B5EF4-FFF2-40B4-BE49-F238E27FC236}">
                    <a16:creationId xmlns:a16="http://schemas.microsoft.com/office/drawing/2014/main" id="{153B6B29-F838-446B-BCB2-31ED9A79E79C}"/>
                  </a:ext>
                </a:extLst>
              </p:cNvPr>
              <p:cNvSpPr>
                <a:spLocks/>
              </p:cNvSpPr>
              <p:nvPr/>
            </p:nvSpPr>
            <p:spPr bwMode="auto">
              <a:xfrm>
                <a:off x="2501" y="2467"/>
                <a:ext cx="19" cy="12"/>
              </a:xfrm>
              <a:custGeom>
                <a:avLst/>
                <a:gdLst>
                  <a:gd name="T0" fmla="*/ 32 w 32"/>
                  <a:gd name="T1" fmla="*/ 0 h 22"/>
                  <a:gd name="T2" fmla="*/ 0 w 32"/>
                  <a:gd name="T3" fmla="*/ 22 h 22"/>
                  <a:gd name="T4" fmla="*/ 15 w 32"/>
                  <a:gd name="T5" fmla="*/ 11 h 22"/>
                  <a:gd name="T6" fmla="*/ 32 w 32"/>
                  <a:gd name="T7" fmla="*/ 0 h 22"/>
                </a:gdLst>
                <a:ahLst/>
                <a:cxnLst>
                  <a:cxn ang="0">
                    <a:pos x="T0" y="T1"/>
                  </a:cxn>
                  <a:cxn ang="0">
                    <a:pos x="T2" y="T3"/>
                  </a:cxn>
                  <a:cxn ang="0">
                    <a:pos x="T4" y="T5"/>
                  </a:cxn>
                  <a:cxn ang="0">
                    <a:pos x="T6" y="T7"/>
                  </a:cxn>
                </a:cxnLst>
                <a:rect l="0" t="0" r="r" b="b"/>
                <a:pathLst>
                  <a:path w="32" h="22">
                    <a:moveTo>
                      <a:pt x="32" y="0"/>
                    </a:moveTo>
                    <a:cubicBezTo>
                      <a:pt x="24" y="7"/>
                      <a:pt x="9" y="17"/>
                      <a:pt x="0" y="22"/>
                    </a:cubicBezTo>
                    <a:cubicBezTo>
                      <a:pt x="2" y="20"/>
                      <a:pt x="9" y="16"/>
                      <a:pt x="15" y="11"/>
                    </a:cubicBezTo>
                    <a:cubicBezTo>
                      <a:pt x="22" y="7"/>
                      <a:pt x="29" y="2"/>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4" name="Freeform 6711">
                <a:extLst>
                  <a:ext uri="{FF2B5EF4-FFF2-40B4-BE49-F238E27FC236}">
                    <a16:creationId xmlns:a16="http://schemas.microsoft.com/office/drawing/2014/main" id="{758DEBBD-6503-4DB6-8FEE-54AD929ACFC1}"/>
                  </a:ext>
                </a:extLst>
              </p:cNvPr>
              <p:cNvSpPr>
                <a:spLocks/>
              </p:cNvSpPr>
              <p:nvPr/>
            </p:nvSpPr>
            <p:spPr bwMode="auto">
              <a:xfrm>
                <a:off x="2463" y="2497"/>
                <a:ext cx="9" cy="4"/>
              </a:xfrm>
              <a:custGeom>
                <a:avLst/>
                <a:gdLst>
                  <a:gd name="T0" fmla="*/ 16 w 16"/>
                  <a:gd name="T1" fmla="*/ 0 h 8"/>
                  <a:gd name="T2" fmla="*/ 0 w 16"/>
                  <a:gd name="T3" fmla="*/ 7 h 8"/>
                  <a:gd name="T4" fmla="*/ 16 w 16"/>
                  <a:gd name="T5" fmla="*/ 0 h 8"/>
                </a:gdLst>
                <a:ahLst/>
                <a:cxnLst>
                  <a:cxn ang="0">
                    <a:pos x="T0" y="T1"/>
                  </a:cxn>
                  <a:cxn ang="0">
                    <a:pos x="T2" y="T3"/>
                  </a:cxn>
                  <a:cxn ang="0">
                    <a:pos x="T4" y="T5"/>
                  </a:cxn>
                </a:cxnLst>
                <a:rect l="0" t="0" r="r" b="b"/>
                <a:pathLst>
                  <a:path w="16" h="8">
                    <a:moveTo>
                      <a:pt x="16" y="0"/>
                    </a:moveTo>
                    <a:cubicBezTo>
                      <a:pt x="8" y="4"/>
                      <a:pt x="1" y="8"/>
                      <a:pt x="0" y="7"/>
                    </a:cubicBezTo>
                    <a:cubicBezTo>
                      <a:pt x="9" y="3"/>
                      <a:pt x="12"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5" name="Freeform 6712">
                <a:extLst>
                  <a:ext uri="{FF2B5EF4-FFF2-40B4-BE49-F238E27FC236}">
                    <a16:creationId xmlns:a16="http://schemas.microsoft.com/office/drawing/2014/main" id="{4600BB94-610F-40DF-A259-E75565D1E59A}"/>
                  </a:ext>
                </a:extLst>
              </p:cNvPr>
              <p:cNvSpPr>
                <a:spLocks/>
              </p:cNvSpPr>
              <p:nvPr/>
            </p:nvSpPr>
            <p:spPr bwMode="auto">
              <a:xfrm>
                <a:off x="2450" y="2505"/>
                <a:ext cx="6" cy="3"/>
              </a:xfrm>
              <a:custGeom>
                <a:avLst/>
                <a:gdLst>
                  <a:gd name="T0" fmla="*/ 10 w 11"/>
                  <a:gd name="T1" fmla="*/ 0 h 6"/>
                  <a:gd name="T2" fmla="*/ 11 w 11"/>
                  <a:gd name="T3" fmla="*/ 1 h 6"/>
                  <a:gd name="T4" fmla="*/ 0 w 11"/>
                  <a:gd name="T5" fmla="*/ 5 h 6"/>
                  <a:gd name="T6" fmla="*/ 10 w 11"/>
                  <a:gd name="T7" fmla="*/ 0 h 6"/>
                </a:gdLst>
                <a:ahLst/>
                <a:cxnLst>
                  <a:cxn ang="0">
                    <a:pos x="T0" y="T1"/>
                  </a:cxn>
                  <a:cxn ang="0">
                    <a:pos x="T2" y="T3"/>
                  </a:cxn>
                  <a:cxn ang="0">
                    <a:pos x="T4" y="T5"/>
                  </a:cxn>
                  <a:cxn ang="0">
                    <a:pos x="T6" y="T7"/>
                  </a:cxn>
                </a:cxnLst>
                <a:rect l="0" t="0" r="r" b="b"/>
                <a:pathLst>
                  <a:path w="11" h="6">
                    <a:moveTo>
                      <a:pt x="10" y="0"/>
                    </a:moveTo>
                    <a:cubicBezTo>
                      <a:pt x="11" y="1"/>
                      <a:pt x="11" y="1"/>
                      <a:pt x="11" y="1"/>
                    </a:cubicBezTo>
                    <a:cubicBezTo>
                      <a:pt x="4" y="5"/>
                      <a:pt x="0" y="6"/>
                      <a:pt x="0" y="5"/>
                    </a:cubicBezTo>
                    <a:cubicBezTo>
                      <a:pt x="0" y="5"/>
                      <a:pt x="3"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6" name="Freeform 6713">
                <a:extLst>
                  <a:ext uri="{FF2B5EF4-FFF2-40B4-BE49-F238E27FC236}">
                    <a16:creationId xmlns:a16="http://schemas.microsoft.com/office/drawing/2014/main" id="{200E4442-2C9A-4367-9D9F-989530EB2B86}"/>
                  </a:ext>
                </a:extLst>
              </p:cNvPr>
              <p:cNvSpPr>
                <a:spLocks/>
              </p:cNvSpPr>
              <p:nvPr/>
            </p:nvSpPr>
            <p:spPr bwMode="auto">
              <a:xfrm>
                <a:off x="2387" y="2526"/>
                <a:ext cx="18" cy="6"/>
              </a:xfrm>
              <a:custGeom>
                <a:avLst/>
                <a:gdLst>
                  <a:gd name="T0" fmla="*/ 0 w 31"/>
                  <a:gd name="T1" fmla="*/ 10 h 11"/>
                  <a:gd name="T2" fmla="*/ 17 w 31"/>
                  <a:gd name="T3" fmla="*/ 4 h 11"/>
                  <a:gd name="T4" fmla="*/ 31 w 31"/>
                  <a:gd name="T5" fmla="*/ 0 h 11"/>
                  <a:gd name="T6" fmla="*/ 16 w 31"/>
                  <a:gd name="T7" fmla="*/ 6 h 11"/>
                  <a:gd name="T8" fmla="*/ 0 w 31"/>
                  <a:gd name="T9" fmla="*/ 10 h 11"/>
                </a:gdLst>
                <a:ahLst/>
                <a:cxnLst>
                  <a:cxn ang="0">
                    <a:pos x="T0" y="T1"/>
                  </a:cxn>
                  <a:cxn ang="0">
                    <a:pos x="T2" y="T3"/>
                  </a:cxn>
                  <a:cxn ang="0">
                    <a:pos x="T4" y="T5"/>
                  </a:cxn>
                  <a:cxn ang="0">
                    <a:pos x="T6" y="T7"/>
                  </a:cxn>
                  <a:cxn ang="0">
                    <a:pos x="T8" y="T9"/>
                  </a:cxn>
                </a:cxnLst>
                <a:rect l="0" t="0" r="r" b="b"/>
                <a:pathLst>
                  <a:path w="31" h="11">
                    <a:moveTo>
                      <a:pt x="0" y="10"/>
                    </a:moveTo>
                    <a:cubicBezTo>
                      <a:pt x="8" y="7"/>
                      <a:pt x="13" y="6"/>
                      <a:pt x="17" y="4"/>
                    </a:cubicBezTo>
                    <a:cubicBezTo>
                      <a:pt x="21" y="3"/>
                      <a:pt x="24" y="2"/>
                      <a:pt x="31" y="0"/>
                    </a:cubicBezTo>
                    <a:cubicBezTo>
                      <a:pt x="31" y="0"/>
                      <a:pt x="24" y="4"/>
                      <a:pt x="16" y="6"/>
                    </a:cubicBezTo>
                    <a:cubicBezTo>
                      <a:pt x="9" y="9"/>
                      <a:pt x="1" y="11"/>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7" name="Freeform 6714">
                <a:extLst>
                  <a:ext uri="{FF2B5EF4-FFF2-40B4-BE49-F238E27FC236}">
                    <a16:creationId xmlns:a16="http://schemas.microsoft.com/office/drawing/2014/main" id="{5E1AD93D-E256-4C62-8313-6EEEF27944F7}"/>
                  </a:ext>
                </a:extLst>
              </p:cNvPr>
              <p:cNvSpPr>
                <a:spLocks/>
              </p:cNvSpPr>
              <p:nvPr/>
            </p:nvSpPr>
            <p:spPr bwMode="auto">
              <a:xfrm>
                <a:off x="2339" y="1720"/>
                <a:ext cx="13" cy="2"/>
              </a:xfrm>
              <a:custGeom>
                <a:avLst/>
                <a:gdLst>
                  <a:gd name="T0" fmla="*/ 23 w 23"/>
                  <a:gd name="T1" fmla="*/ 4 h 5"/>
                  <a:gd name="T2" fmla="*/ 0 w 23"/>
                  <a:gd name="T3" fmla="*/ 2 h 5"/>
                  <a:gd name="T4" fmla="*/ 23 w 23"/>
                  <a:gd name="T5" fmla="*/ 4 h 5"/>
                </a:gdLst>
                <a:ahLst/>
                <a:cxnLst>
                  <a:cxn ang="0">
                    <a:pos x="T0" y="T1"/>
                  </a:cxn>
                  <a:cxn ang="0">
                    <a:pos x="T2" y="T3"/>
                  </a:cxn>
                  <a:cxn ang="0">
                    <a:pos x="T4" y="T5"/>
                  </a:cxn>
                </a:cxnLst>
                <a:rect l="0" t="0" r="r" b="b"/>
                <a:pathLst>
                  <a:path w="23" h="5">
                    <a:moveTo>
                      <a:pt x="23" y="4"/>
                    </a:moveTo>
                    <a:cubicBezTo>
                      <a:pt x="19" y="5"/>
                      <a:pt x="11" y="3"/>
                      <a:pt x="0" y="2"/>
                    </a:cubicBezTo>
                    <a:cubicBezTo>
                      <a:pt x="5" y="0"/>
                      <a:pt x="13" y="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8" name="Freeform 6715">
                <a:extLst>
                  <a:ext uri="{FF2B5EF4-FFF2-40B4-BE49-F238E27FC236}">
                    <a16:creationId xmlns:a16="http://schemas.microsoft.com/office/drawing/2014/main" id="{F92AF343-F644-4A77-92D4-50992255DA1D}"/>
                  </a:ext>
                </a:extLst>
              </p:cNvPr>
              <p:cNvSpPr>
                <a:spLocks/>
              </p:cNvSpPr>
              <p:nvPr/>
            </p:nvSpPr>
            <p:spPr bwMode="auto">
              <a:xfrm>
                <a:off x="2429" y="1741"/>
                <a:ext cx="8" cy="4"/>
              </a:xfrm>
              <a:custGeom>
                <a:avLst/>
                <a:gdLst>
                  <a:gd name="T0" fmla="*/ 0 w 14"/>
                  <a:gd name="T1" fmla="*/ 0 h 6"/>
                  <a:gd name="T2" fmla="*/ 14 w 14"/>
                  <a:gd name="T3" fmla="*/ 5 h 6"/>
                  <a:gd name="T4" fmla="*/ 0 w 14"/>
                  <a:gd name="T5" fmla="*/ 0 h 6"/>
                </a:gdLst>
                <a:ahLst/>
                <a:cxnLst>
                  <a:cxn ang="0">
                    <a:pos x="T0" y="T1"/>
                  </a:cxn>
                  <a:cxn ang="0">
                    <a:pos x="T2" y="T3"/>
                  </a:cxn>
                  <a:cxn ang="0">
                    <a:pos x="T4" y="T5"/>
                  </a:cxn>
                </a:cxnLst>
                <a:rect l="0" t="0" r="r" b="b"/>
                <a:pathLst>
                  <a:path w="14" h="6">
                    <a:moveTo>
                      <a:pt x="0" y="0"/>
                    </a:moveTo>
                    <a:cubicBezTo>
                      <a:pt x="6" y="2"/>
                      <a:pt x="10" y="4"/>
                      <a:pt x="14" y="5"/>
                    </a:cubicBezTo>
                    <a:cubicBezTo>
                      <a:pt x="11" y="6"/>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9" name="Freeform 6716">
                <a:extLst>
                  <a:ext uri="{FF2B5EF4-FFF2-40B4-BE49-F238E27FC236}">
                    <a16:creationId xmlns:a16="http://schemas.microsoft.com/office/drawing/2014/main" id="{B9AC2A7B-EA3D-4989-9491-62764989279A}"/>
                  </a:ext>
                </a:extLst>
              </p:cNvPr>
              <p:cNvSpPr>
                <a:spLocks/>
              </p:cNvSpPr>
              <p:nvPr/>
            </p:nvSpPr>
            <p:spPr bwMode="auto">
              <a:xfrm>
                <a:off x="2580" y="1839"/>
                <a:ext cx="7" cy="7"/>
              </a:xfrm>
              <a:custGeom>
                <a:avLst/>
                <a:gdLst>
                  <a:gd name="T0" fmla="*/ 0 w 13"/>
                  <a:gd name="T1" fmla="*/ 0 h 13"/>
                  <a:gd name="T2" fmla="*/ 13 w 13"/>
                  <a:gd name="T3" fmla="*/ 13 h 13"/>
                  <a:gd name="T4" fmla="*/ 2 w 13"/>
                  <a:gd name="T5" fmla="*/ 4 h 13"/>
                  <a:gd name="T6" fmla="*/ 0 w 13"/>
                  <a:gd name="T7" fmla="*/ 0 h 13"/>
                </a:gdLst>
                <a:ahLst/>
                <a:cxnLst>
                  <a:cxn ang="0">
                    <a:pos x="T0" y="T1"/>
                  </a:cxn>
                  <a:cxn ang="0">
                    <a:pos x="T2" y="T3"/>
                  </a:cxn>
                  <a:cxn ang="0">
                    <a:pos x="T4" y="T5"/>
                  </a:cxn>
                  <a:cxn ang="0">
                    <a:pos x="T6" y="T7"/>
                  </a:cxn>
                </a:cxnLst>
                <a:rect l="0" t="0" r="r" b="b"/>
                <a:pathLst>
                  <a:path w="13" h="13">
                    <a:moveTo>
                      <a:pt x="0" y="0"/>
                    </a:moveTo>
                    <a:cubicBezTo>
                      <a:pt x="5" y="4"/>
                      <a:pt x="6" y="6"/>
                      <a:pt x="13" y="13"/>
                    </a:cubicBezTo>
                    <a:cubicBezTo>
                      <a:pt x="9" y="10"/>
                      <a:pt x="7" y="9"/>
                      <a:pt x="2" y="4"/>
                    </a:cubicBezTo>
                    <a:cubicBezTo>
                      <a:pt x="2" y="3"/>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0" name="Freeform 6717">
                <a:extLst>
                  <a:ext uri="{FF2B5EF4-FFF2-40B4-BE49-F238E27FC236}">
                    <a16:creationId xmlns:a16="http://schemas.microsoft.com/office/drawing/2014/main" id="{7CE5F854-DDD3-411D-8BBA-290E2852E642}"/>
                  </a:ext>
                </a:extLst>
              </p:cNvPr>
              <p:cNvSpPr>
                <a:spLocks/>
              </p:cNvSpPr>
              <p:nvPr/>
            </p:nvSpPr>
            <p:spPr bwMode="auto">
              <a:xfrm>
                <a:off x="2636" y="1912"/>
                <a:ext cx="22" cy="45"/>
              </a:xfrm>
              <a:custGeom>
                <a:avLst/>
                <a:gdLst>
                  <a:gd name="T0" fmla="*/ 23 w 39"/>
                  <a:gd name="T1" fmla="*/ 38 h 79"/>
                  <a:gd name="T2" fmla="*/ 39 w 39"/>
                  <a:gd name="T3" fmla="*/ 79 h 79"/>
                  <a:gd name="T4" fmla="*/ 21 w 39"/>
                  <a:gd name="T5" fmla="*/ 41 h 79"/>
                  <a:gd name="T6" fmla="*/ 5 w 39"/>
                  <a:gd name="T7" fmla="*/ 13 h 79"/>
                  <a:gd name="T8" fmla="*/ 0 w 39"/>
                  <a:gd name="T9" fmla="*/ 0 h 79"/>
                  <a:gd name="T10" fmla="*/ 11 w 39"/>
                  <a:gd name="T11" fmla="*/ 19 h 79"/>
                  <a:gd name="T12" fmla="*/ 23 w 39"/>
                  <a:gd name="T13" fmla="*/ 38 h 79"/>
                </a:gdLst>
                <a:ahLst/>
                <a:cxnLst>
                  <a:cxn ang="0">
                    <a:pos x="T0" y="T1"/>
                  </a:cxn>
                  <a:cxn ang="0">
                    <a:pos x="T2" y="T3"/>
                  </a:cxn>
                  <a:cxn ang="0">
                    <a:pos x="T4" y="T5"/>
                  </a:cxn>
                  <a:cxn ang="0">
                    <a:pos x="T6" y="T7"/>
                  </a:cxn>
                  <a:cxn ang="0">
                    <a:pos x="T8" y="T9"/>
                  </a:cxn>
                  <a:cxn ang="0">
                    <a:pos x="T10" y="T11"/>
                  </a:cxn>
                  <a:cxn ang="0">
                    <a:pos x="T12" y="T13"/>
                  </a:cxn>
                </a:cxnLst>
                <a:rect l="0" t="0" r="r" b="b"/>
                <a:pathLst>
                  <a:path w="39" h="79">
                    <a:moveTo>
                      <a:pt x="23" y="38"/>
                    </a:moveTo>
                    <a:cubicBezTo>
                      <a:pt x="25" y="48"/>
                      <a:pt x="34" y="64"/>
                      <a:pt x="39" y="79"/>
                    </a:cubicBezTo>
                    <a:cubicBezTo>
                      <a:pt x="31" y="64"/>
                      <a:pt x="26" y="52"/>
                      <a:pt x="21" y="41"/>
                    </a:cubicBezTo>
                    <a:cubicBezTo>
                      <a:pt x="16" y="30"/>
                      <a:pt x="12" y="21"/>
                      <a:pt x="5" y="13"/>
                    </a:cubicBezTo>
                    <a:cubicBezTo>
                      <a:pt x="1" y="6"/>
                      <a:pt x="0" y="3"/>
                      <a:pt x="0" y="0"/>
                    </a:cubicBezTo>
                    <a:cubicBezTo>
                      <a:pt x="3" y="4"/>
                      <a:pt x="7" y="11"/>
                      <a:pt x="11" y="19"/>
                    </a:cubicBezTo>
                    <a:cubicBezTo>
                      <a:pt x="16" y="27"/>
                      <a:pt x="20" y="35"/>
                      <a:pt x="2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1" name="Freeform 6718">
                <a:extLst>
                  <a:ext uri="{FF2B5EF4-FFF2-40B4-BE49-F238E27FC236}">
                    <a16:creationId xmlns:a16="http://schemas.microsoft.com/office/drawing/2014/main" id="{3CF822D7-793D-41EF-8927-69AB36D56F4D}"/>
                  </a:ext>
                </a:extLst>
              </p:cNvPr>
              <p:cNvSpPr>
                <a:spLocks/>
              </p:cNvSpPr>
              <p:nvPr/>
            </p:nvSpPr>
            <p:spPr bwMode="auto">
              <a:xfrm>
                <a:off x="2691" y="2148"/>
                <a:ext cx="3" cy="11"/>
              </a:xfrm>
              <a:custGeom>
                <a:avLst/>
                <a:gdLst>
                  <a:gd name="T0" fmla="*/ 4 w 5"/>
                  <a:gd name="T1" fmla="*/ 15 h 20"/>
                  <a:gd name="T2" fmla="*/ 0 w 5"/>
                  <a:gd name="T3" fmla="*/ 14 h 20"/>
                  <a:gd name="T4" fmla="*/ 3 w 5"/>
                  <a:gd name="T5" fmla="*/ 2 h 20"/>
                  <a:gd name="T6" fmla="*/ 4 w 5"/>
                  <a:gd name="T7" fmla="*/ 15 h 20"/>
                </a:gdLst>
                <a:ahLst/>
                <a:cxnLst>
                  <a:cxn ang="0">
                    <a:pos x="T0" y="T1"/>
                  </a:cxn>
                  <a:cxn ang="0">
                    <a:pos x="T2" y="T3"/>
                  </a:cxn>
                  <a:cxn ang="0">
                    <a:pos x="T4" y="T5"/>
                  </a:cxn>
                  <a:cxn ang="0">
                    <a:pos x="T6" y="T7"/>
                  </a:cxn>
                </a:cxnLst>
                <a:rect l="0" t="0" r="r" b="b"/>
                <a:pathLst>
                  <a:path w="5" h="20">
                    <a:moveTo>
                      <a:pt x="4" y="15"/>
                    </a:moveTo>
                    <a:cubicBezTo>
                      <a:pt x="2" y="18"/>
                      <a:pt x="1" y="20"/>
                      <a:pt x="0" y="14"/>
                    </a:cubicBezTo>
                    <a:cubicBezTo>
                      <a:pt x="1" y="10"/>
                      <a:pt x="2" y="8"/>
                      <a:pt x="3" y="2"/>
                    </a:cubicBezTo>
                    <a:cubicBezTo>
                      <a:pt x="3" y="10"/>
                      <a:pt x="5" y="0"/>
                      <a:pt x="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2" name="Freeform 6719">
                <a:extLst>
                  <a:ext uri="{FF2B5EF4-FFF2-40B4-BE49-F238E27FC236}">
                    <a16:creationId xmlns:a16="http://schemas.microsoft.com/office/drawing/2014/main" id="{B0260397-1C37-47B6-8416-A9972C316CAD}"/>
                  </a:ext>
                </a:extLst>
              </p:cNvPr>
              <p:cNvSpPr>
                <a:spLocks/>
              </p:cNvSpPr>
              <p:nvPr/>
            </p:nvSpPr>
            <p:spPr bwMode="auto">
              <a:xfrm>
                <a:off x="2315" y="2545"/>
                <a:ext cx="8" cy="1"/>
              </a:xfrm>
              <a:custGeom>
                <a:avLst/>
                <a:gdLst>
                  <a:gd name="T0" fmla="*/ 13 w 13"/>
                  <a:gd name="T1" fmla="*/ 1 h 2"/>
                  <a:gd name="T2" fmla="*/ 0 w 13"/>
                  <a:gd name="T3" fmla="*/ 2 h 2"/>
                  <a:gd name="T4" fmla="*/ 12 w 13"/>
                  <a:gd name="T5" fmla="*/ 0 h 2"/>
                  <a:gd name="T6" fmla="*/ 13 w 13"/>
                  <a:gd name="T7" fmla="*/ 1 h 2"/>
                </a:gdLst>
                <a:ahLst/>
                <a:cxnLst>
                  <a:cxn ang="0">
                    <a:pos x="T0" y="T1"/>
                  </a:cxn>
                  <a:cxn ang="0">
                    <a:pos x="T2" y="T3"/>
                  </a:cxn>
                  <a:cxn ang="0">
                    <a:pos x="T4" y="T5"/>
                  </a:cxn>
                  <a:cxn ang="0">
                    <a:pos x="T6" y="T7"/>
                  </a:cxn>
                </a:cxnLst>
                <a:rect l="0" t="0" r="r" b="b"/>
                <a:pathLst>
                  <a:path w="13" h="2">
                    <a:moveTo>
                      <a:pt x="13" y="1"/>
                    </a:moveTo>
                    <a:cubicBezTo>
                      <a:pt x="5" y="2"/>
                      <a:pt x="6" y="1"/>
                      <a:pt x="0" y="2"/>
                    </a:cubicBezTo>
                    <a:cubicBezTo>
                      <a:pt x="2" y="0"/>
                      <a:pt x="4" y="1"/>
                      <a:pt x="12" y="0"/>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3" name="Freeform 6720">
                <a:extLst>
                  <a:ext uri="{FF2B5EF4-FFF2-40B4-BE49-F238E27FC236}">
                    <a16:creationId xmlns:a16="http://schemas.microsoft.com/office/drawing/2014/main" id="{85187A01-1A5D-4682-A701-65D59F8F7F9B}"/>
                  </a:ext>
                </a:extLst>
              </p:cNvPr>
              <p:cNvSpPr>
                <a:spLocks/>
              </p:cNvSpPr>
              <p:nvPr/>
            </p:nvSpPr>
            <p:spPr bwMode="auto">
              <a:xfrm>
                <a:off x="2067" y="2502"/>
                <a:ext cx="12" cy="8"/>
              </a:xfrm>
              <a:custGeom>
                <a:avLst/>
                <a:gdLst>
                  <a:gd name="T0" fmla="*/ 12 w 21"/>
                  <a:gd name="T1" fmla="*/ 9 h 13"/>
                  <a:gd name="T2" fmla="*/ 0 w 21"/>
                  <a:gd name="T3" fmla="*/ 1 h 13"/>
                  <a:gd name="T4" fmla="*/ 18 w 21"/>
                  <a:gd name="T5" fmla="*/ 9 h 13"/>
                  <a:gd name="T6" fmla="*/ 12 w 21"/>
                  <a:gd name="T7" fmla="*/ 9 h 13"/>
                </a:gdLst>
                <a:ahLst/>
                <a:cxnLst>
                  <a:cxn ang="0">
                    <a:pos x="T0" y="T1"/>
                  </a:cxn>
                  <a:cxn ang="0">
                    <a:pos x="T2" y="T3"/>
                  </a:cxn>
                  <a:cxn ang="0">
                    <a:pos x="T4" y="T5"/>
                  </a:cxn>
                  <a:cxn ang="0">
                    <a:pos x="T6" y="T7"/>
                  </a:cxn>
                </a:cxnLst>
                <a:rect l="0" t="0" r="r" b="b"/>
                <a:pathLst>
                  <a:path w="21" h="13">
                    <a:moveTo>
                      <a:pt x="12" y="9"/>
                    </a:moveTo>
                    <a:cubicBezTo>
                      <a:pt x="4" y="5"/>
                      <a:pt x="9" y="6"/>
                      <a:pt x="0" y="1"/>
                    </a:cubicBezTo>
                    <a:cubicBezTo>
                      <a:pt x="0" y="0"/>
                      <a:pt x="12" y="7"/>
                      <a:pt x="18" y="9"/>
                    </a:cubicBezTo>
                    <a:cubicBezTo>
                      <a:pt x="21" y="13"/>
                      <a:pt x="13" y="9"/>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4" name="Freeform 6721">
                <a:extLst>
                  <a:ext uri="{FF2B5EF4-FFF2-40B4-BE49-F238E27FC236}">
                    <a16:creationId xmlns:a16="http://schemas.microsoft.com/office/drawing/2014/main" id="{0C4A034F-B538-41FD-BADA-E31F140B848E}"/>
                  </a:ext>
                </a:extLst>
              </p:cNvPr>
              <p:cNvSpPr>
                <a:spLocks/>
              </p:cNvSpPr>
              <p:nvPr/>
            </p:nvSpPr>
            <p:spPr bwMode="auto">
              <a:xfrm>
                <a:off x="2615" y="1882"/>
                <a:ext cx="6" cy="7"/>
              </a:xfrm>
              <a:custGeom>
                <a:avLst/>
                <a:gdLst>
                  <a:gd name="T0" fmla="*/ 10 w 10"/>
                  <a:gd name="T1" fmla="*/ 12 h 12"/>
                  <a:gd name="T2" fmla="*/ 8 w 10"/>
                  <a:gd name="T3" fmla="*/ 11 h 12"/>
                  <a:gd name="T4" fmla="*/ 1 w 10"/>
                  <a:gd name="T5" fmla="*/ 0 h 12"/>
                  <a:gd name="T6" fmla="*/ 10 w 10"/>
                  <a:gd name="T7" fmla="*/ 12 h 12"/>
                </a:gdLst>
                <a:ahLst/>
                <a:cxnLst>
                  <a:cxn ang="0">
                    <a:pos x="T0" y="T1"/>
                  </a:cxn>
                  <a:cxn ang="0">
                    <a:pos x="T2" y="T3"/>
                  </a:cxn>
                  <a:cxn ang="0">
                    <a:pos x="T4" y="T5"/>
                  </a:cxn>
                  <a:cxn ang="0">
                    <a:pos x="T6" y="T7"/>
                  </a:cxn>
                </a:cxnLst>
                <a:rect l="0" t="0" r="r" b="b"/>
                <a:pathLst>
                  <a:path w="10" h="12">
                    <a:moveTo>
                      <a:pt x="10" y="12"/>
                    </a:moveTo>
                    <a:cubicBezTo>
                      <a:pt x="9" y="11"/>
                      <a:pt x="8" y="10"/>
                      <a:pt x="8" y="11"/>
                    </a:cubicBezTo>
                    <a:cubicBezTo>
                      <a:pt x="3" y="5"/>
                      <a:pt x="0" y="0"/>
                      <a:pt x="1" y="0"/>
                    </a:cubicBezTo>
                    <a:cubicBezTo>
                      <a:pt x="7" y="7"/>
                      <a:pt x="5" y="4"/>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5" name="Freeform 6722">
                <a:extLst>
                  <a:ext uri="{FF2B5EF4-FFF2-40B4-BE49-F238E27FC236}">
                    <a16:creationId xmlns:a16="http://schemas.microsoft.com/office/drawing/2014/main" id="{F4EC4641-BD07-4BEC-9E90-AD491BFB2C0D}"/>
                  </a:ext>
                </a:extLst>
              </p:cNvPr>
              <p:cNvSpPr>
                <a:spLocks/>
              </p:cNvSpPr>
              <p:nvPr/>
            </p:nvSpPr>
            <p:spPr bwMode="auto">
              <a:xfrm>
                <a:off x="2673" y="2248"/>
                <a:ext cx="3" cy="9"/>
              </a:xfrm>
              <a:custGeom>
                <a:avLst/>
                <a:gdLst>
                  <a:gd name="T0" fmla="*/ 2 w 5"/>
                  <a:gd name="T1" fmla="*/ 4 h 15"/>
                  <a:gd name="T2" fmla="*/ 5 w 5"/>
                  <a:gd name="T3" fmla="*/ 0 h 15"/>
                  <a:gd name="T4" fmla="*/ 0 w 5"/>
                  <a:gd name="T5" fmla="*/ 15 h 15"/>
                  <a:gd name="T6" fmla="*/ 2 w 5"/>
                  <a:gd name="T7" fmla="*/ 4 h 15"/>
                </a:gdLst>
                <a:ahLst/>
                <a:cxnLst>
                  <a:cxn ang="0">
                    <a:pos x="T0" y="T1"/>
                  </a:cxn>
                  <a:cxn ang="0">
                    <a:pos x="T2" y="T3"/>
                  </a:cxn>
                  <a:cxn ang="0">
                    <a:pos x="T4" y="T5"/>
                  </a:cxn>
                  <a:cxn ang="0">
                    <a:pos x="T6" y="T7"/>
                  </a:cxn>
                </a:cxnLst>
                <a:rect l="0" t="0" r="r" b="b"/>
                <a:pathLst>
                  <a:path w="5" h="15">
                    <a:moveTo>
                      <a:pt x="2" y="4"/>
                    </a:moveTo>
                    <a:cubicBezTo>
                      <a:pt x="3" y="2"/>
                      <a:pt x="4" y="0"/>
                      <a:pt x="5" y="0"/>
                    </a:cubicBezTo>
                    <a:cubicBezTo>
                      <a:pt x="3" y="9"/>
                      <a:pt x="2" y="8"/>
                      <a:pt x="0" y="15"/>
                    </a:cubicBezTo>
                    <a:cubicBezTo>
                      <a:pt x="0" y="13"/>
                      <a:pt x="1" y="9"/>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6" name="Freeform 6723">
                <a:extLst>
                  <a:ext uri="{FF2B5EF4-FFF2-40B4-BE49-F238E27FC236}">
                    <a16:creationId xmlns:a16="http://schemas.microsoft.com/office/drawing/2014/main" id="{A9F60226-15BB-4BB6-98B9-BD59E95D9FCF}"/>
                  </a:ext>
                </a:extLst>
              </p:cNvPr>
              <p:cNvSpPr>
                <a:spLocks/>
              </p:cNvSpPr>
              <p:nvPr/>
            </p:nvSpPr>
            <p:spPr bwMode="auto">
              <a:xfrm>
                <a:off x="2666" y="2263"/>
                <a:ext cx="4" cy="13"/>
              </a:xfrm>
              <a:custGeom>
                <a:avLst/>
                <a:gdLst>
                  <a:gd name="T0" fmla="*/ 7 w 8"/>
                  <a:gd name="T1" fmla="*/ 6 h 22"/>
                  <a:gd name="T2" fmla="*/ 4 w 8"/>
                  <a:gd name="T3" fmla="*/ 12 h 22"/>
                  <a:gd name="T4" fmla="*/ 2 w 8"/>
                  <a:gd name="T5" fmla="*/ 17 h 22"/>
                  <a:gd name="T6" fmla="*/ 2 w 8"/>
                  <a:gd name="T7" fmla="*/ 14 h 22"/>
                  <a:gd name="T8" fmla="*/ 8 w 8"/>
                  <a:gd name="T9" fmla="*/ 0 h 22"/>
                  <a:gd name="T10" fmla="*/ 7 w 8"/>
                  <a:gd name="T11" fmla="*/ 6 h 22"/>
                </a:gdLst>
                <a:ahLst/>
                <a:cxnLst>
                  <a:cxn ang="0">
                    <a:pos x="T0" y="T1"/>
                  </a:cxn>
                  <a:cxn ang="0">
                    <a:pos x="T2" y="T3"/>
                  </a:cxn>
                  <a:cxn ang="0">
                    <a:pos x="T4" y="T5"/>
                  </a:cxn>
                  <a:cxn ang="0">
                    <a:pos x="T6" y="T7"/>
                  </a:cxn>
                  <a:cxn ang="0">
                    <a:pos x="T8" y="T9"/>
                  </a:cxn>
                  <a:cxn ang="0">
                    <a:pos x="T10" y="T11"/>
                  </a:cxn>
                </a:cxnLst>
                <a:rect l="0" t="0" r="r" b="b"/>
                <a:pathLst>
                  <a:path w="8" h="22">
                    <a:moveTo>
                      <a:pt x="7" y="6"/>
                    </a:moveTo>
                    <a:cubicBezTo>
                      <a:pt x="5" y="11"/>
                      <a:pt x="5" y="11"/>
                      <a:pt x="4" y="12"/>
                    </a:cubicBezTo>
                    <a:cubicBezTo>
                      <a:pt x="3" y="15"/>
                      <a:pt x="2" y="17"/>
                      <a:pt x="2" y="17"/>
                    </a:cubicBezTo>
                    <a:cubicBezTo>
                      <a:pt x="0" y="22"/>
                      <a:pt x="0" y="19"/>
                      <a:pt x="2" y="14"/>
                    </a:cubicBezTo>
                    <a:cubicBezTo>
                      <a:pt x="4" y="10"/>
                      <a:pt x="7" y="3"/>
                      <a:pt x="8" y="0"/>
                    </a:cubicBezTo>
                    <a:cubicBezTo>
                      <a:pt x="8" y="1"/>
                      <a:pt x="6" y="6"/>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7" name="Freeform 6724">
                <a:extLst>
                  <a:ext uri="{FF2B5EF4-FFF2-40B4-BE49-F238E27FC236}">
                    <a16:creationId xmlns:a16="http://schemas.microsoft.com/office/drawing/2014/main" id="{4DC11775-798F-4301-9AC7-C70709E1E5DB}"/>
                  </a:ext>
                </a:extLst>
              </p:cNvPr>
              <p:cNvSpPr>
                <a:spLocks/>
              </p:cNvSpPr>
              <p:nvPr/>
            </p:nvSpPr>
            <p:spPr bwMode="auto">
              <a:xfrm>
                <a:off x="2625" y="2341"/>
                <a:ext cx="7" cy="13"/>
              </a:xfrm>
              <a:custGeom>
                <a:avLst/>
                <a:gdLst>
                  <a:gd name="T0" fmla="*/ 11 w 12"/>
                  <a:gd name="T1" fmla="*/ 6 h 22"/>
                  <a:gd name="T2" fmla="*/ 5 w 12"/>
                  <a:gd name="T3" fmla="*/ 17 h 22"/>
                  <a:gd name="T4" fmla="*/ 3 w 12"/>
                  <a:gd name="T5" fmla="*/ 17 h 22"/>
                  <a:gd name="T6" fmla="*/ 6 w 12"/>
                  <a:gd name="T7" fmla="*/ 9 h 22"/>
                  <a:gd name="T8" fmla="*/ 11 w 12"/>
                  <a:gd name="T9" fmla="*/ 6 h 22"/>
                </a:gdLst>
                <a:ahLst/>
                <a:cxnLst>
                  <a:cxn ang="0">
                    <a:pos x="T0" y="T1"/>
                  </a:cxn>
                  <a:cxn ang="0">
                    <a:pos x="T2" y="T3"/>
                  </a:cxn>
                  <a:cxn ang="0">
                    <a:pos x="T4" y="T5"/>
                  </a:cxn>
                  <a:cxn ang="0">
                    <a:pos x="T6" y="T7"/>
                  </a:cxn>
                  <a:cxn ang="0">
                    <a:pos x="T8" y="T9"/>
                  </a:cxn>
                </a:cxnLst>
                <a:rect l="0" t="0" r="r" b="b"/>
                <a:pathLst>
                  <a:path w="12" h="22">
                    <a:moveTo>
                      <a:pt x="11" y="6"/>
                    </a:moveTo>
                    <a:cubicBezTo>
                      <a:pt x="11" y="7"/>
                      <a:pt x="7" y="13"/>
                      <a:pt x="5" y="17"/>
                    </a:cubicBezTo>
                    <a:cubicBezTo>
                      <a:pt x="0" y="22"/>
                      <a:pt x="11" y="4"/>
                      <a:pt x="3" y="17"/>
                    </a:cubicBezTo>
                    <a:cubicBezTo>
                      <a:pt x="1" y="17"/>
                      <a:pt x="7" y="9"/>
                      <a:pt x="6" y="9"/>
                    </a:cubicBezTo>
                    <a:cubicBezTo>
                      <a:pt x="12" y="0"/>
                      <a:pt x="8" y="12"/>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8" name="Freeform 6725">
                <a:extLst>
                  <a:ext uri="{FF2B5EF4-FFF2-40B4-BE49-F238E27FC236}">
                    <a16:creationId xmlns:a16="http://schemas.microsoft.com/office/drawing/2014/main" id="{F060C9C1-6240-47A2-81E1-16DE3DF7D110}"/>
                  </a:ext>
                </a:extLst>
              </p:cNvPr>
              <p:cNvSpPr>
                <a:spLocks/>
              </p:cNvSpPr>
              <p:nvPr/>
            </p:nvSpPr>
            <p:spPr bwMode="auto">
              <a:xfrm>
                <a:off x="2599" y="2374"/>
                <a:ext cx="13" cy="16"/>
              </a:xfrm>
              <a:custGeom>
                <a:avLst/>
                <a:gdLst>
                  <a:gd name="T0" fmla="*/ 0 w 22"/>
                  <a:gd name="T1" fmla="*/ 27 h 27"/>
                  <a:gd name="T2" fmla="*/ 21 w 22"/>
                  <a:gd name="T3" fmla="*/ 0 h 27"/>
                  <a:gd name="T4" fmla="*/ 13 w 22"/>
                  <a:gd name="T5" fmla="*/ 13 h 27"/>
                  <a:gd name="T6" fmla="*/ 0 w 22"/>
                  <a:gd name="T7" fmla="*/ 27 h 27"/>
                </a:gdLst>
                <a:ahLst/>
                <a:cxnLst>
                  <a:cxn ang="0">
                    <a:pos x="T0" y="T1"/>
                  </a:cxn>
                  <a:cxn ang="0">
                    <a:pos x="T2" y="T3"/>
                  </a:cxn>
                  <a:cxn ang="0">
                    <a:pos x="T4" y="T5"/>
                  </a:cxn>
                  <a:cxn ang="0">
                    <a:pos x="T6" y="T7"/>
                  </a:cxn>
                </a:cxnLst>
                <a:rect l="0" t="0" r="r" b="b"/>
                <a:pathLst>
                  <a:path w="22" h="27">
                    <a:moveTo>
                      <a:pt x="0" y="27"/>
                    </a:moveTo>
                    <a:cubicBezTo>
                      <a:pt x="9" y="17"/>
                      <a:pt x="13" y="9"/>
                      <a:pt x="21" y="0"/>
                    </a:cubicBezTo>
                    <a:cubicBezTo>
                      <a:pt x="22" y="1"/>
                      <a:pt x="18" y="7"/>
                      <a:pt x="13" y="13"/>
                    </a:cubicBezTo>
                    <a:cubicBezTo>
                      <a:pt x="8" y="20"/>
                      <a:pt x="2" y="26"/>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9" name="Freeform 6726">
                <a:extLst>
                  <a:ext uri="{FF2B5EF4-FFF2-40B4-BE49-F238E27FC236}">
                    <a16:creationId xmlns:a16="http://schemas.microsoft.com/office/drawing/2014/main" id="{4D64C0E4-3760-4EF6-B967-999066100CC9}"/>
                  </a:ext>
                </a:extLst>
              </p:cNvPr>
              <p:cNvSpPr>
                <a:spLocks/>
              </p:cNvSpPr>
              <p:nvPr/>
            </p:nvSpPr>
            <p:spPr bwMode="auto">
              <a:xfrm>
                <a:off x="2280" y="2547"/>
                <a:ext cx="8" cy="2"/>
              </a:xfrm>
              <a:custGeom>
                <a:avLst/>
                <a:gdLst>
                  <a:gd name="T0" fmla="*/ 1 w 14"/>
                  <a:gd name="T1" fmla="*/ 3 h 3"/>
                  <a:gd name="T2" fmla="*/ 0 w 14"/>
                  <a:gd name="T3" fmla="*/ 1 h 3"/>
                  <a:gd name="T4" fmla="*/ 13 w 14"/>
                  <a:gd name="T5" fmla="*/ 0 h 3"/>
                  <a:gd name="T6" fmla="*/ 14 w 14"/>
                  <a:gd name="T7" fmla="*/ 2 h 3"/>
                  <a:gd name="T8" fmla="*/ 1 w 14"/>
                  <a:gd name="T9" fmla="*/ 3 h 3"/>
                </a:gdLst>
                <a:ahLst/>
                <a:cxnLst>
                  <a:cxn ang="0">
                    <a:pos x="T0" y="T1"/>
                  </a:cxn>
                  <a:cxn ang="0">
                    <a:pos x="T2" y="T3"/>
                  </a:cxn>
                  <a:cxn ang="0">
                    <a:pos x="T4" y="T5"/>
                  </a:cxn>
                  <a:cxn ang="0">
                    <a:pos x="T6" y="T7"/>
                  </a:cxn>
                  <a:cxn ang="0">
                    <a:pos x="T8" y="T9"/>
                  </a:cxn>
                </a:cxnLst>
                <a:rect l="0" t="0" r="r" b="b"/>
                <a:pathLst>
                  <a:path w="14" h="3">
                    <a:moveTo>
                      <a:pt x="1" y="3"/>
                    </a:moveTo>
                    <a:cubicBezTo>
                      <a:pt x="4" y="2"/>
                      <a:pt x="11" y="1"/>
                      <a:pt x="0" y="1"/>
                    </a:cubicBezTo>
                    <a:cubicBezTo>
                      <a:pt x="1" y="0"/>
                      <a:pt x="8" y="0"/>
                      <a:pt x="13" y="0"/>
                    </a:cubicBezTo>
                    <a:cubicBezTo>
                      <a:pt x="7" y="1"/>
                      <a:pt x="13" y="1"/>
                      <a:pt x="14" y="2"/>
                    </a:cubicBezTo>
                    <a:cubicBezTo>
                      <a:pt x="10" y="3"/>
                      <a:pt x="7"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0" name="Freeform 6727">
                <a:extLst>
                  <a:ext uri="{FF2B5EF4-FFF2-40B4-BE49-F238E27FC236}">
                    <a16:creationId xmlns:a16="http://schemas.microsoft.com/office/drawing/2014/main" id="{6D59A295-93D4-4E5A-8A18-588616254B99}"/>
                  </a:ext>
                </a:extLst>
              </p:cNvPr>
              <p:cNvSpPr>
                <a:spLocks/>
              </p:cNvSpPr>
              <p:nvPr/>
            </p:nvSpPr>
            <p:spPr bwMode="auto">
              <a:xfrm>
                <a:off x="2678" y="2227"/>
                <a:ext cx="3" cy="13"/>
              </a:xfrm>
              <a:custGeom>
                <a:avLst/>
                <a:gdLst>
                  <a:gd name="T0" fmla="*/ 0 w 5"/>
                  <a:gd name="T1" fmla="*/ 24 h 24"/>
                  <a:gd name="T2" fmla="*/ 2 w 5"/>
                  <a:gd name="T3" fmla="*/ 6 h 24"/>
                  <a:gd name="T4" fmla="*/ 5 w 5"/>
                  <a:gd name="T5" fmla="*/ 0 h 24"/>
                  <a:gd name="T6" fmla="*/ 0 w 5"/>
                  <a:gd name="T7" fmla="*/ 24 h 24"/>
                </a:gdLst>
                <a:ahLst/>
                <a:cxnLst>
                  <a:cxn ang="0">
                    <a:pos x="T0" y="T1"/>
                  </a:cxn>
                  <a:cxn ang="0">
                    <a:pos x="T2" y="T3"/>
                  </a:cxn>
                  <a:cxn ang="0">
                    <a:pos x="T4" y="T5"/>
                  </a:cxn>
                  <a:cxn ang="0">
                    <a:pos x="T6" y="T7"/>
                  </a:cxn>
                </a:cxnLst>
                <a:rect l="0" t="0" r="r" b="b"/>
                <a:pathLst>
                  <a:path w="5" h="24">
                    <a:moveTo>
                      <a:pt x="0" y="24"/>
                    </a:moveTo>
                    <a:cubicBezTo>
                      <a:pt x="0" y="22"/>
                      <a:pt x="3" y="9"/>
                      <a:pt x="2" y="6"/>
                    </a:cubicBezTo>
                    <a:cubicBezTo>
                      <a:pt x="3" y="3"/>
                      <a:pt x="4" y="4"/>
                      <a:pt x="5" y="0"/>
                    </a:cubicBezTo>
                    <a:cubicBezTo>
                      <a:pt x="5" y="3"/>
                      <a:pt x="3" y="12"/>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1" name="Freeform 6728">
                <a:extLst>
                  <a:ext uri="{FF2B5EF4-FFF2-40B4-BE49-F238E27FC236}">
                    <a16:creationId xmlns:a16="http://schemas.microsoft.com/office/drawing/2014/main" id="{59FA37DA-AD37-4C76-B8E6-4BC569CFF67A}"/>
                  </a:ext>
                </a:extLst>
              </p:cNvPr>
              <p:cNvSpPr>
                <a:spLocks/>
              </p:cNvSpPr>
              <p:nvPr/>
            </p:nvSpPr>
            <p:spPr bwMode="auto">
              <a:xfrm>
                <a:off x="2670" y="2245"/>
                <a:ext cx="7" cy="17"/>
              </a:xfrm>
              <a:custGeom>
                <a:avLst/>
                <a:gdLst>
                  <a:gd name="T0" fmla="*/ 5 w 12"/>
                  <a:gd name="T1" fmla="*/ 20 h 30"/>
                  <a:gd name="T2" fmla="*/ 1 w 12"/>
                  <a:gd name="T3" fmla="*/ 21 h 30"/>
                  <a:gd name="T4" fmla="*/ 10 w 12"/>
                  <a:gd name="T5" fmla="*/ 0 h 30"/>
                  <a:gd name="T6" fmla="*/ 5 w 12"/>
                  <a:gd name="T7" fmla="*/ 20 h 30"/>
                </a:gdLst>
                <a:ahLst/>
                <a:cxnLst>
                  <a:cxn ang="0">
                    <a:pos x="T0" y="T1"/>
                  </a:cxn>
                  <a:cxn ang="0">
                    <a:pos x="T2" y="T3"/>
                  </a:cxn>
                  <a:cxn ang="0">
                    <a:pos x="T4" y="T5"/>
                  </a:cxn>
                  <a:cxn ang="0">
                    <a:pos x="T6" y="T7"/>
                  </a:cxn>
                </a:cxnLst>
                <a:rect l="0" t="0" r="r" b="b"/>
                <a:pathLst>
                  <a:path w="12" h="30">
                    <a:moveTo>
                      <a:pt x="5" y="20"/>
                    </a:moveTo>
                    <a:cubicBezTo>
                      <a:pt x="0" y="30"/>
                      <a:pt x="6" y="12"/>
                      <a:pt x="1" y="21"/>
                    </a:cubicBezTo>
                    <a:cubicBezTo>
                      <a:pt x="5" y="10"/>
                      <a:pt x="6" y="14"/>
                      <a:pt x="10" y="0"/>
                    </a:cubicBezTo>
                    <a:cubicBezTo>
                      <a:pt x="12" y="3"/>
                      <a:pt x="4" y="15"/>
                      <a:pt x="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2" name="Freeform 6729">
                <a:extLst>
                  <a:ext uri="{FF2B5EF4-FFF2-40B4-BE49-F238E27FC236}">
                    <a16:creationId xmlns:a16="http://schemas.microsoft.com/office/drawing/2014/main" id="{4FBD3EB9-5ACA-402E-8DBE-3139A7ACD5D5}"/>
                  </a:ext>
                </a:extLst>
              </p:cNvPr>
              <p:cNvSpPr>
                <a:spLocks/>
              </p:cNvSpPr>
              <p:nvPr/>
            </p:nvSpPr>
            <p:spPr bwMode="auto">
              <a:xfrm>
                <a:off x="2402" y="2522"/>
                <a:ext cx="10" cy="3"/>
              </a:xfrm>
              <a:custGeom>
                <a:avLst/>
                <a:gdLst>
                  <a:gd name="T0" fmla="*/ 16 w 18"/>
                  <a:gd name="T1" fmla="*/ 2 h 6"/>
                  <a:gd name="T2" fmla="*/ 0 w 18"/>
                  <a:gd name="T3" fmla="*/ 6 h 6"/>
                  <a:gd name="T4" fmla="*/ 10 w 18"/>
                  <a:gd name="T5" fmla="*/ 2 h 6"/>
                  <a:gd name="T6" fmla="*/ 16 w 18"/>
                  <a:gd name="T7" fmla="*/ 2 h 6"/>
                </a:gdLst>
                <a:ahLst/>
                <a:cxnLst>
                  <a:cxn ang="0">
                    <a:pos x="T0" y="T1"/>
                  </a:cxn>
                  <a:cxn ang="0">
                    <a:pos x="T2" y="T3"/>
                  </a:cxn>
                  <a:cxn ang="0">
                    <a:pos x="T4" y="T5"/>
                  </a:cxn>
                  <a:cxn ang="0">
                    <a:pos x="T6" y="T7"/>
                  </a:cxn>
                </a:cxnLst>
                <a:rect l="0" t="0" r="r" b="b"/>
                <a:pathLst>
                  <a:path w="18" h="6">
                    <a:moveTo>
                      <a:pt x="16" y="2"/>
                    </a:moveTo>
                    <a:cubicBezTo>
                      <a:pt x="12" y="3"/>
                      <a:pt x="5" y="5"/>
                      <a:pt x="0" y="6"/>
                    </a:cubicBezTo>
                    <a:cubicBezTo>
                      <a:pt x="0" y="6"/>
                      <a:pt x="6" y="4"/>
                      <a:pt x="10" y="2"/>
                    </a:cubicBezTo>
                    <a:cubicBezTo>
                      <a:pt x="14" y="1"/>
                      <a:pt x="18" y="0"/>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3" name="Freeform 6730">
                <a:extLst>
                  <a:ext uri="{FF2B5EF4-FFF2-40B4-BE49-F238E27FC236}">
                    <a16:creationId xmlns:a16="http://schemas.microsoft.com/office/drawing/2014/main" id="{D4340761-EAD5-496D-8686-C93837002373}"/>
                  </a:ext>
                </a:extLst>
              </p:cNvPr>
              <p:cNvSpPr>
                <a:spLocks/>
              </p:cNvSpPr>
              <p:nvPr/>
            </p:nvSpPr>
            <p:spPr bwMode="auto">
              <a:xfrm>
                <a:off x="2655" y="2288"/>
                <a:ext cx="5" cy="12"/>
              </a:xfrm>
              <a:custGeom>
                <a:avLst/>
                <a:gdLst>
                  <a:gd name="T0" fmla="*/ 9 w 9"/>
                  <a:gd name="T1" fmla="*/ 1 h 21"/>
                  <a:gd name="T2" fmla="*/ 0 w 9"/>
                  <a:gd name="T3" fmla="*/ 21 h 21"/>
                  <a:gd name="T4" fmla="*/ 4 w 9"/>
                  <a:gd name="T5" fmla="*/ 8 h 21"/>
                  <a:gd name="T6" fmla="*/ 9 w 9"/>
                  <a:gd name="T7" fmla="*/ 1 h 21"/>
                </a:gdLst>
                <a:ahLst/>
                <a:cxnLst>
                  <a:cxn ang="0">
                    <a:pos x="T0" y="T1"/>
                  </a:cxn>
                  <a:cxn ang="0">
                    <a:pos x="T2" y="T3"/>
                  </a:cxn>
                  <a:cxn ang="0">
                    <a:pos x="T4" y="T5"/>
                  </a:cxn>
                  <a:cxn ang="0">
                    <a:pos x="T6" y="T7"/>
                  </a:cxn>
                </a:cxnLst>
                <a:rect l="0" t="0" r="r" b="b"/>
                <a:pathLst>
                  <a:path w="9" h="21">
                    <a:moveTo>
                      <a:pt x="9" y="1"/>
                    </a:moveTo>
                    <a:cubicBezTo>
                      <a:pt x="6" y="6"/>
                      <a:pt x="5" y="12"/>
                      <a:pt x="0" y="21"/>
                    </a:cubicBezTo>
                    <a:cubicBezTo>
                      <a:pt x="1" y="18"/>
                      <a:pt x="2" y="13"/>
                      <a:pt x="4" y="8"/>
                    </a:cubicBezTo>
                    <a:cubicBezTo>
                      <a:pt x="6" y="4"/>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4" name="Freeform 6731">
                <a:extLst>
                  <a:ext uri="{FF2B5EF4-FFF2-40B4-BE49-F238E27FC236}">
                    <a16:creationId xmlns:a16="http://schemas.microsoft.com/office/drawing/2014/main" id="{C79BA8CB-666E-4843-A84E-03DE2203DCAA}"/>
                  </a:ext>
                </a:extLst>
              </p:cNvPr>
              <p:cNvSpPr>
                <a:spLocks/>
              </p:cNvSpPr>
              <p:nvPr/>
            </p:nvSpPr>
            <p:spPr bwMode="auto">
              <a:xfrm>
                <a:off x="2690" y="2134"/>
                <a:ext cx="3" cy="12"/>
              </a:xfrm>
              <a:custGeom>
                <a:avLst/>
                <a:gdLst>
                  <a:gd name="T0" fmla="*/ 5 w 5"/>
                  <a:gd name="T1" fmla="*/ 8 h 22"/>
                  <a:gd name="T2" fmla="*/ 0 w 5"/>
                  <a:gd name="T3" fmla="*/ 22 h 22"/>
                  <a:gd name="T4" fmla="*/ 2 w 5"/>
                  <a:gd name="T5" fmla="*/ 4 h 22"/>
                  <a:gd name="T6" fmla="*/ 5 w 5"/>
                  <a:gd name="T7" fmla="*/ 8 h 22"/>
                </a:gdLst>
                <a:ahLst/>
                <a:cxnLst>
                  <a:cxn ang="0">
                    <a:pos x="T0" y="T1"/>
                  </a:cxn>
                  <a:cxn ang="0">
                    <a:pos x="T2" y="T3"/>
                  </a:cxn>
                  <a:cxn ang="0">
                    <a:pos x="T4" y="T5"/>
                  </a:cxn>
                  <a:cxn ang="0">
                    <a:pos x="T6" y="T7"/>
                  </a:cxn>
                </a:cxnLst>
                <a:rect l="0" t="0" r="r" b="b"/>
                <a:pathLst>
                  <a:path w="5" h="22">
                    <a:moveTo>
                      <a:pt x="5" y="8"/>
                    </a:moveTo>
                    <a:cubicBezTo>
                      <a:pt x="4" y="16"/>
                      <a:pt x="2" y="21"/>
                      <a:pt x="0" y="22"/>
                    </a:cubicBezTo>
                    <a:cubicBezTo>
                      <a:pt x="1" y="12"/>
                      <a:pt x="2" y="9"/>
                      <a:pt x="2" y="4"/>
                    </a:cubicBezTo>
                    <a:cubicBezTo>
                      <a:pt x="4" y="0"/>
                      <a:pt x="3" y="11"/>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5" name="Freeform 6732">
                <a:extLst>
                  <a:ext uri="{FF2B5EF4-FFF2-40B4-BE49-F238E27FC236}">
                    <a16:creationId xmlns:a16="http://schemas.microsoft.com/office/drawing/2014/main" id="{0699FBCE-5166-445B-940C-E9FFA47419DB}"/>
                  </a:ext>
                </a:extLst>
              </p:cNvPr>
              <p:cNvSpPr>
                <a:spLocks/>
              </p:cNvSpPr>
              <p:nvPr/>
            </p:nvSpPr>
            <p:spPr bwMode="auto">
              <a:xfrm>
                <a:off x="2689" y="2075"/>
                <a:ext cx="2" cy="16"/>
              </a:xfrm>
              <a:custGeom>
                <a:avLst/>
                <a:gdLst>
                  <a:gd name="T0" fmla="*/ 2 w 4"/>
                  <a:gd name="T1" fmla="*/ 0 h 28"/>
                  <a:gd name="T2" fmla="*/ 3 w 4"/>
                  <a:gd name="T3" fmla="*/ 28 h 28"/>
                  <a:gd name="T4" fmla="*/ 1 w 4"/>
                  <a:gd name="T5" fmla="*/ 10 h 28"/>
                  <a:gd name="T6" fmla="*/ 2 w 4"/>
                  <a:gd name="T7" fmla="*/ 0 h 28"/>
                </a:gdLst>
                <a:ahLst/>
                <a:cxnLst>
                  <a:cxn ang="0">
                    <a:pos x="T0" y="T1"/>
                  </a:cxn>
                  <a:cxn ang="0">
                    <a:pos x="T2" y="T3"/>
                  </a:cxn>
                  <a:cxn ang="0">
                    <a:pos x="T4" y="T5"/>
                  </a:cxn>
                  <a:cxn ang="0">
                    <a:pos x="T6" y="T7"/>
                  </a:cxn>
                </a:cxnLst>
                <a:rect l="0" t="0" r="r" b="b"/>
                <a:pathLst>
                  <a:path w="4" h="28">
                    <a:moveTo>
                      <a:pt x="2" y="0"/>
                    </a:moveTo>
                    <a:cubicBezTo>
                      <a:pt x="2" y="8"/>
                      <a:pt x="4" y="21"/>
                      <a:pt x="3" y="28"/>
                    </a:cubicBezTo>
                    <a:cubicBezTo>
                      <a:pt x="2" y="23"/>
                      <a:pt x="2" y="16"/>
                      <a:pt x="1" y="10"/>
                    </a:cubicBezTo>
                    <a:cubicBezTo>
                      <a:pt x="1" y="4"/>
                      <a:pt x="0"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6" name="Freeform 6733">
                <a:extLst>
                  <a:ext uri="{FF2B5EF4-FFF2-40B4-BE49-F238E27FC236}">
                    <a16:creationId xmlns:a16="http://schemas.microsoft.com/office/drawing/2014/main" id="{17BED53D-BB05-44B8-8397-28C5468FD9A0}"/>
                  </a:ext>
                </a:extLst>
              </p:cNvPr>
              <p:cNvSpPr>
                <a:spLocks/>
              </p:cNvSpPr>
              <p:nvPr/>
            </p:nvSpPr>
            <p:spPr bwMode="auto">
              <a:xfrm>
                <a:off x="2691" y="2119"/>
                <a:ext cx="2" cy="7"/>
              </a:xfrm>
              <a:custGeom>
                <a:avLst/>
                <a:gdLst>
                  <a:gd name="T0" fmla="*/ 3 w 3"/>
                  <a:gd name="T1" fmla="*/ 2 h 12"/>
                  <a:gd name="T2" fmla="*/ 1 w 3"/>
                  <a:gd name="T3" fmla="*/ 12 h 12"/>
                  <a:gd name="T4" fmla="*/ 3 w 3"/>
                  <a:gd name="T5" fmla="*/ 2 h 12"/>
                </a:gdLst>
                <a:ahLst/>
                <a:cxnLst>
                  <a:cxn ang="0">
                    <a:pos x="T0" y="T1"/>
                  </a:cxn>
                  <a:cxn ang="0">
                    <a:pos x="T2" y="T3"/>
                  </a:cxn>
                  <a:cxn ang="0">
                    <a:pos x="T4" y="T5"/>
                  </a:cxn>
                </a:cxnLst>
                <a:rect l="0" t="0" r="r" b="b"/>
                <a:pathLst>
                  <a:path w="3" h="12">
                    <a:moveTo>
                      <a:pt x="3" y="2"/>
                    </a:moveTo>
                    <a:cubicBezTo>
                      <a:pt x="3" y="11"/>
                      <a:pt x="1" y="9"/>
                      <a:pt x="1" y="12"/>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7" name="Freeform 6734">
                <a:extLst>
                  <a:ext uri="{FF2B5EF4-FFF2-40B4-BE49-F238E27FC236}">
                    <a16:creationId xmlns:a16="http://schemas.microsoft.com/office/drawing/2014/main" id="{29498F0C-07A2-416A-B263-E4736CF25F5B}"/>
                  </a:ext>
                </a:extLst>
              </p:cNvPr>
              <p:cNvSpPr>
                <a:spLocks/>
              </p:cNvSpPr>
              <p:nvPr/>
            </p:nvSpPr>
            <p:spPr bwMode="auto">
              <a:xfrm>
                <a:off x="2687" y="2159"/>
                <a:ext cx="4" cy="16"/>
              </a:xfrm>
              <a:custGeom>
                <a:avLst/>
                <a:gdLst>
                  <a:gd name="T0" fmla="*/ 6 w 7"/>
                  <a:gd name="T1" fmla="*/ 11 h 29"/>
                  <a:gd name="T2" fmla="*/ 3 w 7"/>
                  <a:gd name="T3" fmla="*/ 27 h 29"/>
                  <a:gd name="T4" fmla="*/ 4 w 7"/>
                  <a:gd name="T5" fmla="*/ 6 h 29"/>
                  <a:gd name="T6" fmla="*/ 5 w 7"/>
                  <a:gd name="T7" fmla="*/ 14 h 29"/>
                  <a:gd name="T8" fmla="*/ 6 w 7"/>
                  <a:gd name="T9" fmla="*/ 11 h 29"/>
                </a:gdLst>
                <a:ahLst/>
                <a:cxnLst>
                  <a:cxn ang="0">
                    <a:pos x="T0" y="T1"/>
                  </a:cxn>
                  <a:cxn ang="0">
                    <a:pos x="T2" y="T3"/>
                  </a:cxn>
                  <a:cxn ang="0">
                    <a:pos x="T4" y="T5"/>
                  </a:cxn>
                  <a:cxn ang="0">
                    <a:pos x="T6" y="T7"/>
                  </a:cxn>
                  <a:cxn ang="0">
                    <a:pos x="T8" y="T9"/>
                  </a:cxn>
                </a:cxnLst>
                <a:rect l="0" t="0" r="r" b="b"/>
                <a:pathLst>
                  <a:path w="7" h="29">
                    <a:moveTo>
                      <a:pt x="6" y="11"/>
                    </a:moveTo>
                    <a:cubicBezTo>
                      <a:pt x="7" y="16"/>
                      <a:pt x="3" y="20"/>
                      <a:pt x="3" y="27"/>
                    </a:cubicBezTo>
                    <a:cubicBezTo>
                      <a:pt x="0" y="29"/>
                      <a:pt x="4" y="11"/>
                      <a:pt x="4" y="6"/>
                    </a:cubicBezTo>
                    <a:cubicBezTo>
                      <a:pt x="7" y="0"/>
                      <a:pt x="4" y="16"/>
                      <a:pt x="5" y="14"/>
                    </a:cubicBezTo>
                    <a:cubicBezTo>
                      <a:pt x="5" y="15"/>
                      <a:pt x="6" y="13"/>
                      <a:pt x="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8" name="Freeform 6735">
                <a:extLst>
                  <a:ext uri="{FF2B5EF4-FFF2-40B4-BE49-F238E27FC236}">
                    <a16:creationId xmlns:a16="http://schemas.microsoft.com/office/drawing/2014/main" id="{0771B707-F27B-4B21-AD60-27074866F3DF}"/>
                  </a:ext>
                </a:extLst>
              </p:cNvPr>
              <p:cNvSpPr>
                <a:spLocks/>
              </p:cNvSpPr>
              <p:nvPr/>
            </p:nvSpPr>
            <p:spPr bwMode="auto">
              <a:xfrm>
                <a:off x="2679" y="2207"/>
                <a:ext cx="4" cy="17"/>
              </a:xfrm>
              <a:custGeom>
                <a:avLst/>
                <a:gdLst>
                  <a:gd name="T0" fmla="*/ 1 w 6"/>
                  <a:gd name="T1" fmla="*/ 30 h 31"/>
                  <a:gd name="T2" fmla="*/ 1 w 6"/>
                  <a:gd name="T3" fmla="*/ 20 h 31"/>
                  <a:gd name="T4" fmla="*/ 6 w 6"/>
                  <a:gd name="T5" fmla="*/ 0 h 31"/>
                  <a:gd name="T6" fmla="*/ 4 w 6"/>
                  <a:gd name="T7" fmla="*/ 12 h 31"/>
                  <a:gd name="T8" fmla="*/ 1 w 6"/>
                  <a:gd name="T9" fmla="*/ 30 h 31"/>
                </a:gdLst>
                <a:ahLst/>
                <a:cxnLst>
                  <a:cxn ang="0">
                    <a:pos x="T0" y="T1"/>
                  </a:cxn>
                  <a:cxn ang="0">
                    <a:pos x="T2" y="T3"/>
                  </a:cxn>
                  <a:cxn ang="0">
                    <a:pos x="T4" y="T5"/>
                  </a:cxn>
                  <a:cxn ang="0">
                    <a:pos x="T6" y="T7"/>
                  </a:cxn>
                  <a:cxn ang="0">
                    <a:pos x="T8" y="T9"/>
                  </a:cxn>
                </a:cxnLst>
                <a:rect l="0" t="0" r="r" b="b"/>
                <a:pathLst>
                  <a:path w="6" h="31">
                    <a:moveTo>
                      <a:pt x="1" y="30"/>
                    </a:moveTo>
                    <a:cubicBezTo>
                      <a:pt x="0" y="31"/>
                      <a:pt x="0" y="26"/>
                      <a:pt x="1" y="20"/>
                    </a:cubicBezTo>
                    <a:cubicBezTo>
                      <a:pt x="2" y="14"/>
                      <a:pt x="4" y="6"/>
                      <a:pt x="6" y="0"/>
                    </a:cubicBezTo>
                    <a:cubicBezTo>
                      <a:pt x="6" y="1"/>
                      <a:pt x="5" y="6"/>
                      <a:pt x="4" y="12"/>
                    </a:cubicBezTo>
                    <a:cubicBezTo>
                      <a:pt x="3" y="18"/>
                      <a:pt x="2" y="26"/>
                      <a:pt x="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9" name="Freeform 6736">
                <a:extLst>
                  <a:ext uri="{FF2B5EF4-FFF2-40B4-BE49-F238E27FC236}">
                    <a16:creationId xmlns:a16="http://schemas.microsoft.com/office/drawing/2014/main" id="{062A30F2-91BC-4935-AAA3-3327367EC09A}"/>
                  </a:ext>
                </a:extLst>
              </p:cNvPr>
              <p:cNvSpPr>
                <a:spLocks/>
              </p:cNvSpPr>
              <p:nvPr/>
            </p:nvSpPr>
            <p:spPr bwMode="auto">
              <a:xfrm>
                <a:off x="2614" y="2360"/>
                <a:ext cx="4" cy="7"/>
              </a:xfrm>
              <a:custGeom>
                <a:avLst/>
                <a:gdLst>
                  <a:gd name="T0" fmla="*/ 0 w 7"/>
                  <a:gd name="T1" fmla="*/ 13 h 13"/>
                  <a:gd name="T2" fmla="*/ 6 w 7"/>
                  <a:gd name="T3" fmla="*/ 0 h 13"/>
                  <a:gd name="T4" fmla="*/ 0 w 7"/>
                  <a:gd name="T5" fmla="*/ 13 h 13"/>
                </a:gdLst>
                <a:ahLst/>
                <a:cxnLst>
                  <a:cxn ang="0">
                    <a:pos x="T0" y="T1"/>
                  </a:cxn>
                  <a:cxn ang="0">
                    <a:pos x="T2" y="T3"/>
                  </a:cxn>
                  <a:cxn ang="0">
                    <a:pos x="T4" y="T5"/>
                  </a:cxn>
                </a:cxnLst>
                <a:rect l="0" t="0" r="r" b="b"/>
                <a:pathLst>
                  <a:path w="7" h="13">
                    <a:moveTo>
                      <a:pt x="0" y="13"/>
                    </a:moveTo>
                    <a:cubicBezTo>
                      <a:pt x="1" y="10"/>
                      <a:pt x="0" y="9"/>
                      <a:pt x="6" y="0"/>
                    </a:cubicBezTo>
                    <a:cubicBezTo>
                      <a:pt x="6" y="2"/>
                      <a:pt x="7" y="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0" name="Freeform 6737">
                <a:extLst>
                  <a:ext uri="{FF2B5EF4-FFF2-40B4-BE49-F238E27FC236}">
                    <a16:creationId xmlns:a16="http://schemas.microsoft.com/office/drawing/2014/main" id="{96120815-D350-44FF-A2FC-A4F68BF18A77}"/>
                  </a:ext>
                </a:extLst>
              </p:cNvPr>
              <p:cNvSpPr>
                <a:spLocks/>
              </p:cNvSpPr>
              <p:nvPr/>
            </p:nvSpPr>
            <p:spPr bwMode="auto">
              <a:xfrm>
                <a:off x="2690" y="2151"/>
                <a:ext cx="1" cy="6"/>
              </a:xfrm>
              <a:custGeom>
                <a:avLst/>
                <a:gdLst>
                  <a:gd name="T0" fmla="*/ 2 w 2"/>
                  <a:gd name="T1" fmla="*/ 4 h 11"/>
                  <a:gd name="T2" fmla="*/ 0 w 2"/>
                  <a:gd name="T3" fmla="*/ 11 h 11"/>
                  <a:gd name="T4" fmla="*/ 0 w 2"/>
                  <a:gd name="T5" fmla="*/ 2 h 11"/>
                  <a:gd name="T6" fmla="*/ 2 w 2"/>
                  <a:gd name="T7" fmla="*/ 4 h 11"/>
                </a:gdLst>
                <a:ahLst/>
                <a:cxnLst>
                  <a:cxn ang="0">
                    <a:pos x="T0" y="T1"/>
                  </a:cxn>
                  <a:cxn ang="0">
                    <a:pos x="T2" y="T3"/>
                  </a:cxn>
                  <a:cxn ang="0">
                    <a:pos x="T4" y="T5"/>
                  </a:cxn>
                  <a:cxn ang="0">
                    <a:pos x="T6" y="T7"/>
                  </a:cxn>
                </a:cxnLst>
                <a:rect l="0" t="0" r="r" b="b"/>
                <a:pathLst>
                  <a:path w="2" h="11">
                    <a:moveTo>
                      <a:pt x="2" y="4"/>
                    </a:moveTo>
                    <a:cubicBezTo>
                      <a:pt x="2" y="9"/>
                      <a:pt x="1" y="11"/>
                      <a:pt x="0" y="11"/>
                    </a:cubicBezTo>
                    <a:cubicBezTo>
                      <a:pt x="0" y="2"/>
                      <a:pt x="0" y="2"/>
                      <a:pt x="0" y="2"/>
                    </a:cubicBezTo>
                    <a:cubicBezTo>
                      <a:pt x="2" y="0"/>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1" name="Freeform 6738">
                <a:extLst>
                  <a:ext uri="{FF2B5EF4-FFF2-40B4-BE49-F238E27FC236}">
                    <a16:creationId xmlns:a16="http://schemas.microsoft.com/office/drawing/2014/main" id="{44A6AE9F-B57C-4D3C-A689-BA2409519C59}"/>
                  </a:ext>
                </a:extLst>
              </p:cNvPr>
              <p:cNvSpPr>
                <a:spLocks/>
              </p:cNvSpPr>
              <p:nvPr/>
            </p:nvSpPr>
            <p:spPr bwMode="auto">
              <a:xfrm>
                <a:off x="2686" y="2179"/>
                <a:ext cx="3" cy="9"/>
              </a:xfrm>
              <a:custGeom>
                <a:avLst/>
                <a:gdLst>
                  <a:gd name="T0" fmla="*/ 2 w 5"/>
                  <a:gd name="T1" fmla="*/ 16 h 16"/>
                  <a:gd name="T2" fmla="*/ 0 w 5"/>
                  <a:gd name="T3" fmla="*/ 16 h 16"/>
                  <a:gd name="T4" fmla="*/ 4 w 5"/>
                  <a:gd name="T5" fmla="*/ 4 h 16"/>
                  <a:gd name="T6" fmla="*/ 2 w 5"/>
                  <a:gd name="T7" fmla="*/ 16 h 16"/>
                </a:gdLst>
                <a:ahLst/>
                <a:cxnLst>
                  <a:cxn ang="0">
                    <a:pos x="T0" y="T1"/>
                  </a:cxn>
                  <a:cxn ang="0">
                    <a:pos x="T2" y="T3"/>
                  </a:cxn>
                  <a:cxn ang="0">
                    <a:pos x="T4" y="T5"/>
                  </a:cxn>
                  <a:cxn ang="0">
                    <a:pos x="T6" y="T7"/>
                  </a:cxn>
                </a:cxnLst>
                <a:rect l="0" t="0" r="r" b="b"/>
                <a:pathLst>
                  <a:path w="5" h="16">
                    <a:moveTo>
                      <a:pt x="2" y="16"/>
                    </a:moveTo>
                    <a:cubicBezTo>
                      <a:pt x="0" y="16"/>
                      <a:pt x="0" y="16"/>
                      <a:pt x="0" y="16"/>
                    </a:cubicBezTo>
                    <a:cubicBezTo>
                      <a:pt x="1" y="11"/>
                      <a:pt x="2" y="3"/>
                      <a:pt x="4" y="4"/>
                    </a:cubicBezTo>
                    <a:cubicBezTo>
                      <a:pt x="1" y="16"/>
                      <a:pt x="5" y="0"/>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2" name="Freeform 6739">
                <a:extLst>
                  <a:ext uri="{FF2B5EF4-FFF2-40B4-BE49-F238E27FC236}">
                    <a16:creationId xmlns:a16="http://schemas.microsoft.com/office/drawing/2014/main" id="{BCCB55C4-151F-470F-AE8C-0772590C006E}"/>
                  </a:ext>
                </a:extLst>
              </p:cNvPr>
              <p:cNvSpPr>
                <a:spLocks/>
              </p:cNvSpPr>
              <p:nvPr/>
            </p:nvSpPr>
            <p:spPr bwMode="auto">
              <a:xfrm>
                <a:off x="2549" y="2432"/>
                <a:ext cx="7" cy="6"/>
              </a:xfrm>
              <a:custGeom>
                <a:avLst/>
                <a:gdLst>
                  <a:gd name="T0" fmla="*/ 0 w 12"/>
                  <a:gd name="T1" fmla="*/ 11 h 11"/>
                  <a:gd name="T2" fmla="*/ 11 w 12"/>
                  <a:gd name="T3" fmla="*/ 0 h 11"/>
                  <a:gd name="T4" fmla="*/ 0 w 12"/>
                  <a:gd name="T5" fmla="*/ 11 h 11"/>
                </a:gdLst>
                <a:ahLst/>
                <a:cxnLst>
                  <a:cxn ang="0">
                    <a:pos x="T0" y="T1"/>
                  </a:cxn>
                  <a:cxn ang="0">
                    <a:pos x="T2" y="T3"/>
                  </a:cxn>
                  <a:cxn ang="0">
                    <a:pos x="T4" y="T5"/>
                  </a:cxn>
                </a:cxnLst>
                <a:rect l="0" t="0" r="r" b="b"/>
                <a:pathLst>
                  <a:path w="12" h="11">
                    <a:moveTo>
                      <a:pt x="0" y="11"/>
                    </a:moveTo>
                    <a:cubicBezTo>
                      <a:pt x="1" y="9"/>
                      <a:pt x="7" y="3"/>
                      <a:pt x="11" y="0"/>
                    </a:cubicBezTo>
                    <a:cubicBezTo>
                      <a:pt x="12" y="1"/>
                      <a:pt x="3" y="9"/>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3" name="Freeform 6740">
                <a:extLst>
                  <a:ext uri="{FF2B5EF4-FFF2-40B4-BE49-F238E27FC236}">
                    <a16:creationId xmlns:a16="http://schemas.microsoft.com/office/drawing/2014/main" id="{C9A7B135-C70A-48C9-A7F2-4007C8830767}"/>
                  </a:ext>
                </a:extLst>
              </p:cNvPr>
              <p:cNvSpPr>
                <a:spLocks noEditPoints="1"/>
              </p:cNvSpPr>
              <p:nvPr/>
            </p:nvSpPr>
            <p:spPr bwMode="auto">
              <a:xfrm>
                <a:off x="2724" y="1838"/>
                <a:ext cx="50" cy="99"/>
              </a:xfrm>
              <a:custGeom>
                <a:avLst/>
                <a:gdLst>
                  <a:gd name="T0" fmla="*/ 5 w 87"/>
                  <a:gd name="T1" fmla="*/ 16 h 175"/>
                  <a:gd name="T2" fmla="*/ 27 w 87"/>
                  <a:gd name="T3" fmla="*/ 58 h 175"/>
                  <a:gd name="T4" fmla="*/ 10 w 87"/>
                  <a:gd name="T5" fmla="*/ 37 h 175"/>
                  <a:gd name="T6" fmla="*/ 12 w 87"/>
                  <a:gd name="T7" fmla="*/ 46 h 175"/>
                  <a:gd name="T8" fmla="*/ 4 w 87"/>
                  <a:gd name="T9" fmla="*/ 34 h 175"/>
                  <a:gd name="T10" fmla="*/ 39 w 87"/>
                  <a:gd name="T11" fmla="*/ 84 h 175"/>
                  <a:gd name="T12" fmla="*/ 70 w 87"/>
                  <a:gd name="T13" fmla="*/ 154 h 175"/>
                  <a:gd name="T14" fmla="*/ 66 w 87"/>
                  <a:gd name="T15" fmla="*/ 138 h 175"/>
                  <a:gd name="T16" fmla="*/ 77 w 87"/>
                  <a:gd name="T17" fmla="*/ 161 h 175"/>
                  <a:gd name="T18" fmla="*/ 81 w 87"/>
                  <a:gd name="T19" fmla="*/ 166 h 175"/>
                  <a:gd name="T20" fmla="*/ 78 w 87"/>
                  <a:gd name="T21" fmla="*/ 153 h 175"/>
                  <a:gd name="T22" fmla="*/ 83 w 87"/>
                  <a:gd name="T23" fmla="*/ 158 h 175"/>
                  <a:gd name="T24" fmla="*/ 82 w 87"/>
                  <a:gd name="T25" fmla="*/ 153 h 175"/>
                  <a:gd name="T26" fmla="*/ 64 w 87"/>
                  <a:gd name="T27" fmla="*/ 110 h 175"/>
                  <a:gd name="T28" fmla="*/ 60 w 87"/>
                  <a:gd name="T29" fmla="*/ 106 h 175"/>
                  <a:gd name="T30" fmla="*/ 56 w 87"/>
                  <a:gd name="T31" fmla="*/ 92 h 175"/>
                  <a:gd name="T32" fmla="*/ 34 w 87"/>
                  <a:gd name="T33" fmla="*/ 52 h 175"/>
                  <a:gd name="T34" fmla="*/ 25 w 87"/>
                  <a:gd name="T35" fmla="*/ 34 h 175"/>
                  <a:gd name="T36" fmla="*/ 33 w 87"/>
                  <a:gd name="T37" fmla="*/ 38 h 175"/>
                  <a:gd name="T38" fmla="*/ 45 w 87"/>
                  <a:gd name="T39" fmla="*/ 52 h 175"/>
                  <a:gd name="T40" fmla="*/ 44 w 87"/>
                  <a:gd name="T41" fmla="*/ 45 h 175"/>
                  <a:gd name="T42" fmla="*/ 27 w 87"/>
                  <a:gd name="T43" fmla="*/ 21 h 175"/>
                  <a:gd name="T44" fmla="*/ 19 w 87"/>
                  <a:gd name="T45" fmla="*/ 15 h 175"/>
                  <a:gd name="T46" fmla="*/ 4 w 87"/>
                  <a:gd name="T47" fmla="*/ 2 h 175"/>
                  <a:gd name="T48" fmla="*/ 3 w 87"/>
                  <a:gd name="T49" fmla="*/ 5 h 175"/>
                  <a:gd name="T50" fmla="*/ 0 w 87"/>
                  <a:gd name="T51" fmla="*/ 5 h 175"/>
                  <a:gd name="T52" fmla="*/ 65 w 87"/>
                  <a:gd name="T53" fmla="*/ 126 h 175"/>
                  <a:gd name="T54" fmla="*/ 59 w 87"/>
                  <a:gd name="T55" fmla="*/ 118 h 175"/>
                  <a:gd name="T56" fmla="*/ 69 w 87"/>
                  <a:gd name="T57" fmla="*/ 138 h 175"/>
                  <a:gd name="T58" fmla="*/ 56 w 87"/>
                  <a:gd name="T59" fmla="*/ 112 h 175"/>
                  <a:gd name="T60" fmla="*/ 50 w 87"/>
                  <a:gd name="T61" fmla="*/ 95 h 175"/>
                  <a:gd name="T62" fmla="*/ 22 w 87"/>
                  <a:gd name="T63" fmla="*/ 61 h 175"/>
                  <a:gd name="T64" fmla="*/ 36 w 87"/>
                  <a:gd name="T65" fmla="*/ 89 h 175"/>
                  <a:gd name="T66" fmla="*/ 22 w 87"/>
                  <a:gd name="T67" fmla="*/ 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175">
                    <a:moveTo>
                      <a:pt x="0" y="5"/>
                    </a:moveTo>
                    <a:cubicBezTo>
                      <a:pt x="4" y="11"/>
                      <a:pt x="3" y="12"/>
                      <a:pt x="5" y="16"/>
                    </a:cubicBezTo>
                    <a:cubicBezTo>
                      <a:pt x="14" y="25"/>
                      <a:pt x="18" y="40"/>
                      <a:pt x="26" y="53"/>
                    </a:cubicBezTo>
                    <a:cubicBezTo>
                      <a:pt x="26" y="54"/>
                      <a:pt x="26" y="56"/>
                      <a:pt x="27" y="58"/>
                    </a:cubicBezTo>
                    <a:cubicBezTo>
                      <a:pt x="19" y="45"/>
                      <a:pt x="20" y="51"/>
                      <a:pt x="21" y="56"/>
                    </a:cubicBezTo>
                    <a:cubicBezTo>
                      <a:pt x="15" y="45"/>
                      <a:pt x="14" y="41"/>
                      <a:pt x="10" y="37"/>
                    </a:cubicBezTo>
                    <a:cubicBezTo>
                      <a:pt x="16" y="46"/>
                      <a:pt x="20" y="54"/>
                      <a:pt x="20" y="57"/>
                    </a:cubicBezTo>
                    <a:cubicBezTo>
                      <a:pt x="20" y="59"/>
                      <a:pt x="18" y="57"/>
                      <a:pt x="12" y="46"/>
                    </a:cubicBezTo>
                    <a:cubicBezTo>
                      <a:pt x="13" y="45"/>
                      <a:pt x="18" y="55"/>
                      <a:pt x="18" y="55"/>
                    </a:cubicBezTo>
                    <a:cubicBezTo>
                      <a:pt x="13" y="44"/>
                      <a:pt x="9" y="41"/>
                      <a:pt x="4" y="34"/>
                    </a:cubicBezTo>
                    <a:cubicBezTo>
                      <a:pt x="13" y="52"/>
                      <a:pt x="26" y="72"/>
                      <a:pt x="36" y="95"/>
                    </a:cubicBezTo>
                    <a:cubicBezTo>
                      <a:pt x="38" y="91"/>
                      <a:pt x="41" y="94"/>
                      <a:pt x="39" y="84"/>
                    </a:cubicBezTo>
                    <a:cubicBezTo>
                      <a:pt x="46" y="99"/>
                      <a:pt x="50" y="108"/>
                      <a:pt x="54" y="118"/>
                    </a:cubicBezTo>
                    <a:cubicBezTo>
                      <a:pt x="58" y="128"/>
                      <a:pt x="63" y="138"/>
                      <a:pt x="70" y="154"/>
                    </a:cubicBezTo>
                    <a:cubicBezTo>
                      <a:pt x="68" y="145"/>
                      <a:pt x="64" y="141"/>
                      <a:pt x="62" y="132"/>
                    </a:cubicBezTo>
                    <a:cubicBezTo>
                      <a:pt x="63" y="133"/>
                      <a:pt x="64" y="135"/>
                      <a:pt x="66" y="138"/>
                    </a:cubicBezTo>
                    <a:cubicBezTo>
                      <a:pt x="71" y="148"/>
                      <a:pt x="69" y="147"/>
                      <a:pt x="71" y="153"/>
                    </a:cubicBezTo>
                    <a:cubicBezTo>
                      <a:pt x="71" y="150"/>
                      <a:pt x="76" y="161"/>
                      <a:pt x="77" y="161"/>
                    </a:cubicBezTo>
                    <a:cubicBezTo>
                      <a:pt x="74" y="153"/>
                      <a:pt x="72" y="148"/>
                      <a:pt x="72" y="145"/>
                    </a:cubicBezTo>
                    <a:cubicBezTo>
                      <a:pt x="76" y="152"/>
                      <a:pt x="80" y="164"/>
                      <a:pt x="81" y="166"/>
                    </a:cubicBezTo>
                    <a:cubicBezTo>
                      <a:pt x="77" y="151"/>
                      <a:pt x="86" y="173"/>
                      <a:pt x="87" y="175"/>
                    </a:cubicBezTo>
                    <a:cubicBezTo>
                      <a:pt x="84" y="163"/>
                      <a:pt x="84" y="165"/>
                      <a:pt x="78" y="153"/>
                    </a:cubicBezTo>
                    <a:cubicBezTo>
                      <a:pt x="79" y="153"/>
                      <a:pt x="77" y="147"/>
                      <a:pt x="76" y="145"/>
                    </a:cubicBezTo>
                    <a:cubicBezTo>
                      <a:pt x="79" y="150"/>
                      <a:pt x="79" y="146"/>
                      <a:pt x="83" y="158"/>
                    </a:cubicBezTo>
                    <a:cubicBezTo>
                      <a:pt x="82" y="158"/>
                      <a:pt x="80" y="153"/>
                      <a:pt x="84" y="162"/>
                    </a:cubicBezTo>
                    <a:cubicBezTo>
                      <a:pt x="83" y="160"/>
                      <a:pt x="84" y="158"/>
                      <a:pt x="82" y="153"/>
                    </a:cubicBezTo>
                    <a:cubicBezTo>
                      <a:pt x="80" y="151"/>
                      <a:pt x="77" y="141"/>
                      <a:pt x="73" y="132"/>
                    </a:cubicBezTo>
                    <a:cubicBezTo>
                      <a:pt x="69" y="122"/>
                      <a:pt x="66" y="113"/>
                      <a:pt x="64" y="110"/>
                    </a:cubicBezTo>
                    <a:cubicBezTo>
                      <a:pt x="66" y="114"/>
                      <a:pt x="66" y="116"/>
                      <a:pt x="66" y="118"/>
                    </a:cubicBezTo>
                    <a:cubicBezTo>
                      <a:pt x="66" y="117"/>
                      <a:pt x="63" y="112"/>
                      <a:pt x="60" y="106"/>
                    </a:cubicBezTo>
                    <a:cubicBezTo>
                      <a:pt x="58" y="101"/>
                      <a:pt x="55" y="95"/>
                      <a:pt x="55" y="94"/>
                    </a:cubicBezTo>
                    <a:cubicBezTo>
                      <a:pt x="56" y="92"/>
                      <a:pt x="58" y="99"/>
                      <a:pt x="56" y="92"/>
                    </a:cubicBezTo>
                    <a:cubicBezTo>
                      <a:pt x="50" y="79"/>
                      <a:pt x="47" y="74"/>
                      <a:pt x="45" y="70"/>
                    </a:cubicBezTo>
                    <a:cubicBezTo>
                      <a:pt x="43" y="66"/>
                      <a:pt x="40" y="62"/>
                      <a:pt x="34" y="52"/>
                    </a:cubicBezTo>
                    <a:cubicBezTo>
                      <a:pt x="36" y="53"/>
                      <a:pt x="38" y="55"/>
                      <a:pt x="39" y="55"/>
                    </a:cubicBezTo>
                    <a:cubicBezTo>
                      <a:pt x="34" y="46"/>
                      <a:pt x="32" y="45"/>
                      <a:pt x="25" y="34"/>
                    </a:cubicBezTo>
                    <a:cubicBezTo>
                      <a:pt x="24" y="31"/>
                      <a:pt x="21" y="24"/>
                      <a:pt x="22" y="24"/>
                    </a:cubicBezTo>
                    <a:cubicBezTo>
                      <a:pt x="27" y="32"/>
                      <a:pt x="31" y="36"/>
                      <a:pt x="33" y="38"/>
                    </a:cubicBezTo>
                    <a:cubicBezTo>
                      <a:pt x="28" y="26"/>
                      <a:pt x="33" y="34"/>
                      <a:pt x="32" y="27"/>
                    </a:cubicBezTo>
                    <a:cubicBezTo>
                      <a:pt x="40" y="40"/>
                      <a:pt x="43" y="47"/>
                      <a:pt x="45" y="52"/>
                    </a:cubicBezTo>
                    <a:cubicBezTo>
                      <a:pt x="47" y="57"/>
                      <a:pt x="49" y="60"/>
                      <a:pt x="52" y="65"/>
                    </a:cubicBezTo>
                    <a:cubicBezTo>
                      <a:pt x="48" y="56"/>
                      <a:pt x="46" y="51"/>
                      <a:pt x="44" y="45"/>
                    </a:cubicBezTo>
                    <a:cubicBezTo>
                      <a:pt x="40" y="42"/>
                      <a:pt x="32" y="24"/>
                      <a:pt x="29" y="18"/>
                    </a:cubicBezTo>
                    <a:cubicBezTo>
                      <a:pt x="23" y="9"/>
                      <a:pt x="24" y="14"/>
                      <a:pt x="27" y="21"/>
                    </a:cubicBezTo>
                    <a:cubicBezTo>
                      <a:pt x="24" y="17"/>
                      <a:pt x="20" y="9"/>
                      <a:pt x="17" y="5"/>
                    </a:cubicBezTo>
                    <a:cubicBezTo>
                      <a:pt x="17" y="8"/>
                      <a:pt x="18" y="12"/>
                      <a:pt x="19" y="15"/>
                    </a:cubicBezTo>
                    <a:cubicBezTo>
                      <a:pt x="13" y="4"/>
                      <a:pt x="13" y="6"/>
                      <a:pt x="9" y="0"/>
                    </a:cubicBezTo>
                    <a:cubicBezTo>
                      <a:pt x="7" y="3"/>
                      <a:pt x="6" y="4"/>
                      <a:pt x="4" y="2"/>
                    </a:cubicBezTo>
                    <a:cubicBezTo>
                      <a:pt x="9" y="9"/>
                      <a:pt x="12" y="15"/>
                      <a:pt x="12" y="16"/>
                    </a:cubicBezTo>
                    <a:cubicBezTo>
                      <a:pt x="9" y="13"/>
                      <a:pt x="9" y="16"/>
                      <a:pt x="3" y="5"/>
                    </a:cubicBezTo>
                    <a:cubicBezTo>
                      <a:pt x="3" y="5"/>
                      <a:pt x="1" y="2"/>
                      <a:pt x="1" y="2"/>
                    </a:cubicBezTo>
                    <a:cubicBezTo>
                      <a:pt x="11" y="19"/>
                      <a:pt x="2" y="6"/>
                      <a:pt x="0" y="5"/>
                    </a:cubicBezTo>
                    <a:close/>
                    <a:moveTo>
                      <a:pt x="60" y="111"/>
                    </a:moveTo>
                    <a:cubicBezTo>
                      <a:pt x="64" y="120"/>
                      <a:pt x="67" y="126"/>
                      <a:pt x="65" y="126"/>
                    </a:cubicBezTo>
                    <a:cubicBezTo>
                      <a:pt x="61" y="117"/>
                      <a:pt x="59" y="111"/>
                      <a:pt x="60" y="111"/>
                    </a:cubicBezTo>
                    <a:close/>
                    <a:moveTo>
                      <a:pt x="59" y="118"/>
                    </a:moveTo>
                    <a:cubicBezTo>
                      <a:pt x="64" y="128"/>
                      <a:pt x="58" y="114"/>
                      <a:pt x="60" y="116"/>
                    </a:cubicBezTo>
                    <a:cubicBezTo>
                      <a:pt x="65" y="127"/>
                      <a:pt x="66" y="131"/>
                      <a:pt x="69" y="138"/>
                    </a:cubicBezTo>
                    <a:cubicBezTo>
                      <a:pt x="65" y="131"/>
                      <a:pt x="60" y="123"/>
                      <a:pt x="56" y="117"/>
                    </a:cubicBezTo>
                    <a:cubicBezTo>
                      <a:pt x="54" y="112"/>
                      <a:pt x="55" y="113"/>
                      <a:pt x="56" y="112"/>
                    </a:cubicBezTo>
                    <a:cubicBezTo>
                      <a:pt x="50" y="98"/>
                      <a:pt x="54" y="113"/>
                      <a:pt x="48" y="100"/>
                    </a:cubicBezTo>
                    <a:cubicBezTo>
                      <a:pt x="50" y="99"/>
                      <a:pt x="47" y="92"/>
                      <a:pt x="50" y="95"/>
                    </a:cubicBezTo>
                    <a:cubicBezTo>
                      <a:pt x="56" y="106"/>
                      <a:pt x="60" y="117"/>
                      <a:pt x="59" y="118"/>
                    </a:cubicBezTo>
                    <a:close/>
                    <a:moveTo>
                      <a:pt x="22" y="61"/>
                    </a:moveTo>
                    <a:cubicBezTo>
                      <a:pt x="26" y="67"/>
                      <a:pt x="33" y="79"/>
                      <a:pt x="27" y="65"/>
                    </a:cubicBezTo>
                    <a:cubicBezTo>
                      <a:pt x="38" y="83"/>
                      <a:pt x="35" y="83"/>
                      <a:pt x="36" y="89"/>
                    </a:cubicBezTo>
                    <a:cubicBezTo>
                      <a:pt x="32" y="80"/>
                      <a:pt x="30" y="76"/>
                      <a:pt x="28" y="73"/>
                    </a:cubicBezTo>
                    <a:cubicBezTo>
                      <a:pt x="27" y="70"/>
                      <a:pt x="26" y="67"/>
                      <a:pt x="2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4" name="Freeform 6741">
                <a:extLst>
                  <a:ext uri="{FF2B5EF4-FFF2-40B4-BE49-F238E27FC236}">
                    <a16:creationId xmlns:a16="http://schemas.microsoft.com/office/drawing/2014/main" id="{757B1E76-15C5-4DED-97A7-32A2689419A7}"/>
                  </a:ext>
                </a:extLst>
              </p:cNvPr>
              <p:cNvSpPr>
                <a:spLocks noEditPoints="1"/>
              </p:cNvSpPr>
              <p:nvPr/>
            </p:nvSpPr>
            <p:spPr bwMode="auto">
              <a:xfrm>
                <a:off x="1800" y="1600"/>
                <a:ext cx="967" cy="906"/>
              </a:xfrm>
              <a:custGeom>
                <a:avLst/>
                <a:gdLst>
                  <a:gd name="T0" fmla="*/ 42 w 1699"/>
                  <a:gd name="T1" fmla="*/ 1039 h 1592"/>
                  <a:gd name="T2" fmla="*/ 340 w 1699"/>
                  <a:gd name="T3" fmla="*/ 462 h 1592"/>
                  <a:gd name="T4" fmla="*/ 843 w 1699"/>
                  <a:gd name="T5" fmla="*/ 194 h 1592"/>
                  <a:gd name="T6" fmla="*/ 1302 w 1699"/>
                  <a:gd name="T7" fmla="*/ 337 h 1592"/>
                  <a:gd name="T8" fmla="*/ 1538 w 1699"/>
                  <a:gd name="T9" fmla="*/ 646 h 1592"/>
                  <a:gd name="T10" fmla="*/ 1588 w 1699"/>
                  <a:gd name="T11" fmla="*/ 925 h 1592"/>
                  <a:gd name="T12" fmla="*/ 1549 w 1699"/>
                  <a:gd name="T13" fmla="*/ 1194 h 1592"/>
                  <a:gd name="T14" fmla="*/ 1456 w 1699"/>
                  <a:gd name="T15" fmla="*/ 1402 h 1592"/>
                  <a:gd name="T16" fmla="*/ 1615 w 1699"/>
                  <a:gd name="T17" fmla="*/ 1091 h 1592"/>
                  <a:gd name="T18" fmla="*/ 1543 w 1699"/>
                  <a:gd name="T19" fmla="*/ 1312 h 1592"/>
                  <a:gd name="T20" fmla="*/ 1433 w 1699"/>
                  <a:gd name="T21" fmla="*/ 1491 h 1592"/>
                  <a:gd name="T22" fmla="*/ 1646 w 1699"/>
                  <a:gd name="T23" fmla="*/ 1167 h 1592"/>
                  <a:gd name="T24" fmla="*/ 1689 w 1699"/>
                  <a:gd name="T25" fmla="*/ 985 h 1592"/>
                  <a:gd name="T26" fmla="*/ 1677 w 1699"/>
                  <a:gd name="T27" fmla="*/ 750 h 1592"/>
                  <a:gd name="T28" fmla="*/ 1679 w 1699"/>
                  <a:gd name="T29" fmla="*/ 860 h 1592"/>
                  <a:gd name="T30" fmla="*/ 1535 w 1699"/>
                  <a:gd name="T31" fmla="*/ 459 h 1592"/>
                  <a:gd name="T32" fmla="*/ 1426 w 1699"/>
                  <a:gd name="T33" fmla="*/ 313 h 1592"/>
                  <a:gd name="T34" fmla="*/ 1360 w 1699"/>
                  <a:gd name="T35" fmla="*/ 264 h 1592"/>
                  <a:gd name="T36" fmla="*/ 1143 w 1699"/>
                  <a:gd name="T37" fmla="*/ 131 h 1592"/>
                  <a:gd name="T38" fmla="*/ 1262 w 1699"/>
                  <a:gd name="T39" fmla="*/ 172 h 1592"/>
                  <a:gd name="T40" fmla="*/ 999 w 1699"/>
                  <a:gd name="T41" fmla="*/ 109 h 1592"/>
                  <a:gd name="T42" fmla="*/ 849 w 1699"/>
                  <a:gd name="T43" fmla="*/ 81 h 1592"/>
                  <a:gd name="T44" fmla="*/ 1254 w 1699"/>
                  <a:gd name="T45" fmla="*/ 152 h 1592"/>
                  <a:gd name="T46" fmla="*/ 1464 w 1699"/>
                  <a:gd name="T47" fmla="*/ 294 h 1592"/>
                  <a:gd name="T48" fmla="*/ 890 w 1699"/>
                  <a:gd name="T49" fmla="*/ 45 h 1592"/>
                  <a:gd name="T50" fmla="*/ 875 w 1699"/>
                  <a:gd name="T51" fmla="*/ 16 h 1592"/>
                  <a:gd name="T52" fmla="*/ 1641 w 1699"/>
                  <a:gd name="T53" fmla="*/ 669 h 1592"/>
                  <a:gd name="T54" fmla="*/ 856 w 1699"/>
                  <a:gd name="T55" fmla="*/ 20 h 1592"/>
                  <a:gd name="T56" fmla="*/ 160 w 1699"/>
                  <a:gd name="T57" fmla="*/ 407 h 1592"/>
                  <a:gd name="T58" fmla="*/ 282 w 1699"/>
                  <a:gd name="T59" fmla="*/ 273 h 1592"/>
                  <a:gd name="T60" fmla="*/ 105 w 1699"/>
                  <a:gd name="T61" fmla="*/ 531 h 1592"/>
                  <a:gd name="T62" fmla="*/ 361 w 1699"/>
                  <a:gd name="T63" fmla="*/ 220 h 1592"/>
                  <a:gd name="T64" fmla="*/ 1488 w 1699"/>
                  <a:gd name="T65" fmla="*/ 324 h 1592"/>
                  <a:gd name="T66" fmla="*/ 347 w 1699"/>
                  <a:gd name="T67" fmla="*/ 249 h 1592"/>
                  <a:gd name="T68" fmla="*/ 491 w 1699"/>
                  <a:gd name="T69" fmla="*/ 156 h 1592"/>
                  <a:gd name="T70" fmla="*/ 266 w 1699"/>
                  <a:gd name="T71" fmla="*/ 336 h 1592"/>
                  <a:gd name="T72" fmla="*/ 444 w 1699"/>
                  <a:gd name="T73" fmla="*/ 197 h 1592"/>
                  <a:gd name="T74" fmla="*/ 703 w 1699"/>
                  <a:gd name="T75" fmla="*/ 96 h 1592"/>
                  <a:gd name="T76" fmla="*/ 328 w 1699"/>
                  <a:gd name="T77" fmla="*/ 295 h 1592"/>
                  <a:gd name="T78" fmla="*/ 759 w 1699"/>
                  <a:gd name="T79" fmla="*/ 99 h 1592"/>
                  <a:gd name="T80" fmla="*/ 515 w 1699"/>
                  <a:gd name="T81" fmla="*/ 179 h 1592"/>
                  <a:gd name="T82" fmla="*/ 1681 w 1699"/>
                  <a:gd name="T83" fmla="*/ 790 h 1592"/>
                  <a:gd name="T84" fmla="*/ 812 w 1699"/>
                  <a:gd name="T85" fmla="*/ 103 h 1592"/>
                  <a:gd name="T86" fmla="*/ 161 w 1699"/>
                  <a:gd name="T87" fmla="*/ 545 h 1592"/>
                  <a:gd name="T88" fmla="*/ 1449 w 1699"/>
                  <a:gd name="T89" fmla="*/ 346 h 1592"/>
                  <a:gd name="T90" fmla="*/ 293 w 1699"/>
                  <a:gd name="T91" fmla="*/ 362 h 1592"/>
                  <a:gd name="T92" fmla="*/ 1417 w 1699"/>
                  <a:gd name="T93" fmla="*/ 1503 h 1592"/>
                  <a:gd name="T94" fmla="*/ 1468 w 1699"/>
                  <a:gd name="T95" fmla="*/ 435 h 1592"/>
                  <a:gd name="T96" fmla="*/ 1465 w 1699"/>
                  <a:gd name="T97" fmla="*/ 409 h 1592"/>
                  <a:gd name="T98" fmla="*/ 1013 w 1699"/>
                  <a:gd name="T99" fmla="*/ 154 h 1592"/>
                  <a:gd name="T100" fmla="*/ 951 w 1699"/>
                  <a:gd name="T101" fmla="*/ 140 h 1592"/>
                  <a:gd name="T102" fmla="*/ 883 w 1699"/>
                  <a:gd name="T103" fmla="*/ 138 h 1592"/>
                  <a:gd name="T104" fmla="*/ 1548 w 1699"/>
                  <a:gd name="T105" fmla="*/ 551 h 1592"/>
                  <a:gd name="T106" fmla="*/ 1459 w 1699"/>
                  <a:gd name="T107" fmla="*/ 426 h 1592"/>
                  <a:gd name="T108" fmla="*/ 1603 w 1699"/>
                  <a:gd name="T109" fmla="*/ 699 h 1592"/>
                  <a:gd name="T110" fmla="*/ 1601 w 1699"/>
                  <a:gd name="T111" fmla="*/ 1113 h 1592"/>
                  <a:gd name="T112" fmla="*/ 1489 w 1699"/>
                  <a:gd name="T113" fmla="*/ 1353 h 1592"/>
                  <a:gd name="T114" fmla="*/ 1603 w 1699"/>
                  <a:gd name="T115" fmla="*/ 773 h 1592"/>
                  <a:gd name="T116" fmla="*/ 1536 w 1699"/>
                  <a:gd name="T117" fmla="*/ 608 h 1592"/>
                  <a:gd name="T118" fmla="*/ 1221 w 1699"/>
                  <a:gd name="T119" fmla="*/ 270 h 1592"/>
                  <a:gd name="T120" fmla="*/ 997 w 1699"/>
                  <a:gd name="T121" fmla="*/ 193 h 1592"/>
                  <a:gd name="T122" fmla="*/ 855 w 1699"/>
                  <a:gd name="T123" fmla="*/ 189 h 1592"/>
                  <a:gd name="T124" fmla="*/ 1578 w 1699"/>
                  <a:gd name="T125" fmla="*/ 893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9" h="1592">
                    <a:moveTo>
                      <a:pt x="715" y="13"/>
                    </a:moveTo>
                    <a:cubicBezTo>
                      <a:pt x="703" y="15"/>
                      <a:pt x="685" y="19"/>
                      <a:pt x="668" y="23"/>
                    </a:cubicBezTo>
                    <a:cubicBezTo>
                      <a:pt x="650" y="27"/>
                      <a:pt x="634" y="31"/>
                      <a:pt x="626" y="32"/>
                    </a:cubicBezTo>
                    <a:cubicBezTo>
                      <a:pt x="626" y="33"/>
                      <a:pt x="620" y="35"/>
                      <a:pt x="613" y="37"/>
                    </a:cubicBezTo>
                    <a:cubicBezTo>
                      <a:pt x="607" y="39"/>
                      <a:pt x="600" y="41"/>
                      <a:pt x="598" y="40"/>
                    </a:cubicBezTo>
                    <a:cubicBezTo>
                      <a:pt x="588" y="43"/>
                      <a:pt x="592" y="43"/>
                      <a:pt x="584" y="45"/>
                    </a:cubicBezTo>
                    <a:cubicBezTo>
                      <a:pt x="582" y="47"/>
                      <a:pt x="579" y="49"/>
                      <a:pt x="574" y="51"/>
                    </a:cubicBezTo>
                    <a:cubicBezTo>
                      <a:pt x="570" y="54"/>
                      <a:pt x="562" y="57"/>
                      <a:pt x="549" y="62"/>
                    </a:cubicBezTo>
                    <a:cubicBezTo>
                      <a:pt x="544" y="62"/>
                      <a:pt x="556" y="58"/>
                      <a:pt x="536" y="64"/>
                    </a:cubicBezTo>
                    <a:cubicBezTo>
                      <a:pt x="549" y="57"/>
                      <a:pt x="569" y="49"/>
                      <a:pt x="589" y="42"/>
                    </a:cubicBezTo>
                    <a:cubicBezTo>
                      <a:pt x="609" y="35"/>
                      <a:pt x="627" y="30"/>
                      <a:pt x="637" y="28"/>
                    </a:cubicBezTo>
                    <a:cubicBezTo>
                      <a:pt x="642" y="26"/>
                      <a:pt x="653" y="22"/>
                      <a:pt x="664" y="19"/>
                    </a:cubicBezTo>
                    <a:cubicBezTo>
                      <a:pt x="663" y="18"/>
                      <a:pt x="652" y="21"/>
                      <a:pt x="651" y="20"/>
                    </a:cubicBezTo>
                    <a:cubicBezTo>
                      <a:pt x="642" y="22"/>
                      <a:pt x="634" y="25"/>
                      <a:pt x="626" y="27"/>
                    </a:cubicBezTo>
                    <a:cubicBezTo>
                      <a:pt x="625" y="29"/>
                      <a:pt x="618" y="32"/>
                      <a:pt x="608" y="35"/>
                    </a:cubicBezTo>
                    <a:cubicBezTo>
                      <a:pt x="598" y="38"/>
                      <a:pt x="585" y="41"/>
                      <a:pt x="575" y="46"/>
                    </a:cubicBezTo>
                    <a:cubicBezTo>
                      <a:pt x="565" y="49"/>
                      <a:pt x="579" y="42"/>
                      <a:pt x="569" y="46"/>
                    </a:cubicBezTo>
                    <a:cubicBezTo>
                      <a:pt x="567" y="47"/>
                      <a:pt x="559" y="50"/>
                      <a:pt x="551" y="54"/>
                    </a:cubicBezTo>
                    <a:cubicBezTo>
                      <a:pt x="542" y="57"/>
                      <a:pt x="533" y="60"/>
                      <a:pt x="528" y="62"/>
                    </a:cubicBezTo>
                    <a:cubicBezTo>
                      <a:pt x="529" y="63"/>
                      <a:pt x="531" y="63"/>
                      <a:pt x="527" y="65"/>
                    </a:cubicBezTo>
                    <a:cubicBezTo>
                      <a:pt x="516" y="68"/>
                      <a:pt x="508" y="74"/>
                      <a:pt x="493" y="80"/>
                    </a:cubicBezTo>
                    <a:cubicBezTo>
                      <a:pt x="490" y="80"/>
                      <a:pt x="489" y="79"/>
                      <a:pt x="474" y="87"/>
                    </a:cubicBezTo>
                    <a:cubicBezTo>
                      <a:pt x="482" y="84"/>
                      <a:pt x="472" y="90"/>
                      <a:pt x="463" y="95"/>
                    </a:cubicBezTo>
                    <a:cubicBezTo>
                      <a:pt x="463" y="94"/>
                      <a:pt x="456" y="98"/>
                      <a:pt x="450" y="101"/>
                    </a:cubicBezTo>
                    <a:cubicBezTo>
                      <a:pt x="444" y="104"/>
                      <a:pt x="438" y="107"/>
                      <a:pt x="438" y="106"/>
                    </a:cubicBezTo>
                    <a:cubicBezTo>
                      <a:pt x="430" y="110"/>
                      <a:pt x="429" y="112"/>
                      <a:pt x="419" y="117"/>
                    </a:cubicBezTo>
                    <a:cubicBezTo>
                      <a:pt x="422" y="117"/>
                      <a:pt x="417" y="120"/>
                      <a:pt x="412" y="124"/>
                    </a:cubicBezTo>
                    <a:cubicBezTo>
                      <a:pt x="402" y="128"/>
                      <a:pt x="406" y="128"/>
                      <a:pt x="397" y="134"/>
                    </a:cubicBezTo>
                    <a:cubicBezTo>
                      <a:pt x="392" y="136"/>
                      <a:pt x="400" y="129"/>
                      <a:pt x="394" y="133"/>
                    </a:cubicBezTo>
                    <a:cubicBezTo>
                      <a:pt x="388" y="139"/>
                      <a:pt x="378" y="145"/>
                      <a:pt x="367" y="153"/>
                    </a:cubicBezTo>
                    <a:cubicBezTo>
                      <a:pt x="356" y="161"/>
                      <a:pt x="344" y="169"/>
                      <a:pt x="333" y="178"/>
                    </a:cubicBezTo>
                    <a:cubicBezTo>
                      <a:pt x="330" y="179"/>
                      <a:pt x="325" y="182"/>
                      <a:pt x="319" y="186"/>
                    </a:cubicBezTo>
                    <a:cubicBezTo>
                      <a:pt x="308" y="197"/>
                      <a:pt x="309" y="200"/>
                      <a:pt x="305" y="204"/>
                    </a:cubicBezTo>
                    <a:cubicBezTo>
                      <a:pt x="295" y="213"/>
                      <a:pt x="291" y="215"/>
                      <a:pt x="288" y="216"/>
                    </a:cubicBezTo>
                    <a:cubicBezTo>
                      <a:pt x="284" y="218"/>
                      <a:pt x="281" y="219"/>
                      <a:pt x="275" y="224"/>
                    </a:cubicBezTo>
                    <a:cubicBezTo>
                      <a:pt x="274" y="227"/>
                      <a:pt x="266" y="236"/>
                      <a:pt x="253" y="248"/>
                    </a:cubicBezTo>
                    <a:cubicBezTo>
                      <a:pt x="253" y="247"/>
                      <a:pt x="257" y="243"/>
                      <a:pt x="252" y="247"/>
                    </a:cubicBezTo>
                    <a:cubicBezTo>
                      <a:pt x="245" y="256"/>
                      <a:pt x="251" y="252"/>
                      <a:pt x="257" y="249"/>
                    </a:cubicBezTo>
                    <a:cubicBezTo>
                      <a:pt x="255" y="251"/>
                      <a:pt x="255" y="252"/>
                      <a:pt x="253" y="254"/>
                    </a:cubicBezTo>
                    <a:cubicBezTo>
                      <a:pt x="241" y="263"/>
                      <a:pt x="243" y="259"/>
                      <a:pt x="237" y="263"/>
                    </a:cubicBezTo>
                    <a:cubicBezTo>
                      <a:pt x="226" y="273"/>
                      <a:pt x="219" y="281"/>
                      <a:pt x="213" y="289"/>
                    </a:cubicBezTo>
                    <a:cubicBezTo>
                      <a:pt x="207" y="297"/>
                      <a:pt x="202" y="304"/>
                      <a:pt x="195" y="312"/>
                    </a:cubicBezTo>
                    <a:cubicBezTo>
                      <a:pt x="195" y="312"/>
                      <a:pt x="195" y="311"/>
                      <a:pt x="196" y="309"/>
                    </a:cubicBezTo>
                    <a:cubicBezTo>
                      <a:pt x="188" y="319"/>
                      <a:pt x="186" y="320"/>
                      <a:pt x="179" y="329"/>
                    </a:cubicBezTo>
                    <a:cubicBezTo>
                      <a:pt x="176" y="337"/>
                      <a:pt x="166" y="347"/>
                      <a:pt x="158" y="361"/>
                    </a:cubicBezTo>
                    <a:cubicBezTo>
                      <a:pt x="158" y="358"/>
                      <a:pt x="153" y="365"/>
                      <a:pt x="148" y="373"/>
                    </a:cubicBezTo>
                    <a:cubicBezTo>
                      <a:pt x="148" y="374"/>
                      <a:pt x="151" y="372"/>
                      <a:pt x="148" y="376"/>
                    </a:cubicBezTo>
                    <a:cubicBezTo>
                      <a:pt x="147" y="376"/>
                      <a:pt x="142" y="384"/>
                      <a:pt x="142" y="382"/>
                    </a:cubicBezTo>
                    <a:cubicBezTo>
                      <a:pt x="136" y="391"/>
                      <a:pt x="136" y="391"/>
                      <a:pt x="130" y="400"/>
                    </a:cubicBezTo>
                    <a:cubicBezTo>
                      <a:pt x="128" y="403"/>
                      <a:pt x="123" y="412"/>
                      <a:pt x="118" y="421"/>
                    </a:cubicBezTo>
                    <a:cubicBezTo>
                      <a:pt x="113" y="431"/>
                      <a:pt x="107" y="441"/>
                      <a:pt x="103" y="447"/>
                    </a:cubicBezTo>
                    <a:cubicBezTo>
                      <a:pt x="99" y="455"/>
                      <a:pt x="92" y="469"/>
                      <a:pt x="86" y="482"/>
                    </a:cubicBezTo>
                    <a:cubicBezTo>
                      <a:pt x="80" y="496"/>
                      <a:pt x="74" y="508"/>
                      <a:pt x="70" y="514"/>
                    </a:cubicBezTo>
                    <a:cubicBezTo>
                      <a:pt x="70" y="517"/>
                      <a:pt x="67" y="524"/>
                      <a:pt x="64" y="531"/>
                    </a:cubicBezTo>
                    <a:cubicBezTo>
                      <a:pt x="61" y="538"/>
                      <a:pt x="58" y="545"/>
                      <a:pt x="56" y="548"/>
                    </a:cubicBezTo>
                    <a:cubicBezTo>
                      <a:pt x="56" y="551"/>
                      <a:pt x="53" y="560"/>
                      <a:pt x="50" y="570"/>
                    </a:cubicBezTo>
                    <a:cubicBezTo>
                      <a:pt x="46" y="580"/>
                      <a:pt x="42" y="590"/>
                      <a:pt x="40" y="594"/>
                    </a:cubicBezTo>
                    <a:cubicBezTo>
                      <a:pt x="28" y="637"/>
                      <a:pt x="18" y="680"/>
                      <a:pt x="11" y="726"/>
                    </a:cubicBezTo>
                    <a:cubicBezTo>
                      <a:pt x="4" y="771"/>
                      <a:pt x="0" y="819"/>
                      <a:pt x="2" y="871"/>
                    </a:cubicBezTo>
                    <a:cubicBezTo>
                      <a:pt x="3" y="902"/>
                      <a:pt x="6" y="933"/>
                      <a:pt x="10" y="961"/>
                    </a:cubicBezTo>
                    <a:cubicBezTo>
                      <a:pt x="15" y="990"/>
                      <a:pt x="20" y="1016"/>
                      <a:pt x="27" y="1036"/>
                    </a:cubicBezTo>
                    <a:cubicBezTo>
                      <a:pt x="26" y="1034"/>
                      <a:pt x="22" y="1015"/>
                      <a:pt x="23" y="1012"/>
                    </a:cubicBezTo>
                    <a:cubicBezTo>
                      <a:pt x="29" y="1037"/>
                      <a:pt x="37" y="1053"/>
                      <a:pt x="44" y="1069"/>
                    </a:cubicBezTo>
                    <a:cubicBezTo>
                      <a:pt x="44" y="1066"/>
                      <a:pt x="41" y="1053"/>
                      <a:pt x="41" y="1051"/>
                    </a:cubicBezTo>
                    <a:cubicBezTo>
                      <a:pt x="43" y="1053"/>
                      <a:pt x="45" y="1061"/>
                      <a:pt x="46" y="1063"/>
                    </a:cubicBezTo>
                    <a:cubicBezTo>
                      <a:pt x="46" y="1059"/>
                      <a:pt x="42" y="1045"/>
                      <a:pt x="42" y="1039"/>
                    </a:cubicBezTo>
                    <a:cubicBezTo>
                      <a:pt x="44" y="1046"/>
                      <a:pt x="46" y="1047"/>
                      <a:pt x="48" y="1049"/>
                    </a:cubicBezTo>
                    <a:cubicBezTo>
                      <a:pt x="50" y="1050"/>
                      <a:pt x="52" y="1053"/>
                      <a:pt x="55" y="1066"/>
                    </a:cubicBezTo>
                    <a:cubicBezTo>
                      <a:pt x="57" y="1069"/>
                      <a:pt x="53" y="1055"/>
                      <a:pt x="55" y="1058"/>
                    </a:cubicBezTo>
                    <a:cubicBezTo>
                      <a:pt x="57" y="1066"/>
                      <a:pt x="59" y="1072"/>
                      <a:pt x="60" y="1073"/>
                    </a:cubicBezTo>
                    <a:cubicBezTo>
                      <a:pt x="60" y="1062"/>
                      <a:pt x="66" y="1072"/>
                      <a:pt x="71" y="1079"/>
                    </a:cubicBezTo>
                    <a:cubicBezTo>
                      <a:pt x="73" y="1083"/>
                      <a:pt x="75" y="1086"/>
                      <a:pt x="77" y="1086"/>
                    </a:cubicBezTo>
                    <a:cubicBezTo>
                      <a:pt x="78" y="1085"/>
                      <a:pt x="78" y="1081"/>
                      <a:pt x="76" y="1070"/>
                    </a:cubicBezTo>
                    <a:cubicBezTo>
                      <a:pt x="76" y="1067"/>
                      <a:pt x="78" y="1076"/>
                      <a:pt x="79" y="1075"/>
                    </a:cubicBezTo>
                    <a:cubicBezTo>
                      <a:pt x="78" y="1069"/>
                      <a:pt x="75" y="1066"/>
                      <a:pt x="75" y="1062"/>
                    </a:cubicBezTo>
                    <a:cubicBezTo>
                      <a:pt x="78" y="1072"/>
                      <a:pt x="79" y="1072"/>
                      <a:pt x="79" y="1067"/>
                    </a:cubicBezTo>
                    <a:cubicBezTo>
                      <a:pt x="82" y="1077"/>
                      <a:pt x="84" y="1079"/>
                      <a:pt x="86" y="1080"/>
                    </a:cubicBezTo>
                    <a:cubicBezTo>
                      <a:pt x="84" y="1068"/>
                      <a:pt x="85" y="1063"/>
                      <a:pt x="86" y="1060"/>
                    </a:cubicBezTo>
                    <a:cubicBezTo>
                      <a:pt x="87" y="1058"/>
                      <a:pt x="89" y="1058"/>
                      <a:pt x="91" y="1058"/>
                    </a:cubicBezTo>
                    <a:cubicBezTo>
                      <a:pt x="96" y="1068"/>
                      <a:pt x="102" y="1083"/>
                      <a:pt x="107" y="1087"/>
                    </a:cubicBezTo>
                    <a:cubicBezTo>
                      <a:pt x="105" y="1080"/>
                      <a:pt x="104" y="1074"/>
                      <a:pt x="106" y="1075"/>
                    </a:cubicBezTo>
                    <a:cubicBezTo>
                      <a:pt x="109" y="1086"/>
                      <a:pt x="112" y="1091"/>
                      <a:pt x="114" y="1092"/>
                    </a:cubicBezTo>
                    <a:cubicBezTo>
                      <a:pt x="116" y="1093"/>
                      <a:pt x="117" y="1091"/>
                      <a:pt x="117" y="1088"/>
                    </a:cubicBezTo>
                    <a:cubicBezTo>
                      <a:pt x="116" y="1080"/>
                      <a:pt x="114" y="1072"/>
                      <a:pt x="113" y="1065"/>
                    </a:cubicBezTo>
                    <a:cubicBezTo>
                      <a:pt x="113" y="1065"/>
                      <a:pt x="114" y="1063"/>
                      <a:pt x="113" y="1060"/>
                    </a:cubicBezTo>
                    <a:cubicBezTo>
                      <a:pt x="115" y="1066"/>
                      <a:pt x="118" y="1079"/>
                      <a:pt x="118" y="1075"/>
                    </a:cubicBezTo>
                    <a:cubicBezTo>
                      <a:pt x="119" y="1074"/>
                      <a:pt x="117" y="1069"/>
                      <a:pt x="116" y="1063"/>
                    </a:cubicBezTo>
                    <a:cubicBezTo>
                      <a:pt x="114" y="1057"/>
                      <a:pt x="112" y="1050"/>
                      <a:pt x="112" y="1047"/>
                    </a:cubicBezTo>
                    <a:cubicBezTo>
                      <a:pt x="115" y="1058"/>
                      <a:pt x="119" y="1072"/>
                      <a:pt x="123" y="1083"/>
                    </a:cubicBezTo>
                    <a:cubicBezTo>
                      <a:pt x="127" y="1094"/>
                      <a:pt x="131" y="1103"/>
                      <a:pt x="133" y="1103"/>
                    </a:cubicBezTo>
                    <a:cubicBezTo>
                      <a:pt x="131" y="1094"/>
                      <a:pt x="128" y="1084"/>
                      <a:pt x="127" y="1078"/>
                    </a:cubicBezTo>
                    <a:cubicBezTo>
                      <a:pt x="127" y="1081"/>
                      <a:pt x="125" y="1076"/>
                      <a:pt x="124" y="1071"/>
                    </a:cubicBezTo>
                    <a:cubicBezTo>
                      <a:pt x="122" y="1066"/>
                      <a:pt x="121" y="1061"/>
                      <a:pt x="121" y="1060"/>
                    </a:cubicBezTo>
                    <a:cubicBezTo>
                      <a:pt x="126" y="1068"/>
                      <a:pt x="128" y="1068"/>
                      <a:pt x="128" y="1058"/>
                    </a:cubicBezTo>
                    <a:cubicBezTo>
                      <a:pt x="129" y="1061"/>
                      <a:pt x="132" y="1071"/>
                      <a:pt x="134" y="1078"/>
                    </a:cubicBezTo>
                    <a:cubicBezTo>
                      <a:pt x="136" y="1079"/>
                      <a:pt x="131" y="1065"/>
                      <a:pt x="131" y="1062"/>
                    </a:cubicBezTo>
                    <a:cubicBezTo>
                      <a:pt x="138" y="1077"/>
                      <a:pt x="145" y="1084"/>
                      <a:pt x="150" y="1083"/>
                    </a:cubicBezTo>
                    <a:cubicBezTo>
                      <a:pt x="154" y="1082"/>
                      <a:pt x="155" y="1073"/>
                      <a:pt x="152" y="1053"/>
                    </a:cubicBezTo>
                    <a:cubicBezTo>
                      <a:pt x="160" y="1066"/>
                      <a:pt x="169" y="1071"/>
                      <a:pt x="170" y="1059"/>
                    </a:cubicBezTo>
                    <a:cubicBezTo>
                      <a:pt x="165" y="1042"/>
                      <a:pt x="163" y="1029"/>
                      <a:pt x="158" y="1017"/>
                    </a:cubicBezTo>
                    <a:cubicBezTo>
                      <a:pt x="159" y="1016"/>
                      <a:pt x="159" y="1015"/>
                      <a:pt x="159" y="1013"/>
                    </a:cubicBezTo>
                    <a:cubicBezTo>
                      <a:pt x="164" y="1033"/>
                      <a:pt x="169" y="1048"/>
                      <a:pt x="175" y="1065"/>
                    </a:cubicBezTo>
                    <a:cubicBezTo>
                      <a:pt x="177" y="1063"/>
                      <a:pt x="177" y="1063"/>
                      <a:pt x="177" y="1063"/>
                    </a:cubicBezTo>
                    <a:cubicBezTo>
                      <a:pt x="173" y="1047"/>
                      <a:pt x="166" y="1030"/>
                      <a:pt x="167" y="1023"/>
                    </a:cubicBezTo>
                    <a:cubicBezTo>
                      <a:pt x="167" y="1025"/>
                      <a:pt x="169" y="1030"/>
                      <a:pt x="170" y="1034"/>
                    </a:cubicBezTo>
                    <a:cubicBezTo>
                      <a:pt x="171" y="1039"/>
                      <a:pt x="172" y="1042"/>
                      <a:pt x="173" y="1042"/>
                    </a:cubicBezTo>
                    <a:cubicBezTo>
                      <a:pt x="169" y="1027"/>
                      <a:pt x="172" y="1028"/>
                      <a:pt x="170" y="1017"/>
                    </a:cubicBezTo>
                    <a:cubicBezTo>
                      <a:pt x="172" y="1024"/>
                      <a:pt x="174" y="1030"/>
                      <a:pt x="177" y="1042"/>
                    </a:cubicBezTo>
                    <a:cubicBezTo>
                      <a:pt x="178" y="1038"/>
                      <a:pt x="182" y="1051"/>
                      <a:pt x="185" y="1055"/>
                    </a:cubicBezTo>
                    <a:cubicBezTo>
                      <a:pt x="188" y="1052"/>
                      <a:pt x="191" y="1059"/>
                      <a:pt x="192" y="1052"/>
                    </a:cubicBezTo>
                    <a:cubicBezTo>
                      <a:pt x="198" y="1066"/>
                      <a:pt x="202" y="1071"/>
                      <a:pt x="206" y="1075"/>
                    </a:cubicBezTo>
                    <a:cubicBezTo>
                      <a:pt x="210" y="1079"/>
                      <a:pt x="214" y="1081"/>
                      <a:pt x="220" y="1091"/>
                    </a:cubicBezTo>
                    <a:cubicBezTo>
                      <a:pt x="220" y="1089"/>
                      <a:pt x="219" y="1088"/>
                      <a:pt x="220" y="1088"/>
                    </a:cubicBezTo>
                    <a:cubicBezTo>
                      <a:pt x="218" y="1082"/>
                      <a:pt x="216" y="1073"/>
                      <a:pt x="215" y="1064"/>
                    </a:cubicBezTo>
                    <a:cubicBezTo>
                      <a:pt x="213" y="1055"/>
                      <a:pt x="212" y="1045"/>
                      <a:pt x="212" y="1038"/>
                    </a:cubicBezTo>
                    <a:cubicBezTo>
                      <a:pt x="212" y="1030"/>
                      <a:pt x="212" y="1025"/>
                      <a:pt x="214" y="1023"/>
                    </a:cubicBezTo>
                    <a:cubicBezTo>
                      <a:pt x="215" y="1022"/>
                      <a:pt x="217" y="1024"/>
                      <a:pt x="221" y="1033"/>
                    </a:cubicBezTo>
                    <a:cubicBezTo>
                      <a:pt x="223" y="1034"/>
                      <a:pt x="222" y="1029"/>
                      <a:pt x="222" y="1024"/>
                    </a:cubicBezTo>
                    <a:cubicBezTo>
                      <a:pt x="221" y="1019"/>
                      <a:pt x="220" y="1014"/>
                      <a:pt x="222" y="1017"/>
                    </a:cubicBezTo>
                    <a:cubicBezTo>
                      <a:pt x="216" y="985"/>
                      <a:pt x="210" y="950"/>
                      <a:pt x="207" y="912"/>
                    </a:cubicBezTo>
                    <a:cubicBezTo>
                      <a:pt x="205" y="875"/>
                      <a:pt x="205" y="835"/>
                      <a:pt x="209" y="795"/>
                    </a:cubicBezTo>
                    <a:cubicBezTo>
                      <a:pt x="213" y="756"/>
                      <a:pt x="221" y="716"/>
                      <a:pt x="232" y="679"/>
                    </a:cubicBezTo>
                    <a:cubicBezTo>
                      <a:pt x="242" y="642"/>
                      <a:pt x="256" y="608"/>
                      <a:pt x="271" y="579"/>
                    </a:cubicBezTo>
                    <a:cubicBezTo>
                      <a:pt x="275" y="570"/>
                      <a:pt x="282" y="557"/>
                      <a:pt x="288" y="547"/>
                    </a:cubicBezTo>
                    <a:cubicBezTo>
                      <a:pt x="294" y="536"/>
                      <a:pt x="299" y="528"/>
                      <a:pt x="297" y="528"/>
                    </a:cubicBezTo>
                    <a:cubicBezTo>
                      <a:pt x="301" y="525"/>
                      <a:pt x="305" y="517"/>
                      <a:pt x="311" y="509"/>
                    </a:cubicBezTo>
                    <a:cubicBezTo>
                      <a:pt x="316" y="501"/>
                      <a:pt x="322" y="491"/>
                      <a:pt x="327" y="485"/>
                    </a:cubicBezTo>
                    <a:cubicBezTo>
                      <a:pt x="327" y="483"/>
                      <a:pt x="321" y="491"/>
                      <a:pt x="321" y="489"/>
                    </a:cubicBezTo>
                    <a:cubicBezTo>
                      <a:pt x="327" y="482"/>
                      <a:pt x="330" y="477"/>
                      <a:pt x="333" y="473"/>
                    </a:cubicBezTo>
                    <a:cubicBezTo>
                      <a:pt x="332" y="477"/>
                      <a:pt x="324" y="488"/>
                      <a:pt x="332" y="478"/>
                    </a:cubicBezTo>
                    <a:cubicBezTo>
                      <a:pt x="331" y="476"/>
                      <a:pt x="338" y="472"/>
                      <a:pt x="342" y="465"/>
                    </a:cubicBezTo>
                    <a:cubicBezTo>
                      <a:pt x="345" y="460"/>
                      <a:pt x="335" y="469"/>
                      <a:pt x="340" y="462"/>
                    </a:cubicBezTo>
                    <a:cubicBezTo>
                      <a:pt x="343" y="458"/>
                      <a:pt x="345" y="456"/>
                      <a:pt x="346" y="455"/>
                    </a:cubicBezTo>
                    <a:cubicBezTo>
                      <a:pt x="341" y="462"/>
                      <a:pt x="346" y="459"/>
                      <a:pt x="344" y="463"/>
                    </a:cubicBezTo>
                    <a:cubicBezTo>
                      <a:pt x="355" y="448"/>
                      <a:pt x="365" y="436"/>
                      <a:pt x="382" y="419"/>
                    </a:cubicBezTo>
                    <a:cubicBezTo>
                      <a:pt x="382" y="418"/>
                      <a:pt x="379" y="419"/>
                      <a:pt x="382" y="416"/>
                    </a:cubicBezTo>
                    <a:cubicBezTo>
                      <a:pt x="390" y="410"/>
                      <a:pt x="394" y="404"/>
                      <a:pt x="405" y="395"/>
                    </a:cubicBezTo>
                    <a:cubicBezTo>
                      <a:pt x="405" y="395"/>
                      <a:pt x="404" y="395"/>
                      <a:pt x="406" y="393"/>
                    </a:cubicBezTo>
                    <a:cubicBezTo>
                      <a:pt x="408" y="392"/>
                      <a:pt x="412" y="387"/>
                      <a:pt x="409" y="391"/>
                    </a:cubicBezTo>
                    <a:cubicBezTo>
                      <a:pt x="424" y="377"/>
                      <a:pt x="436" y="367"/>
                      <a:pt x="446" y="358"/>
                    </a:cubicBezTo>
                    <a:cubicBezTo>
                      <a:pt x="457" y="350"/>
                      <a:pt x="467" y="342"/>
                      <a:pt x="480" y="333"/>
                    </a:cubicBezTo>
                    <a:cubicBezTo>
                      <a:pt x="485" y="330"/>
                      <a:pt x="475" y="335"/>
                      <a:pt x="483" y="329"/>
                    </a:cubicBezTo>
                    <a:cubicBezTo>
                      <a:pt x="487" y="326"/>
                      <a:pt x="489" y="326"/>
                      <a:pt x="490" y="327"/>
                    </a:cubicBezTo>
                    <a:cubicBezTo>
                      <a:pt x="509" y="313"/>
                      <a:pt x="524" y="306"/>
                      <a:pt x="533" y="298"/>
                    </a:cubicBezTo>
                    <a:cubicBezTo>
                      <a:pt x="548" y="291"/>
                      <a:pt x="565" y="281"/>
                      <a:pt x="584" y="272"/>
                    </a:cubicBezTo>
                    <a:cubicBezTo>
                      <a:pt x="571" y="278"/>
                      <a:pt x="577" y="273"/>
                      <a:pt x="567" y="278"/>
                    </a:cubicBezTo>
                    <a:cubicBezTo>
                      <a:pt x="568" y="276"/>
                      <a:pt x="575" y="273"/>
                      <a:pt x="582" y="269"/>
                    </a:cubicBezTo>
                    <a:cubicBezTo>
                      <a:pt x="590" y="266"/>
                      <a:pt x="597" y="263"/>
                      <a:pt x="600" y="262"/>
                    </a:cubicBezTo>
                    <a:cubicBezTo>
                      <a:pt x="598" y="263"/>
                      <a:pt x="597" y="264"/>
                      <a:pt x="598" y="264"/>
                    </a:cubicBezTo>
                    <a:cubicBezTo>
                      <a:pt x="594" y="266"/>
                      <a:pt x="590" y="268"/>
                      <a:pt x="585" y="270"/>
                    </a:cubicBezTo>
                    <a:cubicBezTo>
                      <a:pt x="586" y="271"/>
                      <a:pt x="586" y="271"/>
                      <a:pt x="586" y="271"/>
                    </a:cubicBezTo>
                    <a:cubicBezTo>
                      <a:pt x="587" y="271"/>
                      <a:pt x="590" y="270"/>
                      <a:pt x="592" y="269"/>
                    </a:cubicBezTo>
                    <a:cubicBezTo>
                      <a:pt x="592" y="266"/>
                      <a:pt x="600" y="267"/>
                      <a:pt x="608" y="263"/>
                    </a:cubicBezTo>
                    <a:cubicBezTo>
                      <a:pt x="606" y="261"/>
                      <a:pt x="612" y="260"/>
                      <a:pt x="626" y="254"/>
                    </a:cubicBezTo>
                    <a:cubicBezTo>
                      <a:pt x="632" y="251"/>
                      <a:pt x="626" y="253"/>
                      <a:pt x="632" y="250"/>
                    </a:cubicBezTo>
                    <a:cubicBezTo>
                      <a:pt x="625" y="253"/>
                      <a:pt x="618" y="255"/>
                      <a:pt x="611" y="258"/>
                    </a:cubicBezTo>
                    <a:cubicBezTo>
                      <a:pt x="616" y="254"/>
                      <a:pt x="604" y="262"/>
                      <a:pt x="603" y="261"/>
                    </a:cubicBezTo>
                    <a:cubicBezTo>
                      <a:pt x="604" y="259"/>
                      <a:pt x="611" y="256"/>
                      <a:pt x="618" y="254"/>
                    </a:cubicBezTo>
                    <a:cubicBezTo>
                      <a:pt x="624" y="251"/>
                      <a:pt x="629" y="249"/>
                      <a:pt x="627" y="248"/>
                    </a:cubicBezTo>
                    <a:cubicBezTo>
                      <a:pt x="636" y="246"/>
                      <a:pt x="638" y="244"/>
                      <a:pt x="651" y="240"/>
                    </a:cubicBezTo>
                    <a:cubicBezTo>
                      <a:pt x="649" y="242"/>
                      <a:pt x="666" y="236"/>
                      <a:pt x="675" y="235"/>
                    </a:cubicBezTo>
                    <a:cubicBezTo>
                      <a:pt x="669" y="233"/>
                      <a:pt x="688" y="230"/>
                      <a:pt x="690" y="229"/>
                    </a:cubicBezTo>
                    <a:cubicBezTo>
                      <a:pt x="693" y="226"/>
                      <a:pt x="685" y="228"/>
                      <a:pt x="688" y="226"/>
                    </a:cubicBezTo>
                    <a:cubicBezTo>
                      <a:pt x="691" y="225"/>
                      <a:pt x="696" y="224"/>
                      <a:pt x="696" y="224"/>
                    </a:cubicBezTo>
                    <a:cubicBezTo>
                      <a:pt x="700" y="225"/>
                      <a:pt x="693" y="226"/>
                      <a:pt x="695" y="227"/>
                    </a:cubicBezTo>
                    <a:cubicBezTo>
                      <a:pt x="707" y="225"/>
                      <a:pt x="713" y="224"/>
                      <a:pt x="724" y="222"/>
                    </a:cubicBezTo>
                    <a:cubicBezTo>
                      <a:pt x="726" y="222"/>
                      <a:pt x="722" y="223"/>
                      <a:pt x="718" y="224"/>
                    </a:cubicBezTo>
                    <a:cubicBezTo>
                      <a:pt x="714" y="225"/>
                      <a:pt x="710" y="226"/>
                      <a:pt x="712" y="227"/>
                    </a:cubicBezTo>
                    <a:cubicBezTo>
                      <a:pt x="720" y="224"/>
                      <a:pt x="735" y="223"/>
                      <a:pt x="746" y="220"/>
                    </a:cubicBezTo>
                    <a:cubicBezTo>
                      <a:pt x="743" y="219"/>
                      <a:pt x="744" y="215"/>
                      <a:pt x="745" y="214"/>
                    </a:cubicBezTo>
                    <a:cubicBezTo>
                      <a:pt x="754" y="213"/>
                      <a:pt x="751" y="216"/>
                      <a:pt x="763" y="213"/>
                    </a:cubicBezTo>
                    <a:cubicBezTo>
                      <a:pt x="763" y="211"/>
                      <a:pt x="764" y="212"/>
                      <a:pt x="767" y="210"/>
                    </a:cubicBezTo>
                    <a:cubicBezTo>
                      <a:pt x="758" y="212"/>
                      <a:pt x="757" y="211"/>
                      <a:pt x="755" y="210"/>
                    </a:cubicBezTo>
                    <a:cubicBezTo>
                      <a:pt x="759" y="210"/>
                      <a:pt x="767" y="209"/>
                      <a:pt x="775" y="208"/>
                    </a:cubicBezTo>
                    <a:cubicBezTo>
                      <a:pt x="770" y="210"/>
                      <a:pt x="780" y="209"/>
                      <a:pt x="780" y="211"/>
                    </a:cubicBezTo>
                    <a:cubicBezTo>
                      <a:pt x="788" y="210"/>
                      <a:pt x="792" y="210"/>
                      <a:pt x="795" y="209"/>
                    </a:cubicBezTo>
                    <a:cubicBezTo>
                      <a:pt x="799" y="209"/>
                      <a:pt x="802" y="208"/>
                      <a:pt x="809" y="208"/>
                    </a:cubicBezTo>
                    <a:cubicBezTo>
                      <a:pt x="810" y="206"/>
                      <a:pt x="810" y="207"/>
                      <a:pt x="807" y="205"/>
                    </a:cubicBezTo>
                    <a:cubicBezTo>
                      <a:pt x="819" y="204"/>
                      <a:pt x="816" y="204"/>
                      <a:pt x="827" y="204"/>
                    </a:cubicBezTo>
                    <a:cubicBezTo>
                      <a:pt x="830" y="202"/>
                      <a:pt x="832" y="201"/>
                      <a:pt x="837" y="200"/>
                    </a:cubicBezTo>
                    <a:cubicBezTo>
                      <a:pt x="824" y="201"/>
                      <a:pt x="819" y="200"/>
                      <a:pt x="812" y="199"/>
                    </a:cubicBezTo>
                    <a:cubicBezTo>
                      <a:pt x="811" y="200"/>
                      <a:pt x="823" y="201"/>
                      <a:pt x="814" y="202"/>
                    </a:cubicBezTo>
                    <a:cubicBezTo>
                      <a:pt x="802" y="202"/>
                      <a:pt x="817" y="203"/>
                      <a:pt x="809" y="204"/>
                    </a:cubicBezTo>
                    <a:cubicBezTo>
                      <a:pt x="802" y="204"/>
                      <a:pt x="810" y="201"/>
                      <a:pt x="800" y="203"/>
                    </a:cubicBezTo>
                    <a:cubicBezTo>
                      <a:pt x="801" y="204"/>
                      <a:pt x="800" y="205"/>
                      <a:pt x="792" y="206"/>
                    </a:cubicBezTo>
                    <a:cubicBezTo>
                      <a:pt x="785" y="206"/>
                      <a:pt x="796" y="205"/>
                      <a:pt x="794" y="203"/>
                    </a:cubicBezTo>
                    <a:cubicBezTo>
                      <a:pt x="788" y="204"/>
                      <a:pt x="779" y="206"/>
                      <a:pt x="771" y="207"/>
                    </a:cubicBezTo>
                    <a:cubicBezTo>
                      <a:pt x="763" y="208"/>
                      <a:pt x="757" y="208"/>
                      <a:pt x="758" y="206"/>
                    </a:cubicBezTo>
                    <a:cubicBezTo>
                      <a:pt x="767" y="205"/>
                      <a:pt x="768" y="204"/>
                      <a:pt x="775" y="203"/>
                    </a:cubicBezTo>
                    <a:cubicBezTo>
                      <a:pt x="775" y="204"/>
                      <a:pt x="784" y="204"/>
                      <a:pt x="787" y="203"/>
                    </a:cubicBezTo>
                    <a:cubicBezTo>
                      <a:pt x="780" y="204"/>
                      <a:pt x="778" y="203"/>
                      <a:pt x="775" y="203"/>
                    </a:cubicBezTo>
                    <a:cubicBezTo>
                      <a:pt x="782" y="202"/>
                      <a:pt x="795" y="200"/>
                      <a:pt x="798" y="200"/>
                    </a:cubicBezTo>
                    <a:cubicBezTo>
                      <a:pt x="796" y="201"/>
                      <a:pt x="790" y="202"/>
                      <a:pt x="796" y="202"/>
                    </a:cubicBezTo>
                    <a:cubicBezTo>
                      <a:pt x="810" y="201"/>
                      <a:pt x="797" y="201"/>
                      <a:pt x="803" y="199"/>
                    </a:cubicBezTo>
                    <a:cubicBezTo>
                      <a:pt x="810" y="200"/>
                      <a:pt x="810" y="197"/>
                      <a:pt x="824" y="197"/>
                    </a:cubicBezTo>
                    <a:cubicBezTo>
                      <a:pt x="820" y="199"/>
                      <a:pt x="827" y="200"/>
                      <a:pt x="840" y="199"/>
                    </a:cubicBezTo>
                    <a:cubicBezTo>
                      <a:pt x="840" y="198"/>
                      <a:pt x="851" y="198"/>
                      <a:pt x="853" y="197"/>
                    </a:cubicBezTo>
                    <a:cubicBezTo>
                      <a:pt x="843" y="198"/>
                      <a:pt x="837" y="196"/>
                      <a:pt x="843" y="194"/>
                    </a:cubicBezTo>
                    <a:cubicBezTo>
                      <a:pt x="825" y="194"/>
                      <a:pt x="809" y="196"/>
                      <a:pt x="791" y="198"/>
                    </a:cubicBezTo>
                    <a:cubicBezTo>
                      <a:pt x="773" y="200"/>
                      <a:pt x="753" y="203"/>
                      <a:pt x="727" y="209"/>
                    </a:cubicBezTo>
                    <a:cubicBezTo>
                      <a:pt x="725" y="208"/>
                      <a:pt x="718" y="210"/>
                      <a:pt x="720" y="208"/>
                    </a:cubicBezTo>
                    <a:cubicBezTo>
                      <a:pt x="733" y="208"/>
                      <a:pt x="744" y="202"/>
                      <a:pt x="752" y="203"/>
                    </a:cubicBezTo>
                    <a:cubicBezTo>
                      <a:pt x="753" y="202"/>
                      <a:pt x="755" y="201"/>
                      <a:pt x="757" y="201"/>
                    </a:cubicBezTo>
                    <a:cubicBezTo>
                      <a:pt x="778" y="198"/>
                      <a:pt x="805" y="194"/>
                      <a:pt x="832" y="193"/>
                    </a:cubicBezTo>
                    <a:cubicBezTo>
                      <a:pt x="859" y="191"/>
                      <a:pt x="886" y="190"/>
                      <a:pt x="906" y="191"/>
                    </a:cubicBezTo>
                    <a:cubicBezTo>
                      <a:pt x="906" y="193"/>
                      <a:pt x="906" y="193"/>
                      <a:pt x="906" y="193"/>
                    </a:cubicBezTo>
                    <a:cubicBezTo>
                      <a:pt x="923" y="194"/>
                      <a:pt x="924" y="192"/>
                      <a:pt x="939" y="195"/>
                    </a:cubicBezTo>
                    <a:cubicBezTo>
                      <a:pt x="949" y="195"/>
                      <a:pt x="966" y="197"/>
                      <a:pt x="982" y="199"/>
                    </a:cubicBezTo>
                    <a:cubicBezTo>
                      <a:pt x="999" y="202"/>
                      <a:pt x="1015" y="206"/>
                      <a:pt x="1027" y="209"/>
                    </a:cubicBezTo>
                    <a:cubicBezTo>
                      <a:pt x="1025" y="208"/>
                      <a:pt x="1030" y="209"/>
                      <a:pt x="1035" y="210"/>
                    </a:cubicBezTo>
                    <a:cubicBezTo>
                      <a:pt x="1039" y="211"/>
                      <a:pt x="1044" y="213"/>
                      <a:pt x="1043" y="211"/>
                    </a:cubicBezTo>
                    <a:cubicBezTo>
                      <a:pt x="1036" y="209"/>
                      <a:pt x="1024" y="206"/>
                      <a:pt x="1012" y="203"/>
                    </a:cubicBezTo>
                    <a:cubicBezTo>
                      <a:pt x="999" y="200"/>
                      <a:pt x="986" y="198"/>
                      <a:pt x="976" y="197"/>
                    </a:cubicBezTo>
                    <a:cubicBezTo>
                      <a:pt x="977" y="194"/>
                      <a:pt x="975" y="193"/>
                      <a:pt x="983" y="192"/>
                    </a:cubicBezTo>
                    <a:cubicBezTo>
                      <a:pt x="991" y="195"/>
                      <a:pt x="995" y="198"/>
                      <a:pt x="996" y="199"/>
                    </a:cubicBezTo>
                    <a:cubicBezTo>
                      <a:pt x="1002" y="198"/>
                      <a:pt x="1013" y="200"/>
                      <a:pt x="1025" y="203"/>
                    </a:cubicBezTo>
                    <a:cubicBezTo>
                      <a:pt x="1037" y="206"/>
                      <a:pt x="1049" y="209"/>
                      <a:pt x="1057" y="210"/>
                    </a:cubicBezTo>
                    <a:cubicBezTo>
                      <a:pt x="1066" y="214"/>
                      <a:pt x="1045" y="209"/>
                      <a:pt x="1060" y="214"/>
                    </a:cubicBezTo>
                    <a:cubicBezTo>
                      <a:pt x="1065" y="215"/>
                      <a:pt x="1059" y="213"/>
                      <a:pt x="1060" y="212"/>
                    </a:cubicBezTo>
                    <a:cubicBezTo>
                      <a:pt x="1066" y="214"/>
                      <a:pt x="1077" y="217"/>
                      <a:pt x="1089" y="221"/>
                    </a:cubicBezTo>
                    <a:cubicBezTo>
                      <a:pt x="1100" y="225"/>
                      <a:pt x="1112" y="229"/>
                      <a:pt x="1120" y="231"/>
                    </a:cubicBezTo>
                    <a:cubicBezTo>
                      <a:pt x="1116" y="230"/>
                      <a:pt x="1116" y="228"/>
                      <a:pt x="1120" y="230"/>
                    </a:cubicBezTo>
                    <a:cubicBezTo>
                      <a:pt x="1124" y="231"/>
                      <a:pt x="1122" y="232"/>
                      <a:pt x="1128" y="234"/>
                    </a:cubicBezTo>
                    <a:cubicBezTo>
                      <a:pt x="1129" y="234"/>
                      <a:pt x="1130" y="234"/>
                      <a:pt x="1134" y="236"/>
                    </a:cubicBezTo>
                    <a:cubicBezTo>
                      <a:pt x="1135" y="235"/>
                      <a:pt x="1125" y="230"/>
                      <a:pt x="1133" y="233"/>
                    </a:cubicBezTo>
                    <a:cubicBezTo>
                      <a:pt x="1138" y="236"/>
                      <a:pt x="1143" y="239"/>
                      <a:pt x="1140" y="239"/>
                    </a:cubicBezTo>
                    <a:cubicBezTo>
                      <a:pt x="1153" y="244"/>
                      <a:pt x="1161" y="248"/>
                      <a:pt x="1173" y="253"/>
                    </a:cubicBezTo>
                    <a:cubicBezTo>
                      <a:pt x="1174" y="255"/>
                      <a:pt x="1165" y="252"/>
                      <a:pt x="1175" y="256"/>
                    </a:cubicBezTo>
                    <a:cubicBezTo>
                      <a:pt x="1185" y="261"/>
                      <a:pt x="1170" y="252"/>
                      <a:pt x="1178" y="256"/>
                    </a:cubicBezTo>
                    <a:cubicBezTo>
                      <a:pt x="1186" y="260"/>
                      <a:pt x="1186" y="260"/>
                      <a:pt x="1186" y="260"/>
                    </a:cubicBezTo>
                    <a:cubicBezTo>
                      <a:pt x="1185" y="260"/>
                      <a:pt x="1183" y="259"/>
                      <a:pt x="1186" y="262"/>
                    </a:cubicBezTo>
                    <a:cubicBezTo>
                      <a:pt x="1195" y="266"/>
                      <a:pt x="1196" y="267"/>
                      <a:pt x="1205" y="272"/>
                    </a:cubicBezTo>
                    <a:cubicBezTo>
                      <a:pt x="1205" y="270"/>
                      <a:pt x="1191" y="264"/>
                      <a:pt x="1189" y="262"/>
                    </a:cubicBezTo>
                    <a:cubicBezTo>
                      <a:pt x="1199" y="266"/>
                      <a:pt x="1209" y="272"/>
                      <a:pt x="1218" y="277"/>
                    </a:cubicBezTo>
                    <a:cubicBezTo>
                      <a:pt x="1227" y="282"/>
                      <a:pt x="1235" y="287"/>
                      <a:pt x="1239" y="289"/>
                    </a:cubicBezTo>
                    <a:cubicBezTo>
                      <a:pt x="1249" y="294"/>
                      <a:pt x="1245" y="295"/>
                      <a:pt x="1252" y="300"/>
                    </a:cubicBezTo>
                    <a:cubicBezTo>
                      <a:pt x="1240" y="292"/>
                      <a:pt x="1228" y="285"/>
                      <a:pt x="1216" y="279"/>
                    </a:cubicBezTo>
                    <a:cubicBezTo>
                      <a:pt x="1205" y="273"/>
                      <a:pt x="1195" y="267"/>
                      <a:pt x="1186" y="264"/>
                    </a:cubicBezTo>
                    <a:cubicBezTo>
                      <a:pt x="1186" y="262"/>
                      <a:pt x="1186" y="262"/>
                      <a:pt x="1186" y="262"/>
                    </a:cubicBezTo>
                    <a:cubicBezTo>
                      <a:pt x="1180" y="260"/>
                      <a:pt x="1171" y="255"/>
                      <a:pt x="1163" y="251"/>
                    </a:cubicBezTo>
                    <a:cubicBezTo>
                      <a:pt x="1155" y="248"/>
                      <a:pt x="1149" y="245"/>
                      <a:pt x="1148" y="247"/>
                    </a:cubicBezTo>
                    <a:cubicBezTo>
                      <a:pt x="1128" y="236"/>
                      <a:pt x="1099" y="227"/>
                      <a:pt x="1069" y="217"/>
                    </a:cubicBezTo>
                    <a:cubicBezTo>
                      <a:pt x="1073" y="220"/>
                      <a:pt x="1060" y="215"/>
                      <a:pt x="1064" y="217"/>
                    </a:cubicBezTo>
                    <a:cubicBezTo>
                      <a:pt x="1075" y="221"/>
                      <a:pt x="1090" y="225"/>
                      <a:pt x="1105" y="231"/>
                    </a:cubicBezTo>
                    <a:cubicBezTo>
                      <a:pt x="1120" y="236"/>
                      <a:pt x="1134" y="242"/>
                      <a:pt x="1145" y="246"/>
                    </a:cubicBezTo>
                    <a:cubicBezTo>
                      <a:pt x="1147" y="248"/>
                      <a:pt x="1154" y="251"/>
                      <a:pt x="1161" y="254"/>
                    </a:cubicBezTo>
                    <a:cubicBezTo>
                      <a:pt x="1168" y="257"/>
                      <a:pt x="1175" y="259"/>
                      <a:pt x="1178" y="261"/>
                    </a:cubicBezTo>
                    <a:cubicBezTo>
                      <a:pt x="1187" y="265"/>
                      <a:pt x="1206" y="275"/>
                      <a:pt x="1221" y="283"/>
                    </a:cubicBezTo>
                    <a:cubicBezTo>
                      <a:pt x="1231" y="289"/>
                      <a:pt x="1248" y="299"/>
                      <a:pt x="1261" y="308"/>
                    </a:cubicBezTo>
                    <a:cubicBezTo>
                      <a:pt x="1275" y="317"/>
                      <a:pt x="1286" y="325"/>
                      <a:pt x="1287" y="324"/>
                    </a:cubicBezTo>
                    <a:cubicBezTo>
                      <a:pt x="1279" y="319"/>
                      <a:pt x="1276" y="317"/>
                      <a:pt x="1273" y="314"/>
                    </a:cubicBezTo>
                    <a:cubicBezTo>
                      <a:pt x="1270" y="312"/>
                      <a:pt x="1267" y="309"/>
                      <a:pt x="1257" y="304"/>
                    </a:cubicBezTo>
                    <a:cubicBezTo>
                      <a:pt x="1261" y="304"/>
                      <a:pt x="1252" y="298"/>
                      <a:pt x="1252" y="297"/>
                    </a:cubicBezTo>
                    <a:cubicBezTo>
                      <a:pt x="1258" y="300"/>
                      <a:pt x="1263" y="304"/>
                      <a:pt x="1268" y="307"/>
                    </a:cubicBezTo>
                    <a:cubicBezTo>
                      <a:pt x="1268" y="305"/>
                      <a:pt x="1257" y="296"/>
                      <a:pt x="1271" y="304"/>
                    </a:cubicBezTo>
                    <a:cubicBezTo>
                      <a:pt x="1271" y="306"/>
                      <a:pt x="1267" y="303"/>
                      <a:pt x="1265" y="303"/>
                    </a:cubicBezTo>
                    <a:cubicBezTo>
                      <a:pt x="1270" y="305"/>
                      <a:pt x="1272" y="307"/>
                      <a:pt x="1273" y="309"/>
                    </a:cubicBezTo>
                    <a:cubicBezTo>
                      <a:pt x="1281" y="314"/>
                      <a:pt x="1280" y="312"/>
                      <a:pt x="1286" y="316"/>
                    </a:cubicBezTo>
                    <a:cubicBezTo>
                      <a:pt x="1285" y="317"/>
                      <a:pt x="1295" y="323"/>
                      <a:pt x="1293" y="323"/>
                    </a:cubicBezTo>
                    <a:cubicBezTo>
                      <a:pt x="1288" y="320"/>
                      <a:pt x="1282" y="316"/>
                      <a:pt x="1280" y="315"/>
                    </a:cubicBezTo>
                    <a:cubicBezTo>
                      <a:pt x="1297" y="330"/>
                      <a:pt x="1297" y="330"/>
                      <a:pt x="1297" y="330"/>
                    </a:cubicBezTo>
                    <a:cubicBezTo>
                      <a:pt x="1302" y="334"/>
                      <a:pt x="1307" y="338"/>
                      <a:pt x="1314" y="344"/>
                    </a:cubicBezTo>
                    <a:cubicBezTo>
                      <a:pt x="1303" y="336"/>
                      <a:pt x="1299" y="332"/>
                      <a:pt x="1292" y="329"/>
                    </a:cubicBezTo>
                    <a:cubicBezTo>
                      <a:pt x="1297" y="332"/>
                      <a:pt x="1297" y="334"/>
                      <a:pt x="1302" y="337"/>
                    </a:cubicBezTo>
                    <a:cubicBezTo>
                      <a:pt x="1302" y="337"/>
                      <a:pt x="1301" y="335"/>
                      <a:pt x="1304" y="337"/>
                    </a:cubicBezTo>
                    <a:cubicBezTo>
                      <a:pt x="1309" y="342"/>
                      <a:pt x="1301" y="336"/>
                      <a:pt x="1306" y="341"/>
                    </a:cubicBezTo>
                    <a:cubicBezTo>
                      <a:pt x="1309" y="341"/>
                      <a:pt x="1313" y="346"/>
                      <a:pt x="1316" y="349"/>
                    </a:cubicBezTo>
                    <a:cubicBezTo>
                      <a:pt x="1323" y="354"/>
                      <a:pt x="1332" y="361"/>
                      <a:pt x="1341" y="369"/>
                    </a:cubicBezTo>
                    <a:cubicBezTo>
                      <a:pt x="1351" y="377"/>
                      <a:pt x="1360" y="386"/>
                      <a:pt x="1368" y="395"/>
                    </a:cubicBezTo>
                    <a:cubicBezTo>
                      <a:pt x="1372" y="398"/>
                      <a:pt x="1379" y="403"/>
                      <a:pt x="1375" y="399"/>
                    </a:cubicBezTo>
                    <a:cubicBezTo>
                      <a:pt x="1374" y="398"/>
                      <a:pt x="1373" y="398"/>
                      <a:pt x="1370" y="396"/>
                    </a:cubicBezTo>
                    <a:cubicBezTo>
                      <a:pt x="1374" y="396"/>
                      <a:pt x="1362" y="388"/>
                      <a:pt x="1364" y="387"/>
                    </a:cubicBezTo>
                    <a:cubicBezTo>
                      <a:pt x="1357" y="381"/>
                      <a:pt x="1350" y="376"/>
                      <a:pt x="1344" y="369"/>
                    </a:cubicBezTo>
                    <a:cubicBezTo>
                      <a:pt x="1347" y="371"/>
                      <a:pt x="1348" y="371"/>
                      <a:pt x="1349" y="372"/>
                    </a:cubicBezTo>
                    <a:cubicBezTo>
                      <a:pt x="1340" y="364"/>
                      <a:pt x="1343" y="367"/>
                      <a:pt x="1335" y="361"/>
                    </a:cubicBezTo>
                    <a:cubicBezTo>
                      <a:pt x="1335" y="360"/>
                      <a:pt x="1334" y="359"/>
                      <a:pt x="1333" y="357"/>
                    </a:cubicBezTo>
                    <a:cubicBezTo>
                      <a:pt x="1342" y="364"/>
                      <a:pt x="1350" y="370"/>
                      <a:pt x="1358" y="380"/>
                    </a:cubicBezTo>
                    <a:cubicBezTo>
                      <a:pt x="1361" y="380"/>
                      <a:pt x="1365" y="381"/>
                      <a:pt x="1371" y="385"/>
                    </a:cubicBezTo>
                    <a:cubicBezTo>
                      <a:pt x="1377" y="391"/>
                      <a:pt x="1380" y="394"/>
                      <a:pt x="1382" y="397"/>
                    </a:cubicBezTo>
                    <a:cubicBezTo>
                      <a:pt x="1384" y="400"/>
                      <a:pt x="1385" y="402"/>
                      <a:pt x="1387" y="405"/>
                    </a:cubicBezTo>
                    <a:cubicBezTo>
                      <a:pt x="1388" y="405"/>
                      <a:pt x="1387" y="403"/>
                      <a:pt x="1390" y="406"/>
                    </a:cubicBezTo>
                    <a:cubicBezTo>
                      <a:pt x="1396" y="414"/>
                      <a:pt x="1405" y="423"/>
                      <a:pt x="1414" y="432"/>
                    </a:cubicBezTo>
                    <a:cubicBezTo>
                      <a:pt x="1422" y="442"/>
                      <a:pt x="1429" y="451"/>
                      <a:pt x="1432" y="456"/>
                    </a:cubicBezTo>
                    <a:cubicBezTo>
                      <a:pt x="1426" y="450"/>
                      <a:pt x="1418" y="440"/>
                      <a:pt x="1411" y="431"/>
                    </a:cubicBezTo>
                    <a:cubicBezTo>
                      <a:pt x="1403" y="422"/>
                      <a:pt x="1396" y="415"/>
                      <a:pt x="1393" y="414"/>
                    </a:cubicBezTo>
                    <a:cubicBezTo>
                      <a:pt x="1410" y="430"/>
                      <a:pt x="1423" y="447"/>
                      <a:pt x="1435" y="463"/>
                    </a:cubicBezTo>
                    <a:cubicBezTo>
                      <a:pt x="1423" y="451"/>
                      <a:pt x="1431" y="462"/>
                      <a:pt x="1425" y="458"/>
                    </a:cubicBezTo>
                    <a:cubicBezTo>
                      <a:pt x="1432" y="468"/>
                      <a:pt x="1441" y="478"/>
                      <a:pt x="1449" y="490"/>
                    </a:cubicBezTo>
                    <a:cubicBezTo>
                      <a:pt x="1447" y="485"/>
                      <a:pt x="1450" y="489"/>
                      <a:pt x="1454" y="493"/>
                    </a:cubicBezTo>
                    <a:cubicBezTo>
                      <a:pt x="1447" y="485"/>
                      <a:pt x="1443" y="476"/>
                      <a:pt x="1435" y="469"/>
                    </a:cubicBezTo>
                    <a:cubicBezTo>
                      <a:pt x="1438" y="469"/>
                      <a:pt x="1435" y="464"/>
                      <a:pt x="1439" y="467"/>
                    </a:cubicBezTo>
                    <a:cubicBezTo>
                      <a:pt x="1451" y="484"/>
                      <a:pt x="1464" y="498"/>
                      <a:pt x="1467" y="509"/>
                    </a:cubicBezTo>
                    <a:cubicBezTo>
                      <a:pt x="1470" y="511"/>
                      <a:pt x="1478" y="523"/>
                      <a:pt x="1484" y="534"/>
                    </a:cubicBezTo>
                    <a:cubicBezTo>
                      <a:pt x="1490" y="544"/>
                      <a:pt x="1493" y="553"/>
                      <a:pt x="1488" y="548"/>
                    </a:cubicBezTo>
                    <a:cubicBezTo>
                      <a:pt x="1491" y="553"/>
                      <a:pt x="1492" y="553"/>
                      <a:pt x="1495" y="558"/>
                    </a:cubicBezTo>
                    <a:cubicBezTo>
                      <a:pt x="1493" y="553"/>
                      <a:pt x="1496" y="554"/>
                      <a:pt x="1494" y="548"/>
                    </a:cubicBezTo>
                    <a:cubicBezTo>
                      <a:pt x="1490" y="542"/>
                      <a:pt x="1488" y="538"/>
                      <a:pt x="1485" y="533"/>
                    </a:cubicBezTo>
                    <a:cubicBezTo>
                      <a:pt x="1482" y="528"/>
                      <a:pt x="1478" y="522"/>
                      <a:pt x="1473" y="514"/>
                    </a:cubicBezTo>
                    <a:cubicBezTo>
                      <a:pt x="1477" y="519"/>
                      <a:pt x="1474" y="511"/>
                      <a:pt x="1478" y="517"/>
                    </a:cubicBezTo>
                    <a:cubicBezTo>
                      <a:pt x="1480" y="524"/>
                      <a:pt x="1487" y="533"/>
                      <a:pt x="1498" y="553"/>
                    </a:cubicBezTo>
                    <a:cubicBezTo>
                      <a:pt x="1498" y="548"/>
                      <a:pt x="1494" y="542"/>
                      <a:pt x="1496" y="540"/>
                    </a:cubicBezTo>
                    <a:cubicBezTo>
                      <a:pt x="1504" y="556"/>
                      <a:pt x="1498" y="541"/>
                      <a:pt x="1502" y="546"/>
                    </a:cubicBezTo>
                    <a:cubicBezTo>
                      <a:pt x="1506" y="555"/>
                      <a:pt x="1505" y="557"/>
                      <a:pt x="1507" y="563"/>
                    </a:cubicBezTo>
                    <a:cubicBezTo>
                      <a:pt x="1508" y="559"/>
                      <a:pt x="1512" y="566"/>
                      <a:pt x="1508" y="557"/>
                    </a:cubicBezTo>
                    <a:cubicBezTo>
                      <a:pt x="1513" y="565"/>
                      <a:pt x="1516" y="573"/>
                      <a:pt x="1521" y="582"/>
                    </a:cubicBezTo>
                    <a:cubicBezTo>
                      <a:pt x="1521" y="583"/>
                      <a:pt x="1517" y="575"/>
                      <a:pt x="1517" y="578"/>
                    </a:cubicBezTo>
                    <a:cubicBezTo>
                      <a:pt x="1523" y="590"/>
                      <a:pt x="1524" y="593"/>
                      <a:pt x="1529" y="600"/>
                    </a:cubicBezTo>
                    <a:cubicBezTo>
                      <a:pt x="1530" y="604"/>
                      <a:pt x="1531" y="606"/>
                      <a:pt x="1530" y="607"/>
                    </a:cubicBezTo>
                    <a:cubicBezTo>
                      <a:pt x="1528" y="602"/>
                      <a:pt x="1524" y="596"/>
                      <a:pt x="1527" y="602"/>
                    </a:cubicBezTo>
                    <a:cubicBezTo>
                      <a:pt x="1528" y="602"/>
                      <a:pt x="1529" y="606"/>
                      <a:pt x="1531" y="610"/>
                    </a:cubicBezTo>
                    <a:cubicBezTo>
                      <a:pt x="1532" y="610"/>
                      <a:pt x="1532" y="608"/>
                      <a:pt x="1534" y="611"/>
                    </a:cubicBezTo>
                    <a:cubicBezTo>
                      <a:pt x="1535" y="617"/>
                      <a:pt x="1533" y="615"/>
                      <a:pt x="1531" y="611"/>
                    </a:cubicBezTo>
                    <a:cubicBezTo>
                      <a:pt x="1522" y="593"/>
                      <a:pt x="1515" y="579"/>
                      <a:pt x="1508" y="567"/>
                    </a:cubicBezTo>
                    <a:cubicBezTo>
                      <a:pt x="1505" y="565"/>
                      <a:pt x="1513" y="576"/>
                      <a:pt x="1510" y="574"/>
                    </a:cubicBezTo>
                    <a:cubicBezTo>
                      <a:pt x="1505" y="565"/>
                      <a:pt x="1506" y="564"/>
                      <a:pt x="1504" y="559"/>
                    </a:cubicBezTo>
                    <a:cubicBezTo>
                      <a:pt x="1503" y="559"/>
                      <a:pt x="1501" y="556"/>
                      <a:pt x="1501" y="558"/>
                    </a:cubicBezTo>
                    <a:cubicBezTo>
                      <a:pt x="1505" y="566"/>
                      <a:pt x="1511" y="578"/>
                      <a:pt x="1517" y="590"/>
                    </a:cubicBezTo>
                    <a:cubicBezTo>
                      <a:pt x="1523" y="602"/>
                      <a:pt x="1528" y="615"/>
                      <a:pt x="1531" y="624"/>
                    </a:cubicBezTo>
                    <a:cubicBezTo>
                      <a:pt x="1527" y="616"/>
                      <a:pt x="1522" y="603"/>
                      <a:pt x="1516" y="591"/>
                    </a:cubicBezTo>
                    <a:cubicBezTo>
                      <a:pt x="1510" y="580"/>
                      <a:pt x="1504" y="568"/>
                      <a:pt x="1499" y="561"/>
                    </a:cubicBezTo>
                    <a:cubicBezTo>
                      <a:pt x="1502" y="565"/>
                      <a:pt x="1504" y="570"/>
                      <a:pt x="1503" y="570"/>
                    </a:cubicBezTo>
                    <a:cubicBezTo>
                      <a:pt x="1506" y="576"/>
                      <a:pt x="1510" y="580"/>
                      <a:pt x="1511" y="583"/>
                    </a:cubicBezTo>
                    <a:cubicBezTo>
                      <a:pt x="1509" y="583"/>
                      <a:pt x="1509" y="582"/>
                      <a:pt x="1506" y="580"/>
                    </a:cubicBezTo>
                    <a:cubicBezTo>
                      <a:pt x="1511" y="591"/>
                      <a:pt x="1520" y="604"/>
                      <a:pt x="1521" y="605"/>
                    </a:cubicBezTo>
                    <a:cubicBezTo>
                      <a:pt x="1524" y="610"/>
                      <a:pt x="1529" y="621"/>
                      <a:pt x="1529" y="623"/>
                    </a:cubicBezTo>
                    <a:cubicBezTo>
                      <a:pt x="1527" y="622"/>
                      <a:pt x="1530" y="628"/>
                      <a:pt x="1530" y="634"/>
                    </a:cubicBezTo>
                    <a:cubicBezTo>
                      <a:pt x="1526" y="624"/>
                      <a:pt x="1529" y="637"/>
                      <a:pt x="1525" y="632"/>
                    </a:cubicBezTo>
                    <a:cubicBezTo>
                      <a:pt x="1531" y="645"/>
                      <a:pt x="1533" y="654"/>
                      <a:pt x="1539" y="666"/>
                    </a:cubicBezTo>
                    <a:cubicBezTo>
                      <a:pt x="1537" y="660"/>
                      <a:pt x="1532" y="648"/>
                      <a:pt x="1531" y="642"/>
                    </a:cubicBezTo>
                    <a:cubicBezTo>
                      <a:pt x="1534" y="643"/>
                      <a:pt x="1531" y="635"/>
                      <a:pt x="1538" y="646"/>
                    </a:cubicBezTo>
                    <a:cubicBezTo>
                      <a:pt x="1537" y="644"/>
                      <a:pt x="1536" y="640"/>
                      <a:pt x="1536" y="640"/>
                    </a:cubicBezTo>
                    <a:cubicBezTo>
                      <a:pt x="1540" y="652"/>
                      <a:pt x="1541" y="655"/>
                      <a:pt x="1543" y="659"/>
                    </a:cubicBezTo>
                    <a:cubicBezTo>
                      <a:pt x="1544" y="662"/>
                      <a:pt x="1546" y="666"/>
                      <a:pt x="1551" y="680"/>
                    </a:cubicBezTo>
                    <a:cubicBezTo>
                      <a:pt x="1551" y="680"/>
                      <a:pt x="1549" y="676"/>
                      <a:pt x="1548" y="676"/>
                    </a:cubicBezTo>
                    <a:cubicBezTo>
                      <a:pt x="1552" y="686"/>
                      <a:pt x="1555" y="696"/>
                      <a:pt x="1555" y="701"/>
                    </a:cubicBezTo>
                    <a:cubicBezTo>
                      <a:pt x="1557" y="705"/>
                      <a:pt x="1556" y="698"/>
                      <a:pt x="1558" y="702"/>
                    </a:cubicBezTo>
                    <a:cubicBezTo>
                      <a:pt x="1563" y="717"/>
                      <a:pt x="1566" y="732"/>
                      <a:pt x="1569" y="744"/>
                    </a:cubicBezTo>
                    <a:cubicBezTo>
                      <a:pt x="1568" y="741"/>
                      <a:pt x="1567" y="736"/>
                      <a:pt x="1566" y="736"/>
                    </a:cubicBezTo>
                    <a:cubicBezTo>
                      <a:pt x="1567" y="744"/>
                      <a:pt x="1567" y="743"/>
                      <a:pt x="1570" y="754"/>
                    </a:cubicBezTo>
                    <a:cubicBezTo>
                      <a:pt x="1571" y="754"/>
                      <a:pt x="1571" y="752"/>
                      <a:pt x="1572" y="756"/>
                    </a:cubicBezTo>
                    <a:cubicBezTo>
                      <a:pt x="1574" y="765"/>
                      <a:pt x="1576" y="775"/>
                      <a:pt x="1576" y="778"/>
                    </a:cubicBezTo>
                    <a:cubicBezTo>
                      <a:pt x="1574" y="772"/>
                      <a:pt x="1574" y="776"/>
                      <a:pt x="1571" y="764"/>
                    </a:cubicBezTo>
                    <a:cubicBezTo>
                      <a:pt x="1573" y="774"/>
                      <a:pt x="1573" y="781"/>
                      <a:pt x="1576" y="798"/>
                    </a:cubicBezTo>
                    <a:cubicBezTo>
                      <a:pt x="1577" y="795"/>
                      <a:pt x="1578" y="794"/>
                      <a:pt x="1578" y="790"/>
                    </a:cubicBezTo>
                    <a:cubicBezTo>
                      <a:pt x="1579" y="795"/>
                      <a:pt x="1582" y="808"/>
                      <a:pt x="1581" y="809"/>
                    </a:cubicBezTo>
                    <a:cubicBezTo>
                      <a:pt x="1577" y="793"/>
                      <a:pt x="1581" y="810"/>
                      <a:pt x="1580" y="810"/>
                    </a:cubicBezTo>
                    <a:cubicBezTo>
                      <a:pt x="1578" y="810"/>
                      <a:pt x="1574" y="797"/>
                      <a:pt x="1576" y="813"/>
                    </a:cubicBezTo>
                    <a:cubicBezTo>
                      <a:pt x="1573" y="797"/>
                      <a:pt x="1574" y="795"/>
                      <a:pt x="1574" y="793"/>
                    </a:cubicBezTo>
                    <a:cubicBezTo>
                      <a:pt x="1570" y="785"/>
                      <a:pt x="1567" y="784"/>
                      <a:pt x="1566" y="796"/>
                    </a:cubicBezTo>
                    <a:cubicBezTo>
                      <a:pt x="1569" y="798"/>
                      <a:pt x="1570" y="795"/>
                      <a:pt x="1572" y="795"/>
                    </a:cubicBezTo>
                    <a:cubicBezTo>
                      <a:pt x="1573" y="811"/>
                      <a:pt x="1574" y="819"/>
                      <a:pt x="1576" y="827"/>
                    </a:cubicBezTo>
                    <a:cubicBezTo>
                      <a:pt x="1577" y="835"/>
                      <a:pt x="1579" y="844"/>
                      <a:pt x="1579" y="863"/>
                    </a:cubicBezTo>
                    <a:cubicBezTo>
                      <a:pt x="1578" y="857"/>
                      <a:pt x="1578" y="848"/>
                      <a:pt x="1577" y="855"/>
                    </a:cubicBezTo>
                    <a:cubicBezTo>
                      <a:pt x="1577" y="853"/>
                      <a:pt x="1576" y="847"/>
                      <a:pt x="1576" y="841"/>
                    </a:cubicBezTo>
                    <a:cubicBezTo>
                      <a:pt x="1575" y="835"/>
                      <a:pt x="1574" y="829"/>
                      <a:pt x="1573" y="828"/>
                    </a:cubicBezTo>
                    <a:cubicBezTo>
                      <a:pt x="1574" y="836"/>
                      <a:pt x="1575" y="846"/>
                      <a:pt x="1575" y="853"/>
                    </a:cubicBezTo>
                    <a:cubicBezTo>
                      <a:pt x="1573" y="852"/>
                      <a:pt x="1573" y="857"/>
                      <a:pt x="1573" y="861"/>
                    </a:cubicBezTo>
                    <a:cubicBezTo>
                      <a:pt x="1572" y="848"/>
                      <a:pt x="1572" y="835"/>
                      <a:pt x="1569" y="831"/>
                    </a:cubicBezTo>
                    <a:cubicBezTo>
                      <a:pt x="1571" y="841"/>
                      <a:pt x="1571" y="847"/>
                      <a:pt x="1571" y="851"/>
                    </a:cubicBezTo>
                    <a:cubicBezTo>
                      <a:pt x="1571" y="856"/>
                      <a:pt x="1570" y="859"/>
                      <a:pt x="1569" y="863"/>
                    </a:cubicBezTo>
                    <a:cubicBezTo>
                      <a:pt x="1569" y="860"/>
                      <a:pt x="1569" y="855"/>
                      <a:pt x="1568" y="854"/>
                    </a:cubicBezTo>
                    <a:cubicBezTo>
                      <a:pt x="1569" y="858"/>
                      <a:pt x="1569" y="862"/>
                      <a:pt x="1569" y="867"/>
                    </a:cubicBezTo>
                    <a:cubicBezTo>
                      <a:pt x="1571" y="870"/>
                      <a:pt x="1570" y="859"/>
                      <a:pt x="1571" y="859"/>
                    </a:cubicBezTo>
                    <a:cubicBezTo>
                      <a:pt x="1573" y="867"/>
                      <a:pt x="1573" y="874"/>
                      <a:pt x="1574" y="879"/>
                    </a:cubicBezTo>
                    <a:cubicBezTo>
                      <a:pt x="1574" y="875"/>
                      <a:pt x="1574" y="868"/>
                      <a:pt x="1574" y="867"/>
                    </a:cubicBezTo>
                    <a:cubicBezTo>
                      <a:pt x="1575" y="871"/>
                      <a:pt x="1575" y="877"/>
                      <a:pt x="1576" y="875"/>
                    </a:cubicBezTo>
                    <a:cubicBezTo>
                      <a:pt x="1575" y="870"/>
                      <a:pt x="1574" y="868"/>
                      <a:pt x="1575" y="866"/>
                    </a:cubicBezTo>
                    <a:cubicBezTo>
                      <a:pt x="1576" y="864"/>
                      <a:pt x="1576" y="870"/>
                      <a:pt x="1577" y="876"/>
                    </a:cubicBezTo>
                    <a:cubicBezTo>
                      <a:pt x="1577" y="882"/>
                      <a:pt x="1577" y="889"/>
                      <a:pt x="1577" y="890"/>
                    </a:cubicBezTo>
                    <a:cubicBezTo>
                      <a:pt x="1575" y="881"/>
                      <a:pt x="1574" y="888"/>
                      <a:pt x="1574" y="895"/>
                    </a:cubicBezTo>
                    <a:cubicBezTo>
                      <a:pt x="1573" y="881"/>
                      <a:pt x="1571" y="879"/>
                      <a:pt x="1570" y="873"/>
                    </a:cubicBezTo>
                    <a:cubicBezTo>
                      <a:pt x="1570" y="882"/>
                      <a:pt x="1571" y="896"/>
                      <a:pt x="1569" y="895"/>
                    </a:cubicBezTo>
                    <a:cubicBezTo>
                      <a:pt x="1570" y="890"/>
                      <a:pt x="1568" y="874"/>
                      <a:pt x="1567" y="868"/>
                    </a:cubicBezTo>
                    <a:cubicBezTo>
                      <a:pt x="1566" y="868"/>
                      <a:pt x="1567" y="872"/>
                      <a:pt x="1566" y="872"/>
                    </a:cubicBezTo>
                    <a:cubicBezTo>
                      <a:pt x="1568" y="884"/>
                      <a:pt x="1565" y="893"/>
                      <a:pt x="1567" y="899"/>
                    </a:cubicBezTo>
                    <a:cubicBezTo>
                      <a:pt x="1568" y="897"/>
                      <a:pt x="1574" y="911"/>
                      <a:pt x="1574" y="898"/>
                    </a:cubicBezTo>
                    <a:cubicBezTo>
                      <a:pt x="1575" y="899"/>
                      <a:pt x="1574" y="912"/>
                      <a:pt x="1576" y="910"/>
                    </a:cubicBezTo>
                    <a:cubicBezTo>
                      <a:pt x="1575" y="903"/>
                      <a:pt x="1575" y="898"/>
                      <a:pt x="1576" y="897"/>
                    </a:cubicBezTo>
                    <a:cubicBezTo>
                      <a:pt x="1577" y="906"/>
                      <a:pt x="1579" y="907"/>
                      <a:pt x="1580" y="909"/>
                    </a:cubicBezTo>
                    <a:cubicBezTo>
                      <a:pt x="1581" y="911"/>
                      <a:pt x="1582" y="914"/>
                      <a:pt x="1581" y="926"/>
                    </a:cubicBezTo>
                    <a:cubicBezTo>
                      <a:pt x="1581" y="922"/>
                      <a:pt x="1581" y="918"/>
                      <a:pt x="1580" y="920"/>
                    </a:cubicBezTo>
                    <a:cubicBezTo>
                      <a:pt x="1579" y="928"/>
                      <a:pt x="1582" y="935"/>
                      <a:pt x="1579" y="936"/>
                    </a:cubicBezTo>
                    <a:cubicBezTo>
                      <a:pt x="1579" y="947"/>
                      <a:pt x="1580" y="947"/>
                      <a:pt x="1580" y="947"/>
                    </a:cubicBezTo>
                    <a:cubicBezTo>
                      <a:pt x="1581" y="947"/>
                      <a:pt x="1581" y="948"/>
                      <a:pt x="1581" y="959"/>
                    </a:cubicBezTo>
                    <a:cubicBezTo>
                      <a:pt x="1582" y="956"/>
                      <a:pt x="1582" y="939"/>
                      <a:pt x="1583" y="937"/>
                    </a:cubicBezTo>
                    <a:cubicBezTo>
                      <a:pt x="1584" y="950"/>
                      <a:pt x="1583" y="935"/>
                      <a:pt x="1584" y="930"/>
                    </a:cubicBezTo>
                    <a:cubicBezTo>
                      <a:pt x="1585" y="930"/>
                      <a:pt x="1585" y="935"/>
                      <a:pt x="1584" y="941"/>
                    </a:cubicBezTo>
                    <a:cubicBezTo>
                      <a:pt x="1584" y="948"/>
                      <a:pt x="1583" y="955"/>
                      <a:pt x="1584" y="958"/>
                    </a:cubicBezTo>
                    <a:cubicBezTo>
                      <a:pt x="1584" y="944"/>
                      <a:pt x="1586" y="950"/>
                      <a:pt x="1585" y="939"/>
                    </a:cubicBezTo>
                    <a:cubicBezTo>
                      <a:pt x="1587" y="939"/>
                      <a:pt x="1588" y="925"/>
                      <a:pt x="1589" y="921"/>
                    </a:cubicBezTo>
                    <a:cubicBezTo>
                      <a:pt x="1589" y="931"/>
                      <a:pt x="1589" y="943"/>
                      <a:pt x="1588" y="952"/>
                    </a:cubicBezTo>
                    <a:cubicBezTo>
                      <a:pt x="1588" y="961"/>
                      <a:pt x="1588" y="969"/>
                      <a:pt x="1588" y="971"/>
                    </a:cubicBezTo>
                    <a:cubicBezTo>
                      <a:pt x="1589" y="958"/>
                      <a:pt x="1589" y="947"/>
                      <a:pt x="1590" y="936"/>
                    </a:cubicBezTo>
                    <a:cubicBezTo>
                      <a:pt x="1590" y="926"/>
                      <a:pt x="1591" y="916"/>
                      <a:pt x="1590" y="905"/>
                    </a:cubicBezTo>
                    <a:cubicBezTo>
                      <a:pt x="1589" y="910"/>
                      <a:pt x="1588" y="906"/>
                      <a:pt x="1587" y="907"/>
                    </a:cubicBezTo>
                    <a:cubicBezTo>
                      <a:pt x="1586" y="916"/>
                      <a:pt x="1589" y="921"/>
                      <a:pt x="1588" y="925"/>
                    </a:cubicBezTo>
                    <a:cubicBezTo>
                      <a:pt x="1586" y="921"/>
                      <a:pt x="1586" y="910"/>
                      <a:pt x="1585" y="898"/>
                    </a:cubicBezTo>
                    <a:cubicBezTo>
                      <a:pt x="1585" y="886"/>
                      <a:pt x="1584" y="873"/>
                      <a:pt x="1584" y="864"/>
                    </a:cubicBezTo>
                    <a:cubicBezTo>
                      <a:pt x="1583" y="869"/>
                      <a:pt x="1584" y="880"/>
                      <a:pt x="1584" y="891"/>
                    </a:cubicBezTo>
                    <a:cubicBezTo>
                      <a:pt x="1584" y="901"/>
                      <a:pt x="1584" y="911"/>
                      <a:pt x="1583" y="915"/>
                    </a:cubicBezTo>
                    <a:cubicBezTo>
                      <a:pt x="1583" y="902"/>
                      <a:pt x="1583" y="891"/>
                      <a:pt x="1582" y="881"/>
                    </a:cubicBezTo>
                    <a:cubicBezTo>
                      <a:pt x="1582" y="871"/>
                      <a:pt x="1581" y="862"/>
                      <a:pt x="1581" y="852"/>
                    </a:cubicBezTo>
                    <a:cubicBezTo>
                      <a:pt x="1580" y="850"/>
                      <a:pt x="1579" y="849"/>
                      <a:pt x="1578" y="841"/>
                    </a:cubicBezTo>
                    <a:cubicBezTo>
                      <a:pt x="1578" y="833"/>
                      <a:pt x="1576" y="821"/>
                      <a:pt x="1578" y="821"/>
                    </a:cubicBezTo>
                    <a:cubicBezTo>
                      <a:pt x="1578" y="825"/>
                      <a:pt x="1580" y="840"/>
                      <a:pt x="1580" y="830"/>
                    </a:cubicBezTo>
                    <a:cubicBezTo>
                      <a:pt x="1578" y="817"/>
                      <a:pt x="1578" y="814"/>
                      <a:pt x="1579" y="815"/>
                    </a:cubicBezTo>
                    <a:cubicBezTo>
                      <a:pt x="1581" y="815"/>
                      <a:pt x="1582" y="818"/>
                      <a:pt x="1583" y="818"/>
                    </a:cubicBezTo>
                    <a:cubicBezTo>
                      <a:pt x="1584" y="831"/>
                      <a:pt x="1585" y="833"/>
                      <a:pt x="1586" y="846"/>
                    </a:cubicBezTo>
                    <a:cubicBezTo>
                      <a:pt x="1585" y="845"/>
                      <a:pt x="1585" y="843"/>
                      <a:pt x="1584" y="847"/>
                    </a:cubicBezTo>
                    <a:cubicBezTo>
                      <a:pt x="1586" y="857"/>
                      <a:pt x="1587" y="856"/>
                      <a:pt x="1587" y="868"/>
                    </a:cubicBezTo>
                    <a:cubicBezTo>
                      <a:pt x="1589" y="866"/>
                      <a:pt x="1587" y="877"/>
                      <a:pt x="1588" y="880"/>
                    </a:cubicBezTo>
                    <a:cubicBezTo>
                      <a:pt x="1590" y="880"/>
                      <a:pt x="1590" y="874"/>
                      <a:pt x="1591" y="875"/>
                    </a:cubicBezTo>
                    <a:cubicBezTo>
                      <a:pt x="1592" y="885"/>
                      <a:pt x="1592" y="899"/>
                      <a:pt x="1592" y="909"/>
                    </a:cubicBezTo>
                    <a:cubicBezTo>
                      <a:pt x="1591" y="920"/>
                      <a:pt x="1591" y="927"/>
                      <a:pt x="1592" y="923"/>
                    </a:cubicBezTo>
                    <a:cubicBezTo>
                      <a:pt x="1592" y="929"/>
                      <a:pt x="1592" y="938"/>
                      <a:pt x="1592" y="945"/>
                    </a:cubicBezTo>
                    <a:cubicBezTo>
                      <a:pt x="1591" y="953"/>
                      <a:pt x="1591" y="959"/>
                      <a:pt x="1592" y="960"/>
                    </a:cubicBezTo>
                    <a:cubicBezTo>
                      <a:pt x="1592" y="952"/>
                      <a:pt x="1593" y="946"/>
                      <a:pt x="1594" y="947"/>
                    </a:cubicBezTo>
                    <a:cubicBezTo>
                      <a:pt x="1594" y="964"/>
                      <a:pt x="1591" y="966"/>
                      <a:pt x="1590" y="967"/>
                    </a:cubicBezTo>
                    <a:cubicBezTo>
                      <a:pt x="1591" y="972"/>
                      <a:pt x="1590" y="979"/>
                      <a:pt x="1589" y="988"/>
                    </a:cubicBezTo>
                    <a:cubicBezTo>
                      <a:pt x="1589" y="996"/>
                      <a:pt x="1587" y="1004"/>
                      <a:pt x="1587" y="1010"/>
                    </a:cubicBezTo>
                    <a:cubicBezTo>
                      <a:pt x="1589" y="1002"/>
                      <a:pt x="1590" y="1006"/>
                      <a:pt x="1590" y="1014"/>
                    </a:cubicBezTo>
                    <a:cubicBezTo>
                      <a:pt x="1590" y="1022"/>
                      <a:pt x="1589" y="1034"/>
                      <a:pt x="1586" y="1041"/>
                    </a:cubicBezTo>
                    <a:cubicBezTo>
                      <a:pt x="1589" y="1026"/>
                      <a:pt x="1588" y="1022"/>
                      <a:pt x="1587" y="1022"/>
                    </a:cubicBezTo>
                    <a:cubicBezTo>
                      <a:pt x="1586" y="1022"/>
                      <a:pt x="1584" y="1026"/>
                      <a:pt x="1582" y="1028"/>
                    </a:cubicBezTo>
                    <a:cubicBezTo>
                      <a:pt x="1580" y="1040"/>
                      <a:pt x="1580" y="1038"/>
                      <a:pt x="1578" y="1046"/>
                    </a:cubicBezTo>
                    <a:cubicBezTo>
                      <a:pt x="1580" y="1043"/>
                      <a:pt x="1579" y="1050"/>
                      <a:pt x="1580" y="1049"/>
                    </a:cubicBezTo>
                    <a:cubicBezTo>
                      <a:pt x="1582" y="1040"/>
                      <a:pt x="1581" y="1034"/>
                      <a:pt x="1583" y="1030"/>
                    </a:cubicBezTo>
                    <a:cubicBezTo>
                      <a:pt x="1584" y="1030"/>
                      <a:pt x="1584" y="1030"/>
                      <a:pt x="1584" y="1030"/>
                    </a:cubicBezTo>
                    <a:cubicBezTo>
                      <a:pt x="1583" y="1037"/>
                      <a:pt x="1582" y="1044"/>
                      <a:pt x="1581" y="1051"/>
                    </a:cubicBezTo>
                    <a:cubicBezTo>
                      <a:pt x="1582" y="1059"/>
                      <a:pt x="1584" y="1056"/>
                      <a:pt x="1586" y="1049"/>
                    </a:cubicBezTo>
                    <a:cubicBezTo>
                      <a:pt x="1587" y="1052"/>
                      <a:pt x="1586" y="1064"/>
                      <a:pt x="1583" y="1071"/>
                    </a:cubicBezTo>
                    <a:cubicBezTo>
                      <a:pt x="1580" y="1082"/>
                      <a:pt x="1585" y="1054"/>
                      <a:pt x="1580" y="1072"/>
                    </a:cubicBezTo>
                    <a:cubicBezTo>
                      <a:pt x="1584" y="1069"/>
                      <a:pt x="1579" y="1081"/>
                      <a:pt x="1578" y="1084"/>
                    </a:cubicBezTo>
                    <a:cubicBezTo>
                      <a:pt x="1579" y="1092"/>
                      <a:pt x="1573" y="1110"/>
                      <a:pt x="1570" y="1124"/>
                    </a:cubicBezTo>
                    <a:cubicBezTo>
                      <a:pt x="1569" y="1122"/>
                      <a:pt x="1568" y="1126"/>
                      <a:pt x="1567" y="1130"/>
                    </a:cubicBezTo>
                    <a:cubicBezTo>
                      <a:pt x="1565" y="1134"/>
                      <a:pt x="1564" y="1139"/>
                      <a:pt x="1563" y="1137"/>
                    </a:cubicBezTo>
                    <a:cubicBezTo>
                      <a:pt x="1564" y="1135"/>
                      <a:pt x="1566" y="1129"/>
                      <a:pt x="1567" y="1124"/>
                    </a:cubicBezTo>
                    <a:cubicBezTo>
                      <a:pt x="1568" y="1120"/>
                      <a:pt x="1569" y="1117"/>
                      <a:pt x="1567" y="1122"/>
                    </a:cubicBezTo>
                    <a:cubicBezTo>
                      <a:pt x="1564" y="1135"/>
                      <a:pt x="1563" y="1131"/>
                      <a:pt x="1561" y="1138"/>
                    </a:cubicBezTo>
                    <a:cubicBezTo>
                      <a:pt x="1565" y="1132"/>
                      <a:pt x="1558" y="1151"/>
                      <a:pt x="1558" y="1155"/>
                    </a:cubicBezTo>
                    <a:cubicBezTo>
                      <a:pt x="1560" y="1151"/>
                      <a:pt x="1561" y="1145"/>
                      <a:pt x="1562" y="1146"/>
                    </a:cubicBezTo>
                    <a:cubicBezTo>
                      <a:pt x="1557" y="1156"/>
                      <a:pt x="1563" y="1148"/>
                      <a:pt x="1561" y="1155"/>
                    </a:cubicBezTo>
                    <a:cubicBezTo>
                      <a:pt x="1559" y="1159"/>
                      <a:pt x="1557" y="1166"/>
                      <a:pt x="1556" y="1167"/>
                    </a:cubicBezTo>
                    <a:cubicBezTo>
                      <a:pt x="1557" y="1163"/>
                      <a:pt x="1558" y="1160"/>
                      <a:pt x="1558" y="1158"/>
                    </a:cubicBezTo>
                    <a:cubicBezTo>
                      <a:pt x="1556" y="1164"/>
                      <a:pt x="1553" y="1173"/>
                      <a:pt x="1551" y="1177"/>
                    </a:cubicBezTo>
                    <a:cubicBezTo>
                      <a:pt x="1555" y="1165"/>
                      <a:pt x="1554" y="1159"/>
                      <a:pt x="1559" y="1147"/>
                    </a:cubicBezTo>
                    <a:cubicBezTo>
                      <a:pt x="1558" y="1146"/>
                      <a:pt x="1556" y="1152"/>
                      <a:pt x="1555" y="1150"/>
                    </a:cubicBezTo>
                    <a:cubicBezTo>
                      <a:pt x="1561" y="1131"/>
                      <a:pt x="1565" y="1120"/>
                      <a:pt x="1567" y="1108"/>
                    </a:cubicBezTo>
                    <a:cubicBezTo>
                      <a:pt x="1565" y="1113"/>
                      <a:pt x="1566" y="1107"/>
                      <a:pt x="1565" y="1108"/>
                    </a:cubicBezTo>
                    <a:cubicBezTo>
                      <a:pt x="1562" y="1121"/>
                      <a:pt x="1561" y="1127"/>
                      <a:pt x="1557" y="1133"/>
                    </a:cubicBezTo>
                    <a:cubicBezTo>
                      <a:pt x="1558" y="1135"/>
                      <a:pt x="1555" y="1147"/>
                      <a:pt x="1555" y="1150"/>
                    </a:cubicBezTo>
                    <a:cubicBezTo>
                      <a:pt x="1552" y="1157"/>
                      <a:pt x="1551" y="1158"/>
                      <a:pt x="1552" y="1154"/>
                    </a:cubicBezTo>
                    <a:cubicBezTo>
                      <a:pt x="1550" y="1158"/>
                      <a:pt x="1549" y="1162"/>
                      <a:pt x="1548" y="1166"/>
                    </a:cubicBezTo>
                    <a:cubicBezTo>
                      <a:pt x="1549" y="1167"/>
                      <a:pt x="1546" y="1183"/>
                      <a:pt x="1537" y="1201"/>
                    </a:cubicBezTo>
                    <a:cubicBezTo>
                      <a:pt x="1539" y="1196"/>
                      <a:pt x="1542" y="1191"/>
                      <a:pt x="1542" y="1186"/>
                    </a:cubicBezTo>
                    <a:cubicBezTo>
                      <a:pt x="1538" y="1196"/>
                      <a:pt x="1535" y="1201"/>
                      <a:pt x="1538" y="1193"/>
                    </a:cubicBezTo>
                    <a:cubicBezTo>
                      <a:pt x="1525" y="1222"/>
                      <a:pt x="1539" y="1192"/>
                      <a:pt x="1536" y="1207"/>
                    </a:cubicBezTo>
                    <a:cubicBezTo>
                      <a:pt x="1540" y="1196"/>
                      <a:pt x="1541" y="1194"/>
                      <a:pt x="1542" y="1194"/>
                    </a:cubicBezTo>
                    <a:cubicBezTo>
                      <a:pt x="1543" y="1193"/>
                      <a:pt x="1544" y="1193"/>
                      <a:pt x="1547" y="1186"/>
                    </a:cubicBezTo>
                    <a:cubicBezTo>
                      <a:pt x="1547" y="1182"/>
                      <a:pt x="1550" y="1170"/>
                      <a:pt x="1552" y="1168"/>
                    </a:cubicBezTo>
                    <a:cubicBezTo>
                      <a:pt x="1550" y="1181"/>
                      <a:pt x="1546" y="1191"/>
                      <a:pt x="1543" y="1203"/>
                    </a:cubicBezTo>
                    <a:cubicBezTo>
                      <a:pt x="1544" y="1202"/>
                      <a:pt x="1548" y="1189"/>
                      <a:pt x="1549" y="1194"/>
                    </a:cubicBezTo>
                    <a:cubicBezTo>
                      <a:pt x="1545" y="1203"/>
                      <a:pt x="1543" y="1207"/>
                      <a:pt x="1542" y="1209"/>
                    </a:cubicBezTo>
                    <a:cubicBezTo>
                      <a:pt x="1542" y="1212"/>
                      <a:pt x="1542" y="1214"/>
                      <a:pt x="1541" y="1218"/>
                    </a:cubicBezTo>
                    <a:cubicBezTo>
                      <a:pt x="1535" y="1227"/>
                      <a:pt x="1535" y="1227"/>
                      <a:pt x="1535" y="1227"/>
                    </a:cubicBezTo>
                    <a:cubicBezTo>
                      <a:pt x="1538" y="1224"/>
                      <a:pt x="1543" y="1216"/>
                      <a:pt x="1546" y="1208"/>
                    </a:cubicBezTo>
                    <a:cubicBezTo>
                      <a:pt x="1550" y="1199"/>
                      <a:pt x="1553" y="1191"/>
                      <a:pt x="1555" y="1190"/>
                    </a:cubicBezTo>
                    <a:cubicBezTo>
                      <a:pt x="1557" y="1184"/>
                      <a:pt x="1551" y="1196"/>
                      <a:pt x="1555" y="1184"/>
                    </a:cubicBezTo>
                    <a:cubicBezTo>
                      <a:pt x="1559" y="1173"/>
                      <a:pt x="1566" y="1156"/>
                      <a:pt x="1568" y="1147"/>
                    </a:cubicBezTo>
                    <a:cubicBezTo>
                      <a:pt x="1566" y="1158"/>
                      <a:pt x="1570" y="1147"/>
                      <a:pt x="1572" y="1144"/>
                    </a:cubicBezTo>
                    <a:cubicBezTo>
                      <a:pt x="1568" y="1155"/>
                      <a:pt x="1575" y="1145"/>
                      <a:pt x="1569" y="1159"/>
                    </a:cubicBezTo>
                    <a:cubicBezTo>
                      <a:pt x="1566" y="1162"/>
                      <a:pt x="1570" y="1153"/>
                      <a:pt x="1569" y="1150"/>
                    </a:cubicBezTo>
                    <a:cubicBezTo>
                      <a:pt x="1568" y="1158"/>
                      <a:pt x="1566" y="1161"/>
                      <a:pt x="1565" y="1164"/>
                    </a:cubicBezTo>
                    <a:cubicBezTo>
                      <a:pt x="1564" y="1166"/>
                      <a:pt x="1563" y="1169"/>
                      <a:pt x="1560" y="1175"/>
                    </a:cubicBezTo>
                    <a:cubicBezTo>
                      <a:pt x="1563" y="1173"/>
                      <a:pt x="1555" y="1189"/>
                      <a:pt x="1555" y="1193"/>
                    </a:cubicBezTo>
                    <a:cubicBezTo>
                      <a:pt x="1558" y="1187"/>
                      <a:pt x="1564" y="1167"/>
                      <a:pt x="1563" y="1177"/>
                    </a:cubicBezTo>
                    <a:cubicBezTo>
                      <a:pt x="1555" y="1195"/>
                      <a:pt x="1552" y="1205"/>
                      <a:pt x="1547" y="1220"/>
                    </a:cubicBezTo>
                    <a:cubicBezTo>
                      <a:pt x="1545" y="1221"/>
                      <a:pt x="1546" y="1217"/>
                      <a:pt x="1550" y="1208"/>
                    </a:cubicBezTo>
                    <a:cubicBezTo>
                      <a:pt x="1547" y="1209"/>
                      <a:pt x="1544" y="1215"/>
                      <a:pt x="1542" y="1222"/>
                    </a:cubicBezTo>
                    <a:cubicBezTo>
                      <a:pt x="1539" y="1229"/>
                      <a:pt x="1536" y="1237"/>
                      <a:pt x="1532" y="1244"/>
                    </a:cubicBezTo>
                    <a:cubicBezTo>
                      <a:pt x="1532" y="1245"/>
                      <a:pt x="1535" y="1240"/>
                      <a:pt x="1536" y="1238"/>
                    </a:cubicBezTo>
                    <a:cubicBezTo>
                      <a:pt x="1531" y="1247"/>
                      <a:pt x="1531" y="1247"/>
                      <a:pt x="1528" y="1256"/>
                    </a:cubicBezTo>
                    <a:cubicBezTo>
                      <a:pt x="1526" y="1254"/>
                      <a:pt x="1521" y="1267"/>
                      <a:pt x="1519" y="1267"/>
                    </a:cubicBezTo>
                    <a:cubicBezTo>
                      <a:pt x="1521" y="1268"/>
                      <a:pt x="1515" y="1278"/>
                      <a:pt x="1517" y="1276"/>
                    </a:cubicBezTo>
                    <a:cubicBezTo>
                      <a:pt x="1514" y="1281"/>
                      <a:pt x="1511" y="1286"/>
                      <a:pt x="1508" y="1290"/>
                    </a:cubicBezTo>
                    <a:cubicBezTo>
                      <a:pt x="1512" y="1281"/>
                      <a:pt x="1512" y="1279"/>
                      <a:pt x="1513" y="1277"/>
                    </a:cubicBezTo>
                    <a:cubicBezTo>
                      <a:pt x="1514" y="1275"/>
                      <a:pt x="1515" y="1272"/>
                      <a:pt x="1522" y="1259"/>
                    </a:cubicBezTo>
                    <a:cubicBezTo>
                      <a:pt x="1523" y="1261"/>
                      <a:pt x="1528" y="1249"/>
                      <a:pt x="1532" y="1244"/>
                    </a:cubicBezTo>
                    <a:cubicBezTo>
                      <a:pt x="1532" y="1240"/>
                      <a:pt x="1536" y="1228"/>
                      <a:pt x="1531" y="1236"/>
                    </a:cubicBezTo>
                    <a:cubicBezTo>
                      <a:pt x="1529" y="1244"/>
                      <a:pt x="1524" y="1247"/>
                      <a:pt x="1522" y="1250"/>
                    </a:cubicBezTo>
                    <a:cubicBezTo>
                      <a:pt x="1522" y="1254"/>
                      <a:pt x="1525" y="1249"/>
                      <a:pt x="1524" y="1253"/>
                    </a:cubicBezTo>
                    <a:cubicBezTo>
                      <a:pt x="1520" y="1259"/>
                      <a:pt x="1517" y="1262"/>
                      <a:pt x="1513" y="1271"/>
                    </a:cubicBezTo>
                    <a:cubicBezTo>
                      <a:pt x="1514" y="1266"/>
                      <a:pt x="1522" y="1254"/>
                      <a:pt x="1518" y="1256"/>
                    </a:cubicBezTo>
                    <a:cubicBezTo>
                      <a:pt x="1508" y="1276"/>
                      <a:pt x="1502" y="1288"/>
                      <a:pt x="1496" y="1296"/>
                    </a:cubicBezTo>
                    <a:cubicBezTo>
                      <a:pt x="1499" y="1293"/>
                      <a:pt x="1493" y="1303"/>
                      <a:pt x="1496" y="1302"/>
                    </a:cubicBezTo>
                    <a:cubicBezTo>
                      <a:pt x="1501" y="1292"/>
                      <a:pt x="1504" y="1286"/>
                      <a:pt x="1505" y="1282"/>
                    </a:cubicBezTo>
                    <a:cubicBezTo>
                      <a:pt x="1504" y="1287"/>
                      <a:pt x="1507" y="1280"/>
                      <a:pt x="1509" y="1279"/>
                    </a:cubicBezTo>
                    <a:cubicBezTo>
                      <a:pt x="1503" y="1289"/>
                      <a:pt x="1510" y="1281"/>
                      <a:pt x="1506" y="1288"/>
                    </a:cubicBezTo>
                    <a:cubicBezTo>
                      <a:pt x="1504" y="1290"/>
                      <a:pt x="1501" y="1295"/>
                      <a:pt x="1498" y="1300"/>
                    </a:cubicBezTo>
                    <a:cubicBezTo>
                      <a:pt x="1495" y="1305"/>
                      <a:pt x="1491" y="1309"/>
                      <a:pt x="1490" y="1310"/>
                    </a:cubicBezTo>
                    <a:cubicBezTo>
                      <a:pt x="1493" y="1310"/>
                      <a:pt x="1486" y="1324"/>
                      <a:pt x="1477" y="1335"/>
                    </a:cubicBezTo>
                    <a:cubicBezTo>
                      <a:pt x="1484" y="1325"/>
                      <a:pt x="1481" y="1328"/>
                      <a:pt x="1478" y="1329"/>
                    </a:cubicBezTo>
                    <a:cubicBezTo>
                      <a:pt x="1479" y="1328"/>
                      <a:pt x="1489" y="1312"/>
                      <a:pt x="1482" y="1321"/>
                    </a:cubicBezTo>
                    <a:cubicBezTo>
                      <a:pt x="1477" y="1330"/>
                      <a:pt x="1472" y="1337"/>
                      <a:pt x="1460" y="1354"/>
                    </a:cubicBezTo>
                    <a:cubicBezTo>
                      <a:pt x="1462" y="1354"/>
                      <a:pt x="1473" y="1344"/>
                      <a:pt x="1467" y="1354"/>
                    </a:cubicBezTo>
                    <a:cubicBezTo>
                      <a:pt x="1466" y="1355"/>
                      <a:pt x="1464" y="1358"/>
                      <a:pt x="1461" y="1362"/>
                    </a:cubicBezTo>
                    <a:cubicBezTo>
                      <a:pt x="1463" y="1362"/>
                      <a:pt x="1462" y="1366"/>
                      <a:pt x="1459" y="1371"/>
                    </a:cubicBezTo>
                    <a:cubicBezTo>
                      <a:pt x="1455" y="1374"/>
                      <a:pt x="1447" y="1390"/>
                      <a:pt x="1448" y="1384"/>
                    </a:cubicBezTo>
                    <a:cubicBezTo>
                      <a:pt x="1441" y="1393"/>
                      <a:pt x="1445" y="1392"/>
                      <a:pt x="1433" y="1404"/>
                    </a:cubicBezTo>
                    <a:cubicBezTo>
                      <a:pt x="1433" y="1407"/>
                      <a:pt x="1436" y="1406"/>
                      <a:pt x="1434" y="1410"/>
                    </a:cubicBezTo>
                    <a:cubicBezTo>
                      <a:pt x="1433" y="1410"/>
                      <a:pt x="1428" y="1414"/>
                      <a:pt x="1423" y="1420"/>
                    </a:cubicBezTo>
                    <a:cubicBezTo>
                      <a:pt x="1423" y="1422"/>
                      <a:pt x="1428" y="1415"/>
                      <a:pt x="1429" y="1415"/>
                    </a:cubicBezTo>
                    <a:cubicBezTo>
                      <a:pt x="1425" y="1420"/>
                      <a:pt x="1426" y="1421"/>
                      <a:pt x="1424" y="1423"/>
                    </a:cubicBezTo>
                    <a:cubicBezTo>
                      <a:pt x="1415" y="1433"/>
                      <a:pt x="1418" y="1428"/>
                      <a:pt x="1419" y="1425"/>
                    </a:cubicBezTo>
                    <a:cubicBezTo>
                      <a:pt x="1413" y="1432"/>
                      <a:pt x="1413" y="1430"/>
                      <a:pt x="1409" y="1435"/>
                    </a:cubicBezTo>
                    <a:cubicBezTo>
                      <a:pt x="1409" y="1436"/>
                      <a:pt x="1406" y="1441"/>
                      <a:pt x="1411" y="1435"/>
                    </a:cubicBezTo>
                    <a:cubicBezTo>
                      <a:pt x="1411" y="1435"/>
                      <a:pt x="1410" y="1434"/>
                      <a:pt x="1414" y="1430"/>
                    </a:cubicBezTo>
                    <a:cubicBezTo>
                      <a:pt x="1415" y="1432"/>
                      <a:pt x="1414" y="1435"/>
                      <a:pt x="1409" y="1441"/>
                    </a:cubicBezTo>
                    <a:cubicBezTo>
                      <a:pt x="1417" y="1432"/>
                      <a:pt x="1414" y="1440"/>
                      <a:pt x="1419" y="1434"/>
                    </a:cubicBezTo>
                    <a:cubicBezTo>
                      <a:pt x="1418" y="1434"/>
                      <a:pt x="1423" y="1429"/>
                      <a:pt x="1428" y="1423"/>
                    </a:cubicBezTo>
                    <a:cubicBezTo>
                      <a:pt x="1434" y="1417"/>
                      <a:pt x="1439" y="1411"/>
                      <a:pt x="1439" y="1408"/>
                    </a:cubicBezTo>
                    <a:cubicBezTo>
                      <a:pt x="1443" y="1409"/>
                      <a:pt x="1443" y="1409"/>
                      <a:pt x="1443" y="1409"/>
                    </a:cubicBezTo>
                    <a:cubicBezTo>
                      <a:pt x="1436" y="1418"/>
                      <a:pt x="1432" y="1424"/>
                      <a:pt x="1431" y="1427"/>
                    </a:cubicBezTo>
                    <a:cubicBezTo>
                      <a:pt x="1438" y="1420"/>
                      <a:pt x="1442" y="1412"/>
                      <a:pt x="1447" y="1409"/>
                    </a:cubicBezTo>
                    <a:cubicBezTo>
                      <a:pt x="1444" y="1413"/>
                      <a:pt x="1435" y="1423"/>
                      <a:pt x="1437" y="1422"/>
                    </a:cubicBezTo>
                    <a:cubicBezTo>
                      <a:pt x="1439" y="1423"/>
                      <a:pt x="1448" y="1413"/>
                      <a:pt x="1444" y="1421"/>
                    </a:cubicBezTo>
                    <a:cubicBezTo>
                      <a:pt x="1450" y="1413"/>
                      <a:pt x="1451" y="1411"/>
                      <a:pt x="1451" y="1410"/>
                    </a:cubicBezTo>
                    <a:cubicBezTo>
                      <a:pt x="1451" y="1409"/>
                      <a:pt x="1451" y="1408"/>
                      <a:pt x="1456" y="1402"/>
                    </a:cubicBezTo>
                    <a:cubicBezTo>
                      <a:pt x="1456" y="1402"/>
                      <a:pt x="1454" y="1407"/>
                      <a:pt x="1458" y="1402"/>
                    </a:cubicBezTo>
                    <a:cubicBezTo>
                      <a:pt x="1457" y="1400"/>
                      <a:pt x="1468" y="1387"/>
                      <a:pt x="1469" y="1386"/>
                    </a:cubicBezTo>
                    <a:cubicBezTo>
                      <a:pt x="1466" y="1392"/>
                      <a:pt x="1468" y="1391"/>
                      <a:pt x="1465" y="1397"/>
                    </a:cubicBezTo>
                    <a:cubicBezTo>
                      <a:pt x="1468" y="1393"/>
                      <a:pt x="1470" y="1390"/>
                      <a:pt x="1473" y="1386"/>
                    </a:cubicBezTo>
                    <a:cubicBezTo>
                      <a:pt x="1470" y="1386"/>
                      <a:pt x="1470" y="1386"/>
                      <a:pt x="1470" y="1386"/>
                    </a:cubicBezTo>
                    <a:cubicBezTo>
                      <a:pt x="1480" y="1370"/>
                      <a:pt x="1492" y="1354"/>
                      <a:pt x="1503" y="1339"/>
                    </a:cubicBezTo>
                    <a:cubicBezTo>
                      <a:pt x="1504" y="1338"/>
                      <a:pt x="1501" y="1342"/>
                      <a:pt x="1499" y="1346"/>
                    </a:cubicBezTo>
                    <a:cubicBezTo>
                      <a:pt x="1496" y="1350"/>
                      <a:pt x="1494" y="1354"/>
                      <a:pt x="1495" y="1353"/>
                    </a:cubicBezTo>
                    <a:cubicBezTo>
                      <a:pt x="1497" y="1352"/>
                      <a:pt x="1501" y="1346"/>
                      <a:pt x="1504" y="1340"/>
                    </a:cubicBezTo>
                    <a:cubicBezTo>
                      <a:pt x="1508" y="1334"/>
                      <a:pt x="1512" y="1327"/>
                      <a:pt x="1515" y="1325"/>
                    </a:cubicBezTo>
                    <a:cubicBezTo>
                      <a:pt x="1510" y="1331"/>
                      <a:pt x="1508" y="1336"/>
                      <a:pt x="1507" y="1340"/>
                    </a:cubicBezTo>
                    <a:cubicBezTo>
                      <a:pt x="1505" y="1344"/>
                      <a:pt x="1503" y="1349"/>
                      <a:pt x="1499" y="1356"/>
                    </a:cubicBezTo>
                    <a:cubicBezTo>
                      <a:pt x="1501" y="1352"/>
                      <a:pt x="1505" y="1346"/>
                      <a:pt x="1506" y="1345"/>
                    </a:cubicBezTo>
                    <a:cubicBezTo>
                      <a:pt x="1506" y="1347"/>
                      <a:pt x="1504" y="1349"/>
                      <a:pt x="1500" y="1356"/>
                    </a:cubicBezTo>
                    <a:cubicBezTo>
                      <a:pt x="1500" y="1359"/>
                      <a:pt x="1506" y="1347"/>
                      <a:pt x="1510" y="1342"/>
                    </a:cubicBezTo>
                    <a:cubicBezTo>
                      <a:pt x="1510" y="1340"/>
                      <a:pt x="1505" y="1345"/>
                      <a:pt x="1509" y="1339"/>
                    </a:cubicBezTo>
                    <a:cubicBezTo>
                      <a:pt x="1511" y="1338"/>
                      <a:pt x="1518" y="1324"/>
                      <a:pt x="1521" y="1322"/>
                    </a:cubicBezTo>
                    <a:cubicBezTo>
                      <a:pt x="1524" y="1320"/>
                      <a:pt x="1512" y="1335"/>
                      <a:pt x="1515" y="1333"/>
                    </a:cubicBezTo>
                    <a:cubicBezTo>
                      <a:pt x="1521" y="1322"/>
                      <a:pt x="1520" y="1328"/>
                      <a:pt x="1525" y="1319"/>
                    </a:cubicBezTo>
                    <a:cubicBezTo>
                      <a:pt x="1525" y="1316"/>
                      <a:pt x="1522" y="1317"/>
                      <a:pt x="1525" y="1310"/>
                    </a:cubicBezTo>
                    <a:cubicBezTo>
                      <a:pt x="1529" y="1307"/>
                      <a:pt x="1532" y="1300"/>
                      <a:pt x="1537" y="1292"/>
                    </a:cubicBezTo>
                    <a:cubicBezTo>
                      <a:pt x="1537" y="1290"/>
                      <a:pt x="1538" y="1287"/>
                      <a:pt x="1537" y="1287"/>
                    </a:cubicBezTo>
                    <a:cubicBezTo>
                      <a:pt x="1532" y="1296"/>
                      <a:pt x="1532" y="1298"/>
                      <a:pt x="1530" y="1301"/>
                    </a:cubicBezTo>
                    <a:cubicBezTo>
                      <a:pt x="1528" y="1302"/>
                      <a:pt x="1522" y="1313"/>
                      <a:pt x="1520" y="1313"/>
                    </a:cubicBezTo>
                    <a:cubicBezTo>
                      <a:pt x="1523" y="1307"/>
                      <a:pt x="1529" y="1298"/>
                      <a:pt x="1533" y="1292"/>
                    </a:cubicBezTo>
                    <a:cubicBezTo>
                      <a:pt x="1530" y="1293"/>
                      <a:pt x="1537" y="1284"/>
                      <a:pt x="1539" y="1281"/>
                    </a:cubicBezTo>
                    <a:cubicBezTo>
                      <a:pt x="1542" y="1272"/>
                      <a:pt x="1542" y="1272"/>
                      <a:pt x="1542" y="1272"/>
                    </a:cubicBezTo>
                    <a:cubicBezTo>
                      <a:pt x="1554" y="1251"/>
                      <a:pt x="1554" y="1251"/>
                      <a:pt x="1554" y="1251"/>
                    </a:cubicBezTo>
                    <a:cubicBezTo>
                      <a:pt x="1549" y="1255"/>
                      <a:pt x="1558" y="1238"/>
                      <a:pt x="1561" y="1229"/>
                    </a:cubicBezTo>
                    <a:cubicBezTo>
                      <a:pt x="1562" y="1229"/>
                      <a:pt x="1560" y="1233"/>
                      <a:pt x="1562" y="1232"/>
                    </a:cubicBezTo>
                    <a:cubicBezTo>
                      <a:pt x="1565" y="1224"/>
                      <a:pt x="1567" y="1218"/>
                      <a:pt x="1568" y="1214"/>
                    </a:cubicBezTo>
                    <a:cubicBezTo>
                      <a:pt x="1560" y="1234"/>
                      <a:pt x="1566" y="1212"/>
                      <a:pt x="1569" y="1205"/>
                    </a:cubicBezTo>
                    <a:cubicBezTo>
                      <a:pt x="1570" y="1204"/>
                      <a:pt x="1572" y="1198"/>
                      <a:pt x="1574" y="1193"/>
                    </a:cubicBezTo>
                    <a:cubicBezTo>
                      <a:pt x="1576" y="1187"/>
                      <a:pt x="1578" y="1181"/>
                      <a:pt x="1580" y="1180"/>
                    </a:cubicBezTo>
                    <a:cubicBezTo>
                      <a:pt x="1581" y="1175"/>
                      <a:pt x="1577" y="1181"/>
                      <a:pt x="1581" y="1171"/>
                    </a:cubicBezTo>
                    <a:cubicBezTo>
                      <a:pt x="1584" y="1166"/>
                      <a:pt x="1580" y="1176"/>
                      <a:pt x="1585" y="1167"/>
                    </a:cubicBezTo>
                    <a:cubicBezTo>
                      <a:pt x="1582" y="1176"/>
                      <a:pt x="1582" y="1176"/>
                      <a:pt x="1582" y="1176"/>
                    </a:cubicBezTo>
                    <a:cubicBezTo>
                      <a:pt x="1584" y="1174"/>
                      <a:pt x="1587" y="1169"/>
                      <a:pt x="1589" y="1163"/>
                    </a:cubicBezTo>
                    <a:cubicBezTo>
                      <a:pt x="1586" y="1169"/>
                      <a:pt x="1588" y="1161"/>
                      <a:pt x="1588" y="1158"/>
                    </a:cubicBezTo>
                    <a:cubicBezTo>
                      <a:pt x="1590" y="1152"/>
                      <a:pt x="1593" y="1143"/>
                      <a:pt x="1596" y="1135"/>
                    </a:cubicBezTo>
                    <a:cubicBezTo>
                      <a:pt x="1598" y="1127"/>
                      <a:pt x="1600" y="1120"/>
                      <a:pt x="1602" y="1118"/>
                    </a:cubicBezTo>
                    <a:cubicBezTo>
                      <a:pt x="1600" y="1132"/>
                      <a:pt x="1592" y="1151"/>
                      <a:pt x="1597" y="1144"/>
                    </a:cubicBezTo>
                    <a:cubicBezTo>
                      <a:pt x="1595" y="1150"/>
                      <a:pt x="1591" y="1167"/>
                      <a:pt x="1588" y="1172"/>
                    </a:cubicBezTo>
                    <a:cubicBezTo>
                      <a:pt x="1587" y="1172"/>
                      <a:pt x="1588" y="1168"/>
                      <a:pt x="1587" y="1170"/>
                    </a:cubicBezTo>
                    <a:cubicBezTo>
                      <a:pt x="1584" y="1177"/>
                      <a:pt x="1582" y="1185"/>
                      <a:pt x="1580" y="1189"/>
                    </a:cubicBezTo>
                    <a:cubicBezTo>
                      <a:pt x="1584" y="1183"/>
                      <a:pt x="1584" y="1187"/>
                      <a:pt x="1588" y="1181"/>
                    </a:cubicBezTo>
                    <a:cubicBezTo>
                      <a:pt x="1587" y="1182"/>
                      <a:pt x="1586" y="1181"/>
                      <a:pt x="1588" y="1175"/>
                    </a:cubicBezTo>
                    <a:cubicBezTo>
                      <a:pt x="1589" y="1176"/>
                      <a:pt x="1592" y="1166"/>
                      <a:pt x="1593" y="1165"/>
                    </a:cubicBezTo>
                    <a:cubicBezTo>
                      <a:pt x="1595" y="1165"/>
                      <a:pt x="1591" y="1177"/>
                      <a:pt x="1594" y="1174"/>
                    </a:cubicBezTo>
                    <a:cubicBezTo>
                      <a:pt x="1599" y="1161"/>
                      <a:pt x="1592" y="1173"/>
                      <a:pt x="1595" y="1165"/>
                    </a:cubicBezTo>
                    <a:cubicBezTo>
                      <a:pt x="1596" y="1168"/>
                      <a:pt x="1602" y="1153"/>
                      <a:pt x="1596" y="1170"/>
                    </a:cubicBezTo>
                    <a:cubicBezTo>
                      <a:pt x="1597" y="1171"/>
                      <a:pt x="1600" y="1163"/>
                      <a:pt x="1602" y="1157"/>
                    </a:cubicBezTo>
                    <a:cubicBezTo>
                      <a:pt x="1600" y="1156"/>
                      <a:pt x="1603" y="1145"/>
                      <a:pt x="1605" y="1136"/>
                    </a:cubicBezTo>
                    <a:cubicBezTo>
                      <a:pt x="1602" y="1142"/>
                      <a:pt x="1600" y="1143"/>
                      <a:pt x="1596" y="1153"/>
                    </a:cubicBezTo>
                    <a:cubicBezTo>
                      <a:pt x="1597" y="1156"/>
                      <a:pt x="1600" y="1144"/>
                      <a:pt x="1602" y="1145"/>
                    </a:cubicBezTo>
                    <a:cubicBezTo>
                      <a:pt x="1598" y="1157"/>
                      <a:pt x="1595" y="1163"/>
                      <a:pt x="1592" y="1166"/>
                    </a:cubicBezTo>
                    <a:cubicBezTo>
                      <a:pt x="1596" y="1153"/>
                      <a:pt x="1597" y="1147"/>
                      <a:pt x="1598" y="1141"/>
                    </a:cubicBezTo>
                    <a:cubicBezTo>
                      <a:pt x="1599" y="1135"/>
                      <a:pt x="1600" y="1129"/>
                      <a:pt x="1604" y="1118"/>
                    </a:cubicBezTo>
                    <a:cubicBezTo>
                      <a:pt x="1604" y="1118"/>
                      <a:pt x="1604" y="1119"/>
                      <a:pt x="1604" y="1121"/>
                    </a:cubicBezTo>
                    <a:cubicBezTo>
                      <a:pt x="1608" y="1108"/>
                      <a:pt x="1605" y="1112"/>
                      <a:pt x="1609" y="1098"/>
                    </a:cubicBezTo>
                    <a:cubicBezTo>
                      <a:pt x="1611" y="1095"/>
                      <a:pt x="1611" y="1100"/>
                      <a:pt x="1615" y="1084"/>
                    </a:cubicBezTo>
                    <a:cubicBezTo>
                      <a:pt x="1612" y="1087"/>
                      <a:pt x="1613" y="1081"/>
                      <a:pt x="1610" y="1086"/>
                    </a:cubicBezTo>
                    <a:cubicBezTo>
                      <a:pt x="1612" y="1081"/>
                      <a:pt x="1613" y="1069"/>
                      <a:pt x="1614" y="1070"/>
                    </a:cubicBezTo>
                    <a:cubicBezTo>
                      <a:pt x="1613" y="1081"/>
                      <a:pt x="1617" y="1073"/>
                      <a:pt x="1619" y="1071"/>
                    </a:cubicBezTo>
                    <a:cubicBezTo>
                      <a:pt x="1618" y="1074"/>
                      <a:pt x="1618" y="1075"/>
                      <a:pt x="1618" y="1077"/>
                    </a:cubicBezTo>
                    <a:cubicBezTo>
                      <a:pt x="1616" y="1085"/>
                      <a:pt x="1615" y="1088"/>
                      <a:pt x="1615" y="1091"/>
                    </a:cubicBezTo>
                    <a:cubicBezTo>
                      <a:pt x="1611" y="1107"/>
                      <a:pt x="1611" y="1107"/>
                      <a:pt x="1611" y="1107"/>
                    </a:cubicBezTo>
                    <a:cubicBezTo>
                      <a:pt x="1611" y="1107"/>
                      <a:pt x="1613" y="1106"/>
                      <a:pt x="1612" y="1110"/>
                    </a:cubicBezTo>
                    <a:cubicBezTo>
                      <a:pt x="1609" y="1117"/>
                      <a:pt x="1607" y="1122"/>
                      <a:pt x="1607" y="1126"/>
                    </a:cubicBezTo>
                    <a:cubicBezTo>
                      <a:pt x="1609" y="1121"/>
                      <a:pt x="1608" y="1127"/>
                      <a:pt x="1610" y="1119"/>
                    </a:cubicBezTo>
                    <a:cubicBezTo>
                      <a:pt x="1609" y="1123"/>
                      <a:pt x="1608" y="1128"/>
                      <a:pt x="1608" y="1129"/>
                    </a:cubicBezTo>
                    <a:cubicBezTo>
                      <a:pt x="1610" y="1123"/>
                      <a:pt x="1611" y="1126"/>
                      <a:pt x="1612" y="1122"/>
                    </a:cubicBezTo>
                    <a:cubicBezTo>
                      <a:pt x="1611" y="1128"/>
                      <a:pt x="1611" y="1130"/>
                      <a:pt x="1610" y="1134"/>
                    </a:cubicBezTo>
                    <a:cubicBezTo>
                      <a:pt x="1609" y="1135"/>
                      <a:pt x="1609" y="1134"/>
                      <a:pt x="1607" y="1138"/>
                    </a:cubicBezTo>
                    <a:cubicBezTo>
                      <a:pt x="1606" y="1148"/>
                      <a:pt x="1609" y="1137"/>
                      <a:pt x="1608" y="1141"/>
                    </a:cubicBezTo>
                    <a:cubicBezTo>
                      <a:pt x="1605" y="1149"/>
                      <a:pt x="1603" y="1157"/>
                      <a:pt x="1602" y="1163"/>
                    </a:cubicBezTo>
                    <a:cubicBezTo>
                      <a:pt x="1605" y="1156"/>
                      <a:pt x="1607" y="1147"/>
                      <a:pt x="1610" y="1139"/>
                    </a:cubicBezTo>
                    <a:cubicBezTo>
                      <a:pt x="1612" y="1131"/>
                      <a:pt x="1614" y="1125"/>
                      <a:pt x="1615" y="1124"/>
                    </a:cubicBezTo>
                    <a:cubicBezTo>
                      <a:pt x="1611" y="1135"/>
                      <a:pt x="1609" y="1144"/>
                      <a:pt x="1608" y="1151"/>
                    </a:cubicBezTo>
                    <a:cubicBezTo>
                      <a:pt x="1606" y="1158"/>
                      <a:pt x="1605" y="1163"/>
                      <a:pt x="1602" y="1169"/>
                    </a:cubicBezTo>
                    <a:cubicBezTo>
                      <a:pt x="1604" y="1169"/>
                      <a:pt x="1606" y="1164"/>
                      <a:pt x="1608" y="1159"/>
                    </a:cubicBezTo>
                    <a:cubicBezTo>
                      <a:pt x="1606" y="1158"/>
                      <a:pt x="1608" y="1150"/>
                      <a:pt x="1611" y="1140"/>
                    </a:cubicBezTo>
                    <a:cubicBezTo>
                      <a:pt x="1614" y="1131"/>
                      <a:pt x="1617" y="1121"/>
                      <a:pt x="1619" y="1117"/>
                    </a:cubicBezTo>
                    <a:cubicBezTo>
                      <a:pt x="1617" y="1123"/>
                      <a:pt x="1618" y="1124"/>
                      <a:pt x="1616" y="1129"/>
                    </a:cubicBezTo>
                    <a:cubicBezTo>
                      <a:pt x="1615" y="1130"/>
                      <a:pt x="1614" y="1130"/>
                      <a:pt x="1613" y="1137"/>
                    </a:cubicBezTo>
                    <a:cubicBezTo>
                      <a:pt x="1614" y="1134"/>
                      <a:pt x="1613" y="1142"/>
                      <a:pt x="1608" y="1159"/>
                    </a:cubicBezTo>
                    <a:cubicBezTo>
                      <a:pt x="1608" y="1163"/>
                      <a:pt x="1613" y="1146"/>
                      <a:pt x="1611" y="1155"/>
                    </a:cubicBezTo>
                    <a:cubicBezTo>
                      <a:pt x="1607" y="1169"/>
                      <a:pt x="1609" y="1168"/>
                      <a:pt x="1603" y="1181"/>
                    </a:cubicBezTo>
                    <a:cubicBezTo>
                      <a:pt x="1604" y="1175"/>
                      <a:pt x="1606" y="1167"/>
                      <a:pt x="1606" y="1165"/>
                    </a:cubicBezTo>
                    <a:cubicBezTo>
                      <a:pt x="1602" y="1173"/>
                      <a:pt x="1601" y="1173"/>
                      <a:pt x="1600" y="1174"/>
                    </a:cubicBezTo>
                    <a:cubicBezTo>
                      <a:pt x="1598" y="1174"/>
                      <a:pt x="1597" y="1175"/>
                      <a:pt x="1594" y="1183"/>
                    </a:cubicBezTo>
                    <a:cubicBezTo>
                      <a:pt x="1596" y="1184"/>
                      <a:pt x="1599" y="1180"/>
                      <a:pt x="1602" y="1175"/>
                    </a:cubicBezTo>
                    <a:cubicBezTo>
                      <a:pt x="1600" y="1186"/>
                      <a:pt x="1599" y="1193"/>
                      <a:pt x="1601" y="1193"/>
                    </a:cubicBezTo>
                    <a:cubicBezTo>
                      <a:pt x="1601" y="1194"/>
                      <a:pt x="1600" y="1194"/>
                      <a:pt x="1600" y="1197"/>
                    </a:cubicBezTo>
                    <a:cubicBezTo>
                      <a:pt x="1606" y="1184"/>
                      <a:pt x="1604" y="1184"/>
                      <a:pt x="1605" y="1177"/>
                    </a:cubicBezTo>
                    <a:cubicBezTo>
                      <a:pt x="1611" y="1165"/>
                      <a:pt x="1606" y="1184"/>
                      <a:pt x="1606" y="1186"/>
                    </a:cubicBezTo>
                    <a:cubicBezTo>
                      <a:pt x="1608" y="1181"/>
                      <a:pt x="1610" y="1174"/>
                      <a:pt x="1611" y="1173"/>
                    </a:cubicBezTo>
                    <a:cubicBezTo>
                      <a:pt x="1604" y="1191"/>
                      <a:pt x="1606" y="1196"/>
                      <a:pt x="1605" y="1201"/>
                    </a:cubicBezTo>
                    <a:cubicBezTo>
                      <a:pt x="1601" y="1212"/>
                      <a:pt x="1597" y="1219"/>
                      <a:pt x="1594" y="1221"/>
                    </a:cubicBezTo>
                    <a:cubicBezTo>
                      <a:pt x="1596" y="1216"/>
                      <a:pt x="1598" y="1211"/>
                      <a:pt x="1600" y="1205"/>
                    </a:cubicBezTo>
                    <a:cubicBezTo>
                      <a:pt x="1595" y="1215"/>
                      <a:pt x="1596" y="1210"/>
                      <a:pt x="1596" y="1203"/>
                    </a:cubicBezTo>
                    <a:cubicBezTo>
                      <a:pt x="1593" y="1211"/>
                      <a:pt x="1593" y="1213"/>
                      <a:pt x="1591" y="1216"/>
                    </a:cubicBezTo>
                    <a:cubicBezTo>
                      <a:pt x="1594" y="1206"/>
                      <a:pt x="1594" y="1204"/>
                      <a:pt x="1596" y="1197"/>
                    </a:cubicBezTo>
                    <a:cubicBezTo>
                      <a:pt x="1595" y="1200"/>
                      <a:pt x="1594" y="1201"/>
                      <a:pt x="1593" y="1201"/>
                    </a:cubicBezTo>
                    <a:cubicBezTo>
                      <a:pt x="1590" y="1210"/>
                      <a:pt x="1589" y="1215"/>
                      <a:pt x="1587" y="1220"/>
                    </a:cubicBezTo>
                    <a:cubicBezTo>
                      <a:pt x="1584" y="1226"/>
                      <a:pt x="1582" y="1232"/>
                      <a:pt x="1577" y="1242"/>
                    </a:cubicBezTo>
                    <a:cubicBezTo>
                      <a:pt x="1582" y="1235"/>
                      <a:pt x="1585" y="1229"/>
                      <a:pt x="1584" y="1235"/>
                    </a:cubicBezTo>
                    <a:cubicBezTo>
                      <a:pt x="1589" y="1225"/>
                      <a:pt x="1587" y="1222"/>
                      <a:pt x="1590" y="1219"/>
                    </a:cubicBezTo>
                    <a:cubicBezTo>
                      <a:pt x="1594" y="1212"/>
                      <a:pt x="1586" y="1236"/>
                      <a:pt x="1595" y="1215"/>
                    </a:cubicBezTo>
                    <a:cubicBezTo>
                      <a:pt x="1595" y="1216"/>
                      <a:pt x="1595" y="1219"/>
                      <a:pt x="1594" y="1222"/>
                    </a:cubicBezTo>
                    <a:cubicBezTo>
                      <a:pt x="1591" y="1227"/>
                      <a:pt x="1589" y="1232"/>
                      <a:pt x="1587" y="1234"/>
                    </a:cubicBezTo>
                    <a:cubicBezTo>
                      <a:pt x="1588" y="1231"/>
                      <a:pt x="1585" y="1236"/>
                      <a:pt x="1587" y="1229"/>
                    </a:cubicBezTo>
                    <a:cubicBezTo>
                      <a:pt x="1583" y="1237"/>
                      <a:pt x="1582" y="1240"/>
                      <a:pt x="1582" y="1243"/>
                    </a:cubicBezTo>
                    <a:cubicBezTo>
                      <a:pt x="1581" y="1246"/>
                      <a:pt x="1581" y="1248"/>
                      <a:pt x="1578" y="1254"/>
                    </a:cubicBezTo>
                    <a:cubicBezTo>
                      <a:pt x="1583" y="1248"/>
                      <a:pt x="1580" y="1257"/>
                      <a:pt x="1578" y="1262"/>
                    </a:cubicBezTo>
                    <a:cubicBezTo>
                      <a:pt x="1573" y="1274"/>
                      <a:pt x="1569" y="1281"/>
                      <a:pt x="1567" y="1281"/>
                    </a:cubicBezTo>
                    <a:cubicBezTo>
                      <a:pt x="1568" y="1277"/>
                      <a:pt x="1573" y="1270"/>
                      <a:pt x="1573" y="1269"/>
                    </a:cubicBezTo>
                    <a:cubicBezTo>
                      <a:pt x="1569" y="1276"/>
                      <a:pt x="1573" y="1266"/>
                      <a:pt x="1567" y="1275"/>
                    </a:cubicBezTo>
                    <a:cubicBezTo>
                      <a:pt x="1569" y="1272"/>
                      <a:pt x="1570" y="1268"/>
                      <a:pt x="1571" y="1266"/>
                    </a:cubicBezTo>
                    <a:cubicBezTo>
                      <a:pt x="1569" y="1270"/>
                      <a:pt x="1567" y="1274"/>
                      <a:pt x="1565" y="1279"/>
                    </a:cubicBezTo>
                    <a:cubicBezTo>
                      <a:pt x="1566" y="1284"/>
                      <a:pt x="1572" y="1276"/>
                      <a:pt x="1565" y="1293"/>
                    </a:cubicBezTo>
                    <a:cubicBezTo>
                      <a:pt x="1565" y="1290"/>
                      <a:pt x="1563" y="1294"/>
                      <a:pt x="1560" y="1299"/>
                    </a:cubicBezTo>
                    <a:cubicBezTo>
                      <a:pt x="1557" y="1304"/>
                      <a:pt x="1554" y="1310"/>
                      <a:pt x="1552" y="1312"/>
                    </a:cubicBezTo>
                    <a:cubicBezTo>
                      <a:pt x="1552" y="1316"/>
                      <a:pt x="1560" y="1303"/>
                      <a:pt x="1555" y="1312"/>
                    </a:cubicBezTo>
                    <a:cubicBezTo>
                      <a:pt x="1546" y="1326"/>
                      <a:pt x="1548" y="1322"/>
                      <a:pt x="1543" y="1333"/>
                    </a:cubicBezTo>
                    <a:cubicBezTo>
                      <a:pt x="1543" y="1327"/>
                      <a:pt x="1540" y="1333"/>
                      <a:pt x="1537" y="1333"/>
                    </a:cubicBezTo>
                    <a:cubicBezTo>
                      <a:pt x="1542" y="1324"/>
                      <a:pt x="1540" y="1320"/>
                      <a:pt x="1548" y="1309"/>
                    </a:cubicBezTo>
                    <a:cubicBezTo>
                      <a:pt x="1547" y="1314"/>
                      <a:pt x="1549" y="1314"/>
                      <a:pt x="1553" y="1309"/>
                    </a:cubicBezTo>
                    <a:cubicBezTo>
                      <a:pt x="1553" y="1307"/>
                      <a:pt x="1551" y="1307"/>
                      <a:pt x="1555" y="1300"/>
                    </a:cubicBezTo>
                    <a:cubicBezTo>
                      <a:pt x="1558" y="1295"/>
                      <a:pt x="1561" y="1291"/>
                      <a:pt x="1564" y="1288"/>
                    </a:cubicBezTo>
                    <a:cubicBezTo>
                      <a:pt x="1557" y="1294"/>
                      <a:pt x="1555" y="1297"/>
                      <a:pt x="1550" y="1297"/>
                    </a:cubicBezTo>
                    <a:cubicBezTo>
                      <a:pt x="1543" y="1312"/>
                      <a:pt x="1543" y="1312"/>
                      <a:pt x="1543" y="1312"/>
                    </a:cubicBezTo>
                    <a:cubicBezTo>
                      <a:pt x="1541" y="1315"/>
                      <a:pt x="1539" y="1318"/>
                      <a:pt x="1536" y="1324"/>
                    </a:cubicBezTo>
                    <a:cubicBezTo>
                      <a:pt x="1537" y="1326"/>
                      <a:pt x="1533" y="1331"/>
                      <a:pt x="1539" y="1324"/>
                    </a:cubicBezTo>
                    <a:cubicBezTo>
                      <a:pt x="1535" y="1332"/>
                      <a:pt x="1533" y="1333"/>
                      <a:pt x="1532" y="1334"/>
                    </a:cubicBezTo>
                    <a:cubicBezTo>
                      <a:pt x="1531" y="1335"/>
                      <a:pt x="1529" y="1336"/>
                      <a:pt x="1526" y="1342"/>
                    </a:cubicBezTo>
                    <a:cubicBezTo>
                      <a:pt x="1532" y="1337"/>
                      <a:pt x="1526" y="1351"/>
                      <a:pt x="1535" y="1339"/>
                    </a:cubicBezTo>
                    <a:cubicBezTo>
                      <a:pt x="1529" y="1349"/>
                      <a:pt x="1538" y="1339"/>
                      <a:pt x="1534" y="1348"/>
                    </a:cubicBezTo>
                    <a:cubicBezTo>
                      <a:pt x="1529" y="1355"/>
                      <a:pt x="1528" y="1355"/>
                      <a:pt x="1532" y="1348"/>
                    </a:cubicBezTo>
                    <a:cubicBezTo>
                      <a:pt x="1530" y="1350"/>
                      <a:pt x="1529" y="1351"/>
                      <a:pt x="1529" y="1351"/>
                    </a:cubicBezTo>
                    <a:cubicBezTo>
                      <a:pt x="1523" y="1360"/>
                      <a:pt x="1528" y="1354"/>
                      <a:pt x="1521" y="1366"/>
                    </a:cubicBezTo>
                    <a:cubicBezTo>
                      <a:pt x="1520" y="1368"/>
                      <a:pt x="1523" y="1367"/>
                      <a:pt x="1520" y="1371"/>
                    </a:cubicBezTo>
                    <a:cubicBezTo>
                      <a:pt x="1516" y="1377"/>
                      <a:pt x="1512" y="1380"/>
                      <a:pt x="1511" y="1380"/>
                    </a:cubicBezTo>
                    <a:cubicBezTo>
                      <a:pt x="1509" y="1380"/>
                      <a:pt x="1510" y="1376"/>
                      <a:pt x="1515" y="1368"/>
                    </a:cubicBezTo>
                    <a:cubicBezTo>
                      <a:pt x="1517" y="1367"/>
                      <a:pt x="1519" y="1365"/>
                      <a:pt x="1517" y="1368"/>
                    </a:cubicBezTo>
                    <a:cubicBezTo>
                      <a:pt x="1521" y="1359"/>
                      <a:pt x="1521" y="1356"/>
                      <a:pt x="1518" y="1357"/>
                    </a:cubicBezTo>
                    <a:cubicBezTo>
                      <a:pt x="1515" y="1357"/>
                      <a:pt x="1509" y="1362"/>
                      <a:pt x="1503" y="1368"/>
                    </a:cubicBezTo>
                    <a:cubicBezTo>
                      <a:pt x="1501" y="1374"/>
                      <a:pt x="1505" y="1369"/>
                      <a:pt x="1509" y="1365"/>
                    </a:cubicBezTo>
                    <a:cubicBezTo>
                      <a:pt x="1513" y="1362"/>
                      <a:pt x="1516" y="1359"/>
                      <a:pt x="1510" y="1368"/>
                    </a:cubicBezTo>
                    <a:cubicBezTo>
                      <a:pt x="1506" y="1372"/>
                      <a:pt x="1501" y="1378"/>
                      <a:pt x="1495" y="1385"/>
                    </a:cubicBezTo>
                    <a:cubicBezTo>
                      <a:pt x="1496" y="1385"/>
                      <a:pt x="1491" y="1393"/>
                      <a:pt x="1494" y="1391"/>
                    </a:cubicBezTo>
                    <a:cubicBezTo>
                      <a:pt x="1498" y="1384"/>
                      <a:pt x="1502" y="1378"/>
                      <a:pt x="1506" y="1374"/>
                    </a:cubicBezTo>
                    <a:cubicBezTo>
                      <a:pt x="1505" y="1377"/>
                      <a:pt x="1508" y="1375"/>
                      <a:pt x="1510" y="1374"/>
                    </a:cubicBezTo>
                    <a:cubicBezTo>
                      <a:pt x="1504" y="1385"/>
                      <a:pt x="1503" y="1387"/>
                      <a:pt x="1496" y="1394"/>
                    </a:cubicBezTo>
                    <a:cubicBezTo>
                      <a:pt x="1500" y="1391"/>
                      <a:pt x="1509" y="1384"/>
                      <a:pt x="1497" y="1400"/>
                    </a:cubicBezTo>
                    <a:cubicBezTo>
                      <a:pt x="1502" y="1396"/>
                      <a:pt x="1502" y="1396"/>
                      <a:pt x="1507" y="1389"/>
                    </a:cubicBezTo>
                    <a:cubicBezTo>
                      <a:pt x="1504" y="1394"/>
                      <a:pt x="1499" y="1402"/>
                      <a:pt x="1499" y="1403"/>
                    </a:cubicBezTo>
                    <a:cubicBezTo>
                      <a:pt x="1496" y="1408"/>
                      <a:pt x="1493" y="1410"/>
                      <a:pt x="1492" y="1411"/>
                    </a:cubicBezTo>
                    <a:cubicBezTo>
                      <a:pt x="1495" y="1407"/>
                      <a:pt x="1497" y="1404"/>
                      <a:pt x="1497" y="1403"/>
                    </a:cubicBezTo>
                    <a:cubicBezTo>
                      <a:pt x="1490" y="1412"/>
                      <a:pt x="1494" y="1408"/>
                      <a:pt x="1488" y="1417"/>
                    </a:cubicBezTo>
                    <a:cubicBezTo>
                      <a:pt x="1486" y="1416"/>
                      <a:pt x="1490" y="1408"/>
                      <a:pt x="1492" y="1403"/>
                    </a:cubicBezTo>
                    <a:cubicBezTo>
                      <a:pt x="1487" y="1408"/>
                      <a:pt x="1485" y="1414"/>
                      <a:pt x="1479" y="1419"/>
                    </a:cubicBezTo>
                    <a:cubicBezTo>
                      <a:pt x="1478" y="1423"/>
                      <a:pt x="1486" y="1410"/>
                      <a:pt x="1486" y="1414"/>
                    </a:cubicBezTo>
                    <a:cubicBezTo>
                      <a:pt x="1481" y="1419"/>
                      <a:pt x="1475" y="1427"/>
                      <a:pt x="1471" y="1433"/>
                    </a:cubicBezTo>
                    <a:cubicBezTo>
                      <a:pt x="1470" y="1432"/>
                      <a:pt x="1476" y="1426"/>
                      <a:pt x="1475" y="1425"/>
                    </a:cubicBezTo>
                    <a:cubicBezTo>
                      <a:pt x="1471" y="1431"/>
                      <a:pt x="1464" y="1440"/>
                      <a:pt x="1459" y="1446"/>
                    </a:cubicBezTo>
                    <a:cubicBezTo>
                      <a:pt x="1464" y="1443"/>
                      <a:pt x="1465" y="1438"/>
                      <a:pt x="1469" y="1436"/>
                    </a:cubicBezTo>
                    <a:cubicBezTo>
                      <a:pt x="1469" y="1436"/>
                      <a:pt x="1465" y="1441"/>
                      <a:pt x="1465" y="1441"/>
                    </a:cubicBezTo>
                    <a:cubicBezTo>
                      <a:pt x="1468" y="1438"/>
                      <a:pt x="1471" y="1434"/>
                      <a:pt x="1472" y="1433"/>
                    </a:cubicBezTo>
                    <a:cubicBezTo>
                      <a:pt x="1469" y="1437"/>
                      <a:pt x="1464" y="1443"/>
                      <a:pt x="1464" y="1444"/>
                    </a:cubicBezTo>
                    <a:cubicBezTo>
                      <a:pt x="1469" y="1441"/>
                      <a:pt x="1470" y="1436"/>
                      <a:pt x="1474" y="1433"/>
                    </a:cubicBezTo>
                    <a:cubicBezTo>
                      <a:pt x="1468" y="1440"/>
                      <a:pt x="1467" y="1443"/>
                      <a:pt x="1465" y="1447"/>
                    </a:cubicBezTo>
                    <a:cubicBezTo>
                      <a:pt x="1463" y="1450"/>
                      <a:pt x="1461" y="1454"/>
                      <a:pt x="1454" y="1461"/>
                    </a:cubicBezTo>
                    <a:cubicBezTo>
                      <a:pt x="1467" y="1445"/>
                      <a:pt x="1457" y="1452"/>
                      <a:pt x="1459" y="1446"/>
                    </a:cubicBezTo>
                    <a:cubicBezTo>
                      <a:pt x="1455" y="1454"/>
                      <a:pt x="1443" y="1466"/>
                      <a:pt x="1442" y="1471"/>
                    </a:cubicBezTo>
                    <a:cubicBezTo>
                      <a:pt x="1448" y="1462"/>
                      <a:pt x="1456" y="1456"/>
                      <a:pt x="1451" y="1463"/>
                    </a:cubicBezTo>
                    <a:cubicBezTo>
                      <a:pt x="1447" y="1467"/>
                      <a:pt x="1444" y="1468"/>
                      <a:pt x="1441" y="1473"/>
                    </a:cubicBezTo>
                    <a:cubicBezTo>
                      <a:pt x="1438" y="1476"/>
                      <a:pt x="1436" y="1477"/>
                      <a:pt x="1436" y="1476"/>
                    </a:cubicBezTo>
                    <a:cubicBezTo>
                      <a:pt x="1425" y="1486"/>
                      <a:pt x="1441" y="1472"/>
                      <a:pt x="1431" y="1484"/>
                    </a:cubicBezTo>
                    <a:cubicBezTo>
                      <a:pt x="1420" y="1494"/>
                      <a:pt x="1407" y="1510"/>
                      <a:pt x="1402" y="1511"/>
                    </a:cubicBezTo>
                    <a:cubicBezTo>
                      <a:pt x="1406" y="1508"/>
                      <a:pt x="1399" y="1515"/>
                      <a:pt x="1399" y="1516"/>
                    </a:cubicBezTo>
                    <a:cubicBezTo>
                      <a:pt x="1406" y="1511"/>
                      <a:pt x="1407" y="1515"/>
                      <a:pt x="1399" y="1522"/>
                    </a:cubicBezTo>
                    <a:cubicBezTo>
                      <a:pt x="1397" y="1523"/>
                      <a:pt x="1390" y="1530"/>
                      <a:pt x="1381" y="1538"/>
                    </a:cubicBezTo>
                    <a:cubicBezTo>
                      <a:pt x="1372" y="1546"/>
                      <a:pt x="1360" y="1556"/>
                      <a:pt x="1349" y="1563"/>
                    </a:cubicBezTo>
                    <a:cubicBezTo>
                      <a:pt x="1356" y="1558"/>
                      <a:pt x="1360" y="1554"/>
                      <a:pt x="1362" y="1552"/>
                    </a:cubicBezTo>
                    <a:cubicBezTo>
                      <a:pt x="1353" y="1560"/>
                      <a:pt x="1350" y="1562"/>
                      <a:pt x="1349" y="1562"/>
                    </a:cubicBezTo>
                    <a:cubicBezTo>
                      <a:pt x="1348" y="1562"/>
                      <a:pt x="1349" y="1560"/>
                      <a:pt x="1346" y="1562"/>
                    </a:cubicBezTo>
                    <a:cubicBezTo>
                      <a:pt x="1344" y="1566"/>
                      <a:pt x="1345" y="1567"/>
                      <a:pt x="1342" y="1570"/>
                    </a:cubicBezTo>
                    <a:cubicBezTo>
                      <a:pt x="1338" y="1574"/>
                      <a:pt x="1331" y="1578"/>
                      <a:pt x="1325" y="1583"/>
                    </a:cubicBezTo>
                    <a:cubicBezTo>
                      <a:pt x="1320" y="1587"/>
                      <a:pt x="1315" y="1590"/>
                      <a:pt x="1315" y="1592"/>
                    </a:cubicBezTo>
                    <a:cubicBezTo>
                      <a:pt x="1326" y="1584"/>
                      <a:pt x="1341" y="1571"/>
                      <a:pt x="1347" y="1569"/>
                    </a:cubicBezTo>
                    <a:cubicBezTo>
                      <a:pt x="1344" y="1573"/>
                      <a:pt x="1334" y="1577"/>
                      <a:pt x="1333" y="1580"/>
                    </a:cubicBezTo>
                    <a:cubicBezTo>
                      <a:pt x="1341" y="1574"/>
                      <a:pt x="1356" y="1562"/>
                      <a:pt x="1371" y="1548"/>
                    </a:cubicBezTo>
                    <a:cubicBezTo>
                      <a:pt x="1386" y="1534"/>
                      <a:pt x="1402" y="1520"/>
                      <a:pt x="1413" y="1510"/>
                    </a:cubicBezTo>
                    <a:cubicBezTo>
                      <a:pt x="1413" y="1510"/>
                      <a:pt x="1411" y="1510"/>
                      <a:pt x="1414" y="1507"/>
                    </a:cubicBezTo>
                    <a:cubicBezTo>
                      <a:pt x="1417" y="1506"/>
                      <a:pt x="1424" y="1499"/>
                      <a:pt x="1431" y="1492"/>
                    </a:cubicBezTo>
                    <a:cubicBezTo>
                      <a:pt x="1438" y="1484"/>
                      <a:pt x="1444" y="1477"/>
                      <a:pt x="1448" y="1475"/>
                    </a:cubicBezTo>
                    <a:cubicBezTo>
                      <a:pt x="1447" y="1476"/>
                      <a:pt x="1440" y="1484"/>
                      <a:pt x="1433" y="1491"/>
                    </a:cubicBezTo>
                    <a:cubicBezTo>
                      <a:pt x="1426" y="1498"/>
                      <a:pt x="1419" y="1505"/>
                      <a:pt x="1420" y="1506"/>
                    </a:cubicBezTo>
                    <a:cubicBezTo>
                      <a:pt x="1430" y="1495"/>
                      <a:pt x="1442" y="1482"/>
                      <a:pt x="1453" y="1469"/>
                    </a:cubicBezTo>
                    <a:cubicBezTo>
                      <a:pt x="1465" y="1456"/>
                      <a:pt x="1475" y="1444"/>
                      <a:pt x="1484" y="1433"/>
                    </a:cubicBezTo>
                    <a:cubicBezTo>
                      <a:pt x="1493" y="1422"/>
                      <a:pt x="1500" y="1412"/>
                      <a:pt x="1505" y="1407"/>
                    </a:cubicBezTo>
                    <a:cubicBezTo>
                      <a:pt x="1510" y="1402"/>
                      <a:pt x="1512" y="1402"/>
                      <a:pt x="1511" y="1407"/>
                    </a:cubicBezTo>
                    <a:cubicBezTo>
                      <a:pt x="1522" y="1392"/>
                      <a:pt x="1514" y="1398"/>
                      <a:pt x="1516" y="1395"/>
                    </a:cubicBezTo>
                    <a:cubicBezTo>
                      <a:pt x="1521" y="1393"/>
                      <a:pt x="1522" y="1386"/>
                      <a:pt x="1535" y="1369"/>
                    </a:cubicBezTo>
                    <a:cubicBezTo>
                      <a:pt x="1537" y="1369"/>
                      <a:pt x="1537" y="1369"/>
                      <a:pt x="1537" y="1369"/>
                    </a:cubicBezTo>
                    <a:cubicBezTo>
                      <a:pt x="1534" y="1373"/>
                      <a:pt x="1528" y="1384"/>
                      <a:pt x="1527" y="1384"/>
                    </a:cubicBezTo>
                    <a:cubicBezTo>
                      <a:pt x="1527" y="1383"/>
                      <a:pt x="1529" y="1380"/>
                      <a:pt x="1527" y="1381"/>
                    </a:cubicBezTo>
                    <a:cubicBezTo>
                      <a:pt x="1516" y="1402"/>
                      <a:pt x="1516" y="1402"/>
                      <a:pt x="1516" y="1402"/>
                    </a:cubicBezTo>
                    <a:cubicBezTo>
                      <a:pt x="1513" y="1406"/>
                      <a:pt x="1511" y="1410"/>
                      <a:pt x="1508" y="1416"/>
                    </a:cubicBezTo>
                    <a:cubicBezTo>
                      <a:pt x="1510" y="1414"/>
                      <a:pt x="1515" y="1406"/>
                      <a:pt x="1519" y="1400"/>
                    </a:cubicBezTo>
                    <a:cubicBezTo>
                      <a:pt x="1524" y="1393"/>
                      <a:pt x="1528" y="1387"/>
                      <a:pt x="1530" y="1387"/>
                    </a:cubicBezTo>
                    <a:cubicBezTo>
                      <a:pt x="1527" y="1392"/>
                      <a:pt x="1523" y="1396"/>
                      <a:pt x="1520" y="1401"/>
                    </a:cubicBezTo>
                    <a:cubicBezTo>
                      <a:pt x="1520" y="1402"/>
                      <a:pt x="1523" y="1398"/>
                      <a:pt x="1527" y="1393"/>
                    </a:cubicBezTo>
                    <a:cubicBezTo>
                      <a:pt x="1530" y="1389"/>
                      <a:pt x="1533" y="1384"/>
                      <a:pt x="1533" y="1384"/>
                    </a:cubicBezTo>
                    <a:cubicBezTo>
                      <a:pt x="1525" y="1394"/>
                      <a:pt x="1538" y="1376"/>
                      <a:pt x="1538" y="1375"/>
                    </a:cubicBezTo>
                    <a:cubicBezTo>
                      <a:pt x="1538" y="1376"/>
                      <a:pt x="1519" y="1397"/>
                      <a:pt x="1534" y="1375"/>
                    </a:cubicBezTo>
                    <a:cubicBezTo>
                      <a:pt x="1538" y="1371"/>
                      <a:pt x="1531" y="1384"/>
                      <a:pt x="1538" y="1372"/>
                    </a:cubicBezTo>
                    <a:cubicBezTo>
                      <a:pt x="1538" y="1371"/>
                      <a:pt x="1540" y="1364"/>
                      <a:pt x="1540" y="1360"/>
                    </a:cubicBezTo>
                    <a:cubicBezTo>
                      <a:pt x="1546" y="1353"/>
                      <a:pt x="1546" y="1352"/>
                      <a:pt x="1547" y="1350"/>
                    </a:cubicBezTo>
                    <a:cubicBezTo>
                      <a:pt x="1548" y="1349"/>
                      <a:pt x="1548" y="1347"/>
                      <a:pt x="1553" y="1339"/>
                    </a:cubicBezTo>
                    <a:cubicBezTo>
                      <a:pt x="1550" y="1342"/>
                      <a:pt x="1543" y="1353"/>
                      <a:pt x="1536" y="1365"/>
                    </a:cubicBezTo>
                    <a:cubicBezTo>
                      <a:pt x="1528" y="1377"/>
                      <a:pt x="1520" y="1390"/>
                      <a:pt x="1513" y="1398"/>
                    </a:cubicBezTo>
                    <a:cubicBezTo>
                      <a:pt x="1512" y="1398"/>
                      <a:pt x="1508" y="1403"/>
                      <a:pt x="1513" y="1395"/>
                    </a:cubicBezTo>
                    <a:cubicBezTo>
                      <a:pt x="1514" y="1395"/>
                      <a:pt x="1512" y="1397"/>
                      <a:pt x="1512" y="1398"/>
                    </a:cubicBezTo>
                    <a:cubicBezTo>
                      <a:pt x="1519" y="1388"/>
                      <a:pt x="1512" y="1394"/>
                      <a:pt x="1520" y="1383"/>
                    </a:cubicBezTo>
                    <a:cubicBezTo>
                      <a:pt x="1530" y="1371"/>
                      <a:pt x="1540" y="1355"/>
                      <a:pt x="1549" y="1340"/>
                    </a:cubicBezTo>
                    <a:cubicBezTo>
                      <a:pt x="1558" y="1325"/>
                      <a:pt x="1566" y="1310"/>
                      <a:pt x="1573" y="1302"/>
                    </a:cubicBezTo>
                    <a:cubicBezTo>
                      <a:pt x="1569" y="1309"/>
                      <a:pt x="1568" y="1309"/>
                      <a:pt x="1564" y="1317"/>
                    </a:cubicBezTo>
                    <a:cubicBezTo>
                      <a:pt x="1565" y="1320"/>
                      <a:pt x="1568" y="1316"/>
                      <a:pt x="1571" y="1317"/>
                    </a:cubicBezTo>
                    <a:cubicBezTo>
                      <a:pt x="1575" y="1310"/>
                      <a:pt x="1582" y="1295"/>
                      <a:pt x="1582" y="1298"/>
                    </a:cubicBezTo>
                    <a:cubicBezTo>
                      <a:pt x="1576" y="1308"/>
                      <a:pt x="1576" y="1310"/>
                      <a:pt x="1572" y="1317"/>
                    </a:cubicBezTo>
                    <a:cubicBezTo>
                      <a:pt x="1574" y="1317"/>
                      <a:pt x="1574" y="1317"/>
                      <a:pt x="1574" y="1317"/>
                    </a:cubicBezTo>
                    <a:cubicBezTo>
                      <a:pt x="1578" y="1310"/>
                      <a:pt x="1581" y="1301"/>
                      <a:pt x="1585" y="1294"/>
                    </a:cubicBezTo>
                    <a:cubicBezTo>
                      <a:pt x="1588" y="1287"/>
                      <a:pt x="1590" y="1282"/>
                      <a:pt x="1592" y="1282"/>
                    </a:cubicBezTo>
                    <a:cubicBezTo>
                      <a:pt x="1590" y="1283"/>
                      <a:pt x="1595" y="1273"/>
                      <a:pt x="1594" y="1272"/>
                    </a:cubicBezTo>
                    <a:cubicBezTo>
                      <a:pt x="1593" y="1276"/>
                      <a:pt x="1590" y="1281"/>
                      <a:pt x="1589" y="1282"/>
                    </a:cubicBezTo>
                    <a:cubicBezTo>
                      <a:pt x="1591" y="1277"/>
                      <a:pt x="1595" y="1270"/>
                      <a:pt x="1600" y="1262"/>
                    </a:cubicBezTo>
                    <a:cubicBezTo>
                      <a:pt x="1604" y="1254"/>
                      <a:pt x="1608" y="1246"/>
                      <a:pt x="1610" y="1240"/>
                    </a:cubicBezTo>
                    <a:cubicBezTo>
                      <a:pt x="1605" y="1251"/>
                      <a:pt x="1603" y="1250"/>
                      <a:pt x="1600" y="1253"/>
                    </a:cubicBezTo>
                    <a:cubicBezTo>
                      <a:pt x="1605" y="1241"/>
                      <a:pt x="1607" y="1237"/>
                      <a:pt x="1609" y="1235"/>
                    </a:cubicBezTo>
                    <a:cubicBezTo>
                      <a:pt x="1611" y="1233"/>
                      <a:pt x="1613" y="1233"/>
                      <a:pt x="1616" y="1227"/>
                    </a:cubicBezTo>
                    <a:cubicBezTo>
                      <a:pt x="1615" y="1231"/>
                      <a:pt x="1616" y="1237"/>
                      <a:pt x="1621" y="1226"/>
                    </a:cubicBezTo>
                    <a:cubicBezTo>
                      <a:pt x="1622" y="1220"/>
                      <a:pt x="1623" y="1217"/>
                      <a:pt x="1623" y="1216"/>
                    </a:cubicBezTo>
                    <a:cubicBezTo>
                      <a:pt x="1625" y="1212"/>
                      <a:pt x="1626" y="1210"/>
                      <a:pt x="1627" y="1209"/>
                    </a:cubicBezTo>
                    <a:cubicBezTo>
                      <a:pt x="1624" y="1218"/>
                      <a:pt x="1626" y="1215"/>
                      <a:pt x="1622" y="1222"/>
                    </a:cubicBezTo>
                    <a:cubicBezTo>
                      <a:pt x="1625" y="1222"/>
                      <a:pt x="1625" y="1222"/>
                      <a:pt x="1625" y="1222"/>
                    </a:cubicBezTo>
                    <a:cubicBezTo>
                      <a:pt x="1632" y="1205"/>
                      <a:pt x="1633" y="1201"/>
                      <a:pt x="1632" y="1199"/>
                    </a:cubicBezTo>
                    <a:cubicBezTo>
                      <a:pt x="1632" y="1197"/>
                      <a:pt x="1630" y="1198"/>
                      <a:pt x="1631" y="1193"/>
                    </a:cubicBezTo>
                    <a:cubicBezTo>
                      <a:pt x="1632" y="1195"/>
                      <a:pt x="1635" y="1184"/>
                      <a:pt x="1637" y="1182"/>
                    </a:cubicBezTo>
                    <a:cubicBezTo>
                      <a:pt x="1635" y="1188"/>
                      <a:pt x="1638" y="1184"/>
                      <a:pt x="1637" y="1188"/>
                    </a:cubicBezTo>
                    <a:cubicBezTo>
                      <a:pt x="1640" y="1178"/>
                      <a:pt x="1639" y="1179"/>
                      <a:pt x="1643" y="1168"/>
                    </a:cubicBezTo>
                    <a:cubicBezTo>
                      <a:pt x="1643" y="1169"/>
                      <a:pt x="1646" y="1163"/>
                      <a:pt x="1644" y="1168"/>
                    </a:cubicBezTo>
                    <a:cubicBezTo>
                      <a:pt x="1640" y="1178"/>
                      <a:pt x="1638" y="1186"/>
                      <a:pt x="1636" y="1194"/>
                    </a:cubicBezTo>
                    <a:cubicBezTo>
                      <a:pt x="1633" y="1202"/>
                      <a:pt x="1631" y="1210"/>
                      <a:pt x="1626" y="1221"/>
                    </a:cubicBezTo>
                    <a:cubicBezTo>
                      <a:pt x="1626" y="1225"/>
                      <a:pt x="1629" y="1223"/>
                      <a:pt x="1630" y="1218"/>
                    </a:cubicBezTo>
                    <a:cubicBezTo>
                      <a:pt x="1627" y="1224"/>
                      <a:pt x="1628" y="1217"/>
                      <a:pt x="1629" y="1215"/>
                    </a:cubicBezTo>
                    <a:cubicBezTo>
                      <a:pt x="1634" y="1206"/>
                      <a:pt x="1630" y="1213"/>
                      <a:pt x="1634" y="1201"/>
                    </a:cubicBezTo>
                    <a:cubicBezTo>
                      <a:pt x="1634" y="1207"/>
                      <a:pt x="1638" y="1199"/>
                      <a:pt x="1641" y="1193"/>
                    </a:cubicBezTo>
                    <a:cubicBezTo>
                      <a:pt x="1641" y="1193"/>
                      <a:pt x="1641" y="1193"/>
                      <a:pt x="1642" y="1190"/>
                    </a:cubicBezTo>
                    <a:cubicBezTo>
                      <a:pt x="1642" y="1188"/>
                      <a:pt x="1643" y="1186"/>
                      <a:pt x="1642" y="1187"/>
                    </a:cubicBezTo>
                    <a:cubicBezTo>
                      <a:pt x="1641" y="1191"/>
                      <a:pt x="1639" y="1195"/>
                      <a:pt x="1638" y="1197"/>
                    </a:cubicBezTo>
                    <a:cubicBezTo>
                      <a:pt x="1640" y="1191"/>
                      <a:pt x="1640" y="1190"/>
                      <a:pt x="1638" y="1194"/>
                    </a:cubicBezTo>
                    <a:cubicBezTo>
                      <a:pt x="1640" y="1188"/>
                      <a:pt x="1646" y="1172"/>
                      <a:pt x="1646" y="1167"/>
                    </a:cubicBezTo>
                    <a:cubicBezTo>
                      <a:pt x="1644" y="1173"/>
                      <a:pt x="1644" y="1176"/>
                      <a:pt x="1643" y="1177"/>
                    </a:cubicBezTo>
                    <a:cubicBezTo>
                      <a:pt x="1640" y="1177"/>
                      <a:pt x="1647" y="1163"/>
                      <a:pt x="1649" y="1157"/>
                    </a:cubicBezTo>
                    <a:cubicBezTo>
                      <a:pt x="1648" y="1155"/>
                      <a:pt x="1646" y="1163"/>
                      <a:pt x="1644" y="1165"/>
                    </a:cubicBezTo>
                    <a:cubicBezTo>
                      <a:pt x="1647" y="1155"/>
                      <a:pt x="1646" y="1152"/>
                      <a:pt x="1646" y="1150"/>
                    </a:cubicBezTo>
                    <a:cubicBezTo>
                      <a:pt x="1645" y="1148"/>
                      <a:pt x="1645" y="1145"/>
                      <a:pt x="1647" y="1136"/>
                    </a:cubicBezTo>
                    <a:cubicBezTo>
                      <a:pt x="1647" y="1145"/>
                      <a:pt x="1654" y="1120"/>
                      <a:pt x="1652" y="1134"/>
                    </a:cubicBezTo>
                    <a:cubicBezTo>
                      <a:pt x="1655" y="1123"/>
                      <a:pt x="1655" y="1114"/>
                      <a:pt x="1658" y="1104"/>
                    </a:cubicBezTo>
                    <a:cubicBezTo>
                      <a:pt x="1656" y="1113"/>
                      <a:pt x="1657" y="1112"/>
                      <a:pt x="1658" y="1113"/>
                    </a:cubicBezTo>
                    <a:cubicBezTo>
                      <a:pt x="1661" y="1103"/>
                      <a:pt x="1659" y="1105"/>
                      <a:pt x="1661" y="1096"/>
                    </a:cubicBezTo>
                    <a:cubicBezTo>
                      <a:pt x="1659" y="1097"/>
                      <a:pt x="1657" y="1099"/>
                      <a:pt x="1658" y="1091"/>
                    </a:cubicBezTo>
                    <a:cubicBezTo>
                      <a:pt x="1655" y="1103"/>
                      <a:pt x="1657" y="1108"/>
                      <a:pt x="1653" y="1118"/>
                    </a:cubicBezTo>
                    <a:cubicBezTo>
                      <a:pt x="1655" y="1110"/>
                      <a:pt x="1657" y="1097"/>
                      <a:pt x="1653" y="1106"/>
                    </a:cubicBezTo>
                    <a:cubicBezTo>
                      <a:pt x="1656" y="1094"/>
                      <a:pt x="1657" y="1086"/>
                      <a:pt x="1658" y="1078"/>
                    </a:cubicBezTo>
                    <a:cubicBezTo>
                      <a:pt x="1660" y="1078"/>
                      <a:pt x="1658" y="1088"/>
                      <a:pt x="1661" y="1074"/>
                    </a:cubicBezTo>
                    <a:cubicBezTo>
                      <a:pt x="1662" y="1077"/>
                      <a:pt x="1663" y="1077"/>
                      <a:pt x="1660" y="1090"/>
                    </a:cubicBezTo>
                    <a:cubicBezTo>
                      <a:pt x="1664" y="1080"/>
                      <a:pt x="1665" y="1071"/>
                      <a:pt x="1668" y="1052"/>
                    </a:cubicBezTo>
                    <a:cubicBezTo>
                      <a:pt x="1670" y="1055"/>
                      <a:pt x="1673" y="1041"/>
                      <a:pt x="1671" y="1054"/>
                    </a:cubicBezTo>
                    <a:cubicBezTo>
                      <a:pt x="1670" y="1058"/>
                      <a:pt x="1667" y="1071"/>
                      <a:pt x="1669" y="1071"/>
                    </a:cubicBezTo>
                    <a:cubicBezTo>
                      <a:pt x="1674" y="1049"/>
                      <a:pt x="1670" y="1082"/>
                      <a:pt x="1675" y="1065"/>
                    </a:cubicBezTo>
                    <a:cubicBezTo>
                      <a:pt x="1674" y="1071"/>
                      <a:pt x="1672" y="1080"/>
                      <a:pt x="1671" y="1088"/>
                    </a:cubicBezTo>
                    <a:cubicBezTo>
                      <a:pt x="1669" y="1096"/>
                      <a:pt x="1668" y="1103"/>
                      <a:pt x="1667" y="1107"/>
                    </a:cubicBezTo>
                    <a:cubicBezTo>
                      <a:pt x="1669" y="1098"/>
                      <a:pt x="1669" y="1105"/>
                      <a:pt x="1670" y="1106"/>
                    </a:cubicBezTo>
                    <a:cubicBezTo>
                      <a:pt x="1671" y="1098"/>
                      <a:pt x="1672" y="1093"/>
                      <a:pt x="1674" y="1082"/>
                    </a:cubicBezTo>
                    <a:cubicBezTo>
                      <a:pt x="1677" y="1078"/>
                      <a:pt x="1680" y="1063"/>
                      <a:pt x="1682" y="1052"/>
                    </a:cubicBezTo>
                    <a:cubicBezTo>
                      <a:pt x="1682" y="1051"/>
                      <a:pt x="1682" y="1044"/>
                      <a:pt x="1680" y="1053"/>
                    </a:cubicBezTo>
                    <a:cubicBezTo>
                      <a:pt x="1681" y="1053"/>
                      <a:pt x="1681" y="1054"/>
                      <a:pt x="1680" y="1060"/>
                    </a:cubicBezTo>
                    <a:cubicBezTo>
                      <a:pt x="1679" y="1057"/>
                      <a:pt x="1677" y="1072"/>
                      <a:pt x="1675" y="1075"/>
                    </a:cubicBezTo>
                    <a:cubicBezTo>
                      <a:pt x="1678" y="1063"/>
                      <a:pt x="1677" y="1063"/>
                      <a:pt x="1679" y="1050"/>
                    </a:cubicBezTo>
                    <a:cubicBezTo>
                      <a:pt x="1677" y="1054"/>
                      <a:pt x="1678" y="1046"/>
                      <a:pt x="1677" y="1048"/>
                    </a:cubicBezTo>
                    <a:cubicBezTo>
                      <a:pt x="1675" y="1054"/>
                      <a:pt x="1675" y="1059"/>
                      <a:pt x="1674" y="1062"/>
                    </a:cubicBezTo>
                    <a:cubicBezTo>
                      <a:pt x="1674" y="1052"/>
                      <a:pt x="1672" y="1057"/>
                      <a:pt x="1672" y="1057"/>
                    </a:cubicBezTo>
                    <a:cubicBezTo>
                      <a:pt x="1674" y="1050"/>
                      <a:pt x="1676" y="1038"/>
                      <a:pt x="1678" y="1028"/>
                    </a:cubicBezTo>
                    <a:cubicBezTo>
                      <a:pt x="1679" y="1027"/>
                      <a:pt x="1677" y="1040"/>
                      <a:pt x="1676" y="1045"/>
                    </a:cubicBezTo>
                    <a:cubicBezTo>
                      <a:pt x="1678" y="1044"/>
                      <a:pt x="1680" y="1032"/>
                      <a:pt x="1681" y="1026"/>
                    </a:cubicBezTo>
                    <a:cubicBezTo>
                      <a:pt x="1682" y="1032"/>
                      <a:pt x="1683" y="1022"/>
                      <a:pt x="1685" y="1024"/>
                    </a:cubicBezTo>
                    <a:cubicBezTo>
                      <a:pt x="1684" y="1029"/>
                      <a:pt x="1681" y="1039"/>
                      <a:pt x="1682" y="1042"/>
                    </a:cubicBezTo>
                    <a:cubicBezTo>
                      <a:pt x="1684" y="1038"/>
                      <a:pt x="1684" y="1041"/>
                      <a:pt x="1686" y="1042"/>
                    </a:cubicBezTo>
                    <a:cubicBezTo>
                      <a:pt x="1687" y="1043"/>
                      <a:pt x="1688" y="1041"/>
                      <a:pt x="1690" y="1028"/>
                    </a:cubicBezTo>
                    <a:cubicBezTo>
                      <a:pt x="1689" y="1038"/>
                      <a:pt x="1688" y="1049"/>
                      <a:pt x="1686" y="1059"/>
                    </a:cubicBezTo>
                    <a:cubicBezTo>
                      <a:pt x="1684" y="1069"/>
                      <a:pt x="1683" y="1079"/>
                      <a:pt x="1681" y="1085"/>
                    </a:cubicBezTo>
                    <a:cubicBezTo>
                      <a:pt x="1684" y="1079"/>
                      <a:pt x="1683" y="1081"/>
                      <a:pt x="1686" y="1070"/>
                    </a:cubicBezTo>
                    <a:cubicBezTo>
                      <a:pt x="1686" y="1076"/>
                      <a:pt x="1687" y="1068"/>
                      <a:pt x="1689" y="1069"/>
                    </a:cubicBezTo>
                    <a:cubicBezTo>
                      <a:pt x="1686" y="1084"/>
                      <a:pt x="1687" y="1077"/>
                      <a:pt x="1689" y="1076"/>
                    </a:cubicBezTo>
                    <a:cubicBezTo>
                      <a:pt x="1687" y="1083"/>
                      <a:pt x="1688" y="1082"/>
                      <a:pt x="1686" y="1093"/>
                    </a:cubicBezTo>
                    <a:cubicBezTo>
                      <a:pt x="1685" y="1093"/>
                      <a:pt x="1686" y="1088"/>
                      <a:pt x="1685" y="1087"/>
                    </a:cubicBezTo>
                    <a:cubicBezTo>
                      <a:pt x="1685" y="1092"/>
                      <a:pt x="1681" y="1106"/>
                      <a:pt x="1682" y="1104"/>
                    </a:cubicBezTo>
                    <a:cubicBezTo>
                      <a:pt x="1685" y="1090"/>
                      <a:pt x="1683" y="1104"/>
                      <a:pt x="1683" y="1104"/>
                    </a:cubicBezTo>
                    <a:cubicBezTo>
                      <a:pt x="1688" y="1085"/>
                      <a:pt x="1692" y="1063"/>
                      <a:pt x="1695" y="1042"/>
                    </a:cubicBezTo>
                    <a:cubicBezTo>
                      <a:pt x="1697" y="1022"/>
                      <a:pt x="1699" y="1002"/>
                      <a:pt x="1699" y="986"/>
                    </a:cubicBezTo>
                    <a:cubicBezTo>
                      <a:pt x="1698" y="988"/>
                      <a:pt x="1698" y="1004"/>
                      <a:pt x="1696" y="1015"/>
                    </a:cubicBezTo>
                    <a:cubicBezTo>
                      <a:pt x="1695" y="1015"/>
                      <a:pt x="1695" y="1020"/>
                      <a:pt x="1694" y="1020"/>
                    </a:cubicBezTo>
                    <a:cubicBezTo>
                      <a:pt x="1694" y="1018"/>
                      <a:pt x="1697" y="1005"/>
                      <a:pt x="1695" y="1006"/>
                    </a:cubicBezTo>
                    <a:cubicBezTo>
                      <a:pt x="1694" y="1008"/>
                      <a:pt x="1694" y="1019"/>
                      <a:pt x="1693" y="1020"/>
                    </a:cubicBezTo>
                    <a:cubicBezTo>
                      <a:pt x="1693" y="1010"/>
                      <a:pt x="1696" y="998"/>
                      <a:pt x="1694" y="996"/>
                    </a:cubicBezTo>
                    <a:cubicBezTo>
                      <a:pt x="1694" y="1007"/>
                      <a:pt x="1692" y="998"/>
                      <a:pt x="1691" y="1011"/>
                    </a:cubicBezTo>
                    <a:cubicBezTo>
                      <a:pt x="1690" y="1022"/>
                      <a:pt x="1694" y="999"/>
                      <a:pt x="1693" y="1010"/>
                    </a:cubicBezTo>
                    <a:cubicBezTo>
                      <a:pt x="1692" y="1015"/>
                      <a:pt x="1692" y="1019"/>
                      <a:pt x="1691" y="1021"/>
                    </a:cubicBezTo>
                    <a:cubicBezTo>
                      <a:pt x="1689" y="1017"/>
                      <a:pt x="1688" y="1020"/>
                      <a:pt x="1686" y="1030"/>
                    </a:cubicBezTo>
                    <a:cubicBezTo>
                      <a:pt x="1688" y="1014"/>
                      <a:pt x="1685" y="1024"/>
                      <a:pt x="1686" y="1014"/>
                    </a:cubicBezTo>
                    <a:cubicBezTo>
                      <a:pt x="1687" y="1013"/>
                      <a:pt x="1687" y="1007"/>
                      <a:pt x="1688" y="1006"/>
                    </a:cubicBezTo>
                    <a:cubicBezTo>
                      <a:pt x="1687" y="1019"/>
                      <a:pt x="1690" y="1004"/>
                      <a:pt x="1689" y="1016"/>
                    </a:cubicBezTo>
                    <a:cubicBezTo>
                      <a:pt x="1690" y="1007"/>
                      <a:pt x="1692" y="1000"/>
                      <a:pt x="1690" y="998"/>
                    </a:cubicBezTo>
                    <a:cubicBezTo>
                      <a:pt x="1690" y="1001"/>
                      <a:pt x="1690" y="1005"/>
                      <a:pt x="1689" y="1005"/>
                    </a:cubicBezTo>
                    <a:cubicBezTo>
                      <a:pt x="1690" y="995"/>
                      <a:pt x="1691" y="981"/>
                      <a:pt x="1692" y="963"/>
                    </a:cubicBezTo>
                    <a:cubicBezTo>
                      <a:pt x="1690" y="967"/>
                      <a:pt x="1689" y="973"/>
                      <a:pt x="1687" y="986"/>
                    </a:cubicBezTo>
                    <a:cubicBezTo>
                      <a:pt x="1688" y="990"/>
                      <a:pt x="1690" y="976"/>
                      <a:pt x="1689" y="985"/>
                    </a:cubicBezTo>
                    <a:cubicBezTo>
                      <a:pt x="1688" y="994"/>
                      <a:pt x="1686" y="1013"/>
                      <a:pt x="1683" y="1022"/>
                    </a:cubicBezTo>
                    <a:cubicBezTo>
                      <a:pt x="1685" y="1012"/>
                      <a:pt x="1686" y="1001"/>
                      <a:pt x="1687" y="993"/>
                    </a:cubicBezTo>
                    <a:cubicBezTo>
                      <a:pt x="1687" y="984"/>
                      <a:pt x="1687" y="980"/>
                      <a:pt x="1685" y="984"/>
                    </a:cubicBezTo>
                    <a:cubicBezTo>
                      <a:pt x="1686" y="984"/>
                      <a:pt x="1686" y="984"/>
                      <a:pt x="1686" y="990"/>
                    </a:cubicBezTo>
                    <a:cubicBezTo>
                      <a:pt x="1684" y="992"/>
                      <a:pt x="1684" y="987"/>
                      <a:pt x="1684" y="977"/>
                    </a:cubicBezTo>
                    <a:cubicBezTo>
                      <a:pt x="1683" y="979"/>
                      <a:pt x="1680" y="984"/>
                      <a:pt x="1681" y="989"/>
                    </a:cubicBezTo>
                    <a:cubicBezTo>
                      <a:pt x="1683" y="981"/>
                      <a:pt x="1683" y="988"/>
                      <a:pt x="1682" y="995"/>
                    </a:cubicBezTo>
                    <a:cubicBezTo>
                      <a:pt x="1682" y="1003"/>
                      <a:pt x="1681" y="1011"/>
                      <a:pt x="1683" y="1008"/>
                    </a:cubicBezTo>
                    <a:cubicBezTo>
                      <a:pt x="1684" y="1002"/>
                      <a:pt x="1683" y="1000"/>
                      <a:pt x="1684" y="998"/>
                    </a:cubicBezTo>
                    <a:cubicBezTo>
                      <a:pt x="1686" y="994"/>
                      <a:pt x="1684" y="1009"/>
                      <a:pt x="1684" y="1011"/>
                    </a:cubicBezTo>
                    <a:cubicBezTo>
                      <a:pt x="1684" y="1002"/>
                      <a:pt x="1683" y="1015"/>
                      <a:pt x="1681" y="1019"/>
                    </a:cubicBezTo>
                    <a:cubicBezTo>
                      <a:pt x="1681" y="1018"/>
                      <a:pt x="1679" y="1018"/>
                      <a:pt x="1680" y="1013"/>
                    </a:cubicBezTo>
                    <a:cubicBezTo>
                      <a:pt x="1680" y="1009"/>
                      <a:pt x="1681" y="1010"/>
                      <a:pt x="1681" y="1006"/>
                    </a:cubicBezTo>
                    <a:cubicBezTo>
                      <a:pt x="1680" y="1001"/>
                      <a:pt x="1680" y="996"/>
                      <a:pt x="1678" y="994"/>
                    </a:cubicBezTo>
                    <a:cubicBezTo>
                      <a:pt x="1677" y="1001"/>
                      <a:pt x="1678" y="1001"/>
                      <a:pt x="1678" y="1004"/>
                    </a:cubicBezTo>
                    <a:cubicBezTo>
                      <a:pt x="1677" y="1005"/>
                      <a:pt x="1677" y="1010"/>
                      <a:pt x="1676" y="1012"/>
                    </a:cubicBezTo>
                    <a:cubicBezTo>
                      <a:pt x="1678" y="995"/>
                      <a:pt x="1674" y="1015"/>
                      <a:pt x="1675" y="1006"/>
                    </a:cubicBezTo>
                    <a:cubicBezTo>
                      <a:pt x="1676" y="1001"/>
                      <a:pt x="1676" y="996"/>
                      <a:pt x="1676" y="992"/>
                    </a:cubicBezTo>
                    <a:cubicBezTo>
                      <a:pt x="1674" y="990"/>
                      <a:pt x="1674" y="979"/>
                      <a:pt x="1673" y="980"/>
                    </a:cubicBezTo>
                    <a:cubicBezTo>
                      <a:pt x="1675" y="964"/>
                      <a:pt x="1675" y="952"/>
                      <a:pt x="1676" y="937"/>
                    </a:cubicBezTo>
                    <a:cubicBezTo>
                      <a:pt x="1677" y="943"/>
                      <a:pt x="1676" y="950"/>
                      <a:pt x="1676" y="957"/>
                    </a:cubicBezTo>
                    <a:cubicBezTo>
                      <a:pt x="1676" y="964"/>
                      <a:pt x="1676" y="969"/>
                      <a:pt x="1677" y="971"/>
                    </a:cubicBezTo>
                    <a:cubicBezTo>
                      <a:pt x="1678" y="952"/>
                      <a:pt x="1677" y="967"/>
                      <a:pt x="1678" y="971"/>
                    </a:cubicBezTo>
                    <a:cubicBezTo>
                      <a:pt x="1679" y="960"/>
                      <a:pt x="1680" y="946"/>
                      <a:pt x="1681" y="944"/>
                    </a:cubicBezTo>
                    <a:cubicBezTo>
                      <a:pt x="1681" y="956"/>
                      <a:pt x="1683" y="952"/>
                      <a:pt x="1683" y="957"/>
                    </a:cubicBezTo>
                    <a:cubicBezTo>
                      <a:pt x="1684" y="943"/>
                      <a:pt x="1681" y="953"/>
                      <a:pt x="1682" y="937"/>
                    </a:cubicBezTo>
                    <a:cubicBezTo>
                      <a:pt x="1683" y="938"/>
                      <a:pt x="1682" y="952"/>
                      <a:pt x="1684" y="943"/>
                    </a:cubicBezTo>
                    <a:cubicBezTo>
                      <a:pt x="1684" y="937"/>
                      <a:pt x="1683" y="934"/>
                      <a:pt x="1684" y="932"/>
                    </a:cubicBezTo>
                    <a:cubicBezTo>
                      <a:pt x="1685" y="941"/>
                      <a:pt x="1686" y="936"/>
                      <a:pt x="1687" y="927"/>
                    </a:cubicBezTo>
                    <a:cubicBezTo>
                      <a:pt x="1687" y="938"/>
                      <a:pt x="1687" y="935"/>
                      <a:pt x="1689" y="940"/>
                    </a:cubicBezTo>
                    <a:cubicBezTo>
                      <a:pt x="1688" y="941"/>
                      <a:pt x="1688" y="941"/>
                      <a:pt x="1688" y="944"/>
                    </a:cubicBezTo>
                    <a:cubicBezTo>
                      <a:pt x="1689" y="945"/>
                      <a:pt x="1689" y="958"/>
                      <a:pt x="1690" y="960"/>
                    </a:cubicBezTo>
                    <a:cubicBezTo>
                      <a:pt x="1691" y="954"/>
                      <a:pt x="1691" y="948"/>
                      <a:pt x="1692" y="949"/>
                    </a:cubicBezTo>
                    <a:cubicBezTo>
                      <a:pt x="1692" y="954"/>
                      <a:pt x="1691" y="957"/>
                      <a:pt x="1691" y="960"/>
                    </a:cubicBezTo>
                    <a:cubicBezTo>
                      <a:pt x="1694" y="950"/>
                      <a:pt x="1692" y="975"/>
                      <a:pt x="1694" y="965"/>
                    </a:cubicBezTo>
                    <a:cubicBezTo>
                      <a:pt x="1692" y="963"/>
                      <a:pt x="1695" y="956"/>
                      <a:pt x="1696" y="954"/>
                    </a:cubicBezTo>
                    <a:cubicBezTo>
                      <a:pt x="1695" y="970"/>
                      <a:pt x="1697" y="973"/>
                      <a:pt x="1696" y="985"/>
                    </a:cubicBezTo>
                    <a:cubicBezTo>
                      <a:pt x="1696" y="976"/>
                      <a:pt x="1697" y="970"/>
                      <a:pt x="1698" y="966"/>
                    </a:cubicBezTo>
                    <a:cubicBezTo>
                      <a:pt x="1698" y="956"/>
                      <a:pt x="1697" y="944"/>
                      <a:pt x="1699" y="931"/>
                    </a:cubicBezTo>
                    <a:cubicBezTo>
                      <a:pt x="1697" y="931"/>
                      <a:pt x="1697" y="937"/>
                      <a:pt x="1697" y="932"/>
                    </a:cubicBezTo>
                    <a:cubicBezTo>
                      <a:pt x="1696" y="943"/>
                      <a:pt x="1698" y="935"/>
                      <a:pt x="1697" y="949"/>
                    </a:cubicBezTo>
                    <a:cubicBezTo>
                      <a:pt x="1697" y="948"/>
                      <a:pt x="1695" y="955"/>
                      <a:pt x="1695" y="947"/>
                    </a:cubicBezTo>
                    <a:cubicBezTo>
                      <a:pt x="1695" y="942"/>
                      <a:pt x="1696" y="938"/>
                      <a:pt x="1696" y="932"/>
                    </a:cubicBezTo>
                    <a:cubicBezTo>
                      <a:pt x="1694" y="936"/>
                      <a:pt x="1692" y="918"/>
                      <a:pt x="1691" y="899"/>
                    </a:cubicBezTo>
                    <a:cubicBezTo>
                      <a:pt x="1692" y="900"/>
                      <a:pt x="1692" y="904"/>
                      <a:pt x="1693" y="902"/>
                    </a:cubicBezTo>
                    <a:cubicBezTo>
                      <a:pt x="1693" y="889"/>
                      <a:pt x="1691" y="900"/>
                      <a:pt x="1691" y="889"/>
                    </a:cubicBezTo>
                    <a:cubicBezTo>
                      <a:pt x="1692" y="887"/>
                      <a:pt x="1689" y="874"/>
                      <a:pt x="1691" y="874"/>
                    </a:cubicBezTo>
                    <a:cubicBezTo>
                      <a:pt x="1691" y="874"/>
                      <a:pt x="1691" y="878"/>
                      <a:pt x="1692" y="877"/>
                    </a:cubicBezTo>
                    <a:cubicBezTo>
                      <a:pt x="1692" y="868"/>
                      <a:pt x="1691" y="863"/>
                      <a:pt x="1691" y="859"/>
                    </a:cubicBezTo>
                    <a:cubicBezTo>
                      <a:pt x="1689" y="856"/>
                      <a:pt x="1690" y="866"/>
                      <a:pt x="1689" y="868"/>
                    </a:cubicBezTo>
                    <a:cubicBezTo>
                      <a:pt x="1689" y="863"/>
                      <a:pt x="1688" y="862"/>
                      <a:pt x="1688" y="854"/>
                    </a:cubicBezTo>
                    <a:cubicBezTo>
                      <a:pt x="1690" y="852"/>
                      <a:pt x="1690" y="852"/>
                      <a:pt x="1690" y="852"/>
                    </a:cubicBezTo>
                    <a:cubicBezTo>
                      <a:pt x="1690" y="846"/>
                      <a:pt x="1687" y="827"/>
                      <a:pt x="1689" y="826"/>
                    </a:cubicBezTo>
                    <a:cubicBezTo>
                      <a:pt x="1689" y="828"/>
                      <a:pt x="1690" y="830"/>
                      <a:pt x="1689" y="826"/>
                    </a:cubicBezTo>
                    <a:cubicBezTo>
                      <a:pt x="1688" y="827"/>
                      <a:pt x="1687" y="818"/>
                      <a:pt x="1686" y="808"/>
                    </a:cubicBezTo>
                    <a:cubicBezTo>
                      <a:pt x="1684" y="798"/>
                      <a:pt x="1683" y="788"/>
                      <a:pt x="1683" y="788"/>
                    </a:cubicBezTo>
                    <a:cubicBezTo>
                      <a:pt x="1683" y="788"/>
                      <a:pt x="1681" y="780"/>
                      <a:pt x="1679" y="772"/>
                    </a:cubicBezTo>
                    <a:cubicBezTo>
                      <a:pt x="1677" y="763"/>
                      <a:pt x="1675" y="754"/>
                      <a:pt x="1675" y="750"/>
                    </a:cubicBezTo>
                    <a:cubicBezTo>
                      <a:pt x="1677" y="759"/>
                      <a:pt x="1678" y="757"/>
                      <a:pt x="1679" y="767"/>
                    </a:cubicBezTo>
                    <a:cubicBezTo>
                      <a:pt x="1679" y="755"/>
                      <a:pt x="1682" y="778"/>
                      <a:pt x="1683" y="776"/>
                    </a:cubicBezTo>
                    <a:cubicBezTo>
                      <a:pt x="1682" y="767"/>
                      <a:pt x="1680" y="764"/>
                      <a:pt x="1681" y="762"/>
                    </a:cubicBezTo>
                    <a:cubicBezTo>
                      <a:pt x="1681" y="760"/>
                      <a:pt x="1682" y="764"/>
                      <a:pt x="1682" y="769"/>
                    </a:cubicBezTo>
                    <a:cubicBezTo>
                      <a:pt x="1683" y="773"/>
                      <a:pt x="1684" y="777"/>
                      <a:pt x="1684" y="775"/>
                    </a:cubicBezTo>
                    <a:cubicBezTo>
                      <a:pt x="1682" y="765"/>
                      <a:pt x="1682" y="764"/>
                      <a:pt x="1682" y="763"/>
                    </a:cubicBezTo>
                    <a:cubicBezTo>
                      <a:pt x="1683" y="762"/>
                      <a:pt x="1683" y="763"/>
                      <a:pt x="1682" y="756"/>
                    </a:cubicBezTo>
                    <a:cubicBezTo>
                      <a:pt x="1682" y="765"/>
                      <a:pt x="1680" y="759"/>
                      <a:pt x="1677" y="750"/>
                    </a:cubicBezTo>
                    <a:cubicBezTo>
                      <a:pt x="1675" y="742"/>
                      <a:pt x="1673" y="729"/>
                      <a:pt x="1672" y="724"/>
                    </a:cubicBezTo>
                    <a:cubicBezTo>
                      <a:pt x="1675" y="729"/>
                      <a:pt x="1672" y="716"/>
                      <a:pt x="1675" y="725"/>
                    </a:cubicBezTo>
                    <a:cubicBezTo>
                      <a:pt x="1673" y="715"/>
                      <a:pt x="1672" y="716"/>
                      <a:pt x="1670" y="709"/>
                    </a:cubicBezTo>
                    <a:cubicBezTo>
                      <a:pt x="1670" y="713"/>
                      <a:pt x="1671" y="717"/>
                      <a:pt x="1671" y="720"/>
                    </a:cubicBezTo>
                    <a:cubicBezTo>
                      <a:pt x="1670" y="712"/>
                      <a:pt x="1668" y="707"/>
                      <a:pt x="1667" y="707"/>
                    </a:cubicBezTo>
                    <a:cubicBezTo>
                      <a:pt x="1669" y="719"/>
                      <a:pt x="1675" y="737"/>
                      <a:pt x="1677" y="753"/>
                    </a:cubicBezTo>
                    <a:cubicBezTo>
                      <a:pt x="1674" y="739"/>
                      <a:pt x="1672" y="731"/>
                      <a:pt x="1671" y="726"/>
                    </a:cubicBezTo>
                    <a:cubicBezTo>
                      <a:pt x="1669" y="720"/>
                      <a:pt x="1668" y="716"/>
                      <a:pt x="1665" y="709"/>
                    </a:cubicBezTo>
                    <a:cubicBezTo>
                      <a:pt x="1666" y="705"/>
                      <a:pt x="1667" y="716"/>
                      <a:pt x="1668" y="715"/>
                    </a:cubicBezTo>
                    <a:cubicBezTo>
                      <a:pt x="1667" y="707"/>
                      <a:pt x="1663" y="697"/>
                      <a:pt x="1661" y="696"/>
                    </a:cubicBezTo>
                    <a:cubicBezTo>
                      <a:pt x="1663" y="706"/>
                      <a:pt x="1668" y="721"/>
                      <a:pt x="1669" y="732"/>
                    </a:cubicBezTo>
                    <a:cubicBezTo>
                      <a:pt x="1667" y="724"/>
                      <a:pt x="1665" y="719"/>
                      <a:pt x="1665" y="719"/>
                    </a:cubicBezTo>
                    <a:cubicBezTo>
                      <a:pt x="1666" y="727"/>
                      <a:pt x="1669" y="733"/>
                      <a:pt x="1669" y="740"/>
                    </a:cubicBezTo>
                    <a:cubicBezTo>
                      <a:pt x="1667" y="736"/>
                      <a:pt x="1665" y="727"/>
                      <a:pt x="1664" y="721"/>
                    </a:cubicBezTo>
                    <a:cubicBezTo>
                      <a:pt x="1662" y="714"/>
                      <a:pt x="1662" y="710"/>
                      <a:pt x="1664" y="715"/>
                    </a:cubicBezTo>
                    <a:cubicBezTo>
                      <a:pt x="1660" y="697"/>
                      <a:pt x="1659" y="703"/>
                      <a:pt x="1657" y="697"/>
                    </a:cubicBezTo>
                    <a:cubicBezTo>
                      <a:pt x="1660" y="705"/>
                      <a:pt x="1662" y="716"/>
                      <a:pt x="1665" y="726"/>
                    </a:cubicBezTo>
                    <a:cubicBezTo>
                      <a:pt x="1667" y="737"/>
                      <a:pt x="1669" y="747"/>
                      <a:pt x="1670" y="755"/>
                    </a:cubicBezTo>
                    <a:cubicBezTo>
                      <a:pt x="1671" y="749"/>
                      <a:pt x="1675" y="766"/>
                      <a:pt x="1676" y="775"/>
                    </a:cubicBezTo>
                    <a:cubicBezTo>
                      <a:pt x="1676" y="772"/>
                      <a:pt x="1678" y="777"/>
                      <a:pt x="1677" y="769"/>
                    </a:cubicBezTo>
                    <a:cubicBezTo>
                      <a:pt x="1675" y="765"/>
                      <a:pt x="1674" y="764"/>
                      <a:pt x="1672" y="753"/>
                    </a:cubicBezTo>
                    <a:cubicBezTo>
                      <a:pt x="1673" y="755"/>
                      <a:pt x="1674" y="754"/>
                      <a:pt x="1675" y="758"/>
                    </a:cubicBezTo>
                    <a:cubicBezTo>
                      <a:pt x="1676" y="764"/>
                      <a:pt x="1679" y="776"/>
                      <a:pt x="1678" y="776"/>
                    </a:cubicBezTo>
                    <a:cubicBezTo>
                      <a:pt x="1677" y="783"/>
                      <a:pt x="1675" y="770"/>
                      <a:pt x="1673" y="769"/>
                    </a:cubicBezTo>
                    <a:cubicBezTo>
                      <a:pt x="1675" y="777"/>
                      <a:pt x="1674" y="777"/>
                      <a:pt x="1676" y="787"/>
                    </a:cubicBezTo>
                    <a:cubicBezTo>
                      <a:pt x="1677" y="791"/>
                      <a:pt x="1679" y="786"/>
                      <a:pt x="1680" y="802"/>
                    </a:cubicBezTo>
                    <a:cubicBezTo>
                      <a:pt x="1680" y="804"/>
                      <a:pt x="1678" y="801"/>
                      <a:pt x="1680" y="811"/>
                    </a:cubicBezTo>
                    <a:cubicBezTo>
                      <a:pt x="1681" y="821"/>
                      <a:pt x="1680" y="805"/>
                      <a:pt x="1681" y="806"/>
                    </a:cubicBezTo>
                    <a:cubicBezTo>
                      <a:pt x="1683" y="819"/>
                      <a:pt x="1684" y="821"/>
                      <a:pt x="1684" y="838"/>
                    </a:cubicBezTo>
                    <a:cubicBezTo>
                      <a:pt x="1684" y="839"/>
                      <a:pt x="1683" y="834"/>
                      <a:pt x="1682" y="829"/>
                    </a:cubicBezTo>
                    <a:cubicBezTo>
                      <a:pt x="1682" y="824"/>
                      <a:pt x="1681" y="819"/>
                      <a:pt x="1681" y="822"/>
                    </a:cubicBezTo>
                    <a:cubicBezTo>
                      <a:pt x="1682" y="833"/>
                      <a:pt x="1683" y="845"/>
                      <a:pt x="1684" y="857"/>
                    </a:cubicBezTo>
                    <a:cubicBezTo>
                      <a:pt x="1684" y="846"/>
                      <a:pt x="1686" y="849"/>
                      <a:pt x="1687" y="858"/>
                    </a:cubicBezTo>
                    <a:cubicBezTo>
                      <a:pt x="1689" y="867"/>
                      <a:pt x="1690" y="881"/>
                      <a:pt x="1689" y="890"/>
                    </a:cubicBezTo>
                    <a:cubicBezTo>
                      <a:pt x="1688" y="892"/>
                      <a:pt x="1689" y="870"/>
                      <a:pt x="1687" y="877"/>
                    </a:cubicBezTo>
                    <a:cubicBezTo>
                      <a:pt x="1688" y="888"/>
                      <a:pt x="1688" y="893"/>
                      <a:pt x="1688" y="902"/>
                    </a:cubicBezTo>
                    <a:cubicBezTo>
                      <a:pt x="1689" y="900"/>
                      <a:pt x="1689" y="906"/>
                      <a:pt x="1689" y="913"/>
                    </a:cubicBezTo>
                    <a:cubicBezTo>
                      <a:pt x="1689" y="920"/>
                      <a:pt x="1689" y="927"/>
                      <a:pt x="1688" y="927"/>
                    </a:cubicBezTo>
                    <a:cubicBezTo>
                      <a:pt x="1686" y="924"/>
                      <a:pt x="1687" y="921"/>
                      <a:pt x="1687" y="913"/>
                    </a:cubicBezTo>
                    <a:cubicBezTo>
                      <a:pt x="1686" y="923"/>
                      <a:pt x="1684" y="925"/>
                      <a:pt x="1683" y="933"/>
                    </a:cubicBezTo>
                    <a:cubicBezTo>
                      <a:pt x="1683" y="924"/>
                      <a:pt x="1680" y="926"/>
                      <a:pt x="1679" y="936"/>
                    </a:cubicBezTo>
                    <a:cubicBezTo>
                      <a:pt x="1679" y="936"/>
                      <a:pt x="1680" y="934"/>
                      <a:pt x="1680" y="938"/>
                    </a:cubicBezTo>
                    <a:cubicBezTo>
                      <a:pt x="1679" y="939"/>
                      <a:pt x="1680" y="945"/>
                      <a:pt x="1679" y="946"/>
                    </a:cubicBezTo>
                    <a:cubicBezTo>
                      <a:pt x="1679" y="939"/>
                      <a:pt x="1678" y="931"/>
                      <a:pt x="1677" y="930"/>
                    </a:cubicBezTo>
                    <a:cubicBezTo>
                      <a:pt x="1678" y="942"/>
                      <a:pt x="1676" y="935"/>
                      <a:pt x="1676" y="927"/>
                    </a:cubicBezTo>
                    <a:cubicBezTo>
                      <a:pt x="1678" y="921"/>
                      <a:pt x="1678" y="936"/>
                      <a:pt x="1679" y="925"/>
                    </a:cubicBezTo>
                    <a:cubicBezTo>
                      <a:pt x="1678" y="920"/>
                      <a:pt x="1679" y="914"/>
                      <a:pt x="1679" y="904"/>
                    </a:cubicBezTo>
                    <a:cubicBezTo>
                      <a:pt x="1679" y="899"/>
                      <a:pt x="1678" y="899"/>
                      <a:pt x="1678" y="894"/>
                    </a:cubicBezTo>
                    <a:cubicBezTo>
                      <a:pt x="1677" y="889"/>
                      <a:pt x="1677" y="904"/>
                      <a:pt x="1676" y="895"/>
                    </a:cubicBezTo>
                    <a:cubicBezTo>
                      <a:pt x="1676" y="888"/>
                      <a:pt x="1676" y="888"/>
                      <a:pt x="1676" y="888"/>
                    </a:cubicBezTo>
                    <a:cubicBezTo>
                      <a:pt x="1677" y="894"/>
                      <a:pt x="1678" y="890"/>
                      <a:pt x="1678" y="886"/>
                    </a:cubicBezTo>
                    <a:cubicBezTo>
                      <a:pt x="1678" y="882"/>
                      <a:pt x="1678" y="878"/>
                      <a:pt x="1679" y="882"/>
                    </a:cubicBezTo>
                    <a:cubicBezTo>
                      <a:pt x="1679" y="885"/>
                      <a:pt x="1678" y="897"/>
                      <a:pt x="1679" y="896"/>
                    </a:cubicBezTo>
                    <a:cubicBezTo>
                      <a:pt x="1679" y="892"/>
                      <a:pt x="1683" y="899"/>
                      <a:pt x="1682" y="909"/>
                    </a:cubicBezTo>
                    <a:cubicBezTo>
                      <a:pt x="1683" y="912"/>
                      <a:pt x="1682" y="893"/>
                      <a:pt x="1683" y="894"/>
                    </a:cubicBezTo>
                    <a:cubicBezTo>
                      <a:pt x="1683" y="903"/>
                      <a:pt x="1684" y="898"/>
                      <a:pt x="1684" y="891"/>
                    </a:cubicBezTo>
                    <a:cubicBezTo>
                      <a:pt x="1685" y="885"/>
                      <a:pt x="1685" y="876"/>
                      <a:pt x="1686" y="877"/>
                    </a:cubicBezTo>
                    <a:cubicBezTo>
                      <a:pt x="1685" y="876"/>
                      <a:pt x="1686" y="873"/>
                      <a:pt x="1686" y="867"/>
                    </a:cubicBezTo>
                    <a:cubicBezTo>
                      <a:pt x="1685" y="867"/>
                      <a:pt x="1684" y="872"/>
                      <a:pt x="1684" y="877"/>
                    </a:cubicBezTo>
                    <a:cubicBezTo>
                      <a:pt x="1684" y="882"/>
                      <a:pt x="1684" y="887"/>
                      <a:pt x="1682" y="887"/>
                    </a:cubicBezTo>
                    <a:cubicBezTo>
                      <a:pt x="1682" y="869"/>
                      <a:pt x="1680" y="856"/>
                      <a:pt x="1679" y="850"/>
                    </a:cubicBezTo>
                    <a:cubicBezTo>
                      <a:pt x="1679" y="864"/>
                      <a:pt x="1680" y="860"/>
                      <a:pt x="1681" y="870"/>
                    </a:cubicBezTo>
                    <a:cubicBezTo>
                      <a:pt x="1679" y="868"/>
                      <a:pt x="1681" y="885"/>
                      <a:pt x="1679" y="882"/>
                    </a:cubicBezTo>
                    <a:cubicBezTo>
                      <a:pt x="1679" y="875"/>
                      <a:pt x="1678" y="876"/>
                      <a:pt x="1678" y="872"/>
                    </a:cubicBezTo>
                    <a:cubicBezTo>
                      <a:pt x="1679" y="872"/>
                      <a:pt x="1679" y="869"/>
                      <a:pt x="1678" y="865"/>
                    </a:cubicBezTo>
                    <a:cubicBezTo>
                      <a:pt x="1679" y="868"/>
                      <a:pt x="1679" y="868"/>
                      <a:pt x="1679" y="860"/>
                    </a:cubicBezTo>
                    <a:cubicBezTo>
                      <a:pt x="1677" y="856"/>
                      <a:pt x="1676" y="845"/>
                      <a:pt x="1674" y="838"/>
                    </a:cubicBezTo>
                    <a:cubicBezTo>
                      <a:pt x="1673" y="822"/>
                      <a:pt x="1672" y="818"/>
                      <a:pt x="1672" y="809"/>
                    </a:cubicBezTo>
                    <a:cubicBezTo>
                      <a:pt x="1671" y="807"/>
                      <a:pt x="1670" y="806"/>
                      <a:pt x="1669" y="807"/>
                    </a:cubicBezTo>
                    <a:cubicBezTo>
                      <a:pt x="1669" y="798"/>
                      <a:pt x="1666" y="792"/>
                      <a:pt x="1666" y="787"/>
                    </a:cubicBezTo>
                    <a:cubicBezTo>
                      <a:pt x="1667" y="787"/>
                      <a:pt x="1667" y="786"/>
                      <a:pt x="1668" y="789"/>
                    </a:cubicBezTo>
                    <a:cubicBezTo>
                      <a:pt x="1668" y="794"/>
                      <a:pt x="1668" y="793"/>
                      <a:pt x="1668" y="797"/>
                    </a:cubicBezTo>
                    <a:cubicBezTo>
                      <a:pt x="1671" y="803"/>
                      <a:pt x="1674" y="806"/>
                      <a:pt x="1676" y="814"/>
                    </a:cubicBezTo>
                    <a:cubicBezTo>
                      <a:pt x="1678" y="826"/>
                      <a:pt x="1677" y="821"/>
                      <a:pt x="1676" y="815"/>
                    </a:cubicBezTo>
                    <a:cubicBezTo>
                      <a:pt x="1675" y="808"/>
                      <a:pt x="1673" y="798"/>
                      <a:pt x="1674" y="800"/>
                    </a:cubicBezTo>
                    <a:cubicBezTo>
                      <a:pt x="1673" y="798"/>
                      <a:pt x="1671" y="788"/>
                      <a:pt x="1670" y="784"/>
                    </a:cubicBezTo>
                    <a:cubicBezTo>
                      <a:pt x="1670" y="783"/>
                      <a:pt x="1670" y="781"/>
                      <a:pt x="1670" y="779"/>
                    </a:cubicBezTo>
                    <a:cubicBezTo>
                      <a:pt x="1671" y="784"/>
                      <a:pt x="1672" y="792"/>
                      <a:pt x="1673" y="793"/>
                    </a:cubicBezTo>
                    <a:cubicBezTo>
                      <a:pt x="1672" y="787"/>
                      <a:pt x="1671" y="781"/>
                      <a:pt x="1670" y="775"/>
                    </a:cubicBezTo>
                    <a:cubicBezTo>
                      <a:pt x="1669" y="774"/>
                      <a:pt x="1669" y="774"/>
                      <a:pt x="1668" y="777"/>
                    </a:cubicBezTo>
                    <a:cubicBezTo>
                      <a:pt x="1669" y="787"/>
                      <a:pt x="1671" y="791"/>
                      <a:pt x="1671" y="798"/>
                    </a:cubicBezTo>
                    <a:cubicBezTo>
                      <a:pt x="1670" y="797"/>
                      <a:pt x="1670" y="796"/>
                      <a:pt x="1669" y="793"/>
                    </a:cubicBezTo>
                    <a:cubicBezTo>
                      <a:pt x="1670" y="787"/>
                      <a:pt x="1666" y="777"/>
                      <a:pt x="1665" y="768"/>
                    </a:cubicBezTo>
                    <a:cubicBezTo>
                      <a:pt x="1664" y="768"/>
                      <a:pt x="1663" y="760"/>
                      <a:pt x="1661" y="753"/>
                    </a:cubicBezTo>
                    <a:cubicBezTo>
                      <a:pt x="1660" y="745"/>
                      <a:pt x="1658" y="737"/>
                      <a:pt x="1657" y="735"/>
                    </a:cubicBezTo>
                    <a:cubicBezTo>
                      <a:pt x="1656" y="728"/>
                      <a:pt x="1658" y="731"/>
                      <a:pt x="1660" y="732"/>
                    </a:cubicBezTo>
                    <a:cubicBezTo>
                      <a:pt x="1657" y="720"/>
                      <a:pt x="1655" y="726"/>
                      <a:pt x="1652" y="719"/>
                    </a:cubicBezTo>
                    <a:cubicBezTo>
                      <a:pt x="1654" y="719"/>
                      <a:pt x="1649" y="701"/>
                      <a:pt x="1652" y="710"/>
                    </a:cubicBezTo>
                    <a:cubicBezTo>
                      <a:pt x="1648" y="697"/>
                      <a:pt x="1647" y="693"/>
                      <a:pt x="1642" y="682"/>
                    </a:cubicBezTo>
                    <a:cubicBezTo>
                      <a:pt x="1641" y="675"/>
                      <a:pt x="1647" y="696"/>
                      <a:pt x="1644" y="683"/>
                    </a:cubicBezTo>
                    <a:cubicBezTo>
                      <a:pt x="1643" y="684"/>
                      <a:pt x="1640" y="669"/>
                      <a:pt x="1641" y="670"/>
                    </a:cubicBezTo>
                    <a:cubicBezTo>
                      <a:pt x="1645" y="682"/>
                      <a:pt x="1646" y="680"/>
                      <a:pt x="1650" y="691"/>
                    </a:cubicBezTo>
                    <a:cubicBezTo>
                      <a:pt x="1648" y="683"/>
                      <a:pt x="1647" y="678"/>
                      <a:pt x="1645" y="675"/>
                    </a:cubicBezTo>
                    <a:cubicBezTo>
                      <a:pt x="1644" y="671"/>
                      <a:pt x="1643" y="667"/>
                      <a:pt x="1641" y="661"/>
                    </a:cubicBezTo>
                    <a:cubicBezTo>
                      <a:pt x="1641" y="659"/>
                      <a:pt x="1643" y="663"/>
                      <a:pt x="1643" y="662"/>
                    </a:cubicBezTo>
                    <a:cubicBezTo>
                      <a:pt x="1638" y="646"/>
                      <a:pt x="1634" y="638"/>
                      <a:pt x="1631" y="626"/>
                    </a:cubicBezTo>
                    <a:cubicBezTo>
                      <a:pt x="1632" y="628"/>
                      <a:pt x="1634" y="633"/>
                      <a:pt x="1636" y="640"/>
                    </a:cubicBezTo>
                    <a:cubicBezTo>
                      <a:pt x="1639" y="646"/>
                      <a:pt x="1641" y="654"/>
                      <a:pt x="1643" y="658"/>
                    </a:cubicBezTo>
                    <a:cubicBezTo>
                      <a:pt x="1644" y="654"/>
                      <a:pt x="1640" y="643"/>
                      <a:pt x="1644" y="647"/>
                    </a:cubicBezTo>
                    <a:cubicBezTo>
                      <a:pt x="1640" y="635"/>
                      <a:pt x="1635" y="623"/>
                      <a:pt x="1631" y="611"/>
                    </a:cubicBezTo>
                    <a:cubicBezTo>
                      <a:pt x="1631" y="615"/>
                      <a:pt x="1626" y="603"/>
                      <a:pt x="1629" y="613"/>
                    </a:cubicBezTo>
                    <a:cubicBezTo>
                      <a:pt x="1630" y="613"/>
                      <a:pt x="1634" y="622"/>
                      <a:pt x="1633" y="622"/>
                    </a:cubicBezTo>
                    <a:cubicBezTo>
                      <a:pt x="1633" y="622"/>
                      <a:pt x="1626" y="608"/>
                      <a:pt x="1625" y="603"/>
                    </a:cubicBezTo>
                    <a:cubicBezTo>
                      <a:pt x="1627" y="601"/>
                      <a:pt x="1627" y="601"/>
                      <a:pt x="1627" y="601"/>
                    </a:cubicBezTo>
                    <a:cubicBezTo>
                      <a:pt x="1622" y="588"/>
                      <a:pt x="1619" y="585"/>
                      <a:pt x="1616" y="580"/>
                    </a:cubicBezTo>
                    <a:cubicBezTo>
                      <a:pt x="1618" y="587"/>
                      <a:pt x="1624" y="595"/>
                      <a:pt x="1624" y="600"/>
                    </a:cubicBezTo>
                    <a:cubicBezTo>
                      <a:pt x="1622" y="596"/>
                      <a:pt x="1621" y="593"/>
                      <a:pt x="1620" y="590"/>
                    </a:cubicBezTo>
                    <a:cubicBezTo>
                      <a:pt x="1617" y="588"/>
                      <a:pt x="1622" y="599"/>
                      <a:pt x="1626" y="609"/>
                    </a:cubicBezTo>
                    <a:cubicBezTo>
                      <a:pt x="1631" y="620"/>
                      <a:pt x="1635" y="630"/>
                      <a:pt x="1635" y="626"/>
                    </a:cubicBezTo>
                    <a:cubicBezTo>
                      <a:pt x="1636" y="633"/>
                      <a:pt x="1640" y="639"/>
                      <a:pt x="1640" y="643"/>
                    </a:cubicBezTo>
                    <a:cubicBezTo>
                      <a:pt x="1639" y="644"/>
                      <a:pt x="1630" y="617"/>
                      <a:pt x="1635" y="635"/>
                    </a:cubicBezTo>
                    <a:cubicBezTo>
                      <a:pt x="1630" y="621"/>
                      <a:pt x="1628" y="618"/>
                      <a:pt x="1626" y="615"/>
                    </a:cubicBezTo>
                    <a:cubicBezTo>
                      <a:pt x="1624" y="613"/>
                      <a:pt x="1622" y="610"/>
                      <a:pt x="1618" y="598"/>
                    </a:cubicBezTo>
                    <a:cubicBezTo>
                      <a:pt x="1619" y="608"/>
                      <a:pt x="1612" y="587"/>
                      <a:pt x="1602" y="569"/>
                    </a:cubicBezTo>
                    <a:cubicBezTo>
                      <a:pt x="1600" y="568"/>
                      <a:pt x="1610" y="584"/>
                      <a:pt x="1608" y="586"/>
                    </a:cubicBezTo>
                    <a:cubicBezTo>
                      <a:pt x="1602" y="570"/>
                      <a:pt x="1599" y="567"/>
                      <a:pt x="1595" y="558"/>
                    </a:cubicBezTo>
                    <a:cubicBezTo>
                      <a:pt x="1595" y="563"/>
                      <a:pt x="1605" y="579"/>
                      <a:pt x="1606" y="585"/>
                    </a:cubicBezTo>
                    <a:cubicBezTo>
                      <a:pt x="1605" y="587"/>
                      <a:pt x="1603" y="582"/>
                      <a:pt x="1601" y="575"/>
                    </a:cubicBezTo>
                    <a:cubicBezTo>
                      <a:pt x="1598" y="569"/>
                      <a:pt x="1594" y="561"/>
                      <a:pt x="1592" y="558"/>
                    </a:cubicBezTo>
                    <a:cubicBezTo>
                      <a:pt x="1588" y="549"/>
                      <a:pt x="1597" y="558"/>
                      <a:pt x="1588" y="542"/>
                    </a:cubicBezTo>
                    <a:cubicBezTo>
                      <a:pt x="1586" y="541"/>
                      <a:pt x="1590" y="550"/>
                      <a:pt x="1589" y="551"/>
                    </a:cubicBezTo>
                    <a:cubicBezTo>
                      <a:pt x="1584" y="540"/>
                      <a:pt x="1581" y="536"/>
                      <a:pt x="1579" y="532"/>
                    </a:cubicBezTo>
                    <a:cubicBezTo>
                      <a:pt x="1576" y="528"/>
                      <a:pt x="1574" y="524"/>
                      <a:pt x="1567" y="513"/>
                    </a:cubicBezTo>
                    <a:cubicBezTo>
                      <a:pt x="1568" y="512"/>
                      <a:pt x="1566" y="508"/>
                      <a:pt x="1567" y="508"/>
                    </a:cubicBezTo>
                    <a:cubicBezTo>
                      <a:pt x="1569" y="511"/>
                      <a:pt x="1571" y="513"/>
                      <a:pt x="1573" y="516"/>
                    </a:cubicBezTo>
                    <a:cubicBezTo>
                      <a:pt x="1576" y="522"/>
                      <a:pt x="1580" y="533"/>
                      <a:pt x="1585" y="541"/>
                    </a:cubicBezTo>
                    <a:cubicBezTo>
                      <a:pt x="1581" y="530"/>
                      <a:pt x="1584" y="533"/>
                      <a:pt x="1582" y="528"/>
                    </a:cubicBezTo>
                    <a:cubicBezTo>
                      <a:pt x="1581" y="530"/>
                      <a:pt x="1572" y="512"/>
                      <a:pt x="1569" y="504"/>
                    </a:cubicBezTo>
                    <a:cubicBezTo>
                      <a:pt x="1567" y="503"/>
                      <a:pt x="1563" y="497"/>
                      <a:pt x="1557" y="488"/>
                    </a:cubicBezTo>
                    <a:cubicBezTo>
                      <a:pt x="1556" y="489"/>
                      <a:pt x="1561" y="496"/>
                      <a:pt x="1559" y="497"/>
                    </a:cubicBezTo>
                    <a:cubicBezTo>
                      <a:pt x="1557" y="493"/>
                      <a:pt x="1551" y="484"/>
                      <a:pt x="1545" y="476"/>
                    </a:cubicBezTo>
                    <a:cubicBezTo>
                      <a:pt x="1540" y="468"/>
                      <a:pt x="1535" y="460"/>
                      <a:pt x="1535" y="459"/>
                    </a:cubicBezTo>
                    <a:cubicBezTo>
                      <a:pt x="1540" y="466"/>
                      <a:pt x="1543" y="468"/>
                      <a:pt x="1543" y="466"/>
                    </a:cubicBezTo>
                    <a:cubicBezTo>
                      <a:pt x="1543" y="464"/>
                      <a:pt x="1542" y="459"/>
                      <a:pt x="1538" y="453"/>
                    </a:cubicBezTo>
                    <a:cubicBezTo>
                      <a:pt x="1543" y="464"/>
                      <a:pt x="1529" y="443"/>
                      <a:pt x="1534" y="454"/>
                    </a:cubicBezTo>
                    <a:cubicBezTo>
                      <a:pt x="1535" y="453"/>
                      <a:pt x="1537" y="455"/>
                      <a:pt x="1539" y="458"/>
                    </a:cubicBezTo>
                    <a:cubicBezTo>
                      <a:pt x="1540" y="467"/>
                      <a:pt x="1530" y="449"/>
                      <a:pt x="1533" y="457"/>
                    </a:cubicBezTo>
                    <a:cubicBezTo>
                      <a:pt x="1525" y="446"/>
                      <a:pt x="1517" y="435"/>
                      <a:pt x="1509" y="424"/>
                    </a:cubicBezTo>
                    <a:cubicBezTo>
                      <a:pt x="1515" y="429"/>
                      <a:pt x="1506" y="419"/>
                      <a:pt x="1508" y="419"/>
                    </a:cubicBezTo>
                    <a:cubicBezTo>
                      <a:pt x="1511" y="422"/>
                      <a:pt x="1514" y="426"/>
                      <a:pt x="1516" y="430"/>
                    </a:cubicBezTo>
                    <a:cubicBezTo>
                      <a:pt x="1518" y="428"/>
                      <a:pt x="1511" y="419"/>
                      <a:pt x="1509" y="417"/>
                    </a:cubicBezTo>
                    <a:cubicBezTo>
                      <a:pt x="1509" y="415"/>
                      <a:pt x="1515" y="423"/>
                      <a:pt x="1518" y="425"/>
                    </a:cubicBezTo>
                    <a:cubicBezTo>
                      <a:pt x="1512" y="418"/>
                      <a:pt x="1513" y="418"/>
                      <a:pt x="1508" y="411"/>
                    </a:cubicBezTo>
                    <a:cubicBezTo>
                      <a:pt x="1510" y="417"/>
                      <a:pt x="1503" y="409"/>
                      <a:pt x="1498" y="405"/>
                    </a:cubicBezTo>
                    <a:cubicBezTo>
                      <a:pt x="1501" y="409"/>
                      <a:pt x="1506" y="414"/>
                      <a:pt x="1506" y="416"/>
                    </a:cubicBezTo>
                    <a:cubicBezTo>
                      <a:pt x="1500" y="411"/>
                      <a:pt x="1494" y="402"/>
                      <a:pt x="1494" y="399"/>
                    </a:cubicBezTo>
                    <a:cubicBezTo>
                      <a:pt x="1490" y="399"/>
                      <a:pt x="1477" y="384"/>
                      <a:pt x="1463" y="369"/>
                    </a:cubicBezTo>
                    <a:cubicBezTo>
                      <a:pt x="1468" y="371"/>
                      <a:pt x="1458" y="361"/>
                      <a:pt x="1457" y="359"/>
                    </a:cubicBezTo>
                    <a:cubicBezTo>
                      <a:pt x="1460" y="361"/>
                      <a:pt x="1466" y="366"/>
                      <a:pt x="1471" y="373"/>
                    </a:cubicBezTo>
                    <a:cubicBezTo>
                      <a:pt x="1477" y="379"/>
                      <a:pt x="1482" y="387"/>
                      <a:pt x="1487" y="391"/>
                    </a:cubicBezTo>
                    <a:cubicBezTo>
                      <a:pt x="1484" y="387"/>
                      <a:pt x="1485" y="387"/>
                      <a:pt x="1490" y="392"/>
                    </a:cubicBezTo>
                    <a:cubicBezTo>
                      <a:pt x="1491" y="390"/>
                      <a:pt x="1476" y="373"/>
                      <a:pt x="1487" y="382"/>
                    </a:cubicBezTo>
                    <a:cubicBezTo>
                      <a:pt x="1482" y="376"/>
                      <a:pt x="1478" y="372"/>
                      <a:pt x="1476" y="368"/>
                    </a:cubicBezTo>
                    <a:cubicBezTo>
                      <a:pt x="1476" y="370"/>
                      <a:pt x="1475" y="370"/>
                      <a:pt x="1473" y="368"/>
                    </a:cubicBezTo>
                    <a:cubicBezTo>
                      <a:pt x="1479" y="375"/>
                      <a:pt x="1478" y="373"/>
                      <a:pt x="1482" y="379"/>
                    </a:cubicBezTo>
                    <a:cubicBezTo>
                      <a:pt x="1474" y="372"/>
                      <a:pt x="1487" y="390"/>
                      <a:pt x="1480" y="383"/>
                    </a:cubicBezTo>
                    <a:cubicBezTo>
                      <a:pt x="1480" y="377"/>
                      <a:pt x="1471" y="375"/>
                      <a:pt x="1465" y="364"/>
                    </a:cubicBezTo>
                    <a:cubicBezTo>
                      <a:pt x="1474" y="375"/>
                      <a:pt x="1463" y="359"/>
                      <a:pt x="1470" y="366"/>
                    </a:cubicBezTo>
                    <a:cubicBezTo>
                      <a:pt x="1466" y="362"/>
                      <a:pt x="1463" y="358"/>
                      <a:pt x="1459" y="354"/>
                    </a:cubicBezTo>
                    <a:cubicBezTo>
                      <a:pt x="1457" y="354"/>
                      <a:pt x="1462" y="359"/>
                      <a:pt x="1458" y="355"/>
                    </a:cubicBezTo>
                    <a:cubicBezTo>
                      <a:pt x="1455" y="352"/>
                      <a:pt x="1452" y="349"/>
                      <a:pt x="1449" y="345"/>
                    </a:cubicBezTo>
                    <a:cubicBezTo>
                      <a:pt x="1449" y="344"/>
                      <a:pt x="1450" y="344"/>
                      <a:pt x="1447" y="341"/>
                    </a:cubicBezTo>
                    <a:cubicBezTo>
                      <a:pt x="1445" y="339"/>
                      <a:pt x="1443" y="339"/>
                      <a:pt x="1437" y="333"/>
                    </a:cubicBezTo>
                    <a:cubicBezTo>
                      <a:pt x="1437" y="332"/>
                      <a:pt x="1435" y="330"/>
                      <a:pt x="1435" y="329"/>
                    </a:cubicBezTo>
                    <a:cubicBezTo>
                      <a:pt x="1436" y="329"/>
                      <a:pt x="1443" y="337"/>
                      <a:pt x="1443" y="334"/>
                    </a:cubicBezTo>
                    <a:cubicBezTo>
                      <a:pt x="1437" y="331"/>
                      <a:pt x="1426" y="318"/>
                      <a:pt x="1430" y="324"/>
                    </a:cubicBezTo>
                    <a:cubicBezTo>
                      <a:pt x="1425" y="318"/>
                      <a:pt x="1421" y="316"/>
                      <a:pt x="1422" y="319"/>
                    </a:cubicBezTo>
                    <a:cubicBezTo>
                      <a:pt x="1413" y="311"/>
                      <a:pt x="1411" y="310"/>
                      <a:pt x="1407" y="305"/>
                    </a:cubicBezTo>
                    <a:cubicBezTo>
                      <a:pt x="1406" y="306"/>
                      <a:pt x="1405" y="305"/>
                      <a:pt x="1401" y="303"/>
                    </a:cubicBezTo>
                    <a:cubicBezTo>
                      <a:pt x="1398" y="300"/>
                      <a:pt x="1396" y="297"/>
                      <a:pt x="1396" y="297"/>
                    </a:cubicBezTo>
                    <a:cubicBezTo>
                      <a:pt x="1404" y="305"/>
                      <a:pt x="1404" y="300"/>
                      <a:pt x="1414" y="312"/>
                    </a:cubicBezTo>
                    <a:cubicBezTo>
                      <a:pt x="1414" y="310"/>
                      <a:pt x="1409" y="306"/>
                      <a:pt x="1404" y="301"/>
                    </a:cubicBezTo>
                    <a:cubicBezTo>
                      <a:pt x="1400" y="297"/>
                      <a:pt x="1395" y="293"/>
                      <a:pt x="1394" y="293"/>
                    </a:cubicBezTo>
                    <a:cubicBezTo>
                      <a:pt x="1395" y="293"/>
                      <a:pt x="1384" y="285"/>
                      <a:pt x="1384" y="283"/>
                    </a:cubicBezTo>
                    <a:cubicBezTo>
                      <a:pt x="1390" y="287"/>
                      <a:pt x="1389" y="288"/>
                      <a:pt x="1397" y="294"/>
                    </a:cubicBezTo>
                    <a:cubicBezTo>
                      <a:pt x="1399" y="294"/>
                      <a:pt x="1402" y="297"/>
                      <a:pt x="1410" y="305"/>
                    </a:cubicBezTo>
                    <a:cubicBezTo>
                      <a:pt x="1411" y="304"/>
                      <a:pt x="1415" y="304"/>
                      <a:pt x="1408" y="297"/>
                    </a:cubicBezTo>
                    <a:cubicBezTo>
                      <a:pt x="1406" y="297"/>
                      <a:pt x="1407" y="301"/>
                      <a:pt x="1395" y="290"/>
                    </a:cubicBezTo>
                    <a:cubicBezTo>
                      <a:pt x="1395" y="289"/>
                      <a:pt x="1387" y="279"/>
                      <a:pt x="1398" y="288"/>
                    </a:cubicBezTo>
                    <a:cubicBezTo>
                      <a:pt x="1397" y="285"/>
                      <a:pt x="1391" y="282"/>
                      <a:pt x="1396" y="283"/>
                    </a:cubicBezTo>
                    <a:cubicBezTo>
                      <a:pt x="1387" y="276"/>
                      <a:pt x="1392" y="282"/>
                      <a:pt x="1382" y="273"/>
                    </a:cubicBezTo>
                    <a:cubicBezTo>
                      <a:pt x="1385" y="274"/>
                      <a:pt x="1389" y="277"/>
                      <a:pt x="1393" y="279"/>
                    </a:cubicBezTo>
                    <a:cubicBezTo>
                      <a:pt x="1388" y="274"/>
                      <a:pt x="1375" y="266"/>
                      <a:pt x="1374" y="264"/>
                    </a:cubicBezTo>
                    <a:cubicBezTo>
                      <a:pt x="1379" y="266"/>
                      <a:pt x="1386" y="270"/>
                      <a:pt x="1380" y="264"/>
                    </a:cubicBezTo>
                    <a:cubicBezTo>
                      <a:pt x="1390" y="272"/>
                      <a:pt x="1392" y="272"/>
                      <a:pt x="1393" y="272"/>
                    </a:cubicBezTo>
                    <a:cubicBezTo>
                      <a:pt x="1395" y="272"/>
                      <a:pt x="1396" y="271"/>
                      <a:pt x="1402" y="277"/>
                    </a:cubicBezTo>
                    <a:cubicBezTo>
                      <a:pt x="1397" y="273"/>
                      <a:pt x="1391" y="267"/>
                      <a:pt x="1392" y="266"/>
                    </a:cubicBezTo>
                    <a:cubicBezTo>
                      <a:pt x="1402" y="274"/>
                      <a:pt x="1407" y="280"/>
                      <a:pt x="1413" y="286"/>
                    </a:cubicBezTo>
                    <a:cubicBezTo>
                      <a:pt x="1401" y="277"/>
                      <a:pt x="1407" y="284"/>
                      <a:pt x="1412" y="290"/>
                    </a:cubicBezTo>
                    <a:cubicBezTo>
                      <a:pt x="1401" y="281"/>
                      <a:pt x="1391" y="274"/>
                      <a:pt x="1383" y="269"/>
                    </a:cubicBezTo>
                    <a:cubicBezTo>
                      <a:pt x="1394" y="280"/>
                      <a:pt x="1401" y="286"/>
                      <a:pt x="1406" y="292"/>
                    </a:cubicBezTo>
                    <a:cubicBezTo>
                      <a:pt x="1403" y="290"/>
                      <a:pt x="1400" y="287"/>
                      <a:pt x="1401" y="289"/>
                    </a:cubicBezTo>
                    <a:cubicBezTo>
                      <a:pt x="1407" y="295"/>
                      <a:pt x="1409" y="297"/>
                      <a:pt x="1411" y="299"/>
                    </a:cubicBezTo>
                    <a:cubicBezTo>
                      <a:pt x="1414" y="301"/>
                      <a:pt x="1416" y="303"/>
                      <a:pt x="1423" y="311"/>
                    </a:cubicBezTo>
                    <a:cubicBezTo>
                      <a:pt x="1420" y="308"/>
                      <a:pt x="1418" y="308"/>
                      <a:pt x="1418" y="309"/>
                    </a:cubicBezTo>
                    <a:cubicBezTo>
                      <a:pt x="1421" y="312"/>
                      <a:pt x="1424" y="316"/>
                      <a:pt x="1430" y="322"/>
                    </a:cubicBezTo>
                    <a:cubicBezTo>
                      <a:pt x="1429" y="318"/>
                      <a:pt x="1435" y="325"/>
                      <a:pt x="1436" y="324"/>
                    </a:cubicBezTo>
                    <a:cubicBezTo>
                      <a:pt x="1433" y="320"/>
                      <a:pt x="1428" y="316"/>
                      <a:pt x="1426" y="313"/>
                    </a:cubicBezTo>
                    <a:cubicBezTo>
                      <a:pt x="1431" y="315"/>
                      <a:pt x="1443" y="328"/>
                      <a:pt x="1446" y="331"/>
                    </a:cubicBezTo>
                    <a:cubicBezTo>
                      <a:pt x="1444" y="328"/>
                      <a:pt x="1445" y="328"/>
                      <a:pt x="1449" y="333"/>
                    </a:cubicBezTo>
                    <a:cubicBezTo>
                      <a:pt x="1447" y="329"/>
                      <a:pt x="1445" y="325"/>
                      <a:pt x="1442" y="321"/>
                    </a:cubicBezTo>
                    <a:cubicBezTo>
                      <a:pt x="1437" y="317"/>
                      <a:pt x="1445" y="326"/>
                      <a:pt x="1440" y="321"/>
                    </a:cubicBezTo>
                    <a:cubicBezTo>
                      <a:pt x="1429" y="310"/>
                      <a:pt x="1436" y="314"/>
                      <a:pt x="1433" y="311"/>
                    </a:cubicBezTo>
                    <a:cubicBezTo>
                      <a:pt x="1432" y="311"/>
                      <a:pt x="1425" y="307"/>
                      <a:pt x="1420" y="304"/>
                    </a:cubicBezTo>
                    <a:cubicBezTo>
                      <a:pt x="1415" y="300"/>
                      <a:pt x="1411" y="297"/>
                      <a:pt x="1417" y="300"/>
                    </a:cubicBezTo>
                    <a:cubicBezTo>
                      <a:pt x="1411" y="294"/>
                      <a:pt x="1411" y="296"/>
                      <a:pt x="1404" y="289"/>
                    </a:cubicBezTo>
                    <a:cubicBezTo>
                      <a:pt x="1405" y="288"/>
                      <a:pt x="1404" y="286"/>
                      <a:pt x="1401" y="284"/>
                    </a:cubicBezTo>
                    <a:cubicBezTo>
                      <a:pt x="1416" y="297"/>
                      <a:pt x="1416" y="295"/>
                      <a:pt x="1420" y="297"/>
                    </a:cubicBezTo>
                    <a:cubicBezTo>
                      <a:pt x="1424" y="301"/>
                      <a:pt x="1422" y="300"/>
                      <a:pt x="1428" y="305"/>
                    </a:cubicBezTo>
                    <a:cubicBezTo>
                      <a:pt x="1429" y="305"/>
                      <a:pt x="1433" y="308"/>
                      <a:pt x="1437" y="312"/>
                    </a:cubicBezTo>
                    <a:cubicBezTo>
                      <a:pt x="1441" y="316"/>
                      <a:pt x="1445" y="320"/>
                      <a:pt x="1446" y="320"/>
                    </a:cubicBezTo>
                    <a:cubicBezTo>
                      <a:pt x="1445" y="320"/>
                      <a:pt x="1439" y="313"/>
                      <a:pt x="1435" y="309"/>
                    </a:cubicBezTo>
                    <a:cubicBezTo>
                      <a:pt x="1431" y="305"/>
                      <a:pt x="1429" y="302"/>
                      <a:pt x="1439" y="310"/>
                    </a:cubicBezTo>
                    <a:cubicBezTo>
                      <a:pt x="1435" y="306"/>
                      <a:pt x="1430" y="302"/>
                      <a:pt x="1426" y="298"/>
                    </a:cubicBezTo>
                    <a:cubicBezTo>
                      <a:pt x="1422" y="296"/>
                      <a:pt x="1425" y="301"/>
                      <a:pt x="1415" y="292"/>
                    </a:cubicBezTo>
                    <a:cubicBezTo>
                      <a:pt x="1416" y="290"/>
                      <a:pt x="1416" y="288"/>
                      <a:pt x="1414" y="283"/>
                    </a:cubicBezTo>
                    <a:cubicBezTo>
                      <a:pt x="1418" y="287"/>
                      <a:pt x="1422" y="291"/>
                      <a:pt x="1427" y="295"/>
                    </a:cubicBezTo>
                    <a:cubicBezTo>
                      <a:pt x="1426" y="295"/>
                      <a:pt x="1422" y="292"/>
                      <a:pt x="1421" y="292"/>
                    </a:cubicBezTo>
                    <a:cubicBezTo>
                      <a:pt x="1426" y="296"/>
                      <a:pt x="1429" y="302"/>
                      <a:pt x="1431" y="302"/>
                    </a:cubicBezTo>
                    <a:cubicBezTo>
                      <a:pt x="1429" y="295"/>
                      <a:pt x="1419" y="288"/>
                      <a:pt x="1411" y="279"/>
                    </a:cubicBezTo>
                    <a:cubicBezTo>
                      <a:pt x="1411" y="277"/>
                      <a:pt x="1419" y="285"/>
                      <a:pt x="1419" y="285"/>
                    </a:cubicBezTo>
                    <a:cubicBezTo>
                      <a:pt x="1408" y="276"/>
                      <a:pt x="1416" y="281"/>
                      <a:pt x="1406" y="272"/>
                    </a:cubicBezTo>
                    <a:cubicBezTo>
                      <a:pt x="1398" y="269"/>
                      <a:pt x="1382" y="258"/>
                      <a:pt x="1362" y="242"/>
                    </a:cubicBezTo>
                    <a:cubicBezTo>
                      <a:pt x="1367" y="245"/>
                      <a:pt x="1360" y="239"/>
                      <a:pt x="1362" y="238"/>
                    </a:cubicBezTo>
                    <a:cubicBezTo>
                      <a:pt x="1371" y="245"/>
                      <a:pt x="1386" y="257"/>
                      <a:pt x="1387" y="258"/>
                    </a:cubicBezTo>
                    <a:cubicBezTo>
                      <a:pt x="1386" y="256"/>
                      <a:pt x="1384" y="255"/>
                      <a:pt x="1382" y="251"/>
                    </a:cubicBezTo>
                    <a:cubicBezTo>
                      <a:pt x="1386" y="255"/>
                      <a:pt x="1396" y="263"/>
                      <a:pt x="1398" y="264"/>
                    </a:cubicBezTo>
                    <a:cubicBezTo>
                      <a:pt x="1396" y="262"/>
                      <a:pt x="1395" y="261"/>
                      <a:pt x="1396" y="260"/>
                    </a:cubicBezTo>
                    <a:cubicBezTo>
                      <a:pt x="1386" y="252"/>
                      <a:pt x="1382" y="250"/>
                      <a:pt x="1377" y="247"/>
                    </a:cubicBezTo>
                    <a:cubicBezTo>
                      <a:pt x="1372" y="245"/>
                      <a:pt x="1368" y="242"/>
                      <a:pt x="1356" y="233"/>
                    </a:cubicBezTo>
                    <a:cubicBezTo>
                      <a:pt x="1358" y="237"/>
                      <a:pt x="1349" y="230"/>
                      <a:pt x="1356" y="239"/>
                    </a:cubicBezTo>
                    <a:cubicBezTo>
                      <a:pt x="1343" y="230"/>
                      <a:pt x="1324" y="217"/>
                      <a:pt x="1305" y="205"/>
                    </a:cubicBezTo>
                    <a:cubicBezTo>
                      <a:pt x="1286" y="193"/>
                      <a:pt x="1267" y="183"/>
                      <a:pt x="1253" y="177"/>
                    </a:cubicBezTo>
                    <a:cubicBezTo>
                      <a:pt x="1260" y="181"/>
                      <a:pt x="1269" y="185"/>
                      <a:pt x="1278" y="190"/>
                    </a:cubicBezTo>
                    <a:cubicBezTo>
                      <a:pt x="1286" y="195"/>
                      <a:pt x="1294" y="199"/>
                      <a:pt x="1298" y="203"/>
                    </a:cubicBezTo>
                    <a:cubicBezTo>
                      <a:pt x="1297" y="203"/>
                      <a:pt x="1292" y="200"/>
                      <a:pt x="1286" y="197"/>
                    </a:cubicBezTo>
                    <a:cubicBezTo>
                      <a:pt x="1280" y="193"/>
                      <a:pt x="1274" y="190"/>
                      <a:pt x="1271" y="188"/>
                    </a:cubicBezTo>
                    <a:cubicBezTo>
                      <a:pt x="1272" y="190"/>
                      <a:pt x="1266" y="187"/>
                      <a:pt x="1262" y="186"/>
                    </a:cubicBezTo>
                    <a:cubicBezTo>
                      <a:pt x="1250" y="179"/>
                      <a:pt x="1242" y="175"/>
                      <a:pt x="1235" y="173"/>
                    </a:cubicBezTo>
                    <a:cubicBezTo>
                      <a:pt x="1235" y="170"/>
                      <a:pt x="1235" y="170"/>
                      <a:pt x="1235" y="170"/>
                    </a:cubicBezTo>
                    <a:cubicBezTo>
                      <a:pt x="1219" y="162"/>
                      <a:pt x="1227" y="170"/>
                      <a:pt x="1223" y="169"/>
                    </a:cubicBezTo>
                    <a:cubicBezTo>
                      <a:pt x="1227" y="171"/>
                      <a:pt x="1239" y="177"/>
                      <a:pt x="1238" y="176"/>
                    </a:cubicBezTo>
                    <a:cubicBezTo>
                      <a:pt x="1234" y="174"/>
                      <a:pt x="1231" y="172"/>
                      <a:pt x="1229" y="170"/>
                    </a:cubicBezTo>
                    <a:cubicBezTo>
                      <a:pt x="1240" y="176"/>
                      <a:pt x="1248" y="180"/>
                      <a:pt x="1238" y="176"/>
                    </a:cubicBezTo>
                    <a:cubicBezTo>
                      <a:pt x="1240" y="177"/>
                      <a:pt x="1245" y="180"/>
                      <a:pt x="1251" y="183"/>
                    </a:cubicBezTo>
                    <a:cubicBezTo>
                      <a:pt x="1256" y="186"/>
                      <a:pt x="1261" y="189"/>
                      <a:pt x="1262" y="190"/>
                    </a:cubicBezTo>
                    <a:cubicBezTo>
                      <a:pt x="1253" y="186"/>
                      <a:pt x="1254" y="187"/>
                      <a:pt x="1244" y="183"/>
                    </a:cubicBezTo>
                    <a:cubicBezTo>
                      <a:pt x="1246" y="184"/>
                      <a:pt x="1257" y="189"/>
                      <a:pt x="1265" y="194"/>
                    </a:cubicBezTo>
                    <a:cubicBezTo>
                      <a:pt x="1272" y="198"/>
                      <a:pt x="1278" y="202"/>
                      <a:pt x="1269" y="198"/>
                    </a:cubicBezTo>
                    <a:cubicBezTo>
                      <a:pt x="1282" y="207"/>
                      <a:pt x="1305" y="218"/>
                      <a:pt x="1324" y="233"/>
                    </a:cubicBezTo>
                    <a:cubicBezTo>
                      <a:pt x="1316" y="228"/>
                      <a:pt x="1319" y="230"/>
                      <a:pt x="1324" y="234"/>
                    </a:cubicBezTo>
                    <a:cubicBezTo>
                      <a:pt x="1328" y="237"/>
                      <a:pt x="1334" y="241"/>
                      <a:pt x="1332" y="241"/>
                    </a:cubicBezTo>
                    <a:cubicBezTo>
                      <a:pt x="1328" y="237"/>
                      <a:pt x="1321" y="233"/>
                      <a:pt x="1318" y="232"/>
                    </a:cubicBezTo>
                    <a:cubicBezTo>
                      <a:pt x="1326" y="238"/>
                      <a:pt x="1342" y="248"/>
                      <a:pt x="1338" y="247"/>
                    </a:cubicBezTo>
                    <a:cubicBezTo>
                      <a:pt x="1345" y="252"/>
                      <a:pt x="1349" y="255"/>
                      <a:pt x="1352" y="256"/>
                    </a:cubicBezTo>
                    <a:cubicBezTo>
                      <a:pt x="1343" y="250"/>
                      <a:pt x="1348" y="252"/>
                      <a:pt x="1346" y="248"/>
                    </a:cubicBezTo>
                    <a:cubicBezTo>
                      <a:pt x="1354" y="253"/>
                      <a:pt x="1356" y="253"/>
                      <a:pt x="1358" y="254"/>
                    </a:cubicBezTo>
                    <a:cubicBezTo>
                      <a:pt x="1360" y="254"/>
                      <a:pt x="1363" y="254"/>
                      <a:pt x="1372" y="261"/>
                    </a:cubicBezTo>
                    <a:cubicBezTo>
                      <a:pt x="1376" y="267"/>
                      <a:pt x="1376" y="270"/>
                      <a:pt x="1376" y="272"/>
                    </a:cubicBezTo>
                    <a:cubicBezTo>
                      <a:pt x="1376" y="275"/>
                      <a:pt x="1376" y="277"/>
                      <a:pt x="1381" y="283"/>
                    </a:cubicBezTo>
                    <a:cubicBezTo>
                      <a:pt x="1372" y="276"/>
                      <a:pt x="1375" y="278"/>
                      <a:pt x="1365" y="271"/>
                    </a:cubicBezTo>
                    <a:cubicBezTo>
                      <a:pt x="1366" y="271"/>
                      <a:pt x="1369" y="273"/>
                      <a:pt x="1368" y="270"/>
                    </a:cubicBezTo>
                    <a:cubicBezTo>
                      <a:pt x="1358" y="263"/>
                      <a:pt x="1360" y="266"/>
                      <a:pt x="1351" y="260"/>
                    </a:cubicBezTo>
                    <a:cubicBezTo>
                      <a:pt x="1349" y="256"/>
                      <a:pt x="1366" y="269"/>
                      <a:pt x="1360" y="264"/>
                    </a:cubicBezTo>
                    <a:cubicBezTo>
                      <a:pt x="1342" y="251"/>
                      <a:pt x="1342" y="251"/>
                      <a:pt x="1342" y="251"/>
                    </a:cubicBezTo>
                    <a:cubicBezTo>
                      <a:pt x="1334" y="246"/>
                      <a:pt x="1327" y="241"/>
                      <a:pt x="1324" y="238"/>
                    </a:cubicBezTo>
                    <a:cubicBezTo>
                      <a:pt x="1327" y="240"/>
                      <a:pt x="1332" y="243"/>
                      <a:pt x="1332" y="243"/>
                    </a:cubicBezTo>
                    <a:cubicBezTo>
                      <a:pt x="1324" y="238"/>
                      <a:pt x="1325" y="237"/>
                      <a:pt x="1318" y="233"/>
                    </a:cubicBezTo>
                    <a:cubicBezTo>
                      <a:pt x="1319" y="235"/>
                      <a:pt x="1312" y="230"/>
                      <a:pt x="1304" y="225"/>
                    </a:cubicBezTo>
                    <a:cubicBezTo>
                      <a:pt x="1305" y="227"/>
                      <a:pt x="1301" y="226"/>
                      <a:pt x="1297" y="223"/>
                    </a:cubicBezTo>
                    <a:cubicBezTo>
                      <a:pt x="1292" y="221"/>
                      <a:pt x="1287" y="217"/>
                      <a:pt x="1286" y="216"/>
                    </a:cubicBezTo>
                    <a:cubicBezTo>
                      <a:pt x="1299" y="224"/>
                      <a:pt x="1293" y="216"/>
                      <a:pt x="1301" y="220"/>
                    </a:cubicBezTo>
                    <a:cubicBezTo>
                      <a:pt x="1288" y="211"/>
                      <a:pt x="1293" y="217"/>
                      <a:pt x="1292" y="218"/>
                    </a:cubicBezTo>
                    <a:cubicBezTo>
                      <a:pt x="1285" y="213"/>
                      <a:pt x="1284" y="213"/>
                      <a:pt x="1283" y="214"/>
                    </a:cubicBezTo>
                    <a:cubicBezTo>
                      <a:pt x="1283" y="214"/>
                      <a:pt x="1282" y="215"/>
                      <a:pt x="1275" y="210"/>
                    </a:cubicBezTo>
                    <a:cubicBezTo>
                      <a:pt x="1284" y="213"/>
                      <a:pt x="1269" y="204"/>
                      <a:pt x="1269" y="203"/>
                    </a:cubicBezTo>
                    <a:cubicBezTo>
                      <a:pt x="1277" y="208"/>
                      <a:pt x="1276" y="206"/>
                      <a:pt x="1283" y="211"/>
                    </a:cubicBezTo>
                    <a:cubicBezTo>
                      <a:pt x="1279" y="205"/>
                      <a:pt x="1292" y="216"/>
                      <a:pt x="1292" y="213"/>
                    </a:cubicBezTo>
                    <a:cubicBezTo>
                      <a:pt x="1286" y="209"/>
                      <a:pt x="1277" y="203"/>
                      <a:pt x="1267" y="198"/>
                    </a:cubicBezTo>
                    <a:cubicBezTo>
                      <a:pt x="1258" y="193"/>
                      <a:pt x="1248" y="188"/>
                      <a:pt x="1242" y="185"/>
                    </a:cubicBezTo>
                    <a:cubicBezTo>
                      <a:pt x="1241" y="185"/>
                      <a:pt x="1246" y="188"/>
                      <a:pt x="1248" y="190"/>
                    </a:cubicBezTo>
                    <a:cubicBezTo>
                      <a:pt x="1244" y="188"/>
                      <a:pt x="1239" y="185"/>
                      <a:pt x="1239" y="186"/>
                    </a:cubicBezTo>
                    <a:cubicBezTo>
                      <a:pt x="1246" y="189"/>
                      <a:pt x="1253" y="193"/>
                      <a:pt x="1260" y="197"/>
                    </a:cubicBezTo>
                    <a:cubicBezTo>
                      <a:pt x="1261" y="196"/>
                      <a:pt x="1256" y="193"/>
                      <a:pt x="1254" y="192"/>
                    </a:cubicBezTo>
                    <a:cubicBezTo>
                      <a:pt x="1258" y="193"/>
                      <a:pt x="1272" y="201"/>
                      <a:pt x="1272" y="202"/>
                    </a:cubicBezTo>
                    <a:cubicBezTo>
                      <a:pt x="1271" y="202"/>
                      <a:pt x="1266" y="200"/>
                      <a:pt x="1261" y="198"/>
                    </a:cubicBezTo>
                    <a:cubicBezTo>
                      <a:pt x="1257" y="196"/>
                      <a:pt x="1253" y="194"/>
                      <a:pt x="1254" y="195"/>
                    </a:cubicBezTo>
                    <a:cubicBezTo>
                      <a:pt x="1258" y="198"/>
                      <a:pt x="1265" y="201"/>
                      <a:pt x="1266" y="202"/>
                    </a:cubicBezTo>
                    <a:cubicBezTo>
                      <a:pt x="1254" y="195"/>
                      <a:pt x="1245" y="191"/>
                      <a:pt x="1238" y="189"/>
                    </a:cubicBezTo>
                    <a:cubicBezTo>
                      <a:pt x="1232" y="187"/>
                      <a:pt x="1228" y="186"/>
                      <a:pt x="1227" y="188"/>
                    </a:cubicBezTo>
                    <a:cubicBezTo>
                      <a:pt x="1221" y="182"/>
                      <a:pt x="1212" y="182"/>
                      <a:pt x="1200" y="176"/>
                    </a:cubicBezTo>
                    <a:cubicBezTo>
                      <a:pt x="1200" y="174"/>
                      <a:pt x="1195" y="172"/>
                      <a:pt x="1200" y="173"/>
                    </a:cubicBezTo>
                    <a:cubicBezTo>
                      <a:pt x="1207" y="176"/>
                      <a:pt x="1203" y="176"/>
                      <a:pt x="1209" y="179"/>
                    </a:cubicBezTo>
                    <a:cubicBezTo>
                      <a:pt x="1217" y="182"/>
                      <a:pt x="1209" y="177"/>
                      <a:pt x="1215" y="179"/>
                    </a:cubicBezTo>
                    <a:cubicBezTo>
                      <a:pt x="1216" y="180"/>
                      <a:pt x="1219" y="182"/>
                      <a:pt x="1224" y="185"/>
                    </a:cubicBezTo>
                    <a:cubicBezTo>
                      <a:pt x="1223" y="183"/>
                      <a:pt x="1227" y="185"/>
                      <a:pt x="1227" y="184"/>
                    </a:cubicBezTo>
                    <a:cubicBezTo>
                      <a:pt x="1212" y="177"/>
                      <a:pt x="1200" y="172"/>
                      <a:pt x="1187" y="168"/>
                    </a:cubicBezTo>
                    <a:cubicBezTo>
                      <a:pt x="1187" y="166"/>
                      <a:pt x="1187" y="166"/>
                      <a:pt x="1187" y="166"/>
                    </a:cubicBezTo>
                    <a:cubicBezTo>
                      <a:pt x="1171" y="159"/>
                      <a:pt x="1170" y="159"/>
                      <a:pt x="1169" y="159"/>
                    </a:cubicBezTo>
                    <a:cubicBezTo>
                      <a:pt x="1168" y="160"/>
                      <a:pt x="1168" y="161"/>
                      <a:pt x="1154" y="158"/>
                    </a:cubicBezTo>
                    <a:cubicBezTo>
                      <a:pt x="1148" y="153"/>
                      <a:pt x="1170" y="158"/>
                      <a:pt x="1146" y="149"/>
                    </a:cubicBezTo>
                    <a:cubicBezTo>
                      <a:pt x="1158" y="153"/>
                      <a:pt x="1161" y="153"/>
                      <a:pt x="1168" y="157"/>
                    </a:cubicBezTo>
                    <a:cubicBezTo>
                      <a:pt x="1171" y="156"/>
                      <a:pt x="1158" y="152"/>
                      <a:pt x="1152" y="150"/>
                    </a:cubicBezTo>
                    <a:cubicBezTo>
                      <a:pt x="1156" y="149"/>
                      <a:pt x="1147" y="147"/>
                      <a:pt x="1146" y="145"/>
                    </a:cubicBezTo>
                    <a:cubicBezTo>
                      <a:pt x="1156" y="147"/>
                      <a:pt x="1147" y="142"/>
                      <a:pt x="1138" y="137"/>
                    </a:cubicBezTo>
                    <a:cubicBezTo>
                      <a:pt x="1156" y="144"/>
                      <a:pt x="1168" y="148"/>
                      <a:pt x="1180" y="153"/>
                    </a:cubicBezTo>
                    <a:cubicBezTo>
                      <a:pt x="1191" y="158"/>
                      <a:pt x="1203" y="163"/>
                      <a:pt x="1220" y="171"/>
                    </a:cubicBezTo>
                    <a:cubicBezTo>
                      <a:pt x="1217" y="168"/>
                      <a:pt x="1220" y="169"/>
                      <a:pt x="1225" y="171"/>
                    </a:cubicBezTo>
                    <a:cubicBezTo>
                      <a:pt x="1229" y="174"/>
                      <a:pt x="1235" y="176"/>
                      <a:pt x="1235" y="176"/>
                    </a:cubicBezTo>
                    <a:cubicBezTo>
                      <a:pt x="1226" y="171"/>
                      <a:pt x="1218" y="167"/>
                      <a:pt x="1210" y="163"/>
                    </a:cubicBezTo>
                    <a:cubicBezTo>
                      <a:pt x="1210" y="164"/>
                      <a:pt x="1211" y="165"/>
                      <a:pt x="1214" y="167"/>
                    </a:cubicBezTo>
                    <a:cubicBezTo>
                      <a:pt x="1206" y="163"/>
                      <a:pt x="1200" y="161"/>
                      <a:pt x="1195" y="158"/>
                    </a:cubicBezTo>
                    <a:cubicBezTo>
                      <a:pt x="1200" y="160"/>
                      <a:pt x="1203" y="161"/>
                      <a:pt x="1204" y="161"/>
                    </a:cubicBezTo>
                    <a:cubicBezTo>
                      <a:pt x="1194" y="158"/>
                      <a:pt x="1188" y="147"/>
                      <a:pt x="1185" y="147"/>
                    </a:cubicBezTo>
                    <a:cubicBezTo>
                      <a:pt x="1185" y="147"/>
                      <a:pt x="1200" y="153"/>
                      <a:pt x="1197" y="151"/>
                    </a:cubicBezTo>
                    <a:cubicBezTo>
                      <a:pt x="1194" y="149"/>
                      <a:pt x="1183" y="145"/>
                      <a:pt x="1178" y="143"/>
                    </a:cubicBezTo>
                    <a:cubicBezTo>
                      <a:pt x="1185" y="147"/>
                      <a:pt x="1168" y="142"/>
                      <a:pt x="1185" y="151"/>
                    </a:cubicBezTo>
                    <a:cubicBezTo>
                      <a:pt x="1179" y="149"/>
                      <a:pt x="1166" y="142"/>
                      <a:pt x="1169" y="146"/>
                    </a:cubicBezTo>
                    <a:cubicBezTo>
                      <a:pt x="1175" y="148"/>
                      <a:pt x="1188" y="152"/>
                      <a:pt x="1189" y="154"/>
                    </a:cubicBezTo>
                    <a:cubicBezTo>
                      <a:pt x="1179" y="150"/>
                      <a:pt x="1165" y="145"/>
                      <a:pt x="1176" y="151"/>
                    </a:cubicBezTo>
                    <a:cubicBezTo>
                      <a:pt x="1166" y="146"/>
                      <a:pt x="1160" y="144"/>
                      <a:pt x="1153" y="142"/>
                    </a:cubicBezTo>
                    <a:cubicBezTo>
                      <a:pt x="1146" y="140"/>
                      <a:pt x="1139" y="137"/>
                      <a:pt x="1128" y="133"/>
                    </a:cubicBezTo>
                    <a:cubicBezTo>
                      <a:pt x="1131" y="133"/>
                      <a:pt x="1137" y="135"/>
                      <a:pt x="1142" y="136"/>
                    </a:cubicBezTo>
                    <a:cubicBezTo>
                      <a:pt x="1147" y="138"/>
                      <a:pt x="1151" y="139"/>
                      <a:pt x="1150" y="137"/>
                    </a:cubicBezTo>
                    <a:cubicBezTo>
                      <a:pt x="1136" y="132"/>
                      <a:pt x="1166" y="140"/>
                      <a:pt x="1143" y="131"/>
                    </a:cubicBezTo>
                    <a:cubicBezTo>
                      <a:pt x="1150" y="132"/>
                      <a:pt x="1165" y="139"/>
                      <a:pt x="1172" y="141"/>
                    </a:cubicBezTo>
                    <a:cubicBezTo>
                      <a:pt x="1161" y="136"/>
                      <a:pt x="1162" y="135"/>
                      <a:pt x="1158" y="133"/>
                    </a:cubicBezTo>
                    <a:cubicBezTo>
                      <a:pt x="1155" y="133"/>
                      <a:pt x="1149" y="130"/>
                      <a:pt x="1143" y="128"/>
                    </a:cubicBezTo>
                    <a:cubicBezTo>
                      <a:pt x="1137" y="125"/>
                      <a:pt x="1131" y="123"/>
                      <a:pt x="1129" y="124"/>
                    </a:cubicBezTo>
                    <a:cubicBezTo>
                      <a:pt x="1155" y="133"/>
                      <a:pt x="1110" y="119"/>
                      <a:pt x="1143" y="131"/>
                    </a:cubicBezTo>
                    <a:cubicBezTo>
                      <a:pt x="1137" y="130"/>
                      <a:pt x="1128" y="127"/>
                      <a:pt x="1131" y="130"/>
                    </a:cubicBezTo>
                    <a:cubicBezTo>
                      <a:pt x="1126" y="129"/>
                      <a:pt x="1122" y="127"/>
                      <a:pt x="1118" y="126"/>
                    </a:cubicBezTo>
                    <a:cubicBezTo>
                      <a:pt x="1123" y="130"/>
                      <a:pt x="1112" y="126"/>
                      <a:pt x="1109" y="126"/>
                    </a:cubicBezTo>
                    <a:cubicBezTo>
                      <a:pt x="1118" y="129"/>
                      <a:pt x="1112" y="128"/>
                      <a:pt x="1112" y="129"/>
                    </a:cubicBezTo>
                    <a:cubicBezTo>
                      <a:pt x="1124" y="132"/>
                      <a:pt x="1123" y="134"/>
                      <a:pt x="1126" y="136"/>
                    </a:cubicBezTo>
                    <a:cubicBezTo>
                      <a:pt x="1121" y="135"/>
                      <a:pt x="1114" y="132"/>
                      <a:pt x="1113" y="133"/>
                    </a:cubicBezTo>
                    <a:cubicBezTo>
                      <a:pt x="1117" y="134"/>
                      <a:pt x="1122" y="135"/>
                      <a:pt x="1123" y="136"/>
                    </a:cubicBezTo>
                    <a:cubicBezTo>
                      <a:pt x="1117" y="135"/>
                      <a:pt x="1124" y="137"/>
                      <a:pt x="1127" y="139"/>
                    </a:cubicBezTo>
                    <a:cubicBezTo>
                      <a:pt x="1119" y="137"/>
                      <a:pt x="1111" y="135"/>
                      <a:pt x="1104" y="132"/>
                    </a:cubicBezTo>
                    <a:cubicBezTo>
                      <a:pt x="1103" y="132"/>
                      <a:pt x="1100" y="132"/>
                      <a:pt x="1098" y="132"/>
                    </a:cubicBezTo>
                    <a:cubicBezTo>
                      <a:pt x="1107" y="136"/>
                      <a:pt x="1126" y="140"/>
                      <a:pt x="1130" y="143"/>
                    </a:cubicBezTo>
                    <a:cubicBezTo>
                      <a:pt x="1106" y="138"/>
                      <a:pt x="1080" y="127"/>
                      <a:pt x="1050" y="121"/>
                    </a:cubicBezTo>
                    <a:cubicBezTo>
                      <a:pt x="1052" y="120"/>
                      <a:pt x="1059" y="122"/>
                      <a:pt x="1067" y="124"/>
                    </a:cubicBezTo>
                    <a:cubicBezTo>
                      <a:pt x="1075" y="126"/>
                      <a:pt x="1085" y="129"/>
                      <a:pt x="1092" y="131"/>
                    </a:cubicBezTo>
                    <a:cubicBezTo>
                      <a:pt x="1086" y="128"/>
                      <a:pt x="1096" y="130"/>
                      <a:pt x="1085" y="126"/>
                    </a:cubicBezTo>
                    <a:cubicBezTo>
                      <a:pt x="1079" y="125"/>
                      <a:pt x="1081" y="127"/>
                      <a:pt x="1069" y="123"/>
                    </a:cubicBezTo>
                    <a:cubicBezTo>
                      <a:pt x="1069" y="120"/>
                      <a:pt x="1071" y="119"/>
                      <a:pt x="1073" y="118"/>
                    </a:cubicBezTo>
                    <a:cubicBezTo>
                      <a:pt x="1080" y="119"/>
                      <a:pt x="1080" y="119"/>
                      <a:pt x="1080" y="119"/>
                    </a:cubicBezTo>
                    <a:cubicBezTo>
                      <a:pt x="1074" y="118"/>
                      <a:pt x="1078" y="120"/>
                      <a:pt x="1083" y="121"/>
                    </a:cubicBezTo>
                    <a:cubicBezTo>
                      <a:pt x="1089" y="123"/>
                      <a:pt x="1096" y="125"/>
                      <a:pt x="1096" y="124"/>
                    </a:cubicBezTo>
                    <a:cubicBezTo>
                      <a:pt x="1092" y="123"/>
                      <a:pt x="1087" y="122"/>
                      <a:pt x="1086" y="121"/>
                    </a:cubicBezTo>
                    <a:cubicBezTo>
                      <a:pt x="1085" y="120"/>
                      <a:pt x="1090" y="119"/>
                      <a:pt x="1079" y="117"/>
                    </a:cubicBezTo>
                    <a:cubicBezTo>
                      <a:pt x="1070" y="114"/>
                      <a:pt x="1082" y="120"/>
                      <a:pt x="1073" y="117"/>
                    </a:cubicBezTo>
                    <a:cubicBezTo>
                      <a:pt x="1067" y="116"/>
                      <a:pt x="1064" y="114"/>
                      <a:pt x="1063" y="113"/>
                    </a:cubicBezTo>
                    <a:cubicBezTo>
                      <a:pt x="1075" y="116"/>
                      <a:pt x="1071" y="115"/>
                      <a:pt x="1062" y="112"/>
                    </a:cubicBezTo>
                    <a:cubicBezTo>
                      <a:pt x="1078" y="116"/>
                      <a:pt x="1057" y="109"/>
                      <a:pt x="1068" y="112"/>
                    </a:cubicBezTo>
                    <a:cubicBezTo>
                      <a:pt x="1081" y="114"/>
                      <a:pt x="1077" y="115"/>
                      <a:pt x="1085" y="118"/>
                    </a:cubicBezTo>
                    <a:cubicBezTo>
                      <a:pt x="1085" y="116"/>
                      <a:pt x="1080" y="115"/>
                      <a:pt x="1088" y="116"/>
                    </a:cubicBezTo>
                    <a:cubicBezTo>
                      <a:pt x="1081" y="114"/>
                      <a:pt x="1066" y="111"/>
                      <a:pt x="1065" y="109"/>
                    </a:cubicBezTo>
                    <a:cubicBezTo>
                      <a:pt x="1063" y="108"/>
                      <a:pt x="1080" y="114"/>
                      <a:pt x="1074" y="110"/>
                    </a:cubicBezTo>
                    <a:cubicBezTo>
                      <a:pt x="1068" y="109"/>
                      <a:pt x="1066" y="109"/>
                      <a:pt x="1064" y="108"/>
                    </a:cubicBezTo>
                    <a:cubicBezTo>
                      <a:pt x="1066" y="106"/>
                      <a:pt x="1083" y="113"/>
                      <a:pt x="1097" y="116"/>
                    </a:cubicBezTo>
                    <a:cubicBezTo>
                      <a:pt x="1094" y="114"/>
                      <a:pt x="1094" y="114"/>
                      <a:pt x="1100" y="115"/>
                    </a:cubicBezTo>
                    <a:cubicBezTo>
                      <a:pt x="1090" y="112"/>
                      <a:pt x="1089" y="112"/>
                      <a:pt x="1087" y="112"/>
                    </a:cubicBezTo>
                    <a:cubicBezTo>
                      <a:pt x="1086" y="112"/>
                      <a:pt x="1085" y="112"/>
                      <a:pt x="1074" y="109"/>
                    </a:cubicBezTo>
                    <a:cubicBezTo>
                      <a:pt x="1076" y="108"/>
                      <a:pt x="1070" y="106"/>
                      <a:pt x="1069" y="105"/>
                    </a:cubicBezTo>
                    <a:cubicBezTo>
                      <a:pt x="1078" y="107"/>
                      <a:pt x="1090" y="111"/>
                      <a:pt x="1086" y="108"/>
                    </a:cubicBezTo>
                    <a:cubicBezTo>
                      <a:pt x="1075" y="104"/>
                      <a:pt x="1078" y="107"/>
                      <a:pt x="1073" y="105"/>
                    </a:cubicBezTo>
                    <a:cubicBezTo>
                      <a:pt x="1070" y="104"/>
                      <a:pt x="1053" y="97"/>
                      <a:pt x="1068" y="100"/>
                    </a:cubicBezTo>
                    <a:cubicBezTo>
                      <a:pt x="1086" y="106"/>
                      <a:pt x="1108" y="110"/>
                      <a:pt x="1118" y="115"/>
                    </a:cubicBezTo>
                    <a:cubicBezTo>
                      <a:pt x="1112" y="114"/>
                      <a:pt x="1098" y="109"/>
                      <a:pt x="1102" y="111"/>
                    </a:cubicBezTo>
                    <a:cubicBezTo>
                      <a:pt x="1105" y="114"/>
                      <a:pt x="1117" y="115"/>
                      <a:pt x="1119" y="117"/>
                    </a:cubicBezTo>
                    <a:cubicBezTo>
                      <a:pt x="1119" y="118"/>
                      <a:pt x="1107" y="114"/>
                      <a:pt x="1102" y="113"/>
                    </a:cubicBezTo>
                    <a:cubicBezTo>
                      <a:pt x="1110" y="116"/>
                      <a:pt x="1098" y="114"/>
                      <a:pt x="1110" y="117"/>
                    </a:cubicBezTo>
                    <a:cubicBezTo>
                      <a:pt x="1120" y="121"/>
                      <a:pt x="1101" y="113"/>
                      <a:pt x="1112" y="117"/>
                    </a:cubicBezTo>
                    <a:cubicBezTo>
                      <a:pt x="1153" y="129"/>
                      <a:pt x="1189" y="144"/>
                      <a:pt x="1222" y="159"/>
                    </a:cubicBezTo>
                    <a:cubicBezTo>
                      <a:pt x="1255" y="175"/>
                      <a:pt x="1285" y="191"/>
                      <a:pt x="1316" y="211"/>
                    </a:cubicBezTo>
                    <a:cubicBezTo>
                      <a:pt x="1316" y="210"/>
                      <a:pt x="1313" y="208"/>
                      <a:pt x="1313" y="207"/>
                    </a:cubicBezTo>
                    <a:cubicBezTo>
                      <a:pt x="1303" y="200"/>
                      <a:pt x="1293" y="197"/>
                      <a:pt x="1283" y="189"/>
                    </a:cubicBezTo>
                    <a:cubicBezTo>
                      <a:pt x="1291" y="193"/>
                      <a:pt x="1310" y="205"/>
                      <a:pt x="1301" y="197"/>
                    </a:cubicBezTo>
                    <a:cubicBezTo>
                      <a:pt x="1312" y="204"/>
                      <a:pt x="1317" y="207"/>
                      <a:pt x="1318" y="207"/>
                    </a:cubicBezTo>
                    <a:cubicBezTo>
                      <a:pt x="1319" y="208"/>
                      <a:pt x="1316" y="206"/>
                      <a:pt x="1312" y="203"/>
                    </a:cubicBezTo>
                    <a:cubicBezTo>
                      <a:pt x="1303" y="197"/>
                      <a:pt x="1288" y="188"/>
                      <a:pt x="1283" y="187"/>
                    </a:cubicBezTo>
                    <a:cubicBezTo>
                      <a:pt x="1287" y="189"/>
                      <a:pt x="1292" y="191"/>
                      <a:pt x="1292" y="192"/>
                    </a:cubicBezTo>
                    <a:cubicBezTo>
                      <a:pt x="1287" y="191"/>
                      <a:pt x="1272" y="184"/>
                      <a:pt x="1259" y="176"/>
                    </a:cubicBezTo>
                    <a:cubicBezTo>
                      <a:pt x="1260" y="175"/>
                      <a:pt x="1271" y="182"/>
                      <a:pt x="1274" y="183"/>
                    </a:cubicBezTo>
                    <a:cubicBezTo>
                      <a:pt x="1269" y="180"/>
                      <a:pt x="1264" y="177"/>
                      <a:pt x="1259" y="174"/>
                    </a:cubicBezTo>
                    <a:cubicBezTo>
                      <a:pt x="1259" y="176"/>
                      <a:pt x="1253" y="173"/>
                      <a:pt x="1246" y="170"/>
                    </a:cubicBezTo>
                    <a:cubicBezTo>
                      <a:pt x="1239" y="166"/>
                      <a:pt x="1230" y="162"/>
                      <a:pt x="1228" y="160"/>
                    </a:cubicBezTo>
                    <a:cubicBezTo>
                      <a:pt x="1226" y="159"/>
                      <a:pt x="1216" y="155"/>
                      <a:pt x="1206" y="151"/>
                    </a:cubicBezTo>
                    <a:cubicBezTo>
                      <a:pt x="1197" y="147"/>
                      <a:pt x="1187" y="143"/>
                      <a:pt x="1187" y="142"/>
                    </a:cubicBezTo>
                    <a:cubicBezTo>
                      <a:pt x="1208" y="150"/>
                      <a:pt x="1192" y="144"/>
                      <a:pt x="1190" y="141"/>
                    </a:cubicBezTo>
                    <a:cubicBezTo>
                      <a:pt x="1199" y="145"/>
                      <a:pt x="1215" y="152"/>
                      <a:pt x="1231" y="160"/>
                    </a:cubicBezTo>
                    <a:cubicBezTo>
                      <a:pt x="1248" y="168"/>
                      <a:pt x="1265" y="177"/>
                      <a:pt x="1280" y="185"/>
                    </a:cubicBezTo>
                    <a:cubicBezTo>
                      <a:pt x="1280" y="183"/>
                      <a:pt x="1277" y="182"/>
                      <a:pt x="1280" y="182"/>
                    </a:cubicBezTo>
                    <a:cubicBezTo>
                      <a:pt x="1272" y="179"/>
                      <a:pt x="1267" y="174"/>
                      <a:pt x="1262" y="172"/>
                    </a:cubicBezTo>
                    <a:cubicBezTo>
                      <a:pt x="1265" y="174"/>
                      <a:pt x="1269" y="177"/>
                      <a:pt x="1268" y="177"/>
                    </a:cubicBezTo>
                    <a:cubicBezTo>
                      <a:pt x="1243" y="164"/>
                      <a:pt x="1216" y="151"/>
                      <a:pt x="1188" y="139"/>
                    </a:cubicBezTo>
                    <a:cubicBezTo>
                      <a:pt x="1160" y="127"/>
                      <a:pt x="1132" y="117"/>
                      <a:pt x="1104" y="109"/>
                    </a:cubicBezTo>
                    <a:cubicBezTo>
                      <a:pt x="1100" y="106"/>
                      <a:pt x="1114" y="110"/>
                      <a:pt x="1093" y="103"/>
                    </a:cubicBezTo>
                    <a:cubicBezTo>
                      <a:pt x="1100" y="105"/>
                      <a:pt x="1114" y="110"/>
                      <a:pt x="1110" y="107"/>
                    </a:cubicBezTo>
                    <a:cubicBezTo>
                      <a:pt x="1100" y="104"/>
                      <a:pt x="1095" y="103"/>
                      <a:pt x="1076" y="97"/>
                    </a:cubicBezTo>
                    <a:cubicBezTo>
                      <a:pt x="1075" y="98"/>
                      <a:pt x="1082" y="100"/>
                      <a:pt x="1077" y="99"/>
                    </a:cubicBezTo>
                    <a:cubicBezTo>
                      <a:pt x="1071" y="97"/>
                      <a:pt x="1062" y="95"/>
                      <a:pt x="1055" y="94"/>
                    </a:cubicBezTo>
                    <a:cubicBezTo>
                      <a:pt x="1048" y="92"/>
                      <a:pt x="1042" y="90"/>
                      <a:pt x="1042" y="89"/>
                    </a:cubicBezTo>
                    <a:cubicBezTo>
                      <a:pt x="1059" y="93"/>
                      <a:pt x="1058" y="91"/>
                      <a:pt x="1069" y="94"/>
                    </a:cubicBezTo>
                    <a:cubicBezTo>
                      <a:pt x="1073" y="96"/>
                      <a:pt x="1084" y="99"/>
                      <a:pt x="1093" y="101"/>
                    </a:cubicBezTo>
                    <a:cubicBezTo>
                      <a:pt x="1094" y="101"/>
                      <a:pt x="1096" y="101"/>
                      <a:pt x="1099" y="102"/>
                    </a:cubicBezTo>
                    <a:cubicBezTo>
                      <a:pt x="1100" y="103"/>
                      <a:pt x="1110" y="106"/>
                      <a:pt x="1116" y="108"/>
                    </a:cubicBezTo>
                    <a:cubicBezTo>
                      <a:pt x="1122" y="109"/>
                      <a:pt x="1125" y="110"/>
                      <a:pt x="1113" y="106"/>
                    </a:cubicBezTo>
                    <a:cubicBezTo>
                      <a:pt x="1128" y="110"/>
                      <a:pt x="1133" y="113"/>
                      <a:pt x="1143" y="117"/>
                    </a:cubicBezTo>
                    <a:cubicBezTo>
                      <a:pt x="1144" y="116"/>
                      <a:pt x="1147" y="117"/>
                      <a:pt x="1146" y="115"/>
                    </a:cubicBezTo>
                    <a:cubicBezTo>
                      <a:pt x="1136" y="112"/>
                      <a:pt x="1125" y="109"/>
                      <a:pt x="1115" y="106"/>
                    </a:cubicBezTo>
                    <a:cubicBezTo>
                      <a:pt x="1105" y="103"/>
                      <a:pt x="1095" y="100"/>
                      <a:pt x="1089" y="97"/>
                    </a:cubicBezTo>
                    <a:cubicBezTo>
                      <a:pt x="1082" y="96"/>
                      <a:pt x="1086" y="98"/>
                      <a:pt x="1083" y="98"/>
                    </a:cubicBezTo>
                    <a:cubicBezTo>
                      <a:pt x="1072" y="93"/>
                      <a:pt x="1063" y="92"/>
                      <a:pt x="1052" y="90"/>
                    </a:cubicBezTo>
                    <a:cubicBezTo>
                      <a:pt x="1063" y="91"/>
                      <a:pt x="1043" y="88"/>
                      <a:pt x="1041" y="86"/>
                    </a:cubicBezTo>
                    <a:cubicBezTo>
                      <a:pt x="1042" y="85"/>
                      <a:pt x="1054" y="89"/>
                      <a:pt x="1051" y="86"/>
                    </a:cubicBezTo>
                    <a:cubicBezTo>
                      <a:pt x="1047" y="85"/>
                      <a:pt x="1045" y="85"/>
                      <a:pt x="1044" y="84"/>
                    </a:cubicBezTo>
                    <a:cubicBezTo>
                      <a:pt x="1029" y="82"/>
                      <a:pt x="1013" y="78"/>
                      <a:pt x="1004" y="79"/>
                    </a:cubicBezTo>
                    <a:cubicBezTo>
                      <a:pt x="1009" y="81"/>
                      <a:pt x="1012" y="79"/>
                      <a:pt x="1014" y="81"/>
                    </a:cubicBezTo>
                    <a:cubicBezTo>
                      <a:pt x="1015" y="82"/>
                      <a:pt x="1015" y="82"/>
                      <a:pt x="1015" y="82"/>
                    </a:cubicBezTo>
                    <a:cubicBezTo>
                      <a:pt x="1007" y="80"/>
                      <a:pt x="997" y="78"/>
                      <a:pt x="993" y="78"/>
                    </a:cubicBezTo>
                    <a:cubicBezTo>
                      <a:pt x="997" y="75"/>
                      <a:pt x="984" y="75"/>
                      <a:pt x="981" y="72"/>
                    </a:cubicBezTo>
                    <a:cubicBezTo>
                      <a:pt x="987" y="73"/>
                      <a:pt x="993" y="74"/>
                      <a:pt x="991" y="73"/>
                    </a:cubicBezTo>
                    <a:cubicBezTo>
                      <a:pt x="987" y="72"/>
                      <a:pt x="982" y="72"/>
                      <a:pt x="978" y="71"/>
                    </a:cubicBezTo>
                    <a:cubicBezTo>
                      <a:pt x="978" y="74"/>
                      <a:pt x="969" y="74"/>
                      <a:pt x="981" y="78"/>
                    </a:cubicBezTo>
                    <a:cubicBezTo>
                      <a:pt x="973" y="76"/>
                      <a:pt x="959" y="75"/>
                      <a:pt x="971" y="77"/>
                    </a:cubicBezTo>
                    <a:cubicBezTo>
                      <a:pt x="970" y="77"/>
                      <a:pt x="974" y="77"/>
                      <a:pt x="979" y="78"/>
                    </a:cubicBezTo>
                    <a:cubicBezTo>
                      <a:pt x="984" y="78"/>
                      <a:pt x="988" y="79"/>
                      <a:pt x="988" y="80"/>
                    </a:cubicBezTo>
                    <a:cubicBezTo>
                      <a:pt x="982" y="79"/>
                      <a:pt x="974" y="79"/>
                      <a:pt x="972" y="79"/>
                    </a:cubicBezTo>
                    <a:cubicBezTo>
                      <a:pt x="967" y="79"/>
                      <a:pt x="967" y="78"/>
                      <a:pt x="961" y="78"/>
                    </a:cubicBezTo>
                    <a:cubicBezTo>
                      <a:pt x="962" y="79"/>
                      <a:pt x="957" y="78"/>
                      <a:pt x="953" y="78"/>
                    </a:cubicBezTo>
                    <a:cubicBezTo>
                      <a:pt x="949" y="78"/>
                      <a:pt x="946" y="78"/>
                      <a:pt x="952" y="80"/>
                    </a:cubicBezTo>
                    <a:cubicBezTo>
                      <a:pt x="953" y="79"/>
                      <a:pt x="959" y="79"/>
                      <a:pt x="967" y="80"/>
                    </a:cubicBezTo>
                    <a:cubicBezTo>
                      <a:pt x="974" y="81"/>
                      <a:pt x="983" y="82"/>
                      <a:pt x="989" y="83"/>
                    </a:cubicBezTo>
                    <a:cubicBezTo>
                      <a:pt x="988" y="82"/>
                      <a:pt x="989" y="81"/>
                      <a:pt x="995" y="82"/>
                    </a:cubicBezTo>
                    <a:cubicBezTo>
                      <a:pt x="996" y="83"/>
                      <a:pt x="998" y="83"/>
                      <a:pt x="999" y="84"/>
                    </a:cubicBezTo>
                    <a:cubicBezTo>
                      <a:pt x="999" y="84"/>
                      <a:pt x="993" y="83"/>
                      <a:pt x="993" y="84"/>
                    </a:cubicBezTo>
                    <a:cubicBezTo>
                      <a:pt x="1033" y="90"/>
                      <a:pt x="1068" y="96"/>
                      <a:pt x="1098" y="107"/>
                    </a:cubicBezTo>
                    <a:cubicBezTo>
                      <a:pt x="1080" y="102"/>
                      <a:pt x="1060" y="97"/>
                      <a:pt x="1040" y="93"/>
                    </a:cubicBezTo>
                    <a:cubicBezTo>
                      <a:pt x="1020" y="88"/>
                      <a:pt x="999" y="85"/>
                      <a:pt x="980" y="83"/>
                    </a:cubicBezTo>
                    <a:cubicBezTo>
                      <a:pt x="977" y="84"/>
                      <a:pt x="975" y="85"/>
                      <a:pt x="957" y="83"/>
                    </a:cubicBezTo>
                    <a:cubicBezTo>
                      <a:pt x="961" y="84"/>
                      <a:pt x="978" y="86"/>
                      <a:pt x="976" y="88"/>
                    </a:cubicBezTo>
                    <a:cubicBezTo>
                      <a:pt x="966" y="87"/>
                      <a:pt x="963" y="88"/>
                      <a:pt x="952" y="86"/>
                    </a:cubicBezTo>
                    <a:cubicBezTo>
                      <a:pt x="949" y="87"/>
                      <a:pt x="963" y="87"/>
                      <a:pt x="960" y="89"/>
                    </a:cubicBezTo>
                    <a:cubicBezTo>
                      <a:pt x="951" y="87"/>
                      <a:pt x="942" y="87"/>
                      <a:pt x="933" y="87"/>
                    </a:cubicBezTo>
                    <a:cubicBezTo>
                      <a:pt x="945" y="88"/>
                      <a:pt x="959" y="89"/>
                      <a:pt x="972" y="91"/>
                    </a:cubicBezTo>
                    <a:cubicBezTo>
                      <a:pt x="985" y="92"/>
                      <a:pt x="997" y="94"/>
                      <a:pt x="1004" y="95"/>
                    </a:cubicBezTo>
                    <a:cubicBezTo>
                      <a:pt x="998" y="93"/>
                      <a:pt x="1004" y="94"/>
                      <a:pt x="999" y="92"/>
                    </a:cubicBezTo>
                    <a:cubicBezTo>
                      <a:pt x="1018" y="96"/>
                      <a:pt x="1032" y="97"/>
                      <a:pt x="1037" y="100"/>
                    </a:cubicBezTo>
                    <a:cubicBezTo>
                      <a:pt x="1026" y="99"/>
                      <a:pt x="1024" y="97"/>
                      <a:pt x="1010" y="95"/>
                    </a:cubicBezTo>
                    <a:cubicBezTo>
                      <a:pt x="1007" y="96"/>
                      <a:pt x="1013" y="97"/>
                      <a:pt x="1021" y="98"/>
                    </a:cubicBezTo>
                    <a:cubicBezTo>
                      <a:pt x="1028" y="100"/>
                      <a:pt x="1036" y="101"/>
                      <a:pt x="1038" y="102"/>
                    </a:cubicBezTo>
                    <a:cubicBezTo>
                      <a:pt x="1027" y="100"/>
                      <a:pt x="1022" y="100"/>
                      <a:pt x="1021" y="100"/>
                    </a:cubicBezTo>
                    <a:cubicBezTo>
                      <a:pt x="1019" y="100"/>
                      <a:pt x="1021" y="102"/>
                      <a:pt x="1026" y="104"/>
                    </a:cubicBezTo>
                    <a:cubicBezTo>
                      <a:pt x="1016" y="102"/>
                      <a:pt x="1014" y="101"/>
                      <a:pt x="1014" y="101"/>
                    </a:cubicBezTo>
                    <a:cubicBezTo>
                      <a:pt x="1014" y="100"/>
                      <a:pt x="1014" y="99"/>
                      <a:pt x="1008" y="99"/>
                    </a:cubicBezTo>
                    <a:cubicBezTo>
                      <a:pt x="993" y="98"/>
                      <a:pt x="1007" y="103"/>
                      <a:pt x="999" y="106"/>
                    </a:cubicBezTo>
                    <a:cubicBezTo>
                      <a:pt x="1007" y="107"/>
                      <a:pt x="1005" y="106"/>
                      <a:pt x="1015" y="108"/>
                    </a:cubicBezTo>
                    <a:cubicBezTo>
                      <a:pt x="1010" y="108"/>
                      <a:pt x="995" y="107"/>
                      <a:pt x="1013" y="111"/>
                    </a:cubicBezTo>
                    <a:cubicBezTo>
                      <a:pt x="1001" y="109"/>
                      <a:pt x="999" y="109"/>
                      <a:pt x="999" y="109"/>
                    </a:cubicBezTo>
                    <a:cubicBezTo>
                      <a:pt x="1000" y="110"/>
                      <a:pt x="1003" y="111"/>
                      <a:pt x="1001" y="111"/>
                    </a:cubicBezTo>
                    <a:cubicBezTo>
                      <a:pt x="988" y="108"/>
                      <a:pt x="977" y="108"/>
                      <a:pt x="967" y="106"/>
                    </a:cubicBezTo>
                    <a:cubicBezTo>
                      <a:pt x="967" y="106"/>
                      <a:pt x="959" y="107"/>
                      <a:pt x="958" y="105"/>
                    </a:cubicBezTo>
                    <a:cubicBezTo>
                      <a:pt x="957" y="105"/>
                      <a:pt x="960" y="104"/>
                      <a:pt x="964" y="105"/>
                    </a:cubicBezTo>
                    <a:cubicBezTo>
                      <a:pt x="974" y="105"/>
                      <a:pt x="972" y="106"/>
                      <a:pt x="978" y="107"/>
                    </a:cubicBezTo>
                    <a:cubicBezTo>
                      <a:pt x="978" y="106"/>
                      <a:pt x="996" y="110"/>
                      <a:pt x="993" y="108"/>
                    </a:cubicBezTo>
                    <a:cubicBezTo>
                      <a:pt x="983" y="105"/>
                      <a:pt x="968" y="106"/>
                      <a:pt x="960" y="103"/>
                    </a:cubicBezTo>
                    <a:cubicBezTo>
                      <a:pt x="966" y="102"/>
                      <a:pt x="981" y="107"/>
                      <a:pt x="979" y="104"/>
                    </a:cubicBezTo>
                    <a:cubicBezTo>
                      <a:pt x="973" y="103"/>
                      <a:pt x="972" y="103"/>
                      <a:pt x="966" y="102"/>
                    </a:cubicBezTo>
                    <a:cubicBezTo>
                      <a:pt x="966" y="102"/>
                      <a:pt x="964" y="101"/>
                      <a:pt x="962" y="101"/>
                    </a:cubicBezTo>
                    <a:cubicBezTo>
                      <a:pt x="971" y="101"/>
                      <a:pt x="983" y="103"/>
                      <a:pt x="988" y="104"/>
                    </a:cubicBezTo>
                    <a:cubicBezTo>
                      <a:pt x="982" y="101"/>
                      <a:pt x="979" y="101"/>
                      <a:pt x="991" y="101"/>
                    </a:cubicBezTo>
                    <a:cubicBezTo>
                      <a:pt x="981" y="100"/>
                      <a:pt x="963" y="99"/>
                      <a:pt x="967" y="97"/>
                    </a:cubicBezTo>
                    <a:cubicBezTo>
                      <a:pt x="976" y="99"/>
                      <a:pt x="986" y="101"/>
                      <a:pt x="993" y="100"/>
                    </a:cubicBezTo>
                    <a:cubicBezTo>
                      <a:pt x="987" y="99"/>
                      <a:pt x="974" y="98"/>
                      <a:pt x="976" y="97"/>
                    </a:cubicBezTo>
                    <a:cubicBezTo>
                      <a:pt x="989" y="99"/>
                      <a:pt x="993" y="99"/>
                      <a:pt x="996" y="98"/>
                    </a:cubicBezTo>
                    <a:cubicBezTo>
                      <a:pt x="999" y="97"/>
                      <a:pt x="1001" y="96"/>
                      <a:pt x="1011" y="98"/>
                    </a:cubicBezTo>
                    <a:cubicBezTo>
                      <a:pt x="1007" y="97"/>
                      <a:pt x="1002" y="96"/>
                      <a:pt x="994" y="95"/>
                    </a:cubicBezTo>
                    <a:cubicBezTo>
                      <a:pt x="991" y="95"/>
                      <a:pt x="995" y="98"/>
                      <a:pt x="986" y="97"/>
                    </a:cubicBezTo>
                    <a:cubicBezTo>
                      <a:pt x="985" y="95"/>
                      <a:pt x="968" y="96"/>
                      <a:pt x="962" y="93"/>
                    </a:cubicBezTo>
                    <a:cubicBezTo>
                      <a:pt x="966" y="93"/>
                      <a:pt x="966" y="92"/>
                      <a:pt x="967" y="91"/>
                    </a:cubicBezTo>
                    <a:cubicBezTo>
                      <a:pt x="954" y="90"/>
                      <a:pt x="955" y="90"/>
                      <a:pt x="947" y="89"/>
                    </a:cubicBezTo>
                    <a:cubicBezTo>
                      <a:pt x="949" y="92"/>
                      <a:pt x="949" y="92"/>
                      <a:pt x="949" y="92"/>
                    </a:cubicBezTo>
                    <a:cubicBezTo>
                      <a:pt x="951" y="93"/>
                      <a:pt x="962" y="94"/>
                      <a:pt x="963" y="95"/>
                    </a:cubicBezTo>
                    <a:cubicBezTo>
                      <a:pt x="952" y="95"/>
                      <a:pt x="936" y="92"/>
                      <a:pt x="945" y="91"/>
                    </a:cubicBezTo>
                    <a:cubicBezTo>
                      <a:pt x="937" y="90"/>
                      <a:pt x="936" y="91"/>
                      <a:pt x="934" y="92"/>
                    </a:cubicBezTo>
                    <a:cubicBezTo>
                      <a:pt x="933" y="92"/>
                      <a:pt x="930" y="93"/>
                      <a:pt x="919" y="91"/>
                    </a:cubicBezTo>
                    <a:cubicBezTo>
                      <a:pt x="922" y="93"/>
                      <a:pt x="913" y="93"/>
                      <a:pt x="914" y="95"/>
                    </a:cubicBezTo>
                    <a:cubicBezTo>
                      <a:pt x="919" y="95"/>
                      <a:pt x="928" y="95"/>
                      <a:pt x="935" y="96"/>
                    </a:cubicBezTo>
                    <a:cubicBezTo>
                      <a:pt x="942" y="97"/>
                      <a:pt x="948" y="97"/>
                      <a:pt x="947" y="96"/>
                    </a:cubicBezTo>
                    <a:cubicBezTo>
                      <a:pt x="932" y="94"/>
                      <a:pt x="927" y="95"/>
                      <a:pt x="920" y="93"/>
                    </a:cubicBezTo>
                    <a:cubicBezTo>
                      <a:pt x="932" y="95"/>
                      <a:pt x="923" y="92"/>
                      <a:pt x="936" y="93"/>
                    </a:cubicBezTo>
                    <a:cubicBezTo>
                      <a:pt x="930" y="94"/>
                      <a:pt x="937" y="95"/>
                      <a:pt x="945" y="95"/>
                    </a:cubicBezTo>
                    <a:cubicBezTo>
                      <a:pt x="953" y="96"/>
                      <a:pt x="963" y="97"/>
                      <a:pt x="964" y="97"/>
                    </a:cubicBezTo>
                    <a:cubicBezTo>
                      <a:pt x="958" y="98"/>
                      <a:pt x="962" y="98"/>
                      <a:pt x="967" y="99"/>
                    </a:cubicBezTo>
                    <a:cubicBezTo>
                      <a:pt x="972" y="99"/>
                      <a:pt x="978" y="100"/>
                      <a:pt x="978" y="101"/>
                    </a:cubicBezTo>
                    <a:cubicBezTo>
                      <a:pt x="968" y="100"/>
                      <a:pt x="957" y="99"/>
                      <a:pt x="945" y="97"/>
                    </a:cubicBezTo>
                    <a:cubicBezTo>
                      <a:pt x="934" y="96"/>
                      <a:pt x="923" y="96"/>
                      <a:pt x="915" y="96"/>
                    </a:cubicBezTo>
                    <a:cubicBezTo>
                      <a:pt x="925" y="97"/>
                      <a:pt x="925" y="97"/>
                      <a:pt x="925" y="97"/>
                    </a:cubicBezTo>
                    <a:cubicBezTo>
                      <a:pt x="921" y="97"/>
                      <a:pt x="923" y="98"/>
                      <a:pt x="932" y="99"/>
                    </a:cubicBezTo>
                    <a:cubicBezTo>
                      <a:pt x="933" y="98"/>
                      <a:pt x="927" y="97"/>
                      <a:pt x="932" y="97"/>
                    </a:cubicBezTo>
                    <a:cubicBezTo>
                      <a:pt x="937" y="99"/>
                      <a:pt x="950" y="97"/>
                      <a:pt x="952" y="99"/>
                    </a:cubicBezTo>
                    <a:cubicBezTo>
                      <a:pt x="942" y="99"/>
                      <a:pt x="926" y="99"/>
                      <a:pt x="930" y="100"/>
                    </a:cubicBezTo>
                    <a:cubicBezTo>
                      <a:pt x="922" y="100"/>
                      <a:pt x="919" y="98"/>
                      <a:pt x="916" y="99"/>
                    </a:cubicBezTo>
                    <a:cubicBezTo>
                      <a:pt x="924" y="100"/>
                      <a:pt x="912" y="101"/>
                      <a:pt x="908" y="101"/>
                    </a:cubicBezTo>
                    <a:cubicBezTo>
                      <a:pt x="903" y="101"/>
                      <a:pt x="891" y="101"/>
                      <a:pt x="891" y="100"/>
                    </a:cubicBezTo>
                    <a:cubicBezTo>
                      <a:pt x="898" y="99"/>
                      <a:pt x="898" y="99"/>
                      <a:pt x="902" y="96"/>
                    </a:cubicBezTo>
                    <a:cubicBezTo>
                      <a:pt x="900" y="96"/>
                      <a:pt x="889" y="96"/>
                      <a:pt x="888" y="95"/>
                    </a:cubicBezTo>
                    <a:cubicBezTo>
                      <a:pt x="894" y="95"/>
                      <a:pt x="908" y="96"/>
                      <a:pt x="908" y="95"/>
                    </a:cubicBezTo>
                    <a:cubicBezTo>
                      <a:pt x="892" y="95"/>
                      <a:pt x="894" y="91"/>
                      <a:pt x="906" y="91"/>
                    </a:cubicBezTo>
                    <a:cubicBezTo>
                      <a:pt x="885" y="90"/>
                      <a:pt x="899" y="88"/>
                      <a:pt x="890" y="86"/>
                    </a:cubicBezTo>
                    <a:cubicBezTo>
                      <a:pt x="884" y="87"/>
                      <a:pt x="874" y="87"/>
                      <a:pt x="867" y="88"/>
                    </a:cubicBezTo>
                    <a:cubicBezTo>
                      <a:pt x="878" y="88"/>
                      <a:pt x="881" y="89"/>
                      <a:pt x="889" y="90"/>
                    </a:cubicBezTo>
                    <a:cubicBezTo>
                      <a:pt x="882" y="90"/>
                      <a:pt x="871" y="90"/>
                      <a:pt x="865" y="90"/>
                    </a:cubicBezTo>
                    <a:cubicBezTo>
                      <a:pt x="859" y="88"/>
                      <a:pt x="876" y="90"/>
                      <a:pt x="874" y="89"/>
                    </a:cubicBezTo>
                    <a:cubicBezTo>
                      <a:pt x="865" y="89"/>
                      <a:pt x="862" y="88"/>
                      <a:pt x="859" y="87"/>
                    </a:cubicBezTo>
                    <a:cubicBezTo>
                      <a:pt x="856" y="87"/>
                      <a:pt x="853" y="86"/>
                      <a:pt x="846" y="86"/>
                    </a:cubicBezTo>
                    <a:cubicBezTo>
                      <a:pt x="846" y="88"/>
                      <a:pt x="837" y="90"/>
                      <a:pt x="824" y="91"/>
                    </a:cubicBezTo>
                    <a:cubicBezTo>
                      <a:pt x="821" y="90"/>
                      <a:pt x="820" y="88"/>
                      <a:pt x="822" y="87"/>
                    </a:cubicBezTo>
                    <a:cubicBezTo>
                      <a:pt x="816" y="86"/>
                      <a:pt x="803" y="87"/>
                      <a:pt x="797" y="87"/>
                    </a:cubicBezTo>
                    <a:cubicBezTo>
                      <a:pt x="806" y="86"/>
                      <a:pt x="808" y="86"/>
                      <a:pt x="810" y="85"/>
                    </a:cubicBezTo>
                    <a:cubicBezTo>
                      <a:pt x="812" y="85"/>
                      <a:pt x="814" y="84"/>
                      <a:pt x="823" y="84"/>
                    </a:cubicBezTo>
                    <a:cubicBezTo>
                      <a:pt x="823" y="82"/>
                      <a:pt x="822" y="82"/>
                      <a:pt x="825" y="81"/>
                    </a:cubicBezTo>
                    <a:cubicBezTo>
                      <a:pt x="835" y="80"/>
                      <a:pt x="828" y="83"/>
                      <a:pt x="839" y="81"/>
                    </a:cubicBezTo>
                    <a:cubicBezTo>
                      <a:pt x="849" y="81"/>
                      <a:pt x="842" y="79"/>
                      <a:pt x="851" y="78"/>
                    </a:cubicBezTo>
                    <a:cubicBezTo>
                      <a:pt x="861" y="79"/>
                      <a:pt x="849" y="80"/>
                      <a:pt x="849" y="81"/>
                    </a:cubicBezTo>
                    <a:cubicBezTo>
                      <a:pt x="863" y="81"/>
                      <a:pt x="882" y="79"/>
                      <a:pt x="900" y="81"/>
                    </a:cubicBezTo>
                    <a:cubicBezTo>
                      <a:pt x="891" y="82"/>
                      <a:pt x="894" y="82"/>
                      <a:pt x="904" y="82"/>
                    </a:cubicBezTo>
                    <a:cubicBezTo>
                      <a:pt x="903" y="84"/>
                      <a:pt x="905" y="84"/>
                      <a:pt x="899" y="85"/>
                    </a:cubicBezTo>
                    <a:cubicBezTo>
                      <a:pt x="903" y="86"/>
                      <a:pt x="909" y="86"/>
                      <a:pt x="916" y="86"/>
                    </a:cubicBezTo>
                    <a:cubicBezTo>
                      <a:pt x="919" y="84"/>
                      <a:pt x="913" y="84"/>
                      <a:pt x="907" y="81"/>
                    </a:cubicBezTo>
                    <a:cubicBezTo>
                      <a:pt x="912" y="81"/>
                      <a:pt x="920" y="82"/>
                      <a:pt x="920" y="81"/>
                    </a:cubicBezTo>
                    <a:cubicBezTo>
                      <a:pt x="913" y="81"/>
                      <a:pt x="907" y="79"/>
                      <a:pt x="905" y="78"/>
                    </a:cubicBezTo>
                    <a:cubicBezTo>
                      <a:pt x="903" y="77"/>
                      <a:pt x="906" y="76"/>
                      <a:pt x="915" y="78"/>
                    </a:cubicBezTo>
                    <a:cubicBezTo>
                      <a:pt x="919" y="76"/>
                      <a:pt x="905" y="76"/>
                      <a:pt x="904" y="75"/>
                    </a:cubicBezTo>
                    <a:cubicBezTo>
                      <a:pt x="913" y="76"/>
                      <a:pt x="920" y="75"/>
                      <a:pt x="913" y="74"/>
                    </a:cubicBezTo>
                    <a:cubicBezTo>
                      <a:pt x="913" y="75"/>
                      <a:pt x="902" y="74"/>
                      <a:pt x="899" y="74"/>
                    </a:cubicBezTo>
                    <a:cubicBezTo>
                      <a:pt x="899" y="74"/>
                      <a:pt x="901" y="75"/>
                      <a:pt x="897" y="75"/>
                    </a:cubicBezTo>
                    <a:cubicBezTo>
                      <a:pt x="883" y="74"/>
                      <a:pt x="891" y="73"/>
                      <a:pt x="899" y="73"/>
                    </a:cubicBezTo>
                    <a:cubicBezTo>
                      <a:pt x="886" y="72"/>
                      <a:pt x="879" y="73"/>
                      <a:pt x="872" y="74"/>
                    </a:cubicBezTo>
                    <a:cubicBezTo>
                      <a:pt x="866" y="74"/>
                      <a:pt x="860" y="75"/>
                      <a:pt x="848" y="74"/>
                    </a:cubicBezTo>
                    <a:cubicBezTo>
                      <a:pt x="856" y="73"/>
                      <a:pt x="863" y="72"/>
                      <a:pt x="871" y="71"/>
                    </a:cubicBezTo>
                    <a:cubicBezTo>
                      <a:pt x="866" y="71"/>
                      <a:pt x="863" y="71"/>
                      <a:pt x="860" y="70"/>
                    </a:cubicBezTo>
                    <a:cubicBezTo>
                      <a:pt x="877" y="70"/>
                      <a:pt x="854" y="70"/>
                      <a:pt x="855" y="69"/>
                    </a:cubicBezTo>
                    <a:cubicBezTo>
                      <a:pt x="864" y="69"/>
                      <a:pt x="872" y="69"/>
                      <a:pt x="872" y="68"/>
                    </a:cubicBezTo>
                    <a:cubicBezTo>
                      <a:pt x="863" y="68"/>
                      <a:pt x="862" y="69"/>
                      <a:pt x="858" y="67"/>
                    </a:cubicBezTo>
                    <a:cubicBezTo>
                      <a:pt x="873" y="65"/>
                      <a:pt x="892" y="66"/>
                      <a:pt x="913" y="67"/>
                    </a:cubicBezTo>
                    <a:cubicBezTo>
                      <a:pt x="912" y="66"/>
                      <a:pt x="913" y="65"/>
                      <a:pt x="915" y="65"/>
                    </a:cubicBezTo>
                    <a:cubicBezTo>
                      <a:pt x="906" y="65"/>
                      <a:pt x="899" y="65"/>
                      <a:pt x="891" y="65"/>
                    </a:cubicBezTo>
                    <a:cubicBezTo>
                      <a:pt x="884" y="64"/>
                      <a:pt x="874" y="64"/>
                      <a:pt x="860" y="65"/>
                    </a:cubicBezTo>
                    <a:cubicBezTo>
                      <a:pt x="860" y="64"/>
                      <a:pt x="865" y="63"/>
                      <a:pt x="859" y="63"/>
                    </a:cubicBezTo>
                    <a:cubicBezTo>
                      <a:pt x="854" y="66"/>
                      <a:pt x="840" y="65"/>
                      <a:pt x="822" y="66"/>
                    </a:cubicBezTo>
                    <a:cubicBezTo>
                      <a:pt x="822" y="65"/>
                      <a:pt x="828" y="65"/>
                      <a:pt x="831" y="64"/>
                    </a:cubicBezTo>
                    <a:cubicBezTo>
                      <a:pt x="823" y="64"/>
                      <a:pt x="817" y="66"/>
                      <a:pt x="813" y="65"/>
                    </a:cubicBezTo>
                    <a:cubicBezTo>
                      <a:pt x="820" y="64"/>
                      <a:pt x="821" y="63"/>
                      <a:pt x="830" y="63"/>
                    </a:cubicBezTo>
                    <a:cubicBezTo>
                      <a:pt x="834" y="63"/>
                      <a:pt x="836" y="64"/>
                      <a:pt x="842" y="64"/>
                    </a:cubicBezTo>
                    <a:cubicBezTo>
                      <a:pt x="842" y="64"/>
                      <a:pt x="850" y="64"/>
                      <a:pt x="855" y="64"/>
                    </a:cubicBezTo>
                    <a:cubicBezTo>
                      <a:pt x="859" y="62"/>
                      <a:pt x="844" y="62"/>
                      <a:pt x="854" y="61"/>
                    </a:cubicBezTo>
                    <a:cubicBezTo>
                      <a:pt x="861" y="61"/>
                      <a:pt x="861" y="61"/>
                      <a:pt x="861" y="61"/>
                    </a:cubicBezTo>
                    <a:cubicBezTo>
                      <a:pt x="860" y="64"/>
                      <a:pt x="861" y="61"/>
                      <a:pt x="878" y="61"/>
                    </a:cubicBezTo>
                    <a:cubicBezTo>
                      <a:pt x="883" y="61"/>
                      <a:pt x="880" y="63"/>
                      <a:pt x="887" y="63"/>
                    </a:cubicBezTo>
                    <a:cubicBezTo>
                      <a:pt x="892" y="62"/>
                      <a:pt x="886" y="63"/>
                      <a:pt x="885" y="61"/>
                    </a:cubicBezTo>
                    <a:cubicBezTo>
                      <a:pt x="901" y="61"/>
                      <a:pt x="911" y="61"/>
                      <a:pt x="921" y="62"/>
                    </a:cubicBezTo>
                    <a:cubicBezTo>
                      <a:pt x="931" y="62"/>
                      <a:pt x="941" y="63"/>
                      <a:pt x="958" y="65"/>
                    </a:cubicBezTo>
                    <a:cubicBezTo>
                      <a:pt x="958" y="65"/>
                      <a:pt x="953" y="65"/>
                      <a:pt x="959" y="66"/>
                    </a:cubicBezTo>
                    <a:cubicBezTo>
                      <a:pt x="961" y="66"/>
                      <a:pt x="970" y="66"/>
                      <a:pt x="981" y="68"/>
                    </a:cubicBezTo>
                    <a:cubicBezTo>
                      <a:pt x="991" y="69"/>
                      <a:pt x="1003" y="71"/>
                      <a:pt x="1011" y="73"/>
                    </a:cubicBezTo>
                    <a:cubicBezTo>
                      <a:pt x="1002" y="73"/>
                      <a:pt x="1009" y="75"/>
                      <a:pt x="999" y="75"/>
                    </a:cubicBezTo>
                    <a:cubicBezTo>
                      <a:pt x="1010" y="76"/>
                      <a:pt x="1002" y="77"/>
                      <a:pt x="1013" y="78"/>
                    </a:cubicBezTo>
                    <a:cubicBezTo>
                      <a:pt x="1010" y="75"/>
                      <a:pt x="1019" y="78"/>
                      <a:pt x="1023" y="80"/>
                    </a:cubicBezTo>
                    <a:cubicBezTo>
                      <a:pt x="1022" y="78"/>
                      <a:pt x="1026" y="79"/>
                      <a:pt x="1026" y="78"/>
                    </a:cubicBezTo>
                    <a:cubicBezTo>
                      <a:pt x="1021" y="77"/>
                      <a:pt x="1013" y="76"/>
                      <a:pt x="1012" y="75"/>
                    </a:cubicBezTo>
                    <a:cubicBezTo>
                      <a:pt x="1012" y="73"/>
                      <a:pt x="1025" y="75"/>
                      <a:pt x="1038" y="78"/>
                    </a:cubicBezTo>
                    <a:cubicBezTo>
                      <a:pt x="1052" y="80"/>
                      <a:pt x="1067" y="84"/>
                      <a:pt x="1072" y="84"/>
                    </a:cubicBezTo>
                    <a:cubicBezTo>
                      <a:pt x="1069" y="85"/>
                      <a:pt x="1083" y="88"/>
                      <a:pt x="1080" y="88"/>
                    </a:cubicBezTo>
                    <a:cubicBezTo>
                      <a:pt x="1094" y="92"/>
                      <a:pt x="1094" y="92"/>
                      <a:pt x="1094" y="92"/>
                    </a:cubicBezTo>
                    <a:cubicBezTo>
                      <a:pt x="1099" y="94"/>
                      <a:pt x="1102" y="94"/>
                      <a:pt x="1097" y="92"/>
                    </a:cubicBezTo>
                    <a:cubicBezTo>
                      <a:pt x="1091" y="91"/>
                      <a:pt x="1084" y="89"/>
                      <a:pt x="1083" y="88"/>
                    </a:cubicBezTo>
                    <a:cubicBezTo>
                      <a:pt x="1097" y="92"/>
                      <a:pt x="1113" y="96"/>
                      <a:pt x="1107" y="96"/>
                    </a:cubicBezTo>
                    <a:cubicBezTo>
                      <a:pt x="1134" y="104"/>
                      <a:pt x="1156" y="112"/>
                      <a:pt x="1170" y="117"/>
                    </a:cubicBezTo>
                    <a:cubicBezTo>
                      <a:pt x="1182" y="121"/>
                      <a:pt x="1184" y="122"/>
                      <a:pt x="1181" y="120"/>
                    </a:cubicBezTo>
                    <a:cubicBezTo>
                      <a:pt x="1178" y="119"/>
                      <a:pt x="1169" y="116"/>
                      <a:pt x="1160" y="113"/>
                    </a:cubicBezTo>
                    <a:cubicBezTo>
                      <a:pt x="1150" y="109"/>
                      <a:pt x="1139" y="105"/>
                      <a:pt x="1130" y="103"/>
                    </a:cubicBezTo>
                    <a:cubicBezTo>
                      <a:pt x="1122" y="100"/>
                      <a:pt x="1116" y="98"/>
                      <a:pt x="1117" y="98"/>
                    </a:cubicBezTo>
                    <a:cubicBezTo>
                      <a:pt x="1135" y="103"/>
                      <a:pt x="1152" y="109"/>
                      <a:pt x="1167" y="115"/>
                    </a:cubicBezTo>
                    <a:cubicBezTo>
                      <a:pt x="1182" y="120"/>
                      <a:pt x="1195" y="125"/>
                      <a:pt x="1203" y="129"/>
                    </a:cubicBezTo>
                    <a:cubicBezTo>
                      <a:pt x="1203" y="130"/>
                      <a:pt x="1197" y="127"/>
                      <a:pt x="1196" y="127"/>
                    </a:cubicBezTo>
                    <a:cubicBezTo>
                      <a:pt x="1212" y="134"/>
                      <a:pt x="1205" y="130"/>
                      <a:pt x="1209" y="131"/>
                    </a:cubicBezTo>
                    <a:cubicBezTo>
                      <a:pt x="1216" y="135"/>
                      <a:pt x="1230" y="140"/>
                      <a:pt x="1232" y="142"/>
                    </a:cubicBezTo>
                    <a:cubicBezTo>
                      <a:pt x="1228" y="140"/>
                      <a:pt x="1209" y="131"/>
                      <a:pt x="1219" y="137"/>
                    </a:cubicBezTo>
                    <a:cubicBezTo>
                      <a:pt x="1235" y="144"/>
                      <a:pt x="1242" y="149"/>
                      <a:pt x="1254" y="153"/>
                    </a:cubicBezTo>
                    <a:cubicBezTo>
                      <a:pt x="1247" y="149"/>
                      <a:pt x="1247" y="148"/>
                      <a:pt x="1254" y="152"/>
                    </a:cubicBezTo>
                    <a:cubicBezTo>
                      <a:pt x="1265" y="157"/>
                      <a:pt x="1260" y="157"/>
                      <a:pt x="1270" y="162"/>
                    </a:cubicBezTo>
                    <a:cubicBezTo>
                      <a:pt x="1274" y="165"/>
                      <a:pt x="1273" y="162"/>
                      <a:pt x="1273" y="162"/>
                    </a:cubicBezTo>
                    <a:cubicBezTo>
                      <a:pt x="1253" y="150"/>
                      <a:pt x="1230" y="138"/>
                      <a:pt x="1212" y="132"/>
                    </a:cubicBezTo>
                    <a:cubicBezTo>
                      <a:pt x="1211" y="130"/>
                      <a:pt x="1206" y="127"/>
                      <a:pt x="1202" y="125"/>
                    </a:cubicBezTo>
                    <a:cubicBezTo>
                      <a:pt x="1214" y="130"/>
                      <a:pt x="1221" y="133"/>
                      <a:pt x="1227" y="136"/>
                    </a:cubicBezTo>
                    <a:cubicBezTo>
                      <a:pt x="1233" y="138"/>
                      <a:pt x="1238" y="141"/>
                      <a:pt x="1247" y="146"/>
                    </a:cubicBezTo>
                    <a:cubicBezTo>
                      <a:pt x="1251" y="146"/>
                      <a:pt x="1237" y="141"/>
                      <a:pt x="1241" y="141"/>
                    </a:cubicBezTo>
                    <a:cubicBezTo>
                      <a:pt x="1255" y="148"/>
                      <a:pt x="1268" y="153"/>
                      <a:pt x="1276" y="159"/>
                    </a:cubicBezTo>
                    <a:cubicBezTo>
                      <a:pt x="1269" y="155"/>
                      <a:pt x="1266" y="154"/>
                      <a:pt x="1266" y="156"/>
                    </a:cubicBezTo>
                    <a:cubicBezTo>
                      <a:pt x="1276" y="162"/>
                      <a:pt x="1274" y="159"/>
                      <a:pt x="1279" y="162"/>
                    </a:cubicBezTo>
                    <a:cubicBezTo>
                      <a:pt x="1282" y="165"/>
                      <a:pt x="1297" y="173"/>
                      <a:pt x="1298" y="176"/>
                    </a:cubicBezTo>
                    <a:cubicBezTo>
                      <a:pt x="1287" y="169"/>
                      <a:pt x="1290" y="171"/>
                      <a:pt x="1279" y="164"/>
                    </a:cubicBezTo>
                    <a:cubicBezTo>
                      <a:pt x="1279" y="167"/>
                      <a:pt x="1279" y="167"/>
                      <a:pt x="1279" y="167"/>
                    </a:cubicBezTo>
                    <a:cubicBezTo>
                      <a:pt x="1302" y="180"/>
                      <a:pt x="1302" y="180"/>
                      <a:pt x="1302" y="180"/>
                    </a:cubicBezTo>
                    <a:cubicBezTo>
                      <a:pt x="1322" y="191"/>
                      <a:pt x="1322" y="191"/>
                      <a:pt x="1322" y="191"/>
                    </a:cubicBezTo>
                    <a:cubicBezTo>
                      <a:pt x="1326" y="194"/>
                      <a:pt x="1328" y="196"/>
                      <a:pt x="1328" y="197"/>
                    </a:cubicBezTo>
                    <a:cubicBezTo>
                      <a:pt x="1356" y="213"/>
                      <a:pt x="1385" y="235"/>
                      <a:pt x="1412" y="258"/>
                    </a:cubicBezTo>
                    <a:cubicBezTo>
                      <a:pt x="1439" y="280"/>
                      <a:pt x="1463" y="304"/>
                      <a:pt x="1482" y="322"/>
                    </a:cubicBezTo>
                    <a:cubicBezTo>
                      <a:pt x="1471" y="310"/>
                      <a:pt x="1464" y="304"/>
                      <a:pt x="1460" y="298"/>
                    </a:cubicBezTo>
                    <a:cubicBezTo>
                      <a:pt x="1469" y="308"/>
                      <a:pt x="1474" y="312"/>
                      <a:pt x="1478" y="315"/>
                    </a:cubicBezTo>
                    <a:cubicBezTo>
                      <a:pt x="1482" y="319"/>
                      <a:pt x="1486" y="322"/>
                      <a:pt x="1493" y="330"/>
                    </a:cubicBezTo>
                    <a:cubicBezTo>
                      <a:pt x="1490" y="321"/>
                      <a:pt x="1499" y="338"/>
                      <a:pt x="1506" y="340"/>
                    </a:cubicBezTo>
                    <a:cubicBezTo>
                      <a:pt x="1502" y="339"/>
                      <a:pt x="1505" y="341"/>
                      <a:pt x="1507" y="346"/>
                    </a:cubicBezTo>
                    <a:cubicBezTo>
                      <a:pt x="1518" y="359"/>
                      <a:pt x="1532" y="374"/>
                      <a:pt x="1544" y="389"/>
                    </a:cubicBezTo>
                    <a:cubicBezTo>
                      <a:pt x="1556" y="404"/>
                      <a:pt x="1566" y="420"/>
                      <a:pt x="1573" y="433"/>
                    </a:cubicBezTo>
                    <a:cubicBezTo>
                      <a:pt x="1565" y="420"/>
                      <a:pt x="1556" y="407"/>
                      <a:pt x="1547" y="396"/>
                    </a:cubicBezTo>
                    <a:cubicBezTo>
                      <a:pt x="1539" y="385"/>
                      <a:pt x="1531" y="375"/>
                      <a:pt x="1525" y="370"/>
                    </a:cubicBezTo>
                    <a:cubicBezTo>
                      <a:pt x="1528" y="372"/>
                      <a:pt x="1524" y="366"/>
                      <a:pt x="1519" y="360"/>
                    </a:cubicBezTo>
                    <a:cubicBezTo>
                      <a:pt x="1514" y="355"/>
                      <a:pt x="1508" y="348"/>
                      <a:pt x="1507" y="347"/>
                    </a:cubicBezTo>
                    <a:cubicBezTo>
                      <a:pt x="1510" y="351"/>
                      <a:pt x="1512" y="354"/>
                      <a:pt x="1511" y="354"/>
                    </a:cubicBezTo>
                    <a:cubicBezTo>
                      <a:pt x="1506" y="349"/>
                      <a:pt x="1495" y="334"/>
                      <a:pt x="1497" y="339"/>
                    </a:cubicBezTo>
                    <a:cubicBezTo>
                      <a:pt x="1507" y="349"/>
                      <a:pt x="1519" y="364"/>
                      <a:pt x="1530" y="378"/>
                    </a:cubicBezTo>
                    <a:cubicBezTo>
                      <a:pt x="1541" y="392"/>
                      <a:pt x="1550" y="404"/>
                      <a:pt x="1556" y="410"/>
                    </a:cubicBezTo>
                    <a:cubicBezTo>
                      <a:pt x="1551" y="404"/>
                      <a:pt x="1546" y="398"/>
                      <a:pt x="1546" y="395"/>
                    </a:cubicBezTo>
                    <a:cubicBezTo>
                      <a:pt x="1552" y="404"/>
                      <a:pt x="1565" y="419"/>
                      <a:pt x="1571" y="431"/>
                    </a:cubicBezTo>
                    <a:cubicBezTo>
                      <a:pt x="1570" y="429"/>
                      <a:pt x="1566" y="425"/>
                      <a:pt x="1563" y="421"/>
                    </a:cubicBezTo>
                    <a:cubicBezTo>
                      <a:pt x="1560" y="417"/>
                      <a:pt x="1558" y="415"/>
                      <a:pt x="1560" y="417"/>
                    </a:cubicBezTo>
                    <a:cubicBezTo>
                      <a:pt x="1568" y="428"/>
                      <a:pt x="1573" y="437"/>
                      <a:pt x="1576" y="441"/>
                    </a:cubicBezTo>
                    <a:cubicBezTo>
                      <a:pt x="1578" y="438"/>
                      <a:pt x="1577" y="437"/>
                      <a:pt x="1574" y="430"/>
                    </a:cubicBezTo>
                    <a:cubicBezTo>
                      <a:pt x="1564" y="416"/>
                      <a:pt x="1550" y="397"/>
                      <a:pt x="1538" y="381"/>
                    </a:cubicBezTo>
                    <a:cubicBezTo>
                      <a:pt x="1538" y="380"/>
                      <a:pt x="1535" y="377"/>
                      <a:pt x="1536" y="377"/>
                    </a:cubicBezTo>
                    <a:cubicBezTo>
                      <a:pt x="1543" y="385"/>
                      <a:pt x="1551" y="396"/>
                      <a:pt x="1560" y="408"/>
                    </a:cubicBezTo>
                    <a:cubicBezTo>
                      <a:pt x="1568" y="420"/>
                      <a:pt x="1577" y="433"/>
                      <a:pt x="1586" y="446"/>
                    </a:cubicBezTo>
                    <a:cubicBezTo>
                      <a:pt x="1602" y="472"/>
                      <a:pt x="1616" y="497"/>
                      <a:pt x="1622" y="506"/>
                    </a:cubicBezTo>
                    <a:cubicBezTo>
                      <a:pt x="1616" y="494"/>
                      <a:pt x="1608" y="480"/>
                      <a:pt x="1599" y="465"/>
                    </a:cubicBezTo>
                    <a:cubicBezTo>
                      <a:pt x="1590" y="450"/>
                      <a:pt x="1580" y="434"/>
                      <a:pt x="1569" y="419"/>
                    </a:cubicBezTo>
                    <a:cubicBezTo>
                      <a:pt x="1571" y="421"/>
                      <a:pt x="1575" y="425"/>
                      <a:pt x="1576" y="426"/>
                    </a:cubicBezTo>
                    <a:cubicBezTo>
                      <a:pt x="1571" y="419"/>
                      <a:pt x="1569" y="414"/>
                      <a:pt x="1562" y="404"/>
                    </a:cubicBezTo>
                    <a:cubicBezTo>
                      <a:pt x="1560" y="403"/>
                      <a:pt x="1562" y="406"/>
                      <a:pt x="1565" y="410"/>
                    </a:cubicBezTo>
                    <a:cubicBezTo>
                      <a:pt x="1567" y="414"/>
                      <a:pt x="1570" y="418"/>
                      <a:pt x="1570" y="418"/>
                    </a:cubicBezTo>
                    <a:cubicBezTo>
                      <a:pt x="1563" y="409"/>
                      <a:pt x="1563" y="410"/>
                      <a:pt x="1556" y="401"/>
                    </a:cubicBezTo>
                    <a:cubicBezTo>
                      <a:pt x="1559" y="402"/>
                      <a:pt x="1557" y="398"/>
                      <a:pt x="1554" y="394"/>
                    </a:cubicBezTo>
                    <a:cubicBezTo>
                      <a:pt x="1551" y="390"/>
                      <a:pt x="1547" y="385"/>
                      <a:pt x="1546" y="385"/>
                    </a:cubicBezTo>
                    <a:cubicBezTo>
                      <a:pt x="1551" y="391"/>
                      <a:pt x="1554" y="396"/>
                      <a:pt x="1554" y="398"/>
                    </a:cubicBezTo>
                    <a:cubicBezTo>
                      <a:pt x="1551" y="395"/>
                      <a:pt x="1545" y="386"/>
                      <a:pt x="1539" y="378"/>
                    </a:cubicBezTo>
                    <a:cubicBezTo>
                      <a:pt x="1539" y="377"/>
                      <a:pt x="1540" y="377"/>
                      <a:pt x="1537" y="373"/>
                    </a:cubicBezTo>
                    <a:cubicBezTo>
                      <a:pt x="1537" y="374"/>
                      <a:pt x="1534" y="370"/>
                      <a:pt x="1530" y="366"/>
                    </a:cubicBezTo>
                    <a:cubicBezTo>
                      <a:pt x="1527" y="362"/>
                      <a:pt x="1523" y="358"/>
                      <a:pt x="1521" y="354"/>
                    </a:cubicBezTo>
                    <a:cubicBezTo>
                      <a:pt x="1522" y="354"/>
                      <a:pt x="1531" y="367"/>
                      <a:pt x="1528" y="361"/>
                    </a:cubicBezTo>
                    <a:cubicBezTo>
                      <a:pt x="1525" y="357"/>
                      <a:pt x="1519" y="350"/>
                      <a:pt x="1513" y="343"/>
                    </a:cubicBezTo>
                    <a:cubicBezTo>
                      <a:pt x="1506" y="336"/>
                      <a:pt x="1500" y="329"/>
                      <a:pt x="1497" y="326"/>
                    </a:cubicBezTo>
                    <a:cubicBezTo>
                      <a:pt x="1498" y="329"/>
                      <a:pt x="1506" y="337"/>
                      <a:pt x="1506" y="338"/>
                    </a:cubicBezTo>
                    <a:cubicBezTo>
                      <a:pt x="1502" y="333"/>
                      <a:pt x="1494" y="326"/>
                      <a:pt x="1492" y="322"/>
                    </a:cubicBezTo>
                    <a:cubicBezTo>
                      <a:pt x="1492" y="321"/>
                      <a:pt x="1495" y="325"/>
                      <a:pt x="1495" y="323"/>
                    </a:cubicBezTo>
                    <a:cubicBezTo>
                      <a:pt x="1485" y="313"/>
                      <a:pt x="1476" y="304"/>
                      <a:pt x="1467" y="294"/>
                    </a:cubicBezTo>
                    <a:cubicBezTo>
                      <a:pt x="1466" y="295"/>
                      <a:pt x="1467" y="296"/>
                      <a:pt x="1464" y="294"/>
                    </a:cubicBezTo>
                    <a:cubicBezTo>
                      <a:pt x="1460" y="290"/>
                      <a:pt x="1450" y="281"/>
                      <a:pt x="1451" y="281"/>
                    </a:cubicBezTo>
                    <a:cubicBezTo>
                      <a:pt x="1455" y="283"/>
                      <a:pt x="1462" y="293"/>
                      <a:pt x="1461" y="289"/>
                    </a:cubicBezTo>
                    <a:cubicBezTo>
                      <a:pt x="1454" y="282"/>
                      <a:pt x="1440" y="270"/>
                      <a:pt x="1438" y="267"/>
                    </a:cubicBezTo>
                    <a:cubicBezTo>
                      <a:pt x="1440" y="268"/>
                      <a:pt x="1443" y="271"/>
                      <a:pt x="1443" y="271"/>
                    </a:cubicBezTo>
                    <a:cubicBezTo>
                      <a:pt x="1436" y="265"/>
                      <a:pt x="1430" y="261"/>
                      <a:pt x="1426" y="258"/>
                    </a:cubicBezTo>
                    <a:cubicBezTo>
                      <a:pt x="1435" y="266"/>
                      <a:pt x="1429" y="265"/>
                      <a:pt x="1426" y="264"/>
                    </a:cubicBezTo>
                    <a:cubicBezTo>
                      <a:pt x="1417" y="257"/>
                      <a:pt x="1417" y="257"/>
                      <a:pt x="1417" y="257"/>
                    </a:cubicBezTo>
                    <a:cubicBezTo>
                      <a:pt x="1420" y="256"/>
                      <a:pt x="1412" y="248"/>
                      <a:pt x="1418" y="251"/>
                    </a:cubicBezTo>
                    <a:cubicBezTo>
                      <a:pt x="1412" y="245"/>
                      <a:pt x="1409" y="243"/>
                      <a:pt x="1406" y="242"/>
                    </a:cubicBezTo>
                    <a:cubicBezTo>
                      <a:pt x="1403" y="240"/>
                      <a:pt x="1400" y="238"/>
                      <a:pt x="1393" y="232"/>
                    </a:cubicBezTo>
                    <a:cubicBezTo>
                      <a:pt x="1392" y="230"/>
                      <a:pt x="1396" y="233"/>
                      <a:pt x="1396" y="232"/>
                    </a:cubicBezTo>
                    <a:cubicBezTo>
                      <a:pt x="1384" y="223"/>
                      <a:pt x="1377" y="218"/>
                      <a:pt x="1369" y="213"/>
                    </a:cubicBezTo>
                    <a:cubicBezTo>
                      <a:pt x="1362" y="208"/>
                      <a:pt x="1355" y="203"/>
                      <a:pt x="1343" y="194"/>
                    </a:cubicBezTo>
                    <a:cubicBezTo>
                      <a:pt x="1343" y="196"/>
                      <a:pt x="1339" y="194"/>
                      <a:pt x="1331" y="189"/>
                    </a:cubicBezTo>
                    <a:cubicBezTo>
                      <a:pt x="1327" y="184"/>
                      <a:pt x="1316" y="179"/>
                      <a:pt x="1304" y="172"/>
                    </a:cubicBezTo>
                    <a:cubicBezTo>
                      <a:pt x="1301" y="169"/>
                      <a:pt x="1301" y="169"/>
                      <a:pt x="1303" y="169"/>
                    </a:cubicBezTo>
                    <a:cubicBezTo>
                      <a:pt x="1287" y="160"/>
                      <a:pt x="1267" y="149"/>
                      <a:pt x="1246" y="139"/>
                    </a:cubicBezTo>
                    <a:cubicBezTo>
                      <a:pt x="1224" y="128"/>
                      <a:pt x="1202" y="118"/>
                      <a:pt x="1181" y="110"/>
                    </a:cubicBezTo>
                    <a:cubicBezTo>
                      <a:pt x="1186" y="114"/>
                      <a:pt x="1173" y="111"/>
                      <a:pt x="1162" y="105"/>
                    </a:cubicBezTo>
                    <a:cubicBezTo>
                      <a:pt x="1166" y="107"/>
                      <a:pt x="1169" y="108"/>
                      <a:pt x="1172" y="108"/>
                    </a:cubicBezTo>
                    <a:cubicBezTo>
                      <a:pt x="1165" y="106"/>
                      <a:pt x="1152" y="102"/>
                      <a:pt x="1142" y="99"/>
                    </a:cubicBezTo>
                    <a:cubicBezTo>
                      <a:pt x="1133" y="96"/>
                      <a:pt x="1128" y="93"/>
                      <a:pt x="1138" y="95"/>
                    </a:cubicBezTo>
                    <a:cubicBezTo>
                      <a:pt x="1136" y="93"/>
                      <a:pt x="1125" y="90"/>
                      <a:pt x="1116" y="87"/>
                    </a:cubicBezTo>
                    <a:cubicBezTo>
                      <a:pt x="1106" y="85"/>
                      <a:pt x="1099" y="83"/>
                      <a:pt x="1104" y="84"/>
                    </a:cubicBezTo>
                    <a:cubicBezTo>
                      <a:pt x="1112" y="87"/>
                      <a:pt x="1118" y="89"/>
                      <a:pt x="1121" y="91"/>
                    </a:cubicBezTo>
                    <a:cubicBezTo>
                      <a:pt x="1116" y="89"/>
                      <a:pt x="1108" y="87"/>
                      <a:pt x="1100" y="85"/>
                    </a:cubicBezTo>
                    <a:cubicBezTo>
                      <a:pt x="1092" y="83"/>
                      <a:pt x="1085" y="81"/>
                      <a:pt x="1080" y="79"/>
                    </a:cubicBezTo>
                    <a:cubicBezTo>
                      <a:pt x="1078" y="78"/>
                      <a:pt x="1084" y="79"/>
                      <a:pt x="1089" y="81"/>
                    </a:cubicBezTo>
                    <a:cubicBezTo>
                      <a:pt x="1093" y="82"/>
                      <a:pt x="1097" y="83"/>
                      <a:pt x="1090" y="81"/>
                    </a:cubicBezTo>
                    <a:cubicBezTo>
                      <a:pt x="1079" y="78"/>
                      <a:pt x="1068" y="73"/>
                      <a:pt x="1062" y="74"/>
                    </a:cubicBezTo>
                    <a:cubicBezTo>
                      <a:pt x="1066" y="74"/>
                      <a:pt x="1075" y="78"/>
                      <a:pt x="1066" y="76"/>
                    </a:cubicBezTo>
                    <a:cubicBezTo>
                      <a:pt x="1056" y="73"/>
                      <a:pt x="1048" y="70"/>
                      <a:pt x="1040" y="69"/>
                    </a:cubicBezTo>
                    <a:cubicBezTo>
                      <a:pt x="1031" y="67"/>
                      <a:pt x="1022" y="65"/>
                      <a:pt x="1010" y="64"/>
                    </a:cubicBezTo>
                    <a:cubicBezTo>
                      <a:pt x="1008" y="62"/>
                      <a:pt x="1016" y="64"/>
                      <a:pt x="1009" y="62"/>
                    </a:cubicBezTo>
                    <a:cubicBezTo>
                      <a:pt x="1000" y="60"/>
                      <a:pt x="995" y="62"/>
                      <a:pt x="985" y="59"/>
                    </a:cubicBezTo>
                    <a:cubicBezTo>
                      <a:pt x="991" y="57"/>
                      <a:pt x="1002" y="60"/>
                      <a:pt x="1009" y="60"/>
                    </a:cubicBezTo>
                    <a:cubicBezTo>
                      <a:pt x="994" y="56"/>
                      <a:pt x="983" y="55"/>
                      <a:pt x="966" y="53"/>
                    </a:cubicBezTo>
                    <a:cubicBezTo>
                      <a:pt x="974" y="53"/>
                      <a:pt x="964" y="51"/>
                      <a:pt x="979" y="52"/>
                    </a:cubicBezTo>
                    <a:cubicBezTo>
                      <a:pt x="977" y="49"/>
                      <a:pt x="969" y="48"/>
                      <a:pt x="973" y="46"/>
                    </a:cubicBezTo>
                    <a:cubicBezTo>
                      <a:pt x="966" y="46"/>
                      <a:pt x="961" y="45"/>
                      <a:pt x="958" y="44"/>
                    </a:cubicBezTo>
                    <a:cubicBezTo>
                      <a:pt x="967" y="45"/>
                      <a:pt x="970" y="45"/>
                      <a:pt x="975" y="44"/>
                    </a:cubicBezTo>
                    <a:cubicBezTo>
                      <a:pt x="966" y="43"/>
                      <a:pt x="961" y="41"/>
                      <a:pt x="959" y="40"/>
                    </a:cubicBezTo>
                    <a:cubicBezTo>
                      <a:pt x="976" y="42"/>
                      <a:pt x="983" y="43"/>
                      <a:pt x="995" y="44"/>
                    </a:cubicBezTo>
                    <a:cubicBezTo>
                      <a:pt x="989" y="43"/>
                      <a:pt x="977" y="41"/>
                      <a:pt x="968" y="40"/>
                    </a:cubicBezTo>
                    <a:cubicBezTo>
                      <a:pt x="958" y="39"/>
                      <a:pt x="949" y="39"/>
                      <a:pt x="949" y="40"/>
                    </a:cubicBezTo>
                    <a:cubicBezTo>
                      <a:pt x="933" y="39"/>
                      <a:pt x="954" y="39"/>
                      <a:pt x="938" y="38"/>
                    </a:cubicBezTo>
                    <a:cubicBezTo>
                      <a:pt x="933" y="38"/>
                      <a:pt x="941" y="40"/>
                      <a:pt x="924" y="38"/>
                    </a:cubicBezTo>
                    <a:cubicBezTo>
                      <a:pt x="931" y="37"/>
                      <a:pt x="910" y="35"/>
                      <a:pt x="904" y="34"/>
                    </a:cubicBezTo>
                    <a:cubicBezTo>
                      <a:pt x="907" y="34"/>
                      <a:pt x="915" y="34"/>
                      <a:pt x="921" y="34"/>
                    </a:cubicBezTo>
                    <a:cubicBezTo>
                      <a:pt x="928" y="35"/>
                      <a:pt x="935" y="35"/>
                      <a:pt x="936" y="35"/>
                    </a:cubicBezTo>
                    <a:cubicBezTo>
                      <a:pt x="922" y="33"/>
                      <a:pt x="904" y="32"/>
                      <a:pt x="893" y="33"/>
                    </a:cubicBezTo>
                    <a:cubicBezTo>
                      <a:pt x="902" y="33"/>
                      <a:pt x="895" y="35"/>
                      <a:pt x="894" y="35"/>
                    </a:cubicBezTo>
                    <a:cubicBezTo>
                      <a:pt x="899" y="35"/>
                      <a:pt x="912" y="35"/>
                      <a:pt x="912" y="36"/>
                    </a:cubicBezTo>
                    <a:cubicBezTo>
                      <a:pt x="906" y="36"/>
                      <a:pt x="898" y="36"/>
                      <a:pt x="895" y="36"/>
                    </a:cubicBezTo>
                    <a:cubicBezTo>
                      <a:pt x="907" y="37"/>
                      <a:pt x="916" y="36"/>
                      <a:pt x="920" y="37"/>
                    </a:cubicBezTo>
                    <a:cubicBezTo>
                      <a:pt x="920" y="38"/>
                      <a:pt x="905" y="37"/>
                      <a:pt x="899" y="37"/>
                    </a:cubicBezTo>
                    <a:cubicBezTo>
                      <a:pt x="898" y="38"/>
                      <a:pt x="892" y="38"/>
                      <a:pt x="893" y="39"/>
                    </a:cubicBezTo>
                    <a:cubicBezTo>
                      <a:pt x="897" y="39"/>
                      <a:pt x="903" y="39"/>
                      <a:pt x="904" y="40"/>
                    </a:cubicBezTo>
                    <a:cubicBezTo>
                      <a:pt x="899" y="40"/>
                      <a:pt x="900" y="41"/>
                      <a:pt x="891" y="41"/>
                    </a:cubicBezTo>
                    <a:cubicBezTo>
                      <a:pt x="886" y="39"/>
                      <a:pt x="892" y="39"/>
                      <a:pt x="882" y="38"/>
                    </a:cubicBezTo>
                    <a:cubicBezTo>
                      <a:pt x="881" y="39"/>
                      <a:pt x="876" y="40"/>
                      <a:pt x="877" y="42"/>
                    </a:cubicBezTo>
                    <a:cubicBezTo>
                      <a:pt x="882" y="42"/>
                      <a:pt x="891" y="42"/>
                      <a:pt x="900" y="42"/>
                    </a:cubicBezTo>
                    <a:cubicBezTo>
                      <a:pt x="909" y="42"/>
                      <a:pt x="919" y="42"/>
                      <a:pt x="927" y="44"/>
                    </a:cubicBezTo>
                    <a:cubicBezTo>
                      <a:pt x="926" y="44"/>
                      <a:pt x="924" y="45"/>
                      <a:pt x="921" y="45"/>
                    </a:cubicBezTo>
                    <a:cubicBezTo>
                      <a:pt x="909" y="44"/>
                      <a:pt x="890" y="43"/>
                      <a:pt x="889" y="44"/>
                    </a:cubicBezTo>
                    <a:cubicBezTo>
                      <a:pt x="894" y="45"/>
                      <a:pt x="892" y="45"/>
                      <a:pt x="890" y="45"/>
                    </a:cubicBezTo>
                    <a:cubicBezTo>
                      <a:pt x="907" y="45"/>
                      <a:pt x="930" y="46"/>
                      <a:pt x="954" y="49"/>
                    </a:cubicBezTo>
                    <a:cubicBezTo>
                      <a:pt x="940" y="49"/>
                      <a:pt x="927" y="49"/>
                      <a:pt x="905" y="47"/>
                    </a:cubicBezTo>
                    <a:cubicBezTo>
                      <a:pt x="906" y="48"/>
                      <a:pt x="905" y="49"/>
                      <a:pt x="910" y="49"/>
                    </a:cubicBezTo>
                    <a:cubicBezTo>
                      <a:pt x="918" y="48"/>
                      <a:pt x="935" y="50"/>
                      <a:pt x="952" y="52"/>
                    </a:cubicBezTo>
                    <a:cubicBezTo>
                      <a:pt x="952" y="53"/>
                      <a:pt x="944" y="52"/>
                      <a:pt x="935" y="51"/>
                    </a:cubicBezTo>
                    <a:cubicBezTo>
                      <a:pt x="932" y="53"/>
                      <a:pt x="948" y="53"/>
                      <a:pt x="947" y="55"/>
                    </a:cubicBezTo>
                    <a:cubicBezTo>
                      <a:pt x="934" y="53"/>
                      <a:pt x="934" y="54"/>
                      <a:pt x="935" y="55"/>
                    </a:cubicBezTo>
                    <a:cubicBezTo>
                      <a:pt x="936" y="55"/>
                      <a:pt x="937" y="56"/>
                      <a:pt x="927" y="55"/>
                    </a:cubicBezTo>
                    <a:cubicBezTo>
                      <a:pt x="918" y="54"/>
                      <a:pt x="932" y="54"/>
                      <a:pt x="922" y="53"/>
                    </a:cubicBezTo>
                    <a:cubicBezTo>
                      <a:pt x="919" y="54"/>
                      <a:pt x="910" y="52"/>
                      <a:pt x="901" y="52"/>
                    </a:cubicBezTo>
                    <a:cubicBezTo>
                      <a:pt x="903" y="53"/>
                      <a:pt x="898" y="54"/>
                      <a:pt x="891" y="55"/>
                    </a:cubicBezTo>
                    <a:cubicBezTo>
                      <a:pt x="883" y="55"/>
                      <a:pt x="874" y="55"/>
                      <a:pt x="868" y="55"/>
                    </a:cubicBezTo>
                    <a:cubicBezTo>
                      <a:pt x="869" y="52"/>
                      <a:pt x="878" y="52"/>
                      <a:pt x="890" y="52"/>
                    </a:cubicBezTo>
                    <a:cubicBezTo>
                      <a:pt x="881" y="51"/>
                      <a:pt x="875" y="52"/>
                      <a:pt x="868" y="52"/>
                    </a:cubicBezTo>
                    <a:cubicBezTo>
                      <a:pt x="862" y="53"/>
                      <a:pt x="855" y="54"/>
                      <a:pt x="845" y="54"/>
                    </a:cubicBezTo>
                    <a:cubicBezTo>
                      <a:pt x="848" y="51"/>
                      <a:pt x="834" y="54"/>
                      <a:pt x="830" y="53"/>
                    </a:cubicBezTo>
                    <a:cubicBezTo>
                      <a:pt x="836" y="52"/>
                      <a:pt x="842" y="50"/>
                      <a:pt x="851" y="51"/>
                    </a:cubicBezTo>
                    <a:cubicBezTo>
                      <a:pt x="851" y="50"/>
                      <a:pt x="846" y="50"/>
                      <a:pt x="843" y="50"/>
                    </a:cubicBezTo>
                    <a:cubicBezTo>
                      <a:pt x="842" y="49"/>
                      <a:pt x="848" y="49"/>
                      <a:pt x="855" y="49"/>
                    </a:cubicBezTo>
                    <a:cubicBezTo>
                      <a:pt x="862" y="48"/>
                      <a:pt x="869" y="49"/>
                      <a:pt x="871" y="49"/>
                    </a:cubicBezTo>
                    <a:cubicBezTo>
                      <a:pt x="862" y="49"/>
                      <a:pt x="856" y="51"/>
                      <a:pt x="865" y="51"/>
                    </a:cubicBezTo>
                    <a:cubicBezTo>
                      <a:pt x="868" y="50"/>
                      <a:pt x="874" y="51"/>
                      <a:pt x="886" y="51"/>
                    </a:cubicBezTo>
                    <a:cubicBezTo>
                      <a:pt x="874" y="49"/>
                      <a:pt x="887" y="47"/>
                      <a:pt x="873" y="46"/>
                    </a:cubicBezTo>
                    <a:cubicBezTo>
                      <a:pt x="874" y="47"/>
                      <a:pt x="871" y="48"/>
                      <a:pt x="863" y="48"/>
                    </a:cubicBezTo>
                    <a:cubicBezTo>
                      <a:pt x="859" y="45"/>
                      <a:pt x="872" y="46"/>
                      <a:pt x="875" y="44"/>
                    </a:cubicBezTo>
                    <a:cubicBezTo>
                      <a:pt x="877" y="43"/>
                      <a:pt x="870" y="42"/>
                      <a:pt x="866" y="40"/>
                    </a:cubicBezTo>
                    <a:cubicBezTo>
                      <a:pt x="861" y="39"/>
                      <a:pt x="858" y="37"/>
                      <a:pt x="866" y="36"/>
                    </a:cubicBezTo>
                    <a:cubicBezTo>
                      <a:pt x="872" y="36"/>
                      <a:pt x="878" y="36"/>
                      <a:pt x="884" y="36"/>
                    </a:cubicBezTo>
                    <a:cubicBezTo>
                      <a:pt x="883" y="35"/>
                      <a:pt x="888" y="35"/>
                      <a:pt x="887" y="34"/>
                    </a:cubicBezTo>
                    <a:cubicBezTo>
                      <a:pt x="874" y="34"/>
                      <a:pt x="866" y="35"/>
                      <a:pt x="859" y="36"/>
                    </a:cubicBezTo>
                    <a:cubicBezTo>
                      <a:pt x="852" y="37"/>
                      <a:pt x="847" y="38"/>
                      <a:pt x="839" y="39"/>
                    </a:cubicBezTo>
                    <a:cubicBezTo>
                      <a:pt x="832" y="37"/>
                      <a:pt x="848" y="35"/>
                      <a:pt x="840" y="35"/>
                    </a:cubicBezTo>
                    <a:cubicBezTo>
                      <a:pt x="846" y="34"/>
                      <a:pt x="859" y="34"/>
                      <a:pt x="857" y="33"/>
                    </a:cubicBezTo>
                    <a:cubicBezTo>
                      <a:pt x="845" y="33"/>
                      <a:pt x="833" y="34"/>
                      <a:pt x="822" y="35"/>
                    </a:cubicBezTo>
                    <a:cubicBezTo>
                      <a:pt x="825" y="35"/>
                      <a:pt x="833" y="37"/>
                      <a:pt x="827" y="37"/>
                    </a:cubicBezTo>
                    <a:cubicBezTo>
                      <a:pt x="817" y="37"/>
                      <a:pt x="813" y="37"/>
                      <a:pt x="811" y="36"/>
                    </a:cubicBezTo>
                    <a:cubicBezTo>
                      <a:pt x="810" y="36"/>
                      <a:pt x="812" y="35"/>
                      <a:pt x="816" y="35"/>
                    </a:cubicBezTo>
                    <a:cubicBezTo>
                      <a:pt x="823" y="33"/>
                      <a:pt x="836" y="32"/>
                      <a:pt x="841" y="31"/>
                    </a:cubicBezTo>
                    <a:cubicBezTo>
                      <a:pt x="856" y="30"/>
                      <a:pt x="862" y="32"/>
                      <a:pt x="868" y="33"/>
                    </a:cubicBezTo>
                    <a:cubicBezTo>
                      <a:pt x="867" y="32"/>
                      <a:pt x="872" y="33"/>
                      <a:pt x="877" y="33"/>
                    </a:cubicBezTo>
                    <a:cubicBezTo>
                      <a:pt x="882" y="33"/>
                      <a:pt x="887" y="33"/>
                      <a:pt x="885" y="32"/>
                    </a:cubicBezTo>
                    <a:cubicBezTo>
                      <a:pt x="879" y="32"/>
                      <a:pt x="876" y="32"/>
                      <a:pt x="874" y="31"/>
                    </a:cubicBezTo>
                    <a:cubicBezTo>
                      <a:pt x="889" y="32"/>
                      <a:pt x="882" y="30"/>
                      <a:pt x="887" y="29"/>
                    </a:cubicBezTo>
                    <a:cubicBezTo>
                      <a:pt x="872" y="31"/>
                      <a:pt x="851" y="29"/>
                      <a:pt x="833" y="30"/>
                    </a:cubicBezTo>
                    <a:cubicBezTo>
                      <a:pt x="840" y="28"/>
                      <a:pt x="857" y="30"/>
                      <a:pt x="864" y="28"/>
                    </a:cubicBezTo>
                    <a:cubicBezTo>
                      <a:pt x="863" y="28"/>
                      <a:pt x="853" y="25"/>
                      <a:pt x="870" y="25"/>
                    </a:cubicBezTo>
                    <a:cubicBezTo>
                      <a:pt x="879" y="25"/>
                      <a:pt x="878" y="27"/>
                      <a:pt x="889" y="27"/>
                    </a:cubicBezTo>
                    <a:cubicBezTo>
                      <a:pt x="885" y="25"/>
                      <a:pt x="894" y="25"/>
                      <a:pt x="899" y="25"/>
                    </a:cubicBezTo>
                    <a:cubicBezTo>
                      <a:pt x="894" y="27"/>
                      <a:pt x="915" y="26"/>
                      <a:pt x="914" y="27"/>
                    </a:cubicBezTo>
                    <a:cubicBezTo>
                      <a:pt x="905" y="27"/>
                      <a:pt x="912" y="29"/>
                      <a:pt x="897" y="28"/>
                    </a:cubicBezTo>
                    <a:cubicBezTo>
                      <a:pt x="904" y="30"/>
                      <a:pt x="897" y="29"/>
                      <a:pt x="891" y="30"/>
                    </a:cubicBezTo>
                    <a:cubicBezTo>
                      <a:pt x="912" y="31"/>
                      <a:pt x="893" y="30"/>
                      <a:pt x="892" y="31"/>
                    </a:cubicBezTo>
                    <a:cubicBezTo>
                      <a:pt x="928" y="31"/>
                      <a:pt x="958" y="36"/>
                      <a:pt x="974" y="35"/>
                    </a:cubicBezTo>
                    <a:cubicBezTo>
                      <a:pt x="961" y="34"/>
                      <a:pt x="952" y="33"/>
                      <a:pt x="943" y="32"/>
                    </a:cubicBezTo>
                    <a:cubicBezTo>
                      <a:pt x="934" y="32"/>
                      <a:pt x="926" y="31"/>
                      <a:pt x="917" y="31"/>
                    </a:cubicBezTo>
                    <a:cubicBezTo>
                      <a:pt x="908" y="28"/>
                      <a:pt x="924" y="28"/>
                      <a:pt x="939" y="28"/>
                    </a:cubicBezTo>
                    <a:cubicBezTo>
                      <a:pt x="927" y="26"/>
                      <a:pt x="920" y="28"/>
                      <a:pt x="914" y="26"/>
                    </a:cubicBezTo>
                    <a:cubicBezTo>
                      <a:pt x="912" y="25"/>
                      <a:pt x="939" y="27"/>
                      <a:pt x="924" y="25"/>
                    </a:cubicBezTo>
                    <a:cubicBezTo>
                      <a:pt x="916" y="25"/>
                      <a:pt x="905" y="24"/>
                      <a:pt x="893" y="24"/>
                    </a:cubicBezTo>
                    <a:cubicBezTo>
                      <a:pt x="881" y="24"/>
                      <a:pt x="869" y="24"/>
                      <a:pt x="858" y="24"/>
                    </a:cubicBezTo>
                    <a:cubicBezTo>
                      <a:pt x="870" y="24"/>
                      <a:pt x="874" y="23"/>
                      <a:pt x="883" y="23"/>
                    </a:cubicBezTo>
                    <a:cubicBezTo>
                      <a:pt x="876" y="23"/>
                      <a:pt x="870" y="20"/>
                      <a:pt x="878" y="20"/>
                    </a:cubicBezTo>
                    <a:cubicBezTo>
                      <a:pt x="885" y="20"/>
                      <a:pt x="885" y="20"/>
                      <a:pt x="885" y="20"/>
                    </a:cubicBezTo>
                    <a:cubicBezTo>
                      <a:pt x="889" y="21"/>
                      <a:pt x="875" y="22"/>
                      <a:pt x="886" y="22"/>
                    </a:cubicBezTo>
                    <a:cubicBezTo>
                      <a:pt x="883" y="21"/>
                      <a:pt x="893" y="21"/>
                      <a:pt x="892" y="20"/>
                    </a:cubicBezTo>
                    <a:cubicBezTo>
                      <a:pt x="879" y="19"/>
                      <a:pt x="890" y="17"/>
                      <a:pt x="875" y="16"/>
                    </a:cubicBezTo>
                    <a:cubicBezTo>
                      <a:pt x="883" y="16"/>
                      <a:pt x="892" y="16"/>
                      <a:pt x="901" y="16"/>
                    </a:cubicBezTo>
                    <a:cubicBezTo>
                      <a:pt x="900" y="15"/>
                      <a:pt x="887" y="14"/>
                      <a:pt x="884" y="13"/>
                    </a:cubicBezTo>
                    <a:cubicBezTo>
                      <a:pt x="893" y="13"/>
                      <a:pt x="896" y="14"/>
                      <a:pt x="899" y="13"/>
                    </a:cubicBezTo>
                    <a:cubicBezTo>
                      <a:pt x="891" y="12"/>
                      <a:pt x="887" y="11"/>
                      <a:pt x="876" y="11"/>
                    </a:cubicBezTo>
                    <a:cubicBezTo>
                      <a:pt x="872" y="13"/>
                      <a:pt x="885" y="13"/>
                      <a:pt x="885" y="14"/>
                    </a:cubicBezTo>
                    <a:cubicBezTo>
                      <a:pt x="882" y="15"/>
                      <a:pt x="875" y="15"/>
                      <a:pt x="867" y="15"/>
                    </a:cubicBezTo>
                    <a:cubicBezTo>
                      <a:pt x="859" y="15"/>
                      <a:pt x="851" y="15"/>
                      <a:pt x="848" y="15"/>
                    </a:cubicBezTo>
                    <a:cubicBezTo>
                      <a:pt x="854" y="14"/>
                      <a:pt x="870" y="15"/>
                      <a:pt x="870" y="14"/>
                    </a:cubicBezTo>
                    <a:cubicBezTo>
                      <a:pt x="861" y="14"/>
                      <a:pt x="877" y="12"/>
                      <a:pt x="865" y="11"/>
                    </a:cubicBezTo>
                    <a:cubicBezTo>
                      <a:pt x="859" y="12"/>
                      <a:pt x="850" y="12"/>
                      <a:pt x="842" y="12"/>
                    </a:cubicBezTo>
                    <a:cubicBezTo>
                      <a:pt x="834" y="12"/>
                      <a:pt x="826" y="12"/>
                      <a:pt x="823" y="11"/>
                    </a:cubicBezTo>
                    <a:cubicBezTo>
                      <a:pt x="836" y="11"/>
                      <a:pt x="857" y="10"/>
                      <a:pt x="879" y="10"/>
                    </a:cubicBezTo>
                    <a:cubicBezTo>
                      <a:pt x="901" y="10"/>
                      <a:pt x="924" y="11"/>
                      <a:pt x="941" y="12"/>
                    </a:cubicBezTo>
                    <a:cubicBezTo>
                      <a:pt x="927" y="11"/>
                      <a:pt x="940" y="10"/>
                      <a:pt x="932" y="9"/>
                    </a:cubicBezTo>
                    <a:cubicBezTo>
                      <a:pt x="933" y="11"/>
                      <a:pt x="924" y="11"/>
                      <a:pt x="913" y="10"/>
                    </a:cubicBezTo>
                    <a:cubicBezTo>
                      <a:pt x="902" y="9"/>
                      <a:pt x="890" y="9"/>
                      <a:pt x="885" y="9"/>
                    </a:cubicBezTo>
                    <a:cubicBezTo>
                      <a:pt x="887" y="8"/>
                      <a:pt x="894" y="8"/>
                      <a:pt x="901" y="8"/>
                    </a:cubicBezTo>
                    <a:cubicBezTo>
                      <a:pt x="907" y="9"/>
                      <a:pt x="913" y="9"/>
                      <a:pt x="914" y="8"/>
                    </a:cubicBezTo>
                    <a:cubicBezTo>
                      <a:pt x="898" y="8"/>
                      <a:pt x="902" y="6"/>
                      <a:pt x="887" y="6"/>
                    </a:cubicBezTo>
                    <a:cubicBezTo>
                      <a:pt x="899" y="9"/>
                      <a:pt x="880" y="7"/>
                      <a:pt x="866" y="8"/>
                    </a:cubicBezTo>
                    <a:cubicBezTo>
                      <a:pt x="866" y="8"/>
                      <a:pt x="868" y="9"/>
                      <a:pt x="870" y="9"/>
                    </a:cubicBezTo>
                    <a:cubicBezTo>
                      <a:pt x="864" y="9"/>
                      <a:pt x="856" y="11"/>
                      <a:pt x="852" y="9"/>
                    </a:cubicBezTo>
                    <a:cubicBezTo>
                      <a:pt x="864" y="7"/>
                      <a:pt x="854" y="7"/>
                      <a:pt x="863" y="4"/>
                    </a:cubicBezTo>
                    <a:cubicBezTo>
                      <a:pt x="844" y="5"/>
                      <a:pt x="840" y="3"/>
                      <a:pt x="830" y="5"/>
                    </a:cubicBezTo>
                    <a:cubicBezTo>
                      <a:pt x="832" y="6"/>
                      <a:pt x="838" y="5"/>
                      <a:pt x="844" y="5"/>
                    </a:cubicBezTo>
                    <a:cubicBezTo>
                      <a:pt x="849" y="5"/>
                      <a:pt x="855" y="5"/>
                      <a:pt x="857" y="5"/>
                    </a:cubicBezTo>
                    <a:cubicBezTo>
                      <a:pt x="840" y="6"/>
                      <a:pt x="856" y="7"/>
                      <a:pt x="847" y="8"/>
                    </a:cubicBezTo>
                    <a:cubicBezTo>
                      <a:pt x="842" y="7"/>
                      <a:pt x="835" y="7"/>
                      <a:pt x="828" y="8"/>
                    </a:cubicBezTo>
                    <a:cubicBezTo>
                      <a:pt x="820" y="8"/>
                      <a:pt x="813" y="9"/>
                      <a:pt x="809" y="8"/>
                    </a:cubicBezTo>
                    <a:cubicBezTo>
                      <a:pt x="825" y="8"/>
                      <a:pt x="821" y="6"/>
                      <a:pt x="822" y="5"/>
                    </a:cubicBezTo>
                    <a:cubicBezTo>
                      <a:pt x="806" y="5"/>
                      <a:pt x="808" y="6"/>
                      <a:pt x="796" y="7"/>
                    </a:cubicBezTo>
                    <a:cubicBezTo>
                      <a:pt x="790" y="8"/>
                      <a:pt x="787" y="7"/>
                      <a:pt x="788" y="6"/>
                    </a:cubicBezTo>
                    <a:cubicBezTo>
                      <a:pt x="798" y="5"/>
                      <a:pt x="802" y="5"/>
                      <a:pt x="807" y="5"/>
                    </a:cubicBezTo>
                    <a:cubicBezTo>
                      <a:pt x="825" y="3"/>
                      <a:pt x="825" y="3"/>
                      <a:pt x="825" y="3"/>
                    </a:cubicBezTo>
                    <a:cubicBezTo>
                      <a:pt x="819" y="2"/>
                      <a:pt x="831" y="1"/>
                      <a:pt x="830" y="0"/>
                    </a:cubicBezTo>
                    <a:cubicBezTo>
                      <a:pt x="814" y="1"/>
                      <a:pt x="801" y="2"/>
                      <a:pt x="790" y="4"/>
                    </a:cubicBezTo>
                    <a:cubicBezTo>
                      <a:pt x="783" y="3"/>
                      <a:pt x="774" y="4"/>
                      <a:pt x="765" y="5"/>
                    </a:cubicBezTo>
                    <a:cubicBezTo>
                      <a:pt x="757" y="6"/>
                      <a:pt x="748" y="7"/>
                      <a:pt x="743" y="6"/>
                    </a:cubicBezTo>
                    <a:cubicBezTo>
                      <a:pt x="745" y="4"/>
                      <a:pt x="758" y="3"/>
                      <a:pt x="758" y="0"/>
                    </a:cubicBezTo>
                    <a:cubicBezTo>
                      <a:pt x="755" y="0"/>
                      <a:pt x="746" y="1"/>
                      <a:pt x="738" y="2"/>
                    </a:cubicBezTo>
                    <a:cubicBezTo>
                      <a:pt x="730" y="3"/>
                      <a:pt x="722" y="5"/>
                      <a:pt x="721" y="6"/>
                    </a:cubicBezTo>
                    <a:cubicBezTo>
                      <a:pt x="731" y="4"/>
                      <a:pt x="743" y="2"/>
                      <a:pt x="744" y="3"/>
                    </a:cubicBezTo>
                    <a:cubicBezTo>
                      <a:pt x="715" y="8"/>
                      <a:pt x="696" y="12"/>
                      <a:pt x="684" y="13"/>
                    </a:cubicBezTo>
                    <a:cubicBezTo>
                      <a:pt x="683" y="14"/>
                      <a:pt x="674" y="17"/>
                      <a:pt x="672" y="18"/>
                    </a:cubicBezTo>
                    <a:cubicBezTo>
                      <a:pt x="690" y="15"/>
                      <a:pt x="694" y="12"/>
                      <a:pt x="709" y="11"/>
                    </a:cubicBezTo>
                    <a:cubicBezTo>
                      <a:pt x="709" y="11"/>
                      <a:pt x="707" y="10"/>
                      <a:pt x="712" y="9"/>
                    </a:cubicBezTo>
                    <a:cubicBezTo>
                      <a:pt x="722" y="9"/>
                      <a:pt x="733" y="4"/>
                      <a:pt x="742" y="6"/>
                    </a:cubicBezTo>
                    <a:cubicBezTo>
                      <a:pt x="732" y="7"/>
                      <a:pt x="727" y="8"/>
                      <a:pt x="724" y="9"/>
                    </a:cubicBezTo>
                    <a:cubicBezTo>
                      <a:pt x="721" y="10"/>
                      <a:pt x="719" y="11"/>
                      <a:pt x="715" y="13"/>
                    </a:cubicBezTo>
                    <a:close/>
                    <a:moveTo>
                      <a:pt x="949" y="53"/>
                    </a:moveTo>
                    <a:cubicBezTo>
                      <a:pt x="962" y="54"/>
                      <a:pt x="965" y="55"/>
                      <a:pt x="971" y="56"/>
                    </a:cubicBezTo>
                    <a:cubicBezTo>
                      <a:pt x="973" y="58"/>
                      <a:pt x="960" y="56"/>
                      <a:pt x="954" y="56"/>
                    </a:cubicBezTo>
                    <a:cubicBezTo>
                      <a:pt x="950" y="55"/>
                      <a:pt x="949" y="54"/>
                      <a:pt x="949" y="53"/>
                    </a:cubicBezTo>
                    <a:close/>
                    <a:moveTo>
                      <a:pt x="935" y="39"/>
                    </a:moveTo>
                    <a:cubicBezTo>
                      <a:pt x="950" y="40"/>
                      <a:pt x="947" y="40"/>
                      <a:pt x="961" y="43"/>
                    </a:cubicBezTo>
                    <a:cubicBezTo>
                      <a:pt x="948" y="42"/>
                      <a:pt x="945" y="42"/>
                      <a:pt x="944" y="44"/>
                    </a:cubicBezTo>
                    <a:cubicBezTo>
                      <a:pt x="951" y="46"/>
                      <a:pt x="957" y="44"/>
                      <a:pt x="966" y="46"/>
                    </a:cubicBezTo>
                    <a:cubicBezTo>
                      <a:pt x="966" y="49"/>
                      <a:pt x="948" y="44"/>
                      <a:pt x="935" y="45"/>
                    </a:cubicBezTo>
                    <a:cubicBezTo>
                      <a:pt x="931" y="43"/>
                      <a:pt x="930" y="42"/>
                      <a:pt x="936" y="41"/>
                    </a:cubicBezTo>
                    <a:cubicBezTo>
                      <a:pt x="922" y="40"/>
                      <a:pt x="926" y="42"/>
                      <a:pt x="912" y="41"/>
                    </a:cubicBezTo>
                    <a:cubicBezTo>
                      <a:pt x="908" y="39"/>
                      <a:pt x="914" y="39"/>
                      <a:pt x="917" y="38"/>
                    </a:cubicBezTo>
                    <a:cubicBezTo>
                      <a:pt x="921" y="39"/>
                      <a:pt x="940" y="42"/>
                      <a:pt x="935" y="39"/>
                    </a:cubicBezTo>
                    <a:close/>
                    <a:moveTo>
                      <a:pt x="1641" y="669"/>
                    </a:moveTo>
                    <a:cubicBezTo>
                      <a:pt x="1644" y="670"/>
                      <a:pt x="1635" y="652"/>
                      <a:pt x="1634" y="645"/>
                    </a:cubicBezTo>
                    <a:cubicBezTo>
                      <a:pt x="1637" y="650"/>
                      <a:pt x="1643" y="670"/>
                      <a:pt x="1647" y="681"/>
                    </a:cubicBezTo>
                    <a:cubicBezTo>
                      <a:pt x="1645" y="679"/>
                      <a:pt x="1644" y="677"/>
                      <a:pt x="1641" y="669"/>
                    </a:cubicBezTo>
                    <a:close/>
                    <a:moveTo>
                      <a:pt x="1524" y="1310"/>
                    </a:moveTo>
                    <a:cubicBezTo>
                      <a:pt x="1523" y="1313"/>
                      <a:pt x="1518" y="1322"/>
                      <a:pt x="1521" y="1319"/>
                    </a:cubicBezTo>
                    <a:cubicBezTo>
                      <a:pt x="1516" y="1329"/>
                      <a:pt x="1517" y="1324"/>
                      <a:pt x="1512" y="1330"/>
                    </a:cubicBezTo>
                    <a:cubicBezTo>
                      <a:pt x="1515" y="1327"/>
                      <a:pt x="1520" y="1316"/>
                      <a:pt x="1524" y="1310"/>
                    </a:cubicBezTo>
                    <a:close/>
                    <a:moveTo>
                      <a:pt x="1512" y="585"/>
                    </a:moveTo>
                    <a:cubicBezTo>
                      <a:pt x="1516" y="594"/>
                      <a:pt x="1516" y="592"/>
                      <a:pt x="1519" y="600"/>
                    </a:cubicBezTo>
                    <a:cubicBezTo>
                      <a:pt x="1518" y="600"/>
                      <a:pt x="1511" y="586"/>
                      <a:pt x="1512" y="585"/>
                    </a:cubicBezTo>
                    <a:close/>
                    <a:moveTo>
                      <a:pt x="1310" y="338"/>
                    </a:moveTo>
                    <a:cubicBezTo>
                      <a:pt x="1316" y="342"/>
                      <a:pt x="1320" y="347"/>
                      <a:pt x="1319" y="345"/>
                    </a:cubicBezTo>
                    <a:cubicBezTo>
                      <a:pt x="1327" y="351"/>
                      <a:pt x="1330" y="355"/>
                      <a:pt x="1331" y="356"/>
                    </a:cubicBezTo>
                    <a:cubicBezTo>
                      <a:pt x="1326" y="353"/>
                      <a:pt x="1326" y="352"/>
                      <a:pt x="1321" y="348"/>
                    </a:cubicBezTo>
                    <a:cubicBezTo>
                      <a:pt x="1320" y="349"/>
                      <a:pt x="1330" y="356"/>
                      <a:pt x="1328" y="356"/>
                    </a:cubicBezTo>
                    <a:cubicBezTo>
                      <a:pt x="1324" y="353"/>
                      <a:pt x="1323" y="353"/>
                      <a:pt x="1318" y="349"/>
                    </a:cubicBezTo>
                    <a:cubicBezTo>
                      <a:pt x="1320" y="347"/>
                      <a:pt x="1309" y="339"/>
                      <a:pt x="1310" y="338"/>
                    </a:cubicBezTo>
                    <a:close/>
                    <a:moveTo>
                      <a:pt x="362" y="436"/>
                    </a:moveTo>
                    <a:cubicBezTo>
                      <a:pt x="368" y="429"/>
                      <a:pt x="374" y="423"/>
                      <a:pt x="378" y="417"/>
                    </a:cubicBezTo>
                    <a:cubicBezTo>
                      <a:pt x="378" y="418"/>
                      <a:pt x="379" y="417"/>
                      <a:pt x="381" y="416"/>
                    </a:cubicBezTo>
                    <a:cubicBezTo>
                      <a:pt x="380" y="418"/>
                      <a:pt x="376" y="422"/>
                      <a:pt x="372" y="426"/>
                    </a:cubicBezTo>
                    <a:cubicBezTo>
                      <a:pt x="368" y="430"/>
                      <a:pt x="364" y="434"/>
                      <a:pt x="362" y="436"/>
                    </a:cubicBezTo>
                    <a:close/>
                    <a:moveTo>
                      <a:pt x="522" y="69"/>
                    </a:moveTo>
                    <a:cubicBezTo>
                      <a:pt x="527" y="69"/>
                      <a:pt x="507" y="79"/>
                      <a:pt x="497" y="82"/>
                    </a:cubicBezTo>
                    <a:cubicBezTo>
                      <a:pt x="498" y="80"/>
                      <a:pt x="509" y="73"/>
                      <a:pt x="522" y="69"/>
                    </a:cubicBezTo>
                    <a:close/>
                    <a:moveTo>
                      <a:pt x="433" y="114"/>
                    </a:moveTo>
                    <a:cubicBezTo>
                      <a:pt x="434" y="114"/>
                      <a:pt x="426" y="119"/>
                      <a:pt x="426" y="121"/>
                    </a:cubicBezTo>
                    <a:cubicBezTo>
                      <a:pt x="415" y="127"/>
                      <a:pt x="411" y="128"/>
                      <a:pt x="400" y="135"/>
                    </a:cubicBezTo>
                    <a:cubicBezTo>
                      <a:pt x="399" y="133"/>
                      <a:pt x="418" y="122"/>
                      <a:pt x="433" y="114"/>
                    </a:cubicBezTo>
                    <a:close/>
                    <a:moveTo>
                      <a:pt x="691" y="19"/>
                    </a:moveTo>
                    <a:cubicBezTo>
                      <a:pt x="691" y="20"/>
                      <a:pt x="685" y="22"/>
                      <a:pt x="682" y="23"/>
                    </a:cubicBezTo>
                    <a:cubicBezTo>
                      <a:pt x="681" y="24"/>
                      <a:pt x="695" y="20"/>
                      <a:pt x="696" y="20"/>
                    </a:cubicBezTo>
                    <a:cubicBezTo>
                      <a:pt x="710" y="18"/>
                      <a:pt x="690" y="22"/>
                      <a:pt x="694" y="23"/>
                    </a:cubicBezTo>
                    <a:cubicBezTo>
                      <a:pt x="680" y="24"/>
                      <a:pt x="678" y="26"/>
                      <a:pt x="674" y="28"/>
                    </a:cubicBezTo>
                    <a:cubicBezTo>
                      <a:pt x="659" y="32"/>
                      <a:pt x="659" y="31"/>
                      <a:pt x="649" y="35"/>
                    </a:cubicBezTo>
                    <a:cubicBezTo>
                      <a:pt x="647" y="34"/>
                      <a:pt x="653" y="32"/>
                      <a:pt x="650" y="31"/>
                    </a:cubicBezTo>
                    <a:cubicBezTo>
                      <a:pt x="642" y="35"/>
                      <a:pt x="637" y="34"/>
                      <a:pt x="621" y="39"/>
                    </a:cubicBezTo>
                    <a:cubicBezTo>
                      <a:pt x="620" y="38"/>
                      <a:pt x="620" y="38"/>
                      <a:pt x="620" y="38"/>
                    </a:cubicBezTo>
                    <a:cubicBezTo>
                      <a:pt x="631" y="35"/>
                      <a:pt x="640" y="32"/>
                      <a:pt x="650" y="29"/>
                    </a:cubicBezTo>
                    <a:cubicBezTo>
                      <a:pt x="661" y="26"/>
                      <a:pt x="673" y="23"/>
                      <a:pt x="691" y="19"/>
                    </a:cubicBezTo>
                    <a:close/>
                    <a:moveTo>
                      <a:pt x="528" y="73"/>
                    </a:moveTo>
                    <a:cubicBezTo>
                      <a:pt x="525" y="74"/>
                      <a:pt x="525" y="74"/>
                      <a:pt x="525" y="75"/>
                    </a:cubicBezTo>
                    <a:cubicBezTo>
                      <a:pt x="518" y="78"/>
                      <a:pt x="518" y="78"/>
                      <a:pt x="518" y="78"/>
                    </a:cubicBezTo>
                    <a:cubicBezTo>
                      <a:pt x="518" y="77"/>
                      <a:pt x="516" y="78"/>
                      <a:pt x="514" y="79"/>
                    </a:cubicBezTo>
                    <a:cubicBezTo>
                      <a:pt x="513" y="78"/>
                      <a:pt x="513" y="78"/>
                      <a:pt x="513" y="78"/>
                    </a:cubicBezTo>
                    <a:cubicBezTo>
                      <a:pt x="516" y="77"/>
                      <a:pt x="516" y="77"/>
                      <a:pt x="516" y="76"/>
                    </a:cubicBezTo>
                    <a:cubicBezTo>
                      <a:pt x="523" y="73"/>
                      <a:pt x="523" y="73"/>
                      <a:pt x="523" y="73"/>
                    </a:cubicBezTo>
                    <a:cubicBezTo>
                      <a:pt x="523" y="74"/>
                      <a:pt x="525" y="73"/>
                      <a:pt x="527" y="72"/>
                    </a:cubicBezTo>
                    <a:lnTo>
                      <a:pt x="528" y="73"/>
                    </a:lnTo>
                    <a:close/>
                    <a:moveTo>
                      <a:pt x="569" y="57"/>
                    </a:moveTo>
                    <a:cubicBezTo>
                      <a:pt x="580" y="52"/>
                      <a:pt x="573" y="57"/>
                      <a:pt x="581" y="54"/>
                    </a:cubicBezTo>
                    <a:cubicBezTo>
                      <a:pt x="580" y="55"/>
                      <a:pt x="572" y="58"/>
                      <a:pt x="567" y="60"/>
                    </a:cubicBezTo>
                    <a:cubicBezTo>
                      <a:pt x="566" y="59"/>
                      <a:pt x="571" y="57"/>
                      <a:pt x="569" y="57"/>
                    </a:cubicBezTo>
                    <a:close/>
                    <a:moveTo>
                      <a:pt x="771" y="11"/>
                    </a:moveTo>
                    <a:cubicBezTo>
                      <a:pt x="776" y="10"/>
                      <a:pt x="781" y="10"/>
                      <a:pt x="786" y="9"/>
                    </a:cubicBezTo>
                    <a:cubicBezTo>
                      <a:pt x="784" y="10"/>
                      <a:pt x="773" y="12"/>
                      <a:pt x="773" y="13"/>
                    </a:cubicBezTo>
                    <a:cubicBezTo>
                      <a:pt x="760" y="14"/>
                      <a:pt x="770" y="12"/>
                      <a:pt x="771" y="11"/>
                    </a:cubicBezTo>
                    <a:close/>
                    <a:moveTo>
                      <a:pt x="808" y="17"/>
                    </a:moveTo>
                    <a:cubicBezTo>
                      <a:pt x="810" y="18"/>
                      <a:pt x="801" y="19"/>
                      <a:pt x="790" y="19"/>
                    </a:cubicBezTo>
                    <a:cubicBezTo>
                      <a:pt x="795" y="20"/>
                      <a:pt x="796" y="19"/>
                      <a:pt x="805" y="19"/>
                    </a:cubicBezTo>
                    <a:cubicBezTo>
                      <a:pt x="803" y="19"/>
                      <a:pt x="796" y="20"/>
                      <a:pt x="788" y="21"/>
                    </a:cubicBezTo>
                    <a:cubicBezTo>
                      <a:pt x="780" y="22"/>
                      <a:pt x="771" y="23"/>
                      <a:pt x="766" y="24"/>
                    </a:cubicBezTo>
                    <a:cubicBezTo>
                      <a:pt x="765" y="23"/>
                      <a:pt x="771" y="22"/>
                      <a:pt x="776" y="21"/>
                    </a:cubicBezTo>
                    <a:cubicBezTo>
                      <a:pt x="782" y="21"/>
                      <a:pt x="787" y="20"/>
                      <a:pt x="782" y="19"/>
                    </a:cubicBezTo>
                    <a:cubicBezTo>
                      <a:pt x="799" y="18"/>
                      <a:pt x="794" y="18"/>
                      <a:pt x="808" y="17"/>
                    </a:cubicBezTo>
                    <a:close/>
                    <a:moveTo>
                      <a:pt x="846" y="17"/>
                    </a:moveTo>
                    <a:cubicBezTo>
                      <a:pt x="846" y="16"/>
                      <a:pt x="862" y="16"/>
                      <a:pt x="868" y="16"/>
                    </a:cubicBezTo>
                    <a:cubicBezTo>
                      <a:pt x="869" y="18"/>
                      <a:pt x="851" y="18"/>
                      <a:pt x="846" y="17"/>
                    </a:cubicBezTo>
                    <a:close/>
                    <a:moveTo>
                      <a:pt x="856" y="20"/>
                    </a:moveTo>
                    <a:cubicBezTo>
                      <a:pt x="875" y="20"/>
                      <a:pt x="866" y="21"/>
                      <a:pt x="872" y="22"/>
                    </a:cubicBezTo>
                    <a:cubicBezTo>
                      <a:pt x="862" y="22"/>
                      <a:pt x="851" y="23"/>
                      <a:pt x="846" y="22"/>
                    </a:cubicBezTo>
                    <a:cubicBezTo>
                      <a:pt x="849" y="20"/>
                      <a:pt x="867" y="23"/>
                      <a:pt x="856" y="20"/>
                    </a:cubicBezTo>
                    <a:close/>
                    <a:moveTo>
                      <a:pt x="456" y="126"/>
                    </a:moveTo>
                    <a:cubicBezTo>
                      <a:pt x="471" y="118"/>
                      <a:pt x="480" y="115"/>
                      <a:pt x="490" y="110"/>
                    </a:cubicBezTo>
                    <a:cubicBezTo>
                      <a:pt x="488" y="112"/>
                      <a:pt x="482" y="116"/>
                      <a:pt x="474" y="119"/>
                    </a:cubicBezTo>
                    <a:cubicBezTo>
                      <a:pt x="467" y="123"/>
                      <a:pt x="458" y="127"/>
                      <a:pt x="452" y="131"/>
                    </a:cubicBezTo>
                    <a:cubicBezTo>
                      <a:pt x="453" y="129"/>
                      <a:pt x="455" y="127"/>
                      <a:pt x="456" y="126"/>
                    </a:cubicBezTo>
                    <a:close/>
                    <a:moveTo>
                      <a:pt x="644" y="51"/>
                    </a:moveTo>
                    <a:cubicBezTo>
                      <a:pt x="641" y="54"/>
                      <a:pt x="630" y="57"/>
                      <a:pt x="621" y="59"/>
                    </a:cubicBezTo>
                    <a:cubicBezTo>
                      <a:pt x="626" y="57"/>
                      <a:pt x="630" y="54"/>
                      <a:pt x="644" y="51"/>
                    </a:cubicBezTo>
                    <a:close/>
                    <a:moveTo>
                      <a:pt x="802" y="25"/>
                    </a:moveTo>
                    <a:cubicBezTo>
                      <a:pt x="802" y="26"/>
                      <a:pt x="805" y="26"/>
                      <a:pt x="811" y="26"/>
                    </a:cubicBezTo>
                    <a:cubicBezTo>
                      <a:pt x="808" y="28"/>
                      <a:pt x="800" y="27"/>
                      <a:pt x="790" y="29"/>
                    </a:cubicBezTo>
                    <a:cubicBezTo>
                      <a:pt x="794" y="27"/>
                      <a:pt x="781" y="26"/>
                      <a:pt x="802" y="25"/>
                    </a:cubicBezTo>
                    <a:close/>
                    <a:moveTo>
                      <a:pt x="661" y="63"/>
                    </a:moveTo>
                    <a:cubicBezTo>
                      <a:pt x="659" y="62"/>
                      <a:pt x="650" y="65"/>
                      <a:pt x="652" y="63"/>
                    </a:cubicBezTo>
                    <a:cubicBezTo>
                      <a:pt x="660" y="61"/>
                      <a:pt x="665" y="59"/>
                      <a:pt x="665" y="58"/>
                    </a:cubicBezTo>
                    <a:cubicBezTo>
                      <a:pt x="664" y="58"/>
                      <a:pt x="657" y="61"/>
                      <a:pt x="648" y="63"/>
                    </a:cubicBezTo>
                    <a:cubicBezTo>
                      <a:pt x="649" y="63"/>
                      <a:pt x="639" y="67"/>
                      <a:pt x="629" y="71"/>
                    </a:cubicBezTo>
                    <a:cubicBezTo>
                      <a:pt x="618" y="75"/>
                      <a:pt x="606" y="79"/>
                      <a:pt x="601" y="78"/>
                    </a:cubicBezTo>
                    <a:cubicBezTo>
                      <a:pt x="595" y="80"/>
                      <a:pt x="596" y="81"/>
                      <a:pt x="593" y="83"/>
                    </a:cubicBezTo>
                    <a:cubicBezTo>
                      <a:pt x="587" y="84"/>
                      <a:pt x="578" y="87"/>
                      <a:pt x="565" y="92"/>
                    </a:cubicBezTo>
                    <a:cubicBezTo>
                      <a:pt x="570" y="89"/>
                      <a:pt x="574" y="88"/>
                      <a:pt x="578" y="86"/>
                    </a:cubicBezTo>
                    <a:cubicBezTo>
                      <a:pt x="600" y="78"/>
                      <a:pt x="600" y="78"/>
                      <a:pt x="600" y="78"/>
                    </a:cubicBezTo>
                    <a:cubicBezTo>
                      <a:pt x="598" y="77"/>
                      <a:pt x="589" y="81"/>
                      <a:pt x="592" y="78"/>
                    </a:cubicBezTo>
                    <a:cubicBezTo>
                      <a:pt x="602" y="75"/>
                      <a:pt x="609" y="73"/>
                      <a:pt x="613" y="72"/>
                    </a:cubicBezTo>
                    <a:cubicBezTo>
                      <a:pt x="615" y="72"/>
                      <a:pt x="609" y="74"/>
                      <a:pt x="603" y="76"/>
                    </a:cubicBezTo>
                    <a:cubicBezTo>
                      <a:pt x="606" y="76"/>
                      <a:pt x="608" y="76"/>
                      <a:pt x="608" y="76"/>
                    </a:cubicBezTo>
                    <a:cubicBezTo>
                      <a:pt x="617" y="72"/>
                      <a:pt x="624" y="72"/>
                      <a:pt x="635" y="68"/>
                    </a:cubicBezTo>
                    <a:cubicBezTo>
                      <a:pt x="640" y="66"/>
                      <a:pt x="633" y="68"/>
                      <a:pt x="641" y="65"/>
                    </a:cubicBezTo>
                    <a:cubicBezTo>
                      <a:pt x="636" y="65"/>
                      <a:pt x="625" y="69"/>
                      <a:pt x="628" y="66"/>
                    </a:cubicBezTo>
                    <a:cubicBezTo>
                      <a:pt x="639" y="63"/>
                      <a:pt x="637" y="63"/>
                      <a:pt x="645" y="60"/>
                    </a:cubicBezTo>
                    <a:cubicBezTo>
                      <a:pt x="643" y="61"/>
                      <a:pt x="640" y="61"/>
                      <a:pt x="644" y="60"/>
                    </a:cubicBezTo>
                    <a:cubicBezTo>
                      <a:pt x="639" y="60"/>
                      <a:pt x="626" y="65"/>
                      <a:pt x="620" y="67"/>
                    </a:cubicBezTo>
                    <a:cubicBezTo>
                      <a:pt x="619" y="65"/>
                      <a:pt x="619" y="65"/>
                      <a:pt x="619" y="65"/>
                    </a:cubicBezTo>
                    <a:cubicBezTo>
                      <a:pt x="631" y="62"/>
                      <a:pt x="647" y="59"/>
                      <a:pt x="641" y="57"/>
                    </a:cubicBezTo>
                    <a:cubicBezTo>
                      <a:pt x="652" y="54"/>
                      <a:pt x="651" y="54"/>
                      <a:pt x="662" y="51"/>
                    </a:cubicBezTo>
                    <a:cubicBezTo>
                      <a:pt x="658" y="54"/>
                      <a:pt x="654" y="56"/>
                      <a:pt x="655" y="57"/>
                    </a:cubicBezTo>
                    <a:cubicBezTo>
                      <a:pt x="661" y="57"/>
                      <a:pt x="672" y="55"/>
                      <a:pt x="677" y="55"/>
                    </a:cubicBezTo>
                    <a:cubicBezTo>
                      <a:pt x="682" y="56"/>
                      <a:pt x="681" y="57"/>
                      <a:pt x="661" y="63"/>
                    </a:cubicBezTo>
                    <a:close/>
                    <a:moveTo>
                      <a:pt x="816" y="27"/>
                    </a:moveTo>
                    <a:cubicBezTo>
                      <a:pt x="825" y="29"/>
                      <a:pt x="825" y="31"/>
                      <a:pt x="820" y="33"/>
                    </a:cubicBezTo>
                    <a:cubicBezTo>
                      <a:pt x="806" y="33"/>
                      <a:pt x="797" y="36"/>
                      <a:pt x="777" y="37"/>
                    </a:cubicBezTo>
                    <a:cubicBezTo>
                      <a:pt x="789" y="35"/>
                      <a:pt x="787" y="34"/>
                      <a:pt x="786" y="33"/>
                    </a:cubicBezTo>
                    <a:cubicBezTo>
                      <a:pt x="785" y="32"/>
                      <a:pt x="784" y="31"/>
                      <a:pt x="799" y="30"/>
                    </a:cubicBezTo>
                    <a:cubicBezTo>
                      <a:pt x="794" y="29"/>
                      <a:pt x="790" y="31"/>
                      <a:pt x="781" y="32"/>
                    </a:cubicBezTo>
                    <a:cubicBezTo>
                      <a:pt x="779" y="31"/>
                      <a:pt x="784" y="30"/>
                      <a:pt x="792" y="29"/>
                    </a:cubicBezTo>
                    <a:cubicBezTo>
                      <a:pt x="799" y="28"/>
                      <a:pt x="809" y="28"/>
                      <a:pt x="816" y="27"/>
                    </a:cubicBezTo>
                    <a:close/>
                    <a:moveTo>
                      <a:pt x="827" y="27"/>
                    </a:moveTo>
                    <a:cubicBezTo>
                      <a:pt x="828" y="26"/>
                      <a:pt x="836" y="26"/>
                      <a:pt x="841" y="26"/>
                    </a:cubicBezTo>
                    <a:cubicBezTo>
                      <a:pt x="842" y="27"/>
                      <a:pt x="841" y="28"/>
                      <a:pt x="846" y="28"/>
                    </a:cubicBezTo>
                    <a:cubicBezTo>
                      <a:pt x="841" y="30"/>
                      <a:pt x="829" y="28"/>
                      <a:pt x="838" y="27"/>
                    </a:cubicBezTo>
                    <a:lnTo>
                      <a:pt x="827" y="27"/>
                    </a:lnTo>
                    <a:close/>
                    <a:moveTo>
                      <a:pt x="715" y="40"/>
                    </a:moveTo>
                    <a:cubicBezTo>
                      <a:pt x="724" y="39"/>
                      <a:pt x="730" y="38"/>
                      <a:pt x="737" y="37"/>
                    </a:cubicBezTo>
                    <a:cubicBezTo>
                      <a:pt x="731" y="40"/>
                      <a:pt x="735" y="40"/>
                      <a:pt x="740" y="39"/>
                    </a:cubicBezTo>
                    <a:cubicBezTo>
                      <a:pt x="746" y="39"/>
                      <a:pt x="754" y="38"/>
                      <a:pt x="755" y="39"/>
                    </a:cubicBezTo>
                    <a:cubicBezTo>
                      <a:pt x="748" y="40"/>
                      <a:pt x="742" y="42"/>
                      <a:pt x="735" y="43"/>
                    </a:cubicBezTo>
                    <a:cubicBezTo>
                      <a:pt x="727" y="45"/>
                      <a:pt x="719" y="46"/>
                      <a:pt x="707" y="49"/>
                    </a:cubicBezTo>
                    <a:cubicBezTo>
                      <a:pt x="702" y="48"/>
                      <a:pt x="690" y="49"/>
                      <a:pt x="711" y="45"/>
                    </a:cubicBezTo>
                    <a:cubicBezTo>
                      <a:pt x="713" y="47"/>
                      <a:pt x="713" y="47"/>
                      <a:pt x="713" y="47"/>
                    </a:cubicBezTo>
                    <a:cubicBezTo>
                      <a:pt x="714" y="45"/>
                      <a:pt x="724" y="43"/>
                      <a:pt x="733" y="41"/>
                    </a:cubicBezTo>
                    <a:cubicBezTo>
                      <a:pt x="729" y="41"/>
                      <a:pt x="722" y="43"/>
                      <a:pt x="711" y="44"/>
                    </a:cubicBezTo>
                    <a:cubicBezTo>
                      <a:pt x="707" y="43"/>
                      <a:pt x="713" y="41"/>
                      <a:pt x="715" y="40"/>
                    </a:cubicBezTo>
                    <a:close/>
                    <a:moveTo>
                      <a:pt x="160" y="407"/>
                    </a:moveTo>
                    <a:cubicBezTo>
                      <a:pt x="162" y="404"/>
                      <a:pt x="164" y="401"/>
                      <a:pt x="164" y="401"/>
                    </a:cubicBezTo>
                    <a:cubicBezTo>
                      <a:pt x="172" y="390"/>
                      <a:pt x="166" y="401"/>
                      <a:pt x="166" y="404"/>
                    </a:cubicBezTo>
                    <a:cubicBezTo>
                      <a:pt x="161" y="410"/>
                      <a:pt x="158" y="412"/>
                      <a:pt x="160" y="407"/>
                    </a:cubicBezTo>
                    <a:close/>
                    <a:moveTo>
                      <a:pt x="327" y="221"/>
                    </a:moveTo>
                    <a:cubicBezTo>
                      <a:pt x="333" y="217"/>
                      <a:pt x="338" y="214"/>
                      <a:pt x="338" y="215"/>
                    </a:cubicBezTo>
                    <a:cubicBezTo>
                      <a:pt x="335" y="218"/>
                      <a:pt x="334" y="219"/>
                      <a:pt x="333" y="220"/>
                    </a:cubicBezTo>
                    <a:cubicBezTo>
                      <a:pt x="327" y="225"/>
                      <a:pt x="330" y="220"/>
                      <a:pt x="327" y="221"/>
                    </a:cubicBezTo>
                    <a:close/>
                    <a:moveTo>
                      <a:pt x="489" y="117"/>
                    </a:moveTo>
                    <a:cubicBezTo>
                      <a:pt x="498" y="114"/>
                      <a:pt x="507" y="109"/>
                      <a:pt x="513" y="107"/>
                    </a:cubicBezTo>
                    <a:cubicBezTo>
                      <a:pt x="513" y="108"/>
                      <a:pt x="508" y="111"/>
                      <a:pt x="500" y="114"/>
                    </a:cubicBezTo>
                    <a:cubicBezTo>
                      <a:pt x="493" y="118"/>
                      <a:pt x="483" y="123"/>
                      <a:pt x="475" y="126"/>
                    </a:cubicBezTo>
                    <a:cubicBezTo>
                      <a:pt x="476" y="124"/>
                      <a:pt x="493" y="117"/>
                      <a:pt x="489" y="117"/>
                    </a:cubicBezTo>
                    <a:close/>
                    <a:moveTo>
                      <a:pt x="263" y="281"/>
                    </a:moveTo>
                    <a:cubicBezTo>
                      <a:pt x="268" y="276"/>
                      <a:pt x="273" y="271"/>
                      <a:pt x="278" y="266"/>
                    </a:cubicBezTo>
                    <a:cubicBezTo>
                      <a:pt x="278" y="268"/>
                      <a:pt x="286" y="260"/>
                      <a:pt x="286" y="262"/>
                    </a:cubicBezTo>
                    <a:cubicBezTo>
                      <a:pt x="277" y="271"/>
                      <a:pt x="290" y="261"/>
                      <a:pt x="275" y="275"/>
                    </a:cubicBezTo>
                    <a:cubicBezTo>
                      <a:pt x="279" y="268"/>
                      <a:pt x="265" y="282"/>
                      <a:pt x="263" y="281"/>
                    </a:cubicBezTo>
                    <a:close/>
                    <a:moveTo>
                      <a:pt x="333" y="236"/>
                    </a:moveTo>
                    <a:cubicBezTo>
                      <a:pt x="324" y="241"/>
                      <a:pt x="333" y="231"/>
                      <a:pt x="326" y="236"/>
                    </a:cubicBezTo>
                    <a:cubicBezTo>
                      <a:pt x="320" y="242"/>
                      <a:pt x="314" y="247"/>
                      <a:pt x="305" y="255"/>
                    </a:cubicBezTo>
                    <a:cubicBezTo>
                      <a:pt x="304" y="253"/>
                      <a:pt x="320" y="241"/>
                      <a:pt x="322" y="238"/>
                    </a:cubicBezTo>
                    <a:cubicBezTo>
                      <a:pt x="318" y="240"/>
                      <a:pt x="316" y="244"/>
                      <a:pt x="311" y="247"/>
                    </a:cubicBezTo>
                    <a:cubicBezTo>
                      <a:pt x="308" y="246"/>
                      <a:pt x="322" y="237"/>
                      <a:pt x="315" y="239"/>
                    </a:cubicBezTo>
                    <a:cubicBezTo>
                      <a:pt x="322" y="234"/>
                      <a:pt x="326" y="232"/>
                      <a:pt x="334" y="226"/>
                    </a:cubicBezTo>
                    <a:cubicBezTo>
                      <a:pt x="339" y="224"/>
                      <a:pt x="325" y="234"/>
                      <a:pt x="331" y="231"/>
                    </a:cubicBezTo>
                    <a:cubicBezTo>
                      <a:pt x="338" y="225"/>
                      <a:pt x="337" y="225"/>
                      <a:pt x="336" y="224"/>
                    </a:cubicBezTo>
                    <a:cubicBezTo>
                      <a:pt x="347" y="215"/>
                      <a:pt x="348" y="215"/>
                      <a:pt x="355" y="208"/>
                    </a:cubicBezTo>
                    <a:cubicBezTo>
                      <a:pt x="352" y="209"/>
                      <a:pt x="348" y="211"/>
                      <a:pt x="348" y="209"/>
                    </a:cubicBezTo>
                    <a:cubicBezTo>
                      <a:pt x="357" y="201"/>
                      <a:pt x="352" y="208"/>
                      <a:pt x="361" y="201"/>
                    </a:cubicBezTo>
                    <a:cubicBezTo>
                      <a:pt x="365" y="200"/>
                      <a:pt x="357" y="206"/>
                      <a:pt x="358" y="206"/>
                    </a:cubicBezTo>
                    <a:cubicBezTo>
                      <a:pt x="364" y="203"/>
                      <a:pt x="370" y="195"/>
                      <a:pt x="389" y="183"/>
                    </a:cubicBezTo>
                    <a:cubicBezTo>
                      <a:pt x="390" y="186"/>
                      <a:pt x="376" y="197"/>
                      <a:pt x="353" y="214"/>
                    </a:cubicBezTo>
                    <a:cubicBezTo>
                      <a:pt x="351" y="213"/>
                      <a:pt x="359" y="209"/>
                      <a:pt x="364" y="205"/>
                    </a:cubicBezTo>
                    <a:cubicBezTo>
                      <a:pt x="363" y="205"/>
                      <a:pt x="363" y="205"/>
                      <a:pt x="363" y="205"/>
                    </a:cubicBezTo>
                    <a:cubicBezTo>
                      <a:pt x="358" y="208"/>
                      <a:pt x="347" y="216"/>
                      <a:pt x="340" y="222"/>
                    </a:cubicBezTo>
                    <a:cubicBezTo>
                      <a:pt x="350" y="217"/>
                      <a:pt x="351" y="217"/>
                      <a:pt x="349" y="220"/>
                    </a:cubicBezTo>
                    <a:cubicBezTo>
                      <a:pt x="346" y="223"/>
                      <a:pt x="340" y="229"/>
                      <a:pt x="333" y="236"/>
                    </a:cubicBezTo>
                    <a:close/>
                    <a:moveTo>
                      <a:pt x="505" y="113"/>
                    </a:moveTo>
                    <a:cubicBezTo>
                      <a:pt x="508" y="113"/>
                      <a:pt x="504" y="115"/>
                      <a:pt x="499" y="118"/>
                    </a:cubicBezTo>
                    <a:cubicBezTo>
                      <a:pt x="494" y="120"/>
                      <a:pt x="489" y="122"/>
                      <a:pt x="489" y="121"/>
                    </a:cubicBezTo>
                    <a:cubicBezTo>
                      <a:pt x="495" y="117"/>
                      <a:pt x="495" y="118"/>
                      <a:pt x="505" y="113"/>
                    </a:cubicBezTo>
                    <a:close/>
                    <a:moveTo>
                      <a:pt x="549" y="95"/>
                    </a:moveTo>
                    <a:cubicBezTo>
                      <a:pt x="549" y="96"/>
                      <a:pt x="541" y="99"/>
                      <a:pt x="541" y="100"/>
                    </a:cubicBezTo>
                    <a:cubicBezTo>
                      <a:pt x="537" y="102"/>
                      <a:pt x="538" y="101"/>
                      <a:pt x="533" y="103"/>
                    </a:cubicBezTo>
                    <a:cubicBezTo>
                      <a:pt x="535" y="101"/>
                      <a:pt x="541" y="98"/>
                      <a:pt x="549" y="95"/>
                    </a:cubicBezTo>
                    <a:close/>
                    <a:moveTo>
                      <a:pt x="530" y="104"/>
                    </a:moveTo>
                    <a:cubicBezTo>
                      <a:pt x="528" y="105"/>
                      <a:pt x="527" y="106"/>
                      <a:pt x="531" y="104"/>
                    </a:cubicBezTo>
                    <a:cubicBezTo>
                      <a:pt x="527" y="107"/>
                      <a:pt x="508" y="115"/>
                      <a:pt x="501" y="118"/>
                    </a:cubicBezTo>
                    <a:cubicBezTo>
                      <a:pt x="506" y="113"/>
                      <a:pt x="522" y="108"/>
                      <a:pt x="530" y="104"/>
                    </a:cubicBezTo>
                    <a:close/>
                    <a:moveTo>
                      <a:pt x="781" y="37"/>
                    </a:moveTo>
                    <a:cubicBezTo>
                      <a:pt x="792" y="36"/>
                      <a:pt x="792" y="36"/>
                      <a:pt x="792" y="36"/>
                    </a:cubicBezTo>
                    <a:cubicBezTo>
                      <a:pt x="795" y="38"/>
                      <a:pt x="781" y="39"/>
                      <a:pt x="788" y="41"/>
                    </a:cubicBezTo>
                    <a:cubicBezTo>
                      <a:pt x="775" y="42"/>
                      <a:pt x="780" y="39"/>
                      <a:pt x="781" y="37"/>
                    </a:cubicBezTo>
                    <a:close/>
                    <a:moveTo>
                      <a:pt x="489" y="124"/>
                    </a:moveTo>
                    <a:cubicBezTo>
                      <a:pt x="490" y="124"/>
                      <a:pt x="485" y="126"/>
                      <a:pt x="481" y="128"/>
                    </a:cubicBezTo>
                    <a:cubicBezTo>
                      <a:pt x="477" y="130"/>
                      <a:pt x="474" y="132"/>
                      <a:pt x="478" y="131"/>
                    </a:cubicBezTo>
                    <a:cubicBezTo>
                      <a:pt x="461" y="139"/>
                      <a:pt x="454" y="146"/>
                      <a:pt x="445" y="147"/>
                    </a:cubicBezTo>
                    <a:cubicBezTo>
                      <a:pt x="462" y="138"/>
                      <a:pt x="478" y="128"/>
                      <a:pt x="489" y="124"/>
                    </a:cubicBezTo>
                    <a:close/>
                    <a:moveTo>
                      <a:pt x="279" y="272"/>
                    </a:moveTo>
                    <a:cubicBezTo>
                      <a:pt x="290" y="263"/>
                      <a:pt x="285" y="269"/>
                      <a:pt x="291" y="266"/>
                    </a:cubicBezTo>
                    <a:cubicBezTo>
                      <a:pt x="287" y="272"/>
                      <a:pt x="277" y="282"/>
                      <a:pt x="267" y="293"/>
                    </a:cubicBezTo>
                    <a:cubicBezTo>
                      <a:pt x="257" y="303"/>
                      <a:pt x="246" y="315"/>
                      <a:pt x="239" y="322"/>
                    </a:cubicBezTo>
                    <a:cubicBezTo>
                      <a:pt x="238" y="320"/>
                      <a:pt x="245" y="313"/>
                      <a:pt x="240" y="316"/>
                    </a:cubicBezTo>
                    <a:cubicBezTo>
                      <a:pt x="249" y="307"/>
                      <a:pt x="248" y="307"/>
                      <a:pt x="259" y="295"/>
                    </a:cubicBezTo>
                    <a:cubicBezTo>
                      <a:pt x="260" y="296"/>
                      <a:pt x="261" y="297"/>
                      <a:pt x="252" y="306"/>
                    </a:cubicBezTo>
                    <a:cubicBezTo>
                      <a:pt x="263" y="298"/>
                      <a:pt x="269" y="285"/>
                      <a:pt x="282" y="273"/>
                    </a:cubicBezTo>
                    <a:cubicBezTo>
                      <a:pt x="282" y="272"/>
                      <a:pt x="275" y="278"/>
                      <a:pt x="279" y="272"/>
                    </a:cubicBezTo>
                    <a:close/>
                    <a:moveTo>
                      <a:pt x="424" y="160"/>
                    </a:moveTo>
                    <a:cubicBezTo>
                      <a:pt x="427" y="159"/>
                      <a:pt x="422" y="162"/>
                      <a:pt x="416" y="166"/>
                    </a:cubicBezTo>
                    <a:cubicBezTo>
                      <a:pt x="410" y="170"/>
                      <a:pt x="402" y="175"/>
                      <a:pt x="401" y="176"/>
                    </a:cubicBezTo>
                    <a:cubicBezTo>
                      <a:pt x="402" y="174"/>
                      <a:pt x="406" y="171"/>
                      <a:pt x="411" y="168"/>
                    </a:cubicBezTo>
                    <a:cubicBezTo>
                      <a:pt x="416" y="165"/>
                      <a:pt x="421" y="162"/>
                      <a:pt x="424" y="160"/>
                    </a:cubicBezTo>
                    <a:close/>
                    <a:moveTo>
                      <a:pt x="715" y="49"/>
                    </a:moveTo>
                    <a:cubicBezTo>
                      <a:pt x="723" y="48"/>
                      <a:pt x="733" y="47"/>
                      <a:pt x="741" y="46"/>
                    </a:cubicBezTo>
                    <a:cubicBezTo>
                      <a:pt x="733" y="48"/>
                      <a:pt x="728" y="51"/>
                      <a:pt x="716" y="54"/>
                    </a:cubicBezTo>
                    <a:cubicBezTo>
                      <a:pt x="716" y="53"/>
                      <a:pt x="711" y="53"/>
                      <a:pt x="706" y="54"/>
                    </a:cubicBezTo>
                    <a:cubicBezTo>
                      <a:pt x="701" y="55"/>
                      <a:pt x="697" y="55"/>
                      <a:pt x="699" y="54"/>
                    </a:cubicBezTo>
                    <a:cubicBezTo>
                      <a:pt x="710" y="51"/>
                      <a:pt x="713" y="50"/>
                      <a:pt x="715" y="49"/>
                    </a:cubicBezTo>
                    <a:close/>
                    <a:moveTo>
                      <a:pt x="544" y="103"/>
                    </a:moveTo>
                    <a:cubicBezTo>
                      <a:pt x="533" y="107"/>
                      <a:pt x="543" y="105"/>
                      <a:pt x="532" y="109"/>
                    </a:cubicBezTo>
                    <a:cubicBezTo>
                      <a:pt x="538" y="104"/>
                      <a:pt x="522" y="112"/>
                      <a:pt x="514" y="115"/>
                    </a:cubicBezTo>
                    <a:cubicBezTo>
                      <a:pt x="516" y="113"/>
                      <a:pt x="523" y="109"/>
                      <a:pt x="530" y="106"/>
                    </a:cubicBezTo>
                    <a:cubicBezTo>
                      <a:pt x="537" y="104"/>
                      <a:pt x="543" y="101"/>
                      <a:pt x="544" y="103"/>
                    </a:cubicBezTo>
                    <a:close/>
                    <a:moveTo>
                      <a:pt x="482" y="130"/>
                    </a:moveTo>
                    <a:cubicBezTo>
                      <a:pt x="481" y="132"/>
                      <a:pt x="467" y="138"/>
                      <a:pt x="467" y="139"/>
                    </a:cubicBezTo>
                    <a:cubicBezTo>
                      <a:pt x="470" y="139"/>
                      <a:pt x="482" y="132"/>
                      <a:pt x="479" y="135"/>
                    </a:cubicBezTo>
                    <a:cubicBezTo>
                      <a:pt x="476" y="137"/>
                      <a:pt x="466" y="142"/>
                      <a:pt x="457" y="147"/>
                    </a:cubicBezTo>
                    <a:cubicBezTo>
                      <a:pt x="448" y="152"/>
                      <a:pt x="439" y="158"/>
                      <a:pt x="436" y="159"/>
                    </a:cubicBezTo>
                    <a:cubicBezTo>
                      <a:pt x="443" y="155"/>
                      <a:pt x="446" y="152"/>
                      <a:pt x="452" y="147"/>
                    </a:cubicBezTo>
                    <a:cubicBezTo>
                      <a:pt x="458" y="143"/>
                      <a:pt x="466" y="138"/>
                      <a:pt x="482" y="130"/>
                    </a:cubicBezTo>
                    <a:close/>
                    <a:moveTo>
                      <a:pt x="181" y="393"/>
                    </a:moveTo>
                    <a:cubicBezTo>
                      <a:pt x="184" y="388"/>
                      <a:pt x="175" y="405"/>
                      <a:pt x="170" y="413"/>
                    </a:cubicBezTo>
                    <a:cubicBezTo>
                      <a:pt x="168" y="414"/>
                      <a:pt x="167" y="415"/>
                      <a:pt x="165" y="419"/>
                    </a:cubicBezTo>
                    <a:cubicBezTo>
                      <a:pt x="164" y="416"/>
                      <a:pt x="177" y="401"/>
                      <a:pt x="175" y="401"/>
                    </a:cubicBezTo>
                    <a:cubicBezTo>
                      <a:pt x="178" y="396"/>
                      <a:pt x="181" y="394"/>
                      <a:pt x="181" y="393"/>
                    </a:cubicBezTo>
                    <a:close/>
                    <a:moveTo>
                      <a:pt x="210" y="354"/>
                    </a:moveTo>
                    <a:cubicBezTo>
                      <a:pt x="215" y="347"/>
                      <a:pt x="220" y="340"/>
                      <a:pt x="224" y="337"/>
                    </a:cubicBezTo>
                    <a:cubicBezTo>
                      <a:pt x="227" y="336"/>
                      <a:pt x="217" y="347"/>
                      <a:pt x="222" y="343"/>
                    </a:cubicBezTo>
                    <a:cubicBezTo>
                      <a:pt x="218" y="348"/>
                      <a:pt x="215" y="352"/>
                      <a:pt x="211" y="357"/>
                    </a:cubicBezTo>
                    <a:cubicBezTo>
                      <a:pt x="211" y="356"/>
                      <a:pt x="214" y="352"/>
                      <a:pt x="217" y="348"/>
                    </a:cubicBezTo>
                    <a:cubicBezTo>
                      <a:pt x="217" y="346"/>
                      <a:pt x="209" y="358"/>
                      <a:pt x="210" y="354"/>
                    </a:cubicBezTo>
                    <a:close/>
                    <a:moveTo>
                      <a:pt x="138" y="460"/>
                    </a:moveTo>
                    <a:cubicBezTo>
                      <a:pt x="143" y="453"/>
                      <a:pt x="144" y="453"/>
                      <a:pt x="148" y="448"/>
                    </a:cubicBezTo>
                    <a:cubicBezTo>
                      <a:pt x="148" y="448"/>
                      <a:pt x="145" y="453"/>
                      <a:pt x="143" y="457"/>
                    </a:cubicBezTo>
                    <a:cubicBezTo>
                      <a:pt x="146" y="453"/>
                      <a:pt x="146" y="454"/>
                      <a:pt x="141" y="463"/>
                    </a:cubicBezTo>
                    <a:cubicBezTo>
                      <a:pt x="143" y="457"/>
                      <a:pt x="135" y="468"/>
                      <a:pt x="138" y="460"/>
                    </a:cubicBezTo>
                    <a:close/>
                    <a:moveTo>
                      <a:pt x="191" y="378"/>
                    </a:moveTo>
                    <a:cubicBezTo>
                      <a:pt x="198" y="370"/>
                      <a:pt x="201" y="371"/>
                      <a:pt x="193" y="382"/>
                    </a:cubicBezTo>
                    <a:cubicBezTo>
                      <a:pt x="191" y="382"/>
                      <a:pt x="190" y="382"/>
                      <a:pt x="191" y="378"/>
                    </a:cubicBezTo>
                    <a:close/>
                    <a:moveTo>
                      <a:pt x="813" y="39"/>
                    </a:moveTo>
                    <a:cubicBezTo>
                      <a:pt x="831" y="38"/>
                      <a:pt x="818" y="41"/>
                      <a:pt x="826" y="42"/>
                    </a:cubicBezTo>
                    <a:cubicBezTo>
                      <a:pt x="818" y="43"/>
                      <a:pt x="813" y="43"/>
                      <a:pt x="808" y="43"/>
                    </a:cubicBezTo>
                    <a:cubicBezTo>
                      <a:pt x="803" y="41"/>
                      <a:pt x="818" y="40"/>
                      <a:pt x="813" y="39"/>
                    </a:cubicBezTo>
                    <a:close/>
                    <a:moveTo>
                      <a:pt x="184" y="390"/>
                    </a:moveTo>
                    <a:cubicBezTo>
                      <a:pt x="190" y="381"/>
                      <a:pt x="192" y="382"/>
                      <a:pt x="185" y="393"/>
                    </a:cubicBezTo>
                    <a:cubicBezTo>
                      <a:pt x="182" y="394"/>
                      <a:pt x="187" y="388"/>
                      <a:pt x="184" y="390"/>
                    </a:cubicBezTo>
                    <a:close/>
                    <a:moveTo>
                      <a:pt x="416" y="169"/>
                    </a:moveTo>
                    <a:cubicBezTo>
                      <a:pt x="416" y="171"/>
                      <a:pt x="406" y="177"/>
                      <a:pt x="407" y="179"/>
                    </a:cubicBezTo>
                    <a:cubicBezTo>
                      <a:pt x="398" y="183"/>
                      <a:pt x="404" y="176"/>
                      <a:pt x="416" y="169"/>
                    </a:cubicBezTo>
                    <a:close/>
                    <a:moveTo>
                      <a:pt x="621" y="75"/>
                    </a:moveTo>
                    <a:cubicBezTo>
                      <a:pt x="621" y="77"/>
                      <a:pt x="614" y="78"/>
                      <a:pt x="602" y="83"/>
                    </a:cubicBezTo>
                    <a:cubicBezTo>
                      <a:pt x="600" y="81"/>
                      <a:pt x="611" y="79"/>
                      <a:pt x="621" y="75"/>
                    </a:cubicBezTo>
                    <a:close/>
                    <a:moveTo>
                      <a:pt x="120" y="497"/>
                    </a:moveTo>
                    <a:cubicBezTo>
                      <a:pt x="124" y="488"/>
                      <a:pt x="124" y="491"/>
                      <a:pt x="126" y="487"/>
                    </a:cubicBezTo>
                    <a:cubicBezTo>
                      <a:pt x="127" y="485"/>
                      <a:pt x="128" y="482"/>
                      <a:pt x="131" y="478"/>
                    </a:cubicBezTo>
                    <a:cubicBezTo>
                      <a:pt x="131" y="480"/>
                      <a:pt x="126" y="490"/>
                      <a:pt x="123" y="496"/>
                    </a:cubicBezTo>
                    <a:cubicBezTo>
                      <a:pt x="122" y="494"/>
                      <a:pt x="123" y="494"/>
                      <a:pt x="120" y="497"/>
                    </a:cubicBezTo>
                    <a:close/>
                    <a:moveTo>
                      <a:pt x="105" y="531"/>
                    </a:moveTo>
                    <a:cubicBezTo>
                      <a:pt x="110" y="523"/>
                      <a:pt x="111" y="522"/>
                      <a:pt x="111" y="519"/>
                    </a:cubicBezTo>
                    <a:cubicBezTo>
                      <a:pt x="112" y="517"/>
                      <a:pt x="113" y="514"/>
                      <a:pt x="119" y="503"/>
                    </a:cubicBezTo>
                    <a:cubicBezTo>
                      <a:pt x="121" y="503"/>
                      <a:pt x="114" y="520"/>
                      <a:pt x="107" y="533"/>
                    </a:cubicBezTo>
                    <a:cubicBezTo>
                      <a:pt x="105" y="535"/>
                      <a:pt x="108" y="528"/>
                      <a:pt x="105" y="531"/>
                    </a:cubicBezTo>
                    <a:close/>
                    <a:moveTo>
                      <a:pt x="83" y="588"/>
                    </a:moveTo>
                    <a:cubicBezTo>
                      <a:pt x="83" y="587"/>
                      <a:pt x="85" y="582"/>
                      <a:pt x="86" y="578"/>
                    </a:cubicBezTo>
                    <a:cubicBezTo>
                      <a:pt x="87" y="581"/>
                      <a:pt x="89" y="573"/>
                      <a:pt x="90" y="575"/>
                    </a:cubicBezTo>
                    <a:cubicBezTo>
                      <a:pt x="86" y="589"/>
                      <a:pt x="86" y="580"/>
                      <a:pt x="83" y="588"/>
                    </a:cubicBezTo>
                    <a:close/>
                    <a:moveTo>
                      <a:pt x="60" y="666"/>
                    </a:moveTo>
                    <a:cubicBezTo>
                      <a:pt x="61" y="658"/>
                      <a:pt x="62" y="659"/>
                      <a:pt x="64" y="650"/>
                    </a:cubicBezTo>
                    <a:cubicBezTo>
                      <a:pt x="63" y="658"/>
                      <a:pt x="64" y="658"/>
                      <a:pt x="65" y="658"/>
                    </a:cubicBezTo>
                    <a:cubicBezTo>
                      <a:pt x="62" y="668"/>
                      <a:pt x="62" y="668"/>
                      <a:pt x="62" y="668"/>
                    </a:cubicBezTo>
                    <a:cubicBezTo>
                      <a:pt x="61" y="666"/>
                      <a:pt x="60" y="671"/>
                      <a:pt x="60" y="666"/>
                    </a:cubicBezTo>
                    <a:close/>
                    <a:moveTo>
                      <a:pt x="95" y="559"/>
                    </a:moveTo>
                    <a:cubicBezTo>
                      <a:pt x="98" y="551"/>
                      <a:pt x="99" y="554"/>
                      <a:pt x="102" y="546"/>
                    </a:cubicBezTo>
                    <a:cubicBezTo>
                      <a:pt x="100" y="554"/>
                      <a:pt x="101" y="552"/>
                      <a:pt x="107" y="539"/>
                    </a:cubicBezTo>
                    <a:cubicBezTo>
                      <a:pt x="108" y="539"/>
                      <a:pt x="102" y="550"/>
                      <a:pt x="101" y="555"/>
                    </a:cubicBezTo>
                    <a:cubicBezTo>
                      <a:pt x="99" y="553"/>
                      <a:pt x="93" y="567"/>
                      <a:pt x="95" y="559"/>
                    </a:cubicBezTo>
                    <a:close/>
                    <a:moveTo>
                      <a:pt x="52" y="706"/>
                    </a:moveTo>
                    <a:cubicBezTo>
                      <a:pt x="54" y="701"/>
                      <a:pt x="57" y="698"/>
                      <a:pt x="56" y="701"/>
                    </a:cubicBezTo>
                    <a:cubicBezTo>
                      <a:pt x="54" y="708"/>
                      <a:pt x="54" y="702"/>
                      <a:pt x="52" y="718"/>
                    </a:cubicBezTo>
                    <a:cubicBezTo>
                      <a:pt x="49" y="722"/>
                      <a:pt x="54" y="703"/>
                      <a:pt x="52" y="706"/>
                    </a:cubicBezTo>
                    <a:close/>
                    <a:moveTo>
                      <a:pt x="614" y="85"/>
                    </a:moveTo>
                    <a:cubicBezTo>
                      <a:pt x="612" y="83"/>
                      <a:pt x="612" y="83"/>
                      <a:pt x="612" y="83"/>
                    </a:cubicBezTo>
                    <a:cubicBezTo>
                      <a:pt x="618" y="81"/>
                      <a:pt x="625" y="79"/>
                      <a:pt x="632" y="77"/>
                    </a:cubicBezTo>
                    <a:cubicBezTo>
                      <a:pt x="628" y="80"/>
                      <a:pt x="627" y="79"/>
                      <a:pt x="634" y="79"/>
                    </a:cubicBezTo>
                    <a:cubicBezTo>
                      <a:pt x="647" y="75"/>
                      <a:pt x="644" y="75"/>
                      <a:pt x="658" y="72"/>
                    </a:cubicBezTo>
                    <a:cubicBezTo>
                      <a:pt x="652" y="75"/>
                      <a:pt x="652" y="75"/>
                      <a:pt x="651" y="78"/>
                    </a:cubicBezTo>
                    <a:cubicBezTo>
                      <a:pt x="643" y="80"/>
                      <a:pt x="648" y="77"/>
                      <a:pt x="645" y="77"/>
                    </a:cubicBezTo>
                    <a:cubicBezTo>
                      <a:pt x="636" y="81"/>
                      <a:pt x="626" y="84"/>
                      <a:pt x="624" y="82"/>
                    </a:cubicBezTo>
                    <a:cubicBezTo>
                      <a:pt x="616" y="85"/>
                      <a:pt x="609" y="87"/>
                      <a:pt x="605" y="89"/>
                    </a:cubicBezTo>
                    <a:cubicBezTo>
                      <a:pt x="592" y="93"/>
                      <a:pt x="609" y="86"/>
                      <a:pt x="614" y="85"/>
                    </a:cubicBezTo>
                    <a:close/>
                    <a:moveTo>
                      <a:pt x="535" y="115"/>
                    </a:moveTo>
                    <a:cubicBezTo>
                      <a:pt x="533" y="117"/>
                      <a:pt x="522" y="120"/>
                      <a:pt x="521" y="123"/>
                    </a:cubicBezTo>
                    <a:cubicBezTo>
                      <a:pt x="513" y="127"/>
                      <a:pt x="520" y="121"/>
                      <a:pt x="510" y="126"/>
                    </a:cubicBezTo>
                    <a:cubicBezTo>
                      <a:pt x="511" y="124"/>
                      <a:pt x="523" y="120"/>
                      <a:pt x="535" y="115"/>
                    </a:cubicBezTo>
                    <a:close/>
                    <a:moveTo>
                      <a:pt x="452" y="158"/>
                    </a:moveTo>
                    <a:cubicBezTo>
                      <a:pt x="446" y="161"/>
                      <a:pt x="440" y="165"/>
                      <a:pt x="434" y="168"/>
                    </a:cubicBezTo>
                    <a:cubicBezTo>
                      <a:pt x="433" y="168"/>
                      <a:pt x="437" y="165"/>
                      <a:pt x="442" y="162"/>
                    </a:cubicBezTo>
                    <a:cubicBezTo>
                      <a:pt x="446" y="159"/>
                      <a:pt x="451" y="157"/>
                      <a:pt x="452" y="158"/>
                    </a:cubicBezTo>
                    <a:close/>
                    <a:moveTo>
                      <a:pt x="44" y="775"/>
                    </a:moveTo>
                    <a:cubicBezTo>
                      <a:pt x="46" y="774"/>
                      <a:pt x="46" y="783"/>
                      <a:pt x="44" y="791"/>
                    </a:cubicBezTo>
                    <a:cubicBezTo>
                      <a:pt x="43" y="788"/>
                      <a:pt x="43" y="785"/>
                      <a:pt x="44" y="775"/>
                    </a:cubicBezTo>
                    <a:close/>
                    <a:moveTo>
                      <a:pt x="160" y="439"/>
                    </a:moveTo>
                    <a:cubicBezTo>
                      <a:pt x="168" y="425"/>
                      <a:pt x="171" y="430"/>
                      <a:pt x="170" y="433"/>
                    </a:cubicBezTo>
                    <a:cubicBezTo>
                      <a:pt x="165" y="438"/>
                      <a:pt x="163" y="438"/>
                      <a:pt x="160" y="439"/>
                    </a:cubicBezTo>
                    <a:close/>
                    <a:moveTo>
                      <a:pt x="833" y="46"/>
                    </a:moveTo>
                    <a:cubicBezTo>
                      <a:pt x="841" y="46"/>
                      <a:pt x="825" y="48"/>
                      <a:pt x="813" y="49"/>
                    </a:cubicBezTo>
                    <a:cubicBezTo>
                      <a:pt x="809" y="48"/>
                      <a:pt x="815" y="47"/>
                      <a:pt x="821" y="47"/>
                    </a:cubicBezTo>
                    <a:cubicBezTo>
                      <a:pt x="827" y="47"/>
                      <a:pt x="833" y="47"/>
                      <a:pt x="833" y="46"/>
                    </a:cubicBezTo>
                    <a:close/>
                    <a:moveTo>
                      <a:pt x="366" y="216"/>
                    </a:moveTo>
                    <a:cubicBezTo>
                      <a:pt x="353" y="225"/>
                      <a:pt x="344" y="233"/>
                      <a:pt x="337" y="240"/>
                    </a:cubicBezTo>
                    <a:cubicBezTo>
                      <a:pt x="329" y="247"/>
                      <a:pt x="322" y="252"/>
                      <a:pt x="314" y="257"/>
                    </a:cubicBezTo>
                    <a:cubicBezTo>
                      <a:pt x="321" y="252"/>
                      <a:pt x="330" y="243"/>
                      <a:pt x="339" y="235"/>
                    </a:cubicBezTo>
                    <a:cubicBezTo>
                      <a:pt x="348" y="227"/>
                      <a:pt x="358" y="220"/>
                      <a:pt x="366" y="216"/>
                    </a:cubicBezTo>
                    <a:close/>
                    <a:moveTo>
                      <a:pt x="540" y="114"/>
                    </a:moveTo>
                    <a:cubicBezTo>
                      <a:pt x="550" y="109"/>
                      <a:pt x="552" y="110"/>
                      <a:pt x="554" y="110"/>
                    </a:cubicBezTo>
                    <a:cubicBezTo>
                      <a:pt x="549" y="114"/>
                      <a:pt x="540" y="116"/>
                      <a:pt x="535" y="118"/>
                    </a:cubicBezTo>
                    <a:cubicBezTo>
                      <a:pt x="541" y="118"/>
                      <a:pt x="549" y="113"/>
                      <a:pt x="556" y="111"/>
                    </a:cubicBezTo>
                    <a:cubicBezTo>
                      <a:pt x="557" y="114"/>
                      <a:pt x="542" y="118"/>
                      <a:pt x="531" y="123"/>
                    </a:cubicBezTo>
                    <a:cubicBezTo>
                      <a:pt x="534" y="121"/>
                      <a:pt x="533" y="120"/>
                      <a:pt x="531" y="119"/>
                    </a:cubicBezTo>
                    <a:cubicBezTo>
                      <a:pt x="534" y="118"/>
                      <a:pt x="543" y="114"/>
                      <a:pt x="540" y="114"/>
                    </a:cubicBezTo>
                    <a:close/>
                    <a:moveTo>
                      <a:pt x="271" y="301"/>
                    </a:moveTo>
                    <a:cubicBezTo>
                      <a:pt x="266" y="307"/>
                      <a:pt x="263" y="311"/>
                      <a:pt x="258" y="316"/>
                    </a:cubicBezTo>
                    <a:cubicBezTo>
                      <a:pt x="254" y="320"/>
                      <a:pt x="249" y="326"/>
                      <a:pt x="243" y="334"/>
                    </a:cubicBezTo>
                    <a:cubicBezTo>
                      <a:pt x="240" y="334"/>
                      <a:pt x="240" y="334"/>
                      <a:pt x="240" y="334"/>
                    </a:cubicBezTo>
                    <a:cubicBezTo>
                      <a:pt x="248" y="325"/>
                      <a:pt x="252" y="320"/>
                      <a:pt x="256" y="316"/>
                    </a:cubicBezTo>
                    <a:cubicBezTo>
                      <a:pt x="260" y="311"/>
                      <a:pt x="264" y="307"/>
                      <a:pt x="271" y="301"/>
                    </a:cubicBezTo>
                    <a:close/>
                    <a:moveTo>
                      <a:pt x="353" y="227"/>
                    </a:moveTo>
                    <a:cubicBezTo>
                      <a:pt x="361" y="220"/>
                      <a:pt x="361" y="220"/>
                      <a:pt x="361" y="220"/>
                    </a:cubicBezTo>
                    <a:cubicBezTo>
                      <a:pt x="361" y="221"/>
                      <a:pt x="360" y="224"/>
                      <a:pt x="359" y="226"/>
                    </a:cubicBezTo>
                    <a:cubicBezTo>
                      <a:pt x="344" y="236"/>
                      <a:pt x="346" y="237"/>
                      <a:pt x="337" y="243"/>
                    </a:cubicBezTo>
                    <a:cubicBezTo>
                      <a:pt x="335" y="242"/>
                      <a:pt x="335" y="242"/>
                      <a:pt x="335" y="242"/>
                    </a:cubicBezTo>
                    <a:cubicBezTo>
                      <a:pt x="344" y="235"/>
                      <a:pt x="356" y="226"/>
                      <a:pt x="353" y="227"/>
                    </a:cubicBezTo>
                    <a:close/>
                    <a:moveTo>
                      <a:pt x="742" y="60"/>
                    </a:moveTo>
                    <a:cubicBezTo>
                      <a:pt x="748" y="59"/>
                      <a:pt x="750" y="60"/>
                      <a:pt x="756" y="59"/>
                    </a:cubicBezTo>
                    <a:cubicBezTo>
                      <a:pt x="758" y="60"/>
                      <a:pt x="754" y="61"/>
                      <a:pt x="749" y="61"/>
                    </a:cubicBezTo>
                    <a:cubicBezTo>
                      <a:pt x="745" y="62"/>
                      <a:pt x="740" y="62"/>
                      <a:pt x="742" y="60"/>
                    </a:cubicBezTo>
                    <a:close/>
                    <a:moveTo>
                      <a:pt x="472" y="152"/>
                    </a:moveTo>
                    <a:cubicBezTo>
                      <a:pt x="476" y="150"/>
                      <a:pt x="479" y="149"/>
                      <a:pt x="480" y="150"/>
                    </a:cubicBezTo>
                    <a:cubicBezTo>
                      <a:pt x="481" y="150"/>
                      <a:pt x="486" y="147"/>
                      <a:pt x="489" y="145"/>
                    </a:cubicBezTo>
                    <a:cubicBezTo>
                      <a:pt x="484" y="149"/>
                      <a:pt x="480" y="151"/>
                      <a:pt x="489" y="148"/>
                    </a:cubicBezTo>
                    <a:cubicBezTo>
                      <a:pt x="480" y="153"/>
                      <a:pt x="480" y="154"/>
                      <a:pt x="471" y="158"/>
                    </a:cubicBezTo>
                    <a:cubicBezTo>
                      <a:pt x="460" y="162"/>
                      <a:pt x="475" y="154"/>
                      <a:pt x="472" y="152"/>
                    </a:cubicBezTo>
                    <a:close/>
                    <a:moveTo>
                      <a:pt x="1285" y="160"/>
                    </a:moveTo>
                    <a:cubicBezTo>
                      <a:pt x="1275" y="156"/>
                      <a:pt x="1259" y="145"/>
                      <a:pt x="1260" y="149"/>
                    </a:cubicBezTo>
                    <a:cubicBezTo>
                      <a:pt x="1253" y="145"/>
                      <a:pt x="1250" y="143"/>
                      <a:pt x="1250" y="142"/>
                    </a:cubicBezTo>
                    <a:cubicBezTo>
                      <a:pt x="1242" y="138"/>
                      <a:pt x="1232" y="134"/>
                      <a:pt x="1224" y="130"/>
                    </a:cubicBezTo>
                    <a:cubicBezTo>
                      <a:pt x="1216" y="127"/>
                      <a:pt x="1208" y="124"/>
                      <a:pt x="1205" y="121"/>
                    </a:cubicBezTo>
                    <a:cubicBezTo>
                      <a:pt x="1213" y="124"/>
                      <a:pt x="1230" y="131"/>
                      <a:pt x="1247" y="140"/>
                    </a:cubicBezTo>
                    <a:cubicBezTo>
                      <a:pt x="1264" y="148"/>
                      <a:pt x="1279" y="157"/>
                      <a:pt x="1285" y="160"/>
                    </a:cubicBezTo>
                    <a:close/>
                    <a:moveTo>
                      <a:pt x="1448" y="277"/>
                    </a:moveTo>
                    <a:cubicBezTo>
                      <a:pt x="1447" y="279"/>
                      <a:pt x="1443" y="276"/>
                      <a:pt x="1434" y="268"/>
                    </a:cubicBezTo>
                    <a:cubicBezTo>
                      <a:pt x="1435" y="266"/>
                      <a:pt x="1435" y="266"/>
                      <a:pt x="1435" y="266"/>
                    </a:cubicBezTo>
                    <a:cubicBezTo>
                      <a:pt x="1438" y="268"/>
                      <a:pt x="1442" y="272"/>
                      <a:pt x="1448" y="277"/>
                    </a:cubicBezTo>
                    <a:close/>
                    <a:moveTo>
                      <a:pt x="1472" y="301"/>
                    </a:moveTo>
                    <a:cubicBezTo>
                      <a:pt x="1475" y="304"/>
                      <a:pt x="1478" y="307"/>
                      <a:pt x="1482" y="311"/>
                    </a:cubicBezTo>
                    <a:cubicBezTo>
                      <a:pt x="1480" y="311"/>
                      <a:pt x="1472" y="305"/>
                      <a:pt x="1466" y="298"/>
                    </a:cubicBezTo>
                    <a:cubicBezTo>
                      <a:pt x="1467" y="298"/>
                      <a:pt x="1474" y="305"/>
                      <a:pt x="1472" y="301"/>
                    </a:cubicBezTo>
                    <a:close/>
                    <a:moveTo>
                      <a:pt x="340" y="244"/>
                    </a:moveTo>
                    <a:cubicBezTo>
                      <a:pt x="344" y="240"/>
                      <a:pt x="345" y="240"/>
                      <a:pt x="348" y="238"/>
                    </a:cubicBezTo>
                    <a:cubicBezTo>
                      <a:pt x="350" y="238"/>
                      <a:pt x="350" y="239"/>
                      <a:pt x="340" y="247"/>
                    </a:cubicBezTo>
                    <a:cubicBezTo>
                      <a:pt x="342" y="244"/>
                      <a:pt x="344" y="242"/>
                      <a:pt x="340" y="244"/>
                    </a:cubicBezTo>
                    <a:close/>
                    <a:moveTo>
                      <a:pt x="1352" y="204"/>
                    </a:moveTo>
                    <a:cubicBezTo>
                      <a:pt x="1357" y="209"/>
                      <a:pt x="1359" y="210"/>
                      <a:pt x="1370" y="217"/>
                    </a:cubicBezTo>
                    <a:cubicBezTo>
                      <a:pt x="1369" y="218"/>
                      <a:pt x="1370" y="219"/>
                      <a:pt x="1372" y="221"/>
                    </a:cubicBezTo>
                    <a:cubicBezTo>
                      <a:pt x="1365" y="217"/>
                      <a:pt x="1358" y="211"/>
                      <a:pt x="1346" y="203"/>
                    </a:cubicBezTo>
                    <a:cubicBezTo>
                      <a:pt x="1350" y="207"/>
                      <a:pt x="1352" y="209"/>
                      <a:pt x="1361" y="214"/>
                    </a:cubicBezTo>
                    <a:cubicBezTo>
                      <a:pt x="1360" y="216"/>
                      <a:pt x="1356" y="213"/>
                      <a:pt x="1350" y="209"/>
                    </a:cubicBezTo>
                    <a:cubicBezTo>
                      <a:pt x="1344" y="204"/>
                      <a:pt x="1336" y="198"/>
                      <a:pt x="1328" y="194"/>
                    </a:cubicBezTo>
                    <a:cubicBezTo>
                      <a:pt x="1325" y="190"/>
                      <a:pt x="1335" y="197"/>
                      <a:pt x="1340" y="200"/>
                    </a:cubicBezTo>
                    <a:cubicBezTo>
                      <a:pt x="1340" y="199"/>
                      <a:pt x="1330" y="193"/>
                      <a:pt x="1328" y="191"/>
                    </a:cubicBezTo>
                    <a:cubicBezTo>
                      <a:pt x="1344" y="201"/>
                      <a:pt x="1343" y="200"/>
                      <a:pt x="1352" y="204"/>
                    </a:cubicBezTo>
                    <a:close/>
                    <a:moveTo>
                      <a:pt x="1046" y="73"/>
                    </a:moveTo>
                    <a:cubicBezTo>
                      <a:pt x="1058" y="76"/>
                      <a:pt x="1063" y="79"/>
                      <a:pt x="1081" y="84"/>
                    </a:cubicBezTo>
                    <a:cubicBezTo>
                      <a:pt x="1084" y="83"/>
                      <a:pt x="1071" y="80"/>
                      <a:pt x="1064" y="78"/>
                    </a:cubicBezTo>
                    <a:cubicBezTo>
                      <a:pt x="1078" y="80"/>
                      <a:pt x="1088" y="83"/>
                      <a:pt x="1112" y="90"/>
                    </a:cubicBezTo>
                    <a:cubicBezTo>
                      <a:pt x="1108" y="91"/>
                      <a:pt x="1097" y="89"/>
                      <a:pt x="1083" y="85"/>
                    </a:cubicBezTo>
                    <a:cubicBezTo>
                      <a:pt x="1068" y="81"/>
                      <a:pt x="1050" y="76"/>
                      <a:pt x="1033" y="73"/>
                    </a:cubicBezTo>
                    <a:cubicBezTo>
                      <a:pt x="1032" y="71"/>
                      <a:pt x="1048" y="75"/>
                      <a:pt x="1046" y="73"/>
                    </a:cubicBezTo>
                    <a:close/>
                    <a:moveTo>
                      <a:pt x="1129" y="96"/>
                    </a:moveTo>
                    <a:cubicBezTo>
                      <a:pt x="1135" y="98"/>
                      <a:pt x="1149" y="102"/>
                      <a:pt x="1159" y="106"/>
                    </a:cubicBezTo>
                    <a:cubicBezTo>
                      <a:pt x="1160" y="107"/>
                      <a:pt x="1156" y="106"/>
                      <a:pt x="1152" y="105"/>
                    </a:cubicBezTo>
                    <a:cubicBezTo>
                      <a:pt x="1154" y="107"/>
                      <a:pt x="1172" y="112"/>
                      <a:pt x="1182" y="117"/>
                    </a:cubicBezTo>
                    <a:cubicBezTo>
                      <a:pt x="1169" y="113"/>
                      <a:pt x="1152" y="108"/>
                      <a:pt x="1136" y="101"/>
                    </a:cubicBezTo>
                    <a:cubicBezTo>
                      <a:pt x="1123" y="98"/>
                      <a:pt x="1103" y="92"/>
                      <a:pt x="1082" y="86"/>
                    </a:cubicBezTo>
                    <a:cubicBezTo>
                      <a:pt x="1062" y="81"/>
                      <a:pt x="1043" y="77"/>
                      <a:pt x="1034" y="75"/>
                    </a:cubicBezTo>
                    <a:cubicBezTo>
                      <a:pt x="1057" y="79"/>
                      <a:pt x="1079" y="84"/>
                      <a:pt x="1099" y="89"/>
                    </a:cubicBezTo>
                    <a:cubicBezTo>
                      <a:pt x="1118" y="95"/>
                      <a:pt x="1135" y="100"/>
                      <a:pt x="1149" y="104"/>
                    </a:cubicBezTo>
                    <a:cubicBezTo>
                      <a:pt x="1152" y="103"/>
                      <a:pt x="1131" y="98"/>
                      <a:pt x="1129" y="96"/>
                    </a:cubicBezTo>
                    <a:close/>
                    <a:moveTo>
                      <a:pt x="1162" y="107"/>
                    </a:moveTo>
                    <a:cubicBezTo>
                      <a:pt x="1165" y="108"/>
                      <a:pt x="1174" y="111"/>
                      <a:pt x="1180" y="114"/>
                    </a:cubicBezTo>
                    <a:cubicBezTo>
                      <a:pt x="1187" y="117"/>
                      <a:pt x="1192" y="119"/>
                      <a:pt x="1189" y="118"/>
                    </a:cubicBezTo>
                    <a:cubicBezTo>
                      <a:pt x="1178" y="113"/>
                      <a:pt x="1161" y="109"/>
                      <a:pt x="1162" y="107"/>
                    </a:cubicBezTo>
                    <a:close/>
                    <a:moveTo>
                      <a:pt x="1463" y="296"/>
                    </a:moveTo>
                    <a:cubicBezTo>
                      <a:pt x="1475" y="310"/>
                      <a:pt x="1485" y="317"/>
                      <a:pt x="1488" y="324"/>
                    </a:cubicBezTo>
                    <a:cubicBezTo>
                      <a:pt x="1481" y="316"/>
                      <a:pt x="1478" y="313"/>
                      <a:pt x="1475" y="310"/>
                    </a:cubicBezTo>
                    <a:cubicBezTo>
                      <a:pt x="1471" y="308"/>
                      <a:pt x="1469" y="305"/>
                      <a:pt x="1463" y="299"/>
                    </a:cubicBezTo>
                    <a:lnTo>
                      <a:pt x="1463" y="296"/>
                    </a:lnTo>
                    <a:close/>
                    <a:moveTo>
                      <a:pt x="1510" y="346"/>
                    </a:moveTo>
                    <a:cubicBezTo>
                      <a:pt x="1516" y="355"/>
                      <a:pt x="1522" y="359"/>
                      <a:pt x="1531" y="371"/>
                    </a:cubicBezTo>
                    <a:cubicBezTo>
                      <a:pt x="1530" y="370"/>
                      <a:pt x="1524" y="364"/>
                      <a:pt x="1519" y="358"/>
                    </a:cubicBezTo>
                    <a:cubicBezTo>
                      <a:pt x="1514" y="352"/>
                      <a:pt x="1509" y="347"/>
                      <a:pt x="1510" y="346"/>
                    </a:cubicBezTo>
                    <a:close/>
                    <a:moveTo>
                      <a:pt x="1228" y="135"/>
                    </a:moveTo>
                    <a:cubicBezTo>
                      <a:pt x="1225" y="134"/>
                      <a:pt x="1216" y="130"/>
                      <a:pt x="1205" y="125"/>
                    </a:cubicBezTo>
                    <a:cubicBezTo>
                      <a:pt x="1208" y="126"/>
                      <a:pt x="1218" y="130"/>
                      <a:pt x="1228" y="135"/>
                    </a:cubicBezTo>
                    <a:close/>
                    <a:moveTo>
                      <a:pt x="1322" y="186"/>
                    </a:moveTo>
                    <a:cubicBezTo>
                      <a:pt x="1324" y="189"/>
                      <a:pt x="1325" y="189"/>
                      <a:pt x="1325" y="192"/>
                    </a:cubicBezTo>
                    <a:cubicBezTo>
                      <a:pt x="1321" y="189"/>
                      <a:pt x="1310" y="182"/>
                      <a:pt x="1301" y="177"/>
                    </a:cubicBezTo>
                    <a:cubicBezTo>
                      <a:pt x="1306" y="180"/>
                      <a:pt x="1309" y="180"/>
                      <a:pt x="1316" y="184"/>
                    </a:cubicBezTo>
                    <a:cubicBezTo>
                      <a:pt x="1317" y="184"/>
                      <a:pt x="1302" y="176"/>
                      <a:pt x="1307" y="177"/>
                    </a:cubicBezTo>
                    <a:cubicBezTo>
                      <a:pt x="1310" y="179"/>
                      <a:pt x="1315" y="181"/>
                      <a:pt x="1322" y="186"/>
                    </a:cubicBezTo>
                    <a:close/>
                    <a:moveTo>
                      <a:pt x="1450" y="284"/>
                    </a:moveTo>
                    <a:cubicBezTo>
                      <a:pt x="1454" y="288"/>
                      <a:pt x="1454" y="289"/>
                      <a:pt x="1458" y="292"/>
                    </a:cubicBezTo>
                    <a:cubicBezTo>
                      <a:pt x="1458" y="295"/>
                      <a:pt x="1454" y="291"/>
                      <a:pt x="1447" y="284"/>
                    </a:cubicBezTo>
                    <a:cubicBezTo>
                      <a:pt x="1449" y="286"/>
                      <a:pt x="1450" y="286"/>
                      <a:pt x="1450" y="284"/>
                    </a:cubicBezTo>
                    <a:close/>
                    <a:moveTo>
                      <a:pt x="520" y="133"/>
                    </a:moveTo>
                    <a:cubicBezTo>
                      <a:pt x="522" y="133"/>
                      <a:pt x="517" y="136"/>
                      <a:pt x="509" y="140"/>
                    </a:cubicBezTo>
                    <a:cubicBezTo>
                      <a:pt x="506" y="139"/>
                      <a:pt x="511" y="137"/>
                      <a:pt x="520" y="133"/>
                    </a:cubicBezTo>
                    <a:close/>
                    <a:moveTo>
                      <a:pt x="882" y="56"/>
                    </a:moveTo>
                    <a:cubicBezTo>
                      <a:pt x="881" y="56"/>
                      <a:pt x="879" y="57"/>
                      <a:pt x="880" y="57"/>
                    </a:cubicBezTo>
                    <a:cubicBezTo>
                      <a:pt x="891" y="58"/>
                      <a:pt x="907" y="58"/>
                      <a:pt x="929" y="59"/>
                    </a:cubicBezTo>
                    <a:cubicBezTo>
                      <a:pt x="921" y="57"/>
                      <a:pt x="926" y="58"/>
                      <a:pt x="935" y="59"/>
                    </a:cubicBezTo>
                    <a:cubicBezTo>
                      <a:pt x="943" y="59"/>
                      <a:pt x="955" y="61"/>
                      <a:pt x="959" y="61"/>
                    </a:cubicBezTo>
                    <a:cubicBezTo>
                      <a:pt x="962" y="63"/>
                      <a:pt x="939" y="60"/>
                      <a:pt x="951" y="64"/>
                    </a:cubicBezTo>
                    <a:cubicBezTo>
                      <a:pt x="935" y="60"/>
                      <a:pt x="912" y="59"/>
                      <a:pt x="891" y="59"/>
                    </a:cubicBezTo>
                    <a:cubicBezTo>
                      <a:pt x="870" y="59"/>
                      <a:pt x="850" y="60"/>
                      <a:pt x="838" y="59"/>
                    </a:cubicBezTo>
                    <a:cubicBezTo>
                      <a:pt x="847" y="58"/>
                      <a:pt x="857" y="58"/>
                      <a:pt x="866" y="58"/>
                    </a:cubicBezTo>
                    <a:cubicBezTo>
                      <a:pt x="866" y="57"/>
                      <a:pt x="852" y="58"/>
                      <a:pt x="854" y="56"/>
                    </a:cubicBezTo>
                    <a:cubicBezTo>
                      <a:pt x="863" y="56"/>
                      <a:pt x="870" y="55"/>
                      <a:pt x="882" y="56"/>
                    </a:cubicBezTo>
                    <a:close/>
                    <a:moveTo>
                      <a:pt x="1420" y="260"/>
                    </a:moveTo>
                    <a:cubicBezTo>
                      <a:pt x="1432" y="270"/>
                      <a:pt x="1423" y="264"/>
                      <a:pt x="1428" y="269"/>
                    </a:cubicBezTo>
                    <a:cubicBezTo>
                      <a:pt x="1425" y="267"/>
                      <a:pt x="1418" y="262"/>
                      <a:pt x="1414" y="257"/>
                    </a:cubicBezTo>
                    <a:cubicBezTo>
                      <a:pt x="1416" y="258"/>
                      <a:pt x="1419" y="259"/>
                      <a:pt x="1420" y="260"/>
                    </a:cubicBezTo>
                    <a:close/>
                    <a:moveTo>
                      <a:pt x="1442" y="279"/>
                    </a:moveTo>
                    <a:cubicBezTo>
                      <a:pt x="1437" y="276"/>
                      <a:pt x="1442" y="280"/>
                      <a:pt x="1441" y="281"/>
                    </a:cubicBezTo>
                    <a:cubicBezTo>
                      <a:pt x="1438" y="278"/>
                      <a:pt x="1434" y="275"/>
                      <a:pt x="1431" y="271"/>
                    </a:cubicBezTo>
                    <a:cubicBezTo>
                      <a:pt x="1434" y="273"/>
                      <a:pt x="1433" y="271"/>
                      <a:pt x="1442" y="279"/>
                    </a:cubicBezTo>
                    <a:close/>
                    <a:moveTo>
                      <a:pt x="813" y="59"/>
                    </a:moveTo>
                    <a:cubicBezTo>
                      <a:pt x="820" y="58"/>
                      <a:pt x="822" y="58"/>
                      <a:pt x="827" y="58"/>
                    </a:cubicBezTo>
                    <a:cubicBezTo>
                      <a:pt x="829" y="60"/>
                      <a:pt x="824" y="61"/>
                      <a:pt x="811" y="62"/>
                    </a:cubicBezTo>
                    <a:cubicBezTo>
                      <a:pt x="810" y="61"/>
                      <a:pt x="816" y="60"/>
                      <a:pt x="813" y="59"/>
                    </a:cubicBezTo>
                    <a:close/>
                    <a:moveTo>
                      <a:pt x="1009" y="69"/>
                    </a:moveTo>
                    <a:cubicBezTo>
                      <a:pt x="1020" y="70"/>
                      <a:pt x="1014" y="71"/>
                      <a:pt x="1027" y="73"/>
                    </a:cubicBezTo>
                    <a:cubicBezTo>
                      <a:pt x="1029" y="74"/>
                      <a:pt x="1021" y="72"/>
                      <a:pt x="1021" y="73"/>
                    </a:cubicBezTo>
                    <a:cubicBezTo>
                      <a:pt x="1014" y="72"/>
                      <a:pt x="1008" y="70"/>
                      <a:pt x="1009" y="69"/>
                    </a:cubicBezTo>
                    <a:close/>
                    <a:moveTo>
                      <a:pt x="1392" y="239"/>
                    </a:moveTo>
                    <a:cubicBezTo>
                      <a:pt x="1389" y="238"/>
                      <a:pt x="1383" y="233"/>
                      <a:pt x="1375" y="227"/>
                    </a:cubicBezTo>
                    <a:cubicBezTo>
                      <a:pt x="1375" y="225"/>
                      <a:pt x="1388" y="235"/>
                      <a:pt x="1392" y="239"/>
                    </a:cubicBezTo>
                    <a:close/>
                    <a:moveTo>
                      <a:pt x="325" y="264"/>
                    </a:moveTo>
                    <a:cubicBezTo>
                      <a:pt x="332" y="257"/>
                      <a:pt x="332" y="257"/>
                      <a:pt x="332" y="257"/>
                    </a:cubicBezTo>
                    <a:cubicBezTo>
                      <a:pt x="335" y="256"/>
                      <a:pt x="332" y="259"/>
                      <a:pt x="332" y="260"/>
                    </a:cubicBezTo>
                    <a:cubicBezTo>
                      <a:pt x="327" y="264"/>
                      <a:pt x="325" y="265"/>
                      <a:pt x="325" y="264"/>
                    </a:cubicBezTo>
                    <a:close/>
                    <a:moveTo>
                      <a:pt x="549" y="124"/>
                    </a:moveTo>
                    <a:cubicBezTo>
                      <a:pt x="548" y="127"/>
                      <a:pt x="538" y="129"/>
                      <a:pt x="533" y="131"/>
                    </a:cubicBezTo>
                    <a:cubicBezTo>
                      <a:pt x="534" y="129"/>
                      <a:pt x="543" y="126"/>
                      <a:pt x="549" y="124"/>
                    </a:cubicBezTo>
                    <a:close/>
                    <a:moveTo>
                      <a:pt x="978" y="65"/>
                    </a:moveTo>
                    <a:cubicBezTo>
                      <a:pt x="979" y="68"/>
                      <a:pt x="969" y="65"/>
                      <a:pt x="958" y="64"/>
                    </a:cubicBezTo>
                    <a:cubicBezTo>
                      <a:pt x="962" y="63"/>
                      <a:pt x="969" y="64"/>
                      <a:pt x="978" y="65"/>
                    </a:cubicBezTo>
                    <a:close/>
                    <a:moveTo>
                      <a:pt x="357" y="241"/>
                    </a:moveTo>
                    <a:cubicBezTo>
                      <a:pt x="358" y="241"/>
                      <a:pt x="358" y="241"/>
                      <a:pt x="358" y="241"/>
                    </a:cubicBezTo>
                    <a:cubicBezTo>
                      <a:pt x="353" y="245"/>
                      <a:pt x="346" y="252"/>
                      <a:pt x="347" y="249"/>
                    </a:cubicBezTo>
                    <a:cubicBezTo>
                      <a:pt x="349" y="247"/>
                      <a:pt x="352" y="244"/>
                      <a:pt x="357" y="241"/>
                    </a:cubicBezTo>
                    <a:close/>
                    <a:moveTo>
                      <a:pt x="435" y="185"/>
                    </a:moveTo>
                    <a:cubicBezTo>
                      <a:pt x="445" y="179"/>
                      <a:pt x="446" y="183"/>
                      <a:pt x="435" y="189"/>
                    </a:cubicBezTo>
                    <a:cubicBezTo>
                      <a:pt x="434" y="188"/>
                      <a:pt x="438" y="185"/>
                      <a:pt x="435" y="185"/>
                    </a:cubicBezTo>
                    <a:close/>
                    <a:moveTo>
                      <a:pt x="724" y="77"/>
                    </a:moveTo>
                    <a:cubicBezTo>
                      <a:pt x="727" y="75"/>
                      <a:pt x="739" y="73"/>
                      <a:pt x="736" y="72"/>
                    </a:cubicBezTo>
                    <a:cubicBezTo>
                      <a:pt x="740" y="72"/>
                      <a:pt x="742" y="72"/>
                      <a:pt x="743" y="71"/>
                    </a:cubicBezTo>
                    <a:cubicBezTo>
                      <a:pt x="752" y="70"/>
                      <a:pt x="747" y="73"/>
                      <a:pt x="738" y="74"/>
                    </a:cubicBezTo>
                    <a:cubicBezTo>
                      <a:pt x="746" y="74"/>
                      <a:pt x="761" y="71"/>
                      <a:pt x="751" y="71"/>
                    </a:cubicBezTo>
                    <a:cubicBezTo>
                      <a:pt x="757" y="70"/>
                      <a:pt x="757" y="70"/>
                      <a:pt x="757" y="69"/>
                    </a:cubicBezTo>
                    <a:cubicBezTo>
                      <a:pt x="765" y="68"/>
                      <a:pt x="757" y="71"/>
                      <a:pt x="768" y="69"/>
                    </a:cubicBezTo>
                    <a:cubicBezTo>
                      <a:pt x="772" y="70"/>
                      <a:pt x="764" y="71"/>
                      <a:pt x="767" y="72"/>
                    </a:cubicBezTo>
                    <a:cubicBezTo>
                      <a:pt x="755" y="73"/>
                      <a:pt x="749" y="74"/>
                      <a:pt x="743" y="75"/>
                    </a:cubicBezTo>
                    <a:cubicBezTo>
                      <a:pt x="737" y="75"/>
                      <a:pt x="732" y="75"/>
                      <a:pt x="724" y="77"/>
                    </a:cubicBezTo>
                    <a:close/>
                    <a:moveTo>
                      <a:pt x="579" y="117"/>
                    </a:moveTo>
                    <a:cubicBezTo>
                      <a:pt x="576" y="122"/>
                      <a:pt x="567" y="125"/>
                      <a:pt x="557" y="128"/>
                    </a:cubicBezTo>
                    <a:cubicBezTo>
                      <a:pt x="547" y="132"/>
                      <a:pt x="536" y="135"/>
                      <a:pt x="529" y="139"/>
                    </a:cubicBezTo>
                    <a:cubicBezTo>
                      <a:pt x="540" y="132"/>
                      <a:pt x="560" y="123"/>
                      <a:pt x="579" y="117"/>
                    </a:cubicBezTo>
                    <a:close/>
                    <a:moveTo>
                      <a:pt x="595" y="112"/>
                    </a:moveTo>
                    <a:cubicBezTo>
                      <a:pt x="595" y="111"/>
                      <a:pt x="602" y="108"/>
                      <a:pt x="611" y="105"/>
                    </a:cubicBezTo>
                    <a:cubicBezTo>
                      <a:pt x="620" y="102"/>
                      <a:pt x="632" y="98"/>
                      <a:pt x="640" y="96"/>
                    </a:cubicBezTo>
                    <a:cubicBezTo>
                      <a:pt x="639" y="99"/>
                      <a:pt x="622" y="101"/>
                      <a:pt x="621" y="103"/>
                    </a:cubicBezTo>
                    <a:cubicBezTo>
                      <a:pt x="625" y="103"/>
                      <a:pt x="629" y="99"/>
                      <a:pt x="635" y="99"/>
                    </a:cubicBezTo>
                    <a:cubicBezTo>
                      <a:pt x="631" y="101"/>
                      <a:pt x="625" y="104"/>
                      <a:pt x="617" y="107"/>
                    </a:cubicBezTo>
                    <a:cubicBezTo>
                      <a:pt x="617" y="108"/>
                      <a:pt x="634" y="104"/>
                      <a:pt x="616" y="110"/>
                    </a:cubicBezTo>
                    <a:cubicBezTo>
                      <a:pt x="625" y="108"/>
                      <a:pt x="616" y="112"/>
                      <a:pt x="628" y="109"/>
                    </a:cubicBezTo>
                    <a:cubicBezTo>
                      <a:pt x="627" y="110"/>
                      <a:pt x="620" y="112"/>
                      <a:pt x="615" y="113"/>
                    </a:cubicBezTo>
                    <a:cubicBezTo>
                      <a:pt x="616" y="113"/>
                      <a:pt x="618" y="112"/>
                      <a:pt x="618" y="111"/>
                    </a:cubicBezTo>
                    <a:cubicBezTo>
                      <a:pt x="611" y="114"/>
                      <a:pt x="611" y="114"/>
                      <a:pt x="611" y="114"/>
                    </a:cubicBezTo>
                    <a:cubicBezTo>
                      <a:pt x="608" y="116"/>
                      <a:pt x="611" y="116"/>
                      <a:pt x="612" y="118"/>
                    </a:cubicBezTo>
                    <a:cubicBezTo>
                      <a:pt x="598" y="124"/>
                      <a:pt x="601" y="120"/>
                      <a:pt x="606" y="117"/>
                    </a:cubicBezTo>
                    <a:cubicBezTo>
                      <a:pt x="600" y="120"/>
                      <a:pt x="597" y="121"/>
                      <a:pt x="594" y="123"/>
                    </a:cubicBezTo>
                    <a:cubicBezTo>
                      <a:pt x="591" y="125"/>
                      <a:pt x="588" y="126"/>
                      <a:pt x="580" y="129"/>
                    </a:cubicBezTo>
                    <a:cubicBezTo>
                      <a:pt x="583" y="128"/>
                      <a:pt x="583" y="127"/>
                      <a:pt x="578" y="128"/>
                    </a:cubicBezTo>
                    <a:cubicBezTo>
                      <a:pt x="569" y="132"/>
                      <a:pt x="569" y="133"/>
                      <a:pt x="560" y="136"/>
                    </a:cubicBezTo>
                    <a:cubicBezTo>
                      <a:pt x="558" y="136"/>
                      <a:pt x="563" y="134"/>
                      <a:pt x="566" y="132"/>
                    </a:cubicBezTo>
                    <a:cubicBezTo>
                      <a:pt x="570" y="131"/>
                      <a:pt x="573" y="129"/>
                      <a:pt x="567" y="130"/>
                    </a:cubicBezTo>
                    <a:cubicBezTo>
                      <a:pt x="579" y="125"/>
                      <a:pt x="574" y="130"/>
                      <a:pt x="587" y="124"/>
                    </a:cubicBezTo>
                    <a:cubicBezTo>
                      <a:pt x="582" y="125"/>
                      <a:pt x="580" y="125"/>
                      <a:pt x="578" y="125"/>
                    </a:cubicBezTo>
                    <a:cubicBezTo>
                      <a:pt x="576" y="125"/>
                      <a:pt x="573" y="126"/>
                      <a:pt x="564" y="128"/>
                    </a:cubicBezTo>
                    <a:cubicBezTo>
                      <a:pt x="573" y="124"/>
                      <a:pt x="576" y="124"/>
                      <a:pt x="578" y="123"/>
                    </a:cubicBezTo>
                    <a:cubicBezTo>
                      <a:pt x="579" y="122"/>
                      <a:pt x="580" y="122"/>
                      <a:pt x="586" y="119"/>
                    </a:cubicBezTo>
                    <a:cubicBezTo>
                      <a:pt x="588" y="119"/>
                      <a:pt x="591" y="119"/>
                      <a:pt x="595" y="119"/>
                    </a:cubicBezTo>
                    <a:cubicBezTo>
                      <a:pt x="604" y="115"/>
                      <a:pt x="590" y="119"/>
                      <a:pt x="592" y="117"/>
                    </a:cubicBezTo>
                    <a:cubicBezTo>
                      <a:pt x="599" y="114"/>
                      <a:pt x="601" y="114"/>
                      <a:pt x="605" y="113"/>
                    </a:cubicBezTo>
                    <a:cubicBezTo>
                      <a:pt x="598" y="114"/>
                      <a:pt x="600" y="113"/>
                      <a:pt x="600" y="111"/>
                    </a:cubicBezTo>
                    <a:cubicBezTo>
                      <a:pt x="595" y="112"/>
                      <a:pt x="593" y="114"/>
                      <a:pt x="583" y="117"/>
                    </a:cubicBezTo>
                    <a:cubicBezTo>
                      <a:pt x="581" y="115"/>
                      <a:pt x="581" y="115"/>
                      <a:pt x="581" y="115"/>
                    </a:cubicBezTo>
                    <a:cubicBezTo>
                      <a:pt x="584" y="114"/>
                      <a:pt x="589" y="113"/>
                      <a:pt x="594" y="111"/>
                    </a:cubicBezTo>
                    <a:cubicBezTo>
                      <a:pt x="599" y="110"/>
                      <a:pt x="596" y="111"/>
                      <a:pt x="595" y="112"/>
                    </a:cubicBezTo>
                    <a:close/>
                    <a:moveTo>
                      <a:pt x="576" y="130"/>
                    </a:moveTo>
                    <a:cubicBezTo>
                      <a:pt x="578" y="131"/>
                      <a:pt x="573" y="134"/>
                      <a:pt x="579" y="133"/>
                    </a:cubicBezTo>
                    <a:cubicBezTo>
                      <a:pt x="572" y="135"/>
                      <a:pt x="564" y="138"/>
                      <a:pt x="559" y="139"/>
                    </a:cubicBezTo>
                    <a:cubicBezTo>
                      <a:pt x="560" y="137"/>
                      <a:pt x="566" y="134"/>
                      <a:pt x="576" y="130"/>
                    </a:cubicBezTo>
                    <a:close/>
                    <a:moveTo>
                      <a:pt x="676" y="86"/>
                    </a:moveTo>
                    <a:cubicBezTo>
                      <a:pt x="686" y="83"/>
                      <a:pt x="686" y="83"/>
                      <a:pt x="686" y="83"/>
                    </a:cubicBezTo>
                    <a:cubicBezTo>
                      <a:pt x="691" y="84"/>
                      <a:pt x="670" y="87"/>
                      <a:pt x="678" y="88"/>
                    </a:cubicBezTo>
                    <a:cubicBezTo>
                      <a:pt x="666" y="92"/>
                      <a:pt x="670" y="88"/>
                      <a:pt x="657" y="92"/>
                    </a:cubicBezTo>
                    <a:cubicBezTo>
                      <a:pt x="657" y="91"/>
                      <a:pt x="662" y="90"/>
                      <a:pt x="667" y="89"/>
                    </a:cubicBezTo>
                    <a:cubicBezTo>
                      <a:pt x="672" y="88"/>
                      <a:pt x="678" y="87"/>
                      <a:pt x="676" y="86"/>
                    </a:cubicBezTo>
                    <a:close/>
                    <a:moveTo>
                      <a:pt x="491" y="156"/>
                    </a:moveTo>
                    <a:cubicBezTo>
                      <a:pt x="500" y="152"/>
                      <a:pt x="504" y="149"/>
                      <a:pt x="518" y="143"/>
                    </a:cubicBezTo>
                    <a:cubicBezTo>
                      <a:pt x="515" y="145"/>
                      <a:pt x="506" y="150"/>
                      <a:pt x="498" y="154"/>
                    </a:cubicBezTo>
                    <a:cubicBezTo>
                      <a:pt x="498" y="155"/>
                      <a:pt x="504" y="152"/>
                      <a:pt x="508" y="150"/>
                    </a:cubicBezTo>
                    <a:cubicBezTo>
                      <a:pt x="509" y="151"/>
                      <a:pt x="502" y="155"/>
                      <a:pt x="494" y="158"/>
                    </a:cubicBezTo>
                    <a:cubicBezTo>
                      <a:pt x="497" y="155"/>
                      <a:pt x="492" y="158"/>
                      <a:pt x="491" y="156"/>
                    </a:cubicBezTo>
                    <a:close/>
                    <a:moveTo>
                      <a:pt x="776" y="69"/>
                    </a:moveTo>
                    <a:cubicBezTo>
                      <a:pt x="786" y="68"/>
                      <a:pt x="786" y="68"/>
                      <a:pt x="786" y="68"/>
                    </a:cubicBezTo>
                    <a:cubicBezTo>
                      <a:pt x="786" y="69"/>
                      <a:pt x="788" y="69"/>
                      <a:pt x="794" y="69"/>
                    </a:cubicBezTo>
                    <a:cubicBezTo>
                      <a:pt x="790" y="70"/>
                      <a:pt x="777" y="72"/>
                      <a:pt x="776" y="73"/>
                    </a:cubicBezTo>
                    <a:cubicBezTo>
                      <a:pt x="764" y="74"/>
                      <a:pt x="784" y="70"/>
                      <a:pt x="776" y="69"/>
                    </a:cubicBezTo>
                    <a:close/>
                    <a:moveTo>
                      <a:pt x="355" y="246"/>
                    </a:moveTo>
                    <a:cubicBezTo>
                      <a:pt x="358" y="244"/>
                      <a:pt x="364" y="240"/>
                      <a:pt x="370" y="235"/>
                    </a:cubicBezTo>
                    <a:cubicBezTo>
                      <a:pt x="377" y="230"/>
                      <a:pt x="383" y="225"/>
                      <a:pt x="387" y="221"/>
                    </a:cubicBezTo>
                    <a:cubicBezTo>
                      <a:pt x="387" y="224"/>
                      <a:pt x="385" y="227"/>
                      <a:pt x="378" y="233"/>
                    </a:cubicBezTo>
                    <a:cubicBezTo>
                      <a:pt x="370" y="239"/>
                      <a:pt x="379" y="230"/>
                      <a:pt x="381" y="228"/>
                    </a:cubicBezTo>
                    <a:cubicBezTo>
                      <a:pt x="367" y="236"/>
                      <a:pt x="360" y="247"/>
                      <a:pt x="351" y="251"/>
                    </a:cubicBezTo>
                    <a:cubicBezTo>
                      <a:pt x="349" y="255"/>
                      <a:pt x="341" y="262"/>
                      <a:pt x="345" y="261"/>
                    </a:cubicBezTo>
                    <a:cubicBezTo>
                      <a:pt x="331" y="273"/>
                      <a:pt x="336" y="267"/>
                      <a:pt x="328" y="271"/>
                    </a:cubicBezTo>
                    <a:cubicBezTo>
                      <a:pt x="335" y="266"/>
                      <a:pt x="346" y="254"/>
                      <a:pt x="355" y="246"/>
                    </a:cubicBezTo>
                    <a:close/>
                    <a:moveTo>
                      <a:pt x="438" y="187"/>
                    </a:moveTo>
                    <a:cubicBezTo>
                      <a:pt x="449" y="181"/>
                      <a:pt x="434" y="193"/>
                      <a:pt x="444" y="187"/>
                    </a:cubicBezTo>
                    <a:cubicBezTo>
                      <a:pt x="442" y="189"/>
                      <a:pt x="437" y="192"/>
                      <a:pt x="430" y="196"/>
                    </a:cubicBezTo>
                    <a:cubicBezTo>
                      <a:pt x="427" y="196"/>
                      <a:pt x="434" y="191"/>
                      <a:pt x="438" y="187"/>
                    </a:cubicBezTo>
                    <a:close/>
                    <a:moveTo>
                      <a:pt x="429" y="195"/>
                    </a:moveTo>
                    <a:cubicBezTo>
                      <a:pt x="420" y="201"/>
                      <a:pt x="414" y="203"/>
                      <a:pt x="418" y="200"/>
                    </a:cubicBezTo>
                    <a:cubicBezTo>
                      <a:pt x="426" y="194"/>
                      <a:pt x="428" y="194"/>
                      <a:pt x="429" y="195"/>
                    </a:cubicBezTo>
                    <a:close/>
                    <a:moveTo>
                      <a:pt x="471" y="168"/>
                    </a:moveTo>
                    <a:cubicBezTo>
                      <a:pt x="466" y="174"/>
                      <a:pt x="477" y="169"/>
                      <a:pt x="474" y="173"/>
                    </a:cubicBezTo>
                    <a:cubicBezTo>
                      <a:pt x="465" y="176"/>
                      <a:pt x="463" y="174"/>
                      <a:pt x="456" y="177"/>
                    </a:cubicBezTo>
                    <a:cubicBezTo>
                      <a:pt x="460" y="173"/>
                      <a:pt x="465" y="172"/>
                      <a:pt x="471" y="168"/>
                    </a:cubicBezTo>
                    <a:close/>
                    <a:moveTo>
                      <a:pt x="814" y="66"/>
                    </a:moveTo>
                    <a:cubicBezTo>
                      <a:pt x="816" y="68"/>
                      <a:pt x="825" y="67"/>
                      <a:pt x="834" y="67"/>
                    </a:cubicBezTo>
                    <a:cubicBezTo>
                      <a:pt x="843" y="67"/>
                      <a:pt x="853" y="67"/>
                      <a:pt x="855" y="68"/>
                    </a:cubicBezTo>
                    <a:cubicBezTo>
                      <a:pt x="846" y="68"/>
                      <a:pt x="838" y="68"/>
                      <a:pt x="834" y="69"/>
                    </a:cubicBezTo>
                    <a:cubicBezTo>
                      <a:pt x="836" y="70"/>
                      <a:pt x="843" y="69"/>
                      <a:pt x="848" y="69"/>
                    </a:cubicBezTo>
                    <a:cubicBezTo>
                      <a:pt x="849" y="70"/>
                      <a:pt x="835" y="70"/>
                      <a:pt x="825" y="71"/>
                    </a:cubicBezTo>
                    <a:cubicBezTo>
                      <a:pt x="829" y="68"/>
                      <a:pt x="822" y="70"/>
                      <a:pt x="813" y="70"/>
                    </a:cubicBezTo>
                    <a:cubicBezTo>
                      <a:pt x="811" y="68"/>
                      <a:pt x="820" y="69"/>
                      <a:pt x="827" y="69"/>
                    </a:cubicBezTo>
                    <a:cubicBezTo>
                      <a:pt x="829" y="67"/>
                      <a:pt x="816" y="68"/>
                      <a:pt x="809" y="69"/>
                    </a:cubicBezTo>
                    <a:cubicBezTo>
                      <a:pt x="810" y="68"/>
                      <a:pt x="816" y="67"/>
                      <a:pt x="814" y="66"/>
                    </a:cubicBezTo>
                    <a:close/>
                    <a:moveTo>
                      <a:pt x="288" y="308"/>
                    </a:moveTo>
                    <a:cubicBezTo>
                      <a:pt x="288" y="307"/>
                      <a:pt x="292" y="303"/>
                      <a:pt x="295" y="301"/>
                    </a:cubicBezTo>
                    <a:cubicBezTo>
                      <a:pt x="293" y="303"/>
                      <a:pt x="293" y="303"/>
                      <a:pt x="299" y="299"/>
                    </a:cubicBezTo>
                    <a:cubicBezTo>
                      <a:pt x="299" y="300"/>
                      <a:pt x="293" y="305"/>
                      <a:pt x="290" y="308"/>
                    </a:cubicBezTo>
                    <a:cubicBezTo>
                      <a:pt x="291" y="307"/>
                      <a:pt x="292" y="304"/>
                      <a:pt x="288" y="308"/>
                    </a:cubicBezTo>
                    <a:close/>
                    <a:moveTo>
                      <a:pt x="324" y="276"/>
                    </a:moveTo>
                    <a:cubicBezTo>
                      <a:pt x="315" y="285"/>
                      <a:pt x="330" y="275"/>
                      <a:pt x="326" y="279"/>
                    </a:cubicBezTo>
                    <a:cubicBezTo>
                      <a:pt x="324" y="282"/>
                      <a:pt x="319" y="287"/>
                      <a:pt x="312" y="293"/>
                    </a:cubicBezTo>
                    <a:cubicBezTo>
                      <a:pt x="310" y="294"/>
                      <a:pt x="315" y="290"/>
                      <a:pt x="319" y="286"/>
                    </a:cubicBezTo>
                    <a:cubicBezTo>
                      <a:pt x="312" y="291"/>
                      <a:pt x="310" y="294"/>
                      <a:pt x="308" y="296"/>
                    </a:cubicBezTo>
                    <a:cubicBezTo>
                      <a:pt x="306" y="299"/>
                      <a:pt x="304" y="302"/>
                      <a:pt x="298" y="308"/>
                    </a:cubicBezTo>
                    <a:cubicBezTo>
                      <a:pt x="297" y="308"/>
                      <a:pt x="299" y="305"/>
                      <a:pt x="302" y="303"/>
                    </a:cubicBezTo>
                    <a:cubicBezTo>
                      <a:pt x="302" y="302"/>
                      <a:pt x="301" y="303"/>
                      <a:pt x="299" y="305"/>
                    </a:cubicBezTo>
                    <a:cubicBezTo>
                      <a:pt x="300" y="301"/>
                      <a:pt x="305" y="297"/>
                      <a:pt x="309" y="292"/>
                    </a:cubicBezTo>
                    <a:cubicBezTo>
                      <a:pt x="308" y="293"/>
                      <a:pt x="304" y="297"/>
                      <a:pt x="301" y="299"/>
                    </a:cubicBezTo>
                    <a:cubicBezTo>
                      <a:pt x="309" y="290"/>
                      <a:pt x="305" y="294"/>
                      <a:pt x="305" y="291"/>
                    </a:cubicBezTo>
                    <a:cubicBezTo>
                      <a:pt x="313" y="284"/>
                      <a:pt x="314" y="282"/>
                      <a:pt x="320" y="278"/>
                    </a:cubicBezTo>
                    <a:cubicBezTo>
                      <a:pt x="320" y="278"/>
                      <a:pt x="313" y="284"/>
                      <a:pt x="314" y="285"/>
                    </a:cubicBezTo>
                    <a:cubicBezTo>
                      <a:pt x="315" y="285"/>
                      <a:pt x="322" y="276"/>
                      <a:pt x="327" y="274"/>
                    </a:cubicBezTo>
                    <a:cubicBezTo>
                      <a:pt x="328" y="274"/>
                      <a:pt x="325" y="277"/>
                      <a:pt x="324" y="276"/>
                    </a:cubicBezTo>
                    <a:close/>
                    <a:moveTo>
                      <a:pt x="679" y="88"/>
                    </a:moveTo>
                    <a:cubicBezTo>
                      <a:pt x="682" y="89"/>
                      <a:pt x="686" y="90"/>
                      <a:pt x="699" y="88"/>
                    </a:cubicBezTo>
                    <a:cubicBezTo>
                      <a:pt x="699" y="90"/>
                      <a:pt x="680" y="93"/>
                      <a:pt x="670" y="96"/>
                    </a:cubicBezTo>
                    <a:cubicBezTo>
                      <a:pt x="666" y="95"/>
                      <a:pt x="683" y="93"/>
                      <a:pt x="682" y="91"/>
                    </a:cubicBezTo>
                    <a:cubicBezTo>
                      <a:pt x="681" y="89"/>
                      <a:pt x="666" y="93"/>
                      <a:pt x="662" y="93"/>
                    </a:cubicBezTo>
                    <a:cubicBezTo>
                      <a:pt x="671" y="91"/>
                      <a:pt x="669" y="90"/>
                      <a:pt x="679" y="88"/>
                    </a:cubicBezTo>
                    <a:close/>
                    <a:moveTo>
                      <a:pt x="733" y="77"/>
                    </a:moveTo>
                    <a:cubicBezTo>
                      <a:pt x="741" y="76"/>
                      <a:pt x="746" y="75"/>
                      <a:pt x="750" y="75"/>
                    </a:cubicBezTo>
                    <a:cubicBezTo>
                      <a:pt x="751" y="76"/>
                      <a:pt x="733" y="78"/>
                      <a:pt x="733" y="77"/>
                    </a:cubicBezTo>
                    <a:close/>
                    <a:moveTo>
                      <a:pt x="257" y="343"/>
                    </a:moveTo>
                    <a:cubicBezTo>
                      <a:pt x="262" y="337"/>
                      <a:pt x="265" y="335"/>
                      <a:pt x="266" y="336"/>
                    </a:cubicBezTo>
                    <a:cubicBezTo>
                      <a:pt x="258" y="344"/>
                      <a:pt x="256" y="348"/>
                      <a:pt x="247" y="359"/>
                    </a:cubicBezTo>
                    <a:cubicBezTo>
                      <a:pt x="244" y="360"/>
                      <a:pt x="248" y="355"/>
                      <a:pt x="252" y="351"/>
                    </a:cubicBezTo>
                    <a:cubicBezTo>
                      <a:pt x="256" y="346"/>
                      <a:pt x="260" y="341"/>
                      <a:pt x="257" y="343"/>
                    </a:cubicBezTo>
                    <a:close/>
                    <a:moveTo>
                      <a:pt x="76" y="1015"/>
                    </a:moveTo>
                    <a:cubicBezTo>
                      <a:pt x="77" y="1017"/>
                      <a:pt x="77" y="1018"/>
                      <a:pt x="78" y="1017"/>
                    </a:cubicBezTo>
                    <a:cubicBezTo>
                      <a:pt x="80" y="1027"/>
                      <a:pt x="79" y="1027"/>
                      <a:pt x="82" y="1037"/>
                    </a:cubicBezTo>
                    <a:cubicBezTo>
                      <a:pt x="80" y="1033"/>
                      <a:pt x="78" y="1023"/>
                      <a:pt x="76" y="1015"/>
                    </a:cubicBezTo>
                    <a:close/>
                    <a:moveTo>
                      <a:pt x="538" y="138"/>
                    </a:moveTo>
                    <a:cubicBezTo>
                      <a:pt x="538" y="138"/>
                      <a:pt x="543" y="136"/>
                      <a:pt x="547" y="134"/>
                    </a:cubicBezTo>
                    <a:cubicBezTo>
                      <a:pt x="550" y="134"/>
                      <a:pt x="546" y="137"/>
                      <a:pt x="536" y="141"/>
                    </a:cubicBezTo>
                    <a:cubicBezTo>
                      <a:pt x="536" y="141"/>
                      <a:pt x="549" y="134"/>
                      <a:pt x="538" y="138"/>
                    </a:cubicBezTo>
                    <a:close/>
                    <a:moveTo>
                      <a:pt x="728" y="80"/>
                    </a:moveTo>
                    <a:cubicBezTo>
                      <a:pt x="731" y="80"/>
                      <a:pt x="738" y="79"/>
                      <a:pt x="744" y="79"/>
                    </a:cubicBezTo>
                    <a:cubicBezTo>
                      <a:pt x="750" y="78"/>
                      <a:pt x="754" y="78"/>
                      <a:pt x="750" y="80"/>
                    </a:cubicBezTo>
                    <a:cubicBezTo>
                      <a:pt x="745" y="81"/>
                      <a:pt x="744" y="80"/>
                      <a:pt x="743" y="80"/>
                    </a:cubicBezTo>
                    <a:cubicBezTo>
                      <a:pt x="737" y="81"/>
                      <a:pt x="736" y="82"/>
                      <a:pt x="730" y="83"/>
                    </a:cubicBezTo>
                    <a:lnTo>
                      <a:pt x="728" y="80"/>
                    </a:lnTo>
                    <a:close/>
                    <a:moveTo>
                      <a:pt x="208" y="409"/>
                    </a:moveTo>
                    <a:cubicBezTo>
                      <a:pt x="213" y="401"/>
                      <a:pt x="214" y="402"/>
                      <a:pt x="218" y="396"/>
                    </a:cubicBezTo>
                    <a:cubicBezTo>
                      <a:pt x="220" y="395"/>
                      <a:pt x="217" y="400"/>
                      <a:pt x="214" y="404"/>
                    </a:cubicBezTo>
                    <a:cubicBezTo>
                      <a:pt x="212" y="407"/>
                      <a:pt x="208" y="411"/>
                      <a:pt x="208" y="409"/>
                    </a:cubicBezTo>
                    <a:close/>
                    <a:moveTo>
                      <a:pt x="428" y="198"/>
                    </a:moveTo>
                    <a:cubicBezTo>
                      <a:pt x="437" y="193"/>
                      <a:pt x="437" y="193"/>
                      <a:pt x="437" y="193"/>
                    </a:cubicBezTo>
                    <a:cubicBezTo>
                      <a:pt x="437" y="194"/>
                      <a:pt x="437" y="195"/>
                      <a:pt x="427" y="201"/>
                    </a:cubicBezTo>
                    <a:cubicBezTo>
                      <a:pt x="429" y="199"/>
                      <a:pt x="429" y="199"/>
                      <a:pt x="428" y="198"/>
                    </a:cubicBezTo>
                    <a:close/>
                    <a:moveTo>
                      <a:pt x="389" y="228"/>
                    </a:moveTo>
                    <a:cubicBezTo>
                      <a:pt x="385" y="231"/>
                      <a:pt x="381" y="234"/>
                      <a:pt x="378" y="236"/>
                    </a:cubicBezTo>
                    <a:cubicBezTo>
                      <a:pt x="375" y="237"/>
                      <a:pt x="378" y="234"/>
                      <a:pt x="382" y="231"/>
                    </a:cubicBezTo>
                    <a:cubicBezTo>
                      <a:pt x="385" y="229"/>
                      <a:pt x="389" y="226"/>
                      <a:pt x="389" y="228"/>
                    </a:cubicBezTo>
                    <a:close/>
                    <a:moveTo>
                      <a:pt x="647" y="102"/>
                    </a:moveTo>
                    <a:cubicBezTo>
                      <a:pt x="655" y="100"/>
                      <a:pt x="658" y="100"/>
                      <a:pt x="658" y="101"/>
                    </a:cubicBezTo>
                    <a:cubicBezTo>
                      <a:pt x="648" y="104"/>
                      <a:pt x="648" y="104"/>
                      <a:pt x="648" y="104"/>
                    </a:cubicBezTo>
                    <a:lnTo>
                      <a:pt x="647" y="102"/>
                    </a:lnTo>
                    <a:close/>
                    <a:moveTo>
                      <a:pt x="754" y="79"/>
                    </a:moveTo>
                    <a:cubicBezTo>
                      <a:pt x="759" y="79"/>
                      <a:pt x="771" y="76"/>
                      <a:pt x="771" y="77"/>
                    </a:cubicBezTo>
                    <a:cubicBezTo>
                      <a:pt x="769" y="79"/>
                      <a:pt x="763" y="80"/>
                      <a:pt x="757" y="81"/>
                    </a:cubicBezTo>
                    <a:cubicBezTo>
                      <a:pt x="751" y="82"/>
                      <a:pt x="745" y="84"/>
                      <a:pt x="743" y="85"/>
                    </a:cubicBezTo>
                    <a:cubicBezTo>
                      <a:pt x="737" y="86"/>
                      <a:pt x="736" y="85"/>
                      <a:pt x="726" y="87"/>
                    </a:cubicBezTo>
                    <a:cubicBezTo>
                      <a:pt x="731" y="85"/>
                      <a:pt x="723" y="84"/>
                      <a:pt x="737" y="82"/>
                    </a:cubicBezTo>
                    <a:cubicBezTo>
                      <a:pt x="744" y="82"/>
                      <a:pt x="737" y="84"/>
                      <a:pt x="736" y="85"/>
                    </a:cubicBezTo>
                    <a:cubicBezTo>
                      <a:pt x="747" y="83"/>
                      <a:pt x="748" y="81"/>
                      <a:pt x="754" y="79"/>
                    </a:cubicBezTo>
                    <a:close/>
                    <a:moveTo>
                      <a:pt x="1008" y="83"/>
                    </a:moveTo>
                    <a:cubicBezTo>
                      <a:pt x="1011" y="82"/>
                      <a:pt x="1028" y="86"/>
                      <a:pt x="1036" y="87"/>
                    </a:cubicBezTo>
                    <a:cubicBezTo>
                      <a:pt x="1033" y="88"/>
                      <a:pt x="1036" y="89"/>
                      <a:pt x="1023" y="87"/>
                    </a:cubicBezTo>
                    <a:cubicBezTo>
                      <a:pt x="1025" y="85"/>
                      <a:pt x="1015" y="85"/>
                      <a:pt x="1008" y="83"/>
                    </a:cubicBezTo>
                    <a:close/>
                    <a:moveTo>
                      <a:pt x="309" y="304"/>
                    </a:moveTo>
                    <a:cubicBezTo>
                      <a:pt x="308" y="304"/>
                      <a:pt x="303" y="308"/>
                      <a:pt x="304" y="306"/>
                    </a:cubicBezTo>
                    <a:cubicBezTo>
                      <a:pt x="311" y="299"/>
                      <a:pt x="309" y="300"/>
                      <a:pt x="315" y="294"/>
                    </a:cubicBezTo>
                    <a:cubicBezTo>
                      <a:pt x="314" y="293"/>
                      <a:pt x="306" y="302"/>
                      <a:pt x="302" y="306"/>
                    </a:cubicBezTo>
                    <a:cubicBezTo>
                      <a:pt x="305" y="300"/>
                      <a:pt x="313" y="293"/>
                      <a:pt x="323" y="285"/>
                    </a:cubicBezTo>
                    <a:cubicBezTo>
                      <a:pt x="314" y="294"/>
                      <a:pt x="323" y="288"/>
                      <a:pt x="320" y="292"/>
                    </a:cubicBezTo>
                    <a:cubicBezTo>
                      <a:pt x="308" y="301"/>
                      <a:pt x="319" y="295"/>
                      <a:pt x="307" y="307"/>
                    </a:cubicBezTo>
                    <a:cubicBezTo>
                      <a:pt x="303" y="310"/>
                      <a:pt x="307" y="307"/>
                      <a:pt x="309" y="304"/>
                    </a:cubicBezTo>
                    <a:close/>
                    <a:moveTo>
                      <a:pt x="655" y="102"/>
                    </a:moveTo>
                    <a:cubicBezTo>
                      <a:pt x="651" y="104"/>
                      <a:pt x="656" y="103"/>
                      <a:pt x="657" y="104"/>
                    </a:cubicBezTo>
                    <a:cubicBezTo>
                      <a:pt x="652" y="105"/>
                      <a:pt x="644" y="107"/>
                      <a:pt x="644" y="108"/>
                    </a:cubicBezTo>
                    <a:cubicBezTo>
                      <a:pt x="640" y="109"/>
                      <a:pt x="646" y="105"/>
                      <a:pt x="655" y="102"/>
                    </a:cubicBezTo>
                    <a:close/>
                    <a:moveTo>
                      <a:pt x="672" y="98"/>
                    </a:moveTo>
                    <a:cubicBezTo>
                      <a:pt x="677" y="97"/>
                      <a:pt x="678" y="97"/>
                      <a:pt x="682" y="96"/>
                    </a:cubicBezTo>
                    <a:cubicBezTo>
                      <a:pt x="682" y="98"/>
                      <a:pt x="677" y="100"/>
                      <a:pt x="668" y="102"/>
                    </a:cubicBezTo>
                    <a:cubicBezTo>
                      <a:pt x="672" y="101"/>
                      <a:pt x="668" y="100"/>
                      <a:pt x="672" y="98"/>
                    </a:cubicBezTo>
                    <a:close/>
                    <a:moveTo>
                      <a:pt x="431" y="203"/>
                    </a:moveTo>
                    <a:cubicBezTo>
                      <a:pt x="434" y="202"/>
                      <a:pt x="437" y="200"/>
                      <a:pt x="438" y="200"/>
                    </a:cubicBezTo>
                    <a:cubicBezTo>
                      <a:pt x="443" y="196"/>
                      <a:pt x="440" y="197"/>
                      <a:pt x="448" y="192"/>
                    </a:cubicBezTo>
                    <a:cubicBezTo>
                      <a:pt x="453" y="190"/>
                      <a:pt x="450" y="192"/>
                      <a:pt x="447" y="194"/>
                    </a:cubicBezTo>
                    <a:cubicBezTo>
                      <a:pt x="443" y="196"/>
                      <a:pt x="440" y="199"/>
                      <a:pt x="444" y="197"/>
                    </a:cubicBezTo>
                    <a:cubicBezTo>
                      <a:pt x="438" y="201"/>
                      <a:pt x="433" y="203"/>
                      <a:pt x="431" y="203"/>
                    </a:cubicBezTo>
                    <a:close/>
                    <a:moveTo>
                      <a:pt x="455" y="189"/>
                    </a:moveTo>
                    <a:cubicBezTo>
                      <a:pt x="458" y="189"/>
                      <a:pt x="455" y="192"/>
                      <a:pt x="456" y="193"/>
                    </a:cubicBezTo>
                    <a:cubicBezTo>
                      <a:pt x="449" y="197"/>
                      <a:pt x="442" y="201"/>
                      <a:pt x="436" y="205"/>
                    </a:cubicBezTo>
                    <a:cubicBezTo>
                      <a:pt x="441" y="201"/>
                      <a:pt x="443" y="200"/>
                      <a:pt x="444" y="198"/>
                    </a:cubicBezTo>
                    <a:cubicBezTo>
                      <a:pt x="446" y="196"/>
                      <a:pt x="448" y="194"/>
                      <a:pt x="455" y="189"/>
                    </a:cubicBezTo>
                    <a:close/>
                    <a:moveTo>
                      <a:pt x="804" y="77"/>
                    </a:moveTo>
                    <a:cubicBezTo>
                      <a:pt x="805" y="76"/>
                      <a:pt x="809" y="77"/>
                      <a:pt x="814" y="77"/>
                    </a:cubicBezTo>
                    <a:cubicBezTo>
                      <a:pt x="815" y="78"/>
                      <a:pt x="818" y="78"/>
                      <a:pt x="823" y="78"/>
                    </a:cubicBezTo>
                    <a:cubicBezTo>
                      <a:pt x="812" y="80"/>
                      <a:pt x="813" y="77"/>
                      <a:pt x="804" y="77"/>
                    </a:cubicBezTo>
                    <a:close/>
                    <a:moveTo>
                      <a:pt x="870" y="75"/>
                    </a:moveTo>
                    <a:cubicBezTo>
                      <a:pt x="880" y="74"/>
                      <a:pt x="892" y="77"/>
                      <a:pt x="897" y="75"/>
                    </a:cubicBezTo>
                    <a:cubicBezTo>
                      <a:pt x="903" y="77"/>
                      <a:pt x="888" y="78"/>
                      <a:pt x="896" y="80"/>
                    </a:cubicBezTo>
                    <a:cubicBezTo>
                      <a:pt x="877" y="78"/>
                      <a:pt x="864" y="78"/>
                      <a:pt x="847" y="77"/>
                    </a:cubicBezTo>
                    <a:cubicBezTo>
                      <a:pt x="850" y="76"/>
                      <a:pt x="849" y="75"/>
                      <a:pt x="863" y="75"/>
                    </a:cubicBezTo>
                    <a:cubicBezTo>
                      <a:pt x="852" y="77"/>
                      <a:pt x="868" y="77"/>
                      <a:pt x="870" y="75"/>
                    </a:cubicBezTo>
                    <a:close/>
                    <a:moveTo>
                      <a:pt x="1034" y="93"/>
                    </a:moveTo>
                    <a:cubicBezTo>
                      <a:pt x="1039" y="92"/>
                      <a:pt x="1055" y="97"/>
                      <a:pt x="1058" y="99"/>
                    </a:cubicBezTo>
                    <a:cubicBezTo>
                      <a:pt x="1056" y="100"/>
                      <a:pt x="1045" y="96"/>
                      <a:pt x="1035" y="95"/>
                    </a:cubicBezTo>
                    <a:cubicBezTo>
                      <a:pt x="1031" y="93"/>
                      <a:pt x="1044" y="95"/>
                      <a:pt x="1034" y="93"/>
                    </a:cubicBezTo>
                    <a:close/>
                    <a:moveTo>
                      <a:pt x="1183" y="140"/>
                    </a:moveTo>
                    <a:cubicBezTo>
                      <a:pt x="1168" y="133"/>
                      <a:pt x="1159" y="130"/>
                      <a:pt x="1152" y="128"/>
                    </a:cubicBezTo>
                    <a:cubicBezTo>
                      <a:pt x="1144" y="126"/>
                      <a:pt x="1136" y="124"/>
                      <a:pt x="1122" y="118"/>
                    </a:cubicBezTo>
                    <a:cubicBezTo>
                      <a:pt x="1121" y="116"/>
                      <a:pt x="1131" y="119"/>
                      <a:pt x="1138" y="121"/>
                    </a:cubicBezTo>
                    <a:cubicBezTo>
                      <a:pt x="1147" y="125"/>
                      <a:pt x="1157" y="128"/>
                      <a:pt x="1165" y="131"/>
                    </a:cubicBezTo>
                    <a:cubicBezTo>
                      <a:pt x="1174" y="134"/>
                      <a:pt x="1180" y="136"/>
                      <a:pt x="1183" y="140"/>
                    </a:cubicBezTo>
                    <a:close/>
                    <a:moveTo>
                      <a:pt x="1005" y="91"/>
                    </a:moveTo>
                    <a:cubicBezTo>
                      <a:pt x="1002" y="89"/>
                      <a:pt x="995" y="90"/>
                      <a:pt x="988" y="88"/>
                    </a:cubicBezTo>
                    <a:cubicBezTo>
                      <a:pt x="998" y="88"/>
                      <a:pt x="1002" y="89"/>
                      <a:pt x="1000" y="86"/>
                    </a:cubicBezTo>
                    <a:cubicBezTo>
                      <a:pt x="1006" y="87"/>
                      <a:pt x="1008" y="88"/>
                      <a:pt x="1014" y="89"/>
                    </a:cubicBezTo>
                    <a:cubicBezTo>
                      <a:pt x="1013" y="91"/>
                      <a:pt x="1016" y="91"/>
                      <a:pt x="1009" y="92"/>
                    </a:cubicBezTo>
                    <a:cubicBezTo>
                      <a:pt x="1021" y="94"/>
                      <a:pt x="1034" y="96"/>
                      <a:pt x="1046" y="99"/>
                    </a:cubicBezTo>
                    <a:cubicBezTo>
                      <a:pt x="1039" y="98"/>
                      <a:pt x="1027" y="96"/>
                      <a:pt x="1015" y="94"/>
                    </a:cubicBezTo>
                    <a:cubicBezTo>
                      <a:pt x="1004" y="92"/>
                      <a:pt x="992" y="90"/>
                      <a:pt x="985" y="89"/>
                    </a:cubicBezTo>
                    <a:cubicBezTo>
                      <a:pt x="989" y="89"/>
                      <a:pt x="997" y="90"/>
                      <a:pt x="1005" y="91"/>
                    </a:cubicBezTo>
                    <a:close/>
                    <a:moveTo>
                      <a:pt x="1017" y="89"/>
                    </a:moveTo>
                    <a:cubicBezTo>
                      <a:pt x="1026" y="91"/>
                      <a:pt x="1026" y="92"/>
                      <a:pt x="1028" y="93"/>
                    </a:cubicBezTo>
                    <a:cubicBezTo>
                      <a:pt x="1017" y="92"/>
                      <a:pt x="1017" y="91"/>
                      <a:pt x="1017" y="89"/>
                    </a:cubicBezTo>
                    <a:close/>
                    <a:moveTo>
                      <a:pt x="731" y="89"/>
                    </a:moveTo>
                    <a:cubicBezTo>
                      <a:pt x="740" y="88"/>
                      <a:pt x="755" y="85"/>
                      <a:pt x="762" y="85"/>
                    </a:cubicBezTo>
                    <a:cubicBezTo>
                      <a:pt x="759" y="86"/>
                      <a:pt x="761" y="87"/>
                      <a:pt x="750" y="88"/>
                    </a:cubicBezTo>
                    <a:cubicBezTo>
                      <a:pt x="748" y="86"/>
                      <a:pt x="741" y="89"/>
                      <a:pt x="729" y="91"/>
                    </a:cubicBezTo>
                    <a:cubicBezTo>
                      <a:pt x="727" y="90"/>
                      <a:pt x="731" y="89"/>
                      <a:pt x="731" y="89"/>
                    </a:cubicBezTo>
                    <a:close/>
                    <a:moveTo>
                      <a:pt x="642" y="110"/>
                    </a:moveTo>
                    <a:cubicBezTo>
                      <a:pt x="638" y="114"/>
                      <a:pt x="654" y="107"/>
                      <a:pt x="663" y="105"/>
                    </a:cubicBezTo>
                    <a:cubicBezTo>
                      <a:pt x="670" y="105"/>
                      <a:pt x="660" y="108"/>
                      <a:pt x="659" y="110"/>
                    </a:cubicBezTo>
                    <a:cubicBezTo>
                      <a:pt x="653" y="111"/>
                      <a:pt x="648" y="113"/>
                      <a:pt x="643" y="114"/>
                    </a:cubicBezTo>
                    <a:cubicBezTo>
                      <a:pt x="636" y="114"/>
                      <a:pt x="657" y="110"/>
                      <a:pt x="654" y="109"/>
                    </a:cubicBezTo>
                    <a:cubicBezTo>
                      <a:pt x="645" y="111"/>
                      <a:pt x="636" y="116"/>
                      <a:pt x="630" y="118"/>
                    </a:cubicBezTo>
                    <a:cubicBezTo>
                      <a:pt x="631" y="117"/>
                      <a:pt x="629" y="117"/>
                      <a:pt x="629" y="116"/>
                    </a:cubicBezTo>
                    <a:cubicBezTo>
                      <a:pt x="629" y="115"/>
                      <a:pt x="632" y="113"/>
                      <a:pt x="642" y="110"/>
                    </a:cubicBezTo>
                    <a:close/>
                    <a:moveTo>
                      <a:pt x="515" y="161"/>
                    </a:moveTo>
                    <a:cubicBezTo>
                      <a:pt x="511" y="161"/>
                      <a:pt x="509" y="164"/>
                      <a:pt x="503" y="167"/>
                    </a:cubicBezTo>
                    <a:cubicBezTo>
                      <a:pt x="498" y="167"/>
                      <a:pt x="516" y="159"/>
                      <a:pt x="523" y="156"/>
                    </a:cubicBezTo>
                    <a:cubicBezTo>
                      <a:pt x="519" y="159"/>
                      <a:pt x="515" y="163"/>
                      <a:pt x="505" y="169"/>
                    </a:cubicBezTo>
                    <a:cubicBezTo>
                      <a:pt x="505" y="167"/>
                      <a:pt x="505" y="166"/>
                      <a:pt x="515" y="161"/>
                    </a:cubicBezTo>
                    <a:close/>
                    <a:moveTo>
                      <a:pt x="539" y="153"/>
                    </a:moveTo>
                    <a:cubicBezTo>
                      <a:pt x="537" y="154"/>
                      <a:pt x="536" y="154"/>
                      <a:pt x="532" y="155"/>
                    </a:cubicBezTo>
                    <a:cubicBezTo>
                      <a:pt x="531" y="155"/>
                      <a:pt x="549" y="147"/>
                      <a:pt x="537" y="152"/>
                    </a:cubicBezTo>
                    <a:cubicBezTo>
                      <a:pt x="540" y="148"/>
                      <a:pt x="543" y="150"/>
                      <a:pt x="547" y="148"/>
                    </a:cubicBezTo>
                    <a:cubicBezTo>
                      <a:pt x="546" y="147"/>
                      <a:pt x="549" y="143"/>
                      <a:pt x="563" y="139"/>
                    </a:cubicBezTo>
                    <a:cubicBezTo>
                      <a:pt x="559" y="143"/>
                      <a:pt x="549" y="149"/>
                      <a:pt x="540" y="154"/>
                    </a:cubicBezTo>
                    <a:cubicBezTo>
                      <a:pt x="536" y="155"/>
                      <a:pt x="537" y="154"/>
                      <a:pt x="539" y="153"/>
                    </a:cubicBezTo>
                    <a:close/>
                    <a:moveTo>
                      <a:pt x="703" y="96"/>
                    </a:moveTo>
                    <a:cubicBezTo>
                      <a:pt x="709" y="97"/>
                      <a:pt x="689" y="102"/>
                      <a:pt x="690" y="99"/>
                    </a:cubicBezTo>
                    <a:cubicBezTo>
                      <a:pt x="696" y="98"/>
                      <a:pt x="696" y="97"/>
                      <a:pt x="703" y="96"/>
                    </a:cubicBezTo>
                    <a:close/>
                    <a:moveTo>
                      <a:pt x="1693" y="1044"/>
                    </a:moveTo>
                    <a:cubicBezTo>
                      <a:pt x="1691" y="1057"/>
                      <a:pt x="1690" y="1053"/>
                      <a:pt x="1689" y="1066"/>
                    </a:cubicBezTo>
                    <a:cubicBezTo>
                      <a:pt x="1688" y="1065"/>
                      <a:pt x="1689" y="1060"/>
                      <a:pt x="1690" y="1052"/>
                    </a:cubicBezTo>
                    <a:cubicBezTo>
                      <a:pt x="1689" y="1051"/>
                      <a:pt x="1687" y="1072"/>
                      <a:pt x="1686" y="1067"/>
                    </a:cubicBezTo>
                    <a:cubicBezTo>
                      <a:pt x="1688" y="1056"/>
                      <a:pt x="1689" y="1054"/>
                      <a:pt x="1691" y="1042"/>
                    </a:cubicBezTo>
                    <a:cubicBezTo>
                      <a:pt x="1691" y="1046"/>
                      <a:pt x="1692" y="1041"/>
                      <a:pt x="1693" y="1044"/>
                    </a:cubicBezTo>
                    <a:close/>
                    <a:moveTo>
                      <a:pt x="413" y="230"/>
                    </a:moveTo>
                    <a:cubicBezTo>
                      <a:pt x="419" y="226"/>
                      <a:pt x="421" y="225"/>
                      <a:pt x="423" y="224"/>
                    </a:cubicBezTo>
                    <a:cubicBezTo>
                      <a:pt x="426" y="223"/>
                      <a:pt x="430" y="221"/>
                      <a:pt x="440" y="214"/>
                    </a:cubicBezTo>
                    <a:cubicBezTo>
                      <a:pt x="441" y="215"/>
                      <a:pt x="442" y="216"/>
                      <a:pt x="431" y="223"/>
                    </a:cubicBezTo>
                    <a:cubicBezTo>
                      <a:pt x="432" y="222"/>
                      <a:pt x="437" y="219"/>
                      <a:pt x="440" y="217"/>
                    </a:cubicBezTo>
                    <a:cubicBezTo>
                      <a:pt x="440" y="218"/>
                      <a:pt x="436" y="221"/>
                      <a:pt x="432" y="223"/>
                    </a:cubicBezTo>
                    <a:cubicBezTo>
                      <a:pt x="434" y="223"/>
                      <a:pt x="440" y="219"/>
                      <a:pt x="444" y="216"/>
                    </a:cubicBezTo>
                    <a:cubicBezTo>
                      <a:pt x="443" y="218"/>
                      <a:pt x="439" y="221"/>
                      <a:pt x="441" y="221"/>
                    </a:cubicBezTo>
                    <a:cubicBezTo>
                      <a:pt x="432" y="227"/>
                      <a:pt x="436" y="222"/>
                      <a:pt x="426" y="229"/>
                    </a:cubicBezTo>
                    <a:cubicBezTo>
                      <a:pt x="428" y="226"/>
                      <a:pt x="424" y="227"/>
                      <a:pt x="420" y="229"/>
                    </a:cubicBezTo>
                    <a:cubicBezTo>
                      <a:pt x="415" y="231"/>
                      <a:pt x="411" y="233"/>
                      <a:pt x="413" y="230"/>
                    </a:cubicBezTo>
                    <a:close/>
                    <a:moveTo>
                      <a:pt x="464" y="208"/>
                    </a:moveTo>
                    <a:cubicBezTo>
                      <a:pt x="461" y="211"/>
                      <a:pt x="459" y="212"/>
                      <a:pt x="464" y="211"/>
                    </a:cubicBezTo>
                    <a:cubicBezTo>
                      <a:pt x="455" y="217"/>
                      <a:pt x="460" y="211"/>
                      <a:pt x="454" y="215"/>
                    </a:cubicBezTo>
                    <a:cubicBezTo>
                      <a:pt x="452" y="216"/>
                      <a:pt x="454" y="216"/>
                      <a:pt x="454" y="218"/>
                    </a:cubicBezTo>
                    <a:cubicBezTo>
                      <a:pt x="453" y="219"/>
                      <a:pt x="451" y="222"/>
                      <a:pt x="442" y="228"/>
                    </a:cubicBezTo>
                    <a:cubicBezTo>
                      <a:pt x="445" y="224"/>
                      <a:pt x="453" y="217"/>
                      <a:pt x="440" y="223"/>
                    </a:cubicBezTo>
                    <a:cubicBezTo>
                      <a:pt x="440" y="222"/>
                      <a:pt x="444" y="219"/>
                      <a:pt x="449" y="216"/>
                    </a:cubicBezTo>
                    <a:cubicBezTo>
                      <a:pt x="455" y="213"/>
                      <a:pt x="461" y="209"/>
                      <a:pt x="464" y="208"/>
                    </a:cubicBezTo>
                    <a:close/>
                    <a:moveTo>
                      <a:pt x="406" y="226"/>
                    </a:moveTo>
                    <a:cubicBezTo>
                      <a:pt x="412" y="223"/>
                      <a:pt x="407" y="228"/>
                      <a:pt x="400" y="233"/>
                    </a:cubicBezTo>
                    <a:cubicBezTo>
                      <a:pt x="406" y="230"/>
                      <a:pt x="402" y="233"/>
                      <a:pt x="403" y="234"/>
                    </a:cubicBezTo>
                    <a:cubicBezTo>
                      <a:pt x="409" y="230"/>
                      <a:pt x="410" y="228"/>
                      <a:pt x="418" y="223"/>
                    </a:cubicBezTo>
                    <a:cubicBezTo>
                      <a:pt x="421" y="224"/>
                      <a:pt x="402" y="234"/>
                      <a:pt x="413" y="230"/>
                    </a:cubicBezTo>
                    <a:cubicBezTo>
                      <a:pt x="397" y="240"/>
                      <a:pt x="393" y="239"/>
                      <a:pt x="385" y="242"/>
                    </a:cubicBezTo>
                    <a:cubicBezTo>
                      <a:pt x="391" y="238"/>
                      <a:pt x="395" y="235"/>
                      <a:pt x="395" y="234"/>
                    </a:cubicBezTo>
                    <a:cubicBezTo>
                      <a:pt x="402" y="231"/>
                      <a:pt x="394" y="236"/>
                      <a:pt x="406" y="226"/>
                    </a:cubicBezTo>
                    <a:close/>
                    <a:moveTo>
                      <a:pt x="434" y="208"/>
                    </a:moveTo>
                    <a:cubicBezTo>
                      <a:pt x="439" y="205"/>
                      <a:pt x="429" y="213"/>
                      <a:pt x="422" y="218"/>
                    </a:cubicBezTo>
                    <a:cubicBezTo>
                      <a:pt x="419" y="219"/>
                      <a:pt x="423" y="215"/>
                      <a:pt x="422" y="215"/>
                    </a:cubicBezTo>
                    <a:cubicBezTo>
                      <a:pt x="430" y="208"/>
                      <a:pt x="433" y="210"/>
                      <a:pt x="434" y="208"/>
                    </a:cubicBezTo>
                    <a:close/>
                    <a:moveTo>
                      <a:pt x="450" y="197"/>
                    </a:moveTo>
                    <a:cubicBezTo>
                      <a:pt x="464" y="189"/>
                      <a:pt x="457" y="194"/>
                      <a:pt x="468" y="187"/>
                    </a:cubicBezTo>
                    <a:cubicBezTo>
                      <a:pt x="477" y="183"/>
                      <a:pt x="465" y="191"/>
                      <a:pt x="460" y="195"/>
                    </a:cubicBezTo>
                    <a:cubicBezTo>
                      <a:pt x="464" y="194"/>
                      <a:pt x="474" y="187"/>
                      <a:pt x="476" y="188"/>
                    </a:cubicBezTo>
                    <a:cubicBezTo>
                      <a:pt x="457" y="200"/>
                      <a:pt x="449" y="203"/>
                      <a:pt x="446" y="207"/>
                    </a:cubicBezTo>
                    <a:cubicBezTo>
                      <a:pt x="441" y="210"/>
                      <a:pt x="439" y="210"/>
                      <a:pt x="437" y="209"/>
                    </a:cubicBezTo>
                    <a:cubicBezTo>
                      <a:pt x="444" y="205"/>
                      <a:pt x="449" y="203"/>
                      <a:pt x="458" y="197"/>
                    </a:cubicBezTo>
                    <a:cubicBezTo>
                      <a:pt x="457" y="196"/>
                      <a:pt x="447" y="202"/>
                      <a:pt x="446" y="201"/>
                    </a:cubicBezTo>
                    <a:cubicBezTo>
                      <a:pt x="451" y="198"/>
                      <a:pt x="451" y="197"/>
                      <a:pt x="450" y="197"/>
                    </a:cubicBezTo>
                    <a:close/>
                    <a:moveTo>
                      <a:pt x="1386" y="267"/>
                    </a:moveTo>
                    <a:cubicBezTo>
                      <a:pt x="1379" y="261"/>
                      <a:pt x="1376" y="259"/>
                      <a:pt x="1373" y="257"/>
                    </a:cubicBezTo>
                    <a:cubicBezTo>
                      <a:pt x="1369" y="255"/>
                      <a:pt x="1366" y="253"/>
                      <a:pt x="1358" y="247"/>
                    </a:cubicBezTo>
                    <a:cubicBezTo>
                      <a:pt x="1366" y="252"/>
                      <a:pt x="1366" y="248"/>
                      <a:pt x="1359" y="241"/>
                    </a:cubicBezTo>
                    <a:cubicBezTo>
                      <a:pt x="1375" y="252"/>
                      <a:pt x="1382" y="259"/>
                      <a:pt x="1386" y="267"/>
                    </a:cubicBezTo>
                    <a:close/>
                    <a:moveTo>
                      <a:pt x="489" y="176"/>
                    </a:moveTo>
                    <a:cubicBezTo>
                      <a:pt x="498" y="170"/>
                      <a:pt x="497" y="173"/>
                      <a:pt x="502" y="170"/>
                    </a:cubicBezTo>
                    <a:cubicBezTo>
                      <a:pt x="498" y="174"/>
                      <a:pt x="495" y="174"/>
                      <a:pt x="485" y="180"/>
                    </a:cubicBezTo>
                    <a:cubicBezTo>
                      <a:pt x="486" y="179"/>
                      <a:pt x="488" y="177"/>
                      <a:pt x="489" y="176"/>
                    </a:cubicBezTo>
                    <a:close/>
                    <a:moveTo>
                      <a:pt x="265" y="356"/>
                    </a:moveTo>
                    <a:cubicBezTo>
                      <a:pt x="268" y="354"/>
                      <a:pt x="263" y="360"/>
                      <a:pt x="263" y="361"/>
                    </a:cubicBezTo>
                    <a:cubicBezTo>
                      <a:pt x="258" y="367"/>
                      <a:pt x="258" y="363"/>
                      <a:pt x="265" y="356"/>
                    </a:cubicBezTo>
                    <a:close/>
                    <a:moveTo>
                      <a:pt x="591" y="131"/>
                    </a:moveTo>
                    <a:cubicBezTo>
                      <a:pt x="592" y="132"/>
                      <a:pt x="578" y="137"/>
                      <a:pt x="573" y="138"/>
                    </a:cubicBezTo>
                    <a:cubicBezTo>
                      <a:pt x="572" y="137"/>
                      <a:pt x="582" y="134"/>
                      <a:pt x="591" y="131"/>
                    </a:cubicBezTo>
                    <a:close/>
                    <a:moveTo>
                      <a:pt x="235" y="395"/>
                    </a:moveTo>
                    <a:cubicBezTo>
                      <a:pt x="233" y="398"/>
                      <a:pt x="227" y="406"/>
                      <a:pt x="223" y="413"/>
                    </a:cubicBezTo>
                    <a:cubicBezTo>
                      <a:pt x="219" y="414"/>
                      <a:pt x="228" y="404"/>
                      <a:pt x="235" y="395"/>
                    </a:cubicBezTo>
                    <a:close/>
                    <a:moveTo>
                      <a:pt x="332" y="287"/>
                    </a:moveTo>
                    <a:cubicBezTo>
                      <a:pt x="331" y="290"/>
                      <a:pt x="335" y="288"/>
                      <a:pt x="328" y="295"/>
                    </a:cubicBezTo>
                    <a:cubicBezTo>
                      <a:pt x="330" y="291"/>
                      <a:pt x="318" y="301"/>
                      <a:pt x="332" y="287"/>
                    </a:cubicBezTo>
                    <a:close/>
                    <a:moveTo>
                      <a:pt x="1304" y="205"/>
                    </a:moveTo>
                    <a:cubicBezTo>
                      <a:pt x="1318" y="214"/>
                      <a:pt x="1333" y="225"/>
                      <a:pt x="1347" y="235"/>
                    </a:cubicBezTo>
                    <a:cubicBezTo>
                      <a:pt x="1343" y="234"/>
                      <a:pt x="1335" y="228"/>
                      <a:pt x="1324" y="220"/>
                    </a:cubicBezTo>
                    <a:cubicBezTo>
                      <a:pt x="1325" y="224"/>
                      <a:pt x="1339" y="230"/>
                      <a:pt x="1350" y="239"/>
                    </a:cubicBezTo>
                    <a:cubicBezTo>
                      <a:pt x="1350" y="240"/>
                      <a:pt x="1358" y="245"/>
                      <a:pt x="1356" y="245"/>
                    </a:cubicBezTo>
                    <a:cubicBezTo>
                      <a:pt x="1346" y="238"/>
                      <a:pt x="1344" y="236"/>
                      <a:pt x="1339" y="232"/>
                    </a:cubicBezTo>
                    <a:cubicBezTo>
                      <a:pt x="1333" y="229"/>
                      <a:pt x="1329" y="226"/>
                      <a:pt x="1324" y="224"/>
                    </a:cubicBezTo>
                    <a:cubicBezTo>
                      <a:pt x="1321" y="224"/>
                      <a:pt x="1331" y="229"/>
                      <a:pt x="1336" y="233"/>
                    </a:cubicBezTo>
                    <a:cubicBezTo>
                      <a:pt x="1325" y="227"/>
                      <a:pt x="1325" y="228"/>
                      <a:pt x="1327" y="230"/>
                    </a:cubicBezTo>
                    <a:cubicBezTo>
                      <a:pt x="1325" y="228"/>
                      <a:pt x="1324" y="228"/>
                      <a:pt x="1324" y="229"/>
                    </a:cubicBezTo>
                    <a:cubicBezTo>
                      <a:pt x="1315" y="221"/>
                      <a:pt x="1320" y="222"/>
                      <a:pt x="1307" y="213"/>
                    </a:cubicBezTo>
                    <a:cubicBezTo>
                      <a:pt x="1308" y="212"/>
                      <a:pt x="1322" y="222"/>
                      <a:pt x="1324" y="222"/>
                    </a:cubicBezTo>
                    <a:cubicBezTo>
                      <a:pt x="1323" y="220"/>
                      <a:pt x="1318" y="219"/>
                      <a:pt x="1313" y="215"/>
                    </a:cubicBezTo>
                    <a:cubicBezTo>
                      <a:pt x="1318" y="217"/>
                      <a:pt x="1315" y="215"/>
                      <a:pt x="1312" y="212"/>
                    </a:cubicBezTo>
                    <a:cubicBezTo>
                      <a:pt x="1308" y="209"/>
                      <a:pt x="1303" y="206"/>
                      <a:pt x="1304" y="205"/>
                    </a:cubicBezTo>
                    <a:close/>
                    <a:moveTo>
                      <a:pt x="775" y="87"/>
                    </a:moveTo>
                    <a:cubicBezTo>
                      <a:pt x="774" y="87"/>
                      <a:pt x="787" y="86"/>
                      <a:pt x="792" y="85"/>
                    </a:cubicBezTo>
                    <a:cubicBezTo>
                      <a:pt x="793" y="87"/>
                      <a:pt x="793" y="87"/>
                      <a:pt x="793" y="87"/>
                    </a:cubicBezTo>
                    <a:cubicBezTo>
                      <a:pt x="780" y="89"/>
                      <a:pt x="784" y="87"/>
                      <a:pt x="775" y="87"/>
                    </a:cubicBezTo>
                    <a:close/>
                    <a:moveTo>
                      <a:pt x="249" y="376"/>
                    </a:moveTo>
                    <a:cubicBezTo>
                      <a:pt x="257" y="368"/>
                      <a:pt x="259" y="368"/>
                      <a:pt x="267" y="359"/>
                    </a:cubicBezTo>
                    <a:cubicBezTo>
                      <a:pt x="259" y="370"/>
                      <a:pt x="266" y="362"/>
                      <a:pt x="264" y="367"/>
                    </a:cubicBezTo>
                    <a:cubicBezTo>
                      <a:pt x="255" y="378"/>
                      <a:pt x="259" y="370"/>
                      <a:pt x="251" y="380"/>
                    </a:cubicBezTo>
                    <a:cubicBezTo>
                      <a:pt x="247" y="382"/>
                      <a:pt x="260" y="367"/>
                      <a:pt x="250" y="379"/>
                    </a:cubicBezTo>
                    <a:cubicBezTo>
                      <a:pt x="248" y="380"/>
                      <a:pt x="251" y="376"/>
                      <a:pt x="249" y="376"/>
                    </a:cubicBezTo>
                    <a:close/>
                    <a:moveTo>
                      <a:pt x="643" y="115"/>
                    </a:moveTo>
                    <a:cubicBezTo>
                      <a:pt x="653" y="111"/>
                      <a:pt x="647" y="115"/>
                      <a:pt x="657" y="112"/>
                    </a:cubicBezTo>
                    <a:cubicBezTo>
                      <a:pt x="658" y="113"/>
                      <a:pt x="655" y="115"/>
                      <a:pt x="642" y="118"/>
                    </a:cubicBezTo>
                    <a:cubicBezTo>
                      <a:pt x="642" y="118"/>
                      <a:pt x="646" y="116"/>
                      <a:pt x="648" y="116"/>
                    </a:cubicBezTo>
                    <a:cubicBezTo>
                      <a:pt x="649" y="114"/>
                      <a:pt x="642" y="117"/>
                      <a:pt x="643" y="115"/>
                    </a:cubicBezTo>
                    <a:close/>
                    <a:moveTo>
                      <a:pt x="983" y="90"/>
                    </a:moveTo>
                    <a:cubicBezTo>
                      <a:pt x="987" y="90"/>
                      <a:pt x="992" y="91"/>
                      <a:pt x="996" y="92"/>
                    </a:cubicBezTo>
                    <a:cubicBezTo>
                      <a:pt x="998" y="93"/>
                      <a:pt x="994" y="93"/>
                      <a:pt x="989" y="92"/>
                    </a:cubicBezTo>
                    <a:cubicBezTo>
                      <a:pt x="985" y="91"/>
                      <a:pt x="980" y="90"/>
                      <a:pt x="983" y="90"/>
                    </a:cubicBezTo>
                    <a:close/>
                    <a:moveTo>
                      <a:pt x="572" y="142"/>
                    </a:moveTo>
                    <a:cubicBezTo>
                      <a:pt x="579" y="139"/>
                      <a:pt x="578" y="139"/>
                      <a:pt x="577" y="138"/>
                    </a:cubicBezTo>
                    <a:cubicBezTo>
                      <a:pt x="591" y="133"/>
                      <a:pt x="601" y="130"/>
                      <a:pt x="604" y="130"/>
                    </a:cubicBezTo>
                    <a:cubicBezTo>
                      <a:pt x="588" y="136"/>
                      <a:pt x="587" y="138"/>
                      <a:pt x="582" y="142"/>
                    </a:cubicBezTo>
                    <a:cubicBezTo>
                      <a:pt x="577" y="143"/>
                      <a:pt x="582" y="140"/>
                      <a:pt x="572" y="142"/>
                    </a:cubicBezTo>
                    <a:close/>
                    <a:moveTo>
                      <a:pt x="670" y="108"/>
                    </a:moveTo>
                    <a:cubicBezTo>
                      <a:pt x="676" y="107"/>
                      <a:pt x="684" y="105"/>
                      <a:pt x="684" y="106"/>
                    </a:cubicBezTo>
                    <a:cubicBezTo>
                      <a:pt x="676" y="108"/>
                      <a:pt x="668" y="110"/>
                      <a:pt x="670" y="108"/>
                    </a:cubicBezTo>
                    <a:close/>
                    <a:moveTo>
                      <a:pt x="544" y="153"/>
                    </a:moveTo>
                    <a:cubicBezTo>
                      <a:pt x="547" y="154"/>
                      <a:pt x="542" y="156"/>
                      <a:pt x="537" y="159"/>
                    </a:cubicBezTo>
                    <a:cubicBezTo>
                      <a:pt x="538" y="159"/>
                      <a:pt x="543" y="157"/>
                      <a:pt x="548" y="155"/>
                    </a:cubicBezTo>
                    <a:cubicBezTo>
                      <a:pt x="553" y="153"/>
                      <a:pt x="557" y="151"/>
                      <a:pt x="557" y="152"/>
                    </a:cubicBezTo>
                    <a:cubicBezTo>
                      <a:pt x="554" y="154"/>
                      <a:pt x="551" y="155"/>
                      <a:pt x="551" y="154"/>
                    </a:cubicBezTo>
                    <a:cubicBezTo>
                      <a:pt x="554" y="156"/>
                      <a:pt x="535" y="165"/>
                      <a:pt x="519" y="174"/>
                    </a:cubicBezTo>
                    <a:cubicBezTo>
                      <a:pt x="524" y="170"/>
                      <a:pt x="516" y="174"/>
                      <a:pt x="516" y="172"/>
                    </a:cubicBezTo>
                    <a:cubicBezTo>
                      <a:pt x="519" y="170"/>
                      <a:pt x="530" y="165"/>
                      <a:pt x="536" y="161"/>
                    </a:cubicBezTo>
                    <a:cubicBezTo>
                      <a:pt x="534" y="162"/>
                      <a:pt x="532" y="162"/>
                      <a:pt x="531" y="162"/>
                    </a:cubicBezTo>
                    <a:cubicBezTo>
                      <a:pt x="527" y="164"/>
                      <a:pt x="530" y="164"/>
                      <a:pt x="520" y="168"/>
                    </a:cubicBezTo>
                    <a:cubicBezTo>
                      <a:pt x="520" y="167"/>
                      <a:pt x="519" y="168"/>
                      <a:pt x="516" y="169"/>
                    </a:cubicBezTo>
                    <a:cubicBezTo>
                      <a:pt x="524" y="164"/>
                      <a:pt x="532" y="160"/>
                      <a:pt x="544" y="153"/>
                    </a:cubicBezTo>
                    <a:close/>
                    <a:moveTo>
                      <a:pt x="220" y="419"/>
                    </a:moveTo>
                    <a:cubicBezTo>
                      <a:pt x="226" y="411"/>
                      <a:pt x="226" y="414"/>
                      <a:pt x="231" y="406"/>
                    </a:cubicBezTo>
                    <a:cubicBezTo>
                      <a:pt x="231" y="406"/>
                      <a:pt x="226" y="414"/>
                      <a:pt x="226" y="414"/>
                    </a:cubicBezTo>
                    <a:cubicBezTo>
                      <a:pt x="223" y="418"/>
                      <a:pt x="221" y="420"/>
                      <a:pt x="220" y="419"/>
                    </a:cubicBezTo>
                    <a:close/>
                    <a:moveTo>
                      <a:pt x="741" y="96"/>
                    </a:moveTo>
                    <a:cubicBezTo>
                      <a:pt x="743" y="96"/>
                      <a:pt x="739" y="97"/>
                      <a:pt x="735" y="98"/>
                    </a:cubicBezTo>
                    <a:cubicBezTo>
                      <a:pt x="737" y="98"/>
                      <a:pt x="744" y="97"/>
                      <a:pt x="749" y="96"/>
                    </a:cubicBezTo>
                    <a:cubicBezTo>
                      <a:pt x="744" y="98"/>
                      <a:pt x="760" y="98"/>
                      <a:pt x="771" y="96"/>
                    </a:cubicBezTo>
                    <a:cubicBezTo>
                      <a:pt x="772" y="98"/>
                      <a:pt x="766" y="99"/>
                      <a:pt x="753" y="101"/>
                    </a:cubicBezTo>
                    <a:cubicBezTo>
                      <a:pt x="753" y="101"/>
                      <a:pt x="752" y="101"/>
                      <a:pt x="749" y="101"/>
                    </a:cubicBezTo>
                    <a:cubicBezTo>
                      <a:pt x="749" y="100"/>
                      <a:pt x="755" y="100"/>
                      <a:pt x="759" y="99"/>
                    </a:cubicBezTo>
                    <a:cubicBezTo>
                      <a:pt x="754" y="99"/>
                      <a:pt x="744" y="99"/>
                      <a:pt x="738" y="99"/>
                    </a:cubicBezTo>
                    <a:cubicBezTo>
                      <a:pt x="732" y="99"/>
                      <a:pt x="730" y="98"/>
                      <a:pt x="741" y="96"/>
                    </a:cubicBezTo>
                    <a:close/>
                    <a:moveTo>
                      <a:pt x="343" y="285"/>
                    </a:moveTo>
                    <a:cubicBezTo>
                      <a:pt x="353" y="278"/>
                      <a:pt x="364" y="265"/>
                      <a:pt x="376" y="257"/>
                    </a:cubicBezTo>
                    <a:cubicBezTo>
                      <a:pt x="371" y="264"/>
                      <a:pt x="356" y="274"/>
                      <a:pt x="342" y="288"/>
                    </a:cubicBezTo>
                    <a:cubicBezTo>
                      <a:pt x="341" y="287"/>
                      <a:pt x="344" y="284"/>
                      <a:pt x="343" y="285"/>
                    </a:cubicBezTo>
                    <a:close/>
                    <a:moveTo>
                      <a:pt x="472" y="192"/>
                    </a:moveTo>
                    <a:cubicBezTo>
                      <a:pt x="480" y="187"/>
                      <a:pt x="478" y="190"/>
                      <a:pt x="479" y="190"/>
                    </a:cubicBezTo>
                    <a:cubicBezTo>
                      <a:pt x="476" y="193"/>
                      <a:pt x="469" y="197"/>
                      <a:pt x="463" y="200"/>
                    </a:cubicBezTo>
                    <a:cubicBezTo>
                      <a:pt x="456" y="204"/>
                      <a:pt x="451" y="207"/>
                      <a:pt x="449" y="209"/>
                    </a:cubicBezTo>
                    <a:cubicBezTo>
                      <a:pt x="443" y="212"/>
                      <a:pt x="445" y="210"/>
                      <a:pt x="449" y="208"/>
                    </a:cubicBezTo>
                    <a:cubicBezTo>
                      <a:pt x="452" y="205"/>
                      <a:pt x="457" y="202"/>
                      <a:pt x="455" y="203"/>
                    </a:cubicBezTo>
                    <a:cubicBezTo>
                      <a:pt x="463" y="198"/>
                      <a:pt x="462" y="200"/>
                      <a:pt x="468" y="196"/>
                    </a:cubicBezTo>
                    <a:cubicBezTo>
                      <a:pt x="470" y="195"/>
                      <a:pt x="472" y="193"/>
                      <a:pt x="476" y="191"/>
                    </a:cubicBezTo>
                    <a:cubicBezTo>
                      <a:pt x="474" y="192"/>
                      <a:pt x="472" y="193"/>
                      <a:pt x="472" y="192"/>
                    </a:cubicBezTo>
                    <a:close/>
                    <a:moveTo>
                      <a:pt x="775" y="91"/>
                    </a:moveTo>
                    <a:cubicBezTo>
                      <a:pt x="785" y="93"/>
                      <a:pt x="792" y="89"/>
                      <a:pt x="808" y="88"/>
                    </a:cubicBezTo>
                    <a:cubicBezTo>
                      <a:pt x="793" y="91"/>
                      <a:pt x="801" y="92"/>
                      <a:pt x="788" y="95"/>
                    </a:cubicBezTo>
                    <a:cubicBezTo>
                      <a:pt x="789" y="93"/>
                      <a:pt x="785" y="92"/>
                      <a:pt x="769" y="94"/>
                    </a:cubicBezTo>
                    <a:cubicBezTo>
                      <a:pt x="774" y="94"/>
                      <a:pt x="780" y="94"/>
                      <a:pt x="771" y="95"/>
                    </a:cubicBezTo>
                    <a:cubicBezTo>
                      <a:pt x="764" y="96"/>
                      <a:pt x="764" y="96"/>
                      <a:pt x="764" y="96"/>
                    </a:cubicBezTo>
                    <a:cubicBezTo>
                      <a:pt x="762" y="94"/>
                      <a:pt x="762" y="94"/>
                      <a:pt x="762" y="94"/>
                    </a:cubicBezTo>
                    <a:cubicBezTo>
                      <a:pt x="770" y="93"/>
                      <a:pt x="775" y="92"/>
                      <a:pt x="775" y="91"/>
                    </a:cubicBezTo>
                    <a:close/>
                    <a:moveTo>
                      <a:pt x="628" y="124"/>
                    </a:moveTo>
                    <a:cubicBezTo>
                      <a:pt x="626" y="126"/>
                      <a:pt x="624" y="128"/>
                      <a:pt x="613" y="131"/>
                    </a:cubicBezTo>
                    <a:cubicBezTo>
                      <a:pt x="611" y="131"/>
                      <a:pt x="609" y="131"/>
                      <a:pt x="609" y="131"/>
                    </a:cubicBezTo>
                    <a:cubicBezTo>
                      <a:pt x="614" y="128"/>
                      <a:pt x="620" y="127"/>
                      <a:pt x="628" y="124"/>
                    </a:cubicBezTo>
                    <a:close/>
                    <a:moveTo>
                      <a:pt x="256" y="383"/>
                    </a:moveTo>
                    <a:cubicBezTo>
                      <a:pt x="255" y="383"/>
                      <a:pt x="263" y="371"/>
                      <a:pt x="256" y="380"/>
                    </a:cubicBezTo>
                    <a:cubicBezTo>
                      <a:pt x="256" y="379"/>
                      <a:pt x="256" y="378"/>
                      <a:pt x="259" y="375"/>
                    </a:cubicBezTo>
                    <a:cubicBezTo>
                      <a:pt x="263" y="370"/>
                      <a:pt x="263" y="370"/>
                      <a:pt x="263" y="370"/>
                    </a:cubicBezTo>
                    <a:cubicBezTo>
                      <a:pt x="262" y="375"/>
                      <a:pt x="277" y="357"/>
                      <a:pt x="272" y="366"/>
                    </a:cubicBezTo>
                    <a:cubicBezTo>
                      <a:pt x="259" y="380"/>
                      <a:pt x="254" y="389"/>
                      <a:pt x="259" y="387"/>
                    </a:cubicBezTo>
                    <a:cubicBezTo>
                      <a:pt x="257" y="391"/>
                      <a:pt x="247" y="403"/>
                      <a:pt x="249" y="402"/>
                    </a:cubicBezTo>
                    <a:cubicBezTo>
                      <a:pt x="245" y="407"/>
                      <a:pt x="245" y="406"/>
                      <a:pt x="245" y="405"/>
                    </a:cubicBezTo>
                    <a:cubicBezTo>
                      <a:pt x="244" y="405"/>
                      <a:pt x="243" y="406"/>
                      <a:pt x="237" y="415"/>
                    </a:cubicBezTo>
                    <a:cubicBezTo>
                      <a:pt x="235" y="416"/>
                      <a:pt x="239" y="410"/>
                      <a:pt x="236" y="412"/>
                    </a:cubicBezTo>
                    <a:cubicBezTo>
                      <a:pt x="229" y="421"/>
                      <a:pt x="235" y="416"/>
                      <a:pt x="235" y="417"/>
                    </a:cubicBezTo>
                    <a:cubicBezTo>
                      <a:pt x="230" y="422"/>
                      <a:pt x="225" y="426"/>
                      <a:pt x="225" y="425"/>
                    </a:cubicBezTo>
                    <a:cubicBezTo>
                      <a:pt x="225" y="423"/>
                      <a:pt x="228" y="417"/>
                      <a:pt x="231" y="413"/>
                    </a:cubicBezTo>
                    <a:cubicBezTo>
                      <a:pt x="233" y="408"/>
                      <a:pt x="235" y="406"/>
                      <a:pt x="229" y="411"/>
                    </a:cubicBezTo>
                    <a:cubicBezTo>
                      <a:pt x="235" y="403"/>
                      <a:pt x="240" y="399"/>
                      <a:pt x="237" y="403"/>
                    </a:cubicBezTo>
                    <a:cubicBezTo>
                      <a:pt x="240" y="399"/>
                      <a:pt x="244" y="395"/>
                      <a:pt x="247" y="390"/>
                    </a:cubicBezTo>
                    <a:cubicBezTo>
                      <a:pt x="246" y="389"/>
                      <a:pt x="239" y="400"/>
                      <a:pt x="239" y="398"/>
                    </a:cubicBezTo>
                    <a:cubicBezTo>
                      <a:pt x="245" y="389"/>
                      <a:pt x="248" y="386"/>
                      <a:pt x="253" y="380"/>
                    </a:cubicBezTo>
                    <a:cubicBezTo>
                      <a:pt x="255" y="380"/>
                      <a:pt x="244" y="395"/>
                      <a:pt x="254" y="383"/>
                    </a:cubicBezTo>
                    <a:cubicBezTo>
                      <a:pt x="250" y="388"/>
                      <a:pt x="247" y="394"/>
                      <a:pt x="256" y="383"/>
                    </a:cubicBezTo>
                    <a:close/>
                    <a:moveTo>
                      <a:pt x="401" y="240"/>
                    </a:moveTo>
                    <a:cubicBezTo>
                      <a:pt x="404" y="235"/>
                      <a:pt x="408" y="236"/>
                      <a:pt x="413" y="233"/>
                    </a:cubicBezTo>
                    <a:cubicBezTo>
                      <a:pt x="413" y="234"/>
                      <a:pt x="407" y="238"/>
                      <a:pt x="403" y="241"/>
                    </a:cubicBezTo>
                    <a:cubicBezTo>
                      <a:pt x="398" y="243"/>
                      <a:pt x="408" y="235"/>
                      <a:pt x="401" y="240"/>
                    </a:cubicBezTo>
                    <a:close/>
                    <a:moveTo>
                      <a:pt x="1301" y="211"/>
                    </a:moveTo>
                    <a:cubicBezTo>
                      <a:pt x="1312" y="219"/>
                      <a:pt x="1300" y="214"/>
                      <a:pt x="1289" y="207"/>
                    </a:cubicBezTo>
                    <a:cubicBezTo>
                      <a:pt x="1291" y="209"/>
                      <a:pt x="1300" y="215"/>
                      <a:pt x="1309" y="220"/>
                    </a:cubicBezTo>
                    <a:cubicBezTo>
                      <a:pt x="1317" y="225"/>
                      <a:pt x="1324" y="230"/>
                      <a:pt x="1324" y="232"/>
                    </a:cubicBezTo>
                    <a:cubicBezTo>
                      <a:pt x="1316" y="226"/>
                      <a:pt x="1311" y="222"/>
                      <a:pt x="1305" y="219"/>
                    </a:cubicBezTo>
                    <a:cubicBezTo>
                      <a:pt x="1299" y="215"/>
                      <a:pt x="1293" y="211"/>
                      <a:pt x="1283" y="206"/>
                    </a:cubicBezTo>
                    <a:cubicBezTo>
                      <a:pt x="1294" y="210"/>
                      <a:pt x="1271" y="194"/>
                      <a:pt x="1289" y="205"/>
                    </a:cubicBezTo>
                    <a:cubicBezTo>
                      <a:pt x="1290" y="204"/>
                      <a:pt x="1273" y="196"/>
                      <a:pt x="1277" y="197"/>
                    </a:cubicBezTo>
                    <a:cubicBezTo>
                      <a:pt x="1291" y="203"/>
                      <a:pt x="1297" y="212"/>
                      <a:pt x="1301" y="211"/>
                    </a:cubicBezTo>
                    <a:close/>
                    <a:moveTo>
                      <a:pt x="199" y="457"/>
                    </a:moveTo>
                    <a:cubicBezTo>
                      <a:pt x="203" y="450"/>
                      <a:pt x="205" y="450"/>
                      <a:pt x="206" y="449"/>
                    </a:cubicBezTo>
                    <a:cubicBezTo>
                      <a:pt x="204" y="452"/>
                      <a:pt x="203" y="454"/>
                      <a:pt x="204" y="455"/>
                    </a:cubicBezTo>
                    <a:cubicBezTo>
                      <a:pt x="200" y="461"/>
                      <a:pt x="201" y="456"/>
                      <a:pt x="199" y="457"/>
                    </a:cubicBezTo>
                    <a:close/>
                    <a:moveTo>
                      <a:pt x="506" y="176"/>
                    </a:moveTo>
                    <a:cubicBezTo>
                      <a:pt x="499" y="183"/>
                      <a:pt x="510" y="178"/>
                      <a:pt x="515" y="179"/>
                    </a:cubicBezTo>
                    <a:cubicBezTo>
                      <a:pt x="523" y="175"/>
                      <a:pt x="516" y="176"/>
                      <a:pt x="526" y="172"/>
                    </a:cubicBezTo>
                    <a:cubicBezTo>
                      <a:pt x="527" y="173"/>
                      <a:pt x="527" y="173"/>
                      <a:pt x="527" y="173"/>
                    </a:cubicBezTo>
                    <a:cubicBezTo>
                      <a:pt x="534" y="168"/>
                      <a:pt x="545" y="165"/>
                      <a:pt x="547" y="162"/>
                    </a:cubicBezTo>
                    <a:cubicBezTo>
                      <a:pt x="551" y="162"/>
                      <a:pt x="557" y="159"/>
                      <a:pt x="566" y="155"/>
                    </a:cubicBezTo>
                    <a:cubicBezTo>
                      <a:pt x="563" y="157"/>
                      <a:pt x="551" y="163"/>
                      <a:pt x="568" y="156"/>
                    </a:cubicBezTo>
                    <a:cubicBezTo>
                      <a:pt x="567" y="158"/>
                      <a:pt x="555" y="163"/>
                      <a:pt x="562" y="163"/>
                    </a:cubicBezTo>
                    <a:cubicBezTo>
                      <a:pt x="557" y="165"/>
                      <a:pt x="553" y="168"/>
                      <a:pt x="551" y="169"/>
                    </a:cubicBezTo>
                    <a:cubicBezTo>
                      <a:pt x="537" y="173"/>
                      <a:pt x="557" y="164"/>
                      <a:pt x="555" y="161"/>
                    </a:cubicBezTo>
                    <a:cubicBezTo>
                      <a:pt x="553" y="161"/>
                      <a:pt x="540" y="168"/>
                      <a:pt x="534" y="171"/>
                    </a:cubicBezTo>
                    <a:cubicBezTo>
                      <a:pt x="542" y="170"/>
                      <a:pt x="533" y="172"/>
                      <a:pt x="539" y="174"/>
                    </a:cubicBezTo>
                    <a:cubicBezTo>
                      <a:pt x="526" y="180"/>
                      <a:pt x="523" y="182"/>
                      <a:pt x="516" y="186"/>
                    </a:cubicBezTo>
                    <a:cubicBezTo>
                      <a:pt x="513" y="186"/>
                      <a:pt x="510" y="187"/>
                      <a:pt x="507" y="187"/>
                    </a:cubicBezTo>
                    <a:cubicBezTo>
                      <a:pt x="517" y="181"/>
                      <a:pt x="523" y="179"/>
                      <a:pt x="528" y="177"/>
                    </a:cubicBezTo>
                    <a:cubicBezTo>
                      <a:pt x="527" y="176"/>
                      <a:pt x="521" y="178"/>
                      <a:pt x="516" y="181"/>
                    </a:cubicBezTo>
                    <a:cubicBezTo>
                      <a:pt x="510" y="184"/>
                      <a:pt x="503" y="188"/>
                      <a:pt x="501" y="190"/>
                    </a:cubicBezTo>
                    <a:cubicBezTo>
                      <a:pt x="493" y="195"/>
                      <a:pt x="490" y="195"/>
                      <a:pt x="484" y="199"/>
                    </a:cubicBezTo>
                    <a:cubicBezTo>
                      <a:pt x="482" y="198"/>
                      <a:pt x="499" y="190"/>
                      <a:pt x="502" y="187"/>
                    </a:cubicBezTo>
                    <a:cubicBezTo>
                      <a:pt x="497" y="189"/>
                      <a:pt x="481" y="199"/>
                      <a:pt x="483" y="195"/>
                    </a:cubicBezTo>
                    <a:cubicBezTo>
                      <a:pt x="492" y="190"/>
                      <a:pt x="496" y="189"/>
                      <a:pt x="501" y="187"/>
                    </a:cubicBezTo>
                    <a:cubicBezTo>
                      <a:pt x="511" y="180"/>
                      <a:pt x="494" y="186"/>
                      <a:pt x="499" y="182"/>
                    </a:cubicBezTo>
                    <a:cubicBezTo>
                      <a:pt x="497" y="181"/>
                      <a:pt x="494" y="185"/>
                      <a:pt x="487" y="188"/>
                    </a:cubicBezTo>
                    <a:cubicBezTo>
                      <a:pt x="484" y="186"/>
                      <a:pt x="494" y="182"/>
                      <a:pt x="506" y="176"/>
                    </a:cubicBezTo>
                    <a:close/>
                    <a:moveTo>
                      <a:pt x="386" y="252"/>
                    </a:moveTo>
                    <a:cubicBezTo>
                      <a:pt x="390" y="250"/>
                      <a:pt x="391" y="251"/>
                      <a:pt x="392" y="251"/>
                    </a:cubicBezTo>
                    <a:cubicBezTo>
                      <a:pt x="381" y="260"/>
                      <a:pt x="377" y="263"/>
                      <a:pt x="374" y="265"/>
                    </a:cubicBezTo>
                    <a:cubicBezTo>
                      <a:pt x="371" y="267"/>
                      <a:pt x="370" y="268"/>
                      <a:pt x="365" y="271"/>
                    </a:cubicBezTo>
                    <a:cubicBezTo>
                      <a:pt x="359" y="276"/>
                      <a:pt x="369" y="269"/>
                      <a:pt x="364" y="274"/>
                    </a:cubicBezTo>
                    <a:cubicBezTo>
                      <a:pt x="351" y="285"/>
                      <a:pt x="345" y="289"/>
                      <a:pt x="333" y="299"/>
                    </a:cubicBezTo>
                    <a:cubicBezTo>
                      <a:pt x="338" y="293"/>
                      <a:pt x="345" y="286"/>
                      <a:pt x="354" y="278"/>
                    </a:cubicBezTo>
                    <a:cubicBezTo>
                      <a:pt x="362" y="271"/>
                      <a:pt x="372" y="263"/>
                      <a:pt x="386" y="252"/>
                    </a:cubicBezTo>
                    <a:close/>
                    <a:moveTo>
                      <a:pt x="630" y="126"/>
                    </a:moveTo>
                    <a:cubicBezTo>
                      <a:pt x="622" y="127"/>
                      <a:pt x="640" y="123"/>
                      <a:pt x="646" y="121"/>
                    </a:cubicBezTo>
                    <a:cubicBezTo>
                      <a:pt x="646" y="123"/>
                      <a:pt x="645" y="124"/>
                      <a:pt x="639" y="126"/>
                    </a:cubicBezTo>
                    <a:cubicBezTo>
                      <a:pt x="647" y="124"/>
                      <a:pt x="651" y="126"/>
                      <a:pt x="649" y="128"/>
                    </a:cubicBezTo>
                    <a:cubicBezTo>
                      <a:pt x="661" y="123"/>
                      <a:pt x="655" y="127"/>
                      <a:pt x="668" y="123"/>
                    </a:cubicBezTo>
                    <a:cubicBezTo>
                      <a:pt x="669" y="124"/>
                      <a:pt x="663" y="125"/>
                      <a:pt x="658" y="127"/>
                    </a:cubicBezTo>
                    <a:cubicBezTo>
                      <a:pt x="652" y="128"/>
                      <a:pt x="647" y="129"/>
                      <a:pt x="651" y="130"/>
                    </a:cubicBezTo>
                    <a:cubicBezTo>
                      <a:pt x="639" y="132"/>
                      <a:pt x="649" y="127"/>
                      <a:pt x="637" y="129"/>
                    </a:cubicBezTo>
                    <a:cubicBezTo>
                      <a:pt x="628" y="132"/>
                      <a:pt x="641" y="130"/>
                      <a:pt x="639" y="131"/>
                    </a:cubicBezTo>
                    <a:cubicBezTo>
                      <a:pt x="634" y="133"/>
                      <a:pt x="633" y="133"/>
                      <a:pt x="627" y="135"/>
                    </a:cubicBezTo>
                    <a:cubicBezTo>
                      <a:pt x="631" y="132"/>
                      <a:pt x="623" y="130"/>
                      <a:pt x="637" y="125"/>
                    </a:cubicBezTo>
                    <a:cubicBezTo>
                      <a:pt x="634" y="126"/>
                      <a:pt x="634" y="125"/>
                      <a:pt x="630" y="126"/>
                    </a:cubicBezTo>
                    <a:close/>
                    <a:moveTo>
                      <a:pt x="316" y="324"/>
                    </a:moveTo>
                    <a:cubicBezTo>
                      <a:pt x="320" y="321"/>
                      <a:pt x="321" y="318"/>
                      <a:pt x="328" y="313"/>
                    </a:cubicBezTo>
                    <a:cubicBezTo>
                      <a:pt x="326" y="316"/>
                      <a:pt x="314" y="329"/>
                      <a:pt x="308" y="334"/>
                    </a:cubicBezTo>
                    <a:cubicBezTo>
                      <a:pt x="315" y="325"/>
                      <a:pt x="314" y="324"/>
                      <a:pt x="306" y="330"/>
                    </a:cubicBezTo>
                    <a:cubicBezTo>
                      <a:pt x="304" y="333"/>
                      <a:pt x="303" y="335"/>
                      <a:pt x="296" y="342"/>
                    </a:cubicBezTo>
                    <a:cubicBezTo>
                      <a:pt x="297" y="341"/>
                      <a:pt x="298" y="339"/>
                      <a:pt x="295" y="342"/>
                    </a:cubicBezTo>
                    <a:cubicBezTo>
                      <a:pt x="296" y="337"/>
                      <a:pt x="308" y="327"/>
                      <a:pt x="313" y="320"/>
                    </a:cubicBezTo>
                    <a:cubicBezTo>
                      <a:pt x="303" y="328"/>
                      <a:pt x="300" y="334"/>
                      <a:pt x="290" y="344"/>
                    </a:cubicBezTo>
                    <a:cubicBezTo>
                      <a:pt x="291" y="342"/>
                      <a:pt x="297" y="334"/>
                      <a:pt x="287" y="346"/>
                    </a:cubicBezTo>
                    <a:cubicBezTo>
                      <a:pt x="285" y="345"/>
                      <a:pt x="296" y="334"/>
                      <a:pt x="296" y="336"/>
                    </a:cubicBezTo>
                    <a:cubicBezTo>
                      <a:pt x="304" y="328"/>
                      <a:pt x="316" y="316"/>
                      <a:pt x="312" y="317"/>
                    </a:cubicBezTo>
                    <a:cubicBezTo>
                      <a:pt x="318" y="312"/>
                      <a:pt x="327" y="303"/>
                      <a:pt x="328" y="304"/>
                    </a:cubicBezTo>
                    <a:cubicBezTo>
                      <a:pt x="321" y="311"/>
                      <a:pt x="320" y="313"/>
                      <a:pt x="319" y="315"/>
                    </a:cubicBezTo>
                    <a:cubicBezTo>
                      <a:pt x="319" y="316"/>
                      <a:pt x="318" y="318"/>
                      <a:pt x="311" y="325"/>
                    </a:cubicBezTo>
                    <a:cubicBezTo>
                      <a:pt x="313" y="323"/>
                      <a:pt x="326" y="313"/>
                      <a:pt x="316" y="324"/>
                    </a:cubicBezTo>
                    <a:close/>
                    <a:moveTo>
                      <a:pt x="1056" y="110"/>
                    </a:moveTo>
                    <a:cubicBezTo>
                      <a:pt x="1048" y="110"/>
                      <a:pt x="1046" y="108"/>
                      <a:pt x="1033" y="106"/>
                    </a:cubicBezTo>
                    <a:cubicBezTo>
                      <a:pt x="1033" y="105"/>
                      <a:pt x="1046" y="108"/>
                      <a:pt x="1056" y="110"/>
                    </a:cubicBezTo>
                    <a:close/>
                    <a:moveTo>
                      <a:pt x="1683" y="808"/>
                    </a:moveTo>
                    <a:cubicBezTo>
                      <a:pt x="1684" y="814"/>
                      <a:pt x="1683" y="810"/>
                      <a:pt x="1682" y="806"/>
                    </a:cubicBezTo>
                    <a:cubicBezTo>
                      <a:pt x="1682" y="801"/>
                      <a:pt x="1681" y="796"/>
                      <a:pt x="1680" y="798"/>
                    </a:cubicBezTo>
                    <a:cubicBezTo>
                      <a:pt x="1679" y="792"/>
                      <a:pt x="1680" y="789"/>
                      <a:pt x="1679" y="788"/>
                    </a:cubicBezTo>
                    <a:cubicBezTo>
                      <a:pt x="1678" y="784"/>
                      <a:pt x="1679" y="785"/>
                      <a:pt x="1678" y="780"/>
                    </a:cubicBezTo>
                    <a:cubicBezTo>
                      <a:pt x="1680" y="780"/>
                      <a:pt x="1680" y="795"/>
                      <a:pt x="1681" y="790"/>
                    </a:cubicBezTo>
                    <a:cubicBezTo>
                      <a:pt x="1682" y="799"/>
                      <a:pt x="1681" y="797"/>
                      <a:pt x="1683" y="808"/>
                    </a:cubicBezTo>
                    <a:close/>
                    <a:moveTo>
                      <a:pt x="186" y="482"/>
                    </a:moveTo>
                    <a:cubicBezTo>
                      <a:pt x="190" y="475"/>
                      <a:pt x="190" y="480"/>
                      <a:pt x="193" y="474"/>
                    </a:cubicBezTo>
                    <a:cubicBezTo>
                      <a:pt x="192" y="478"/>
                      <a:pt x="183" y="492"/>
                      <a:pt x="184" y="488"/>
                    </a:cubicBezTo>
                    <a:cubicBezTo>
                      <a:pt x="185" y="485"/>
                      <a:pt x="186" y="483"/>
                      <a:pt x="186" y="482"/>
                    </a:cubicBezTo>
                    <a:close/>
                    <a:moveTo>
                      <a:pt x="1690" y="925"/>
                    </a:moveTo>
                    <a:cubicBezTo>
                      <a:pt x="1689" y="921"/>
                      <a:pt x="1690" y="910"/>
                      <a:pt x="1689" y="897"/>
                    </a:cubicBezTo>
                    <a:cubicBezTo>
                      <a:pt x="1691" y="897"/>
                      <a:pt x="1690" y="914"/>
                      <a:pt x="1690" y="925"/>
                    </a:cubicBezTo>
                    <a:close/>
                    <a:moveTo>
                      <a:pt x="1024" y="106"/>
                    </a:moveTo>
                    <a:cubicBezTo>
                      <a:pt x="1024" y="106"/>
                      <a:pt x="1027" y="107"/>
                      <a:pt x="1027" y="107"/>
                    </a:cubicBezTo>
                    <a:cubicBezTo>
                      <a:pt x="1041" y="110"/>
                      <a:pt x="1046" y="110"/>
                      <a:pt x="1046" y="109"/>
                    </a:cubicBezTo>
                    <a:cubicBezTo>
                      <a:pt x="1059" y="113"/>
                      <a:pt x="1061" y="115"/>
                      <a:pt x="1062" y="117"/>
                    </a:cubicBezTo>
                    <a:cubicBezTo>
                      <a:pt x="1062" y="118"/>
                      <a:pt x="1060" y="119"/>
                      <a:pt x="1065" y="121"/>
                    </a:cubicBezTo>
                    <a:cubicBezTo>
                      <a:pt x="1056" y="120"/>
                      <a:pt x="1056" y="120"/>
                      <a:pt x="1056" y="120"/>
                    </a:cubicBezTo>
                    <a:cubicBezTo>
                      <a:pt x="1044" y="118"/>
                      <a:pt x="1053" y="118"/>
                      <a:pt x="1045" y="116"/>
                    </a:cubicBezTo>
                    <a:cubicBezTo>
                      <a:pt x="1042" y="117"/>
                      <a:pt x="1037" y="117"/>
                      <a:pt x="1030" y="116"/>
                    </a:cubicBezTo>
                    <a:cubicBezTo>
                      <a:pt x="1025" y="113"/>
                      <a:pt x="1016" y="108"/>
                      <a:pt x="1028" y="110"/>
                    </a:cubicBezTo>
                    <a:cubicBezTo>
                      <a:pt x="1026" y="109"/>
                      <a:pt x="1012" y="107"/>
                      <a:pt x="1005" y="105"/>
                    </a:cubicBezTo>
                    <a:cubicBezTo>
                      <a:pt x="1007" y="104"/>
                      <a:pt x="1018" y="107"/>
                      <a:pt x="1028" y="109"/>
                    </a:cubicBezTo>
                    <a:cubicBezTo>
                      <a:pt x="1033" y="110"/>
                      <a:pt x="1027" y="107"/>
                      <a:pt x="1024" y="106"/>
                    </a:cubicBezTo>
                    <a:close/>
                    <a:moveTo>
                      <a:pt x="201" y="460"/>
                    </a:moveTo>
                    <a:cubicBezTo>
                      <a:pt x="205" y="453"/>
                      <a:pt x="207" y="454"/>
                      <a:pt x="209" y="452"/>
                    </a:cubicBezTo>
                    <a:cubicBezTo>
                      <a:pt x="204" y="460"/>
                      <a:pt x="205" y="459"/>
                      <a:pt x="201" y="466"/>
                    </a:cubicBezTo>
                    <a:cubicBezTo>
                      <a:pt x="199" y="466"/>
                      <a:pt x="205" y="457"/>
                      <a:pt x="201" y="460"/>
                    </a:cubicBezTo>
                    <a:close/>
                    <a:moveTo>
                      <a:pt x="574" y="150"/>
                    </a:moveTo>
                    <a:cubicBezTo>
                      <a:pt x="572" y="150"/>
                      <a:pt x="567" y="152"/>
                      <a:pt x="563" y="154"/>
                    </a:cubicBezTo>
                    <a:cubicBezTo>
                      <a:pt x="558" y="156"/>
                      <a:pt x="555" y="157"/>
                      <a:pt x="556" y="155"/>
                    </a:cubicBezTo>
                    <a:cubicBezTo>
                      <a:pt x="570" y="150"/>
                      <a:pt x="584" y="144"/>
                      <a:pt x="587" y="146"/>
                    </a:cubicBezTo>
                    <a:cubicBezTo>
                      <a:pt x="577" y="150"/>
                      <a:pt x="590" y="149"/>
                      <a:pt x="575" y="155"/>
                    </a:cubicBezTo>
                    <a:cubicBezTo>
                      <a:pt x="576" y="152"/>
                      <a:pt x="560" y="157"/>
                      <a:pt x="574" y="150"/>
                    </a:cubicBezTo>
                    <a:close/>
                    <a:moveTo>
                      <a:pt x="1330" y="236"/>
                    </a:moveTo>
                    <a:cubicBezTo>
                      <a:pt x="1330" y="235"/>
                      <a:pt x="1325" y="232"/>
                      <a:pt x="1330" y="234"/>
                    </a:cubicBezTo>
                    <a:cubicBezTo>
                      <a:pt x="1341" y="241"/>
                      <a:pt x="1340" y="244"/>
                      <a:pt x="1330" y="236"/>
                    </a:cubicBezTo>
                    <a:close/>
                    <a:moveTo>
                      <a:pt x="137" y="590"/>
                    </a:moveTo>
                    <a:cubicBezTo>
                      <a:pt x="134" y="595"/>
                      <a:pt x="141" y="584"/>
                      <a:pt x="144" y="578"/>
                    </a:cubicBezTo>
                    <a:cubicBezTo>
                      <a:pt x="143" y="584"/>
                      <a:pt x="139" y="588"/>
                      <a:pt x="137" y="599"/>
                    </a:cubicBezTo>
                    <a:cubicBezTo>
                      <a:pt x="136" y="598"/>
                      <a:pt x="140" y="588"/>
                      <a:pt x="137" y="590"/>
                    </a:cubicBezTo>
                    <a:close/>
                    <a:moveTo>
                      <a:pt x="164" y="528"/>
                    </a:moveTo>
                    <a:cubicBezTo>
                      <a:pt x="170" y="518"/>
                      <a:pt x="174" y="509"/>
                      <a:pt x="178" y="501"/>
                    </a:cubicBezTo>
                    <a:cubicBezTo>
                      <a:pt x="183" y="493"/>
                      <a:pt x="187" y="485"/>
                      <a:pt x="194" y="477"/>
                    </a:cubicBezTo>
                    <a:cubicBezTo>
                      <a:pt x="185" y="490"/>
                      <a:pt x="185" y="494"/>
                      <a:pt x="179" y="505"/>
                    </a:cubicBezTo>
                    <a:cubicBezTo>
                      <a:pt x="181" y="503"/>
                      <a:pt x="185" y="496"/>
                      <a:pt x="188" y="491"/>
                    </a:cubicBezTo>
                    <a:cubicBezTo>
                      <a:pt x="191" y="487"/>
                      <a:pt x="193" y="484"/>
                      <a:pt x="190" y="491"/>
                    </a:cubicBezTo>
                    <a:cubicBezTo>
                      <a:pt x="193" y="488"/>
                      <a:pt x="196" y="479"/>
                      <a:pt x="199" y="474"/>
                    </a:cubicBezTo>
                    <a:cubicBezTo>
                      <a:pt x="201" y="474"/>
                      <a:pt x="199" y="477"/>
                      <a:pt x="196" y="481"/>
                    </a:cubicBezTo>
                    <a:cubicBezTo>
                      <a:pt x="194" y="485"/>
                      <a:pt x="191" y="490"/>
                      <a:pt x="192" y="491"/>
                    </a:cubicBezTo>
                    <a:cubicBezTo>
                      <a:pt x="195" y="488"/>
                      <a:pt x="196" y="484"/>
                      <a:pt x="202" y="474"/>
                    </a:cubicBezTo>
                    <a:cubicBezTo>
                      <a:pt x="203" y="475"/>
                      <a:pt x="200" y="480"/>
                      <a:pt x="197" y="486"/>
                    </a:cubicBezTo>
                    <a:cubicBezTo>
                      <a:pt x="194" y="491"/>
                      <a:pt x="190" y="498"/>
                      <a:pt x="187" y="502"/>
                    </a:cubicBezTo>
                    <a:cubicBezTo>
                      <a:pt x="192" y="492"/>
                      <a:pt x="190" y="493"/>
                      <a:pt x="186" y="498"/>
                    </a:cubicBezTo>
                    <a:cubicBezTo>
                      <a:pt x="183" y="502"/>
                      <a:pt x="178" y="509"/>
                      <a:pt x="176" y="511"/>
                    </a:cubicBezTo>
                    <a:cubicBezTo>
                      <a:pt x="174" y="514"/>
                      <a:pt x="172" y="519"/>
                      <a:pt x="171" y="522"/>
                    </a:cubicBezTo>
                    <a:cubicBezTo>
                      <a:pt x="168" y="527"/>
                      <a:pt x="166" y="528"/>
                      <a:pt x="164" y="528"/>
                    </a:cubicBezTo>
                    <a:close/>
                    <a:moveTo>
                      <a:pt x="832" y="92"/>
                    </a:moveTo>
                    <a:cubicBezTo>
                      <a:pt x="836" y="93"/>
                      <a:pt x="847" y="93"/>
                      <a:pt x="847" y="94"/>
                    </a:cubicBezTo>
                    <a:cubicBezTo>
                      <a:pt x="850" y="94"/>
                      <a:pt x="852" y="94"/>
                      <a:pt x="857" y="93"/>
                    </a:cubicBezTo>
                    <a:cubicBezTo>
                      <a:pt x="855" y="93"/>
                      <a:pt x="854" y="93"/>
                      <a:pt x="850" y="93"/>
                    </a:cubicBezTo>
                    <a:cubicBezTo>
                      <a:pt x="854" y="93"/>
                      <a:pt x="860" y="92"/>
                      <a:pt x="866" y="92"/>
                    </a:cubicBezTo>
                    <a:cubicBezTo>
                      <a:pt x="872" y="92"/>
                      <a:pt x="878" y="92"/>
                      <a:pt x="881" y="93"/>
                    </a:cubicBezTo>
                    <a:cubicBezTo>
                      <a:pt x="875" y="93"/>
                      <a:pt x="874" y="93"/>
                      <a:pt x="870" y="93"/>
                    </a:cubicBezTo>
                    <a:cubicBezTo>
                      <a:pt x="868" y="94"/>
                      <a:pt x="881" y="94"/>
                      <a:pt x="888" y="94"/>
                    </a:cubicBezTo>
                    <a:cubicBezTo>
                      <a:pt x="885" y="95"/>
                      <a:pt x="879" y="96"/>
                      <a:pt x="865" y="96"/>
                    </a:cubicBezTo>
                    <a:cubicBezTo>
                      <a:pt x="865" y="95"/>
                      <a:pt x="876" y="95"/>
                      <a:pt x="874" y="94"/>
                    </a:cubicBezTo>
                    <a:cubicBezTo>
                      <a:pt x="859" y="94"/>
                      <a:pt x="855" y="96"/>
                      <a:pt x="846" y="97"/>
                    </a:cubicBezTo>
                    <a:cubicBezTo>
                      <a:pt x="847" y="98"/>
                      <a:pt x="854" y="97"/>
                      <a:pt x="859" y="97"/>
                    </a:cubicBezTo>
                    <a:cubicBezTo>
                      <a:pt x="859" y="101"/>
                      <a:pt x="837" y="101"/>
                      <a:pt x="812" y="103"/>
                    </a:cubicBezTo>
                    <a:cubicBezTo>
                      <a:pt x="827" y="101"/>
                      <a:pt x="811" y="101"/>
                      <a:pt x="816" y="99"/>
                    </a:cubicBezTo>
                    <a:cubicBezTo>
                      <a:pt x="816" y="98"/>
                      <a:pt x="804" y="99"/>
                      <a:pt x="799" y="100"/>
                    </a:cubicBezTo>
                    <a:cubicBezTo>
                      <a:pt x="793" y="98"/>
                      <a:pt x="807" y="98"/>
                      <a:pt x="804" y="97"/>
                    </a:cubicBezTo>
                    <a:cubicBezTo>
                      <a:pt x="815" y="95"/>
                      <a:pt x="809" y="98"/>
                      <a:pt x="821" y="97"/>
                    </a:cubicBezTo>
                    <a:cubicBezTo>
                      <a:pt x="821" y="95"/>
                      <a:pt x="808" y="97"/>
                      <a:pt x="817" y="95"/>
                    </a:cubicBezTo>
                    <a:cubicBezTo>
                      <a:pt x="825" y="94"/>
                      <a:pt x="826" y="95"/>
                      <a:pt x="828" y="96"/>
                    </a:cubicBezTo>
                    <a:cubicBezTo>
                      <a:pt x="832" y="96"/>
                      <a:pt x="833" y="95"/>
                      <a:pt x="837" y="95"/>
                    </a:cubicBezTo>
                    <a:cubicBezTo>
                      <a:pt x="835" y="94"/>
                      <a:pt x="827" y="93"/>
                      <a:pt x="832" y="92"/>
                    </a:cubicBezTo>
                    <a:close/>
                    <a:moveTo>
                      <a:pt x="149" y="563"/>
                    </a:moveTo>
                    <a:cubicBezTo>
                      <a:pt x="153" y="553"/>
                      <a:pt x="157" y="547"/>
                      <a:pt x="160" y="545"/>
                    </a:cubicBezTo>
                    <a:cubicBezTo>
                      <a:pt x="156" y="556"/>
                      <a:pt x="153" y="559"/>
                      <a:pt x="147" y="575"/>
                    </a:cubicBezTo>
                    <a:cubicBezTo>
                      <a:pt x="150" y="565"/>
                      <a:pt x="151" y="565"/>
                      <a:pt x="149" y="563"/>
                    </a:cubicBezTo>
                    <a:close/>
                    <a:moveTo>
                      <a:pt x="598" y="141"/>
                    </a:moveTo>
                    <a:cubicBezTo>
                      <a:pt x="606" y="139"/>
                      <a:pt x="622" y="133"/>
                      <a:pt x="626" y="134"/>
                    </a:cubicBezTo>
                    <a:cubicBezTo>
                      <a:pt x="619" y="136"/>
                      <a:pt x="613" y="138"/>
                      <a:pt x="607" y="140"/>
                    </a:cubicBezTo>
                    <a:cubicBezTo>
                      <a:pt x="610" y="137"/>
                      <a:pt x="597" y="143"/>
                      <a:pt x="598" y="141"/>
                    </a:cubicBezTo>
                    <a:close/>
                    <a:moveTo>
                      <a:pt x="696" y="115"/>
                    </a:moveTo>
                    <a:cubicBezTo>
                      <a:pt x="701" y="114"/>
                      <a:pt x="705" y="113"/>
                      <a:pt x="709" y="112"/>
                    </a:cubicBezTo>
                    <a:cubicBezTo>
                      <a:pt x="707" y="112"/>
                      <a:pt x="700" y="113"/>
                      <a:pt x="694" y="115"/>
                    </a:cubicBezTo>
                    <a:cubicBezTo>
                      <a:pt x="688" y="117"/>
                      <a:pt x="682" y="119"/>
                      <a:pt x="682" y="120"/>
                    </a:cubicBezTo>
                    <a:cubicBezTo>
                      <a:pt x="666" y="124"/>
                      <a:pt x="665" y="122"/>
                      <a:pt x="672" y="119"/>
                    </a:cubicBezTo>
                    <a:cubicBezTo>
                      <a:pt x="683" y="117"/>
                      <a:pt x="693" y="114"/>
                      <a:pt x="706" y="111"/>
                    </a:cubicBezTo>
                    <a:cubicBezTo>
                      <a:pt x="718" y="108"/>
                      <a:pt x="733" y="104"/>
                      <a:pt x="754" y="102"/>
                    </a:cubicBezTo>
                    <a:cubicBezTo>
                      <a:pt x="747" y="105"/>
                      <a:pt x="735" y="105"/>
                      <a:pt x="728" y="107"/>
                    </a:cubicBezTo>
                    <a:cubicBezTo>
                      <a:pt x="722" y="109"/>
                      <a:pt x="737" y="107"/>
                      <a:pt x="730" y="109"/>
                    </a:cubicBezTo>
                    <a:cubicBezTo>
                      <a:pt x="724" y="111"/>
                      <a:pt x="715" y="113"/>
                      <a:pt x="708" y="115"/>
                    </a:cubicBezTo>
                    <a:cubicBezTo>
                      <a:pt x="710" y="115"/>
                      <a:pt x="711" y="115"/>
                      <a:pt x="715" y="114"/>
                    </a:cubicBezTo>
                    <a:cubicBezTo>
                      <a:pt x="716" y="115"/>
                      <a:pt x="702" y="117"/>
                      <a:pt x="696" y="119"/>
                    </a:cubicBezTo>
                    <a:cubicBezTo>
                      <a:pt x="692" y="118"/>
                      <a:pt x="700" y="116"/>
                      <a:pt x="696" y="115"/>
                    </a:cubicBezTo>
                    <a:close/>
                    <a:moveTo>
                      <a:pt x="339" y="299"/>
                    </a:moveTo>
                    <a:cubicBezTo>
                      <a:pt x="346" y="292"/>
                      <a:pt x="345" y="295"/>
                      <a:pt x="346" y="295"/>
                    </a:cubicBezTo>
                    <a:cubicBezTo>
                      <a:pt x="355" y="288"/>
                      <a:pt x="347" y="291"/>
                      <a:pt x="357" y="284"/>
                    </a:cubicBezTo>
                    <a:cubicBezTo>
                      <a:pt x="359" y="283"/>
                      <a:pt x="355" y="288"/>
                      <a:pt x="369" y="276"/>
                    </a:cubicBezTo>
                    <a:cubicBezTo>
                      <a:pt x="369" y="277"/>
                      <a:pt x="365" y="280"/>
                      <a:pt x="360" y="284"/>
                    </a:cubicBezTo>
                    <a:cubicBezTo>
                      <a:pt x="366" y="281"/>
                      <a:pt x="376" y="273"/>
                      <a:pt x="386" y="264"/>
                    </a:cubicBezTo>
                    <a:cubicBezTo>
                      <a:pt x="383" y="264"/>
                      <a:pt x="382" y="265"/>
                      <a:pt x="379" y="265"/>
                    </a:cubicBezTo>
                    <a:cubicBezTo>
                      <a:pt x="387" y="258"/>
                      <a:pt x="391" y="256"/>
                      <a:pt x="396" y="254"/>
                    </a:cubicBezTo>
                    <a:cubicBezTo>
                      <a:pt x="400" y="252"/>
                      <a:pt x="405" y="249"/>
                      <a:pt x="414" y="242"/>
                    </a:cubicBezTo>
                    <a:cubicBezTo>
                      <a:pt x="415" y="243"/>
                      <a:pt x="403" y="251"/>
                      <a:pt x="396" y="256"/>
                    </a:cubicBezTo>
                    <a:cubicBezTo>
                      <a:pt x="398" y="257"/>
                      <a:pt x="407" y="248"/>
                      <a:pt x="412" y="245"/>
                    </a:cubicBezTo>
                    <a:cubicBezTo>
                      <a:pt x="409" y="249"/>
                      <a:pt x="399" y="256"/>
                      <a:pt x="389" y="263"/>
                    </a:cubicBezTo>
                    <a:cubicBezTo>
                      <a:pt x="380" y="271"/>
                      <a:pt x="372" y="278"/>
                      <a:pt x="372" y="280"/>
                    </a:cubicBezTo>
                    <a:cubicBezTo>
                      <a:pt x="370" y="280"/>
                      <a:pt x="373" y="278"/>
                      <a:pt x="373" y="277"/>
                    </a:cubicBezTo>
                    <a:cubicBezTo>
                      <a:pt x="361" y="287"/>
                      <a:pt x="368" y="284"/>
                      <a:pt x="363" y="289"/>
                    </a:cubicBezTo>
                    <a:cubicBezTo>
                      <a:pt x="349" y="299"/>
                      <a:pt x="363" y="285"/>
                      <a:pt x="361" y="285"/>
                    </a:cubicBezTo>
                    <a:cubicBezTo>
                      <a:pt x="346" y="298"/>
                      <a:pt x="334" y="309"/>
                      <a:pt x="324" y="321"/>
                    </a:cubicBezTo>
                    <a:cubicBezTo>
                      <a:pt x="325" y="319"/>
                      <a:pt x="326" y="318"/>
                      <a:pt x="323" y="320"/>
                    </a:cubicBezTo>
                    <a:cubicBezTo>
                      <a:pt x="326" y="316"/>
                      <a:pt x="331" y="312"/>
                      <a:pt x="341" y="302"/>
                    </a:cubicBezTo>
                    <a:cubicBezTo>
                      <a:pt x="336" y="304"/>
                      <a:pt x="339" y="301"/>
                      <a:pt x="335" y="303"/>
                    </a:cubicBezTo>
                    <a:cubicBezTo>
                      <a:pt x="338" y="301"/>
                      <a:pt x="339" y="299"/>
                      <a:pt x="339" y="299"/>
                    </a:cubicBezTo>
                    <a:close/>
                    <a:moveTo>
                      <a:pt x="778" y="100"/>
                    </a:moveTo>
                    <a:cubicBezTo>
                      <a:pt x="782" y="101"/>
                      <a:pt x="774" y="102"/>
                      <a:pt x="766" y="103"/>
                    </a:cubicBezTo>
                    <a:cubicBezTo>
                      <a:pt x="767" y="104"/>
                      <a:pt x="772" y="103"/>
                      <a:pt x="776" y="102"/>
                    </a:cubicBezTo>
                    <a:cubicBezTo>
                      <a:pt x="769" y="104"/>
                      <a:pt x="756" y="107"/>
                      <a:pt x="747" y="108"/>
                    </a:cubicBezTo>
                    <a:cubicBezTo>
                      <a:pt x="745" y="107"/>
                      <a:pt x="753" y="106"/>
                      <a:pt x="759" y="105"/>
                    </a:cubicBezTo>
                    <a:cubicBezTo>
                      <a:pt x="759" y="104"/>
                      <a:pt x="748" y="106"/>
                      <a:pt x="743" y="107"/>
                    </a:cubicBezTo>
                    <a:cubicBezTo>
                      <a:pt x="751" y="104"/>
                      <a:pt x="762" y="103"/>
                      <a:pt x="778" y="100"/>
                    </a:cubicBezTo>
                    <a:close/>
                    <a:moveTo>
                      <a:pt x="1126" y="137"/>
                    </a:moveTo>
                    <a:cubicBezTo>
                      <a:pt x="1133" y="139"/>
                      <a:pt x="1148" y="144"/>
                      <a:pt x="1146" y="145"/>
                    </a:cubicBezTo>
                    <a:cubicBezTo>
                      <a:pt x="1139" y="142"/>
                      <a:pt x="1124" y="138"/>
                      <a:pt x="1126" y="137"/>
                    </a:cubicBezTo>
                    <a:close/>
                    <a:moveTo>
                      <a:pt x="161" y="545"/>
                    </a:moveTo>
                    <a:cubicBezTo>
                      <a:pt x="161" y="548"/>
                      <a:pt x="164" y="546"/>
                      <a:pt x="161" y="554"/>
                    </a:cubicBezTo>
                    <a:cubicBezTo>
                      <a:pt x="158" y="561"/>
                      <a:pt x="159" y="555"/>
                      <a:pt x="159" y="554"/>
                    </a:cubicBezTo>
                    <a:cubicBezTo>
                      <a:pt x="154" y="563"/>
                      <a:pt x="156" y="562"/>
                      <a:pt x="152" y="571"/>
                    </a:cubicBezTo>
                    <a:cubicBezTo>
                      <a:pt x="150" y="572"/>
                      <a:pt x="151" y="568"/>
                      <a:pt x="153" y="563"/>
                    </a:cubicBezTo>
                    <a:cubicBezTo>
                      <a:pt x="155" y="557"/>
                      <a:pt x="159" y="550"/>
                      <a:pt x="161" y="545"/>
                    </a:cubicBezTo>
                    <a:close/>
                    <a:moveTo>
                      <a:pt x="229" y="428"/>
                    </a:moveTo>
                    <a:cubicBezTo>
                      <a:pt x="234" y="423"/>
                      <a:pt x="234" y="420"/>
                      <a:pt x="239" y="415"/>
                    </a:cubicBezTo>
                    <a:cubicBezTo>
                      <a:pt x="241" y="414"/>
                      <a:pt x="239" y="418"/>
                      <a:pt x="233" y="426"/>
                    </a:cubicBezTo>
                    <a:cubicBezTo>
                      <a:pt x="234" y="427"/>
                      <a:pt x="237" y="422"/>
                      <a:pt x="240" y="418"/>
                    </a:cubicBezTo>
                    <a:cubicBezTo>
                      <a:pt x="237" y="425"/>
                      <a:pt x="236" y="428"/>
                      <a:pt x="226" y="442"/>
                    </a:cubicBezTo>
                    <a:cubicBezTo>
                      <a:pt x="226" y="438"/>
                      <a:pt x="232" y="428"/>
                      <a:pt x="229" y="428"/>
                    </a:cubicBezTo>
                    <a:close/>
                    <a:moveTo>
                      <a:pt x="418" y="238"/>
                    </a:moveTo>
                    <a:cubicBezTo>
                      <a:pt x="427" y="232"/>
                      <a:pt x="422" y="238"/>
                      <a:pt x="430" y="231"/>
                    </a:cubicBezTo>
                    <a:cubicBezTo>
                      <a:pt x="428" y="234"/>
                      <a:pt x="430" y="234"/>
                      <a:pt x="421" y="240"/>
                    </a:cubicBezTo>
                    <a:cubicBezTo>
                      <a:pt x="418" y="241"/>
                      <a:pt x="418" y="240"/>
                      <a:pt x="418" y="238"/>
                    </a:cubicBezTo>
                    <a:close/>
                    <a:moveTo>
                      <a:pt x="596" y="146"/>
                    </a:moveTo>
                    <a:cubicBezTo>
                      <a:pt x="605" y="142"/>
                      <a:pt x="614" y="139"/>
                      <a:pt x="624" y="136"/>
                    </a:cubicBezTo>
                    <a:cubicBezTo>
                      <a:pt x="619" y="140"/>
                      <a:pt x="605" y="143"/>
                      <a:pt x="597" y="147"/>
                    </a:cubicBezTo>
                    <a:cubicBezTo>
                      <a:pt x="602" y="145"/>
                      <a:pt x="597" y="147"/>
                      <a:pt x="596" y="146"/>
                    </a:cubicBezTo>
                    <a:close/>
                    <a:moveTo>
                      <a:pt x="1640" y="666"/>
                    </a:moveTo>
                    <a:cubicBezTo>
                      <a:pt x="1638" y="664"/>
                      <a:pt x="1633" y="645"/>
                      <a:pt x="1629" y="633"/>
                    </a:cubicBezTo>
                    <a:cubicBezTo>
                      <a:pt x="1632" y="637"/>
                      <a:pt x="1635" y="650"/>
                      <a:pt x="1640" y="666"/>
                    </a:cubicBezTo>
                    <a:close/>
                    <a:moveTo>
                      <a:pt x="1630" y="627"/>
                    </a:moveTo>
                    <a:cubicBezTo>
                      <a:pt x="1633" y="635"/>
                      <a:pt x="1630" y="631"/>
                      <a:pt x="1634" y="641"/>
                    </a:cubicBezTo>
                    <a:cubicBezTo>
                      <a:pt x="1631" y="640"/>
                      <a:pt x="1627" y="624"/>
                      <a:pt x="1630" y="627"/>
                    </a:cubicBezTo>
                    <a:close/>
                    <a:moveTo>
                      <a:pt x="300" y="343"/>
                    </a:moveTo>
                    <a:cubicBezTo>
                      <a:pt x="290" y="352"/>
                      <a:pt x="295" y="349"/>
                      <a:pt x="285" y="360"/>
                    </a:cubicBezTo>
                    <a:cubicBezTo>
                      <a:pt x="283" y="361"/>
                      <a:pt x="286" y="356"/>
                      <a:pt x="290" y="352"/>
                    </a:cubicBezTo>
                    <a:cubicBezTo>
                      <a:pt x="294" y="347"/>
                      <a:pt x="299" y="342"/>
                      <a:pt x="300" y="343"/>
                    </a:cubicBezTo>
                    <a:close/>
                    <a:moveTo>
                      <a:pt x="214" y="452"/>
                    </a:moveTo>
                    <a:cubicBezTo>
                      <a:pt x="215" y="450"/>
                      <a:pt x="218" y="445"/>
                      <a:pt x="221" y="441"/>
                    </a:cubicBezTo>
                    <a:cubicBezTo>
                      <a:pt x="224" y="437"/>
                      <a:pt x="227" y="434"/>
                      <a:pt x="226" y="436"/>
                    </a:cubicBezTo>
                    <a:cubicBezTo>
                      <a:pt x="221" y="444"/>
                      <a:pt x="223" y="441"/>
                      <a:pt x="218" y="450"/>
                    </a:cubicBezTo>
                    <a:cubicBezTo>
                      <a:pt x="217" y="449"/>
                      <a:pt x="216" y="449"/>
                      <a:pt x="214" y="452"/>
                    </a:cubicBezTo>
                    <a:close/>
                    <a:moveTo>
                      <a:pt x="282" y="362"/>
                    </a:moveTo>
                    <a:cubicBezTo>
                      <a:pt x="276" y="370"/>
                      <a:pt x="276" y="373"/>
                      <a:pt x="285" y="363"/>
                    </a:cubicBezTo>
                    <a:cubicBezTo>
                      <a:pt x="282" y="368"/>
                      <a:pt x="278" y="372"/>
                      <a:pt x="273" y="378"/>
                    </a:cubicBezTo>
                    <a:cubicBezTo>
                      <a:pt x="274" y="376"/>
                      <a:pt x="279" y="366"/>
                      <a:pt x="270" y="377"/>
                    </a:cubicBezTo>
                    <a:cubicBezTo>
                      <a:pt x="267" y="380"/>
                      <a:pt x="270" y="376"/>
                      <a:pt x="274" y="372"/>
                    </a:cubicBezTo>
                    <a:cubicBezTo>
                      <a:pt x="277" y="367"/>
                      <a:pt x="282" y="362"/>
                      <a:pt x="282" y="362"/>
                    </a:cubicBezTo>
                    <a:close/>
                    <a:moveTo>
                      <a:pt x="943" y="101"/>
                    </a:moveTo>
                    <a:cubicBezTo>
                      <a:pt x="952" y="102"/>
                      <a:pt x="954" y="103"/>
                      <a:pt x="954" y="104"/>
                    </a:cubicBezTo>
                    <a:cubicBezTo>
                      <a:pt x="945" y="103"/>
                      <a:pt x="938" y="101"/>
                      <a:pt x="943" y="101"/>
                    </a:cubicBezTo>
                    <a:close/>
                    <a:moveTo>
                      <a:pt x="1677" y="1015"/>
                    </a:moveTo>
                    <a:cubicBezTo>
                      <a:pt x="1676" y="1021"/>
                      <a:pt x="1676" y="1022"/>
                      <a:pt x="1676" y="1018"/>
                    </a:cubicBezTo>
                    <a:cubicBezTo>
                      <a:pt x="1674" y="1023"/>
                      <a:pt x="1674" y="1037"/>
                      <a:pt x="1673" y="1043"/>
                    </a:cubicBezTo>
                    <a:cubicBezTo>
                      <a:pt x="1672" y="1043"/>
                      <a:pt x="1671" y="1043"/>
                      <a:pt x="1671" y="1047"/>
                    </a:cubicBezTo>
                    <a:cubicBezTo>
                      <a:pt x="1671" y="1046"/>
                      <a:pt x="1672" y="1040"/>
                      <a:pt x="1673" y="1034"/>
                    </a:cubicBezTo>
                    <a:cubicBezTo>
                      <a:pt x="1674" y="1027"/>
                      <a:pt x="1675" y="1020"/>
                      <a:pt x="1676" y="1015"/>
                    </a:cubicBezTo>
                    <a:cubicBezTo>
                      <a:pt x="1676" y="1015"/>
                      <a:pt x="1677" y="1015"/>
                      <a:pt x="1677" y="1015"/>
                    </a:cubicBezTo>
                    <a:close/>
                    <a:moveTo>
                      <a:pt x="256" y="395"/>
                    </a:moveTo>
                    <a:cubicBezTo>
                      <a:pt x="264" y="384"/>
                      <a:pt x="268" y="385"/>
                      <a:pt x="259" y="395"/>
                    </a:cubicBezTo>
                    <a:cubicBezTo>
                      <a:pt x="260" y="392"/>
                      <a:pt x="258" y="395"/>
                      <a:pt x="256" y="395"/>
                    </a:cubicBezTo>
                    <a:close/>
                    <a:moveTo>
                      <a:pt x="318" y="327"/>
                    </a:moveTo>
                    <a:cubicBezTo>
                      <a:pt x="305" y="340"/>
                      <a:pt x="296" y="352"/>
                      <a:pt x="286" y="360"/>
                    </a:cubicBezTo>
                    <a:cubicBezTo>
                      <a:pt x="289" y="357"/>
                      <a:pt x="295" y="349"/>
                      <a:pt x="302" y="342"/>
                    </a:cubicBezTo>
                    <a:cubicBezTo>
                      <a:pt x="308" y="335"/>
                      <a:pt x="314" y="328"/>
                      <a:pt x="318" y="327"/>
                    </a:cubicBezTo>
                    <a:close/>
                    <a:moveTo>
                      <a:pt x="499" y="192"/>
                    </a:moveTo>
                    <a:cubicBezTo>
                      <a:pt x="498" y="193"/>
                      <a:pt x="497" y="194"/>
                      <a:pt x="494" y="195"/>
                    </a:cubicBezTo>
                    <a:cubicBezTo>
                      <a:pt x="495" y="196"/>
                      <a:pt x="505" y="190"/>
                      <a:pt x="509" y="188"/>
                    </a:cubicBezTo>
                    <a:cubicBezTo>
                      <a:pt x="508" y="189"/>
                      <a:pt x="507" y="190"/>
                      <a:pt x="508" y="191"/>
                    </a:cubicBezTo>
                    <a:cubicBezTo>
                      <a:pt x="502" y="194"/>
                      <a:pt x="495" y="197"/>
                      <a:pt x="492" y="197"/>
                    </a:cubicBezTo>
                    <a:cubicBezTo>
                      <a:pt x="489" y="198"/>
                      <a:pt x="490" y="196"/>
                      <a:pt x="499" y="192"/>
                    </a:cubicBezTo>
                    <a:close/>
                    <a:moveTo>
                      <a:pt x="1007" y="111"/>
                    </a:moveTo>
                    <a:cubicBezTo>
                      <a:pt x="1013" y="111"/>
                      <a:pt x="1019" y="113"/>
                      <a:pt x="1020" y="114"/>
                    </a:cubicBezTo>
                    <a:cubicBezTo>
                      <a:pt x="1022" y="115"/>
                      <a:pt x="1019" y="115"/>
                      <a:pt x="1007" y="111"/>
                    </a:cubicBezTo>
                    <a:close/>
                    <a:moveTo>
                      <a:pt x="1254" y="197"/>
                    </a:moveTo>
                    <a:cubicBezTo>
                      <a:pt x="1259" y="200"/>
                      <a:pt x="1259" y="201"/>
                      <a:pt x="1263" y="203"/>
                    </a:cubicBezTo>
                    <a:cubicBezTo>
                      <a:pt x="1265" y="205"/>
                      <a:pt x="1254" y="200"/>
                      <a:pt x="1263" y="206"/>
                    </a:cubicBezTo>
                    <a:cubicBezTo>
                      <a:pt x="1257" y="204"/>
                      <a:pt x="1252" y="198"/>
                      <a:pt x="1254" y="197"/>
                    </a:cubicBezTo>
                    <a:close/>
                    <a:moveTo>
                      <a:pt x="1449" y="346"/>
                    </a:moveTo>
                    <a:cubicBezTo>
                      <a:pt x="1447" y="347"/>
                      <a:pt x="1438" y="337"/>
                      <a:pt x="1436" y="335"/>
                    </a:cubicBezTo>
                    <a:cubicBezTo>
                      <a:pt x="1428" y="325"/>
                      <a:pt x="1443" y="338"/>
                      <a:pt x="1449" y="346"/>
                    </a:cubicBezTo>
                    <a:close/>
                    <a:moveTo>
                      <a:pt x="396" y="259"/>
                    </a:moveTo>
                    <a:cubicBezTo>
                      <a:pt x="401" y="255"/>
                      <a:pt x="406" y="251"/>
                      <a:pt x="411" y="248"/>
                    </a:cubicBezTo>
                    <a:cubicBezTo>
                      <a:pt x="408" y="251"/>
                      <a:pt x="412" y="248"/>
                      <a:pt x="413" y="248"/>
                    </a:cubicBezTo>
                    <a:cubicBezTo>
                      <a:pt x="408" y="252"/>
                      <a:pt x="403" y="256"/>
                      <a:pt x="398" y="260"/>
                    </a:cubicBezTo>
                    <a:lnTo>
                      <a:pt x="396" y="259"/>
                    </a:lnTo>
                    <a:close/>
                    <a:moveTo>
                      <a:pt x="301" y="346"/>
                    </a:moveTo>
                    <a:cubicBezTo>
                      <a:pt x="306" y="341"/>
                      <a:pt x="310" y="338"/>
                      <a:pt x="312" y="337"/>
                    </a:cubicBezTo>
                    <a:cubicBezTo>
                      <a:pt x="308" y="341"/>
                      <a:pt x="305" y="344"/>
                      <a:pt x="306" y="345"/>
                    </a:cubicBezTo>
                    <a:cubicBezTo>
                      <a:pt x="299" y="351"/>
                      <a:pt x="301" y="348"/>
                      <a:pt x="301" y="346"/>
                    </a:cubicBezTo>
                    <a:close/>
                    <a:moveTo>
                      <a:pt x="978" y="108"/>
                    </a:moveTo>
                    <a:cubicBezTo>
                      <a:pt x="985" y="109"/>
                      <a:pt x="987" y="110"/>
                      <a:pt x="991" y="111"/>
                    </a:cubicBezTo>
                    <a:cubicBezTo>
                      <a:pt x="991" y="112"/>
                      <a:pt x="983" y="111"/>
                      <a:pt x="982" y="111"/>
                    </a:cubicBezTo>
                    <a:cubicBezTo>
                      <a:pt x="975" y="111"/>
                      <a:pt x="980" y="109"/>
                      <a:pt x="978" y="108"/>
                    </a:cubicBezTo>
                    <a:close/>
                    <a:moveTo>
                      <a:pt x="148" y="588"/>
                    </a:moveTo>
                    <a:cubicBezTo>
                      <a:pt x="152" y="578"/>
                      <a:pt x="151" y="586"/>
                      <a:pt x="154" y="579"/>
                    </a:cubicBezTo>
                    <a:cubicBezTo>
                      <a:pt x="152" y="584"/>
                      <a:pt x="153" y="584"/>
                      <a:pt x="150" y="591"/>
                    </a:cubicBezTo>
                    <a:cubicBezTo>
                      <a:pt x="148" y="593"/>
                      <a:pt x="150" y="588"/>
                      <a:pt x="148" y="588"/>
                    </a:cubicBezTo>
                    <a:close/>
                    <a:moveTo>
                      <a:pt x="192" y="499"/>
                    </a:moveTo>
                    <a:cubicBezTo>
                      <a:pt x="189" y="506"/>
                      <a:pt x="184" y="514"/>
                      <a:pt x="181" y="522"/>
                    </a:cubicBezTo>
                    <a:cubicBezTo>
                      <a:pt x="178" y="526"/>
                      <a:pt x="180" y="521"/>
                      <a:pt x="183" y="514"/>
                    </a:cubicBezTo>
                    <a:cubicBezTo>
                      <a:pt x="186" y="508"/>
                      <a:pt x="190" y="500"/>
                      <a:pt x="192" y="499"/>
                    </a:cubicBezTo>
                    <a:close/>
                    <a:moveTo>
                      <a:pt x="214" y="461"/>
                    </a:moveTo>
                    <a:cubicBezTo>
                      <a:pt x="213" y="461"/>
                      <a:pt x="214" y="460"/>
                      <a:pt x="215" y="458"/>
                    </a:cubicBezTo>
                    <a:cubicBezTo>
                      <a:pt x="219" y="453"/>
                      <a:pt x="219" y="453"/>
                      <a:pt x="219" y="453"/>
                    </a:cubicBezTo>
                    <a:cubicBezTo>
                      <a:pt x="216" y="457"/>
                      <a:pt x="222" y="450"/>
                      <a:pt x="222" y="453"/>
                    </a:cubicBezTo>
                    <a:cubicBezTo>
                      <a:pt x="220" y="456"/>
                      <a:pt x="218" y="460"/>
                      <a:pt x="216" y="464"/>
                    </a:cubicBezTo>
                    <a:cubicBezTo>
                      <a:pt x="213" y="466"/>
                      <a:pt x="220" y="453"/>
                      <a:pt x="214" y="461"/>
                    </a:cubicBezTo>
                    <a:close/>
                    <a:moveTo>
                      <a:pt x="291" y="361"/>
                    </a:moveTo>
                    <a:cubicBezTo>
                      <a:pt x="287" y="365"/>
                      <a:pt x="280" y="373"/>
                      <a:pt x="283" y="371"/>
                    </a:cubicBezTo>
                    <a:cubicBezTo>
                      <a:pt x="279" y="375"/>
                      <a:pt x="274" y="380"/>
                      <a:pt x="272" y="380"/>
                    </a:cubicBezTo>
                    <a:cubicBezTo>
                      <a:pt x="274" y="378"/>
                      <a:pt x="278" y="373"/>
                      <a:pt x="282" y="368"/>
                    </a:cubicBezTo>
                    <a:cubicBezTo>
                      <a:pt x="286" y="364"/>
                      <a:pt x="290" y="360"/>
                      <a:pt x="291" y="361"/>
                    </a:cubicBezTo>
                    <a:close/>
                    <a:moveTo>
                      <a:pt x="1099" y="135"/>
                    </a:moveTo>
                    <a:cubicBezTo>
                      <a:pt x="1110" y="140"/>
                      <a:pt x="1124" y="143"/>
                      <a:pt x="1128" y="147"/>
                    </a:cubicBezTo>
                    <a:cubicBezTo>
                      <a:pt x="1123" y="145"/>
                      <a:pt x="1118" y="143"/>
                      <a:pt x="1112" y="141"/>
                    </a:cubicBezTo>
                    <a:cubicBezTo>
                      <a:pt x="1115" y="144"/>
                      <a:pt x="1122" y="147"/>
                      <a:pt x="1113" y="146"/>
                    </a:cubicBezTo>
                    <a:cubicBezTo>
                      <a:pt x="1107" y="143"/>
                      <a:pt x="1112" y="143"/>
                      <a:pt x="1100" y="141"/>
                    </a:cubicBezTo>
                    <a:cubicBezTo>
                      <a:pt x="1108" y="142"/>
                      <a:pt x="1098" y="137"/>
                      <a:pt x="1099" y="135"/>
                    </a:cubicBezTo>
                    <a:close/>
                    <a:moveTo>
                      <a:pt x="1315" y="237"/>
                    </a:moveTo>
                    <a:cubicBezTo>
                      <a:pt x="1320" y="241"/>
                      <a:pt x="1326" y="246"/>
                      <a:pt x="1320" y="243"/>
                    </a:cubicBezTo>
                    <a:cubicBezTo>
                      <a:pt x="1312" y="237"/>
                      <a:pt x="1310" y="235"/>
                      <a:pt x="1315" y="237"/>
                    </a:cubicBezTo>
                    <a:close/>
                    <a:moveTo>
                      <a:pt x="1401" y="304"/>
                    </a:moveTo>
                    <a:cubicBezTo>
                      <a:pt x="1402" y="306"/>
                      <a:pt x="1398" y="303"/>
                      <a:pt x="1394" y="300"/>
                    </a:cubicBezTo>
                    <a:cubicBezTo>
                      <a:pt x="1390" y="297"/>
                      <a:pt x="1387" y="293"/>
                      <a:pt x="1388" y="293"/>
                    </a:cubicBezTo>
                    <a:cubicBezTo>
                      <a:pt x="1395" y="298"/>
                      <a:pt x="1396" y="299"/>
                      <a:pt x="1401" y="304"/>
                    </a:cubicBezTo>
                    <a:close/>
                    <a:moveTo>
                      <a:pt x="1436" y="336"/>
                    </a:moveTo>
                    <a:cubicBezTo>
                      <a:pt x="1433" y="335"/>
                      <a:pt x="1428" y="331"/>
                      <a:pt x="1421" y="324"/>
                    </a:cubicBezTo>
                    <a:cubicBezTo>
                      <a:pt x="1421" y="322"/>
                      <a:pt x="1430" y="331"/>
                      <a:pt x="1436" y="336"/>
                    </a:cubicBezTo>
                    <a:close/>
                    <a:moveTo>
                      <a:pt x="920" y="106"/>
                    </a:moveTo>
                    <a:cubicBezTo>
                      <a:pt x="920" y="105"/>
                      <a:pt x="926" y="105"/>
                      <a:pt x="929" y="106"/>
                    </a:cubicBezTo>
                    <a:cubicBezTo>
                      <a:pt x="931" y="107"/>
                      <a:pt x="929" y="108"/>
                      <a:pt x="920" y="107"/>
                    </a:cubicBezTo>
                    <a:cubicBezTo>
                      <a:pt x="919" y="106"/>
                      <a:pt x="925" y="106"/>
                      <a:pt x="920" y="106"/>
                    </a:cubicBezTo>
                    <a:close/>
                    <a:moveTo>
                      <a:pt x="1643" y="1152"/>
                    </a:moveTo>
                    <a:cubicBezTo>
                      <a:pt x="1639" y="1166"/>
                      <a:pt x="1636" y="1173"/>
                      <a:pt x="1633" y="1177"/>
                    </a:cubicBezTo>
                    <a:cubicBezTo>
                      <a:pt x="1636" y="1169"/>
                      <a:pt x="1637" y="1164"/>
                      <a:pt x="1638" y="1160"/>
                    </a:cubicBezTo>
                    <a:cubicBezTo>
                      <a:pt x="1635" y="1167"/>
                      <a:pt x="1631" y="1181"/>
                      <a:pt x="1627" y="1188"/>
                    </a:cubicBezTo>
                    <a:cubicBezTo>
                      <a:pt x="1629" y="1181"/>
                      <a:pt x="1635" y="1167"/>
                      <a:pt x="1631" y="1171"/>
                    </a:cubicBezTo>
                    <a:cubicBezTo>
                      <a:pt x="1635" y="1163"/>
                      <a:pt x="1637" y="1155"/>
                      <a:pt x="1641" y="1144"/>
                    </a:cubicBezTo>
                    <a:cubicBezTo>
                      <a:pt x="1642" y="1145"/>
                      <a:pt x="1644" y="1145"/>
                      <a:pt x="1643" y="1152"/>
                    </a:cubicBezTo>
                    <a:close/>
                    <a:moveTo>
                      <a:pt x="1206" y="181"/>
                    </a:moveTo>
                    <a:cubicBezTo>
                      <a:pt x="1202" y="180"/>
                      <a:pt x="1198" y="178"/>
                      <a:pt x="1194" y="176"/>
                    </a:cubicBezTo>
                    <a:cubicBezTo>
                      <a:pt x="1192" y="173"/>
                      <a:pt x="1209" y="180"/>
                      <a:pt x="1206" y="181"/>
                    </a:cubicBezTo>
                    <a:close/>
                    <a:moveTo>
                      <a:pt x="287" y="369"/>
                    </a:moveTo>
                    <a:cubicBezTo>
                      <a:pt x="293" y="362"/>
                      <a:pt x="293" y="362"/>
                      <a:pt x="293" y="362"/>
                    </a:cubicBezTo>
                    <a:cubicBezTo>
                      <a:pt x="296" y="362"/>
                      <a:pt x="296" y="362"/>
                      <a:pt x="296" y="362"/>
                    </a:cubicBezTo>
                    <a:cubicBezTo>
                      <a:pt x="285" y="374"/>
                      <a:pt x="288" y="370"/>
                      <a:pt x="287" y="369"/>
                    </a:cubicBezTo>
                    <a:close/>
                    <a:moveTo>
                      <a:pt x="1593" y="1273"/>
                    </a:moveTo>
                    <a:cubicBezTo>
                      <a:pt x="1591" y="1274"/>
                      <a:pt x="1593" y="1270"/>
                      <a:pt x="1595" y="1265"/>
                    </a:cubicBezTo>
                    <a:cubicBezTo>
                      <a:pt x="1597" y="1260"/>
                      <a:pt x="1600" y="1255"/>
                      <a:pt x="1601" y="1256"/>
                    </a:cubicBezTo>
                    <a:cubicBezTo>
                      <a:pt x="1599" y="1262"/>
                      <a:pt x="1597" y="1265"/>
                      <a:pt x="1593" y="1273"/>
                    </a:cubicBezTo>
                    <a:close/>
                    <a:moveTo>
                      <a:pt x="1654" y="1083"/>
                    </a:moveTo>
                    <a:cubicBezTo>
                      <a:pt x="1653" y="1086"/>
                      <a:pt x="1652" y="1091"/>
                      <a:pt x="1651" y="1097"/>
                    </a:cubicBezTo>
                    <a:cubicBezTo>
                      <a:pt x="1649" y="1098"/>
                      <a:pt x="1650" y="1094"/>
                      <a:pt x="1651" y="1089"/>
                    </a:cubicBezTo>
                    <a:cubicBezTo>
                      <a:pt x="1652" y="1085"/>
                      <a:pt x="1653" y="1081"/>
                      <a:pt x="1654" y="1083"/>
                    </a:cubicBezTo>
                    <a:close/>
                    <a:moveTo>
                      <a:pt x="1574" y="1308"/>
                    </a:moveTo>
                    <a:cubicBezTo>
                      <a:pt x="1572" y="1308"/>
                      <a:pt x="1572" y="1308"/>
                      <a:pt x="1572" y="1308"/>
                    </a:cubicBezTo>
                    <a:cubicBezTo>
                      <a:pt x="1576" y="1301"/>
                      <a:pt x="1574" y="1304"/>
                      <a:pt x="1578" y="1295"/>
                    </a:cubicBezTo>
                    <a:cubicBezTo>
                      <a:pt x="1580" y="1293"/>
                      <a:pt x="1583" y="1290"/>
                      <a:pt x="1578" y="1301"/>
                    </a:cubicBezTo>
                    <a:cubicBezTo>
                      <a:pt x="1578" y="1297"/>
                      <a:pt x="1578" y="1299"/>
                      <a:pt x="1574" y="1308"/>
                    </a:cubicBezTo>
                    <a:close/>
                    <a:moveTo>
                      <a:pt x="1640" y="1138"/>
                    </a:moveTo>
                    <a:cubicBezTo>
                      <a:pt x="1638" y="1144"/>
                      <a:pt x="1634" y="1158"/>
                      <a:pt x="1633" y="1155"/>
                    </a:cubicBezTo>
                    <a:cubicBezTo>
                      <a:pt x="1634" y="1149"/>
                      <a:pt x="1638" y="1144"/>
                      <a:pt x="1637" y="1142"/>
                    </a:cubicBezTo>
                    <a:cubicBezTo>
                      <a:pt x="1639" y="1135"/>
                      <a:pt x="1639" y="1140"/>
                      <a:pt x="1640" y="1138"/>
                    </a:cubicBezTo>
                    <a:close/>
                    <a:moveTo>
                      <a:pt x="1614" y="1218"/>
                    </a:moveTo>
                    <a:cubicBezTo>
                      <a:pt x="1610" y="1229"/>
                      <a:pt x="1609" y="1228"/>
                      <a:pt x="1607" y="1228"/>
                    </a:cubicBezTo>
                    <a:cubicBezTo>
                      <a:pt x="1608" y="1226"/>
                      <a:pt x="1610" y="1223"/>
                      <a:pt x="1612" y="1218"/>
                    </a:cubicBezTo>
                    <a:cubicBezTo>
                      <a:pt x="1610" y="1224"/>
                      <a:pt x="1613" y="1216"/>
                      <a:pt x="1614" y="1218"/>
                    </a:cubicBezTo>
                    <a:close/>
                    <a:moveTo>
                      <a:pt x="1590" y="1267"/>
                    </a:moveTo>
                    <a:cubicBezTo>
                      <a:pt x="1593" y="1261"/>
                      <a:pt x="1600" y="1247"/>
                      <a:pt x="1598" y="1254"/>
                    </a:cubicBezTo>
                    <a:cubicBezTo>
                      <a:pt x="1603" y="1244"/>
                      <a:pt x="1599" y="1248"/>
                      <a:pt x="1599" y="1248"/>
                    </a:cubicBezTo>
                    <a:cubicBezTo>
                      <a:pt x="1603" y="1238"/>
                      <a:pt x="1605" y="1238"/>
                      <a:pt x="1607" y="1234"/>
                    </a:cubicBezTo>
                    <a:cubicBezTo>
                      <a:pt x="1603" y="1246"/>
                      <a:pt x="1592" y="1269"/>
                      <a:pt x="1583" y="1289"/>
                    </a:cubicBezTo>
                    <a:cubicBezTo>
                      <a:pt x="1584" y="1286"/>
                      <a:pt x="1583" y="1285"/>
                      <a:pt x="1582" y="1286"/>
                    </a:cubicBezTo>
                    <a:cubicBezTo>
                      <a:pt x="1586" y="1277"/>
                      <a:pt x="1586" y="1280"/>
                      <a:pt x="1588" y="1276"/>
                    </a:cubicBezTo>
                    <a:cubicBezTo>
                      <a:pt x="1590" y="1274"/>
                      <a:pt x="1589" y="1273"/>
                      <a:pt x="1591" y="1270"/>
                    </a:cubicBezTo>
                    <a:cubicBezTo>
                      <a:pt x="1583" y="1280"/>
                      <a:pt x="1591" y="1269"/>
                      <a:pt x="1590" y="1267"/>
                    </a:cubicBezTo>
                    <a:close/>
                    <a:moveTo>
                      <a:pt x="1572" y="1299"/>
                    </a:moveTo>
                    <a:cubicBezTo>
                      <a:pt x="1583" y="1278"/>
                      <a:pt x="1593" y="1257"/>
                      <a:pt x="1602" y="1235"/>
                    </a:cubicBezTo>
                    <a:cubicBezTo>
                      <a:pt x="1600" y="1242"/>
                      <a:pt x="1595" y="1255"/>
                      <a:pt x="1589" y="1268"/>
                    </a:cubicBezTo>
                    <a:cubicBezTo>
                      <a:pt x="1583" y="1281"/>
                      <a:pt x="1576" y="1293"/>
                      <a:pt x="1572" y="1299"/>
                    </a:cubicBezTo>
                    <a:close/>
                    <a:moveTo>
                      <a:pt x="1132" y="164"/>
                    </a:moveTo>
                    <a:cubicBezTo>
                      <a:pt x="1138" y="166"/>
                      <a:pt x="1140" y="167"/>
                      <a:pt x="1144" y="169"/>
                    </a:cubicBezTo>
                    <a:cubicBezTo>
                      <a:pt x="1143" y="169"/>
                      <a:pt x="1142" y="171"/>
                      <a:pt x="1132" y="167"/>
                    </a:cubicBezTo>
                    <a:cubicBezTo>
                      <a:pt x="1139" y="168"/>
                      <a:pt x="1130" y="165"/>
                      <a:pt x="1132" y="164"/>
                    </a:cubicBezTo>
                    <a:close/>
                    <a:moveTo>
                      <a:pt x="1240" y="212"/>
                    </a:moveTo>
                    <a:cubicBezTo>
                      <a:pt x="1246" y="215"/>
                      <a:pt x="1248" y="217"/>
                      <a:pt x="1252" y="219"/>
                    </a:cubicBezTo>
                    <a:cubicBezTo>
                      <a:pt x="1251" y="220"/>
                      <a:pt x="1247" y="218"/>
                      <a:pt x="1240" y="214"/>
                    </a:cubicBezTo>
                    <a:lnTo>
                      <a:pt x="1240" y="212"/>
                    </a:lnTo>
                    <a:close/>
                    <a:moveTo>
                      <a:pt x="1554" y="519"/>
                    </a:moveTo>
                    <a:cubicBezTo>
                      <a:pt x="1559" y="528"/>
                      <a:pt x="1565" y="539"/>
                      <a:pt x="1564" y="541"/>
                    </a:cubicBezTo>
                    <a:cubicBezTo>
                      <a:pt x="1559" y="531"/>
                      <a:pt x="1557" y="528"/>
                      <a:pt x="1553" y="521"/>
                    </a:cubicBezTo>
                    <a:cubicBezTo>
                      <a:pt x="1556" y="525"/>
                      <a:pt x="1553" y="520"/>
                      <a:pt x="1554" y="519"/>
                    </a:cubicBezTo>
                    <a:close/>
                    <a:moveTo>
                      <a:pt x="1556" y="1321"/>
                    </a:moveTo>
                    <a:cubicBezTo>
                      <a:pt x="1555" y="1323"/>
                      <a:pt x="1555" y="1324"/>
                      <a:pt x="1554" y="1324"/>
                    </a:cubicBezTo>
                    <a:cubicBezTo>
                      <a:pt x="1553" y="1325"/>
                      <a:pt x="1549" y="1331"/>
                      <a:pt x="1547" y="1336"/>
                    </a:cubicBezTo>
                    <a:cubicBezTo>
                      <a:pt x="1553" y="1324"/>
                      <a:pt x="1555" y="1317"/>
                      <a:pt x="1559" y="1309"/>
                    </a:cubicBezTo>
                    <a:cubicBezTo>
                      <a:pt x="1559" y="1313"/>
                      <a:pt x="1566" y="1297"/>
                      <a:pt x="1567" y="1299"/>
                    </a:cubicBezTo>
                    <a:cubicBezTo>
                      <a:pt x="1562" y="1311"/>
                      <a:pt x="1557" y="1317"/>
                      <a:pt x="1556" y="1321"/>
                    </a:cubicBezTo>
                    <a:close/>
                    <a:moveTo>
                      <a:pt x="1501" y="1406"/>
                    </a:moveTo>
                    <a:cubicBezTo>
                      <a:pt x="1495" y="1414"/>
                      <a:pt x="1492" y="1416"/>
                      <a:pt x="1490" y="1417"/>
                    </a:cubicBezTo>
                    <a:cubicBezTo>
                      <a:pt x="1494" y="1410"/>
                      <a:pt x="1501" y="1404"/>
                      <a:pt x="1506" y="1395"/>
                    </a:cubicBezTo>
                    <a:cubicBezTo>
                      <a:pt x="1507" y="1394"/>
                      <a:pt x="1504" y="1398"/>
                      <a:pt x="1502" y="1402"/>
                    </a:cubicBezTo>
                    <a:cubicBezTo>
                      <a:pt x="1499" y="1406"/>
                      <a:pt x="1497" y="1409"/>
                      <a:pt x="1501" y="1406"/>
                    </a:cubicBezTo>
                    <a:close/>
                    <a:moveTo>
                      <a:pt x="1429" y="1489"/>
                    </a:moveTo>
                    <a:cubicBezTo>
                      <a:pt x="1435" y="1485"/>
                      <a:pt x="1449" y="1468"/>
                      <a:pt x="1460" y="1456"/>
                    </a:cubicBezTo>
                    <a:cubicBezTo>
                      <a:pt x="1461" y="1457"/>
                      <a:pt x="1455" y="1464"/>
                      <a:pt x="1449" y="1470"/>
                    </a:cubicBezTo>
                    <a:cubicBezTo>
                      <a:pt x="1443" y="1476"/>
                      <a:pt x="1437" y="1482"/>
                      <a:pt x="1439" y="1482"/>
                    </a:cubicBezTo>
                    <a:cubicBezTo>
                      <a:pt x="1425" y="1496"/>
                      <a:pt x="1425" y="1496"/>
                      <a:pt x="1425" y="1496"/>
                    </a:cubicBezTo>
                    <a:cubicBezTo>
                      <a:pt x="1420" y="1500"/>
                      <a:pt x="1416" y="1504"/>
                      <a:pt x="1408" y="1512"/>
                    </a:cubicBezTo>
                    <a:cubicBezTo>
                      <a:pt x="1407" y="1512"/>
                      <a:pt x="1411" y="1507"/>
                      <a:pt x="1417" y="1503"/>
                    </a:cubicBezTo>
                    <a:cubicBezTo>
                      <a:pt x="1422" y="1498"/>
                      <a:pt x="1428" y="1492"/>
                      <a:pt x="1429" y="1489"/>
                    </a:cubicBezTo>
                    <a:close/>
                    <a:moveTo>
                      <a:pt x="1480" y="420"/>
                    </a:moveTo>
                    <a:cubicBezTo>
                      <a:pt x="1488" y="431"/>
                      <a:pt x="1481" y="429"/>
                      <a:pt x="1476" y="422"/>
                    </a:cubicBezTo>
                    <a:cubicBezTo>
                      <a:pt x="1475" y="420"/>
                      <a:pt x="1477" y="420"/>
                      <a:pt x="1480" y="420"/>
                    </a:cubicBezTo>
                    <a:close/>
                    <a:moveTo>
                      <a:pt x="1434" y="377"/>
                    </a:moveTo>
                    <a:cubicBezTo>
                      <a:pt x="1432" y="373"/>
                      <a:pt x="1436" y="374"/>
                      <a:pt x="1442" y="380"/>
                    </a:cubicBezTo>
                    <a:cubicBezTo>
                      <a:pt x="1443" y="385"/>
                      <a:pt x="1436" y="378"/>
                      <a:pt x="1431" y="375"/>
                    </a:cubicBezTo>
                    <a:cubicBezTo>
                      <a:pt x="1438" y="384"/>
                      <a:pt x="1446" y="394"/>
                      <a:pt x="1452" y="403"/>
                    </a:cubicBezTo>
                    <a:cubicBezTo>
                      <a:pt x="1453" y="404"/>
                      <a:pt x="1448" y="400"/>
                      <a:pt x="1452" y="404"/>
                    </a:cubicBezTo>
                    <a:cubicBezTo>
                      <a:pt x="1451" y="406"/>
                      <a:pt x="1444" y="397"/>
                      <a:pt x="1438" y="391"/>
                    </a:cubicBezTo>
                    <a:cubicBezTo>
                      <a:pt x="1440" y="393"/>
                      <a:pt x="1444" y="398"/>
                      <a:pt x="1447" y="402"/>
                    </a:cubicBezTo>
                    <a:cubicBezTo>
                      <a:pt x="1451" y="406"/>
                      <a:pt x="1454" y="410"/>
                      <a:pt x="1453" y="411"/>
                    </a:cubicBezTo>
                    <a:cubicBezTo>
                      <a:pt x="1447" y="404"/>
                      <a:pt x="1444" y="401"/>
                      <a:pt x="1444" y="400"/>
                    </a:cubicBezTo>
                    <a:cubicBezTo>
                      <a:pt x="1443" y="399"/>
                      <a:pt x="1444" y="402"/>
                      <a:pt x="1446" y="405"/>
                    </a:cubicBezTo>
                    <a:cubicBezTo>
                      <a:pt x="1439" y="396"/>
                      <a:pt x="1434" y="391"/>
                      <a:pt x="1430" y="387"/>
                    </a:cubicBezTo>
                    <a:cubicBezTo>
                      <a:pt x="1426" y="383"/>
                      <a:pt x="1423" y="381"/>
                      <a:pt x="1420" y="379"/>
                    </a:cubicBezTo>
                    <a:cubicBezTo>
                      <a:pt x="1414" y="375"/>
                      <a:pt x="1408" y="371"/>
                      <a:pt x="1393" y="356"/>
                    </a:cubicBezTo>
                    <a:cubicBezTo>
                      <a:pt x="1399" y="361"/>
                      <a:pt x="1395" y="351"/>
                      <a:pt x="1401" y="359"/>
                    </a:cubicBezTo>
                    <a:cubicBezTo>
                      <a:pt x="1403" y="361"/>
                      <a:pt x="1403" y="360"/>
                      <a:pt x="1403" y="360"/>
                    </a:cubicBezTo>
                    <a:cubicBezTo>
                      <a:pt x="1402" y="357"/>
                      <a:pt x="1398" y="356"/>
                      <a:pt x="1394" y="351"/>
                    </a:cubicBezTo>
                    <a:cubicBezTo>
                      <a:pt x="1400" y="354"/>
                      <a:pt x="1394" y="347"/>
                      <a:pt x="1404" y="357"/>
                    </a:cubicBezTo>
                    <a:cubicBezTo>
                      <a:pt x="1404" y="355"/>
                      <a:pt x="1398" y="351"/>
                      <a:pt x="1395" y="347"/>
                    </a:cubicBezTo>
                    <a:cubicBezTo>
                      <a:pt x="1401" y="352"/>
                      <a:pt x="1393" y="343"/>
                      <a:pt x="1398" y="347"/>
                    </a:cubicBezTo>
                    <a:cubicBezTo>
                      <a:pt x="1396" y="344"/>
                      <a:pt x="1387" y="337"/>
                      <a:pt x="1386" y="335"/>
                    </a:cubicBezTo>
                    <a:cubicBezTo>
                      <a:pt x="1382" y="335"/>
                      <a:pt x="1376" y="330"/>
                      <a:pt x="1370" y="329"/>
                    </a:cubicBezTo>
                    <a:cubicBezTo>
                      <a:pt x="1364" y="322"/>
                      <a:pt x="1349" y="311"/>
                      <a:pt x="1343" y="305"/>
                    </a:cubicBezTo>
                    <a:cubicBezTo>
                      <a:pt x="1347" y="305"/>
                      <a:pt x="1349" y="311"/>
                      <a:pt x="1360" y="319"/>
                    </a:cubicBezTo>
                    <a:cubicBezTo>
                      <a:pt x="1358" y="317"/>
                      <a:pt x="1356" y="314"/>
                      <a:pt x="1353" y="311"/>
                    </a:cubicBezTo>
                    <a:cubicBezTo>
                      <a:pt x="1361" y="317"/>
                      <a:pt x="1361" y="319"/>
                      <a:pt x="1370" y="326"/>
                    </a:cubicBezTo>
                    <a:cubicBezTo>
                      <a:pt x="1371" y="325"/>
                      <a:pt x="1371" y="325"/>
                      <a:pt x="1371" y="325"/>
                    </a:cubicBezTo>
                    <a:cubicBezTo>
                      <a:pt x="1371" y="325"/>
                      <a:pt x="1362" y="318"/>
                      <a:pt x="1358" y="314"/>
                    </a:cubicBezTo>
                    <a:cubicBezTo>
                      <a:pt x="1366" y="319"/>
                      <a:pt x="1371" y="325"/>
                      <a:pt x="1371" y="322"/>
                    </a:cubicBezTo>
                    <a:cubicBezTo>
                      <a:pt x="1373" y="324"/>
                      <a:pt x="1374" y="325"/>
                      <a:pt x="1376" y="327"/>
                    </a:cubicBezTo>
                    <a:cubicBezTo>
                      <a:pt x="1378" y="327"/>
                      <a:pt x="1375" y="325"/>
                      <a:pt x="1371" y="322"/>
                    </a:cubicBezTo>
                    <a:cubicBezTo>
                      <a:pt x="1368" y="319"/>
                      <a:pt x="1364" y="316"/>
                      <a:pt x="1367" y="316"/>
                    </a:cubicBezTo>
                    <a:cubicBezTo>
                      <a:pt x="1361" y="312"/>
                      <a:pt x="1365" y="317"/>
                      <a:pt x="1364" y="317"/>
                    </a:cubicBezTo>
                    <a:cubicBezTo>
                      <a:pt x="1361" y="314"/>
                      <a:pt x="1348" y="304"/>
                      <a:pt x="1356" y="311"/>
                    </a:cubicBezTo>
                    <a:cubicBezTo>
                      <a:pt x="1355" y="311"/>
                      <a:pt x="1350" y="306"/>
                      <a:pt x="1346" y="304"/>
                    </a:cubicBezTo>
                    <a:cubicBezTo>
                      <a:pt x="1346" y="303"/>
                      <a:pt x="1356" y="309"/>
                      <a:pt x="1349" y="303"/>
                    </a:cubicBezTo>
                    <a:cubicBezTo>
                      <a:pt x="1355" y="306"/>
                      <a:pt x="1362" y="312"/>
                      <a:pt x="1369" y="318"/>
                    </a:cubicBezTo>
                    <a:cubicBezTo>
                      <a:pt x="1376" y="324"/>
                      <a:pt x="1382" y="330"/>
                      <a:pt x="1387" y="332"/>
                    </a:cubicBezTo>
                    <a:cubicBezTo>
                      <a:pt x="1395" y="339"/>
                      <a:pt x="1388" y="336"/>
                      <a:pt x="1393" y="341"/>
                    </a:cubicBezTo>
                    <a:cubicBezTo>
                      <a:pt x="1397" y="344"/>
                      <a:pt x="1393" y="339"/>
                      <a:pt x="1394" y="339"/>
                    </a:cubicBezTo>
                    <a:cubicBezTo>
                      <a:pt x="1397" y="343"/>
                      <a:pt x="1405" y="350"/>
                      <a:pt x="1408" y="354"/>
                    </a:cubicBezTo>
                    <a:cubicBezTo>
                      <a:pt x="1405" y="354"/>
                      <a:pt x="1416" y="369"/>
                      <a:pt x="1406" y="361"/>
                    </a:cubicBezTo>
                    <a:cubicBezTo>
                      <a:pt x="1412" y="368"/>
                      <a:pt x="1423" y="378"/>
                      <a:pt x="1427" y="382"/>
                    </a:cubicBezTo>
                    <a:cubicBezTo>
                      <a:pt x="1427" y="381"/>
                      <a:pt x="1423" y="377"/>
                      <a:pt x="1420" y="374"/>
                    </a:cubicBezTo>
                    <a:cubicBezTo>
                      <a:pt x="1417" y="371"/>
                      <a:pt x="1414" y="368"/>
                      <a:pt x="1416" y="368"/>
                    </a:cubicBezTo>
                    <a:cubicBezTo>
                      <a:pt x="1424" y="377"/>
                      <a:pt x="1427" y="380"/>
                      <a:pt x="1434" y="387"/>
                    </a:cubicBezTo>
                    <a:cubicBezTo>
                      <a:pt x="1433" y="384"/>
                      <a:pt x="1421" y="373"/>
                      <a:pt x="1416" y="367"/>
                    </a:cubicBezTo>
                    <a:cubicBezTo>
                      <a:pt x="1412" y="361"/>
                      <a:pt x="1418" y="365"/>
                      <a:pt x="1417" y="363"/>
                    </a:cubicBezTo>
                    <a:cubicBezTo>
                      <a:pt x="1417" y="361"/>
                      <a:pt x="1425" y="371"/>
                      <a:pt x="1429" y="374"/>
                    </a:cubicBezTo>
                    <a:cubicBezTo>
                      <a:pt x="1428" y="371"/>
                      <a:pt x="1426" y="368"/>
                      <a:pt x="1434" y="377"/>
                    </a:cubicBezTo>
                    <a:close/>
                    <a:moveTo>
                      <a:pt x="1514" y="497"/>
                    </a:moveTo>
                    <a:cubicBezTo>
                      <a:pt x="1517" y="503"/>
                      <a:pt x="1507" y="490"/>
                      <a:pt x="1507" y="492"/>
                    </a:cubicBezTo>
                    <a:cubicBezTo>
                      <a:pt x="1504" y="485"/>
                      <a:pt x="1502" y="484"/>
                      <a:pt x="1496" y="476"/>
                    </a:cubicBezTo>
                    <a:cubicBezTo>
                      <a:pt x="1496" y="474"/>
                      <a:pt x="1498" y="477"/>
                      <a:pt x="1500" y="480"/>
                    </a:cubicBezTo>
                    <a:cubicBezTo>
                      <a:pt x="1498" y="477"/>
                      <a:pt x="1494" y="471"/>
                      <a:pt x="1491" y="467"/>
                    </a:cubicBezTo>
                    <a:cubicBezTo>
                      <a:pt x="1487" y="463"/>
                      <a:pt x="1484" y="460"/>
                      <a:pt x="1484" y="461"/>
                    </a:cubicBezTo>
                    <a:cubicBezTo>
                      <a:pt x="1477" y="451"/>
                      <a:pt x="1483" y="460"/>
                      <a:pt x="1483" y="457"/>
                    </a:cubicBezTo>
                    <a:cubicBezTo>
                      <a:pt x="1478" y="451"/>
                      <a:pt x="1476" y="449"/>
                      <a:pt x="1473" y="448"/>
                    </a:cubicBezTo>
                    <a:cubicBezTo>
                      <a:pt x="1471" y="446"/>
                      <a:pt x="1469" y="444"/>
                      <a:pt x="1464" y="437"/>
                    </a:cubicBezTo>
                    <a:cubicBezTo>
                      <a:pt x="1464" y="435"/>
                      <a:pt x="1469" y="439"/>
                      <a:pt x="1475" y="447"/>
                    </a:cubicBezTo>
                    <a:cubicBezTo>
                      <a:pt x="1475" y="446"/>
                      <a:pt x="1471" y="441"/>
                      <a:pt x="1471" y="441"/>
                    </a:cubicBezTo>
                    <a:cubicBezTo>
                      <a:pt x="1469" y="440"/>
                      <a:pt x="1463" y="432"/>
                      <a:pt x="1462" y="433"/>
                    </a:cubicBezTo>
                    <a:cubicBezTo>
                      <a:pt x="1457" y="425"/>
                      <a:pt x="1465" y="433"/>
                      <a:pt x="1468" y="435"/>
                    </a:cubicBezTo>
                    <a:cubicBezTo>
                      <a:pt x="1466" y="431"/>
                      <a:pt x="1462" y="429"/>
                      <a:pt x="1460" y="424"/>
                    </a:cubicBezTo>
                    <a:cubicBezTo>
                      <a:pt x="1461" y="423"/>
                      <a:pt x="1467" y="430"/>
                      <a:pt x="1470" y="436"/>
                    </a:cubicBezTo>
                    <a:cubicBezTo>
                      <a:pt x="1473" y="440"/>
                      <a:pt x="1473" y="436"/>
                      <a:pt x="1479" y="445"/>
                    </a:cubicBezTo>
                    <a:cubicBezTo>
                      <a:pt x="1477" y="442"/>
                      <a:pt x="1477" y="440"/>
                      <a:pt x="1478" y="440"/>
                    </a:cubicBezTo>
                    <a:cubicBezTo>
                      <a:pt x="1482" y="446"/>
                      <a:pt x="1492" y="457"/>
                      <a:pt x="1489" y="457"/>
                    </a:cubicBezTo>
                    <a:cubicBezTo>
                      <a:pt x="1495" y="463"/>
                      <a:pt x="1495" y="463"/>
                      <a:pt x="1495" y="463"/>
                    </a:cubicBezTo>
                    <a:cubicBezTo>
                      <a:pt x="1491" y="457"/>
                      <a:pt x="1484" y="446"/>
                      <a:pt x="1476" y="436"/>
                    </a:cubicBezTo>
                    <a:cubicBezTo>
                      <a:pt x="1478" y="436"/>
                      <a:pt x="1476" y="433"/>
                      <a:pt x="1471" y="427"/>
                    </a:cubicBezTo>
                    <a:cubicBezTo>
                      <a:pt x="1472" y="427"/>
                      <a:pt x="1475" y="430"/>
                      <a:pt x="1476" y="430"/>
                    </a:cubicBezTo>
                    <a:cubicBezTo>
                      <a:pt x="1469" y="419"/>
                      <a:pt x="1465" y="420"/>
                      <a:pt x="1462" y="418"/>
                    </a:cubicBezTo>
                    <a:cubicBezTo>
                      <a:pt x="1459" y="415"/>
                      <a:pt x="1456" y="411"/>
                      <a:pt x="1454" y="408"/>
                    </a:cubicBezTo>
                    <a:cubicBezTo>
                      <a:pt x="1457" y="412"/>
                      <a:pt x="1459" y="412"/>
                      <a:pt x="1458" y="410"/>
                    </a:cubicBezTo>
                    <a:cubicBezTo>
                      <a:pt x="1458" y="408"/>
                      <a:pt x="1454" y="403"/>
                      <a:pt x="1448" y="397"/>
                    </a:cubicBezTo>
                    <a:cubicBezTo>
                      <a:pt x="1449" y="394"/>
                      <a:pt x="1449" y="394"/>
                      <a:pt x="1449" y="394"/>
                    </a:cubicBezTo>
                    <a:cubicBezTo>
                      <a:pt x="1453" y="398"/>
                      <a:pt x="1460" y="408"/>
                      <a:pt x="1460" y="406"/>
                    </a:cubicBezTo>
                    <a:cubicBezTo>
                      <a:pt x="1466" y="413"/>
                      <a:pt x="1458" y="407"/>
                      <a:pt x="1464" y="413"/>
                    </a:cubicBezTo>
                    <a:cubicBezTo>
                      <a:pt x="1466" y="416"/>
                      <a:pt x="1467" y="415"/>
                      <a:pt x="1464" y="412"/>
                    </a:cubicBezTo>
                    <a:cubicBezTo>
                      <a:pt x="1467" y="413"/>
                      <a:pt x="1471" y="420"/>
                      <a:pt x="1477" y="427"/>
                    </a:cubicBezTo>
                    <a:cubicBezTo>
                      <a:pt x="1477" y="429"/>
                      <a:pt x="1475" y="427"/>
                      <a:pt x="1474" y="427"/>
                    </a:cubicBezTo>
                    <a:cubicBezTo>
                      <a:pt x="1478" y="431"/>
                      <a:pt x="1484" y="437"/>
                      <a:pt x="1488" y="444"/>
                    </a:cubicBezTo>
                    <a:cubicBezTo>
                      <a:pt x="1484" y="440"/>
                      <a:pt x="1482" y="438"/>
                      <a:pt x="1478" y="433"/>
                    </a:cubicBezTo>
                    <a:cubicBezTo>
                      <a:pt x="1478" y="434"/>
                      <a:pt x="1482" y="440"/>
                      <a:pt x="1486" y="445"/>
                    </a:cubicBezTo>
                    <a:cubicBezTo>
                      <a:pt x="1490" y="451"/>
                      <a:pt x="1493" y="456"/>
                      <a:pt x="1492" y="456"/>
                    </a:cubicBezTo>
                    <a:cubicBezTo>
                      <a:pt x="1495" y="460"/>
                      <a:pt x="1496" y="459"/>
                      <a:pt x="1497" y="459"/>
                    </a:cubicBezTo>
                    <a:cubicBezTo>
                      <a:pt x="1497" y="457"/>
                      <a:pt x="1495" y="456"/>
                      <a:pt x="1492" y="451"/>
                    </a:cubicBezTo>
                    <a:cubicBezTo>
                      <a:pt x="1494" y="452"/>
                      <a:pt x="1498" y="457"/>
                      <a:pt x="1495" y="451"/>
                    </a:cubicBezTo>
                    <a:cubicBezTo>
                      <a:pt x="1503" y="463"/>
                      <a:pt x="1508" y="468"/>
                      <a:pt x="1509" y="467"/>
                    </a:cubicBezTo>
                    <a:cubicBezTo>
                      <a:pt x="1502" y="456"/>
                      <a:pt x="1511" y="472"/>
                      <a:pt x="1501" y="457"/>
                    </a:cubicBezTo>
                    <a:cubicBezTo>
                      <a:pt x="1502" y="456"/>
                      <a:pt x="1502" y="456"/>
                      <a:pt x="1502" y="456"/>
                    </a:cubicBezTo>
                    <a:cubicBezTo>
                      <a:pt x="1505" y="459"/>
                      <a:pt x="1509" y="465"/>
                      <a:pt x="1512" y="470"/>
                    </a:cubicBezTo>
                    <a:cubicBezTo>
                      <a:pt x="1515" y="475"/>
                      <a:pt x="1518" y="478"/>
                      <a:pt x="1518" y="477"/>
                    </a:cubicBezTo>
                    <a:cubicBezTo>
                      <a:pt x="1522" y="483"/>
                      <a:pt x="1523" y="486"/>
                      <a:pt x="1526" y="492"/>
                    </a:cubicBezTo>
                    <a:cubicBezTo>
                      <a:pt x="1522" y="485"/>
                      <a:pt x="1520" y="484"/>
                      <a:pt x="1521" y="487"/>
                    </a:cubicBezTo>
                    <a:cubicBezTo>
                      <a:pt x="1522" y="489"/>
                      <a:pt x="1524" y="494"/>
                      <a:pt x="1528" y="500"/>
                    </a:cubicBezTo>
                    <a:cubicBezTo>
                      <a:pt x="1527" y="500"/>
                      <a:pt x="1529" y="507"/>
                      <a:pt x="1523" y="497"/>
                    </a:cubicBezTo>
                    <a:cubicBezTo>
                      <a:pt x="1524" y="500"/>
                      <a:pt x="1527" y="503"/>
                      <a:pt x="1530" y="508"/>
                    </a:cubicBezTo>
                    <a:cubicBezTo>
                      <a:pt x="1532" y="511"/>
                      <a:pt x="1531" y="508"/>
                      <a:pt x="1533" y="509"/>
                    </a:cubicBezTo>
                    <a:cubicBezTo>
                      <a:pt x="1542" y="524"/>
                      <a:pt x="1535" y="518"/>
                      <a:pt x="1531" y="514"/>
                    </a:cubicBezTo>
                    <a:cubicBezTo>
                      <a:pt x="1534" y="525"/>
                      <a:pt x="1544" y="536"/>
                      <a:pt x="1549" y="549"/>
                    </a:cubicBezTo>
                    <a:cubicBezTo>
                      <a:pt x="1545" y="538"/>
                      <a:pt x="1550" y="545"/>
                      <a:pt x="1548" y="540"/>
                    </a:cubicBezTo>
                    <a:cubicBezTo>
                      <a:pt x="1552" y="549"/>
                      <a:pt x="1553" y="555"/>
                      <a:pt x="1561" y="568"/>
                    </a:cubicBezTo>
                    <a:cubicBezTo>
                      <a:pt x="1557" y="563"/>
                      <a:pt x="1555" y="559"/>
                      <a:pt x="1558" y="568"/>
                    </a:cubicBezTo>
                    <a:cubicBezTo>
                      <a:pt x="1552" y="555"/>
                      <a:pt x="1548" y="548"/>
                      <a:pt x="1545" y="542"/>
                    </a:cubicBezTo>
                    <a:cubicBezTo>
                      <a:pt x="1541" y="537"/>
                      <a:pt x="1539" y="533"/>
                      <a:pt x="1534" y="526"/>
                    </a:cubicBezTo>
                    <a:cubicBezTo>
                      <a:pt x="1534" y="523"/>
                      <a:pt x="1537" y="529"/>
                      <a:pt x="1539" y="533"/>
                    </a:cubicBezTo>
                    <a:cubicBezTo>
                      <a:pt x="1539" y="531"/>
                      <a:pt x="1530" y="516"/>
                      <a:pt x="1532" y="523"/>
                    </a:cubicBezTo>
                    <a:cubicBezTo>
                      <a:pt x="1529" y="518"/>
                      <a:pt x="1526" y="513"/>
                      <a:pt x="1524" y="509"/>
                    </a:cubicBezTo>
                    <a:cubicBezTo>
                      <a:pt x="1525" y="508"/>
                      <a:pt x="1529" y="515"/>
                      <a:pt x="1531" y="518"/>
                    </a:cubicBezTo>
                    <a:cubicBezTo>
                      <a:pt x="1531" y="515"/>
                      <a:pt x="1526" y="510"/>
                      <a:pt x="1523" y="504"/>
                    </a:cubicBezTo>
                    <a:cubicBezTo>
                      <a:pt x="1524" y="503"/>
                      <a:pt x="1520" y="499"/>
                      <a:pt x="1524" y="502"/>
                    </a:cubicBezTo>
                    <a:cubicBezTo>
                      <a:pt x="1520" y="497"/>
                      <a:pt x="1520" y="497"/>
                      <a:pt x="1520" y="497"/>
                    </a:cubicBezTo>
                    <a:cubicBezTo>
                      <a:pt x="1519" y="496"/>
                      <a:pt x="1517" y="495"/>
                      <a:pt x="1512" y="488"/>
                    </a:cubicBezTo>
                    <a:cubicBezTo>
                      <a:pt x="1514" y="493"/>
                      <a:pt x="1522" y="502"/>
                      <a:pt x="1520" y="503"/>
                    </a:cubicBezTo>
                    <a:cubicBezTo>
                      <a:pt x="1515" y="495"/>
                      <a:pt x="1512" y="491"/>
                      <a:pt x="1510" y="488"/>
                    </a:cubicBezTo>
                    <a:cubicBezTo>
                      <a:pt x="1507" y="484"/>
                      <a:pt x="1506" y="482"/>
                      <a:pt x="1504" y="478"/>
                    </a:cubicBezTo>
                    <a:cubicBezTo>
                      <a:pt x="1503" y="477"/>
                      <a:pt x="1502" y="478"/>
                      <a:pt x="1501" y="479"/>
                    </a:cubicBezTo>
                    <a:cubicBezTo>
                      <a:pt x="1502" y="480"/>
                      <a:pt x="1507" y="487"/>
                      <a:pt x="1507" y="485"/>
                    </a:cubicBezTo>
                    <a:cubicBezTo>
                      <a:pt x="1512" y="492"/>
                      <a:pt x="1510" y="491"/>
                      <a:pt x="1512" y="495"/>
                    </a:cubicBezTo>
                    <a:cubicBezTo>
                      <a:pt x="1513" y="497"/>
                      <a:pt x="1513" y="497"/>
                      <a:pt x="1514" y="497"/>
                    </a:cubicBezTo>
                    <a:close/>
                    <a:moveTo>
                      <a:pt x="1185" y="196"/>
                    </a:moveTo>
                    <a:cubicBezTo>
                      <a:pt x="1185" y="198"/>
                      <a:pt x="1185" y="198"/>
                      <a:pt x="1185" y="198"/>
                    </a:cubicBezTo>
                    <a:cubicBezTo>
                      <a:pt x="1177" y="195"/>
                      <a:pt x="1169" y="191"/>
                      <a:pt x="1170" y="190"/>
                    </a:cubicBezTo>
                    <a:cubicBezTo>
                      <a:pt x="1179" y="194"/>
                      <a:pt x="1178" y="193"/>
                      <a:pt x="1185" y="196"/>
                    </a:cubicBezTo>
                    <a:close/>
                    <a:moveTo>
                      <a:pt x="1465" y="409"/>
                    </a:moveTo>
                    <a:cubicBezTo>
                      <a:pt x="1466" y="413"/>
                      <a:pt x="1457" y="402"/>
                      <a:pt x="1454" y="398"/>
                    </a:cubicBezTo>
                    <a:cubicBezTo>
                      <a:pt x="1456" y="398"/>
                      <a:pt x="1461" y="403"/>
                      <a:pt x="1465" y="409"/>
                    </a:cubicBezTo>
                    <a:close/>
                    <a:moveTo>
                      <a:pt x="1203" y="207"/>
                    </a:moveTo>
                    <a:cubicBezTo>
                      <a:pt x="1217" y="215"/>
                      <a:pt x="1221" y="218"/>
                      <a:pt x="1222" y="220"/>
                    </a:cubicBezTo>
                    <a:cubicBezTo>
                      <a:pt x="1223" y="222"/>
                      <a:pt x="1222" y="222"/>
                      <a:pt x="1224" y="225"/>
                    </a:cubicBezTo>
                    <a:cubicBezTo>
                      <a:pt x="1211" y="218"/>
                      <a:pt x="1205" y="216"/>
                      <a:pt x="1207" y="219"/>
                    </a:cubicBezTo>
                    <a:cubicBezTo>
                      <a:pt x="1201" y="217"/>
                      <a:pt x="1200" y="217"/>
                      <a:pt x="1195" y="214"/>
                    </a:cubicBezTo>
                    <a:cubicBezTo>
                      <a:pt x="1197" y="213"/>
                      <a:pt x="1193" y="208"/>
                      <a:pt x="1197" y="208"/>
                    </a:cubicBezTo>
                    <a:cubicBezTo>
                      <a:pt x="1190" y="204"/>
                      <a:pt x="1186" y="203"/>
                      <a:pt x="1177" y="199"/>
                    </a:cubicBezTo>
                    <a:cubicBezTo>
                      <a:pt x="1179" y="198"/>
                      <a:pt x="1187" y="202"/>
                      <a:pt x="1193" y="205"/>
                    </a:cubicBezTo>
                    <a:cubicBezTo>
                      <a:pt x="1200" y="207"/>
                      <a:pt x="1205" y="210"/>
                      <a:pt x="1203" y="207"/>
                    </a:cubicBezTo>
                    <a:close/>
                    <a:moveTo>
                      <a:pt x="1140" y="181"/>
                    </a:moveTo>
                    <a:cubicBezTo>
                      <a:pt x="1138" y="180"/>
                      <a:pt x="1143" y="182"/>
                      <a:pt x="1150" y="186"/>
                    </a:cubicBezTo>
                    <a:cubicBezTo>
                      <a:pt x="1156" y="189"/>
                      <a:pt x="1165" y="193"/>
                      <a:pt x="1168" y="195"/>
                    </a:cubicBezTo>
                    <a:cubicBezTo>
                      <a:pt x="1159" y="190"/>
                      <a:pt x="1147" y="186"/>
                      <a:pt x="1150" y="190"/>
                    </a:cubicBezTo>
                    <a:cubicBezTo>
                      <a:pt x="1139" y="186"/>
                      <a:pt x="1136" y="184"/>
                      <a:pt x="1126" y="180"/>
                    </a:cubicBezTo>
                    <a:cubicBezTo>
                      <a:pt x="1123" y="179"/>
                      <a:pt x="1127" y="180"/>
                      <a:pt x="1131" y="182"/>
                    </a:cubicBezTo>
                    <a:cubicBezTo>
                      <a:pt x="1136" y="184"/>
                      <a:pt x="1142" y="186"/>
                      <a:pt x="1144" y="186"/>
                    </a:cubicBezTo>
                    <a:cubicBezTo>
                      <a:pt x="1137" y="182"/>
                      <a:pt x="1148" y="185"/>
                      <a:pt x="1140" y="181"/>
                    </a:cubicBezTo>
                    <a:close/>
                    <a:moveTo>
                      <a:pt x="1232" y="228"/>
                    </a:moveTo>
                    <a:cubicBezTo>
                      <a:pt x="1234" y="228"/>
                      <a:pt x="1235" y="228"/>
                      <a:pt x="1235" y="228"/>
                    </a:cubicBezTo>
                    <a:cubicBezTo>
                      <a:pt x="1243" y="232"/>
                      <a:pt x="1252" y="237"/>
                      <a:pt x="1252" y="238"/>
                    </a:cubicBezTo>
                    <a:cubicBezTo>
                      <a:pt x="1256" y="240"/>
                      <a:pt x="1258" y="240"/>
                      <a:pt x="1260" y="241"/>
                    </a:cubicBezTo>
                    <a:cubicBezTo>
                      <a:pt x="1253" y="237"/>
                      <a:pt x="1246" y="233"/>
                      <a:pt x="1238" y="228"/>
                    </a:cubicBezTo>
                    <a:cubicBezTo>
                      <a:pt x="1241" y="229"/>
                      <a:pt x="1249" y="233"/>
                      <a:pt x="1257" y="238"/>
                    </a:cubicBezTo>
                    <a:cubicBezTo>
                      <a:pt x="1264" y="242"/>
                      <a:pt x="1271" y="247"/>
                      <a:pt x="1272" y="248"/>
                    </a:cubicBezTo>
                    <a:cubicBezTo>
                      <a:pt x="1275" y="250"/>
                      <a:pt x="1292" y="260"/>
                      <a:pt x="1285" y="255"/>
                    </a:cubicBezTo>
                    <a:cubicBezTo>
                      <a:pt x="1291" y="256"/>
                      <a:pt x="1295" y="262"/>
                      <a:pt x="1302" y="266"/>
                    </a:cubicBezTo>
                    <a:cubicBezTo>
                      <a:pt x="1304" y="266"/>
                      <a:pt x="1310" y="271"/>
                      <a:pt x="1321" y="277"/>
                    </a:cubicBezTo>
                    <a:cubicBezTo>
                      <a:pt x="1316" y="277"/>
                      <a:pt x="1328" y="286"/>
                      <a:pt x="1333" y="291"/>
                    </a:cubicBezTo>
                    <a:cubicBezTo>
                      <a:pt x="1331" y="292"/>
                      <a:pt x="1333" y="293"/>
                      <a:pt x="1328" y="291"/>
                    </a:cubicBezTo>
                    <a:cubicBezTo>
                      <a:pt x="1323" y="287"/>
                      <a:pt x="1322" y="286"/>
                      <a:pt x="1317" y="283"/>
                    </a:cubicBezTo>
                    <a:cubicBezTo>
                      <a:pt x="1317" y="281"/>
                      <a:pt x="1320" y="283"/>
                      <a:pt x="1320" y="283"/>
                    </a:cubicBezTo>
                    <a:cubicBezTo>
                      <a:pt x="1313" y="278"/>
                      <a:pt x="1312" y="278"/>
                      <a:pt x="1309" y="275"/>
                    </a:cubicBezTo>
                    <a:cubicBezTo>
                      <a:pt x="1304" y="272"/>
                      <a:pt x="1304" y="273"/>
                      <a:pt x="1306" y="277"/>
                    </a:cubicBezTo>
                    <a:cubicBezTo>
                      <a:pt x="1318" y="284"/>
                      <a:pt x="1321" y="287"/>
                      <a:pt x="1333" y="296"/>
                    </a:cubicBezTo>
                    <a:cubicBezTo>
                      <a:pt x="1332" y="296"/>
                      <a:pt x="1332" y="297"/>
                      <a:pt x="1335" y="299"/>
                    </a:cubicBezTo>
                    <a:cubicBezTo>
                      <a:pt x="1334" y="300"/>
                      <a:pt x="1321" y="289"/>
                      <a:pt x="1322" y="291"/>
                    </a:cubicBezTo>
                    <a:cubicBezTo>
                      <a:pt x="1317" y="287"/>
                      <a:pt x="1319" y="288"/>
                      <a:pt x="1309" y="281"/>
                    </a:cubicBezTo>
                    <a:cubicBezTo>
                      <a:pt x="1313" y="285"/>
                      <a:pt x="1306" y="282"/>
                      <a:pt x="1298" y="276"/>
                    </a:cubicBezTo>
                    <a:cubicBezTo>
                      <a:pt x="1311" y="287"/>
                      <a:pt x="1317" y="290"/>
                      <a:pt x="1327" y="296"/>
                    </a:cubicBezTo>
                    <a:cubicBezTo>
                      <a:pt x="1326" y="296"/>
                      <a:pt x="1327" y="298"/>
                      <a:pt x="1332" y="302"/>
                    </a:cubicBezTo>
                    <a:cubicBezTo>
                      <a:pt x="1335" y="304"/>
                      <a:pt x="1334" y="302"/>
                      <a:pt x="1335" y="302"/>
                    </a:cubicBezTo>
                    <a:cubicBezTo>
                      <a:pt x="1337" y="304"/>
                      <a:pt x="1340" y="307"/>
                      <a:pt x="1345" y="310"/>
                    </a:cubicBezTo>
                    <a:cubicBezTo>
                      <a:pt x="1345" y="312"/>
                      <a:pt x="1339" y="309"/>
                      <a:pt x="1332" y="303"/>
                    </a:cubicBezTo>
                    <a:cubicBezTo>
                      <a:pt x="1324" y="298"/>
                      <a:pt x="1316" y="291"/>
                      <a:pt x="1311" y="287"/>
                    </a:cubicBezTo>
                    <a:cubicBezTo>
                      <a:pt x="1300" y="279"/>
                      <a:pt x="1294" y="278"/>
                      <a:pt x="1287" y="271"/>
                    </a:cubicBezTo>
                    <a:cubicBezTo>
                      <a:pt x="1286" y="271"/>
                      <a:pt x="1282" y="269"/>
                      <a:pt x="1279" y="269"/>
                    </a:cubicBezTo>
                    <a:cubicBezTo>
                      <a:pt x="1270" y="261"/>
                      <a:pt x="1269" y="260"/>
                      <a:pt x="1266" y="254"/>
                    </a:cubicBezTo>
                    <a:cubicBezTo>
                      <a:pt x="1277" y="260"/>
                      <a:pt x="1273" y="260"/>
                      <a:pt x="1276" y="263"/>
                    </a:cubicBezTo>
                    <a:cubicBezTo>
                      <a:pt x="1280" y="266"/>
                      <a:pt x="1278" y="262"/>
                      <a:pt x="1282" y="265"/>
                    </a:cubicBezTo>
                    <a:cubicBezTo>
                      <a:pt x="1291" y="270"/>
                      <a:pt x="1286" y="269"/>
                      <a:pt x="1285" y="268"/>
                    </a:cubicBezTo>
                    <a:cubicBezTo>
                      <a:pt x="1287" y="270"/>
                      <a:pt x="1291" y="272"/>
                      <a:pt x="1295" y="275"/>
                    </a:cubicBezTo>
                    <a:cubicBezTo>
                      <a:pt x="1293" y="273"/>
                      <a:pt x="1291" y="271"/>
                      <a:pt x="1287" y="269"/>
                    </a:cubicBezTo>
                    <a:cubicBezTo>
                      <a:pt x="1291" y="270"/>
                      <a:pt x="1296" y="272"/>
                      <a:pt x="1304" y="277"/>
                    </a:cubicBezTo>
                    <a:cubicBezTo>
                      <a:pt x="1305" y="276"/>
                      <a:pt x="1299" y="272"/>
                      <a:pt x="1301" y="271"/>
                    </a:cubicBezTo>
                    <a:cubicBezTo>
                      <a:pt x="1296" y="270"/>
                      <a:pt x="1283" y="257"/>
                      <a:pt x="1269" y="250"/>
                    </a:cubicBezTo>
                    <a:cubicBezTo>
                      <a:pt x="1273" y="251"/>
                      <a:pt x="1281" y="257"/>
                      <a:pt x="1285" y="259"/>
                    </a:cubicBezTo>
                    <a:cubicBezTo>
                      <a:pt x="1276" y="252"/>
                      <a:pt x="1270" y="248"/>
                      <a:pt x="1266" y="245"/>
                    </a:cubicBezTo>
                    <a:cubicBezTo>
                      <a:pt x="1266" y="246"/>
                      <a:pt x="1261" y="244"/>
                      <a:pt x="1263" y="246"/>
                    </a:cubicBezTo>
                    <a:cubicBezTo>
                      <a:pt x="1255" y="243"/>
                      <a:pt x="1241" y="235"/>
                      <a:pt x="1229" y="227"/>
                    </a:cubicBezTo>
                    <a:cubicBezTo>
                      <a:pt x="1231" y="227"/>
                      <a:pt x="1243" y="235"/>
                      <a:pt x="1249" y="238"/>
                    </a:cubicBezTo>
                    <a:cubicBezTo>
                      <a:pt x="1252" y="239"/>
                      <a:pt x="1252" y="239"/>
                      <a:pt x="1252" y="239"/>
                    </a:cubicBezTo>
                    <a:cubicBezTo>
                      <a:pt x="1249" y="236"/>
                      <a:pt x="1241" y="233"/>
                      <a:pt x="1232" y="228"/>
                    </a:cubicBezTo>
                    <a:close/>
                    <a:moveTo>
                      <a:pt x="1032" y="160"/>
                    </a:moveTo>
                    <a:cubicBezTo>
                      <a:pt x="1021" y="157"/>
                      <a:pt x="1016" y="156"/>
                      <a:pt x="1012" y="155"/>
                    </a:cubicBezTo>
                    <a:cubicBezTo>
                      <a:pt x="1008" y="154"/>
                      <a:pt x="1005" y="154"/>
                      <a:pt x="995" y="151"/>
                    </a:cubicBezTo>
                    <a:cubicBezTo>
                      <a:pt x="995" y="150"/>
                      <a:pt x="1008" y="153"/>
                      <a:pt x="1013" y="154"/>
                    </a:cubicBezTo>
                    <a:cubicBezTo>
                      <a:pt x="1009" y="152"/>
                      <a:pt x="1013" y="153"/>
                      <a:pt x="1009" y="151"/>
                    </a:cubicBezTo>
                    <a:cubicBezTo>
                      <a:pt x="1003" y="150"/>
                      <a:pt x="995" y="148"/>
                      <a:pt x="988" y="146"/>
                    </a:cubicBezTo>
                    <a:cubicBezTo>
                      <a:pt x="980" y="144"/>
                      <a:pt x="974" y="144"/>
                      <a:pt x="972" y="146"/>
                    </a:cubicBezTo>
                    <a:cubicBezTo>
                      <a:pt x="969" y="145"/>
                      <a:pt x="962" y="144"/>
                      <a:pt x="962" y="143"/>
                    </a:cubicBezTo>
                    <a:cubicBezTo>
                      <a:pt x="973" y="144"/>
                      <a:pt x="968" y="144"/>
                      <a:pt x="967" y="141"/>
                    </a:cubicBezTo>
                    <a:cubicBezTo>
                      <a:pt x="978" y="142"/>
                      <a:pt x="978" y="142"/>
                      <a:pt x="979" y="141"/>
                    </a:cubicBezTo>
                    <a:cubicBezTo>
                      <a:pt x="983" y="142"/>
                      <a:pt x="987" y="142"/>
                      <a:pt x="982" y="141"/>
                    </a:cubicBezTo>
                    <a:cubicBezTo>
                      <a:pt x="991" y="141"/>
                      <a:pt x="997" y="145"/>
                      <a:pt x="999" y="147"/>
                    </a:cubicBezTo>
                    <a:cubicBezTo>
                      <a:pt x="1006" y="147"/>
                      <a:pt x="996" y="144"/>
                      <a:pt x="1001" y="143"/>
                    </a:cubicBezTo>
                    <a:cubicBezTo>
                      <a:pt x="1010" y="144"/>
                      <a:pt x="1012" y="148"/>
                      <a:pt x="1017" y="148"/>
                    </a:cubicBezTo>
                    <a:cubicBezTo>
                      <a:pt x="1024" y="150"/>
                      <a:pt x="1021" y="149"/>
                      <a:pt x="1017" y="149"/>
                    </a:cubicBezTo>
                    <a:cubicBezTo>
                      <a:pt x="1013" y="148"/>
                      <a:pt x="1007" y="147"/>
                      <a:pt x="1008" y="147"/>
                    </a:cubicBezTo>
                    <a:cubicBezTo>
                      <a:pt x="1019" y="150"/>
                      <a:pt x="1019" y="152"/>
                      <a:pt x="1028" y="154"/>
                    </a:cubicBezTo>
                    <a:cubicBezTo>
                      <a:pt x="1016" y="154"/>
                      <a:pt x="1023" y="154"/>
                      <a:pt x="1032" y="160"/>
                    </a:cubicBezTo>
                    <a:close/>
                    <a:moveTo>
                      <a:pt x="1084" y="170"/>
                    </a:moveTo>
                    <a:cubicBezTo>
                      <a:pt x="1079" y="167"/>
                      <a:pt x="1084" y="169"/>
                      <a:pt x="1084" y="168"/>
                    </a:cubicBezTo>
                    <a:cubicBezTo>
                      <a:pt x="1076" y="166"/>
                      <a:pt x="1063" y="163"/>
                      <a:pt x="1062" y="161"/>
                    </a:cubicBezTo>
                    <a:cubicBezTo>
                      <a:pt x="1071" y="164"/>
                      <a:pt x="1073" y="163"/>
                      <a:pt x="1080" y="165"/>
                    </a:cubicBezTo>
                    <a:cubicBezTo>
                      <a:pt x="1092" y="169"/>
                      <a:pt x="1071" y="163"/>
                      <a:pt x="1074" y="165"/>
                    </a:cubicBezTo>
                    <a:cubicBezTo>
                      <a:pt x="1080" y="167"/>
                      <a:pt x="1089" y="168"/>
                      <a:pt x="1092" y="168"/>
                    </a:cubicBezTo>
                    <a:cubicBezTo>
                      <a:pt x="1090" y="166"/>
                      <a:pt x="1086" y="166"/>
                      <a:pt x="1080" y="164"/>
                    </a:cubicBezTo>
                    <a:cubicBezTo>
                      <a:pt x="1074" y="160"/>
                      <a:pt x="1094" y="168"/>
                      <a:pt x="1088" y="164"/>
                    </a:cubicBezTo>
                    <a:cubicBezTo>
                      <a:pt x="1093" y="166"/>
                      <a:pt x="1095" y="167"/>
                      <a:pt x="1101" y="169"/>
                    </a:cubicBezTo>
                    <a:cubicBezTo>
                      <a:pt x="1095" y="170"/>
                      <a:pt x="1103" y="174"/>
                      <a:pt x="1084" y="170"/>
                    </a:cubicBezTo>
                    <a:close/>
                    <a:moveTo>
                      <a:pt x="1548" y="535"/>
                    </a:moveTo>
                    <a:cubicBezTo>
                      <a:pt x="1549" y="538"/>
                      <a:pt x="1554" y="545"/>
                      <a:pt x="1552" y="545"/>
                    </a:cubicBezTo>
                    <a:cubicBezTo>
                      <a:pt x="1546" y="531"/>
                      <a:pt x="1547" y="539"/>
                      <a:pt x="1542" y="529"/>
                    </a:cubicBezTo>
                    <a:cubicBezTo>
                      <a:pt x="1541" y="525"/>
                      <a:pt x="1547" y="536"/>
                      <a:pt x="1548" y="535"/>
                    </a:cubicBezTo>
                    <a:close/>
                    <a:moveTo>
                      <a:pt x="876" y="132"/>
                    </a:moveTo>
                    <a:cubicBezTo>
                      <a:pt x="887" y="132"/>
                      <a:pt x="891" y="135"/>
                      <a:pt x="878" y="135"/>
                    </a:cubicBezTo>
                    <a:lnTo>
                      <a:pt x="876" y="132"/>
                    </a:lnTo>
                    <a:close/>
                    <a:moveTo>
                      <a:pt x="912" y="134"/>
                    </a:moveTo>
                    <a:cubicBezTo>
                      <a:pt x="916" y="134"/>
                      <a:pt x="920" y="135"/>
                      <a:pt x="925" y="135"/>
                    </a:cubicBezTo>
                    <a:cubicBezTo>
                      <a:pt x="922" y="136"/>
                      <a:pt x="915" y="135"/>
                      <a:pt x="909" y="135"/>
                    </a:cubicBezTo>
                    <a:cubicBezTo>
                      <a:pt x="902" y="135"/>
                      <a:pt x="897" y="135"/>
                      <a:pt x="897" y="136"/>
                    </a:cubicBezTo>
                    <a:cubicBezTo>
                      <a:pt x="892" y="135"/>
                      <a:pt x="895" y="135"/>
                      <a:pt x="899" y="134"/>
                    </a:cubicBezTo>
                    <a:cubicBezTo>
                      <a:pt x="904" y="134"/>
                      <a:pt x="910" y="134"/>
                      <a:pt x="912" y="134"/>
                    </a:cubicBezTo>
                    <a:close/>
                    <a:moveTo>
                      <a:pt x="1573" y="586"/>
                    </a:moveTo>
                    <a:cubicBezTo>
                      <a:pt x="1574" y="586"/>
                      <a:pt x="1576" y="595"/>
                      <a:pt x="1580" y="602"/>
                    </a:cubicBezTo>
                    <a:cubicBezTo>
                      <a:pt x="1577" y="598"/>
                      <a:pt x="1579" y="604"/>
                      <a:pt x="1582" y="612"/>
                    </a:cubicBezTo>
                    <a:cubicBezTo>
                      <a:pt x="1584" y="619"/>
                      <a:pt x="1587" y="628"/>
                      <a:pt x="1587" y="630"/>
                    </a:cubicBezTo>
                    <a:cubicBezTo>
                      <a:pt x="1586" y="626"/>
                      <a:pt x="1582" y="616"/>
                      <a:pt x="1578" y="608"/>
                    </a:cubicBezTo>
                    <a:cubicBezTo>
                      <a:pt x="1578" y="607"/>
                      <a:pt x="1580" y="610"/>
                      <a:pt x="1581" y="610"/>
                    </a:cubicBezTo>
                    <a:cubicBezTo>
                      <a:pt x="1575" y="596"/>
                      <a:pt x="1577" y="610"/>
                      <a:pt x="1581" y="619"/>
                    </a:cubicBezTo>
                    <a:cubicBezTo>
                      <a:pt x="1577" y="612"/>
                      <a:pt x="1571" y="595"/>
                      <a:pt x="1566" y="586"/>
                    </a:cubicBezTo>
                    <a:cubicBezTo>
                      <a:pt x="1567" y="585"/>
                      <a:pt x="1571" y="595"/>
                      <a:pt x="1575" y="603"/>
                    </a:cubicBezTo>
                    <a:cubicBezTo>
                      <a:pt x="1575" y="601"/>
                      <a:pt x="1568" y="589"/>
                      <a:pt x="1573" y="596"/>
                    </a:cubicBezTo>
                    <a:cubicBezTo>
                      <a:pt x="1571" y="591"/>
                      <a:pt x="1568" y="584"/>
                      <a:pt x="1567" y="584"/>
                    </a:cubicBezTo>
                    <a:cubicBezTo>
                      <a:pt x="1566" y="580"/>
                      <a:pt x="1569" y="583"/>
                      <a:pt x="1575" y="594"/>
                    </a:cubicBezTo>
                    <a:cubicBezTo>
                      <a:pt x="1574" y="591"/>
                      <a:pt x="1575" y="591"/>
                      <a:pt x="1573" y="586"/>
                    </a:cubicBezTo>
                    <a:close/>
                    <a:moveTo>
                      <a:pt x="736" y="147"/>
                    </a:moveTo>
                    <a:cubicBezTo>
                      <a:pt x="749" y="145"/>
                      <a:pt x="743" y="149"/>
                      <a:pt x="754" y="147"/>
                    </a:cubicBezTo>
                    <a:cubicBezTo>
                      <a:pt x="747" y="149"/>
                      <a:pt x="732" y="152"/>
                      <a:pt x="734" y="153"/>
                    </a:cubicBezTo>
                    <a:cubicBezTo>
                      <a:pt x="729" y="154"/>
                      <a:pt x="724" y="155"/>
                      <a:pt x="718" y="156"/>
                    </a:cubicBezTo>
                    <a:cubicBezTo>
                      <a:pt x="719" y="156"/>
                      <a:pt x="717" y="156"/>
                      <a:pt x="715" y="156"/>
                    </a:cubicBezTo>
                    <a:cubicBezTo>
                      <a:pt x="714" y="155"/>
                      <a:pt x="728" y="153"/>
                      <a:pt x="733" y="152"/>
                    </a:cubicBezTo>
                    <a:cubicBezTo>
                      <a:pt x="732" y="152"/>
                      <a:pt x="727" y="153"/>
                      <a:pt x="723" y="153"/>
                    </a:cubicBezTo>
                    <a:cubicBezTo>
                      <a:pt x="736" y="150"/>
                      <a:pt x="735" y="148"/>
                      <a:pt x="736" y="147"/>
                    </a:cubicBezTo>
                    <a:close/>
                    <a:moveTo>
                      <a:pt x="786" y="140"/>
                    </a:moveTo>
                    <a:cubicBezTo>
                      <a:pt x="794" y="137"/>
                      <a:pt x="792" y="142"/>
                      <a:pt x="788" y="143"/>
                    </a:cubicBezTo>
                    <a:cubicBezTo>
                      <a:pt x="779" y="144"/>
                      <a:pt x="782" y="142"/>
                      <a:pt x="781" y="142"/>
                    </a:cubicBezTo>
                    <a:cubicBezTo>
                      <a:pt x="781" y="140"/>
                      <a:pt x="766" y="144"/>
                      <a:pt x="770" y="142"/>
                    </a:cubicBezTo>
                    <a:cubicBezTo>
                      <a:pt x="774" y="141"/>
                      <a:pt x="776" y="141"/>
                      <a:pt x="776" y="140"/>
                    </a:cubicBezTo>
                    <a:cubicBezTo>
                      <a:pt x="780" y="140"/>
                      <a:pt x="793" y="141"/>
                      <a:pt x="786" y="140"/>
                    </a:cubicBezTo>
                    <a:close/>
                    <a:moveTo>
                      <a:pt x="919" y="136"/>
                    </a:moveTo>
                    <a:cubicBezTo>
                      <a:pt x="931" y="137"/>
                      <a:pt x="935" y="139"/>
                      <a:pt x="951" y="140"/>
                    </a:cubicBezTo>
                    <a:cubicBezTo>
                      <a:pt x="956" y="141"/>
                      <a:pt x="957" y="143"/>
                      <a:pt x="953" y="143"/>
                    </a:cubicBezTo>
                    <a:cubicBezTo>
                      <a:pt x="946" y="141"/>
                      <a:pt x="941" y="142"/>
                      <a:pt x="940" y="142"/>
                    </a:cubicBezTo>
                    <a:cubicBezTo>
                      <a:pt x="927" y="141"/>
                      <a:pt x="941" y="142"/>
                      <a:pt x="936" y="140"/>
                    </a:cubicBezTo>
                    <a:cubicBezTo>
                      <a:pt x="932" y="140"/>
                      <a:pt x="927" y="140"/>
                      <a:pt x="928" y="141"/>
                    </a:cubicBezTo>
                    <a:cubicBezTo>
                      <a:pt x="918" y="140"/>
                      <a:pt x="917" y="140"/>
                      <a:pt x="905" y="139"/>
                    </a:cubicBezTo>
                    <a:cubicBezTo>
                      <a:pt x="901" y="139"/>
                      <a:pt x="900" y="137"/>
                      <a:pt x="904" y="137"/>
                    </a:cubicBezTo>
                    <a:cubicBezTo>
                      <a:pt x="913" y="140"/>
                      <a:pt x="914" y="137"/>
                      <a:pt x="919" y="136"/>
                    </a:cubicBezTo>
                    <a:close/>
                    <a:moveTo>
                      <a:pt x="1165" y="195"/>
                    </a:moveTo>
                    <a:cubicBezTo>
                      <a:pt x="1172" y="198"/>
                      <a:pt x="1177" y="201"/>
                      <a:pt x="1183" y="204"/>
                    </a:cubicBezTo>
                    <a:cubicBezTo>
                      <a:pt x="1181" y="204"/>
                      <a:pt x="1176" y="202"/>
                      <a:pt x="1177" y="203"/>
                    </a:cubicBezTo>
                    <a:cubicBezTo>
                      <a:pt x="1169" y="199"/>
                      <a:pt x="1167" y="197"/>
                      <a:pt x="1165" y="195"/>
                    </a:cubicBezTo>
                    <a:close/>
                    <a:moveTo>
                      <a:pt x="1162" y="194"/>
                    </a:moveTo>
                    <a:cubicBezTo>
                      <a:pt x="1160" y="195"/>
                      <a:pt x="1173" y="200"/>
                      <a:pt x="1168" y="200"/>
                    </a:cubicBezTo>
                    <a:cubicBezTo>
                      <a:pt x="1163" y="198"/>
                      <a:pt x="1156" y="195"/>
                      <a:pt x="1156" y="194"/>
                    </a:cubicBezTo>
                    <a:cubicBezTo>
                      <a:pt x="1152" y="192"/>
                      <a:pt x="1154" y="194"/>
                      <a:pt x="1154" y="195"/>
                    </a:cubicBezTo>
                    <a:cubicBezTo>
                      <a:pt x="1154" y="196"/>
                      <a:pt x="1164" y="199"/>
                      <a:pt x="1166" y="201"/>
                    </a:cubicBezTo>
                    <a:cubicBezTo>
                      <a:pt x="1152" y="196"/>
                      <a:pt x="1141" y="191"/>
                      <a:pt x="1124" y="186"/>
                    </a:cubicBezTo>
                    <a:cubicBezTo>
                      <a:pt x="1131" y="186"/>
                      <a:pt x="1125" y="183"/>
                      <a:pt x="1135" y="186"/>
                    </a:cubicBezTo>
                    <a:cubicBezTo>
                      <a:pt x="1134" y="183"/>
                      <a:pt x="1121" y="182"/>
                      <a:pt x="1123" y="180"/>
                    </a:cubicBezTo>
                    <a:cubicBezTo>
                      <a:pt x="1135" y="185"/>
                      <a:pt x="1142" y="187"/>
                      <a:pt x="1148" y="189"/>
                    </a:cubicBezTo>
                    <a:cubicBezTo>
                      <a:pt x="1154" y="191"/>
                      <a:pt x="1159" y="192"/>
                      <a:pt x="1165" y="194"/>
                    </a:cubicBezTo>
                    <a:cubicBezTo>
                      <a:pt x="1165" y="195"/>
                      <a:pt x="1164" y="195"/>
                      <a:pt x="1162" y="194"/>
                    </a:cubicBezTo>
                    <a:close/>
                    <a:moveTo>
                      <a:pt x="724" y="150"/>
                    </a:moveTo>
                    <a:cubicBezTo>
                      <a:pt x="729" y="149"/>
                      <a:pt x="735" y="149"/>
                      <a:pt x="724" y="151"/>
                    </a:cubicBezTo>
                    <a:cubicBezTo>
                      <a:pt x="729" y="150"/>
                      <a:pt x="726" y="151"/>
                      <a:pt x="726" y="152"/>
                    </a:cubicBezTo>
                    <a:cubicBezTo>
                      <a:pt x="718" y="153"/>
                      <a:pt x="711" y="155"/>
                      <a:pt x="707" y="155"/>
                    </a:cubicBezTo>
                    <a:cubicBezTo>
                      <a:pt x="709" y="153"/>
                      <a:pt x="725" y="153"/>
                      <a:pt x="724" y="150"/>
                    </a:cubicBezTo>
                    <a:close/>
                    <a:moveTo>
                      <a:pt x="838" y="137"/>
                    </a:moveTo>
                    <a:cubicBezTo>
                      <a:pt x="843" y="136"/>
                      <a:pt x="857" y="135"/>
                      <a:pt x="863" y="137"/>
                    </a:cubicBezTo>
                    <a:cubicBezTo>
                      <a:pt x="851" y="137"/>
                      <a:pt x="834" y="138"/>
                      <a:pt x="829" y="139"/>
                    </a:cubicBezTo>
                    <a:cubicBezTo>
                      <a:pt x="819" y="140"/>
                      <a:pt x="819" y="139"/>
                      <a:pt x="813" y="139"/>
                    </a:cubicBezTo>
                    <a:cubicBezTo>
                      <a:pt x="814" y="139"/>
                      <a:pt x="815" y="138"/>
                      <a:pt x="815" y="138"/>
                    </a:cubicBezTo>
                    <a:cubicBezTo>
                      <a:pt x="827" y="137"/>
                      <a:pt x="829" y="137"/>
                      <a:pt x="838" y="137"/>
                    </a:cubicBezTo>
                    <a:close/>
                    <a:moveTo>
                      <a:pt x="1628" y="1083"/>
                    </a:moveTo>
                    <a:cubicBezTo>
                      <a:pt x="1626" y="1092"/>
                      <a:pt x="1625" y="1090"/>
                      <a:pt x="1623" y="1103"/>
                    </a:cubicBezTo>
                    <a:cubicBezTo>
                      <a:pt x="1622" y="1102"/>
                      <a:pt x="1623" y="1099"/>
                      <a:pt x="1624" y="1094"/>
                    </a:cubicBezTo>
                    <a:cubicBezTo>
                      <a:pt x="1622" y="1097"/>
                      <a:pt x="1620" y="1106"/>
                      <a:pt x="1619" y="1107"/>
                    </a:cubicBezTo>
                    <a:cubicBezTo>
                      <a:pt x="1617" y="1111"/>
                      <a:pt x="1619" y="1094"/>
                      <a:pt x="1616" y="1108"/>
                    </a:cubicBezTo>
                    <a:cubicBezTo>
                      <a:pt x="1616" y="1108"/>
                      <a:pt x="1616" y="1105"/>
                      <a:pt x="1616" y="1105"/>
                    </a:cubicBezTo>
                    <a:cubicBezTo>
                      <a:pt x="1616" y="1103"/>
                      <a:pt x="1616" y="1102"/>
                      <a:pt x="1616" y="1102"/>
                    </a:cubicBezTo>
                    <a:cubicBezTo>
                      <a:pt x="1621" y="1094"/>
                      <a:pt x="1619" y="1085"/>
                      <a:pt x="1624" y="1066"/>
                    </a:cubicBezTo>
                    <a:cubicBezTo>
                      <a:pt x="1624" y="1072"/>
                      <a:pt x="1625" y="1064"/>
                      <a:pt x="1627" y="1065"/>
                    </a:cubicBezTo>
                    <a:cubicBezTo>
                      <a:pt x="1625" y="1072"/>
                      <a:pt x="1625" y="1074"/>
                      <a:pt x="1625" y="1078"/>
                    </a:cubicBezTo>
                    <a:cubicBezTo>
                      <a:pt x="1627" y="1075"/>
                      <a:pt x="1626" y="1071"/>
                      <a:pt x="1627" y="1065"/>
                    </a:cubicBezTo>
                    <a:cubicBezTo>
                      <a:pt x="1627" y="1068"/>
                      <a:pt x="1628" y="1067"/>
                      <a:pt x="1629" y="1061"/>
                    </a:cubicBezTo>
                    <a:cubicBezTo>
                      <a:pt x="1630" y="1061"/>
                      <a:pt x="1626" y="1076"/>
                      <a:pt x="1626" y="1078"/>
                    </a:cubicBezTo>
                    <a:cubicBezTo>
                      <a:pt x="1626" y="1078"/>
                      <a:pt x="1626" y="1085"/>
                      <a:pt x="1628" y="1083"/>
                    </a:cubicBezTo>
                    <a:close/>
                    <a:moveTo>
                      <a:pt x="604" y="185"/>
                    </a:moveTo>
                    <a:cubicBezTo>
                      <a:pt x="612" y="182"/>
                      <a:pt x="609" y="185"/>
                      <a:pt x="619" y="181"/>
                    </a:cubicBezTo>
                    <a:cubicBezTo>
                      <a:pt x="613" y="184"/>
                      <a:pt x="619" y="184"/>
                      <a:pt x="607" y="188"/>
                    </a:cubicBezTo>
                    <a:cubicBezTo>
                      <a:pt x="607" y="186"/>
                      <a:pt x="609" y="185"/>
                      <a:pt x="597" y="191"/>
                    </a:cubicBezTo>
                    <a:cubicBezTo>
                      <a:pt x="590" y="191"/>
                      <a:pt x="608" y="186"/>
                      <a:pt x="604" y="185"/>
                    </a:cubicBezTo>
                    <a:close/>
                    <a:moveTo>
                      <a:pt x="796" y="140"/>
                    </a:moveTo>
                    <a:cubicBezTo>
                      <a:pt x="805" y="139"/>
                      <a:pt x="808" y="140"/>
                      <a:pt x="810" y="141"/>
                    </a:cubicBezTo>
                    <a:cubicBezTo>
                      <a:pt x="805" y="142"/>
                      <a:pt x="804" y="142"/>
                      <a:pt x="798" y="143"/>
                    </a:cubicBezTo>
                    <a:lnTo>
                      <a:pt x="796" y="140"/>
                    </a:lnTo>
                    <a:close/>
                    <a:moveTo>
                      <a:pt x="1598" y="657"/>
                    </a:moveTo>
                    <a:cubicBezTo>
                      <a:pt x="1599" y="658"/>
                      <a:pt x="1600" y="662"/>
                      <a:pt x="1602" y="667"/>
                    </a:cubicBezTo>
                    <a:cubicBezTo>
                      <a:pt x="1604" y="672"/>
                      <a:pt x="1605" y="678"/>
                      <a:pt x="1605" y="679"/>
                    </a:cubicBezTo>
                    <a:cubicBezTo>
                      <a:pt x="1603" y="677"/>
                      <a:pt x="1600" y="663"/>
                      <a:pt x="1598" y="657"/>
                    </a:cubicBezTo>
                    <a:close/>
                    <a:moveTo>
                      <a:pt x="1615" y="711"/>
                    </a:moveTo>
                    <a:cubicBezTo>
                      <a:pt x="1615" y="710"/>
                      <a:pt x="1616" y="714"/>
                      <a:pt x="1617" y="719"/>
                    </a:cubicBezTo>
                    <a:cubicBezTo>
                      <a:pt x="1619" y="723"/>
                      <a:pt x="1620" y="728"/>
                      <a:pt x="1619" y="727"/>
                    </a:cubicBezTo>
                    <a:cubicBezTo>
                      <a:pt x="1618" y="728"/>
                      <a:pt x="1618" y="728"/>
                      <a:pt x="1618" y="728"/>
                    </a:cubicBezTo>
                    <a:cubicBezTo>
                      <a:pt x="1615" y="718"/>
                      <a:pt x="1616" y="717"/>
                      <a:pt x="1615" y="711"/>
                    </a:cubicBezTo>
                    <a:close/>
                    <a:moveTo>
                      <a:pt x="883" y="138"/>
                    </a:moveTo>
                    <a:cubicBezTo>
                      <a:pt x="877" y="138"/>
                      <a:pt x="866" y="138"/>
                      <a:pt x="858" y="139"/>
                    </a:cubicBezTo>
                    <a:cubicBezTo>
                      <a:pt x="857" y="138"/>
                      <a:pt x="862" y="137"/>
                      <a:pt x="867" y="137"/>
                    </a:cubicBezTo>
                    <a:cubicBezTo>
                      <a:pt x="873" y="137"/>
                      <a:pt x="880" y="138"/>
                      <a:pt x="883" y="138"/>
                    </a:cubicBezTo>
                    <a:close/>
                    <a:moveTo>
                      <a:pt x="1610" y="696"/>
                    </a:moveTo>
                    <a:cubicBezTo>
                      <a:pt x="1609" y="694"/>
                      <a:pt x="1607" y="692"/>
                      <a:pt x="1609" y="697"/>
                    </a:cubicBezTo>
                    <a:cubicBezTo>
                      <a:pt x="1607" y="693"/>
                      <a:pt x="1603" y="684"/>
                      <a:pt x="1602" y="678"/>
                    </a:cubicBezTo>
                    <a:cubicBezTo>
                      <a:pt x="1604" y="681"/>
                      <a:pt x="1608" y="694"/>
                      <a:pt x="1603" y="677"/>
                    </a:cubicBezTo>
                    <a:cubicBezTo>
                      <a:pt x="1605" y="680"/>
                      <a:pt x="1607" y="686"/>
                      <a:pt x="1610" y="696"/>
                    </a:cubicBezTo>
                    <a:close/>
                    <a:moveTo>
                      <a:pt x="1263" y="250"/>
                    </a:moveTo>
                    <a:cubicBezTo>
                      <a:pt x="1251" y="243"/>
                      <a:pt x="1257" y="249"/>
                      <a:pt x="1246" y="243"/>
                    </a:cubicBezTo>
                    <a:cubicBezTo>
                      <a:pt x="1249" y="242"/>
                      <a:pt x="1239" y="236"/>
                      <a:pt x="1232" y="232"/>
                    </a:cubicBezTo>
                    <a:cubicBezTo>
                      <a:pt x="1237" y="236"/>
                      <a:pt x="1232" y="234"/>
                      <a:pt x="1225" y="230"/>
                    </a:cubicBezTo>
                    <a:cubicBezTo>
                      <a:pt x="1219" y="227"/>
                      <a:pt x="1211" y="222"/>
                      <a:pt x="1209" y="220"/>
                    </a:cubicBezTo>
                    <a:cubicBezTo>
                      <a:pt x="1212" y="221"/>
                      <a:pt x="1224" y="227"/>
                      <a:pt x="1234" y="232"/>
                    </a:cubicBezTo>
                    <a:cubicBezTo>
                      <a:pt x="1244" y="237"/>
                      <a:pt x="1251" y="242"/>
                      <a:pt x="1244" y="239"/>
                    </a:cubicBezTo>
                    <a:cubicBezTo>
                      <a:pt x="1252" y="244"/>
                      <a:pt x="1252" y="243"/>
                      <a:pt x="1252" y="241"/>
                    </a:cubicBezTo>
                    <a:cubicBezTo>
                      <a:pt x="1255" y="244"/>
                      <a:pt x="1261" y="248"/>
                      <a:pt x="1269" y="252"/>
                    </a:cubicBezTo>
                    <a:cubicBezTo>
                      <a:pt x="1277" y="257"/>
                      <a:pt x="1285" y="262"/>
                      <a:pt x="1290" y="266"/>
                    </a:cubicBezTo>
                    <a:cubicBezTo>
                      <a:pt x="1284" y="263"/>
                      <a:pt x="1270" y="256"/>
                      <a:pt x="1263" y="250"/>
                    </a:cubicBezTo>
                    <a:close/>
                    <a:moveTo>
                      <a:pt x="1453" y="409"/>
                    </a:moveTo>
                    <a:cubicBezTo>
                      <a:pt x="1456" y="411"/>
                      <a:pt x="1460" y="418"/>
                      <a:pt x="1466" y="424"/>
                    </a:cubicBezTo>
                    <a:cubicBezTo>
                      <a:pt x="1465" y="425"/>
                      <a:pt x="1458" y="415"/>
                      <a:pt x="1457" y="416"/>
                    </a:cubicBezTo>
                    <a:cubicBezTo>
                      <a:pt x="1454" y="412"/>
                      <a:pt x="1457" y="413"/>
                      <a:pt x="1453" y="409"/>
                    </a:cubicBezTo>
                    <a:close/>
                    <a:moveTo>
                      <a:pt x="1395" y="348"/>
                    </a:moveTo>
                    <a:cubicBezTo>
                      <a:pt x="1392" y="348"/>
                      <a:pt x="1385" y="339"/>
                      <a:pt x="1375" y="331"/>
                    </a:cubicBezTo>
                    <a:cubicBezTo>
                      <a:pt x="1380" y="333"/>
                      <a:pt x="1384" y="339"/>
                      <a:pt x="1395" y="348"/>
                    </a:cubicBezTo>
                    <a:close/>
                    <a:moveTo>
                      <a:pt x="324" y="380"/>
                    </a:moveTo>
                    <a:cubicBezTo>
                      <a:pt x="318" y="387"/>
                      <a:pt x="313" y="393"/>
                      <a:pt x="312" y="391"/>
                    </a:cubicBezTo>
                    <a:cubicBezTo>
                      <a:pt x="315" y="388"/>
                      <a:pt x="322" y="381"/>
                      <a:pt x="324" y="380"/>
                    </a:cubicBezTo>
                    <a:close/>
                    <a:moveTo>
                      <a:pt x="1186" y="211"/>
                    </a:moveTo>
                    <a:cubicBezTo>
                      <a:pt x="1191" y="213"/>
                      <a:pt x="1196" y="216"/>
                      <a:pt x="1207" y="222"/>
                    </a:cubicBezTo>
                    <a:cubicBezTo>
                      <a:pt x="1206" y="222"/>
                      <a:pt x="1202" y="220"/>
                      <a:pt x="1201" y="221"/>
                    </a:cubicBezTo>
                    <a:cubicBezTo>
                      <a:pt x="1210" y="225"/>
                      <a:pt x="1222" y="231"/>
                      <a:pt x="1227" y="234"/>
                    </a:cubicBezTo>
                    <a:cubicBezTo>
                      <a:pt x="1220" y="231"/>
                      <a:pt x="1210" y="226"/>
                      <a:pt x="1202" y="222"/>
                    </a:cubicBezTo>
                    <a:cubicBezTo>
                      <a:pt x="1194" y="218"/>
                      <a:pt x="1187" y="215"/>
                      <a:pt x="1187" y="217"/>
                    </a:cubicBezTo>
                    <a:cubicBezTo>
                      <a:pt x="1174" y="209"/>
                      <a:pt x="1154" y="201"/>
                      <a:pt x="1134" y="194"/>
                    </a:cubicBezTo>
                    <a:cubicBezTo>
                      <a:pt x="1136" y="193"/>
                      <a:pt x="1141" y="194"/>
                      <a:pt x="1148" y="197"/>
                    </a:cubicBezTo>
                    <a:cubicBezTo>
                      <a:pt x="1137" y="190"/>
                      <a:pt x="1126" y="188"/>
                      <a:pt x="1125" y="190"/>
                    </a:cubicBezTo>
                    <a:cubicBezTo>
                      <a:pt x="1121" y="189"/>
                      <a:pt x="1117" y="188"/>
                      <a:pt x="1113" y="186"/>
                    </a:cubicBezTo>
                    <a:cubicBezTo>
                      <a:pt x="1111" y="183"/>
                      <a:pt x="1121" y="185"/>
                      <a:pt x="1133" y="189"/>
                    </a:cubicBezTo>
                    <a:cubicBezTo>
                      <a:pt x="1145" y="194"/>
                      <a:pt x="1160" y="200"/>
                      <a:pt x="1169" y="204"/>
                    </a:cubicBezTo>
                    <a:cubicBezTo>
                      <a:pt x="1169" y="205"/>
                      <a:pt x="1163" y="203"/>
                      <a:pt x="1169" y="206"/>
                    </a:cubicBezTo>
                    <a:cubicBezTo>
                      <a:pt x="1180" y="209"/>
                      <a:pt x="1183" y="213"/>
                      <a:pt x="1198" y="219"/>
                    </a:cubicBezTo>
                    <a:cubicBezTo>
                      <a:pt x="1193" y="215"/>
                      <a:pt x="1188" y="214"/>
                      <a:pt x="1178" y="209"/>
                    </a:cubicBezTo>
                    <a:cubicBezTo>
                      <a:pt x="1176" y="207"/>
                      <a:pt x="1183" y="210"/>
                      <a:pt x="1183" y="210"/>
                    </a:cubicBezTo>
                    <a:cubicBezTo>
                      <a:pt x="1181" y="207"/>
                      <a:pt x="1176" y="207"/>
                      <a:pt x="1169" y="203"/>
                    </a:cubicBezTo>
                    <a:cubicBezTo>
                      <a:pt x="1166" y="201"/>
                      <a:pt x="1173" y="203"/>
                      <a:pt x="1171" y="202"/>
                    </a:cubicBezTo>
                    <a:cubicBezTo>
                      <a:pt x="1180" y="207"/>
                      <a:pt x="1177" y="204"/>
                      <a:pt x="1186" y="208"/>
                    </a:cubicBezTo>
                    <a:cubicBezTo>
                      <a:pt x="1190" y="211"/>
                      <a:pt x="1189" y="212"/>
                      <a:pt x="1186" y="211"/>
                    </a:cubicBezTo>
                    <a:close/>
                    <a:moveTo>
                      <a:pt x="1614" y="716"/>
                    </a:moveTo>
                    <a:cubicBezTo>
                      <a:pt x="1616" y="726"/>
                      <a:pt x="1619" y="737"/>
                      <a:pt x="1620" y="743"/>
                    </a:cubicBezTo>
                    <a:cubicBezTo>
                      <a:pt x="1619" y="742"/>
                      <a:pt x="1617" y="735"/>
                      <a:pt x="1616" y="728"/>
                    </a:cubicBezTo>
                    <a:cubicBezTo>
                      <a:pt x="1614" y="722"/>
                      <a:pt x="1613" y="715"/>
                      <a:pt x="1614" y="716"/>
                    </a:cubicBezTo>
                    <a:close/>
                    <a:moveTo>
                      <a:pt x="953" y="145"/>
                    </a:moveTo>
                    <a:cubicBezTo>
                      <a:pt x="958" y="149"/>
                      <a:pt x="945" y="150"/>
                      <a:pt x="922" y="149"/>
                    </a:cubicBezTo>
                    <a:cubicBezTo>
                      <a:pt x="916" y="148"/>
                      <a:pt x="919" y="148"/>
                      <a:pt x="909" y="148"/>
                    </a:cubicBezTo>
                    <a:cubicBezTo>
                      <a:pt x="919" y="147"/>
                      <a:pt x="918" y="146"/>
                      <a:pt x="923" y="144"/>
                    </a:cubicBezTo>
                    <a:cubicBezTo>
                      <a:pt x="929" y="146"/>
                      <a:pt x="927" y="145"/>
                      <a:pt x="939" y="146"/>
                    </a:cubicBezTo>
                    <a:cubicBezTo>
                      <a:pt x="940" y="147"/>
                      <a:pt x="934" y="147"/>
                      <a:pt x="934" y="148"/>
                    </a:cubicBezTo>
                    <a:cubicBezTo>
                      <a:pt x="954" y="149"/>
                      <a:pt x="940" y="144"/>
                      <a:pt x="931" y="143"/>
                    </a:cubicBezTo>
                    <a:cubicBezTo>
                      <a:pt x="936" y="142"/>
                      <a:pt x="942" y="144"/>
                      <a:pt x="953" y="145"/>
                    </a:cubicBezTo>
                    <a:close/>
                    <a:moveTo>
                      <a:pt x="1118" y="182"/>
                    </a:moveTo>
                    <a:cubicBezTo>
                      <a:pt x="1105" y="179"/>
                      <a:pt x="1100" y="176"/>
                      <a:pt x="1081" y="171"/>
                    </a:cubicBezTo>
                    <a:cubicBezTo>
                      <a:pt x="1090" y="172"/>
                      <a:pt x="1102" y="177"/>
                      <a:pt x="1118" y="182"/>
                    </a:cubicBezTo>
                    <a:close/>
                    <a:moveTo>
                      <a:pt x="1536" y="538"/>
                    </a:moveTo>
                    <a:cubicBezTo>
                      <a:pt x="1542" y="543"/>
                      <a:pt x="1548" y="554"/>
                      <a:pt x="1548" y="551"/>
                    </a:cubicBezTo>
                    <a:cubicBezTo>
                      <a:pt x="1555" y="564"/>
                      <a:pt x="1551" y="559"/>
                      <a:pt x="1558" y="572"/>
                    </a:cubicBezTo>
                    <a:cubicBezTo>
                      <a:pt x="1558" y="574"/>
                      <a:pt x="1555" y="571"/>
                      <a:pt x="1553" y="569"/>
                    </a:cubicBezTo>
                    <a:cubicBezTo>
                      <a:pt x="1557" y="578"/>
                      <a:pt x="1559" y="583"/>
                      <a:pt x="1562" y="589"/>
                    </a:cubicBezTo>
                    <a:cubicBezTo>
                      <a:pt x="1565" y="595"/>
                      <a:pt x="1568" y="601"/>
                      <a:pt x="1572" y="612"/>
                    </a:cubicBezTo>
                    <a:cubicBezTo>
                      <a:pt x="1571" y="614"/>
                      <a:pt x="1566" y="604"/>
                      <a:pt x="1564" y="603"/>
                    </a:cubicBezTo>
                    <a:cubicBezTo>
                      <a:pt x="1562" y="597"/>
                      <a:pt x="1564" y="597"/>
                      <a:pt x="1567" y="605"/>
                    </a:cubicBezTo>
                    <a:cubicBezTo>
                      <a:pt x="1567" y="600"/>
                      <a:pt x="1559" y="588"/>
                      <a:pt x="1561" y="588"/>
                    </a:cubicBezTo>
                    <a:cubicBezTo>
                      <a:pt x="1556" y="581"/>
                      <a:pt x="1552" y="571"/>
                      <a:pt x="1548" y="562"/>
                    </a:cubicBezTo>
                    <a:cubicBezTo>
                      <a:pt x="1549" y="563"/>
                      <a:pt x="1550" y="565"/>
                      <a:pt x="1553" y="570"/>
                    </a:cubicBezTo>
                    <a:cubicBezTo>
                      <a:pt x="1552" y="565"/>
                      <a:pt x="1543" y="552"/>
                      <a:pt x="1536" y="538"/>
                    </a:cubicBezTo>
                    <a:close/>
                    <a:moveTo>
                      <a:pt x="1570" y="596"/>
                    </a:moveTo>
                    <a:cubicBezTo>
                      <a:pt x="1572" y="602"/>
                      <a:pt x="1575" y="608"/>
                      <a:pt x="1578" y="614"/>
                    </a:cubicBezTo>
                    <a:cubicBezTo>
                      <a:pt x="1577" y="614"/>
                      <a:pt x="1574" y="609"/>
                      <a:pt x="1572" y="605"/>
                    </a:cubicBezTo>
                    <a:cubicBezTo>
                      <a:pt x="1570" y="600"/>
                      <a:pt x="1568" y="595"/>
                      <a:pt x="1570" y="596"/>
                    </a:cubicBezTo>
                    <a:close/>
                    <a:moveTo>
                      <a:pt x="1619" y="744"/>
                    </a:moveTo>
                    <a:cubicBezTo>
                      <a:pt x="1617" y="738"/>
                      <a:pt x="1615" y="735"/>
                      <a:pt x="1612" y="722"/>
                    </a:cubicBezTo>
                    <a:cubicBezTo>
                      <a:pt x="1613" y="722"/>
                      <a:pt x="1612" y="718"/>
                      <a:pt x="1613" y="718"/>
                    </a:cubicBezTo>
                    <a:cubicBezTo>
                      <a:pt x="1615" y="729"/>
                      <a:pt x="1616" y="734"/>
                      <a:pt x="1619" y="744"/>
                    </a:cubicBezTo>
                    <a:close/>
                    <a:moveTo>
                      <a:pt x="1355" y="317"/>
                    </a:moveTo>
                    <a:cubicBezTo>
                      <a:pt x="1359" y="321"/>
                      <a:pt x="1365" y="328"/>
                      <a:pt x="1363" y="322"/>
                    </a:cubicBezTo>
                    <a:cubicBezTo>
                      <a:pt x="1367" y="326"/>
                      <a:pt x="1368" y="328"/>
                      <a:pt x="1367" y="329"/>
                    </a:cubicBezTo>
                    <a:cubicBezTo>
                      <a:pt x="1372" y="333"/>
                      <a:pt x="1368" y="326"/>
                      <a:pt x="1377" y="336"/>
                    </a:cubicBezTo>
                    <a:cubicBezTo>
                      <a:pt x="1377" y="337"/>
                      <a:pt x="1373" y="333"/>
                      <a:pt x="1377" y="338"/>
                    </a:cubicBezTo>
                    <a:cubicBezTo>
                      <a:pt x="1384" y="344"/>
                      <a:pt x="1389" y="349"/>
                      <a:pt x="1391" y="351"/>
                    </a:cubicBezTo>
                    <a:cubicBezTo>
                      <a:pt x="1392" y="352"/>
                      <a:pt x="1390" y="351"/>
                      <a:pt x="1384" y="345"/>
                    </a:cubicBezTo>
                    <a:cubicBezTo>
                      <a:pt x="1382" y="343"/>
                      <a:pt x="1380" y="341"/>
                      <a:pt x="1377" y="338"/>
                    </a:cubicBezTo>
                    <a:cubicBezTo>
                      <a:pt x="1376" y="339"/>
                      <a:pt x="1376" y="339"/>
                      <a:pt x="1376" y="339"/>
                    </a:cubicBezTo>
                    <a:cubicBezTo>
                      <a:pt x="1378" y="343"/>
                      <a:pt x="1383" y="344"/>
                      <a:pt x="1388" y="350"/>
                    </a:cubicBezTo>
                    <a:cubicBezTo>
                      <a:pt x="1383" y="348"/>
                      <a:pt x="1373" y="338"/>
                      <a:pt x="1364" y="330"/>
                    </a:cubicBezTo>
                    <a:cubicBezTo>
                      <a:pt x="1363" y="331"/>
                      <a:pt x="1367" y="334"/>
                      <a:pt x="1372" y="338"/>
                    </a:cubicBezTo>
                    <a:cubicBezTo>
                      <a:pt x="1377" y="342"/>
                      <a:pt x="1382" y="347"/>
                      <a:pt x="1385" y="350"/>
                    </a:cubicBezTo>
                    <a:cubicBezTo>
                      <a:pt x="1388" y="355"/>
                      <a:pt x="1377" y="344"/>
                      <a:pt x="1375" y="345"/>
                    </a:cubicBezTo>
                    <a:cubicBezTo>
                      <a:pt x="1379" y="348"/>
                      <a:pt x="1385" y="355"/>
                      <a:pt x="1387" y="356"/>
                    </a:cubicBezTo>
                    <a:cubicBezTo>
                      <a:pt x="1385" y="357"/>
                      <a:pt x="1380" y="352"/>
                      <a:pt x="1372" y="344"/>
                    </a:cubicBezTo>
                    <a:cubicBezTo>
                      <a:pt x="1365" y="337"/>
                      <a:pt x="1356" y="329"/>
                      <a:pt x="1348" y="324"/>
                    </a:cubicBezTo>
                    <a:cubicBezTo>
                      <a:pt x="1349" y="323"/>
                      <a:pt x="1345" y="320"/>
                      <a:pt x="1346" y="320"/>
                    </a:cubicBezTo>
                    <a:cubicBezTo>
                      <a:pt x="1359" y="329"/>
                      <a:pt x="1345" y="313"/>
                      <a:pt x="1347" y="312"/>
                    </a:cubicBezTo>
                    <a:cubicBezTo>
                      <a:pt x="1346" y="312"/>
                      <a:pt x="1355" y="317"/>
                      <a:pt x="1355" y="317"/>
                    </a:cubicBezTo>
                    <a:close/>
                    <a:moveTo>
                      <a:pt x="809" y="144"/>
                    </a:moveTo>
                    <a:cubicBezTo>
                      <a:pt x="814" y="144"/>
                      <a:pt x="820" y="143"/>
                      <a:pt x="825" y="143"/>
                    </a:cubicBezTo>
                    <a:cubicBezTo>
                      <a:pt x="828" y="144"/>
                      <a:pt x="823" y="144"/>
                      <a:pt x="818" y="145"/>
                    </a:cubicBezTo>
                    <a:cubicBezTo>
                      <a:pt x="813" y="145"/>
                      <a:pt x="807" y="145"/>
                      <a:pt x="809" y="144"/>
                    </a:cubicBezTo>
                    <a:close/>
                    <a:moveTo>
                      <a:pt x="303" y="406"/>
                    </a:moveTo>
                    <a:cubicBezTo>
                      <a:pt x="302" y="408"/>
                      <a:pt x="298" y="414"/>
                      <a:pt x="295" y="418"/>
                    </a:cubicBezTo>
                    <a:cubicBezTo>
                      <a:pt x="296" y="418"/>
                      <a:pt x="301" y="410"/>
                      <a:pt x="303" y="409"/>
                    </a:cubicBezTo>
                    <a:cubicBezTo>
                      <a:pt x="297" y="419"/>
                      <a:pt x="291" y="421"/>
                      <a:pt x="283" y="432"/>
                    </a:cubicBezTo>
                    <a:cubicBezTo>
                      <a:pt x="287" y="426"/>
                      <a:pt x="291" y="422"/>
                      <a:pt x="303" y="406"/>
                    </a:cubicBezTo>
                    <a:close/>
                    <a:moveTo>
                      <a:pt x="231" y="511"/>
                    </a:moveTo>
                    <a:cubicBezTo>
                      <a:pt x="235" y="503"/>
                      <a:pt x="235" y="505"/>
                      <a:pt x="238" y="500"/>
                    </a:cubicBezTo>
                    <a:cubicBezTo>
                      <a:pt x="240" y="500"/>
                      <a:pt x="233" y="509"/>
                      <a:pt x="231" y="513"/>
                    </a:cubicBezTo>
                    <a:cubicBezTo>
                      <a:pt x="232" y="512"/>
                      <a:pt x="232" y="511"/>
                      <a:pt x="231" y="511"/>
                    </a:cubicBezTo>
                    <a:close/>
                    <a:moveTo>
                      <a:pt x="253" y="477"/>
                    </a:moveTo>
                    <a:cubicBezTo>
                      <a:pt x="250" y="484"/>
                      <a:pt x="246" y="488"/>
                      <a:pt x="244" y="493"/>
                    </a:cubicBezTo>
                    <a:cubicBezTo>
                      <a:pt x="242" y="495"/>
                      <a:pt x="242" y="494"/>
                      <a:pt x="240" y="498"/>
                    </a:cubicBezTo>
                    <a:cubicBezTo>
                      <a:pt x="240" y="496"/>
                      <a:pt x="243" y="491"/>
                      <a:pt x="246" y="486"/>
                    </a:cubicBezTo>
                    <a:cubicBezTo>
                      <a:pt x="249" y="481"/>
                      <a:pt x="252" y="477"/>
                      <a:pt x="253" y="477"/>
                    </a:cubicBezTo>
                    <a:close/>
                    <a:moveTo>
                      <a:pt x="776" y="149"/>
                    </a:moveTo>
                    <a:cubicBezTo>
                      <a:pt x="776" y="148"/>
                      <a:pt x="787" y="148"/>
                      <a:pt x="789" y="148"/>
                    </a:cubicBezTo>
                    <a:cubicBezTo>
                      <a:pt x="790" y="149"/>
                      <a:pt x="783" y="150"/>
                      <a:pt x="777" y="151"/>
                    </a:cubicBezTo>
                    <a:cubicBezTo>
                      <a:pt x="773" y="150"/>
                      <a:pt x="785" y="148"/>
                      <a:pt x="776" y="149"/>
                    </a:cubicBezTo>
                    <a:close/>
                    <a:moveTo>
                      <a:pt x="885" y="143"/>
                    </a:moveTo>
                    <a:cubicBezTo>
                      <a:pt x="889" y="143"/>
                      <a:pt x="894" y="143"/>
                      <a:pt x="898" y="143"/>
                    </a:cubicBezTo>
                    <a:cubicBezTo>
                      <a:pt x="897" y="144"/>
                      <a:pt x="894" y="145"/>
                      <a:pt x="896" y="146"/>
                    </a:cubicBezTo>
                    <a:cubicBezTo>
                      <a:pt x="877" y="145"/>
                      <a:pt x="898" y="145"/>
                      <a:pt x="885" y="143"/>
                    </a:cubicBezTo>
                    <a:close/>
                    <a:moveTo>
                      <a:pt x="1452" y="413"/>
                    </a:moveTo>
                    <a:cubicBezTo>
                      <a:pt x="1451" y="415"/>
                      <a:pt x="1460" y="425"/>
                      <a:pt x="1459" y="426"/>
                    </a:cubicBezTo>
                    <a:cubicBezTo>
                      <a:pt x="1449" y="415"/>
                      <a:pt x="1456" y="423"/>
                      <a:pt x="1452" y="421"/>
                    </a:cubicBezTo>
                    <a:cubicBezTo>
                      <a:pt x="1457" y="429"/>
                      <a:pt x="1456" y="431"/>
                      <a:pt x="1460" y="438"/>
                    </a:cubicBezTo>
                    <a:cubicBezTo>
                      <a:pt x="1454" y="432"/>
                      <a:pt x="1443" y="416"/>
                      <a:pt x="1438" y="409"/>
                    </a:cubicBezTo>
                    <a:cubicBezTo>
                      <a:pt x="1440" y="409"/>
                      <a:pt x="1444" y="413"/>
                      <a:pt x="1446" y="413"/>
                    </a:cubicBezTo>
                    <a:cubicBezTo>
                      <a:pt x="1442" y="407"/>
                      <a:pt x="1440" y="406"/>
                      <a:pt x="1433" y="398"/>
                    </a:cubicBezTo>
                    <a:cubicBezTo>
                      <a:pt x="1428" y="391"/>
                      <a:pt x="1437" y="401"/>
                      <a:pt x="1436" y="398"/>
                    </a:cubicBezTo>
                    <a:cubicBezTo>
                      <a:pt x="1433" y="393"/>
                      <a:pt x="1433" y="397"/>
                      <a:pt x="1425" y="387"/>
                    </a:cubicBezTo>
                    <a:cubicBezTo>
                      <a:pt x="1421" y="381"/>
                      <a:pt x="1424" y="383"/>
                      <a:pt x="1430" y="389"/>
                    </a:cubicBezTo>
                    <a:cubicBezTo>
                      <a:pt x="1437" y="396"/>
                      <a:pt x="1445" y="406"/>
                      <a:pt x="1452" y="413"/>
                    </a:cubicBezTo>
                    <a:close/>
                    <a:moveTo>
                      <a:pt x="1533" y="532"/>
                    </a:moveTo>
                    <a:cubicBezTo>
                      <a:pt x="1529" y="526"/>
                      <a:pt x="1527" y="521"/>
                      <a:pt x="1525" y="518"/>
                    </a:cubicBezTo>
                    <a:cubicBezTo>
                      <a:pt x="1526" y="517"/>
                      <a:pt x="1535" y="532"/>
                      <a:pt x="1533" y="532"/>
                    </a:cubicBezTo>
                    <a:close/>
                    <a:moveTo>
                      <a:pt x="1024" y="160"/>
                    </a:moveTo>
                    <a:cubicBezTo>
                      <a:pt x="1020" y="160"/>
                      <a:pt x="1014" y="160"/>
                      <a:pt x="1016" y="162"/>
                    </a:cubicBezTo>
                    <a:cubicBezTo>
                      <a:pt x="1011" y="161"/>
                      <a:pt x="1007" y="160"/>
                      <a:pt x="1003" y="159"/>
                    </a:cubicBezTo>
                    <a:cubicBezTo>
                      <a:pt x="1005" y="158"/>
                      <a:pt x="1013" y="159"/>
                      <a:pt x="1014" y="157"/>
                    </a:cubicBezTo>
                    <a:cubicBezTo>
                      <a:pt x="1017" y="159"/>
                      <a:pt x="1026" y="160"/>
                      <a:pt x="1033" y="162"/>
                    </a:cubicBezTo>
                    <a:cubicBezTo>
                      <a:pt x="1041" y="164"/>
                      <a:pt x="1048" y="165"/>
                      <a:pt x="1049" y="167"/>
                    </a:cubicBezTo>
                    <a:cubicBezTo>
                      <a:pt x="1035" y="162"/>
                      <a:pt x="1033" y="164"/>
                      <a:pt x="1022" y="162"/>
                    </a:cubicBezTo>
                    <a:cubicBezTo>
                      <a:pt x="1019" y="160"/>
                      <a:pt x="1026" y="162"/>
                      <a:pt x="1024" y="160"/>
                    </a:cubicBezTo>
                    <a:close/>
                    <a:moveTo>
                      <a:pt x="1103" y="181"/>
                    </a:moveTo>
                    <a:cubicBezTo>
                      <a:pt x="1108" y="182"/>
                      <a:pt x="1104" y="183"/>
                      <a:pt x="1110" y="185"/>
                    </a:cubicBezTo>
                    <a:cubicBezTo>
                      <a:pt x="1101" y="183"/>
                      <a:pt x="1101" y="183"/>
                      <a:pt x="1101" y="183"/>
                    </a:cubicBezTo>
                    <a:cubicBezTo>
                      <a:pt x="1090" y="179"/>
                      <a:pt x="1095" y="181"/>
                      <a:pt x="1083" y="178"/>
                    </a:cubicBezTo>
                    <a:cubicBezTo>
                      <a:pt x="1082" y="177"/>
                      <a:pt x="1084" y="178"/>
                      <a:pt x="1086" y="178"/>
                    </a:cubicBezTo>
                    <a:cubicBezTo>
                      <a:pt x="1083" y="177"/>
                      <a:pt x="1080" y="176"/>
                      <a:pt x="1076" y="174"/>
                    </a:cubicBezTo>
                    <a:cubicBezTo>
                      <a:pt x="1082" y="174"/>
                      <a:pt x="1097" y="182"/>
                      <a:pt x="1088" y="176"/>
                    </a:cubicBezTo>
                    <a:cubicBezTo>
                      <a:pt x="1097" y="179"/>
                      <a:pt x="1096" y="178"/>
                      <a:pt x="1103" y="181"/>
                    </a:cubicBezTo>
                    <a:close/>
                    <a:moveTo>
                      <a:pt x="814" y="146"/>
                    </a:moveTo>
                    <a:cubicBezTo>
                      <a:pt x="821" y="146"/>
                      <a:pt x="823" y="145"/>
                      <a:pt x="833" y="145"/>
                    </a:cubicBezTo>
                    <a:cubicBezTo>
                      <a:pt x="834" y="148"/>
                      <a:pt x="823" y="149"/>
                      <a:pt x="813" y="150"/>
                    </a:cubicBezTo>
                    <a:cubicBezTo>
                      <a:pt x="806" y="150"/>
                      <a:pt x="806" y="150"/>
                      <a:pt x="809" y="149"/>
                    </a:cubicBezTo>
                    <a:cubicBezTo>
                      <a:pt x="796" y="151"/>
                      <a:pt x="784" y="153"/>
                      <a:pt x="769" y="154"/>
                    </a:cubicBezTo>
                    <a:cubicBezTo>
                      <a:pt x="774" y="152"/>
                      <a:pt x="785" y="151"/>
                      <a:pt x="795" y="150"/>
                    </a:cubicBezTo>
                    <a:cubicBezTo>
                      <a:pt x="805" y="149"/>
                      <a:pt x="814" y="148"/>
                      <a:pt x="814" y="146"/>
                    </a:cubicBezTo>
                    <a:close/>
                    <a:moveTo>
                      <a:pt x="1580" y="630"/>
                    </a:moveTo>
                    <a:cubicBezTo>
                      <a:pt x="1581" y="634"/>
                      <a:pt x="1579" y="631"/>
                      <a:pt x="1578" y="627"/>
                    </a:cubicBezTo>
                    <a:cubicBezTo>
                      <a:pt x="1581" y="636"/>
                      <a:pt x="1579" y="633"/>
                      <a:pt x="1577" y="628"/>
                    </a:cubicBezTo>
                    <a:cubicBezTo>
                      <a:pt x="1574" y="622"/>
                      <a:pt x="1571" y="615"/>
                      <a:pt x="1573" y="615"/>
                    </a:cubicBezTo>
                    <a:cubicBezTo>
                      <a:pt x="1574" y="616"/>
                      <a:pt x="1579" y="630"/>
                      <a:pt x="1580" y="630"/>
                    </a:cubicBezTo>
                    <a:close/>
                    <a:moveTo>
                      <a:pt x="730" y="158"/>
                    </a:moveTo>
                    <a:cubicBezTo>
                      <a:pt x="742" y="155"/>
                      <a:pt x="745" y="156"/>
                      <a:pt x="744" y="158"/>
                    </a:cubicBezTo>
                    <a:cubicBezTo>
                      <a:pt x="741" y="158"/>
                      <a:pt x="716" y="162"/>
                      <a:pt x="732" y="159"/>
                    </a:cubicBezTo>
                    <a:cubicBezTo>
                      <a:pt x="736" y="158"/>
                      <a:pt x="730" y="159"/>
                      <a:pt x="730" y="158"/>
                    </a:cubicBezTo>
                    <a:close/>
                    <a:moveTo>
                      <a:pt x="1520" y="510"/>
                    </a:moveTo>
                    <a:cubicBezTo>
                      <a:pt x="1525" y="518"/>
                      <a:pt x="1524" y="518"/>
                      <a:pt x="1528" y="525"/>
                    </a:cubicBezTo>
                    <a:cubicBezTo>
                      <a:pt x="1525" y="523"/>
                      <a:pt x="1524" y="519"/>
                      <a:pt x="1519" y="512"/>
                    </a:cubicBezTo>
                    <a:lnTo>
                      <a:pt x="1520" y="510"/>
                    </a:lnTo>
                    <a:close/>
                    <a:moveTo>
                      <a:pt x="1582" y="636"/>
                    </a:moveTo>
                    <a:cubicBezTo>
                      <a:pt x="1585" y="644"/>
                      <a:pt x="1587" y="650"/>
                      <a:pt x="1585" y="650"/>
                    </a:cubicBezTo>
                    <a:cubicBezTo>
                      <a:pt x="1583" y="644"/>
                      <a:pt x="1583" y="644"/>
                      <a:pt x="1580" y="638"/>
                    </a:cubicBezTo>
                    <a:lnTo>
                      <a:pt x="1582" y="636"/>
                    </a:lnTo>
                    <a:close/>
                    <a:moveTo>
                      <a:pt x="1601" y="692"/>
                    </a:moveTo>
                    <a:cubicBezTo>
                      <a:pt x="1600" y="694"/>
                      <a:pt x="1600" y="694"/>
                      <a:pt x="1600" y="694"/>
                    </a:cubicBezTo>
                    <a:cubicBezTo>
                      <a:pt x="1597" y="687"/>
                      <a:pt x="1596" y="682"/>
                      <a:pt x="1595" y="678"/>
                    </a:cubicBezTo>
                    <a:cubicBezTo>
                      <a:pt x="1597" y="679"/>
                      <a:pt x="1599" y="685"/>
                      <a:pt x="1601" y="692"/>
                    </a:cubicBezTo>
                    <a:close/>
                    <a:moveTo>
                      <a:pt x="1609" y="721"/>
                    </a:moveTo>
                    <a:cubicBezTo>
                      <a:pt x="1612" y="731"/>
                      <a:pt x="1612" y="733"/>
                      <a:pt x="1615" y="744"/>
                    </a:cubicBezTo>
                    <a:cubicBezTo>
                      <a:pt x="1613" y="745"/>
                      <a:pt x="1611" y="736"/>
                      <a:pt x="1608" y="726"/>
                    </a:cubicBezTo>
                    <a:cubicBezTo>
                      <a:pt x="1610" y="727"/>
                      <a:pt x="1608" y="722"/>
                      <a:pt x="1609" y="721"/>
                    </a:cubicBezTo>
                    <a:close/>
                    <a:moveTo>
                      <a:pt x="1531" y="530"/>
                    </a:moveTo>
                    <a:cubicBezTo>
                      <a:pt x="1533" y="536"/>
                      <a:pt x="1537" y="539"/>
                      <a:pt x="1542" y="550"/>
                    </a:cubicBezTo>
                    <a:cubicBezTo>
                      <a:pt x="1537" y="545"/>
                      <a:pt x="1530" y="535"/>
                      <a:pt x="1526" y="528"/>
                    </a:cubicBezTo>
                    <a:cubicBezTo>
                      <a:pt x="1524" y="524"/>
                      <a:pt x="1527" y="528"/>
                      <a:pt x="1529" y="532"/>
                    </a:cubicBezTo>
                    <a:cubicBezTo>
                      <a:pt x="1532" y="535"/>
                      <a:pt x="1534" y="538"/>
                      <a:pt x="1531" y="530"/>
                    </a:cubicBezTo>
                    <a:close/>
                    <a:moveTo>
                      <a:pt x="1603" y="699"/>
                    </a:moveTo>
                    <a:cubicBezTo>
                      <a:pt x="1603" y="703"/>
                      <a:pt x="1606" y="713"/>
                      <a:pt x="1605" y="713"/>
                    </a:cubicBezTo>
                    <a:cubicBezTo>
                      <a:pt x="1602" y="703"/>
                      <a:pt x="1601" y="699"/>
                      <a:pt x="1603" y="699"/>
                    </a:cubicBezTo>
                    <a:close/>
                    <a:moveTo>
                      <a:pt x="862" y="145"/>
                    </a:moveTo>
                    <a:cubicBezTo>
                      <a:pt x="871" y="145"/>
                      <a:pt x="875" y="147"/>
                      <a:pt x="878" y="146"/>
                    </a:cubicBezTo>
                    <a:cubicBezTo>
                      <a:pt x="884" y="147"/>
                      <a:pt x="882" y="147"/>
                      <a:pt x="878" y="147"/>
                    </a:cubicBezTo>
                    <a:cubicBezTo>
                      <a:pt x="874" y="147"/>
                      <a:pt x="868" y="147"/>
                      <a:pt x="869" y="147"/>
                    </a:cubicBezTo>
                    <a:cubicBezTo>
                      <a:pt x="863" y="147"/>
                      <a:pt x="861" y="147"/>
                      <a:pt x="862" y="145"/>
                    </a:cubicBezTo>
                    <a:close/>
                    <a:moveTo>
                      <a:pt x="627" y="187"/>
                    </a:moveTo>
                    <a:cubicBezTo>
                      <a:pt x="634" y="185"/>
                      <a:pt x="642" y="182"/>
                      <a:pt x="643" y="183"/>
                    </a:cubicBezTo>
                    <a:cubicBezTo>
                      <a:pt x="640" y="184"/>
                      <a:pt x="640" y="184"/>
                      <a:pt x="639" y="184"/>
                    </a:cubicBezTo>
                    <a:cubicBezTo>
                      <a:pt x="637" y="185"/>
                      <a:pt x="634" y="187"/>
                      <a:pt x="632" y="188"/>
                    </a:cubicBezTo>
                    <a:cubicBezTo>
                      <a:pt x="622" y="191"/>
                      <a:pt x="627" y="188"/>
                      <a:pt x="627" y="187"/>
                    </a:cubicBezTo>
                    <a:close/>
                    <a:moveTo>
                      <a:pt x="1628" y="1015"/>
                    </a:moveTo>
                    <a:cubicBezTo>
                      <a:pt x="1626" y="1026"/>
                      <a:pt x="1624" y="1032"/>
                      <a:pt x="1624" y="1023"/>
                    </a:cubicBezTo>
                    <a:cubicBezTo>
                      <a:pt x="1625" y="1015"/>
                      <a:pt x="1626" y="1015"/>
                      <a:pt x="1627" y="1006"/>
                    </a:cubicBezTo>
                    <a:cubicBezTo>
                      <a:pt x="1627" y="1008"/>
                      <a:pt x="1627" y="1013"/>
                      <a:pt x="1628" y="1015"/>
                    </a:cubicBezTo>
                    <a:close/>
                    <a:moveTo>
                      <a:pt x="478" y="260"/>
                    </a:moveTo>
                    <a:cubicBezTo>
                      <a:pt x="485" y="255"/>
                      <a:pt x="486" y="255"/>
                      <a:pt x="494" y="250"/>
                    </a:cubicBezTo>
                    <a:cubicBezTo>
                      <a:pt x="497" y="251"/>
                      <a:pt x="488" y="256"/>
                      <a:pt x="480" y="261"/>
                    </a:cubicBezTo>
                    <a:lnTo>
                      <a:pt x="478" y="260"/>
                    </a:lnTo>
                    <a:close/>
                    <a:moveTo>
                      <a:pt x="1158" y="205"/>
                    </a:moveTo>
                    <a:cubicBezTo>
                      <a:pt x="1158" y="206"/>
                      <a:pt x="1154" y="204"/>
                      <a:pt x="1149" y="202"/>
                    </a:cubicBezTo>
                    <a:cubicBezTo>
                      <a:pt x="1144" y="200"/>
                      <a:pt x="1138" y="198"/>
                      <a:pt x="1137" y="197"/>
                    </a:cubicBezTo>
                    <a:cubicBezTo>
                      <a:pt x="1137" y="196"/>
                      <a:pt x="1140" y="197"/>
                      <a:pt x="1145" y="199"/>
                    </a:cubicBezTo>
                    <a:cubicBezTo>
                      <a:pt x="1150" y="201"/>
                      <a:pt x="1155" y="204"/>
                      <a:pt x="1158" y="205"/>
                    </a:cubicBezTo>
                    <a:close/>
                    <a:moveTo>
                      <a:pt x="1300" y="282"/>
                    </a:moveTo>
                    <a:cubicBezTo>
                      <a:pt x="1309" y="288"/>
                      <a:pt x="1315" y="296"/>
                      <a:pt x="1321" y="299"/>
                    </a:cubicBezTo>
                    <a:cubicBezTo>
                      <a:pt x="1327" y="304"/>
                      <a:pt x="1315" y="296"/>
                      <a:pt x="1315" y="298"/>
                    </a:cubicBezTo>
                    <a:cubicBezTo>
                      <a:pt x="1302" y="288"/>
                      <a:pt x="1300" y="287"/>
                      <a:pt x="1292" y="281"/>
                    </a:cubicBezTo>
                    <a:cubicBezTo>
                      <a:pt x="1297" y="284"/>
                      <a:pt x="1297" y="281"/>
                      <a:pt x="1300" y="282"/>
                    </a:cubicBezTo>
                    <a:close/>
                    <a:moveTo>
                      <a:pt x="1527" y="531"/>
                    </a:moveTo>
                    <a:cubicBezTo>
                      <a:pt x="1528" y="536"/>
                      <a:pt x="1532" y="543"/>
                      <a:pt x="1535" y="549"/>
                    </a:cubicBezTo>
                    <a:cubicBezTo>
                      <a:pt x="1538" y="556"/>
                      <a:pt x="1541" y="561"/>
                      <a:pt x="1540" y="564"/>
                    </a:cubicBezTo>
                    <a:cubicBezTo>
                      <a:pt x="1537" y="556"/>
                      <a:pt x="1535" y="551"/>
                      <a:pt x="1532" y="547"/>
                    </a:cubicBezTo>
                    <a:cubicBezTo>
                      <a:pt x="1530" y="543"/>
                      <a:pt x="1527" y="539"/>
                      <a:pt x="1524" y="531"/>
                    </a:cubicBezTo>
                    <a:cubicBezTo>
                      <a:pt x="1523" y="528"/>
                      <a:pt x="1526" y="532"/>
                      <a:pt x="1527" y="531"/>
                    </a:cubicBezTo>
                    <a:close/>
                    <a:moveTo>
                      <a:pt x="1026" y="166"/>
                    </a:moveTo>
                    <a:cubicBezTo>
                      <a:pt x="1030" y="166"/>
                      <a:pt x="1038" y="170"/>
                      <a:pt x="1035" y="170"/>
                    </a:cubicBezTo>
                    <a:cubicBezTo>
                      <a:pt x="1033" y="169"/>
                      <a:pt x="1030" y="169"/>
                      <a:pt x="1026" y="168"/>
                    </a:cubicBezTo>
                    <a:cubicBezTo>
                      <a:pt x="1028" y="168"/>
                      <a:pt x="1030" y="167"/>
                      <a:pt x="1026" y="166"/>
                    </a:cubicBezTo>
                    <a:close/>
                    <a:moveTo>
                      <a:pt x="808" y="152"/>
                    </a:moveTo>
                    <a:cubicBezTo>
                      <a:pt x="815" y="152"/>
                      <a:pt x="820" y="152"/>
                      <a:pt x="824" y="152"/>
                    </a:cubicBezTo>
                    <a:cubicBezTo>
                      <a:pt x="822" y="153"/>
                      <a:pt x="807" y="154"/>
                      <a:pt x="808" y="152"/>
                    </a:cubicBezTo>
                    <a:close/>
                    <a:moveTo>
                      <a:pt x="1135" y="198"/>
                    </a:moveTo>
                    <a:cubicBezTo>
                      <a:pt x="1143" y="201"/>
                      <a:pt x="1154" y="205"/>
                      <a:pt x="1158" y="208"/>
                    </a:cubicBezTo>
                    <a:cubicBezTo>
                      <a:pt x="1157" y="208"/>
                      <a:pt x="1151" y="206"/>
                      <a:pt x="1145" y="203"/>
                    </a:cubicBezTo>
                    <a:cubicBezTo>
                      <a:pt x="1139" y="201"/>
                      <a:pt x="1133" y="199"/>
                      <a:pt x="1135" y="198"/>
                    </a:cubicBezTo>
                    <a:close/>
                    <a:moveTo>
                      <a:pt x="1522" y="530"/>
                    </a:moveTo>
                    <a:cubicBezTo>
                      <a:pt x="1516" y="518"/>
                      <a:pt x="1513" y="513"/>
                      <a:pt x="1510" y="510"/>
                    </a:cubicBezTo>
                    <a:cubicBezTo>
                      <a:pt x="1508" y="506"/>
                      <a:pt x="1506" y="504"/>
                      <a:pt x="1502" y="496"/>
                    </a:cubicBezTo>
                    <a:cubicBezTo>
                      <a:pt x="1504" y="498"/>
                      <a:pt x="1510" y="506"/>
                      <a:pt x="1515" y="514"/>
                    </a:cubicBezTo>
                    <a:cubicBezTo>
                      <a:pt x="1519" y="522"/>
                      <a:pt x="1523" y="529"/>
                      <a:pt x="1522" y="530"/>
                    </a:cubicBezTo>
                    <a:close/>
                    <a:moveTo>
                      <a:pt x="1543" y="565"/>
                    </a:moveTo>
                    <a:cubicBezTo>
                      <a:pt x="1545" y="568"/>
                      <a:pt x="1548" y="574"/>
                      <a:pt x="1550" y="579"/>
                    </a:cubicBezTo>
                    <a:cubicBezTo>
                      <a:pt x="1552" y="584"/>
                      <a:pt x="1554" y="589"/>
                      <a:pt x="1553" y="590"/>
                    </a:cubicBezTo>
                    <a:cubicBezTo>
                      <a:pt x="1549" y="582"/>
                      <a:pt x="1546" y="574"/>
                      <a:pt x="1542" y="566"/>
                    </a:cubicBezTo>
                    <a:cubicBezTo>
                      <a:pt x="1543" y="568"/>
                      <a:pt x="1545" y="570"/>
                      <a:pt x="1543" y="565"/>
                    </a:cubicBezTo>
                    <a:close/>
                    <a:moveTo>
                      <a:pt x="1567" y="619"/>
                    </a:moveTo>
                    <a:cubicBezTo>
                      <a:pt x="1569" y="623"/>
                      <a:pt x="1570" y="627"/>
                      <a:pt x="1572" y="631"/>
                    </a:cubicBezTo>
                    <a:cubicBezTo>
                      <a:pt x="1571" y="633"/>
                      <a:pt x="1568" y="625"/>
                      <a:pt x="1566" y="620"/>
                    </a:cubicBezTo>
                    <a:lnTo>
                      <a:pt x="1567" y="619"/>
                    </a:lnTo>
                    <a:close/>
                    <a:moveTo>
                      <a:pt x="1595" y="699"/>
                    </a:moveTo>
                    <a:cubicBezTo>
                      <a:pt x="1592" y="699"/>
                      <a:pt x="1590" y="683"/>
                      <a:pt x="1587" y="674"/>
                    </a:cubicBezTo>
                    <a:cubicBezTo>
                      <a:pt x="1587" y="671"/>
                      <a:pt x="1592" y="688"/>
                      <a:pt x="1595" y="699"/>
                    </a:cubicBezTo>
                    <a:close/>
                    <a:moveTo>
                      <a:pt x="1608" y="1099"/>
                    </a:moveTo>
                    <a:cubicBezTo>
                      <a:pt x="1605" y="1109"/>
                      <a:pt x="1601" y="1118"/>
                      <a:pt x="1601" y="1113"/>
                    </a:cubicBezTo>
                    <a:cubicBezTo>
                      <a:pt x="1603" y="1105"/>
                      <a:pt x="1605" y="1100"/>
                      <a:pt x="1606" y="1095"/>
                    </a:cubicBezTo>
                    <a:cubicBezTo>
                      <a:pt x="1607" y="1090"/>
                      <a:pt x="1608" y="1085"/>
                      <a:pt x="1610" y="1077"/>
                    </a:cubicBezTo>
                    <a:cubicBezTo>
                      <a:pt x="1611" y="1077"/>
                      <a:pt x="1609" y="1084"/>
                      <a:pt x="1608" y="1090"/>
                    </a:cubicBezTo>
                    <a:cubicBezTo>
                      <a:pt x="1607" y="1096"/>
                      <a:pt x="1605" y="1102"/>
                      <a:pt x="1608" y="1099"/>
                    </a:cubicBezTo>
                    <a:close/>
                    <a:moveTo>
                      <a:pt x="1457" y="438"/>
                    </a:moveTo>
                    <a:cubicBezTo>
                      <a:pt x="1460" y="442"/>
                      <a:pt x="1465" y="448"/>
                      <a:pt x="1465" y="449"/>
                    </a:cubicBezTo>
                    <a:cubicBezTo>
                      <a:pt x="1466" y="453"/>
                      <a:pt x="1459" y="442"/>
                      <a:pt x="1455" y="437"/>
                    </a:cubicBezTo>
                    <a:cubicBezTo>
                      <a:pt x="1456" y="438"/>
                      <a:pt x="1457" y="439"/>
                      <a:pt x="1457" y="438"/>
                    </a:cubicBezTo>
                    <a:close/>
                    <a:moveTo>
                      <a:pt x="1585" y="685"/>
                    </a:moveTo>
                    <a:cubicBezTo>
                      <a:pt x="1588" y="690"/>
                      <a:pt x="1591" y="695"/>
                      <a:pt x="1594" y="708"/>
                    </a:cubicBezTo>
                    <a:cubicBezTo>
                      <a:pt x="1590" y="699"/>
                      <a:pt x="1597" y="724"/>
                      <a:pt x="1592" y="710"/>
                    </a:cubicBezTo>
                    <a:cubicBezTo>
                      <a:pt x="1594" y="721"/>
                      <a:pt x="1596" y="726"/>
                      <a:pt x="1600" y="742"/>
                    </a:cubicBezTo>
                    <a:cubicBezTo>
                      <a:pt x="1596" y="732"/>
                      <a:pt x="1597" y="739"/>
                      <a:pt x="1601" y="752"/>
                    </a:cubicBezTo>
                    <a:cubicBezTo>
                      <a:pt x="1597" y="741"/>
                      <a:pt x="1595" y="733"/>
                      <a:pt x="1593" y="725"/>
                    </a:cubicBezTo>
                    <a:cubicBezTo>
                      <a:pt x="1591" y="716"/>
                      <a:pt x="1589" y="707"/>
                      <a:pt x="1584" y="694"/>
                    </a:cubicBezTo>
                    <a:cubicBezTo>
                      <a:pt x="1584" y="693"/>
                      <a:pt x="1586" y="697"/>
                      <a:pt x="1586" y="696"/>
                    </a:cubicBezTo>
                    <a:cubicBezTo>
                      <a:pt x="1583" y="690"/>
                      <a:pt x="1579" y="678"/>
                      <a:pt x="1576" y="673"/>
                    </a:cubicBezTo>
                    <a:cubicBezTo>
                      <a:pt x="1573" y="663"/>
                      <a:pt x="1570" y="650"/>
                      <a:pt x="1569" y="647"/>
                    </a:cubicBezTo>
                    <a:cubicBezTo>
                      <a:pt x="1566" y="637"/>
                      <a:pt x="1572" y="653"/>
                      <a:pt x="1572" y="648"/>
                    </a:cubicBezTo>
                    <a:cubicBezTo>
                      <a:pt x="1573" y="653"/>
                      <a:pt x="1573" y="655"/>
                      <a:pt x="1574" y="659"/>
                    </a:cubicBezTo>
                    <a:cubicBezTo>
                      <a:pt x="1575" y="662"/>
                      <a:pt x="1577" y="662"/>
                      <a:pt x="1576" y="665"/>
                    </a:cubicBezTo>
                    <a:cubicBezTo>
                      <a:pt x="1578" y="668"/>
                      <a:pt x="1577" y="661"/>
                      <a:pt x="1580" y="665"/>
                    </a:cubicBezTo>
                    <a:cubicBezTo>
                      <a:pt x="1582" y="675"/>
                      <a:pt x="1584" y="682"/>
                      <a:pt x="1586" y="679"/>
                    </a:cubicBezTo>
                    <a:cubicBezTo>
                      <a:pt x="1589" y="689"/>
                      <a:pt x="1586" y="684"/>
                      <a:pt x="1585" y="685"/>
                    </a:cubicBezTo>
                    <a:close/>
                    <a:moveTo>
                      <a:pt x="1545" y="582"/>
                    </a:moveTo>
                    <a:cubicBezTo>
                      <a:pt x="1544" y="585"/>
                      <a:pt x="1545" y="585"/>
                      <a:pt x="1553" y="604"/>
                    </a:cubicBezTo>
                    <a:cubicBezTo>
                      <a:pt x="1550" y="594"/>
                      <a:pt x="1553" y="601"/>
                      <a:pt x="1556" y="606"/>
                    </a:cubicBezTo>
                    <a:cubicBezTo>
                      <a:pt x="1557" y="609"/>
                      <a:pt x="1558" y="612"/>
                      <a:pt x="1557" y="613"/>
                    </a:cubicBezTo>
                    <a:cubicBezTo>
                      <a:pt x="1559" y="615"/>
                      <a:pt x="1560" y="619"/>
                      <a:pt x="1563" y="624"/>
                    </a:cubicBezTo>
                    <a:cubicBezTo>
                      <a:pt x="1563" y="623"/>
                      <a:pt x="1560" y="616"/>
                      <a:pt x="1561" y="617"/>
                    </a:cubicBezTo>
                    <a:cubicBezTo>
                      <a:pt x="1565" y="626"/>
                      <a:pt x="1566" y="629"/>
                      <a:pt x="1569" y="638"/>
                    </a:cubicBezTo>
                    <a:cubicBezTo>
                      <a:pt x="1568" y="637"/>
                      <a:pt x="1567" y="636"/>
                      <a:pt x="1567" y="637"/>
                    </a:cubicBezTo>
                    <a:cubicBezTo>
                      <a:pt x="1565" y="632"/>
                      <a:pt x="1565" y="631"/>
                      <a:pt x="1565" y="630"/>
                    </a:cubicBezTo>
                    <a:cubicBezTo>
                      <a:pt x="1564" y="627"/>
                      <a:pt x="1563" y="626"/>
                      <a:pt x="1562" y="625"/>
                    </a:cubicBezTo>
                    <a:cubicBezTo>
                      <a:pt x="1562" y="627"/>
                      <a:pt x="1565" y="633"/>
                      <a:pt x="1566" y="637"/>
                    </a:cubicBezTo>
                    <a:cubicBezTo>
                      <a:pt x="1566" y="639"/>
                      <a:pt x="1563" y="634"/>
                      <a:pt x="1562" y="634"/>
                    </a:cubicBezTo>
                    <a:cubicBezTo>
                      <a:pt x="1559" y="622"/>
                      <a:pt x="1552" y="603"/>
                      <a:pt x="1543" y="584"/>
                    </a:cubicBezTo>
                    <a:cubicBezTo>
                      <a:pt x="1534" y="566"/>
                      <a:pt x="1524" y="548"/>
                      <a:pt x="1519" y="540"/>
                    </a:cubicBezTo>
                    <a:cubicBezTo>
                      <a:pt x="1519" y="538"/>
                      <a:pt x="1515" y="532"/>
                      <a:pt x="1511" y="526"/>
                    </a:cubicBezTo>
                    <a:cubicBezTo>
                      <a:pt x="1508" y="520"/>
                      <a:pt x="1504" y="514"/>
                      <a:pt x="1503" y="511"/>
                    </a:cubicBezTo>
                    <a:cubicBezTo>
                      <a:pt x="1502" y="511"/>
                      <a:pt x="1496" y="499"/>
                      <a:pt x="1495" y="502"/>
                    </a:cubicBezTo>
                    <a:cubicBezTo>
                      <a:pt x="1490" y="492"/>
                      <a:pt x="1488" y="489"/>
                      <a:pt x="1483" y="482"/>
                    </a:cubicBezTo>
                    <a:cubicBezTo>
                      <a:pt x="1490" y="488"/>
                      <a:pt x="1503" y="507"/>
                      <a:pt x="1514" y="529"/>
                    </a:cubicBezTo>
                    <a:cubicBezTo>
                      <a:pt x="1526" y="550"/>
                      <a:pt x="1538" y="572"/>
                      <a:pt x="1545" y="582"/>
                    </a:cubicBezTo>
                    <a:close/>
                    <a:moveTo>
                      <a:pt x="1396" y="375"/>
                    </a:moveTo>
                    <a:cubicBezTo>
                      <a:pt x="1398" y="379"/>
                      <a:pt x="1389" y="369"/>
                      <a:pt x="1382" y="364"/>
                    </a:cubicBezTo>
                    <a:cubicBezTo>
                      <a:pt x="1383" y="363"/>
                      <a:pt x="1382" y="362"/>
                      <a:pt x="1378" y="358"/>
                    </a:cubicBezTo>
                    <a:cubicBezTo>
                      <a:pt x="1383" y="359"/>
                      <a:pt x="1388" y="368"/>
                      <a:pt x="1396" y="375"/>
                    </a:cubicBezTo>
                    <a:close/>
                    <a:moveTo>
                      <a:pt x="1468" y="457"/>
                    </a:moveTo>
                    <a:cubicBezTo>
                      <a:pt x="1473" y="465"/>
                      <a:pt x="1473" y="465"/>
                      <a:pt x="1473" y="465"/>
                    </a:cubicBezTo>
                    <a:cubicBezTo>
                      <a:pt x="1472" y="467"/>
                      <a:pt x="1472" y="467"/>
                      <a:pt x="1472" y="467"/>
                    </a:cubicBezTo>
                    <a:cubicBezTo>
                      <a:pt x="1467" y="460"/>
                      <a:pt x="1467" y="458"/>
                      <a:pt x="1468" y="457"/>
                    </a:cubicBezTo>
                    <a:close/>
                    <a:moveTo>
                      <a:pt x="1607" y="792"/>
                    </a:moveTo>
                    <a:cubicBezTo>
                      <a:pt x="1603" y="776"/>
                      <a:pt x="1605" y="770"/>
                      <a:pt x="1601" y="756"/>
                    </a:cubicBezTo>
                    <a:cubicBezTo>
                      <a:pt x="1603" y="754"/>
                      <a:pt x="1603" y="754"/>
                      <a:pt x="1603" y="754"/>
                    </a:cubicBezTo>
                    <a:cubicBezTo>
                      <a:pt x="1603" y="758"/>
                      <a:pt x="1603" y="758"/>
                      <a:pt x="1602" y="759"/>
                    </a:cubicBezTo>
                    <a:cubicBezTo>
                      <a:pt x="1605" y="769"/>
                      <a:pt x="1606" y="774"/>
                      <a:pt x="1607" y="778"/>
                    </a:cubicBezTo>
                    <a:cubicBezTo>
                      <a:pt x="1608" y="783"/>
                      <a:pt x="1609" y="787"/>
                      <a:pt x="1611" y="796"/>
                    </a:cubicBezTo>
                    <a:cubicBezTo>
                      <a:pt x="1612" y="819"/>
                      <a:pt x="1616" y="840"/>
                      <a:pt x="1618" y="868"/>
                    </a:cubicBezTo>
                    <a:cubicBezTo>
                      <a:pt x="1616" y="865"/>
                      <a:pt x="1615" y="856"/>
                      <a:pt x="1614" y="847"/>
                    </a:cubicBezTo>
                    <a:cubicBezTo>
                      <a:pt x="1613" y="837"/>
                      <a:pt x="1612" y="828"/>
                      <a:pt x="1613" y="823"/>
                    </a:cubicBezTo>
                    <a:cubicBezTo>
                      <a:pt x="1611" y="823"/>
                      <a:pt x="1609" y="808"/>
                      <a:pt x="1608" y="797"/>
                    </a:cubicBezTo>
                    <a:cubicBezTo>
                      <a:pt x="1606" y="786"/>
                      <a:pt x="1606" y="778"/>
                      <a:pt x="1607" y="792"/>
                    </a:cubicBezTo>
                    <a:close/>
                    <a:moveTo>
                      <a:pt x="1492" y="1353"/>
                    </a:moveTo>
                    <a:cubicBezTo>
                      <a:pt x="1492" y="1352"/>
                      <a:pt x="1494" y="1348"/>
                      <a:pt x="1494" y="1347"/>
                    </a:cubicBezTo>
                    <a:cubicBezTo>
                      <a:pt x="1494" y="1346"/>
                      <a:pt x="1492" y="1349"/>
                      <a:pt x="1489" y="1353"/>
                    </a:cubicBezTo>
                    <a:cubicBezTo>
                      <a:pt x="1488" y="1352"/>
                      <a:pt x="1495" y="1342"/>
                      <a:pt x="1498" y="1339"/>
                    </a:cubicBezTo>
                    <a:cubicBezTo>
                      <a:pt x="1500" y="1338"/>
                      <a:pt x="1496" y="1344"/>
                      <a:pt x="1499" y="1342"/>
                    </a:cubicBezTo>
                    <a:cubicBezTo>
                      <a:pt x="1495" y="1347"/>
                      <a:pt x="1496" y="1348"/>
                      <a:pt x="1492" y="1353"/>
                    </a:cubicBezTo>
                    <a:close/>
                    <a:moveTo>
                      <a:pt x="1450" y="1410"/>
                    </a:moveTo>
                    <a:cubicBezTo>
                      <a:pt x="1443" y="1420"/>
                      <a:pt x="1447" y="1410"/>
                      <a:pt x="1441" y="1417"/>
                    </a:cubicBezTo>
                    <a:cubicBezTo>
                      <a:pt x="1448" y="1408"/>
                      <a:pt x="1451" y="1403"/>
                      <a:pt x="1451" y="1401"/>
                    </a:cubicBezTo>
                    <a:cubicBezTo>
                      <a:pt x="1459" y="1390"/>
                      <a:pt x="1454" y="1399"/>
                      <a:pt x="1455" y="1399"/>
                    </a:cubicBezTo>
                    <a:cubicBezTo>
                      <a:pt x="1459" y="1394"/>
                      <a:pt x="1462" y="1390"/>
                      <a:pt x="1462" y="1388"/>
                    </a:cubicBezTo>
                    <a:cubicBezTo>
                      <a:pt x="1468" y="1383"/>
                      <a:pt x="1464" y="1389"/>
                      <a:pt x="1459" y="1395"/>
                    </a:cubicBezTo>
                    <a:cubicBezTo>
                      <a:pt x="1454" y="1402"/>
                      <a:pt x="1448" y="1410"/>
                      <a:pt x="1450" y="1410"/>
                    </a:cubicBezTo>
                    <a:close/>
                    <a:moveTo>
                      <a:pt x="1561" y="1212"/>
                    </a:moveTo>
                    <a:cubicBezTo>
                      <a:pt x="1558" y="1214"/>
                      <a:pt x="1566" y="1197"/>
                      <a:pt x="1563" y="1200"/>
                    </a:cubicBezTo>
                    <a:cubicBezTo>
                      <a:pt x="1567" y="1193"/>
                      <a:pt x="1564" y="1204"/>
                      <a:pt x="1568" y="1194"/>
                    </a:cubicBezTo>
                    <a:cubicBezTo>
                      <a:pt x="1568" y="1198"/>
                      <a:pt x="1562" y="1209"/>
                      <a:pt x="1561" y="1212"/>
                    </a:cubicBezTo>
                    <a:close/>
                    <a:moveTo>
                      <a:pt x="1568" y="1199"/>
                    </a:moveTo>
                    <a:cubicBezTo>
                      <a:pt x="1566" y="1204"/>
                      <a:pt x="1563" y="1211"/>
                      <a:pt x="1564" y="1212"/>
                    </a:cubicBezTo>
                    <a:cubicBezTo>
                      <a:pt x="1561" y="1217"/>
                      <a:pt x="1552" y="1233"/>
                      <a:pt x="1554" y="1225"/>
                    </a:cubicBezTo>
                    <a:cubicBezTo>
                      <a:pt x="1555" y="1222"/>
                      <a:pt x="1557" y="1220"/>
                      <a:pt x="1558" y="1215"/>
                    </a:cubicBezTo>
                    <a:cubicBezTo>
                      <a:pt x="1560" y="1218"/>
                      <a:pt x="1564" y="1204"/>
                      <a:pt x="1568" y="1199"/>
                    </a:cubicBezTo>
                    <a:close/>
                    <a:moveTo>
                      <a:pt x="1541" y="1263"/>
                    </a:moveTo>
                    <a:cubicBezTo>
                      <a:pt x="1538" y="1271"/>
                      <a:pt x="1535" y="1276"/>
                      <a:pt x="1534" y="1275"/>
                    </a:cubicBezTo>
                    <a:cubicBezTo>
                      <a:pt x="1537" y="1267"/>
                      <a:pt x="1540" y="1262"/>
                      <a:pt x="1541" y="1263"/>
                    </a:cubicBezTo>
                    <a:close/>
                    <a:moveTo>
                      <a:pt x="1618" y="875"/>
                    </a:moveTo>
                    <a:cubicBezTo>
                      <a:pt x="1618" y="875"/>
                      <a:pt x="1619" y="881"/>
                      <a:pt x="1619" y="885"/>
                    </a:cubicBezTo>
                    <a:cubicBezTo>
                      <a:pt x="1619" y="890"/>
                      <a:pt x="1619" y="894"/>
                      <a:pt x="1617" y="892"/>
                    </a:cubicBezTo>
                    <a:cubicBezTo>
                      <a:pt x="1617" y="881"/>
                      <a:pt x="1618" y="881"/>
                      <a:pt x="1618" y="875"/>
                    </a:cubicBezTo>
                    <a:close/>
                    <a:moveTo>
                      <a:pt x="1524" y="1296"/>
                    </a:moveTo>
                    <a:cubicBezTo>
                      <a:pt x="1520" y="1302"/>
                      <a:pt x="1518" y="1307"/>
                      <a:pt x="1515" y="1310"/>
                    </a:cubicBezTo>
                    <a:cubicBezTo>
                      <a:pt x="1516" y="1308"/>
                      <a:pt x="1520" y="1301"/>
                      <a:pt x="1522" y="1296"/>
                    </a:cubicBezTo>
                    <a:lnTo>
                      <a:pt x="1524" y="1296"/>
                    </a:lnTo>
                    <a:close/>
                    <a:moveTo>
                      <a:pt x="1461" y="457"/>
                    </a:moveTo>
                    <a:cubicBezTo>
                      <a:pt x="1462" y="456"/>
                      <a:pt x="1471" y="467"/>
                      <a:pt x="1480" y="480"/>
                    </a:cubicBezTo>
                    <a:cubicBezTo>
                      <a:pt x="1489" y="494"/>
                      <a:pt x="1498" y="509"/>
                      <a:pt x="1499" y="513"/>
                    </a:cubicBezTo>
                    <a:cubicBezTo>
                      <a:pt x="1493" y="503"/>
                      <a:pt x="1489" y="497"/>
                      <a:pt x="1485" y="491"/>
                    </a:cubicBezTo>
                    <a:cubicBezTo>
                      <a:pt x="1481" y="486"/>
                      <a:pt x="1477" y="480"/>
                      <a:pt x="1470" y="471"/>
                    </a:cubicBezTo>
                    <a:cubicBezTo>
                      <a:pt x="1473" y="470"/>
                      <a:pt x="1467" y="465"/>
                      <a:pt x="1461" y="457"/>
                    </a:cubicBezTo>
                    <a:close/>
                    <a:moveTo>
                      <a:pt x="1540" y="585"/>
                    </a:moveTo>
                    <a:cubicBezTo>
                      <a:pt x="1535" y="582"/>
                      <a:pt x="1532" y="566"/>
                      <a:pt x="1529" y="565"/>
                    </a:cubicBezTo>
                    <a:cubicBezTo>
                      <a:pt x="1527" y="558"/>
                      <a:pt x="1536" y="576"/>
                      <a:pt x="1540" y="585"/>
                    </a:cubicBezTo>
                    <a:close/>
                    <a:moveTo>
                      <a:pt x="1561" y="635"/>
                    </a:moveTo>
                    <a:cubicBezTo>
                      <a:pt x="1559" y="629"/>
                      <a:pt x="1557" y="626"/>
                      <a:pt x="1557" y="627"/>
                    </a:cubicBezTo>
                    <a:cubicBezTo>
                      <a:pt x="1555" y="622"/>
                      <a:pt x="1553" y="616"/>
                      <a:pt x="1551" y="611"/>
                    </a:cubicBezTo>
                    <a:cubicBezTo>
                      <a:pt x="1548" y="605"/>
                      <a:pt x="1546" y="600"/>
                      <a:pt x="1547" y="599"/>
                    </a:cubicBezTo>
                    <a:cubicBezTo>
                      <a:pt x="1553" y="611"/>
                      <a:pt x="1553" y="616"/>
                      <a:pt x="1556" y="619"/>
                    </a:cubicBezTo>
                    <a:cubicBezTo>
                      <a:pt x="1560" y="626"/>
                      <a:pt x="1558" y="628"/>
                      <a:pt x="1561" y="631"/>
                    </a:cubicBezTo>
                    <a:cubicBezTo>
                      <a:pt x="1562" y="634"/>
                      <a:pt x="1561" y="634"/>
                      <a:pt x="1562" y="638"/>
                    </a:cubicBezTo>
                    <a:cubicBezTo>
                      <a:pt x="1562" y="638"/>
                      <a:pt x="1561" y="635"/>
                      <a:pt x="1561" y="635"/>
                    </a:cubicBezTo>
                    <a:close/>
                    <a:moveTo>
                      <a:pt x="1501" y="1333"/>
                    </a:moveTo>
                    <a:cubicBezTo>
                      <a:pt x="1498" y="1337"/>
                      <a:pt x="1495" y="1340"/>
                      <a:pt x="1492" y="1344"/>
                    </a:cubicBezTo>
                    <a:cubicBezTo>
                      <a:pt x="1491" y="1343"/>
                      <a:pt x="1501" y="1330"/>
                      <a:pt x="1501" y="1333"/>
                    </a:cubicBezTo>
                    <a:close/>
                    <a:moveTo>
                      <a:pt x="1570" y="655"/>
                    </a:moveTo>
                    <a:cubicBezTo>
                      <a:pt x="1573" y="665"/>
                      <a:pt x="1571" y="665"/>
                      <a:pt x="1571" y="667"/>
                    </a:cubicBezTo>
                    <a:cubicBezTo>
                      <a:pt x="1565" y="654"/>
                      <a:pt x="1571" y="661"/>
                      <a:pt x="1565" y="648"/>
                    </a:cubicBezTo>
                    <a:cubicBezTo>
                      <a:pt x="1565" y="642"/>
                      <a:pt x="1570" y="661"/>
                      <a:pt x="1570" y="655"/>
                    </a:cubicBezTo>
                    <a:close/>
                    <a:moveTo>
                      <a:pt x="1582" y="696"/>
                    </a:moveTo>
                    <a:cubicBezTo>
                      <a:pt x="1580" y="693"/>
                      <a:pt x="1581" y="700"/>
                      <a:pt x="1577" y="685"/>
                    </a:cubicBezTo>
                    <a:cubicBezTo>
                      <a:pt x="1578" y="683"/>
                      <a:pt x="1581" y="694"/>
                      <a:pt x="1581" y="689"/>
                    </a:cubicBezTo>
                    <a:cubicBezTo>
                      <a:pt x="1586" y="708"/>
                      <a:pt x="1589" y="714"/>
                      <a:pt x="1591" y="723"/>
                    </a:cubicBezTo>
                    <a:cubicBezTo>
                      <a:pt x="1589" y="716"/>
                      <a:pt x="1587" y="717"/>
                      <a:pt x="1590" y="728"/>
                    </a:cubicBezTo>
                    <a:cubicBezTo>
                      <a:pt x="1588" y="724"/>
                      <a:pt x="1586" y="717"/>
                      <a:pt x="1583" y="707"/>
                    </a:cubicBezTo>
                    <a:cubicBezTo>
                      <a:pt x="1585" y="709"/>
                      <a:pt x="1582" y="698"/>
                      <a:pt x="1582" y="696"/>
                    </a:cubicBezTo>
                    <a:close/>
                    <a:moveTo>
                      <a:pt x="1579" y="687"/>
                    </a:moveTo>
                    <a:cubicBezTo>
                      <a:pt x="1578" y="679"/>
                      <a:pt x="1577" y="682"/>
                      <a:pt x="1574" y="672"/>
                    </a:cubicBezTo>
                    <a:cubicBezTo>
                      <a:pt x="1572" y="666"/>
                      <a:pt x="1577" y="674"/>
                      <a:pt x="1579" y="682"/>
                    </a:cubicBezTo>
                    <a:cubicBezTo>
                      <a:pt x="1580" y="685"/>
                      <a:pt x="1580" y="687"/>
                      <a:pt x="1579" y="687"/>
                    </a:cubicBezTo>
                    <a:close/>
                    <a:moveTo>
                      <a:pt x="1603" y="773"/>
                    </a:moveTo>
                    <a:cubicBezTo>
                      <a:pt x="1602" y="776"/>
                      <a:pt x="1600" y="768"/>
                      <a:pt x="1598" y="759"/>
                    </a:cubicBezTo>
                    <a:cubicBezTo>
                      <a:pt x="1599" y="756"/>
                      <a:pt x="1601" y="768"/>
                      <a:pt x="1603" y="773"/>
                    </a:cubicBezTo>
                    <a:close/>
                    <a:moveTo>
                      <a:pt x="1548" y="1234"/>
                    </a:moveTo>
                    <a:cubicBezTo>
                      <a:pt x="1546" y="1235"/>
                      <a:pt x="1551" y="1223"/>
                      <a:pt x="1554" y="1216"/>
                    </a:cubicBezTo>
                    <a:cubicBezTo>
                      <a:pt x="1554" y="1218"/>
                      <a:pt x="1557" y="1210"/>
                      <a:pt x="1559" y="1207"/>
                    </a:cubicBezTo>
                    <a:cubicBezTo>
                      <a:pt x="1560" y="1211"/>
                      <a:pt x="1554" y="1222"/>
                      <a:pt x="1548" y="1234"/>
                    </a:cubicBezTo>
                    <a:close/>
                    <a:moveTo>
                      <a:pt x="1452" y="1398"/>
                    </a:moveTo>
                    <a:cubicBezTo>
                      <a:pt x="1445" y="1408"/>
                      <a:pt x="1444" y="1403"/>
                      <a:pt x="1446" y="1400"/>
                    </a:cubicBezTo>
                    <a:cubicBezTo>
                      <a:pt x="1451" y="1395"/>
                      <a:pt x="1453" y="1395"/>
                      <a:pt x="1452" y="1398"/>
                    </a:cubicBezTo>
                    <a:close/>
                    <a:moveTo>
                      <a:pt x="1510" y="1310"/>
                    </a:moveTo>
                    <a:cubicBezTo>
                      <a:pt x="1508" y="1312"/>
                      <a:pt x="1509" y="1308"/>
                      <a:pt x="1515" y="1299"/>
                    </a:cubicBezTo>
                    <a:cubicBezTo>
                      <a:pt x="1515" y="1299"/>
                      <a:pt x="1516" y="1298"/>
                      <a:pt x="1517" y="1296"/>
                    </a:cubicBezTo>
                    <a:cubicBezTo>
                      <a:pt x="1517" y="1298"/>
                      <a:pt x="1513" y="1305"/>
                      <a:pt x="1510" y="1310"/>
                    </a:cubicBezTo>
                    <a:close/>
                    <a:moveTo>
                      <a:pt x="1487" y="1336"/>
                    </a:moveTo>
                    <a:cubicBezTo>
                      <a:pt x="1481" y="1344"/>
                      <a:pt x="1483" y="1341"/>
                      <a:pt x="1478" y="1349"/>
                    </a:cubicBezTo>
                    <a:cubicBezTo>
                      <a:pt x="1475" y="1349"/>
                      <a:pt x="1475" y="1349"/>
                      <a:pt x="1475" y="1349"/>
                    </a:cubicBezTo>
                    <a:cubicBezTo>
                      <a:pt x="1481" y="1341"/>
                      <a:pt x="1482" y="1341"/>
                      <a:pt x="1487" y="1333"/>
                    </a:cubicBezTo>
                    <a:cubicBezTo>
                      <a:pt x="1488" y="1332"/>
                      <a:pt x="1486" y="1336"/>
                      <a:pt x="1487" y="1336"/>
                    </a:cubicBezTo>
                    <a:close/>
                    <a:moveTo>
                      <a:pt x="1599" y="1021"/>
                    </a:moveTo>
                    <a:cubicBezTo>
                      <a:pt x="1598" y="1017"/>
                      <a:pt x="1597" y="1019"/>
                      <a:pt x="1598" y="1009"/>
                    </a:cubicBezTo>
                    <a:cubicBezTo>
                      <a:pt x="1599" y="1012"/>
                      <a:pt x="1600" y="999"/>
                      <a:pt x="1601" y="1002"/>
                    </a:cubicBezTo>
                    <a:cubicBezTo>
                      <a:pt x="1600" y="1011"/>
                      <a:pt x="1600" y="1011"/>
                      <a:pt x="1599" y="1021"/>
                    </a:cubicBezTo>
                    <a:close/>
                    <a:moveTo>
                      <a:pt x="1500" y="1310"/>
                    </a:moveTo>
                    <a:cubicBezTo>
                      <a:pt x="1498" y="1311"/>
                      <a:pt x="1500" y="1306"/>
                      <a:pt x="1503" y="1301"/>
                    </a:cubicBezTo>
                    <a:cubicBezTo>
                      <a:pt x="1505" y="1296"/>
                      <a:pt x="1508" y="1290"/>
                      <a:pt x="1510" y="1290"/>
                    </a:cubicBezTo>
                    <a:cubicBezTo>
                      <a:pt x="1505" y="1298"/>
                      <a:pt x="1508" y="1296"/>
                      <a:pt x="1503" y="1302"/>
                    </a:cubicBezTo>
                    <a:cubicBezTo>
                      <a:pt x="1502" y="1305"/>
                      <a:pt x="1503" y="1305"/>
                      <a:pt x="1500" y="1310"/>
                    </a:cubicBezTo>
                    <a:close/>
                    <a:moveTo>
                      <a:pt x="1582" y="736"/>
                    </a:moveTo>
                    <a:cubicBezTo>
                      <a:pt x="1581" y="736"/>
                      <a:pt x="1580" y="731"/>
                      <a:pt x="1578" y="724"/>
                    </a:cubicBezTo>
                    <a:cubicBezTo>
                      <a:pt x="1577" y="725"/>
                      <a:pt x="1579" y="733"/>
                      <a:pt x="1581" y="740"/>
                    </a:cubicBezTo>
                    <a:cubicBezTo>
                      <a:pt x="1578" y="738"/>
                      <a:pt x="1577" y="735"/>
                      <a:pt x="1579" y="749"/>
                    </a:cubicBezTo>
                    <a:cubicBezTo>
                      <a:pt x="1575" y="739"/>
                      <a:pt x="1577" y="747"/>
                      <a:pt x="1575" y="745"/>
                    </a:cubicBezTo>
                    <a:cubicBezTo>
                      <a:pt x="1572" y="730"/>
                      <a:pt x="1565" y="711"/>
                      <a:pt x="1562" y="697"/>
                    </a:cubicBezTo>
                    <a:cubicBezTo>
                      <a:pt x="1563" y="698"/>
                      <a:pt x="1564" y="700"/>
                      <a:pt x="1564" y="699"/>
                    </a:cubicBezTo>
                    <a:cubicBezTo>
                      <a:pt x="1567" y="708"/>
                      <a:pt x="1569" y="717"/>
                      <a:pt x="1572" y="726"/>
                    </a:cubicBezTo>
                    <a:cubicBezTo>
                      <a:pt x="1572" y="719"/>
                      <a:pt x="1565" y="703"/>
                      <a:pt x="1563" y="692"/>
                    </a:cubicBezTo>
                    <a:cubicBezTo>
                      <a:pt x="1564" y="691"/>
                      <a:pt x="1565" y="696"/>
                      <a:pt x="1566" y="700"/>
                    </a:cubicBezTo>
                    <a:cubicBezTo>
                      <a:pt x="1567" y="705"/>
                      <a:pt x="1568" y="708"/>
                      <a:pt x="1569" y="706"/>
                    </a:cubicBezTo>
                    <a:cubicBezTo>
                      <a:pt x="1570" y="709"/>
                      <a:pt x="1570" y="712"/>
                      <a:pt x="1570" y="713"/>
                    </a:cubicBezTo>
                    <a:cubicBezTo>
                      <a:pt x="1573" y="714"/>
                      <a:pt x="1576" y="732"/>
                      <a:pt x="1578" y="731"/>
                    </a:cubicBezTo>
                    <a:cubicBezTo>
                      <a:pt x="1573" y="719"/>
                      <a:pt x="1577" y="726"/>
                      <a:pt x="1576" y="718"/>
                    </a:cubicBezTo>
                    <a:cubicBezTo>
                      <a:pt x="1578" y="720"/>
                      <a:pt x="1579" y="727"/>
                      <a:pt x="1582" y="736"/>
                    </a:cubicBezTo>
                    <a:close/>
                    <a:moveTo>
                      <a:pt x="1591" y="1069"/>
                    </a:moveTo>
                    <a:cubicBezTo>
                      <a:pt x="1589" y="1079"/>
                      <a:pt x="1588" y="1076"/>
                      <a:pt x="1586" y="1082"/>
                    </a:cubicBezTo>
                    <a:cubicBezTo>
                      <a:pt x="1586" y="1079"/>
                      <a:pt x="1588" y="1068"/>
                      <a:pt x="1590" y="1063"/>
                    </a:cubicBezTo>
                    <a:cubicBezTo>
                      <a:pt x="1590" y="1064"/>
                      <a:pt x="1590" y="1067"/>
                      <a:pt x="1591" y="1069"/>
                    </a:cubicBezTo>
                    <a:close/>
                    <a:moveTo>
                      <a:pt x="1578" y="1122"/>
                    </a:moveTo>
                    <a:cubicBezTo>
                      <a:pt x="1575" y="1134"/>
                      <a:pt x="1572" y="1143"/>
                      <a:pt x="1570" y="1144"/>
                    </a:cubicBezTo>
                    <a:cubicBezTo>
                      <a:pt x="1572" y="1137"/>
                      <a:pt x="1572" y="1135"/>
                      <a:pt x="1575" y="1126"/>
                    </a:cubicBezTo>
                    <a:cubicBezTo>
                      <a:pt x="1577" y="1121"/>
                      <a:pt x="1576" y="1126"/>
                      <a:pt x="1578" y="1122"/>
                    </a:cubicBezTo>
                    <a:close/>
                    <a:moveTo>
                      <a:pt x="1483" y="1335"/>
                    </a:moveTo>
                    <a:cubicBezTo>
                      <a:pt x="1481" y="1336"/>
                      <a:pt x="1487" y="1327"/>
                      <a:pt x="1486" y="1327"/>
                    </a:cubicBezTo>
                    <a:cubicBezTo>
                      <a:pt x="1489" y="1324"/>
                      <a:pt x="1490" y="1321"/>
                      <a:pt x="1491" y="1321"/>
                    </a:cubicBezTo>
                    <a:cubicBezTo>
                      <a:pt x="1490" y="1325"/>
                      <a:pt x="1486" y="1332"/>
                      <a:pt x="1483" y="1335"/>
                    </a:cubicBezTo>
                    <a:close/>
                    <a:moveTo>
                      <a:pt x="1019" y="192"/>
                    </a:moveTo>
                    <a:cubicBezTo>
                      <a:pt x="1018" y="193"/>
                      <a:pt x="1008" y="190"/>
                      <a:pt x="1011" y="192"/>
                    </a:cubicBezTo>
                    <a:cubicBezTo>
                      <a:pt x="998" y="189"/>
                      <a:pt x="997" y="189"/>
                      <a:pt x="990" y="188"/>
                    </a:cubicBezTo>
                    <a:cubicBezTo>
                      <a:pt x="993" y="186"/>
                      <a:pt x="1003" y="188"/>
                      <a:pt x="1019" y="192"/>
                    </a:cubicBezTo>
                    <a:close/>
                    <a:moveTo>
                      <a:pt x="1518" y="572"/>
                    </a:moveTo>
                    <a:cubicBezTo>
                      <a:pt x="1522" y="579"/>
                      <a:pt x="1526" y="586"/>
                      <a:pt x="1524" y="587"/>
                    </a:cubicBezTo>
                    <a:cubicBezTo>
                      <a:pt x="1522" y="582"/>
                      <a:pt x="1517" y="572"/>
                      <a:pt x="1518" y="572"/>
                    </a:cubicBezTo>
                    <a:close/>
                    <a:moveTo>
                      <a:pt x="1536" y="608"/>
                    </a:moveTo>
                    <a:cubicBezTo>
                      <a:pt x="1539" y="613"/>
                      <a:pt x="1538" y="614"/>
                      <a:pt x="1538" y="615"/>
                    </a:cubicBezTo>
                    <a:cubicBezTo>
                      <a:pt x="1539" y="617"/>
                      <a:pt x="1541" y="619"/>
                      <a:pt x="1542" y="623"/>
                    </a:cubicBezTo>
                    <a:cubicBezTo>
                      <a:pt x="1542" y="625"/>
                      <a:pt x="1540" y="621"/>
                      <a:pt x="1538" y="616"/>
                    </a:cubicBezTo>
                    <a:cubicBezTo>
                      <a:pt x="1536" y="612"/>
                      <a:pt x="1534" y="607"/>
                      <a:pt x="1536" y="608"/>
                    </a:cubicBezTo>
                    <a:close/>
                    <a:moveTo>
                      <a:pt x="1543" y="627"/>
                    </a:moveTo>
                    <a:cubicBezTo>
                      <a:pt x="1545" y="630"/>
                      <a:pt x="1551" y="647"/>
                      <a:pt x="1555" y="656"/>
                    </a:cubicBezTo>
                    <a:cubicBezTo>
                      <a:pt x="1551" y="652"/>
                      <a:pt x="1548" y="639"/>
                      <a:pt x="1543" y="627"/>
                    </a:cubicBezTo>
                    <a:close/>
                    <a:moveTo>
                      <a:pt x="1499" y="1307"/>
                    </a:moveTo>
                    <a:cubicBezTo>
                      <a:pt x="1494" y="1314"/>
                      <a:pt x="1489" y="1317"/>
                      <a:pt x="1497" y="1305"/>
                    </a:cubicBezTo>
                    <a:cubicBezTo>
                      <a:pt x="1499" y="1305"/>
                      <a:pt x="1499" y="1305"/>
                      <a:pt x="1499" y="1305"/>
                    </a:cubicBezTo>
                    <a:cubicBezTo>
                      <a:pt x="1499" y="1305"/>
                      <a:pt x="1501" y="1301"/>
                      <a:pt x="1502" y="1299"/>
                    </a:cubicBezTo>
                    <a:cubicBezTo>
                      <a:pt x="1504" y="1300"/>
                      <a:pt x="1498" y="1307"/>
                      <a:pt x="1499" y="1307"/>
                    </a:cubicBezTo>
                    <a:close/>
                    <a:moveTo>
                      <a:pt x="1133" y="227"/>
                    </a:moveTo>
                    <a:cubicBezTo>
                      <a:pt x="1137" y="230"/>
                      <a:pt x="1144" y="234"/>
                      <a:pt x="1158" y="241"/>
                    </a:cubicBezTo>
                    <a:cubicBezTo>
                      <a:pt x="1153" y="240"/>
                      <a:pt x="1138" y="232"/>
                      <a:pt x="1127" y="227"/>
                    </a:cubicBezTo>
                    <a:cubicBezTo>
                      <a:pt x="1125" y="225"/>
                      <a:pt x="1132" y="227"/>
                      <a:pt x="1133" y="227"/>
                    </a:cubicBezTo>
                    <a:close/>
                    <a:moveTo>
                      <a:pt x="1485" y="516"/>
                    </a:moveTo>
                    <a:cubicBezTo>
                      <a:pt x="1485" y="519"/>
                      <a:pt x="1481" y="512"/>
                      <a:pt x="1480" y="513"/>
                    </a:cubicBezTo>
                    <a:cubicBezTo>
                      <a:pt x="1481" y="517"/>
                      <a:pt x="1486" y="521"/>
                      <a:pt x="1490" y="529"/>
                    </a:cubicBezTo>
                    <a:cubicBezTo>
                      <a:pt x="1490" y="530"/>
                      <a:pt x="1488" y="527"/>
                      <a:pt x="1485" y="522"/>
                    </a:cubicBezTo>
                    <a:cubicBezTo>
                      <a:pt x="1482" y="517"/>
                      <a:pt x="1478" y="512"/>
                      <a:pt x="1476" y="509"/>
                    </a:cubicBezTo>
                    <a:cubicBezTo>
                      <a:pt x="1480" y="512"/>
                      <a:pt x="1477" y="508"/>
                      <a:pt x="1477" y="506"/>
                    </a:cubicBezTo>
                    <a:cubicBezTo>
                      <a:pt x="1481" y="511"/>
                      <a:pt x="1481" y="511"/>
                      <a:pt x="1485" y="516"/>
                    </a:cubicBezTo>
                    <a:close/>
                    <a:moveTo>
                      <a:pt x="1286" y="310"/>
                    </a:moveTo>
                    <a:cubicBezTo>
                      <a:pt x="1286" y="313"/>
                      <a:pt x="1281" y="311"/>
                      <a:pt x="1283" y="313"/>
                    </a:cubicBezTo>
                    <a:cubicBezTo>
                      <a:pt x="1281" y="311"/>
                      <a:pt x="1276" y="307"/>
                      <a:pt x="1271" y="304"/>
                    </a:cubicBezTo>
                    <a:cubicBezTo>
                      <a:pt x="1267" y="301"/>
                      <a:pt x="1262" y="298"/>
                      <a:pt x="1263" y="296"/>
                    </a:cubicBezTo>
                    <a:cubicBezTo>
                      <a:pt x="1270" y="301"/>
                      <a:pt x="1273" y="302"/>
                      <a:pt x="1276" y="304"/>
                    </a:cubicBezTo>
                    <a:cubicBezTo>
                      <a:pt x="1278" y="305"/>
                      <a:pt x="1281" y="306"/>
                      <a:pt x="1286" y="310"/>
                    </a:cubicBezTo>
                    <a:close/>
                    <a:moveTo>
                      <a:pt x="1379" y="387"/>
                    </a:moveTo>
                    <a:cubicBezTo>
                      <a:pt x="1386" y="393"/>
                      <a:pt x="1386" y="396"/>
                      <a:pt x="1383" y="393"/>
                    </a:cubicBezTo>
                    <a:cubicBezTo>
                      <a:pt x="1387" y="398"/>
                      <a:pt x="1387" y="396"/>
                      <a:pt x="1387" y="396"/>
                    </a:cubicBezTo>
                    <a:cubicBezTo>
                      <a:pt x="1392" y="400"/>
                      <a:pt x="1393" y="402"/>
                      <a:pt x="1396" y="405"/>
                    </a:cubicBezTo>
                    <a:cubicBezTo>
                      <a:pt x="1393" y="404"/>
                      <a:pt x="1386" y="398"/>
                      <a:pt x="1380" y="392"/>
                    </a:cubicBezTo>
                    <a:cubicBezTo>
                      <a:pt x="1373" y="386"/>
                      <a:pt x="1366" y="379"/>
                      <a:pt x="1365" y="375"/>
                    </a:cubicBezTo>
                    <a:cubicBezTo>
                      <a:pt x="1357" y="369"/>
                      <a:pt x="1364" y="376"/>
                      <a:pt x="1360" y="373"/>
                    </a:cubicBezTo>
                    <a:cubicBezTo>
                      <a:pt x="1350" y="364"/>
                      <a:pt x="1342" y="356"/>
                      <a:pt x="1330" y="347"/>
                    </a:cubicBezTo>
                    <a:cubicBezTo>
                      <a:pt x="1335" y="350"/>
                      <a:pt x="1339" y="351"/>
                      <a:pt x="1344" y="357"/>
                    </a:cubicBezTo>
                    <a:cubicBezTo>
                      <a:pt x="1347" y="358"/>
                      <a:pt x="1339" y="352"/>
                      <a:pt x="1335" y="348"/>
                    </a:cubicBezTo>
                    <a:cubicBezTo>
                      <a:pt x="1337" y="348"/>
                      <a:pt x="1341" y="352"/>
                      <a:pt x="1344" y="355"/>
                    </a:cubicBezTo>
                    <a:cubicBezTo>
                      <a:pt x="1348" y="359"/>
                      <a:pt x="1351" y="362"/>
                      <a:pt x="1351" y="363"/>
                    </a:cubicBezTo>
                    <a:cubicBezTo>
                      <a:pt x="1356" y="364"/>
                      <a:pt x="1367" y="377"/>
                      <a:pt x="1374" y="384"/>
                    </a:cubicBezTo>
                    <a:cubicBezTo>
                      <a:pt x="1368" y="375"/>
                      <a:pt x="1381" y="393"/>
                      <a:pt x="1379" y="387"/>
                    </a:cubicBezTo>
                    <a:close/>
                    <a:moveTo>
                      <a:pt x="1472" y="499"/>
                    </a:moveTo>
                    <a:cubicBezTo>
                      <a:pt x="1476" y="507"/>
                      <a:pt x="1467" y="496"/>
                      <a:pt x="1478" y="512"/>
                    </a:cubicBezTo>
                    <a:cubicBezTo>
                      <a:pt x="1472" y="507"/>
                      <a:pt x="1467" y="496"/>
                      <a:pt x="1462" y="489"/>
                    </a:cubicBezTo>
                    <a:cubicBezTo>
                      <a:pt x="1457" y="484"/>
                      <a:pt x="1458" y="486"/>
                      <a:pt x="1459" y="489"/>
                    </a:cubicBezTo>
                    <a:cubicBezTo>
                      <a:pt x="1466" y="497"/>
                      <a:pt x="1467" y="504"/>
                      <a:pt x="1469" y="510"/>
                    </a:cubicBezTo>
                    <a:cubicBezTo>
                      <a:pt x="1468" y="506"/>
                      <a:pt x="1465" y="502"/>
                      <a:pt x="1461" y="496"/>
                    </a:cubicBezTo>
                    <a:cubicBezTo>
                      <a:pt x="1462" y="494"/>
                      <a:pt x="1462" y="494"/>
                      <a:pt x="1462" y="494"/>
                    </a:cubicBezTo>
                    <a:cubicBezTo>
                      <a:pt x="1460" y="493"/>
                      <a:pt x="1456" y="488"/>
                      <a:pt x="1452" y="482"/>
                    </a:cubicBezTo>
                    <a:cubicBezTo>
                      <a:pt x="1447" y="476"/>
                      <a:pt x="1442" y="469"/>
                      <a:pt x="1437" y="464"/>
                    </a:cubicBezTo>
                    <a:cubicBezTo>
                      <a:pt x="1437" y="461"/>
                      <a:pt x="1444" y="470"/>
                      <a:pt x="1444" y="469"/>
                    </a:cubicBezTo>
                    <a:cubicBezTo>
                      <a:pt x="1450" y="476"/>
                      <a:pt x="1448" y="475"/>
                      <a:pt x="1451" y="480"/>
                    </a:cubicBezTo>
                    <a:cubicBezTo>
                      <a:pt x="1451" y="475"/>
                      <a:pt x="1454" y="481"/>
                      <a:pt x="1457" y="481"/>
                    </a:cubicBezTo>
                    <a:cubicBezTo>
                      <a:pt x="1453" y="476"/>
                      <a:pt x="1453" y="476"/>
                      <a:pt x="1453" y="476"/>
                    </a:cubicBezTo>
                    <a:cubicBezTo>
                      <a:pt x="1450" y="472"/>
                      <a:pt x="1453" y="478"/>
                      <a:pt x="1452" y="477"/>
                    </a:cubicBezTo>
                    <a:cubicBezTo>
                      <a:pt x="1442" y="464"/>
                      <a:pt x="1455" y="477"/>
                      <a:pt x="1444" y="463"/>
                    </a:cubicBezTo>
                    <a:cubicBezTo>
                      <a:pt x="1444" y="463"/>
                      <a:pt x="1446" y="466"/>
                      <a:pt x="1447" y="468"/>
                    </a:cubicBezTo>
                    <a:cubicBezTo>
                      <a:pt x="1446" y="467"/>
                      <a:pt x="1445" y="466"/>
                      <a:pt x="1445" y="468"/>
                    </a:cubicBezTo>
                    <a:cubicBezTo>
                      <a:pt x="1442" y="464"/>
                      <a:pt x="1440" y="461"/>
                      <a:pt x="1437" y="458"/>
                    </a:cubicBezTo>
                    <a:cubicBezTo>
                      <a:pt x="1440" y="457"/>
                      <a:pt x="1429" y="447"/>
                      <a:pt x="1424" y="440"/>
                    </a:cubicBezTo>
                    <a:cubicBezTo>
                      <a:pt x="1424" y="438"/>
                      <a:pt x="1424" y="438"/>
                      <a:pt x="1424" y="438"/>
                    </a:cubicBezTo>
                    <a:cubicBezTo>
                      <a:pt x="1427" y="441"/>
                      <a:pt x="1428" y="443"/>
                      <a:pt x="1429" y="443"/>
                    </a:cubicBezTo>
                    <a:cubicBezTo>
                      <a:pt x="1430" y="446"/>
                      <a:pt x="1434" y="450"/>
                      <a:pt x="1437" y="454"/>
                    </a:cubicBezTo>
                    <a:cubicBezTo>
                      <a:pt x="1441" y="458"/>
                      <a:pt x="1444" y="461"/>
                      <a:pt x="1445" y="461"/>
                    </a:cubicBezTo>
                    <a:cubicBezTo>
                      <a:pt x="1447" y="465"/>
                      <a:pt x="1452" y="472"/>
                      <a:pt x="1457" y="479"/>
                    </a:cubicBezTo>
                    <a:cubicBezTo>
                      <a:pt x="1462" y="486"/>
                      <a:pt x="1466" y="492"/>
                      <a:pt x="1467" y="496"/>
                    </a:cubicBezTo>
                    <a:cubicBezTo>
                      <a:pt x="1473" y="504"/>
                      <a:pt x="1468" y="495"/>
                      <a:pt x="1472" y="499"/>
                    </a:cubicBezTo>
                    <a:close/>
                    <a:moveTo>
                      <a:pt x="1221" y="270"/>
                    </a:moveTo>
                    <a:cubicBezTo>
                      <a:pt x="1233" y="277"/>
                      <a:pt x="1223" y="274"/>
                      <a:pt x="1221" y="273"/>
                    </a:cubicBezTo>
                    <a:cubicBezTo>
                      <a:pt x="1215" y="270"/>
                      <a:pt x="1210" y="267"/>
                      <a:pt x="1208" y="265"/>
                    </a:cubicBezTo>
                    <a:cubicBezTo>
                      <a:pt x="1207" y="264"/>
                      <a:pt x="1211" y="266"/>
                      <a:pt x="1215" y="268"/>
                    </a:cubicBezTo>
                    <a:cubicBezTo>
                      <a:pt x="1219" y="270"/>
                      <a:pt x="1223" y="272"/>
                      <a:pt x="1221" y="270"/>
                    </a:cubicBezTo>
                    <a:close/>
                    <a:moveTo>
                      <a:pt x="1405" y="414"/>
                    </a:moveTo>
                    <a:cubicBezTo>
                      <a:pt x="1410" y="421"/>
                      <a:pt x="1412" y="426"/>
                      <a:pt x="1422" y="436"/>
                    </a:cubicBezTo>
                    <a:cubicBezTo>
                      <a:pt x="1421" y="436"/>
                      <a:pt x="1416" y="431"/>
                      <a:pt x="1411" y="425"/>
                    </a:cubicBezTo>
                    <a:cubicBezTo>
                      <a:pt x="1406" y="419"/>
                      <a:pt x="1399" y="412"/>
                      <a:pt x="1395" y="407"/>
                    </a:cubicBezTo>
                    <a:cubicBezTo>
                      <a:pt x="1396" y="406"/>
                      <a:pt x="1402" y="413"/>
                      <a:pt x="1405" y="414"/>
                    </a:cubicBezTo>
                    <a:close/>
                    <a:moveTo>
                      <a:pt x="1560" y="675"/>
                    </a:moveTo>
                    <a:cubicBezTo>
                      <a:pt x="1560" y="680"/>
                      <a:pt x="1557" y="672"/>
                      <a:pt x="1555" y="668"/>
                    </a:cubicBezTo>
                    <a:cubicBezTo>
                      <a:pt x="1555" y="673"/>
                      <a:pt x="1557" y="675"/>
                      <a:pt x="1559" y="684"/>
                    </a:cubicBezTo>
                    <a:cubicBezTo>
                      <a:pt x="1556" y="678"/>
                      <a:pt x="1553" y="669"/>
                      <a:pt x="1550" y="660"/>
                    </a:cubicBezTo>
                    <a:cubicBezTo>
                      <a:pt x="1547" y="651"/>
                      <a:pt x="1543" y="641"/>
                      <a:pt x="1539" y="632"/>
                    </a:cubicBezTo>
                    <a:cubicBezTo>
                      <a:pt x="1540" y="631"/>
                      <a:pt x="1543" y="637"/>
                      <a:pt x="1544" y="638"/>
                    </a:cubicBezTo>
                    <a:cubicBezTo>
                      <a:pt x="1543" y="632"/>
                      <a:pt x="1541" y="631"/>
                      <a:pt x="1537" y="621"/>
                    </a:cubicBezTo>
                    <a:cubicBezTo>
                      <a:pt x="1541" y="626"/>
                      <a:pt x="1544" y="635"/>
                      <a:pt x="1548" y="645"/>
                    </a:cubicBezTo>
                    <a:cubicBezTo>
                      <a:pt x="1552" y="654"/>
                      <a:pt x="1556" y="665"/>
                      <a:pt x="1560" y="675"/>
                    </a:cubicBezTo>
                    <a:close/>
                    <a:moveTo>
                      <a:pt x="1064" y="206"/>
                    </a:moveTo>
                    <a:cubicBezTo>
                      <a:pt x="1064" y="207"/>
                      <a:pt x="1054" y="204"/>
                      <a:pt x="1056" y="205"/>
                    </a:cubicBezTo>
                    <a:cubicBezTo>
                      <a:pt x="1047" y="203"/>
                      <a:pt x="1047" y="201"/>
                      <a:pt x="1035" y="199"/>
                    </a:cubicBezTo>
                    <a:cubicBezTo>
                      <a:pt x="1036" y="198"/>
                      <a:pt x="1042" y="200"/>
                      <a:pt x="1048" y="201"/>
                    </a:cubicBezTo>
                    <a:cubicBezTo>
                      <a:pt x="1055" y="203"/>
                      <a:pt x="1061" y="205"/>
                      <a:pt x="1064" y="206"/>
                    </a:cubicBezTo>
                    <a:close/>
                    <a:moveTo>
                      <a:pt x="1321" y="337"/>
                    </a:moveTo>
                    <a:cubicBezTo>
                      <a:pt x="1325" y="341"/>
                      <a:pt x="1319" y="337"/>
                      <a:pt x="1316" y="334"/>
                    </a:cubicBezTo>
                    <a:cubicBezTo>
                      <a:pt x="1313" y="332"/>
                      <a:pt x="1314" y="333"/>
                      <a:pt x="1313" y="334"/>
                    </a:cubicBezTo>
                    <a:cubicBezTo>
                      <a:pt x="1307" y="329"/>
                      <a:pt x="1302" y="323"/>
                      <a:pt x="1298" y="323"/>
                    </a:cubicBezTo>
                    <a:cubicBezTo>
                      <a:pt x="1288" y="314"/>
                      <a:pt x="1307" y="327"/>
                      <a:pt x="1299" y="321"/>
                    </a:cubicBezTo>
                    <a:cubicBezTo>
                      <a:pt x="1306" y="325"/>
                      <a:pt x="1312" y="331"/>
                      <a:pt x="1321" y="337"/>
                    </a:cubicBezTo>
                    <a:close/>
                    <a:moveTo>
                      <a:pt x="1582" y="1089"/>
                    </a:moveTo>
                    <a:cubicBezTo>
                      <a:pt x="1580" y="1092"/>
                      <a:pt x="1579" y="1095"/>
                      <a:pt x="1577" y="1096"/>
                    </a:cubicBezTo>
                    <a:cubicBezTo>
                      <a:pt x="1578" y="1090"/>
                      <a:pt x="1580" y="1087"/>
                      <a:pt x="1581" y="1077"/>
                    </a:cubicBezTo>
                    <a:cubicBezTo>
                      <a:pt x="1579" y="1099"/>
                      <a:pt x="1588" y="1058"/>
                      <a:pt x="1582" y="1089"/>
                    </a:cubicBezTo>
                    <a:close/>
                    <a:moveTo>
                      <a:pt x="958" y="185"/>
                    </a:moveTo>
                    <a:cubicBezTo>
                      <a:pt x="956" y="186"/>
                      <a:pt x="944" y="186"/>
                      <a:pt x="934" y="184"/>
                    </a:cubicBezTo>
                    <a:cubicBezTo>
                      <a:pt x="931" y="182"/>
                      <a:pt x="948" y="184"/>
                      <a:pt x="958" y="185"/>
                    </a:cubicBezTo>
                    <a:close/>
                    <a:moveTo>
                      <a:pt x="1008" y="193"/>
                    </a:moveTo>
                    <a:cubicBezTo>
                      <a:pt x="1014" y="194"/>
                      <a:pt x="1020" y="196"/>
                      <a:pt x="1026" y="197"/>
                    </a:cubicBezTo>
                    <a:cubicBezTo>
                      <a:pt x="1026" y="198"/>
                      <a:pt x="1021" y="197"/>
                      <a:pt x="1017" y="196"/>
                    </a:cubicBezTo>
                    <a:cubicBezTo>
                      <a:pt x="1012" y="195"/>
                      <a:pt x="1007" y="194"/>
                      <a:pt x="1008" y="193"/>
                    </a:cubicBezTo>
                    <a:close/>
                    <a:moveTo>
                      <a:pt x="1593" y="817"/>
                    </a:moveTo>
                    <a:cubicBezTo>
                      <a:pt x="1594" y="829"/>
                      <a:pt x="1593" y="835"/>
                      <a:pt x="1591" y="839"/>
                    </a:cubicBezTo>
                    <a:cubicBezTo>
                      <a:pt x="1591" y="835"/>
                      <a:pt x="1591" y="833"/>
                      <a:pt x="1590" y="833"/>
                    </a:cubicBezTo>
                    <a:cubicBezTo>
                      <a:pt x="1591" y="829"/>
                      <a:pt x="1589" y="816"/>
                      <a:pt x="1588" y="817"/>
                    </a:cubicBezTo>
                    <a:cubicBezTo>
                      <a:pt x="1587" y="812"/>
                      <a:pt x="1586" y="807"/>
                      <a:pt x="1585" y="802"/>
                    </a:cubicBezTo>
                    <a:cubicBezTo>
                      <a:pt x="1587" y="807"/>
                      <a:pt x="1586" y="800"/>
                      <a:pt x="1586" y="795"/>
                    </a:cubicBezTo>
                    <a:cubicBezTo>
                      <a:pt x="1586" y="793"/>
                      <a:pt x="1587" y="796"/>
                      <a:pt x="1588" y="803"/>
                    </a:cubicBezTo>
                    <a:cubicBezTo>
                      <a:pt x="1589" y="800"/>
                      <a:pt x="1587" y="792"/>
                      <a:pt x="1587" y="787"/>
                    </a:cubicBezTo>
                    <a:cubicBezTo>
                      <a:pt x="1588" y="790"/>
                      <a:pt x="1589" y="797"/>
                      <a:pt x="1590" y="804"/>
                    </a:cubicBezTo>
                    <a:cubicBezTo>
                      <a:pt x="1591" y="810"/>
                      <a:pt x="1592" y="816"/>
                      <a:pt x="1593" y="817"/>
                    </a:cubicBezTo>
                    <a:close/>
                    <a:moveTo>
                      <a:pt x="1598" y="871"/>
                    </a:moveTo>
                    <a:cubicBezTo>
                      <a:pt x="1598" y="873"/>
                      <a:pt x="1598" y="876"/>
                      <a:pt x="1598" y="881"/>
                    </a:cubicBezTo>
                    <a:cubicBezTo>
                      <a:pt x="1596" y="871"/>
                      <a:pt x="1595" y="887"/>
                      <a:pt x="1594" y="870"/>
                    </a:cubicBezTo>
                    <a:cubicBezTo>
                      <a:pt x="1595" y="870"/>
                      <a:pt x="1597" y="866"/>
                      <a:pt x="1598" y="871"/>
                    </a:cubicBezTo>
                    <a:close/>
                    <a:moveTo>
                      <a:pt x="782" y="186"/>
                    </a:moveTo>
                    <a:cubicBezTo>
                      <a:pt x="786" y="188"/>
                      <a:pt x="770" y="189"/>
                      <a:pt x="765" y="190"/>
                    </a:cubicBezTo>
                    <a:cubicBezTo>
                      <a:pt x="765" y="188"/>
                      <a:pt x="774" y="187"/>
                      <a:pt x="782" y="186"/>
                    </a:cubicBezTo>
                    <a:close/>
                    <a:moveTo>
                      <a:pt x="1597" y="945"/>
                    </a:moveTo>
                    <a:cubicBezTo>
                      <a:pt x="1596" y="943"/>
                      <a:pt x="1596" y="950"/>
                      <a:pt x="1595" y="949"/>
                    </a:cubicBezTo>
                    <a:cubicBezTo>
                      <a:pt x="1595" y="942"/>
                      <a:pt x="1595" y="938"/>
                      <a:pt x="1595" y="935"/>
                    </a:cubicBezTo>
                    <a:cubicBezTo>
                      <a:pt x="1596" y="932"/>
                      <a:pt x="1596" y="928"/>
                      <a:pt x="1595" y="921"/>
                    </a:cubicBezTo>
                    <a:cubicBezTo>
                      <a:pt x="1596" y="916"/>
                      <a:pt x="1597" y="919"/>
                      <a:pt x="1597" y="913"/>
                    </a:cubicBezTo>
                    <a:cubicBezTo>
                      <a:pt x="1598" y="923"/>
                      <a:pt x="1598" y="933"/>
                      <a:pt x="1597" y="945"/>
                    </a:cubicBezTo>
                    <a:close/>
                    <a:moveTo>
                      <a:pt x="997" y="193"/>
                    </a:moveTo>
                    <a:cubicBezTo>
                      <a:pt x="1011" y="196"/>
                      <a:pt x="1010" y="198"/>
                      <a:pt x="1016" y="200"/>
                    </a:cubicBezTo>
                    <a:cubicBezTo>
                      <a:pt x="1007" y="199"/>
                      <a:pt x="1001" y="195"/>
                      <a:pt x="997" y="193"/>
                    </a:cubicBezTo>
                    <a:close/>
                    <a:moveTo>
                      <a:pt x="1582" y="772"/>
                    </a:moveTo>
                    <a:cubicBezTo>
                      <a:pt x="1583" y="773"/>
                      <a:pt x="1584" y="778"/>
                      <a:pt x="1585" y="783"/>
                    </a:cubicBezTo>
                    <a:cubicBezTo>
                      <a:pt x="1586" y="787"/>
                      <a:pt x="1586" y="791"/>
                      <a:pt x="1584" y="788"/>
                    </a:cubicBezTo>
                    <a:cubicBezTo>
                      <a:pt x="1582" y="777"/>
                      <a:pt x="1585" y="782"/>
                      <a:pt x="1582" y="772"/>
                    </a:cubicBezTo>
                    <a:close/>
                    <a:moveTo>
                      <a:pt x="1597" y="891"/>
                    </a:moveTo>
                    <a:cubicBezTo>
                      <a:pt x="1598" y="900"/>
                      <a:pt x="1595" y="901"/>
                      <a:pt x="1597" y="904"/>
                    </a:cubicBezTo>
                    <a:cubicBezTo>
                      <a:pt x="1596" y="917"/>
                      <a:pt x="1595" y="897"/>
                      <a:pt x="1594" y="903"/>
                    </a:cubicBezTo>
                    <a:cubicBezTo>
                      <a:pt x="1593" y="894"/>
                      <a:pt x="1594" y="891"/>
                      <a:pt x="1595" y="896"/>
                    </a:cubicBezTo>
                    <a:cubicBezTo>
                      <a:pt x="1596" y="894"/>
                      <a:pt x="1595" y="883"/>
                      <a:pt x="1596" y="885"/>
                    </a:cubicBezTo>
                    <a:cubicBezTo>
                      <a:pt x="1597" y="889"/>
                      <a:pt x="1597" y="890"/>
                      <a:pt x="1597" y="891"/>
                    </a:cubicBezTo>
                    <a:close/>
                    <a:moveTo>
                      <a:pt x="1594" y="965"/>
                    </a:moveTo>
                    <a:cubicBezTo>
                      <a:pt x="1595" y="964"/>
                      <a:pt x="1595" y="968"/>
                      <a:pt x="1596" y="967"/>
                    </a:cubicBezTo>
                    <a:cubicBezTo>
                      <a:pt x="1595" y="974"/>
                      <a:pt x="1594" y="985"/>
                      <a:pt x="1593" y="987"/>
                    </a:cubicBezTo>
                    <a:cubicBezTo>
                      <a:pt x="1594" y="973"/>
                      <a:pt x="1595" y="976"/>
                      <a:pt x="1594" y="965"/>
                    </a:cubicBezTo>
                    <a:close/>
                    <a:moveTo>
                      <a:pt x="1082" y="216"/>
                    </a:moveTo>
                    <a:cubicBezTo>
                      <a:pt x="1077" y="216"/>
                      <a:pt x="1069" y="213"/>
                      <a:pt x="1060" y="211"/>
                    </a:cubicBezTo>
                    <a:cubicBezTo>
                      <a:pt x="1058" y="210"/>
                      <a:pt x="1057" y="209"/>
                      <a:pt x="1053" y="208"/>
                    </a:cubicBezTo>
                    <a:cubicBezTo>
                      <a:pt x="1059" y="208"/>
                      <a:pt x="1071" y="212"/>
                      <a:pt x="1082" y="216"/>
                    </a:cubicBezTo>
                    <a:close/>
                    <a:moveTo>
                      <a:pt x="944" y="187"/>
                    </a:moveTo>
                    <a:cubicBezTo>
                      <a:pt x="950" y="188"/>
                      <a:pt x="956" y="189"/>
                      <a:pt x="962" y="189"/>
                    </a:cubicBezTo>
                    <a:cubicBezTo>
                      <a:pt x="964" y="191"/>
                      <a:pt x="959" y="191"/>
                      <a:pt x="954" y="190"/>
                    </a:cubicBezTo>
                    <a:cubicBezTo>
                      <a:pt x="949" y="189"/>
                      <a:pt x="944" y="188"/>
                      <a:pt x="944" y="187"/>
                    </a:cubicBezTo>
                    <a:close/>
                    <a:moveTo>
                      <a:pt x="1164" y="247"/>
                    </a:moveTo>
                    <a:cubicBezTo>
                      <a:pt x="1164" y="248"/>
                      <a:pt x="1157" y="246"/>
                      <a:pt x="1151" y="242"/>
                    </a:cubicBezTo>
                    <a:cubicBezTo>
                      <a:pt x="1148" y="240"/>
                      <a:pt x="1160" y="245"/>
                      <a:pt x="1164" y="247"/>
                    </a:cubicBezTo>
                    <a:close/>
                    <a:moveTo>
                      <a:pt x="1018" y="200"/>
                    </a:moveTo>
                    <a:cubicBezTo>
                      <a:pt x="1022" y="200"/>
                      <a:pt x="1026" y="201"/>
                      <a:pt x="1030" y="202"/>
                    </a:cubicBezTo>
                    <a:cubicBezTo>
                      <a:pt x="1031" y="204"/>
                      <a:pt x="1024" y="202"/>
                      <a:pt x="1019" y="201"/>
                    </a:cubicBezTo>
                    <a:lnTo>
                      <a:pt x="1018" y="200"/>
                    </a:lnTo>
                    <a:close/>
                    <a:moveTo>
                      <a:pt x="1232" y="283"/>
                    </a:moveTo>
                    <a:cubicBezTo>
                      <a:pt x="1223" y="278"/>
                      <a:pt x="1214" y="273"/>
                      <a:pt x="1205" y="269"/>
                    </a:cubicBezTo>
                    <a:cubicBezTo>
                      <a:pt x="1206" y="268"/>
                      <a:pt x="1212" y="271"/>
                      <a:pt x="1219" y="275"/>
                    </a:cubicBezTo>
                    <a:cubicBezTo>
                      <a:pt x="1225" y="278"/>
                      <a:pt x="1232" y="282"/>
                      <a:pt x="1232" y="283"/>
                    </a:cubicBezTo>
                    <a:close/>
                    <a:moveTo>
                      <a:pt x="753" y="195"/>
                    </a:moveTo>
                    <a:cubicBezTo>
                      <a:pt x="763" y="192"/>
                      <a:pt x="761" y="196"/>
                      <a:pt x="751" y="197"/>
                    </a:cubicBezTo>
                    <a:cubicBezTo>
                      <a:pt x="754" y="195"/>
                      <a:pt x="750" y="196"/>
                      <a:pt x="753" y="195"/>
                    </a:cubicBezTo>
                    <a:close/>
                    <a:moveTo>
                      <a:pt x="1536" y="631"/>
                    </a:moveTo>
                    <a:cubicBezTo>
                      <a:pt x="1541" y="644"/>
                      <a:pt x="1546" y="659"/>
                      <a:pt x="1551" y="673"/>
                    </a:cubicBezTo>
                    <a:cubicBezTo>
                      <a:pt x="1556" y="687"/>
                      <a:pt x="1560" y="701"/>
                      <a:pt x="1564" y="710"/>
                    </a:cubicBezTo>
                    <a:cubicBezTo>
                      <a:pt x="1563" y="711"/>
                      <a:pt x="1563" y="711"/>
                      <a:pt x="1563" y="711"/>
                    </a:cubicBezTo>
                    <a:cubicBezTo>
                      <a:pt x="1564" y="713"/>
                      <a:pt x="1567" y="720"/>
                      <a:pt x="1568" y="722"/>
                    </a:cubicBezTo>
                    <a:cubicBezTo>
                      <a:pt x="1569" y="731"/>
                      <a:pt x="1571" y="744"/>
                      <a:pt x="1574" y="756"/>
                    </a:cubicBezTo>
                    <a:cubicBezTo>
                      <a:pt x="1576" y="767"/>
                      <a:pt x="1578" y="779"/>
                      <a:pt x="1581" y="784"/>
                    </a:cubicBezTo>
                    <a:cubicBezTo>
                      <a:pt x="1582" y="791"/>
                      <a:pt x="1582" y="809"/>
                      <a:pt x="1585" y="806"/>
                    </a:cubicBezTo>
                    <a:cubicBezTo>
                      <a:pt x="1585" y="816"/>
                      <a:pt x="1586" y="821"/>
                      <a:pt x="1587" y="828"/>
                    </a:cubicBezTo>
                    <a:cubicBezTo>
                      <a:pt x="1587" y="834"/>
                      <a:pt x="1588" y="842"/>
                      <a:pt x="1589" y="857"/>
                    </a:cubicBezTo>
                    <a:cubicBezTo>
                      <a:pt x="1586" y="837"/>
                      <a:pt x="1583" y="811"/>
                      <a:pt x="1578" y="783"/>
                    </a:cubicBezTo>
                    <a:cubicBezTo>
                      <a:pt x="1573" y="755"/>
                      <a:pt x="1567" y="725"/>
                      <a:pt x="1558" y="697"/>
                    </a:cubicBezTo>
                    <a:cubicBezTo>
                      <a:pt x="1555" y="689"/>
                      <a:pt x="1552" y="678"/>
                      <a:pt x="1548" y="668"/>
                    </a:cubicBezTo>
                    <a:cubicBezTo>
                      <a:pt x="1544" y="657"/>
                      <a:pt x="1540" y="646"/>
                      <a:pt x="1536" y="636"/>
                    </a:cubicBezTo>
                    <a:cubicBezTo>
                      <a:pt x="1537" y="636"/>
                      <a:pt x="1534" y="630"/>
                      <a:pt x="1536" y="631"/>
                    </a:cubicBezTo>
                    <a:close/>
                    <a:moveTo>
                      <a:pt x="1593" y="962"/>
                    </a:moveTo>
                    <a:cubicBezTo>
                      <a:pt x="1595" y="970"/>
                      <a:pt x="1592" y="983"/>
                      <a:pt x="1591" y="988"/>
                    </a:cubicBezTo>
                    <a:cubicBezTo>
                      <a:pt x="1590" y="979"/>
                      <a:pt x="1593" y="970"/>
                      <a:pt x="1593" y="962"/>
                    </a:cubicBezTo>
                    <a:close/>
                    <a:moveTo>
                      <a:pt x="788" y="190"/>
                    </a:moveTo>
                    <a:cubicBezTo>
                      <a:pt x="796" y="189"/>
                      <a:pt x="797" y="190"/>
                      <a:pt x="798" y="192"/>
                    </a:cubicBezTo>
                    <a:cubicBezTo>
                      <a:pt x="795" y="192"/>
                      <a:pt x="791" y="192"/>
                      <a:pt x="787" y="193"/>
                    </a:cubicBezTo>
                    <a:cubicBezTo>
                      <a:pt x="784" y="192"/>
                      <a:pt x="790" y="191"/>
                      <a:pt x="788" y="190"/>
                    </a:cubicBezTo>
                    <a:close/>
                    <a:moveTo>
                      <a:pt x="922" y="188"/>
                    </a:moveTo>
                    <a:cubicBezTo>
                      <a:pt x="925" y="189"/>
                      <a:pt x="926" y="190"/>
                      <a:pt x="926" y="191"/>
                    </a:cubicBezTo>
                    <a:cubicBezTo>
                      <a:pt x="921" y="190"/>
                      <a:pt x="914" y="190"/>
                      <a:pt x="907" y="190"/>
                    </a:cubicBezTo>
                    <a:cubicBezTo>
                      <a:pt x="900" y="190"/>
                      <a:pt x="893" y="190"/>
                      <a:pt x="890" y="189"/>
                    </a:cubicBezTo>
                    <a:cubicBezTo>
                      <a:pt x="886" y="189"/>
                      <a:pt x="885" y="190"/>
                      <a:pt x="885" y="190"/>
                    </a:cubicBezTo>
                    <a:cubicBezTo>
                      <a:pt x="879" y="189"/>
                      <a:pt x="879" y="188"/>
                      <a:pt x="864" y="189"/>
                    </a:cubicBezTo>
                    <a:cubicBezTo>
                      <a:pt x="863" y="188"/>
                      <a:pt x="864" y="187"/>
                      <a:pt x="860" y="187"/>
                    </a:cubicBezTo>
                    <a:cubicBezTo>
                      <a:pt x="857" y="187"/>
                      <a:pt x="861" y="188"/>
                      <a:pt x="855" y="189"/>
                    </a:cubicBezTo>
                    <a:cubicBezTo>
                      <a:pt x="848" y="188"/>
                      <a:pt x="846" y="188"/>
                      <a:pt x="837" y="189"/>
                    </a:cubicBezTo>
                    <a:cubicBezTo>
                      <a:pt x="839" y="189"/>
                      <a:pt x="840" y="188"/>
                      <a:pt x="839" y="187"/>
                    </a:cubicBezTo>
                    <a:cubicBezTo>
                      <a:pt x="852" y="186"/>
                      <a:pt x="862" y="186"/>
                      <a:pt x="874" y="186"/>
                    </a:cubicBezTo>
                    <a:cubicBezTo>
                      <a:pt x="887" y="187"/>
                      <a:pt x="901" y="187"/>
                      <a:pt x="922" y="188"/>
                    </a:cubicBezTo>
                    <a:close/>
                    <a:moveTo>
                      <a:pt x="931" y="189"/>
                    </a:moveTo>
                    <a:cubicBezTo>
                      <a:pt x="933" y="189"/>
                      <a:pt x="934" y="189"/>
                      <a:pt x="934" y="190"/>
                    </a:cubicBezTo>
                    <a:cubicBezTo>
                      <a:pt x="937" y="190"/>
                      <a:pt x="944" y="190"/>
                      <a:pt x="952" y="191"/>
                    </a:cubicBezTo>
                    <a:cubicBezTo>
                      <a:pt x="960" y="192"/>
                      <a:pt x="967" y="193"/>
                      <a:pt x="970" y="195"/>
                    </a:cubicBezTo>
                    <a:cubicBezTo>
                      <a:pt x="964" y="194"/>
                      <a:pt x="954" y="193"/>
                      <a:pt x="945" y="192"/>
                    </a:cubicBezTo>
                    <a:cubicBezTo>
                      <a:pt x="936" y="191"/>
                      <a:pt x="930" y="190"/>
                      <a:pt x="931" y="189"/>
                    </a:cubicBezTo>
                    <a:close/>
                    <a:moveTo>
                      <a:pt x="214" y="1069"/>
                    </a:moveTo>
                    <a:cubicBezTo>
                      <a:pt x="211" y="1065"/>
                      <a:pt x="212" y="1058"/>
                      <a:pt x="208" y="1048"/>
                    </a:cubicBezTo>
                    <a:cubicBezTo>
                      <a:pt x="211" y="1052"/>
                      <a:pt x="213" y="1065"/>
                      <a:pt x="214" y="1069"/>
                    </a:cubicBezTo>
                    <a:close/>
                    <a:moveTo>
                      <a:pt x="549" y="265"/>
                    </a:moveTo>
                    <a:cubicBezTo>
                      <a:pt x="551" y="266"/>
                      <a:pt x="542" y="271"/>
                      <a:pt x="537" y="272"/>
                    </a:cubicBezTo>
                    <a:cubicBezTo>
                      <a:pt x="537" y="271"/>
                      <a:pt x="543" y="268"/>
                      <a:pt x="549" y="265"/>
                    </a:cubicBezTo>
                    <a:close/>
                    <a:moveTo>
                      <a:pt x="631" y="235"/>
                    </a:moveTo>
                    <a:cubicBezTo>
                      <a:pt x="636" y="232"/>
                      <a:pt x="638" y="232"/>
                      <a:pt x="642" y="231"/>
                    </a:cubicBezTo>
                    <a:cubicBezTo>
                      <a:pt x="642" y="232"/>
                      <a:pt x="638" y="233"/>
                      <a:pt x="638" y="234"/>
                    </a:cubicBezTo>
                    <a:cubicBezTo>
                      <a:pt x="633" y="236"/>
                      <a:pt x="631" y="236"/>
                      <a:pt x="631" y="235"/>
                    </a:cubicBezTo>
                    <a:close/>
                    <a:moveTo>
                      <a:pt x="665" y="225"/>
                    </a:moveTo>
                    <a:cubicBezTo>
                      <a:pt x="659" y="225"/>
                      <a:pt x="655" y="228"/>
                      <a:pt x="646" y="231"/>
                    </a:cubicBezTo>
                    <a:cubicBezTo>
                      <a:pt x="651" y="228"/>
                      <a:pt x="660" y="224"/>
                      <a:pt x="670" y="222"/>
                    </a:cubicBezTo>
                    <a:cubicBezTo>
                      <a:pt x="680" y="219"/>
                      <a:pt x="691" y="217"/>
                      <a:pt x="698" y="215"/>
                    </a:cubicBezTo>
                    <a:cubicBezTo>
                      <a:pt x="700" y="215"/>
                      <a:pt x="695" y="216"/>
                      <a:pt x="689" y="218"/>
                    </a:cubicBezTo>
                    <a:cubicBezTo>
                      <a:pt x="684" y="219"/>
                      <a:pt x="678" y="221"/>
                      <a:pt x="680" y="221"/>
                    </a:cubicBezTo>
                    <a:cubicBezTo>
                      <a:pt x="681" y="222"/>
                      <a:pt x="687" y="220"/>
                      <a:pt x="691" y="219"/>
                    </a:cubicBezTo>
                    <a:cubicBezTo>
                      <a:pt x="688" y="220"/>
                      <a:pt x="683" y="222"/>
                      <a:pt x="676" y="225"/>
                    </a:cubicBezTo>
                    <a:cubicBezTo>
                      <a:pt x="679" y="225"/>
                      <a:pt x="688" y="223"/>
                      <a:pt x="697" y="221"/>
                    </a:cubicBezTo>
                    <a:cubicBezTo>
                      <a:pt x="695" y="222"/>
                      <a:pt x="694" y="222"/>
                      <a:pt x="697" y="222"/>
                    </a:cubicBezTo>
                    <a:cubicBezTo>
                      <a:pt x="693" y="223"/>
                      <a:pt x="685" y="226"/>
                      <a:pt x="677" y="228"/>
                    </a:cubicBezTo>
                    <a:cubicBezTo>
                      <a:pt x="668" y="231"/>
                      <a:pt x="661" y="233"/>
                      <a:pt x="658" y="233"/>
                    </a:cubicBezTo>
                    <a:cubicBezTo>
                      <a:pt x="652" y="235"/>
                      <a:pt x="662" y="232"/>
                      <a:pt x="657" y="235"/>
                    </a:cubicBezTo>
                    <a:cubicBezTo>
                      <a:pt x="652" y="236"/>
                      <a:pt x="648" y="238"/>
                      <a:pt x="643" y="239"/>
                    </a:cubicBezTo>
                    <a:cubicBezTo>
                      <a:pt x="649" y="236"/>
                      <a:pt x="643" y="237"/>
                      <a:pt x="646" y="235"/>
                    </a:cubicBezTo>
                    <a:cubicBezTo>
                      <a:pt x="659" y="231"/>
                      <a:pt x="660" y="231"/>
                      <a:pt x="673" y="226"/>
                    </a:cubicBezTo>
                    <a:cubicBezTo>
                      <a:pt x="664" y="228"/>
                      <a:pt x="655" y="231"/>
                      <a:pt x="645" y="234"/>
                    </a:cubicBezTo>
                    <a:cubicBezTo>
                      <a:pt x="640" y="235"/>
                      <a:pt x="654" y="229"/>
                      <a:pt x="646" y="232"/>
                    </a:cubicBezTo>
                    <a:cubicBezTo>
                      <a:pt x="652" y="229"/>
                      <a:pt x="658" y="227"/>
                      <a:pt x="665" y="225"/>
                    </a:cubicBezTo>
                    <a:close/>
                    <a:moveTo>
                      <a:pt x="716" y="211"/>
                    </a:moveTo>
                    <a:cubicBezTo>
                      <a:pt x="711" y="212"/>
                      <a:pt x="706" y="213"/>
                      <a:pt x="702" y="215"/>
                    </a:cubicBezTo>
                    <a:cubicBezTo>
                      <a:pt x="702" y="213"/>
                      <a:pt x="714" y="210"/>
                      <a:pt x="716" y="211"/>
                    </a:cubicBezTo>
                    <a:close/>
                    <a:moveTo>
                      <a:pt x="774" y="201"/>
                    </a:moveTo>
                    <a:cubicBezTo>
                      <a:pt x="773" y="202"/>
                      <a:pt x="766" y="204"/>
                      <a:pt x="759" y="205"/>
                    </a:cubicBezTo>
                    <a:cubicBezTo>
                      <a:pt x="751" y="206"/>
                      <a:pt x="743" y="207"/>
                      <a:pt x="740" y="208"/>
                    </a:cubicBezTo>
                    <a:cubicBezTo>
                      <a:pt x="741" y="207"/>
                      <a:pt x="747" y="205"/>
                      <a:pt x="754" y="204"/>
                    </a:cubicBezTo>
                    <a:cubicBezTo>
                      <a:pt x="761" y="203"/>
                      <a:pt x="769" y="202"/>
                      <a:pt x="774" y="201"/>
                    </a:cubicBezTo>
                    <a:close/>
                    <a:moveTo>
                      <a:pt x="594" y="254"/>
                    </a:moveTo>
                    <a:cubicBezTo>
                      <a:pt x="593" y="256"/>
                      <a:pt x="589" y="258"/>
                      <a:pt x="579" y="262"/>
                    </a:cubicBezTo>
                    <a:cubicBezTo>
                      <a:pt x="577" y="260"/>
                      <a:pt x="585" y="258"/>
                      <a:pt x="594" y="254"/>
                    </a:cubicBezTo>
                    <a:close/>
                    <a:moveTo>
                      <a:pt x="531" y="287"/>
                    </a:moveTo>
                    <a:cubicBezTo>
                      <a:pt x="530" y="286"/>
                      <a:pt x="541" y="280"/>
                      <a:pt x="545" y="278"/>
                    </a:cubicBezTo>
                    <a:cubicBezTo>
                      <a:pt x="545" y="280"/>
                      <a:pt x="551" y="277"/>
                      <a:pt x="550" y="279"/>
                    </a:cubicBezTo>
                    <a:cubicBezTo>
                      <a:pt x="543" y="283"/>
                      <a:pt x="545" y="283"/>
                      <a:pt x="534" y="289"/>
                    </a:cubicBezTo>
                    <a:cubicBezTo>
                      <a:pt x="530" y="289"/>
                      <a:pt x="539" y="282"/>
                      <a:pt x="531" y="287"/>
                    </a:cubicBezTo>
                    <a:close/>
                    <a:moveTo>
                      <a:pt x="722" y="215"/>
                    </a:moveTo>
                    <a:cubicBezTo>
                      <a:pt x="726" y="214"/>
                      <a:pt x="725" y="213"/>
                      <a:pt x="721" y="214"/>
                    </a:cubicBezTo>
                    <a:cubicBezTo>
                      <a:pt x="722" y="213"/>
                      <a:pt x="728" y="212"/>
                      <a:pt x="732" y="211"/>
                    </a:cubicBezTo>
                    <a:cubicBezTo>
                      <a:pt x="735" y="212"/>
                      <a:pt x="730" y="214"/>
                      <a:pt x="729" y="215"/>
                    </a:cubicBezTo>
                    <a:cubicBezTo>
                      <a:pt x="717" y="217"/>
                      <a:pt x="717" y="217"/>
                      <a:pt x="703" y="221"/>
                    </a:cubicBezTo>
                    <a:cubicBezTo>
                      <a:pt x="709" y="218"/>
                      <a:pt x="706" y="219"/>
                      <a:pt x="702" y="219"/>
                    </a:cubicBezTo>
                    <a:cubicBezTo>
                      <a:pt x="713" y="215"/>
                      <a:pt x="716" y="215"/>
                      <a:pt x="722" y="215"/>
                    </a:cubicBezTo>
                    <a:close/>
                    <a:moveTo>
                      <a:pt x="1582" y="888"/>
                    </a:moveTo>
                    <a:cubicBezTo>
                      <a:pt x="1582" y="894"/>
                      <a:pt x="1581" y="894"/>
                      <a:pt x="1581" y="904"/>
                    </a:cubicBezTo>
                    <a:cubicBezTo>
                      <a:pt x="1581" y="901"/>
                      <a:pt x="1580" y="901"/>
                      <a:pt x="1579" y="902"/>
                    </a:cubicBezTo>
                    <a:cubicBezTo>
                      <a:pt x="1579" y="898"/>
                      <a:pt x="1578" y="883"/>
                      <a:pt x="1578" y="893"/>
                    </a:cubicBezTo>
                    <a:cubicBezTo>
                      <a:pt x="1578" y="892"/>
                      <a:pt x="1578" y="885"/>
                      <a:pt x="1577" y="881"/>
                    </a:cubicBezTo>
                    <a:cubicBezTo>
                      <a:pt x="1579" y="879"/>
                      <a:pt x="1580" y="884"/>
                      <a:pt x="1582" y="888"/>
                    </a:cubicBezTo>
                    <a:close/>
                    <a:moveTo>
                      <a:pt x="502" y="305"/>
                    </a:moveTo>
                    <a:cubicBezTo>
                      <a:pt x="508" y="301"/>
                      <a:pt x="513" y="298"/>
                      <a:pt x="513" y="300"/>
                    </a:cubicBezTo>
                    <a:cubicBezTo>
                      <a:pt x="507" y="303"/>
                      <a:pt x="509" y="303"/>
                      <a:pt x="502" y="307"/>
                    </a:cubicBezTo>
                    <a:cubicBezTo>
                      <a:pt x="500" y="307"/>
                      <a:pt x="502" y="306"/>
                      <a:pt x="502" y="305"/>
                    </a:cubicBezTo>
                    <a:close/>
                    <a:moveTo>
                      <a:pt x="610" y="251"/>
                    </a:moveTo>
                    <a:cubicBezTo>
                      <a:pt x="605" y="254"/>
                      <a:pt x="598" y="257"/>
                      <a:pt x="591" y="260"/>
                    </a:cubicBezTo>
                    <a:cubicBezTo>
                      <a:pt x="584" y="263"/>
                      <a:pt x="576" y="266"/>
                      <a:pt x="572" y="269"/>
                    </a:cubicBezTo>
                    <a:cubicBezTo>
                      <a:pt x="572" y="267"/>
                      <a:pt x="579" y="263"/>
                      <a:pt x="587" y="259"/>
                    </a:cubicBezTo>
                    <a:cubicBezTo>
                      <a:pt x="595" y="256"/>
                      <a:pt x="605" y="253"/>
                      <a:pt x="610" y="251"/>
                    </a:cubicBezTo>
                    <a:close/>
                    <a:moveTo>
                      <a:pt x="625" y="243"/>
                    </a:moveTo>
                    <a:cubicBezTo>
                      <a:pt x="628" y="243"/>
                      <a:pt x="631" y="241"/>
                      <a:pt x="636" y="240"/>
                    </a:cubicBezTo>
                    <a:cubicBezTo>
                      <a:pt x="637" y="241"/>
                      <a:pt x="629" y="244"/>
                      <a:pt x="619" y="248"/>
                    </a:cubicBezTo>
                    <a:cubicBezTo>
                      <a:pt x="617" y="247"/>
                      <a:pt x="626" y="244"/>
                      <a:pt x="625" y="243"/>
                    </a:cubicBezTo>
                    <a:close/>
                    <a:moveTo>
                      <a:pt x="419" y="368"/>
                    </a:moveTo>
                    <a:cubicBezTo>
                      <a:pt x="427" y="361"/>
                      <a:pt x="428" y="360"/>
                      <a:pt x="439" y="352"/>
                    </a:cubicBezTo>
                    <a:cubicBezTo>
                      <a:pt x="439" y="352"/>
                      <a:pt x="434" y="357"/>
                      <a:pt x="429" y="361"/>
                    </a:cubicBezTo>
                    <a:cubicBezTo>
                      <a:pt x="424" y="365"/>
                      <a:pt x="419" y="369"/>
                      <a:pt x="419" y="368"/>
                    </a:cubicBezTo>
                    <a:close/>
                    <a:moveTo>
                      <a:pt x="471" y="328"/>
                    </a:moveTo>
                    <a:cubicBezTo>
                      <a:pt x="471" y="325"/>
                      <a:pt x="487" y="316"/>
                      <a:pt x="496" y="310"/>
                    </a:cubicBezTo>
                    <a:cubicBezTo>
                      <a:pt x="491" y="314"/>
                      <a:pt x="488" y="316"/>
                      <a:pt x="485" y="319"/>
                    </a:cubicBezTo>
                    <a:cubicBezTo>
                      <a:pt x="481" y="321"/>
                      <a:pt x="477" y="324"/>
                      <a:pt x="471" y="328"/>
                    </a:cubicBezTo>
                    <a:close/>
                    <a:moveTo>
                      <a:pt x="563" y="275"/>
                    </a:moveTo>
                    <a:cubicBezTo>
                      <a:pt x="566" y="273"/>
                      <a:pt x="575" y="268"/>
                      <a:pt x="584" y="264"/>
                    </a:cubicBezTo>
                    <a:cubicBezTo>
                      <a:pt x="593" y="260"/>
                      <a:pt x="601" y="257"/>
                      <a:pt x="602" y="258"/>
                    </a:cubicBezTo>
                    <a:cubicBezTo>
                      <a:pt x="588" y="264"/>
                      <a:pt x="580" y="267"/>
                      <a:pt x="563" y="275"/>
                    </a:cubicBezTo>
                    <a:close/>
                    <a:moveTo>
                      <a:pt x="666" y="233"/>
                    </a:moveTo>
                    <a:cubicBezTo>
                      <a:pt x="677" y="229"/>
                      <a:pt x="685" y="227"/>
                      <a:pt x="686" y="229"/>
                    </a:cubicBezTo>
                    <a:cubicBezTo>
                      <a:pt x="679" y="232"/>
                      <a:pt x="666" y="235"/>
                      <a:pt x="666" y="233"/>
                    </a:cubicBezTo>
                    <a:close/>
                    <a:moveTo>
                      <a:pt x="525" y="301"/>
                    </a:moveTo>
                    <a:cubicBezTo>
                      <a:pt x="520" y="304"/>
                      <a:pt x="516" y="307"/>
                      <a:pt x="511" y="310"/>
                    </a:cubicBezTo>
                    <a:cubicBezTo>
                      <a:pt x="516" y="306"/>
                      <a:pt x="518" y="304"/>
                      <a:pt x="509" y="309"/>
                    </a:cubicBezTo>
                    <a:cubicBezTo>
                      <a:pt x="511" y="306"/>
                      <a:pt x="518" y="302"/>
                      <a:pt x="523" y="300"/>
                    </a:cubicBezTo>
                    <a:cubicBezTo>
                      <a:pt x="528" y="298"/>
                      <a:pt x="530" y="297"/>
                      <a:pt x="525" y="301"/>
                    </a:cubicBezTo>
                    <a:close/>
                    <a:moveTo>
                      <a:pt x="432" y="365"/>
                    </a:moveTo>
                    <a:cubicBezTo>
                      <a:pt x="435" y="362"/>
                      <a:pt x="437" y="362"/>
                      <a:pt x="441" y="358"/>
                    </a:cubicBezTo>
                    <a:cubicBezTo>
                      <a:pt x="443" y="361"/>
                      <a:pt x="426" y="373"/>
                      <a:pt x="413" y="385"/>
                    </a:cubicBezTo>
                    <a:cubicBezTo>
                      <a:pt x="411" y="384"/>
                      <a:pt x="416" y="380"/>
                      <a:pt x="421" y="375"/>
                    </a:cubicBezTo>
                    <a:cubicBezTo>
                      <a:pt x="426" y="371"/>
                      <a:pt x="432" y="366"/>
                      <a:pt x="432" y="365"/>
                    </a:cubicBezTo>
                    <a:close/>
                    <a:moveTo>
                      <a:pt x="538" y="292"/>
                    </a:moveTo>
                    <a:cubicBezTo>
                      <a:pt x="547" y="287"/>
                      <a:pt x="549" y="287"/>
                      <a:pt x="556" y="283"/>
                    </a:cubicBezTo>
                    <a:cubicBezTo>
                      <a:pt x="555" y="286"/>
                      <a:pt x="549" y="288"/>
                      <a:pt x="540" y="293"/>
                    </a:cubicBezTo>
                    <a:lnTo>
                      <a:pt x="538"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8E0000"/>
                  </a:solidFill>
                </a:endParaRPr>
              </a:p>
            </p:txBody>
          </p:sp>
          <p:sp>
            <p:nvSpPr>
              <p:cNvPr id="425" name="Freeform 6742">
                <a:extLst>
                  <a:ext uri="{FF2B5EF4-FFF2-40B4-BE49-F238E27FC236}">
                    <a16:creationId xmlns:a16="http://schemas.microsoft.com/office/drawing/2014/main" id="{BE1D11CD-E409-40E9-B7FA-BA713BE940A7}"/>
                  </a:ext>
                </a:extLst>
              </p:cNvPr>
              <p:cNvSpPr>
                <a:spLocks/>
              </p:cNvSpPr>
              <p:nvPr/>
            </p:nvSpPr>
            <p:spPr bwMode="auto">
              <a:xfrm>
                <a:off x="2746" y="2020"/>
                <a:ext cx="4" cy="16"/>
              </a:xfrm>
              <a:custGeom>
                <a:avLst/>
                <a:gdLst>
                  <a:gd name="T0" fmla="*/ 6 w 7"/>
                  <a:gd name="T1" fmla="*/ 19 h 28"/>
                  <a:gd name="T2" fmla="*/ 2 w 7"/>
                  <a:gd name="T3" fmla="*/ 9 h 28"/>
                  <a:gd name="T4" fmla="*/ 4 w 7"/>
                  <a:gd name="T5" fmla="*/ 24 h 28"/>
                  <a:gd name="T6" fmla="*/ 0 w 7"/>
                  <a:gd name="T7" fmla="*/ 4 h 28"/>
                  <a:gd name="T8" fmla="*/ 4 w 7"/>
                  <a:gd name="T9" fmla="*/ 4 h 28"/>
                  <a:gd name="T10" fmla="*/ 6 w 7"/>
                  <a:gd name="T11" fmla="*/ 19 h 28"/>
                </a:gdLst>
                <a:ahLst/>
                <a:cxnLst>
                  <a:cxn ang="0">
                    <a:pos x="T0" y="T1"/>
                  </a:cxn>
                  <a:cxn ang="0">
                    <a:pos x="T2" y="T3"/>
                  </a:cxn>
                  <a:cxn ang="0">
                    <a:pos x="T4" y="T5"/>
                  </a:cxn>
                  <a:cxn ang="0">
                    <a:pos x="T6" y="T7"/>
                  </a:cxn>
                  <a:cxn ang="0">
                    <a:pos x="T8" y="T9"/>
                  </a:cxn>
                  <a:cxn ang="0">
                    <a:pos x="T10" y="T11"/>
                  </a:cxn>
                </a:cxnLst>
                <a:rect l="0" t="0" r="r" b="b"/>
                <a:pathLst>
                  <a:path w="7" h="28">
                    <a:moveTo>
                      <a:pt x="6" y="19"/>
                    </a:moveTo>
                    <a:cubicBezTo>
                      <a:pt x="2" y="0"/>
                      <a:pt x="5" y="19"/>
                      <a:pt x="2" y="9"/>
                    </a:cubicBezTo>
                    <a:cubicBezTo>
                      <a:pt x="1" y="9"/>
                      <a:pt x="7" y="28"/>
                      <a:pt x="4" y="24"/>
                    </a:cubicBezTo>
                    <a:cubicBezTo>
                      <a:pt x="3" y="16"/>
                      <a:pt x="2" y="15"/>
                      <a:pt x="0" y="4"/>
                    </a:cubicBezTo>
                    <a:cubicBezTo>
                      <a:pt x="4" y="12"/>
                      <a:pt x="1" y="0"/>
                      <a:pt x="4" y="4"/>
                    </a:cubicBezTo>
                    <a:cubicBezTo>
                      <a:pt x="5" y="10"/>
                      <a:pt x="7" y="19"/>
                      <a:pt x="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6" name="Freeform 6743">
                <a:extLst>
                  <a:ext uri="{FF2B5EF4-FFF2-40B4-BE49-F238E27FC236}">
                    <a16:creationId xmlns:a16="http://schemas.microsoft.com/office/drawing/2014/main" id="{41CD23E1-1D4E-4757-BE7B-16D32B3C7339}"/>
                  </a:ext>
                </a:extLst>
              </p:cNvPr>
              <p:cNvSpPr>
                <a:spLocks/>
              </p:cNvSpPr>
              <p:nvPr/>
            </p:nvSpPr>
            <p:spPr bwMode="auto">
              <a:xfrm>
                <a:off x="2713" y="1915"/>
                <a:ext cx="31" cy="71"/>
              </a:xfrm>
              <a:custGeom>
                <a:avLst/>
                <a:gdLst>
                  <a:gd name="T0" fmla="*/ 47 w 55"/>
                  <a:gd name="T1" fmla="*/ 102 h 125"/>
                  <a:gd name="T2" fmla="*/ 55 w 55"/>
                  <a:gd name="T3" fmla="*/ 125 h 125"/>
                  <a:gd name="T4" fmla="*/ 48 w 55"/>
                  <a:gd name="T5" fmla="*/ 108 h 125"/>
                  <a:gd name="T6" fmla="*/ 41 w 55"/>
                  <a:gd name="T7" fmla="*/ 96 h 125"/>
                  <a:gd name="T8" fmla="*/ 14 w 55"/>
                  <a:gd name="T9" fmla="*/ 27 h 125"/>
                  <a:gd name="T10" fmla="*/ 10 w 55"/>
                  <a:gd name="T11" fmla="*/ 22 h 125"/>
                  <a:gd name="T12" fmla="*/ 4 w 55"/>
                  <a:gd name="T13" fmla="*/ 10 h 125"/>
                  <a:gd name="T14" fmla="*/ 6 w 55"/>
                  <a:gd name="T15" fmla="*/ 7 h 125"/>
                  <a:gd name="T16" fmla="*/ 20 w 55"/>
                  <a:gd name="T17" fmla="*/ 36 h 125"/>
                  <a:gd name="T18" fmla="*/ 31 w 55"/>
                  <a:gd name="T19" fmla="*/ 64 h 125"/>
                  <a:gd name="T20" fmla="*/ 30 w 55"/>
                  <a:gd name="T21" fmla="*/ 66 h 125"/>
                  <a:gd name="T22" fmla="*/ 40 w 55"/>
                  <a:gd name="T23" fmla="*/ 92 h 125"/>
                  <a:gd name="T24" fmla="*/ 38 w 55"/>
                  <a:gd name="T25" fmla="*/ 80 h 125"/>
                  <a:gd name="T26" fmla="*/ 43 w 55"/>
                  <a:gd name="T27" fmla="*/ 90 h 125"/>
                  <a:gd name="T28" fmla="*/ 47 w 55"/>
                  <a:gd name="T29" fmla="*/ 10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25">
                    <a:moveTo>
                      <a:pt x="47" y="102"/>
                    </a:moveTo>
                    <a:cubicBezTo>
                      <a:pt x="47" y="107"/>
                      <a:pt x="50" y="106"/>
                      <a:pt x="55" y="125"/>
                    </a:cubicBezTo>
                    <a:cubicBezTo>
                      <a:pt x="53" y="122"/>
                      <a:pt x="50" y="115"/>
                      <a:pt x="48" y="108"/>
                    </a:cubicBezTo>
                    <a:cubicBezTo>
                      <a:pt x="45" y="101"/>
                      <a:pt x="42" y="95"/>
                      <a:pt x="41" y="96"/>
                    </a:cubicBezTo>
                    <a:cubicBezTo>
                      <a:pt x="32" y="71"/>
                      <a:pt x="22" y="46"/>
                      <a:pt x="14" y="27"/>
                    </a:cubicBezTo>
                    <a:cubicBezTo>
                      <a:pt x="13" y="24"/>
                      <a:pt x="7" y="14"/>
                      <a:pt x="10" y="22"/>
                    </a:cubicBezTo>
                    <a:cubicBezTo>
                      <a:pt x="10" y="26"/>
                      <a:pt x="4" y="7"/>
                      <a:pt x="4" y="10"/>
                    </a:cubicBezTo>
                    <a:cubicBezTo>
                      <a:pt x="0" y="0"/>
                      <a:pt x="7" y="13"/>
                      <a:pt x="6" y="7"/>
                    </a:cubicBezTo>
                    <a:cubicBezTo>
                      <a:pt x="12" y="20"/>
                      <a:pt x="16" y="29"/>
                      <a:pt x="20" y="36"/>
                    </a:cubicBezTo>
                    <a:cubicBezTo>
                      <a:pt x="23" y="44"/>
                      <a:pt x="27" y="52"/>
                      <a:pt x="31" y="64"/>
                    </a:cubicBezTo>
                    <a:cubicBezTo>
                      <a:pt x="30" y="66"/>
                      <a:pt x="30" y="66"/>
                      <a:pt x="30" y="66"/>
                    </a:cubicBezTo>
                    <a:cubicBezTo>
                      <a:pt x="36" y="78"/>
                      <a:pt x="36" y="82"/>
                      <a:pt x="40" y="92"/>
                    </a:cubicBezTo>
                    <a:cubicBezTo>
                      <a:pt x="39" y="86"/>
                      <a:pt x="40" y="85"/>
                      <a:pt x="38" y="80"/>
                    </a:cubicBezTo>
                    <a:cubicBezTo>
                      <a:pt x="39" y="79"/>
                      <a:pt x="41" y="85"/>
                      <a:pt x="43" y="90"/>
                    </a:cubicBezTo>
                    <a:cubicBezTo>
                      <a:pt x="44" y="96"/>
                      <a:pt x="46" y="102"/>
                      <a:pt x="47"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7" name="Freeform 6744">
                <a:extLst>
                  <a:ext uri="{FF2B5EF4-FFF2-40B4-BE49-F238E27FC236}">
                    <a16:creationId xmlns:a16="http://schemas.microsoft.com/office/drawing/2014/main" id="{C3EEF768-5054-4A6B-9537-E2C472003313}"/>
                  </a:ext>
                </a:extLst>
              </p:cNvPr>
              <p:cNvSpPr>
                <a:spLocks/>
              </p:cNvSpPr>
              <p:nvPr/>
            </p:nvSpPr>
            <p:spPr bwMode="auto">
              <a:xfrm>
                <a:off x="2730" y="1938"/>
                <a:ext cx="8" cy="17"/>
              </a:xfrm>
              <a:custGeom>
                <a:avLst/>
                <a:gdLst>
                  <a:gd name="T0" fmla="*/ 10 w 14"/>
                  <a:gd name="T1" fmla="*/ 20 h 30"/>
                  <a:gd name="T2" fmla="*/ 5 w 14"/>
                  <a:gd name="T3" fmla="*/ 6 h 30"/>
                  <a:gd name="T4" fmla="*/ 8 w 14"/>
                  <a:gd name="T5" fmla="*/ 12 h 30"/>
                  <a:gd name="T6" fmla="*/ 12 w 14"/>
                  <a:gd name="T7" fmla="*/ 21 h 30"/>
                  <a:gd name="T8" fmla="*/ 13 w 14"/>
                  <a:gd name="T9" fmla="*/ 30 h 30"/>
                  <a:gd name="T10" fmla="*/ 9 w 14"/>
                  <a:gd name="T11" fmla="*/ 25 h 30"/>
                  <a:gd name="T12" fmla="*/ 3 w 14"/>
                  <a:gd name="T13" fmla="*/ 8 h 30"/>
                  <a:gd name="T14" fmla="*/ 10 w 14"/>
                  <a:gd name="T15" fmla="*/ 2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0">
                    <a:moveTo>
                      <a:pt x="10" y="20"/>
                    </a:moveTo>
                    <a:cubicBezTo>
                      <a:pt x="10" y="18"/>
                      <a:pt x="7" y="11"/>
                      <a:pt x="5" y="6"/>
                    </a:cubicBezTo>
                    <a:cubicBezTo>
                      <a:pt x="5" y="3"/>
                      <a:pt x="7" y="7"/>
                      <a:pt x="8" y="12"/>
                    </a:cubicBezTo>
                    <a:cubicBezTo>
                      <a:pt x="10" y="16"/>
                      <a:pt x="12" y="21"/>
                      <a:pt x="12" y="21"/>
                    </a:cubicBezTo>
                    <a:cubicBezTo>
                      <a:pt x="14" y="27"/>
                      <a:pt x="13" y="28"/>
                      <a:pt x="13" y="30"/>
                    </a:cubicBezTo>
                    <a:cubicBezTo>
                      <a:pt x="8" y="15"/>
                      <a:pt x="7" y="16"/>
                      <a:pt x="9" y="25"/>
                    </a:cubicBezTo>
                    <a:cubicBezTo>
                      <a:pt x="5" y="20"/>
                      <a:pt x="6" y="9"/>
                      <a:pt x="3" y="8"/>
                    </a:cubicBezTo>
                    <a:cubicBezTo>
                      <a:pt x="0" y="0"/>
                      <a:pt x="7" y="14"/>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8" name="Freeform 6745">
                <a:extLst>
                  <a:ext uri="{FF2B5EF4-FFF2-40B4-BE49-F238E27FC236}">
                    <a16:creationId xmlns:a16="http://schemas.microsoft.com/office/drawing/2014/main" id="{A8E1D9EE-3802-44F3-8B10-1729762A2F39}"/>
                  </a:ext>
                </a:extLst>
              </p:cNvPr>
              <p:cNvSpPr>
                <a:spLocks/>
              </p:cNvSpPr>
              <p:nvPr/>
            </p:nvSpPr>
            <p:spPr bwMode="auto">
              <a:xfrm>
                <a:off x="2811" y="2055"/>
                <a:ext cx="3" cy="22"/>
              </a:xfrm>
              <a:custGeom>
                <a:avLst/>
                <a:gdLst>
                  <a:gd name="T0" fmla="*/ 0 w 5"/>
                  <a:gd name="T1" fmla="*/ 0 h 39"/>
                  <a:gd name="T2" fmla="*/ 5 w 5"/>
                  <a:gd name="T3" fmla="*/ 39 h 39"/>
                  <a:gd name="T4" fmla="*/ 0 w 5"/>
                  <a:gd name="T5" fmla="*/ 0 h 39"/>
                </a:gdLst>
                <a:ahLst/>
                <a:cxnLst>
                  <a:cxn ang="0">
                    <a:pos x="T0" y="T1"/>
                  </a:cxn>
                  <a:cxn ang="0">
                    <a:pos x="T2" y="T3"/>
                  </a:cxn>
                  <a:cxn ang="0">
                    <a:pos x="T4" y="T5"/>
                  </a:cxn>
                </a:cxnLst>
                <a:rect l="0" t="0" r="r" b="b"/>
                <a:pathLst>
                  <a:path w="5" h="39">
                    <a:moveTo>
                      <a:pt x="0" y="0"/>
                    </a:moveTo>
                    <a:cubicBezTo>
                      <a:pt x="1" y="6"/>
                      <a:pt x="4" y="22"/>
                      <a:pt x="5" y="39"/>
                    </a:cubicBezTo>
                    <a:cubicBezTo>
                      <a:pt x="3" y="31"/>
                      <a:pt x="1" y="1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9" name="Freeform 6746">
                <a:extLst>
                  <a:ext uri="{FF2B5EF4-FFF2-40B4-BE49-F238E27FC236}">
                    <a16:creationId xmlns:a16="http://schemas.microsoft.com/office/drawing/2014/main" id="{3496F5D9-C150-46ED-B398-4999D59C8036}"/>
                  </a:ext>
                </a:extLst>
              </p:cNvPr>
              <p:cNvSpPr>
                <a:spLocks/>
              </p:cNvSpPr>
              <p:nvPr/>
            </p:nvSpPr>
            <p:spPr bwMode="auto">
              <a:xfrm>
                <a:off x="2306" y="1598"/>
                <a:ext cx="43" cy="4"/>
              </a:xfrm>
              <a:custGeom>
                <a:avLst/>
                <a:gdLst>
                  <a:gd name="T0" fmla="*/ 76 w 76"/>
                  <a:gd name="T1" fmla="*/ 6 h 7"/>
                  <a:gd name="T2" fmla="*/ 48 w 76"/>
                  <a:gd name="T3" fmla="*/ 6 h 7"/>
                  <a:gd name="T4" fmla="*/ 26 w 76"/>
                  <a:gd name="T5" fmla="*/ 6 h 7"/>
                  <a:gd name="T6" fmla="*/ 20 w 76"/>
                  <a:gd name="T7" fmla="*/ 4 h 7"/>
                  <a:gd name="T8" fmla="*/ 4 w 76"/>
                  <a:gd name="T9" fmla="*/ 2 h 7"/>
                  <a:gd name="T10" fmla="*/ 27 w 76"/>
                  <a:gd name="T11" fmla="*/ 3 h 7"/>
                  <a:gd name="T12" fmla="*/ 37 w 76"/>
                  <a:gd name="T13" fmla="*/ 1 h 7"/>
                  <a:gd name="T14" fmla="*/ 53 w 76"/>
                  <a:gd name="T15" fmla="*/ 3 h 7"/>
                  <a:gd name="T16" fmla="*/ 46 w 76"/>
                  <a:gd name="T17" fmla="*/ 4 h 7"/>
                  <a:gd name="T18" fmla="*/ 76 w 76"/>
                  <a:gd name="T1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
                    <a:moveTo>
                      <a:pt x="76" y="6"/>
                    </a:moveTo>
                    <a:cubicBezTo>
                      <a:pt x="69" y="7"/>
                      <a:pt x="59" y="6"/>
                      <a:pt x="48" y="6"/>
                    </a:cubicBezTo>
                    <a:cubicBezTo>
                      <a:pt x="38" y="5"/>
                      <a:pt x="29" y="5"/>
                      <a:pt x="26" y="6"/>
                    </a:cubicBezTo>
                    <a:cubicBezTo>
                      <a:pt x="28" y="5"/>
                      <a:pt x="0" y="4"/>
                      <a:pt x="20" y="4"/>
                    </a:cubicBezTo>
                    <a:cubicBezTo>
                      <a:pt x="21" y="2"/>
                      <a:pt x="0" y="3"/>
                      <a:pt x="4" y="2"/>
                    </a:cubicBezTo>
                    <a:cubicBezTo>
                      <a:pt x="13" y="3"/>
                      <a:pt x="15" y="2"/>
                      <a:pt x="27" y="3"/>
                    </a:cubicBezTo>
                    <a:cubicBezTo>
                      <a:pt x="14" y="0"/>
                      <a:pt x="38" y="3"/>
                      <a:pt x="37" y="1"/>
                    </a:cubicBezTo>
                    <a:cubicBezTo>
                      <a:pt x="44" y="1"/>
                      <a:pt x="38" y="3"/>
                      <a:pt x="53" y="3"/>
                    </a:cubicBezTo>
                    <a:cubicBezTo>
                      <a:pt x="52" y="4"/>
                      <a:pt x="46" y="4"/>
                      <a:pt x="46" y="4"/>
                    </a:cubicBezTo>
                    <a:cubicBezTo>
                      <a:pt x="54" y="6"/>
                      <a:pt x="59" y="4"/>
                      <a:pt x="7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0" name="Freeform 6747">
                <a:extLst>
                  <a:ext uri="{FF2B5EF4-FFF2-40B4-BE49-F238E27FC236}">
                    <a16:creationId xmlns:a16="http://schemas.microsoft.com/office/drawing/2014/main" id="{B2ED3ABF-6E5A-480E-8644-39498F112BE8}"/>
                  </a:ext>
                </a:extLst>
              </p:cNvPr>
              <p:cNvSpPr>
                <a:spLocks/>
              </p:cNvSpPr>
              <p:nvPr/>
            </p:nvSpPr>
            <p:spPr bwMode="auto">
              <a:xfrm>
                <a:off x="2632" y="2520"/>
                <a:ext cx="9" cy="9"/>
              </a:xfrm>
              <a:custGeom>
                <a:avLst/>
                <a:gdLst>
                  <a:gd name="T0" fmla="*/ 14 w 16"/>
                  <a:gd name="T1" fmla="*/ 4 h 16"/>
                  <a:gd name="T2" fmla="*/ 11 w 16"/>
                  <a:gd name="T3" fmla="*/ 7 h 16"/>
                  <a:gd name="T4" fmla="*/ 6 w 16"/>
                  <a:gd name="T5" fmla="*/ 12 h 16"/>
                  <a:gd name="T6" fmla="*/ 0 w 16"/>
                  <a:gd name="T7" fmla="*/ 15 h 16"/>
                  <a:gd name="T8" fmla="*/ 6 w 16"/>
                  <a:gd name="T9" fmla="*/ 9 h 16"/>
                  <a:gd name="T10" fmla="*/ 14 w 16"/>
                  <a:gd name="T11" fmla="*/ 4 h 16"/>
                </a:gdLst>
                <a:ahLst/>
                <a:cxnLst>
                  <a:cxn ang="0">
                    <a:pos x="T0" y="T1"/>
                  </a:cxn>
                  <a:cxn ang="0">
                    <a:pos x="T2" y="T3"/>
                  </a:cxn>
                  <a:cxn ang="0">
                    <a:pos x="T4" y="T5"/>
                  </a:cxn>
                  <a:cxn ang="0">
                    <a:pos x="T6" y="T7"/>
                  </a:cxn>
                  <a:cxn ang="0">
                    <a:pos x="T8" y="T9"/>
                  </a:cxn>
                  <a:cxn ang="0">
                    <a:pos x="T10" y="T11"/>
                  </a:cxn>
                </a:cxnLst>
                <a:rect l="0" t="0" r="r" b="b"/>
                <a:pathLst>
                  <a:path w="16" h="16">
                    <a:moveTo>
                      <a:pt x="14" y="4"/>
                    </a:moveTo>
                    <a:cubicBezTo>
                      <a:pt x="14" y="5"/>
                      <a:pt x="11" y="7"/>
                      <a:pt x="11" y="7"/>
                    </a:cubicBezTo>
                    <a:cubicBezTo>
                      <a:pt x="5" y="11"/>
                      <a:pt x="5" y="12"/>
                      <a:pt x="6" y="12"/>
                    </a:cubicBezTo>
                    <a:cubicBezTo>
                      <a:pt x="2" y="16"/>
                      <a:pt x="2" y="14"/>
                      <a:pt x="0" y="15"/>
                    </a:cubicBezTo>
                    <a:cubicBezTo>
                      <a:pt x="4" y="11"/>
                      <a:pt x="6" y="10"/>
                      <a:pt x="6" y="9"/>
                    </a:cubicBezTo>
                    <a:cubicBezTo>
                      <a:pt x="16" y="0"/>
                      <a:pt x="7" y="10"/>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1" name="Freeform 6748">
                <a:extLst>
                  <a:ext uri="{FF2B5EF4-FFF2-40B4-BE49-F238E27FC236}">
                    <a16:creationId xmlns:a16="http://schemas.microsoft.com/office/drawing/2014/main" id="{F137AB7A-4980-4AE0-AC8F-83C582AFA39B}"/>
                  </a:ext>
                </a:extLst>
              </p:cNvPr>
              <p:cNvSpPr>
                <a:spLocks/>
              </p:cNvSpPr>
              <p:nvPr/>
            </p:nvSpPr>
            <p:spPr bwMode="auto">
              <a:xfrm>
                <a:off x="2666" y="1756"/>
                <a:ext cx="16" cy="20"/>
              </a:xfrm>
              <a:custGeom>
                <a:avLst/>
                <a:gdLst>
                  <a:gd name="T0" fmla="*/ 17 w 28"/>
                  <a:gd name="T1" fmla="*/ 22 h 36"/>
                  <a:gd name="T2" fmla="*/ 2 w 28"/>
                  <a:gd name="T3" fmla="*/ 5 h 36"/>
                  <a:gd name="T4" fmla="*/ 23 w 28"/>
                  <a:gd name="T5" fmla="*/ 25 h 36"/>
                  <a:gd name="T6" fmla="*/ 28 w 28"/>
                  <a:gd name="T7" fmla="*/ 33 h 36"/>
                  <a:gd name="T8" fmla="*/ 17 w 28"/>
                  <a:gd name="T9" fmla="*/ 22 h 36"/>
                </a:gdLst>
                <a:ahLst/>
                <a:cxnLst>
                  <a:cxn ang="0">
                    <a:pos x="T0" y="T1"/>
                  </a:cxn>
                  <a:cxn ang="0">
                    <a:pos x="T2" y="T3"/>
                  </a:cxn>
                  <a:cxn ang="0">
                    <a:pos x="T4" y="T5"/>
                  </a:cxn>
                  <a:cxn ang="0">
                    <a:pos x="T6" y="T7"/>
                  </a:cxn>
                  <a:cxn ang="0">
                    <a:pos x="T8" y="T9"/>
                  </a:cxn>
                </a:cxnLst>
                <a:rect l="0" t="0" r="r" b="b"/>
                <a:pathLst>
                  <a:path w="28" h="36">
                    <a:moveTo>
                      <a:pt x="17" y="22"/>
                    </a:moveTo>
                    <a:cubicBezTo>
                      <a:pt x="12" y="13"/>
                      <a:pt x="12" y="16"/>
                      <a:pt x="2" y="5"/>
                    </a:cubicBezTo>
                    <a:cubicBezTo>
                      <a:pt x="0" y="0"/>
                      <a:pt x="15" y="16"/>
                      <a:pt x="23" y="25"/>
                    </a:cubicBezTo>
                    <a:cubicBezTo>
                      <a:pt x="24" y="27"/>
                      <a:pt x="27" y="31"/>
                      <a:pt x="28" y="33"/>
                    </a:cubicBezTo>
                    <a:cubicBezTo>
                      <a:pt x="28" y="36"/>
                      <a:pt x="18" y="18"/>
                      <a:pt x="1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2" name="Freeform 6749">
                <a:extLst>
                  <a:ext uri="{FF2B5EF4-FFF2-40B4-BE49-F238E27FC236}">
                    <a16:creationId xmlns:a16="http://schemas.microsoft.com/office/drawing/2014/main" id="{B75A404A-04D4-40C7-8944-A9E769140402}"/>
                  </a:ext>
                </a:extLst>
              </p:cNvPr>
              <p:cNvSpPr>
                <a:spLocks/>
              </p:cNvSpPr>
              <p:nvPr/>
            </p:nvSpPr>
            <p:spPr bwMode="auto">
              <a:xfrm>
                <a:off x="2805" y="2034"/>
                <a:ext cx="6" cy="60"/>
              </a:xfrm>
              <a:custGeom>
                <a:avLst/>
                <a:gdLst>
                  <a:gd name="T0" fmla="*/ 7 w 11"/>
                  <a:gd name="T1" fmla="*/ 27 h 105"/>
                  <a:gd name="T2" fmla="*/ 10 w 11"/>
                  <a:gd name="T3" fmla="*/ 50 h 105"/>
                  <a:gd name="T4" fmla="*/ 5 w 11"/>
                  <a:gd name="T5" fmla="*/ 54 h 105"/>
                  <a:gd name="T6" fmla="*/ 8 w 11"/>
                  <a:gd name="T7" fmla="*/ 86 h 105"/>
                  <a:gd name="T8" fmla="*/ 9 w 11"/>
                  <a:gd name="T9" fmla="*/ 93 h 105"/>
                  <a:gd name="T10" fmla="*/ 9 w 11"/>
                  <a:gd name="T11" fmla="*/ 76 h 105"/>
                  <a:gd name="T12" fmla="*/ 11 w 11"/>
                  <a:gd name="T13" fmla="*/ 99 h 105"/>
                  <a:gd name="T14" fmla="*/ 9 w 11"/>
                  <a:gd name="T15" fmla="*/ 105 h 105"/>
                  <a:gd name="T16" fmla="*/ 5 w 11"/>
                  <a:gd name="T17" fmla="*/ 68 h 105"/>
                  <a:gd name="T18" fmla="*/ 0 w 11"/>
                  <a:gd name="T19" fmla="*/ 33 h 105"/>
                  <a:gd name="T20" fmla="*/ 3 w 11"/>
                  <a:gd name="T21" fmla="*/ 35 h 105"/>
                  <a:gd name="T22" fmla="*/ 0 w 11"/>
                  <a:gd name="T23" fmla="*/ 6 h 105"/>
                  <a:gd name="T24" fmla="*/ 2 w 11"/>
                  <a:gd name="T25" fmla="*/ 15 h 105"/>
                  <a:gd name="T26" fmla="*/ 7 w 11"/>
                  <a:gd name="T27" fmla="*/ 2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05">
                    <a:moveTo>
                      <a:pt x="7" y="27"/>
                    </a:moveTo>
                    <a:cubicBezTo>
                      <a:pt x="8" y="34"/>
                      <a:pt x="9" y="42"/>
                      <a:pt x="10" y="50"/>
                    </a:cubicBezTo>
                    <a:cubicBezTo>
                      <a:pt x="6" y="42"/>
                      <a:pt x="8" y="61"/>
                      <a:pt x="5" y="54"/>
                    </a:cubicBezTo>
                    <a:cubicBezTo>
                      <a:pt x="5" y="67"/>
                      <a:pt x="7" y="69"/>
                      <a:pt x="8" y="86"/>
                    </a:cubicBezTo>
                    <a:cubicBezTo>
                      <a:pt x="8" y="90"/>
                      <a:pt x="9" y="87"/>
                      <a:pt x="9" y="93"/>
                    </a:cubicBezTo>
                    <a:cubicBezTo>
                      <a:pt x="10" y="88"/>
                      <a:pt x="7" y="76"/>
                      <a:pt x="9" y="76"/>
                    </a:cubicBezTo>
                    <a:cubicBezTo>
                      <a:pt x="10" y="90"/>
                      <a:pt x="11" y="88"/>
                      <a:pt x="11" y="99"/>
                    </a:cubicBezTo>
                    <a:cubicBezTo>
                      <a:pt x="10" y="100"/>
                      <a:pt x="8" y="85"/>
                      <a:pt x="9" y="105"/>
                    </a:cubicBezTo>
                    <a:cubicBezTo>
                      <a:pt x="8" y="97"/>
                      <a:pt x="7" y="82"/>
                      <a:pt x="5" y="68"/>
                    </a:cubicBezTo>
                    <a:cubicBezTo>
                      <a:pt x="4" y="54"/>
                      <a:pt x="2" y="41"/>
                      <a:pt x="0" y="33"/>
                    </a:cubicBezTo>
                    <a:cubicBezTo>
                      <a:pt x="2" y="42"/>
                      <a:pt x="2" y="27"/>
                      <a:pt x="3" y="35"/>
                    </a:cubicBezTo>
                    <a:cubicBezTo>
                      <a:pt x="3" y="24"/>
                      <a:pt x="2" y="19"/>
                      <a:pt x="0" y="6"/>
                    </a:cubicBezTo>
                    <a:cubicBezTo>
                      <a:pt x="0" y="0"/>
                      <a:pt x="1" y="7"/>
                      <a:pt x="2" y="15"/>
                    </a:cubicBezTo>
                    <a:cubicBezTo>
                      <a:pt x="4" y="22"/>
                      <a:pt x="6" y="30"/>
                      <a:pt x="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3" name="Freeform 6750">
                <a:extLst>
                  <a:ext uri="{FF2B5EF4-FFF2-40B4-BE49-F238E27FC236}">
                    <a16:creationId xmlns:a16="http://schemas.microsoft.com/office/drawing/2014/main" id="{1E1748E2-D1C8-4817-AF81-F72280D652C4}"/>
                  </a:ext>
                </a:extLst>
              </p:cNvPr>
              <p:cNvSpPr>
                <a:spLocks/>
              </p:cNvSpPr>
              <p:nvPr/>
            </p:nvSpPr>
            <p:spPr bwMode="auto">
              <a:xfrm>
                <a:off x="2782" y="1950"/>
                <a:ext cx="8" cy="18"/>
              </a:xfrm>
              <a:custGeom>
                <a:avLst/>
                <a:gdLst>
                  <a:gd name="T0" fmla="*/ 7 w 14"/>
                  <a:gd name="T1" fmla="*/ 12 h 32"/>
                  <a:gd name="T2" fmla="*/ 12 w 14"/>
                  <a:gd name="T3" fmla="*/ 31 h 32"/>
                  <a:gd name="T4" fmla="*/ 0 w 14"/>
                  <a:gd name="T5" fmla="*/ 0 h 32"/>
                  <a:gd name="T6" fmla="*/ 6 w 14"/>
                  <a:gd name="T7" fmla="*/ 15 h 32"/>
                  <a:gd name="T8" fmla="*/ 11 w 14"/>
                  <a:gd name="T9" fmla="*/ 28 h 32"/>
                  <a:gd name="T10" fmla="*/ 7 w 14"/>
                  <a:gd name="T11" fmla="*/ 12 h 32"/>
                </a:gdLst>
                <a:ahLst/>
                <a:cxnLst>
                  <a:cxn ang="0">
                    <a:pos x="T0" y="T1"/>
                  </a:cxn>
                  <a:cxn ang="0">
                    <a:pos x="T2" y="T3"/>
                  </a:cxn>
                  <a:cxn ang="0">
                    <a:pos x="T4" y="T5"/>
                  </a:cxn>
                  <a:cxn ang="0">
                    <a:pos x="T6" y="T7"/>
                  </a:cxn>
                  <a:cxn ang="0">
                    <a:pos x="T8" y="T9"/>
                  </a:cxn>
                  <a:cxn ang="0">
                    <a:pos x="T10" y="T11"/>
                  </a:cxn>
                </a:cxnLst>
                <a:rect l="0" t="0" r="r" b="b"/>
                <a:pathLst>
                  <a:path w="14" h="32">
                    <a:moveTo>
                      <a:pt x="7" y="12"/>
                    </a:moveTo>
                    <a:cubicBezTo>
                      <a:pt x="8" y="13"/>
                      <a:pt x="14" y="32"/>
                      <a:pt x="12" y="31"/>
                    </a:cubicBezTo>
                    <a:cubicBezTo>
                      <a:pt x="10" y="29"/>
                      <a:pt x="5" y="17"/>
                      <a:pt x="0" y="0"/>
                    </a:cubicBezTo>
                    <a:cubicBezTo>
                      <a:pt x="2" y="3"/>
                      <a:pt x="4" y="9"/>
                      <a:pt x="6" y="15"/>
                    </a:cubicBezTo>
                    <a:cubicBezTo>
                      <a:pt x="8" y="22"/>
                      <a:pt x="10" y="27"/>
                      <a:pt x="11" y="28"/>
                    </a:cubicBezTo>
                    <a:cubicBezTo>
                      <a:pt x="10" y="21"/>
                      <a:pt x="10" y="25"/>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4" name="Freeform 6751">
                <a:extLst>
                  <a:ext uri="{FF2B5EF4-FFF2-40B4-BE49-F238E27FC236}">
                    <a16:creationId xmlns:a16="http://schemas.microsoft.com/office/drawing/2014/main" id="{3FE7D6A8-42C2-45A0-924E-5F801062091B}"/>
                  </a:ext>
                </a:extLst>
              </p:cNvPr>
              <p:cNvSpPr>
                <a:spLocks/>
              </p:cNvSpPr>
              <p:nvPr/>
            </p:nvSpPr>
            <p:spPr bwMode="auto">
              <a:xfrm>
                <a:off x="2275" y="1599"/>
                <a:ext cx="32" cy="2"/>
              </a:xfrm>
              <a:custGeom>
                <a:avLst/>
                <a:gdLst>
                  <a:gd name="T0" fmla="*/ 0 w 57"/>
                  <a:gd name="T1" fmla="*/ 2 h 3"/>
                  <a:gd name="T2" fmla="*/ 48 w 57"/>
                  <a:gd name="T3" fmla="*/ 0 h 3"/>
                  <a:gd name="T4" fmla="*/ 57 w 57"/>
                  <a:gd name="T5" fmla="*/ 3 h 3"/>
                  <a:gd name="T6" fmla="*/ 35 w 57"/>
                  <a:gd name="T7" fmla="*/ 2 h 3"/>
                  <a:gd name="T8" fmla="*/ 0 w 57"/>
                  <a:gd name="T9" fmla="*/ 2 h 3"/>
                </a:gdLst>
                <a:ahLst/>
                <a:cxnLst>
                  <a:cxn ang="0">
                    <a:pos x="T0" y="T1"/>
                  </a:cxn>
                  <a:cxn ang="0">
                    <a:pos x="T2" y="T3"/>
                  </a:cxn>
                  <a:cxn ang="0">
                    <a:pos x="T4" y="T5"/>
                  </a:cxn>
                  <a:cxn ang="0">
                    <a:pos x="T6" y="T7"/>
                  </a:cxn>
                  <a:cxn ang="0">
                    <a:pos x="T8" y="T9"/>
                  </a:cxn>
                </a:cxnLst>
                <a:rect l="0" t="0" r="r" b="b"/>
                <a:pathLst>
                  <a:path w="57" h="3">
                    <a:moveTo>
                      <a:pt x="0" y="2"/>
                    </a:moveTo>
                    <a:cubicBezTo>
                      <a:pt x="11" y="2"/>
                      <a:pt x="33" y="1"/>
                      <a:pt x="48" y="0"/>
                    </a:cubicBezTo>
                    <a:cubicBezTo>
                      <a:pt x="50" y="1"/>
                      <a:pt x="57" y="2"/>
                      <a:pt x="57" y="3"/>
                    </a:cubicBezTo>
                    <a:cubicBezTo>
                      <a:pt x="55" y="2"/>
                      <a:pt x="46" y="2"/>
                      <a:pt x="35" y="2"/>
                    </a:cubicBezTo>
                    <a:cubicBezTo>
                      <a:pt x="24" y="2"/>
                      <a:pt x="1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5" name="Freeform 6752">
                <a:extLst>
                  <a:ext uri="{FF2B5EF4-FFF2-40B4-BE49-F238E27FC236}">
                    <a16:creationId xmlns:a16="http://schemas.microsoft.com/office/drawing/2014/main" id="{F9A82FAA-6070-4ECA-BC5E-454D032E65D4}"/>
                  </a:ext>
                </a:extLst>
              </p:cNvPr>
              <p:cNvSpPr>
                <a:spLocks noEditPoints="1"/>
              </p:cNvSpPr>
              <p:nvPr/>
            </p:nvSpPr>
            <p:spPr bwMode="auto">
              <a:xfrm>
                <a:off x="2399" y="1616"/>
                <a:ext cx="208" cy="104"/>
              </a:xfrm>
              <a:custGeom>
                <a:avLst/>
                <a:gdLst>
                  <a:gd name="T0" fmla="*/ 204 w 367"/>
                  <a:gd name="T1" fmla="*/ 63 h 182"/>
                  <a:gd name="T2" fmla="*/ 203 w 367"/>
                  <a:gd name="T3" fmla="*/ 60 h 182"/>
                  <a:gd name="T4" fmla="*/ 158 w 367"/>
                  <a:gd name="T5" fmla="*/ 40 h 182"/>
                  <a:gd name="T6" fmla="*/ 117 w 367"/>
                  <a:gd name="T7" fmla="*/ 29 h 182"/>
                  <a:gd name="T8" fmla="*/ 38 w 367"/>
                  <a:gd name="T9" fmla="*/ 5 h 182"/>
                  <a:gd name="T10" fmla="*/ 4 w 367"/>
                  <a:gd name="T11" fmla="*/ 2 h 182"/>
                  <a:gd name="T12" fmla="*/ 45 w 367"/>
                  <a:gd name="T13" fmla="*/ 16 h 182"/>
                  <a:gd name="T14" fmla="*/ 65 w 367"/>
                  <a:gd name="T15" fmla="*/ 28 h 182"/>
                  <a:gd name="T16" fmla="*/ 121 w 367"/>
                  <a:gd name="T17" fmla="*/ 43 h 182"/>
                  <a:gd name="T18" fmla="*/ 117 w 367"/>
                  <a:gd name="T19" fmla="*/ 48 h 182"/>
                  <a:gd name="T20" fmla="*/ 79 w 367"/>
                  <a:gd name="T21" fmla="*/ 41 h 182"/>
                  <a:gd name="T22" fmla="*/ 160 w 367"/>
                  <a:gd name="T23" fmla="*/ 65 h 182"/>
                  <a:gd name="T24" fmla="*/ 182 w 367"/>
                  <a:gd name="T25" fmla="*/ 73 h 182"/>
                  <a:gd name="T26" fmla="*/ 185 w 367"/>
                  <a:gd name="T27" fmla="*/ 82 h 182"/>
                  <a:gd name="T28" fmla="*/ 234 w 367"/>
                  <a:gd name="T29" fmla="*/ 104 h 182"/>
                  <a:gd name="T30" fmla="*/ 230 w 367"/>
                  <a:gd name="T31" fmla="*/ 101 h 182"/>
                  <a:gd name="T32" fmla="*/ 266 w 367"/>
                  <a:gd name="T33" fmla="*/ 120 h 182"/>
                  <a:gd name="T34" fmla="*/ 240 w 367"/>
                  <a:gd name="T35" fmla="*/ 107 h 182"/>
                  <a:gd name="T36" fmla="*/ 285 w 367"/>
                  <a:gd name="T37" fmla="*/ 138 h 182"/>
                  <a:gd name="T38" fmla="*/ 285 w 367"/>
                  <a:gd name="T39" fmla="*/ 134 h 182"/>
                  <a:gd name="T40" fmla="*/ 300 w 367"/>
                  <a:gd name="T41" fmla="*/ 143 h 182"/>
                  <a:gd name="T42" fmla="*/ 307 w 367"/>
                  <a:gd name="T43" fmla="*/ 147 h 182"/>
                  <a:gd name="T44" fmla="*/ 288 w 367"/>
                  <a:gd name="T45" fmla="*/ 129 h 182"/>
                  <a:gd name="T46" fmla="*/ 367 w 367"/>
                  <a:gd name="T47" fmla="*/ 182 h 182"/>
                  <a:gd name="T48" fmla="*/ 319 w 367"/>
                  <a:gd name="T49" fmla="*/ 147 h 182"/>
                  <a:gd name="T50" fmla="*/ 331 w 367"/>
                  <a:gd name="T51" fmla="*/ 148 h 182"/>
                  <a:gd name="T52" fmla="*/ 353 w 367"/>
                  <a:gd name="T53" fmla="*/ 158 h 182"/>
                  <a:gd name="T54" fmla="*/ 322 w 367"/>
                  <a:gd name="T55" fmla="*/ 135 h 182"/>
                  <a:gd name="T56" fmla="*/ 313 w 367"/>
                  <a:gd name="T57" fmla="*/ 125 h 182"/>
                  <a:gd name="T58" fmla="*/ 254 w 367"/>
                  <a:gd name="T59" fmla="*/ 90 h 182"/>
                  <a:gd name="T60" fmla="*/ 198 w 367"/>
                  <a:gd name="T61" fmla="*/ 68 h 182"/>
                  <a:gd name="T62" fmla="*/ 238 w 367"/>
                  <a:gd name="T63" fmla="*/ 85 h 182"/>
                  <a:gd name="T64" fmla="*/ 212 w 367"/>
                  <a:gd name="T65" fmla="*/ 73 h 182"/>
                  <a:gd name="T66" fmla="*/ 319 w 367"/>
                  <a:gd name="T67" fmla="*/ 132 h 182"/>
                  <a:gd name="T68" fmla="*/ 322 w 367"/>
                  <a:gd name="T69" fmla="*/ 136 h 182"/>
                  <a:gd name="T70" fmla="*/ 97 w 367"/>
                  <a:gd name="T71" fmla="*/ 27 h 182"/>
                  <a:gd name="T72" fmla="*/ 137 w 367"/>
                  <a:gd name="T73" fmla="*/ 44 h 182"/>
                  <a:gd name="T74" fmla="*/ 97 w 367"/>
                  <a:gd name="T75" fmla="*/ 27 h 182"/>
                  <a:gd name="T76" fmla="*/ 316 w 367"/>
                  <a:gd name="T77" fmla="*/ 142 h 182"/>
                  <a:gd name="T78" fmla="*/ 272 w 367"/>
                  <a:gd name="T79" fmla="*/ 117 h 182"/>
                  <a:gd name="T80" fmla="*/ 232 w 367"/>
                  <a:gd name="T81" fmla="*/ 89 h 182"/>
                  <a:gd name="T82" fmla="*/ 313 w 367"/>
                  <a:gd name="T83" fmla="*/ 135 h 182"/>
                  <a:gd name="T84" fmla="*/ 168 w 367"/>
                  <a:gd name="T85" fmla="*/ 58 h 182"/>
                  <a:gd name="T86" fmla="*/ 143 w 367"/>
                  <a:gd name="T87" fmla="*/ 45 h 182"/>
                  <a:gd name="T88" fmla="*/ 149 w 367"/>
                  <a:gd name="T89" fmla="*/ 55 h 182"/>
                  <a:gd name="T90" fmla="*/ 285 w 367"/>
                  <a:gd name="T91" fmla="*/ 130 h 182"/>
                  <a:gd name="T92" fmla="*/ 272 w 367"/>
                  <a:gd name="T93" fmla="*/ 120 h 182"/>
                  <a:gd name="T94" fmla="*/ 233 w 367"/>
                  <a:gd name="T95" fmla="*/ 9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7" h="182">
                    <a:moveTo>
                      <a:pt x="191" y="61"/>
                    </a:moveTo>
                    <a:cubicBezTo>
                      <a:pt x="201" y="65"/>
                      <a:pt x="209" y="67"/>
                      <a:pt x="217" y="70"/>
                    </a:cubicBezTo>
                    <a:cubicBezTo>
                      <a:pt x="212" y="67"/>
                      <a:pt x="207" y="65"/>
                      <a:pt x="204" y="63"/>
                    </a:cubicBezTo>
                    <a:cubicBezTo>
                      <a:pt x="199" y="61"/>
                      <a:pt x="204" y="65"/>
                      <a:pt x="197" y="62"/>
                    </a:cubicBezTo>
                    <a:cubicBezTo>
                      <a:pt x="190" y="58"/>
                      <a:pt x="181" y="53"/>
                      <a:pt x="176" y="50"/>
                    </a:cubicBezTo>
                    <a:cubicBezTo>
                      <a:pt x="188" y="55"/>
                      <a:pt x="202" y="62"/>
                      <a:pt x="203" y="60"/>
                    </a:cubicBezTo>
                    <a:cubicBezTo>
                      <a:pt x="189" y="53"/>
                      <a:pt x="193" y="57"/>
                      <a:pt x="183" y="52"/>
                    </a:cubicBezTo>
                    <a:cubicBezTo>
                      <a:pt x="182" y="49"/>
                      <a:pt x="182" y="49"/>
                      <a:pt x="182" y="49"/>
                    </a:cubicBezTo>
                    <a:cubicBezTo>
                      <a:pt x="170" y="43"/>
                      <a:pt x="169" y="45"/>
                      <a:pt x="158" y="40"/>
                    </a:cubicBezTo>
                    <a:cubicBezTo>
                      <a:pt x="158" y="40"/>
                      <a:pt x="160" y="42"/>
                      <a:pt x="155" y="41"/>
                    </a:cubicBezTo>
                    <a:cubicBezTo>
                      <a:pt x="140" y="34"/>
                      <a:pt x="126" y="29"/>
                      <a:pt x="110" y="25"/>
                    </a:cubicBezTo>
                    <a:cubicBezTo>
                      <a:pt x="116" y="27"/>
                      <a:pt x="118" y="28"/>
                      <a:pt x="117" y="29"/>
                    </a:cubicBezTo>
                    <a:cubicBezTo>
                      <a:pt x="106" y="25"/>
                      <a:pt x="99" y="23"/>
                      <a:pt x="92" y="21"/>
                    </a:cubicBezTo>
                    <a:cubicBezTo>
                      <a:pt x="85" y="19"/>
                      <a:pt x="78" y="17"/>
                      <a:pt x="68" y="14"/>
                    </a:cubicBezTo>
                    <a:cubicBezTo>
                      <a:pt x="63" y="11"/>
                      <a:pt x="52" y="9"/>
                      <a:pt x="38" y="5"/>
                    </a:cubicBezTo>
                    <a:cubicBezTo>
                      <a:pt x="33" y="4"/>
                      <a:pt x="26" y="3"/>
                      <a:pt x="19" y="2"/>
                    </a:cubicBezTo>
                    <a:cubicBezTo>
                      <a:pt x="11" y="1"/>
                      <a:pt x="4" y="0"/>
                      <a:pt x="0" y="0"/>
                    </a:cubicBezTo>
                    <a:cubicBezTo>
                      <a:pt x="2" y="0"/>
                      <a:pt x="4" y="1"/>
                      <a:pt x="4" y="2"/>
                    </a:cubicBezTo>
                    <a:cubicBezTo>
                      <a:pt x="15" y="4"/>
                      <a:pt x="22" y="6"/>
                      <a:pt x="28" y="7"/>
                    </a:cubicBezTo>
                    <a:cubicBezTo>
                      <a:pt x="33" y="9"/>
                      <a:pt x="38" y="10"/>
                      <a:pt x="44" y="13"/>
                    </a:cubicBezTo>
                    <a:cubicBezTo>
                      <a:pt x="45" y="16"/>
                      <a:pt x="45" y="16"/>
                      <a:pt x="45" y="16"/>
                    </a:cubicBezTo>
                    <a:cubicBezTo>
                      <a:pt x="61" y="20"/>
                      <a:pt x="64" y="23"/>
                      <a:pt x="67" y="24"/>
                    </a:cubicBezTo>
                    <a:cubicBezTo>
                      <a:pt x="69" y="26"/>
                      <a:pt x="72" y="28"/>
                      <a:pt x="86" y="32"/>
                    </a:cubicBezTo>
                    <a:cubicBezTo>
                      <a:pt x="84" y="33"/>
                      <a:pt x="66" y="27"/>
                      <a:pt x="65" y="28"/>
                    </a:cubicBezTo>
                    <a:cubicBezTo>
                      <a:pt x="84" y="36"/>
                      <a:pt x="98" y="39"/>
                      <a:pt x="115" y="45"/>
                    </a:cubicBezTo>
                    <a:cubicBezTo>
                      <a:pt x="111" y="43"/>
                      <a:pt x="103" y="40"/>
                      <a:pt x="100" y="38"/>
                    </a:cubicBezTo>
                    <a:cubicBezTo>
                      <a:pt x="113" y="42"/>
                      <a:pt x="108" y="39"/>
                      <a:pt x="121" y="43"/>
                    </a:cubicBezTo>
                    <a:cubicBezTo>
                      <a:pt x="123" y="45"/>
                      <a:pt x="137" y="50"/>
                      <a:pt x="138" y="51"/>
                    </a:cubicBezTo>
                    <a:cubicBezTo>
                      <a:pt x="133" y="51"/>
                      <a:pt x="130" y="50"/>
                      <a:pt x="142" y="55"/>
                    </a:cubicBezTo>
                    <a:cubicBezTo>
                      <a:pt x="137" y="54"/>
                      <a:pt x="125" y="50"/>
                      <a:pt x="117" y="48"/>
                    </a:cubicBezTo>
                    <a:cubicBezTo>
                      <a:pt x="110" y="46"/>
                      <a:pt x="107" y="45"/>
                      <a:pt x="119" y="51"/>
                    </a:cubicBezTo>
                    <a:cubicBezTo>
                      <a:pt x="116" y="50"/>
                      <a:pt x="108" y="48"/>
                      <a:pt x="100" y="46"/>
                    </a:cubicBezTo>
                    <a:cubicBezTo>
                      <a:pt x="93" y="44"/>
                      <a:pt x="84" y="42"/>
                      <a:pt x="79" y="41"/>
                    </a:cubicBezTo>
                    <a:cubicBezTo>
                      <a:pt x="100" y="50"/>
                      <a:pt x="121" y="53"/>
                      <a:pt x="141" y="61"/>
                    </a:cubicBezTo>
                    <a:cubicBezTo>
                      <a:pt x="130" y="59"/>
                      <a:pt x="138" y="65"/>
                      <a:pt x="152" y="72"/>
                    </a:cubicBezTo>
                    <a:cubicBezTo>
                      <a:pt x="148" y="68"/>
                      <a:pt x="148" y="63"/>
                      <a:pt x="160" y="65"/>
                    </a:cubicBezTo>
                    <a:cubicBezTo>
                      <a:pt x="155" y="63"/>
                      <a:pt x="150" y="60"/>
                      <a:pt x="146" y="58"/>
                    </a:cubicBezTo>
                    <a:cubicBezTo>
                      <a:pt x="151" y="58"/>
                      <a:pt x="158" y="61"/>
                      <a:pt x="170" y="66"/>
                    </a:cubicBezTo>
                    <a:cubicBezTo>
                      <a:pt x="176" y="70"/>
                      <a:pt x="179" y="71"/>
                      <a:pt x="182" y="73"/>
                    </a:cubicBezTo>
                    <a:cubicBezTo>
                      <a:pt x="186" y="75"/>
                      <a:pt x="189" y="76"/>
                      <a:pt x="197" y="81"/>
                    </a:cubicBezTo>
                    <a:cubicBezTo>
                      <a:pt x="183" y="74"/>
                      <a:pt x="188" y="79"/>
                      <a:pt x="197" y="84"/>
                    </a:cubicBezTo>
                    <a:cubicBezTo>
                      <a:pt x="184" y="79"/>
                      <a:pt x="193" y="84"/>
                      <a:pt x="185" y="82"/>
                    </a:cubicBezTo>
                    <a:cubicBezTo>
                      <a:pt x="191" y="85"/>
                      <a:pt x="206" y="92"/>
                      <a:pt x="215" y="97"/>
                    </a:cubicBezTo>
                    <a:cubicBezTo>
                      <a:pt x="225" y="102"/>
                      <a:pt x="230" y="104"/>
                      <a:pt x="218" y="97"/>
                    </a:cubicBezTo>
                    <a:cubicBezTo>
                      <a:pt x="220" y="97"/>
                      <a:pt x="237" y="108"/>
                      <a:pt x="234" y="104"/>
                    </a:cubicBezTo>
                    <a:cubicBezTo>
                      <a:pt x="222" y="97"/>
                      <a:pt x="220" y="97"/>
                      <a:pt x="208" y="91"/>
                    </a:cubicBezTo>
                    <a:cubicBezTo>
                      <a:pt x="205" y="87"/>
                      <a:pt x="214" y="92"/>
                      <a:pt x="217" y="92"/>
                    </a:cubicBezTo>
                    <a:cubicBezTo>
                      <a:pt x="227" y="97"/>
                      <a:pt x="219" y="95"/>
                      <a:pt x="230" y="101"/>
                    </a:cubicBezTo>
                    <a:cubicBezTo>
                      <a:pt x="242" y="107"/>
                      <a:pt x="223" y="95"/>
                      <a:pt x="234" y="101"/>
                    </a:cubicBezTo>
                    <a:cubicBezTo>
                      <a:pt x="244" y="106"/>
                      <a:pt x="244" y="107"/>
                      <a:pt x="247" y="110"/>
                    </a:cubicBezTo>
                    <a:cubicBezTo>
                      <a:pt x="252" y="113"/>
                      <a:pt x="266" y="121"/>
                      <a:pt x="266" y="120"/>
                    </a:cubicBezTo>
                    <a:cubicBezTo>
                      <a:pt x="261" y="117"/>
                      <a:pt x="254" y="114"/>
                      <a:pt x="253" y="112"/>
                    </a:cubicBezTo>
                    <a:cubicBezTo>
                      <a:pt x="264" y="118"/>
                      <a:pt x="270" y="122"/>
                      <a:pt x="272" y="125"/>
                    </a:cubicBezTo>
                    <a:cubicBezTo>
                      <a:pt x="262" y="119"/>
                      <a:pt x="251" y="113"/>
                      <a:pt x="240" y="107"/>
                    </a:cubicBezTo>
                    <a:cubicBezTo>
                      <a:pt x="238" y="109"/>
                      <a:pt x="247" y="115"/>
                      <a:pt x="247" y="117"/>
                    </a:cubicBezTo>
                    <a:cubicBezTo>
                      <a:pt x="259" y="123"/>
                      <a:pt x="268" y="127"/>
                      <a:pt x="273" y="133"/>
                    </a:cubicBezTo>
                    <a:cubicBezTo>
                      <a:pt x="272" y="131"/>
                      <a:pt x="286" y="140"/>
                      <a:pt x="285" y="138"/>
                    </a:cubicBezTo>
                    <a:cubicBezTo>
                      <a:pt x="274" y="129"/>
                      <a:pt x="261" y="124"/>
                      <a:pt x="257" y="119"/>
                    </a:cubicBezTo>
                    <a:cubicBezTo>
                      <a:pt x="264" y="123"/>
                      <a:pt x="269" y="127"/>
                      <a:pt x="272" y="129"/>
                    </a:cubicBezTo>
                    <a:cubicBezTo>
                      <a:pt x="267" y="123"/>
                      <a:pt x="281" y="133"/>
                      <a:pt x="285" y="134"/>
                    </a:cubicBezTo>
                    <a:cubicBezTo>
                      <a:pt x="274" y="126"/>
                      <a:pt x="286" y="132"/>
                      <a:pt x="272" y="124"/>
                    </a:cubicBezTo>
                    <a:cubicBezTo>
                      <a:pt x="275" y="125"/>
                      <a:pt x="276" y="125"/>
                      <a:pt x="279" y="127"/>
                    </a:cubicBezTo>
                    <a:cubicBezTo>
                      <a:pt x="284" y="133"/>
                      <a:pt x="291" y="136"/>
                      <a:pt x="300" y="143"/>
                    </a:cubicBezTo>
                    <a:cubicBezTo>
                      <a:pt x="304" y="147"/>
                      <a:pt x="287" y="138"/>
                      <a:pt x="297" y="146"/>
                    </a:cubicBezTo>
                    <a:cubicBezTo>
                      <a:pt x="298" y="144"/>
                      <a:pt x="313" y="154"/>
                      <a:pt x="316" y="154"/>
                    </a:cubicBezTo>
                    <a:cubicBezTo>
                      <a:pt x="316" y="152"/>
                      <a:pt x="306" y="148"/>
                      <a:pt x="307" y="147"/>
                    </a:cubicBezTo>
                    <a:cubicBezTo>
                      <a:pt x="305" y="145"/>
                      <a:pt x="311" y="148"/>
                      <a:pt x="317" y="152"/>
                    </a:cubicBezTo>
                    <a:cubicBezTo>
                      <a:pt x="322" y="156"/>
                      <a:pt x="328" y="160"/>
                      <a:pt x="328" y="158"/>
                    </a:cubicBezTo>
                    <a:cubicBezTo>
                      <a:pt x="315" y="147"/>
                      <a:pt x="296" y="138"/>
                      <a:pt x="288" y="129"/>
                    </a:cubicBezTo>
                    <a:cubicBezTo>
                      <a:pt x="301" y="138"/>
                      <a:pt x="298" y="134"/>
                      <a:pt x="307" y="140"/>
                    </a:cubicBezTo>
                    <a:cubicBezTo>
                      <a:pt x="314" y="145"/>
                      <a:pt x="326" y="154"/>
                      <a:pt x="338" y="163"/>
                    </a:cubicBezTo>
                    <a:cubicBezTo>
                      <a:pt x="350" y="172"/>
                      <a:pt x="361" y="180"/>
                      <a:pt x="367" y="182"/>
                    </a:cubicBezTo>
                    <a:cubicBezTo>
                      <a:pt x="356" y="174"/>
                      <a:pt x="354" y="171"/>
                      <a:pt x="353" y="167"/>
                    </a:cubicBezTo>
                    <a:cubicBezTo>
                      <a:pt x="347" y="163"/>
                      <a:pt x="344" y="163"/>
                      <a:pt x="339" y="161"/>
                    </a:cubicBezTo>
                    <a:cubicBezTo>
                      <a:pt x="335" y="159"/>
                      <a:pt x="330" y="156"/>
                      <a:pt x="319" y="147"/>
                    </a:cubicBezTo>
                    <a:cubicBezTo>
                      <a:pt x="328" y="153"/>
                      <a:pt x="341" y="159"/>
                      <a:pt x="331" y="152"/>
                    </a:cubicBezTo>
                    <a:cubicBezTo>
                      <a:pt x="343" y="161"/>
                      <a:pt x="345" y="160"/>
                      <a:pt x="347" y="160"/>
                    </a:cubicBezTo>
                    <a:cubicBezTo>
                      <a:pt x="342" y="155"/>
                      <a:pt x="334" y="152"/>
                      <a:pt x="331" y="148"/>
                    </a:cubicBezTo>
                    <a:cubicBezTo>
                      <a:pt x="345" y="157"/>
                      <a:pt x="335" y="148"/>
                      <a:pt x="350" y="159"/>
                    </a:cubicBezTo>
                    <a:cubicBezTo>
                      <a:pt x="344" y="154"/>
                      <a:pt x="344" y="153"/>
                      <a:pt x="341" y="150"/>
                    </a:cubicBezTo>
                    <a:cubicBezTo>
                      <a:pt x="344" y="151"/>
                      <a:pt x="353" y="161"/>
                      <a:pt x="353" y="158"/>
                    </a:cubicBezTo>
                    <a:cubicBezTo>
                      <a:pt x="344" y="151"/>
                      <a:pt x="345" y="153"/>
                      <a:pt x="338" y="147"/>
                    </a:cubicBezTo>
                    <a:cubicBezTo>
                      <a:pt x="338" y="146"/>
                      <a:pt x="342" y="149"/>
                      <a:pt x="341" y="147"/>
                    </a:cubicBezTo>
                    <a:cubicBezTo>
                      <a:pt x="335" y="143"/>
                      <a:pt x="328" y="141"/>
                      <a:pt x="322" y="135"/>
                    </a:cubicBezTo>
                    <a:cubicBezTo>
                      <a:pt x="330" y="139"/>
                      <a:pt x="333" y="140"/>
                      <a:pt x="341" y="145"/>
                    </a:cubicBezTo>
                    <a:cubicBezTo>
                      <a:pt x="329" y="136"/>
                      <a:pt x="327" y="132"/>
                      <a:pt x="313" y="123"/>
                    </a:cubicBezTo>
                    <a:cubicBezTo>
                      <a:pt x="311" y="123"/>
                      <a:pt x="317" y="127"/>
                      <a:pt x="313" y="125"/>
                    </a:cubicBezTo>
                    <a:cubicBezTo>
                      <a:pt x="302" y="117"/>
                      <a:pt x="283" y="104"/>
                      <a:pt x="271" y="98"/>
                    </a:cubicBezTo>
                    <a:cubicBezTo>
                      <a:pt x="277" y="102"/>
                      <a:pt x="284" y="106"/>
                      <a:pt x="287" y="109"/>
                    </a:cubicBezTo>
                    <a:cubicBezTo>
                      <a:pt x="273" y="100"/>
                      <a:pt x="265" y="98"/>
                      <a:pt x="254" y="90"/>
                    </a:cubicBezTo>
                    <a:cubicBezTo>
                      <a:pt x="255" y="91"/>
                      <a:pt x="243" y="84"/>
                      <a:pt x="238" y="81"/>
                    </a:cubicBezTo>
                    <a:cubicBezTo>
                      <a:pt x="238" y="83"/>
                      <a:pt x="230" y="81"/>
                      <a:pt x="222" y="77"/>
                    </a:cubicBezTo>
                    <a:cubicBezTo>
                      <a:pt x="213" y="73"/>
                      <a:pt x="204" y="69"/>
                      <a:pt x="198" y="68"/>
                    </a:cubicBezTo>
                    <a:cubicBezTo>
                      <a:pt x="193" y="65"/>
                      <a:pt x="182" y="60"/>
                      <a:pt x="184" y="59"/>
                    </a:cubicBezTo>
                    <a:cubicBezTo>
                      <a:pt x="194" y="63"/>
                      <a:pt x="196" y="65"/>
                      <a:pt x="191" y="61"/>
                    </a:cubicBezTo>
                    <a:close/>
                    <a:moveTo>
                      <a:pt x="238" y="85"/>
                    </a:moveTo>
                    <a:cubicBezTo>
                      <a:pt x="242" y="88"/>
                      <a:pt x="244" y="90"/>
                      <a:pt x="255" y="96"/>
                    </a:cubicBezTo>
                    <a:cubicBezTo>
                      <a:pt x="243" y="92"/>
                      <a:pt x="231" y="83"/>
                      <a:pt x="215" y="76"/>
                    </a:cubicBezTo>
                    <a:cubicBezTo>
                      <a:pt x="216" y="76"/>
                      <a:pt x="214" y="75"/>
                      <a:pt x="212" y="73"/>
                    </a:cubicBezTo>
                    <a:cubicBezTo>
                      <a:pt x="220" y="76"/>
                      <a:pt x="232" y="84"/>
                      <a:pt x="238" y="85"/>
                    </a:cubicBezTo>
                    <a:close/>
                    <a:moveTo>
                      <a:pt x="313" y="125"/>
                    </a:moveTo>
                    <a:cubicBezTo>
                      <a:pt x="322" y="131"/>
                      <a:pt x="318" y="130"/>
                      <a:pt x="319" y="132"/>
                    </a:cubicBezTo>
                    <a:cubicBezTo>
                      <a:pt x="310" y="125"/>
                      <a:pt x="310" y="125"/>
                      <a:pt x="310" y="125"/>
                    </a:cubicBezTo>
                    <a:cubicBezTo>
                      <a:pt x="308" y="123"/>
                      <a:pt x="312" y="125"/>
                      <a:pt x="313" y="125"/>
                    </a:cubicBezTo>
                    <a:close/>
                    <a:moveTo>
                      <a:pt x="322" y="136"/>
                    </a:moveTo>
                    <a:cubicBezTo>
                      <a:pt x="330" y="142"/>
                      <a:pt x="338" y="147"/>
                      <a:pt x="338" y="149"/>
                    </a:cubicBezTo>
                    <a:cubicBezTo>
                      <a:pt x="330" y="143"/>
                      <a:pt x="322" y="138"/>
                      <a:pt x="322" y="136"/>
                    </a:cubicBezTo>
                    <a:close/>
                    <a:moveTo>
                      <a:pt x="97" y="27"/>
                    </a:moveTo>
                    <a:cubicBezTo>
                      <a:pt x="111" y="31"/>
                      <a:pt x="118" y="35"/>
                      <a:pt x="129" y="39"/>
                    </a:cubicBezTo>
                    <a:cubicBezTo>
                      <a:pt x="131" y="41"/>
                      <a:pt x="129" y="41"/>
                      <a:pt x="123" y="39"/>
                    </a:cubicBezTo>
                    <a:cubicBezTo>
                      <a:pt x="121" y="38"/>
                      <a:pt x="139" y="46"/>
                      <a:pt x="137" y="44"/>
                    </a:cubicBezTo>
                    <a:cubicBezTo>
                      <a:pt x="143" y="48"/>
                      <a:pt x="133" y="45"/>
                      <a:pt x="122" y="40"/>
                    </a:cubicBezTo>
                    <a:cubicBezTo>
                      <a:pt x="110" y="36"/>
                      <a:pt x="96" y="30"/>
                      <a:pt x="94" y="28"/>
                    </a:cubicBezTo>
                    <a:cubicBezTo>
                      <a:pt x="93" y="26"/>
                      <a:pt x="101" y="29"/>
                      <a:pt x="97" y="27"/>
                    </a:cubicBezTo>
                    <a:close/>
                    <a:moveTo>
                      <a:pt x="316" y="135"/>
                    </a:moveTo>
                    <a:cubicBezTo>
                      <a:pt x="323" y="139"/>
                      <a:pt x="324" y="141"/>
                      <a:pt x="328" y="144"/>
                    </a:cubicBezTo>
                    <a:cubicBezTo>
                      <a:pt x="328" y="146"/>
                      <a:pt x="315" y="140"/>
                      <a:pt x="316" y="142"/>
                    </a:cubicBezTo>
                    <a:cubicBezTo>
                      <a:pt x="311" y="140"/>
                      <a:pt x="303" y="135"/>
                      <a:pt x="296" y="131"/>
                    </a:cubicBezTo>
                    <a:cubicBezTo>
                      <a:pt x="289" y="127"/>
                      <a:pt x="283" y="123"/>
                      <a:pt x="278" y="121"/>
                    </a:cubicBezTo>
                    <a:cubicBezTo>
                      <a:pt x="278" y="120"/>
                      <a:pt x="274" y="118"/>
                      <a:pt x="272" y="117"/>
                    </a:cubicBezTo>
                    <a:cubicBezTo>
                      <a:pt x="269" y="113"/>
                      <a:pt x="277" y="117"/>
                      <a:pt x="272" y="113"/>
                    </a:cubicBezTo>
                    <a:cubicBezTo>
                      <a:pt x="259" y="106"/>
                      <a:pt x="244" y="97"/>
                      <a:pt x="229" y="90"/>
                    </a:cubicBezTo>
                    <a:cubicBezTo>
                      <a:pt x="234" y="91"/>
                      <a:pt x="236" y="93"/>
                      <a:pt x="232" y="89"/>
                    </a:cubicBezTo>
                    <a:cubicBezTo>
                      <a:pt x="243" y="94"/>
                      <a:pt x="255" y="100"/>
                      <a:pt x="262" y="103"/>
                    </a:cubicBezTo>
                    <a:cubicBezTo>
                      <a:pt x="268" y="108"/>
                      <a:pt x="279" y="114"/>
                      <a:pt x="289" y="119"/>
                    </a:cubicBezTo>
                    <a:cubicBezTo>
                      <a:pt x="300" y="125"/>
                      <a:pt x="309" y="131"/>
                      <a:pt x="313" y="135"/>
                    </a:cubicBezTo>
                    <a:cubicBezTo>
                      <a:pt x="317" y="138"/>
                      <a:pt x="315" y="135"/>
                      <a:pt x="316" y="135"/>
                    </a:cubicBezTo>
                    <a:close/>
                    <a:moveTo>
                      <a:pt x="143" y="45"/>
                    </a:moveTo>
                    <a:cubicBezTo>
                      <a:pt x="151" y="49"/>
                      <a:pt x="164" y="54"/>
                      <a:pt x="168" y="58"/>
                    </a:cubicBezTo>
                    <a:cubicBezTo>
                      <a:pt x="163" y="56"/>
                      <a:pt x="152" y="53"/>
                      <a:pt x="165" y="59"/>
                    </a:cubicBezTo>
                    <a:cubicBezTo>
                      <a:pt x="152" y="54"/>
                      <a:pt x="150" y="52"/>
                      <a:pt x="149" y="51"/>
                    </a:cubicBezTo>
                    <a:cubicBezTo>
                      <a:pt x="148" y="49"/>
                      <a:pt x="149" y="48"/>
                      <a:pt x="143" y="45"/>
                    </a:cubicBezTo>
                    <a:close/>
                    <a:moveTo>
                      <a:pt x="189" y="72"/>
                    </a:moveTo>
                    <a:cubicBezTo>
                      <a:pt x="186" y="71"/>
                      <a:pt x="177" y="67"/>
                      <a:pt x="168" y="64"/>
                    </a:cubicBezTo>
                    <a:cubicBezTo>
                      <a:pt x="160" y="60"/>
                      <a:pt x="151" y="57"/>
                      <a:pt x="149" y="55"/>
                    </a:cubicBezTo>
                    <a:cubicBezTo>
                      <a:pt x="164" y="60"/>
                      <a:pt x="177" y="66"/>
                      <a:pt x="189" y="72"/>
                    </a:cubicBezTo>
                    <a:close/>
                    <a:moveTo>
                      <a:pt x="275" y="120"/>
                    </a:moveTo>
                    <a:cubicBezTo>
                      <a:pt x="285" y="126"/>
                      <a:pt x="280" y="126"/>
                      <a:pt x="285" y="130"/>
                    </a:cubicBezTo>
                    <a:cubicBezTo>
                      <a:pt x="281" y="128"/>
                      <a:pt x="276" y="125"/>
                      <a:pt x="272" y="122"/>
                    </a:cubicBezTo>
                    <a:cubicBezTo>
                      <a:pt x="276" y="123"/>
                      <a:pt x="262" y="115"/>
                      <a:pt x="266" y="115"/>
                    </a:cubicBezTo>
                    <a:cubicBezTo>
                      <a:pt x="268" y="117"/>
                      <a:pt x="269" y="118"/>
                      <a:pt x="272" y="120"/>
                    </a:cubicBezTo>
                    <a:cubicBezTo>
                      <a:pt x="271" y="118"/>
                      <a:pt x="275" y="120"/>
                      <a:pt x="275" y="120"/>
                    </a:cubicBezTo>
                    <a:close/>
                    <a:moveTo>
                      <a:pt x="207" y="83"/>
                    </a:moveTo>
                    <a:cubicBezTo>
                      <a:pt x="215" y="88"/>
                      <a:pt x="218" y="89"/>
                      <a:pt x="233" y="97"/>
                    </a:cubicBezTo>
                    <a:cubicBezTo>
                      <a:pt x="230" y="98"/>
                      <a:pt x="215" y="89"/>
                      <a:pt x="200" y="82"/>
                    </a:cubicBezTo>
                    <a:cubicBezTo>
                      <a:pt x="202" y="82"/>
                      <a:pt x="205" y="83"/>
                      <a:pt x="207"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6" name="Freeform 6753">
                <a:extLst>
                  <a:ext uri="{FF2B5EF4-FFF2-40B4-BE49-F238E27FC236}">
                    <a16:creationId xmlns:a16="http://schemas.microsoft.com/office/drawing/2014/main" id="{7A1F21AD-5843-4C04-8D56-944BE3F2BC13}"/>
                  </a:ext>
                </a:extLst>
              </p:cNvPr>
              <p:cNvSpPr>
                <a:spLocks/>
              </p:cNvSpPr>
              <p:nvPr/>
            </p:nvSpPr>
            <p:spPr bwMode="auto">
              <a:xfrm>
                <a:off x="2810" y="2112"/>
                <a:ext cx="3" cy="26"/>
              </a:xfrm>
              <a:custGeom>
                <a:avLst/>
                <a:gdLst>
                  <a:gd name="T0" fmla="*/ 2 w 4"/>
                  <a:gd name="T1" fmla="*/ 0 h 47"/>
                  <a:gd name="T2" fmla="*/ 2 w 4"/>
                  <a:gd name="T3" fmla="*/ 8 h 47"/>
                  <a:gd name="T4" fmla="*/ 4 w 4"/>
                  <a:gd name="T5" fmla="*/ 11 h 47"/>
                  <a:gd name="T6" fmla="*/ 3 w 4"/>
                  <a:gd name="T7" fmla="*/ 47 h 47"/>
                  <a:gd name="T8" fmla="*/ 2 w 4"/>
                  <a:gd name="T9" fmla="*/ 39 h 47"/>
                  <a:gd name="T10" fmla="*/ 0 w 4"/>
                  <a:gd name="T11" fmla="*/ 33 h 47"/>
                  <a:gd name="T12" fmla="*/ 3 w 4"/>
                  <a:gd name="T13" fmla="*/ 27 h 47"/>
                  <a:gd name="T14" fmla="*/ 1 w 4"/>
                  <a:gd name="T15" fmla="*/ 20 h 47"/>
                  <a:gd name="T16" fmla="*/ 2 w 4"/>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7">
                    <a:moveTo>
                      <a:pt x="2" y="0"/>
                    </a:moveTo>
                    <a:cubicBezTo>
                      <a:pt x="3" y="6"/>
                      <a:pt x="2" y="7"/>
                      <a:pt x="2" y="8"/>
                    </a:cubicBezTo>
                    <a:cubicBezTo>
                      <a:pt x="2" y="13"/>
                      <a:pt x="3" y="11"/>
                      <a:pt x="4" y="11"/>
                    </a:cubicBezTo>
                    <a:cubicBezTo>
                      <a:pt x="3" y="26"/>
                      <a:pt x="4" y="29"/>
                      <a:pt x="3" y="47"/>
                    </a:cubicBezTo>
                    <a:cubicBezTo>
                      <a:pt x="2" y="47"/>
                      <a:pt x="3" y="42"/>
                      <a:pt x="2" y="39"/>
                    </a:cubicBezTo>
                    <a:cubicBezTo>
                      <a:pt x="2" y="31"/>
                      <a:pt x="0" y="39"/>
                      <a:pt x="0" y="33"/>
                    </a:cubicBezTo>
                    <a:cubicBezTo>
                      <a:pt x="1" y="20"/>
                      <a:pt x="1" y="27"/>
                      <a:pt x="3" y="27"/>
                    </a:cubicBezTo>
                    <a:cubicBezTo>
                      <a:pt x="3" y="19"/>
                      <a:pt x="2" y="20"/>
                      <a:pt x="1" y="20"/>
                    </a:cubicBezTo>
                    <a:cubicBezTo>
                      <a:pt x="1" y="1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7" name="Freeform 6754">
                <a:extLst>
                  <a:ext uri="{FF2B5EF4-FFF2-40B4-BE49-F238E27FC236}">
                    <a16:creationId xmlns:a16="http://schemas.microsoft.com/office/drawing/2014/main" id="{75204DA7-1873-41A6-AA13-BAE68D15FC50}"/>
                  </a:ext>
                </a:extLst>
              </p:cNvPr>
              <p:cNvSpPr>
                <a:spLocks/>
              </p:cNvSpPr>
              <p:nvPr/>
            </p:nvSpPr>
            <p:spPr bwMode="auto">
              <a:xfrm>
                <a:off x="2534" y="2577"/>
                <a:ext cx="31" cy="18"/>
              </a:xfrm>
              <a:custGeom>
                <a:avLst/>
                <a:gdLst>
                  <a:gd name="T0" fmla="*/ 0 w 54"/>
                  <a:gd name="T1" fmla="*/ 32 h 32"/>
                  <a:gd name="T2" fmla="*/ 48 w 54"/>
                  <a:gd name="T3" fmla="*/ 3 h 32"/>
                  <a:gd name="T4" fmla="*/ 29 w 54"/>
                  <a:gd name="T5" fmla="*/ 16 h 32"/>
                  <a:gd name="T6" fmla="*/ 0 w 54"/>
                  <a:gd name="T7" fmla="*/ 32 h 32"/>
                </a:gdLst>
                <a:ahLst/>
                <a:cxnLst>
                  <a:cxn ang="0">
                    <a:pos x="T0" y="T1"/>
                  </a:cxn>
                  <a:cxn ang="0">
                    <a:pos x="T2" y="T3"/>
                  </a:cxn>
                  <a:cxn ang="0">
                    <a:pos x="T4" y="T5"/>
                  </a:cxn>
                  <a:cxn ang="0">
                    <a:pos x="T6" y="T7"/>
                  </a:cxn>
                </a:cxnLst>
                <a:rect l="0" t="0" r="r" b="b"/>
                <a:pathLst>
                  <a:path w="54" h="32">
                    <a:moveTo>
                      <a:pt x="0" y="32"/>
                    </a:moveTo>
                    <a:cubicBezTo>
                      <a:pt x="16" y="23"/>
                      <a:pt x="31" y="15"/>
                      <a:pt x="48" y="3"/>
                    </a:cubicBezTo>
                    <a:cubicBezTo>
                      <a:pt x="54" y="0"/>
                      <a:pt x="43" y="8"/>
                      <a:pt x="29" y="16"/>
                    </a:cubicBezTo>
                    <a:cubicBezTo>
                      <a:pt x="16" y="24"/>
                      <a:pt x="1"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8" name="Freeform 6755">
                <a:extLst>
                  <a:ext uri="{FF2B5EF4-FFF2-40B4-BE49-F238E27FC236}">
                    <a16:creationId xmlns:a16="http://schemas.microsoft.com/office/drawing/2014/main" id="{86F8312F-F381-47F6-B89E-3A46891829EA}"/>
                  </a:ext>
                </a:extLst>
              </p:cNvPr>
              <p:cNvSpPr>
                <a:spLocks/>
              </p:cNvSpPr>
              <p:nvPr/>
            </p:nvSpPr>
            <p:spPr bwMode="auto">
              <a:xfrm>
                <a:off x="2616" y="2531"/>
                <a:ext cx="8" cy="7"/>
              </a:xfrm>
              <a:custGeom>
                <a:avLst/>
                <a:gdLst>
                  <a:gd name="T0" fmla="*/ 7 w 15"/>
                  <a:gd name="T1" fmla="*/ 10 h 13"/>
                  <a:gd name="T2" fmla="*/ 9 w 15"/>
                  <a:gd name="T3" fmla="*/ 4 h 13"/>
                  <a:gd name="T4" fmla="*/ 7 w 15"/>
                  <a:gd name="T5" fmla="*/ 10 h 13"/>
                </a:gdLst>
                <a:ahLst/>
                <a:cxnLst>
                  <a:cxn ang="0">
                    <a:pos x="T0" y="T1"/>
                  </a:cxn>
                  <a:cxn ang="0">
                    <a:pos x="T2" y="T3"/>
                  </a:cxn>
                  <a:cxn ang="0">
                    <a:pos x="T4" y="T5"/>
                  </a:cxn>
                </a:cxnLst>
                <a:rect l="0" t="0" r="r" b="b"/>
                <a:pathLst>
                  <a:path w="15" h="13">
                    <a:moveTo>
                      <a:pt x="7" y="10"/>
                    </a:moveTo>
                    <a:cubicBezTo>
                      <a:pt x="0" y="13"/>
                      <a:pt x="12" y="4"/>
                      <a:pt x="9" y="4"/>
                    </a:cubicBezTo>
                    <a:cubicBezTo>
                      <a:pt x="14" y="0"/>
                      <a:pt x="15" y="3"/>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9" name="Freeform 6756">
                <a:extLst>
                  <a:ext uri="{FF2B5EF4-FFF2-40B4-BE49-F238E27FC236}">
                    <a16:creationId xmlns:a16="http://schemas.microsoft.com/office/drawing/2014/main" id="{6F5F9370-8677-4C3A-8A78-F6A6A7D54D70}"/>
                  </a:ext>
                </a:extLst>
              </p:cNvPr>
              <p:cNvSpPr>
                <a:spLocks noEditPoints="1"/>
              </p:cNvSpPr>
              <p:nvPr/>
            </p:nvSpPr>
            <p:spPr bwMode="auto">
              <a:xfrm>
                <a:off x="2590" y="1709"/>
                <a:ext cx="75" cy="67"/>
              </a:xfrm>
              <a:custGeom>
                <a:avLst/>
                <a:gdLst>
                  <a:gd name="T0" fmla="*/ 104 w 132"/>
                  <a:gd name="T1" fmla="*/ 67 h 118"/>
                  <a:gd name="T2" fmla="*/ 87 w 132"/>
                  <a:gd name="T3" fmla="*/ 48 h 118"/>
                  <a:gd name="T4" fmla="*/ 65 w 132"/>
                  <a:gd name="T5" fmla="*/ 28 h 118"/>
                  <a:gd name="T6" fmla="*/ 79 w 132"/>
                  <a:gd name="T7" fmla="*/ 43 h 118"/>
                  <a:gd name="T8" fmla="*/ 62 w 132"/>
                  <a:gd name="T9" fmla="*/ 28 h 118"/>
                  <a:gd name="T10" fmla="*/ 59 w 132"/>
                  <a:gd name="T11" fmla="*/ 28 h 118"/>
                  <a:gd name="T12" fmla="*/ 73 w 132"/>
                  <a:gd name="T13" fmla="*/ 45 h 118"/>
                  <a:gd name="T14" fmla="*/ 62 w 132"/>
                  <a:gd name="T15" fmla="*/ 39 h 118"/>
                  <a:gd name="T16" fmla="*/ 55 w 132"/>
                  <a:gd name="T17" fmla="*/ 36 h 118"/>
                  <a:gd name="T18" fmla="*/ 60 w 132"/>
                  <a:gd name="T19" fmla="*/ 43 h 118"/>
                  <a:gd name="T20" fmla="*/ 71 w 132"/>
                  <a:gd name="T21" fmla="*/ 54 h 118"/>
                  <a:gd name="T22" fmla="*/ 74 w 132"/>
                  <a:gd name="T23" fmla="*/ 60 h 118"/>
                  <a:gd name="T24" fmla="*/ 61 w 132"/>
                  <a:gd name="T25" fmla="*/ 49 h 118"/>
                  <a:gd name="T26" fmla="*/ 51 w 132"/>
                  <a:gd name="T27" fmla="*/ 42 h 118"/>
                  <a:gd name="T28" fmla="*/ 54 w 132"/>
                  <a:gd name="T29" fmla="*/ 42 h 118"/>
                  <a:gd name="T30" fmla="*/ 35 w 132"/>
                  <a:gd name="T31" fmla="*/ 27 h 118"/>
                  <a:gd name="T32" fmla="*/ 19 w 132"/>
                  <a:gd name="T33" fmla="*/ 15 h 118"/>
                  <a:gd name="T34" fmla="*/ 7 w 132"/>
                  <a:gd name="T35" fmla="*/ 4 h 118"/>
                  <a:gd name="T36" fmla="*/ 5 w 132"/>
                  <a:gd name="T37" fmla="*/ 8 h 118"/>
                  <a:gd name="T38" fmla="*/ 16 w 132"/>
                  <a:gd name="T39" fmla="*/ 21 h 118"/>
                  <a:gd name="T40" fmla="*/ 30 w 132"/>
                  <a:gd name="T41" fmla="*/ 31 h 118"/>
                  <a:gd name="T42" fmla="*/ 25 w 132"/>
                  <a:gd name="T43" fmla="*/ 22 h 118"/>
                  <a:gd name="T44" fmla="*/ 37 w 132"/>
                  <a:gd name="T45" fmla="*/ 30 h 118"/>
                  <a:gd name="T46" fmla="*/ 68 w 132"/>
                  <a:gd name="T47" fmla="*/ 56 h 118"/>
                  <a:gd name="T48" fmla="*/ 84 w 132"/>
                  <a:gd name="T49" fmla="*/ 72 h 118"/>
                  <a:gd name="T50" fmla="*/ 84 w 132"/>
                  <a:gd name="T51" fmla="*/ 74 h 118"/>
                  <a:gd name="T52" fmla="*/ 90 w 132"/>
                  <a:gd name="T53" fmla="*/ 78 h 118"/>
                  <a:gd name="T54" fmla="*/ 92 w 132"/>
                  <a:gd name="T55" fmla="*/ 83 h 118"/>
                  <a:gd name="T56" fmla="*/ 106 w 132"/>
                  <a:gd name="T57" fmla="*/ 97 h 118"/>
                  <a:gd name="T58" fmla="*/ 113 w 132"/>
                  <a:gd name="T59" fmla="*/ 102 h 118"/>
                  <a:gd name="T60" fmla="*/ 92 w 132"/>
                  <a:gd name="T61" fmla="*/ 80 h 118"/>
                  <a:gd name="T62" fmla="*/ 132 w 132"/>
                  <a:gd name="T63" fmla="*/ 118 h 118"/>
                  <a:gd name="T64" fmla="*/ 82 w 132"/>
                  <a:gd name="T65" fmla="*/ 68 h 118"/>
                  <a:gd name="T66" fmla="*/ 80 w 132"/>
                  <a:gd name="T67" fmla="*/ 61 h 118"/>
                  <a:gd name="T68" fmla="*/ 88 w 132"/>
                  <a:gd name="T69" fmla="*/ 69 h 118"/>
                  <a:gd name="T70" fmla="*/ 85 w 132"/>
                  <a:gd name="T71" fmla="*/ 69 h 118"/>
                  <a:gd name="T72" fmla="*/ 104 w 132"/>
                  <a:gd name="T73" fmla="*/ 85 h 118"/>
                  <a:gd name="T74" fmla="*/ 120 w 132"/>
                  <a:gd name="T75" fmla="*/ 100 h 118"/>
                  <a:gd name="T76" fmla="*/ 121 w 132"/>
                  <a:gd name="T77" fmla="*/ 98 h 118"/>
                  <a:gd name="T78" fmla="*/ 100 w 132"/>
                  <a:gd name="T79" fmla="*/ 75 h 118"/>
                  <a:gd name="T80" fmla="*/ 104 w 132"/>
                  <a:gd name="T81" fmla="*/ 81 h 118"/>
                  <a:gd name="T82" fmla="*/ 110 w 132"/>
                  <a:gd name="T83" fmla="*/ 88 h 118"/>
                  <a:gd name="T84" fmla="*/ 89 w 132"/>
                  <a:gd name="T85" fmla="*/ 64 h 118"/>
                  <a:gd name="T86" fmla="*/ 100 w 132"/>
                  <a:gd name="T87" fmla="*/ 73 h 118"/>
                  <a:gd name="T88" fmla="*/ 86 w 132"/>
                  <a:gd name="T89" fmla="*/ 62 h 118"/>
                  <a:gd name="T90" fmla="*/ 72 w 132"/>
                  <a:gd name="T91" fmla="*/ 49 h 118"/>
                  <a:gd name="T92" fmla="*/ 90 w 132"/>
                  <a:gd name="T93" fmla="*/ 59 h 118"/>
                  <a:gd name="T94" fmla="*/ 76 w 132"/>
                  <a:gd name="T95" fmla="*/ 47 h 118"/>
                  <a:gd name="T96" fmla="*/ 84 w 132"/>
                  <a:gd name="T97" fmla="*/ 52 h 118"/>
                  <a:gd name="T98" fmla="*/ 73 w 132"/>
                  <a:gd name="T99" fmla="*/ 42 h 118"/>
                  <a:gd name="T100" fmla="*/ 89 w 132"/>
                  <a:gd name="T101" fmla="*/ 55 h 118"/>
                  <a:gd name="T102" fmla="*/ 104 w 132"/>
                  <a:gd name="T103" fmla="*/ 68 h 118"/>
                  <a:gd name="T104" fmla="*/ 90 w 132"/>
                  <a:gd name="T105" fmla="*/ 55 h 118"/>
                  <a:gd name="T106" fmla="*/ 104 w 132"/>
                  <a:gd name="T107" fmla="*/ 67 h 118"/>
                  <a:gd name="T108" fmla="*/ 77 w 132"/>
                  <a:gd name="T109" fmla="*/ 56 h 118"/>
                  <a:gd name="T110" fmla="*/ 88 w 132"/>
                  <a:gd name="T111" fmla="*/ 68 h 118"/>
                  <a:gd name="T112" fmla="*/ 77 w 132"/>
                  <a:gd name="T113" fmla="*/ 5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 h="118">
                    <a:moveTo>
                      <a:pt x="104" y="67"/>
                    </a:moveTo>
                    <a:cubicBezTo>
                      <a:pt x="102" y="63"/>
                      <a:pt x="95" y="55"/>
                      <a:pt x="87" y="48"/>
                    </a:cubicBezTo>
                    <a:cubicBezTo>
                      <a:pt x="78" y="40"/>
                      <a:pt x="69" y="33"/>
                      <a:pt x="65" y="28"/>
                    </a:cubicBezTo>
                    <a:cubicBezTo>
                      <a:pt x="65" y="31"/>
                      <a:pt x="77" y="39"/>
                      <a:pt x="79" y="43"/>
                    </a:cubicBezTo>
                    <a:cubicBezTo>
                      <a:pt x="76" y="42"/>
                      <a:pt x="71" y="36"/>
                      <a:pt x="62" y="28"/>
                    </a:cubicBezTo>
                    <a:cubicBezTo>
                      <a:pt x="62" y="29"/>
                      <a:pt x="61" y="30"/>
                      <a:pt x="59" y="28"/>
                    </a:cubicBezTo>
                    <a:cubicBezTo>
                      <a:pt x="69" y="37"/>
                      <a:pt x="67" y="39"/>
                      <a:pt x="73" y="45"/>
                    </a:cubicBezTo>
                    <a:cubicBezTo>
                      <a:pt x="64" y="38"/>
                      <a:pt x="63" y="39"/>
                      <a:pt x="62" y="39"/>
                    </a:cubicBezTo>
                    <a:cubicBezTo>
                      <a:pt x="62" y="40"/>
                      <a:pt x="62" y="41"/>
                      <a:pt x="55" y="36"/>
                    </a:cubicBezTo>
                    <a:cubicBezTo>
                      <a:pt x="70" y="48"/>
                      <a:pt x="59" y="42"/>
                      <a:pt x="60" y="43"/>
                    </a:cubicBezTo>
                    <a:cubicBezTo>
                      <a:pt x="62" y="45"/>
                      <a:pt x="67" y="50"/>
                      <a:pt x="71" y="54"/>
                    </a:cubicBezTo>
                    <a:cubicBezTo>
                      <a:pt x="75" y="58"/>
                      <a:pt x="77" y="61"/>
                      <a:pt x="74" y="60"/>
                    </a:cubicBezTo>
                    <a:cubicBezTo>
                      <a:pt x="65" y="52"/>
                      <a:pt x="63" y="50"/>
                      <a:pt x="61" y="49"/>
                    </a:cubicBezTo>
                    <a:cubicBezTo>
                      <a:pt x="59" y="48"/>
                      <a:pt x="58" y="48"/>
                      <a:pt x="51" y="42"/>
                    </a:cubicBezTo>
                    <a:cubicBezTo>
                      <a:pt x="50" y="41"/>
                      <a:pt x="54" y="44"/>
                      <a:pt x="54" y="42"/>
                    </a:cubicBezTo>
                    <a:cubicBezTo>
                      <a:pt x="45" y="35"/>
                      <a:pt x="40" y="30"/>
                      <a:pt x="35" y="27"/>
                    </a:cubicBezTo>
                    <a:cubicBezTo>
                      <a:pt x="30" y="23"/>
                      <a:pt x="26" y="20"/>
                      <a:pt x="19" y="15"/>
                    </a:cubicBezTo>
                    <a:cubicBezTo>
                      <a:pt x="16" y="12"/>
                      <a:pt x="13" y="9"/>
                      <a:pt x="7" y="4"/>
                    </a:cubicBezTo>
                    <a:cubicBezTo>
                      <a:pt x="0" y="0"/>
                      <a:pt x="2" y="3"/>
                      <a:pt x="5" y="8"/>
                    </a:cubicBezTo>
                    <a:cubicBezTo>
                      <a:pt x="9" y="12"/>
                      <a:pt x="14" y="18"/>
                      <a:pt x="16" y="21"/>
                    </a:cubicBezTo>
                    <a:cubicBezTo>
                      <a:pt x="16" y="20"/>
                      <a:pt x="23" y="25"/>
                      <a:pt x="30" y="31"/>
                    </a:cubicBezTo>
                    <a:cubicBezTo>
                      <a:pt x="29" y="27"/>
                      <a:pt x="32" y="28"/>
                      <a:pt x="25" y="22"/>
                    </a:cubicBezTo>
                    <a:cubicBezTo>
                      <a:pt x="31" y="26"/>
                      <a:pt x="29" y="23"/>
                      <a:pt x="37" y="30"/>
                    </a:cubicBezTo>
                    <a:cubicBezTo>
                      <a:pt x="48" y="40"/>
                      <a:pt x="60" y="51"/>
                      <a:pt x="68" y="56"/>
                    </a:cubicBezTo>
                    <a:cubicBezTo>
                      <a:pt x="72" y="62"/>
                      <a:pt x="75" y="63"/>
                      <a:pt x="84" y="72"/>
                    </a:cubicBezTo>
                    <a:cubicBezTo>
                      <a:pt x="81" y="70"/>
                      <a:pt x="74" y="65"/>
                      <a:pt x="84" y="74"/>
                    </a:cubicBezTo>
                    <a:cubicBezTo>
                      <a:pt x="84" y="74"/>
                      <a:pt x="84" y="72"/>
                      <a:pt x="90" y="78"/>
                    </a:cubicBezTo>
                    <a:cubicBezTo>
                      <a:pt x="89" y="79"/>
                      <a:pt x="100" y="89"/>
                      <a:pt x="92" y="83"/>
                    </a:cubicBezTo>
                    <a:cubicBezTo>
                      <a:pt x="96" y="87"/>
                      <a:pt x="102" y="93"/>
                      <a:pt x="106" y="97"/>
                    </a:cubicBezTo>
                    <a:cubicBezTo>
                      <a:pt x="110" y="102"/>
                      <a:pt x="114" y="105"/>
                      <a:pt x="113" y="102"/>
                    </a:cubicBezTo>
                    <a:cubicBezTo>
                      <a:pt x="105" y="95"/>
                      <a:pt x="98" y="88"/>
                      <a:pt x="92" y="80"/>
                    </a:cubicBezTo>
                    <a:cubicBezTo>
                      <a:pt x="108" y="95"/>
                      <a:pt x="119" y="108"/>
                      <a:pt x="132" y="118"/>
                    </a:cubicBezTo>
                    <a:cubicBezTo>
                      <a:pt x="120" y="105"/>
                      <a:pt x="103" y="87"/>
                      <a:pt x="82" y="68"/>
                    </a:cubicBezTo>
                    <a:cubicBezTo>
                      <a:pt x="74" y="60"/>
                      <a:pt x="80" y="62"/>
                      <a:pt x="80" y="61"/>
                    </a:cubicBezTo>
                    <a:cubicBezTo>
                      <a:pt x="83" y="64"/>
                      <a:pt x="88" y="68"/>
                      <a:pt x="88" y="69"/>
                    </a:cubicBezTo>
                    <a:cubicBezTo>
                      <a:pt x="88" y="70"/>
                      <a:pt x="87" y="70"/>
                      <a:pt x="85" y="69"/>
                    </a:cubicBezTo>
                    <a:cubicBezTo>
                      <a:pt x="95" y="77"/>
                      <a:pt x="100" y="81"/>
                      <a:pt x="104" y="85"/>
                    </a:cubicBezTo>
                    <a:cubicBezTo>
                      <a:pt x="109" y="88"/>
                      <a:pt x="113" y="91"/>
                      <a:pt x="120" y="100"/>
                    </a:cubicBezTo>
                    <a:cubicBezTo>
                      <a:pt x="116" y="95"/>
                      <a:pt x="121" y="99"/>
                      <a:pt x="121" y="98"/>
                    </a:cubicBezTo>
                    <a:cubicBezTo>
                      <a:pt x="115" y="91"/>
                      <a:pt x="110" y="85"/>
                      <a:pt x="100" y="75"/>
                    </a:cubicBezTo>
                    <a:cubicBezTo>
                      <a:pt x="97" y="74"/>
                      <a:pt x="100" y="77"/>
                      <a:pt x="104" y="81"/>
                    </a:cubicBezTo>
                    <a:cubicBezTo>
                      <a:pt x="107" y="84"/>
                      <a:pt x="111" y="87"/>
                      <a:pt x="110" y="88"/>
                    </a:cubicBezTo>
                    <a:cubicBezTo>
                      <a:pt x="99" y="79"/>
                      <a:pt x="94" y="70"/>
                      <a:pt x="89" y="64"/>
                    </a:cubicBezTo>
                    <a:cubicBezTo>
                      <a:pt x="91" y="65"/>
                      <a:pt x="102" y="77"/>
                      <a:pt x="100" y="73"/>
                    </a:cubicBezTo>
                    <a:cubicBezTo>
                      <a:pt x="93" y="66"/>
                      <a:pt x="90" y="64"/>
                      <a:pt x="86" y="62"/>
                    </a:cubicBezTo>
                    <a:cubicBezTo>
                      <a:pt x="83" y="59"/>
                      <a:pt x="79" y="57"/>
                      <a:pt x="72" y="49"/>
                    </a:cubicBezTo>
                    <a:cubicBezTo>
                      <a:pt x="81" y="56"/>
                      <a:pt x="89" y="62"/>
                      <a:pt x="90" y="59"/>
                    </a:cubicBezTo>
                    <a:cubicBezTo>
                      <a:pt x="85" y="54"/>
                      <a:pt x="78" y="50"/>
                      <a:pt x="76" y="47"/>
                    </a:cubicBezTo>
                    <a:cubicBezTo>
                      <a:pt x="75" y="44"/>
                      <a:pt x="88" y="58"/>
                      <a:pt x="84" y="52"/>
                    </a:cubicBezTo>
                    <a:cubicBezTo>
                      <a:pt x="80" y="48"/>
                      <a:pt x="74" y="43"/>
                      <a:pt x="73" y="42"/>
                    </a:cubicBezTo>
                    <a:cubicBezTo>
                      <a:pt x="75" y="42"/>
                      <a:pt x="82" y="49"/>
                      <a:pt x="89" y="55"/>
                    </a:cubicBezTo>
                    <a:cubicBezTo>
                      <a:pt x="95" y="61"/>
                      <a:pt x="102" y="68"/>
                      <a:pt x="104" y="68"/>
                    </a:cubicBezTo>
                    <a:cubicBezTo>
                      <a:pt x="100" y="64"/>
                      <a:pt x="90" y="55"/>
                      <a:pt x="90" y="55"/>
                    </a:cubicBezTo>
                    <a:cubicBezTo>
                      <a:pt x="93" y="56"/>
                      <a:pt x="97" y="60"/>
                      <a:pt x="104" y="67"/>
                    </a:cubicBezTo>
                    <a:close/>
                    <a:moveTo>
                      <a:pt x="77" y="56"/>
                    </a:moveTo>
                    <a:cubicBezTo>
                      <a:pt x="85" y="62"/>
                      <a:pt x="91" y="69"/>
                      <a:pt x="88" y="68"/>
                    </a:cubicBezTo>
                    <a:cubicBezTo>
                      <a:pt x="81" y="61"/>
                      <a:pt x="76" y="57"/>
                      <a:pt x="77"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0" name="Freeform 6757">
                <a:extLst>
                  <a:ext uri="{FF2B5EF4-FFF2-40B4-BE49-F238E27FC236}">
                    <a16:creationId xmlns:a16="http://schemas.microsoft.com/office/drawing/2014/main" id="{9207A830-EC5D-45C1-ADAD-4E95B54390A1}"/>
                  </a:ext>
                </a:extLst>
              </p:cNvPr>
              <p:cNvSpPr>
                <a:spLocks noEditPoints="1"/>
              </p:cNvSpPr>
              <p:nvPr/>
            </p:nvSpPr>
            <p:spPr bwMode="auto">
              <a:xfrm>
                <a:off x="2315" y="1606"/>
                <a:ext cx="116" cy="24"/>
              </a:xfrm>
              <a:custGeom>
                <a:avLst/>
                <a:gdLst>
                  <a:gd name="T0" fmla="*/ 170 w 205"/>
                  <a:gd name="T1" fmla="*/ 26 h 42"/>
                  <a:gd name="T2" fmla="*/ 150 w 205"/>
                  <a:gd name="T3" fmla="*/ 20 h 42"/>
                  <a:gd name="T4" fmla="*/ 126 w 205"/>
                  <a:gd name="T5" fmla="*/ 16 h 42"/>
                  <a:gd name="T6" fmla="*/ 131 w 205"/>
                  <a:gd name="T7" fmla="*/ 19 h 42"/>
                  <a:gd name="T8" fmla="*/ 105 w 205"/>
                  <a:gd name="T9" fmla="*/ 16 h 42"/>
                  <a:gd name="T10" fmla="*/ 83 w 205"/>
                  <a:gd name="T11" fmla="*/ 12 h 42"/>
                  <a:gd name="T12" fmla="*/ 93 w 205"/>
                  <a:gd name="T13" fmla="*/ 12 h 42"/>
                  <a:gd name="T14" fmla="*/ 105 w 205"/>
                  <a:gd name="T15" fmla="*/ 15 h 42"/>
                  <a:gd name="T16" fmla="*/ 103 w 205"/>
                  <a:gd name="T17" fmla="*/ 11 h 42"/>
                  <a:gd name="T18" fmla="*/ 81 w 205"/>
                  <a:gd name="T19" fmla="*/ 7 h 42"/>
                  <a:gd name="T20" fmla="*/ 102 w 205"/>
                  <a:gd name="T21" fmla="*/ 9 h 42"/>
                  <a:gd name="T22" fmla="*/ 117 w 205"/>
                  <a:gd name="T23" fmla="*/ 13 h 42"/>
                  <a:gd name="T24" fmla="*/ 117 w 205"/>
                  <a:gd name="T25" fmla="*/ 12 h 42"/>
                  <a:gd name="T26" fmla="*/ 124 w 205"/>
                  <a:gd name="T27" fmla="*/ 13 h 42"/>
                  <a:gd name="T28" fmla="*/ 127 w 205"/>
                  <a:gd name="T29" fmla="*/ 11 h 42"/>
                  <a:gd name="T30" fmla="*/ 87 w 205"/>
                  <a:gd name="T31" fmla="*/ 5 h 42"/>
                  <a:gd name="T32" fmla="*/ 86 w 205"/>
                  <a:gd name="T33" fmla="*/ 4 h 42"/>
                  <a:gd name="T34" fmla="*/ 65 w 205"/>
                  <a:gd name="T35" fmla="*/ 2 h 42"/>
                  <a:gd name="T36" fmla="*/ 46 w 205"/>
                  <a:gd name="T37" fmla="*/ 0 h 42"/>
                  <a:gd name="T38" fmla="*/ 58 w 205"/>
                  <a:gd name="T39" fmla="*/ 3 h 42"/>
                  <a:gd name="T40" fmla="*/ 44 w 205"/>
                  <a:gd name="T41" fmla="*/ 3 h 42"/>
                  <a:gd name="T42" fmla="*/ 58 w 205"/>
                  <a:gd name="T43" fmla="*/ 7 h 42"/>
                  <a:gd name="T44" fmla="*/ 62 w 205"/>
                  <a:gd name="T45" fmla="*/ 12 h 42"/>
                  <a:gd name="T46" fmla="*/ 53 w 205"/>
                  <a:gd name="T47" fmla="*/ 13 h 42"/>
                  <a:gd name="T48" fmla="*/ 18 w 205"/>
                  <a:gd name="T49" fmla="*/ 10 h 42"/>
                  <a:gd name="T50" fmla="*/ 6 w 205"/>
                  <a:gd name="T51" fmla="*/ 11 h 42"/>
                  <a:gd name="T52" fmla="*/ 29 w 205"/>
                  <a:gd name="T53" fmla="*/ 15 h 42"/>
                  <a:gd name="T54" fmla="*/ 20 w 205"/>
                  <a:gd name="T55" fmla="*/ 12 h 42"/>
                  <a:gd name="T56" fmla="*/ 51 w 205"/>
                  <a:gd name="T57" fmla="*/ 13 h 42"/>
                  <a:gd name="T58" fmla="*/ 82 w 205"/>
                  <a:gd name="T59" fmla="*/ 17 h 42"/>
                  <a:gd name="T60" fmla="*/ 50 w 205"/>
                  <a:gd name="T61" fmla="*/ 16 h 42"/>
                  <a:gd name="T62" fmla="*/ 72 w 205"/>
                  <a:gd name="T63" fmla="*/ 19 h 42"/>
                  <a:gd name="T64" fmla="*/ 91 w 205"/>
                  <a:gd name="T65" fmla="*/ 21 h 42"/>
                  <a:gd name="T66" fmla="*/ 86 w 205"/>
                  <a:gd name="T67" fmla="*/ 19 h 42"/>
                  <a:gd name="T68" fmla="*/ 93 w 205"/>
                  <a:gd name="T69" fmla="*/ 21 h 42"/>
                  <a:gd name="T70" fmla="*/ 105 w 205"/>
                  <a:gd name="T71" fmla="*/ 23 h 42"/>
                  <a:gd name="T72" fmla="*/ 100 w 205"/>
                  <a:gd name="T73" fmla="*/ 20 h 42"/>
                  <a:gd name="T74" fmla="*/ 89 w 205"/>
                  <a:gd name="T75" fmla="*/ 18 h 42"/>
                  <a:gd name="T76" fmla="*/ 115 w 205"/>
                  <a:gd name="T77" fmla="*/ 23 h 42"/>
                  <a:gd name="T78" fmla="*/ 118 w 205"/>
                  <a:gd name="T79" fmla="*/ 22 h 42"/>
                  <a:gd name="T80" fmla="*/ 144 w 205"/>
                  <a:gd name="T81" fmla="*/ 27 h 42"/>
                  <a:gd name="T82" fmla="*/ 143 w 205"/>
                  <a:gd name="T83" fmla="*/ 26 h 42"/>
                  <a:gd name="T84" fmla="*/ 155 w 205"/>
                  <a:gd name="T85" fmla="*/ 30 h 42"/>
                  <a:gd name="T86" fmla="*/ 130 w 205"/>
                  <a:gd name="T87" fmla="*/ 25 h 42"/>
                  <a:gd name="T88" fmla="*/ 123 w 205"/>
                  <a:gd name="T89" fmla="*/ 26 h 42"/>
                  <a:gd name="T90" fmla="*/ 167 w 205"/>
                  <a:gd name="T91" fmla="*/ 36 h 42"/>
                  <a:gd name="T92" fmla="*/ 162 w 205"/>
                  <a:gd name="T93" fmla="*/ 31 h 42"/>
                  <a:gd name="T94" fmla="*/ 185 w 205"/>
                  <a:gd name="T95" fmla="*/ 37 h 42"/>
                  <a:gd name="T96" fmla="*/ 205 w 205"/>
                  <a:gd name="T97" fmla="*/ 42 h 42"/>
                  <a:gd name="T98" fmla="*/ 190 w 205"/>
                  <a:gd name="T99" fmla="*/ 36 h 42"/>
                  <a:gd name="T100" fmla="*/ 186 w 205"/>
                  <a:gd name="T101" fmla="*/ 34 h 42"/>
                  <a:gd name="T102" fmla="*/ 168 w 205"/>
                  <a:gd name="T103" fmla="*/ 31 h 42"/>
                  <a:gd name="T104" fmla="*/ 149 w 205"/>
                  <a:gd name="T105" fmla="*/ 24 h 42"/>
                  <a:gd name="T106" fmla="*/ 156 w 205"/>
                  <a:gd name="T107" fmla="*/ 24 h 42"/>
                  <a:gd name="T108" fmla="*/ 170 w 205"/>
                  <a:gd name="T109" fmla="*/ 26 h 42"/>
                  <a:gd name="T110" fmla="*/ 88 w 205"/>
                  <a:gd name="T111" fmla="*/ 14 h 42"/>
                  <a:gd name="T112" fmla="*/ 113 w 205"/>
                  <a:gd name="T113" fmla="*/ 18 h 42"/>
                  <a:gd name="T114" fmla="*/ 110 w 205"/>
                  <a:gd name="T115" fmla="*/ 20 h 42"/>
                  <a:gd name="T116" fmla="*/ 88 w 205"/>
                  <a:gd name="T117"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42">
                    <a:moveTo>
                      <a:pt x="170" y="26"/>
                    </a:moveTo>
                    <a:cubicBezTo>
                      <a:pt x="166" y="25"/>
                      <a:pt x="159" y="22"/>
                      <a:pt x="150" y="20"/>
                    </a:cubicBezTo>
                    <a:cubicBezTo>
                      <a:pt x="142" y="18"/>
                      <a:pt x="132" y="16"/>
                      <a:pt x="126" y="16"/>
                    </a:cubicBezTo>
                    <a:cubicBezTo>
                      <a:pt x="133" y="18"/>
                      <a:pt x="123" y="17"/>
                      <a:pt x="131" y="19"/>
                    </a:cubicBezTo>
                    <a:cubicBezTo>
                      <a:pt x="124" y="19"/>
                      <a:pt x="114" y="17"/>
                      <a:pt x="105" y="16"/>
                    </a:cubicBezTo>
                    <a:cubicBezTo>
                      <a:pt x="95" y="14"/>
                      <a:pt x="86" y="13"/>
                      <a:pt x="83" y="12"/>
                    </a:cubicBezTo>
                    <a:cubicBezTo>
                      <a:pt x="90" y="13"/>
                      <a:pt x="85" y="10"/>
                      <a:pt x="93" y="12"/>
                    </a:cubicBezTo>
                    <a:cubicBezTo>
                      <a:pt x="96" y="13"/>
                      <a:pt x="100" y="14"/>
                      <a:pt x="105" y="15"/>
                    </a:cubicBezTo>
                    <a:cubicBezTo>
                      <a:pt x="103" y="11"/>
                      <a:pt x="103" y="11"/>
                      <a:pt x="103" y="11"/>
                    </a:cubicBezTo>
                    <a:cubicBezTo>
                      <a:pt x="97" y="9"/>
                      <a:pt x="87" y="9"/>
                      <a:pt x="81" y="7"/>
                    </a:cubicBezTo>
                    <a:cubicBezTo>
                      <a:pt x="83" y="6"/>
                      <a:pt x="89" y="6"/>
                      <a:pt x="102" y="9"/>
                    </a:cubicBezTo>
                    <a:cubicBezTo>
                      <a:pt x="93" y="9"/>
                      <a:pt x="111" y="13"/>
                      <a:pt x="117" y="13"/>
                    </a:cubicBezTo>
                    <a:cubicBezTo>
                      <a:pt x="115" y="12"/>
                      <a:pt x="113" y="12"/>
                      <a:pt x="117" y="12"/>
                    </a:cubicBezTo>
                    <a:cubicBezTo>
                      <a:pt x="123" y="13"/>
                      <a:pt x="130" y="15"/>
                      <a:pt x="124" y="13"/>
                    </a:cubicBezTo>
                    <a:cubicBezTo>
                      <a:pt x="104" y="7"/>
                      <a:pt x="119" y="12"/>
                      <a:pt x="127" y="11"/>
                    </a:cubicBezTo>
                    <a:cubicBezTo>
                      <a:pt x="112" y="9"/>
                      <a:pt x="97" y="6"/>
                      <a:pt x="87" y="5"/>
                    </a:cubicBezTo>
                    <a:cubicBezTo>
                      <a:pt x="86" y="4"/>
                      <a:pt x="86" y="4"/>
                      <a:pt x="86" y="4"/>
                    </a:cubicBezTo>
                    <a:cubicBezTo>
                      <a:pt x="73" y="2"/>
                      <a:pt x="69" y="2"/>
                      <a:pt x="65" y="2"/>
                    </a:cubicBezTo>
                    <a:cubicBezTo>
                      <a:pt x="61" y="2"/>
                      <a:pt x="57" y="2"/>
                      <a:pt x="46" y="0"/>
                    </a:cubicBezTo>
                    <a:cubicBezTo>
                      <a:pt x="41" y="1"/>
                      <a:pt x="59" y="2"/>
                      <a:pt x="58" y="3"/>
                    </a:cubicBezTo>
                    <a:cubicBezTo>
                      <a:pt x="48" y="2"/>
                      <a:pt x="47" y="2"/>
                      <a:pt x="44" y="3"/>
                    </a:cubicBezTo>
                    <a:cubicBezTo>
                      <a:pt x="57" y="4"/>
                      <a:pt x="58" y="6"/>
                      <a:pt x="58" y="7"/>
                    </a:cubicBezTo>
                    <a:cubicBezTo>
                      <a:pt x="58" y="9"/>
                      <a:pt x="57" y="10"/>
                      <a:pt x="62" y="12"/>
                    </a:cubicBezTo>
                    <a:cubicBezTo>
                      <a:pt x="59" y="12"/>
                      <a:pt x="57" y="13"/>
                      <a:pt x="53" y="13"/>
                    </a:cubicBezTo>
                    <a:cubicBezTo>
                      <a:pt x="44" y="12"/>
                      <a:pt x="30" y="11"/>
                      <a:pt x="18" y="10"/>
                    </a:cubicBezTo>
                    <a:cubicBezTo>
                      <a:pt x="7" y="10"/>
                      <a:pt x="0" y="10"/>
                      <a:pt x="6" y="11"/>
                    </a:cubicBezTo>
                    <a:cubicBezTo>
                      <a:pt x="18" y="10"/>
                      <a:pt x="16" y="14"/>
                      <a:pt x="29" y="15"/>
                    </a:cubicBezTo>
                    <a:cubicBezTo>
                      <a:pt x="33" y="13"/>
                      <a:pt x="19" y="13"/>
                      <a:pt x="20" y="12"/>
                    </a:cubicBezTo>
                    <a:cubicBezTo>
                      <a:pt x="27" y="11"/>
                      <a:pt x="39" y="12"/>
                      <a:pt x="51" y="13"/>
                    </a:cubicBezTo>
                    <a:cubicBezTo>
                      <a:pt x="63" y="15"/>
                      <a:pt x="75" y="16"/>
                      <a:pt x="82" y="17"/>
                    </a:cubicBezTo>
                    <a:cubicBezTo>
                      <a:pt x="71" y="17"/>
                      <a:pt x="51" y="13"/>
                      <a:pt x="50" y="16"/>
                    </a:cubicBezTo>
                    <a:cubicBezTo>
                      <a:pt x="56" y="16"/>
                      <a:pt x="64" y="17"/>
                      <a:pt x="72" y="19"/>
                    </a:cubicBezTo>
                    <a:cubicBezTo>
                      <a:pt x="79" y="20"/>
                      <a:pt x="86" y="21"/>
                      <a:pt x="91" y="21"/>
                    </a:cubicBezTo>
                    <a:cubicBezTo>
                      <a:pt x="87" y="20"/>
                      <a:pt x="81" y="18"/>
                      <a:pt x="86" y="19"/>
                    </a:cubicBezTo>
                    <a:cubicBezTo>
                      <a:pt x="93" y="20"/>
                      <a:pt x="93" y="20"/>
                      <a:pt x="93" y="21"/>
                    </a:cubicBezTo>
                    <a:cubicBezTo>
                      <a:pt x="94" y="21"/>
                      <a:pt x="95" y="22"/>
                      <a:pt x="105" y="23"/>
                    </a:cubicBezTo>
                    <a:cubicBezTo>
                      <a:pt x="103" y="22"/>
                      <a:pt x="108" y="21"/>
                      <a:pt x="100" y="20"/>
                    </a:cubicBezTo>
                    <a:cubicBezTo>
                      <a:pt x="101" y="20"/>
                      <a:pt x="90" y="19"/>
                      <a:pt x="89" y="18"/>
                    </a:cubicBezTo>
                    <a:cubicBezTo>
                      <a:pt x="97" y="18"/>
                      <a:pt x="108" y="21"/>
                      <a:pt x="115" y="23"/>
                    </a:cubicBezTo>
                    <a:cubicBezTo>
                      <a:pt x="115" y="22"/>
                      <a:pt x="114" y="21"/>
                      <a:pt x="118" y="22"/>
                    </a:cubicBezTo>
                    <a:cubicBezTo>
                      <a:pt x="124" y="23"/>
                      <a:pt x="138" y="27"/>
                      <a:pt x="144" y="27"/>
                    </a:cubicBezTo>
                    <a:cubicBezTo>
                      <a:pt x="142" y="27"/>
                      <a:pt x="139" y="26"/>
                      <a:pt x="143" y="26"/>
                    </a:cubicBezTo>
                    <a:cubicBezTo>
                      <a:pt x="148" y="28"/>
                      <a:pt x="152" y="29"/>
                      <a:pt x="155" y="30"/>
                    </a:cubicBezTo>
                    <a:cubicBezTo>
                      <a:pt x="151" y="30"/>
                      <a:pt x="137" y="28"/>
                      <a:pt x="130" y="25"/>
                    </a:cubicBezTo>
                    <a:cubicBezTo>
                      <a:pt x="135" y="28"/>
                      <a:pt x="118" y="23"/>
                      <a:pt x="123" y="26"/>
                    </a:cubicBezTo>
                    <a:cubicBezTo>
                      <a:pt x="137" y="27"/>
                      <a:pt x="152" y="32"/>
                      <a:pt x="167" y="36"/>
                    </a:cubicBezTo>
                    <a:cubicBezTo>
                      <a:pt x="166" y="34"/>
                      <a:pt x="167" y="33"/>
                      <a:pt x="162" y="31"/>
                    </a:cubicBezTo>
                    <a:cubicBezTo>
                      <a:pt x="174" y="33"/>
                      <a:pt x="180" y="35"/>
                      <a:pt x="185" y="37"/>
                    </a:cubicBezTo>
                    <a:cubicBezTo>
                      <a:pt x="191" y="38"/>
                      <a:pt x="196" y="40"/>
                      <a:pt x="205" y="42"/>
                    </a:cubicBezTo>
                    <a:cubicBezTo>
                      <a:pt x="203" y="40"/>
                      <a:pt x="196" y="38"/>
                      <a:pt x="190" y="36"/>
                    </a:cubicBezTo>
                    <a:cubicBezTo>
                      <a:pt x="184" y="35"/>
                      <a:pt x="180" y="34"/>
                      <a:pt x="186" y="34"/>
                    </a:cubicBezTo>
                    <a:cubicBezTo>
                      <a:pt x="175" y="31"/>
                      <a:pt x="174" y="32"/>
                      <a:pt x="168" y="31"/>
                    </a:cubicBezTo>
                    <a:cubicBezTo>
                      <a:pt x="160" y="28"/>
                      <a:pt x="154" y="26"/>
                      <a:pt x="149" y="24"/>
                    </a:cubicBezTo>
                    <a:cubicBezTo>
                      <a:pt x="162" y="27"/>
                      <a:pt x="161" y="26"/>
                      <a:pt x="156" y="24"/>
                    </a:cubicBezTo>
                    <a:cubicBezTo>
                      <a:pt x="164" y="25"/>
                      <a:pt x="167" y="27"/>
                      <a:pt x="170" y="26"/>
                    </a:cubicBezTo>
                    <a:close/>
                    <a:moveTo>
                      <a:pt x="88" y="14"/>
                    </a:moveTo>
                    <a:cubicBezTo>
                      <a:pt x="89" y="13"/>
                      <a:pt x="106" y="17"/>
                      <a:pt x="113" y="18"/>
                    </a:cubicBezTo>
                    <a:cubicBezTo>
                      <a:pt x="115" y="19"/>
                      <a:pt x="113" y="20"/>
                      <a:pt x="110" y="20"/>
                    </a:cubicBezTo>
                    <a:cubicBezTo>
                      <a:pt x="99" y="18"/>
                      <a:pt x="99" y="16"/>
                      <a:pt x="8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1" name="Freeform 6758">
                <a:extLst>
                  <a:ext uri="{FF2B5EF4-FFF2-40B4-BE49-F238E27FC236}">
                    <a16:creationId xmlns:a16="http://schemas.microsoft.com/office/drawing/2014/main" id="{8C6E42A6-D388-46DB-BAC3-A8897CB49ED7}"/>
                  </a:ext>
                </a:extLst>
              </p:cNvPr>
              <p:cNvSpPr>
                <a:spLocks/>
              </p:cNvSpPr>
              <p:nvPr/>
            </p:nvSpPr>
            <p:spPr bwMode="auto">
              <a:xfrm>
                <a:off x="2808" y="2104"/>
                <a:ext cx="2" cy="15"/>
              </a:xfrm>
              <a:custGeom>
                <a:avLst/>
                <a:gdLst>
                  <a:gd name="T0" fmla="*/ 3 w 3"/>
                  <a:gd name="T1" fmla="*/ 23 h 26"/>
                  <a:gd name="T2" fmla="*/ 1 w 3"/>
                  <a:gd name="T3" fmla="*/ 16 h 26"/>
                  <a:gd name="T4" fmla="*/ 0 w 3"/>
                  <a:gd name="T5" fmla="*/ 9 h 26"/>
                  <a:gd name="T6" fmla="*/ 2 w 3"/>
                  <a:gd name="T7" fmla="*/ 0 h 26"/>
                  <a:gd name="T8" fmla="*/ 3 w 3"/>
                  <a:gd name="T9" fmla="*/ 23 h 26"/>
                </a:gdLst>
                <a:ahLst/>
                <a:cxnLst>
                  <a:cxn ang="0">
                    <a:pos x="T0" y="T1"/>
                  </a:cxn>
                  <a:cxn ang="0">
                    <a:pos x="T2" y="T3"/>
                  </a:cxn>
                  <a:cxn ang="0">
                    <a:pos x="T4" y="T5"/>
                  </a:cxn>
                  <a:cxn ang="0">
                    <a:pos x="T6" y="T7"/>
                  </a:cxn>
                  <a:cxn ang="0">
                    <a:pos x="T8" y="T9"/>
                  </a:cxn>
                </a:cxnLst>
                <a:rect l="0" t="0" r="r" b="b"/>
                <a:pathLst>
                  <a:path w="3" h="26">
                    <a:moveTo>
                      <a:pt x="3" y="23"/>
                    </a:moveTo>
                    <a:cubicBezTo>
                      <a:pt x="2" y="26"/>
                      <a:pt x="2" y="20"/>
                      <a:pt x="1" y="16"/>
                    </a:cubicBezTo>
                    <a:cubicBezTo>
                      <a:pt x="1" y="11"/>
                      <a:pt x="1" y="6"/>
                      <a:pt x="0" y="9"/>
                    </a:cubicBezTo>
                    <a:cubicBezTo>
                      <a:pt x="0" y="4"/>
                      <a:pt x="1" y="1"/>
                      <a:pt x="2" y="0"/>
                    </a:cubicBezTo>
                    <a:cubicBezTo>
                      <a:pt x="1" y="15"/>
                      <a:pt x="2" y="10"/>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2" name="Freeform 6759">
                <a:extLst>
                  <a:ext uri="{FF2B5EF4-FFF2-40B4-BE49-F238E27FC236}">
                    <a16:creationId xmlns:a16="http://schemas.microsoft.com/office/drawing/2014/main" id="{E4EACF97-2B3C-427A-A096-FB9905D1473E}"/>
                  </a:ext>
                </a:extLst>
              </p:cNvPr>
              <p:cNvSpPr>
                <a:spLocks/>
              </p:cNvSpPr>
              <p:nvPr/>
            </p:nvSpPr>
            <p:spPr bwMode="auto">
              <a:xfrm>
                <a:off x="2667" y="1765"/>
                <a:ext cx="27" cy="33"/>
              </a:xfrm>
              <a:custGeom>
                <a:avLst/>
                <a:gdLst>
                  <a:gd name="T0" fmla="*/ 0 w 48"/>
                  <a:gd name="T1" fmla="*/ 2 h 57"/>
                  <a:gd name="T2" fmla="*/ 1 w 48"/>
                  <a:gd name="T3" fmla="*/ 0 h 57"/>
                  <a:gd name="T4" fmla="*/ 16 w 48"/>
                  <a:gd name="T5" fmla="*/ 16 h 57"/>
                  <a:gd name="T6" fmla="*/ 6 w 48"/>
                  <a:gd name="T7" fmla="*/ 7 h 57"/>
                  <a:gd name="T8" fmla="*/ 27 w 48"/>
                  <a:gd name="T9" fmla="*/ 32 h 57"/>
                  <a:gd name="T10" fmla="*/ 48 w 48"/>
                  <a:gd name="T11" fmla="*/ 57 h 57"/>
                  <a:gd name="T12" fmla="*/ 25 w 48"/>
                  <a:gd name="T13" fmla="*/ 31 h 57"/>
                  <a:gd name="T14" fmla="*/ 0 w 48"/>
                  <a:gd name="T15" fmla="*/ 2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57">
                    <a:moveTo>
                      <a:pt x="0" y="2"/>
                    </a:moveTo>
                    <a:cubicBezTo>
                      <a:pt x="5" y="6"/>
                      <a:pt x="0" y="1"/>
                      <a:pt x="1" y="0"/>
                    </a:cubicBezTo>
                    <a:cubicBezTo>
                      <a:pt x="8" y="9"/>
                      <a:pt x="8" y="7"/>
                      <a:pt x="16" y="16"/>
                    </a:cubicBezTo>
                    <a:cubicBezTo>
                      <a:pt x="15" y="17"/>
                      <a:pt x="6" y="6"/>
                      <a:pt x="6" y="7"/>
                    </a:cubicBezTo>
                    <a:cubicBezTo>
                      <a:pt x="15" y="17"/>
                      <a:pt x="21" y="25"/>
                      <a:pt x="27" y="32"/>
                    </a:cubicBezTo>
                    <a:cubicBezTo>
                      <a:pt x="34" y="39"/>
                      <a:pt x="40" y="46"/>
                      <a:pt x="48" y="57"/>
                    </a:cubicBezTo>
                    <a:cubicBezTo>
                      <a:pt x="39" y="47"/>
                      <a:pt x="32" y="39"/>
                      <a:pt x="25" y="3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3" name="Freeform 6760">
                <a:extLst>
                  <a:ext uri="{FF2B5EF4-FFF2-40B4-BE49-F238E27FC236}">
                    <a16:creationId xmlns:a16="http://schemas.microsoft.com/office/drawing/2014/main" id="{6BCDFA8D-2082-4241-A9CD-49C6835BCC94}"/>
                  </a:ext>
                </a:extLst>
              </p:cNvPr>
              <p:cNvSpPr>
                <a:spLocks/>
              </p:cNvSpPr>
              <p:nvPr/>
            </p:nvSpPr>
            <p:spPr bwMode="auto">
              <a:xfrm>
                <a:off x="2781" y="1961"/>
                <a:ext cx="9" cy="34"/>
              </a:xfrm>
              <a:custGeom>
                <a:avLst/>
                <a:gdLst>
                  <a:gd name="T0" fmla="*/ 0 w 17"/>
                  <a:gd name="T1" fmla="*/ 0 h 59"/>
                  <a:gd name="T2" fmla="*/ 5 w 17"/>
                  <a:gd name="T3" fmla="*/ 5 h 59"/>
                  <a:gd name="T4" fmla="*/ 12 w 17"/>
                  <a:gd name="T5" fmla="*/ 21 h 59"/>
                  <a:gd name="T6" fmla="*/ 7 w 17"/>
                  <a:gd name="T7" fmla="*/ 17 h 59"/>
                  <a:gd name="T8" fmla="*/ 10 w 17"/>
                  <a:gd name="T9" fmla="*/ 29 h 59"/>
                  <a:gd name="T10" fmla="*/ 14 w 17"/>
                  <a:gd name="T11" fmla="*/ 38 h 59"/>
                  <a:gd name="T12" fmla="*/ 17 w 17"/>
                  <a:gd name="T13" fmla="*/ 59 h 59"/>
                  <a:gd name="T14" fmla="*/ 12 w 17"/>
                  <a:gd name="T15" fmla="*/ 41 h 59"/>
                  <a:gd name="T16" fmla="*/ 7 w 17"/>
                  <a:gd name="T17" fmla="*/ 21 h 59"/>
                  <a:gd name="T18" fmla="*/ 0 w 17"/>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59">
                    <a:moveTo>
                      <a:pt x="0" y="0"/>
                    </a:moveTo>
                    <a:cubicBezTo>
                      <a:pt x="3" y="5"/>
                      <a:pt x="4" y="4"/>
                      <a:pt x="5" y="5"/>
                    </a:cubicBezTo>
                    <a:cubicBezTo>
                      <a:pt x="6" y="6"/>
                      <a:pt x="7" y="9"/>
                      <a:pt x="12" y="21"/>
                    </a:cubicBezTo>
                    <a:cubicBezTo>
                      <a:pt x="10" y="19"/>
                      <a:pt x="7" y="12"/>
                      <a:pt x="7" y="17"/>
                    </a:cubicBezTo>
                    <a:cubicBezTo>
                      <a:pt x="8" y="20"/>
                      <a:pt x="9" y="24"/>
                      <a:pt x="10" y="29"/>
                    </a:cubicBezTo>
                    <a:cubicBezTo>
                      <a:pt x="12" y="39"/>
                      <a:pt x="12" y="31"/>
                      <a:pt x="14" y="38"/>
                    </a:cubicBezTo>
                    <a:cubicBezTo>
                      <a:pt x="16" y="48"/>
                      <a:pt x="17" y="55"/>
                      <a:pt x="17" y="59"/>
                    </a:cubicBezTo>
                    <a:cubicBezTo>
                      <a:pt x="16" y="49"/>
                      <a:pt x="15" y="53"/>
                      <a:pt x="12" y="41"/>
                    </a:cubicBezTo>
                    <a:cubicBezTo>
                      <a:pt x="12" y="37"/>
                      <a:pt x="10" y="29"/>
                      <a:pt x="7" y="21"/>
                    </a:cubicBezTo>
                    <a:cubicBezTo>
                      <a:pt x="4" y="1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4" name="Freeform 6761">
                <a:extLst>
                  <a:ext uri="{FF2B5EF4-FFF2-40B4-BE49-F238E27FC236}">
                    <a16:creationId xmlns:a16="http://schemas.microsoft.com/office/drawing/2014/main" id="{D6687846-4008-4FAE-A825-1A13FB88728C}"/>
                  </a:ext>
                </a:extLst>
              </p:cNvPr>
              <p:cNvSpPr>
                <a:spLocks noEditPoints="1"/>
              </p:cNvSpPr>
              <p:nvPr/>
            </p:nvSpPr>
            <p:spPr bwMode="auto">
              <a:xfrm>
                <a:off x="2792" y="2019"/>
                <a:ext cx="15" cy="71"/>
              </a:xfrm>
              <a:custGeom>
                <a:avLst/>
                <a:gdLst>
                  <a:gd name="T0" fmla="*/ 8 w 26"/>
                  <a:gd name="T1" fmla="*/ 68 h 124"/>
                  <a:gd name="T2" fmla="*/ 10 w 26"/>
                  <a:gd name="T3" fmla="*/ 79 h 124"/>
                  <a:gd name="T4" fmla="*/ 10 w 26"/>
                  <a:gd name="T5" fmla="*/ 62 h 124"/>
                  <a:gd name="T6" fmla="*/ 15 w 26"/>
                  <a:gd name="T7" fmla="*/ 83 h 124"/>
                  <a:gd name="T8" fmla="*/ 18 w 26"/>
                  <a:gd name="T9" fmla="*/ 106 h 124"/>
                  <a:gd name="T10" fmla="*/ 21 w 26"/>
                  <a:gd name="T11" fmla="*/ 124 h 124"/>
                  <a:gd name="T12" fmla="*/ 19 w 26"/>
                  <a:gd name="T13" fmla="*/ 108 h 124"/>
                  <a:gd name="T14" fmla="*/ 21 w 26"/>
                  <a:gd name="T15" fmla="*/ 99 h 124"/>
                  <a:gd name="T16" fmla="*/ 25 w 26"/>
                  <a:gd name="T17" fmla="*/ 116 h 124"/>
                  <a:gd name="T18" fmla="*/ 24 w 26"/>
                  <a:gd name="T19" fmla="*/ 96 h 124"/>
                  <a:gd name="T20" fmla="*/ 22 w 26"/>
                  <a:gd name="T21" fmla="*/ 94 h 124"/>
                  <a:gd name="T22" fmla="*/ 24 w 26"/>
                  <a:gd name="T23" fmla="*/ 84 h 124"/>
                  <a:gd name="T24" fmla="*/ 17 w 26"/>
                  <a:gd name="T25" fmla="*/ 42 h 124"/>
                  <a:gd name="T26" fmla="*/ 15 w 26"/>
                  <a:gd name="T27" fmla="*/ 22 h 124"/>
                  <a:gd name="T28" fmla="*/ 13 w 26"/>
                  <a:gd name="T29" fmla="*/ 24 h 124"/>
                  <a:gd name="T30" fmla="*/ 11 w 26"/>
                  <a:gd name="T31" fmla="*/ 8 h 124"/>
                  <a:gd name="T32" fmla="*/ 8 w 26"/>
                  <a:gd name="T33" fmla="*/ 16 h 124"/>
                  <a:gd name="T34" fmla="*/ 6 w 26"/>
                  <a:gd name="T35" fmla="*/ 4 h 124"/>
                  <a:gd name="T36" fmla="*/ 0 w 26"/>
                  <a:gd name="T37" fmla="*/ 10 h 124"/>
                  <a:gd name="T38" fmla="*/ 6 w 26"/>
                  <a:gd name="T39" fmla="*/ 45 h 124"/>
                  <a:gd name="T40" fmla="*/ 2 w 26"/>
                  <a:gd name="T41" fmla="*/ 26 h 124"/>
                  <a:gd name="T42" fmla="*/ 0 w 26"/>
                  <a:gd name="T43" fmla="*/ 32 h 124"/>
                  <a:gd name="T44" fmla="*/ 6 w 26"/>
                  <a:gd name="T45" fmla="*/ 66 h 124"/>
                  <a:gd name="T46" fmla="*/ 2 w 26"/>
                  <a:gd name="T47" fmla="*/ 52 h 124"/>
                  <a:gd name="T48" fmla="*/ 2 w 26"/>
                  <a:gd name="T49" fmla="*/ 65 h 124"/>
                  <a:gd name="T50" fmla="*/ 7 w 26"/>
                  <a:gd name="T51" fmla="*/ 90 h 124"/>
                  <a:gd name="T52" fmla="*/ 4 w 26"/>
                  <a:gd name="T53" fmla="*/ 80 h 124"/>
                  <a:gd name="T54" fmla="*/ 3 w 26"/>
                  <a:gd name="T55" fmla="*/ 97 h 124"/>
                  <a:gd name="T56" fmla="*/ 5 w 26"/>
                  <a:gd name="T57" fmla="*/ 112 h 124"/>
                  <a:gd name="T58" fmla="*/ 7 w 26"/>
                  <a:gd name="T59" fmla="*/ 102 h 124"/>
                  <a:gd name="T60" fmla="*/ 9 w 26"/>
                  <a:gd name="T61" fmla="*/ 117 h 124"/>
                  <a:gd name="T62" fmla="*/ 13 w 26"/>
                  <a:gd name="T63" fmla="*/ 118 h 124"/>
                  <a:gd name="T64" fmla="*/ 6 w 26"/>
                  <a:gd name="T65" fmla="*/ 53 h 124"/>
                  <a:gd name="T66" fmla="*/ 3 w 26"/>
                  <a:gd name="T67" fmla="*/ 38 h 124"/>
                  <a:gd name="T68" fmla="*/ 9 w 26"/>
                  <a:gd name="T69" fmla="*/ 67 h 124"/>
                  <a:gd name="T70" fmla="*/ 8 w 26"/>
                  <a:gd name="T71" fmla="*/ 68 h 124"/>
                  <a:gd name="T72" fmla="*/ 3 w 26"/>
                  <a:gd name="T73" fmla="*/ 12 h 124"/>
                  <a:gd name="T74" fmla="*/ 5 w 26"/>
                  <a:gd name="T75" fmla="*/ 19 h 124"/>
                  <a:gd name="T76" fmla="*/ 8 w 26"/>
                  <a:gd name="T77" fmla="*/ 29 h 124"/>
                  <a:gd name="T78" fmla="*/ 7 w 26"/>
                  <a:gd name="T79" fmla="*/ 26 h 124"/>
                  <a:gd name="T80" fmla="*/ 7 w 26"/>
                  <a:gd name="T81" fmla="*/ 35 h 124"/>
                  <a:gd name="T82" fmla="*/ 3 w 26"/>
                  <a:gd name="T83" fmla="*/ 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124">
                    <a:moveTo>
                      <a:pt x="8" y="68"/>
                    </a:moveTo>
                    <a:cubicBezTo>
                      <a:pt x="9" y="68"/>
                      <a:pt x="10" y="73"/>
                      <a:pt x="10" y="79"/>
                    </a:cubicBezTo>
                    <a:cubicBezTo>
                      <a:pt x="13" y="82"/>
                      <a:pt x="10" y="67"/>
                      <a:pt x="10" y="62"/>
                    </a:cubicBezTo>
                    <a:cubicBezTo>
                      <a:pt x="12" y="71"/>
                      <a:pt x="14" y="74"/>
                      <a:pt x="15" y="83"/>
                    </a:cubicBezTo>
                    <a:cubicBezTo>
                      <a:pt x="16" y="89"/>
                      <a:pt x="17" y="98"/>
                      <a:pt x="18" y="106"/>
                    </a:cubicBezTo>
                    <a:cubicBezTo>
                      <a:pt x="19" y="114"/>
                      <a:pt x="20" y="121"/>
                      <a:pt x="21" y="124"/>
                    </a:cubicBezTo>
                    <a:cubicBezTo>
                      <a:pt x="22" y="122"/>
                      <a:pt x="20" y="118"/>
                      <a:pt x="19" y="108"/>
                    </a:cubicBezTo>
                    <a:cubicBezTo>
                      <a:pt x="22" y="120"/>
                      <a:pt x="20" y="97"/>
                      <a:pt x="21" y="99"/>
                    </a:cubicBezTo>
                    <a:cubicBezTo>
                      <a:pt x="22" y="111"/>
                      <a:pt x="24" y="117"/>
                      <a:pt x="25" y="116"/>
                    </a:cubicBezTo>
                    <a:cubicBezTo>
                      <a:pt x="24" y="105"/>
                      <a:pt x="26" y="108"/>
                      <a:pt x="24" y="96"/>
                    </a:cubicBezTo>
                    <a:cubicBezTo>
                      <a:pt x="23" y="96"/>
                      <a:pt x="23" y="99"/>
                      <a:pt x="22" y="94"/>
                    </a:cubicBezTo>
                    <a:cubicBezTo>
                      <a:pt x="22" y="87"/>
                      <a:pt x="22" y="84"/>
                      <a:pt x="24" y="84"/>
                    </a:cubicBezTo>
                    <a:cubicBezTo>
                      <a:pt x="22" y="65"/>
                      <a:pt x="20" y="51"/>
                      <a:pt x="17" y="42"/>
                    </a:cubicBezTo>
                    <a:cubicBezTo>
                      <a:pt x="19" y="36"/>
                      <a:pt x="14" y="28"/>
                      <a:pt x="15" y="22"/>
                    </a:cubicBezTo>
                    <a:cubicBezTo>
                      <a:pt x="14" y="18"/>
                      <a:pt x="13" y="19"/>
                      <a:pt x="13" y="24"/>
                    </a:cubicBezTo>
                    <a:cubicBezTo>
                      <a:pt x="11" y="12"/>
                      <a:pt x="12" y="16"/>
                      <a:pt x="11" y="8"/>
                    </a:cubicBezTo>
                    <a:cubicBezTo>
                      <a:pt x="9" y="7"/>
                      <a:pt x="9" y="14"/>
                      <a:pt x="8" y="16"/>
                    </a:cubicBezTo>
                    <a:cubicBezTo>
                      <a:pt x="6" y="4"/>
                      <a:pt x="6" y="4"/>
                      <a:pt x="6" y="4"/>
                    </a:cubicBezTo>
                    <a:cubicBezTo>
                      <a:pt x="1" y="0"/>
                      <a:pt x="4" y="20"/>
                      <a:pt x="0" y="10"/>
                    </a:cubicBezTo>
                    <a:cubicBezTo>
                      <a:pt x="2" y="21"/>
                      <a:pt x="6" y="40"/>
                      <a:pt x="6" y="45"/>
                    </a:cubicBezTo>
                    <a:cubicBezTo>
                      <a:pt x="4" y="38"/>
                      <a:pt x="4" y="35"/>
                      <a:pt x="2" y="26"/>
                    </a:cubicBezTo>
                    <a:cubicBezTo>
                      <a:pt x="2" y="37"/>
                      <a:pt x="0" y="25"/>
                      <a:pt x="0" y="32"/>
                    </a:cubicBezTo>
                    <a:cubicBezTo>
                      <a:pt x="2" y="45"/>
                      <a:pt x="5" y="57"/>
                      <a:pt x="6" y="66"/>
                    </a:cubicBezTo>
                    <a:cubicBezTo>
                      <a:pt x="4" y="65"/>
                      <a:pt x="3" y="50"/>
                      <a:pt x="2" y="52"/>
                    </a:cubicBezTo>
                    <a:cubicBezTo>
                      <a:pt x="1" y="55"/>
                      <a:pt x="4" y="70"/>
                      <a:pt x="2" y="65"/>
                    </a:cubicBezTo>
                    <a:cubicBezTo>
                      <a:pt x="4" y="79"/>
                      <a:pt x="5" y="74"/>
                      <a:pt x="7" y="90"/>
                    </a:cubicBezTo>
                    <a:cubicBezTo>
                      <a:pt x="6" y="95"/>
                      <a:pt x="5" y="81"/>
                      <a:pt x="4" y="80"/>
                    </a:cubicBezTo>
                    <a:cubicBezTo>
                      <a:pt x="6" y="94"/>
                      <a:pt x="3" y="88"/>
                      <a:pt x="3" y="97"/>
                    </a:cubicBezTo>
                    <a:cubicBezTo>
                      <a:pt x="5" y="99"/>
                      <a:pt x="4" y="106"/>
                      <a:pt x="5" y="112"/>
                    </a:cubicBezTo>
                    <a:cubicBezTo>
                      <a:pt x="6" y="109"/>
                      <a:pt x="7" y="107"/>
                      <a:pt x="7" y="102"/>
                    </a:cubicBezTo>
                    <a:cubicBezTo>
                      <a:pt x="9" y="109"/>
                      <a:pt x="8" y="110"/>
                      <a:pt x="9" y="117"/>
                    </a:cubicBezTo>
                    <a:cubicBezTo>
                      <a:pt x="12" y="118"/>
                      <a:pt x="10" y="113"/>
                      <a:pt x="13" y="118"/>
                    </a:cubicBezTo>
                    <a:cubicBezTo>
                      <a:pt x="12" y="91"/>
                      <a:pt x="5" y="65"/>
                      <a:pt x="6" y="53"/>
                    </a:cubicBezTo>
                    <a:cubicBezTo>
                      <a:pt x="6" y="58"/>
                      <a:pt x="2" y="42"/>
                      <a:pt x="3" y="38"/>
                    </a:cubicBezTo>
                    <a:cubicBezTo>
                      <a:pt x="5" y="47"/>
                      <a:pt x="9" y="55"/>
                      <a:pt x="9" y="67"/>
                    </a:cubicBezTo>
                    <a:cubicBezTo>
                      <a:pt x="8" y="65"/>
                      <a:pt x="8" y="63"/>
                      <a:pt x="8" y="68"/>
                    </a:cubicBezTo>
                    <a:close/>
                    <a:moveTo>
                      <a:pt x="3" y="12"/>
                    </a:moveTo>
                    <a:cubicBezTo>
                      <a:pt x="4" y="12"/>
                      <a:pt x="5" y="17"/>
                      <a:pt x="5" y="19"/>
                    </a:cubicBezTo>
                    <a:cubicBezTo>
                      <a:pt x="6" y="22"/>
                      <a:pt x="7" y="22"/>
                      <a:pt x="8" y="29"/>
                    </a:cubicBezTo>
                    <a:cubicBezTo>
                      <a:pt x="8" y="30"/>
                      <a:pt x="7" y="28"/>
                      <a:pt x="7" y="26"/>
                    </a:cubicBezTo>
                    <a:cubicBezTo>
                      <a:pt x="7" y="29"/>
                      <a:pt x="8" y="35"/>
                      <a:pt x="7" y="35"/>
                    </a:cubicBezTo>
                    <a:cubicBezTo>
                      <a:pt x="5" y="26"/>
                      <a:pt x="6" y="23"/>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5" name="Freeform 6762">
                <a:extLst>
                  <a:ext uri="{FF2B5EF4-FFF2-40B4-BE49-F238E27FC236}">
                    <a16:creationId xmlns:a16="http://schemas.microsoft.com/office/drawing/2014/main" id="{AC6FD57B-8A1B-4D6A-87E1-AE30E11D1738}"/>
                  </a:ext>
                </a:extLst>
              </p:cNvPr>
              <p:cNvSpPr>
                <a:spLocks noEditPoints="1"/>
              </p:cNvSpPr>
              <p:nvPr/>
            </p:nvSpPr>
            <p:spPr bwMode="auto">
              <a:xfrm>
                <a:off x="2666" y="1778"/>
                <a:ext cx="58" cy="71"/>
              </a:xfrm>
              <a:custGeom>
                <a:avLst/>
                <a:gdLst>
                  <a:gd name="T0" fmla="*/ 68 w 101"/>
                  <a:gd name="T1" fmla="*/ 77 h 126"/>
                  <a:gd name="T2" fmla="*/ 47 w 101"/>
                  <a:gd name="T3" fmla="*/ 50 h 126"/>
                  <a:gd name="T4" fmla="*/ 54 w 101"/>
                  <a:gd name="T5" fmla="*/ 62 h 126"/>
                  <a:gd name="T6" fmla="*/ 59 w 101"/>
                  <a:gd name="T7" fmla="*/ 72 h 126"/>
                  <a:gd name="T8" fmla="*/ 25 w 101"/>
                  <a:gd name="T9" fmla="*/ 27 h 126"/>
                  <a:gd name="T10" fmla="*/ 15 w 101"/>
                  <a:gd name="T11" fmla="*/ 18 h 126"/>
                  <a:gd name="T12" fmla="*/ 0 w 101"/>
                  <a:gd name="T13" fmla="*/ 0 h 126"/>
                  <a:gd name="T14" fmla="*/ 24 w 101"/>
                  <a:gd name="T15" fmla="*/ 30 h 126"/>
                  <a:gd name="T16" fmla="*/ 56 w 101"/>
                  <a:gd name="T17" fmla="*/ 71 h 126"/>
                  <a:gd name="T18" fmla="*/ 76 w 101"/>
                  <a:gd name="T19" fmla="*/ 98 h 126"/>
                  <a:gd name="T20" fmla="*/ 95 w 101"/>
                  <a:gd name="T21" fmla="*/ 126 h 126"/>
                  <a:gd name="T22" fmla="*/ 82 w 101"/>
                  <a:gd name="T23" fmla="*/ 105 h 126"/>
                  <a:gd name="T24" fmla="*/ 64 w 101"/>
                  <a:gd name="T25" fmla="*/ 79 h 126"/>
                  <a:gd name="T26" fmla="*/ 60 w 101"/>
                  <a:gd name="T27" fmla="*/ 70 h 126"/>
                  <a:gd name="T28" fmla="*/ 68 w 101"/>
                  <a:gd name="T29" fmla="*/ 76 h 126"/>
                  <a:gd name="T30" fmla="*/ 81 w 101"/>
                  <a:gd name="T31" fmla="*/ 94 h 126"/>
                  <a:gd name="T32" fmla="*/ 78 w 101"/>
                  <a:gd name="T33" fmla="*/ 88 h 126"/>
                  <a:gd name="T34" fmla="*/ 73 w 101"/>
                  <a:gd name="T35" fmla="*/ 80 h 126"/>
                  <a:gd name="T36" fmla="*/ 85 w 101"/>
                  <a:gd name="T37" fmla="*/ 93 h 126"/>
                  <a:gd name="T38" fmla="*/ 70 w 101"/>
                  <a:gd name="T39" fmla="*/ 70 h 126"/>
                  <a:gd name="T40" fmla="*/ 77 w 101"/>
                  <a:gd name="T41" fmla="*/ 77 h 126"/>
                  <a:gd name="T42" fmla="*/ 84 w 101"/>
                  <a:gd name="T43" fmla="*/ 86 h 126"/>
                  <a:gd name="T44" fmla="*/ 78 w 101"/>
                  <a:gd name="T45" fmla="*/ 76 h 126"/>
                  <a:gd name="T46" fmla="*/ 79 w 101"/>
                  <a:gd name="T47" fmla="*/ 74 h 126"/>
                  <a:gd name="T48" fmla="*/ 89 w 101"/>
                  <a:gd name="T49" fmla="*/ 89 h 126"/>
                  <a:gd name="T50" fmla="*/ 95 w 101"/>
                  <a:gd name="T51" fmla="*/ 101 h 126"/>
                  <a:gd name="T52" fmla="*/ 101 w 101"/>
                  <a:gd name="T53" fmla="*/ 105 h 126"/>
                  <a:gd name="T54" fmla="*/ 79 w 101"/>
                  <a:gd name="T55" fmla="*/ 73 h 126"/>
                  <a:gd name="T56" fmla="*/ 80 w 101"/>
                  <a:gd name="T57" fmla="*/ 70 h 126"/>
                  <a:gd name="T58" fmla="*/ 68 w 101"/>
                  <a:gd name="T59" fmla="*/ 57 h 126"/>
                  <a:gd name="T60" fmla="*/ 74 w 101"/>
                  <a:gd name="T61" fmla="*/ 58 h 126"/>
                  <a:gd name="T62" fmla="*/ 63 w 101"/>
                  <a:gd name="T63" fmla="*/ 52 h 126"/>
                  <a:gd name="T64" fmla="*/ 51 w 101"/>
                  <a:gd name="T65" fmla="*/ 39 h 126"/>
                  <a:gd name="T66" fmla="*/ 64 w 101"/>
                  <a:gd name="T67" fmla="*/ 58 h 126"/>
                  <a:gd name="T68" fmla="*/ 68 w 101"/>
                  <a:gd name="T69" fmla="*/ 68 h 126"/>
                  <a:gd name="T70" fmla="*/ 61 w 101"/>
                  <a:gd name="T71" fmla="*/ 59 h 126"/>
                  <a:gd name="T72" fmla="*/ 59 w 101"/>
                  <a:gd name="T73" fmla="*/ 55 h 126"/>
                  <a:gd name="T74" fmla="*/ 53 w 101"/>
                  <a:gd name="T75" fmla="*/ 51 h 126"/>
                  <a:gd name="T76" fmla="*/ 59 w 101"/>
                  <a:gd name="T77" fmla="*/ 63 h 126"/>
                  <a:gd name="T78" fmla="*/ 57 w 101"/>
                  <a:gd name="T79" fmla="*/ 61 h 126"/>
                  <a:gd name="T80" fmla="*/ 45 w 101"/>
                  <a:gd name="T81" fmla="*/ 46 h 126"/>
                  <a:gd name="T82" fmla="*/ 46 w 101"/>
                  <a:gd name="T83" fmla="*/ 43 h 126"/>
                  <a:gd name="T84" fmla="*/ 28 w 101"/>
                  <a:gd name="T85" fmla="*/ 26 h 126"/>
                  <a:gd name="T86" fmla="*/ 25 w 101"/>
                  <a:gd name="T87" fmla="*/ 26 h 126"/>
                  <a:gd name="T88" fmla="*/ 35 w 101"/>
                  <a:gd name="T89" fmla="*/ 37 h 126"/>
                  <a:gd name="T90" fmla="*/ 36 w 101"/>
                  <a:gd name="T91" fmla="*/ 34 h 126"/>
                  <a:gd name="T92" fmla="*/ 68 w 101"/>
                  <a:gd name="T93" fmla="*/ 77 h 126"/>
                  <a:gd name="T94" fmla="*/ 60 w 101"/>
                  <a:gd name="T95" fmla="*/ 60 h 126"/>
                  <a:gd name="T96" fmla="*/ 72 w 101"/>
                  <a:gd name="T97" fmla="*/ 75 h 126"/>
                  <a:gd name="T98" fmla="*/ 69 w 101"/>
                  <a:gd name="T99" fmla="*/ 74 h 126"/>
                  <a:gd name="T100" fmla="*/ 60 w 101"/>
                  <a:gd name="T101" fmla="*/ 6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6">
                    <a:moveTo>
                      <a:pt x="68" y="77"/>
                    </a:moveTo>
                    <a:cubicBezTo>
                      <a:pt x="60" y="67"/>
                      <a:pt x="58" y="64"/>
                      <a:pt x="47" y="50"/>
                    </a:cubicBezTo>
                    <a:cubicBezTo>
                      <a:pt x="46" y="51"/>
                      <a:pt x="50" y="57"/>
                      <a:pt x="54" y="62"/>
                    </a:cubicBezTo>
                    <a:cubicBezTo>
                      <a:pt x="58" y="67"/>
                      <a:pt x="61" y="73"/>
                      <a:pt x="59" y="72"/>
                    </a:cubicBezTo>
                    <a:cubicBezTo>
                      <a:pt x="50" y="60"/>
                      <a:pt x="35" y="42"/>
                      <a:pt x="25" y="27"/>
                    </a:cubicBezTo>
                    <a:cubicBezTo>
                      <a:pt x="24" y="29"/>
                      <a:pt x="20" y="24"/>
                      <a:pt x="15" y="18"/>
                    </a:cubicBezTo>
                    <a:cubicBezTo>
                      <a:pt x="10" y="11"/>
                      <a:pt x="4" y="4"/>
                      <a:pt x="0" y="0"/>
                    </a:cubicBezTo>
                    <a:cubicBezTo>
                      <a:pt x="3" y="6"/>
                      <a:pt x="13" y="17"/>
                      <a:pt x="24" y="30"/>
                    </a:cubicBezTo>
                    <a:cubicBezTo>
                      <a:pt x="35" y="43"/>
                      <a:pt x="48" y="58"/>
                      <a:pt x="56" y="71"/>
                    </a:cubicBezTo>
                    <a:cubicBezTo>
                      <a:pt x="59" y="73"/>
                      <a:pt x="68" y="85"/>
                      <a:pt x="76" y="98"/>
                    </a:cubicBezTo>
                    <a:cubicBezTo>
                      <a:pt x="84" y="110"/>
                      <a:pt x="92" y="123"/>
                      <a:pt x="95" y="126"/>
                    </a:cubicBezTo>
                    <a:cubicBezTo>
                      <a:pt x="93" y="122"/>
                      <a:pt x="88" y="114"/>
                      <a:pt x="82" y="105"/>
                    </a:cubicBezTo>
                    <a:cubicBezTo>
                      <a:pt x="76" y="97"/>
                      <a:pt x="69" y="87"/>
                      <a:pt x="64" y="79"/>
                    </a:cubicBezTo>
                    <a:cubicBezTo>
                      <a:pt x="62" y="75"/>
                      <a:pt x="61" y="72"/>
                      <a:pt x="60" y="70"/>
                    </a:cubicBezTo>
                    <a:cubicBezTo>
                      <a:pt x="66" y="77"/>
                      <a:pt x="74" y="86"/>
                      <a:pt x="68" y="76"/>
                    </a:cubicBezTo>
                    <a:cubicBezTo>
                      <a:pt x="76" y="87"/>
                      <a:pt x="74" y="82"/>
                      <a:pt x="81" y="94"/>
                    </a:cubicBezTo>
                    <a:cubicBezTo>
                      <a:pt x="83" y="96"/>
                      <a:pt x="81" y="92"/>
                      <a:pt x="78" y="88"/>
                    </a:cubicBezTo>
                    <a:cubicBezTo>
                      <a:pt x="76" y="84"/>
                      <a:pt x="73" y="80"/>
                      <a:pt x="73" y="80"/>
                    </a:cubicBezTo>
                    <a:cubicBezTo>
                      <a:pt x="71" y="72"/>
                      <a:pt x="81" y="88"/>
                      <a:pt x="85" y="93"/>
                    </a:cubicBezTo>
                    <a:cubicBezTo>
                      <a:pt x="81" y="84"/>
                      <a:pt x="70" y="73"/>
                      <a:pt x="70" y="70"/>
                    </a:cubicBezTo>
                    <a:cubicBezTo>
                      <a:pt x="70" y="68"/>
                      <a:pt x="73" y="72"/>
                      <a:pt x="77" y="77"/>
                    </a:cubicBezTo>
                    <a:cubicBezTo>
                      <a:pt x="80" y="81"/>
                      <a:pt x="83" y="87"/>
                      <a:pt x="84" y="86"/>
                    </a:cubicBezTo>
                    <a:cubicBezTo>
                      <a:pt x="80" y="81"/>
                      <a:pt x="79" y="78"/>
                      <a:pt x="78" y="76"/>
                    </a:cubicBezTo>
                    <a:cubicBezTo>
                      <a:pt x="89" y="91"/>
                      <a:pt x="83" y="80"/>
                      <a:pt x="79" y="74"/>
                    </a:cubicBezTo>
                    <a:cubicBezTo>
                      <a:pt x="85" y="82"/>
                      <a:pt x="87" y="86"/>
                      <a:pt x="89" y="89"/>
                    </a:cubicBezTo>
                    <a:cubicBezTo>
                      <a:pt x="90" y="93"/>
                      <a:pt x="92" y="95"/>
                      <a:pt x="95" y="101"/>
                    </a:cubicBezTo>
                    <a:cubicBezTo>
                      <a:pt x="92" y="93"/>
                      <a:pt x="92" y="94"/>
                      <a:pt x="101" y="105"/>
                    </a:cubicBezTo>
                    <a:cubicBezTo>
                      <a:pt x="97" y="98"/>
                      <a:pt x="87" y="83"/>
                      <a:pt x="79" y="73"/>
                    </a:cubicBezTo>
                    <a:cubicBezTo>
                      <a:pt x="80" y="73"/>
                      <a:pt x="86" y="78"/>
                      <a:pt x="80" y="70"/>
                    </a:cubicBezTo>
                    <a:cubicBezTo>
                      <a:pt x="79" y="71"/>
                      <a:pt x="75" y="67"/>
                      <a:pt x="68" y="57"/>
                    </a:cubicBezTo>
                    <a:cubicBezTo>
                      <a:pt x="71" y="60"/>
                      <a:pt x="78" y="64"/>
                      <a:pt x="74" y="58"/>
                    </a:cubicBezTo>
                    <a:cubicBezTo>
                      <a:pt x="67" y="50"/>
                      <a:pt x="60" y="45"/>
                      <a:pt x="63" y="52"/>
                    </a:cubicBezTo>
                    <a:cubicBezTo>
                      <a:pt x="61" y="50"/>
                      <a:pt x="51" y="36"/>
                      <a:pt x="51" y="39"/>
                    </a:cubicBezTo>
                    <a:cubicBezTo>
                      <a:pt x="58" y="48"/>
                      <a:pt x="62" y="54"/>
                      <a:pt x="64" y="58"/>
                    </a:cubicBezTo>
                    <a:cubicBezTo>
                      <a:pt x="66" y="62"/>
                      <a:pt x="66" y="65"/>
                      <a:pt x="68" y="68"/>
                    </a:cubicBezTo>
                    <a:cubicBezTo>
                      <a:pt x="64" y="64"/>
                      <a:pt x="63" y="62"/>
                      <a:pt x="61" y="59"/>
                    </a:cubicBezTo>
                    <a:cubicBezTo>
                      <a:pt x="62" y="61"/>
                      <a:pt x="67" y="64"/>
                      <a:pt x="59" y="55"/>
                    </a:cubicBezTo>
                    <a:cubicBezTo>
                      <a:pt x="55" y="51"/>
                      <a:pt x="55" y="52"/>
                      <a:pt x="53" y="51"/>
                    </a:cubicBezTo>
                    <a:cubicBezTo>
                      <a:pt x="62" y="62"/>
                      <a:pt x="51" y="51"/>
                      <a:pt x="59" y="63"/>
                    </a:cubicBezTo>
                    <a:cubicBezTo>
                      <a:pt x="58" y="60"/>
                      <a:pt x="57" y="60"/>
                      <a:pt x="57" y="61"/>
                    </a:cubicBezTo>
                    <a:cubicBezTo>
                      <a:pt x="53" y="56"/>
                      <a:pt x="49" y="51"/>
                      <a:pt x="45" y="46"/>
                    </a:cubicBezTo>
                    <a:cubicBezTo>
                      <a:pt x="47" y="47"/>
                      <a:pt x="52" y="50"/>
                      <a:pt x="46" y="43"/>
                    </a:cubicBezTo>
                    <a:cubicBezTo>
                      <a:pt x="40" y="37"/>
                      <a:pt x="36" y="34"/>
                      <a:pt x="28" y="26"/>
                    </a:cubicBezTo>
                    <a:cubicBezTo>
                      <a:pt x="37" y="37"/>
                      <a:pt x="24" y="22"/>
                      <a:pt x="25" y="26"/>
                    </a:cubicBezTo>
                    <a:cubicBezTo>
                      <a:pt x="28" y="29"/>
                      <a:pt x="32" y="33"/>
                      <a:pt x="35" y="37"/>
                    </a:cubicBezTo>
                    <a:cubicBezTo>
                      <a:pt x="42" y="45"/>
                      <a:pt x="29" y="27"/>
                      <a:pt x="36" y="34"/>
                    </a:cubicBezTo>
                    <a:cubicBezTo>
                      <a:pt x="49" y="52"/>
                      <a:pt x="64" y="69"/>
                      <a:pt x="68" y="77"/>
                    </a:cubicBezTo>
                    <a:close/>
                    <a:moveTo>
                      <a:pt x="60" y="60"/>
                    </a:moveTo>
                    <a:cubicBezTo>
                      <a:pt x="64" y="65"/>
                      <a:pt x="68" y="70"/>
                      <a:pt x="72" y="75"/>
                    </a:cubicBezTo>
                    <a:cubicBezTo>
                      <a:pt x="75" y="82"/>
                      <a:pt x="61" y="63"/>
                      <a:pt x="69" y="74"/>
                    </a:cubicBezTo>
                    <a:cubicBezTo>
                      <a:pt x="65" y="71"/>
                      <a:pt x="59" y="60"/>
                      <a:pt x="6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6" name="Freeform 6763">
                <a:extLst>
                  <a:ext uri="{FF2B5EF4-FFF2-40B4-BE49-F238E27FC236}">
                    <a16:creationId xmlns:a16="http://schemas.microsoft.com/office/drawing/2014/main" id="{806F3279-110D-40A3-9F57-DD07FC68A73F}"/>
                  </a:ext>
                </a:extLst>
              </p:cNvPr>
              <p:cNvSpPr>
                <a:spLocks/>
              </p:cNvSpPr>
              <p:nvPr/>
            </p:nvSpPr>
            <p:spPr bwMode="auto">
              <a:xfrm>
                <a:off x="2806" y="2123"/>
                <a:ext cx="1" cy="17"/>
              </a:xfrm>
              <a:custGeom>
                <a:avLst/>
                <a:gdLst>
                  <a:gd name="T0" fmla="*/ 3 w 3"/>
                  <a:gd name="T1" fmla="*/ 17 h 30"/>
                  <a:gd name="T2" fmla="*/ 2 w 3"/>
                  <a:gd name="T3" fmla="*/ 17 h 30"/>
                  <a:gd name="T4" fmla="*/ 1 w 3"/>
                  <a:gd name="T5" fmla="*/ 30 h 30"/>
                  <a:gd name="T6" fmla="*/ 1 w 3"/>
                  <a:gd name="T7" fmla="*/ 3 h 30"/>
                  <a:gd name="T8" fmla="*/ 3 w 3"/>
                  <a:gd name="T9" fmla="*/ 5 h 30"/>
                  <a:gd name="T10" fmla="*/ 3 w 3"/>
                  <a:gd name="T11" fmla="*/ 17 h 30"/>
                </a:gdLst>
                <a:ahLst/>
                <a:cxnLst>
                  <a:cxn ang="0">
                    <a:pos x="T0" y="T1"/>
                  </a:cxn>
                  <a:cxn ang="0">
                    <a:pos x="T2" y="T3"/>
                  </a:cxn>
                  <a:cxn ang="0">
                    <a:pos x="T4" y="T5"/>
                  </a:cxn>
                  <a:cxn ang="0">
                    <a:pos x="T6" y="T7"/>
                  </a:cxn>
                  <a:cxn ang="0">
                    <a:pos x="T8" y="T9"/>
                  </a:cxn>
                  <a:cxn ang="0">
                    <a:pos x="T10" y="T11"/>
                  </a:cxn>
                </a:cxnLst>
                <a:rect l="0" t="0" r="r" b="b"/>
                <a:pathLst>
                  <a:path w="3" h="30">
                    <a:moveTo>
                      <a:pt x="3" y="17"/>
                    </a:moveTo>
                    <a:cubicBezTo>
                      <a:pt x="3" y="21"/>
                      <a:pt x="2" y="19"/>
                      <a:pt x="2" y="17"/>
                    </a:cubicBezTo>
                    <a:cubicBezTo>
                      <a:pt x="1" y="30"/>
                      <a:pt x="1" y="30"/>
                      <a:pt x="1" y="30"/>
                    </a:cubicBezTo>
                    <a:cubicBezTo>
                      <a:pt x="0" y="24"/>
                      <a:pt x="0" y="7"/>
                      <a:pt x="1" y="3"/>
                    </a:cubicBezTo>
                    <a:cubicBezTo>
                      <a:pt x="2" y="0"/>
                      <a:pt x="2" y="9"/>
                      <a:pt x="3" y="5"/>
                    </a:cubicBezTo>
                    <a:cubicBezTo>
                      <a:pt x="3" y="11"/>
                      <a:pt x="2" y="15"/>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7" name="Freeform 6764">
                <a:extLst>
                  <a:ext uri="{FF2B5EF4-FFF2-40B4-BE49-F238E27FC236}">
                    <a16:creationId xmlns:a16="http://schemas.microsoft.com/office/drawing/2014/main" id="{48C19BBF-C307-45B0-B132-837F9EEE76AA}"/>
                  </a:ext>
                </a:extLst>
              </p:cNvPr>
              <p:cNvSpPr>
                <a:spLocks noEditPoints="1"/>
              </p:cNvSpPr>
              <p:nvPr/>
            </p:nvSpPr>
            <p:spPr bwMode="auto">
              <a:xfrm>
                <a:off x="2433" y="2605"/>
                <a:ext cx="64" cy="20"/>
              </a:xfrm>
              <a:custGeom>
                <a:avLst/>
                <a:gdLst>
                  <a:gd name="T0" fmla="*/ 44 w 112"/>
                  <a:gd name="T1" fmla="*/ 36 h 36"/>
                  <a:gd name="T2" fmla="*/ 56 w 112"/>
                  <a:gd name="T3" fmla="*/ 32 h 36"/>
                  <a:gd name="T4" fmla="*/ 80 w 112"/>
                  <a:gd name="T5" fmla="*/ 21 h 36"/>
                  <a:gd name="T6" fmla="*/ 97 w 112"/>
                  <a:gd name="T7" fmla="*/ 11 h 36"/>
                  <a:gd name="T8" fmla="*/ 85 w 112"/>
                  <a:gd name="T9" fmla="*/ 16 h 36"/>
                  <a:gd name="T10" fmla="*/ 110 w 112"/>
                  <a:gd name="T11" fmla="*/ 4 h 36"/>
                  <a:gd name="T12" fmla="*/ 104 w 112"/>
                  <a:gd name="T13" fmla="*/ 4 h 36"/>
                  <a:gd name="T14" fmla="*/ 78 w 112"/>
                  <a:gd name="T15" fmla="*/ 12 h 36"/>
                  <a:gd name="T16" fmla="*/ 58 w 112"/>
                  <a:gd name="T17" fmla="*/ 18 h 36"/>
                  <a:gd name="T18" fmla="*/ 39 w 112"/>
                  <a:gd name="T19" fmla="*/ 25 h 36"/>
                  <a:gd name="T20" fmla="*/ 37 w 112"/>
                  <a:gd name="T21" fmla="*/ 24 h 36"/>
                  <a:gd name="T22" fmla="*/ 48 w 112"/>
                  <a:gd name="T23" fmla="*/ 19 h 36"/>
                  <a:gd name="T24" fmla="*/ 35 w 112"/>
                  <a:gd name="T25" fmla="*/ 19 h 36"/>
                  <a:gd name="T26" fmla="*/ 16 w 112"/>
                  <a:gd name="T27" fmla="*/ 25 h 36"/>
                  <a:gd name="T28" fmla="*/ 47 w 112"/>
                  <a:gd name="T29" fmla="*/ 11 h 36"/>
                  <a:gd name="T30" fmla="*/ 30 w 112"/>
                  <a:gd name="T31" fmla="*/ 15 h 36"/>
                  <a:gd name="T32" fmla="*/ 10 w 112"/>
                  <a:gd name="T33" fmla="*/ 24 h 36"/>
                  <a:gd name="T34" fmla="*/ 0 w 112"/>
                  <a:gd name="T35" fmla="*/ 29 h 36"/>
                  <a:gd name="T36" fmla="*/ 10 w 112"/>
                  <a:gd name="T37" fmla="*/ 28 h 36"/>
                  <a:gd name="T38" fmla="*/ 27 w 112"/>
                  <a:gd name="T39" fmla="*/ 25 h 36"/>
                  <a:gd name="T40" fmla="*/ 19 w 112"/>
                  <a:gd name="T41" fmla="*/ 31 h 36"/>
                  <a:gd name="T42" fmla="*/ 31 w 112"/>
                  <a:gd name="T43" fmla="*/ 27 h 36"/>
                  <a:gd name="T44" fmla="*/ 19 w 112"/>
                  <a:gd name="T45" fmla="*/ 34 h 36"/>
                  <a:gd name="T46" fmla="*/ 31 w 112"/>
                  <a:gd name="T47" fmla="*/ 31 h 36"/>
                  <a:gd name="T48" fmla="*/ 46 w 112"/>
                  <a:gd name="T49" fmla="*/ 26 h 36"/>
                  <a:gd name="T50" fmla="*/ 33 w 112"/>
                  <a:gd name="T51" fmla="*/ 33 h 36"/>
                  <a:gd name="T52" fmla="*/ 51 w 112"/>
                  <a:gd name="T53" fmla="*/ 28 h 36"/>
                  <a:gd name="T54" fmla="*/ 67 w 112"/>
                  <a:gd name="T55" fmla="*/ 24 h 36"/>
                  <a:gd name="T56" fmla="*/ 53 w 112"/>
                  <a:gd name="T57" fmla="*/ 30 h 36"/>
                  <a:gd name="T58" fmla="*/ 87 w 112"/>
                  <a:gd name="T59" fmla="*/ 17 h 36"/>
                  <a:gd name="T60" fmla="*/ 44 w 112"/>
                  <a:gd name="T61" fmla="*/ 36 h 36"/>
                  <a:gd name="T62" fmla="*/ 86 w 112"/>
                  <a:gd name="T63" fmla="*/ 12 h 36"/>
                  <a:gd name="T64" fmla="*/ 72 w 112"/>
                  <a:gd name="T65" fmla="*/ 19 h 36"/>
                  <a:gd name="T66" fmla="*/ 53 w 112"/>
                  <a:gd name="T67" fmla="*/ 27 h 36"/>
                  <a:gd name="T68" fmla="*/ 86 w 112"/>
                  <a:gd name="T6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36">
                    <a:moveTo>
                      <a:pt x="44" y="36"/>
                    </a:moveTo>
                    <a:cubicBezTo>
                      <a:pt x="51" y="33"/>
                      <a:pt x="52" y="33"/>
                      <a:pt x="56" y="32"/>
                    </a:cubicBezTo>
                    <a:cubicBezTo>
                      <a:pt x="60" y="30"/>
                      <a:pt x="71" y="25"/>
                      <a:pt x="80" y="21"/>
                    </a:cubicBezTo>
                    <a:cubicBezTo>
                      <a:pt x="89" y="17"/>
                      <a:pt x="97" y="13"/>
                      <a:pt x="97" y="11"/>
                    </a:cubicBezTo>
                    <a:cubicBezTo>
                      <a:pt x="91" y="14"/>
                      <a:pt x="87" y="15"/>
                      <a:pt x="85" y="16"/>
                    </a:cubicBezTo>
                    <a:cubicBezTo>
                      <a:pt x="93" y="12"/>
                      <a:pt x="102" y="6"/>
                      <a:pt x="110" y="4"/>
                    </a:cubicBezTo>
                    <a:cubicBezTo>
                      <a:pt x="107" y="4"/>
                      <a:pt x="112" y="0"/>
                      <a:pt x="104" y="4"/>
                    </a:cubicBezTo>
                    <a:cubicBezTo>
                      <a:pt x="94" y="10"/>
                      <a:pt x="75" y="16"/>
                      <a:pt x="78" y="12"/>
                    </a:cubicBezTo>
                    <a:cubicBezTo>
                      <a:pt x="69" y="16"/>
                      <a:pt x="63" y="17"/>
                      <a:pt x="58" y="18"/>
                    </a:cubicBezTo>
                    <a:cubicBezTo>
                      <a:pt x="53" y="19"/>
                      <a:pt x="48" y="21"/>
                      <a:pt x="39" y="25"/>
                    </a:cubicBezTo>
                    <a:cubicBezTo>
                      <a:pt x="45" y="22"/>
                      <a:pt x="36" y="25"/>
                      <a:pt x="37" y="24"/>
                    </a:cubicBezTo>
                    <a:cubicBezTo>
                      <a:pt x="48" y="19"/>
                      <a:pt x="48" y="19"/>
                      <a:pt x="48" y="19"/>
                    </a:cubicBezTo>
                    <a:cubicBezTo>
                      <a:pt x="37" y="21"/>
                      <a:pt x="43" y="18"/>
                      <a:pt x="35" y="19"/>
                    </a:cubicBezTo>
                    <a:cubicBezTo>
                      <a:pt x="23" y="23"/>
                      <a:pt x="21" y="25"/>
                      <a:pt x="16" y="25"/>
                    </a:cubicBezTo>
                    <a:cubicBezTo>
                      <a:pt x="19" y="22"/>
                      <a:pt x="27" y="18"/>
                      <a:pt x="47" y="11"/>
                    </a:cubicBezTo>
                    <a:cubicBezTo>
                      <a:pt x="45" y="10"/>
                      <a:pt x="37" y="13"/>
                      <a:pt x="30" y="15"/>
                    </a:cubicBezTo>
                    <a:cubicBezTo>
                      <a:pt x="28" y="17"/>
                      <a:pt x="16" y="21"/>
                      <a:pt x="10" y="24"/>
                    </a:cubicBezTo>
                    <a:cubicBezTo>
                      <a:pt x="10" y="24"/>
                      <a:pt x="15" y="25"/>
                      <a:pt x="0" y="29"/>
                    </a:cubicBezTo>
                    <a:cubicBezTo>
                      <a:pt x="9" y="27"/>
                      <a:pt x="9" y="28"/>
                      <a:pt x="10" y="28"/>
                    </a:cubicBezTo>
                    <a:cubicBezTo>
                      <a:pt x="12" y="29"/>
                      <a:pt x="14" y="29"/>
                      <a:pt x="27" y="25"/>
                    </a:cubicBezTo>
                    <a:cubicBezTo>
                      <a:pt x="19" y="28"/>
                      <a:pt x="23" y="28"/>
                      <a:pt x="19" y="31"/>
                    </a:cubicBezTo>
                    <a:cubicBezTo>
                      <a:pt x="23" y="29"/>
                      <a:pt x="29" y="27"/>
                      <a:pt x="31" y="27"/>
                    </a:cubicBezTo>
                    <a:cubicBezTo>
                      <a:pt x="27" y="29"/>
                      <a:pt x="22" y="32"/>
                      <a:pt x="19" y="34"/>
                    </a:cubicBezTo>
                    <a:cubicBezTo>
                      <a:pt x="30" y="30"/>
                      <a:pt x="37" y="28"/>
                      <a:pt x="31" y="31"/>
                    </a:cubicBezTo>
                    <a:cubicBezTo>
                      <a:pt x="39" y="29"/>
                      <a:pt x="42" y="26"/>
                      <a:pt x="46" y="26"/>
                    </a:cubicBezTo>
                    <a:cubicBezTo>
                      <a:pt x="52" y="25"/>
                      <a:pt x="35" y="31"/>
                      <a:pt x="33" y="33"/>
                    </a:cubicBezTo>
                    <a:cubicBezTo>
                      <a:pt x="43" y="29"/>
                      <a:pt x="47" y="28"/>
                      <a:pt x="51" y="28"/>
                    </a:cubicBezTo>
                    <a:cubicBezTo>
                      <a:pt x="54" y="28"/>
                      <a:pt x="58" y="27"/>
                      <a:pt x="67" y="24"/>
                    </a:cubicBezTo>
                    <a:cubicBezTo>
                      <a:pt x="63" y="26"/>
                      <a:pt x="53" y="29"/>
                      <a:pt x="53" y="30"/>
                    </a:cubicBezTo>
                    <a:cubicBezTo>
                      <a:pt x="66" y="26"/>
                      <a:pt x="78" y="20"/>
                      <a:pt x="87" y="17"/>
                    </a:cubicBezTo>
                    <a:cubicBezTo>
                      <a:pt x="71" y="25"/>
                      <a:pt x="52" y="31"/>
                      <a:pt x="44" y="36"/>
                    </a:cubicBezTo>
                    <a:close/>
                    <a:moveTo>
                      <a:pt x="86" y="12"/>
                    </a:moveTo>
                    <a:cubicBezTo>
                      <a:pt x="85" y="14"/>
                      <a:pt x="79" y="16"/>
                      <a:pt x="72" y="19"/>
                    </a:cubicBezTo>
                    <a:cubicBezTo>
                      <a:pt x="66" y="22"/>
                      <a:pt x="58" y="24"/>
                      <a:pt x="53" y="27"/>
                    </a:cubicBezTo>
                    <a:cubicBezTo>
                      <a:pt x="56" y="23"/>
                      <a:pt x="75" y="17"/>
                      <a:pt x="8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8" name="Freeform 6765">
                <a:extLst>
                  <a:ext uri="{FF2B5EF4-FFF2-40B4-BE49-F238E27FC236}">
                    <a16:creationId xmlns:a16="http://schemas.microsoft.com/office/drawing/2014/main" id="{9C68F7C3-02E0-4278-A9F0-B740F46D4B30}"/>
                  </a:ext>
                </a:extLst>
              </p:cNvPr>
              <p:cNvSpPr>
                <a:spLocks/>
              </p:cNvSpPr>
              <p:nvPr/>
            </p:nvSpPr>
            <p:spPr bwMode="auto">
              <a:xfrm>
                <a:off x="2065" y="2623"/>
                <a:ext cx="12" cy="5"/>
              </a:xfrm>
              <a:custGeom>
                <a:avLst/>
                <a:gdLst>
                  <a:gd name="T0" fmla="*/ 17 w 21"/>
                  <a:gd name="T1" fmla="*/ 8 h 8"/>
                  <a:gd name="T2" fmla="*/ 1 w 21"/>
                  <a:gd name="T3" fmla="*/ 0 h 8"/>
                  <a:gd name="T4" fmla="*/ 20 w 21"/>
                  <a:gd name="T5" fmla="*/ 8 h 8"/>
                  <a:gd name="T6" fmla="*/ 13 w 21"/>
                  <a:gd name="T7" fmla="*/ 6 h 8"/>
                  <a:gd name="T8" fmla="*/ 17 w 21"/>
                  <a:gd name="T9" fmla="*/ 8 h 8"/>
                </a:gdLst>
                <a:ahLst/>
                <a:cxnLst>
                  <a:cxn ang="0">
                    <a:pos x="T0" y="T1"/>
                  </a:cxn>
                  <a:cxn ang="0">
                    <a:pos x="T2" y="T3"/>
                  </a:cxn>
                  <a:cxn ang="0">
                    <a:pos x="T4" y="T5"/>
                  </a:cxn>
                  <a:cxn ang="0">
                    <a:pos x="T6" y="T7"/>
                  </a:cxn>
                  <a:cxn ang="0">
                    <a:pos x="T8" y="T9"/>
                  </a:cxn>
                </a:cxnLst>
                <a:rect l="0" t="0" r="r" b="b"/>
                <a:pathLst>
                  <a:path w="21" h="8">
                    <a:moveTo>
                      <a:pt x="17" y="8"/>
                    </a:moveTo>
                    <a:cubicBezTo>
                      <a:pt x="17" y="8"/>
                      <a:pt x="0" y="1"/>
                      <a:pt x="1" y="0"/>
                    </a:cubicBezTo>
                    <a:cubicBezTo>
                      <a:pt x="10" y="3"/>
                      <a:pt x="16" y="6"/>
                      <a:pt x="20" y="8"/>
                    </a:cubicBezTo>
                    <a:cubicBezTo>
                      <a:pt x="21" y="8"/>
                      <a:pt x="16" y="6"/>
                      <a:pt x="13" y="6"/>
                    </a:cubicBezTo>
                    <a:cubicBezTo>
                      <a:pt x="12" y="6"/>
                      <a:pt x="15" y="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9" name="Freeform 6766">
                <a:extLst>
                  <a:ext uri="{FF2B5EF4-FFF2-40B4-BE49-F238E27FC236}">
                    <a16:creationId xmlns:a16="http://schemas.microsoft.com/office/drawing/2014/main" id="{3F38CA01-341A-478E-91A0-515EB9D1376A}"/>
                  </a:ext>
                </a:extLst>
              </p:cNvPr>
              <p:cNvSpPr>
                <a:spLocks noEditPoints="1"/>
              </p:cNvSpPr>
              <p:nvPr/>
            </p:nvSpPr>
            <p:spPr bwMode="auto">
              <a:xfrm>
                <a:off x="2702" y="2408"/>
                <a:ext cx="19" cy="28"/>
              </a:xfrm>
              <a:custGeom>
                <a:avLst/>
                <a:gdLst>
                  <a:gd name="T0" fmla="*/ 4 w 33"/>
                  <a:gd name="T1" fmla="*/ 49 h 50"/>
                  <a:gd name="T2" fmla="*/ 5 w 33"/>
                  <a:gd name="T3" fmla="*/ 49 h 50"/>
                  <a:gd name="T4" fmla="*/ 21 w 33"/>
                  <a:gd name="T5" fmla="*/ 26 h 50"/>
                  <a:gd name="T6" fmla="*/ 28 w 33"/>
                  <a:gd name="T7" fmla="*/ 13 h 50"/>
                  <a:gd name="T8" fmla="*/ 33 w 33"/>
                  <a:gd name="T9" fmla="*/ 0 h 50"/>
                  <a:gd name="T10" fmla="*/ 23 w 33"/>
                  <a:gd name="T11" fmla="*/ 10 h 50"/>
                  <a:gd name="T12" fmla="*/ 12 w 33"/>
                  <a:gd name="T13" fmla="*/ 23 h 50"/>
                  <a:gd name="T14" fmla="*/ 10 w 33"/>
                  <a:gd name="T15" fmla="*/ 29 h 50"/>
                  <a:gd name="T16" fmla="*/ 19 w 33"/>
                  <a:gd name="T17" fmla="*/ 16 h 50"/>
                  <a:gd name="T18" fmla="*/ 6 w 33"/>
                  <a:gd name="T19" fmla="*/ 36 h 50"/>
                  <a:gd name="T20" fmla="*/ 18 w 33"/>
                  <a:gd name="T21" fmla="*/ 23 h 50"/>
                  <a:gd name="T22" fmla="*/ 9 w 33"/>
                  <a:gd name="T23" fmla="*/ 36 h 50"/>
                  <a:gd name="T24" fmla="*/ 0 w 33"/>
                  <a:gd name="T25" fmla="*/ 49 h 50"/>
                  <a:gd name="T26" fmla="*/ 13 w 33"/>
                  <a:gd name="T27" fmla="*/ 36 h 50"/>
                  <a:gd name="T28" fmla="*/ 4 w 33"/>
                  <a:gd name="T29" fmla="*/ 49 h 50"/>
                  <a:gd name="T30" fmla="*/ 27 w 33"/>
                  <a:gd name="T31" fmla="*/ 10 h 50"/>
                  <a:gd name="T32" fmla="*/ 20 w 33"/>
                  <a:gd name="T33" fmla="*/ 19 h 50"/>
                  <a:gd name="T34" fmla="*/ 20 w 33"/>
                  <a:gd name="T35" fmla="*/ 16 h 50"/>
                  <a:gd name="T36" fmla="*/ 27 w 33"/>
                  <a:gd name="T37" fmla="*/ 1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50">
                    <a:moveTo>
                      <a:pt x="4" y="49"/>
                    </a:moveTo>
                    <a:cubicBezTo>
                      <a:pt x="7" y="45"/>
                      <a:pt x="6" y="47"/>
                      <a:pt x="5" y="49"/>
                    </a:cubicBezTo>
                    <a:cubicBezTo>
                      <a:pt x="10" y="41"/>
                      <a:pt x="16" y="34"/>
                      <a:pt x="21" y="26"/>
                    </a:cubicBezTo>
                    <a:cubicBezTo>
                      <a:pt x="20" y="23"/>
                      <a:pt x="21" y="23"/>
                      <a:pt x="28" y="13"/>
                    </a:cubicBezTo>
                    <a:cubicBezTo>
                      <a:pt x="22" y="19"/>
                      <a:pt x="25" y="12"/>
                      <a:pt x="33" y="0"/>
                    </a:cubicBezTo>
                    <a:cubicBezTo>
                      <a:pt x="32" y="0"/>
                      <a:pt x="28" y="4"/>
                      <a:pt x="23" y="10"/>
                    </a:cubicBezTo>
                    <a:cubicBezTo>
                      <a:pt x="19" y="15"/>
                      <a:pt x="15" y="21"/>
                      <a:pt x="12" y="23"/>
                    </a:cubicBezTo>
                    <a:cubicBezTo>
                      <a:pt x="13" y="24"/>
                      <a:pt x="10" y="28"/>
                      <a:pt x="10" y="29"/>
                    </a:cubicBezTo>
                    <a:cubicBezTo>
                      <a:pt x="13" y="24"/>
                      <a:pt x="18" y="17"/>
                      <a:pt x="19" y="16"/>
                    </a:cubicBezTo>
                    <a:cubicBezTo>
                      <a:pt x="16" y="22"/>
                      <a:pt x="11" y="28"/>
                      <a:pt x="6" y="36"/>
                    </a:cubicBezTo>
                    <a:cubicBezTo>
                      <a:pt x="8" y="36"/>
                      <a:pt x="15" y="27"/>
                      <a:pt x="18" y="23"/>
                    </a:cubicBezTo>
                    <a:cubicBezTo>
                      <a:pt x="21" y="21"/>
                      <a:pt x="14" y="34"/>
                      <a:pt x="9" y="36"/>
                    </a:cubicBezTo>
                    <a:cubicBezTo>
                      <a:pt x="5" y="41"/>
                      <a:pt x="2" y="46"/>
                      <a:pt x="0" y="49"/>
                    </a:cubicBezTo>
                    <a:cubicBezTo>
                      <a:pt x="1" y="50"/>
                      <a:pt x="9" y="39"/>
                      <a:pt x="13" y="36"/>
                    </a:cubicBezTo>
                    <a:cubicBezTo>
                      <a:pt x="8" y="41"/>
                      <a:pt x="5" y="46"/>
                      <a:pt x="4" y="49"/>
                    </a:cubicBezTo>
                    <a:close/>
                    <a:moveTo>
                      <a:pt x="27" y="10"/>
                    </a:moveTo>
                    <a:cubicBezTo>
                      <a:pt x="20" y="19"/>
                      <a:pt x="20" y="19"/>
                      <a:pt x="20" y="19"/>
                    </a:cubicBezTo>
                    <a:cubicBezTo>
                      <a:pt x="18" y="21"/>
                      <a:pt x="20" y="17"/>
                      <a:pt x="20" y="16"/>
                    </a:cubicBezTo>
                    <a:cubicBezTo>
                      <a:pt x="24" y="10"/>
                      <a:pt x="26" y="9"/>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0" name="Freeform 6767">
                <a:extLst>
                  <a:ext uri="{FF2B5EF4-FFF2-40B4-BE49-F238E27FC236}">
                    <a16:creationId xmlns:a16="http://schemas.microsoft.com/office/drawing/2014/main" id="{24344B84-F0C6-478E-A016-EEE683878368}"/>
                  </a:ext>
                </a:extLst>
              </p:cNvPr>
              <p:cNvSpPr>
                <a:spLocks/>
              </p:cNvSpPr>
              <p:nvPr/>
            </p:nvSpPr>
            <p:spPr bwMode="auto">
              <a:xfrm>
                <a:off x="2799" y="2088"/>
                <a:ext cx="7" cy="57"/>
              </a:xfrm>
              <a:custGeom>
                <a:avLst/>
                <a:gdLst>
                  <a:gd name="T0" fmla="*/ 8 w 12"/>
                  <a:gd name="T1" fmla="*/ 56 h 100"/>
                  <a:gd name="T2" fmla="*/ 5 w 12"/>
                  <a:gd name="T3" fmla="*/ 66 h 100"/>
                  <a:gd name="T4" fmla="*/ 3 w 12"/>
                  <a:gd name="T5" fmla="*/ 28 h 100"/>
                  <a:gd name="T6" fmla="*/ 0 w 12"/>
                  <a:gd name="T7" fmla="*/ 27 h 100"/>
                  <a:gd name="T8" fmla="*/ 1 w 12"/>
                  <a:gd name="T9" fmla="*/ 10 h 100"/>
                  <a:gd name="T10" fmla="*/ 2 w 12"/>
                  <a:gd name="T11" fmla="*/ 5 h 100"/>
                  <a:gd name="T12" fmla="*/ 1 w 12"/>
                  <a:gd name="T13" fmla="*/ 22 h 100"/>
                  <a:gd name="T14" fmla="*/ 7 w 12"/>
                  <a:gd name="T15" fmla="*/ 45 h 100"/>
                  <a:gd name="T16" fmla="*/ 7 w 12"/>
                  <a:gd name="T17" fmla="*/ 25 h 100"/>
                  <a:gd name="T18" fmla="*/ 10 w 12"/>
                  <a:gd name="T19" fmla="*/ 23 h 100"/>
                  <a:gd name="T20" fmla="*/ 11 w 12"/>
                  <a:gd name="T21" fmla="*/ 55 h 100"/>
                  <a:gd name="T22" fmla="*/ 11 w 12"/>
                  <a:gd name="T23" fmla="*/ 89 h 100"/>
                  <a:gd name="T24" fmla="*/ 10 w 12"/>
                  <a:gd name="T25" fmla="*/ 74 h 100"/>
                  <a:gd name="T26" fmla="*/ 9 w 12"/>
                  <a:gd name="T27" fmla="*/ 98 h 100"/>
                  <a:gd name="T28" fmla="*/ 8 w 12"/>
                  <a:gd name="T29" fmla="*/ 87 h 100"/>
                  <a:gd name="T30" fmla="*/ 7 w 12"/>
                  <a:gd name="T31" fmla="*/ 87 h 100"/>
                  <a:gd name="T32" fmla="*/ 8 w 12"/>
                  <a:gd name="T33" fmla="*/ 60 h 100"/>
                  <a:gd name="T34" fmla="*/ 9 w 12"/>
                  <a:gd name="T35" fmla="*/ 71 h 100"/>
                  <a:gd name="T36" fmla="*/ 7 w 12"/>
                  <a:gd name="T37" fmla="*/ 37 h 100"/>
                  <a:gd name="T38" fmla="*/ 8 w 12"/>
                  <a:gd name="T39" fmla="*/ 5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0">
                    <a:moveTo>
                      <a:pt x="8" y="56"/>
                    </a:moveTo>
                    <a:cubicBezTo>
                      <a:pt x="7" y="47"/>
                      <a:pt x="5" y="53"/>
                      <a:pt x="5" y="66"/>
                    </a:cubicBezTo>
                    <a:cubicBezTo>
                      <a:pt x="3" y="54"/>
                      <a:pt x="4" y="41"/>
                      <a:pt x="3" y="28"/>
                    </a:cubicBezTo>
                    <a:cubicBezTo>
                      <a:pt x="2" y="37"/>
                      <a:pt x="1" y="29"/>
                      <a:pt x="0" y="27"/>
                    </a:cubicBezTo>
                    <a:cubicBezTo>
                      <a:pt x="1" y="25"/>
                      <a:pt x="1" y="17"/>
                      <a:pt x="1" y="10"/>
                    </a:cubicBezTo>
                    <a:cubicBezTo>
                      <a:pt x="1" y="4"/>
                      <a:pt x="1" y="0"/>
                      <a:pt x="2" y="5"/>
                    </a:cubicBezTo>
                    <a:cubicBezTo>
                      <a:pt x="2" y="11"/>
                      <a:pt x="1" y="14"/>
                      <a:pt x="1" y="22"/>
                    </a:cubicBezTo>
                    <a:cubicBezTo>
                      <a:pt x="3" y="21"/>
                      <a:pt x="5" y="33"/>
                      <a:pt x="7" y="45"/>
                    </a:cubicBezTo>
                    <a:cubicBezTo>
                      <a:pt x="6" y="39"/>
                      <a:pt x="7" y="28"/>
                      <a:pt x="7" y="25"/>
                    </a:cubicBezTo>
                    <a:cubicBezTo>
                      <a:pt x="7" y="14"/>
                      <a:pt x="9" y="29"/>
                      <a:pt x="10" y="23"/>
                    </a:cubicBezTo>
                    <a:cubicBezTo>
                      <a:pt x="11" y="37"/>
                      <a:pt x="11" y="46"/>
                      <a:pt x="11" y="55"/>
                    </a:cubicBezTo>
                    <a:cubicBezTo>
                      <a:pt x="11" y="64"/>
                      <a:pt x="11" y="74"/>
                      <a:pt x="11" y="89"/>
                    </a:cubicBezTo>
                    <a:cubicBezTo>
                      <a:pt x="9" y="91"/>
                      <a:pt x="11" y="77"/>
                      <a:pt x="10" y="74"/>
                    </a:cubicBezTo>
                    <a:cubicBezTo>
                      <a:pt x="9" y="76"/>
                      <a:pt x="9" y="91"/>
                      <a:pt x="9" y="98"/>
                    </a:cubicBezTo>
                    <a:cubicBezTo>
                      <a:pt x="7" y="100"/>
                      <a:pt x="8" y="93"/>
                      <a:pt x="8" y="87"/>
                    </a:cubicBezTo>
                    <a:cubicBezTo>
                      <a:pt x="8" y="83"/>
                      <a:pt x="7" y="85"/>
                      <a:pt x="7" y="87"/>
                    </a:cubicBezTo>
                    <a:cubicBezTo>
                      <a:pt x="6" y="81"/>
                      <a:pt x="9" y="75"/>
                      <a:pt x="8" y="60"/>
                    </a:cubicBezTo>
                    <a:cubicBezTo>
                      <a:pt x="9" y="62"/>
                      <a:pt x="9" y="66"/>
                      <a:pt x="9" y="71"/>
                    </a:cubicBezTo>
                    <a:cubicBezTo>
                      <a:pt x="12" y="60"/>
                      <a:pt x="8" y="45"/>
                      <a:pt x="7" y="37"/>
                    </a:cubicBezTo>
                    <a:cubicBezTo>
                      <a:pt x="8" y="44"/>
                      <a:pt x="7" y="44"/>
                      <a:pt x="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1" name="Freeform 6768">
                <a:extLst>
                  <a:ext uri="{FF2B5EF4-FFF2-40B4-BE49-F238E27FC236}">
                    <a16:creationId xmlns:a16="http://schemas.microsoft.com/office/drawing/2014/main" id="{246C5EEB-D7B5-46E5-BEE1-A28AA471001B}"/>
                  </a:ext>
                </a:extLst>
              </p:cNvPr>
              <p:cNvSpPr>
                <a:spLocks/>
              </p:cNvSpPr>
              <p:nvPr/>
            </p:nvSpPr>
            <p:spPr bwMode="auto">
              <a:xfrm>
                <a:off x="2565" y="2550"/>
                <a:ext cx="26" cy="18"/>
              </a:xfrm>
              <a:custGeom>
                <a:avLst/>
                <a:gdLst>
                  <a:gd name="T0" fmla="*/ 0 w 45"/>
                  <a:gd name="T1" fmla="*/ 32 h 32"/>
                  <a:gd name="T2" fmla="*/ 24 w 45"/>
                  <a:gd name="T3" fmla="*/ 15 h 32"/>
                  <a:gd name="T4" fmla="*/ 45 w 45"/>
                  <a:gd name="T5" fmla="*/ 0 h 32"/>
                  <a:gd name="T6" fmla="*/ 29 w 45"/>
                  <a:gd name="T7" fmla="*/ 15 h 32"/>
                  <a:gd name="T8" fmla="*/ 35 w 45"/>
                  <a:gd name="T9" fmla="*/ 10 h 32"/>
                  <a:gd name="T10" fmla="*/ 18 w 45"/>
                  <a:gd name="T11" fmla="*/ 20 h 32"/>
                  <a:gd name="T12" fmla="*/ 0 w 45"/>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45" h="32">
                    <a:moveTo>
                      <a:pt x="0" y="32"/>
                    </a:moveTo>
                    <a:cubicBezTo>
                      <a:pt x="7" y="27"/>
                      <a:pt x="16" y="21"/>
                      <a:pt x="24" y="15"/>
                    </a:cubicBezTo>
                    <a:cubicBezTo>
                      <a:pt x="32" y="9"/>
                      <a:pt x="40" y="3"/>
                      <a:pt x="45" y="0"/>
                    </a:cubicBezTo>
                    <a:cubicBezTo>
                      <a:pt x="45" y="2"/>
                      <a:pt x="40" y="7"/>
                      <a:pt x="29" y="15"/>
                    </a:cubicBezTo>
                    <a:cubicBezTo>
                      <a:pt x="28" y="15"/>
                      <a:pt x="32" y="12"/>
                      <a:pt x="35" y="10"/>
                    </a:cubicBezTo>
                    <a:cubicBezTo>
                      <a:pt x="32" y="10"/>
                      <a:pt x="25" y="15"/>
                      <a:pt x="18" y="20"/>
                    </a:cubicBezTo>
                    <a:cubicBezTo>
                      <a:pt x="11" y="25"/>
                      <a:pt x="3" y="30"/>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2" name="Freeform 6769">
                <a:extLst>
                  <a:ext uri="{FF2B5EF4-FFF2-40B4-BE49-F238E27FC236}">
                    <a16:creationId xmlns:a16="http://schemas.microsoft.com/office/drawing/2014/main" id="{879B5A4D-1CA3-4FD2-BCDA-1CE2C50C2848}"/>
                  </a:ext>
                </a:extLst>
              </p:cNvPr>
              <p:cNvSpPr>
                <a:spLocks/>
              </p:cNvSpPr>
              <p:nvPr/>
            </p:nvSpPr>
            <p:spPr bwMode="auto">
              <a:xfrm>
                <a:off x="2503" y="2593"/>
                <a:ext cx="18" cy="11"/>
              </a:xfrm>
              <a:custGeom>
                <a:avLst/>
                <a:gdLst>
                  <a:gd name="T0" fmla="*/ 31 w 32"/>
                  <a:gd name="T1" fmla="*/ 3 h 18"/>
                  <a:gd name="T2" fmla="*/ 11 w 32"/>
                  <a:gd name="T3" fmla="*/ 11 h 18"/>
                  <a:gd name="T4" fmla="*/ 10 w 32"/>
                  <a:gd name="T5" fmla="*/ 14 h 18"/>
                  <a:gd name="T6" fmla="*/ 0 w 32"/>
                  <a:gd name="T7" fmla="*/ 16 h 18"/>
                  <a:gd name="T8" fmla="*/ 13 w 32"/>
                  <a:gd name="T9" fmla="*/ 8 h 18"/>
                  <a:gd name="T10" fmla="*/ 21 w 32"/>
                  <a:gd name="T11" fmla="*/ 4 h 18"/>
                  <a:gd name="T12" fmla="*/ 32 w 32"/>
                  <a:gd name="T13" fmla="*/ 0 h 18"/>
                  <a:gd name="T14" fmla="*/ 31 w 32"/>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8">
                    <a:moveTo>
                      <a:pt x="31" y="3"/>
                    </a:moveTo>
                    <a:cubicBezTo>
                      <a:pt x="25" y="5"/>
                      <a:pt x="19" y="8"/>
                      <a:pt x="11" y="11"/>
                    </a:cubicBezTo>
                    <a:cubicBezTo>
                      <a:pt x="1" y="16"/>
                      <a:pt x="8" y="13"/>
                      <a:pt x="10" y="14"/>
                    </a:cubicBezTo>
                    <a:cubicBezTo>
                      <a:pt x="2" y="18"/>
                      <a:pt x="1" y="17"/>
                      <a:pt x="0" y="16"/>
                    </a:cubicBezTo>
                    <a:cubicBezTo>
                      <a:pt x="11" y="11"/>
                      <a:pt x="26" y="2"/>
                      <a:pt x="13" y="8"/>
                    </a:cubicBezTo>
                    <a:cubicBezTo>
                      <a:pt x="20" y="3"/>
                      <a:pt x="20" y="4"/>
                      <a:pt x="21" y="4"/>
                    </a:cubicBezTo>
                    <a:cubicBezTo>
                      <a:pt x="22" y="5"/>
                      <a:pt x="23" y="5"/>
                      <a:pt x="32" y="0"/>
                    </a:cubicBezTo>
                    <a:cubicBezTo>
                      <a:pt x="32" y="1"/>
                      <a:pt x="23" y="5"/>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3" name="Freeform 6770">
                <a:extLst>
                  <a:ext uri="{FF2B5EF4-FFF2-40B4-BE49-F238E27FC236}">
                    <a16:creationId xmlns:a16="http://schemas.microsoft.com/office/drawing/2014/main" id="{3E17D6C4-120B-47C9-8C47-0FEAC8443281}"/>
                  </a:ext>
                </a:extLst>
              </p:cNvPr>
              <p:cNvSpPr>
                <a:spLocks/>
              </p:cNvSpPr>
              <p:nvPr/>
            </p:nvSpPr>
            <p:spPr bwMode="auto">
              <a:xfrm>
                <a:off x="2768" y="2298"/>
                <a:ext cx="7" cy="16"/>
              </a:xfrm>
              <a:custGeom>
                <a:avLst/>
                <a:gdLst>
                  <a:gd name="T0" fmla="*/ 13 w 13"/>
                  <a:gd name="T1" fmla="*/ 0 h 29"/>
                  <a:gd name="T2" fmla="*/ 12 w 13"/>
                  <a:gd name="T3" fmla="*/ 3 h 29"/>
                  <a:gd name="T4" fmla="*/ 3 w 13"/>
                  <a:gd name="T5" fmla="*/ 29 h 29"/>
                  <a:gd name="T6" fmla="*/ 0 w 13"/>
                  <a:gd name="T7" fmla="*/ 26 h 29"/>
                  <a:gd name="T8" fmla="*/ 13 w 13"/>
                  <a:gd name="T9" fmla="*/ 0 h 29"/>
                </a:gdLst>
                <a:ahLst/>
                <a:cxnLst>
                  <a:cxn ang="0">
                    <a:pos x="T0" y="T1"/>
                  </a:cxn>
                  <a:cxn ang="0">
                    <a:pos x="T2" y="T3"/>
                  </a:cxn>
                  <a:cxn ang="0">
                    <a:pos x="T4" y="T5"/>
                  </a:cxn>
                  <a:cxn ang="0">
                    <a:pos x="T6" y="T7"/>
                  </a:cxn>
                  <a:cxn ang="0">
                    <a:pos x="T8" y="T9"/>
                  </a:cxn>
                </a:cxnLst>
                <a:rect l="0" t="0" r="r" b="b"/>
                <a:pathLst>
                  <a:path w="13" h="29">
                    <a:moveTo>
                      <a:pt x="13" y="0"/>
                    </a:moveTo>
                    <a:cubicBezTo>
                      <a:pt x="13" y="0"/>
                      <a:pt x="12" y="3"/>
                      <a:pt x="12" y="3"/>
                    </a:cubicBezTo>
                    <a:cubicBezTo>
                      <a:pt x="6" y="22"/>
                      <a:pt x="5" y="19"/>
                      <a:pt x="3" y="29"/>
                    </a:cubicBezTo>
                    <a:cubicBezTo>
                      <a:pt x="1" y="29"/>
                      <a:pt x="8" y="10"/>
                      <a:pt x="0" y="26"/>
                    </a:cubicBezTo>
                    <a:cubicBezTo>
                      <a:pt x="2" y="17"/>
                      <a:pt x="9" y="7"/>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4" name="Freeform 6771">
                <a:extLst>
                  <a:ext uri="{FF2B5EF4-FFF2-40B4-BE49-F238E27FC236}">
                    <a16:creationId xmlns:a16="http://schemas.microsoft.com/office/drawing/2014/main" id="{42CFFFF7-3917-4A15-A547-DBD1B00A1F9D}"/>
                  </a:ext>
                </a:extLst>
              </p:cNvPr>
              <p:cNvSpPr>
                <a:spLocks/>
              </p:cNvSpPr>
              <p:nvPr/>
            </p:nvSpPr>
            <p:spPr bwMode="auto">
              <a:xfrm>
                <a:off x="2681" y="2456"/>
                <a:ext cx="5" cy="8"/>
              </a:xfrm>
              <a:custGeom>
                <a:avLst/>
                <a:gdLst>
                  <a:gd name="T0" fmla="*/ 0 w 9"/>
                  <a:gd name="T1" fmla="*/ 14 h 14"/>
                  <a:gd name="T2" fmla="*/ 0 w 9"/>
                  <a:gd name="T3" fmla="*/ 8 h 14"/>
                  <a:gd name="T4" fmla="*/ 2 w 9"/>
                  <a:gd name="T5" fmla="*/ 5 h 14"/>
                  <a:gd name="T6" fmla="*/ 0 w 9"/>
                  <a:gd name="T7" fmla="*/ 14 h 14"/>
                </a:gdLst>
                <a:ahLst/>
                <a:cxnLst>
                  <a:cxn ang="0">
                    <a:pos x="T0" y="T1"/>
                  </a:cxn>
                  <a:cxn ang="0">
                    <a:pos x="T2" y="T3"/>
                  </a:cxn>
                  <a:cxn ang="0">
                    <a:pos x="T4" y="T5"/>
                  </a:cxn>
                  <a:cxn ang="0">
                    <a:pos x="T6" y="T7"/>
                  </a:cxn>
                </a:cxnLst>
                <a:rect l="0" t="0" r="r" b="b"/>
                <a:pathLst>
                  <a:path w="9" h="14">
                    <a:moveTo>
                      <a:pt x="0" y="14"/>
                    </a:moveTo>
                    <a:cubicBezTo>
                      <a:pt x="1" y="10"/>
                      <a:pt x="0" y="7"/>
                      <a:pt x="0" y="8"/>
                    </a:cubicBezTo>
                    <a:cubicBezTo>
                      <a:pt x="3" y="5"/>
                      <a:pt x="2" y="6"/>
                      <a:pt x="2" y="5"/>
                    </a:cubicBezTo>
                    <a:cubicBezTo>
                      <a:pt x="7" y="0"/>
                      <a:pt x="9" y="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5" name="Freeform 6772">
                <a:extLst>
                  <a:ext uri="{FF2B5EF4-FFF2-40B4-BE49-F238E27FC236}">
                    <a16:creationId xmlns:a16="http://schemas.microsoft.com/office/drawing/2014/main" id="{9B580D0C-C61E-4E84-BC60-F8BCABAF647B}"/>
                  </a:ext>
                </a:extLst>
              </p:cNvPr>
              <p:cNvSpPr>
                <a:spLocks/>
              </p:cNvSpPr>
              <p:nvPr/>
            </p:nvSpPr>
            <p:spPr bwMode="auto">
              <a:xfrm>
                <a:off x="2760" y="1916"/>
                <a:ext cx="5" cy="14"/>
              </a:xfrm>
              <a:custGeom>
                <a:avLst/>
                <a:gdLst>
                  <a:gd name="T0" fmla="*/ 0 w 10"/>
                  <a:gd name="T1" fmla="*/ 0 h 24"/>
                  <a:gd name="T2" fmla="*/ 10 w 10"/>
                  <a:gd name="T3" fmla="*/ 24 h 24"/>
                  <a:gd name="T4" fmla="*/ 8 w 10"/>
                  <a:gd name="T5" fmla="*/ 22 h 24"/>
                  <a:gd name="T6" fmla="*/ 0 w 10"/>
                  <a:gd name="T7" fmla="*/ 0 h 24"/>
                </a:gdLst>
                <a:ahLst/>
                <a:cxnLst>
                  <a:cxn ang="0">
                    <a:pos x="T0" y="T1"/>
                  </a:cxn>
                  <a:cxn ang="0">
                    <a:pos x="T2" y="T3"/>
                  </a:cxn>
                  <a:cxn ang="0">
                    <a:pos x="T4" y="T5"/>
                  </a:cxn>
                  <a:cxn ang="0">
                    <a:pos x="T6" y="T7"/>
                  </a:cxn>
                </a:cxnLst>
                <a:rect l="0" t="0" r="r" b="b"/>
                <a:pathLst>
                  <a:path w="10" h="24">
                    <a:moveTo>
                      <a:pt x="0" y="0"/>
                    </a:moveTo>
                    <a:cubicBezTo>
                      <a:pt x="1" y="3"/>
                      <a:pt x="6" y="14"/>
                      <a:pt x="10" y="24"/>
                    </a:cubicBezTo>
                    <a:cubicBezTo>
                      <a:pt x="9" y="23"/>
                      <a:pt x="8" y="21"/>
                      <a:pt x="8" y="22"/>
                    </a:cubicBezTo>
                    <a:cubicBezTo>
                      <a:pt x="6" y="17"/>
                      <a:pt x="1"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6" name="Freeform 6773">
                <a:extLst>
                  <a:ext uri="{FF2B5EF4-FFF2-40B4-BE49-F238E27FC236}">
                    <a16:creationId xmlns:a16="http://schemas.microsoft.com/office/drawing/2014/main" id="{D06791E5-40D0-4EB9-ADAE-E74FB9AC7563}"/>
                  </a:ext>
                </a:extLst>
              </p:cNvPr>
              <p:cNvSpPr>
                <a:spLocks/>
              </p:cNvSpPr>
              <p:nvPr/>
            </p:nvSpPr>
            <p:spPr bwMode="auto">
              <a:xfrm>
                <a:off x="2772" y="1947"/>
                <a:ext cx="16" cy="62"/>
              </a:xfrm>
              <a:custGeom>
                <a:avLst/>
                <a:gdLst>
                  <a:gd name="T0" fmla="*/ 0 w 28"/>
                  <a:gd name="T1" fmla="*/ 0 h 110"/>
                  <a:gd name="T2" fmla="*/ 15 w 28"/>
                  <a:gd name="T3" fmla="*/ 48 h 110"/>
                  <a:gd name="T4" fmla="*/ 27 w 28"/>
                  <a:gd name="T5" fmla="*/ 93 h 110"/>
                  <a:gd name="T6" fmla="*/ 23 w 28"/>
                  <a:gd name="T7" fmla="*/ 78 h 110"/>
                  <a:gd name="T8" fmla="*/ 28 w 28"/>
                  <a:gd name="T9" fmla="*/ 110 h 110"/>
                  <a:gd name="T10" fmla="*/ 25 w 28"/>
                  <a:gd name="T11" fmla="*/ 104 h 110"/>
                  <a:gd name="T12" fmla="*/ 22 w 28"/>
                  <a:gd name="T13" fmla="*/ 84 h 110"/>
                  <a:gd name="T14" fmla="*/ 19 w 28"/>
                  <a:gd name="T15" fmla="*/ 77 h 110"/>
                  <a:gd name="T16" fmla="*/ 16 w 28"/>
                  <a:gd name="T17" fmla="*/ 57 h 110"/>
                  <a:gd name="T18" fmla="*/ 22 w 28"/>
                  <a:gd name="T19" fmla="*/ 79 h 110"/>
                  <a:gd name="T20" fmla="*/ 11 w 28"/>
                  <a:gd name="T21" fmla="*/ 37 h 110"/>
                  <a:gd name="T22" fmla="*/ 0 w 28"/>
                  <a:gd name="T2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110">
                    <a:moveTo>
                      <a:pt x="0" y="0"/>
                    </a:moveTo>
                    <a:cubicBezTo>
                      <a:pt x="5" y="15"/>
                      <a:pt x="10" y="31"/>
                      <a:pt x="15" y="48"/>
                    </a:cubicBezTo>
                    <a:cubicBezTo>
                      <a:pt x="20" y="64"/>
                      <a:pt x="24" y="80"/>
                      <a:pt x="27" y="93"/>
                    </a:cubicBezTo>
                    <a:cubicBezTo>
                      <a:pt x="26" y="92"/>
                      <a:pt x="24" y="84"/>
                      <a:pt x="23" y="78"/>
                    </a:cubicBezTo>
                    <a:cubicBezTo>
                      <a:pt x="25" y="89"/>
                      <a:pt x="23" y="92"/>
                      <a:pt x="28" y="110"/>
                    </a:cubicBezTo>
                    <a:cubicBezTo>
                      <a:pt x="27" y="108"/>
                      <a:pt x="25" y="102"/>
                      <a:pt x="25" y="104"/>
                    </a:cubicBezTo>
                    <a:cubicBezTo>
                      <a:pt x="25" y="101"/>
                      <a:pt x="20" y="83"/>
                      <a:pt x="22" y="84"/>
                    </a:cubicBezTo>
                    <a:cubicBezTo>
                      <a:pt x="21" y="77"/>
                      <a:pt x="20" y="77"/>
                      <a:pt x="19" y="77"/>
                    </a:cubicBezTo>
                    <a:cubicBezTo>
                      <a:pt x="17" y="66"/>
                      <a:pt x="16" y="59"/>
                      <a:pt x="16" y="57"/>
                    </a:cubicBezTo>
                    <a:cubicBezTo>
                      <a:pt x="17" y="61"/>
                      <a:pt x="19" y="70"/>
                      <a:pt x="22" y="79"/>
                    </a:cubicBezTo>
                    <a:cubicBezTo>
                      <a:pt x="21" y="70"/>
                      <a:pt x="16" y="53"/>
                      <a:pt x="11" y="37"/>
                    </a:cubicBezTo>
                    <a:cubicBezTo>
                      <a:pt x="6" y="21"/>
                      <a:pt x="0"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7" name="Freeform 6774">
                <a:extLst>
                  <a:ext uri="{FF2B5EF4-FFF2-40B4-BE49-F238E27FC236}">
                    <a16:creationId xmlns:a16="http://schemas.microsoft.com/office/drawing/2014/main" id="{501EE638-0944-40B2-B71C-DDFADB2B60BC}"/>
                  </a:ext>
                </a:extLst>
              </p:cNvPr>
              <p:cNvSpPr>
                <a:spLocks/>
              </p:cNvSpPr>
              <p:nvPr/>
            </p:nvSpPr>
            <p:spPr bwMode="auto">
              <a:xfrm>
                <a:off x="2665" y="1774"/>
                <a:ext cx="14" cy="16"/>
              </a:xfrm>
              <a:custGeom>
                <a:avLst/>
                <a:gdLst>
                  <a:gd name="T0" fmla="*/ 11 w 26"/>
                  <a:gd name="T1" fmla="*/ 9 h 27"/>
                  <a:gd name="T2" fmla="*/ 23 w 26"/>
                  <a:gd name="T3" fmla="*/ 26 h 27"/>
                  <a:gd name="T4" fmla="*/ 6 w 26"/>
                  <a:gd name="T5" fmla="*/ 7 h 27"/>
                  <a:gd name="T6" fmla="*/ 11 w 26"/>
                  <a:gd name="T7" fmla="*/ 9 h 27"/>
                </a:gdLst>
                <a:ahLst/>
                <a:cxnLst>
                  <a:cxn ang="0">
                    <a:pos x="T0" y="T1"/>
                  </a:cxn>
                  <a:cxn ang="0">
                    <a:pos x="T2" y="T3"/>
                  </a:cxn>
                  <a:cxn ang="0">
                    <a:pos x="T4" y="T5"/>
                  </a:cxn>
                  <a:cxn ang="0">
                    <a:pos x="T6" y="T7"/>
                  </a:cxn>
                </a:cxnLst>
                <a:rect l="0" t="0" r="r" b="b"/>
                <a:pathLst>
                  <a:path w="26" h="27">
                    <a:moveTo>
                      <a:pt x="11" y="9"/>
                    </a:moveTo>
                    <a:cubicBezTo>
                      <a:pt x="14" y="14"/>
                      <a:pt x="26" y="27"/>
                      <a:pt x="23" y="26"/>
                    </a:cubicBezTo>
                    <a:cubicBezTo>
                      <a:pt x="19" y="20"/>
                      <a:pt x="11" y="11"/>
                      <a:pt x="6" y="7"/>
                    </a:cubicBezTo>
                    <a:cubicBezTo>
                      <a:pt x="0" y="0"/>
                      <a:pt x="11" y="9"/>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8" name="Freeform 6775">
                <a:extLst>
                  <a:ext uri="{FF2B5EF4-FFF2-40B4-BE49-F238E27FC236}">
                    <a16:creationId xmlns:a16="http://schemas.microsoft.com/office/drawing/2014/main" id="{58BF7FE9-16BD-4D7A-8E8D-E11CD96D744E}"/>
                  </a:ext>
                </a:extLst>
              </p:cNvPr>
              <p:cNvSpPr>
                <a:spLocks/>
              </p:cNvSpPr>
              <p:nvPr/>
            </p:nvSpPr>
            <p:spPr bwMode="auto">
              <a:xfrm>
                <a:off x="2565" y="2551"/>
                <a:ext cx="18" cy="10"/>
              </a:xfrm>
              <a:custGeom>
                <a:avLst/>
                <a:gdLst>
                  <a:gd name="T0" fmla="*/ 19 w 31"/>
                  <a:gd name="T1" fmla="*/ 9 h 18"/>
                  <a:gd name="T2" fmla="*/ 31 w 31"/>
                  <a:gd name="T3" fmla="*/ 3 h 18"/>
                  <a:gd name="T4" fmla="*/ 7 w 31"/>
                  <a:gd name="T5" fmla="*/ 15 h 18"/>
                  <a:gd name="T6" fmla="*/ 18 w 31"/>
                  <a:gd name="T7" fmla="*/ 6 h 18"/>
                  <a:gd name="T8" fmla="*/ 19 w 31"/>
                  <a:gd name="T9" fmla="*/ 9 h 18"/>
                </a:gdLst>
                <a:ahLst/>
                <a:cxnLst>
                  <a:cxn ang="0">
                    <a:pos x="T0" y="T1"/>
                  </a:cxn>
                  <a:cxn ang="0">
                    <a:pos x="T2" y="T3"/>
                  </a:cxn>
                  <a:cxn ang="0">
                    <a:pos x="T4" y="T5"/>
                  </a:cxn>
                  <a:cxn ang="0">
                    <a:pos x="T6" y="T7"/>
                  </a:cxn>
                  <a:cxn ang="0">
                    <a:pos x="T8" y="T9"/>
                  </a:cxn>
                </a:cxnLst>
                <a:rect l="0" t="0" r="r" b="b"/>
                <a:pathLst>
                  <a:path w="31" h="18">
                    <a:moveTo>
                      <a:pt x="19" y="9"/>
                    </a:moveTo>
                    <a:cubicBezTo>
                      <a:pt x="28" y="0"/>
                      <a:pt x="18" y="12"/>
                      <a:pt x="31" y="3"/>
                    </a:cubicBezTo>
                    <a:cubicBezTo>
                      <a:pt x="23" y="11"/>
                      <a:pt x="7" y="18"/>
                      <a:pt x="7" y="15"/>
                    </a:cubicBezTo>
                    <a:cubicBezTo>
                      <a:pt x="20" y="6"/>
                      <a:pt x="0" y="18"/>
                      <a:pt x="18" y="6"/>
                    </a:cubicBezTo>
                    <a:cubicBezTo>
                      <a:pt x="14" y="10"/>
                      <a:pt x="13" y="12"/>
                      <a:pt x="1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9" name="Freeform 6776">
                <a:extLst>
                  <a:ext uri="{FF2B5EF4-FFF2-40B4-BE49-F238E27FC236}">
                    <a16:creationId xmlns:a16="http://schemas.microsoft.com/office/drawing/2014/main" id="{3D7FD8B9-6F8C-4EE9-B209-3F08E1FFE57E}"/>
                  </a:ext>
                </a:extLst>
              </p:cNvPr>
              <p:cNvSpPr>
                <a:spLocks/>
              </p:cNvSpPr>
              <p:nvPr/>
            </p:nvSpPr>
            <p:spPr bwMode="auto">
              <a:xfrm>
                <a:off x="2778" y="2259"/>
                <a:ext cx="4" cy="15"/>
              </a:xfrm>
              <a:custGeom>
                <a:avLst/>
                <a:gdLst>
                  <a:gd name="T0" fmla="*/ 6 w 8"/>
                  <a:gd name="T1" fmla="*/ 0 h 26"/>
                  <a:gd name="T2" fmla="*/ 8 w 8"/>
                  <a:gd name="T3" fmla="*/ 0 h 26"/>
                  <a:gd name="T4" fmla="*/ 4 w 8"/>
                  <a:gd name="T5" fmla="*/ 25 h 26"/>
                  <a:gd name="T6" fmla="*/ 1 w 8"/>
                  <a:gd name="T7" fmla="*/ 26 h 26"/>
                  <a:gd name="T8" fmla="*/ 6 w 8"/>
                  <a:gd name="T9" fmla="*/ 7 h 26"/>
                  <a:gd name="T10" fmla="*/ 0 w 8"/>
                  <a:gd name="T11" fmla="*/ 19 h 26"/>
                  <a:gd name="T12" fmla="*/ 6 w 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8" h="26">
                    <a:moveTo>
                      <a:pt x="6" y="0"/>
                    </a:moveTo>
                    <a:cubicBezTo>
                      <a:pt x="6" y="3"/>
                      <a:pt x="6" y="6"/>
                      <a:pt x="8" y="0"/>
                    </a:cubicBezTo>
                    <a:cubicBezTo>
                      <a:pt x="7" y="8"/>
                      <a:pt x="6" y="14"/>
                      <a:pt x="4" y="25"/>
                    </a:cubicBezTo>
                    <a:cubicBezTo>
                      <a:pt x="2" y="26"/>
                      <a:pt x="6" y="11"/>
                      <a:pt x="1" y="26"/>
                    </a:cubicBezTo>
                    <a:cubicBezTo>
                      <a:pt x="1" y="22"/>
                      <a:pt x="6" y="11"/>
                      <a:pt x="6" y="7"/>
                    </a:cubicBezTo>
                    <a:cubicBezTo>
                      <a:pt x="4" y="6"/>
                      <a:pt x="2" y="20"/>
                      <a:pt x="0" y="19"/>
                    </a:cubicBezTo>
                    <a:cubicBezTo>
                      <a:pt x="3" y="10"/>
                      <a:pt x="4" y="1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0" name="Freeform 6777">
                <a:extLst>
                  <a:ext uri="{FF2B5EF4-FFF2-40B4-BE49-F238E27FC236}">
                    <a16:creationId xmlns:a16="http://schemas.microsoft.com/office/drawing/2014/main" id="{3F374130-AFB1-4779-B786-7B54A1DDCC18}"/>
                  </a:ext>
                </a:extLst>
              </p:cNvPr>
              <p:cNvSpPr>
                <a:spLocks/>
              </p:cNvSpPr>
              <p:nvPr/>
            </p:nvSpPr>
            <p:spPr bwMode="auto">
              <a:xfrm>
                <a:off x="2761" y="1931"/>
                <a:ext cx="19" cy="51"/>
              </a:xfrm>
              <a:custGeom>
                <a:avLst/>
                <a:gdLst>
                  <a:gd name="T0" fmla="*/ 23 w 34"/>
                  <a:gd name="T1" fmla="*/ 55 h 91"/>
                  <a:gd name="T2" fmla="*/ 23 w 34"/>
                  <a:gd name="T3" fmla="*/ 60 h 91"/>
                  <a:gd name="T4" fmla="*/ 21 w 34"/>
                  <a:gd name="T5" fmla="*/ 52 h 91"/>
                  <a:gd name="T6" fmla="*/ 27 w 34"/>
                  <a:gd name="T7" fmla="*/ 75 h 91"/>
                  <a:gd name="T8" fmla="*/ 15 w 34"/>
                  <a:gd name="T9" fmla="*/ 50 h 91"/>
                  <a:gd name="T10" fmla="*/ 9 w 34"/>
                  <a:gd name="T11" fmla="*/ 46 h 91"/>
                  <a:gd name="T12" fmla="*/ 2 w 34"/>
                  <a:gd name="T13" fmla="*/ 25 h 91"/>
                  <a:gd name="T14" fmla="*/ 7 w 34"/>
                  <a:gd name="T15" fmla="*/ 36 h 91"/>
                  <a:gd name="T16" fmla="*/ 12 w 34"/>
                  <a:gd name="T17" fmla="*/ 49 h 91"/>
                  <a:gd name="T18" fmla="*/ 5 w 34"/>
                  <a:gd name="T19" fmla="*/ 26 h 91"/>
                  <a:gd name="T20" fmla="*/ 1 w 34"/>
                  <a:gd name="T21" fmla="*/ 10 h 91"/>
                  <a:gd name="T22" fmla="*/ 11 w 34"/>
                  <a:gd name="T23" fmla="*/ 36 h 91"/>
                  <a:gd name="T24" fmla="*/ 20 w 34"/>
                  <a:gd name="T25" fmla="*/ 58 h 91"/>
                  <a:gd name="T26" fmla="*/ 16 w 34"/>
                  <a:gd name="T27" fmla="*/ 45 h 91"/>
                  <a:gd name="T28" fmla="*/ 12 w 34"/>
                  <a:gd name="T29" fmla="*/ 32 h 91"/>
                  <a:gd name="T30" fmla="*/ 4 w 34"/>
                  <a:gd name="T31" fmla="*/ 16 h 91"/>
                  <a:gd name="T32" fmla="*/ 0 w 34"/>
                  <a:gd name="T33" fmla="*/ 0 h 91"/>
                  <a:gd name="T34" fmla="*/ 12 w 34"/>
                  <a:gd name="T35" fmla="*/ 28 h 91"/>
                  <a:gd name="T36" fmla="*/ 21 w 34"/>
                  <a:gd name="T37" fmla="*/ 51 h 91"/>
                  <a:gd name="T38" fmla="*/ 14 w 34"/>
                  <a:gd name="T39" fmla="*/ 25 h 91"/>
                  <a:gd name="T40" fmla="*/ 25 w 34"/>
                  <a:gd name="T41" fmla="*/ 52 h 91"/>
                  <a:gd name="T42" fmla="*/ 26 w 34"/>
                  <a:gd name="T43" fmla="*/ 61 h 91"/>
                  <a:gd name="T44" fmla="*/ 29 w 34"/>
                  <a:gd name="T45" fmla="*/ 67 h 91"/>
                  <a:gd name="T46" fmla="*/ 34 w 34"/>
                  <a:gd name="T47" fmla="*/ 86 h 91"/>
                  <a:gd name="T48" fmla="*/ 30 w 34"/>
                  <a:gd name="T49" fmla="*/ 78 h 91"/>
                  <a:gd name="T50" fmla="*/ 23 w 34"/>
                  <a:gd name="T51" fmla="*/ 5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91">
                    <a:moveTo>
                      <a:pt x="23" y="55"/>
                    </a:moveTo>
                    <a:cubicBezTo>
                      <a:pt x="23" y="57"/>
                      <a:pt x="23" y="59"/>
                      <a:pt x="23" y="60"/>
                    </a:cubicBezTo>
                    <a:cubicBezTo>
                      <a:pt x="22" y="57"/>
                      <a:pt x="22" y="56"/>
                      <a:pt x="21" y="52"/>
                    </a:cubicBezTo>
                    <a:cubicBezTo>
                      <a:pt x="18" y="50"/>
                      <a:pt x="25" y="67"/>
                      <a:pt x="27" y="75"/>
                    </a:cubicBezTo>
                    <a:cubicBezTo>
                      <a:pt x="23" y="62"/>
                      <a:pt x="21" y="66"/>
                      <a:pt x="15" y="50"/>
                    </a:cubicBezTo>
                    <a:cubicBezTo>
                      <a:pt x="17" y="62"/>
                      <a:pt x="11" y="47"/>
                      <a:pt x="9" y="46"/>
                    </a:cubicBezTo>
                    <a:cubicBezTo>
                      <a:pt x="6" y="35"/>
                      <a:pt x="5" y="35"/>
                      <a:pt x="2" y="25"/>
                    </a:cubicBezTo>
                    <a:cubicBezTo>
                      <a:pt x="3" y="25"/>
                      <a:pt x="5" y="31"/>
                      <a:pt x="7" y="36"/>
                    </a:cubicBezTo>
                    <a:cubicBezTo>
                      <a:pt x="9" y="42"/>
                      <a:pt x="11" y="48"/>
                      <a:pt x="12" y="49"/>
                    </a:cubicBezTo>
                    <a:cubicBezTo>
                      <a:pt x="11" y="42"/>
                      <a:pt x="10" y="39"/>
                      <a:pt x="5" y="26"/>
                    </a:cubicBezTo>
                    <a:cubicBezTo>
                      <a:pt x="6" y="26"/>
                      <a:pt x="0" y="11"/>
                      <a:pt x="1" y="10"/>
                    </a:cubicBezTo>
                    <a:cubicBezTo>
                      <a:pt x="4" y="17"/>
                      <a:pt x="7" y="27"/>
                      <a:pt x="11" y="36"/>
                    </a:cubicBezTo>
                    <a:cubicBezTo>
                      <a:pt x="14" y="45"/>
                      <a:pt x="18" y="53"/>
                      <a:pt x="20" y="58"/>
                    </a:cubicBezTo>
                    <a:cubicBezTo>
                      <a:pt x="21" y="57"/>
                      <a:pt x="19" y="51"/>
                      <a:pt x="16" y="45"/>
                    </a:cubicBezTo>
                    <a:cubicBezTo>
                      <a:pt x="14" y="39"/>
                      <a:pt x="12" y="33"/>
                      <a:pt x="12" y="32"/>
                    </a:cubicBezTo>
                    <a:cubicBezTo>
                      <a:pt x="9" y="22"/>
                      <a:pt x="9" y="30"/>
                      <a:pt x="4" y="16"/>
                    </a:cubicBezTo>
                    <a:cubicBezTo>
                      <a:pt x="7" y="19"/>
                      <a:pt x="2" y="5"/>
                      <a:pt x="0" y="0"/>
                    </a:cubicBezTo>
                    <a:cubicBezTo>
                      <a:pt x="4" y="6"/>
                      <a:pt x="8" y="17"/>
                      <a:pt x="12" y="28"/>
                    </a:cubicBezTo>
                    <a:cubicBezTo>
                      <a:pt x="15" y="38"/>
                      <a:pt x="18" y="47"/>
                      <a:pt x="21" y="51"/>
                    </a:cubicBezTo>
                    <a:cubicBezTo>
                      <a:pt x="19" y="43"/>
                      <a:pt x="13" y="30"/>
                      <a:pt x="14" y="25"/>
                    </a:cubicBezTo>
                    <a:cubicBezTo>
                      <a:pt x="16" y="28"/>
                      <a:pt x="22" y="46"/>
                      <a:pt x="25" y="52"/>
                    </a:cubicBezTo>
                    <a:cubicBezTo>
                      <a:pt x="25" y="56"/>
                      <a:pt x="24" y="56"/>
                      <a:pt x="26" y="61"/>
                    </a:cubicBezTo>
                    <a:cubicBezTo>
                      <a:pt x="28" y="69"/>
                      <a:pt x="29" y="67"/>
                      <a:pt x="29" y="67"/>
                    </a:cubicBezTo>
                    <a:cubicBezTo>
                      <a:pt x="34" y="79"/>
                      <a:pt x="31" y="81"/>
                      <a:pt x="34" y="86"/>
                    </a:cubicBezTo>
                    <a:cubicBezTo>
                      <a:pt x="34" y="91"/>
                      <a:pt x="33" y="85"/>
                      <a:pt x="30" y="78"/>
                    </a:cubicBezTo>
                    <a:cubicBezTo>
                      <a:pt x="28" y="70"/>
                      <a:pt x="25" y="60"/>
                      <a:pt x="2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1" name="Freeform 6778">
                <a:extLst>
                  <a:ext uri="{FF2B5EF4-FFF2-40B4-BE49-F238E27FC236}">
                    <a16:creationId xmlns:a16="http://schemas.microsoft.com/office/drawing/2014/main" id="{82DEA2C6-5D0A-4215-8ED3-B93CD79139AA}"/>
                  </a:ext>
                </a:extLst>
              </p:cNvPr>
              <p:cNvSpPr>
                <a:spLocks/>
              </p:cNvSpPr>
              <p:nvPr/>
            </p:nvSpPr>
            <p:spPr bwMode="auto">
              <a:xfrm>
                <a:off x="2406" y="2631"/>
                <a:ext cx="18" cy="5"/>
              </a:xfrm>
              <a:custGeom>
                <a:avLst/>
                <a:gdLst>
                  <a:gd name="T0" fmla="*/ 21 w 31"/>
                  <a:gd name="T1" fmla="*/ 4 h 9"/>
                  <a:gd name="T2" fmla="*/ 1 w 31"/>
                  <a:gd name="T3" fmla="*/ 9 h 9"/>
                  <a:gd name="T4" fmla="*/ 20 w 31"/>
                  <a:gd name="T5" fmla="*/ 4 h 9"/>
                  <a:gd name="T6" fmla="*/ 12 w 31"/>
                  <a:gd name="T7" fmla="*/ 5 h 9"/>
                  <a:gd name="T8" fmla="*/ 21 w 31"/>
                  <a:gd name="T9" fmla="*/ 4 h 9"/>
                </a:gdLst>
                <a:ahLst/>
                <a:cxnLst>
                  <a:cxn ang="0">
                    <a:pos x="T0" y="T1"/>
                  </a:cxn>
                  <a:cxn ang="0">
                    <a:pos x="T2" y="T3"/>
                  </a:cxn>
                  <a:cxn ang="0">
                    <a:pos x="T4" y="T5"/>
                  </a:cxn>
                  <a:cxn ang="0">
                    <a:pos x="T6" y="T7"/>
                  </a:cxn>
                  <a:cxn ang="0">
                    <a:pos x="T8" y="T9"/>
                  </a:cxn>
                </a:cxnLst>
                <a:rect l="0" t="0" r="r" b="b"/>
                <a:pathLst>
                  <a:path w="31" h="9">
                    <a:moveTo>
                      <a:pt x="21" y="4"/>
                    </a:moveTo>
                    <a:cubicBezTo>
                      <a:pt x="8" y="8"/>
                      <a:pt x="1" y="9"/>
                      <a:pt x="1" y="9"/>
                    </a:cubicBezTo>
                    <a:cubicBezTo>
                      <a:pt x="0" y="9"/>
                      <a:pt x="7" y="7"/>
                      <a:pt x="20" y="4"/>
                    </a:cubicBezTo>
                    <a:cubicBezTo>
                      <a:pt x="20" y="3"/>
                      <a:pt x="15" y="5"/>
                      <a:pt x="12" y="5"/>
                    </a:cubicBezTo>
                    <a:cubicBezTo>
                      <a:pt x="14" y="3"/>
                      <a:pt x="31" y="0"/>
                      <a:pt x="2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2" name="Freeform 6779">
                <a:extLst>
                  <a:ext uri="{FF2B5EF4-FFF2-40B4-BE49-F238E27FC236}">
                    <a16:creationId xmlns:a16="http://schemas.microsoft.com/office/drawing/2014/main" id="{8331C0D3-291A-4EA0-9F0D-F05200415DE3}"/>
                  </a:ext>
                </a:extLst>
              </p:cNvPr>
              <p:cNvSpPr>
                <a:spLocks/>
              </p:cNvSpPr>
              <p:nvPr/>
            </p:nvSpPr>
            <p:spPr bwMode="auto">
              <a:xfrm>
                <a:off x="2799" y="2117"/>
                <a:ext cx="2" cy="14"/>
              </a:xfrm>
              <a:custGeom>
                <a:avLst/>
                <a:gdLst>
                  <a:gd name="T0" fmla="*/ 3 w 4"/>
                  <a:gd name="T1" fmla="*/ 1 h 25"/>
                  <a:gd name="T2" fmla="*/ 3 w 4"/>
                  <a:gd name="T3" fmla="*/ 20 h 25"/>
                  <a:gd name="T4" fmla="*/ 1 w 4"/>
                  <a:gd name="T5" fmla="*/ 25 h 25"/>
                  <a:gd name="T6" fmla="*/ 3 w 4"/>
                  <a:gd name="T7" fmla="*/ 1 h 25"/>
                </a:gdLst>
                <a:ahLst/>
                <a:cxnLst>
                  <a:cxn ang="0">
                    <a:pos x="T0" y="T1"/>
                  </a:cxn>
                  <a:cxn ang="0">
                    <a:pos x="T2" y="T3"/>
                  </a:cxn>
                  <a:cxn ang="0">
                    <a:pos x="T4" y="T5"/>
                  </a:cxn>
                  <a:cxn ang="0">
                    <a:pos x="T6" y="T7"/>
                  </a:cxn>
                </a:cxnLst>
                <a:rect l="0" t="0" r="r" b="b"/>
                <a:pathLst>
                  <a:path w="4" h="25">
                    <a:moveTo>
                      <a:pt x="3" y="1"/>
                    </a:moveTo>
                    <a:cubicBezTo>
                      <a:pt x="4" y="0"/>
                      <a:pt x="3" y="15"/>
                      <a:pt x="3" y="20"/>
                    </a:cubicBezTo>
                    <a:cubicBezTo>
                      <a:pt x="3" y="21"/>
                      <a:pt x="1" y="19"/>
                      <a:pt x="1" y="25"/>
                    </a:cubicBezTo>
                    <a:cubicBezTo>
                      <a:pt x="0" y="20"/>
                      <a:pt x="3" y="1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3" name="Freeform 6780">
                <a:extLst>
                  <a:ext uri="{FF2B5EF4-FFF2-40B4-BE49-F238E27FC236}">
                    <a16:creationId xmlns:a16="http://schemas.microsoft.com/office/drawing/2014/main" id="{0C5494E7-7F61-4A43-8D8C-1D92A231B577}"/>
                  </a:ext>
                </a:extLst>
              </p:cNvPr>
              <p:cNvSpPr>
                <a:spLocks/>
              </p:cNvSpPr>
              <p:nvPr/>
            </p:nvSpPr>
            <p:spPr bwMode="auto">
              <a:xfrm>
                <a:off x="2170" y="2646"/>
                <a:ext cx="23" cy="4"/>
              </a:xfrm>
              <a:custGeom>
                <a:avLst/>
                <a:gdLst>
                  <a:gd name="T0" fmla="*/ 41 w 41"/>
                  <a:gd name="T1" fmla="*/ 8 h 8"/>
                  <a:gd name="T2" fmla="*/ 23 w 41"/>
                  <a:gd name="T3" fmla="*/ 6 h 8"/>
                  <a:gd name="T4" fmla="*/ 0 w 41"/>
                  <a:gd name="T5" fmla="*/ 0 h 8"/>
                  <a:gd name="T6" fmla="*/ 12 w 41"/>
                  <a:gd name="T7" fmla="*/ 2 h 8"/>
                  <a:gd name="T8" fmla="*/ 41 w 41"/>
                  <a:gd name="T9" fmla="*/ 8 h 8"/>
                </a:gdLst>
                <a:ahLst/>
                <a:cxnLst>
                  <a:cxn ang="0">
                    <a:pos x="T0" y="T1"/>
                  </a:cxn>
                  <a:cxn ang="0">
                    <a:pos x="T2" y="T3"/>
                  </a:cxn>
                  <a:cxn ang="0">
                    <a:pos x="T4" y="T5"/>
                  </a:cxn>
                  <a:cxn ang="0">
                    <a:pos x="T6" y="T7"/>
                  </a:cxn>
                  <a:cxn ang="0">
                    <a:pos x="T8" y="T9"/>
                  </a:cxn>
                </a:cxnLst>
                <a:rect l="0" t="0" r="r" b="b"/>
                <a:pathLst>
                  <a:path w="41" h="8">
                    <a:moveTo>
                      <a:pt x="41" y="8"/>
                    </a:moveTo>
                    <a:cubicBezTo>
                      <a:pt x="40" y="8"/>
                      <a:pt x="32" y="7"/>
                      <a:pt x="23" y="6"/>
                    </a:cubicBezTo>
                    <a:cubicBezTo>
                      <a:pt x="14" y="4"/>
                      <a:pt x="4" y="2"/>
                      <a:pt x="0" y="0"/>
                    </a:cubicBezTo>
                    <a:cubicBezTo>
                      <a:pt x="3" y="1"/>
                      <a:pt x="11" y="3"/>
                      <a:pt x="12" y="2"/>
                    </a:cubicBezTo>
                    <a:cubicBezTo>
                      <a:pt x="17" y="4"/>
                      <a:pt x="30" y="6"/>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4" name="Freeform 6781">
                <a:extLst>
                  <a:ext uri="{FF2B5EF4-FFF2-40B4-BE49-F238E27FC236}">
                    <a16:creationId xmlns:a16="http://schemas.microsoft.com/office/drawing/2014/main" id="{AC3A6215-9F3E-420D-AA86-D18DC3178DD2}"/>
                  </a:ext>
                </a:extLst>
              </p:cNvPr>
              <p:cNvSpPr>
                <a:spLocks/>
              </p:cNvSpPr>
              <p:nvPr/>
            </p:nvSpPr>
            <p:spPr bwMode="auto">
              <a:xfrm>
                <a:off x="2794" y="2112"/>
                <a:ext cx="6" cy="20"/>
              </a:xfrm>
              <a:custGeom>
                <a:avLst/>
                <a:gdLst>
                  <a:gd name="T0" fmla="*/ 9 w 10"/>
                  <a:gd name="T1" fmla="*/ 10 h 35"/>
                  <a:gd name="T2" fmla="*/ 7 w 10"/>
                  <a:gd name="T3" fmla="*/ 35 h 35"/>
                  <a:gd name="T4" fmla="*/ 5 w 10"/>
                  <a:gd name="T5" fmla="*/ 21 h 35"/>
                  <a:gd name="T6" fmla="*/ 1 w 10"/>
                  <a:gd name="T7" fmla="*/ 28 h 35"/>
                  <a:gd name="T8" fmla="*/ 1 w 10"/>
                  <a:gd name="T9" fmla="*/ 8 h 35"/>
                  <a:gd name="T10" fmla="*/ 6 w 10"/>
                  <a:gd name="T11" fmla="*/ 20 h 35"/>
                  <a:gd name="T12" fmla="*/ 9 w 10"/>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0" h="35">
                    <a:moveTo>
                      <a:pt x="9" y="10"/>
                    </a:moveTo>
                    <a:cubicBezTo>
                      <a:pt x="10" y="19"/>
                      <a:pt x="6" y="18"/>
                      <a:pt x="7" y="35"/>
                    </a:cubicBezTo>
                    <a:cubicBezTo>
                      <a:pt x="6" y="29"/>
                      <a:pt x="6" y="25"/>
                      <a:pt x="5" y="21"/>
                    </a:cubicBezTo>
                    <a:cubicBezTo>
                      <a:pt x="4" y="30"/>
                      <a:pt x="2" y="28"/>
                      <a:pt x="1" y="28"/>
                    </a:cubicBezTo>
                    <a:cubicBezTo>
                      <a:pt x="0" y="18"/>
                      <a:pt x="2" y="11"/>
                      <a:pt x="1" y="8"/>
                    </a:cubicBezTo>
                    <a:cubicBezTo>
                      <a:pt x="2" y="0"/>
                      <a:pt x="4" y="17"/>
                      <a:pt x="6" y="20"/>
                    </a:cubicBezTo>
                    <a:cubicBezTo>
                      <a:pt x="7" y="1"/>
                      <a:pt x="7" y="22"/>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5" name="Freeform 6782">
                <a:extLst>
                  <a:ext uri="{FF2B5EF4-FFF2-40B4-BE49-F238E27FC236}">
                    <a16:creationId xmlns:a16="http://schemas.microsoft.com/office/drawing/2014/main" id="{8192E0A8-4FC0-415C-8D64-875E3F734265}"/>
                  </a:ext>
                </a:extLst>
              </p:cNvPr>
              <p:cNvSpPr>
                <a:spLocks/>
              </p:cNvSpPr>
              <p:nvPr/>
            </p:nvSpPr>
            <p:spPr bwMode="auto">
              <a:xfrm>
                <a:off x="2684" y="1800"/>
                <a:ext cx="12" cy="15"/>
              </a:xfrm>
              <a:custGeom>
                <a:avLst/>
                <a:gdLst>
                  <a:gd name="T0" fmla="*/ 21 w 21"/>
                  <a:gd name="T1" fmla="*/ 26 h 26"/>
                  <a:gd name="T2" fmla="*/ 18 w 21"/>
                  <a:gd name="T3" fmla="*/ 25 h 26"/>
                  <a:gd name="T4" fmla="*/ 0 w 21"/>
                  <a:gd name="T5" fmla="*/ 0 h 26"/>
                  <a:gd name="T6" fmla="*/ 21 w 21"/>
                  <a:gd name="T7" fmla="*/ 26 h 26"/>
                </a:gdLst>
                <a:ahLst/>
                <a:cxnLst>
                  <a:cxn ang="0">
                    <a:pos x="T0" y="T1"/>
                  </a:cxn>
                  <a:cxn ang="0">
                    <a:pos x="T2" y="T3"/>
                  </a:cxn>
                  <a:cxn ang="0">
                    <a:pos x="T4" y="T5"/>
                  </a:cxn>
                  <a:cxn ang="0">
                    <a:pos x="T6" y="T7"/>
                  </a:cxn>
                </a:cxnLst>
                <a:rect l="0" t="0" r="r" b="b"/>
                <a:pathLst>
                  <a:path w="21" h="26">
                    <a:moveTo>
                      <a:pt x="21" y="26"/>
                    </a:moveTo>
                    <a:cubicBezTo>
                      <a:pt x="20" y="25"/>
                      <a:pt x="18" y="24"/>
                      <a:pt x="18" y="25"/>
                    </a:cubicBezTo>
                    <a:cubicBezTo>
                      <a:pt x="11" y="14"/>
                      <a:pt x="8" y="12"/>
                      <a:pt x="0" y="0"/>
                    </a:cubicBezTo>
                    <a:cubicBezTo>
                      <a:pt x="6" y="7"/>
                      <a:pt x="10" y="13"/>
                      <a:pt x="2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6" name="Freeform 6783">
                <a:extLst>
                  <a:ext uri="{FF2B5EF4-FFF2-40B4-BE49-F238E27FC236}">
                    <a16:creationId xmlns:a16="http://schemas.microsoft.com/office/drawing/2014/main" id="{ADA64794-39BD-4768-A1A3-FBDAF6BB5D9C}"/>
                  </a:ext>
                </a:extLst>
              </p:cNvPr>
              <p:cNvSpPr>
                <a:spLocks/>
              </p:cNvSpPr>
              <p:nvPr/>
            </p:nvSpPr>
            <p:spPr bwMode="auto">
              <a:xfrm>
                <a:off x="2232" y="2651"/>
                <a:ext cx="15" cy="1"/>
              </a:xfrm>
              <a:custGeom>
                <a:avLst/>
                <a:gdLst>
                  <a:gd name="T0" fmla="*/ 9 w 26"/>
                  <a:gd name="T1" fmla="*/ 2 h 2"/>
                  <a:gd name="T2" fmla="*/ 0 w 26"/>
                  <a:gd name="T3" fmla="*/ 0 h 2"/>
                  <a:gd name="T4" fmla="*/ 19 w 26"/>
                  <a:gd name="T5" fmla="*/ 0 h 2"/>
                  <a:gd name="T6" fmla="*/ 16 w 26"/>
                  <a:gd name="T7" fmla="*/ 1 h 2"/>
                  <a:gd name="T8" fmla="*/ 9 w 26"/>
                  <a:gd name="T9" fmla="*/ 2 h 2"/>
                </a:gdLst>
                <a:ahLst/>
                <a:cxnLst>
                  <a:cxn ang="0">
                    <a:pos x="T0" y="T1"/>
                  </a:cxn>
                  <a:cxn ang="0">
                    <a:pos x="T2" y="T3"/>
                  </a:cxn>
                  <a:cxn ang="0">
                    <a:pos x="T4" y="T5"/>
                  </a:cxn>
                  <a:cxn ang="0">
                    <a:pos x="T6" y="T7"/>
                  </a:cxn>
                  <a:cxn ang="0">
                    <a:pos x="T8" y="T9"/>
                  </a:cxn>
                </a:cxnLst>
                <a:rect l="0" t="0" r="r" b="b"/>
                <a:pathLst>
                  <a:path w="26" h="2">
                    <a:moveTo>
                      <a:pt x="9" y="2"/>
                    </a:moveTo>
                    <a:cubicBezTo>
                      <a:pt x="3" y="2"/>
                      <a:pt x="7" y="1"/>
                      <a:pt x="0" y="0"/>
                    </a:cubicBezTo>
                    <a:cubicBezTo>
                      <a:pt x="3" y="0"/>
                      <a:pt x="13" y="0"/>
                      <a:pt x="19" y="0"/>
                    </a:cubicBezTo>
                    <a:cubicBezTo>
                      <a:pt x="26" y="1"/>
                      <a:pt x="20" y="1"/>
                      <a:pt x="16" y="1"/>
                    </a:cubicBezTo>
                    <a:cubicBezTo>
                      <a:pt x="8" y="1"/>
                      <a:pt x="14"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7" name="Freeform 6784">
                <a:extLst>
                  <a:ext uri="{FF2B5EF4-FFF2-40B4-BE49-F238E27FC236}">
                    <a16:creationId xmlns:a16="http://schemas.microsoft.com/office/drawing/2014/main" id="{EAB03A09-1CC9-4658-B4A6-95ADC818DCBA}"/>
                  </a:ext>
                </a:extLst>
              </p:cNvPr>
              <p:cNvSpPr>
                <a:spLocks/>
              </p:cNvSpPr>
              <p:nvPr/>
            </p:nvSpPr>
            <p:spPr bwMode="auto">
              <a:xfrm>
                <a:off x="2400" y="1627"/>
                <a:ext cx="34" cy="10"/>
              </a:xfrm>
              <a:custGeom>
                <a:avLst/>
                <a:gdLst>
                  <a:gd name="T0" fmla="*/ 32 w 61"/>
                  <a:gd name="T1" fmla="*/ 9 h 16"/>
                  <a:gd name="T2" fmla="*/ 35 w 61"/>
                  <a:gd name="T3" fmla="*/ 9 h 16"/>
                  <a:gd name="T4" fmla="*/ 14 w 61"/>
                  <a:gd name="T5" fmla="*/ 5 h 16"/>
                  <a:gd name="T6" fmla="*/ 16 w 61"/>
                  <a:gd name="T7" fmla="*/ 1 h 16"/>
                  <a:gd name="T8" fmla="*/ 19 w 61"/>
                  <a:gd name="T9" fmla="*/ 2 h 16"/>
                  <a:gd name="T10" fmla="*/ 23 w 61"/>
                  <a:gd name="T11" fmla="*/ 4 h 16"/>
                  <a:gd name="T12" fmla="*/ 13 w 61"/>
                  <a:gd name="T13" fmla="*/ 2 h 16"/>
                  <a:gd name="T14" fmla="*/ 38 w 61"/>
                  <a:gd name="T15" fmla="*/ 9 h 16"/>
                  <a:gd name="T16" fmla="*/ 30 w 61"/>
                  <a:gd name="T17" fmla="*/ 5 h 16"/>
                  <a:gd name="T18" fmla="*/ 33 w 61"/>
                  <a:gd name="T19" fmla="*/ 5 h 16"/>
                  <a:gd name="T20" fmla="*/ 37 w 61"/>
                  <a:gd name="T21" fmla="*/ 6 h 16"/>
                  <a:gd name="T22" fmla="*/ 52 w 61"/>
                  <a:gd name="T23" fmla="*/ 12 h 16"/>
                  <a:gd name="T24" fmla="*/ 32 w 61"/>
                  <a:gd name="T25"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16">
                    <a:moveTo>
                      <a:pt x="32" y="9"/>
                    </a:moveTo>
                    <a:cubicBezTo>
                      <a:pt x="33" y="9"/>
                      <a:pt x="35" y="10"/>
                      <a:pt x="35" y="9"/>
                    </a:cubicBezTo>
                    <a:cubicBezTo>
                      <a:pt x="25" y="6"/>
                      <a:pt x="18" y="5"/>
                      <a:pt x="14" y="5"/>
                    </a:cubicBezTo>
                    <a:cubicBezTo>
                      <a:pt x="0" y="0"/>
                      <a:pt x="10" y="1"/>
                      <a:pt x="16" y="1"/>
                    </a:cubicBezTo>
                    <a:cubicBezTo>
                      <a:pt x="19" y="2"/>
                      <a:pt x="19" y="2"/>
                      <a:pt x="19" y="2"/>
                    </a:cubicBezTo>
                    <a:cubicBezTo>
                      <a:pt x="19" y="3"/>
                      <a:pt x="21" y="3"/>
                      <a:pt x="23" y="4"/>
                    </a:cubicBezTo>
                    <a:cubicBezTo>
                      <a:pt x="21" y="4"/>
                      <a:pt x="17" y="3"/>
                      <a:pt x="13" y="2"/>
                    </a:cubicBezTo>
                    <a:cubicBezTo>
                      <a:pt x="16" y="4"/>
                      <a:pt x="35" y="8"/>
                      <a:pt x="38" y="9"/>
                    </a:cubicBezTo>
                    <a:cubicBezTo>
                      <a:pt x="35" y="7"/>
                      <a:pt x="35" y="7"/>
                      <a:pt x="30" y="5"/>
                    </a:cubicBezTo>
                    <a:cubicBezTo>
                      <a:pt x="29" y="4"/>
                      <a:pt x="31" y="5"/>
                      <a:pt x="33" y="5"/>
                    </a:cubicBezTo>
                    <a:cubicBezTo>
                      <a:pt x="36" y="6"/>
                      <a:pt x="37" y="6"/>
                      <a:pt x="37" y="6"/>
                    </a:cubicBezTo>
                    <a:cubicBezTo>
                      <a:pt x="48" y="9"/>
                      <a:pt x="36" y="10"/>
                      <a:pt x="52" y="12"/>
                    </a:cubicBezTo>
                    <a:cubicBezTo>
                      <a:pt x="61" y="16"/>
                      <a:pt x="44" y="13"/>
                      <a:pt x="3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8" name="Freeform 6785">
                <a:extLst>
                  <a:ext uri="{FF2B5EF4-FFF2-40B4-BE49-F238E27FC236}">
                    <a16:creationId xmlns:a16="http://schemas.microsoft.com/office/drawing/2014/main" id="{9C3F66AC-8071-4EFC-9C56-2A7A6A3DD121}"/>
                  </a:ext>
                </a:extLst>
              </p:cNvPr>
              <p:cNvSpPr>
                <a:spLocks/>
              </p:cNvSpPr>
              <p:nvPr/>
            </p:nvSpPr>
            <p:spPr bwMode="auto">
              <a:xfrm>
                <a:off x="2358" y="1620"/>
                <a:ext cx="25" cy="5"/>
              </a:xfrm>
              <a:custGeom>
                <a:avLst/>
                <a:gdLst>
                  <a:gd name="T0" fmla="*/ 1 w 44"/>
                  <a:gd name="T1" fmla="*/ 1 h 8"/>
                  <a:gd name="T2" fmla="*/ 19 w 44"/>
                  <a:gd name="T3" fmla="*/ 3 h 8"/>
                  <a:gd name="T4" fmla="*/ 1 w 44"/>
                  <a:gd name="T5" fmla="*/ 0 h 8"/>
                  <a:gd name="T6" fmla="*/ 16 w 44"/>
                  <a:gd name="T7" fmla="*/ 1 h 8"/>
                  <a:gd name="T8" fmla="*/ 36 w 44"/>
                  <a:gd name="T9" fmla="*/ 5 h 8"/>
                  <a:gd name="T10" fmla="*/ 44 w 44"/>
                  <a:gd name="T11" fmla="*/ 8 h 8"/>
                  <a:gd name="T12" fmla="*/ 34 w 44"/>
                  <a:gd name="T13" fmla="*/ 7 h 8"/>
                  <a:gd name="T14" fmla="*/ 24 w 44"/>
                  <a:gd name="T15" fmla="*/ 6 h 8"/>
                  <a:gd name="T16" fmla="*/ 1 w 44"/>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8">
                    <a:moveTo>
                      <a:pt x="1" y="1"/>
                    </a:moveTo>
                    <a:cubicBezTo>
                      <a:pt x="0" y="0"/>
                      <a:pt x="14" y="3"/>
                      <a:pt x="19" y="3"/>
                    </a:cubicBezTo>
                    <a:cubicBezTo>
                      <a:pt x="16" y="2"/>
                      <a:pt x="10" y="1"/>
                      <a:pt x="1" y="0"/>
                    </a:cubicBezTo>
                    <a:cubicBezTo>
                      <a:pt x="3" y="0"/>
                      <a:pt x="9" y="0"/>
                      <a:pt x="16" y="1"/>
                    </a:cubicBezTo>
                    <a:cubicBezTo>
                      <a:pt x="23" y="3"/>
                      <a:pt x="31" y="4"/>
                      <a:pt x="36" y="5"/>
                    </a:cubicBezTo>
                    <a:cubicBezTo>
                      <a:pt x="36" y="6"/>
                      <a:pt x="38" y="7"/>
                      <a:pt x="44" y="8"/>
                    </a:cubicBezTo>
                    <a:cubicBezTo>
                      <a:pt x="44" y="8"/>
                      <a:pt x="39" y="8"/>
                      <a:pt x="34" y="7"/>
                    </a:cubicBezTo>
                    <a:cubicBezTo>
                      <a:pt x="29" y="6"/>
                      <a:pt x="24" y="5"/>
                      <a:pt x="24" y="6"/>
                    </a:cubicBezTo>
                    <a:cubicBezTo>
                      <a:pt x="24" y="7"/>
                      <a:pt x="20"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9" name="Freeform 6786">
                <a:extLst>
                  <a:ext uri="{FF2B5EF4-FFF2-40B4-BE49-F238E27FC236}">
                    <a16:creationId xmlns:a16="http://schemas.microsoft.com/office/drawing/2014/main" id="{B1A3881E-9549-4DFB-B146-9FE9A42CA39D}"/>
                  </a:ext>
                </a:extLst>
              </p:cNvPr>
              <p:cNvSpPr>
                <a:spLocks noEditPoints="1"/>
              </p:cNvSpPr>
              <p:nvPr/>
            </p:nvSpPr>
            <p:spPr bwMode="auto">
              <a:xfrm>
                <a:off x="2782" y="2105"/>
                <a:ext cx="14" cy="58"/>
              </a:xfrm>
              <a:custGeom>
                <a:avLst/>
                <a:gdLst>
                  <a:gd name="T0" fmla="*/ 21 w 25"/>
                  <a:gd name="T1" fmla="*/ 44 h 102"/>
                  <a:gd name="T2" fmla="*/ 18 w 25"/>
                  <a:gd name="T3" fmla="*/ 58 h 102"/>
                  <a:gd name="T4" fmla="*/ 20 w 25"/>
                  <a:gd name="T5" fmla="*/ 60 h 102"/>
                  <a:gd name="T6" fmla="*/ 17 w 25"/>
                  <a:gd name="T7" fmla="*/ 70 h 102"/>
                  <a:gd name="T8" fmla="*/ 17 w 25"/>
                  <a:gd name="T9" fmla="*/ 39 h 102"/>
                  <a:gd name="T10" fmla="*/ 15 w 25"/>
                  <a:gd name="T11" fmla="*/ 23 h 102"/>
                  <a:gd name="T12" fmla="*/ 13 w 25"/>
                  <a:gd name="T13" fmla="*/ 0 h 102"/>
                  <a:gd name="T14" fmla="*/ 9 w 25"/>
                  <a:gd name="T15" fmla="*/ 15 h 102"/>
                  <a:gd name="T16" fmla="*/ 9 w 25"/>
                  <a:gd name="T17" fmla="*/ 41 h 102"/>
                  <a:gd name="T18" fmla="*/ 12 w 25"/>
                  <a:gd name="T19" fmla="*/ 24 h 102"/>
                  <a:gd name="T20" fmla="*/ 12 w 25"/>
                  <a:gd name="T21" fmla="*/ 39 h 102"/>
                  <a:gd name="T22" fmla="*/ 15 w 25"/>
                  <a:gd name="T23" fmla="*/ 26 h 102"/>
                  <a:gd name="T24" fmla="*/ 14 w 25"/>
                  <a:gd name="T25" fmla="*/ 57 h 102"/>
                  <a:gd name="T26" fmla="*/ 13 w 25"/>
                  <a:gd name="T27" fmla="*/ 42 h 102"/>
                  <a:gd name="T28" fmla="*/ 11 w 25"/>
                  <a:gd name="T29" fmla="*/ 73 h 102"/>
                  <a:gd name="T30" fmla="*/ 8 w 25"/>
                  <a:gd name="T31" fmla="*/ 56 h 102"/>
                  <a:gd name="T32" fmla="*/ 8 w 25"/>
                  <a:gd name="T33" fmla="*/ 27 h 102"/>
                  <a:gd name="T34" fmla="*/ 7 w 25"/>
                  <a:gd name="T35" fmla="*/ 39 h 102"/>
                  <a:gd name="T36" fmla="*/ 7 w 25"/>
                  <a:gd name="T37" fmla="*/ 24 h 102"/>
                  <a:gd name="T38" fmla="*/ 9 w 25"/>
                  <a:gd name="T39" fmla="*/ 19 h 102"/>
                  <a:gd name="T40" fmla="*/ 4 w 25"/>
                  <a:gd name="T41" fmla="*/ 11 h 102"/>
                  <a:gd name="T42" fmla="*/ 4 w 25"/>
                  <a:gd name="T43" fmla="*/ 29 h 102"/>
                  <a:gd name="T44" fmla="*/ 2 w 25"/>
                  <a:gd name="T45" fmla="*/ 42 h 102"/>
                  <a:gd name="T46" fmla="*/ 1 w 25"/>
                  <a:gd name="T47" fmla="*/ 16 h 102"/>
                  <a:gd name="T48" fmla="*/ 1 w 25"/>
                  <a:gd name="T49" fmla="*/ 44 h 102"/>
                  <a:gd name="T50" fmla="*/ 0 w 25"/>
                  <a:gd name="T51" fmla="*/ 69 h 102"/>
                  <a:gd name="T52" fmla="*/ 6 w 25"/>
                  <a:gd name="T53" fmla="*/ 69 h 102"/>
                  <a:gd name="T54" fmla="*/ 4 w 25"/>
                  <a:gd name="T55" fmla="*/ 78 h 102"/>
                  <a:gd name="T56" fmla="*/ 3 w 25"/>
                  <a:gd name="T57" fmla="*/ 92 h 102"/>
                  <a:gd name="T58" fmla="*/ 6 w 25"/>
                  <a:gd name="T59" fmla="*/ 80 h 102"/>
                  <a:gd name="T60" fmla="*/ 5 w 25"/>
                  <a:gd name="T61" fmla="*/ 102 h 102"/>
                  <a:gd name="T62" fmla="*/ 7 w 25"/>
                  <a:gd name="T63" fmla="*/ 72 h 102"/>
                  <a:gd name="T64" fmla="*/ 6 w 25"/>
                  <a:gd name="T65" fmla="*/ 72 h 102"/>
                  <a:gd name="T66" fmla="*/ 9 w 25"/>
                  <a:gd name="T67" fmla="*/ 63 h 102"/>
                  <a:gd name="T68" fmla="*/ 7 w 25"/>
                  <a:gd name="T69" fmla="*/ 97 h 102"/>
                  <a:gd name="T70" fmla="*/ 9 w 25"/>
                  <a:gd name="T71" fmla="*/ 82 h 102"/>
                  <a:gd name="T72" fmla="*/ 13 w 25"/>
                  <a:gd name="T73" fmla="*/ 76 h 102"/>
                  <a:gd name="T74" fmla="*/ 12 w 25"/>
                  <a:gd name="T75" fmla="*/ 91 h 102"/>
                  <a:gd name="T76" fmla="*/ 15 w 25"/>
                  <a:gd name="T77" fmla="*/ 82 h 102"/>
                  <a:gd name="T78" fmla="*/ 13 w 25"/>
                  <a:gd name="T79" fmla="*/ 83 h 102"/>
                  <a:gd name="T80" fmla="*/ 14 w 25"/>
                  <a:gd name="T81" fmla="*/ 64 h 102"/>
                  <a:gd name="T82" fmla="*/ 16 w 25"/>
                  <a:gd name="T83" fmla="*/ 51 h 102"/>
                  <a:gd name="T84" fmla="*/ 15 w 25"/>
                  <a:gd name="T85" fmla="*/ 89 h 102"/>
                  <a:gd name="T86" fmla="*/ 19 w 25"/>
                  <a:gd name="T87" fmla="*/ 65 h 102"/>
                  <a:gd name="T88" fmla="*/ 19 w 25"/>
                  <a:gd name="T89" fmla="*/ 94 h 102"/>
                  <a:gd name="T90" fmla="*/ 20 w 25"/>
                  <a:gd name="T91" fmla="*/ 88 h 102"/>
                  <a:gd name="T92" fmla="*/ 21 w 25"/>
                  <a:gd name="T93" fmla="*/ 78 h 102"/>
                  <a:gd name="T94" fmla="*/ 22 w 25"/>
                  <a:gd name="T95" fmla="*/ 92 h 102"/>
                  <a:gd name="T96" fmla="*/ 24 w 25"/>
                  <a:gd name="T97" fmla="*/ 83 h 102"/>
                  <a:gd name="T98" fmla="*/ 23 w 25"/>
                  <a:gd name="T99" fmla="*/ 69 h 102"/>
                  <a:gd name="T100" fmla="*/ 22 w 25"/>
                  <a:gd name="T101" fmla="*/ 81 h 102"/>
                  <a:gd name="T102" fmla="*/ 21 w 25"/>
                  <a:gd name="T103" fmla="*/ 44 h 102"/>
                  <a:gd name="T104" fmla="*/ 6 w 25"/>
                  <a:gd name="T105" fmla="*/ 43 h 102"/>
                  <a:gd name="T106" fmla="*/ 5 w 25"/>
                  <a:gd name="T107" fmla="*/ 55 h 102"/>
                  <a:gd name="T108" fmla="*/ 4 w 25"/>
                  <a:gd name="T109" fmla="*/ 41 h 102"/>
                  <a:gd name="T110" fmla="*/ 6 w 25"/>
                  <a:gd name="T111" fmla="*/ 25 h 102"/>
                  <a:gd name="T112" fmla="*/ 6 w 25"/>
                  <a:gd name="T113" fmla="*/ 4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 h="102">
                    <a:moveTo>
                      <a:pt x="21" y="44"/>
                    </a:moveTo>
                    <a:cubicBezTo>
                      <a:pt x="20" y="48"/>
                      <a:pt x="17" y="55"/>
                      <a:pt x="18" y="58"/>
                    </a:cubicBezTo>
                    <a:cubicBezTo>
                      <a:pt x="19" y="58"/>
                      <a:pt x="20" y="55"/>
                      <a:pt x="20" y="60"/>
                    </a:cubicBezTo>
                    <a:cubicBezTo>
                      <a:pt x="18" y="59"/>
                      <a:pt x="18" y="67"/>
                      <a:pt x="17" y="70"/>
                    </a:cubicBezTo>
                    <a:cubicBezTo>
                      <a:pt x="18" y="51"/>
                      <a:pt x="15" y="49"/>
                      <a:pt x="17" y="39"/>
                    </a:cubicBezTo>
                    <a:cubicBezTo>
                      <a:pt x="16" y="38"/>
                      <a:pt x="16" y="31"/>
                      <a:pt x="15" y="23"/>
                    </a:cubicBezTo>
                    <a:cubicBezTo>
                      <a:pt x="15" y="14"/>
                      <a:pt x="14" y="5"/>
                      <a:pt x="13" y="0"/>
                    </a:cubicBezTo>
                    <a:cubicBezTo>
                      <a:pt x="12" y="10"/>
                      <a:pt x="11" y="23"/>
                      <a:pt x="9" y="15"/>
                    </a:cubicBezTo>
                    <a:cubicBezTo>
                      <a:pt x="10" y="26"/>
                      <a:pt x="9" y="26"/>
                      <a:pt x="9" y="41"/>
                    </a:cubicBezTo>
                    <a:cubicBezTo>
                      <a:pt x="11" y="43"/>
                      <a:pt x="10" y="22"/>
                      <a:pt x="12" y="24"/>
                    </a:cubicBezTo>
                    <a:cubicBezTo>
                      <a:pt x="12" y="25"/>
                      <a:pt x="12" y="33"/>
                      <a:pt x="12" y="39"/>
                    </a:cubicBezTo>
                    <a:cubicBezTo>
                      <a:pt x="14" y="41"/>
                      <a:pt x="13" y="23"/>
                      <a:pt x="15" y="26"/>
                    </a:cubicBezTo>
                    <a:cubicBezTo>
                      <a:pt x="15" y="35"/>
                      <a:pt x="15" y="47"/>
                      <a:pt x="14" y="57"/>
                    </a:cubicBezTo>
                    <a:cubicBezTo>
                      <a:pt x="13" y="54"/>
                      <a:pt x="14" y="38"/>
                      <a:pt x="13" y="42"/>
                    </a:cubicBezTo>
                    <a:cubicBezTo>
                      <a:pt x="11" y="51"/>
                      <a:pt x="13" y="63"/>
                      <a:pt x="11" y="73"/>
                    </a:cubicBezTo>
                    <a:cubicBezTo>
                      <a:pt x="11" y="57"/>
                      <a:pt x="10" y="44"/>
                      <a:pt x="8" y="56"/>
                    </a:cubicBezTo>
                    <a:cubicBezTo>
                      <a:pt x="8" y="44"/>
                      <a:pt x="9" y="36"/>
                      <a:pt x="8" y="27"/>
                    </a:cubicBezTo>
                    <a:cubicBezTo>
                      <a:pt x="8" y="30"/>
                      <a:pt x="8" y="41"/>
                      <a:pt x="7" y="39"/>
                    </a:cubicBezTo>
                    <a:cubicBezTo>
                      <a:pt x="7" y="34"/>
                      <a:pt x="7" y="29"/>
                      <a:pt x="7" y="24"/>
                    </a:cubicBezTo>
                    <a:cubicBezTo>
                      <a:pt x="8" y="24"/>
                      <a:pt x="8" y="30"/>
                      <a:pt x="9" y="19"/>
                    </a:cubicBezTo>
                    <a:cubicBezTo>
                      <a:pt x="8" y="11"/>
                      <a:pt x="6" y="14"/>
                      <a:pt x="4" y="11"/>
                    </a:cubicBezTo>
                    <a:cubicBezTo>
                      <a:pt x="3" y="15"/>
                      <a:pt x="4" y="22"/>
                      <a:pt x="4" y="29"/>
                    </a:cubicBezTo>
                    <a:cubicBezTo>
                      <a:pt x="4" y="35"/>
                      <a:pt x="3" y="41"/>
                      <a:pt x="2" y="42"/>
                    </a:cubicBezTo>
                    <a:cubicBezTo>
                      <a:pt x="2" y="34"/>
                      <a:pt x="2" y="17"/>
                      <a:pt x="1" y="16"/>
                    </a:cubicBezTo>
                    <a:cubicBezTo>
                      <a:pt x="1" y="25"/>
                      <a:pt x="1" y="35"/>
                      <a:pt x="1" y="44"/>
                    </a:cubicBezTo>
                    <a:cubicBezTo>
                      <a:pt x="1" y="54"/>
                      <a:pt x="1" y="63"/>
                      <a:pt x="0" y="69"/>
                    </a:cubicBezTo>
                    <a:cubicBezTo>
                      <a:pt x="2" y="78"/>
                      <a:pt x="5" y="68"/>
                      <a:pt x="6" y="69"/>
                    </a:cubicBezTo>
                    <a:cubicBezTo>
                      <a:pt x="5" y="67"/>
                      <a:pt x="4" y="72"/>
                      <a:pt x="4" y="78"/>
                    </a:cubicBezTo>
                    <a:cubicBezTo>
                      <a:pt x="3" y="84"/>
                      <a:pt x="3" y="91"/>
                      <a:pt x="3" y="92"/>
                    </a:cubicBezTo>
                    <a:cubicBezTo>
                      <a:pt x="4" y="82"/>
                      <a:pt x="5" y="84"/>
                      <a:pt x="6" y="80"/>
                    </a:cubicBezTo>
                    <a:cubicBezTo>
                      <a:pt x="5" y="90"/>
                      <a:pt x="4" y="102"/>
                      <a:pt x="5" y="102"/>
                    </a:cubicBezTo>
                    <a:cubicBezTo>
                      <a:pt x="6" y="93"/>
                      <a:pt x="9" y="79"/>
                      <a:pt x="7" y="72"/>
                    </a:cubicBezTo>
                    <a:cubicBezTo>
                      <a:pt x="7" y="75"/>
                      <a:pt x="6" y="77"/>
                      <a:pt x="6" y="72"/>
                    </a:cubicBezTo>
                    <a:cubicBezTo>
                      <a:pt x="7" y="65"/>
                      <a:pt x="8" y="69"/>
                      <a:pt x="9" y="63"/>
                    </a:cubicBezTo>
                    <a:cubicBezTo>
                      <a:pt x="9" y="76"/>
                      <a:pt x="9" y="80"/>
                      <a:pt x="7" y="97"/>
                    </a:cubicBezTo>
                    <a:cubicBezTo>
                      <a:pt x="9" y="97"/>
                      <a:pt x="8" y="89"/>
                      <a:pt x="9" y="82"/>
                    </a:cubicBezTo>
                    <a:cubicBezTo>
                      <a:pt x="10" y="84"/>
                      <a:pt x="11" y="75"/>
                      <a:pt x="13" y="76"/>
                    </a:cubicBezTo>
                    <a:cubicBezTo>
                      <a:pt x="12" y="81"/>
                      <a:pt x="12" y="86"/>
                      <a:pt x="12" y="91"/>
                    </a:cubicBezTo>
                    <a:cubicBezTo>
                      <a:pt x="13" y="89"/>
                      <a:pt x="14" y="94"/>
                      <a:pt x="15" y="82"/>
                    </a:cubicBezTo>
                    <a:cubicBezTo>
                      <a:pt x="14" y="77"/>
                      <a:pt x="12" y="93"/>
                      <a:pt x="13" y="83"/>
                    </a:cubicBezTo>
                    <a:cubicBezTo>
                      <a:pt x="13" y="77"/>
                      <a:pt x="13" y="64"/>
                      <a:pt x="14" y="64"/>
                    </a:cubicBezTo>
                    <a:cubicBezTo>
                      <a:pt x="14" y="83"/>
                      <a:pt x="16" y="56"/>
                      <a:pt x="16" y="51"/>
                    </a:cubicBezTo>
                    <a:cubicBezTo>
                      <a:pt x="17" y="62"/>
                      <a:pt x="16" y="71"/>
                      <a:pt x="15" y="89"/>
                    </a:cubicBezTo>
                    <a:cubicBezTo>
                      <a:pt x="17" y="81"/>
                      <a:pt x="18" y="79"/>
                      <a:pt x="19" y="65"/>
                    </a:cubicBezTo>
                    <a:cubicBezTo>
                      <a:pt x="20" y="75"/>
                      <a:pt x="20" y="82"/>
                      <a:pt x="19" y="94"/>
                    </a:cubicBezTo>
                    <a:cubicBezTo>
                      <a:pt x="20" y="96"/>
                      <a:pt x="20" y="92"/>
                      <a:pt x="20" y="88"/>
                    </a:cubicBezTo>
                    <a:cubicBezTo>
                      <a:pt x="20" y="83"/>
                      <a:pt x="21" y="78"/>
                      <a:pt x="21" y="78"/>
                    </a:cubicBezTo>
                    <a:cubicBezTo>
                      <a:pt x="21" y="83"/>
                      <a:pt x="21" y="92"/>
                      <a:pt x="22" y="92"/>
                    </a:cubicBezTo>
                    <a:cubicBezTo>
                      <a:pt x="23" y="75"/>
                      <a:pt x="23" y="93"/>
                      <a:pt x="24" y="83"/>
                    </a:cubicBezTo>
                    <a:cubicBezTo>
                      <a:pt x="24" y="76"/>
                      <a:pt x="25" y="67"/>
                      <a:pt x="23" y="69"/>
                    </a:cubicBezTo>
                    <a:cubicBezTo>
                      <a:pt x="23" y="74"/>
                      <a:pt x="23" y="80"/>
                      <a:pt x="22" y="81"/>
                    </a:cubicBezTo>
                    <a:cubicBezTo>
                      <a:pt x="21" y="77"/>
                      <a:pt x="20" y="59"/>
                      <a:pt x="21" y="44"/>
                    </a:cubicBezTo>
                    <a:close/>
                    <a:moveTo>
                      <a:pt x="6" y="43"/>
                    </a:moveTo>
                    <a:cubicBezTo>
                      <a:pt x="6" y="48"/>
                      <a:pt x="5" y="49"/>
                      <a:pt x="5" y="55"/>
                    </a:cubicBezTo>
                    <a:cubicBezTo>
                      <a:pt x="5" y="51"/>
                      <a:pt x="4" y="45"/>
                      <a:pt x="4" y="41"/>
                    </a:cubicBezTo>
                    <a:cubicBezTo>
                      <a:pt x="4" y="31"/>
                      <a:pt x="5" y="26"/>
                      <a:pt x="6" y="25"/>
                    </a:cubicBezTo>
                    <a:cubicBezTo>
                      <a:pt x="7" y="29"/>
                      <a:pt x="4" y="43"/>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0" name="Freeform 6787">
                <a:extLst>
                  <a:ext uri="{FF2B5EF4-FFF2-40B4-BE49-F238E27FC236}">
                    <a16:creationId xmlns:a16="http://schemas.microsoft.com/office/drawing/2014/main" id="{DC4104A5-B933-497C-BE91-86731E7951A4}"/>
                  </a:ext>
                </a:extLst>
              </p:cNvPr>
              <p:cNvSpPr>
                <a:spLocks/>
              </p:cNvSpPr>
              <p:nvPr/>
            </p:nvSpPr>
            <p:spPr bwMode="auto">
              <a:xfrm>
                <a:off x="2748" y="2308"/>
                <a:ext cx="13" cy="21"/>
              </a:xfrm>
              <a:custGeom>
                <a:avLst/>
                <a:gdLst>
                  <a:gd name="T0" fmla="*/ 11 w 22"/>
                  <a:gd name="T1" fmla="*/ 16 h 36"/>
                  <a:gd name="T2" fmla="*/ 3 w 22"/>
                  <a:gd name="T3" fmla="*/ 34 h 36"/>
                  <a:gd name="T4" fmla="*/ 8 w 22"/>
                  <a:gd name="T5" fmla="*/ 17 h 36"/>
                  <a:gd name="T6" fmla="*/ 0 w 22"/>
                  <a:gd name="T7" fmla="*/ 34 h 36"/>
                  <a:gd name="T8" fmla="*/ 9 w 22"/>
                  <a:gd name="T9" fmla="*/ 13 h 36"/>
                  <a:gd name="T10" fmla="*/ 17 w 22"/>
                  <a:gd name="T11" fmla="*/ 5 h 36"/>
                  <a:gd name="T12" fmla="*/ 13 w 22"/>
                  <a:gd name="T13" fmla="*/ 15 h 36"/>
                  <a:gd name="T14" fmla="*/ 22 w 22"/>
                  <a:gd name="T15" fmla="*/ 0 h 36"/>
                  <a:gd name="T16" fmla="*/ 22 w 22"/>
                  <a:gd name="T17" fmla="*/ 4 h 36"/>
                  <a:gd name="T18" fmla="*/ 14 w 22"/>
                  <a:gd name="T19" fmla="*/ 25 h 36"/>
                  <a:gd name="T20" fmla="*/ 20 w 22"/>
                  <a:gd name="T21" fmla="*/ 7 h 36"/>
                  <a:gd name="T22" fmla="*/ 10 w 22"/>
                  <a:gd name="T23" fmla="*/ 32 h 36"/>
                  <a:gd name="T24" fmla="*/ 16 w 22"/>
                  <a:gd name="T25" fmla="*/ 15 h 36"/>
                  <a:gd name="T26" fmla="*/ 11 w 22"/>
                  <a:gd name="T2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36">
                    <a:moveTo>
                      <a:pt x="11" y="16"/>
                    </a:moveTo>
                    <a:cubicBezTo>
                      <a:pt x="8" y="19"/>
                      <a:pt x="8" y="25"/>
                      <a:pt x="3" y="34"/>
                    </a:cubicBezTo>
                    <a:cubicBezTo>
                      <a:pt x="2" y="33"/>
                      <a:pt x="6" y="24"/>
                      <a:pt x="8" y="17"/>
                    </a:cubicBezTo>
                    <a:cubicBezTo>
                      <a:pt x="5" y="20"/>
                      <a:pt x="4" y="29"/>
                      <a:pt x="0" y="34"/>
                    </a:cubicBezTo>
                    <a:cubicBezTo>
                      <a:pt x="1" y="30"/>
                      <a:pt x="5" y="22"/>
                      <a:pt x="9" y="13"/>
                    </a:cubicBezTo>
                    <a:cubicBezTo>
                      <a:pt x="9" y="16"/>
                      <a:pt x="13" y="8"/>
                      <a:pt x="17" y="5"/>
                    </a:cubicBezTo>
                    <a:cubicBezTo>
                      <a:pt x="17" y="6"/>
                      <a:pt x="16" y="9"/>
                      <a:pt x="13" y="15"/>
                    </a:cubicBezTo>
                    <a:cubicBezTo>
                      <a:pt x="16" y="13"/>
                      <a:pt x="18" y="10"/>
                      <a:pt x="22" y="0"/>
                    </a:cubicBezTo>
                    <a:cubicBezTo>
                      <a:pt x="22" y="2"/>
                      <a:pt x="21" y="4"/>
                      <a:pt x="22" y="4"/>
                    </a:cubicBezTo>
                    <a:cubicBezTo>
                      <a:pt x="19" y="12"/>
                      <a:pt x="19" y="11"/>
                      <a:pt x="14" y="25"/>
                    </a:cubicBezTo>
                    <a:cubicBezTo>
                      <a:pt x="13" y="25"/>
                      <a:pt x="17" y="16"/>
                      <a:pt x="20" y="7"/>
                    </a:cubicBezTo>
                    <a:cubicBezTo>
                      <a:pt x="18" y="9"/>
                      <a:pt x="13" y="25"/>
                      <a:pt x="10" y="32"/>
                    </a:cubicBezTo>
                    <a:cubicBezTo>
                      <a:pt x="6" y="36"/>
                      <a:pt x="15" y="17"/>
                      <a:pt x="16" y="15"/>
                    </a:cubicBezTo>
                    <a:cubicBezTo>
                      <a:pt x="13" y="17"/>
                      <a:pt x="4" y="35"/>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1" name="Freeform 6788">
                <a:extLst>
                  <a:ext uri="{FF2B5EF4-FFF2-40B4-BE49-F238E27FC236}">
                    <a16:creationId xmlns:a16="http://schemas.microsoft.com/office/drawing/2014/main" id="{0F7F1278-6503-4091-A26E-D03E6814620B}"/>
                  </a:ext>
                </a:extLst>
              </p:cNvPr>
              <p:cNvSpPr>
                <a:spLocks/>
              </p:cNvSpPr>
              <p:nvPr/>
            </p:nvSpPr>
            <p:spPr bwMode="auto">
              <a:xfrm>
                <a:off x="2513" y="1668"/>
                <a:ext cx="20" cy="11"/>
              </a:xfrm>
              <a:custGeom>
                <a:avLst/>
                <a:gdLst>
                  <a:gd name="T0" fmla="*/ 23 w 36"/>
                  <a:gd name="T1" fmla="*/ 12 h 20"/>
                  <a:gd name="T2" fmla="*/ 14 w 36"/>
                  <a:gd name="T3" fmla="*/ 7 h 20"/>
                  <a:gd name="T4" fmla="*/ 36 w 36"/>
                  <a:gd name="T5" fmla="*/ 20 h 20"/>
                  <a:gd name="T6" fmla="*/ 20 w 36"/>
                  <a:gd name="T7" fmla="*/ 12 h 20"/>
                  <a:gd name="T8" fmla="*/ 1 w 36"/>
                  <a:gd name="T9" fmla="*/ 3 h 20"/>
                  <a:gd name="T10" fmla="*/ 23 w 36"/>
                  <a:gd name="T11" fmla="*/ 12 h 20"/>
                </a:gdLst>
                <a:ahLst/>
                <a:cxnLst>
                  <a:cxn ang="0">
                    <a:pos x="T0" y="T1"/>
                  </a:cxn>
                  <a:cxn ang="0">
                    <a:pos x="T2" y="T3"/>
                  </a:cxn>
                  <a:cxn ang="0">
                    <a:pos x="T4" y="T5"/>
                  </a:cxn>
                  <a:cxn ang="0">
                    <a:pos x="T6" y="T7"/>
                  </a:cxn>
                  <a:cxn ang="0">
                    <a:pos x="T8" y="T9"/>
                  </a:cxn>
                  <a:cxn ang="0">
                    <a:pos x="T10" y="T11"/>
                  </a:cxn>
                </a:cxnLst>
                <a:rect l="0" t="0" r="r" b="b"/>
                <a:pathLst>
                  <a:path w="36" h="20">
                    <a:moveTo>
                      <a:pt x="23" y="12"/>
                    </a:moveTo>
                    <a:cubicBezTo>
                      <a:pt x="23" y="12"/>
                      <a:pt x="18" y="9"/>
                      <a:pt x="14" y="7"/>
                    </a:cubicBezTo>
                    <a:cubicBezTo>
                      <a:pt x="15" y="9"/>
                      <a:pt x="30" y="16"/>
                      <a:pt x="36" y="20"/>
                    </a:cubicBezTo>
                    <a:cubicBezTo>
                      <a:pt x="34" y="19"/>
                      <a:pt x="28" y="16"/>
                      <a:pt x="20" y="12"/>
                    </a:cubicBezTo>
                    <a:cubicBezTo>
                      <a:pt x="13" y="9"/>
                      <a:pt x="6" y="5"/>
                      <a:pt x="1" y="3"/>
                    </a:cubicBezTo>
                    <a:cubicBezTo>
                      <a:pt x="0" y="0"/>
                      <a:pt x="12" y="6"/>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2" name="Freeform 6789">
                <a:extLst>
                  <a:ext uri="{FF2B5EF4-FFF2-40B4-BE49-F238E27FC236}">
                    <a16:creationId xmlns:a16="http://schemas.microsoft.com/office/drawing/2014/main" id="{A77A4960-C21D-4D16-85D3-DD12D64944ED}"/>
                  </a:ext>
                </a:extLst>
              </p:cNvPr>
              <p:cNvSpPr>
                <a:spLocks noEditPoints="1"/>
              </p:cNvSpPr>
              <p:nvPr/>
            </p:nvSpPr>
            <p:spPr bwMode="auto">
              <a:xfrm>
                <a:off x="2362" y="1626"/>
                <a:ext cx="295" cy="161"/>
              </a:xfrm>
              <a:custGeom>
                <a:avLst/>
                <a:gdLst>
                  <a:gd name="T0" fmla="*/ 404 w 519"/>
                  <a:gd name="T1" fmla="*/ 162 h 283"/>
                  <a:gd name="T2" fmla="*/ 373 w 519"/>
                  <a:gd name="T3" fmla="*/ 144 h 283"/>
                  <a:gd name="T4" fmla="*/ 368 w 519"/>
                  <a:gd name="T5" fmla="*/ 136 h 283"/>
                  <a:gd name="T6" fmla="*/ 349 w 519"/>
                  <a:gd name="T7" fmla="*/ 127 h 283"/>
                  <a:gd name="T8" fmla="*/ 289 w 519"/>
                  <a:gd name="T9" fmla="*/ 89 h 283"/>
                  <a:gd name="T10" fmla="*/ 312 w 519"/>
                  <a:gd name="T11" fmla="*/ 105 h 283"/>
                  <a:gd name="T12" fmla="*/ 306 w 519"/>
                  <a:gd name="T13" fmla="*/ 109 h 283"/>
                  <a:gd name="T14" fmla="*/ 275 w 519"/>
                  <a:gd name="T15" fmla="*/ 97 h 283"/>
                  <a:gd name="T16" fmla="*/ 182 w 519"/>
                  <a:gd name="T17" fmla="*/ 55 h 283"/>
                  <a:gd name="T18" fmla="*/ 136 w 519"/>
                  <a:gd name="T19" fmla="*/ 38 h 283"/>
                  <a:gd name="T20" fmla="*/ 79 w 519"/>
                  <a:gd name="T21" fmla="*/ 21 h 283"/>
                  <a:gd name="T22" fmla="*/ 69 w 519"/>
                  <a:gd name="T23" fmla="*/ 12 h 283"/>
                  <a:gd name="T24" fmla="*/ 26 w 519"/>
                  <a:gd name="T25" fmla="*/ 3 h 283"/>
                  <a:gd name="T26" fmla="*/ 31 w 519"/>
                  <a:gd name="T27" fmla="*/ 8 h 283"/>
                  <a:gd name="T28" fmla="*/ 44 w 519"/>
                  <a:gd name="T29" fmla="*/ 16 h 283"/>
                  <a:gd name="T30" fmla="*/ 49 w 519"/>
                  <a:gd name="T31" fmla="*/ 20 h 283"/>
                  <a:gd name="T32" fmla="*/ 139 w 519"/>
                  <a:gd name="T33" fmla="*/ 44 h 283"/>
                  <a:gd name="T34" fmla="*/ 179 w 519"/>
                  <a:gd name="T35" fmla="*/ 57 h 283"/>
                  <a:gd name="T36" fmla="*/ 182 w 519"/>
                  <a:gd name="T37" fmla="*/ 57 h 283"/>
                  <a:gd name="T38" fmla="*/ 239 w 519"/>
                  <a:gd name="T39" fmla="*/ 82 h 283"/>
                  <a:gd name="T40" fmla="*/ 294 w 519"/>
                  <a:gd name="T41" fmla="*/ 110 h 283"/>
                  <a:gd name="T42" fmla="*/ 327 w 519"/>
                  <a:gd name="T43" fmla="*/ 118 h 283"/>
                  <a:gd name="T44" fmla="*/ 352 w 519"/>
                  <a:gd name="T45" fmla="*/ 137 h 283"/>
                  <a:gd name="T46" fmla="*/ 349 w 519"/>
                  <a:gd name="T47" fmla="*/ 138 h 283"/>
                  <a:gd name="T48" fmla="*/ 388 w 519"/>
                  <a:gd name="T49" fmla="*/ 167 h 283"/>
                  <a:gd name="T50" fmla="*/ 411 w 519"/>
                  <a:gd name="T51" fmla="*/ 185 h 283"/>
                  <a:gd name="T52" fmla="*/ 495 w 519"/>
                  <a:gd name="T53" fmla="*/ 259 h 283"/>
                  <a:gd name="T54" fmla="*/ 510 w 519"/>
                  <a:gd name="T55" fmla="*/ 275 h 283"/>
                  <a:gd name="T56" fmla="*/ 497 w 519"/>
                  <a:gd name="T57" fmla="*/ 252 h 283"/>
                  <a:gd name="T58" fmla="*/ 477 w 519"/>
                  <a:gd name="T59" fmla="*/ 223 h 283"/>
                  <a:gd name="T60" fmla="*/ 424 w 519"/>
                  <a:gd name="T61" fmla="*/ 177 h 283"/>
                  <a:gd name="T62" fmla="*/ 418 w 519"/>
                  <a:gd name="T63" fmla="*/ 179 h 283"/>
                  <a:gd name="T64" fmla="*/ 462 w 519"/>
                  <a:gd name="T65" fmla="*/ 221 h 283"/>
                  <a:gd name="T66" fmla="*/ 459 w 519"/>
                  <a:gd name="T67" fmla="*/ 217 h 283"/>
                  <a:gd name="T68" fmla="*/ 473 w 519"/>
                  <a:gd name="T69" fmla="*/ 227 h 283"/>
                  <a:gd name="T70" fmla="*/ 476 w 519"/>
                  <a:gd name="T71" fmla="*/ 232 h 283"/>
                  <a:gd name="T72" fmla="*/ 242 w 519"/>
                  <a:gd name="T73" fmla="*/ 80 h 283"/>
                  <a:gd name="T74" fmla="*/ 444 w 519"/>
                  <a:gd name="T75" fmla="*/ 196 h 283"/>
                  <a:gd name="T76" fmla="*/ 54 w 519"/>
                  <a:gd name="T77" fmla="*/ 8 h 283"/>
                  <a:gd name="T78" fmla="*/ 321 w 519"/>
                  <a:gd name="T79" fmla="*/ 112 h 283"/>
                  <a:gd name="T80" fmla="*/ 406 w 519"/>
                  <a:gd name="T81" fmla="*/ 172 h 283"/>
                  <a:gd name="T82" fmla="*/ 425 w 519"/>
                  <a:gd name="T83" fmla="*/ 194 h 283"/>
                  <a:gd name="T84" fmla="*/ 370 w 519"/>
                  <a:gd name="T85" fmla="*/ 149 h 283"/>
                  <a:gd name="T86" fmla="*/ 57 w 519"/>
                  <a:gd name="T87" fmla="*/ 15 h 283"/>
                  <a:gd name="T88" fmla="*/ 93 w 519"/>
                  <a:gd name="T89" fmla="*/ 27 h 283"/>
                  <a:gd name="T90" fmla="*/ 47 w 519"/>
                  <a:gd name="T91" fmla="*/ 14 h 283"/>
                  <a:gd name="T92" fmla="*/ 355 w 519"/>
                  <a:gd name="T93" fmla="*/ 146 h 283"/>
                  <a:gd name="T94" fmla="*/ 457 w 519"/>
                  <a:gd name="T95" fmla="*/ 223 h 283"/>
                  <a:gd name="T96" fmla="*/ 83 w 519"/>
                  <a:gd name="T97" fmla="*/ 25 h 283"/>
                  <a:gd name="T98" fmla="*/ 74 w 519"/>
                  <a:gd name="T99" fmla="*/ 24 h 283"/>
                  <a:gd name="T100" fmla="*/ 111 w 519"/>
                  <a:gd name="T101" fmla="*/ 3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9" h="283">
                    <a:moveTo>
                      <a:pt x="403" y="168"/>
                    </a:moveTo>
                    <a:cubicBezTo>
                      <a:pt x="405" y="166"/>
                      <a:pt x="417" y="173"/>
                      <a:pt x="410" y="164"/>
                    </a:cubicBezTo>
                    <a:cubicBezTo>
                      <a:pt x="415" y="168"/>
                      <a:pt x="424" y="176"/>
                      <a:pt x="421" y="172"/>
                    </a:cubicBezTo>
                    <a:cubicBezTo>
                      <a:pt x="411" y="163"/>
                      <a:pt x="406" y="161"/>
                      <a:pt x="404" y="162"/>
                    </a:cubicBezTo>
                    <a:cubicBezTo>
                      <a:pt x="401" y="162"/>
                      <a:pt x="401" y="164"/>
                      <a:pt x="397" y="163"/>
                    </a:cubicBezTo>
                    <a:cubicBezTo>
                      <a:pt x="382" y="153"/>
                      <a:pt x="382" y="153"/>
                      <a:pt x="382" y="153"/>
                    </a:cubicBezTo>
                    <a:cubicBezTo>
                      <a:pt x="376" y="149"/>
                      <a:pt x="370" y="145"/>
                      <a:pt x="367" y="142"/>
                    </a:cubicBezTo>
                    <a:cubicBezTo>
                      <a:pt x="379" y="150"/>
                      <a:pt x="375" y="147"/>
                      <a:pt x="373" y="144"/>
                    </a:cubicBezTo>
                    <a:cubicBezTo>
                      <a:pt x="379" y="148"/>
                      <a:pt x="386" y="153"/>
                      <a:pt x="386" y="151"/>
                    </a:cubicBezTo>
                    <a:cubicBezTo>
                      <a:pt x="381" y="147"/>
                      <a:pt x="370" y="140"/>
                      <a:pt x="371" y="140"/>
                    </a:cubicBezTo>
                    <a:cubicBezTo>
                      <a:pt x="373" y="140"/>
                      <a:pt x="385" y="150"/>
                      <a:pt x="383" y="146"/>
                    </a:cubicBezTo>
                    <a:cubicBezTo>
                      <a:pt x="375" y="140"/>
                      <a:pt x="373" y="139"/>
                      <a:pt x="368" y="136"/>
                    </a:cubicBezTo>
                    <a:cubicBezTo>
                      <a:pt x="364" y="133"/>
                      <a:pt x="357" y="129"/>
                      <a:pt x="343" y="119"/>
                    </a:cubicBezTo>
                    <a:cubicBezTo>
                      <a:pt x="347" y="123"/>
                      <a:pt x="333" y="113"/>
                      <a:pt x="337" y="118"/>
                    </a:cubicBezTo>
                    <a:cubicBezTo>
                      <a:pt x="336" y="118"/>
                      <a:pt x="341" y="121"/>
                      <a:pt x="344" y="123"/>
                    </a:cubicBezTo>
                    <a:cubicBezTo>
                      <a:pt x="348" y="125"/>
                      <a:pt x="352" y="128"/>
                      <a:pt x="349" y="127"/>
                    </a:cubicBezTo>
                    <a:cubicBezTo>
                      <a:pt x="339" y="120"/>
                      <a:pt x="330" y="117"/>
                      <a:pt x="324" y="112"/>
                    </a:cubicBezTo>
                    <a:cubicBezTo>
                      <a:pt x="328" y="113"/>
                      <a:pt x="332" y="114"/>
                      <a:pt x="337" y="116"/>
                    </a:cubicBezTo>
                    <a:cubicBezTo>
                      <a:pt x="326" y="110"/>
                      <a:pt x="319" y="106"/>
                      <a:pt x="311" y="100"/>
                    </a:cubicBezTo>
                    <a:cubicBezTo>
                      <a:pt x="311" y="101"/>
                      <a:pt x="301" y="95"/>
                      <a:pt x="289" y="89"/>
                    </a:cubicBezTo>
                    <a:cubicBezTo>
                      <a:pt x="278" y="83"/>
                      <a:pt x="265" y="77"/>
                      <a:pt x="263" y="77"/>
                    </a:cubicBezTo>
                    <a:cubicBezTo>
                      <a:pt x="282" y="86"/>
                      <a:pt x="286" y="90"/>
                      <a:pt x="292" y="94"/>
                    </a:cubicBezTo>
                    <a:cubicBezTo>
                      <a:pt x="297" y="96"/>
                      <a:pt x="294" y="92"/>
                      <a:pt x="302" y="97"/>
                    </a:cubicBezTo>
                    <a:cubicBezTo>
                      <a:pt x="305" y="99"/>
                      <a:pt x="310" y="103"/>
                      <a:pt x="312" y="105"/>
                    </a:cubicBezTo>
                    <a:cubicBezTo>
                      <a:pt x="298" y="98"/>
                      <a:pt x="283" y="91"/>
                      <a:pt x="277" y="90"/>
                    </a:cubicBezTo>
                    <a:cubicBezTo>
                      <a:pt x="262" y="82"/>
                      <a:pt x="252" y="77"/>
                      <a:pt x="237" y="71"/>
                    </a:cubicBezTo>
                    <a:cubicBezTo>
                      <a:pt x="253" y="80"/>
                      <a:pt x="275" y="87"/>
                      <a:pt x="299" y="102"/>
                    </a:cubicBezTo>
                    <a:cubicBezTo>
                      <a:pt x="304" y="107"/>
                      <a:pt x="297" y="103"/>
                      <a:pt x="306" y="109"/>
                    </a:cubicBezTo>
                    <a:cubicBezTo>
                      <a:pt x="299" y="108"/>
                      <a:pt x="283" y="97"/>
                      <a:pt x="286" y="97"/>
                    </a:cubicBezTo>
                    <a:cubicBezTo>
                      <a:pt x="279" y="93"/>
                      <a:pt x="273" y="91"/>
                      <a:pt x="271" y="91"/>
                    </a:cubicBezTo>
                    <a:cubicBezTo>
                      <a:pt x="283" y="97"/>
                      <a:pt x="289" y="101"/>
                      <a:pt x="290" y="104"/>
                    </a:cubicBezTo>
                    <a:cubicBezTo>
                      <a:pt x="284" y="100"/>
                      <a:pt x="280" y="98"/>
                      <a:pt x="275" y="97"/>
                    </a:cubicBezTo>
                    <a:cubicBezTo>
                      <a:pt x="271" y="95"/>
                      <a:pt x="266" y="93"/>
                      <a:pt x="258" y="88"/>
                    </a:cubicBezTo>
                    <a:cubicBezTo>
                      <a:pt x="262" y="90"/>
                      <a:pt x="267" y="93"/>
                      <a:pt x="268" y="92"/>
                    </a:cubicBezTo>
                    <a:cubicBezTo>
                      <a:pt x="254" y="84"/>
                      <a:pt x="240" y="78"/>
                      <a:pt x="227" y="72"/>
                    </a:cubicBezTo>
                    <a:cubicBezTo>
                      <a:pt x="213" y="66"/>
                      <a:pt x="198" y="61"/>
                      <a:pt x="182" y="55"/>
                    </a:cubicBezTo>
                    <a:cubicBezTo>
                      <a:pt x="182" y="55"/>
                      <a:pt x="188" y="57"/>
                      <a:pt x="189" y="57"/>
                    </a:cubicBezTo>
                    <a:cubicBezTo>
                      <a:pt x="185" y="55"/>
                      <a:pt x="175" y="50"/>
                      <a:pt x="172" y="50"/>
                    </a:cubicBezTo>
                    <a:cubicBezTo>
                      <a:pt x="174" y="51"/>
                      <a:pt x="178" y="52"/>
                      <a:pt x="179" y="53"/>
                    </a:cubicBezTo>
                    <a:cubicBezTo>
                      <a:pt x="162" y="47"/>
                      <a:pt x="148" y="42"/>
                      <a:pt x="136" y="38"/>
                    </a:cubicBezTo>
                    <a:cubicBezTo>
                      <a:pt x="123" y="34"/>
                      <a:pt x="111" y="31"/>
                      <a:pt x="96" y="26"/>
                    </a:cubicBezTo>
                    <a:cubicBezTo>
                      <a:pt x="98" y="25"/>
                      <a:pt x="105" y="28"/>
                      <a:pt x="113" y="30"/>
                    </a:cubicBezTo>
                    <a:cubicBezTo>
                      <a:pt x="111" y="28"/>
                      <a:pt x="102" y="26"/>
                      <a:pt x="95" y="23"/>
                    </a:cubicBezTo>
                    <a:cubicBezTo>
                      <a:pt x="94" y="24"/>
                      <a:pt x="87" y="22"/>
                      <a:pt x="79" y="21"/>
                    </a:cubicBezTo>
                    <a:cubicBezTo>
                      <a:pt x="71" y="19"/>
                      <a:pt x="62" y="17"/>
                      <a:pt x="60" y="16"/>
                    </a:cubicBezTo>
                    <a:cubicBezTo>
                      <a:pt x="71" y="19"/>
                      <a:pt x="73" y="18"/>
                      <a:pt x="74" y="18"/>
                    </a:cubicBezTo>
                    <a:cubicBezTo>
                      <a:pt x="75" y="17"/>
                      <a:pt x="76" y="16"/>
                      <a:pt x="83" y="17"/>
                    </a:cubicBezTo>
                    <a:cubicBezTo>
                      <a:pt x="80" y="15"/>
                      <a:pt x="66" y="13"/>
                      <a:pt x="69" y="12"/>
                    </a:cubicBezTo>
                    <a:cubicBezTo>
                      <a:pt x="77" y="14"/>
                      <a:pt x="86" y="16"/>
                      <a:pt x="86" y="15"/>
                    </a:cubicBezTo>
                    <a:cubicBezTo>
                      <a:pt x="73" y="12"/>
                      <a:pt x="70" y="11"/>
                      <a:pt x="71" y="9"/>
                    </a:cubicBezTo>
                    <a:cubicBezTo>
                      <a:pt x="54" y="5"/>
                      <a:pt x="50" y="5"/>
                      <a:pt x="39" y="2"/>
                    </a:cubicBezTo>
                    <a:cubicBezTo>
                      <a:pt x="39" y="4"/>
                      <a:pt x="38" y="5"/>
                      <a:pt x="26" y="3"/>
                    </a:cubicBezTo>
                    <a:cubicBezTo>
                      <a:pt x="23" y="2"/>
                      <a:pt x="35" y="3"/>
                      <a:pt x="22" y="1"/>
                    </a:cubicBezTo>
                    <a:cubicBezTo>
                      <a:pt x="12" y="0"/>
                      <a:pt x="22" y="3"/>
                      <a:pt x="13" y="3"/>
                    </a:cubicBezTo>
                    <a:cubicBezTo>
                      <a:pt x="18" y="4"/>
                      <a:pt x="20" y="4"/>
                      <a:pt x="23" y="5"/>
                    </a:cubicBezTo>
                    <a:cubicBezTo>
                      <a:pt x="20" y="6"/>
                      <a:pt x="29" y="7"/>
                      <a:pt x="31" y="8"/>
                    </a:cubicBezTo>
                    <a:cubicBezTo>
                      <a:pt x="28" y="9"/>
                      <a:pt x="9" y="6"/>
                      <a:pt x="0" y="4"/>
                    </a:cubicBezTo>
                    <a:cubicBezTo>
                      <a:pt x="0" y="5"/>
                      <a:pt x="0" y="6"/>
                      <a:pt x="1" y="7"/>
                    </a:cubicBezTo>
                    <a:cubicBezTo>
                      <a:pt x="8" y="8"/>
                      <a:pt x="17" y="9"/>
                      <a:pt x="26" y="10"/>
                    </a:cubicBezTo>
                    <a:cubicBezTo>
                      <a:pt x="34" y="12"/>
                      <a:pt x="41" y="13"/>
                      <a:pt x="44" y="16"/>
                    </a:cubicBezTo>
                    <a:cubicBezTo>
                      <a:pt x="29" y="13"/>
                      <a:pt x="39" y="16"/>
                      <a:pt x="31" y="16"/>
                    </a:cubicBezTo>
                    <a:cubicBezTo>
                      <a:pt x="44" y="19"/>
                      <a:pt x="39" y="16"/>
                      <a:pt x="52" y="19"/>
                    </a:cubicBezTo>
                    <a:cubicBezTo>
                      <a:pt x="57" y="20"/>
                      <a:pt x="61" y="21"/>
                      <a:pt x="63" y="23"/>
                    </a:cubicBezTo>
                    <a:cubicBezTo>
                      <a:pt x="61" y="23"/>
                      <a:pt x="55" y="21"/>
                      <a:pt x="49" y="20"/>
                    </a:cubicBezTo>
                    <a:cubicBezTo>
                      <a:pt x="44" y="19"/>
                      <a:pt x="39" y="18"/>
                      <a:pt x="39" y="19"/>
                    </a:cubicBezTo>
                    <a:cubicBezTo>
                      <a:pt x="49" y="21"/>
                      <a:pt x="64" y="24"/>
                      <a:pt x="78" y="27"/>
                    </a:cubicBezTo>
                    <a:cubicBezTo>
                      <a:pt x="91" y="31"/>
                      <a:pt x="104" y="34"/>
                      <a:pt x="111" y="35"/>
                    </a:cubicBezTo>
                    <a:cubicBezTo>
                      <a:pt x="111" y="36"/>
                      <a:pt x="128" y="40"/>
                      <a:pt x="139" y="44"/>
                    </a:cubicBezTo>
                    <a:cubicBezTo>
                      <a:pt x="139" y="43"/>
                      <a:pt x="138" y="42"/>
                      <a:pt x="142" y="43"/>
                    </a:cubicBezTo>
                    <a:cubicBezTo>
                      <a:pt x="149" y="46"/>
                      <a:pt x="164" y="50"/>
                      <a:pt x="166" y="52"/>
                    </a:cubicBezTo>
                    <a:cubicBezTo>
                      <a:pt x="158" y="49"/>
                      <a:pt x="153" y="48"/>
                      <a:pt x="153" y="48"/>
                    </a:cubicBezTo>
                    <a:cubicBezTo>
                      <a:pt x="164" y="52"/>
                      <a:pt x="176" y="57"/>
                      <a:pt x="179" y="57"/>
                    </a:cubicBezTo>
                    <a:cubicBezTo>
                      <a:pt x="169" y="53"/>
                      <a:pt x="174" y="53"/>
                      <a:pt x="169" y="51"/>
                    </a:cubicBezTo>
                    <a:cubicBezTo>
                      <a:pt x="162" y="48"/>
                      <a:pt x="145" y="44"/>
                      <a:pt x="148" y="43"/>
                    </a:cubicBezTo>
                    <a:cubicBezTo>
                      <a:pt x="159" y="46"/>
                      <a:pt x="163" y="49"/>
                      <a:pt x="175" y="53"/>
                    </a:cubicBezTo>
                    <a:cubicBezTo>
                      <a:pt x="170" y="52"/>
                      <a:pt x="176" y="54"/>
                      <a:pt x="182" y="57"/>
                    </a:cubicBezTo>
                    <a:cubicBezTo>
                      <a:pt x="187" y="59"/>
                      <a:pt x="192" y="61"/>
                      <a:pt x="186" y="60"/>
                    </a:cubicBezTo>
                    <a:cubicBezTo>
                      <a:pt x="194" y="63"/>
                      <a:pt x="202" y="66"/>
                      <a:pt x="209" y="69"/>
                    </a:cubicBezTo>
                    <a:cubicBezTo>
                      <a:pt x="215" y="70"/>
                      <a:pt x="205" y="66"/>
                      <a:pt x="212" y="68"/>
                    </a:cubicBezTo>
                    <a:cubicBezTo>
                      <a:pt x="220" y="72"/>
                      <a:pt x="238" y="79"/>
                      <a:pt x="239" y="82"/>
                    </a:cubicBezTo>
                    <a:cubicBezTo>
                      <a:pt x="242" y="83"/>
                      <a:pt x="252" y="86"/>
                      <a:pt x="261" y="91"/>
                    </a:cubicBezTo>
                    <a:cubicBezTo>
                      <a:pt x="271" y="95"/>
                      <a:pt x="281" y="101"/>
                      <a:pt x="287" y="105"/>
                    </a:cubicBezTo>
                    <a:cubicBezTo>
                      <a:pt x="285" y="105"/>
                      <a:pt x="268" y="94"/>
                      <a:pt x="271" y="98"/>
                    </a:cubicBezTo>
                    <a:cubicBezTo>
                      <a:pt x="284" y="104"/>
                      <a:pt x="281" y="103"/>
                      <a:pt x="294" y="110"/>
                    </a:cubicBezTo>
                    <a:cubicBezTo>
                      <a:pt x="298" y="112"/>
                      <a:pt x="294" y="107"/>
                      <a:pt x="306" y="115"/>
                    </a:cubicBezTo>
                    <a:cubicBezTo>
                      <a:pt x="306" y="116"/>
                      <a:pt x="305" y="116"/>
                      <a:pt x="303" y="115"/>
                    </a:cubicBezTo>
                    <a:cubicBezTo>
                      <a:pt x="310" y="119"/>
                      <a:pt x="317" y="124"/>
                      <a:pt x="325" y="128"/>
                    </a:cubicBezTo>
                    <a:cubicBezTo>
                      <a:pt x="315" y="119"/>
                      <a:pt x="318" y="116"/>
                      <a:pt x="327" y="118"/>
                    </a:cubicBezTo>
                    <a:cubicBezTo>
                      <a:pt x="340" y="124"/>
                      <a:pt x="329" y="121"/>
                      <a:pt x="337" y="126"/>
                    </a:cubicBezTo>
                    <a:cubicBezTo>
                      <a:pt x="338" y="125"/>
                      <a:pt x="345" y="130"/>
                      <a:pt x="352" y="134"/>
                    </a:cubicBezTo>
                    <a:cubicBezTo>
                      <a:pt x="359" y="139"/>
                      <a:pt x="366" y="145"/>
                      <a:pt x="367" y="146"/>
                    </a:cubicBezTo>
                    <a:cubicBezTo>
                      <a:pt x="360" y="142"/>
                      <a:pt x="354" y="137"/>
                      <a:pt x="352" y="137"/>
                    </a:cubicBezTo>
                    <a:cubicBezTo>
                      <a:pt x="356" y="139"/>
                      <a:pt x="355" y="140"/>
                      <a:pt x="355" y="140"/>
                    </a:cubicBezTo>
                    <a:cubicBezTo>
                      <a:pt x="373" y="151"/>
                      <a:pt x="392" y="165"/>
                      <a:pt x="406" y="176"/>
                    </a:cubicBezTo>
                    <a:cubicBezTo>
                      <a:pt x="398" y="171"/>
                      <a:pt x="385" y="161"/>
                      <a:pt x="382" y="161"/>
                    </a:cubicBezTo>
                    <a:cubicBezTo>
                      <a:pt x="376" y="154"/>
                      <a:pt x="365" y="149"/>
                      <a:pt x="349" y="138"/>
                    </a:cubicBezTo>
                    <a:cubicBezTo>
                      <a:pt x="356" y="144"/>
                      <a:pt x="343" y="136"/>
                      <a:pt x="349" y="143"/>
                    </a:cubicBezTo>
                    <a:cubicBezTo>
                      <a:pt x="362" y="151"/>
                      <a:pt x="370" y="157"/>
                      <a:pt x="382" y="165"/>
                    </a:cubicBezTo>
                    <a:cubicBezTo>
                      <a:pt x="386" y="167"/>
                      <a:pt x="370" y="155"/>
                      <a:pt x="379" y="161"/>
                    </a:cubicBezTo>
                    <a:cubicBezTo>
                      <a:pt x="388" y="167"/>
                      <a:pt x="388" y="167"/>
                      <a:pt x="388" y="167"/>
                    </a:cubicBezTo>
                    <a:cubicBezTo>
                      <a:pt x="388" y="170"/>
                      <a:pt x="388" y="170"/>
                      <a:pt x="388" y="170"/>
                    </a:cubicBezTo>
                    <a:cubicBezTo>
                      <a:pt x="394" y="175"/>
                      <a:pt x="403" y="180"/>
                      <a:pt x="408" y="185"/>
                    </a:cubicBezTo>
                    <a:cubicBezTo>
                      <a:pt x="404" y="180"/>
                      <a:pt x="418" y="193"/>
                      <a:pt x="417" y="190"/>
                    </a:cubicBezTo>
                    <a:cubicBezTo>
                      <a:pt x="413" y="188"/>
                      <a:pt x="412" y="186"/>
                      <a:pt x="411" y="185"/>
                    </a:cubicBezTo>
                    <a:cubicBezTo>
                      <a:pt x="422" y="193"/>
                      <a:pt x="434" y="202"/>
                      <a:pt x="442" y="211"/>
                    </a:cubicBezTo>
                    <a:cubicBezTo>
                      <a:pt x="441" y="211"/>
                      <a:pt x="435" y="205"/>
                      <a:pt x="436" y="208"/>
                    </a:cubicBezTo>
                    <a:cubicBezTo>
                      <a:pt x="445" y="214"/>
                      <a:pt x="457" y="226"/>
                      <a:pt x="469" y="236"/>
                    </a:cubicBezTo>
                    <a:cubicBezTo>
                      <a:pt x="480" y="247"/>
                      <a:pt x="490" y="257"/>
                      <a:pt x="495" y="259"/>
                    </a:cubicBezTo>
                    <a:cubicBezTo>
                      <a:pt x="506" y="271"/>
                      <a:pt x="493" y="260"/>
                      <a:pt x="499" y="268"/>
                    </a:cubicBezTo>
                    <a:cubicBezTo>
                      <a:pt x="500" y="267"/>
                      <a:pt x="506" y="272"/>
                      <a:pt x="510" y="276"/>
                    </a:cubicBezTo>
                    <a:cubicBezTo>
                      <a:pt x="515" y="280"/>
                      <a:pt x="519" y="283"/>
                      <a:pt x="516" y="278"/>
                    </a:cubicBezTo>
                    <a:cubicBezTo>
                      <a:pt x="504" y="265"/>
                      <a:pt x="519" y="283"/>
                      <a:pt x="510" y="275"/>
                    </a:cubicBezTo>
                    <a:cubicBezTo>
                      <a:pt x="503" y="265"/>
                      <a:pt x="500" y="264"/>
                      <a:pt x="496" y="256"/>
                    </a:cubicBezTo>
                    <a:cubicBezTo>
                      <a:pt x="505" y="265"/>
                      <a:pt x="515" y="277"/>
                      <a:pt x="518" y="280"/>
                    </a:cubicBezTo>
                    <a:cubicBezTo>
                      <a:pt x="514" y="275"/>
                      <a:pt x="519" y="280"/>
                      <a:pt x="519" y="278"/>
                    </a:cubicBezTo>
                    <a:cubicBezTo>
                      <a:pt x="510" y="267"/>
                      <a:pt x="505" y="262"/>
                      <a:pt x="497" y="252"/>
                    </a:cubicBezTo>
                    <a:cubicBezTo>
                      <a:pt x="501" y="256"/>
                      <a:pt x="505" y="261"/>
                      <a:pt x="509" y="265"/>
                    </a:cubicBezTo>
                    <a:cubicBezTo>
                      <a:pt x="507" y="260"/>
                      <a:pt x="493" y="246"/>
                      <a:pt x="495" y="244"/>
                    </a:cubicBezTo>
                    <a:cubicBezTo>
                      <a:pt x="485" y="234"/>
                      <a:pt x="482" y="233"/>
                      <a:pt x="474" y="224"/>
                    </a:cubicBezTo>
                    <a:cubicBezTo>
                      <a:pt x="472" y="221"/>
                      <a:pt x="470" y="218"/>
                      <a:pt x="477" y="223"/>
                    </a:cubicBezTo>
                    <a:cubicBezTo>
                      <a:pt x="466" y="213"/>
                      <a:pt x="460" y="206"/>
                      <a:pt x="447" y="195"/>
                    </a:cubicBezTo>
                    <a:cubicBezTo>
                      <a:pt x="439" y="189"/>
                      <a:pt x="443" y="195"/>
                      <a:pt x="430" y="183"/>
                    </a:cubicBezTo>
                    <a:cubicBezTo>
                      <a:pt x="429" y="181"/>
                      <a:pt x="438" y="190"/>
                      <a:pt x="438" y="189"/>
                    </a:cubicBezTo>
                    <a:cubicBezTo>
                      <a:pt x="430" y="183"/>
                      <a:pt x="431" y="182"/>
                      <a:pt x="424" y="177"/>
                    </a:cubicBezTo>
                    <a:cubicBezTo>
                      <a:pt x="418" y="174"/>
                      <a:pt x="425" y="180"/>
                      <a:pt x="432" y="187"/>
                    </a:cubicBezTo>
                    <a:cubicBezTo>
                      <a:pt x="427" y="183"/>
                      <a:pt x="420" y="178"/>
                      <a:pt x="418" y="177"/>
                    </a:cubicBezTo>
                    <a:cubicBezTo>
                      <a:pt x="420" y="178"/>
                      <a:pt x="424" y="181"/>
                      <a:pt x="424" y="182"/>
                    </a:cubicBezTo>
                    <a:cubicBezTo>
                      <a:pt x="415" y="175"/>
                      <a:pt x="424" y="184"/>
                      <a:pt x="418" y="179"/>
                    </a:cubicBezTo>
                    <a:cubicBezTo>
                      <a:pt x="407" y="167"/>
                      <a:pt x="418" y="179"/>
                      <a:pt x="403" y="168"/>
                    </a:cubicBezTo>
                    <a:close/>
                    <a:moveTo>
                      <a:pt x="496" y="253"/>
                    </a:moveTo>
                    <a:cubicBezTo>
                      <a:pt x="495" y="253"/>
                      <a:pt x="489" y="247"/>
                      <a:pt x="482" y="240"/>
                    </a:cubicBezTo>
                    <a:cubicBezTo>
                      <a:pt x="475" y="233"/>
                      <a:pt x="467" y="225"/>
                      <a:pt x="462" y="221"/>
                    </a:cubicBezTo>
                    <a:cubicBezTo>
                      <a:pt x="463" y="223"/>
                      <a:pt x="470" y="229"/>
                      <a:pt x="467" y="228"/>
                    </a:cubicBezTo>
                    <a:cubicBezTo>
                      <a:pt x="460" y="224"/>
                      <a:pt x="440" y="202"/>
                      <a:pt x="459" y="219"/>
                    </a:cubicBezTo>
                    <a:cubicBezTo>
                      <a:pt x="460" y="218"/>
                      <a:pt x="449" y="210"/>
                      <a:pt x="445" y="206"/>
                    </a:cubicBezTo>
                    <a:cubicBezTo>
                      <a:pt x="446" y="205"/>
                      <a:pt x="456" y="214"/>
                      <a:pt x="459" y="217"/>
                    </a:cubicBezTo>
                    <a:cubicBezTo>
                      <a:pt x="460" y="216"/>
                      <a:pt x="450" y="208"/>
                      <a:pt x="446" y="204"/>
                    </a:cubicBezTo>
                    <a:cubicBezTo>
                      <a:pt x="443" y="199"/>
                      <a:pt x="453" y="208"/>
                      <a:pt x="452" y="205"/>
                    </a:cubicBezTo>
                    <a:cubicBezTo>
                      <a:pt x="460" y="213"/>
                      <a:pt x="468" y="220"/>
                      <a:pt x="476" y="227"/>
                    </a:cubicBezTo>
                    <a:cubicBezTo>
                      <a:pt x="477" y="229"/>
                      <a:pt x="474" y="226"/>
                      <a:pt x="473" y="227"/>
                    </a:cubicBezTo>
                    <a:cubicBezTo>
                      <a:pt x="479" y="232"/>
                      <a:pt x="479" y="231"/>
                      <a:pt x="479" y="230"/>
                    </a:cubicBezTo>
                    <a:cubicBezTo>
                      <a:pt x="488" y="238"/>
                      <a:pt x="482" y="236"/>
                      <a:pt x="492" y="245"/>
                    </a:cubicBezTo>
                    <a:cubicBezTo>
                      <a:pt x="481" y="235"/>
                      <a:pt x="469" y="224"/>
                      <a:pt x="465" y="221"/>
                    </a:cubicBezTo>
                    <a:cubicBezTo>
                      <a:pt x="466" y="223"/>
                      <a:pt x="471" y="228"/>
                      <a:pt x="476" y="232"/>
                    </a:cubicBezTo>
                    <a:cubicBezTo>
                      <a:pt x="481" y="236"/>
                      <a:pt x="485" y="240"/>
                      <a:pt x="486" y="241"/>
                    </a:cubicBezTo>
                    <a:cubicBezTo>
                      <a:pt x="495" y="249"/>
                      <a:pt x="486" y="242"/>
                      <a:pt x="496" y="253"/>
                    </a:cubicBezTo>
                    <a:close/>
                    <a:moveTo>
                      <a:pt x="258" y="88"/>
                    </a:moveTo>
                    <a:cubicBezTo>
                      <a:pt x="257" y="88"/>
                      <a:pt x="241" y="82"/>
                      <a:pt x="242" y="80"/>
                    </a:cubicBezTo>
                    <a:cubicBezTo>
                      <a:pt x="247" y="82"/>
                      <a:pt x="253" y="85"/>
                      <a:pt x="258" y="88"/>
                    </a:cubicBezTo>
                    <a:close/>
                    <a:moveTo>
                      <a:pt x="469" y="217"/>
                    </a:moveTo>
                    <a:cubicBezTo>
                      <a:pt x="468" y="218"/>
                      <a:pt x="463" y="215"/>
                      <a:pt x="455" y="207"/>
                    </a:cubicBezTo>
                    <a:cubicBezTo>
                      <a:pt x="458" y="208"/>
                      <a:pt x="451" y="202"/>
                      <a:pt x="444" y="196"/>
                    </a:cubicBezTo>
                    <a:cubicBezTo>
                      <a:pt x="450" y="200"/>
                      <a:pt x="460" y="207"/>
                      <a:pt x="469" y="217"/>
                    </a:cubicBezTo>
                    <a:close/>
                    <a:moveTo>
                      <a:pt x="50" y="6"/>
                    </a:moveTo>
                    <a:cubicBezTo>
                      <a:pt x="49" y="5"/>
                      <a:pt x="63" y="8"/>
                      <a:pt x="68" y="9"/>
                    </a:cubicBezTo>
                    <a:cubicBezTo>
                      <a:pt x="71" y="12"/>
                      <a:pt x="62" y="10"/>
                      <a:pt x="54" y="8"/>
                    </a:cubicBezTo>
                    <a:cubicBezTo>
                      <a:pt x="58" y="8"/>
                      <a:pt x="58" y="8"/>
                      <a:pt x="50" y="6"/>
                    </a:cubicBezTo>
                    <a:close/>
                    <a:moveTo>
                      <a:pt x="337" y="121"/>
                    </a:moveTo>
                    <a:cubicBezTo>
                      <a:pt x="335" y="120"/>
                      <a:pt x="333" y="119"/>
                      <a:pt x="334" y="120"/>
                    </a:cubicBezTo>
                    <a:cubicBezTo>
                      <a:pt x="327" y="117"/>
                      <a:pt x="325" y="115"/>
                      <a:pt x="321" y="112"/>
                    </a:cubicBezTo>
                    <a:cubicBezTo>
                      <a:pt x="322" y="111"/>
                      <a:pt x="329" y="116"/>
                      <a:pt x="337" y="121"/>
                    </a:cubicBezTo>
                    <a:close/>
                    <a:moveTo>
                      <a:pt x="409" y="176"/>
                    </a:moveTo>
                    <a:cubicBezTo>
                      <a:pt x="423" y="186"/>
                      <a:pt x="423" y="186"/>
                      <a:pt x="423" y="186"/>
                    </a:cubicBezTo>
                    <a:cubicBezTo>
                      <a:pt x="421" y="182"/>
                      <a:pt x="414" y="179"/>
                      <a:pt x="406" y="172"/>
                    </a:cubicBezTo>
                    <a:cubicBezTo>
                      <a:pt x="405" y="170"/>
                      <a:pt x="409" y="173"/>
                      <a:pt x="414" y="177"/>
                    </a:cubicBezTo>
                    <a:cubicBezTo>
                      <a:pt x="419" y="181"/>
                      <a:pt x="425" y="187"/>
                      <a:pt x="429" y="189"/>
                    </a:cubicBezTo>
                    <a:cubicBezTo>
                      <a:pt x="433" y="198"/>
                      <a:pt x="430" y="194"/>
                      <a:pt x="420" y="190"/>
                    </a:cubicBezTo>
                    <a:cubicBezTo>
                      <a:pt x="425" y="194"/>
                      <a:pt x="425" y="194"/>
                      <a:pt x="425" y="194"/>
                    </a:cubicBezTo>
                    <a:cubicBezTo>
                      <a:pt x="413" y="186"/>
                      <a:pt x="412" y="180"/>
                      <a:pt x="409" y="176"/>
                    </a:cubicBezTo>
                    <a:close/>
                    <a:moveTo>
                      <a:pt x="403" y="172"/>
                    </a:moveTo>
                    <a:cubicBezTo>
                      <a:pt x="398" y="168"/>
                      <a:pt x="395" y="165"/>
                      <a:pt x="390" y="162"/>
                    </a:cubicBezTo>
                    <a:cubicBezTo>
                      <a:pt x="385" y="159"/>
                      <a:pt x="380" y="155"/>
                      <a:pt x="370" y="149"/>
                    </a:cubicBezTo>
                    <a:cubicBezTo>
                      <a:pt x="374" y="150"/>
                      <a:pt x="381" y="154"/>
                      <a:pt x="387" y="159"/>
                    </a:cubicBezTo>
                    <a:cubicBezTo>
                      <a:pt x="394" y="163"/>
                      <a:pt x="400" y="168"/>
                      <a:pt x="403" y="172"/>
                    </a:cubicBezTo>
                    <a:close/>
                    <a:moveTo>
                      <a:pt x="42" y="11"/>
                    </a:moveTo>
                    <a:cubicBezTo>
                      <a:pt x="51" y="13"/>
                      <a:pt x="57" y="14"/>
                      <a:pt x="57" y="15"/>
                    </a:cubicBezTo>
                    <a:cubicBezTo>
                      <a:pt x="48" y="14"/>
                      <a:pt x="39" y="12"/>
                      <a:pt x="42" y="11"/>
                    </a:cubicBezTo>
                    <a:close/>
                    <a:moveTo>
                      <a:pt x="47" y="14"/>
                    </a:moveTo>
                    <a:cubicBezTo>
                      <a:pt x="61" y="18"/>
                      <a:pt x="72" y="19"/>
                      <a:pt x="92" y="25"/>
                    </a:cubicBezTo>
                    <a:cubicBezTo>
                      <a:pt x="93" y="27"/>
                      <a:pt x="93" y="27"/>
                      <a:pt x="93" y="27"/>
                    </a:cubicBezTo>
                    <a:cubicBezTo>
                      <a:pt x="86" y="25"/>
                      <a:pt x="77" y="22"/>
                      <a:pt x="69" y="20"/>
                    </a:cubicBezTo>
                    <a:cubicBezTo>
                      <a:pt x="61" y="18"/>
                      <a:pt x="54" y="17"/>
                      <a:pt x="51" y="17"/>
                    </a:cubicBezTo>
                    <a:cubicBezTo>
                      <a:pt x="48" y="16"/>
                      <a:pt x="48" y="16"/>
                      <a:pt x="47" y="15"/>
                    </a:cubicBezTo>
                    <a:lnTo>
                      <a:pt x="47" y="14"/>
                    </a:lnTo>
                    <a:close/>
                    <a:moveTo>
                      <a:pt x="370" y="153"/>
                    </a:moveTo>
                    <a:cubicBezTo>
                      <a:pt x="370" y="154"/>
                      <a:pt x="368" y="153"/>
                      <a:pt x="364" y="150"/>
                    </a:cubicBezTo>
                    <a:cubicBezTo>
                      <a:pt x="366" y="152"/>
                      <a:pt x="371" y="156"/>
                      <a:pt x="370" y="156"/>
                    </a:cubicBezTo>
                    <a:cubicBezTo>
                      <a:pt x="365" y="153"/>
                      <a:pt x="360" y="149"/>
                      <a:pt x="355" y="146"/>
                    </a:cubicBezTo>
                    <a:cubicBezTo>
                      <a:pt x="355" y="143"/>
                      <a:pt x="355" y="143"/>
                      <a:pt x="355" y="143"/>
                    </a:cubicBezTo>
                    <a:cubicBezTo>
                      <a:pt x="359" y="145"/>
                      <a:pt x="363" y="148"/>
                      <a:pt x="370" y="153"/>
                    </a:cubicBezTo>
                    <a:close/>
                    <a:moveTo>
                      <a:pt x="453" y="218"/>
                    </a:moveTo>
                    <a:cubicBezTo>
                      <a:pt x="450" y="217"/>
                      <a:pt x="453" y="220"/>
                      <a:pt x="457" y="223"/>
                    </a:cubicBezTo>
                    <a:cubicBezTo>
                      <a:pt x="461" y="227"/>
                      <a:pt x="465" y="231"/>
                      <a:pt x="463" y="231"/>
                    </a:cubicBezTo>
                    <a:cubicBezTo>
                      <a:pt x="453" y="221"/>
                      <a:pt x="450" y="217"/>
                      <a:pt x="442" y="210"/>
                    </a:cubicBezTo>
                    <a:cubicBezTo>
                      <a:pt x="443" y="209"/>
                      <a:pt x="447" y="212"/>
                      <a:pt x="453" y="218"/>
                    </a:cubicBezTo>
                    <a:close/>
                    <a:moveTo>
                      <a:pt x="83" y="25"/>
                    </a:moveTo>
                    <a:cubicBezTo>
                      <a:pt x="91" y="27"/>
                      <a:pt x="99" y="29"/>
                      <a:pt x="107" y="31"/>
                    </a:cubicBezTo>
                    <a:cubicBezTo>
                      <a:pt x="104" y="31"/>
                      <a:pt x="102" y="32"/>
                      <a:pt x="87" y="28"/>
                    </a:cubicBezTo>
                    <a:cubicBezTo>
                      <a:pt x="97" y="28"/>
                      <a:pt x="76" y="24"/>
                      <a:pt x="73" y="24"/>
                    </a:cubicBezTo>
                    <a:cubicBezTo>
                      <a:pt x="65" y="22"/>
                      <a:pt x="69" y="23"/>
                      <a:pt x="74" y="24"/>
                    </a:cubicBezTo>
                    <a:cubicBezTo>
                      <a:pt x="80" y="25"/>
                      <a:pt x="86" y="26"/>
                      <a:pt x="83" y="25"/>
                    </a:cubicBezTo>
                    <a:close/>
                    <a:moveTo>
                      <a:pt x="145" y="42"/>
                    </a:moveTo>
                    <a:cubicBezTo>
                      <a:pt x="141" y="42"/>
                      <a:pt x="130" y="39"/>
                      <a:pt x="121" y="37"/>
                    </a:cubicBezTo>
                    <a:cubicBezTo>
                      <a:pt x="123" y="36"/>
                      <a:pt x="116" y="35"/>
                      <a:pt x="111" y="33"/>
                    </a:cubicBezTo>
                    <a:cubicBezTo>
                      <a:pt x="113" y="32"/>
                      <a:pt x="120" y="34"/>
                      <a:pt x="127" y="37"/>
                    </a:cubicBezTo>
                    <a:cubicBezTo>
                      <a:pt x="134" y="39"/>
                      <a:pt x="141" y="42"/>
                      <a:pt x="14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3" name="Freeform 6790">
                <a:extLst>
                  <a:ext uri="{FF2B5EF4-FFF2-40B4-BE49-F238E27FC236}">
                    <a16:creationId xmlns:a16="http://schemas.microsoft.com/office/drawing/2014/main" id="{8CE23259-22A7-48AD-AE85-ED2AB49E97C7}"/>
                  </a:ext>
                </a:extLst>
              </p:cNvPr>
              <p:cNvSpPr>
                <a:spLocks/>
              </p:cNvSpPr>
              <p:nvPr/>
            </p:nvSpPr>
            <p:spPr bwMode="auto">
              <a:xfrm>
                <a:off x="2406" y="1631"/>
                <a:ext cx="15" cy="6"/>
              </a:xfrm>
              <a:custGeom>
                <a:avLst/>
                <a:gdLst>
                  <a:gd name="T0" fmla="*/ 1 w 26"/>
                  <a:gd name="T1" fmla="*/ 4 h 10"/>
                  <a:gd name="T2" fmla="*/ 0 w 26"/>
                  <a:gd name="T3" fmla="*/ 1 h 10"/>
                  <a:gd name="T4" fmla="*/ 17 w 26"/>
                  <a:gd name="T5" fmla="*/ 4 h 10"/>
                  <a:gd name="T6" fmla="*/ 11 w 26"/>
                  <a:gd name="T7" fmla="*/ 5 h 10"/>
                  <a:gd name="T8" fmla="*/ 22 w 26"/>
                  <a:gd name="T9" fmla="*/ 8 h 10"/>
                  <a:gd name="T10" fmla="*/ 1 w 26"/>
                  <a:gd name="T11" fmla="*/ 4 h 10"/>
                </a:gdLst>
                <a:ahLst/>
                <a:cxnLst>
                  <a:cxn ang="0">
                    <a:pos x="T0" y="T1"/>
                  </a:cxn>
                  <a:cxn ang="0">
                    <a:pos x="T2" y="T3"/>
                  </a:cxn>
                  <a:cxn ang="0">
                    <a:pos x="T4" y="T5"/>
                  </a:cxn>
                  <a:cxn ang="0">
                    <a:pos x="T6" y="T7"/>
                  </a:cxn>
                  <a:cxn ang="0">
                    <a:pos x="T8" y="T9"/>
                  </a:cxn>
                  <a:cxn ang="0">
                    <a:pos x="T10" y="T11"/>
                  </a:cxn>
                </a:cxnLst>
                <a:rect l="0" t="0" r="r" b="b"/>
                <a:pathLst>
                  <a:path w="26" h="10">
                    <a:moveTo>
                      <a:pt x="1" y="4"/>
                    </a:moveTo>
                    <a:cubicBezTo>
                      <a:pt x="3" y="3"/>
                      <a:pt x="3" y="3"/>
                      <a:pt x="0" y="1"/>
                    </a:cubicBezTo>
                    <a:cubicBezTo>
                      <a:pt x="14" y="5"/>
                      <a:pt x="5" y="0"/>
                      <a:pt x="17" y="4"/>
                    </a:cubicBezTo>
                    <a:cubicBezTo>
                      <a:pt x="18" y="5"/>
                      <a:pt x="16" y="5"/>
                      <a:pt x="11" y="5"/>
                    </a:cubicBezTo>
                    <a:cubicBezTo>
                      <a:pt x="14" y="6"/>
                      <a:pt x="17" y="7"/>
                      <a:pt x="22" y="8"/>
                    </a:cubicBezTo>
                    <a:cubicBezTo>
                      <a:pt x="26" y="10"/>
                      <a:pt x="13" y="6"/>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4" name="Freeform 6791">
                <a:extLst>
                  <a:ext uri="{FF2B5EF4-FFF2-40B4-BE49-F238E27FC236}">
                    <a16:creationId xmlns:a16="http://schemas.microsoft.com/office/drawing/2014/main" id="{3CC6EDAF-D2B9-49C4-873A-53E7B9F5A7A7}"/>
                  </a:ext>
                </a:extLst>
              </p:cNvPr>
              <p:cNvSpPr>
                <a:spLocks/>
              </p:cNvSpPr>
              <p:nvPr/>
            </p:nvSpPr>
            <p:spPr bwMode="auto">
              <a:xfrm>
                <a:off x="2677" y="1799"/>
                <a:ext cx="12" cy="14"/>
              </a:xfrm>
              <a:custGeom>
                <a:avLst/>
                <a:gdLst>
                  <a:gd name="T0" fmla="*/ 13 w 22"/>
                  <a:gd name="T1" fmla="*/ 13 h 25"/>
                  <a:gd name="T2" fmla="*/ 22 w 22"/>
                  <a:gd name="T3" fmla="*/ 25 h 25"/>
                  <a:gd name="T4" fmla="*/ 0 w 22"/>
                  <a:gd name="T5" fmla="*/ 1 h 25"/>
                  <a:gd name="T6" fmla="*/ 7 w 22"/>
                  <a:gd name="T7" fmla="*/ 8 h 25"/>
                  <a:gd name="T8" fmla="*/ 13 w 22"/>
                  <a:gd name="T9" fmla="*/ 13 h 25"/>
                </a:gdLst>
                <a:ahLst/>
                <a:cxnLst>
                  <a:cxn ang="0">
                    <a:pos x="T0" y="T1"/>
                  </a:cxn>
                  <a:cxn ang="0">
                    <a:pos x="T2" y="T3"/>
                  </a:cxn>
                  <a:cxn ang="0">
                    <a:pos x="T4" y="T5"/>
                  </a:cxn>
                  <a:cxn ang="0">
                    <a:pos x="T6" y="T7"/>
                  </a:cxn>
                  <a:cxn ang="0">
                    <a:pos x="T8" y="T9"/>
                  </a:cxn>
                </a:cxnLst>
                <a:rect l="0" t="0" r="r" b="b"/>
                <a:pathLst>
                  <a:path w="22" h="25">
                    <a:moveTo>
                      <a:pt x="13" y="13"/>
                    </a:moveTo>
                    <a:cubicBezTo>
                      <a:pt x="16" y="17"/>
                      <a:pt x="19" y="21"/>
                      <a:pt x="22" y="25"/>
                    </a:cubicBezTo>
                    <a:cubicBezTo>
                      <a:pt x="13" y="14"/>
                      <a:pt x="10" y="14"/>
                      <a:pt x="0" y="1"/>
                    </a:cubicBezTo>
                    <a:cubicBezTo>
                      <a:pt x="1" y="0"/>
                      <a:pt x="4" y="4"/>
                      <a:pt x="7" y="8"/>
                    </a:cubicBezTo>
                    <a:cubicBezTo>
                      <a:pt x="10" y="12"/>
                      <a:pt x="13" y="15"/>
                      <a:pt x="1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5" name="Freeform 6792">
                <a:extLst>
                  <a:ext uri="{FF2B5EF4-FFF2-40B4-BE49-F238E27FC236}">
                    <a16:creationId xmlns:a16="http://schemas.microsoft.com/office/drawing/2014/main" id="{FF34CC27-3722-44DC-8DB3-F737DFD4AAA6}"/>
                  </a:ext>
                </a:extLst>
              </p:cNvPr>
              <p:cNvSpPr>
                <a:spLocks/>
              </p:cNvSpPr>
              <p:nvPr/>
            </p:nvSpPr>
            <p:spPr bwMode="auto">
              <a:xfrm>
                <a:off x="2784" y="2207"/>
                <a:ext cx="4" cy="13"/>
              </a:xfrm>
              <a:custGeom>
                <a:avLst/>
                <a:gdLst>
                  <a:gd name="T0" fmla="*/ 2 w 6"/>
                  <a:gd name="T1" fmla="*/ 15 h 23"/>
                  <a:gd name="T2" fmla="*/ 4 w 6"/>
                  <a:gd name="T3" fmla="*/ 0 h 23"/>
                  <a:gd name="T4" fmla="*/ 6 w 6"/>
                  <a:gd name="T5" fmla="*/ 6 h 23"/>
                  <a:gd name="T6" fmla="*/ 2 w 6"/>
                  <a:gd name="T7" fmla="*/ 11 h 23"/>
                  <a:gd name="T8" fmla="*/ 2 w 6"/>
                  <a:gd name="T9" fmla="*/ 15 h 23"/>
                </a:gdLst>
                <a:ahLst/>
                <a:cxnLst>
                  <a:cxn ang="0">
                    <a:pos x="T0" y="T1"/>
                  </a:cxn>
                  <a:cxn ang="0">
                    <a:pos x="T2" y="T3"/>
                  </a:cxn>
                  <a:cxn ang="0">
                    <a:pos x="T4" y="T5"/>
                  </a:cxn>
                  <a:cxn ang="0">
                    <a:pos x="T6" y="T7"/>
                  </a:cxn>
                  <a:cxn ang="0">
                    <a:pos x="T8" y="T9"/>
                  </a:cxn>
                </a:cxnLst>
                <a:rect l="0" t="0" r="r" b="b"/>
                <a:pathLst>
                  <a:path w="6" h="23">
                    <a:moveTo>
                      <a:pt x="2" y="15"/>
                    </a:moveTo>
                    <a:cubicBezTo>
                      <a:pt x="2" y="23"/>
                      <a:pt x="0" y="15"/>
                      <a:pt x="4" y="0"/>
                    </a:cubicBezTo>
                    <a:cubicBezTo>
                      <a:pt x="3" y="6"/>
                      <a:pt x="6" y="0"/>
                      <a:pt x="6" y="6"/>
                    </a:cubicBezTo>
                    <a:cubicBezTo>
                      <a:pt x="3" y="16"/>
                      <a:pt x="5" y="3"/>
                      <a:pt x="2" y="11"/>
                    </a:cubicBezTo>
                    <a:cubicBezTo>
                      <a:pt x="2" y="14"/>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6" name="Freeform 6793">
                <a:extLst>
                  <a:ext uri="{FF2B5EF4-FFF2-40B4-BE49-F238E27FC236}">
                    <a16:creationId xmlns:a16="http://schemas.microsoft.com/office/drawing/2014/main" id="{8CD62F24-4DEB-4898-82DB-A24A6E249622}"/>
                  </a:ext>
                </a:extLst>
              </p:cNvPr>
              <p:cNvSpPr>
                <a:spLocks/>
              </p:cNvSpPr>
              <p:nvPr/>
            </p:nvSpPr>
            <p:spPr bwMode="auto">
              <a:xfrm>
                <a:off x="2686" y="2424"/>
                <a:ext cx="10" cy="16"/>
              </a:xfrm>
              <a:custGeom>
                <a:avLst/>
                <a:gdLst>
                  <a:gd name="T0" fmla="*/ 4 w 17"/>
                  <a:gd name="T1" fmla="*/ 25 h 28"/>
                  <a:gd name="T2" fmla="*/ 12 w 17"/>
                  <a:gd name="T3" fmla="*/ 13 h 28"/>
                  <a:gd name="T4" fmla="*/ 2 w 17"/>
                  <a:gd name="T5" fmla="*/ 25 h 28"/>
                  <a:gd name="T6" fmla="*/ 7 w 17"/>
                  <a:gd name="T7" fmla="*/ 14 h 28"/>
                  <a:gd name="T8" fmla="*/ 16 w 17"/>
                  <a:gd name="T9" fmla="*/ 0 h 28"/>
                  <a:gd name="T10" fmla="*/ 4 w 17"/>
                  <a:gd name="T11" fmla="*/ 25 h 28"/>
                </a:gdLst>
                <a:ahLst/>
                <a:cxnLst>
                  <a:cxn ang="0">
                    <a:pos x="T0" y="T1"/>
                  </a:cxn>
                  <a:cxn ang="0">
                    <a:pos x="T2" y="T3"/>
                  </a:cxn>
                  <a:cxn ang="0">
                    <a:pos x="T4" y="T5"/>
                  </a:cxn>
                  <a:cxn ang="0">
                    <a:pos x="T6" y="T7"/>
                  </a:cxn>
                  <a:cxn ang="0">
                    <a:pos x="T8" y="T9"/>
                  </a:cxn>
                  <a:cxn ang="0">
                    <a:pos x="T10" y="T11"/>
                  </a:cxn>
                </a:cxnLst>
                <a:rect l="0" t="0" r="r" b="b"/>
                <a:pathLst>
                  <a:path w="17" h="28">
                    <a:moveTo>
                      <a:pt x="4" y="25"/>
                    </a:moveTo>
                    <a:cubicBezTo>
                      <a:pt x="0" y="28"/>
                      <a:pt x="11" y="15"/>
                      <a:pt x="12" y="13"/>
                    </a:cubicBezTo>
                    <a:cubicBezTo>
                      <a:pt x="10" y="14"/>
                      <a:pt x="5" y="21"/>
                      <a:pt x="2" y="25"/>
                    </a:cubicBezTo>
                    <a:cubicBezTo>
                      <a:pt x="6" y="19"/>
                      <a:pt x="6" y="17"/>
                      <a:pt x="7" y="14"/>
                    </a:cubicBezTo>
                    <a:cubicBezTo>
                      <a:pt x="9" y="12"/>
                      <a:pt x="10" y="8"/>
                      <a:pt x="16" y="0"/>
                    </a:cubicBezTo>
                    <a:cubicBezTo>
                      <a:pt x="15" y="5"/>
                      <a:pt x="17" y="7"/>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7" name="Freeform 6794">
                <a:extLst>
                  <a:ext uri="{FF2B5EF4-FFF2-40B4-BE49-F238E27FC236}">
                    <a16:creationId xmlns:a16="http://schemas.microsoft.com/office/drawing/2014/main" id="{0EFC2E19-1A45-4B84-814F-33A15F9E92A8}"/>
                  </a:ext>
                </a:extLst>
              </p:cNvPr>
              <p:cNvSpPr>
                <a:spLocks/>
              </p:cNvSpPr>
              <p:nvPr/>
            </p:nvSpPr>
            <p:spPr bwMode="auto">
              <a:xfrm>
                <a:off x="2323" y="2640"/>
                <a:ext cx="23" cy="6"/>
              </a:xfrm>
              <a:custGeom>
                <a:avLst/>
                <a:gdLst>
                  <a:gd name="T0" fmla="*/ 12 w 39"/>
                  <a:gd name="T1" fmla="*/ 10 h 11"/>
                  <a:gd name="T2" fmla="*/ 23 w 39"/>
                  <a:gd name="T3" fmla="*/ 7 h 11"/>
                  <a:gd name="T4" fmla="*/ 26 w 39"/>
                  <a:gd name="T5" fmla="*/ 1 h 11"/>
                  <a:gd name="T6" fmla="*/ 36 w 39"/>
                  <a:gd name="T7" fmla="*/ 2 h 11"/>
                  <a:gd name="T8" fmla="*/ 24 w 39"/>
                  <a:gd name="T9" fmla="*/ 4 h 11"/>
                  <a:gd name="T10" fmla="*/ 31 w 39"/>
                  <a:gd name="T11" fmla="*/ 6 h 11"/>
                  <a:gd name="T12" fmla="*/ 12 w 39"/>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39" h="11">
                    <a:moveTo>
                      <a:pt x="12" y="10"/>
                    </a:moveTo>
                    <a:cubicBezTo>
                      <a:pt x="0" y="11"/>
                      <a:pt x="16" y="8"/>
                      <a:pt x="23" y="7"/>
                    </a:cubicBezTo>
                    <a:cubicBezTo>
                      <a:pt x="14" y="7"/>
                      <a:pt x="10" y="4"/>
                      <a:pt x="26" y="1"/>
                    </a:cubicBezTo>
                    <a:cubicBezTo>
                      <a:pt x="16" y="4"/>
                      <a:pt x="39" y="0"/>
                      <a:pt x="36" y="2"/>
                    </a:cubicBezTo>
                    <a:cubicBezTo>
                      <a:pt x="33" y="3"/>
                      <a:pt x="30" y="3"/>
                      <a:pt x="24" y="4"/>
                    </a:cubicBezTo>
                    <a:cubicBezTo>
                      <a:pt x="30" y="4"/>
                      <a:pt x="30" y="5"/>
                      <a:pt x="31" y="6"/>
                    </a:cubicBezTo>
                    <a:cubicBezTo>
                      <a:pt x="21" y="8"/>
                      <a:pt x="12" y="9"/>
                      <a:pt x="1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8" name="Freeform 6795">
                <a:extLst>
                  <a:ext uri="{FF2B5EF4-FFF2-40B4-BE49-F238E27FC236}">
                    <a16:creationId xmlns:a16="http://schemas.microsoft.com/office/drawing/2014/main" id="{3F98E2D6-EB30-4849-9D4E-8AE4CA75CAD5}"/>
                  </a:ext>
                </a:extLst>
              </p:cNvPr>
              <p:cNvSpPr>
                <a:spLocks/>
              </p:cNvSpPr>
              <p:nvPr/>
            </p:nvSpPr>
            <p:spPr bwMode="auto">
              <a:xfrm>
                <a:off x="2707" y="1842"/>
                <a:ext cx="19" cy="28"/>
              </a:xfrm>
              <a:custGeom>
                <a:avLst/>
                <a:gdLst>
                  <a:gd name="T0" fmla="*/ 31 w 34"/>
                  <a:gd name="T1" fmla="*/ 42 h 50"/>
                  <a:gd name="T2" fmla="*/ 31 w 34"/>
                  <a:gd name="T3" fmla="*/ 50 h 50"/>
                  <a:gd name="T4" fmla="*/ 23 w 34"/>
                  <a:gd name="T5" fmla="*/ 39 h 50"/>
                  <a:gd name="T6" fmla="*/ 24 w 34"/>
                  <a:gd name="T7" fmla="*/ 35 h 50"/>
                  <a:gd name="T8" fmla="*/ 8 w 34"/>
                  <a:gd name="T9" fmla="*/ 11 h 50"/>
                  <a:gd name="T10" fmla="*/ 12 w 34"/>
                  <a:gd name="T11" fmla="*/ 19 h 50"/>
                  <a:gd name="T12" fmla="*/ 21 w 34"/>
                  <a:gd name="T13" fmla="*/ 34 h 50"/>
                  <a:gd name="T14" fmla="*/ 1 w 34"/>
                  <a:gd name="T15" fmla="*/ 4 h 50"/>
                  <a:gd name="T16" fmla="*/ 4 w 34"/>
                  <a:gd name="T17" fmla="*/ 4 h 50"/>
                  <a:gd name="T18" fmla="*/ 14 w 34"/>
                  <a:gd name="T19" fmla="*/ 18 h 50"/>
                  <a:gd name="T20" fmla="*/ 25 w 34"/>
                  <a:gd name="T21" fmla="*/ 35 h 50"/>
                  <a:gd name="T22" fmla="*/ 26 w 34"/>
                  <a:gd name="T23" fmla="*/ 38 h 50"/>
                  <a:gd name="T24" fmla="*/ 31 w 34"/>
                  <a:gd name="T25"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0">
                    <a:moveTo>
                      <a:pt x="31" y="42"/>
                    </a:moveTo>
                    <a:cubicBezTo>
                      <a:pt x="32" y="48"/>
                      <a:pt x="19" y="29"/>
                      <a:pt x="31" y="50"/>
                    </a:cubicBezTo>
                    <a:cubicBezTo>
                      <a:pt x="29" y="48"/>
                      <a:pt x="28" y="49"/>
                      <a:pt x="23" y="39"/>
                    </a:cubicBezTo>
                    <a:cubicBezTo>
                      <a:pt x="29" y="46"/>
                      <a:pt x="22" y="37"/>
                      <a:pt x="24" y="35"/>
                    </a:cubicBezTo>
                    <a:cubicBezTo>
                      <a:pt x="18" y="25"/>
                      <a:pt x="16" y="24"/>
                      <a:pt x="8" y="11"/>
                    </a:cubicBezTo>
                    <a:cubicBezTo>
                      <a:pt x="7" y="11"/>
                      <a:pt x="9" y="14"/>
                      <a:pt x="12" y="19"/>
                    </a:cubicBezTo>
                    <a:cubicBezTo>
                      <a:pt x="15" y="24"/>
                      <a:pt x="19" y="30"/>
                      <a:pt x="21" y="34"/>
                    </a:cubicBezTo>
                    <a:cubicBezTo>
                      <a:pt x="15" y="28"/>
                      <a:pt x="11" y="19"/>
                      <a:pt x="1" y="4"/>
                    </a:cubicBezTo>
                    <a:cubicBezTo>
                      <a:pt x="0" y="0"/>
                      <a:pt x="5" y="7"/>
                      <a:pt x="4" y="4"/>
                    </a:cubicBezTo>
                    <a:cubicBezTo>
                      <a:pt x="11" y="15"/>
                      <a:pt x="12" y="17"/>
                      <a:pt x="14" y="18"/>
                    </a:cubicBezTo>
                    <a:cubicBezTo>
                      <a:pt x="16" y="20"/>
                      <a:pt x="17" y="22"/>
                      <a:pt x="25" y="35"/>
                    </a:cubicBezTo>
                    <a:cubicBezTo>
                      <a:pt x="20" y="25"/>
                      <a:pt x="29" y="38"/>
                      <a:pt x="26" y="38"/>
                    </a:cubicBezTo>
                    <a:cubicBezTo>
                      <a:pt x="34" y="49"/>
                      <a:pt x="23" y="26"/>
                      <a:pt x="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9" name="Freeform 6796">
                <a:extLst>
                  <a:ext uri="{FF2B5EF4-FFF2-40B4-BE49-F238E27FC236}">
                    <a16:creationId xmlns:a16="http://schemas.microsoft.com/office/drawing/2014/main" id="{D46F2EE3-25DA-4243-85F6-FC36E6A5BA59}"/>
                  </a:ext>
                </a:extLst>
              </p:cNvPr>
              <p:cNvSpPr>
                <a:spLocks/>
              </p:cNvSpPr>
              <p:nvPr/>
            </p:nvSpPr>
            <p:spPr bwMode="auto">
              <a:xfrm>
                <a:off x="2779" y="2228"/>
                <a:ext cx="4" cy="17"/>
              </a:xfrm>
              <a:custGeom>
                <a:avLst/>
                <a:gdLst>
                  <a:gd name="T0" fmla="*/ 3 w 7"/>
                  <a:gd name="T1" fmla="*/ 25 h 31"/>
                  <a:gd name="T2" fmla="*/ 3 w 7"/>
                  <a:gd name="T3" fmla="*/ 19 h 31"/>
                  <a:gd name="T4" fmla="*/ 7 w 7"/>
                  <a:gd name="T5" fmla="*/ 3 h 31"/>
                  <a:gd name="T6" fmla="*/ 3 w 7"/>
                  <a:gd name="T7" fmla="*/ 25 h 31"/>
                </a:gdLst>
                <a:ahLst/>
                <a:cxnLst>
                  <a:cxn ang="0">
                    <a:pos x="T0" y="T1"/>
                  </a:cxn>
                  <a:cxn ang="0">
                    <a:pos x="T2" y="T3"/>
                  </a:cxn>
                  <a:cxn ang="0">
                    <a:pos x="T4" y="T5"/>
                  </a:cxn>
                  <a:cxn ang="0">
                    <a:pos x="T6" y="T7"/>
                  </a:cxn>
                </a:cxnLst>
                <a:rect l="0" t="0" r="r" b="b"/>
                <a:pathLst>
                  <a:path w="7" h="31">
                    <a:moveTo>
                      <a:pt x="3" y="25"/>
                    </a:moveTo>
                    <a:cubicBezTo>
                      <a:pt x="0" y="31"/>
                      <a:pt x="6" y="13"/>
                      <a:pt x="3" y="19"/>
                    </a:cubicBezTo>
                    <a:cubicBezTo>
                      <a:pt x="4" y="12"/>
                      <a:pt x="6" y="0"/>
                      <a:pt x="7" y="3"/>
                    </a:cubicBezTo>
                    <a:cubicBezTo>
                      <a:pt x="4" y="14"/>
                      <a:pt x="6" y="1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0" name="Freeform 6797">
                <a:extLst>
                  <a:ext uri="{FF2B5EF4-FFF2-40B4-BE49-F238E27FC236}">
                    <a16:creationId xmlns:a16="http://schemas.microsoft.com/office/drawing/2014/main" id="{71D03255-7D14-4D4C-85D3-A4330CA2D477}"/>
                  </a:ext>
                </a:extLst>
              </p:cNvPr>
              <p:cNvSpPr>
                <a:spLocks/>
              </p:cNvSpPr>
              <p:nvPr/>
            </p:nvSpPr>
            <p:spPr bwMode="auto">
              <a:xfrm>
                <a:off x="2521" y="2574"/>
                <a:ext cx="11" cy="7"/>
              </a:xfrm>
              <a:custGeom>
                <a:avLst/>
                <a:gdLst>
                  <a:gd name="T0" fmla="*/ 10 w 18"/>
                  <a:gd name="T1" fmla="*/ 10 h 12"/>
                  <a:gd name="T2" fmla="*/ 0 w 18"/>
                  <a:gd name="T3" fmla="*/ 12 h 12"/>
                  <a:gd name="T4" fmla="*/ 12 w 18"/>
                  <a:gd name="T5" fmla="*/ 3 h 12"/>
                  <a:gd name="T6" fmla="*/ 11 w 18"/>
                  <a:gd name="T7" fmla="*/ 6 h 12"/>
                  <a:gd name="T8" fmla="*/ 10 w 18"/>
                  <a:gd name="T9" fmla="*/ 10 h 12"/>
                </a:gdLst>
                <a:ahLst/>
                <a:cxnLst>
                  <a:cxn ang="0">
                    <a:pos x="T0" y="T1"/>
                  </a:cxn>
                  <a:cxn ang="0">
                    <a:pos x="T2" y="T3"/>
                  </a:cxn>
                  <a:cxn ang="0">
                    <a:pos x="T4" y="T5"/>
                  </a:cxn>
                  <a:cxn ang="0">
                    <a:pos x="T6" y="T7"/>
                  </a:cxn>
                  <a:cxn ang="0">
                    <a:pos x="T8" y="T9"/>
                  </a:cxn>
                </a:cxnLst>
                <a:rect l="0" t="0" r="r" b="b"/>
                <a:pathLst>
                  <a:path w="18" h="12">
                    <a:moveTo>
                      <a:pt x="10" y="10"/>
                    </a:moveTo>
                    <a:cubicBezTo>
                      <a:pt x="14" y="9"/>
                      <a:pt x="3" y="11"/>
                      <a:pt x="0" y="12"/>
                    </a:cubicBezTo>
                    <a:cubicBezTo>
                      <a:pt x="2" y="9"/>
                      <a:pt x="16" y="4"/>
                      <a:pt x="12" y="3"/>
                    </a:cubicBezTo>
                    <a:cubicBezTo>
                      <a:pt x="18" y="0"/>
                      <a:pt x="15" y="3"/>
                      <a:pt x="11" y="6"/>
                    </a:cubicBezTo>
                    <a:cubicBezTo>
                      <a:pt x="8" y="8"/>
                      <a:pt x="4" y="11"/>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1" name="Freeform 6798">
                <a:extLst>
                  <a:ext uri="{FF2B5EF4-FFF2-40B4-BE49-F238E27FC236}">
                    <a16:creationId xmlns:a16="http://schemas.microsoft.com/office/drawing/2014/main" id="{E15102B6-1171-49F5-B0D7-921A3E479AC8}"/>
                  </a:ext>
                </a:extLst>
              </p:cNvPr>
              <p:cNvSpPr>
                <a:spLocks/>
              </p:cNvSpPr>
              <p:nvPr/>
            </p:nvSpPr>
            <p:spPr bwMode="auto">
              <a:xfrm>
                <a:off x="2453" y="1644"/>
                <a:ext cx="17" cy="7"/>
              </a:xfrm>
              <a:custGeom>
                <a:avLst/>
                <a:gdLst>
                  <a:gd name="T0" fmla="*/ 6 w 30"/>
                  <a:gd name="T1" fmla="*/ 2 h 11"/>
                  <a:gd name="T2" fmla="*/ 30 w 30"/>
                  <a:gd name="T3" fmla="*/ 10 h 11"/>
                  <a:gd name="T4" fmla="*/ 16 w 30"/>
                  <a:gd name="T5" fmla="*/ 7 h 11"/>
                  <a:gd name="T6" fmla="*/ 6 w 30"/>
                  <a:gd name="T7" fmla="*/ 2 h 11"/>
                </a:gdLst>
                <a:ahLst/>
                <a:cxnLst>
                  <a:cxn ang="0">
                    <a:pos x="T0" y="T1"/>
                  </a:cxn>
                  <a:cxn ang="0">
                    <a:pos x="T2" y="T3"/>
                  </a:cxn>
                  <a:cxn ang="0">
                    <a:pos x="T4" y="T5"/>
                  </a:cxn>
                  <a:cxn ang="0">
                    <a:pos x="T6" y="T7"/>
                  </a:cxn>
                </a:cxnLst>
                <a:rect l="0" t="0" r="r" b="b"/>
                <a:pathLst>
                  <a:path w="30" h="11">
                    <a:moveTo>
                      <a:pt x="6" y="2"/>
                    </a:moveTo>
                    <a:cubicBezTo>
                      <a:pt x="0" y="0"/>
                      <a:pt x="17" y="6"/>
                      <a:pt x="30" y="10"/>
                    </a:cubicBezTo>
                    <a:cubicBezTo>
                      <a:pt x="29" y="11"/>
                      <a:pt x="22" y="9"/>
                      <a:pt x="16" y="7"/>
                    </a:cubicBezTo>
                    <a:cubicBezTo>
                      <a:pt x="10" y="4"/>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2" name="Freeform 6799">
                <a:extLst>
                  <a:ext uri="{FF2B5EF4-FFF2-40B4-BE49-F238E27FC236}">
                    <a16:creationId xmlns:a16="http://schemas.microsoft.com/office/drawing/2014/main" id="{AA47A4B3-A76F-4DE6-A960-5C746D7AEA44}"/>
                  </a:ext>
                </a:extLst>
              </p:cNvPr>
              <p:cNvSpPr>
                <a:spLocks/>
              </p:cNvSpPr>
              <p:nvPr/>
            </p:nvSpPr>
            <p:spPr bwMode="auto">
              <a:xfrm>
                <a:off x="2708" y="2399"/>
                <a:ext cx="6" cy="11"/>
              </a:xfrm>
              <a:custGeom>
                <a:avLst/>
                <a:gdLst>
                  <a:gd name="T0" fmla="*/ 0 w 11"/>
                  <a:gd name="T1" fmla="*/ 20 h 20"/>
                  <a:gd name="T2" fmla="*/ 0 w 11"/>
                  <a:gd name="T3" fmla="*/ 13 h 20"/>
                  <a:gd name="T4" fmla="*/ 11 w 11"/>
                  <a:gd name="T5" fmla="*/ 0 h 20"/>
                  <a:gd name="T6" fmla="*/ 0 w 11"/>
                  <a:gd name="T7" fmla="*/ 20 h 20"/>
                </a:gdLst>
                <a:ahLst/>
                <a:cxnLst>
                  <a:cxn ang="0">
                    <a:pos x="T0" y="T1"/>
                  </a:cxn>
                  <a:cxn ang="0">
                    <a:pos x="T2" y="T3"/>
                  </a:cxn>
                  <a:cxn ang="0">
                    <a:pos x="T4" y="T5"/>
                  </a:cxn>
                  <a:cxn ang="0">
                    <a:pos x="T6" y="T7"/>
                  </a:cxn>
                </a:cxnLst>
                <a:rect l="0" t="0" r="r" b="b"/>
                <a:pathLst>
                  <a:path w="11" h="20">
                    <a:moveTo>
                      <a:pt x="0" y="20"/>
                    </a:moveTo>
                    <a:cubicBezTo>
                      <a:pt x="2" y="14"/>
                      <a:pt x="9" y="3"/>
                      <a:pt x="0" y="13"/>
                    </a:cubicBezTo>
                    <a:cubicBezTo>
                      <a:pt x="5" y="5"/>
                      <a:pt x="8" y="2"/>
                      <a:pt x="11" y="0"/>
                    </a:cubicBezTo>
                    <a:cubicBezTo>
                      <a:pt x="1" y="15"/>
                      <a:pt x="7"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3" name="Freeform 6800">
                <a:extLst>
                  <a:ext uri="{FF2B5EF4-FFF2-40B4-BE49-F238E27FC236}">
                    <a16:creationId xmlns:a16="http://schemas.microsoft.com/office/drawing/2014/main" id="{74EEBE4E-7074-4EDD-A5B2-894D1F9F545E}"/>
                  </a:ext>
                </a:extLst>
              </p:cNvPr>
              <p:cNvSpPr>
                <a:spLocks/>
              </p:cNvSpPr>
              <p:nvPr/>
            </p:nvSpPr>
            <p:spPr bwMode="auto">
              <a:xfrm>
                <a:off x="2555" y="2550"/>
                <a:ext cx="18" cy="12"/>
              </a:xfrm>
              <a:custGeom>
                <a:avLst/>
                <a:gdLst>
                  <a:gd name="T0" fmla="*/ 16 w 31"/>
                  <a:gd name="T1" fmla="*/ 10 h 20"/>
                  <a:gd name="T2" fmla="*/ 26 w 31"/>
                  <a:gd name="T3" fmla="*/ 3 h 20"/>
                  <a:gd name="T4" fmla="*/ 21 w 31"/>
                  <a:gd name="T5" fmla="*/ 7 h 20"/>
                  <a:gd name="T6" fmla="*/ 4 w 31"/>
                  <a:gd name="T7" fmla="*/ 19 h 20"/>
                  <a:gd name="T8" fmla="*/ 9 w 31"/>
                  <a:gd name="T9" fmla="*/ 14 h 20"/>
                  <a:gd name="T10" fmla="*/ 15 w 31"/>
                  <a:gd name="T11" fmla="*/ 9 h 20"/>
                  <a:gd name="T12" fmla="*/ 16 w 31"/>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31" h="20">
                    <a:moveTo>
                      <a:pt x="16" y="10"/>
                    </a:moveTo>
                    <a:cubicBezTo>
                      <a:pt x="17" y="9"/>
                      <a:pt x="22" y="6"/>
                      <a:pt x="26" y="3"/>
                    </a:cubicBezTo>
                    <a:cubicBezTo>
                      <a:pt x="31" y="0"/>
                      <a:pt x="27" y="3"/>
                      <a:pt x="21" y="7"/>
                    </a:cubicBezTo>
                    <a:cubicBezTo>
                      <a:pt x="15" y="11"/>
                      <a:pt x="7" y="17"/>
                      <a:pt x="4" y="19"/>
                    </a:cubicBezTo>
                    <a:cubicBezTo>
                      <a:pt x="0" y="20"/>
                      <a:pt x="5" y="17"/>
                      <a:pt x="9" y="14"/>
                    </a:cubicBezTo>
                    <a:cubicBezTo>
                      <a:pt x="14" y="11"/>
                      <a:pt x="18" y="8"/>
                      <a:pt x="15" y="9"/>
                    </a:cubicBezTo>
                    <a:cubicBezTo>
                      <a:pt x="19" y="6"/>
                      <a:pt x="19" y="7"/>
                      <a:pt x="1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4" name="Freeform 6801">
                <a:extLst>
                  <a:ext uri="{FF2B5EF4-FFF2-40B4-BE49-F238E27FC236}">
                    <a16:creationId xmlns:a16="http://schemas.microsoft.com/office/drawing/2014/main" id="{B21E9DAE-878D-42F0-B978-D220FD2CC5E6}"/>
                  </a:ext>
                </a:extLst>
              </p:cNvPr>
              <p:cNvSpPr>
                <a:spLocks/>
              </p:cNvSpPr>
              <p:nvPr/>
            </p:nvSpPr>
            <p:spPr bwMode="auto">
              <a:xfrm>
                <a:off x="2768" y="1979"/>
                <a:ext cx="20" cy="86"/>
              </a:xfrm>
              <a:custGeom>
                <a:avLst/>
                <a:gdLst>
                  <a:gd name="T0" fmla="*/ 24 w 36"/>
                  <a:gd name="T1" fmla="*/ 104 h 152"/>
                  <a:gd name="T2" fmla="*/ 21 w 36"/>
                  <a:gd name="T3" fmla="*/ 103 h 152"/>
                  <a:gd name="T4" fmla="*/ 13 w 36"/>
                  <a:gd name="T5" fmla="*/ 68 h 152"/>
                  <a:gd name="T6" fmla="*/ 7 w 36"/>
                  <a:gd name="T7" fmla="*/ 37 h 152"/>
                  <a:gd name="T8" fmla="*/ 13 w 36"/>
                  <a:gd name="T9" fmla="*/ 49 h 152"/>
                  <a:gd name="T10" fmla="*/ 10 w 36"/>
                  <a:gd name="T11" fmla="*/ 48 h 152"/>
                  <a:gd name="T12" fmla="*/ 18 w 36"/>
                  <a:gd name="T13" fmla="*/ 89 h 152"/>
                  <a:gd name="T14" fmla="*/ 17 w 36"/>
                  <a:gd name="T15" fmla="*/ 77 h 152"/>
                  <a:gd name="T16" fmla="*/ 21 w 36"/>
                  <a:gd name="T17" fmla="*/ 94 h 152"/>
                  <a:gd name="T18" fmla="*/ 23 w 36"/>
                  <a:gd name="T19" fmla="*/ 93 h 152"/>
                  <a:gd name="T20" fmla="*/ 16 w 36"/>
                  <a:gd name="T21" fmla="*/ 59 h 152"/>
                  <a:gd name="T22" fmla="*/ 5 w 36"/>
                  <a:gd name="T23" fmla="*/ 20 h 152"/>
                  <a:gd name="T24" fmla="*/ 2 w 36"/>
                  <a:gd name="T25" fmla="*/ 0 h 152"/>
                  <a:gd name="T26" fmla="*/ 9 w 36"/>
                  <a:gd name="T27" fmla="*/ 21 h 152"/>
                  <a:gd name="T28" fmla="*/ 10 w 36"/>
                  <a:gd name="T29" fmla="*/ 15 h 152"/>
                  <a:gd name="T30" fmla="*/ 16 w 36"/>
                  <a:gd name="T31" fmla="*/ 32 h 152"/>
                  <a:gd name="T32" fmla="*/ 10 w 36"/>
                  <a:gd name="T33" fmla="*/ 24 h 152"/>
                  <a:gd name="T34" fmla="*/ 16 w 36"/>
                  <a:gd name="T35" fmla="*/ 46 h 152"/>
                  <a:gd name="T36" fmla="*/ 13 w 36"/>
                  <a:gd name="T37" fmla="*/ 36 h 152"/>
                  <a:gd name="T38" fmla="*/ 20 w 36"/>
                  <a:gd name="T39" fmla="*/ 71 h 152"/>
                  <a:gd name="T40" fmla="*/ 28 w 36"/>
                  <a:gd name="T41" fmla="*/ 105 h 152"/>
                  <a:gd name="T42" fmla="*/ 24 w 36"/>
                  <a:gd name="T43" fmla="*/ 96 h 152"/>
                  <a:gd name="T44" fmla="*/ 26 w 36"/>
                  <a:gd name="T45" fmla="*/ 103 h 152"/>
                  <a:gd name="T46" fmla="*/ 33 w 36"/>
                  <a:gd name="T47" fmla="*/ 104 h 152"/>
                  <a:gd name="T48" fmla="*/ 36 w 36"/>
                  <a:gd name="T49" fmla="*/ 123 h 152"/>
                  <a:gd name="T50" fmla="*/ 33 w 36"/>
                  <a:gd name="T51" fmla="*/ 122 h 152"/>
                  <a:gd name="T52" fmla="*/ 31 w 36"/>
                  <a:gd name="T53" fmla="*/ 111 h 152"/>
                  <a:gd name="T54" fmla="*/ 32 w 36"/>
                  <a:gd name="T55" fmla="*/ 127 h 152"/>
                  <a:gd name="T56" fmla="*/ 29 w 36"/>
                  <a:gd name="T57" fmla="*/ 112 h 152"/>
                  <a:gd name="T58" fmla="*/ 33 w 36"/>
                  <a:gd name="T59" fmla="*/ 146 h 152"/>
                  <a:gd name="T60" fmla="*/ 30 w 36"/>
                  <a:gd name="T61" fmla="*/ 149 h 152"/>
                  <a:gd name="T62" fmla="*/ 26 w 36"/>
                  <a:gd name="T63" fmla="*/ 123 h 152"/>
                  <a:gd name="T64" fmla="*/ 29 w 36"/>
                  <a:gd name="T65" fmla="*/ 126 h 152"/>
                  <a:gd name="T66" fmla="*/ 26 w 36"/>
                  <a:gd name="T67" fmla="*/ 111 h 152"/>
                  <a:gd name="T68" fmla="*/ 24 w 36"/>
                  <a:gd name="T69" fmla="*/ 109 h 152"/>
                  <a:gd name="T70" fmla="*/ 24 w 36"/>
                  <a:gd name="T71" fmla="*/ 10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 h="152">
                    <a:moveTo>
                      <a:pt x="24" y="104"/>
                    </a:moveTo>
                    <a:cubicBezTo>
                      <a:pt x="23" y="94"/>
                      <a:pt x="18" y="89"/>
                      <a:pt x="21" y="103"/>
                    </a:cubicBezTo>
                    <a:cubicBezTo>
                      <a:pt x="13" y="68"/>
                      <a:pt x="13" y="68"/>
                      <a:pt x="13" y="68"/>
                    </a:cubicBezTo>
                    <a:cubicBezTo>
                      <a:pt x="11" y="56"/>
                      <a:pt x="8" y="45"/>
                      <a:pt x="7" y="37"/>
                    </a:cubicBezTo>
                    <a:cubicBezTo>
                      <a:pt x="9" y="42"/>
                      <a:pt x="11" y="43"/>
                      <a:pt x="13" y="49"/>
                    </a:cubicBezTo>
                    <a:cubicBezTo>
                      <a:pt x="14" y="56"/>
                      <a:pt x="11" y="48"/>
                      <a:pt x="10" y="48"/>
                    </a:cubicBezTo>
                    <a:cubicBezTo>
                      <a:pt x="11" y="57"/>
                      <a:pt x="16" y="77"/>
                      <a:pt x="18" y="89"/>
                    </a:cubicBezTo>
                    <a:cubicBezTo>
                      <a:pt x="19" y="89"/>
                      <a:pt x="18" y="83"/>
                      <a:pt x="17" y="77"/>
                    </a:cubicBezTo>
                    <a:cubicBezTo>
                      <a:pt x="18" y="79"/>
                      <a:pt x="19" y="85"/>
                      <a:pt x="21" y="94"/>
                    </a:cubicBezTo>
                    <a:cubicBezTo>
                      <a:pt x="21" y="90"/>
                      <a:pt x="21" y="89"/>
                      <a:pt x="23" y="93"/>
                    </a:cubicBezTo>
                    <a:cubicBezTo>
                      <a:pt x="21" y="81"/>
                      <a:pt x="19" y="70"/>
                      <a:pt x="16" y="59"/>
                    </a:cubicBezTo>
                    <a:cubicBezTo>
                      <a:pt x="14" y="48"/>
                      <a:pt x="11" y="36"/>
                      <a:pt x="5" y="20"/>
                    </a:cubicBezTo>
                    <a:cubicBezTo>
                      <a:pt x="6" y="17"/>
                      <a:pt x="0" y="0"/>
                      <a:pt x="2" y="0"/>
                    </a:cubicBezTo>
                    <a:cubicBezTo>
                      <a:pt x="4" y="11"/>
                      <a:pt x="7" y="13"/>
                      <a:pt x="9" y="21"/>
                    </a:cubicBezTo>
                    <a:cubicBezTo>
                      <a:pt x="9" y="18"/>
                      <a:pt x="12" y="23"/>
                      <a:pt x="10" y="15"/>
                    </a:cubicBezTo>
                    <a:cubicBezTo>
                      <a:pt x="11" y="12"/>
                      <a:pt x="15" y="31"/>
                      <a:pt x="16" y="32"/>
                    </a:cubicBezTo>
                    <a:cubicBezTo>
                      <a:pt x="18" y="43"/>
                      <a:pt x="11" y="20"/>
                      <a:pt x="10" y="24"/>
                    </a:cubicBezTo>
                    <a:cubicBezTo>
                      <a:pt x="11" y="30"/>
                      <a:pt x="14" y="36"/>
                      <a:pt x="16" y="46"/>
                    </a:cubicBezTo>
                    <a:cubicBezTo>
                      <a:pt x="16" y="49"/>
                      <a:pt x="14" y="42"/>
                      <a:pt x="13" y="36"/>
                    </a:cubicBezTo>
                    <a:cubicBezTo>
                      <a:pt x="16" y="52"/>
                      <a:pt x="18" y="62"/>
                      <a:pt x="20" y="71"/>
                    </a:cubicBezTo>
                    <a:cubicBezTo>
                      <a:pt x="23" y="81"/>
                      <a:pt x="25" y="90"/>
                      <a:pt x="28" y="105"/>
                    </a:cubicBezTo>
                    <a:cubicBezTo>
                      <a:pt x="27" y="102"/>
                      <a:pt x="25" y="90"/>
                      <a:pt x="24" y="96"/>
                    </a:cubicBezTo>
                    <a:cubicBezTo>
                      <a:pt x="25" y="99"/>
                      <a:pt x="25" y="99"/>
                      <a:pt x="26" y="103"/>
                    </a:cubicBezTo>
                    <a:cubicBezTo>
                      <a:pt x="28" y="106"/>
                      <a:pt x="31" y="110"/>
                      <a:pt x="33" y="104"/>
                    </a:cubicBezTo>
                    <a:cubicBezTo>
                      <a:pt x="35" y="113"/>
                      <a:pt x="35" y="119"/>
                      <a:pt x="36" y="123"/>
                    </a:cubicBezTo>
                    <a:cubicBezTo>
                      <a:pt x="35" y="124"/>
                      <a:pt x="30" y="103"/>
                      <a:pt x="33" y="122"/>
                    </a:cubicBezTo>
                    <a:cubicBezTo>
                      <a:pt x="32" y="122"/>
                      <a:pt x="31" y="115"/>
                      <a:pt x="31" y="111"/>
                    </a:cubicBezTo>
                    <a:cubicBezTo>
                      <a:pt x="30" y="113"/>
                      <a:pt x="31" y="118"/>
                      <a:pt x="32" y="127"/>
                    </a:cubicBezTo>
                    <a:cubicBezTo>
                      <a:pt x="31" y="126"/>
                      <a:pt x="30" y="118"/>
                      <a:pt x="29" y="112"/>
                    </a:cubicBezTo>
                    <a:cubicBezTo>
                      <a:pt x="30" y="121"/>
                      <a:pt x="32" y="134"/>
                      <a:pt x="33" y="146"/>
                    </a:cubicBezTo>
                    <a:cubicBezTo>
                      <a:pt x="31" y="132"/>
                      <a:pt x="33" y="152"/>
                      <a:pt x="30" y="149"/>
                    </a:cubicBezTo>
                    <a:cubicBezTo>
                      <a:pt x="31" y="136"/>
                      <a:pt x="29" y="134"/>
                      <a:pt x="26" y="123"/>
                    </a:cubicBezTo>
                    <a:cubicBezTo>
                      <a:pt x="27" y="126"/>
                      <a:pt x="28" y="127"/>
                      <a:pt x="29" y="126"/>
                    </a:cubicBezTo>
                    <a:cubicBezTo>
                      <a:pt x="27" y="112"/>
                      <a:pt x="24" y="114"/>
                      <a:pt x="26" y="111"/>
                    </a:cubicBezTo>
                    <a:cubicBezTo>
                      <a:pt x="24" y="100"/>
                      <a:pt x="25" y="107"/>
                      <a:pt x="24" y="109"/>
                    </a:cubicBezTo>
                    <a:cubicBezTo>
                      <a:pt x="23" y="107"/>
                      <a:pt x="24" y="104"/>
                      <a:pt x="24"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5" name="Freeform 6802">
                <a:extLst>
                  <a:ext uri="{FF2B5EF4-FFF2-40B4-BE49-F238E27FC236}">
                    <a16:creationId xmlns:a16="http://schemas.microsoft.com/office/drawing/2014/main" id="{FE1873E5-4D52-4DF4-80AB-DFA4A2992B57}"/>
                  </a:ext>
                </a:extLst>
              </p:cNvPr>
              <p:cNvSpPr>
                <a:spLocks/>
              </p:cNvSpPr>
              <p:nvPr/>
            </p:nvSpPr>
            <p:spPr bwMode="auto">
              <a:xfrm>
                <a:off x="2627" y="2489"/>
                <a:ext cx="15" cy="13"/>
              </a:xfrm>
              <a:custGeom>
                <a:avLst/>
                <a:gdLst>
                  <a:gd name="T0" fmla="*/ 17 w 26"/>
                  <a:gd name="T1" fmla="*/ 11 h 24"/>
                  <a:gd name="T2" fmla="*/ 14 w 26"/>
                  <a:gd name="T3" fmla="*/ 10 h 24"/>
                  <a:gd name="T4" fmla="*/ 26 w 26"/>
                  <a:gd name="T5" fmla="*/ 0 h 24"/>
                  <a:gd name="T6" fmla="*/ 10 w 26"/>
                  <a:gd name="T7" fmla="*/ 19 h 24"/>
                  <a:gd name="T8" fmla="*/ 0 w 26"/>
                  <a:gd name="T9" fmla="*/ 24 h 24"/>
                  <a:gd name="T10" fmla="*/ 17 w 26"/>
                  <a:gd name="T11" fmla="*/ 11 h 24"/>
                </a:gdLst>
                <a:ahLst/>
                <a:cxnLst>
                  <a:cxn ang="0">
                    <a:pos x="T0" y="T1"/>
                  </a:cxn>
                  <a:cxn ang="0">
                    <a:pos x="T2" y="T3"/>
                  </a:cxn>
                  <a:cxn ang="0">
                    <a:pos x="T4" y="T5"/>
                  </a:cxn>
                  <a:cxn ang="0">
                    <a:pos x="T6" y="T7"/>
                  </a:cxn>
                  <a:cxn ang="0">
                    <a:pos x="T8" y="T9"/>
                  </a:cxn>
                  <a:cxn ang="0">
                    <a:pos x="T10" y="T11"/>
                  </a:cxn>
                </a:cxnLst>
                <a:rect l="0" t="0" r="r" b="b"/>
                <a:pathLst>
                  <a:path w="26" h="24">
                    <a:moveTo>
                      <a:pt x="17" y="11"/>
                    </a:moveTo>
                    <a:cubicBezTo>
                      <a:pt x="20" y="7"/>
                      <a:pt x="15" y="10"/>
                      <a:pt x="14" y="10"/>
                    </a:cubicBezTo>
                    <a:cubicBezTo>
                      <a:pt x="16" y="6"/>
                      <a:pt x="20" y="7"/>
                      <a:pt x="26" y="0"/>
                    </a:cubicBezTo>
                    <a:cubicBezTo>
                      <a:pt x="25" y="3"/>
                      <a:pt x="20" y="9"/>
                      <a:pt x="10" y="19"/>
                    </a:cubicBezTo>
                    <a:cubicBezTo>
                      <a:pt x="18" y="9"/>
                      <a:pt x="6" y="21"/>
                      <a:pt x="0" y="24"/>
                    </a:cubicBezTo>
                    <a:cubicBezTo>
                      <a:pt x="8" y="17"/>
                      <a:pt x="13" y="13"/>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6" name="Freeform 6803">
                <a:extLst>
                  <a:ext uri="{FF2B5EF4-FFF2-40B4-BE49-F238E27FC236}">
                    <a16:creationId xmlns:a16="http://schemas.microsoft.com/office/drawing/2014/main" id="{00B515C9-D29F-4206-AE33-D28605DF54DA}"/>
                  </a:ext>
                </a:extLst>
              </p:cNvPr>
              <p:cNvSpPr>
                <a:spLocks/>
              </p:cNvSpPr>
              <p:nvPr/>
            </p:nvSpPr>
            <p:spPr bwMode="auto">
              <a:xfrm>
                <a:off x="2775" y="2237"/>
                <a:ext cx="5" cy="18"/>
              </a:xfrm>
              <a:custGeom>
                <a:avLst/>
                <a:gdLst>
                  <a:gd name="T0" fmla="*/ 6 w 8"/>
                  <a:gd name="T1" fmla="*/ 17 h 31"/>
                  <a:gd name="T2" fmla="*/ 0 w 8"/>
                  <a:gd name="T3" fmla="*/ 29 h 31"/>
                  <a:gd name="T4" fmla="*/ 1 w 8"/>
                  <a:gd name="T5" fmla="*/ 22 h 31"/>
                  <a:gd name="T6" fmla="*/ 5 w 8"/>
                  <a:gd name="T7" fmla="*/ 10 h 31"/>
                  <a:gd name="T8" fmla="*/ 6 w 8"/>
                  <a:gd name="T9" fmla="*/ 17 h 31"/>
                </a:gdLst>
                <a:ahLst/>
                <a:cxnLst>
                  <a:cxn ang="0">
                    <a:pos x="T0" y="T1"/>
                  </a:cxn>
                  <a:cxn ang="0">
                    <a:pos x="T2" y="T3"/>
                  </a:cxn>
                  <a:cxn ang="0">
                    <a:pos x="T4" y="T5"/>
                  </a:cxn>
                  <a:cxn ang="0">
                    <a:pos x="T6" y="T7"/>
                  </a:cxn>
                  <a:cxn ang="0">
                    <a:pos x="T8" y="T9"/>
                  </a:cxn>
                </a:cxnLst>
                <a:rect l="0" t="0" r="r" b="b"/>
                <a:pathLst>
                  <a:path w="8" h="31">
                    <a:moveTo>
                      <a:pt x="6" y="17"/>
                    </a:moveTo>
                    <a:cubicBezTo>
                      <a:pt x="4" y="22"/>
                      <a:pt x="2" y="31"/>
                      <a:pt x="0" y="29"/>
                    </a:cubicBezTo>
                    <a:cubicBezTo>
                      <a:pt x="2" y="23"/>
                      <a:pt x="2" y="22"/>
                      <a:pt x="1" y="22"/>
                    </a:cubicBezTo>
                    <a:cubicBezTo>
                      <a:pt x="3" y="13"/>
                      <a:pt x="4" y="21"/>
                      <a:pt x="5" y="10"/>
                    </a:cubicBezTo>
                    <a:cubicBezTo>
                      <a:pt x="8" y="0"/>
                      <a:pt x="2" y="25"/>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7" name="Freeform 6804">
                <a:extLst>
                  <a:ext uri="{FF2B5EF4-FFF2-40B4-BE49-F238E27FC236}">
                    <a16:creationId xmlns:a16="http://schemas.microsoft.com/office/drawing/2014/main" id="{810D39DF-963D-4408-9CEE-BE5ED6D9F7BF}"/>
                  </a:ext>
                </a:extLst>
              </p:cNvPr>
              <p:cNvSpPr>
                <a:spLocks/>
              </p:cNvSpPr>
              <p:nvPr/>
            </p:nvSpPr>
            <p:spPr bwMode="auto">
              <a:xfrm>
                <a:off x="2409" y="1637"/>
                <a:ext cx="86" cy="29"/>
              </a:xfrm>
              <a:custGeom>
                <a:avLst/>
                <a:gdLst>
                  <a:gd name="T0" fmla="*/ 86 w 152"/>
                  <a:gd name="T1" fmla="*/ 19 h 52"/>
                  <a:gd name="T2" fmla="*/ 138 w 152"/>
                  <a:gd name="T3" fmla="*/ 38 h 52"/>
                  <a:gd name="T4" fmla="*/ 128 w 152"/>
                  <a:gd name="T5" fmla="*/ 35 h 52"/>
                  <a:gd name="T6" fmla="*/ 151 w 152"/>
                  <a:gd name="T7" fmla="*/ 46 h 52"/>
                  <a:gd name="T8" fmla="*/ 121 w 152"/>
                  <a:gd name="T9" fmla="*/ 35 h 52"/>
                  <a:gd name="T10" fmla="*/ 124 w 152"/>
                  <a:gd name="T11" fmla="*/ 34 h 52"/>
                  <a:gd name="T12" fmla="*/ 113 w 152"/>
                  <a:gd name="T13" fmla="*/ 31 h 52"/>
                  <a:gd name="T14" fmla="*/ 104 w 152"/>
                  <a:gd name="T15" fmla="*/ 28 h 52"/>
                  <a:gd name="T16" fmla="*/ 102 w 152"/>
                  <a:gd name="T17" fmla="*/ 33 h 52"/>
                  <a:gd name="T18" fmla="*/ 122 w 152"/>
                  <a:gd name="T19" fmla="*/ 41 h 52"/>
                  <a:gd name="T20" fmla="*/ 115 w 152"/>
                  <a:gd name="T21" fmla="*/ 36 h 52"/>
                  <a:gd name="T22" fmla="*/ 132 w 152"/>
                  <a:gd name="T23" fmla="*/ 42 h 52"/>
                  <a:gd name="T24" fmla="*/ 121 w 152"/>
                  <a:gd name="T25" fmla="*/ 36 h 52"/>
                  <a:gd name="T26" fmla="*/ 126 w 152"/>
                  <a:gd name="T27" fmla="*/ 37 h 52"/>
                  <a:gd name="T28" fmla="*/ 142 w 152"/>
                  <a:gd name="T29" fmla="*/ 44 h 52"/>
                  <a:gd name="T30" fmla="*/ 152 w 152"/>
                  <a:gd name="T31" fmla="*/ 50 h 52"/>
                  <a:gd name="T32" fmla="*/ 149 w 152"/>
                  <a:gd name="T33" fmla="*/ 51 h 52"/>
                  <a:gd name="T34" fmla="*/ 122 w 152"/>
                  <a:gd name="T35" fmla="*/ 41 h 52"/>
                  <a:gd name="T36" fmla="*/ 93 w 152"/>
                  <a:gd name="T37" fmla="*/ 31 h 52"/>
                  <a:gd name="T38" fmla="*/ 82 w 152"/>
                  <a:gd name="T39" fmla="*/ 26 h 52"/>
                  <a:gd name="T40" fmla="*/ 85 w 152"/>
                  <a:gd name="T41" fmla="*/ 24 h 52"/>
                  <a:gd name="T42" fmla="*/ 67 w 152"/>
                  <a:gd name="T43" fmla="*/ 18 h 52"/>
                  <a:gd name="T44" fmla="*/ 62 w 152"/>
                  <a:gd name="T45" fmla="*/ 21 h 52"/>
                  <a:gd name="T46" fmla="*/ 34 w 152"/>
                  <a:gd name="T47" fmla="*/ 13 h 52"/>
                  <a:gd name="T48" fmla="*/ 37 w 152"/>
                  <a:gd name="T49" fmla="*/ 12 h 52"/>
                  <a:gd name="T50" fmla="*/ 65 w 152"/>
                  <a:gd name="T51" fmla="*/ 20 h 52"/>
                  <a:gd name="T52" fmla="*/ 33 w 152"/>
                  <a:gd name="T53" fmla="*/ 9 h 52"/>
                  <a:gd name="T54" fmla="*/ 2 w 152"/>
                  <a:gd name="T55" fmla="*/ 2 h 52"/>
                  <a:gd name="T56" fmla="*/ 10 w 152"/>
                  <a:gd name="T57" fmla="*/ 2 h 52"/>
                  <a:gd name="T58" fmla="*/ 19 w 152"/>
                  <a:gd name="T59" fmla="*/ 4 h 52"/>
                  <a:gd name="T60" fmla="*/ 40 w 152"/>
                  <a:gd name="T61" fmla="*/ 11 h 52"/>
                  <a:gd name="T62" fmla="*/ 35 w 152"/>
                  <a:gd name="T63" fmla="*/ 5 h 52"/>
                  <a:gd name="T64" fmla="*/ 52 w 152"/>
                  <a:gd name="T65" fmla="*/ 9 h 52"/>
                  <a:gd name="T66" fmla="*/ 86 w 152"/>
                  <a:gd name="T67"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2" h="52">
                    <a:moveTo>
                      <a:pt x="86" y="19"/>
                    </a:moveTo>
                    <a:cubicBezTo>
                      <a:pt x="104" y="25"/>
                      <a:pt x="121" y="32"/>
                      <a:pt x="138" y="38"/>
                    </a:cubicBezTo>
                    <a:cubicBezTo>
                      <a:pt x="135" y="38"/>
                      <a:pt x="132" y="37"/>
                      <a:pt x="128" y="35"/>
                    </a:cubicBezTo>
                    <a:cubicBezTo>
                      <a:pt x="134" y="39"/>
                      <a:pt x="140" y="41"/>
                      <a:pt x="151" y="46"/>
                    </a:cubicBezTo>
                    <a:cubicBezTo>
                      <a:pt x="145" y="44"/>
                      <a:pt x="137" y="41"/>
                      <a:pt x="121" y="35"/>
                    </a:cubicBezTo>
                    <a:cubicBezTo>
                      <a:pt x="123" y="35"/>
                      <a:pt x="125" y="35"/>
                      <a:pt x="124" y="34"/>
                    </a:cubicBezTo>
                    <a:cubicBezTo>
                      <a:pt x="114" y="30"/>
                      <a:pt x="113" y="30"/>
                      <a:pt x="113" y="31"/>
                    </a:cubicBezTo>
                    <a:cubicBezTo>
                      <a:pt x="113" y="31"/>
                      <a:pt x="113" y="32"/>
                      <a:pt x="104" y="28"/>
                    </a:cubicBezTo>
                    <a:cubicBezTo>
                      <a:pt x="105" y="31"/>
                      <a:pt x="109" y="33"/>
                      <a:pt x="102" y="33"/>
                    </a:cubicBezTo>
                    <a:cubicBezTo>
                      <a:pt x="104" y="35"/>
                      <a:pt x="120" y="40"/>
                      <a:pt x="122" y="41"/>
                    </a:cubicBezTo>
                    <a:cubicBezTo>
                      <a:pt x="121" y="39"/>
                      <a:pt x="112" y="36"/>
                      <a:pt x="115" y="36"/>
                    </a:cubicBezTo>
                    <a:cubicBezTo>
                      <a:pt x="126" y="40"/>
                      <a:pt x="124" y="40"/>
                      <a:pt x="132" y="42"/>
                    </a:cubicBezTo>
                    <a:cubicBezTo>
                      <a:pt x="115" y="34"/>
                      <a:pt x="142" y="44"/>
                      <a:pt x="121" y="36"/>
                    </a:cubicBezTo>
                    <a:cubicBezTo>
                      <a:pt x="116" y="33"/>
                      <a:pt x="120" y="35"/>
                      <a:pt x="126" y="37"/>
                    </a:cubicBezTo>
                    <a:cubicBezTo>
                      <a:pt x="131" y="39"/>
                      <a:pt x="139" y="42"/>
                      <a:pt x="142" y="44"/>
                    </a:cubicBezTo>
                    <a:cubicBezTo>
                      <a:pt x="132" y="41"/>
                      <a:pt x="146" y="47"/>
                      <a:pt x="152" y="50"/>
                    </a:cubicBezTo>
                    <a:cubicBezTo>
                      <a:pt x="152" y="52"/>
                      <a:pt x="148" y="50"/>
                      <a:pt x="149" y="51"/>
                    </a:cubicBezTo>
                    <a:cubicBezTo>
                      <a:pt x="135" y="45"/>
                      <a:pt x="129" y="43"/>
                      <a:pt x="122" y="41"/>
                    </a:cubicBezTo>
                    <a:cubicBezTo>
                      <a:pt x="115" y="39"/>
                      <a:pt x="108" y="37"/>
                      <a:pt x="93" y="31"/>
                    </a:cubicBezTo>
                    <a:cubicBezTo>
                      <a:pt x="101" y="33"/>
                      <a:pt x="98" y="32"/>
                      <a:pt x="82" y="26"/>
                    </a:cubicBezTo>
                    <a:cubicBezTo>
                      <a:pt x="99" y="31"/>
                      <a:pt x="73" y="21"/>
                      <a:pt x="85" y="24"/>
                    </a:cubicBezTo>
                    <a:cubicBezTo>
                      <a:pt x="81" y="22"/>
                      <a:pt x="72" y="18"/>
                      <a:pt x="67" y="18"/>
                    </a:cubicBezTo>
                    <a:cubicBezTo>
                      <a:pt x="83" y="24"/>
                      <a:pt x="71" y="23"/>
                      <a:pt x="62" y="21"/>
                    </a:cubicBezTo>
                    <a:cubicBezTo>
                      <a:pt x="56" y="19"/>
                      <a:pt x="50" y="16"/>
                      <a:pt x="34" y="13"/>
                    </a:cubicBezTo>
                    <a:cubicBezTo>
                      <a:pt x="36" y="13"/>
                      <a:pt x="38" y="13"/>
                      <a:pt x="37" y="12"/>
                    </a:cubicBezTo>
                    <a:cubicBezTo>
                      <a:pt x="49" y="16"/>
                      <a:pt x="57" y="18"/>
                      <a:pt x="65" y="20"/>
                    </a:cubicBezTo>
                    <a:cubicBezTo>
                      <a:pt x="56" y="17"/>
                      <a:pt x="44" y="13"/>
                      <a:pt x="33" y="9"/>
                    </a:cubicBezTo>
                    <a:cubicBezTo>
                      <a:pt x="21" y="6"/>
                      <a:pt x="10" y="3"/>
                      <a:pt x="2" y="2"/>
                    </a:cubicBezTo>
                    <a:cubicBezTo>
                      <a:pt x="0" y="0"/>
                      <a:pt x="5" y="1"/>
                      <a:pt x="10" y="2"/>
                    </a:cubicBezTo>
                    <a:cubicBezTo>
                      <a:pt x="15" y="4"/>
                      <a:pt x="20" y="5"/>
                      <a:pt x="19" y="4"/>
                    </a:cubicBezTo>
                    <a:cubicBezTo>
                      <a:pt x="25" y="6"/>
                      <a:pt x="28" y="8"/>
                      <a:pt x="40" y="11"/>
                    </a:cubicBezTo>
                    <a:cubicBezTo>
                      <a:pt x="40" y="9"/>
                      <a:pt x="33" y="7"/>
                      <a:pt x="35" y="5"/>
                    </a:cubicBezTo>
                    <a:cubicBezTo>
                      <a:pt x="42" y="7"/>
                      <a:pt x="57" y="12"/>
                      <a:pt x="52" y="9"/>
                    </a:cubicBezTo>
                    <a:cubicBezTo>
                      <a:pt x="73" y="17"/>
                      <a:pt x="86" y="20"/>
                      <a:pt x="8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8" name="Freeform 6805">
                <a:extLst>
                  <a:ext uri="{FF2B5EF4-FFF2-40B4-BE49-F238E27FC236}">
                    <a16:creationId xmlns:a16="http://schemas.microsoft.com/office/drawing/2014/main" id="{C72C9D52-25FC-4002-A599-14F13D184045}"/>
                  </a:ext>
                </a:extLst>
              </p:cNvPr>
              <p:cNvSpPr>
                <a:spLocks/>
              </p:cNvSpPr>
              <p:nvPr/>
            </p:nvSpPr>
            <p:spPr bwMode="auto">
              <a:xfrm>
                <a:off x="2758" y="1947"/>
                <a:ext cx="12" cy="29"/>
              </a:xfrm>
              <a:custGeom>
                <a:avLst/>
                <a:gdLst>
                  <a:gd name="T0" fmla="*/ 2 w 21"/>
                  <a:gd name="T1" fmla="*/ 3 h 50"/>
                  <a:gd name="T2" fmla="*/ 2 w 21"/>
                  <a:gd name="T3" fmla="*/ 8 h 50"/>
                  <a:gd name="T4" fmla="*/ 8 w 21"/>
                  <a:gd name="T5" fmla="*/ 20 h 50"/>
                  <a:gd name="T6" fmla="*/ 6 w 21"/>
                  <a:gd name="T7" fmla="*/ 18 h 50"/>
                  <a:gd name="T8" fmla="*/ 11 w 21"/>
                  <a:gd name="T9" fmla="*/ 32 h 50"/>
                  <a:gd name="T10" fmla="*/ 17 w 21"/>
                  <a:gd name="T11" fmla="*/ 34 h 50"/>
                  <a:gd name="T12" fmla="*/ 17 w 21"/>
                  <a:gd name="T13" fmla="*/ 39 h 50"/>
                  <a:gd name="T14" fmla="*/ 21 w 21"/>
                  <a:gd name="T15" fmla="*/ 50 h 50"/>
                  <a:gd name="T16" fmla="*/ 14 w 21"/>
                  <a:gd name="T17" fmla="*/ 38 h 50"/>
                  <a:gd name="T18" fmla="*/ 14 w 21"/>
                  <a:gd name="T19" fmla="*/ 47 h 50"/>
                  <a:gd name="T20" fmla="*/ 8 w 21"/>
                  <a:gd name="T21" fmla="*/ 27 h 50"/>
                  <a:gd name="T22" fmla="*/ 1 w 21"/>
                  <a:gd name="T23" fmla="*/ 5 h 50"/>
                  <a:gd name="T24" fmla="*/ 2 w 21"/>
                  <a:gd name="T25"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50">
                    <a:moveTo>
                      <a:pt x="2" y="3"/>
                    </a:moveTo>
                    <a:cubicBezTo>
                      <a:pt x="5" y="7"/>
                      <a:pt x="5" y="14"/>
                      <a:pt x="2" y="8"/>
                    </a:cubicBezTo>
                    <a:cubicBezTo>
                      <a:pt x="6" y="22"/>
                      <a:pt x="4" y="6"/>
                      <a:pt x="8" y="20"/>
                    </a:cubicBezTo>
                    <a:cubicBezTo>
                      <a:pt x="8" y="20"/>
                      <a:pt x="7" y="17"/>
                      <a:pt x="6" y="18"/>
                    </a:cubicBezTo>
                    <a:cubicBezTo>
                      <a:pt x="6" y="19"/>
                      <a:pt x="9" y="27"/>
                      <a:pt x="11" y="32"/>
                    </a:cubicBezTo>
                    <a:cubicBezTo>
                      <a:pt x="10" y="24"/>
                      <a:pt x="15" y="36"/>
                      <a:pt x="17" y="34"/>
                    </a:cubicBezTo>
                    <a:cubicBezTo>
                      <a:pt x="19" y="38"/>
                      <a:pt x="18" y="38"/>
                      <a:pt x="17" y="39"/>
                    </a:cubicBezTo>
                    <a:cubicBezTo>
                      <a:pt x="21" y="50"/>
                      <a:pt x="21" y="50"/>
                      <a:pt x="21" y="50"/>
                    </a:cubicBezTo>
                    <a:cubicBezTo>
                      <a:pt x="17" y="39"/>
                      <a:pt x="15" y="37"/>
                      <a:pt x="14" y="38"/>
                    </a:cubicBezTo>
                    <a:cubicBezTo>
                      <a:pt x="14" y="39"/>
                      <a:pt x="14" y="44"/>
                      <a:pt x="14" y="47"/>
                    </a:cubicBezTo>
                    <a:cubicBezTo>
                      <a:pt x="12" y="38"/>
                      <a:pt x="10" y="33"/>
                      <a:pt x="8" y="27"/>
                    </a:cubicBezTo>
                    <a:cubicBezTo>
                      <a:pt x="1" y="5"/>
                      <a:pt x="1" y="5"/>
                      <a:pt x="1" y="5"/>
                    </a:cubicBezTo>
                    <a:cubicBezTo>
                      <a:pt x="0" y="0"/>
                      <a:pt x="6" y="1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9" name="Freeform 6806">
                <a:extLst>
                  <a:ext uri="{FF2B5EF4-FFF2-40B4-BE49-F238E27FC236}">
                    <a16:creationId xmlns:a16="http://schemas.microsoft.com/office/drawing/2014/main" id="{F95976FF-3481-4163-87BC-72F9C8BDD469}"/>
                  </a:ext>
                </a:extLst>
              </p:cNvPr>
              <p:cNvSpPr>
                <a:spLocks/>
              </p:cNvSpPr>
              <p:nvPr/>
            </p:nvSpPr>
            <p:spPr bwMode="auto">
              <a:xfrm>
                <a:off x="2211" y="2644"/>
                <a:ext cx="23" cy="3"/>
              </a:xfrm>
              <a:custGeom>
                <a:avLst/>
                <a:gdLst>
                  <a:gd name="T0" fmla="*/ 13 w 40"/>
                  <a:gd name="T1" fmla="*/ 4 h 6"/>
                  <a:gd name="T2" fmla="*/ 22 w 40"/>
                  <a:gd name="T3" fmla="*/ 0 h 6"/>
                  <a:gd name="T4" fmla="*/ 40 w 40"/>
                  <a:gd name="T5" fmla="*/ 4 h 6"/>
                  <a:gd name="T6" fmla="*/ 27 w 40"/>
                  <a:gd name="T7" fmla="*/ 2 h 6"/>
                  <a:gd name="T8" fmla="*/ 13 w 40"/>
                  <a:gd name="T9" fmla="*/ 4 h 6"/>
                </a:gdLst>
                <a:ahLst/>
                <a:cxnLst>
                  <a:cxn ang="0">
                    <a:pos x="T0" y="T1"/>
                  </a:cxn>
                  <a:cxn ang="0">
                    <a:pos x="T2" y="T3"/>
                  </a:cxn>
                  <a:cxn ang="0">
                    <a:pos x="T4" y="T5"/>
                  </a:cxn>
                  <a:cxn ang="0">
                    <a:pos x="T6" y="T7"/>
                  </a:cxn>
                  <a:cxn ang="0">
                    <a:pos x="T8" y="T9"/>
                  </a:cxn>
                </a:cxnLst>
                <a:rect l="0" t="0" r="r" b="b"/>
                <a:pathLst>
                  <a:path w="40" h="6">
                    <a:moveTo>
                      <a:pt x="13" y="4"/>
                    </a:moveTo>
                    <a:cubicBezTo>
                      <a:pt x="0" y="1"/>
                      <a:pt x="24" y="2"/>
                      <a:pt x="22" y="0"/>
                    </a:cubicBezTo>
                    <a:cubicBezTo>
                      <a:pt x="37" y="1"/>
                      <a:pt x="30" y="3"/>
                      <a:pt x="40" y="4"/>
                    </a:cubicBezTo>
                    <a:cubicBezTo>
                      <a:pt x="36" y="6"/>
                      <a:pt x="27" y="3"/>
                      <a:pt x="27" y="2"/>
                    </a:cubicBezTo>
                    <a:cubicBezTo>
                      <a:pt x="18" y="2"/>
                      <a:pt x="16" y="3"/>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0" name="Freeform 6807">
                <a:extLst>
                  <a:ext uri="{FF2B5EF4-FFF2-40B4-BE49-F238E27FC236}">
                    <a16:creationId xmlns:a16="http://schemas.microsoft.com/office/drawing/2014/main" id="{8CC7794F-7DF1-41EA-8747-E65A683DB31A}"/>
                  </a:ext>
                </a:extLst>
              </p:cNvPr>
              <p:cNvSpPr>
                <a:spLocks noEditPoints="1"/>
              </p:cNvSpPr>
              <p:nvPr/>
            </p:nvSpPr>
            <p:spPr bwMode="auto">
              <a:xfrm>
                <a:off x="2654" y="1779"/>
                <a:ext cx="38" cy="42"/>
              </a:xfrm>
              <a:custGeom>
                <a:avLst/>
                <a:gdLst>
                  <a:gd name="T0" fmla="*/ 51 w 66"/>
                  <a:gd name="T1" fmla="*/ 59 h 74"/>
                  <a:gd name="T2" fmla="*/ 40 w 66"/>
                  <a:gd name="T3" fmla="*/ 44 h 74"/>
                  <a:gd name="T4" fmla="*/ 60 w 66"/>
                  <a:gd name="T5" fmla="*/ 70 h 74"/>
                  <a:gd name="T6" fmla="*/ 66 w 66"/>
                  <a:gd name="T7" fmla="*/ 74 h 74"/>
                  <a:gd name="T8" fmla="*/ 28 w 66"/>
                  <a:gd name="T9" fmla="*/ 28 h 74"/>
                  <a:gd name="T10" fmla="*/ 20 w 66"/>
                  <a:gd name="T11" fmla="*/ 16 h 74"/>
                  <a:gd name="T12" fmla="*/ 9 w 66"/>
                  <a:gd name="T13" fmla="*/ 5 h 74"/>
                  <a:gd name="T14" fmla="*/ 9 w 66"/>
                  <a:gd name="T15" fmla="*/ 7 h 74"/>
                  <a:gd name="T16" fmla="*/ 5 w 66"/>
                  <a:gd name="T17" fmla="*/ 7 h 74"/>
                  <a:gd name="T18" fmla="*/ 17 w 66"/>
                  <a:gd name="T19" fmla="*/ 22 h 74"/>
                  <a:gd name="T20" fmla="*/ 12 w 66"/>
                  <a:gd name="T21" fmla="*/ 20 h 74"/>
                  <a:gd name="T22" fmla="*/ 40 w 66"/>
                  <a:gd name="T23" fmla="*/ 52 h 74"/>
                  <a:gd name="T24" fmla="*/ 34 w 66"/>
                  <a:gd name="T25" fmla="*/ 41 h 74"/>
                  <a:gd name="T26" fmla="*/ 51 w 66"/>
                  <a:gd name="T27" fmla="*/ 59 h 74"/>
                  <a:gd name="T28" fmla="*/ 33 w 66"/>
                  <a:gd name="T29" fmla="*/ 34 h 74"/>
                  <a:gd name="T30" fmla="*/ 37 w 66"/>
                  <a:gd name="T31" fmla="*/ 43 h 74"/>
                  <a:gd name="T32" fmla="*/ 22 w 66"/>
                  <a:gd name="T33" fmla="*/ 27 h 74"/>
                  <a:gd name="T34" fmla="*/ 33 w 66"/>
                  <a:gd name="T35" fmla="*/ 3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74">
                    <a:moveTo>
                      <a:pt x="51" y="59"/>
                    </a:moveTo>
                    <a:cubicBezTo>
                      <a:pt x="48" y="54"/>
                      <a:pt x="39" y="44"/>
                      <a:pt x="40" y="44"/>
                    </a:cubicBezTo>
                    <a:cubicBezTo>
                      <a:pt x="47" y="51"/>
                      <a:pt x="55" y="59"/>
                      <a:pt x="60" y="70"/>
                    </a:cubicBezTo>
                    <a:cubicBezTo>
                      <a:pt x="62" y="71"/>
                      <a:pt x="64" y="73"/>
                      <a:pt x="66" y="74"/>
                    </a:cubicBezTo>
                    <a:cubicBezTo>
                      <a:pt x="55" y="56"/>
                      <a:pt x="40" y="39"/>
                      <a:pt x="28" y="28"/>
                    </a:cubicBezTo>
                    <a:cubicBezTo>
                      <a:pt x="27" y="27"/>
                      <a:pt x="24" y="21"/>
                      <a:pt x="20" y="16"/>
                    </a:cubicBezTo>
                    <a:cubicBezTo>
                      <a:pt x="16" y="11"/>
                      <a:pt x="11" y="6"/>
                      <a:pt x="9" y="5"/>
                    </a:cubicBezTo>
                    <a:cubicBezTo>
                      <a:pt x="16" y="13"/>
                      <a:pt x="12" y="10"/>
                      <a:pt x="9" y="7"/>
                    </a:cubicBezTo>
                    <a:cubicBezTo>
                      <a:pt x="5" y="4"/>
                      <a:pt x="0" y="0"/>
                      <a:pt x="5" y="7"/>
                    </a:cubicBezTo>
                    <a:cubicBezTo>
                      <a:pt x="6" y="7"/>
                      <a:pt x="14" y="18"/>
                      <a:pt x="17" y="22"/>
                    </a:cubicBezTo>
                    <a:cubicBezTo>
                      <a:pt x="19" y="24"/>
                      <a:pt x="9" y="16"/>
                      <a:pt x="12" y="20"/>
                    </a:cubicBezTo>
                    <a:cubicBezTo>
                      <a:pt x="22" y="29"/>
                      <a:pt x="31" y="42"/>
                      <a:pt x="40" y="52"/>
                    </a:cubicBezTo>
                    <a:cubicBezTo>
                      <a:pt x="32" y="42"/>
                      <a:pt x="40" y="49"/>
                      <a:pt x="34" y="41"/>
                    </a:cubicBezTo>
                    <a:cubicBezTo>
                      <a:pt x="40" y="47"/>
                      <a:pt x="47" y="54"/>
                      <a:pt x="51" y="59"/>
                    </a:cubicBezTo>
                    <a:close/>
                    <a:moveTo>
                      <a:pt x="33" y="34"/>
                    </a:moveTo>
                    <a:cubicBezTo>
                      <a:pt x="39" y="41"/>
                      <a:pt x="37" y="42"/>
                      <a:pt x="37" y="43"/>
                    </a:cubicBezTo>
                    <a:cubicBezTo>
                      <a:pt x="34" y="40"/>
                      <a:pt x="28" y="34"/>
                      <a:pt x="22" y="27"/>
                    </a:cubicBezTo>
                    <a:cubicBezTo>
                      <a:pt x="25" y="27"/>
                      <a:pt x="24" y="25"/>
                      <a:pt x="3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1" name="Freeform 6808">
                <a:extLst>
                  <a:ext uri="{FF2B5EF4-FFF2-40B4-BE49-F238E27FC236}">
                    <a16:creationId xmlns:a16="http://schemas.microsoft.com/office/drawing/2014/main" id="{9CBA6269-F342-49DE-820D-E4FF18AF3A95}"/>
                  </a:ext>
                </a:extLst>
              </p:cNvPr>
              <p:cNvSpPr>
                <a:spLocks/>
              </p:cNvSpPr>
              <p:nvPr/>
            </p:nvSpPr>
            <p:spPr bwMode="auto">
              <a:xfrm>
                <a:off x="2413" y="2611"/>
                <a:ext cx="33" cy="11"/>
              </a:xfrm>
              <a:custGeom>
                <a:avLst/>
                <a:gdLst>
                  <a:gd name="T0" fmla="*/ 28 w 59"/>
                  <a:gd name="T1" fmla="*/ 17 h 20"/>
                  <a:gd name="T2" fmla="*/ 22 w 59"/>
                  <a:gd name="T3" fmla="*/ 17 h 20"/>
                  <a:gd name="T4" fmla="*/ 44 w 59"/>
                  <a:gd name="T5" fmla="*/ 9 h 20"/>
                  <a:gd name="T6" fmla="*/ 43 w 59"/>
                  <a:gd name="T7" fmla="*/ 8 h 20"/>
                  <a:gd name="T8" fmla="*/ 26 w 59"/>
                  <a:gd name="T9" fmla="*/ 13 h 20"/>
                  <a:gd name="T10" fmla="*/ 9 w 59"/>
                  <a:gd name="T11" fmla="*/ 19 h 20"/>
                  <a:gd name="T12" fmla="*/ 0 w 59"/>
                  <a:gd name="T13" fmla="*/ 20 h 20"/>
                  <a:gd name="T14" fmla="*/ 25 w 59"/>
                  <a:gd name="T15" fmla="*/ 11 h 20"/>
                  <a:gd name="T16" fmla="*/ 42 w 59"/>
                  <a:gd name="T17" fmla="*/ 7 h 20"/>
                  <a:gd name="T18" fmla="*/ 37 w 59"/>
                  <a:gd name="T19" fmla="*/ 8 h 20"/>
                  <a:gd name="T20" fmla="*/ 59 w 59"/>
                  <a:gd name="T21" fmla="*/ 0 h 20"/>
                  <a:gd name="T22" fmla="*/ 48 w 59"/>
                  <a:gd name="T23" fmla="*/ 6 h 20"/>
                  <a:gd name="T24" fmla="*/ 34 w 59"/>
                  <a:gd name="T25" fmla="*/ 14 h 20"/>
                  <a:gd name="T26" fmla="*/ 28 w 59"/>
                  <a:gd name="T2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20">
                    <a:moveTo>
                      <a:pt x="28" y="17"/>
                    </a:moveTo>
                    <a:cubicBezTo>
                      <a:pt x="21" y="19"/>
                      <a:pt x="30" y="14"/>
                      <a:pt x="22" y="17"/>
                    </a:cubicBezTo>
                    <a:cubicBezTo>
                      <a:pt x="23" y="14"/>
                      <a:pt x="31" y="14"/>
                      <a:pt x="44" y="9"/>
                    </a:cubicBezTo>
                    <a:cubicBezTo>
                      <a:pt x="43" y="8"/>
                      <a:pt x="43" y="8"/>
                      <a:pt x="43" y="8"/>
                    </a:cubicBezTo>
                    <a:cubicBezTo>
                      <a:pt x="39" y="9"/>
                      <a:pt x="33" y="11"/>
                      <a:pt x="26" y="13"/>
                    </a:cubicBezTo>
                    <a:cubicBezTo>
                      <a:pt x="9" y="19"/>
                      <a:pt x="9" y="19"/>
                      <a:pt x="9" y="19"/>
                    </a:cubicBezTo>
                    <a:cubicBezTo>
                      <a:pt x="6" y="20"/>
                      <a:pt x="6" y="19"/>
                      <a:pt x="0" y="20"/>
                    </a:cubicBezTo>
                    <a:cubicBezTo>
                      <a:pt x="10" y="17"/>
                      <a:pt x="16" y="15"/>
                      <a:pt x="25" y="11"/>
                    </a:cubicBezTo>
                    <a:cubicBezTo>
                      <a:pt x="25" y="13"/>
                      <a:pt x="36" y="9"/>
                      <a:pt x="42" y="7"/>
                    </a:cubicBezTo>
                    <a:cubicBezTo>
                      <a:pt x="49" y="5"/>
                      <a:pt x="45" y="4"/>
                      <a:pt x="37" y="8"/>
                    </a:cubicBezTo>
                    <a:cubicBezTo>
                      <a:pt x="39" y="5"/>
                      <a:pt x="52" y="2"/>
                      <a:pt x="59" y="0"/>
                    </a:cubicBezTo>
                    <a:cubicBezTo>
                      <a:pt x="51" y="3"/>
                      <a:pt x="50" y="5"/>
                      <a:pt x="48" y="6"/>
                    </a:cubicBezTo>
                    <a:cubicBezTo>
                      <a:pt x="47" y="8"/>
                      <a:pt x="44" y="10"/>
                      <a:pt x="34" y="14"/>
                    </a:cubicBezTo>
                    <a:cubicBezTo>
                      <a:pt x="57" y="7"/>
                      <a:pt x="31" y="15"/>
                      <a:pt x="2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2" name="Freeform 6809">
                <a:extLst>
                  <a:ext uri="{FF2B5EF4-FFF2-40B4-BE49-F238E27FC236}">
                    <a16:creationId xmlns:a16="http://schemas.microsoft.com/office/drawing/2014/main" id="{6906F34E-25E7-4A1A-888B-D6065CB0F39D}"/>
                  </a:ext>
                </a:extLst>
              </p:cNvPr>
              <p:cNvSpPr>
                <a:spLocks/>
              </p:cNvSpPr>
              <p:nvPr/>
            </p:nvSpPr>
            <p:spPr bwMode="auto">
              <a:xfrm>
                <a:off x="2753" y="1936"/>
                <a:ext cx="6" cy="15"/>
              </a:xfrm>
              <a:custGeom>
                <a:avLst/>
                <a:gdLst>
                  <a:gd name="T0" fmla="*/ 10 w 10"/>
                  <a:gd name="T1" fmla="*/ 14 h 26"/>
                  <a:gd name="T2" fmla="*/ 5 w 10"/>
                  <a:gd name="T3" fmla="*/ 9 h 26"/>
                  <a:gd name="T4" fmla="*/ 7 w 10"/>
                  <a:gd name="T5" fmla="*/ 17 h 26"/>
                  <a:gd name="T6" fmla="*/ 0 w 10"/>
                  <a:gd name="T7" fmla="*/ 0 h 26"/>
                  <a:gd name="T8" fmla="*/ 10 w 10"/>
                  <a:gd name="T9" fmla="*/ 14 h 26"/>
                </a:gdLst>
                <a:ahLst/>
                <a:cxnLst>
                  <a:cxn ang="0">
                    <a:pos x="T0" y="T1"/>
                  </a:cxn>
                  <a:cxn ang="0">
                    <a:pos x="T2" y="T3"/>
                  </a:cxn>
                  <a:cxn ang="0">
                    <a:pos x="T4" y="T5"/>
                  </a:cxn>
                  <a:cxn ang="0">
                    <a:pos x="T6" y="T7"/>
                  </a:cxn>
                  <a:cxn ang="0">
                    <a:pos x="T8" y="T9"/>
                  </a:cxn>
                </a:cxnLst>
                <a:rect l="0" t="0" r="r" b="b"/>
                <a:pathLst>
                  <a:path w="10" h="26">
                    <a:moveTo>
                      <a:pt x="10" y="14"/>
                    </a:moveTo>
                    <a:cubicBezTo>
                      <a:pt x="8" y="8"/>
                      <a:pt x="10" y="26"/>
                      <a:pt x="5" y="9"/>
                    </a:cubicBezTo>
                    <a:cubicBezTo>
                      <a:pt x="6" y="11"/>
                      <a:pt x="6" y="13"/>
                      <a:pt x="7" y="17"/>
                    </a:cubicBezTo>
                    <a:cubicBezTo>
                      <a:pt x="5" y="13"/>
                      <a:pt x="4" y="9"/>
                      <a:pt x="0" y="0"/>
                    </a:cubicBezTo>
                    <a:cubicBezTo>
                      <a:pt x="3" y="3"/>
                      <a:pt x="5" y="1"/>
                      <a:pt x="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3" name="Freeform 6810">
                <a:extLst>
                  <a:ext uri="{FF2B5EF4-FFF2-40B4-BE49-F238E27FC236}">
                    <a16:creationId xmlns:a16="http://schemas.microsoft.com/office/drawing/2014/main" id="{8C3AD911-F03A-4DE6-8D54-4EF716DE7FB1}"/>
                  </a:ext>
                </a:extLst>
              </p:cNvPr>
              <p:cNvSpPr>
                <a:spLocks/>
              </p:cNvSpPr>
              <p:nvPr/>
            </p:nvSpPr>
            <p:spPr bwMode="auto">
              <a:xfrm>
                <a:off x="2778" y="2207"/>
                <a:ext cx="6" cy="27"/>
              </a:xfrm>
              <a:custGeom>
                <a:avLst/>
                <a:gdLst>
                  <a:gd name="T0" fmla="*/ 5 w 11"/>
                  <a:gd name="T1" fmla="*/ 39 h 48"/>
                  <a:gd name="T2" fmla="*/ 0 w 11"/>
                  <a:gd name="T3" fmla="*/ 34 h 48"/>
                  <a:gd name="T4" fmla="*/ 5 w 11"/>
                  <a:gd name="T5" fmla="*/ 8 h 48"/>
                  <a:gd name="T6" fmla="*/ 4 w 11"/>
                  <a:gd name="T7" fmla="*/ 22 h 48"/>
                  <a:gd name="T8" fmla="*/ 8 w 11"/>
                  <a:gd name="T9" fmla="*/ 3 h 48"/>
                  <a:gd name="T10" fmla="*/ 7 w 11"/>
                  <a:gd name="T11" fmla="*/ 31 h 48"/>
                  <a:gd name="T12" fmla="*/ 9 w 11"/>
                  <a:gd name="T13" fmla="*/ 10 h 48"/>
                  <a:gd name="T14" fmla="*/ 4 w 11"/>
                  <a:gd name="T15" fmla="*/ 32 h 48"/>
                  <a:gd name="T16" fmla="*/ 5 w 11"/>
                  <a:gd name="T1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8">
                    <a:moveTo>
                      <a:pt x="5" y="39"/>
                    </a:moveTo>
                    <a:cubicBezTo>
                      <a:pt x="2" y="48"/>
                      <a:pt x="3" y="33"/>
                      <a:pt x="0" y="34"/>
                    </a:cubicBezTo>
                    <a:cubicBezTo>
                      <a:pt x="2" y="25"/>
                      <a:pt x="3" y="20"/>
                      <a:pt x="5" y="8"/>
                    </a:cubicBezTo>
                    <a:cubicBezTo>
                      <a:pt x="8" y="4"/>
                      <a:pt x="2" y="22"/>
                      <a:pt x="4" y="22"/>
                    </a:cubicBezTo>
                    <a:cubicBezTo>
                      <a:pt x="6" y="19"/>
                      <a:pt x="6" y="12"/>
                      <a:pt x="8" y="3"/>
                    </a:cubicBezTo>
                    <a:cubicBezTo>
                      <a:pt x="11" y="0"/>
                      <a:pt x="10" y="17"/>
                      <a:pt x="7" y="31"/>
                    </a:cubicBezTo>
                    <a:cubicBezTo>
                      <a:pt x="7" y="24"/>
                      <a:pt x="10" y="12"/>
                      <a:pt x="9" y="10"/>
                    </a:cubicBezTo>
                    <a:cubicBezTo>
                      <a:pt x="6" y="14"/>
                      <a:pt x="7" y="19"/>
                      <a:pt x="4" y="32"/>
                    </a:cubicBezTo>
                    <a:cubicBezTo>
                      <a:pt x="4" y="36"/>
                      <a:pt x="6" y="3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4" name="Freeform 6811">
                <a:extLst>
                  <a:ext uri="{FF2B5EF4-FFF2-40B4-BE49-F238E27FC236}">
                    <a16:creationId xmlns:a16="http://schemas.microsoft.com/office/drawing/2014/main" id="{6EDB1B04-3DDB-46F4-9B78-A7C822A0A4A3}"/>
                  </a:ext>
                </a:extLst>
              </p:cNvPr>
              <p:cNvSpPr>
                <a:spLocks/>
              </p:cNvSpPr>
              <p:nvPr/>
            </p:nvSpPr>
            <p:spPr bwMode="auto">
              <a:xfrm>
                <a:off x="2369" y="2624"/>
                <a:ext cx="36" cy="11"/>
              </a:xfrm>
              <a:custGeom>
                <a:avLst/>
                <a:gdLst>
                  <a:gd name="T0" fmla="*/ 45 w 63"/>
                  <a:gd name="T1" fmla="*/ 7 h 19"/>
                  <a:gd name="T2" fmla="*/ 13 w 63"/>
                  <a:gd name="T3" fmla="*/ 13 h 19"/>
                  <a:gd name="T4" fmla="*/ 28 w 63"/>
                  <a:gd name="T5" fmla="*/ 8 h 19"/>
                  <a:gd name="T6" fmla="*/ 42 w 63"/>
                  <a:gd name="T7" fmla="*/ 4 h 19"/>
                  <a:gd name="T8" fmla="*/ 63 w 63"/>
                  <a:gd name="T9" fmla="*/ 5 h 19"/>
                  <a:gd name="T10" fmla="*/ 29 w 63"/>
                  <a:gd name="T11" fmla="*/ 14 h 19"/>
                  <a:gd name="T12" fmla="*/ 1 w 63"/>
                  <a:gd name="T13" fmla="*/ 19 h 19"/>
                  <a:gd name="T14" fmla="*/ 14 w 63"/>
                  <a:gd name="T15" fmla="*/ 16 h 19"/>
                  <a:gd name="T16" fmla="*/ 15 w 63"/>
                  <a:gd name="T17" fmla="*/ 15 h 19"/>
                  <a:gd name="T18" fmla="*/ 45 w 63"/>
                  <a:gd name="T19"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9">
                    <a:moveTo>
                      <a:pt x="45" y="7"/>
                    </a:moveTo>
                    <a:cubicBezTo>
                      <a:pt x="41" y="6"/>
                      <a:pt x="29" y="9"/>
                      <a:pt x="13" y="13"/>
                    </a:cubicBezTo>
                    <a:cubicBezTo>
                      <a:pt x="15" y="12"/>
                      <a:pt x="22" y="10"/>
                      <a:pt x="28" y="8"/>
                    </a:cubicBezTo>
                    <a:cubicBezTo>
                      <a:pt x="34" y="7"/>
                      <a:pt x="40" y="5"/>
                      <a:pt x="42" y="4"/>
                    </a:cubicBezTo>
                    <a:cubicBezTo>
                      <a:pt x="61" y="0"/>
                      <a:pt x="63" y="2"/>
                      <a:pt x="63" y="5"/>
                    </a:cubicBezTo>
                    <a:cubicBezTo>
                      <a:pt x="48" y="8"/>
                      <a:pt x="37" y="10"/>
                      <a:pt x="29" y="14"/>
                    </a:cubicBezTo>
                    <a:cubicBezTo>
                      <a:pt x="14" y="18"/>
                      <a:pt x="16" y="15"/>
                      <a:pt x="1" y="19"/>
                    </a:cubicBezTo>
                    <a:cubicBezTo>
                      <a:pt x="0" y="19"/>
                      <a:pt x="8" y="17"/>
                      <a:pt x="14" y="16"/>
                    </a:cubicBezTo>
                    <a:cubicBezTo>
                      <a:pt x="20" y="14"/>
                      <a:pt x="24" y="13"/>
                      <a:pt x="15" y="15"/>
                    </a:cubicBezTo>
                    <a:cubicBezTo>
                      <a:pt x="21" y="12"/>
                      <a:pt x="24" y="12"/>
                      <a:pt x="4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5" name="Freeform 6812">
                <a:extLst>
                  <a:ext uri="{FF2B5EF4-FFF2-40B4-BE49-F238E27FC236}">
                    <a16:creationId xmlns:a16="http://schemas.microsoft.com/office/drawing/2014/main" id="{6F3D65A5-4473-4339-AA00-8A991713D6C9}"/>
                  </a:ext>
                </a:extLst>
              </p:cNvPr>
              <p:cNvSpPr>
                <a:spLocks/>
              </p:cNvSpPr>
              <p:nvPr/>
            </p:nvSpPr>
            <p:spPr bwMode="auto">
              <a:xfrm>
                <a:off x="2088" y="2615"/>
                <a:ext cx="15" cy="6"/>
              </a:xfrm>
              <a:custGeom>
                <a:avLst/>
                <a:gdLst>
                  <a:gd name="T0" fmla="*/ 20 w 27"/>
                  <a:gd name="T1" fmla="*/ 10 h 10"/>
                  <a:gd name="T2" fmla="*/ 13 w 27"/>
                  <a:gd name="T3" fmla="*/ 7 h 10"/>
                  <a:gd name="T4" fmla="*/ 8 w 27"/>
                  <a:gd name="T5" fmla="*/ 3 h 10"/>
                  <a:gd name="T6" fmla="*/ 19 w 27"/>
                  <a:gd name="T7" fmla="*/ 6 h 10"/>
                  <a:gd name="T8" fmla="*/ 14 w 27"/>
                  <a:gd name="T9" fmla="*/ 0 h 10"/>
                  <a:gd name="T10" fmla="*/ 20 w 27"/>
                  <a:gd name="T11" fmla="*/ 10 h 10"/>
                </a:gdLst>
                <a:ahLst/>
                <a:cxnLst>
                  <a:cxn ang="0">
                    <a:pos x="T0" y="T1"/>
                  </a:cxn>
                  <a:cxn ang="0">
                    <a:pos x="T2" y="T3"/>
                  </a:cxn>
                  <a:cxn ang="0">
                    <a:pos x="T4" y="T5"/>
                  </a:cxn>
                  <a:cxn ang="0">
                    <a:pos x="T6" y="T7"/>
                  </a:cxn>
                  <a:cxn ang="0">
                    <a:pos x="T8" y="T9"/>
                  </a:cxn>
                  <a:cxn ang="0">
                    <a:pos x="T10" y="T11"/>
                  </a:cxn>
                </a:cxnLst>
                <a:rect l="0" t="0" r="r" b="b"/>
                <a:pathLst>
                  <a:path w="27" h="10">
                    <a:moveTo>
                      <a:pt x="20" y="10"/>
                    </a:moveTo>
                    <a:cubicBezTo>
                      <a:pt x="17" y="8"/>
                      <a:pt x="13" y="7"/>
                      <a:pt x="13" y="7"/>
                    </a:cubicBezTo>
                    <a:cubicBezTo>
                      <a:pt x="0" y="3"/>
                      <a:pt x="22" y="8"/>
                      <a:pt x="8" y="3"/>
                    </a:cubicBezTo>
                    <a:cubicBezTo>
                      <a:pt x="9" y="3"/>
                      <a:pt x="12" y="4"/>
                      <a:pt x="19" y="6"/>
                    </a:cubicBezTo>
                    <a:cubicBezTo>
                      <a:pt x="12" y="2"/>
                      <a:pt x="12" y="2"/>
                      <a:pt x="14" y="0"/>
                    </a:cubicBezTo>
                    <a:cubicBezTo>
                      <a:pt x="27" y="7"/>
                      <a:pt x="17" y="5"/>
                      <a:pt x="2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6" name="Freeform 6813">
                <a:extLst>
                  <a:ext uri="{FF2B5EF4-FFF2-40B4-BE49-F238E27FC236}">
                    <a16:creationId xmlns:a16="http://schemas.microsoft.com/office/drawing/2014/main" id="{ACECD4EA-C820-4EE7-BBC3-B8897B504A66}"/>
                  </a:ext>
                </a:extLst>
              </p:cNvPr>
              <p:cNvSpPr>
                <a:spLocks/>
              </p:cNvSpPr>
              <p:nvPr/>
            </p:nvSpPr>
            <p:spPr bwMode="auto">
              <a:xfrm>
                <a:off x="2765" y="2267"/>
                <a:ext cx="5" cy="16"/>
              </a:xfrm>
              <a:custGeom>
                <a:avLst/>
                <a:gdLst>
                  <a:gd name="T0" fmla="*/ 1 w 9"/>
                  <a:gd name="T1" fmla="*/ 22 h 29"/>
                  <a:gd name="T2" fmla="*/ 6 w 9"/>
                  <a:gd name="T3" fmla="*/ 4 h 29"/>
                  <a:gd name="T4" fmla="*/ 7 w 9"/>
                  <a:gd name="T5" fmla="*/ 7 h 29"/>
                  <a:gd name="T6" fmla="*/ 2 w 9"/>
                  <a:gd name="T7" fmla="*/ 25 h 29"/>
                  <a:gd name="T8" fmla="*/ 1 w 9"/>
                  <a:gd name="T9" fmla="*/ 22 h 29"/>
                </a:gdLst>
                <a:ahLst/>
                <a:cxnLst>
                  <a:cxn ang="0">
                    <a:pos x="T0" y="T1"/>
                  </a:cxn>
                  <a:cxn ang="0">
                    <a:pos x="T2" y="T3"/>
                  </a:cxn>
                  <a:cxn ang="0">
                    <a:pos x="T4" y="T5"/>
                  </a:cxn>
                  <a:cxn ang="0">
                    <a:pos x="T6" y="T7"/>
                  </a:cxn>
                  <a:cxn ang="0">
                    <a:pos x="T8" y="T9"/>
                  </a:cxn>
                </a:cxnLst>
                <a:rect l="0" t="0" r="r" b="b"/>
                <a:pathLst>
                  <a:path w="9" h="29">
                    <a:moveTo>
                      <a:pt x="1" y="22"/>
                    </a:moveTo>
                    <a:cubicBezTo>
                      <a:pt x="1" y="17"/>
                      <a:pt x="3" y="13"/>
                      <a:pt x="6" y="4"/>
                    </a:cubicBezTo>
                    <a:cubicBezTo>
                      <a:pt x="8" y="0"/>
                      <a:pt x="4" y="16"/>
                      <a:pt x="7" y="7"/>
                    </a:cubicBezTo>
                    <a:cubicBezTo>
                      <a:pt x="9" y="6"/>
                      <a:pt x="4" y="20"/>
                      <a:pt x="2" y="25"/>
                    </a:cubicBezTo>
                    <a:cubicBezTo>
                      <a:pt x="0" y="29"/>
                      <a:pt x="5" y="10"/>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7" name="Freeform 6814">
                <a:extLst>
                  <a:ext uri="{FF2B5EF4-FFF2-40B4-BE49-F238E27FC236}">
                    <a16:creationId xmlns:a16="http://schemas.microsoft.com/office/drawing/2014/main" id="{89723734-A0F2-4CE3-BE51-35184EED6F98}"/>
                  </a:ext>
                </a:extLst>
              </p:cNvPr>
              <p:cNvSpPr>
                <a:spLocks/>
              </p:cNvSpPr>
              <p:nvPr/>
            </p:nvSpPr>
            <p:spPr bwMode="auto">
              <a:xfrm>
                <a:off x="2767" y="2234"/>
                <a:ext cx="11" cy="36"/>
              </a:xfrm>
              <a:custGeom>
                <a:avLst/>
                <a:gdLst>
                  <a:gd name="T0" fmla="*/ 16 w 19"/>
                  <a:gd name="T1" fmla="*/ 17 h 63"/>
                  <a:gd name="T2" fmla="*/ 15 w 19"/>
                  <a:gd name="T3" fmla="*/ 24 h 63"/>
                  <a:gd name="T4" fmla="*/ 7 w 19"/>
                  <a:gd name="T5" fmla="*/ 51 h 63"/>
                  <a:gd name="T6" fmla="*/ 0 w 19"/>
                  <a:gd name="T7" fmla="*/ 63 h 63"/>
                  <a:gd name="T8" fmla="*/ 7 w 19"/>
                  <a:gd name="T9" fmla="*/ 41 h 63"/>
                  <a:gd name="T10" fmla="*/ 7 w 19"/>
                  <a:gd name="T11" fmla="*/ 44 h 63"/>
                  <a:gd name="T12" fmla="*/ 13 w 19"/>
                  <a:gd name="T13" fmla="*/ 25 h 63"/>
                  <a:gd name="T14" fmla="*/ 17 w 19"/>
                  <a:gd name="T15" fmla="*/ 7 h 63"/>
                  <a:gd name="T16" fmla="*/ 16 w 19"/>
                  <a:gd name="T17" fmla="*/ 15 h 63"/>
                  <a:gd name="T18" fmla="*/ 16 w 19"/>
                  <a:gd name="T19"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63">
                    <a:moveTo>
                      <a:pt x="16" y="17"/>
                    </a:moveTo>
                    <a:cubicBezTo>
                      <a:pt x="16" y="18"/>
                      <a:pt x="15" y="25"/>
                      <a:pt x="15" y="24"/>
                    </a:cubicBezTo>
                    <a:cubicBezTo>
                      <a:pt x="13" y="28"/>
                      <a:pt x="11" y="36"/>
                      <a:pt x="7" y="51"/>
                    </a:cubicBezTo>
                    <a:cubicBezTo>
                      <a:pt x="7" y="44"/>
                      <a:pt x="3" y="57"/>
                      <a:pt x="0" y="63"/>
                    </a:cubicBezTo>
                    <a:cubicBezTo>
                      <a:pt x="2" y="53"/>
                      <a:pt x="8" y="44"/>
                      <a:pt x="7" y="41"/>
                    </a:cubicBezTo>
                    <a:cubicBezTo>
                      <a:pt x="9" y="31"/>
                      <a:pt x="11" y="32"/>
                      <a:pt x="7" y="44"/>
                    </a:cubicBezTo>
                    <a:cubicBezTo>
                      <a:pt x="8" y="42"/>
                      <a:pt x="11" y="34"/>
                      <a:pt x="13" y="25"/>
                    </a:cubicBezTo>
                    <a:cubicBezTo>
                      <a:pt x="15" y="17"/>
                      <a:pt x="17" y="9"/>
                      <a:pt x="17" y="7"/>
                    </a:cubicBezTo>
                    <a:cubicBezTo>
                      <a:pt x="19" y="0"/>
                      <a:pt x="17" y="8"/>
                      <a:pt x="16" y="15"/>
                    </a:cubicBezTo>
                    <a:cubicBezTo>
                      <a:pt x="14" y="22"/>
                      <a:pt x="13" y="28"/>
                      <a:pt x="1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8" name="Freeform 6815">
                <a:extLst>
                  <a:ext uri="{FF2B5EF4-FFF2-40B4-BE49-F238E27FC236}">
                    <a16:creationId xmlns:a16="http://schemas.microsoft.com/office/drawing/2014/main" id="{748B4C67-2AF2-48F9-8769-49ADA7A82181}"/>
                  </a:ext>
                </a:extLst>
              </p:cNvPr>
              <p:cNvSpPr>
                <a:spLocks/>
              </p:cNvSpPr>
              <p:nvPr/>
            </p:nvSpPr>
            <p:spPr bwMode="auto">
              <a:xfrm>
                <a:off x="2781" y="2182"/>
                <a:ext cx="7" cy="26"/>
              </a:xfrm>
              <a:custGeom>
                <a:avLst/>
                <a:gdLst>
                  <a:gd name="T0" fmla="*/ 10 w 12"/>
                  <a:gd name="T1" fmla="*/ 1 h 46"/>
                  <a:gd name="T2" fmla="*/ 11 w 12"/>
                  <a:gd name="T3" fmla="*/ 0 h 46"/>
                  <a:gd name="T4" fmla="*/ 8 w 12"/>
                  <a:gd name="T5" fmla="*/ 23 h 46"/>
                  <a:gd name="T6" fmla="*/ 6 w 12"/>
                  <a:gd name="T7" fmla="*/ 20 h 46"/>
                  <a:gd name="T8" fmla="*/ 2 w 12"/>
                  <a:gd name="T9" fmla="*/ 39 h 46"/>
                  <a:gd name="T10" fmla="*/ 2 w 12"/>
                  <a:gd name="T11" fmla="*/ 29 h 46"/>
                  <a:gd name="T12" fmla="*/ 3 w 12"/>
                  <a:gd name="T13" fmla="*/ 32 h 46"/>
                  <a:gd name="T14" fmla="*/ 3 w 12"/>
                  <a:gd name="T15" fmla="*/ 22 h 46"/>
                  <a:gd name="T16" fmla="*/ 7 w 12"/>
                  <a:gd name="T17" fmla="*/ 16 h 46"/>
                  <a:gd name="T18" fmla="*/ 10 w 12"/>
                  <a:gd name="T19"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46">
                    <a:moveTo>
                      <a:pt x="10" y="1"/>
                    </a:moveTo>
                    <a:cubicBezTo>
                      <a:pt x="10" y="3"/>
                      <a:pt x="10" y="5"/>
                      <a:pt x="11" y="0"/>
                    </a:cubicBezTo>
                    <a:cubicBezTo>
                      <a:pt x="12" y="0"/>
                      <a:pt x="9" y="16"/>
                      <a:pt x="8" y="23"/>
                    </a:cubicBezTo>
                    <a:cubicBezTo>
                      <a:pt x="8" y="6"/>
                      <a:pt x="5" y="37"/>
                      <a:pt x="6" y="20"/>
                    </a:cubicBezTo>
                    <a:cubicBezTo>
                      <a:pt x="5" y="24"/>
                      <a:pt x="4" y="33"/>
                      <a:pt x="2" y="39"/>
                    </a:cubicBezTo>
                    <a:cubicBezTo>
                      <a:pt x="3" y="33"/>
                      <a:pt x="0" y="46"/>
                      <a:pt x="2" y="29"/>
                    </a:cubicBezTo>
                    <a:cubicBezTo>
                      <a:pt x="2" y="31"/>
                      <a:pt x="2" y="33"/>
                      <a:pt x="3" y="32"/>
                    </a:cubicBezTo>
                    <a:cubicBezTo>
                      <a:pt x="4" y="24"/>
                      <a:pt x="4" y="21"/>
                      <a:pt x="3" y="22"/>
                    </a:cubicBezTo>
                    <a:cubicBezTo>
                      <a:pt x="4" y="17"/>
                      <a:pt x="5" y="17"/>
                      <a:pt x="7" y="16"/>
                    </a:cubicBezTo>
                    <a:cubicBezTo>
                      <a:pt x="8" y="15"/>
                      <a:pt x="9" y="1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9" name="Freeform 6816">
                <a:extLst>
                  <a:ext uri="{FF2B5EF4-FFF2-40B4-BE49-F238E27FC236}">
                    <a16:creationId xmlns:a16="http://schemas.microsoft.com/office/drawing/2014/main" id="{7E81E069-D9B1-4471-BEE6-4F402570F9BD}"/>
                  </a:ext>
                </a:extLst>
              </p:cNvPr>
              <p:cNvSpPr>
                <a:spLocks/>
              </p:cNvSpPr>
              <p:nvPr/>
            </p:nvSpPr>
            <p:spPr bwMode="auto">
              <a:xfrm>
                <a:off x="2608" y="2495"/>
                <a:ext cx="19" cy="23"/>
              </a:xfrm>
              <a:custGeom>
                <a:avLst/>
                <a:gdLst>
                  <a:gd name="T0" fmla="*/ 9 w 33"/>
                  <a:gd name="T1" fmla="*/ 33 h 41"/>
                  <a:gd name="T2" fmla="*/ 4 w 33"/>
                  <a:gd name="T3" fmla="*/ 35 h 41"/>
                  <a:gd name="T4" fmla="*/ 18 w 33"/>
                  <a:gd name="T5" fmla="*/ 22 h 41"/>
                  <a:gd name="T6" fmla="*/ 6 w 33"/>
                  <a:gd name="T7" fmla="*/ 29 h 41"/>
                  <a:gd name="T8" fmla="*/ 17 w 33"/>
                  <a:gd name="T9" fmla="*/ 19 h 41"/>
                  <a:gd name="T10" fmla="*/ 11 w 33"/>
                  <a:gd name="T11" fmla="*/ 14 h 41"/>
                  <a:gd name="T12" fmla="*/ 25 w 33"/>
                  <a:gd name="T13" fmla="*/ 1 h 41"/>
                  <a:gd name="T14" fmla="*/ 28 w 33"/>
                  <a:gd name="T15" fmla="*/ 2 h 41"/>
                  <a:gd name="T16" fmla="*/ 20 w 33"/>
                  <a:gd name="T17" fmla="*/ 13 h 41"/>
                  <a:gd name="T18" fmla="*/ 33 w 33"/>
                  <a:gd name="T19" fmla="*/ 3 h 41"/>
                  <a:gd name="T20" fmla="*/ 9 w 33"/>
                  <a:gd name="T21"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1">
                    <a:moveTo>
                      <a:pt x="9" y="33"/>
                    </a:moveTo>
                    <a:cubicBezTo>
                      <a:pt x="0" y="41"/>
                      <a:pt x="15" y="26"/>
                      <a:pt x="4" y="35"/>
                    </a:cubicBezTo>
                    <a:cubicBezTo>
                      <a:pt x="6" y="33"/>
                      <a:pt x="10" y="29"/>
                      <a:pt x="18" y="22"/>
                    </a:cubicBezTo>
                    <a:cubicBezTo>
                      <a:pt x="13" y="26"/>
                      <a:pt x="11" y="26"/>
                      <a:pt x="6" y="29"/>
                    </a:cubicBezTo>
                    <a:cubicBezTo>
                      <a:pt x="6" y="28"/>
                      <a:pt x="13" y="23"/>
                      <a:pt x="17" y="19"/>
                    </a:cubicBezTo>
                    <a:cubicBezTo>
                      <a:pt x="10" y="21"/>
                      <a:pt x="25" y="5"/>
                      <a:pt x="11" y="14"/>
                    </a:cubicBezTo>
                    <a:cubicBezTo>
                      <a:pt x="17" y="8"/>
                      <a:pt x="18" y="9"/>
                      <a:pt x="25" y="1"/>
                    </a:cubicBezTo>
                    <a:cubicBezTo>
                      <a:pt x="28" y="0"/>
                      <a:pt x="20" y="9"/>
                      <a:pt x="28" y="2"/>
                    </a:cubicBezTo>
                    <a:cubicBezTo>
                      <a:pt x="27" y="4"/>
                      <a:pt x="19" y="12"/>
                      <a:pt x="20" y="13"/>
                    </a:cubicBezTo>
                    <a:cubicBezTo>
                      <a:pt x="31" y="4"/>
                      <a:pt x="24" y="10"/>
                      <a:pt x="33" y="3"/>
                    </a:cubicBezTo>
                    <a:cubicBezTo>
                      <a:pt x="29" y="10"/>
                      <a:pt x="17" y="24"/>
                      <a:pt x="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0" name="Freeform 6817">
                <a:extLst>
                  <a:ext uri="{FF2B5EF4-FFF2-40B4-BE49-F238E27FC236}">
                    <a16:creationId xmlns:a16="http://schemas.microsoft.com/office/drawing/2014/main" id="{7F7C7337-5799-4445-96C6-9BDC8FB98057}"/>
                  </a:ext>
                </a:extLst>
              </p:cNvPr>
              <p:cNvSpPr>
                <a:spLocks/>
              </p:cNvSpPr>
              <p:nvPr/>
            </p:nvSpPr>
            <p:spPr bwMode="auto">
              <a:xfrm>
                <a:off x="2359" y="1627"/>
                <a:ext cx="10" cy="2"/>
              </a:xfrm>
              <a:custGeom>
                <a:avLst/>
                <a:gdLst>
                  <a:gd name="T0" fmla="*/ 18 w 18"/>
                  <a:gd name="T1" fmla="*/ 3 h 4"/>
                  <a:gd name="T2" fmla="*/ 1 w 18"/>
                  <a:gd name="T3" fmla="*/ 1 h 4"/>
                  <a:gd name="T4" fmla="*/ 18 w 18"/>
                  <a:gd name="T5" fmla="*/ 3 h 4"/>
                </a:gdLst>
                <a:ahLst/>
                <a:cxnLst>
                  <a:cxn ang="0">
                    <a:pos x="T0" y="T1"/>
                  </a:cxn>
                  <a:cxn ang="0">
                    <a:pos x="T2" y="T3"/>
                  </a:cxn>
                  <a:cxn ang="0">
                    <a:pos x="T4" y="T5"/>
                  </a:cxn>
                </a:cxnLst>
                <a:rect l="0" t="0" r="r" b="b"/>
                <a:pathLst>
                  <a:path w="18" h="4">
                    <a:moveTo>
                      <a:pt x="18" y="3"/>
                    </a:moveTo>
                    <a:cubicBezTo>
                      <a:pt x="15" y="4"/>
                      <a:pt x="6" y="3"/>
                      <a:pt x="1" y="1"/>
                    </a:cubicBezTo>
                    <a:cubicBezTo>
                      <a:pt x="0" y="0"/>
                      <a:pt x="13" y="2"/>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1" name="Freeform 6818">
                <a:extLst>
                  <a:ext uri="{FF2B5EF4-FFF2-40B4-BE49-F238E27FC236}">
                    <a16:creationId xmlns:a16="http://schemas.microsoft.com/office/drawing/2014/main" id="{9557879F-7949-4654-BC1B-6570B9036CA9}"/>
                  </a:ext>
                </a:extLst>
              </p:cNvPr>
              <p:cNvSpPr>
                <a:spLocks/>
              </p:cNvSpPr>
              <p:nvPr/>
            </p:nvSpPr>
            <p:spPr bwMode="auto">
              <a:xfrm>
                <a:off x="2741" y="2289"/>
                <a:ext cx="19" cy="49"/>
              </a:xfrm>
              <a:custGeom>
                <a:avLst/>
                <a:gdLst>
                  <a:gd name="T0" fmla="*/ 13 w 33"/>
                  <a:gd name="T1" fmla="*/ 52 h 86"/>
                  <a:gd name="T2" fmla="*/ 13 w 33"/>
                  <a:gd name="T3" fmla="*/ 49 h 86"/>
                  <a:gd name="T4" fmla="*/ 25 w 33"/>
                  <a:gd name="T5" fmla="*/ 14 h 86"/>
                  <a:gd name="T6" fmla="*/ 28 w 33"/>
                  <a:gd name="T7" fmla="*/ 10 h 86"/>
                  <a:gd name="T8" fmla="*/ 26 w 33"/>
                  <a:gd name="T9" fmla="*/ 24 h 86"/>
                  <a:gd name="T10" fmla="*/ 21 w 33"/>
                  <a:gd name="T11" fmla="*/ 31 h 86"/>
                  <a:gd name="T12" fmla="*/ 18 w 33"/>
                  <a:gd name="T13" fmla="*/ 42 h 86"/>
                  <a:gd name="T14" fmla="*/ 24 w 33"/>
                  <a:gd name="T15" fmla="*/ 31 h 86"/>
                  <a:gd name="T16" fmla="*/ 33 w 33"/>
                  <a:gd name="T17" fmla="*/ 6 h 86"/>
                  <a:gd name="T18" fmla="*/ 30 w 33"/>
                  <a:gd name="T19" fmla="*/ 16 h 86"/>
                  <a:gd name="T20" fmla="*/ 29 w 33"/>
                  <a:gd name="T21" fmla="*/ 23 h 86"/>
                  <a:gd name="T22" fmla="*/ 5 w 33"/>
                  <a:gd name="T23" fmla="*/ 83 h 86"/>
                  <a:gd name="T24" fmla="*/ 10 w 33"/>
                  <a:gd name="T25" fmla="*/ 67 h 86"/>
                  <a:gd name="T26" fmla="*/ 22 w 33"/>
                  <a:gd name="T27" fmla="*/ 37 h 86"/>
                  <a:gd name="T28" fmla="*/ 15 w 33"/>
                  <a:gd name="T29" fmla="*/ 49 h 86"/>
                  <a:gd name="T30" fmla="*/ 10 w 33"/>
                  <a:gd name="T31" fmla="*/ 66 h 86"/>
                  <a:gd name="T32" fmla="*/ 0 w 33"/>
                  <a:gd name="T33" fmla="*/ 84 h 86"/>
                  <a:gd name="T34" fmla="*/ 8 w 33"/>
                  <a:gd name="T35" fmla="*/ 63 h 86"/>
                  <a:gd name="T36" fmla="*/ 8 w 33"/>
                  <a:gd name="T37" fmla="*/ 66 h 86"/>
                  <a:gd name="T38" fmla="*/ 13 w 33"/>
                  <a:gd name="T39" fmla="*/ 5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86">
                    <a:moveTo>
                      <a:pt x="13" y="52"/>
                    </a:moveTo>
                    <a:cubicBezTo>
                      <a:pt x="16" y="44"/>
                      <a:pt x="11" y="57"/>
                      <a:pt x="13" y="49"/>
                    </a:cubicBezTo>
                    <a:cubicBezTo>
                      <a:pt x="19" y="34"/>
                      <a:pt x="22" y="23"/>
                      <a:pt x="25" y="14"/>
                    </a:cubicBezTo>
                    <a:cubicBezTo>
                      <a:pt x="27" y="8"/>
                      <a:pt x="29" y="17"/>
                      <a:pt x="28" y="10"/>
                    </a:cubicBezTo>
                    <a:cubicBezTo>
                      <a:pt x="33" y="0"/>
                      <a:pt x="28" y="16"/>
                      <a:pt x="26" y="24"/>
                    </a:cubicBezTo>
                    <a:cubicBezTo>
                      <a:pt x="24" y="27"/>
                      <a:pt x="23" y="26"/>
                      <a:pt x="21" y="31"/>
                    </a:cubicBezTo>
                    <a:cubicBezTo>
                      <a:pt x="19" y="37"/>
                      <a:pt x="18" y="40"/>
                      <a:pt x="18" y="42"/>
                    </a:cubicBezTo>
                    <a:cubicBezTo>
                      <a:pt x="20" y="40"/>
                      <a:pt x="22" y="29"/>
                      <a:pt x="24" y="31"/>
                    </a:cubicBezTo>
                    <a:cubicBezTo>
                      <a:pt x="28" y="19"/>
                      <a:pt x="28" y="18"/>
                      <a:pt x="33" y="6"/>
                    </a:cubicBezTo>
                    <a:cubicBezTo>
                      <a:pt x="33" y="6"/>
                      <a:pt x="32" y="11"/>
                      <a:pt x="30" y="16"/>
                    </a:cubicBezTo>
                    <a:cubicBezTo>
                      <a:pt x="28" y="21"/>
                      <a:pt x="27" y="25"/>
                      <a:pt x="29" y="23"/>
                    </a:cubicBezTo>
                    <a:cubicBezTo>
                      <a:pt x="19" y="51"/>
                      <a:pt x="10" y="70"/>
                      <a:pt x="5" y="83"/>
                    </a:cubicBezTo>
                    <a:cubicBezTo>
                      <a:pt x="2" y="86"/>
                      <a:pt x="6" y="78"/>
                      <a:pt x="10" y="67"/>
                    </a:cubicBezTo>
                    <a:cubicBezTo>
                      <a:pt x="15" y="57"/>
                      <a:pt x="20" y="43"/>
                      <a:pt x="22" y="37"/>
                    </a:cubicBezTo>
                    <a:cubicBezTo>
                      <a:pt x="20" y="41"/>
                      <a:pt x="17" y="46"/>
                      <a:pt x="15" y="49"/>
                    </a:cubicBezTo>
                    <a:cubicBezTo>
                      <a:pt x="13" y="56"/>
                      <a:pt x="7" y="69"/>
                      <a:pt x="10" y="66"/>
                    </a:cubicBezTo>
                    <a:cubicBezTo>
                      <a:pt x="6" y="73"/>
                      <a:pt x="3" y="79"/>
                      <a:pt x="0" y="84"/>
                    </a:cubicBezTo>
                    <a:cubicBezTo>
                      <a:pt x="5" y="73"/>
                      <a:pt x="5" y="71"/>
                      <a:pt x="8" y="63"/>
                    </a:cubicBezTo>
                    <a:cubicBezTo>
                      <a:pt x="9" y="63"/>
                      <a:pt x="7" y="66"/>
                      <a:pt x="8" y="66"/>
                    </a:cubicBezTo>
                    <a:cubicBezTo>
                      <a:pt x="14" y="55"/>
                      <a:pt x="10" y="56"/>
                      <a:pt x="1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2" name="Freeform 6819">
                <a:extLst>
                  <a:ext uri="{FF2B5EF4-FFF2-40B4-BE49-F238E27FC236}">
                    <a16:creationId xmlns:a16="http://schemas.microsoft.com/office/drawing/2014/main" id="{482271E1-B585-49D2-98AF-0B92431DF757}"/>
                  </a:ext>
                </a:extLst>
              </p:cNvPr>
              <p:cNvSpPr>
                <a:spLocks/>
              </p:cNvSpPr>
              <p:nvPr/>
            </p:nvSpPr>
            <p:spPr bwMode="auto">
              <a:xfrm>
                <a:off x="2627" y="2479"/>
                <a:ext cx="19" cy="19"/>
              </a:xfrm>
              <a:custGeom>
                <a:avLst/>
                <a:gdLst>
                  <a:gd name="T0" fmla="*/ 11 w 35"/>
                  <a:gd name="T1" fmla="*/ 28 h 35"/>
                  <a:gd name="T2" fmla="*/ 0 w 35"/>
                  <a:gd name="T3" fmla="*/ 35 h 35"/>
                  <a:gd name="T4" fmla="*/ 29 w 35"/>
                  <a:gd name="T5" fmla="*/ 5 h 35"/>
                  <a:gd name="T6" fmla="*/ 29 w 35"/>
                  <a:gd name="T7" fmla="*/ 8 h 35"/>
                  <a:gd name="T8" fmla="*/ 6 w 35"/>
                  <a:gd name="T9" fmla="*/ 30 h 35"/>
                  <a:gd name="T10" fmla="*/ 11 w 35"/>
                  <a:gd name="T11" fmla="*/ 28 h 35"/>
                </a:gdLst>
                <a:ahLst/>
                <a:cxnLst>
                  <a:cxn ang="0">
                    <a:pos x="T0" y="T1"/>
                  </a:cxn>
                  <a:cxn ang="0">
                    <a:pos x="T2" y="T3"/>
                  </a:cxn>
                  <a:cxn ang="0">
                    <a:pos x="T4" y="T5"/>
                  </a:cxn>
                  <a:cxn ang="0">
                    <a:pos x="T6" y="T7"/>
                  </a:cxn>
                  <a:cxn ang="0">
                    <a:pos x="T8" y="T9"/>
                  </a:cxn>
                  <a:cxn ang="0">
                    <a:pos x="T10" y="T11"/>
                  </a:cxn>
                </a:cxnLst>
                <a:rect l="0" t="0" r="r" b="b"/>
                <a:pathLst>
                  <a:path w="35" h="35">
                    <a:moveTo>
                      <a:pt x="11" y="28"/>
                    </a:moveTo>
                    <a:cubicBezTo>
                      <a:pt x="5" y="33"/>
                      <a:pt x="8" y="28"/>
                      <a:pt x="0" y="35"/>
                    </a:cubicBezTo>
                    <a:cubicBezTo>
                      <a:pt x="6" y="27"/>
                      <a:pt x="18" y="17"/>
                      <a:pt x="29" y="5"/>
                    </a:cubicBezTo>
                    <a:cubicBezTo>
                      <a:pt x="35" y="0"/>
                      <a:pt x="29" y="7"/>
                      <a:pt x="29" y="8"/>
                    </a:cubicBezTo>
                    <a:cubicBezTo>
                      <a:pt x="21" y="14"/>
                      <a:pt x="16" y="19"/>
                      <a:pt x="6" y="30"/>
                    </a:cubicBezTo>
                    <a:cubicBezTo>
                      <a:pt x="9" y="28"/>
                      <a:pt x="10" y="27"/>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3" name="Freeform 6820">
                <a:extLst>
                  <a:ext uri="{FF2B5EF4-FFF2-40B4-BE49-F238E27FC236}">
                    <a16:creationId xmlns:a16="http://schemas.microsoft.com/office/drawing/2014/main" id="{259937D4-0FAB-4CD1-A373-53CD86E7742A}"/>
                  </a:ext>
                </a:extLst>
              </p:cNvPr>
              <p:cNvSpPr>
                <a:spLocks/>
              </p:cNvSpPr>
              <p:nvPr/>
            </p:nvSpPr>
            <p:spPr bwMode="auto">
              <a:xfrm>
                <a:off x="2489" y="2575"/>
                <a:ext cx="34" cy="15"/>
              </a:xfrm>
              <a:custGeom>
                <a:avLst/>
                <a:gdLst>
                  <a:gd name="T0" fmla="*/ 59 w 59"/>
                  <a:gd name="T1" fmla="*/ 0 h 26"/>
                  <a:gd name="T2" fmla="*/ 33 w 59"/>
                  <a:gd name="T3" fmla="*/ 14 h 26"/>
                  <a:gd name="T4" fmla="*/ 11 w 59"/>
                  <a:gd name="T5" fmla="*/ 26 h 26"/>
                  <a:gd name="T6" fmla="*/ 18 w 59"/>
                  <a:gd name="T7" fmla="*/ 22 h 26"/>
                  <a:gd name="T8" fmla="*/ 1 w 59"/>
                  <a:gd name="T9" fmla="*/ 20 h 26"/>
                  <a:gd name="T10" fmla="*/ 20 w 59"/>
                  <a:gd name="T11" fmla="*/ 19 h 26"/>
                  <a:gd name="T12" fmla="*/ 41 w 59"/>
                  <a:gd name="T13" fmla="*/ 9 h 26"/>
                  <a:gd name="T14" fmla="*/ 59 w 59"/>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6">
                    <a:moveTo>
                      <a:pt x="59" y="0"/>
                    </a:moveTo>
                    <a:cubicBezTo>
                      <a:pt x="51" y="4"/>
                      <a:pt x="42" y="9"/>
                      <a:pt x="33" y="14"/>
                    </a:cubicBezTo>
                    <a:cubicBezTo>
                      <a:pt x="25" y="18"/>
                      <a:pt x="17" y="23"/>
                      <a:pt x="11" y="26"/>
                    </a:cubicBezTo>
                    <a:cubicBezTo>
                      <a:pt x="11" y="25"/>
                      <a:pt x="15" y="23"/>
                      <a:pt x="18" y="22"/>
                    </a:cubicBezTo>
                    <a:cubicBezTo>
                      <a:pt x="6" y="23"/>
                      <a:pt x="0" y="24"/>
                      <a:pt x="1" y="20"/>
                    </a:cubicBezTo>
                    <a:cubicBezTo>
                      <a:pt x="12" y="16"/>
                      <a:pt x="20" y="18"/>
                      <a:pt x="20" y="19"/>
                    </a:cubicBezTo>
                    <a:cubicBezTo>
                      <a:pt x="24" y="18"/>
                      <a:pt x="32" y="14"/>
                      <a:pt x="41" y="9"/>
                    </a:cubicBezTo>
                    <a:cubicBezTo>
                      <a:pt x="49" y="5"/>
                      <a:pt x="57"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4" name="Freeform 6821">
                <a:extLst>
                  <a:ext uri="{FF2B5EF4-FFF2-40B4-BE49-F238E27FC236}">
                    <a16:creationId xmlns:a16="http://schemas.microsoft.com/office/drawing/2014/main" id="{AF85D8E5-0A83-422E-9994-96838A6A2ABD}"/>
                  </a:ext>
                </a:extLst>
              </p:cNvPr>
              <p:cNvSpPr>
                <a:spLocks/>
              </p:cNvSpPr>
              <p:nvPr/>
            </p:nvSpPr>
            <p:spPr bwMode="auto">
              <a:xfrm>
                <a:off x="2746" y="1928"/>
                <a:ext cx="20" cy="59"/>
              </a:xfrm>
              <a:custGeom>
                <a:avLst/>
                <a:gdLst>
                  <a:gd name="T0" fmla="*/ 29 w 35"/>
                  <a:gd name="T1" fmla="*/ 70 h 104"/>
                  <a:gd name="T2" fmla="*/ 29 w 35"/>
                  <a:gd name="T3" fmla="*/ 75 h 104"/>
                  <a:gd name="T4" fmla="*/ 34 w 35"/>
                  <a:gd name="T5" fmla="*/ 93 h 104"/>
                  <a:gd name="T6" fmla="*/ 29 w 35"/>
                  <a:gd name="T7" fmla="*/ 80 h 104"/>
                  <a:gd name="T8" fmla="*/ 34 w 35"/>
                  <a:gd name="T9" fmla="*/ 102 h 104"/>
                  <a:gd name="T10" fmla="*/ 33 w 35"/>
                  <a:gd name="T11" fmla="*/ 104 h 104"/>
                  <a:gd name="T12" fmla="*/ 26 w 35"/>
                  <a:gd name="T13" fmla="*/ 83 h 104"/>
                  <a:gd name="T14" fmla="*/ 31 w 35"/>
                  <a:gd name="T15" fmla="*/ 96 h 104"/>
                  <a:gd name="T16" fmla="*/ 27 w 35"/>
                  <a:gd name="T17" fmla="*/ 77 h 104"/>
                  <a:gd name="T18" fmla="*/ 21 w 35"/>
                  <a:gd name="T19" fmla="*/ 65 h 104"/>
                  <a:gd name="T20" fmla="*/ 15 w 35"/>
                  <a:gd name="T21" fmla="*/ 48 h 104"/>
                  <a:gd name="T22" fmla="*/ 15 w 35"/>
                  <a:gd name="T23" fmla="*/ 43 h 104"/>
                  <a:gd name="T24" fmla="*/ 15 w 35"/>
                  <a:gd name="T25" fmla="*/ 37 h 104"/>
                  <a:gd name="T26" fmla="*/ 12 w 35"/>
                  <a:gd name="T27" fmla="*/ 26 h 104"/>
                  <a:gd name="T28" fmla="*/ 4 w 35"/>
                  <a:gd name="T29" fmla="*/ 10 h 104"/>
                  <a:gd name="T30" fmla="*/ 9 w 35"/>
                  <a:gd name="T31" fmla="*/ 24 h 104"/>
                  <a:gd name="T32" fmla="*/ 5 w 35"/>
                  <a:gd name="T33" fmla="*/ 16 h 104"/>
                  <a:gd name="T34" fmla="*/ 0 w 35"/>
                  <a:gd name="T35" fmla="*/ 0 h 104"/>
                  <a:gd name="T36" fmla="*/ 14 w 35"/>
                  <a:gd name="T37" fmla="*/ 29 h 104"/>
                  <a:gd name="T38" fmla="*/ 10 w 35"/>
                  <a:gd name="T39" fmla="*/ 13 h 104"/>
                  <a:gd name="T40" fmla="*/ 18 w 35"/>
                  <a:gd name="T41" fmla="*/ 33 h 104"/>
                  <a:gd name="T42" fmla="*/ 18 w 35"/>
                  <a:gd name="T43" fmla="*/ 38 h 104"/>
                  <a:gd name="T44" fmla="*/ 14 w 35"/>
                  <a:gd name="T45" fmla="*/ 33 h 104"/>
                  <a:gd name="T46" fmla="*/ 25 w 35"/>
                  <a:gd name="T47" fmla="*/ 60 h 104"/>
                  <a:gd name="T48" fmla="*/ 35 w 35"/>
                  <a:gd name="T49" fmla="*/ 82 h 104"/>
                  <a:gd name="T50" fmla="*/ 29 w 35"/>
                  <a:gd name="T51"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104">
                    <a:moveTo>
                      <a:pt x="29" y="70"/>
                    </a:moveTo>
                    <a:cubicBezTo>
                      <a:pt x="28" y="69"/>
                      <a:pt x="30" y="77"/>
                      <a:pt x="29" y="75"/>
                    </a:cubicBezTo>
                    <a:cubicBezTo>
                      <a:pt x="30" y="81"/>
                      <a:pt x="32" y="87"/>
                      <a:pt x="34" y="93"/>
                    </a:cubicBezTo>
                    <a:cubicBezTo>
                      <a:pt x="33" y="93"/>
                      <a:pt x="30" y="80"/>
                      <a:pt x="29" y="80"/>
                    </a:cubicBezTo>
                    <a:cubicBezTo>
                      <a:pt x="28" y="83"/>
                      <a:pt x="34" y="99"/>
                      <a:pt x="34" y="102"/>
                    </a:cubicBezTo>
                    <a:cubicBezTo>
                      <a:pt x="33" y="104"/>
                      <a:pt x="33" y="104"/>
                      <a:pt x="33" y="104"/>
                    </a:cubicBezTo>
                    <a:cubicBezTo>
                      <a:pt x="30" y="95"/>
                      <a:pt x="30" y="93"/>
                      <a:pt x="26" y="83"/>
                    </a:cubicBezTo>
                    <a:cubicBezTo>
                      <a:pt x="28" y="82"/>
                      <a:pt x="29" y="87"/>
                      <a:pt x="31" y="96"/>
                    </a:cubicBezTo>
                    <a:cubicBezTo>
                      <a:pt x="31" y="94"/>
                      <a:pt x="29" y="85"/>
                      <a:pt x="27" y="77"/>
                    </a:cubicBezTo>
                    <a:cubicBezTo>
                      <a:pt x="24" y="69"/>
                      <a:pt x="21" y="63"/>
                      <a:pt x="21" y="65"/>
                    </a:cubicBezTo>
                    <a:cubicBezTo>
                      <a:pt x="19" y="59"/>
                      <a:pt x="17" y="53"/>
                      <a:pt x="15" y="48"/>
                    </a:cubicBezTo>
                    <a:cubicBezTo>
                      <a:pt x="18" y="53"/>
                      <a:pt x="17" y="48"/>
                      <a:pt x="15" y="43"/>
                    </a:cubicBezTo>
                    <a:cubicBezTo>
                      <a:pt x="14" y="38"/>
                      <a:pt x="12" y="33"/>
                      <a:pt x="15" y="37"/>
                    </a:cubicBezTo>
                    <a:cubicBezTo>
                      <a:pt x="16" y="38"/>
                      <a:pt x="9" y="22"/>
                      <a:pt x="12" y="26"/>
                    </a:cubicBezTo>
                    <a:cubicBezTo>
                      <a:pt x="10" y="22"/>
                      <a:pt x="7" y="21"/>
                      <a:pt x="4" y="10"/>
                    </a:cubicBezTo>
                    <a:cubicBezTo>
                      <a:pt x="2" y="8"/>
                      <a:pt x="7" y="18"/>
                      <a:pt x="9" y="24"/>
                    </a:cubicBezTo>
                    <a:cubicBezTo>
                      <a:pt x="10" y="28"/>
                      <a:pt x="8" y="23"/>
                      <a:pt x="5" y="16"/>
                    </a:cubicBezTo>
                    <a:cubicBezTo>
                      <a:pt x="3" y="10"/>
                      <a:pt x="0" y="2"/>
                      <a:pt x="0" y="0"/>
                    </a:cubicBezTo>
                    <a:cubicBezTo>
                      <a:pt x="5" y="13"/>
                      <a:pt x="7" y="13"/>
                      <a:pt x="14" y="29"/>
                    </a:cubicBezTo>
                    <a:cubicBezTo>
                      <a:pt x="11" y="19"/>
                      <a:pt x="14" y="27"/>
                      <a:pt x="10" y="13"/>
                    </a:cubicBezTo>
                    <a:cubicBezTo>
                      <a:pt x="11" y="12"/>
                      <a:pt x="15" y="23"/>
                      <a:pt x="18" y="33"/>
                    </a:cubicBezTo>
                    <a:cubicBezTo>
                      <a:pt x="18" y="34"/>
                      <a:pt x="16" y="33"/>
                      <a:pt x="18" y="38"/>
                    </a:cubicBezTo>
                    <a:cubicBezTo>
                      <a:pt x="17" y="37"/>
                      <a:pt x="14" y="28"/>
                      <a:pt x="14" y="33"/>
                    </a:cubicBezTo>
                    <a:cubicBezTo>
                      <a:pt x="18" y="38"/>
                      <a:pt x="22" y="53"/>
                      <a:pt x="25" y="60"/>
                    </a:cubicBezTo>
                    <a:cubicBezTo>
                      <a:pt x="29" y="69"/>
                      <a:pt x="30" y="67"/>
                      <a:pt x="35" y="82"/>
                    </a:cubicBezTo>
                    <a:cubicBezTo>
                      <a:pt x="34" y="81"/>
                      <a:pt x="32" y="77"/>
                      <a:pt x="2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5" name="Freeform 6822">
                <a:extLst>
                  <a:ext uri="{FF2B5EF4-FFF2-40B4-BE49-F238E27FC236}">
                    <a16:creationId xmlns:a16="http://schemas.microsoft.com/office/drawing/2014/main" id="{0F0A0536-B9AF-4B9A-9DAF-3A037D23B7B6}"/>
                  </a:ext>
                </a:extLst>
              </p:cNvPr>
              <p:cNvSpPr>
                <a:spLocks/>
              </p:cNvSpPr>
              <p:nvPr/>
            </p:nvSpPr>
            <p:spPr bwMode="auto">
              <a:xfrm>
                <a:off x="2689" y="2410"/>
                <a:ext cx="12" cy="13"/>
              </a:xfrm>
              <a:custGeom>
                <a:avLst/>
                <a:gdLst>
                  <a:gd name="T0" fmla="*/ 22 w 22"/>
                  <a:gd name="T1" fmla="*/ 0 h 23"/>
                  <a:gd name="T2" fmla="*/ 10 w 22"/>
                  <a:gd name="T3" fmla="*/ 16 h 23"/>
                  <a:gd name="T4" fmla="*/ 0 w 22"/>
                  <a:gd name="T5" fmla="*/ 22 h 23"/>
                  <a:gd name="T6" fmla="*/ 12 w 22"/>
                  <a:gd name="T7" fmla="*/ 9 h 23"/>
                  <a:gd name="T8" fmla="*/ 22 w 22"/>
                  <a:gd name="T9" fmla="*/ 0 h 23"/>
                </a:gdLst>
                <a:ahLst/>
                <a:cxnLst>
                  <a:cxn ang="0">
                    <a:pos x="T0" y="T1"/>
                  </a:cxn>
                  <a:cxn ang="0">
                    <a:pos x="T2" y="T3"/>
                  </a:cxn>
                  <a:cxn ang="0">
                    <a:pos x="T4" y="T5"/>
                  </a:cxn>
                  <a:cxn ang="0">
                    <a:pos x="T6" y="T7"/>
                  </a:cxn>
                  <a:cxn ang="0">
                    <a:pos x="T8" y="T9"/>
                  </a:cxn>
                </a:cxnLst>
                <a:rect l="0" t="0" r="r" b="b"/>
                <a:pathLst>
                  <a:path w="22" h="23">
                    <a:moveTo>
                      <a:pt x="22" y="0"/>
                    </a:moveTo>
                    <a:cubicBezTo>
                      <a:pt x="21" y="4"/>
                      <a:pt x="15" y="7"/>
                      <a:pt x="10" y="16"/>
                    </a:cubicBezTo>
                    <a:cubicBezTo>
                      <a:pt x="14" y="8"/>
                      <a:pt x="2" y="23"/>
                      <a:pt x="0" y="22"/>
                    </a:cubicBezTo>
                    <a:cubicBezTo>
                      <a:pt x="6" y="14"/>
                      <a:pt x="9" y="11"/>
                      <a:pt x="12" y="9"/>
                    </a:cubicBezTo>
                    <a:cubicBezTo>
                      <a:pt x="15" y="7"/>
                      <a:pt x="18" y="5"/>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6" name="Freeform 6823">
                <a:extLst>
                  <a:ext uri="{FF2B5EF4-FFF2-40B4-BE49-F238E27FC236}">
                    <a16:creationId xmlns:a16="http://schemas.microsoft.com/office/drawing/2014/main" id="{8EBD102E-EA01-4384-B381-5A35513BEF55}"/>
                  </a:ext>
                </a:extLst>
              </p:cNvPr>
              <p:cNvSpPr>
                <a:spLocks/>
              </p:cNvSpPr>
              <p:nvPr/>
            </p:nvSpPr>
            <p:spPr bwMode="auto">
              <a:xfrm>
                <a:off x="2766" y="1979"/>
                <a:ext cx="6" cy="16"/>
              </a:xfrm>
              <a:custGeom>
                <a:avLst/>
                <a:gdLst>
                  <a:gd name="T0" fmla="*/ 6 w 10"/>
                  <a:gd name="T1" fmla="*/ 18 h 28"/>
                  <a:gd name="T2" fmla="*/ 10 w 10"/>
                  <a:gd name="T3" fmla="*/ 28 h 28"/>
                  <a:gd name="T4" fmla="*/ 8 w 10"/>
                  <a:gd name="T5" fmla="*/ 26 h 28"/>
                  <a:gd name="T6" fmla="*/ 3 w 10"/>
                  <a:gd name="T7" fmla="*/ 8 h 28"/>
                  <a:gd name="T8" fmla="*/ 6 w 10"/>
                  <a:gd name="T9" fmla="*/ 18 h 28"/>
                </a:gdLst>
                <a:ahLst/>
                <a:cxnLst>
                  <a:cxn ang="0">
                    <a:pos x="T0" y="T1"/>
                  </a:cxn>
                  <a:cxn ang="0">
                    <a:pos x="T2" y="T3"/>
                  </a:cxn>
                  <a:cxn ang="0">
                    <a:pos x="T4" y="T5"/>
                  </a:cxn>
                  <a:cxn ang="0">
                    <a:pos x="T6" y="T7"/>
                  </a:cxn>
                  <a:cxn ang="0">
                    <a:pos x="T8" y="T9"/>
                  </a:cxn>
                </a:cxnLst>
                <a:rect l="0" t="0" r="r" b="b"/>
                <a:pathLst>
                  <a:path w="10" h="28">
                    <a:moveTo>
                      <a:pt x="6" y="18"/>
                    </a:moveTo>
                    <a:cubicBezTo>
                      <a:pt x="8" y="22"/>
                      <a:pt x="8" y="21"/>
                      <a:pt x="10" y="28"/>
                    </a:cubicBezTo>
                    <a:cubicBezTo>
                      <a:pt x="9" y="27"/>
                      <a:pt x="8" y="25"/>
                      <a:pt x="8" y="26"/>
                    </a:cubicBezTo>
                    <a:cubicBezTo>
                      <a:pt x="6" y="21"/>
                      <a:pt x="3" y="7"/>
                      <a:pt x="3" y="8"/>
                    </a:cubicBezTo>
                    <a:cubicBezTo>
                      <a:pt x="0" y="0"/>
                      <a:pt x="6" y="13"/>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7" name="Freeform 6824">
                <a:extLst>
                  <a:ext uri="{FF2B5EF4-FFF2-40B4-BE49-F238E27FC236}">
                    <a16:creationId xmlns:a16="http://schemas.microsoft.com/office/drawing/2014/main" id="{84E738CF-2F4A-4A23-90E9-BB0BBB228AA5}"/>
                  </a:ext>
                </a:extLst>
              </p:cNvPr>
              <p:cNvSpPr>
                <a:spLocks/>
              </p:cNvSpPr>
              <p:nvPr/>
            </p:nvSpPr>
            <p:spPr bwMode="auto">
              <a:xfrm>
                <a:off x="2701" y="2401"/>
                <a:ext cx="6" cy="8"/>
              </a:xfrm>
              <a:custGeom>
                <a:avLst/>
                <a:gdLst>
                  <a:gd name="T0" fmla="*/ 10 w 10"/>
                  <a:gd name="T1" fmla="*/ 0 h 13"/>
                  <a:gd name="T2" fmla="*/ 0 w 10"/>
                  <a:gd name="T3" fmla="*/ 13 h 13"/>
                  <a:gd name="T4" fmla="*/ 7 w 10"/>
                  <a:gd name="T5" fmla="*/ 0 h 13"/>
                  <a:gd name="T6" fmla="*/ 10 w 10"/>
                  <a:gd name="T7" fmla="*/ 0 h 13"/>
                </a:gdLst>
                <a:ahLst/>
                <a:cxnLst>
                  <a:cxn ang="0">
                    <a:pos x="T0" y="T1"/>
                  </a:cxn>
                  <a:cxn ang="0">
                    <a:pos x="T2" y="T3"/>
                  </a:cxn>
                  <a:cxn ang="0">
                    <a:pos x="T4" y="T5"/>
                  </a:cxn>
                  <a:cxn ang="0">
                    <a:pos x="T6" y="T7"/>
                  </a:cxn>
                </a:cxnLst>
                <a:rect l="0" t="0" r="r" b="b"/>
                <a:pathLst>
                  <a:path w="10" h="13">
                    <a:moveTo>
                      <a:pt x="10" y="0"/>
                    </a:moveTo>
                    <a:cubicBezTo>
                      <a:pt x="9" y="4"/>
                      <a:pt x="5" y="4"/>
                      <a:pt x="0" y="13"/>
                    </a:cubicBezTo>
                    <a:cubicBezTo>
                      <a:pt x="0" y="10"/>
                      <a:pt x="2" y="8"/>
                      <a:pt x="7" y="0"/>
                    </a:cubicBezTo>
                    <a:cubicBezTo>
                      <a:pt x="8" y="2"/>
                      <a:pt x="7"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8" name="Freeform 6825">
                <a:extLst>
                  <a:ext uri="{FF2B5EF4-FFF2-40B4-BE49-F238E27FC236}">
                    <a16:creationId xmlns:a16="http://schemas.microsoft.com/office/drawing/2014/main" id="{239F4F1D-426F-4108-A90B-616BB06CB281}"/>
                  </a:ext>
                </a:extLst>
              </p:cNvPr>
              <p:cNvSpPr>
                <a:spLocks noEditPoints="1"/>
              </p:cNvSpPr>
              <p:nvPr/>
            </p:nvSpPr>
            <p:spPr bwMode="auto">
              <a:xfrm>
                <a:off x="2778" y="2034"/>
                <a:ext cx="8" cy="54"/>
              </a:xfrm>
              <a:custGeom>
                <a:avLst/>
                <a:gdLst>
                  <a:gd name="T0" fmla="*/ 10 w 15"/>
                  <a:gd name="T1" fmla="*/ 74 h 94"/>
                  <a:gd name="T2" fmla="*/ 7 w 15"/>
                  <a:gd name="T3" fmla="*/ 48 h 94"/>
                  <a:gd name="T4" fmla="*/ 9 w 15"/>
                  <a:gd name="T5" fmla="*/ 46 h 94"/>
                  <a:gd name="T6" fmla="*/ 0 w 15"/>
                  <a:gd name="T7" fmla="*/ 0 h 94"/>
                  <a:gd name="T8" fmla="*/ 0 w 15"/>
                  <a:gd name="T9" fmla="*/ 16 h 94"/>
                  <a:gd name="T10" fmla="*/ 3 w 15"/>
                  <a:gd name="T11" fmla="*/ 47 h 94"/>
                  <a:gd name="T12" fmla="*/ 7 w 15"/>
                  <a:gd name="T13" fmla="*/ 52 h 94"/>
                  <a:gd name="T14" fmla="*/ 9 w 15"/>
                  <a:gd name="T15" fmla="*/ 73 h 94"/>
                  <a:gd name="T16" fmla="*/ 11 w 15"/>
                  <a:gd name="T17" fmla="*/ 89 h 94"/>
                  <a:gd name="T18" fmla="*/ 13 w 15"/>
                  <a:gd name="T19" fmla="*/ 92 h 94"/>
                  <a:gd name="T20" fmla="*/ 13 w 15"/>
                  <a:gd name="T21" fmla="*/ 72 h 94"/>
                  <a:gd name="T22" fmla="*/ 10 w 15"/>
                  <a:gd name="T23" fmla="*/ 74 h 94"/>
                  <a:gd name="T24" fmla="*/ 6 w 15"/>
                  <a:gd name="T25" fmla="*/ 41 h 94"/>
                  <a:gd name="T26" fmla="*/ 3 w 15"/>
                  <a:gd name="T27" fmla="*/ 40 h 94"/>
                  <a:gd name="T28" fmla="*/ 3 w 15"/>
                  <a:gd name="T29" fmla="*/ 23 h 94"/>
                  <a:gd name="T30" fmla="*/ 6 w 15"/>
                  <a:gd name="T31" fmla="*/ 4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94">
                    <a:moveTo>
                      <a:pt x="10" y="74"/>
                    </a:moveTo>
                    <a:cubicBezTo>
                      <a:pt x="9" y="66"/>
                      <a:pt x="7" y="50"/>
                      <a:pt x="7" y="48"/>
                    </a:cubicBezTo>
                    <a:cubicBezTo>
                      <a:pt x="8" y="49"/>
                      <a:pt x="10" y="56"/>
                      <a:pt x="9" y="46"/>
                    </a:cubicBezTo>
                    <a:cubicBezTo>
                      <a:pt x="7" y="45"/>
                      <a:pt x="4" y="21"/>
                      <a:pt x="0" y="0"/>
                    </a:cubicBezTo>
                    <a:cubicBezTo>
                      <a:pt x="1" y="6"/>
                      <a:pt x="0" y="9"/>
                      <a:pt x="0" y="16"/>
                    </a:cubicBezTo>
                    <a:cubicBezTo>
                      <a:pt x="0" y="22"/>
                      <a:pt x="1" y="31"/>
                      <a:pt x="3" y="47"/>
                    </a:cubicBezTo>
                    <a:cubicBezTo>
                      <a:pt x="5" y="46"/>
                      <a:pt x="6" y="43"/>
                      <a:pt x="7" y="52"/>
                    </a:cubicBezTo>
                    <a:cubicBezTo>
                      <a:pt x="8" y="58"/>
                      <a:pt x="9" y="66"/>
                      <a:pt x="9" y="73"/>
                    </a:cubicBezTo>
                    <a:cubicBezTo>
                      <a:pt x="10" y="81"/>
                      <a:pt x="10" y="87"/>
                      <a:pt x="11" y="89"/>
                    </a:cubicBezTo>
                    <a:cubicBezTo>
                      <a:pt x="10" y="78"/>
                      <a:pt x="12" y="94"/>
                      <a:pt x="13" y="92"/>
                    </a:cubicBezTo>
                    <a:cubicBezTo>
                      <a:pt x="12" y="81"/>
                      <a:pt x="15" y="80"/>
                      <a:pt x="13" y="72"/>
                    </a:cubicBezTo>
                    <a:cubicBezTo>
                      <a:pt x="14" y="83"/>
                      <a:pt x="11" y="78"/>
                      <a:pt x="10" y="74"/>
                    </a:cubicBezTo>
                    <a:close/>
                    <a:moveTo>
                      <a:pt x="6" y="41"/>
                    </a:moveTo>
                    <a:cubicBezTo>
                      <a:pt x="5" y="37"/>
                      <a:pt x="4" y="38"/>
                      <a:pt x="3" y="40"/>
                    </a:cubicBezTo>
                    <a:cubicBezTo>
                      <a:pt x="1" y="28"/>
                      <a:pt x="2" y="26"/>
                      <a:pt x="3" y="23"/>
                    </a:cubicBezTo>
                    <a:cubicBezTo>
                      <a:pt x="5" y="31"/>
                      <a:pt x="4" y="30"/>
                      <a:pt x="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9" name="Freeform 6826">
                <a:extLst>
                  <a:ext uri="{FF2B5EF4-FFF2-40B4-BE49-F238E27FC236}">
                    <a16:creationId xmlns:a16="http://schemas.microsoft.com/office/drawing/2014/main" id="{B245DA65-141D-49B6-BA14-1C85FD0589B7}"/>
                  </a:ext>
                </a:extLst>
              </p:cNvPr>
              <p:cNvSpPr>
                <a:spLocks/>
              </p:cNvSpPr>
              <p:nvPr/>
            </p:nvSpPr>
            <p:spPr bwMode="auto">
              <a:xfrm>
                <a:off x="2765" y="2235"/>
                <a:ext cx="9" cy="21"/>
              </a:xfrm>
              <a:custGeom>
                <a:avLst/>
                <a:gdLst>
                  <a:gd name="T0" fmla="*/ 13 w 15"/>
                  <a:gd name="T1" fmla="*/ 21 h 37"/>
                  <a:gd name="T2" fmla="*/ 7 w 15"/>
                  <a:gd name="T3" fmla="*/ 36 h 37"/>
                  <a:gd name="T4" fmla="*/ 12 w 15"/>
                  <a:gd name="T5" fmla="*/ 15 h 37"/>
                  <a:gd name="T6" fmla="*/ 12 w 15"/>
                  <a:gd name="T7" fmla="*/ 12 h 37"/>
                  <a:gd name="T8" fmla="*/ 5 w 15"/>
                  <a:gd name="T9" fmla="*/ 30 h 37"/>
                  <a:gd name="T10" fmla="*/ 8 w 15"/>
                  <a:gd name="T11" fmla="*/ 16 h 37"/>
                  <a:gd name="T12" fmla="*/ 2 w 15"/>
                  <a:gd name="T13" fmla="*/ 35 h 37"/>
                  <a:gd name="T14" fmla="*/ 0 w 15"/>
                  <a:gd name="T15" fmla="*/ 32 h 37"/>
                  <a:gd name="T16" fmla="*/ 7 w 15"/>
                  <a:gd name="T17" fmla="*/ 7 h 37"/>
                  <a:gd name="T18" fmla="*/ 13 w 15"/>
                  <a:gd name="T19" fmla="*/ 1 h 37"/>
                  <a:gd name="T20" fmla="*/ 13 w 15"/>
                  <a:gd name="T21"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7">
                    <a:moveTo>
                      <a:pt x="13" y="21"/>
                    </a:moveTo>
                    <a:cubicBezTo>
                      <a:pt x="11" y="29"/>
                      <a:pt x="9" y="31"/>
                      <a:pt x="7" y="36"/>
                    </a:cubicBezTo>
                    <a:cubicBezTo>
                      <a:pt x="6" y="36"/>
                      <a:pt x="9" y="25"/>
                      <a:pt x="12" y="15"/>
                    </a:cubicBezTo>
                    <a:cubicBezTo>
                      <a:pt x="10" y="20"/>
                      <a:pt x="8" y="20"/>
                      <a:pt x="12" y="12"/>
                    </a:cubicBezTo>
                    <a:cubicBezTo>
                      <a:pt x="10" y="15"/>
                      <a:pt x="8" y="19"/>
                      <a:pt x="5" y="30"/>
                    </a:cubicBezTo>
                    <a:cubicBezTo>
                      <a:pt x="5" y="30"/>
                      <a:pt x="6" y="25"/>
                      <a:pt x="8" y="16"/>
                    </a:cubicBezTo>
                    <a:cubicBezTo>
                      <a:pt x="7" y="17"/>
                      <a:pt x="5" y="26"/>
                      <a:pt x="2" y="35"/>
                    </a:cubicBezTo>
                    <a:cubicBezTo>
                      <a:pt x="1" y="37"/>
                      <a:pt x="3" y="29"/>
                      <a:pt x="0" y="32"/>
                    </a:cubicBezTo>
                    <a:cubicBezTo>
                      <a:pt x="4" y="24"/>
                      <a:pt x="5" y="12"/>
                      <a:pt x="7" y="7"/>
                    </a:cubicBezTo>
                    <a:cubicBezTo>
                      <a:pt x="11" y="0"/>
                      <a:pt x="8" y="19"/>
                      <a:pt x="13" y="1"/>
                    </a:cubicBezTo>
                    <a:cubicBezTo>
                      <a:pt x="15" y="3"/>
                      <a:pt x="11" y="19"/>
                      <a:pt x="1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0" name="Freeform 6827">
                <a:extLst>
                  <a:ext uri="{FF2B5EF4-FFF2-40B4-BE49-F238E27FC236}">
                    <a16:creationId xmlns:a16="http://schemas.microsoft.com/office/drawing/2014/main" id="{7EF35D33-E501-4E53-8541-C8BFA7EBA0C9}"/>
                  </a:ext>
                </a:extLst>
              </p:cNvPr>
              <p:cNvSpPr>
                <a:spLocks/>
              </p:cNvSpPr>
              <p:nvPr/>
            </p:nvSpPr>
            <p:spPr bwMode="auto">
              <a:xfrm>
                <a:off x="2442" y="2599"/>
                <a:ext cx="25" cy="13"/>
              </a:xfrm>
              <a:custGeom>
                <a:avLst/>
                <a:gdLst>
                  <a:gd name="T0" fmla="*/ 13 w 44"/>
                  <a:gd name="T1" fmla="*/ 17 h 23"/>
                  <a:gd name="T2" fmla="*/ 1 w 44"/>
                  <a:gd name="T3" fmla="*/ 20 h 23"/>
                  <a:gd name="T4" fmla="*/ 15 w 44"/>
                  <a:gd name="T5" fmla="*/ 13 h 23"/>
                  <a:gd name="T6" fmla="*/ 34 w 44"/>
                  <a:gd name="T7" fmla="*/ 4 h 23"/>
                  <a:gd name="T8" fmla="*/ 25 w 44"/>
                  <a:gd name="T9" fmla="*/ 6 h 23"/>
                  <a:gd name="T10" fmla="*/ 40 w 44"/>
                  <a:gd name="T11" fmla="*/ 3 h 23"/>
                  <a:gd name="T12" fmla="*/ 12 w 44"/>
                  <a:gd name="T13" fmla="*/ 16 h 23"/>
                  <a:gd name="T14" fmla="*/ 13 w 44"/>
                  <a:gd name="T15" fmla="*/ 17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3">
                    <a:moveTo>
                      <a:pt x="13" y="17"/>
                    </a:moveTo>
                    <a:cubicBezTo>
                      <a:pt x="0" y="23"/>
                      <a:pt x="10" y="16"/>
                      <a:pt x="1" y="20"/>
                    </a:cubicBezTo>
                    <a:cubicBezTo>
                      <a:pt x="7" y="17"/>
                      <a:pt x="11" y="15"/>
                      <a:pt x="15" y="13"/>
                    </a:cubicBezTo>
                    <a:cubicBezTo>
                      <a:pt x="20" y="11"/>
                      <a:pt x="25" y="8"/>
                      <a:pt x="34" y="4"/>
                    </a:cubicBezTo>
                    <a:cubicBezTo>
                      <a:pt x="37" y="2"/>
                      <a:pt x="22" y="9"/>
                      <a:pt x="25" y="6"/>
                    </a:cubicBezTo>
                    <a:cubicBezTo>
                      <a:pt x="41" y="0"/>
                      <a:pt x="44" y="0"/>
                      <a:pt x="40" y="3"/>
                    </a:cubicBezTo>
                    <a:cubicBezTo>
                      <a:pt x="36" y="6"/>
                      <a:pt x="24" y="12"/>
                      <a:pt x="12" y="16"/>
                    </a:cubicBezTo>
                    <a:cubicBezTo>
                      <a:pt x="2" y="19"/>
                      <a:pt x="17" y="15"/>
                      <a:pt x="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1" name="Freeform 6828">
                <a:extLst>
                  <a:ext uri="{FF2B5EF4-FFF2-40B4-BE49-F238E27FC236}">
                    <a16:creationId xmlns:a16="http://schemas.microsoft.com/office/drawing/2014/main" id="{B53662E3-EBEC-408B-BBEA-8E266A1D540E}"/>
                  </a:ext>
                </a:extLst>
              </p:cNvPr>
              <p:cNvSpPr>
                <a:spLocks/>
              </p:cNvSpPr>
              <p:nvPr/>
            </p:nvSpPr>
            <p:spPr bwMode="auto">
              <a:xfrm>
                <a:off x="2119" y="2618"/>
                <a:ext cx="26" cy="11"/>
              </a:xfrm>
              <a:custGeom>
                <a:avLst/>
                <a:gdLst>
                  <a:gd name="T0" fmla="*/ 38 w 46"/>
                  <a:gd name="T1" fmla="*/ 12 h 19"/>
                  <a:gd name="T2" fmla="*/ 25 w 46"/>
                  <a:gd name="T3" fmla="*/ 14 h 19"/>
                  <a:gd name="T4" fmla="*/ 27 w 46"/>
                  <a:gd name="T5" fmla="*/ 12 h 19"/>
                  <a:gd name="T6" fmla="*/ 8 w 46"/>
                  <a:gd name="T7" fmla="*/ 5 h 19"/>
                  <a:gd name="T8" fmla="*/ 22 w 46"/>
                  <a:gd name="T9" fmla="*/ 6 h 19"/>
                  <a:gd name="T10" fmla="*/ 9 w 46"/>
                  <a:gd name="T11" fmla="*/ 0 h 19"/>
                  <a:gd name="T12" fmla="*/ 22 w 46"/>
                  <a:gd name="T13" fmla="*/ 6 h 19"/>
                  <a:gd name="T14" fmla="*/ 38 w 46"/>
                  <a:gd name="T15" fmla="*/ 12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19">
                    <a:moveTo>
                      <a:pt x="38" y="12"/>
                    </a:moveTo>
                    <a:cubicBezTo>
                      <a:pt x="23" y="10"/>
                      <a:pt x="46" y="19"/>
                      <a:pt x="25" y="14"/>
                    </a:cubicBezTo>
                    <a:cubicBezTo>
                      <a:pt x="34" y="15"/>
                      <a:pt x="0" y="5"/>
                      <a:pt x="27" y="12"/>
                    </a:cubicBezTo>
                    <a:cubicBezTo>
                      <a:pt x="25" y="10"/>
                      <a:pt x="18" y="8"/>
                      <a:pt x="8" y="5"/>
                    </a:cubicBezTo>
                    <a:cubicBezTo>
                      <a:pt x="11" y="5"/>
                      <a:pt x="12" y="4"/>
                      <a:pt x="22" y="6"/>
                    </a:cubicBezTo>
                    <a:cubicBezTo>
                      <a:pt x="18" y="4"/>
                      <a:pt x="6" y="1"/>
                      <a:pt x="9" y="0"/>
                    </a:cubicBezTo>
                    <a:cubicBezTo>
                      <a:pt x="20" y="3"/>
                      <a:pt x="21" y="5"/>
                      <a:pt x="22" y="6"/>
                    </a:cubicBezTo>
                    <a:cubicBezTo>
                      <a:pt x="23" y="8"/>
                      <a:pt x="25" y="9"/>
                      <a:pt x="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2" name="Freeform 6829">
                <a:extLst>
                  <a:ext uri="{FF2B5EF4-FFF2-40B4-BE49-F238E27FC236}">
                    <a16:creationId xmlns:a16="http://schemas.microsoft.com/office/drawing/2014/main" id="{EC0A7C91-8CF4-4A8D-A963-6B88852973CF}"/>
                  </a:ext>
                </a:extLst>
              </p:cNvPr>
              <p:cNvSpPr>
                <a:spLocks/>
              </p:cNvSpPr>
              <p:nvPr/>
            </p:nvSpPr>
            <p:spPr bwMode="auto">
              <a:xfrm>
                <a:off x="2640" y="2457"/>
                <a:ext cx="24" cy="22"/>
              </a:xfrm>
              <a:custGeom>
                <a:avLst/>
                <a:gdLst>
                  <a:gd name="T0" fmla="*/ 18 w 42"/>
                  <a:gd name="T1" fmla="*/ 26 h 39"/>
                  <a:gd name="T2" fmla="*/ 22 w 42"/>
                  <a:gd name="T3" fmla="*/ 20 h 39"/>
                  <a:gd name="T4" fmla="*/ 12 w 42"/>
                  <a:gd name="T5" fmla="*/ 28 h 39"/>
                  <a:gd name="T6" fmla="*/ 2 w 42"/>
                  <a:gd name="T7" fmla="*/ 39 h 39"/>
                  <a:gd name="T8" fmla="*/ 11 w 42"/>
                  <a:gd name="T9" fmla="*/ 28 h 39"/>
                  <a:gd name="T10" fmla="*/ 0 w 42"/>
                  <a:gd name="T11" fmla="*/ 39 h 39"/>
                  <a:gd name="T12" fmla="*/ 12 w 42"/>
                  <a:gd name="T13" fmla="*/ 25 h 39"/>
                  <a:gd name="T14" fmla="*/ 20 w 42"/>
                  <a:gd name="T15" fmla="*/ 20 h 39"/>
                  <a:gd name="T16" fmla="*/ 20 w 42"/>
                  <a:gd name="T17" fmla="*/ 17 h 39"/>
                  <a:gd name="T18" fmla="*/ 28 w 42"/>
                  <a:gd name="T19" fmla="*/ 8 h 39"/>
                  <a:gd name="T20" fmla="*/ 30 w 42"/>
                  <a:gd name="T21" fmla="*/ 8 h 39"/>
                  <a:gd name="T22" fmla="*/ 24 w 42"/>
                  <a:gd name="T23" fmla="*/ 17 h 39"/>
                  <a:gd name="T24" fmla="*/ 42 w 42"/>
                  <a:gd name="T25" fmla="*/ 0 h 39"/>
                  <a:gd name="T26" fmla="*/ 33 w 42"/>
                  <a:gd name="T27" fmla="*/ 15 h 39"/>
                  <a:gd name="T28" fmla="*/ 16 w 42"/>
                  <a:gd name="T29" fmla="*/ 32 h 39"/>
                  <a:gd name="T30" fmla="*/ 9 w 42"/>
                  <a:gd name="T31" fmla="*/ 34 h 39"/>
                  <a:gd name="T32" fmla="*/ 14 w 42"/>
                  <a:gd name="T33" fmla="*/ 29 h 39"/>
                  <a:gd name="T34" fmla="*/ 18 w 42"/>
                  <a:gd name="T35"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39">
                    <a:moveTo>
                      <a:pt x="18" y="26"/>
                    </a:moveTo>
                    <a:cubicBezTo>
                      <a:pt x="20" y="23"/>
                      <a:pt x="18" y="24"/>
                      <a:pt x="22" y="20"/>
                    </a:cubicBezTo>
                    <a:cubicBezTo>
                      <a:pt x="20" y="21"/>
                      <a:pt x="13" y="30"/>
                      <a:pt x="12" y="28"/>
                    </a:cubicBezTo>
                    <a:cubicBezTo>
                      <a:pt x="8" y="34"/>
                      <a:pt x="9" y="32"/>
                      <a:pt x="2" y="39"/>
                    </a:cubicBezTo>
                    <a:cubicBezTo>
                      <a:pt x="1" y="39"/>
                      <a:pt x="10" y="30"/>
                      <a:pt x="11" y="28"/>
                    </a:cubicBezTo>
                    <a:cubicBezTo>
                      <a:pt x="9" y="29"/>
                      <a:pt x="4" y="35"/>
                      <a:pt x="0" y="39"/>
                    </a:cubicBezTo>
                    <a:cubicBezTo>
                      <a:pt x="0" y="36"/>
                      <a:pt x="5" y="34"/>
                      <a:pt x="12" y="25"/>
                    </a:cubicBezTo>
                    <a:cubicBezTo>
                      <a:pt x="16" y="21"/>
                      <a:pt x="15" y="25"/>
                      <a:pt x="20" y="20"/>
                    </a:cubicBezTo>
                    <a:cubicBezTo>
                      <a:pt x="25" y="14"/>
                      <a:pt x="14" y="24"/>
                      <a:pt x="20" y="17"/>
                    </a:cubicBezTo>
                    <a:cubicBezTo>
                      <a:pt x="22" y="14"/>
                      <a:pt x="24" y="12"/>
                      <a:pt x="28" y="8"/>
                    </a:cubicBezTo>
                    <a:cubicBezTo>
                      <a:pt x="29" y="8"/>
                      <a:pt x="20" y="20"/>
                      <a:pt x="30" y="8"/>
                    </a:cubicBezTo>
                    <a:cubicBezTo>
                      <a:pt x="30" y="10"/>
                      <a:pt x="28" y="12"/>
                      <a:pt x="24" y="17"/>
                    </a:cubicBezTo>
                    <a:cubicBezTo>
                      <a:pt x="30" y="11"/>
                      <a:pt x="38" y="3"/>
                      <a:pt x="42" y="0"/>
                    </a:cubicBezTo>
                    <a:cubicBezTo>
                      <a:pt x="28" y="15"/>
                      <a:pt x="32" y="13"/>
                      <a:pt x="33" y="15"/>
                    </a:cubicBezTo>
                    <a:cubicBezTo>
                      <a:pt x="26" y="21"/>
                      <a:pt x="24" y="23"/>
                      <a:pt x="16" y="32"/>
                    </a:cubicBezTo>
                    <a:cubicBezTo>
                      <a:pt x="15" y="31"/>
                      <a:pt x="9" y="37"/>
                      <a:pt x="9" y="34"/>
                    </a:cubicBezTo>
                    <a:cubicBezTo>
                      <a:pt x="12" y="31"/>
                      <a:pt x="14" y="29"/>
                      <a:pt x="14" y="29"/>
                    </a:cubicBezTo>
                    <a:cubicBezTo>
                      <a:pt x="16" y="26"/>
                      <a:pt x="17" y="26"/>
                      <a:pt x="1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3" name="Freeform 6830">
                <a:extLst>
                  <a:ext uri="{FF2B5EF4-FFF2-40B4-BE49-F238E27FC236}">
                    <a16:creationId xmlns:a16="http://schemas.microsoft.com/office/drawing/2014/main" id="{25D14536-6811-42B6-ACED-D5996300078A}"/>
                  </a:ext>
                </a:extLst>
              </p:cNvPr>
              <p:cNvSpPr>
                <a:spLocks/>
              </p:cNvSpPr>
              <p:nvPr/>
            </p:nvSpPr>
            <p:spPr bwMode="auto">
              <a:xfrm>
                <a:off x="2457" y="2582"/>
                <a:ext cx="39" cy="20"/>
              </a:xfrm>
              <a:custGeom>
                <a:avLst/>
                <a:gdLst>
                  <a:gd name="T0" fmla="*/ 35 w 69"/>
                  <a:gd name="T1" fmla="*/ 25 h 36"/>
                  <a:gd name="T2" fmla="*/ 31 w 69"/>
                  <a:gd name="T3" fmla="*/ 26 h 36"/>
                  <a:gd name="T4" fmla="*/ 24 w 69"/>
                  <a:gd name="T5" fmla="*/ 29 h 36"/>
                  <a:gd name="T6" fmla="*/ 40 w 69"/>
                  <a:gd name="T7" fmla="*/ 20 h 36"/>
                  <a:gd name="T8" fmla="*/ 24 w 69"/>
                  <a:gd name="T9" fmla="*/ 25 h 36"/>
                  <a:gd name="T10" fmla="*/ 1 w 69"/>
                  <a:gd name="T11" fmla="*/ 34 h 36"/>
                  <a:gd name="T12" fmla="*/ 20 w 69"/>
                  <a:gd name="T13" fmla="*/ 26 h 36"/>
                  <a:gd name="T14" fmla="*/ 41 w 69"/>
                  <a:gd name="T15" fmla="*/ 17 h 36"/>
                  <a:gd name="T16" fmla="*/ 32 w 69"/>
                  <a:gd name="T17" fmla="*/ 19 h 36"/>
                  <a:gd name="T18" fmla="*/ 47 w 69"/>
                  <a:gd name="T19" fmla="*/ 10 h 36"/>
                  <a:gd name="T20" fmla="*/ 53 w 69"/>
                  <a:gd name="T21" fmla="*/ 10 h 36"/>
                  <a:gd name="T22" fmla="*/ 68 w 69"/>
                  <a:gd name="T23" fmla="*/ 0 h 36"/>
                  <a:gd name="T24" fmla="*/ 57 w 69"/>
                  <a:gd name="T25" fmla="*/ 8 h 36"/>
                  <a:gd name="T26" fmla="*/ 52 w 69"/>
                  <a:gd name="T27" fmla="*/ 13 h 36"/>
                  <a:gd name="T28" fmla="*/ 31 w 69"/>
                  <a:gd name="T29" fmla="*/ 23 h 36"/>
                  <a:gd name="T30" fmla="*/ 48 w 69"/>
                  <a:gd name="T31" fmla="*/ 18 h 36"/>
                  <a:gd name="T32" fmla="*/ 35 w 69"/>
                  <a:gd name="T33"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36">
                    <a:moveTo>
                      <a:pt x="35" y="25"/>
                    </a:moveTo>
                    <a:cubicBezTo>
                      <a:pt x="32" y="26"/>
                      <a:pt x="31" y="26"/>
                      <a:pt x="31" y="26"/>
                    </a:cubicBezTo>
                    <a:cubicBezTo>
                      <a:pt x="24" y="29"/>
                      <a:pt x="24" y="29"/>
                      <a:pt x="24" y="29"/>
                    </a:cubicBezTo>
                    <a:cubicBezTo>
                      <a:pt x="28" y="26"/>
                      <a:pt x="31" y="24"/>
                      <a:pt x="40" y="20"/>
                    </a:cubicBezTo>
                    <a:cubicBezTo>
                      <a:pt x="37" y="20"/>
                      <a:pt x="19" y="30"/>
                      <a:pt x="24" y="25"/>
                    </a:cubicBezTo>
                    <a:cubicBezTo>
                      <a:pt x="16" y="28"/>
                      <a:pt x="0" y="36"/>
                      <a:pt x="1" y="34"/>
                    </a:cubicBezTo>
                    <a:cubicBezTo>
                      <a:pt x="10" y="30"/>
                      <a:pt x="15" y="28"/>
                      <a:pt x="20" y="26"/>
                    </a:cubicBezTo>
                    <a:cubicBezTo>
                      <a:pt x="41" y="17"/>
                      <a:pt x="41" y="17"/>
                      <a:pt x="41" y="17"/>
                    </a:cubicBezTo>
                    <a:cubicBezTo>
                      <a:pt x="41" y="16"/>
                      <a:pt x="38" y="17"/>
                      <a:pt x="32" y="19"/>
                    </a:cubicBezTo>
                    <a:cubicBezTo>
                      <a:pt x="47" y="12"/>
                      <a:pt x="32" y="17"/>
                      <a:pt x="47" y="10"/>
                    </a:cubicBezTo>
                    <a:cubicBezTo>
                      <a:pt x="54" y="7"/>
                      <a:pt x="44" y="13"/>
                      <a:pt x="53" y="10"/>
                    </a:cubicBezTo>
                    <a:cubicBezTo>
                      <a:pt x="61" y="6"/>
                      <a:pt x="56" y="5"/>
                      <a:pt x="68" y="0"/>
                    </a:cubicBezTo>
                    <a:cubicBezTo>
                      <a:pt x="69" y="0"/>
                      <a:pt x="63" y="4"/>
                      <a:pt x="57" y="8"/>
                    </a:cubicBezTo>
                    <a:cubicBezTo>
                      <a:pt x="51" y="11"/>
                      <a:pt x="47" y="14"/>
                      <a:pt x="52" y="13"/>
                    </a:cubicBezTo>
                    <a:cubicBezTo>
                      <a:pt x="49" y="16"/>
                      <a:pt x="35" y="19"/>
                      <a:pt x="31" y="23"/>
                    </a:cubicBezTo>
                    <a:cubicBezTo>
                      <a:pt x="37" y="21"/>
                      <a:pt x="48" y="16"/>
                      <a:pt x="48" y="18"/>
                    </a:cubicBezTo>
                    <a:cubicBezTo>
                      <a:pt x="37" y="23"/>
                      <a:pt x="31" y="24"/>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4" name="Freeform 6831">
                <a:extLst>
                  <a:ext uri="{FF2B5EF4-FFF2-40B4-BE49-F238E27FC236}">
                    <a16:creationId xmlns:a16="http://schemas.microsoft.com/office/drawing/2014/main" id="{14A5C2D6-7F79-4337-AEA3-8D78249D7F30}"/>
                  </a:ext>
                </a:extLst>
              </p:cNvPr>
              <p:cNvSpPr>
                <a:spLocks/>
              </p:cNvSpPr>
              <p:nvPr/>
            </p:nvSpPr>
            <p:spPr bwMode="auto">
              <a:xfrm>
                <a:off x="2355" y="2619"/>
                <a:ext cx="42" cy="13"/>
              </a:xfrm>
              <a:custGeom>
                <a:avLst/>
                <a:gdLst>
                  <a:gd name="T0" fmla="*/ 71 w 75"/>
                  <a:gd name="T1" fmla="*/ 0 h 22"/>
                  <a:gd name="T2" fmla="*/ 67 w 75"/>
                  <a:gd name="T3" fmla="*/ 4 h 22"/>
                  <a:gd name="T4" fmla="*/ 44 w 75"/>
                  <a:gd name="T5" fmla="*/ 10 h 22"/>
                  <a:gd name="T6" fmla="*/ 39 w 75"/>
                  <a:gd name="T7" fmla="*/ 14 h 22"/>
                  <a:gd name="T8" fmla="*/ 22 w 75"/>
                  <a:gd name="T9" fmla="*/ 20 h 22"/>
                  <a:gd name="T10" fmla="*/ 0 w 75"/>
                  <a:gd name="T11" fmla="*/ 21 h 22"/>
                  <a:gd name="T12" fmla="*/ 20 w 75"/>
                  <a:gd name="T13" fmla="*/ 14 h 22"/>
                  <a:gd name="T14" fmla="*/ 57 w 75"/>
                  <a:gd name="T15" fmla="*/ 5 h 22"/>
                  <a:gd name="T16" fmla="*/ 38 w 75"/>
                  <a:gd name="T17" fmla="*/ 9 h 22"/>
                  <a:gd name="T18" fmla="*/ 24 w 75"/>
                  <a:gd name="T19" fmla="*/ 9 h 22"/>
                  <a:gd name="T20" fmla="*/ 47 w 75"/>
                  <a:gd name="T21" fmla="*/ 4 h 22"/>
                  <a:gd name="T22" fmla="*/ 71 w 75"/>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2">
                    <a:moveTo>
                      <a:pt x="71" y="0"/>
                    </a:moveTo>
                    <a:cubicBezTo>
                      <a:pt x="75" y="1"/>
                      <a:pt x="61" y="4"/>
                      <a:pt x="67" y="4"/>
                    </a:cubicBezTo>
                    <a:cubicBezTo>
                      <a:pt x="53" y="8"/>
                      <a:pt x="56" y="8"/>
                      <a:pt x="44" y="10"/>
                    </a:cubicBezTo>
                    <a:cubicBezTo>
                      <a:pt x="32" y="13"/>
                      <a:pt x="44" y="12"/>
                      <a:pt x="39" y="14"/>
                    </a:cubicBezTo>
                    <a:cubicBezTo>
                      <a:pt x="25" y="16"/>
                      <a:pt x="23" y="18"/>
                      <a:pt x="22" y="20"/>
                    </a:cubicBezTo>
                    <a:cubicBezTo>
                      <a:pt x="10" y="22"/>
                      <a:pt x="14" y="18"/>
                      <a:pt x="0" y="21"/>
                    </a:cubicBezTo>
                    <a:cubicBezTo>
                      <a:pt x="11" y="19"/>
                      <a:pt x="28" y="15"/>
                      <a:pt x="20" y="14"/>
                    </a:cubicBezTo>
                    <a:cubicBezTo>
                      <a:pt x="36" y="11"/>
                      <a:pt x="50" y="7"/>
                      <a:pt x="57" y="5"/>
                    </a:cubicBezTo>
                    <a:cubicBezTo>
                      <a:pt x="52" y="5"/>
                      <a:pt x="39" y="9"/>
                      <a:pt x="38" y="9"/>
                    </a:cubicBezTo>
                    <a:cubicBezTo>
                      <a:pt x="30" y="10"/>
                      <a:pt x="28" y="9"/>
                      <a:pt x="24" y="9"/>
                    </a:cubicBezTo>
                    <a:cubicBezTo>
                      <a:pt x="36" y="7"/>
                      <a:pt x="36" y="7"/>
                      <a:pt x="47" y="4"/>
                    </a:cubicBezTo>
                    <a:cubicBezTo>
                      <a:pt x="36" y="8"/>
                      <a:pt x="60" y="5"/>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5" name="Freeform 6832">
                <a:extLst>
                  <a:ext uri="{FF2B5EF4-FFF2-40B4-BE49-F238E27FC236}">
                    <a16:creationId xmlns:a16="http://schemas.microsoft.com/office/drawing/2014/main" id="{4B632A70-55D6-49D4-B458-7BC10BDEA2F5}"/>
                  </a:ext>
                </a:extLst>
              </p:cNvPr>
              <p:cNvSpPr>
                <a:spLocks/>
              </p:cNvSpPr>
              <p:nvPr/>
            </p:nvSpPr>
            <p:spPr bwMode="auto">
              <a:xfrm>
                <a:off x="2758" y="2260"/>
                <a:ext cx="9" cy="25"/>
              </a:xfrm>
              <a:custGeom>
                <a:avLst/>
                <a:gdLst>
                  <a:gd name="T0" fmla="*/ 9 w 15"/>
                  <a:gd name="T1" fmla="*/ 23 h 45"/>
                  <a:gd name="T2" fmla="*/ 0 w 15"/>
                  <a:gd name="T3" fmla="*/ 45 h 45"/>
                  <a:gd name="T4" fmla="*/ 13 w 15"/>
                  <a:gd name="T5" fmla="*/ 2 h 45"/>
                  <a:gd name="T6" fmla="*/ 15 w 15"/>
                  <a:gd name="T7" fmla="*/ 5 h 45"/>
                  <a:gd name="T8" fmla="*/ 11 w 15"/>
                  <a:gd name="T9" fmla="*/ 13 h 45"/>
                  <a:gd name="T10" fmla="*/ 9 w 15"/>
                  <a:gd name="T11" fmla="*/ 23 h 45"/>
                </a:gdLst>
                <a:ahLst/>
                <a:cxnLst>
                  <a:cxn ang="0">
                    <a:pos x="T0" y="T1"/>
                  </a:cxn>
                  <a:cxn ang="0">
                    <a:pos x="T2" y="T3"/>
                  </a:cxn>
                  <a:cxn ang="0">
                    <a:pos x="T4" y="T5"/>
                  </a:cxn>
                  <a:cxn ang="0">
                    <a:pos x="T6" y="T7"/>
                  </a:cxn>
                  <a:cxn ang="0">
                    <a:pos x="T8" y="T9"/>
                  </a:cxn>
                  <a:cxn ang="0">
                    <a:pos x="T10" y="T11"/>
                  </a:cxn>
                </a:cxnLst>
                <a:rect l="0" t="0" r="r" b="b"/>
                <a:pathLst>
                  <a:path w="15" h="45">
                    <a:moveTo>
                      <a:pt x="9" y="23"/>
                    </a:moveTo>
                    <a:cubicBezTo>
                      <a:pt x="10" y="19"/>
                      <a:pt x="4" y="38"/>
                      <a:pt x="0" y="45"/>
                    </a:cubicBezTo>
                    <a:cubicBezTo>
                      <a:pt x="6" y="32"/>
                      <a:pt x="7" y="22"/>
                      <a:pt x="13" y="2"/>
                    </a:cubicBezTo>
                    <a:cubicBezTo>
                      <a:pt x="15" y="0"/>
                      <a:pt x="14" y="4"/>
                      <a:pt x="15" y="5"/>
                    </a:cubicBezTo>
                    <a:cubicBezTo>
                      <a:pt x="13" y="9"/>
                      <a:pt x="12" y="11"/>
                      <a:pt x="11" y="13"/>
                    </a:cubicBezTo>
                    <a:cubicBezTo>
                      <a:pt x="10" y="18"/>
                      <a:pt x="9" y="21"/>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6" name="Freeform 6833">
                <a:extLst>
                  <a:ext uri="{FF2B5EF4-FFF2-40B4-BE49-F238E27FC236}">
                    <a16:creationId xmlns:a16="http://schemas.microsoft.com/office/drawing/2014/main" id="{FA018027-EC6C-4AC2-B514-2AB1487FACD0}"/>
                  </a:ext>
                </a:extLst>
              </p:cNvPr>
              <p:cNvSpPr>
                <a:spLocks/>
              </p:cNvSpPr>
              <p:nvPr/>
            </p:nvSpPr>
            <p:spPr bwMode="auto">
              <a:xfrm>
                <a:off x="2742" y="2287"/>
                <a:ext cx="16" cy="40"/>
              </a:xfrm>
              <a:custGeom>
                <a:avLst/>
                <a:gdLst>
                  <a:gd name="T0" fmla="*/ 4 w 28"/>
                  <a:gd name="T1" fmla="*/ 63 h 70"/>
                  <a:gd name="T2" fmla="*/ 3 w 28"/>
                  <a:gd name="T3" fmla="*/ 63 h 70"/>
                  <a:gd name="T4" fmla="*/ 0 w 28"/>
                  <a:gd name="T5" fmla="*/ 70 h 70"/>
                  <a:gd name="T6" fmla="*/ 25 w 28"/>
                  <a:gd name="T7" fmla="*/ 7 h 70"/>
                  <a:gd name="T8" fmla="*/ 23 w 28"/>
                  <a:gd name="T9" fmla="*/ 15 h 70"/>
                  <a:gd name="T10" fmla="*/ 19 w 28"/>
                  <a:gd name="T11" fmla="*/ 28 h 70"/>
                  <a:gd name="T12" fmla="*/ 14 w 28"/>
                  <a:gd name="T13" fmla="*/ 39 h 70"/>
                  <a:gd name="T14" fmla="*/ 8 w 28"/>
                  <a:gd name="T15" fmla="*/ 56 h 70"/>
                  <a:gd name="T16" fmla="*/ 4 w 28"/>
                  <a:gd name="T17" fmla="*/ 6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70">
                    <a:moveTo>
                      <a:pt x="4" y="63"/>
                    </a:moveTo>
                    <a:cubicBezTo>
                      <a:pt x="2" y="67"/>
                      <a:pt x="2" y="65"/>
                      <a:pt x="3" y="63"/>
                    </a:cubicBezTo>
                    <a:cubicBezTo>
                      <a:pt x="3" y="63"/>
                      <a:pt x="1" y="68"/>
                      <a:pt x="0" y="70"/>
                    </a:cubicBezTo>
                    <a:cubicBezTo>
                      <a:pt x="7" y="50"/>
                      <a:pt x="16" y="32"/>
                      <a:pt x="25" y="7"/>
                    </a:cubicBezTo>
                    <a:cubicBezTo>
                      <a:pt x="28" y="0"/>
                      <a:pt x="25" y="8"/>
                      <a:pt x="23" y="15"/>
                    </a:cubicBezTo>
                    <a:cubicBezTo>
                      <a:pt x="20" y="23"/>
                      <a:pt x="17" y="31"/>
                      <a:pt x="19" y="28"/>
                    </a:cubicBezTo>
                    <a:cubicBezTo>
                      <a:pt x="16" y="36"/>
                      <a:pt x="16" y="33"/>
                      <a:pt x="14" y="39"/>
                    </a:cubicBezTo>
                    <a:cubicBezTo>
                      <a:pt x="14" y="39"/>
                      <a:pt x="13" y="43"/>
                      <a:pt x="8" y="56"/>
                    </a:cubicBezTo>
                    <a:cubicBezTo>
                      <a:pt x="10" y="50"/>
                      <a:pt x="5" y="57"/>
                      <a:pt x="4"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7" name="Freeform 6834">
                <a:extLst>
                  <a:ext uri="{FF2B5EF4-FFF2-40B4-BE49-F238E27FC236}">
                    <a16:creationId xmlns:a16="http://schemas.microsoft.com/office/drawing/2014/main" id="{6BFCF744-0D8F-4136-A0E8-8D5FED9693FA}"/>
                  </a:ext>
                </a:extLst>
              </p:cNvPr>
              <p:cNvSpPr>
                <a:spLocks/>
              </p:cNvSpPr>
              <p:nvPr/>
            </p:nvSpPr>
            <p:spPr bwMode="auto">
              <a:xfrm>
                <a:off x="2769" y="2001"/>
                <a:ext cx="4" cy="17"/>
              </a:xfrm>
              <a:custGeom>
                <a:avLst/>
                <a:gdLst>
                  <a:gd name="T0" fmla="*/ 3 w 7"/>
                  <a:gd name="T1" fmla="*/ 10 h 30"/>
                  <a:gd name="T2" fmla="*/ 6 w 7"/>
                  <a:gd name="T3" fmla="*/ 24 h 30"/>
                  <a:gd name="T4" fmla="*/ 0 w 7"/>
                  <a:gd name="T5" fmla="*/ 8 h 30"/>
                  <a:gd name="T6" fmla="*/ 3 w 7"/>
                  <a:gd name="T7" fmla="*/ 10 h 30"/>
                </a:gdLst>
                <a:ahLst/>
                <a:cxnLst>
                  <a:cxn ang="0">
                    <a:pos x="T0" y="T1"/>
                  </a:cxn>
                  <a:cxn ang="0">
                    <a:pos x="T2" y="T3"/>
                  </a:cxn>
                  <a:cxn ang="0">
                    <a:pos x="T4" y="T5"/>
                  </a:cxn>
                  <a:cxn ang="0">
                    <a:pos x="T6" y="T7"/>
                  </a:cxn>
                </a:cxnLst>
                <a:rect l="0" t="0" r="r" b="b"/>
                <a:pathLst>
                  <a:path w="7" h="30">
                    <a:moveTo>
                      <a:pt x="3" y="10"/>
                    </a:moveTo>
                    <a:cubicBezTo>
                      <a:pt x="1" y="8"/>
                      <a:pt x="6" y="28"/>
                      <a:pt x="6" y="24"/>
                    </a:cubicBezTo>
                    <a:cubicBezTo>
                      <a:pt x="7" y="30"/>
                      <a:pt x="3" y="22"/>
                      <a:pt x="0" y="8"/>
                    </a:cubicBezTo>
                    <a:cubicBezTo>
                      <a:pt x="3" y="16"/>
                      <a:pt x="2" y="0"/>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8" name="Freeform 6835">
                <a:extLst>
                  <a:ext uri="{FF2B5EF4-FFF2-40B4-BE49-F238E27FC236}">
                    <a16:creationId xmlns:a16="http://schemas.microsoft.com/office/drawing/2014/main" id="{73C7A453-21D7-45B6-A5F9-201DD59F8439}"/>
                  </a:ext>
                </a:extLst>
              </p:cNvPr>
              <p:cNvSpPr>
                <a:spLocks/>
              </p:cNvSpPr>
              <p:nvPr/>
            </p:nvSpPr>
            <p:spPr bwMode="auto">
              <a:xfrm>
                <a:off x="2239" y="2633"/>
                <a:ext cx="39" cy="7"/>
              </a:xfrm>
              <a:custGeom>
                <a:avLst/>
                <a:gdLst>
                  <a:gd name="T0" fmla="*/ 44 w 69"/>
                  <a:gd name="T1" fmla="*/ 11 h 11"/>
                  <a:gd name="T2" fmla="*/ 29 w 69"/>
                  <a:gd name="T3" fmla="*/ 11 h 11"/>
                  <a:gd name="T4" fmla="*/ 24 w 69"/>
                  <a:gd name="T5" fmla="*/ 9 h 11"/>
                  <a:gd name="T6" fmla="*/ 26 w 69"/>
                  <a:gd name="T7" fmla="*/ 7 h 11"/>
                  <a:gd name="T8" fmla="*/ 46 w 69"/>
                  <a:gd name="T9" fmla="*/ 7 h 11"/>
                  <a:gd name="T10" fmla="*/ 32 w 69"/>
                  <a:gd name="T11" fmla="*/ 5 h 11"/>
                  <a:gd name="T12" fmla="*/ 14 w 69"/>
                  <a:gd name="T13" fmla="*/ 6 h 11"/>
                  <a:gd name="T14" fmla="*/ 6 w 69"/>
                  <a:gd name="T15" fmla="*/ 0 h 11"/>
                  <a:gd name="T16" fmla="*/ 12 w 69"/>
                  <a:gd name="T17" fmla="*/ 4 h 11"/>
                  <a:gd name="T18" fmla="*/ 47 w 69"/>
                  <a:gd name="T19" fmla="*/ 4 h 11"/>
                  <a:gd name="T20" fmla="*/ 36 w 69"/>
                  <a:gd name="T21" fmla="*/ 5 h 11"/>
                  <a:gd name="T22" fmla="*/ 50 w 69"/>
                  <a:gd name="T23" fmla="*/ 7 h 11"/>
                  <a:gd name="T24" fmla="*/ 69 w 69"/>
                  <a:gd name="T25" fmla="*/ 7 h 11"/>
                  <a:gd name="T26" fmla="*/ 48 w 69"/>
                  <a:gd name="T27" fmla="*/ 8 h 11"/>
                  <a:gd name="T28" fmla="*/ 44 w 69"/>
                  <a:gd name="T2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1">
                    <a:moveTo>
                      <a:pt x="44" y="11"/>
                    </a:moveTo>
                    <a:cubicBezTo>
                      <a:pt x="41" y="11"/>
                      <a:pt x="36" y="11"/>
                      <a:pt x="29" y="11"/>
                    </a:cubicBezTo>
                    <a:cubicBezTo>
                      <a:pt x="36" y="11"/>
                      <a:pt x="42" y="9"/>
                      <a:pt x="24" y="9"/>
                    </a:cubicBezTo>
                    <a:cubicBezTo>
                      <a:pt x="35" y="8"/>
                      <a:pt x="33" y="9"/>
                      <a:pt x="26" y="7"/>
                    </a:cubicBezTo>
                    <a:cubicBezTo>
                      <a:pt x="29" y="8"/>
                      <a:pt x="46" y="9"/>
                      <a:pt x="46" y="7"/>
                    </a:cubicBezTo>
                    <a:cubicBezTo>
                      <a:pt x="34" y="7"/>
                      <a:pt x="18" y="6"/>
                      <a:pt x="32" y="5"/>
                    </a:cubicBezTo>
                    <a:cubicBezTo>
                      <a:pt x="22" y="5"/>
                      <a:pt x="8" y="4"/>
                      <a:pt x="14" y="6"/>
                    </a:cubicBezTo>
                    <a:cubicBezTo>
                      <a:pt x="0" y="3"/>
                      <a:pt x="13" y="2"/>
                      <a:pt x="6" y="0"/>
                    </a:cubicBezTo>
                    <a:cubicBezTo>
                      <a:pt x="13" y="0"/>
                      <a:pt x="29" y="4"/>
                      <a:pt x="12" y="4"/>
                    </a:cubicBezTo>
                    <a:cubicBezTo>
                      <a:pt x="21" y="5"/>
                      <a:pt x="36" y="4"/>
                      <a:pt x="47" y="4"/>
                    </a:cubicBezTo>
                    <a:cubicBezTo>
                      <a:pt x="50" y="5"/>
                      <a:pt x="42" y="5"/>
                      <a:pt x="36" y="5"/>
                    </a:cubicBezTo>
                    <a:cubicBezTo>
                      <a:pt x="47" y="5"/>
                      <a:pt x="48" y="6"/>
                      <a:pt x="50" y="7"/>
                    </a:cubicBezTo>
                    <a:cubicBezTo>
                      <a:pt x="52" y="7"/>
                      <a:pt x="55" y="8"/>
                      <a:pt x="69" y="7"/>
                    </a:cubicBezTo>
                    <a:cubicBezTo>
                      <a:pt x="66" y="8"/>
                      <a:pt x="56" y="8"/>
                      <a:pt x="48" y="8"/>
                    </a:cubicBezTo>
                    <a:cubicBezTo>
                      <a:pt x="41" y="9"/>
                      <a:pt x="36" y="9"/>
                      <a:pt x="4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9" name="Freeform 6836">
                <a:extLst>
                  <a:ext uri="{FF2B5EF4-FFF2-40B4-BE49-F238E27FC236}">
                    <a16:creationId xmlns:a16="http://schemas.microsoft.com/office/drawing/2014/main" id="{06B7D23A-B8CF-414B-B446-451C79D8B99E}"/>
                  </a:ext>
                </a:extLst>
              </p:cNvPr>
              <p:cNvSpPr>
                <a:spLocks/>
              </p:cNvSpPr>
              <p:nvPr/>
            </p:nvSpPr>
            <p:spPr bwMode="auto">
              <a:xfrm>
                <a:off x="2026" y="2583"/>
                <a:ext cx="14" cy="7"/>
              </a:xfrm>
              <a:custGeom>
                <a:avLst/>
                <a:gdLst>
                  <a:gd name="T0" fmla="*/ 11 w 25"/>
                  <a:gd name="T1" fmla="*/ 6 h 13"/>
                  <a:gd name="T2" fmla="*/ 18 w 25"/>
                  <a:gd name="T3" fmla="*/ 7 h 13"/>
                  <a:gd name="T4" fmla="*/ 25 w 25"/>
                  <a:gd name="T5" fmla="*/ 13 h 13"/>
                  <a:gd name="T6" fmla="*/ 11 w 25"/>
                  <a:gd name="T7" fmla="*/ 8 h 13"/>
                  <a:gd name="T8" fmla="*/ 18 w 25"/>
                  <a:gd name="T9" fmla="*/ 10 h 13"/>
                  <a:gd name="T10" fmla="*/ 11 w 25"/>
                  <a:gd name="T11" fmla="*/ 6 h 13"/>
                </a:gdLst>
                <a:ahLst/>
                <a:cxnLst>
                  <a:cxn ang="0">
                    <a:pos x="T0" y="T1"/>
                  </a:cxn>
                  <a:cxn ang="0">
                    <a:pos x="T2" y="T3"/>
                  </a:cxn>
                  <a:cxn ang="0">
                    <a:pos x="T4" y="T5"/>
                  </a:cxn>
                  <a:cxn ang="0">
                    <a:pos x="T6" y="T7"/>
                  </a:cxn>
                  <a:cxn ang="0">
                    <a:pos x="T8" y="T9"/>
                  </a:cxn>
                  <a:cxn ang="0">
                    <a:pos x="T10" y="T11"/>
                  </a:cxn>
                </a:cxnLst>
                <a:rect l="0" t="0" r="r" b="b"/>
                <a:pathLst>
                  <a:path w="25" h="13">
                    <a:moveTo>
                      <a:pt x="11" y="6"/>
                    </a:moveTo>
                    <a:cubicBezTo>
                      <a:pt x="0" y="0"/>
                      <a:pt x="18" y="8"/>
                      <a:pt x="18" y="7"/>
                    </a:cubicBezTo>
                    <a:cubicBezTo>
                      <a:pt x="23" y="10"/>
                      <a:pt x="23" y="12"/>
                      <a:pt x="25" y="13"/>
                    </a:cubicBezTo>
                    <a:cubicBezTo>
                      <a:pt x="23" y="13"/>
                      <a:pt x="12" y="7"/>
                      <a:pt x="11" y="8"/>
                    </a:cubicBezTo>
                    <a:cubicBezTo>
                      <a:pt x="2" y="3"/>
                      <a:pt x="8" y="4"/>
                      <a:pt x="18" y="10"/>
                    </a:cubicBezTo>
                    <a:cubicBezTo>
                      <a:pt x="17" y="8"/>
                      <a:pt x="11" y="5"/>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0" name="Freeform 6837">
                <a:extLst>
                  <a:ext uri="{FF2B5EF4-FFF2-40B4-BE49-F238E27FC236}">
                    <a16:creationId xmlns:a16="http://schemas.microsoft.com/office/drawing/2014/main" id="{B6A7DB67-ABA9-4F59-9716-2AF58D869AAB}"/>
                  </a:ext>
                </a:extLst>
              </p:cNvPr>
              <p:cNvSpPr>
                <a:spLocks/>
              </p:cNvSpPr>
              <p:nvPr/>
            </p:nvSpPr>
            <p:spPr bwMode="auto">
              <a:xfrm>
                <a:off x="2504" y="2560"/>
                <a:ext cx="33" cy="19"/>
              </a:xfrm>
              <a:custGeom>
                <a:avLst/>
                <a:gdLst>
                  <a:gd name="T0" fmla="*/ 12 w 57"/>
                  <a:gd name="T1" fmla="*/ 27 h 32"/>
                  <a:gd name="T2" fmla="*/ 29 w 57"/>
                  <a:gd name="T3" fmla="*/ 18 h 32"/>
                  <a:gd name="T4" fmla="*/ 0 w 57"/>
                  <a:gd name="T5" fmla="*/ 32 h 32"/>
                  <a:gd name="T6" fmla="*/ 8 w 57"/>
                  <a:gd name="T7" fmla="*/ 25 h 32"/>
                  <a:gd name="T8" fmla="*/ 23 w 57"/>
                  <a:gd name="T9" fmla="*/ 15 h 32"/>
                  <a:gd name="T10" fmla="*/ 30 w 57"/>
                  <a:gd name="T11" fmla="*/ 15 h 32"/>
                  <a:gd name="T12" fmla="*/ 57 w 57"/>
                  <a:gd name="T13" fmla="*/ 0 h 32"/>
                  <a:gd name="T14" fmla="*/ 35 w 57"/>
                  <a:gd name="T15" fmla="*/ 14 h 32"/>
                  <a:gd name="T16" fmla="*/ 35 w 57"/>
                  <a:gd name="T17" fmla="*/ 17 h 32"/>
                  <a:gd name="T18" fmla="*/ 30 w 57"/>
                  <a:gd name="T19" fmla="*/ 18 h 32"/>
                  <a:gd name="T20" fmla="*/ 24 w 57"/>
                  <a:gd name="T21" fmla="*/ 23 h 32"/>
                  <a:gd name="T22" fmla="*/ 11 w 57"/>
                  <a:gd name="T23" fmla="*/ 30 h 32"/>
                  <a:gd name="T24" fmla="*/ 12 w 57"/>
                  <a:gd name="T25"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2">
                    <a:moveTo>
                      <a:pt x="12" y="27"/>
                    </a:moveTo>
                    <a:cubicBezTo>
                      <a:pt x="21" y="23"/>
                      <a:pt x="19" y="23"/>
                      <a:pt x="29" y="18"/>
                    </a:cubicBezTo>
                    <a:cubicBezTo>
                      <a:pt x="26" y="17"/>
                      <a:pt x="11" y="26"/>
                      <a:pt x="0" y="32"/>
                    </a:cubicBezTo>
                    <a:cubicBezTo>
                      <a:pt x="9" y="26"/>
                      <a:pt x="21" y="20"/>
                      <a:pt x="8" y="25"/>
                    </a:cubicBezTo>
                    <a:cubicBezTo>
                      <a:pt x="12" y="22"/>
                      <a:pt x="24" y="16"/>
                      <a:pt x="23" y="15"/>
                    </a:cubicBezTo>
                    <a:cubicBezTo>
                      <a:pt x="27" y="13"/>
                      <a:pt x="27" y="14"/>
                      <a:pt x="30" y="15"/>
                    </a:cubicBezTo>
                    <a:cubicBezTo>
                      <a:pt x="40" y="11"/>
                      <a:pt x="44" y="7"/>
                      <a:pt x="57" y="0"/>
                    </a:cubicBezTo>
                    <a:cubicBezTo>
                      <a:pt x="56" y="2"/>
                      <a:pt x="44" y="8"/>
                      <a:pt x="35" y="14"/>
                    </a:cubicBezTo>
                    <a:cubicBezTo>
                      <a:pt x="39" y="13"/>
                      <a:pt x="50" y="8"/>
                      <a:pt x="35" y="17"/>
                    </a:cubicBezTo>
                    <a:cubicBezTo>
                      <a:pt x="39" y="14"/>
                      <a:pt x="38" y="14"/>
                      <a:pt x="30" y="18"/>
                    </a:cubicBezTo>
                    <a:cubicBezTo>
                      <a:pt x="22" y="22"/>
                      <a:pt x="11" y="30"/>
                      <a:pt x="24" y="23"/>
                    </a:cubicBezTo>
                    <a:cubicBezTo>
                      <a:pt x="24" y="24"/>
                      <a:pt x="16" y="27"/>
                      <a:pt x="11" y="30"/>
                    </a:cubicBezTo>
                    <a:cubicBezTo>
                      <a:pt x="15" y="27"/>
                      <a:pt x="18" y="26"/>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3" name="Group 7039">
              <a:extLst>
                <a:ext uri="{FF2B5EF4-FFF2-40B4-BE49-F238E27FC236}">
                  <a16:creationId xmlns:a16="http://schemas.microsoft.com/office/drawing/2014/main" id="{6C461798-593A-4EB5-A1D9-342543B7867A}"/>
                </a:ext>
              </a:extLst>
            </p:cNvPr>
            <p:cNvGrpSpPr>
              <a:grpSpLocks/>
            </p:cNvGrpSpPr>
            <p:nvPr/>
          </p:nvGrpSpPr>
          <p:grpSpPr bwMode="auto">
            <a:xfrm>
              <a:off x="3422148" y="4581380"/>
              <a:ext cx="1549400" cy="1568450"/>
              <a:chOff x="1805" y="1645"/>
              <a:chExt cx="976" cy="988"/>
            </a:xfrm>
            <a:grpFill/>
          </p:grpSpPr>
          <p:sp>
            <p:nvSpPr>
              <p:cNvPr id="121" name="Freeform 6839">
                <a:extLst>
                  <a:ext uri="{FF2B5EF4-FFF2-40B4-BE49-F238E27FC236}">
                    <a16:creationId xmlns:a16="http://schemas.microsoft.com/office/drawing/2014/main" id="{85CE04ED-7BB9-4679-9A9F-4D630F4D518E}"/>
                  </a:ext>
                </a:extLst>
              </p:cNvPr>
              <p:cNvSpPr>
                <a:spLocks/>
              </p:cNvSpPr>
              <p:nvPr/>
            </p:nvSpPr>
            <p:spPr bwMode="auto">
              <a:xfrm>
                <a:off x="2154" y="2626"/>
                <a:ext cx="36" cy="7"/>
              </a:xfrm>
              <a:custGeom>
                <a:avLst/>
                <a:gdLst>
                  <a:gd name="T0" fmla="*/ 44 w 62"/>
                  <a:gd name="T1" fmla="*/ 10 h 12"/>
                  <a:gd name="T2" fmla="*/ 0 w 62"/>
                  <a:gd name="T3" fmla="*/ 0 h 12"/>
                  <a:gd name="T4" fmla="*/ 7 w 62"/>
                  <a:gd name="T5" fmla="*/ 0 h 12"/>
                  <a:gd name="T6" fmla="*/ 27 w 62"/>
                  <a:gd name="T7" fmla="*/ 4 h 12"/>
                  <a:gd name="T8" fmla="*/ 16 w 62"/>
                  <a:gd name="T9" fmla="*/ 3 h 12"/>
                  <a:gd name="T10" fmla="*/ 59 w 62"/>
                  <a:gd name="T11" fmla="*/ 10 h 12"/>
                  <a:gd name="T12" fmla="*/ 48 w 62"/>
                  <a:gd name="T13" fmla="*/ 10 h 12"/>
                  <a:gd name="T14" fmla="*/ 44 w 62"/>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2">
                    <a:moveTo>
                      <a:pt x="44" y="10"/>
                    </a:moveTo>
                    <a:cubicBezTo>
                      <a:pt x="40" y="10"/>
                      <a:pt x="24" y="5"/>
                      <a:pt x="0" y="0"/>
                    </a:cubicBezTo>
                    <a:cubicBezTo>
                      <a:pt x="7" y="1"/>
                      <a:pt x="15" y="3"/>
                      <a:pt x="7" y="0"/>
                    </a:cubicBezTo>
                    <a:cubicBezTo>
                      <a:pt x="12" y="1"/>
                      <a:pt x="18" y="2"/>
                      <a:pt x="27" y="4"/>
                    </a:cubicBezTo>
                    <a:cubicBezTo>
                      <a:pt x="26" y="4"/>
                      <a:pt x="15" y="2"/>
                      <a:pt x="16" y="3"/>
                    </a:cubicBezTo>
                    <a:cubicBezTo>
                      <a:pt x="18" y="4"/>
                      <a:pt x="41" y="8"/>
                      <a:pt x="59" y="10"/>
                    </a:cubicBezTo>
                    <a:cubicBezTo>
                      <a:pt x="62" y="12"/>
                      <a:pt x="54" y="11"/>
                      <a:pt x="48" y="10"/>
                    </a:cubicBezTo>
                    <a:cubicBezTo>
                      <a:pt x="42" y="9"/>
                      <a:pt x="36" y="8"/>
                      <a:pt x="4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2" name="Freeform 6840">
                <a:extLst>
                  <a:ext uri="{FF2B5EF4-FFF2-40B4-BE49-F238E27FC236}">
                    <a16:creationId xmlns:a16="http://schemas.microsoft.com/office/drawing/2014/main" id="{C241A9CD-070F-4442-A97E-D4CBE63FD227}"/>
                  </a:ext>
                </a:extLst>
              </p:cNvPr>
              <p:cNvSpPr>
                <a:spLocks/>
              </p:cNvSpPr>
              <p:nvPr/>
            </p:nvSpPr>
            <p:spPr bwMode="auto">
              <a:xfrm>
                <a:off x="2398" y="2614"/>
                <a:ext cx="23" cy="6"/>
              </a:xfrm>
              <a:custGeom>
                <a:avLst/>
                <a:gdLst>
                  <a:gd name="T0" fmla="*/ 10 w 40"/>
                  <a:gd name="T1" fmla="*/ 5 h 10"/>
                  <a:gd name="T2" fmla="*/ 2 w 40"/>
                  <a:gd name="T3" fmla="*/ 6 h 10"/>
                  <a:gd name="T4" fmla="*/ 20 w 40"/>
                  <a:gd name="T5" fmla="*/ 0 h 10"/>
                  <a:gd name="T6" fmla="*/ 40 w 40"/>
                  <a:gd name="T7" fmla="*/ 0 h 10"/>
                  <a:gd name="T8" fmla="*/ 26 w 40"/>
                  <a:gd name="T9" fmla="*/ 6 h 10"/>
                  <a:gd name="T10" fmla="*/ 6 w 40"/>
                  <a:gd name="T11" fmla="*/ 10 h 10"/>
                  <a:gd name="T12" fmla="*/ 17 w 40"/>
                  <a:gd name="T13" fmla="*/ 6 h 10"/>
                  <a:gd name="T14" fmla="*/ 27 w 40"/>
                  <a:gd name="T15" fmla="*/ 3 h 10"/>
                  <a:gd name="T16" fmla="*/ 26 w 40"/>
                  <a:gd name="T17" fmla="*/ 2 h 10"/>
                  <a:gd name="T18" fmla="*/ 17 w 40"/>
                  <a:gd name="T19" fmla="*/ 3 h 10"/>
                  <a:gd name="T20" fmla="*/ 9 w 40"/>
                  <a:gd name="T21" fmla="*/ 4 h 10"/>
                  <a:gd name="T22" fmla="*/ 10 w 40"/>
                  <a:gd name="T2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10" y="5"/>
                    </a:moveTo>
                    <a:cubicBezTo>
                      <a:pt x="0" y="10"/>
                      <a:pt x="6" y="4"/>
                      <a:pt x="2" y="6"/>
                    </a:cubicBezTo>
                    <a:cubicBezTo>
                      <a:pt x="0" y="5"/>
                      <a:pt x="14" y="2"/>
                      <a:pt x="20" y="0"/>
                    </a:cubicBezTo>
                    <a:cubicBezTo>
                      <a:pt x="27" y="0"/>
                      <a:pt x="34" y="0"/>
                      <a:pt x="40" y="0"/>
                    </a:cubicBezTo>
                    <a:cubicBezTo>
                      <a:pt x="29" y="4"/>
                      <a:pt x="16" y="6"/>
                      <a:pt x="26" y="6"/>
                    </a:cubicBezTo>
                    <a:cubicBezTo>
                      <a:pt x="16" y="9"/>
                      <a:pt x="16" y="7"/>
                      <a:pt x="6" y="10"/>
                    </a:cubicBezTo>
                    <a:cubicBezTo>
                      <a:pt x="5" y="9"/>
                      <a:pt x="11" y="8"/>
                      <a:pt x="17" y="6"/>
                    </a:cubicBezTo>
                    <a:cubicBezTo>
                      <a:pt x="23" y="5"/>
                      <a:pt x="28" y="3"/>
                      <a:pt x="27" y="3"/>
                    </a:cubicBezTo>
                    <a:cubicBezTo>
                      <a:pt x="23" y="5"/>
                      <a:pt x="12" y="5"/>
                      <a:pt x="26" y="2"/>
                    </a:cubicBezTo>
                    <a:cubicBezTo>
                      <a:pt x="22" y="2"/>
                      <a:pt x="9" y="7"/>
                      <a:pt x="17" y="3"/>
                    </a:cubicBezTo>
                    <a:cubicBezTo>
                      <a:pt x="17" y="2"/>
                      <a:pt x="12" y="4"/>
                      <a:pt x="9" y="4"/>
                    </a:cubicBezTo>
                    <a:cubicBezTo>
                      <a:pt x="5" y="6"/>
                      <a:pt x="7" y="6"/>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3" name="Freeform 6841">
                <a:extLst>
                  <a:ext uri="{FF2B5EF4-FFF2-40B4-BE49-F238E27FC236}">
                    <a16:creationId xmlns:a16="http://schemas.microsoft.com/office/drawing/2014/main" id="{E3CE5DBC-2CB9-43B0-ADF5-DBDA33DB8881}"/>
                  </a:ext>
                </a:extLst>
              </p:cNvPr>
              <p:cNvSpPr>
                <a:spLocks/>
              </p:cNvSpPr>
              <p:nvPr/>
            </p:nvSpPr>
            <p:spPr bwMode="auto">
              <a:xfrm>
                <a:off x="2776" y="2178"/>
                <a:ext cx="5" cy="29"/>
              </a:xfrm>
              <a:custGeom>
                <a:avLst/>
                <a:gdLst>
                  <a:gd name="T0" fmla="*/ 0 w 8"/>
                  <a:gd name="T1" fmla="*/ 52 h 52"/>
                  <a:gd name="T2" fmla="*/ 7 w 8"/>
                  <a:gd name="T3" fmla="*/ 1 h 52"/>
                  <a:gd name="T4" fmla="*/ 6 w 8"/>
                  <a:gd name="T5" fmla="*/ 25 h 52"/>
                  <a:gd name="T6" fmla="*/ 0 w 8"/>
                  <a:gd name="T7" fmla="*/ 52 h 52"/>
                </a:gdLst>
                <a:ahLst/>
                <a:cxnLst>
                  <a:cxn ang="0">
                    <a:pos x="T0" y="T1"/>
                  </a:cxn>
                  <a:cxn ang="0">
                    <a:pos x="T2" y="T3"/>
                  </a:cxn>
                  <a:cxn ang="0">
                    <a:pos x="T4" y="T5"/>
                  </a:cxn>
                  <a:cxn ang="0">
                    <a:pos x="T6" y="T7"/>
                  </a:cxn>
                </a:cxnLst>
                <a:rect l="0" t="0" r="r" b="b"/>
                <a:pathLst>
                  <a:path w="8" h="52">
                    <a:moveTo>
                      <a:pt x="0" y="52"/>
                    </a:moveTo>
                    <a:cubicBezTo>
                      <a:pt x="4" y="39"/>
                      <a:pt x="6" y="19"/>
                      <a:pt x="7" y="1"/>
                    </a:cubicBezTo>
                    <a:cubicBezTo>
                      <a:pt x="8" y="0"/>
                      <a:pt x="8" y="12"/>
                      <a:pt x="6" y="25"/>
                    </a:cubicBezTo>
                    <a:cubicBezTo>
                      <a:pt x="5" y="38"/>
                      <a:pt x="2" y="51"/>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4" name="Freeform 6842">
                <a:extLst>
                  <a:ext uri="{FF2B5EF4-FFF2-40B4-BE49-F238E27FC236}">
                    <a16:creationId xmlns:a16="http://schemas.microsoft.com/office/drawing/2014/main" id="{DEE3C92C-4F68-495C-AF9F-4A09C41F2602}"/>
                  </a:ext>
                </a:extLst>
              </p:cNvPr>
              <p:cNvSpPr>
                <a:spLocks/>
              </p:cNvSpPr>
              <p:nvPr/>
            </p:nvSpPr>
            <p:spPr bwMode="auto">
              <a:xfrm>
                <a:off x="2770" y="2219"/>
                <a:ext cx="4" cy="15"/>
              </a:xfrm>
              <a:custGeom>
                <a:avLst/>
                <a:gdLst>
                  <a:gd name="T0" fmla="*/ 6 w 7"/>
                  <a:gd name="T1" fmla="*/ 6 h 28"/>
                  <a:gd name="T2" fmla="*/ 4 w 7"/>
                  <a:gd name="T3" fmla="*/ 23 h 28"/>
                  <a:gd name="T4" fmla="*/ 5 w 7"/>
                  <a:gd name="T5" fmla="*/ 9 h 28"/>
                  <a:gd name="T6" fmla="*/ 3 w 7"/>
                  <a:gd name="T7" fmla="*/ 14 h 28"/>
                  <a:gd name="T8" fmla="*/ 1 w 7"/>
                  <a:gd name="T9" fmla="*/ 28 h 28"/>
                  <a:gd name="T10" fmla="*/ 5 w 7"/>
                  <a:gd name="T11" fmla="*/ 3 h 28"/>
                  <a:gd name="T12" fmla="*/ 6 w 7"/>
                  <a:gd name="T13" fmla="*/ 6 h 28"/>
                </a:gdLst>
                <a:ahLst/>
                <a:cxnLst>
                  <a:cxn ang="0">
                    <a:pos x="T0" y="T1"/>
                  </a:cxn>
                  <a:cxn ang="0">
                    <a:pos x="T2" y="T3"/>
                  </a:cxn>
                  <a:cxn ang="0">
                    <a:pos x="T4" y="T5"/>
                  </a:cxn>
                  <a:cxn ang="0">
                    <a:pos x="T6" y="T7"/>
                  </a:cxn>
                  <a:cxn ang="0">
                    <a:pos x="T8" y="T9"/>
                  </a:cxn>
                  <a:cxn ang="0">
                    <a:pos x="T10" y="T11"/>
                  </a:cxn>
                  <a:cxn ang="0">
                    <a:pos x="T12" y="T13"/>
                  </a:cxn>
                </a:cxnLst>
                <a:rect l="0" t="0" r="r" b="b"/>
                <a:pathLst>
                  <a:path w="7" h="28">
                    <a:moveTo>
                      <a:pt x="6" y="6"/>
                    </a:moveTo>
                    <a:cubicBezTo>
                      <a:pt x="6" y="8"/>
                      <a:pt x="5" y="17"/>
                      <a:pt x="4" y="23"/>
                    </a:cubicBezTo>
                    <a:cubicBezTo>
                      <a:pt x="3" y="23"/>
                      <a:pt x="5" y="14"/>
                      <a:pt x="5" y="9"/>
                    </a:cubicBezTo>
                    <a:cubicBezTo>
                      <a:pt x="4" y="10"/>
                      <a:pt x="4" y="13"/>
                      <a:pt x="3" y="14"/>
                    </a:cubicBezTo>
                    <a:cubicBezTo>
                      <a:pt x="2" y="21"/>
                      <a:pt x="4" y="18"/>
                      <a:pt x="1" y="28"/>
                    </a:cubicBezTo>
                    <a:cubicBezTo>
                      <a:pt x="0" y="27"/>
                      <a:pt x="3" y="11"/>
                      <a:pt x="5" y="3"/>
                    </a:cubicBezTo>
                    <a:cubicBezTo>
                      <a:pt x="7" y="0"/>
                      <a:pt x="4" y="1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5" name="Freeform 6843">
                <a:extLst>
                  <a:ext uri="{FF2B5EF4-FFF2-40B4-BE49-F238E27FC236}">
                    <a16:creationId xmlns:a16="http://schemas.microsoft.com/office/drawing/2014/main" id="{EF729B0D-78A4-44BD-9A59-0D838A3C6841}"/>
                  </a:ext>
                </a:extLst>
              </p:cNvPr>
              <p:cNvSpPr>
                <a:spLocks/>
              </p:cNvSpPr>
              <p:nvPr/>
            </p:nvSpPr>
            <p:spPr bwMode="auto">
              <a:xfrm>
                <a:off x="2429" y="2604"/>
                <a:ext cx="20" cy="8"/>
              </a:xfrm>
              <a:custGeom>
                <a:avLst/>
                <a:gdLst>
                  <a:gd name="T0" fmla="*/ 23 w 35"/>
                  <a:gd name="T1" fmla="*/ 3 h 14"/>
                  <a:gd name="T2" fmla="*/ 9 w 35"/>
                  <a:gd name="T3" fmla="*/ 9 h 14"/>
                  <a:gd name="T4" fmla="*/ 35 w 35"/>
                  <a:gd name="T5" fmla="*/ 0 h 14"/>
                  <a:gd name="T6" fmla="*/ 0 w 35"/>
                  <a:gd name="T7" fmla="*/ 14 h 14"/>
                  <a:gd name="T8" fmla="*/ 0 w 35"/>
                  <a:gd name="T9" fmla="*/ 10 h 14"/>
                  <a:gd name="T10" fmla="*/ 23 w 35"/>
                  <a:gd name="T11" fmla="*/ 3 h 14"/>
                </a:gdLst>
                <a:ahLst/>
                <a:cxnLst>
                  <a:cxn ang="0">
                    <a:pos x="T0" y="T1"/>
                  </a:cxn>
                  <a:cxn ang="0">
                    <a:pos x="T2" y="T3"/>
                  </a:cxn>
                  <a:cxn ang="0">
                    <a:pos x="T4" y="T5"/>
                  </a:cxn>
                  <a:cxn ang="0">
                    <a:pos x="T6" y="T7"/>
                  </a:cxn>
                  <a:cxn ang="0">
                    <a:pos x="T8" y="T9"/>
                  </a:cxn>
                  <a:cxn ang="0">
                    <a:pos x="T10" y="T11"/>
                  </a:cxn>
                </a:cxnLst>
                <a:rect l="0" t="0" r="r" b="b"/>
                <a:pathLst>
                  <a:path w="35" h="14">
                    <a:moveTo>
                      <a:pt x="23" y="3"/>
                    </a:moveTo>
                    <a:cubicBezTo>
                      <a:pt x="28" y="3"/>
                      <a:pt x="15" y="7"/>
                      <a:pt x="9" y="9"/>
                    </a:cubicBezTo>
                    <a:cubicBezTo>
                      <a:pt x="12" y="9"/>
                      <a:pt x="27" y="3"/>
                      <a:pt x="35" y="0"/>
                    </a:cubicBezTo>
                    <a:cubicBezTo>
                      <a:pt x="29" y="3"/>
                      <a:pt x="15" y="9"/>
                      <a:pt x="0" y="14"/>
                    </a:cubicBezTo>
                    <a:cubicBezTo>
                      <a:pt x="3" y="11"/>
                      <a:pt x="6" y="9"/>
                      <a:pt x="0" y="10"/>
                    </a:cubicBezTo>
                    <a:cubicBezTo>
                      <a:pt x="3" y="8"/>
                      <a:pt x="21"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6" name="Freeform 6844">
                <a:extLst>
                  <a:ext uri="{FF2B5EF4-FFF2-40B4-BE49-F238E27FC236}">
                    <a16:creationId xmlns:a16="http://schemas.microsoft.com/office/drawing/2014/main" id="{E002DF93-6DB8-471B-A049-24B5561A3901}"/>
                  </a:ext>
                </a:extLst>
              </p:cNvPr>
              <p:cNvSpPr>
                <a:spLocks noEditPoints="1"/>
              </p:cNvSpPr>
              <p:nvPr/>
            </p:nvSpPr>
            <p:spPr bwMode="auto">
              <a:xfrm>
                <a:off x="2738" y="1927"/>
                <a:ext cx="39" cy="136"/>
              </a:xfrm>
              <a:custGeom>
                <a:avLst/>
                <a:gdLst>
                  <a:gd name="T0" fmla="*/ 24 w 70"/>
                  <a:gd name="T1" fmla="*/ 38 h 240"/>
                  <a:gd name="T2" fmla="*/ 13 w 70"/>
                  <a:gd name="T3" fmla="*/ 10 h 240"/>
                  <a:gd name="T4" fmla="*/ 15 w 70"/>
                  <a:gd name="T5" fmla="*/ 23 h 240"/>
                  <a:gd name="T6" fmla="*/ 11 w 70"/>
                  <a:gd name="T7" fmla="*/ 13 h 240"/>
                  <a:gd name="T8" fmla="*/ 10 w 70"/>
                  <a:gd name="T9" fmla="*/ 15 h 240"/>
                  <a:gd name="T10" fmla="*/ 14 w 70"/>
                  <a:gd name="T11" fmla="*/ 25 h 240"/>
                  <a:gd name="T12" fmla="*/ 37 w 70"/>
                  <a:gd name="T13" fmla="*/ 90 h 240"/>
                  <a:gd name="T14" fmla="*/ 24 w 70"/>
                  <a:gd name="T15" fmla="*/ 56 h 240"/>
                  <a:gd name="T16" fmla="*/ 9 w 70"/>
                  <a:gd name="T17" fmla="*/ 21 h 240"/>
                  <a:gd name="T18" fmla="*/ 12 w 70"/>
                  <a:gd name="T19" fmla="*/ 23 h 240"/>
                  <a:gd name="T20" fmla="*/ 5 w 70"/>
                  <a:gd name="T21" fmla="*/ 9 h 240"/>
                  <a:gd name="T22" fmla="*/ 2 w 70"/>
                  <a:gd name="T23" fmla="*/ 5 h 240"/>
                  <a:gd name="T24" fmla="*/ 14 w 70"/>
                  <a:gd name="T25" fmla="*/ 34 h 240"/>
                  <a:gd name="T26" fmla="*/ 27 w 70"/>
                  <a:gd name="T27" fmla="*/ 68 h 240"/>
                  <a:gd name="T28" fmla="*/ 25 w 70"/>
                  <a:gd name="T29" fmla="*/ 66 h 240"/>
                  <a:gd name="T30" fmla="*/ 39 w 70"/>
                  <a:gd name="T31" fmla="*/ 112 h 240"/>
                  <a:gd name="T32" fmla="*/ 37 w 70"/>
                  <a:gd name="T33" fmla="*/ 113 h 240"/>
                  <a:gd name="T34" fmla="*/ 41 w 70"/>
                  <a:gd name="T35" fmla="*/ 109 h 240"/>
                  <a:gd name="T36" fmla="*/ 40 w 70"/>
                  <a:gd name="T37" fmla="*/ 111 h 240"/>
                  <a:gd name="T38" fmla="*/ 33 w 70"/>
                  <a:gd name="T39" fmla="*/ 90 h 240"/>
                  <a:gd name="T40" fmla="*/ 34 w 70"/>
                  <a:gd name="T41" fmla="*/ 85 h 240"/>
                  <a:gd name="T42" fmla="*/ 37 w 70"/>
                  <a:gd name="T43" fmla="*/ 95 h 240"/>
                  <a:gd name="T44" fmla="*/ 36 w 70"/>
                  <a:gd name="T45" fmla="*/ 96 h 240"/>
                  <a:gd name="T46" fmla="*/ 45 w 70"/>
                  <a:gd name="T47" fmla="*/ 114 h 240"/>
                  <a:gd name="T48" fmla="*/ 39 w 70"/>
                  <a:gd name="T49" fmla="*/ 102 h 240"/>
                  <a:gd name="T50" fmla="*/ 38 w 70"/>
                  <a:gd name="T51" fmla="*/ 94 h 240"/>
                  <a:gd name="T52" fmla="*/ 44 w 70"/>
                  <a:gd name="T53" fmla="*/ 111 h 240"/>
                  <a:gd name="T54" fmla="*/ 47 w 70"/>
                  <a:gd name="T55" fmla="*/ 125 h 240"/>
                  <a:gd name="T56" fmla="*/ 53 w 70"/>
                  <a:gd name="T57" fmla="*/ 146 h 240"/>
                  <a:gd name="T58" fmla="*/ 47 w 70"/>
                  <a:gd name="T59" fmla="*/ 130 h 240"/>
                  <a:gd name="T60" fmla="*/ 56 w 70"/>
                  <a:gd name="T61" fmla="*/ 169 h 240"/>
                  <a:gd name="T62" fmla="*/ 62 w 70"/>
                  <a:gd name="T63" fmla="*/ 191 h 240"/>
                  <a:gd name="T64" fmla="*/ 66 w 70"/>
                  <a:gd name="T65" fmla="*/ 223 h 240"/>
                  <a:gd name="T66" fmla="*/ 70 w 70"/>
                  <a:gd name="T67" fmla="*/ 240 h 240"/>
                  <a:gd name="T68" fmla="*/ 66 w 70"/>
                  <a:gd name="T69" fmla="*/ 204 h 240"/>
                  <a:gd name="T70" fmla="*/ 60 w 70"/>
                  <a:gd name="T71" fmla="*/ 166 h 240"/>
                  <a:gd name="T72" fmla="*/ 54 w 70"/>
                  <a:gd name="T73" fmla="*/ 154 h 240"/>
                  <a:gd name="T74" fmla="*/ 57 w 70"/>
                  <a:gd name="T75" fmla="*/ 155 h 240"/>
                  <a:gd name="T76" fmla="*/ 47 w 70"/>
                  <a:gd name="T77" fmla="*/ 116 h 240"/>
                  <a:gd name="T78" fmla="*/ 34 w 70"/>
                  <a:gd name="T79" fmla="*/ 75 h 240"/>
                  <a:gd name="T80" fmla="*/ 38 w 70"/>
                  <a:gd name="T81" fmla="*/ 84 h 240"/>
                  <a:gd name="T82" fmla="*/ 27 w 70"/>
                  <a:gd name="T83" fmla="*/ 48 h 240"/>
                  <a:gd name="T84" fmla="*/ 29 w 70"/>
                  <a:gd name="T85" fmla="*/ 56 h 240"/>
                  <a:gd name="T86" fmla="*/ 26 w 70"/>
                  <a:gd name="T87" fmla="*/ 50 h 240"/>
                  <a:gd name="T88" fmla="*/ 18 w 70"/>
                  <a:gd name="T89" fmla="*/ 27 h 240"/>
                  <a:gd name="T90" fmla="*/ 24 w 70"/>
                  <a:gd name="T91" fmla="*/ 38 h 240"/>
                  <a:gd name="T92" fmla="*/ 23 w 70"/>
                  <a:gd name="T93" fmla="*/ 43 h 240"/>
                  <a:gd name="T94" fmla="*/ 20 w 70"/>
                  <a:gd name="T95" fmla="*/ 38 h 240"/>
                  <a:gd name="T96" fmla="*/ 13 w 70"/>
                  <a:gd name="T97" fmla="*/ 20 h 240"/>
                  <a:gd name="T98" fmla="*/ 23 w 70"/>
                  <a:gd name="T99" fmla="*/ 4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 h="240">
                    <a:moveTo>
                      <a:pt x="24" y="38"/>
                    </a:moveTo>
                    <a:cubicBezTo>
                      <a:pt x="18" y="25"/>
                      <a:pt x="16" y="15"/>
                      <a:pt x="13" y="10"/>
                    </a:cubicBezTo>
                    <a:cubicBezTo>
                      <a:pt x="10" y="8"/>
                      <a:pt x="17" y="24"/>
                      <a:pt x="15" y="23"/>
                    </a:cubicBezTo>
                    <a:cubicBezTo>
                      <a:pt x="11" y="13"/>
                      <a:pt x="11" y="13"/>
                      <a:pt x="11" y="13"/>
                    </a:cubicBezTo>
                    <a:cubicBezTo>
                      <a:pt x="9" y="12"/>
                      <a:pt x="13" y="20"/>
                      <a:pt x="10" y="15"/>
                    </a:cubicBezTo>
                    <a:cubicBezTo>
                      <a:pt x="13" y="22"/>
                      <a:pt x="17" y="29"/>
                      <a:pt x="14" y="25"/>
                    </a:cubicBezTo>
                    <a:cubicBezTo>
                      <a:pt x="22" y="46"/>
                      <a:pt x="30" y="68"/>
                      <a:pt x="37" y="90"/>
                    </a:cubicBezTo>
                    <a:cubicBezTo>
                      <a:pt x="34" y="84"/>
                      <a:pt x="29" y="70"/>
                      <a:pt x="24" y="56"/>
                    </a:cubicBezTo>
                    <a:cubicBezTo>
                      <a:pt x="18" y="42"/>
                      <a:pt x="13" y="28"/>
                      <a:pt x="9" y="21"/>
                    </a:cubicBezTo>
                    <a:cubicBezTo>
                      <a:pt x="10" y="20"/>
                      <a:pt x="11" y="24"/>
                      <a:pt x="12" y="23"/>
                    </a:cubicBezTo>
                    <a:cubicBezTo>
                      <a:pt x="10" y="21"/>
                      <a:pt x="7" y="14"/>
                      <a:pt x="5" y="9"/>
                    </a:cubicBezTo>
                    <a:cubicBezTo>
                      <a:pt x="2" y="3"/>
                      <a:pt x="0" y="0"/>
                      <a:pt x="2" y="5"/>
                    </a:cubicBezTo>
                    <a:cubicBezTo>
                      <a:pt x="6" y="16"/>
                      <a:pt x="10" y="25"/>
                      <a:pt x="14" y="34"/>
                    </a:cubicBezTo>
                    <a:cubicBezTo>
                      <a:pt x="17" y="43"/>
                      <a:pt x="22" y="54"/>
                      <a:pt x="27" y="68"/>
                    </a:cubicBezTo>
                    <a:cubicBezTo>
                      <a:pt x="26" y="68"/>
                      <a:pt x="25" y="64"/>
                      <a:pt x="25" y="66"/>
                    </a:cubicBezTo>
                    <a:cubicBezTo>
                      <a:pt x="32" y="87"/>
                      <a:pt x="36" y="98"/>
                      <a:pt x="39" y="112"/>
                    </a:cubicBezTo>
                    <a:cubicBezTo>
                      <a:pt x="37" y="109"/>
                      <a:pt x="34" y="101"/>
                      <a:pt x="37" y="113"/>
                    </a:cubicBezTo>
                    <a:cubicBezTo>
                      <a:pt x="43" y="129"/>
                      <a:pt x="41" y="118"/>
                      <a:pt x="41" y="109"/>
                    </a:cubicBezTo>
                    <a:cubicBezTo>
                      <a:pt x="39" y="104"/>
                      <a:pt x="40" y="111"/>
                      <a:pt x="40" y="111"/>
                    </a:cubicBezTo>
                    <a:cubicBezTo>
                      <a:pt x="38" y="104"/>
                      <a:pt x="35" y="97"/>
                      <a:pt x="33" y="90"/>
                    </a:cubicBezTo>
                    <a:cubicBezTo>
                      <a:pt x="34" y="90"/>
                      <a:pt x="33" y="85"/>
                      <a:pt x="34" y="85"/>
                    </a:cubicBezTo>
                    <a:cubicBezTo>
                      <a:pt x="35" y="89"/>
                      <a:pt x="36" y="89"/>
                      <a:pt x="37" y="95"/>
                    </a:cubicBezTo>
                    <a:cubicBezTo>
                      <a:pt x="36" y="96"/>
                      <a:pt x="36" y="96"/>
                      <a:pt x="36" y="96"/>
                    </a:cubicBezTo>
                    <a:cubicBezTo>
                      <a:pt x="40" y="109"/>
                      <a:pt x="42" y="108"/>
                      <a:pt x="45" y="114"/>
                    </a:cubicBezTo>
                    <a:cubicBezTo>
                      <a:pt x="42" y="100"/>
                      <a:pt x="42" y="108"/>
                      <a:pt x="39" y="102"/>
                    </a:cubicBezTo>
                    <a:cubicBezTo>
                      <a:pt x="38" y="98"/>
                      <a:pt x="38" y="96"/>
                      <a:pt x="38" y="94"/>
                    </a:cubicBezTo>
                    <a:cubicBezTo>
                      <a:pt x="41" y="97"/>
                      <a:pt x="43" y="104"/>
                      <a:pt x="44" y="111"/>
                    </a:cubicBezTo>
                    <a:cubicBezTo>
                      <a:pt x="46" y="117"/>
                      <a:pt x="47" y="124"/>
                      <a:pt x="47" y="125"/>
                    </a:cubicBezTo>
                    <a:cubicBezTo>
                      <a:pt x="49" y="132"/>
                      <a:pt x="54" y="138"/>
                      <a:pt x="53" y="146"/>
                    </a:cubicBezTo>
                    <a:cubicBezTo>
                      <a:pt x="51" y="137"/>
                      <a:pt x="48" y="127"/>
                      <a:pt x="47" y="130"/>
                    </a:cubicBezTo>
                    <a:cubicBezTo>
                      <a:pt x="52" y="143"/>
                      <a:pt x="54" y="155"/>
                      <a:pt x="56" y="169"/>
                    </a:cubicBezTo>
                    <a:cubicBezTo>
                      <a:pt x="58" y="171"/>
                      <a:pt x="60" y="180"/>
                      <a:pt x="62" y="191"/>
                    </a:cubicBezTo>
                    <a:cubicBezTo>
                      <a:pt x="64" y="203"/>
                      <a:pt x="66" y="215"/>
                      <a:pt x="66" y="223"/>
                    </a:cubicBezTo>
                    <a:cubicBezTo>
                      <a:pt x="68" y="232"/>
                      <a:pt x="69" y="235"/>
                      <a:pt x="70" y="240"/>
                    </a:cubicBezTo>
                    <a:cubicBezTo>
                      <a:pt x="70" y="230"/>
                      <a:pt x="68" y="217"/>
                      <a:pt x="66" y="204"/>
                    </a:cubicBezTo>
                    <a:cubicBezTo>
                      <a:pt x="64" y="192"/>
                      <a:pt x="61" y="178"/>
                      <a:pt x="60" y="166"/>
                    </a:cubicBezTo>
                    <a:cubicBezTo>
                      <a:pt x="58" y="169"/>
                      <a:pt x="57" y="167"/>
                      <a:pt x="54" y="154"/>
                    </a:cubicBezTo>
                    <a:cubicBezTo>
                      <a:pt x="55" y="152"/>
                      <a:pt x="56" y="157"/>
                      <a:pt x="57" y="155"/>
                    </a:cubicBezTo>
                    <a:cubicBezTo>
                      <a:pt x="55" y="145"/>
                      <a:pt x="51" y="131"/>
                      <a:pt x="47" y="116"/>
                    </a:cubicBezTo>
                    <a:cubicBezTo>
                      <a:pt x="42" y="101"/>
                      <a:pt x="38" y="86"/>
                      <a:pt x="34" y="75"/>
                    </a:cubicBezTo>
                    <a:cubicBezTo>
                      <a:pt x="35" y="80"/>
                      <a:pt x="37" y="87"/>
                      <a:pt x="38" y="84"/>
                    </a:cubicBezTo>
                    <a:cubicBezTo>
                      <a:pt x="31" y="67"/>
                      <a:pt x="31" y="57"/>
                      <a:pt x="27" y="48"/>
                    </a:cubicBezTo>
                    <a:cubicBezTo>
                      <a:pt x="28" y="52"/>
                      <a:pt x="29" y="54"/>
                      <a:pt x="29" y="56"/>
                    </a:cubicBezTo>
                    <a:cubicBezTo>
                      <a:pt x="28" y="53"/>
                      <a:pt x="27" y="52"/>
                      <a:pt x="26" y="50"/>
                    </a:cubicBezTo>
                    <a:cubicBezTo>
                      <a:pt x="21" y="36"/>
                      <a:pt x="18" y="29"/>
                      <a:pt x="18" y="27"/>
                    </a:cubicBezTo>
                    <a:cubicBezTo>
                      <a:pt x="18" y="26"/>
                      <a:pt x="20" y="29"/>
                      <a:pt x="24" y="38"/>
                    </a:cubicBezTo>
                    <a:close/>
                    <a:moveTo>
                      <a:pt x="23" y="43"/>
                    </a:moveTo>
                    <a:cubicBezTo>
                      <a:pt x="22" y="42"/>
                      <a:pt x="21" y="39"/>
                      <a:pt x="20" y="38"/>
                    </a:cubicBezTo>
                    <a:cubicBezTo>
                      <a:pt x="16" y="30"/>
                      <a:pt x="17" y="30"/>
                      <a:pt x="13" y="20"/>
                    </a:cubicBezTo>
                    <a:cubicBezTo>
                      <a:pt x="17" y="27"/>
                      <a:pt x="20" y="35"/>
                      <a:pt x="2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7" name="Freeform 6845">
                <a:extLst>
                  <a:ext uri="{FF2B5EF4-FFF2-40B4-BE49-F238E27FC236}">
                    <a16:creationId xmlns:a16="http://schemas.microsoft.com/office/drawing/2014/main" id="{CBFB7110-719D-42BE-9475-C8743376F37A}"/>
                  </a:ext>
                </a:extLst>
              </p:cNvPr>
              <p:cNvSpPr>
                <a:spLocks/>
              </p:cNvSpPr>
              <p:nvPr/>
            </p:nvSpPr>
            <p:spPr bwMode="auto">
              <a:xfrm>
                <a:off x="2645" y="2461"/>
                <a:ext cx="8" cy="8"/>
              </a:xfrm>
              <a:custGeom>
                <a:avLst/>
                <a:gdLst>
                  <a:gd name="T0" fmla="*/ 12 w 14"/>
                  <a:gd name="T1" fmla="*/ 2 h 14"/>
                  <a:gd name="T2" fmla="*/ 7 w 14"/>
                  <a:gd name="T3" fmla="*/ 11 h 14"/>
                  <a:gd name="T4" fmla="*/ 9 w 14"/>
                  <a:gd name="T5" fmla="*/ 8 h 14"/>
                  <a:gd name="T6" fmla="*/ 1 w 14"/>
                  <a:gd name="T7" fmla="*/ 14 h 14"/>
                  <a:gd name="T8" fmla="*/ 12 w 14"/>
                  <a:gd name="T9" fmla="*/ 2 h 14"/>
                </a:gdLst>
                <a:ahLst/>
                <a:cxnLst>
                  <a:cxn ang="0">
                    <a:pos x="T0" y="T1"/>
                  </a:cxn>
                  <a:cxn ang="0">
                    <a:pos x="T2" y="T3"/>
                  </a:cxn>
                  <a:cxn ang="0">
                    <a:pos x="T4" y="T5"/>
                  </a:cxn>
                  <a:cxn ang="0">
                    <a:pos x="T6" y="T7"/>
                  </a:cxn>
                  <a:cxn ang="0">
                    <a:pos x="T8" y="T9"/>
                  </a:cxn>
                </a:cxnLst>
                <a:rect l="0" t="0" r="r" b="b"/>
                <a:pathLst>
                  <a:path w="14" h="14">
                    <a:moveTo>
                      <a:pt x="12" y="2"/>
                    </a:moveTo>
                    <a:cubicBezTo>
                      <a:pt x="13" y="0"/>
                      <a:pt x="14" y="4"/>
                      <a:pt x="7" y="11"/>
                    </a:cubicBezTo>
                    <a:cubicBezTo>
                      <a:pt x="6" y="12"/>
                      <a:pt x="8" y="10"/>
                      <a:pt x="9" y="8"/>
                    </a:cubicBezTo>
                    <a:cubicBezTo>
                      <a:pt x="4" y="12"/>
                      <a:pt x="4" y="12"/>
                      <a:pt x="1" y="14"/>
                    </a:cubicBezTo>
                    <a:cubicBezTo>
                      <a:pt x="0" y="13"/>
                      <a:pt x="12" y="5"/>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8" name="Freeform 6846">
                <a:extLst>
                  <a:ext uri="{FF2B5EF4-FFF2-40B4-BE49-F238E27FC236}">
                    <a16:creationId xmlns:a16="http://schemas.microsoft.com/office/drawing/2014/main" id="{320EE497-88BC-49CF-8A28-EEFEC2BC17A0}"/>
                  </a:ext>
                </a:extLst>
              </p:cNvPr>
              <p:cNvSpPr>
                <a:spLocks/>
              </p:cNvSpPr>
              <p:nvPr/>
            </p:nvSpPr>
            <p:spPr bwMode="auto">
              <a:xfrm>
                <a:off x="2710" y="2373"/>
                <a:ext cx="6" cy="10"/>
              </a:xfrm>
              <a:custGeom>
                <a:avLst/>
                <a:gdLst>
                  <a:gd name="T0" fmla="*/ 11 w 11"/>
                  <a:gd name="T1" fmla="*/ 2 h 18"/>
                  <a:gd name="T2" fmla="*/ 0 w 11"/>
                  <a:gd name="T3" fmla="*/ 18 h 18"/>
                  <a:gd name="T4" fmla="*/ 8 w 11"/>
                  <a:gd name="T5" fmla="*/ 2 h 18"/>
                  <a:gd name="T6" fmla="*/ 11 w 11"/>
                  <a:gd name="T7" fmla="*/ 2 h 18"/>
                </a:gdLst>
                <a:ahLst/>
                <a:cxnLst>
                  <a:cxn ang="0">
                    <a:pos x="T0" y="T1"/>
                  </a:cxn>
                  <a:cxn ang="0">
                    <a:pos x="T2" y="T3"/>
                  </a:cxn>
                  <a:cxn ang="0">
                    <a:pos x="T4" y="T5"/>
                  </a:cxn>
                  <a:cxn ang="0">
                    <a:pos x="T6" y="T7"/>
                  </a:cxn>
                </a:cxnLst>
                <a:rect l="0" t="0" r="r" b="b"/>
                <a:pathLst>
                  <a:path w="11" h="18">
                    <a:moveTo>
                      <a:pt x="11" y="2"/>
                    </a:moveTo>
                    <a:cubicBezTo>
                      <a:pt x="9" y="8"/>
                      <a:pt x="5" y="10"/>
                      <a:pt x="0" y="18"/>
                    </a:cubicBezTo>
                    <a:cubicBezTo>
                      <a:pt x="1" y="16"/>
                      <a:pt x="4" y="10"/>
                      <a:pt x="8" y="2"/>
                    </a:cubicBezTo>
                    <a:cubicBezTo>
                      <a:pt x="10" y="0"/>
                      <a:pt x="5" y="1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9" name="Freeform 6847">
                <a:extLst>
                  <a:ext uri="{FF2B5EF4-FFF2-40B4-BE49-F238E27FC236}">
                    <a16:creationId xmlns:a16="http://schemas.microsoft.com/office/drawing/2014/main" id="{EECCA906-4528-476C-A957-DA5B517E5B7C}"/>
                  </a:ext>
                </a:extLst>
              </p:cNvPr>
              <p:cNvSpPr>
                <a:spLocks noEditPoints="1"/>
              </p:cNvSpPr>
              <p:nvPr/>
            </p:nvSpPr>
            <p:spPr bwMode="auto">
              <a:xfrm>
                <a:off x="2774" y="2065"/>
                <a:ext cx="7" cy="54"/>
              </a:xfrm>
              <a:custGeom>
                <a:avLst/>
                <a:gdLst>
                  <a:gd name="T0" fmla="*/ 3 w 11"/>
                  <a:gd name="T1" fmla="*/ 22 h 95"/>
                  <a:gd name="T2" fmla="*/ 0 w 11"/>
                  <a:gd name="T3" fmla="*/ 10 h 95"/>
                  <a:gd name="T4" fmla="*/ 1 w 11"/>
                  <a:gd name="T5" fmla="*/ 26 h 95"/>
                  <a:gd name="T6" fmla="*/ 1 w 11"/>
                  <a:gd name="T7" fmla="*/ 40 h 95"/>
                  <a:gd name="T8" fmla="*/ 5 w 11"/>
                  <a:gd name="T9" fmla="*/ 60 h 95"/>
                  <a:gd name="T10" fmla="*/ 4 w 11"/>
                  <a:gd name="T11" fmla="*/ 64 h 95"/>
                  <a:gd name="T12" fmla="*/ 5 w 11"/>
                  <a:gd name="T13" fmla="*/ 81 h 95"/>
                  <a:gd name="T14" fmla="*/ 5 w 11"/>
                  <a:gd name="T15" fmla="*/ 93 h 95"/>
                  <a:gd name="T16" fmla="*/ 8 w 11"/>
                  <a:gd name="T17" fmla="*/ 84 h 95"/>
                  <a:gd name="T18" fmla="*/ 5 w 11"/>
                  <a:gd name="T19" fmla="*/ 55 h 95"/>
                  <a:gd name="T20" fmla="*/ 4 w 11"/>
                  <a:gd name="T21" fmla="*/ 26 h 95"/>
                  <a:gd name="T22" fmla="*/ 7 w 11"/>
                  <a:gd name="T23" fmla="*/ 81 h 95"/>
                  <a:gd name="T24" fmla="*/ 11 w 11"/>
                  <a:gd name="T25" fmla="*/ 82 h 95"/>
                  <a:gd name="T26" fmla="*/ 11 w 11"/>
                  <a:gd name="T27" fmla="*/ 55 h 95"/>
                  <a:gd name="T28" fmla="*/ 8 w 11"/>
                  <a:gd name="T29" fmla="*/ 11 h 95"/>
                  <a:gd name="T30" fmla="*/ 5 w 11"/>
                  <a:gd name="T31" fmla="*/ 9 h 95"/>
                  <a:gd name="T32" fmla="*/ 9 w 11"/>
                  <a:gd name="T33" fmla="*/ 35 h 95"/>
                  <a:gd name="T34" fmla="*/ 8 w 11"/>
                  <a:gd name="T35" fmla="*/ 50 h 95"/>
                  <a:gd name="T36" fmla="*/ 4 w 11"/>
                  <a:gd name="T37" fmla="*/ 14 h 95"/>
                  <a:gd name="T38" fmla="*/ 5 w 11"/>
                  <a:gd name="T39" fmla="*/ 13 h 95"/>
                  <a:gd name="T40" fmla="*/ 3 w 11"/>
                  <a:gd name="T41" fmla="*/ 22 h 95"/>
                  <a:gd name="T42" fmla="*/ 11 w 11"/>
                  <a:gd name="T43" fmla="*/ 75 h 95"/>
                  <a:gd name="T44" fmla="*/ 9 w 11"/>
                  <a:gd name="T45" fmla="*/ 70 h 95"/>
                  <a:gd name="T46" fmla="*/ 7 w 11"/>
                  <a:gd name="T47" fmla="*/ 54 h 95"/>
                  <a:gd name="T48" fmla="*/ 9 w 11"/>
                  <a:gd name="T49" fmla="*/ 61 h 95"/>
                  <a:gd name="T50" fmla="*/ 9 w 11"/>
                  <a:gd name="T51" fmla="*/ 53 h 95"/>
                  <a:gd name="T52" fmla="*/ 10 w 11"/>
                  <a:gd name="T53" fmla="*/ 63 h 95"/>
                  <a:gd name="T54" fmla="*/ 11 w 11"/>
                  <a:gd name="T55" fmla="*/ 7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95">
                    <a:moveTo>
                      <a:pt x="3" y="22"/>
                    </a:moveTo>
                    <a:cubicBezTo>
                      <a:pt x="2" y="12"/>
                      <a:pt x="0" y="2"/>
                      <a:pt x="0" y="10"/>
                    </a:cubicBezTo>
                    <a:cubicBezTo>
                      <a:pt x="1" y="18"/>
                      <a:pt x="2" y="22"/>
                      <a:pt x="1" y="26"/>
                    </a:cubicBezTo>
                    <a:cubicBezTo>
                      <a:pt x="1" y="29"/>
                      <a:pt x="1" y="32"/>
                      <a:pt x="1" y="40"/>
                    </a:cubicBezTo>
                    <a:cubicBezTo>
                      <a:pt x="3" y="47"/>
                      <a:pt x="3" y="48"/>
                      <a:pt x="5" y="60"/>
                    </a:cubicBezTo>
                    <a:cubicBezTo>
                      <a:pt x="5" y="64"/>
                      <a:pt x="5" y="64"/>
                      <a:pt x="4" y="64"/>
                    </a:cubicBezTo>
                    <a:cubicBezTo>
                      <a:pt x="4" y="69"/>
                      <a:pt x="4" y="75"/>
                      <a:pt x="5" y="81"/>
                    </a:cubicBezTo>
                    <a:cubicBezTo>
                      <a:pt x="5" y="87"/>
                      <a:pt x="5" y="92"/>
                      <a:pt x="5" y="93"/>
                    </a:cubicBezTo>
                    <a:cubicBezTo>
                      <a:pt x="5" y="83"/>
                      <a:pt x="8" y="95"/>
                      <a:pt x="8" y="84"/>
                    </a:cubicBezTo>
                    <a:cubicBezTo>
                      <a:pt x="7" y="79"/>
                      <a:pt x="6" y="67"/>
                      <a:pt x="5" y="55"/>
                    </a:cubicBezTo>
                    <a:cubicBezTo>
                      <a:pt x="5" y="43"/>
                      <a:pt x="4" y="31"/>
                      <a:pt x="4" y="26"/>
                    </a:cubicBezTo>
                    <a:cubicBezTo>
                      <a:pt x="6" y="56"/>
                      <a:pt x="9" y="72"/>
                      <a:pt x="7" y="81"/>
                    </a:cubicBezTo>
                    <a:cubicBezTo>
                      <a:pt x="9" y="85"/>
                      <a:pt x="9" y="78"/>
                      <a:pt x="11" y="82"/>
                    </a:cubicBezTo>
                    <a:cubicBezTo>
                      <a:pt x="11" y="70"/>
                      <a:pt x="10" y="62"/>
                      <a:pt x="11" y="55"/>
                    </a:cubicBezTo>
                    <a:cubicBezTo>
                      <a:pt x="10" y="37"/>
                      <a:pt x="7" y="25"/>
                      <a:pt x="8" y="11"/>
                    </a:cubicBezTo>
                    <a:cubicBezTo>
                      <a:pt x="7" y="8"/>
                      <a:pt x="5" y="0"/>
                      <a:pt x="5" y="9"/>
                    </a:cubicBezTo>
                    <a:cubicBezTo>
                      <a:pt x="7" y="16"/>
                      <a:pt x="8" y="27"/>
                      <a:pt x="9" y="35"/>
                    </a:cubicBezTo>
                    <a:cubicBezTo>
                      <a:pt x="9" y="44"/>
                      <a:pt x="9" y="51"/>
                      <a:pt x="8" y="50"/>
                    </a:cubicBezTo>
                    <a:cubicBezTo>
                      <a:pt x="7" y="37"/>
                      <a:pt x="4" y="21"/>
                      <a:pt x="4" y="14"/>
                    </a:cubicBezTo>
                    <a:cubicBezTo>
                      <a:pt x="5" y="16"/>
                      <a:pt x="5" y="17"/>
                      <a:pt x="5" y="13"/>
                    </a:cubicBezTo>
                    <a:cubicBezTo>
                      <a:pt x="3" y="0"/>
                      <a:pt x="4" y="16"/>
                      <a:pt x="3" y="22"/>
                    </a:cubicBezTo>
                    <a:close/>
                    <a:moveTo>
                      <a:pt x="11" y="75"/>
                    </a:moveTo>
                    <a:cubicBezTo>
                      <a:pt x="10" y="79"/>
                      <a:pt x="10" y="76"/>
                      <a:pt x="9" y="70"/>
                    </a:cubicBezTo>
                    <a:cubicBezTo>
                      <a:pt x="7" y="54"/>
                      <a:pt x="7" y="54"/>
                      <a:pt x="7" y="54"/>
                    </a:cubicBezTo>
                    <a:cubicBezTo>
                      <a:pt x="8" y="52"/>
                      <a:pt x="8" y="57"/>
                      <a:pt x="9" y="61"/>
                    </a:cubicBezTo>
                    <a:cubicBezTo>
                      <a:pt x="9" y="61"/>
                      <a:pt x="9" y="56"/>
                      <a:pt x="9" y="53"/>
                    </a:cubicBezTo>
                    <a:cubicBezTo>
                      <a:pt x="10" y="53"/>
                      <a:pt x="10" y="58"/>
                      <a:pt x="10" y="63"/>
                    </a:cubicBezTo>
                    <a:cubicBezTo>
                      <a:pt x="10" y="68"/>
                      <a:pt x="10" y="74"/>
                      <a:pt x="1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0" name="Freeform 6848">
                <a:extLst>
                  <a:ext uri="{FF2B5EF4-FFF2-40B4-BE49-F238E27FC236}">
                    <a16:creationId xmlns:a16="http://schemas.microsoft.com/office/drawing/2014/main" id="{D33D06C2-34D7-4F93-968F-ABD06E6B86CD}"/>
                  </a:ext>
                </a:extLst>
              </p:cNvPr>
              <p:cNvSpPr>
                <a:spLocks/>
              </p:cNvSpPr>
              <p:nvPr/>
            </p:nvSpPr>
            <p:spPr bwMode="auto">
              <a:xfrm>
                <a:off x="2731" y="1906"/>
                <a:ext cx="10" cy="23"/>
              </a:xfrm>
              <a:custGeom>
                <a:avLst/>
                <a:gdLst>
                  <a:gd name="T0" fmla="*/ 11 w 19"/>
                  <a:gd name="T1" fmla="*/ 22 h 40"/>
                  <a:gd name="T2" fmla="*/ 12 w 19"/>
                  <a:gd name="T3" fmla="*/ 27 h 40"/>
                  <a:gd name="T4" fmla="*/ 2 w 19"/>
                  <a:gd name="T5" fmla="*/ 9 h 40"/>
                  <a:gd name="T6" fmla="*/ 3 w 19"/>
                  <a:gd name="T7" fmla="*/ 7 h 40"/>
                  <a:gd name="T8" fmla="*/ 6 w 19"/>
                  <a:gd name="T9" fmla="*/ 13 h 40"/>
                  <a:gd name="T10" fmla="*/ 11 w 19"/>
                  <a:gd name="T11" fmla="*/ 22 h 40"/>
                </a:gdLst>
                <a:ahLst/>
                <a:cxnLst>
                  <a:cxn ang="0">
                    <a:pos x="T0" y="T1"/>
                  </a:cxn>
                  <a:cxn ang="0">
                    <a:pos x="T2" y="T3"/>
                  </a:cxn>
                  <a:cxn ang="0">
                    <a:pos x="T4" y="T5"/>
                  </a:cxn>
                  <a:cxn ang="0">
                    <a:pos x="T6" y="T7"/>
                  </a:cxn>
                  <a:cxn ang="0">
                    <a:pos x="T8" y="T9"/>
                  </a:cxn>
                  <a:cxn ang="0">
                    <a:pos x="T10" y="T11"/>
                  </a:cxn>
                </a:cxnLst>
                <a:rect l="0" t="0" r="r" b="b"/>
                <a:pathLst>
                  <a:path w="19" h="40">
                    <a:moveTo>
                      <a:pt x="11" y="22"/>
                    </a:moveTo>
                    <a:cubicBezTo>
                      <a:pt x="19" y="40"/>
                      <a:pt x="7" y="16"/>
                      <a:pt x="12" y="27"/>
                    </a:cubicBezTo>
                    <a:cubicBezTo>
                      <a:pt x="8" y="19"/>
                      <a:pt x="7" y="18"/>
                      <a:pt x="2" y="9"/>
                    </a:cubicBezTo>
                    <a:cubicBezTo>
                      <a:pt x="2" y="8"/>
                      <a:pt x="9" y="21"/>
                      <a:pt x="3" y="7"/>
                    </a:cubicBezTo>
                    <a:cubicBezTo>
                      <a:pt x="0" y="0"/>
                      <a:pt x="3" y="6"/>
                      <a:pt x="6" y="13"/>
                    </a:cubicBezTo>
                    <a:cubicBezTo>
                      <a:pt x="9" y="20"/>
                      <a:pt x="12" y="27"/>
                      <a:pt x="1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1" name="Freeform 6849">
                <a:extLst>
                  <a:ext uri="{FF2B5EF4-FFF2-40B4-BE49-F238E27FC236}">
                    <a16:creationId xmlns:a16="http://schemas.microsoft.com/office/drawing/2014/main" id="{25764195-D5AF-4B97-BA77-91A35DD1C818}"/>
                  </a:ext>
                </a:extLst>
              </p:cNvPr>
              <p:cNvSpPr>
                <a:spLocks/>
              </p:cNvSpPr>
              <p:nvPr/>
            </p:nvSpPr>
            <p:spPr bwMode="auto">
              <a:xfrm>
                <a:off x="2582" y="2497"/>
                <a:ext cx="32" cy="27"/>
              </a:xfrm>
              <a:custGeom>
                <a:avLst/>
                <a:gdLst>
                  <a:gd name="T0" fmla="*/ 15 w 56"/>
                  <a:gd name="T1" fmla="*/ 39 h 48"/>
                  <a:gd name="T2" fmla="*/ 26 w 56"/>
                  <a:gd name="T3" fmla="*/ 30 h 48"/>
                  <a:gd name="T4" fmla="*/ 35 w 56"/>
                  <a:gd name="T5" fmla="*/ 22 h 48"/>
                  <a:gd name="T6" fmla="*/ 21 w 56"/>
                  <a:gd name="T7" fmla="*/ 33 h 48"/>
                  <a:gd name="T8" fmla="*/ 4 w 56"/>
                  <a:gd name="T9" fmla="*/ 46 h 48"/>
                  <a:gd name="T10" fmla="*/ 8 w 56"/>
                  <a:gd name="T11" fmla="*/ 41 h 48"/>
                  <a:gd name="T12" fmla="*/ 28 w 56"/>
                  <a:gd name="T13" fmla="*/ 24 h 48"/>
                  <a:gd name="T14" fmla="*/ 24 w 56"/>
                  <a:gd name="T15" fmla="*/ 29 h 48"/>
                  <a:gd name="T16" fmla="*/ 42 w 56"/>
                  <a:gd name="T17" fmla="*/ 14 h 48"/>
                  <a:gd name="T18" fmla="*/ 28 w 56"/>
                  <a:gd name="T19" fmla="*/ 23 h 48"/>
                  <a:gd name="T20" fmla="*/ 47 w 56"/>
                  <a:gd name="T21" fmla="*/ 6 h 48"/>
                  <a:gd name="T22" fmla="*/ 52 w 56"/>
                  <a:gd name="T23" fmla="*/ 4 h 48"/>
                  <a:gd name="T24" fmla="*/ 44 w 56"/>
                  <a:gd name="T25" fmla="*/ 11 h 48"/>
                  <a:gd name="T26" fmla="*/ 54 w 56"/>
                  <a:gd name="T27" fmla="*/ 4 h 48"/>
                  <a:gd name="T28" fmla="*/ 46 w 56"/>
                  <a:gd name="T29" fmla="*/ 12 h 48"/>
                  <a:gd name="T30" fmla="*/ 56 w 56"/>
                  <a:gd name="T31" fmla="*/ 5 h 48"/>
                  <a:gd name="T32" fmla="*/ 40 w 56"/>
                  <a:gd name="T33" fmla="*/ 21 h 48"/>
                  <a:gd name="T34" fmla="*/ 21 w 56"/>
                  <a:gd name="T35" fmla="*/ 35 h 48"/>
                  <a:gd name="T36" fmla="*/ 15 w 56"/>
                  <a:gd name="T3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48">
                    <a:moveTo>
                      <a:pt x="15" y="39"/>
                    </a:moveTo>
                    <a:cubicBezTo>
                      <a:pt x="23" y="33"/>
                      <a:pt x="24" y="31"/>
                      <a:pt x="26" y="30"/>
                    </a:cubicBezTo>
                    <a:cubicBezTo>
                      <a:pt x="27" y="28"/>
                      <a:pt x="29" y="27"/>
                      <a:pt x="35" y="22"/>
                    </a:cubicBezTo>
                    <a:cubicBezTo>
                      <a:pt x="33" y="23"/>
                      <a:pt x="28" y="27"/>
                      <a:pt x="21" y="33"/>
                    </a:cubicBezTo>
                    <a:cubicBezTo>
                      <a:pt x="15" y="38"/>
                      <a:pt x="8" y="43"/>
                      <a:pt x="4" y="46"/>
                    </a:cubicBezTo>
                    <a:cubicBezTo>
                      <a:pt x="0" y="47"/>
                      <a:pt x="18" y="33"/>
                      <a:pt x="8" y="41"/>
                    </a:cubicBezTo>
                    <a:cubicBezTo>
                      <a:pt x="13" y="36"/>
                      <a:pt x="22" y="30"/>
                      <a:pt x="28" y="24"/>
                    </a:cubicBezTo>
                    <a:cubicBezTo>
                      <a:pt x="28" y="25"/>
                      <a:pt x="24" y="28"/>
                      <a:pt x="24" y="29"/>
                    </a:cubicBezTo>
                    <a:cubicBezTo>
                      <a:pt x="33" y="21"/>
                      <a:pt x="31" y="23"/>
                      <a:pt x="42" y="14"/>
                    </a:cubicBezTo>
                    <a:cubicBezTo>
                      <a:pt x="31" y="23"/>
                      <a:pt x="37" y="16"/>
                      <a:pt x="28" y="23"/>
                    </a:cubicBezTo>
                    <a:cubicBezTo>
                      <a:pt x="30" y="20"/>
                      <a:pt x="38" y="13"/>
                      <a:pt x="47" y="6"/>
                    </a:cubicBezTo>
                    <a:cubicBezTo>
                      <a:pt x="42" y="11"/>
                      <a:pt x="42" y="12"/>
                      <a:pt x="52" y="4"/>
                    </a:cubicBezTo>
                    <a:cubicBezTo>
                      <a:pt x="52" y="4"/>
                      <a:pt x="47" y="8"/>
                      <a:pt x="44" y="11"/>
                    </a:cubicBezTo>
                    <a:cubicBezTo>
                      <a:pt x="44" y="13"/>
                      <a:pt x="56" y="0"/>
                      <a:pt x="54" y="4"/>
                    </a:cubicBezTo>
                    <a:cubicBezTo>
                      <a:pt x="46" y="12"/>
                      <a:pt x="46" y="12"/>
                      <a:pt x="46" y="12"/>
                    </a:cubicBezTo>
                    <a:cubicBezTo>
                      <a:pt x="49" y="9"/>
                      <a:pt x="49" y="12"/>
                      <a:pt x="56" y="5"/>
                    </a:cubicBezTo>
                    <a:cubicBezTo>
                      <a:pt x="52" y="9"/>
                      <a:pt x="46" y="15"/>
                      <a:pt x="40" y="21"/>
                    </a:cubicBezTo>
                    <a:cubicBezTo>
                      <a:pt x="33" y="26"/>
                      <a:pt x="26" y="32"/>
                      <a:pt x="21" y="35"/>
                    </a:cubicBezTo>
                    <a:cubicBezTo>
                      <a:pt x="10" y="45"/>
                      <a:pt x="8" y="48"/>
                      <a:pt x="1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2" name="Freeform 6850">
                <a:extLst>
                  <a:ext uri="{FF2B5EF4-FFF2-40B4-BE49-F238E27FC236}">
                    <a16:creationId xmlns:a16="http://schemas.microsoft.com/office/drawing/2014/main" id="{C82A1584-0C90-422C-929C-8C163DFFE900}"/>
                  </a:ext>
                </a:extLst>
              </p:cNvPr>
              <p:cNvSpPr>
                <a:spLocks/>
              </p:cNvSpPr>
              <p:nvPr/>
            </p:nvSpPr>
            <p:spPr bwMode="auto">
              <a:xfrm>
                <a:off x="2393" y="2605"/>
                <a:ext cx="41" cy="12"/>
              </a:xfrm>
              <a:custGeom>
                <a:avLst/>
                <a:gdLst>
                  <a:gd name="T0" fmla="*/ 65 w 72"/>
                  <a:gd name="T1" fmla="*/ 2 h 22"/>
                  <a:gd name="T2" fmla="*/ 53 w 72"/>
                  <a:gd name="T3" fmla="*/ 7 h 22"/>
                  <a:gd name="T4" fmla="*/ 35 w 72"/>
                  <a:gd name="T5" fmla="*/ 14 h 22"/>
                  <a:gd name="T6" fmla="*/ 33 w 72"/>
                  <a:gd name="T7" fmla="*/ 13 h 22"/>
                  <a:gd name="T8" fmla="*/ 0 w 72"/>
                  <a:gd name="T9" fmla="*/ 22 h 22"/>
                  <a:gd name="T10" fmla="*/ 16 w 72"/>
                  <a:gd name="T11" fmla="*/ 15 h 22"/>
                  <a:gd name="T12" fmla="*/ 38 w 72"/>
                  <a:gd name="T13" fmla="*/ 11 h 22"/>
                  <a:gd name="T14" fmla="*/ 65 w 7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22">
                    <a:moveTo>
                      <a:pt x="65" y="2"/>
                    </a:moveTo>
                    <a:cubicBezTo>
                      <a:pt x="72" y="0"/>
                      <a:pt x="63" y="3"/>
                      <a:pt x="53" y="7"/>
                    </a:cubicBezTo>
                    <a:cubicBezTo>
                      <a:pt x="43" y="10"/>
                      <a:pt x="32" y="14"/>
                      <a:pt x="35" y="14"/>
                    </a:cubicBezTo>
                    <a:cubicBezTo>
                      <a:pt x="19" y="19"/>
                      <a:pt x="34" y="13"/>
                      <a:pt x="33" y="13"/>
                    </a:cubicBezTo>
                    <a:cubicBezTo>
                      <a:pt x="27" y="14"/>
                      <a:pt x="15" y="19"/>
                      <a:pt x="0" y="22"/>
                    </a:cubicBezTo>
                    <a:cubicBezTo>
                      <a:pt x="13" y="17"/>
                      <a:pt x="12" y="17"/>
                      <a:pt x="16" y="15"/>
                    </a:cubicBezTo>
                    <a:cubicBezTo>
                      <a:pt x="18" y="16"/>
                      <a:pt x="28" y="14"/>
                      <a:pt x="38" y="11"/>
                    </a:cubicBezTo>
                    <a:cubicBezTo>
                      <a:pt x="49" y="8"/>
                      <a:pt x="60" y="4"/>
                      <a:pt x="6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3" name="Freeform 6851">
                <a:extLst>
                  <a:ext uri="{FF2B5EF4-FFF2-40B4-BE49-F238E27FC236}">
                    <a16:creationId xmlns:a16="http://schemas.microsoft.com/office/drawing/2014/main" id="{B7BFF03D-E27F-47AF-8E2F-1F312AA373A8}"/>
                  </a:ext>
                </a:extLst>
              </p:cNvPr>
              <p:cNvSpPr>
                <a:spLocks/>
              </p:cNvSpPr>
              <p:nvPr/>
            </p:nvSpPr>
            <p:spPr bwMode="auto">
              <a:xfrm>
                <a:off x="2623" y="2473"/>
                <a:ext cx="17" cy="16"/>
              </a:xfrm>
              <a:custGeom>
                <a:avLst/>
                <a:gdLst>
                  <a:gd name="T0" fmla="*/ 13 w 29"/>
                  <a:gd name="T1" fmla="*/ 18 h 29"/>
                  <a:gd name="T2" fmla="*/ 0 w 29"/>
                  <a:gd name="T3" fmla="*/ 28 h 29"/>
                  <a:gd name="T4" fmla="*/ 24 w 29"/>
                  <a:gd name="T5" fmla="*/ 4 h 29"/>
                  <a:gd name="T6" fmla="*/ 22 w 29"/>
                  <a:gd name="T7" fmla="*/ 8 h 29"/>
                  <a:gd name="T8" fmla="*/ 13 w 29"/>
                  <a:gd name="T9" fmla="*/ 18 h 29"/>
                </a:gdLst>
                <a:ahLst/>
                <a:cxnLst>
                  <a:cxn ang="0">
                    <a:pos x="T0" y="T1"/>
                  </a:cxn>
                  <a:cxn ang="0">
                    <a:pos x="T2" y="T3"/>
                  </a:cxn>
                  <a:cxn ang="0">
                    <a:pos x="T4" y="T5"/>
                  </a:cxn>
                  <a:cxn ang="0">
                    <a:pos x="T6" y="T7"/>
                  </a:cxn>
                  <a:cxn ang="0">
                    <a:pos x="T8" y="T9"/>
                  </a:cxn>
                </a:cxnLst>
                <a:rect l="0" t="0" r="r" b="b"/>
                <a:pathLst>
                  <a:path w="29" h="29">
                    <a:moveTo>
                      <a:pt x="13" y="18"/>
                    </a:moveTo>
                    <a:cubicBezTo>
                      <a:pt x="11" y="18"/>
                      <a:pt x="1" y="29"/>
                      <a:pt x="0" y="28"/>
                    </a:cubicBezTo>
                    <a:cubicBezTo>
                      <a:pt x="6" y="22"/>
                      <a:pt x="20" y="8"/>
                      <a:pt x="24" y="4"/>
                    </a:cubicBezTo>
                    <a:cubicBezTo>
                      <a:pt x="29" y="0"/>
                      <a:pt x="26" y="3"/>
                      <a:pt x="22" y="8"/>
                    </a:cubicBezTo>
                    <a:cubicBezTo>
                      <a:pt x="18" y="12"/>
                      <a:pt x="13" y="17"/>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4" name="Freeform 6852">
                <a:extLst>
                  <a:ext uri="{FF2B5EF4-FFF2-40B4-BE49-F238E27FC236}">
                    <a16:creationId xmlns:a16="http://schemas.microsoft.com/office/drawing/2014/main" id="{33C94441-CA8A-4D33-B6C3-36CD08648CE7}"/>
                  </a:ext>
                </a:extLst>
              </p:cNvPr>
              <p:cNvSpPr>
                <a:spLocks/>
              </p:cNvSpPr>
              <p:nvPr/>
            </p:nvSpPr>
            <p:spPr bwMode="auto">
              <a:xfrm>
                <a:off x="2614" y="2462"/>
                <a:ext cx="34" cy="34"/>
              </a:xfrm>
              <a:custGeom>
                <a:avLst/>
                <a:gdLst>
                  <a:gd name="T0" fmla="*/ 21 w 59"/>
                  <a:gd name="T1" fmla="*/ 41 h 60"/>
                  <a:gd name="T2" fmla="*/ 13 w 59"/>
                  <a:gd name="T3" fmla="*/ 48 h 60"/>
                  <a:gd name="T4" fmla="*/ 1 w 59"/>
                  <a:gd name="T5" fmla="*/ 60 h 60"/>
                  <a:gd name="T6" fmla="*/ 10 w 59"/>
                  <a:gd name="T7" fmla="*/ 49 h 60"/>
                  <a:gd name="T8" fmla="*/ 23 w 59"/>
                  <a:gd name="T9" fmla="*/ 35 h 60"/>
                  <a:gd name="T10" fmla="*/ 38 w 59"/>
                  <a:gd name="T11" fmla="*/ 22 h 60"/>
                  <a:gd name="T12" fmla="*/ 55 w 59"/>
                  <a:gd name="T13" fmla="*/ 3 h 60"/>
                  <a:gd name="T14" fmla="*/ 59 w 59"/>
                  <a:gd name="T15" fmla="*/ 0 h 60"/>
                  <a:gd name="T16" fmla="*/ 52 w 59"/>
                  <a:gd name="T17" fmla="*/ 12 h 60"/>
                  <a:gd name="T18" fmla="*/ 46 w 59"/>
                  <a:gd name="T19" fmla="*/ 14 h 60"/>
                  <a:gd name="T20" fmla="*/ 41 w 59"/>
                  <a:gd name="T21" fmla="*/ 20 h 60"/>
                  <a:gd name="T22" fmla="*/ 42 w 59"/>
                  <a:gd name="T23" fmla="*/ 20 h 60"/>
                  <a:gd name="T24" fmla="*/ 31 w 59"/>
                  <a:gd name="T25" fmla="*/ 30 h 60"/>
                  <a:gd name="T26" fmla="*/ 21 w 59"/>
                  <a:gd name="T27"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0">
                    <a:moveTo>
                      <a:pt x="21" y="41"/>
                    </a:moveTo>
                    <a:cubicBezTo>
                      <a:pt x="20" y="41"/>
                      <a:pt x="17" y="44"/>
                      <a:pt x="13" y="48"/>
                    </a:cubicBezTo>
                    <a:cubicBezTo>
                      <a:pt x="9" y="52"/>
                      <a:pt x="4" y="57"/>
                      <a:pt x="1" y="60"/>
                    </a:cubicBezTo>
                    <a:cubicBezTo>
                      <a:pt x="0" y="59"/>
                      <a:pt x="3" y="55"/>
                      <a:pt x="10" y="49"/>
                    </a:cubicBezTo>
                    <a:cubicBezTo>
                      <a:pt x="8" y="54"/>
                      <a:pt x="19" y="40"/>
                      <a:pt x="23" y="35"/>
                    </a:cubicBezTo>
                    <a:cubicBezTo>
                      <a:pt x="26" y="34"/>
                      <a:pt x="32" y="29"/>
                      <a:pt x="38" y="22"/>
                    </a:cubicBezTo>
                    <a:cubicBezTo>
                      <a:pt x="44" y="16"/>
                      <a:pt x="50" y="8"/>
                      <a:pt x="55" y="3"/>
                    </a:cubicBezTo>
                    <a:cubicBezTo>
                      <a:pt x="55" y="3"/>
                      <a:pt x="56" y="4"/>
                      <a:pt x="59" y="0"/>
                    </a:cubicBezTo>
                    <a:cubicBezTo>
                      <a:pt x="56" y="5"/>
                      <a:pt x="46" y="15"/>
                      <a:pt x="52" y="12"/>
                    </a:cubicBezTo>
                    <a:cubicBezTo>
                      <a:pt x="43" y="22"/>
                      <a:pt x="51" y="12"/>
                      <a:pt x="46" y="14"/>
                    </a:cubicBezTo>
                    <a:cubicBezTo>
                      <a:pt x="41" y="20"/>
                      <a:pt x="41" y="20"/>
                      <a:pt x="41" y="20"/>
                    </a:cubicBezTo>
                    <a:cubicBezTo>
                      <a:pt x="38" y="23"/>
                      <a:pt x="40" y="21"/>
                      <a:pt x="42" y="20"/>
                    </a:cubicBezTo>
                    <a:cubicBezTo>
                      <a:pt x="41" y="21"/>
                      <a:pt x="36" y="25"/>
                      <a:pt x="31" y="30"/>
                    </a:cubicBezTo>
                    <a:cubicBezTo>
                      <a:pt x="26" y="35"/>
                      <a:pt x="21" y="40"/>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5" name="Freeform 6853">
                <a:extLst>
                  <a:ext uri="{FF2B5EF4-FFF2-40B4-BE49-F238E27FC236}">
                    <a16:creationId xmlns:a16="http://schemas.microsoft.com/office/drawing/2014/main" id="{A554D5C7-D859-4614-BD4B-19441A972DB1}"/>
                  </a:ext>
                </a:extLst>
              </p:cNvPr>
              <p:cNvSpPr>
                <a:spLocks/>
              </p:cNvSpPr>
              <p:nvPr/>
            </p:nvSpPr>
            <p:spPr bwMode="auto">
              <a:xfrm>
                <a:off x="2765" y="2010"/>
                <a:ext cx="4" cy="18"/>
              </a:xfrm>
              <a:custGeom>
                <a:avLst/>
                <a:gdLst>
                  <a:gd name="T0" fmla="*/ 2 w 7"/>
                  <a:gd name="T1" fmla="*/ 5 h 31"/>
                  <a:gd name="T2" fmla="*/ 7 w 7"/>
                  <a:gd name="T3" fmla="*/ 26 h 31"/>
                  <a:gd name="T4" fmla="*/ 7 w 7"/>
                  <a:gd name="T5" fmla="*/ 31 h 31"/>
                  <a:gd name="T6" fmla="*/ 6 w 7"/>
                  <a:gd name="T7" fmla="*/ 24 h 31"/>
                  <a:gd name="T8" fmla="*/ 2 w 7"/>
                  <a:gd name="T9" fmla="*/ 14 h 31"/>
                  <a:gd name="T10" fmla="*/ 2 w 7"/>
                  <a:gd name="T11" fmla="*/ 5 h 31"/>
                </a:gdLst>
                <a:ahLst/>
                <a:cxnLst>
                  <a:cxn ang="0">
                    <a:pos x="T0" y="T1"/>
                  </a:cxn>
                  <a:cxn ang="0">
                    <a:pos x="T2" y="T3"/>
                  </a:cxn>
                  <a:cxn ang="0">
                    <a:pos x="T4" y="T5"/>
                  </a:cxn>
                  <a:cxn ang="0">
                    <a:pos x="T6" y="T7"/>
                  </a:cxn>
                  <a:cxn ang="0">
                    <a:pos x="T8" y="T9"/>
                  </a:cxn>
                  <a:cxn ang="0">
                    <a:pos x="T10" y="T11"/>
                  </a:cxn>
                </a:cxnLst>
                <a:rect l="0" t="0" r="r" b="b"/>
                <a:pathLst>
                  <a:path w="7" h="31">
                    <a:moveTo>
                      <a:pt x="2" y="5"/>
                    </a:moveTo>
                    <a:cubicBezTo>
                      <a:pt x="2" y="0"/>
                      <a:pt x="5" y="18"/>
                      <a:pt x="7" y="26"/>
                    </a:cubicBezTo>
                    <a:cubicBezTo>
                      <a:pt x="7" y="27"/>
                      <a:pt x="6" y="27"/>
                      <a:pt x="7" y="31"/>
                    </a:cubicBezTo>
                    <a:cubicBezTo>
                      <a:pt x="6" y="30"/>
                      <a:pt x="5" y="23"/>
                      <a:pt x="6" y="24"/>
                    </a:cubicBezTo>
                    <a:cubicBezTo>
                      <a:pt x="4" y="20"/>
                      <a:pt x="3" y="17"/>
                      <a:pt x="2" y="14"/>
                    </a:cubicBezTo>
                    <a:cubicBezTo>
                      <a:pt x="0" y="3"/>
                      <a:pt x="7" y="27"/>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6" name="Freeform 6854">
                <a:extLst>
                  <a:ext uri="{FF2B5EF4-FFF2-40B4-BE49-F238E27FC236}">
                    <a16:creationId xmlns:a16="http://schemas.microsoft.com/office/drawing/2014/main" id="{7DEB6D94-D8A9-40FC-82A5-EBE446EEC20E}"/>
                  </a:ext>
                </a:extLst>
              </p:cNvPr>
              <p:cNvSpPr>
                <a:spLocks/>
              </p:cNvSpPr>
              <p:nvPr/>
            </p:nvSpPr>
            <p:spPr bwMode="auto">
              <a:xfrm>
                <a:off x="2716" y="1883"/>
                <a:ext cx="12" cy="21"/>
              </a:xfrm>
              <a:custGeom>
                <a:avLst/>
                <a:gdLst>
                  <a:gd name="T0" fmla="*/ 20 w 20"/>
                  <a:gd name="T1" fmla="*/ 38 h 38"/>
                  <a:gd name="T2" fmla="*/ 10 w 20"/>
                  <a:gd name="T3" fmla="*/ 21 h 38"/>
                  <a:gd name="T4" fmla="*/ 1 w 20"/>
                  <a:gd name="T5" fmla="*/ 3 h 38"/>
                  <a:gd name="T6" fmla="*/ 7 w 20"/>
                  <a:gd name="T7" fmla="*/ 13 h 38"/>
                  <a:gd name="T8" fmla="*/ 20 w 20"/>
                  <a:gd name="T9" fmla="*/ 38 h 38"/>
                </a:gdLst>
                <a:ahLst/>
                <a:cxnLst>
                  <a:cxn ang="0">
                    <a:pos x="T0" y="T1"/>
                  </a:cxn>
                  <a:cxn ang="0">
                    <a:pos x="T2" y="T3"/>
                  </a:cxn>
                  <a:cxn ang="0">
                    <a:pos x="T4" y="T5"/>
                  </a:cxn>
                  <a:cxn ang="0">
                    <a:pos x="T6" y="T7"/>
                  </a:cxn>
                  <a:cxn ang="0">
                    <a:pos x="T8" y="T9"/>
                  </a:cxn>
                </a:cxnLst>
                <a:rect l="0" t="0" r="r" b="b"/>
                <a:pathLst>
                  <a:path w="20" h="38">
                    <a:moveTo>
                      <a:pt x="20" y="38"/>
                    </a:moveTo>
                    <a:cubicBezTo>
                      <a:pt x="17" y="35"/>
                      <a:pt x="13" y="28"/>
                      <a:pt x="10" y="21"/>
                    </a:cubicBezTo>
                    <a:cubicBezTo>
                      <a:pt x="7" y="14"/>
                      <a:pt x="3" y="7"/>
                      <a:pt x="1" y="3"/>
                    </a:cubicBezTo>
                    <a:cubicBezTo>
                      <a:pt x="0" y="0"/>
                      <a:pt x="3" y="6"/>
                      <a:pt x="7" y="13"/>
                    </a:cubicBezTo>
                    <a:cubicBezTo>
                      <a:pt x="11" y="21"/>
                      <a:pt x="16" y="31"/>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7" name="Freeform 6855">
                <a:extLst>
                  <a:ext uri="{FF2B5EF4-FFF2-40B4-BE49-F238E27FC236}">
                    <a16:creationId xmlns:a16="http://schemas.microsoft.com/office/drawing/2014/main" id="{7986A57B-F9AC-441D-95C8-6980B86B35DB}"/>
                  </a:ext>
                </a:extLst>
              </p:cNvPr>
              <p:cNvSpPr>
                <a:spLocks/>
              </p:cNvSpPr>
              <p:nvPr/>
            </p:nvSpPr>
            <p:spPr bwMode="auto">
              <a:xfrm>
                <a:off x="2572" y="2522"/>
                <a:ext cx="11" cy="9"/>
              </a:xfrm>
              <a:custGeom>
                <a:avLst/>
                <a:gdLst>
                  <a:gd name="T0" fmla="*/ 13 w 19"/>
                  <a:gd name="T1" fmla="*/ 8 h 15"/>
                  <a:gd name="T2" fmla="*/ 12 w 19"/>
                  <a:gd name="T3" fmla="*/ 7 h 15"/>
                  <a:gd name="T4" fmla="*/ 7 w 19"/>
                  <a:gd name="T5" fmla="*/ 9 h 15"/>
                  <a:gd name="T6" fmla="*/ 0 w 19"/>
                  <a:gd name="T7" fmla="*/ 13 h 15"/>
                  <a:gd name="T8" fmla="*/ 19 w 19"/>
                  <a:gd name="T9" fmla="*/ 0 h 15"/>
                  <a:gd name="T10" fmla="*/ 13 w 19"/>
                  <a:gd name="T11" fmla="*/ 8 h 15"/>
                </a:gdLst>
                <a:ahLst/>
                <a:cxnLst>
                  <a:cxn ang="0">
                    <a:pos x="T0" y="T1"/>
                  </a:cxn>
                  <a:cxn ang="0">
                    <a:pos x="T2" y="T3"/>
                  </a:cxn>
                  <a:cxn ang="0">
                    <a:pos x="T4" y="T5"/>
                  </a:cxn>
                  <a:cxn ang="0">
                    <a:pos x="T6" y="T7"/>
                  </a:cxn>
                  <a:cxn ang="0">
                    <a:pos x="T8" y="T9"/>
                  </a:cxn>
                  <a:cxn ang="0">
                    <a:pos x="T10" y="T11"/>
                  </a:cxn>
                </a:cxnLst>
                <a:rect l="0" t="0" r="r" b="b"/>
                <a:pathLst>
                  <a:path w="19" h="15">
                    <a:moveTo>
                      <a:pt x="13" y="8"/>
                    </a:moveTo>
                    <a:cubicBezTo>
                      <a:pt x="9" y="11"/>
                      <a:pt x="2" y="15"/>
                      <a:pt x="12" y="7"/>
                    </a:cubicBezTo>
                    <a:cubicBezTo>
                      <a:pt x="5" y="11"/>
                      <a:pt x="6" y="11"/>
                      <a:pt x="7" y="9"/>
                    </a:cubicBezTo>
                    <a:cubicBezTo>
                      <a:pt x="6" y="9"/>
                      <a:pt x="3" y="12"/>
                      <a:pt x="0" y="13"/>
                    </a:cubicBezTo>
                    <a:cubicBezTo>
                      <a:pt x="3" y="10"/>
                      <a:pt x="15" y="2"/>
                      <a:pt x="19" y="0"/>
                    </a:cubicBezTo>
                    <a:cubicBezTo>
                      <a:pt x="14" y="4"/>
                      <a:pt x="13" y="7"/>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8" name="Freeform 6856">
                <a:extLst>
                  <a:ext uri="{FF2B5EF4-FFF2-40B4-BE49-F238E27FC236}">
                    <a16:creationId xmlns:a16="http://schemas.microsoft.com/office/drawing/2014/main" id="{7B3FE011-2171-4B72-8A25-D0DBEEDE4D44}"/>
                  </a:ext>
                </a:extLst>
              </p:cNvPr>
              <p:cNvSpPr>
                <a:spLocks/>
              </p:cNvSpPr>
              <p:nvPr/>
            </p:nvSpPr>
            <p:spPr bwMode="auto">
              <a:xfrm>
                <a:off x="2539" y="2531"/>
                <a:ext cx="27" cy="20"/>
              </a:xfrm>
              <a:custGeom>
                <a:avLst/>
                <a:gdLst>
                  <a:gd name="T0" fmla="*/ 48 w 48"/>
                  <a:gd name="T1" fmla="*/ 0 h 34"/>
                  <a:gd name="T2" fmla="*/ 25 w 48"/>
                  <a:gd name="T3" fmla="*/ 17 h 34"/>
                  <a:gd name="T4" fmla="*/ 10 w 48"/>
                  <a:gd name="T5" fmla="*/ 29 h 34"/>
                  <a:gd name="T6" fmla="*/ 17 w 48"/>
                  <a:gd name="T7" fmla="*/ 22 h 34"/>
                  <a:gd name="T8" fmla="*/ 48 w 48"/>
                  <a:gd name="T9" fmla="*/ 0 h 34"/>
                </a:gdLst>
                <a:ahLst/>
                <a:cxnLst>
                  <a:cxn ang="0">
                    <a:pos x="T0" y="T1"/>
                  </a:cxn>
                  <a:cxn ang="0">
                    <a:pos x="T2" y="T3"/>
                  </a:cxn>
                  <a:cxn ang="0">
                    <a:pos x="T4" y="T5"/>
                  </a:cxn>
                  <a:cxn ang="0">
                    <a:pos x="T6" y="T7"/>
                  </a:cxn>
                  <a:cxn ang="0">
                    <a:pos x="T8" y="T9"/>
                  </a:cxn>
                </a:cxnLst>
                <a:rect l="0" t="0" r="r" b="b"/>
                <a:pathLst>
                  <a:path w="48" h="34">
                    <a:moveTo>
                      <a:pt x="48" y="0"/>
                    </a:moveTo>
                    <a:cubicBezTo>
                      <a:pt x="46" y="3"/>
                      <a:pt x="35" y="11"/>
                      <a:pt x="25" y="17"/>
                    </a:cubicBezTo>
                    <a:cubicBezTo>
                      <a:pt x="15" y="24"/>
                      <a:pt x="6" y="29"/>
                      <a:pt x="10" y="29"/>
                    </a:cubicBezTo>
                    <a:cubicBezTo>
                      <a:pt x="0" y="34"/>
                      <a:pt x="7" y="29"/>
                      <a:pt x="17" y="22"/>
                    </a:cubicBezTo>
                    <a:cubicBezTo>
                      <a:pt x="27" y="15"/>
                      <a:pt x="41" y="5"/>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9" name="Freeform 6857">
                <a:extLst>
                  <a:ext uri="{FF2B5EF4-FFF2-40B4-BE49-F238E27FC236}">
                    <a16:creationId xmlns:a16="http://schemas.microsoft.com/office/drawing/2014/main" id="{A578C0E2-B559-4948-A6C1-B321F2CF0BED}"/>
                  </a:ext>
                </a:extLst>
              </p:cNvPr>
              <p:cNvSpPr>
                <a:spLocks/>
              </p:cNvSpPr>
              <p:nvPr/>
            </p:nvSpPr>
            <p:spPr bwMode="auto">
              <a:xfrm>
                <a:off x="2703" y="2376"/>
                <a:ext cx="8" cy="13"/>
              </a:xfrm>
              <a:custGeom>
                <a:avLst/>
                <a:gdLst>
                  <a:gd name="T0" fmla="*/ 2 w 14"/>
                  <a:gd name="T1" fmla="*/ 20 h 23"/>
                  <a:gd name="T2" fmla="*/ 14 w 14"/>
                  <a:gd name="T3" fmla="*/ 1 h 23"/>
                  <a:gd name="T4" fmla="*/ 0 w 14"/>
                  <a:gd name="T5" fmla="*/ 23 h 23"/>
                  <a:gd name="T6" fmla="*/ 2 w 14"/>
                  <a:gd name="T7" fmla="*/ 20 h 23"/>
                </a:gdLst>
                <a:ahLst/>
                <a:cxnLst>
                  <a:cxn ang="0">
                    <a:pos x="T0" y="T1"/>
                  </a:cxn>
                  <a:cxn ang="0">
                    <a:pos x="T2" y="T3"/>
                  </a:cxn>
                  <a:cxn ang="0">
                    <a:pos x="T4" y="T5"/>
                  </a:cxn>
                  <a:cxn ang="0">
                    <a:pos x="T6" y="T7"/>
                  </a:cxn>
                </a:cxnLst>
                <a:rect l="0" t="0" r="r" b="b"/>
                <a:pathLst>
                  <a:path w="14" h="23">
                    <a:moveTo>
                      <a:pt x="2" y="20"/>
                    </a:moveTo>
                    <a:cubicBezTo>
                      <a:pt x="6" y="13"/>
                      <a:pt x="12" y="0"/>
                      <a:pt x="14" y="1"/>
                    </a:cubicBezTo>
                    <a:cubicBezTo>
                      <a:pt x="8" y="10"/>
                      <a:pt x="7" y="14"/>
                      <a:pt x="0" y="23"/>
                    </a:cubicBezTo>
                    <a:cubicBezTo>
                      <a:pt x="0" y="23"/>
                      <a:pt x="2" y="20"/>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0" name="Freeform 6858">
                <a:extLst>
                  <a:ext uri="{FF2B5EF4-FFF2-40B4-BE49-F238E27FC236}">
                    <a16:creationId xmlns:a16="http://schemas.microsoft.com/office/drawing/2014/main" id="{1CF4D38A-2C42-4602-BC57-B3F5E62D6C10}"/>
                  </a:ext>
                </a:extLst>
              </p:cNvPr>
              <p:cNvSpPr>
                <a:spLocks noEditPoints="1"/>
              </p:cNvSpPr>
              <p:nvPr/>
            </p:nvSpPr>
            <p:spPr bwMode="auto">
              <a:xfrm>
                <a:off x="2773" y="2127"/>
                <a:ext cx="5" cy="64"/>
              </a:xfrm>
              <a:custGeom>
                <a:avLst/>
                <a:gdLst>
                  <a:gd name="T0" fmla="*/ 8 w 9"/>
                  <a:gd name="T1" fmla="*/ 2 h 112"/>
                  <a:gd name="T2" fmla="*/ 7 w 9"/>
                  <a:gd name="T3" fmla="*/ 3 h 112"/>
                  <a:gd name="T4" fmla="*/ 6 w 9"/>
                  <a:gd name="T5" fmla="*/ 30 h 112"/>
                  <a:gd name="T6" fmla="*/ 7 w 9"/>
                  <a:gd name="T7" fmla="*/ 39 h 112"/>
                  <a:gd name="T8" fmla="*/ 5 w 9"/>
                  <a:gd name="T9" fmla="*/ 61 h 112"/>
                  <a:gd name="T10" fmla="*/ 5 w 9"/>
                  <a:gd name="T11" fmla="*/ 47 h 112"/>
                  <a:gd name="T12" fmla="*/ 0 w 9"/>
                  <a:gd name="T13" fmla="*/ 99 h 112"/>
                  <a:gd name="T14" fmla="*/ 2 w 9"/>
                  <a:gd name="T15" fmla="*/ 101 h 112"/>
                  <a:gd name="T16" fmla="*/ 7 w 9"/>
                  <a:gd name="T17" fmla="*/ 50 h 112"/>
                  <a:gd name="T18" fmla="*/ 8 w 9"/>
                  <a:gd name="T19" fmla="*/ 2 h 112"/>
                  <a:gd name="T20" fmla="*/ 6 w 9"/>
                  <a:gd name="T21" fmla="*/ 65 h 112"/>
                  <a:gd name="T22" fmla="*/ 2 w 9"/>
                  <a:gd name="T23" fmla="*/ 95 h 112"/>
                  <a:gd name="T24" fmla="*/ 3 w 9"/>
                  <a:gd name="T25" fmla="*/ 78 h 112"/>
                  <a:gd name="T26" fmla="*/ 6 w 9"/>
                  <a:gd name="T27" fmla="*/ 6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12">
                    <a:moveTo>
                      <a:pt x="8" y="2"/>
                    </a:moveTo>
                    <a:cubicBezTo>
                      <a:pt x="8" y="26"/>
                      <a:pt x="8" y="0"/>
                      <a:pt x="7" y="3"/>
                    </a:cubicBezTo>
                    <a:cubicBezTo>
                      <a:pt x="7" y="10"/>
                      <a:pt x="6" y="21"/>
                      <a:pt x="6" y="30"/>
                    </a:cubicBezTo>
                    <a:cubicBezTo>
                      <a:pt x="6" y="38"/>
                      <a:pt x="6" y="44"/>
                      <a:pt x="7" y="39"/>
                    </a:cubicBezTo>
                    <a:cubicBezTo>
                      <a:pt x="7" y="46"/>
                      <a:pt x="7" y="60"/>
                      <a:pt x="5" y="61"/>
                    </a:cubicBezTo>
                    <a:cubicBezTo>
                      <a:pt x="5" y="60"/>
                      <a:pt x="6" y="47"/>
                      <a:pt x="5" y="47"/>
                    </a:cubicBezTo>
                    <a:cubicBezTo>
                      <a:pt x="4" y="65"/>
                      <a:pt x="3" y="86"/>
                      <a:pt x="0" y="99"/>
                    </a:cubicBezTo>
                    <a:cubicBezTo>
                      <a:pt x="3" y="92"/>
                      <a:pt x="1" y="112"/>
                      <a:pt x="2" y="101"/>
                    </a:cubicBezTo>
                    <a:cubicBezTo>
                      <a:pt x="4" y="87"/>
                      <a:pt x="6" y="68"/>
                      <a:pt x="7" y="50"/>
                    </a:cubicBezTo>
                    <a:cubicBezTo>
                      <a:pt x="8" y="33"/>
                      <a:pt x="9" y="15"/>
                      <a:pt x="8" y="2"/>
                    </a:cubicBezTo>
                    <a:close/>
                    <a:moveTo>
                      <a:pt x="6" y="65"/>
                    </a:moveTo>
                    <a:cubicBezTo>
                      <a:pt x="4" y="82"/>
                      <a:pt x="4" y="86"/>
                      <a:pt x="2" y="95"/>
                    </a:cubicBezTo>
                    <a:cubicBezTo>
                      <a:pt x="2" y="94"/>
                      <a:pt x="3" y="86"/>
                      <a:pt x="3" y="78"/>
                    </a:cubicBezTo>
                    <a:cubicBezTo>
                      <a:pt x="4" y="71"/>
                      <a:pt x="5" y="63"/>
                      <a:pt x="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1" name="Freeform 6859">
                <a:extLst>
                  <a:ext uri="{FF2B5EF4-FFF2-40B4-BE49-F238E27FC236}">
                    <a16:creationId xmlns:a16="http://schemas.microsoft.com/office/drawing/2014/main" id="{595D173C-87DB-48D8-9E94-03CBA349F0C2}"/>
                  </a:ext>
                </a:extLst>
              </p:cNvPr>
              <p:cNvSpPr>
                <a:spLocks/>
              </p:cNvSpPr>
              <p:nvPr/>
            </p:nvSpPr>
            <p:spPr bwMode="auto">
              <a:xfrm>
                <a:off x="2549" y="2538"/>
                <a:ext cx="13" cy="8"/>
              </a:xfrm>
              <a:custGeom>
                <a:avLst/>
                <a:gdLst>
                  <a:gd name="T0" fmla="*/ 21 w 23"/>
                  <a:gd name="T1" fmla="*/ 2 h 14"/>
                  <a:gd name="T2" fmla="*/ 1 w 23"/>
                  <a:gd name="T3" fmla="*/ 14 h 14"/>
                  <a:gd name="T4" fmla="*/ 9 w 23"/>
                  <a:gd name="T5" fmla="*/ 7 h 14"/>
                  <a:gd name="T6" fmla="*/ 7 w 23"/>
                  <a:gd name="T7" fmla="*/ 10 h 14"/>
                  <a:gd name="T8" fmla="*/ 16 w 23"/>
                  <a:gd name="T9" fmla="*/ 5 h 14"/>
                  <a:gd name="T10" fmla="*/ 21 w 23"/>
                  <a:gd name="T11" fmla="*/ 2 h 14"/>
                </a:gdLst>
                <a:ahLst/>
                <a:cxnLst>
                  <a:cxn ang="0">
                    <a:pos x="T0" y="T1"/>
                  </a:cxn>
                  <a:cxn ang="0">
                    <a:pos x="T2" y="T3"/>
                  </a:cxn>
                  <a:cxn ang="0">
                    <a:pos x="T4" y="T5"/>
                  </a:cxn>
                  <a:cxn ang="0">
                    <a:pos x="T6" y="T7"/>
                  </a:cxn>
                  <a:cxn ang="0">
                    <a:pos x="T8" y="T9"/>
                  </a:cxn>
                  <a:cxn ang="0">
                    <a:pos x="T10" y="T11"/>
                  </a:cxn>
                </a:cxnLst>
                <a:rect l="0" t="0" r="r" b="b"/>
                <a:pathLst>
                  <a:path w="23" h="14">
                    <a:moveTo>
                      <a:pt x="21" y="2"/>
                    </a:moveTo>
                    <a:cubicBezTo>
                      <a:pt x="15" y="6"/>
                      <a:pt x="9" y="9"/>
                      <a:pt x="1" y="14"/>
                    </a:cubicBezTo>
                    <a:cubicBezTo>
                      <a:pt x="4" y="12"/>
                      <a:pt x="0" y="13"/>
                      <a:pt x="9" y="7"/>
                    </a:cubicBezTo>
                    <a:cubicBezTo>
                      <a:pt x="10" y="7"/>
                      <a:pt x="10" y="8"/>
                      <a:pt x="7" y="10"/>
                    </a:cubicBezTo>
                    <a:cubicBezTo>
                      <a:pt x="7" y="10"/>
                      <a:pt x="12" y="7"/>
                      <a:pt x="16" y="5"/>
                    </a:cubicBezTo>
                    <a:cubicBezTo>
                      <a:pt x="19" y="2"/>
                      <a:pt x="23"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2" name="Freeform 6860">
                <a:extLst>
                  <a:ext uri="{FF2B5EF4-FFF2-40B4-BE49-F238E27FC236}">
                    <a16:creationId xmlns:a16="http://schemas.microsoft.com/office/drawing/2014/main" id="{14DD707E-2DD6-4BC9-BE57-3CCC76F4E50F}"/>
                  </a:ext>
                </a:extLst>
              </p:cNvPr>
              <p:cNvSpPr>
                <a:spLocks/>
              </p:cNvSpPr>
              <p:nvPr/>
            </p:nvSpPr>
            <p:spPr bwMode="auto">
              <a:xfrm>
                <a:off x="2668" y="2418"/>
                <a:ext cx="14" cy="15"/>
              </a:xfrm>
              <a:custGeom>
                <a:avLst/>
                <a:gdLst>
                  <a:gd name="T0" fmla="*/ 20 w 24"/>
                  <a:gd name="T1" fmla="*/ 2 h 27"/>
                  <a:gd name="T2" fmla="*/ 23 w 24"/>
                  <a:gd name="T3" fmla="*/ 5 h 27"/>
                  <a:gd name="T4" fmla="*/ 11 w 24"/>
                  <a:gd name="T5" fmla="*/ 20 h 27"/>
                  <a:gd name="T6" fmla="*/ 20 w 24"/>
                  <a:gd name="T7" fmla="*/ 8 h 27"/>
                  <a:gd name="T8" fmla="*/ 13 w 24"/>
                  <a:gd name="T9" fmla="*/ 14 h 27"/>
                  <a:gd name="T10" fmla="*/ 3 w 24"/>
                  <a:gd name="T11" fmla="*/ 26 h 27"/>
                  <a:gd name="T12" fmla="*/ 7 w 24"/>
                  <a:gd name="T13" fmla="*/ 14 h 27"/>
                  <a:gd name="T14" fmla="*/ 20 w 24"/>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7">
                    <a:moveTo>
                      <a:pt x="20" y="2"/>
                    </a:moveTo>
                    <a:cubicBezTo>
                      <a:pt x="24" y="0"/>
                      <a:pt x="20" y="7"/>
                      <a:pt x="23" y="5"/>
                    </a:cubicBezTo>
                    <a:cubicBezTo>
                      <a:pt x="20" y="9"/>
                      <a:pt x="17" y="13"/>
                      <a:pt x="11" y="20"/>
                    </a:cubicBezTo>
                    <a:cubicBezTo>
                      <a:pt x="11" y="19"/>
                      <a:pt x="17" y="13"/>
                      <a:pt x="20" y="8"/>
                    </a:cubicBezTo>
                    <a:cubicBezTo>
                      <a:pt x="17" y="10"/>
                      <a:pt x="5" y="27"/>
                      <a:pt x="13" y="14"/>
                    </a:cubicBezTo>
                    <a:cubicBezTo>
                      <a:pt x="12" y="15"/>
                      <a:pt x="7" y="22"/>
                      <a:pt x="3" y="26"/>
                    </a:cubicBezTo>
                    <a:cubicBezTo>
                      <a:pt x="0" y="26"/>
                      <a:pt x="6" y="18"/>
                      <a:pt x="7" y="14"/>
                    </a:cubicBezTo>
                    <a:cubicBezTo>
                      <a:pt x="10" y="11"/>
                      <a:pt x="14" y="1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3" name="Freeform 6861">
                <a:extLst>
                  <a:ext uri="{FF2B5EF4-FFF2-40B4-BE49-F238E27FC236}">
                    <a16:creationId xmlns:a16="http://schemas.microsoft.com/office/drawing/2014/main" id="{66FC123B-A99F-4F90-91F0-464EC61535C5}"/>
                  </a:ext>
                </a:extLst>
              </p:cNvPr>
              <p:cNvSpPr>
                <a:spLocks/>
              </p:cNvSpPr>
              <p:nvPr/>
            </p:nvSpPr>
            <p:spPr bwMode="auto">
              <a:xfrm>
                <a:off x="2393" y="1645"/>
                <a:ext cx="12" cy="3"/>
              </a:xfrm>
              <a:custGeom>
                <a:avLst/>
                <a:gdLst>
                  <a:gd name="T0" fmla="*/ 20 w 20"/>
                  <a:gd name="T1" fmla="*/ 5 h 5"/>
                  <a:gd name="T2" fmla="*/ 3 w 20"/>
                  <a:gd name="T3" fmla="*/ 2 h 5"/>
                  <a:gd name="T4" fmla="*/ 0 w 20"/>
                  <a:gd name="T5" fmla="*/ 2 h 5"/>
                  <a:gd name="T6" fmla="*/ 20 w 20"/>
                  <a:gd name="T7" fmla="*/ 5 h 5"/>
                </a:gdLst>
                <a:ahLst/>
                <a:cxnLst>
                  <a:cxn ang="0">
                    <a:pos x="T0" y="T1"/>
                  </a:cxn>
                  <a:cxn ang="0">
                    <a:pos x="T2" y="T3"/>
                  </a:cxn>
                  <a:cxn ang="0">
                    <a:pos x="T4" y="T5"/>
                  </a:cxn>
                  <a:cxn ang="0">
                    <a:pos x="T6" y="T7"/>
                  </a:cxn>
                </a:cxnLst>
                <a:rect l="0" t="0" r="r" b="b"/>
                <a:pathLst>
                  <a:path w="20" h="5">
                    <a:moveTo>
                      <a:pt x="20" y="5"/>
                    </a:moveTo>
                    <a:cubicBezTo>
                      <a:pt x="15" y="5"/>
                      <a:pt x="12" y="4"/>
                      <a:pt x="3" y="2"/>
                    </a:cubicBezTo>
                    <a:cubicBezTo>
                      <a:pt x="7" y="3"/>
                      <a:pt x="6" y="3"/>
                      <a:pt x="0" y="2"/>
                    </a:cubicBezTo>
                    <a:cubicBezTo>
                      <a:pt x="0" y="0"/>
                      <a:pt x="10" y="2"/>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4" name="Freeform 6862">
                <a:extLst>
                  <a:ext uri="{FF2B5EF4-FFF2-40B4-BE49-F238E27FC236}">
                    <a16:creationId xmlns:a16="http://schemas.microsoft.com/office/drawing/2014/main" id="{3C359900-F5D0-4DF6-8E7A-18A8236B55A1}"/>
                  </a:ext>
                </a:extLst>
              </p:cNvPr>
              <p:cNvSpPr>
                <a:spLocks/>
              </p:cNvSpPr>
              <p:nvPr/>
            </p:nvSpPr>
            <p:spPr bwMode="auto">
              <a:xfrm>
                <a:off x="2687" y="1842"/>
                <a:ext cx="14" cy="18"/>
              </a:xfrm>
              <a:custGeom>
                <a:avLst/>
                <a:gdLst>
                  <a:gd name="T0" fmla="*/ 9 w 25"/>
                  <a:gd name="T1" fmla="*/ 6 h 31"/>
                  <a:gd name="T2" fmla="*/ 19 w 25"/>
                  <a:gd name="T3" fmla="*/ 21 h 31"/>
                  <a:gd name="T4" fmla="*/ 24 w 25"/>
                  <a:gd name="T5" fmla="*/ 31 h 31"/>
                  <a:gd name="T6" fmla="*/ 9 w 25"/>
                  <a:gd name="T7" fmla="*/ 6 h 31"/>
                </a:gdLst>
                <a:ahLst/>
                <a:cxnLst>
                  <a:cxn ang="0">
                    <a:pos x="T0" y="T1"/>
                  </a:cxn>
                  <a:cxn ang="0">
                    <a:pos x="T2" y="T3"/>
                  </a:cxn>
                  <a:cxn ang="0">
                    <a:pos x="T4" y="T5"/>
                  </a:cxn>
                  <a:cxn ang="0">
                    <a:pos x="T6" y="T7"/>
                  </a:cxn>
                </a:cxnLst>
                <a:rect l="0" t="0" r="r" b="b"/>
                <a:pathLst>
                  <a:path w="25" h="31">
                    <a:moveTo>
                      <a:pt x="9" y="6"/>
                    </a:moveTo>
                    <a:cubicBezTo>
                      <a:pt x="11" y="10"/>
                      <a:pt x="15" y="16"/>
                      <a:pt x="19" y="21"/>
                    </a:cubicBezTo>
                    <a:cubicBezTo>
                      <a:pt x="22" y="27"/>
                      <a:pt x="25" y="31"/>
                      <a:pt x="24" y="31"/>
                    </a:cubicBezTo>
                    <a:cubicBezTo>
                      <a:pt x="16" y="14"/>
                      <a:pt x="0" y="0"/>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5" name="Freeform 6863">
                <a:extLst>
                  <a:ext uri="{FF2B5EF4-FFF2-40B4-BE49-F238E27FC236}">
                    <a16:creationId xmlns:a16="http://schemas.microsoft.com/office/drawing/2014/main" id="{7BFAC0EB-92B2-4093-82B1-33F1F5103483}"/>
                  </a:ext>
                </a:extLst>
              </p:cNvPr>
              <p:cNvSpPr>
                <a:spLocks/>
              </p:cNvSpPr>
              <p:nvPr/>
            </p:nvSpPr>
            <p:spPr bwMode="auto">
              <a:xfrm>
                <a:off x="2772" y="2048"/>
                <a:ext cx="2" cy="18"/>
              </a:xfrm>
              <a:custGeom>
                <a:avLst/>
                <a:gdLst>
                  <a:gd name="T0" fmla="*/ 5 w 5"/>
                  <a:gd name="T1" fmla="*/ 31 h 31"/>
                  <a:gd name="T2" fmla="*/ 2 w 5"/>
                  <a:gd name="T3" fmla="*/ 17 h 31"/>
                  <a:gd name="T4" fmla="*/ 0 w 5"/>
                  <a:gd name="T5" fmla="*/ 6 h 31"/>
                  <a:gd name="T6" fmla="*/ 2 w 5"/>
                  <a:gd name="T7" fmla="*/ 10 h 31"/>
                  <a:gd name="T8" fmla="*/ 5 w 5"/>
                  <a:gd name="T9" fmla="*/ 31 h 31"/>
                </a:gdLst>
                <a:ahLst/>
                <a:cxnLst>
                  <a:cxn ang="0">
                    <a:pos x="T0" y="T1"/>
                  </a:cxn>
                  <a:cxn ang="0">
                    <a:pos x="T2" y="T3"/>
                  </a:cxn>
                  <a:cxn ang="0">
                    <a:pos x="T4" y="T5"/>
                  </a:cxn>
                  <a:cxn ang="0">
                    <a:pos x="T6" y="T7"/>
                  </a:cxn>
                  <a:cxn ang="0">
                    <a:pos x="T8" y="T9"/>
                  </a:cxn>
                </a:cxnLst>
                <a:rect l="0" t="0" r="r" b="b"/>
                <a:pathLst>
                  <a:path w="5" h="31">
                    <a:moveTo>
                      <a:pt x="5" y="31"/>
                    </a:moveTo>
                    <a:cubicBezTo>
                      <a:pt x="4" y="29"/>
                      <a:pt x="3" y="23"/>
                      <a:pt x="2" y="17"/>
                    </a:cubicBezTo>
                    <a:cubicBezTo>
                      <a:pt x="2" y="12"/>
                      <a:pt x="1" y="7"/>
                      <a:pt x="0" y="6"/>
                    </a:cubicBezTo>
                    <a:cubicBezTo>
                      <a:pt x="0" y="0"/>
                      <a:pt x="1" y="4"/>
                      <a:pt x="2" y="10"/>
                    </a:cubicBezTo>
                    <a:cubicBezTo>
                      <a:pt x="3" y="17"/>
                      <a:pt x="4" y="26"/>
                      <a:pt x="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6" name="Freeform 6864">
                <a:extLst>
                  <a:ext uri="{FF2B5EF4-FFF2-40B4-BE49-F238E27FC236}">
                    <a16:creationId xmlns:a16="http://schemas.microsoft.com/office/drawing/2014/main" id="{0819F949-C1B0-479A-BBDD-DAE51C6AB0C7}"/>
                  </a:ext>
                </a:extLst>
              </p:cNvPr>
              <p:cNvSpPr>
                <a:spLocks noEditPoints="1"/>
              </p:cNvSpPr>
              <p:nvPr/>
            </p:nvSpPr>
            <p:spPr bwMode="auto">
              <a:xfrm>
                <a:off x="2426" y="2566"/>
                <a:ext cx="84" cy="37"/>
              </a:xfrm>
              <a:custGeom>
                <a:avLst/>
                <a:gdLst>
                  <a:gd name="T0" fmla="*/ 106 w 148"/>
                  <a:gd name="T1" fmla="*/ 22 h 65"/>
                  <a:gd name="T2" fmla="*/ 129 w 148"/>
                  <a:gd name="T3" fmla="*/ 10 h 65"/>
                  <a:gd name="T4" fmla="*/ 145 w 148"/>
                  <a:gd name="T5" fmla="*/ 0 h 65"/>
                  <a:gd name="T6" fmla="*/ 97 w 148"/>
                  <a:gd name="T7" fmla="*/ 25 h 65"/>
                  <a:gd name="T8" fmla="*/ 57 w 148"/>
                  <a:gd name="T9" fmla="*/ 39 h 65"/>
                  <a:gd name="T10" fmla="*/ 11 w 148"/>
                  <a:gd name="T11" fmla="*/ 56 h 65"/>
                  <a:gd name="T12" fmla="*/ 17 w 148"/>
                  <a:gd name="T13" fmla="*/ 57 h 65"/>
                  <a:gd name="T14" fmla="*/ 3 w 148"/>
                  <a:gd name="T15" fmla="*/ 62 h 65"/>
                  <a:gd name="T16" fmla="*/ 3 w 148"/>
                  <a:gd name="T17" fmla="*/ 65 h 65"/>
                  <a:gd name="T18" fmla="*/ 23 w 148"/>
                  <a:gd name="T19" fmla="*/ 56 h 65"/>
                  <a:gd name="T20" fmla="*/ 35 w 148"/>
                  <a:gd name="T21" fmla="*/ 54 h 65"/>
                  <a:gd name="T22" fmla="*/ 63 w 148"/>
                  <a:gd name="T23" fmla="*/ 43 h 65"/>
                  <a:gd name="T24" fmla="*/ 54 w 148"/>
                  <a:gd name="T25" fmla="*/ 44 h 65"/>
                  <a:gd name="T26" fmla="*/ 71 w 148"/>
                  <a:gd name="T27" fmla="*/ 37 h 65"/>
                  <a:gd name="T28" fmla="*/ 93 w 148"/>
                  <a:gd name="T29" fmla="*/ 29 h 65"/>
                  <a:gd name="T30" fmla="*/ 82 w 148"/>
                  <a:gd name="T31" fmla="*/ 36 h 65"/>
                  <a:gd name="T32" fmla="*/ 61 w 148"/>
                  <a:gd name="T33" fmla="*/ 44 h 65"/>
                  <a:gd name="T34" fmla="*/ 36 w 148"/>
                  <a:gd name="T35" fmla="*/ 55 h 65"/>
                  <a:gd name="T36" fmla="*/ 65 w 148"/>
                  <a:gd name="T37" fmla="*/ 44 h 65"/>
                  <a:gd name="T38" fmla="*/ 67 w 148"/>
                  <a:gd name="T39" fmla="*/ 45 h 65"/>
                  <a:gd name="T40" fmla="*/ 80 w 148"/>
                  <a:gd name="T41" fmla="*/ 39 h 65"/>
                  <a:gd name="T42" fmla="*/ 97 w 148"/>
                  <a:gd name="T43" fmla="*/ 31 h 65"/>
                  <a:gd name="T44" fmla="*/ 91 w 148"/>
                  <a:gd name="T45" fmla="*/ 31 h 65"/>
                  <a:gd name="T46" fmla="*/ 106 w 148"/>
                  <a:gd name="T47" fmla="*/ 22 h 65"/>
                  <a:gd name="T48" fmla="*/ 24 w 148"/>
                  <a:gd name="T49" fmla="*/ 54 h 65"/>
                  <a:gd name="T50" fmla="*/ 40 w 148"/>
                  <a:gd name="T51" fmla="*/ 47 h 65"/>
                  <a:gd name="T52" fmla="*/ 57 w 148"/>
                  <a:gd name="T53" fmla="*/ 42 h 65"/>
                  <a:gd name="T54" fmla="*/ 24 w 148"/>
                  <a:gd name="T55" fmla="*/ 5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8" h="65">
                    <a:moveTo>
                      <a:pt x="106" y="22"/>
                    </a:moveTo>
                    <a:cubicBezTo>
                      <a:pt x="108" y="21"/>
                      <a:pt x="119" y="16"/>
                      <a:pt x="129" y="10"/>
                    </a:cubicBezTo>
                    <a:cubicBezTo>
                      <a:pt x="139" y="5"/>
                      <a:pt x="148" y="0"/>
                      <a:pt x="145" y="0"/>
                    </a:cubicBezTo>
                    <a:cubicBezTo>
                      <a:pt x="133" y="7"/>
                      <a:pt x="115" y="17"/>
                      <a:pt x="97" y="25"/>
                    </a:cubicBezTo>
                    <a:cubicBezTo>
                      <a:pt x="80" y="33"/>
                      <a:pt x="63" y="39"/>
                      <a:pt x="57" y="39"/>
                    </a:cubicBezTo>
                    <a:cubicBezTo>
                      <a:pt x="43" y="46"/>
                      <a:pt x="25" y="52"/>
                      <a:pt x="11" y="56"/>
                    </a:cubicBezTo>
                    <a:cubicBezTo>
                      <a:pt x="11" y="58"/>
                      <a:pt x="14" y="57"/>
                      <a:pt x="17" y="57"/>
                    </a:cubicBezTo>
                    <a:cubicBezTo>
                      <a:pt x="12" y="58"/>
                      <a:pt x="8" y="60"/>
                      <a:pt x="3" y="62"/>
                    </a:cubicBezTo>
                    <a:cubicBezTo>
                      <a:pt x="13" y="60"/>
                      <a:pt x="0" y="64"/>
                      <a:pt x="3" y="65"/>
                    </a:cubicBezTo>
                    <a:cubicBezTo>
                      <a:pt x="8" y="63"/>
                      <a:pt x="16" y="59"/>
                      <a:pt x="23" y="56"/>
                    </a:cubicBezTo>
                    <a:cubicBezTo>
                      <a:pt x="29" y="54"/>
                      <a:pt x="35" y="52"/>
                      <a:pt x="35" y="54"/>
                    </a:cubicBezTo>
                    <a:cubicBezTo>
                      <a:pt x="49" y="47"/>
                      <a:pt x="49" y="49"/>
                      <a:pt x="63" y="43"/>
                    </a:cubicBezTo>
                    <a:cubicBezTo>
                      <a:pt x="59" y="44"/>
                      <a:pt x="44" y="49"/>
                      <a:pt x="54" y="44"/>
                    </a:cubicBezTo>
                    <a:cubicBezTo>
                      <a:pt x="63" y="43"/>
                      <a:pt x="73" y="37"/>
                      <a:pt x="71" y="37"/>
                    </a:cubicBezTo>
                    <a:cubicBezTo>
                      <a:pt x="83" y="32"/>
                      <a:pt x="87" y="31"/>
                      <a:pt x="93" y="29"/>
                    </a:cubicBezTo>
                    <a:cubicBezTo>
                      <a:pt x="85" y="34"/>
                      <a:pt x="82" y="34"/>
                      <a:pt x="82" y="36"/>
                    </a:cubicBezTo>
                    <a:cubicBezTo>
                      <a:pt x="79" y="37"/>
                      <a:pt x="70" y="41"/>
                      <a:pt x="61" y="44"/>
                    </a:cubicBezTo>
                    <a:cubicBezTo>
                      <a:pt x="36" y="55"/>
                      <a:pt x="36" y="55"/>
                      <a:pt x="36" y="55"/>
                    </a:cubicBezTo>
                    <a:cubicBezTo>
                      <a:pt x="48" y="51"/>
                      <a:pt x="52" y="50"/>
                      <a:pt x="65" y="44"/>
                    </a:cubicBezTo>
                    <a:cubicBezTo>
                      <a:pt x="67" y="45"/>
                      <a:pt x="67" y="45"/>
                      <a:pt x="67" y="45"/>
                    </a:cubicBezTo>
                    <a:cubicBezTo>
                      <a:pt x="72" y="43"/>
                      <a:pt x="80" y="40"/>
                      <a:pt x="80" y="39"/>
                    </a:cubicBezTo>
                    <a:cubicBezTo>
                      <a:pt x="67" y="44"/>
                      <a:pt x="89" y="34"/>
                      <a:pt x="97" y="31"/>
                    </a:cubicBezTo>
                    <a:cubicBezTo>
                      <a:pt x="97" y="29"/>
                      <a:pt x="89" y="33"/>
                      <a:pt x="91" y="31"/>
                    </a:cubicBezTo>
                    <a:cubicBezTo>
                      <a:pt x="107" y="24"/>
                      <a:pt x="95" y="27"/>
                      <a:pt x="106" y="22"/>
                    </a:cubicBezTo>
                    <a:close/>
                    <a:moveTo>
                      <a:pt x="24" y="54"/>
                    </a:moveTo>
                    <a:cubicBezTo>
                      <a:pt x="25" y="53"/>
                      <a:pt x="32" y="50"/>
                      <a:pt x="40" y="47"/>
                    </a:cubicBezTo>
                    <a:cubicBezTo>
                      <a:pt x="47" y="44"/>
                      <a:pt x="55" y="42"/>
                      <a:pt x="57" y="42"/>
                    </a:cubicBezTo>
                    <a:cubicBezTo>
                      <a:pt x="41" y="49"/>
                      <a:pt x="36" y="51"/>
                      <a:pt x="2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7" name="Freeform 6865">
                <a:extLst>
                  <a:ext uri="{FF2B5EF4-FFF2-40B4-BE49-F238E27FC236}">
                    <a16:creationId xmlns:a16="http://schemas.microsoft.com/office/drawing/2014/main" id="{1BEF7D53-B6B7-432C-B7CA-E84372B07DA3}"/>
                  </a:ext>
                </a:extLst>
              </p:cNvPr>
              <p:cNvSpPr>
                <a:spLocks/>
              </p:cNvSpPr>
              <p:nvPr/>
            </p:nvSpPr>
            <p:spPr bwMode="auto">
              <a:xfrm>
                <a:off x="2493" y="1679"/>
                <a:ext cx="24" cy="13"/>
              </a:xfrm>
              <a:custGeom>
                <a:avLst/>
                <a:gdLst>
                  <a:gd name="T0" fmla="*/ 32 w 42"/>
                  <a:gd name="T1" fmla="*/ 14 h 23"/>
                  <a:gd name="T2" fmla="*/ 42 w 42"/>
                  <a:gd name="T3" fmla="*/ 23 h 23"/>
                  <a:gd name="T4" fmla="*/ 1 w 42"/>
                  <a:gd name="T5" fmla="*/ 2 h 23"/>
                  <a:gd name="T6" fmla="*/ 17 w 42"/>
                  <a:gd name="T7" fmla="*/ 9 h 23"/>
                  <a:gd name="T8" fmla="*/ 32 w 42"/>
                  <a:gd name="T9" fmla="*/ 14 h 23"/>
                </a:gdLst>
                <a:ahLst/>
                <a:cxnLst>
                  <a:cxn ang="0">
                    <a:pos x="T0" y="T1"/>
                  </a:cxn>
                  <a:cxn ang="0">
                    <a:pos x="T2" y="T3"/>
                  </a:cxn>
                  <a:cxn ang="0">
                    <a:pos x="T4" y="T5"/>
                  </a:cxn>
                  <a:cxn ang="0">
                    <a:pos x="T6" y="T7"/>
                  </a:cxn>
                  <a:cxn ang="0">
                    <a:pos x="T8" y="T9"/>
                  </a:cxn>
                </a:cxnLst>
                <a:rect l="0" t="0" r="r" b="b"/>
                <a:pathLst>
                  <a:path w="42" h="23">
                    <a:moveTo>
                      <a:pt x="32" y="14"/>
                    </a:moveTo>
                    <a:cubicBezTo>
                      <a:pt x="41" y="20"/>
                      <a:pt x="36" y="18"/>
                      <a:pt x="42" y="23"/>
                    </a:cubicBezTo>
                    <a:cubicBezTo>
                      <a:pt x="25" y="14"/>
                      <a:pt x="14" y="8"/>
                      <a:pt x="1" y="2"/>
                    </a:cubicBezTo>
                    <a:cubicBezTo>
                      <a:pt x="0" y="0"/>
                      <a:pt x="8" y="5"/>
                      <a:pt x="17" y="9"/>
                    </a:cubicBezTo>
                    <a:cubicBezTo>
                      <a:pt x="25" y="13"/>
                      <a:pt x="33" y="17"/>
                      <a:pt x="3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8" name="Freeform 6866">
                <a:extLst>
                  <a:ext uri="{FF2B5EF4-FFF2-40B4-BE49-F238E27FC236}">
                    <a16:creationId xmlns:a16="http://schemas.microsoft.com/office/drawing/2014/main" id="{C9FC58FC-B38A-4FF3-A0F5-F814B9EE521E}"/>
                  </a:ext>
                </a:extLst>
              </p:cNvPr>
              <p:cNvSpPr>
                <a:spLocks/>
              </p:cNvSpPr>
              <p:nvPr/>
            </p:nvSpPr>
            <p:spPr bwMode="auto">
              <a:xfrm>
                <a:off x="2523" y="1695"/>
                <a:ext cx="32" cy="21"/>
              </a:xfrm>
              <a:custGeom>
                <a:avLst/>
                <a:gdLst>
                  <a:gd name="T0" fmla="*/ 10 w 58"/>
                  <a:gd name="T1" fmla="*/ 7 h 36"/>
                  <a:gd name="T2" fmla="*/ 34 w 58"/>
                  <a:gd name="T3" fmla="*/ 21 h 36"/>
                  <a:gd name="T4" fmla="*/ 52 w 58"/>
                  <a:gd name="T5" fmla="*/ 30 h 36"/>
                  <a:gd name="T6" fmla="*/ 22 w 58"/>
                  <a:gd name="T7" fmla="*/ 12 h 36"/>
                  <a:gd name="T8" fmla="*/ 25 w 58"/>
                  <a:gd name="T9" fmla="*/ 12 h 36"/>
                  <a:gd name="T10" fmla="*/ 55 w 58"/>
                  <a:gd name="T11" fmla="*/ 29 h 36"/>
                  <a:gd name="T12" fmla="*/ 55 w 58"/>
                  <a:gd name="T13" fmla="*/ 36 h 36"/>
                  <a:gd name="T14" fmla="*/ 0 w 58"/>
                  <a:gd name="T15" fmla="*/ 2 h 36"/>
                  <a:gd name="T16" fmla="*/ 6 w 58"/>
                  <a:gd name="T17" fmla="*/ 2 h 36"/>
                  <a:gd name="T18" fmla="*/ 16 w 58"/>
                  <a:gd name="T19" fmla="*/ 9 h 36"/>
                  <a:gd name="T20" fmla="*/ 10 w 58"/>
                  <a:gd name="T21"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36">
                    <a:moveTo>
                      <a:pt x="10" y="7"/>
                    </a:moveTo>
                    <a:cubicBezTo>
                      <a:pt x="16" y="11"/>
                      <a:pt x="25" y="16"/>
                      <a:pt x="34" y="21"/>
                    </a:cubicBezTo>
                    <a:cubicBezTo>
                      <a:pt x="42" y="25"/>
                      <a:pt x="50" y="29"/>
                      <a:pt x="52" y="30"/>
                    </a:cubicBezTo>
                    <a:cubicBezTo>
                      <a:pt x="42" y="23"/>
                      <a:pt x="31" y="19"/>
                      <a:pt x="22" y="12"/>
                    </a:cubicBezTo>
                    <a:cubicBezTo>
                      <a:pt x="23" y="12"/>
                      <a:pt x="25" y="13"/>
                      <a:pt x="25" y="12"/>
                    </a:cubicBezTo>
                    <a:cubicBezTo>
                      <a:pt x="36" y="18"/>
                      <a:pt x="44" y="22"/>
                      <a:pt x="55" y="29"/>
                    </a:cubicBezTo>
                    <a:cubicBezTo>
                      <a:pt x="53" y="30"/>
                      <a:pt x="58" y="36"/>
                      <a:pt x="55" y="36"/>
                    </a:cubicBezTo>
                    <a:cubicBezTo>
                      <a:pt x="36" y="22"/>
                      <a:pt x="18" y="14"/>
                      <a:pt x="0" y="2"/>
                    </a:cubicBezTo>
                    <a:cubicBezTo>
                      <a:pt x="11" y="7"/>
                      <a:pt x="0" y="0"/>
                      <a:pt x="6" y="2"/>
                    </a:cubicBezTo>
                    <a:cubicBezTo>
                      <a:pt x="20" y="9"/>
                      <a:pt x="10" y="6"/>
                      <a:pt x="16" y="9"/>
                    </a:cubicBezTo>
                    <a:cubicBezTo>
                      <a:pt x="16" y="10"/>
                      <a:pt x="7" y="3"/>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9" name="Freeform 6867">
                <a:extLst>
                  <a:ext uri="{FF2B5EF4-FFF2-40B4-BE49-F238E27FC236}">
                    <a16:creationId xmlns:a16="http://schemas.microsoft.com/office/drawing/2014/main" id="{220CB2A9-1DF2-441D-964F-39C787D9EE02}"/>
                  </a:ext>
                </a:extLst>
              </p:cNvPr>
              <p:cNvSpPr>
                <a:spLocks/>
              </p:cNvSpPr>
              <p:nvPr/>
            </p:nvSpPr>
            <p:spPr bwMode="auto">
              <a:xfrm>
                <a:off x="2429" y="2598"/>
                <a:ext cx="16" cy="6"/>
              </a:xfrm>
              <a:custGeom>
                <a:avLst/>
                <a:gdLst>
                  <a:gd name="T0" fmla="*/ 11 w 27"/>
                  <a:gd name="T1" fmla="*/ 8 h 11"/>
                  <a:gd name="T2" fmla="*/ 12 w 27"/>
                  <a:gd name="T3" fmla="*/ 5 h 11"/>
                  <a:gd name="T4" fmla="*/ 27 w 27"/>
                  <a:gd name="T5" fmla="*/ 0 h 11"/>
                  <a:gd name="T6" fmla="*/ 11 w 27"/>
                  <a:gd name="T7" fmla="*/ 8 h 11"/>
                </a:gdLst>
                <a:ahLst/>
                <a:cxnLst>
                  <a:cxn ang="0">
                    <a:pos x="T0" y="T1"/>
                  </a:cxn>
                  <a:cxn ang="0">
                    <a:pos x="T2" y="T3"/>
                  </a:cxn>
                  <a:cxn ang="0">
                    <a:pos x="T4" y="T5"/>
                  </a:cxn>
                  <a:cxn ang="0">
                    <a:pos x="T6" y="T7"/>
                  </a:cxn>
                </a:cxnLst>
                <a:rect l="0" t="0" r="r" b="b"/>
                <a:pathLst>
                  <a:path w="27" h="11">
                    <a:moveTo>
                      <a:pt x="11" y="8"/>
                    </a:moveTo>
                    <a:cubicBezTo>
                      <a:pt x="0" y="11"/>
                      <a:pt x="19" y="4"/>
                      <a:pt x="12" y="5"/>
                    </a:cubicBezTo>
                    <a:cubicBezTo>
                      <a:pt x="15" y="4"/>
                      <a:pt x="20" y="3"/>
                      <a:pt x="27" y="0"/>
                    </a:cubicBezTo>
                    <a:cubicBezTo>
                      <a:pt x="24" y="2"/>
                      <a:pt x="14"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0" name="Freeform 6868">
                <a:extLst>
                  <a:ext uri="{FF2B5EF4-FFF2-40B4-BE49-F238E27FC236}">
                    <a16:creationId xmlns:a16="http://schemas.microsoft.com/office/drawing/2014/main" id="{CBDC3FC5-4577-46EE-81DA-C31F03B750A9}"/>
                  </a:ext>
                </a:extLst>
              </p:cNvPr>
              <p:cNvSpPr>
                <a:spLocks/>
              </p:cNvSpPr>
              <p:nvPr/>
            </p:nvSpPr>
            <p:spPr bwMode="auto">
              <a:xfrm>
                <a:off x="2470" y="1670"/>
                <a:ext cx="22" cy="9"/>
              </a:xfrm>
              <a:custGeom>
                <a:avLst/>
                <a:gdLst>
                  <a:gd name="T0" fmla="*/ 33 w 39"/>
                  <a:gd name="T1" fmla="*/ 13 h 16"/>
                  <a:gd name="T2" fmla="*/ 24 w 39"/>
                  <a:gd name="T3" fmla="*/ 10 h 16"/>
                  <a:gd name="T4" fmla="*/ 0 w 39"/>
                  <a:gd name="T5" fmla="*/ 0 h 16"/>
                  <a:gd name="T6" fmla="*/ 33 w 39"/>
                  <a:gd name="T7" fmla="*/ 13 h 16"/>
                </a:gdLst>
                <a:ahLst/>
                <a:cxnLst>
                  <a:cxn ang="0">
                    <a:pos x="T0" y="T1"/>
                  </a:cxn>
                  <a:cxn ang="0">
                    <a:pos x="T2" y="T3"/>
                  </a:cxn>
                  <a:cxn ang="0">
                    <a:pos x="T4" y="T5"/>
                  </a:cxn>
                  <a:cxn ang="0">
                    <a:pos x="T6" y="T7"/>
                  </a:cxn>
                </a:cxnLst>
                <a:rect l="0" t="0" r="r" b="b"/>
                <a:pathLst>
                  <a:path w="39" h="16">
                    <a:moveTo>
                      <a:pt x="33" y="13"/>
                    </a:moveTo>
                    <a:cubicBezTo>
                      <a:pt x="39" y="16"/>
                      <a:pt x="33" y="13"/>
                      <a:pt x="24" y="10"/>
                    </a:cubicBezTo>
                    <a:cubicBezTo>
                      <a:pt x="15" y="6"/>
                      <a:pt x="4" y="2"/>
                      <a:pt x="0" y="0"/>
                    </a:cubicBezTo>
                    <a:cubicBezTo>
                      <a:pt x="6" y="0"/>
                      <a:pt x="19" y="7"/>
                      <a:pt x="3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1" name="Freeform 6869">
                <a:extLst>
                  <a:ext uri="{FF2B5EF4-FFF2-40B4-BE49-F238E27FC236}">
                    <a16:creationId xmlns:a16="http://schemas.microsoft.com/office/drawing/2014/main" id="{1C969C08-5BAF-4803-8878-D3CD03BB8537}"/>
                  </a:ext>
                </a:extLst>
              </p:cNvPr>
              <p:cNvSpPr>
                <a:spLocks noEditPoints="1"/>
              </p:cNvSpPr>
              <p:nvPr/>
            </p:nvSpPr>
            <p:spPr bwMode="auto">
              <a:xfrm>
                <a:off x="2607" y="1752"/>
                <a:ext cx="25" cy="27"/>
              </a:xfrm>
              <a:custGeom>
                <a:avLst/>
                <a:gdLst>
                  <a:gd name="T0" fmla="*/ 2 w 44"/>
                  <a:gd name="T1" fmla="*/ 6 h 47"/>
                  <a:gd name="T2" fmla="*/ 18 w 44"/>
                  <a:gd name="T3" fmla="*/ 23 h 47"/>
                  <a:gd name="T4" fmla="*/ 20 w 44"/>
                  <a:gd name="T5" fmla="*/ 29 h 47"/>
                  <a:gd name="T6" fmla="*/ 38 w 44"/>
                  <a:gd name="T7" fmla="*/ 45 h 47"/>
                  <a:gd name="T8" fmla="*/ 30 w 44"/>
                  <a:gd name="T9" fmla="*/ 36 h 47"/>
                  <a:gd name="T10" fmla="*/ 41 w 44"/>
                  <a:gd name="T11" fmla="*/ 46 h 47"/>
                  <a:gd name="T12" fmla="*/ 44 w 44"/>
                  <a:gd name="T13" fmla="*/ 46 h 47"/>
                  <a:gd name="T14" fmla="*/ 31 w 44"/>
                  <a:gd name="T15" fmla="*/ 32 h 47"/>
                  <a:gd name="T16" fmla="*/ 42 w 44"/>
                  <a:gd name="T17" fmla="*/ 39 h 47"/>
                  <a:gd name="T18" fmla="*/ 2 w 44"/>
                  <a:gd name="T19" fmla="*/ 6 h 47"/>
                  <a:gd name="T20" fmla="*/ 24 w 44"/>
                  <a:gd name="T21" fmla="*/ 24 h 47"/>
                  <a:gd name="T22" fmla="*/ 21 w 44"/>
                  <a:gd name="T23" fmla="*/ 24 h 47"/>
                  <a:gd name="T24" fmla="*/ 13 w 44"/>
                  <a:gd name="T25" fmla="*/ 15 h 47"/>
                  <a:gd name="T26" fmla="*/ 24 w 44"/>
                  <a:gd name="T27" fmla="*/ 24 h 47"/>
                  <a:gd name="T28" fmla="*/ 10 w 44"/>
                  <a:gd name="T29" fmla="*/ 12 h 47"/>
                  <a:gd name="T30" fmla="*/ 29 w 44"/>
                  <a:gd name="T31" fmla="*/ 28 h 47"/>
                  <a:gd name="T32" fmla="*/ 10 w 44"/>
                  <a:gd name="T33"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47">
                    <a:moveTo>
                      <a:pt x="2" y="6"/>
                    </a:moveTo>
                    <a:cubicBezTo>
                      <a:pt x="11" y="14"/>
                      <a:pt x="15" y="19"/>
                      <a:pt x="18" y="23"/>
                    </a:cubicBezTo>
                    <a:cubicBezTo>
                      <a:pt x="20" y="26"/>
                      <a:pt x="20" y="28"/>
                      <a:pt x="20" y="29"/>
                    </a:cubicBezTo>
                    <a:cubicBezTo>
                      <a:pt x="28" y="37"/>
                      <a:pt x="28" y="36"/>
                      <a:pt x="38" y="45"/>
                    </a:cubicBezTo>
                    <a:cubicBezTo>
                      <a:pt x="42" y="47"/>
                      <a:pt x="29" y="37"/>
                      <a:pt x="30" y="36"/>
                    </a:cubicBezTo>
                    <a:cubicBezTo>
                      <a:pt x="34" y="40"/>
                      <a:pt x="40" y="46"/>
                      <a:pt x="41" y="46"/>
                    </a:cubicBezTo>
                    <a:cubicBezTo>
                      <a:pt x="22" y="26"/>
                      <a:pt x="38" y="42"/>
                      <a:pt x="44" y="46"/>
                    </a:cubicBezTo>
                    <a:cubicBezTo>
                      <a:pt x="39" y="40"/>
                      <a:pt x="35" y="38"/>
                      <a:pt x="31" y="32"/>
                    </a:cubicBezTo>
                    <a:cubicBezTo>
                      <a:pt x="27" y="26"/>
                      <a:pt x="42" y="39"/>
                      <a:pt x="42" y="39"/>
                    </a:cubicBezTo>
                    <a:cubicBezTo>
                      <a:pt x="20" y="16"/>
                      <a:pt x="0" y="0"/>
                      <a:pt x="2" y="6"/>
                    </a:cubicBezTo>
                    <a:close/>
                    <a:moveTo>
                      <a:pt x="24" y="24"/>
                    </a:moveTo>
                    <a:cubicBezTo>
                      <a:pt x="24" y="26"/>
                      <a:pt x="22" y="24"/>
                      <a:pt x="21" y="24"/>
                    </a:cubicBezTo>
                    <a:cubicBezTo>
                      <a:pt x="17" y="20"/>
                      <a:pt x="17" y="19"/>
                      <a:pt x="13" y="15"/>
                    </a:cubicBezTo>
                    <a:cubicBezTo>
                      <a:pt x="15" y="16"/>
                      <a:pt x="19" y="19"/>
                      <a:pt x="24" y="24"/>
                    </a:cubicBezTo>
                    <a:close/>
                    <a:moveTo>
                      <a:pt x="10" y="12"/>
                    </a:moveTo>
                    <a:cubicBezTo>
                      <a:pt x="11" y="10"/>
                      <a:pt x="26" y="24"/>
                      <a:pt x="29" y="28"/>
                    </a:cubicBezTo>
                    <a:cubicBezTo>
                      <a:pt x="25" y="25"/>
                      <a:pt x="17" y="18"/>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2" name="Freeform 6870">
                <a:extLst>
                  <a:ext uri="{FF2B5EF4-FFF2-40B4-BE49-F238E27FC236}">
                    <a16:creationId xmlns:a16="http://schemas.microsoft.com/office/drawing/2014/main" id="{97062410-903A-4D1E-8DB5-271F1ABF2D6D}"/>
                  </a:ext>
                </a:extLst>
              </p:cNvPr>
              <p:cNvSpPr>
                <a:spLocks/>
              </p:cNvSpPr>
              <p:nvPr/>
            </p:nvSpPr>
            <p:spPr bwMode="auto">
              <a:xfrm>
                <a:off x="2772" y="2114"/>
                <a:ext cx="5" cy="45"/>
              </a:xfrm>
              <a:custGeom>
                <a:avLst/>
                <a:gdLst>
                  <a:gd name="T0" fmla="*/ 8 w 8"/>
                  <a:gd name="T1" fmla="*/ 44 h 78"/>
                  <a:gd name="T2" fmla="*/ 5 w 8"/>
                  <a:gd name="T3" fmla="*/ 53 h 78"/>
                  <a:gd name="T4" fmla="*/ 5 w 8"/>
                  <a:gd name="T5" fmla="*/ 42 h 78"/>
                  <a:gd name="T6" fmla="*/ 4 w 8"/>
                  <a:gd name="T7" fmla="*/ 68 h 78"/>
                  <a:gd name="T8" fmla="*/ 2 w 8"/>
                  <a:gd name="T9" fmla="*/ 58 h 78"/>
                  <a:gd name="T10" fmla="*/ 2 w 8"/>
                  <a:gd name="T11" fmla="*/ 62 h 78"/>
                  <a:gd name="T12" fmla="*/ 3 w 8"/>
                  <a:gd name="T13" fmla="*/ 49 h 78"/>
                  <a:gd name="T14" fmla="*/ 3 w 8"/>
                  <a:gd name="T15" fmla="*/ 36 h 78"/>
                  <a:gd name="T16" fmla="*/ 0 w 8"/>
                  <a:gd name="T17" fmla="*/ 41 h 78"/>
                  <a:gd name="T18" fmla="*/ 3 w 8"/>
                  <a:gd name="T19" fmla="*/ 29 h 78"/>
                  <a:gd name="T20" fmla="*/ 3 w 8"/>
                  <a:gd name="T21" fmla="*/ 0 h 78"/>
                  <a:gd name="T22" fmla="*/ 4 w 8"/>
                  <a:gd name="T23" fmla="*/ 28 h 78"/>
                  <a:gd name="T24" fmla="*/ 6 w 8"/>
                  <a:gd name="T25" fmla="*/ 20 h 78"/>
                  <a:gd name="T26" fmla="*/ 4 w 8"/>
                  <a:gd name="T27" fmla="*/ 32 h 78"/>
                  <a:gd name="T28" fmla="*/ 8 w 8"/>
                  <a:gd name="T29" fmla="*/ 4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78">
                    <a:moveTo>
                      <a:pt x="8" y="44"/>
                    </a:moveTo>
                    <a:cubicBezTo>
                      <a:pt x="8" y="54"/>
                      <a:pt x="5" y="43"/>
                      <a:pt x="5" y="53"/>
                    </a:cubicBezTo>
                    <a:cubicBezTo>
                      <a:pt x="5" y="52"/>
                      <a:pt x="5" y="42"/>
                      <a:pt x="5" y="42"/>
                    </a:cubicBezTo>
                    <a:cubicBezTo>
                      <a:pt x="4" y="49"/>
                      <a:pt x="3" y="64"/>
                      <a:pt x="4" y="68"/>
                    </a:cubicBezTo>
                    <a:cubicBezTo>
                      <a:pt x="2" y="78"/>
                      <a:pt x="1" y="66"/>
                      <a:pt x="2" y="58"/>
                    </a:cubicBezTo>
                    <a:cubicBezTo>
                      <a:pt x="2" y="58"/>
                      <a:pt x="2" y="60"/>
                      <a:pt x="2" y="62"/>
                    </a:cubicBezTo>
                    <a:cubicBezTo>
                      <a:pt x="3" y="60"/>
                      <a:pt x="3" y="55"/>
                      <a:pt x="3" y="49"/>
                    </a:cubicBezTo>
                    <a:cubicBezTo>
                      <a:pt x="3" y="43"/>
                      <a:pt x="3" y="38"/>
                      <a:pt x="3" y="36"/>
                    </a:cubicBezTo>
                    <a:cubicBezTo>
                      <a:pt x="2" y="34"/>
                      <a:pt x="1" y="42"/>
                      <a:pt x="0" y="41"/>
                    </a:cubicBezTo>
                    <a:cubicBezTo>
                      <a:pt x="1" y="31"/>
                      <a:pt x="1" y="36"/>
                      <a:pt x="3" y="29"/>
                    </a:cubicBezTo>
                    <a:cubicBezTo>
                      <a:pt x="4" y="15"/>
                      <a:pt x="2" y="6"/>
                      <a:pt x="3" y="0"/>
                    </a:cubicBezTo>
                    <a:cubicBezTo>
                      <a:pt x="4" y="1"/>
                      <a:pt x="5" y="13"/>
                      <a:pt x="4" y="28"/>
                    </a:cubicBezTo>
                    <a:cubicBezTo>
                      <a:pt x="5" y="29"/>
                      <a:pt x="5" y="25"/>
                      <a:pt x="6" y="20"/>
                    </a:cubicBezTo>
                    <a:cubicBezTo>
                      <a:pt x="7" y="21"/>
                      <a:pt x="6" y="37"/>
                      <a:pt x="4" y="32"/>
                    </a:cubicBezTo>
                    <a:cubicBezTo>
                      <a:pt x="5" y="40"/>
                      <a:pt x="6" y="46"/>
                      <a:pt x="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3" name="Freeform 6871">
                <a:extLst>
                  <a:ext uri="{FF2B5EF4-FFF2-40B4-BE49-F238E27FC236}">
                    <a16:creationId xmlns:a16="http://schemas.microsoft.com/office/drawing/2014/main" id="{73EA9039-CC7E-4A63-9E8D-7CA75B763FCF}"/>
                  </a:ext>
                </a:extLst>
              </p:cNvPr>
              <p:cNvSpPr>
                <a:spLocks/>
              </p:cNvSpPr>
              <p:nvPr/>
            </p:nvSpPr>
            <p:spPr bwMode="auto">
              <a:xfrm>
                <a:off x="2581" y="2482"/>
                <a:ext cx="46" cy="40"/>
              </a:xfrm>
              <a:custGeom>
                <a:avLst/>
                <a:gdLst>
                  <a:gd name="T0" fmla="*/ 81 w 81"/>
                  <a:gd name="T1" fmla="*/ 0 h 71"/>
                  <a:gd name="T2" fmla="*/ 68 w 81"/>
                  <a:gd name="T3" fmla="*/ 10 h 71"/>
                  <a:gd name="T4" fmla="*/ 42 w 81"/>
                  <a:gd name="T5" fmla="*/ 36 h 71"/>
                  <a:gd name="T6" fmla="*/ 67 w 81"/>
                  <a:gd name="T7" fmla="*/ 13 h 71"/>
                  <a:gd name="T8" fmla="*/ 52 w 81"/>
                  <a:gd name="T9" fmla="*/ 28 h 71"/>
                  <a:gd name="T10" fmla="*/ 31 w 81"/>
                  <a:gd name="T11" fmla="*/ 46 h 71"/>
                  <a:gd name="T12" fmla="*/ 36 w 81"/>
                  <a:gd name="T13" fmla="*/ 41 h 71"/>
                  <a:gd name="T14" fmla="*/ 18 w 81"/>
                  <a:gd name="T15" fmla="*/ 55 h 71"/>
                  <a:gd name="T16" fmla="*/ 20 w 81"/>
                  <a:gd name="T17" fmla="*/ 55 h 71"/>
                  <a:gd name="T18" fmla="*/ 5 w 81"/>
                  <a:gd name="T19" fmla="*/ 68 h 71"/>
                  <a:gd name="T20" fmla="*/ 8 w 81"/>
                  <a:gd name="T21" fmla="*/ 64 h 71"/>
                  <a:gd name="T22" fmla="*/ 8 w 81"/>
                  <a:gd name="T23" fmla="*/ 62 h 71"/>
                  <a:gd name="T24" fmla="*/ 32 w 81"/>
                  <a:gd name="T25" fmla="*/ 40 h 71"/>
                  <a:gd name="T26" fmla="*/ 34 w 81"/>
                  <a:gd name="T27" fmla="*/ 40 h 71"/>
                  <a:gd name="T28" fmla="*/ 42 w 81"/>
                  <a:gd name="T29" fmla="*/ 30 h 71"/>
                  <a:gd name="T30" fmla="*/ 64 w 81"/>
                  <a:gd name="T31" fmla="*/ 9 h 71"/>
                  <a:gd name="T32" fmla="*/ 64 w 81"/>
                  <a:gd name="T33" fmla="*/ 13 h 71"/>
                  <a:gd name="T34" fmla="*/ 79 w 81"/>
                  <a:gd name="T35" fmla="*/ 0 h 71"/>
                  <a:gd name="T36" fmla="*/ 81 w 81"/>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71">
                    <a:moveTo>
                      <a:pt x="81" y="0"/>
                    </a:moveTo>
                    <a:cubicBezTo>
                      <a:pt x="80" y="2"/>
                      <a:pt x="70" y="10"/>
                      <a:pt x="68" y="10"/>
                    </a:cubicBezTo>
                    <a:cubicBezTo>
                      <a:pt x="57" y="22"/>
                      <a:pt x="49" y="28"/>
                      <a:pt x="42" y="36"/>
                    </a:cubicBezTo>
                    <a:cubicBezTo>
                      <a:pt x="48" y="31"/>
                      <a:pt x="59" y="22"/>
                      <a:pt x="67" y="13"/>
                    </a:cubicBezTo>
                    <a:cubicBezTo>
                      <a:pt x="65" y="16"/>
                      <a:pt x="59" y="22"/>
                      <a:pt x="52" y="28"/>
                    </a:cubicBezTo>
                    <a:cubicBezTo>
                      <a:pt x="45" y="35"/>
                      <a:pt x="37" y="42"/>
                      <a:pt x="31" y="46"/>
                    </a:cubicBezTo>
                    <a:cubicBezTo>
                      <a:pt x="31" y="45"/>
                      <a:pt x="36" y="41"/>
                      <a:pt x="36" y="41"/>
                    </a:cubicBezTo>
                    <a:cubicBezTo>
                      <a:pt x="30" y="43"/>
                      <a:pt x="26" y="50"/>
                      <a:pt x="18" y="55"/>
                    </a:cubicBezTo>
                    <a:cubicBezTo>
                      <a:pt x="29" y="47"/>
                      <a:pt x="26" y="50"/>
                      <a:pt x="20" y="55"/>
                    </a:cubicBezTo>
                    <a:cubicBezTo>
                      <a:pt x="15" y="60"/>
                      <a:pt x="6" y="67"/>
                      <a:pt x="5" y="68"/>
                    </a:cubicBezTo>
                    <a:cubicBezTo>
                      <a:pt x="0" y="71"/>
                      <a:pt x="4" y="68"/>
                      <a:pt x="8" y="64"/>
                    </a:cubicBezTo>
                    <a:cubicBezTo>
                      <a:pt x="11" y="61"/>
                      <a:pt x="15" y="58"/>
                      <a:pt x="8" y="62"/>
                    </a:cubicBezTo>
                    <a:cubicBezTo>
                      <a:pt x="22" y="52"/>
                      <a:pt x="23" y="48"/>
                      <a:pt x="32" y="40"/>
                    </a:cubicBezTo>
                    <a:cubicBezTo>
                      <a:pt x="29" y="43"/>
                      <a:pt x="32" y="41"/>
                      <a:pt x="34" y="40"/>
                    </a:cubicBezTo>
                    <a:cubicBezTo>
                      <a:pt x="46" y="29"/>
                      <a:pt x="40" y="33"/>
                      <a:pt x="42" y="30"/>
                    </a:cubicBezTo>
                    <a:cubicBezTo>
                      <a:pt x="53" y="21"/>
                      <a:pt x="53" y="19"/>
                      <a:pt x="64" y="9"/>
                    </a:cubicBezTo>
                    <a:cubicBezTo>
                      <a:pt x="55" y="19"/>
                      <a:pt x="68" y="8"/>
                      <a:pt x="64" y="13"/>
                    </a:cubicBezTo>
                    <a:cubicBezTo>
                      <a:pt x="68" y="11"/>
                      <a:pt x="73" y="6"/>
                      <a:pt x="79" y="0"/>
                    </a:cubicBezTo>
                    <a:cubicBezTo>
                      <a:pt x="78" y="2"/>
                      <a:pt x="77" y="4"/>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4" name="Freeform 6872">
                <a:extLst>
                  <a:ext uri="{FF2B5EF4-FFF2-40B4-BE49-F238E27FC236}">
                    <a16:creationId xmlns:a16="http://schemas.microsoft.com/office/drawing/2014/main" id="{C4CDB7B2-8F61-46CC-92F8-58EB6DDC67C1}"/>
                  </a:ext>
                </a:extLst>
              </p:cNvPr>
              <p:cNvSpPr>
                <a:spLocks/>
              </p:cNvSpPr>
              <p:nvPr/>
            </p:nvSpPr>
            <p:spPr bwMode="auto">
              <a:xfrm>
                <a:off x="2641" y="1786"/>
                <a:ext cx="11" cy="12"/>
              </a:xfrm>
              <a:custGeom>
                <a:avLst/>
                <a:gdLst>
                  <a:gd name="T0" fmla="*/ 17 w 20"/>
                  <a:gd name="T1" fmla="*/ 17 h 22"/>
                  <a:gd name="T2" fmla="*/ 20 w 20"/>
                  <a:gd name="T3" fmla="*/ 20 h 22"/>
                  <a:gd name="T4" fmla="*/ 19 w 20"/>
                  <a:gd name="T5" fmla="*/ 22 h 22"/>
                  <a:gd name="T6" fmla="*/ 0 w 20"/>
                  <a:gd name="T7" fmla="*/ 0 h 22"/>
                  <a:gd name="T8" fmla="*/ 17 w 20"/>
                  <a:gd name="T9" fmla="*/ 17 h 22"/>
                </a:gdLst>
                <a:ahLst/>
                <a:cxnLst>
                  <a:cxn ang="0">
                    <a:pos x="T0" y="T1"/>
                  </a:cxn>
                  <a:cxn ang="0">
                    <a:pos x="T2" y="T3"/>
                  </a:cxn>
                  <a:cxn ang="0">
                    <a:pos x="T4" y="T5"/>
                  </a:cxn>
                  <a:cxn ang="0">
                    <a:pos x="T6" y="T7"/>
                  </a:cxn>
                  <a:cxn ang="0">
                    <a:pos x="T8" y="T9"/>
                  </a:cxn>
                </a:cxnLst>
                <a:rect l="0" t="0" r="r" b="b"/>
                <a:pathLst>
                  <a:path w="20" h="22">
                    <a:moveTo>
                      <a:pt x="17" y="17"/>
                    </a:moveTo>
                    <a:cubicBezTo>
                      <a:pt x="20" y="19"/>
                      <a:pt x="20" y="20"/>
                      <a:pt x="20" y="20"/>
                    </a:cubicBezTo>
                    <a:cubicBezTo>
                      <a:pt x="19" y="22"/>
                      <a:pt x="19" y="22"/>
                      <a:pt x="19" y="22"/>
                    </a:cubicBezTo>
                    <a:cubicBezTo>
                      <a:pt x="13" y="13"/>
                      <a:pt x="7" y="9"/>
                      <a:pt x="0" y="0"/>
                    </a:cubicBezTo>
                    <a:cubicBezTo>
                      <a:pt x="5" y="2"/>
                      <a:pt x="13" y="15"/>
                      <a:pt x="1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5" name="Freeform 6873">
                <a:extLst>
                  <a:ext uri="{FF2B5EF4-FFF2-40B4-BE49-F238E27FC236}">
                    <a16:creationId xmlns:a16="http://schemas.microsoft.com/office/drawing/2014/main" id="{7A5F2396-D5ED-450A-B836-41BAD22E00D2}"/>
                  </a:ext>
                </a:extLst>
              </p:cNvPr>
              <p:cNvSpPr>
                <a:spLocks/>
              </p:cNvSpPr>
              <p:nvPr/>
            </p:nvSpPr>
            <p:spPr bwMode="auto">
              <a:xfrm>
                <a:off x="2239" y="2625"/>
                <a:ext cx="47" cy="6"/>
              </a:xfrm>
              <a:custGeom>
                <a:avLst/>
                <a:gdLst>
                  <a:gd name="T0" fmla="*/ 57 w 83"/>
                  <a:gd name="T1" fmla="*/ 3 h 10"/>
                  <a:gd name="T2" fmla="*/ 48 w 83"/>
                  <a:gd name="T3" fmla="*/ 2 h 10"/>
                  <a:gd name="T4" fmla="*/ 83 w 83"/>
                  <a:gd name="T5" fmla="*/ 1 h 10"/>
                  <a:gd name="T6" fmla="*/ 77 w 83"/>
                  <a:gd name="T7" fmla="*/ 4 h 10"/>
                  <a:gd name="T8" fmla="*/ 58 w 83"/>
                  <a:gd name="T9" fmla="*/ 4 h 10"/>
                  <a:gd name="T10" fmla="*/ 27 w 83"/>
                  <a:gd name="T11" fmla="*/ 4 h 10"/>
                  <a:gd name="T12" fmla="*/ 20 w 83"/>
                  <a:gd name="T13" fmla="*/ 5 h 10"/>
                  <a:gd name="T14" fmla="*/ 33 w 83"/>
                  <a:gd name="T15" fmla="*/ 6 h 10"/>
                  <a:gd name="T16" fmla="*/ 19 w 83"/>
                  <a:gd name="T17" fmla="*/ 10 h 10"/>
                  <a:gd name="T18" fmla="*/ 16 w 83"/>
                  <a:gd name="T19" fmla="*/ 7 h 10"/>
                  <a:gd name="T20" fmla="*/ 2 w 83"/>
                  <a:gd name="T21" fmla="*/ 6 h 10"/>
                  <a:gd name="T22" fmla="*/ 20 w 83"/>
                  <a:gd name="T23" fmla="*/ 4 h 10"/>
                  <a:gd name="T24" fmla="*/ 0 w 83"/>
                  <a:gd name="T25" fmla="*/ 3 h 10"/>
                  <a:gd name="T26" fmla="*/ 3 w 83"/>
                  <a:gd name="T27" fmla="*/ 2 h 10"/>
                  <a:gd name="T28" fmla="*/ 33 w 83"/>
                  <a:gd name="T29" fmla="*/ 3 h 10"/>
                  <a:gd name="T30" fmla="*/ 57 w 83"/>
                  <a:gd name="T31"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0">
                    <a:moveTo>
                      <a:pt x="57" y="3"/>
                    </a:moveTo>
                    <a:cubicBezTo>
                      <a:pt x="66" y="3"/>
                      <a:pt x="52" y="2"/>
                      <a:pt x="48" y="2"/>
                    </a:cubicBezTo>
                    <a:cubicBezTo>
                      <a:pt x="61" y="0"/>
                      <a:pt x="74" y="2"/>
                      <a:pt x="83" y="1"/>
                    </a:cubicBezTo>
                    <a:cubicBezTo>
                      <a:pt x="82" y="2"/>
                      <a:pt x="73" y="3"/>
                      <a:pt x="77" y="4"/>
                    </a:cubicBezTo>
                    <a:cubicBezTo>
                      <a:pt x="64" y="6"/>
                      <a:pt x="14" y="6"/>
                      <a:pt x="58" y="4"/>
                    </a:cubicBezTo>
                    <a:cubicBezTo>
                      <a:pt x="55" y="3"/>
                      <a:pt x="37" y="4"/>
                      <a:pt x="27" y="4"/>
                    </a:cubicBezTo>
                    <a:cubicBezTo>
                      <a:pt x="22" y="4"/>
                      <a:pt x="27" y="5"/>
                      <a:pt x="20" y="5"/>
                    </a:cubicBezTo>
                    <a:cubicBezTo>
                      <a:pt x="22" y="6"/>
                      <a:pt x="32" y="6"/>
                      <a:pt x="33" y="6"/>
                    </a:cubicBezTo>
                    <a:cubicBezTo>
                      <a:pt x="29" y="8"/>
                      <a:pt x="26" y="8"/>
                      <a:pt x="19" y="10"/>
                    </a:cubicBezTo>
                    <a:cubicBezTo>
                      <a:pt x="10" y="9"/>
                      <a:pt x="13" y="8"/>
                      <a:pt x="16" y="7"/>
                    </a:cubicBezTo>
                    <a:cubicBezTo>
                      <a:pt x="18" y="7"/>
                      <a:pt x="18" y="6"/>
                      <a:pt x="2" y="6"/>
                    </a:cubicBezTo>
                    <a:cubicBezTo>
                      <a:pt x="2" y="4"/>
                      <a:pt x="12" y="5"/>
                      <a:pt x="20" y="4"/>
                    </a:cubicBezTo>
                    <a:cubicBezTo>
                      <a:pt x="20" y="3"/>
                      <a:pt x="6" y="4"/>
                      <a:pt x="0" y="3"/>
                    </a:cubicBezTo>
                    <a:cubicBezTo>
                      <a:pt x="2" y="3"/>
                      <a:pt x="4" y="2"/>
                      <a:pt x="3" y="2"/>
                    </a:cubicBezTo>
                    <a:cubicBezTo>
                      <a:pt x="17" y="3"/>
                      <a:pt x="25" y="3"/>
                      <a:pt x="33" y="3"/>
                    </a:cubicBezTo>
                    <a:cubicBezTo>
                      <a:pt x="40" y="3"/>
                      <a:pt x="47" y="3"/>
                      <a:pt x="5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6" name="Freeform 6874">
                <a:extLst>
                  <a:ext uri="{FF2B5EF4-FFF2-40B4-BE49-F238E27FC236}">
                    <a16:creationId xmlns:a16="http://schemas.microsoft.com/office/drawing/2014/main" id="{25153242-D651-4FF3-94E7-0F833E849237}"/>
                  </a:ext>
                </a:extLst>
              </p:cNvPr>
              <p:cNvSpPr>
                <a:spLocks/>
              </p:cNvSpPr>
              <p:nvPr/>
            </p:nvSpPr>
            <p:spPr bwMode="auto">
              <a:xfrm>
                <a:off x="2751" y="1970"/>
                <a:ext cx="9" cy="34"/>
              </a:xfrm>
              <a:custGeom>
                <a:avLst/>
                <a:gdLst>
                  <a:gd name="T0" fmla="*/ 3 w 16"/>
                  <a:gd name="T1" fmla="*/ 15 h 59"/>
                  <a:gd name="T2" fmla="*/ 0 w 16"/>
                  <a:gd name="T3" fmla="*/ 0 h 59"/>
                  <a:gd name="T4" fmla="*/ 16 w 16"/>
                  <a:gd name="T5" fmla="*/ 56 h 59"/>
                  <a:gd name="T6" fmla="*/ 11 w 16"/>
                  <a:gd name="T7" fmla="*/ 43 h 59"/>
                  <a:gd name="T8" fmla="*/ 12 w 16"/>
                  <a:gd name="T9" fmla="*/ 43 h 59"/>
                  <a:gd name="T10" fmla="*/ 8 w 16"/>
                  <a:gd name="T11" fmla="*/ 28 h 59"/>
                  <a:gd name="T12" fmla="*/ 3 w 16"/>
                  <a:gd name="T13" fmla="*/ 15 h 59"/>
                </a:gdLst>
                <a:ahLst/>
                <a:cxnLst>
                  <a:cxn ang="0">
                    <a:pos x="T0" y="T1"/>
                  </a:cxn>
                  <a:cxn ang="0">
                    <a:pos x="T2" y="T3"/>
                  </a:cxn>
                  <a:cxn ang="0">
                    <a:pos x="T4" y="T5"/>
                  </a:cxn>
                  <a:cxn ang="0">
                    <a:pos x="T6" y="T7"/>
                  </a:cxn>
                  <a:cxn ang="0">
                    <a:pos x="T8" y="T9"/>
                  </a:cxn>
                  <a:cxn ang="0">
                    <a:pos x="T10" y="T11"/>
                  </a:cxn>
                  <a:cxn ang="0">
                    <a:pos x="T12" y="T13"/>
                  </a:cxn>
                </a:cxnLst>
                <a:rect l="0" t="0" r="r" b="b"/>
                <a:pathLst>
                  <a:path w="16" h="59">
                    <a:moveTo>
                      <a:pt x="3" y="15"/>
                    </a:moveTo>
                    <a:cubicBezTo>
                      <a:pt x="1" y="8"/>
                      <a:pt x="3" y="9"/>
                      <a:pt x="0" y="0"/>
                    </a:cubicBezTo>
                    <a:cubicBezTo>
                      <a:pt x="6" y="11"/>
                      <a:pt x="9" y="32"/>
                      <a:pt x="16" y="56"/>
                    </a:cubicBezTo>
                    <a:cubicBezTo>
                      <a:pt x="15" y="59"/>
                      <a:pt x="12" y="43"/>
                      <a:pt x="11" y="43"/>
                    </a:cubicBezTo>
                    <a:cubicBezTo>
                      <a:pt x="10" y="39"/>
                      <a:pt x="11" y="41"/>
                      <a:pt x="12" y="43"/>
                    </a:cubicBezTo>
                    <a:cubicBezTo>
                      <a:pt x="11" y="41"/>
                      <a:pt x="9" y="34"/>
                      <a:pt x="8" y="28"/>
                    </a:cubicBezTo>
                    <a:cubicBezTo>
                      <a:pt x="6" y="21"/>
                      <a:pt x="5"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7" name="Freeform 6875">
                <a:extLst>
                  <a:ext uri="{FF2B5EF4-FFF2-40B4-BE49-F238E27FC236}">
                    <a16:creationId xmlns:a16="http://schemas.microsoft.com/office/drawing/2014/main" id="{52F48AFB-AE98-4577-990A-9BBFED2F85A2}"/>
                  </a:ext>
                </a:extLst>
              </p:cNvPr>
              <p:cNvSpPr>
                <a:spLocks/>
              </p:cNvSpPr>
              <p:nvPr/>
            </p:nvSpPr>
            <p:spPr bwMode="auto">
              <a:xfrm>
                <a:off x="2764" y="2038"/>
                <a:ext cx="8" cy="31"/>
              </a:xfrm>
              <a:custGeom>
                <a:avLst/>
                <a:gdLst>
                  <a:gd name="T0" fmla="*/ 7 w 13"/>
                  <a:gd name="T1" fmla="*/ 14 h 56"/>
                  <a:gd name="T2" fmla="*/ 9 w 13"/>
                  <a:gd name="T3" fmla="*/ 28 h 56"/>
                  <a:gd name="T4" fmla="*/ 12 w 13"/>
                  <a:gd name="T5" fmla="*/ 43 h 56"/>
                  <a:gd name="T6" fmla="*/ 11 w 13"/>
                  <a:gd name="T7" fmla="*/ 55 h 56"/>
                  <a:gd name="T8" fmla="*/ 9 w 13"/>
                  <a:gd name="T9" fmla="*/ 53 h 56"/>
                  <a:gd name="T10" fmla="*/ 10 w 13"/>
                  <a:gd name="T11" fmla="*/ 48 h 56"/>
                  <a:gd name="T12" fmla="*/ 8 w 13"/>
                  <a:gd name="T13" fmla="*/ 29 h 56"/>
                  <a:gd name="T14" fmla="*/ 7 w 13"/>
                  <a:gd name="T15" fmla="*/ 31 h 56"/>
                  <a:gd name="T16" fmla="*/ 9 w 13"/>
                  <a:gd name="T17" fmla="*/ 45 h 56"/>
                  <a:gd name="T18" fmla="*/ 7 w 13"/>
                  <a:gd name="T19" fmla="*/ 39 h 56"/>
                  <a:gd name="T20" fmla="*/ 6 w 13"/>
                  <a:gd name="T21" fmla="*/ 31 h 56"/>
                  <a:gd name="T22" fmla="*/ 4 w 13"/>
                  <a:gd name="T23" fmla="*/ 38 h 56"/>
                  <a:gd name="T24" fmla="*/ 0 w 13"/>
                  <a:gd name="T25" fmla="*/ 0 h 56"/>
                  <a:gd name="T26" fmla="*/ 3 w 13"/>
                  <a:gd name="T27" fmla="*/ 6 h 56"/>
                  <a:gd name="T28" fmla="*/ 6 w 13"/>
                  <a:gd name="T29" fmla="*/ 23 h 56"/>
                  <a:gd name="T30" fmla="*/ 7 w 13"/>
                  <a:gd name="T31" fmla="*/ 23 h 56"/>
                  <a:gd name="T32" fmla="*/ 7 w 13"/>
                  <a:gd name="T33" fmla="*/ 6 h 56"/>
                  <a:gd name="T34" fmla="*/ 10 w 13"/>
                  <a:gd name="T35" fmla="*/ 16 h 56"/>
                  <a:gd name="T36" fmla="*/ 12 w 13"/>
                  <a:gd name="T37" fmla="*/ 30 h 56"/>
                  <a:gd name="T38" fmla="*/ 10 w 13"/>
                  <a:gd name="T39" fmla="*/ 25 h 56"/>
                  <a:gd name="T40" fmla="*/ 7 w 13"/>
                  <a:gd name="T41"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56">
                    <a:moveTo>
                      <a:pt x="7" y="14"/>
                    </a:moveTo>
                    <a:cubicBezTo>
                      <a:pt x="7" y="15"/>
                      <a:pt x="8" y="21"/>
                      <a:pt x="9" y="28"/>
                    </a:cubicBezTo>
                    <a:cubicBezTo>
                      <a:pt x="10" y="34"/>
                      <a:pt x="11" y="41"/>
                      <a:pt x="12" y="43"/>
                    </a:cubicBezTo>
                    <a:cubicBezTo>
                      <a:pt x="13" y="52"/>
                      <a:pt x="9" y="41"/>
                      <a:pt x="11" y="55"/>
                    </a:cubicBezTo>
                    <a:cubicBezTo>
                      <a:pt x="10" y="56"/>
                      <a:pt x="10" y="51"/>
                      <a:pt x="9" y="53"/>
                    </a:cubicBezTo>
                    <a:cubicBezTo>
                      <a:pt x="8" y="48"/>
                      <a:pt x="10" y="49"/>
                      <a:pt x="10" y="48"/>
                    </a:cubicBezTo>
                    <a:cubicBezTo>
                      <a:pt x="9" y="40"/>
                      <a:pt x="9" y="34"/>
                      <a:pt x="8" y="29"/>
                    </a:cubicBezTo>
                    <a:cubicBezTo>
                      <a:pt x="7" y="21"/>
                      <a:pt x="7" y="30"/>
                      <a:pt x="7" y="31"/>
                    </a:cubicBezTo>
                    <a:cubicBezTo>
                      <a:pt x="8" y="36"/>
                      <a:pt x="8" y="33"/>
                      <a:pt x="9" y="45"/>
                    </a:cubicBezTo>
                    <a:cubicBezTo>
                      <a:pt x="8" y="44"/>
                      <a:pt x="7" y="34"/>
                      <a:pt x="7" y="39"/>
                    </a:cubicBezTo>
                    <a:cubicBezTo>
                      <a:pt x="6" y="36"/>
                      <a:pt x="7" y="35"/>
                      <a:pt x="6" y="31"/>
                    </a:cubicBezTo>
                    <a:cubicBezTo>
                      <a:pt x="5" y="33"/>
                      <a:pt x="5" y="38"/>
                      <a:pt x="4" y="38"/>
                    </a:cubicBezTo>
                    <a:cubicBezTo>
                      <a:pt x="4" y="25"/>
                      <a:pt x="2" y="19"/>
                      <a:pt x="0" y="0"/>
                    </a:cubicBezTo>
                    <a:cubicBezTo>
                      <a:pt x="2" y="6"/>
                      <a:pt x="2" y="13"/>
                      <a:pt x="3" y="6"/>
                    </a:cubicBezTo>
                    <a:cubicBezTo>
                      <a:pt x="4" y="10"/>
                      <a:pt x="5" y="15"/>
                      <a:pt x="6" y="23"/>
                    </a:cubicBezTo>
                    <a:cubicBezTo>
                      <a:pt x="7" y="23"/>
                      <a:pt x="7" y="23"/>
                      <a:pt x="7" y="23"/>
                    </a:cubicBezTo>
                    <a:cubicBezTo>
                      <a:pt x="6" y="14"/>
                      <a:pt x="4" y="6"/>
                      <a:pt x="7" y="6"/>
                    </a:cubicBezTo>
                    <a:cubicBezTo>
                      <a:pt x="10" y="26"/>
                      <a:pt x="8" y="6"/>
                      <a:pt x="10" y="16"/>
                    </a:cubicBezTo>
                    <a:cubicBezTo>
                      <a:pt x="12" y="28"/>
                      <a:pt x="8" y="17"/>
                      <a:pt x="12" y="30"/>
                    </a:cubicBezTo>
                    <a:cubicBezTo>
                      <a:pt x="12" y="34"/>
                      <a:pt x="11" y="30"/>
                      <a:pt x="10" y="25"/>
                    </a:cubicBezTo>
                    <a:cubicBezTo>
                      <a:pt x="9" y="20"/>
                      <a:pt x="8" y="15"/>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8" name="Freeform 6876">
                <a:extLst>
                  <a:ext uri="{FF2B5EF4-FFF2-40B4-BE49-F238E27FC236}">
                    <a16:creationId xmlns:a16="http://schemas.microsoft.com/office/drawing/2014/main" id="{E1DB0AA4-4090-4962-8E6E-61CC053D1CDD}"/>
                  </a:ext>
                </a:extLst>
              </p:cNvPr>
              <p:cNvSpPr>
                <a:spLocks/>
              </p:cNvSpPr>
              <p:nvPr/>
            </p:nvSpPr>
            <p:spPr bwMode="auto">
              <a:xfrm>
                <a:off x="2772" y="2078"/>
                <a:ext cx="2" cy="17"/>
              </a:xfrm>
              <a:custGeom>
                <a:avLst/>
                <a:gdLst>
                  <a:gd name="T0" fmla="*/ 3 w 4"/>
                  <a:gd name="T1" fmla="*/ 0 h 30"/>
                  <a:gd name="T2" fmla="*/ 4 w 4"/>
                  <a:gd name="T3" fmla="*/ 18 h 30"/>
                  <a:gd name="T4" fmla="*/ 1 w 4"/>
                  <a:gd name="T5" fmla="*/ 21 h 30"/>
                  <a:gd name="T6" fmla="*/ 0 w 4"/>
                  <a:gd name="T7" fmla="*/ 22 h 30"/>
                  <a:gd name="T8" fmla="*/ 3 w 4"/>
                  <a:gd name="T9" fmla="*/ 0 h 30"/>
                </a:gdLst>
                <a:ahLst/>
                <a:cxnLst>
                  <a:cxn ang="0">
                    <a:pos x="T0" y="T1"/>
                  </a:cxn>
                  <a:cxn ang="0">
                    <a:pos x="T2" y="T3"/>
                  </a:cxn>
                  <a:cxn ang="0">
                    <a:pos x="T4" y="T5"/>
                  </a:cxn>
                  <a:cxn ang="0">
                    <a:pos x="T6" y="T7"/>
                  </a:cxn>
                  <a:cxn ang="0">
                    <a:pos x="T8" y="T9"/>
                  </a:cxn>
                </a:cxnLst>
                <a:rect l="0" t="0" r="r" b="b"/>
                <a:pathLst>
                  <a:path w="4" h="30">
                    <a:moveTo>
                      <a:pt x="3" y="0"/>
                    </a:moveTo>
                    <a:cubicBezTo>
                      <a:pt x="3" y="4"/>
                      <a:pt x="3" y="10"/>
                      <a:pt x="4" y="18"/>
                    </a:cubicBezTo>
                    <a:cubicBezTo>
                      <a:pt x="3" y="11"/>
                      <a:pt x="2" y="16"/>
                      <a:pt x="1" y="21"/>
                    </a:cubicBezTo>
                    <a:cubicBezTo>
                      <a:pt x="1" y="25"/>
                      <a:pt x="0" y="30"/>
                      <a:pt x="0" y="22"/>
                    </a:cubicBezTo>
                    <a:cubicBezTo>
                      <a:pt x="1" y="15"/>
                      <a:pt x="2" y="5"/>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9" name="Freeform 6877">
                <a:extLst>
                  <a:ext uri="{FF2B5EF4-FFF2-40B4-BE49-F238E27FC236}">
                    <a16:creationId xmlns:a16="http://schemas.microsoft.com/office/drawing/2014/main" id="{1ECD8243-29CF-407C-8E02-25B1273EF90C}"/>
                  </a:ext>
                </a:extLst>
              </p:cNvPr>
              <p:cNvSpPr>
                <a:spLocks/>
              </p:cNvSpPr>
              <p:nvPr/>
            </p:nvSpPr>
            <p:spPr bwMode="auto">
              <a:xfrm>
                <a:off x="2513" y="2537"/>
                <a:ext cx="42" cy="27"/>
              </a:xfrm>
              <a:custGeom>
                <a:avLst/>
                <a:gdLst>
                  <a:gd name="T0" fmla="*/ 74 w 74"/>
                  <a:gd name="T1" fmla="*/ 0 h 49"/>
                  <a:gd name="T2" fmla="*/ 71 w 74"/>
                  <a:gd name="T3" fmla="*/ 3 h 49"/>
                  <a:gd name="T4" fmla="*/ 53 w 74"/>
                  <a:gd name="T5" fmla="*/ 19 h 49"/>
                  <a:gd name="T6" fmla="*/ 17 w 74"/>
                  <a:gd name="T7" fmla="*/ 40 h 49"/>
                  <a:gd name="T8" fmla="*/ 25 w 74"/>
                  <a:gd name="T9" fmla="*/ 37 h 49"/>
                  <a:gd name="T10" fmla="*/ 9 w 74"/>
                  <a:gd name="T11" fmla="*/ 47 h 49"/>
                  <a:gd name="T12" fmla="*/ 12 w 74"/>
                  <a:gd name="T13" fmla="*/ 43 h 49"/>
                  <a:gd name="T14" fmla="*/ 0 w 74"/>
                  <a:gd name="T15" fmla="*/ 49 h 49"/>
                  <a:gd name="T16" fmla="*/ 24 w 74"/>
                  <a:gd name="T17" fmla="*/ 34 h 49"/>
                  <a:gd name="T18" fmla="*/ 45 w 74"/>
                  <a:gd name="T19" fmla="*/ 22 h 49"/>
                  <a:gd name="T20" fmla="*/ 55 w 74"/>
                  <a:gd name="T21" fmla="*/ 13 h 49"/>
                  <a:gd name="T22" fmla="*/ 74 w 74"/>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9">
                    <a:moveTo>
                      <a:pt x="74" y="0"/>
                    </a:moveTo>
                    <a:cubicBezTo>
                      <a:pt x="74" y="1"/>
                      <a:pt x="71" y="3"/>
                      <a:pt x="71" y="3"/>
                    </a:cubicBezTo>
                    <a:cubicBezTo>
                      <a:pt x="67" y="7"/>
                      <a:pt x="51" y="17"/>
                      <a:pt x="53" y="19"/>
                    </a:cubicBezTo>
                    <a:cubicBezTo>
                      <a:pt x="39" y="26"/>
                      <a:pt x="32" y="31"/>
                      <a:pt x="17" y="40"/>
                    </a:cubicBezTo>
                    <a:cubicBezTo>
                      <a:pt x="19" y="41"/>
                      <a:pt x="25" y="35"/>
                      <a:pt x="25" y="37"/>
                    </a:cubicBezTo>
                    <a:cubicBezTo>
                      <a:pt x="15" y="42"/>
                      <a:pt x="17" y="42"/>
                      <a:pt x="9" y="47"/>
                    </a:cubicBezTo>
                    <a:cubicBezTo>
                      <a:pt x="10" y="45"/>
                      <a:pt x="13" y="43"/>
                      <a:pt x="12" y="43"/>
                    </a:cubicBezTo>
                    <a:cubicBezTo>
                      <a:pt x="12" y="43"/>
                      <a:pt x="10" y="44"/>
                      <a:pt x="0" y="49"/>
                    </a:cubicBezTo>
                    <a:cubicBezTo>
                      <a:pt x="4" y="46"/>
                      <a:pt x="14" y="40"/>
                      <a:pt x="24" y="34"/>
                    </a:cubicBezTo>
                    <a:cubicBezTo>
                      <a:pt x="34" y="29"/>
                      <a:pt x="43" y="23"/>
                      <a:pt x="45" y="22"/>
                    </a:cubicBezTo>
                    <a:cubicBezTo>
                      <a:pt x="44" y="21"/>
                      <a:pt x="59" y="12"/>
                      <a:pt x="55" y="13"/>
                    </a:cubicBezTo>
                    <a:cubicBezTo>
                      <a:pt x="61" y="10"/>
                      <a:pt x="66" y="4"/>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0" name="Freeform 6878">
                <a:extLst>
                  <a:ext uri="{FF2B5EF4-FFF2-40B4-BE49-F238E27FC236}">
                    <a16:creationId xmlns:a16="http://schemas.microsoft.com/office/drawing/2014/main" id="{690F7BF8-5FBE-4F1A-9F21-64CBE93FD9F5}"/>
                  </a:ext>
                </a:extLst>
              </p:cNvPr>
              <p:cNvSpPr>
                <a:spLocks/>
              </p:cNvSpPr>
              <p:nvPr/>
            </p:nvSpPr>
            <p:spPr bwMode="auto">
              <a:xfrm>
                <a:off x="2686" y="1844"/>
                <a:ext cx="12" cy="15"/>
              </a:xfrm>
              <a:custGeom>
                <a:avLst/>
                <a:gdLst>
                  <a:gd name="T0" fmla="*/ 15 w 20"/>
                  <a:gd name="T1" fmla="*/ 20 h 27"/>
                  <a:gd name="T2" fmla="*/ 12 w 20"/>
                  <a:gd name="T3" fmla="*/ 19 h 27"/>
                  <a:gd name="T4" fmla="*/ 0 w 20"/>
                  <a:gd name="T5" fmla="*/ 1 h 27"/>
                  <a:gd name="T6" fmla="*/ 5 w 20"/>
                  <a:gd name="T7" fmla="*/ 5 h 27"/>
                  <a:gd name="T8" fmla="*/ 15 w 20"/>
                  <a:gd name="T9" fmla="*/ 20 h 27"/>
                </a:gdLst>
                <a:ahLst/>
                <a:cxnLst>
                  <a:cxn ang="0">
                    <a:pos x="T0" y="T1"/>
                  </a:cxn>
                  <a:cxn ang="0">
                    <a:pos x="T2" y="T3"/>
                  </a:cxn>
                  <a:cxn ang="0">
                    <a:pos x="T4" y="T5"/>
                  </a:cxn>
                  <a:cxn ang="0">
                    <a:pos x="T6" y="T7"/>
                  </a:cxn>
                  <a:cxn ang="0">
                    <a:pos x="T8" y="T9"/>
                  </a:cxn>
                </a:cxnLst>
                <a:rect l="0" t="0" r="r" b="b"/>
                <a:pathLst>
                  <a:path w="20" h="27">
                    <a:moveTo>
                      <a:pt x="15" y="20"/>
                    </a:moveTo>
                    <a:cubicBezTo>
                      <a:pt x="20" y="27"/>
                      <a:pt x="12" y="18"/>
                      <a:pt x="12" y="19"/>
                    </a:cubicBezTo>
                    <a:cubicBezTo>
                      <a:pt x="10" y="15"/>
                      <a:pt x="6" y="8"/>
                      <a:pt x="0" y="1"/>
                    </a:cubicBezTo>
                    <a:cubicBezTo>
                      <a:pt x="1" y="0"/>
                      <a:pt x="6" y="8"/>
                      <a:pt x="5" y="5"/>
                    </a:cubicBezTo>
                    <a:cubicBezTo>
                      <a:pt x="6" y="6"/>
                      <a:pt x="13" y="19"/>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1" name="Freeform 6879">
                <a:extLst>
                  <a:ext uri="{FF2B5EF4-FFF2-40B4-BE49-F238E27FC236}">
                    <a16:creationId xmlns:a16="http://schemas.microsoft.com/office/drawing/2014/main" id="{66CFB025-A718-496C-8A9D-ECAB9B65B954}"/>
                  </a:ext>
                </a:extLst>
              </p:cNvPr>
              <p:cNvSpPr>
                <a:spLocks/>
              </p:cNvSpPr>
              <p:nvPr/>
            </p:nvSpPr>
            <p:spPr bwMode="auto">
              <a:xfrm>
                <a:off x="2697" y="1859"/>
                <a:ext cx="16" cy="26"/>
              </a:xfrm>
              <a:custGeom>
                <a:avLst/>
                <a:gdLst>
                  <a:gd name="T0" fmla="*/ 0 w 28"/>
                  <a:gd name="T1" fmla="*/ 0 h 46"/>
                  <a:gd name="T2" fmla="*/ 28 w 28"/>
                  <a:gd name="T3" fmla="*/ 46 h 46"/>
                  <a:gd name="T4" fmla="*/ 13 w 28"/>
                  <a:gd name="T5" fmla="*/ 24 h 46"/>
                  <a:gd name="T6" fmla="*/ 0 w 28"/>
                  <a:gd name="T7" fmla="*/ 0 h 46"/>
                </a:gdLst>
                <a:ahLst/>
                <a:cxnLst>
                  <a:cxn ang="0">
                    <a:pos x="T0" y="T1"/>
                  </a:cxn>
                  <a:cxn ang="0">
                    <a:pos x="T2" y="T3"/>
                  </a:cxn>
                  <a:cxn ang="0">
                    <a:pos x="T4" y="T5"/>
                  </a:cxn>
                  <a:cxn ang="0">
                    <a:pos x="T6" y="T7"/>
                  </a:cxn>
                </a:cxnLst>
                <a:rect l="0" t="0" r="r" b="b"/>
                <a:pathLst>
                  <a:path w="28" h="46">
                    <a:moveTo>
                      <a:pt x="0" y="0"/>
                    </a:moveTo>
                    <a:cubicBezTo>
                      <a:pt x="10" y="15"/>
                      <a:pt x="19" y="30"/>
                      <a:pt x="28" y="46"/>
                    </a:cubicBezTo>
                    <a:cubicBezTo>
                      <a:pt x="24" y="42"/>
                      <a:pt x="19" y="33"/>
                      <a:pt x="13" y="24"/>
                    </a:cubicBezTo>
                    <a:cubicBezTo>
                      <a:pt x="7" y="15"/>
                      <a:pt x="2"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2" name="Freeform 6880">
                <a:extLst>
                  <a:ext uri="{FF2B5EF4-FFF2-40B4-BE49-F238E27FC236}">
                    <a16:creationId xmlns:a16="http://schemas.microsoft.com/office/drawing/2014/main" id="{12C1C469-C991-454B-8244-C508D9976EA1}"/>
                  </a:ext>
                </a:extLst>
              </p:cNvPr>
              <p:cNvSpPr>
                <a:spLocks/>
              </p:cNvSpPr>
              <p:nvPr/>
            </p:nvSpPr>
            <p:spPr bwMode="auto">
              <a:xfrm>
                <a:off x="2715" y="1891"/>
                <a:ext cx="12" cy="24"/>
              </a:xfrm>
              <a:custGeom>
                <a:avLst/>
                <a:gdLst>
                  <a:gd name="T0" fmla="*/ 0 w 21"/>
                  <a:gd name="T1" fmla="*/ 0 h 42"/>
                  <a:gd name="T2" fmla="*/ 21 w 21"/>
                  <a:gd name="T3" fmla="*/ 42 h 42"/>
                  <a:gd name="T4" fmla="*/ 11 w 21"/>
                  <a:gd name="T5" fmla="*/ 22 h 42"/>
                  <a:gd name="T6" fmla="*/ 0 w 21"/>
                  <a:gd name="T7" fmla="*/ 0 h 42"/>
                </a:gdLst>
                <a:ahLst/>
                <a:cxnLst>
                  <a:cxn ang="0">
                    <a:pos x="T0" y="T1"/>
                  </a:cxn>
                  <a:cxn ang="0">
                    <a:pos x="T2" y="T3"/>
                  </a:cxn>
                  <a:cxn ang="0">
                    <a:pos x="T4" y="T5"/>
                  </a:cxn>
                  <a:cxn ang="0">
                    <a:pos x="T6" y="T7"/>
                  </a:cxn>
                </a:cxnLst>
                <a:rect l="0" t="0" r="r" b="b"/>
                <a:pathLst>
                  <a:path w="21" h="42">
                    <a:moveTo>
                      <a:pt x="0" y="0"/>
                    </a:moveTo>
                    <a:cubicBezTo>
                      <a:pt x="7" y="10"/>
                      <a:pt x="15" y="27"/>
                      <a:pt x="21" y="42"/>
                    </a:cubicBezTo>
                    <a:cubicBezTo>
                      <a:pt x="20" y="40"/>
                      <a:pt x="16" y="31"/>
                      <a:pt x="11"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3" name="Freeform 6881">
                <a:extLst>
                  <a:ext uri="{FF2B5EF4-FFF2-40B4-BE49-F238E27FC236}">
                    <a16:creationId xmlns:a16="http://schemas.microsoft.com/office/drawing/2014/main" id="{53F1B421-F74A-4A51-B179-9B6DABA80B15}"/>
                  </a:ext>
                </a:extLst>
              </p:cNvPr>
              <p:cNvSpPr>
                <a:spLocks/>
              </p:cNvSpPr>
              <p:nvPr/>
            </p:nvSpPr>
            <p:spPr bwMode="auto">
              <a:xfrm>
                <a:off x="2739" y="1952"/>
                <a:ext cx="7" cy="21"/>
              </a:xfrm>
              <a:custGeom>
                <a:avLst/>
                <a:gdLst>
                  <a:gd name="T0" fmla="*/ 10 w 13"/>
                  <a:gd name="T1" fmla="*/ 28 h 36"/>
                  <a:gd name="T2" fmla="*/ 9 w 13"/>
                  <a:gd name="T3" fmla="*/ 29 h 36"/>
                  <a:gd name="T4" fmla="*/ 5 w 13"/>
                  <a:gd name="T5" fmla="*/ 15 h 36"/>
                  <a:gd name="T6" fmla="*/ 5 w 13"/>
                  <a:gd name="T7" fmla="*/ 24 h 36"/>
                  <a:gd name="T8" fmla="*/ 0 w 13"/>
                  <a:gd name="T9" fmla="*/ 11 h 36"/>
                  <a:gd name="T10" fmla="*/ 2 w 13"/>
                  <a:gd name="T11" fmla="*/ 3 h 36"/>
                  <a:gd name="T12" fmla="*/ 5 w 13"/>
                  <a:gd name="T13" fmla="*/ 5 h 36"/>
                  <a:gd name="T14" fmla="*/ 7 w 13"/>
                  <a:gd name="T15" fmla="*/ 11 h 36"/>
                  <a:gd name="T16" fmla="*/ 8 w 13"/>
                  <a:gd name="T17" fmla="*/ 15 h 36"/>
                  <a:gd name="T18" fmla="*/ 10 w 13"/>
                  <a:gd name="T1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6">
                    <a:moveTo>
                      <a:pt x="10" y="28"/>
                    </a:moveTo>
                    <a:cubicBezTo>
                      <a:pt x="13" y="36"/>
                      <a:pt x="8" y="24"/>
                      <a:pt x="9" y="29"/>
                    </a:cubicBezTo>
                    <a:cubicBezTo>
                      <a:pt x="7" y="24"/>
                      <a:pt x="7" y="22"/>
                      <a:pt x="5" y="15"/>
                    </a:cubicBezTo>
                    <a:cubicBezTo>
                      <a:pt x="5" y="18"/>
                      <a:pt x="6" y="23"/>
                      <a:pt x="5" y="24"/>
                    </a:cubicBezTo>
                    <a:cubicBezTo>
                      <a:pt x="3" y="18"/>
                      <a:pt x="3" y="17"/>
                      <a:pt x="0" y="11"/>
                    </a:cubicBezTo>
                    <a:cubicBezTo>
                      <a:pt x="2" y="12"/>
                      <a:pt x="8" y="18"/>
                      <a:pt x="2" y="3"/>
                    </a:cubicBezTo>
                    <a:cubicBezTo>
                      <a:pt x="5" y="8"/>
                      <a:pt x="2" y="0"/>
                      <a:pt x="5" y="5"/>
                    </a:cubicBezTo>
                    <a:cubicBezTo>
                      <a:pt x="7" y="11"/>
                      <a:pt x="7" y="11"/>
                      <a:pt x="7" y="11"/>
                    </a:cubicBezTo>
                    <a:cubicBezTo>
                      <a:pt x="7" y="11"/>
                      <a:pt x="8" y="13"/>
                      <a:pt x="8" y="15"/>
                    </a:cubicBezTo>
                    <a:cubicBezTo>
                      <a:pt x="4" y="5"/>
                      <a:pt x="7" y="20"/>
                      <a:pt x="1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4" name="Freeform 6882">
                <a:extLst>
                  <a:ext uri="{FF2B5EF4-FFF2-40B4-BE49-F238E27FC236}">
                    <a16:creationId xmlns:a16="http://schemas.microsoft.com/office/drawing/2014/main" id="{069BD346-F81F-4354-A4D2-F5988B98FBCB}"/>
                  </a:ext>
                </a:extLst>
              </p:cNvPr>
              <p:cNvSpPr>
                <a:spLocks/>
              </p:cNvSpPr>
              <p:nvPr/>
            </p:nvSpPr>
            <p:spPr bwMode="auto">
              <a:xfrm>
                <a:off x="2751" y="1976"/>
                <a:ext cx="5" cy="18"/>
              </a:xfrm>
              <a:custGeom>
                <a:avLst/>
                <a:gdLst>
                  <a:gd name="T0" fmla="*/ 9 w 9"/>
                  <a:gd name="T1" fmla="*/ 27 h 31"/>
                  <a:gd name="T2" fmla="*/ 6 w 9"/>
                  <a:gd name="T3" fmla="*/ 21 h 31"/>
                  <a:gd name="T4" fmla="*/ 0 w 9"/>
                  <a:gd name="T5" fmla="*/ 0 h 31"/>
                  <a:gd name="T6" fmla="*/ 5 w 9"/>
                  <a:gd name="T7" fmla="*/ 14 h 31"/>
                  <a:gd name="T8" fmla="*/ 9 w 9"/>
                  <a:gd name="T9" fmla="*/ 27 h 31"/>
                </a:gdLst>
                <a:ahLst/>
                <a:cxnLst>
                  <a:cxn ang="0">
                    <a:pos x="T0" y="T1"/>
                  </a:cxn>
                  <a:cxn ang="0">
                    <a:pos x="T2" y="T3"/>
                  </a:cxn>
                  <a:cxn ang="0">
                    <a:pos x="T4" y="T5"/>
                  </a:cxn>
                  <a:cxn ang="0">
                    <a:pos x="T6" y="T7"/>
                  </a:cxn>
                  <a:cxn ang="0">
                    <a:pos x="T8" y="T9"/>
                  </a:cxn>
                </a:cxnLst>
                <a:rect l="0" t="0" r="r" b="b"/>
                <a:pathLst>
                  <a:path w="9" h="31">
                    <a:moveTo>
                      <a:pt x="9" y="27"/>
                    </a:moveTo>
                    <a:cubicBezTo>
                      <a:pt x="9" y="31"/>
                      <a:pt x="8" y="27"/>
                      <a:pt x="6" y="21"/>
                    </a:cubicBezTo>
                    <a:cubicBezTo>
                      <a:pt x="4" y="14"/>
                      <a:pt x="1" y="6"/>
                      <a:pt x="0" y="0"/>
                    </a:cubicBezTo>
                    <a:cubicBezTo>
                      <a:pt x="1" y="2"/>
                      <a:pt x="3" y="8"/>
                      <a:pt x="5" y="14"/>
                    </a:cubicBezTo>
                    <a:cubicBezTo>
                      <a:pt x="7" y="20"/>
                      <a:pt x="8" y="26"/>
                      <a:pt x="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5" name="Freeform 6883">
                <a:extLst>
                  <a:ext uri="{FF2B5EF4-FFF2-40B4-BE49-F238E27FC236}">
                    <a16:creationId xmlns:a16="http://schemas.microsoft.com/office/drawing/2014/main" id="{7AFA7722-3CB6-4BA9-8445-0077E580D329}"/>
                  </a:ext>
                </a:extLst>
              </p:cNvPr>
              <p:cNvSpPr>
                <a:spLocks/>
              </p:cNvSpPr>
              <p:nvPr/>
            </p:nvSpPr>
            <p:spPr bwMode="auto">
              <a:xfrm>
                <a:off x="2349" y="2617"/>
                <a:ext cx="21" cy="3"/>
              </a:xfrm>
              <a:custGeom>
                <a:avLst/>
                <a:gdLst>
                  <a:gd name="T0" fmla="*/ 36 w 37"/>
                  <a:gd name="T1" fmla="*/ 1 h 6"/>
                  <a:gd name="T2" fmla="*/ 31 w 37"/>
                  <a:gd name="T3" fmla="*/ 1 h 6"/>
                  <a:gd name="T4" fmla="*/ 17 w 37"/>
                  <a:gd name="T5" fmla="*/ 3 h 6"/>
                  <a:gd name="T6" fmla="*/ 0 w 37"/>
                  <a:gd name="T7" fmla="*/ 6 h 6"/>
                  <a:gd name="T8" fmla="*/ 30 w 37"/>
                  <a:gd name="T9" fmla="*/ 0 h 6"/>
                  <a:gd name="T10" fmla="*/ 36 w 37"/>
                  <a:gd name="T11" fmla="*/ 1 h 6"/>
                </a:gdLst>
                <a:ahLst/>
                <a:cxnLst>
                  <a:cxn ang="0">
                    <a:pos x="T0" y="T1"/>
                  </a:cxn>
                  <a:cxn ang="0">
                    <a:pos x="T2" y="T3"/>
                  </a:cxn>
                  <a:cxn ang="0">
                    <a:pos x="T4" y="T5"/>
                  </a:cxn>
                  <a:cxn ang="0">
                    <a:pos x="T6" y="T7"/>
                  </a:cxn>
                  <a:cxn ang="0">
                    <a:pos x="T8" y="T9"/>
                  </a:cxn>
                  <a:cxn ang="0">
                    <a:pos x="T10" y="T11"/>
                  </a:cxn>
                </a:cxnLst>
                <a:rect l="0" t="0" r="r" b="b"/>
                <a:pathLst>
                  <a:path w="37" h="6">
                    <a:moveTo>
                      <a:pt x="36" y="1"/>
                    </a:moveTo>
                    <a:cubicBezTo>
                      <a:pt x="34" y="3"/>
                      <a:pt x="32" y="2"/>
                      <a:pt x="31" y="1"/>
                    </a:cubicBezTo>
                    <a:cubicBezTo>
                      <a:pt x="29" y="1"/>
                      <a:pt x="24" y="2"/>
                      <a:pt x="17" y="3"/>
                    </a:cubicBezTo>
                    <a:cubicBezTo>
                      <a:pt x="11" y="4"/>
                      <a:pt x="4" y="6"/>
                      <a:pt x="0" y="6"/>
                    </a:cubicBezTo>
                    <a:cubicBezTo>
                      <a:pt x="9" y="3"/>
                      <a:pt x="18" y="3"/>
                      <a:pt x="30" y="0"/>
                    </a:cubicBezTo>
                    <a:cubicBezTo>
                      <a:pt x="28" y="2"/>
                      <a:pt x="37" y="0"/>
                      <a:pt x="3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6" name="Freeform 6884">
                <a:extLst>
                  <a:ext uri="{FF2B5EF4-FFF2-40B4-BE49-F238E27FC236}">
                    <a16:creationId xmlns:a16="http://schemas.microsoft.com/office/drawing/2014/main" id="{37ECBE12-292A-4222-8283-B15D38193DEE}"/>
                  </a:ext>
                </a:extLst>
              </p:cNvPr>
              <p:cNvSpPr>
                <a:spLocks/>
              </p:cNvSpPr>
              <p:nvPr/>
            </p:nvSpPr>
            <p:spPr bwMode="auto">
              <a:xfrm>
                <a:off x="2308" y="2620"/>
                <a:ext cx="39" cy="5"/>
              </a:xfrm>
              <a:custGeom>
                <a:avLst/>
                <a:gdLst>
                  <a:gd name="T0" fmla="*/ 68 w 68"/>
                  <a:gd name="T1" fmla="*/ 0 h 9"/>
                  <a:gd name="T2" fmla="*/ 65 w 68"/>
                  <a:gd name="T3" fmla="*/ 3 h 9"/>
                  <a:gd name="T4" fmla="*/ 52 w 68"/>
                  <a:gd name="T5" fmla="*/ 6 h 9"/>
                  <a:gd name="T6" fmla="*/ 59 w 68"/>
                  <a:gd name="T7" fmla="*/ 4 h 9"/>
                  <a:gd name="T8" fmla="*/ 49 w 68"/>
                  <a:gd name="T9" fmla="*/ 3 h 9"/>
                  <a:gd name="T10" fmla="*/ 13 w 68"/>
                  <a:gd name="T11" fmla="*/ 9 h 9"/>
                  <a:gd name="T12" fmla="*/ 10 w 68"/>
                  <a:gd name="T13" fmla="*/ 6 h 9"/>
                  <a:gd name="T14" fmla="*/ 68 w 68"/>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9">
                    <a:moveTo>
                      <a:pt x="68" y="0"/>
                    </a:moveTo>
                    <a:cubicBezTo>
                      <a:pt x="63" y="2"/>
                      <a:pt x="64" y="2"/>
                      <a:pt x="65" y="3"/>
                    </a:cubicBezTo>
                    <a:cubicBezTo>
                      <a:pt x="65" y="3"/>
                      <a:pt x="63" y="4"/>
                      <a:pt x="52" y="6"/>
                    </a:cubicBezTo>
                    <a:cubicBezTo>
                      <a:pt x="52" y="6"/>
                      <a:pt x="56" y="5"/>
                      <a:pt x="59" y="4"/>
                    </a:cubicBezTo>
                    <a:cubicBezTo>
                      <a:pt x="56" y="4"/>
                      <a:pt x="49" y="5"/>
                      <a:pt x="49" y="3"/>
                    </a:cubicBezTo>
                    <a:cubicBezTo>
                      <a:pt x="38" y="5"/>
                      <a:pt x="24" y="9"/>
                      <a:pt x="13" y="9"/>
                    </a:cubicBezTo>
                    <a:cubicBezTo>
                      <a:pt x="31" y="6"/>
                      <a:pt x="0" y="9"/>
                      <a:pt x="10" y="6"/>
                    </a:cubicBezTo>
                    <a:cubicBezTo>
                      <a:pt x="30" y="6"/>
                      <a:pt x="50" y="2"/>
                      <a:pt x="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7" name="Freeform 6885">
                <a:extLst>
                  <a:ext uri="{FF2B5EF4-FFF2-40B4-BE49-F238E27FC236}">
                    <a16:creationId xmlns:a16="http://schemas.microsoft.com/office/drawing/2014/main" id="{9EBD4EF4-E045-4917-BC38-1E7911D5FCC7}"/>
                  </a:ext>
                </a:extLst>
              </p:cNvPr>
              <p:cNvSpPr>
                <a:spLocks/>
              </p:cNvSpPr>
              <p:nvPr/>
            </p:nvSpPr>
            <p:spPr bwMode="auto">
              <a:xfrm>
                <a:off x="2212" y="2626"/>
                <a:ext cx="15" cy="2"/>
              </a:xfrm>
              <a:custGeom>
                <a:avLst/>
                <a:gdLst>
                  <a:gd name="T0" fmla="*/ 10 w 26"/>
                  <a:gd name="T1" fmla="*/ 2 h 3"/>
                  <a:gd name="T2" fmla="*/ 25 w 26"/>
                  <a:gd name="T3" fmla="*/ 1 h 3"/>
                  <a:gd name="T4" fmla="*/ 26 w 26"/>
                  <a:gd name="T5" fmla="*/ 3 h 3"/>
                  <a:gd name="T6" fmla="*/ 17 w 26"/>
                  <a:gd name="T7" fmla="*/ 2 h 3"/>
                  <a:gd name="T8" fmla="*/ 10 w 26"/>
                  <a:gd name="T9" fmla="*/ 2 h 3"/>
                </a:gdLst>
                <a:ahLst/>
                <a:cxnLst>
                  <a:cxn ang="0">
                    <a:pos x="T0" y="T1"/>
                  </a:cxn>
                  <a:cxn ang="0">
                    <a:pos x="T2" y="T3"/>
                  </a:cxn>
                  <a:cxn ang="0">
                    <a:pos x="T4" y="T5"/>
                  </a:cxn>
                  <a:cxn ang="0">
                    <a:pos x="T6" y="T7"/>
                  </a:cxn>
                  <a:cxn ang="0">
                    <a:pos x="T8" y="T9"/>
                  </a:cxn>
                </a:cxnLst>
                <a:rect l="0" t="0" r="r" b="b"/>
                <a:pathLst>
                  <a:path w="26" h="3">
                    <a:moveTo>
                      <a:pt x="10" y="2"/>
                    </a:moveTo>
                    <a:cubicBezTo>
                      <a:pt x="0" y="0"/>
                      <a:pt x="17" y="1"/>
                      <a:pt x="25" y="1"/>
                    </a:cubicBezTo>
                    <a:cubicBezTo>
                      <a:pt x="26" y="3"/>
                      <a:pt x="26" y="3"/>
                      <a:pt x="26" y="3"/>
                    </a:cubicBezTo>
                    <a:cubicBezTo>
                      <a:pt x="22" y="3"/>
                      <a:pt x="19" y="2"/>
                      <a:pt x="17" y="2"/>
                    </a:cubicBezTo>
                    <a:cubicBezTo>
                      <a:pt x="14" y="2"/>
                      <a:pt x="11"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8" name="Freeform 6886">
                <a:extLst>
                  <a:ext uri="{FF2B5EF4-FFF2-40B4-BE49-F238E27FC236}">
                    <a16:creationId xmlns:a16="http://schemas.microsoft.com/office/drawing/2014/main" id="{BC14E1D3-C241-4730-862C-C55E924ADBC5}"/>
                  </a:ext>
                </a:extLst>
              </p:cNvPr>
              <p:cNvSpPr>
                <a:spLocks/>
              </p:cNvSpPr>
              <p:nvPr/>
            </p:nvSpPr>
            <p:spPr bwMode="auto">
              <a:xfrm>
                <a:off x="2714" y="2341"/>
                <a:ext cx="9" cy="17"/>
              </a:xfrm>
              <a:custGeom>
                <a:avLst/>
                <a:gdLst>
                  <a:gd name="T0" fmla="*/ 14 w 16"/>
                  <a:gd name="T1" fmla="*/ 9 h 29"/>
                  <a:gd name="T2" fmla="*/ 6 w 16"/>
                  <a:gd name="T3" fmla="*/ 22 h 29"/>
                  <a:gd name="T4" fmla="*/ 0 w 16"/>
                  <a:gd name="T5" fmla="*/ 29 h 29"/>
                  <a:gd name="T6" fmla="*/ 14 w 16"/>
                  <a:gd name="T7" fmla="*/ 0 h 29"/>
                  <a:gd name="T8" fmla="*/ 16 w 16"/>
                  <a:gd name="T9" fmla="*/ 0 h 29"/>
                  <a:gd name="T10" fmla="*/ 14 w 16"/>
                  <a:gd name="T11" fmla="*/ 9 h 29"/>
                </a:gdLst>
                <a:ahLst/>
                <a:cxnLst>
                  <a:cxn ang="0">
                    <a:pos x="T0" y="T1"/>
                  </a:cxn>
                  <a:cxn ang="0">
                    <a:pos x="T2" y="T3"/>
                  </a:cxn>
                  <a:cxn ang="0">
                    <a:pos x="T4" y="T5"/>
                  </a:cxn>
                  <a:cxn ang="0">
                    <a:pos x="T6" y="T7"/>
                  </a:cxn>
                  <a:cxn ang="0">
                    <a:pos x="T8" y="T9"/>
                  </a:cxn>
                  <a:cxn ang="0">
                    <a:pos x="T10" y="T11"/>
                  </a:cxn>
                </a:cxnLst>
                <a:rect l="0" t="0" r="r" b="b"/>
                <a:pathLst>
                  <a:path w="16" h="29">
                    <a:moveTo>
                      <a:pt x="14" y="9"/>
                    </a:moveTo>
                    <a:cubicBezTo>
                      <a:pt x="15" y="10"/>
                      <a:pt x="9" y="18"/>
                      <a:pt x="6" y="22"/>
                    </a:cubicBezTo>
                    <a:cubicBezTo>
                      <a:pt x="6" y="20"/>
                      <a:pt x="7" y="17"/>
                      <a:pt x="0" y="29"/>
                    </a:cubicBezTo>
                    <a:cubicBezTo>
                      <a:pt x="4" y="20"/>
                      <a:pt x="12" y="8"/>
                      <a:pt x="14" y="0"/>
                    </a:cubicBezTo>
                    <a:cubicBezTo>
                      <a:pt x="16" y="0"/>
                      <a:pt x="16" y="0"/>
                      <a:pt x="16" y="0"/>
                    </a:cubicBezTo>
                    <a:cubicBezTo>
                      <a:pt x="8" y="14"/>
                      <a:pt x="9" y="17"/>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9" name="Freeform 6887">
                <a:extLst>
                  <a:ext uri="{FF2B5EF4-FFF2-40B4-BE49-F238E27FC236}">
                    <a16:creationId xmlns:a16="http://schemas.microsoft.com/office/drawing/2014/main" id="{5243E331-94A1-4C68-9554-B0F80522B2CF}"/>
                  </a:ext>
                </a:extLst>
              </p:cNvPr>
              <p:cNvSpPr>
                <a:spLocks noEditPoints="1"/>
              </p:cNvSpPr>
              <p:nvPr/>
            </p:nvSpPr>
            <p:spPr bwMode="auto">
              <a:xfrm>
                <a:off x="2458" y="1668"/>
                <a:ext cx="43" cy="20"/>
              </a:xfrm>
              <a:custGeom>
                <a:avLst/>
                <a:gdLst>
                  <a:gd name="T0" fmla="*/ 55 w 77"/>
                  <a:gd name="T1" fmla="*/ 24 h 34"/>
                  <a:gd name="T2" fmla="*/ 35 w 77"/>
                  <a:gd name="T3" fmla="*/ 16 h 34"/>
                  <a:gd name="T4" fmla="*/ 17 w 77"/>
                  <a:gd name="T5" fmla="*/ 9 h 34"/>
                  <a:gd name="T6" fmla="*/ 58 w 77"/>
                  <a:gd name="T7" fmla="*/ 27 h 34"/>
                  <a:gd name="T8" fmla="*/ 67 w 77"/>
                  <a:gd name="T9" fmla="*/ 29 h 34"/>
                  <a:gd name="T10" fmla="*/ 77 w 77"/>
                  <a:gd name="T11" fmla="*/ 33 h 34"/>
                  <a:gd name="T12" fmla="*/ 77 w 77"/>
                  <a:gd name="T13" fmla="*/ 32 h 34"/>
                  <a:gd name="T14" fmla="*/ 32 w 77"/>
                  <a:gd name="T15" fmla="*/ 12 h 34"/>
                  <a:gd name="T16" fmla="*/ 0 w 77"/>
                  <a:gd name="T17" fmla="*/ 0 h 34"/>
                  <a:gd name="T18" fmla="*/ 26 w 77"/>
                  <a:gd name="T19" fmla="*/ 11 h 34"/>
                  <a:gd name="T20" fmla="*/ 55 w 77"/>
                  <a:gd name="T21" fmla="*/ 24 h 34"/>
                  <a:gd name="T22" fmla="*/ 29 w 77"/>
                  <a:gd name="T23" fmla="*/ 12 h 34"/>
                  <a:gd name="T24" fmla="*/ 45 w 77"/>
                  <a:gd name="T25" fmla="*/ 18 h 34"/>
                  <a:gd name="T26" fmla="*/ 64 w 77"/>
                  <a:gd name="T27" fmla="*/ 26 h 34"/>
                  <a:gd name="T28" fmla="*/ 29 w 77"/>
                  <a:gd name="T29"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34">
                    <a:moveTo>
                      <a:pt x="55" y="24"/>
                    </a:moveTo>
                    <a:cubicBezTo>
                      <a:pt x="51" y="23"/>
                      <a:pt x="43" y="19"/>
                      <a:pt x="35" y="16"/>
                    </a:cubicBezTo>
                    <a:cubicBezTo>
                      <a:pt x="27" y="12"/>
                      <a:pt x="19" y="9"/>
                      <a:pt x="17" y="9"/>
                    </a:cubicBezTo>
                    <a:cubicBezTo>
                      <a:pt x="31" y="15"/>
                      <a:pt x="45" y="21"/>
                      <a:pt x="58" y="27"/>
                    </a:cubicBezTo>
                    <a:cubicBezTo>
                      <a:pt x="58" y="25"/>
                      <a:pt x="63" y="27"/>
                      <a:pt x="67" y="29"/>
                    </a:cubicBezTo>
                    <a:cubicBezTo>
                      <a:pt x="72" y="31"/>
                      <a:pt x="77" y="34"/>
                      <a:pt x="77" y="33"/>
                    </a:cubicBezTo>
                    <a:cubicBezTo>
                      <a:pt x="73" y="31"/>
                      <a:pt x="75" y="31"/>
                      <a:pt x="77" y="32"/>
                    </a:cubicBezTo>
                    <a:cubicBezTo>
                      <a:pt x="66" y="26"/>
                      <a:pt x="48" y="18"/>
                      <a:pt x="32" y="12"/>
                    </a:cubicBezTo>
                    <a:cubicBezTo>
                      <a:pt x="16" y="5"/>
                      <a:pt x="3" y="0"/>
                      <a:pt x="0" y="0"/>
                    </a:cubicBezTo>
                    <a:cubicBezTo>
                      <a:pt x="6" y="2"/>
                      <a:pt x="16" y="6"/>
                      <a:pt x="26" y="11"/>
                    </a:cubicBezTo>
                    <a:cubicBezTo>
                      <a:pt x="37" y="15"/>
                      <a:pt x="47" y="20"/>
                      <a:pt x="55" y="24"/>
                    </a:cubicBezTo>
                    <a:close/>
                    <a:moveTo>
                      <a:pt x="29" y="12"/>
                    </a:moveTo>
                    <a:cubicBezTo>
                      <a:pt x="32" y="12"/>
                      <a:pt x="38" y="15"/>
                      <a:pt x="45" y="18"/>
                    </a:cubicBezTo>
                    <a:cubicBezTo>
                      <a:pt x="52" y="21"/>
                      <a:pt x="59" y="24"/>
                      <a:pt x="64" y="26"/>
                    </a:cubicBezTo>
                    <a:cubicBezTo>
                      <a:pt x="58" y="25"/>
                      <a:pt x="39" y="16"/>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0" name="Freeform 6888">
                <a:extLst>
                  <a:ext uri="{FF2B5EF4-FFF2-40B4-BE49-F238E27FC236}">
                    <a16:creationId xmlns:a16="http://schemas.microsoft.com/office/drawing/2014/main" id="{C0082E4E-C722-47DF-A6F2-854995B29587}"/>
                  </a:ext>
                </a:extLst>
              </p:cNvPr>
              <p:cNvSpPr>
                <a:spLocks/>
              </p:cNvSpPr>
              <p:nvPr/>
            </p:nvSpPr>
            <p:spPr bwMode="auto">
              <a:xfrm>
                <a:off x="2505" y="1689"/>
                <a:ext cx="52" cy="30"/>
              </a:xfrm>
              <a:custGeom>
                <a:avLst/>
                <a:gdLst>
                  <a:gd name="T0" fmla="*/ 47 w 92"/>
                  <a:gd name="T1" fmla="*/ 27 h 53"/>
                  <a:gd name="T2" fmla="*/ 62 w 92"/>
                  <a:gd name="T3" fmla="*/ 36 h 53"/>
                  <a:gd name="T4" fmla="*/ 38 w 92"/>
                  <a:gd name="T5" fmla="*/ 23 h 53"/>
                  <a:gd name="T6" fmla="*/ 16 w 92"/>
                  <a:gd name="T7" fmla="*/ 8 h 53"/>
                  <a:gd name="T8" fmla="*/ 32 w 92"/>
                  <a:gd name="T9" fmla="*/ 18 h 53"/>
                  <a:gd name="T10" fmla="*/ 62 w 92"/>
                  <a:gd name="T11" fmla="*/ 34 h 53"/>
                  <a:gd name="T12" fmla="*/ 33 w 92"/>
                  <a:gd name="T13" fmla="*/ 17 h 53"/>
                  <a:gd name="T14" fmla="*/ 0 w 92"/>
                  <a:gd name="T15" fmla="*/ 0 h 53"/>
                  <a:gd name="T16" fmla="*/ 40 w 92"/>
                  <a:gd name="T17" fmla="*/ 20 h 53"/>
                  <a:gd name="T18" fmla="*/ 86 w 92"/>
                  <a:gd name="T19" fmla="*/ 47 h 53"/>
                  <a:gd name="T20" fmla="*/ 80 w 92"/>
                  <a:gd name="T21" fmla="*/ 48 h 53"/>
                  <a:gd name="T22" fmla="*/ 70 w 92"/>
                  <a:gd name="T23" fmla="*/ 40 h 53"/>
                  <a:gd name="T24" fmla="*/ 47 w 92"/>
                  <a:gd name="T2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53">
                    <a:moveTo>
                      <a:pt x="47" y="27"/>
                    </a:moveTo>
                    <a:cubicBezTo>
                      <a:pt x="46" y="28"/>
                      <a:pt x="58" y="33"/>
                      <a:pt x="62" y="36"/>
                    </a:cubicBezTo>
                    <a:cubicBezTo>
                      <a:pt x="58" y="35"/>
                      <a:pt x="48" y="29"/>
                      <a:pt x="38" y="23"/>
                    </a:cubicBezTo>
                    <a:cubicBezTo>
                      <a:pt x="28" y="16"/>
                      <a:pt x="18" y="10"/>
                      <a:pt x="16" y="8"/>
                    </a:cubicBezTo>
                    <a:cubicBezTo>
                      <a:pt x="28" y="14"/>
                      <a:pt x="26" y="15"/>
                      <a:pt x="32" y="18"/>
                    </a:cubicBezTo>
                    <a:cubicBezTo>
                      <a:pt x="26" y="12"/>
                      <a:pt x="46" y="25"/>
                      <a:pt x="62" y="34"/>
                    </a:cubicBezTo>
                    <a:cubicBezTo>
                      <a:pt x="55" y="29"/>
                      <a:pt x="45" y="23"/>
                      <a:pt x="33" y="17"/>
                    </a:cubicBezTo>
                    <a:cubicBezTo>
                      <a:pt x="22" y="11"/>
                      <a:pt x="10" y="5"/>
                      <a:pt x="0" y="0"/>
                    </a:cubicBezTo>
                    <a:cubicBezTo>
                      <a:pt x="9" y="3"/>
                      <a:pt x="24" y="11"/>
                      <a:pt x="40" y="20"/>
                    </a:cubicBezTo>
                    <a:cubicBezTo>
                      <a:pt x="56" y="29"/>
                      <a:pt x="73" y="40"/>
                      <a:pt x="86" y="47"/>
                    </a:cubicBezTo>
                    <a:cubicBezTo>
                      <a:pt x="92" y="53"/>
                      <a:pt x="84" y="49"/>
                      <a:pt x="80" y="48"/>
                    </a:cubicBezTo>
                    <a:cubicBezTo>
                      <a:pt x="82" y="48"/>
                      <a:pt x="77" y="44"/>
                      <a:pt x="70" y="40"/>
                    </a:cubicBezTo>
                    <a:cubicBezTo>
                      <a:pt x="63" y="35"/>
                      <a:pt x="53" y="30"/>
                      <a:pt x="4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1" name="Freeform 6889">
                <a:extLst>
                  <a:ext uri="{FF2B5EF4-FFF2-40B4-BE49-F238E27FC236}">
                    <a16:creationId xmlns:a16="http://schemas.microsoft.com/office/drawing/2014/main" id="{0EAFE424-D173-4660-BB8A-48BAD271D639}"/>
                  </a:ext>
                </a:extLst>
              </p:cNvPr>
              <p:cNvSpPr>
                <a:spLocks/>
              </p:cNvSpPr>
              <p:nvPr/>
            </p:nvSpPr>
            <p:spPr bwMode="auto">
              <a:xfrm>
                <a:off x="2633" y="1781"/>
                <a:ext cx="11" cy="12"/>
              </a:xfrm>
              <a:custGeom>
                <a:avLst/>
                <a:gdLst>
                  <a:gd name="T0" fmla="*/ 17 w 19"/>
                  <a:gd name="T1" fmla="*/ 17 h 21"/>
                  <a:gd name="T2" fmla="*/ 12 w 19"/>
                  <a:gd name="T3" fmla="*/ 12 h 21"/>
                  <a:gd name="T4" fmla="*/ 16 w 19"/>
                  <a:gd name="T5" fmla="*/ 20 h 21"/>
                  <a:gd name="T6" fmla="*/ 7 w 19"/>
                  <a:gd name="T7" fmla="*/ 8 h 21"/>
                  <a:gd name="T8" fmla="*/ 17 w 19"/>
                  <a:gd name="T9" fmla="*/ 17 h 21"/>
                </a:gdLst>
                <a:ahLst/>
                <a:cxnLst>
                  <a:cxn ang="0">
                    <a:pos x="T0" y="T1"/>
                  </a:cxn>
                  <a:cxn ang="0">
                    <a:pos x="T2" y="T3"/>
                  </a:cxn>
                  <a:cxn ang="0">
                    <a:pos x="T4" y="T5"/>
                  </a:cxn>
                  <a:cxn ang="0">
                    <a:pos x="T6" y="T7"/>
                  </a:cxn>
                  <a:cxn ang="0">
                    <a:pos x="T8" y="T9"/>
                  </a:cxn>
                </a:cxnLst>
                <a:rect l="0" t="0" r="r" b="b"/>
                <a:pathLst>
                  <a:path w="19" h="21">
                    <a:moveTo>
                      <a:pt x="17" y="17"/>
                    </a:moveTo>
                    <a:cubicBezTo>
                      <a:pt x="17" y="17"/>
                      <a:pt x="14" y="14"/>
                      <a:pt x="12" y="12"/>
                    </a:cubicBezTo>
                    <a:cubicBezTo>
                      <a:pt x="13" y="15"/>
                      <a:pt x="19" y="21"/>
                      <a:pt x="16" y="20"/>
                    </a:cubicBezTo>
                    <a:cubicBezTo>
                      <a:pt x="8" y="12"/>
                      <a:pt x="14" y="12"/>
                      <a:pt x="7" y="8"/>
                    </a:cubicBezTo>
                    <a:cubicBezTo>
                      <a:pt x="0" y="0"/>
                      <a:pt x="12" y="11"/>
                      <a:pt x="1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2" name="Freeform 6890">
                <a:extLst>
                  <a:ext uri="{FF2B5EF4-FFF2-40B4-BE49-F238E27FC236}">
                    <a16:creationId xmlns:a16="http://schemas.microsoft.com/office/drawing/2014/main" id="{CDB87BE4-C282-4C83-98FC-02BFB9D981F5}"/>
                  </a:ext>
                </a:extLst>
              </p:cNvPr>
              <p:cNvSpPr>
                <a:spLocks/>
              </p:cNvSpPr>
              <p:nvPr/>
            </p:nvSpPr>
            <p:spPr bwMode="auto">
              <a:xfrm>
                <a:off x="2674" y="1832"/>
                <a:ext cx="20" cy="27"/>
              </a:xfrm>
              <a:custGeom>
                <a:avLst/>
                <a:gdLst>
                  <a:gd name="T0" fmla="*/ 31 w 35"/>
                  <a:gd name="T1" fmla="*/ 45 h 48"/>
                  <a:gd name="T2" fmla="*/ 28 w 35"/>
                  <a:gd name="T3" fmla="*/ 44 h 48"/>
                  <a:gd name="T4" fmla="*/ 18 w 35"/>
                  <a:gd name="T5" fmla="*/ 28 h 48"/>
                  <a:gd name="T6" fmla="*/ 0 w 35"/>
                  <a:gd name="T7" fmla="*/ 2 h 48"/>
                  <a:gd name="T8" fmla="*/ 3 w 35"/>
                  <a:gd name="T9" fmla="*/ 3 h 48"/>
                  <a:gd name="T10" fmla="*/ 5 w 35"/>
                  <a:gd name="T11" fmla="*/ 7 h 48"/>
                  <a:gd name="T12" fmla="*/ 26 w 35"/>
                  <a:gd name="T13" fmla="*/ 33 h 48"/>
                  <a:gd name="T14" fmla="*/ 4 w 35"/>
                  <a:gd name="T15" fmla="*/ 0 h 48"/>
                  <a:gd name="T16" fmla="*/ 18 w 35"/>
                  <a:gd name="T17" fmla="*/ 18 h 48"/>
                  <a:gd name="T18" fmla="*/ 31 w 35"/>
                  <a:gd name="T19" fmla="*/ 38 h 48"/>
                  <a:gd name="T20" fmla="*/ 27 w 35"/>
                  <a:gd name="T21" fmla="*/ 39 h 48"/>
                  <a:gd name="T22" fmla="*/ 31 w 35"/>
                  <a:gd name="T23"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8">
                    <a:moveTo>
                      <a:pt x="31" y="45"/>
                    </a:moveTo>
                    <a:cubicBezTo>
                      <a:pt x="35" y="48"/>
                      <a:pt x="31" y="48"/>
                      <a:pt x="28" y="44"/>
                    </a:cubicBezTo>
                    <a:cubicBezTo>
                      <a:pt x="25" y="40"/>
                      <a:pt x="23" y="35"/>
                      <a:pt x="18" y="28"/>
                    </a:cubicBezTo>
                    <a:cubicBezTo>
                      <a:pt x="14" y="21"/>
                      <a:pt x="9" y="13"/>
                      <a:pt x="0" y="2"/>
                    </a:cubicBezTo>
                    <a:cubicBezTo>
                      <a:pt x="2" y="3"/>
                      <a:pt x="3" y="4"/>
                      <a:pt x="3" y="3"/>
                    </a:cubicBezTo>
                    <a:cubicBezTo>
                      <a:pt x="9" y="10"/>
                      <a:pt x="6" y="7"/>
                      <a:pt x="5" y="7"/>
                    </a:cubicBezTo>
                    <a:cubicBezTo>
                      <a:pt x="15" y="21"/>
                      <a:pt x="18" y="23"/>
                      <a:pt x="26" y="33"/>
                    </a:cubicBezTo>
                    <a:cubicBezTo>
                      <a:pt x="24" y="28"/>
                      <a:pt x="13" y="12"/>
                      <a:pt x="4" y="0"/>
                    </a:cubicBezTo>
                    <a:cubicBezTo>
                      <a:pt x="6" y="1"/>
                      <a:pt x="12" y="9"/>
                      <a:pt x="18" y="18"/>
                    </a:cubicBezTo>
                    <a:cubicBezTo>
                      <a:pt x="24" y="27"/>
                      <a:pt x="29" y="36"/>
                      <a:pt x="31" y="38"/>
                    </a:cubicBezTo>
                    <a:cubicBezTo>
                      <a:pt x="32" y="41"/>
                      <a:pt x="28" y="37"/>
                      <a:pt x="27" y="39"/>
                    </a:cubicBezTo>
                    <a:cubicBezTo>
                      <a:pt x="27" y="40"/>
                      <a:pt x="31" y="45"/>
                      <a:pt x="3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3" name="Freeform 6891">
                <a:extLst>
                  <a:ext uri="{FF2B5EF4-FFF2-40B4-BE49-F238E27FC236}">
                    <a16:creationId xmlns:a16="http://schemas.microsoft.com/office/drawing/2014/main" id="{E2B1BCCE-3FDA-431A-B1CD-46BCA4FF28FF}"/>
                  </a:ext>
                </a:extLst>
              </p:cNvPr>
              <p:cNvSpPr>
                <a:spLocks/>
              </p:cNvSpPr>
              <p:nvPr/>
            </p:nvSpPr>
            <p:spPr bwMode="auto">
              <a:xfrm>
                <a:off x="2752" y="1986"/>
                <a:ext cx="7" cy="21"/>
              </a:xfrm>
              <a:custGeom>
                <a:avLst/>
                <a:gdLst>
                  <a:gd name="T0" fmla="*/ 0 w 12"/>
                  <a:gd name="T1" fmla="*/ 0 h 38"/>
                  <a:gd name="T2" fmla="*/ 4 w 12"/>
                  <a:gd name="T3" fmla="*/ 5 h 38"/>
                  <a:gd name="T4" fmla="*/ 6 w 12"/>
                  <a:gd name="T5" fmla="*/ 11 h 38"/>
                  <a:gd name="T6" fmla="*/ 6 w 12"/>
                  <a:gd name="T7" fmla="*/ 17 h 38"/>
                  <a:gd name="T8" fmla="*/ 12 w 12"/>
                  <a:gd name="T9" fmla="*/ 37 h 38"/>
                  <a:gd name="T10" fmla="*/ 10 w 12"/>
                  <a:gd name="T11" fmla="*/ 35 h 38"/>
                  <a:gd name="T12" fmla="*/ 1 w 12"/>
                  <a:gd name="T13" fmla="*/ 8 h 38"/>
                  <a:gd name="T14" fmla="*/ 0 w 12"/>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8">
                    <a:moveTo>
                      <a:pt x="0" y="0"/>
                    </a:moveTo>
                    <a:cubicBezTo>
                      <a:pt x="3" y="8"/>
                      <a:pt x="4" y="11"/>
                      <a:pt x="4" y="5"/>
                    </a:cubicBezTo>
                    <a:cubicBezTo>
                      <a:pt x="5" y="8"/>
                      <a:pt x="6" y="11"/>
                      <a:pt x="6" y="11"/>
                    </a:cubicBezTo>
                    <a:cubicBezTo>
                      <a:pt x="7" y="17"/>
                      <a:pt x="5" y="11"/>
                      <a:pt x="6" y="17"/>
                    </a:cubicBezTo>
                    <a:cubicBezTo>
                      <a:pt x="9" y="28"/>
                      <a:pt x="9" y="23"/>
                      <a:pt x="12" y="37"/>
                    </a:cubicBezTo>
                    <a:cubicBezTo>
                      <a:pt x="12" y="38"/>
                      <a:pt x="7" y="24"/>
                      <a:pt x="10" y="35"/>
                    </a:cubicBezTo>
                    <a:cubicBezTo>
                      <a:pt x="5" y="27"/>
                      <a:pt x="4" y="10"/>
                      <a:pt x="1" y="8"/>
                    </a:cubicBezTo>
                    <a:cubicBezTo>
                      <a:pt x="0" y="3"/>
                      <a:pt x="2"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4" name="Freeform 6892">
                <a:extLst>
                  <a:ext uri="{FF2B5EF4-FFF2-40B4-BE49-F238E27FC236}">
                    <a16:creationId xmlns:a16="http://schemas.microsoft.com/office/drawing/2014/main" id="{165415B8-D375-454C-BC11-97D3355CFB5F}"/>
                  </a:ext>
                </a:extLst>
              </p:cNvPr>
              <p:cNvSpPr>
                <a:spLocks/>
              </p:cNvSpPr>
              <p:nvPr/>
            </p:nvSpPr>
            <p:spPr bwMode="auto">
              <a:xfrm>
                <a:off x="2289" y="2624"/>
                <a:ext cx="22" cy="3"/>
              </a:xfrm>
              <a:custGeom>
                <a:avLst/>
                <a:gdLst>
                  <a:gd name="T0" fmla="*/ 8 w 40"/>
                  <a:gd name="T1" fmla="*/ 5 h 5"/>
                  <a:gd name="T2" fmla="*/ 8 w 40"/>
                  <a:gd name="T3" fmla="*/ 5 h 5"/>
                  <a:gd name="T4" fmla="*/ 0 w 40"/>
                  <a:gd name="T5" fmla="*/ 4 h 5"/>
                  <a:gd name="T6" fmla="*/ 28 w 40"/>
                  <a:gd name="T7" fmla="*/ 0 h 5"/>
                  <a:gd name="T8" fmla="*/ 18 w 40"/>
                  <a:gd name="T9" fmla="*/ 2 h 5"/>
                  <a:gd name="T10" fmla="*/ 39 w 40"/>
                  <a:gd name="T11" fmla="*/ 3 h 5"/>
                  <a:gd name="T12" fmla="*/ 12 w 40"/>
                  <a:gd name="T13" fmla="*/ 4 h 5"/>
                  <a:gd name="T14" fmla="*/ 8 w 40"/>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
                    <a:moveTo>
                      <a:pt x="8" y="5"/>
                    </a:moveTo>
                    <a:cubicBezTo>
                      <a:pt x="4" y="5"/>
                      <a:pt x="6" y="5"/>
                      <a:pt x="8" y="5"/>
                    </a:cubicBezTo>
                    <a:cubicBezTo>
                      <a:pt x="9" y="4"/>
                      <a:pt x="4" y="4"/>
                      <a:pt x="0" y="4"/>
                    </a:cubicBezTo>
                    <a:cubicBezTo>
                      <a:pt x="8" y="3"/>
                      <a:pt x="16" y="1"/>
                      <a:pt x="28" y="0"/>
                    </a:cubicBezTo>
                    <a:cubicBezTo>
                      <a:pt x="25" y="1"/>
                      <a:pt x="26" y="2"/>
                      <a:pt x="18" y="2"/>
                    </a:cubicBezTo>
                    <a:cubicBezTo>
                      <a:pt x="20" y="4"/>
                      <a:pt x="40" y="1"/>
                      <a:pt x="39" y="3"/>
                    </a:cubicBezTo>
                    <a:cubicBezTo>
                      <a:pt x="27" y="4"/>
                      <a:pt x="21" y="4"/>
                      <a:pt x="12" y="4"/>
                    </a:cubicBezTo>
                    <a:cubicBezTo>
                      <a:pt x="9" y="4"/>
                      <a:pt x="8" y="5"/>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5" name="Freeform 6893">
                <a:extLst>
                  <a:ext uri="{FF2B5EF4-FFF2-40B4-BE49-F238E27FC236}">
                    <a16:creationId xmlns:a16="http://schemas.microsoft.com/office/drawing/2014/main" id="{8C76E47A-7AE6-4EF1-A26B-9E41BFD6654A}"/>
                  </a:ext>
                </a:extLst>
              </p:cNvPr>
              <p:cNvSpPr>
                <a:spLocks/>
              </p:cNvSpPr>
              <p:nvPr/>
            </p:nvSpPr>
            <p:spPr bwMode="auto">
              <a:xfrm>
                <a:off x="2633" y="1782"/>
                <a:ext cx="10" cy="12"/>
              </a:xfrm>
              <a:custGeom>
                <a:avLst/>
                <a:gdLst>
                  <a:gd name="T0" fmla="*/ 0 w 17"/>
                  <a:gd name="T1" fmla="*/ 0 h 22"/>
                  <a:gd name="T2" fmla="*/ 5 w 17"/>
                  <a:gd name="T3" fmla="*/ 5 h 22"/>
                  <a:gd name="T4" fmla="*/ 8 w 17"/>
                  <a:gd name="T5" fmla="*/ 10 h 22"/>
                  <a:gd name="T6" fmla="*/ 17 w 17"/>
                  <a:gd name="T7" fmla="*/ 21 h 22"/>
                  <a:gd name="T8" fmla="*/ 16 w 17"/>
                  <a:gd name="T9" fmla="*/ 22 h 22"/>
                  <a:gd name="T10" fmla="*/ 2 w 17"/>
                  <a:gd name="T11" fmla="*/ 6 h 22"/>
                  <a:gd name="T12" fmla="*/ 0 w 17"/>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7" h="22">
                    <a:moveTo>
                      <a:pt x="0" y="0"/>
                    </a:moveTo>
                    <a:cubicBezTo>
                      <a:pt x="1" y="0"/>
                      <a:pt x="5" y="5"/>
                      <a:pt x="5" y="5"/>
                    </a:cubicBezTo>
                    <a:cubicBezTo>
                      <a:pt x="10" y="10"/>
                      <a:pt x="9" y="10"/>
                      <a:pt x="8" y="10"/>
                    </a:cubicBezTo>
                    <a:cubicBezTo>
                      <a:pt x="7" y="11"/>
                      <a:pt x="8" y="12"/>
                      <a:pt x="17" y="21"/>
                    </a:cubicBezTo>
                    <a:cubicBezTo>
                      <a:pt x="15" y="20"/>
                      <a:pt x="14" y="19"/>
                      <a:pt x="16" y="22"/>
                    </a:cubicBezTo>
                    <a:cubicBezTo>
                      <a:pt x="11" y="19"/>
                      <a:pt x="7" y="11"/>
                      <a:pt x="2" y="6"/>
                    </a:cubicBezTo>
                    <a:cubicBezTo>
                      <a:pt x="0" y="2"/>
                      <a:pt x="9" y="1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6" name="Freeform 6894">
                <a:extLst>
                  <a:ext uri="{FF2B5EF4-FFF2-40B4-BE49-F238E27FC236}">
                    <a16:creationId xmlns:a16="http://schemas.microsoft.com/office/drawing/2014/main" id="{5E6AB14A-7443-4BCE-B00D-AB3FA54D3C3B}"/>
                  </a:ext>
                </a:extLst>
              </p:cNvPr>
              <p:cNvSpPr>
                <a:spLocks/>
              </p:cNvSpPr>
              <p:nvPr/>
            </p:nvSpPr>
            <p:spPr bwMode="auto">
              <a:xfrm>
                <a:off x="2457" y="2579"/>
                <a:ext cx="21" cy="9"/>
              </a:xfrm>
              <a:custGeom>
                <a:avLst/>
                <a:gdLst>
                  <a:gd name="T0" fmla="*/ 11 w 38"/>
                  <a:gd name="T1" fmla="*/ 10 h 15"/>
                  <a:gd name="T2" fmla="*/ 8 w 38"/>
                  <a:gd name="T3" fmla="*/ 12 h 15"/>
                  <a:gd name="T4" fmla="*/ 18 w 38"/>
                  <a:gd name="T5" fmla="*/ 7 h 15"/>
                  <a:gd name="T6" fmla="*/ 36 w 38"/>
                  <a:gd name="T7" fmla="*/ 0 h 15"/>
                  <a:gd name="T8" fmla="*/ 26 w 38"/>
                  <a:gd name="T9" fmla="*/ 8 h 15"/>
                  <a:gd name="T10" fmla="*/ 18 w 38"/>
                  <a:gd name="T11" fmla="*/ 9 h 15"/>
                  <a:gd name="T12" fmla="*/ 0 w 38"/>
                  <a:gd name="T13" fmla="*/ 14 h 15"/>
                  <a:gd name="T14" fmla="*/ 11 w 38"/>
                  <a:gd name="T15" fmla="*/ 1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5">
                    <a:moveTo>
                      <a:pt x="11" y="10"/>
                    </a:moveTo>
                    <a:cubicBezTo>
                      <a:pt x="10" y="10"/>
                      <a:pt x="8" y="11"/>
                      <a:pt x="8" y="12"/>
                    </a:cubicBezTo>
                    <a:cubicBezTo>
                      <a:pt x="16" y="9"/>
                      <a:pt x="12" y="9"/>
                      <a:pt x="18" y="7"/>
                    </a:cubicBezTo>
                    <a:cubicBezTo>
                      <a:pt x="28" y="2"/>
                      <a:pt x="28" y="4"/>
                      <a:pt x="36" y="0"/>
                    </a:cubicBezTo>
                    <a:cubicBezTo>
                      <a:pt x="28" y="4"/>
                      <a:pt x="38" y="3"/>
                      <a:pt x="26" y="8"/>
                    </a:cubicBezTo>
                    <a:cubicBezTo>
                      <a:pt x="31" y="4"/>
                      <a:pt x="26" y="6"/>
                      <a:pt x="18" y="9"/>
                    </a:cubicBezTo>
                    <a:cubicBezTo>
                      <a:pt x="11" y="11"/>
                      <a:pt x="2" y="15"/>
                      <a:pt x="0" y="14"/>
                    </a:cubicBezTo>
                    <a:cubicBezTo>
                      <a:pt x="2" y="11"/>
                      <a:pt x="2" y="14"/>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7" name="Freeform 6895">
                <a:extLst>
                  <a:ext uri="{FF2B5EF4-FFF2-40B4-BE49-F238E27FC236}">
                    <a16:creationId xmlns:a16="http://schemas.microsoft.com/office/drawing/2014/main" id="{2F4912FC-C127-4565-B543-CFA5B0771A08}"/>
                  </a:ext>
                </a:extLst>
              </p:cNvPr>
              <p:cNvSpPr>
                <a:spLocks/>
              </p:cNvSpPr>
              <p:nvPr/>
            </p:nvSpPr>
            <p:spPr bwMode="auto">
              <a:xfrm>
                <a:off x="2219" y="2625"/>
                <a:ext cx="11" cy="2"/>
              </a:xfrm>
              <a:custGeom>
                <a:avLst/>
                <a:gdLst>
                  <a:gd name="T0" fmla="*/ 15 w 20"/>
                  <a:gd name="T1" fmla="*/ 1 h 4"/>
                  <a:gd name="T2" fmla="*/ 20 w 20"/>
                  <a:gd name="T3" fmla="*/ 3 h 4"/>
                  <a:gd name="T4" fmla="*/ 0 w 20"/>
                  <a:gd name="T5" fmla="*/ 0 h 4"/>
                  <a:gd name="T6" fmla="*/ 11 w 20"/>
                  <a:gd name="T7" fmla="*/ 1 h 4"/>
                  <a:gd name="T8" fmla="*/ 15 w 20"/>
                  <a:gd name="T9" fmla="*/ 1 h 4"/>
                  <a:gd name="T10" fmla="*/ 15 w 20"/>
                  <a:gd name="T11" fmla="*/ 1 h 4"/>
                </a:gdLst>
                <a:ahLst/>
                <a:cxnLst>
                  <a:cxn ang="0">
                    <a:pos x="T0" y="T1"/>
                  </a:cxn>
                  <a:cxn ang="0">
                    <a:pos x="T2" y="T3"/>
                  </a:cxn>
                  <a:cxn ang="0">
                    <a:pos x="T4" y="T5"/>
                  </a:cxn>
                  <a:cxn ang="0">
                    <a:pos x="T6" y="T7"/>
                  </a:cxn>
                  <a:cxn ang="0">
                    <a:pos x="T8" y="T9"/>
                  </a:cxn>
                  <a:cxn ang="0">
                    <a:pos x="T10" y="T11"/>
                  </a:cxn>
                </a:cxnLst>
                <a:rect l="0" t="0" r="r" b="b"/>
                <a:pathLst>
                  <a:path w="20" h="4">
                    <a:moveTo>
                      <a:pt x="15" y="1"/>
                    </a:moveTo>
                    <a:cubicBezTo>
                      <a:pt x="15" y="2"/>
                      <a:pt x="17" y="2"/>
                      <a:pt x="20" y="3"/>
                    </a:cubicBezTo>
                    <a:cubicBezTo>
                      <a:pt x="13" y="4"/>
                      <a:pt x="7" y="1"/>
                      <a:pt x="0" y="0"/>
                    </a:cubicBezTo>
                    <a:cubicBezTo>
                      <a:pt x="2" y="0"/>
                      <a:pt x="7" y="1"/>
                      <a:pt x="11" y="1"/>
                    </a:cubicBezTo>
                    <a:cubicBezTo>
                      <a:pt x="15" y="2"/>
                      <a:pt x="15" y="1"/>
                      <a:pt x="15" y="1"/>
                    </a:cubicBezTo>
                    <a:cubicBezTo>
                      <a:pt x="19" y="1"/>
                      <a:pt x="17" y="2"/>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8" name="Freeform 6896">
                <a:extLst>
                  <a:ext uri="{FF2B5EF4-FFF2-40B4-BE49-F238E27FC236}">
                    <a16:creationId xmlns:a16="http://schemas.microsoft.com/office/drawing/2014/main" id="{40AB5218-C5F0-4002-90E5-DB5FFB0E0B87}"/>
                  </a:ext>
                </a:extLst>
              </p:cNvPr>
              <p:cNvSpPr>
                <a:spLocks/>
              </p:cNvSpPr>
              <p:nvPr/>
            </p:nvSpPr>
            <p:spPr bwMode="auto">
              <a:xfrm>
                <a:off x="2167" y="2617"/>
                <a:ext cx="53" cy="7"/>
              </a:xfrm>
              <a:custGeom>
                <a:avLst/>
                <a:gdLst>
                  <a:gd name="T0" fmla="*/ 68 w 94"/>
                  <a:gd name="T1" fmla="*/ 12 h 12"/>
                  <a:gd name="T2" fmla="*/ 48 w 94"/>
                  <a:gd name="T3" fmla="*/ 9 h 12"/>
                  <a:gd name="T4" fmla="*/ 19 w 94"/>
                  <a:gd name="T5" fmla="*/ 5 h 12"/>
                  <a:gd name="T6" fmla="*/ 15 w 94"/>
                  <a:gd name="T7" fmla="*/ 4 h 12"/>
                  <a:gd name="T8" fmla="*/ 21 w 94"/>
                  <a:gd name="T9" fmla="*/ 3 h 12"/>
                  <a:gd name="T10" fmla="*/ 45 w 94"/>
                  <a:gd name="T11" fmla="*/ 7 h 12"/>
                  <a:gd name="T12" fmla="*/ 56 w 94"/>
                  <a:gd name="T13" fmla="*/ 9 h 12"/>
                  <a:gd name="T14" fmla="*/ 67 w 94"/>
                  <a:gd name="T15" fmla="*/ 8 h 12"/>
                  <a:gd name="T16" fmla="*/ 68 w 9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
                    <a:moveTo>
                      <a:pt x="68" y="12"/>
                    </a:moveTo>
                    <a:cubicBezTo>
                      <a:pt x="69" y="11"/>
                      <a:pt x="59" y="11"/>
                      <a:pt x="48" y="9"/>
                    </a:cubicBezTo>
                    <a:cubicBezTo>
                      <a:pt x="37" y="8"/>
                      <a:pt x="25" y="6"/>
                      <a:pt x="19" y="5"/>
                    </a:cubicBezTo>
                    <a:cubicBezTo>
                      <a:pt x="32" y="6"/>
                      <a:pt x="18" y="3"/>
                      <a:pt x="15" y="4"/>
                    </a:cubicBezTo>
                    <a:cubicBezTo>
                      <a:pt x="0" y="0"/>
                      <a:pt x="26" y="5"/>
                      <a:pt x="21" y="3"/>
                    </a:cubicBezTo>
                    <a:cubicBezTo>
                      <a:pt x="24" y="5"/>
                      <a:pt x="36" y="6"/>
                      <a:pt x="45" y="7"/>
                    </a:cubicBezTo>
                    <a:cubicBezTo>
                      <a:pt x="54" y="8"/>
                      <a:pt x="61" y="8"/>
                      <a:pt x="56" y="9"/>
                    </a:cubicBezTo>
                    <a:cubicBezTo>
                      <a:pt x="66" y="10"/>
                      <a:pt x="70" y="10"/>
                      <a:pt x="67" y="8"/>
                    </a:cubicBezTo>
                    <a:cubicBezTo>
                      <a:pt x="94" y="12"/>
                      <a:pt x="64" y="11"/>
                      <a:pt x="6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9" name="Freeform 6897">
                <a:extLst>
                  <a:ext uri="{FF2B5EF4-FFF2-40B4-BE49-F238E27FC236}">
                    <a16:creationId xmlns:a16="http://schemas.microsoft.com/office/drawing/2014/main" id="{E234D531-61F3-43E7-A854-A669DFDA9446}"/>
                  </a:ext>
                </a:extLst>
              </p:cNvPr>
              <p:cNvSpPr>
                <a:spLocks/>
              </p:cNvSpPr>
              <p:nvPr/>
            </p:nvSpPr>
            <p:spPr bwMode="auto">
              <a:xfrm>
                <a:off x="2508" y="2558"/>
                <a:ext cx="12" cy="7"/>
              </a:xfrm>
              <a:custGeom>
                <a:avLst/>
                <a:gdLst>
                  <a:gd name="T0" fmla="*/ 9 w 21"/>
                  <a:gd name="T1" fmla="*/ 8 h 12"/>
                  <a:gd name="T2" fmla="*/ 0 w 21"/>
                  <a:gd name="T3" fmla="*/ 10 h 12"/>
                  <a:gd name="T4" fmla="*/ 12 w 21"/>
                  <a:gd name="T5" fmla="*/ 2 h 12"/>
                  <a:gd name="T6" fmla="*/ 20 w 21"/>
                  <a:gd name="T7" fmla="*/ 0 h 12"/>
                  <a:gd name="T8" fmla="*/ 9 w 21"/>
                  <a:gd name="T9" fmla="*/ 8 h 12"/>
                </a:gdLst>
                <a:ahLst/>
                <a:cxnLst>
                  <a:cxn ang="0">
                    <a:pos x="T0" y="T1"/>
                  </a:cxn>
                  <a:cxn ang="0">
                    <a:pos x="T2" y="T3"/>
                  </a:cxn>
                  <a:cxn ang="0">
                    <a:pos x="T4" y="T5"/>
                  </a:cxn>
                  <a:cxn ang="0">
                    <a:pos x="T6" y="T7"/>
                  </a:cxn>
                  <a:cxn ang="0">
                    <a:pos x="T8" y="T9"/>
                  </a:cxn>
                </a:cxnLst>
                <a:rect l="0" t="0" r="r" b="b"/>
                <a:pathLst>
                  <a:path w="21" h="12">
                    <a:moveTo>
                      <a:pt x="9" y="8"/>
                    </a:moveTo>
                    <a:cubicBezTo>
                      <a:pt x="1" y="12"/>
                      <a:pt x="12" y="3"/>
                      <a:pt x="0" y="10"/>
                    </a:cubicBezTo>
                    <a:cubicBezTo>
                      <a:pt x="0" y="9"/>
                      <a:pt x="8" y="5"/>
                      <a:pt x="12" y="2"/>
                    </a:cubicBezTo>
                    <a:cubicBezTo>
                      <a:pt x="13" y="3"/>
                      <a:pt x="16" y="2"/>
                      <a:pt x="20" y="0"/>
                    </a:cubicBezTo>
                    <a:cubicBezTo>
                      <a:pt x="21" y="1"/>
                      <a:pt x="6" y="8"/>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0" name="Freeform 6898">
                <a:extLst>
                  <a:ext uri="{FF2B5EF4-FFF2-40B4-BE49-F238E27FC236}">
                    <a16:creationId xmlns:a16="http://schemas.microsoft.com/office/drawing/2014/main" id="{B60A0585-1DD4-4611-8397-CCEC611A799B}"/>
                  </a:ext>
                </a:extLst>
              </p:cNvPr>
              <p:cNvSpPr>
                <a:spLocks/>
              </p:cNvSpPr>
              <p:nvPr/>
            </p:nvSpPr>
            <p:spPr bwMode="auto">
              <a:xfrm>
                <a:off x="2137" y="2610"/>
                <a:ext cx="21" cy="6"/>
              </a:xfrm>
              <a:custGeom>
                <a:avLst/>
                <a:gdLst>
                  <a:gd name="T0" fmla="*/ 25 w 38"/>
                  <a:gd name="T1" fmla="*/ 5 h 10"/>
                  <a:gd name="T2" fmla="*/ 37 w 38"/>
                  <a:gd name="T3" fmla="*/ 9 h 10"/>
                  <a:gd name="T4" fmla="*/ 27 w 38"/>
                  <a:gd name="T5" fmla="*/ 8 h 10"/>
                  <a:gd name="T6" fmla="*/ 15 w 38"/>
                  <a:gd name="T7" fmla="*/ 6 h 10"/>
                  <a:gd name="T8" fmla="*/ 10 w 38"/>
                  <a:gd name="T9" fmla="*/ 2 h 10"/>
                  <a:gd name="T10" fmla="*/ 25 w 38"/>
                  <a:gd name="T11" fmla="*/ 5 h 10"/>
                </a:gdLst>
                <a:ahLst/>
                <a:cxnLst>
                  <a:cxn ang="0">
                    <a:pos x="T0" y="T1"/>
                  </a:cxn>
                  <a:cxn ang="0">
                    <a:pos x="T2" y="T3"/>
                  </a:cxn>
                  <a:cxn ang="0">
                    <a:pos x="T4" y="T5"/>
                  </a:cxn>
                  <a:cxn ang="0">
                    <a:pos x="T6" y="T7"/>
                  </a:cxn>
                  <a:cxn ang="0">
                    <a:pos x="T8" y="T9"/>
                  </a:cxn>
                  <a:cxn ang="0">
                    <a:pos x="T10" y="T11"/>
                  </a:cxn>
                </a:cxnLst>
                <a:rect l="0" t="0" r="r" b="b"/>
                <a:pathLst>
                  <a:path w="38" h="10">
                    <a:moveTo>
                      <a:pt x="25" y="5"/>
                    </a:moveTo>
                    <a:cubicBezTo>
                      <a:pt x="32" y="7"/>
                      <a:pt x="18" y="6"/>
                      <a:pt x="37" y="9"/>
                    </a:cubicBezTo>
                    <a:cubicBezTo>
                      <a:pt x="38" y="10"/>
                      <a:pt x="33" y="9"/>
                      <a:pt x="27" y="8"/>
                    </a:cubicBezTo>
                    <a:cubicBezTo>
                      <a:pt x="22" y="7"/>
                      <a:pt x="16" y="5"/>
                      <a:pt x="15" y="6"/>
                    </a:cubicBezTo>
                    <a:cubicBezTo>
                      <a:pt x="0" y="1"/>
                      <a:pt x="29" y="7"/>
                      <a:pt x="10" y="2"/>
                    </a:cubicBezTo>
                    <a:cubicBezTo>
                      <a:pt x="8" y="0"/>
                      <a:pt x="25" y="7"/>
                      <a:pt x="2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1" name="Freeform 6899">
                <a:extLst>
                  <a:ext uri="{FF2B5EF4-FFF2-40B4-BE49-F238E27FC236}">
                    <a16:creationId xmlns:a16="http://schemas.microsoft.com/office/drawing/2014/main" id="{EEDD9DA7-8D7E-4C9D-B3BD-486F1D269302}"/>
                  </a:ext>
                </a:extLst>
              </p:cNvPr>
              <p:cNvSpPr>
                <a:spLocks/>
              </p:cNvSpPr>
              <p:nvPr/>
            </p:nvSpPr>
            <p:spPr bwMode="auto">
              <a:xfrm>
                <a:off x="2111" y="2603"/>
                <a:ext cx="26" cy="7"/>
              </a:xfrm>
              <a:custGeom>
                <a:avLst/>
                <a:gdLst>
                  <a:gd name="T0" fmla="*/ 31 w 47"/>
                  <a:gd name="T1" fmla="*/ 11 h 13"/>
                  <a:gd name="T2" fmla="*/ 12 w 47"/>
                  <a:gd name="T3" fmla="*/ 5 h 13"/>
                  <a:gd name="T4" fmla="*/ 0 w 47"/>
                  <a:gd name="T5" fmla="*/ 0 h 13"/>
                  <a:gd name="T6" fmla="*/ 22 w 47"/>
                  <a:gd name="T7" fmla="*/ 7 h 13"/>
                  <a:gd name="T8" fmla="*/ 37 w 47"/>
                  <a:gd name="T9" fmla="*/ 10 h 13"/>
                  <a:gd name="T10" fmla="*/ 31 w 47"/>
                  <a:gd name="T11" fmla="*/ 11 h 13"/>
                </a:gdLst>
                <a:ahLst/>
                <a:cxnLst>
                  <a:cxn ang="0">
                    <a:pos x="T0" y="T1"/>
                  </a:cxn>
                  <a:cxn ang="0">
                    <a:pos x="T2" y="T3"/>
                  </a:cxn>
                  <a:cxn ang="0">
                    <a:pos x="T4" y="T5"/>
                  </a:cxn>
                  <a:cxn ang="0">
                    <a:pos x="T6" y="T7"/>
                  </a:cxn>
                  <a:cxn ang="0">
                    <a:pos x="T8" y="T9"/>
                  </a:cxn>
                  <a:cxn ang="0">
                    <a:pos x="T10" y="T11"/>
                  </a:cxn>
                </a:cxnLst>
                <a:rect l="0" t="0" r="r" b="b"/>
                <a:pathLst>
                  <a:path w="47" h="13">
                    <a:moveTo>
                      <a:pt x="31" y="11"/>
                    </a:moveTo>
                    <a:cubicBezTo>
                      <a:pt x="20" y="8"/>
                      <a:pt x="15" y="7"/>
                      <a:pt x="12" y="5"/>
                    </a:cubicBezTo>
                    <a:cubicBezTo>
                      <a:pt x="9" y="4"/>
                      <a:pt x="7" y="3"/>
                      <a:pt x="0" y="0"/>
                    </a:cubicBezTo>
                    <a:cubicBezTo>
                      <a:pt x="12" y="3"/>
                      <a:pt x="18" y="5"/>
                      <a:pt x="22" y="7"/>
                    </a:cubicBezTo>
                    <a:cubicBezTo>
                      <a:pt x="27" y="8"/>
                      <a:pt x="31" y="9"/>
                      <a:pt x="37" y="10"/>
                    </a:cubicBezTo>
                    <a:cubicBezTo>
                      <a:pt x="47" y="13"/>
                      <a:pt x="28" y="9"/>
                      <a:pt x="3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2" name="Freeform 6900">
                <a:extLst>
                  <a:ext uri="{FF2B5EF4-FFF2-40B4-BE49-F238E27FC236}">
                    <a16:creationId xmlns:a16="http://schemas.microsoft.com/office/drawing/2014/main" id="{D3A8B08F-5DCD-4AB1-B42E-E85E075AD989}"/>
                  </a:ext>
                </a:extLst>
              </p:cNvPr>
              <p:cNvSpPr>
                <a:spLocks/>
              </p:cNvSpPr>
              <p:nvPr/>
            </p:nvSpPr>
            <p:spPr bwMode="auto">
              <a:xfrm>
                <a:off x="2720" y="1907"/>
                <a:ext cx="7" cy="13"/>
              </a:xfrm>
              <a:custGeom>
                <a:avLst/>
                <a:gdLst>
                  <a:gd name="T0" fmla="*/ 5 w 12"/>
                  <a:gd name="T1" fmla="*/ 15 h 23"/>
                  <a:gd name="T2" fmla="*/ 0 w 12"/>
                  <a:gd name="T3" fmla="*/ 1 h 23"/>
                  <a:gd name="T4" fmla="*/ 1 w 12"/>
                  <a:gd name="T5" fmla="*/ 0 h 23"/>
                  <a:gd name="T6" fmla="*/ 12 w 12"/>
                  <a:gd name="T7" fmla="*/ 22 h 23"/>
                  <a:gd name="T8" fmla="*/ 0 w 12"/>
                  <a:gd name="T9" fmla="*/ 7 h 23"/>
                  <a:gd name="T10" fmla="*/ 5 w 12"/>
                  <a:gd name="T11" fmla="*/ 15 h 23"/>
                </a:gdLst>
                <a:ahLst/>
                <a:cxnLst>
                  <a:cxn ang="0">
                    <a:pos x="T0" y="T1"/>
                  </a:cxn>
                  <a:cxn ang="0">
                    <a:pos x="T2" y="T3"/>
                  </a:cxn>
                  <a:cxn ang="0">
                    <a:pos x="T4" y="T5"/>
                  </a:cxn>
                  <a:cxn ang="0">
                    <a:pos x="T6" y="T7"/>
                  </a:cxn>
                  <a:cxn ang="0">
                    <a:pos x="T8" y="T9"/>
                  </a:cxn>
                  <a:cxn ang="0">
                    <a:pos x="T10" y="T11"/>
                  </a:cxn>
                </a:cxnLst>
                <a:rect l="0" t="0" r="r" b="b"/>
                <a:pathLst>
                  <a:path w="12" h="23">
                    <a:moveTo>
                      <a:pt x="5" y="15"/>
                    </a:moveTo>
                    <a:cubicBezTo>
                      <a:pt x="4" y="12"/>
                      <a:pt x="4" y="9"/>
                      <a:pt x="0" y="1"/>
                    </a:cubicBezTo>
                    <a:cubicBezTo>
                      <a:pt x="0" y="0"/>
                      <a:pt x="3" y="5"/>
                      <a:pt x="1" y="0"/>
                    </a:cubicBezTo>
                    <a:cubicBezTo>
                      <a:pt x="3" y="1"/>
                      <a:pt x="9" y="21"/>
                      <a:pt x="12" y="22"/>
                    </a:cubicBezTo>
                    <a:cubicBezTo>
                      <a:pt x="11" y="21"/>
                      <a:pt x="9" y="23"/>
                      <a:pt x="0" y="7"/>
                    </a:cubicBezTo>
                    <a:cubicBezTo>
                      <a:pt x="1" y="9"/>
                      <a:pt x="3" y="12"/>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3" name="Freeform 6901">
                <a:extLst>
                  <a:ext uri="{FF2B5EF4-FFF2-40B4-BE49-F238E27FC236}">
                    <a16:creationId xmlns:a16="http://schemas.microsoft.com/office/drawing/2014/main" id="{2E13B9D1-99C0-44A2-B819-F9FBC52DD6EC}"/>
                  </a:ext>
                </a:extLst>
              </p:cNvPr>
              <p:cNvSpPr>
                <a:spLocks/>
              </p:cNvSpPr>
              <p:nvPr/>
            </p:nvSpPr>
            <p:spPr bwMode="auto">
              <a:xfrm>
                <a:off x="2738" y="2258"/>
                <a:ext cx="14" cy="42"/>
              </a:xfrm>
              <a:custGeom>
                <a:avLst/>
                <a:gdLst>
                  <a:gd name="T0" fmla="*/ 0 w 25"/>
                  <a:gd name="T1" fmla="*/ 72 h 73"/>
                  <a:gd name="T2" fmla="*/ 23 w 25"/>
                  <a:gd name="T3" fmla="*/ 6 h 73"/>
                  <a:gd name="T4" fmla="*/ 19 w 25"/>
                  <a:gd name="T5" fmla="*/ 13 h 73"/>
                  <a:gd name="T6" fmla="*/ 14 w 25"/>
                  <a:gd name="T7" fmla="*/ 24 h 73"/>
                  <a:gd name="T8" fmla="*/ 15 w 25"/>
                  <a:gd name="T9" fmla="*/ 21 h 73"/>
                  <a:gd name="T10" fmla="*/ 15 w 25"/>
                  <a:gd name="T11" fmla="*/ 18 h 73"/>
                  <a:gd name="T12" fmla="*/ 20 w 25"/>
                  <a:gd name="T13" fmla="*/ 8 h 73"/>
                  <a:gd name="T14" fmla="*/ 24 w 25"/>
                  <a:gd name="T15" fmla="*/ 5 h 73"/>
                  <a:gd name="T16" fmla="*/ 16 w 25"/>
                  <a:gd name="T17" fmla="*/ 31 h 73"/>
                  <a:gd name="T18" fmla="*/ 8 w 25"/>
                  <a:gd name="T19" fmla="*/ 58 h 73"/>
                  <a:gd name="T20" fmla="*/ 4 w 25"/>
                  <a:gd name="T21" fmla="*/ 68 h 73"/>
                  <a:gd name="T22" fmla="*/ 0 w 25"/>
                  <a:gd name="T2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73">
                    <a:moveTo>
                      <a:pt x="0" y="72"/>
                    </a:moveTo>
                    <a:cubicBezTo>
                      <a:pt x="8" y="56"/>
                      <a:pt x="14" y="34"/>
                      <a:pt x="23" y="6"/>
                    </a:cubicBezTo>
                    <a:cubicBezTo>
                      <a:pt x="21" y="12"/>
                      <a:pt x="20" y="12"/>
                      <a:pt x="19" y="13"/>
                    </a:cubicBezTo>
                    <a:cubicBezTo>
                      <a:pt x="18" y="14"/>
                      <a:pt x="17" y="16"/>
                      <a:pt x="14" y="24"/>
                    </a:cubicBezTo>
                    <a:cubicBezTo>
                      <a:pt x="14" y="25"/>
                      <a:pt x="14" y="23"/>
                      <a:pt x="15" y="21"/>
                    </a:cubicBezTo>
                    <a:cubicBezTo>
                      <a:pt x="16" y="18"/>
                      <a:pt x="16" y="18"/>
                      <a:pt x="15" y="18"/>
                    </a:cubicBezTo>
                    <a:cubicBezTo>
                      <a:pt x="16" y="18"/>
                      <a:pt x="18" y="12"/>
                      <a:pt x="20" y="8"/>
                    </a:cubicBezTo>
                    <a:cubicBezTo>
                      <a:pt x="23" y="3"/>
                      <a:pt x="25" y="0"/>
                      <a:pt x="24" y="5"/>
                    </a:cubicBezTo>
                    <a:cubicBezTo>
                      <a:pt x="23" y="10"/>
                      <a:pt x="20" y="20"/>
                      <a:pt x="16" y="31"/>
                    </a:cubicBezTo>
                    <a:cubicBezTo>
                      <a:pt x="13" y="42"/>
                      <a:pt x="9" y="53"/>
                      <a:pt x="8" y="58"/>
                    </a:cubicBezTo>
                    <a:cubicBezTo>
                      <a:pt x="7" y="63"/>
                      <a:pt x="3" y="67"/>
                      <a:pt x="4" y="68"/>
                    </a:cubicBezTo>
                    <a:cubicBezTo>
                      <a:pt x="1" y="73"/>
                      <a:pt x="3" y="67"/>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4" name="Freeform 6902">
                <a:extLst>
                  <a:ext uri="{FF2B5EF4-FFF2-40B4-BE49-F238E27FC236}">
                    <a16:creationId xmlns:a16="http://schemas.microsoft.com/office/drawing/2014/main" id="{D8F030BC-C064-4261-9431-585A05A87254}"/>
                  </a:ext>
                </a:extLst>
              </p:cNvPr>
              <p:cNvSpPr>
                <a:spLocks/>
              </p:cNvSpPr>
              <p:nvPr/>
            </p:nvSpPr>
            <p:spPr bwMode="auto">
              <a:xfrm>
                <a:off x="2697" y="2362"/>
                <a:ext cx="13" cy="21"/>
              </a:xfrm>
              <a:custGeom>
                <a:avLst/>
                <a:gdLst>
                  <a:gd name="T0" fmla="*/ 17 w 23"/>
                  <a:gd name="T1" fmla="*/ 13 h 37"/>
                  <a:gd name="T2" fmla="*/ 14 w 23"/>
                  <a:gd name="T3" fmla="*/ 14 h 37"/>
                  <a:gd name="T4" fmla="*/ 2 w 23"/>
                  <a:gd name="T5" fmla="*/ 35 h 37"/>
                  <a:gd name="T6" fmla="*/ 8 w 23"/>
                  <a:gd name="T7" fmla="*/ 24 h 37"/>
                  <a:gd name="T8" fmla="*/ 19 w 23"/>
                  <a:gd name="T9" fmla="*/ 3 h 37"/>
                  <a:gd name="T10" fmla="*/ 17 w 23"/>
                  <a:gd name="T11" fmla="*/ 13 h 37"/>
                </a:gdLst>
                <a:ahLst/>
                <a:cxnLst>
                  <a:cxn ang="0">
                    <a:pos x="T0" y="T1"/>
                  </a:cxn>
                  <a:cxn ang="0">
                    <a:pos x="T2" y="T3"/>
                  </a:cxn>
                  <a:cxn ang="0">
                    <a:pos x="T4" y="T5"/>
                  </a:cxn>
                  <a:cxn ang="0">
                    <a:pos x="T6" y="T7"/>
                  </a:cxn>
                  <a:cxn ang="0">
                    <a:pos x="T8" y="T9"/>
                  </a:cxn>
                  <a:cxn ang="0">
                    <a:pos x="T10" y="T11"/>
                  </a:cxn>
                </a:cxnLst>
                <a:rect l="0" t="0" r="r" b="b"/>
                <a:pathLst>
                  <a:path w="23" h="37">
                    <a:moveTo>
                      <a:pt x="17" y="13"/>
                    </a:moveTo>
                    <a:cubicBezTo>
                      <a:pt x="17" y="11"/>
                      <a:pt x="17" y="11"/>
                      <a:pt x="14" y="14"/>
                    </a:cubicBezTo>
                    <a:cubicBezTo>
                      <a:pt x="12" y="17"/>
                      <a:pt x="9" y="24"/>
                      <a:pt x="2" y="35"/>
                    </a:cubicBezTo>
                    <a:cubicBezTo>
                      <a:pt x="0" y="37"/>
                      <a:pt x="4" y="31"/>
                      <a:pt x="8" y="24"/>
                    </a:cubicBezTo>
                    <a:cubicBezTo>
                      <a:pt x="12" y="17"/>
                      <a:pt x="17" y="8"/>
                      <a:pt x="19" y="3"/>
                    </a:cubicBezTo>
                    <a:cubicBezTo>
                      <a:pt x="23" y="0"/>
                      <a:pt x="17" y="11"/>
                      <a:pt x="1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5" name="Freeform 6903">
                <a:extLst>
                  <a:ext uri="{FF2B5EF4-FFF2-40B4-BE49-F238E27FC236}">
                    <a16:creationId xmlns:a16="http://schemas.microsoft.com/office/drawing/2014/main" id="{E06951AA-3DBE-434C-9DD2-DE3D7163B5AD}"/>
                  </a:ext>
                </a:extLst>
              </p:cNvPr>
              <p:cNvSpPr>
                <a:spLocks/>
              </p:cNvSpPr>
              <p:nvPr/>
            </p:nvSpPr>
            <p:spPr bwMode="auto">
              <a:xfrm>
                <a:off x="2749" y="1982"/>
                <a:ext cx="15" cy="65"/>
              </a:xfrm>
              <a:custGeom>
                <a:avLst/>
                <a:gdLst>
                  <a:gd name="T0" fmla="*/ 1 w 26"/>
                  <a:gd name="T1" fmla="*/ 5 h 114"/>
                  <a:gd name="T2" fmla="*/ 3 w 26"/>
                  <a:gd name="T3" fmla="*/ 12 h 114"/>
                  <a:gd name="T4" fmla="*/ 7 w 26"/>
                  <a:gd name="T5" fmla="*/ 25 h 114"/>
                  <a:gd name="T6" fmla="*/ 15 w 26"/>
                  <a:gd name="T7" fmla="*/ 59 h 114"/>
                  <a:gd name="T8" fmla="*/ 23 w 26"/>
                  <a:gd name="T9" fmla="*/ 92 h 114"/>
                  <a:gd name="T10" fmla="*/ 21 w 26"/>
                  <a:gd name="T11" fmla="*/ 80 h 114"/>
                  <a:gd name="T12" fmla="*/ 25 w 26"/>
                  <a:gd name="T13" fmla="*/ 106 h 114"/>
                  <a:gd name="T14" fmla="*/ 24 w 26"/>
                  <a:gd name="T15" fmla="*/ 111 h 114"/>
                  <a:gd name="T16" fmla="*/ 24 w 26"/>
                  <a:gd name="T17" fmla="*/ 107 h 114"/>
                  <a:gd name="T18" fmla="*/ 22 w 26"/>
                  <a:gd name="T19" fmla="*/ 101 h 114"/>
                  <a:gd name="T20" fmla="*/ 18 w 26"/>
                  <a:gd name="T21" fmla="*/ 74 h 114"/>
                  <a:gd name="T22" fmla="*/ 12 w 26"/>
                  <a:gd name="T23" fmla="*/ 56 h 114"/>
                  <a:gd name="T24" fmla="*/ 3 w 26"/>
                  <a:gd name="T25" fmla="*/ 21 h 114"/>
                  <a:gd name="T26" fmla="*/ 1 w 26"/>
                  <a:gd name="T27" fmla="*/ 10 h 114"/>
                  <a:gd name="T28" fmla="*/ 5 w 26"/>
                  <a:gd name="T29" fmla="*/ 23 h 114"/>
                  <a:gd name="T30" fmla="*/ 1 w 26"/>
                  <a:gd name="T31" fmla="*/ 9 h 114"/>
                  <a:gd name="T32" fmla="*/ 1 w 26"/>
                  <a:gd name="T33" fmla="*/ 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14">
                    <a:moveTo>
                      <a:pt x="1" y="5"/>
                    </a:moveTo>
                    <a:cubicBezTo>
                      <a:pt x="0" y="0"/>
                      <a:pt x="2" y="6"/>
                      <a:pt x="3" y="12"/>
                    </a:cubicBezTo>
                    <a:cubicBezTo>
                      <a:pt x="5" y="19"/>
                      <a:pt x="6" y="27"/>
                      <a:pt x="7" y="25"/>
                    </a:cubicBezTo>
                    <a:cubicBezTo>
                      <a:pt x="8" y="31"/>
                      <a:pt x="12" y="45"/>
                      <a:pt x="15" y="59"/>
                    </a:cubicBezTo>
                    <a:cubicBezTo>
                      <a:pt x="18" y="73"/>
                      <a:pt x="21" y="87"/>
                      <a:pt x="23" y="92"/>
                    </a:cubicBezTo>
                    <a:cubicBezTo>
                      <a:pt x="23" y="90"/>
                      <a:pt x="23" y="86"/>
                      <a:pt x="21" y="80"/>
                    </a:cubicBezTo>
                    <a:cubicBezTo>
                      <a:pt x="26" y="91"/>
                      <a:pt x="22" y="93"/>
                      <a:pt x="25" y="106"/>
                    </a:cubicBezTo>
                    <a:cubicBezTo>
                      <a:pt x="21" y="91"/>
                      <a:pt x="26" y="114"/>
                      <a:pt x="24" y="111"/>
                    </a:cubicBezTo>
                    <a:cubicBezTo>
                      <a:pt x="23" y="108"/>
                      <a:pt x="24" y="108"/>
                      <a:pt x="24" y="107"/>
                    </a:cubicBezTo>
                    <a:cubicBezTo>
                      <a:pt x="23" y="103"/>
                      <a:pt x="23" y="106"/>
                      <a:pt x="22" y="101"/>
                    </a:cubicBezTo>
                    <a:cubicBezTo>
                      <a:pt x="21" y="95"/>
                      <a:pt x="20" y="84"/>
                      <a:pt x="18" y="74"/>
                    </a:cubicBezTo>
                    <a:cubicBezTo>
                      <a:pt x="16" y="64"/>
                      <a:pt x="14" y="56"/>
                      <a:pt x="12" y="56"/>
                    </a:cubicBezTo>
                    <a:cubicBezTo>
                      <a:pt x="11" y="47"/>
                      <a:pt x="6" y="29"/>
                      <a:pt x="3" y="21"/>
                    </a:cubicBezTo>
                    <a:cubicBezTo>
                      <a:pt x="2" y="17"/>
                      <a:pt x="3" y="17"/>
                      <a:pt x="1" y="10"/>
                    </a:cubicBezTo>
                    <a:cubicBezTo>
                      <a:pt x="1" y="11"/>
                      <a:pt x="3" y="18"/>
                      <a:pt x="5" y="23"/>
                    </a:cubicBezTo>
                    <a:cubicBezTo>
                      <a:pt x="5" y="22"/>
                      <a:pt x="3" y="14"/>
                      <a:pt x="1" y="9"/>
                    </a:cubicBezTo>
                    <a:cubicBezTo>
                      <a:pt x="2" y="9"/>
                      <a:pt x="2" y="8"/>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6" name="Freeform 6904">
                <a:extLst>
                  <a:ext uri="{FF2B5EF4-FFF2-40B4-BE49-F238E27FC236}">
                    <a16:creationId xmlns:a16="http://schemas.microsoft.com/office/drawing/2014/main" id="{98C725C2-81D3-4CED-9C80-F22CA301A67A}"/>
                  </a:ext>
                </a:extLst>
              </p:cNvPr>
              <p:cNvSpPr>
                <a:spLocks/>
              </p:cNvSpPr>
              <p:nvPr/>
            </p:nvSpPr>
            <p:spPr bwMode="auto">
              <a:xfrm>
                <a:off x="2768" y="2093"/>
                <a:ext cx="2" cy="14"/>
              </a:xfrm>
              <a:custGeom>
                <a:avLst/>
                <a:gdLst>
                  <a:gd name="T0" fmla="*/ 0 w 4"/>
                  <a:gd name="T1" fmla="*/ 0 h 25"/>
                  <a:gd name="T2" fmla="*/ 3 w 4"/>
                  <a:gd name="T3" fmla="*/ 5 h 25"/>
                  <a:gd name="T4" fmla="*/ 4 w 4"/>
                  <a:gd name="T5" fmla="*/ 9 h 25"/>
                  <a:gd name="T6" fmla="*/ 4 w 4"/>
                  <a:gd name="T7" fmla="*/ 16 h 25"/>
                  <a:gd name="T8" fmla="*/ 2 w 4"/>
                  <a:gd name="T9" fmla="*/ 17 h 25"/>
                  <a:gd name="T10" fmla="*/ 2 w 4"/>
                  <a:gd name="T11" fmla="*/ 10 h 25"/>
                  <a:gd name="T12" fmla="*/ 2 w 4"/>
                  <a:gd name="T13" fmla="*/ 25 h 25"/>
                  <a:gd name="T14" fmla="*/ 0 w 4"/>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5">
                    <a:moveTo>
                      <a:pt x="0" y="0"/>
                    </a:moveTo>
                    <a:cubicBezTo>
                      <a:pt x="0" y="3"/>
                      <a:pt x="3" y="12"/>
                      <a:pt x="3" y="5"/>
                    </a:cubicBezTo>
                    <a:cubicBezTo>
                      <a:pt x="3" y="4"/>
                      <a:pt x="3" y="6"/>
                      <a:pt x="4" y="9"/>
                    </a:cubicBezTo>
                    <a:cubicBezTo>
                      <a:pt x="4" y="16"/>
                      <a:pt x="4" y="16"/>
                      <a:pt x="4" y="16"/>
                    </a:cubicBezTo>
                    <a:cubicBezTo>
                      <a:pt x="3" y="10"/>
                      <a:pt x="3" y="17"/>
                      <a:pt x="2" y="17"/>
                    </a:cubicBezTo>
                    <a:cubicBezTo>
                      <a:pt x="2" y="10"/>
                      <a:pt x="2" y="10"/>
                      <a:pt x="2" y="10"/>
                    </a:cubicBezTo>
                    <a:cubicBezTo>
                      <a:pt x="0" y="14"/>
                      <a:pt x="1" y="16"/>
                      <a:pt x="2" y="25"/>
                    </a:cubicBezTo>
                    <a:cubicBezTo>
                      <a:pt x="0" y="24"/>
                      <a:pt x="1"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7" name="Freeform 6905">
                <a:extLst>
                  <a:ext uri="{FF2B5EF4-FFF2-40B4-BE49-F238E27FC236}">
                    <a16:creationId xmlns:a16="http://schemas.microsoft.com/office/drawing/2014/main" id="{F4CF3D57-4A71-45BB-A607-6F7B3395C2E8}"/>
                  </a:ext>
                </a:extLst>
              </p:cNvPr>
              <p:cNvSpPr>
                <a:spLocks/>
              </p:cNvSpPr>
              <p:nvPr/>
            </p:nvSpPr>
            <p:spPr bwMode="auto">
              <a:xfrm>
                <a:off x="2267" y="2624"/>
                <a:ext cx="18" cy="1"/>
              </a:xfrm>
              <a:custGeom>
                <a:avLst/>
                <a:gdLst>
                  <a:gd name="T0" fmla="*/ 32 w 32"/>
                  <a:gd name="T1" fmla="*/ 1 h 2"/>
                  <a:gd name="T2" fmla="*/ 2 w 32"/>
                  <a:gd name="T3" fmla="*/ 2 h 2"/>
                  <a:gd name="T4" fmla="*/ 24 w 32"/>
                  <a:gd name="T5" fmla="*/ 0 h 2"/>
                  <a:gd name="T6" fmla="*/ 32 w 32"/>
                  <a:gd name="T7" fmla="*/ 1 h 2"/>
                </a:gdLst>
                <a:ahLst/>
                <a:cxnLst>
                  <a:cxn ang="0">
                    <a:pos x="T0" y="T1"/>
                  </a:cxn>
                  <a:cxn ang="0">
                    <a:pos x="T2" y="T3"/>
                  </a:cxn>
                  <a:cxn ang="0">
                    <a:pos x="T4" y="T5"/>
                  </a:cxn>
                  <a:cxn ang="0">
                    <a:pos x="T6" y="T7"/>
                  </a:cxn>
                </a:cxnLst>
                <a:rect l="0" t="0" r="r" b="b"/>
                <a:pathLst>
                  <a:path w="32" h="2">
                    <a:moveTo>
                      <a:pt x="32" y="1"/>
                    </a:moveTo>
                    <a:cubicBezTo>
                      <a:pt x="26" y="2"/>
                      <a:pt x="17" y="2"/>
                      <a:pt x="2" y="2"/>
                    </a:cubicBezTo>
                    <a:cubicBezTo>
                      <a:pt x="0" y="1"/>
                      <a:pt x="18" y="1"/>
                      <a:pt x="24" y="0"/>
                    </a:cubicBezTo>
                    <a:cubicBezTo>
                      <a:pt x="23" y="1"/>
                      <a:pt x="28" y="1"/>
                      <a:pt x="3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8" name="Freeform 6906">
                <a:extLst>
                  <a:ext uri="{FF2B5EF4-FFF2-40B4-BE49-F238E27FC236}">
                    <a16:creationId xmlns:a16="http://schemas.microsoft.com/office/drawing/2014/main" id="{1B4D16D9-1A55-4B77-B8AB-F5CCD0230CE2}"/>
                  </a:ext>
                </a:extLst>
              </p:cNvPr>
              <p:cNvSpPr>
                <a:spLocks/>
              </p:cNvSpPr>
              <p:nvPr/>
            </p:nvSpPr>
            <p:spPr bwMode="auto">
              <a:xfrm>
                <a:off x="2691" y="1863"/>
                <a:ext cx="15" cy="20"/>
              </a:xfrm>
              <a:custGeom>
                <a:avLst/>
                <a:gdLst>
                  <a:gd name="T0" fmla="*/ 0 w 25"/>
                  <a:gd name="T1" fmla="*/ 0 h 36"/>
                  <a:gd name="T2" fmla="*/ 18 w 25"/>
                  <a:gd name="T3" fmla="*/ 25 h 36"/>
                  <a:gd name="T4" fmla="*/ 15 w 25"/>
                  <a:gd name="T5" fmla="*/ 17 h 36"/>
                  <a:gd name="T6" fmla="*/ 17 w 25"/>
                  <a:gd name="T7" fmla="*/ 19 h 36"/>
                  <a:gd name="T8" fmla="*/ 25 w 25"/>
                  <a:gd name="T9" fmla="*/ 31 h 36"/>
                  <a:gd name="T10" fmla="*/ 15 w 25"/>
                  <a:gd name="T11" fmla="*/ 24 h 36"/>
                  <a:gd name="T12" fmla="*/ 0 w 25"/>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5" h="36">
                    <a:moveTo>
                      <a:pt x="0" y="0"/>
                    </a:moveTo>
                    <a:cubicBezTo>
                      <a:pt x="6" y="7"/>
                      <a:pt x="10" y="14"/>
                      <a:pt x="18" y="25"/>
                    </a:cubicBezTo>
                    <a:cubicBezTo>
                      <a:pt x="17" y="22"/>
                      <a:pt x="14" y="17"/>
                      <a:pt x="15" y="17"/>
                    </a:cubicBezTo>
                    <a:cubicBezTo>
                      <a:pt x="20" y="27"/>
                      <a:pt x="24" y="30"/>
                      <a:pt x="17" y="19"/>
                    </a:cubicBezTo>
                    <a:cubicBezTo>
                      <a:pt x="18" y="19"/>
                      <a:pt x="22" y="26"/>
                      <a:pt x="25" y="31"/>
                    </a:cubicBezTo>
                    <a:cubicBezTo>
                      <a:pt x="25" y="36"/>
                      <a:pt x="15" y="22"/>
                      <a:pt x="15" y="24"/>
                    </a:cubicBezTo>
                    <a:cubicBezTo>
                      <a:pt x="12" y="20"/>
                      <a:pt x="9"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9" name="Freeform 6907">
                <a:extLst>
                  <a:ext uri="{FF2B5EF4-FFF2-40B4-BE49-F238E27FC236}">
                    <a16:creationId xmlns:a16="http://schemas.microsoft.com/office/drawing/2014/main" id="{D5DB8140-F017-436E-AB30-54E0538CAF72}"/>
                  </a:ext>
                </a:extLst>
              </p:cNvPr>
              <p:cNvSpPr>
                <a:spLocks/>
              </p:cNvSpPr>
              <p:nvPr/>
            </p:nvSpPr>
            <p:spPr bwMode="auto">
              <a:xfrm>
                <a:off x="2761" y="2187"/>
                <a:ext cx="5" cy="26"/>
              </a:xfrm>
              <a:custGeom>
                <a:avLst/>
                <a:gdLst>
                  <a:gd name="T0" fmla="*/ 8 w 9"/>
                  <a:gd name="T1" fmla="*/ 11 h 47"/>
                  <a:gd name="T2" fmla="*/ 5 w 9"/>
                  <a:gd name="T3" fmla="*/ 26 h 47"/>
                  <a:gd name="T4" fmla="*/ 1 w 9"/>
                  <a:gd name="T5" fmla="*/ 47 h 47"/>
                  <a:gd name="T6" fmla="*/ 4 w 9"/>
                  <a:gd name="T7" fmla="*/ 30 h 47"/>
                  <a:gd name="T8" fmla="*/ 7 w 9"/>
                  <a:gd name="T9" fmla="*/ 8 h 47"/>
                  <a:gd name="T10" fmla="*/ 8 w 9"/>
                  <a:gd name="T11" fmla="*/ 10 h 47"/>
                  <a:gd name="T12" fmla="*/ 8 w 9"/>
                  <a:gd name="T13" fmla="*/ 11 h 47"/>
                </a:gdLst>
                <a:ahLst/>
                <a:cxnLst>
                  <a:cxn ang="0">
                    <a:pos x="T0" y="T1"/>
                  </a:cxn>
                  <a:cxn ang="0">
                    <a:pos x="T2" y="T3"/>
                  </a:cxn>
                  <a:cxn ang="0">
                    <a:pos x="T4" y="T5"/>
                  </a:cxn>
                  <a:cxn ang="0">
                    <a:pos x="T6" y="T7"/>
                  </a:cxn>
                  <a:cxn ang="0">
                    <a:pos x="T8" y="T9"/>
                  </a:cxn>
                  <a:cxn ang="0">
                    <a:pos x="T10" y="T11"/>
                  </a:cxn>
                  <a:cxn ang="0">
                    <a:pos x="T12" y="T13"/>
                  </a:cxn>
                </a:cxnLst>
                <a:rect l="0" t="0" r="r" b="b"/>
                <a:pathLst>
                  <a:path w="9" h="47">
                    <a:moveTo>
                      <a:pt x="8" y="11"/>
                    </a:moveTo>
                    <a:cubicBezTo>
                      <a:pt x="9" y="11"/>
                      <a:pt x="6" y="28"/>
                      <a:pt x="5" y="26"/>
                    </a:cubicBezTo>
                    <a:cubicBezTo>
                      <a:pt x="4" y="35"/>
                      <a:pt x="3" y="37"/>
                      <a:pt x="1" y="47"/>
                    </a:cubicBezTo>
                    <a:cubicBezTo>
                      <a:pt x="0" y="46"/>
                      <a:pt x="2" y="38"/>
                      <a:pt x="4" y="30"/>
                    </a:cubicBezTo>
                    <a:cubicBezTo>
                      <a:pt x="5" y="21"/>
                      <a:pt x="7" y="11"/>
                      <a:pt x="7" y="8"/>
                    </a:cubicBezTo>
                    <a:cubicBezTo>
                      <a:pt x="8" y="0"/>
                      <a:pt x="8" y="5"/>
                      <a:pt x="8" y="10"/>
                    </a:cubicBezTo>
                    <a:cubicBezTo>
                      <a:pt x="7" y="14"/>
                      <a:pt x="7" y="1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0" name="Freeform 6908">
                <a:extLst>
                  <a:ext uri="{FF2B5EF4-FFF2-40B4-BE49-F238E27FC236}">
                    <a16:creationId xmlns:a16="http://schemas.microsoft.com/office/drawing/2014/main" id="{8E81F9CB-75BC-4C55-A3A7-66815C71397F}"/>
                  </a:ext>
                </a:extLst>
              </p:cNvPr>
              <p:cNvSpPr>
                <a:spLocks/>
              </p:cNvSpPr>
              <p:nvPr/>
            </p:nvSpPr>
            <p:spPr bwMode="auto">
              <a:xfrm>
                <a:off x="2662" y="2415"/>
                <a:ext cx="13" cy="17"/>
              </a:xfrm>
              <a:custGeom>
                <a:avLst/>
                <a:gdLst>
                  <a:gd name="T0" fmla="*/ 13 w 22"/>
                  <a:gd name="T1" fmla="*/ 16 h 31"/>
                  <a:gd name="T2" fmla="*/ 0 w 22"/>
                  <a:gd name="T3" fmla="*/ 30 h 31"/>
                  <a:gd name="T4" fmla="*/ 10 w 22"/>
                  <a:gd name="T5" fmla="*/ 18 h 31"/>
                  <a:gd name="T6" fmla="*/ 14 w 22"/>
                  <a:gd name="T7" fmla="*/ 11 h 31"/>
                  <a:gd name="T8" fmla="*/ 20 w 22"/>
                  <a:gd name="T9" fmla="*/ 0 h 31"/>
                  <a:gd name="T10" fmla="*/ 13 w 22"/>
                  <a:gd name="T11" fmla="*/ 16 h 31"/>
                </a:gdLst>
                <a:ahLst/>
                <a:cxnLst>
                  <a:cxn ang="0">
                    <a:pos x="T0" y="T1"/>
                  </a:cxn>
                  <a:cxn ang="0">
                    <a:pos x="T2" y="T3"/>
                  </a:cxn>
                  <a:cxn ang="0">
                    <a:pos x="T4" y="T5"/>
                  </a:cxn>
                  <a:cxn ang="0">
                    <a:pos x="T6" y="T7"/>
                  </a:cxn>
                  <a:cxn ang="0">
                    <a:pos x="T8" y="T9"/>
                  </a:cxn>
                  <a:cxn ang="0">
                    <a:pos x="T10" y="T11"/>
                  </a:cxn>
                </a:cxnLst>
                <a:rect l="0" t="0" r="r" b="b"/>
                <a:pathLst>
                  <a:path w="22" h="31">
                    <a:moveTo>
                      <a:pt x="13" y="16"/>
                    </a:moveTo>
                    <a:cubicBezTo>
                      <a:pt x="9" y="21"/>
                      <a:pt x="1" y="31"/>
                      <a:pt x="0" y="30"/>
                    </a:cubicBezTo>
                    <a:cubicBezTo>
                      <a:pt x="5" y="26"/>
                      <a:pt x="9" y="17"/>
                      <a:pt x="10" y="18"/>
                    </a:cubicBezTo>
                    <a:cubicBezTo>
                      <a:pt x="15" y="12"/>
                      <a:pt x="14" y="11"/>
                      <a:pt x="14" y="11"/>
                    </a:cubicBezTo>
                    <a:cubicBezTo>
                      <a:pt x="14" y="10"/>
                      <a:pt x="14" y="9"/>
                      <a:pt x="20" y="0"/>
                    </a:cubicBezTo>
                    <a:cubicBezTo>
                      <a:pt x="22" y="1"/>
                      <a:pt x="14" y="13"/>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1" name="Freeform 6909">
                <a:extLst>
                  <a:ext uri="{FF2B5EF4-FFF2-40B4-BE49-F238E27FC236}">
                    <a16:creationId xmlns:a16="http://schemas.microsoft.com/office/drawing/2014/main" id="{946AC19C-CC1F-48C5-B8C3-9BBDD69385E3}"/>
                  </a:ext>
                </a:extLst>
              </p:cNvPr>
              <p:cNvSpPr>
                <a:spLocks/>
              </p:cNvSpPr>
              <p:nvPr/>
            </p:nvSpPr>
            <p:spPr bwMode="auto">
              <a:xfrm>
                <a:off x="2439" y="2588"/>
                <a:ext cx="14" cy="5"/>
              </a:xfrm>
              <a:custGeom>
                <a:avLst/>
                <a:gdLst>
                  <a:gd name="T0" fmla="*/ 23 w 23"/>
                  <a:gd name="T1" fmla="*/ 1 h 8"/>
                  <a:gd name="T2" fmla="*/ 13 w 23"/>
                  <a:gd name="T3" fmla="*/ 5 h 8"/>
                  <a:gd name="T4" fmla="*/ 1 w 23"/>
                  <a:gd name="T5" fmla="*/ 8 h 8"/>
                  <a:gd name="T6" fmla="*/ 10 w 23"/>
                  <a:gd name="T7" fmla="*/ 3 h 8"/>
                  <a:gd name="T8" fmla="*/ 6 w 23"/>
                  <a:gd name="T9" fmla="*/ 4 h 8"/>
                  <a:gd name="T10" fmla="*/ 23 w 23"/>
                  <a:gd name="T11" fmla="*/ 1 h 8"/>
                </a:gdLst>
                <a:ahLst/>
                <a:cxnLst>
                  <a:cxn ang="0">
                    <a:pos x="T0" y="T1"/>
                  </a:cxn>
                  <a:cxn ang="0">
                    <a:pos x="T2" y="T3"/>
                  </a:cxn>
                  <a:cxn ang="0">
                    <a:pos x="T4" y="T5"/>
                  </a:cxn>
                  <a:cxn ang="0">
                    <a:pos x="T6" y="T7"/>
                  </a:cxn>
                  <a:cxn ang="0">
                    <a:pos x="T8" y="T9"/>
                  </a:cxn>
                  <a:cxn ang="0">
                    <a:pos x="T10" y="T11"/>
                  </a:cxn>
                </a:cxnLst>
                <a:rect l="0" t="0" r="r" b="b"/>
                <a:pathLst>
                  <a:path w="23" h="8">
                    <a:moveTo>
                      <a:pt x="23" y="1"/>
                    </a:moveTo>
                    <a:cubicBezTo>
                      <a:pt x="13" y="5"/>
                      <a:pt x="13" y="5"/>
                      <a:pt x="13" y="5"/>
                    </a:cubicBezTo>
                    <a:cubicBezTo>
                      <a:pt x="15" y="2"/>
                      <a:pt x="15" y="3"/>
                      <a:pt x="1" y="8"/>
                    </a:cubicBezTo>
                    <a:cubicBezTo>
                      <a:pt x="0" y="7"/>
                      <a:pt x="12" y="3"/>
                      <a:pt x="10" y="3"/>
                    </a:cubicBezTo>
                    <a:cubicBezTo>
                      <a:pt x="10" y="2"/>
                      <a:pt x="8" y="3"/>
                      <a:pt x="6" y="4"/>
                    </a:cubicBezTo>
                    <a:cubicBezTo>
                      <a:pt x="10" y="2"/>
                      <a:pt x="21"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2" name="Freeform 6910">
                <a:extLst>
                  <a:ext uri="{FF2B5EF4-FFF2-40B4-BE49-F238E27FC236}">
                    <a16:creationId xmlns:a16="http://schemas.microsoft.com/office/drawing/2014/main" id="{59060AF9-C9B9-4E76-B4F9-BB46F9871A97}"/>
                  </a:ext>
                </a:extLst>
              </p:cNvPr>
              <p:cNvSpPr>
                <a:spLocks/>
              </p:cNvSpPr>
              <p:nvPr/>
            </p:nvSpPr>
            <p:spPr bwMode="auto">
              <a:xfrm>
                <a:off x="2761" y="2063"/>
                <a:ext cx="8" cy="29"/>
              </a:xfrm>
              <a:custGeom>
                <a:avLst/>
                <a:gdLst>
                  <a:gd name="T0" fmla="*/ 4 w 14"/>
                  <a:gd name="T1" fmla="*/ 16 h 51"/>
                  <a:gd name="T2" fmla="*/ 7 w 14"/>
                  <a:gd name="T3" fmla="*/ 37 h 51"/>
                  <a:gd name="T4" fmla="*/ 3 w 14"/>
                  <a:gd name="T5" fmla="*/ 32 h 51"/>
                  <a:gd name="T6" fmla="*/ 4 w 14"/>
                  <a:gd name="T7" fmla="*/ 50 h 51"/>
                  <a:gd name="T8" fmla="*/ 1 w 14"/>
                  <a:gd name="T9" fmla="*/ 45 h 51"/>
                  <a:gd name="T10" fmla="*/ 0 w 14"/>
                  <a:gd name="T11" fmla="*/ 0 h 51"/>
                  <a:gd name="T12" fmla="*/ 5 w 14"/>
                  <a:gd name="T13" fmla="*/ 0 h 51"/>
                  <a:gd name="T14" fmla="*/ 7 w 14"/>
                  <a:gd name="T15" fmla="*/ 15 h 51"/>
                  <a:gd name="T16" fmla="*/ 9 w 14"/>
                  <a:gd name="T17" fmla="*/ 28 h 51"/>
                  <a:gd name="T18" fmla="*/ 7 w 14"/>
                  <a:gd name="T19" fmla="*/ 6 h 51"/>
                  <a:gd name="T20" fmla="*/ 12 w 14"/>
                  <a:gd name="T21" fmla="*/ 29 h 51"/>
                  <a:gd name="T22" fmla="*/ 11 w 14"/>
                  <a:gd name="T23" fmla="*/ 41 h 51"/>
                  <a:gd name="T24" fmla="*/ 14 w 14"/>
                  <a:gd name="T25" fmla="*/ 50 h 51"/>
                  <a:gd name="T26" fmla="*/ 8 w 14"/>
                  <a:gd name="T27" fmla="*/ 36 h 51"/>
                  <a:gd name="T28" fmla="*/ 12 w 14"/>
                  <a:gd name="T29" fmla="*/ 33 h 51"/>
                  <a:gd name="T30" fmla="*/ 8 w 14"/>
                  <a:gd name="T31" fmla="*/ 32 h 51"/>
                  <a:gd name="T32" fmla="*/ 6 w 14"/>
                  <a:gd name="T33" fmla="*/ 11 h 51"/>
                  <a:gd name="T34" fmla="*/ 3 w 14"/>
                  <a:gd name="T35" fmla="*/ 9 h 51"/>
                  <a:gd name="T36" fmla="*/ 6 w 14"/>
                  <a:gd name="T37" fmla="*/ 22 h 51"/>
                  <a:gd name="T38" fmla="*/ 4 w 14"/>
                  <a:gd name="T39" fmla="*/ 1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51">
                    <a:moveTo>
                      <a:pt x="4" y="16"/>
                    </a:moveTo>
                    <a:cubicBezTo>
                      <a:pt x="4" y="21"/>
                      <a:pt x="7" y="27"/>
                      <a:pt x="7" y="37"/>
                    </a:cubicBezTo>
                    <a:cubicBezTo>
                      <a:pt x="5" y="30"/>
                      <a:pt x="4" y="37"/>
                      <a:pt x="3" y="32"/>
                    </a:cubicBezTo>
                    <a:cubicBezTo>
                      <a:pt x="2" y="32"/>
                      <a:pt x="4" y="45"/>
                      <a:pt x="4" y="50"/>
                    </a:cubicBezTo>
                    <a:cubicBezTo>
                      <a:pt x="3" y="51"/>
                      <a:pt x="2" y="41"/>
                      <a:pt x="1" y="45"/>
                    </a:cubicBezTo>
                    <a:cubicBezTo>
                      <a:pt x="2" y="32"/>
                      <a:pt x="1" y="15"/>
                      <a:pt x="0" y="0"/>
                    </a:cubicBezTo>
                    <a:cubicBezTo>
                      <a:pt x="2" y="1"/>
                      <a:pt x="3" y="5"/>
                      <a:pt x="5" y="0"/>
                    </a:cubicBezTo>
                    <a:cubicBezTo>
                      <a:pt x="5" y="9"/>
                      <a:pt x="6" y="12"/>
                      <a:pt x="7" y="15"/>
                    </a:cubicBezTo>
                    <a:cubicBezTo>
                      <a:pt x="7" y="18"/>
                      <a:pt x="8" y="21"/>
                      <a:pt x="9" y="28"/>
                    </a:cubicBezTo>
                    <a:cubicBezTo>
                      <a:pt x="10" y="26"/>
                      <a:pt x="7" y="12"/>
                      <a:pt x="7" y="6"/>
                    </a:cubicBezTo>
                    <a:cubicBezTo>
                      <a:pt x="10" y="8"/>
                      <a:pt x="10" y="26"/>
                      <a:pt x="12" y="29"/>
                    </a:cubicBezTo>
                    <a:cubicBezTo>
                      <a:pt x="13" y="39"/>
                      <a:pt x="11" y="34"/>
                      <a:pt x="11" y="41"/>
                    </a:cubicBezTo>
                    <a:cubicBezTo>
                      <a:pt x="12" y="51"/>
                      <a:pt x="14" y="36"/>
                      <a:pt x="14" y="50"/>
                    </a:cubicBezTo>
                    <a:cubicBezTo>
                      <a:pt x="12" y="44"/>
                      <a:pt x="10" y="47"/>
                      <a:pt x="8" y="36"/>
                    </a:cubicBezTo>
                    <a:cubicBezTo>
                      <a:pt x="10" y="40"/>
                      <a:pt x="10" y="36"/>
                      <a:pt x="12" y="33"/>
                    </a:cubicBezTo>
                    <a:cubicBezTo>
                      <a:pt x="11" y="25"/>
                      <a:pt x="9" y="33"/>
                      <a:pt x="8" y="32"/>
                    </a:cubicBezTo>
                    <a:cubicBezTo>
                      <a:pt x="7" y="19"/>
                      <a:pt x="6" y="24"/>
                      <a:pt x="6" y="11"/>
                    </a:cubicBezTo>
                    <a:cubicBezTo>
                      <a:pt x="4" y="4"/>
                      <a:pt x="5" y="14"/>
                      <a:pt x="3" y="9"/>
                    </a:cubicBezTo>
                    <a:cubicBezTo>
                      <a:pt x="4" y="19"/>
                      <a:pt x="5" y="11"/>
                      <a:pt x="6" y="22"/>
                    </a:cubicBezTo>
                    <a:cubicBezTo>
                      <a:pt x="5" y="21"/>
                      <a:pt x="5" y="20"/>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3" name="Freeform 6911">
                <a:extLst>
                  <a:ext uri="{FF2B5EF4-FFF2-40B4-BE49-F238E27FC236}">
                    <a16:creationId xmlns:a16="http://schemas.microsoft.com/office/drawing/2014/main" id="{41479D86-A42C-4636-A411-CF617D08FE7B}"/>
                  </a:ext>
                </a:extLst>
              </p:cNvPr>
              <p:cNvSpPr>
                <a:spLocks/>
              </p:cNvSpPr>
              <p:nvPr/>
            </p:nvSpPr>
            <p:spPr bwMode="auto">
              <a:xfrm>
                <a:off x="2706" y="1883"/>
                <a:ext cx="5" cy="11"/>
              </a:xfrm>
              <a:custGeom>
                <a:avLst/>
                <a:gdLst>
                  <a:gd name="T0" fmla="*/ 5 w 10"/>
                  <a:gd name="T1" fmla="*/ 11 h 19"/>
                  <a:gd name="T2" fmla="*/ 0 w 10"/>
                  <a:gd name="T3" fmla="*/ 0 h 19"/>
                  <a:gd name="T4" fmla="*/ 9 w 10"/>
                  <a:gd name="T5" fmla="*/ 16 h 19"/>
                  <a:gd name="T6" fmla="*/ 5 w 10"/>
                  <a:gd name="T7" fmla="*/ 11 h 19"/>
                  <a:gd name="T8" fmla="*/ 5 w 10"/>
                  <a:gd name="T9" fmla="*/ 11 h 19"/>
                </a:gdLst>
                <a:ahLst/>
                <a:cxnLst>
                  <a:cxn ang="0">
                    <a:pos x="T0" y="T1"/>
                  </a:cxn>
                  <a:cxn ang="0">
                    <a:pos x="T2" y="T3"/>
                  </a:cxn>
                  <a:cxn ang="0">
                    <a:pos x="T4" y="T5"/>
                  </a:cxn>
                  <a:cxn ang="0">
                    <a:pos x="T6" y="T7"/>
                  </a:cxn>
                  <a:cxn ang="0">
                    <a:pos x="T8" y="T9"/>
                  </a:cxn>
                </a:cxnLst>
                <a:rect l="0" t="0" r="r" b="b"/>
                <a:pathLst>
                  <a:path w="10" h="19">
                    <a:moveTo>
                      <a:pt x="5" y="11"/>
                    </a:moveTo>
                    <a:cubicBezTo>
                      <a:pt x="7" y="12"/>
                      <a:pt x="2" y="3"/>
                      <a:pt x="0" y="0"/>
                    </a:cubicBezTo>
                    <a:cubicBezTo>
                      <a:pt x="2" y="0"/>
                      <a:pt x="8" y="13"/>
                      <a:pt x="9" y="16"/>
                    </a:cubicBezTo>
                    <a:cubicBezTo>
                      <a:pt x="10" y="19"/>
                      <a:pt x="5" y="10"/>
                      <a:pt x="5" y="11"/>
                    </a:cubicBezTo>
                    <a:cubicBezTo>
                      <a:pt x="3" y="8"/>
                      <a:pt x="4"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4" name="Freeform 6912">
                <a:extLst>
                  <a:ext uri="{FF2B5EF4-FFF2-40B4-BE49-F238E27FC236}">
                    <a16:creationId xmlns:a16="http://schemas.microsoft.com/office/drawing/2014/main" id="{6A2A5FDF-6183-429B-ACB5-9B66CE6CEC26}"/>
                  </a:ext>
                </a:extLst>
              </p:cNvPr>
              <p:cNvSpPr>
                <a:spLocks/>
              </p:cNvSpPr>
              <p:nvPr/>
            </p:nvSpPr>
            <p:spPr bwMode="auto">
              <a:xfrm>
                <a:off x="2728" y="2307"/>
                <a:ext cx="6" cy="11"/>
              </a:xfrm>
              <a:custGeom>
                <a:avLst/>
                <a:gdLst>
                  <a:gd name="T0" fmla="*/ 10 w 11"/>
                  <a:gd name="T1" fmla="*/ 0 h 18"/>
                  <a:gd name="T2" fmla="*/ 0 w 11"/>
                  <a:gd name="T3" fmla="*/ 18 h 18"/>
                  <a:gd name="T4" fmla="*/ 4 w 11"/>
                  <a:gd name="T5" fmla="*/ 9 h 18"/>
                  <a:gd name="T6" fmla="*/ 10 w 11"/>
                  <a:gd name="T7" fmla="*/ 0 h 18"/>
                </a:gdLst>
                <a:ahLst/>
                <a:cxnLst>
                  <a:cxn ang="0">
                    <a:pos x="T0" y="T1"/>
                  </a:cxn>
                  <a:cxn ang="0">
                    <a:pos x="T2" y="T3"/>
                  </a:cxn>
                  <a:cxn ang="0">
                    <a:pos x="T4" y="T5"/>
                  </a:cxn>
                  <a:cxn ang="0">
                    <a:pos x="T6" y="T7"/>
                  </a:cxn>
                </a:cxnLst>
                <a:rect l="0" t="0" r="r" b="b"/>
                <a:pathLst>
                  <a:path w="11" h="18">
                    <a:moveTo>
                      <a:pt x="10" y="0"/>
                    </a:moveTo>
                    <a:cubicBezTo>
                      <a:pt x="11" y="5"/>
                      <a:pt x="2" y="14"/>
                      <a:pt x="0" y="18"/>
                    </a:cubicBezTo>
                    <a:cubicBezTo>
                      <a:pt x="3" y="8"/>
                      <a:pt x="4" y="8"/>
                      <a:pt x="4" y="9"/>
                    </a:cubicBezTo>
                    <a:cubicBezTo>
                      <a:pt x="5" y="9"/>
                      <a:pt x="7" y="1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5" name="Freeform 6913">
                <a:extLst>
                  <a:ext uri="{FF2B5EF4-FFF2-40B4-BE49-F238E27FC236}">
                    <a16:creationId xmlns:a16="http://schemas.microsoft.com/office/drawing/2014/main" id="{A591BA4A-26AE-47D9-9F6E-52016161610D}"/>
                  </a:ext>
                </a:extLst>
              </p:cNvPr>
              <p:cNvSpPr>
                <a:spLocks/>
              </p:cNvSpPr>
              <p:nvPr/>
            </p:nvSpPr>
            <p:spPr bwMode="auto">
              <a:xfrm>
                <a:off x="2325" y="1645"/>
                <a:ext cx="16" cy="3"/>
              </a:xfrm>
              <a:custGeom>
                <a:avLst/>
                <a:gdLst>
                  <a:gd name="T0" fmla="*/ 13 w 29"/>
                  <a:gd name="T1" fmla="*/ 0 h 5"/>
                  <a:gd name="T2" fmla="*/ 29 w 29"/>
                  <a:gd name="T3" fmla="*/ 4 h 5"/>
                  <a:gd name="T4" fmla="*/ 26 w 29"/>
                  <a:gd name="T5" fmla="*/ 5 h 5"/>
                  <a:gd name="T6" fmla="*/ 5 w 29"/>
                  <a:gd name="T7" fmla="*/ 3 h 5"/>
                  <a:gd name="T8" fmla="*/ 13 w 29"/>
                  <a:gd name="T9" fmla="*/ 0 h 5"/>
                </a:gdLst>
                <a:ahLst/>
                <a:cxnLst>
                  <a:cxn ang="0">
                    <a:pos x="T0" y="T1"/>
                  </a:cxn>
                  <a:cxn ang="0">
                    <a:pos x="T2" y="T3"/>
                  </a:cxn>
                  <a:cxn ang="0">
                    <a:pos x="T4" y="T5"/>
                  </a:cxn>
                  <a:cxn ang="0">
                    <a:pos x="T6" y="T7"/>
                  </a:cxn>
                  <a:cxn ang="0">
                    <a:pos x="T8" y="T9"/>
                  </a:cxn>
                </a:cxnLst>
                <a:rect l="0" t="0" r="r" b="b"/>
                <a:pathLst>
                  <a:path w="29" h="5">
                    <a:moveTo>
                      <a:pt x="13" y="0"/>
                    </a:moveTo>
                    <a:cubicBezTo>
                      <a:pt x="19" y="1"/>
                      <a:pt x="28" y="2"/>
                      <a:pt x="29" y="4"/>
                    </a:cubicBezTo>
                    <a:cubicBezTo>
                      <a:pt x="25" y="4"/>
                      <a:pt x="26" y="4"/>
                      <a:pt x="26" y="5"/>
                    </a:cubicBezTo>
                    <a:cubicBezTo>
                      <a:pt x="18" y="4"/>
                      <a:pt x="12" y="2"/>
                      <a:pt x="5" y="3"/>
                    </a:cubicBezTo>
                    <a:cubicBezTo>
                      <a:pt x="0" y="1"/>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6" name="Freeform 6914">
                <a:extLst>
                  <a:ext uri="{FF2B5EF4-FFF2-40B4-BE49-F238E27FC236}">
                    <a16:creationId xmlns:a16="http://schemas.microsoft.com/office/drawing/2014/main" id="{FA9C3DE2-7D2D-4DF7-83C8-1924D12D3B1E}"/>
                  </a:ext>
                </a:extLst>
              </p:cNvPr>
              <p:cNvSpPr>
                <a:spLocks/>
              </p:cNvSpPr>
              <p:nvPr/>
            </p:nvSpPr>
            <p:spPr bwMode="auto">
              <a:xfrm>
                <a:off x="2645" y="2440"/>
                <a:ext cx="10" cy="10"/>
              </a:xfrm>
              <a:custGeom>
                <a:avLst/>
                <a:gdLst>
                  <a:gd name="T0" fmla="*/ 18 w 18"/>
                  <a:gd name="T1" fmla="*/ 0 h 17"/>
                  <a:gd name="T2" fmla="*/ 5 w 18"/>
                  <a:gd name="T3" fmla="*/ 14 h 17"/>
                  <a:gd name="T4" fmla="*/ 8 w 18"/>
                  <a:gd name="T5" fmla="*/ 5 h 17"/>
                  <a:gd name="T6" fmla="*/ 5 w 18"/>
                  <a:gd name="T7" fmla="*/ 8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cubicBezTo>
                      <a:pt x="10" y="11"/>
                      <a:pt x="15" y="1"/>
                      <a:pt x="5" y="14"/>
                    </a:cubicBezTo>
                    <a:cubicBezTo>
                      <a:pt x="0" y="17"/>
                      <a:pt x="7" y="8"/>
                      <a:pt x="8" y="5"/>
                    </a:cubicBezTo>
                    <a:cubicBezTo>
                      <a:pt x="8" y="5"/>
                      <a:pt x="6" y="6"/>
                      <a:pt x="5" y="8"/>
                    </a:cubicBezTo>
                    <a:cubicBezTo>
                      <a:pt x="12" y="1"/>
                      <a:pt x="13" y="4"/>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7" name="Freeform 6915">
                <a:extLst>
                  <a:ext uri="{FF2B5EF4-FFF2-40B4-BE49-F238E27FC236}">
                    <a16:creationId xmlns:a16="http://schemas.microsoft.com/office/drawing/2014/main" id="{E7D36FDC-34F3-4F11-B0CD-A24E19328282}"/>
                  </a:ext>
                </a:extLst>
              </p:cNvPr>
              <p:cNvSpPr>
                <a:spLocks/>
              </p:cNvSpPr>
              <p:nvPr/>
            </p:nvSpPr>
            <p:spPr bwMode="auto">
              <a:xfrm>
                <a:off x="2654" y="1812"/>
                <a:ext cx="18" cy="21"/>
              </a:xfrm>
              <a:custGeom>
                <a:avLst/>
                <a:gdLst>
                  <a:gd name="T0" fmla="*/ 18 w 31"/>
                  <a:gd name="T1" fmla="*/ 23 h 38"/>
                  <a:gd name="T2" fmla="*/ 15 w 31"/>
                  <a:gd name="T3" fmla="*/ 22 h 38"/>
                  <a:gd name="T4" fmla="*/ 13 w 31"/>
                  <a:gd name="T5" fmla="*/ 21 h 38"/>
                  <a:gd name="T6" fmla="*/ 2 w 31"/>
                  <a:gd name="T7" fmla="*/ 7 h 38"/>
                  <a:gd name="T8" fmla="*/ 0 w 31"/>
                  <a:gd name="T9" fmla="*/ 0 h 38"/>
                  <a:gd name="T10" fmla="*/ 11 w 31"/>
                  <a:gd name="T11" fmla="*/ 16 h 38"/>
                  <a:gd name="T12" fmla="*/ 21 w 31"/>
                  <a:gd name="T13" fmla="*/ 25 h 38"/>
                  <a:gd name="T14" fmla="*/ 29 w 31"/>
                  <a:gd name="T15" fmla="*/ 37 h 38"/>
                  <a:gd name="T16" fmla="*/ 18 w 31"/>
                  <a:gd name="T17"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8">
                    <a:moveTo>
                      <a:pt x="18" y="23"/>
                    </a:moveTo>
                    <a:cubicBezTo>
                      <a:pt x="28" y="37"/>
                      <a:pt x="21" y="29"/>
                      <a:pt x="15" y="22"/>
                    </a:cubicBezTo>
                    <a:cubicBezTo>
                      <a:pt x="9" y="14"/>
                      <a:pt x="2" y="7"/>
                      <a:pt x="13" y="21"/>
                    </a:cubicBezTo>
                    <a:cubicBezTo>
                      <a:pt x="10" y="20"/>
                      <a:pt x="6" y="11"/>
                      <a:pt x="2" y="7"/>
                    </a:cubicBezTo>
                    <a:cubicBezTo>
                      <a:pt x="4" y="8"/>
                      <a:pt x="5" y="8"/>
                      <a:pt x="0" y="0"/>
                    </a:cubicBezTo>
                    <a:cubicBezTo>
                      <a:pt x="6" y="5"/>
                      <a:pt x="6" y="10"/>
                      <a:pt x="11" y="16"/>
                    </a:cubicBezTo>
                    <a:cubicBezTo>
                      <a:pt x="18" y="25"/>
                      <a:pt x="18" y="22"/>
                      <a:pt x="21" y="25"/>
                    </a:cubicBezTo>
                    <a:cubicBezTo>
                      <a:pt x="22" y="27"/>
                      <a:pt x="31" y="38"/>
                      <a:pt x="29" y="37"/>
                    </a:cubicBezTo>
                    <a:cubicBezTo>
                      <a:pt x="25" y="31"/>
                      <a:pt x="23" y="30"/>
                      <a:pt x="1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8" name="Freeform 6916">
                <a:extLst>
                  <a:ext uri="{FF2B5EF4-FFF2-40B4-BE49-F238E27FC236}">
                    <a16:creationId xmlns:a16="http://schemas.microsoft.com/office/drawing/2014/main" id="{23DFF7AD-7FAA-4057-8772-709B1872C993}"/>
                  </a:ext>
                </a:extLst>
              </p:cNvPr>
              <p:cNvSpPr>
                <a:spLocks/>
              </p:cNvSpPr>
              <p:nvPr/>
            </p:nvSpPr>
            <p:spPr bwMode="auto">
              <a:xfrm>
                <a:off x="2739" y="1964"/>
                <a:ext cx="14" cy="42"/>
              </a:xfrm>
              <a:custGeom>
                <a:avLst/>
                <a:gdLst>
                  <a:gd name="T0" fmla="*/ 3 w 25"/>
                  <a:gd name="T1" fmla="*/ 9 h 73"/>
                  <a:gd name="T2" fmla="*/ 6 w 25"/>
                  <a:gd name="T3" fmla="*/ 20 h 73"/>
                  <a:gd name="T4" fmla="*/ 8 w 25"/>
                  <a:gd name="T5" fmla="*/ 22 h 73"/>
                  <a:gd name="T6" fmla="*/ 25 w 25"/>
                  <a:gd name="T7" fmla="*/ 71 h 73"/>
                  <a:gd name="T8" fmla="*/ 24 w 25"/>
                  <a:gd name="T9" fmla="*/ 72 h 73"/>
                  <a:gd name="T10" fmla="*/ 17 w 25"/>
                  <a:gd name="T11" fmla="*/ 49 h 73"/>
                  <a:gd name="T12" fmla="*/ 23 w 25"/>
                  <a:gd name="T13" fmla="*/ 73 h 73"/>
                  <a:gd name="T14" fmla="*/ 18 w 25"/>
                  <a:gd name="T15" fmla="*/ 57 h 73"/>
                  <a:gd name="T16" fmla="*/ 15 w 25"/>
                  <a:gd name="T17" fmla="*/ 59 h 73"/>
                  <a:gd name="T18" fmla="*/ 7 w 25"/>
                  <a:gd name="T19" fmla="*/ 29 h 73"/>
                  <a:gd name="T20" fmla="*/ 13 w 25"/>
                  <a:gd name="T21" fmla="*/ 48 h 73"/>
                  <a:gd name="T22" fmla="*/ 17 w 25"/>
                  <a:gd name="T23" fmla="*/ 57 h 73"/>
                  <a:gd name="T24" fmla="*/ 12 w 25"/>
                  <a:gd name="T25" fmla="*/ 36 h 73"/>
                  <a:gd name="T26" fmla="*/ 5 w 25"/>
                  <a:gd name="T27" fmla="*/ 21 h 73"/>
                  <a:gd name="T28" fmla="*/ 0 w 25"/>
                  <a:gd name="T29" fmla="*/ 8 h 73"/>
                  <a:gd name="T30" fmla="*/ 3 w 25"/>
                  <a:gd name="T31"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73">
                    <a:moveTo>
                      <a:pt x="3" y="9"/>
                    </a:moveTo>
                    <a:cubicBezTo>
                      <a:pt x="1" y="0"/>
                      <a:pt x="6" y="18"/>
                      <a:pt x="6" y="20"/>
                    </a:cubicBezTo>
                    <a:cubicBezTo>
                      <a:pt x="7" y="24"/>
                      <a:pt x="13" y="36"/>
                      <a:pt x="8" y="22"/>
                    </a:cubicBezTo>
                    <a:cubicBezTo>
                      <a:pt x="15" y="44"/>
                      <a:pt x="20" y="55"/>
                      <a:pt x="25" y="71"/>
                    </a:cubicBezTo>
                    <a:cubicBezTo>
                      <a:pt x="24" y="72"/>
                      <a:pt x="24" y="72"/>
                      <a:pt x="24" y="72"/>
                    </a:cubicBezTo>
                    <a:cubicBezTo>
                      <a:pt x="23" y="63"/>
                      <a:pt x="19" y="58"/>
                      <a:pt x="17" y="49"/>
                    </a:cubicBezTo>
                    <a:cubicBezTo>
                      <a:pt x="17" y="54"/>
                      <a:pt x="22" y="63"/>
                      <a:pt x="23" y="73"/>
                    </a:cubicBezTo>
                    <a:cubicBezTo>
                      <a:pt x="22" y="71"/>
                      <a:pt x="20" y="65"/>
                      <a:pt x="18" y="57"/>
                    </a:cubicBezTo>
                    <a:cubicBezTo>
                      <a:pt x="19" y="65"/>
                      <a:pt x="15" y="50"/>
                      <a:pt x="15" y="59"/>
                    </a:cubicBezTo>
                    <a:cubicBezTo>
                      <a:pt x="13" y="49"/>
                      <a:pt x="10" y="39"/>
                      <a:pt x="7" y="29"/>
                    </a:cubicBezTo>
                    <a:cubicBezTo>
                      <a:pt x="9" y="30"/>
                      <a:pt x="10" y="38"/>
                      <a:pt x="13" y="48"/>
                    </a:cubicBezTo>
                    <a:cubicBezTo>
                      <a:pt x="15" y="57"/>
                      <a:pt x="14" y="45"/>
                      <a:pt x="17" y="57"/>
                    </a:cubicBezTo>
                    <a:cubicBezTo>
                      <a:pt x="16" y="49"/>
                      <a:pt x="13" y="43"/>
                      <a:pt x="12" y="36"/>
                    </a:cubicBezTo>
                    <a:cubicBezTo>
                      <a:pt x="10" y="35"/>
                      <a:pt x="4" y="17"/>
                      <a:pt x="5" y="21"/>
                    </a:cubicBezTo>
                    <a:cubicBezTo>
                      <a:pt x="4" y="21"/>
                      <a:pt x="2" y="13"/>
                      <a:pt x="0" y="8"/>
                    </a:cubicBezTo>
                    <a:cubicBezTo>
                      <a:pt x="1" y="12"/>
                      <a:pt x="6" y="19"/>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9" name="Freeform 6917">
                <a:extLst>
                  <a:ext uri="{FF2B5EF4-FFF2-40B4-BE49-F238E27FC236}">
                    <a16:creationId xmlns:a16="http://schemas.microsoft.com/office/drawing/2014/main" id="{F1AE3AB1-EA18-44AB-B2F7-66A2F241D6B7}"/>
                  </a:ext>
                </a:extLst>
              </p:cNvPr>
              <p:cNvSpPr>
                <a:spLocks/>
              </p:cNvSpPr>
              <p:nvPr/>
            </p:nvSpPr>
            <p:spPr bwMode="auto">
              <a:xfrm>
                <a:off x="2752" y="2006"/>
                <a:ext cx="5" cy="15"/>
              </a:xfrm>
              <a:custGeom>
                <a:avLst/>
                <a:gdLst>
                  <a:gd name="T0" fmla="*/ 7 w 9"/>
                  <a:gd name="T1" fmla="*/ 19 h 27"/>
                  <a:gd name="T2" fmla="*/ 2 w 9"/>
                  <a:gd name="T3" fmla="*/ 11 h 27"/>
                  <a:gd name="T4" fmla="*/ 4 w 9"/>
                  <a:gd name="T5" fmla="*/ 8 h 27"/>
                  <a:gd name="T6" fmla="*/ 8 w 9"/>
                  <a:gd name="T7" fmla="*/ 27 h 27"/>
                  <a:gd name="T8" fmla="*/ 7 w 9"/>
                  <a:gd name="T9" fmla="*/ 19 h 27"/>
                </a:gdLst>
                <a:ahLst/>
                <a:cxnLst>
                  <a:cxn ang="0">
                    <a:pos x="T0" y="T1"/>
                  </a:cxn>
                  <a:cxn ang="0">
                    <a:pos x="T2" y="T3"/>
                  </a:cxn>
                  <a:cxn ang="0">
                    <a:pos x="T4" y="T5"/>
                  </a:cxn>
                  <a:cxn ang="0">
                    <a:pos x="T6" y="T7"/>
                  </a:cxn>
                  <a:cxn ang="0">
                    <a:pos x="T8" y="T9"/>
                  </a:cxn>
                </a:cxnLst>
                <a:rect l="0" t="0" r="r" b="b"/>
                <a:pathLst>
                  <a:path w="9" h="27">
                    <a:moveTo>
                      <a:pt x="7" y="19"/>
                    </a:moveTo>
                    <a:cubicBezTo>
                      <a:pt x="4" y="6"/>
                      <a:pt x="3" y="14"/>
                      <a:pt x="2" y="11"/>
                    </a:cubicBezTo>
                    <a:cubicBezTo>
                      <a:pt x="0" y="0"/>
                      <a:pt x="2" y="2"/>
                      <a:pt x="4" y="8"/>
                    </a:cubicBezTo>
                    <a:cubicBezTo>
                      <a:pt x="7" y="14"/>
                      <a:pt x="9" y="23"/>
                      <a:pt x="8" y="27"/>
                    </a:cubicBezTo>
                    <a:cubicBezTo>
                      <a:pt x="6" y="21"/>
                      <a:pt x="7" y="20"/>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0" name="Freeform 6918">
                <a:extLst>
                  <a:ext uri="{FF2B5EF4-FFF2-40B4-BE49-F238E27FC236}">
                    <a16:creationId xmlns:a16="http://schemas.microsoft.com/office/drawing/2014/main" id="{BB7BB3A1-BC7D-494C-BACF-21925BB74D2D}"/>
                  </a:ext>
                </a:extLst>
              </p:cNvPr>
              <p:cNvSpPr>
                <a:spLocks/>
              </p:cNvSpPr>
              <p:nvPr/>
            </p:nvSpPr>
            <p:spPr bwMode="auto">
              <a:xfrm>
                <a:off x="2760" y="2044"/>
                <a:ext cx="4" cy="21"/>
              </a:xfrm>
              <a:custGeom>
                <a:avLst/>
                <a:gdLst>
                  <a:gd name="T0" fmla="*/ 5 w 8"/>
                  <a:gd name="T1" fmla="*/ 23 h 37"/>
                  <a:gd name="T2" fmla="*/ 3 w 8"/>
                  <a:gd name="T3" fmla="*/ 21 h 37"/>
                  <a:gd name="T4" fmla="*/ 0 w 8"/>
                  <a:gd name="T5" fmla="*/ 0 h 37"/>
                  <a:gd name="T6" fmla="*/ 5 w 8"/>
                  <a:gd name="T7" fmla="*/ 7 h 37"/>
                  <a:gd name="T8" fmla="*/ 8 w 8"/>
                  <a:gd name="T9" fmla="*/ 25 h 37"/>
                  <a:gd name="T10" fmla="*/ 5 w 8"/>
                  <a:gd name="T11" fmla="*/ 23 h 37"/>
                </a:gdLst>
                <a:ahLst/>
                <a:cxnLst>
                  <a:cxn ang="0">
                    <a:pos x="T0" y="T1"/>
                  </a:cxn>
                  <a:cxn ang="0">
                    <a:pos x="T2" y="T3"/>
                  </a:cxn>
                  <a:cxn ang="0">
                    <a:pos x="T4" y="T5"/>
                  </a:cxn>
                  <a:cxn ang="0">
                    <a:pos x="T6" y="T7"/>
                  </a:cxn>
                  <a:cxn ang="0">
                    <a:pos x="T8" y="T9"/>
                  </a:cxn>
                  <a:cxn ang="0">
                    <a:pos x="T10" y="T11"/>
                  </a:cxn>
                </a:cxnLst>
                <a:rect l="0" t="0" r="r" b="b"/>
                <a:pathLst>
                  <a:path w="8" h="37">
                    <a:moveTo>
                      <a:pt x="5" y="23"/>
                    </a:moveTo>
                    <a:cubicBezTo>
                      <a:pt x="3" y="7"/>
                      <a:pt x="4" y="24"/>
                      <a:pt x="3" y="21"/>
                    </a:cubicBezTo>
                    <a:cubicBezTo>
                      <a:pt x="1" y="11"/>
                      <a:pt x="1" y="8"/>
                      <a:pt x="0" y="0"/>
                    </a:cubicBezTo>
                    <a:cubicBezTo>
                      <a:pt x="3" y="3"/>
                      <a:pt x="5" y="23"/>
                      <a:pt x="5" y="7"/>
                    </a:cubicBezTo>
                    <a:cubicBezTo>
                      <a:pt x="6" y="12"/>
                      <a:pt x="7" y="26"/>
                      <a:pt x="8" y="25"/>
                    </a:cubicBezTo>
                    <a:cubicBezTo>
                      <a:pt x="8" y="37"/>
                      <a:pt x="6" y="10"/>
                      <a:pt x="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1" name="Freeform 6919">
                <a:extLst>
                  <a:ext uri="{FF2B5EF4-FFF2-40B4-BE49-F238E27FC236}">
                    <a16:creationId xmlns:a16="http://schemas.microsoft.com/office/drawing/2014/main" id="{DF8A0527-D7AD-456E-B4F4-489F760AFD43}"/>
                  </a:ext>
                </a:extLst>
              </p:cNvPr>
              <p:cNvSpPr>
                <a:spLocks/>
              </p:cNvSpPr>
              <p:nvPr/>
            </p:nvSpPr>
            <p:spPr bwMode="auto">
              <a:xfrm>
                <a:off x="2693" y="2370"/>
                <a:ext cx="9" cy="16"/>
              </a:xfrm>
              <a:custGeom>
                <a:avLst/>
                <a:gdLst>
                  <a:gd name="T0" fmla="*/ 1 w 16"/>
                  <a:gd name="T1" fmla="*/ 27 h 27"/>
                  <a:gd name="T2" fmla="*/ 11 w 16"/>
                  <a:gd name="T3" fmla="*/ 8 h 27"/>
                  <a:gd name="T4" fmla="*/ 1 w 16"/>
                  <a:gd name="T5" fmla="*/ 27 h 27"/>
                </a:gdLst>
                <a:ahLst/>
                <a:cxnLst>
                  <a:cxn ang="0">
                    <a:pos x="T0" y="T1"/>
                  </a:cxn>
                  <a:cxn ang="0">
                    <a:pos x="T2" y="T3"/>
                  </a:cxn>
                  <a:cxn ang="0">
                    <a:pos x="T4" y="T5"/>
                  </a:cxn>
                </a:cxnLst>
                <a:rect l="0" t="0" r="r" b="b"/>
                <a:pathLst>
                  <a:path w="16" h="27">
                    <a:moveTo>
                      <a:pt x="1" y="27"/>
                    </a:moveTo>
                    <a:cubicBezTo>
                      <a:pt x="0" y="24"/>
                      <a:pt x="10" y="12"/>
                      <a:pt x="11" y="8"/>
                    </a:cubicBezTo>
                    <a:cubicBezTo>
                      <a:pt x="16" y="0"/>
                      <a:pt x="7" y="18"/>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2" name="Freeform 6920">
                <a:extLst>
                  <a:ext uri="{FF2B5EF4-FFF2-40B4-BE49-F238E27FC236}">
                    <a16:creationId xmlns:a16="http://schemas.microsoft.com/office/drawing/2014/main" id="{F849BBB5-5CD9-432F-854A-560BFF3C93D3}"/>
                  </a:ext>
                </a:extLst>
              </p:cNvPr>
              <p:cNvSpPr>
                <a:spLocks/>
              </p:cNvSpPr>
              <p:nvPr/>
            </p:nvSpPr>
            <p:spPr bwMode="auto">
              <a:xfrm>
                <a:off x="2738" y="2269"/>
                <a:ext cx="7" cy="16"/>
              </a:xfrm>
              <a:custGeom>
                <a:avLst/>
                <a:gdLst>
                  <a:gd name="T0" fmla="*/ 10 w 13"/>
                  <a:gd name="T1" fmla="*/ 6 h 28"/>
                  <a:gd name="T2" fmla="*/ 11 w 13"/>
                  <a:gd name="T3" fmla="*/ 11 h 28"/>
                  <a:gd name="T4" fmla="*/ 6 w 13"/>
                  <a:gd name="T5" fmla="*/ 27 h 28"/>
                  <a:gd name="T6" fmla="*/ 9 w 13"/>
                  <a:gd name="T7" fmla="*/ 16 h 28"/>
                  <a:gd name="T8" fmla="*/ 3 w 13"/>
                  <a:gd name="T9" fmla="*/ 27 h 28"/>
                  <a:gd name="T10" fmla="*/ 6 w 13"/>
                  <a:gd name="T11" fmla="*/ 14 h 28"/>
                  <a:gd name="T12" fmla="*/ 1 w 13"/>
                  <a:gd name="T13" fmla="*/ 25 h 28"/>
                  <a:gd name="T14" fmla="*/ 7 w 13"/>
                  <a:gd name="T15" fmla="*/ 7 h 28"/>
                  <a:gd name="T16" fmla="*/ 10 w 13"/>
                  <a:gd name="T17" fmla="*/ 7 h 28"/>
                  <a:gd name="T18" fmla="*/ 7 w 13"/>
                  <a:gd name="T19" fmla="*/ 17 h 28"/>
                  <a:gd name="T20" fmla="*/ 10 w 13"/>
                  <a:gd name="T21"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8">
                    <a:moveTo>
                      <a:pt x="10" y="6"/>
                    </a:moveTo>
                    <a:cubicBezTo>
                      <a:pt x="13" y="0"/>
                      <a:pt x="12" y="5"/>
                      <a:pt x="11" y="11"/>
                    </a:cubicBezTo>
                    <a:cubicBezTo>
                      <a:pt x="9" y="18"/>
                      <a:pt x="6" y="26"/>
                      <a:pt x="6" y="27"/>
                    </a:cubicBezTo>
                    <a:cubicBezTo>
                      <a:pt x="3" y="28"/>
                      <a:pt x="6" y="24"/>
                      <a:pt x="9" y="16"/>
                    </a:cubicBezTo>
                    <a:cubicBezTo>
                      <a:pt x="7" y="16"/>
                      <a:pt x="5" y="22"/>
                      <a:pt x="3" y="27"/>
                    </a:cubicBezTo>
                    <a:cubicBezTo>
                      <a:pt x="3" y="25"/>
                      <a:pt x="4" y="20"/>
                      <a:pt x="6" y="14"/>
                    </a:cubicBezTo>
                    <a:cubicBezTo>
                      <a:pt x="5" y="13"/>
                      <a:pt x="4" y="17"/>
                      <a:pt x="1" y="25"/>
                    </a:cubicBezTo>
                    <a:cubicBezTo>
                      <a:pt x="0" y="24"/>
                      <a:pt x="6" y="10"/>
                      <a:pt x="7" y="7"/>
                    </a:cubicBezTo>
                    <a:cubicBezTo>
                      <a:pt x="10" y="7"/>
                      <a:pt x="10" y="7"/>
                      <a:pt x="10" y="7"/>
                    </a:cubicBezTo>
                    <a:cubicBezTo>
                      <a:pt x="8" y="11"/>
                      <a:pt x="7" y="16"/>
                      <a:pt x="7" y="17"/>
                    </a:cubicBezTo>
                    <a:cubicBezTo>
                      <a:pt x="8" y="16"/>
                      <a:pt x="11"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3" name="Freeform 6921">
                <a:extLst>
                  <a:ext uri="{FF2B5EF4-FFF2-40B4-BE49-F238E27FC236}">
                    <a16:creationId xmlns:a16="http://schemas.microsoft.com/office/drawing/2014/main" id="{18999F51-9D7E-438D-9C90-270B4922CE88}"/>
                  </a:ext>
                </a:extLst>
              </p:cNvPr>
              <p:cNvSpPr>
                <a:spLocks/>
              </p:cNvSpPr>
              <p:nvPr/>
            </p:nvSpPr>
            <p:spPr bwMode="auto">
              <a:xfrm>
                <a:off x="2747" y="2240"/>
                <a:ext cx="7" cy="14"/>
              </a:xfrm>
              <a:custGeom>
                <a:avLst/>
                <a:gdLst>
                  <a:gd name="T0" fmla="*/ 5 w 12"/>
                  <a:gd name="T1" fmla="*/ 19 h 25"/>
                  <a:gd name="T2" fmla="*/ 2 w 12"/>
                  <a:gd name="T3" fmla="*/ 23 h 25"/>
                  <a:gd name="T4" fmla="*/ 5 w 12"/>
                  <a:gd name="T5" fmla="*/ 13 h 25"/>
                  <a:gd name="T6" fmla="*/ 8 w 12"/>
                  <a:gd name="T7" fmla="*/ 15 h 25"/>
                  <a:gd name="T8" fmla="*/ 6 w 12"/>
                  <a:gd name="T9" fmla="*/ 19 h 25"/>
                  <a:gd name="T10" fmla="*/ 5 w 12"/>
                  <a:gd name="T11" fmla="*/ 19 h 25"/>
                </a:gdLst>
                <a:ahLst/>
                <a:cxnLst>
                  <a:cxn ang="0">
                    <a:pos x="T0" y="T1"/>
                  </a:cxn>
                  <a:cxn ang="0">
                    <a:pos x="T2" y="T3"/>
                  </a:cxn>
                  <a:cxn ang="0">
                    <a:pos x="T4" y="T5"/>
                  </a:cxn>
                  <a:cxn ang="0">
                    <a:pos x="T6" y="T7"/>
                  </a:cxn>
                  <a:cxn ang="0">
                    <a:pos x="T8" y="T9"/>
                  </a:cxn>
                  <a:cxn ang="0">
                    <a:pos x="T10" y="T11"/>
                  </a:cxn>
                </a:cxnLst>
                <a:rect l="0" t="0" r="r" b="b"/>
                <a:pathLst>
                  <a:path w="12" h="25">
                    <a:moveTo>
                      <a:pt x="5" y="19"/>
                    </a:moveTo>
                    <a:cubicBezTo>
                      <a:pt x="4" y="19"/>
                      <a:pt x="4" y="19"/>
                      <a:pt x="2" y="23"/>
                    </a:cubicBezTo>
                    <a:cubicBezTo>
                      <a:pt x="0" y="25"/>
                      <a:pt x="7" y="13"/>
                      <a:pt x="5" y="13"/>
                    </a:cubicBezTo>
                    <a:cubicBezTo>
                      <a:pt x="7" y="8"/>
                      <a:pt x="12" y="0"/>
                      <a:pt x="8" y="15"/>
                    </a:cubicBezTo>
                    <a:cubicBezTo>
                      <a:pt x="8" y="12"/>
                      <a:pt x="6" y="12"/>
                      <a:pt x="6" y="19"/>
                    </a:cubicBezTo>
                    <a:cubicBezTo>
                      <a:pt x="4" y="23"/>
                      <a:pt x="5" y="21"/>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4" name="Freeform 6922">
                <a:extLst>
                  <a:ext uri="{FF2B5EF4-FFF2-40B4-BE49-F238E27FC236}">
                    <a16:creationId xmlns:a16="http://schemas.microsoft.com/office/drawing/2014/main" id="{43A14DDE-C0AE-46E6-833C-70A06B1EC623}"/>
                  </a:ext>
                </a:extLst>
              </p:cNvPr>
              <p:cNvSpPr>
                <a:spLocks/>
              </p:cNvSpPr>
              <p:nvPr/>
            </p:nvSpPr>
            <p:spPr bwMode="auto">
              <a:xfrm>
                <a:off x="2694" y="2369"/>
                <a:ext cx="8" cy="15"/>
              </a:xfrm>
              <a:custGeom>
                <a:avLst/>
                <a:gdLst>
                  <a:gd name="T0" fmla="*/ 6 w 15"/>
                  <a:gd name="T1" fmla="*/ 16 h 25"/>
                  <a:gd name="T2" fmla="*/ 0 w 15"/>
                  <a:gd name="T3" fmla="*/ 25 h 25"/>
                  <a:gd name="T4" fmla="*/ 8 w 15"/>
                  <a:gd name="T5" fmla="*/ 10 h 25"/>
                  <a:gd name="T6" fmla="*/ 15 w 15"/>
                  <a:gd name="T7" fmla="*/ 0 h 25"/>
                  <a:gd name="T8" fmla="*/ 11 w 15"/>
                  <a:gd name="T9" fmla="*/ 8 h 25"/>
                  <a:gd name="T10" fmla="*/ 7 w 15"/>
                  <a:gd name="T11" fmla="*/ 13 h 25"/>
                  <a:gd name="T12" fmla="*/ 6 w 15"/>
                  <a:gd name="T13" fmla="*/ 16 h 25"/>
                </a:gdLst>
                <a:ahLst/>
                <a:cxnLst>
                  <a:cxn ang="0">
                    <a:pos x="T0" y="T1"/>
                  </a:cxn>
                  <a:cxn ang="0">
                    <a:pos x="T2" y="T3"/>
                  </a:cxn>
                  <a:cxn ang="0">
                    <a:pos x="T4" y="T5"/>
                  </a:cxn>
                  <a:cxn ang="0">
                    <a:pos x="T6" y="T7"/>
                  </a:cxn>
                  <a:cxn ang="0">
                    <a:pos x="T8" y="T9"/>
                  </a:cxn>
                  <a:cxn ang="0">
                    <a:pos x="T10" y="T11"/>
                  </a:cxn>
                  <a:cxn ang="0">
                    <a:pos x="T12" y="T13"/>
                  </a:cxn>
                </a:cxnLst>
                <a:rect l="0" t="0" r="r" b="b"/>
                <a:pathLst>
                  <a:path w="15" h="25">
                    <a:moveTo>
                      <a:pt x="6" y="16"/>
                    </a:moveTo>
                    <a:cubicBezTo>
                      <a:pt x="0" y="25"/>
                      <a:pt x="0" y="25"/>
                      <a:pt x="0" y="25"/>
                    </a:cubicBezTo>
                    <a:cubicBezTo>
                      <a:pt x="2" y="21"/>
                      <a:pt x="3" y="18"/>
                      <a:pt x="8" y="10"/>
                    </a:cubicBezTo>
                    <a:cubicBezTo>
                      <a:pt x="8" y="11"/>
                      <a:pt x="12" y="5"/>
                      <a:pt x="15" y="0"/>
                    </a:cubicBezTo>
                    <a:cubicBezTo>
                      <a:pt x="15" y="0"/>
                      <a:pt x="13" y="4"/>
                      <a:pt x="11" y="8"/>
                    </a:cubicBezTo>
                    <a:cubicBezTo>
                      <a:pt x="8" y="12"/>
                      <a:pt x="6" y="15"/>
                      <a:pt x="7" y="13"/>
                    </a:cubicBezTo>
                    <a:cubicBezTo>
                      <a:pt x="5" y="16"/>
                      <a:pt x="6" y="15"/>
                      <a:pt x="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5" name="Freeform 6923">
                <a:extLst>
                  <a:ext uri="{FF2B5EF4-FFF2-40B4-BE49-F238E27FC236}">
                    <a16:creationId xmlns:a16="http://schemas.microsoft.com/office/drawing/2014/main" id="{BB005EC6-D41F-415A-9334-6387940FAE14}"/>
                  </a:ext>
                </a:extLst>
              </p:cNvPr>
              <p:cNvSpPr>
                <a:spLocks/>
              </p:cNvSpPr>
              <p:nvPr/>
            </p:nvSpPr>
            <p:spPr bwMode="auto">
              <a:xfrm>
                <a:off x="2253" y="2620"/>
                <a:ext cx="31" cy="3"/>
              </a:xfrm>
              <a:custGeom>
                <a:avLst/>
                <a:gdLst>
                  <a:gd name="T0" fmla="*/ 30 w 55"/>
                  <a:gd name="T1" fmla="*/ 3 h 5"/>
                  <a:gd name="T2" fmla="*/ 0 w 55"/>
                  <a:gd name="T3" fmla="*/ 3 h 5"/>
                  <a:gd name="T4" fmla="*/ 27 w 55"/>
                  <a:gd name="T5" fmla="*/ 2 h 5"/>
                  <a:gd name="T6" fmla="*/ 55 w 55"/>
                  <a:gd name="T7" fmla="*/ 0 h 5"/>
                  <a:gd name="T8" fmla="*/ 39 w 55"/>
                  <a:gd name="T9" fmla="*/ 2 h 5"/>
                  <a:gd name="T10" fmla="*/ 30 w 55"/>
                  <a:gd name="T11" fmla="*/ 3 h 5"/>
                </a:gdLst>
                <a:ahLst/>
                <a:cxnLst>
                  <a:cxn ang="0">
                    <a:pos x="T0" y="T1"/>
                  </a:cxn>
                  <a:cxn ang="0">
                    <a:pos x="T2" y="T3"/>
                  </a:cxn>
                  <a:cxn ang="0">
                    <a:pos x="T4" y="T5"/>
                  </a:cxn>
                  <a:cxn ang="0">
                    <a:pos x="T6" y="T7"/>
                  </a:cxn>
                  <a:cxn ang="0">
                    <a:pos x="T8" y="T9"/>
                  </a:cxn>
                  <a:cxn ang="0">
                    <a:pos x="T10" y="T11"/>
                  </a:cxn>
                </a:cxnLst>
                <a:rect l="0" t="0" r="r" b="b"/>
                <a:pathLst>
                  <a:path w="55" h="5">
                    <a:moveTo>
                      <a:pt x="30" y="3"/>
                    </a:moveTo>
                    <a:cubicBezTo>
                      <a:pt x="16" y="3"/>
                      <a:pt x="10" y="5"/>
                      <a:pt x="0" y="3"/>
                    </a:cubicBezTo>
                    <a:cubicBezTo>
                      <a:pt x="15" y="4"/>
                      <a:pt x="20" y="3"/>
                      <a:pt x="27" y="2"/>
                    </a:cubicBezTo>
                    <a:cubicBezTo>
                      <a:pt x="33" y="1"/>
                      <a:pt x="39" y="0"/>
                      <a:pt x="55" y="0"/>
                    </a:cubicBezTo>
                    <a:cubicBezTo>
                      <a:pt x="53" y="1"/>
                      <a:pt x="45" y="1"/>
                      <a:pt x="39" y="2"/>
                    </a:cubicBezTo>
                    <a:cubicBezTo>
                      <a:pt x="33" y="2"/>
                      <a:pt x="28" y="2"/>
                      <a:pt x="3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6" name="Freeform 6924">
                <a:extLst>
                  <a:ext uri="{FF2B5EF4-FFF2-40B4-BE49-F238E27FC236}">
                    <a16:creationId xmlns:a16="http://schemas.microsoft.com/office/drawing/2014/main" id="{6921EAF9-433D-4E47-A701-19BCA21CD0DB}"/>
                  </a:ext>
                </a:extLst>
              </p:cNvPr>
              <p:cNvSpPr>
                <a:spLocks/>
              </p:cNvSpPr>
              <p:nvPr/>
            </p:nvSpPr>
            <p:spPr bwMode="auto">
              <a:xfrm>
                <a:off x="2421" y="2583"/>
                <a:ext cx="29" cy="12"/>
              </a:xfrm>
              <a:custGeom>
                <a:avLst/>
                <a:gdLst>
                  <a:gd name="T0" fmla="*/ 0 w 50"/>
                  <a:gd name="T1" fmla="*/ 20 h 21"/>
                  <a:gd name="T2" fmla="*/ 21 w 50"/>
                  <a:gd name="T3" fmla="*/ 11 h 21"/>
                  <a:gd name="T4" fmla="*/ 50 w 50"/>
                  <a:gd name="T5" fmla="*/ 0 h 21"/>
                  <a:gd name="T6" fmla="*/ 40 w 50"/>
                  <a:gd name="T7" fmla="*/ 5 h 21"/>
                  <a:gd name="T8" fmla="*/ 36 w 50"/>
                  <a:gd name="T9" fmla="*/ 9 h 21"/>
                  <a:gd name="T10" fmla="*/ 25 w 50"/>
                  <a:gd name="T11" fmla="*/ 16 h 21"/>
                  <a:gd name="T12" fmla="*/ 6 w 50"/>
                  <a:gd name="T13" fmla="*/ 21 h 21"/>
                  <a:gd name="T14" fmla="*/ 20 w 50"/>
                  <a:gd name="T15" fmla="*/ 16 h 21"/>
                  <a:gd name="T16" fmla="*/ 20 w 50"/>
                  <a:gd name="T17" fmla="*/ 12 h 21"/>
                  <a:gd name="T18" fmla="*/ 0 w 50"/>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21">
                    <a:moveTo>
                      <a:pt x="0" y="20"/>
                    </a:moveTo>
                    <a:cubicBezTo>
                      <a:pt x="2" y="18"/>
                      <a:pt x="11" y="15"/>
                      <a:pt x="21" y="11"/>
                    </a:cubicBezTo>
                    <a:cubicBezTo>
                      <a:pt x="31" y="8"/>
                      <a:pt x="43" y="3"/>
                      <a:pt x="50" y="0"/>
                    </a:cubicBezTo>
                    <a:cubicBezTo>
                      <a:pt x="50" y="1"/>
                      <a:pt x="45" y="3"/>
                      <a:pt x="40" y="5"/>
                    </a:cubicBezTo>
                    <a:cubicBezTo>
                      <a:pt x="36" y="7"/>
                      <a:pt x="32" y="9"/>
                      <a:pt x="36" y="9"/>
                    </a:cubicBezTo>
                    <a:cubicBezTo>
                      <a:pt x="15" y="15"/>
                      <a:pt x="29" y="13"/>
                      <a:pt x="25" y="16"/>
                    </a:cubicBezTo>
                    <a:cubicBezTo>
                      <a:pt x="14" y="20"/>
                      <a:pt x="13" y="19"/>
                      <a:pt x="6" y="21"/>
                    </a:cubicBezTo>
                    <a:cubicBezTo>
                      <a:pt x="8" y="19"/>
                      <a:pt x="11" y="19"/>
                      <a:pt x="20" y="16"/>
                    </a:cubicBezTo>
                    <a:cubicBezTo>
                      <a:pt x="20" y="14"/>
                      <a:pt x="19" y="14"/>
                      <a:pt x="20" y="12"/>
                    </a:cubicBezTo>
                    <a:cubicBezTo>
                      <a:pt x="14" y="15"/>
                      <a:pt x="8" y="17"/>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7" name="Freeform 6925">
                <a:extLst>
                  <a:ext uri="{FF2B5EF4-FFF2-40B4-BE49-F238E27FC236}">
                    <a16:creationId xmlns:a16="http://schemas.microsoft.com/office/drawing/2014/main" id="{D1C00DB9-A907-4E85-9FFA-9B6C7319C0CB}"/>
                  </a:ext>
                </a:extLst>
              </p:cNvPr>
              <p:cNvSpPr>
                <a:spLocks/>
              </p:cNvSpPr>
              <p:nvPr/>
            </p:nvSpPr>
            <p:spPr bwMode="auto">
              <a:xfrm>
                <a:off x="2631" y="1796"/>
                <a:ext cx="35" cy="37"/>
              </a:xfrm>
              <a:custGeom>
                <a:avLst/>
                <a:gdLst>
                  <a:gd name="T0" fmla="*/ 53 w 61"/>
                  <a:gd name="T1" fmla="*/ 50 h 65"/>
                  <a:gd name="T2" fmla="*/ 45 w 61"/>
                  <a:gd name="T3" fmla="*/ 45 h 65"/>
                  <a:gd name="T4" fmla="*/ 60 w 61"/>
                  <a:gd name="T5" fmla="*/ 64 h 65"/>
                  <a:gd name="T6" fmla="*/ 58 w 61"/>
                  <a:gd name="T7" fmla="*/ 62 h 65"/>
                  <a:gd name="T8" fmla="*/ 60 w 61"/>
                  <a:gd name="T9" fmla="*/ 65 h 65"/>
                  <a:gd name="T10" fmla="*/ 52 w 61"/>
                  <a:gd name="T11" fmla="*/ 53 h 65"/>
                  <a:gd name="T12" fmla="*/ 42 w 61"/>
                  <a:gd name="T13" fmla="*/ 44 h 65"/>
                  <a:gd name="T14" fmla="*/ 48 w 61"/>
                  <a:gd name="T15" fmla="*/ 54 h 65"/>
                  <a:gd name="T16" fmla="*/ 33 w 61"/>
                  <a:gd name="T17" fmla="*/ 37 h 65"/>
                  <a:gd name="T18" fmla="*/ 23 w 61"/>
                  <a:gd name="T19" fmla="*/ 27 h 65"/>
                  <a:gd name="T20" fmla="*/ 19 w 61"/>
                  <a:gd name="T21" fmla="*/ 20 h 65"/>
                  <a:gd name="T22" fmla="*/ 42 w 61"/>
                  <a:gd name="T23" fmla="*/ 46 h 65"/>
                  <a:gd name="T24" fmla="*/ 28 w 61"/>
                  <a:gd name="T25" fmla="*/ 29 h 65"/>
                  <a:gd name="T26" fmla="*/ 27 w 61"/>
                  <a:gd name="T27" fmla="*/ 24 h 65"/>
                  <a:gd name="T28" fmla="*/ 38 w 61"/>
                  <a:gd name="T29" fmla="*/ 39 h 65"/>
                  <a:gd name="T30" fmla="*/ 44 w 61"/>
                  <a:gd name="T31" fmla="*/ 40 h 65"/>
                  <a:gd name="T32" fmla="*/ 28 w 61"/>
                  <a:gd name="T33" fmla="*/ 21 h 65"/>
                  <a:gd name="T34" fmla="*/ 11 w 61"/>
                  <a:gd name="T35" fmla="*/ 6 h 65"/>
                  <a:gd name="T36" fmla="*/ 16 w 61"/>
                  <a:gd name="T37" fmla="*/ 18 h 65"/>
                  <a:gd name="T38" fmla="*/ 7 w 61"/>
                  <a:gd name="T39" fmla="*/ 9 h 65"/>
                  <a:gd name="T40" fmla="*/ 0 w 61"/>
                  <a:gd name="T41" fmla="*/ 0 h 65"/>
                  <a:gd name="T42" fmla="*/ 7 w 61"/>
                  <a:gd name="T43" fmla="*/ 1 h 65"/>
                  <a:gd name="T44" fmla="*/ 23 w 61"/>
                  <a:gd name="T45" fmla="*/ 16 h 65"/>
                  <a:gd name="T46" fmla="*/ 19 w 61"/>
                  <a:gd name="T47" fmla="*/ 10 h 65"/>
                  <a:gd name="T48" fmla="*/ 29 w 61"/>
                  <a:gd name="T49" fmla="*/ 21 h 65"/>
                  <a:gd name="T50" fmla="*/ 40 w 61"/>
                  <a:gd name="T51" fmla="*/ 33 h 65"/>
                  <a:gd name="T52" fmla="*/ 21 w 61"/>
                  <a:gd name="T53" fmla="*/ 11 h 65"/>
                  <a:gd name="T54" fmla="*/ 24 w 61"/>
                  <a:gd name="T55" fmla="*/ 12 h 65"/>
                  <a:gd name="T56" fmla="*/ 40 w 61"/>
                  <a:gd name="T57" fmla="*/ 31 h 65"/>
                  <a:gd name="T58" fmla="*/ 53 w 61"/>
                  <a:gd name="T59" fmla="*/ 5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 h="65">
                    <a:moveTo>
                      <a:pt x="53" y="50"/>
                    </a:moveTo>
                    <a:cubicBezTo>
                      <a:pt x="47" y="44"/>
                      <a:pt x="42" y="38"/>
                      <a:pt x="45" y="45"/>
                    </a:cubicBezTo>
                    <a:cubicBezTo>
                      <a:pt x="53" y="55"/>
                      <a:pt x="57" y="58"/>
                      <a:pt x="60" y="64"/>
                    </a:cubicBezTo>
                    <a:cubicBezTo>
                      <a:pt x="61" y="65"/>
                      <a:pt x="59" y="63"/>
                      <a:pt x="58" y="62"/>
                    </a:cubicBezTo>
                    <a:cubicBezTo>
                      <a:pt x="57" y="62"/>
                      <a:pt x="59" y="63"/>
                      <a:pt x="60" y="65"/>
                    </a:cubicBezTo>
                    <a:cubicBezTo>
                      <a:pt x="57" y="64"/>
                      <a:pt x="57" y="60"/>
                      <a:pt x="52" y="53"/>
                    </a:cubicBezTo>
                    <a:cubicBezTo>
                      <a:pt x="46" y="46"/>
                      <a:pt x="47" y="49"/>
                      <a:pt x="42" y="44"/>
                    </a:cubicBezTo>
                    <a:cubicBezTo>
                      <a:pt x="39" y="43"/>
                      <a:pt x="50" y="55"/>
                      <a:pt x="48" y="54"/>
                    </a:cubicBezTo>
                    <a:cubicBezTo>
                      <a:pt x="44" y="50"/>
                      <a:pt x="38" y="43"/>
                      <a:pt x="33" y="37"/>
                    </a:cubicBezTo>
                    <a:cubicBezTo>
                      <a:pt x="28" y="31"/>
                      <a:pt x="24" y="26"/>
                      <a:pt x="23" y="27"/>
                    </a:cubicBezTo>
                    <a:cubicBezTo>
                      <a:pt x="20" y="23"/>
                      <a:pt x="19" y="21"/>
                      <a:pt x="19" y="20"/>
                    </a:cubicBezTo>
                    <a:cubicBezTo>
                      <a:pt x="29" y="31"/>
                      <a:pt x="34" y="37"/>
                      <a:pt x="42" y="46"/>
                    </a:cubicBezTo>
                    <a:cubicBezTo>
                      <a:pt x="40" y="41"/>
                      <a:pt x="35" y="37"/>
                      <a:pt x="28" y="29"/>
                    </a:cubicBezTo>
                    <a:cubicBezTo>
                      <a:pt x="29" y="29"/>
                      <a:pt x="26" y="25"/>
                      <a:pt x="27" y="24"/>
                    </a:cubicBezTo>
                    <a:cubicBezTo>
                      <a:pt x="30" y="30"/>
                      <a:pt x="40" y="38"/>
                      <a:pt x="38" y="39"/>
                    </a:cubicBezTo>
                    <a:cubicBezTo>
                      <a:pt x="48" y="50"/>
                      <a:pt x="29" y="25"/>
                      <a:pt x="44" y="40"/>
                    </a:cubicBezTo>
                    <a:cubicBezTo>
                      <a:pt x="39" y="33"/>
                      <a:pt x="33" y="28"/>
                      <a:pt x="28" y="21"/>
                    </a:cubicBezTo>
                    <a:cubicBezTo>
                      <a:pt x="26" y="21"/>
                      <a:pt x="16" y="10"/>
                      <a:pt x="11" y="6"/>
                    </a:cubicBezTo>
                    <a:cubicBezTo>
                      <a:pt x="22" y="18"/>
                      <a:pt x="11" y="8"/>
                      <a:pt x="16" y="18"/>
                    </a:cubicBezTo>
                    <a:cubicBezTo>
                      <a:pt x="12" y="13"/>
                      <a:pt x="13" y="17"/>
                      <a:pt x="7" y="9"/>
                    </a:cubicBezTo>
                    <a:cubicBezTo>
                      <a:pt x="8" y="9"/>
                      <a:pt x="6" y="6"/>
                      <a:pt x="0" y="0"/>
                    </a:cubicBezTo>
                    <a:cubicBezTo>
                      <a:pt x="3" y="1"/>
                      <a:pt x="4" y="0"/>
                      <a:pt x="7" y="1"/>
                    </a:cubicBezTo>
                    <a:cubicBezTo>
                      <a:pt x="10" y="3"/>
                      <a:pt x="15" y="6"/>
                      <a:pt x="23" y="16"/>
                    </a:cubicBezTo>
                    <a:cubicBezTo>
                      <a:pt x="24" y="17"/>
                      <a:pt x="22" y="13"/>
                      <a:pt x="19" y="10"/>
                    </a:cubicBezTo>
                    <a:cubicBezTo>
                      <a:pt x="20" y="11"/>
                      <a:pt x="25" y="16"/>
                      <a:pt x="29" y="21"/>
                    </a:cubicBezTo>
                    <a:cubicBezTo>
                      <a:pt x="34" y="26"/>
                      <a:pt x="38" y="32"/>
                      <a:pt x="40" y="33"/>
                    </a:cubicBezTo>
                    <a:cubicBezTo>
                      <a:pt x="38" y="30"/>
                      <a:pt x="27" y="18"/>
                      <a:pt x="21" y="11"/>
                    </a:cubicBezTo>
                    <a:cubicBezTo>
                      <a:pt x="23" y="13"/>
                      <a:pt x="24" y="13"/>
                      <a:pt x="24" y="12"/>
                    </a:cubicBezTo>
                    <a:cubicBezTo>
                      <a:pt x="34" y="22"/>
                      <a:pt x="37" y="27"/>
                      <a:pt x="40" y="31"/>
                    </a:cubicBezTo>
                    <a:cubicBezTo>
                      <a:pt x="42" y="36"/>
                      <a:pt x="45" y="40"/>
                      <a:pt x="53"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8" name="Freeform 6926">
                <a:extLst>
                  <a:ext uri="{FF2B5EF4-FFF2-40B4-BE49-F238E27FC236}">
                    <a16:creationId xmlns:a16="http://schemas.microsoft.com/office/drawing/2014/main" id="{A87AC84A-C882-4FE4-84D2-BB522A40A917}"/>
                  </a:ext>
                </a:extLst>
              </p:cNvPr>
              <p:cNvSpPr>
                <a:spLocks/>
              </p:cNvSpPr>
              <p:nvPr/>
            </p:nvSpPr>
            <p:spPr bwMode="auto">
              <a:xfrm>
                <a:off x="2658" y="1822"/>
                <a:ext cx="14" cy="14"/>
              </a:xfrm>
              <a:custGeom>
                <a:avLst/>
                <a:gdLst>
                  <a:gd name="T0" fmla="*/ 24 w 24"/>
                  <a:gd name="T1" fmla="*/ 24 h 24"/>
                  <a:gd name="T2" fmla="*/ 18 w 24"/>
                  <a:gd name="T3" fmla="*/ 16 h 24"/>
                  <a:gd name="T4" fmla="*/ 16 w 24"/>
                  <a:gd name="T5" fmla="*/ 20 h 24"/>
                  <a:gd name="T6" fmla="*/ 5 w 24"/>
                  <a:gd name="T7" fmla="*/ 7 h 24"/>
                  <a:gd name="T8" fmla="*/ 12 w 24"/>
                  <a:gd name="T9" fmla="*/ 15 h 24"/>
                  <a:gd name="T10" fmla="*/ 8 w 24"/>
                  <a:gd name="T11" fmla="*/ 8 h 24"/>
                  <a:gd name="T12" fmla="*/ 15 w 24"/>
                  <a:gd name="T13" fmla="*/ 13 h 24"/>
                  <a:gd name="T14" fmla="*/ 24 w 24"/>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4">
                    <a:moveTo>
                      <a:pt x="24" y="24"/>
                    </a:moveTo>
                    <a:cubicBezTo>
                      <a:pt x="23" y="23"/>
                      <a:pt x="20" y="20"/>
                      <a:pt x="18" y="16"/>
                    </a:cubicBezTo>
                    <a:cubicBezTo>
                      <a:pt x="20" y="21"/>
                      <a:pt x="17" y="19"/>
                      <a:pt x="16" y="20"/>
                    </a:cubicBezTo>
                    <a:cubicBezTo>
                      <a:pt x="13" y="17"/>
                      <a:pt x="8" y="10"/>
                      <a:pt x="5" y="7"/>
                    </a:cubicBezTo>
                    <a:cubicBezTo>
                      <a:pt x="0" y="0"/>
                      <a:pt x="9" y="11"/>
                      <a:pt x="12" y="15"/>
                    </a:cubicBezTo>
                    <a:cubicBezTo>
                      <a:pt x="13" y="15"/>
                      <a:pt x="10" y="11"/>
                      <a:pt x="8" y="8"/>
                    </a:cubicBezTo>
                    <a:cubicBezTo>
                      <a:pt x="14" y="15"/>
                      <a:pt x="14" y="14"/>
                      <a:pt x="15" y="13"/>
                    </a:cubicBezTo>
                    <a:cubicBezTo>
                      <a:pt x="15" y="13"/>
                      <a:pt x="16" y="13"/>
                      <a:pt x="2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9" name="Freeform 6927">
                <a:extLst>
                  <a:ext uri="{FF2B5EF4-FFF2-40B4-BE49-F238E27FC236}">
                    <a16:creationId xmlns:a16="http://schemas.microsoft.com/office/drawing/2014/main" id="{A0FA1ED3-89B1-4F51-B9FB-1E6B51A22031}"/>
                  </a:ext>
                </a:extLst>
              </p:cNvPr>
              <p:cNvSpPr>
                <a:spLocks/>
              </p:cNvSpPr>
              <p:nvPr/>
            </p:nvSpPr>
            <p:spPr bwMode="auto">
              <a:xfrm>
                <a:off x="2689" y="2373"/>
                <a:ext cx="7" cy="15"/>
              </a:xfrm>
              <a:custGeom>
                <a:avLst/>
                <a:gdLst>
                  <a:gd name="T0" fmla="*/ 13 w 13"/>
                  <a:gd name="T1" fmla="*/ 6 h 25"/>
                  <a:gd name="T2" fmla="*/ 10 w 13"/>
                  <a:gd name="T3" fmla="*/ 9 h 25"/>
                  <a:gd name="T4" fmla="*/ 8 w 13"/>
                  <a:gd name="T5" fmla="*/ 15 h 25"/>
                  <a:gd name="T6" fmla="*/ 0 w 13"/>
                  <a:gd name="T7" fmla="*/ 22 h 25"/>
                  <a:gd name="T8" fmla="*/ 4 w 13"/>
                  <a:gd name="T9" fmla="*/ 12 h 25"/>
                  <a:gd name="T10" fmla="*/ 13 w 13"/>
                  <a:gd name="T11" fmla="*/ 6 h 25"/>
                </a:gdLst>
                <a:ahLst/>
                <a:cxnLst>
                  <a:cxn ang="0">
                    <a:pos x="T0" y="T1"/>
                  </a:cxn>
                  <a:cxn ang="0">
                    <a:pos x="T2" y="T3"/>
                  </a:cxn>
                  <a:cxn ang="0">
                    <a:pos x="T4" y="T5"/>
                  </a:cxn>
                  <a:cxn ang="0">
                    <a:pos x="T6" y="T7"/>
                  </a:cxn>
                  <a:cxn ang="0">
                    <a:pos x="T8" y="T9"/>
                  </a:cxn>
                  <a:cxn ang="0">
                    <a:pos x="T10" y="T11"/>
                  </a:cxn>
                </a:cxnLst>
                <a:rect l="0" t="0" r="r" b="b"/>
                <a:pathLst>
                  <a:path w="13" h="25">
                    <a:moveTo>
                      <a:pt x="13" y="6"/>
                    </a:moveTo>
                    <a:cubicBezTo>
                      <a:pt x="11" y="9"/>
                      <a:pt x="11" y="9"/>
                      <a:pt x="10" y="9"/>
                    </a:cubicBezTo>
                    <a:cubicBezTo>
                      <a:pt x="9" y="12"/>
                      <a:pt x="9" y="14"/>
                      <a:pt x="8" y="15"/>
                    </a:cubicBezTo>
                    <a:cubicBezTo>
                      <a:pt x="2" y="25"/>
                      <a:pt x="12" y="2"/>
                      <a:pt x="0" y="22"/>
                    </a:cubicBezTo>
                    <a:cubicBezTo>
                      <a:pt x="0" y="21"/>
                      <a:pt x="6" y="12"/>
                      <a:pt x="4" y="12"/>
                    </a:cubicBezTo>
                    <a:cubicBezTo>
                      <a:pt x="13" y="0"/>
                      <a:pt x="4" y="1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0" name="Freeform 6928">
                <a:extLst>
                  <a:ext uri="{FF2B5EF4-FFF2-40B4-BE49-F238E27FC236}">
                    <a16:creationId xmlns:a16="http://schemas.microsoft.com/office/drawing/2014/main" id="{C3AD7B68-CACA-4E06-A748-82409EB01591}"/>
                  </a:ext>
                </a:extLst>
              </p:cNvPr>
              <p:cNvSpPr>
                <a:spLocks/>
              </p:cNvSpPr>
              <p:nvPr/>
            </p:nvSpPr>
            <p:spPr bwMode="auto">
              <a:xfrm>
                <a:off x="2731" y="2276"/>
                <a:ext cx="9" cy="20"/>
              </a:xfrm>
              <a:custGeom>
                <a:avLst/>
                <a:gdLst>
                  <a:gd name="T0" fmla="*/ 15 w 15"/>
                  <a:gd name="T1" fmla="*/ 0 h 36"/>
                  <a:gd name="T2" fmla="*/ 9 w 15"/>
                  <a:gd name="T3" fmla="*/ 26 h 36"/>
                  <a:gd name="T4" fmla="*/ 1 w 15"/>
                  <a:gd name="T5" fmla="*/ 34 h 36"/>
                  <a:gd name="T6" fmla="*/ 8 w 15"/>
                  <a:gd name="T7" fmla="*/ 17 h 36"/>
                  <a:gd name="T8" fmla="*/ 7 w 15"/>
                  <a:gd name="T9" fmla="*/ 17 h 36"/>
                  <a:gd name="T10" fmla="*/ 4 w 15"/>
                  <a:gd name="T11" fmla="*/ 24 h 36"/>
                  <a:gd name="T12" fmla="*/ 7 w 15"/>
                  <a:gd name="T13" fmla="*/ 11 h 36"/>
                  <a:gd name="T14" fmla="*/ 15 w 15"/>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6">
                    <a:moveTo>
                      <a:pt x="15" y="0"/>
                    </a:moveTo>
                    <a:cubicBezTo>
                      <a:pt x="11" y="9"/>
                      <a:pt x="6" y="25"/>
                      <a:pt x="9" y="26"/>
                    </a:cubicBezTo>
                    <a:cubicBezTo>
                      <a:pt x="5" y="36"/>
                      <a:pt x="6" y="29"/>
                      <a:pt x="1" y="34"/>
                    </a:cubicBezTo>
                    <a:cubicBezTo>
                      <a:pt x="6" y="23"/>
                      <a:pt x="4" y="27"/>
                      <a:pt x="8" y="17"/>
                    </a:cubicBezTo>
                    <a:cubicBezTo>
                      <a:pt x="6" y="19"/>
                      <a:pt x="5" y="21"/>
                      <a:pt x="7" y="17"/>
                    </a:cubicBezTo>
                    <a:cubicBezTo>
                      <a:pt x="6" y="18"/>
                      <a:pt x="4" y="24"/>
                      <a:pt x="4" y="24"/>
                    </a:cubicBezTo>
                    <a:cubicBezTo>
                      <a:pt x="0" y="32"/>
                      <a:pt x="2" y="23"/>
                      <a:pt x="7" y="11"/>
                    </a:cubicBezTo>
                    <a:cubicBezTo>
                      <a:pt x="6" y="17"/>
                      <a:pt x="10" y="1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1" name="Freeform 6929">
                <a:extLst>
                  <a:ext uri="{FF2B5EF4-FFF2-40B4-BE49-F238E27FC236}">
                    <a16:creationId xmlns:a16="http://schemas.microsoft.com/office/drawing/2014/main" id="{BAA9AE97-F189-4AD4-A94B-563C41C53950}"/>
                  </a:ext>
                </a:extLst>
              </p:cNvPr>
              <p:cNvSpPr>
                <a:spLocks/>
              </p:cNvSpPr>
              <p:nvPr/>
            </p:nvSpPr>
            <p:spPr bwMode="auto">
              <a:xfrm>
                <a:off x="2422" y="1667"/>
                <a:ext cx="21" cy="5"/>
              </a:xfrm>
              <a:custGeom>
                <a:avLst/>
                <a:gdLst>
                  <a:gd name="T0" fmla="*/ 36 w 36"/>
                  <a:gd name="T1" fmla="*/ 9 h 10"/>
                  <a:gd name="T2" fmla="*/ 30 w 36"/>
                  <a:gd name="T3" fmla="*/ 9 h 10"/>
                  <a:gd name="T4" fmla="*/ 17 w 36"/>
                  <a:gd name="T5" fmla="*/ 7 h 10"/>
                  <a:gd name="T6" fmla="*/ 14 w 36"/>
                  <a:gd name="T7" fmla="*/ 7 h 10"/>
                  <a:gd name="T8" fmla="*/ 4 w 36"/>
                  <a:gd name="T9" fmla="*/ 4 h 10"/>
                  <a:gd name="T10" fmla="*/ 14 w 36"/>
                  <a:gd name="T11" fmla="*/ 4 h 10"/>
                  <a:gd name="T12" fmla="*/ 0 w 36"/>
                  <a:gd name="T13" fmla="*/ 0 h 10"/>
                  <a:gd name="T14" fmla="*/ 36 w 36"/>
                  <a:gd name="T15" fmla="*/ 9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0">
                    <a:moveTo>
                      <a:pt x="36" y="9"/>
                    </a:moveTo>
                    <a:cubicBezTo>
                      <a:pt x="35" y="10"/>
                      <a:pt x="26" y="6"/>
                      <a:pt x="30" y="9"/>
                    </a:cubicBezTo>
                    <a:cubicBezTo>
                      <a:pt x="21" y="6"/>
                      <a:pt x="10" y="5"/>
                      <a:pt x="17" y="7"/>
                    </a:cubicBezTo>
                    <a:cubicBezTo>
                      <a:pt x="18" y="8"/>
                      <a:pt x="16" y="8"/>
                      <a:pt x="14" y="7"/>
                    </a:cubicBezTo>
                    <a:cubicBezTo>
                      <a:pt x="4" y="4"/>
                      <a:pt x="4" y="4"/>
                      <a:pt x="4" y="4"/>
                    </a:cubicBezTo>
                    <a:cubicBezTo>
                      <a:pt x="9" y="5"/>
                      <a:pt x="9" y="3"/>
                      <a:pt x="14" y="4"/>
                    </a:cubicBezTo>
                    <a:cubicBezTo>
                      <a:pt x="12" y="3"/>
                      <a:pt x="5" y="1"/>
                      <a:pt x="0" y="0"/>
                    </a:cubicBezTo>
                    <a:cubicBezTo>
                      <a:pt x="8" y="0"/>
                      <a:pt x="19" y="4"/>
                      <a:pt x="3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2" name="Freeform 6930">
                <a:extLst>
                  <a:ext uri="{FF2B5EF4-FFF2-40B4-BE49-F238E27FC236}">
                    <a16:creationId xmlns:a16="http://schemas.microsoft.com/office/drawing/2014/main" id="{9A211505-CD55-4EC7-9B90-971653761659}"/>
                  </a:ext>
                </a:extLst>
              </p:cNvPr>
              <p:cNvSpPr>
                <a:spLocks/>
              </p:cNvSpPr>
              <p:nvPr/>
            </p:nvSpPr>
            <p:spPr bwMode="auto">
              <a:xfrm>
                <a:off x="2688" y="2353"/>
                <a:ext cx="20" cy="16"/>
              </a:xfrm>
              <a:custGeom>
                <a:avLst/>
                <a:gdLst>
                  <a:gd name="T0" fmla="*/ 27 w 35"/>
                  <a:gd name="T1" fmla="*/ 10 h 27"/>
                  <a:gd name="T2" fmla="*/ 31 w 35"/>
                  <a:gd name="T3" fmla="*/ 0 h 27"/>
                  <a:gd name="T4" fmla="*/ 33 w 35"/>
                  <a:gd name="T5" fmla="*/ 3 h 27"/>
                  <a:gd name="T6" fmla="*/ 26 w 35"/>
                  <a:gd name="T7" fmla="*/ 7 h 27"/>
                  <a:gd name="T8" fmla="*/ 8 w 35"/>
                  <a:gd name="T9" fmla="*/ 20 h 27"/>
                  <a:gd name="T10" fmla="*/ 2 w 35"/>
                  <a:gd name="T11" fmla="*/ 26 h 27"/>
                  <a:gd name="T12" fmla="*/ 28 w 35"/>
                  <a:gd name="T13" fmla="*/ 7 h 27"/>
                  <a:gd name="T14" fmla="*/ 27 w 35"/>
                  <a:gd name="T15" fmla="*/ 1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7">
                    <a:moveTo>
                      <a:pt x="27" y="10"/>
                    </a:moveTo>
                    <a:cubicBezTo>
                      <a:pt x="23" y="15"/>
                      <a:pt x="30" y="2"/>
                      <a:pt x="31" y="0"/>
                    </a:cubicBezTo>
                    <a:cubicBezTo>
                      <a:pt x="31" y="0"/>
                      <a:pt x="33" y="3"/>
                      <a:pt x="33" y="3"/>
                    </a:cubicBezTo>
                    <a:cubicBezTo>
                      <a:pt x="35" y="1"/>
                      <a:pt x="31" y="3"/>
                      <a:pt x="26" y="7"/>
                    </a:cubicBezTo>
                    <a:cubicBezTo>
                      <a:pt x="20" y="11"/>
                      <a:pt x="13" y="16"/>
                      <a:pt x="8" y="20"/>
                    </a:cubicBezTo>
                    <a:cubicBezTo>
                      <a:pt x="3" y="24"/>
                      <a:pt x="0" y="27"/>
                      <a:pt x="2" y="26"/>
                    </a:cubicBezTo>
                    <a:cubicBezTo>
                      <a:pt x="4" y="24"/>
                      <a:pt x="12" y="19"/>
                      <a:pt x="28" y="7"/>
                    </a:cubicBezTo>
                    <a:cubicBezTo>
                      <a:pt x="28" y="7"/>
                      <a:pt x="26" y="11"/>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3" name="Freeform 6931">
                <a:extLst>
                  <a:ext uri="{FF2B5EF4-FFF2-40B4-BE49-F238E27FC236}">
                    <a16:creationId xmlns:a16="http://schemas.microsoft.com/office/drawing/2014/main" id="{7907A616-8C86-49BB-8015-0831BF140556}"/>
                  </a:ext>
                </a:extLst>
              </p:cNvPr>
              <p:cNvSpPr>
                <a:spLocks/>
              </p:cNvSpPr>
              <p:nvPr/>
            </p:nvSpPr>
            <p:spPr bwMode="auto">
              <a:xfrm>
                <a:off x="2589" y="2465"/>
                <a:ext cx="35" cy="26"/>
              </a:xfrm>
              <a:custGeom>
                <a:avLst/>
                <a:gdLst>
                  <a:gd name="T0" fmla="*/ 40 w 61"/>
                  <a:gd name="T1" fmla="*/ 21 h 45"/>
                  <a:gd name="T2" fmla="*/ 53 w 61"/>
                  <a:gd name="T3" fmla="*/ 8 h 45"/>
                  <a:gd name="T4" fmla="*/ 55 w 61"/>
                  <a:gd name="T5" fmla="*/ 8 h 45"/>
                  <a:gd name="T6" fmla="*/ 39 w 61"/>
                  <a:gd name="T7" fmla="*/ 23 h 45"/>
                  <a:gd name="T8" fmla="*/ 29 w 61"/>
                  <a:gd name="T9" fmla="*/ 24 h 45"/>
                  <a:gd name="T10" fmla="*/ 17 w 61"/>
                  <a:gd name="T11" fmla="*/ 34 h 45"/>
                  <a:gd name="T12" fmla="*/ 17 w 61"/>
                  <a:gd name="T13" fmla="*/ 28 h 45"/>
                  <a:gd name="T14" fmla="*/ 25 w 61"/>
                  <a:gd name="T15" fmla="*/ 24 h 45"/>
                  <a:gd name="T16" fmla="*/ 40 w 61"/>
                  <a:gd name="T17" fmla="*/ 11 h 45"/>
                  <a:gd name="T18" fmla="*/ 30 w 61"/>
                  <a:gd name="T19" fmla="*/ 21 h 45"/>
                  <a:gd name="T20" fmla="*/ 33 w 61"/>
                  <a:gd name="T21" fmla="*/ 25 h 45"/>
                  <a:gd name="T22" fmla="*/ 40 w 61"/>
                  <a:gd name="T23" fmla="*/ 2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45">
                    <a:moveTo>
                      <a:pt x="40" y="21"/>
                    </a:moveTo>
                    <a:cubicBezTo>
                      <a:pt x="43" y="20"/>
                      <a:pt x="55" y="7"/>
                      <a:pt x="53" y="8"/>
                    </a:cubicBezTo>
                    <a:cubicBezTo>
                      <a:pt x="61" y="0"/>
                      <a:pt x="51" y="10"/>
                      <a:pt x="55" y="8"/>
                    </a:cubicBezTo>
                    <a:cubicBezTo>
                      <a:pt x="51" y="11"/>
                      <a:pt x="45" y="17"/>
                      <a:pt x="39" y="23"/>
                    </a:cubicBezTo>
                    <a:cubicBezTo>
                      <a:pt x="36" y="23"/>
                      <a:pt x="19" y="37"/>
                      <a:pt x="29" y="24"/>
                    </a:cubicBezTo>
                    <a:cubicBezTo>
                      <a:pt x="25" y="26"/>
                      <a:pt x="22" y="31"/>
                      <a:pt x="17" y="34"/>
                    </a:cubicBezTo>
                    <a:cubicBezTo>
                      <a:pt x="18" y="29"/>
                      <a:pt x="0" y="45"/>
                      <a:pt x="17" y="28"/>
                    </a:cubicBezTo>
                    <a:cubicBezTo>
                      <a:pt x="16" y="30"/>
                      <a:pt x="20" y="28"/>
                      <a:pt x="25" y="24"/>
                    </a:cubicBezTo>
                    <a:cubicBezTo>
                      <a:pt x="30" y="20"/>
                      <a:pt x="36" y="15"/>
                      <a:pt x="40" y="11"/>
                    </a:cubicBezTo>
                    <a:cubicBezTo>
                      <a:pt x="50" y="2"/>
                      <a:pt x="36" y="16"/>
                      <a:pt x="30" y="21"/>
                    </a:cubicBezTo>
                    <a:cubicBezTo>
                      <a:pt x="45" y="9"/>
                      <a:pt x="26" y="28"/>
                      <a:pt x="33" y="25"/>
                    </a:cubicBezTo>
                    <a:cubicBezTo>
                      <a:pt x="40" y="20"/>
                      <a:pt x="42" y="16"/>
                      <a:pt x="4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4" name="Freeform 6932">
                <a:extLst>
                  <a:ext uri="{FF2B5EF4-FFF2-40B4-BE49-F238E27FC236}">
                    <a16:creationId xmlns:a16="http://schemas.microsoft.com/office/drawing/2014/main" id="{514A2912-5BDF-430C-AF4B-B4D22ED77903}"/>
                  </a:ext>
                </a:extLst>
              </p:cNvPr>
              <p:cNvSpPr>
                <a:spLocks/>
              </p:cNvSpPr>
              <p:nvPr/>
            </p:nvSpPr>
            <p:spPr bwMode="auto">
              <a:xfrm>
                <a:off x="2676" y="1850"/>
                <a:ext cx="12" cy="19"/>
              </a:xfrm>
              <a:custGeom>
                <a:avLst/>
                <a:gdLst>
                  <a:gd name="T0" fmla="*/ 15 w 21"/>
                  <a:gd name="T1" fmla="*/ 20 h 34"/>
                  <a:gd name="T2" fmla="*/ 15 w 21"/>
                  <a:gd name="T3" fmla="*/ 23 h 34"/>
                  <a:gd name="T4" fmla="*/ 21 w 21"/>
                  <a:gd name="T5" fmla="*/ 34 h 34"/>
                  <a:gd name="T6" fmla="*/ 1 w 21"/>
                  <a:gd name="T7" fmla="*/ 7 h 34"/>
                  <a:gd name="T8" fmla="*/ 8 w 21"/>
                  <a:gd name="T9" fmla="*/ 14 h 34"/>
                  <a:gd name="T10" fmla="*/ 10 w 21"/>
                  <a:gd name="T11" fmla="*/ 18 h 34"/>
                  <a:gd name="T12" fmla="*/ 10 w 21"/>
                  <a:gd name="T13" fmla="*/ 16 h 34"/>
                  <a:gd name="T14" fmla="*/ 0 w 21"/>
                  <a:gd name="T15" fmla="*/ 2 h 34"/>
                  <a:gd name="T16" fmla="*/ 5 w 21"/>
                  <a:gd name="T17" fmla="*/ 6 h 34"/>
                  <a:gd name="T18" fmla="*/ 15 w 21"/>
                  <a:gd name="T19"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4">
                    <a:moveTo>
                      <a:pt x="15" y="20"/>
                    </a:moveTo>
                    <a:cubicBezTo>
                      <a:pt x="17" y="24"/>
                      <a:pt x="16" y="23"/>
                      <a:pt x="15" y="23"/>
                    </a:cubicBezTo>
                    <a:cubicBezTo>
                      <a:pt x="14" y="23"/>
                      <a:pt x="15" y="25"/>
                      <a:pt x="21" y="34"/>
                    </a:cubicBezTo>
                    <a:cubicBezTo>
                      <a:pt x="16" y="27"/>
                      <a:pt x="11" y="22"/>
                      <a:pt x="1" y="7"/>
                    </a:cubicBezTo>
                    <a:cubicBezTo>
                      <a:pt x="1" y="4"/>
                      <a:pt x="10" y="20"/>
                      <a:pt x="8" y="14"/>
                    </a:cubicBezTo>
                    <a:cubicBezTo>
                      <a:pt x="10" y="17"/>
                      <a:pt x="9" y="17"/>
                      <a:pt x="10" y="18"/>
                    </a:cubicBezTo>
                    <a:cubicBezTo>
                      <a:pt x="15" y="26"/>
                      <a:pt x="8" y="14"/>
                      <a:pt x="10" y="16"/>
                    </a:cubicBezTo>
                    <a:cubicBezTo>
                      <a:pt x="6" y="9"/>
                      <a:pt x="6" y="10"/>
                      <a:pt x="0" y="2"/>
                    </a:cubicBezTo>
                    <a:cubicBezTo>
                      <a:pt x="0" y="0"/>
                      <a:pt x="2" y="1"/>
                      <a:pt x="5" y="6"/>
                    </a:cubicBezTo>
                    <a:cubicBezTo>
                      <a:pt x="10" y="13"/>
                      <a:pt x="11" y="18"/>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5" name="Freeform 6933">
                <a:extLst>
                  <a:ext uri="{FF2B5EF4-FFF2-40B4-BE49-F238E27FC236}">
                    <a16:creationId xmlns:a16="http://schemas.microsoft.com/office/drawing/2014/main" id="{5AEB9625-DC3F-4CE1-A8EC-DF10906E39B6}"/>
                  </a:ext>
                </a:extLst>
              </p:cNvPr>
              <p:cNvSpPr>
                <a:spLocks/>
              </p:cNvSpPr>
              <p:nvPr/>
            </p:nvSpPr>
            <p:spPr bwMode="auto">
              <a:xfrm>
                <a:off x="2689" y="1869"/>
                <a:ext cx="11" cy="21"/>
              </a:xfrm>
              <a:custGeom>
                <a:avLst/>
                <a:gdLst>
                  <a:gd name="T0" fmla="*/ 5 w 19"/>
                  <a:gd name="T1" fmla="*/ 8 h 38"/>
                  <a:gd name="T2" fmla="*/ 19 w 19"/>
                  <a:gd name="T3" fmla="*/ 33 h 38"/>
                  <a:gd name="T4" fmla="*/ 16 w 19"/>
                  <a:gd name="T5" fmla="*/ 38 h 38"/>
                  <a:gd name="T6" fmla="*/ 12 w 19"/>
                  <a:gd name="T7" fmla="*/ 29 h 38"/>
                  <a:gd name="T8" fmla="*/ 7 w 19"/>
                  <a:gd name="T9" fmla="*/ 18 h 38"/>
                  <a:gd name="T10" fmla="*/ 15 w 19"/>
                  <a:gd name="T11" fmla="*/ 28 h 38"/>
                  <a:gd name="T12" fmla="*/ 2 w 19"/>
                  <a:gd name="T13" fmla="*/ 7 h 38"/>
                  <a:gd name="T14" fmla="*/ 5 w 19"/>
                  <a:gd name="T15" fmla="*/ 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8">
                    <a:moveTo>
                      <a:pt x="5" y="8"/>
                    </a:moveTo>
                    <a:cubicBezTo>
                      <a:pt x="7" y="12"/>
                      <a:pt x="16" y="26"/>
                      <a:pt x="19" y="33"/>
                    </a:cubicBezTo>
                    <a:cubicBezTo>
                      <a:pt x="16" y="32"/>
                      <a:pt x="10" y="28"/>
                      <a:pt x="16" y="38"/>
                    </a:cubicBezTo>
                    <a:cubicBezTo>
                      <a:pt x="11" y="32"/>
                      <a:pt x="11" y="31"/>
                      <a:pt x="12" y="29"/>
                    </a:cubicBezTo>
                    <a:cubicBezTo>
                      <a:pt x="12" y="28"/>
                      <a:pt x="12" y="25"/>
                      <a:pt x="7" y="18"/>
                    </a:cubicBezTo>
                    <a:cubicBezTo>
                      <a:pt x="8" y="18"/>
                      <a:pt x="12" y="25"/>
                      <a:pt x="15" y="28"/>
                    </a:cubicBezTo>
                    <a:cubicBezTo>
                      <a:pt x="15" y="25"/>
                      <a:pt x="6" y="13"/>
                      <a:pt x="2" y="7"/>
                    </a:cubicBezTo>
                    <a:cubicBezTo>
                      <a:pt x="0" y="0"/>
                      <a:pt x="11" y="19"/>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6" name="Freeform 6934">
                <a:extLst>
                  <a:ext uri="{FF2B5EF4-FFF2-40B4-BE49-F238E27FC236}">
                    <a16:creationId xmlns:a16="http://schemas.microsoft.com/office/drawing/2014/main" id="{55769B93-0295-4CB8-A39D-875BB99C8A11}"/>
                  </a:ext>
                </a:extLst>
              </p:cNvPr>
              <p:cNvSpPr>
                <a:spLocks/>
              </p:cNvSpPr>
              <p:nvPr/>
            </p:nvSpPr>
            <p:spPr bwMode="auto">
              <a:xfrm>
                <a:off x="2420" y="2586"/>
                <a:ext cx="12" cy="5"/>
              </a:xfrm>
              <a:custGeom>
                <a:avLst/>
                <a:gdLst>
                  <a:gd name="T0" fmla="*/ 15 w 21"/>
                  <a:gd name="T1" fmla="*/ 5 h 9"/>
                  <a:gd name="T2" fmla="*/ 4 w 21"/>
                  <a:gd name="T3" fmla="*/ 8 h 9"/>
                  <a:gd name="T4" fmla="*/ 7 w 21"/>
                  <a:gd name="T5" fmla="*/ 7 h 9"/>
                  <a:gd name="T6" fmla="*/ 0 w 21"/>
                  <a:gd name="T7" fmla="*/ 9 h 9"/>
                  <a:gd name="T8" fmla="*/ 21 w 21"/>
                  <a:gd name="T9" fmla="*/ 2 h 9"/>
                  <a:gd name="T10" fmla="*/ 15 w 21"/>
                  <a:gd name="T11" fmla="*/ 5 h 9"/>
                </a:gdLst>
                <a:ahLst/>
                <a:cxnLst>
                  <a:cxn ang="0">
                    <a:pos x="T0" y="T1"/>
                  </a:cxn>
                  <a:cxn ang="0">
                    <a:pos x="T2" y="T3"/>
                  </a:cxn>
                  <a:cxn ang="0">
                    <a:pos x="T4" y="T5"/>
                  </a:cxn>
                  <a:cxn ang="0">
                    <a:pos x="T6" y="T7"/>
                  </a:cxn>
                  <a:cxn ang="0">
                    <a:pos x="T8" y="T9"/>
                  </a:cxn>
                  <a:cxn ang="0">
                    <a:pos x="T10" y="T11"/>
                  </a:cxn>
                </a:cxnLst>
                <a:rect l="0" t="0" r="r" b="b"/>
                <a:pathLst>
                  <a:path w="21" h="9">
                    <a:moveTo>
                      <a:pt x="15" y="5"/>
                    </a:moveTo>
                    <a:cubicBezTo>
                      <a:pt x="14" y="6"/>
                      <a:pt x="10" y="6"/>
                      <a:pt x="4" y="8"/>
                    </a:cubicBezTo>
                    <a:cubicBezTo>
                      <a:pt x="3" y="8"/>
                      <a:pt x="5" y="8"/>
                      <a:pt x="7" y="7"/>
                    </a:cubicBezTo>
                    <a:cubicBezTo>
                      <a:pt x="7" y="6"/>
                      <a:pt x="3" y="8"/>
                      <a:pt x="0" y="9"/>
                    </a:cubicBezTo>
                    <a:cubicBezTo>
                      <a:pt x="5" y="6"/>
                      <a:pt x="19" y="0"/>
                      <a:pt x="21" y="2"/>
                    </a:cubicBezTo>
                    <a:cubicBezTo>
                      <a:pt x="13" y="4"/>
                      <a:pt x="5" y="8"/>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7" name="Freeform 6935">
                <a:extLst>
                  <a:ext uri="{FF2B5EF4-FFF2-40B4-BE49-F238E27FC236}">
                    <a16:creationId xmlns:a16="http://schemas.microsoft.com/office/drawing/2014/main" id="{7298D8C4-89A3-47C0-B614-E185E000B8F7}"/>
                  </a:ext>
                </a:extLst>
              </p:cNvPr>
              <p:cNvSpPr>
                <a:spLocks/>
              </p:cNvSpPr>
              <p:nvPr/>
            </p:nvSpPr>
            <p:spPr bwMode="auto">
              <a:xfrm>
                <a:off x="2624" y="2452"/>
                <a:ext cx="9" cy="10"/>
              </a:xfrm>
              <a:custGeom>
                <a:avLst/>
                <a:gdLst>
                  <a:gd name="T0" fmla="*/ 15 w 16"/>
                  <a:gd name="T1" fmla="*/ 4 h 17"/>
                  <a:gd name="T2" fmla="*/ 0 w 16"/>
                  <a:gd name="T3" fmla="*/ 17 h 17"/>
                  <a:gd name="T4" fmla="*/ 15 w 16"/>
                  <a:gd name="T5" fmla="*/ 4 h 17"/>
                </a:gdLst>
                <a:ahLst/>
                <a:cxnLst>
                  <a:cxn ang="0">
                    <a:pos x="T0" y="T1"/>
                  </a:cxn>
                  <a:cxn ang="0">
                    <a:pos x="T2" y="T3"/>
                  </a:cxn>
                  <a:cxn ang="0">
                    <a:pos x="T4" y="T5"/>
                  </a:cxn>
                </a:cxnLst>
                <a:rect l="0" t="0" r="r" b="b"/>
                <a:pathLst>
                  <a:path w="16" h="17">
                    <a:moveTo>
                      <a:pt x="15" y="4"/>
                    </a:moveTo>
                    <a:cubicBezTo>
                      <a:pt x="9" y="10"/>
                      <a:pt x="8" y="8"/>
                      <a:pt x="0" y="17"/>
                    </a:cubicBezTo>
                    <a:cubicBezTo>
                      <a:pt x="3" y="13"/>
                      <a:pt x="16" y="0"/>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8" name="Freeform 6936">
                <a:extLst>
                  <a:ext uri="{FF2B5EF4-FFF2-40B4-BE49-F238E27FC236}">
                    <a16:creationId xmlns:a16="http://schemas.microsoft.com/office/drawing/2014/main" id="{55A2A4F1-E60B-4975-A94D-E9168994BC7E}"/>
                  </a:ext>
                </a:extLst>
              </p:cNvPr>
              <p:cNvSpPr>
                <a:spLocks/>
              </p:cNvSpPr>
              <p:nvPr/>
            </p:nvSpPr>
            <p:spPr bwMode="auto">
              <a:xfrm>
                <a:off x="2503" y="2549"/>
                <a:ext cx="12" cy="6"/>
              </a:xfrm>
              <a:custGeom>
                <a:avLst/>
                <a:gdLst>
                  <a:gd name="T0" fmla="*/ 13 w 21"/>
                  <a:gd name="T1" fmla="*/ 5 h 12"/>
                  <a:gd name="T2" fmla="*/ 3 w 21"/>
                  <a:gd name="T3" fmla="*/ 7 h 12"/>
                  <a:gd name="T4" fmla="*/ 13 w 21"/>
                  <a:gd name="T5" fmla="*/ 5 h 12"/>
                </a:gdLst>
                <a:ahLst/>
                <a:cxnLst>
                  <a:cxn ang="0">
                    <a:pos x="T0" y="T1"/>
                  </a:cxn>
                  <a:cxn ang="0">
                    <a:pos x="T2" y="T3"/>
                  </a:cxn>
                  <a:cxn ang="0">
                    <a:pos x="T4" y="T5"/>
                  </a:cxn>
                </a:cxnLst>
                <a:rect l="0" t="0" r="r" b="b"/>
                <a:pathLst>
                  <a:path w="21" h="12">
                    <a:moveTo>
                      <a:pt x="13" y="5"/>
                    </a:moveTo>
                    <a:cubicBezTo>
                      <a:pt x="0" y="12"/>
                      <a:pt x="10" y="4"/>
                      <a:pt x="3" y="7"/>
                    </a:cubicBezTo>
                    <a:cubicBezTo>
                      <a:pt x="8" y="3"/>
                      <a:pt x="21" y="0"/>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9" name="Freeform 6937">
                <a:extLst>
                  <a:ext uri="{FF2B5EF4-FFF2-40B4-BE49-F238E27FC236}">
                    <a16:creationId xmlns:a16="http://schemas.microsoft.com/office/drawing/2014/main" id="{D3C37976-5592-4009-8F68-39592547AA67}"/>
                  </a:ext>
                </a:extLst>
              </p:cNvPr>
              <p:cNvSpPr>
                <a:spLocks/>
              </p:cNvSpPr>
              <p:nvPr/>
            </p:nvSpPr>
            <p:spPr bwMode="auto">
              <a:xfrm>
                <a:off x="2444" y="2578"/>
                <a:ext cx="12" cy="5"/>
              </a:xfrm>
              <a:custGeom>
                <a:avLst/>
                <a:gdLst>
                  <a:gd name="T0" fmla="*/ 21 w 21"/>
                  <a:gd name="T1" fmla="*/ 1 h 9"/>
                  <a:gd name="T2" fmla="*/ 16 w 21"/>
                  <a:gd name="T3" fmla="*/ 2 h 9"/>
                  <a:gd name="T4" fmla="*/ 14 w 21"/>
                  <a:gd name="T5" fmla="*/ 4 h 9"/>
                  <a:gd name="T6" fmla="*/ 2 w 21"/>
                  <a:gd name="T7" fmla="*/ 7 h 9"/>
                  <a:gd name="T8" fmla="*/ 21 w 21"/>
                  <a:gd name="T9" fmla="*/ 1 h 9"/>
                </a:gdLst>
                <a:ahLst/>
                <a:cxnLst>
                  <a:cxn ang="0">
                    <a:pos x="T0" y="T1"/>
                  </a:cxn>
                  <a:cxn ang="0">
                    <a:pos x="T2" y="T3"/>
                  </a:cxn>
                  <a:cxn ang="0">
                    <a:pos x="T4" y="T5"/>
                  </a:cxn>
                  <a:cxn ang="0">
                    <a:pos x="T6" y="T7"/>
                  </a:cxn>
                  <a:cxn ang="0">
                    <a:pos x="T8" y="T9"/>
                  </a:cxn>
                </a:cxnLst>
                <a:rect l="0" t="0" r="r" b="b"/>
                <a:pathLst>
                  <a:path w="21" h="9">
                    <a:moveTo>
                      <a:pt x="21" y="1"/>
                    </a:moveTo>
                    <a:cubicBezTo>
                      <a:pt x="17" y="2"/>
                      <a:pt x="17" y="2"/>
                      <a:pt x="16" y="2"/>
                    </a:cubicBezTo>
                    <a:cubicBezTo>
                      <a:pt x="13" y="3"/>
                      <a:pt x="14" y="3"/>
                      <a:pt x="14" y="4"/>
                    </a:cubicBezTo>
                    <a:cubicBezTo>
                      <a:pt x="0" y="9"/>
                      <a:pt x="16" y="1"/>
                      <a:pt x="2" y="7"/>
                    </a:cubicBezTo>
                    <a:cubicBezTo>
                      <a:pt x="6" y="4"/>
                      <a:pt x="21" y="0"/>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0" name="Freeform 6938">
                <a:extLst>
                  <a:ext uri="{FF2B5EF4-FFF2-40B4-BE49-F238E27FC236}">
                    <a16:creationId xmlns:a16="http://schemas.microsoft.com/office/drawing/2014/main" id="{034EC148-C6B2-4481-AFB1-097A2FFD6C50}"/>
                  </a:ext>
                </a:extLst>
              </p:cNvPr>
              <p:cNvSpPr>
                <a:spLocks/>
              </p:cNvSpPr>
              <p:nvPr/>
            </p:nvSpPr>
            <p:spPr bwMode="auto">
              <a:xfrm>
                <a:off x="2723" y="2261"/>
                <a:ext cx="17" cy="50"/>
              </a:xfrm>
              <a:custGeom>
                <a:avLst/>
                <a:gdLst>
                  <a:gd name="T0" fmla="*/ 12 w 30"/>
                  <a:gd name="T1" fmla="*/ 58 h 88"/>
                  <a:gd name="T2" fmla="*/ 15 w 30"/>
                  <a:gd name="T3" fmla="*/ 54 h 88"/>
                  <a:gd name="T4" fmla="*/ 6 w 30"/>
                  <a:gd name="T5" fmla="*/ 78 h 88"/>
                  <a:gd name="T6" fmla="*/ 14 w 30"/>
                  <a:gd name="T7" fmla="*/ 48 h 88"/>
                  <a:gd name="T8" fmla="*/ 11 w 30"/>
                  <a:gd name="T9" fmla="*/ 55 h 88"/>
                  <a:gd name="T10" fmla="*/ 6 w 30"/>
                  <a:gd name="T11" fmla="*/ 74 h 88"/>
                  <a:gd name="T12" fmla="*/ 1 w 30"/>
                  <a:gd name="T13" fmla="*/ 82 h 88"/>
                  <a:gd name="T14" fmla="*/ 8 w 30"/>
                  <a:gd name="T15" fmla="*/ 65 h 88"/>
                  <a:gd name="T16" fmla="*/ 4 w 30"/>
                  <a:gd name="T17" fmla="*/ 71 h 88"/>
                  <a:gd name="T18" fmla="*/ 0 w 30"/>
                  <a:gd name="T19" fmla="*/ 79 h 88"/>
                  <a:gd name="T20" fmla="*/ 14 w 30"/>
                  <a:gd name="T21" fmla="*/ 42 h 88"/>
                  <a:gd name="T22" fmla="*/ 15 w 30"/>
                  <a:gd name="T23" fmla="*/ 45 h 88"/>
                  <a:gd name="T24" fmla="*/ 21 w 30"/>
                  <a:gd name="T25" fmla="*/ 31 h 88"/>
                  <a:gd name="T26" fmla="*/ 20 w 30"/>
                  <a:gd name="T27" fmla="*/ 28 h 88"/>
                  <a:gd name="T28" fmla="*/ 28 w 30"/>
                  <a:gd name="T29" fmla="*/ 7 h 88"/>
                  <a:gd name="T30" fmla="*/ 27 w 30"/>
                  <a:gd name="T31" fmla="*/ 12 h 88"/>
                  <a:gd name="T32" fmla="*/ 28 w 30"/>
                  <a:gd name="T33" fmla="*/ 10 h 88"/>
                  <a:gd name="T34" fmla="*/ 22 w 30"/>
                  <a:gd name="T35" fmla="*/ 29 h 88"/>
                  <a:gd name="T36" fmla="*/ 16 w 30"/>
                  <a:gd name="T37" fmla="*/ 45 h 88"/>
                  <a:gd name="T38" fmla="*/ 12 w 30"/>
                  <a:gd name="T39"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88">
                    <a:moveTo>
                      <a:pt x="12" y="58"/>
                    </a:moveTo>
                    <a:cubicBezTo>
                      <a:pt x="13" y="56"/>
                      <a:pt x="14" y="54"/>
                      <a:pt x="15" y="54"/>
                    </a:cubicBezTo>
                    <a:cubicBezTo>
                      <a:pt x="14" y="60"/>
                      <a:pt x="9" y="70"/>
                      <a:pt x="6" y="78"/>
                    </a:cubicBezTo>
                    <a:cubicBezTo>
                      <a:pt x="11" y="64"/>
                      <a:pt x="13" y="55"/>
                      <a:pt x="14" y="48"/>
                    </a:cubicBezTo>
                    <a:cubicBezTo>
                      <a:pt x="13" y="48"/>
                      <a:pt x="12" y="52"/>
                      <a:pt x="11" y="55"/>
                    </a:cubicBezTo>
                    <a:cubicBezTo>
                      <a:pt x="13" y="54"/>
                      <a:pt x="8" y="68"/>
                      <a:pt x="6" y="74"/>
                    </a:cubicBezTo>
                    <a:cubicBezTo>
                      <a:pt x="1" y="88"/>
                      <a:pt x="5" y="72"/>
                      <a:pt x="1" y="82"/>
                    </a:cubicBezTo>
                    <a:cubicBezTo>
                      <a:pt x="1" y="78"/>
                      <a:pt x="7" y="69"/>
                      <a:pt x="8" y="65"/>
                    </a:cubicBezTo>
                    <a:cubicBezTo>
                      <a:pt x="8" y="63"/>
                      <a:pt x="6" y="66"/>
                      <a:pt x="4" y="71"/>
                    </a:cubicBezTo>
                    <a:cubicBezTo>
                      <a:pt x="3" y="75"/>
                      <a:pt x="1" y="80"/>
                      <a:pt x="0" y="79"/>
                    </a:cubicBezTo>
                    <a:cubicBezTo>
                      <a:pt x="5" y="67"/>
                      <a:pt x="9" y="54"/>
                      <a:pt x="14" y="42"/>
                    </a:cubicBezTo>
                    <a:cubicBezTo>
                      <a:pt x="15" y="40"/>
                      <a:pt x="14" y="44"/>
                      <a:pt x="15" y="45"/>
                    </a:cubicBezTo>
                    <a:cubicBezTo>
                      <a:pt x="16" y="42"/>
                      <a:pt x="18" y="37"/>
                      <a:pt x="21" y="31"/>
                    </a:cubicBezTo>
                    <a:cubicBezTo>
                      <a:pt x="22" y="27"/>
                      <a:pt x="21" y="28"/>
                      <a:pt x="20" y="28"/>
                    </a:cubicBezTo>
                    <a:cubicBezTo>
                      <a:pt x="23" y="22"/>
                      <a:pt x="25" y="19"/>
                      <a:pt x="28" y="7"/>
                    </a:cubicBezTo>
                    <a:cubicBezTo>
                      <a:pt x="30" y="0"/>
                      <a:pt x="28" y="7"/>
                      <a:pt x="27" y="12"/>
                    </a:cubicBezTo>
                    <a:cubicBezTo>
                      <a:pt x="25" y="17"/>
                      <a:pt x="24" y="22"/>
                      <a:pt x="28" y="10"/>
                    </a:cubicBezTo>
                    <a:cubicBezTo>
                      <a:pt x="27" y="13"/>
                      <a:pt x="25" y="21"/>
                      <a:pt x="22" y="29"/>
                    </a:cubicBezTo>
                    <a:cubicBezTo>
                      <a:pt x="20" y="37"/>
                      <a:pt x="17" y="44"/>
                      <a:pt x="16" y="45"/>
                    </a:cubicBezTo>
                    <a:cubicBezTo>
                      <a:pt x="11" y="56"/>
                      <a:pt x="17" y="47"/>
                      <a:pt x="1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1" name="Freeform 6939">
                <a:extLst>
                  <a:ext uri="{FF2B5EF4-FFF2-40B4-BE49-F238E27FC236}">
                    <a16:creationId xmlns:a16="http://schemas.microsoft.com/office/drawing/2014/main" id="{D7649CAE-8658-4F33-B74F-38EE267D3420}"/>
                  </a:ext>
                </a:extLst>
              </p:cNvPr>
              <p:cNvSpPr>
                <a:spLocks/>
              </p:cNvSpPr>
              <p:nvPr/>
            </p:nvSpPr>
            <p:spPr bwMode="auto">
              <a:xfrm>
                <a:off x="2338" y="2604"/>
                <a:ext cx="18" cy="5"/>
              </a:xfrm>
              <a:custGeom>
                <a:avLst/>
                <a:gdLst>
                  <a:gd name="T0" fmla="*/ 18 w 32"/>
                  <a:gd name="T1" fmla="*/ 9 h 9"/>
                  <a:gd name="T2" fmla="*/ 16 w 32"/>
                  <a:gd name="T3" fmla="*/ 7 h 9"/>
                  <a:gd name="T4" fmla="*/ 27 w 32"/>
                  <a:gd name="T5" fmla="*/ 5 h 9"/>
                  <a:gd name="T6" fmla="*/ 21 w 32"/>
                  <a:gd name="T7" fmla="*/ 4 h 9"/>
                  <a:gd name="T8" fmla="*/ 7 w 32"/>
                  <a:gd name="T9" fmla="*/ 7 h 9"/>
                  <a:gd name="T10" fmla="*/ 5 w 32"/>
                  <a:gd name="T11" fmla="*/ 5 h 9"/>
                  <a:gd name="T12" fmla="*/ 3 w 32"/>
                  <a:gd name="T13" fmla="*/ 3 h 9"/>
                  <a:gd name="T14" fmla="*/ 5 w 32"/>
                  <a:gd name="T15" fmla="*/ 0 h 9"/>
                  <a:gd name="T16" fmla="*/ 23 w 32"/>
                  <a:gd name="T17" fmla="*/ 2 h 9"/>
                  <a:gd name="T18" fmla="*/ 18 w 32"/>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9">
                    <a:moveTo>
                      <a:pt x="18" y="9"/>
                    </a:moveTo>
                    <a:cubicBezTo>
                      <a:pt x="24" y="7"/>
                      <a:pt x="15" y="9"/>
                      <a:pt x="16" y="7"/>
                    </a:cubicBezTo>
                    <a:cubicBezTo>
                      <a:pt x="27" y="5"/>
                      <a:pt x="27" y="5"/>
                      <a:pt x="27" y="5"/>
                    </a:cubicBezTo>
                    <a:cubicBezTo>
                      <a:pt x="23" y="5"/>
                      <a:pt x="22" y="5"/>
                      <a:pt x="21" y="4"/>
                    </a:cubicBezTo>
                    <a:cubicBezTo>
                      <a:pt x="19" y="5"/>
                      <a:pt x="14" y="6"/>
                      <a:pt x="7" y="7"/>
                    </a:cubicBezTo>
                    <a:cubicBezTo>
                      <a:pt x="9" y="5"/>
                      <a:pt x="27" y="2"/>
                      <a:pt x="5" y="5"/>
                    </a:cubicBezTo>
                    <a:cubicBezTo>
                      <a:pt x="7" y="4"/>
                      <a:pt x="19" y="0"/>
                      <a:pt x="3" y="3"/>
                    </a:cubicBezTo>
                    <a:cubicBezTo>
                      <a:pt x="8" y="1"/>
                      <a:pt x="0" y="1"/>
                      <a:pt x="5" y="0"/>
                    </a:cubicBezTo>
                    <a:cubicBezTo>
                      <a:pt x="7" y="1"/>
                      <a:pt x="17" y="1"/>
                      <a:pt x="23" y="2"/>
                    </a:cubicBezTo>
                    <a:cubicBezTo>
                      <a:pt x="29" y="3"/>
                      <a:pt x="32" y="5"/>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2" name="Freeform 6940">
                <a:extLst>
                  <a:ext uri="{FF2B5EF4-FFF2-40B4-BE49-F238E27FC236}">
                    <a16:creationId xmlns:a16="http://schemas.microsoft.com/office/drawing/2014/main" id="{2FB58D32-23D9-4EBF-AA3A-08297C7C5F18}"/>
                  </a:ext>
                </a:extLst>
              </p:cNvPr>
              <p:cNvSpPr>
                <a:spLocks/>
              </p:cNvSpPr>
              <p:nvPr/>
            </p:nvSpPr>
            <p:spPr bwMode="auto">
              <a:xfrm>
                <a:off x="2736" y="2245"/>
                <a:ext cx="9" cy="25"/>
              </a:xfrm>
              <a:custGeom>
                <a:avLst/>
                <a:gdLst>
                  <a:gd name="T0" fmla="*/ 11 w 16"/>
                  <a:gd name="T1" fmla="*/ 12 h 44"/>
                  <a:gd name="T2" fmla="*/ 14 w 16"/>
                  <a:gd name="T3" fmla="*/ 15 h 44"/>
                  <a:gd name="T4" fmla="*/ 9 w 16"/>
                  <a:gd name="T5" fmla="*/ 24 h 44"/>
                  <a:gd name="T6" fmla="*/ 1 w 16"/>
                  <a:gd name="T7" fmla="*/ 44 h 44"/>
                  <a:gd name="T8" fmla="*/ 8 w 16"/>
                  <a:gd name="T9" fmla="*/ 20 h 44"/>
                  <a:gd name="T10" fmla="*/ 11 w 16"/>
                  <a:gd name="T11" fmla="*/ 12 h 44"/>
                </a:gdLst>
                <a:ahLst/>
                <a:cxnLst>
                  <a:cxn ang="0">
                    <a:pos x="T0" y="T1"/>
                  </a:cxn>
                  <a:cxn ang="0">
                    <a:pos x="T2" y="T3"/>
                  </a:cxn>
                  <a:cxn ang="0">
                    <a:pos x="T4" y="T5"/>
                  </a:cxn>
                  <a:cxn ang="0">
                    <a:pos x="T6" y="T7"/>
                  </a:cxn>
                  <a:cxn ang="0">
                    <a:pos x="T8" y="T9"/>
                  </a:cxn>
                  <a:cxn ang="0">
                    <a:pos x="T10" y="T11"/>
                  </a:cxn>
                </a:cxnLst>
                <a:rect l="0" t="0" r="r" b="b"/>
                <a:pathLst>
                  <a:path w="16" h="44">
                    <a:moveTo>
                      <a:pt x="11" y="12"/>
                    </a:moveTo>
                    <a:cubicBezTo>
                      <a:pt x="16" y="0"/>
                      <a:pt x="13" y="16"/>
                      <a:pt x="14" y="15"/>
                    </a:cubicBezTo>
                    <a:cubicBezTo>
                      <a:pt x="12" y="20"/>
                      <a:pt x="11" y="21"/>
                      <a:pt x="9" y="24"/>
                    </a:cubicBezTo>
                    <a:cubicBezTo>
                      <a:pt x="7" y="27"/>
                      <a:pt x="5" y="31"/>
                      <a:pt x="1" y="44"/>
                    </a:cubicBezTo>
                    <a:cubicBezTo>
                      <a:pt x="0" y="42"/>
                      <a:pt x="6" y="27"/>
                      <a:pt x="8" y="20"/>
                    </a:cubicBezTo>
                    <a:cubicBezTo>
                      <a:pt x="5" y="31"/>
                      <a:pt x="10" y="21"/>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3" name="Freeform 6941">
                <a:extLst>
                  <a:ext uri="{FF2B5EF4-FFF2-40B4-BE49-F238E27FC236}">
                    <a16:creationId xmlns:a16="http://schemas.microsoft.com/office/drawing/2014/main" id="{1E4AA024-F1F5-4556-9207-72FC831426FE}"/>
                  </a:ext>
                </a:extLst>
              </p:cNvPr>
              <p:cNvSpPr>
                <a:spLocks/>
              </p:cNvSpPr>
              <p:nvPr/>
            </p:nvSpPr>
            <p:spPr bwMode="auto">
              <a:xfrm>
                <a:off x="2664" y="2394"/>
                <a:ext cx="13" cy="17"/>
              </a:xfrm>
              <a:custGeom>
                <a:avLst/>
                <a:gdLst>
                  <a:gd name="T0" fmla="*/ 13 w 24"/>
                  <a:gd name="T1" fmla="*/ 9 h 30"/>
                  <a:gd name="T2" fmla="*/ 24 w 24"/>
                  <a:gd name="T3" fmla="*/ 0 h 30"/>
                  <a:gd name="T4" fmla="*/ 16 w 24"/>
                  <a:gd name="T5" fmla="*/ 15 h 30"/>
                  <a:gd name="T6" fmla="*/ 14 w 24"/>
                  <a:gd name="T7" fmla="*/ 12 h 30"/>
                  <a:gd name="T8" fmla="*/ 12 w 24"/>
                  <a:gd name="T9" fmla="*/ 18 h 30"/>
                  <a:gd name="T10" fmla="*/ 3 w 24"/>
                  <a:gd name="T11" fmla="*/ 30 h 30"/>
                  <a:gd name="T12" fmla="*/ 0 w 24"/>
                  <a:gd name="T13" fmla="*/ 29 h 30"/>
                  <a:gd name="T14" fmla="*/ 17 w 24"/>
                  <a:gd name="T15" fmla="*/ 6 h 30"/>
                  <a:gd name="T16" fmla="*/ 9 w 24"/>
                  <a:gd name="T17" fmla="*/ 15 h 30"/>
                  <a:gd name="T18" fmla="*/ 13 w 24"/>
                  <a:gd name="T19"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0">
                    <a:moveTo>
                      <a:pt x="13" y="9"/>
                    </a:moveTo>
                    <a:cubicBezTo>
                      <a:pt x="18" y="3"/>
                      <a:pt x="21" y="1"/>
                      <a:pt x="24" y="0"/>
                    </a:cubicBezTo>
                    <a:cubicBezTo>
                      <a:pt x="17" y="10"/>
                      <a:pt x="22" y="5"/>
                      <a:pt x="16" y="15"/>
                    </a:cubicBezTo>
                    <a:cubicBezTo>
                      <a:pt x="12" y="17"/>
                      <a:pt x="18" y="10"/>
                      <a:pt x="14" y="12"/>
                    </a:cubicBezTo>
                    <a:cubicBezTo>
                      <a:pt x="7" y="21"/>
                      <a:pt x="12" y="17"/>
                      <a:pt x="12" y="18"/>
                    </a:cubicBezTo>
                    <a:cubicBezTo>
                      <a:pt x="8" y="24"/>
                      <a:pt x="8" y="22"/>
                      <a:pt x="3" y="30"/>
                    </a:cubicBezTo>
                    <a:cubicBezTo>
                      <a:pt x="12" y="16"/>
                      <a:pt x="5" y="25"/>
                      <a:pt x="0" y="29"/>
                    </a:cubicBezTo>
                    <a:cubicBezTo>
                      <a:pt x="4" y="25"/>
                      <a:pt x="11" y="14"/>
                      <a:pt x="17" y="6"/>
                    </a:cubicBezTo>
                    <a:cubicBezTo>
                      <a:pt x="15" y="7"/>
                      <a:pt x="13" y="10"/>
                      <a:pt x="9" y="15"/>
                    </a:cubicBezTo>
                    <a:cubicBezTo>
                      <a:pt x="9" y="14"/>
                      <a:pt x="14" y="9"/>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4" name="Freeform 6942">
                <a:extLst>
                  <a:ext uri="{FF2B5EF4-FFF2-40B4-BE49-F238E27FC236}">
                    <a16:creationId xmlns:a16="http://schemas.microsoft.com/office/drawing/2014/main" id="{27A4FCAA-F8B6-4219-B63D-DF69C0A0452D}"/>
                  </a:ext>
                </a:extLst>
              </p:cNvPr>
              <p:cNvSpPr>
                <a:spLocks/>
              </p:cNvSpPr>
              <p:nvPr/>
            </p:nvSpPr>
            <p:spPr bwMode="auto">
              <a:xfrm>
                <a:off x="2425" y="2578"/>
                <a:ext cx="19" cy="8"/>
              </a:xfrm>
              <a:custGeom>
                <a:avLst/>
                <a:gdLst>
                  <a:gd name="T0" fmla="*/ 14 w 33"/>
                  <a:gd name="T1" fmla="*/ 6 h 14"/>
                  <a:gd name="T2" fmla="*/ 33 w 33"/>
                  <a:gd name="T3" fmla="*/ 1 h 14"/>
                  <a:gd name="T4" fmla="*/ 19 w 33"/>
                  <a:gd name="T5" fmla="*/ 10 h 14"/>
                  <a:gd name="T6" fmla="*/ 9 w 33"/>
                  <a:gd name="T7" fmla="*/ 13 h 14"/>
                  <a:gd name="T8" fmla="*/ 0 w 33"/>
                  <a:gd name="T9" fmla="*/ 14 h 14"/>
                  <a:gd name="T10" fmla="*/ 14 w 33"/>
                  <a:gd name="T11" fmla="*/ 6 h 14"/>
                </a:gdLst>
                <a:ahLst/>
                <a:cxnLst>
                  <a:cxn ang="0">
                    <a:pos x="T0" y="T1"/>
                  </a:cxn>
                  <a:cxn ang="0">
                    <a:pos x="T2" y="T3"/>
                  </a:cxn>
                  <a:cxn ang="0">
                    <a:pos x="T4" y="T5"/>
                  </a:cxn>
                  <a:cxn ang="0">
                    <a:pos x="T6" y="T7"/>
                  </a:cxn>
                  <a:cxn ang="0">
                    <a:pos x="T8" y="T9"/>
                  </a:cxn>
                  <a:cxn ang="0">
                    <a:pos x="T10" y="T11"/>
                  </a:cxn>
                </a:cxnLst>
                <a:rect l="0" t="0" r="r" b="b"/>
                <a:pathLst>
                  <a:path w="33" h="14">
                    <a:moveTo>
                      <a:pt x="14" y="6"/>
                    </a:moveTo>
                    <a:cubicBezTo>
                      <a:pt x="22" y="4"/>
                      <a:pt x="30" y="0"/>
                      <a:pt x="33" y="1"/>
                    </a:cubicBezTo>
                    <a:cubicBezTo>
                      <a:pt x="19" y="5"/>
                      <a:pt x="17" y="8"/>
                      <a:pt x="19" y="10"/>
                    </a:cubicBezTo>
                    <a:cubicBezTo>
                      <a:pt x="9" y="13"/>
                      <a:pt x="9" y="13"/>
                      <a:pt x="9" y="13"/>
                    </a:cubicBezTo>
                    <a:cubicBezTo>
                      <a:pt x="10" y="11"/>
                      <a:pt x="17" y="9"/>
                      <a:pt x="0" y="14"/>
                    </a:cubicBezTo>
                    <a:cubicBezTo>
                      <a:pt x="3" y="13"/>
                      <a:pt x="19" y="7"/>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5" name="Freeform 6943">
                <a:extLst>
                  <a:ext uri="{FF2B5EF4-FFF2-40B4-BE49-F238E27FC236}">
                    <a16:creationId xmlns:a16="http://schemas.microsoft.com/office/drawing/2014/main" id="{64665F43-EC42-4F46-ACFA-8509FA517D74}"/>
                  </a:ext>
                </a:extLst>
              </p:cNvPr>
              <p:cNvSpPr>
                <a:spLocks/>
              </p:cNvSpPr>
              <p:nvPr/>
            </p:nvSpPr>
            <p:spPr bwMode="auto">
              <a:xfrm>
                <a:off x="2583" y="2490"/>
                <a:ext cx="9" cy="8"/>
              </a:xfrm>
              <a:custGeom>
                <a:avLst/>
                <a:gdLst>
                  <a:gd name="T0" fmla="*/ 6 w 15"/>
                  <a:gd name="T1" fmla="*/ 10 h 14"/>
                  <a:gd name="T2" fmla="*/ 2 w 15"/>
                  <a:gd name="T3" fmla="*/ 9 h 14"/>
                  <a:gd name="T4" fmla="*/ 14 w 15"/>
                  <a:gd name="T5" fmla="*/ 3 h 14"/>
                  <a:gd name="T6" fmla="*/ 6 w 15"/>
                  <a:gd name="T7" fmla="*/ 10 h 14"/>
                </a:gdLst>
                <a:ahLst/>
                <a:cxnLst>
                  <a:cxn ang="0">
                    <a:pos x="T0" y="T1"/>
                  </a:cxn>
                  <a:cxn ang="0">
                    <a:pos x="T2" y="T3"/>
                  </a:cxn>
                  <a:cxn ang="0">
                    <a:pos x="T4" y="T5"/>
                  </a:cxn>
                  <a:cxn ang="0">
                    <a:pos x="T6" y="T7"/>
                  </a:cxn>
                </a:cxnLst>
                <a:rect l="0" t="0" r="r" b="b"/>
                <a:pathLst>
                  <a:path w="15" h="14">
                    <a:moveTo>
                      <a:pt x="6" y="10"/>
                    </a:moveTo>
                    <a:cubicBezTo>
                      <a:pt x="0" y="14"/>
                      <a:pt x="10" y="4"/>
                      <a:pt x="2" y="9"/>
                    </a:cubicBezTo>
                    <a:cubicBezTo>
                      <a:pt x="13" y="0"/>
                      <a:pt x="15" y="0"/>
                      <a:pt x="14" y="3"/>
                    </a:cubicBezTo>
                    <a:cubicBezTo>
                      <a:pt x="10" y="6"/>
                      <a:pt x="6"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6" name="Freeform 6944">
                <a:extLst>
                  <a:ext uri="{FF2B5EF4-FFF2-40B4-BE49-F238E27FC236}">
                    <a16:creationId xmlns:a16="http://schemas.microsoft.com/office/drawing/2014/main" id="{C2FD460B-FB02-41D9-9CA4-75DAB4D3941B}"/>
                  </a:ext>
                </a:extLst>
              </p:cNvPr>
              <p:cNvSpPr>
                <a:spLocks/>
              </p:cNvSpPr>
              <p:nvPr/>
            </p:nvSpPr>
            <p:spPr bwMode="auto">
              <a:xfrm>
                <a:off x="2199" y="1662"/>
                <a:ext cx="12" cy="4"/>
              </a:xfrm>
              <a:custGeom>
                <a:avLst/>
                <a:gdLst>
                  <a:gd name="T0" fmla="*/ 21 w 21"/>
                  <a:gd name="T1" fmla="*/ 0 h 6"/>
                  <a:gd name="T2" fmla="*/ 0 w 21"/>
                  <a:gd name="T3" fmla="*/ 6 h 6"/>
                  <a:gd name="T4" fmla="*/ 21 w 21"/>
                  <a:gd name="T5" fmla="*/ 0 h 6"/>
                </a:gdLst>
                <a:ahLst/>
                <a:cxnLst>
                  <a:cxn ang="0">
                    <a:pos x="T0" y="T1"/>
                  </a:cxn>
                  <a:cxn ang="0">
                    <a:pos x="T2" y="T3"/>
                  </a:cxn>
                  <a:cxn ang="0">
                    <a:pos x="T4" y="T5"/>
                  </a:cxn>
                </a:cxnLst>
                <a:rect l="0" t="0" r="r" b="b"/>
                <a:pathLst>
                  <a:path w="21" h="6">
                    <a:moveTo>
                      <a:pt x="21" y="0"/>
                    </a:moveTo>
                    <a:cubicBezTo>
                      <a:pt x="21" y="1"/>
                      <a:pt x="8" y="5"/>
                      <a:pt x="0" y="6"/>
                    </a:cubicBezTo>
                    <a:cubicBezTo>
                      <a:pt x="10" y="4"/>
                      <a:pt x="13" y="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7" name="Freeform 6945">
                <a:extLst>
                  <a:ext uri="{FF2B5EF4-FFF2-40B4-BE49-F238E27FC236}">
                    <a16:creationId xmlns:a16="http://schemas.microsoft.com/office/drawing/2014/main" id="{33FE77A4-CF94-4DA9-808F-BED47C28F1A3}"/>
                  </a:ext>
                </a:extLst>
              </p:cNvPr>
              <p:cNvSpPr>
                <a:spLocks/>
              </p:cNvSpPr>
              <p:nvPr/>
            </p:nvSpPr>
            <p:spPr bwMode="auto">
              <a:xfrm>
                <a:off x="2710" y="1918"/>
                <a:ext cx="10" cy="17"/>
              </a:xfrm>
              <a:custGeom>
                <a:avLst/>
                <a:gdLst>
                  <a:gd name="T0" fmla="*/ 13 w 19"/>
                  <a:gd name="T1" fmla="*/ 22 h 31"/>
                  <a:gd name="T2" fmla="*/ 14 w 19"/>
                  <a:gd name="T3" fmla="*/ 27 h 31"/>
                  <a:gd name="T4" fmla="*/ 5 w 19"/>
                  <a:gd name="T5" fmla="*/ 8 h 31"/>
                  <a:gd name="T6" fmla="*/ 12 w 19"/>
                  <a:gd name="T7" fmla="*/ 25 h 31"/>
                  <a:gd name="T8" fmla="*/ 9 w 19"/>
                  <a:gd name="T9" fmla="*/ 21 h 31"/>
                  <a:gd name="T10" fmla="*/ 2 w 19"/>
                  <a:gd name="T11" fmla="*/ 7 h 31"/>
                  <a:gd name="T12" fmla="*/ 4 w 19"/>
                  <a:gd name="T13" fmla="*/ 4 h 31"/>
                  <a:gd name="T14" fmla="*/ 13 w 19"/>
                  <a:gd name="T15" fmla="*/ 2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1">
                    <a:moveTo>
                      <a:pt x="13" y="22"/>
                    </a:moveTo>
                    <a:cubicBezTo>
                      <a:pt x="19" y="31"/>
                      <a:pt x="6" y="10"/>
                      <a:pt x="14" y="27"/>
                    </a:cubicBezTo>
                    <a:cubicBezTo>
                      <a:pt x="10" y="21"/>
                      <a:pt x="9" y="15"/>
                      <a:pt x="5" y="8"/>
                    </a:cubicBezTo>
                    <a:cubicBezTo>
                      <a:pt x="4" y="9"/>
                      <a:pt x="10" y="20"/>
                      <a:pt x="12" y="25"/>
                    </a:cubicBezTo>
                    <a:cubicBezTo>
                      <a:pt x="13" y="28"/>
                      <a:pt x="12" y="25"/>
                      <a:pt x="9" y="21"/>
                    </a:cubicBezTo>
                    <a:cubicBezTo>
                      <a:pt x="2" y="7"/>
                      <a:pt x="2" y="7"/>
                      <a:pt x="2" y="7"/>
                    </a:cubicBezTo>
                    <a:cubicBezTo>
                      <a:pt x="0" y="0"/>
                      <a:pt x="4" y="8"/>
                      <a:pt x="4" y="4"/>
                    </a:cubicBezTo>
                    <a:cubicBezTo>
                      <a:pt x="9" y="16"/>
                      <a:pt x="11" y="17"/>
                      <a:pt x="1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8" name="Freeform 6946">
                <a:extLst>
                  <a:ext uri="{FF2B5EF4-FFF2-40B4-BE49-F238E27FC236}">
                    <a16:creationId xmlns:a16="http://schemas.microsoft.com/office/drawing/2014/main" id="{A3D28A55-ABC7-4A9E-BF3C-6A895E2D6F8C}"/>
                  </a:ext>
                </a:extLst>
              </p:cNvPr>
              <p:cNvSpPr>
                <a:spLocks/>
              </p:cNvSpPr>
              <p:nvPr/>
            </p:nvSpPr>
            <p:spPr bwMode="auto">
              <a:xfrm>
                <a:off x="2756" y="2078"/>
                <a:ext cx="1" cy="14"/>
              </a:xfrm>
              <a:custGeom>
                <a:avLst/>
                <a:gdLst>
                  <a:gd name="T0" fmla="*/ 1 w 3"/>
                  <a:gd name="T1" fmla="*/ 15 h 25"/>
                  <a:gd name="T2" fmla="*/ 3 w 3"/>
                  <a:gd name="T3" fmla="*/ 17 h 25"/>
                  <a:gd name="T4" fmla="*/ 3 w 3"/>
                  <a:gd name="T5" fmla="*/ 25 h 25"/>
                  <a:gd name="T6" fmla="*/ 2 w 3"/>
                  <a:gd name="T7" fmla="*/ 25 h 25"/>
                  <a:gd name="T8" fmla="*/ 0 w 3"/>
                  <a:gd name="T9" fmla="*/ 1 h 25"/>
                  <a:gd name="T10" fmla="*/ 2 w 3"/>
                  <a:gd name="T11" fmla="*/ 0 h 25"/>
                  <a:gd name="T12" fmla="*/ 1 w 3"/>
                  <a:gd name="T13" fmla="*/ 15 h 25"/>
                </a:gdLst>
                <a:ahLst/>
                <a:cxnLst>
                  <a:cxn ang="0">
                    <a:pos x="T0" y="T1"/>
                  </a:cxn>
                  <a:cxn ang="0">
                    <a:pos x="T2" y="T3"/>
                  </a:cxn>
                  <a:cxn ang="0">
                    <a:pos x="T4" y="T5"/>
                  </a:cxn>
                  <a:cxn ang="0">
                    <a:pos x="T6" y="T7"/>
                  </a:cxn>
                  <a:cxn ang="0">
                    <a:pos x="T8" y="T9"/>
                  </a:cxn>
                  <a:cxn ang="0">
                    <a:pos x="T10" y="T11"/>
                  </a:cxn>
                  <a:cxn ang="0">
                    <a:pos x="T12" y="T13"/>
                  </a:cxn>
                </a:cxnLst>
                <a:rect l="0" t="0" r="r" b="b"/>
                <a:pathLst>
                  <a:path w="3" h="25">
                    <a:moveTo>
                      <a:pt x="1" y="15"/>
                    </a:moveTo>
                    <a:cubicBezTo>
                      <a:pt x="2" y="23"/>
                      <a:pt x="2" y="10"/>
                      <a:pt x="3" y="17"/>
                    </a:cubicBezTo>
                    <a:cubicBezTo>
                      <a:pt x="3" y="20"/>
                      <a:pt x="3" y="21"/>
                      <a:pt x="3" y="25"/>
                    </a:cubicBezTo>
                    <a:cubicBezTo>
                      <a:pt x="2" y="25"/>
                      <a:pt x="2" y="25"/>
                      <a:pt x="2" y="25"/>
                    </a:cubicBezTo>
                    <a:cubicBezTo>
                      <a:pt x="1" y="15"/>
                      <a:pt x="2" y="15"/>
                      <a:pt x="0" y="1"/>
                    </a:cubicBezTo>
                    <a:cubicBezTo>
                      <a:pt x="2" y="0"/>
                      <a:pt x="2" y="0"/>
                      <a:pt x="2" y="0"/>
                    </a:cubicBezTo>
                    <a:cubicBezTo>
                      <a:pt x="3" y="9"/>
                      <a:pt x="2" y="11"/>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9" name="Freeform 6947">
                <a:extLst>
                  <a:ext uri="{FF2B5EF4-FFF2-40B4-BE49-F238E27FC236}">
                    <a16:creationId xmlns:a16="http://schemas.microsoft.com/office/drawing/2014/main" id="{43A29E15-3A2F-4DAE-908E-BB3EC588FD1C}"/>
                  </a:ext>
                </a:extLst>
              </p:cNvPr>
              <p:cNvSpPr>
                <a:spLocks/>
              </p:cNvSpPr>
              <p:nvPr/>
            </p:nvSpPr>
            <p:spPr bwMode="auto">
              <a:xfrm>
                <a:off x="2265" y="1655"/>
                <a:ext cx="14" cy="1"/>
              </a:xfrm>
              <a:custGeom>
                <a:avLst/>
                <a:gdLst>
                  <a:gd name="T0" fmla="*/ 12 w 24"/>
                  <a:gd name="T1" fmla="*/ 3 h 3"/>
                  <a:gd name="T2" fmla="*/ 0 w 24"/>
                  <a:gd name="T3" fmla="*/ 1 h 3"/>
                  <a:gd name="T4" fmla="*/ 4 w 24"/>
                  <a:gd name="T5" fmla="*/ 2 h 3"/>
                  <a:gd name="T6" fmla="*/ 13 w 24"/>
                  <a:gd name="T7" fmla="*/ 0 h 3"/>
                  <a:gd name="T8" fmla="*/ 24 w 24"/>
                  <a:gd name="T9" fmla="*/ 1 h 3"/>
                  <a:gd name="T10" fmla="*/ 12 w 24"/>
                  <a:gd name="T11" fmla="*/ 3 h 3"/>
                </a:gdLst>
                <a:ahLst/>
                <a:cxnLst>
                  <a:cxn ang="0">
                    <a:pos x="T0" y="T1"/>
                  </a:cxn>
                  <a:cxn ang="0">
                    <a:pos x="T2" y="T3"/>
                  </a:cxn>
                  <a:cxn ang="0">
                    <a:pos x="T4" y="T5"/>
                  </a:cxn>
                  <a:cxn ang="0">
                    <a:pos x="T6" y="T7"/>
                  </a:cxn>
                  <a:cxn ang="0">
                    <a:pos x="T8" y="T9"/>
                  </a:cxn>
                  <a:cxn ang="0">
                    <a:pos x="T10" y="T11"/>
                  </a:cxn>
                </a:cxnLst>
                <a:rect l="0" t="0" r="r" b="b"/>
                <a:pathLst>
                  <a:path w="24" h="3">
                    <a:moveTo>
                      <a:pt x="12" y="3"/>
                    </a:moveTo>
                    <a:cubicBezTo>
                      <a:pt x="9" y="2"/>
                      <a:pt x="1" y="3"/>
                      <a:pt x="0" y="1"/>
                    </a:cubicBezTo>
                    <a:cubicBezTo>
                      <a:pt x="3" y="1"/>
                      <a:pt x="4" y="1"/>
                      <a:pt x="4" y="2"/>
                    </a:cubicBezTo>
                    <a:cubicBezTo>
                      <a:pt x="10" y="1"/>
                      <a:pt x="13" y="1"/>
                      <a:pt x="13" y="0"/>
                    </a:cubicBezTo>
                    <a:cubicBezTo>
                      <a:pt x="21" y="0"/>
                      <a:pt x="18" y="1"/>
                      <a:pt x="24" y="1"/>
                    </a:cubicBezTo>
                    <a:cubicBezTo>
                      <a:pt x="24" y="2"/>
                      <a:pt x="14" y="1"/>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0" name="Freeform 6948">
                <a:extLst>
                  <a:ext uri="{FF2B5EF4-FFF2-40B4-BE49-F238E27FC236}">
                    <a16:creationId xmlns:a16="http://schemas.microsoft.com/office/drawing/2014/main" id="{B8059171-813F-41F1-BA4D-82915BD6A978}"/>
                  </a:ext>
                </a:extLst>
              </p:cNvPr>
              <p:cNvSpPr>
                <a:spLocks/>
              </p:cNvSpPr>
              <p:nvPr/>
            </p:nvSpPr>
            <p:spPr bwMode="auto">
              <a:xfrm>
                <a:off x="2652" y="1826"/>
                <a:ext cx="9" cy="10"/>
              </a:xfrm>
              <a:custGeom>
                <a:avLst/>
                <a:gdLst>
                  <a:gd name="T0" fmla="*/ 8 w 15"/>
                  <a:gd name="T1" fmla="*/ 10 h 17"/>
                  <a:gd name="T2" fmla="*/ 7 w 15"/>
                  <a:gd name="T3" fmla="*/ 6 h 17"/>
                  <a:gd name="T4" fmla="*/ 15 w 15"/>
                  <a:gd name="T5" fmla="*/ 17 h 17"/>
                  <a:gd name="T6" fmla="*/ 4 w 15"/>
                  <a:gd name="T7" fmla="*/ 6 h 17"/>
                  <a:gd name="T8" fmla="*/ 8 w 15"/>
                  <a:gd name="T9" fmla="*/ 10 h 17"/>
                </a:gdLst>
                <a:ahLst/>
                <a:cxnLst>
                  <a:cxn ang="0">
                    <a:pos x="T0" y="T1"/>
                  </a:cxn>
                  <a:cxn ang="0">
                    <a:pos x="T2" y="T3"/>
                  </a:cxn>
                  <a:cxn ang="0">
                    <a:pos x="T4" y="T5"/>
                  </a:cxn>
                  <a:cxn ang="0">
                    <a:pos x="T6" y="T7"/>
                  </a:cxn>
                  <a:cxn ang="0">
                    <a:pos x="T8" y="T9"/>
                  </a:cxn>
                </a:cxnLst>
                <a:rect l="0" t="0" r="r" b="b"/>
                <a:pathLst>
                  <a:path w="15" h="17">
                    <a:moveTo>
                      <a:pt x="8" y="10"/>
                    </a:moveTo>
                    <a:cubicBezTo>
                      <a:pt x="7" y="9"/>
                      <a:pt x="6" y="7"/>
                      <a:pt x="7" y="6"/>
                    </a:cubicBezTo>
                    <a:cubicBezTo>
                      <a:pt x="9" y="10"/>
                      <a:pt x="12" y="13"/>
                      <a:pt x="15" y="17"/>
                    </a:cubicBezTo>
                    <a:cubicBezTo>
                      <a:pt x="14" y="17"/>
                      <a:pt x="9" y="12"/>
                      <a:pt x="4" y="6"/>
                    </a:cubicBezTo>
                    <a:cubicBezTo>
                      <a:pt x="0" y="0"/>
                      <a:pt x="5" y="7"/>
                      <a:pt x="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1" name="Freeform 6949">
                <a:extLst>
                  <a:ext uri="{FF2B5EF4-FFF2-40B4-BE49-F238E27FC236}">
                    <a16:creationId xmlns:a16="http://schemas.microsoft.com/office/drawing/2014/main" id="{ED0584FF-C76D-4CC4-99F9-4CA81062228B}"/>
                  </a:ext>
                </a:extLst>
              </p:cNvPr>
              <p:cNvSpPr>
                <a:spLocks/>
              </p:cNvSpPr>
              <p:nvPr/>
            </p:nvSpPr>
            <p:spPr bwMode="auto">
              <a:xfrm>
                <a:off x="2739" y="2230"/>
                <a:ext cx="6" cy="24"/>
              </a:xfrm>
              <a:custGeom>
                <a:avLst/>
                <a:gdLst>
                  <a:gd name="T0" fmla="*/ 6 w 10"/>
                  <a:gd name="T1" fmla="*/ 12 h 42"/>
                  <a:gd name="T2" fmla="*/ 7 w 10"/>
                  <a:gd name="T3" fmla="*/ 24 h 42"/>
                  <a:gd name="T4" fmla="*/ 2 w 10"/>
                  <a:gd name="T5" fmla="*/ 32 h 42"/>
                  <a:gd name="T6" fmla="*/ 1 w 10"/>
                  <a:gd name="T7" fmla="*/ 42 h 42"/>
                  <a:gd name="T8" fmla="*/ 0 w 10"/>
                  <a:gd name="T9" fmla="*/ 36 h 42"/>
                  <a:gd name="T10" fmla="*/ 6 w 10"/>
                  <a:gd name="T11" fmla="*/ 12 h 42"/>
                </a:gdLst>
                <a:ahLst/>
                <a:cxnLst>
                  <a:cxn ang="0">
                    <a:pos x="T0" y="T1"/>
                  </a:cxn>
                  <a:cxn ang="0">
                    <a:pos x="T2" y="T3"/>
                  </a:cxn>
                  <a:cxn ang="0">
                    <a:pos x="T4" y="T5"/>
                  </a:cxn>
                  <a:cxn ang="0">
                    <a:pos x="T6" y="T7"/>
                  </a:cxn>
                  <a:cxn ang="0">
                    <a:pos x="T8" y="T9"/>
                  </a:cxn>
                  <a:cxn ang="0">
                    <a:pos x="T10" y="T11"/>
                  </a:cxn>
                </a:cxnLst>
                <a:rect l="0" t="0" r="r" b="b"/>
                <a:pathLst>
                  <a:path w="10" h="42">
                    <a:moveTo>
                      <a:pt x="6" y="12"/>
                    </a:moveTo>
                    <a:cubicBezTo>
                      <a:pt x="10" y="0"/>
                      <a:pt x="9" y="14"/>
                      <a:pt x="7" y="24"/>
                    </a:cubicBezTo>
                    <a:cubicBezTo>
                      <a:pt x="8" y="17"/>
                      <a:pt x="4" y="27"/>
                      <a:pt x="2" y="32"/>
                    </a:cubicBezTo>
                    <a:cubicBezTo>
                      <a:pt x="0" y="38"/>
                      <a:pt x="5" y="28"/>
                      <a:pt x="1" y="42"/>
                    </a:cubicBezTo>
                    <a:cubicBezTo>
                      <a:pt x="0" y="41"/>
                      <a:pt x="0" y="38"/>
                      <a:pt x="0" y="36"/>
                    </a:cubicBezTo>
                    <a:cubicBezTo>
                      <a:pt x="2" y="30"/>
                      <a:pt x="5" y="20"/>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2" name="Freeform 6950">
                <a:extLst>
                  <a:ext uri="{FF2B5EF4-FFF2-40B4-BE49-F238E27FC236}">
                    <a16:creationId xmlns:a16="http://schemas.microsoft.com/office/drawing/2014/main" id="{DBC435DE-08FB-438A-800D-013EC9DF12F3}"/>
                  </a:ext>
                </a:extLst>
              </p:cNvPr>
              <p:cNvSpPr>
                <a:spLocks/>
              </p:cNvSpPr>
              <p:nvPr/>
            </p:nvSpPr>
            <p:spPr bwMode="auto">
              <a:xfrm>
                <a:off x="2138" y="2593"/>
                <a:ext cx="15" cy="6"/>
              </a:xfrm>
              <a:custGeom>
                <a:avLst/>
                <a:gdLst>
                  <a:gd name="T0" fmla="*/ 5 w 26"/>
                  <a:gd name="T1" fmla="*/ 4 h 9"/>
                  <a:gd name="T2" fmla="*/ 18 w 26"/>
                  <a:gd name="T3" fmla="*/ 4 h 9"/>
                  <a:gd name="T4" fmla="*/ 26 w 26"/>
                  <a:gd name="T5" fmla="*/ 9 h 9"/>
                  <a:gd name="T6" fmla="*/ 5 w 26"/>
                  <a:gd name="T7" fmla="*/ 4 h 9"/>
                </a:gdLst>
                <a:ahLst/>
                <a:cxnLst>
                  <a:cxn ang="0">
                    <a:pos x="T0" y="T1"/>
                  </a:cxn>
                  <a:cxn ang="0">
                    <a:pos x="T2" y="T3"/>
                  </a:cxn>
                  <a:cxn ang="0">
                    <a:pos x="T4" y="T5"/>
                  </a:cxn>
                  <a:cxn ang="0">
                    <a:pos x="T6" y="T7"/>
                  </a:cxn>
                </a:cxnLst>
                <a:rect l="0" t="0" r="r" b="b"/>
                <a:pathLst>
                  <a:path w="26" h="9">
                    <a:moveTo>
                      <a:pt x="5" y="4"/>
                    </a:moveTo>
                    <a:cubicBezTo>
                      <a:pt x="17" y="6"/>
                      <a:pt x="0" y="0"/>
                      <a:pt x="18" y="4"/>
                    </a:cubicBezTo>
                    <a:cubicBezTo>
                      <a:pt x="7" y="4"/>
                      <a:pt x="23" y="7"/>
                      <a:pt x="26" y="9"/>
                    </a:cubicBezTo>
                    <a:cubicBezTo>
                      <a:pt x="18" y="6"/>
                      <a:pt x="16" y="7"/>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3" name="Freeform 6951">
                <a:extLst>
                  <a:ext uri="{FF2B5EF4-FFF2-40B4-BE49-F238E27FC236}">
                    <a16:creationId xmlns:a16="http://schemas.microsoft.com/office/drawing/2014/main" id="{85821DE5-920B-4B81-ACD9-BA090D38BC48}"/>
                  </a:ext>
                </a:extLst>
              </p:cNvPr>
              <p:cNvSpPr>
                <a:spLocks/>
              </p:cNvSpPr>
              <p:nvPr/>
            </p:nvSpPr>
            <p:spPr bwMode="auto">
              <a:xfrm>
                <a:off x="2690" y="2358"/>
                <a:ext cx="5" cy="12"/>
              </a:xfrm>
              <a:custGeom>
                <a:avLst/>
                <a:gdLst>
                  <a:gd name="T0" fmla="*/ 3 w 9"/>
                  <a:gd name="T1" fmla="*/ 14 h 20"/>
                  <a:gd name="T2" fmla="*/ 0 w 9"/>
                  <a:gd name="T3" fmla="*/ 17 h 20"/>
                  <a:gd name="T4" fmla="*/ 2 w 9"/>
                  <a:gd name="T5" fmla="*/ 14 h 20"/>
                  <a:gd name="T6" fmla="*/ 5 w 9"/>
                  <a:gd name="T7" fmla="*/ 8 h 20"/>
                  <a:gd name="T8" fmla="*/ 7 w 9"/>
                  <a:gd name="T9" fmla="*/ 8 h 20"/>
                  <a:gd name="T10" fmla="*/ 0 w 9"/>
                  <a:gd name="T11" fmla="*/ 20 h 20"/>
                  <a:gd name="T12" fmla="*/ 3 w 9"/>
                  <a:gd name="T13" fmla="*/ 14 h 20"/>
                </a:gdLst>
                <a:ahLst/>
                <a:cxnLst>
                  <a:cxn ang="0">
                    <a:pos x="T0" y="T1"/>
                  </a:cxn>
                  <a:cxn ang="0">
                    <a:pos x="T2" y="T3"/>
                  </a:cxn>
                  <a:cxn ang="0">
                    <a:pos x="T4" y="T5"/>
                  </a:cxn>
                  <a:cxn ang="0">
                    <a:pos x="T6" y="T7"/>
                  </a:cxn>
                  <a:cxn ang="0">
                    <a:pos x="T8" y="T9"/>
                  </a:cxn>
                  <a:cxn ang="0">
                    <a:pos x="T10" y="T11"/>
                  </a:cxn>
                  <a:cxn ang="0">
                    <a:pos x="T12" y="T13"/>
                  </a:cxn>
                </a:cxnLst>
                <a:rect l="0" t="0" r="r" b="b"/>
                <a:pathLst>
                  <a:path w="9" h="20">
                    <a:moveTo>
                      <a:pt x="3" y="14"/>
                    </a:moveTo>
                    <a:cubicBezTo>
                      <a:pt x="2" y="16"/>
                      <a:pt x="0" y="17"/>
                      <a:pt x="0" y="17"/>
                    </a:cubicBezTo>
                    <a:cubicBezTo>
                      <a:pt x="4" y="9"/>
                      <a:pt x="2" y="13"/>
                      <a:pt x="2" y="14"/>
                    </a:cubicBezTo>
                    <a:cubicBezTo>
                      <a:pt x="6" y="9"/>
                      <a:pt x="5" y="8"/>
                      <a:pt x="5" y="8"/>
                    </a:cubicBezTo>
                    <a:cubicBezTo>
                      <a:pt x="9" y="0"/>
                      <a:pt x="7" y="7"/>
                      <a:pt x="7" y="8"/>
                    </a:cubicBezTo>
                    <a:cubicBezTo>
                      <a:pt x="3" y="14"/>
                      <a:pt x="5" y="12"/>
                      <a:pt x="0" y="20"/>
                    </a:cubicBezTo>
                    <a:cubicBezTo>
                      <a:pt x="0" y="20"/>
                      <a:pt x="2" y="16"/>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4" name="Freeform 6952">
                <a:extLst>
                  <a:ext uri="{FF2B5EF4-FFF2-40B4-BE49-F238E27FC236}">
                    <a16:creationId xmlns:a16="http://schemas.microsoft.com/office/drawing/2014/main" id="{44DDCB3F-6393-454A-A4FF-8B74443FB36B}"/>
                  </a:ext>
                </a:extLst>
              </p:cNvPr>
              <p:cNvSpPr>
                <a:spLocks/>
              </p:cNvSpPr>
              <p:nvPr/>
            </p:nvSpPr>
            <p:spPr bwMode="auto">
              <a:xfrm>
                <a:off x="2719" y="2299"/>
                <a:ext cx="5" cy="12"/>
              </a:xfrm>
              <a:custGeom>
                <a:avLst/>
                <a:gdLst>
                  <a:gd name="T0" fmla="*/ 8 w 9"/>
                  <a:gd name="T1" fmla="*/ 5 h 21"/>
                  <a:gd name="T2" fmla="*/ 0 w 9"/>
                  <a:gd name="T3" fmla="*/ 16 h 21"/>
                  <a:gd name="T4" fmla="*/ 5 w 9"/>
                  <a:gd name="T5" fmla="*/ 3 h 21"/>
                  <a:gd name="T6" fmla="*/ 3 w 9"/>
                  <a:gd name="T7" fmla="*/ 9 h 21"/>
                  <a:gd name="T8" fmla="*/ 8 w 9"/>
                  <a:gd name="T9" fmla="*/ 5 h 21"/>
                </a:gdLst>
                <a:ahLst/>
                <a:cxnLst>
                  <a:cxn ang="0">
                    <a:pos x="T0" y="T1"/>
                  </a:cxn>
                  <a:cxn ang="0">
                    <a:pos x="T2" y="T3"/>
                  </a:cxn>
                  <a:cxn ang="0">
                    <a:pos x="T4" y="T5"/>
                  </a:cxn>
                  <a:cxn ang="0">
                    <a:pos x="T6" y="T7"/>
                  </a:cxn>
                  <a:cxn ang="0">
                    <a:pos x="T8" y="T9"/>
                  </a:cxn>
                </a:cxnLst>
                <a:rect l="0" t="0" r="r" b="b"/>
                <a:pathLst>
                  <a:path w="9" h="21">
                    <a:moveTo>
                      <a:pt x="8" y="5"/>
                    </a:moveTo>
                    <a:cubicBezTo>
                      <a:pt x="1" y="21"/>
                      <a:pt x="7" y="0"/>
                      <a:pt x="0" y="16"/>
                    </a:cubicBezTo>
                    <a:cubicBezTo>
                      <a:pt x="0" y="15"/>
                      <a:pt x="3" y="8"/>
                      <a:pt x="5" y="3"/>
                    </a:cubicBezTo>
                    <a:cubicBezTo>
                      <a:pt x="5" y="3"/>
                      <a:pt x="3" y="7"/>
                      <a:pt x="3" y="9"/>
                    </a:cubicBezTo>
                    <a:cubicBezTo>
                      <a:pt x="5" y="7"/>
                      <a:pt x="9" y="1"/>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5" name="Freeform 6953">
                <a:extLst>
                  <a:ext uri="{FF2B5EF4-FFF2-40B4-BE49-F238E27FC236}">
                    <a16:creationId xmlns:a16="http://schemas.microsoft.com/office/drawing/2014/main" id="{0E17BA75-9AC4-4184-8020-54FD504C2931}"/>
                  </a:ext>
                </a:extLst>
              </p:cNvPr>
              <p:cNvSpPr>
                <a:spLocks/>
              </p:cNvSpPr>
              <p:nvPr/>
            </p:nvSpPr>
            <p:spPr bwMode="auto">
              <a:xfrm>
                <a:off x="2631" y="2395"/>
                <a:ext cx="40" cy="47"/>
              </a:xfrm>
              <a:custGeom>
                <a:avLst/>
                <a:gdLst>
                  <a:gd name="T0" fmla="*/ 42 w 70"/>
                  <a:gd name="T1" fmla="*/ 45 h 82"/>
                  <a:gd name="T2" fmla="*/ 43 w 70"/>
                  <a:gd name="T3" fmla="*/ 42 h 82"/>
                  <a:gd name="T4" fmla="*/ 48 w 70"/>
                  <a:gd name="T5" fmla="*/ 33 h 82"/>
                  <a:gd name="T6" fmla="*/ 42 w 70"/>
                  <a:gd name="T7" fmla="*/ 41 h 82"/>
                  <a:gd name="T8" fmla="*/ 33 w 70"/>
                  <a:gd name="T9" fmla="*/ 50 h 82"/>
                  <a:gd name="T10" fmla="*/ 40 w 70"/>
                  <a:gd name="T11" fmla="*/ 38 h 82"/>
                  <a:gd name="T12" fmla="*/ 32 w 70"/>
                  <a:gd name="T13" fmla="*/ 47 h 82"/>
                  <a:gd name="T14" fmla="*/ 27 w 70"/>
                  <a:gd name="T15" fmla="*/ 58 h 82"/>
                  <a:gd name="T16" fmla="*/ 17 w 70"/>
                  <a:gd name="T17" fmla="*/ 69 h 82"/>
                  <a:gd name="T18" fmla="*/ 31 w 70"/>
                  <a:gd name="T19" fmla="*/ 46 h 82"/>
                  <a:gd name="T20" fmla="*/ 3 w 70"/>
                  <a:gd name="T21" fmla="*/ 79 h 82"/>
                  <a:gd name="T22" fmla="*/ 0 w 70"/>
                  <a:gd name="T23" fmla="*/ 82 h 82"/>
                  <a:gd name="T24" fmla="*/ 36 w 70"/>
                  <a:gd name="T25" fmla="*/ 38 h 82"/>
                  <a:gd name="T26" fmla="*/ 24 w 70"/>
                  <a:gd name="T27" fmla="*/ 52 h 82"/>
                  <a:gd name="T28" fmla="*/ 26 w 70"/>
                  <a:gd name="T29" fmla="*/ 49 h 82"/>
                  <a:gd name="T30" fmla="*/ 25 w 70"/>
                  <a:gd name="T31" fmla="*/ 49 h 82"/>
                  <a:gd name="T32" fmla="*/ 36 w 70"/>
                  <a:gd name="T33" fmla="*/ 41 h 82"/>
                  <a:gd name="T34" fmla="*/ 58 w 70"/>
                  <a:gd name="T35" fmla="*/ 12 h 82"/>
                  <a:gd name="T36" fmla="*/ 56 w 70"/>
                  <a:gd name="T37" fmla="*/ 18 h 82"/>
                  <a:gd name="T38" fmla="*/ 63 w 70"/>
                  <a:gd name="T39" fmla="*/ 9 h 82"/>
                  <a:gd name="T40" fmla="*/ 64 w 70"/>
                  <a:gd name="T41" fmla="*/ 13 h 82"/>
                  <a:gd name="T42" fmla="*/ 53 w 70"/>
                  <a:gd name="T43" fmla="*/ 28 h 82"/>
                  <a:gd name="T44" fmla="*/ 42 w 70"/>
                  <a:gd name="T45"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 h="82">
                    <a:moveTo>
                      <a:pt x="42" y="45"/>
                    </a:moveTo>
                    <a:cubicBezTo>
                      <a:pt x="38" y="49"/>
                      <a:pt x="40" y="46"/>
                      <a:pt x="43" y="42"/>
                    </a:cubicBezTo>
                    <a:cubicBezTo>
                      <a:pt x="46" y="37"/>
                      <a:pt x="50" y="32"/>
                      <a:pt x="48" y="33"/>
                    </a:cubicBezTo>
                    <a:cubicBezTo>
                      <a:pt x="46" y="34"/>
                      <a:pt x="41" y="40"/>
                      <a:pt x="42" y="41"/>
                    </a:cubicBezTo>
                    <a:cubicBezTo>
                      <a:pt x="39" y="43"/>
                      <a:pt x="34" y="50"/>
                      <a:pt x="33" y="50"/>
                    </a:cubicBezTo>
                    <a:cubicBezTo>
                      <a:pt x="38" y="43"/>
                      <a:pt x="41" y="39"/>
                      <a:pt x="40" y="38"/>
                    </a:cubicBezTo>
                    <a:cubicBezTo>
                      <a:pt x="39" y="38"/>
                      <a:pt x="33" y="48"/>
                      <a:pt x="32" y="47"/>
                    </a:cubicBezTo>
                    <a:cubicBezTo>
                      <a:pt x="28" y="52"/>
                      <a:pt x="29" y="54"/>
                      <a:pt x="27" y="58"/>
                    </a:cubicBezTo>
                    <a:cubicBezTo>
                      <a:pt x="23" y="63"/>
                      <a:pt x="22" y="64"/>
                      <a:pt x="17" y="69"/>
                    </a:cubicBezTo>
                    <a:cubicBezTo>
                      <a:pt x="24" y="58"/>
                      <a:pt x="26" y="56"/>
                      <a:pt x="31" y="46"/>
                    </a:cubicBezTo>
                    <a:cubicBezTo>
                      <a:pt x="22" y="57"/>
                      <a:pt x="13" y="68"/>
                      <a:pt x="3" y="79"/>
                    </a:cubicBezTo>
                    <a:cubicBezTo>
                      <a:pt x="3" y="79"/>
                      <a:pt x="2" y="80"/>
                      <a:pt x="0" y="82"/>
                    </a:cubicBezTo>
                    <a:cubicBezTo>
                      <a:pt x="9" y="70"/>
                      <a:pt x="20" y="59"/>
                      <a:pt x="36" y="38"/>
                    </a:cubicBezTo>
                    <a:cubicBezTo>
                      <a:pt x="31" y="42"/>
                      <a:pt x="30" y="45"/>
                      <a:pt x="24" y="52"/>
                    </a:cubicBezTo>
                    <a:cubicBezTo>
                      <a:pt x="23" y="52"/>
                      <a:pt x="25" y="51"/>
                      <a:pt x="26" y="49"/>
                    </a:cubicBezTo>
                    <a:cubicBezTo>
                      <a:pt x="25" y="49"/>
                      <a:pt x="25" y="49"/>
                      <a:pt x="25" y="49"/>
                    </a:cubicBezTo>
                    <a:cubicBezTo>
                      <a:pt x="33" y="38"/>
                      <a:pt x="49" y="22"/>
                      <a:pt x="36" y="41"/>
                    </a:cubicBezTo>
                    <a:cubicBezTo>
                      <a:pt x="45" y="31"/>
                      <a:pt x="51" y="23"/>
                      <a:pt x="58" y="12"/>
                    </a:cubicBezTo>
                    <a:cubicBezTo>
                      <a:pt x="61" y="10"/>
                      <a:pt x="55" y="18"/>
                      <a:pt x="56" y="18"/>
                    </a:cubicBezTo>
                    <a:cubicBezTo>
                      <a:pt x="58" y="17"/>
                      <a:pt x="67" y="7"/>
                      <a:pt x="63" y="9"/>
                    </a:cubicBezTo>
                    <a:cubicBezTo>
                      <a:pt x="70" y="0"/>
                      <a:pt x="60" y="16"/>
                      <a:pt x="64" y="13"/>
                    </a:cubicBezTo>
                    <a:cubicBezTo>
                      <a:pt x="57" y="22"/>
                      <a:pt x="55" y="25"/>
                      <a:pt x="53" y="28"/>
                    </a:cubicBezTo>
                    <a:cubicBezTo>
                      <a:pt x="51" y="31"/>
                      <a:pt x="50" y="34"/>
                      <a:pt x="4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6" name="Freeform 6954">
                <a:extLst>
                  <a:ext uri="{FF2B5EF4-FFF2-40B4-BE49-F238E27FC236}">
                    <a16:creationId xmlns:a16="http://schemas.microsoft.com/office/drawing/2014/main" id="{853D578A-D6A3-4BCE-9CEF-0013D47B5C07}"/>
                  </a:ext>
                </a:extLst>
              </p:cNvPr>
              <p:cNvSpPr>
                <a:spLocks/>
              </p:cNvSpPr>
              <p:nvPr/>
            </p:nvSpPr>
            <p:spPr bwMode="auto">
              <a:xfrm>
                <a:off x="2662" y="1844"/>
                <a:ext cx="11" cy="12"/>
              </a:xfrm>
              <a:custGeom>
                <a:avLst/>
                <a:gdLst>
                  <a:gd name="T0" fmla="*/ 11 w 19"/>
                  <a:gd name="T1" fmla="*/ 15 h 21"/>
                  <a:gd name="T2" fmla="*/ 9 w 19"/>
                  <a:gd name="T3" fmla="*/ 14 h 21"/>
                  <a:gd name="T4" fmla="*/ 4 w 19"/>
                  <a:gd name="T5" fmla="*/ 2 h 21"/>
                  <a:gd name="T6" fmla="*/ 11 w 19"/>
                  <a:gd name="T7" fmla="*/ 8 h 21"/>
                  <a:gd name="T8" fmla="*/ 19 w 19"/>
                  <a:gd name="T9" fmla="*/ 18 h 21"/>
                  <a:gd name="T10" fmla="*/ 11 w 19"/>
                  <a:gd name="T11" fmla="*/ 15 h 21"/>
                </a:gdLst>
                <a:ahLst/>
                <a:cxnLst>
                  <a:cxn ang="0">
                    <a:pos x="T0" y="T1"/>
                  </a:cxn>
                  <a:cxn ang="0">
                    <a:pos x="T2" y="T3"/>
                  </a:cxn>
                  <a:cxn ang="0">
                    <a:pos x="T4" y="T5"/>
                  </a:cxn>
                  <a:cxn ang="0">
                    <a:pos x="T6" y="T7"/>
                  </a:cxn>
                  <a:cxn ang="0">
                    <a:pos x="T8" y="T9"/>
                  </a:cxn>
                  <a:cxn ang="0">
                    <a:pos x="T10" y="T11"/>
                  </a:cxn>
                </a:cxnLst>
                <a:rect l="0" t="0" r="r" b="b"/>
                <a:pathLst>
                  <a:path w="19" h="21">
                    <a:moveTo>
                      <a:pt x="11" y="15"/>
                    </a:moveTo>
                    <a:cubicBezTo>
                      <a:pt x="9" y="12"/>
                      <a:pt x="9" y="14"/>
                      <a:pt x="9" y="14"/>
                    </a:cubicBezTo>
                    <a:cubicBezTo>
                      <a:pt x="0" y="0"/>
                      <a:pt x="18" y="21"/>
                      <a:pt x="4" y="2"/>
                    </a:cubicBezTo>
                    <a:cubicBezTo>
                      <a:pt x="10" y="9"/>
                      <a:pt x="10" y="8"/>
                      <a:pt x="11" y="8"/>
                    </a:cubicBezTo>
                    <a:cubicBezTo>
                      <a:pt x="11" y="7"/>
                      <a:pt x="12" y="8"/>
                      <a:pt x="19" y="18"/>
                    </a:cubicBezTo>
                    <a:cubicBezTo>
                      <a:pt x="13" y="13"/>
                      <a:pt x="14" y="21"/>
                      <a:pt x="1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7" name="Freeform 6955">
                <a:extLst>
                  <a:ext uri="{FF2B5EF4-FFF2-40B4-BE49-F238E27FC236}">
                    <a16:creationId xmlns:a16="http://schemas.microsoft.com/office/drawing/2014/main" id="{1021D50B-651D-4CF2-A253-7755F8E8BAEB}"/>
                  </a:ext>
                </a:extLst>
              </p:cNvPr>
              <p:cNvSpPr>
                <a:spLocks/>
              </p:cNvSpPr>
              <p:nvPr/>
            </p:nvSpPr>
            <p:spPr bwMode="auto">
              <a:xfrm>
                <a:off x="2248" y="2608"/>
                <a:ext cx="12" cy="4"/>
              </a:xfrm>
              <a:custGeom>
                <a:avLst/>
                <a:gdLst>
                  <a:gd name="T0" fmla="*/ 21 w 21"/>
                  <a:gd name="T1" fmla="*/ 6 h 7"/>
                  <a:gd name="T2" fmla="*/ 10 w 21"/>
                  <a:gd name="T3" fmla="*/ 6 h 7"/>
                  <a:gd name="T4" fmla="*/ 11 w 21"/>
                  <a:gd name="T5" fmla="*/ 1 h 7"/>
                  <a:gd name="T6" fmla="*/ 0 w 21"/>
                  <a:gd name="T7" fmla="*/ 1 h 7"/>
                  <a:gd name="T8" fmla="*/ 18 w 21"/>
                  <a:gd name="T9" fmla="*/ 1 h 7"/>
                  <a:gd name="T10" fmla="*/ 21 w 21"/>
                  <a:gd name="T11" fmla="*/ 6 h 7"/>
                </a:gdLst>
                <a:ahLst/>
                <a:cxnLst>
                  <a:cxn ang="0">
                    <a:pos x="T0" y="T1"/>
                  </a:cxn>
                  <a:cxn ang="0">
                    <a:pos x="T2" y="T3"/>
                  </a:cxn>
                  <a:cxn ang="0">
                    <a:pos x="T4" y="T5"/>
                  </a:cxn>
                  <a:cxn ang="0">
                    <a:pos x="T6" y="T7"/>
                  </a:cxn>
                  <a:cxn ang="0">
                    <a:pos x="T8" y="T9"/>
                  </a:cxn>
                  <a:cxn ang="0">
                    <a:pos x="T10" y="T11"/>
                  </a:cxn>
                </a:cxnLst>
                <a:rect l="0" t="0" r="r" b="b"/>
                <a:pathLst>
                  <a:path w="21" h="7">
                    <a:moveTo>
                      <a:pt x="21" y="6"/>
                    </a:moveTo>
                    <a:cubicBezTo>
                      <a:pt x="20" y="7"/>
                      <a:pt x="16" y="6"/>
                      <a:pt x="10" y="6"/>
                    </a:cubicBezTo>
                    <a:cubicBezTo>
                      <a:pt x="18" y="4"/>
                      <a:pt x="10" y="3"/>
                      <a:pt x="11" y="1"/>
                    </a:cubicBezTo>
                    <a:cubicBezTo>
                      <a:pt x="0" y="1"/>
                      <a:pt x="0" y="1"/>
                      <a:pt x="0" y="1"/>
                    </a:cubicBezTo>
                    <a:cubicBezTo>
                      <a:pt x="0" y="0"/>
                      <a:pt x="16" y="1"/>
                      <a:pt x="18" y="1"/>
                    </a:cubicBezTo>
                    <a:cubicBezTo>
                      <a:pt x="16" y="2"/>
                      <a:pt x="19"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8" name="Freeform 6956">
                <a:extLst>
                  <a:ext uri="{FF2B5EF4-FFF2-40B4-BE49-F238E27FC236}">
                    <a16:creationId xmlns:a16="http://schemas.microsoft.com/office/drawing/2014/main" id="{BA953CD8-A20E-4CFD-A495-CA69F8AF7245}"/>
                  </a:ext>
                </a:extLst>
              </p:cNvPr>
              <p:cNvSpPr>
                <a:spLocks/>
              </p:cNvSpPr>
              <p:nvPr/>
            </p:nvSpPr>
            <p:spPr bwMode="auto">
              <a:xfrm>
                <a:off x="2045" y="2560"/>
                <a:ext cx="11" cy="6"/>
              </a:xfrm>
              <a:custGeom>
                <a:avLst/>
                <a:gdLst>
                  <a:gd name="T0" fmla="*/ 13 w 20"/>
                  <a:gd name="T1" fmla="*/ 8 h 11"/>
                  <a:gd name="T2" fmla="*/ 0 w 20"/>
                  <a:gd name="T3" fmla="*/ 0 h 11"/>
                  <a:gd name="T4" fmla="*/ 20 w 20"/>
                  <a:gd name="T5" fmla="*/ 10 h 11"/>
                  <a:gd name="T6" fmla="*/ 13 w 20"/>
                  <a:gd name="T7" fmla="*/ 8 h 11"/>
                </a:gdLst>
                <a:ahLst/>
                <a:cxnLst>
                  <a:cxn ang="0">
                    <a:pos x="T0" y="T1"/>
                  </a:cxn>
                  <a:cxn ang="0">
                    <a:pos x="T2" y="T3"/>
                  </a:cxn>
                  <a:cxn ang="0">
                    <a:pos x="T4" y="T5"/>
                  </a:cxn>
                  <a:cxn ang="0">
                    <a:pos x="T6" y="T7"/>
                  </a:cxn>
                </a:cxnLst>
                <a:rect l="0" t="0" r="r" b="b"/>
                <a:pathLst>
                  <a:path w="20" h="11">
                    <a:moveTo>
                      <a:pt x="13" y="8"/>
                    </a:moveTo>
                    <a:cubicBezTo>
                      <a:pt x="4" y="5"/>
                      <a:pt x="10" y="5"/>
                      <a:pt x="0" y="0"/>
                    </a:cubicBezTo>
                    <a:cubicBezTo>
                      <a:pt x="4" y="1"/>
                      <a:pt x="16" y="8"/>
                      <a:pt x="20" y="10"/>
                    </a:cubicBezTo>
                    <a:cubicBezTo>
                      <a:pt x="19" y="11"/>
                      <a:pt x="13"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9" name="Freeform 6957">
                <a:extLst>
                  <a:ext uri="{FF2B5EF4-FFF2-40B4-BE49-F238E27FC236}">
                    <a16:creationId xmlns:a16="http://schemas.microsoft.com/office/drawing/2014/main" id="{0F73F050-D163-48FB-AB82-23D8B45DADE2}"/>
                  </a:ext>
                </a:extLst>
              </p:cNvPr>
              <p:cNvSpPr>
                <a:spLocks/>
              </p:cNvSpPr>
              <p:nvPr/>
            </p:nvSpPr>
            <p:spPr bwMode="auto">
              <a:xfrm>
                <a:off x="2467" y="2544"/>
                <a:ext cx="37" cy="20"/>
              </a:xfrm>
              <a:custGeom>
                <a:avLst/>
                <a:gdLst>
                  <a:gd name="T0" fmla="*/ 21 w 66"/>
                  <a:gd name="T1" fmla="*/ 31 h 36"/>
                  <a:gd name="T2" fmla="*/ 31 w 66"/>
                  <a:gd name="T3" fmla="*/ 23 h 36"/>
                  <a:gd name="T4" fmla="*/ 11 w 66"/>
                  <a:gd name="T5" fmla="*/ 32 h 36"/>
                  <a:gd name="T6" fmla="*/ 23 w 66"/>
                  <a:gd name="T7" fmla="*/ 25 h 36"/>
                  <a:gd name="T8" fmla="*/ 0 w 66"/>
                  <a:gd name="T9" fmla="*/ 36 h 36"/>
                  <a:gd name="T10" fmla="*/ 3 w 66"/>
                  <a:gd name="T11" fmla="*/ 31 h 36"/>
                  <a:gd name="T12" fmla="*/ 16 w 66"/>
                  <a:gd name="T13" fmla="*/ 24 h 36"/>
                  <a:gd name="T14" fmla="*/ 7 w 66"/>
                  <a:gd name="T15" fmla="*/ 30 h 36"/>
                  <a:gd name="T16" fmla="*/ 22 w 66"/>
                  <a:gd name="T17" fmla="*/ 21 h 36"/>
                  <a:gd name="T18" fmla="*/ 12 w 66"/>
                  <a:gd name="T19" fmla="*/ 26 h 36"/>
                  <a:gd name="T20" fmla="*/ 5 w 66"/>
                  <a:gd name="T21" fmla="*/ 28 h 36"/>
                  <a:gd name="T22" fmla="*/ 30 w 66"/>
                  <a:gd name="T23" fmla="*/ 15 h 36"/>
                  <a:gd name="T24" fmla="*/ 61 w 66"/>
                  <a:gd name="T25" fmla="*/ 1 h 36"/>
                  <a:gd name="T26" fmla="*/ 46 w 66"/>
                  <a:gd name="T27" fmla="*/ 10 h 36"/>
                  <a:gd name="T28" fmla="*/ 33 w 66"/>
                  <a:gd name="T29" fmla="*/ 21 h 36"/>
                  <a:gd name="T30" fmla="*/ 35 w 66"/>
                  <a:gd name="T31" fmla="*/ 18 h 36"/>
                  <a:gd name="T32" fmla="*/ 26 w 66"/>
                  <a:gd name="T33" fmla="*/ 23 h 36"/>
                  <a:gd name="T34" fmla="*/ 38 w 66"/>
                  <a:gd name="T35" fmla="*/ 20 h 36"/>
                  <a:gd name="T36" fmla="*/ 31 w 66"/>
                  <a:gd name="T37" fmla="*/ 25 h 36"/>
                  <a:gd name="T38" fmla="*/ 21 w 66"/>
                  <a:gd name="T3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36">
                    <a:moveTo>
                      <a:pt x="21" y="31"/>
                    </a:moveTo>
                    <a:cubicBezTo>
                      <a:pt x="12" y="34"/>
                      <a:pt x="25" y="26"/>
                      <a:pt x="31" y="23"/>
                    </a:cubicBezTo>
                    <a:cubicBezTo>
                      <a:pt x="25" y="24"/>
                      <a:pt x="16" y="31"/>
                      <a:pt x="11" y="32"/>
                    </a:cubicBezTo>
                    <a:cubicBezTo>
                      <a:pt x="12" y="31"/>
                      <a:pt x="17" y="28"/>
                      <a:pt x="23" y="25"/>
                    </a:cubicBezTo>
                    <a:cubicBezTo>
                      <a:pt x="18" y="26"/>
                      <a:pt x="12" y="31"/>
                      <a:pt x="0" y="36"/>
                    </a:cubicBezTo>
                    <a:cubicBezTo>
                      <a:pt x="9" y="30"/>
                      <a:pt x="13" y="29"/>
                      <a:pt x="3" y="31"/>
                    </a:cubicBezTo>
                    <a:cubicBezTo>
                      <a:pt x="6" y="29"/>
                      <a:pt x="10" y="27"/>
                      <a:pt x="16" y="24"/>
                    </a:cubicBezTo>
                    <a:cubicBezTo>
                      <a:pt x="16" y="25"/>
                      <a:pt x="6" y="29"/>
                      <a:pt x="7" y="30"/>
                    </a:cubicBezTo>
                    <a:cubicBezTo>
                      <a:pt x="14" y="28"/>
                      <a:pt x="16" y="24"/>
                      <a:pt x="22" y="21"/>
                    </a:cubicBezTo>
                    <a:cubicBezTo>
                      <a:pt x="22" y="21"/>
                      <a:pt x="17" y="23"/>
                      <a:pt x="12" y="26"/>
                    </a:cubicBezTo>
                    <a:cubicBezTo>
                      <a:pt x="7" y="28"/>
                      <a:pt x="3" y="30"/>
                      <a:pt x="5" y="28"/>
                    </a:cubicBezTo>
                    <a:cubicBezTo>
                      <a:pt x="18" y="22"/>
                      <a:pt x="28" y="17"/>
                      <a:pt x="30" y="15"/>
                    </a:cubicBezTo>
                    <a:cubicBezTo>
                      <a:pt x="37" y="13"/>
                      <a:pt x="49" y="9"/>
                      <a:pt x="61" y="1"/>
                    </a:cubicBezTo>
                    <a:cubicBezTo>
                      <a:pt x="66" y="0"/>
                      <a:pt x="52" y="7"/>
                      <a:pt x="46" y="10"/>
                    </a:cubicBezTo>
                    <a:cubicBezTo>
                      <a:pt x="52" y="9"/>
                      <a:pt x="49" y="13"/>
                      <a:pt x="33" y="21"/>
                    </a:cubicBezTo>
                    <a:cubicBezTo>
                      <a:pt x="35" y="20"/>
                      <a:pt x="36" y="19"/>
                      <a:pt x="35" y="18"/>
                    </a:cubicBezTo>
                    <a:cubicBezTo>
                      <a:pt x="33" y="20"/>
                      <a:pt x="30" y="21"/>
                      <a:pt x="26" y="23"/>
                    </a:cubicBezTo>
                    <a:cubicBezTo>
                      <a:pt x="25" y="26"/>
                      <a:pt x="40" y="17"/>
                      <a:pt x="38" y="20"/>
                    </a:cubicBezTo>
                    <a:cubicBezTo>
                      <a:pt x="32" y="23"/>
                      <a:pt x="32" y="24"/>
                      <a:pt x="31" y="25"/>
                    </a:cubicBezTo>
                    <a:cubicBezTo>
                      <a:pt x="30" y="26"/>
                      <a:pt x="29" y="28"/>
                      <a:pt x="2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0" name="Freeform 6958">
                <a:extLst>
                  <a:ext uri="{FF2B5EF4-FFF2-40B4-BE49-F238E27FC236}">
                    <a16:creationId xmlns:a16="http://schemas.microsoft.com/office/drawing/2014/main" id="{1AC1E917-EFC1-416A-829A-BE3F6FCDE74B}"/>
                  </a:ext>
                </a:extLst>
              </p:cNvPr>
              <p:cNvSpPr>
                <a:spLocks/>
              </p:cNvSpPr>
              <p:nvPr/>
            </p:nvSpPr>
            <p:spPr bwMode="auto">
              <a:xfrm>
                <a:off x="2399" y="2580"/>
                <a:ext cx="27" cy="9"/>
              </a:xfrm>
              <a:custGeom>
                <a:avLst/>
                <a:gdLst>
                  <a:gd name="T0" fmla="*/ 25 w 48"/>
                  <a:gd name="T1" fmla="*/ 10 h 16"/>
                  <a:gd name="T2" fmla="*/ 19 w 48"/>
                  <a:gd name="T3" fmla="*/ 8 h 16"/>
                  <a:gd name="T4" fmla="*/ 32 w 48"/>
                  <a:gd name="T5" fmla="*/ 3 h 16"/>
                  <a:gd name="T6" fmla="*/ 32 w 48"/>
                  <a:gd name="T7" fmla="*/ 11 h 16"/>
                  <a:gd name="T8" fmla="*/ 20 w 48"/>
                  <a:gd name="T9" fmla="*/ 13 h 16"/>
                  <a:gd name="T10" fmla="*/ 33 w 48"/>
                  <a:gd name="T11" fmla="*/ 8 h 16"/>
                  <a:gd name="T12" fmla="*/ 27 w 48"/>
                  <a:gd name="T13" fmla="*/ 11 h 16"/>
                  <a:gd name="T14" fmla="*/ 14 w 48"/>
                  <a:gd name="T15" fmla="*/ 13 h 16"/>
                  <a:gd name="T16" fmla="*/ 0 w 48"/>
                  <a:gd name="T17" fmla="*/ 16 h 16"/>
                  <a:gd name="T18" fmla="*/ 25 w 48"/>
                  <a:gd name="T1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6">
                    <a:moveTo>
                      <a:pt x="25" y="10"/>
                    </a:moveTo>
                    <a:cubicBezTo>
                      <a:pt x="23" y="9"/>
                      <a:pt x="35" y="3"/>
                      <a:pt x="19" y="8"/>
                    </a:cubicBezTo>
                    <a:cubicBezTo>
                      <a:pt x="20" y="7"/>
                      <a:pt x="25" y="5"/>
                      <a:pt x="32" y="3"/>
                    </a:cubicBezTo>
                    <a:cubicBezTo>
                      <a:pt x="48" y="0"/>
                      <a:pt x="40" y="7"/>
                      <a:pt x="32" y="11"/>
                    </a:cubicBezTo>
                    <a:cubicBezTo>
                      <a:pt x="22" y="14"/>
                      <a:pt x="28" y="12"/>
                      <a:pt x="20" y="13"/>
                    </a:cubicBezTo>
                    <a:cubicBezTo>
                      <a:pt x="32" y="10"/>
                      <a:pt x="30" y="9"/>
                      <a:pt x="33" y="8"/>
                    </a:cubicBezTo>
                    <a:cubicBezTo>
                      <a:pt x="32" y="7"/>
                      <a:pt x="23" y="11"/>
                      <a:pt x="27" y="11"/>
                    </a:cubicBezTo>
                    <a:cubicBezTo>
                      <a:pt x="18" y="13"/>
                      <a:pt x="16" y="13"/>
                      <a:pt x="14" y="13"/>
                    </a:cubicBezTo>
                    <a:cubicBezTo>
                      <a:pt x="12" y="13"/>
                      <a:pt x="9" y="14"/>
                      <a:pt x="0" y="16"/>
                    </a:cubicBezTo>
                    <a:cubicBezTo>
                      <a:pt x="5" y="13"/>
                      <a:pt x="17" y="12"/>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1" name="Freeform 6959">
                <a:extLst>
                  <a:ext uri="{FF2B5EF4-FFF2-40B4-BE49-F238E27FC236}">
                    <a16:creationId xmlns:a16="http://schemas.microsoft.com/office/drawing/2014/main" id="{F4037305-5DDB-4128-A3EA-5F064E634091}"/>
                  </a:ext>
                </a:extLst>
              </p:cNvPr>
              <p:cNvSpPr>
                <a:spLocks/>
              </p:cNvSpPr>
              <p:nvPr/>
            </p:nvSpPr>
            <p:spPr bwMode="auto">
              <a:xfrm>
                <a:off x="2690" y="2341"/>
                <a:ext cx="12" cy="22"/>
              </a:xfrm>
              <a:custGeom>
                <a:avLst/>
                <a:gdLst>
                  <a:gd name="T0" fmla="*/ 6 w 20"/>
                  <a:gd name="T1" fmla="*/ 26 h 38"/>
                  <a:gd name="T2" fmla="*/ 0 w 20"/>
                  <a:gd name="T3" fmla="*/ 32 h 38"/>
                  <a:gd name="T4" fmla="*/ 15 w 20"/>
                  <a:gd name="T5" fmla="*/ 4 h 38"/>
                  <a:gd name="T6" fmla="*/ 20 w 20"/>
                  <a:gd name="T7" fmla="*/ 4 h 38"/>
                  <a:gd name="T8" fmla="*/ 14 w 20"/>
                  <a:gd name="T9" fmla="*/ 10 h 38"/>
                  <a:gd name="T10" fmla="*/ 11 w 20"/>
                  <a:gd name="T11" fmla="*/ 22 h 38"/>
                  <a:gd name="T12" fmla="*/ 3 w 20"/>
                  <a:gd name="T13" fmla="*/ 38 h 38"/>
                  <a:gd name="T14" fmla="*/ 7 w 20"/>
                  <a:gd name="T15" fmla="*/ 29 h 38"/>
                  <a:gd name="T16" fmla="*/ 0 w 20"/>
                  <a:gd name="T17" fmla="*/ 35 h 38"/>
                  <a:gd name="T18" fmla="*/ 6 w 20"/>
                  <a:gd name="T1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8">
                    <a:moveTo>
                      <a:pt x="6" y="26"/>
                    </a:moveTo>
                    <a:cubicBezTo>
                      <a:pt x="6" y="22"/>
                      <a:pt x="0" y="36"/>
                      <a:pt x="0" y="32"/>
                    </a:cubicBezTo>
                    <a:cubicBezTo>
                      <a:pt x="5" y="24"/>
                      <a:pt x="8" y="16"/>
                      <a:pt x="15" y="4"/>
                    </a:cubicBezTo>
                    <a:cubicBezTo>
                      <a:pt x="19" y="0"/>
                      <a:pt x="18" y="3"/>
                      <a:pt x="20" y="4"/>
                    </a:cubicBezTo>
                    <a:cubicBezTo>
                      <a:pt x="17" y="9"/>
                      <a:pt x="15" y="11"/>
                      <a:pt x="14" y="10"/>
                    </a:cubicBezTo>
                    <a:cubicBezTo>
                      <a:pt x="13" y="14"/>
                      <a:pt x="13" y="18"/>
                      <a:pt x="11" y="22"/>
                    </a:cubicBezTo>
                    <a:cubicBezTo>
                      <a:pt x="9" y="28"/>
                      <a:pt x="6" y="33"/>
                      <a:pt x="3" y="38"/>
                    </a:cubicBezTo>
                    <a:cubicBezTo>
                      <a:pt x="2" y="38"/>
                      <a:pt x="5" y="32"/>
                      <a:pt x="7" y="29"/>
                    </a:cubicBezTo>
                    <a:cubicBezTo>
                      <a:pt x="2" y="37"/>
                      <a:pt x="2" y="32"/>
                      <a:pt x="0" y="35"/>
                    </a:cubicBezTo>
                    <a:cubicBezTo>
                      <a:pt x="0" y="34"/>
                      <a:pt x="3" y="31"/>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2" name="Freeform 6960">
                <a:extLst>
                  <a:ext uri="{FF2B5EF4-FFF2-40B4-BE49-F238E27FC236}">
                    <a16:creationId xmlns:a16="http://schemas.microsoft.com/office/drawing/2014/main" id="{8E4A88F9-C396-4CD6-AFEF-2E93F837E517}"/>
                  </a:ext>
                </a:extLst>
              </p:cNvPr>
              <p:cNvSpPr>
                <a:spLocks/>
              </p:cNvSpPr>
              <p:nvPr/>
            </p:nvSpPr>
            <p:spPr bwMode="auto">
              <a:xfrm>
                <a:off x="2282" y="2604"/>
                <a:ext cx="24" cy="4"/>
              </a:xfrm>
              <a:custGeom>
                <a:avLst/>
                <a:gdLst>
                  <a:gd name="T0" fmla="*/ 40 w 42"/>
                  <a:gd name="T1" fmla="*/ 7 h 7"/>
                  <a:gd name="T2" fmla="*/ 9 w 42"/>
                  <a:gd name="T3" fmla="*/ 7 h 7"/>
                  <a:gd name="T4" fmla="*/ 19 w 42"/>
                  <a:gd name="T5" fmla="*/ 5 h 7"/>
                  <a:gd name="T6" fmla="*/ 13 w 42"/>
                  <a:gd name="T7" fmla="*/ 1 h 7"/>
                  <a:gd name="T8" fmla="*/ 38 w 42"/>
                  <a:gd name="T9" fmla="*/ 0 h 7"/>
                  <a:gd name="T10" fmla="*/ 21 w 42"/>
                  <a:gd name="T11" fmla="*/ 1 h 7"/>
                  <a:gd name="T12" fmla="*/ 24 w 42"/>
                  <a:gd name="T13" fmla="*/ 6 h 7"/>
                  <a:gd name="T14" fmla="*/ 40 w 42"/>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
                    <a:moveTo>
                      <a:pt x="40" y="7"/>
                    </a:moveTo>
                    <a:cubicBezTo>
                      <a:pt x="28" y="7"/>
                      <a:pt x="23" y="6"/>
                      <a:pt x="9" y="7"/>
                    </a:cubicBezTo>
                    <a:cubicBezTo>
                      <a:pt x="6" y="6"/>
                      <a:pt x="16" y="6"/>
                      <a:pt x="19" y="5"/>
                    </a:cubicBezTo>
                    <a:cubicBezTo>
                      <a:pt x="0" y="5"/>
                      <a:pt x="19" y="4"/>
                      <a:pt x="13" y="1"/>
                    </a:cubicBezTo>
                    <a:cubicBezTo>
                      <a:pt x="27" y="0"/>
                      <a:pt x="24" y="0"/>
                      <a:pt x="38" y="0"/>
                    </a:cubicBezTo>
                    <a:cubicBezTo>
                      <a:pt x="40" y="0"/>
                      <a:pt x="26" y="1"/>
                      <a:pt x="21" y="1"/>
                    </a:cubicBezTo>
                    <a:cubicBezTo>
                      <a:pt x="24" y="6"/>
                      <a:pt x="24" y="6"/>
                      <a:pt x="24" y="6"/>
                    </a:cubicBezTo>
                    <a:cubicBezTo>
                      <a:pt x="28" y="7"/>
                      <a:pt x="42" y="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3" name="Freeform 6961">
                <a:extLst>
                  <a:ext uri="{FF2B5EF4-FFF2-40B4-BE49-F238E27FC236}">
                    <a16:creationId xmlns:a16="http://schemas.microsoft.com/office/drawing/2014/main" id="{A01FBA1C-8D2B-4277-8F5C-34766FA43F37}"/>
                  </a:ext>
                </a:extLst>
              </p:cNvPr>
              <p:cNvSpPr>
                <a:spLocks/>
              </p:cNvSpPr>
              <p:nvPr/>
            </p:nvSpPr>
            <p:spPr bwMode="auto">
              <a:xfrm>
                <a:off x="2702" y="2315"/>
                <a:ext cx="12" cy="25"/>
              </a:xfrm>
              <a:custGeom>
                <a:avLst/>
                <a:gdLst>
                  <a:gd name="T0" fmla="*/ 22 w 22"/>
                  <a:gd name="T1" fmla="*/ 2 h 44"/>
                  <a:gd name="T2" fmla="*/ 4 w 22"/>
                  <a:gd name="T3" fmla="*/ 37 h 44"/>
                  <a:gd name="T4" fmla="*/ 1 w 22"/>
                  <a:gd name="T5" fmla="*/ 37 h 44"/>
                  <a:gd name="T6" fmla="*/ 10 w 22"/>
                  <a:gd name="T7" fmla="*/ 18 h 44"/>
                  <a:gd name="T8" fmla="*/ 15 w 22"/>
                  <a:gd name="T9" fmla="*/ 12 h 44"/>
                  <a:gd name="T10" fmla="*/ 22 w 22"/>
                  <a:gd name="T11" fmla="*/ 2 h 44"/>
                </a:gdLst>
                <a:ahLst/>
                <a:cxnLst>
                  <a:cxn ang="0">
                    <a:pos x="T0" y="T1"/>
                  </a:cxn>
                  <a:cxn ang="0">
                    <a:pos x="T2" y="T3"/>
                  </a:cxn>
                  <a:cxn ang="0">
                    <a:pos x="T4" y="T5"/>
                  </a:cxn>
                  <a:cxn ang="0">
                    <a:pos x="T6" y="T7"/>
                  </a:cxn>
                  <a:cxn ang="0">
                    <a:pos x="T8" y="T9"/>
                  </a:cxn>
                  <a:cxn ang="0">
                    <a:pos x="T10" y="T11"/>
                  </a:cxn>
                </a:cxnLst>
                <a:rect l="0" t="0" r="r" b="b"/>
                <a:pathLst>
                  <a:path w="22" h="44">
                    <a:moveTo>
                      <a:pt x="22" y="2"/>
                    </a:moveTo>
                    <a:cubicBezTo>
                      <a:pt x="16" y="11"/>
                      <a:pt x="7" y="28"/>
                      <a:pt x="4" y="37"/>
                    </a:cubicBezTo>
                    <a:cubicBezTo>
                      <a:pt x="0" y="44"/>
                      <a:pt x="4" y="33"/>
                      <a:pt x="1" y="37"/>
                    </a:cubicBezTo>
                    <a:cubicBezTo>
                      <a:pt x="5" y="31"/>
                      <a:pt x="5" y="28"/>
                      <a:pt x="10" y="18"/>
                    </a:cubicBezTo>
                    <a:cubicBezTo>
                      <a:pt x="9" y="23"/>
                      <a:pt x="12" y="18"/>
                      <a:pt x="15" y="12"/>
                    </a:cubicBezTo>
                    <a:cubicBezTo>
                      <a:pt x="18" y="7"/>
                      <a:pt x="21" y="0"/>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4" name="Freeform 6962">
                <a:extLst>
                  <a:ext uri="{FF2B5EF4-FFF2-40B4-BE49-F238E27FC236}">
                    <a16:creationId xmlns:a16="http://schemas.microsoft.com/office/drawing/2014/main" id="{C1159465-11BE-4EF8-8191-36EA68EEC35D}"/>
                  </a:ext>
                </a:extLst>
              </p:cNvPr>
              <p:cNvSpPr>
                <a:spLocks/>
              </p:cNvSpPr>
              <p:nvPr/>
            </p:nvSpPr>
            <p:spPr bwMode="auto">
              <a:xfrm>
                <a:off x="2588" y="2461"/>
                <a:ext cx="27" cy="24"/>
              </a:xfrm>
              <a:custGeom>
                <a:avLst/>
                <a:gdLst>
                  <a:gd name="T0" fmla="*/ 27 w 47"/>
                  <a:gd name="T1" fmla="*/ 18 h 42"/>
                  <a:gd name="T2" fmla="*/ 45 w 47"/>
                  <a:gd name="T3" fmla="*/ 0 h 42"/>
                  <a:gd name="T4" fmla="*/ 40 w 47"/>
                  <a:gd name="T5" fmla="*/ 7 h 42"/>
                  <a:gd name="T6" fmla="*/ 40 w 47"/>
                  <a:gd name="T7" fmla="*/ 8 h 42"/>
                  <a:gd name="T8" fmla="*/ 35 w 47"/>
                  <a:gd name="T9" fmla="*/ 13 h 42"/>
                  <a:gd name="T10" fmla="*/ 20 w 47"/>
                  <a:gd name="T11" fmla="*/ 22 h 42"/>
                  <a:gd name="T12" fmla="*/ 0 w 47"/>
                  <a:gd name="T13" fmla="*/ 42 h 42"/>
                  <a:gd name="T14" fmla="*/ 11 w 47"/>
                  <a:gd name="T15" fmla="*/ 30 h 42"/>
                  <a:gd name="T16" fmla="*/ 27 w 47"/>
                  <a:gd name="T17" fmla="*/ 15 h 42"/>
                  <a:gd name="T18" fmla="*/ 36 w 47"/>
                  <a:gd name="T19" fmla="*/ 7 h 42"/>
                  <a:gd name="T20" fmla="*/ 27 w 47"/>
                  <a:gd name="T21"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2">
                    <a:moveTo>
                      <a:pt x="27" y="18"/>
                    </a:moveTo>
                    <a:cubicBezTo>
                      <a:pt x="34" y="15"/>
                      <a:pt x="33" y="11"/>
                      <a:pt x="45" y="0"/>
                    </a:cubicBezTo>
                    <a:cubicBezTo>
                      <a:pt x="47" y="0"/>
                      <a:pt x="43" y="3"/>
                      <a:pt x="40" y="7"/>
                    </a:cubicBezTo>
                    <a:cubicBezTo>
                      <a:pt x="37" y="10"/>
                      <a:pt x="34" y="12"/>
                      <a:pt x="40" y="8"/>
                    </a:cubicBezTo>
                    <a:cubicBezTo>
                      <a:pt x="37" y="11"/>
                      <a:pt x="35" y="13"/>
                      <a:pt x="35" y="13"/>
                    </a:cubicBezTo>
                    <a:cubicBezTo>
                      <a:pt x="30" y="18"/>
                      <a:pt x="22" y="23"/>
                      <a:pt x="20" y="22"/>
                    </a:cubicBezTo>
                    <a:cubicBezTo>
                      <a:pt x="12" y="31"/>
                      <a:pt x="8" y="33"/>
                      <a:pt x="0" y="42"/>
                    </a:cubicBezTo>
                    <a:cubicBezTo>
                      <a:pt x="1" y="40"/>
                      <a:pt x="6" y="35"/>
                      <a:pt x="11" y="30"/>
                    </a:cubicBezTo>
                    <a:cubicBezTo>
                      <a:pt x="16" y="25"/>
                      <a:pt x="23" y="19"/>
                      <a:pt x="27" y="15"/>
                    </a:cubicBezTo>
                    <a:cubicBezTo>
                      <a:pt x="28" y="15"/>
                      <a:pt x="33" y="11"/>
                      <a:pt x="36" y="7"/>
                    </a:cubicBezTo>
                    <a:cubicBezTo>
                      <a:pt x="43" y="1"/>
                      <a:pt x="29" y="16"/>
                      <a:pt x="2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5" name="Freeform 6963">
                <a:extLst>
                  <a:ext uri="{FF2B5EF4-FFF2-40B4-BE49-F238E27FC236}">
                    <a16:creationId xmlns:a16="http://schemas.microsoft.com/office/drawing/2014/main" id="{90243707-E021-43E9-B176-042A1F85F2D4}"/>
                  </a:ext>
                </a:extLst>
              </p:cNvPr>
              <p:cNvSpPr>
                <a:spLocks/>
              </p:cNvSpPr>
              <p:nvPr/>
            </p:nvSpPr>
            <p:spPr bwMode="auto">
              <a:xfrm>
                <a:off x="2571" y="2488"/>
                <a:ext cx="13" cy="13"/>
              </a:xfrm>
              <a:custGeom>
                <a:avLst/>
                <a:gdLst>
                  <a:gd name="T0" fmla="*/ 16 w 23"/>
                  <a:gd name="T1" fmla="*/ 11 h 24"/>
                  <a:gd name="T2" fmla="*/ 1 w 23"/>
                  <a:gd name="T3" fmla="*/ 22 h 24"/>
                  <a:gd name="T4" fmla="*/ 12 w 23"/>
                  <a:gd name="T5" fmla="*/ 9 h 24"/>
                  <a:gd name="T6" fmla="*/ 7 w 23"/>
                  <a:gd name="T7" fmla="*/ 17 h 24"/>
                  <a:gd name="T8" fmla="*/ 16 w 23"/>
                  <a:gd name="T9" fmla="*/ 11 h 24"/>
                </a:gdLst>
                <a:ahLst/>
                <a:cxnLst>
                  <a:cxn ang="0">
                    <a:pos x="T0" y="T1"/>
                  </a:cxn>
                  <a:cxn ang="0">
                    <a:pos x="T2" y="T3"/>
                  </a:cxn>
                  <a:cxn ang="0">
                    <a:pos x="T4" y="T5"/>
                  </a:cxn>
                  <a:cxn ang="0">
                    <a:pos x="T6" y="T7"/>
                  </a:cxn>
                  <a:cxn ang="0">
                    <a:pos x="T8" y="T9"/>
                  </a:cxn>
                </a:cxnLst>
                <a:rect l="0" t="0" r="r" b="b"/>
                <a:pathLst>
                  <a:path w="23" h="24">
                    <a:moveTo>
                      <a:pt x="16" y="11"/>
                    </a:moveTo>
                    <a:cubicBezTo>
                      <a:pt x="15" y="13"/>
                      <a:pt x="0" y="24"/>
                      <a:pt x="1" y="22"/>
                    </a:cubicBezTo>
                    <a:cubicBezTo>
                      <a:pt x="9" y="15"/>
                      <a:pt x="15" y="10"/>
                      <a:pt x="12" y="9"/>
                    </a:cubicBezTo>
                    <a:cubicBezTo>
                      <a:pt x="23" y="0"/>
                      <a:pt x="19" y="8"/>
                      <a:pt x="7" y="17"/>
                    </a:cubicBezTo>
                    <a:cubicBezTo>
                      <a:pt x="8" y="17"/>
                      <a:pt x="13"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6" name="Freeform 6964">
                <a:extLst>
                  <a:ext uri="{FF2B5EF4-FFF2-40B4-BE49-F238E27FC236}">
                    <a16:creationId xmlns:a16="http://schemas.microsoft.com/office/drawing/2014/main" id="{2096C7E9-B0DC-439B-ADC0-CAEB96435FB5}"/>
                  </a:ext>
                </a:extLst>
              </p:cNvPr>
              <p:cNvSpPr>
                <a:spLocks/>
              </p:cNvSpPr>
              <p:nvPr/>
            </p:nvSpPr>
            <p:spPr bwMode="auto">
              <a:xfrm>
                <a:off x="2256" y="2608"/>
                <a:ext cx="16" cy="1"/>
              </a:xfrm>
              <a:custGeom>
                <a:avLst/>
                <a:gdLst>
                  <a:gd name="T0" fmla="*/ 25 w 27"/>
                  <a:gd name="T1" fmla="*/ 0 h 2"/>
                  <a:gd name="T2" fmla="*/ 0 w 27"/>
                  <a:gd name="T3" fmla="*/ 0 h 2"/>
                  <a:gd name="T4" fmla="*/ 25 w 27"/>
                  <a:gd name="T5" fmla="*/ 0 h 2"/>
                </a:gdLst>
                <a:ahLst/>
                <a:cxnLst>
                  <a:cxn ang="0">
                    <a:pos x="T0" y="T1"/>
                  </a:cxn>
                  <a:cxn ang="0">
                    <a:pos x="T2" y="T3"/>
                  </a:cxn>
                  <a:cxn ang="0">
                    <a:pos x="T4" y="T5"/>
                  </a:cxn>
                </a:cxnLst>
                <a:rect l="0" t="0" r="r" b="b"/>
                <a:pathLst>
                  <a:path w="27" h="2">
                    <a:moveTo>
                      <a:pt x="25" y="0"/>
                    </a:moveTo>
                    <a:cubicBezTo>
                      <a:pt x="27" y="2"/>
                      <a:pt x="11" y="0"/>
                      <a:pt x="0" y="0"/>
                    </a:cubicBezTo>
                    <a:cubicBezTo>
                      <a:pt x="8" y="0"/>
                      <a:pt x="17"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7" name="Freeform 6965">
                <a:extLst>
                  <a:ext uri="{FF2B5EF4-FFF2-40B4-BE49-F238E27FC236}">
                    <a16:creationId xmlns:a16="http://schemas.microsoft.com/office/drawing/2014/main" id="{DCBAC8ED-1DDA-42E9-A305-1925C992E9C2}"/>
                  </a:ext>
                </a:extLst>
              </p:cNvPr>
              <p:cNvSpPr>
                <a:spLocks/>
              </p:cNvSpPr>
              <p:nvPr/>
            </p:nvSpPr>
            <p:spPr bwMode="auto">
              <a:xfrm>
                <a:off x="2182" y="2601"/>
                <a:ext cx="18" cy="3"/>
              </a:xfrm>
              <a:custGeom>
                <a:avLst/>
                <a:gdLst>
                  <a:gd name="T0" fmla="*/ 28 w 32"/>
                  <a:gd name="T1" fmla="*/ 4 h 4"/>
                  <a:gd name="T2" fmla="*/ 9 w 32"/>
                  <a:gd name="T3" fmla="*/ 2 h 4"/>
                  <a:gd name="T4" fmla="*/ 11 w 32"/>
                  <a:gd name="T5" fmla="*/ 1 h 4"/>
                  <a:gd name="T6" fmla="*/ 16 w 32"/>
                  <a:gd name="T7" fmla="*/ 1 h 4"/>
                  <a:gd name="T8" fmla="*/ 28 w 32"/>
                  <a:gd name="T9" fmla="*/ 4 h 4"/>
                </a:gdLst>
                <a:ahLst/>
                <a:cxnLst>
                  <a:cxn ang="0">
                    <a:pos x="T0" y="T1"/>
                  </a:cxn>
                  <a:cxn ang="0">
                    <a:pos x="T2" y="T3"/>
                  </a:cxn>
                  <a:cxn ang="0">
                    <a:pos x="T4" y="T5"/>
                  </a:cxn>
                  <a:cxn ang="0">
                    <a:pos x="T6" y="T7"/>
                  </a:cxn>
                  <a:cxn ang="0">
                    <a:pos x="T8" y="T9"/>
                  </a:cxn>
                </a:cxnLst>
                <a:rect l="0" t="0" r="r" b="b"/>
                <a:pathLst>
                  <a:path w="32" h="4">
                    <a:moveTo>
                      <a:pt x="28" y="4"/>
                    </a:moveTo>
                    <a:cubicBezTo>
                      <a:pt x="25" y="4"/>
                      <a:pt x="10" y="1"/>
                      <a:pt x="9" y="2"/>
                    </a:cubicBezTo>
                    <a:cubicBezTo>
                      <a:pt x="0" y="0"/>
                      <a:pt x="5" y="0"/>
                      <a:pt x="11" y="1"/>
                    </a:cubicBezTo>
                    <a:cubicBezTo>
                      <a:pt x="17" y="2"/>
                      <a:pt x="23" y="3"/>
                      <a:pt x="16" y="1"/>
                    </a:cubicBezTo>
                    <a:cubicBezTo>
                      <a:pt x="16" y="0"/>
                      <a:pt x="32" y="3"/>
                      <a:pt x="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8" name="Freeform 6966">
                <a:extLst>
                  <a:ext uri="{FF2B5EF4-FFF2-40B4-BE49-F238E27FC236}">
                    <a16:creationId xmlns:a16="http://schemas.microsoft.com/office/drawing/2014/main" id="{31153663-7170-4385-A66D-9A098CE5EDFC}"/>
                  </a:ext>
                </a:extLst>
              </p:cNvPr>
              <p:cNvSpPr>
                <a:spLocks/>
              </p:cNvSpPr>
              <p:nvPr/>
            </p:nvSpPr>
            <p:spPr bwMode="auto">
              <a:xfrm>
                <a:off x="2544" y="2511"/>
                <a:ext cx="11" cy="7"/>
              </a:xfrm>
              <a:custGeom>
                <a:avLst/>
                <a:gdLst>
                  <a:gd name="T0" fmla="*/ 16 w 20"/>
                  <a:gd name="T1" fmla="*/ 5 h 12"/>
                  <a:gd name="T2" fmla="*/ 12 w 20"/>
                  <a:gd name="T3" fmla="*/ 3 h 12"/>
                  <a:gd name="T4" fmla="*/ 16 w 20"/>
                  <a:gd name="T5" fmla="*/ 5 h 12"/>
                </a:gdLst>
                <a:ahLst/>
                <a:cxnLst>
                  <a:cxn ang="0">
                    <a:pos x="T0" y="T1"/>
                  </a:cxn>
                  <a:cxn ang="0">
                    <a:pos x="T2" y="T3"/>
                  </a:cxn>
                  <a:cxn ang="0">
                    <a:pos x="T4" y="T5"/>
                  </a:cxn>
                </a:cxnLst>
                <a:rect l="0" t="0" r="r" b="b"/>
                <a:pathLst>
                  <a:path w="20" h="12">
                    <a:moveTo>
                      <a:pt x="16" y="5"/>
                    </a:moveTo>
                    <a:cubicBezTo>
                      <a:pt x="12" y="7"/>
                      <a:pt x="0" y="12"/>
                      <a:pt x="12" y="3"/>
                    </a:cubicBezTo>
                    <a:cubicBezTo>
                      <a:pt x="6" y="9"/>
                      <a:pt x="20" y="0"/>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9" name="Freeform 6967">
                <a:extLst>
                  <a:ext uri="{FF2B5EF4-FFF2-40B4-BE49-F238E27FC236}">
                    <a16:creationId xmlns:a16="http://schemas.microsoft.com/office/drawing/2014/main" id="{E4B0BA63-466D-43AE-8C55-AB7E69835873}"/>
                  </a:ext>
                </a:extLst>
              </p:cNvPr>
              <p:cNvSpPr>
                <a:spLocks/>
              </p:cNvSpPr>
              <p:nvPr/>
            </p:nvSpPr>
            <p:spPr bwMode="auto">
              <a:xfrm>
                <a:off x="2620" y="2432"/>
                <a:ext cx="16" cy="19"/>
              </a:xfrm>
              <a:custGeom>
                <a:avLst/>
                <a:gdLst>
                  <a:gd name="T0" fmla="*/ 11 w 29"/>
                  <a:gd name="T1" fmla="*/ 25 h 32"/>
                  <a:gd name="T2" fmla="*/ 0 w 29"/>
                  <a:gd name="T3" fmla="*/ 32 h 32"/>
                  <a:gd name="T4" fmla="*/ 29 w 29"/>
                  <a:gd name="T5" fmla="*/ 0 h 32"/>
                  <a:gd name="T6" fmla="*/ 21 w 29"/>
                  <a:gd name="T7" fmla="*/ 11 h 32"/>
                  <a:gd name="T8" fmla="*/ 20 w 29"/>
                  <a:gd name="T9" fmla="*/ 11 h 32"/>
                  <a:gd name="T10" fmla="*/ 6 w 29"/>
                  <a:gd name="T11" fmla="*/ 27 h 32"/>
                  <a:gd name="T12" fmla="*/ 11 w 29"/>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29" h="32">
                    <a:moveTo>
                      <a:pt x="11" y="25"/>
                    </a:moveTo>
                    <a:cubicBezTo>
                      <a:pt x="4" y="31"/>
                      <a:pt x="5" y="30"/>
                      <a:pt x="0" y="32"/>
                    </a:cubicBezTo>
                    <a:cubicBezTo>
                      <a:pt x="13" y="18"/>
                      <a:pt x="18" y="11"/>
                      <a:pt x="29" y="0"/>
                    </a:cubicBezTo>
                    <a:cubicBezTo>
                      <a:pt x="28" y="2"/>
                      <a:pt x="27" y="4"/>
                      <a:pt x="21" y="11"/>
                    </a:cubicBezTo>
                    <a:cubicBezTo>
                      <a:pt x="23" y="8"/>
                      <a:pt x="21" y="10"/>
                      <a:pt x="20" y="11"/>
                    </a:cubicBezTo>
                    <a:cubicBezTo>
                      <a:pt x="18" y="15"/>
                      <a:pt x="15" y="16"/>
                      <a:pt x="6" y="27"/>
                    </a:cubicBezTo>
                    <a:cubicBezTo>
                      <a:pt x="7" y="27"/>
                      <a:pt x="10" y="24"/>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0" name="Freeform 6968">
                <a:extLst>
                  <a:ext uri="{FF2B5EF4-FFF2-40B4-BE49-F238E27FC236}">
                    <a16:creationId xmlns:a16="http://schemas.microsoft.com/office/drawing/2014/main" id="{90FA2526-7A7B-489B-9242-7BD0FFBE0209}"/>
                  </a:ext>
                </a:extLst>
              </p:cNvPr>
              <p:cNvSpPr>
                <a:spLocks/>
              </p:cNvSpPr>
              <p:nvPr/>
            </p:nvSpPr>
            <p:spPr bwMode="auto">
              <a:xfrm>
                <a:off x="2449" y="2564"/>
                <a:ext cx="14" cy="5"/>
              </a:xfrm>
              <a:custGeom>
                <a:avLst/>
                <a:gdLst>
                  <a:gd name="T0" fmla="*/ 16 w 25"/>
                  <a:gd name="T1" fmla="*/ 2 h 9"/>
                  <a:gd name="T2" fmla="*/ 0 w 25"/>
                  <a:gd name="T3" fmla="*/ 9 h 9"/>
                  <a:gd name="T4" fmla="*/ 15 w 25"/>
                  <a:gd name="T5" fmla="*/ 2 h 9"/>
                  <a:gd name="T6" fmla="*/ 16 w 25"/>
                  <a:gd name="T7" fmla="*/ 2 h 9"/>
                </a:gdLst>
                <a:ahLst/>
                <a:cxnLst>
                  <a:cxn ang="0">
                    <a:pos x="T0" y="T1"/>
                  </a:cxn>
                  <a:cxn ang="0">
                    <a:pos x="T2" y="T3"/>
                  </a:cxn>
                  <a:cxn ang="0">
                    <a:pos x="T4" y="T5"/>
                  </a:cxn>
                  <a:cxn ang="0">
                    <a:pos x="T6" y="T7"/>
                  </a:cxn>
                </a:cxnLst>
                <a:rect l="0" t="0" r="r" b="b"/>
                <a:pathLst>
                  <a:path w="25" h="9">
                    <a:moveTo>
                      <a:pt x="16" y="2"/>
                    </a:moveTo>
                    <a:cubicBezTo>
                      <a:pt x="25" y="0"/>
                      <a:pt x="6" y="7"/>
                      <a:pt x="0" y="9"/>
                    </a:cubicBezTo>
                    <a:cubicBezTo>
                      <a:pt x="3" y="7"/>
                      <a:pt x="5" y="5"/>
                      <a:pt x="15" y="2"/>
                    </a:cubicBezTo>
                    <a:cubicBezTo>
                      <a:pt x="15" y="2"/>
                      <a:pt x="2" y="8"/>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1" name="Freeform 6969">
                <a:extLst>
                  <a:ext uri="{FF2B5EF4-FFF2-40B4-BE49-F238E27FC236}">
                    <a16:creationId xmlns:a16="http://schemas.microsoft.com/office/drawing/2014/main" id="{77BC1AAB-0449-45DD-901B-D84CAA74CBF8}"/>
                  </a:ext>
                </a:extLst>
              </p:cNvPr>
              <p:cNvSpPr>
                <a:spLocks/>
              </p:cNvSpPr>
              <p:nvPr/>
            </p:nvSpPr>
            <p:spPr bwMode="auto">
              <a:xfrm>
                <a:off x="2566" y="2492"/>
                <a:ext cx="11" cy="8"/>
              </a:xfrm>
              <a:custGeom>
                <a:avLst/>
                <a:gdLst>
                  <a:gd name="T0" fmla="*/ 17 w 20"/>
                  <a:gd name="T1" fmla="*/ 3 h 14"/>
                  <a:gd name="T2" fmla="*/ 16 w 20"/>
                  <a:gd name="T3" fmla="*/ 3 h 14"/>
                  <a:gd name="T4" fmla="*/ 1 w 20"/>
                  <a:gd name="T5" fmla="*/ 14 h 14"/>
                  <a:gd name="T6" fmla="*/ 17 w 20"/>
                  <a:gd name="T7" fmla="*/ 0 h 14"/>
                  <a:gd name="T8" fmla="*/ 17 w 20"/>
                  <a:gd name="T9" fmla="*/ 3 h 14"/>
                </a:gdLst>
                <a:ahLst/>
                <a:cxnLst>
                  <a:cxn ang="0">
                    <a:pos x="T0" y="T1"/>
                  </a:cxn>
                  <a:cxn ang="0">
                    <a:pos x="T2" y="T3"/>
                  </a:cxn>
                  <a:cxn ang="0">
                    <a:pos x="T4" y="T5"/>
                  </a:cxn>
                  <a:cxn ang="0">
                    <a:pos x="T6" y="T7"/>
                  </a:cxn>
                  <a:cxn ang="0">
                    <a:pos x="T8" y="T9"/>
                  </a:cxn>
                </a:cxnLst>
                <a:rect l="0" t="0" r="r" b="b"/>
                <a:pathLst>
                  <a:path w="20" h="14">
                    <a:moveTo>
                      <a:pt x="17" y="3"/>
                    </a:moveTo>
                    <a:cubicBezTo>
                      <a:pt x="14" y="6"/>
                      <a:pt x="15" y="4"/>
                      <a:pt x="16" y="3"/>
                    </a:cubicBezTo>
                    <a:cubicBezTo>
                      <a:pt x="11" y="6"/>
                      <a:pt x="8" y="10"/>
                      <a:pt x="1" y="14"/>
                    </a:cubicBezTo>
                    <a:cubicBezTo>
                      <a:pt x="0" y="13"/>
                      <a:pt x="13" y="4"/>
                      <a:pt x="17" y="0"/>
                    </a:cubicBezTo>
                    <a:cubicBezTo>
                      <a:pt x="20" y="0"/>
                      <a:pt x="17" y="2"/>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2" name="Freeform 6970">
                <a:extLst>
                  <a:ext uri="{FF2B5EF4-FFF2-40B4-BE49-F238E27FC236}">
                    <a16:creationId xmlns:a16="http://schemas.microsoft.com/office/drawing/2014/main" id="{7B9988DD-6427-4AB7-B54B-B378091B1F81}"/>
                  </a:ext>
                </a:extLst>
              </p:cNvPr>
              <p:cNvSpPr>
                <a:spLocks/>
              </p:cNvSpPr>
              <p:nvPr/>
            </p:nvSpPr>
            <p:spPr bwMode="auto">
              <a:xfrm>
                <a:off x="2574" y="2412"/>
                <a:ext cx="77" cy="80"/>
              </a:xfrm>
              <a:custGeom>
                <a:avLst/>
                <a:gdLst>
                  <a:gd name="T0" fmla="*/ 114 w 136"/>
                  <a:gd name="T1" fmla="*/ 25 h 140"/>
                  <a:gd name="T2" fmla="*/ 104 w 136"/>
                  <a:gd name="T3" fmla="*/ 36 h 140"/>
                  <a:gd name="T4" fmla="*/ 94 w 136"/>
                  <a:gd name="T5" fmla="*/ 49 h 140"/>
                  <a:gd name="T6" fmla="*/ 108 w 136"/>
                  <a:gd name="T7" fmla="*/ 30 h 140"/>
                  <a:gd name="T8" fmla="*/ 122 w 136"/>
                  <a:gd name="T9" fmla="*/ 13 h 140"/>
                  <a:gd name="T10" fmla="*/ 120 w 136"/>
                  <a:gd name="T11" fmla="*/ 19 h 140"/>
                  <a:gd name="T12" fmla="*/ 122 w 136"/>
                  <a:gd name="T13" fmla="*/ 16 h 140"/>
                  <a:gd name="T14" fmla="*/ 123 w 136"/>
                  <a:gd name="T15" fmla="*/ 16 h 140"/>
                  <a:gd name="T16" fmla="*/ 136 w 136"/>
                  <a:gd name="T17" fmla="*/ 0 h 140"/>
                  <a:gd name="T18" fmla="*/ 120 w 136"/>
                  <a:gd name="T19" fmla="*/ 22 h 140"/>
                  <a:gd name="T20" fmla="*/ 130 w 136"/>
                  <a:gd name="T21" fmla="*/ 11 h 140"/>
                  <a:gd name="T22" fmla="*/ 119 w 136"/>
                  <a:gd name="T23" fmla="*/ 26 h 140"/>
                  <a:gd name="T24" fmla="*/ 118 w 136"/>
                  <a:gd name="T25" fmla="*/ 25 h 140"/>
                  <a:gd name="T26" fmla="*/ 77 w 136"/>
                  <a:gd name="T27" fmla="*/ 70 h 140"/>
                  <a:gd name="T28" fmla="*/ 26 w 136"/>
                  <a:gd name="T29" fmla="*/ 120 h 140"/>
                  <a:gd name="T30" fmla="*/ 25 w 136"/>
                  <a:gd name="T31" fmla="*/ 119 h 140"/>
                  <a:gd name="T32" fmla="*/ 5 w 136"/>
                  <a:gd name="T33" fmla="*/ 139 h 140"/>
                  <a:gd name="T34" fmla="*/ 0 w 136"/>
                  <a:gd name="T35" fmla="*/ 140 h 140"/>
                  <a:gd name="T36" fmla="*/ 12 w 136"/>
                  <a:gd name="T37" fmla="*/ 128 h 140"/>
                  <a:gd name="T38" fmla="*/ 15 w 136"/>
                  <a:gd name="T39" fmla="*/ 126 h 140"/>
                  <a:gd name="T40" fmla="*/ 26 w 136"/>
                  <a:gd name="T41" fmla="*/ 117 h 140"/>
                  <a:gd name="T42" fmla="*/ 16 w 136"/>
                  <a:gd name="T43" fmla="*/ 123 h 140"/>
                  <a:gd name="T44" fmla="*/ 32 w 136"/>
                  <a:gd name="T45" fmla="*/ 109 h 140"/>
                  <a:gd name="T46" fmla="*/ 28 w 136"/>
                  <a:gd name="T47" fmla="*/ 117 h 140"/>
                  <a:gd name="T48" fmla="*/ 44 w 136"/>
                  <a:gd name="T49" fmla="*/ 102 h 140"/>
                  <a:gd name="T50" fmla="*/ 56 w 136"/>
                  <a:gd name="T51" fmla="*/ 90 h 140"/>
                  <a:gd name="T52" fmla="*/ 62 w 136"/>
                  <a:gd name="T53" fmla="*/ 82 h 140"/>
                  <a:gd name="T54" fmla="*/ 76 w 136"/>
                  <a:gd name="T55" fmla="*/ 70 h 140"/>
                  <a:gd name="T56" fmla="*/ 82 w 136"/>
                  <a:gd name="T57" fmla="*/ 62 h 140"/>
                  <a:gd name="T58" fmla="*/ 97 w 136"/>
                  <a:gd name="T59" fmla="*/ 47 h 140"/>
                  <a:gd name="T60" fmla="*/ 114 w 136"/>
                  <a:gd name="T61" fmla="*/ 2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40">
                    <a:moveTo>
                      <a:pt x="114" y="25"/>
                    </a:moveTo>
                    <a:cubicBezTo>
                      <a:pt x="112" y="26"/>
                      <a:pt x="108" y="31"/>
                      <a:pt x="104" y="36"/>
                    </a:cubicBezTo>
                    <a:cubicBezTo>
                      <a:pt x="100" y="41"/>
                      <a:pt x="96" y="46"/>
                      <a:pt x="94" y="49"/>
                    </a:cubicBezTo>
                    <a:cubicBezTo>
                      <a:pt x="95" y="46"/>
                      <a:pt x="102" y="38"/>
                      <a:pt x="108" y="30"/>
                    </a:cubicBezTo>
                    <a:cubicBezTo>
                      <a:pt x="115" y="22"/>
                      <a:pt x="121" y="14"/>
                      <a:pt x="122" y="13"/>
                    </a:cubicBezTo>
                    <a:cubicBezTo>
                      <a:pt x="132" y="3"/>
                      <a:pt x="118" y="20"/>
                      <a:pt x="120" y="19"/>
                    </a:cubicBezTo>
                    <a:cubicBezTo>
                      <a:pt x="121" y="19"/>
                      <a:pt x="122" y="16"/>
                      <a:pt x="122" y="16"/>
                    </a:cubicBezTo>
                    <a:cubicBezTo>
                      <a:pt x="125" y="13"/>
                      <a:pt x="125" y="14"/>
                      <a:pt x="123" y="16"/>
                    </a:cubicBezTo>
                    <a:cubicBezTo>
                      <a:pt x="124" y="16"/>
                      <a:pt x="132" y="5"/>
                      <a:pt x="136" y="0"/>
                    </a:cubicBezTo>
                    <a:cubicBezTo>
                      <a:pt x="136" y="3"/>
                      <a:pt x="128" y="13"/>
                      <a:pt x="120" y="22"/>
                    </a:cubicBezTo>
                    <a:cubicBezTo>
                      <a:pt x="122" y="22"/>
                      <a:pt x="125" y="18"/>
                      <a:pt x="130" y="11"/>
                    </a:cubicBezTo>
                    <a:cubicBezTo>
                      <a:pt x="129" y="15"/>
                      <a:pt x="123" y="22"/>
                      <a:pt x="119" y="26"/>
                    </a:cubicBezTo>
                    <a:cubicBezTo>
                      <a:pt x="115" y="30"/>
                      <a:pt x="113" y="32"/>
                      <a:pt x="118" y="25"/>
                    </a:cubicBezTo>
                    <a:cubicBezTo>
                      <a:pt x="105" y="40"/>
                      <a:pt x="92" y="55"/>
                      <a:pt x="77" y="70"/>
                    </a:cubicBezTo>
                    <a:cubicBezTo>
                      <a:pt x="62" y="86"/>
                      <a:pt x="45" y="103"/>
                      <a:pt x="26" y="120"/>
                    </a:cubicBezTo>
                    <a:cubicBezTo>
                      <a:pt x="25" y="119"/>
                      <a:pt x="25" y="119"/>
                      <a:pt x="25" y="119"/>
                    </a:cubicBezTo>
                    <a:cubicBezTo>
                      <a:pt x="18" y="126"/>
                      <a:pt x="14" y="129"/>
                      <a:pt x="5" y="139"/>
                    </a:cubicBezTo>
                    <a:cubicBezTo>
                      <a:pt x="5" y="137"/>
                      <a:pt x="7" y="135"/>
                      <a:pt x="0" y="140"/>
                    </a:cubicBezTo>
                    <a:cubicBezTo>
                      <a:pt x="1" y="137"/>
                      <a:pt x="19" y="126"/>
                      <a:pt x="12" y="128"/>
                    </a:cubicBezTo>
                    <a:cubicBezTo>
                      <a:pt x="13" y="126"/>
                      <a:pt x="15" y="126"/>
                      <a:pt x="15" y="126"/>
                    </a:cubicBezTo>
                    <a:cubicBezTo>
                      <a:pt x="19" y="123"/>
                      <a:pt x="23" y="120"/>
                      <a:pt x="26" y="117"/>
                    </a:cubicBezTo>
                    <a:cubicBezTo>
                      <a:pt x="26" y="115"/>
                      <a:pt x="14" y="127"/>
                      <a:pt x="16" y="123"/>
                    </a:cubicBezTo>
                    <a:cubicBezTo>
                      <a:pt x="25" y="116"/>
                      <a:pt x="23" y="118"/>
                      <a:pt x="32" y="109"/>
                    </a:cubicBezTo>
                    <a:cubicBezTo>
                      <a:pt x="31" y="112"/>
                      <a:pt x="29" y="114"/>
                      <a:pt x="28" y="117"/>
                    </a:cubicBezTo>
                    <a:cubicBezTo>
                      <a:pt x="35" y="111"/>
                      <a:pt x="40" y="106"/>
                      <a:pt x="44" y="102"/>
                    </a:cubicBezTo>
                    <a:cubicBezTo>
                      <a:pt x="48" y="98"/>
                      <a:pt x="51" y="94"/>
                      <a:pt x="56" y="90"/>
                    </a:cubicBezTo>
                    <a:cubicBezTo>
                      <a:pt x="54" y="90"/>
                      <a:pt x="58" y="86"/>
                      <a:pt x="62" y="82"/>
                    </a:cubicBezTo>
                    <a:cubicBezTo>
                      <a:pt x="67" y="78"/>
                      <a:pt x="73" y="74"/>
                      <a:pt x="76" y="70"/>
                    </a:cubicBezTo>
                    <a:cubicBezTo>
                      <a:pt x="80" y="66"/>
                      <a:pt x="82" y="63"/>
                      <a:pt x="82" y="62"/>
                    </a:cubicBezTo>
                    <a:cubicBezTo>
                      <a:pt x="85" y="61"/>
                      <a:pt x="91" y="55"/>
                      <a:pt x="97" y="47"/>
                    </a:cubicBezTo>
                    <a:cubicBezTo>
                      <a:pt x="104" y="40"/>
                      <a:pt x="110" y="31"/>
                      <a:pt x="1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3" name="Freeform 6971">
                <a:extLst>
                  <a:ext uri="{FF2B5EF4-FFF2-40B4-BE49-F238E27FC236}">
                    <a16:creationId xmlns:a16="http://schemas.microsoft.com/office/drawing/2014/main" id="{DFEA9A76-29EF-4943-8236-6441B7CCA2DE}"/>
                  </a:ext>
                </a:extLst>
              </p:cNvPr>
              <p:cNvSpPr>
                <a:spLocks/>
              </p:cNvSpPr>
              <p:nvPr/>
            </p:nvSpPr>
            <p:spPr bwMode="auto">
              <a:xfrm>
                <a:off x="2553" y="2501"/>
                <a:ext cx="12" cy="9"/>
              </a:xfrm>
              <a:custGeom>
                <a:avLst/>
                <a:gdLst>
                  <a:gd name="T0" fmla="*/ 1 w 20"/>
                  <a:gd name="T1" fmla="*/ 16 h 16"/>
                  <a:gd name="T2" fmla="*/ 7 w 20"/>
                  <a:gd name="T3" fmla="*/ 11 h 16"/>
                  <a:gd name="T4" fmla="*/ 0 w 20"/>
                  <a:gd name="T5" fmla="*/ 15 h 16"/>
                  <a:gd name="T6" fmla="*/ 20 w 20"/>
                  <a:gd name="T7" fmla="*/ 0 h 16"/>
                  <a:gd name="T8" fmla="*/ 1 w 20"/>
                  <a:gd name="T9" fmla="*/ 16 h 16"/>
                </a:gdLst>
                <a:ahLst/>
                <a:cxnLst>
                  <a:cxn ang="0">
                    <a:pos x="T0" y="T1"/>
                  </a:cxn>
                  <a:cxn ang="0">
                    <a:pos x="T2" y="T3"/>
                  </a:cxn>
                  <a:cxn ang="0">
                    <a:pos x="T4" y="T5"/>
                  </a:cxn>
                  <a:cxn ang="0">
                    <a:pos x="T6" y="T7"/>
                  </a:cxn>
                  <a:cxn ang="0">
                    <a:pos x="T8" y="T9"/>
                  </a:cxn>
                </a:cxnLst>
                <a:rect l="0" t="0" r="r" b="b"/>
                <a:pathLst>
                  <a:path w="20" h="16">
                    <a:moveTo>
                      <a:pt x="1" y="16"/>
                    </a:moveTo>
                    <a:cubicBezTo>
                      <a:pt x="1" y="15"/>
                      <a:pt x="5" y="13"/>
                      <a:pt x="7" y="11"/>
                    </a:cubicBezTo>
                    <a:cubicBezTo>
                      <a:pt x="6" y="11"/>
                      <a:pt x="3" y="14"/>
                      <a:pt x="0" y="15"/>
                    </a:cubicBezTo>
                    <a:cubicBezTo>
                      <a:pt x="0" y="14"/>
                      <a:pt x="14" y="5"/>
                      <a:pt x="20" y="0"/>
                    </a:cubicBezTo>
                    <a:cubicBezTo>
                      <a:pt x="15" y="4"/>
                      <a:pt x="9" y="10"/>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4" name="Freeform 6972">
                <a:extLst>
                  <a:ext uri="{FF2B5EF4-FFF2-40B4-BE49-F238E27FC236}">
                    <a16:creationId xmlns:a16="http://schemas.microsoft.com/office/drawing/2014/main" id="{AD64EEDD-EC1B-4007-8BE1-CF06671BA9F7}"/>
                  </a:ext>
                </a:extLst>
              </p:cNvPr>
              <p:cNvSpPr>
                <a:spLocks noEditPoints="1"/>
              </p:cNvSpPr>
              <p:nvPr/>
            </p:nvSpPr>
            <p:spPr bwMode="auto">
              <a:xfrm>
                <a:off x="2431" y="2546"/>
                <a:ext cx="65" cy="30"/>
              </a:xfrm>
              <a:custGeom>
                <a:avLst/>
                <a:gdLst>
                  <a:gd name="T0" fmla="*/ 45 w 115"/>
                  <a:gd name="T1" fmla="*/ 32 h 53"/>
                  <a:gd name="T2" fmla="*/ 77 w 115"/>
                  <a:gd name="T3" fmla="*/ 20 h 53"/>
                  <a:gd name="T4" fmla="*/ 115 w 115"/>
                  <a:gd name="T5" fmla="*/ 0 h 53"/>
                  <a:gd name="T6" fmla="*/ 96 w 115"/>
                  <a:gd name="T7" fmla="*/ 7 h 53"/>
                  <a:gd name="T8" fmla="*/ 71 w 115"/>
                  <a:gd name="T9" fmla="*/ 20 h 53"/>
                  <a:gd name="T10" fmla="*/ 89 w 115"/>
                  <a:gd name="T11" fmla="*/ 10 h 53"/>
                  <a:gd name="T12" fmla="*/ 79 w 115"/>
                  <a:gd name="T13" fmla="*/ 11 h 53"/>
                  <a:gd name="T14" fmla="*/ 67 w 115"/>
                  <a:gd name="T15" fmla="*/ 17 h 53"/>
                  <a:gd name="T16" fmla="*/ 72 w 115"/>
                  <a:gd name="T17" fmla="*/ 17 h 53"/>
                  <a:gd name="T18" fmla="*/ 49 w 115"/>
                  <a:gd name="T19" fmla="*/ 27 h 53"/>
                  <a:gd name="T20" fmla="*/ 57 w 115"/>
                  <a:gd name="T21" fmla="*/ 22 h 53"/>
                  <a:gd name="T22" fmla="*/ 29 w 115"/>
                  <a:gd name="T23" fmla="*/ 35 h 53"/>
                  <a:gd name="T24" fmla="*/ 35 w 115"/>
                  <a:gd name="T25" fmla="*/ 32 h 53"/>
                  <a:gd name="T26" fmla="*/ 28 w 115"/>
                  <a:gd name="T27" fmla="*/ 35 h 53"/>
                  <a:gd name="T28" fmla="*/ 24 w 115"/>
                  <a:gd name="T29" fmla="*/ 36 h 53"/>
                  <a:gd name="T30" fmla="*/ 17 w 115"/>
                  <a:gd name="T31" fmla="*/ 42 h 53"/>
                  <a:gd name="T32" fmla="*/ 31 w 115"/>
                  <a:gd name="T33" fmla="*/ 37 h 53"/>
                  <a:gd name="T34" fmla="*/ 0 w 115"/>
                  <a:gd name="T35" fmla="*/ 52 h 53"/>
                  <a:gd name="T36" fmla="*/ 11 w 115"/>
                  <a:gd name="T37" fmla="*/ 49 h 53"/>
                  <a:gd name="T38" fmla="*/ 33 w 115"/>
                  <a:gd name="T39" fmla="*/ 39 h 53"/>
                  <a:gd name="T40" fmla="*/ 32 w 115"/>
                  <a:gd name="T41" fmla="*/ 37 h 53"/>
                  <a:gd name="T42" fmla="*/ 45 w 115"/>
                  <a:gd name="T43" fmla="*/ 32 h 53"/>
                  <a:gd name="T44" fmla="*/ 65 w 115"/>
                  <a:gd name="T45" fmla="*/ 24 h 53"/>
                  <a:gd name="T46" fmla="*/ 53 w 115"/>
                  <a:gd name="T47" fmla="*/ 26 h 53"/>
                  <a:gd name="T48" fmla="*/ 65 w 115"/>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 h="53">
                    <a:moveTo>
                      <a:pt x="45" y="32"/>
                    </a:moveTo>
                    <a:cubicBezTo>
                      <a:pt x="46" y="33"/>
                      <a:pt x="61" y="27"/>
                      <a:pt x="77" y="20"/>
                    </a:cubicBezTo>
                    <a:cubicBezTo>
                      <a:pt x="92" y="13"/>
                      <a:pt x="109" y="4"/>
                      <a:pt x="115" y="0"/>
                    </a:cubicBezTo>
                    <a:cubicBezTo>
                      <a:pt x="107" y="4"/>
                      <a:pt x="98" y="8"/>
                      <a:pt x="96" y="7"/>
                    </a:cubicBezTo>
                    <a:cubicBezTo>
                      <a:pt x="87" y="11"/>
                      <a:pt x="80" y="17"/>
                      <a:pt x="71" y="20"/>
                    </a:cubicBezTo>
                    <a:cubicBezTo>
                      <a:pt x="69" y="18"/>
                      <a:pt x="78" y="16"/>
                      <a:pt x="89" y="10"/>
                    </a:cubicBezTo>
                    <a:cubicBezTo>
                      <a:pt x="84" y="12"/>
                      <a:pt x="86" y="8"/>
                      <a:pt x="79" y="11"/>
                    </a:cubicBezTo>
                    <a:cubicBezTo>
                      <a:pt x="85" y="10"/>
                      <a:pt x="72" y="16"/>
                      <a:pt x="67" y="17"/>
                    </a:cubicBezTo>
                    <a:cubicBezTo>
                      <a:pt x="67" y="18"/>
                      <a:pt x="72" y="16"/>
                      <a:pt x="72" y="17"/>
                    </a:cubicBezTo>
                    <a:cubicBezTo>
                      <a:pt x="65" y="20"/>
                      <a:pt x="51" y="27"/>
                      <a:pt x="49" y="27"/>
                    </a:cubicBezTo>
                    <a:cubicBezTo>
                      <a:pt x="51" y="26"/>
                      <a:pt x="61" y="22"/>
                      <a:pt x="57" y="22"/>
                    </a:cubicBezTo>
                    <a:cubicBezTo>
                      <a:pt x="45" y="27"/>
                      <a:pt x="45" y="31"/>
                      <a:pt x="29" y="35"/>
                    </a:cubicBezTo>
                    <a:cubicBezTo>
                      <a:pt x="28" y="35"/>
                      <a:pt x="34" y="33"/>
                      <a:pt x="35" y="32"/>
                    </a:cubicBezTo>
                    <a:cubicBezTo>
                      <a:pt x="28" y="35"/>
                      <a:pt x="28" y="35"/>
                      <a:pt x="28" y="35"/>
                    </a:cubicBezTo>
                    <a:cubicBezTo>
                      <a:pt x="27" y="35"/>
                      <a:pt x="27" y="35"/>
                      <a:pt x="24" y="36"/>
                    </a:cubicBezTo>
                    <a:cubicBezTo>
                      <a:pt x="29" y="36"/>
                      <a:pt x="26" y="39"/>
                      <a:pt x="17" y="42"/>
                    </a:cubicBezTo>
                    <a:cubicBezTo>
                      <a:pt x="23" y="41"/>
                      <a:pt x="27" y="38"/>
                      <a:pt x="31" y="37"/>
                    </a:cubicBezTo>
                    <a:cubicBezTo>
                      <a:pt x="15" y="45"/>
                      <a:pt x="12" y="47"/>
                      <a:pt x="0" y="52"/>
                    </a:cubicBezTo>
                    <a:cubicBezTo>
                      <a:pt x="0" y="53"/>
                      <a:pt x="9" y="52"/>
                      <a:pt x="11" y="49"/>
                    </a:cubicBezTo>
                    <a:cubicBezTo>
                      <a:pt x="1" y="52"/>
                      <a:pt x="23" y="43"/>
                      <a:pt x="33" y="39"/>
                    </a:cubicBezTo>
                    <a:cubicBezTo>
                      <a:pt x="38" y="36"/>
                      <a:pt x="33" y="39"/>
                      <a:pt x="32" y="37"/>
                    </a:cubicBezTo>
                    <a:cubicBezTo>
                      <a:pt x="40" y="35"/>
                      <a:pt x="43" y="31"/>
                      <a:pt x="45" y="32"/>
                    </a:cubicBezTo>
                    <a:close/>
                    <a:moveTo>
                      <a:pt x="65" y="24"/>
                    </a:moveTo>
                    <a:cubicBezTo>
                      <a:pt x="58" y="27"/>
                      <a:pt x="46" y="31"/>
                      <a:pt x="53" y="26"/>
                    </a:cubicBezTo>
                    <a:cubicBezTo>
                      <a:pt x="63" y="22"/>
                      <a:pt x="64" y="22"/>
                      <a:pt x="6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5" name="Freeform 6973">
                <a:extLst>
                  <a:ext uri="{FF2B5EF4-FFF2-40B4-BE49-F238E27FC236}">
                    <a16:creationId xmlns:a16="http://schemas.microsoft.com/office/drawing/2014/main" id="{C2DF9C83-D395-4025-A763-0E627D1A2F57}"/>
                  </a:ext>
                </a:extLst>
              </p:cNvPr>
              <p:cNvSpPr>
                <a:spLocks/>
              </p:cNvSpPr>
              <p:nvPr/>
            </p:nvSpPr>
            <p:spPr bwMode="auto">
              <a:xfrm>
                <a:off x="2533" y="2492"/>
                <a:ext cx="40" cy="30"/>
              </a:xfrm>
              <a:custGeom>
                <a:avLst/>
                <a:gdLst>
                  <a:gd name="T0" fmla="*/ 39 w 70"/>
                  <a:gd name="T1" fmla="*/ 23 h 52"/>
                  <a:gd name="T2" fmla="*/ 31 w 70"/>
                  <a:gd name="T3" fmla="*/ 30 h 52"/>
                  <a:gd name="T4" fmla="*/ 65 w 70"/>
                  <a:gd name="T5" fmla="*/ 3 h 52"/>
                  <a:gd name="T6" fmla="*/ 70 w 70"/>
                  <a:gd name="T7" fmla="*/ 2 h 52"/>
                  <a:gd name="T8" fmla="*/ 36 w 70"/>
                  <a:gd name="T9" fmla="*/ 28 h 52"/>
                  <a:gd name="T10" fmla="*/ 7 w 70"/>
                  <a:gd name="T11" fmla="*/ 49 h 52"/>
                  <a:gd name="T12" fmla="*/ 3 w 70"/>
                  <a:gd name="T13" fmla="*/ 51 h 52"/>
                  <a:gd name="T14" fmla="*/ 0 w 70"/>
                  <a:gd name="T15" fmla="*/ 52 h 52"/>
                  <a:gd name="T16" fmla="*/ 4 w 70"/>
                  <a:gd name="T17" fmla="*/ 47 h 52"/>
                  <a:gd name="T18" fmla="*/ 17 w 70"/>
                  <a:gd name="T19" fmla="*/ 40 h 52"/>
                  <a:gd name="T20" fmla="*/ 12 w 70"/>
                  <a:gd name="T21" fmla="*/ 41 h 52"/>
                  <a:gd name="T22" fmla="*/ 26 w 70"/>
                  <a:gd name="T23" fmla="*/ 31 h 52"/>
                  <a:gd name="T24" fmla="*/ 39 w 70"/>
                  <a:gd name="T25"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52">
                    <a:moveTo>
                      <a:pt x="39" y="23"/>
                    </a:moveTo>
                    <a:cubicBezTo>
                      <a:pt x="41" y="23"/>
                      <a:pt x="26" y="30"/>
                      <a:pt x="31" y="30"/>
                    </a:cubicBezTo>
                    <a:cubicBezTo>
                      <a:pt x="44" y="20"/>
                      <a:pt x="58" y="11"/>
                      <a:pt x="65" y="3"/>
                    </a:cubicBezTo>
                    <a:cubicBezTo>
                      <a:pt x="69" y="0"/>
                      <a:pt x="69" y="2"/>
                      <a:pt x="70" y="2"/>
                    </a:cubicBezTo>
                    <a:cubicBezTo>
                      <a:pt x="57" y="13"/>
                      <a:pt x="46" y="21"/>
                      <a:pt x="36" y="28"/>
                    </a:cubicBezTo>
                    <a:cubicBezTo>
                      <a:pt x="25" y="35"/>
                      <a:pt x="16" y="41"/>
                      <a:pt x="7" y="49"/>
                    </a:cubicBezTo>
                    <a:cubicBezTo>
                      <a:pt x="4" y="51"/>
                      <a:pt x="4" y="51"/>
                      <a:pt x="3" y="51"/>
                    </a:cubicBezTo>
                    <a:cubicBezTo>
                      <a:pt x="3" y="50"/>
                      <a:pt x="2" y="51"/>
                      <a:pt x="0" y="52"/>
                    </a:cubicBezTo>
                    <a:cubicBezTo>
                      <a:pt x="8" y="46"/>
                      <a:pt x="13" y="43"/>
                      <a:pt x="4" y="47"/>
                    </a:cubicBezTo>
                    <a:cubicBezTo>
                      <a:pt x="10" y="43"/>
                      <a:pt x="15" y="40"/>
                      <a:pt x="17" y="40"/>
                    </a:cubicBezTo>
                    <a:cubicBezTo>
                      <a:pt x="18" y="39"/>
                      <a:pt x="20" y="35"/>
                      <a:pt x="12" y="41"/>
                    </a:cubicBezTo>
                    <a:cubicBezTo>
                      <a:pt x="13" y="39"/>
                      <a:pt x="31" y="31"/>
                      <a:pt x="26" y="31"/>
                    </a:cubicBezTo>
                    <a:cubicBezTo>
                      <a:pt x="34" y="25"/>
                      <a:pt x="33" y="27"/>
                      <a:pt x="3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6" name="Freeform 6974">
                <a:extLst>
                  <a:ext uri="{FF2B5EF4-FFF2-40B4-BE49-F238E27FC236}">
                    <a16:creationId xmlns:a16="http://schemas.microsoft.com/office/drawing/2014/main" id="{4B780E9B-1086-4342-B5D0-D445460C2281}"/>
                  </a:ext>
                </a:extLst>
              </p:cNvPr>
              <p:cNvSpPr>
                <a:spLocks/>
              </p:cNvSpPr>
              <p:nvPr/>
            </p:nvSpPr>
            <p:spPr bwMode="auto">
              <a:xfrm>
                <a:off x="2487" y="2534"/>
                <a:ext cx="22" cy="15"/>
              </a:xfrm>
              <a:custGeom>
                <a:avLst/>
                <a:gdLst>
                  <a:gd name="T0" fmla="*/ 33 w 39"/>
                  <a:gd name="T1" fmla="*/ 12 h 25"/>
                  <a:gd name="T2" fmla="*/ 21 w 39"/>
                  <a:gd name="T3" fmla="*/ 16 h 25"/>
                  <a:gd name="T4" fmla="*/ 9 w 39"/>
                  <a:gd name="T5" fmla="*/ 22 h 25"/>
                  <a:gd name="T6" fmla="*/ 0 w 39"/>
                  <a:gd name="T7" fmla="*/ 25 h 25"/>
                  <a:gd name="T8" fmla="*/ 18 w 39"/>
                  <a:gd name="T9" fmla="*/ 14 h 25"/>
                  <a:gd name="T10" fmla="*/ 19 w 39"/>
                  <a:gd name="T11" fmla="*/ 11 h 25"/>
                  <a:gd name="T12" fmla="*/ 35 w 39"/>
                  <a:gd name="T13" fmla="*/ 6 h 25"/>
                  <a:gd name="T14" fmla="*/ 23 w 39"/>
                  <a:gd name="T15" fmla="*/ 14 h 25"/>
                  <a:gd name="T16" fmla="*/ 33 w 39"/>
                  <a:gd name="T17"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5">
                    <a:moveTo>
                      <a:pt x="33" y="12"/>
                    </a:moveTo>
                    <a:cubicBezTo>
                      <a:pt x="30" y="15"/>
                      <a:pt x="21" y="17"/>
                      <a:pt x="21" y="16"/>
                    </a:cubicBezTo>
                    <a:cubicBezTo>
                      <a:pt x="13" y="21"/>
                      <a:pt x="11" y="22"/>
                      <a:pt x="9" y="22"/>
                    </a:cubicBezTo>
                    <a:cubicBezTo>
                      <a:pt x="6" y="23"/>
                      <a:pt x="5" y="23"/>
                      <a:pt x="0" y="25"/>
                    </a:cubicBezTo>
                    <a:cubicBezTo>
                      <a:pt x="3" y="23"/>
                      <a:pt x="13" y="17"/>
                      <a:pt x="18" y="14"/>
                    </a:cubicBezTo>
                    <a:cubicBezTo>
                      <a:pt x="9" y="18"/>
                      <a:pt x="22" y="11"/>
                      <a:pt x="19" y="11"/>
                    </a:cubicBezTo>
                    <a:cubicBezTo>
                      <a:pt x="39" y="0"/>
                      <a:pt x="21" y="14"/>
                      <a:pt x="35" y="6"/>
                    </a:cubicBezTo>
                    <a:cubicBezTo>
                      <a:pt x="35" y="7"/>
                      <a:pt x="31" y="10"/>
                      <a:pt x="23" y="14"/>
                    </a:cubicBezTo>
                    <a:cubicBezTo>
                      <a:pt x="25" y="14"/>
                      <a:pt x="25" y="16"/>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7" name="Freeform 6975">
                <a:extLst>
                  <a:ext uri="{FF2B5EF4-FFF2-40B4-BE49-F238E27FC236}">
                    <a16:creationId xmlns:a16="http://schemas.microsoft.com/office/drawing/2014/main" id="{48FEDCF8-F330-4E1C-AC1F-8C27E4E63AC3}"/>
                  </a:ext>
                </a:extLst>
              </p:cNvPr>
              <p:cNvSpPr>
                <a:spLocks/>
              </p:cNvSpPr>
              <p:nvPr/>
            </p:nvSpPr>
            <p:spPr bwMode="auto">
              <a:xfrm>
                <a:off x="2402" y="2571"/>
                <a:ext cx="29" cy="11"/>
              </a:xfrm>
              <a:custGeom>
                <a:avLst/>
                <a:gdLst>
                  <a:gd name="T0" fmla="*/ 21 w 51"/>
                  <a:gd name="T1" fmla="*/ 11 h 20"/>
                  <a:gd name="T2" fmla="*/ 29 w 51"/>
                  <a:gd name="T3" fmla="*/ 10 h 20"/>
                  <a:gd name="T4" fmla="*/ 51 w 51"/>
                  <a:gd name="T5" fmla="*/ 0 h 20"/>
                  <a:gd name="T6" fmla="*/ 38 w 51"/>
                  <a:gd name="T7" fmla="*/ 9 h 20"/>
                  <a:gd name="T8" fmla="*/ 30 w 51"/>
                  <a:gd name="T9" fmla="*/ 11 h 20"/>
                  <a:gd name="T10" fmla="*/ 24 w 51"/>
                  <a:gd name="T11" fmla="*/ 14 h 20"/>
                  <a:gd name="T12" fmla="*/ 0 w 51"/>
                  <a:gd name="T13" fmla="*/ 18 h 20"/>
                  <a:gd name="T14" fmla="*/ 21 w 51"/>
                  <a:gd name="T15" fmla="*/ 11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0">
                    <a:moveTo>
                      <a:pt x="21" y="11"/>
                    </a:moveTo>
                    <a:cubicBezTo>
                      <a:pt x="27" y="9"/>
                      <a:pt x="16" y="14"/>
                      <a:pt x="29" y="10"/>
                    </a:cubicBezTo>
                    <a:cubicBezTo>
                      <a:pt x="36" y="7"/>
                      <a:pt x="44" y="3"/>
                      <a:pt x="51" y="0"/>
                    </a:cubicBezTo>
                    <a:cubicBezTo>
                      <a:pt x="51" y="2"/>
                      <a:pt x="36" y="8"/>
                      <a:pt x="38" y="9"/>
                    </a:cubicBezTo>
                    <a:cubicBezTo>
                      <a:pt x="34" y="13"/>
                      <a:pt x="36" y="8"/>
                      <a:pt x="30" y="11"/>
                    </a:cubicBezTo>
                    <a:cubicBezTo>
                      <a:pt x="22" y="13"/>
                      <a:pt x="18" y="16"/>
                      <a:pt x="24" y="14"/>
                    </a:cubicBezTo>
                    <a:cubicBezTo>
                      <a:pt x="9" y="20"/>
                      <a:pt x="3" y="19"/>
                      <a:pt x="0" y="18"/>
                    </a:cubicBezTo>
                    <a:cubicBezTo>
                      <a:pt x="5" y="15"/>
                      <a:pt x="19" y="13"/>
                      <a:pt x="2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8" name="Freeform 6976">
                <a:extLst>
                  <a:ext uri="{FF2B5EF4-FFF2-40B4-BE49-F238E27FC236}">
                    <a16:creationId xmlns:a16="http://schemas.microsoft.com/office/drawing/2014/main" id="{CBDA085F-76BD-4B77-B164-95635E7B0B5E}"/>
                  </a:ext>
                </a:extLst>
              </p:cNvPr>
              <p:cNvSpPr>
                <a:spLocks/>
              </p:cNvSpPr>
              <p:nvPr/>
            </p:nvSpPr>
            <p:spPr bwMode="auto">
              <a:xfrm>
                <a:off x="2156" y="2587"/>
                <a:ext cx="14" cy="4"/>
              </a:xfrm>
              <a:custGeom>
                <a:avLst/>
                <a:gdLst>
                  <a:gd name="T0" fmla="*/ 18 w 24"/>
                  <a:gd name="T1" fmla="*/ 5 h 7"/>
                  <a:gd name="T2" fmla="*/ 19 w 24"/>
                  <a:gd name="T3" fmla="*/ 7 h 7"/>
                  <a:gd name="T4" fmla="*/ 8 w 24"/>
                  <a:gd name="T5" fmla="*/ 4 h 7"/>
                  <a:gd name="T6" fmla="*/ 11 w 24"/>
                  <a:gd name="T7" fmla="*/ 4 h 7"/>
                  <a:gd name="T8" fmla="*/ 0 w 24"/>
                  <a:gd name="T9" fmla="*/ 1 h 7"/>
                  <a:gd name="T10" fmla="*/ 18 w 24"/>
                  <a:gd name="T11" fmla="*/ 5 h 7"/>
                </a:gdLst>
                <a:ahLst/>
                <a:cxnLst>
                  <a:cxn ang="0">
                    <a:pos x="T0" y="T1"/>
                  </a:cxn>
                  <a:cxn ang="0">
                    <a:pos x="T2" y="T3"/>
                  </a:cxn>
                  <a:cxn ang="0">
                    <a:pos x="T4" y="T5"/>
                  </a:cxn>
                  <a:cxn ang="0">
                    <a:pos x="T6" y="T7"/>
                  </a:cxn>
                  <a:cxn ang="0">
                    <a:pos x="T8" y="T9"/>
                  </a:cxn>
                  <a:cxn ang="0">
                    <a:pos x="T10" y="T11"/>
                  </a:cxn>
                </a:cxnLst>
                <a:rect l="0" t="0" r="r" b="b"/>
                <a:pathLst>
                  <a:path w="24" h="7">
                    <a:moveTo>
                      <a:pt x="18" y="5"/>
                    </a:moveTo>
                    <a:cubicBezTo>
                      <a:pt x="18" y="6"/>
                      <a:pt x="24" y="7"/>
                      <a:pt x="19" y="7"/>
                    </a:cubicBezTo>
                    <a:cubicBezTo>
                      <a:pt x="16" y="6"/>
                      <a:pt x="13" y="5"/>
                      <a:pt x="8" y="4"/>
                    </a:cubicBezTo>
                    <a:cubicBezTo>
                      <a:pt x="8" y="4"/>
                      <a:pt x="11" y="5"/>
                      <a:pt x="11" y="4"/>
                    </a:cubicBezTo>
                    <a:cubicBezTo>
                      <a:pt x="10" y="3"/>
                      <a:pt x="4" y="2"/>
                      <a:pt x="0" y="1"/>
                    </a:cubicBezTo>
                    <a:cubicBezTo>
                      <a:pt x="4" y="0"/>
                      <a:pt x="8" y="3"/>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9" name="Freeform 6977">
                <a:extLst>
                  <a:ext uri="{FF2B5EF4-FFF2-40B4-BE49-F238E27FC236}">
                    <a16:creationId xmlns:a16="http://schemas.microsoft.com/office/drawing/2014/main" id="{524D7621-C83E-46CD-8A74-F4E3007ACA24}"/>
                  </a:ext>
                </a:extLst>
              </p:cNvPr>
              <p:cNvSpPr>
                <a:spLocks noEditPoints="1"/>
              </p:cNvSpPr>
              <p:nvPr/>
            </p:nvSpPr>
            <p:spPr bwMode="auto">
              <a:xfrm>
                <a:off x="2296" y="2506"/>
                <a:ext cx="248" cy="89"/>
              </a:xfrm>
              <a:custGeom>
                <a:avLst/>
                <a:gdLst>
                  <a:gd name="T0" fmla="*/ 368 w 436"/>
                  <a:gd name="T1" fmla="*/ 48 h 157"/>
                  <a:gd name="T2" fmla="*/ 398 w 436"/>
                  <a:gd name="T3" fmla="*/ 32 h 157"/>
                  <a:gd name="T4" fmla="*/ 415 w 436"/>
                  <a:gd name="T5" fmla="*/ 19 h 157"/>
                  <a:gd name="T6" fmla="*/ 423 w 436"/>
                  <a:gd name="T7" fmla="*/ 8 h 157"/>
                  <a:gd name="T8" fmla="*/ 410 w 436"/>
                  <a:gd name="T9" fmla="*/ 22 h 157"/>
                  <a:gd name="T10" fmla="*/ 375 w 436"/>
                  <a:gd name="T11" fmla="*/ 38 h 157"/>
                  <a:gd name="T12" fmla="*/ 322 w 436"/>
                  <a:gd name="T13" fmla="*/ 66 h 157"/>
                  <a:gd name="T14" fmla="*/ 336 w 436"/>
                  <a:gd name="T15" fmla="*/ 57 h 157"/>
                  <a:gd name="T16" fmla="*/ 344 w 436"/>
                  <a:gd name="T17" fmla="*/ 52 h 157"/>
                  <a:gd name="T18" fmla="*/ 315 w 436"/>
                  <a:gd name="T19" fmla="*/ 66 h 157"/>
                  <a:gd name="T20" fmla="*/ 311 w 436"/>
                  <a:gd name="T21" fmla="*/ 70 h 157"/>
                  <a:gd name="T22" fmla="*/ 297 w 436"/>
                  <a:gd name="T23" fmla="*/ 78 h 157"/>
                  <a:gd name="T24" fmla="*/ 289 w 436"/>
                  <a:gd name="T25" fmla="*/ 83 h 157"/>
                  <a:gd name="T26" fmla="*/ 283 w 436"/>
                  <a:gd name="T27" fmla="*/ 87 h 157"/>
                  <a:gd name="T28" fmla="*/ 261 w 436"/>
                  <a:gd name="T29" fmla="*/ 90 h 157"/>
                  <a:gd name="T30" fmla="*/ 246 w 436"/>
                  <a:gd name="T31" fmla="*/ 98 h 157"/>
                  <a:gd name="T32" fmla="*/ 257 w 436"/>
                  <a:gd name="T33" fmla="*/ 95 h 157"/>
                  <a:gd name="T34" fmla="*/ 250 w 436"/>
                  <a:gd name="T35" fmla="*/ 101 h 157"/>
                  <a:gd name="T36" fmla="*/ 228 w 436"/>
                  <a:gd name="T37" fmla="*/ 110 h 157"/>
                  <a:gd name="T38" fmla="*/ 231 w 436"/>
                  <a:gd name="T39" fmla="*/ 105 h 157"/>
                  <a:gd name="T40" fmla="*/ 226 w 436"/>
                  <a:gd name="T41" fmla="*/ 109 h 157"/>
                  <a:gd name="T42" fmla="*/ 206 w 436"/>
                  <a:gd name="T43" fmla="*/ 116 h 157"/>
                  <a:gd name="T44" fmla="*/ 191 w 436"/>
                  <a:gd name="T45" fmla="*/ 123 h 157"/>
                  <a:gd name="T46" fmla="*/ 174 w 436"/>
                  <a:gd name="T47" fmla="*/ 126 h 157"/>
                  <a:gd name="T48" fmla="*/ 155 w 436"/>
                  <a:gd name="T49" fmla="*/ 131 h 157"/>
                  <a:gd name="T50" fmla="*/ 133 w 436"/>
                  <a:gd name="T51" fmla="*/ 135 h 157"/>
                  <a:gd name="T52" fmla="*/ 168 w 436"/>
                  <a:gd name="T53" fmla="*/ 126 h 157"/>
                  <a:gd name="T54" fmla="*/ 138 w 436"/>
                  <a:gd name="T55" fmla="*/ 132 h 157"/>
                  <a:gd name="T56" fmla="*/ 158 w 436"/>
                  <a:gd name="T57" fmla="*/ 121 h 157"/>
                  <a:gd name="T58" fmla="*/ 137 w 436"/>
                  <a:gd name="T59" fmla="*/ 127 h 157"/>
                  <a:gd name="T60" fmla="*/ 119 w 436"/>
                  <a:gd name="T61" fmla="*/ 133 h 157"/>
                  <a:gd name="T62" fmla="*/ 131 w 436"/>
                  <a:gd name="T63" fmla="*/ 133 h 157"/>
                  <a:gd name="T64" fmla="*/ 89 w 436"/>
                  <a:gd name="T65" fmla="*/ 141 h 157"/>
                  <a:gd name="T66" fmla="*/ 57 w 436"/>
                  <a:gd name="T67" fmla="*/ 146 h 157"/>
                  <a:gd name="T68" fmla="*/ 59 w 436"/>
                  <a:gd name="T69" fmla="*/ 148 h 157"/>
                  <a:gd name="T70" fmla="*/ 62 w 436"/>
                  <a:gd name="T71" fmla="*/ 149 h 157"/>
                  <a:gd name="T72" fmla="*/ 0 w 436"/>
                  <a:gd name="T73" fmla="*/ 156 h 157"/>
                  <a:gd name="T74" fmla="*/ 98 w 436"/>
                  <a:gd name="T75" fmla="*/ 146 h 157"/>
                  <a:gd name="T76" fmla="*/ 103 w 436"/>
                  <a:gd name="T77" fmla="*/ 143 h 157"/>
                  <a:gd name="T78" fmla="*/ 159 w 436"/>
                  <a:gd name="T79" fmla="*/ 132 h 157"/>
                  <a:gd name="T80" fmla="*/ 252 w 436"/>
                  <a:gd name="T81" fmla="*/ 103 h 157"/>
                  <a:gd name="T82" fmla="*/ 288 w 436"/>
                  <a:gd name="T83" fmla="*/ 87 h 157"/>
                  <a:gd name="T84" fmla="*/ 316 w 436"/>
                  <a:gd name="T85" fmla="*/ 73 h 157"/>
                  <a:gd name="T86" fmla="*/ 329 w 436"/>
                  <a:gd name="T87" fmla="*/ 67 h 157"/>
                  <a:gd name="T88" fmla="*/ 346 w 436"/>
                  <a:gd name="T89" fmla="*/ 56 h 157"/>
                  <a:gd name="T90" fmla="*/ 335 w 436"/>
                  <a:gd name="T91" fmla="*/ 65 h 157"/>
                  <a:gd name="T92" fmla="*/ 306 w 436"/>
                  <a:gd name="T93" fmla="*/ 78 h 157"/>
                  <a:gd name="T94" fmla="*/ 356 w 436"/>
                  <a:gd name="T95" fmla="*/ 55 h 157"/>
                  <a:gd name="T96" fmla="*/ 313 w 436"/>
                  <a:gd name="T97" fmla="*/ 79 h 157"/>
                  <a:gd name="T98" fmla="*/ 374 w 436"/>
                  <a:gd name="T99" fmla="*/ 44 h 157"/>
                  <a:gd name="T100" fmla="*/ 376 w 436"/>
                  <a:gd name="T101" fmla="*/ 38 h 157"/>
                  <a:gd name="T102" fmla="*/ 107 w 436"/>
                  <a:gd name="T103" fmla="*/ 143 h 157"/>
                  <a:gd name="T104" fmla="*/ 131 w 436"/>
                  <a:gd name="T105" fmla="*/ 137 h 157"/>
                  <a:gd name="T106" fmla="*/ 107 w 436"/>
                  <a:gd name="T107" fmla="*/ 143 h 157"/>
                  <a:gd name="T108" fmla="*/ 131 w 436"/>
                  <a:gd name="T109" fmla="*/ 137 h 157"/>
                  <a:gd name="T110" fmla="*/ 122 w 436"/>
                  <a:gd name="T111" fmla="*/ 13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6" h="157">
                    <a:moveTo>
                      <a:pt x="357" y="59"/>
                    </a:moveTo>
                    <a:cubicBezTo>
                      <a:pt x="356" y="57"/>
                      <a:pt x="359" y="53"/>
                      <a:pt x="368" y="48"/>
                    </a:cubicBezTo>
                    <a:cubicBezTo>
                      <a:pt x="373" y="47"/>
                      <a:pt x="371" y="48"/>
                      <a:pt x="368" y="51"/>
                    </a:cubicBezTo>
                    <a:cubicBezTo>
                      <a:pt x="381" y="44"/>
                      <a:pt x="382" y="42"/>
                      <a:pt x="398" y="32"/>
                    </a:cubicBezTo>
                    <a:cubicBezTo>
                      <a:pt x="398" y="30"/>
                      <a:pt x="391" y="38"/>
                      <a:pt x="391" y="35"/>
                    </a:cubicBezTo>
                    <a:cubicBezTo>
                      <a:pt x="402" y="29"/>
                      <a:pt x="409" y="24"/>
                      <a:pt x="415" y="19"/>
                    </a:cubicBezTo>
                    <a:cubicBezTo>
                      <a:pt x="422" y="15"/>
                      <a:pt x="428" y="11"/>
                      <a:pt x="435" y="6"/>
                    </a:cubicBezTo>
                    <a:cubicBezTo>
                      <a:pt x="436" y="3"/>
                      <a:pt x="436" y="0"/>
                      <a:pt x="423" y="8"/>
                    </a:cubicBezTo>
                    <a:cubicBezTo>
                      <a:pt x="425" y="8"/>
                      <a:pt x="431" y="6"/>
                      <a:pt x="434" y="6"/>
                    </a:cubicBezTo>
                    <a:cubicBezTo>
                      <a:pt x="427" y="10"/>
                      <a:pt x="419" y="16"/>
                      <a:pt x="410" y="22"/>
                    </a:cubicBezTo>
                    <a:cubicBezTo>
                      <a:pt x="401" y="28"/>
                      <a:pt x="392" y="33"/>
                      <a:pt x="386" y="37"/>
                    </a:cubicBezTo>
                    <a:cubicBezTo>
                      <a:pt x="381" y="37"/>
                      <a:pt x="385" y="33"/>
                      <a:pt x="375" y="38"/>
                    </a:cubicBezTo>
                    <a:cubicBezTo>
                      <a:pt x="369" y="42"/>
                      <a:pt x="359" y="48"/>
                      <a:pt x="348" y="54"/>
                    </a:cubicBezTo>
                    <a:cubicBezTo>
                      <a:pt x="338" y="60"/>
                      <a:pt x="327" y="65"/>
                      <a:pt x="322" y="66"/>
                    </a:cubicBezTo>
                    <a:cubicBezTo>
                      <a:pt x="325" y="65"/>
                      <a:pt x="313" y="72"/>
                      <a:pt x="313" y="71"/>
                    </a:cubicBezTo>
                    <a:cubicBezTo>
                      <a:pt x="315" y="69"/>
                      <a:pt x="325" y="64"/>
                      <a:pt x="336" y="57"/>
                    </a:cubicBezTo>
                    <a:cubicBezTo>
                      <a:pt x="339" y="57"/>
                      <a:pt x="329" y="63"/>
                      <a:pt x="341" y="57"/>
                    </a:cubicBezTo>
                    <a:cubicBezTo>
                      <a:pt x="338" y="57"/>
                      <a:pt x="343" y="53"/>
                      <a:pt x="344" y="52"/>
                    </a:cubicBezTo>
                    <a:cubicBezTo>
                      <a:pt x="339" y="54"/>
                      <a:pt x="331" y="58"/>
                      <a:pt x="337" y="54"/>
                    </a:cubicBezTo>
                    <a:cubicBezTo>
                      <a:pt x="315" y="66"/>
                      <a:pt x="315" y="66"/>
                      <a:pt x="315" y="66"/>
                    </a:cubicBezTo>
                    <a:cubicBezTo>
                      <a:pt x="309" y="69"/>
                      <a:pt x="305" y="72"/>
                      <a:pt x="294" y="77"/>
                    </a:cubicBezTo>
                    <a:cubicBezTo>
                      <a:pt x="305" y="72"/>
                      <a:pt x="306" y="70"/>
                      <a:pt x="311" y="70"/>
                    </a:cubicBezTo>
                    <a:cubicBezTo>
                      <a:pt x="302" y="75"/>
                      <a:pt x="304" y="74"/>
                      <a:pt x="310" y="73"/>
                    </a:cubicBezTo>
                    <a:cubicBezTo>
                      <a:pt x="301" y="78"/>
                      <a:pt x="302" y="76"/>
                      <a:pt x="297" y="78"/>
                    </a:cubicBezTo>
                    <a:cubicBezTo>
                      <a:pt x="293" y="82"/>
                      <a:pt x="299" y="78"/>
                      <a:pt x="302" y="79"/>
                    </a:cubicBezTo>
                    <a:cubicBezTo>
                      <a:pt x="295" y="82"/>
                      <a:pt x="292" y="83"/>
                      <a:pt x="289" y="83"/>
                    </a:cubicBezTo>
                    <a:cubicBezTo>
                      <a:pt x="285" y="84"/>
                      <a:pt x="282" y="85"/>
                      <a:pt x="274" y="88"/>
                    </a:cubicBezTo>
                    <a:cubicBezTo>
                      <a:pt x="273" y="91"/>
                      <a:pt x="286" y="84"/>
                      <a:pt x="283" y="87"/>
                    </a:cubicBezTo>
                    <a:cubicBezTo>
                      <a:pt x="274" y="91"/>
                      <a:pt x="257" y="99"/>
                      <a:pt x="253" y="99"/>
                    </a:cubicBezTo>
                    <a:cubicBezTo>
                      <a:pt x="268" y="93"/>
                      <a:pt x="264" y="92"/>
                      <a:pt x="261" y="90"/>
                    </a:cubicBezTo>
                    <a:cubicBezTo>
                      <a:pt x="253" y="93"/>
                      <a:pt x="246" y="96"/>
                      <a:pt x="238" y="99"/>
                    </a:cubicBezTo>
                    <a:cubicBezTo>
                      <a:pt x="239" y="100"/>
                      <a:pt x="242" y="99"/>
                      <a:pt x="246" y="98"/>
                    </a:cubicBezTo>
                    <a:cubicBezTo>
                      <a:pt x="242" y="98"/>
                      <a:pt x="253" y="95"/>
                      <a:pt x="259" y="92"/>
                    </a:cubicBezTo>
                    <a:cubicBezTo>
                      <a:pt x="258" y="93"/>
                      <a:pt x="255" y="95"/>
                      <a:pt x="257" y="95"/>
                    </a:cubicBezTo>
                    <a:cubicBezTo>
                      <a:pt x="246" y="99"/>
                      <a:pt x="243" y="101"/>
                      <a:pt x="243" y="101"/>
                    </a:cubicBezTo>
                    <a:cubicBezTo>
                      <a:pt x="243" y="102"/>
                      <a:pt x="247" y="102"/>
                      <a:pt x="250" y="101"/>
                    </a:cubicBezTo>
                    <a:cubicBezTo>
                      <a:pt x="243" y="104"/>
                      <a:pt x="248" y="103"/>
                      <a:pt x="242" y="106"/>
                    </a:cubicBezTo>
                    <a:cubicBezTo>
                      <a:pt x="234" y="109"/>
                      <a:pt x="229" y="110"/>
                      <a:pt x="228" y="110"/>
                    </a:cubicBezTo>
                    <a:cubicBezTo>
                      <a:pt x="233" y="109"/>
                      <a:pt x="234" y="108"/>
                      <a:pt x="238" y="106"/>
                    </a:cubicBezTo>
                    <a:cubicBezTo>
                      <a:pt x="233" y="106"/>
                      <a:pt x="226" y="109"/>
                      <a:pt x="231" y="105"/>
                    </a:cubicBezTo>
                    <a:cubicBezTo>
                      <a:pt x="224" y="107"/>
                      <a:pt x="224" y="108"/>
                      <a:pt x="218" y="110"/>
                    </a:cubicBezTo>
                    <a:cubicBezTo>
                      <a:pt x="215" y="112"/>
                      <a:pt x="224" y="109"/>
                      <a:pt x="226" y="109"/>
                    </a:cubicBezTo>
                    <a:cubicBezTo>
                      <a:pt x="218" y="112"/>
                      <a:pt x="218" y="114"/>
                      <a:pt x="208" y="117"/>
                    </a:cubicBezTo>
                    <a:cubicBezTo>
                      <a:pt x="209" y="117"/>
                      <a:pt x="215" y="113"/>
                      <a:pt x="206" y="116"/>
                    </a:cubicBezTo>
                    <a:cubicBezTo>
                      <a:pt x="201" y="119"/>
                      <a:pt x="199" y="116"/>
                      <a:pt x="188" y="120"/>
                    </a:cubicBezTo>
                    <a:cubicBezTo>
                      <a:pt x="186" y="123"/>
                      <a:pt x="189" y="121"/>
                      <a:pt x="191" y="123"/>
                    </a:cubicBezTo>
                    <a:cubicBezTo>
                      <a:pt x="183" y="125"/>
                      <a:pt x="175" y="128"/>
                      <a:pt x="166" y="129"/>
                    </a:cubicBezTo>
                    <a:cubicBezTo>
                      <a:pt x="165" y="129"/>
                      <a:pt x="170" y="128"/>
                      <a:pt x="174" y="126"/>
                    </a:cubicBezTo>
                    <a:cubicBezTo>
                      <a:pt x="179" y="125"/>
                      <a:pt x="182" y="124"/>
                      <a:pt x="179" y="124"/>
                    </a:cubicBezTo>
                    <a:cubicBezTo>
                      <a:pt x="165" y="128"/>
                      <a:pt x="159" y="129"/>
                      <a:pt x="155" y="131"/>
                    </a:cubicBezTo>
                    <a:cubicBezTo>
                      <a:pt x="151" y="132"/>
                      <a:pt x="148" y="133"/>
                      <a:pt x="139" y="136"/>
                    </a:cubicBezTo>
                    <a:cubicBezTo>
                      <a:pt x="141" y="134"/>
                      <a:pt x="142" y="134"/>
                      <a:pt x="133" y="135"/>
                    </a:cubicBezTo>
                    <a:cubicBezTo>
                      <a:pt x="140" y="133"/>
                      <a:pt x="141" y="132"/>
                      <a:pt x="150" y="130"/>
                    </a:cubicBezTo>
                    <a:cubicBezTo>
                      <a:pt x="152" y="131"/>
                      <a:pt x="160" y="129"/>
                      <a:pt x="168" y="126"/>
                    </a:cubicBezTo>
                    <a:cubicBezTo>
                      <a:pt x="176" y="124"/>
                      <a:pt x="183" y="121"/>
                      <a:pt x="184" y="120"/>
                    </a:cubicBezTo>
                    <a:cubicBezTo>
                      <a:pt x="168" y="124"/>
                      <a:pt x="154" y="129"/>
                      <a:pt x="138" y="132"/>
                    </a:cubicBezTo>
                    <a:cubicBezTo>
                      <a:pt x="143" y="130"/>
                      <a:pt x="153" y="127"/>
                      <a:pt x="159" y="125"/>
                    </a:cubicBezTo>
                    <a:cubicBezTo>
                      <a:pt x="165" y="122"/>
                      <a:pt x="168" y="120"/>
                      <a:pt x="158" y="121"/>
                    </a:cubicBezTo>
                    <a:cubicBezTo>
                      <a:pt x="160" y="122"/>
                      <a:pt x="161" y="124"/>
                      <a:pt x="150" y="126"/>
                    </a:cubicBezTo>
                    <a:cubicBezTo>
                      <a:pt x="138" y="129"/>
                      <a:pt x="142" y="126"/>
                      <a:pt x="137" y="127"/>
                    </a:cubicBezTo>
                    <a:cubicBezTo>
                      <a:pt x="129" y="129"/>
                      <a:pt x="126" y="133"/>
                      <a:pt x="111" y="134"/>
                    </a:cubicBezTo>
                    <a:cubicBezTo>
                      <a:pt x="109" y="135"/>
                      <a:pt x="114" y="134"/>
                      <a:pt x="119" y="133"/>
                    </a:cubicBezTo>
                    <a:cubicBezTo>
                      <a:pt x="124" y="132"/>
                      <a:pt x="129" y="131"/>
                      <a:pt x="130" y="131"/>
                    </a:cubicBezTo>
                    <a:cubicBezTo>
                      <a:pt x="118" y="134"/>
                      <a:pt x="127" y="133"/>
                      <a:pt x="131" y="133"/>
                    </a:cubicBezTo>
                    <a:cubicBezTo>
                      <a:pt x="126" y="135"/>
                      <a:pt x="118" y="137"/>
                      <a:pt x="110" y="138"/>
                    </a:cubicBezTo>
                    <a:cubicBezTo>
                      <a:pt x="103" y="140"/>
                      <a:pt x="94" y="141"/>
                      <a:pt x="89" y="141"/>
                    </a:cubicBezTo>
                    <a:cubicBezTo>
                      <a:pt x="85" y="142"/>
                      <a:pt x="77" y="144"/>
                      <a:pt x="70" y="145"/>
                    </a:cubicBezTo>
                    <a:cubicBezTo>
                      <a:pt x="62" y="146"/>
                      <a:pt x="56" y="147"/>
                      <a:pt x="57" y="146"/>
                    </a:cubicBezTo>
                    <a:cubicBezTo>
                      <a:pt x="52" y="147"/>
                      <a:pt x="46" y="149"/>
                      <a:pt x="37" y="150"/>
                    </a:cubicBezTo>
                    <a:cubicBezTo>
                      <a:pt x="44" y="150"/>
                      <a:pt x="52" y="149"/>
                      <a:pt x="59" y="148"/>
                    </a:cubicBezTo>
                    <a:cubicBezTo>
                      <a:pt x="67" y="147"/>
                      <a:pt x="73" y="146"/>
                      <a:pt x="77" y="146"/>
                    </a:cubicBezTo>
                    <a:cubicBezTo>
                      <a:pt x="76" y="147"/>
                      <a:pt x="70" y="148"/>
                      <a:pt x="62" y="149"/>
                    </a:cubicBezTo>
                    <a:cubicBezTo>
                      <a:pt x="55" y="150"/>
                      <a:pt x="47" y="150"/>
                      <a:pt x="42" y="151"/>
                    </a:cubicBezTo>
                    <a:cubicBezTo>
                      <a:pt x="46" y="153"/>
                      <a:pt x="25" y="154"/>
                      <a:pt x="0" y="156"/>
                    </a:cubicBezTo>
                    <a:cubicBezTo>
                      <a:pt x="8" y="157"/>
                      <a:pt x="27" y="156"/>
                      <a:pt x="47" y="153"/>
                    </a:cubicBezTo>
                    <a:cubicBezTo>
                      <a:pt x="67" y="151"/>
                      <a:pt x="88" y="147"/>
                      <a:pt x="98" y="146"/>
                    </a:cubicBezTo>
                    <a:cubicBezTo>
                      <a:pt x="101" y="144"/>
                      <a:pt x="87" y="147"/>
                      <a:pt x="89" y="146"/>
                    </a:cubicBezTo>
                    <a:cubicBezTo>
                      <a:pt x="94" y="145"/>
                      <a:pt x="98" y="144"/>
                      <a:pt x="103" y="143"/>
                    </a:cubicBezTo>
                    <a:cubicBezTo>
                      <a:pt x="105" y="145"/>
                      <a:pt x="105" y="145"/>
                      <a:pt x="105" y="145"/>
                    </a:cubicBezTo>
                    <a:cubicBezTo>
                      <a:pt x="125" y="141"/>
                      <a:pt x="143" y="137"/>
                      <a:pt x="159" y="132"/>
                    </a:cubicBezTo>
                    <a:cubicBezTo>
                      <a:pt x="176" y="128"/>
                      <a:pt x="192" y="124"/>
                      <a:pt x="207" y="119"/>
                    </a:cubicBezTo>
                    <a:cubicBezTo>
                      <a:pt x="222" y="114"/>
                      <a:pt x="237" y="109"/>
                      <a:pt x="252" y="103"/>
                    </a:cubicBezTo>
                    <a:cubicBezTo>
                      <a:pt x="268" y="97"/>
                      <a:pt x="284" y="90"/>
                      <a:pt x="301" y="82"/>
                    </a:cubicBezTo>
                    <a:cubicBezTo>
                      <a:pt x="294" y="85"/>
                      <a:pt x="289" y="87"/>
                      <a:pt x="288" y="87"/>
                    </a:cubicBezTo>
                    <a:cubicBezTo>
                      <a:pt x="298" y="81"/>
                      <a:pt x="312" y="74"/>
                      <a:pt x="314" y="72"/>
                    </a:cubicBezTo>
                    <a:cubicBezTo>
                      <a:pt x="319" y="70"/>
                      <a:pt x="317" y="71"/>
                      <a:pt x="316" y="73"/>
                    </a:cubicBezTo>
                    <a:cubicBezTo>
                      <a:pt x="328" y="67"/>
                      <a:pt x="314" y="71"/>
                      <a:pt x="327" y="66"/>
                    </a:cubicBezTo>
                    <a:cubicBezTo>
                      <a:pt x="329" y="67"/>
                      <a:pt x="329" y="67"/>
                      <a:pt x="329" y="67"/>
                    </a:cubicBezTo>
                    <a:cubicBezTo>
                      <a:pt x="339" y="62"/>
                      <a:pt x="340" y="61"/>
                      <a:pt x="341" y="60"/>
                    </a:cubicBezTo>
                    <a:cubicBezTo>
                      <a:pt x="342" y="59"/>
                      <a:pt x="341" y="59"/>
                      <a:pt x="346" y="56"/>
                    </a:cubicBezTo>
                    <a:cubicBezTo>
                      <a:pt x="353" y="53"/>
                      <a:pt x="349" y="57"/>
                      <a:pt x="355" y="54"/>
                    </a:cubicBezTo>
                    <a:cubicBezTo>
                      <a:pt x="352" y="56"/>
                      <a:pt x="343" y="61"/>
                      <a:pt x="335" y="65"/>
                    </a:cubicBezTo>
                    <a:cubicBezTo>
                      <a:pt x="326" y="69"/>
                      <a:pt x="320" y="72"/>
                      <a:pt x="322" y="70"/>
                    </a:cubicBezTo>
                    <a:cubicBezTo>
                      <a:pt x="317" y="73"/>
                      <a:pt x="312" y="75"/>
                      <a:pt x="306" y="78"/>
                    </a:cubicBezTo>
                    <a:cubicBezTo>
                      <a:pt x="310" y="78"/>
                      <a:pt x="310" y="77"/>
                      <a:pt x="309" y="79"/>
                    </a:cubicBezTo>
                    <a:cubicBezTo>
                      <a:pt x="325" y="71"/>
                      <a:pt x="343" y="62"/>
                      <a:pt x="356" y="55"/>
                    </a:cubicBezTo>
                    <a:cubicBezTo>
                      <a:pt x="357" y="55"/>
                      <a:pt x="357" y="55"/>
                      <a:pt x="357" y="55"/>
                    </a:cubicBezTo>
                    <a:cubicBezTo>
                      <a:pt x="343" y="64"/>
                      <a:pt x="332" y="69"/>
                      <a:pt x="313" y="79"/>
                    </a:cubicBezTo>
                    <a:cubicBezTo>
                      <a:pt x="327" y="75"/>
                      <a:pt x="342" y="64"/>
                      <a:pt x="357" y="59"/>
                    </a:cubicBezTo>
                    <a:close/>
                    <a:moveTo>
                      <a:pt x="374" y="44"/>
                    </a:moveTo>
                    <a:cubicBezTo>
                      <a:pt x="365" y="49"/>
                      <a:pt x="365" y="49"/>
                      <a:pt x="365" y="49"/>
                    </a:cubicBezTo>
                    <a:cubicBezTo>
                      <a:pt x="354" y="53"/>
                      <a:pt x="362" y="46"/>
                      <a:pt x="376" y="38"/>
                    </a:cubicBezTo>
                    <a:cubicBezTo>
                      <a:pt x="380" y="38"/>
                      <a:pt x="372" y="43"/>
                      <a:pt x="374" y="44"/>
                    </a:cubicBezTo>
                    <a:close/>
                    <a:moveTo>
                      <a:pt x="107" y="143"/>
                    </a:moveTo>
                    <a:cubicBezTo>
                      <a:pt x="106" y="143"/>
                      <a:pt x="111" y="141"/>
                      <a:pt x="117" y="140"/>
                    </a:cubicBezTo>
                    <a:cubicBezTo>
                      <a:pt x="123" y="139"/>
                      <a:pt x="130" y="137"/>
                      <a:pt x="131" y="137"/>
                    </a:cubicBezTo>
                    <a:cubicBezTo>
                      <a:pt x="134" y="138"/>
                      <a:pt x="128" y="139"/>
                      <a:pt x="122" y="141"/>
                    </a:cubicBezTo>
                    <a:cubicBezTo>
                      <a:pt x="116" y="142"/>
                      <a:pt x="109" y="143"/>
                      <a:pt x="107" y="143"/>
                    </a:cubicBezTo>
                    <a:close/>
                    <a:moveTo>
                      <a:pt x="122" y="137"/>
                    </a:moveTo>
                    <a:cubicBezTo>
                      <a:pt x="119" y="139"/>
                      <a:pt x="134" y="134"/>
                      <a:pt x="131" y="137"/>
                    </a:cubicBezTo>
                    <a:cubicBezTo>
                      <a:pt x="113" y="140"/>
                      <a:pt x="106" y="141"/>
                      <a:pt x="94" y="143"/>
                    </a:cubicBezTo>
                    <a:cubicBezTo>
                      <a:pt x="100" y="141"/>
                      <a:pt x="111" y="140"/>
                      <a:pt x="122"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0" name="Freeform 6978">
                <a:extLst>
                  <a:ext uri="{FF2B5EF4-FFF2-40B4-BE49-F238E27FC236}">
                    <a16:creationId xmlns:a16="http://schemas.microsoft.com/office/drawing/2014/main" id="{C9645BD8-AD64-4D35-BECF-049A858D2DBF}"/>
                  </a:ext>
                </a:extLst>
              </p:cNvPr>
              <p:cNvSpPr>
                <a:spLocks/>
              </p:cNvSpPr>
              <p:nvPr/>
            </p:nvSpPr>
            <p:spPr bwMode="auto">
              <a:xfrm>
                <a:off x="2457" y="2551"/>
                <a:ext cx="15" cy="7"/>
              </a:xfrm>
              <a:custGeom>
                <a:avLst/>
                <a:gdLst>
                  <a:gd name="T0" fmla="*/ 25 w 27"/>
                  <a:gd name="T1" fmla="*/ 2 h 11"/>
                  <a:gd name="T2" fmla="*/ 13 w 27"/>
                  <a:gd name="T3" fmla="*/ 7 h 11"/>
                  <a:gd name="T4" fmla="*/ 0 w 27"/>
                  <a:gd name="T5" fmla="*/ 11 h 11"/>
                  <a:gd name="T6" fmla="*/ 23 w 27"/>
                  <a:gd name="T7" fmla="*/ 1 h 11"/>
                  <a:gd name="T8" fmla="*/ 25 w 27"/>
                  <a:gd name="T9" fmla="*/ 2 h 11"/>
                </a:gdLst>
                <a:ahLst/>
                <a:cxnLst>
                  <a:cxn ang="0">
                    <a:pos x="T0" y="T1"/>
                  </a:cxn>
                  <a:cxn ang="0">
                    <a:pos x="T2" y="T3"/>
                  </a:cxn>
                  <a:cxn ang="0">
                    <a:pos x="T4" y="T5"/>
                  </a:cxn>
                  <a:cxn ang="0">
                    <a:pos x="T6" y="T7"/>
                  </a:cxn>
                  <a:cxn ang="0">
                    <a:pos x="T8" y="T9"/>
                  </a:cxn>
                </a:cxnLst>
                <a:rect l="0" t="0" r="r" b="b"/>
                <a:pathLst>
                  <a:path w="27" h="11">
                    <a:moveTo>
                      <a:pt x="25" y="2"/>
                    </a:moveTo>
                    <a:cubicBezTo>
                      <a:pt x="24" y="3"/>
                      <a:pt x="19" y="5"/>
                      <a:pt x="13" y="7"/>
                    </a:cubicBezTo>
                    <a:cubicBezTo>
                      <a:pt x="8" y="9"/>
                      <a:pt x="2" y="11"/>
                      <a:pt x="0" y="11"/>
                    </a:cubicBezTo>
                    <a:cubicBezTo>
                      <a:pt x="8" y="8"/>
                      <a:pt x="16" y="5"/>
                      <a:pt x="23" y="1"/>
                    </a:cubicBezTo>
                    <a:cubicBezTo>
                      <a:pt x="27" y="0"/>
                      <a:pt x="15" y="7"/>
                      <a:pt x="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1" name="Freeform 6979">
                <a:extLst>
                  <a:ext uri="{FF2B5EF4-FFF2-40B4-BE49-F238E27FC236}">
                    <a16:creationId xmlns:a16="http://schemas.microsoft.com/office/drawing/2014/main" id="{AD535229-ADFC-40BB-8BF8-3EBB6BC66AED}"/>
                  </a:ext>
                </a:extLst>
              </p:cNvPr>
              <p:cNvSpPr>
                <a:spLocks/>
              </p:cNvSpPr>
              <p:nvPr/>
            </p:nvSpPr>
            <p:spPr bwMode="auto">
              <a:xfrm>
                <a:off x="2330" y="2570"/>
                <a:ext cx="96" cy="23"/>
              </a:xfrm>
              <a:custGeom>
                <a:avLst/>
                <a:gdLst>
                  <a:gd name="T0" fmla="*/ 55 w 170"/>
                  <a:gd name="T1" fmla="*/ 35 h 41"/>
                  <a:gd name="T2" fmla="*/ 55 w 170"/>
                  <a:gd name="T3" fmla="*/ 34 h 41"/>
                  <a:gd name="T4" fmla="*/ 23 w 170"/>
                  <a:gd name="T5" fmla="*/ 40 h 41"/>
                  <a:gd name="T6" fmla="*/ 38 w 170"/>
                  <a:gd name="T7" fmla="*/ 37 h 41"/>
                  <a:gd name="T8" fmla="*/ 53 w 170"/>
                  <a:gd name="T9" fmla="*/ 33 h 41"/>
                  <a:gd name="T10" fmla="*/ 0 w 170"/>
                  <a:gd name="T11" fmla="*/ 41 h 41"/>
                  <a:gd name="T12" fmla="*/ 82 w 170"/>
                  <a:gd name="T13" fmla="*/ 26 h 41"/>
                  <a:gd name="T14" fmla="*/ 170 w 170"/>
                  <a:gd name="T15" fmla="*/ 0 h 41"/>
                  <a:gd name="T16" fmla="*/ 165 w 170"/>
                  <a:gd name="T17" fmla="*/ 4 h 41"/>
                  <a:gd name="T18" fmla="*/ 147 w 170"/>
                  <a:gd name="T19" fmla="*/ 8 h 41"/>
                  <a:gd name="T20" fmla="*/ 122 w 170"/>
                  <a:gd name="T21" fmla="*/ 17 h 41"/>
                  <a:gd name="T22" fmla="*/ 99 w 170"/>
                  <a:gd name="T23" fmla="*/ 22 h 41"/>
                  <a:gd name="T24" fmla="*/ 86 w 170"/>
                  <a:gd name="T25" fmla="*/ 27 h 41"/>
                  <a:gd name="T26" fmla="*/ 85 w 170"/>
                  <a:gd name="T27" fmla="*/ 26 h 41"/>
                  <a:gd name="T28" fmla="*/ 60 w 170"/>
                  <a:gd name="T29" fmla="*/ 31 h 41"/>
                  <a:gd name="T30" fmla="*/ 55 w 170"/>
                  <a:gd name="T31"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41">
                    <a:moveTo>
                      <a:pt x="55" y="35"/>
                    </a:moveTo>
                    <a:cubicBezTo>
                      <a:pt x="51" y="36"/>
                      <a:pt x="53" y="35"/>
                      <a:pt x="55" y="34"/>
                    </a:cubicBezTo>
                    <a:cubicBezTo>
                      <a:pt x="50" y="34"/>
                      <a:pt x="32" y="39"/>
                      <a:pt x="23" y="40"/>
                    </a:cubicBezTo>
                    <a:cubicBezTo>
                      <a:pt x="25" y="38"/>
                      <a:pt x="31" y="38"/>
                      <a:pt x="38" y="37"/>
                    </a:cubicBezTo>
                    <a:cubicBezTo>
                      <a:pt x="44" y="36"/>
                      <a:pt x="51" y="34"/>
                      <a:pt x="53" y="33"/>
                    </a:cubicBezTo>
                    <a:cubicBezTo>
                      <a:pt x="36" y="35"/>
                      <a:pt x="19" y="41"/>
                      <a:pt x="0" y="41"/>
                    </a:cubicBezTo>
                    <a:cubicBezTo>
                      <a:pt x="28" y="37"/>
                      <a:pt x="55" y="32"/>
                      <a:pt x="82" y="26"/>
                    </a:cubicBezTo>
                    <a:cubicBezTo>
                      <a:pt x="110" y="19"/>
                      <a:pt x="139" y="11"/>
                      <a:pt x="170" y="0"/>
                    </a:cubicBezTo>
                    <a:cubicBezTo>
                      <a:pt x="170" y="1"/>
                      <a:pt x="160" y="4"/>
                      <a:pt x="165" y="4"/>
                    </a:cubicBezTo>
                    <a:cubicBezTo>
                      <a:pt x="154" y="8"/>
                      <a:pt x="148" y="9"/>
                      <a:pt x="147" y="8"/>
                    </a:cubicBezTo>
                    <a:cubicBezTo>
                      <a:pt x="140" y="11"/>
                      <a:pt x="131" y="14"/>
                      <a:pt x="122" y="17"/>
                    </a:cubicBezTo>
                    <a:cubicBezTo>
                      <a:pt x="113" y="20"/>
                      <a:pt x="104" y="22"/>
                      <a:pt x="99" y="22"/>
                    </a:cubicBezTo>
                    <a:cubicBezTo>
                      <a:pt x="85" y="25"/>
                      <a:pt x="100" y="24"/>
                      <a:pt x="86" y="27"/>
                    </a:cubicBezTo>
                    <a:cubicBezTo>
                      <a:pt x="85" y="26"/>
                      <a:pt x="85" y="26"/>
                      <a:pt x="85" y="26"/>
                    </a:cubicBezTo>
                    <a:cubicBezTo>
                      <a:pt x="72" y="29"/>
                      <a:pt x="66" y="31"/>
                      <a:pt x="60" y="31"/>
                    </a:cubicBezTo>
                    <a:cubicBezTo>
                      <a:pt x="52" y="33"/>
                      <a:pt x="62" y="33"/>
                      <a:pt x="5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2" name="Freeform 6980">
                <a:extLst>
                  <a:ext uri="{FF2B5EF4-FFF2-40B4-BE49-F238E27FC236}">
                    <a16:creationId xmlns:a16="http://schemas.microsoft.com/office/drawing/2014/main" id="{51B6646F-AC28-4950-8BAB-35D36709BE26}"/>
                  </a:ext>
                </a:extLst>
              </p:cNvPr>
              <p:cNvSpPr>
                <a:spLocks/>
              </p:cNvSpPr>
              <p:nvPr/>
            </p:nvSpPr>
            <p:spPr bwMode="auto">
              <a:xfrm>
                <a:off x="2517" y="2509"/>
                <a:ext cx="20" cy="15"/>
              </a:xfrm>
              <a:custGeom>
                <a:avLst/>
                <a:gdLst>
                  <a:gd name="T0" fmla="*/ 14 w 35"/>
                  <a:gd name="T1" fmla="*/ 13 h 27"/>
                  <a:gd name="T2" fmla="*/ 35 w 35"/>
                  <a:gd name="T3" fmla="*/ 0 h 27"/>
                  <a:gd name="T4" fmla="*/ 34 w 35"/>
                  <a:gd name="T5" fmla="*/ 6 h 27"/>
                  <a:gd name="T6" fmla="*/ 19 w 35"/>
                  <a:gd name="T7" fmla="*/ 17 h 27"/>
                  <a:gd name="T8" fmla="*/ 1 w 35"/>
                  <a:gd name="T9" fmla="*/ 27 h 27"/>
                  <a:gd name="T10" fmla="*/ 20 w 35"/>
                  <a:gd name="T11" fmla="*/ 13 h 27"/>
                  <a:gd name="T12" fmla="*/ 19 w 35"/>
                  <a:gd name="T13" fmla="*/ 12 h 27"/>
                  <a:gd name="T14" fmla="*/ 11 w 35"/>
                  <a:gd name="T15" fmla="*/ 17 h 27"/>
                  <a:gd name="T16" fmla="*/ 4 w 35"/>
                  <a:gd name="T17" fmla="*/ 22 h 27"/>
                  <a:gd name="T18" fmla="*/ 6 w 35"/>
                  <a:gd name="T19" fmla="*/ 18 h 27"/>
                  <a:gd name="T20" fmla="*/ 14 w 35"/>
                  <a:gd name="T21" fmla="*/ 10 h 27"/>
                  <a:gd name="T22" fmla="*/ 14 w 35"/>
                  <a:gd name="T2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7">
                    <a:moveTo>
                      <a:pt x="14" y="13"/>
                    </a:moveTo>
                    <a:cubicBezTo>
                      <a:pt x="20" y="11"/>
                      <a:pt x="28" y="4"/>
                      <a:pt x="35" y="0"/>
                    </a:cubicBezTo>
                    <a:cubicBezTo>
                      <a:pt x="30" y="4"/>
                      <a:pt x="21" y="14"/>
                      <a:pt x="34" y="6"/>
                    </a:cubicBezTo>
                    <a:cubicBezTo>
                      <a:pt x="32" y="8"/>
                      <a:pt x="26" y="12"/>
                      <a:pt x="19" y="17"/>
                    </a:cubicBezTo>
                    <a:cubicBezTo>
                      <a:pt x="12" y="21"/>
                      <a:pt x="4" y="26"/>
                      <a:pt x="1" y="27"/>
                    </a:cubicBezTo>
                    <a:cubicBezTo>
                      <a:pt x="2" y="25"/>
                      <a:pt x="5" y="22"/>
                      <a:pt x="20" y="13"/>
                    </a:cubicBezTo>
                    <a:cubicBezTo>
                      <a:pt x="19" y="12"/>
                      <a:pt x="19" y="12"/>
                      <a:pt x="19" y="12"/>
                    </a:cubicBezTo>
                    <a:cubicBezTo>
                      <a:pt x="19" y="12"/>
                      <a:pt x="15" y="14"/>
                      <a:pt x="11" y="17"/>
                    </a:cubicBezTo>
                    <a:cubicBezTo>
                      <a:pt x="7" y="19"/>
                      <a:pt x="3" y="22"/>
                      <a:pt x="4" y="22"/>
                    </a:cubicBezTo>
                    <a:cubicBezTo>
                      <a:pt x="0" y="23"/>
                      <a:pt x="3" y="21"/>
                      <a:pt x="6" y="18"/>
                    </a:cubicBezTo>
                    <a:cubicBezTo>
                      <a:pt x="10" y="14"/>
                      <a:pt x="14" y="11"/>
                      <a:pt x="14" y="10"/>
                    </a:cubicBezTo>
                    <a:cubicBezTo>
                      <a:pt x="12" y="12"/>
                      <a:pt x="28" y="4"/>
                      <a:pt x="1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3" name="Freeform 6981">
                <a:extLst>
                  <a:ext uri="{FF2B5EF4-FFF2-40B4-BE49-F238E27FC236}">
                    <a16:creationId xmlns:a16="http://schemas.microsoft.com/office/drawing/2014/main" id="{643D77BB-9F76-4D4B-85F7-0FBE3EF3D5E5}"/>
                  </a:ext>
                </a:extLst>
              </p:cNvPr>
              <p:cNvSpPr>
                <a:spLocks/>
              </p:cNvSpPr>
              <p:nvPr/>
            </p:nvSpPr>
            <p:spPr bwMode="auto">
              <a:xfrm>
                <a:off x="2226" y="2592"/>
                <a:ext cx="66" cy="4"/>
              </a:xfrm>
              <a:custGeom>
                <a:avLst/>
                <a:gdLst>
                  <a:gd name="T0" fmla="*/ 81 w 117"/>
                  <a:gd name="T1" fmla="*/ 4 h 8"/>
                  <a:gd name="T2" fmla="*/ 61 w 117"/>
                  <a:gd name="T3" fmla="*/ 5 h 8"/>
                  <a:gd name="T4" fmla="*/ 69 w 117"/>
                  <a:gd name="T5" fmla="*/ 7 h 8"/>
                  <a:gd name="T6" fmla="*/ 87 w 117"/>
                  <a:gd name="T7" fmla="*/ 5 h 8"/>
                  <a:gd name="T8" fmla="*/ 107 w 117"/>
                  <a:gd name="T9" fmla="*/ 3 h 8"/>
                  <a:gd name="T10" fmla="*/ 92 w 117"/>
                  <a:gd name="T11" fmla="*/ 4 h 8"/>
                  <a:gd name="T12" fmla="*/ 109 w 117"/>
                  <a:gd name="T13" fmla="*/ 1 h 8"/>
                  <a:gd name="T14" fmla="*/ 117 w 117"/>
                  <a:gd name="T15" fmla="*/ 2 h 8"/>
                  <a:gd name="T16" fmla="*/ 113 w 117"/>
                  <a:gd name="T17" fmla="*/ 7 h 8"/>
                  <a:gd name="T18" fmla="*/ 78 w 117"/>
                  <a:gd name="T19" fmla="*/ 8 h 8"/>
                  <a:gd name="T20" fmla="*/ 44 w 117"/>
                  <a:gd name="T21" fmla="*/ 7 h 8"/>
                  <a:gd name="T22" fmla="*/ 43 w 117"/>
                  <a:gd name="T23" fmla="*/ 5 h 8"/>
                  <a:gd name="T24" fmla="*/ 23 w 117"/>
                  <a:gd name="T25" fmla="*/ 4 h 8"/>
                  <a:gd name="T26" fmla="*/ 4 w 117"/>
                  <a:gd name="T27" fmla="*/ 3 h 8"/>
                  <a:gd name="T28" fmla="*/ 8 w 117"/>
                  <a:gd name="T29" fmla="*/ 0 h 8"/>
                  <a:gd name="T30" fmla="*/ 21 w 117"/>
                  <a:gd name="T31" fmla="*/ 4 h 8"/>
                  <a:gd name="T32" fmla="*/ 49 w 117"/>
                  <a:gd name="T33" fmla="*/ 4 h 8"/>
                  <a:gd name="T34" fmla="*/ 35 w 117"/>
                  <a:gd name="T35" fmla="*/ 4 h 8"/>
                  <a:gd name="T36" fmla="*/ 34 w 117"/>
                  <a:gd name="T37" fmla="*/ 2 h 8"/>
                  <a:gd name="T38" fmla="*/ 81 w 117"/>
                  <a:gd name="T3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7" h="8">
                    <a:moveTo>
                      <a:pt x="81" y="4"/>
                    </a:moveTo>
                    <a:cubicBezTo>
                      <a:pt x="84" y="5"/>
                      <a:pt x="66" y="5"/>
                      <a:pt x="61" y="5"/>
                    </a:cubicBezTo>
                    <a:cubicBezTo>
                      <a:pt x="61" y="6"/>
                      <a:pt x="71" y="6"/>
                      <a:pt x="69" y="7"/>
                    </a:cubicBezTo>
                    <a:cubicBezTo>
                      <a:pt x="71" y="6"/>
                      <a:pt x="79" y="6"/>
                      <a:pt x="87" y="5"/>
                    </a:cubicBezTo>
                    <a:cubicBezTo>
                      <a:pt x="96" y="5"/>
                      <a:pt x="104" y="5"/>
                      <a:pt x="107" y="3"/>
                    </a:cubicBezTo>
                    <a:cubicBezTo>
                      <a:pt x="102" y="2"/>
                      <a:pt x="95" y="5"/>
                      <a:pt x="92" y="4"/>
                    </a:cubicBezTo>
                    <a:cubicBezTo>
                      <a:pt x="101" y="2"/>
                      <a:pt x="95" y="2"/>
                      <a:pt x="109" y="1"/>
                    </a:cubicBezTo>
                    <a:cubicBezTo>
                      <a:pt x="108" y="2"/>
                      <a:pt x="110" y="2"/>
                      <a:pt x="117" y="2"/>
                    </a:cubicBezTo>
                    <a:cubicBezTo>
                      <a:pt x="108" y="5"/>
                      <a:pt x="117" y="5"/>
                      <a:pt x="113" y="7"/>
                    </a:cubicBezTo>
                    <a:cubicBezTo>
                      <a:pt x="100" y="8"/>
                      <a:pt x="89" y="8"/>
                      <a:pt x="78" y="8"/>
                    </a:cubicBezTo>
                    <a:cubicBezTo>
                      <a:pt x="67" y="8"/>
                      <a:pt x="57" y="8"/>
                      <a:pt x="44" y="7"/>
                    </a:cubicBezTo>
                    <a:cubicBezTo>
                      <a:pt x="43" y="5"/>
                      <a:pt x="43" y="5"/>
                      <a:pt x="43" y="5"/>
                    </a:cubicBezTo>
                    <a:cubicBezTo>
                      <a:pt x="33" y="5"/>
                      <a:pt x="28" y="5"/>
                      <a:pt x="23" y="4"/>
                    </a:cubicBezTo>
                    <a:cubicBezTo>
                      <a:pt x="4" y="3"/>
                      <a:pt x="4" y="3"/>
                      <a:pt x="4" y="3"/>
                    </a:cubicBezTo>
                    <a:cubicBezTo>
                      <a:pt x="6" y="2"/>
                      <a:pt x="0" y="1"/>
                      <a:pt x="8" y="0"/>
                    </a:cubicBezTo>
                    <a:cubicBezTo>
                      <a:pt x="12" y="1"/>
                      <a:pt x="21" y="2"/>
                      <a:pt x="21" y="4"/>
                    </a:cubicBezTo>
                    <a:cubicBezTo>
                      <a:pt x="31" y="4"/>
                      <a:pt x="45" y="5"/>
                      <a:pt x="49" y="4"/>
                    </a:cubicBezTo>
                    <a:cubicBezTo>
                      <a:pt x="46" y="3"/>
                      <a:pt x="42" y="4"/>
                      <a:pt x="35" y="4"/>
                    </a:cubicBezTo>
                    <a:cubicBezTo>
                      <a:pt x="34" y="2"/>
                      <a:pt x="34" y="2"/>
                      <a:pt x="34" y="2"/>
                    </a:cubicBezTo>
                    <a:cubicBezTo>
                      <a:pt x="51" y="4"/>
                      <a:pt x="66" y="3"/>
                      <a:pt x="8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4" name="Freeform 6982">
                <a:extLst>
                  <a:ext uri="{FF2B5EF4-FFF2-40B4-BE49-F238E27FC236}">
                    <a16:creationId xmlns:a16="http://schemas.microsoft.com/office/drawing/2014/main" id="{4992B308-DC01-4CCB-9F5D-1D95B6A4E2C7}"/>
                  </a:ext>
                </a:extLst>
              </p:cNvPr>
              <p:cNvSpPr>
                <a:spLocks/>
              </p:cNvSpPr>
              <p:nvPr/>
            </p:nvSpPr>
            <p:spPr bwMode="auto">
              <a:xfrm>
                <a:off x="2178" y="2587"/>
                <a:ext cx="15" cy="3"/>
              </a:xfrm>
              <a:custGeom>
                <a:avLst/>
                <a:gdLst>
                  <a:gd name="T0" fmla="*/ 0 w 26"/>
                  <a:gd name="T1" fmla="*/ 0 h 6"/>
                  <a:gd name="T2" fmla="*/ 26 w 26"/>
                  <a:gd name="T3" fmla="*/ 6 h 6"/>
                  <a:gd name="T4" fmla="*/ 0 w 26"/>
                  <a:gd name="T5" fmla="*/ 0 h 6"/>
                </a:gdLst>
                <a:ahLst/>
                <a:cxnLst>
                  <a:cxn ang="0">
                    <a:pos x="T0" y="T1"/>
                  </a:cxn>
                  <a:cxn ang="0">
                    <a:pos x="T2" y="T3"/>
                  </a:cxn>
                  <a:cxn ang="0">
                    <a:pos x="T4" y="T5"/>
                  </a:cxn>
                </a:cxnLst>
                <a:rect l="0" t="0" r="r" b="b"/>
                <a:pathLst>
                  <a:path w="26" h="6">
                    <a:moveTo>
                      <a:pt x="0" y="0"/>
                    </a:moveTo>
                    <a:cubicBezTo>
                      <a:pt x="9" y="3"/>
                      <a:pt x="24" y="3"/>
                      <a:pt x="26" y="6"/>
                    </a:cubicBezTo>
                    <a:cubicBezTo>
                      <a:pt x="19" y="3"/>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5" name="Freeform 6983">
                <a:extLst>
                  <a:ext uri="{FF2B5EF4-FFF2-40B4-BE49-F238E27FC236}">
                    <a16:creationId xmlns:a16="http://schemas.microsoft.com/office/drawing/2014/main" id="{8E087709-71CB-48FA-BB09-3FA6F99E78BB}"/>
                  </a:ext>
                </a:extLst>
              </p:cNvPr>
              <p:cNvSpPr>
                <a:spLocks/>
              </p:cNvSpPr>
              <p:nvPr/>
            </p:nvSpPr>
            <p:spPr bwMode="auto">
              <a:xfrm>
                <a:off x="1975" y="2500"/>
                <a:ext cx="24" cy="17"/>
              </a:xfrm>
              <a:custGeom>
                <a:avLst/>
                <a:gdLst>
                  <a:gd name="T0" fmla="*/ 0 w 43"/>
                  <a:gd name="T1" fmla="*/ 0 h 30"/>
                  <a:gd name="T2" fmla="*/ 6 w 43"/>
                  <a:gd name="T3" fmla="*/ 5 h 30"/>
                  <a:gd name="T4" fmla="*/ 0 w 43"/>
                  <a:gd name="T5" fmla="*/ 0 h 30"/>
                </a:gdLst>
                <a:ahLst/>
                <a:cxnLst>
                  <a:cxn ang="0">
                    <a:pos x="T0" y="T1"/>
                  </a:cxn>
                  <a:cxn ang="0">
                    <a:pos x="T2" y="T3"/>
                  </a:cxn>
                  <a:cxn ang="0">
                    <a:pos x="T4" y="T5"/>
                  </a:cxn>
                </a:cxnLst>
                <a:rect l="0" t="0" r="r" b="b"/>
                <a:pathLst>
                  <a:path w="43" h="30">
                    <a:moveTo>
                      <a:pt x="0" y="0"/>
                    </a:moveTo>
                    <a:cubicBezTo>
                      <a:pt x="5" y="3"/>
                      <a:pt x="6" y="4"/>
                      <a:pt x="6" y="5"/>
                    </a:cubicBezTo>
                    <a:cubicBezTo>
                      <a:pt x="43" y="30"/>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6" name="Freeform 6984">
                <a:extLst>
                  <a:ext uri="{FF2B5EF4-FFF2-40B4-BE49-F238E27FC236}">
                    <a16:creationId xmlns:a16="http://schemas.microsoft.com/office/drawing/2014/main" id="{ED76640E-0F65-4847-9638-6A24146E370A}"/>
                  </a:ext>
                </a:extLst>
              </p:cNvPr>
              <p:cNvSpPr>
                <a:spLocks/>
              </p:cNvSpPr>
              <p:nvPr/>
            </p:nvSpPr>
            <p:spPr bwMode="auto">
              <a:xfrm>
                <a:off x="2599" y="2445"/>
                <a:ext cx="10" cy="11"/>
              </a:xfrm>
              <a:custGeom>
                <a:avLst/>
                <a:gdLst>
                  <a:gd name="T0" fmla="*/ 7 w 18"/>
                  <a:gd name="T1" fmla="*/ 16 h 19"/>
                  <a:gd name="T2" fmla="*/ 15 w 18"/>
                  <a:gd name="T3" fmla="*/ 5 h 19"/>
                  <a:gd name="T4" fmla="*/ 4 w 18"/>
                  <a:gd name="T5" fmla="*/ 15 h 19"/>
                  <a:gd name="T6" fmla="*/ 7 w 18"/>
                  <a:gd name="T7" fmla="*/ 12 h 19"/>
                  <a:gd name="T8" fmla="*/ 18 w 18"/>
                  <a:gd name="T9" fmla="*/ 0 h 19"/>
                  <a:gd name="T10" fmla="*/ 7 w 18"/>
                  <a:gd name="T11" fmla="*/ 16 h 19"/>
                </a:gdLst>
                <a:ahLst/>
                <a:cxnLst>
                  <a:cxn ang="0">
                    <a:pos x="T0" y="T1"/>
                  </a:cxn>
                  <a:cxn ang="0">
                    <a:pos x="T2" y="T3"/>
                  </a:cxn>
                  <a:cxn ang="0">
                    <a:pos x="T4" y="T5"/>
                  </a:cxn>
                  <a:cxn ang="0">
                    <a:pos x="T6" y="T7"/>
                  </a:cxn>
                  <a:cxn ang="0">
                    <a:pos x="T8" y="T9"/>
                  </a:cxn>
                  <a:cxn ang="0">
                    <a:pos x="T10" y="T11"/>
                  </a:cxn>
                </a:cxnLst>
                <a:rect l="0" t="0" r="r" b="b"/>
                <a:pathLst>
                  <a:path w="18" h="19">
                    <a:moveTo>
                      <a:pt x="7" y="16"/>
                    </a:moveTo>
                    <a:cubicBezTo>
                      <a:pt x="6" y="15"/>
                      <a:pt x="9" y="12"/>
                      <a:pt x="15" y="5"/>
                    </a:cubicBezTo>
                    <a:cubicBezTo>
                      <a:pt x="13" y="6"/>
                      <a:pt x="8" y="11"/>
                      <a:pt x="4" y="15"/>
                    </a:cubicBezTo>
                    <a:cubicBezTo>
                      <a:pt x="0" y="19"/>
                      <a:pt x="3" y="16"/>
                      <a:pt x="7" y="12"/>
                    </a:cubicBezTo>
                    <a:cubicBezTo>
                      <a:pt x="11" y="8"/>
                      <a:pt x="16" y="2"/>
                      <a:pt x="18" y="0"/>
                    </a:cubicBezTo>
                    <a:cubicBezTo>
                      <a:pt x="15" y="6"/>
                      <a:pt x="17" y="3"/>
                      <a:pt x="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7" name="Freeform 6985">
                <a:extLst>
                  <a:ext uri="{FF2B5EF4-FFF2-40B4-BE49-F238E27FC236}">
                    <a16:creationId xmlns:a16="http://schemas.microsoft.com/office/drawing/2014/main" id="{3D2B1CE6-AF6F-4255-AA65-2B6D12388C47}"/>
                  </a:ext>
                </a:extLst>
              </p:cNvPr>
              <p:cNvSpPr>
                <a:spLocks/>
              </p:cNvSpPr>
              <p:nvPr/>
            </p:nvSpPr>
            <p:spPr bwMode="auto">
              <a:xfrm>
                <a:off x="1942" y="2472"/>
                <a:ext cx="162" cy="95"/>
              </a:xfrm>
              <a:custGeom>
                <a:avLst/>
                <a:gdLst>
                  <a:gd name="T0" fmla="*/ 31 w 285"/>
                  <a:gd name="T1" fmla="*/ 25 h 167"/>
                  <a:gd name="T2" fmla="*/ 31 w 285"/>
                  <a:gd name="T3" fmla="*/ 23 h 167"/>
                  <a:gd name="T4" fmla="*/ 49 w 285"/>
                  <a:gd name="T5" fmla="*/ 38 h 167"/>
                  <a:gd name="T6" fmla="*/ 72 w 285"/>
                  <a:gd name="T7" fmla="*/ 56 h 167"/>
                  <a:gd name="T8" fmla="*/ 78 w 285"/>
                  <a:gd name="T9" fmla="*/ 57 h 167"/>
                  <a:gd name="T10" fmla="*/ 139 w 285"/>
                  <a:gd name="T11" fmla="*/ 99 h 167"/>
                  <a:gd name="T12" fmla="*/ 195 w 285"/>
                  <a:gd name="T13" fmla="*/ 128 h 167"/>
                  <a:gd name="T14" fmla="*/ 238 w 285"/>
                  <a:gd name="T15" fmla="*/ 147 h 167"/>
                  <a:gd name="T16" fmla="*/ 248 w 285"/>
                  <a:gd name="T17" fmla="*/ 152 h 167"/>
                  <a:gd name="T18" fmla="*/ 281 w 285"/>
                  <a:gd name="T19" fmla="*/ 163 h 167"/>
                  <a:gd name="T20" fmla="*/ 275 w 285"/>
                  <a:gd name="T21" fmla="*/ 162 h 167"/>
                  <a:gd name="T22" fmla="*/ 285 w 285"/>
                  <a:gd name="T23" fmla="*/ 167 h 167"/>
                  <a:gd name="T24" fmla="*/ 140 w 285"/>
                  <a:gd name="T25" fmla="*/ 100 h 167"/>
                  <a:gd name="T26" fmla="*/ 0 w 285"/>
                  <a:gd name="T27" fmla="*/ 0 h 167"/>
                  <a:gd name="T28" fmla="*/ 14 w 285"/>
                  <a:gd name="T29" fmla="*/ 9 h 167"/>
                  <a:gd name="T30" fmla="*/ 31 w 285"/>
                  <a:gd name="T31" fmla="*/ 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5" h="167">
                    <a:moveTo>
                      <a:pt x="31" y="25"/>
                    </a:moveTo>
                    <a:cubicBezTo>
                      <a:pt x="35" y="28"/>
                      <a:pt x="30" y="23"/>
                      <a:pt x="31" y="23"/>
                    </a:cubicBezTo>
                    <a:cubicBezTo>
                      <a:pt x="34" y="27"/>
                      <a:pt x="41" y="32"/>
                      <a:pt x="49" y="38"/>
                    </a:cubicBezTo>
                    <a:cubicBezTo>
                      <a:pt x="56" y="44"/>
                      <a:pt x="65" y="50"/>
                      <a:pt x="72" y="56"/>
                    </a:cubicBezTo>
                    <a:cubicBezTo>
                      <a:pt x="80" y="62"/>
                      <a:pt x="70" y="51"/>
                      <a:pt x="78" y="57"/>
                    </a:cubicBezTo>
                    <a:cubicBezTo>
                      <a:pt x="73" y="57"/>
                      <a:pt x="102" y="78"/>
                      <a:pt x="139" y="99"/>
                    </a:cubicBezTo>
                    <a:cubicBezTo>
                      <a:pt x="157" y="109"/>
                      <a:pt x="177" y="119"/>
                      <a:pt x="195" y="128"/>
                    </a:cubicBezTo>
                    <a:cubicBezTo>
                      <a:pt x="213" y="136"/>
                      <a:pt x="228" y="143"/>
                      <a:pt x="238" y="147"/>
                    </a:cubicBezTo>
                    <a:cubicBezTo>
                      <a:pt x="245" y="150"/>
                      <a:pt x="243" y="150"/>
                      <a:pt x="248" y="152"/>
                    </a:cubicBezTo>
                    <a:cubicBezTo>
                      <a:pt x="255" y="155"/>
                      <a:pt x="269" y="160"/>
                      <a:pt x="281" y="163"/>
                    </a:cubicBezTo>
                    <a:cubicBezTo>
                      <a:pt x="283" y="165"/>
                      <a:pt x="279" y="163"/>
                      <a:pt x="275" y="162"/>
                    </a:cubicBezTo>
                    <a:cubicBezTo>
                      <a:pt x="277" y="163"/>
                      <a:pt x="279" y="165"/>
                      <a:pt x="285" y="167"/>
                    </a:cubicBezTo>
                    <a:cubicBezTo>
                      <a:pt x="237" y="151"/>
                      <a:pt x="188" y="128"/>
                      <a:pt x="140" y="100"/>
                    </a:cubicBezTo>
                    <a:cubicBezTo>
                      <a:pt x="92" y="73"/>
                      <a:pt x="44" y="39"/>
                      <a:pt x="0" y="0"/>
                    </a:cubicBezTo>
                    <a:cubicBezTo>
                      <a:pt x="6" y="4"/>
                      <a:pt x="12" y="10"/>
                      <a:pt x="14" y="9"/>
                    </a:cubicBezTo>
                    <a:cubicBezTo>
                      <a:pt x="16" y="13"/>
                      <a:pt x="27" y="20"/>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8" name="Freeform 6986">
                <a:extLst>
                  <a:ext uri="{FF2B5EF4-FFF2-40B4-BE49-F238E27FC236}">
                    <a16:creationId xmlns:a16="http://schemas.microsoft.com/office/drawing/2014/main" id="{407D3D3F-B0B0-4429-9DDF-9EC20DEBD7C9}"/>
                  </a:ext>
                </a:extLst>
              </p:cNvPr>
              <p:cNvSpPr>
                <a:spLocks/>
              </p:cNvSpPr>
              <p:nvPr/>
            </p:nvSpPr>
            <p:spPr bwMode="auto">
              <a:xfrm>
                <a:off x="2170" y="2584"/>
                <a:ext cx="11" cy="3"/>
              </a:xfrm>
              <a:custGeom>
                <a:avLst/>
                <a:gdLst>
                  <a:gd name="T0" fmla="*/ 17 w 19"/>
                  <a:gd name="T1" fmla="*/ 4 h 5"/>
                  <a:gd name="T2" fmla="*/ 8 w 19"/>
                  <a:gd name="T3" fmla="*/ 2 h 5"/>
                  <a:gd name="T4" fmla="*/ 10 w 19"/>
                  <a:gd name="T5" fmla="*/ 2 h 5"/>
                  <a:gd name="T6" fmla="*/ 16 w 19"/>
                  <a:gd name="T7" fmla="*/ 2 h 5"/>
                  <a:gd name="T8" fmla="*/ 13 w 19"/>
                  <a:gd name="T9" fmla="*/ 3 h 5"/>
                  <a:gd name="T10" fmla="*/ 17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17" y="4"/>
                    </a:moveTo>
                    <a:cubicBezTo>
                      <a:pt x="19" y="5"/>
                      <a:pt x="12" y="3"/>
                      <a:pt x="8" y="2"/>
                    </a:cubicBezTo>
                    <a:cubicBezTo>
                      <a:pt x="3" y="1"/>
                      <a:pt x="0" y="0"/>
                      <a:pt x="10" y="2"/>
                    </a:cubicBezTo>
                    <a:cubicBezTo>
                      <a:pt x="4" y="0"/>
                      <a:pt x="6" y="0"/>
                      <a:pt x="16" y="2"/>
                    </a:cubicBezTo>
                    <a:cubicBezTo>
                      <a:pt x="18" y="3"/>
                      <a:pt x="13" y="2"/>
                      <a:pt x="13" y="3"/>
                    </a:cubicBezTo>
                    <a:cubicBezTo>
                      <a:pt x="13" y="3"/>
                      <a:pt x="15" y="3"/>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9" name="Freeform 6987">
                <a:extLst>
                  <a:ext uri="{FF2B5EF4-FFF2-40B4-BE49-F238E27FC236}">
                    <a16:creationId xmlns:a16="http://schemas.microsoft.com/office/drawing/2014/main" id="{AFC40CB3-7E8B-472C-AB57-993C39DD9E5A}"/>
                  </a:ext>
                </a:extLst>
              </p:cNvPr>
              <p:cNvSpPr>
                <a:spLocks/>
              </p:cNvSpPr>
              <p:nvPr/>
            </p:nvSpPr>
            <p:spPr bwMode="auto">
              <a:xfrm>
                <a:off x="2397" y="2560"/>
                <a:ext cx="34" cy="14"/>
              </a:xfrm>
              <a:custGeom>
                <a:avLst/>
                <a:gdLst>
                  <a:gd name="T0" fmla="*/ 0 w 61"/>
                  <a:gd name="T1" fmla="*/ 23 h 23"/>
                  <a:gd name="T2" fmla="*/ 16 w 61"/>
                  <a:gd name="T3" fmla="*/ 18 h 23"/>
                  <a:gd name="T4" fmla="*/ 22 w 61"/>
                  <a:gd name="T5" fmla="*/ 14 h 23"/>
                  <a:gd name="T6" fmla="*/ 30 w 61"/>
                  <a:gd name="T7" fmla="*/ 14 h 23"/>
                  <a:gd name="T8" fmla="*/ 40 w 61"/>
                  <a:gd name="T9" fmla="*/ 10 h 23"/>
                  <a:gd name="T10" fmla="*/ 53 w 61"/>
                  <a:gd name="T11" fmla="*/ 2 h 23"/>
                  <a:gd name="T12" fmla="*/ 51 w 61"/>
                  <a:gd name="T13" fmla="*/ 7 h 23"/>
                  <a:gd name="T14" fmla="*/ 32 w 61"/>
                  <a:gd name="T15" fmla="*/ 14 h 23"/>
                  <a:gd name="T16" fmla="*/ 22 w 61"/>
                  <a:gd name="T17" fmla="*/ 18 h 23"/>
                  <a:gd name="T18" fmla="*/ 5 w 61"/>
                  <a:gd name="T19" fmla="*/ 23 h 23"/>
                  <a:gd name="T20" fmla="*/ 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0" y="23"/>
                    </a:moveTo>
                    <a:cubicBezTo>
                      <a:pt x="2" y="21"/>
                      <a:pt x="10" y="19"/>
                      <a:pt x="16" y="18"/>
                    </a:cubicBezTo>
                    <a:cubicBezTo>
                      <a:pt x="22" y="16"/>
                      <a:pt x="26" y="15"/>
                      <a:pt x="22" y="14"/>
                    </a:cubicBezTo>
                    <a:cubicBezTo>
                      <a:pt x="31" y="11"/>
                      <a:pt x="34" y="12"/>
                      <a:pt x="30" y="14"/>
                    </a:cubicBezTo>
                    <a:cubicBezTo>
                      <a:pt x="40" y="10"/>
                      <a:pt x="40" y="10"/>
                      <a:pt x="40" y="10"/>
                    </a:cubicBezTo>
                    <a:cubicBezTo>
                      <a:pt x="44" y="7"/>
                      <a:pt x="46" y="5"/>
                      <a:pt x="53" y="2"/>
                    </a:cubicBezTo>
                    <a:cubicBezTo>
                      <a:pt x="61" y="0"/>
                      <a:pt x="50" y="6"/>
                      <a:pt x="51" y="7"/>
                    </a:cubicBezTo>
                    <a:cubicBezTo>
                      <a:pt x="47" y="9"/>
                      <a:pt x="38" y="11"/>
                      <a:pt x="32" y="14"/>
                    </a:cubicBezTo>
                    <a:cubicBezTo>
                      <a:pt x="25" y="16"/>
                      <a:pt x="20" y="18"/>
                      <a:pt x="22" y="18"/>
                    </a:cubicBezTo>
                    <a:cubicBezTo>
                      <a:pt x="6" y="23"/>
                      <a:pt x="5" y="23"/>
                      <a:pt x="5" y="23"/>
                    </a:cubicBezTo>
                    <a:cubicBezTo>
                      <a:pt x="6" y="22"/>
                      <a:pt x="9" y="21"/>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0" name="Freeform 6988">
                <a:extLst>
                  <a:ext uri="{FF2B5EF4-FFF2-40B4-BE49-F238E27FC236}">
                    <a16:creationId xmlns:a16="http://schemas.microsoft.com/office/drawing/2014/main" id="{FAB6D89C-FD99-4B56-BFD6-8966D70B95CC}"/>
                  </a:ext>
                </a:extLst>
              </p:cNvPr>
              <p:cNvSpPr>
                <a:spLocks/>
              </p:cNvSpPr>
              <p:nvPr/>
            </p:nvSpPr>
            <p:spPr bwMode="auto">
              <a:xfrm>
                <a:off x="2657" y="1870"/>
                <a:ext cx="8" cy="8"/>
              </a:xfrm>
              <a:custGeom>
                <a:avLst/>
                <a:gdLst>
                  <a:gd name="T0" fmla="*/ 2 w 13"/>
                  <a:gd name="T1" fmla="*/ 0 h 14"/>
                  <a:gd name="T2" fmla="*/ 7 w 13"/>
                  <a:gd name="T3" fmla="*/ 2 h 14"/>
                  <a:gd name="T4" fmla="*/ 12 w 13"/>
                  <a:gd name="T5" fmla="*/ 12 h 14"/>
                  <a:gd name="T6" fmla="*/ 5 w 13"/>
                  <a:gd name="T7" fmla="*/ 7 h 14"/>
                  <a:gd name="T8" fmla="*/ 6 w 13"/>
                  <a:gd name="T9" fmla="*/ 10 h 14"/>
                  <a:gd name="T10" fmla="*/ 2 w 13"/>
                  <a:gd name="T11" fmla="*/ 0 h 14"/>
                </a:gdLst>
                <a:ahLst/>
                <a:cxnLst>
                  <a:cxn ang="0">
                    <a:pos x="T0" y="T1"/>
                  </a:cxn>
                  <a:cxn ang="0">
                    <a:pos x="T2" y="T3"/>
                  </a:cxn>
                  <a:cxn ang="0">
                    <a:pos x="T4" y="T5"/>
                  </a:cxn>
                  <a:cxn ang="0">
                    <a:pos x="T6" y="T7"/>
                  </a:cxn>
                  <a:cxn ang="0">
                    <a:pos x="T8" y="T9"/>
                  </a:cxn>
                  <a:cxn ang="0">
                    <a:pos x="T10" y="T11"/>
                  </a:cxn>
                </a:cxnLst>
                <a:rect l="0" t="0" r="r" b="b"/>
                <a:pathLst>
                  <a:path w="13" h="14">
                    <a:moveTo>
                      <a:pt x="2" y="0"/>
                    </a:moveTo>
                    <a:cubicBezTo>
                      <a:pt x="9" y="13"/>
                      <a:pt x="4" y="0"/>
                      <a:pt x="7" y="2"/>
                    </a:cubicBezTo>
                    <a:cubicBezTo>
                      <a:pt x="12" y="7"/>
                      <a:pt x="13" y="11"/>
                      <a:pt x="12" y="12"/>
                    </a:cubicBezTo>
                    <a:cubicBezTo>
                      <a:pt x="11" y="14"/>
                      <a:pt x="8" y="12"/>
                      <a:pt x="5" y="7"/>
                    </a:cubicBezTo>
                    <a:cubicBezTo>
                      <a:pt x="4" y="7"/>
                      <a:pt x="5" y="8"/>
                      <a:pt x="6" y="10"/>
                    </a:cubicBezTo>
                    <a:cubicBezTo>
                      <a:pt x="5" y="10"/>
                      <a:pt x="0"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1" name="Freeform 6989">
                <a:extLst>
                  <a:ext uri="{FF2B5EF4-FFF2-40B4-BE49-F238E27FC236}">
                    <a16:creationId xmlns:a16="http://schemas.microsoft.com/office/drawing/2014/main" id="{5948D917-3D9E-421C-8504-E975D1F18C43}"/>
                  </a:ext>
                </a:extLst>
              </p:cNvPr>
              <p:cNvSpPr>
                <a:spLocks/>
              </p:cNvSpPr>
              <p:nvPr/>
            </p:nvSpPr>
            <p:spPr bwMode="auto">
              <a:xfrm>
                <a:off x="2292" y="2589"/>
                <a:ext cx="13" cy="3"/>
              </a:xfrm>
              <a:custGeom>
                <a:avLst/>
                <a:gdLst>
                  <a:gd name="T0" fmla="*/ 7 w 24"/>
                  <a:gd name="T1" fmla="*/ 5 h 5"/>
                  <a:gd name="T2" fmla="*/ 22 w 24"/>
                  <a:gd name="T3" fmla="*/ 0 h 5"/>
                  <a:gd name="T4" fmla="*/ 7 w 24"/>
                  <a:gd name="T5" fmla="*/ 5 h 5"/>
                </a:gdLst>
                <a:ahLst/>
                <a:cxnLst>
                  <a:cxn ang="0">
                    <a:pos x="T0" y="T1"/>
                  </a:cxn>
                  <a:cxn ang="0">
                    <a:pos x="T2" y="T3"/>
                  </a:cxn>
                  <a:cxn ang="0">
                    <a:pos x="T4" y="T5"/>
                  </a:cxn>
                </a:cxnLst>
                <a:rect l="0" t="0" r="r" b="b"/>
                <a:pathLst>
                  <a:path w="24" h="5">
                    <a:moveTo>
                      <a:pt x="7" y="5"/>
                    </a:moveTo>
                    <a:cubicBezTo>
                      <a:pt x="0" y="5"/>
                      <a:pt x="12" y="2"/>
                      <a:pt x="22" y="0"/>
                    </a:cubicBezTo>
                    <a:cubicBezTo>
                      <a:pt x="24" y="2"/>
                      <a:pt x="7"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2" name="Freeform 6990">
                <a:extLst>
                  <a:ext uri="{FF2B5EF4-FFF2-40B4-BE49-F238E27FC236}">
                    <a16:creationId xmlns:a16="http://schemas.microsoft.com/office/drawing/2014/main" id="{7AE9D2A7-91BA-45F9-90C3-12F84CC2F60B}"/>
                  </a:ext>
                </a:extLst>
              </p:cNvPr>
              <p:cNvSpPr>
                <a:spLocks/>
              </p:cNvSpPr>
              <p:nvPr/>
            </p:nvSpPr>
            <p:spPr bwMode="auto">
              <a:xfrm>
                <a:off x="1860" y="2381"/>
                <a:ext cx="12" cy="17"/>
              </a:xfrm>
              <a:custGeom>
                <a:avLst/>
                <a:gdLst>
                  <a:gd name="T0" fmla="*/ 3 w 20"/>
                  <a:gd name="T1" fmla="*/ 7 h 30"/>
                  <a:gd name="T2" fmla="*/ 7 w 20"/>
                  <a:gd name="T3" fmla="*/ 11 h 30"/>
                  <a:gd name="T4" fmla="*/ 17 w 20"/>
                  <a:gd name="T5" fmla="*/ 24 h 30"/>
                  <a:gd name="T6" fmla="*/ 12 w 20"/>
                  <a:gd name="T7" fmla="*/ 19 h 30"/>
                  <a:gd name="T8" fmla="*/ 3 w 20"/>
                  <a:gd name="T9" fmla="*/ 7 h 30"/>
                </a:gdLst>
                <a:ahLst/>
                <a:cxnLst>
                  <a:cxn ang="0">
                    <a:pos x="T0" y="T1"/>
                  </a:cxn>
                  <a:cxn ang="0">
                    <a:pos x="T2" y="T3"/>
                  </a:cxn>
                  <a:cxn ang="0">
                    <a:pos x="T4" y="T5"/>
                  </a:cxn>
                  <a:cxn ang="0">
                    <a:pos x="T6" y="T7"/>
                  </a:cxn>
                  <a:cxn ang="0">
                    <a:pos x="T8" y="T9"/>
                  </a:cxn>
                </a:cxnLst>
                <a:rect l="0" t="0" r="r" b="b"/>
                <a:pathLst>
                  <a:path w="20" h="30">
                    <a:moveTo>
                      <a:pt x="3" y="7"/>
                    </a:moveTo>
                    <a:cubicBezTo>
                      <a:pt x="0" y="0"/>
                      <a:pt x="3" y="5"/>
                      <a:pt x="7" y="11"/>
                    </a:cubicBezTo>
                    <a:cubicBezTo>
                      <a:pt x="12" y="17"/>
                      <a:pt x="17" y="25"/>
                      <a:pt x="17" y="24"/>
                    </a:cubicBezTo>
                    <a:cubicBezTo>
                      <a:pt x="20" y="30"/>
                      <a:pt x="17" y="25"/>
                      <a:pt x="12" y="19"/>
                    </a:cubicBezTo>
                    <a:cubicBezTo>
                      <a:pt x="8" y="13"/>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3" name="Freeform 6991">
                <a:extLst>
                  <a:ext uri="{FF2B5EF4-FFF2-40B4-BE49-F238E27FC236}">
                    <a16:creationId xmlns:a16="http://schemas.microsoft.com/office/drawing/2014/main" id="{8CD050B9-A98C-4012-8233-5F7C467A134E}"/>
                  </a:ext>
                </a:extLst>
              </p:cNvPr>
              <p:cNvSpPr>
                <a:spLocks/>
              </p:cNvSpPr>
              <p:nvPr/>
            </p:nvSpPr>
            <p:spPr bwMode="auto">
              <a:xfrm>
                <a:off x="2536" y="2483"/>
                <a:ext cx="27" cy="21"/>
              </a:xfrm>
              <a:custGeom>
                <a:avLst/>
                <a:gdLst>
                  <a:gd name="T0" fmla="*/ 15 w 49"/>
                  <a:gd name="T1" fmla="*/ 29 h 38"/>
                  <a:gd name="T2" fmla="*/ 11 w 49"/>
                  <a:gd name="T3" fmla="*/ 30 h 38"/>
                  <a:gd name="T4" fmla="*/ 0 w 49"/>
                  <a:gd name="T5" fmla="*/ 38 h 38"/>
                  <a:gd name="T6" fmla="*/ 6 w 49"/>
                  <a:gd name="T7" fmla="*/ 31 h 38"/>
                  <a:gd name="T8" fmla="*/ 24 w 49"/>
                  <a:gd name="T9" fmla="*/ 18 h 38"/>
                  <a:gd name="T10" fmla="*/ 39 w 49"/>
                  <a:gd name="T11" fmla="*/ 6 h 38"/>
                  <a:gd name="T12" fmla="*/ 36 w 49"/>
                  <a:gd name="T13" fmla="*/ 11 h 38"/>
                  <a:gd name="T14" fmla="*/ 18 w 49"/>
                  <a:gd name="T15" fmla="*/ 24 h 38"/>
                  <a:gd name="T16" fmla="*/ 34 w 49"/>
                  <a:gd name="T17" fmla="*/ 13 h 38"/>
                  <a:gd name="T18" fmla="*/ 48 w 49"/>
                  <a:gd name="T19" fmla="*/ 0 h 38"/>
                  <a:gd name="T20" fmla="*/ 34 w 49"/>
                  <a:gd name="T21" fmla="*/ 14 h 38"/>
                  <a:gd name="T22" fmla="*/ 15 w 49"/>
                  <a:gd name="T2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38">
                    <a:moveTo>
                      <a:pt x="15" y="29"/>
                    </a:moveTo>
                    <a:cubicBezTo>
                      <a:pt x="10" y="33"/>
                      <a:pt x="11" y="31"/>
                      <a:pt x="11" y="30"/>
                    </a:cubicBezTo>
                    <a:cubicBezTo>
                      <a:pt x="12" y="30"/>
                      <a:pt x="10" y="30"/>
                      <a:pt x="0" y="38"/>
                    </a:cubicBezTo>
                    <a:cubicBezTo>
                      <a:pt x="0" y="37"/>
                      <a:pt x="12" y="29"/>
                      <a:pt x="6" y="31"/>
                    </a:cubicBezTo>
                    <a:cubicBezTo>
                      <a:pt x="14" y="25"/>
                      <a:pt x="20" y="22"/>
                      <a:pt x="24" y="18"/>
                    </a:cubicBezTo>
                    <a:cubicBezTo>
                      <a:pt x="29" y="15"/>
                      <a:pt x="33" y="12"/>
                      <a:pt x="39" y="6"/>
                    </a:cubicBezTo>
                    <a:cubicBezTo>
                      <a:pt x="45" y="3"/>
                      <a:pt x="41" y="6"/>
                      <a:pt x="36" y="11"/>
                    </a:cubicBezTo>
                    <a:cubicBezTo>
                      <a:pt x="30" y="15"/>
                      <a:pt x="22" y="21"/>
                      <a:pt x="18" y="24"/>
                    </a:cubicBezTo>
                    <a:cubicBezTo>
                      <a:pt x="21" y="23"/>
                      <a:pt x="27" y="18"/>
                      <a:pt x="34" y="13"/>
                    </a:cubicBezTo>
                    <a:cubicBezTo>
                      <a:pt x="41" y="8"/>
                      <a:pt x="47" y="2"/>
                      <a:pt x="48" y="0"/>
                    </a:cubicBezTo>
                    <a:cubicBezTo>
                      <a:pt x="49" y="2"/>
                      <a:pt x="42" y="8"/>
                      <a:pt x="34" y="14"/>
                    </a:cubicBezTo>
                    <a:cubicBezTo>
                      <a:pt x="26" y="20"/>
                      <a:pt x="17" y="26"/>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4" name="Freeform 6992">
                <a:extLst>
                  <a:ext uri="{FF2B5EF4-FFF2-40B4-BE49-F238E27FC236}">
                    <a16:creationId xmlns:a16="http://schemas.microsoft.com/office/drawing/2014/main" id="{07E27A06-A050-41FD-BF2F-33EE6CFDBBE4}"/>
                  </a:ext>
                </a:extLst>
              </p:cNvPr>
              <p:cNvSpPr>
                <a:spLocks/>
              </p:cNvSpPr>
              <p:nvPr/>
            </p:nvSpPr>
            <p:spPr bwMode="auto">
              <a:xfrm>
                <a:off x="2691" y="2307"/>
                <a:ext cx="6" cy="13"/>
              </a:xfrm>
              <a:custGeom>
                <a:avLst/>
                <a:gdLst>
                  <a:gd name="T0" fmla="*/ 9 w 9"/>
                  <a:gd name="T1" fmla="*/ 3 h 24"/>
                  <a:gd name="T2" fmla="*/ 3 w 9"/>
                  <a:gd name="T3" fmla="*/ 18 h 24"/>
                  <a:gd name="T4" fmla="*/ 5 w 9"/>
                  <a:gd name="T5" fmla="*/ 12 h 24"/>
                  <a:gd name="T6" fmla="*/ 1 w 9"/>
                  <a:gd name="T7" fmla="*/ 16 h 24"/>
                  <a:gd name="T8" fmla="*/ 9 w 9"/>
                  <a:gd name="T9" fmla="*/ 3 h 24"/>
                </a:gdLst>
                <a:ahLst/>
                <a:cxnLst>
                  <a:cxn ang="0">
                    <a:pos x="T0" y="T1"/>
                  </a:cxn>
                  <a:cxn ang="0">
                    <a:pos x="T2" y="T3"/>
                  </a:cxn>
                  <a:cxn ang="0">
                    <a:pos x="T4" y="T5"/>
                  </a:cxn>
                  <a:cxn ang="0">
                    <a:pos x="T6" y="T7"/>
                  </a:cxn>
                  <a:cxn ang="0">
                    <a:pos x="T8" y="T9"/>
                  </a:cxn>
                </a:cxnLst>
                <a:rect l="0" t="0" r="r" b="b"/>
                <a:pathLst>
                  <a:path w="9" h="24">
                    <a:moveTo>
                      <a:pt x="9" y="3"/>
                    </a:moveTo>
                    <a:cubicBezTo>
                      <a:pt x="9" y="5"/>
                      <a:pt x="5" y="11"/>
                      <a:pt x="3" y="18"/>
                    </a:cubicBezTo>
                    <a:cubicBezTo>
                      <a:pt x="0" y="24"/>
                      <a:pt x="3" y="17"/>
                      <a:pt x="5" y="12"/>
                    </a:cubicBezTo>
                    <a:cubicBezTo>
                      <a:pt x="4" y="11"/>
                      <a:pt x="1" y="18"/>
                      <a:pt x="1" y="16"/>
                    </a:cubicBezTo>
                    <a:cubicBezTo>
                      <a:pt x="7" y="0"/>
                      <a:pt x="5" y="11"/>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5" name="Freeform 6993">
                <a:extLst>
                  <a:ext uri="{FF2B5EF4-FFF2-40B4-BE49-F238E27FC236}">
                    <a16:creationId xmlns:a16="http://schemas.microsoft.com/office/drawing/2014/main" id="{AE83B2B1-FDFC-450D-B4C3-D07017AE329D}"/>
                  </a:ext>
                </a:extLst>
              </p:cNvPr>
              <p:cNvSpPr>
                <a:spLocks/>
              </p:cNvSpPr>
              <p:nvPr/>
            </p:nvSpPr>
            <p:spPr bwMode="auto">
              <a:xfrm>
                <a:off x="2564" y="2459"/>
                <a:ext cx="26" cy="22"/>
              </a:xfrm>
              <a:custGeom>
                <a:avLst/>
                <a:gdLst>
                  <a:gd name="T0" fmla="*/ 39 w 45"/>
                  <a:gd name="T1" fmla="*/ 8 h 39"/>
                  <a:gd name="T2" fmla="*/ 24 w 45"/>
                  <a:gd name="T3" fmla="*/ 20 h 39"/>
                  <a:gd name="T4" fmla="*/ 1 w 45"/>
                  <a:gd name="T5" fmla="*/ 39 h 39"/>
                  <a:gd name="T6" fmla="*/ 3 w 45"/>
                  <a:gd name="T7" fmla="*/ 37 h 39"/>
                  <a:gd name="T8" fmla="*/ 2 w 45"/>
                  <a:gd name="T9" fmla="*/ 36 h 39"/>
                  <a:gd name="T10" fmla="*/ 21 w 45"/>
                  <a:gd name="T11" fmla="*/ 22 h 39"/>
                  <a:gd name="T12" fmla="*/ 36 w 45"/>
                  <a:gd name="T13" fmla="*/ 7 h 39"/>
                  <a:gd name="T14" fmla="*/ 39 w 45"/>
                  <a:gd name="T15" fmla="*/ 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9">
                    <a:moveTo>
                      <a:pt x="39" y="8"/>
                    </a:moveTo>
                    <a:cubicBezTo>
                      <a:pt x="37" y="10"/>
                      <a:pt x="31" y="15"/>
                      <a:pt x="24" y="20"/>
                    </a:cubicBezTo>
                    <a:cubicBezTo>
                      <a:pt x="17" y="26"/>
                      <a:pt x="8" y="33"/>
                      <a:pt x="1" y="39"/>
                    </a:cubicBezTo>
                    <a:cubicBezTo>
                      <a:pt x="0" y="39"/>
                      <a:pt x="2" y="38"/>
                      <a:pt x="3" y="37"/>
                    </a:cubicBezTo>
                    <a:cubicBezTo>
                      <a:pt x="2" y="36"/>
                      <a:pt x="2" y="36"/>
                      <a:pt x="2" y="36"/>
                    </a:cubicBezTo>
                    <a:cubicBezTo>
                      <a:pt x="6" y="34"/>
                      <a:pt x="14" y="28"/>
                      <a:pt x="21" y="22"/>
                    </a:cubicBezTo>
                    <a:cubicBezTo>
                      <a:pt x="28" y="16"/>
                      <a:pt x="34" y="10"/>
                      <a:pt x="36" y="7"/>
                    </a:cubicBezTo>
                    <a:cubicBezTo>
                      <a:pt x="45" y="0"/>
                      <a:pt x="26" y="19"/>
                      <a:pt x="3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6" name="Freeform 6994">
                <a:extLst>
                  <a:ext uri="{FF2B5EF4-FFF2-40B4-BE49-F238E27FC236}">
                    <a16:creationId xmlns:a16="http://schemas.microsoft.com/office/drawing/2014/main" id="{B2549158-DEBA-4F25-BB72-67BF7387F9B1}"/>
                  </a:ext>
                </a:extLst>
              </p:cNvPr>
              <p:cNvSpPr>
                <a:spLocks/>
              </p:cNvSpPr>
              <p:nvPr/>
            </p:nvSpPr>
            <p:spPr bwMode="auto">
              <a:xfrm>
                <a:off x="2432" y="2551"/>
                <a:ext cx="15" cy="8"/>
              </a:xfrm>
              <a:custGeom>
                <a:avLst/>
                <a:gdLst>
                  <a:gd name="T0" fmla="*/ 20 w 27"/>
                  <a:gd name="T1" fmla="*/ 6 h 13"/>
                  <a:gd name="T2" fmla="*/ 0 w 27"/>
                  <a:gd name="T3" fmla="*/ 13 h 13"/>
                  <a:gd name="T4" fmla="*/ 6 w 27"/>
                  <a:gd name="T5" fmla="*/ 6 h 13"/>
                  <a:gd name="T6" fmla="*/ 10 w 27"/>
                  <a:gd name="T7" fmla="*/ 6 h 13"/>
                  <a:gd name="T8" fmla="*/ 27 w 27"/>
                  <a:gd name="T9" fmla="*/ 0 h 13"/>
                  <a:gd name="T10" fmla="*/ 6 w 27"/>
                  <a:gd name="T11" fmla="*/ 10 h 13"/>
                  <a:gd name="T12" fmla="*/ 20 w 27"/>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27" h="13">
                    <a:moveTo>
                      <a:pt x="20" y="6"/>
                    </a:moveTo>
                    <a:cubicBezTo>
                      <a:pt x="18" y="8"/>
                      <a:pt x="1" y="13"/>
                      <a:pt x="0" y="13"/>
                    </a:cubicBezTo>
                    <a:cubicBezTo>
                      <a:pt x="1" y="11"/>
                      <a:pt x="9" y="7"/>
                      <a:pt x="6" y="6"/>
                    </a:cubicBezTo>
                    <a:cubicBezTo>
                      <a:pt x="14" y="3"/>
                      <a:pt x="10" y="5"/>
                      <a:pt x="10" y="6"/>
                    </a:cubicBezTo>
                    <a:cubicBezTo>
                      <a:pt x="10" y="7"/>
                      <a:pt x="22" y="1"/>
                      <a:pt x="27" y="0"/>
                    </a:cubicBezTo>
                    <a:cubicBezTo>
                      <a:pt x="19" y="3"/>
                      <a:pt x="20" y="5"/>
                      <a:pt x="6" y="10"/>
                    </a:cubicBezTo>
                    <a:cubicBezTo>
                      <a:pt x="8" y="10"/>
                      <a:pt x="15" y="7"/>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7" name="Freeform 6995">
                <a:extLst>
                  <a:ext uri="{FF2B5EF4-FFF2-40B4-BE49-F238E27FC236}">
                    <a16:creationId xmlns:a16="http://schemas.microsoft.com/office/drawing/2014/main" id="{3FAD3463-0FCC-42B2-93AF-A93FF29A2D72}"/>
                  </a:ext>
                </a:extLst>
              </p:cNvPr>
              <p:cNvSpPr>
                <a:spLocks/>
              </p:cNvSpPr>
              <p:nvPr/>
            </p:nvSpPr>
            <p:spPr bwMode="auto">
              <a:xfrm>
                <a:off x="2623" y="2411"/>
                <a:ext cx="9" cy="15"/>
              </a:xfrm>
              <a:custGeom>
                <a:avLst/>
                <a:gdLst>
                  <a:gd name="T0" fmla="*/ 5 w 16"/>
                  <a:gd name="T1" fmla="*/ 19 h 25"/>
                  <a:gd name="T2" fmla="*/ 0 w 16"/>
                  <a:gd name="T3" fmla="*/ 21 h 25"/>
                  <a:gd name="T4" fmla="*/ 5 w 16"/>
                  <a:gd name="T5" fmla="*/ 13 h 25"/>
                  <a:gd name="T6" fmla="*/ 15 w 16"/>
                  <a:gd name="T7" fmla="*/ 0 h 25"/>
                  <a:gd name="T8" fmla="*/ 9 w 16"/>
                  <a:gd name="T9" fmla="*/ 10 h 25"/>
                  <a:gd name="T10" fmla="*/ 5 w 16"/>
                  <a:gd name="T11" fmla="*/ 19 h 25"/>
                </a:gdLst>
                <a:ahLst/>
                <a:cxnLst>
                  <a:cxn ang="0">
                    <a:pos x="T0" y="T1"/>
                  </a:cxn>
                  <a:cxn ang="0">
                    <a:pos x="T2" y="T3"/>
                  </a:cxn>
                  <a:cxn ang="0">
                    <a:pos x="T4" y="T5"/>
                  </a:cxn>
                  <a:cxn ang="0">
                    <a:pos x="T6" y="T7"/>
                  </a:cxn>
                  <a:cxn ang="0">
                    <a:pos x="T8" y="T9"/>
                  </a:cxn>
                  <a:cxn ang="0">
                    <a:pos x="T10" y="T11"/>
                  </a:cxn>
                </a:cxnLst>
                <a:rect l="0" t="0" r="r" b="b"/>
                <a:pathLst>
                  <a:path w="16" h="25">
                    <a:moveTo>
                      <a:pt x="5" y="19"/>
                    </a:moveTo>
                    <a:cubicBezTo>
                      <a:pt x="0" y="25"/>
                      <a:pt x="2" y="20"/>
                      <a:pt x="0" y="21"/>
                    </a:cubicBezTo>
                    <a:cubicBezTo>
                      <a:pt x="7" y="14"/>
                      <a:pt x="12" y="5"/>
                      <a:pt x="5" y="13"/>
                    </a:cubicBezTo>
                    <a:cubicBezTo>
                      <a:pt x="7" y="9"/>
                      <a:pt x="11" y="7"/>
                      <a:pt x="15" y="0"/>
                    </a:cubicBezTo>
                    <a:cubicBezTo>
                      <a:pt x="16" y="1"/>
                      <a:pt x="13" y="6"/>
                      <a:pt x="9" y="10"/>
                    </a:cubicBezTo>
                    <a:cubicBezTo>
                      <a:pt x="6" y="15"/>
                      <a:pt x="3"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8" name="Freeform 6996">
                <a:extLst>
                  <a:ext uri="{FF2B5EF4-FFF2-40B4-BE49-F238E27FC236}">
                    <a16:creationId xmlns:a16="http://schemas.microsoft.com/office/drawing/2014/main" id="{AA98F1B4-5CC4-4FFA-B117-F7EE139F64F9}"/>
                  </a:ext>
                </a:extLst>
              </p:cNvPr>
              <p:cNvSpPr>
                <a:spLocks/>
              </p:cNvSpPr>
              <p:nvPr/>
            </p:nvSpPr>
            <p:spPr bwMode="auto">
              <a:xfrm>
                <a:off x="1805" y="2260"/>
                <a:ext cx="39" cy="87"/>
              </a:xfrm>
              <a:custGeom>
                <a:avLst/>
                <a:gdLst>
                  <a:gd name="T0" fmla="*/ 1 w 70"/>
                  <a:gd name="T1" fmla="*/ 4 h 154"/>
                  <a:gd name="T2" fmla="*/ 8 w 70"/>
                  <a:gd name="T3" fmla="*/ 21 h 154"/>
                  <a:gd name="T4" fmla="*/ 11 w 70"/>
                  <a:gd name="T5" fmla="*/ 31 h 154"/>
                  <a:gd name="T6" fmla="*/ 15 w 70"/>
                  <a:gd name="T7" fmla="*/ 41 h 154"/>
                  <a:gd name="T8" fmla="*/ 23 w 70"/>
                  <a:gd name="T9" fmla="*/ 57 h 154"/>
                  <a:gd name="T10" fmla="*/ 45 w 70"/>
                  <a:gd name="T11" fmla="*/ 107 h 154"/>
                  <a:gd name="T12" fmla="*/ 70 w 70"/>
                  <a:gd name="T13" fmla="*/ 154 h 154"/>
                  <a:gd name="T14" fmla="*/ 47 w 70"/>
                  <a:gd name="T15" fmla="*/ 112 h 154"/>
                  <a:gd name="T16" fmla="*/ 24 w 70"/>
                  <a:gd name="T17" fmla="*/ 65 h 154"/>
                  <a:gd name="T18" fmla="*/ 1 w 70"/>
                  <a:gd name="T19" fmla="*/ 4 h 154"/>
                  <a:gd name="T20" fmla="*/ 0 w 70"/>
                  <a:gd name="T21" fmla="*/ 0 h 154"/>
                  <a:gd name="T22" fmla="*/ 1 w 70"/>
                  <a:gd name="T23" fmla="*/ 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154">
                    <a:moveTo>
                      <a:pt x="1" y="4"/>
                    </a:moveTo>
                    <a:cubicBezTo>
                      <a:pt x="3" y="8"/>
                      <a:pt x="6" y="15"/>
                      <a:pt x="8" y="21"/>
                    </a:cubicBezTo>
                    <a:cubicBezTo>
                      <a:pt x="10" y="26"/>
                      <a:pt x="12" y="31"/>
                      <a:pt x="11" y="31"/>
                    </a:cubicBezTo>
                    <a:cubicBezTo>
                      <a:pt x="15" y="41"/>
                      <a:pt x="14" y="32"/>
                      <a:pt x="15" y="41"/>
                    </a:cubicBezTo>
                    <a:cubicBezTo>
                      <a:pt x="19" y="52"/>
                      <a:pt x="18" y="44"/>
                      <a:pt x="23" y="57"/>
                    </a:cubicBezTo>
                    <a:cubicBezTo>
                      <a:pt x="27" y="69"/>
                      <a:pt x="36" y="89"/>
                      <a:pt x="45" y="107"/>
                    </a:cubicBezTo>
                    <a:cubicBezTo>
                      <a:pt x="55" y="126"/>
                      <a:pt x="65" y="144"/>
                      <a:pt x="70" y="154"/>
                    </a:cubicBezTo>
                    <a:cubicBezTo>
                      <a:pt x="61" y="140"/>
                      <a:pt x="52" y="123"/>
                      <a:pt x="47" y="112"/>
                    </a:cubicBezTo>
                    <a:cubicBezTo>
                      <a:pt x="41" y="102"/>
                      <a:pt x="33" y="84"/>
                      <a:pt x="24" y="65"/>
                    </a:cubicBezTo>
                    <a:cubicBezTo>
                      <a:pt x="16" y="45"/>
                      <a:pt x="8" y="22"/>
                      <a:pt x="1" y="4"/>
                    </a:cubicBezTo>
                    <a:cubicBezTo>
                      <a:pt x="1" y="3"/>
                      <a:pt x="0" y="0"/>
                      <a:pt x="0" y="0"/>
                    </a:cubicBezTo>
                    <a:cubicBezTo>
                      <a:pt x="1" y="1"/>
                      <a:pt x="1"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9" name="Freeform 6997">
                <a:extLst>
                  <a:ext uri="{FF2B5EF4-FFF2-40B4-BE49-F238E27FC236}">
                    <a16:creationId xmlns:a16="http://schemas.microsoft.com/office/drawing/2014/main" id="{36B7C085-1AEF-4196-B3AD-858DBC452FB6}"/>
                  </a:ext>
                </a:extLst>
              </p:cNvPr>
              <p:cNvSpPr>
                <a:spLocks/>
              </p:cNvSpPr>
              <p:nvPr/>
            </p:nvSpPr>
            <p:spPr bwMode="auto">
              <a:xfrm>
                <a:off x="2699" y="2270"/>
                <a:ext cx="8" cy="13"/>
              </a:xfrm>
              <a:custGeom>
                <a:avLst/>
                <a:gdLst>
                  <a:gd name="T0" fmla="*/ 13 w 14"/>
                  <a:gd name="T1" fmla="*/ 9 h 23"/>
                  <a:gd name="T2" fmla="*/ 7 w 14"/>
                  <a:gd name="T3" fmla="*/ 22 h 23"/>
                  <a:gd name="T4" fmla="*/ 12 w 14"/>
                  <a:gd name="T5" fmla="*/ 9 h 23"/>
                  <a:gd name="T6" fmla="*/ 5 w 14"/>
                  <a:gd name="T7" fmla="*/ 19 h 23"/>
                  <a:gd name="T8" fmla="*/ 1 w 14"/>
                  <a:gd name="T9" fmla="*/ 23 h 23"/>
                  <a:gd name="T10" fmla="*/ 0 w 14"/>
                  <a:gd name="T11" fmla="*/ 20 h 23"/>
                  <a:gd name="T12" fmla="*/ 14 w 14"/>
                  <a:gd name="T13" fmla="*/ 0 h 23"/>
                  <a:gd name="T14" fmla="*/ 13 w 14"/>
                  <a:gd name="T15" fmla="*/ 9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3">
                    <a:moveTo>
                      <a:pt x="13" y="9"/>
                    </a:moveTo>
                    <a:cubicBezTo>
                      <a:pt x="11" y="12"/>
                      <a:pt x="9" y="16"/>
                      <a:pt x="7" y="22"/>
                    </a:cubicBezTo>
                    <a:cubicBezTo>
                      <a:pt x="7" y="21"/>
                      <a:pt x="10" y="14"/>
                      <a:pt x="12" y="9"/>
                    </a:cubicBezTo>
                    <a:cubicBezTo>
                      <a:pt x="11" y="7"/>
                      <a:pt x="8" y="13"/>
                      <a:pt x="5" y="19"/>
                    </a:cubicBezTo>
                    <a:cubicBezTo>
                      <a:pt x="8" y="9"/>
                      <a:pt x="5" y="17"/>
                      <a:pt x="1" y="23"/>
                    </a:cubicBezTo>
                    <a:cubicBezTo>
                      <a:pt x="3" y="16"/>
                      <a:pt x="2" y="17"/>
                      <a:pt x="0" y="20"/>
                    </a:cubicBezTo>
                    <a:cubicBezTo>
                      <a:pt x="6" y="6"/>
                      <a:pt x="10" y="5"/>
                      <a:pt x="14" y="0"/>
                    </a:cubicBezTo>
                    <a:cubicBezTo>
                      <a:pt x="12" y="7"/>
                      <a:pt x="11" y="10"/>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0" name="Freeform 6998">
                <a:extLst>
                  <a:ext uri="{FF2B5EF4-FFF2-40B4-BE49-F238E27FC236}">
                    <a16:creationId xmlns:a16="http://schemas.microsoft.com/office/drawing/2014/main" id="{56B615CC-99F8-49F7-BA79-B5E139E07257}"/>
                  </a:ext>
                </a:extLst>
              </p:cNvPr>
              <p:cNvSpPr>
                <a:spLocks/>
              </p:cNvSpPr>
              <p:nvPr/>
            </p:nvSpPr>
            <p:spPr bwMode="auto">
              <a:xfrm>
                <a:off x="2663" y="2344"/>
                <a:ext cx="11" cy="20"/>
              </a:xfrm>
              <a:custGeom>
                <a:avLst/>
                <a:gdLst>
                  <a:gd name="T0" fmla="*/ 13 w 20"/>
                  <a:gd name="T1" fmla="*/ 16 h 34"/>
                  <a:gd name="T2" fmla="*/ 1 w 20"/>
                  <a:gd name="T3" fmla="*/ 34 h 34"/>
                  <a:gd name="T4" fmla="*/ 0 w 20"/>
                  <a:gd name="T5" fmla="*/ 31 h 34"/>
                  <a:gd name="T6" fmla="*/ 4 w 20"/>
                  <a:gd name="T7" fmla="*/ 25 h 34"/>
                  <a:gd name="T8" fmla="*/ 7 w 20"/>
                  <a:gd name="T9" fmla="*/ 19 h 34"/>
                  <a:gd name="T10" fmla="*/ 5 w 20"/>
                  <a:gd name="T11" fmla="*/ 25 h 34"/>
                  <a:gd name="T12" fmla="*/ 16 w 20"/>
                  <a:gd name="T13" fmla="*/ 8 h 34"/>
                  <a:gd name="T14" fmla="*/ 13 w 20"/>
                  <a:gd name="T15" fmla="*/ 16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4">
                    <a:moveTo>
                      <a:pt x="13" y="16"/>
                    </a:moveTo>
                    <a:cubicBezTo>
                      <a:pt x="8" y="23"/>
                      <a:pt x="8" y="21"/>
                      <a:pt x="1" y="34"/>
                    </a:cubicBezTo>
                    <a:cubicBezTo>
                      <a:pt x="2" y="32"/>
                      <a:pt x="2" y="30"/>
                      <a:pt x="0" y="31"/>
                    </a:cubicBezTo>
                    <a:cubicBezTo>
                      <a:pt x="3" y="26"/>
                      <a:pt x="3" y="26"/>
                      <a:pt x="4" y="25"/>
                    </a:cubicBezTo>
                    <a:cubicBezTo>
                      <a:pt x="6" y="22"/>
                      <a:pt x="7" y="20"/>
                      <a:pt x="7" y="19"/>
                    </a:cubicBezTo>
                    <a:cubicBezTo>
                      <a:pt x="12" y="11"/>
                      <a:pt x="9" y="19"/>
                      <a:pt x="5" y="25"/>
                    </a:cubicBezTo>
                    <a:cubicBezTo>
                      <a:pt x="8" y="21"/>
                      <a:pt x="14" y="12"/>
                      <a:pt x="16" y="8"/>
                    </a:cubicBezTo>
                    <a:cubicBezTo>
                      <a:pt x="20" y="0"/>
                      <a:pt x="11" y="18"/>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1" name="Freeform 6999">
                <a:extLst>
                  <a:ext uri="{FF2B5EF4-FFF2-40B4-BE49-F238E27FC236}">
                    <a16:creationId xmlns:a16="http://schemas.microsoft.com/office/drawing/2014/main" id="{9E5EB87C-D76D-46FB-A562-0D2634AE3CAE}"/>
                  </a:ext>
                </a:extLst>
              </p:cNvPr>
              <p:cNvSpPr>
                <a:spLocks/>
              </p:cNvSpPr>
              <p:nvPr/>
            </p:nvSpPr>
            <p:spPr bwMode="auto">
              <a:xfrm>
                <a:off x="2638" y="2385"/>
                <a:ext cx="11" cy="17"/>
              </a:xfrm>
              <a:custGeom>
                <a:avLst/>
                <a:gdLst>
                  <a:gd name="T0" fmla="*/ 16 w 19"/>
                  <a:gd name="T1" fmla="*/ 9 h 31"/>
                  <a:gd name="T2" fmla="*/ 0 w 19"/>
                  <a:gd name="T3" fmla="*/ 31 h 31"/>
                  <a:gd name="T4" fmla="*/ 8 w 19"/>
                  <a:gd name="T5" fmla="*/ 18 h 31"/>
                  <a:gd name="T6" fmla="*/ 14 w 19"/>
                  <a:gd name="T7" fmla="*/ 6 h 31"/>
                  <a:gd name="T8" fmla="*/ 16 w 19"/>
                  <a:gd name="T9" fmla="*/ 9 h 31"/>
                </a:gdLst>
                <a:ahLst/>
                <a:cxnLst>
                  <a:cxn ang="0">
                    <a:pos x="T0" y="T1"/>
                  </a:cxn>
                  <a:cxn ang="0">
                    <a:pos x="T2" y="T3"/>
                  </a:cxn>
                  <a:cxn ang="0">
                    <a:pos x="T4" y="T5"/>
                  </a:cxn>
                  <a:cxn ang="0">
                    <a:pos x="T6" y="T7"/>
                  </a:cxn>
                  <a:cxn ang="0">
                    <a:pos x="T8" y="T9"/>
                  </a:cxn>
                </a:cxnLst>
                <a:rect l="0" t="0" r="r" b="b"/>
                <a:pathLst>
                  <a:path w="19" h="31">
                    <a:moveTo>
                      <a:pt x="16" y="9"/>
                    </a:moveTo>
                    <a:cubicBezTo>
                      <a:pt x="7" y="20"/>
                      <a:pt x="7" y="22"/>
                      <a:pt x="0" y="31"/>
                    </a:cubicBezTo>
                    <a:cubicBezTo>
                      <a:pt x="1" y="28"/>
                      <a:pt x="4" y="23"/>
                      <a:pt x="8" y="18"/>
                    </a:cubicBezTo>
                    <a:cubicBezTo>
                      <a:pt x="11" y="13"/>
                      <a:pt x="14" y="8"/>
                      <a:pt x="14" y="6"/>
                    </a:cubicBezTo>
                    <a:cubicBezTo>
                      <a:pt x="19" y="0"/>
                      <a:pt x="14"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2" name="Freeform 7000">
                <a:extLst>
                  <a:ext uri="{FF2B5EF4-FFF2-40B4-BE49-F238E27FC236}">
                    <a16:creationId xmlns:a16="http://schemas.microsoft.com/office/drawing/2014/main" id="{75C85F9D-5036-44FA-9F6D-5AF06B63436C}"/>
                  </a:ext>
                </a:extLst>
              </p:cNvPr>
              <p:cNvSpPr>
                <a:spLocks/>
              </p:cNvSpPr>
              <p:nvPr/>
            </p:nvSpPr>
            <p:spPr bwMode="auto">
              <a:xfrm>
                <a:off x="2540" y="2488"/>
                <a:ext cx="10" cy="9"/>
              </a:xfrm>
              <a:custGeom>
                <a:avLst/>
                <a:gdLst>
                  <a:gd name="T0" fmla="*/ 7 w 18"/>
                  <a:gd name="T1" fmla="*/ 12 h 15"/>
                  <a:gd name="T2" fmla="*/ 7 w 18"/>
                  <a:gd name="T3" fmla="*/ 12 h 15"/>
                  <a:gd name="T4" fmla="*/ 0 w 18"/>
                  <a:gd name="T5" fmla="*/ 15 h 15"/>
                  <a:gd name="T6" fmla="*/ 18 w 18"/>
                  <a:gd name="T7" fmla="*/ 0 h 15"/>
                  <a:gd name="T8" fmla="*/ 7 w 18"/>
                  <a:gd name="T9" fmla="*/ 12 h 15"/>
                </a:gdLst>
                <a:ahLst/>
                <a:cxnLst>
                  <a:cxn ang="0">
                    <a:pos x="T0" y="T1"/>
                  </a:cxn>
                  <a:cxn ang="0">
                    <a:pos x="T2" y="T3"/>
                  </a:cxn>
                  <a:cxn ang="0">
                    <a:pos x="T4" y="T5"/>
                  </a:cxn>
                  <a:cxn ang="0">
                    <a:pos x="T6" y="T7"/>
                  </a:cxn>
                  <a:cxn ang="0">
                    <a:pos x="T8" y="T9"/>
                  </a:cxn>
                </a:cxnLst>
                <a:rect l="0" t="0" r="r" b="b"/>
                <a:pathLst>
                  <a:path w="18" h="15">
                    <a:moveTo>
                      <a:pt x="7" y="12"/>
                    </a:moveTo>
                    <a:cubicBezTo>
                      <a:pt x="4" y="14"/>
                      <a:pt x="5" y="13"/>
                      <a:pt x="7" y="12"/>
                    </a:cubicBezTo>
                    <a:cubicBezTo>
                      <a:pt x="7" y="11"/>
                      <a:pt x="3" y="13"/>
                      <a:pt x="0" y="15"/>
                    </a:cubicBezTo>
                    <a:cubicBezTo>
                      <a:pt x="1" y="13"/>
                      <a:pt x="10" y="7"/>
                      <a:pt x="18" y="0"/>
                    </a:cubicBezTo>
                    <a:cubicBezTo>
                      <a:pt x="16" y="3"/>
                      <a:pt x="6" y="11"/>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3" name="Freeform 7001">
                <a:extLst>
                  <a:ext uri="{FF2B5EF4-FFF2-40B4-BE49-F238E27FC236}">
                    <a16:creationId xmlns:a16="http://schemas.microsoft.com/office/drawing/2014/main" id="{5AF40B55-6F97-493C-AAB2-9401F19BA130}"/>
                  </a:ext>
                </a:extLst>
              </p:cNvPr>
              <p:cNvSpPr>
                <a:spLocks/>
              </p:cNvSpPr>
              <p:nvPr/>
            </p:nvSpPr>
            <p:spPr bwMode="auto">
              <a:xfrm>
                <a:off x="2686" y="2307"/>
                <a:ext cx="5" cy="13"/>
              </a:xfrm>
              <a:custGeom>
                <a:avLst/>
                <a:gdLst>
                  <a:gd name="T0" fmla="*/ 3 w 8"/>
                  <a:gd name="T1" fmla="*/ 15 h 23"/>
                  <a:gd name="T2" fmla="*/ 4 w 8"/>
                  <a:gd name="T3" fmla="*/ 15 h 23"/>
                  <a:gd name="T4" fmla="*/ 0 w 8"/>
                  <a:gd name="T5" fmla="*/ 16 h 23"/>
                  <a:gd name="T6" fmla="*/ 8 w 8"/>
                  <a:gd name="T7" fmla="*/ 0 h 23"/>
                  <a:gd name="T8" fmla="*/ 7 w 8"/>
                  <a:gd name="T9" fmla="*/ 6 h 23"/>
                  <a:gd name="T10" fmla="*/ 3 w 8"/>
                  <a:gd name="T11" fmla="*/ 15 h 23"/>
                </a:gdLst>
                <a:ahLst/>
                <a:cxnLst>
                  <a:cxn ang="0">
                    <a:pos x="T0" y="T1"/>
                  </a:cxn>
                  <a:cxn ang="0">
                    <a:pos x="T2" y="T3"/>
                  </a:cxn>
                  <a:cxn ang="0">
                    <a:pos x="T4" y="T5"/>
                  </a:cxn>
                  <a:cxn ang="0">
                    <a:pos x="T6" y="T7"/>
                  </a:cxn>
                  <a:cxn ang="0">
                    <a:pos x="T8" y="T9"/>
                  </a:cxn>
                  <a:cxn ang="0">
                    <a:pos x="T10" y="T11"/>
                  </a:cxn>
                </a:cxnLst>
                <a:rect l="0" t="0" r="r" b="b"/>
                <a:pathLst>
                  <a:path w="8" h="23">
                    <a:moveTo>
                      <a:pt x="3" y="15"/>
                    </a:moveTo>
                    <a:cubicBezTo>
                      <a:pt x="4" y="15"/>
                      <a:pt x="4" y="15"/>
                      <a:pt x="4" y="15"/>
                    </a:cubicBezTo>
                    <a:cubicBezTo>
                      <a:pt x="2" y="23"/>
                      <a:pt x="3" y="12"/>
                      <a:pt x="0" y="16"/>
                    </a:cubicBezTo>
                    <a:cubicBezTo>
                      <a:pt x="4" y="9"/>
                      <a:pt x="4" y="8"/>
                      <a:pt x="8" y="0"/>
                    </a:cubicBezTo>
                    <a:cubicBezTo>
                      <a:pt x="8" y="2"/>
                      <a:pt x="7" y="5"/>
                      <a:pt x="7" y="6"/>
                    </a:cubicBezTo>
                    <a:lnTo>
                      <a:pt x="3"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4" name="Freeform 7002">
                <a:extLst>
                  <a:ext uri="{FF2B5EF4-FFF2-40B4-BE49-F238E27FC236}">
                    <a16:creationId xmlns:a16="http://schemas.microsoft.com/office/drawing/2014/main" id="{A711C982-81A3-459C-8583-3F9C08473B2A}"/>
                  </a:ext>
                </a:extLst>
              </p:cNvPr>
              <p:cNvSpPr>
                <a:spLocks/>
              </p:cNvSpPr>
              <p:nvPr/>
            </p:nvSpPr>
            <p:spPr bwMode="auto">
              <a:xfrm>
                <a:off x="2469" y="2531"/>
                <a:ext cx="12" cy="7"/>
              </a:xfrm>
              <a:custGeom>
                <a:avLst/>
                <a:gdLst>
                  <a:gd name="T0" fmla="*/ 20 w 21"/>
                  <a:gd name="T1" fmla="*/ 2 h 12"/>
                  <a:gd name="T2" fmla="*/ 9 w 21"/>
                  <a:gd name="T3" fmla="*/ 8 h 12"/>
                  <a:gd name="T4" fmla="*/ 1 w 21"/>
                  <a:gd name="T5" fmla="*/ 11 h 12"/>
                  <a:gd name="T6" fmla="*/ 12 w 21"/>
                  <a:gd name="T7" fmla="*/ 4 h 12"/>
                  <a:gd name="T8" fmla="*/ 20 w 21"/>
                  <a:gd name="T9" fmla="*/ 2 h 12"/>
                </a:gdLst>
                <a:ahLst/>
                <a:cxnLst>
                  <a:cxn ang="0">
                    <a:pos x="T0" y="T1"/>
                  </a:cxn>
                  <a:cxn ang="0">
                    <a:pos x="T2" y="T3"/>
                  </a:cxn>
                  <a:cxn ang="0">
                    <a:pos x="T4" y="T5"/>
                  </a:cxn>
                  <a:cxn ang="0">
                    <a:pos x="T6" y="T7"/>
                  </a:cxn>
                  <a:cxn ang="0">
                    <a:pos x="T8" y="T9"/>
                  </a:cxn>
                </a:cxnLst>
                <a:rect l="0" t="0" r="r" b="b"/>
                <a:pathLst>
                  <a:path w="21" h="12">
                    <a:moveTo>
                      <a:pt x="20" y="2"/>
                    </a:moveTo>
                    <a:cubicBezTo>
                      <a:pt x="19" y="3"/>
                      <a:pt x="14" y="6"/>
                      <a:pt x="9" y="8"/>
                    </a:cubicBezTo>
                    <a:cubicBezTo>
                      <a:pt x="5" y="10"/>
                      <a:pt x="0" y="12"/>
                      <a:pt x="1" y="11"/>
                    </a:cubicBezTo>
                    <a:cubicBezTo>
                      <a:pt x="7" y="9"/>
                      <a:pt x="21" y="1"/>
                      <a:pt x="12" y="4"/>
                    </a:cubicBezTo>
                    <a:cubicBezTo>
                      <a:pt x="12" y="3"/>
                      <a:pt x="2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5" name="Freeform 7003">
                <a:extLst>
                  <a:ext uri="{FF2B5EF4-FFF2-40B4-BE49-F238E27FC236}">
                    <a16:creationId xmlns:a16="http://schemas.microsoft.com/office/drawing/2014/main" id="{2972FE48-4436-4B65-A958-F8B4D50C7B07}"/>
                  </a:ext>
                </a:extLst>
              </p:cNvPr>
              <p:cNvSpPr>
                <a:spLocks/>
              </p:cNvSpPr>
              <p:nvPr/>
            </p:nvSpPr>
            <p:spPr bwMode="auto">
              <a:xfrm>
                <a:off x="2503" y="2514"/>
                <a:ext cx="9" cy="3"/>
              </a:xfrm>
              <a:custGeom>
                <a:avLst/>
                <a:gdLst>
                  <a:gd name="T0" fmla="*/ 13 w 15"/>
                  <a:gd name="T1" fmla="*/ 2 h 5"/>
                  <a:gd name="T2" fmla="*/ 0 w 15"/>
                  <a:gd name="T3" fmla="*/ 5 h 5"/>
                  <a:gd name="T4" fmla="*/ 13 w 15"/>
                  <a:gd name="T5" fmla="*/ 2 h 5"/>
                </a:gdLst>
                <a:ahLst/>
                <a:cxnLst>
                  <a:cxn ang="0">
                    <a:pos x="T0" y="T1"/>
                  </a:cxn>
                  <a:cxn ang="0">
                    <a:pos x="T2" y="T3"/>
                  </a:cxn>
                  <a:cxn ang="0">
                    <a:pos x="T4" y="T5"/>
                  </a:cxn>
                </a:cxnLst>
                <a:rect l="0" t="0" r="r" b="b"/>
                <a:pathLst>
                  <a:path w="15" h="5">
                    <a:moveTo>
                      <a:pt x="13" y="2"/>
                    </a:moveTo>
                    <a:cubicBezTo>
                      <a:pt x="8" y="4"/>
                      <a:pt x="4" y="4"/>
                      <a:pt x="0" y="5"/>
                    </a:cubicBezTo>
                    <a:cubicBezTo>
                      <a:pt x="9" y="1"/>
                      <a:pt x="15" y="0"/>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6" name="Freeform 7004">
                <a:extLst>
                  <a:ext uri="{FF2B5EF4-FFF2-40B4-BE49-F238E27FC236}">
                    <a16:creationId xmlns:a16="http://schemas.microsoft.com/office/drawing/2014/main" id="{878F42CC-0AF7-4942-BF5C-60C7A8F3B76F}"/>
                  </a:ext>
                </a:extLst>
              </p:cNvPr>
              <p:cNvSpPr>
                <a:spLocks/>
              </p:cNvSpPr>
              <p:nvPr/>
            </p:nvSpPr>
            <p:spPr bwMode="auto">
              <a:xfrm>
                <a:off x="2666" y="2344"/>
                <a:ext cx="7" cy="10"/>
              </a:xfrm>
              <a:custGeom>
                <a:avLst/>
                <a:gdLst>
                  <a:gd name="T0" fmla="*/ 8 w 11"/>
                  <a:gd name="T1" fmla="*/ 5 h 17"/>
                  <a:gd name="T2" fmla="*/ 1 w 11"/>
                  <a:gd name="T3" fmla="*/ 17 h 17"/>
                  <a:gd name="T4" fmla="*/ 9 w 11"/>
                  <a:gd name="T5" fmla="*/ 2 h 17"/>
                  <a:gd name="T6" fmla="*/ 7 w 11"/>
                  <a:gd name="T7" fmla="*/ 8 h 17"/>
                  <a:gd name="T8" fmla="*/ 8 w 11"/>
                  <a:gd name="T9" fmla="*/ 5 h 17"/>
                </a:gdLst>
                <a:ahLst/>
                <a:cxnLst>
                  <a:cxn ang="0">
                    <a:pos x="T0" y="T1"/>
                  </a:cxn>
                  <a:cxn ang="0">
                    <a:pos x="T2" y="T3"/>
                  </a:cxn>
                  <a:cxn ang="0">
                    <a:pos x="T4" y="T5"/>
                  </a:cxn>
                  <a:cxn ang="0">
                    <a:pos x="T6" y="T7"/>
                  </a:cxn>
                  <a:cxn ang="0">
                    <a:pos x="T8" y="T9"/>
                  </a:cxn>
                </a:cxnLst>
                <a:rect l="0" t="0" r="r" b="b"/>
                <a:pathLst>
                  <a:path w="11" h="17">
                    <a:moveTo>
                      <a:pt x="8" y="5"/>
                    </a:moveTo>
                    <a:cubicBezTo>
                      <a:pt x="5" y="7"/>
                      <a:pt x="5" y="11"/>
                      <a:pt x="1" y="17"/>
                    </a:cubicBezTo>
                    <a:cubicBezTo>
                      <a:pt x="0" y="16"/>
                      <a:pt x="4" y="9"/>
                      <a:pt x="9" y="2"/>
                    </a:cubicBezTo>
                    <a:cubicBezTo>
                      <a:pt x="11" y="0"/>
                      <a:pt x="6" y="8"/>
                      <a:pt x="7" y="8"/>
                    </a:cubicBezTo>
                    <a:cubicBezTo>
                      <a:pt x="4" y="13"/>
                      <a:pt x="5" y="10"/>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7" name="Freeform 7005">
                <a:extLst>
                  <a:ext uri="{FF2B5EF4-FFF2-40B4-BE49-F238E27FC236}">
                    <a16:creationId xmlns:a16="http://schemas.microsoft.com/office/drawing/2014/main" id="{8C4A704C-DA91-4FF2-BA90-C039E4D068EF}"/>
                  </a:ext>
                </a:extLst>
              </p:cNvPr>
              <p:cNvSpPr>
                <a:spLocks/>
              </p:cNvSpPr>
              <p:nvPr/>
            </p:nvSpPr>
            <p:spPr bwMode="auto">
              <a:xfrm>
                <a:off x="2371" y="2568"/>
                <a:ext cx="10" cy="3"/>
              </a:xfrm>
              <a:custGeom>
                <a:avLst/>
                <a:gdLst>
                  <a:gd name="T0" fmla="*/ 10 w 18"/>
                  <a:gd name="T1" fmla="*/ 2 h 6"/>
                  <a:gd name="T2" fmla="*/ 15 w 18"/>
                  <a:gd name="T3" fmla="*/ 3 h 6"/>
                  <a:gd name="T4" fmla="*/ 1 w 18"/>
                  <a:gd name="T5" fmla="*/ 6 h 6"/>
                  <a:gd name="T6" fmla="*/ 13 w 18"/>
                  <a:gd name="T7" fmla="*/ 1 h 6"/>
                  <a:gd name="T8" fmla="*/ 10 w 18"/>
                  <a:gd name="T9" fmla="*/ 2 h 6"/>
                </a:gdLst>
                <a:ahLst/>
                <a:cxnLst>
                  <a:cxn ang="0">
                    <a:pos x="T0" y="T1"/>
                  </a:cxn>
                  <a:cxn ang="0">
                    <a:pos x="T2" y="T3"/>
                  </a:cxn>
                  <a:cxn ang="0">
                    <a:pos x="T4" y="T5"/>
                  </a:cxn>
                  <a:cxn ang="0">
                    <a:pos x="T6" y="T7"/>
                  </a:cxn>
                  <a:cxn ang="0">
                    <a:pos x="T8" y="T9"/>
                  </a:cxn>
                </a:cxnLst>
                <a:rect l="0" t="0" r="r" b="b"/>
                <a:pathLst>
                  <a:path w="18" h="6">
                    <a:moveTo>
                      <a:pt x="10" y="2"/>
                    </a:moveTo>
                    <a:cubicBezTo>
                      <a:pt x="12" y="2"/>
                      <a:pt x="14" y="2"/>
                      <a:pt x="15" y="3"/>
                    </a:cubicBezTo>
                    <a:cubicBezTo>
                      <a:pt x="5" y="5"/>
                      <a:pt x="9" y="5"/>
                      <a:pt x="1" y="6"/>
                    </a:cubicBezTo>
                    <a:cubicBezTo>
                      <a:pt x="0" y="5"/>
                      <a:pt x="10" y="3"/>
                      <a:pt x="13" y="1"/>
                    </a:cubicBezTo>
                    <a:cubicBezTo>
                      <a:pt x="18" y="0"/>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8" name="Freeform 7006">
                <a:extLst>
                  <a:ext uri="{FF2B5EF4-FFF2-40B4-BE49-F238E27FC236}">
                    <a16:creationId xmlns:a16="http://schemas.microsoft.com/office/drawing/2014/main" id="{F093DD72-93AB-4A38-9891-CA07CF88E733}"/>
                  </a:ext>
                </a:extLst>
              </p:cNvPr>
              <p:cNvSpPr>
                <a:spLocks noEditPoints="1"/>
              </p:cNvSpPr>
              <p:nvPr/>
            </p:nvSpPr>
            <p:spPr bwMode="auto">
              <a:xfrm>
                <a:off x="2674" y="2283"/>
                <a:ext cx="23" cy="53"/>
              </a:xfrm>
              <a:custGeom>
                <a:avLst/>
                <a:gdLst>
                  <a:gd name="T0" fmla="*/ 31 w 39"/>
                  <a:gd name="T1" fmla="*/ 27 h 92"/>
                  <a:gd name="T2" fmla="*/ 33 w 39"/>
                  <a:gd name="T3" fmla="*/ 18 h 92"/>
                  <a:gd name="T4" fmla="*/ 33 w 39"/>
                  <a:gd name="T5" fmla="*/ 24 h 92"/>
                  <a:gd name="T6" fmla="*/ 39 w 39"/>
                  <a:gd name="T7" fmla="*/ 0 h 92"/>
                  <a:gd name="T8" fmla="*/ 21 w 39"/>
                  <a:gd name="T9" fmla="*/ 43 h 92"/>
                  <a:gd name="T10" fmla="*/ 6 w 39"/>
                  <a:gd name="T11" fmla="*/ 76 h 92"/>
                  <a:gd name="T12" fmla="*/ 11 w 39"/>
                  <a:gd name="T13" fmla="*/ 67 h 92"/>
                  <a:gd name="T14" fmla="*/ 4 w 39"/>
                  <a:gd name="T15" fmla="*/ 82 h 92"/>
                  <a:gd name="T16" fmla="*/ 4 w 39"/>
                  <a:gd name="T17" fmla="*/ 88 h 92"/>
                  <a:gd name="T18" fmla="*/ 11 w 39"/>
                  <a:gd name="T19" fmla="*/ 76 h 92"/>
                  <a:gd name="T20" fmla="*/ 13 w 39"/>
                  <a:gd name="T21" fmla="*/ 64 h 92"/>
                  <a:gd name="T22" fmla="*/ 21 w 39"/>
                  <a:gd name="T23" fmla="*/ 55 h 92"/>
                  <a:gd name="T24" fmla="*/ 29 w 39"/>
                  <a:gd name="T25" fmla="*/ 34 h 92"/>
                  <a:gd name="T26" fmla="*/ 23 w 39"/>
                  <a:gd name="T27" fmla="*/ 49 h 92"/>
                  <a:gd name="T28" fmla="*/ 21 w 39"/>
                  <a:gd name="T29" fmla="*/ 52 h 92"/>
                  <a:gd name="T30" fmla="*/ 22 w 39"/>
                  <a:gd name="T31" fmla="*/ 46 h 92"/>
                  <a:gd name="T32" fmla="*/ 31 w 39"/>
                  <a:gd name="T33" fmla="*/ 27 h 92"/>
                  <a:gd name="T34" fmla="*/ 16 w 39"/>
                  <a:gd name="T35" fmla="*/ 58 h 92"/>
                  <a:gd name="T36" fmla="*/ 25 w 39"/>
                  <a:gd name="T37" fmla="*/ 37 h 92"/>
                  <a:gd name="T38" fmla="*/ 16 w 39"/>
                  <a:gd name="T39"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92">
                    <a:moveTo>
                      <a:pt x="31" y="27"/>
                    </a:moveTo>
                    <a:cubicBezTo>
                      <a:pt x="28" y="34"/>
                      <a:pt x="29" y="24"/>
                      <a:pt x="33" y="18"/>
                    </a:cubicBezTo>
                    <a:cubicBezTo>
                      <a:pt x="33" y="20"/>
                      <a:pt x="30" y="28"/>
                      <a:pt x="33" y="24"/>
                    </a:cubicBezTo>
                    <a:cubicBezTo>
                      <a:pt x="38" y="11"/>
                      <a:pt x="39" y="4"/>
                      <a:pt x="39" y="0"/>
                    </a:cubicBezTo>
                    <a:cubicBezTo>
                      <a:pt x="35" y="11"/>
                      <a:pt x="28" y="28"/>
                      <a:pt x="21" y="43"/>
                    </a:cubicBezTo>
                    <a:cubicBezTo>
                      <a:pt x="14" y="58"/>
                      <a:pt x="7" y="71"/>
                      <a:pt x="6" y="76"/>
                    </a:cubicBezTo>
                    <a:cubicBezTo>
                      <a:pt x="8" y="73"/>
                      <a:pt x="10" y="68"/>
                      <a:pt x="11" y="67"/>
                    </a:cubicBezTo>
                    <a:cubicBezTo>
                      <a:pt x="9" y="72"/>
                      <a:pt x="2" y="83"/>
                      <a:pt x="4" y="82"/>
                    </a:cubicBezTo>
                    <a:cubicBezTo>
                      <a:pt x="9" y="74"/>
                      <a:pt x="0" y="92"/>
                      <a:pt x="4" y="88"/>
                    </a:cubicBezTo>
                    <a:cubicBezTo>
                      <a:pt x="7" y="82"/>
                      <a:pt x="9" y="80"/>
                      <a:pt x="11" y="76"/>
                    </a:cubicBezTo>
                    <a:cubicBezTo>
                      <a:pt x="14" y="69"/>
                      <a:pt x="13" y="68"/>
                      <a:pt x="13" y="64"/>
                    </a:cubicBezTo>
                    <a:cubicBezTo>
                      <a:pt x="18" y="55"/>
                      <a:pt x="19" y="55"/>
                      <a:pt x="21" y="55"/>
                    </a:cubicBezTo>
                    <a:cubicBezTo>
                      <a:pt x="26" y="45"/>
                      <a:pt x="31" y="33"/>
                      <a:pt x="29" y="34"/>
                    </a:cubicBezTo>
                    <a:cubicBezTo>
                      <a:pt x="24" y="43"/>
                      <a:pt x="29" y="37"/>
                      <a:pt x="23" y="49"/>
                    </a:cubicBezTo>
                    <a:cubicBezTo>
                      <a:pt x="23" y="49"/>
                      <a:pt x="21" y="51"/>
                      <a:pt x="21" y="52"/>
                    </a:cubicBezTo>
                    <a:cubicBezTo>
                      <a:pt x="20" y="51"/>
                      <a:pt x="21" y="49"/>
                      <a:pt x="22" y="46"/>
                    </a:cubicBezTo>
                    <a:cubicBezTo>
                      <a:pt x="26" y="36"/>
                      <a:pt x="30" y="33"/>
                      <a:pt x="31" y="27"/>
                    </a:cubicBezTo>
                    <a:close/>
                    <a:moveTo>
                      <a:pt x="16" y="58"/>
                    </a:moveTo>
                    <a:cubicBezTo>
                      <a:pt x="17" y="53"/>
                      <a:pt x="22" y="42"/>
                      <a:pt x="25" y="37"/>
                    </a:cubicBezTo>
                    <a:cubicBezTo>
                      <a:pt x="26" y="40"/>
                      <a:pt x="20" y="48"/>
                      <a:pt x="16"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9" name="Freeform 7007">
                <a:extLst>
                  <a:ext uri="{FF2B5EF4-FFF2-40B4-BE49-F238E27FC236}">
                    <a16:creationId xmlns:a16="http://schemas.microsoft.com/office/drawing/2014/main" id="{EA237DBD-7C42-47F3-84E0-48FEC582C1FD}"/>
                  </a:ext>
                </a:extLst>
              </p:cNvPr>
              <p:cNvSpPr>
                <a:spLocks/>
              </p:cNvSpPr>
              <p:nvPr/>
            </p:nvSpPr>
            <p:spPr bwMode="auto">
              <a:xfrm>
                <a:off x="2365" y="2563"/>
                <a:ext cx="25" cy="8"/>
              </a:xfrm>
              <a:custGeom>
                <a:avLst/>
                <a:gdLst>
                  <a:gd name="T0" fmla="*/ 38 w 44"/>
                  <a:gd name="T1" fmla="*/ 6 h 13"/>
                  <a:gd name="T2" fmla="*/ 33 w 44"/>
                  <a:gd name="T3" fmla="*/ 5 h 13"/>
                  <a:gd name="T4" fmla="*/ 22 w 44"/>
                  <a:gd name="T5" fmla="*/ 7 h 13"/>
                  <a:gd name="T6" fmla="*/ 40 w 44"/>
                  <a:gd name="T7" fmla="*/ 0 h 13"/>
                  <a:gd name="T8" fmla="*/ 32 w 44"/>
                  <a:gd name="T9" fmla="*/ 4 h 13"/>
                  <a:gd name="T10" fmla="*/ 38 w 44"/>
                  <a:gd name="T11" fmla="*/ 6 h 13"/>
                </a:gdLst>
                <a:ahLst/>
                <a:cxnLst>
                  <a:cxn ang="0">
                    <a:pos x="T0" y="T1"/>
                  </a:cxn>
                  <a:cxn ang="0">
                    <a:pos x="T2" y="T3"/>
                  </a:cxn>
                  <a:cxn ang="0">
                    <a:pos x="T4" y="T5"/>
                  </a:cxn>
                  <a:cxn ang="0">
                    <a:pos x="T6" y="T7"/>
                  </a:cxn>
                  <a:cxn ang="0">
                    <a:pos x="T8" y="T9"/>
                  </a:cxn>
                  <a:cxn ang="0">
                    <a:pos x="T10" y="T11"/>
                  </a:cxn>
                </a:cxnLst>
                <a:rect l="0" t="0" r="r" b="b"/>
                <a:pathLst>
                  <a:path w="44" h="13">
                    <a:moveTo>
                      <a:pt x="38" y="6"/>
                    </a:moveTo>
                    <a:cubicBezTo>
                      <a:pt x="35" y="4"/>
                      <a:pt x="0" y="13"/>
                      <a:pt x="33" y="5"/>
                    </a:cubicBezTo>
                    <a:cubicBezTo>
                      <a:pt x="31" y="5"/>
                      <a:pt x="27" y="5"/>
                      <a:pt x="22" y="7"/>
                    </a:cubicBezTo>
                    <a:cubicBezTo>
                      <a:pt x="33" y="4"/>
                      <a:pt x="27" y="3"/>
                      <a:pt x="40" y="0"/>
                    </a:cubicBezTo>
                    <a:cubicBezTo>
                      <a:pt x="35" y="2"/>
                      <a:pt x="41" y="1"/>
                      <a:pt x="32" y="4"/>
                    </a:cubicBezTo>
                    <a:cubicBezTo>
                      <a:pt x="36" y="4"/>
                      <a:pt x="44" y="3"/>
                      <a:pt x="3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0" name="Freeform 7008">
                <a:extLst>
                  <a:ext uri="{FF2B5EF4-FFF2-40B4-BE49-F238E27FC236}">
                    <a16:creationId xmlns:a16="http://schemas.microsoft.com/office/drawing/2014/main" id="{2D171728-4C9A-4C6D-8FBC-35592BDC237E}"/>
                  </a:ext>
                </a:extLst>
              </p:cNvPr>
              <p:cNvSpPr>
                <a:spLocks/>
              </p:cNvSpPr>
              <p:nvPr/>
            </p:nvSpPr>
            <p:spPr bwMode="auto">
              <a:xfrm>
                <a:off x="2402" y="2541"/>
                <a:ext cx="50" cy="18"/>
              </a:xfrm>
              <a:custGeom>
                <a:avLst/>
                <a:gdLst>
                  <a:gd name="T0" fmla="*/ 34 w 87"/>
                  <a:gd name="T1" fmla="*/ 22 h 32"/>
                  <a:gd name="T2" fmla="*/ 33 w 87"/>
                  <a:gd name="T3" fmla="*/ 21 h 32"/>
                  <a:gd name="T4" fmla="*/ 0 w 87"/>
                  <a:gd name="T5" fmla="*/ 32 h 32"/>
                  <a:gd name="T6" fmla="*/ 9 w 87"/>
                  <a:gd name="T7" fmla="*/ 28 h 32"/>
                  <a:gd name="T8" fmla="*/ 44 w 87"/>
                  <a:gd name="T9" fmla="*/ 16 h 32"/>
                  <a:gd name="T10" fmla="*/ 83 w 87"/>
                  <a:gd name="T11" fmla="*/ 0 h 32"/>
                  <a:gd name="T12" fmla="*/ 87 w 87"/>
                  <a:gd name="T13" fmla="*/ 0 h 32"/>
                  <a:gd name="T14" fmla="*/ 52 w 87"/>
                  <a:gd name="T15" fmla="*/ 13 h 32"/>
                  <a:gd name="T16" fmla="*/ 60 w 87"/>
                  <a:gd name="T17" fmla="*/ 12 h 32"/>
                  <a:gd name="T18" fmla="*/ 34 w 87"/>
                  <a:gd name="T19"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2">
                    <a:moveTo>
                      <a:pt x="34" y="22"/>
                    </a:moveTo>
                    <a:cubicBezTo>
                      <a:pt x="29" y="23"/>
                      <a:pt x="34" y="21"/>
                      <a:pt x="33" y="21"/>
                    </a:cubicBezTo>
                    <a:cubicBezTo>
                      <a:pt x="22" y="23"/>
                      <a:pt x="14" y="29"/>
                      <a:pt x="0" y="32"/>
                    </a:cubicBezTo>
                    <a:cubicBezTo>
                      <a:pt x="3" y="31"/>
                      <a:pt x="9" y="29"/>
                      <a:pt x="9" y="28"/>
                    </a:cubicBezTo>
                    <a:cubicBezTo>
                      <a:pt x="19" y="25"/>
                      <a:pt x="32" y="20"/>
                      <a:pt x="44" y="16"/>
                    </a:cubicBezTo>
                    <a:cubicBezTo>
                      <a:pt x="57" y="11"/>
                      <a:pt x="71" y="5"/>
                      <a:pt x="83" y="0"/>
                    </a:cubicBezTo>
                    <a:cubicBezTo>
                      <a:pt x="83" y="1"/>
                      <a:pt x="84" y="1"/>
                      <a:pt x="87" y="0"/>
                    </a:cubicBezTo>
                    <a:cubicBezTo>
                      <a:pt x="79" y="5"/>
                      <a:pt x="66" y="7"/>
                      <a:pt x="52" y="13"/>
                    </a:cubicBezTo>
                    <a:cubicBezTo>
                      <a:pt x="51" y="15"/>
                      <a:pt x="63" y="9"/>
                      <a:pt x="60" y="12"/>
                    </a:cubicBezTo>
                    <a:cubicBezTo>
                      <a:pt x="51" y="16"/>
                      <a:pt x="39" y="18"/>
                      <a:pt x="3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1" name="Freeform 7009">
                <a:extLst>
                  <a:ext uri="{FF2B5EF4-FFF2-40B4-BE49-F238E27FC236}">
                    <a16:creationId xmlns:a16="http://schemas.microsoft.com/office/drawing/2014/main" id="{F0F1149A-3CCF-42FD-BE18-10BE1757AC3D}"/>
                  </a:ext>
                </a:extLst>
              </p:cNvPr>
              <p:cNvSpPr>
                <a:spLocks/>
              </p:cNvSpPr>
              <p:nvPr/>
            </p:nvSpPr>
            <p:spPr bwMode="auto">
              <a:xfrm>
                <a:off x="2283" y="2579"/>
                <a:ext cx="11" cy="1"/>
              </a:xfrm>
              <a:custGeom>
                <a:avLst/>
                <a:gdLst>
                  <a:gd name="T0" fmla="*/ 1 w 19"/>
                  <a:gd name="T1" fmla="*/ 3 h 3"/>
                  <a:gd name="T2" fmla="*/ 0 w 19"/>
                  <a:gd name="T3" fmla="*/ 2 h 3"/>
                  <a:gd name="T4" fmla="*/ 13 w 19"/>
                  <a:gd name="T5" fmla="*/ 0 h 3"/>
                  <a:gd name="T6" fmla="*/ 1 w 19"/>
                  <a:gd name="T7" fmla="*/ 3 h 3"/>
                </a:gdLst>
                <a:ahLst/>
                <a:cxnLst>
                  <a:cxn ang="0">
                    <a:pos x="T0" y="T1"/>
                  </a:cxn>
                  <a:cxn ang="0">
                    <a:pos x="T2" y="T3"/>
                  </a:cxn>
                  <a:cxn ang="0">
                    <a:pos x="T4" y="T5"/>
                  </a:cxn>
                  <a:cxn ang="0">
                    <a:pos x="T6" y="T7"/>
                  </a:cxn>
                </a:cxnLst>
                <a:rect l="0" t="0" r="r" b="b"/>
                <a:pathLst>
                  <a:path w="19" h="3">
                    <a:moveTo>
                      <a:pt x="1" y="3"/>
                    </a:moveTo>
                    <a:cubicBezTo>
                      <a:pt x="3" y="3"/>
                      <a:pt x="4" y="2"/>
                      <a:pt x="0" y="2"/>
                    </a:cubicBezTo>
                    <a:cubicBezTo>
                      <a:pt x="0" y="1"/>
                      <a:pt x="15" y="2"/>
                      <a:pt x="13" y="0"/>
                    </a:cubicBezTo>
                    <a:cubicBezTo>
                      <a:pt x="19" y="0"/>
                      <a:pt x="1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2" name="Freeform 7010">
                <a:extLst>
                  <a:ext uri="{FF2B5EF4-FFF2-40B4-BE49-F238E27FC236}">
                    <a16:creationId xmlns:a16="http://schemas.microsoft.com/office/drawing/2014/main" id="{9FC63851-2F1C-4038-8FCB-015BB43DD9EE}"/>
                  </a:ext>
                </a:extLst>
              </p:cNvPr>
              <p:cNvSpPr>
                <a:spLocks/>
              </p:cNvSpPr>
              <p:nvPr/>
            </p:nvSpPr>
            <p:spPr bwMode="auto">
              <a:xfrm>
                <a:off x="2530" y="2490"/>
                <a:ext cx="10" cy="7"/>
              </a:xfrm>
              <a:custGeom>
                <a:avLst/>
                <a:gdLst>
                  <a:gd name="T0" fmla="*/ 9 w 17"/>
                  <a:gd name="T1" fmla="*/ 6 h 12"/>
                  <a:gd name="T2" fmla="*/ 0 w 17"/>
                  <a:gd name="T3" fmla="*/ 12 h 12"/>
                  <a:gd name="T4" fmla="*/ 8 w 17"/>
                  <a:gd name="T5" fmla="*/ 6 h 12"/>
                  <a:gd name="T6" fmla="*/ 17 w 17"/>
                  <a:gd name="T7" fmla="*/ 0 h 12"/>
                  <a:gd name="T8" fmla="*/ 6 w 17"/>
                  <a:gd name="T9" fmla="*/ 8 h 12"/>
                  <a:gd name="T10" fmla="*/ 9 w 17"/>
                  <a:gd name="T11" fmla="*/ 6 h 12"/>
                </a:gdLst>
                <a:ahLst/>
                <a:cxnLst>
                  <a:cxn ang="0">
                    <a:pos x="T0" y="T1"/>
                  </a:cxn>
                  <a:cxn ang="0">
                    <a:pos x="T2" y="T3"/>
                  </a:cxn>
                  <a:cxn ang="0">
                    <a:pos x="T4" y="T5"/>
                  </a:cxn>
                  <a:cxn ang="0">
                    <a:pos x="T6" y="T7"/>
                  </a:cxn>
                  <a:cxn ang="0">
                    <a:pos x="T8" y="T9"/>
                  </a:cxn>
                  <a:cxn ang="0">
                    <a:pos x="T10" y="T11"/>
                  </a:cxn>
                </a:cxnLst>
                <a:rect l="0" t="0" r="r" b="b"/>
                <a:pathLst>
                  <a:path w="17" h="12">
                    <a:moveTo>
                      <a:pt x="9" y="6"/>
                    </a:moveTo>
                    <a:cubicBezTo>
                      <a:pt x="9" y="8"/>
                      <a:pt x="4" y="9"/>
                      <a:pt x="0" y="12"/>
                    </a:cubicBezTo>
                    <a:cubicBezTo>
                      <a:pt x="0" y="11"/>
                      <a:pt x="4" y="8"/>
                      <a:pt x="8" y="6"/>
                    </a:cubicBezTo>
                    <a:cubicBezTo>
                      <a:pt x="12" y="3"/>
                      <a:pt x="16" y="0"/>
                      <a:pt x="17" y="0"/>
                    </a:cubicBezTo>
                    <a:cubicBezTo>
                      <a:pt x="16" y="2"/>
                      <a:pt x="11" y="4"/>
                      <a:pt x="6" y="8"/>
                    </a:cubicBezTo>
                    <a:cubicBezTo>
                      <a:pt x="6" y="8"/>
                      <a:pt x="8" y="7"/>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3" name="Freeform 7011">
                <a:extLst>
                  <a:ext uri="{FF2B5EF4-FFF2-40B4-BE49-F238E27FC236}">
                    <a16:creationId xmlns:a16="http://schemas.microsoft.com/office/drawing/2014/main" id="{BDA63AC7-3076-4BB8-A70D-53CE374E81D7}"/>
                  </a:ext>
                </a:extLst>
              </p:cNvPr>
              <p:cNvSpPr>
                <a:spLocks/>
              </p:cNvSpPr>
              <p:nvPr/>
            </p:nvSpPr>
            <p:spPr bwMode="auto">
              <a:xfrm>
                <a:off x="2338" y="2488"/>
                <a:ext cx="197" cy="81"/>
              </a:xfrm>
              <a:custGeom>
                <a:avLst/>
                <a:gdLst>
                  <a:gd name="T0" fmla="*/ 208 w 347"/>
                  <a:gd name="T1" fmla="*/ 82 h 142"/>
                  <a:gd name="T2" fmla="*/ 197 w 347"/>
                  <a:gd name="T3" fmla="*/ 85 h 142"/>
                  <a:gd name="T4" fmla="*/ 174 w 347"/>
                  <a:gd name="T5" fmla="*/ 97 h 142"/>
                  <a:gd name="T6" fmla="*/ 135 w 347"/>
                  <a:gd name="T7" fmla="*/ 110 h 142"/>
                  <a:gd name="T8" fmla="*/ 123 w 347"/>
                  <a:gd name="T9" fmla="*/ 112 h 142"/>
                  <a:gd name="T10" fmla="*/ 113 w 347"/>
                  <a:gd name="T11" fmla="*/ 115 h 142"/>
                  <a:gd name="T12" fmla="*/ 97 w 347"/>
                  <a:gd name="T13" fmla="*/ 120 h 142"/>
                  <a:gd name="T14" fmla="*/ 60 w 347"/>
                  <a:gd name="T15" fmla="*/ 133 h 142"/>
                  <a:gd name="T16" fmla="*/ 75 w 347"/>
                  <a:gd name="T17" fmla="*/ 127 h 142"/>
                  <a:gd name="T18" fmla="*/ 51 w 347"/>
                  <a:gd name="T19" fmla="*/ 132 h 142"/>
                  <a:gd name="T20" fmla="*/ 38 w 347"/>
                  <a:gd name="T21" fmla="*/ 136 h 142"/>
                  <a:gd name="T22" fmla="*/ 19 w 347"/>
                  <a:gd name="T23" fmla="*/ 137 h 142"/>
                  <a:gd name="T24" fmla="*/ 46 w 347"/>
                  <a:gd name="T25" fmla="*/ 132 h 142"/>
                  <a:gd name="T26" fmla="*/ 75 w 347"/>
                  <a:gd name="T27" fmla="*/ 124 h 142"/>
                  <a:gd name="T28" fmla="*/ 69 w 347"/>
                  <a:gd name="T29" fmla="*/ 124 h 142"/>
                  <a:gd name="T30" fmla="*/ 50 w 347"/>
                  <a:gd name="T31" fmla="*/ 128 h 142"/>
                  <a:gd name="T32" fmla="*/ 15 w 347"/>
                  <a:gd name="T33" fmla="*/ 132 h 142"/>
                  <a:gd name="T34" fmla="*/ 30 w 347"/>
                  <a:gd name="T35" fmla="*/ 131 h 142"/>
                  <a:gd name="T36" fmla="*/ 55 w 347"/>
                  <a:gd name="T37" fmla="*/ 124 h 142"/>
                  <a:gd name="T38" fmla="*/ 109 w 347"/>
                  <a:gd name="T39" fmla="*/ 112 h 142"/>
                  <a:gd name="T40" fmla="*/ 130 w 347"/>
                  <a:gd name="T41" fmla="*/ 102 h 142"/>
                  <a:gd name="T42" fmla="*/ 215 w 347"/>
                  <a:gd name="T43" fmla="*/ 69 h 142"/>
                  <a:gd name="T44" fmla="*/ 189 w 347"/>
                  <a:gd name="T45" fmla="*/ 83 h 142"/>
                  <a:gd name="T46" fmla="*/ 121 w 347"/>
                  <a:gd name="T47" fmla="*/ 108 h 142"/>
                  <a:gd name="T48" fmla="*/ 86 w 347"/>
                  <a:gd name="T49" fmla="*/ 122 h 142"/>
                  <a:gd name="T50" fmla="*/ 133 w 347"/>
                  <a:gd name="T51" fmla="*/ 105 h 142"/>
                  <a:gd name="T52" fmla="*/ 151 w 347"/>
                  <a:gd name="T53" fmla="*/ 101 h 142"/>
                  <a:gd name="T54" fmla="*/ 168 w 347"/>
                  <a:gd name="T55" fmla="*/ 94 h 142"/>
                  <a:gd name="T56" fmla="*/ 162 w 347"/>
                  <a:gd name="T57" fmla="*/ 99 h 142"/>
                  <a:gd name="T58" fmla="*/ 156 w 347"/>
                  <a:gd name="T59" fmla="*/ 101 h 142"/>
                  <a:gd name="T60" fmla="*/ 188 w 347"/>
                  <a:gd name="T61" fmla="*/ 89 h 142"/>
                  <a:gd name="T62" fmla="*/ 178 w 347"/>
                  <a:gd name="T63" fmla="*/ 89 h 142"/>
                  <a:gd name="T64" fmla="*/ 192 w 347"/>
                  <a:gd name="T65" fmla="*/ 85 h 142"/>
                  <a:gd name="T66" fmla="*/ 203 w 347"/>
                  <a:gd name="T67" fmla="*/ 78 h 142"/>
                  <a:gd name="T68" fmla="*/ 228 w 347"/>
                  <a:gd name="T69" fmla="*/ 67 h 142"/>
                  <a:gd name="T70" fmla="*/ 246 w 347"/>
                  <a:gd name="T71" fmla="*/ 60 h 142"/>
                  <a:gd name="T72" fmla="*/ 265 w 347"/>
                  <a:gd name="T73" fmla="*/ 49 h 142"/>
                  <a:gd name="T74" fmla="*/ 291 w 347"/>
                  <a:gd name="T75" fmla="*/ 34 h 142"/>
                  <a:gd name="T76" fmla="*/ 312 w 347"/>
                  <a:gd name="T77" fmla="*/ 22 h 142"/>
                  <a:gd name="T78" fmla="*/ 321 w 347"/>
                  <a:gd name="T79" fmla="*/ 16 h 142"/>
                  <a:gd name="T80" fmla="*/ 303 w 347"/>
                  <a:gd name="T81" fmla="*/ 30 h 142"/>
                  <a:gd name="T82" fmla="*/ 264 w 347"/>
                  <a:gd name="T83" fmla="*/ 52 h 142"/>
                  <a:gd name="T84" fmla="*/ 219 w 347"/>
                  <a:gd name="T85" fmla="*/ 7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7" h="142">
                    <a:moveTo>
                      <a:pt x="219" y="78"/>
                    </a:moveTo>
                    <a:cubicBezTo>
                      <a:pt x="215" y="80"/>
                      <a:pt x="214" y="79"/>
                      <a:pt x="208" y="82"/>
                    </a:cubicBezTo>
                    <a:cubicBezTo>
                      <a:pt x="209" y="82"/>
                      <a:pt x="211" y="80"/>
                      <a:pt x="210" y="80"/>
                    </a:cubicBezTo>
                    <a:cubicBezTo>
                      <a:pt x="208" y="81"/>
                      <a:pt x="203" y="82"/>
                      <a:pt x="197" y="85"/>
                    </a:cubicBezTo>
                    <a:cubicBezTo>
                      <a:pt x="199" y="86"/>
                      <a:pt x="191" y="89"/>
                      <a:pt x="184" y="92"/>
                    </a:cubicBezTo>
                    <a:cubicBezTo>
                      <a:pt x="176" y="95"/>
                      <a:pt x="169" y="97"/>
                      <a:pt x="174" y="97"/>
                    </a:cubicBezTo>
                    <a:cubicBezTo>
                      <a:pt x="163" y="102"/>
                      <a:pt x="145" y="105"/>
                      <a:pt x="124" y="113"/>
                    </a:cubicBezTo>
                    <a:cubicBezTo>
                      <a:pt x="125" y="114"/>
                      <a:pt x="131" y="112"/>
                      <a:pt x="135" y="110"/>
                    </a:cubicBezTo>
                    <a:cubicBezTo>
                      <a:pt x="123" y="115"/>
                      <a:pt x="112" y="118"/>
                      <a:pt x="105" y="119"/>
                    </a:cubicBezTo>
                    <a:cubicBezTo>
                      <a:pt x="110" y="116"/>
                      <a:pt x="119" y="115"/>
                      <a:pt x="123" y="112"/>
                    </a:cubicBezTo>
                    <a:cubicBezTo>
                      <a:pt x="121" y="112"/>
                      <a:pt x="117" y="114"/>
                      <a:pt x="117" y="115"/>
                    </a:cubicBezTo>
                    <a:cubicBezTo>
                      <a:pt x="114" y="116"/>
                      <a:pt x="114" y="115"/>
                      <a:pt x="113" y="115"/>
                    </a:cubicBezTo>
                    <a:cubicBezTo>
                      <a:pt x="102" y="118"/>
                      <a:pt x="102" y="120"/>
                      <a:pt x="99" y="122"/>
                    </a:cubicBezTo>
                    <a:cubicBezTo>
                      <a:pt x="91" y="124"/>
                      <a:pt x="96" y="121"/>
                      <a:pt x="97" y="120"/>
                    </a:cubicBezTo>
                    <a:cubicBezTo>
                      <a:pt x="87" y="123"/>
                      <a:pt x="85" y="125"/>
                      <a:pt x="77" y="126"/>
                    </a:cubicBezTo>
                    <a:cubicBezTo>
                      <a:pt x="90" y="124"/>
                      <a:pt x="78" y="129"/>
                      <a:pt x="60" y="133"/>
                    </a:cubicBezTo>
                    <a:cubicBezTo>
                      <a:pt x="59" y="132"/>
                      <a:pt x="56" y="132"/>
                      <a:pt x="52" y="133"/>
                    </a:cubicBezTo>
                    <a:cubicBezTo>
                      <a:pt x="55" y="132"/>
                      <a:pt x="69" y="129"/>
                      <a:pt x="75" y="127"/>
                    </a:cubicBezTo>
                    <a:cubicBezTo>
                      <a:pt x="72" y="127"/>
                      <a:pt x="70" y="127"/>
                      <a:pt x="70" y="127"/>
                    </a:cubicBezTo>
                    <a:cubicBezTo>
                      <a:pt x="64" y="129"/>
                      <a:pt x="63" y="130"/>
                      <a:pt x="51" y="132"/>
                    </a:cubicBezTo>
                    <a:cubicBezTo>
                      <a:pt x="60" y="129"/>
                      <a:pt x="54" y="130"/>
                      <a:pt x="47" y="132"/>
                    </a:cubicBezTo>
                    <a:cubicBezTo>
                      <a:pt x="40" y="134"/>
                      <a:pt x="32" y="136"/>
                      <a:pt x="38" y="136"/>
                    </a:cubicBezTo>
                    <a:cubicBezTo>
                      <a:pt x="33" y="137"/>
                      <a:pt x="14" y="138"/>
                      <a:pt x="0" y="142"/>
                    </a:cubicBezTo>
                    <a:cubicBezTo>
                      <a:pt x="0" y="141"/>
                      <a:pt x="15" y="139"/>
                      <a:pt x="19" y="137"/>
                    </a:cubicBezTo>
                    <a:cubicBezTo>
                      <a:pt x="24" y="136"/>
                      <a:pt x="19" y="137"/>
                      <a:pt x="20" y="138"/>
                    </a:cubicBezTo>
                    <a:cubicBezTo>
                      <a:pt x="31" y="135"/>
                      <a:pt x="38" y="133"/>
                      <a:pt x="46" y="132"/>
                    </a:cubicBezTo>
                    <a:cubicBezTo>
                      <a:pt x="53" y="130"/>
                      <a:pt x="61" y="128"/>
                      <a:pt x="73" y="126"/>
                    </a:cubicBezTo>
                    <a:cubicBezTo>
                      <a:pt x="69" y="126"/>
                      <a:pt x="69" y="125"/>
                      <a:pt x="75" y="124"/>
                    </a:cubicBezTo>
                    <a:cubicBezTo>
                      <a:pt x="73" y="124"/>
                      <a:pt x="70" y="124"/>
                      <a:pt x="65" y="126"/>
                    </a:cubicBezTo>
                    <a:cubicBezTo>
                      <a:pt x="60" y="126"/>
                      <a:pt x="64" y="125"/>
                      <a:pt x="69" y="124"/>
                    </a:cubicBezTo>
                    <a:cubicBezTo>
                      <a:pt x="74" y="123"/>
                      <a:pt x="80" y="122"/>
                      <a:pt x="81" y="121"/>
                    </a:cubicBezTo>
                    <a:cubicBezTo>
                      <a:pt x="72" y="122"/>
                      <a:pt x="61" y="125"/>
                      <a:pt x="50" y="128"/>
                    </a:cubicBezTo>
                    <a:cubicBezTo>
                      <a:pt x="38" y="130"/>
                      <a:pt x="25" y="133"/>
                      <a:pt x="14" y="135"/>
                    </a:cubicBezTo>
                    <a:cubicBezTo>
                      <a:pt x="16" y="133"/>
                      <a:pt x="28" y="132"/>
                      <a:pt x="15" y="132"/>
                    </a:cubicBezTo>
                    <a:cubicBezTo>
                      <a:pt x="21" y="131"/>
                      <a:pt x="26" y="130"/>
                      <a:pt x="32" y="129"/>
                    </a:cubicBezTo>
                    <a:cubicBezTo>
                      <a:pt x="30" y="130"/>
                      <a:pt x="29" y="131"/>
                      <a:pt x="30" y="131"/>
                    </a:cubicBezTo>
                    <a:cubicBezTo>
                      <a:pt x="41" y="128"/>
                      <a:pt x="45" y="127"/>
                      <a:pt x="56" y="125"/>
                    </a:cubicBezTo>
                    <a:cubicBezTo>
                      <a:pt x="61" y="124"/>
                      <a:pt x="54" y="125"/>
                      <a:pt x="55" y="124"/>
                    </a:cubicBezTo>
                    <a:cubicBezTo>
                      <a:pt x="65" y="121"/>
                      <a:pt x="69" y="120"/>
                      <a:pt x="81" y="117"/>
                    </a:cubicBezTo>
                    <a:cubicBezTo>
                      <a:pt x="79" y="121"/>
                      <a:pt x="95" y="116"/>
                      <a:pt x="109" y="112"/>
                    </a:cubicBezTo>
                    <a:cubicBezTo>
                      <a:pt x="111" y="111"/>
                      <a:pt x="123" y="105"/>
                      <a:pt x="114" y="108"/>
                    </a:cubicBezTo>
                    <a:cubicBezTo>
                      <a:pt x="115" y="106"/>
                      <a:pt x="122" y="106"/>
                      <a:pt x="130" y="102"/>
                    </a:cubicBezTo>
                    <a:cubicBezTo>
                      <a:pt x="132" y="103"/>
                      <a:pt x="128" y="104"/>
                      <a:pt x="124" y="105"/>
                    </a:cubicBezTo>
                    <a:cubicBezTo>
                      <a:pt x="159" y="94"/>
                      <a:pt x="187" y="81"/>
                      <a:pt x="215" y="69"/>
                    </a:cubicBezTo>
                    <a:cubicBezTo>
                      <a:pt x="220" y="69"/>
                      <a:pt x="205" y="75"/>
                      <a:pt x="208" y="75"/>
                    </a:cubicBezTo>
                    <a:cubicBezTo>
                      <a:pt x="204" y="76"/>
                      <a:pt x="197" y="80"/>
                      <a:pt x="189" y="83"/>
                    </a:cubicBezTo>
                    <a:cubicBezTo>
                      <a:pt x="192" y="80"/>
                      <a:pt x="177" y="87"/>
                      <a:pt x="156" y="96"/>
                    </a:cubicBezTo>
                    <a:cubicBezTo>
                      <a:pt x="145" y="100"/>
                      <a:pt x="133" y="104"/>
                      <a:pt x="121" y="108"/>
                    </a:cubicBezTo>
                    <a:cubicBezTo>
                      <a:pt x="109" y="113"/>
                      <a:pt x="97" y="116"/>
                      <a:pt x="87" y="119"/>
                    </a:cubicBezTo>
                    <a:cubicBezTo>
                      <a:pt x="81" y="121"/>
                      <a:pt x="83" y="122"/>
                      <a:pt x="86" y="122"/>
                    </a:cubicBezTo>
                    <a:cubicBezTo>
                      <a:pt x="95" y="118"/>
                      <a:pt x="111" y="115"/>
                      <a:pt x="110" y="113"/>
                    </a:cubicBezTo>
                    <a:cubicBezTo>
                      <a:pt x="118" y="110"/>
                      <a:pt x="126" y="108"/>
                      <a:pt x="133" y="105"/>
                    </a:cubicBezTo>
                    <a:cubicBezTo>
                      <a:pt x="132" y="106"/>
                      <a:pt x="130" y="108"/>
                      <a:pt x="124" y="109"/>
                    </a:cubicBezTo>
                    <a:cubicBezTo>
                      <a:pt x="131" y="109"/>
                      <a:pt x="143" y="103"/>
                      <a:pt x="151" y="101"/>
                    </a:cubicBezTo>
                    <a:cubicBezTo>
                      <a:pt x="155" y="99"/>
                      <a:pt x="153" y="99"/>
                      <a:pt x="150" y="100"/>
                    </a:cubicBezTo>
                    <a:cubicBezTo>
                      <a:pt x="168" y="94"/>
                      <a:pt x="168" y="94"/>
                      <a:pt x="168" y="94"/>
                    </a:cubicBezTo>
                    <a:cubicBezTo>
                      <a:pt x="175" y="92"/>
                      <a:pt x="183" y="89"/>
                      <a:pt x="184" y="90"/>
                    </a:cubicBezTo>
                    <a:cubicBezTo>
                      <a:pt x="176" y="93"/>
                      <a:pt x="173" y="94"/>
                      <a:pt x="162" y="99"/>
                    </a:cubicBezTo>
                    <a:cubicBezTo>
                      <a:pt x="162" y="98"/>
                      <a:pt x="165" y="97"/>
                      <a:pt x="164" y="97"/>
                    </a:cubicBezTo>
                    <a:cubicBezTo>
                      <a:pt x="160" y="99"/>
                      <a:pt x="160" y="99"/>
                      <a:pt x="156" y="101"/>
                    </a:cubicBezTo>
                    <a:cubicBezTo>
                      <a:pt x="163" y="99"/>
                      <a:pt x="167" y="98"/>
                      <a:pt x="171" y="96"/>
                    </a:cubicBezTo>
                    <a:cubicBezTo>
                      <a:pt x="175" y="94"/>
                      <a:pt x="179" y="92"/>
                      <a:pt x="188" y="89"/>
                    </a:cubicBezTo>
                    <a:cubicBezTo>
                      <a:pt x="186" y="88"/>
                      <a:pt x="185" y="88"/>
                      <a:pt x="176" y="91"/>
                    </a:cubicBezTo>
                    <a:cubicBezTo>
                      <a:pt x="176" y="91"/>
                      <a:pt x="179" y="90"/>
                      <a:pt x="178" y="89"/>
                    </a:cubicBezTo>
                    <a:cubicBezTo>
                      <a:pt x="181" y="88"/>
                      <a:pt x="181" y="88"/>
                      <a:pt x="181" y="88"/>
                    </a:cubicBezTo>
                    <a:cubicBezTo>
                      <a:pt x="187" y="85"/>
                      <a:pt x="185" y="88"/>
                      <a:pt x="192" y="85"/>
                    </a:cubicBezTo>
                    <a:cubicBezTo>
                      <a:pt x="197" y="82"/>
                      <a:pt x="193" y="83"/>
                      <a:pt x="188" y="85"/>
                    </a:cubicBezTo>
                    <a:cubicBezTo>
                      <a:pt x="186" y="85"/>
                      <a:pt x="199" y="80"/>
                      <a:pt x="203" y="78"/>
                    </a:cubicBezTo>
                    <a:cubicBezTo>
                      <a:pt x="202" y="80"/>
                      <a:pt x="206" y="78"/>
                      <a:pt x="208" y="78"/>
                    </a:cubicBezTo>
                    <a:cubicBezTo>
                      <a:pt x="213" y="75"/>
                      <a:pt x="222" y="71"/>
                      <a:pt x="228" y="67"/>
                    </a:cubicBezTo>
                    <a:cubicBezTo>
                      <a:pt x="230" y="67"/>
                      <a:pt x="226" y="69"/>
                      <a:pt x="227" y="70"/>
                    </a:cubicBezTo>
                    <a:cubicBezTo>
                      <a:pt x="237" y="65"/>
                      <a:pt x="242" y="62"/>
                      <a:pt x="246" y="60"/>
                    </a:cubicBezTo>
                    <a:cubicBezTo>
                      <a:pt x="250" y="58"/>
                      <a:pt x="253" y="57"/>
                      <a:pt x="258" y="55"/>
                    </a:cubicBezTo>
                    <a:cubicBezTo>
                      <a:pt x="263" y="52"/>
                      <a:pt x="272" y="45"/>
                      <a:pt x="265" y="49"/>
                    </a:cubicBezTo>
                    <a:cubicBezTo>
                      <a:pt x="265" y="47"/>
                      <a:pt x="274" y="44"/>
                      <a:pt x="272" y="46"/>
                    </a:cubicBezTo>
                    <a:cubicBezTo>
                      <a:pt x="276" y="42"/>
                      <a:pt x="284" y="38"/>
                      <a:pt x="291" y="34"/>
                    </a:cubicBezTo>
                    <a:cubicBezTo>
                      <a:pt x="298" y="29"/>
                      <a:pt x="305" y="25"/>
                      <a:pt x="307" y="22"/>
                    </a:cubicBezTo>
                    <a:cubicBezTo>
                      <a:pt x="305" y="26"/>
                      <a:pt x="319" y="16"/>
                      <a:pt x="312" y="22"/>
                    </a:cubicBezTo>
                    <a:cubicBezTo>
                      <a:pt x="317" y="18"/>
                      <a:pt x="318" y="17"/>
                      <a:pt x="316" y="17"/>
                    </a:cubicBezTo>
                    <a:cubicBezTo>
                      <a:pt x="320" y="15"/>
                      <a:pt x="320" y="16"/>
                      <a:pt x="321" y="16"/>
                    </a:cubicBezTo>
                    <a:cubicBezTo>
                      <a:pt x="335" y="7"/>
                      <a:pt x="342" y="0"/>
                      <a:pt x="347" y="0"/>
                    </a:cubicBezTo>
                    <a:cubicBezTo>
                      <a:pt x="333" y="11"/>
                      <a:pt x="317" y="21"/>
                      <a:pt x="303" y="30"/>
                    </a:cubicBezTo>
                    <a:cubicBezTo>
                      <a:pt x="288" y="38"/>
                      <a:pt x="275" y="46"/>
                      <a:pt x="266" y="53"/>
                    </a:cubicBezTo>
                    <a:cubicBezTo>
                      <a:pt x="264" y="52"/>
                      <a:pt x="264" y="52"/>
                      <a:pt x="264" y="52"/>
                    </a:cubicBezTo>
                    <a:cubicBezTo>
                      <a:pt x="257" y="57"/>
                      <a:pt x="245" y="63"/>
                      <a:pt x="234" y="68"/>
                    </a:cubicBezTo>
                    <a:cubicBezTo>
                      <a:pt x="224" y="73"/>
                      <a:pt x="216" y="77"/>
                      <a:pt x="21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4" name="Freeform 7012">
                <a:extLst>
                  <a:ext uri="{FF2B5EF4-FFF2-40B4-BE49-F238E27FC236}">
                    <a16:creationId xmlns:a16="http://schemas.microsoft.com/office/drawing/2014/main" id="{8CA5F090-5501-4381-A859-47C87D78D4CB}"/>
                  </a:ext>
                </a:extLst>
              </p:cNvPr>
              <p:cNvSpPr>
                <a:spLocks/>
              </p:cNvSpPr>
              <p:nvPr/>
            </p:nvSpPr>
            <p:spPr bwMode="auto">
              <a:xfrm>
                <a:off x="2277" y="2574"/>
                <a:ext cx="14" cy="1"/>
              </a:xfrm>
              <a:custGeom>
                <a:avLst/>
                <a:gdLst>
                  <a:gd name="T0" fmla="*/ 22 w 24"/>
                  <a:gd name="T1" fmla="*/ 2 h 3"/>
                  <a:gd name="T2" fmla="*/ 2 w 24"/>
                  <a:gd name="T3" fmla="*/ 3 h 3"/>
                  <a:gd name="T4" fmla="*/ 21 w 24"/>
                  <a:gd name="T5" fmla="*/ 1 h 3"/>
                  <a:gd name="T6" fmla="*/ 10 w 24"/>
                  <a:gd name="T7" fmla="*/ 1 h 3"/>
                  <a:gd name="T8" fmla="*/ 0 w 24"/>
                  <a:gd name="T9" fmla="*/ 1 h 3"/>
                  <a:gd name="T10" fmla="*/ 12 w 24"/>
                  <a:gd name="T11" fmla="*/ 0 h 3"/>
                  <a:gd name="T12" fmla="*/ 24 w 24"/>
                  <a:gd name="T13" fmla="*/ 1 h 3"/>
                  <a:gd name="T14" fmla="*/ 22 w 24"/>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3">
                    <a:moveTo>
                      <a:pt x="22" y="2"/>
                    </a:moveTo>
                    <a:cubicBezTo>
                      <a:pt x="7" y="3"/>
                      <a:pt x="1" y="3"/>
                      <a:pt x="2" y="3"/>
                    </a:cubicBezTo>
                    <a:cubicBezTo>
                      <a:pt x="2" y="2"/>
                      <a:pt x="10" y="2"/>
                      <a:pt x="21" y="1"/>
                    </a:cubicBezTo>
                    <a:cubicBezTo>
                      <a:pt x="20" y="0"/>
                      <a:pt x="15" y="1"/>
                      <a:pt x="10" y="1"/>
                    </a:cubicBezTo>
                    <a:cubicBezTo>
                      <a:pt x="5" y="1"/>
                      <a:pt x="0" y="2"/>
                      <a:pt x="0" y="1"/>
                    </a:cubicBezTo>
                    <a:cubicBezTo>
                      <a:pt x="0" y="0"/>
                      <a:pt x="6" y="0"/>
                      <a:pt x="12" y="0"/>
                    </a:cubicBezTo>
                    <a:cubicBezTo>
                      <a:pt x="18" y="0"/>
                      <a:pt x="24" y="0"/>
                      <a:pt x="24" y="1"/>
                    </a:cubicBezTo>
                    <a:cubicBezTo>
                      <a:pt x="21" y="1"/>
                      <a:pt x="22" y="2"/>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5" name="Freeform 7013">
                <a:extLst>
                  <a:ext uri="{FF2B5EF4-FFF2-40B4-BE49-F238E27FC236}">
                    <a16:creationId xmlns:a16="http://schemas.microsoft.com/office/drawing/2014/main" id="{B738236B-DAF1-4FDE-9C0C-B317FAE55146}"/>
                  </a:ext>
                </a:extLst>
              </p:cNvPr>
              <p:cNvSpPr>
                <a:spLocks/>
              </p:cNvSpPr>
              <p:nvPr/>
            </p:nvSpPr>
            <p:spPr bwMode="auto">
              <a:xfrm>
                <a:off x="2596" y="2423"/>
                <a:ext cx="9" cy="7"/>
              </a:xfrm>
              <a:custGeom>
                <a:avLst/>
                <a:gdLst>
                  <a:gd name="T0" fmla="*/ 11 w 16"/>
                  <a:gd name="T1" fmla="*/ 4 h 13"/>
                  <a:gd name="T2" fmla="*/ 1 w 16"/>
                  <a:gd name="T3" fmla="*/ 13 h 13"/>
                  <a:gd name="T4" fmla="*/ 12 w 16"/>
                  <a:gd name="T5" fmla="*/ 1 h 13"/>
                  <a:gd name="T6" fmla="*/ 11 w 16"/>
                  <a:gd name="T7" fmla="*/ 4 h 13"/>
                </a:gdLst>
                <a:ahLst/>
                <a:cxnLst>
                  <a:cxn ang="0">
                    <a:pos x="T0" y="T1"/>
                  </a:cxn>
                  <a:cxn ang="0">
                    <a:pos x="T2" y="T3"/>
                  </a:cxn>
                  <a:cxn ang="0">
                    <a:pos x="T4" y="T5"/>
                  </a:cxn>
                  <a:cxn ang="0">
                    <a:pos x="T6" y="T7"/>
                  </a:cxn>
                </a:cxnLst>
                <a:rect l="0" t="0" r="r" b="b"/>
                <a:pathLst>
                  <a:path w="16" h="13">
                    <a:moveTo>
                      <a:pt x="11" y="4"/>
                    </a:moveTo>
                    <a:cubicBezTo>
                      <a:pt x="16" y="1"/>
                      <a:pt x="5" y="9"/>
                      <a:pt x="1" y="13"/>
                    </a:cubicBezTo>
                    <a:cubicBezTo>
                      <a:pt x="0" y="13"/>
                      <a:pt x="9" y="5"/>
                      <a:pt x="12" y="1"/>
                    </a:cubicBezTo>
                    <a:cubicBezTo>
                      <a:pt x="14" y="0"/>
                      <a:pt x="5" y="11"/>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6" name="Freeform 7014">
                <a:extLst>
                  <a:ext uri="{FF2B5EF4-FFF2-40B4-BE49-F238E27FC236}">
                    <a16:creationId xmlns:a16="http://schemas.microsoft.com/office/drawing/2014/main" id="{69435375-A349-4212-BC0D-FA686C357236}"/>
                  </a:ext>
                </a:extLst>
              </p:cNvPr>
              <p:cNvSpPr>
                <a:spLocks/>
              </p:cNvSpPr>
              <p:nvPr/>
            </p:nvSpPr>
            <p:spPr bwMode="auto">
              <a:xfrm>
                <a:off x="2078" y="2533"/>
                <a:ext cx="18" cy="9"/>
              </a:xfrm>
              <a:custGeom>
                <a:avLst/>
                <a:gdLst>
                  <a:gd name="T0" fmla="*/ 18 w 31"/>
                  <a:gd name="T1" fmla="*/ 13 h 16"/>
                  <a:gd name="T2" fmla="*/ 21 w 31"/>
                  <a:gd name="T3" fmla="*/ 11 h 16"/>
                  <a:gd name="T4" fmla="*/ 5 w 31"/>
                  <a:gd name="T5" fmla="*/ 5 h 16"/>
                  <a:gd name="T6" fmla="*/ 27 w 31"/>
                  <a:gd name="T7" fmla="*/ 12 h 16"/>
                  <a:gd name="T8" fmla="*/ 31 w 31"/>
                  <a:gd name="T9" fmla="*/ 16 h 16"/>
                  <a:gd name="T10" fmla="*/ 24 w 31"/>
                  <a:gd name="T11" fmla="*/ 13 h 16"/>
                  <a:gd name="T12" fmla="*/ 18 w 31"/>
                  <a:gd name="T13" fmla="*/ 13 h 16"/>
                </a:gdLst>
                <a:ahLst/>
                <a:cxnLst>
                  <a:cxn ang="0">
                    <a:pos x="T0" y="T1"/>
                  </a:cxn>
                  <a:cxn ang="0">
                    <a:pos x="T2" y="T3"/>
                  </a:cxn>
                  <a:cxn ang="0">
                    <a:pos x="T4" y="T5"/>
                  </a:cxn>
                  <a:cxn ang="0">
                    <a:pos x="T6" y="T7"/>
                  </a:cxn>
                  <a:cxn ang="0">
                    <a:pos x="T8" y="T9"/>
                  </a:cxn>
                  <a:cxn ang="0">
                    <a:pos x="T10" y="T11"/>
                  </a:cxn>
                  <a:cxn ang="0">
                    <a:pos x="T12" y="T13"/>
                  </a:cxn>
                </a:cxnLst>
                <a:rect l="0" t="0" r="r" b="b"/>
                <a:pathLst>
                  <a:path w="31" h="16">
                    <a:moveTo>
                      <a:pt x="18" y="13"/>
                    </a:moveTo>
                    <a:cubicBezTo>
                      <a:pt x="10" y="9"/>
                      <a:pt x="16" y="9"/>
                      <a:pt x="21" y="11"/>
                    </a:cubicBezTo>
                    <a:cubicBezTo>
                      <a:pt x="16" y="7"/>
                      <a:pt x="13" y="9"/>
                      <a:pt x="5" y="5"/>
                    </a:cubicBezTo>
                    <a:cubicBezTo>
                      <a:pt x="0" y="0"/>
                      <a:pt x="18" y="9"/>
                      <a:pt x="27" y="12"/>
                    </a:cubicBezTo>
                    <a:cubicBezTo>
                      <a:pt x="27" y="13"/>
                      <a:pt x="31" y="15"/>
                      <a:pt x="31" y="16"/>
                    </a:cubicBezTo>
                    <a:cubicBezTo>
                      <a:pt x="28" y="15"/>
                      <a:pt x="27" y="14"/>
                      <a:pt x="24" y="13"/>
                    </a:cubicBezTo>
                    <a:cubicBezTo>
                      <a:pt x="17" y="10"/>
                      <a:pt x="17" y="11"/>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7" name="Freeform 7015">
                <a:extLst>
                  <a:ext uri="{FF2B5EF4-FFF2-40B4-BE49-F238E27FC236}">
                    <a16:creationId xmlns:a16="http://schemas.microsoft.com/office/drawing/2014/main" id="{EF0C6E14-B253-4E5F-B350-2C240FF6897F}"/>
                  </a:ext>
                </a:extLst>
              </p:cNvPr>
              <p:cNvSpPr>
                <a:spLocks/>
              </p:cNvSpPr>
              <p:nvPr/>
            </p:nvSpPr>
            <p:spPr bwMode="auto">
              <a:xfrm>
                <a:off x="2008" y="2497"/>
                <a:ext cx="23" cy="15"/>
              </a:xfrm>
              <a:custGeom>
                <a:avLst/>
                <a:gdLst>
                  <a:gd name="T0" fmla="*/ 41 w 41"/>
                  <a:gd name="T1" fmla="*/ 26 h 26"/>
                  <a:gd name="T2" fmla="*/ 3 w 41"/>
                  <a:gd name="T3" fmla="*/ 3 h 26"/>
                  <a:gd name="T4" fmla="*/ 0 w 41"/>
                  <a:gd name="T5" fmla="*/ 0 h 26"/>
                  <a:gd name="T6" fmla="*/ 41 w 41"/>
                  <a:gd name="T7" fmla="*/ 26 h 26"/>
                </a:gdLst>
                <a:ahLst/>
                <a:cxnLst>
                  <a:cxn ang="0">
                    <a:pos x="T0" y="T1"/>
                  </a:cxn>
                  <a:cxn ang="0">
                    <a:pos x="T2" y="T3"/>
                  </a:cxn>
                  <a:cxn ang="0">
                    <a:pos x="T4" y="T5"/>
                  </a:cxn>
                  <a:cxn ang="0">
                    <a:pos x="T6" y="T7"/>
                  </a:cxn>
                </a:cxnLst>
                <a:rect l="0" t="0" r="r" b="b"/>
                <a:pathLst>
                  <a:path w="41" h="26">
                    <a:moveTo>
                      <a:pt x="41" y="26"/>
                    </a:moveTo>
                    <a:cubicBezTo>
                      <a:pt x="32" y="23"/>
                      <a:pt x="18" y="12"/>
                      <a:pt x="3" y="3"/>
                    </a:cubicBezTo>
                    <a:cubicBezTo>
                      <a:pt x="3" y="3"/>
                      <a:pt x="2" y="2"/>
                      <a:pt x="0" y="0"/>
                    </a:cubicBezTo>
                    <a:cubicBezTo>
                      <a:pt x="9" y="7"/>
                      <a:pt x="24" y="16"/>
                      <a:pt x="4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8" name="Freeform 7016">
                <a:extLst>
                  <a:ext uri="{FF2B5EF4-FFF2-40B4-BE49-F238E27FC236}">
                    <a16:creationId xmlns:a16="http://schemas.microsoft.com/office/drawing/2014/main" id="{921E0C80-776E-451F-A71B-4D3484DFD6EB}"/>
                  </a:ext>
                </a:extLst>
              </p:cNvPr>
              <p:cNvSpPr>
                <a:spLocks/>
              </p:cNvSpPr>
              <p:nvPr/>
            </p:nvSpPr>
            <p:spPr bwMode="auto">
              <a:xfrm>
                <a:off x="2493" y="2494"/>
                <a:ext cx="27" cy="17"/>
              </a:xfrm>
              <a:custGeom>
                <a:avLst/>
                <a:gdLst>
                  <a:gd name="T0" fmla="*/ 24 w 48"/>
                  <a:gd name="T1" fmla="*/ 17 h 30"/>
                  <a:gd name="T2" fmla="*/ 22 w 48"/>
                  <a:gd name="T3" fmla="*/ 16 h 30"/>
                  <a:gd name="T4" fmla="*/ 31 w 48"/>
                  <a:gd name="T5" fmla="*/ 11 h 30"/>
                  <a:gd name="T6" fmla="*/ 45 w 48"/>
                  <a:gd name="T7" fmla="*/ 1 h 30"/>
                  <a:gd name="T8" fmla="*/ 37 w 48"/>
                  <a:gd name="T9" fmla="*/ 7 h 30"/>
                  <a:gd name="T10" fmla="*/ 36 w 48"/>
                  <a:gd name="T11" fmla="*/ 10 h 30"/>
                  <a:gd name="T12" fmla="*/ 0 w 48"/>
                  <a:gd name="T13" fmla="*/ 30 h 30"/>
                  <a:gd name="T14" fmla="*/ 8 w 48"/>
                  <a:gd name="T15" fmla="*/ 25 h 30"/>
                  <a:gd name="T16" fmla="*/ 12 w 48"/>
                  <a:gd name="T17" fmla="*/ 24 h 30"/>
                  <a:gd name="T18" fmla="*/ 24 w 48"/>
                  <a:gd name="T19"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30">
                    <a:moveTo>
                      <a:pt x="24" y="17"/>
                    </a:moveTo>
                    <a:cubicBezTo>
                      <a:pt x="22" y="16"/>
                      <a:pt x="22" y="16"/>
                      <a:pt x="22" y="16"/>
                    </a:cubicBezTo>
                    <a:cubicBezTo>
                      <a:pt x="25" y="15"/>
                      <a:pt x="33" y="11"/>
                      <a:pt x="31" y="11"/>
                    </a:cubicBezTo>
                    <a:cubicBezTo>
                      <a:pt x="35" y="8"/>
                      <a:pt x="40" y="5"/>
                      <a:pt x="45" y="1"/>
                    </a:cubicBezTo>
                    <a:cubicBezTo>
                      <a:pt x="48" y="0"/>
                      <a:pt x="42" y="4"/>
                      <a:pt x="37" y="7"/>
                    </a:cubicBezTo>
                    <a:cubicBezTo>
                      <a:pt x="32" y="11"/>
                      <a:pt x="28" y="13"/>
                      <a:pt x="36" y="10"/>
                    </a:cubicBezTo>
                    <a:cubicBezTo>
                      <a:pt x="23" y="16"/>
                      <a:pt x="11" y="28"/>
                      <a:pt x="0" y="30"/>
                    </a:cubicBezTo>
                    <a:cubicBezTo>
                      <a:pt x="6" y="27"/>
                      <a:pt x="9" y="25"/>
                      <a:pt x="8" y="25"/>
                    </a:cubicBezTo>
                    <a:cubicBezTo>
                      <a:pt x="12" y="22"/>
                      <a:pt x="11" y="24"/>
                      <a:pt x="12" y="24"/>
                    </a:cubicBezTo>
                    <a:cubicBezTo>
                      <a:pt x="15" y="22"/>
                      <a:pt x="19" y="20"/>
                      <a:pt x="2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9" name="Freeform 7017">
                <a:extLst>
                  <a:ext uri="{FF2B5EF4-FFF2-40B4-BE49-F238E27FC236}">
                    <a16:creationId xmlns:a16="http://schemas.microsoft.com/office/drawing/2014/main" id="{935BC222-03B9-452E-B735-4AA16423F861}"/>
                  </a:ext>
                </a:extLst>
              </p:cNvPr>
              <p:cNvSpPr>
                <a:spLocks/>
              </p:cNvSpPr>
              <p:nvPr/>
            </p:nvSpPr>
            <p:spPr bwMode="auto">
              <a:xfrm>
                <a:off x="2129" y="2553"/>
                <a:ext cx="22" cy="6"/>
              </a:xfrm>
              <a:custGeom>
                <a:avLst/>
                <a:gdLst>
                  <a:gd name="T0" fmla="*/ 22 w 37"/>
                  <a:gd name="T1" fmla="*/ 5 h 11"/>
                  <a:gd name="T2" fmla="*/ 33 w 37"/>
                  <a:gd name="T3" fmla="*/ 9 h 11"/>
                  <a:gd name="T4" fmla="*/ 20 w 37"/>
                  <a:gd name="T5" fmla="*/ 7 h 11"/>
                  <a:gd name="T6" fmla="*/ 0 w 37"/>
                  <a:gd name="T7" fmla="*/ 0 h 11"/>
                  <a:gd name="T8" fmla="*/ 22 w 37"/>
                  <a:gd name="T9" fmla="*/ 5 h 11"/>
                </a:gdLst>
                <a:ahLst/>
                <a:cxnLst>
                  <a:cxn ang="0">
                    <a:pos x="T0" y="T1"/>
                  </a:cxn>
                  <a:cxn ang="0">
                    <a:pos x="T2" y="T3"/>
                  </a:cxn>
                  <a:cxn ang="0">
                    <a:pos x="T4" y="T5"/>
                  </a:cxn>
                  <a:cxn ang="0">
                    <a:pos x="T6" y="T7"/>
                  </a:cxn>
                  <a:cxn ang="0">
                    <a:pos x="T8" y="T9"/>
                  </a:cxn>
                </a:cxnLst>
                <a:rect l="0" t="0" r="r" b="b"/>
                <a:pathLst>
                  <a:path w="37" h="11">
                    <a:moveTo>
                      <a:pt x="22" y="5"/>
                    </a:moveTo>
                    <a:cubicBezTo>
                      <a:pt x="14" y="4"/>
                      <a:pt x="17" y="5"/>
                      <a:pt x="33" y="9"/>
                    </a:cubicBezTo>
                    <a:cubicBezTo>
                      <a:pt x="37" y="11"/>
                      <a:pt x="29" y="9"/>
                      <a:pt x="20" y="7"/>
                    </a:cubicBezTo>
                    <a:cubicBezTo>
                      <a:pt x="12" y="4"/>
                      <a:pt x="1" y="1"/>
                      <a:pt x="0" y="0"/>
                    </a:cubicBezTo>
                    <a:cubicBezTo>
                      <a:pt x="4" y="1"/>
                      <a:pt x="12" y="3"/>
                      <a:pt x="2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0" name="Freeform 7018">
                <a:extLst>
                  <a:ext uri="{FF2B5EF4-FFF2-40B4-BE49-F238E27FC236}">
                    <a16:creationId xmlns:a16="http://schemas.microsoft.com/office/drawing/2014/main" id="{20F02982-CD5E-4A19-A03C-8B9997032C45}"/>
                  </a:ext>
                </a:extLst>
              </p:cNvPr>
              <p:cNvSpPr>
                <a:spLocks/>
              </p:cNvSpPr>
              <p:nvPr/>
            </p:nvSpPr>
            <p:spPr bwMode="auto">
              <a:xfrm>
                <a:off x="2021" y="2504"/>
                <a:ext cx="57" cy="30"/>
              </a:xfrm>
              <a:custGeom>
                <a:avLst/>
                <a:gdLst>
                  <a:gd name="T0" fmla="*/ 74 w 100"/>
                  <a:gd name="T1" fmla="*/ 39 h 53"/>
                  <a:gd name="T2" fmla="*/ 89 w 100"/>
                  <a:gd name="T3" fmla="*/ 47 h 53"/>
                  <a:gd name="T4" fmla="*/ 99 w 100"/>
                  <a:gd name="T5" fmla="*/ 53 h 53"/>
                  <a:gd name="T6" fmla="*/ 49 w 100"/>
                  <a:gd name="T7" fmla="*/ 28 h 53"/>
                  <a:gd name="T8" fmla="*/ 0 w 100"/>
                  <a:gd name="T9" fmla="*/ 0 h 53"/>
                  <a:gd name="T10" fmla="*/ 29 w 100"/>
                  <a:gd name="T11" fmla="*/ 16 h 53"/>
                  <a:gd name="T12" fmla="*/ 61 w 100"/>
                  <a:gd name="T13" fmla="*/ 33 h 53"/>
                  <a:gd name="T14" fmla="*/ 74 w 100"/>
                  <a:gd name="T15" fmla="*/ 39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3">
                    <a:moveTo>
                      <a:pt x="74" y="39"/>
                    </a:moveTo>
                    <a:cubicBezTo>
                      <a:pt x="76" y="41"/>
                      <a:pt x="83" y="44"/>
                      <a:pt x="89" y="47"/>
                    </a:cubicBezTo>
                    <a:cubicBezTo>
                      <a:pt x="95" y="50"/>
                      <a:pt x="100" y="52"/>
                      <a:pt x="99" y="53"/>
                    </a:cubicBezTo>
                    <a:cubicBezTo>
                      <a:pt x="81" y="45"/>
                      <a:pt x="65" y="37"/>
                      <a:pt x="49" y="28"/>
                    </a:cubicBezTo>
                    <a:cubicBezTo>
                      <a:pt x="33" y="20"/>
                      <a:pt x="17" y="11"/>
                      <a:pt x="0" y="0"/>
                    </a:cubicBezTo>
                    <a:cubicBezTo>
                      <a:pt x="5" y="3"/>
                      <a:pt x="16" y="9"/>
                      <a:pt x="29" y="16"/>
                    </a:cubicBezTo>
                    <a:cubicBezTo>
                      <a:pt x="41" y="23"/>
                      <a:pt x="54" y="29"/>
                      <a:pt x="61" y="33"/>
                    </a:cubicBezTo>
                    <a:cubicBezTo>
                      <a:pt x="62" y="34"/>
                      <a:pt x="76" y="43"/>
                      <a:pt x="74"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1" name="Freeform 7019">
                <a:extLst>
                  <a:ext uri="{FF2B5EF4-FFF2-40B4-BE49-F238E27FC236}">
                    <a16:creationId xmlns:a16="http://schemas.microsoft.com/office/drawing/2014/main" id="{60A18085-273B-4E40-9C8F-7F6731DC97D8}"/>
                  </a:ext>
                </a:extLst>
              </p:cNvPr>
              <p:cNvSpPr>
                <a:spLocks/>
              </p:cNvSpPr>
              <p:nvPr/>
            </p:nvSpPr>
            <p:spPr bwMode="auto">
              <a:xfrm>
                <a:off x="2574" y="2421"/>
                <a:ext cx="29" cy="24"/>
              </a:xfrm>
              <a:custGeom>
                <a:avLst/>
                <a:gdLst>
                  <a:gd name="T0" fmla="*/ 35 w 50"/>
                  <a:gd name="T1" fmla="*/ 16 h 43"/>
                  <a:gd name="T2" fmla="*/ 33 w 50"/>
                  <a:gd name="T3" fmla="*/ 16 h 43"/>
                  <a:gd name="T4" fmla="*/ 23 w 50"/>
                  <a:gd name="T5" fmla="*/ 25 h 43"/>
                  <a:gd name="T6" fmla="*/ 30 w 50"/>
                  <a:gd name="T7" fmla="*/ 24 h 43"/>
                  <a:gd name="T8" fmla="*/ 16 w 50"/>
                  <a:gd name="T9" fmla="*/ 32 h 43"/>
                  <a:gd name="T10" fmla="*/ 38 w 50"/>
                  <a:gd name="T11" fmla="*/ 8 h 43"/>
                  <a:gd name="T12" fmla="*/ 23 w 50"/>
                  <a:gd name="T13" fmla="*/ 22 h 43"/>
                  <a:gd name="T14" fmla="*/ 2 w 50"/>
                  <a:gd name="T15" fmla="*/ 43 h 43"/>
                  <a:gd name="T16" fmla="*/ 9 w 50"/>
                  <a:gd name="T17" fmla="*/ 34 h 43"/>
                  <a:gd name="T18" fmla="*/ 21 w 50"/>
                  <a:gd name="T19" fmla="*/ 22 h 43"/>
                  <a:gd name="T20" fmla="*/ 12 w 50"/>
                  <a:gd name="T21" fmla="*/ 28 h 43"/>
                  <a:gd name="T22" fmla="*/ 22 w 50"/>
                  <a:gd name="T23" fmla="*/ 16 h 43"/>
                  <a:gd name="T24" fmla="*/ 26 w 50"/>
                  <a:gd name="T25" fmla="*/ 14 h 43"/>
                  <a:gd name="T26" fmla="*/ 33 w 50"/>
                  <a:gd name="T27" fmla="*/ 7 h 43"/>
                  <a:gd name="T28" fmla="*/ 32 w 50"/>
                  <a:gd name="T29" fmla="*/ 9 h 43"/>
                  <a:gd name="T30" fmla="*/ 24 w 50"/>
                  <a:gd name="T31" fmla="*/ 17 h 43"/>
                  <a:gd name="T32" fmla="*/ 26 w 50"/>
                  <a:gd name="T33" fmla="*/ 17 h 43"/>
                  <a:gd name="T34" fmla="*/ 44 w 50"/>
                  <a:gd name="T35" fmla="*/ 4 h 43"/>
                  <a:gd name="T36" fmla="*/ 35 w 50"/>
                  <a:gd name="T37" fmla="*/ 13 h 43"/>
                  <a:gd name="T38" fmla="*/ 47 w 50"/>
                  <a:gd name="T39" fmla="*/ 1 h 43"/>
                  <a:gd name="T40" fmla="*/ 50 w 50"/>
                  <a:gd name="T41" fmla="*/ 2 h 43"/>
                  <a:gd name="T42" fmla="*/ 35 w 50"/>
                  <a:gd name="T43" fmla="*/ 1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43">
                    <a:moveTo>
                      <a:pt x="35" y="16"/>
                    </a:moveTo>
                    <a:cubicBezTo>
                      <a:pt x="29" y="23"/>
                      <a:pt x="38" y="13"/>
                      <a:pt x="33" y="16"/>
                    </a:cubicBezTo>
                    <a:cubicBezTo>
                      <a:pt x="32" y="16"/>
                      <a:pt x="27" y="22"/>
                      <a:pt x="23" y="25"/>
                    </a:cubicBezTo>
                    <a:cubicBezTo>
                      <a:pt x="27" y="23"/>
                      <a:pt x="32" y="21"/>
                      <a:pt x="30" y="24"/>
                    </a:cubicBezTo>
                    <a:cubicBezTo>
                      <a:pt x="20" y="33"/>
                      <a:pt x="25" y="23"/>
                      <a:pt x="16" y="32"/>
                    </a:cubicBezTo>
                    <a:cubicBezTo>
                      <a:pt x="20" y="26"/>
                      <a:pt x="33" y="16"/>
                      <a:pt x="38" y="8"/>
                    </a:cubicBezTo>
                    <a:cubicBezTo>
                      <a:pt x="33" y="13"/>
                      <a:pt x="28" y="17"/>
                      <a:pt x="23" y="22"/>
                    </a:cubicBezTo>
                    <a:cubicBezTo>
                      <a:pt x="18" y="28"/>
                      <a:pt x="11" y="34"/>
                      <a:pt x="2" y="43"/>
                    </a:cubicBezTo>
                    <a:cubicBezTo>
                      <a:pt x="0" y="43"/>
                      <a:pt x="4" y="39"/>
                      <a:pt x="9" y="34"/>
                    </a:cubicBezTo>
                    <a:cubicBezTo>
                      <a:pt x="14" y="29"/>
                      <a:pt x="20" y="23"/>
                      <a:pt x="21" y="22"/>
                    </a:cubicBezTo>
                    <a:cubicBezTo>
                      <a:pt x="21" y="21"/>
                      <a:pt x="12" y="31"/>
                      <a:pt x="12" y="28"/>
                    </a:cubicBezTo>
                    <a:cubicBezTo>
                      <a:pt x="19" y="22"/>
                      <a:pt x="25" y="15"/>
                      <a:pt x="22" y="16"/>
                    </a:cubicBezTo>
                    <a:cubicBezTo>
                      <a:pt x="25" y="13"/>
                      <a:pt x="25" y="14"/>
                      <a:pt x="26" y="14"/>
                    </a:cubicBezTo>
                    <a:cubicBezTo>
                      <a:pt x="27" y="14"/>
                      <a:pt x="31" y="10"/>
                      <a:pt x="33" y="7"/>
                    </a:cubicBezTo>
                    <a:cubicBezTo>
                      <a:pt x="37" y="3"/>
                      <a:pt x="35" y="6"/>
                      <a:pt x="32" y="9"/>
                    </a:cubicBezTo>
                    <a:cubicBezTo>
                      <a:pt x="29" y="12"/>
                      <a:pt x="25" y="17"/>
                      <a:pt x="24" y="17"/>
                    </a:cubicBezTo>
                    <a:cubicBezTo>
                      <a:pt x="26" y="17"/>
                      <a:pt x="26" y="17"/>
                      <a:pt x="26" y="17"/>
                    </a:cubicBezTo>
                    <a:cubicBezTo>
                      <a:pt x="34" y="10"/>
                      <a:pt x="44" y="0"/>
                      <a:pt x="44" y="4"/>
                    </a:cubicBezTo>
                    <a:cubicBezTo>
                      <a:pt x="40" y="8"/>
                      <a:pt x="40" y="9"/>
                      <a:pt x="35" y="13"/>
                    </a:cubicBezTo>
                    <a:cubicBezTo>
                      <a:pt x="40" y="10"/>
                      <a:pt x="41" y="7"/>
                      <a:pt x="47" y="1"/>
                    </a:cubicBezTo>
                    <a:cubicBezTo>
                      <a:pt x="50" y="0"/>
                      <a:pt x="50" y="0"/>
                      <a:pt x="50" y="2"/>
                    </a:cubicBezTo>
                    <a:cubicBezTo>
                      <a:pt x="45" y="8"/>
                      <a:pt x="37" y="13"/>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2" name="Freeform 7020">
                <a:extLst>
                  <a:ext uri="{FF2B5EF4-FFF2-40B4-BE49-F238E27FC236}">
                    <a16:creationId xmlns:a16="http://schemas.microsoft.com/office/drawing/2014/main" id="{3AC7E192-8457-462A-95E1-D5E91612F4C6}"/>
                  </a:ext>
                </a:extLst>
              </p:cNvPr>
              <p:cNvSpPr>
                <a:spLocks noEditPoints="1"/>
              </p:cNvSpPr>
              <p:nvPr/>
            </p:nvSpPr>
            <p:spPr bwMode="auto">
              <a:xfrm>
                <a:off x="2326" y="2484"/>
                <a:ext cx="199" cy="82"/>
              </a:xfrm>
              <a:custGeom>
                <a:avLst/>
                <a:gdLst>
                  <a:gd name="T0" fmla="*/ 259 w 350"/>
                  <a:gd name="T1" fmla="*/ 60 h 143"/>
                  <a:gd name="T2" fmla="*/ 309 w 350"/>
                  <a:gd name="T3" fmla="*/ 33 h 143"/>
                  <a:gd name="T4" fmla="*/ 281 w 350"/>
                  <a:gd name="T5" fmla="*/ 47 h 143"/>
                  <a:gd name="T6" fmla="*/ 303 w 350"/>
                  <a:gd name="T7" fmla="*/ 33 h 143"/>
                  <a:gd name="T8" fmla="*/ 318 w 350"/>
                  <a:gd name="T9" fmla="*/ 25 h 143"/>
                  <a:gd name="T10" fmla="*/ 350 w 350"/>
                  <a:gd name="T11" fmla="*/ 2 h 143"/>
                  <a:gd name="T12" fmla="*/ 340 w 350"/>
                  <a:gd name="T13" fmla="*/ 7 h 143"/>
                  <a:gd name="T14" fmla="*/ 333 w 350"/>
                  <a:gd name="T15" fmla="*/ 10 h 143"/>
                  <a:gd name="T16" fmla="*/ 307 w 350"/>
                  <a:gd name="T17" fmla="*/ 26 h 143"/>
                  <a:gd name="T18" fmla="*/ 276 w 350"/>
                  <a:gd name="T19" fmla="*/ 44 h 143"/>
                  <a:gd name="T20" fmla="*/ 301 w 350"/>
                  <a:gd name="T21" fmla="*/ 32 h 143"/>
                  <a:gd name="T22" fmla="*/ 275 w 350"/>
                  <a:gd name="T23" fmla="*/ 50 h 143"/>
                  <a:gd name="T24" fmla="*/ 214 w 350"/>
                  <a:gd name="T25" fmla="*/ 79 h 143"/>
                  <a:gd name="T26" fmla="*/ 272 w 350"/>
                  <a:gd name="T27" fmla="*/ 48 h 143"/>
                  <a:gd name="T28" fmla="*/ 257 w 350"/>
                  <a:gd name="T29" fmla="*/ 52 h 143"/>
                  <a:gd name="T30" fmla="*/ 233 w 350"/>
                  <a:gd name="T31" fmla="*/ 64 h 143"/>
                  <a:gd name="T32" fmla="*/ 251 w 350"/>
                  <a:gd name="T33" fmla="*/ 55 h 143"/>
                  <a:gd name="T34" fmla="*/ 224 w 350"/>
                  <a:gd name="T35" fmla="*/ 65 h 143"/>
                  <a:gd name="T36" fmla="*/ 229 w 350"/>
                  <a:gd name="T37" fmla="*/ 65 h 143"/>
                  <a:gd name="T38" fmla="*/ 209 w 350"/>
                  <a:gd name="T39" fmla="*/ 76 h 143"/>
                  <a:gd name="T40" fmla="*/ 209 w 350"/>
                  <a:gd name="T41" fmla="*/ 82 h 143"/>
                  <a:gd name="T42" fmla="*/ 204 w 350"/>
                  <a:gd name="T43" fmla="*/ 86 h 143"/>
                  <a:gd name="T44" fmla="*/ 192 w 350"/>
                  <a:gd name="T45" fmla="*/ 88 h 143"/>
                  <a:gd name="T46" fmla="*/ 152 w 350"/>
                  <a:gd name="T47" fmla="*/ 100 h 143"/>
                  <a:gd name="T48" fmla="*/ 174 w 350"/>
                  <a:gd name="T49" fmla="*/ 89 h 143"/>
                  <a:gd name="T50" fmla="*/ 188 w 350"/>
                  <a:gd name="T51" fmla="*/ 85 h 143"/>
                  <a:gd name="T52" fmla="*/ 189 w 350"/>
                  <a:gd name="T53" fmla="*/ 89 h 143"/>
                  <a:gd name="T54" fmla="*/ 220 w 350"/>
                  <a:gd name="T55" fmla="*/ 69 h 143"/>
                  <a:gd name="T56" fmla="*/ 196 w 350"/>
                  <a:gd name="T57" fmla="*/ 77 h 143"/>
                  <a:gd name="T58" fmla="*/ 161 w 350"/>
                  <a:gd name="T59" fmla="*/ 93 h 143"/>
                  <a:gd name="T60" fmla="*/ 139 w 350"/>
                  <a:gd name="T61" fmla="*/ 99 h 143"/>
                  <a:gd name="T62" fmla="*/ 122 w 350"/>
                  <a:gd name="T63" fmla="*/ 108 h 143"/>
                  <a:gd name="T64" fmla="*/ 120 w 350"/>
                  <a:gd name="T65" fmla="*/ 110 h 143"/>
                  <a:gd name="T66" fmla="*/ 116 w 350"/>
                  <a:gd name="T67" fmla="*/ 114 h 143"/>
                  <a:gd name="T68" fmla="*/ 92 w 350"/>
                  <a:gd name="T69" fmla="*/ 119 h 143"/>
                  <a:gd name="T70" fmla="*/ 64 w 350"/>
                  <a:gd name="T71" fmla="*/ 128 h 143"/>
                  <a:gd name="T72" fmla="*/ 46 w 350"/>
                  <a:gd name="T73" fmla="*/ 130 h 143"/>
                  <a:gd name="T74" fmla="*/ 7 w 350"/>
                  <a:gd name="T75" fmla="*/ 133 h 143"/>
                  <a:gd name="T76" fmla="*/ 33 w 350"/>
                  <a:gd name="T77" fmla="*/ 132 h 143"/>
                  <a:gd name="T78" fmla="*/ 39 w 350"/>
                  <a:gd name="T79" fmla="*/ 131 h 143"/>
                  <a:gd name="T80" fmla="*/ 0 w 350"/>
                  <a:gd name="T81" fmla="*/ 143 h 143"/>
                  <a:gd name="T82" fmla="*/ 125 w 350"/>
                  <a:gd name="T83" fmla="*/ 118 h 143"/>
                  <a:gd name="T84" fmla="*/ 147 w 350"/>
                  <a:gd name="T85" fmla="*/ 107 h 143"/>
                  <a:gd name="T86" fmla="*/ 223 w 350"/>
                  <a:gd name="T87" fmla="*/ 79 h 143"/>
                  <a:gd name="T88" fmla="*/ 232 w 350"/>
                  <a:gd name="T89" fmla="*/ 74 h 143"/>
                  <a:gd name="T90" fmla="*/ 240 w 350"/>
                  <a:gd name="T91" fmla="*/ 69 h 143"/>
                  <a:gd name="T92" fmla="*/ 278 w 350"/>
                  <a:gd name="T93" fmla="*/ 50 h 143"/>
                  <a:gd name="T94" fmla="*/ 274 w 350"/>
                  <a:gd name="T95" fmla="*/ 54 h 143"/>
                  <a:gd name="T96" fmla="*/ 89 w 350"/>
                  <a:gd name="T97" fmla="*/ 125 h 143"/>
                  <a:gd name="T98" fmla="*/ 82 w 350"/>
                  <a:gd name="T99" fmla="*/ 125 h 143"/>
                  <a:gd name="T100" fmla="*/ 143 w 350"/>
                  <a:gd name="T101" fmla="*/ 107 h 143"/>
                  <a:gd name="T102" fmla="*/ 143 w 350"/>
                  <a:gd name="T103" fmla="*/ 107 h 143"/>
                  <a:gd name="T104" fmla="*/ 77 w 350"/>
                  <a:gd name="T105" fmla="*/ 125 h 143"/>
                  <a:gd name="T106" fmla="*/ 96 w 350"/>
                  <a:gd name="T107" fmla="*/ 120 h 143"/>
                  <a:gd name="T108" fmla="*/ 227 w 350"/>
                  <a:gd name="T109" fmla="*/ 71 h 143"/>
                  <a:gd name="T110" fmla="*/ 248 w 350"/>
                  <a:gd name="T111" fmla="*/ 60 h 143"/>
                  <a:gd name="T112" fmla="*/ 227 w 350"/>
                  <a:gd name="T113"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0" h="143">
                    <a:moveTo>
                      <a:pt x="240" y="69"/>
                    </a:moveTo>
                    <a:cubicBezTo>
                      <a:pt x="246" y="68"/>
                      <a:pt x="253" y="62"/>
                      <a:pt x="259" y="60"/>
                    </a:cubicBezTo>
                    <a:cubicBezTo>
                      <a:pt x="260" y="62"/>
                      <a:pt x="245" y="67"/>
                      <a:pt x="242" y="70"/>
                    </a:cubicBezTo>
                    <a:cubicBezTo>
                      <a:pt x="268" y="57"/>
                      <a:pt x="290" y="47"/>
                      <a:pt x="309" y="33"/>
                    </a:cubicBezTo>
                    <a:cubicBezTo>
                      <a:pt x="303" y="36"/>
                      <a:pt x="305" y="35"/>
                      <a:pt x="294" y="41"/>
                    </a:cubicBezTo>
                    <a:cubicBezTo>
                      <a:pt x="296" y="39"/>
                      <a:pt x="284" y="47"/>
                      <a:pt x="281" y="47"/>
                    </a:cubicBezTo>
                    <a:cubicBezTo>
                      <a:pt x="291" y="42"/>
                      <a:pt x="284" y="43"/>
                      <a:pt x="290" y="39"/>
                    </a:cubicBezTo>
                    <a:cubicBezTo>
                      <a:pt x="292" y="39"/>
                      <a:pt x="298" y="35"/>
                      <a:pt x="303" y="33"/>
                    </a:cubicBezTo>
                    <a:cubicBezTo>
                      <a:pt x="307" y="30"/>
                      <a:pt x="310" y="28"/>
                      <a:pt x="306" y="32"/>
                    </a:cubicBezTo>
                    <a:cubicBezTo>
                      <a:pt x="308" y="29"/>
                      <a:pt x="316" y="26"/>
                      <a:pt x="318" y="25"/>
                    </a:cubicBezTo>
                    <a:cubicBezTo>
                      <a:pt x="320" y="24"/>
                      <a:pt x="318" y="23"/>
                      <a:pt x="322" y="20"/>
                    </a:cubicBezTo>
                    <a:cubicBezTo>
                      <a:pt x="331" y="13"/>
                      <a:pt x="338" y="12"/>
                      <a:pt x="350" y="2"/>
                    </a:cubicBezTo>
                    <a:cubicBezTo>
                      <a:pt x="344" y="5"/>
                      <a:pt x="350" y="0"/>
                      <a:pt x="346" y="3"/>
                    </a:cubicBezTo>
                    <a:cubicBezTo>
                      <a:pt x="344" y="7"/>
                      <a:pt x="344" y="3"/>
                      <a:pt x="340" y="7"/>
                    </a:cubicBezTo>
                    <a:cubicBezTo>
                      <a:pt x="341" y="7"/>
                      <a:pt x="339" y="9"/>
                      <a:pt x="336" y="11"/>
                    </a:cubicBezTo>
                    <a:cubicBezTo>
                      <a:pt x="329" y="14"/>
                      <a:pt x="333" y="11"/>
                      <a:pt x="333" y="10"/>
                    </a:cubicBezTo>
                    <a:cubicBezTo>
                      <a:pt x="324" y="16"/>
                      <a:pt x="327" y="11"/>
                      <a:pt x="320" y="16"/>
                    </a:cubicBezTo>
                    <a:cubicBezTo>
                      <a:pt x="322" y="16"/>
                      <a:pt x="314" y="21"/>
                      <a:pt x="307" y="26"/>
                    </a:cubicBezTo>
                    <a:cubicBezTo>
                      <a:pt x="300" y="30"/>
                      <a:pt x="292" y="34"/>
                      <a:pt x="295" y="32"/>
                    </a:cubicBezTo>
                    <a:cubicBezTo>
                      <a:pt x="288" y="36"/>
                      <a:pt x="279" y="42"/>
                      <a:pt x="276" y="44"/>
                    </a:cubicBezTo>
                    <a:cubicBezTo>
                      <a:pt x="292" y="37"/>
                      <a:pt x="300" y="31"/>
                      <a:pt x="308" y="26"/>
                    </a:cubicBezTo>
                    <a:cubicBezTo>
                      <a:pt x="303" y="30"/>
                      <a:pt x="308" y="28"/>
                      <a:pt x="301" y="32"/>
                    </a:cubicBezTo>
                    <a:cubicBezTo>
                      <a:pt x="298" y="33"/>
                      <a:pt x="285" y="42"/>
                      <a:pt x="278" y="45"/>
                    </a:cubicBezTo>
                    <a:cubicBezTo>
                      <a:pt x="279" y="46"/>
                      <a:pt x="282" y="46"/>
                      <a:pt x="275" y="50"/>
                    </a:cubicBezTo>
                    <a:cubicBezTo>
                      <a:pt x="265" y="55"/>
                      <a:pt x="255" y="60"/>
                      <a:pt x="245" y="65"/>
                    </a:cubicBezTo>
                    <a:cubicBezTo>
                      <a:pt x="234" y="71"/>
                      <a:pt x="224" y="75"/>
                      <a:pt x="214" y="79"/>
                    </a:cubicBezTo>
                    <a:cubicBezTo>
                      <a:pt x="223" y="74"/>
                      <a:pt x="236" y="68"/>
                      <a:pt x="247" y="63"/>
                    </a:cubicBezTo>
                    <a:cubicBezTo>
                      <a:pt x="258" y="57"/>
                      <a:pt x="268" y="52"/>
                      <a:pt x="272" y="48"/>
                    </a:cubicBezTo>
                    <a:cubicBezTo>
                      <a:pt x="265" y="52"/>
                      <a:pt x="260" y="55"/>
                      <a:pt x="257" y="56"/>
                    </a:cubicBezTo>
                    <a:cubicBezTo>
                      <a:pt x="260" y="53"/>
                      <a:pt x="258" y="53"/>
                      <a:pt x="257" y="52"/>
                    </a:cubicBezTo>
                    <a:cubicBezTo>
                      <a:pt x="245" y="58"/>
                      <a:pt x="252" y="56"/>
                      <a:pt x="247" y="60"/>
                    </a:cubicBezTo>
                    <a:cubicBezTo>
                      <a:pt x="237" y="64"/>
                      <a:pt x="233" y="65"/>
                      <a:pt x="233" y="64"/>
                    </a:cubicBezTo>
                    <a:cubicBezTo>
                      <a:pt x="233" y="63"/>
                      <a:pt x="237" y="60"/>
                      <a:pt x="242" y="57"/>
                    </a:cubicBezTo>
                    <a:cubicBezTo>
                      <a:pt x="243" y="58"/>
                      <a:pt x="244" y="59"/>
                      <a:pt x="251" y="55"/>
                    </a:cubicBezTo>
                    <a:cubicBezTo>
                      <a:pt x="252" y="53"/>
                      <a:pt x="246" y="55"/>
                      <a:pt x="240" y="57"/>
                    </a:cubicBezTo>
                    <a:cubicBezTo>
                      <a:pt x="233" y="60"/>
                      <a:pt x="226" y="64"/>
                      <a:pt x="224" y="65"/>
                    </a:cubicBezTo>
                    <a:cubicBezTo>
                      <a:pt x="231" y="62"/>
                      <a:pt x="220" y="68"/>
                      <a:pt x="220" y="69"/>
                    </a:cubicBezTo>
                    <a:cubicBezTo>
                      <a:pt x="225" y="67"/>
                      <a:pt x="227" y="65"/>
                      <a:pt x="229" y="65"/>
                    </a:cubicBezTo>
                    <a:cubicBezTo>
                      <a:pt x="222" y="69"/>
                      <a:pt x="224" y="69"/>
                      <a:pt x="222" y="70"/>
                    </a:cubicBezTo>
                    <a:cubicBezTo>
                      <a:pt x="212" y="75"/>
                      <a:pt x="216" y="74"/>
                      <a:pt x="209" y="76"/>
                    </a:cubicBezTo>
                    <a:cubicBezTo>
                      <a:pt x="209" y="78"/>
                      <a:pt x="220" y="72"/>
                      <a:pt x="219" y="75"/>
                    </a:cubicBezTo>
                    <a:cubicBezTo>
                      <a:pt x="205" y="82"/>
                      <a:pt x="213" y="79"/>
                      <a:pt x="209" y="82"/>
                    </a:cubicBezTo>
                    <a:cubicBezTo>
                      <a:pt x="210" y="81"/>
                      <a:pt x="206" y="82"/>
                      <a:pt x="198" y="85"/>
                    </a:cubicBezTo>
                    <a:cubicBezTo>
                      <a:pt x="198" y="86"/>
                      <a:pt x="214" y="81"/>
                      <a:pt x="204" y="86"/>
                    </a:cubicBezTo>
                    <a:cubicBezTo>
                      <a:pt x="198" y="89"/>
                      <a:pt x="198" y="89"/>
                      <a:pt x="198" y="89"/>
                    </a:cubicBezTo>
                    <a:cubicBezTo>
                      <a:pt x="199" y="87"/>
                      <a:pt x="193" y="89"/>
                      <a:pt x="192" y="88"/>
                    </a:cubicBezTo>
                    <a:cubicBezTo>
                      <a:pt x="181" y="94"/>
                      <a:pt x="175" y="96"/>
                      <a:pt x="170" y="96"/>
                    </a:cubicBezTo>
                    <a:cubicBezTo>
                      <a:pt x="165" y="97"/>
                      <a:pt x="161" y="97"/>
                      <a:pt x="152" y="100"/>
                    </a:cubicBezTo>
                    <a:cubicBezTo>
                      <a:pt x="152" y="100"/>
                      <a:pt x="164" y="94"/>
                      <a:pt x="162" y="93"/>
                    </a:cubicBezTo>
                    <a:cubicBezTo>
                      <a:pt x="172" y="90"/>
                      <a:pt x="173" y="90"/>
                      <a:pt x="174" y="89"/>
                    </a:cubicBezTo>
                    <a:cubicBezTo>
                      <a:pt x="175" y="89"/>
                      <a:pt x="176" y="88"/>
                      <a:pt x="187" y="84"/>
                    </a:cubicBezTo>
                    <a:cubicBezTo>
                      <a:pt x="188" y="85"/>
                      <a:pt x="188" y="85"/>
                      <a:pt x="188" y="85"/>
                    </a:cubicBezTo>
                    <a:cubicBezTo>
                      <a:pt x="181" y="87"/>
                      <a:pt x="176" y="91"/>
                      <a:pt x="164" y="95"/>
                    </a:cubicBezTo>
                    <a:cubicBezTo>
                      <a:pt x="170" y="95"/>
                      <a:pt x="172" y="94"/>
                      <a:pt x="189" y="89"/>
                    </a:cubicBezTo>
                    <a:cubicBezTo>
                      <a:pt x="188" y="87"/>
                      <a:pt x="189" y="85"/>
                      <a:pt x="194" y="82"/>
                    </a:cubicBezTo>
                    <a:cubicBezTo>
                      <a:pt x="199" y="79"/>
                      <a:pt x="207" y="75"/>
                      <a:pt x="220" y="69"/>
                    </a:cubicBezTo>
                    <a:cubicBezTo>
                      <a:pt x="214" y="71"/>
                      <a:pt x="220" y="68"/>
                      <a:pt x="218" y="68"/>
                    </a:cubicBezTo>
                    <a:cubicBezTo>
                      <a:pt x="208" y="73"/>
                      <a:pt x="203" y="74"/>
                      <a:pt x="196" y="77"/>
                    </a:cubicBezTo>
                    <a:cubicBezTo>
                      <a:pt x="200" y="78"/>
                      <a:pt x="189" y="81"/>
                      <a:pt x="186" y="84"/>
                    </a:cubicBezTo>
                    <a:cubicBezTo>
                      <a:pt x="180" y="84"/>
                      <a:pt x="172" y="88"/>
                      <a:pt x="161" y="93"/>
                    </a:cubicBezTo>
                    <a:cubicBezTo>
                      <a:pt x="154" y="94"/>
                      <a:pt x="162" y="91"/>
                      <a:pt x="159" y="91"/>
                    </a:cubicBezTo>
                    <a:cubicBezTo>
                      <a:pt x="155" y="93"/>
                      <a:pt x="147" y="96"/>
                      <a:pt x="139" y="99"/>
                    </a:cubicBezTo>
                    <a:cubicBezTo>
                      <a:pt x="131" y="101"/>
                      <a:pt x="123" y="103"/>
                      <a:pt x="122" y="104"/>
                    </a:cubicBezTo>
                    <a:cubicBezTo>
                      <a:pt x="134" y="102"/>
                      <a:pt x="129" y="105"/>
                      <a:pt x="122" y="108"/>
                    </a:cubicBezTo>
                    <a:cubicBezTo>
                      <a:pt x="136" y="103"/>
                      <a:pt x="139" y="101"/>
                      <a:pt x="153" y="97"/>
                    </a:cubicBezTo>
                    <a:cubicBezTo>
                      <a:pt x="147" y="103"/>
                      <a:pt x="130" y="106"/>
                      <a:pt x="120" y="110"/>
                    </a:cubicBezTo>
                    <a:cubicBezTo>
                      <a:pt x="125" y="109"/>
                      <a:pt x="128" y="109"/>
                      <a:pt x="128" y="110"/>
                    </a:cubicBezTo>
                    <a:cubicBezTo>
                      <a:pt x="124" y="111"/>
                      <a:pt x="123" y="112"/>
                      <a:pt x="116" y="114"/>
                    </a:cubicBezTo>
                    <a:cubicBezTo>
                      <a:pt x="108" y="115"/>
                      <a:pt x="116" y="113"/>
                      <a:pt x="117" y="112"/>
                    </a:cubicBezTo>
                    <a:cubicBezTo>
                      <a:pt x="106" y="116"/>
                      <a:pt x="99" y="117"/>
                      <a:pt x="92" y="119"/>
                    </a:cubicBezTo>
                    <a:cubicBezTo>
                      <a:pt x="85" y="121"/>
                      <a:pt x="80" y="122"/>
                      <a:pt x="72" y="124"/>
                    </a:cubicBezTo>
                    <a:cubicBezTo>
                      <a:pt x="79" y="123"/>
                      <a:pt x="70" y="127"/>
                      <a:pt x="64" y="128"/>
                    </a:cubicBezTo>
                    <a:cubicBezTo>
                      <a:pt x="56" y="129"/>
                      <a:pt x="67" y="126"/>
                      <a:pt x="65" y="125"/>
                    </a:cubicBezTo>
                    <a:cubicBezTo>
                      <a:pt x="56" y="127"/>
                      <a:pt x="56" y="128"/>
                      <a:pt x="46" y="130"/>
                    </a:cubicBezTo>
                    <a:cubicBezTo>
                      <a:pt x="40" y="131"/>
                      <a:pt x="38" y="131"/>
                      <a:pt x="41" y="128"/>
                    </a:cubicBezTo>
                    <a:cubicBezTo>
                      <a:pt x="30" y="130"/>
                      <a:pt x="23" y="130"/>
                      <a:pt x="7" y="133"/>
                    </a:cubicBezTo>
                    <a:cubicBezTo>
                      <a:pt x="15" y="133"/>
                      <a:pt x="18" y="135"/>
                      <a:pt x="20" y="135"/>
                    </a:cubicBezTo>
                    <a:cubicBezTo>
                      <a:pt x="18" y="134"/>
                      <a:pt x="33" y="134"/>
                      <a:pt x="33" y="132"/>
                    </a:cubicBezTo>
                    <a:cubicBezTo>
                      <a:pt x="26" y="134"/>
                      <a:pt x="15" y="134"/>
                      <a:pt x="24" y="132"/>
                    </a:cubicBezTo>
                    <a:cubicBezTo>
                      <a:pt x="29" y="132"/>
                      <a:pt x="32" y="132"/>
                      <a:pt x="39" y="131"/>
                    </a:cubicBezTo>
                    <a:cubicBezTo>
                      <a:pt x="37" y="134"/>
                      <a:pt x="30" y="136"/>
                      <a:pt x="21" y="137"/>
                    </a:cubicBezTo>
                    <a:cubicBezTo>
                      <a:pt x="13" y="139"/>
                      <a:pt x="4" y="140"/>
                      <a:pt x="0" y="143"/>
                    </a:cubicBezTo>
                    <a:cubicBezTo>
                      <a:pt x="42" y="137"/>
                      <a:pt x="84" y="128"/>
                      <a:pt x="122" y="116"/>
                    </a:cubicBezTo>
                    <a:cubicBezTo>
                      <a:pt x="113" y="119"/>
                      <a:pt x="121" y="120"/>
                      <a:pt x="125" y="118"/>
                    </a:cubicBezTo>
                    <a:cubicBezTo>
                      <a:pt x="118" y="118"/>
                      <a:pt x="135" y="113"/>
                      <a:pt x="146" y="110"/>
                    </a:cubicBezTo>
                    <a:cubicBezTo>
                      <a:pt x="153" y="107"/>
                      <a:pt x="139" y="111"/>
                      <a:pt x="147" y="107"/>
                    </a:cubicBezTo>
                    <a:cubicBezTo>
                      <a:pt x="156" y="104"/>
                      <a:pt x="154" y="106"/>
                      <a:pt x="155" y="107"/>
                    </a:cubicBezTo>
                    <a:cubicBezTo>
                      <a:pt x="176" y="98"/>
                      <a:pt x="199" y="91"/>
                      <a:pt x="223" y="79"/>
                    </a:cubicBezTo>
                    <a:cubicBezTo>
                      <a:pt x="221" y="80"/>
                      <a:pt x="217" y="81"/>
                      <a:pt x="217" y="81"/>
                    </a:cubicBezTo>
                    <a:cubicBezTo>
                      <a:pt x="224" y="78"/>
                      <a:pt x="223" y="78"/>
                      <a:pt x="232" y="74"/>
                    </a:cubicBezTo>
                    <a:cubicBezTo>
                      <a:pt x="237" y="73"/>
                      <a:pt x="226" y="79"/>
                      <a:pt x="233" y="75"/>
                    </a:cubicBezTo>
                    <a:cubicBezTo>
                      <a:pt x="241" y="70"/>
                      <a:pt x="231" y="74"/>
                      <a:pt x="240" y="69"/>
                    </a:cubicBezTo>
                    <a:close/>
                    <a:moveTo>
                      <a:pt x="261" y="59"/>
                    </a:moveTo>
                    <a:cubicBezTo>
                      <a:pt x="265" y="57"/>
                      <a:pt x="272" y="53"/>
                      <a:pt x="278" y="50"/>
                    </a:cubicBezTo>
                    <a:cubicBezTo>
                      <a:pt x="283" y="46"/>
                      <a:pt x="288" y="44"/>
                      <a:pt x="289" y="45"/>
                    </a:cubicBezTo>
                    <a:cubicBezTo>
                      <a:pt x="286" y="47"/>
                      <a:pt x="279" y="51"/>
                      <a:pt x="274" y="54"/>
                    </a:cubicBezTo>
                    <a:cubicBezTo>
                      <a:pt x="268" y="57"/>
                      <a:pt x="262" y="59"/>
                      <a:pt x="261" y="59"/>
                    </a:cubicBezTo>
                    <a:close/>
                    <a:moveTo>
                      <a:pt x="89" y="125"/>
                    </a:moveTo>
                    <a:cubicBezTo>
                      <a:pt x="85" y="126"/>
                      <a:pt x="81" y="127"/>
                      <a:pt x="76" y="128"/>
                    </a:cubicBezTo>
                    <a:cubicBezTo>
                      <a:pt x="74" y="128"/>
                      <a:pt x="78" y="126"/>
                      <a:pt x="82" y="125"/>
                    </a:cubicBezTo>
                    <a:cubicBezTo>
                      <a:pt x="86" y="124"/>
                      <a:pt x="91" y="123"/>
                      <a:pt x="89" y="125"/>
                    </a:cubicBezTo>
                    <a:close/>
                    <a:moveTo>
                      <a:pt x="143" y="107"/>
                    </a:moveTo>
                    <a:cubicBezTo>
                      <a:pt x="137" y="107"/>
                      <a:pt x="150" y="102"/>
                      <a:pt x="157" y="101"/>
                    </a:cubicBezTo>
                    <a:cubicBezTo>
                      <a:pt x="153" y="103"/>
                      <a:pt x="151" y="104"/>
                      <a:pt x="143" y="107"/>
                    </a:cubicBezTo>
                    <a:close/>
                    <a:moveTo>
                      <a:pt x="88" y="123"/>
                    </a:moveTo>
                    <a:cubicBezTo>
                      <a:pt x="83" y="124"/>
                      <a:pt x="82" y="124"/>
                      <a:pt x="77" y="125"/>
                    </a:cubicBezTo>
                    <a:cubicBezTo>
                      <a:pt x="76" y="123"/>
                      <a:pt x="92" y="122"/>
                      <a:pt x="96" y="119"/>
                    </a:cubicBezTo>
                    <a:cubicBezTo>
                      <a:pt x="103" y="118"/>
                      <a:pt x="100" y="119"/>
                      <a:pt x="96" y="120"/>
                    </a:cubicBezTo>
                    <a:cubicBezTo>
                      <a:pt x="91" y="122"/>
                      <a:pt x="86" y="123"/>
                      <a:pt x="88" y="123"/>
                    </a:cubicBezTo>
                    <a:close/>
                    <a:moveTo>
                      <a:pt x="227" y="71"/>
                    </a:moveTo>
                    <a:cubicBezTo>
                      <a:pt x="218" y="75"/>
                      <a:pt x="233" y="67"/>
                      <a:pt x="232" y="67"/>
                    </a:cubicBezTo>
                    <a:cubicBezTo>
                      <a:pt x="241" y="62"/>
                      <a:pt x="239" y="65"/>
                      <a:pt x="248" y="60"/>
                    </a:cubicBezTo>
                    <a:cubicBezTo>
                      <a:pt x="248" y="62"/>
                      <a:pt x="242" y="64"/>
                      <a:pt x="237" y="67"/>
                    </a:cubicBezTo>
                    <a:cubicBezTo>
                      <a:pt x="231" y="69"/>
                      <a:pt x="226" y="71"/>
                      <a:pt x="22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3" name="Freeform 7021">
                <a:extLst>
                  <a:ext uri="{FF2B5EF4-FFF2-40B4-BE49-F238E27FC236}">
                    <a16:creationId xmlns:a16="http://schemas.microsoft.com/office/drawing/2014/main" id="{C3A400F3-DC3C-40AE-B66D-A990AD210C6B}"/>
                  </a:ext>
                </a:extLst>
              </p:cNvPr>
              <p:cNvSpPr>
                <a:spLocks/>
              </p:cNvSpPr>
              <p:nvPr/>
            </p:nvSpPr>
            <p:spPr bwMode="auto">
              <a:xfrm>
                <a:off x="2003" y="2489"/>
                <a:ext cx="12" cy="9"/>
              </a:xfrm>
              <a:custGeom>
                <a:avLst/>
                <a:gdLst>
                  <a:gd name="T0" fmla="*/ 20 w 21"/>
                  <a:gd name="T1" fmla="*/ 15 h 15"/>
                  <a:gd name="T2" fmla="*/ 0 w 21"/>
                  <a:gd name="T3" fmla="*/ 0 h 15"/>
                  <a:gd name="T4" fmla="*/ 20 w 21"/>
                  <a:gd name="T5" fmla="*/ 13 h 15"/>
                  <a:gd name="T6" fmla="*/ 20 w 21"/>
                  <a:gd name="T7" fmla="*/ 15 h 15"/>
                </a:gdLst>
                <a:ahLst/>
                <a:cxnLst>
                  <a:cxn ang="0">
                    <a:pos x="T0" y="T1"/>
                  </a:cxn>
                  <a:cxn ang="0">
                    <a:pos x="T2" y="T3"/>
                  </a:cxn>
                  <a:cxn ang="0">
                    <a:pos x="T4" y="T5"/>
                  </a:cxn>
                  <a:cxn ang="0">
                    <a:pos x="T6" y="T7"/>
                  </a:cxn>
                </a:cxnLst>
                <a:rect l="0" t="0" r="r" b="b"/>
                <a:pathLst>
                  <a:path w="21" h="15">
                    <a:moveTo>
                      <a:pt x="20" y="15"/>
                    </a:moveTo>
                    <a:cubicBezTo>
                      <a:pt x="18" y="15"/>
                      <a:pt x="14" y="8"/>
                      <a:pt x="0" y="0"/>
                    </a:cubicBezTo>
                    <a:cubicBezTo>
                      <a:pt x="2" y="1"/>
                      <a:pt x="15" y="9"/>
                      <a:pt x="20" y="13"/>
                    </a:cubicBezTo>
                    <a:cubicBezTo>
                      <a:pt x="16" y="11"/>
                      <a:pt x="21" y="14"/>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4" name="Freeform 7022">
                <a:extLst>
                  <a:ext uri="{FF2B5EF4-FFF2-40B4-BE49-F238E27FC236}">
                    <a16:creationId xmlns:a16="http://schemas.microsoft.com/office/drawing/2014/main" id="{C51C242D-2C35-4ED7-B0B6-BD998D5735F0}"/>
                  </a:ext>
                </a:extLst>
              </p:cNvPr>
              <p:cNvSpPr>
                <a:spLocks/>
              </p:cNvSpPr>
              <p:nvPr/>
            </p:nvSpPr>
            <p:spPr bwMode="auto">
              <a:xfrm>
                <a:off x="2504" y="2488"/>
                <a:ext cx="22" cy="14"/>
              </a:xfrm>
              <a:custGeom>
                <a:avLst/>
                <a:gdLst>
                  <a:gd name="T0" fmla="*/ 40 w 40"/>
                  <a:gd name="T1" fmla="*/ 0 h 26"/>
                  <a:gd name="T2" fmla="*/ 26 w 40"/>
                  <a:gd name="T3" fmla="*/ 10 h 26"/>
                  <a:gd name="T4" fmla="*/ 2 w 40"/>
                  <a:gd name="T5" fmla="*/ 26 h 26"/>
                  <a:gd name="T6" fmla="*/ 0 w 40"/>
                  <a:gd name="T7" fmla="*/ 25 h 26"/>
                  <a:gd name="T8" fmla="*/ 7 w 40"/>
                  <a:gd name="T9" fmla="*/ 19 h 26"/>
                  <a:gd name="T10" fmla="*/ 18 w 40"/>
                  <a:gd name="T11" fmla="*/ 12 h 26"/>
                  <a:gd name="T12" fmla="*/ 40 w 40"/>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40" h="26">
                    <a:moveTo>
                      <a:pt x="40" y="0"/>
                    </a:moveTo>
                    <a:cubicBezTo>
                      <a:pt x="40" y="0"/>
                      <a:pt x="34" y="4"/>
                      <a:pt x="26" y="10"/>
                    </a:cubicBezTo>
                    <a:cubicBezTo>
                      <a:pt x="18" y="15"/>
                      <a:pt x="8" y="22"/>
                      <a:pt x="2" y="26"/>
                    </a:cubicBezTo>
                    <a:cubicBezTo>
                      <a:pt x="5" y="23"/>
                      <a:pt x="1" y="26"/>
                      <a:pt x="0" y="25"/>
                    </a:cubicBezTo>
                    <a:cubicBezTo>
                      <a:pt x="8" y="21"/>
                      <a:pt x="4" y="21"/>
                      <a:pt x="7" y="19"/>
                    </a:cubicBezTo>
                    <a:cubicBezTo>
                      <a:pt x="13" y="17"/>
                      <a:pt x="13" y="16"/>
                      <a:pt x="18" y="12"/>
                    </a:cubicBezTo>
                    <a:cubicBezTo>
                      <a:pt x="19" y="13"/>
                      <a:pt x="28"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5" name="Freeform 7023">
                <a:extLst>
                  <a:ext uri="{FF2B5EF4-FFF2-40B4-BE49-F238E27FC236}">
                    <a16:creationId xmlns:a16="http://schemas.microsoft.com/office/drawing/2014/main" id="{2BA52FEE-0D9A-46EB-B920-66D6DCB487C2}"/>
                  </a:ext>
                </a:extLst>
              </p:cNvPr>
              <p:cNvSpPr>
                <a:spLocks/>
              </p:cNvSpPr>
              <p:nvPr/>
            </p:nvSpPr>
            <p:spPr bwMode="auto">
              <a:xfrm>
                <a:off x="2250" y="2564"/>
                <a:ext cx="64" cy="6"/>
              </a:xfrm>
              <a:custGeom>
                <a:avLst/>
                <a:gdLst>
                  <a:gd name="T0" fmla="*/ 97 w 113"/>
                  <a:gd name="T1" fmla="*/ 3 h 10"/>
                  <a:gd name="T2" fmla="*/ 81 w 113"/>
                  <a:gd name="T3" fmla="*/ 7 h 10"/>
                  <a:gd name="T4" fmla="*/ 42 w 113"/>
                  <a:gd name="T5" fmla="*/ 9 h 10"/>
                  <a:gd name="T6" fmla="*/ 73 w 113"/>
                  <a:gd name="T7" fmla="*/ 8 h 10"/>
                  <a:gd name="T8" fmla="*/ 103 w 113"/>
                  <a:gd name="T9" fmla="*/ 5 h 10"/>
                  <a:gd name="T10" fmla="*/ 108 w 113"/>
                  <a:gd name="T11" fmla="*/ 7 h 10"/>
                  <a:gd name="T12" fmla="*/ 72 w 113"/>
                  <a:gd name="T13" fmla="*/ 9 h 10"/>
                  <a:gd name="T14" fmla="*/ 36 w 113"/>
                  <a:gd name="T15" fmla="*/ 10 h 10"/>
                  <a:gd name="T16" fmla="*/ 38 w 113"/>
                  <a:gd name="T17" fmla="*/ 8 h 10"/>
                  <a:gd name="T18" fmla="*/ 11 w 113"/>
                  <a:gd name="T19" fmla="*/ 8 h 10"/>
                  <a:gd name="T20" fmla="*/ 0 w 113"/>
                  <a:gd name="T21" fmla="*/ 7 h 10"/>
                  <a:gd name="T22" fmla="*/ 37 w 113"/>
                  <a:gd name="T23" fmla="*/ 7 h 10"/>
                  <a:gd name="T24" fmla="*/ 71 w 113"/>
                  <a:gd name="T25" fmla="*/ 6 h 10"/>
                  <a:gd name="T26" fmla="*/ 87 w 113"/>
                  <a:gd name="T27" fmla="*/ 4 h 10"/>
                  <a:gd name="T28" fmla="*/ 96 w 113"/>
                  <a:gd name="T29" fmla="*/ 1 h 10"/>
                  <a:gd name="T30" fmla="*/ 113 w 113"/>
                  <a:gd name="T31" fmla="*/ 0 h 10"/>
                  <a:gd name="T32" fmla="*/ 97 w 113"/>
                  <a:gd name="T3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0">
                    <a:moveTo>
                      <a:pt x="97" y="3"/>
                    </a:moveTo>
                    <a:cubicBezTo>
                      <a:pt x="104" y="4"/>
                      <a:pt x="94" y="6"/>
                      <a:pt x="81" y="7"/>
                    </a:cubicBezTo>
                    <a:cubicBezTo>
                      <a:pt x="67" y="8"/>
                      <a:pt x="49" y="8"/>
                      <a:pt x="42" y="9"/>
                    </a:cubicBezTo>
                    <a:cubicBezTo>
                      <a:pt x="50" y="9"/>
                      <a:pt x="62" y="9"/>
                      <a:pt x="73" y="8"/>
                    </a:cubicBezTo>
                    <a:cubicBezTo>
                      <a:pt x="84" y="8"/>
                      <a:pt x="95" y="6"/>
                      <a:pt x="103" y="5"/>
                    </a:cubicBezTo>
                    <a:cubicBezTo>
                      <a:pt x="110" y="4"/>
                      <a:pt x="105" y="6"/>
                      <a:pt x="108" y="7"/>
                    </a:cubicBezTo>
                    <a:cubicBezTo>
                      <a:pt x="98" y="7"/>
                      <a:pt x="85" y="8"/>
                      <a:pt x="72" y="9"/>
                    </a:cubicBezTo>
                    <a:cubicBezTo>
                      <a:pt x="59" y="10"/>
                      <a:pt x="45" y="10"/>
                      <a:pt x="36" y="10"/>
                    </a:cubicBezTo>
                    <a:cubicBezTo>
                      <a:pt x="25" y="10"/>
                      <a:pt x="39" y="9"/>
                      <a:pt x="38" y="8"/>
                    </a:cubicBezTo>
                    <a:cubicBezTo>
                      <a:pt x="31" y="8"/>
                      <a:pt x="13" y="7"/>
                      <a:pt x="11" y="8"/>
                    </a:cubicBezTo>
                    <a:cubicBezTo>
                      <a:pt x="7" y="8"/>
                      <a:pt x="7" y="7"/>
                      <a:pt x="0" y="7"/>
                    </a:cubicBezTo>
                    <a:cubicBezTo>
                      <a:pt x="37" y="7"/>
                      <a:pt x="37" y="7"/>
                      <a:pt x="37" y="7"/>
                    </a:cubicBezTo>
                    <a:cubicBezTo>
                      <a:pt x="51" y="6"/>
                      <a:pt x="65" y="6"/>
                      <a:pt x="71" y="6"/>
                    </a:cubicBezTo>
                    <a:cubicBezTo>
                      <a:pt x="74" y="5"/>
                      <a:pt x="81" y="5"/>
                      <a:pt x="87" y="4"/>
                    </a:cubicBezTo>
                    <a:cubicBezTo>
                      <a:pt x="93" y="3"/>
                      <a:pt x="97" y="3"/>
                      <a:pt x="96" y="1"/>
                    </a:cubicBezTo>
                    <a:cubicBezTo>
                      <a:pt x="104" y="0"/>
                      <a:pt x="109" y="0"/>
                      <a:pt x="113" y="0"/>
                    </a:cubicBezTo>
                    <a:cubicBezTo>
                      <a:pt x="112" y="2"/>
                      <a:pt x="103" y="1"/>
                      <a:pt x="9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6" name="Freeform 7024">
                <a:extLst>
                  <a:ext uri="{FF2B5EF4-FFF2-40B4-BE49-F238E27FC236}">
                    <a16:creationId xmlns:a16="http://schemas.microsoft.com/office/drawing/2014/main" id="{0A05B45E-D98E-4BE5-82EA-9B40EB852EE1}"/>
                  </a:ext>
                </a:extLst>
              </p:cNvPr>
              <p:cNvSpPr>
                <a:spLocks/>
              </p:cNvSpPr>
              <p:nvPr/>
            </p:nvSpPr>
            <p:spPr bwMode="auto">
              <a:xfrm>
                <a:off x="2220" y="2566"/>
                <a:ext cx="28" cy="2"/>
              </a:xfrm>
              <a:custGeom>
                <a:avLst/>
                <a:gdLst>
                  <a:gd name="T0" fmla="*/ 34 w 48"/>
                  <a:gd name="T1" fmla="*/ 2 h 5"/>
                  <a:gd name="T2" fmla="*/ 48 w 48"/>
                  <a:gd name="T3" fmla="*/ 4 h 5"/>
                  <a:gd name="T4" fmla="*/ 36 w 48"/>
                  <a:gd name="T5" fmla="*/ 4 h 5"/>
                  <a:gd name="T6" fmla="*/ 18 w 48"/>
                  <a:gd name="T7" fmla="*/ 2 h 5"/>
                  <a:gd name="T8" fmla="*/ 1 w 48"/>
                  <a:gd name="T9" fmla="*/ 0 h 5"/>
                  <a:gd name="T10" fmla="*/ 41 w 48"/>
                  <a:gd name="T11" fmla="*/ 2 h 5"/>
                  <a:gd name="T12" fmla="*/ 34 w 48"/>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48" h="5">
                    <a:moveTo>
                      <a:pt x="34" y="2"/>
                    </a:moveTo>
                    <a:cubicBezTo>
                      <a:pt x="36" y="3"/>
                      <a:pt x="43" y="3"/>
                      <a:pt x="48" y="4"/>
                    </a:cubicBezTo>
                    <a:cubicBezTo>
                      <a:pt x="46" y="4"/>
                      <a:pt x="44" y="5"/>
                      <a:pt x="36" y="4"/>
                    </a:cubicBezTo>
                    <a:cubicBezTo>
                      <a:pt x="36" y="3"/>
                      <a:pt x="27" y="3"/>
                      <a:pt x="18" y="2"/>
                    </a:cubicBezTo>
                    <a:cubicBezTo>
                      <a:pt x="9" y="2"/>
                      <a:pt x="0" y="1"/>
                      <a:pt x="1" y="0"/>
                    </a:cubicBezTo>
                    <a:cubicBezTo>
                      <a:pt x="14" y="2"/>
                      <a:pt x="32" y="3"/>
                      <a:pt x="41" y="2"/>
                    </a:cubicBezTo>
                    <a:cubicBezTo>
                      <a:pt x="41" y="3"/>
                      <a:pt x="37" y="3"/>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7" name="Freeform 7025">
                <a:extLst>
                  <a:ext uri="{FF2B5EF4-FFF2-40B4-BE49-F238E27FC236}">
                    <a16:creationId xmlns:a16="http://schemas.microsoft.com/office/drawing/2014/main" id="{B95FA025-CDD3-4C8C-9293-DBADB72A176C}"/>
                  </a:ext>
                </a:extLst>
              </p:cNvPr>
              <p:cNvSpPr>
                <a:spLocks/>
              </p:cNvSpPr>
              <p:nvPr/>
            </p:nvSpPr>
            <p:spPr bwMode="auto">
              <a:xfrm>
                <a:off x="2549" y="2453"/>
                <a:ext cx="14" cy="12"/>
              </a:xfrm>
              <a:custGeom>
                <a:avLst/>
                <a:gdLst>
                  <a:gd name="T0" fmla="*/ 26 w 26"/>
                  <a:gd name="T1" fmla="*/ 0 h 22"/>
                  <a:gd name="T2" fmla="*/ 1 w 26"/>
                  <a:gd name="T3" fmla="*/ 22 h 22"/>
                  <a:gd name="T4" fmla="*/ 20 w 26"/>
                  <a:gd name="T5" fmla="*/ 4 h 22"/>
                  <a:gd name="T6" fmla="*/ 26 w 26"/>
                  <a:gd name="T7" fmla="*/ 0 h 22"/>
                </a:gdLst>
                <a:ahLst/>
                <a:cxnLst>
                  <a:cxn ang="0">
                    <a:pos x="T0" y="T1"/>
                  </a:cxn>
                  <a:cxn ang="0">
                    <a:pos x="T2" y="T3"/>
                  </a:cxn>
                  <a:cxn ang="0">
                    <a:pos x="T4" y="T5"/>
                  </a:cxn>
                  <a:cxn ang="0">
                    <a:pos x="T6" y="T7"/>
                  </a:cxn>
                </a:cxnLst>
                <a:rect l="0" t="0" r="r" b="b"/>
                <a:pathLst>
                  <a:path w="26" h="22">
                    <a:moveTo>
                      <a:pt x="26" y="0"/>
                    </a:moveTo>
                    <a:cubicBezTo>
                      <a:pt x="21" y="5"/>
                      <a:pt x="8" y="17"/>
                      <a:pt x="1" y="22"/>
                    </a:cubicBezTo>
                    <a:cubicBezTo>
                      <a:pt x="0" y="21"/>
                      <a:pt x="12" y="13"/>
                      <a:pt x="20" y="4"/>
                    </a:cubicBezTo>
                    <a:cubicBezTo>
                      <a:pt x="22" y="4"/>
                      <a:pt x="23" y="3"/>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8" name="Freeform 7026">
                <a:extLst>
                  <a:ext uri="{FF2B5EF4-FFF2-40B4-BE49-F238E27FC236}">
                    <a16:creationId xmlns:a16="http://schemas.microsoft.com/office/drawing/2014/main" id="{3CAB61B9-F7F0-4DA1-8F36-15A37482CF7A}"/>
                  </a:ext>
                </a:extLst>
              </p:cNvPr>
              <p:cNvSpPr>
                <a:spLocks/>
              </p:cNvSpPr>
              <p:nvPr/>
            </p:nvSpPr>
            <p:spPr bwMode="auto">
              <a:xfrm>
                <a:off x="2230" y="2564"/>
                <a:ext cx="14" cy="2"/>
              </a:xfrm>
              <a:custGeom>
                <a:avLst/>
                <a:gdLst>
                  <a:gd name="T0" fmla="*/ 23 w 25"/>
                  <a:gd name="T1" fmla="*/ 3 h 4"/>
                  <a:gd name="T2" fmla="*/ 20 w 25"/>
                  <a:gd name="T3" fmla="*/ 3 h 4"/>
                  <a:gd name="T4" fmla="*/ 13 w 25"/>
                  <a:gd name="T5" fmla="*/ 4 h 4"/>
                  <a:gd name="T6" fmla="*/ 0 w 25"/>
                  <a:gd name="T7" fmla="*/ 2 h 4"/>
                  <a:gd name="T8" fmla="*/ 16 w 25"/>
                  <a:gd name="T9" fmla="*/ 3 h 4"/>
                  <a:gd name="T10" fmla="*/ 5 w 25"/>
                  <a:gd name="T11" fmla="*/ 1 h 4"/>
                  <a:gd name="T12" fmla="*/ 25 w 25"/>
                  <a:gd name="T13" fmla="*/ 1 h 4"/>
                  <a:gd name="T14" fmla="*/ 23 w 2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
                    <a:moveTo>
                      <a:pt x="23" y="3"/>
                    </a:moveTo>
                    <a:cubicBezTo>
                      <a:pt x="23" y="4"/>
                      <a:pt x="20" y="3"/>
                      <a:pt x="20" y="3"/>
                    </a:cubicBezTo>
                    <a:cubicBezTo>
                      <a:pt x="14" y="3"/>
                      <a:pt x="13" y="3"/>
                      <a:pt x="13" y="4"/>
                    </a:cubicBezTo>
                    <a:cubicBezTo>
                      <a:pt x="10" y="3"/>
                      <a:pt x="5" y="3"/>
                      <a:pt x="0" y="2"/>
                    </a:cubicBezTo>
                    <a:cubicBezTo>
                      <a:pt x="2" y="2"/>
                      <a:pt x="10" y="2"/>
                      <a:pt x="16" y="3"/>
                    </a:cubicBezTo>
                    <a:cubicBezTo>
                      <a:pt x="17" y="2"/>
                      <a:pt x="11" y="1"/>
                      <a:pt x="5" y="1"/>
                    </a:cubicBezTo>
                    <a:cubicBezTo>
                      <a:pt x="9" y="0"/>
                      <a:pt x="16" y="1"/>
                      <a:pt x="25" y="1"/>
                    </a:cubicBezTo>
                    <a:cubicBezTo>
                      <a:pt x="25" y="2"/>
                      <a:pt x="13" y="2"/>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9" name="Freeform 7027">
                <a:extLst>
                  <a:ext uri="{FF2B5EF4-FFF2-40B4-BE49-F238E27FC236}">
                    <a16:creationId xmlns:a16="http://schemas.microsoft.com/office/drawing/2014/main" id="{59CB3875-86FA-40D6-A61E-E04681EF65AE}"/>
                  </a:ext>
                </a:extLst>
              </p:cNvPr>
              <p:cNvSpPr>
                <a:spLocks/>
              </p:cNvSpPr>
              <p:nvPr/>
            </p:nvSpPr>
            <p:spPr bwMode="auto">
              <a:xfrm>
                <a:off x="2575" y="2411"/>
                <a:ext cx="28" cy="27"/>
              </a:xfrm>
              <a:custGeom>
                <a:avLst/>
                <a:gdLst>
                  <a:gd name="T0" fmla="*/ 15 w 50"/>
                  <a:gd name="T1" fmla="*/ 36 h 47"/>
                  <a:gd name="T2" fmla="*/ 22 w 50"/>
                  <a:gd name="T3" fmla="*/ 28 h 47"/>
                  <a:gd name="T4" fmla="*/ 28 w 50"/>
                  <a:gd name="T5" fmla="*/ 19 h 47"/>
                  <a:gd name="T6" fmla="*/ 41 w 50"/>
                  <a:gd name="T7" fmla="*/ 8 h 47"/>
                  <a:gd name="T8" fmla="*/ 39 w 50"/>
                  <a:gd name="T9" fmla="*/ 7 h 47"/>
                  <a:gd name="T10" fmla="*/ 46 w 50"/>
                  <a:gd name="T11" fmla="*/ 0 h 47"/>
                  <a:gd name="T12" fmla="*/ 50 w 50"/>
                  <a:gd name="T13" fmla="*/ 1 h 47"/>
                  <a:gd name="T14" fmla="*/ 34 w 50"/>
                  <a:gd name="T15" fmla="*/ 18 h 47"/>
                  <a:gd name="T16" fmla="*/ 30 w 50"/>
                  <a:gd name="T17" fmla="*/ 20 h 47"/>
                  <a:gd name="T18" fmla="*/ 1 w 50"/>
                  <a:gd name="T19" fmla="*/ 47 h 47"/>
                  <a:gd name="T20" fmla="*/ 15 w 50"/>
                  <a:gd name="T21"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7">
                    <a:moveTo>
                      <a:pt x="15" y="36"/>
                    </a:moveTo>
                    <a:cubicBezTo>
                      <a:pt x="15" y="34"/>
                      <a:pt x="19" y="31"/>
                      <a:pt x="22" y="28"/>
                    </a:cubicBezTo>
                    <a:cubicBezTo>
                      <a:pt x="25" y="24"/>
                      <a:pt x="29" y="21"/>
                      <a:pt x="28" y="19"/>
                    </a:cubicBezTo>
                    <a:cubicBezTo>
                      <a:pt x="32" y="16"/>
                      <a:pt x="39" y="7"/>
                      <a:pt x="41" y="8"/>
                    </a:cubicBezTo>
                    <a:cubicBezTo>
                      <a:pt x="47" y="0"/>
                      <a:pt x="38" y="10"/>
                      <a:pt x="39" y="7"/>
                    </a:cubicBezTo>
                    <a:cubicBezTo>
                      <a:pt x="41" y="5"/>
                      <a:pt x="42" y="5"/>
                      <a:pt x="46" y="0"/>
                    </a:cubicBezTo>
                    <a:cubicBezTo>
                      <a:pt x="50" y="1"/>
                      <a:pt x="50" y="1"/>
                      <a:pt x="50" y="1"/>
                    </a:cubicBezTo>
                    <a:cubicBezTo>
                      <a:pt x="44" y="7"/>
                      <a:pt x="30" y="18"/>
                      <a:pt x="34" y="18"/>
                    </a:cubicBezTo>
                    <a:cubicBezTo>
                      <a:pt x="32" y="20"/>
                      <a:pt x="31" y="19"/>
                      <a:pt x="30" y="20"/>
                    </a:cubicBezTo>
                    <a:cubicBezTo>
                      <a:pt x="22" y="32"/>
                      <a:pt x="14" y="39"/>
                      <a:pt x="1" y="47"/>
                    </a:cubicBezTo>
                    <a:cubicBezTo>
                      <a:pt x="0" y="47"/>
                      <a:pt x="12" y="37"/>
                      <a:pt x="15"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0" name="Freeform 7028">
                <a:extLst>
                  <a:ext uri="{FF2B5EF4-FFF2-40B4-BE49-F238E27FC236}">
                    <a16:creationId xmlns:a16="http://schemas.microsoft.com/office/drawing/2014/main" id="{0C04286B-B9AC-4346-ACF4-AC079303DED3}"/>
                  </a:ext>
                </a:extLst>
              </p:cNvPr>
              <p:cNvSpPr>
                <a:spLocks/>
              </p:cNvSpPr>
              <p:nvPr/>
            </p:nvSpPr>
            <p:spPr bwMode="auto">
              <a:xfrm>
                <a:off x="2606" y="2369"/>
                <a:ext cx="27" cy="38"/>
              </a:xfrm>
              <a:custGeom>
                <a:avLst/>
                <a:gdLst>
                  <a:gd name="T0" fmla="*/ 14 w 49"/>
                  <a:gd name="T1" fmla="*/ 49 h 67"/>
                  <a:gd name="T2" fmla="*/ 7 w 49"/>
                  <a:gd name="T3" fmla="*/ 57 h 67"/>
                  <a:gd name="T4" fmla="*/ 9 w 49"/>
                  <a:gd name="T5" fmla="*/ 51 h 67"/>
                  <a:gd name="T6" fmla="*/ 17 w 49"/>
                  <a:gd name="T7" fmla="*/ 44 h 67"/>
                  <a:gd name="T8" fmla="*/ 17 w 49"/>
                  <a:gd name="T9" fmla="*/ 38 h 67"/>
                  <a:gd name="T10" fmla="*/ 30 w 49"/>
                  <a:gd name="T11" fmla="*/ 23 h 67"/>
                  <a:gd name="T12" fmla="*/ 35 w 49"/>
                  <a:gd name="T13" fmla="*/ 15 h 67"/>
                  <a:gd name="T14" fmla="*/ 43 w 49"/>
                  <a:gd name="T15" fmla="*/ 7 h 67"/>
                  <a:gd name="T16" fmla="*/ 35 w 49"/>
                  <a:gd name="T17" fmla="*/ 18 h 67"/>
                  <a:gd name="T18" fmla="*/ 44 w 49"/>
                  <a:gd name="T19" fmla="*/ 7 h 67"/>
                  <a:gd name="T20" fmla="*/ 46 w 49"/>
                  <a:gd name="T21" fmla="*/ 7 h 67"/>
                  <a:gd name="T22" fmla="*/ 40 w 49"/>
                  <a:gd name="T23" fmla="*/ 18 h 67"/>
                  <a:gd name="T24" fmla="*/ 21 w 49"/>
                  <a:gd name="T25" fmla="*/ 43 h 67"/>
                  <a:gd name="T26" fmla="*/ 6 w 49"/>
                  <a:gd name="T27" fmla="*/ 62 h 67"/>
                  <a:gd name="T28" fmla="*/ 0 w 49"/>
                  <a:gd name="T29" fmla="*/ 67 h 67"/>
                  <a:gd name="T30" fmla="*/ 14 w 49"/>
                  <a:gd name="T31"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67">
                    <a:moveTo>
                      <a:pt x="14" y="49"/>
                    </a:moveTo>
                    <a:cubicBezTo>
                      <a:pt x="19" y="43"/>
                      <a:pt x="11" y="51"/>
                      <a:pt x="7" y="57"/>
                    </a:cubicBezTo>
                    <a:cubicBezTo>
                      <a:pt x="7" y="55"/>
                      <a:pt x="13" y="49"/>
                      <a:pt x="9" y="51"/>
                    </a:cubicBezTo>
                    <a:cubicBezTo>
                      <a:pt x="13" y="46"/>
                      <a:pt x="16" y="43"/>
                      <a:pt x="17" y="44"/>
                    </a:cubicBezTo>
                    <a:cubicBezTo>
                      <a:pt x="22" y="36"/>
                      <a:pt x="18" y="39"/>
                      <a:pt x="17" y="38"/>
                    </a:cubicBezTo>
                    <a:cubicBezTo>
                      <a:pt x="22" y="31"/>
                      <a:pt x="24" y="31"/>
                      <a:pt x="30" y="23"/>
                    </a:cubicBezTo>
                    <a:cubicBezTo>
                      <a:pt x="26" y="26"/>
                      <a:pt x="38" y="12"/>
                      <a:pt x="35" y="15"/>
                    </a:cubicBezTo>
                    <a:cubicBezTo>
                      <a:pt x="36" y="11"/>
                      <a:pt x="42" y="6"/>
                      <a:pt x="43" y="7"/>
                    </a:cubicBezTo>
                    <a:cubicBezTo>
                      <a:pt x="40" y="11"/>
                      <a:pt x="38" y="14"/>
                      <a:pt x="35" y="18"/>
                    </a:cubicBezTo>
                    <a:cubicBezTo>
                      <a:pt x="35" y="20"/>
                      <a:pt x="45" y="6"/>
                      <a:pt x="44" y="7"/>
                    </a:cubicBezTo>
                    <a:cubicBezTo>
                      <a:pt x="49" y="0"/>
                      <a:pt x="42" y="11"/>
                      <a:pt x="46" y="7"/>
                    </a:cubicBezTo>
                    <a:cubicBezTo>
                      <a:pt x="39" y="18"/>
                      <a:pt x="35" y="23"/>
                      <a:pt x="40" y="18"/>
                    </a:cubicBezTo>
                    <a:cubicBezTo>
                      <a:pt x="33" y="29"/>
                      <a:pt x="27" y="36"/>
                      <a:pt x="21" y="43"/>
                    </a:cubicBezTo>
                    <a:cubicBezTo>
                      <a:pt x="16" y="49"/>
                      <a:pt x="12" y="55"/>
                      <a:pt x="6" y="62"/>
                    </a:cubicBezTo>
                    <a:cubicBezTo>
                      <a:pt x="5" y="62"/>
                      <a:pt x="3" y="64"/>
                      <a:pt x="0" y="67"/>
                    </a:cubicBezTo>
                    <a:cubicBezTo>
                      <a:pt x="3" y="63"/>
                      <a:pt x="12" y="52"/>
                      <a:pt x="14"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1" name="Freeform 7029">
                <a:extLst>
                  <a:ext uri="{FF2B5EF4-FFF2-40B4-BE49-F238E27FC236}">
                    <a16:creationId xmlns:a16="http://schemas.microsoft.com/office/drawing/2014/main" id="{5E69ECA5-6186-4F3C-BCEC-B0DA2B73DE79}"/>
                  </a:ext>
                </a:extLst>
              </p:cNvPr>
              <p:cNvSpPr>
                <a:spLocks/>
              </p:cNvSpPr>
              <p:nvPr/>
            </p:nvSpPr>
            <p:spPr bwMode="auto">
              <a:xfrm>
                <a:off x="2534" y="2452"/>
                <a:ext cx="28" cy="21"/>
              </a:xfrm>
              <a:custGeom>
                <a:avLst/>
                <a:gdLst>
                  <a:gd name="T0" fmla="*/ 47 w 49"/>
                  <a:gd name="T1" fmla="*/ 0 h 36"/>
                  <a:gd name="T2" fmla="*/ 49 w 49"/>
                  <a:gd name="T3" fmla="*/ 1 h 36"/>
                  <a:gd name="T4" fmla="*/ 19 w 49"/>
                  <a:gd name="T5" fmla="*/ 26 h 36"/>
                  <a:gd name="T6" fmla="*/ 18 w 49"/>
                  <a:gd name="T7" fmla="*/ 25 h 36"/>
                  <a:gd name="T8" fmla="*/ 9 w 49"/>
                  <a:gd name="T9" fmla="*/ 34 h 36"/>
                  <a:gd name="T10" fmla="*/ 0 w 49"/>
                  <a:gd name="T11" fmla="*/ 34 h 36"/>
                  <a:gd name="T12" fmla="*/ 9 w 49"/>
                  <a:gd name="T13" fmla="*/ 28 h 36"/>
                  <a:gd name="T14" fmla="*/ 3 w 49"/>
                  <a:gd name="T15" fmla="*/ 35 h 36"/>
                  <a:gd name="T16" fmla="*/ 47 w 49"/>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6">
                    <a:moveTo>
                      <a:pt x="47" y="0"/>
                    </a:moveTo>
                    <a:cubicBezTo>
                      <a:pt x="44" y="4"/>
                      <a:pt x="48" y="0"/>
                      <a:pt x="49" y="1"/>
                    </a:cubicBezTo>
                    <a:cubicBezTo>
                      <a:pt x="36" y="13"/>
                      <a:pt x="29" y="17"/>
                      <a:pt x="19" y="26"/>
                    </a:cubicBezTo>
                    <a:cubicBezTo>
                      <a:pt x="18" y="25"/>
                      <a:pt x="18" y="25"/>
                      <a:pt x="18" y="25"/>
                    </a:cubicBezTo>
                    <a:cubicBezTo>
                      <a:pt x="4" y="36"/>
                      <a:pt x="20" y="26"/>
                      <a:pt x="9" y="34"/>
                    </a:cubicBezTo>
                    <a:cubicBezTo>
                      <a:pt x="2" y="36"/>
                      <a:pt x="5" y="34"/>
                      <a:pt x="0" y="34"/>
                    </a:cubicBezTo>
                    <a:cubicBezTo>
                      <a:pt x="6" y="28"/>
                      <a:pt x="9" y="27"/>
                      <a:pt x="9" y="28"/>
                    </a:cubicBezTo>
                    <a:cubicBezTo>
                      <a:pt x="9" y="29"/>
                      <a:pt x="7" y="32"/>
                      <a:pt x="3" y="35"/>
                    </a:cubicBezTo>
                    <a:cubicBezTo>
                      <a:pt x="13" y="31"/>
                      <a:pt x="28"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2" name="Freeform 7030">
                <a:extLst>
                  <a:ext uri="{FF2B5EF4-FFF2-40B4-BE49-F238E27FC236}">
                    <a16:creationId xmlns:a16="http://schemas.microsoft.com/office/drawing/2014/main" id="{D8AC9BDF-FFE6-4F71-B4A0-772E968874C5}"/>
                  </a:ext>
                </a:extLst>
              </p:cNvPr>
              <p:cNvSpPr>
                <a:spLocks/>
              </p:cNvSpPr>
              <p:nvPr/>
            </p:nvSpPr>
            <p:spPr bwMode="auto">
              <a:xfrm>
                <a:off x="2493" y="2485"/>
                <a:ext cx="27" cy="17"/>
              </a:xfrm>
              <a:custGeom>
                <a:avLst/>
                <a:gdLst>
                  <a:gd name="T0" fmla="*/ 0 w 47"/>
                  <a:gd name="T1" fmla="*/ 30 h 31"/>
                  <a:gd name="T2" fmla="*/ 23 w 47"/>
                  <a:gd name="T3" fmla="*/ 15 h 31"/>
                  <a:gd name="T4" fmla="*/ 47 w 47"/>
                  <a:gd name="T5" fmla="*/ 0 h 31"/>
                  <a:gd name="T6" fmla="*/ 7 w 47"/>
                  <a:gd name="T7" fmla="*/ 27 h 31"/>
                  <a:gd name="T8" fmla="*/ 0 w 47"/>
                  <a:gd name="T9" fmla="*/ 30 h 31"/>
                </a:gdLst>
                <a:ahLst/>
                <a:cxnLst>
                  <a:cxn ang="0">
                    <a:pos x="T0" y="T1"/>
                  </a:cxn>
                  <a:cxn ang="0">
                    <a:pos x="T2" y="T3"/>
                  </a:cxn>
                  <a:cxn ang="0">
                    <a:pos x="T4" y="T5"/>
                  </a:cxn>
                  <a:cxn ang="0">
                    <a:pos x="T6" y="T7"/>
                  </a:cxn>
                  <a:cxn ang="0">
                    <a:pos x="T8" y="T9"/>
                  </a:cxn>
                </a:cxnLst>
                <a:rect l="0" t="0" r="r" b="b"/>
                <a:pathLst>
                  <a:path w="47" h="31">
                    <a:moveTo>
                      <a:pt x="0" y="30"/>
                    </a:moveTo>
                    <a:cubicBezTo>
                      <a:pt x="6" y="26"/>
                      <a:pt x="14" y="21"/>
                      <a:pt x="23" y="15"/>
                    </a:cubicBezTo>
                    <a:cubicBezTo>
                      <a:pt x="32" y="9"/>
                      <a:pt x="41" y="4"/>
                      <a:pt x="47" y="0"/>
                    </a:cubicBezTo>
                    <a:cubicBezTo>
                      <a:pt x="39" y="8"/>
                      <a:pt x="21" y="17"/>
                      <a:pt x="7" y="27"/>
                    </a:cubicBezTo>
                    <a:cubicBezTo>
                      <a:pt x="1" y="31"/>
                      <a:pt x="10" y="24"/>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3" name="Freeform 7031">
                <a:extLst>
                  <a:ext uri="{FF2B5EF4-FFF2-40B4-BE49-F238E27FC236}">
                    <a16:creationId xmlns:a16="http://schemas.microsoft.com/office/drawing/2014/main" id="{E0F4CA32-0617-4B92-BA22-ED04F4CE191A}"/>
                  </a:ext>
                </a:extLst>
              </p:cNvPr>
              <p:cNvSpPr>
                <a:spLocks/>
              </p:cNvSpPr>
              <p:nvPr/>
            </p:nvSpPr>
            <p:spPr bwMode="auto">
              <a:xfrm>
                <a:off x="2679" y="1966"/>
                <a:ext cx="4" cy="10"/>
              </a:xfrm>
              <a:custGeom>
                <a:avLst/>
                <a:gdLst>
                  <a:gd name="T0" fmla="*/ 4 w 6"/>
                  <a:gd name="T1" fmla="*/ 14 h 17"/>
                  <a:gd name="T2" fmla="*/ 0 w 6"/>
                  <a:gd name="T3" fmla="*/ 2 h 17"/>
                  <a:gd name="T4" fmla="*/ 5 w 6"/>
                  <a:gd name="T5" fmla="*/ 13 h 17"/>
                  <a:gd name="T6" fmla="*/ 5 w 6"/>
                  <a:gd name="T7" fmla="*/ 17 h 17"/>
                  <a:gd name="T8" fmla="*/ 4 w 6"/>
                  <a:gd name="T9" fmla="*/ 14 h 17"/>
                </a:gdLst>
                <a:ahLst/>
                <a:cxnLst>
                  <a:cxn ang="0">
                    <a:pos x="T0" y="T1"/>
                  </a:cxn>
                  <a:cxn ang="0">
                    <a:pos x="T2" y="T3"/>
                  </a:cxn>
                  <a:cxn ang="0">
                    <a:pos x="T4" y="T5"/>
                  </a:cxn>
                  <a:cxn ang="0">
                    <a:pos x="T6" y="T7"/>
                  </a:cxn>
                  <a:cxn ang="0">
                    <a:pos x="T8" y="T9"/>
                  </a:cxn>
                </a:cxnLst>
                <a:rect l="0" t="0" r="r" b="b"/>
                <a:pathLst>
                  <a:path w="6" h="17">
                    <a:moveTo>
                      <a:pt x="4" y="14"/>
                    </a:moveTo>
                    <a:cubicBezTo>
                      <a:pt x="3" y="8"/>
                      <a:pt x="2" y="8"/>
                      <a:pt x="0" y="2"/>
                    </a:cubicBezTo>
                    <a:cubicBezTo>
                      <a:pt x="0" y="0"/>
                      <a:pt x="3" y="7"/>
                      <a:pt x="5" y="13"/>
                    </a:cubicBezTo>
                    <a:cubicBezTo>
                      <a:pt x="4" y="13"/>
                      <a:pt x="6" y="16"/>
                      <a:pt x="5" y="17"/>
                    </a:cubicBezTo>
                    <a:cubicBezTo>
                      <a:pt x="4" y="16"/>
                      <a:pt x="4" y="14"/>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4" name="Freeform 7032">
                <a:extLst>
                  <a:ext uri="{FF2B5EF4-FFF2-40B4-BE49-F238E27FC236}">
                    <a16:creationId xmlns:a16="http://schemas.microsoft.com/office/drawing/2014/main" id="{566761AC-95B5-4141-804A-19C600FB0571}"/>
                  </a:ext>
                </a:extLst>
              </p:cNvPr>
              <p:cNvSpPr>
                <a:spLocks/>
              </p:cNvSpPr>
              <p:nvPr/>
            </p:nvSpPr>
            <p:spPr bwMode="auto">
              <a:xfrm>
                <a:off x="2280" y="2556"/>
                <a:ext cx="64" cy="7"/>
              </a:xfrm>
              <a:custGeom>
                <a:avLst/>
                <a:gdLst>
                  <a:gd name="T0" fmla="*/ 35 w 114"/>
                  <a:gd name="T1" fmla="*/ 12 h 13"/>
                  <a:gd name="T2" fmla="*/ 24 w 114"/>
                  <a:gd name="T3" fmla="*/ 12 h 13"/>
                  <a:gd name="T4" fmla="*/ 0 w 114"/>
                  <a:gd name="T5" fmla="*/ 13 h 13"/>
                  <a:gd name="T6" fmla="*/ 36 w 114"/>
                  <a:gd name="T7" fmla="*/ 10 h 13"/>
                  <a:gd name="T8" fmla="*/ 62 w 114"/>
                  <a:gd name="T9" fmla="*/ 5 h 13"/>
                  <a:gd name="T10" fmla="*/ 86 w 114"/>
                  <a:gd name="T11" fmla="*/ 3 h 13"/>
                  <a:gd name="T12" fmla="*/ 63 w 114"/>
                  <a:gd name="T13" fmla="*/ 6 h 13"/>
                  <a:gd name="T14" fmla="*/ 70 w 114"/>
                  <a:gd name="T15" fmla="*/ 7 h 13"/>
                  <a:gd name="T16" fmla="*/ 113 w 114"/>
                  <a:gd name="T17" fmla="*/ 0 h 13"/>
                  <a:gd name="T18" fmla="*/ 93 w 114"/>
                  <a:gd name="T19" fmla="*/ 4 h 13"/>
                  <a:gd name="T20" fmla="*/ 75 w 114"/>
                  <a:gd name="T21" fmla="*/ 8 h 13"/>
                  <a:gd name="T22" fmla="*/ 45 w 114"/>
                  <a:gd name="T23" fmla="*/ 11 h 13"/>
                  <a:gd name="T24" fmla="*/ 54 w 114"/>
                  <a:gd name="T25" fmla="*/ 9 h 13"/>
                  <a:gd name="T26" fmla="*/ 42 w 114"/>
                  <a:gd name="T27" fmla="*/ 10 h 13"/>
                  <a:gd name="T28" fmla="*/ 35 w 114"/>
                  <a:gd name="T2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3">
                    <a:moveTo>
                      <a:pt x="35" y="12"/>
                    </a:moveTo>
                    <a:cubicBezTo>
                      <a:pt x="39" y="12"/>
                      <a:pt x="32" y="12"/>
                      <a:pt x="24" y="12"/>
                    </a:cubicBezTo>
                    <a:cubicBezTo>
                      <a:pt x="15" y="12"/>
                      <a:pt x="5" y="12"/>
                      <a:pt x="0" y="13"/>
                    </a:cubicBezTo>
                    <a:cubicBezTo>
                      <a:pt x="8" y="11"/>
                      <a:pt x="23" y="11"/>
                      <a:pt x="36" y="10"/>
                    </a:cubicBezTo>
                    <a:cubicBezTo>
                      <a:pt x="49" y="9"/>
                      <a:pt x="61" y="7"/>
                      <a:pt x="62" y="5"/>
                    </a:cubicBezTo>
                    <a:cubicBezTo>
                      <a:pt x="70" y="5"/>
                      <a:pt x="87" y="1"/>
                      <a:pt x="86" y="3"/>
                    </a:cubicBezTo>
                    <a:cubicBezTo>
                      <a:pt x="76" y="3"/>
                      <a:pt x="72" y="5"/>
                      <a:pt x="63" y="6"/>
                    </a:cubicBezTo>
                    <a:cubicBezTo>
                      <a:pt x="64" y="7"/>
                      <a:pt x="70" y="6"/>
                      <a:pt x="70" y="7"/>
                    </a:cubicBezTo>
                    <a:cubicBezTo>
                      <a:pt x="73" y="4"/>
                      <a:pt x="90" y="5"/>
                      <a:pt x="113" y="0"/>
                    </a:cubicBezTo>
                    <a:cubicBezTo>
                      <a:pt x="114" y="1"/>
                      <a:pt x="103" y="2"/>
                      <a:pt x="93" y="4"/>
                    </a:cubicBezTo>
                    <a:cubicBezTo>
                      <a:pt x="83" y="5"/>
                      <a:pt x="73" y="6"/>
                      <a:pt x="75" y="8"/>
                    </a:cubicBezTo>
                    <a:cubicBezTo>
                      <a:pt x="65" y="9"/>
                      <a:pt x="55" y="10"/>
                      <a:pt x="45" y="11"/>
                    </a:cubicBezTo>
                    <a:cubicBezTo>
                      <a:pt x="45" y="11"/>
                      <a:pt x="55" y="10"/>
                      <a:pt x="54" y="9"/>
                    </a:cubicBezTo>
                    <a:cubicBezTo>
                      <a:pt x="54" y="9"/>
                      <a:pt x="48" y="9"/>
                      <a:pt x="42" y="10"/>
                    </a:cubicBezTo>
                    <a:cubicBezTo>
                      <a:pt x="36" y="10"/>
                      <a:pt x="32" y="1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5" name="Freeform 7033">
                <a:extLst>
                  <a:ext uri="{FF2B5EF4-FFF2-40B4-BE49-F238E27FC236}">
                    <a16:creationId xmlns:a16="http://schemas.microsoft.com/office/drawing/2014/main" id="{EAA34703-C7BB-418A-A143-CF2750580A1A}"/>
                  </a:ext>
                </a:extLst>
              </p:cNvPr>
              <p:cNvSpPr>
                <a:spLocks/>
              </p:cNvSpPr>
              <p:nvPr/>
            </p:nvSpPr>
            <p:spPr bwMode="auto">
              <a:xfrm>
                <a:off x="1894" y="2378"/>
                <a:ext cx="9" cy="12"/>
              </a:xfrm>
              <a:custGeom>
                <a:avLst/>
                <a:gdLst>
                  <a:gd name="T0" fmla="*/ 15 w 15"/>
                  <a:gd name="T1" fmla="*/ 21 h 21"/>
                  <a:gd name="T2" fmla="*/ 0 w 15"/>
                  <a:gd name="T3" fmla="*/ 1 h 21"/>
                  <a:gd name="T4" fmla="*/ 7 w 15"/>
                  <a:gd name="T5" fmla="*/ 9 h 21"/>
                  <a:gd name="T6" fmla="*/ 15 w 15"/>
                  <a:gd name="T7" fmla="*/ 21 h 21"/>
                </a:gdLst>
                <a:ahLst/>
                <a:cxnLst>
                  <a:cxn ang="0">
                    <a:pos x="T0" y="T1"/>
                  </a:cxn>
                  <a:cxn ang="0">
                    <a:pos x="T2" y="T3"/>
                  </a:cxn>
                  <a:cxn ang="0">
                    <a:pos x="T4" y="T5"/>
                  </a:cxn>
                  <a:cxn ang="0">
                    <a:pos x="T6" y="T7"/>
                  </a:cxn>
                </a:cxnLst>
                <a:rect l="0" t="0" r="r" b="b"/>
                <a:pathLst>
                  <a:path w="15" h="21">
                    <a:moveTo>
                      <a:pt x="15" y="21"/>
                    </a:moveTo>
                    <a:cubicBezTo>
                      <a:pt x="14" y="21"/>
                      <a:pt x="6" y="9"/>
                      <a:pt x="0" y="1"/>
                    </a:cubicBezTo>
                    <a:cubicBezTo>
                      <a:pt x="0" y="0"/>
                      <a:pt x="4" y="4"/>
                      <a:pt x="7" y="9"/>
                    </a:cubicBezTo>
                    <a:cubicBezTo>
                      <a:pt x="11" y="15"/>
                      <a:pt x="15" y="20"/>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6" name="Freeform 7034">
                <a:extLst>
                  <a:ext uri="{FF2B5EF4-FFF2-40B4-BE49-F238E27FC236}">
                    <a16:creationId xmlns:a16="http://schemas.microsoft.com/office/drawing/2014/main" id="{78AD6EF0-DC99-4DD8-83BC-12DE6A5A38B2}"/>
                  </a:ext>
                </a:extLst>
              </p:cNvPr>
              <p:cNvSpPr>
                <a:spLocks/>
              </p:cNvSpPr>
              <p:nvPr/>
            </p:nvSpPr>
            <p:spPr bwMode="auto">
              <a:xfrm>
                <a:off x="2665" y="2302"/>
                <a:ext cx="6" cy="10"/>
              </a:xfrm>
              <a:custGeom>
                <a:avLst/>
                <a:gdLst>
                  <a:gd name="T0" fmla="*/ 11 w 11"/>
                  <a:gd name="T1" fmla="*/ 0 h 18"/>
                  <a:gd name="T2" fmla="*/ 5 w 11"/>
                  <a:gd name="T3" fmla="*/ 12 h 18"/>
                  <a:gd name="T4" fmla="*/ 0 w 11"/>
                  <a:gd name="T5" fmla="*/ 18 h 18"/>
                  <a:gd name="T6" fmla="*/ 11 w 11"/>
                  <a:gd name="T7" fmla="*/ 0 h 18"/>
                </a:gdLst>
                <a:ahLst/>
                <a:cxnLst>
                  <a:cxn ang="0">
                    <a:pos x="T0" y="T1"/>
                  </a:cxn>
                  <a:cxn ang="0">
                    <a:pos x="T2" y="T3"/>
                  </a:cxn>
                  <a:cxn ang="0">
                    <a:pos x="T4" y="T5"/>
                  </a:cxn>
                  <a:cxn ang="0">
                    <a:pos x="T6" y="T7"/>
                  </a:cxn>
                </a:cxnLst>
                <a:rect l="0" t="0" r="r" b="b"/>
                <a:pathLst>
                  <a:path w="11" h="18">
                    <a:moveTo>
                      <a:pt x="11" y="0"/>
                    </a:moveTo>
                    <a:cubicBezTo>
                      <a:pt x="9" y="5"/>
                      <a:pt x="7" y="6"/>
                      <a:pt x="5" y="12"/>
                    </a:cubicBezTo>
                    <a:cubicBezTo>
                      <a:pt x="7" y="2"/>
                      <a:pt x="2" y="18"/>
                      <a:pt x="0" y="18"/>
                    </a:cubicBezTo>
                    <a:cubicBezTo>
                      <a:pt x="5" y="8"/>
                      <a:pt x="9"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7" name="Freeform 7035">
                <a:extLst>
                  <a:ext uri="{FF2B5EF4-FFF2-40B4-BE49-F238E27FC236}">
                    <a16:creationId xmlns:a16="http://schemas.microsoft.com/office/drawing/2014/main" id="{F5ACAC53-3DA7-45B4-84EB-ACF04D972280}"/>
                  </a:ext>
                </a:extLst>
              </p:cNvPr>
              <p:cNvSpPr>
                <a:spLocks/>
              </p:cNvSpPr>
              <p:nvPr/>
            </p:nvSpPr>
            <p:spPr bwMode="auto">
              <a:xfrm>
                <a:off x="2099" y="2530"/>
                <a:ext cx="32" cy="11"/>
              </a:xfrm>
              <a:custGeom>
                <a:avLst/>
                <a:gdLst>
                  <a:gd name="T0" fmla="*/ 29 w 57"/>
                  <a:gd name="T1" fmla="*/ 14 h 20"/>
                  <a:gd name="T2" fmla="*/ 20 w 57"/>
                  <a:gd name="T3" fmla="*/ 9 h 20"/>
                  <a:gd name="T4" fmla="*/ 0 w 57"/>
                  <a:gd name="T5" fmla="*/ 0 h 20"/>
                  <a:gd name="T6" fmla="*/ 57 w 57"/>
                  <a:gd name="T7" fmla="*/ 20 h 20"/>
                  <a:gd name="T8" fmla="*/ 29 w 57"/>
                  <a:gd name="T9" fmla="*/ 14 h 20"/>
                </a:gdLst>
                <a:ahLst/>
                <a:cxnLst>
                  <a:cxn ang="0">
                    <a:pos x="T0" y="T1"/>
                  </a:cxn>
                  <a:cxn ang="0">
                    <a:pos x="T2" y="T3"/>
                  </a:cxn>
                  <a:cxn ang="0">
                    <a:pos x="T4" y="T5"/>
                  </a:cxn>
                  <a:cxn ang="0">
                    <a:pos x="T6" y="T7"/>
                  </a:cxn>
                  <a:cxn ang="0">
                    <a:pos x="T8" y="T9"/>
                  </a:cxn>
                </a:cxnLst>
                <a:rect l="0" t="0" r="r" b="b"/>
                <a:pathLst>
                  <a:path w="57" h="20">
                    <a:moveTo>
                      <a:pt x="29" y="14"/>
                    </a:moveTo>
                    <a:cubicBezTo>
                      <a:pt x="35" y="15"/>
                      <a:pt x="29" y="12"/>
                      <a:pt x="20" y="9"/>
                    </a:cubicBezTo>
                    <a:cubicBezTo>
                      <a:pt x="11" y="6"/>
                      <a:pt x="1" y="2"/>
                      <a:pt x="0" y="0"/>
                    </a:cubicBezTo>
                    <a:cubicBezTo>
                      <a:pt x="21" y="10"/>
                      <a:pt x="42" y="16"/>
                      <a:pt x="57" y="20"/>
                    </a:cubicBezTo>
                    <a:cubicBezTo>
                      <a:pt x="45" y="17"/>
                      <a:pt x="36" y="15"/>
                      <a:pt x="2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8" name="Freeform 7036">
                <a:extLst>
                  <a:ext uri="{FF2B5EF4-FFF2-40B4-BE49-F238E27FC236}">
                    <a16:creationId xmlns:a16="http://schemas.microsoft.com/office/drawing/2014/main" id="{FC56965E-A21D-44CF-93E2-A0C652EFA982}"/>
                  </a:ext>
                </a:extLst>
              </p:cNvPr>
              <p:cNvSpPr>
                <a:spLocks/>
              </p:cNvSpPr>
              <p:nvPr/>
            </p:nvSpPr>
            <p:spPr bwMode="auto">
              <a:xfrm>
                <a:off x="2312" y="2551"/>
                <a:ext cx="44" cy="7"/>
              </a:xfrm>
              <a:custGeom>
                <a:avLst/>
                <a:gdLst>
                  <a:gd name="T0" fmla="*/ 76 w 77"/>
                  <a:gd name="T1" fmla="*/ 0 h 12"/>
                  <a:gd name="T2" fmla="*/ 71 w 77"/>
                  <a:gd name="T3" fmla="*/ 3 h 12"/>
                  <a:gd name="T4" fmla="*/ 56 w 77"/>
                  <a:gd name="T5" fmla="*/ 4 h 12"/>
                  <a:gd name="T6" fmla="*/ 41 w 77"/>
                  <a:gd name="T7" fmla="*/ 9 h 12"/>
                  <a:gd name="T8" fmla="*/ 0 w 77"/>
                  <a:gd name="T9" fmla="*/ 12 h 12"/>
                  <a:gd name="T10" fmla="*/ 40 w 77"/>
                  <a:gd name="T11" fmla="*/ 7 h 12"/>
                  <a:gd name="T12" fmla="*/ 76 w 7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7" h="12">
                    <a:moveTo>
                      <a:pt x="76" y="0"/>
                    </a:moveTo>
                    <a:cubicBezTo>
                      <a:pt x="77" y="1"/>
                      <a:pt x="67" y="2"/>
                      <a:pt x="71" y="3"/>
                    </a:cubicBezTo>
                    <a:cubicBezTo>
                      <a:pt x="62" y="5"/>
                      <a:pt x="62" y="4"/>
                      <a:pt x="56" y="4"/>
                    </a:cubicBezTo>
                    <a:cubicBezTo>
                      <a:pt x="52" y="6"/>
                      <a:pt x="40" y="7"/>
                      <a:pt x="41" y="9"/>
                    </a:cubicBezTo>
                    <a:cubicBezTo>
                      <a:pt x="30" y="9"/>
                      <a:pt x="16" y="11"/>
                      <a:pt x="0" y="12"/>
                    </a:cubicBezTo>
                    <a:cubicBezTo>
                      <a:pt x="13" y="11"/>
                      <a:pt x="27" y="9"/>
                      <a:pt x="40" y="7"/>
                    </a:cubicBezTo>
                    <a:cubicBezTo>
                      <a:pt x="53" y="4"/>
                      <a:pt x="66" y="2"/>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9" name="Freeform 7037">
                <a:extLst>
                  <a:ext uri="{FF2B5EF4-FFF2-40B4-BE49-F238E27FC236}">
                    <a16:creationId xmlns:a16="http://schemas.microsoft.com/office/drawing/2014/main" id="{4B5DC395-49E8-4D6C-B82F-58BD50999610}"/>
                  </a:ext>
                </a:extLst>
              </p:cNvPr>
              <p:cNvSpPr>
                <a:spLocks/>
              </p:cNvSpPr>
              <p:nvPr/>
            </p:nvSpPr>
            <p:spPr bwMode="auto">
              <a:xfrm>
                <a:off x="2626" y="2195"/>
                <a:ext cx="68" cy="178"/>
              </a:xfrm>
              <a:custGeom>
                <a:avLst/>
                <a:gdLst>
                  <a:gd name="T0" fmla="*/ 32 w 119"/>
                  <a:gd name="T1" fmla="*/ 261 h 313"/>
                  <a:gd name="T2" fmla="*/ 26 w 119"/>
                  <a:gd name="T3" fmla="*/ 272 h 313"/>
                  <a:gd name="T4" fmla="*/ 29 w 119"/>
                  <a:gd name="T5" fmla="*/ 275 h 313"/>
                  <a:gd name="T6" fmla="*/ 14 w 119"/>
                  <a:gd name="T7" fmla="*/ 294 h 313"/>
                  <a:gd name="T8" fmla="*/ 7 w 119"/>
                  <a:gd name="T9" fmla="*/ 308 h 313"/>
                  <a:gd name="T10" fmla="*/ 2 w 119"/>
                  <a:gd name="T11" fmla="*/ 313 h 313"/>
                  <a:gd name="T12" fmla="*/ 9 w 119"/>
                  <a:gd name="T13" fmla="*/ 302 h 313"/>
                  <a:gd name="T14" fmla="*/ 0 w 119"/>
                  <a:gd name="T15" fmla="*/ 310 h 313"/>
                  <a:gd name="T16" fmla="*/ 7 w 119"/>
                  <a:gd name="T17" fmla="*/ 302 h 313"/>
                  <a:gd name="T18" fmla="*/ 11 w 119"/>
                  <a:gd name="T19" fmla="*/ 291 h 313"/>
                  <a:gd name="T20" fmla="*/ 5 w 119"/>
                  <a:gd name="T21" fmla="*/ 302 h 313"/>
                  <a:gd name="T22" fmla="*/ 1 w 119"/>
                  <a:gd name="T23" fmla="*/ 304 h 313"/>
                  <a:gd name="T24" fmla="*/ 10 w 119"/>
                  <a:gd name="T25" fmla="*/ 291 h 313"/>
                  <a:gd name="T26" fmla="*/ 5 w 119"/>
                  <a:gd name="T27" fmla="*/ 291 h 313"/>
                  <a:gd name="T28" fmla="*/ 40 w 119"/>
                  <a:gd name="T29" fmla="*/ 233 h 313"/>
                  <a:gd name="T30" fmla="*/ 43 w 119"/>
                  <a:gd name="T31" fmla="*/ 231 h 313"/>
                  <a:gd name="T32" fmla="*/ 51 w 119"/>
                  <a:gd name="T33" fmla="*/ 211 h 313"/>
                  <a:gd name="T34" fmla="*/ 56 w 119"/>
                  <a:gd name="T35" fmla="*/ 205 h 313"/>
                  <a:gd name="T36" fmla="*/ 70 w 119"/>
                  <a:gd name="T37" fmla="*/ 173 h 313"/>
                  <a:gd name="T38" fmla="*/ 83 w 119"/>
                  <a:gd name="T39" fmla="*/ 139 h 313"/>
                  <a:gd name="T40" fmla="*/ 68 w 119"/>
                  <a:gd name="T41" fmla="*/ 171 h 313"/>
                  <a:gd name="T42" fmla="*/ 77 w 119"/>
                  <a:gd name="T43" fmla="*/ 145 h 313"/>
                  <a:gd name="T44" fmla="*/ 98 w 119"/>
                  <a:gd name="T45" fmla="*/ 88 h 313"/>
                  <a:gd name="T46" fmla="*/ 93 w 119"/>
                  <a:gd name="T47" fmla="*/ 98 h 313"/>
                  <a:gd name="T48" fmla="*/ 97 w 119"/>
                  <a:gd name="T49" fmla="*/ 86 h 313"/>
                  <a:gd name="T50" fmla="*/ 94 w 119"/>
                  <a:gd name="T51" fmla="*/ 92 h 313"/>
                  <a:gd name="T52" fmla="*/ 96 w 119"/>
                  <a:gd name="T53" fmla="*/ 83 h 313"/>
                  <a:gd name="T54" fmla="*/ 98 w 119"/>
                  <a:gd name="T55" fmla="*/ 69 h 313"/>
                  <a:gd name="T56" fmla="*/ 102 w 119"/>
                  <a:gd name="T57" fmla="*/ 65 h 313"/>
                  <a:gd name="T58" fmla="*/ 99 w 119"/>
                  <a:gd name="T59" fmla="*/ 85 h 313"/>
                  <a:gd name="T60" fmla="*/ 101 w 119"/>
                  <a:gd name="T61" fmla="*/ 72 h 313"/>
                  <a:gd name="T62" fmla="*/ 105 w 119"/>
                  <a:gd name="T63" fmla="*/ 56 h 313"/>
                  <a:gd name="T64" fmla="*/ 107 w 119"/>
                  <a:gd name="T65" fmla="*/ 55 h 313"/>
                  <a:gd name="T66" fmla="*/ 108 w 119"/>
                  <a:gd name="T67" fmla="*/ 41 h 313"/>
                  <a:gd name="T68" fmla="*/ 110 w 119"/>
                  <a:gd name="T69" fmla="*/ 43 h 313"/>
                  <a:gd name="T70" fmla="*/ 115 w 119"/>
                  <a:gd name="T71" fmla="*/ 13 h 313"/>
                  <a:gd name="T72" fmla="*/ 118 w 119"/>
                  <a:gd name="T73" fmla="*/ 0 h 313"/>
                  <a:gd name="T74" fmla="*/ 105 w 119"/>
                  <a:gd name="T75" fmla="*/ 67 h 313"/>
                  <a:gd name="T76" fmla="*/ 83 w 119"/>
                  <a:gd name="T77" fmla="*/ 139 h 313"/>
                  <a:gd name="T78" fmla="*/ 89 w 119"/>
                  <a:gd name="T79" fmla="*/ 127 h 313"/>
                  <a:gd name="T80" fmla="*/ 90 w 119"/>
                  <a:gd name="T81" fmla="*/ 118 h 313"/>
                  <a:gd name="T82" fmla="*/ 98 w 119"/>
                  <a:gd name="T83" fmla="*/ 103 h 313"/>
                  <a:gd name="T84" fmla="*/ 98 w 119"/>
                  <a:gd name="T85" fmla="*/ 97 h 313"/>
                  <a:gd name="T86" fmla="*/ 101 w 119"/>
                  <a:gd name="T87" fmla="*/ 93 h 313"/>
                  <a:gd name="T88" fmla="*/ 105 w 119"/>
                  <a:gd name="T89" fmla="*/ 76 h 313"/>
                  <a:gd name="T90" fmla="*/ 111 w 119"/>
                  <a:gd name="T91" fmla="*/ 60 h 313"/>
                  <a:gd name="T92" fmla="*/ 105 w 119"/>
                  <a:gd name="T93" fmla="*/ 82 h 313"/>
                  <a:gd name="T94" fmla="*/ 100 w 119"/>
                  <a:gd name="T95" fmla="*/ 102 h 313"/>
                  <a:gd name="T96" fmla="*/ 98 w 119"/>
                  <a:gd name="T97" fmla="*/ 102 h 313"/>
                  <a:gd name="T98" fmla="*/ 92 w 119"/>
                  <a:gd name="T99" fmla="*/ 132 h 313"/>
                  <a:gd name="T100" fmla="*/ 84 w 119"/>
                  <a:gd name="T101" fmla="*/ 138 h 313"/>
                  <a:gd name="T102" fmla="*/ 83 w 119"/>
                  <a:gd name="T103" fmla="*/ 147 h 313"/>
                  <a:gd name="T104" fmla="*/ 67 w 119"/>
                  <a:gd name="T105" fmla="*/ 183 h 313"/>
                  <a:gd name="T106" fmla="*/ 49 w 119"/>
                  <a:gd name="T107" fmla="*/ 225 h 313"/>
                  <a:gd name="T108" fmla="*/ 26 w 119"/>
                  <a:gd name="T109" fmla="*/ 261 h 313"/>
                  <a:gd name="T110" fmla="*/ 32 w 119"/>
                  <a:gd name="T111" fmla="*/ 26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313">
                    <a:moveTo>
                      <a:pt x="32" y="261"/>
                    </a:moveTo>
                    <a:cubicBezTo>
                      <a:pt x="32" y="264"/>
                      <a:pt x="30" y="265"/>
                      <a:pt x="26" y="272"/>
                    </a:cubicBezTo>
                    <a:cubicBezTo>
                      <a:pt x="35" y="262"/>
                      <a:pt x="22" y="283"/>
                      <a:pt x="29" y="275"/>
                    </a:cubicBezTo>
                    <a:cubicBezTo>
                      <a:pt x="22" y="284"/>
                      <a:pt x="21" y="286"/>
                      <a:pt x="14" y="294"/>
                    </a:cubicBezTo>
                    <a:cubicBezTo>
                      <a:pt x="11" y="299"/>
                      <a:pt x="14" y="298"/>
                      <a:pt x="7" y="308"/>
                    </a:cubicBezTo>
                    <a:cubicBezTo>
                      <a:pt x="7" y="307"/>
                      <a:pt x="5" y="310"/>
                      <a:pt x="2" y="313"/>
                    </a:cubicBezTo>
                    <a:cubicBezTo>
                      <a:pt x="3" y="310"/>
                      <a:pt x="6" y="306"/>
                      <a:pt x="9" y="302"/>
                    </a:cubicBezTo>
                    <a:cubicBezTo>
                      <a:pt x="9" y="299"/>
                      <a:pt x="1" y="311"/>
                      <a:pt x="0" y="310"/>
                    </a:cubicBezTo>
                    <a:cubicBezTo>
                      <a:pt x="4" y="304"/>
                      <a:pt x="3" y="307"/>
                      <a:pt x="7" y="302"/>
                    </a:cubicBezTo>
                    <a:cubicBezTo>
                      <a:pt x="4" y="302"/>
                      <a:pt x="10" y="295"/>
                      <a:pt x="11" y="291"/>
                    </a:cubicBezTo>
                    <a:cubicBezTo>
                      <a:pt x="9" y="292"/>
                      <a:pt x="5" y="301"/>
                      <a:pt x="5" y="302"/>
                    </a:cubicBezTo>
                    <a:cubicBezTo>
                      <a:pt x="2" y="305"/>
                      <a:pt x="2" y="304"/>
                      <a:pt x="1" y="304"/>
                    </a:cubicBezTo>
                    <a:cubicBezTo>
                      <a:pt x="4" y="300"/>
                      <a:pt x="7" y="295"/>
                      <a:pt x="10" y="291"/>
                    </a:cubicBezTo>
                    <a:cubicBezTo>
                      <a:pt x="7" y="293"/>
                      <a:pt x="3" y="296"/>
                      <a:pt x="5" y="291"/>
                    </a:cubicBezTo>
                    <a:cubicBezTo>
                      <a:pt x="15" y="278"/>
                      <a:pt x="27" y="259"/>
                      <a:pt x="40" y="233"/>
                    </a:cubicBezTo>
                    <a:cubicBezTo>
                      <a:pt x="40" y="234"/>
                      <a:pt x="42" y="231"/>
                      <a:pt x="43" y="231"/>
                    </a:cubicBezTo>
                    <a:cubicBezTo>
                      <a:pt x="48" y="221"/>
                      <a:pt x="48" y="219"/>
                      <a:pt x="51" y="211"/>
                    </a:cubicBezTo>
                    <a:cubicBezTo>
                      <a:pt x="52" y="212"/>
                      <a:pt x="54" y="210"/>
                      <a:pt x="56" y="205"/>
                    </a:cubicBezTo>
                    <a:cubicBezTo>
                      <a:pt x="59" y="198"/>
                      <a:pt x="65" y="186"/>
                      <a:pt x="70" y="173"/>
                    </a:cubicBezTo>
                    <a:cubicBezTo>
                      <a:pt x="76" y="160"/>
                      <a:pt x="81" y="147"/>
                      <a:pt x="83" y="139"/>
                    </a:cubicBezTo>
                    <a:cubicBezTo>
                      <a:pt x="74" y="153"/>
                      <a:pt x="74" y="162"/>
                      <a:pt x="68" y="171"/>
                    </a:cubicBezTo>
                    <a:cubicBezTo>
                      <a:pt x="70" y="165"/>
                      <a:pt x="76" y="150"/>
                      <a:pt x="77" y="145"/>
                    </a:cubicBezTo>
                    <a:cubicBezTo>
                      <a:pt x="84" y="132"/>
                      <a:pt x="90" y="112"/>
                      <a:pt x="98" y="88"/>
                    </a:cubicBezTo>
                    <a:cubicBezTo>
                      <a:pt x="96" y="91"/>
                      <a:pt x="94" y="96"/>
                      <a:pt x="93" y="98"/>
                    </a:cubicBezTo>
                    <a:cubicBezTo>
                      <a:pt x="93" y="99"/>
                      <a:pt x="93" y="97"/>
                      <a:pt x="97" y="86"/>
                    </a:cubicBezTo>
                    <a:cubicBezTo>
                      <a:pt x="96" y="84"/>
                      <a:pt x="94" y="92"/>
                      <a:pt x="94" y="92"/>
                    </a:cubicBezTo>
                    <a:cubicBezTo>
                      <a:pt x="94" y="94"/>
                      <a:pt x="95" y="89"/>
                      <a:pt x="96" y="83"/>
                    </a:cubicBezTo>
                    <a:cubicBezTo>
                      <a:pt x="97" y="77"/>
                      <a:pt x="98" y="71"/>
                      <a:pt x="98" y="69"/>
                    </a:cubicBezTo>
                    <a:cubicBezTo>
                      <a:pt x="99" y="66"/>
                      <a:pt x="101" y="64"/>
                      <a:pt x="102" y="65"/>
                    </a:cubicBezTo>
                    <a:cubicBezTo>
                      <a:pt x="100" y="74"/>
                      <a:pt x="96" y="87"/>
                      <a:pt x="99" y="85"/>
                    </a:cubicBezTo>
                    <a:cubicBezTo>
                      <a:pt x="102" y="76"/>
                      <a:pt x="101" y="74"/>
                      <a:pt x="101" y="72"/>
                    </a:cubicBezTo>
                    <a:cubicBezTo>
                      <a:pt x="101" y="71"/>
                      <a:pt x="102" y="68"/>
                      <a:pt x="105" y="56"/>
                    </a:cubicBezTo>
                    <a:cubicBezTo>
                      <a:pt x="107" y="55"/>
                      <a:pt x="107" y="55"/>
                      <a:pt x="107" y="55"/>
                    </a:cubicBezTo>
                    <a:cubicBezTo>
                      <a:pt x="107" y="51"/>
                      <a:pt x="109" y="43"/>
                      <a:pt x="108" y="41"/>
                    </a:cubicBezTo>
                    <a:cubicBezTo>
                      <a:pt x="110" y="33"/>
                      <a:pt x="109" y="44"/>
                      <a:pt x="110" y="43"/>
                    </a:cubicBezTo>
                    <a:cubicBezTo>
                      <a:pt x="113" y="31"/>
                      <a:pt x="115" y="18"/>
                      <a:pt x="115" y="13"/>
                    </a:cubicBezTo>
                    <a:cubicBezTo>
                      <a:pt x="116" y="10"/>
                      <a:pt x="119" y="5"/>
                      <a:pt x="118" y="0"/>
                    </a:cubicBezTo>
                    <a:cubicBezTo>
                      <a:pt x="117" y="15"/>
                      <a:pt x="112" y="40"/>
                      <a:pt x="105" y="67"/>
                    </a:cubicBezTo>
                    <a:cubicBezTo>
                      <a:pt x="98" y="93"/>
                      <a:pt x="88" y="120"/>
                      <a:pt x="83" y="139"/>
                    </a:cubicBezTo>
                    <a:cubicBezTo>
                      <a:pt x="84" y="138"/>
                      <a:pt x="87" y="131"/>
                      <a:pt x="89" y="127"/>
                    </a:cubicBezTo>
                    <a:cubicBezTo>
                      <a:pt x="91" y="120"/>
                      <a:pt x="91" y="117"/>
                      <a:pt x="90" y="118"/>
                    </a:cubicBezTo>
                    <a:cubicBezTo>
                      <a:pt x="92" y="115"/>
                      <a:pt x="95" y="110"/>
                      <a:pt x="98" y="103"/>
                    </a:cubicBezTo>
                    <a:cubicBezTo>
                      <a:pt x="98" y="100"/>
                      <a:pt x="98" y="98"/>
                      <a:pt x="98" y="97"/>
                    </a:cubicBezTo>
                    <a:cubicBezTo>
                      <a:pt x="99" y="93"/>
                      <a:pt x="100" y="94"/>
                      <a:pt x="101" y="93"/>
                    </a:cubicBezTo>
                    <a:cubicBezTo>
                      <a:pt x="101" y="90"/>
                      <a:pt x="103" y="83"/>
                      <a:pt x="105" y="76"/>
                    </a:cubicBezTo>
                    <a:cubicBezTo>
                      <a:pt x="107" y="69"/>
                      <a:pt x="109" y="62"/>
                      <a:pt x="111" y="60"/>
                    </a:cubicBezTo>
                    <a:cubicBezTo>
                      <a:pt x="108" y="69"/>
                      <a:pt x="106" y="76"/>
                      <a:pt x="105" y="82"/>
                    </a:cubicBezTo>
                    <a:cubicBezTo>
                      <a:pt x="103" y="88"/>
                      <a:pt x="102" y="94"/>
                      <a:pt x="100" y="102"/>
                    </a:cubicBezTo>
                    <a:cubicBezTo>
                      <a:pt x="98" y="102"/>
                      <a:pt x="98" y="102"/>
                      <a:pt x="98" y="102"/>
                    </a:cubicBezTo>
                    <a:cubicBezTo>
                      <a:pt x="95" y="117"/>
                      <a:pt x="91" y="130"/>
                      <a:pt x="92" y="132"/>
                    </a:cubicBezTo>
                    <a:cubicBezTo>
                      <a:pt x="90" y="132"/>
                      <a:pt x="86" y="137"/>
                      <a:pt x="84" y="138"/>
                    </a:cubicBezTo>
                    <a:cubicBezTo>
                      <a:pt x="80" y="148"/>
                      <a:pt x="84" y="142"/>
                      <a:pt x="83" y="147"/>
                    </a:cubicBezTo>
                    <a:cubicBezTo>
                      <a:pt x="77" y="159"/>
                      <a:pt x="72" y="171"/>
                      <a:pt x="67" y="183"/>
                    </a:cubicBezTo>
                    <a:cubicBezTo>
                      <a:pt x="62" y="196"/>
                      <a:pt x="56" y="210"/>
                      <a:pt x="49" y="225"/>
                    </a:cubicBezTo>
                    <a:cubicBezTo>
                      <a:pt x="41" y="234"/>
                      <a:pt x="37" y="246"/>
                      <a:pt x="26" y="261"/>
                    </a:cubicBezTo>
                    <a:cubicBezTo>
                      <a:pt x="22" y="270"/>
                      <a:pt x="29" y="264"/>
                      <a:pt x="32"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0" name="Freeform 7038">
                <a:extLst>
                  <a:ext uri="{FF2B5EF4-FFF2-40B4-BE49-F238E27FC236}">
                    <a16:creationId xmlns:a16="http://schemas.microsoft.com/office/drawing/2014/main" id="{4ACE5B21-7243-4541-9D45-1D248422ED90}"/>
                  </a:ext>
                </a:extLst>
              </p:cNvPr>
              <p:cNvSpPr>
                <a:spLocks/>
              </p:cNvSpPr>
              <p:nvPr/>
            </p:nvSpPr>
            <p:spPr bwMode="auto">
              <a:xfrm>
                <a:off x="2645" y="2295"/>
                <a:ext cx="24" cy="47"/>
              </a:xfrm>
              <a:custGeom>
                <a:avLst/>
                <a:gdLst>
                  <a:gd name="T0" fmla="*/ 5 w 43"/>
                  <a:gd name="T1" fmla="*/ 71 h 82"/>
                  <a:gd name="T2" fmla="*/ 5 w 43"/>
                  <a:gd name="T3" fmla="*/ 69 h 82"/>
                  <a:gd name="T4" fmla="*/ 23 w 43"/>
                  <a:gd name="T5" fmla="*/ 35 h 82"/>
                  <a:gd name="T6" fmla="*/ 38 w 43"/>
                  <a:gd name="T7" fmla="*/ 6 h 82"/>
                  <a:gd name="T8" fmla="*/ 38 w 43"/>
                  <a:gd name="T9" fmla="*/ 7 h 82"/>
                  <a:gd name="T10" fmla="*/ 35 w 43"/>
                  <a:gd name="T11" fmla="*/ 15 h 82"/>
                  <a:gd name="T12" fmla="*/ 39 w 43"/>
                  <a:gd name="T13" fmla="*/ 6 h 82"/>
                  <a:gd name="T14" fmla="*/ 41 w 43"/>
                  <a:gd name="T15" fmla="*/ 3 h 82"/>
                  <a:gd name="T16" fmla="*/ 43 w 43"/>
                  <a:gd name="T17" fmla="*/ 3 h 82"/>
                  <a:gd name="T18" fmla="*/ 37 w 43"/>
                  <a:gd name="T19" fmla="*/ 15 h 82"/>
                  <a:gd name="T20" fmla="*/ 30 w 43"/>
                  <a:gd name="T21" fmla="*/ 29 h 82"/>
                  <a:gd name="T22" fmla="*/ 26 w 43"/>
                  <a:gd name="T23" fmla="*/ 43 h 82"/>
                  <a:gd name="T24" fmla="*/ 21 w 43"/>
                  <a:gd name="T25" fmla="*/ 46 h 82"/>
                  <a:gd name="T26" fmla="*/ 14 w 43"/>
                  <a:gd name="T27" fmla="*/ 60 h 82"/>
                  <a:gd name="T28" fmla="*/ 21 w 43"/>
                  <a:gd name="T29" fmla="*/ 54 h 82"/>
                  <a:gd name="T30" fmla="*/ 14 w 43"/>
                  <a:gd name="T31" fmla="*/ 66 h 82"/>
                  <a:gd name="T32" fmla="*/ 13 w 43"/>
                  <a:gd name="T33" fmla="*/ 63 h 82"/>
                  <a:gd name="T34" fmla="*/ 10 w 43"/>
                  <a:gd name="T35" fmla="*/ 66 h 82"/>
                  <a:gd name="T36" fmla="*/ 1 w 43"/>
                  <a:gd name="T37" fmla="*/ 82 h 82"/>
                  <a:gd name="T38" fmla="*/ 13 w 43"/>
                  <a:gd name="T39" fmla="*/ 60 h 82"/>
                  <a:gd name="T40" fmla="*/ 3 w 43"/>
                  <a:gd name="T41" fmla="*/ 74 h 82"/>
                  <a:gd name="T42" fmla="*/ 5 w 43"/>
                  <a:gd name="T43" fmla="*/ 7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82">
                    <a:moveTo>
                      <a:pt x="5" y="71"/>
                    </a:moveTo>
                    <a:cubicBezTo>
                      <a:pt x="6" y="69"/>
                      <a:pt x="5" y="69"/>
                      <a:pt x="5" y="69"/>
                    </a:cubicBezTo>
                    <a:cubicBezTo>
                      <a:pt x="11" y="58"/>
                      <a:pt x="21" y="42"/>
                      <a:pt x="23" y="35"/>
                    </a:cubicBezTo>
                    <a:cubicBezTo>
                      <a:pt x="28" y="28"/>
                      <a:pt x="29" y="24"/>
                      <a:pt x="38" y="6"/>
                    </a:cubicBezTo>
                    <a:cubicBezTo>
                      <a:pt x="41" y="0"/>
                      <a:pt x="40" y="3"/>
                      <a:pt x="38" y="7"/>
                    </a:cubicBezTo>
                    <a:cubicBezTo>
                      <a:pt x="36" y="11"/>
                      <a:pt x="34" y="16"/>
                      <a:pt x="35" y="15"/>
                    </a:cubicBezTo>
                    <a:cubicBezTo>
                      <a:pt x="36" y="14"/>
                      <a:pt x="40" y="6"/>
                      <a:pt x="39" y="6"/>
                    </a:cubicBezTo>
                    <a:cubicBezTo>
                      <a:pt x="40" y="3"/>
                      <a:pt x="41" y="3"/>
                      <a:pt x="41" y="3"/>
                    </a:cubicBezTo>
                    <a:cubicBezTo>
                      <a:pt x="43" y="3"/>
                      <a:pt x="43" y="3"/>
                      <a:pt x="43" y="3"/>
                    </a:cubicBezTo>
                    <a:cubicBezTo>
                      <a:pt x="39" y="9"/>
                      <a:pt x="38" y="12"/>
                      <a:pt x="37" y="15"/>
                    </a:cubicBezTo>
                    <a:cubicBezTo>
                      <a:pt x="35" y="18"/>
                      <a:pt x="34" y="22"/>
                      <a:pt x="30" y="29"/>
                    </a:cubicBezTo>
                    <a:cubicBezTo>
                      <a:pt x="28" y="35"/>
                      <a:pt x="35" y="28"/>
                      <a:pt x="26" y="43"/>
                    </a:cubicBezTo>
                    <a:cubicBezTo>
                      <a:pt x="29" y="35"/>
                      <a:pt x="21" y="50"/>
                      <a:pt x="21" y="46"/>
                    </a:cubicBezTo>
                    <a:cubicBezTo>
                      <a:pt x="20" y="49"/>
                      <a:pt x="18" y="54"/>
                      <a:pt x="14" y="60"/>
                    </a:cubicBezTo>
                    <a:cubicBezTo>
                      <a:pt x="19" y="53"/>
                      <a:pt x="17" y="58"/>
                      <a:pt x="21" y="54"/>
                    </a:cubicBezTo>
                    <a:cubicBezTo>
                      <a:pt x="17" y="64"/>
                      <a:pt x="18" y="57"/>
                      <a:pt x="14" y="66"/>
                    </a:cubicBezTo>
                    <a:cubicBezTo>
                      <a:pt x="12" y="66"/>
                      <a:pt x="14" y="62"/>
                      <a:pt x="13" y="63"/>
                    </a:cubicBezTo>
                    <a:cubicBezTo>
                      <a:pt x="12" y="63"/>
                      <a:pt x="11" y="66"/>
                      <a:pt x="10" y="66"/>
                    </a:cubicBezTo>
                    <a:cubicBezTo>
                      <a:pt x="5" y="74"/>
                      <a:pt x="5" y="76"/>
                      <a:pt x="1" y="82"/>
                    </a:cubicBezTo>
                    <a:cubicBezTo>
                      <a:pt x="0" y="82"/>
                      <a:pt x="8" y="69"/>
                      <a:pt x="13" y="60"/>
                    </a:cubicBezTo>
                    <a:cubicBezTo>
                      <a:pt x="11" y="60"/>
                      <a:pt x="6" y="71"/>
                      <a:pt x="3" y="74"/>
                    </a:cubicBezTo>
                    <a:cubicBezTo>
                      <a:pt x="3" y="74"/>
                      <a:pt x="5" y="71"/>
                      <a:pt x="5"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sp>
          <p:nvSpPr>
            <p:cNvPr id="54" name="Freeform 7040">
              <a:extLst>
                <a:ext uri="{FF2B5EF4-FFF2-40B4-BE49-F238E27FC236}">
                  <a16:creationId xmlns:a16="http://schemas.microsoft.com/office/drawing/2014/main" id="{7E19A526-5748-471C-9E2E-142097CE596B}"/>
                </a:ext>
              </a:extLst>
            </p:cNvPr>
            <p:cNvSpPr>
              <a:spLocks/>
            </p:cNvSpPr>
            <p:nvPr/>
          </p:nvSpPr>
          <p:spPr bwMode="auto">
            <a:xfrm>
              <a:off x="4485773" y="5935517"/>
              <a:ext cx="19050" cy="11113"/>
            </a:xfrm>
            <a:custGeom>
              <a:avLst/>
              <a:gdLst>
                <a:gd name="T0" fmla="*/ 21 w 21"/>
                <a:gd name="T1" fmla="*/ 3 h 12"/>
                <a:gd name="T2" fmla="*/ 17 w 21"/>
                <a:gd name="T3" fmla="*/ 4 h 12"/>
                <a:gd name="T4" fmla="*/ 9 w 21"/>
                <a:gd name="T5" fmla="*/ 9 h 12"/>
                <a:gd name="T6" fmla="*/ 0 w 21"/>
                <a:gd name="T7" fmla="*/ 11 h 12"/>
                <a:gd name="T8" fmla="*/ 21 w 21"/>
                <a:gd name="T9" fmla="*/ 0 h 12"/>
                <a:gd name="T10" fmla="*/ 21 w 21"/>
                <a:gd name="T11" fmla="*/ 3 h 12"/>
              </a:gdLst>
              <a:ahLst/>
              <a:cxnLst>
                <a:cxn ang="0">
                  <a:pos x="T0" y="T1"/>
                </a:cxn>
                <a:cxn ang="0">
                  <a:pos x="T2" y="T3"/>
                </a:cxn>
                <a:cxn ang="0">
                  <a:pos x="T4" y="T5"/>
                </a:cxn>
                <a:cxn ang="0">
                  <a:pos x="T6" y="T7"/>
                </a:cxn>
                <a:cxn ang="0">
                  <a:pos x="T8" y="T9"/>
                </a:cxn>
                <a:cxn ang="0">
                  <a:pos x="T10" y="T11"/>
                </a:cxn>
              </a:cxnLst>
              <a:rect l="0" t="0" r="r" b="b"/>
              <a:pathLst>
                <a:path w="21" h="12">
                  <a:moveTo>
                    <a:pt x="21" y="3"/>
                  </a:moveTo>
                  <a:cubicBezTo>
                    <a:pt x="19" y="5"/>
                    <a:pt x="17" y="5"/>
                    <a:pt x="17" y="4"/>
                  </a:cubicBezTo>
                  <a:cubicBezTo>
                    <a:pt x="13" y="7"/>
                    <a:pt x="9" y="9"/>
                    <a:pt x="9" y="9"/>
                  </a:cubicBezTo>
                  <a:cubicBezTo>
                    <a:pt x="4" y="12"/>
                    <a:pt x="4" y="10"/>
                    <a:pt x="0" y="11"/>
                  </a:cubicBezTo>
                  <a:cubicBezTo>
                    <a:pt x="8" y="8"/>
                    <a:pt x="10" y="6"/>
                    <a:pt x="21" y="0"/>
                  </a:cubicBezTo>
                  <a:cubicBezTo>
                    <a:pt x="17" y="3"/>
                    <a:pt x="16" y="4"/>
                    <a:pt x="21"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 name="Freeform 7042">
              <a:extLst>
                <a:ext uri="{FF2B5EF4-FFF2-40B4-BE49-F238E27FC236}">
                  <a16:creationId xmlns:a16="http://schemas.microsoft.com/office/drawing/2014/main" id="{D052FFFC-26D3-4133-A827-CF3DD90EF211}"/>
                </a:ext>
              </a:extLst>
            </p:cNvPr>
            <p:cNvSpPr>
              <a:spLocks/>
            </p:cNvSpPr>
            <p:nvPr/>
          </p:nvSpPr>
          <p:spPr bwMode="auto">
            <a:xfrm>
              <a:off x="4658810" y="5787880"/>
              <a:ext cx="28575" cy="30163"/>
            </a:xfrm>
            <a:custGeom>
              <a:avLst/>
              <a:gdLst>
                <a:gd name="T0" fmla="*/ 9 w 32"/>
                <a:gd name="T1" fmla="*/ 25 h 34"/>
                <a:gd name="T2" fmla="*/ 1 w 32"/>
                <a:gd name="T3" fmla="*/ 34 h 34"/>
                <a:gd name="T4" fmla="*/ 11 w 32"/>
                <a:gd name="T5" fmla="*/ 19 h 34"/>
                <a:gd name="T6" fmla="*/ 29 w 32"/>
                <a:gd name="T7" fmla="*/ 0 h 34"/>
                <a:gd name="T8" fmla="*/ 25 w 32"/>
                <a:gd name="T9" fmla="*/ 8 h 34"/>
                <a:gd name="T10" fmla="*/ 4 w 32"/>
                <a:gd name="T11" fmla="*/ 29 h 34"/>
                <a:gd name="T12" fmla="*/ 9 w 32"/>
                <a:gd name="T13" fmla="*/ 25 h 34"/>
              </a:gdLst>
              <a:ahLst/>
              <a:cxnLst>
                <a:cxn ang="0">
                  <a:pos x="T0" y="T1"/>
                </a:cxn>
                <a:cxn ang="0">
                  <a:pos x="T2" y="T3"/>
                </a:cxn>
                <a:cxn ang="0">
                  <a:pos x="T4" y="T5"/>
                </a:cxn>
                <a:cxn ang="0">
                  <a:pos x="T6" y="T7"/>
                </a:cxn>
                <a:cxn ang="0">
                  <a:pos x="T8" y="T9"/>
                </a:cxn>
                <a:cxn ang="0">
                  <a:pos x="T10" y="T11"/>
                </a:cxn>
                <a:cxn ang="0">
                  <a:pos x="T12" y="T13"/>
                </a:cxn>
              </a:cxnLst>
              <a:rect l="0" t="0" r="r" b="b"/>
              <a:pathLst>
                <a:path w="32" h="34">
                  <a:moveTo>
                    <a:pt x="9" y="25"/>
                  </a:moveTo>
                  <a:cubicBezTo>
                    <a:pt x="14" y="20"/>
                    <a:pt x="4" y="30"/>
                    <a:pt x="1" y="34"/>
                  </a:cubicBezTo>
                  <a:cubicBezTo>
                    <a:pt x="0" y="33"/>
                    <a:pt x="5" y="26"/>
                    <a:pt x="11" y="19"/>
                  </a:cubicBezTo>
                  <a:cubicBezTo>
                    <a:pt x="17" y="12"/>
                    <a:pt x="25" y="5"/>
                    <a:pt x="29" y="0"/>
                  </a:cubicBezTo>
                  <a:cubicBezTo>
                    <a:pt x="32" y="0"/>
                    <a:pt x="20" y="11"/>
                    <a:pt x="25" y="8"/>
                  </a:cubicBezTo>
                  <a:cubicBezTo>
                    <a:pt x="19" y="11"/>
                    <a:pt x="11" y="22"/>
                    <a:pt x="4" y="29"/>
                  </a:cubicBezTo>
                  <a:cubicBezTo>
                    <a:pt x="5" y="28"/>
                    <a:pt x="6" y="27"/>
                    <a:pt x="9"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 name="Freeform 7043">
              <a:extLst>
                <a:ext uri="{FF2B5EF4-FFF2-40B4-BE49-F238E27FC236}">
                  <a16:creationId xmlns:a16="http://schemas.microsoft.com/office/drawing/2014/main" id="{F2F90E4C-B031-4B02-A272-AF19A3A2D239}"/>
                </a:ext>
              </a:extLst>
            </p:cNvPr>
            <p:cNvSpPr>
              <a:spLocks/>
            </p:cNvSpPr>
            <p:nvPr/>
          </p:nvSpPr>
          <p:spPr bwMode="auto">
            <a:xfrm>
              <a:off x="4212723" y="6008542"/>
              <a:ext cx="90487" cy="20638"/>
            </a:xfrm>
            <a:custGeom>
              <a:avLst/>
              <a:gdLst>
                <a:gd name="T0" fmla="*/ 19 w 100"/>
                <a:gd name="T1" fmla="*/ 23 h 23"/>
                <a:gd name="T2" fmla="*/ 29 w 100"/>
                <a:gd name="T3" fmla="*/ 18 h 23"/>
                <a:gd name="T4" fmla="*/ 0 w 100"/>
                <a:gd name="T5" fmla="*/ 22 h 23"/>
                <a:gd name="T6" fmla="*/ 25 w 100"/>
                <a:gd name="T7" fmla="*/ 18 h 23"/>
                <a:gd name="T8" fmla="*/ 15 w 100"/>
                <a:gd name="T9" fmla="*/ 18 h 23"/>
                <a:gd name="T10" fmla="*/ 41 w 100"/>
                <a:gd name="T11" fmla="*/ 15 h 23"/>
                <a:gd name="T12" fmla="*/ 50 w 100"/>
                <a:gd name="T13" fmla="*/ 12 h 23"/>
                <a:gd name="T14" fmla="*/ 25 w 100"/>
                <a:gd name="T15" fmla="*/ 15 h 23"/>
                <a:gd name="T16" fmla="*/ 3 w 100"/>
                <a:gd name="T17" fmla="*/ 16 h 23"/>
                <a:gd name="T18" fmla="*/ 19 w 100"/>
                <a:gd name="T19" fmla="*/ 14 h 23"/>
                <a:gd name="T20" fmla="*/ 31 w 100"/>
                <a:gd name="T21" fmla="*/ 12 h 23"/>
                <a:gd name="T22" fmla="*/ 77 w 100"/>
                <a:gd name="T23" fmla="*/ 4 h 23"/>
                <a:gd name="T24" fmla="*/ 84 w 100"/>
                <a:gd name="T25" fmla="*/ 4 h 23"/>
                <a:gd name="T26" fmla="*/ 96 w 100"/>
                <a:gd name="T27" fmla="*/ 0 h 23"/>
                <a:gd name="T28" fmla="*/ 100 w 100"/>
                <a:gd name="T29" fmla="*/ 1 h 23"/>
                <a:gd name="T30" fmla="*/ 62 w 100"/>
                <a:gd name="T31" fmla="*/ 9 h 23"/>
                <a:gd name="T32" fmla="*/ 60 w 100"/>
                <a:gd name="T33" fmla="*/ 12 h 23"/>
                <a:gd name="T34" fmla="*/ 80 w 100"/>
                <a:gd name="T35" fmla="*/ 8 h 23"/>
                <a:gd name="T36" fmla="*/ 56 w 100"/>
                <a:gd name="T37" fmla="*/ 15 h 23"/>
                <a:gd name="T38" fmla="*/ 58 w 100"/>
                <a:gd name="T39" fmla="*/ 18 h 23"/>
                <a:gd name="T40" fmla="*/ 45 w 100"/>
                <a:gd name="T41" fmla="*/ 20 h 23"/>
                <a:gd name="T42" fmla="*/ 40 w 100"/>
                <a:gd name="T43" fmla="*/ 18 h 23"/>
                <a:gd name="T44" fmla="*/ 29 w 100"/>
                <a:gd name="T45" fmla="*/ 21 h 23"/>
                <a:gd name="T46" fmla="*/ 19 w 100"/>
                <a:gd name="T4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23">
                  <a:moveTo>
                    <a:pt x="19" y="23"/>
                  </a:moveTo>
                  <a:cubicBezTo>
                    <a:pt x="27" y="21"/>
                    <a:pt x="23" y="21"/>
                    <a:pt x="29" y="18"/>
                  </a:cubicBezTo>
                  <a:cubicBezTo>
                    <a:pt x="17" y="20"/>
                    <a:pt x="8" y="21"/>
                    <a:pt x="0" y="22"/>
                  </a:cubicBezTo>
                  <a:cubicBezTo>
                    <a:pt x="2" y="20"/>
                    <a:pt x="13" y="20"/>
                    <a:pt x="25" y="18"/>
                  </a:cubicBezTo>
                  <a:cubicBezTo>
                    <a:pt x="26" y="17"/>
                    <a:pt x="20" y="18"/>
                    <a:pt x="15" y="18"/>
                  </a:cubicBezTo>
                  <a:cubicBezTo>
                    <a:pt x="16" y="16"/>
                    <a:pt x="33" y="16"/>
                    <a:pt x="41" y="15"/>
                  </a:cubicBezTo>
                  <a:cubicBezTo>
                    <a:pt x="44" y="14"/>
                    <a:pt x="47" y="13"/>
                    <a:pt x="50" y="12"/>
                  </a:cubicBezTo>
                  <a:cubicBezTo>
                    <a:pt x="44" y="12"/>
                    <a:pt x="34" y="14"/>
                    <a:pt x="25" y="15"/>
                  </a:cubicBezTo>
                  <a:cubicBezTo>
                    <a:pt x="16" y="16"/>
                    <a:pt x="8" y="17"/>
                    <a:pt x="3" y="16"/>
                  </a:cubicBezTo>
                  <a:cubicBezTo>
                    <a:pt x="4" y="16"/>
                    <a:pt x="12" y="15"/>
                    <a:pt x="19" y="14"/>
                  </a:cubicBezTo>
                  <a:cubicBezTo>
                    <a:pt x="27" y="13"/>
                    <a:pt x="33" y="13"/>
                    <a:pt x="31" y="12"/>
                  </a:cubicBezTo>
                  <a:cubicBezTo>
                    <a:pt x="48" y="10"/>
                    <a:pt x="66" y="8"/>
                    <a:pt x="77" y="4"/>
                  </a:cubicBezTo>
                  <a:cubicBezTo>
                    <a:pt x="80" y="4"/>
                    <a:pt x="82" y="4"/>
                    <a:pt x="84" y="4"/>
                  </a:cubicBezTo>
                  <a:cubicBezTo>
                    <a:pt x="88" y="3"/>
                    <a:pt x="96" y="1"/>
                    <a:pt x="96" y="0"/>
                  </a:cubicBezTo>
                  <a:cubicBezTo>
                    <a:pt x="100" y="0"/>
                    <a:pt x="99" y="1"/>
                    <a:pt x="100" y="1"/>
                  </a:cubicBezTo>
                  <a:cubicBezTo>
                    <a:pt x="88" y="4"/>
                    <a:pt x="75" y="7"/>
                    <a:pt x="62" y="9"/>
                  </a:cubicBezTo>
                  <a:cubicBezTo>
                    <a:pt x="55" y="11"/>
                    <a:pt x="58" y="11"/>
                    <a:pt x="60" y="12"/>
                  </a:cubicBezTo>
                  <a:cubicBezTo>
                    <a:pt x="71" y="10"/>
                    <a:pt x="72" y="9"/>
                    <a:pt x="80" y="8"/>
                  </a:cubicBezTo>
                  <a:cubicBezTo>
                    <a:pt x="74" y="10"/>
                    <a:pt x="64" y="13"/>
                    <a:pt x="56" y="15"/>
                  </a:cubicBezTo>
                  <a:cubicBezTo>
                    <a:pt x="59" y="17"/>
                    <a:pt x="61" y="16"/>
                    <a:pt x="58" y="18"/>
                  </a:cubicBezTo>
                  <a:cubicBezTo>
                    <a:pt x="54" y="19"/>
                    <a:pt x="49" y="19"/>
                    <a:pt x="45" y="20"/>
                  </a:cubicBezTo>
                  <a:cubicBezTo>
                    <a:pt x="41" y="19"/>
                    <a:pt x="43" y="19"/>
                    <a:pt x="40" y="18"/>
                  </a:cubicBezTo>
                  <a:cubicBezTo>
                    <a:pt x="31" y="19"/>
                    <a:pt x="30" y="20"/>
                    <a:pt x="29" y="21"/>
                  </a:cubicBezTo>
                  <a:cubicBezTo>
                    <a:pt x="28" y="22"/>
                    <a:pt x="27" y="23"/>
                    <a:pt x="19" y="2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 name="Freeform 7044">
              <a:extLst>
                <a:ext uri="{FF2B5EF4-FFF2-40B4-BE49-F238E27FC236}">
                  <a16:creationId xmlns:a16="http://schemas.microsoft.com/office/drawing/2014/main" id="{CDB6928C-29A3-4CF2-8A6E-D551633ED644}"/>
                </a:ext>
              </a:extLst>
            </p:cNvPr>
            <p:cNvSpPr>
              <a:spLocks/>
            </p:cNvSpPr>
            <p:nvPr/>
          </p:nvSpPr>
          <p:spPr bwMode="auto">
            <a:xfrm>
              <a:off x="4655635" y="4887767"/>
              <a:ext cx="120650" cy="182563"/>
            </a:xfrm>
            <a:custGeom>
              <a:avLst/>
              <a:gdLst>
                <a:gd name="T0" fmla="*/ 84 w 135"/>
                <a:gd name="T1" fmla="*/ 78 h 201"/>
                <a:gd name="T2" fmla="*/ 95 w 135"/>
                <a:gd name="T3" fmla="*/ 102 h 201"/>
                <a:gd name="T4" fmla="*/ 97 w 135"/>
                <a:gd name="T5" fmla="*/ 105 h 201"/>
                <a:gd name="T6" fmla="*/ 109 w 135"/>
                <a:gd name="T7" fmla="*/ 122 h 201"/>
                <a:gd name="T8" fmla="*/ 110 w 135"/>
                <a:gd name="T9" fmla="*/ 125 h 201"/>
                <a:gd name="T10" fmla="*/ 102 w 135"/>
                <a:gd name="T11" fmla="*/ 117 h 201"/>
                <a:gd name="T12" fmla="*/ 116 w 135"/>
                <a:gd name="T13" fmla="*/ 146 h 201"/>
                <a:gd name="T14" fmla="*/ 104 w 135"/>
                <a:gd name="T15" fmla="*/ 129 h 201"/>
                <a:gd name="T16" fmla="*/ 88 w 135"/>
                <a:gd name="T17" fmla="*/ 99 h 201"/>
                <a:gd name="T18" fmla="*/ 77 w 135"/>
                <a:gd name="T19" fmla="*/ 86 h 201"/>
                <a:gd name="T20" fmla="*/ 79 w 135"/>
                <a:gd name="T21" fmla="*/ 93 h 201"/>
                <a:gd name="T22" fmla="*/ 91 w 135"/>
                <a:gd name="T23" fmla="*/ 115 h 201"/>
                <a:gd name="T24" fmla="*/ 108 w 135"/>
                <a:gd name="T25" fmla="*/ 134 h 201"/>
                <a:gd name="T26" fmla="*/ 111 w 135"/>
                <a:gd name="T27" fmla="*/ 144 h 201"/>
                <a:gd name="T28" fmla="*/ 113 w 135"/>
                <a:gd name="T29" fmla="*/ 155 h 201"/>
                <a:gd name="T30" fmla="*/ 132 w 135"/>
                <a:gd name="T31" fmla="*/ 185 h 201"/>
                <a:gd name="T32" fmla="*/ 125 w 135"/>
                <a:gd name="T33" fmla="*/ 176 h 201"/>
                <a:gd name="T34" fmla="*/ 131 w 135"/>
                <a:gd name="T35" fmla="*/ 194 h 201"/>
                <a:gd name="T36" fmla="*/ 123 w 135"/>
                <a:gd name="T37" fmla="*/ 179 h 201"/>
                <a:gd name="T38" fmla="*/ 106 w 135"/>
                <a:gd name="T39" fmla="*/ 142 h 201"/>
                <a:gd name="T40" fmla="*/ 89 w 135"/>
                <a:gd name="T41" fmla="*/ 112 h 201"/>
                <a:gd name="T42" fmla="*/ 80 w 135"/>
                <a:gd name="T43" fmla="*/ 97 h 201"/>
                <a:gd name="T44" fmla="*/ 65 w 135"/>
                <a:gd name="T45" fmla="*/ 80 h 201"/>
                <a:gd name="T46" fmla="*/ 36 w 135"/>
                <a:gd name="T47" fmla="*/ 41 h 201"/>
                <a:gd name="T48" fmla="*/ 55 w 135"/>
                <a:gd name="T49" fmla="*/ 63 h 201"/>
                <a:gd name="T50" fmla="*/ 41 w 135"/>
                <a:gd name="T51" fmla="*/ 43 h 201"/>
                <a:gd name="T52" fmla="*/ 29 w 135"/>
                <a:gd name="T53" fmla="*/ 29 h 201"/>
                <a:gd name="T54" fmla="*/ 0 w 135"/>
                <a:gd name="T55" fmla="*/ 0 h 201"/>
                <a:gd name="T56" fmla="*/ 13 w 135"/>
                <a:gd name="T57" fmla="*/ 13 h 201"/>
                <a:gd name="T58" fmla="*/ 16 w 135"/>
                <a:gd name="T59" fmla="*/ 11 h 201"/>
                <a:gd name="T60" fmla="*/ 73 w 135"/>
                <a:gd name="T61" fmla="*/ 82 h 201"/>
                <a:gd name="T62" fmla="*/ 67 w 135"/>
                <a:gd name="T63" fmla="*/ 70 h 201"/>
                <a:gd name="T64" fmla="*/ 74 w 135"/>
                <a:gd name="T65" fmla="*/ 79 h 201"/>
                <a:gd name="T66" fmla="*/ 84 w 135"/>
                <a:gd name="T67" fmla="*/ 89 h 201"/>
                <a:gd name="T68" fmla="*/ 97 w 135"/>
                <a:gd name="T69" fmla="*/ 110 h 201"/>
                <a:gd name="T70" fmla="*/ 85 w 135"/>
                <a:gd name="T71" fmla="*/ 90 h 201"/>
                <a:gd name="T72" fmla="*/ 84 w 135"/>
                <a:gd name="T73" fmla="*/ 8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5" h="201">
                  <a:moveTo>
                    <a:pt x="82" y="75"/>
                  </a:moveTo>
                  <a:cubicBezTo>
                    <a:pt x="86" y="79"/>
                    <a:pt x="86" y="80"/>
                    <a:pt x="84" y="78"/>
                  </a:cubicBezTo>
                  <a:cubicBezTo>
                    <a:pt x="89" y="86"/>
                    <a:pt x="93" y="98"/>
                    <a:pt x="100" y="105"/>
                  </a:cubicBezTo>
                  <a:cubicBezTo>
                    <a:pt x="105" y="115"/>
                    <a:pt x="95" y="100"/>
                    <a:pt x="95" y="102"/>
                  </a:cubicBezTo>
                  <a:cubicBezTo>
                    <a:pt x="94" y="98"/>
                    <a:pt x="89" y="90"/>
                    <a:pt x="85" y="87"/>
                  </a:cubicBezTo>
                  <a:cubicBezTo>
                    <a:pt x="97" y="105"/>
                    <a:pt x="97" y="105"/>
                    <a:pt x="97" y="105"/>
                  </a:cubicBezTo>
                  <a:cubicBezTo>
                    <a:pt x="101" y="112"/>
                    <a:pt x="105" y="118"/>
                    <a:pt x="108" y="124"/>
                  </a:cubicBezTo>
                  <a:cubicBezTo>
                    <a:pt x="112" y="130"/>
                    <a:pt x="106" y="119"/>
                    <a:pt x="109" y="122"/>
                  </a:cubicBezTo>
                  <a:cubicBezTo>
                    <a:pt x="114" y="131"/>
                    <a:pt x="125" y="145"/>
                    <a:pt x="122" y="147"/>
                  </a:cubicBezTo>
                  <a:cubicBezTo>
                    <a:pt x="116" y="135"/>
                    <a:pt x="116" y="135"/>
                    <a:pt x="110" y="125"/>
                  </a:cubicBezTo>
                  <a:cubicBezTo>
                    <a:pt x="113" y="135"/>
                    <a:pt x="121" y="145"/>
                    <a:pt x="125" y="157"/>
                  </a:cubicBezTo>
                  <a:cubicBezTo>
                    <a:pt x="119" y="146"/>
                    <a:pt x="112" y="133"/>
                    <a:pt x="102" y="117"/>
                  </a:cubicBezTo>
                  <a:cubicBezTo>
                    <a:pt x="103" y="120"/>
                    <a:pt x="110" y="131"/>
                    <a:pt x="101" y="119"/>
                  </a:cubicBezTo>
                  <a:cubicBezTo>
                    <a:pt x="106" y="128"/>
                    <a:pt x="111" y="138"/>
                    <a:pt x="116" y="146"/>
                  </a:cubicBezTo>
                  <a:cubicBezTo>
                    <a:pt x="117" y="149"/>
                    <a:pt x="112" y="141"/>
                    <a:pt x="109" y="135"/>
                  </a:cubicBezTo>
                  <a:cubicBezTo>
                    <a:pt x="105" y="128"/>
                    <a:pt x="101" y="122"/>
                    <a:pt x="104" y="129"/>
                  </a:cubicBezTo>
                  <a:cubicBezTo>
                    <a:pt x="104" y="130"/>
                    <a:pt x="98" y="118"/>
                    <a:pt x="95" y="114"/>
                  </a:cubicBezTo>
                  <a:cubicBezTo>
                    <a:pt x="98" y="115"/>
                    <a:pt x="92" y="106"/>
                    <a:pt x="88" y="99"/>
                  </a:cubicBezTo>
                  <a:cubicBezTo>
                    <a:pt x="85" y="95"/>
                    <a:pt x="84" y="96"/>
                    <a:pt x="83" y="95"/>
                  </a:cubicBezTo>
                  <a:cubicBezTo>
                    <a:pt x="82" y="95"/>
                    <a:pt x="81" y="94"/>
                    <a:pt x="77" y="86"/>
                  </a:cubicBezTo>
                  <a:cubicBezTo>
                    <a:pt x="74" y="85"/>
                    <a:pt x="82" y="94"/>
                    <a:pt x="85" y="99"/>
                  </a:cubicBezTo>
                  <a:cubicBezTo>
                    <a:pt x="85" y="102"/>
                    <a:pt x="82" y="97"/>
                    <a:pt x="79" y="93"/>
                  </a:cubicBezTo>
                  <a:cubicBezTo>
                    <a:pt x="80" y="95"/>
                    <a:pt x="84" y="101"/>
                    <a:pt x="87" y="106"/>
                  </a:cubicBezTo>
                  <a:cubicBezTo>
                    <a:pt x="90" y="111"/>
                    <a:pt x="92" y="116"/>
                    <a:pt x="91" y="115"/>
                  </a:cubicBezTo>
                  <a:cubicBezTo>
                    <a:pt x="97" y="125"/>
                    <a:pt x="103" y="128"/>
                    <a:pt x="109" y="142"/>
                  </a:cubicBezTo>
                  <a:cubicBezTo>
                    <a:pt x="111" y="142"/>
                    <a:pt x="104" y="132"/>
                    <a:pt x="108" y="134"/>
                  </a:cubicBezTo>
                  <a:cubicBezTo>
                    <a:pt x="115" y="146"/>
                    <a:pt x="109" y="142"/>
                    <a:pt x="115" y="153"/>
                  </a:cubicBezTo>
                  <a:cubicBezTo>
                    <a:pt x="115" y="155"/>
                    <a:pt x="108" y="141"/>
                    <a:pt x="111" y="144"/>
                  </a:cubicBezTo>
                  <a:cubicBezTo>
                    <a:pt x="109" y="143"/>
                    <a:pt x="107" y="137"/>
                    <a:pt x="106" y="137"/>
                  </a:cubicBezTo>
                  <a:cubicBezTo>
                    <a:pt x="110" y="145"/>
                    <a:pt x="111" y="149"/>
                    <a:pt x="113" y="155"/>
                  </a:cubicBezTo>
                  <a:cubicBezTo>
                    <a:pt x="117" y="163"/>
                    <a:pt x="120" y="166"/>
                    <a:pt x="122" y="169"/>
                  </a:cubicBezTo>
                  <a:cubicBezTo>
                    <a:pt x="125" y="172"/>
                    <a:pt x="127" y="175"/>
                    <a:pt x="132" y="185"/>
                  </a:cubicBezTo>
                  <a:cubicBezTo>
                    <a:pt x="133" y="188"/>
                    <a:pt x="132" y="185"/>
                    <a:pt x="130" y="182"/>
                  </a:cubicBezTo>
                  <a:cubicBezTo>
                    <a:pt x="128" y="178"/>
                    <a:pt x="125" y="174"/>
                    <a:pt x="125" y="176"/>
                  </a:cubicBezTo>
                  <a:cubicBezTo>
                    <a:pt x="128" y="181"/>
                    <a:pt x="130" y="187"/>
                    <a:pt x="135" y="198"/>
                  </a:cubicBezTo>
                  <a:cubicBezTo>
                    <a:pt x="135" y="201"/>
                    <a:pt x="132" y="194"/>
                    <a:pt x="131" y="194"/>
                  </a:cubicBezTo>
                  <a:cubicBezTo>
                    <a:pt x="127" y="186"/>
                    <a:pt x="128" y="185"/>
                    <a:pt x="126" y="180"/>
                  </a:cubicBezTo>
                  <a:cubicBezTo>
                    <a:pt x="124" y="176"/>
                    <a:pt x="124" y="178"/>
                    <a:pt x="123" y="179"/>
                  </a:cubicBezTo>
                  <a:cubicBezTo>
                    <a:pt x="122" y="175"/>
                    <a:pt x="119" y="169"/>
                    <a:pt x="116" y="162"/>
                  </a:cubicBezTo>
                  <a:cubicBezTo>
                    <a:pt x="112" y="155"/>
                    <a:pt x="109" y="148"/>
                    <a:pt x="106" y="142"/>
                  </a:cubicBezTo>
                  <a:cubicBezTo>
                    <a:pt x="98" y="131"/>
                    <a:pt x="94" y="120"/>
                    <a:pt x="85" y="109"/>
                  </a:cubicBezTo>
                  <a:cubicBezTo>
                    <a:pt x="86" y="109"/>
                    <a:pt x="89" y="113"/>
                    <a:pt x="89" y="112"/>
                  </a:cubicBezTo>
                  <a:cubicBezTo>
                    <a:pt x="84" y="103"/>
                    <a:pt x="85" y="108"/>
                    <a:pt x="79" y="99"/>
                  </a:cubicBezTo>
                  <a:cubicBezTo>
                    <a:pt x="80" y="97"/>
                    <a:pt x="80" y="97"/>
                    <a:pt x="80" y="97"/>
                  </a:cubicBezTo>
                  <a:cubicBezTo>
                    <a:pt x="77" y="93"/>
                    <a:pt x="74" y="89"/>
                    <a:pt x="71" y="85"/>
                  </a:cubicBezTo>
                  <a:cubicBezTo>
                    <a:pt x="69" y="83"/>
                    <a:pt x="65" y="79"/>
                    <a:pt x="65" y="80"/>
                  </a:cubicBezTo>
                  <a:cubicBezTo>
                    <a:pt x="62" y="75"/>
                    <a:pt x="57" y="67"/>
                    <a:pt x="51" y="60"/>
                  </a:cubicBezTo>
                  <a:cubicBezTo>
                    <a:pt x="46" y="52"/>
                    <a:pt x="40" y="45"/>
                    <a:pt x="36" y="41"/>
                  </a:cubicBezTo>
                  <a:cubicBezTo>
                    <a:pt x="37" y="40"/>
                    <a:pt x="41" y="45"/>
                    <a:pt x="45" y="50"/>
                  </a:cubicBezTo>
                  <a:cubicBezTo>
                    <a:pt x="49" y="55"/>
                    <a:pt x="53" y="60"/>
                    <a:pt x="55" y="63"/>
                  </a:cubicBezTo>
                  <a:cubicBezTo>
                    <a:pt x="55" y="61"/>
                    <a:pt x="52" y="57"/>
                    <a:pt x="48" y="53"/>
                  </a:cubicBezTo>
                  <a:cubicBezTo>
                    <a:pt x="45" y="49"/>
                    <a:pt x="42" y="45"/>
                    <a:pt x="41" y="43"/>
                  </a:cubicBezTo>
                  <a:cubicBezTo>
                    <a:pt x="38" y="40"/>
                    <a:pt x="32" y="32"/>
                    <a:pt x="32" y="36"/>
                  </a:cubicBezTo>
                  <a:cubicBezTo>
                    <a:pt x="28" y="31"/>
                    <a:pt x="24" y="26"/>
                    <a:pt x="29" y="29"/>
                  </a:cubicBezTo>
                  <a:cubicBezTo>
                    <a:pt x="25" y="25"/>
                    <a:pt x="21" y="21"/>
                    <a:pt x="17" y="17"/>
                  </a:cubicBezTo>
                  <a:cubicBezTo>
                    <a:pt x="13" y="13"/>
                    <a:pt x="8" y="8"/>
                    <a:pt x="0" y="0"/>
                  </a:cubicBezTo>
                  <a:cubicBezTo>
                    <a:pt x="4" y="3"/>
                    <a:pt x="5" y="2"/>
                    <a:pt x="12" y="8"/>
                  </a:cubicBezTo>
                  <a:cubicBezTo>
                    <a:pt x="11" y="9"/>
                    <a:pt x="14" y="12"/>
                    <a:pt x="13" y="13"/>
                  </a:cubicBezTo>
                  <a:cubicBezTo>
                    <a:pt x="16" y="16"/>
                    <a:pt x="17" y="16"/>
                    <a:pt x="19" y="19"/>
                  </a:cubicBezTo>
                  <a:cubicBezTo>
                    <a:pt x="19" y="17"/>
                    <a:pt x="16" y="12"/>
                    <a:pt x="16" y="11"/>
                  </a:cubicBezTo>
                  <a:cubicBezTo>
                    <a:pt x="25" y="21"/>
                    <a:pt x="36" y="34"/>
                    <a:pt x="47" y="47"/>
                  </a:cubicBezTo>
                  <a:cubicBezTo>
                    <a:pt x="57" y="60"/>
                    <a:pt x="67" y="73"/>
                    <a:pt x="73" y="82"/>
                  </a:cubicBezTo>
                  <a:cubicBezTo>
                    <a:pt x="77" y="88"/>
                    <a:pt x="73" y="78"/>
                    <a:pt x="79" y="88"/>
                  </a:cubicBezTo>
                  <a:cubicBezTo>
                    <a:pt x="76" y="82"/>
                    <a:pt x="73" y="78"/>
                    <a:pt x="67" y="70"/>
                  </a:cubicBezTo>
                  <a:cubicBezTo>
                    <a:pt x="68" y="69"/>
                    <a:pt x="71" y="73"/>
                    <a:pt x="71" y="73"/>
                  </a:cubicBezTo>
                  <a:cubicBezTo>
                    <a:pt x="78" y="82"/>
                    <a:pt x="70" y="73"/>
                    <a:pt x="74" y="79"/>
                  </a:cubicBezTo>
                  <a:cubicBezTo>
                    <a:pt x="80" y="86"/>
                    <a:pt x="75" y="79"/>
                    <a:pt x="79" y="82"/>
                  </a:cubicBezTo>
                  <a:cubicBezTo>
                    <a:pt x="80" y="84"/>
                    <a:pt x="83" y="89"/>
                    <a:pt x="84" y="89"/>
                  </a:cubicBezTo>
                  <a:cubicBezTo>
                    <a:pt x="88" y="96"/>
                    <a:pt x="78" y="83"/>
                    <a:pt x="78" y="84"/>
                  </a:cubicBezTo>
                  <a:cubicBezTo>
                    <a:pt x="88" y="97"/>
                    <a:pt x="91" y="102"/>
                    <a:pt x="97" y="110"/>
                  </a:cubicBezTo>
                  <a:cubicBezTo>
                    <a:pt x="97" y="108"/>
                    <a:pt x="94" y="105"/>
                    <a:pt x="94" y="104"/>
                  </a:cubicBezTo>
                  <a:cubicBezTo>
                    <a:pt x="94" y="107"/>
                    <a:pt x="90" y="98"/>
                    <a:pt x="85" y="90"/>
                  </a:cubicBezTo>
                  <a:cubicBezTo>
                    <a:pt x="80" y="81"/>
                    <a:pt x="74" y="73"/>
                    <a:pt x="73" y="75"/>
                  </a:cubicBezTo>
                  <a:cubicBezTo>
                    <a:pt x="64" y="60"/>
                    <a:pt x="78" y="77"/>
                    <a:pt x="84" y="84"/>
                  </a:cubicBezTo>
                  <a:cubicBezTo>
                    <a:pt x="81" y="77"/>
                    <a:pt x="83" y="79"/>
                    <a:pt x="82" y="7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 name="Freeform 7045">
              <a:extLst>
                <a:ext uri="{FF2B5EF4-FFF2-40B4-BE49-F238E27FC236}">
                  <a16:creationId xmlns:a16="http://schemas.microsoft.com/office/drawing/2014/main" id="{774F0BF6-67DE-44C5-BB59-89CACA3AE9EC}"/>
                </a:ext>
              </a:extLst>
            </p:cNvPr>
            <p:cNvSpPr>
              <a:spLocks/>
            </p:cNvSpPr>
            <p:nvPr/>
          </p:nvSpPr>
          <p:spPr bwMode="auto">
            <a:xfrm>
              <a:off x="4369885" y="5954567"/>
              <a:ext cx="95250" cy="41275"/>
            </a:xfrm>
            <a:custGeom>
              <a:avLst/>
              <a:gdLst>
                <a:gd name="T0" fmla="*/ 4 w 105"/>
                <a:gd name="T1" fmla="*/ 45 h 45"/>
                <a:gd name="T2" fmla="*/ 10 w 105"/>
                <a:gd name="T3" fmla="*/ 43 h 45"/>
                <a:gd name="T4" fmla="*/ 0 w 105"/>
                <a:gd name="T5" fmla="*/ 45 h 45"/>
                <a:gd name="T6" fmla="*/ 49 w 105"/>
                <a:gd name="T7" fmla="*/ 27 h 45"/>
                <a:gd name="T8" fmla="*/ 53 w 105"/>
                <a:gd name="T9" fmla="*/ 23 h 45"/>
                <a:gd name="T10" fmla="*/ 83 w 105"/>
                <a:gd name="T11" fmla="*/ 13 h 45"/>
                <a:gd name="T12" fmla="*/ 92 w 105"/>
                <a:gd name="T13" fmla="*/ 6 h 45"/>
                <a:gd name="T14" fmla="*/ 101 w 105"/>
                <a:gd name="T15" fmla="*/ 5 h 45"/>
                <a:gd name="T16" fmla="*/ 88 w 105"/>
                <a:gd name="T17" fmla="*/ 14 h 45"/>
                <a:gd name="T18" fmla="*/ 60 w 105"/>
                <a:gd name="T19" fmla="*/ 24 h 45"/>
                <a:gd name="T20" fmla="*/ 33 w 105"/>
                <a:gd name="T21" fmla="*/ 36 h 45"/>
                <a:gd name="T22" fmla="*/ 28 w 105"/>
                <a:gd name="T23" fmla="*/ 36 h 45"/>
                <a:gd name="T24" fmla="*/ 4 w 105"/>
                <a:gd name="T2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45">
                  <a:moveTo>
                    <a:pt x="4" y="45"/>
                  </a:moveTo>
                  <a:cubicBezTo>
                    <a:pt x="4" y="45"/>
                    <a:pt x="8" y="44"/>
                    <a:pt x="10" y="43"/>
                  </a:cubicBezTo>
                  <a:cubicBezTo>
                    <a:pt x="7" y="43"/>
                    <a:pt x="4" y="44"/>
                    <a:pt x="0" y="45"/>
                  </a:cubicBezTo>
                  <a:cubicBezTo>
                    <a:pt x="16" y="40"/>
                    <a:pt x="31" y="33"/>
                    <a:pt x="49" y="27"/>
                  </a:cubicBezTo>
                  <a:cubicBezTo>
                    <a:pt x="53" y="25"/>
                    <a:pt x="52" y="24"/>
                    <a:pt x="53" y="23"/>
                  </a:cubicBezTo>
                  <a:cubicBezTo>
                    <a:pt x="64" y="19"/>
                    <a:pt x="73" y="17"/>
                    <a:pt x="83" y="13"/>
                  </a:cubicBezTo>
                  <a:cubicBezTo>
                    <a:pt x="86" y="11"/>
                    <a:pt x="93" y="7"/>
                    <a:pt x="92" y="6"/>
                  </a:cubicBezTo>
                  <a:cubicBezTo>
                    <a:pt x="105" y="0"/>
                    <a:pt x="91" y="9"/>
                    <a:pt x="101" y="5"/>
                  </a:cubicBezTo>
                  <a:cubicBezTo>
                    <a:pt x="95" y="8"/>
                    <a:pt x="88" y="12"/>
                    <a:pt x="88" y="14"/>
                  </a:cubicBezTo>
                  <a:cubicBezTo>
                    <a:pt x="86" y="13"/>
                    <a:pt x="73" y="18"/>
                    <a:pt x="60" y="24"/>
                  </a:cubicBezTo>
                  <a:cubicBezTo>
                    <a:pt x="47" y="29"/>
                    <a:pt x="34" y="34"/>
                    <a:pt x="33" y="36"/>
                  </a:cubicBezTo>
                  <a:cubicBezTo>
                    <a:pt x="21" y="40"/>
                    <a:pt x="31" y="36"/>
                    <a:pt x="28" y="36"/>
                  </a:cubicBezTo>
                  <a:cubicBezTo>
                    <a:pt x="17" y="40"/>
                    <a:pt x="14" y="42"/>
                    <a:pt x="4"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 name="Freeform 7046">
              <a:extLst>
                <a:ext uri="{FF2B5EF4-FFF2-40B4-BE49-F238E27FC236}">
                  <a16:creationId xmlns:a16="http://schemas.microsoft.com/office/drawing/2014/main" id="{7D035585-2CE9-454D-812F-E10FAB144EDC}"/>
                </a:ext>
              </a:extLst>
            </p:cNvPr>
            <p:cNvSpPr>
              <a:spLocks/>
            </p:cNvSpPr>
            <p:nvPr/>
          </p:nvSpPr>
          <p:spPr bwMode="auto">
            <a:xfrm>
              <a:off x="4161923" y="6027592"/>
              <a:ext cx="33337" cy="6350"/>
            </a:xfrm>
            <a:custGeom>
              <a:avLst/>
              <a:gdLst>
                <a:gd name="T0" fmla="*/ 19 w 37"/>
                <a:gd name="T1" fmla="*/ 6 h 7"/>
                <a:gd name="T2" fmla="*/ 0 w 37"/>
                <a:gd name="T3" fmla="*/ 4 h 7"/>
                <a:gd name="T4" fmla="*/ 16 w 37"/>
                <a:gd name="T5" fmla="*/ 1 h 7"/>
                <a:gd name="T6" fmla="*/ 37 w 37"/>
                <a:gd name="T7" fmla="*/ 2 h 7"/>
                <a:gd name="T8" fmla="*/ 35 w 37"/>
                <a:gd name="T9" fmla="*/ 5 h 7"/>
                <a:gd name="T10" fmla="*/ 6 w 37"/>
                <a:gd name="T11" fmla="*/ 7 h 7"/>
                <a:gd name="T12" fmla="*/ 19 w 37"/>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37" h="7">
                  <a:moveTo>
                    <a:pt x="19" y="6"/>
                  </a:moveTo>
                  <a:cubicBezTo>
                    <a:pt x="30" y="4"/>
                    <a:pt x="11" y="3"/>
                    <a:pt x="0" y="4"/>
                  </a:cubicBezTo>
                  <a:cubicBezTo>
                    <a:pt x="7" y="2"/>
                    <a:pt x="17" y="3"/>
                    <a:pt x="16" y="1"/>
                  </a:cubicBezTo>
                  <a:cubicBezTo>
                    <a:pt x="28" y="0"/>
                    <a:pt x="19" y="4"/>
                    <a:pt x="37" y="2"/>
                  </a:cubicBezTo>
                  <a:cubicBezTo>
                    <a:pt x="28" y="3"/>
                    <a:pt x="19" y="5"/>
                    <a:pt x="35" y="5"/>
                  </a:cubicBezTo>
                  <a:cubicBezTo>
                    <a:pt x="28" y="7"/>
                    <a:pt x="13" y="6"/>
                    <a:pt x="6" y="7"/>
                  </a:cubicBezTo>
                  <a:cubicBezTo>
                    <a:pt x="6" y="6"/>
                    <a:pt x="14" y="5"/>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 name="Freeform 7048">
              <a:extLst>
                <a:ext uri="{FF2B5EF4-FFF2-40B4-BE49-F238E27FC236}">
                  <a16:creationId xmlns:a16="http://schemas.microsoft.com/office/drawing/2014/main" id="{723E7759-3736-4925-9742-AB6E1F4AFC26}"/>
                </a:ext>
              </a:extLst>
            </p:cNvPr>
            <p:cNvSpPr>
              <a:spLocks/>
            </p:cNvSpPr>
            <p:nvPr/>
          </p:nvSpPr>
          <p:spPr bwMode="auto">
            <a:xfrm>
              <a:off x="4520698" y="5913292"/>
              <a:ext cx="22225" cy="14288"/>
            </a:xfrm>
            <a:custGeom>
              <a:avLst/>
              <a:gdLst>
                <a:gd name="T0" fmla="*/ 24 w 24"/>
                <a:gd name="T1" fmla="*/ 0 h 16"/>
                <a:gd name="T2" fmla="*/ 12 w 24"/>
                <a:gd name="T3" fmla="*/ 10 h 16"/>
                <a:gd name="T4" fmla="*/ 0 w 24"/>
                <a:gd name="T5" fmla="*/ 16 h 16"/>
                <a:gd name="T6" fmla="*/ 16 w 24"/>
                <a:gd name="T7" fmla="*/ 5 h 16"/>
                <a:gd name="T8" fmla="*/ 9 w 24"/>
                <a:gd name="T9" fmla="*/ 8 h 16"/>
                <a:gd name="T10" fmla="*/ 3 w 24"/>
                <a:gd name="T11" fmla="*/ 11 h 16"/>
                <a:gd name="T12" fmla="*/ 24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24" y="0"/>
                  </a:moveTo>
                  <a:cubicBezTo>
                    <a:pt x="16" y="6"/>
                    <a:pt x="14" y="8"/>
                    <a:pt x="12" y="10"/>
                  </a:cubicBezTo>
                  <a:cubicBezTo>
                    <a:pt x="7" y="13"/>
                    <a:pt x="8" y="10"/>
                    <a:pt x="0" y="16"/>
                  </a:cubicBezTo>
                  <a:cubicBezTo>
                    <a:pt x="0" y="14"/>
                    <a:pt x="10" y="9"/>
                    <a:pt x="16" y="5"/>
                  </a:cubicBezTo>
                  <a:cubicBezTo>
                    <a:pt x="17" y="4"/>
                    <a:pt x="13" y="6"/>
                    <a:pt x="9" y="8"/>
                  </a:cubicBezTo>
                  <a:cubicBezTo>
                    <a:pt x="6" y="11"/>
                    <a:pt x="2" y="13"/>
                    <a:pt x="3" y="11"/>
                  </a:cubicBezTo>
                  <a:cubicBezTo>
                    <a:pt x="14" y="5"/>
                    <a:pt x="20" y="2"/>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 name="Freeform 7049">
              <a:extLst>
                <a:ext uri="{FF2B5EF4-FFF2-40B4-BE49-F238E27FC236}">
                  <a16:creationId xmlns:a16="http://schemas.microsoft.com/office/drawing/2014/main" id="{3A0AF9E0-48A7-46F6-ACCC-B5E4AF32E9A8}"/>
                </a:ext>
              </a:extLst>
            </p:cNvPr>
            <p:cNvSpPr>
              <a:spLocks/>
            </p:cNvSpPr>
            <p:nvPr/>
          </p:nvSpPr>
          <p:spPr bwMode="auto">
            <a:xfrm>
              <a:off x="4682623" y="4900467"/>
              <a:ext cx="14287" cy="19050"/>
            </a:xfrm>
            <a:custGeom>
              <a:avLst/>
              <a:gdLst>
                <a:gd name="T0" fmla="*/ 8 w 17"/>
                <a:gd name="T1" fmla="*/ 9 h 21"/>
                <a:gd name="T2" fmla="*/ 0 w 17"/>
                <a:gd name="T3" fmla="*/ 0 h 21"/>
                <a:gd name="T4" fmla="*/ 6 w 17"/>
                <a:gd name="T5" fmla="*/ 6 h 21"/>
                <a:gd name="T6" fmla="*/ 4 w 17"/>
                <a:gd name="T7" fmla="*/ 3 h 21"/>
                <a:gd name="T8" fmla="*/ 12 w 17"/>
                <a:gd name="T9" fmla="*/ 14 h 21"/>
                <a:gd name="T10" fmla="*/ 8 w 17"/>
                <a:gd name="T11" fmla="*/ 9 h 21"/>
              </a:gdLst>
              <a:ahLst/>
              <a:cxnLst>
                <a:cxn ang="0">
                  <a:pos x="T0" y="T1"/>
                </a:cxn>
                <a:cxn ang="0">
                  <a:pos x="T2" y="T3"/>
                </a:cxn>
                <a:cxn ang="0">
                  <a:pos x="T4" y="T5"/>
                </a:cxn>
                <a:cxn ang="0">
                  <a:pos x="T6" y="T7"/>
                </a:cxn>
                <a:cxn ang="0">
                  <a:pos x="T8" y="T9"/>
                </a:cxn>
                <a:cxn ang="0">
                  <a:pos x="T10" y="T11"/>
                </a:cxn>
              </a:cxnLst>
              <a:rect l="0" t="0" r="r" b="b"/>
              <a:pathLst>
                <a:path w="17" h="21">
                  <a:moveTo>
                    <a:pt x="8" y="9"/>
                  </a:moveTo>
                  <a:cubicBezTo>
                    <a:pt x="5" y="6"/>
                    <a:pt x="3" y="6"/>
                    <a:pt x="0" y="0"/>
                  </a:cubicBezTo>
                  <a:cubicBezTo>
                    <a:pt x="1" y="1"/>
                    <a:pt x="3" y="2"/>
                    <a:pt x="6" y="6"/>
                  </a:cubicBezTo>
                  <a:cubicBezTo>
                    <a:pt x="7" y="6"/>
                    <a:pt x="6" y="5"/>
                    <a:pt x="4" y="3"/>
                  </a:cubicBezTo>
                  <a:cubicBezTo>
                    <a:pt x="8" y="5"/>
                    <a:pt x="8" y="9"/>
                    <a:pt x="12" y="14"/>
                  </a:cubicBezTo>
                  <a:cubicBezTo>
                    <a:pt x="17" y="21"/>
                    <a:pt x="8" y="10"/>
                    <a:pt x="8"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 name="Freeform 7050">
              <a:extLst>
                <a:ext uri="{FF2B5EF4-FFF2-40B4-BE49-F238E27FC236}">
                  <a16:creationId xmlns:a16="http://schemas.microsoft.com/office/drawing/2014/main" id="{159EFA68-1946-41C7-AA19-F5CE22FD7A44}"/>
                </a:ext>
              </a:extLst>
            </p:cNvPr>
            <p:cNvSpPr>
              <a:spLocks/>
            </p:cNvSpPr>
            <p:nvPr/>
          </p:nvSpPr>
          <p:spPr bwMode="auto">
            <a:xfrm>
              <a:off x="3733298" y="5900592"/>
              <a:ext cx="25400" cy="12700"/>
            </a:xfrm>
            <a:custGeom>
              <a:avLst/>
              <a:gdLst>
                <a:gd name="T0" fmla="*/ 0 w 28"/>
                <a:gd name="T1" fmla="*/ 0 h 15"/>
                <a:gd name="T2" fmla="*/ 15 w 28"/>
                <a:gd name="T3" fmla="*/ 9 h 15"/>
                <a:gd name="T4" fmla="*/ 15 w 28"/>
                <a:gd name="T5" fmla="*/ 5 h 15"/>
                <a:gd name="T6" fmla="*/ 20 w 28"/>
                <a:gd name="T7" fmla="*/ 8 h 15"/>
                <a:gd name="T8" fmla="*/ 22 w 28"/>
                <a:gd name="T9" fmla="*/ 14 h 15"/>
                <a:gd name="T10" fmla="*/ 0 w 28"/>
                <a:gd name="T11" fmla="*/ 0 h 15"/>
              </a:gdLst>
              <a:ahLst/>
              <a:cxnLst>
                <a:cxn ang="0">
                  <a:pos x="T0" y="T1"/>
                </a:cxn>
                <a:cxn ang="0">
                  <a:pos x="T2" y="T3"/>
                </a:cxn>
                <a:cxn ang="0">
                  <a:pos x="T4" y="T5"/>
                </a:cxn>
                <a:cxn ang="0">
                  <a:pos x="T6" y="T7"/>
                </a:cxn>
                <a:cxn ang="0">
                  <a:pos x="T8" y="T9"/>
                </a:cxn>
                <a:cxn ang="0">
                  <a:pos x="T10" y="T11"/>
                </a:cxn>
              </a:cxnLst>
              <a:rect l="0" t="0" r="r" b="b"/>
              <a:pathLst>
                <a:path w="28" h="15">
                  <a:moveTo>
                    <a:pt x="0" y="0"/>
                  </a:moveTo>
                  <a:cubicBezTo>
                    <a:pt x="9" y="7"/>
                    <a:pt x="14" y="9"/>
                    <a:pt x="15" y="9"/>
                  </a:cubicBezTo>
                  <a:cubicBezTo>
                    <a:pt x="17" y="9"/>
                    <a:pt x="17" y="8"/>
                    <a:pt x="15" y="5"/>
                  </a:cubicBezTo>
                  <a:cubicBezTo>
                    <a:pt x="20" y="8"/>
                    <a:pt x="20" y="8"/>
                    <a:pt x="20" y="8"/>
                  </a:cubicBezTo>
                  <a:cubicBezTo>
                    <a:pt x="28" y="14"/>
                    <a:pt x="27" y="15"/>
                    <a:pt x="22" y="14"/>
                  </a:cubicBezTo>
                  <a:cubicBezTo>
                    <a:pt x="17" y="12"/>
                    <a:pt x="8" y="7"/>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 name="Freeform 7051">
              <a:extLst>
                <a:ext uri="{FF2B5EF4-FFF2-40B4-BE49-F238E27FC236}">
                  <a16:creationId xmlns:a16="http://schemas.microsoft.com/office/drawing/2014/main" id="{4E1A6199-ED98-4E51-BD7A-C466E6E2E572}"/>
                </a:ext>
              </a:extLst>
            </p:cNvPr>
            <p:cNvSpPr>
              <a:spLocks noEditPoints="1"/>
            </p:cNvSpPr>
            <p:nvPr/>
          </p:nvSpPr>
          <p:spPr bwMode="auto">
            <a:xfrm>
              <a:off x="4504823" y="4762355"/>
              <a:ext cx="168275" cy="131763"/>
            </a:xfrm>
            <a:custGeom>
              <a:avLst/>
              <a:gdLst>
                <a:gd name="T0" fmla="*/ 165 w 186"/>
                <a:gd name="T1" fmla="*/ 126 h 147"/>
                <a:gd name="T2" fmla="*/ 171 w 186"/>
                <a:gd name="T3" fmla="*/ 130 h 147"/>
                <a:gd name="T4" fmla="*/ 186 w 186"/>
                <a:gd name="T5" fmla="*/ 147 h 147"/>
                <a:gd name="T6" fmla="*/ 104 w 186"/>
                <a:gd name="T7" fmla="*/ 68 h 147"/>
                <a:gd name="T8" fmla="*/ 0 w 186"/>
                <a:gd name="T9" fmla="*/ 0 h 147"/>
                <a:gd name="T10" fmla="*/ 36 w 186"/>
                <a:gd name="T11" fmla="*/ 21 h 147"/>
                <a:gd name="T12" fmla="*/ 69 w 186"/>
                <a:gd name="T13" fmla="*/ 44 h 147"/>
                <a:gd name="T14" fmla="*/ 58 w 186"/>
                <a:gd name="T15" fmla="*/ 40 h 147"/>
                <a:gd name="T16" fmla="*/ 90 w 186"/>
                <a:gd name="T17" fmla="*/ 62 h 147"/>
                <a:gd name="T18" fmla="*/ 78 w 186"/>
                <a:gd name="T19" fmla="*/ 51 h 147"/>
                <a:gd name="T20" fmla="*/ 95 w 186"/>
                <a:gd name="T21" fmla="*/ 64 h 147"/>
                <a:gd name="T22" fmla="*/ 91 w 186"/>
                <a:gd name="T23" fmla="*/ 59 h 147"/>
                <a:gd name="T24" fmla="*/ 135 w 186"/>
                <a:gd name="T25" fmla="*/ 97 h 147"/>
                <a:gd name="T26" fmla="*/ 121 w 186"/>
                <a:gd name="T27" fmla="*/ 86 h 147"/>
                <a:gd name="T28" fmla="*/ 131 w 186"/>
                <a:gd name="T29" fmla="*/ 99 h 147"/>
                <a:gd name="T30" fmla="*/ 117 w 186"/>
                <a:gd name="T31" fmla="*/ 88 h 147"/>
                <a:gd name="T32" fmla="*/ 119 w 186"/>
                <a:gd name="T33" fmla="*/ 93 h 147"/>
                <a:gd name="T34" fmla="*/ 109 w 186"/>
                <a:gd name="T35" fmla="*/ 88 h 147"/>
                <a:gd name="T36" fmla="*/ 98 w 186"/>
                <a:gd name="T37" fmla="*/ 80 h 147"/>
                <a:gd name="T38" fmla="*/ 100 w 186"/>
                <a:gd name="T39" fmla="*/ 84 h 147"/>
                <a:gd name="T40" fmla="*/ 140 w 186"/>
                <a:gd name="T41" fmla="*/ 119 h 147"/>
                <a:gd name="T42" fmla="*/ 129 w 186"/>
                <a:gd name="T43" fmla="*/ 107 h 147"/>
                <a:gd name="T44" fmla="*/ 119 w 186"/>
                <a:gd name="T45" fmla="*/ 95 h 147"/>
                <a:gd name="T46" fmla="*/ 137 w 186"/>
                <a:gd name="T47" fmla="*/ 111 h 147"/>
                <a:gd name="T48" fmla="*/ 154 w 186"/>
                <a:gd name="T49" fmla="*/ 127 h 147"/>
                <a:gd name="T50" fmla="*/ 167 w 186"/>
                <a:gd name="T51" fmla="*/ 139 h 147"/>
                <a:gd name="T52" fmla="*/ 161 w 186"/>
                <a:gd name="T53" fmla="*/ 131 h 147"/>
                <a:gd name="T54" fmla="*/ 150 w 186"/>
                <a:gd name="T55" fmla="*/ 120 h 147"/>
                <a:gd name="T56" fmla="*/ 153 w 186"/>
                <a:gd name="T57" fmla="*/ 120 h 147"/>
                <a:gd name="T58" fmla="*/ 136 w 186"/>
                <a:gd name="T59" fmla="*/ 102 h 147"/>
                <a:gd name="T60" fmla="*/ 154 w 186"/>
                <a:gd name="T61" fmla="*/ 117 h 147"/>
                <a:gd name="T62" fmla="*/ 152 w 186"/>
                <a:gd name="T63" fmla="*/ 115 h 147"/>
                <a:gd name="T64" fmla="*/ 139 w 186"/>
                <a:gd name="T65" fmla="*/ 101 h 147"/>
                <a:gd name="T66" fmla="*/ 148 w 186"/>
                <a:gd name="T67" fmla="*/ 110 h 147"/>
                <a:gd name="T68" fmla="*/ 137 w 186"/>
                <a:gd name="T69" fmla="*/ 98 h 147"/>
                <a:gd name="T70" fmla="*/ 165 w 186"/>
                <a:gd name="T71" fmla="*/ 126 h 147"/>
                <a:gd name="T72" fmla="*/ 135 w 186"/>
                <a:gd name="T73" fmla="*/ 105 h 147"/>
                <a:gd name="T74" fmla="*/ 148 w 186"/>
                <a:gd name="T75" fmla="*/ 118 h 147"/>
                <a:gd name="T76" fmla="*/ 135 w 186"/>
                <a:gd name="T77" fmla="*/ 105 h 147"/>
                <a:gd name="T78" fmla="*/ 124 w 186"/>
                <a:gd name="T79" fmla="*/ 96 h 147"/>
                <a:gd name="T80" fmla="*/ 139 w 186"/>
                <a:gd name="T81" fmla="*/ 110 h 147"/>
                <a:gd name="T82" fmla="*/ 119 w 186"/>
                <a:gd name="T83" fmla="*/ 94 h 147"/>
                <a:gd name="T84" fmla="*/ 124 w 186"/>
                <a:gd name="T85" fmla="*/ 9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147">
                  <a:moveTo>
                    <a:pt x="165" y="126"/>
                  </a:moveTo>
                  <a:cubicBezTo>
                    <a:pt x="162" y="121"/>
                    <a:pt x="165" y="125"/>
                    <a:pt x="171" y="130"/>
                  </a:cubicBezTo>
                  <a:cubicBezTo>
                    <a:pt x="176" y="136"/>
                    <a:pt x="183" y="143"/>
                    <a:pt x="186" y="147"/>
                  </a:cubicBezTo>
                  <a:cubicBezTo>
                    <a:pt x="162" y="119"/>
                    <a:pt x="135" y="92"/>
                    <a:pt x="104" y="68"/>
                  </a:cubicBezTo>
                  <a:cubicBezTo>
                    <a:pt x="73" y="43"/>
                    <a:pt x="38" y="20"/>
                    <a:pt x="0" y="0"/>
                  </a:cubicBezTo>
                  <a:cubicBezTo>
                    <a:pt x="8" y="6"/>
                    <a:pt x="22" y="13"/>
                    <a:pt x="36" y="21"/>
                  </a:cubicBezTo>
                  <a:cubicBezTo>
                    <a:pt x="49" y="29"/>
                    <a:pt x="62" y="37"/>
                    <a:pt x="69" y="44"/>
                  </a:cubicBezTo>
                  <a:cubicBezTo>
                    <a:pt x="65" y="41"/>
                    <a:pt x="52" y="35"/>
                    <a:pt x="58" y="40"/>
                  </a:cubicBezTo>
                  <a:cubicBezTo>
                    <a:pt x="69" y="48"/>
                    <a:pt x="79" y="58"/>
                    <a:pt x="90" y="62"/>
                  </a:cubicBezTo>
                  <a:cubicBezTo>
                    <a:pt x="86" y="58"/>
                    <a:pt x="76" y="51"/>
                    <a:pt x="78" y="51"/>
                  </a:cubicBezTo>
                  <a:cubicBezTo>
                    <a:pt x="86" y="56"/>
                    <a:pt x="91" y="63"/>
                    <a:pt x="95" y="64"/>
                  </a:cubicBezTo>
                  <a:cubicBezTo>
                    <a:pt x="92" y="62"/>
                    <a:pt x="90" y="60"/>
                    <a:pt x="91" y="59"/>
                  </a:cubicBezTo>
                  <a:cubicBezTo>
                    <a:pt x="105" y="71"/>
                    <a:pt x="121" y="81"/>
                    <a:pt x="135" y="97"/>
                  </a:cubicBezTo>
                  <a:cubicBezTo>
                    <a:pt x="126" y="88"/>
                    <a:pt x="130" y="94"/>
                    <a:pt x="121" y="86"/>
                  </a:cubicBezTo>
                  <a:cubicBezTo>
                    <a:pt x="120" y="89"/>
                    <a:pt x="129" y="95"/>
                    <a:pt x="131" y="99"/>
                  </a:cubicBezTo>
                  <a:cubicBezTo>
                    <a:pt x="124" y="93"/>
                    <a:pt x="126" y="96"/>
                    <a:pt x="117" y="88"/>
                  </a:cubicBezTo>
                  <a:cubicBezTo>
                    <a:pt x="115" y="88"/>
                    <a:pt x="127" y="99"/>
                    <a:pt x="119" y="93"/>
                  </a:cubicBezTo>
                  <a:cubicBezTo>
                    <a:pt x="119" y="90"/>
                    <a:pt x="108" y="85"/>
                    <a:pt x="109" y="88"/>
                  </a:cubicBezTo>
                  <a:cubicBezTo>
                    <a:pt x="104" y="84"/>
                    <a:pt x="100" y="81"/>
                    <a:pt x="98" y="80"/>
                  </a:cubicBezTo>
                  <a:cubicBezTo>
                    <a:pt x="100" y="83"/>
                    <a:pt x="96" y="80"/>
                    <a:pt x="100" y="84"/>
                  </a:cubicBezTo>
                  <a:cubicBezTo>
                    <a:pt x="114" y="96"/>
                    <a:pt x="126" y="106"/>
                    <a:pt x="140" y="119"/>
                  </a:cubicBezTo>
                  <a:cubicBezTo>
                    <a:pt x="139" y="116"/>
                    <a:pt x="134" y="112"/>
                    <a:pt x="129" y="107"/>
                  </a:cubicBezTo>
                  <a:cubicBezTo>
                    <a:pt x="124" y="102"/>
                    <a:pt x="119" y="98"/>
                    <a:pt x="119" y="95"/>
                  </a:cubicBezTo>
                  <a:cubicBezTo>
                    <a:pt x="127" y="103"/>
                    <a:pt x="132" y="107"/>
                    <a:pt x="137" y="111"/>
                  </a:cubicBezTo>
                  <a:cubicBezTo>
                    <a:pt x="142" y="115"/>
                    <a:pt x="146" y="120"/>
                    <a:pt x="154" y="127"/>
                  </a:cubicBezTo>
                  <a:cubicBezTo>
                    <a:pt x="154" y="125"/>
                    <a:pt x="164" y="135"/>
                    <a:pt x="167" y="139"/>
                  </a:cubicBezTo>
                  <a:cubicBezTo>
                    <a:pt x="168" y="139"/>
                    <a:pt x="165" y="135"/>
                    <a:pt x="161" y="131"/>
                  </a:cubicBezTo>
                  <a:cubicBezTo>
                    <a:pt x="157" y="127"/>
                    <a:pt x="152" y="122"/>
                    <a:pt x="150" y="120"/>
                  </a:cubicBezTo>
                  <a:cubicBezTo>
                    <a:pt x="150" y="119"/>
                    <a:pt x="153" y="121"/>
                    <a:pt x="153" y="120"/>
                  </a:cubicBezTo>
                  <a:cubicBezTo>
                    <a:pt x="146" y="113"/>
                    <a:pt x="134" y="103"/>
                    <a:pt x="136" y="102"/>
                  </a:cubicBezTo>
                  <a:cubicBezTo>
                    <a:pt x="145" y="108"/>
                    <a:pt x="152" y="115"/>
                    <a:pt x="154" y="117"/>
                  </a:cubicBezTo>
                  <a:cubicBezTo>
                    <a:pt x="155" y="118"/>
                    <a:pt x="155" y="118"/>
                    <a:pt x="152" y="115"/>
                  </a:cubicBezTo>
                  <a:cubicBezTo>
                    <a:pt x="150" y="113"/>
                    <a:pt x="146" y="108"/>
                    <a:pt x="139" y="101"/>
                  </a:cubicBezTo>
                  <a:cubicBezTo>
                    <a:pt x="143" y="105"/>
                    <a:pt x="146" y="110"/>
                    <a:pt x="148" y="110"/>
                  </a:cubicBezTo>
                  <a:cubicBezTo>
                    <a:pt x="145" y="106"/>
                    <a:pt x="139" y="101"/>
                    <a:pt x="137" y="98"/>
                  </a:cubicBezTo>
                  <a:cubicBezTo>
                    <a:pt x="152" y="110"/>
                    <a:pt x="161" y="122"/>
                    <a:pt x="165" y="126"/>
                  </a:cubicBezTo>
                  <a:close/>
                  <a:moveTo>
                    <a:pt x="135" y="105"/>
                  </a:moveTo>
                  <a:cubicBezTo>
                    <a:pt x="140" y="107"/>
                    <a:pt x="150" y="118"/>
                    <a:pt x="148" y="118"/>
                  </a:cubicBezTo>
                  <a:cubicBezTo>
                    <a:pt x="140" y="111"/>
                    <a:pt x="143" y="111"/>
                    <a:pt x="135" y="105"/>
                  </a:cubicBezTo>
                  <a:close/>
                  <a:moveTo>
                    <a:pt x="124" y="96"/>
                  </a:moveTo>
                  <a:cubicBezTo>
                    <a:pt x="133" y="104"/>
                    <a:pt x="130" y="102"/>
                    <a:pt x="139" y="110"/>
                  </a:cubicBezTo>
                  <a:cubicBezTo>
                    <a:pt x="139" y="113"/>
                    <a:pt x="126" y="100"/>
                    <a:pt x="119" y="94"/>
                  </a:cubicBezTo>
                  <a:cubicBezTo>
                    <a:pt x="119" y="93"/>
                    <a:pt x="125" y="99"/>
                    <a:pt x="124" y="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 name="Freeform 7052">
              <a:extLst>
                <a:ext uri="{FF2B5EF4-FFF2-40B4-BE49-F238E27FC236}">
                  <a16:creationId xmlns:a16="http://schemas.microsoft.com/office/drawing/2014/main" id="{70315DF0-C472-417E-93C0-EFF49DA7ED5A}"/>
                </a:ext>
              </a:extLst>
            </p:cNvPr>
            <p:cNvSpPr>
              <a:spLocks/>
            </p:cNvSpPr>
            <p:nvPr/>
          </p:nvSpPr>
          <p:spPr bwMode="auto">
            <a:xfrm>
              <a:off x="4060323" y="6024417"/>
              <a:ext cx="17462" cy="3175"/>
            </a:xfrm>
            <a:custGeom>
              <a:avLst/>
              <a:gdLst>
                <a:gd name="T0" fmla="*/ 19 w 19"/>
                <a:gd name="T1" fmla="*/ 3 h 4"/>
                <a:gd name="T2" fmla="*/ 0 w 19"/>
                <a:gd name="T3" fmla="*/ 1 h 4"/>
                <a:gd name="T4" fmla="*/ 12 w 19"/>
                <a:gd name="T5" fmla="*/ 1 h 4"/>
                <a:gd name="T6" fmla="*/ 19 w 19"/>
                <a:gd name="T7" fmla="*/ 3 h 4"/>
              </a:gdLst>
              <a:ahLst/>
              <a:cxnLst>
                <a:cxn ang="0">
                  <a:pos x="T0" y="T1"/>
                </a:cxn>
                <a:cxn ang="0">
                  <a:pos x="T2" y="T3"/>
                </a:cxn>
                <a:cxn ang="0">
                  <a:pos x="T4" y="T5"/>
                </a:cxn>
                <a:cxn ang="0">
                  <a:pos x="T6" y="T7"/>
                </a:cxn>
              </a:cxnLst>
              <a:rect l="0" t="0" r="r" b="b"/>
              <a:pathLst>
                <a:path w="19" h="4">
                  <a:moveTo>
                    <a:pt x="19" y="3"/>
                  </a:moveTo>
                  <a:cubicBezTo>
                    <a:pt x="19" y="4"/>
                    <a:pt x="8" y="2"/>
                    <a:pt x="0" y="1"/>
                  </a:cubicBezTo>
                  <a:cubicBezTo>
                    <a:pt x="4" y="1"/>
                    <a:pt x="3" y="0"/>
                    <a:pt x="12" y="1"/>
                  </a:cubicBezTo>
                  <a:cubicBezTo>
                    <a:pt x="14" y="2"/>
                    <a:pt x="15" y="2"/>
                    <a:pt x="1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 name="Freeform 7053">
              <a:extLst>
                <a:ext uri="{FF2B5EF4-FFF2-40B4-BE49-F238E27FC236}">
                  <a16:creationId xmlns:a16="http://schemas.microsoft.com/office/drawing/2014/main" id="{BA87F5B6-15C1-43B8-BCD3-EE1573ED261F}"/>
                </a:ext>
              </a:extLst>
            </p:cNvPr>
            <p:cNvSpPr>
              <a:spLocks/>
            </p:cNvSpPr>
            <p:nvPr/>
          </p:nvSpPr>
          <p:spPr bwMode="auto">
            <a:xfrm>
              <a:off x="4039685" y="6019655"/>
              <a:ext cx="19050" cy="4763"/>
            </a:xfrm>
            <a:custGeom>
              <a:avLst/>
              <a:gdLst>
                <a:gd name="T0" fmla="*/ 2 w 21"/>
                <a:gd name="T1" fmla="*/ 4 h 6"/>
                <a:gd name="T2" fmla="*/ 0 w 21"/>
                <a:gd name="T3" fmla="*/ 0 h 6"/>
                <a:gd name="T4" fmla="*/ 14 w 21"/>
                <a:gd name="T5" fmla="*/ 2 h 6"/>
                <a:gd name="T6" fmla="*/ 17 w 21"/>
                <a:gd name="T7" fmla="*/ 2 h 6"/>
                <a:gd name="T8" fmla="*/ 2 w 21"/>
                <a:gd name="T9" fmla="*/ 4 h 6"/>
              </a:gdLst>
              <a:ahLst/>
              <a:cxnLst>
                <a:cxn ang="0">
                  <a:pos x="T0" y="T1"/>
                </a:cxn>
                <a:cxn ang="0">
                  <a:pos x="T2" y="T3"/>
                </a:cxn>
                <a:cxn ang="0">
                  <a:pos x="T4" y="T5"/>
                </a:cxn>
                <a:cxn ang="0">
                  <a:pos x="T6" y="T7"/>
                </a:cxn>
                <a:cxn ang="0">
                  <a:pos x="T8" y="T9"/>
                </a:cxn>
              </a:cxnLst>
              <a:rect l="0" t="0" r="r" b="b"/>
              <a:pathLst>
                <a:path w="21" h="6">
                  <a:moveTo>
                    <a:pt x="2" y="4"/>
                  </a:moveTo>
                  <a:cubicBezTo>
                    <a:pt x="4" y="2"/>
                    <a:pt x="8" y="3"/>
                    <a:pt x="0" y="0"/>
                  </a:cubicBezTo>
                  <a:cubicBezTo>
                    <a:pt x="7" y="1"/>
                    <a:pt x="9" y="2"/>
                    <a:pt x="14" y="2"/>
                  </a:cubicBezTo>
                  <a:cubicBezTo>
                    <a:pt x="17" y="3"/>
                    <a:pt x="17" y="3"/>
                    <a:pt x="17" y="2"/>
                  </a:cubicBezTo>
                  <a:cubicBezTo>
                    <a:pt x="21" y="3"/>
                    <a:pt x="16" y="6"/>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 name="Freeform 7054">
              <a:extLst>
                <a:ext uri="{FF2B5EF4-FFF2-40B4-BE49-F238E27FC236}">
                  <a16:creationId xmlns:a16="http://schemas.microsoft.com/office/drawing/2014/main" id="{48EC81FC-07A3-4135-8200-C9B00357EE2C}"/>
                </a:ext>
              </a:extLst>
            </p:cNvPr>
            <p:cNvSpPr>
              <a:spLocks/>
            </p:cNvSpPr>
            <p:nvPr/>
          </p:nvSpPr>
          <p:spPr bwMode="auto">
            <a:xfrm>
              <a:off x="4304798" y="4694092"/>
              <a:ext cx="69850" cy="15875"/>
            </a:xfrm>
            <a:custGeom>
              <a:avLst/>
              <a:gdLst>
                <a:gd name="T0" fmla="*/ 0 w 78"/>
                <a:gd name="T1" fmla="*/ 0 h 18"/>
                <a:gd name="T2" fmla="*/ 26 w 78"/>
                <a:gd name="T3" fmla="*/ 4 h 18"/>
                <a:gd name="T4" fmla="*/ 55 w 78"/>
                <a:gd name="T5" fmla="*/ 11 h 18"/>
                <a:gd name="T6" fmla="*/ 78 w 78"/>
                <a:gd name="T7" fmla="*/ 18 h 18"/>
                <a:gd name="T8" fmla="*/ 41 w 78"/>
                <a:gd name="T9" fmla="*/ 8 h 18"/>
                <a:gd name="T10" fmla="*/ 0 w 78"/>
                <a:gd name="T11" fmla="*/ 0 h 18"/>
              </a:gdLst>
              <a:ahLst/>
              <a:cxnLst>
                <a:cxn ang="0">
                  <a:pos x="T0" y="T1"/>
                </a:cxn>
                <a:cxn ang="0">
                  <a:pos x="T2" y="T3"/>
                </a:cxn>
                <a:cxn ang="0">
                  <a:pos x="T4" y="T5"/>
                </a:cxn>
                <a:cxn ang="0">
                  <a:pos x="T6" y="T7"/>
                </a:cxn>
                <a:cxn ang="0">
                  <a:pos x="T8" y="T9"/>
                </a:cxn>
                <a:cxn ang="0">
                  <a:pos x="T10" y="T11"/>
                </a:cxn>
              </a:cxnLst>
              <a:rect l="0" t="0" r="r" b="b"/>
              <a:pathLst>
                <a:path w="78" h="18">
                  <a:moveTo>
                    <a:pt x="0" y="0"/>
                  </a:moveTo>
                  <a:cubicBezTo>
                    <a:pt x="7" y="1"/>
                    <a:pt x="17" y="2"/>
                    <a:pt x="26" y="4"/>
                  </a:cubicBezTo>
                  <a:cubicBezTo>
                    <a:pt x="36" y="6"/>
                    <a:pt x="46" y="8"/>
                    <a:pt x="55" y="11"/>
                  </a:cubicBezTo>
                  <a:cubicBezTo>
                    <a:pt x="62" y="13"/>
                    <a:pt x="77" y="15"/>
                    <a:pt x="78" y="18"/>
                  </a:cubicBezTo>
                  <a:cubicBezTo>
                    <a:pt x="69" y="15"/>
                    <a:pt x="55" y="11"/>
                    <a:pt x="41" y="8"/>
                  </a:cubicBezTo>
                  <a:cubicBezTo>
                    <a:pt x="27" y="5"/>
                    <a:pt x="12" y="3"/>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 name="Freeform 7055">
              <a:extLst>
                <a:ext uri="{FF2B5EF4-FFF2-40B4-BE49-F238E27FC236}">
                  <a16:creationId xmlns:a16="http://schemas.microsoft.com/office/drawing/2014/main" id="{5B99211C-F820-4F9B-B892-72D2728E469E}"/>
                </a:ext>
              </a:extLst>
            </p:cNvPr>
            <p:cNvSpPr>
              <a:spLocks/>
            </p:cNvSpPr>
            <p:nvPr/>
          </p:nvSpPr>
          <p:spPr bwMode="auto">
            <a:xfrm>
              <a:off x="4695323" y="5718030"/>
              <a:ext cx="31750" cy="50800"/>
            </a:xfrm>
            <a:custGeom>
              <a:avLst/>
              <a:gdLst>
                <a:gd name="T0" fmla="*/ 27 w 36"/>
                <a:gd name="T1" fmla="*/ 17 h 55"/>
                <a:gd name="T2" fmla="*/ 35 w 36"/>
                <a:gd name="T3" fmla="*/ 7 h 55"/>
                <a:gd name="T4" fmla="*/ 19 w 36"/>
                <a:gd name="T5" fmla="*/ 33 h 55"/>
                <a:gd name="T6" fmla="*/ 13 w 36"/>
                <a:gd name="T7" fmla="*/ 40 h 55"/>
                <a:gd name="T8" fmla="*/ 0 w 36"/>
                <a:gd name="T9" fmla="*/ 55 h 55"/>
                <a:gd name="T10" fmla="*/ 2 w 36"/>
                <a:gd name="T11" fmla="*/ 50 h 55"/>
                <a:gd name="T12" fmla="*/ 22 w 36"/>
                <a:gd name="T13" fmla="*/ 25 h 55"/>
                <a:gd name="T14" fmla="*/ 27 w 36"/>
                <a:gd name="T15" fmla="*/ 14 h 55"/>
                <a:gd name="T16" fmla="*/ 14 w 36"/>
                <a:gd name="T17" fmla="*/ 30 h 55"/>
                <a:gd name="T18" fmla="*/ 1 w 36"/>
                <a:gd name="T19" fmla="*/ 47 h 55"/>
                <a:gd name="T20" fmla="*/ 16 w 36"/>
                <a:gd name="T21" fmla="*/ 27 h 55"/>
                <a:gd name="T22" fmla="*/ 32 w 36"/>
                <a:gd name="T23" fmla="*/ 4 h 55"/>
                <a:gd name="T24" fmla="*/ 36 w 36"/>
                <a:gd name="T25" fmla="*/ 1 h 55"/>
                <a:gd name="T26" fmla="*/ 28 w 36"/>
                <a:gd name="T27" fmla="*/ 14 h 55"/>
                <a:gd name="T28" fmla="*/ 27 w 36"/>
                <a:gd name="T29"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5">
                  <a:moveTo>
                    <a:pt x="27" y="17"/>
                  </a:moveTo>
                  <a:cubicBezTo>
                    <a:pt x="30" y="16"/>
                    <a:pt x="34" y="5"/>
                    <a:pt x="35" y="7"/>
                  </a:cubicBezTo>
                  <a:cubicBezTo>
                    <a:pt x="33" y="14"/>
                    <a:pt x="22" y="26"/>
                    <a:pt x="19" y="33"/>
                  </a:cubicBezTo>
                  <a:cubicBezTo>
                    <a:pt x="21" y="28"/>
                    <a:pt x="18" y="33"/>
                    <a:pt x="13" y="40"/>
                  </a:cubicBezTo>
                  <a:cubicBezTo>
                    <a:pt x="8" y="46"/>
                    <a:pt x="2" y="54"/>
                    <a:pt x="0" y="55"/>
                  </a:cubicBezTo>
                  <a:cubicBezTo>
                    <a:pt x="0" y="54"/>
                    <a:pt x="1" y="52"/>
                    <a:pt x="2" y="50"/>
                  </a:cubicBezTo>
                  <a:cubicBezTo>
                    <a:pt x="10" y="45"/>
                    <a:pt x="16" y="30"/>
                    <a:pt x="22" y="25"/>
                  </a:cubicBezTo>
                  <a:cubicBezTo>
                    <a:pt x="30" y="15"/>
                    <a:pt x="24" y="20"/>
                    <a:pt x="27" y="14"/>
                  </a:cubicBezTo>
                  <a:cubicBezTo>
                    <a:pt x="25" y="16"/>
                    <a:pt x="20" y="23"/>
                    <a:pt x="14" y="30"/>
                  </a:cubicBezTo>
                  <a:cubicBezTo>
                    <a:pt x="9" y="38"/>
                    <a:pt x="4" y="45"/>
                    <a:pt x="1" y="47"/>
                  </a:cubicBezTo>
                  <a:cubicBezTo>
                    <a:pt x="4" y="43"/>
                    <a:pt x="10" y="36"/>
                    <a:pt x="16" y="27"/>
                  </a:cubicBezTo>
                  <a:cubicBezTo>
                    <a:pt x="22" y="19"/>
                    <a:pt x="28" y="10"/>
                    <a:pt x="32" y="4"/>
                  </a:cubicBezTo>
                  <a:cubicBezTo>
                    <a:pt x="32" y="6"/>
                    <a:pt x="36" y="0"/>
                    <a:pt x="36" y="1"/>
                  </a:cubicBezTo>
                  <a:cubicBezTo>
                    <a:pt x="29" y="11"/>
                    <a:pt x="34" y="8"/>
                    <a:pt x="28" y="14"/>
                  </a:cubicBezTo>
                  <a:cubicBezTo>
                    <a:pt x="31" y="11"/>
                    <a:pt x="31" y="12"/>
                    <a:pt x="2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 name="Freeform 7056">
              <a:extLst>
                <a:ext uri="{FF2B5EF4-FFF2-40B4-BE49-F238E27FC236}">
                  <a16:creationId xmlns:a16="http://schemas.microsoft.com/office/drawing/2014/main" id="{78230B24-19BF-43D5-9A46-590E993BCCD2}"/>
                </a:ext>
              </a:extLst>
            </p:cNvPr>
            <p:cNvSpPr>
              <a:spLocks noEditPoints="1"/>
            </p:cNvSpPr>
            <p:nvPr/>
          </p:nvSpPr>
          <p:spPr bwMode="auto">
            <a:xfrm>
              <a:off x="4285748" y="4694092"/>
              <a:ext cx="128587" cy="36513"/>
            </a:xfrm>
            <a:custGeom>
              <a:avLst/>
              <a:gdLst>
                <a:gd name="T0" fmla="*/ 120 w 143"/>
                <a:gd name="T1" fmla="*/ 31 h 41"/>
                <a:gd name="T2" fmla="*/ 129 w 143"/>
                <a:gd name="T3" fmla="*/ 33 h 41"/>
                <a:gd name="T4" fmla="*/ 126 w 143"/>
                <a:gd name="T5" fmla="*/ 31 h 41"/>
                <a:gd name="T6" fmla="*/ 120 w 143"/>
                <a:gd name="T7" fmla="*/ 29 h 41"/>
                <a:gd name="T8" fmla="*/ 106 w 143"/>
                <a:gd name="T9" fmla="*/ 24 h 41"/>
                <a:gd name="T10" fmla="*/ 101 w 143"/>
                <a:gd name="T11" fmla="*/ 27 h 41"/>
                <a:gd name="T12" fmla="*/ 118 w 143"/>
                <a:gd name="T13" fmla="*/ 33 h 41"/>
                <a:gd name="T14" fmla="*/ 95 w 143"/>
                <a:gd name="T15" fmla="*/ 24 h 41"/>
                <a:gd name="T16" fmla="*/ 83 w 143"/>
                <a:gd name="T17" fmla="*/ 18 h 41"/>
                <a:gd name="T18" fmla="*/ 86 w 143"/>
                <a:gd name="T19" fmla="*/ 20 h 41"/>
                <a:gd name="T20" fmla="*/ 63 w 143"/>
                <a:gd name="T21" fmla="*/ 15 h 41"/>
                <a:gd name="T22" fmla="*/ 44 w 143"/>
                <a:gd name="T23" fmla="*/ 11 h 41"/>
                <a:gd name="T24" fmla="*/ 38 w 143"/>
                <a:gd name="T25" fmla="*/ 8 h 41"/>
                <a:gd name="T26" fmla="*/ 46 w 143"/>
                <a:gd name="T27" fmla="*/ 8 h 41"/>
                <a:gd name="T28" fmla="*/ 57 w 143"/>
                <a:gd name="T29" fmla="*/ 11 h 41"/>
                <a:gd name="T30" fmla="*/ 60 w 143"/>
                <a:gd name="T31" fmla="*/ 12 h 41"/>
                <a:gd name="T32" fmla="*/ 78 w 143"/>
                <a:gd name="T33" fmla="*/ 15 h 41"/>
                <a:gd name="T34" fmla="*/ 97 w 143"/>
                <a:gd name="T35" fmla="*/ 20 h 41"/>
                <a:gd name="T36" fmla="*/ 105 w 143"/>
                <a:gd name="T37" fmla="*/ 21 h 41"/>
                <a:gd name="T38" fmla="*/ 94 w 143"/>
                <a:gd name="T39" fmla="*/ 17 h 41"/>
                <a:gd name="T40" fmla="*/ 52 w 143"/>
                <a:gd name="T41" fmla="*/ 7 h 41"/>
                <a:gd name="T42" fmla="*/ 10 w 143"/>
                <a:gd name="T43" fmla="*/ 0 h 41"/>
                <a:gd name="T44" fmla="*/ 20 w 143"/>
                <a:gd name="T45" fmla="*/ 4 h 41"/>
                <a:gd name="T46" fmla="*/ 19 w 143"/>
                <a:gd name="T47" fmla="*/ 2 h 41"/>
                <a:gd name="T48" fmla="*/ 34 w 143"/>
                <a:gd name="T49" fmla="*/ 7 h 41"/>
                <a:gd name="T50" fmla="*/ 35 w 143"/>
                <a:gd name="T51" fmla="*/ 9 h 41"/>
                <a:gd name="T52" fmla="*/ 0 w 143"/>
                <a:gd name="T53" fmla="*/ 3 h 41"/>
                <a:gd name="T54" fmla="*/ 2 w 143"/>
                <a:gd name="T55" fmla="*/ 8 h 41"/>
                <a:gd name="T56" fmla="*/ 31 w 143"/>
                <a:gd name="T57" fmla="*/ 13 h 41"/>
                <a:gd name="T58" fmla="*/ 31 w 143"/>
                <a:gd name="T59" fmla="*/ 15 h 41"/>
                <a:gd name="T60" fmla="*/ 23 w 143"/>
                <a:gd name="T61" fmla="*/ 13 h 41"/>
                <a:gd name="T62" fmla="*/ 22 w 143"/>
                <a:gd name="T63" fmla="*/ 12 h 41"/>
                <a:gd name="T64" fmla="*/ 12 w 143"/>
                <a:gd name="T65" fmla="*/ 13 h 41"/>
                <a:gd name="T66" fmla="*/ 29 w 143"/>
                <a:gd name="T67" fmla="*/ 15 h 41"/>
                <a:gd name="T68" fmla="*/ 49 w 143"/>
                <a:gd name="T69" fmla="*/ 20 h 41"/>
                <a:gd name="T70" fmla="*/ 63 w 143"/>
                <a:gd name="T71" fmla="*/ 22 h 41"/>
                <a:gd name="T72" fmla="*/ 56 w 143"/>
                <a:gd name="T73" fmla="*/ 18 h 41"/>
                <a:gd name="T74" fmla="*/ 48 w 143"/>
                <a:gd name="T75" fmla="*/ 17 h 41"/>
                <a:gd name="T76" fmla="*/ 41 w 143"/>
                <a:gd name="T77" fmla="*/ 12 h 41"/>
                <a:gd name="T78" fmla="*/ 53 w 143"/>
                <a:gd name="T79" fmla="*/ 16 h 41"/>
                <a:gd name="T80" fmla="*/ 65 w 143"/>
                <a:gd name="T81" fmla="*/ 19 h 41"/>
                <a:gd name="T82" fmla="*/ 70 w 143"/>
                <a:gd name="T83" fmla="*/ 19 h 41"/>
                <a:gd name="T84" fmla="*/ 87 w 143"/>
                <a:gd name="T85" fmla="*/ 24 h 41"/>
                <a:gd name="T86" fmla="*/ 68 w 143"/>
                <a:gd name="T87" fmla="*/ 20 h 41"/>
                <a:gd name="T88" fmla="*/ 76 w 143"/>
                <a:gd name="T89" fmla="*/ 23 h 41"/>
                <a:gd name="T90" fmla="*/ 90 w 143"/>
                <a:gd name="T91" fmla="*/ 27 h 41"/>
                <a:gd name="T92" fmla="*/ 93 w 143"/>
                <a:gd name="T93" fmla="*/ 26 h 41"/>
                <a:gd name="T94" fmla="*/ 143 w 143"/>
                <a:gd name="T95" fmla="*/ 41 h 41"/>
                <a:gd name="T96" fmla="*/ 135 w 143"/>
                <a:gd name="T97" fmla="*/ 37 h 41"/>
                <a:gd name="T98" fmla="*/ 120 w 143"/>
                <a:gd name="T99" fmla="*/ 31 h 41"/>
                <a:gd name="T100" fmla="*/ 109 w 143"/>
                <a:gd name="T101" fmla="*/ 28 h 41"/>
                <a:gd name="T102" fmla="*/ 124 w 143"/>
                <a:gd name="T103" fmla="*/ 34 h 41"/>
                <a:gd name="T104" fmla="*/ 109 w 143"/>
                <a:gd name="T105"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41">
                  <a:moveTo>
                    <a:pt x="120" y="31"/>
                  </a:moveTo>
                  <a:cubicBezTo>
                    <a:pt x="124" y="31"/>
                    <a:pt x="128" y="33"/>
                    <a:pt x="129" y="33"/>
                  </a:cubicBezTo>
                  <a:cubicBezTo>
                    <a:pt x="127" y="32"/>
                    <a:pt x="125" y="32"/>
                    <a:pt x="126" y="31"/>
                  </a:cubicBezTo>
                  <a:cubicBezTo>
                    <a:pt x="123" y="30"/>
                    <a:pt x="122" y="30"/>
                    <a:pt x="120" y="29"/>
                  </a:cubicBezTo>
                  <a:cubicBezTo>
                    <a:pt x="118" y="31"/>
                    <a:pt x="106" y="23"/>
                    <a:pt x="106" y="24"/>
                  </a:cubicBezTo>
                  <a:cubicBezTo>
                    <a:pt x="111" y="28"/>
                    <a:pt x="105" y="26"/>
                    <a:pt x="101" y="27"/>
                  </a:cubicBezTo>
                  <a:cubicBezTo>
                    <a:pt x="109" y="29"/>
                    <a:pt x="118" y="31"/>
                    <a:pt x="118" y="33"/>
                  </a:cubicBezTo>
                  <a:cubicBezTo>
                    <a:pt x="103" y="29"/>
                    <a:pt x="98" y="27"/>
                    <a:pt x="95" y="24"/>
                  </a:cubicBezTo>
                  <a:cubicBezTo>
                    <a:pt x="92" y="22"/>
                    <a:pt x="91" y="20"/>
                    <a:pt x="83" y="18"/>
                  </a:cubicBezTo>
                  <a:cubicBezTo>
                    <a:pt x="81" y="19"/>
                    <a:pt x="81" y="18"/>
                    <a:pt x="86" y="20"/>
                  </a:cubicBezTo>
                  <a:cubicBezTo>
                    <a:pt x="74" y="18"/>
                    <a:pt x="68" y="16"/>
                    <a:pt x="63" y="15"/>
                  </a:cubicBezTo>
                  <a:cubicBezTo>
                    <a:pt x="58" y="13"/>
                    <a:pt x="54" y="12"/>
                    <a:pt x="44" y="11"/>
                  </a:cubicBezTo>
                  <a:cubicBezTo>
                    <a:pt x="44" y="10"/>
                    <a:pt x="40" y="9"/>
                    <a:pt x="38" y="8"/>
                  </a:cubicBezTo>
                  <a:cubicBezTo>
                    <a:pt x="42" y="9"/>
                    <a:pt x="42" y="7"/>
                    <a:pt x="46" y="8"/>
                  </a:cubicBezTo>
                  <a:cubicBezTo>
                    <a:pt x="46" y="9"/>
                    <a:pt x="53" y="10"/>
                    <a:pt x="57" y="11"/>
                  </a:cubicBezTo>
                  <a:cubicBezTo>
                    <a:pt x="62" y="12"/>
                    <a:pt x="66" y="13"/>
                    <a:pt x="60" y="12"/>
                  </a:cubicBezTo>
                  <a:cubicBezTo>
                    <a:pt x="64" y="13"/>
                    <a:pt x="71" y="13"/>
                    <a:pt x="78" y="15"/>
                  </a:cubicBezTo>
                  <a:cubicBezTo>
                    <a:pt x="85" y="16"/>
                    <a:pt x="92" y="18"/>
                    <a:pt x="97" y="20"/>
                  </a:cubicBezTo>
                  <a:cubicBezTo>
                    <a:pt x="92" y="17"/>
                    <a:pt x="107" y="23"/>
                    <a:pt x="105" y="21"/>
                  </a:cubicBezTo>
                  <a:cubicBezTo>
                    <a:pt x="100" y="20"/>
                    <a:pt x="102" y="19"/>
                    <a:pt x="94" y="17"/>
                  </a:cubicBezTo>
                  <a:cubicBezTo>
                    <a:pt x="84" y="15"/>
                    <a:pt x="68" y="11"/>
                    <a:pt x="52" y="7"/>
                  </a:cubicBezTo>
                  <a:cubicBezTo>
                    <a:pt x="36" y="4"/>
                    <a:pt x="20" y="1"/>
                    <a:pt x="10" y="0"/>
                  </a:cubicBezTo>
                  <a:cubicBezTo>
                    <a:pt x="13" y="1"/>
                    <a:pt x="13" y="3"/>
                    <a:pt x="20" y="4"/>
                  </a:cubicBezTo>
                  <a:cubicBezTo>
                    <a:pt x="22" y="4"/>
                    <a:pt x="11" y="1"/>
                    <a:pt x="19" y="2"/>
                  </a:cubicBezTo>
                  <a:cubicBezTo>
                    <a:pt x="21" y="4"/>
                    <a:pt x="32" y="5"/>
                    <a:pt x="34" y="7"/>
                  </a:cubicBezTo>
                  <a:cubicBezTo>
                    <a:pt x="31" y="7"/>
                    <a:pt x="41" y="10"/>
                    <a:pt x="35" y="9"/>
                  </a:cubicBezTo>
                  <a:cubicBezTo>
                    <a:pt x="26" y="6"/>
                    <a:pt x="12" y="4"/>
                    <a:pt x="0" y="3"/>
                  </a:cubicBezTo>
                  <a:cubicBezTo>
                    <a:pt x="6" y="6"/>
                    <a:pt x="12" y="7"/>
                    <a:pt x="2" y="8"/>
                  </a:cubicBezTo>
                  <a:cubicBezTo>
                    <a:pt x="12" y="9"/>
                    <a:pt x="19" y="11"/>
                    <a:pt x="31" y="13"/>
                  </a:cubicBezTo>
                  <a:cubicBezTo>
                    <a:pt x="26" y="13"/>
                    <a:pt x="31" y="13"/>
                    <a:pt x="31" y="15"/>
                  </a:cubicBezTo>
                  <a:cubicBezTo>
                    <a:pt x="27" y="14"/>
                    <a:pt x="26" y="13"/>
                    <a:pt x="23" y="13"/>
                  </a:cubicBezTo>
                  <a:cubicBezTo>
                    <a:pt x="23" y="13"/>
                    <a:pt x="27" y="13"/>
                    <a:pt x="22" y="12"/>
                  </a:cubicBezTo>
                  <a:cubicBezTo>
                    <a:pt x="20" y="12"/>
                    <a:pt x="1" y="9"/>
                    <a:pt x="12" y="13"/>
                  </a:cubicBezTo>
                  <a:cubicBezTo>
                    <a:pt x="13" y="13"/>
                    <a:pt x="21" y="14"/>
                    <a:pt x="29" y="15"/>
                  </a:cubicBezTo>
                  <a:cubicBezTo>
                    <a:pt x="37" y="17"/>
                    <a:pt x="45" y="19"/>
                    <a:pt x="49" y="20"/>
                  </a:cubicBezTo>
                  <a:cubicBezTo>
                    <a:pt x="50" y="19"/>
                    <a:pt x="61" y="23"/>
                    <a:pt x="63" y="22"/>
                  </a:cubicBezTo>
                  <a:cubicBezTo>
                    <a:pt x="48" y="19"/>
                    <a:pt x="67" y="21"/>
                    <a:pt x="56" y="18"/>
                  </a:cubicBezTo>
                  <a:cubicBezTo>
                    <a:pt x="56" y="19"/>
                    <a:pt x="52" y="18"/>
                    <a:pt x="48" y="17"/>
                  </a:cubicBezTo>
                  <a:cubicBezTo>
                    <a:pt x="48" y="15"/>
                    <a:pt x="41" y="14"/>
                    <a:pt x="41" y="12"/>
                  </a:cubicBezTo>
                  <a:cubicBezTo>
                    <a:pt x="53" y="14"/>
                    <a:pt x="64" y="18"/>
                    <a:pt x="53" y="16"/>
                  </a:cubicBezTo>
                  <a:cubicBezTo>
                    <a:pt x="59" y="17"/>
                    <a:pt x="60" y="18"/>
                    <a:pt x="65" y="19"/>
                  </a:cubicBezTo>
                  <a:cubicBezTo>
                    <a:pt x="64" y="18"/>
                    <a:pt x="65" y="18"/>
                    <a:pt x="70" y="19"/>
                  </a:cubicBezTo>
                  <a:cubicBezTo>
                    <a:pt x="76" y="20"/>
                    <a:pt x="90" y="23"/>
                    <a:pt x="87" y="24"/>
                  </a:cubicBezTo>
                  <a:cubicBezTo>
                    <a:pt x="81" y="23"/>
                    <a:pt x="68" y="19"/>
                    <a:pt x="68" y="20"/>
                  </a:cubicBezTo>
                  <a:cubicBezTo>
                    <a:pt x="73" y="21"/>
                    <a:pt x="73" y="22"/>
                    <a:pt x="76" y="23"/>
                  </a:cubicBezTo>
                  <a:cubicBezTo>
                    <a:pt x="78" y="20"/>
                    <a:pt x="87" y="28"/>
                    <a:pt x="90" y="27"/>
                  </a:cubicBezTo>
                  <a:cubicBezTo>
                    <a:pt x="85" y="25"/>
                    <a:pt x="91" y="25"/>
                    <a:pt x="93" y="26"/>
                  </a:cubicBezTo>
                  <a:cubicBezTo>
                    <a:pt x="114" y="33"/>
                    <a:pt x="129" y="38"/>
                    <a:pt x="143" y="41"/>
                  </a:cubicBezTo>
                  <a:cubicBezTo>
                    <a:pt x="129" y="37"/>
                    <a:pt x="140" y="39"/>
                    <a:pt x="135" y="37"/>
                  </a:cubicBezTo>
                  <a:cubicBezTo>
                    <a:pt x="131" y="37"/>
                    <a:pt x="123" y="32"/>
                    <a:pt x="120" y="31"/>
                  </a:cubicBezTo>
                  <a:close/>
                  <a:moveTo>
                    <a:pt x="109" y="28"/>
                  </a:moveTo>
                  <a:cubicBezTo>
                    <a:pt x="116" y="30"/>
                    <a:pt x="124" y="33"/>
                    <a:pt x="124" y="34"/>
                  </a:cubicBezTo>
                  <a:cubicBezTo>
                    <a:pt x="117" y="32"/>
                    <a:pt x="110" y="29"/>
                    <a:pt x="109"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 name="Freeform 7057">
              <a:extLst>
                <a:ext uri="{FF2B5EF4-FFF2-40B4-BE49-F238E27FC236}">
                  <a16:creationId xmlns:a16="http://schemas.microsoft.com/office/drawing/2014/main" id="{C92C55CB-979E-4AEF-9F06-EDC1AB00A2D3}"/>
                </a:ext>
              </a:extLst>
            </p:cNvPr>
            <p:cNvSpPr>
              <a:spLocks/>
            </p:cNvSpPr>
            <p:nvPr/>
          </p:nvSpPr>
          <p:spPr bwMode="auto">
            <a:xfrm>
              <a:off x="4428623" y="4729017"/>
              <a:ext cx="53975" cy="23813"/>
            </a:xfrm>
            <a:custGeom>
              <a:avLst/>
              <a:gdLst>
                <a:gd name="T0" fmla="*/ 54 w 59"/>
                <a:gd name="T1" fmla="*/ 25 h 27"/>
                <a:gd name="T2" fmla="*/ 51 w 59"/>
                <a:gd name="T3" fmla="*/ 24 h 27"/>
                <a:gd name="T4" fmla="*/ 44 w 59"/>
                <a:gd name="T5" fmla="*/ 22 h 27"/>
                <a:gd name="T6" fmla="*/ 31 w 59"/>
                <a:gd name="T7" fmla="*/ 16 h 27"/>
                <a:gd name="T8" fmla="*/ 19 w 59"/>
                <a:gd name="T9" fmla="*/ 12 h 27"/>
                <a:gd name="T10" fmla="*/ 0 w 59"/>
                <a:gd name="T11" fmla="*/ 0 h 27"/>
                <a:gd name="T12" fmla="*/ 27 w 59"/>
                <a:gd name="T13" fmla="*/ 12 h 27"/>
                <a:gd name="T14" fmla="*/ 36 w 59"/>
                <a:gd name="T15" fmla="*/ 14 h 27"/>
                <a:gd name="T16" fmla="*/ 54 w 59"/>
                <a:gd name="T17"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7">
                  <a:moveTo>
                    <a:pt x="54" y="25"/>
                  </a:moveTo>
                  <a:cubicBezTo>
                    <a:pt x="59" y="27"/>
                    <a:pt x="55" y="25"/>
                    <a:pt x="51" y="24"/>
                  </a:cubicBezTo>
                  <a:cubicBezTo>
                    <a:pt x="47" y="22"/>
                    <a:pt x="42" y="21"/>
                    <a:pt x="44" y="22"/>
                  </a:cubicBezTo>
                  <a:cubicBezTo>
                    <a:pt x="44" y="22"/>
                    <a:pt x="37" y="18"/>
                    <a:pt x="31" y="16"/>
                  </a:cubicBezTo>
                  <a:cubicBezTo>
                    <a:pt x="25" y="13"/>
                    <a:pt x="19" y="10"/>
                    <a:pt x="19" y="12"/>
                  </a:cubicBezTo>
                  <a:cubicBezTo>
                    <a:pt x="12" y="7"/>
                    <a:pt x="1" y="3"/>
                    <a:pt x="0" y="0"/>
                  </a:cubicBezTo>
                  <a:cubicBezTo>
                    <a:pt x="16" y="6"/>
                    <a:pt x="19" y="7"/>
                    <a:pt x="27" y="12"/>
                  </a:cubicBezTo>
                  <a:cubicBezTo>
                    <a:pt x="30" y="13"/>
                    <a:pt x="37" y="17"/>
                    <a:pt x="36" y="14"/>
                  </a:cubicBezTo>
                  <a:cubicBezTo>
                    <a:pt x="41" y="18"/>
                    <a:pt x="46" y="21"/>
                    <a:pt x="54"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 name="Freeform 7058">
              <a:extLst>
                <a:ext uri="{FF2B5EF4-FFF2-40B4-BE49-F238E27FC236}">
                  <a16:creationId xmlns:a16="http://schemas.microsoft.com/office/drawing/2014/main" id="{0358D4ED-7E87-4CCF-AD82-25C95C31E9F0}"/>
                </a:ext>
              </a:extLst>
            </p:cNvPr>
            <p:cNvSpPr>
              <a:spLocks/>
            </p:cNvSpPr>
            <p:nvPr/>
          </p:nvSpPr>
          <p:spPr bwMode="auto">
            <a:xfrm>
              <a:off x="4498473" y="4762355"/>
              <a:ext cx="47625" cy="28575"/>
            </a:xfrm>
            <a:custGeom>
              <a:avLst/>
              <a:gdLst>
                <a:gd name="T0" fmla="*/ 5 w 53"/>
                <a:gd name="T1" fmla="*/ 0 h 32"/>
                <a:gd name="T2" fmla="*/ 21 w 53"/>
                <a:gd name="T3" fmla="*/ 9 h 32"/>
                <a:gd name="T4" fmla="*/ 21 w 53"/>
                <a:gd name="T5" fmla="*/ 11 h 32"/>
                <a:gd name="T6" fmla="*/ 36 w 53"/>
                <a:gd name="T7" fmla="*/ 20 h 32"/>
                <a:gd name="T8" fmla="*/ 51 w 53"/>
                <a:gd name="T9" fmla="*/ 29 h 32"/>
                <a:gd name="T10" fmla="*/ 41 w 53"/>
                <a:gd name="T11" fmla="*/ 24 h 32"/>
                <a:gd name="T12" fmla="*/ 31 w 53"/>
                <a:gd name="T13" fmla="*/ 20 h 32"/>
                <a:gd name="T14" fmla="*/ 0 w 53"/>
                <a:gd name="T15" fmla="*/ 2 h 32"/>
                <a:gd name="T16" fmla="*/ 26 w 53"/>
                <a:gd name="T17" fmla="*/ 16 h 32"/>
                <a:gd name="T18" fmla="*/ 8 w 53"/>
                <a:gd name="T19" fmla="*/ 5 h 32"/>
                <a:gd name="T20" fmla="*/ 5 w 5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32">
                  <a:moveTo>
                    <a:pt x="5" y="0"/>
                  </a:moveTo>
                  <a:cubicBezTo>
                    <a:pt x="9" y="1"/>
                    <a:pt x="14" y="6"/>
                    <a:pt x="21" y="9"/>
                  </a:cubicBezTo>
                  <a:cubicBezTo>
                    <a:pt x="24" y="12"/>
                    <a:pt x="22" y="11"/>
                    <a:pt x="21" y="11"/>
                  </a:cubicBezTo>
                  <a:cubicBezTo>
                    <a:pt x="36" y="20"/>
                    <a:pt x="36" y="20"/>
                    <a:pt x="36" y="20"/>
                  </a:cubicBezTo>
                  <a:cubicBezTo>
                    <a:pt x="40" y="22"/>
                    <a:pt x="44" y="25"/>
                    <a:pt x="51" y="29"/>
                  </a:cubicBezTo>
                  <a:cubicBezTo>
                    <a:pt x="53" y="32"/>
                    <a:pt x="47" y="28"/>
                    <a:pt x="41" y="24"/>
                  </a:cubicBezTo>
                  <a:cubicBezTo>
                    <a:pt x="34" y="20"/>
                    <a:pt x="28" y="16"/>
                    <a:pt x="31" y="20"/>
                  </a:cubicBezTo>
                  <a:cubicBezTo>
                    <a:pt x="22" y="14"/>
                    <a:pt x="12" y="8"/>
                    <a:pt x="0" y="2"/>
                  </a:cubicBezTo>
                  <a:cubicBezTo>
                    <a:pt x="3" y="2"/>
                    <a:pt x="14" y="10"/>
                    <a:pt x="26" y="16"/>
                  </a:cubicBezTo>
                  <a:cubicBezTo>
                    <a:pt x="22" y="12"/>
                    <a:pt x="19" y="11"/>
                    <a:pt x="8" y="5"/>
                  </a:cubicBezTo>
                  <a:cubicBezTo>
                    <a:pt x="1" y="0"/>
                    <a:pt x="10" y="3"/>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 name="Freeform 7059">
              <a:extLst>
                <a:ext uri="{FF2B5EF4-FFF2-40B4-BE49-F238E27FC236}">
                  <a16:creationId xmlns:a16="http://schemas.microsoft.com/office/drawing/2014/main" id="{D538CBD1-E6B5-4E72-AF95-64ACC615B12A}"/>
                </a:ext>
              </a:extLst>
            </p:cNvPr>
            <p:cNvSpPr>
              <a:spLocks noEditPoints="1"/>
            </p:cNvSpPr>
            <p:nvPr/>
          </p:nvSpPr>
          <p:spPr bwMode="auto">
            <a:xfrm>
              <a:off x="4149223" y="4686155"/>
              <a:ext cx="133350" cy="14288"/>
            </a:xfrm>
            <a:custGeom>
              <a:avLst/>
              <a:gdLst>
                <a:gd name="T0" fmla="*/ 130 w 147"/>
                <a:gd name="T1" fmla="*/ 6 h 15"/>
                <a:gd name="T2" fmla="*/ 132 w 147"/>
                <a:gd name="T3" fmla="*/ 5 h 15"/>
                <a:gd name="T4" fmla="*/ 91 w 147"/>
                <a:gd name="T5" fmla="*/ 1 h 15"/>
                <a:gd name="T6" fmla="*/ 53 w 147"/>
                <a:gd name="T7" fmla="*/ 0 h 15"/>
                <a:gd name="T8" fmla="*/ 48 w 147"/>
                <a:gd name="T9" fmla="*/ 2 h 15"/>
                <a:gd name="T10" fmla="*/ 74 w 147"/>
                <a:gd name="T11" fmla="*/ 2 h 15"/>
                <a:gd name="T12" fmla="*/ 92 w 147"/>
                <a:gd name="T13" fmla="*/ 3 h 15"/>
                <a:gd name="T14" fmla="*/ 76 w 147"/>
                <a:gd name="T15" fmla="*/ 6 h 15"/>
                <a:gd name="T16" fmla="*/ 75 w 147"/>
                <a:gd name="T17" fmla="*/ 4 h 15"/>
                <a:gd name="T18" fmla="*/ 55 w 147"/>
                <a:gd name="T19" fmla="*/ 4 h 15"/>
                <a:gd name="T20" fmla="*/ 34 w 147"/>
                <a:gd name="T21" fmla="*/ 3 h 15"/>
                <a:gd name="T22" fmla="*/ 17 w 147"/>
                <a:gd name="T23" fmla="*/ 10 h 15"/>
                <a:gd name="T24" fmla="*/ 0 w 147"/>
                <a:gd name="T25" fmla="*/ 11 h 15"/>
                <a:gd name="T26" fmla="*/ 16 w 147"/>
                <a:gd name="T27" fmla="*/ 13 h 15"/>
                <a:gd name="T28" fmla="*/ 2 w 147"/>
                <a:gd name="T29" fmla="*/ 15 h 15"/>
                <a:gd name="T30" fmla="*/ 17 w 147"/>
                <a:gd name="T31" fmla="*/ 14 h 15"/>
                <a:gd name="T32" fmla="*/ 22 w 147"/>
                <a:gd name="T33" fmla="*/ 13 h 15"/>
                <a:gd name="T34" fmla="*/ 41 w 147"/>
                <a:gd name="T35" fmla="*/ 13 h 15"/>
                <a:gd name="T36" fmla="*/ 62 w 147"/>
                <a:gd name="T37" fmla="*/ 13 h 15"/>
                <a:gd name="T38" fmla="*/ 64 w 147"/>
                <a:gd name="T39" fmla="*/ 10 h 15"/>
                <a:gd name="T40" fmla="*/ 43 w 147"/>
                <a:gd name="T41" fmla="*/ 9 h 15"/>
                <a:gd name="T42" fmla="*/ 80 w 147"/>
                <a:gd name="T43" fmla="*/ 8 h 15"/>
                <a:gd name="T44" fmla="*/ 68 w 147"/>
                <a:gd name="T45" fmla="*/ 7 h 15"/>
                <a:gd name="T46" fmla="*/ 91 w 147"/>
                <a:gd name="T47" fmla="*/ 7 h 15"/>
                <a:gd name="T48" fmla="*/ 106 w 147"/>
                <a:gd name="T49" fmla="*/ 9 h 15"/>
                <a:gd name="T50" fmla="*/ 119 w 147"/>
                <a:gd name="T51" fmla="*/ 13 h 15"/>
                <a:gd name="T52" fmla="*/ 129 w 147"/>
                <a:gd name="T53" fmla="*/ 13 h 15"/>
                <a:gd name="T54" fmla="*/ 147 w 147"/>
                <a:gd name="T55" fmla="*/ 14 h 15"/>
                <a:gd name="T56" fmla="*/ 137 w 147"/>
                <a:gd name="T57" fmla="*/ 10 h 15"/>
                <a:gd name="T58" fmla="*/ 122 w 147"/>
                <a:gd name="T59" fmla="*/ 7 h 15"/>
                <a:gd name="T60" fmla="*/ 105 w 147"/>
                <a:gd name="T61" fmla="*/ 8 h 15"/>
                <a:gd name="T62" fmla="*/ 96 w 147"/>
                <a:gd name="T63" fmla="*/ 5 h 15"/>
                <a:gd name="T64" fmla="*/ 104 w 147"/>
                <a:gd name="T65" fmla="*/ 4 h 15"/>
                <a:gd name="T66" fmla="*/ 115 w 147"/>
                <a:gd name="T67" fmla="*/ 4 h 15"/>
                <a:gd name="T68" fmla="*/ 122 w 147"/>
                <a:gd name="T69" fmla="*/ 6 h 15"/>
                <a:gd name="T70" fmla="*/ 118 w 147"/>
                <a:gd name="T71" fmla="*/ 4 h 15"/>
                <a:gd name="T72" fmla="*/ 126 w 147"/>
                <a:gd name="T73" fmla="*/ 4 h 15"/>
                <a:gd name="T74" fmla="*/ 130 w 147"/>
                <a:gd name="T75" fmla="*/ 6 h 15"/>
                <a:gd name="T76" fmla="*/ 37 w 147"/>
                <a:gd name="T77" fmla="*/ 10 h 15"/>
                <a:gd name="T78" fmla="*/ 41 w 147"/>
                <a:gd name="T79" fmla="*/ 10 h 15"/>
                <a:gd name="T80" fmla="*/ 18 w 147"/>
                <a:gd name="T81" fmla="*/ 12 h 15"/>
                <a:gd name="T82" fmla="*/ 37 w 147"/>
                <a:gd name="T83"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7" h="15">
                  <a:moveTo>
                    <a:pt x="130" y="6"/>
                  </a:moveTo>
                  <a:cubicBezTo>
                    <a:pt x="130" y="5"/>
                    <a:pt x="131" y="5"/>
                    <a:pt x="132" y="5"/>
                  </a:cubicBezTo>
                  <a:cubicBezTo>
                    <a:pt x="117" y="2"/>
                    <a:pt x="103" y="1"/>
                    <a:pt x="91" y="1"/>
                  </a:cubicBezTo>
                  <a:cubicBezTo>
                    <a:pt x="78" y="1"/>
                    <a:pt x="66" y="0"/>
                    <a:pt x="53" y="0"/>
                  </a:cubicBezTo>
                  <a:cubicBezTo>
                    <a:pt x="56" y="1"/>
                    <a:pt x="43" y="0"/>
                    <a:pt x="48" y="2"/>
                  </a:cubicBezTo>
                  <a:cubicBezTo>
                    <a:pt x="57" y="3"/>
                    <a:pt x="70" y="3"/>
                    <a:pt x="74" y="2"/>
                  </a:cubicBezTo>
                  <a:cubicBezTo>
                    <a:pt x="80" y="3"/>
                    <a:pt x="86" y="2"/>
                    <a:pt x="92" y="3"/>
                  </a:cubicBezTo>
                  <a:cubicBezTo>
                    <a:pt x="91" y="5"/>
                    <a:pt x="84" y="6"/>
                    <a:pt x="76" y="6"/>
                  </a:cubicBezTo>
                  <a:cubicBezTo>
                    <a:pt x="77" y="6"/>
                    <a:pt x="83" y="4"/>
                    <a:pt x="75" y="4"/>
                  </a:cubicBezTo>
                  <a:cubicBezTo>
                    <a:pt x="71" y="4"/>
                    <a:pt x="63" y="4"/>
                    <a:pt x="55" y="4"/>
                  </a:cubicBezTo>
                  <a:cubicBezTo>
                    <a:pt x="48" y="4"/>
                    <a:pt x="40" y="4"/>
                    <a:pt x="34" y="3"/>
                  </a:cubicBezTo>
                  <a:cubicBezTo>
                    <a:pt x="23" y="6"/>
                    <a:pt x="26" y="8"/>
                    <a:pt x="17" y="10"/>
                  </a:cubicBezTo>
                  <a:cubicBezTo>
                    <a:pt x="16" y="8"/>
                    <a:pt x="4" y="10"/>
                    <a:pt x="0" y="11"/>
                  </a:cubicBezTo>
                  <a:cubicBezTo>
                    <a:pt x="11" y="10"/>
                    <a:pt x="15" y="11"/>
                    <a:pt x="16" y="13"/>
                  </a:cubicBezTo>
                  <a:cubicBezTo>
                    <a:pt x="12" y="14"/>
                    <a:pt x="1" y="14"/>
                    <a:pt x="2" y="15"/>
                  </a:cubicBezTo>
                  <a:cubicBezTo>
                    <a:pt x="9" y="14"/>
                    <a:pt x="9" y="15"/>
                    <a:pt x="17" y="14"/>
                  </a:cubicBezTo>
                  <a:cubicBezTo>
                    <a:pt x="16" y="13"/>
                    <a:pt x="18" y="13"/>
                    <a:pt x="22" y="13"/>
                  </a:cubicBezTo>
                  <a:cubicBezTo>
                    <a:pt x="26" y="13"/>
                    <a:pt x="33" y="13"/>
                    <a:pt x="41" y="13"/>
                  </a:cubicBezTo>
                  <a:cubicBezTo>
                    <a:pt x="49" y="13"/>
                    <a:pt x="57" y="13"/>
                    <a:pt x="62" y="13"/>
                  </a:cubicBezTo>
                  <a:cubicBezTo>
                    <a:pt x="60" y="12"/>
                    <a:pt x="67" y="11"/>
                    <a:pt x="64" y="10"/>
                  </a:cubicBezTo>
                  <a:cubicBezTo>
                    <a:pt x="56" y="9"/>
                    <a:pt x="48" y="11"/>
                    <a:pt x="43" y="9"/>
                  </a:cubicBezTo>
                  <a:cubicBezTo>
                    <a:pt x="58" y="8"/>
                    <a:pt x="74" y="10"/>
                    <a:pt x="80" y="8"/>
                  </a:cubicBezTo>
                  <a:cubicBezTo>
                    <a:pt x="76" y="8"/>
                    <a:pt x="69" y="8"/>
                    <a:pt x="68" y="7"/>
                  </a:cubicBezTo>
                  <a:cubicBezTo>
                    <a:pt x="75" y="6"/>
                    <a:pt x="84" y="8"/>
                    <a:pt x="91" y="7"/>
                  </a:cubicBezTo>
                  <a:cubicBezTo>
                    <a:pt x="91" y="9"/>
                    <a:pt x="101" y="7"/>
                    <a:pt x="106" y="9"/>
                  </a:cubicBezTo>
                  <a:cubicBezTo>
                    <a:pt x="99" y="10"/>
                    <a:pt x="115" y="13"/>
                    <a:pt x="119" y="13"/>
                  </a:cubicBezTo>
                  <a:cubicBezTo>
                    <a:pt x="117" y="11"/>
                    <a:pt x="122" y="12"/>
                    <a:pt x="129" y="13"/>
                  </a:cubicBezTo>
                  <a:cubicBezTo>
                    <a:pt x="136" y="13"/>
                    <a:pt x="143" y="14"/>
                    <a:pt x="147" y="14"/>
                  </a:cubicBezTo>
                  <a:cubicBezTo>
                    <a:pt x="138" y="13"/>
                    <a:pt x="137" y="11"/>
                    <a:pt x="137" y="10"/>
                  </a:cubicBezTo>
                  <a:cubicBezTo>
                    <a:pt x="129" y="10"/>
                    <a:pt x="124" y="9"/>
                    <a:pt x="122" y="7"/>
                  </a:cubicBezTo>
                  <a:cubicBezTo>
                    <a:pt x="110" y="6"/>
                    <a:pt x="117" y="9"/>
                    <a:pt x="105" y="8"/>
                  </a:cubicBezTo>
                  <a:cubicBezTo>
                    <a:pt x="103" y="6"/>
                    <a:pt x="104" y="6"/>
                    <a:pt x="96" y="5"/>
                  </a:cubicBezTo>
                  <a:cubicBezTo>
                    <a:pt x="104" y="5"/>
                    <a:pt x="94" y="4"/>
                    <a:pt x="104" y="4"/>
                  </a:cubicBezTo>
                  <a:cubicBezTo>
                    <a:pt x="107" y="5"/>
                    <a:pt x="111" y="4"/>
                    <a:pt x="115" y="4"/>
                  </a:cubicBezTo>
                  <a:cubicBezTo>
                    <a:pt x="117" y="5"/>
                    <a:pt x="119" y="5"/>
                    <a:pt x="122" y="6"/>
                  </a:cubicBezTo>
                  <a:cubicBezTo>
                    <a:pt x="129" y="5"/>
                    <a:pt x="117" y="5"/>
                    <a:pt x="118" y="4"/>
                  </a:cubicBezTo>
                  <a:cubicBezTo>
                    <a:pt x="122" y="4"/>
                    <a:pt x="124" y="4"/>
                    <a:pt x="126" y="4"/>
                  </a:cubicBezTo>
                  <a:cubicBezTo>
                    <a:pt x="127" y="5"/>
                    <a:pt x="126" y="5"/>
                    <a:pt x="130" y="6"/>
                  </a:cubicBezTo>
                  <a:close/>
                  <a:moveTo>
                    <a:pt x="37" y="10"/>
                  </a:moveTo>
                  <a:cubicBezTo>
                    <a:pt x="37" y="10"/>
                    <a:pt x="39" y="10"/>
                    <a:pt x="41" y="10"/>
                  </a:cubicBezTo>
                  <a:cubicBezTo>
                    <a:pt x="35" y="11"/>
                    <a:pt x="27" y="11"/>
                    <a:pt x="18" y="12"/>
                  </a:cubicBezTo>
                  <a:cubicBezTo>
                    <a:pt x="14" y="10"/>
                    <a:pt x="27" y="10"/>
                    <a:pt x="37"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 name="Freeform 7060">
              <a:extLst>
                <a:ext uri="{FF2B5EF4-FFF2-40B4-BE49-F238E27FC236}">
                  <a16:creationId xmlns:a16="http://schemas.microsoft.com/office/drawing/2014/main" id="{0861791C-4DA4-489B-AF72-30F3396AE109}"/>
                </a:ext>
              </a:extLst>
            </p:cNvPr>
            <p:cNvSpPr>
              <a:spLocks/>
            </p:cNvSpPr>
            <p:nvPr/>
          </p:nvSpPr>
          <p:spPr bwMode="auto">
            <a:xfrm>
              <a:off x="4665160" y="4889355"/>
              <a:ext cx="34925" cy="38100"/>
            </a:xfrm>
            <a:custGeom>
              <a:avLst/>
              <a:gdLst>
                <a:gd name="T0" fmla="*/ 28 w 39"/>
                <a:gd name="T1" fmla="*/ 32 h 42"/>
                <a:gd name="T2" fmla="*/ 25 w 39"/>
                <a:gd name="T3" fmla="*/ 25 h 42"/>
                <a:gd name="T4" fmla="*/ 39 w 39"/>
                <a:gd name="T5" fmla="*/ 42 h 42"/>
                <a:gd name="T6" fmla="*/ 34 w 39"/>
                <a:gd name="T7" fmla="*/ 40 h 42"/>
                <a:gd name="T8" fmla="*/ 24 w 39"/>
                <a:gd name="T9" fmla="*/ 29 h 42"/>
                <a:gd name="T10" fmla="*/ 13 w 39"/>
                <a:gd name="T11" fmla="*/ 13 h 42"/>
                <a:gd name="T12" fmla="*/ 10 w 39"/>
                <a:gd name="T13" fmla="*/ 14 h 42"/>
                <a:gd name="T14" fmla="*/ 0 w 39"/>
                <a:gd name="T15" fmla="*/ 0 h 42"/>
                <a:gd name="T16" fmla="*/ 15 w 39"/>
                <a:gd name="T17" fmla="*/ 15 h 42"/>
                <a:gd name="T18" fmla="*/ 28 w 39"/>
                <a:gd name="T19"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28" y="32"/>
                  </a:moveTo>
                  <a:cubicBezTo>
                    <a:pt x="27" y="29"/>
                    <a:pt x="28" y="29"/>
                    <a:pt x="25" y="25"/>
                  </a:cubicBezTo>
                  <a:cubicBezTo>
                    <a:pt x="28" y="26"/>
                    <a:pt x="32" y="35"/>
                    <a:pt x="39" y="42"/>
                  </a:cubicBezTo>
                  <a:cubicBezTo>
                    <a:pt x="35" y="38"/>
                    <a:pt x="33" y="37"/>
                    <a:pt x="34" y="40"/>
                  </a:cubicBezTo>
                  <a:cubicBezTo>
                    <a:pt x="29" y="34"/>
                    <a:pt x="15" y="18"/>
                    <a:pt x="24" y="29"/>
                  </a:cubicBezTo>
                  <a:cubicBezTo>
                    <a:pt x="16" y="23"/>
                    <a:pt x="20" y="21"/>
                    <a:pt x="13" y="13"/>
                  </a:cubicBezTo>
                  <a:cubicBezTo>
                    <a:pt x="8" y="8"/>
                    <a:pt x="11" y="14"/>
                    <a:pt x="10" y="14"/>
                  </a:cubicBezTo>
                  <a:cubicBezTo>
                    <a:pt x="4" y="7"/>
                    <a:pt x="10" y="10"/>
                    <a:pt x="0" y="0"/>
                  </a:cubicBezTo>
                  <a:cubicBezTo>
                    <a:pt x="4" y="2"/>
                    <a:pt x="9" y="9"/>
                    <a:pt x="15" y="15"/>
                  </a:cubicBezTo>
                  <a:cubicBezTo>
                    <a:pt x="20" y="22"/>
                    <a:pt x="25" y="28"/>
                    <a:pt x="28"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 name="Freeform 7061">
              <a:extLst>
                <a:ext uri="{FF2B5EF4-FFF2-40B4-BE49-F238E27FC236}">
                  <a16:creationId xmlns:a16="http://schemas.microsoft.com/office/drawing/2014/main" id="{18FE8539-EFA7-4288-9F42-84E35BE2BD01}"/>
                </a:ext>
              </a:extLst>
            </p:cNvPr>
            <p:cNvSpPr>
              <a:spLocks/>
            </p:cNvSpPr>
            <p:nvPr/>
          </p:nvSpPr>
          <p:spPr bwMode="auto">
            <a:xfrm>
              <a:off x="4504823" y="5911705"/>
              <a:ext cx="30162" cy="17463"/>
            </a:xfrm>
            <a:custGeom>
              <a:avLst/>
              <a:gdLst>
                <a:gd name="T0" fmla="*/ 14 w 33"/>
                <a:gd name="T1" fmla="*/ 12 h 20"/>
                <a:gd name="T2" fmla="*/ 29 w 33"/>
                <a:gd name="T3" fmla="*/ 1 h 20"/>
                <a:gd name="T4" fmla="*/ 33 w 33"/>
                <a:gd name="T5" fmla="*/ 0 h 20"/>
                <a:gd name="T6" fmla="*/ 15 w 33"/>
                <a:gd name="T7" fmla="*/ 13 h 20"/>
                <a:gd name="T8" fmla="*/ 13 w 33"/>
                <a:gd name="T9" fmla="*/ 12 h 20"/>
                <a:gd name="T10" fmla="*/ 14 w 33"/>
                <a:gd name="T11" fmla="*/ 12 h 20"/>
              </a:gdLst>
              <a:ahLst/>
              <a:cxnLst>
                <a:cxn ang="0">
                  <a:pos x="T0" y="T1"/>
                </a:cxn>
                <a:cxn ang="0">
                  <a:pos x="T2" y="T3"/>
                </a:cxn>
                <a:cxn ang="0">
                  <a:pos x="T4" y="T5"/>
                </a:cxn>
                <a:cxn ang="0">
                  <a:pos x="T6" y="T7"/>
                </a:cxn>
                <a:cxn ang="0">
                  <a:pos x="T8" y="T9"/>
                </a:cxn>
                <a:cxn ang="0">
                  <a:pos x="T10" y="T11"/>
                </a:cxn>
              </a:cxnLst>
              <a:rect l="0" t="0" r="r" b="b"/>
              <a:pathLst>
                <a:path w="33" h="20">
                  <a:moveTo>
                    <a:pt x="14" y="12"/>
                  </a:moveTo>
                  <a:cubicBezTo>
                    <a:pt x="16" y="10"/>
                    <a:pt x="20" y="7"/>
                    <a:pt x="29" y="1"/>
                  </a:cubicBezTo>
                  <a:cubicBezTo>
                    <a:pt x="29" y="2"/>
                    <a:pt x="31" y="1"/>
                    <a:pt x="33" y="0"/>
                  </a:cubicBezTo>
                  <a:cubicBezTo>
                    <a:pt x="28" y="4"/>
                    <a:pt x="22" y="8"/>
                    <a:pt x="15" y="13"/>
                  </a:cubicBezTo>
                  <a:cubicBezTo>
                    <a:pt x="18" y="9"/>
                    <a:pt x="0" y="20"/>
                    <a:pt x="13" y="12"/>
                  </a:cubicBezTo>
                  <a:lnTo>
                    <a:pt x="14"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 name="Freeform 7062">
              <a:extLst>
                <a:ext uri="{FF2B5EF4-FFF2-40B4-BE49-F238E27FC236}">
                  <a16:creationId xmlns:a16="http://schemas.microsoft.com/office/drawing/2014/main" id="{C812D9A0-5B7D-4C7E-B806-164AEC4EDE3A}"/>
                </a:ext>
              </a:extLst>
            </p:cNvPr>
            <p:cNvSpPr>
              <a:spLocks/>
            </p:cNvSpPr>
            <p:nvPr/>
          </p:nvSpPr>
          <p:spPr bwMode="auto">
            <a:xfrm>
              <a:off x="4438148" y="5935517"/>
              <a:ext cx="57150" cy="28575"/>
            </a:xfrm>
            <a:custGeom>
              <a:avLst/>
              <a:gdLst>
                <a:gd name="T0" fmla="*/ 52 w 63"/>
                <a:gd name="T1" fmla="*/ 8 h 32"/>
                <a:gd name="T2" fmla="*/ 2 w 63"/>
                <a:gd name="T3" fmla="*/ 32 h 32"/>
                <a:gd name="T4" fmla="*/ 15 w 63"/>
                <a:gd name="T5" fmla="*/ 24 h 32"/>
                <a:gd name="T6" fmla="*/ 53 w 63"/>
                <a:gd name="T7" fmla="*/ 5 h 32"/>
                <a:gd name="T8" fmla="*/ 52 w 63"/>
                <a:gd name="T9" fmla="*/ 8 h 32"/>
              </a:gdLst>
              <a:ahLst/>
              <a:cxnLst>
                <a:cxn ang="0">
                  <a:pos x="T0" y="T1"/>
                </a:cxn>
                <a:cxn ang="0">
                  <a:pos x="T2" y="T3"/>
                </a:cxn>
                <a:cxn ang="0">
                  <a:pos x="T4" y="T5"/>
                </a:cxn>
                <a:cxn ang="0">
                  <a:pos x="T6" y="T7"/>
                </a:cxn>
                <a:cxn ang="0">
                  <a:pos x="T8" y="T9"/>
                </a:cxn>
              </a:cxnLst>
              <a:rect l="0" t="0" r="r" b="b"/>
              <a:pathLst>
                <a:path w="63" h="32">
                  <a:moveTo>
                    <a:pt x="52" y="8"/>
                  </a:moveTo>
                  <a:cubicBezTo>
                    <a:pt x="37" y="16"/>
                    <a:pt x="19" y="25"/>
                    <a:pt x="2" y="32"/>
                  </a:cubicBezTo>
                  <a:cubicBezTo>
                    <a:pt x="0" y="30"/>
                    <a:pt x="18" y="25"/>
                    <a:pt x="15" y="24"/>
                  </a:cubicBezTo>
                  <a:cubicBezTo>
                    <a:pt x="29" y="18"/>
                    <a:pt x="43" y="11"/>
                    <a:pt x="53" y="5"/>
                  </a:cubicBezTo>
                  <a:cubicBezTo>
                    <a:pt x="63" y="0"/>
                    <a:pt x="45" y="10"/>
                    <a:pt x="52"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 name="Freeform 7063">
              <a:extLst>
                <a:ext uri="{FF2B5EF4-FFF2-40B4-BE49-F238E27FC236}">
                  <a16:creationId xmlns:a16="http://schemas.microsoft.com/office/drawing/2014/main" id="{D057C5AD-8E94-40B7-A59F-DCCFE49F89EC}"/>
                </a:ext>
              </a:extLst>
            </p:cNvPr>
            <p:cNvSpPr>
              <a:spLocks/>
            </p:cNvSpPr>
            <p:nvPr/>
          </p:nvSpPr>
          <p:spPr bwMode="auto">
            <a:xfrm>
              <a:off x="4307973" y="5970442"/>
              <a:ext cx="119062" cy="38100"/>
            </a:xfrm>
            <a:custGeom>
              <a:avLst/>
              <a:gdLst>
                <a:gd name="T0" fmla="*/ 132 w 132"/>
                <a:gd name="T1" fmla="*/ 0 h 43"/>
                <a:gd name="T2" fmla="*/ 78 w 132"/>
                <a:gd name="T3" fmla="*/ 21 h 43"/>
                <a:gd name="T4" fmla="*/ 2 w 132"/>
                <a:gd name="T5" fmla="*/ 43 h 43"/>
                <a:gd name="T6" fmla="*/ 10 w 132"/>
                <a:gd name="T7" fmla="*/ 39 h 43"/>
                <a:gd name="T8" fmla="*/ 24 w 132"/>
                <a:gd name="T9" fmla="*/ 37 h 43"/>
                <a:gd name="T10" fmla="*/ 22 w 132"/>
                <a:gd name="T11" fmla="*/ 35 h 43"/>
                <a:gd name="T12" fmla="*/ 81 w 132"/>
                <a:gd name="T13" fmla="*/ 19 h 43"/>
                <a:gd name="T14" fmla="*/ 132 w 13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43">
                  <a:moveTo>
                    <a:pt x="132" y="0"/>
                  </a:moveTo>
                  <a:cubicBezTo>
                    <a:pt x="119" y="6"/>
                    <a:pt x="101" y="13"/>
                    <a:pt x="78" y="21"/>
                  </a:cubicBezTo>
                  <a:cubicBezTo>
                    <a:pt x="56" y="29"/>
                    <a:pt x="30" y="37"/>
                    <a:pt x="2" y="43"/>
                  </a:cubicBezTo>
                  <a:cubicBezTo>
                    <a:pt x="0" y="42"/>
                    <a:pt x="5" y="41"/>
                    <a:pt x="10" y="39"/>
                  </a:cubicBezTo>
                  <a:cubicBezTo>
                    <a:pt x="15" y="38"/>
                    <a:pt x="21" y="37"/>
                    <a:pt x="24" y="37"/>
                  </a:cubicBezTo>
                  <a:cubicBezTo>
                    <a:pt x="33" y="34"/>
                    <a:pt x="20" y="37"/>
                    <a:pt x="22" y="35"/>
                  </a:cubicBezTo>
                  <a:cubicBezTo>
                    <a:pt x="44" y="31"/>
                    <a:pt x="64" y="25"/>
                    <a:pt x="81" y="19"/>
                  </a:cubicBezTo>
                  <a:cubicBezTo>
                    <a:pt x="99" y="13"/>
                    <a:pt x="115" y="6"/>
                    <a:pt x="13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 name="Freeform 7064">
              <a:extLst>
                <a:ext uri="{FF2B5EF4-FFF2-40B4-BE49-F238E27FC236}">
                  <a16:creationId xmlns:a16="http://schemas.microsoft.com/office/drawing/2014/main" id="{659ECC3B-CF3A-4123-AE82-E3D560F5F709}"/>
                </a:ext>
              </a:extLst>
            </p:cNvPr>
            <p:cNvSpPr>
              <a:spLocks/>
            </p:cNvSpPr>
            <p:nvPr/>
          </p:nvSpPr>
          <p:spPr bwMode="auto">
            <a:xfrm>
              <a:off x="4595310" y="4825855"/>
              <a:ext cx="12700" cy="9525"/>
            </a:xfrm>
            <a:custGeom>
              <a:avLst/>
              <a:gdLst>
                <a:gd name="T0" fmla="*/ 14 w 14"/>
                <a:gd name="T1" fmla="*/ 12 h 12"/>
                <a:gd name="T2" fmla="*/ 0 w 14"/>
                <a:gd name="T3" fmla="*/ 0 h 12"/>
                <a:gd name="T4" fmla="*/ 14 w 14"/>
                <a:gd name="T5" fmla="*/ 12 h 12"/>
              </a:gdLst>
              <a:ahLst/>
              <a:cxnLst>
                <a:cxn ang="0">
                  <a:pos x="T0" y="T1"/>
                </a:cxn>
                <a:cxn ang="0">
                  <a:pos x="T2" y="T3"/>
                </a:cxn>
                <a:cxn ang="0">
                  <a:pos x="T4" y="T5"/>
                </a:cxn>
              </a:cxnLst>
              <a:rect l="0" t="0" r="r" b="b"/>
              <a:pathLst>
                <a:path w="14" h="12">
                  <a:moveTo>
                    <a:pt x="14" y="12"/>
                  </a:moveTo>
                  <a:cubicBezTo>
                    <a:pt x="13" y="12"/>
                    <a:pt x="2" y="2"/>
                    <a:pt x="0" y="0"/>
                  </a:cubicBezTo>
                  <a:cubicBezTo>
                    <a:pt x="6" y="3"/>
                    <a:pt x="7" y="6"/>
                    <a:pt x="1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 name="Freeform 7065">
              <a:extLst>
                <a:ext uri="{FF2B5EF4-FFF2-40B4-BE49-F238E27FC236}">
                  <a16:creationId xmlns:a16="http://schemas.microsoft.com/office/drawing/2014/main" id="{F0D317E9-F958-4686-B077-E65281297EA7}"/>
                </a:ext>
              </a:extLst>
            </p:cNvPr>
            <p:cNvSpPr>
              <a:spLocks/>
            </p:cNvSpPr>
            <p:nvPr/>
          </p:nvSpPr>
          <p:spPr bwMode="auto">
            <a:xfrm>
              <a:off x="4438148" y="4736955"/>
              <a:ext cx="120650" cy="68263"/>
            </a:xfrm>
            <a:custGeom>
              <a:avLst/>
              <a:gdLst>
                <a:gd name="T0" fmla="*/ 135 w 135"/>
                <a:gd name="T1" fmla="*/ 75 h 75"/>
                <a:gd name="T2" fmla="*/ 113 w 135"/>
                <a:gd name="T3" fmla="*/ 58 h 75"/>
                <a:gd name="T4" fmla="*/ 75 w 135"/>
                <a:gd name="T5" fmla="*/ 37 h 75"/>
                <a:gd name="T6" fmla="*/ 103 w 135"/>
                <a:gd name="T7" fmla="*/ 56 h 75"/>
                <a:gd name="T8" fmla="*/ 56 w 135"/>
                <a:gd name="T9" fmla="*/ 29 h 75"/>
                <a:gd name="T10" fmla="*/ 56 w 135"/>
                <a:gd name="T11" fmla="*/ 26 h 75"/>
                <a:gd name="T12" fmla="*/ 48 w 135"/>
                <a:gd name="T13" fmla="*/ 26 h 75"/>
                <a:gd name="T14" fmla="*/ 0 w 135"/>
                <a:gd name="T15" fmla="*/ 3 h 75"/>
                <a:gd name="T16" fmla="*/ 0 w 135"/>
                <a:gd name="T17" fmla="*/ 0 h 75"/>
                <a:gd name="T18" fmla="*/ 22 w 135"/>
                <a:gd name="T19" fmla="*/ 11 h 75"/>
                <a:gd name="T20" fmla="*/ 27 w 135"/>
                <a:gd name="T21" fmla="*/ 10 h 75"/>
                <a:gd name="T22" fmla="*/ 88 w 135"/>
                <a:gd name="T23" fmla="*/ 42 h 75"/>
                <a:gd name="T24" fmla="*/ 135 w 135"/>
                <a:gd name="T25"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75">
                  <a:moveTo>
                    <a:pt x="135" y="75"/>
                  </a:moveTo>
                  <a:cubicBezTo>
                    <a:pt x="127" y="68"/>
                    <a:pt x="117" y="63"/>
                    <a:pt x="113" y="58"/>
                  </a:cubicBezTo>
                  <a:cubicBezTo>
                    <a:pt x="107" y="56"/>
                    <a:pt x="90" y="46"/>
                    <a:pt x="75" y="37"/>
                  </a:cubicBezTo>
                  <a:cubicBezTo>
                    <a:pt x="82" y="43"/>
                    <a:pt x="97" y="49"/>
                    <a:pt x="103" y="56"/>
                  </a:cubicBezTo>
                  <a:cubicBezTo>
                    <a:pt x="84" y="45"/>
                    <a:pt x="69" y="34"/>
                    <a:pt x="56" y="29"/>
                  </a:cubicBezTo>
                  <a:cubicBezTo>
                    <a:pt x="57" y="28"/>
                    <a:pt x="53" y="26"/>
                    <a:pt x="56" y="26"/>
                  </a:cubicBezTo>
                  <a:cubicBezTo>
                    <a:pt x="48" y="23"/>
                    <a:pt x="50" y="25"/>
                    <a:pt x="48" y="26"/>
                  </a:cubicBezTo>
                  <a:cubicBezTo>
                    <a:pt x="29" y="17"/>
                    <a:pt x="15" y="10"/>
                    <a:pt x="0" y="3"/>
                  </a:cubicBezTo>
                  <a:cubicBezTo>
                    <a:pt x="10" y="7"/>
                    <a:pt x="7" y="4"/>
                    <a:pt x="0" y="0"/>
                  </a:cubicBezTo>
                  <a:cubicBezTo>
                    <a:pt x="6" y="1"/>
                    <a:pt x="9" y="6"/>
                    <a:pt x="22" y="11"/>
                  </a:cubicBezTo>
                  <a:cubicBezTo>
                    <a:pt x="32" y="15"/>
                    <a:pt x="22" y="8"/>
                    <a:pt x="27" y="10"/>
                  </a:cubicBezTo>
                  <a:cubicBezTo>
                    <a:pt x="50" y="21"/>
                    <a:pt x="70" y="31"/>
                    <a:pt x="88" y="42"/>
                  </a:cubicBezTo>
                  <a:cubicBezTo>
                    <a:pt x="106" y="53"/>
                    <a:pt x="121" y="63"/>
                    <a:pt x="135" y="7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 name="Freeform 7069">
              <a:extLst>
                <a:ext uri="{FF2B5EF4-FFF2-40B4-BE49-F238E27FC236}">
                  <a16:creationId xmlns:a16="http://schemas.microsoft.com/office/drawing/2014/main" id="{1E0CED14-CCE3-4E55-AE19-F840E55CE71F}"/>
                </a:ext>
              </a:extLst>
            </p:cNvPr>
            <p:cNvSpPr>
              <a:spLocks/>
            </p:cNvSpPr>
            <p:nvPr/>
          </p:nvSpPr>
          <p:spPr bwMode="auto">
            <a:xfrm>
              <a:off x="4692148" y="5725967"/>
              <a:ext cx="25400" cy="36513"/>
            </a:xfrm>
            <a:custGeom>
              <a:avLst/>
              <a:gdLst>
                <a:gd name="T0" fmla="*/ 22 w 28"/>
                <a:gd name="T1" fmla="*/ 11 h 41"/>
                <a:gd name="T2" fmla="*/ 13 w 28"/>
                <a:gd name="T3" fmla="*/ 23 h 41"/>
                <a:gd name="T4" fmla="*/ 5 w 28"/>
                <a:gd name="T5" fmla="*/ 34 h 41"/>
                <a:gd name="T6" fmla="*/ 0 w 28"/>
                <a:gd name="T7" fmla="*/ 39 h 41"/>
                <a:gd name="T8" fmla="*/ 26 w 28"/>
                <a:gd name="T9" fmla="*/ 3 h 41"/>
                <a:gd name="T10" fmla="*/ 23 w 28"/>
                <a:gd name="T11" fmla="*/ 9 h 41"/>
                <a:gd name="T12" fmla="*/ 22 w 28"/>
                <a:gd name="T13" fmla="*/ 11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2" y="11"/>
                  </a:moveTo>
                  <a:cubicBezTo>
                    <a:pt x="20" y="14"/>
                    <a:pt x="16" y="18"/>
                    <a:pt x="13" y="23"/>
                  </a:cubicBezTo>
                  <a:cubicBezTo>
                    <a:pt x="9" y="28"/>
                    <a:pt x="5" y="32"/>
                    <a:pt x="5" y="34"/>
                  </a:cubicBezTo>
                  <a:cubicBezTo>
                    <a:pt x="0" y="41"/>
                    <a:pt x="8" y="28"/>
                    <a:pt x="0" y="39"/>
                  </a:cubicBezTo>
                  <a:cubicBezTo>
                    <a:pt x="8" y="27"/>
                    <a:pt x="15" y="18"/>
                    <a:pt x="26" y="3"/>
                  </a:cubicBezTo>
                  <a:cubicBezTo>
                    <a:pt x="28" y="0"/>
                    <a:pt x="26" y="5"/>
                    <a:pt x="23" y="9"/>
                  </a:cubicBezTo>
                  <a:cubicBezTo>
                    <a:pt x="20" y="12"/>
                    <a:pt x="18" y="16"/>
                    <a:pt x="22"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 name="Freeform 7070">
              <a:extLst>
                <a:ext uri="{FF2B5EF4-FFF2-40B4-BE49-F238E27FC236}">
                  <a16:creationId xmlns:a16="http://schemas.microsoft.com/office/drawing/2014/main" id="{693561B0-5166-48F5-8FC6-AF094DE4409D}"/>
                </a:ext>
              </a:extLst>
            </p:cNvPr>
            <p:cNvSpPr>
              <a:spLocks/>
            </p:cNvSpPr>
            <p:nvPr/>
          </p:nvSpPr>
          <p:spPr bwMode="auto">
            <a:xfrm>
              <a:off x="4441323" y="5945042"/>
              <a:ext cx="23812" cy="9525"/>
            </a:xfrm>
            <a:custGeom>
              <a:avLst/>
              <a:gdLst>
                <a:gd name="T0" fmla="*/ 19 w 26"/>
                <a:gd name="T1" fmla="*/ 5 h 12"/>
                <a:gd name="T2" fmla="*/ 18 w 26"/>
                <a:gd name="T3" fmla="*/ 4 h 12"/>
                <a:gd name="T4" fmla="*/ 0 w 26"/>
                <a:gd name="T5" fmla="*/ 12 h 12"/>
                <a:gd name="T6" fmla="*/ 10 w 26"/>
                <a:gd name="T7" fmla="*/ 7 h 12"/>
                <a:gd name="T8" fmla="*/ 26 w 26"/>
                <a:gd name="T9" fmla="*/ 0 h 12"/>
                <a:gd name="T10" fmla="*/ 19 w 26"/>
                <a:gd name="T11" fmla="*/ 5 h 12"/>
              </a:gdLst>
              <a:ahLst/>
              <a:cxnLst>
                <a:cxn ang="0">
                  <a:pos x="T0" y="T1"/>
                </a:cxn>
                <a:cxn ang="0">
                  <a:pos x="T2" y="T3"/>
                </a:cxn>
                <a:cxn ang="0">
                  <a:pos x="T4" y="T5"/>
                </a:cxn>
                <a:cxn ang="0">
                  <a:pos x="T6" y="T7"/>
                </a:cxn>
                <a:cxn ang="0">
                  <a:pos x="T8" y="T9"/>
                </a:cxn>
                <a:cxn ang="0">
                  <a:pos x="T10" y="T11"/>
                </a:cxn>
              </a:cxnLst>
              <a:rect l="0" t="0" r="r" b="b"/>
              <a:pathLst>
                <a:path w="26" h="12">
                  <a:moveTo>
                    <a:pt x="19" y="5"/>
                  </a:moveTo>
                  <a:cubicBezTo>
                    <a:pt x="17" y="8"/>
                    <a:pt x="14" y="6"/>
                    <a:pt x="18" y="4"/>
                  </a:cubicBezTo>
                  <a:cubicBezTo>
                    <a:pt x="12" y="7"/>
                    <a:pt x="6" y="10"/>
                    <a:pt x="0" y="12"/>
                  </a:cubicBezTo>
                  <a:cubicBezTo>
                    <a:pt x="0" y="12"/>
                    <a:pt x="5" y="10"/>
                    <a:pt x="10" y="7"/>
                  </a:cubicBezTo>
                  <a:cubicBezTo>
                    <a:pt x="15" y="4"/>
                    <a:pt x="22" y="1"/>
                    <a:pt x="26" y="0"/>
                  </a:cubicBezTo>
                  <a:cubicBezTo>
                    <a:pt x="26" y="1"/>
                    <a:pt x="15" y="5"/>
                    <a:pt x="19"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 name="Freeform 7071">
              <a:extLst>
                <a:ext uri="{FF2B5EF4-FFF2-40B4-BE49-F238E27FC236}">
                  <a16:creationId xmlns:a16="http://schemas.microsoft.com/office/drawing/2014/main" id="{E935BE6C-FF76-489D-A9F6-FCA33643BFEE}"/>
                </a:ext>
              </a:extLst>
            </p:cNvPr>
            <p:cNvSpPr>
              <a:spLocks/>
            </p:cNvSpPr>
            <p:nvPr/>
          </p:nvSpPr>
          <p:spPr bwMode="auto">
            <a:xfrm>
              <a:off x="4507998" y="4775055"/>
              <a:ext cx="30162" cy="20638"/>
            </a:xfrm>
            <a:custGeom>
              <a:avLst/>
              <a:gdLst>
                <a:gd name="T0" fmla="*/ 27 w 34"/>
                <a:gd name="T1" fmla="*/ 17 h 23"/>
                <a:gd name="T2" fmla="*/ 19 w 34"/>
                <a:gd name="T3" fmla="*/ 14 h 23"/>
                <a:gd name="T4" fmla="*/ 2 w 34"/>
                <a:gd name="T5" fmla="*/ 3 h 23"/>
                <a:gd name="T6" fmla="*/ 9 w 34"/>
                <a:gd name="T7" fmla="*/ 5 h 23"/>
                <a:gd name="T8" fmla="*/ 21 w 34"/>
                <a:gd name="T9" fmla="*/ 13 h 23"/>
                <a:gd name="T10" fmla="*/ 34 w 34"/>
                <a:gd name="T11" fmla="*/ 23 h 23"/>
                <a:gd name="T12" fmla="*/ 32 w 34"/>
                <a:gd name="T13" fmla="*/ 22 h 23"/>
                <a:gd name="T14" fmla="*/ 24 w 34"/>
                <a:gd name="T15" fmla="*/ 17 h 23"/>
                <a:gd name="T16" fmla="*/ 27 w 34"/>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3">
                  <a:moveTo>
                    <a:pt x="27" y="17"/>
                  </a:moveTo>
                  <a:cubicBezTo>
                    <a:pt x="21" y="14"/>
                    <a:pt x="19" y="13"/>
                    <a:pt x="19" y="14"/>
                  </a:cubicBezTo>
                  <a:cubicBezTo>
                    <a:pt x="11" y="10"/>
                    <a:pt x="8" y="7"/>
                    <a:pt x="2" y="3"/>
                  </a:cubicBezTo>
                  <a:cubicBezTo>
                    <a:pt x="0" y="0"/>
                    <a:pt x="12" y="9"/>
                    <a:pt x="9" y="5"/>
                  </a:cubicBezTo>
                  <a:cubicBezTo>
                    <a:pt x="11" y="7"/>
                    <a:pt x="16" y="10"/>
                    <a:pt x="21" y="13"/>
                  </a:cubicBezTo>
                  <a:cubicBezTo>
                    <a:pt x="27" y="17"/>
                    <a:pt x="32" y="20"/>
                    <a:pt x="34" y="23"/>
                  </a:cubicBezTo>
                  <a:cubicBezTo>
                    <a:pt x="34" y="23"/>
                    <a:pt x="32" y="21"/>
                    <a:pt x="32" y="22"/>
                  </a:cubicBezTo>
                  <a:cubicBezTo>
                    <a:pt x="24" y="17"/>
                    <a:pt x="24" y="17"/>
                    <a:pt x="24" y="17"/>
                  </a:cubicBezTo>
                  <a:cubicBezTo>
                    <a:pt x="26" y="18"/>
                    <a:pt x="27" y="18"/>
                    <a:pt x="2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 name="Freeform 7072">
              <a:extLst>
                <a:ext uri="{FF2B5EF4-FFF2-40B4-BE49-F238E27FC236}">
                  <a16:creationId xmlns:a16="http://schemas.microsoft.com/office/drawing/2014/main" id="{B496B1DF-7AF0-42F8-9738-0F5D15CF8DBF}"/>
                </a:ext>
              </a:extLst>
            </p:cNvPr>
            <p:cNvSpPr>
              <a:spLocks/>
            </p:cNvSpPr>
            <p:nvPr/>
          </p:nvSpPr>
          <p:spPr bwMode="auto">
            <a:xfrm>
              <a:off x="4752473" y="5630717"/>
              <a:ext cx="15875" cy="26988"/>
            </a:xfrm>
            <a:custGeom>
              <a:avLst/>
              <a:gdLst>
                <a:gd name="T0" fmla="*/ 11 w 18"/>
                <a:gd name="T1" fmla="*/ 19 h 30"/>
                <a:gd name="T2" fmla="*/ 9 w 18"/>
                <a:gd name="T3" fmla="*/ 14 h 30"/>
                <a:gd name="T4" fmla="*/ 7 w 18"/>
                <a:gd name="T5" fmla="*/ 19 h 30"/>
                <a:gd name="T6" fmla="*/ 18 w 18"/>
                <a:gd name="T7" fmla="*/ 0 h 30"/>
                <a:gd name="T8" fmla="*/ 14 w 18"/>
                <a:gd name="T9" fmla="*/ 16 h 30"/>
                <a:gd name="T10" fmla="*/ 7 w 18"/>
                <a:gd name="T11" fmla="*/ 27 h 30"/>
                <a:gd name="T12" fmla="*/ 11 w 18"/>
                <a:gd name="T13" fmla="*/ 19 h 30"/>
              </a:gdLst>
              <a:ahLst/>
              <a:cxnLst>
                <a:cxn ang="0">
                  <a:pos x="T0" y="T1"/>
                </a:cxn>
                <a:cxn ang="0">
                  <a:pos x="T2" y="T3"/>
                </a:cxn>
                <a:cxn ang="0">
                  <a:pos x="T4" y="T5"/>
                </a:cxn>
                <a:cxn ang="0">
                  <a:pos x="T6" y="T7"/>
                </a:cxn>
                <a:cxn ang="0">
                  <a:pos x="T8" y="T9"/>
                </a:cxn>
                <a:cxn ang="0">
                  <a:pos x="T10" y="T11"/>
                </a:cxn>
                <a:cxn ang="0">
                  <a:pos x="T12" y="T13"/>
                </a:cxn>
              </a:cxnLst>
              <a:rect l="0" t="0" r="r" b="b"/>
              <a:pathLst>
                <a:path w="18" h="30">
                  <a:moveTo>
                    <a:pt x="11" y="19"/>
                  </a:moveTo>
                  <a:cubicBezTo>
                    <a:pt x="8" y="22"/>
                    <a:pt x="0" y="30"/>
                    <a:pt x="9" y="14"/>
                  </a:cubicBezTo>
                  <a:cubicBezTo>
                    <a:pt x="10" y="13"/>
                    <a:pt x="9" y="16"/>
                    <a:pt x="7" y="19"/>
                  </a:cubicBezTo>
                  <a:cubicBezTo>
                    <a:pt x="10" y="16"/>
                    <a:pt x="15" y="5"/>
                    <a:pt x="18" y="0"/>
                  </a:cubicBezTo>
                  <a:cubicBezTo>
                    <a:pt x="11" y="15"/>
                    <a:pt x="12" y="15"/>
                    <a:pt x="14" y="16"/>
                  </a:cubicBezTo>
                  <a:cubicBezTo>
                    <a:pt x="10" y="25"/>
                    <a:pt x="9" y="23"/>
                    <a:pt x="7" y="27"/>
                  </a:cubicBezTo>
                  <a:cubicBezTo>
                    <a:pt x="6" y="26"/>
                    <a:pt x="9" y="24"/>
                    <a:pt x="11"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 name="Freeform 7073">
              <a:extLst>
                <a:ext uri="{FF2B5EF4-FFF2-40B4-BE49-F238E27FC236}">
                  <a16:creationId xmlns:a16="http://schemas.microsoft.com/office/drawing/2014/main" id="{C4E6B0F8-1A47-4321-BE58-DE86EAE9EAA0}"/>
                </a:ext>
              </a:extLst>
            </p:cNvPr>
            <p:cNvSpPr>
              <a:spLocks/>
            </p:cNvSpPr>
            <p:nvPr/>
          </p:nvSpPr>
          <p:spPr bwMode="auto">
            <a:xfrm>
              <a:off x="4695323" y="5732317"/>
              <a:ext cx="15875" cy="19050"/>
            </a:xfrm>
            <a:custGeom>
              <a:avLst/>
              <a:gdLst>
                <a:gd name="T0" fmla="*/ 17 w 17"/>
                <a:gd name="T1" fmla="*/ 1 h 21"/>
                <a:gd name="T2" fmla="*/ 9 w 17"/>
                <a:gd name="T3" fmla="*/ 11 h 21"/>
                <a:gd name="T4" fmla="*/ 1 w 17"/>
                <a:gd name="T5" fmla="*/ 21 h 21"/>
                <a:gd name="T6" fmla="*/ 8 w 17"/>
                <a:gd name="T7" fmla="*/ 10 h 21"/>
                <a:gd name="T8" fmla="*/ 17 w 17"/>
                <a:gd name="T9" fmla="*/ 1 h 21"/>
              </a:gdLst>
              <a:ahLst/>
              <a:cxnLst>
                <a:cxn ang="0">
                  <a:pos x="T0" y="T1"/>
                </a:cxn>
                <a:cxn ang="0">
                  <a:pos x="T2" y="T3"/>
                </a:cxn>
                <a:cxn ang="0">
                  <a:pos x="T4" y="T5"/>
                </a:cxn>
                <a:cxn ang="0">
                  <a:pos x="T6" y="T7"/>
                </a:cxn>
                <a:cxn ang="0">
                  <a:pos x="T8" y="T9"/>
                </a:cxn>
              </a:cxnLst>
              <a:rect l="0" t="0" r="r" b="b"/>
              <a:pathLst>
                <a:path w="17" h="21">
                  <a:moveTo>
                    <a:pt x="17" y="1"/>
                  </a:moveTo>
                  <a:cubicBezTo>
                    <a:pt x="12" y="7"/>
                    <a:pt x="10" y="9"/>
                    <a:pt x="9" y="11"/>
                  </a:cubicBezTo>
                  <a:cubicBezTo>
                    <a:pt x="7" y="12"/>
                    <a:pt x="5" y="14"/>
                    <a:pt x="1" y="21"/>
                  </a:cubicBezTo>
                  <a:cubicBezTo>
                    <a:pt x="0" y="21"/>
                    <a:pt x="4" y="15"/>
                    <a:pt x="8" y="10"/>
                  </a:cubicBezTo>
                  <a:cubicBezTo>
                    <a:pt x="12" y="5"/>
                    <a:pt x="17" y="0"/>
                    <a:pt x="1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 name="Freeform 7074">
              <a:extLst>
                <a:ext uri="{FF2B5EF4-FFF2-40B4-BE49-F238E27FC236}">
                  <a16:creationId xmlns:a16="http://schemas.microsoft.com/office/drawing/2014/main" id="{263E3FC2-C8DA-4AAD-A007-E360AE8BC9E1}"/>
                </a:ext>
              </a:extLst>
            </p:cNvPr>
            <p:cNvSpPr>
              <a:spLocks/>
            </p:cNvSpPr>
            <p:nvPr/>
          </p:nvSpPr>
          <p:spPr bwMode="auto">
            <a:xfrm>
              <a:off x="4595310" y="5835505"/>
              <a:ext cx="20637" cy="20638"/>
            </a:xfrm>
            <a:custGeom>
              <a:avLst/>
              <a:gdLst>
                <a:gd name="T0" fmla="*/ 22 w 23"/>
                <a:gd name="T1" fmla="*/ 4 h 23"/>
                <a:gd name="T2" fmla="*/ 15 w 23"/>
                <a:gd name="T3" fmla="*/ 10 h 23"/>
                <a:gd name="T4" fmla="*/ 18 w 23"/>
                <a:gd name="T5" fmla="*/ 5 h 23"/>
                <a:gd name="T6" fmla="*/ 10 w 23"/>
                <a:gd name="T7" fmla="*/ 11 h 23"/>
                <a:gd name="T8" fmla="*/ 14 w 23"/>
                <a:gd name="T9" fmla="*/ 4 h 23"/>
                <a:gd name="T10" fmla="*/ 22 w 23"/>
                <a:gd name="T11" fmla="*/ 4 h 23"/>
              </a:gdLst>
              <a:ahLst/>
              <a:cxnLst>
                <a:cxn ang="0">
                  <a:pos x="T0" y="T1"/>
                </a:cxn>
                <a:cxn ang="0">
                  <a:pos x="T2" y="T3"/>
                </a:cxn>
                <a:cxn ang="0">
                  <a:pos x="T4" y="T5"/>
                </a:cxn>
                <a:cxn ang="0">
                  <a:pos x="T6" y="T7"/>
                </a:cxn>
                <a:cxn ang="0">
                  <a:pos x="T8" y="T9"/>
                </a:cxn>
                <a:cxn ang="0">
                  <a:pos x="T10" y="T11"/>
                </a:cxn>
              </a:cxnLst>
              <a:rect l="0" t="0" r="r" b="b"/>
              <a:pathLst>
                <a:path w="23" h="23">
                  <a:moveTo>
                    <a:pt x="22" y="4"/>
                  </a:moveTo>
                  <a:cubicBezTo>
                    <a:pt x="16" y="10"/>
                    <a:pt x="0" y="23"/>
                    <a:pt x="15" y="10"/>
                  </a:cubicBezTo>
                  <a:cubicBezTo>
                    <a:pt x="17" y="8"/>
                    <a:pt x="15" y="8"/>
                    <a:pt x="18" y="5"/>
                  </a:cubicBezTo>
                  <a:cubicBezTo>
                    <a:pt x="18" y="5"/>
                    <a:pt x="15" y="7"/>
                    <a:pt x="10" y="11"/>
                  </a:cubicBezTo>
                  <a:cubicBezTo>
                    <a:pt x="14" y="7"/>
                    <a:pt x="5" y="11"/>
                    <a:pt x="14" y="4"/>
                  </a:cubicBezTo>
                  <a:cubicBezTo>
                    <a:pt x="9" y="11"/>
                    <a:pt x="23" y="0"/>
                    <a:pt x="2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 name="Freeform 7075">
              <a:extLst>
                <a:ext uri="{FF2B5EF4-FFF2-40B4-BE49-F238E27FC236}">
                  <a16:creationId xmlns:a16="http://schemas.microsoft.com/office/drawing/2014/main" id="{05C7FB51-1481-491A-8FEE-B8F026AF068C}"/>
                </a:ext>
              </a:extLst>
            </p:cNvPr>
            <p:cNvSpPr>
              <a:spLocks/>
            </p:cNvSpPr>
            <p:nvPr/>
          </p:nvSpPr>
          <p:spPr bwMode="auto">
            <a:xfrm>
              <a:off x="4211135" y="4695680"/>
              <a:ext cx="20637" cy="3175"/>
            </a:xfrm>
            <a:custGeom>
              <a:avLst/>
              <a:gdLst>
                <a:gd name="T0" fmla="*/ 0 w 23"/>
                <a:gd name="T1" fmla="*/ 2 h 4"/>
                <a:gd name="T2" fmla="*/ 5 w 23"/>
                <a:gd name="T3" fmla="*/ 0 h 4"/>
                <a:gd name="T4" fmla="*/ 23 w 23"/>
                <a:gd name="T5" fmla="*/ 3 h 4"/>
                <a:gd name="T6" fmla="*/ 0 w 23"/>
                <a:gd name="T7" fmla="*/ 2 h 4"/>
              </a:gdLst>
              <a:ahLst/>
              <a:cxnLst>
                <a:cxn ang="0">
                  <a:pos x="T0" y="T1"/>
                </a:cxn>
                <a:cxn ang="0">
                  <a:pos x="T2" y="T3"/>
                </a:cxn>
                <a:cxn ang="0">
                  <a:pos x="T4" y="T5"/>
                </a:cxn>
                <a:cxn ang="0">
                  <a:pos x="T6" y="T7"/>
                </a:cxn>
              </a:cxnLst>
              <a:rect l="0" t="0" r="r" b="b"/>
              <a:pathLst>
                <a:path w="23" h="4">
                  <a:moveTo>
                    <a:pt x="0" y="2"/>
                  </a:moveTo>
                  <a:cubicBezTo>
                    <a:pt x="1" y="2"/>
                    <a:pt x="3" y="1"/>
                    <a:pt x="5" y="0"/>
                  </a:cubicBezTo>
                  <a:cubicBezTo>
                    <a:pt x="17" y="1"/>
                    <a:pt x="22" y="3"/>
                    <a:pt x="23" y="3"/>
                  </a:cubicBezTo>
                  <a:cubicBezTo>
                    <a:pt x="22" y="4"/>
                    <a:pt x="6" y="2"/>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 name="Freeform 7076">
              <a:extLst>
                <a:ext uri="{FF2B5EF4-FFF2-40B4-BE49-F238E27FC236}">
                  <a16:creationId xmlns:a16="http://schemas.microsoft.com/office/drawing/2014/main" id="{40D93BFE-982B-4BA9-9099-88C64F823FA4}"/>
                </a:ext>
              </a:extLst>
            </p:cNvPr>
            <p:cNvSpPr>
              <a:spLocks/>
            </p:cNvSpPr>
            <p:nvPr/>
          </p:nvSpPr>
          <p:spPr bwMode="auto">
            <a:xfrm>
              <a:off x="3909510" y="5973617"/>
              <a:ext cx="22225" cy="11113"/>
            </a:xfrm>
            <a:custGeom>
              <a:avLst/>
              <a:gdLst>
                <a:gd name="T0" fmla="*/ 22 w 24"/>
                <a:gd name="T1" fmla="*/ 11 h 13"/>
                <a:gd name="T2" fmla="*/ 10 w 24"/>
                <a:gd name="T3" fmla="*/ 7 h 13"/>
                <a:gd name="T4" fmla="*/ 16 w 24"/>
                <a:gd name="T5" fmla="*/ 8 h 13"/>
                <a:gd name="T6" fmla="*/ 6 w 24"/>
                <a:gd name="T7" fmla="*/ 4 h 13"/>
                <a:gd name="T8" fmla="*/ 0 w 24"/>
                <a:gd name="T9" fmla="*/ 0 h 13"/>
                <a:gd name="T10" fmla="*/ 18 w 24"/>
                <a:gd name="T11" fmla="*/ 7 h 13"/>
                <a:gd name="T12" fmla="*/ 22 w 24"/>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2" y="11"/>
                  </a:moveTo>
                  <a:cubicBezTo>
                    <a:pt x="24" y="13"/>
                    <a:pt x="10" y="5"/>
                    <a:pt x="10" y="7"/>
                  </a:cubicBezTo>
                  <a:cubicBezTo>
                    <a:pt x="1" y="4"/>
                    <a:pt x="9" y="5"/>
                    <a:pt x="16" y="8"/>
                  </a:cubicBezTo>
                  <a:cubicBezTo>
                    <a:pt x="15" y="7"/>
                    <a:pt x="10" y="6"/>
                    <a:pt x="6" y="4"/>
                  </a:cubicBezTo>
                  <a:cubicBezTo>
                    <a:pt x="7" y="3"/>
                    <a:pt x="5" y="2"/>
                    <a:pt x="0" y="0"/>
                  </a:cubicBezTo>
                  <a:cubicBezTo>
                    <a:pt x="5" y="0"/>
                    <a:pt x="8" y="5"/>
                    <a:pt x="18" y="7"/>
                  </a:cubicBezTo>
                  <a:cubicBezTo>
                    <a:pt x="19" y="8"/>
                    <a:pt x="17" y="9"/>
                    <a:pt x="22"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 name="Freeform 7077">
              <a:extLst>
                <a:ext uri="{FF2B5EF4-FFF2-40B4-BE49-F238E27FC236}">
                  <a16:creationId xmlns:a16="http://schemas.microsoft.com/office/drawing/2014/main" id="{8701CF52-D6D6-41F2-9F51-1C67A6743CA7}"/>
                </a:ext>
              </a:extLst>
            </p:cNvPr>
            <p:cNvSpPr>
              <a:spLocks/>
            </p:cNvSpPr>
            <p:nvPr/>
          </p:nvSpPr>
          <p:spPr bwMode="auto">
            <a:xfrm>
              <a:off x="4115885" y="4700442"/>
              <a:ext cx="30162" cy="3175"/>
            </a:xfrm>
            <a:custGeom>
              <a:avLst/>
              <a:gdLst>
                <a:gd name="T0" fmla="*/ 0 w 34"/>
                <a:gd name="T1" fmla="*/ 3 h 4"/>
                <a:gd name="T2" fmla="*/ 16 w 34"/>
                <a:gd name="T3" fmla="*/ 2 h 4"/>
                <a:gd name="T4" fmla="*/ 34 w 34"/>
                <a:gd name="T5" fmla="*/ 0 h 4"/>
                <a:gd name="T6" fmla="*/ 15 w 34"/>
                <a:gd name="T7" fmla="*/ 3 h 4"/>
                <a:gd name="T8" fmla="*/ 0 w 34"/>
                <a:gd name="T9" fmla="*/ 3 h 4"/>
              </a:gdLst>
              <a:ahLst/>
              <a:cxnLst>
                <a:cxn ang="0">
                  <a:pos x="T0" y="T1"/>
                </a:cxn>
                <a:cxn ang="0">
                  <a:pos x="T2" y="T3"/>
                </a:cxn>
                <a:cxn ang="0">
                  <a:pos x="T4" y="T5"/>
                </a:cxn>
                <a:cxn ang="0">
                  <a:pos x="T6" y="T7"/>
                </a:cxn>
                <a:cxn ang="0">
                  <a:pos x="T8" y="T9"/>
                </a:cxn>
              </a:cxnLst>
              <a:rect l="0" t="0" r="r" b="b"/>
              <a:pathLst>
                <a:path w="34" h="4">
                  <a:moveTo>
                    <a:pt x="0" y="3"/>
                  </a:moveTo>
                  <a:cubicBezTo>
                    <a:pt x="7" y="3"/>
                    <a:pt x="11" y="2"/>
                    <a:pt x="16" y="2"/>
                  </a:cubicBezTo>
                  <a:cubicBezTo>
                    <a:pt x="20" y="1"/>
                    <a:pt x="25" y="0"/>
                    <a:pt x="34" y="0"/>
                  </a:cubicBezTo>
                  <a:cubicBezTo>
                    <a:pt x="31" y="1"/>
                    <a:pt x="22" y="2"/>
                    <a:pt x="15" y="3"/>
                  </a:cubicBezTo>
                  <a:cubicBezTo>
                    <a:pt x="7" y="4"/>
                    <a:pt x="0" y="4"/>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 name="Freeform 7080">
              <a:extLst>
                <a:ext uri="{FF2B5EF4-FFF2-40B4-BE49-F238E27FC236}">
                  <a16:creationId xmlns:a16="http://schemas.microsoft.com/office/drawing/2014/main" id="{6919A79E-0C6D-462D-906C-9E77054CC548}"/>
                </a:ext>
              </a:extLst>
            </p:cNvPr>
            <p:cNvSpPr>
              <a:spLocks/>
            </p:cNvSpPr>
            <p:nvPr/>
          </p:nvSpPr>
          <p:spPr bwMode="auto">
            <a:xfrm>
              <a:off x="4692148" y="5730730"/>
              <a:ext cx="15875" cy="14288"/>
            </a:xfrm>
            <a:custGeom>
              <a:avLst/>
              <a:gdLst>
                <a:gd name="T0" fmla="*/ 17 w 17"/>
                <a:gd name="T1" fmla="*/ 0 h 16"/>
                <a:gd name="T2" fmla="*/ 6 w 17"/>
                <a:gd name="T3" fmla="*/ 12 h 16"/>
                <a:gd name="T4" fmla="*/ 4 w 17"/>
                <a:gd name="T5" fmla="*/ 9 h 16"/>
                <a:gd name="T6" fmla="*/ 17 w 17"/>
                <a:gd name="T7" fmla="*/ 0 h 16"/>
              </a:gdLst>
              <a:ahLst/>
              <a:cxnLst>
                <a:cxn ang="0">
                  <a:pos x="T0" y="T1"/>
                </a:cxn>
                <a:cxn ang="0">
                  <a:pos x="T2" y="T3"/>
                </a:cxn>
                <a:cxn ang="0">
                  <a:pos x="T4" y="T5"/>
                </a:cxn>
                <a:cxn ang="0">
                  <a:pos x="T6" y="T7"/>
                </a:cxn>
              </a:cxnLst>
              <a:rect l="0" t="0" r="r" b="b"/>
              <a:pathLst>
                <a:path w="17" h="16">
                  <a:moveTo>
                    <a:pt x="17" y="0"/>
                  </a:moveTo>
                  <a:cubicBezTo>
                    <a:pt x="16" y="4"/>
                    <a:pt x="10" y="9"/>
                    <a:pt x="6" y="12"/>
                  </a:cubicBezTo>
                  <a:cubicBezTo>
                    <a:pt x="2" y="15"/>
                    <a:pt x="0" y="16"/>
                    <a:pt x="4" y="9"/>
                  </a:cubicBezTo>
                  <a:cubicBezTo>
                    <a:pt x="4" y="14"/>
                    <a:pt x="8" y="10"/>
                    <a:pt x="1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 name="Freeform 7082">
              <a:extLst>
                <a:ext uri="{FF2B5EF4-FFF2-40B4-BE49-F238E27FC236}">
                  <a16:creationId xmlns:a16="http://schemas.microsoft.com/office/drawing/2014/main" id="{177D7864-6B1C-4FBC-B11A-54BD9D36A63E}"/>
                </a:ext>
              </a:extLst>
            </p:cNvPr>
            <p:cNvSpPr>
              <a:spLocks/>
            </p:cNvSpPr>
            <p:nvPr/>
          </p:nvSpPr>
          <p:spPr bwMode="auto">
            <a:xfrm>
              <a:off x="4677860" y="5741842"/>
              <a:ext cx="15875" cy="20638"/>
            </a:xfrm>
            <a:custGeom>
              <a:avLst/>
              <a:gdLst>
                <a:gd name="T0" fmla="*/ 9 w 17"/>
                <a:gd name="T1" fmla="*/ 11 h 23"/>
                <a:gd name="T2" fmla="*/ 8 w 17"/>
                <a:gd name="T3" fmla="*/ 16 h 23"/>
                <a:gd name="T4" fmla="*/ 0 w 17"/>
                <a:gd name="T5" fmla="*/ 23 h 23"/>
                <a:gd name="T6" fmla="*/ 9 w 17"/>
                <a:gd name="T7" fmla="*/ 11 h 23"/>
              </a:gdLst>
              <a:ahLst/>
              <a:cxnLst>
                <a:cxn ang="0">
                  <a:pos x="T0" y="T1"/>
                </a:cxn>
                <a:cxn ang="0">
                  <a:pos x="T2" y="T3"/>
                </a:cxn>
                <a:cxn ang="0">
                  <a:pos x="T4" y="T5"/>
                </a:cxn>
                <a:cxn ang="0">
                  <a:pos x="T6" y="T7"/>
                </a:cxn>
              </a:cxnLst>
              <a:rect l="0" t="0" r="r" b="b"/>
              <a:pathLst>
                <a:path w="17" h="23">
                  <a:moveTo>
                    <a:pt x="9" y="11"/>
                  </a:moveTo>
                  <a:cubicBezTo>
                    <a:pt x="17" y="0"/>
                    <a:pt x="8" y="15"/>
                    <a:pt x="8" y="16"/>
                  </a:cubicBezTo>
                  <a:cubicBezTo>
                    <a:pt x="3" y="23"/>
                    <a:pt x="3" y="21"/>
                    <a:pt x="0" y="23"/>
                  </a:cubicBezTo>
                  <a:cubicBezTo>
                    <a:pt x="1" y="22"/>
                    <a:pt x="10" y="13"/>
                    <a:pt x="9"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 name="Freeform 7084">
              <a:extLst>
                <a:ext uri="{FF2B5EF4-FFF2-40B4-BE49-F238E27FC236}">
                  <a16:creationId xmlns:a16="http://schemas.microsoft.com/office/drawing/2014/main" id="{5564CCF6-E325-4560-B416-E5FD1E70BC6A}"/>
                </a:ext>
              </a:extLst>
            </p:cNvPr>
            <p:cNvSpPr>
              <a:spLocks/>
            </p:cNvSpPr>
            <p:nvPr/>
          </p:nvSpPr>
          <p:spPr bwMode="auto">
            <a:xfrm>
              <a:off x="4500060" y="5903767"/>
              <a:ext cx="17462" cy="12700"/>
            </a:xfrm>
            <a:custGeom>
              <a:avLst/>
              <a:gdLst>
                <a:gd name="T0" fmla="*/ 12 w 18"/>
                <a:gd name="T1" fmla="*/ 5 h 14"/>
                <a:gd name="T2" fmla="*/ 15 w 18"/>
                <a:gd name="T3" fmla="*/ 3 h 14"/>
                <a:gd name="T4" fmla="*/ 0 w 18"/>
                <a:gd name="T5" fmla="*/ 14 h 14"/>
                <a:gd name="T6" fmla="*/ 14 w 18"/>
                <a:gd name="T7" fmla="*/ 3 h 14"/>
                <a:gd name="T8" fmla="*/ 12 w 18"/>
                <a:gd name="T9" fmla="*/ 5 h 14"/>
              </a:gdLst>
              <a:ahLst/>
              <a:cxnLst>
                <a:cxn ang="0">
                  <a:pos x="T0" y="T1"/>
                </a:cxn>
                <a:cxn ang="0">
                  <a:pos x="T2" y="T3"/>
                </a:cxn>
                <a:cxn ang="0">
                  <a:pos x="T4" y="T5"/>
                </a:cxn>
                <a:cxn ang="0">
                  <a:pos x="T6" y="T7"/>
                </a:cxn>
                <a:cxn ang="0">
                  <a:pos x="T8" y="T9"/>
                </a:cxn>
              </a:cxnLst>
              <a:rect l="0" t="0" r="r" b="b"/>
              <a:pathLst>
                <a:path w="18" h="14">
                  <a:moveTo>
                    <a:pt x="12" y="5"/>
                  </a:moveTo>
                  <a:cubicBezTo>
                    <a:pt x="12" y="5"/>
                    <a:pt x="13" y="5"/>
                    <a:pt x="15" y="3"/>
                  </a:cubicBezTo>
                  <a:cubicBezTo>
                    <a:pt x="13" y="6"/>
                    <a:pt x="6" y="9"/>
                    <a:pt x="0" y="14"/>
                  </a:cubicBezTo>
                  <a:cubicBezTo>
                    <a:pt x="2" y="10"/>
                    <a:pt x="8" y="7"/>
                    <a:pt x="14" y="3"/>
                  </a:cubicBezTo>
                  <a:cubicBezTo>
                    <a:pt x="18" y="0"/>
                    <a:pt x="15" y="3"/>
                    <a:pt x="12"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 name="Freeform 7085">
              <a:extLst>
                <a:ext uri="{FF2B5EF4-FFF2-40B4-BE49-F238E27FC236}">
                  <a16:creationId xmlns:a16="http://schemas.microsoft.com/office/drawing/2014/main" id="{358136F2-D7C6-4901-8FDF-015065B4D222}"/>
                </a:ext>
              </a:extLst>
            </p:cNvPr>
            <p:cNvSpPr>
              <a:spLocks/>
            </p:cNvSpPr>
            <p:nvPr/>
          </p:nvSpPr>
          <p:spPr bwMode="auto">
            <a:xfrm>
              <a:off x="4104773" y="4503592"/>
              <a:ext cx="158750" cy="7938"/>
            </a:xfrm>
            <a:custGeom>
              <a:avLst/>
              <a:gdLst>
                <a:gd name="T0" fmla="*/ 174 w 176"/>
                <a:gd name="T1" fmla="*/ 2 h 10"/>
                <a:gd name="T2" fmla="*/ 176 w 176"/>
                <a:gd name="T3" fmla="*/ 5 h 10"/>
                <a:gd name="T4" fmla="*/ 159 w 176"/>
                <a:gd name="T5" fmla="*/ 4 h 10"/>
                <a:gd name="T6" fmla="*/ 147 w 176"/>
                <a:gd name="T7" fmla="*/ 5 h 10"/>
                <a:gd name="T8" fmla="*/ 150 w 176"/>
                <a:gd name="T9" fmla="*/ 4 h 10"/>
                <a:gd name="T10" fmla="*/ 74 w 176"/>
                <a:gd name="T11" fmla="*/ 4 h 10"/>
                <a:gd name="T12" fmla="*/ 0 w 176"/>
                <a:gd name="T13" fmla="*/ 10 h 10"/>
                <a:gd name="T14" fmla="*/ 9 w 176"/>
                <a:gd name="T15" fmla="*/ 6 h 10"/>
                <a:gd name="T16" fmla="*/ 55 w 176"/>
                <a:gd name="T17" fmla="*/ 4 h 10"/>
                <a:gd name="T18" fmla="*/ 58 w 176"/>
                <a:gd name="T19" fmla="*/ 2 h 10"/>
                <a:gd name="T20" fmla="*/ 102 w 176"/>
                <a:gd name="T21" fmla="*/ 2 h 10"/>
                <a:gd name="T22" fmla="*/ 141 w 176"/>
                <a:gd name="T23" fmla="*/ 1 h 10"/>
                <a:gd name="T24" fmla="*/ 118 w 176"/>
                <a:gd name="T25" fmla="*/ 0 h 10"/>
                <a:gd name="T26" fmla="*/ 146 w 176"/>
                <a:gd name="T27" fmla="*/ 0 h 10"/>
                <a:gd name="T28" fmla="*/ 174 w 176"/>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10">
                  <a:moveTo>
                    <a:pt x="174" y="2"/>
                  </a:moveTo>
                  <a:cubicBezTo>
                    <a:pt x="172" y="4"/>
                    <a:pt x="167" y="2"/>
                    <a:pt x="176" y="5"/>
                  </a:cubicBezTo>
                  <a:cubicBezTo>
                    <a:pt x="167" y="4"/>
                    <a:pt x="162" y="4"/>
                    <a:pt x="159" y="4"/>
                  </a:cubicBezTo>
                  <a:cubicBezTo>
                    <a:pt x="155" y="5"/>
                    <a:pt x="152" y="5"/>
                    <a:pt x="147" y="5"/>
                  </a:cubicBezTo>
                  <a:cubicBezTo>
                    <a:pt x="148" y="5"/>
                    <a:pt x="150" y="4"/>
                    <a:pt x="150" y="4"/>
                  </a:cubicBezTo>
                  <a:cubicBezTo>
                    <a:pt x="127" y="3"/>
                    <a:pt x="100" y="3"/>
                    <a:pt x="74" y="4"/>
                  </a:cubicBezTo>
                  <a:cubicBezTo>
                    <a:pt x="48" y="5"/>
                    <a:pt x="22" y="7"/>
                    <a:pt x="0" y="10"/>
                  </a:cubicBezTo>
                  <a:cubicBezTo>
                    <a:pt x="1" y="9"/>
                    <a:pt x="15" y="7"/>
                    <a:pt x="9" y="6"/>
                  </a:cubicBezTo>
                  <a:cubicBezTo>
                    <a:pt x="27" y="4"/>
                    <a:pt x="46" y="3"/>
                    <a:pt x="55" y="4"/>
                  </a:cubicBezTo>
                  <a:cubicBezTo>
                    <a:pt x="59" y="3"/>
                    <a:pt x="57" y="3"/>
                    <a:pt x="58" y="2"/>
                  </a:cubicBezTo>
                  <a:cubicBezTo>
                    <a:pt x="102" y="2"/>
                    <a:pt x="102" y="2"/>
                    <a:pt x="102" y="2"/>
                  </a:cubicBezTo>
                  <a:cubicBezTo>
                    <a:pt x="117" y="2"/>
                    <a:pt x="132" y="2"/>
                    <a:pt x="141" y="1"/>
                  </a:cubicBezTo>
                  <a:cubicBezTo>
                    <a:pt x="137" y="0"/>
                    <a:pt x="125" y="2"/>
                    <a:pt x="118" y="0"/>
                  </a:cubicBezTo>
                  <a:cubicBezTo>
                    <a:pt x="123" y="0"/>
                    <a:pt x="134" y="0"/>
                    <a:pt x="146" y="0"/>
                  </a:cubicBezTo>
                  <a:cubicBezTo>
                    <a:pt x="157" y="1"/>
                    <a:pt x="168" y="2"/>
                    <a:pt x="17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 name="Freeform 7086">
              <a:extLst>
                <a:ext uri="{FF2B5EF4-FFF2-40B4-BE49-F238E27FC236}">
                  <a16:creationId xmlns:a16="http://schemas.microsoft.com/office/drawing/2014/main" id="{F1CD44E1-2476-4ABD-8043-337AD7A6BF0F}"/>
                </a:ext>
              </a:extLst>
            </p:cNvPr>
            <p:cNvSpPr>
              <a:spLocks/>
            </p:cNvSpPr>
            <p:nvPr/>
          </p:nvSpPr>
          <p:spPr bwMode="auto">
            <a:xfrm>
              <a:off x="4563560" y="4594080"/>
              <a:ext cx="79375" cy="44450"/>
            </a:xfrm>
            <a:custGeom>
              <a:avLst/>
              <a:gdLst>
                <a:gd name="T0" fmla="*/ 89 w 89"/>
                <a:gd name="T1" fmla="*/ 50 h 50"/>
                <a:gd name="T2" fmla="*/ 68 w 89"/>
                <a:gd name="T3" fmla="*/ 38 h 50"/>
                <a:gd name="T4" fmla="*/ 41 w 89"/>
                <a:gd name="T5" fmla="*/ 23 h 50"/>
                <a:gd name="T6" fmla="*/ 51 w 89"/>
                <a:gd name="T7" fmla="*/ 31 h 50"/>
                <a:gd name="T8" fmla="*/ 40 w 89"/>
                <a:gd name="T9" fmla="*/ 25 h 50"/>
                <a:gd name="T10" fmla="*/ 27 w 89"/>
                <a:gd name="T11" fmla="*/ 18 h 50"/>
                <a:gd name="T12" fmla="*/ 47 w 89"/>
                <a:gd name="T13" fmla="*/ 31 h 50"/>
                <a:gd name="T14" fmla="*/ 28 w 89"/>
                <a:gd name="T15" fmla="*/ 20 h 50"/>
                <a:gd name="T16" fmla="*/ 11 w 89"/>
                <a:gd name="T17" fmla="*/ 12 h 50"/>
                <a:gd name="T18" fmla="*/ 21 w 89"/>
                <a:gd name="T19" fmla="*/ 15 h 50"/>
                <a:gd name="T20" fmla="*/ 20 w 89"/>
                <a:gd name="T21" fmla="*/ 11 h 50"/>
                <a:gd name="T22" fmla="*/ 0 w 89"/>
                <a:gd name="T23" fmla="*/ 0 h 50"/>
                <a:gd name="T24" fmla="*/ 89 w 89"/>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50">
                  <a:moveTo>
                    <a:pt x="89" y="50"/>
                  </a:moveTo>
                  <a:cubicBezTo>
                    <a:pt x="81" y="45"/>
                    <a:pt x="75" y="42"/>
                    <a:pt x="68" y="38"/>
                  </a:cubicBezTo>
                  <a:cubicBezTo>
                    <a:pt x="60" y="34"/>
                    <a:pt x="52" y="30"/>
                    <a:pt x="41" y="23"/>
                  </a:cubicBezTo>
                  <a:cubicBezTo>
                    <a:pt x="42" y="25"/>
                    <a:pt x="56" y="32"/>
                    <a:pt x="51" y="31"/>
                  </a:cubicBezTo>
                  <a:cubicBezTo>
                    <a:pt x="45" y="28"/>
                    <a:pt x="42" y="26"/>
                    <a:pt x="40" y="25"/>
                  </a:cubicBezTo>
                  <a:cubicBezTo>
                    <a:pt x="37" y="23"/>
                    <a:pt x="35" y="22"/>
                    <a:pt x="27" y="18"/>
                  </a:cubicBezTo>
                  <a:cubicBezTo>
                    <a:pt x="33" y="22"/>
                    <a:pt x="36" y="24"/>
                    <a:pt x="47" y="31"/>
                  </a:cubicBezTo>
                  <a:cubicBezTo>
                    <a:pt x="44" y="29"/>
                    <a:pt x="36" y="25"/>
                    <a:pt x="28" y="20"/>
                  </a:cubicBezTo>
                  <a:cubicBezTo>
                    <a:pt x="21" y="16"/>
                    <a:pt x="13" y="13"/>
                    <a:pt x="11" y="12"/>
                  </a:cubicBezTo>
                  <a:cubicBezTo>
                    <a:pt x="2" y="7"/>
                    <a:pt x="10" y="9"/>
                    <a:pt x="21" y="15"/>
                  </a:cubicBezTo>
                  <a:cubicBezTo>
                    <a:pt x="15" y="10"/>
                    <a:pt x="12" y="8"/>
                    <a:pt x="20" y="11"/>
                  </a:cubicBezTo>
                  <a:cubicBezTo>
                    <a:pt x="16" y="6"/>
                    <a:pt x="5" y="4"/>
                    <a:pt x="0" y="0"/>
                  </a:cubicBezTo>
                  <a:cubicBezTo>
                    <a:pt x="31" y="14"/>
                    <a:pt x="62" y="31"/>
                    <a:pt x="89" y="5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 name="Freeform 7087">
              <a:extLst>
                <a:ext uri="{FF2B5EF4-FFF2-40B4-BE49-F238E27FC236}">
                  <a16:creationId xmlns:a16="http://schemas.microsoft.com/office/drawing/2014/main" id="{30C2CC94-E6BE-4AF9-8FB0-B14AFF8418DC}"/>
                </a:ext>
              </a:extLst>
            </p:cNvPr>
            <p:cNvSpPr>
              <a:spLocks/>
            </p:cNvSpPr>
            <p:nvPr/>
          </p:nvSpPr>
          <p:spPr bwMode="auto">
            <a:xfrm>
              <a:off x="4652460" y="4648055"/>
              <a:ext cx="120650" cy="95250"/>
            </a:xfrm>
            <a:custGeom>
              <a:avLst/>
              <a:gdLst>
                <a:gd name="T0" fmla="*/ 129 w 134"/>
                <a:gd name="T1" fmla="*/ 100 h 106"/>
                <a:gd name="T2" fmla="*/ 128 w 134"/>
                <a:gd name="T3" fmla="*/ 103 h 106"/>
                <a:gd name="T4" fmla="*/ 85 w 134"/>
                <a:gd name="T5" fmla="*/ 65 h 106"/>
                <a:gd name="T6" fmla="*/ 83 w 134"/>
                <a:gd name="T7" fmla="*/ 60 h 106"/>
                <a:gd name="T8" fmla="*/ 50 w 134"/>
                <a:gd name="T9" fmla="*/ 36 h 106"/>
                <a:gd name="T10" fmla="*/ 56 w 134"/>
                <a:gd name="T11" fmla="*/ 41 h 106"/>
                <a:gd name="T12" fmla="*/ 28 w 134"/>
                <a:gd name="T13" fmla="*/ 22 h 106"/>
                <a:gd name="T14" fmla="*/ 0 w 134"/>
                <a:gd name="T15" fmla="*/ 0 h 106"/>
                <a:gd name="T16" fmla="*/ 22 w 134"/>
                <a:gd name="T17" fmla="*/ 14 h 106"/>
                <a:gd name="T18" fmla="*/ 22 w 134"/>
                <a:gd name="T19" fmla="*/ 12 h 106"/>
                <a:gd name="T20" fmla="*/ 74 w 134"/>
                <a:gd name="T21" fmla="*/ 52 h 106"/>
                <a:gd name="T22" fmla="*/ 129 w 134"/>
                <a:gd name="T23"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06">
                  <a:moveTo>
                    <a:pt x="129" y="100"/>
                  </a:moveTo>
                  <a:cubicBezTo>
                    <a:pt x="134" y="106"/>
                    <a:pt x="127" y="99"/>
                    <a:pt x="128" y="103"/>
                  </a:cubicBezTo>
                  <a:cubicBezTo>
                    <a:pt x="119" y="89"/>
                    <a:pt x="104" y="81"/>
                    <a:pt x="85" y="65"/>
                  </a:cubicBezTo>
                  <a:cubicBezTo>
                    <a:pt x="87" y="65"/>
                    <a:pt x="84" y="61"/>
                    <a:pt x="83" y="60"/>
                  </a:cubicBezTo>
                  <a:cubicBezTo>
                    <a:pt x="74" y="55"/>
                    <a:pt x="61" y="43"/>
                    <a:pt x="50" y="36"/>
                  </a:cubicBezTo>
                  <a:cubicBezTo>
                    <a:pt x="50" y="36"/>
                    <a:pt x="53" y="39"/>
                    <a:pt x="56" y="41"/>
                  </a:cubicBezTo>
                  <a:cubicBezTo>
                    <a:pt x="51" y="40"/>
                    <a:pt x="40" y="29"/>
                    <a:pt x="28" y="22"/>
                  </a:cubicBezTo>
                  <a:cubicBezTo>
                    <a:pt x="31" y="20"/>
                    <a:pt x="13" y="8"/>
                    <a:pt x="0" y="0"/>
                  </a:cubicBezTo>
                  <a:cubicBezTo>
                    <a:pt x="3" y="0"/>
                    <a:pt x="17" y="9"/>
                    <a:pt x="22" y="14"/>
                  </a:cubicBezTo>
                  <a:cubicBezTo>
                    <a:pt x="29" y="19"/>
                    <a:pt x="29" y="18"/>
                    <a:pt x="22" y="12"/>
                  </a:cubicBezTo>
                  <a:cubicBezTo>
                    <a:pt x="36" y="21"/>
                    <a:pt x="55" y="36"/>
                    <a:pt x="74" y="52"/>
                  </a:cubicBezTo>
                  <a:cubicBezTo>
                    <a:pt x="94" y="68"/>
                    <a:pt x="113" y="86"/>
                    <a:pt x="129" y="10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 name="Freeform 7088">
              <a:extLst>
                <a:ext uri="{FF2B5EF4-FFF2-40B4-BE49-F238E27FC236}">
                  <a16:creationId xmlns:a16="http://schemas.microsoft.com/office/drawing/2014/main" id="{F03EB989-EE67-44B8-A7AF-2F97B757233C}"/>
                </a:ext>
              </a:extLst>
            </p:cNvPr>
            <p:cNvSpPr>
              <a:spLocks/>
            </p:cNvSpPr>
            <p:nvPr/>
          </p:nvSpPr>
          <p:spPr bwMode="auto">
            <a:xfrm>
              <a:off x="4427035" y="4544867"/>
              <a:ext cx="30162" cy="7938"/>
            </a:xfrm>
            <a:custGeom>
              <a:avLst/>
              <a:gdLst>
                <a:gd name="T0" fmla="*/ 32 w 32"/>
                <a:gd name="T1" fmla="*/ 9 h 9"/>
                <a:gd name="T2" fmla="*/ 29 w 32"/>
                <a:gd name="T3" fmla="*/ 9 h 9"/>
                <a:gd name="T4" fmla="*/ 0 w 32"/>
                <a:gd name="T5" fmla="*/ 2 h 9"/>
                <a:gd name="T6" fmla="*/ 3 w 32"/>
                <a:gd name="T7" fmla="*/ 0 h 9"/>
                <a:gd name="T8" fmla="*/ 32 w 32"/>
                <a:gd name="T9" fmla="*/ 9 h 9"/>
              </a:gdLst>
              <a:ahLst/>
              <a:cxnLst>
                <a:cxn ang="0">
                  <a:pos x="T0" y="T1"/>
                </a:cxn>
                <a:cxn ang="0">
                  <a:pos x="T2" y="T3"/>
                </a:cxn>
                <a:cxn ang="0">
                  <a:pos x="T4" y="T5"/>
                </a:cxn>
                <a:cxn ang="0">
                  <a:pos x="T6" y="T7"/>
                </a:cxn>
                <a:cxn ang="0">
                  <a:pos x="T8" y="T9"/>
                </a:cxn>
              </a:cxnLst>
              <a:rect l="0" t="0" r="r" b="b"/>
              <a:pathLst>
                <a:path w="32" h="9">
                  <a:moveTo>
                    <a:pt x="32" y="9"/>
                  </a:moveTo>
                  <a:cubicBezTo>
                    <a:pt x="28" y="8"/>
                    <a:pt x="14" y="4"/>
                    <a:pt x="29" y="9"/>
                  </a:cubicBezTo>
                  <a:cubicBezTo>
                    <a:pt x="20" y="8"/>
                    <a:pt x="14" y="5"/>
                    <a:pt x="0" y="2"/>
                  </a:cubicBezTo>
                  <a:cubicBezTo>
                    <a:pt x="0" y="1"/>
                    <a:pt x="14" y="4"/>
                    <a:pt x="3" y="0"/>
                  </a:cubicBezTo>
                  <a:cubicBezTo>
                    <a:pt x="8" y="0"/>
                    <a:pt x="26" y="7"/>
                    <a:pt x="32"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 name="Freeform 7089">
              <a:extLst>
                <a:ext uri="{FF2B5EF4-FFF2-40B4-BE49-F238E27FC236}">
                  <a16:creationId xmlns:a16="http://schemas.microsoft.com/office/drawing/2014/main" id="{0C90126A-1D52-4B20-B3B3-72B2D5D7D67C}"/>
                </a:ext>
              </a:extLst>
            </p:cNvPr>
            <p:cNvSpPr>
              <a:spLocks/>
            </p:cNvSpPr>
            <p:nvPr/>
          </p:nvSpPr>
          <p:spPr bwMode="auto">
            <a:xfrm>
              <a:off x="4792160" y="4798867"/>
              <a:ext cx="41275" cy="52388"/>
            </a:xfrm>
            <a:custGeom>
              <a:avLst/>
              <a:gdLst>
                <a:gd name="T0" fmla="*/ 4 w 46"/>
                <a:gd name="T1" fmla="*/ 2 h 57"/>
                <a:gd name="T2" fmla="*/ 26 w 46"/>
                <a:gd name="T3" fmla="*/ 28 h 57"/>
                <a:gd name="T4" fmla="*/ 20 w 46"/>
                <a:gd name="T5" fmla="*/ 24 h 57"/>
                <a:gd name="T6" fmla="*/ 36 w 46"/>
                <a:gd name="T7" fmla="*/ 44 h 57"/>
                <a:gd name="T8" fmla="*/ 46 w 46"/>
                <a:gd name="T9" fmla="*/ 57 h 57"/>
                <a:gd name="T10" fmla="*/ 33 w 46"/>
                <a:gd name="T11" fmla="*/ 46 h 57"/>
                <a:gd name="T12" fmla="*/ 26 w 46"/>
                <a:gd name="T13" fmla="*/ 33 h 57"/>
                <a:gd name="T14" fmla="*/ 0 w 46"/>
                <a:gd name="T15" fmla="*/ 3 h 57"/>
                <a:gd name="T16" fmla="*/ 4 w 46"/>
                <a:gd name="T17"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57">
                  <a:moveTo>
                    <a:pt x="4" y="2"/>
                  </a:moveTo>
                  <a:cubicBezTo>
                    <a:pt x="11" y="11"/>
                    <a:pt x="19" y="20"/>
                    <a:pt x="26" y="28"/>
                  </a:cubicBezTo>
                  <a:cubicBezTo>
                    <a:pt x="27" y="32"/>
                    <a:pt x="21" y="23"/>
                    <a:pt x="20" y="24"/>
                  </a:cubicBezTo>
                  <a:cubicBezTo>
                    <a:pt x="24" y="30"/>
                    <a:pt x="30" y="38"/>
                    <a:pt x="36" y="44"/>
                  </a:cubicBezTo>
                  <a:cubicBezTo>
                    <a:pt x="41" y="51"/>
                    <a:pt x="45" y="56"/>
                    <a:pt x="46" y="57"/>
                  </a:cubicBezTo>
                  <a:cubicBezTo>
                    <a:pt x="44" y="57"/>
                    <a:pt x="34" y="45"/>
                    <a:pt x="33" y="46"/>
                  </a:cubicBezTo>
                  <a:cubicBezTo>
                    <a:pt x="34" y="44"/>
                    <a:pt x="31" y="40"/>
                    <a:pt x="26" y="33"/>
                  </a:cubicBezTo>
                  <a:cubicBezTo>
                    <a:pt x="20" y="25"/>
                    <a:pt x="11" y="15"/>
                    <a:pt x="0" y="3"/>
                  </a:cubicBezTo>
                  <a:cubicBezTo>
                    <a:pt x="4" y="5"/>
                    <a:pt x="0" y="0"/>
                    <a:pt x="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 name="Freeform 7090">
              <a:extLst>
                <a:ext uri="{FF2B5EF4-FFF2-40B4-BE49-F238E27FC236}">
                  <a16:creationId xmlns:a16="http://schemas.microsoft.com/office/drawing/2014/main" id="{81CCBF8F-1FF5-4ABE-A514-86AE460302D6}"/>
                </a:ext>
              </a:extLst>
            </p:cNvPr>
            <p:cNvSpPr>
              <a:spLocks/>
            </p:cNvSpPr>
            <p:nvPr/>
          </p:nvSpPr>
          <p:spPr bwMode="auto">
            <a:xfrm>
              <a:off x="4990598" y="5378305"/>
              <a:ext cx="9525" cy="39688"/>
            </a:xfrm>
            <a:custGeom>
              <a:avLst/>
              <a:gdLst>
                <a:gd name="T0" fmla="*/ 9 w 11"/>
                <a:gd name="T1" fmla="*/ 1 h 44"/>
                <a:gd name="T2" fmla="*/ 10 w 11"/>
                <a:gd name="T3" fmla="*/ 0 h 44"/>
                <a:gd name="T4" fmla="*/ 7 w 11"/>
                <a:gd name="T5" fmla="*/ 31 h 44"/>
                <a:gd name="T6" fmla="*/ 5 w 11"/>
                <a:gd name="T7" fmla="*/ 40 h 44"/>
                <a:gd name="T8" fmla="*/ 0 w 11"/>
                <a:gd name="T9" fmla="*/ 43 h 44"/>
                <a:gd name="T10" fmla="*/ 2 w 11"/>
                <a:gd name="T11" fmla="*/ 24 h 44"/>
                <a:gd name="T12" fmla="*/ 9 w 11"/>
                <a:gd name="T13" fmla="*/ 1 h 44"/>
              </a:gdLst>
              <a:ahLst/>
              <a:cxnLst>
                <a:cxn ang="0">
                  <a:pos x="T0" y="T1"/>
                </a:cxn>
                <a:cxn ang="0">
                  <a:pos x="T2" y="T3"/>
                </a:cxn>
                <a:cxn ang="0">
                  <a:pos x="T4" y="T5"/>
                </a:cxn>
                <a:cxn ang="0">
                  <a:pos x="T6" y="T7"/>
                </a:cxn>
                <a:cxn ang="0">
                  <a:pos x="T8" y="T9"/>
                </a:cxn>
                <a:cxn ang="0">
                  <a:pos x="T10" y="T11"/>
                </a:cxn>
                <a:cxn ang="0">
                  <a:pos x="T12" y="T13"/>
                </a:cxn>
              </a:cxnLst>
              <a:rect l="0" t="0" r="r" b="b"/>
              <a:pathLst>
                <a:path w="11" h="44">
                  <a:moveTo>
                    <a:pt x="9" y="1"/>
                  </a:moveTo>
                  <a:cubicBezTo>
                    <a:pt x="9" y="3"/>
                    <a:pt x="9" y="5"/>
                    <a:pt x="10" y="0"/>
                  </a:cubicBezTo>
                  <a:cubicBezTo>
                    <a:pt x="11" y="11"/>
                    <a:pt x="6" y="13"/>
                    <a:pt x="7" y="31"/>
                  </a:cubicBezTo>
                  <a:cubicBezTo>
                    <a:pt x="6" y="44"/>
                    <a:pt x="6" y="21"/>
                    <a:pt x="5" y="40"/>
                  </a:cubicBezTo>
                  <a:cubicBezTo>
                    <a:pt x="3" y="30"/>
                    <a:pt x="3" y="31"/>
                    <a:pt x="0" y="43"/>
                  </a:cubicBezTo>
                  <a:cubicBezTo>
                    <a:pt x="1" y="36"/>
                    <a:pt x="1" y="30"/>
                    <a:pt x="2" y="24"/>
                  </a:cubicBezTo>
                  <a:cubicBezTo>
                    <a:pt x="5" y="26"/>
                    <a:pt x="5" y="21"/>
                    <a:pt x="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 name="Freeform 7091">
              <a:extLst>
                <a:ext uri="{FF2B5EF4-FFF2-40B4-BE49-F238E27FC236}">
                  <a16:creationId xmlns:a16="http://schemas.microsoft.com/office/drawing/2014/main" id="{4EBA2306-D4A6-4FF8-B9C1-DFEE0C746991}"/>
                </a:ext>
              </a:extLst>
            </p:cNvPr>
            <p:cNvSpPr>
              <a:spLocks/>
            </p:cNvSpPr>
            <p:nvPr/>
          </p:nvSpPr>
          <p:spPr bwMode="auto">
            <a:xfrm>
              <a:off x="4965198" y="5494192"/>
              <a:ext cx="14287" cy="68263"/>
            </a:xfrm>
            <a:custGeom>
              <a:avLst/>
              <a:gdLst>
                <a:gd name="T0" fmla="*/ 15 w 16"/>
                <a:gd name="T1" fmla="*/ 14 h 76"/>
                <a:gd name="T2" fmla="*/ 9 w 16"/>
                <a:gd name="T3" fmla="*/ 45 h 76"/>
                <a:gd name="T4" fmla="*/ 3 w 16"/>
                <a:gd name="T5" fmla="*/ 67 h 76"/>
                <a:gd name="T6" fmla="*/ 3 w 16"/>
                <a:gd name="T7" fmla="*/ 63 h 76"/>
                <a:gd name="T8" fmla="*/ 2 w 16"/>
                <a:gd name="T9" fmla="*/ 64 h 76"/>
                <a:gd name="T10" fmla="*/ 7 w 16"/>
                <a:gd name="T11" fmla="*/ 42 h 76"/>
                <a:gd name="T12" fmla="*/ 6 w 16"/>
                <a:gd name="T13" fmla="*/ 52 h 76"/>
                <a:gd name="T14" fmla="*/ 11 w 16"/>
                <a:gd name="T15" fmla="*/ 33 h 76"/>
                <a:gd name="T16" fmla="*/ 10 w 16"/>
                <a:gd name="T17" fmla="*/ 30 h 76"/>
                <a:gd name="T18" fmla="*/ 14 w 16"/>
                <a:gd name="T19" fmla="*/ 8 h 76"/>
                <a:gd name="T20" fmla="*/ 15 w 16"/>
                <a:gd name="T21" fmla="*/ 9 h 76"/>
                <a:gd name="T22" fmla="*/ 15 w 16"/>
                <a:gd name="T23" fmla="*/ 1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76">
                  <a:moveTo>
                    <a:pt x="15" y="14"/>
                  </a:moveTo>
                  <a:cubicBezTo>
                    <a:pt x="14" y="24"/>
                    <a:pt x="11" y="35"/>
                    <a:pt x="9" y="45"/>
                  </a:cubicBezTo>
                  <a:cubicBezTo>
                    <a:pt x="6" y="55"/>
                    <a:pt x="4" y="63"/>
                    <a:pt x="3" y="67"/>
                  </a:cubicBezTo>
                  <a:cubicBezTo>
                    <a:pt x="0" y="76"/>
                    <a:pt x="2" y="69"/>
                    <a:pt x="3" y="63"/>
                  </a:cubicBezTo>
                  <a:cubicBezTo>
                    <a:pt x="4" y="58"/>
                    <a:pt x="5" y="53"/>
                    <a:pt x="2" y="64"/>
                  </a:cubicBezTo>
                  <a:cubicBezTo>
                    <a:pt x="1" y="64"/>
                    <a:pt x="6" y="48"/>
                    <a:pt x="7" y="42"/>
                  </a:cubicBezTo>
                  <a:cubicBezTo>
                    <a:pt x="8" y="42"/>
                    <a:pt x="4" y="54"/>
                    <a:pt x="6" y="52"/>
                  </a:cubicBezTo>
                  <a:cubicBezTo>
                    <a:pt x="7" y="53"/>
                    <a:pt x="9" y="39"/>
                    <a:pt x="11" y="33"/>
                  </a:cubicBezTo>
                  <a:cubicBezTo>
                    <a:pt x="12" y="29"/>
                    <a:pt x="11" y="31"/>
                    <a:pt x="10" y="30"/>
                  </a:cubicBezTo>
                  <a:cubicBezTo>
                    <a:pt x="11" y="24"/>
                    <a:pt x="15" y="8"/>
                    <a:pt x="14" y="8"/>
                  </a:cubicBezTo>
                  <a:cubicBezTo>
                    <a:pt x="16" y="0"/>
                    <a:pt x="16" y="4"/>
                    <a:pt x="15" y="9"/>
                  </a:cubicBezTo>
                  <a:cubicBezTo>
                    <a:pt x="14" y="14"/>
                    <a:pt x="13" y="19"/>
                    <a:pt x="15"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 name="Freeform 7092">
              <a:extLst>
                <a:ext uri="{FF2B5EF4-FFF2-40B4-BE49-F238E27FC236}">
                  <a16:creationId xmlns:a16="http://schemas.microsoft.com/office/drawing/2014/main" id="{256FEDE5-F880-434E-B2E0-C7AF32E5DAEF}"/>
                </a:ext>
              </a:extLst>
            </p:cNvPr>
            <p:cNvSpPr>
              <a:spLocks/>
            </p:cNvSpPr>
            <p:nvPr/>
          </p:nvSpPr>
          <p:spPr bwMode="auto">
            <a:xfrm>
              <a:off x="4750885" y="4770292"/>
              <a:ext cx="53975" cy="53975"/>
            </a:xfrm>
            <a:custGeom>
              <a:avLst/>
              <a:gdLst>
                <a:gd name="T0" fmla="*/ 9 w 60"/>
                <a:gd name="T1" fmla="*/ 3 h 59"/>
                <a:gd name="T2" fmla="*/ 52 w 60"/>
                <a:gd name="T3" fmla="*/ 50 h 59"/>
                <a:gd name="T4" fmla="*/ 56 w 60"/>
                <a:gd name="T5" fmla="*/ 58 h 59"/>
                <a:gd name="T6" fmla="*/ 29 w 60"/>
                <a:gd name="T7" fmla="*/ 28 h 59"/>
                <a:gd name="T8" fmla="*/ 22 w 60"/>
                <a:gd name="T9" fmla="*/ 18 h 59"/>
                <a:gd name="T10" fmla="*/ 26 w 60"/>
                <a:gd name="T11" fmla="*/ 26 h 59"/>
                <a:gd name="T12" fmla="*/ 14 w 60"/>
                <a:gd name="T13" fmla="*/ 12 h 59"/>
                <a:gd name="T14" fmla="*/ 13 w 60"/>
                <a:gd name="T15" fmla="*/ 14 h 59"/>
                <a:gd name="T16" fmla="*/ 9 w 60"/>
                <a:gd name="T17" fmla="*/ 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9">
                  <a:moveTo>
                    <a:pt x="9" y="3"/>
                  </a:moveTo>
                  <a:cubicBezTo>
                    <a:pt x="19" y="17"/>
                    <a:pt x="37" y="31"/>
                    <a:pt x="52" y="50"/>
                  </a:cubicBezTo>
                  <a:cubicBezTo>
                    <a:pt x="48" y="48"/>
                    <a:pt x="60" y="59"/>
                    <a:pt x="56" y="58"/>
                  </a:cubicBezTo>
                  <a:cubicBezTo>
                    <a:pt x="45" y="44"/>
                    <a:pt x="40" y="41"/>
                    <a:pt x="29" y="28"/>
                  </a:cubicBezTo>
                  <a:cubicBezTo>
                    <a:pt x="35" y="32"/>
                    <a:pt x="31" y="27"/>
                    <a:pt x="22" y="18"/>
                  </a:cubicBezTo>
                  <a:cubicBezTo>
                    <a:pt x="21" y="19"/>
                    <a:pt x="21" y="20"/>
                    <a:pt x="26" y="26"/>
                  </a:cubicBezTo>
                  <a:cubicBezTo>
                    <a:pt x="23" y="25"/>
                    <a:pt x="17" y="16"/>
                    <a:pt x="14" y="12"/>
                  </a:cubicBezTo>
                  <a:cubicBezTo>
                    <a:pt x="6" y="5"/>
                    <a:pt x="16" y="16"/>
                    <a:pt x="13" y="14"/>
                  </a:cubicBezTo>
                  <a:cubicBezTo>
                    <a:pt x="0" y="0"/>
                    <a:pt x="14" y="10"/>
                    <a:pt x="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 name="Freeform 7093">
              <a:extLst>
                <a:ext uri="{FF2B5EF4-FFF2-40B4-BE49-F238E27FC236}">
                  <a16:creationId xmlns:a16="http://schemas.microsoft.com/office/drawing/2014/main" id="{8FE12411-F2DA-47A6-8A14-B33EDA766AAB}"/>
                </a:ext>
              </a:extLst>
            </p:cNvPr>
            <p:cNvSpPr>
              <a:spLocks/>
            </p:cNvSpPr>
            <p:nvPr/>
          </p:nvSpPr>
          <p:spPr bwMode="auto">
            <a:xfrm>
              <a:off x="4854073" y="4903642"/>
              <a:ext cx="42862" cy="63500"/>
            </a:xfrm>
            <a:custGeom>
              <a:avLst/>
              <a:gdLst>
                <a:gd name="T0" fmla="*/ 36 w 47"/>
                <a:gd name="T1" fmla="*/ 48 h 70"/>
                <a:gd name="T2" fmla="*/ 33 w 47"/>
                <a:gd name="T3" fmla="*/ 53 h 70"/>
                <a:gd name="T4" fmla="*/ 19 w 47"/>
                <a:gd name="T5" fmla="*/ 30 h 70"/>
                <a:gd name="T6" fmla="*/ 0 w 47"/>
                <a:gd name="T7" fmla="*/ 0 h 70"/>
                <a:gd name="T8" fmla="*/ 28 w 47"/>
                <a:gd name="T9" fmla="*/ 43 h 70"/>
                <a:gd name="T10" fmla="*/ 36 w 47"/>
                <a:gd name="T11" fmla="*/ 48 h 70"/>
              </a:gdLst>
              <a:ahLst/>
              <a:cxnLst>
                <a:cxn ang="0">
                  <a:pos x="T0" y="T1"/>
                </a:cxn>
                <a:cxn ang="0">
                  <a:pos x="T2" y="T3"/>
                </a:cxn>
                <a:cxn ang="0">
                  <a:pos x="T4" y="T5"/>
                </a:cxn>
                <a:cxn ang="0">
                  <a:pos x="T6" y="T7"/>
                </a:cxn>
                <a:cxn ang="0">
                  <a:pos x="T8" y="T9"/>
                </a:cxn>
                <a:cxn ang="0">
                  <a:pos x="T10" y="T11"/>
                </a:cxn>
              </a:cxnLst>
              <a:rect l="0" t="0" r="r" b="b"/>
              <a:pathLst>
                <a:path w="47" h="70">
                  <a:moveTo>
                    <a:pt x="36" y="48"/>
                  </a:moveTo>
                  <a:cubicBezTo>
                    <a:pt x="47" y="70"/>
                    <a:pt x="29" y="45"/>
                    <a:pt x="33" y="53"/>
                  </a:cubicBezTo>
                  <a:cubicBezTo>
                    <a:pt x="30" y="50"/>
                    <a:pt x="25" y="41"/>
                    <a:pt x="19" y="30"/>
                  </a:cubicBezTo>
                  <a:cubicBezTo>
                    <a:pt x="13" y="20"/>
                    <a:pt x="6" y="9"/>
                    <a:pt x="0" y="0"/>
                  </a:cubicBezTo>
                  <a:cubicBezTo>
                    <a:pt x="6" y="5"/>
                    <a:pt x="14" y="20"/>
                    <a:pt x="28" y="43"/>
                  </a:cubicBezTo>
                  <a:cubicBezTo>
                    <a:pt x="27" y="37"/>
                    <a:pt x="34" y="48"/>
                    <a:pt x="36"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 name="Freeform 7094">
              <a:extLst>
                <a:ext uri="{FF2B5EF4-FFF2-40B4-BE49-F238E27FC236}">
                  <a16:creationId xmlns:a16="http://schemas.microsoft.com/office/drawing/2014/main" id="{4FE9CAB9-6A39-4DB3-B982-D4C0DDE34D62}"/>
                </a:ext>
              </a:extLst>
            </p:cNvPr>
            <p:cNvSpPr>
              <a:spLocks noEditPoints="1"/>
            </p:cNvSpPr>
            <p:nvPr/>
          </p:nvSpPr>
          <p:spPr bwMode="auto">
            <a:xfrm>
              <a:off x="4947735" y="5324330"/>
              <a:ext cx="25400" cy="211138"/>
            </a:xfrm>
            <a:custGeom>
              <a:avLst/>
              <a:gdLst>
                <a:gd name="T0" fmla="*/ 14 w 28"/>
                <a:gd name="T1" fmla="*/ 167 h 233"/>
                <a:gd name="T2" fmla="*/ 15 w 28"/>
                <a:gd name="T3" fmla="*/ 170 h 233"/>
                <a:gd name="T4" fmla="*/ 22 w 28"/>
                <a:gd name="T5" fmla="*/ 126 h 233"/>
                <a:gd name="T6" fmla="*/ 22 w 28"/>
                <a:gd name="T7" fmla="*/ 111 h 233"/>
                <a:gd name="T8" fmla="*/ 26 w 28"/>
                <a:gd name="T9" fmla="*/ 77 h 233"/>
                <a:gd name="T10" fmla="*/ 25 w 28"/>
                <a:gd name="T11" fmla="*/ 68 h 233"/>
                <a:gd name="T12" fmla="*/ 27 w 28"/>
                <a:gd name="T13" fmla="*/ 55 h 233"/>
                <a:gd name="T14" fmla="*/ 27 w 28"/>
                <a:gd name="T15" fmla="*/ 36 h 233"/>
                <a:gd name="T16" fmla="*/ 27 w 28"/>
                <a:gd name="T17" fmla="*/ 8 h 233"/>
                <a:gd name="T18" fmla="*/ 25 w 28"/>
                <a:gd name="T19" fmla="*/ 2 h 233"/>
                <a:gd name="T20" fmla="*/ 24 w 28"/>
                <a:gd name="T21" fmla="*/ 32 h 233"/>
                <a:gd name="T22" fmla="*/ 24 w 28"/>
                <a:gd name="T23" fmla="*/ 10 h 233"/>
                <a:gd name="T24" fmla="*/ 20 w 28"/>
                <a:gd name="T25" fmla="*/ 20 h 233"/>
                <a:gd name="T26" fmla="*/ 23 w 28"/>
                <a:gd name="T27" fmla="*/ 21 h 233"/>
                <a:gd name="T28" fmla="*/ 24 w 28"/>
                <a:gd name="T29" fmla="*/ 39 h 233"/>
                <a:gd name="T30" fmla="*/ 18 w 28"/>
                <a:gd name="T31" fmla="*/ 110 h 233"/>
                <a:gd name="T32" fmla="*/ 7 w 28"/>
                <a:gd name="T33" fmla="*/ 184 h 233"/>
                <a:gd name="T34" fmla="*/ 6 w 28"/>
                <a:gd name="T35" fmla="*/ 201 h 233"/>
                <a:gd name="T36" fmla="*/ 2 w 28"/>
                <a:gd name="T37" fmla="*/ 216 h 233"/>
                <a:gd name="T38" fmla="*/ 0 w 28"/>
                <a:gd name="T39" fmla="*/ 233 h 233"/>
                <a:gd name="T40" fmla="*/ 7 w 28"/>
                <a:gd name="T41" fmla="*/ 199 h 233"/>
                <a:gd name="T42" fmla="*/ 14 w 28"/>
                <a:gd name="T43" fmla="*/ 167 h 233"/>
                <a:gd name="T44" fmla="*/ 16 w 28"/>
                <a:gd name="T45" fmla="*/ 163 h 233"/>
                <a:gd name="T46" fmla="*/ 18 w 28"/>
                <a:gd name="T47" fmla="*/ 141 h 233"/>
                <a:gd name="T48" fmla="*/ 16 w 28"/>
                <a:gd name="T49" fmla="*/ 163 h 233"/>
                <a:gd name="T50" fmla="*/ 25 w 28"/>
                <a:gd name="T51" fmla="*/ 60 h 233"/>
                <a:gd name="T52" fmla="*/ 23 w 28"/>
                <a:gd name="T53" fmla="*/ 85 h 233"/>
                <a:gd name="T54" fmla="*/ 22 w 28"/>
                <a:gd name="T55" fmla="*/ 90 h 233"/>
                <a:gd name="T56" fmla="*/ 23 w 28"/>
                <a:gd name="T57" fmla="*/ 62 h 233"/>
                <a:gd name="T58" fmla="*/ 25 w 28"/>
                <a:gd name="T59" fmla="*/ 6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233">
                  <a:moveTo>
                    <a:pt x="14" y="167"/>
                  </a:moveTo>
                  <a:cubicBezTo>
                    <a:pt x="15" y="166"/>
                    <a:pt x="15" y="168"/>
                    <a:pt x="15" y="170"/>
                  </a:cubicBezTo>
                  <a:cubicBezTo>
                    <a:pt x="17" y="158"/>
                    <a:pt x="20" y="139"/>
                    <a:pt x="22" y="126"/>
                  </a:cubicBezTo>
                  <a:cubicBezTo>
                    <a:pt x="23" y="112"/>
                    <a:pt x="24" y="103"/>
                    <a:pt x="22" y="111"/>
                  </a:cubicBezTo>
                  <a:cubicBezTo>
                    <a:pt x="23" y="100"/>
                    <a:pt x="24" y="82"/>
                    <a:pt x="26" y="77"/>
                  </a:cubicBezTo>
                  <a:cubicBezTo>
                    <a:pt x="25" y="80"/>
                    <a:pt x="25" y="74"/>
                    <a:pt x="25" y="68"/>
                  </a:cubicBezTo>
                  <a:cubicBezTo>
                    <a:pt x="26" y="62"/>
                    <a:pt x="27" y="56"/>
                    <a:pt x="27" y="55"/>
                  </a:cubicBezTo>
                  <a:cubicBezTo>
                    <a:pt x="27" y="46"/>
                    <a:pt x="27" y="42"/>
                    <a:pt x="27" y="36"/>
                  </a:cubicBezTo>
                  <a:cubicBezTo>
                    <a:pt x="27" y="30"/>
                    <a:pt x="28" y="22"/>
                    <a:pt x="27" y="8"/>
                  </a:cubicBezTo>
                  <a:cubicBezTo>
                    <a:pt x="26" y="7"/>
                    <a:pt x="26" y="0"/>
                    <a:pt x="25" y="2"/>
                  </a:cubicBezTo>
                  <a:cubicBezTo>
                    <a:pt x="24" y="11"/>
                    <a:pt x="25" y="28"/>
                    <a:pt x="24" y="32"/>
                  </a:cubicBezTo>
                  <a:cubicBezTo>
                    <a:pt x="24" y="24"/>
                    <a:pt x="24" y="17"/>
                    <a:pt x="24" y="10"/>
                  </a:cubicBezTo>
                  <a:cubicBezTo>
                    <a:pt x="22" y="20"/>
                    <a:pt x="20" y="6"/>
                    <a:pt x="20" y="20"/>
                  </a:cubicBezTo>
                  <a:cubicBezTo>
                    <a:pt x="20" y="27"/>
                    <a:pt x="23" y="10"/>
                    <a:pt x="23" y="21"/>
                  </a:cubicBezTo>
                  <a:cubicBezTo>
                    <a:pt x="22" y="31"/>
                    <a:pt x="22" y="30"/>
                    <a:pt x="24" y="39"/>
                  </a:cubicBezTo>
                  <a:cubicBezTo>
                    <a:pt x="22" y="55"/>
                    <a:pt x="21" y="82"/>
                    <a:pt x="18" y="110"/>
                  </a:cubicBezTo>
                  <a:cubicBezTo>
                    <a:pt x="16" y="138"/>
                    <a:pt x="11" y="166"/>
                    <a:pt x="7" y="184"/>
                  </a:cubicBezTo>
                  <a:cubicBezTo>
                    <a:pt x="7" y="187"/>
                    <a:pt x="7" y="193"/>
                    <a:pt x="6" y="201"/>
                  </a:cubicBezTo>
                  <a:cubicBezTo>
                    <a:pt x="5" y="202"/>
                    <a:pt x="3" y="209"/>
                    <a:pt x="2" y="216"/>
                  </a:cubicBezTo>
                  <a:cubicBezTo>
                    <a:pt x="1" y="223"/>
                    <a:pt x="0" y="230"/>
                    <a:pt x="0" y="233"/>
                  </a:cubicBezTo>
                  <a:cubicBezTo>
                    <a:pt x="3" y="217"/>
                    <a:pt x="5" y="208"/>
                    <a:pt x="7" y="199"/>
                  </a:cubicBezTo>
                  <a:cubicBezTo>
                    <a:pt x="10" y="191"/>
                    <a:pt x="12" y="182"/>
                    <a:pt x="14" y="167"/>
                  </a:cubicBezTo>
                  <a:close/>
                  <a:moveTo>
                    <a:pt x="16" y="163"/>
                  </a:moveTo>
                  <a:cubicBezTo>
                    <a:pt x="15" y="158"/>
                    <a:pt x="17" y="155"/>
                    <a:pt x="18" y="141"/>
                  </a:cubicBezTo>
                  <a:cubicBezTo>
                    <a:pt x="21" y="137"/>
                    <a:pt x="17" y="155"/>
                    <a:pt x="16" y="163"/>
                  </a:cubicBezTo>
                  <a:close/>
                  <a:moveTo>
                    <a:pt x="25" y="60"/>
                  </a:moveTo>
                  <a:cubicBezTo>
                    <a:pt x="25" y="62"/>
                    <a:pt x="24" y="75"/>
                    <a:pt x="23" y="85"/>
                  </a:cubicBezTo>
                  <a:cubicBezTo>
                    <a:pt x="23" y="94"/>
                    <a:pt x="22" y="101"/>
                    <a:pt x="22" y="90"/>
                  </a:cubicBezTo>
                  <a:cubicBezTo>
                    <a:pt x="22" y="85"/>
                    <a:pt x="22" y="78"/>
                    <a:pt x="23" y="62"/>
                  </a:cubicBezTo>
                  <a:lnTo>
                    <a:pt x="25" y="6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 name="Freeform 7095">
              <a:extLst>
                <a:ext uri="{FF2B5EF4-FFF2-40B4-BE49-F238E27FC236}">
                  <a16:creationId xmlns:a16="http://schemas.microsoft.com/office/drawing/2014/main" id="{F8137DAD-760D-4C5E-9740-79404821086D}"/>
                </a:ext>
              </a:extLst>
            </p:cNvPr>
            <p:cNvSpPr>
              <a:spLocks noEditPoints="1"/>
            </p:cNvSpPr>
            <p:nvPr/>
          </p:nvSpPr>
          <p:spPr bwMode="auto">
            <a:xfrm>
              <a:off x="4904873" y="5511655"/>
              <a:ext cx="42862" cy="147638"/>
            </a:xfrm>
            <a:custGeom>
              <a:avLst/>
              <a:gdLst>
                <a:gd name="T0" fmla="*/ 21 w 48"/>
                <a:gd name="T1" fmla="*/ 102 h 164"/>
                <a:gd name="T2" fmla="*/ 25 w 48"/>
                <a:gd name="T3" fmla="*/ 95 h 164"/>
                <a:gd name="T4" fmla="*/ 14 w 48"/>
                <a:gd name="T5" fmla="*/ 126 h 164"/>
                <a:gd name="T6" fmla="*/ 12 w 48"/>
                <a:gd name="T7" fmla="*/ 127 h 164"/>
                <a:gd name="T8" fmla="*/ 10 w 48"/>
                <a:gd name="T9" fmla="*/ 140 h 164"/>
                <a:gd name="T10" fmla="*/ 0 w 48"/>
                <a:gd name="T11" fmla="*/ 164 h 164"/>
                <a:gd name="T12" fmla="*/ 25 w 48"/>
                <a:gd name="T13" fmla="*/ 100 h 164"/>
                <a:gd name="T14" fmla="*/ 44 w 48"/>
                <a:gd name="T15" fmla="*/ 40 h 164"/>
                <a:gd name="T16" fmla="*/ 44 w 48"/>
                <a:gd name="T17" fmla="*/ 37 h 164"/>
                <a:gd name="T18" fmla="*/ 35 w 48"/>
                <a:gd name="T19" fmla="*/ 53 h 164"/>
                <a:gd name="T20" fmla="*/ 41 w 48"/>
                <a:gd name="T21" fmla="*/ 35 h 164"/>
                <a:gd name="T22" fmla="*/ 37 w 48"/>
                <a:gd name="T23" fmla="*/ 43 h 164"/>
                <a:gd name="T24" fmla="*/ 43 w 48"/>
                <a:gd name="T25" fmla="*/ 18 h 164"/>
                <a:gd name="T26" fmla="*/ 48 w 48"/>
                <a:gd name="T27" fmla="*/ 6 h 164"/>
                <a:gd name="T28" fmla="*/ 47 w 48"/>
                <a:gd name="T29" fmla="*/ 0 h 164"/>
                <a:gd name="T30" fmla="*/ 33 w 48"/>
                <a:gd name="T31" fmla="*/ 54 h 164"/>
                <a:gd name="T32" fmla="*/ 33 w 48"/>
                <a:gd name="T33" fmla="*/ 60 h 164"/>
                <a:gd name="T34" fmla="*/ 36 w 48"/>
                <a:gd name="T35" fmla="*/ 56 h 164"/>
                <a:gd name="T36" fmla="*/ 35 w 48"/>
                <a:gd name="T37" fmla="*/ 56 h 164"/>
                <a:gd name="T38" fmla="*/ 21 w 48"/>
                <a:gd name="T39" fmla="*/ 102 h 164"/>
                <a:gd name="T40" fmla="*/ 36 w 48"/>
                <a:gd name="T41" fmla="*/ 62 h 164"/>
                <a:gd name="T42" fmla="*/ 34 w 48"/>
                <a:gd name="T43" fmla="*/ 66 h 164"/>
                <a:gd name="T44" fmla="*/ 39 w 48"/>
                <a:gd name="T45" fmla="*/ 48 h 164"/>
                <a:gd name="T46" fmla="*/ 40 w 48"/>
                <a:gd name="T47" fmla="*/ 51 h 164"/>
                <a:gd name="T48" fmla="*/ 36 w 48"/>
                <a:gd name="T49" fmla="*/ 6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164">
                  <a:moveTo>
                    <a:pt x="21" y="102"/>
                  </a:moveTo>
                  <a:cubicBezTo>
                    <a:pt x="22" y="103"/>
                    <a:pt x="24" y="97"/>
                    <a:pt x="25" y="95"/>
                  </a:cubicBezTo>
                  <a:cubicBezTo>
                    <a:pt x="20" y="109"/>
                    <a:pt x="19" y="115"/>
                    <a:pt x="14" y="126"/>
                  </a:cubicBezTo>
                  <a:cubicBezTo>
                    <a:pt x="12" y="130"/>
                    <a:pt x="11" y="130"/>
                    <a:pt x="12" y="127"/>
                  </a:cubicBezTo>
                  <a:cubicBezTo>
                    <a:pt x="7" y="139"/>
                    <a:pt x="13" y="130"/>
                    <a:pt x="10" y="140"/>
                  </a:cubicBezTo>
                  <a:cubicBezTo>
                    <a:pt x="6" y="146"/>
                    <a:pt x="4" y="154"/>
                    <a:pt x="0" y="164"/>
                  </a:cubicBezTo>
                  <a:cubicBezTo>
                    <a:pt x="11" y="140"/>
                    <a:pt x="19" y="119"/>
                    <a:pt x="25" y="100"/>
                  </a:cubicBezTo>
                  <a:cubicBezTo>
                    <a:pt x="32" y="80"/>
                    <a:pt x="38" y="61"/>
                    <a:pt x="44" y="40"/>
                  </a:cubicBezTo>
                  <a:cubicBezTo>
                    <a:pt x="44" y="40"/>
                    <a:pt x="43" y="41"/>
                    <a:pt x="44" y="37"/>
                  </a:cubicBezTo>
                  <a:cubicBezTo>
                    <a:pt x="41" y="44"/>
                    <a:pt x="39" y="44"/>
                    <a:pt x="35" y="53"/>
                  </a:cubicBezTo>
                  <a:cubicBezTo>
                    <a:pt x="37" y="44"/>
                    <a:pt x="38" y="45"/>
                    <a:pt x="41" y="35"/>
                  </a:cubicBezTo>
                  <a:cubicBezTo>
                    <a:pt x="39" y="33"/>
                    <a:pt x="39" y="44"/>
                    <a:pt x="37" y="43"/>
                  </a:cubicBezTo>
                  <a:cubicBezTo>
                    <a:pt x="41" y="31"/>
                    <a:pt x="40" y="31"/>
                    <a:pt x="43" y="18"/>
                  </a:cubicBezTo>
                  <a:cubicBezTo>
                    <a:pt x="44" y="20"/>
                    <a:pt x="46" y="11"/>
                    <a:pt x="48" y="6"/>
                  </a:cubicBezTo>
                  <a:cubicBezTo>
                    <a:pt x="48" y="2"/>
                    <a:pt x="47" y="3"/>
                    <a:pt x="47" y="0"/>
                  </a:cubicBezTo>
                  <a:cubicBezTo>
                    <a:pt x="43" y="18"/>
                    <a:pt x="38" y="40"/>
                    <a:pt x="33" y="54"/>
                  </a:cubicBezTo>
                  <a:cubicBezTo>
                    <a:pt x="36" y="49"/>
                    <a:pt x="33" y="59"/>
                    <a:pt x="33" y="60"/>
                  </a:cubicBezTo>
                  <a:cubicBezTo>
                    <a:pt x="34" y="57"/>
                    <a:pt x="39" y="47"/>
                    <a:pt x="36" y="56"/>
                  </a:cubicBezTo>
                  <a:cubicBezTo>
                    <a:pt x="35" y="56"/>
                    <a:pt x="35" y="56"/>
                    <a:pt x="35" y="56"/>
                  </a:cubicBezTo>
                  <a:cubicBezTo>
                    <a:pt x="31" y="74"/>
                    <a:pt x="26" y="86"/>
                    <a:pt x="21" y="102"/>
                  </a:cubicBezTo>
                  <a:close/>
                  <a:moveTo>
                    <a:pt x="36" y="62"/>
                  </a:moveTo>
                  <a:cubicBezTo>
                    <a:pt x="35" y="68"/>
                    <a:pt x="36" y="59"/>
                    <a:pt x="34" y="66"/>
                  </a:cubicBezTo>
                  <a:cubicBezTo>
                    <a:pt x="34" y="64"/>
                    <a:pt x="38" y="55"/>
                    <a:pt x="39" y="48"/>
                  </a:cubicBezTo>
                  <a:cubicBezTo>
                    <a:pt x="39" y="50"/>
                    <a:pt x="39" y="52"/>
                    <a:pt x="40" y="51"/>
                  </a:cubicBezTo>
                  <a:cubicBezTo>
                    <a:pt x="39" y="55"/>
                    <a:pt x="36" y="59"/>
                    <a:pt x="36"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 name="Freeform 7096">
              <a:extLst>
                <a:ext uri="{FF2B5EF4-FFF2-40B4-BE49-F238E27FC236}">
                  <a16:creationId xmlns:a16="http://schemas.microsoft.com/office/drawing/2014/main" id="{01111E60-3D27-4AF9-888A-E54028169F5F}"/>
                </a:ext>
              </a:extLst>
            </p:cNvPr>
            <p:cNvSpPr>
              <a:spLocks/>
            </p:cNvSpPr>
            <p:nvPr/>
          </p:nvSpPr>
          <p:spPr bwMode="auto">
            <a:xfrm>
              <a:off x="4869948" y="5627542"/>
              <a:ext cx="39687" cy="88900"/>
            </a:xfrm>
            <a:custGeom>
              <a:avLst/>
              <a:gdLst>
                <a:gd name="T0" fmla="*/ 21 w 44"/>
                <a:gd name="T1" fmla="*/ 64 h 98"/>
                <a:gd name="T2" fmla="*/ 16 w 44"/>
                <a:gd name="T3" fmla="*/ 68 h 98"/>
                <a:gd name="T4" fmla="*/ 11 w 44"/>
                <a:gd name="T5" fmla="*/ 80 h 98"/>
                <a:gd name="T6" fmla="*/ 6 w 44"/>
                <a:gd name="T7" fmla="*/ 91 h 98"/>
                <a:gd name="T8" fmla="*/ 0 w 44"/>
                <a:gd name="T9" fmla="*/ 98 h 98"/>
                <a:gd name="T10" fmla="*/ 8 w 44"/>
                <a:gd name="T11" fmla="*/ 81 h 98"/>
                <a:gd name="T12" fmla="*/ 24 w 44"/>
                <a:gd name="T13" fmla="*/ 48 h 98"/>
                <a:gd name="T14" fmla="*/ 44 w 44"/>
                <a:gd name="T15" fmla="*/ 0 h 98"/>
                <a:gd name="T16" fmla="*/ 38 w 44"/>
                <a:gd name="T17" fmla="*/ 18 h 98"/>
                <a:gd name="T18" fmla="*/ 29 w 44"/>
                <a:gd name="T19" fmla="*/ 38 h 98"/>
                <a:gd name="T20" fmla="*/ 30 w 44"/>
                <a:gd name="T21" fmla="*/ 44 h 98"/>
                <a:gd name="T22" fmla="*/ 24 w 44"/>
                <a:gd name="T23" fmla="*/ 56 h 98"/>
                <a:gd name="T24" fmla="*/ 21 w 44"/>
                <a:gd name="T25" fmla="*/ 6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98">
                  <a:moveTo>
                    <a:pt x="21" y="64"/>
                  </a:moveTo>
                  <a:cubicBezTo>
                    <a:pt x="16" y="75"/>
                    <a:pt x="17" y="68"/>
                    <a:pt x="16" y="68"/>
                  </a:cubicBezTo>
                  <a:cubicBezTo>
                    <a:pt x="12" y="76"/>
                    <a:pt x="11" y="78"/>
                    <a:pt x="11" y="80"/>
                  </a:cubicBezTo>
                  <a:cubicBezTo>
                    <a:pt x="11" y="82"/>
                    <a:pt x="10" y="83"/>
                    <a:pt x="6" y="91"/>
                  </a:cubicBezTo>
                  <a:cubicBezTo>
                    <a:pt x="13" y="74"/>
                    <a:pt x="2" y="97"/>
                    <a:pt x="0" y="98"/>
                  </a:cubicBezTo>
                  <a:cubicBezTo>
                    <a:pt x="5" y="88"/>
                    <a:pt x="4" y="89"/>
                    <a:pt x="8" y="81"/>
                  </a:cubicBezTo>
                  <a:cubicBezTo>
                    <a:pt x="11" y="77"/>
                    <a:pt x="17" y="64"/>
                    <a:pt x="24" y="48"/>
                  </a:cubicBezTo>
                  <a:cubicBezTo>
                    <a:pt x="31" y="33"/>
                    <a:pt x="38" y="15"/>
                    <a:pt x="44" y="0"/>
                  </a:cubicBezTo>
                  <a:cubicBezTo>
                    <a:pt x="44" y="3"/>
                    <a:pt x="41" y="10"/>
                    <a:pt x="38" y="18"/>
                  </a:cubicBezTo>
                  <a:cubicBezTo>
                    <a:pt x="34" y="26"/>
                    <a:pt x="30" y="34"/>
                    <a:pt x="29" y="38"/>
                  </a:cubicBezTo>
                  <a:cubicBezTo>
                    <a:pt x="26" y="47"/>
                    <a:pt x="29" y="41"/>
                    <a:pt x="30" y="44"/>
                  </a:cubicBezTo>
                  <a:cubicBezTo>
                    <a:pt x="29" y="45"/>
                    <a:pt x="26" y="51"/>
                    <a:pt x="24" y="56"/>
                  </a:cubicBezTo>
                  <a:cubicBezTo>
                    <a:pt x="21" y="61"/>
                    <a:pt x="19" y="66"/>
                    <a:pt x="21" y="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 name="Freeform 7097">
              <a:extLst>
                <a:ext uri="{FF2B5EF4-FFF2-40B4-BE49-F238E27FC236}">
                  <a16:creationId xmlns:a16="http://schemas.microsoft.com/office/drawing/2014/main" id="{6AD325FE-7005-4588-94D4-6C800E64B164}"/>
                </a:ext>
              </a:extLst>
            </p:cNvPr>
            <p:cNvSpPr>
              <a:spLocks/>
            </p:cNvSpPr>
            <p:nvPr/>
          </p:nvSpPr>
          <p:spPr bwMode="auto">
            <a:xfrm>
              <a:off x="4619123" y="4692505"/>
              <a:ext cx="76200" cy="66675"/>
            </a:xfrm>
            <a:custGeom>
              <a:avLst/>
              <a:gdLst>
                <a:gd name="T0" fmla="*/ 82 w 85"/>
                <a:gd name="T1" fmla="*/ 62 h 73"/>
                <a:gd name="T2" fmla="*/ 66 w 85"/>
                <a:gd name="T3" fmla="*/ 49 h 73"/>
                <a:gd name="T4" fmla="*/ 62 w 85"/>
                <a:gd name="T5" fmla="*/ 53 h 73"/>
                <a:gd name="T6" fmla="*/ 71 w 85"/>
                <a:gd name="T7" fmla="*/ 60 h 73"/>
                <a:gd name="T8" fmla="*/ 82 w 85"/>
                <a:gd name="T9" fmla="*/ 66 h 73"/>
                <a:gd name="T10" fmla="*/ 84 w 85"/>
                <a:gd name="T11" fmla="*/ 69 h 73"/>
                <a:gd name="T12" fmla="*/ 84 w 85"/>
                <a:gd name="T13" fmla="*/ 73 h 73"/>
                <a:gd name="T14" fmla="*/ 70 w 85"/>
                <a:gd name="T15" fmla="*/ 64 h 73"/>
                <a:gd name="T16" fmla="*/ 45 w 85"/>
                <a:gd name="T17" fmla="*/ 44 h 73"/>
                <a:gd name="T18" fmla="*/ 39 w 85"/>
                <a:gd name="T19" fmla="*/ 42 h 73"/>
                <a:gd name="T20" fmla="*/ 28 w 85"/>
                <a:gd name="T21" fmla="*/ 31 h 73"/>
                <a:gd name="T22" fmla="*/ 38 w 85"/>
                <a:gd name="T23" fmla="*/ 38 h 73"/>
                <a:gd name="T24" fmla="*/ 51 w 85"/>
                <a:gd name="T25" fmla="*/ 48 h 73"/>
                <a:gd name="T26" fmla="*/ 38 w 85"/>
                <a:gd name="T27" fmla="*/ 37 h 73"/>
                <a:gd name="T28" fmla="*/ 62 w 85"/>
                <a:gd name="T29" fmla="*/ 55 h 73"/>
                <a:gd name="T30" fmla="*/ 34 w 85"/>
                <a:gd name="T31" fmla="*/ 33 h 73"/>
                <a:gd name="T32" fmla="*/ 44 w 85"/>
                <a:gd name="T33" fmla="*/ 39 h 73"/>
                <a:gd name="T34" fmla="*/ 60 w 85"/>
                <a:gd name="T35" fmla="*/ 51 h 73"/>
                <a:gd name="T36" fmla="*/ 53 w 85"/>
                <a:gd name="T37" fmla="*/ 44 h 73"/>
                <a:gd name="T38" fmla="*/ 46 w 85"/>
                <a:gd name="T39" fmla="*/ 39 h 73"/>
                <a:gd name="T40" fmla="*/ 50 w 85"/>
                <a:gd name="T41" fmla="*/ 40 h 73"/>
                <a:gd name="T42" fmla="*/ 60 w 85"/>
                <a:gd name="T43" fmla="*/ 47 h 73"/>
                <a:gd name="T44" fmla="*/ 37 w 85"/>
                <a:gd name="T45" fmla="*/ 29 h 73"/>
                <a:gd name="T46" fmla="*/ 17 w 85"/>
                <a:gd name="T47" fmla="*/ 13 h 73"/>
                <a:gd name="T48" fmla="*/ 23 w 85"/>
                <a:gd name="T49" fmla="*/ 20 h 73"/>
                <a:gd name="T50" fmla="*/ 6 w 85"/>
                <a:gd name="T51" fmla="*/ 10 h 73"/>
                <a:gd name="T52" fmla="*/ 0 w 85"/>
                <a:gd name="T53" fmla="*/ 0 h 73"/>
                <a:gd name="T54" fmla="*/ 42 w 85"/>
                <a:gd name="T55" fmla="*/ 29 h 73"/>
                <a:gd name="T56" fmla="*/ 82 w 85"/>
                <a:gd name="T57" fmla="*/ 6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3">
                  <a:moveTo>
                    <a:pt x="82" y="62"/>
                  </a:moveTo>
                  <a:cubicBezTo>
                    <a:pt x="82" y="63"/>
                    <a:pt x="71" y="53"/>
                    <a:pt x="66" y="49"/>
                  </a:cubicBezTo>
                  <a:cubicBezTo>
                    <a:pt x="64" y="51"/>
                    <a:pt x="70" y="57"/>
                    <a:pt x="62" y="53"/>
                  </a:cubicBezTo>
                  <a:cubicBezTo>
                    <a:pt x="63" y="54"/>
                    <a:pt x="67" y="57"/>
                    <a:pt x="71" y="60"/>
                  </a:cubicBezTo>
                  <a:cubicBezTo>
                    <a:pt x="80" y="66"/>
                    <a:pt x="68" y="54"/>
                    <a:pt x="82" y="66"/>
                  </a:cubicBezTo>
                  <a:cubicBezTo>
                    <a:pt x="79" y="64"/>
                    <a:pt x="79" y="65"/>
                    <a:pt x="84" y="69"/>
                  </a:cubicBezTo>
                  <a:cubicBezTo>
                    <a:pt x="85" y="72"/>
                    <a:pt x="77" y="67"/>
                    <a:pt x="84" y="73"/>
                  </a:cubicBezTo>
                  <a:cubicBezTo>
                    <a:pt x="82" y="73"/>
                    <a:pt x="70" y="62"/>
                    <a:pt x="70" y="64"/>
                  </a:cubicBezTo>
                  <a:cubicBezTo>
                    <a:pt x="58" y="54"/>
                    <a:pt x="54" y="51"/>
                    <a:pt x="45" y="44"/>
                  </a:cubicBezTo>
                  <a:cubicBezTo>
                    <a:pt x="40" y="41"/>
                    <a:pt x="36" y="38"/>
                    <a:pt x="39" y="42"/>
                  </a:cubicBezTo>
                  <a:cubicBezTo>
                    <a:pt x="24" y="31"/>
                    <a:pt x="41" y="41"/>
                    <a:pt x="28" y="31"/>
                  </a:cubicBezTo>
                  <a:cubicBezTo>
                    <a:pt x="30" y="31"/>
                    <a:pt x="34" y="34"/>
                    <a:pt x="38" y="38"/>
                  </a:cubicBezTo>
                  <a:cubicBezTo>
                    <a:pt x="43" y="41"/>
                    <a:pt x="48" y="45"/>
                    <a:pt x="51" y="48"/>
                  </a:cubicBezTo>
                  <a:cubicBezTo>
                    <a:pt x="36" y="35"/>
                    <a:pt x="34" y="34"/>
                    <a:pt x="38" y="37"/>
                  </a:cubicBezTo>
                  <a:cubicBezTo>
                    <a:pt x="42" y="40"/>
                    <a:pt x="52" y="47"/>
                    <a:pt x="62" y="55"/>
                  </a:cubicBezTo>
                  <a:cubicBezTo>
                    <a:pt x="55" y="47"/>
                    <a:pt x="48" y="43"/>
                    <a:pt x="34" y="33"/>
                  </a:cubicBezTo>
                  <a:cubicBezTo>
                    <a:pt x="35" y="32"/>
                    <a:pt x="39" y="35"/>
                    <a:pt x="44" y="39"/>
                  </a:cubicBezTo>
                  <a:cubicBezTo>
                    <a:pt x="49" y="43"/>
                    <a:pt x="55" y="47"/>
                    <a:pt x="60" y="51"/>
                  </a:cubicBezTo>
                  <a:cubicBezTo>
                    <a:pt x="61" y="51"/>
                    <a:pt x="57" y="48"/>
                    <a:pt x="53" y="44"/>
                  </a:cubicBezTo>
                  <a:cubicBezTo>
                    <a:pt x="49" y="41"/>
                    <a:pt x="45" y="38"/>
                    <a:pt x="46" y="39"/>
                  </a:cubicBezTo>
                  <a:cubicBezTo>
                    <a:pt x="41" y="34"/>
                    <a:pt x="45" y="37"/>
                    <a:pt x="50" y="40"/>
                  </a:cubicBezTo>
                  <a:cubicBezTo>
                    <a:pt x="55" y="44"/>
                    <a:pt x="61" y="48"/>
                    <a:pt x="60" y="47"/>
                  </a:cubicBezTo>
                  <a:cubicBezTo>
                    <a:pt x="54" y="41"/>
                    <a:pt x="45" y="35"/>
                    <a:pt x="37" y="29"/>
                  </a:cubicBezTo>
                  <a:cubicBezTo>
                    <a:pt x="30" y="23"/>
                    <a:pt x="22" y="18"/>
                    <a:pt x="17" y="13"/>
                  </a:cubicBezTo>
                  <a:cubicBezTo>
                    <a:pt x="11" y="9"/>
                    <a:pt x="13" y="14"/>
                    <a:pt x="23" y="20"/>
                  </a:cubicBezTo>
                  <a:cubicBezTo>
                    <a:pt x="17" y="16"/>
                    <a:pt x="18" y="19"/>
                    <a:pt x="6" y="10"/>
                  </a:cubicBezTo>
                  <a:cubicBezTo>
                    <a:pt x="4" y="7"/>
                    <a:pt x="1" y="4"/>
                    <a:pt x="0" y="0"/>
                  </a:cubicBezTo>
                  <a:cubicBezTo>
                    <a:pt x="18" y="12"/>
                    <a:pt x="30" y="20"/>
                    <a:pt x="42" y="29"/>
                  </a:cubicBezTo>
                  <a:cubicBezTo>
                    <a:pt x="55" y="38"/>
                    <a:pt x="66" y="48"/>
                    <a:pt x="82"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 name="Freeform 7098">
              <a:extLst>
                <a:ext uri="{FF2B5EF4-FFF2-40B4-BE49-F238E27FC236}">
                  <a16:creationId xmlns:a16="http://schemas.microsoft.com/office/drawing/2014/main" id="{6265B962-F86E-45EE-AB45-2A68317D1179}"/>
                </a:ext>
              </a:extLst>
            </p:cNvPr>
            <p:cNvSpPr>
              <a:spLocks/>
            </p:cNvSpPr>
            <p:nvPr/>
          </p:nvSpPr>
          <p:spPr bwMode="auto">
            <a:xfrm>
              <a:off x="4414335" y="4598842"/>
              <a:ext cx="63500" cy="23813"/>
            </a:xfrm>
            <a:custGeom>
              <a:avLst/>
              <a:gdLst>
                <a:gd name="T0" fmla="*/ 66 w 70"/>
                <a:gd name="T1" fmla="*/ 22 h 25"/>
                <a:gd name="T2" fmla="*/ 70 w 70"/>
                <a:gd name="T3" fmla="*/ 24 h 25"/>
                <a:gd name="T4" fmla="*/ 43 w 70"/>
                <a:gd name="T5" fmla="*/ 15 h 25"/>
                <a:gd name="T6" fmla="*/ 46 w 70"/>
                <a:gd name="T7" fmla="*/ 15 h 25"/>
                <a:gd name="T8" fmla="*/ 36 w 70"/>
                <a:gd name="T9" fmla="*/ 11 h 25"/>
                <a:gd name="T10" fmla="*/ 26 w 70"/>
                <a:gd name="T11" fmla="*/ 9 h 25"/>
                <a:gd name="T12" fmla="*/ 16 w 70"/>
                <a:gd name="T13" fmla="*/ 5 h 25"/>
                <a:gd name="T14" fmla="*/ 10 w 70"/>
                <a:gd name="T15" fmla="*/ 3 h 25"/>
                <a:gd name="T16" fmla="*/ 3 w 70"/>
                <a:gd name="T17" fmla="*/ 2 h 25"/>
                <a:gd name="T18" fmla="*/ 3 w 70"/>
                <a:gd name="T19" fmla="*/ 0 h 25"/>
                <a:gd name="T20" fmla="*/ 35 w 70"/>
                <a:gd name="T21" fmla="*/ 10 h 25"/>
                <a:gd name="T22" fmla="*/ 66 w 70"/>
                <a:gd name="T23"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25">
                  <a:moveTo>
                    <a:pt x="66" y="22"/>
                  </a:moveTo>
                  <a:cubicBezTo>
                    <a:pt x="62" y="21"/>
                    <a:pt x="63" y="22"/>
                    <a:pt x="70" y="24"/>
                  </a:cubicBezTo>
                  <a:cubicBezTo>
                    <a:pt x="67" y="25"/>
                    <a:pt x="51" y="17"/>
                    <a:pt x="43" y="15"/>
                  </a:cubicBezTo>
                  <a:cubicBezTo>
                    <a:pt x="44" y="15"/>
                    <a:pt x="46" y="16"/>
                    <a:pt x="46" y="15"/>
                  </a:cubicBezTo>
                  <a:cubicBezTo>
                    <a:pt x="36" y="11"/>
                    <a:pt x="36" y="11"/>
                    <a:pt x="36" y="11"/>
                  </a:cubicBezTo>
                  <a:cubicBezTo>
                    <a:pt x="39" y="13"/>
                    <a:pt x="32" y="11"/>
                    <a:pt x="26" y="9"/>
                  </a:cubicBezTo>
                  <a:cubicBezTo>
                    <a:pt x="19" y="7"/>
                    <a:pt x="13" y="5"/>
                    <a:pt x="16" y="5"/>
                  </a:cubicBezTo>
                  <a:cubicBezTo>
                    <a:pt x="10" y="3"/>
                    <a:pt x="10" y="3"/>
                    <a:pt x="10" y="3"/>
                  </a:cubicBezTo>
                  <a:cubicBezTo>
                    <a:pt x="0" y="0"/>
                    <a:pt x="18" y="7"/>
                    <a:pt x="3" y="2"/>
                  </a:cubicBezTo>
                  <a:cubicBezTo>
                    <a:pt x="3" y="0"/>
                    <a:pt x="3" y="0"/>
                    <a:pt x="3" y="0"/>
                  </a:cubicBezTo>
                  <a:cubicBezTo>
                    <a:pt x="20" y="5"/>
                    <a:pt x="28" y="8"/>
                    <a:pt x="35" y="10"/>
                  </a:cubicBezTo>
                  <a:cubicBezTo>
                    <a:pt x="42" y="13"/>
                    <a:pt x="49" y="15"/>
                    <a:pt x="66"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rgbClr val="FEBF70"/>
                </a:solidFill>
              </a:endParaRPr>
            </a:p>
          </p:txBody>
        </p:sp>
        <p:sp>
          <p:nvSpPr>
            <p:cNvPr id="104" name="Freeform 7099">
              <a:extLst>
                <a:ext uri="{FF2B5EF4-FFF2-40B4-BE49-F238E27FC236}">
                  <a16:creationId xmlns:a16="http://schemas.microsoft.com/office/drawing/2014/main" id="{B678157A-4DF4-45A9-A946-8BFF12D1A0C8}"/>
                </a:ext>
              </a:extLst>
            </p:cNvPr>
            <p:cNvSpPr>
              <a:spLocks/>
            </p:cNvSpPr>
            <p:nvPr/>
          </p:nvSpPr>
          <p:spPr bwMode="auto">
            <a:xfrm>
              <a:off x="4798510" y="4878242"/>
              <a:ext cx="42862" cy="73025"/>
            </a:xfrm>
            <a:custGeom>
              <a:avLst/>
              <a:gdLst>
                <a:gd name="T0" fmla="*/ 15 w 49"/>
                <a:gd name="T1" fmla="*/ 18 h 80"/>
                <a:gd name="T2" fmla="*/ 34 w 49"/>
                <a:gd name="T3" fmla="*/ 46 h 80"/>
                <a:gd name="T4" fmla="*/ 48 w 49"/>
                <a:gd name="T5" fmla="*/ 69 h 80"/>
                <a:gd name="T6" fmla="*/ 35 w 49"/>
                <a:gd name="T7" fmla="*/ 50 h 80"/>
                <a:gd name="T8" fmla="*/ 20 w 49"/>
                <a:gd name="T9" fmla="*/ 28 h 80"/>
                <a:gd name="T10" fmla="*/ 29 w 49"/>
                <a:gd name="T11" fmla="*/ 43 h 80"/>
                <a:gd name="T12" fmla="*/ 42 w 49"/>
                <a:gd name="T13" fmla="*/ 66 h 80"/>
                <a:gd name="T14" fmla="*/ 33 w 49"/>
                <a:gd name="T15" fmla="*/ 52 h 80"/>
                <a:gd name="T16" fmla="*/ 28 w 49"/>
                <a:gd name="T17" fmla="*/ 47 h 80"/>
                <a:gd name="T18" fmla="*/ 49 w 49"/>
                <a:gd name="T19" fmla="*/ 80 h 80"/>
                <a:gd name="T20" fmla="*/ 34 w 49"/>
                <a:gd name="T21" fmla="*/ 57 h 80"/>
                <a:gd name="T22" fmla="*/ 18 w 49"/>
                <a:gd name="T23" fmla="*/ 34 h 80"/>
                <a:gd name="T24" fmla="*/ 26 w 49"/>
                <a:gd name="T25" fmla="*/ 44 h 80"/>
                <a:gd name="T26" fmla="*/ 21 w 49"/>
                <a:gd name="T27" fmla="*/ 34 h 80"/>
                <a:gd name="T28" fmla="*/ 6 w 49"/>
                <a:gd name="T29" fmla="*/ 15 h 80"/>
                <a:gd name="T30" fmla="*/ 0 w 49"/>
                <a:gd name="T31" fmla="*/ 5 h 80"/>
                <a:gd name="T32" fmla="*/ 17 w 49"/>
                <a:gd name="T33" fmla="*/ 28 h 80"/>
                <a:gd name="T34" fmla="*/ 1 w 49"/>
                <a:gd name="T35" fmla="*/ 4 h 80"/>
                <a:gd name="T36" fmla="*/ 10 w 49"/>
                <a:gd name="T37" fmla="*/ 13 h 80"/>
                <a:gd name="T38" fmla="*/ 7 w 49"/>
                <a:gd name="T39" fmla="*/ 12 h 80"/>
                <a:gd name="T40" fmla="*/ 15 w 49"/>
                <a:gd name="T41"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80">
                  <a:moveTo>
                    <a:pt x="15" y="18"/>
                  </a:moveTo>
                  <a:cubicBezTo>
                    <a:pt x="20" y="25"/>
                    <a:pt x="28" y="36"/>
                    <a:pt x="34" y="46"/>
                  </a:cubicBezTo>
                  <a:cubicBezTo>
                    <a:pt x="41" y="56"/>
                    <a:pt x="46" y="65"/>
                    <a:pt x="48" y="69"/>
                  </a:cubicBezTo>
                  <a:cubicBezTo>
                    <a:pt x="35" y="50"/>
                    <a:pt x="35" y="50"/>
                    <a:pt x="35" y="50"/>
                  </a:cubicBezTo>
                  <a:cubicBezTo>
                    <a:pt x="32" y="45"/>
                    <a:pt x="28" y="39"/>
                    <a:pt x="20" y="28"/>
                  </a:cubicBezTo>
                  <a:cubicBezTo>
                    <a:pt x="25" y="34"/>
                    <a:pt x="26" y="38"/>
                    <a:pt x="29" y="43"/>
                  </a:cubicBezTo>
                  <a:cubicBezTo>
                    <a:pt x="31" y="48"/>
                    <a:pt x="35" y="54"/>
                    <a:pt x="42" y="66"/>
                  </a:cubicBezTo>
                  <a:cubicBezTo>
                    <a:pt x="39" y="63"/>
                    <a:pt x="37" y="60"/>
                    <a:pt x="33" y="52"/>
                  </a:cubicBezTo>
                  <a:cubicBezTo>
                    <a:pt x="31" y="49"/>
                    <a:pt x="29" y="48"/>
                    <a:pt x="28" y="47"/>
                  </a:cubicBezTo>
                  <a:cubicBezTo>
                    <a:pt x="38" y="61"/>
                    <a:pt x="43" y="70"/>
                    <a:pt x="49" y="80"/>
                  </a:cubicBezTo>
                  <a:cubicBezTo>
                    <a:pt x="45" y="75"/>
                    <a:pt x="39" y="66"/>
                    <a:pt x="34" y="57"/>
                  </a:cubicBezTo>
                  <a:cubicBezTo>
                    <a:pt x="28" y="49"/>
                    <a:pt x="22" y="40"/>
                    <a:pt x="18" y="34"/>
                  </a:cubicBezTo>
                  <a:cubicBezTo>
                    <a:pt x="16" y="29"/>
                    <a:pt x="23" y="39"/>
                    <a:pt x="26" y="44"/>
                  </a:cubicBezTo>
                  <a:cubicBezTo>
                    <a:pt x="26" y="42"/>
                    <a:pt x="14" y="26"/>
                    <a:pt x="21" y="34"/>
                  </a:cubicBezTo>
                  <a:cubicBezTo>
                    <a:pt x="15" y="25"/>
                    <a:pt x="9" y="17"/>
                    <a:pt x="6" y="15"/>
                  </a:cubicBezTo>
                  <a:cubicBezTo>
                    <a:pt x="4" y="12"/>
                    <a:pt x="5" y="11"/>
                    <a:pt x="0" y="5"/>
                  </a:cubicBezTo>
                  <a:cubicBezTo>
                    <a:pt x="2" y="6"/>
                    <a:pt x="12" y="21"/>
                    <a:pt x="17" y="28"/>
                  </a:cubicBezTo>
                  <a:cubicBezTo>
                    <a:pt x="16" y="24"/>
                    <a:pt x="6" y="11"/>
                    <a:pt x="1" y="4"/>
                  </a:cubicBezTo>
                  <a:cubicBezTo>
                    <a:pt x="8" y="13"/>
                    <a:pt x="0" y="0"/>
                    <a:pt x="10" y="13"/>
                  </a:cubicBezTo>
                  <a:cubicBezTo>
                    <a:pt x="9" y="12"/>
                    <a:pt x="8" y="11"/>
                    <a:pt x="7" y="12"/>
                  </a:cubicBezTo>
                  <a:cubicBezTo>
                    <a:pt x="14" y="21"/>
                    <a:pt x="21" y="30"/>
                    <a:pt x="1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 name="Freeform 7100">
              <a:extLst>
                <a:ext uri="{FF2B5EF4-FFF2-40B4-BE49-F238E27FC236}">
                  <a16:creationId xmlns:a16="http://schemas.microsoft.com/office/drawing/2014/main" id="{58F586E7-BD43-474A-AB70-12AD51F6F546}"/>
                </a:ext>
              </a:extLst>
            </p:cNvPr>
            <p:cNvSpPr>
              <a:spLocks/>
            </p:cNvSpPr>
            <p:nvPr/>
          </p:nvSpPr>
          <p:spPr bwMode="auto">
            <a:xfrm>
              <a:off x="4842960" y="4959205"/>
              <a:ext cx="12700" cy="23813"/>
            </a:xfrm>
            <a:custGeom>
              <a:avLst/>
              <a:gdLst>
                <a:gd name="T0" fmla="*/ 10 w 15"/>
                <a:gd name="T1" fmla="*/ 14 h 26"/>
                <a:gd name="T2" fmla="*/ 15 w 15"/>
                <a:gd name="T3" fmla="*/ 23 h 26"/>
                <a:gd name="T4" fmla="*/ 8 w 15"/>
                <a:gd name="T5" fmla="*/ 19 h 26"/>
                <a:gd name="T6" fmla="*/ 6 w 15"/>
                <a:gd name="T7" fmla="*/ 12 h 26"/>
                <a:gd name="T8" fmla="*/ 0 w 15"/>
                <a:gd name="T9" fmla="*/ 2 h 26"/>
                <a:gd name="T10" fmla="*/ 4 w 15"/>
                <a:gd name="T11" fmla="*/ 8 h 26"/>
                <a:gd name="T12" fmla="*/ 12 w 15"/>
                <a:gd name="T13" fmla="*/ 22 h 26"/>
                <a:gd name="T14" fmla="*/ 10 w 15"/>
                <a:gd name="T15" fmla="*/ 1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6">
                  <a:moveTo>
                    <a:pt x="10" y="14"/>
                  </a:moveTo>
                  <a:cubicBezTo>
                    <a:pt x="15" y="23"/>
                    <a:pt x="15" y="23"/>
                    <a:pt x="15" y="23"/>
                  </a:cubicBezTo>
                  <a:cubicBezTo>
                    <a:pt x="10" y="22"/>
                    <a:pt x="13" y="26"/>
                    <a:pt x="8" y="19"/>
                  </a:cubicBezTo>
                  <a:cubicBezTo>
                    <a:pt x="5" y="13"/>
                    <a:pt x="6" y="13"/>
                    <a:pt x="6" y="12"/>
                  </a:cubicBezTo>
                  <a:cubicBezTo>
                    <a:pt x="6" y="12"/>
                    <a:pt x="5" y="10"/>
                    <a:pt x="0" y="2"/>
                  </a:cubicBezTo>
                  <a:cubicBezTo>
                    <a:pt x="0" y="0"/>
                    <a:pt x="2" y="3"/>
                    <a:pt x="4" y="8"/>
                  </a:cubicBezTo>
                  <a:cubicBezTo>
                    <a:pt x="7" y="13"/>
                    <a:pt x="10" y="19"/>
                    <a:pt x="12" y="22"/>
                  </a:cubicBezTo>
                  <a:cubicBezTo>
                    <a:pt x="11" y="18"/>
                    <a:pt x="8" y="13"/>
                    <a:pt x="1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 name="Freeform 7101">
              <a:extLst>
                <a:ext uri="{FF2B5EF4-FFF2-40B4-BE49-F238E27FC236}">
                  <a16:creationId xmlns:a16="http://schemas.microsoft.com/office/drawing/2014/main" id="{4CD16D93-D9DB-4B65-908E-E5BF40567E84}"/>
                </a:ext>
              </a:extLst>
            </p:cNvPr>
            <p:cNvSpPr>
              <a:spLocks/>
            </p:cNvSpPr>
            <p:nvPr/>
          </p:nvSpPr>
          <p:spPr bwMode="auto">
            <a:xfrm>
              <a:off x="4865185" y="5006830"/>
              <a:ext cx="36512" cy="77788"/>
            </a:xfrm>
            <a:custGeom>
              <a:avLst/>
              <a:gdLst>
                <a:gd name="T0" fmla="*/ 29 w 40"/>
                <a:gd name="T1" fmla="*/ 49 h 86"/>
                <a:gd name="T2" fmla="*/ 25 w 40"/>
                <a:gd name="T3" fmla="*/ 49 h 86"/>
                <a:gd name="T4" fmla="*/ 20 w 40"/>
                <a:gd name="T5" fmla="*/ 41 h 86"/>
                <a:gd name="T6" fmla="*/ 22 w 40"/>
                <a:gd name="T7" fmla="*/ 48 h 86"/>
                <a:gd name="T8" fmla="*/ 29 w 40"/>
                <a:gd name="T9" fmla="*/ 58 h 86"/>
                <a:gd name="T10" fmla="*/ 27 w 40"/>
                <a:gd name="T11" fmla="*/ 47 h 86"/>
                <a:gd name="T12" fmla="*/ 34 w 40"/>
                <a:gd name="T13" fmla="*/ 67 h 86"/>
                <a:gd name="T14" fmla="*/ 35 w 40"/>
                <a:gd name="T15" fmla="*/ 71 h 86"/>
                <a:gd name="T16" fmla="*/ 39 w 40"/>
                <a:gd name="T17" fmla="*/ 85 h 86"/>
                <a:gd name="T18" fmla="*/ 37 w 40"/>
                <a:gd name="T19" fmla="*/ 78 h 86"/>
                <a:gd name="T20" fmla="*/ 33 w 40"/>
                <a:gd name="T21" fmla="*/ 73 h 86"/>
                <a:gd name="T22" fmla="*/ 32 w 40"/>
                <a:gd name="T23" fmla="*/ 65 h 86"/>
                <a:gd name="T24" fmla="*/ 27 w 40"/>
                <a:gd name="T25" fmla="*/ 61 h 86"/>
                <a:gd name="T26" fmla="*/ 17 w 40"/>
                <a:gd name="T27" fmla="*/ 38 h 86"/>
                <a:gd name="T28" fmla="*/ 13 w 40"/>
                <a:gd name="T29" fmla="*/ 25 h 86"/>
                <a:gd name="T30" fmla="*/ 9 w 40"/>
                <a:gd name="T31" fmla="*/ 20 h 86"/>
                <a:gd name="T32" fmla="*/ 0 w 40"/>
                <a:gd name="T33" fmla="*/ 0 h 86"/>
                <a:gd name="T34" fmla="*/ 8 w 40"/>
                <a:gd name="T35" fmla="*/ 10 h 86"/>
                <a:gd name="T36" fmla="*/ 12 w 40"/>
                <a:gd name="T37" fmla="*/ 21 h 86"/>
                <a:gd name="T38" fmla="*/ 20 w 40"/>
                <a:gd name="T39" fmla="*/ 35 h 86"/>
                <a:gd name="T40" fmla="*/ 24 w 40"/>
                <a:gd name="T41" fmla="*/ 40 h 86"/>
                <a:gd name="T42" fmla="*/ 22 w 40"/>
                <a:gd name="T43" fmla="*/ 32 h 86"/>
                <a:gd name="T44" fmla="*/ 29 w 40"/>
                <a:gd name="T45" fmla="*/ 4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86">
                  <a:moveTo>
                    <a:pt x="29" y="49"/>
                  </a:moveTo>
                  <a:cubicBezTo>
                    <a:pt x="27" y="45"/>
                    <a:pt x="19" y="33"/>
                    <a:pt x="25" y="49"/>
                  </a:cubicBezTo>
                  <a:cubicBezTo>
                    <a:pt x="24" y="46"/>
                    <a:pt x="23" y="47"/>
                    <a:pt x="20" y="41"/>
                  </a:cubicBezTo>
                  <a:cubicBezTo>
                    <a:pt x="20" y="41"/>
                    <a:pt x="21" y="45"/>
                    <a:pt x="22" y="48"/>
                  </a:cubicBezTo>
                  <a:cubicBezTo>
                    <a:pt x="23" y="48"/>
                    <a:pt x="26" y="53"/>
                    <a:pt x="29" y="58"/>
                  </a:cubicBezTo>
                  <a:cubicBezTo>
                    <a:pt x="31" y="58"/>
                    <a:pt x="24" y="45"/>
                    <a:pt x="27" y="47"/>
                  </a:cubicBezTo>
                  <a:cubicBezTo>
                    <a:pt x="29" y="53"/>
                    <a:pt x="32" y="60"/>
                    <a:pt x="34" y="67"/>
                  </a:cubicBezTo>
                  <a:cubicBezTo>
                    <a:pt x="31" y="60"/>
                    <a:pt x="32" y="65"/>
                    <a:pt x="35" y="71"/>
                  </a:cubicBezTo>
                  <a:cubicBezTo>
                    <a:pt x="37" y="78"/>
                    <a:pt x="40" y="86"/>
                    <a:pt x="39" y="85"/>
                  </a:cubicBezTo>
                  <a:cubicBezTo>
                    <a:pt x="37" y="82"/>
                    <a:pt x="37" y="79"/>
                    <a:pt x="37" y="78"/>
                  </a:cubicBezTo>
                  <a:cubicBezTo>
                    <a:pt x="35" y="74"/>
                    <a:pt x="35" y="78"/>
                    <a:pt x="33" y="73"/>
                  </a:cubicBezTo>
                  <a:cubicBezTo>
                    <a:pt x="28" y="60"/>
                    <a:pt x="34" y="73"/>
                    <a:pt x="32" y="65"/>
                  </a:cubicBezTo>
                  <a:cubicBezTo>
                    <a:pt x="29" y="60"/>
                    <a:pt x="28" y="59"/>
                    <a:pt x="27" y="61"/>
                  </a:cubicBezTo>
                  <a:cubicBezTo>
                    <a:pt x="24" y="54"/>
                    <a:pt x="20" y="45"/>
                    <a:pt x="17" y="38"/>
                  </a:cubicBezTo>
                  <a:cubicBezTo>
                    <a:pt x="14" y="31"/>
                    <a:pt x="12" y="26"/>
                    <a:pt x="13" y="25"/>
                  </a:cubicBezTo>
                  <a:cubicBezTo>
                    <a:pt x="11" y="21"/>
                    <a:pt x="9" y="19"/>
                    <a:pt x="9" y="20"/>
                  </a:cubicBezTo>
                  <a:cubicBezTo>
                    <a:pt x="6" y="13"/>
                    <a:pt x="4" y="11"/>
                    <a:pt x="0" y="0"/>
                  </a:cubicBezTo>
                  <a:cubicBezTo>
                    <a:pt x="2" y="1"/>
                    <a:pt x="8" y="16"/>
                    <a:pt x="8" y="10"/>
                  </a:cubicBezTo>
                  <a:cubicBezTo>
                    <a:pt x="12" y="19"/>
                    <a:pt x="16" y="27"/>
                    <a:pt x="12" y="21"/>
                  </a:cubicBezTo>
                  <a:cubicBezTo>
                    <a:pt x="17" y="35"/>
                    <a:pt x="14" y="17"/>
                    <a:pt x="20" y="35"/>
                  </a:cubicBezTo>
                  <a:cubicBezTo>
                    <a:pt x="20" y="31"/>
                    <a:pt x="19" y="26"/>
                    <a:pt x="24" y="40"/>
                  </a:cubicBezTo>
                  <a:cubicBezTo>
                    <a:pt x="23" y="38"/>
                    <a:pt x="21" y="32"/>
                    <a:pt x="22" y="32"/>
                  </a:cubicBezTo>
                  <a:cubicBezTo>
                    <a:pt x="26" y="40"/>
                    <a:pt x="25" y="40"/>
                    <a:pt x="29"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 name="Freeform 7102">
              <a:extLst>
                <a:ext uri="{FF2B5EF4-FFF2-40B4-BE49-F238E27FC236}">
                  <a16:creationId xmlns:a16="http://schemas.microsoft.com/office/drawing/2014/main" id="{D9D698FC-A2DE-4BD6-8E56-8EC1AD37932C}"/>
                </a:ext>
              </a:extLst>
            </p:cNvPr>
            <p:cNvSpPr>
              <a:spLocks/>
            </p:cNvSpPr>
            <p:nvPr/>
          </p:nvSpPr>
          <p:spPr bwMode="auto">
            <a:xfrm>
              <a:off x="4287335" y="6092680"/>
              <a:ext cx="25400" cy="11113"/>
            </a:xfrm>
            <a:custGeom>
              <a:avLst/>
              <a:gdLst>
                <a:gd name="T0" fmla="*/ 16 w 28"/>
                <a:gd name="T1" fmla="*/ 10 h 12"/>
                <a:gd name="T2" fmla="*/ 5 w 28"/>
                <a:gd name="T3" fmla="*/ 12 h 12"/>
                <a:gd name="T4" fmla="*/ 0 w 28"/>
                <a:gd name="T5" fmla="*/ 6 h 12"/>
                <a:gd name="T6" fmla="*/ 17 w 28"/>
                <a:gd name="T7" fmla="*/ 2 h 12"/>
                <a:gd name="T8" fmla="*/ 19 w 28"/>
                <a:gd name="T9" fmla="*/ 5 h 12"/>
                <a:gd name="T10" fmla="*/ 5 w 28"/>
                <a:gd name="T11" fmla="*/ 8 h 12"/>
                <a:gd name="T12" fmla="*/ 16 w 28"/>
                <a:gd name="T13" fmla="*/ 1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16" y="10"/>
                  </a:moveTo>
                  <a:cubicBezTo>
                    <a:pt x="5" y="12"/>
                    <a:pt x="5" y="12"/>
                    <a:pt x="5" y="12"/>
                  </a:cubicBezTo>
                  <a:cubicBezTo>
                    <a:pt x="3" y="9"/>
                    <a:pt x="3" y="10"/>
                    <a:pt x="0" y="6"/>
                  </a:cubicBezTo>
                  <a:cubicBezTo>
                    <a:pt x="13" y="4"/>
                    <a:pt x="15" y="3"/>
                    <a:pt x="17" y="2"/>
                  </a:cubicBezTo>
                  <a:cubicBezTo>
                    <a:pt x="28" y="0"/>
                    <a:pt x="15" y="4"/>
                    <a:pt x="19" y="5"/>
                  </a:cubicBezTo>
                  <a:cubicBezTo>
                    <a:pt x="12" y="6"/>
                    <a:pt x="10" y="7"/>
                    <a:pt x="5" y="8"/>
                  </a:cubicBezTo>
                  <a:cubicBezTo>
                    <a:pt x="10" y="8"/>
                    <a:pt x="16" y="8"/>
                    <a:pt x="16"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 name="Freeform 7103">
              <a:extLst>
                <a:ext uri="{FF2B5EF4-FFF2-40B4-BE49-F238E27FC236}">
                  <a16:creationId xmlns:a16="http://schemas.microsoft.com/office/drawing/2014/main" id="{C997FF17-561E-43AF-84C6-8228F4546D74}"/>
                </a:ext>
              </a:extLst>
            </p:cNvPr>
            <p:cNvSpPr>
              <a:spLocks/>
            </p:cNvSpPr>
            <p:nvPr/>
          </p:nvSpPr>
          <p:spPr bwMode="auto">
            <a:xfrm>
              <a:off x="4466723" y="5984730"/>
              <a:ext cx="49212" cy="26988"/>
            </a:xfrm>
            <a:custGeom>
              <a:avLst/>
              <a:gdLst>
                <a:gd name="T0" fmla="*/ 37 w 55"/>
                <a:gd name="T1" fmla="*/ 13 h 30"/>
                <a:gd name="T2" fmla="*/ 17 w 55"/>
                <a:gd name="T3" fmla="*/ 22 h 30"/>
                <a:gd name="T4" fmla="*/ 2 w 55"/>
                <a:gd name="T5" fmla="*/ 30 h 30"/>
                <a:gd name="T6" fmla="*/ 24 w 55"/>
                <a:gd name="T7" fmla="*/ 17 h 30"/>
                <a:gd name="T8" fmla="*/ 46 w 55"/>
                <a:gd name="T9" fmla="*/ 5 h 30"/>
                <a:gd name="T10" fmla="*/ 54 w 55"/>
                <a:gd name="T11" fmla="*/ 2 h 30"/>
                <a:gd name="T12" fmla="*/ 37 w 55"/>
                <a:gd name="T13" fmla="*/ 13 h 30"/>
              </a:gdLst>
              <a:ahLst/>
              <a:cxnLst>
                <a:cxn ang="0">
                  <a:pos x="T0" y="T1"/>
                </a:cxn>
                <a:cxn ang="0">
                  <a:pos x="T2" y="T3"/>
                </a:cxn>
                <a:cxn ang="0">
                  <a:pos x="T4" y="T5"/>
                </a:cxn>
                <a:cxn ang="0">
                  <a:pos x="T6" y="T7"/>
                </a:cxn>
                <a:cxn ang="0">
                  <a:pos x="T8" y="T9"/>
                </a:cxn>
                <a:cxn ang="0">
                  <a:pos x="T10" y="T11"/>
                </a:cxn>
                <a:cxn ang="0">
                  <a:pos x="T12" y="T13"/>
                </a:cxn>
              </a:cxnLst>
              <a:rect l="0" t="0" r="r" b="b"/>
              <a:pathLst>
                <a:path w="55" h="30">
                  <a:moveTo>
                    <a:pt x="37" y="13"/>
                  </a:moveTo>
                  <a:cubicBezTo>
                    <a:pt x="28" y="18"/>
                    <a:pt x="22" y="20"/>
                    <a:pt x="17" y="22"/>
                  </a:cubicBezTo>
                  <a:cubicBezTo>
                    <a:pt x="12" y="24"/>
                    <a:pt x="8" y="26"/>
                    <a:pt x="2" y="30"/>
                  </a:cubicBezTo>
                  <a:cubicBezTo>
                    <a:pt x="0" y="29"/>
                    <a:pt x="12" y="23"/>
                    <a:pt x="24" y="17"/>
                  </a:cubicBezTo>
                  <a:cubicBezTo>
                    <a:pt x="37" y="11"/>
                    <a:pt x="48" y="4"/>
                    <a:pt x="46" y="5"/>
                  </a:cubicBezTo>
                  <a:cubicBezTo>
                    <a:pt x="48" y="2"/>
                    <a:pt x="55" y="0"/>
                    <a:pt x="54" y="2"/>
                  </a:cubicBezTo>
                  <a:cubicBezTo>
                    <a:pt x="37" y="11"/>
                    <a:pt x="37" y="12"/>
                    <a:pt x="3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 name="Freeform 7104">
              <a:extLst>
                <a:ext uri="{FF2B5EF4-FFF2-40B4-BE49-F238E27FC236}">
                  <a16:creationId xmlns:a16="http://schemas.microsoft.com/office/drawing/2014/main" id="{0139B59B-7D3A-47EF-A2D8-BBA95D7F7609}"/>
                </a:ext>
              </a:extLst>
            </p:cNvPr>
            <p:cNvSpPr>
              <a:spLocks/>
            </p:cNvSpPr>
            <p:nvPr/>
          </p:nvSpPr>
          <p:spPr bwMode="auto">
            <a:xfrm>
              <a:off x="4808035" y="5649767"/>
              <a:ext cx="22225" cy="28575"/>
            </a:xfrm>
            <a:custGeom>
              <a:avLst/>
              <a:gdLst>
                <a:gd name="T0" fmla="*/ 21 w 24"/>
                <a:gd name="T1" fmla="*/ 14 h 31"/>
                <a:gd name="T2" fmla="*/ 15 w 24"/>
                <a:gd name="T3" fmla="*/ 23 h 31"/>
                <a:gd name="T4" fmla="*/ 19 w 24"/>
                <a:gd name="T5" fmla="*/ 14 h 31"/>
                <a:gd name="T6" fmla="*/ 8 w 24"/>
                <a:gd name="T7" fmla="*/ 29 h 31"/>
                <a:gd name="T8" fmla="*/ 16 w 24"/>
                <a:gd name="T9" fmla="*/ 11 h 31"/>
                <a:gd name="T10" fmla="*/ 14 w 24"/>
                <a:gd name="T11" fmla="*/ 8 h 31"/>
                <a:gd name="T12" fmla="*/ 5 w 24"/>
                <a:gd name="T13" fmla="*/ 21 h 31"/>
                <a:gd name="T14" fmla="*/ 6 w 24"/>
                <a:gd name="T15" fmla="*/ 24 h 31"/>
                <a:gd name="T16" fmla="*/ 0 w 24"/>
                <a:gd name="T17" fmla="*/ 30 h 31"/>
                <a:gd name="T18" fmla="*/ 7 w 24"/>
                <a:gd name="T19" fmla="*/ 14 h 31"/>
                <a:gd name="T20" fmla="*/ 9 w 24"/>
                <a:gd name="T21" fmla="*/ 6 h 31"/>
                <a:gd name="T22" fmla="*/ 16 w 24"/>
                <a:gd name="T23" fmla="*/ 5 h 31"/>
                <a:gd name="T24" fmla="*/ 24 w 24"/>
                <a:gd name="T25" fmla="*/ 4 h 31"/>
                <a:gd name="T26" fmla="*/ 21 w 24"/>
                <a:gd name="T27"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21" y="14"/>
                  </a:moveTo>
                  <a:cubicBezTo>
                    <a:pt x="19" y="17"/>
                    <a:pt x="18" y="17"/>
                    <a:pt x="15" y="23"/>
                  </a:cubicBezTo>
                  <a:cubicBezTo>
                    <a:pt x="15" y="23"/>
                    <a:pt x="18" y="17"/>
                    <a:pt x="19" y="14"/>
                  </a:cubicBezTo>
                  <a:cubicBezTo>
                    <a:pt x="14" y="24"/>
                    <a:pt x="12" y="25"/>
                    <a:pt x="8" y="29"/>
                  </a:cubicBezTo>
                  <a:cubicBezTo>
                    <a:pt x="11" y="23"/>
                    <a:pt x="13" y="17"/>
                    <a:pt x="16" y="11"/>
                  </a:cubicBezTo>
                  <a:cubicBezTo>
                    <a:pt x="13" y="15"/>
                    <a:pt x="8" y="22"/>
                    <a:pt x="14" y="8"/>
                  </a:cubicBezTo>
                  <a:cubicBezTo>
                    <a:pt x="10" y="15"/>
                    <a:pt x="10" y="11"/>
                    <a:pt x="5" y="21"/>
                  </a:cubicBezTo>
                  <a:cubicBezTo>
                    <a:pt x="3" y="27"/>
                    <a:pt x="8" y="19"/>
                    <a:pt x="6" y="24"/>
                  </a:cubicBezTo>
                  <a:cubicBezTo>
                    <a:pt x="2" y="31"/>
                    <a:pt x="1" y="30"/>
                    <a:pt x="0" y="30"/>
                  </a:cubicBezTo>
                  <a:cubicBezTo>
                    <a:pt x="7" y="17"/>
                    <a:pt x="7" y="15"/>
                    <a:pt x="7" y="14"/>
                  </a:cubicBezTo>
                  <a:cubicBezTo>
                    <a:pt x="6" y="14"/>
                    <a:pt x="5" y="15"/>
                    <a:pt x="9" y="6"/>
                  </a:cubicBezTo>
                  <a:cubicBezTo>
                    <a:pt x="14" y="0"/>
                    <a:pt x="15" y="3"/>
                    <a:pt x="16" y="5"/>
                  </a:cubicBezTo>
                  <a:cubicBezTo>
                    <a:pt x="18" y="8"/>
                    <a:pt x="19" y="10"/>
                    <a:pt x="24" y="4"/>
                  </a:cubicBezTo>
                  <a:cubicBezTo>
                    <a:pt x="22" y="10"/>
                    <a:pt x="21" y="12"/>
                    <a:pt x="2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 name="Freeform 7105">
              <a:extLst>
                <a:ext uri="{FF2B5EF4-FFF2-40B4-BE49-F238E27FC236}">
                  <a16:creationId xmlns:a16="http://schemas.microsoft.com/office/drawing/2014/main" id="{B2CE9F6A-68E8-417F-890A-D0B0290D82B8}"/>
                </a:ext>
              </a:extLst>
            </p:cNvPr>
            <p:cNvSpPr>
              <a:spLocks/>
            </p:cNvSpPr>
            <p:nvPr/>
          </p:nvSpPr>
          <p:spPr bwMode="auto">
            <a:xfrm>
              <a:off x="4528635" y="5952980"/>
              <a:ext cx="41275" cy="26988"/>
            </a:xfrm>
            <a:custGeom>
              <a:avLst/>
              <a:gdLst>
                <a:gd name="T0" fmla="*/ 0 w 46"/>
                <a:gd name="T1" fmla="*/ 30 h 30"/>
                <a:gd name="T2" fmla="*/ 4 w 46"/>
                <a:gd name="T3" fmla="*/ 22 h 30"/>
                <a:gd name="T4" fmla="*/ 12 w 46"/>
                <a:gd name="T5" fmla="*/ 19 h 30"/>
                <a:gd name="T6" fmla="*/ 25 w 46"/>
                <a:gd name="T7" fmla="*/ 13 h 30"/>
                <a:gd name="T8" fmla="*/ 28 w 46"/>
                <a:gd name="T9" fmla="*/ 8 h 30"/>
                <a:gd name="T10" fmla="*/ 42 w 46"/>
                <a:gd name="T11" fmla="*/ 1 h 30"/>
                <a:gd name="T12" fmla="*/ 30 w 46"/>
                <a:gd name="T13" fmla="*/ 12 h 30"/>
                <a:gd name="T14" fmla="*/ 0 w 46"/>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30">
                  <a:moveTo>
                    <a:pt x="0" y="30"/>
                  </a:moveTo>
                  <a:cubicBezTo>
                    <a:pt x="8" y="23"/>
                    <a:pt x="7" y="22"/>
                    <a:pt x="4" y="22"/>
                  </a:cubicBezTo>
                  <a:cubicBezTo>
                    <a:pt x="13" y="16"/>
                    <a:pt x="11" y="19"/>
                    <a:pt x="12" y="19"/>
                  </a:cubicBezTo>
                  <a:cubicBezTo>
                    <a:pt x="11" y="22"/>
                    <a:pt x="26" y="11"/>
                    <a:pt x="25" y="13"/>
                  </a:cubicBezTo>
                  <a:cubicBezTo>
                    <a:pt x="29" y="9"/>
                    <a:pt x="26" y="10"/>
                    <a:pt x="28" y="8"/>
                  </a:cubicBezTo>
                  <a:cubicBezTo>
                    <a:pt x="33" y="6"/>
                    <a:pt x="33" y="9"/>
                    <a:pt x="42" y="1"/>
                  </a:cubicBezTo>
                  <a:cubicBezTo>
                    <a:pt x="46" y="0"/>
                    <a:pt x="40" y="5"/>
                    <a:pt x="30" y="12"/>
                  </a:cubicBezTo>
                  <a:cubicBezTo>
                    <a:pt x="20" y="18"/>
                    <a:pt x="7" y="26"/>
                    <a:pt x="0" y="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 name="Freeform 7106">
              <a:extLst>
                <a:ext uri="{FF2B5EF4-FFF2-40B4-BE49-F238E27FC236}">
                  <a16:creationId xmlns:a16="http://schemas.microsoft.com/office/drawing/2014/main" id="{11606CCE-F1FF-4E50-A879-BCA78307E942}"/>
                </a:ext>
              </a:extLst>
            </p:cNvPr>
            <p:cNvSpPr>
              <a:spLocks/>
            </p:cNvSpPr>
            <p:nvPr/>
          </p:nvSpPr>
          <p:spPr bwMode="auto">
            <a:xfrm>
              <a:off x="4266698" y="6052992"/>
              <a:ext cx="79375" cy="17463"/>
            </a:xfrm>
            <a:custGeom>
              <a:avLst/>
              <a:gdLst>
                <a:gd name="T0" fmla="*/ 80 w 88"/>
                <a:gd name="T1" fmla="*/ 4 h 18"/>
                <a:gd name="T2" fmla="*/ 63 w 88"/>
                <a:gd name="T3" fmla="*/ 8 h 18"/>
                <a:gd name="T4" fmla="*/ 39 w 88"/>
                <a:gd name="T5" fmla="*/ 12 h 18"/>
                <a:gd name="T6" fmla="*/ 7 w 88"/>
                <a:gd name="T7" fmla="*/ 18 h 18"/>
                <a:gd name="T8" fmla="*/ 16 w 88"/>
                <a:gd name="T9" fmla="*/ 15 h 18"/>
                <a:gd name="T10" fmla="*/ 81 w 88"/>
                <a:gd name="T11" fmla="*/ 1 h 18"/>
                <a:gd name="T12" fmla="*/ 80 w 88"/>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88" h="18">
                  <a:moveTo>
                    <a:pt x="80" y="4"/>
                  </a:moveTo>
                  <a:cubicBezTo>
                    <a:pt x="72" y="6"/>
                    <a:pt x="72" y="5"/>
                    <a:pt x="63" y="8"/>
                  </a:cubicBezTo>
                  <a:cubicBezTo>
                    <a:pt x="64" y="6"/>
                    <a:pt x="52" y="9"/>
                    <a:pt x="39" y="12"/>
                  </a:cubicBezTo>
                  <a:cubicBezTo>
                    <a:pt x="25" y="15"/>
                    <a:pt x="10" y="18"/>
                    <a:pt x="7" y="18"/>
                  </a:cubicBezTo>
                  <a:cubicBezTo>
                    <a:pt x="0" y="18"/>
                    <a:pt x="22" y="16"/>
                    <a:pt x="16" y="15"/>
                  </a:cubicBezTo>
                  <a:cubicBezTo>
                    <a:pt x="30" y="13"/>
                    <a:pt x="54" y="8"/>
                    <a:pt x="81" y="1"/>
                  </a:cubicBezTo>
                  <a:cubicBezTo>
                    <a:pt x="88" y="0"/>
                    <a:pt x="79" y="3"/>
                    <a:pt x="8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2" name="Freeform 7107">
              <a:extLst>
                <a:ext uri="{FF2B5EF4-FFF2-40B4-BE49-F238E27FC236}">
                  <a16:creationId xmlns:a16="http://schemas.microsoft.com/office/drawing/2014/main" id="{357FB4FF-801A-4AF4-829C-3436C0C5163C}"/>
                </a:ext>
              </a:extLst>
            </p:cNvPr>
            <p:cNvSpPr>
              <a:spLocks/>
            </p:cNvSpPr>
            <p:nvPr/>
          </p:nvSpPr>
          <p:spPr bwMode="auto">
            <a:xfrm>
              <a:off x="4215898" y="6045055"/>
              <a:ext cx="53975" cy="9525"/>
            </a:xfrm>
            <a:custGeom>
              <a:avLst/>
              <a:gdLst>
                <a:gd name="T0" fmla="*/ 4 w 61"/>
                <a:gd name="T1" fmla="*/ 10 h 10"/>
                <a:gd name="T2" fmla="*/ 16 w 61"/>
                <a:gd name="T3" fmla="*/ 7 h 10"/>
                <a:gd name="T4" fmla="*/ 29 w 61"/>
                <a:gd name="T5" fmla="*/ 4 h 10"/>
                <a:gd name="T6" fmla="*/ 53 w 61"/>
                <a:gd name="T7" fmla="*/ 1 h 10"/>
                <a:gd name="T8" fmla="*/ 61 w 61"/>
                <a:gd name="T9" fmla="*/ 2 h 10"/>
                <a:gd name="T10" fmla="*/ 35 w 61"/>
                <a:gd name="T11" fmla="*/ 6 h 10"/>
                <a:gd name="T12" fmla="*/ 4 w 6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1" h="10">
                  <a:moveTo>
                    <a:pt x="4" y="10"/>
                  </a:moveTo>
                  <a:cubicBezTo>
                    <a:pt x="0" y="9"/>
                    <a:pt x="8" y="8"/>
                    <a:pt x="16" y="7"/>
                  </a:cubicBezTo>
                  <a:cubicBezTo>
                    <a:pt x="24" y="6"/>
                    <a:pt x="33" y="5"/>
                    <a:pt x="29" y="4"/>
                  </a:cubicBezTo>
                  <a:cubicBezTo>
                    <a:pt x="37" y="3"/>
                    <a:pt x="45" y="2"/>
                    <a:pt x="53" y="1"/>
                  </a:cubicBezTo>
                  <a:cubicBezTo>
                    <a:pt x="46" y="4"/>
                    <a:pt x="59" y="0"/>
                    <a:pt x="61" y="2"/>
                  </a:cubicBezTo>
                  <a:cubicBezTo>
                    <a:pt x="47" y="4"/>
                    <a:pt x="42" y="5"/>
                    <a:pt x="35" y="6"/>
                  </a:cubicBezTo>
                  <a:lnTo>
                    <a:pt x="4"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3" name="Freeform 7108">
              <a:extLst>
                <a:ext uri="{FF2B5EF4-FFF2-40B4-BE49-F238E27FC236}">
                  <a16:creationId xmlns:a16="http://schemas.microsoft.com/office/drawing/2014/main" id="{A4C9EBE7-2C21-4739-A6AA-2A6437102930}"/>
                </a:ext>
              </a:extLst>
            </p:cNvPr>
            <p:cNvSpPr>
              <a:spLocks/>
            </p:cNvSpPr>
            <p:nvPr/>
          </p:nvSpPr>
          <p:spPr bwMode="auto">
            <a:xfrm>
              <a:off x="3626935" y="5840267"/>
              <a:ext cx="33337" cy="30163"/>
            </a:xfrm>
            <a:custGeom>
              <a:avLst/>
              <a:gdLst>
                <a:gd name="T0" fmla="*/ 0 w 36"/>
                <a:gd name="T1" fmla="*/ 0 h 34"/>
                <a:gd name="T2" fmla="*/ 18 w 36"/>
                <a:gd name="T3" fmla="*/ 16 h 34"/>
                <a:gd name="T4" fmla="*/ 36 w 36"/>
                <a:gd name="T5" fmla="*/ 34 h 34"/>
                <a:gd name="T6" fmla="*/ 18 w 36"/>
                <a:gd name="T7" fmla="*/ 19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cubicBezTo>
                    <a:pt x="3" y="3"/>
                    <a:pt x="11" y="10"/>
                    <a:pt x="18" y="16"/>
                  </a:cubicBezTo>
                  <a:cubicBezTo>
                    <a:pt x="25" y="23"/>
                    <a:pt x="33" y="30"/>
                    <a:pt x="36" y="34"/>
                  </a:cubicBezTo>
                  <a:cubicBezTo>
                    <a:pt x="32" y="30"/>
                    <a:pt x="25" y="24"/>
                    <a:pt x="18" y="19"/>
                  </a:cubicBezTo>
                  <a:cubicBezTo>
                    <a:pt x="11" y="13"/>
                    <a:pt x="5" y="6"/>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4" name="Freeform 7109">
              <a:extLst>
                <a:ext uri="{FF2B5EF4-FFF2-40B4-BE49-F238E27FC236}">
                  <a16:creationId xmlns:a16="http://schemas.microsoft.com/office/drawing/2014/main" id="{06034AD5-5F93-49F4-A684-B11F9E08D46B}"/>
                </a:ext>
              </a:extLst>
            </p:cNvPr>
            <p:cNvSpPr>
              <a:spLocks/>
            </p:cNvSpPr>
            <p:nvPr/>
          </p:nvSpPr>
          <p:spPr bwMode="auto">
            <a:xfrm>
              <a:off x="3692023" y="5894242"/>
              <a:ext cx="46037" cy="31750"/>
            </a:xfrm>
            <a:custGeom>
              <a:avLst/>
              <a:gdLst>
                <a:gd name="T0" fmla="*/ 48 w 51"/>
                <a:gd name="T1" fmla="*/ 36 h 36"/>
                <a:gd name="T2" fmla="*/ 19 w 51"/>
                <a:gd name="T3" fmla="*/ 15 h 36"/>
                <a:gd name="T4" fmla="*/ 3 w 51"/>
                <a:gd name="T5" fmla="*/ 3 h 36"/>
                <a:gd name="T6" fmla="*/ 0 w 51"/>
                <a:gd name="T7" fmla="*/ 0 h 36"/>
                <a:gd name="T8" fmla="*/ 51 w 51"/>
                <a:gd name="T9" fmla="*/ 36 h 36"/>
                <a:gd name="T10" fmla="*/ 48 w 51"/>
                <a:gd name="T11" fmla="*/ 36 h 36"/>
              </a:gdLst>
              <a:ahLst/>
              <a:cxnLst>
                <a:cxn ang="0">
                  <a:pos x="T0" y="T1"/>
                </a:cxn>
                <a:cxn ang="0">
                  <a:pos x="T2" y="T3"/>
                </a:cxn>
                <a:cxn ang="0">
                  <a:pos x="T4" y="T5"/>
                </a:cxn>
                <a:cxn ang="0">
                  <a:pos x="T6" y="T7"/>
                </a:cxn>
                <a:cxn ang="0">
                  <a:pos x="T8" y="T9"/>
                </a:cxn>
                <a:cxn ang="0">
                  <a:pos x="T10" y="T11"/>
                </a:cxn>
              </a:cxnLst>
              <a:rect l="0" t="0" r="r" b="b"/>
              <a:pathLst>
                <a:path w="51" h="36">
                  <a:moveTo>
                    <a:pt x="48" y="36"/>
                  </a:moveTo>
                  <a:cubicBezTo>
                    <a:pt x="36" y="25"/>
                    <a:pt x="18" y="16"/>
                    <a:pt x="19" y="15"/>
                  </a:cubicBezTo>
                  <a:cubicBezTo>
                    <a:pt x="11" y="9"/>
                    <a:pt x="14" y="13"/>
                    <a:pt x="3" y="3"/>
                  </a:cubicBezTo>
                  <a:cubicBezTo>
                    <a:pt x="3" y="3"/>
                    <a:pt x="2" y="2"/>
                    <a:pt x="0" y="0"/>
                  </a:cubicBezTo>
                  <a:cubicBezTo>
                    <a:pt x="13" y="8"/>
                    <a:pt x="28" y="21"/>
                    <a:pt x="51" y="36"/>
                  </a:cubicBezTo>
                  <a:cubicBezTo>
                    <a:pt x="49" y="35"/>
                    <a:pt x="48" y="35"/>
                    <a:pt x="48"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5" name="Freeform 7110">
              <a:extLst>
                <a:ext uri="{FF2B5EF4-FFF2-40B4-BE49-F238E27FC236}">
                  <a16:creationId xmlns:a16="http://schemas.microsoft.com/office/drawing/2014/main" id="{9761D5E4-2A53-4EB6-B22D-95EF3B69DFFA}"/>
                </a:ext>
              </a:extLst>
            </p:cNvPr>
            <p:cNvSpPr>
              <a:spLocks/>
            </p:cNvSpPr>
            <p:nvPr/>
          </p:nvSpPr>
          <p:spPr bwMode="auto">
            <a:xfrm>
              <a:off x="4250823" y="5994255"/>
              <a:ext cx="139700" cy="38100"/>
            </a:xfrm>
            <a:custGeom>
              <a:avLst/>
              <a:gdLst>
                <a:gd name="T0" fmla="*/ 77 w 154"/>
                <a:gd name="T1" fmla="*/ 30 h 43"/>
                <a:gd name="T2" fmla="*/ 21 w 154"/>
                <a:gd name="T3" fmla="*/ 41 h 43"/>
                <a:gd name="T4" fmla="*/ 4 w 154"/>
                <a:gd name="T5" fmla="*/ 43 h 43"/>
                <a:gd name="T6" fmla="*/ 14 w 154"/>
                <a:gd name="T7" fmla="*/ 41 h 43"/>
                <a:gd name="T8" fmla="*/ 37 w 154"/>
                <a:gd name="T9" fmla="*/ 37 h 43"/>
                <a:gd name="T10" fmla="*/ 38 w 154"/>
                <a:gd name="T11" fmla="*/ 35 h 43"/>
                <a:gd name="T12" fmla="*/ 58 w 154"/>
                <a:gd name="T13" fmla="*/ 30 h 43"/>
                <a:gd name="T14" fmla="*/ 69 w 154"/>
                <a:gd name="T15" fmla="*/ 30 h 43"/>
                <a:gd name="T16" fmla="*/ 72 w 154"/>
                <a:gd name="T17" fmla="*/ 25 h 43"/>
                <a:gd name="T18" fmla="*/ 53 w 154"/>
                <a:gd name="T19" fmla="*/ 30 h 43"/>
                <a:gd name="T20" fmla="*/ 53 w 154"/>
                <a:gd name="T21" fmla="*/ 29 h 43"/>
                <a:gd name="T22" fmla="*/ 66 w 154"/>
                <a:gd name="T23" fmla="*/ 25 h 43"/>
                <a:gd name="T24" fmla="*/ 81 w 154"/>
                <a:gd name="T25" fmla="*/ 21 h 43"/>
                <a:gd name="T26" fmla="*/ 86 w 154"/>
                <a:gd name="T27" fmla="*/ 22 h 43"/>
                <a:gd name="T28" fmla="*/ 112 w 154"/>
                <a:gd name="T29" fmla="*/ 15 h 43"/>
                <a:gd name="T30" fmla="*/ 119 w 154"/>
                <a:gd name="T31" fmla="*/ 11 h 43"/>
                <a:gd name="T32" fmla="*/ 154 w 154"/>
                <a:gd name="T33" fmla="*/ 0 h 43"/>
                <a:gd name="T34" fmla="*/ 126 w 154"/>
                <a:gd name="T35" fmla="*/ 11 h 43"/>
                <a:gd name="T36" fmla="*/ 100 w 154"/>
                <a:gd name="T37" fmla="*/ 20 h 43"/>
                <a:gd name="T38" fmla="*/ 77 w 154"/>
                <a:gd name="T39" fmla="*/ 26 h 43"/>
                <a:gd name="T40" fmla="*/ 86 w 154"/>
                <a:gd name="T41" fmla="*/ 27 h 43"/>
                <a:gd name="T42" fmla="*/ 77 w 154"/>
                <a:gd name="T43" fmla="*/ 3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43">
                  <a:moveTo>
                    <a:pt x="77" y="30"/>
                  </a:moveTo>
                  <a:cubicBezTo>
                    <a:pt x="62" y="31"/>
                    <a:pt x="43" y="37"/>
                    <a:pt x="21" y="41"/>
                  </a:cubicBezTo>
                  <a:cubicBezTo>
                    <a:pt x="23" y="39"/>
                    <a:pt x="11" y="42"/>
                    <a:pt x="4" y="43"/>
                  </a:cubicBezTo>
                  <a:cubicBezTo>
                    <a:pt x="0" y="43"/>
                    <a:pt x="6" y="42"/>
                    <a:pt x="14" y="41"/>
                  </a:cubicBezTo>
                  <a:cubicBezTo>
                    <a:pt x="22" y="40"/>
                    <a:pt x="32" y="38"/>
                    <a:pt x="37" y="37"/>
                  </a:cubicBezTo>
                  <a:cubicBezTo>
                    <a:pt x="40" y="36"/>
                    <a:pt x="44" y="33"/>
                    <a:pt x="38" y="35"/>
                  </a:cubicBezTo>
                  <a:cubicBezTo>
                    <a:pt x="41" y="33"/>
                    <a:pt x="56" y="33"/>
                    <a:pt x="58" y="30"/>
                  </a:cubicBezTo>
                  <a:cubicBezTo>
                    <a:pt x="68" y="29"/>
                    <a:pt x="52" y="34"/>
                    <a:pt x="69" y="30"/>
                  </a:cubicBezTo>
                  <a:cubicBezTo>
                    <a:pt x="77" y="27"/>
                    <a:pt x="63" y="28"/>
                    <a:pt x="72" y="25"/>
                  </a:cubicBezTo>
                  <a:cubicBezTo>
                    <a:pt x="65" y="25"/>
                    <a:pt x="60" y="28"/>
                    <a:pt x="53" y="30"/>
                  </a:cubicBezTo>
                  <a:cubicBezTo>
                    <a:pt x="55" y="29"/>
                    <a:pt x="57" y="28"/>
                    <a:pt x="53" y="29"/>
                  </a:cubicBezTo>
                  <a:cubicBezTo>
                    <a:pt x="55" y="28"/>
                    <a:pt x="60" y="27"/>
                    <a:pt x="66" y="25"/>
                  </a:cubicBezTo>
                  <a:cubicBezTo>
                    <a:pt x="72" y="24"/>
                    <a:pt x="78" y="22"/>
                    <a:pt x="81" y="21"/>
                  </a:cubicBezTo>
                  <a:cubicBezTo>
                    <a:pt x="80" y="22"/>
                    <a:pt x="84" y="22"/>
                    <a:pt x="86" y="22"/>
                  </a:cubicBezTo>
                  <a:cubicBezTo>
                    <a:pt x="89" y="18"/>
                    <a:pt x="103" y="18"/>
                    <a:pt x="112" y="15"/>
                  </a:cubicBezTo>
                  <a:cubicBezTo>
                    <a:pt x="116" y="14"/>
                    <a:pt x="118" y="11"/>
                    <a:pt x="119" y="11"/>
                  </a:cubicBezTo>
                  <a:cubicBezTo>
                    <a:pt x="126" y="9"/>
                    <a:pt x="141" y="6"/>
                    <a:pt x="154" y="0"/>
                  </a:cubicBezTo>
                  <a:cubicBezTo>
                    <a:pt x="150" y="3"/>
                    <a:pt x="138" y="7"/>
                    <a:pt x="126" y="11"/>
                  </a:cubicBezTo>
                  <a:cubicBezTo>
                    <a:pt x="114" y="15"/>
                    <a:pt x="102" y="18"/>
                    <a:pt x="100" y="20"/>
                  </a:cubicBezTo>
                  <a:cubicBezTo>
                    <a:pt x="93" y="21"/>
                    <a:pt x="86" y="23"/>
                    <a:pt x="77" y="26"/>
                  </a:cubicBezTo>
                  <a:cubicBezTo>
                    <a:pt x="81" y="26"/>
                    <a:pt x="87" y="25"/>
                    <a:pt x="86" y="27"/>
                  </a:cubicBezTo>
                  <a:cubicBezTo>
                    <a:pt x="84" y="28"/>
                    <a:pt x="78" y="29"/>
                    <a:pt x="77" y="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6" name="Freeform 7111">
              <a:extLst>
                <a:ext uri="{FF2B5EF4-FFF2-40B4-BE49-F238E27FC236}">
                  <a16:creationId xmlns:a16="http://schemas.microsoft.com/office/drawing/2014/main" id="{0F67A6C2-C527-431E-8231-FDC722333F78}"/>
                </a:ext>
              </a:extLst>
            </p:cNvPr>
            <p:cNvSpPr>
              <a:spLocks/>
            </p:cNvSpPr>
            <p:nvPr/>
          </p:nvSpPr>
          <p:spPr bwMode="auto">
            <a:xfrm>
              <a:off x="4303210" y="5997430"/>
              <a:ext cx="57150" cy="19050"/>
            </a:xfrm>
            <a:custGeom>
              <a:avLst/>
              <a:gdLst>
                <a:gd name="T0" fmla="*/ 0 w 63"/>
                <a:gd name="T1" fmla="*/ 21 h 21"/>
                <a:gd name="T2" fmla="*/ 41 w 63"/>
                <a:gd name="T3" fmla="*/ 11 h 21"/>
                <a:gd name="T4" fmla="*/ 37 w 63"/>
                <a:gd name="T5" fmla="*/ 10 h 21"/>
                <a:gd name="T6" fmla="*/ 25 w 63"/>
                <a:gd name="T7" fmla="*/ 14 h 21"/>
                <a:gd name="T8" fmla="*/ 16 w 63"/>
                <a:gd name="T9" fmla="*/ 14 h 21"/>
                <a:gd name="T10" fmla="*/ 39 w 63"/>
                <a:gd name="T11" fmla="*/ 8 h 21"/>
                <a:gd name="T12" fmla="*/ 30 w 63"/>
                <a:gd name="T13" fmla="*/ 9 h 21"/>
                <a:gd name="T14" fmla="*/ 21 w 63"/>
                <a:gd name="T15" fmla="*/ 10 h 21"/>
                <a:gd name="T16" fmla="*/ 63 w 63"/>
                <a:gd name="T17" fmla="*/ 0 h 21"/>
                <a:gd name="T18" fmla="*/ 53 w 63"/>
                <a:gd name="T19" fmla="*/ 6 h 21"/>
                <a:gd name="T20" fmla="*/ 63 w 63"/>
                <a:gd name="T21" fmla="*/ 3 h 21"/>
                <a:gd name="T22" fmla="*/ 58 w 63"/>
                <a:gd name="T23" fmla="*/ 7 h 21"/>
                <a:gd name="T24" fmla="*/ 30 w 63"/>
                <a:gd name="T25" fmla="*/ 15 h 21"/>
                <a:gd name="T26" fmla="*/ 0 w 63"/>
                <a:gd name="T2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21">
                  <a:moveTo>
                    <a:pt x="0" y="21"/>
                  </a:moveTo>
                  <a:cubicBezTo>
                    <a:pt x="12" y="17"/>
                    <a:pt x="25" y="17"/>
                    <a:pt x="41" y="11"/>
                  </a:cubicBezTo>
                  <a:cubicBezTo>
                    <a:pt x="42" y="10"/>
                    <a:pt x="38" y="11"/>
                    <a:pt x="37" y="10"/>
                  </a:cubicBezTo>
                  <a:cubicBezTo>
                    <a:pt x="26" y="13"/>
                    <a:pt x="36" y="12"/>
                    <a:pt x="25" y="14"/>
                  </a:cubicBezTo>
                  <a:cubicBezTo>
                    <a:pt x="27" y="12"/>
                    <a:pt x="16" y="15"/>
                    <a:pt x="16" y="14"/>
                  </a:cubicBezTo>
                  <a:cubicBezTo>
                    <a:pt x="27" y="11"/>
                    <a:pt x="29" y="11"/>
                    <a:pt x="39" y="8"/>
                  </a:cubicBezTo>
                  <a:cubicBezTo>
                    <a:pt x="39" y="7"/>
                    <a:pt x="34" y="8"/>
                    <a:pt x="30" y="9"/>
                  </a:cubicBezTo>
                  <a:cubicBezTo>
                    <a:pt x="25" y="11"/>
                    <a:pt x="21" y="12"/>
                    <a:pt x="21" y="10"/>
                  </a:cubicBezTo>
                  <a:cubicBezTo>
                    <a:pt x="36" y="8"/>
                    <a:pt x="44" y="2"/>
                    <a:pt x="63" y="0"/>
                  </a:cubicBezTo>
                  <a:cubicBezTo>
                    <a:pt x="61" y="1"/>
                    <a:pt x="58" y="3"/>
                    <a:pt x="53" y="6"/>
                  </a:cubicBezTo>
                  <a:cubicBezTo>
                    <a:pt x="54" y="6"/>
                    <a:pt x="59" y="4"/>
                    <a:pt x="63" y="3"/>
                  </a:cubicBezTo>
                  <a:cubicBezTo>
                    <a:pt x="62" y="4"/>
                    <a:pt x="53" y="7"/>
                    <a:pt x="58" y="7"/>
                  </a:cubicBezTo>
                  <a:cubicBezTo>
                    <a:pt x="46" y="10"/>
                    <a:pt x="38" y="13"/>
                    <a:pt x="30" y="15"/>
                  </a:cubicBezTo>
                  <a:cubicBezTo>
                    <a:pt x="22" y="17"/>
                    <a:pt x="13" y="19"/>
                    <a:pt x="0"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7" name="Freeform 7112">
              <a:extLst>
                <a:ext uri="{FF2B5EF4-FFF2-40B4-BE49-F238E27FC236}">
                  <a16:creationId xmlns:a16="http://schemas.microsoft.com/office/drawing/2014/main" id="{D2333B7A-A1E8-4E12-BF61-0BFE6677469D}"/>
                </a:ext>
              </a:extLst>
            </p:cNvPr>
            <p:cNvSpPr>
              <a:spLocks/>
            </p:cNvSpPr>
            <p:nvPr/>
          </p:nvSpPr>
          <p:spPr bwMode="auto">
            <a:xfrm>
              <a:off x="3952373" y="6003780"/>
              <a:ext cx="41275" cy="7938"/>
            </a:xfrm>
            <a:custGeom>
              <a:avLst/>
              <a:gdLst>
                <a:gd name="T0" fmla="*/ 14 w 47"/>
                <a:gd name="T1" fmla="*/ 10 h 10"/>
                <a:gd name="T2" fmla="*/ 0 w 47"/>
                <a:gd name="T3" fmla="*/ 5 h 10"/>
                <a:gd name="T4" fmla="*/ 10 w 47"/>
                <a:gd name="T5" fmla="*/ 8 h 10"/>
                <a:gd name="T6" fmla="*/ 5 w 47"/>
                <a:gd name="T7" fmla="*/ 0 h 10"/>
                <a:gd name="T8" fmla="*/ 27 w 47"/>
                <a:gd name="T9" fmla="*/ 3 h 10"/>
                <a:gd name="T10" fmla="*/ 47 w 47"/>
                <a:gd name="T11" fmla="*/ 9 h 10"/>
                <a:gd name="T12" fmla="*/ 41 w 47"/>
                <a:gd name="T13" fmla="*/ 10 h 10"/>
                <a:gd name="T14" fmla="*/ 8 w 47"/>
                <a:gd name="T15" fmla="*/ 2 h 10"/>
                <a:gd name="T16" fmla="*/ 14 w 47"/>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0">
                  <a:moveTo>
                    <a:pt x="14" y="10"/>
                  </a:moveTo>
                  <a:cubicBezTo>
                    <a:pt x="5" y="8"/>
                    <a:pt x="0" y="6"/>
                    <a:pt x="0" y="5"/>
                  </a:cubicBezTo>
                  <a:cubicBezTo>
                    <a:pt x="5" y="6"/>
                    <a:pt x="6" y="7"/>
                    <a:pt x="10" y="8"/>
                  </a:cubicBezTo>
                  <a:cubicBezTo>
                    <a:pt x="3" y="3"/>
                    <a:pt x="2" y="1"/>
                    <a:pt x="5" y="0"/>
                  </a:cubicBezTo>
                  <a:cubicBezTo>
                    <a:pt x="20" y="4"/>
                    <a:pt x="15" y="1"/>
                    <a:pt x="27" y="3"/>
                  </a:cubicBezTo>
                  <a:cubicBezTo>
                    <a:pt x="36" y="6"/>
                    <a:pt x="34" y="7"/>
                    <a:pt x="47" y="9"/>
                  </a:cubicBezTo>
                  <a:cubicBezTo>
                    <a:pt x="37" y="8"/>
                    <a:pt x="45" y="10"/>
                    <a:pt x="41" y="10"/>
                  </a:cubicBezTo>
                  <a:cubicBezTo>
                    <a:pt x="25" y="7"/>
                    <a:pt x="19" y="4"/>
                    <a:pt x="8" y="2"/>
                  </a:cubicBezTo>
                  <a:cubicBezTo>
                    <a:pt x="10" y="5"/>
                    <a:pt x="15" y="8"/>
                    <a:pt x="14"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8" name="Freeform 7114">
              <a:extLst>
                <a:ext uri="{FF2B5EF4-FFF2-40B4-BE49-F238E27FC236}">
                  <a16:creationId xmlns:a16="http://schemas.microsoft.com/office/drawing/2014/main" id="{D96028B3-2C0D-49DF-AE55-9836F50CFF23}"/>
                </a:ext>
              </a:extLst>
            </p:cNvPr>
            <p:cNvSpPr>
              <a:spLocks/>
            </p:cNvSpPr>
            <p:nvPr/>
          </p:nvSpPr>
          <p:spPr bwMode="auto">
            <a:xfrm>
              <a:off x="3804735" y="5937105"/>
              <a:ext cx="31750" cy="15875"/>
            </a:xfrm>
            <a:custGeom>
              <a:avLst/>
              <a:gdLst>
                <a:gd name="T0" fmla="*/ 2 w 34"/>
                <a:gd name="T1" fmla="*/ 2 h 17"/>
                <a:gd name="T2" fmla="*/ 17 w 34"/>
                <a:gd name="T3" fmla="*/ 8 h 17"/>
                <a:gd name="T4" fmla="*/ 32 w 34"/>
                <a:gd name="T5" fmla="*/ 17 h 17"/>
                <a:gd name="T6" fmla="*/ 2 w 34"/>
                <a:gd name="T7" fmla="*/ 2 h 17"/>
              </a:gdLst>
              <a:ahLst/>
              <a:cxnLst>
                <a:cxn ang="0">
                  <a:pos x="T0" y="T1"/>
                </a:cxn>
                <a:cxn ang="0">
                  <a:pos x="T2" y="T3"/>
                </a:cxn>
                <a:cxn ang="0">
                  <a:pos x="T4" y="T5"/>
                </a:cxn>
                <a:cxn ang="0">
                  <a:pos x="T6" y="T7"/>
                </a:cxn>
              </a:cxnLst>
              <a:rect l="0" t="0" r="r" b="b"/>
              <a:pathLst>
                <a:path w="34" h="17">
                  <a:moveTo>
                    <a:pt x="2" y="2"/>
                  </a:moveTo>
                  <a:cubicBezTo>
                    <a:pt x="0" y="0"/>
                    <a:pt x="9" y="3"/>
                    <a:pt x="17" y="8"/>
                  </a:cubicBezTo>
                  <a:cubicBezTo>
                    <a:pt x="26" y="12"/>
                    <a:pt x="34" y="17"/>
                    <a:pt x="32" y="17"/>
                  </a:cubicBezTo>
                  <a:cubicBezTo>
                    <a:pt x="21" y="13"/>
                    <a:pt x="14" y="7"/>
                    <a:pt x="2"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9" name="Freeform 7117">
              <a:extLst>
                <a:ext uri="{FF2B5EF4-FFF2-40B4-BE49-F238E27FC236}">
                  <a16:creationId xmlns:a16="http://schemas.microsoft.com/office/drawing/2014/main" id="{DAA203F4-B5CD-465C-A3E2-46AC20EE765A}"/>
                </a:ext>
              </a:extLst>
            </p:cNvPr>
            <p:cNvSpPr>
              <a:spLocks/>
            </p:cNvSpPr>
            <p:nvPr/>
          </p:nvSpPr>
          <p:spPr bwMode="auto">
            <a:xfrm>
              <a:off x="4679448" y="4917930"/>
              <a:ext cx="23812" cy="30163"/>
            </a:xfrm>
            <a:custGeom>
              <a:avLst/>
              <a:gdLst>
                <a:gd name="T0" fmla="*/ 27 w 27"/>
                <a:gd name="T1" fmla="*/ 32 h 33"/>
                <a:gd name="T2" fmla="*/ 20 w 27"/>
                <a:gd name="T3" fmla="*/ 28 h 33"/>
                <a:gd name="T4" fmla="*/ 0 w 27"/>
                <a:gd name="T5" fmla="*/ 2 h 33"/>
                <a:gd name="T6" fmla="*/ 27 w 27"/>
                <a:gd name="T7" fmla="*/ 32 h 33"/>
              </a:gdLst>
              <a:ahLst/>
              <a:cxnLst>
                <a:cxn ang="0">
                  <a:pos x="T0" y="T1"/>
                </a:cxn>
                <a:cxn ang="0">
                  <a:pos x="T2" y="T3"/>
                </a:cxn>
                <a:cxn ang="0">
                  <a:pos x="T4" y="T5"/>
                </a:cxn>
                <a:cxn ang="0">
                  <a:pos x="T6" y="T7"/>
                </a:cxn>
              </a:cxnLst>
              <a:rect l="0" t="0" r="r" b="b"/>
              <a:pathLst>
                <a:path w="27" h="33">
                  <a:moveTo>
                    <a:pt x="27" y="32"/>
                  </a:moveTo>
                  <a:cubicBezTo>
                    <a:pt x="26" y="33"/>
                    <a:pt x="23" y="31"/>
                    <a:pt x="20" y="28"/>
                  </a:cubicBezTo>
                  <a:cubicBezTo>
                    <a:pt x="13" y="16"/>
                    <a:pt x="10" y="14"/>
                    <a:pt x="0" y="2"/>
                  </a:cubicBezTo>
                  <a:cubicBezTo>
                    <a:pt x="2" y="0"/>
                    <a:pt x="15" y="15"/>
                    <a:pt x="27"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0" name="Freeform 7118">
              <a:extLst>
                <a:ext uri="{FF2B5EF4-FFF2-40B4-BE49-F238E27FC236}">
                  <a16:creationId xmlns:a16="http://schemas.microsoft.com/office/drawing/2014/main" id="{1F72224C-65BD-4161-95B8-A2E068DBB3E6}"/>
                </a:ext>
              </a:extLst>
            </p:cNvPr>
            <p:cNvSpPr>
              <a:spLocks/>
            </p:cNvSpPr>
            <p:nvPr/>
          </p:nvSpPr>
          <p:spPr bwMode="auto">
            <a:xfrm>
              <a:off x="4001585" y="4721080"/>
              <a:ext cx="36512" cy="11113"/>
            </a:xfrm>
            <a:custGeom>
              <a:avLst/>
              <a:gdLst>
                <a:gd name="T0" fmla="*/ 39 w 39"/>
                <a:gd name="T1" fmla="*/ 0 h 12"/>
                <a:gd name="T2" fmla="*/ 4 w 39"/>
                <a:gd name="T3" fmla="*/ 11 h 12"/>
                <a:gd name="T4" fmla="*/ 0 w 39"/>
                <a:gd name="T5" fmla="*/ 11 h 12"/>
                <a:gd name="T6" fmla="*/ 39 w 39"/>
                <a:gd name="T7" fmla="*/ 0 h 12"/>
              </a:gdLst>
              <a:ahLst/>
              <a:cxnLst>
                <a:cxn ang="0">
                  <a:pos x="T0" y="T1"/>
                </a:cxn>
                <a:cxn ang="0">
                  <a:pos x="T2" y="T3"/>
                </a:cxn>
                <a:cxn ang="0">
                  <a:pos x="T4" y="T5"/>
                </a:cxn>
                <a:cxn ang="0">
                  <a:pos x="T6" y="T7"/>
                </a:cxn>
              </a:cxnLst>
              <a:rect l="0" t="0" r="r" b="b"/>
              <a:pathLst>
                <a:path w="39" h="12">
                  <a:moveTo>
                    <a:pt x="39" y="0"/>
                  </a:moveTo>
                  <a:cubicBezTo>
                    <a:pt x="4" y="11"/>
                    <a:pt x="4" y="11"/>
                    <a:pt x="4" y="11"/>
                  </a:cubicBezTo>
                  <a:cubicBezTo>
                    <a:pt x="4" y="10"/>
                    <a:pt x="0" y="12"/>
                    <a:pt x="0" y="11"/>
                  </a:cubicBezTo>
                  <a:cubicBezTo>
                    <a:pt x="16" y="4"/>
                    <a:pt x="28" y="1"/>
                    <a:pt x="3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pic>
        <p:nvPicPr>
          <p:cNvPr id="1132" name="图片 1131" descr="图片包含 游戏机, 食物, 玻璃&#10;&#10;描述已自动生成">
            <a:extLst>
              <a:ext uri="{FF2B5EF4-FFF2-40B4-BE49-F238E27FC236}">
                <a16:creationId xmlns:a16="http://schemas.microsoft.com/office/drawing/2014/main" id="{32EDF05C-2BE0-46B8-8E11-918B10258B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151185"/>
            <a:ext cx="12192000" cy="2633631"/>
          </a:xfrm>
          <a:prstGeom prst="rect">
            <a:avLst/>
          </a:prstGeom>
        </p:spPr>
      </p:pic>
      <p:pic>
        <p:nvPicPr>
          <p:cNvPr id="2052" name="Picture 4" descr="白色鸽子元素|png,白色,和平鸽,免扣元素,透明">
            <a:extLst>
              <a:ext uri="{FF2B5EF4-FFF2-40B4-BE49-F238E27FC236}">
                <a16:creationId xmlns:a16="http://schemas.microsoft.com/office/drawing/2014/main" id="{4659F8F6-9089-2B40-24DD-FA700932FC4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37931" y="-122027"/>
            <a:ext cx="4029406" cy="3784458"/>
          </a:xfrm>
          <a:prstGeom prst="rect">
            <a:avLst/>
          </a:prstGeom>
          <a:noFill/>
          <a:extLst>
            <a:ext uri="{909E8E84-426E-40DD-AFC4-6F175D3DCCD1}">
              <a14:hiddenFill xmlns:a14="http://schemas.microsoft.com/office/drawing/2010/main">
                <a:solidFill>
                  <a:srgbClr val="FFFFFF"/>
                </a:solidFill>
              </a14:hiddenFill>
            </a:ext>
          </a:extLst>
        </p:spPr>
      </p:pic>
      <p:pic>
        <p:nvPicPr>
          <p:cNvPr id="1123" name="Picture 4" descr="白色鸽子元素|png,白色,和平鸽,免扣元素,透明">
            <a:extLst>
              <a:ext uri="{FF2B5EF4-FFF2-40B4-BE49-F238E27FC236}">
                <a16:creationId xmlns:a16="http://schemas.microsoft.com/office/drawing/2014/main" id="{E4437A70-09C8-4812-7CE8-C5DDFC762DB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511619" y="-122027"/>
            <a:ext cx="4029406" cy="3784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3068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0"/>
                <a:lumOff val="100000"/>
              </a:schemeClr>
            </a:gs>
            <a:gs pos="71000">
              <a:schemeClr val="accent2">
                <a:lumMod val="20000"/>
                <a:lumOff val="80000"/>
              </a:schemeClr>
            </a:gs>
          </a:gsLst>
          <a:lin ang="14400000" scaled="0"/>
        </a:gra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2106CB-84EA-45F6-9AC7-811DBC44EB5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5126454"/>
            <a:ext cx="12192000" cy="2238574"/>
          </a:xfrm>
          <a:prstGeom prst="rect">
            <a:avLst/>
          </a:prstGeom>
        </p:spPr>
      </p:pic>
      <p:sp>
        <p:nvSpPr>
          <p:cNvPr id="13" name="标题 12">
            <a:extLst>
              <a:ext uri="{FF2B5EF4-FFF2-40B4-BE49-F238E27FC236}">
                <a16:creationId xmlns:a16="http://schemas.microsoft.com/office/drawing/2014/main" id="{FF0FEC73-33CF-4974-97AC-A106BC666A8B}"/>
              </a:ext>
            </a:extLst>
          </p:cNvPr>
          <p:cNvSpPr>
            <a:spLocks noGrp="1"/>
          </p:cNvSpPr>
          <p:nvPr>
            <p:ph type="title"/>
          </p:nvPr>
        </p:nvSpPr>
        <p:spPr/>
        <p:txBody>
          <a:bodyPr/>
          <a:lstStyle/>
          <a:p>
            <a:r>
              <a:rPr lang="zh-CN" altLang="en-US" dirty="0">
                <a:latin typeface="+mj-ea"/>
                <a:ea typeface="+mj-ea"/>
              </a:rPr>
              <a:t>工作总结</a:t>
            </a:r>
          </a:p>
        </p:txBody>
      </p:sp>
      <p:sp>
        <p:nvSpPr>
          <p:cNvPr id="4" name="圆角矩形 10">
            <a:extLst>
              <a:ext uri="{FF2B5EF4-FFF2-40B4-BE49-F238E27FC236}">
                <a16:creationId xmlns:a16="http://schemas.microsoft.com/office/drawing/2014/main" id="{F96F6DDB-0493-4A6B-819E-B6E8CE9A87AA}"/>
              </a:ext>
            </a:extLst>
          </p:cNvPr>
          <p:cNvSpPr/>
          <p:nvPr>
            <p:custDataLst>
              <p:tags r:id="rId1"/>
            </p:custDataLst>
          </p:nvPr>
        </p:nvSpPr>
        <p:spPr>
          <a:xfrm>
            <a:off x="1133619" y="1630297"/>
            <a:ext cx="4384548" cy="1504514"/>
          </a:xfrm>
          <a:prstGeom prst="roundRect">
            <a:avLst>
              <a:gd name="adj" fmla="val 0"/>
            </a:avLst>
          </a:prstGeom>
          <a:solidFill>
            <a:sysClr val="window" lastClr="FFFFFF"/>
          </a:solidFill>
          <a:ln w="12700" cap="flat" cmpd="sng" algn="ctr">
            <a:noFill/>
            <a:prstDash val="solid"/>
            <a:miter lim="800000"/>
          </a:ln>
          <a:effectLst>
            <a:outerShdw blurRad="142240" algn="ctr" rotWithShape="0">
              <a:schemeClr val="accent1">
                <a:lumMod val="50000"/>
                <a:alpha val="25000"/>
              </a:schemeClr>
            </a:outerShdw>
          </a:effectLst>
        </p:spPr>
        <p:txBody>
          <a:bodyPr lIns="102413" tIns="51206" rIns="102413" bIns="51206" rtlCol="0" anchor="ctr"/>
          <a:lstStyle/>
          <a:p>
            <a:pPr marL="0" marR="0" lvl="0" indent="0" defTabSz="914400" eaLnBrk="1" fontAlgn="auto" latinLnBrk="0" hangingPunct="1">
              <a:lnSpc>
                <a:spcPct val="100000"/>
              </a:lnSpc>
              <a:spcBef>
                <a:spcPts val="0"/>
              </a:spcBef>
              <a:buClrTx/>
              <a:buSzTx/>
              <a:buFontTx/>
              <a:buNone/>
              <a:tabLst/>
              <a:defRPr/>
            </a:pPr>
            <a:r>
              <a:rPr kumimoji="0" lang="zh-CN" altLang="en-US" sz="2016" b="0" i="0" u="none" strike="noStrike" kern="0" cap="none" spc="0" normalizeH="0" baseline="0" noProof="0" dirty="0">
                <a:ln>
                  <a:noFill/>
                </a:ln>
                <a:solidFill>
                  <a:prstClr val="white"/>
                </a:solidFill>
                <a:effectLst/>
                <a:uLnTx/>
                <a:uFillTx/>
              </a:rPr>
              <a:t>电商体量增速迅猛</a:t>
            </a:r>
            <a:endParaRPr kumimoji="0" lang="en-US" altLang="zh-CN" sz="2016" b="0" i="0" u="none" strike="noStrike" kern="0" cap="none" spc="0" normalizeH="0" baseline="0" noProof="0" dirty="0">
              <a:ln>
                <a:noFill/>
              </a:ln>
              <a:solidFill>
                <a:prstClr val="white"/>
              </a:solidFill>
              <a:effectLst/>
              <a:uLnTx/>
              <a:uFillTx/>
            </a:endParaRPr>
          </a:p>
        </p:txBody>
      </p:sp>
      <p:sp>
        <p:nvSpPr>
          <p:cNvPr id="5" name="梯形 4">
            <a:extLst>
              <a:ext uri="{FF2B5EF4-FFF2-40B4-BE49-F238E27FC236}">
                <a16:creationId xmlns:a16="http://schemas.microsoft.com/office/drawing/2014/main" id="{C7D6E9FB-3711-433D-94A7-40695F29645F}"/>
              </a:ext>
            </a:extLst>
          </p:cNvPr>
          <p:cNvSpPr/>
          <p:nvPr>
            <p:custDataLst>
              <p:tags r:id="rId2"/>
            </p:custDataLst>
          </p:nvPr>
        </p:nvSpPr>
        <p:spPr>
          <a:xfrm rot="10800000">
            <a:off x="1094470" y="3133003"/>
            <a:ext cx="4384549" cy="202367"/>
          </a:xfrm>
          <a:prstGeom prst="trapezoid">
            <a:avLst>
              <a:gd name="adj" fmla="val 196907"/>
            </a:avLst>
          </a:prstGeom>
          <a:gradFill flip="none" rotWithShape="1">
            <a:gsLst>
              <a:gs pos="0">
                <a:schemeClr val="accent1">
                  <a:alpha val="0"/>
                </a:schemeClr>
              </a:gs>
              <a:gs pos="100000">
                <a:schemeClr val="accent1">
                  <a:alpha val="30000"/>
                </a:schemeClr>
              </a:gs>
            </a:gsLst>
            <a:lin ang="5400000" scaled="1"/>
            <a:tileRect/>
          </a:gradFill>
          <a:ln w="12700" cap="flat" cmpd="sng" algn="ctr">
            <a:noFill/>
            <a:prstDash val="solid"/>
            <a:miter lim="800000"/>
          </a:ln>
          <a:effectLst/>
        </p:spPr>
        <p:txBody>
          <a:bodyPr lIns="102413" tIns="51206" rIns="102413" bIns="51206"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16" b="0" i="0" u="none" strike="noStrike" kern="0" cap="none" spc="0" normalizeH="0" baseline="0" noProof="0">
              <a:ln>
                <a:noFill/>
              </a:ln>
              <a:solidFill>
                <a:prstClr val="white"/>
              </a:solidFill>
              <a:effectLst/>
              <a:uLnTx/>
              <a:uFillTx/>
            </a:endParaRPr>
          </a:p>
        </p:txBody>
      </p:sp>
      <p:sp>
        <p:nvSpPr>
          <p:cNvPr id="6" name="文本框 5">
            <a:extLst>
              <a:ext uri="{FF2B5EF4-FFF2-40B4-BE49-F238E27FC236}">
                <a16:creationId xmlns:a16="http://schemas.microsoft.com/office/drawing/2014/main" id="{91A71823-C937-4241-9ECA-13F339273F6C}"/>
              </a:ext>
            </a:extLst>
          </p:cNvPr>
          <p:cNvSpPr txBox="1"/>
          <p:nvPr/>
        </p:nvSpPr>
        <p:spPr>
          <a:xfrm>
            <a:off x="2303230" y="1894539"/>
            <a:ext cx="1292662" cy="310239"/>
          </a:xfrm>
          <a:prstGeom prst="rect">
            <a:avLst/>
          </a:prstGeom>
          <a:noFill/>
          <a:effectLst/>
        </p:spPr>
        <p:txBody>
          <a:bodyPr wrap="none" lIns="0" tIns="0" rIns="0" bIns="0" rtlCol="0" anchor="t">
            <a:spAutoFit/>
          </a:bodyPr>
          <a:lstStyle/>
          <a:p>
            <a:r>
              <a:rPr lang="zh-CN" altLang="en-US" sz="2016" dirty="0">
                <a:solidFill>
                  <a:schemeClr val="accent1"/>
                </a:solidFill>
                <a:latin typeface="+mj-ea"/>
                <a:ea typeface="+mj-ea"/>
              </a:rPr>
              <a:t>关键词标题</a:t>
            </a:r>
          </a:p>
        </p:txBody>
      </p:sp>
      <p:sp>
        <p:nvSpPr>
          <p:cNvPr id="7" name="文本框 6">
            <a:extLst>
              <a:ext uri="{FF2B5EF4-FFF2-40B4-BE49-F238E27FC236}">
                <a16:creationId xmlns:a16="http://schemas.microsoft.com/office/drawing/2014/main" id="{3CF59657-7AA6-4D61-AC2A-DAB105E4028E}"/>
              </a:ext>
            </a:extLst>
          </p:cNvPr>
          <p:cNvSpPr txBox="1"/>
          <p:nvPr/>
        </p:nvSpPr>
        <p:spPr>
          <a:xfrm>
            <a:off x="2303230" y="2241091"/>
            <a:ext cx="3122977" cy="704873"/>
          </a:xfrm>
          <a:prstGeom prst="rect">
            <a:avLst/>
          </a:prstGeom>
          <a:noFill/>
          <a:effectLst/>
        </p:spPr>
        <p:txBody>
          <a:bodyPr wrap="square" lIns="0" tIns="0" rIns="0" bIns="0" rtlCol="0" anchor="t">
            <a:spAutoFit/>
          </a:bodyPr>
          <a:lstStyle/>
          <a:p>
            <a:pPr>
              <a:lnSpc>
                <a:spcPct val="130000"/>
              </a:lnSpc>
            </a:pPr>
            <a:r>
              <a:rPr lang="zh-CN" altLang="en-US" sz="12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9" name="圆角矩形 10">
            <a:extLst>
              <a:ext uri="{FF2B5EF4-FFF2-40B4-BE49-F238E27FC236}">
                <a16:creationId xmlns:a16="http://schemas.microsoft.com/office/drawing/2014/main" id="{2A5BC29A-D273-4B28-AA0D-8B14CFE09BE8}"/>
              </a:ext>
            </a:extLst>
          </p:cNvPr>
          <p:cNvSpPr/>
          <p:nvPr>
            <p:custDataLst>
              <p:tags r:id="rId3"/>
            </p:custDataLst>
          </p:nvPr>
        </p:nvSpPr>
        <p:spPr>
          <a:xfrm>
            <a:off x="6712983" y="1630297"/>
            <a:ext cx="4384548" cy="1504514"/>
          </a:xfrm>
          <a:prstGeom prst="roundRect">
            <a:avLst>
              <a:gd name="adj" fmla="val 0"/>
            </a:avLst>
          </a:prstGeom>
          <a:solidFill>
            <a:sysClr val="window" lastClr="FFFFFF"/>
          </a:solidFill>
          <a:ln w="12700" cap="flat" cmpd="sng" algn="ctr">
            <a:noFill/>
            <a:prstDash val="solid"/>
            <a:miter lim="800000"/>
          </a:ln>
          <a:effectLst>
            <a:outerShdw blurRad="142240" algn="ctr" rotWithShape="0">
              <a:schemeClr val="accent1">
                <a:lumMod val="50000"/>
                <a:alpha val="25000"/>
              </a:schemeClr>
            </a:outerShdw>
          </a:effectLst>
        </p:spPr>
        <p:txBody>
          <a:bodyPr lIns="102413" tIns="51206" rIns="102413" bIns="51206" rtlCol="0" anchor="ctr"/>
          <a:lstStyle/>
          <a:p>
            <a:pPr marL="0" marR="0" lvl="0" indent="0" defTabSz="914400" eaLnBrk="1" fontAlgn="auto" latinLnBrk="0" hangingPunct="1">
              <a:lnSpc>
                <a:spcPct val="100000"/>
              </a:lnSpc>
              <a:spcBef>
                <a:spcPts val="0"/>
              </a:spcBef>
              <a:buClrTx/>
              <a:buSzTx/>
              <a:buFontTx/>
              <a:buNone/>
              <a:tabLst/>
              <a:defRPr/>
            </a:pPr>
            <a:r>
              <a:rPr kumimoji="0" lang="zh-CN" altLang="en-US" sz="2016" b="0" i="0" u="none" strike="noStrike" kern="0" cap="none" spc="0" normalizeH="0" baseline="0" noProof="0" dirty="0">
                <a:ln>
                  <a:noFill/>
                </a:ln>
                <a:solidFill>
                  <a:prstClr val="white"/>
                </a:solidFill>
                <a:effectLst/>
                <a:uLnTx/>
                <a:uFillTx/>
              </a:rPr>
              <a:t>电商体量增速迅猛</a:t>
            </a:r>
            <a:endParaRPr kumimoji="0" lang="en-US" altLang="zh-CN" sz="2016" b="0" i="0" u="none" strike="noStrike" kern="0" cap="none" spc="0" normalizeH="0" baseline="0" noProof="0" dirty="0">
              <a:ln>
                <a:noFill/>
              </a:ln>
              <a:solidFill>
                <a:prstClr val="white"/>
              </a:solidFill>
              <a:effectLst/>
              <a:uLnTx/>
              <a:uFillTx/>
            </a:endParaRPr>
          </a:p>
        </p:txBody>
      </p:sp>
      <p:sp>
        <p:nvSpPr>
          <p:cNvPr id="10" name="梯形 9">
            <a:extLst>
              <a:ext uri="{FF2B5EF4-FFF2-40B4-BE49-F238E27FC236}">
                <a16:creationId xmlns:a16="http://schemas.microsoft.com/office/drawing/2014/main" id="{42F62BCF-B92F-46AF-8345-29469C516B7D}"/>
              </a:ext>
            </a:extLst>
          </p:cNvPr>
          <p:cNvSpPr/>
          <p:nvPr>
            <p:custDataLst>
              <p:tags r:id="rId4"/>
            </p:custDataLst>
          </p:nvPr>
        </p:nvSpPr>
        <p:spPr>
          <a:xfrm rot="10800000">
            <a:off x="6673835" y="3133003"/>
            <a:ext cx="4384549" cy="202367"/>
          </a:xfrm>
          <a:prstGeom prst="trapezoid">
            <a:avLst>
              <a:gd name="adj" fmla="val 196907"/>
            </a:avLst>
          </a:prstGeom>
          <a:gradFill flip="none" rotWithShape="1">
            <a:gsLst>
              <a:gs pos="0">
                <a:schemeClr val="accent1">
                  <a:alpha val="0"/>
                </a:schemeClr>
              </a:gs>
              <a:gs pos="100000">
                <a:schemeClr val="accent1">
                  <a:alpha val="30000"/>
                </a:schemeClr>
              </a:gs>
            </a:gsLst>
            <a:lin ang="5400000" scaled="1"/>
            <a:tileRect/>
          </a:gradFill>
          <a:ln w="12700" cap="flat" cmpd="sng" algn="ctr">
            <a:noFill/>
            <a:prstDash val="solid"/>
            <a:miter lim="800000"/>
          </a:ln>
          <a:effectLst/>
        </p:spPr>
        <p:txBody>
          <a:bodyPr lIns="102413" tIns="51206" rIns="102413" bIns="51206"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16" b="0" i="0" u="none" strike="noStrike" kern="0" cap="none" spc="0" normalizeH="0" baseline="0" noProof="0">
              <a:ln>
                <a:noFill/>
              </a:ln>
              <a:solidFill>
                <a:prstClr val="white"/>
              </a:solidFill>
              <a:effectLst/>
              <a:uLnTx/>
              <a:uFillTx/>
            </a:endParaRPr>
          </a:p>
        </p:txBody>
      </p:sp>
      <p:sp>
        <p:nvSpPr>
          <p:cNvPr id="11" name="文本框 10">
            <a:extLst>
              <a:ext uri="{FF2B5EF4-FFF2-40B4-BE49-F238E27FC236}">
                <a16:creationId xmlns:a16="http://schemas.microsoft.com/office/drawing/2014/main" id="{A78DDE2A-55CC-4D79-95C7-CC749EE61305}"/>
              </a:ext>
            </a:extLst>
          </p:cNvPr>
          <p:cNvSpPr txBox="1"/>
          <p:nvPr/>
        </p:nvSpPr>
        <p:spPr>
          <a:xfrm>
            <a:off x="7882594" y="1894539"/>
            <a:ext cx="1292662" cy="310239"/>
          </a:xfrm>
          <a:prstGeom prst="rect">
            <a:avLst/>
          </a:prstGeom>
          <a:noFill/>
          <a:effectLst/>
        </p:spPr>
        <p:txBody>
          <a:bodyPr wrap="none" lIns="0" tIns="0" rIns="0" bIns="0" rtlCol="0" anchor="t">
            <a:spAutoFit/>
          </a:bodyPr>
          <a:lstStyle/>
          <a:p>
            <a:r>
              <a:rPr lang="zh-CN" altLang="en-US" sz="2016" dirty="0">
                <a:solidFill>
                  <a:schemeClr val="accent1"/>
                </a:solidFill>
                <a:latin typeface="+mj-ea"/>
                <a:ea typeface="+mj-ea"/>
              </a:rPr>
              <a:t>关键词标题</a:t>
            </a:r>
          </a:p>
        </p:txBody>
      </p:sp>
      <p:sp>
        <p:nvSpPr>
          <p:cNvPr id="14" name="文本框 13">
            <a:extLst>
              <a:ext uri="{FF2B5EF4-FFF2-40B4-BE49-F238E27FC236}">
                <a16:creationId xmlns:a16="http://schemas.microsoft.com/office/drawing/2014/main" id="{EC8659BB-3DFF-4217-B911-F6ABE7D607F4}"/>
              </a:ext>
            </a:extLst>
          </p:cNvPr>
          <p:cNvSpPr txBox="1"/>
          <p:nvPr/>
        </p:nvSpPr>
        <p:spPr>
          <a:xfrm>
            <a:off x="7882594" y="2241091"/>
            <a:ext cx="3122977" cy="690702"/>
          </a:xfrm>
          <a:prstGeom prst="rect">
            <a:avLst/>
          </a:prstGeom>
          <a:noFill/>
          <a:effectLst/>
        </p:spPr>
        <p:txBody>
          <a:bodyPr wrap="square" lIns="0" tIns="0" rIns="0" bIns="0" rtlCol="0" anchor="t">
            <a:spAutoFit/>
          </a:bodyPr>
          <a:lstStyle/>
          <a:p>
            <a:pPr>
              <a:lnSpc>
                <a:spcPct val="130000"/>
              </a:lnSpc>
            </a:pPr>
            <a:r>
              <a:rPr lang="zh-CN" altLang="en-US" sz="1176"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16" name="圆角矩形 10">
            <a:extLst>
              <a:ext uri="{FF2B5EF4-FFF2-40B4-BE49-F238E27FC236}">
                <a16:creationId xmlns:a16="http://schemas.microsoft.com/office/drawing/2014/main" id="{2A187CF3-4474-441C-8A70-D0D4CDC1943F}"/>
              </a:ext>
            </a:extLst>
          </p:cNvPr>
          <p:cNvSpPr/>
          <p:nvPr>
            <p:custDataLst>
              <p:tags r:id="rId5"/>
            </p:custDataLst>
          </p:nvPr>
        </p:nvSpPr>
        <p:spPr>
          <a:xfrm>
            <a:off x="1133619" y="3944346"/>
            <a:ext cx="4384548" cy="1504514"/>
          </a:xfrm>
          <a:prstGeom prst="roundRect">
            <a:avLst>
              <a:gd name="adj" fmla="val 0"/>
            </a:avLst>
          </a:prstGeom>
          <a:solidFill>
            <a:sysClr val="window" lastClr="FFFFFF"/>
          </a:solidFill>
          <a:ln w="12700" cap="flat" cmpd="sng" algn="ctr">
            <a:noFill/>
            <a:prstDash val="solid"/>
            <a:miter lim="800000"/>
          </a:ln>
          <a:effectLst>
            <a:outerShdw blurRad="142240" algn="ctr" rotWithShape="0">
              <a:schemeClr val="accent1">
                <a:lumMod val="50000"/>
                <a:alpha val="25000"/>
              </a:schemeClr>
            </a:outerShdw>
          </a:effectLst>
        </p:spPr>
        <p:txBody>
          <a:bodyPr lIns="102413" tIns="51206" rIns="102413" bIns="51206" rtlCol="0" anchor="ctr"/>
          <a:lstStyle/>
          <a:p>
            <a:pPr marL="0" marR="0" lvl="0" indent="0" defTabSz="914400" eaLnBrk="1" fontAlgn="auto" latinLnBrk="0" hangingPunct="1">
              <a:lnSpc>
                <a:spcPct val="100000"/>
              </a:lnSpc>
              <a:spcBef>
                <a:spcPts val="0"/>
              </a:spcBef>
              <a:buClrTx/>
              <a:buSzTx/>
              <a:buFontTx/>
              <a:buNone/>
              <a:tabLst/>
              <a:defRPr/>
            </a:pPr>
            <a:r>
              <a:rPr kumimoji="0" lang="zh-CN" altLang="en-US" sz="2016" b="0" i="0" u="none" strike="noStrike" kern="0" cap="none" spc="0" normalizeH="0" baseline="0" noProof="0" dirty="0">
                <a:ln>
                  <a:noFill/>
                </a:ln>
                <a:solidFill>
                  <a:prstClr val="white"/>
                </a:solidFill>
                <a:effectLst/>
                <a:uLnTx/>
                <a:uFillTx/>
              </a:rPr>
              <a:t>电商体量增速迅猛</a:t>
            </a:r>
            <a:endParaRPr kumimoji="0" lang="en-US" altLang="zh-CN" sz="2016" b="0" i="0" u="none" strike="noStrike" kern="0" cap="none" spc="0" normalizeH="0" baseline="0" noProof="0" dirty="0">
              <a:ln>
                <a:noFill/>
              </a:ln>
              <a:solidFill>
                <a:prstClr val="white"/>
              </a:solidFill>
              <a:effectLst/>
              <a:uLnTx/>
              <a:uFillTx/>
            </a:endParaRPr>
          </a:p>
        </p:txBody>
      </p:sp>
      <p:sp>
        <p:nvSpPr>
          <p:cNvPr id="17" name="梯形 16">
            <a:extLst>
              <a:ext uri="{FF2B5EF4-FFF2-40B4-BE49-F238E27FC236}">
                <a16:creationId xmlns:a16="http://schemas.microsoft.com/office/drawing/2014/main" id="{7A481F83-7DEE-44B6-8A56-034D333EC2B1}"/>
              </a:ext>
            </a:extLst>
          </p:cNvPr>
          <p:cNvSpPr/>
          <p:nvPr>
            <p:custDataLst>
              <p:tags r:id="rId6"/>
            </p:custDataLst>
          </p:nvPr>
        </p:nvSpPr>
        <p:spPr>
          <a:xfrm rot="10800000">
            <a:off x="1094470" y="5447052"/>
            <a:ext cx="4384549" cy="202367"/>
          </a:xfrm>
          <a:prstGeom prst="trapezoid">
            <a:avLst>
              <a:gd name="adj" fmla="val 196907"/>
            </a:avLst>
          </a:prstGeom>
          <a:gradFill flip="none" rotWithShape="1">
            <a:gsLst>
              <a:gs pos="0">
                <a:schemeClr val="accent1">
                  <a:alpha val="0"/>
                </a:schemeClr>
              </a:gs>
              <a:gs pos="100000">
                <a:schemeClr val="accent1">
                  <a:alpha val="30000"/>
                </a:schemeClr>
              </a:gs>
            </a:gsLst>
            <a:lin ang="5400000" scaled="1"/>
            <a:tileRect/>
          </a:gradFill>
          <a:ln w="12700" cap="flat" cmpd="sng" algn="ctr">
            <a:noFill/>
            <a:prstDash val="solid"/>
            <a:miter lim="800000"/>
          </a:ln>
          <a:effectLst/>
        </p:spPr>
        <p:txBody>
          <a:bodyPr lIns="102413" tIns="51206" rIns="102413" bIns="51206"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16" b="0" i="0" u="none" strike="noStrike" kern="0" cap="none" spc="0" normalizeH="0" baseline="0" noProof="0">
              <a:ln>
                <a:noFill/>
              </a:ln>
              <a:solidFill>
                <a:prstClr val="white"/>
              </a:solidFill>
              <a:effectLst/>
              <a:uLnTx/>
              <a:uFillTx/>
            </a:endParaRPr>
          </a:p>
        </p:txBody>
      </p:sp>
      <p:sp>
        <p:nvSpPr>
          <p:cNvPr id="18" name="文本框 17">
            <a:extLst>
              <a:ext uri="{FF2B5EF4-FFF2-40B4-BE49-F238E27FC236}">
                <a16:creationId xmlns:a16="http://schemas.microsoft.com/office/drawing/2014/main" id="{B088E802-FBB7-460A-A6E4-74BEDAC5AA18}"/>
              </a:ext>
            </a:extLst>
          </p:cNvPr>
          <p:cNvSpPr txBox="1"/>
          <p:nvPr/>
        </p:nvSpPr>
        <p:spPr>
          <a:xfrm>
            <a:off x="2303230" y="4208588"/>
            <a:ext cx="1292662" cy="310239"/>
          </a:xfrm>
          <a:prstGeom prst="rect">
            <a:avLst/>
          </a:prstGeom>
          <a:noFill/>
          <a:effectLst/>
        </p:spPr>
        <p:txBody>
          <a:bodyPr wrap="none" lIns="0" tIns="0" rIns="0" bIns="0" rtlCol="0" anchor="t">
            <a:spAutoFit/>
          </a:bodyPr>
          <a:lstStyle/>
          <a:p>
            <a:r>
              <a:rPr lang="zh-CN" altLang="en-US" sz="2016" dirty="0">
                <a:solidFill>
                  <a:schemeClr val="accent1"/>
                </a:solidFill>
                <a:latin typeface="+mj-ea"/>
                <a:ea typeface="+mj-ea"/>
              </a:rPr>
              <a:t>关键词标题</a:t>
            </a:r>
          </a:p>
        </p:txBody>
      </p:sp>
      <p:sp>
        <p:nvSpPr>
          <p:cNvPr id="19" name="文本框 18">
            <a:extLst>
              <a:ext uri="{FF2B5EF4-FFF2-40B4-BE49-F238E27FC236}">
                <a16:creationId xmlns:a16="http://schemas.microsoft.com/office/drawing/2014/main" id="{D05A0E7F-72C9-41BA-8F3C-0CD92B2BABE8}"/>
              </a:ext>
            </a:extLst>
          </p:cNvPr>
          <p:cNvSpPr txBox="1"/>
          <p:nvPr/>
        </p:nvSpPr>
        <p:spPr>
          <a:xfrm>
            <a:off x="2303230" y="4555140"/>
            <a:ext cx="3122977" cy="690702"/>
          </a:xfrm>
          <a:prstGeom prst="rect">
            <a:avLst/>
          </a:prstGeom>
          <a:noFill/>
          <a:effectLst/>
        </p:spPr>
        <p:txBody>
          <a:bodyPr wrap="square" lIns="0" tIns="0" rIns="0" bIns="0" rtlCol="0" anchor="t">
            <a:spAutoFit/>
          </a:bodyPr>
          <a:lstStyle/>
          <a:p>
            <a:pPr>
              <a:lnSpc>
                <a:spcPct val="130000"/>
              </a:lnSpc>
            </a:pPr>
            <a:r>
              <a:rPr lang="zh-CN" altLang="en-US" sz="1176"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21" name="圆角矩形 10">
            <a:extLst>
              <a:ext uri="{FF2B5EF4-FFF2-40B4-BE49-F238E27FC236}">
                <a16:creationId xmlns:a16="http://schemas.microsoft.com/office/drawing/2014/main" id="{A82D7FC2-9208-465A-ABAA-BBBD1B7042AF}"/>
              </a:ext>
            </a:extLst>
          </p:cNvPr>
          <p:cNvSpPr/>
          <p:nvPr>
            <p:custDataLst>
              <p:tags r:id="rId7"/>
            </p:custDataLst>
          </p:nvPr>
        </p:nvSpPr>
        <p:spPr>
          <a:xfrm>
            <a:off x="6712983" y="3944346"/>
            <a:ext cx="4384548" cy="1504514"/>
          </a:xfrm>
          <a:prstGeom prst="roundRect">
            <a:avLst>
              <a:gd name="adj" fmla="val 0"/>
            </a:avLst>
          </a:prstGeom>
          <a:solidFill>
            <a:sysClr val="window" lastClr="FFFFFF"/>
          </a:solidFill>
          <a:ln w="12700" cap="flat" cmpd="sng" algn="ctr">
            <a:noFill/>
            <a:prstDash val="solid"/>
            <a:miter lim="800000"/>
          </a:ln>
          <a:effectLst>
            <a:outerShdw blurRad="142240" algn="ctr" rotWithShape="0">
              <a:schemeClr val="accent1">
                <a:lumMod val="50000"/>
                <a:alpha val="25000"/>
              </a:schemeClr>
            </a:outerShdw>
          </a:effectLst>
        </p:spPr>
        <p:txBody>
          <a:bodyPr lIns="102413" tIns="51206" rIns="102413" bIns="51206" rtlCol="0" anchor="ctr"/>
          <a:lstStyle/>
          <a:p>
            <a:pPr marL="0" marR="0" lvl="0" indent="0" defTabSz="914400" eaLnBrk="1" fontAlgn="auto" latinLnBrk="0" hangingPunct="1">
              <a:lnSpc>
                <a:spcPct val="100000"/>
              </a:lnSpc>
              <a:spcBef>
                <a:spcPts val="0"/>
              </a:spcBef>
              <a:buClrTx/>
              <a:buSzTx/>
              <a:buFontTx/>
              <a:buNone/>
              <a:tabLst/>
              <a:defRPr/>
            </a:pPr>
            <a:r>
              <a:rPr kumimoji="0" lang="zh-CN" altLang="en-US" sz="2016" b="0" i="0" u="none" strike="noStrike" kern="0" cap="none" spc="0" normalizeH="0" baseline="0" noProof="0" dirty="0">
                <a:ln>
                  <a:noFill/>
                </a:ln>
                <a:solidFill>
                  <a:prstClr val="white"/>
                </a:solidFill>
                <a:effectLst/>
                <a:uLnTx/>
                <a:uFillTx/>
              </a:rPr>
              <a:t>电商体量增速迅猛</a:t>
            </a:r>
            <a:endParaRPr kumimoji="0" lang="en-US" altLang="zh-CN" sz="2016" b="0" i="0" u="none" strike="noStrike" kern="0" cap="none" spc="0" normalizeH="0" baseline="0" noProof="0" dirty="0">
              <a:ln>
                <a:noFill/>
              </a:ln>
              <a:solidFill>
                <a:prstClr val="white"/>
              </a:solidFill>
              <a:effectLst/>
              <a:uLnTx/>
              <a:uFillTx/>
            </a:endParaRPr>
          </a:p>
        </p:txBody>
      </p:sp>
      <p:sp>
        <p:nvSpPr>
          <p:cNvPr id="22" name="梯形 21">
            <a:extLst>
              <a:ext uri="{FF2B5EF4-FFF2-40B4-BE49-F238E27FC236}">
                <a16:creationId xmlns:a16="http://schemas.microsoft.com/office/drawing/2014/main" id="{222F6A7C-C04A-44CC-A08B-34B3D6B97B7C}"/>
              </a:ext>
            </a:extLst>
          </p:cNvPr>
          <p:cNvSpPr/>
          <p:nvPr>
            <p:custDataLst>
              <p:tags r:id="rId8"/>
            </p:custDataLst>
          </p:nvPr>
        </p:nvSpPr>
        <p:spPr>
          <a:xfrm rot="10800000">
            <a:off x="6673835" y="5447052"/>
            <a:ext cx="4384549" cy="202367"/>
          </a:xfrm>
          <a:prstGeom prst="trapezoid">
            <a:avLst>
              <a:gd name="adj" fmla="val 196907"/>
            </a:avLst>
          </a:prstGeom>
          <a:gradFill flip="none" rotWithShape="1">
            <a:gsLst>
              <a:gs pos="0">
                <a:schemeClr val="accent1">
                  <a:alpha val="0"/>
                </a:schemeClr>
              </a:gs>
              <a:gs pos="100000">
                <a:schemeClr val="accent1">
                  <a:alpha val="30000"/>
                </a:schemeClr>
              </a:gs>
            </a:gsLst>
            <a:lin ang="5400000" scaled="1"/>
            <a:tileRect/>
          </a:gradFill>
          <a:ln w="12700" cap="flat" cmpd="sng" algn="ctr">
            <a:noFill/>
            <a:prstDash val="solid"/>
            <a:miter lim="800000"/>
          </a:ln>
          <a:effectLst/>
        </p:spPr>
        <p:txBody>
          <a:bodyPr lIns="102413" tIns="51206" rIns="102413" bIns="51206"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16" b="0" i="0" u="none" strike="noStrike" kern="0" cap="none" spc="0" normalizeH="0" baseline="0" noProof="0">
              <a:ln>
                <a:noFill/>
              </a:ln>
              <a:solidFill>
                <a:prstClr val="white"/>
              </a:solidFill>
              <a:effectLst/>
              <a:uLnTx/>
              <a:uFillTx/>
            </a:endParaRPr>
          </a:p>
        </p:txBody>
      </p:sp>
      <p:sp>
        <p:nvSpPr>
          <p:cNvPr id="23" name="文本框 22">
            <a:extLst>
              <a:ext uri="{FF2B5EF4-FFF2-40B4-BE49-F238E27FC236}">
                <a16:creationId xmlns:a16="http://schemas.microsoft.com/office/drawing/2014/main" id="{CCDAE469-9F35-4423-BEB8-BBBE60D93CE0}"/>
              </a:ext>
            </a:extLst>
          </p:cNvPr>
          <p:cNvSpPr txBox="1"/>
          <p:nvPr/>
        </p:nvSpPr>
        <p:spPr>
          <a:xfrm>
            <a:off x="7882594" y="4208588"/>
            <a:ext cx="1292662" cy="310239"/>
          </a:xfrm>
          <a:prstGeom prst="rect">
            <a:avLst/>
          </a:prstGeom>
          <a:noFill/>
          <a:effectLst/>
        </p:spPr>
        <p:txBody>
          <a:bodyPr wrap="none" lIns="0" tIns="0" rIns="0" bIns="0" rtlCol="0" anchor="t">
            <a:spAutoFit/>
          </a:bodyPr>
          <a:lstStyle/>
          <a:p>
            <a:r>
              <a:rPr lang="zh-CN" altLang="en-US" sz="2016" dirty="0">
                <a:solidFill>
                  <a:schemeClr val="accent1"/>
                </a:solidFill>
                <a:latin typeface="+mj-ea"/>
                <a:ea typeface="+mj-ea"/>
              </a:rPr>
              <a:t>关键词标题</a:t>
            </a:r>
          </a:p>
        </p:txBody>
      </p:sp>
      <p:sp>
        <p:nvSpPr>
          <p:cNvPr id="24" name="文本框 23">
            <a:extLst>
              <a:ext uri="{FF2B5EF4-FFF2-40B4-BE49-F238E27FC236}">
                <a16:creationId xmlns:a16="http://schemas.microsoft.com/office/drawing/2014/main" id="{CD0998A4-CE3F-494A-9740-0143CF733FC5}"/>
              </a:ext>
            </a:extLst>
          </p:cNvPr>
          <p:cNvSpPr txBox="1"/>
          <p:nvPr/>
        </p:nvSpPr>
        <p:spPr>
          <a:xfrm>
            <a:off x="7882594" y="4555140"/>
            <a:ext cx="3122977" cy="690702"/>
          </a:xfrm>
          <a:prstGeom prst="rect">
            <a:avLst/>
          </a:prstGeom>
          <a:noFill/>
          <a:effectLst/>
        </p:spPr>
        <p:txBody>
          <a:bodyPr wrap="square" lIns="0" tIns="0" rIns="0" bIns="0" rtlCol="0" anchor="t">
            <a:spAutoFit/>
          </a:bodyPr>
          <a:lstStyle/>
          <a:p>
            <a:pPr>
              <a:lnSpc>
                <a:spcPct val="130000"/>
              </a:lnSpc>
            </a:pPr>
            <a:r>
              <a:rPr lang="zh-CN" altLang="en-US" sz="1176" b="0" dirty="0">
                <a:solidFill>
                  <a:schemeClr val="tx1">
                    <a:lumMod val="75000"/>
                    <a:lumOff val="25000"/>
                  </a:schemeClr>
                </a:solidFill>
                <a:effectLst/>
                <a:latin typeface="+mn-ea"/>
              </a:rPr>
              <a:t>在这里输入你的正文，阐述与关键词标题相关的具体内容，若字数太多酌情先删减文案，再缩小字号</a:t>
            </a:r>
          </a:p>
        </p:txBody>
      </p:sp>
      <p:grpSp>
        <p:nvGrpSpPr>
          <p:cNvPr id="3" name="组合 2">
            <a:extLst>
              <a:ext uri="{FF2B5EF4-FFF2-40B4-BE49-F238E27FC236}">
                <a16:creationId xmlns:a16="http://schemas.microsoft.com/office/drawing/2014/main" id="{5C85A478-10C4-ADDA-09E9-159AEF7B5DFF}"/>
              </a:ext>
            </a:extLst>
          </p:cNvPr>
          <p:cNvGrpSpPr/>
          <p:nvPr/>
        </p:nvGrpSpPr>
        <p:grpSpPr>
          <a:xfrm>
            <a:off x="1318376" y="1891334"/>
            <a:ext cx="800100" cy="800100"/>
            <a:chOff x="1318376" y="2031034"/>
            <a:chExt cx="800100" cy="800100"/>
          </a:xfrm>
        </p:grpSpPr>
        <p:sp>
          <p:nvSpPr>
            <p:cNvPr id="8" name="椭圆 7">
              <a:extLst>
                <a:ext uri="{FF2B5EF4-FFF2-40B4-BE49-F238E27FC236}">
                  <a16:creationId xmlns:a16="http://schemas.microsoft.com/office/drawing/2014/main" id="{AACC1AA2-63AE-4D69-98EE-4FFC386BB31E}"/>
                </a:ext>
              </a:extLst>
            </p:cNvPr>
            <p:cNvSpPr/>
            <p:nvPr/>
          </p:nvSpPr>
          <p:spPr>
            <a:xfrm>
              <a:off x="1318376" y="2031034"/>
              <a:ext cx="800100" cy="800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413" tIns="51206" rIns="102413" bIns="51206" rtlCol="0" anchor="ctr"/>
            <a:lstStyle/>
            <a:p>
              <a:pPr algn="l"/>
              <a:endParaRPr lang="zh-CN" altLang="en-US" sz="1792">
                <a:solidFill>
                  <a:schemeClr val="bg1"/>
                </a:solidFill>
                <a:latin typeface="+mj-ea"/>
                <a:ea typeface="+mj-ea"/>
              </a:endParaRPr>
            </a:p>
          </p:txBody>
        </p:sp>
        <p:sp>
          <p:nvSpPr>
            <p:cNvPr id="26" name="iconfont-1191-801535">
              <a:extLst>
                <a:ext uri="{FF2B5EF4-FFF2-40B4-BE49-F238E27FC236}">
                  <a16:creationId xmlns:a16="http://schemas.microsoft.com/office/drawing/2014/main" id="{08C09E2B-62CE-4BDF-B46D-AF667A9C80E8}"/>
                </a:ext>
              </a:extLst>
            </p:cNvPr>
            <p:cNvSpPr/>
            <p:nvPr/>
          </p:nvSpPr>
          <p:spPr>
            <a:xfrm>
              <a:off x="1565333" y="2236848"/>
              <a:ext cx="306187" cy="38847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413" tIns="51206" rIns="102413" bIns="51206" rtlCol="0" anchor="ctr"/>
            <a:lstStyle/>
            <a:p>
              <a:pPr algn="ctr"/>
              <a:endParaRPr lang="en-US" sz="2016" dirty="0"/>
            </a:p>
          </p:txBody>
        </p:sp>
      </p:grpSp>
      <p:grpSp>
        <p:nvGrpSpPr>
          <p:cNvPr id="30" name="组合 29">
            <a:extLst>
              <a:ext uri="{FF2B5EF4-FFF2-40B4-BE49-F238E27FC236}">
                <a16:creationId xmlns:a16="http://schemas.microsoft.com/office/drawing/2014/main" id="{680F4475-A746-874F-2D5F-2417248F9BF8}"/>
              </a:ext>
            </a:extLst>
          </p:cNvPr>
          <p:cNvGrpSpPr/>
          <p:nvPr/>
        </p:nvGrpSpPr>
        <p:grpSpPr>
          <a:xfrm>
            <a:off x="1318376" y="4205383"/>
            <a:ext cx="800100" cy="800100"/>
            <a:chOff x="1318376" y="4345083"/>
            <a:chExt cx="800100" cy="800100"/>
          </a:xfrm>
        </p:grpSpPr>
        <p:sp>
          <p:nvSpPr>
            <p:cNvPr id="20" name="椭圆 19">
              <a:extLst>
                <a:ext uri="{FF2B5EF4-FFF2-40B4-BE49-F238E27FC236}">
                  <a16:creationId xmlns:a16="http://schemas.microsoft.com/office/drawing/2014/main" id="{CC78C21D-9965-4BA8-92CA-BC1ECDEE5B48}"/>
                </a:ext>
              </a:extLst>
            </p:cNvPr>
            <p:cNvSpPr/>
            <p:nvPr/>
          </p:nvSpPr>
          <p:spPr>
            <a:xfrm>
              <a:off x="1318376" y="4345083"/>
              <a:ext cx="800100" cy="800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413" tIns="51206" rIns="102413" bIns="51206" rtlCol="0" anchor="ctr"/>
            <a:lstStyle/>
            <a:p>
              <a:pPr algn="l"/>
              <a:endParaRPr lang="zh-CN" altLang="en-US" sz="1792">
                <a:solidFill>
                  <a:schemeClr val="bg1"/>
                </a:solidFill>
                <a:latin typeface="+mj-ea"/>
                <a:ea typeface="+mj-ea"/>
              </a:endParaRPr>
            </a:p>
          </p:txBody>
        </p:sp>
        <p:sp>
          <p:nvSpPr>
            <p:cNvPr id="27" name="iconfont-1191-801535">
              <a:extLst>
                <a:ext uri="{FF2B5EF4-FFF2-40B4-BE49-F238E27FC236}">
                  <a16:creationId xmlns:a16="http://schemas.microsoft.com/office/drawing/2014/main" id="{B1E6CAD1-2B46-421A-9678-63FB89F936E1}"/>
                </a:ext>
              </a:extLst>
            </p:cNvPr>
            <p:cNvSpPr/>
            <p:nvPr/>
          </p:nvSpPr>
          <p:spPr>
            <a:xfrm>
              <a:off x="1470690" y="4558329"/>
              <a:ext cx="495472" cy="373608"/>
            </a:xfrm>
            <a:custGeom>
              <a:avLst/>
              <a:gdLst>
                <a:gd name="T0" fmla="*/ 10397 w 12867"/>
                <a:gd name="T1" fmla="*/ 3762 h 9701"/>
                <a:gd name="T2" fmla="*/ 12479 w 12867"/>
                <a:gd name="T3" fmla="*/ 6910 h 9701"/>
                <a:gd name="T4" fmla="*/ 12802 w 12867"/>
                <a:gd name="T5" fmla="*/ 9701 h 9701"/>
                <a:gd name="T6" fmla="*/ 12096 w 12867"/>
                <a:gd name="T7" fmla="*/ 8604 h 9701"/>
                <a:gd name="T8" fmla="*/ 9701 w 12867"/>
                <a:gd name="T9" fmla="*/ 6645 h 9701"/>
                <a:gd name="T10" fmla="*/ 6140 w 12867"/>
                <a:gd name="T11" fmla="*/ 6140 h 9701"/>
                <a:gd name="T12" fmla="*/ 6140 w 12867"/>
                <a:gd name="T13" fmla="*/ 8699 h 9701"/>
                <a:gd name="T14" fmla="*/ 0 w 12867"/>
                <a:gd name="T15" fmla="*/ 4350 h 9701"/>
                <a:gd name="T16" fmla="*/ 6140 w 12867"/>
                <a:gd name="T17" fmla="*/ 0 h 9701"/>
                <a:gd name="T18" fmla="*/ 6140 w 12867"/>
                <a:gd name="T19" fmla="*/ 2583 h 9701"/>
                <a:gd name="T20" fmla="*/ 8386 w 12867"/>
                <a:gd name="T21" fmla="*/ 2853 h 9701"/>
                <a:gd name="T22" fmla="*/ 10397 w 12867"/>
                <a:gd name="T23" fmla="*/ 3762 h 9701"/>
                <a:gd name="T24" fmla="*/ 10397 w 12867"/>
                <a:gd name="T25" fmla="*/ 3762 h 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67" h="9701">
                  <a:moveTo>
                    <a:pt x="10397" y="3762"/>
                  </a:moveTo>
                  <a:cubicBezTo>
                    <a:pt x="11157" y="4215"/>
                    <a:pt x="12090" y="5438"/>
                    <a:pt x="12479" y="6910"/>
                  </a:cubicBezTo>
                  <a:cubicBezTo>
                    <a:pt x="12867" y="8382"/>
                    <a:pt x="12802" y="9701"/>
                    <a:pt x="12802" y="9701"/>
                  </a:cubicBezTo>
                  <a:cubicBezTo>
                    <a:pt x="12802" y="9701"/>
                    <a:pt x="12300" y="8889"/>
                    <a:pt x="12096" y="8604"/>
                  </a:cubicBezTo>
                  <a:cubicBezTo>
                    <a:pt x="11892" y="8320"/>
                    <a:pt x="11034" y="7260"/>
                    <a:pt x="9701" y="6645"/>
                  </a:cubicBezTo>
                  <a:cubicBezTo>
                    <a:pt x="8368" y="6031"/>
                    <a:pt x="6140" y="6140"/>
                    <a:pt x="6140" y="6140"/>
                  </a:cubicBezTo>
                  <a:lnTo>
                    <a:pt x="6140" y="8699"/>
                  </a:lnTo>
                  <a:lnTo>
                    <a:pt x="0" y="4350"/>
                  </a:lnTo>
                  <a:lnTo>
                    <a:pt x="6140" y="0"/>
                  </a:lnTo>
                  <a:lnTo>
                    <a:pt x="6140" y="2583"/>
                  </a:lnTo>
                  <a:cubicBezTo>
                    <a:pt x="6140" y="2583"/>
                    <a:pt x="7615" y="2694"/>
                    <a:pt x="8386" y="2853"/>
                  </a:cubicBezTo>
                  <a:cubicBezTo>
                    <a:pt x="9685" y="3122"/>
                    <a:pt x="10397" y="3762"/>
                    <a:pt x="10397" y="3762"/>
                  </a:cubicBezTo>
                  <a:close/>
                  <a:moveTo>
                    <a:pt x="10397" y="3762"/>
                  </a:move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413" tIns="51206" rIns="102413" bIns="51206"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16" dirty="0"/>
            </a:p>
          </p:txBody>
        </p:sp>
      </p:grpSp>
      <p:grpSp>
        <p:nvGrpSpPr>
          <p:cNvPr id="2" name="组合 1">
            <a:extLst>
              <a:ext uri="{FF2B5EF4-FFF2-40B4-BE49-F238E27FC236}">
                <a16:creationId xmlns:a16="http://schemas.microsoft.com/office/drawing/2014/main" id="{DA690686-6D64-53BD-6D6F-619F218EED9C}"/>
              </a:ext>
            </a:extLst>
          </p:cNvPr>
          <p:cNvGrpSpPr/>
          <p:nvPr/>
        </p:nvGrpSpPr>
        <p:grpSpPr>
          <a:xfrm>
            <a:off x="6897738" y="1891334"/>
            <a:ext cx="800100" cy="800100"/>
            <a:chOff x="6897738" y="2031034"/>
            <a:chExt cx="800100" cy="800100"/>
          </a:xfrm>
        </p:grpSpPr>
        <p:sp>
          <p:nvSpPr>
            <p:cNvPr id="15" name="椭圆 14">
              <a:extLst>
                <a:ext uri="{FF2B5EF4-FFF2-40B4-BE49-F238E27FC236}">
                  <a16:creationId xmlns:a16="http://schemas.microsoft.com/office/drawing/2014/main" id="{DFBCA38F-872B-4F9E-AE66-20190301C453}"/>
                </a:ext>
              </a:extLst>
            </p:cNvPr>
            <p:cNvSpPr/>
            <p:nvPr/>
          </p:nvSpPr>
          <p:spPr>
            <a:xfrm>
              <a:off x="6897738" y="2031034"/>
              <a:ext cx="800100" cy="800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413" tIns="51206" rIns="102413" bIns="51206" rtlCol="0" anchor="ctr"/>
            <a:lstStyle/>
            <a:p>
              <a:pPr algn="l"/>
              <a:endParaRPr lang="zh-CN" altLang="en-US" sz="1792">
                <a:solidFill>
                  <a:schemeClr val="bg1"/>
                </a:solidFill>
                <a:latin typeface="+mj-ea"/>
                <a:ea typeface="+mj-ea"/>
              </a:endParaRPr>
            </a:p>
          </p:txBody>
        </p:sp>
        <p:sp>
          <p:nvSpPr>
            <p:cNvPr id="28" name="iconfont-1191-801535">
              <a:extLst>
                <a:ext uri="{FF2B5EF4-FFF2-40B4-BE49-F238E27FC236}">
                  <a16:creationId xmlns:a16="http://schemas.microsoft.com/office/drawing/2014/main" id="{110AE00B-D4DF-4F99-AC4E-2380688E6A6B}"/>
                </a:ext>
              </a:extLst>
            </p:cNvPr>
            <p:cNvSpPr/>
            <p:nvPr/>
          </p:nvSpPr>
          <p:spPr>
            <a:xfrm>
              <a:off x="7125861" y="2230196"/>
              <a:ext cx="343853" cy="401775"/>
            </a:xfrm>
            <a:custGeom>
              <a:avLst/>
              <a:gdLst>
                <a:gd name="T0" fmla="*/ 8209 w 10908"/>
                <a:gd name="T1" fmla="*/ 2143 h 12744"/>
                <a:gd name="T2" fmla="*/ 8209 w 10908"/>
                <a:gd name="T3" fmla="*/ 1057 h 12744"/>
                <a:gd name="T4" fmla="*/ 7124 w 10908"/>
                <a:gd name="T5" fmla="*/ 0 h 12744"/>
                <a:gd name="T6" fmla="*/ 3840 w 10908"/>
                <a:gd name="T7" fmla="*/ 0 h 12744"/>
                <a:gd name="T8" fmla="*/ 2755 w 10908"/>
                <a:gd name="T9" fmla="*/ 1057 h 12744"/>
                <a:gd name="T10" fmla="*/ 2755 w 10908"/>
                <a:gd name="T11" fmla="*/ 2115 h 12744"/>
                <a:gd name="T12" fmla="*/ 0 w 10908"/>
                <a:gd name="T13" fmla="*/ 2115 h 12744"/>
                <a:gd name="T14" fmla="*/ 0 w 10908"/>
                <a:gd name="T15" fmla="*/ 3172 h 12744"/>
                <a:gd name="T16" fmla="*/ 1085 w 10908"/>
                <a:gd name="T17" fmla="*/ 3172 h 12744"/>
                <a:gd name="T18" fmla="*/ 1085 w 10908"/>
                <a:gd name="T19" fmla="*/ 11687 h 12744"/>
                <a:gd name="T20" fmla="*/ 2171 w 10908"/>
                <a:gd name="T21" fmla="*/ 12744 h 12744"/>
                <a:gd name="T22" fmla="*/ 8738 w 10908"/>
                <a:gd name="T23" fmla="*/ 12744 h 12744"/>
                <a:gd name="T24" fmla="*/ 9823 w 10908"/>
                <a:gd name="T25" fmla="*/ 11687 h 12744"/>
                <a:gd name="T26" fmla="*/ 9823 w 10908"/>
                <a:gd name="T27" fmla="*/ 3200 h 12744"/>
                <a:gd name="T28" fmla="*/ 10908 w 10908"/>
                <a:gd name="T29" fmla="*/ 3200 h 12744"/>
                <a:gd name="T30" fmla="*/ 10908 w 10908"/>
                <a:gd name="T31" fmla="*/ 2143 h 12744"/>
                <a:gd name="T32" fmla="*/ 8209 w 10908"/>
                <a:gd name="T33" fmla="*/ 2143 h 12744"/>
                <a:gd name="T34" fmla="*/ 4870 w 10908"/>
                <a:gd name="T35" fmla="*/ 10963 h 12744"/>
                <a:gd name="T36" fmla="*/ 3645 w 10908"/>
                <a:gd name="T37" fmla="*/ 10963 h 12744"/>
                <a:gd name="T38" fmla="*/ 3645 w 10908"/>
                <a:gd name="T39" fmla="*/ 4257 h 12744"/>
                <a:gd name="T40" fmla="*/ 4870 w 10908"/>
                <a:gd name="T41" fmla="*/ 4257 h 12744"/>
                <a:gd name="T42" fmla="*/ 4870 w 10908"/>
                <a:gd name="T43" fmla="*/ 10963 h 12744"/>
                <a:gd name="T44" fmla="*/ 7319 w 10908"/>
                <a:gd name="T45" fmla="*/ 10963 h 12744"/>
                <a:gd name="T46" fmla="*/ 6094 w 10908"/>
                <a:gd name="T47" fmla="*/ 10963 h 12744"/>
                <a:gd name="T48" fmla="*/ 6094 w 10908"/>
                <a:gd name="T49" fmla="*/ 4257 h 12744"/>
                <a:gd name="T50" fmla="*/ 7319 w 10908"/>
                <a:gd name="T51" fmla="*/ 4257 h 12744"/>
                <a:gd name="T52" fmla="*/ 7319 w 10908"/>
                <a:gd name="T53" fmla="*/ 10963 h 1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908" h="12744">
                  <a:moveTo>
                    <a:pt x="8209" y="2143"/>
                  </a:moveTo>
                  <a:lnTo>
                    <a:pt x="8209" y="1057"/>
                  </a:lnTo>
                  <a:cubicBezTo>
                    <a:pt x="8209" y="473"/>
                    <a:pt x="7708" y="0"/>
                    <a:pt x="7124" y="0"/>
                  </a:cubicBezTo>
                  <a:lnTo>
                    <a:pt x="3840" y="0"/>
                  </a:lnTo>
                  <a:cubicBezTo>
                    <a:pt x="3228" y="0"/>
                    <a:pt x="2755" y="473"/>
                    <a:pt x="2755" y="1057"/>
                  </a:cubicBezTo>
                  <a:lnTo>
                    <a:pt x="2755" y="2115"/>
                  </a:lnTo>
                  <a:lnTo>
                    <a:pt x="0" y="2115"/>
                  </a:lnTo>
                  <a:lnTo>
                    <a:pt x="0" y="3172"/>
                  </a:lnTo>
                  <a:lnTo>
                    <a:pt x="1085" y="3172"/>
                  </a:lnTo>
                  <a:lnTo>
                    <a:pt x="1085" y="11687"/>
                  </a:lnTo>
                  <a:cubicBezTo>
                    <a:pt x="1085" y="12271"/>
                    <a:pt x="1586" y="12744"/>
                    <a:pt x="2171" y="12744"/>
                  </a:cubicBezTo>
                  <a:lnTo>
                    <a:pt x="8738" y="12744"/>
                  </a:lnTo>
                  <a:cubicBezTo>
                    <a:pt x="9350" y="12744"/>
                    <a:pt x="9823" y="12271"/>
                    <a:pt x="9823" y="11687"/>
                  </a:cubicBezTo>
                  <a:lnTo>
                    <a:pt x="9823" y="3200"/>
                  </a:lnTo>
                  <a:lnTo>
                    <a:pt x="10908" y="3200"/>
                  </a:lnTo>
                  <a:lnTo>
                    <a:pt x="10908" y="2143"/>
                  </a:lnTo>
                  <a:lnTo>
                    <a:pt x="8209" y="2143"/>
                  </a:lnTo>
                  <a:close/>
                  <a:moveTo>
                    <a:pt x="4870" y="10963"/>
                  </a:moveTo>
                  <a:lnTo>
                    <a:pt x="3645" y="10963"/>
                  </a:lnTo>
                  <a:lnTo>
                    <a:pt x="3645" y="4257"/>
                  </a:lnTo>
                  <a:lnTo>
                    <a:pt x="4870" y="4257"/>
                  </a:lnTo>
                  <a:lnTo>
                    <a:pt x="4870" y="10963"/>
                  </a:lnTo>
                  <a:close/>
                  <a:moveTo>
                    <a:pt x="7319" y="10963"/>
                  </a:moveTo>
                  <a:lnTo>
                    <a:pt x="6094" y="10963"/>
                  </a:lnTo>
                  <a:lnTo>
                    <a:pt x="6094" y="4257"/>
                  </a:lnTo>
                  <a:lnTo>
                    <a:pt x="7319" y="4257"/>
                  </a:lnTo>
                  <a:lnTo>
                    <a:pt x="7319" y="10963"/>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413" tIns="51206" rIns="102413" bIns="51206"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16" dirty="0"/>
            </a:p>
          </p:txBody>
        </p:sp>
      </p:grpSp>
      <p:grpSp>
        <p:nvGrpSpPr>
          <p:cNvPr id="31" name="组合 30">
            <a:extLst>
              <a:ext uri="{FF2B5EF4-FFF2-40B4-BE49-F238E27FC236}">
                <a16:creationId xmlns:a16="http://schemas.microsoft.com/office/drawing/2014/main" id="{686161CB-E446-D373-FF12-A6B1AC4F8B2B}"/>
              </a:ext>
            </a:extLst>
          </p:cNvPr>
          <p:cNvGrpSpPr/>
          <p:nvPr/>
        </p:nvGrpSpPr>
        <p:grpSpPr>
          <a:xfrm>
            <a:off x="6897738" y="4205383"/>
            <a:ext cx="800100" cy="800100"/>
            <a:chOff x="6897738" y="4345083"/>
            <a:chExt cx="800100" cy="800100"/>
          </a:xfrm>
        </p:grpSpPr>
        <p:sp>
          <p:nvSpPr>
            <p:cNvPr id="25" name="椭圆 24">
              <a:extLst>
                <a:ext uri="{FF2B5EF4-FFF2-40B4-BE49-F238E27FC236}">
                  <a16:creationId xmlns:a16="http://schemas.microsoft.com/office/drawing/2014/main" id="{0955C706-860D-4CEE-9E83-7A0E20D3E07F}"/>
                </a:ext>
              </a:extLst>
            </p:cNvPr>
            <p:cNvSpPr/>
            <p:nvPr/>
          </p:nvSpPr>
          <p:spPr>
            <a:xfrm>
              <a:off x="6897738" y="4345083"/>
              <a:ext cx="800100" cy="800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413" tIns="51206" rIns="102413" bIns="51206" rtlCol="0" anchor="ctr"/>
            <a:lstStyle/>
            <a:p>
              <a:pPr algn="l"/>
              <a:endParaRPr lang="zh-CN" altLang="en-US" sz="1792">
                <a:solidFill>
                  <a:schemeClr val="bg1"/>
                </a:solidFill>
                <a:latin typeface="+mj-ea"/>
                <a:ea typeface="+mj-ea"/>
              </a:endParaRPr>
            </a:p>
          </p:txBody>
        </p:sp>
        <p:sp>
          <p:nvSpPr>
            <p:cNvPr id="29" name="iconfont-1191-801535">
              <a:extLst>
                <a:ext uri="{FF2B5EF4-FFF2-40B4-BE49-F238E27FC236}">
                  <a16:creationId xmlns:a16="http://schemas.microsoft.com/office/drawing/2014/main" id="{14BA77D5-2CF1-4910-9BEB-DD269AB852BF}"/>
                </a:ext>
              </a:extLst>
            </p:cNvPr>
            <p:cNvSpPr/>
            <p:nvPr/>
          </p:nvSpPr>
          <p:spPr>
            <a:xfrm>
              <a:off x="7089342" y="4536859"/>
              <a:ext cx="416893" cy="416548"/>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413" tIns="51206" rIns="102413" bIns="51206"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16" dirty="0"/>
            </a:p>
          </p:txBody>
        </p:sp>
      </p:grpSp>
    </p:spTree>
    <p:extLst>
      <p:ext uri="{BB962C8B-B14F-4D97-AF65-F5344CB8AC3E}">
        <p14:creationId xmlns:p14="http://schemas.microsoft.com/office/powerpoint/2010/main" val="1773630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0"/>
                <a:lumOff val="100000"/>
              </a:schemeClr>
            </a:gs>
            <a:gs pos="71000">
              <a:schemeClr val="accent2">
                <a:lumMod val="20000"/>
                <a:lumOff val="80000"/>
              </a:schemeClr>
            </a:gs>
          </a:gsLst>
          <a:lin ang="14400000" scaled="0"/>
        </a:gra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2106CB-84EA-45F6-9AC7-811DBC44EB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5126454"/>
            <a:ext cx="12192000" cy="2238574"/>
          </a:xfrm>
          <a:prstGeom prst="rect">
            <a:avLst/>
          </a:prstGeom>
        </p:spPr>
      </p:pic>
      <p:sp>
        <p:nvSpPr>
          <p:cNvPr id="13" name="标题 12">
            <a:extLst>
              <a:ext uri="{FF2B5EF4-FFF2-40B4-BE49-F238E27FC236}">
                <a16:creationId xmlns:a16="http://schemas.microsoft.com/office/drawing/2014/main" id="{FF0FEC73-33CF-4974-97AC-A106BC666A8B}"/>
              </a:ext>
            </a:extLst>
          </p:cNvPr>
          <p:cNvSpPr>
            <a:spLocks noGrp="1"/>
          </p:cNvSpPr>
          <p:nvPr>
            <p:ph type="title"/>
          </p:nvPr>
        </p:nvSpPr>
        <p:spPr/>
        <p:txBody>
          <a:bodyPr/>
          <a:lstStyle/>
          <a:p>
            <a:r>
              <a:rPr lang="zh-CN" altLang="en-US" dirty="0">
                <a:latin typeface="+mj-ea"/>
                <a:ea typeface="+mj-ea"/>
              </a:rPr>
              <a:t>工作总结</a:t>
            </a:r>
          </a:p>
        </p:txBody>
      </p:sp>
      <p:sp>
        <p:nvSpPr>
          <p:cNvPr id="33" name="矩形 32">
            <a:extLst>
              <a:ext uri="{FF2B5EF4-FFF2-40B4-BE49-F238E27FC236}">
                <a16:creationId xmlns:a16="http://schemas.microsoft.com/office/drawing/2014/main" id="{3F26F93B-FB5E-ED58-354E-7BA263CCB2BE}"/>
              </a:ext>
            </a:extLst>
          </p:cNvPr>
          <p:cNvSpPr/>
          <p:nvPr/>
        </p:nvSpPr>
        <p:spPr>
          <a:xfrm>
            <a:off x="1189695" y="1923743"/>
            <a:ext cx="2998839" cy="3765755"/>
          </a:xfrm>
          <a:prstGeom prst="rect">
            <a:avLst/>
          </a:prstGeom>
          <a:solidFill>
            <a:schemeClr val="bg1"/>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4" name="直接连接符 33">
            <a:extLst>
              <a:ext uri="{FF2B5EF4-FFF2-40B4-BE49-F238E27FC236}">
                <a16:creationId xmlns:a16="http://schemas.microsoft.com/office/drawing/2014/main" id="{E1F0A8F6-7E29-F15F-6BA1-061823D82E7A}"/>
              </a:ext>
            </a:extLst>
          </p:cNvPr>
          <p:cNvCxnSpPr/>
          <p:nvPr/>
        </p:nvCxnSpPr>
        <p:spPr>
          <a:xfrm>
            <a:off x="1189694" y="1923732"/>
            <a:ext cx="2998839" cy="0"/>
          </a:xfrm>
          <a:prstGeom prst="line">
            <a:avLst/>
          </a:prstGeom>
          <a:ln w="635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112A28BD-1F37-B807-BEBE-5D9D4BC93EF2}"/>
              </a:ext>
            </a:extLst>
          </p:cNvPr>
          <p:cNvSpPr/>
          <p:nvPr/>
        </p:nvSpPr>
        <p:spPr>
          <a:xfrm>
            <a:off x="4729314" y="1451795"/>
            <a:ext cx="2998839" cy="3765755"/>
          </a:xfrm>
          <a:prstGeom prst="rect">
            <a:avLst/>
          </a:prstGeom>
          <a:solidFill>
            <a:schemeClr val="bg1"/>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id="{B38AFD1E-5433-7DFD-3581-0899D53DC5A5}"/>
              </a:ext>
            </a:extLst>
          </p:cNvPr>
          <p:cNvCxnSpPr/>
          <p:nvPr/>
        </p:nvCxnSpPr>
        <p:spPr>
          <a:xfrm>
            <a:off x="4729313" y="1451784"/>
            <a:ext cx="2998839" cy="0"/>
          </a:xfrm>
          <a:prstGeom prst="line">
            <a:avLst/>
          </a:prstGeom>
          <a:ln w="635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9CC3EFB1-8B61-A992-70CB-A1B5724A46B4}"/>
              </a:ext>
            </a:extLst>
          </p:cNvPr>
          <p:cNvSpPr/>
          <p:nvPr/>
        </p:nvSpPr>
        <p:spPr>
          <a:xfrm>
            <a:off x="8268933" y="1923743"/>
            <a:ext cx="2998839" cy="3765755"/>
          </a:xfrm>
          <a:prstGeom prst="rect">
            <a:avLst/>
          </a:prstGeom>
          <a:solidFill>
            <a:schemeClr val="bg1"/>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id="{70520917-8E63-1206-8D70-968600740B4E}"/>
              </a:ext>
            </a:extLst>
          </p:cNvPr>
          <p:cNvCxnSpPr/>
          <p:nvPr/>
        </p:nvCxnSpPr>
        <p:spPr>
          <a:xfrm>
            <a:off x="8268932" y="1923732"/>
            <a:ext cx="2998839" cy="0"/>
          </a:xfrm>
          <a:prstGeom prst="line">
            <a:avLst/>
          </a:prstGeom>
          <a:ln w="635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500C94B8-3F96-1DEE-4490-4FE228ACB07C}"/>
              </a:ext>
            </a:extLst>
          </p:cNvPr>
          <p:cNvSpPr txBox="1"/>
          <p:nvPr/>
        </p:nvSpPr>
        <p:spPr>
          <a:xfrm>
            <a:off x="1704271" y="2928007"/>
            <a:ext cx="1969688" cy="461665"/>
          </a:xfrm>
          <a:prstGeom prst="rect">
            <a:avLst/>
          </a:prstGeom>
          <a:noFill/>
        </p:spPr>
        <p:txBody>
          <a:bodyPr wrap="square" rtlCol="0">
            <a:spAutoFit/>
          </a:bodyPr>
          <a:lstStyle/>
          <a:p>
            <a:pPr algn="ctr"/>
            <a:r>
              <a:rPr lang="zh-CN" altLang="en-US" sz="2400" b="1" spc="200" dirty="0">
                <a:solidFill>
                  <a:schemeClr val="accent1"/>
                </a:solidFill>
                <a:latin typeface="+mn-ea"/>
              </a:rPr>
              <a:t>关键词标题</a:t>
            </a:r>
          </a:p>
        </p:txBody>
      </p:sp>
      <p:sp>
        <p:nvSpPr>
          <p:cNvPr id="40" name="矩形 39">
            <a:extLst>
              <a:ext uri="{FF2B5EF4-FFF2-40B4-BE49-F238E27FC236}">
                <a16:creationId xmlns:a16="http://schemas.microsoft.com/office/drawing/2014/main" id="{234FC1A8-B27E-BC51-A630-EB22487258BE}"/>
              </a:ext>
            </a:extLst>
          </p:cNvPr>
          <p:cNvSpPr/>
          <p:nvPr/>
        </p:nvSpPr>
        <p:spPr>
          <a:xfrm>
            <a:off x="1448275" y="3416711"/>
            <a:ext cx="2481679" cy="1194686"/>
          </a:xfrm>
          <a:prstGeom prst="rect">
            <a:avLst/>
          </a:prstGeom>
        </p:spPr>
        <p:txBody>
          <a:bodyPr wrap="square">
            <a:spAutoFit/>
          </a:bodyPr>
          <a:lstStyle/>
          <a:p>
            <a:pPr>
              <a:lnSpc>
                <a:spcPct val="130000"/>
              </a:lnSpc>
            </a:pPr>
            <a:r>
              <a:rPr lang="zh-CN" altLang="en-US" sz="14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41" name="Freeform 5">
            <a:extLst>
              <a:ext uri="{FF2B5EF4-FFF2-40B4-BE49-F238E27FC236}">
                <a16:creationId xmlns:a16="http://schemas.microsoft.com/office/drawing/2014/main" id="{D06AD2D1-98F9-670B-C7C6-5EA5DDBF6097}"/>
              </a:ext>
            </a:extLst>
          </p:cNvPr>
          <p:cNvSpPr>
            <a:spLocks noEditPoints="1"/>
          </p:cNvSpPr>
          <p:nvPr/>
        </p:nvSpPr>
        <p:spPr bwMode="auto">
          <a:xfrm>
            <a:off x="2382731" y="2346059"/>
            <a:ext cx="615742" cy="358069"/>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chemeClr val="accent1">
              <a:lumMod val="60000"/>
              <a:lumOff val="40000"/>
            </a:schemeClr>
          </a:solidFill>
          <a:ln>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a:p>
        </p:txBody>
      </p:sp>
      <p:sp>
        <p:nvSpPr>
          <p:cNvPr id="42" name="Freeform 12">
            <a:extLst>
              <a:ext uri="{FF2B5EF4-FFF2-40B4-BE49-F238E27FC236}">
                <a16:creationId xmlns:a16="http://schemas.microsoft.com/office/drawing/2014/main" id="{D7952290-9B68-6F1A-102C-E7FD7F762299}"/>
              </a:ext>
            </a:extLst>
          </p:cNvPr>
          <p:cNvSpPr>
            <a:spLocks/>
          </p:cNvSpPr>
          <p:nvPr/>
        </p:nvSpPr>
        <p:spPr bwMode="auto">
          <a:xfrm>
            <a:off x="9536777" y="2346060"/>
            <a:ext cx="463151" cy="403772"/>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chemeClr val="accent1">
              <a:lumMod val="60000"/>
              <a:lumOff val="40000"/>
            </a:schemeClr>
          </a:solidFill>
          <a:ln>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a:p>
        </p:txBody>
      </p:sp>
      <p:sp>
        <p:nvSpPr>
          <p:cNvPr id="43" name="Freeform 29">
            <a:extLst>
              <a:ext uri="{FF2B5EF4-FFF2-40B4-BE49-F238E27FC236}">
                <a16:creationId xmlns:a16="http://schemas.microsoft.com/office/drawing/2014/main" id="{2B9EE83E-296A-1832-E649-BC58CFD81777}"/>
              </a:ext>
            </a:extLst>
          </p:cNvPr>
          <p:cNvSpPr>
            <a:spLocks noEditPoints="1"/>
          </p:cNvSpPr>
          <p:nvPr/>
        </p:nvSpPr>
        <p:spPr bwMode="auto">
          <a:xfrm>
            <a:off x="6089297" y="1831252"/>
            <a:ext cx="278872" cy="506102"/>
          </a:xfrm>
          <a:custGeom>
            <a:avLst/>
            <a:gdLst>
              <a:gd name="T0" fmla="*/ 21 w 82"/>
              <a:gd name="T1" fmla="*/ 132 h 148"/>
              <a:gd name="T2" fmla="*/ 29 w 82"/>
              <a:gd name="T3" fmla="*/ 140 h 148"/>
              <a:gd name="T4" fmla="*/ 29 w 82"/>
              <a:gd name="T5" fmla="*/ 140 h 148"/>
              <a:gd name="T6" fmla="*/ 29 w 82"/>
              <a:gd name="T7" fmla="*/ 141 h 148"/>
              <a:gd name="T8" fmla="*/ 36 w 82"/>
              <a:gd name="T9" fmla="*/ 148 h 148"/>
              <a:gd name="T10" fmla="*/ 46 w 82"/>
              <a:gd name="T11" fmla="*/ 148 h 148"/>
              <a:gd name="T12" fmla="*/ 53 w 82"/>
              <a:gd name="T13" fmla="*/ 141 h 148"/>
              <a:gd name="T14" fmla="*/ 53 w 82"/>
              <a:gd name="T15" fmla="*/ 140 h 148"/>
              <a:gd name="T16" fmla="*/ 53 w 82"/>
              <a:gd name="T17" fmla="*/ 140 h 148"/>
              <a:gd name="T18" fmla="*/ 62 w 82"/>
              <a:gd name="T19" fmla="*/ 132 h 148"/>
              <a:gd name="T20" fmla="*/ 62 w 82"/>
              <a:gd name="T21" fmla="*/ 116 h 148"/>
              <a:gd name="T22" fmla="*/ 21 w 82"/>
              <a:gd name="T23" fmla="*/ 116 h 148"/>
              <a:gd name="T24" fmla="*/ 21 w 82"/>
              <a:gd name="T25" fmla="*/ 132 h 148"/>
              <a:gd name="T26" fmla="*/ 41 w 82"/>
              <a:gd name="T27" fmla="*/ 107 h 148"/>
              <a:gd name="T28" fmla="*/ 61 w 82"/>
              <a:gd name="T29" fmla="*/ 108 h 148"/>
              <a:gd name="T30" fmla="*/ 82 w 82"/>
              <a:gd name="T31" fmla="*/ 41 h 148"/>
              <a:gd name="T32" fmla="*/ 41 w 82"/>
              <a:gd name="T33" fmla="*/ 0 h 148"/>
              <a:gd name="T34" fmla="*/ 0 w 82"/>
              <a:gd name="T35" fmla="*/ 41 h 148"/>
              <a:gd name="T36" fmla="*/ 21 w 82"/>
              <a:gd name="T37" fmla="*/ 108 h 148"/>
              <a:gd name="T38" fmla="*/ 41 w 82"/>
              <a:gd name="T39" fmla="*/ 10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48">
                <a:moveTo>
                  <a:pt x="21" y="132"/>
                </a:moveTo>
                <a:cubicBezTo>
                  <a:pt x="21" y="137"/>
                  <a:pt x="24" y="140"/>
                  <a:pt x="29" y="140"/>
                </a:cubicBezTo>
                <a:cubicBezTo>
                  <a:pt x="29" y="140"/>
                  <a:pt x="29" y="140"/>
                  <a:pt x="29" y="140"/>
                </a:cubicBezTo>
                <a:cubicBezTo>
                  <a:pt x="29" y="141"/>
                  <a:pt x="29" y="141"/>
                  <a:pt x="29" y="141"/>
                </a:cubicBezTo>
                <a:cubicBezTo>
                  <a:pt x="29" y="145"/>
                  <a:pt x="32" y="148"/>
                  <a:pt x="36" y="148"/>
                </a:cubicBezTo>
                <a:cubicBezTo>
                  <a:pt x="46" y="148"/>
                  <a:pt x="46" y="148"/>
                  <a:pt x="46" y="148"/>
                </a:cubicBezTo>
                <a:cubicBezTo>
                  <a:pt x="50" y="148"/>
                  <a:pt x="53" y="145"/>
                  <a:pt x="53" y="141"/>
                </a:cubicBezTo>
                <a:cubicBezTo>
                  <a:pt x="53" y="141"/>
                  <a:pt x="53" y="141"/>
                  <a:pt x="53" y="140"/>
                </a:cubicBezTo>
                <a:cubicBezTo>
                  <a:pt x="53" y="140"/>
                  <a:pt x="53" y="140"/>
                  <a:pt x="53" y="140"/>
                </a:cubicBezTo>
                <a:cubicBezTo>
                  <a:pt x="58" y="140"/>
                  <a:pt x="62" y="137"/>
                  <a:pt x="62" y="132"/>
                </a:cubicBezTo>
                <a:cubicBezTo>
                  <a:pt x="62" y="116"/>
                  <a:pt x="62" y="116"/>
                  <a:pt x="62" y="116"/>
                </a:cubicBezTo>
                <a:cubicBezTo>
                  <a:pt x="21" y="116"/>
                  <a:pt x="21" y="116"/>
                  <a:pt x="21" y="116"/>
                </a:cubicBezTo>
                <a:lnTo>
                  <a:pt x="21" y="132"/>
                </a:lnTo>
                <a:close/>
                <a:moveTo>
                  <a:pt x="41" y="107"/>
                </a:moveTo>
                <a:cubicBezTo>
                  <a:pt x="45" y="107"/>
                  <a:pt x="52" y="107"/>
                  <a:pt x="61" y="108"/>
                </a:cubicBezTo>
                <a:cubicBezTo>
                  <a:pt x="61" y="75"/>
                  <a:pt x="82" y="74"/>
                  <a:pt x="82" y="41"/>
                </a:cubicBezTo>
                <a:cubicBezTo>
                  <a:pt x="82" y="19"/>
                  <a:pt x="64" y="0"/>
                  <a:pt x="41" y="0"/>
                </a:cubicBezTo>
                <a:cubicBezTo>
                  <a:pt x="18" y="0"/>
                  <a:pt x="0" y="19"/>
                  <a:pt x="0" y="41"/>
                </a:cubicBezTo>
                <a:cubicBezTo>
                  <a:pt x="0" y="74"/>
                  <a:pt x="21" y="75"/>
                  <a:pt x="21" y="108"/>
                </a:cubicBezTo>
                <a:cubicBezTo>
                  <a:pt x="31" y="107"/>
                  <a:pt x="37" y="107"/>
                  <a:pt x="41" y="107"/>
                </a:cubicBezTo>
                <a:close/>
              </a:path>
            </a:pathLst>
          </a:custGeom>
          <a:solidFill>
            <a:schemeClr val="accent1">
              <a:lumMod val="60000"/>
              <a:lumOff val="40000"/>
            </a:schemeClr>
          </a:solidFill>
          <a:ln>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a:p>
        </p:txBody>
      </p:sp>
      <p:sp>
        <p:nvSpPr>
          <p:cNvPr id="44" name="文本框 43">
            <a:extLst>
              <a:ext uri="{FF2B5EF4-FFF2-40B4-BE49-F238E27FC236}">
                <a16:creationId xmlns:a16="http://schemas.microsoft.com/office/drawing/2014/main" id="{30AB22C5-4788-567B-DFC5-A4AA41CFFAC0}"/>
              </a:ext>
            </a:extLst>
          </p:cNvPr>
          <p:cNvSpPr txBox="1"/>
          <p:nvPr/>
        </p:nvSpPr>
        <p:spPr>
          <a:xfrm>
            <a:off x="5243888" y="2510655"/>
            <a:ext cx="1969688" cy="461665"/>
          </a:xfrm>
          <a:prstGeom prst="rect">
            <a:avLst/>
          </a:prstGeom>
          <a:noFill/>
        </p:spPr>
        <p:txBody>
          <a:bodyPr wrap="square" rtlCol="0">
            <a:spAutoFit/>
          </a:bodyPr>
          <a:lstStyle/>
          <a:p>
            <a:pPr algn="ctr"/>
            <a:r>
              <a:rPr lang="zh-CN" altLang="en-US" sz="2400" b="1" spc="200" dirty="0">
                <a:solidFill>
                  <a:schemeClr val="accent1"/>
                </a:solidFill>
                <a:latin typeface="+mn-ea"/>
              </a:rPr>
              <a:t>关键词标题</a:t>
            </a:r>
          </a:p>
        </p:txBody>
      </p:sp>
      <p:sp>
        <p:nvSpPr>
          <p:cNvPr id="45" name="矩形 44">
            <a:extLst>
              <a:ext uri="{FF2B5EF4-FFF2-40B4-BE49-F238E27FC236}">
                <a16:creationId xmlns:a16="http://schemas.microsoft.com/office/drawing/2014/main" id="{E287DA31-57CE-CFA3-0E6B-EA13587EC80F}"/>
              </a:ext>
            </a:extLst>
          </p:cNvPr>
          <p:cNvSpPr/>
          <p:nvPr/>
        </p:nvSpPr>
        <p:spPr>
          <a:xfrm>
            <a:off x="5047498" y="2999359"/>
            <a:ext cx="2362468" cy="1194686"/>
          </a:xfrm>
          <a:prstGeom prst="rect">
            <a:avLst/>
          </a:prstGeom>
        </p:spPr>
        <p:txBody>
          <a:bodyPr wrap="square">
            <a:spAutoFit/>
          </a:bodyPr>
          <a:lstStyle/>
          <a:p>
            <a:pPr>
              <a:lnSpc>
                <a:spcPct val="130000"/>
              </a:lnSpc>
            </a:pPr>
            <a:r>
              <a:rPr lang="zh-CN" altLang="en-US" sz="14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46" name="文本框 45">
            <a:extLst>
              <a:ext uri="{FF2B5EF4-FFF2-40B4-BE49-F238E27FC236}">
                <a16:creationId xmlns:a16="http://schemas.microsoft.com/office/drawing/2014/main" id="{92CBE907-1609-48CE-F82F-F6ABB81C70AD}"/>
              </a:ext>
            </a:extLst>
          </p:cNvPr>
          <p:cNvSpPr txBox="1"/>
          <p:nvPr/>
        </p:nvSpPr>
        <p:spPr>
          <a:xfrm>
            <a:off x="8783507" y="2999359"/>
            <a:ext cx="1969688" cy="461665"/>
          </a:xfrm>
          <a:prstGeom prst="rect">
            <a:avLst/>
          </a:prstGeom>
          <a:noFill/>
        </p:spPr>
        <p:txBody>
          <a:bodyPr wrap="square" rtlCol="0">
            <a:spAutoFit/>
          </a:bodyPr>
          <a:lstStyle/>
          <a:p>
            <a:pPr algn="ctr"/>
            <a:r>
              <a:rPr lang="zh-CN" altLang="en-US" sz="2400" b="1" spc="200" dirty="0">
                <a:solidFill>
                  <a:schemeClr val="accent1"/>
                </a:solidFill>
                <a:latin typeface="+mn-ea"/>
              </a:rPr>
              <a:t>关键词标题</a:t>
            </a:r>
          </a:p>
        </p:txBody>
      </p:sp>
      <p:sp>
        <p:nvSpPr>
          <p:cNvPr id="47" name="矩形 46">
            <a:extLst>
              <a:ext uri="{FF2B5EF4-FFF2-40B4-BE49-F238E27FC236}">
                <a16:creationId xmlns:a16="http://schemas.microsoft.com/office/drawing/2014/main" id="{8D095DF4-4831-BBDE-F513-D7C95ED4FCBE}"/>
              </a:ext>
            </a:extLst>
          </p:cNvPr>
          <p:cNvSpPr/>
          <p:nvPr/>
        </p:nvSpPr>
        <p:spPr>
          <a:xfrm>
            <a:off x="8566693" y="3488063"/>
            <a:ext cx="2403317" cy="1194686"/>
          </a:xfrm>
          <a:prstGeom prst="rect">
            <a:avLst/>
          </a:prstGeom>
        </p:spPr>
        <p:txBody>
          <a:bodyPr wrap="square">
            <a:spAutoFit/>
          </a:bodyPr>
          <a:lstStyle/>
          <a:p>
            <a:pPr>
              <a:lnSpc>
                <a:spcPct val="130000"/>
              </a:lnSpc>
            </a:pPr>
            <a:r>
              <a:rPr lang="zh-CN" altLang="en-US" sz="14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cxnSp>
        <p:nvCxnSpPr>
          <p:cNvPr id="48" name="直接连接符 47">
            <a:extLst>
              <a:ext uri="{FF2B5EF4-FFF2-40B4-BE49-F238E27FC236}">
                <a16:creationId xmlns:a16="http://schemas.microsoft.com/office/drawing/2014/main" id="{9321154C-C358-3AD2-0346-5740A7CDAF4C}"/>
              </a:ext>
            </a:extLst>
          </p:cNvPr>
          <p:cNvCxnSpPr/>
          <p:nvPr/>
        </p:nvCxnSpPr>
        <p:spPr>
          <a:xfrm>
            <a:off x="1189694" y="5689498"/>
            <a:ext cx="2998839"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95D57346-8B48-BE78-40A8-B7C2AF695576}"/>
              </a:ext>
            </a:extLst>
          </p:cNvPr>
          <p:cNvCxnSpPr/>
          <p:nvPr/>
        </p:nvCxnSpPr>
        <p:spPr>
          <a:xfrm>
            <a:off x="8268932" y="5689498"/>
            <a:ext cx="2998839"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C4AB6B6E-B617-6C46-FA7D-7F9E71DEEA3F}"/>
              </a:ext>
            </a:extLst>
          </p:cNvPr>
          <p:cNvCxnSpPr/>
          <p:nvPr/>
        </p:nvCxnSpPr>
        <p:spPr>
          <a:xfrm>
            <a:off x="4729313" y="5217550"/>
            <a:ext cx="2998839"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7218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0"/>
                <a:lumOff val="100000"/>
              </a:schemeClr>
            </a:gs>
            <a:gs pos="71000">
              <a:schemeClr val="accent2">
                <a:lumMod val="20000"/>
                <a:lumOff val="80000"/>
              </a:schemeClr>
            </a:gs>
          </a:gsLst>
          <a:lin ang="14400000" scaled="0"/>
        </a:gra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2106CB-84EA-45F6-9AC7-811DBC44EB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5126454"/>
            <a:ext cx="12192000" cy="2238574"/>
          </a:xfrm>
          <a:prstGeom prst="rect">
            <a:avLst/>
          </a:prstGeom>
        </p:spPr>
      </p:pic>
      <p:sp>
        <p:nvSpPr>
          <p:cNvPr id="13" name="标题 12">
            <a:extLst>
              <a:ext uri="{FF2B5EF4-FFF2-40B4-BE49-F238E27FC236}">
                <a16:creationId xmlns:a16="http://schemas.microsoft.com/office/drawing/2014/main" id="{FF0FEC73-33CF-4974-97AC-A106BC666A8B}"/>
              </a:ext>
            </a:extLst>
          </p:cNvPr>
          <p:cNvSpPr>
            <a:spLocks noGrp="1"/>
          </p:cNvSpPr>
          <p:nvPr>
            <p:ph type="title"/>
          </p:nvPr>
        </p:nvSpPr>
        <p:spPr/>
        <p:txBody>
          <a:bodyPr/>
          <a:lstStyle/>
          <a:p>
            <a:r>
              <a:rPr lang="zh-CN" altLang="en-US" dirty="0">
                <a:latin typeface="+mj-ea"/>
                <a:ea typeface="+mj-ea"/>
              </a:rPr>
              <a:t>工作总结</a:t>
            </a:r>
          </a:p>
        </p:txBody>
      </p:sp>
      <p:grpSp>
        <p:nvGrpSpPr>
          <p:cNvPr id="62" name="组合 61">
            <a:extLst>
              <a:ext uri="{FF2B5EF4-FFF2-40B4-BE49-F238E27FC236}">
                <a16:creationId xmlns:a16="http://schemas.microsoft.com/office/drawing/2014/main" id="{F79D65A9-D5A7-8D74-3F54-6F5B177C504D}"/>
              </a:ext>
            </a:extLst>
          </p:cNvPr>
          <p:cNvGrpSpPr/>
          <p:nvPr/>
        </p:nvGrpSpPr>
        <p:grpSpPr>
          <a:xfrm>
            <a:off x="4367950" y="1916113"/>
            <a:ext cx="3456100" cy="3456100"/>
            <a:chOff x="4367950" y="2045724"/>
            <a:chExt cx="3456100" cy="3456100"/>
          </a:xfrm>
        </p:grpSpPr>
        <p:grpSp>
          <p:nvGrpSpPr>
            <p:cNvPr id="63" name="组合 62">
              <a:extLst>
                <a:ext uri="{FF2B5EF4-FFF2-40B4-BE49-F238E27FC236}">
                  <a16:creationId xmlns:a16="http://schemas.microsoft.com/office/drawing/2014/main" id="{70B47D74-D77F-9EC7-EF20-BA4C8EBF2F76}"/>
                </a:ext>
              </a:extLst>
            </p:cNvPr>
            <p:cNvGrpSpPr/>
            <p:nvPr/>
          </p:nvGrpSpPr>
          <p:grpSpPr>
            <a:xfrm>
              <a:off x="4367950" y="2045724"/>
              <a:ext cx="3456100" cy="3456100"/>
              <a:chOff x="4402112" y="1900004"/>
              <a:chExt cx="3387776" cy="3387776"/>
            </a:xfrm>
          </p:grpSpPr>
          <p:sp>
            <p:nvSpPr>
              <p:cNvPr id="71" name="椭圆 70">
                <a:extLst>
                  <a:ext uri="{FF2B5EF4-FFF2-40B4-BE49-F238E27FC236}">
                    <a16:creationId xmlns:a16="http://schemas.microsoft.com/office/drawing/2014/main" id="{F9A43D45-1207-DE99-77DD-683A4653A0D2}"/>
                  </a:ext>
                </a:extLst>
              </p:cNvPr>
              <p:cNvSpPr/>
              <p:nvPr/>
            </p:nvSpPr>
            <p:spPr>
              <a:xfrm>
                <a:off x="4402112" y="1900004"/>
                <a:ext cx="3387776" cy="3387776"/>
              </a:xfrm>
              <a:prstGeom prst="ellipse">
                <a:avLst/>
              </a:prstGeom>
              <a:gradFill flip="none" rotWithShape="1">
                <a:gsLst>
                  <a:gs pos="100000">
                    <a:schemeClr val="accent1">
                      <a:alpha val="5000"/>
                    </a:schemeClr>
                  </a:gs>
                  <a:gs pos="78000">
                    <a:schemeClr val="accent1">
                      <a:lumMod val="75000"/>
                      <a:alpha val="0"/>
                    </a:schemeClr>
                  </a:gs>
                </a:gsLst>
                <a:path path="shape">
                  <a:fillToRect l="50000" t="50000" r="50000" b="50000"/>
                </a:path>
                <a:tileRect/>
              </a:gradFill>
              <a:ln>
                <a:solidFill>
                  <a:schemeClr val="accent1">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2" name="椭圆 71">
                <a:extLst>
                  <a:ext uri="{FF2B5EF4-FFF2-40B4-BE49-F238E27FC236}">
                    <a16:creationId xmlns:a16="http://schemas.microsoft.com/office/drawing/2014/main" id="{0C9B37E6-288E-78D8-D87B-6091F1DFAE8F}"/>
                  </a:ext>
                </a:extLst>
              </p:cNvPr>
              <p:cNvSpPr/>
              <p:nvPr/>
            </p:nvSpPr>
            <p:spPr>
              <a:xfrm>
                <a:off x="4821836" y="2319728"/>
                <a:ext cx="2548328" cy="2548328"/>
              </a:xfrm>
              <a:prstGeom prst="ellipse">
                <a:avLst/>
              </a:prstGeom>
              <a:gradFill flip="none" rotWithShape="1">
                <a:gsLst>
                  <a:gs pos="100000">
                    <a:schemeClr val="accent1">
                      <a:alpha val="12000"/>
                    </a:schemeClr>
                  </a:gs>
                  <a:gs pos="78000">
                    <a:schemeClr val="accent1">
                      <a:lumMod val="75000"/>
                      <a:alpha val="0"/>
                    </a:schemeClr>
                  </a:gs>
                </a:gsLst>
                <a:path path="shape">
                  <a:fillToRect l="50000" t="50000" r="50000" b="50000"/>
                </a:path>
                <a:tileRect/>
              </a:gradFill>
              <a:ln>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椭圆 72">
                <a:extLst>
                  <a:ext uri="{FF2B5EF4-FFF2-40B4-BE49-F238E27FC236}">
                    <a16:creationId xmlns:a16="http://schemas.microsoft.com/office/drawing/2014/main" id="{27528FA2-2132-81C4-03BF-2179831D2BE4}"/>
                  </a:ext>
                </a:extLst>
              </p:cNvPr>
              <p:cNvSpPr/>
              <p:nvPr/>
            </p:nvSpPr>
            <p:spPr>
              <a:xfrm>
                <a:off x="5221574" y="2719466"/>
                <a:ext cx="1748852" cy="1748852"/>
              </a:xfrm>
              <a:prstGeom prst="ellipse">
                <a:avLst/>
              </a:prstGeom>
              <a:gradFill>
                <a:gsLst>
                  <a:gs pos="100000">
                    <a:schemeClr val="accent1"/>
                  </a:gs>
                  <a:gs pos="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关键词</a:t>
                </a:r>
              </a:p>
            </p:txBody>
          </p:sp>
        </p:grpSp>
        <p:grpSp>
          <p:nvGrpSpPr>
            <p:cNvPr id="64" name="组合 63">
              <a:extLst>
                <a:ext uri="{FF2B5EF4-FFF2-40B4-BE49-F238E27FC236}">
                  <a16:creationId xmlns:a16="http://schemas.microsoft.com/office/drawing/2014/main" id="{96FA9F4F-836C-C87E-325E-B9FC889347DA}"/>
                </a:ext>
              </a:extLst>
            </p:cNvPr>
            <p:cNvGrpSpPr/>
            <p:nvPr/>
          </p:nvGrpSpPr>
          <p:grpSpPr>
            <a:xfrm>
              <a:off x="5071837" y="2739218"/>
              <a:ext cx="2062808" cy="2069114"/>
              <a:chOff x="5071837" y="2739218"/>
              <a:chExt cx="2062808" cy="2069114"/>
            </a:xfrm>
          </p:grpSpPr>
          <p:grpSp>
            <p:nvGrpSpPr>
              <p:cNvPr id="65" name="组合 64">
                <a:extLst>
                  <a:ext uri="{FF2B5EF4-FFF2-40B4-BE49-F238E27FC236}">
                    <a16:creationId xmlns:a16="http://schemas.microsoft.com/office/drawing/2014/main" id="{72B6247E-920D-7E4F-D254-AC4D406747E0}"/>
                  </a:ext>
                </a:extLst>
              </p:cNvPr>
              <p:cNvGrpSpPr/>
              <p:nvPr/>
            </p:nvGrpSpPr>
            <p:grpSpPr>
              <a:xfrm>
                <a:off x="5071837" y="2739218"/>
                <a:ext cx="2062808" cy="403774"/>
                <a:chOff x="5071837" y="2739218"/>
                <a:chExt cx="2062808" cy="403774"/>
              </a:xfrm>
            </p:grpSpPr>
            <p:cxnSp>
              <p:nvCxnSpPr>
                <p:cNvPr id="69" name="直接连接符 68">
                  <a:extLst>
                    <a:ext uri="{FF2B5EF4-FFF2-40B4-BE49-F238E27FC236}">
                      <a16:creationId xmlns:a16="http://schemas.microsoft.com/office/drawing/2014/main" id="{3EC11F86-50F0-4D15-45A4-1CA71685F3C3}"/>
                    </a:ext>
                  </a:extLst>
                </p:cNvPr>
                <p:cNvCxnSpPr>
                  <a:cxnSpLocks/>
                  <a:stCxn id="74" idx="3"/>
                  <a:endCxn id="73" idx="1"/>
                </p:cNvCxnSpPr>
                <p:nvPr/>
              </p:nvCxnSpPr>
              <p:spPr>
                <a:xfrm>
                  <a:off x="5071837"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91E8AFFE-259F-A686-D920-F2D517A32BC2}"/>
                    </a:ext>
                  </a:extLst>
                </p:cNvPr>
                <p:cNvCxnSpPr>
                  <a:cxnSpLocks/>
                </p:cNvCxnSpPr>
                <p:nvPr/>
              </p:nvCxnSpPr>
              <p:spPr>
                <a:xfrm flipH="1">
                  <a:off x="6741264"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id="{63C64A4D-8012-3FA1-B8AC-0295D7DDB30E}"/>
                  </a:ext>
                </a:extLst>
              </p:cNvPr>
              <p:cNvGrpSpPr/>
              <p:nvPr/>
            </p:nvGrpSpPr>
            <p:grpSpPr>
              <a:xfrm flipV="1">
                <a:off x="5071837" y="4404558"/>
                <a:ext cx="2062808" cy="403774"/>
                <a:chOff x="5071837" y="2739218"/>
                <a:chExt cx="2062808" cy="403774"/>
              </a:xfrm>
            </p:grpSpPr>
            <p:cxnSp>
              <p:nvCxnSpPr>
                <p:cNvPr id="67" name="直接连接符 66">
                  <a:extLst>
                    <a:ext uri="{FF2B5EF4-FFF2-40B4-BE49-F238E27FC236}">
                      <a16:creationId xmlns:a16="http://schemas.microsoft.com/office/drawing/2014/main" id="{52997486-9C4D-E860-C347-707233D978E1}"/>
                    </a:ext>
                  </a:extLst>
                </p:cNvPr>
                <p:cNvCxnSpPr>
                  <a:cxnSpLocks/>
                </p:cNvCxnSpPr>
                <p:nvPr/>
              </p:nvCxnSpPr>
              <p:spPr>
                <a:xfrm>
                  <a:off x="5071837"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63870B0A-556B-1FB7-9BE2-865C033804D0}"/>
                    </a:ext>
                  </a:extLst>
                </p:cNvPr>
                <p:cNvCxnSpPr>
                  <a:cxnSpLocks/>
                </p:cNvCxnSpPr>
                <p:nvPr/>
              </p:nvCxnSpPr>
              <p:spPr>
                <a:xfrm flipH="1">
                  <a:off x="6741264"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grpSp>
      <p:sp>
        <p:nvSpPr>
          <p:cNvPr id="74" name="椭圆 73">
            <a:extLst>
              <a:ext uri="{FF2B5EF4-FFF2-40B4-BE49-F238E27FC236}">
                <a16:creationId xmlns:a16="http://schemas.microsoft.com/office/drawing/2014/main" id="{BCB306B1-139F-3E42-C821-52ABD91870D7}"/>
              </a:ext>
            </a:extLst>
          </p:cNvPr>
          <p:cNvSpPr/>
          <p:nvPr/>
        </p:nvSpPr>
        <p:spPr>
          <a:xfrm flipH="1">
            <a:off x="4367950" y="1905718"/>
            <a:ext cx="824655" cy="82465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 name="椭圆 74">
            <a:extLst>
              <a:ext uri="{FF2B5EF4-FFF2-40B4-BE49-F238E27FC236}">
                <a16:creationId xmlns:a16="http://schemas.microsoft.com/office/drawing/2014/main" id="{9BED42CF-8195-4F08-BA92-A58318438BEE}"/>
              </a:ext>
            </a:extLst>
          </p:cNvPr>
          <p:cNvSpPr/>
          <p:nvPr/>
        </p:nvSpPr>
        <p:spPr>
          <a:xfrm flipH="1">
            <a:off x="6974038" y="1880362"/>
            <a:ext cx="824655" cy="82465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椭圆 75">
            <a:extLst>
              <a:ext uri="{FF2B5EF4-FFF2-40B4-BE49-F238E27FC236}">
                <a16:creationId xmlns:a16="http://schemas.microsoft.com/office/drawing/2014/main" id="{0C4F4752-035B-7FC0-6062-8B41882AA2C8}"/>
              </a:ext>
            </a:extLst>
          </p:cNvPr>
          <p:cNvSpPr/>
          <p:nvPr/>
        </p:nvSpPr>
        <p:spPr>
          <a:xfrm flipH="1">
            <a:off x="6999395" y="4557954"/>
            <a:ext cx="824655" cy="82465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 name="椭圆 76">
            <a:extLst>
              <a:ext uri="{FF2B5EF4-FFF2-40B4-BE49-F238E27FC236}">
                <a16:creationId xmlns:a16="http://schemas.microsoft.com/office/drawing/2014/main" id="{2976C9AD-7B08-600F-5352-D623460B2993}"/>
              </a:ext>
            </a:extLst>
          </p:cNvPr>
          <p:cNvSpPr/>
          <p:nvPr/>
        </p:nvSpPr>
        <p:spPr>
          <a:xfrm flipH="1">
            <a:off x="4393306" y="4583309"/>
            <a:ext cx="824655" cy="82465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Oval 51">
            <a:extLst>
              <a:ext uri="{FF2B5EF4-FFF2-40B4-BE49-F238E27FC236}">
                <a16:creationId xmlns:a16="http://schemas.microsoft.com/office/drawing/2014/main" id="{C7163F0A-4819-6BB3-FFF0-0B34E67B7836}"/>
              </a:ext>
            </a:extLst>
          </p:cNvPr>
          <p:cNvSpPr/>
          <p:nvPr/>
        </p:nvSpPr>
        <p:spPr>
          <a:xfrm>
            <a:off x="4528697" y="2151065"/>
            <a:ext cx="503161" cy="33396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278945 h 440259"/>
              <a:gd name="T6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533">
                <a:moveTo>
                  <a:pt x="802" y="11"/>
                </a:moveTo>
                <a:cubicBezTo>
                  <a:pt x="802" y="11"/>
                  <a:pt x="802" y="11"/>
                  <a:pt x="802" y="11"/>
                </a:cubicBezTo>
                <a:cubicBezTo>
                  <a:pt x="801" y="9"/>
                  <a:pt x="801" y="8"/>
                  <a:pt x="800" y="6"/>
                </a:cubicBezTo>
                <a:cubicBezTo>
                  <a:pt x="800" y="6"/>
                  <a:pt x="800" y="6"/>
                  <a:pt x="800" y="6"/>
                </a:cubicBezTo>
                <a:cubicBezTo>
                  <a:pt x="800" y="6"/>
                  <a:pt x="800" y="6"/>
                  <a:pt x="800" y="6"/>
                </a:cubicBezTo>
                <a:cubicBezTo>
                  <a:pt x="799" y="5"/>
                  <a:pt x="798" y="4"/>
                  <a:pt x="797" y="3"/>
                </a:cubicBezTo>
                <a:cubicBezTo>
                  <a:pt x="796" y="3"/>
                  <a:pt x="796" y="2"/>
                  <a:pt x="796" y="2"/>
                </a:cubicBezTo>
                <a:cubicBezTo>
                  <a:pt x="795" y="2"/>
                  <a:pt x="794" y="1"/>
                  <a:pt x="793" y="1"/>
                </a:cubicBezTo>
                <a:cubicBezTo>
                  <a:pt x="792" y="0"/>
                  <a:pt x="791" y="0"/>
                  <a:pt x="791" y="0"/>
                </a:cubicBezTo>
                <a:cubicBezTo>
                  <a:pt x="790" y="0"/>
                  <a:pt x="789" y="0"/>
                  <a:pt x="789" y="0"/>
                </a:cubicBezTo>
                <a:lnTo>
                  <a:pt x="789" y="0"/>
                </a:lnTo>
                <a:cubicBezTo>
                  <a:pt x="788" y="0"/>
                  <a:pt x="788" y="0"/>
                  <a:pt x="787" y="0"/>
                </a:cubicBezTo>
                <a:cubicBezTo>
                  <a:pt x="787" y="0"/>
                  <a:pt x="787" y="0"/>
                  <a:pt x="787" y="0"/>
                </a:cubicBezTo>
                <a:cubicBezTo>
                  <a:pt x="787" y="0"/>
                  <a:pt x="787" y="0"/>
                  <a:pt x="787" y="0"/>
                </a:cubicBezTo>
                <a:cubicBezTo>
                  <a:pt x="786" y="0"/>
                  <a:pt x="786" y="0"/>
                  <a:pt x="786" y="0"/>
                </a:cubicBezTo>
                <a:lnTo>
                  <a:pt x="12" y="160"/>
                </a:lnTo>
                <a:cubicBezTo>
                  <a:pt x="6" y="161"/>
                  <a:pt x="2" y="166"/>
                  <a:pt x="1" y="171"/>
                </a:cubicBezTo>
                <a:cubicBezTo>
                  <a:pt x="0" y="177"/>
                  <a:pt x="3" y="182"/>
                  <a:pt x="8" y="185"/>
                </a:cubicBezTo>
                <a:lnTo>
                  <a:pt x="230" y="302"/>
                </a:lnTo>
                <a:lnTo>
                  <a:pt x="269" y="518"/>
                </a:lnTo>
                <a:cubicBezTo>
                  <a:pt x="269" y="518"/>
                  <a:pt x="269" y="518"/>
                  <a:pt x="269" y="518"/>
                </a:cubicBezTo>
                <a:cubicBezTo>
                  <a:pt x="269" y="519"/>
                  <a:pt x="269" y="520"/>
                  <a:pt x="269" y="521"/>
                </a:cubicBezTo>
                <a:cubicBezTo>
                  <a:pt x="269" y="522"/>
                  <a:pt x="269" y="523"/>
                  <a:pt x="269" y="523"/>
                </a:cubicBezTo>
                <a:cubicBezTo>
                  <a:pt x="269" y="524"/>
                  <a:pt x="270" y="525"/>
                  <a:pt x="270" y="527"/>
                </a:cubicBezTo>
                <a:cubicBezTo>
                  <a:pt x="271" y="527"/>
                  <a:pt x="271" y="527"/>
                  <a:pt x="271" y="527"/>
                </a:cubicBezTo>
                <a:cubicBezTo>
                  <a:pt x="271" y="527"/>
                  <a:pt x="271" y="527"/>
                  <a:pt x="271" y="527"/>
                </a:cubicBezTo>
                <a:cubicBezTo>
                  <a:pt x="271" y="528"/>
                  <a:pt x="271" y="528"/>
                  <a:pt x="272" y="528"/>
                </a:cubicBezTo>
                <a:cubicBezTo>
                  <a:pt x="272" y="529"/>
                  <a:pt x="273" y="530"/>
                  <a:pt x="274" y="530"/>
                </a:cubicBezTo>
                <a:cubicBezTo>
                  <a:pt x="274" y="530"/>
                  <a:pt x="274" y="530"/>
                  <a:pt x="274" y="531"/>
                </a:cubicBezTo>
                <a:cubicBezTo>
                  <a:pt x="274" y="531"/>
                  <a:pt x="274" y="531"/>
                  <a:pt x="275" y="531"/>
                </a:cubicBezTo>
                <a:cubicBezTo>
                  <a:pt x="275" y="531"/>
                  <a:pt x="276" y="532"/>
                  <a:pt x="277" y="532"/>
                </a:cubicBezTo>
                <a:cubicBezTo>
                  <a:pt x="277" y="532"/>
                  <a:pt x="278" y="533"/>
                  <a:pt x="278" y="533"/>
                </a:cubicBezTo>
                <a:cubicBezTo>
                  <a:pt x="279" y="533"/>
                  <a:pt x="281" y="533"/>
                  <a:pt x="282" y="533"/>
                </a:cubicBezTo>
                <a:lnTo>
                  <a:pt x="282" y="533"/>
                </a:lnTo>
                <a:lnTo>
                  <a:pt x="282" y="533"/>
                </a:lnTo>
                <a:lnTo>
                  <a:pt x="282" y="533"/>
                </a:lnTo>
                <a:cubicBezTo>
                  <a:pt x="282" y="533"/>
                  <a:pt x="282" y="533"/>
                  <a:pt x="282" y="533"/>
                </a:cubicBezTo>
                <a:cubicBezTo>
                  <a:pt x="282" y="533"/>
                  <a:pt x="282" y="533"/>
                  <a:pt x="283" y="533"/>
                </a:cubicBezTo>
                <a:cubicBezTo>
                  <a:pt x="286" y="533"/>
                  <a:pt x="290" y="532"/>
                  <a:pt x="292" y="529"/>
                </a:cubicBezTo>
                <a:lnTo>
                  <a:pt x="440" y="431"/>
                </a:lnTo>
                <a:lnTo>
                  <a:pt x="595" y="531"/>
                </a:lnTo>
                <a:cubicBezTo>
                  <a:pt x="597" y="532"/>
                  <a:pt x="599" y="533"/>
                  <a:pt x="602" y="533"/>
                </a:cubicBezTo>
                <a:cubicBezTo>
                  <a:pt x="603" y="533"/>
                  <a:pt x="605" y="533"/>
                  <a:pt x="606" y="533"/>
                </a:cubicBezTo>
                <a:cubicBezTo>
                  <a:pt x="610" y="531"/>
                  <a:pt x="613" y="528"/>
                  <a:pt x="614" y="524"/>
                </a:cubicBezTo>
                <a:lnTo>
                  <a:pt x="800" y="20"/>
                </a:lnTo>
                <a:cubicBezTo>
                  <a:pt x="801" y="18"/>
                  <a:pt x="802" y="16"/>
                  <a:pt x="802" y="13"/>
                </a:cubicBezTo>
                <a:cubicBezTo>
                  <a:pt x="802" y="12"/>
                  <a:pt x="802" y="12"/>
                  <a:pt x="802" y="11"/>
                </a:cubicBezTo>
                <a:close/>
                <a:moveTo>
                  <a:pt x="647" y="101"/>
                </a:moveTo>
                <a:lnTo>
                  <a:pt x="327" y="336"/>
                </a:lnTo>
                <a:cubicBezTo>
                  <a:pt x="327" y="336"/>
                  <a:pt x="326" y="337"/>
                  <a:pt x="326" y="337"/>
                </a:cubicBezTo>
                <a:cubicBezTo>
                  <a:pt x="326" y="337"/>
                  <a:pt x="326" y="337"/>
                  <a:pt x="325" y="338"/>
                </a:cubicBezTo>
                <a:cubicBezTo>
                  <a:pt x="325" y="338"/>
                  <a:pt x="325" y="338"/>
                  <a:pt x="325" y="339"/>
                </a:cubicBezTo>
                <a:cubicBezTo>
                  <a:pt x="324" y="339"/>
                  <a:pt x="324" y="339"/>
                  <a:pt x="324" y="340"/>
                </a:cubicBezTo>
                <a:cubicBezTo>
                  <a:pt x="323" y="340"/>
                  <a:pt x="323" y="341"/>
                  <a:pt x="323" y="342"/>
                </a:cubicBezTo>
                <a:cubicBezTo>
                  <a:pt x="323" y="342"/>
                  <a:pt x="323" y="342"/>
                  <a:pt x="323" y="343"/>
                </a:cubicBezTo>
                <a:cubicBezTo>
                  <a:pt x="323" y="343"/>
                  <a:pt x="322" y="343"/>
                  <a:pt x="322" y="343"/>
                </a:cubicBezTo>
                <a:lnTo>
                  <a:pt x="286" y="462"/>
                </a:lnTo>
                <a:lnTo>
                  <a:pt x="257" y="301"/>
                </a:lnTo>
                <a:lnTo>
                  <a:pt x="647" y="101"/>
                </a:lnTo>
                <a:close/>
                <a:moveTo>
                  <a:pt x="306" y="487"/>
                </a:moveTo>
                <a:lnTo>
                  <a:pt x="343" y="367"/>
                </a:lnTo>
                <a:lnTo>
                  <a:pt x="399" y="404"/>
                </a:lnTo>
                <a:lnTo>
                  <a:pt x="416" y="415"/>
                </a:lnTo>
                <a:lnTo>
                  <a:pt x="361" y="451"/>
                </a:lnTo>
                <a:lnTo>
                  <a:pt x="306" y="4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9" name="Oval 52">
            <a:extLst>
              <a:ext uri="{FF2B5EF4-FFF2-40B4-BE49-F238E27FC236}">
                <a16:creationId xmlns:a16="http://schemas.microsoft.com/office/drawing/2014/main" id="{B5AE5D01-AACE-9CB1-42B2-5E85D3FC2806}"/>
              </a:ext>
            </a:extLst>
          </p:cNvPr>
          <p:cNvSpPr/>
          <p:nvPr/>
        </p:nvSpPr>
        <p:spPr>
          <a:xfrm>
            <a:off x="4554053" y="4744437"/>
            <a:ext cx="503161" cy="502401"/>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0" name="Oval 54">
            <a:extLst>
              <a:ext uri="{FF2B5EF4-FFF2-40B4-BE49-F238E27FC236}">
                <a16:creationId xmlns:a16="http://schemas.microsoft.com/office/drawing/2014/main" id="{8DC439B2-6437-A8FD-44E2-AEB81B8E5FEF}"/>
              </a:ext>
            </a:extLst>
          </p:cNvPr>
          <p:cNvSpPr/>
          <p:nvPr/>
        </p:nvSpPr>
        <p:spPr>
          <a:xfrm>
            <a:off x="7134785" y="2096136"/>
            <a:ext cx="503161" cy="393109"/>
          </a:xfrm>
          <a:custGeom>
            <a:avLst/>
            <a:gdLst>
              <a:gd name="connsiteX0" fmla="*/ 110880 w 607596"/>
              <a:gd name="connsiteY0" fmla="*/ 307122 h 474702"/>
              <a:gd name="connsiteX1" fmla="*/ 117999 w 607596"/>
              <a:gd name="connsiteY1" fmla="*/ 307388 h 474702"/>
              <a:gd name="connsiteX2" fmla="*/ 270804 w 607596"/>
              <a:gd name="connsiteY2" fmla="*/ 405224 h 474702"/>
              <a:gd name="connsiteX3" fmla="*/ 316102 w 607596"/>
              <a:gd name="connsiteY3" fmla="*/ 405224 h 474702"/>
              <a:gd name="connsiteX4" fmla="*/ 468907 w 607596"/>
              <a:gd name="connsiteY4" fmla="*/ 307388 h 474702"/>
              <a:gd name="connsiteX5" fmla="*/ 479675 w 607596"/>
              <a:gd name="connsiteY5" fmla="*/ 313253 h 474702"/>
              <a:gd name="connsiteX6" fmla="*/ 479675 w 607596"/>
              <a:gd name="connsiteY6" fmla="*/ 404691 h 474702"/>
              <a:gd name="connsiteX7" fmla="*/ 107231 w 607596"/>
              <a:gd name="connsiteY7" fmla="*/ 404691 h 474702"/>
              <a:gd name="connsiteX8" fmla="*/ 107231 w 607596"/>
              <a:gd name="connsiteY8" fmla="*/ 313253 h 474702"/>
              <a:gd name="connsiteX9" fmla="*/ 110880 w 607596"/>
              <a:gd name="connsiteY9" fmla="*/ 307122 h 474702"/>
              <a:gd name="connsiteX10" fmla="*/ 282138 w 607596"/>
              <a:gd name="connsiteY10" fmla="*/ 3333 h 474702"/>
              <a:gd name="connsiteX11" fmla="*/ 304744 w 607596"/>
              <a:gd name="connsiteY11" fmla="*/ 3333 h 474702"/>
              <a:gd name="connsiteX12" fmla="*/ 577358 w 607596"/>
              <a:gd name="connsiteY12" fmla="*/ 177884 h 474702"/>
              <a:gd name="connsiteX13" fmla="*/ 586971 w 607596"/>
              <a:gd name="connsiteY13" fmla="*/ 195482 h 474702"/>
              <a:gd name="connsiteX14" fmla="*/ 586971 w 607596"/>
              <a:gd name="connsiteY14" fmla="*/ 356080 h 474702"/>
              <a:gd name="connsiteX15" fmla="*/ 604593 w 607596"/>
              <a:gd name="connsiteY15" fmla="*/ 383720 h 474702"/>
              <a:gd name="connsiteX16" fmla="*/ 604593 w 607596"/>
              <a:gd name="connsiteY16" fmla="*/ 404339 h 474702"/>
              <a:gd name="connsiteX17" fmla="*/ 582253 w 607596"/>
              <a:gd name="connsiteY17" fmla="*/ 439445 h 474702"/>
              <a:gd name="connsiteX18" fmla="*/ 549768 w 607596"/>
              <a:gd name="connsiteY18" fmla="*/ 439445 h 474702"/>
              <a:gd name="connsiteX19" fmla="*/ 527428 w 607596"/>
              <a:gd name="connsiteY19" fmla="*/ 404339 h 474702"/>
              <a:gd name="connsiteX20" fmla="*/ 527428 w 607596"/>
              <a:gd name="connsiteY20" fmla="*/ 383720 h 474702"/>
              <a:gd name="connsiteX21" fmla="*/ 545050 w 607596"/>
              <a:gd name="connsiteY21" fmla="*/ 356080 h 474702"/>
              <a:gd name="connsiteX22" fmla="*/ 545050 w 607596"/>
              <a:gd name="connsiteY22" fmla="*/ 233698 h 474702"/>
              <a:gd name="connsiteX23" fmla="*/ 304744 w 607596"/>
              <a:gd name="connsiteY23" fmla="*/ 387630 h 474702"/>
              <a:gd name="connsiteX24" fmla="*/ 282138 w 607596"/>
              <a:gd name="connsiteY24" fmla="*/ 387630 h 474702"/>
              <a:gd name="connsiteX25" fmla="*/ 9612 w 607596"/>
              <a:gd name="connsiteY25" fmla="*/ 213079 h 474702"/>
              <a:gd name="connsiteX26" fmla="*/ 9612 w 607596"/>
              <a:gd name="connsiteY26" fmla="*/ 177884 h 47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596" h="474702">
                <a:moveTo>
                  <a:pt x="110880" y="307122"/>
                </a:moveTo>
                <a:cubicBezTo>
                  <a:pt x="112993" y="305966"/>
                  <a:pt x="115686" y="305877"/>
                  <a:pt x="117999" y="307388"/>
                </a:cubicBezTo>
                <a:lnTo>
                  <a:pt x="270804" y="405224"/>
                </a:lnTo>
                <a:cubicBezTo>
                  <a:pt x="284598" y="414022"/>
                  <a:pt x="302308" y="414022"/>
                  <a:pt x="316102" y="405224"/>
                </a:cubicBezTo>
                <a:lnTo>
                  <a:pt x="468907" y="307388"/>
                </a:lnTo>
                <a:cubicBezTo>
                  <a:pt x="473534" y="304367"/>
                  <a:pt x="479675" y="307744"/>
                  <a:pt x="479675" y="313253"/>
                </a:cubicBezTo>
                <a:lnTo>
                  <a:pt x="479675" y="404691"/>
                </a:lnTo>
                <a:cubicBezTo>
                  <a:pt x="479675" y="498351"/>
                  <a:pt x="107231" y="497729"/>
                  <a:pt x="107231" y="404691"/>
                </a:cubicBezTo>
                <a:lnTo>
                  <a:pt x="107231" y="313253"/>
                </a:lnTo>
                <a:cubicBezTo>
                  <a:pt x="107231" y="310499"/>
                  <a:pt x="108766" y="308277"/>
                  <a:pt x="110880" y="307122"/>
                </a:cubicBezTo>
                <a:close/>
                <a:moveTo>
                  <a:pt x="282138" y="3333"/>
                </a:moveTo>
                <a:cubicBezTo>
                  <a:pt x="289080" y="-1111"/>
                  <a:pt x="297891" y="-1111"/>
                  <a:pt x="304744" y="3333"/>
                </a:cubicBezTo>
                <a:lnTo>
                  <a:pt x="577358" y="177884"/>
                </a:lnTo>
                <a:cubicBezTo>
                  <a:pt x="583232" y="181617"/>
                  <a:pt x="586971" y="188194"/>
                  <a:pt x="586971" y="195482"/>
                </a:cubicBezTo>
                <a:lnTo>
                  <a:pt x="586971" y="356080"/>
                </a:lnTo>
                <a:lnTo>
                  <a:pt x="604593" y="383720"/>
                </a:lnTo>
                <a:cubicBezTo>
                  <a:pt x="608598" y="390030"/>
                  <a:pt x="608598" y="398029"/>
                  <a:pt x="604593" y="404339"/>
                </a:cubicBezTo>
                <a:lnTo>
                  <a:pt x="582253" y="439445"/>
                </a:lnTo>
                <a:cubicBezTo>
                  <a:pt x="574688" y="451265"/>
                  <a:pt x="557333" y="451354"/>
                  <a:pt x="549768" y="439445"/>
                </a:cubicBezTo>
                <a:lnTo>
                  <a:pt x="527428" y="404339"/>
                </a:lnTo>
                <a:cubicBezTo>
                  <a:pt x="523423" y="398029"/>
                  <a:pt x="523423" y="390030"/>
                  <a:pt x="527428" y="383720"/>
                </a:cubicBezTo>
                <a:lnTo>
                  <a:pt x="545050" y="356080"/>
                </a:lnTo>
                <a:lnTo>
                  <a:pt x="545050" y="233698"/>
                </a:lnTo>
                <a:lnTo>
                  <a:pt x="304744" y="387630"/>
                </a:lnTo>
                <a:cubicBezTo>
                  <a:pt x="297891" y="391985"/>
                  <a:pt x="289080" y="391985"/>
                  <a:pt x="282138" y="387630"/>
                </a:cubicBezTo>
                <a:lnTo>
                  <a:pt x="9612" y="213079"/>
                </a:lnTo>
                <a:cubicBezTo>
                  <a:pt x="-3204" y="204902"/>
                  <a:pt x="-3204" y="186061"/>
                  <a:pt x="9612" y="177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Oval 55">
            <a:extLst>
              <a:ext uri="{FF2B5EF4-FFF2-40B4-BE49-F238E27FC236}">
                <a16:creationId xmlns:a16="http://schemas.microsoft.com/office/drawing/2014/main" id="{F532D479-C4AE-D9DE-8346-922916F38664}"/>
              </a:ext>
            </a:extLst>
          </p:cNvPr>
          <p:cNvSpPr/>
          <p:nvPr/>
        </p:nvSpPr>
        <p:spPr>
          <a:xfrm>
            <a:off x="7160142" y="4728332"/>
            <a:ext cx="503161" cy="48390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2" name="文本框 81">
            <a:extLst>
              <a:ext uri="{FF2B5EF4-FFF2-40B4-BE49-F238E27FC236}">
                <a16:creationId xmlns:a16="http://schemas.microsoft.com/office/drawing/2014/main" id="{CCE8AF8A-7EF3-A861-29B3-6071D04FDDD7}"/>
              </a:ext>
            </a:extLst>
          </p:cNvPr>
          <p:cNvSpPr txBox="1"/>
          <p:nvPr/>
        </p:nvSpPr>
        <p:spPr>
          <a:xfrm>
            <a:off x="8225999" y="2052036"/>
            <a:ext cx="3270257" cy="939809"/>
          </a:xfrm>
          <a:prstGeom prst="rect">
            <a:avLst/>
          </a:prstGeom>
          <a:noFill/>
          <a:ln>
            <a:noFill/>
          </a:ln>
        </p:spPr>
        <p:txBody>
          <a:bodyPr wrap="square" lIns="0" tIns="0" rIns="0" bIns="0" rtlCol="0">
            <a:spAutoFit/>
          </a:bodyPr>
          <a:lstStyle>
            <a:defPPr>
              <a:defRPr lang="zh-CN"/>
            </a:defPPr>
            <a:lvl1pPr>
              <a:lnSpc>
                <a:spcPct val="130000"/>
              </a:lnSpc>
              <a:defRPr spc="100">
                <a:solidFill>
                  <a:schemeClr val="tx1">
                    <a:lumMod val="75000"/>
                    <a:lumOff val="25000"/>
                  </a:schemeClr>
                </a:solidFill>
              </a:defRPr>
            </a:lvl1pPr>
          </a:lstStyle>
          <a:p>
            <a:pPr>
              <a:lnSpc>
                <a:spcPct val="13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83" name="文本框 82">
            <a:extLst>
              <a:ext uri="{FF2B5EF4-FFF2-40B4-BE49-F238E27FC236}">
                <a16:creationId xmlns:a16="http://schemas.microsoft.com/office/drawing/2014/main" id="{A5FD719F-C6BD-906F-544E-F627506BA56C}"/>
              </a:ext>
            </a:extLst>
          </p:cNvPr>
          <p:cNvSpPr txBox="1"/>
          <p:nvPr/>
        </p:nvSpPr>
        <p:spPr>
          <a:xfrm>
            <a:off x="8225999" y="1724307"/>
            <a:ext cx="1282402" cy="307777"/>
          </a:xfrm>
          <a:prstGeom prst="rect">
            <a:avLst/>
          </a:prstGeom>
          <a:noFill/>
          <a:ln>
            <a:noFill/>
          </a:ln>
        </p:spPr>
        <p:txBody>
          <a:bodyPr wrap="none" lIns="0" tIns="0" rIns="0" bIns="0" rtlCol="0">
            <a:spAutoFit/>
          </a:bodyPr>
          <a:lstStyle/>
          <a:p>
            <a:pPr algn="just"/>
            <a:r>
              <a:rPr lang="zh-CN" altLang="en-US" sz="2000" b="1" dirty="0">
                <a:solidFill>
                  <a:schemeClr val="accent1">
                    <a:lumMod val="60000"/>
                    <a:lumOff val="40000"/>
                  </a:schemeClr>
                </a:solidFill>
                <a:latin typeface="+mj-ea"/>
                <a:ea typeface="+mj-ea"/>
              </a:rPr>
              <a:t>关键词标题</a:t>
            </a:r>
          </a:p>
        </p:txBody>
      </p:sp>
      <p:sp>
        <p:nvSpPr>
          <p:cNvPr id="84" name="文本框 83">
            <a:extLst>
              <a:ext uri="{FF2B5EF4-FFF2-40B4-BE49-F238E27FC236}">
                <a16:creationId xmlns:a16="http://schemas.microsoft.com/office/drawing/2014/main" id="{0C16836C-6FB5-9FAE-03A4-D899C39F8C14}"/>
              </a:ext>
            </a:extLst>
          </p:cNvPr>
          <p:cNvSpPr txBox="1"/>
          <p:nvPr/>
        </p:nvSpPr>
        <p:spPr>
          <a:xfrm>
            <a:off x="8225999" y="4729627"/>
            <a:ext cx="3270257" cy="939809"/>
          </a:xfrm>
          <a:prstGeom prst="rect">
            <a:avLst/>
          </a:prstGeom>
          <a:noFill/>
          <a:ln>
            <a:noFill/>
          </a:ln>
        </p:spPr>
        <p:txBody>
          <a:bodyPr wrap="square" lIns="0" tIns="0" rIns="0" bIns="0" rtlCol="0">
            <a:spAutoFit/>
          </a:bodyPr>
          <a:lstStyle>
            <a:defPPr>
              <a:defRPr lang="zh-CN"/>
            </a:defPPr>
            <a:lvl1pPr>
              <a:lnSpc>
                <a:spcPct val="130000"/>
              </a:lnSpc>
              <a:defRPr spc="100">
                <a:solidFill>
                  <a:schemeClr val="tx1">
                    <a:lumMod val="75000"/>
                    <a:lumOff val="25000"/>
                  </a:schemeClr>
                </a:solidFill>
              </a:defRPr>
            </a:lvl1pPr>
          </a:lstStyle>
          <a:p>
            <a:pPr>
              <a:lnSpc>
                <a:spcPct val="13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85" name="文本框 84">
            <a:extLst>
              <a:ext uri="{FF2B5EF4-FFF2-40B4-BE49-F238E27FC236}">
                <a16:creationId xmlns:a16="http://schemas.microsoft.com/office/drawing/2014/main" id="{0D4FBBCF-3830-3C3C-8F32-BE25D449FFC8}"/>
              </a:ext>
            </a:extLst>
          </p:cNvPr>
          <p:cNvSpPr txBox="1"/>
          <p:nvPr/>
        </p:nvSpPr>
        <p:spPr>
          <a:xfrm>
            <a:off x="8225999" y="4401898"/>
            <a:ext cx="1282402" cy="307777"/>
          </a:xfrm>
          <a:prstGeom prst="rect">
            <a:avLst/>
          </a:prstGeom>
          <a:noFill/>
          <a:ln>
            <a:noFill/>
          </a:ln>
        </p:spPr>
        <p:txBody>
          <a:bodyPr wrap="none" lIns="0" tIns="0" rIns="0" bIns="0" rtlCol="0">
            <a:spAutoFit/>
          </a:bodyPr>
          <a:lstStyle/>
          <a:p>
            <a:pPr algn="just"/>
            <a:r>
              <a:rPr lang="zh-CN" altLang="en-US" sz="2000" b="1" dirty="0">
                <a:solidFill>
                  <a:schemeClr val="accent1">
                    <a:lumMod val="60000"/>
                    <a:lumOff val="40000"/>
                  </a:schemeClr>
                </a:solidFill>
                <a:latin typeface="+mj-ea"/>
                <a:ea typeface="+mj-ea"/>
              </a:rPr>
              <a:t>关键词标题</a:t>
            </a:r>
          </a:p>
        </p:txBody>
      </p:sp>
      <p:sp>
        <p:nvSpPr>
          <p:cNvPr id="86" name="文本框 85">
            <a:extLst>
              <a:ext uri="{FF2B5EF4-FFF2-40B4-BE49-F238E27FC236}">
                <a16:creationId xmlns:a16="http://schemas.microsoft.com/office/drawing/2014/main" id="{E7FFDD27-627B-DE85-4EB8-074F93334EFC}"/>
              </a:ext>
            </a:extLst>
          </p:cNvPr>
          <p:cNvSpPr txBox="1"/>
          <p:nvPr/>
        </p:nvSpPr>
        <p:spPr>
          <a:xfrm>
            <a:off x="695324" y="2052036"/>
            <a:ext cx="3270257" cy="939809"/>
          </a:xfrm>
          <a:prstGeom prst="rect">
            <a:avLst/>
          </a:prstGeom>
          <a:noFill/>
          <a:ln>
            <a:noFill/>
          </a:ln>
        </p:spPr>
        <p:txBody>
          <a:bodyPr wrap="square" lIns="0" tIns="0" rIns="0" bIns="0" rtlCol="0">
            <a:spAutoFit/>
          </a:bodyPr>
          <a:lstStyle>
            <a:defPPr>
              <a:defRPr lang="zh-CN"/>
            </a:defPPr>
            <a:lvl1pPr>
              <a:lnSpc>
                <a:spcPct val="130000"/>
              </a:lnSpc>
              <a:defRPr spc="100">
                <a:solidFill>
                  <a:schemeClr val="tx1">
                    <a:lumMod val="75000"/>
                    <a:lumOff val="25000"/>
                  </a:schemeClr>
                </a:solidFill>
              </a:defRPr>
            </a:lvl1pPr>
          </a:lstStyle>
          <a:p>
            <a:pPr>
              <a:lnSpc>
                <a:spcPct val="13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87" name="文本框 86">
            <a:extLst>
              <a:ext uri="{FF2B5EF4-FFF2-40B4-BE49-F238E27FC236}">
                <a16:creationId xmlns:a16="http://schemas.microsoft.com/office/drawing/2014/main" id="{665E7CFA-4132-B802-099A-CD476F42D559}"/>
              </a:ext>
            </a:extLst>
          </p:cNvPr>
          <p:cNvSpPr txBox="1"/>
          <p:nvPr/>
        </p:nvSpPr>
        <p:spPr>
          <a:xfrm>
            <a:off x="2683179" y="1724307"/>
            <a:ext cx="1282402" cy="328360"/>
          </a:xfrm>
          <a:prstGeom prst="rect">
            <a:avLst/>
          </a:prstGeom>
          <a:noFill/>
          <a:ln>
            <a:noFill/>
          </a:ln>
        </p:spPr>
        <p:txBody>
          <a:bodyPr wrap="none" lIns="0" tIns="0" rIns="0" bIns="0" rtlCol="0">
            <a:spAutoFit/>
          </a:bodyPr>
          <a:lstStyle/>
          <a:p>
            <a:pPr algn="r">
              <a:lnSpc>
                <a:spcPct val="110000"/>
              </a:lnSpc>
            </a:pPr>
            <a:r>
              <a:rPr lang="zh-CN" altLang="en-US" sz="2000" b="1" dirty="0">
                <a:solidFill>
                  <a:schemeClr val="accent1">
                    <a:lumMod val="60000"/>
                    <a:lumOff val="40000"/>
                  </a:schemeClr>
                </a:solidFill>
                <a:latin typeface="+mj-ea"/>
                <a:ea typeface="+mj-ea"/>
              </a:rPr>
              <a:t>关键词标题</a:t>
            </a:r>
          </a:p>
        </p:txBody>
      </p:sp>
      <p:sp>
        <p:nvSpPr>
          <p:cNvPr id="88" name="文本框 87">
            <a:extLst>
              <a:ext uri="{FF2B5EF4-FFF2-40B4-BE49-F238E27FC236}">
                <a16:creationId xmlns:a16="http://schemas.microsoft.com/office/drawing/2014/main" id="{555B09F7-01F4-D1C9-9045-ECFBD78ABE6F}"/>
              </a:ext>
            </a:extLst>
          </p:cNvPr>
          <p:cNvSpPr txBox="1"/>
          <p:nvPr/>
        </p:nvSpPr>
        <p:spPr>
          <a:xfrm>
            <a:off x="695324" y="4729627"/>
            <a:ext cx="3270257" cy="939809"/>
          </a:xfrm>
          <a:prstGeom prst="rect">
            <a:avLst/>
          </a:prstGeom>
          <a:noFill/>
          <a:ln>
            <a:noFill/>
          </a:ln>
        </p:spPr>
        <p:txBody>
          <a:bodyPr wrap="square" lIns="0" tIns="0" rIns="0" bIns="0" rtlCol="0">
            <a:spAutoFit/>
          </a:bodyPr>
          <a:lstStyle>
            <a:defPPr>
              <a:defRPr lang="zh-CN"/>
            </a:defPPr>
            <a:lvl1pPr>
              <a:lnSpc>
                <a:spcPct val="130000"/>
              </a:lnSpc>
              <a:defRPr spc="100">
                <a:solidFill>
                  <a:schemeClr val="tx1">
                    <a:lumMod val="75000"/>
                    <a:lumOff val="25000"/>
                  </a:schemeClr>
                </a:solidFill>
              </a:defRPr>
            </a:lvl1pPr>
          </a:lstStyle>
          <a:p>
            <a:pPr>
              <a:lnSpc>
                <a:spcPct val="13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89" name="文本框 88">
            <a:extLst>
              <a:ext uri="{FF2B5EF4-FFF2-40B4-BE49-F238E27FC236}">
                <a16:creationId xmlns:a16="http://schemas.microsoft.com/office/drawing/2014/main" id="{65EBBC09-760D-09E9-985B-A177FE4968AD}"/>
              </a:ext>
            </a:extLst>
          </p:cNvPr>
          <p:cNvSpPr txBox="1"/>
          <p:nvPr/>
        </p:nvSpPr>
        <p:spPr>
          <a:xfrm>
            <a:off x="2683179" y="4401898"/>
            <a:ext cx="1282402" cy="307777"/>
          </a:xfrm>
          <a:prstGeom prst="rect">
            <a:avLst/>
          </a:prstGeom>
          <a:noFill/>
          <a:ln>
            <a:noFill/>
          </a:ln>
        </p:spPr>
        <p:txBody>
          <a:bodyPr wrap="none" lIns="0" tIns="0" rIns="0" bIns="0" rtlCol="0">
            <a:spAutoFit/>
          </a:bodyPr>
          <a:lstStyle/>
          <a:p>
            <a:pPr algn="r"/>
            <a:r>
              <a:rPr lang="zh-CN" altLang="en-US" sz="2000" b="1" dirty="0">
                <a:solidFill>
                  <a:schemeClr val="accent1">
                    <a:lumMod val="60000"/>
                    <a:lumOff val="40000"/>
                  </a:schemeClr>
                </a:solidFill>
                <a:latin typeface="+mj-ea"/>
                <a:ea typeface="+mj-ea"/>
              </a:rPr>
              <a:t>关键词标题</a:t>
            </a:r>
          </a:p>
        </p:txBody>
      </p:sp>
    </p:spTree>
    <p:extLst>
      <p:ext uri="{BB962C8B-B14F-4D97-AF65-F5344CB8AC3E}">
        <p14:creationId xmlns:p14="http://schemas.microsoft.com/office/powerpoint/2010/main" val="621583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E2C775C-FF66-42B4-8D3A-3F0EDB915BB9}"/>
              </a:ext>
            </a:extLst>
          </p:cNvPr>
          <p:cNvSpPr txBox="1"/>
          <p:nvPr/>
        </p:nvSpPr>
        <p:spPr>
          <a:xfrm>
            <a:off x="5529178" y="1365249"/>
            <a:ext cx="1133644"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200" normalizeH="0" baseline="0" noProof="0" dirty="0">
                <a:ln>
                  <a:noFill/>
                </a:ln>
                <a:solidFill>
                  <a:schemeClr val="accent2">
                    <a:lumMod val="20000"/>
                    <a:lumOff val="80000"/>
                  </a:schemeClr>
                </a:solidFill>
                <a:effectLst/>
                <a:uLnTx/>
                <a:uFillTx/>
                <a:latin typeface="+mj-ea"/>
                <a:ea typeface="+mj-ea"/>
                <a:cs typeface="+mn-cs"/>
              </a:rPr>
              <a:t>贰</a:t>
            </a:r>
          </a:p>
        </p:txBody>
      </p:sp>
      <p:sp>
        <p:nvSpPr>
          <p:cNvPr id="7" name="文本框 6">
            <a:extLst>
              <a:ext uri="{FF2B5EF4-FFF2-40B4-BE49-F238E27FC236}">
                <a16:creationId xmlns:a16="http://schemas.microsoft.com/office/drawing/2014/main" id="{7F498B3A-D206-462F-830C-A0FC3BB4FEB6}"/>
              </a:ext>
            </a:extLst>
          </p:cNvPr>
          <p:cNvSpPr txBox="1"/>
          <p:nvPr/>
        </p:nvSpPr>
        <p:spPr>
          <a:xfrm>
            <a:off x="3518860" y="3015047"/>
            <a:ext cx="4714875" cy="1313436"/>
          </a:xfrm>
          <a:prstGeom prst="rect">
            <a:avLst/>
          </a:prstGeom>
          <a:noFill/>
        </p:spPr>
        <p:txBody>
          <a:bodyPr wrap="square" lIns="0" tIns="0" rIns="0" bIns="0" rtlCol="0" anchor="t">
            <a:spAutoFit/>
          </a:bodyPr>
          <a:lstStyle/>
          <a:p>
            <a:pPr algn="ctr">
              <a:lnSpc>
                <a:spcPct val="110000"/>
              </a:lnSpc>
            </a:pPr>
            <a:r>
              <a:rPr lang="zh-CN" altLang="en-US" sz="8000" i="1" dirty="0">
                <a:ln w="9525">
                  <a:noFill/>
                </a:ln>
                <a:gradFill>
                  <a:gsLst>
                    <a:gs pos="70000">
                      <a:srgbClr val="F8ECE0"/>
                    </a:gs>
                    <a:gs pos="37000">
                      <a:srgbClr val="F8ECE0"/>
                    </a:gs>
                    <a:gs pos="97959">
                      <a:srgbClr val="F5A67E"/>
                    </a:gs>
                    <a:gs pos="51000">
                      <a:srgbClr val="F5A67E"/>
                    </a:gs>
                  </a:gsLst>
                  <a:lin ang="2700000" scaled="1"/>
                </a:gradFill>
                <a:effectLst>
                  <a:outerShdw blurRad="50800" dist="76200" dir="5400000" algn="t" rotWithShape="0">
                    <a:srgbClr val="800000"/>
                  </a:outerShdw>
                </a:effectLst>
                <a:latin typeface="+mj-ea"/>
                <a:ea typeface="+mj-ea"/>
              </a:rPr>
              <a:t>自我评价</a:t>
            </a:r>
          </a:p>
        </p:txBody>
      </p:sp>
      <p:grpSp>
        <p:nvGrpSpPr>
          <p:cNvPr id="8" name="组合 7">
            <a:extLst>
              <a:ext uri="{FF2B5EF4-FFF2-40B4-BE49-F238E27FC236}">
                <a16:creationId xmlns:a16="http://schemas.microsoft.com/office/drawing/2014/main" id="{0E0D47CD-8818-4278-A122-05CF3527C724}"/>
              </a:ext>
            </a:extLst>
          </p:cNvPr>
          <p:cNvGrpSpPr/>
          <p:nvPr/>
        </p:nvGrpSpPr>
        <p:grpSpPr>
          <a:xfrm>
            <a:off x="5291137" y="1121656"/>
            <a:ext cx="1609725" cy="1687513"/>
            <a:chOff x="3414210" y="4503592"/>
            <a:chExt cx="1609725" cy="1687513"/>
          </a:xfrm>
          <a:solidFill>
            <a:schemeClr val="accent2"/>
          </a:solidFill>
        </p:grpSpPr>
        <p:sp>
          <p:nvSpPr>
            <p:cNvPr id="9" name="Freeform 5994">
              <a:extLst>
                <a:ext uri="{FF2B5EF4-FFF2-40B4-BE49-F238E27FC236}">
                  <a16:creationId xmlns:a16="http://schemas.microsoft.com/office/drawing/2014/main" id="{F8C22277-43BD-4777-8D92-4595E8FA31DE}"/>
                </a:ext>
              </a:extLst>
            </p:cNvPr>
            <p:cNvSpPr>
              <a:spLocks/>
            </p:cNvSpPr>
            <p:nvPr/>
          </p:nvSpPr>
          <p:spPr bwMode="auto">
            <a:xfrm>
              <a:off x="4663573" y="4648055"/>
              <a:ext cx="46037" cy="30163"/>
            </a:xfrm>
            <a:custGeom>
              <a:avLst/>
              <a:gdLst>
                <a:gd name="T0" fmla="*/ 16 w 50"/>
                <a:gd name="T1" fmla="*/ 7 h 34"/>
                <a:gd name="T2" fmla="*/ 19 w 50"/>
                <a:gd name="T3" fmla="*/ 12 h 34"/>
                <a:gd name="T4" fmla="*/ 34 w 50"/>
                <a:gd name="T5" fmla="*/ 23 h 34"/>
                <a:gd name="T6" fmla="*/ 40 w 50"/>
                <a:gd name="T7" fmla="*/ 26 h 34"/>
                <a:gd name="T8" fmla="*/ 50 w 50"/>
                <a:gd name="T9" fmla="*/ 34 h 34"/>
                <a:gd name="T10" fmla="*/ 29 w 50"/>
                <a:gd name="T11" fmla="*/ 21 h 34"/>
                <a:gd name="T12" fmla="*/ 0 w 50"/>
                <a:gd name="T13" fmla="*/ 0 h 34"/>
                <a:gd name="T14" fmla="*/ 16 w 50"/>
                <a:gd name="T15" fmla="*/ 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34">
                  <a:moveTo>
                    <a:pt x="16" y="7"/>
                  </a:moveTo>
                  <a:cubicBezTo>
                    <a:pt x="20" y="11"/>
                    <a:pt x="18" y="11"/>
                    <a:pt x="19" y="12"/>
                  </a:cubicBezTo>
                  <a:cubicBezTo>
                    <a:pt x="24" y="16"/>
                    <a:pt x="29" y="20"/>
                    <a:pt x="34" y="23"/>
                  </a:cubicBezTo>
                  <a:cubicBezTo>
                    <a:pt x="40" y="28"/>
                    <a:pt x="36" y="23"/>
                    <a:pt x="40" y="26"/>
                  </a:cubicBezTo>
                  <a:cubicBezTo>
                    <a:pt x="43" y="28"/>
                    <a:pt x="45" y="30"/>
                    <a:pt x="50" y="34"/>
                  </a:cubicBezTo>
                  <a:cubicBezTo>
                    <a:pt x="48" y="34"/>
                    <a:pt x="39" y="28"/>
                    <a:pt x="29" y="21"/>
                  </a:cubicBezTo>
                  <a:cubicBezTo>
                    <a:pt x="19" y="14"/>
                    <a:pt x="7" y="5"/>
                    <a:pt x="0" y="0"/>
                  </a:cubicBezTo>
                  <a:cubicBezTo>
                    <a:pt x="4" y="1"/>
                    <a:pt x="16" y="10"/>
                    <a:pt x="16"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 name="Freeform 5995">
              <a:extLst>
                <a:ext uri="{FF2B5EF4-FFF2-40B4-BE49-F238E27FC236}">
                  <a16:creationId xmlns:a16="http://schemas.microsoft.com/office/drawing/2014/main" id="{0773F2DE-8986-43DD-98AB-341B577039B0}"/>
                </a:ext>
              </a:extLst>
            </p:cNvPr>
            <p:cNvSpPr>
              <a:spLocks/>
            </p:cNvSpPr>
            <p:nvPr/>
          </p:nvSpPr>
          <p:spPr bwMode="auto">
            <a:xfrm>
              <a:off x="4784223" y="4746480"/>
              <a:ext cx="15875" cy="14288"/>
            </a:xfrm>
            <a:custGeom>
              <a:avLst/>
              <a:gdLst>
                <a:gd name="T0" fmla="*/ 6 w 17"/>
                <a:gd name="T1" fmla="*/ 4 h 16"/>
                <a:gd name="T2" fmla="*/ 0 w 17"/>
                <a:gd name="T3" fmla="*/ 0 h 16"/>
                <a:gd name="T4" fmla="*/ 6 w 17"/>
                <a:gd name="T5" fmla="*/ 4 h 16"/>
              </a:gdLst>
              <a:ahLst/>
              <a:cxnLst>
                <a:cxn ang="0">
                  <a:pos x="T0" y="T1"/>
                </a:cxn>
                <a:cxn ang="0">
                  <a:pos x="T2" y="T3"/>
                </a:cxn>
                <a:cxn ang="0">
                  <a:pos x="T4" y="T5"/>
                </a:cxn>
              </a:cxnLst>
              <a:rect l="0" t="0" r="r" b="b"/>
              <a:pathLst>
                <a:path w="17" h="16">
                  <a:moveTo>
                    <a:pt x="6" y="4"/>
                  </a:moveTo>
                  <a:cubicBezTo>
                    <a:pt x="17" y="16"/>
                    <a:pt x="7" y="9"/>
                    <a:pt x="0" y="0"/>
                  </a:cubicBezTo>
                  <a:cubicBezTo>
                    <a:pt x="1" y="0"/>
                    <a:pt x="5" y="4"/>
                    <a:pt x="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 name="Freeform 5996">
              <a:extLst>
                <a:ext uri="{FF2B5EF4-FFF2-40B4-BE49-F238E27FC236}">
                  <a16:creationId xmlns:a16="http://schemas.microsoft.com/office/drawing/2014/main" id="{5B72EA45-6719-4432-A069-AC4C67E7B14E}"/>
                </a:ext>
              </a:extLst>
            </p:cNvPr>
            <p:cNvSpPr>
              <a:spLocks/>
            </p:cNvSpPr>
            <p:nvPr/>
          </p:nvSpPr>
          <p:spPr bwMode="auto">
            <a:xfrm>
              <a:off x="4515935" y="4570268"/>
              <a:ext cx="127000" cy="63500"/>
            </a:xfrm>
            <a:custGeom>
              <a:avLst/>
              <a:gdLst>
                <a:gd name="T0" fmla="*/ 30 w 141"/>
                <a:gd name="T1" fmla="*/ 7 h 70"/>
                <a:gd name="T2" fmla="*/ 76 w 141"/>
                <a:gd name="T3" fmla="*/ 31 h 70"/>
                <a:gd name="T4" fmla="*/ 141 w 141"/>
                <a:gd name="T5" fmla="*/ 70 h 70"/>
                <a:gd name="T6" fmla="*/ 78 w 141"/>
                <a:gd name="T7" fmla="*/ 35 h 70"/>
                <a:gd name="T8" fmla="*/ 20 w 141"/>
                <a:gd name="T9" fmla="*/ 8 h 70"/>
                <a:gd name="T10" fmla="*/ 17 w 141"/>
                <a:gd name="T11" fmla="*/ 8 h 70"/>
                <a:gd name="T12" fmla="*/ 29 w 141"/>
                <a:gd name="T13" fmla="*/ 14 h 70"/>
                <a:gd name="T14" fmla="*/ 45 w 141"/>
                <a:gd name="T15" fmla="*/ 22 h 70"/>
                <a:gd name="T16" fmla="*/ 4 w 141"/>
                <a:gd name="T17" fmla="*/ 5 h 70"/>
                <a:gd name="T18" fmla="*/ 3 w 141"/>
                <a:gd name="T19" fmla="*/ 0 h 70"/>
                <a:gd name="T20" fmla="*/ 48 w 141"/>
                <a:gd name="T21" fmla="*/ 19 h 70"/>
                <a:gd name="T22" fmla="*/ 20 w 141"/>
                <a:gd name="T23" fmla="*/ 5 h 70"/>
                <a:gd name="T24" fmla="*/ 30 w 141"/>
                <a:gd name="T25"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 h="70">
                  <a:moveTo>
                    <a:pt x="30" y="7"/>
                  </a:moveTo>
                  <a:cubicBezTo>
                    <a:pt x="36" y="11"/>
                    <a:pt x="54" y="20"/>
                    <a:pt x="76" y="31"/>
                  </a:cubicBezTo>
                  <a:cubicBezTo>
                    <a:pt x="97" y="42"/>
                    <a:pt x="122" y="56"/>
                    <a:pt x="141" y="70"/>
                  </a:cubicBezTo>
                  <a:cubicBezTo>
                    <a:pt x="119" y="55"/>
                    <a:pt x="98" y="44"/>
                    <a:pt x="78" y="35"/>
                  </a:cubicBezTo>
                  <a:cubicBezTo>
                    <a:pt x="58" y="25"/>
                    <a:pt x="39" y="17"/>
                    <a:pt x="20" y="8"/>
                  </a:cubicBezTo>
                  <a:cubicBezTo>
                    <a:pt x="21" y="9"/>
                    <a:pt x="20" y="9"/>
                    <a:pt x="17" y="8"/>
                  </a:cubicBezTo>
                  <a:cubicBezTo>
                    <a:pt x="18" y="9"/>
                    <a:pt x="23" y="11"/>
                    <a:pt x="29" y="14"/>
                  </a:cubicBezTo>
                  <a:cubicBezTo>
                    <a:pt x="36" y="17"/>
                    <a:pt x="43" y="20"/>
                    <a:pt x="45" y="22"/>
                  </a:cubicBezTo>
                  <a:cubicBezTo>
                    <a:pt x="32" y="16"/>
                    <a:pt x="23" y="14"/>
                    <a:pt x="4" y="5"/>
                  </a:cubicBezTo>
                  <a:cubicBezTo>
                    <a:pt x="11" y="7"/>
                    <a:pt x="0" y="1"/>
                    <a:pt x="3" y="0"/>
                  </a:cubicBezTo>
                  <a:cubicBezTo>
                    <a:pt x="21" y="6"/>
                    <a:pt x="37" y="15"/>
                    <a:pt x="48" y="19"/>
                  </a:cubicBezTo>
                  <a:cubicBezTo>
                    <a:pt x="40" y="13"/>
                    <a:pt x="30" y="11"/>
                    <a:pt x="20" y="5"/>
                  </a:cubicBezTo>
                  <a:cubicBezTo>
                    <a:pt x="22" y="5"/>
                    <a:pt x="28" y="5"/>
                    <a:pt x="30"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 name="Freeform 5997">
              <a:extLst>
                <a:ext uri="{FF2B5EF4-FFF2-40B4-BE49-F238E27FC236}">
                  <a16:creationId xmlns:a16="http://schemas.microsoft.com/office/drawing/2014/main" id="{982641B5-9C7D-4294-90C7-4CB9B867AD32}"/>
                </a:ext>
              </a:extLst>
            </p:cNvPr>
            <p:cNvSpPr>
              <a:spLocks/>
            </p:cNvSpPr>
            <p:nvPr/>
          </p:nvSpPr>
          <p:spPr bwMode="auto">
            <a:xfrm>
              <a:off x="4766760" y="4730605"/>
              <a:ext cx="15875" cy="12700"/>
            </a:xfrm>
            <a:custGeom>
              <a:avLst/>
              <a:gdLst>
                <a:gd name="T0" fmla="*/ 17 w 17"/>
                <a:gd name="T1" fmla="*/ 13 h 14"/>
                <a:gd name="T2" fmla="*/ 8 w 17"/>
                <a:gd name="T3" fmla="*/ 6 h 14"/>
                <a:gd name="T4" fmla="*/ 11 w 17"/>
                <a:gd name="T5" fmla="*/ 11 h 14"/>
                <a:gd name="T6" fmla="*/ 0 w 17"/>
                <a:gd name="T7" fmla="*/ 0 h 14"/>
                <a:gd name="T8" fmla="*/ 17 w 17"/>
                <a:gd name="T9" fmla="*/ 13 h 14"/>
              </a:gdLst>
              <a:ahLst/>
              <a:cxnLst>
                <a:cxn ang="0">
                  <a:pos x="T0" y="T1"/>
                </a:cxn>
                <a:cxn ang="0">
                  <a:pos x="T2" y="T3"/>
                </a:cxn>
                <a:cxn ang="0">
                  <a:pos x="T4" y="T5"/>
                </a:cxn>
                <a:cxn ang="0">
                  <a:pos x="T6" y="T7"/>
                </a:cxn>
                <a:cxn ang="0">
                  <a:pos x="T8" y="T9"/>
                </a:cxn>
              </a:cxnLst>
              <a:rect l="0" t="0" r="r" b="b"/>
              <a:pathLst>
                <a:path w="17" h="14">
                  <a:moveTo>
                    <a:pt x="17" y="13"/>
                  </a:moveTo>
                  <a:cubicBezTo>
                    <a:pt x="16" y="14"/>
                    <a:pt x="12" y="9"/>
                    <a:pt x="8" y="6"/>
                  </a:cubicBezTo>
                  <a:cubicBezTo>
                    <a:pt x="8" y="6"/>
                    <a:pt x="12" y="10"/>
                    <a:pt x="11" y="11"/>
                  </a:cubicBezTo>
                  <a:cubicBezTo>
                    <a:pt x="7" y="7"/>
                    <a:pt x="3" y="4"/>
                    <a:pt x="0" y="0"/>
                  </a:cubicBezTo>
                  <a:cubicBezTo>
                    <a:pt x="2" y="1"/>
                    <a:pt x="5" y="1"/>
                    <a:pt x="1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 name="Freeform 5998">
              <a:extLst>
                <a:ext uri="{FF2B5EF4-FFF2-40B4-BE49-F238E27FC236}">
                  <a16:creationId xmlns:a16="http://schemas.microsoft.com/office/drawing/2014/main" id="{B35CBF2D-CE94-4F0A-AB0A-17C380F23650}"/>
                </a:ext>
              </a:extLst>
            </p:cNvPr>
            <p:cNvSpPr>
              <a:spLocks/>
            </p:cNvSpPr>
            <p:nvPr/>
          </p:nvSpPr>
          <p:spPr bwMode="auto">
            <a:xfrm>
              <a:off x="4814385" y="4781405"/>
              <a:ext cx="33337" cy="44450"/>
            </a:xfrm>
            <a:custGeom>
              <a:avLst/>
              <a:gdLst>
                <a:gd name="T0" fmla="*/ 17 w 37"/>
                <a:gd name="T1" fmla="*/ 15 h 49"/>
                <a:gd name="T2" fmla="*/ 28 w 37"/>
                <a:gd name="T3" fmla="*/ 26 h 49"/>
                <a:gd name="T4" fmla="*/ 20 w 37"/>
                <a:gd name="T5" fmla="*/ 28 h 49"/>
                <a:gd name="T6" fmla="*/ 29 w 37"/>
                <a:gd name="T7" fmla="*/ 39 h 49"/>
                <a:gd name="T8" fmla="*/ 35 w 37"/>
                <a:gd name="T9" fmla="*/ 48 h 49"/>
                <a:gd name="T10" fmla="*/ 22 w 37"/>
                <a:gd name="T11" fmla="*/ 32 h 49"/>
                <a:gd name="T12" fmla="*/ 10 w 37"/>
                <a:gd name="T13" fmla="*/ 18 h 49"/>
                <a:gd name="T14" fmla="*/ 19 w 37"/>
                <a:gd name="T15" fmla="*/ 22 h 49"/>
                <a:gd name="T16" fmla="*/ 12 w 37"/>
                <a:gd name="T17" fmla="*/ 11 h 49"/>
                <a:gd name="T18" fmla="*/ 17 w 37"/>
                <a:gd name="T19"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49">
                  <a:moveTo>
                    <a:pt x="17" y="15"/>
                  </a:moveTo>
                  <a:cubicBezTo>
                    <a:pt x="18" y="15"/>
                    <a:pt x="24" y="22"/>
                    <a:pt x="28" y="26"/>
                  </a:cubicBezTo>
                  <a:cubicBezTo>
                    <a:pt x="23" y="23"/>
                    <a:pt x="25" y="28"/>
                    <a:pt x="20" y="28"/>
                  </a:cubicBezTo>
                  <a:cubicBezTo>
                    <a:pt x="20" y="29"/>
                    <a:pt x="25" y="34"/>
                    <a:pt x="29" y="39"/>
                  </a:cubicBezTo>
                  <a:cubicBezTo>
                    <a:pt x="33" y="44"/>
                    <a:pt x="37" y="49"/>
                    <a:pt x="35" y="48"/>
                  </a:cubicBezTo>
                  <a:cubicBezTo>
                    <a:pt x="29" y="41"/>
                    <a:pt x="26" y="36"/>
                    <a:pt x="22" y="32"/>
                  </a:cubicBezTo>
                  <a:cubicBezTo>
                    <a:pt x="19" y="28"/>
                    <a:pt x="15" y="24"/>
                    <a:pt x="10" y="18"/>
                  </a:cubicBezTo>
                  <a:cubicBezTo>
                    <a:pt x="25" y="33"/>
                    <a:pt x="0" y="0"/>
                    <a:pt x="19" y="22"/>
                  </a:cubicBezTo>
                  <a:cubicBezTo>
                    <a:pt x="20" y="21"/>
                    <a:pt x="17" y="18"/>
                    <a:pt x="12" y="11"/>
                  </a:cubicBezTo>
                  <a:cubicBezTo>
                    <a:pt x="11" y="9"/>
                    <a:pt x="26" y="26"/>
                    <a:pt x="17"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 name="Freeform 5999">
              <a:extLst>
                <a:ext uri="{FF2B5EF4-FFF2-40B4-BE49-F238E27FC236}">
                  <a16:creationId xmlns:a16="http://schemas.microsoft.com/office/drawing/2014/main" id="{71FEF5AE-766A-4822-9C80-AF4631D49AE3}"/>
                </a:ext>
              </a:extLst>
            </p:cNvPr>
            <p:cNvSpPr>
              <a:spLocks/>
            </p:cNvSpPr>
            <p:nvPr/>
          </p:nvSpPr>
          <p:spPr bwMode="auto">
            <a:xfrm>
              <a:off x="4309560" y="4511530"/>
              <a:ext cx="163512" cy="38100"/>
            </a:xfrm>
            <a:custGeom>
              <a:avLst/>
              <a:gdLst>
                <a:gd name="T0" fmla="*/ 52 w 181"/>
                <a:gd name="T1" fmla="*/ 6 h 43"/>
                <a:gd name="T2" fmla="*/ 49 w 181"/>
                <a:gd name="T3" fmla="*/ 8 h 43"/>
                <a:gd name="T4" fmla="*/ 91 w 181"/>
                <a:gd name="T5" fmla="*/ 17 h 43"/>
                <a:gd name="T6" fmla="*/ 130 w 181"/>
                <a:gd name="T7" fmla="*/ 26 h 43"/>
                <a:gd name="T8" fmla="*/ 156 w 181"/>
                <a:gd name="T9" fmla="*/ 35 h 43"/>
                <a:gd name="T10" fmla="*/ 181 w 181"/>
                <a:gd name="T11" fmla="*/ 43 h 43"/>
                <a:gd name="T12" fmla="*/ 90 w 181"/>
                <a:gd name="T13" fmla="*/ 18 h 43"/>
                <a:gd name="T14" fmla="*/ 1 w 181"/>
                <a:gd name="T15" fmla="*/ 1 h 43"/>
                <a:gd name="T16" fmla="*/ 24 w 181"/>
                <a:gd name="T17" fmla="*/ 4 h 43"/>
                <a:gd name="T18" fmla="*/ 41 w 181"/>
                <a:gd name="T19" fmla="*/ 5 h 43"/>
                <a:gd name="T20" fmla="*/ 52 w 181"/>
                <a:gd name="T21"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 h="43">
                  <a:moveTo>
                    <a:pt x="52" y="6"/>
                  </a:moveTo>
                  <a:cubicBezTo>
                    <a:pt x="68" y="10"/>
                    <a:pt x="50" y="7"/>
                    <a:pt x="49" y="8"/>
                  </a:cubicBezTo>
                  <a:cubicBezTo>
                    <a:pt x="59" y="10"/>
                    <a:pt x="75" y="13"/>
                    <a:pt x="91" y="17"/>
                  </a:cubicBezTo>
                  <a:cubicBezTo>
                    <a:pt x="107" y="21"/>
                    <a:pt x="122" y="24"/>
                    <a:pt x="130" y="26"/>
                  </a:cubicBezTo>
                  <a:cubicBezTo>
                    <a:pt x="141" y="29"/>
                    <a:pt x="149" y="32"/>
                    <a:pt x="156" y="35"/>
                  </a:cubicBezTo>
                  <a:cubicBezTo>
                    <a:pt x="164" y="38"/>
                    <a:pt x="172" y="40"/>
                    <a:pt x="181" y="43"/>
                  </a:cubicBezTo>
                  <a:cubicBezTo>
                    <a:pt x="154" y="34"/>
                    <a:pt x="122" y="25"/>
                    <a:pt x="90" y="18"/>
                  </a:cubicBezTo>
                  <a:cubicBezTo>
                    <a:pt x="58" y="11"/>
                    <a:pt x="27" y="5"/>
                    <a:pt x="1" y="1"/>
                  </a:cubicBezTo>
                  <a:cubicBezTo>
                    <a:pt x="0" y="0"/>
                    <a:pt x="13" y="2"/>
                    <a:pt x="24" y="4"/>
                  </a:cubicBezTo>
                  <a:cubicBezTo>
                    <a:pt x="36" y="6"/>
                    <a:pt x="46" y="8"/>
                    <a:pt x="41" y="5"/>
                  </a:cubicBezTo>
                  <a:cubicBezTo>
                    <a:pt x="46" y="6"/>
                    <a:pt x="52" y="7"/>
                    <a:pt x="5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 name="Freeform 6000">
              <a:extLst>
                <a:ext uri="{FF2B5EF4-FFF2-40B4-BE49-F238E27FC236}">
                  <a16:creationId xmlns:a16="http://schemas.microsoft.com/office/drawing/2014/main" id="{9C5344C9-2734-4E65-A327-C0A78D6E4E94}"/>
                </a:ext>
              </a:extLst>
            </p:cNvPr>
            <p:cNvSpPr>
              <a:spLocks/>
            </p:cNvSpPr>
            <p:nvPr/>
          </p:nvSpPr>
          <p:spPr bwMode="auto">
            <a:xfrm>
              <a:off x="4460373" y="4544868"/>
              <a:ext cx="25400" cy="11113"/>
            </a:xfrm>
            <a:custGeom>
              <a:avLst/>
              <a:gdLst>
                <a:gd name="T0" fmla="*/ 28 w 29"/>
                <a:gd name="T1" fmla="*/ 9 h 12"/>
                <a:gd name="T2" fmla="*/ 0 w 29"/>
                <a:gd name="T3" fmla="*/ 0 h 12"/>
                <a:gd name="T4" fmla="*/ 13 w 29"/>
                <a:gd name="T5" fmla="*/ 3 h 12"/>
                <a:gd name="T6" fmla="*/ 28 w 29"/>
                <a:gd name="T7" fmla="*/ 9 h 12"/>
              </a:gdLst>
              <a:ahLst/>
              <a:cxnLst>
                <a:cxn ang="0">
                  <a:pos x="T0" y="T1"/>
                </a:cxn>
                <a:cxn ang="0">
                  <a:pos x="T2" y="T3"/>
                </a:cxn>
                <a:cxn ang="0">
                  <a:pos x="T4" y="T5"/>
                </a:cxn>
                <a:cxn ang="0">
                  <a:pos x="T6" y="T7"/>
                </a:cxn>
              </a:cxnLst>
              <a:rect l="0" t="0" r="r" b="b"/>
              <a:pathLst>
                <a:path w="29" h="12">
                  <a:moveTo>
                    <a:pt x="28" y="9"/>
                  </a:moveTo>
                  <a:cubicBezTo>
                    <a:pt x="29" y="12"/>
                    <a:pt x="12" y="3"/>
                    <a:pt x="0" y="0"/>
                  </a:cubicBezTo>
                  <a:cubicBezTo>
                    <a:pt x="2" y="0"/>
                    <a:pt x="7" y="1"/>
                    <a:pt x="13" y="3"/>
                  </a:cubicBezTo>
                  <a:cubicBezTo>
                    <a:pt x="19" y="5"/>
                    <a:pt x="25" y="7"/>
                    <a:pt x="28"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 name="Freeform 6001">
              <a:extLst>
                <a:ext uri="{FF2B5EF4-FFF2-40B4-BE49-F238E27FC236}">
                  <a16:creationId xmlns:a16="http://schemas.microsoft.com/office/drawing/2014/main" id="{CA1C0CC6-9089-44BC-BD92-1F3CBCA31D52}"/>
                </a:ext>
              </a:extLst>
            </p:cNvPr>
            <p:cNvSpPr>
              <a:spLocks/>
            </p:cNvSpPr>
            <p:nvPr/>
          </p:nvSpPr>
          <p:spPr bwMode="auto">
            <a:xfrm>
              <a:off x="4704848" y="4676630"/>
              <a:ext cx="20637" cy="14288"/>
            </a:xfrm>
            <a:custGeom>
              <a:avLst/>
              <a:gdLst>
                <a:gd name="T0" fmla="*/ 14 w 23"/>
                <a:gd name="T1" fmla="*/ 8 h 16"/>
                <a:gd name="T2" fmla="*/ 19 w 23"/>
                <a:gd name="T3" fmla="*/ 16 h 16"/>
                <a:gd name="T4" fmla="*/ 1 w 23"/>
                <a:gd name="T5" fmla="*/ 2 h 16"/>
                <a:gd name="T6" fmla="*/ 7 w 23"/>
                <a:gd name="T7" fmla="*/ 5 h 16"/>
                <a:gd name="T8" fmla="*/ 14 w 23"/>
                <a:gd name="T9" fmla="*/ 8 h 16"/>
              </a:gdLst>
              <a:ahLst/>
              <a:cxnLst>
                <a:cxn ang="0">
                  <a:pos x="T0" y="T1"/>
                </a:cxn>
                <a:cxn ang="0">
                  <a:pos x="T2" y="T3"/>
                </a:cxn>
                <a:cxn ang="0">
                  <a:pos x="T4" y="T5"/>
                </a:cxn>
                <a:cxn ang="0">
                  <a:pos x="T6" y="T7"/>
                </a:cxn>
                <a:cxn ang="0">
                  <a:pos x="T8" y="T9"/>
                </a:cxn>
              </a:cxnLst>
              <a:rect l="0" t="0" r="r" b="b"/>
              <a:pathLst>
                <a:path w="23" h="16">
                  <a:moveTo>
                    <a:pt x="14" y="8"/>
                  </a:moveTo>
                  <a:cubicBezTo>
                    <a:pt x="23" y="15"/>
                    <a:pt x="19" y="14"/>
                    <a:pt x="19" y="16"/>
                  </a:cubicBezTo>
                  <a:cubicBezTo>
                    <a:pt x="10" y="8"/>
                    <a:pt x="8" y="7"/>
                    <a:pt x="1" y="2"/>
                  </a:cubicBezTo>
                  <a:cubicBezTo>
                    <a:pt x="0" y="0"/>
                    <a:pt x="4" y="2"/>
                    <a:pt x="7" y="5"/>
                  </a:cubicBezTo>
                  <a:cubicBezTo>
                    <a:pt x="11" y="8"/>
                    <a:pt x="15" y="10"/>
                    <a:pt x="1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 name="Freeform 6002">
              <a:extLst>
                <a:ext uri="{FF2B5EF4-FFF2-40B4-BE49-F238E27FC236}">
                  <a16:creationId xmlns:a16="http://schemas.microsoft.com/office/drawing/2014/main" id="{34F5DE43-38FD-4279-A3E6-DF39D15F5C4A}"/>
                </a:ext>
              </a:extLst>
            </p:cNvPr>
            <p:cNvSpPr>
              <a:spLocks/>
            </p:cNvSpPr>
            <p:nvPr/>
          </p:nvSpPr>
          <p:spPr bwMode="auto">
            <a:xfrm>
              <a:off x="4727073" y="4694093"/>
              <a:ext cx="14287" cy="12700"/>
            </a:xfrm>
            <a:custGeom>
              <a:avLst/>
              <a:gdLst>
                <a:gd name="T0" fmla="*/ 1 w 16"/>
                <a:gd name="T1" fmla="*/ 0 h 13"/>
                <a:gd name="T2" fmla="*/ 12 w 16"/>
                <a:gd name="T3" fmla="*/ 11 h 13"/>
                <a:gd name="T4" fmla="*/ 0 w 16"/>
                <a:gd name="T5" fmla="*/ 1 h 13"/>
                <a:gd name="T6" fmla="*/ 6 w 16"/>
                <a:gd name="T7" fmla="*/ 5 h 13"/>
                <a:gd name="T8" fmla="*/ 1 w 16"/>
                <a:gd name="T9" fmla="*/ 0 h 13"/>
              </a:gdLst>
              <a:ahLst/>
              <a:cxnLst>
                <a:cxn ang="0">
                  <a:pos x="T0" y="T1"/>
                </a:cxn>
                <a:cxn ang="0">
                  <a:pos x="T2" y="T3"/>
                </a:cxn>
                <a:cxn ang="0">
                  <a:pos x="T4" y="T5"/>
                </a:cxn>
                <a:cxn ang="0">
                  <a:pos x="T6" y="T7"/>
                </a:cxn>
                <a:cxn ang="0">
                  <a:pos x="T8" y="T9"/>
                </a:cxn>
              </a:cxnLst>
              <a:rect l="0" t="0" r="r" b="b"/>
              <a:pathLst>
                <a:path w="16" h="13">
                  <a:moveTo>
                    <a:pt x="1" y="0"/>
                  </a:moveTo>
                  <a:cubicBezTo>
                    <a:pt x="4" y="1"/>
                    <a:pt x="16" y="13"/>
                    <a:pt x="12" y="11"/>
                  </a:cubicBezTo>
                  <a:cubicBezTo>
                    <a:pt x="8" y="8"/>
                    <a:pt x="4" y="5"/>
                    <a:pt x="0" y="1"/>
                  </a:cubicBezTo>
                  <a:cubicBezTo>
                    <a:pt x="1" y="2"/>
                    <a:pt x="6" y="5"/>
                    <a:pt x="6" y="5"/>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 name="Freeform 6003">
              <a:extLst>
                <a:ext uri="{FF2B5EF4-FFF2-40B4-BE49-F238E27FC236}">
                  <a16:creationId xmlns:a16="http://schemas.microsoft.com/office/drawing/2014/main" id="{6182E140-5629-46E1-976D-EC793FFF78AA}"/>
                </a:ext>
              </a:extLst>
            </p:cNvPr>
            <p:cNvSpPr>
              <a:spLocks/>
            </p:cNvSpPr>
            <p:nvPr/>
          </p:nvSpPr>
          <p:spPr bwMode="auto">
            <a:xfrm>
              <a:off x="4931860" y="4951268"/>
              <a:ext cx="20637" cy="39688"/>
            </a:xfrm>
            <a:custGeom>
              <a:avLst/>
              <a:gdLst>
                <a:gd name="T0" fmla="*/ 3 w 23"/>
                <a:gd name="T1" fmla="*/ 2 h 45"/>
                <a:gd name="T2" fmla="*/ 13 w 23"/>
                <a:gd name="T3" fmla="*/ 22 h 45"/>
                <a:gd name="T4" fmla="*/ 23 w 23"/>
                <a:gd name="T5" fmla="*/ 45 h 45"/>
                <a:gd name="T6" fmla="*/ 12 w 23"/>
                <a:gd name="T7" fmla="*/ 27 h 45"/>
                <a:gd name="T8" fmla="*/ 0 w 23"/>
                <a:gd name="T9" fmla="*/ 2 h 45"/>
                <a:gd name="T10" fmla="*/ 3 w 23"/>
                <a:gd name="T11" fmla="*/ 2 h 45"/>
              </a:gdLst>
              <a:ahLst/>
              <a:cxnLst>
                <a:cxn ang="0">
                  <a:pos x="T0" y="T1"/>
                </a:cxn>
                <a:cxn ang="0">
                  <a:pos x="T2" y="T3"/>
                </a:cxn>
                <a:cxn ang="0">
                  <a:pos x="T4" y="T5"/>
                </a:cxn>
                <a:cxn ang="0">
                  <a:pos x="T6" y="T7"/>
                </a:cxn>
                <a:cxn ang="0">
                  <a:pos x="T8" y="T9"/>
                </a:cxn>
                <a:cxn ang="0">
                  <a:pos x="T10" y="T11"/>
                </a:cxn>
              </a:cxnLst>
              <a:rect l="0" t="0" r="r" b="b"/>
              <a:pathLst>
                <a:path w="23" h="45">
                  <a:moveTo>
                    <a:pt x="3" y="2"/>
                  </a:moveTo>
                  <a:cubicBezTo>
                    <a:pt x="7" y="10"/>
                    <a:pt x="10" y="16"/>
                    <a:pt x="13" y="22"/>
                  </a:cubicBezTo>
                  <a:cubicBezTo>
                    <a:pt x="15" y="28"/>
                    <a:pt x="19" y="35"/>
                    <a:pt x="23" y="45"/>
                  </a:cubicBezTo>
                  <a:cubicBezTo>
                    <a:pt x="21" y="45"/>
                    <a:pt x="18" y="40"/>
                    <a:pt x="12" y="27"/>
                  </a:cubicBezTo>
                  <a:cubicBezTo>
                    <a:pt x="14" y="23"/>
                    <a:pt x="4" y="7"/>
                    <a:pt x="0" y="2"/>
                  </a:cubicBezTo>
                  <a:cubicBezTo>
                    <a:pt x="1" y="0"/>
                    <a:pt x="4" y="6"/>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 name="Freeform 6004">
              <a:extLst>
                <a:ext uri="{FF2B5EF4-FFF2-40B4-BE49-F238E27FC236}">
                  <a16:creationId xmlns:a16="http://schemas.microsoft.com/office/drawing/2014/main" id="{E2E55DF7-2E0F-47AD-A89B-08E299D32872}"/>
                </a:ext>
              </a:extLst>
            </p:cNvPr>
            <p:cNvSpPr>
              <a:spLocks/>
            </p:cNvSpPr>
            <p:nvPr/>
          </p:nvSpPr>
          <p:spPr bwMode="auto">
            <a:xfrm>
              <a:off x="4496885" y="4557568"/>
              <a:ext cx="23812" cy="11113"/>
            </a:xfrm>
            <a:custGeom>
              <a:avLst/>
              <a:gdLst>
                <a:gd name="T0" fmla="*/ 28 w 28"/>
                <a:gd name="T1" fmla="*/ 12 h 12"/>
                <a:gd name="T2" fmla="*/ 0 w 28"/>
                <a:gd name="T3" fmla="*/ 2 h 12"/>
                <a:gd name="T4" fmla="*/ 28 w 28"/>
                <a:gd name="T5" fmla="*/ 12 h 12"/>
              </a:gdLst>
              <a:ahLst/>
              <a:cxnLst>
                <a:cxn ang="0">
                  <a:pos x="T0" y="T1"/>
                </a:cxn>
                <a:cxn ang="0">
                  <a:pos x="T2" y="T3"/>
                </a:cxn>
                <a:cxn ang="0">
                  <a:pos x="T4" y="T5"/>
                </a:cxn>
              </a:cxnLst>
              <a:rect l="0" t="0" r="r" b="b"/>
              <a:pathLst>
                <a:path w="28" h="12">
                  <a:moveTo>
                    <a:pt x="28" y="12"/>
                  </a:moveTo>
                  <a:cubicBezTo>
                    <a:pt x="23" y="12"/>
                    <a:pt x="15" y="7"/>
                    <a:pt x="0" y="2"/>
                  </a:cubicBezTo>
                  <a:cubicBezTo>
                    <a:pt x="0" y="0"/>
                    <a:pt x="19" y="7"/>
                    <a:pt x="28"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 name="Freeform 6005">
              <a:extLst>
                <a:ext uri="{FF2B5EF4-FFF2-40B4-BE49-F238E27FC236}">
                  <a16:creationId xmlns:a16="http://schemas.microsoft.com/office/drawing/2014/main" id="{A3F036A7-3255-49C0-9FF0-FBC9F891F747}"/>
                </a:ext>
              </a:extLst>
            </p:cNvPr>
            <p:cNvSpPr>
              <a:spLocks/>
            </p:cNvSpPr>
            <p:nvPr/>
          </p:nvSpPr>
          <p:spPr bwMode="auto">
            <a:xfrm>
              <a:off x="4992185" y="5102080"/>
              <a:ext cx="6350" cy="17463"/>
            </a:xfrm>
            <a:custGeom>
              <a:avLst/>
              <a:gdLst>
                <a:gd name="T0" fmla="*/ 7 w 7"/>
                <a:gd name="T1" fmla="*/ 17 h 18"/>
                <a:gd name="T2" fmla="*/ 3 w 7"/>
                <a:gd name="T3" fmla="*/ 12 h 18"/>
                <a:gd name="T4" fmla="*/ 1 w 7"/>
                <a:gd name="T5" fmla="*/ 1 h 18"/>
                <a:gd name="T6" fmla="*/ 7 w 7"/>
                <a:gd name="T7" fmla="*/ 17 h 18"/>
              </a:gdLst>
              <a:ahLst/>
              <a:cxnLst>
                <a:cxn ang="0">
                  <a:pos x="T0" y="T1"/>
                </a:cxn>
                <a:cxn ang="0">
                  <a:pos x="T2" y="T3"/>
                </a:cxn>
                <a:cxn ang="0">
                  <a:pos x="T4" y="T5"/>
                </a:cxn>
                <a:cxn ang="0">
                  <a:pos x="T6" y="T7"/>
                </a:cxn>
              </a:cxnLst>
              <a:rect l="0" t="0" r="r" b="b"/>
              <a:pathLst>
                <a:path w="7" h="18">
                  <a:moveTo>
                    <a:pt x="7" y="17"/>
                  </a:moveTo>
                  <a:cubicBezTo>
                    <a:pt x="3" y="8"/>
                    <a:pt x="5" y="18"/>
                    <a:pt x="3" y="12"/>
                  </a:cubicBezTo>
                  <a:cubicBezTo>
                    <a:pt x="0" y="3"/>
                    <a:pt x="0" y="0"/>
                    <a:pt x="1" y="1"/>
                  </a:cubicBezTo>
                  <a:cubicBezTo>
                    <a:pt x="2" y="2"/>
                    <a:pt x="5" y="8"/>
                    <a:pt x="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 name="Freeform 6006">
              <a:extLst>
                <a:ext uri="{FF2B5EF4-FFF2-40B4-BE49-F238E27FC236}">
                  <a16:creationId xmlns:a16="http://schemas.microsoft.com/office/drawing/2014/main" id="{0170C3F7-0394-4D30-B56A-C5D1FB5AC56C}"/>
                </a:ext>
              </a:extLst>
            </p:cNvPr>
            <p:cNvSpPr>
              <a:spLocks/>
            </p:cNvSpPr>
            <p:nvPr/>
          </p:nvSpPr>
          <p:spPr bwMode="auto">
            <a:xfrm>
              <a:off x="4887410" y="4873480"/>
              <a:ext cx="12700" cy="20638"/>
            </a:xfrm>
            <a:custGeom>
              <a:avLst/>
              <a:gdLst>
                <a:gd name="T0" fmla="*/ 13 w 13"/>
                <a:gd name="T1" fmla="*/ 21 h 22"/>
                <a:gd name="T2" fmla="*/ 0 w 13"/>
                <a:gd name="T3" fmla="*/ 2 h 22"/>
                <a:gd name="T4" fmla="*/ 13 w 13"/>
                <a:gd name="T5" fmla="*/ 21 h 22"/>
              </a:gdLst>
              <a:ahLst/>
              <a:cxnLst>
                <a:cxn ang="0">
                  <a:pos x="T0" y="T1"/>
                </a:cxn>
                <a:cxn ang="0">
                  <a:pos x="T2" y="T3"/>
                </a:cxn>
                <a:cxn ang="0">
                  <a:pos x="T4" y="T5"/>
                </a:cxn>
              </a:cxnLst>
              <a:rect l="0" t="0" r="r" b="b"/>
              <a:pathLst>
                <a:path w="13" h="22">
                  <a:moveTo>
                    <a:pt x="13" y="21"/>
                  </a:moveTo>
                  <a:cubicBezTo>
                    <a:pt x="12" y="22"/>
                    <a:pt x="4" y="7"/>
                    <a:pt x="0" y="2"/>
                  </a:cubicBezTo>
                  <a:cubicBezTo>
                    <a:pt x="1" y="0"/>
                    <a:pt x="11" y="16"/>
                    <a:pt x="13"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 name="Freeform 6007">
              <a:extLst>
                <a:ext uri="{FF2B5EF4-FFF2-40B4-BE49-F238E27FC236}">
                  <a16:creationId xmlns:a16="http://schemas.microsoft.com/office/drawing/2014/main" id="{21207C32-521F-4F6D-811A-5BF31B52C504}"/>
                </a:ext>
              </a:extLst>
            </p:cNvPr>
            <p:cNvSpPr>
              <a:spLocks/>
            </p:cNvSpPr>
            <p:nvPr/>
          </p:nvSpPr>
          <p:spPr bwMode="auto">
            <a:xfrm>
              <a:off x="5020760" y="5427518"/>
              <a:ext cx="3175" cy="20638"/>
            </a:xfrm>
            <a:custGeom>
              <a:avLst/>
              <a:gdLst>
                <a:gd name="T0" fmla="*/ 0 w 3"/>
                <a:gd name="T1" fmla="*/ 23 h 23"/>
                <a:gd name="T2" fmla="*/ 2 w 3"/>
                <a:gd name="T3" fmla="*/ 0 h 23"/>
                <a:gd name="T4" fmla="*/ 0 w 3"/>
                <a:gd name="T5" fmla="*/ 23 h 23"/>
              </a:gdLst>
              <a:ahLst/>
              <a:cxnLst>
                <a:cxn ang="0">
                  <a:pos x="T0" y="T1"/>
                </a:cxn>
                <a:cxn ang="0">
                  <a:pos x="T2" y="T3"/>
                </a:cxn>
                <a:cxn ang="0">
                  <a:pos x="T4" y="T5"/>
                </a:cxn>
              </a:cxnLst>
              <a:rect l="0" t="0" r="r" b="b"/>
              <a:pathLst>
                <a:path w="3" h="23">
                  <a:moveTo>
                    <a:pt x="0" y="23"/>
                  </a:moveTo>
                  <a:cubicBezTo>
                    <a:pt x="0" y="19"/>
                    <a:pt x="1" y="10"/>
                    <a:pt x="2" y="0"/>
                  </a:cubicBezTo>
                  <a:cubicBezTo>
                    <a:pt x="3" y="2"/>
                    <a:pt x="3" y="14"/>
                    <a:pt x="0" y="2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 name="Freeform 6008">
              <a:extLst>
                <a:ext uri="{FF2B5EF4-FFF2-40B4-BE49-F238E27FC236}">
                  <a16:creationId xmlns:a16="http://schemas.microsoft.com/office/drawing/2014/main" id="{5192D23C-EE20-4E41-AEC7-D9A9420E4708}"/>
                </a:ext>
              </a:extLst>
            </p:cNvPr>
            <p:cNvSpPr>
              <a:spLocks/>
            </p:cNvSpPr>
            <p:nvPr/>
          </p:nvSpPr>
          <p:spPr bwMode="auto">
            <a:xfrm>
              <a:off x="4982660" y="5068743"/>
              <a:ext cx="7937" cy="28575"/>
            </a:xfrm>
            <a:custGeom>
              <a:avLst/>
              <a:gdLst>
                <a:gd name="T0" fmla="*/ 0 w 10"/>
                <a:gd name="T1" fmla="*/ 0 h 32"/>
                <a:gd name="T2" fmla="*/ 10 w 10"/>
                <a:gd name="T3" fmla="*/ 30 h 32"/>
                <a:gd name="T4" fmla="*/ 5 w 10"/>
                <a:gd name="T5" fmla="*/ 18 h 32"/>
                <a:gd name="T6" fmla="*/ 0 w 10"/>
                <a:gd name="T7" fmla="*/ 0 h 32"/>
              </a:gdLst>
              <a:ahLst/>
              <a:cxnLst>
                <a:cxn ang="0">
                  <a:pos x="T0" y="T1"/>
                </a:cxn>
                <a:cxn ang="0">
                  <a:pos x="T2" y="T3"/>
                </a:cxn>
                <a:cxn ang="0">
                  <a:pos x="T4" y="T5"/>
                </a:cxn>
                <a:cxn ang="0">
                  <a:pos x="T6" y="T7"/>
                </a:cxn>
              </a:cxnLst>
              <a:rect l="0" t="0" r="r" b="b"/>
              <a:pathLst>
                <a:path w="10" h="32">
                  <a:moveTo>
                    <a:pt x="0" y="0"/>
                  </a:moveTo>
                  <a:cubicBezTo>
                    <a:pt x="4" y="10"/>
                    <a:pt x="7" y="20"/>
                    <a:pt x="10" y="30"/>
                  </a:cubicBezTo>
                  <a:cubicBezTo>
                    <a:pt x="10" y="32"/>
                    <a:pt x="7" y="25"/>
                    <a:pt x="5" y="18"/>
                  </a:cubicBezTo>
                  <a:cubicBezTo>
                    <a:pt x="3" y="11"/>
                    <a:pt x="0"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 name="Freeform 6009">
              <a:extLst>
                <a:ext uri="{FF2B5EF4-FFF2-40B4-BE49-F238E27FC236}">
                  <a16:creationId xmlns:a16="http://schemas.microsoft.com/office/drawing/2014/main" id="{95E49A75-EF07-49FE-AA3F-D54D49ECE876}"/>
                </a:ext>
              </a:extLst>
            </p:cNvPr>
            <p:cNvSpPr>
              <a:spLocks/>
            </p:cNvSpPr>
            <p:nvPr/>
          </p:nvSpPr>
          <p:spPr bwMode="auto">
            <a:xfrm>
              <a:off x="4998535" y="5122718"/>
              <a:ext cx="6350" cy="25400"/>
            </a:xfrm>
            <a:custGeom>
              <a:avLst/>
              <a:gdLst>
                <a:gd name="T0" fmla="*/ 7 w 7"/>
                <a:gd name="T1" fmla="*/ 27 h 27"/>
                <a:gd name="T2" fmla="*/ 0 w 7"/>
                <a:gd name="T3" fmla="*/ 0 h 27"/>
                <a:gd name="T4" fmla="*/ 7 w 7"/>
                <a:gd name="T5" fmla="*/ 27 h 27"/>
              </a:gdLst>
              <a:ahLst/>
              <a:cxnLst>
                <a:cxn ang="0">
                  <a:pos x="T0" y="T1"/>
                </a:cxn>
                <a:cxn ang="0">
                  <a:pos x="T2" y="T3"/>
                </a:cxn>
                <a:cxn ang="0">
                  <a:pos x="T4" y="T5"/>
                </a:cxn>
              </a:cxnLst>
              <a:rect l="0" t="0" r="r" b="b"/>
              <a:pathLst>
                <a:path w="7" h="27">
                  <a:moveTo>
                    <a:pt x="7" y="27"/>
                  </a:moveTo>
                  <a:cubicBezTo>
                    <a:pt x="5" y="25"/>
                    <a:pt x="3" y="11"/>
                    <a:pt x="0" y="0"/>
                  </a:cubicBezTo>
                  <a:cubicBezTo>
                    <a:pt x="2" y="2"/>
                    <a:pt x="6" y="19"/>
                    <a:pt x="7"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 name="Freeform 6010">
              <a:extLst>
                <a:ext uri="{FF2B5EF4-FFF2-40B4-BE49-F238E27FC236}">
                  <a16:creationId xmlns:a16="http://schemas.microsoft.com/office/drawing/2014/main" id="{8C9EB8A2-DE2E-4CA2-ADEB-9FF06DACDF20}"/>
                </a:ext>
              </a:extLst>
            </p:cNvPr>
            <p:cNvSpPr>
              <a:spLocks/>
            </p:cNvSpPr>
            <p:nvPr/>
          </p:nvSpPr>
          <p:spPr bwMode="auto">
            <a:xfrm>
              <a:off x="4388935" y="4528993"/>
              <a:ext cx="68262" cy="17463"/>
            </a:xfrm>
            <a:custGeom>
              <a:avLst/>
              <a:gdLst>
                <a:gd name="T0" fmla="*/ 76 w 76"/>
                <a:gd name="T1" fmla="*/ 20 h 20"/>
                <a:gd name="T2" fmla="*/ 41 w 76"/>
                <a:gd name="T3" fmla="*/ 10 h 20"/>
                <a:gd name="T4" fmla="*/ 0 w 76"/>
                <a:gd name="T5" fmla="*/ 0 h 20"/>
                <a:gd name="T6" fmla="*/ 37 w 76"/>
                <a:gd name="T7" fmla="*/ 8 h 20"/>
                <a:gd name="T8" fmla="*/ 76 w 76"/>
                <a:gd name="T9" fmla="*/ 20 h 20"/>
              </a:gdLst>
              <a:ahLst/>
              <a:cxnLst>
                <a:cxn ang="0">
                  <a:pos x="T0" y="T1"/>
                </a:cxn>
                <a:cxn ang="0">
                  <a:pos x="T2" y="T3"/>
                </a:cxn>
                <a:cxn ang="0">
                  <a:pos x="T4" y="T5"/>
                </a:cxn>
                <a:cxn ang="0">
                  <a:pos x="T6" y="T7"/>
                </a:cxn>
                <a:cxn ang="0">
                  <a:pos x="T8" y="T9"/>
                </a:cxn>
              </a:cxnLst>
              <a:rect l="0" t="0" r="r" b="b"/>
              <a:pathLst>
                <a:path w="76" h="20">
                  <a:moveTo>
                    <a:pt x="76" y="20"/>
                  </a:moveTo>
                  <a:cubicBezTo>
                    <a:pt x="67" y="18"/>
                    <a:pt x="54" y="14"/>
                    <a:pt x="41" y="10"/>
                  </a:cubicBezTo>
                  <a:cubicBezTo>
                    <a:pt x="27" y="6"/>
                    <a:pt x="13" y="2"/>
                    <a:pt x="0" y="0"/>
                  </a:cubicBezTo>
                  <a:cubicBezTo>
                    <a:pt x="9" y="1"/>
                    <a:pt x="23" y="4"/>
                    <a:pt x="37" y="8"/>
                  </a:cubicBezTo>
                  <a:cubicBezTo>
                    <a:pt x="51" y="12"/>
                    <a:pt x="65" y="17"/>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 name="Freeform 6011">
              <a:extLst>
                <a:ext uri="{FF2B5EF4-FFF2-40B4-BE49-F238E27FC236}">
                  <a16:creationId xmlns:a16="http://schemas.microsoft.com/office/drawing/2014/main" id="{648A5BCA-8AFB-4270-8DC9-118B9D40044B}"/>
                </a:ext>
              </a:extLst>
            </p:cNvPr>
            <p:cNvSpPr>
              <a:spLocks/>
            </p:cNvSpPr>
            <p:nvPr/>
          </p:nvSpPr>
          <p:spPr bwMode="auto">
            <a:xfrm>
              <a:off x="4747710" y="4716318"/>
              <a:ext cx="26987" cy="23813"/>
            </a:xfrm>
            <a:custGeom>
              <a:avLst/>
              <a:gdLst>
                <a:gd name="T0" fmla="*/ 0 w 29"/>
                <a:gd name="T1" fmla="*/ 0 h 26"/>
                <a:gd name="T2" fmla="*/ 29 w 29"/>
                <a:gd name="T3" fmla="*/ 26 h 26"/>
                <a:gd name="T4" fmla="*/ 25 w 29"/>
                <a:gd name="T5" fmla="*/ 26 h 26"/>
                <a:gd name="T6" fmla="*/ 0 w 29"/>
                <a:gd name="T7" fmla="*/ 0 h 26"/>
              </a:gdLst>
              <a:ahLst/>
              <a:cxnLst>
                <a:cxn ang="0">
                  <a:pos x="T0" y="T1"/>
                </a:cxn>
                <a:cxn ang="0">
                  <a:pos x="T2" y="T3"/>
                </a:cxn>
                <a:cxn ang="0">
                  <a:pos x="T4" y="T5"/>
                </a:cxn>
                <a:cxn ang="0">
                  <a:pos x="T6" y="T7"/>
                </a:cxn>
              </a:cxnLst>
              <a:rect l="0" t="0" r="r" b="b"/>
              <a:pathLst>
                <a:path w="29" h="26">
                  <a:moveTo>
                    <a:pt x="0" y="0"/>
                  </a:moveTo>
                  <a:cubicBezTo>
                    <a:pt x="8" y="4"/>
                    <a:pt x="18" y="16"/>
                    <a:pt x="29" y="26"/>
                  </a:cubicBezTo>
                  <a:cubicBezTo>
                    <a:pt x="26" y="24"/>
                    <a:pt x="25" y="24"/>
                    <a:pt x="25" y="26"/>
                  </a:cubicBezTo>
                  <a:cubicBezTo>
                    <a:pt x="13" y="14"/>
                    <a:pt x="13" y="1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 name="Freeform 6012">
              <a:extLst>
                <a:ext uri="{FF2B5EF4-FFF2-40B4-BE49-F238E27FC236}">
                  <a16:creationId xmlns:a16="http://schemas.microsoft.com/office/drawing/2014/main" id="{F349936C-83F9-42BD-BE49-DED0DCEE4676}"/>
                </a:ext>
              </a:extLst>
            </p:cNvPr>
            <p:cNvSpPr>
              <a:spLocks/>
            </p:cNvSpPr>
            <p:nvPr/>
          </p:nvSpPr>
          <p:spPr bwMode="auto">
            <a:xfrm>
              <a:off x="4361948" y="4522643"/>
              <a:ext cx="23812" cy="4763"/>
            </a:xfrm>
            <a:custGeom>
              <a:avLst/>
              <a:gdLst>
                <a:gd name="T0" fmla="*/ 26 w 26"/>
                <a:gd name="T1" fmla="*/ 5 h 6"/>
                <a:gd name="T2" fmla="*/ 15 w 26"/>
                <a:gd name="T3" fmla="*/ 4 h 6"/>
                <a:gd name="T4" fmla="*/ 0 w 26"/>
                <a:gd name="T5" fmla="*/ 0 h 6"/>
                <a:gd name="T6" fmla="*/ 26 w 26"/>
                <a:gd name="T7" fmla="*/ 5 h 6"/>
              </a:gdLst>
              <a:ahLst/>
              <a:cxnLst>
                <a:cxn ang="0">
                  <a:pos x="T0" y="T1"/>
                </a:cxn>
                <a:cxn ang="0">
                  <a:pos x="T2" y="T3"/>
                </a:cxn>
                <a:cxn ang="0">
                  <a:pos x="T4" y="T5"/>
                </a:cxn>
                <a:cxn ang="0">
                  <a:pos x="T6" y="T7"/>
                </a:cxn>
              </a:cxnLst>
              <a:rect l="0" t="0" r="r" b="b"/>
              <a:pathLst>
                <a:path w="26" h="6">
                  <a:moveTo>
                    <a:pt x="26" y="5"/>
                  </a:moveTo>
                  <a:cubicBezTo>
                    <a:pt x="26" y="6"/>
                    <a:pt x="21" y="5"/>
                    <a:pt x="15" y="4"/>
                  </a:cubicBezTo>
                  <a:cubicBezTo>
                    <a:pt x="10" y="2"/>
                    <a:pt x="3" y="1"/>
                    <a:pt x="0" y="0"/>
                  </a:cubicBezTo>
                  <a:cubicBezTo>
                    <a:pt x="5" y="0"/>
                    <a:pt x="19" y="3"/>
                    <a:pt x="2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 name="Freeform 6013">
              <a:extLst>
                <a:ext uri="{FF2B5EF4-FFF2-40B4-BE49-F238E27FC236}">
                  <a16:creationId xmlns:a16="http://schemas.microsoft.com/office/drawing/2014/main" id="{9ACC9809-0246-4D52-BCFD-8FA629222C3E}"/>
                </a:ext>
              </a:extLst>
            </p:cNvPr>
            <p:cNvSpPr>
              <a:spLocks/>
            </p:cNvSpPr>
            <p:nvPr/>
          </p:nvSpPr>
          <p:spPr bwMode="auto">
            <a:xfrm>
              <a:off x="4942973" y="4976668"/>
              <a:ext cx="11112" cy="25400"/>
            </a:xfrm>
            <a:custGeom>
              <a:avLst/>
              <a:gdLst>
                <a:gd name="T0" fmla="*/ 13 w 13"/>
                <a:gd name="T1" fmla="*/ 27 h 27"/>
                <a:gd name="T2" fmla="*/ 6 w 13"/>
                <a:gd name="T3" fmla="*/ 14 h 27"/>
                <a:gd name="T4" fmla="*/ 0 w 13"/>
                <a:gd name="T5" fmla="*/ 0 h 27"/>
                <a:gd name="T6" fmla="*/ 13 w 13"/>
                <a:gd name="T7" fmla="*/ 27 h 27"/>
              </a:gdLst>
              <a:ahLst/>
              <a:cxnLst>
                <a:cxn ang="0">
                  <a:pos x="T0" y="T1"/>
                </a:cxn>
                <a:cxn ang="0">
                  <a:pos x="T2" y="T3"/>
                </a:cxn>
                <a:cxn ang="0">
                  <a:pos x="T4" y="T5"/>
                </a:cxn>
                <a:cxn ang="0">
                  <a:pos x="T6" y="T7"/>
                </a:cxn>
              </a:cxnLst>
              <a:rect l="0" t="0" r="r" b="b"/>
              <a:pathLst>
                <a:path w="13" h="27">
                  <a:moveTo>
                    <a:pt x="13" y="27"/>
                  </a:moveTo>
                  <a:cubicBezTo>
                    <a:pt x="12" y="27"/>
                    <a:pt x="9" y="20"/>
                    <a:pt x="6" y="14"/>
                  </a:cubicBezTo>
                  <a:cubicBezTo>
                    <a:pt x="3" y="7"/>
                    <a:pt x="0" y="1"/>
                    <a:pt x="0" y="0"/>
                  </a:cubicBezTo>
                  <a:cubicBezTo>
                    <a:pt x="2" y="1"/>
                    <a:pt x="10" y="18"/>
                    <a:pt x="13"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 name="Freeform 6014">
              <a:extLst>
                <a:ext uri="{FF2B5EF4-FFF2-40B4-BE49-F238E27FC236}">
                  <a16:creationId xmlns:a16="http://schemas.microsoft.com/office/drawing/2014/main" id="{6412FA47-79CC-4134-AEB6-88976123F25F}"/>
                </a:ext>
              </a:extLst>
            </p:cNvPr>
            <p:cNvSpPr>
              <a:spLocks/>
            </p:cNvSpPr>
            <p:nvPr/>
          </p:nvSpPr>
          <p:spPr bwMode="auto">
            <a:xfrm>
              <a:off x="5019173" y="5417993"/>
              <a:ext cx="3175" cy="19050"/>
            </a:xfrm>
            <a:custGeom>
              <a:avLst/>
              <a:gdLst>
                <a:gd name="T0" fmla="*/ 4 w 4"/>
                <a:gd name="T1" fmla="*/ 0 h 21"/>
                <a:gd name="T2" fmla="*/ 3 w 4"/>
                <a:gd name="T3" fmla="*/ 16 h 21"/>
                <a:gd name="T4" fmla="*/ 0 w 4"/>
                <a:gd name="T5" fmla="*/ 21 h 21"/>
                <a:gd name="T6" fmla="*/ 4 w 4"/>
                <a:gd name="T7" fmla="*/ 0 h 21"/>
              </a:gdLst>
              <a:ahLst/>
              <a:cxnLst>
                <a:cxn ang="0">
                  <a:pos x="T0" y="T1"/>
                </a:cxn>
                <a:cxn ang="0">
                  <a:pos x="T2" y="T3"/>
                </a:cxn>
                <a:cxn ang="0">
                  <a:pos x="T4" y="T5"/>
                </a:cxn>
                <a:cxn ang="0">
                  <a:pos x="T6" y="T7"/>
                </a:cxn>
              </a:cxnLst>
              <a:rect l="0" t="0" r="r" b="b"/>
              <a:pathLst>
                <a:path w="4" h="21">
                  <a:moveTo>
                    <a:pt x="4" y="0"/>
                  </a:moveTo>
                  <a:cubicBezTo>
                    <a:pt x="3" y="8"/>
                    <a:pt x="4" y="5"/>
                    <a:pt x="3" y="16"/>
                  </a:cubicBezTo>
                  <a:cubicBezTo>
                    <a:pt x="2" y="19"/>
                    <a:pt x="1" y="21"/>
                    <a:pt x="0" y="21"/>
                  </a:cubicBezTo>
                  <a:cubicBezTo>
                    <a:pt x="2" y="13"/>
                    <a:pt x="3" y="2"/>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 name="Freeform 6015">
              <a:extLst>
                <a:ext uri="{FF2B5EF4-FFF2-40B4-BE49-F238E27FC236}">
                  <a16:creationId xmlns:a16="http://schemas.microsoft.com/office/drawing/2014/main" id="{977AE7E6-EBBE-4FEB-B5F1-BFC3C2A64D53}"/>
                </a:ext>
              </a:extLst>
            </p:cNvPr>
            <p:cNvSpPr>
              <a:spLocks/>
            </p:cNvSpPr>
            <p:nvPr/>
          </p:nvSpPr>
          <p:spPr bwMode="auto">
            <a:xfrm>
              <a:off x="4979485" y="5067155"/>
              <a:ext cx="9525" cy="26988"/>
            </a:xfrm>
            <a:custGeom>
              <a:avLst/>
              <a:gdLst>
                <a:gd name="T0" fmla="*/ 10 w 10"/>
                <a:gd name="T1" fmla="*/ 31 h 31"/>
                <a:gd name="T2" fmla="*/ 4 w 10"/>
                <a:gd name="T3" fmla="*/ 16 h 31"/>
                <a:gd name="T4" fmla="*/ 0 w 10"/>
                <a:gd name="T5" fmla="*/ 2 h 31"/>
                <a:gd name="T6" fmla="*/ 10 w 10"/>
                <a:gd name="T7" fmla="*/ 31 h 31"/>
              </a:gdLst>
              <a:ahLst/>
              <a:cxnLst>
                <a:cxn ang="0">
                  <a:pos x="T0" y="T1"/>
                </a:cxn>
                <a:cxn ang="0">
                  <a:pos x="T2" y="T3"/>
                </a:cxn>
                <a:cxn ang="0">
                  <a:pos x="T4" y="T5"/>
                </a:cxn>
                <a:cxn ang="0">
                  <a:pos x="T6" y="T7"/>
                </a:cxn>
              </a:cxnLst>
              <a:rect l="0" t="0" r="r" b="b"/>
              <a:pathLst>
                <a:path w="10" h="31">
                  <a:moveTo>
                    <a:pt x="10" y="31"/>
                  </a:moveTo>
                  <a:cubicBezTo>
                    <a:pt x="9" y="31"/>
                    <a:pt x="6" y="23"/>
                    <a:pt x="4" y="16"/>
                  </a:cubicBezTo>
                  <a:cubicBezTo>
                    <a:pt x="2" y="9"/>
                    <a:pt x="0" y="2"/>
                    <a:pt x="0" y="2"/>
                  </a:cubicBezTo>
                  <a:cubicBezTo>
                    <a:pt x="1" y="0"/>
                    <a:pt x="5" y="19"/>
                    <a:pt x="10"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 name="Freeform 6016">
              <a:extLst>
                <a:ext uri="{FF2B5EF4-FFF2-40B4-BE49-F238E27FC236}">
                  <a16:creationId xmlns:a16="http://schemas.microsoft.com/office/drawing/2014/main" id="{46BB3096-E67E-4FE2-8A24-AEE5E13C3E28}"/>
                </a:ext>
              </a:extLst>
            </p:cNvPr>
            <p:cNvSpPr>
              <a:spLocks/>
            </p:cNvSpPr>
            <p:nvPr/>
          </p:nvSpPr>
          <p:spPr bwMode="auto">
            <a:xfrm>
              <a:off x="4976310" y="5597380"/>
              <a:ext cx="9525" cy="23813"/>
            </a:xfrm>
            <a:custGeom>
              <a:avLst/>
              <a:gdLst>
                <a:gd name="T0" fmla="*/ 5 w 11"/>
                <a:gd name="T1" fmla="*/ 19 h 27"/>
                <a:gd name="T2" fmla="*/ 1 w 11"/>
                <a:gd name="T3" fmla="*/ 27 h 27"/>
                <a:gd name="T4" fmla="*/ 5 w 11"/>
                <a:gd name="T5" fmla="*/ 13 h 27"/>
                <a:gd name="T6" fmla="*/ 11 w 11"/>
                <a:gd name="T7" fmla="*/ 0 h 27"/>
                <a:gd name="T8" fmla="*/ 6 w 11"/>
                <a:gd name="T9" fmla="*/ 12 h 27"/>
                <a:gd name="T10" fmla="*/ 5 w 11"/>
                <a:gd name="T11" fmla="*/ 19 h 27"/>
              </a:gdLst>
              <a:ahLst/>
              <a:cxnLst>
                <a:cxn ang="0">
                  <a:pos x="T0" y="T1"/>
                </a:cxn>
                <a:cxn ang="0">
                  <a:pos x="T2" y="T3"/>
                </a:cxn>
                <a:cxn ang="0">
                  <a:pos x="T4" y="T5"/>
                </a:cxn>
                <a:cxn ang="0">
                  <a:pos x="T6" y="T7"/>
                </a:cxn>
                <a:cxn ang="0">
                  <a:pos x="T8" y="T9"/>
                </a:cxn>
                <a:cxn ang="0">
                  <a:pos x="T10" y="T11"/>
                </a:cxn>
              </a:cxnLst>
              <a:rect l="0" t="0" r="r" b="b"/>
              <a:pathLst>
                <a:path w="11" h="27">
                  <a:moveTo>
                    <a:pt x="5" y="19"/>
                  </a:moveTo>
                  <a:cubicBezTo>
                    <a:pt x="3" y="23"/>
                    <a:pt x="3" y="22"/>
                    <a:pt x="1" y="27"/>
                  </a:cubicBezTo>
                  <a:cubicBezTo>
                    <a:pt x="0" y="26"/>
                    <a:pt x="3" y="20"/>
                    <a:pt x="5" y="13"/>
                  </a:cubicBezTo>
                  <a:cubicBezTo>
                    <a:pt x="7" y="7"/>
                    <a:pt x="10" y="0"/>
                    <a:pt x="11" y="0"/>
                  </a:cubicBezTo>
                  <a:cubicBezTo>
                    <a:pt x="9" y="3"/>
                    <a:pt x="8" y="6"/>
                    <a:pt x="6" y="12"/>
                  </a:cubicBezTo>
                  <a:cubicBezTo>
                    <a:pt x="5" y="15"/>
                    <a:pt x="5" y="18"/>
                    <a:pt x="5"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 name="Freeform 6017">
              <a:extLst>
                <a:ext uri="{FF2B5EF4-FFF2-40B4-BE49-F238E27FC236}">
                  <a16:creationId xmlns:a16="http://schemas.microsoft.com/office/drawing/2014/main" id="{F03B5FA5-F828-49AB-ADBC-139B8A4A4EE5}"/>
                </a:ext>
              </a:extLst>
            </p:cNvPr>
            <p:cNvSpPr>
              <a:spLocks/>
            </p:cNvSpPr>
            <p:nvPr/>
          </p:nvSpPr>
          <p:spPr bwMode="auto">
            <a:xfrm>
              <a:off x="4152398" y="4506768"/>
              <a:ext cx="19050" cy="3175"/>
            </a:xfrm>
            <a:custGeom>
              <a:avLst/>
              <a:gdLst>
                <a:gd name="T0" fmla="*/ 22 w 22"/>
                <a:gd name="T1" fmla="*/ 0 h 2"/>
                <a:gd name="T2" fmla="*/ 0 w 22"/>
                <a:gd name="T3" fmla="*/ 2 h 2"/>
                <a:gd name="T4" fmla="*/ 22 w 22"/>
                <a:gd name="T5" fmla="*/ 0 h 2"/>
              </a:gdLst>
              <a:ahLst/>
              <a:cxnLst>
                <a:cxn ang="0">
                  <a:pos x="T0" y="T1"/>
                </a:cxn>
                <a:cxn ang="0">
                  <a:pos x="T2" y="T3"/>
                </a:cxn>
                <a:cxn ang="0">
                  <a:pos x="T4" y="T5"/>
                </a:cxn>
              </a:cxnLst>
              <a:rect l="0" t="0" r="r" b="b"/>
              <a:pathLst>
                <a:path w="22" h="2">
                  <a:moveTo>
                    <a:pt x="22" y="0"/>
                  </a:moveTo>
                  <a:cubicBezTo>
                    <a:pt x="21" y="2"/>
                    <a:pt x="9" y="1"/>
                    <a:pt x="0" y="2"/>
                  </a:cubicBezTo>
                  <a:cubicBezTo>
                    <a:pt x="3" y="0"/>
                    <a:pt x="15"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 name="Freeform 6018">
              <a:extLst>
                <a:ext uri="{FF2B5EF4-FFF2-40B4-BE49-F238E27FC236}">
                  <a16:creationId xmlns:a16="http://schemas.microsoft.com/office/drawing/2014/main" id="{4DFEBF67-6716-4C94-A3D8-E9496D2C3BE1}"/>
                </a:ext>
              </a:extLst>
            </p:cNvPr>
            <p:cNvSpPr>
              <a:spLocks/>
            </p:cNvSpPr>
            <p:nvPr/>
          </p:nvSpPr>
          <p:spPr bwMode="auto">
            <a:xfrm>
              <a:off x="4774698" y="4746480"/>
              <a:ext cx="14287" cy="9525"/>
            </a:xfrm>
            <a:custGeom>
              <a:avLst/>
              <a:gdLst>
                <a:gd name="T0" fmla="*/ 15 w 15"/>
                <a:gd name="T1" fmla="*/ 11 h 12"/>
                <a:gd name="T2" fmla="*/ 11 w 15"/>
                <a:gd name="T3" fmla="*/ 12 h 12"/>
                <a:gd name="T4" fmla="*/ 0 w 15"/>
                <a:gd name="T5" fmla="*/ 2 h 12"/>
                <a:gd name="T6" fmla="*/ 15 w 15"/>
                <a:gd name="T7" fmla="*/ 11 h 12"/>
              </a:gdLst>
              <a:ahLst/>
              <a:cxnLst>
                <a:cxn ang="0">
                  <a:pos x="T0" y="T1"/>
                </a:cxn>
                <a:cxn ang="0">
                  <a:pos x="T2" y="T3"/>
                </a:cxn>
                <a:cxn ang="0">
                  <a:pos x="T4" y="T5"/>
                </a:cxn>
                <a:cxn ang="0">
                  <a:pos x="T6" y="T7"/>
                </a:cxn>
              </a:cxnLst>
              <a:rect l="0" t="0" r="r" b="b"/>
              <a:pathLst>
                <a:path w="15" h="12">
                  <a:moveTo>
                    <a:pt x="15" y="11"/>
                  </a:moveTo>
                  <a:cubicBezTo>
                    <a:pt x="13" y="11"/>
                    <a:pt x="7" y="8"/>
                    <a:pt x="11" y="12"/>
                  </a:cubicBezTo>
                  <a:cubicBezTo>
                    <a:pt x="10" y="12"/>
                    <a:pt x="5" y="6"/>
                    <a:pt x="0" y="2"/>
                  </a:cubicBezTo>
                  <a:cubicBezTo>
                    <a:pt x="1" y="0"/>
                    <a:pt x="7" y="5"/>
                    <a:pt x="15"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 name="Freeform 6019">
              <a:extLst>
                <a:ext uri="{FF2B5EF4-FFF2-40B4-BE49-F238E27FC236}">
                  <a16:creationId xmlns:a16="http://schemas.microsoft.com/office/drawing/2014/main" id="{6AB49C15-F952-4A08-85CE-5A43B354D006}"/>
                </a:ext>
              </a:extLst>
            </p:cNvPr>
            <p:cNvSpPr>
              <a:spLocks/>
            </p:cNvSpPr>
            <p:nvPr/>
          </p:nvSpPr>
          <p:spPr bwMode="auto">
            <a:xfrm>
              <a:off x="4420685" y="4540105"/>
              <a:ext cx="63500" cy="19050"/>
            </a:xfrm>
            <a:custGeom>
              <a:avLst/>
              <a:gdLst>
                <a:gd name="T0" fmla="*/ 71 w 71"/>
                <a:gd name="T1" fmla="*/ 21 h 21"/>
                <a:gd name="T2" fmla="*/ 0 w 71"/>
                <a:gd name="T3" fmla="*/ 2 h 21"/>
                <a:gd name="T4" fmla="*/ 3 w 71"/>
                <a:gd name="T5" fmla="*/ 0 h 21"/>
                <a:gd name="T6" fmla="*/ 30 w 71"/>
                <a:gd name="T7" fmla="*/ 7 h 21"/>
                <a:gd name="T8" fmla="*/ 71 w 71"/>
                <a:gd name="T9" fmla="*/ 21 h 21"/>
              </a:gdLst>
              <a:ahLst/>
              <a:cxnLst>
                <a:cxn ang="0">
                  <a:pos x="T0" y="T1"/>
                </a:cxn>
                <a:cxn ang="0">
                  <a:pos x="T2" y="T3"/>
                </a:cxn>
                <a:cxn ang="0">
                  <a:pos x="T4" y="T5"/>
                </a:cxn>
                <a:cxn ang="0">
                  <a:pos x="T6" y="T7"/>
                </a:cxn>
                <a:cxn ang="0">
                  <a:pos x="T8" y="T9"/>
                </a:cxn>
              </a:cxnLst>
              <a:rect l="0" t="0" r="r" b="b"/>
              <a:pathLst>
                <a:path w="71" h="21">
                  <a:moveTo>
                    <a:pt x="71" y="21"/>
                  </a:moveTo>
                  <a:cubicBezTo>
                    <a:pt x="55" y="18"/>
                    <a:pt x="30" y="10"/>
                    <a:pt x="0" y="2"/>
                  </a:cubicBezTo>
                  <a:cubicBezTo>
                    <a:pt x="11" y="4"/>
                    <a:pt x="19" y="6"/>
                    <a:pt x="3" y="0"/>
                  </a:cubicBezTo>
                  <a:cubicBezTo>
                    <a:pt x="6" y="0"/>
                    <a:pt x="17" y="3"/>
                    <a:pt x="30" y="7"/>
                  </a:cubicBezTo>
                  <a:cubicBezTo>
                    <a:pt x="43" y="11"/>
                    <a:pt x="58" y="16"/>
                    <a:pt x="71"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 name="Freeform 6020">
              <a:extLst>
                <a:ext uri="{FF2B5EF4-FFF2-40B4-BE49-F238E27FC236}">
                  <a16:creationId xmlns:a16="http://schemas.microsoft.com/office/drawing/2014/main" id="{00B031CD-8245-4F37-AF02-7C28BF898E0A}"/>
                </a:ext>
              </a:extLst>
            </p:cNvPr>
            <p:cNvSpPr>
              <a:spLocks/>
            </p:cNvSpPr>
            <p:nvPr/>
          </p:nvSpPr>
          <p:spPr bwMode="auto">
            <a:xfrm>
              <a:off x="4806448" y="5899005"/>
              <a:ext cx="11112" cy="14288"/>
            </a:xfrm>
            <a:custGeom>
              <a:avLst/>
              <a:gdLst>
                <a:gd name="T0" fmla="*/ 0 w 13"/>
                <a:gd name="T1" fmla="*/ 16 h 16"/>
                <a:gd name="T2" fmla="*/ 13 w 13"/>
                <a:gd name="T3" fmla="*/ 0 h 16"/>
                <a:gd name="T4" fmla="*/ 0 w 13"/>
                <a:gd name="T5" fmla="*/ 16 h 16"/>
              </a:gdLst>
              <a:ahLst/>
              <a:cxnLst>
                <a:cxn ang="0">
                  <a:pos x="T0" y="T1"/>
                </a:cxn>
                <a:cxn ang="0">
                  <a:pos x="T2" y="T3"/>
                </a:cxn>
                <a:cxn ang="0">
                  <a:pos x="T4" y="T5"/>
                </a:cxn>
              </a:cxnLst>
              <a:rect l="0" t="0" r="r" b="b"/>
              <a:pathLst>
                <a:path w="13" h="16">
                  <a:moveTo>
                    <a:pt x="0" y="16"/>
                  </a:moveTo>
                  <a:cubicBezTo>
                    <a:pt x="2" y="13"/>
                    <a:pt x="9" y="1"/>
                    <a:pt x="13" y="0"/>
                  </a:cubicBezTo>
                  <a:cubicBezTo>
                    <a:pt x="5" y="9"/>
                    <a:pt x="7" y="8"/>
                    <a:pt x="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 name="Freeform 6021">
              <a:extLst>
                <a:ext uri="{FF2B5EF4-FFF2-40B4-BE49-F238E27FC236}">
                  <a16:creationId xmlns:a16="http://schemas.microsoft.com/office/drawing/2014/main" id="{3C9DA705-8EFE-42A6-9978-5423410B1449}"/>
                </a:ext>
              </a:extLst>
            </p:cNvPr>
            <p:cNvSpPr>
              <a:spLocks/>
            </p:cNvSpPr>
            <p:nvPr/>
          </p:nvSpPr>
          <p:spPr bwMode="auto">
            <a:xfrm>
              <a:off x="4634998" y="6035530"/>
              <a:ext cx="34925" cy="25400"/>
            </a:xfrm>
            <a:custGeom>
              <a:avLst/>
              <a:gdLst>
                <a:gd name="T0" fmla="*/ 0 w 40"/>
                <a:gd name="T1" fmla="*/ 28 h 28"/>
                <a:gd name="T2" fmla="*/ 19 w 40"/>
                <a:gd name="T3" fmla="*/ 13 h 28"/>
                <a:gd name="T4" fmla="*/ 40 w 40"/>
                <a:gd name="T5" fmla="*/ 0 h 28"/>
                <a:gd name="T6" fmla="*/ 0 w 40"/>
                <a:gd name="T7" fmla="*/ 28 h 28"/>
              </a:gdLst>
              <a:ahLst/>
              <a:cxnLst>
                <a:cxn ang="0">
                  <a:pos x="T0" y="T1"/>
                </a:cxn>
                <a:cxn ang="0">
                  <a:pos x="T2" y="T3"/>
                </a:cxn>
                <a:cxn ang="0">
                  <a:pos x="T4" y="T5"/>
                </a:cxn>
                <a:cxn ang="0">
                  <a:pos x="T6" y="T7"/>
                </a:cxn>
              </a:cxnLst>
              <a:rect l="0" t="0" r="r" b="b"/>
              <a:pathLst>
                <a:path w="40" h="28">
                  <a:moveTo>
                    <a:pt x="0" y="28"/>
                  </a:moveTo>
                  <a:cubicBezTo>
                    <a:pt x="3" y="26"/>
                    <a:pt x="11" y="19"/>
                    <a:pt x="19" y="13"/>
                  </a:cubicBezTo>
                  <a:cubicBezTo>
                    <a:pt x="27" y="7"/>
                    <a:pt x="35" y="2"/>
                    <a:pt x="40" y="0"/>
                  </a:cubicBezTo>
                  <a:cubicBezTo>
                    <a:pt x="24" y="11"/>
                    <a:pt x="17" y="18"/>
                    <a:pt x="0"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 name="Freeform 6022">
              <a:extLst>
                <a:ext uri="{FF2B5EF4-FFF2-40B4-BE49-F238E27FC236}">
                  <a16:creationId xmlns:a16="http://schemas.microsoft.com/office/drawing/2014/main" id="{8C81D1E3-649A-4766-B8E7-3AD105827F81}"/>
                </a:ext>
              </a:extLst>
            </p:cNvPr>
            <p:cNvSpPr>
              <a:spLocks/>
            </p:cNvSpPr>
            <p:nvPr/>
          </p:nvSpPr>
          <p:spPr bwMode="auto">
            <a:xfrm>
              <a:off x="4487360" y="4562330"/>
              <a:ext cx="25400" cy="9525"/>
            </a:xfrm>
            <a:custGeom>
              <a:avLst/>
              <a:gdLst>
                <a:gd name="T0" fmla="*/ 4 w 29"/>
                <a:gd name="T1" fmla="*/ 0 h 11"/>
                <a:gd name="T2" fmla="*/ 28 w 29"/>
                <a:gd name="T3" fmla="*/ 10 h 11"/>
                <a:gd name="T4" fmla="*/ 22 w 29"/>
                <a:gd name="T5" fmla="*/ 9 h 11"/>
                <a:gd name="T6" fmla="*/ 1 w 29"/>
                <a:gd name="T7" fmla="*/ 1 h 11"/>
                <a:gd name="T8" fmla="*/ 4 w 29"/>
                <a:gd name="T9" fmla="*/ 0 h 11"/>
              </a:gdLst>
              <a:ahLst/>
              <a:cxnLst>
                <a:cxn ang="0">
                  <a:pos x="T0" y="T1"/>
                </a:cxn>
                <a:cxn ang="0">
                  <a:pos x="T2" y="T3"/>
                </a:cxn>
                <a:cxn ang="0">
                  <a:pos x="T4" y="T5"/>
                </a:cxn>
                <a:cxn ang="0">
                  <a:pos x="T6" y="T7"/>
                </a:cxn>
                <a:cxn ang="0">
                  <a:pos x="T8" y="T9"/>
                </a:cxn>
              </a:cxnLst>
              <a:rect l="0" t="0" r="r" b="b"/>
              <a:pathLst>
                <a:path w="29" h="11">
                  <a:moveTo>
                    <a:pt x="4" y="0"/>
                  </a:moveTo>
                  <a:cubicBezTo>
                    <a:pt x="5" y="0"/>
                    <a:pt x="21" y="7"/>
                    <a:pt x="28" y="10"/>
                  </a:cubicBezTo>
                  <a:cubicBezTo>
                    <a:pt x="29" y="11"/>
                    <a:pt x="19" y="7"/>
                    <a:pt x="22" y="9"/>
                  </a:cubicBezTo>
                  <a:cubicBezTo>
                    <a:pt x="12" y="3"/>
                    <a:pt x="14" y="6"/>
                    <a:pt x="1" y="1"/>
                  </a:cubicBezTo>
                  <a:cubicBezTo>
                    <a:pt x="0" y="0"/>
                    <a:pt x="12" y="4"/>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 name="Freeform 6023">
              <a:extLst>
                <a:ext uri="{FF2B5EF4-FFF2-40B4-BE49-F238E27FC236}">
                  <a16:creationId xmlns:a16="http://schemas.microsoft.com/office/drawing/2014/main" id="{8D73357D-7C3A-48A7-8255-47A28C4D93CD}"/>
                </a:ext>
              </a:extLst>
            </p:cNvPr>
            <p:cNvSpPr>
              <a:spLocks/>
            </p:cNvSpPr>
            <p:nvPr/>
          </p:nvSpPr>
          <p:spPr bwMode="auto">
            <a:xfrm>
              <a:off x="4868360" y="4854430"/>
              <a:ext cx="12700" cy="19050"/>
            </a:xfrm>
            <a:custGeom>
              <a:avLst/>
              <a:gdLst>
                <a:gd name="T0" fmla="*/ 0 w 14"/>
                <a:gd name="T1" fmla="*/ 1 h 21"/>
                <a:gd name="T2" fmla="*/ 14 w 14"/>
                <a:gd name="T3" fmla="*/ 19 h 21"/>
                <a:gd name="T4" fmla="*/ 0 w 14"/>
                <a:gd name="T5" fmla="*/ 1 h 21"/>
              </a:gdLst>
              <a:ahLst/>
              <a:cxnLst>
                <a:cxn ang="0">
                  <a:pos x="T0" y="T1"/>
                </a:cxn>
                <a:cxn ang="0">
                  <a:pos x="T2" y="T3"/>
                </a:cxn>
                <a:cxn ang="0">
                  <a:pos x="T4" y="T5"/>
                </a:cxn>
              </a:cxnLst>
              <a:rect l="0" t="0" r="r" b="b"/>
              <a:pathLst>
                <a:path w="14" h="21">
                  <a:moveTo>
                    <a:pt x="0" y="1"/>
                  </a:moveTo>
                  <a:cubicBezTo>
                    <a:pt x="1" y="0"/>
                    <a:pt x="10" y="14"/>
                    <a:pt x="14" y="19"/>
                  </a:cubicBezTo>
                  <a:cubicBezTo>
                    <a:pt x="13" y="21"/>
                    <a:pt x="3" y="5"/>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 name="Freeform 6024">
              <a:extLst>
                <a:ext uri="{FF2B5EF4-FFF2-40B4-BE49-F238E27FC236}">
                  <a16:creationId xmlns:a16="http://schemas.microsoft.com/office/drawing/2014/main" id="{A8D35BCF-27CF-4348-97A7-1FD5789AF4AC}"/>
                </a:ext>
              </a:extLst>
            </p:cNvPr>
            <p:cNvSpPr>
              <a:spLocks/>
            </p:cNvSpPr>
            <p:nvPr/>
          </p:nvSpPr>
          <p:spPr bwMode="auto">
            <a:xfrm>
              <a:off x="4949323" y="4995718"/>
              <a:ext cx="7937" cy="19050"/>
            </a:xfrm>
            <a:custGeom>
              <a:avLst/>
              <a:gdLst>
                <a:gd name="T0" fmla="*/ 9 w 9"/>
                <a:gd name="T1" fmla="*/ 19 h 20"/>
                <a:gd name="T2" fmla="*/ 0 w 9"/>
                <a:gd name="T3" fmla="*/ 3 h 20"/>
                <a:gd name="T4" fmla="*/ 9 w 9"/>
                <a:gd name="T5" fmla="*/ 19 h 20"/>
              </a:gdLst>
              <a:ahLst/>
              <a:cxnLst>
                <a:cxn ang="0">
                  <a:pos x="T0" y="T1"/>
                </a:cxn>
                <a:cxn ang="0">
                  <a:pos x="T2" y="T3"/>
                </a:cxn>
                <a:cxn ang="0">
                  <a:pos x="T4" y="T5"/>
                </a:cxn>
              </a:cxnLst>
              <a:rect l="0" t="0" r="r" b="b"/>
              <a:pathLst>
                <a:path w="9" h="20">
                  <a:moveTo>
                    <a:pt x="9" y="19"/>
                  </a:moveTo>
                  <a:cubicBezTo>
                    <a:pt x="6" y="20"/>
                    <a:pt x="5" y="12"/>
                    <a:pt x="0" y="3"/>
                  </a:cubicBezTo>
                  <a:cubicBezTo>
                    <a:pt x="0" y="0"/>
                    <a:pt x="6" y="13"/>
                    <a:pt x="9"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 name="Freeform 6025">
              <a:extLst>
                <a:ext uri="{FF2B5EF4-FFF2-40B4-BE49-F238E27FC236}">
                  <a16:creationId xmlns:a16="http://schemas.microsoft.com/office/drawing/2014/main" id="{63AE567F-992D-48B6-8E2A-2D7736ED902A}"/>
                </a:ext>
              </a:extLst>
            </p:cNvPr>
            <p:cNvSpPr>
              <a:spLocks/>
            </p:cNvSpPr>
            <p:nvPr/>
          </p:nvSpPr>
          <p:spPr bwMode="auto">
            <a:xfrm>
              <a:off x="4693735" y="5992668"/>
              <a:ext cx="30162" cy="25400"/>
            </a:xfrm>
            <a:custGeom>
              <a:avLst/>
              <a:gdLst>
                <a:gd name="T0" fmla="*/ 0 w 34"/>
                <a:gd name="T1" fmla="*/ 29 h 29"/>
                <a:gd name="T2" fmla="*/ 14 w 34"/>
                <a:gd name="T3" fmla="*/ 16 h 29"/>
                <a:gd name="T4" fmla="*/ 34 w 34"/>
                <a:gd name="T5" fmla="*/ 0 h 29"/>
                <a:gd name="T6" fmla="*/ 19 w 34"/>
                <a:gd name="T7" fmla="*/ 14 h 29"/>
                <a:gd name="T8" fmla="*/ 0 w 34"/>
                <a:gd name="T9" fmla="*/ 29 h 29"/>
              </a:gdLst>
              <a:ahLst/>
              <a:cxnLst>
                <a:cxn ang="0">
                  <a:pos x="T0" y="T1"/>
                </a:cxn>
                <a:cxn ang="0">
                  <a:pos x="T2" y="T3"/>
                </a:cxn>
                <a:cxn ang="0">
                  <a:pos x="T4" y="T5"/>
                </a:cxn>
                <a:cxn ang="0">
                  <a:pos x="T6" y="T7"/>
                </a:cxn>
                <a:cxn ang="0">
                  <a:pos x="T8" y="T9"/>
                </a:cxn>
              </a:cxnLst>
              <a:rect l="0" t="0" r="r" b="b"/>
              <a:pathLst>
                <a:path w="34" h="29">
                  <a:moveTo>
                    <a:pt x="0" y="29"/>
                  </a:moveTo>
                  <a:cubicBezTo>
                    <a:pt x="1" y="27"/>
                    <a:pt x="7" y="22"/>
                    <a:pt x="14" y="16"/>
                  </a:cubicBezTo>
                  <a:cubicBezTo>
                    <a:pt x="21" y="10"/>
                    <a:pt x="29" y="4"/>
                    <a:pt x="34" y="0"/>
                  </a:cubicBezTo>
                  <a:cubicBezTo>
                    <a:pt x="31" y="3"/>
                    <a:pt x="26" y="9"/>
                    <a:pt x="19" y="14"/>
                  </a:cubicBezTo>
                  <a:cubicBezTo>
                    <a:pt x="13" y="20"/>
                    <a:pt x="6" y="25"/>
                    <a:pt x="0" y="2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 name="Freeform 6026">
              <a:extLst>
                <a:ext uri="{FF2B5EF4-FFF2-40B4-BE49-F238E27FC236}">
                  <a16:creationId xmlns:a16="http://schemas.microsoft.com/office/drawing/2014/main" id="{7D0BD7A8-8FB6-494B-B6D1-CED86E6BA11D}"/>
                </a:ext>
              </a:extLst>
            </p:cNvPr>
            <p:cNvSpPr>
              <a:spLocks/>
            </p:cNvSpPr>
            <p:nvPr/>
          </p:nvSpPr>
          <p:spPr bwMode="auto">
            <a:xfrm>
              <a:off x="4295273" y="4514705"/>
              <a:ext cx="100012" cy="17463"/>
            </a:xfrm>
            <a:custGeom>
              <a:avLst/>
              <a:gdLst>
                <a:gd name="T0" fmla="*/ 111 w 111"/>
                <a:gd name="T1" fmla="*/ 20 h 20"/>
                <a:gd name="T2" fmla="*/ 79 w 111"/>
                <a:gd name="T3" fmla="*/ 15 h 20"/>
                <a:gd name="T4" fmla="*/ 50 w 111"/>
                <a:gd name="T5" fmla="*/ 10 h 20"/>
                <a:gd name="T6" fmla="*/ 42 w 111"/>
                <a:gd name="T7" fmla="*/ 7 h 20"/>
                <a:gd name="T8" fmla="*/ 39 w 111"/>
                <a:gd name="T9" fmla="*/ 8 h 20"/>
                <a:gd name="T10" fmla="*/ 0 w 111"/>
                <a:gd name="T11" fmla="*/ 0 h 20"/>
                <a:gd name="T12" fmla="*/ 55 w 111"/>
                <a:gd name="T13" fmla="*/ 8 h 20"/>
                <a:gd name="T14" fmla="*/ 79 w 111"/>
                <a:gd name="T15" fmla="*/ 12 h 20"/>
                <a:gd name="T16" fmla="*/ 111 w 11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20">
                  <a:moveTo>
                    <a:pt x="111" y="20"/>
                  </a:moveTo>
                  <a:cubicBezTo>
                    <a:pt x="102" y="18"/>
                    <a:pt x="88" y="16"/>
                    <a:pt x="79" y="15"/>
                  </a:cubicBezTo>
                  <a:cubicBezTo>
                    <a:pt x="70" y="12"/>
                    <a:pt x="52" y="8"/>
                    <a:pt x="50" y="10"/>
                  </a:cubicBezTo>
                  <a:cubicBezTo>
                    <a:pt x="35" y="8"/>
                    <a:pt x="51" y="9"/>
                    <a:pt x="42" y="7"/>
                  </a:cubicBezTo>
                  <a:cubicBezTo>
                    <a:pt x="37" y="6"/>
                    <a:pt x="39" y="8"/>
                    <a:pt x="39" y="8"/>
                  </a:cubicBezTo>
                  <a:cubicBezTo>
                    <a:pt x="25" y="5"/>
                    <a:pt x="16" y="3"/>
                    <a:pt x="0" y="0"/>
                  </a:cubicBezTo>
                  <a:cubicBezTo>
                    <a:pt x="26" y="3"/>
                    <a:pt x="41" y="6"/>
                    <a:pt x="55" y="8"/>
                  </a:cubicBezTo>
                  <a:cubicBezTo>
                    <a:pt x="63" y="9"/>
                    <a:pt x="70" y="11"/>
                    <a:pt x="79" y="12"/>
                  </a:cubicBezTo>
                  <a:cubicBezTo>
                    <a:pt x="88" y="14"/>
                    <a:pt x="98" y="16"/>
                    <a:pt x="111"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 name="Freeform 6027">
              <a:extLst>
                <a:ext uri="{FF2B5EF4-FFF2-40B4-BE49-F238E27FC236}">
                  <a16:creationId xmlns:a16="http://schemas.microsoft.com/office/drawing/2014/main" id="{FBA7747A-8510-4A07-9277-26C6E1562814}"/>
                </a:ext>
              </a:extLst>
            </p:cNvPr>
            <p:cNvSpPr>
              <a:spLocks/>
            </p:cNvSpPr>
            <p:nvPr/>
          </p:nvSpPr>
          <p:spPr bwMode="auto">
            <a:xfrm>
              <a:off x="4915985" y="4930630"/>
              <a:ext cx="15875" cy="33338"/>
            </a:xfrm>
            <a:custGeom>
              <a:avLst/>
              <a:gdLst>
                <a:gd name="T0" fmla="*/ 12 w 17"/>
                <a:gd name="T1" fmla="*/ 21 h 36"/>
                <a:gd name="T2" fmla="*/ 17 w 17"/>
                <a:gd name="T3" fmla="*/ 32 h 36"/>
                <a:gd name="T4" fmla="*/ 12 w 17"/>
                <a:gd name="T5" fmla="*/ 28 h 36"/>
                <a:gd name="T6" fmla="*/ 0 w 17"/>
                <a:gd name="T7" fmla="*/ 3 h 36"/>
                <a:gd name="T8" fmla="*/ 6 w 17"/>
                <a:gd name="T9" fmla="*/ 12 h 36"/>
                <a:gd name="T10" fmla="*/ 12 w 17"/>
                <a:gd name="T11" fmla="*/ 21 h 36"/>
              </a:gdLst>
              <a:ahLst/>
              <a:cxnLst>
                <a:cxn ang="0">
                  <a:pos x="T0" y="T1"/>
                </a:cxn>
                <a:cxn ang="0">
                  <a:pos x="T2" y="T3"/>
                </a:cxn>
                <a:cxn ang="0">
                  <a:pos x="T4" y="T5"/>
                </a:cxn>
                <a:cxn ang="0">
                  <a:pos x="T6" y="T7"/>
                </a:cxn>
                <a:cxn ang="0">
                  <a:pos x="T8" y="T9"/>
                </a:cxn>
                <a:cxn ang="0">
                  <a:pos x="T10" y="T11"/>
                </a:cxn>
              </a:cxnLst>
              <a:rect l="0" t="0" r="r" b="b"/>
              <a:pathLst>
                <a:path w="17" h="36">
                  <a:moveTo>
                    <a:pt x="12" y="21"/>
                  </a:moveTo>
                  <a:cubicBezTo>
                    <a:pt x="15" y="27"/>
                    <a:pt x="15" y="28"/>
                    <a:pt x="17" y="32"/>
                  </a:cubicBezTo>
                  <a:cubicBezTo>
                    <a:pt x="17" y="36"/>
                    <a:pt x="13" y="29"/>
                    <a:pt x="12" y="28"/>
                  </a:cubicBezTo>
                  <a:cubicBezTo>
                    <a:pt x="11" y="24"/>
                    <a:pt x="8" y="17"/>
                    <a:pt x="0" y="3"/>
                  </a:cubicBezTo>
                  <a:cubicBezTo>
                    <a:pt x="0" y="0"/>
                    <a:pt x="8" y="19"/>
                    <a:pt x="6" y="12"/>
                  </a:cubicBezTo>
                  <a:cubicBezTo>
                    <a:pt x="8" y="16"/>
                    <a:pt x="12" y="26"/>
                    <a:pt x="12"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 name="Freeform 6028">
              <a:extLst>
                <a:ext uri="{FF2B5EF4-FFF2-40B4-BE49-F238E27FC236}">
                  <a16:creationId xmlns:a16="http://schemas.microsoft.com/office/drawing/2014/main" id="{0D72041F-6764-4FFD-8A53-84E4DF6E3405}"/>
                </a:ext>
              </a:extLst>
            </p:cNvPr>
            <p:cNvSpPr>
              <a:spLocks/>
            </p:cNvSpPr>
            <p:nvPr/>
          </p:nvSpPr>
          <p:spPr bwMode="auto">
            <a:xfrm>
              <a:off x="4933448" y="4968730"/>
              <a:ext cx="12700" cy="22225"/>
            </a:xfrm>
            <a:custGeom>
              <a:avLst/>
              <a:gdLst>
                <a:gd name="T0" fmla="*/ 5 w 15"/>
                <a:gd name="T1" fmla="*/ 4 h 25"/>
                <a:gd name="T2" fmla="*/ 15 w 15"/>
                <a:gd name="T3" fmla="*/ 25 h 25"/>
                <a:gd name="T4" fmla="*/ 4 w 15"/>
                <a:gd name="T5" fmla="*/ 5 h 25"/>
                <a:gd name="T6" fmla="*/ 7 w 15"/>
                <a:gd name="T7" fmla="*/ 14 h 25"/>
                <a:gd name="T8" fmla="*/ 0 w 15"/>
                <a:gd name="T9" fmla="*/ 0 h 25"/>
                <a:gd name="T10" fmla="*/ 5 w 15"/>
                <a:gd name="T11" fmla="*/ 4 h 25"/>
              </a:gdLst>
              <a:ahLst/>
              <a:cxnLst>
                <a:cxn ang="0">
                  <a:pos x="T0" y="T1"/>
                </a:cxn>
                <a:cxn ang="0">
                  <a:pos x="T2" y="T3"/>
                </a:cxn>
                <a:cxn ang="0">
                  <a:pos x="T4" y="T5"/>
                </a:cxn>
                <a:cxn ang="0">
                  <a:pos x="T6" y="T7"/>
                </a:cxn>
                <a:cxn ang="0">
                  <a:pos x="T8" y="T9"/>
                </a:cxn>
                <a:cxn ang="0">
                  <a:pos x="T10" y="T11"/>
                </a:cxn>
              </a:cxnLst>
              <a:rect l="0" t="0" r="r" b="b"/>
              <a:pathLst>
                <a:path w="15" h="25">
                  <a:moveTo>
                    <a:pt x="5" y="4"/>
                  </a:moveTo>
                  <a:cubicBezTo>
                    <a:pt x="9" y="11"/>
                    <a:pt x="12" y="18"/>
                    <a:pt x="15" y="25"/>
                  </a:cubicBezTo>
                  <a:cubicBezTo>
                    <a:pt x="13" y="21"/>
                    <a:pt x="9" y="14"/>
                    <a:pt x="4" y="5"/>
                  </a:cubicBezTo>
                  <a:cubicBezTo>
                    <a:pt x="4" y="6"/>
                    <a:pt x="5" y="9"/>
                    <a:pt x="7" y="14"/>
                  </a:cubicBezTo>
                  <a:cubicBezTo>
                    <a:pt x="5" y="13"/>
                    <a:pt x="4" y="6"/>
                    <a:pt x="0" y="0"/>
                  </a:cubicBezTo>
                  <a:cubicBezTo>
                    <a:pt x="1" y="0"/>
                    <a:pt x="3" y="2"/>
                    <a:pt x="5"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 name="Freeform 6029">
              <a:extLst>
                <a:ext uri="{FF2B5EF4-FFF2-40B4-BE49-F238E27FC236}">
                  <a16:creationId xmlns:a16="http://schemas.microsoft.com/office/drawing/2014/main" id="{3F5F7080-164D-40B8-BE2F-CD0CDD11F751}"/>
                </a:ext>
              </a:extLst>
            </p:cNvPr>
            <p:cNvSpPr>
              <a:spLocks/>
            </p:cNvSpPr>
            <p:nvPr/>
          </p:nvSpPr>
          <p:spPr bwMode="auto">
            <a:xfrm>
              <a:off x="4971548" y="5054455"/>
              <a:ext cx="7937" cy="22225"/>
            </a:xfrm>
            <a:custGeom>
              <a:avLst/>
              <a:gdLst>
                <a:gd name="T0" fmla="*/ 1 w 8"/>
                <a:gd name="T1" fmla="*/ 2 h 24"/>
                <a:gd name="T2" fmla="*/ 8 w 8"/>
                <a:gd name="T3" fmla="*/ 21 h 24"/>
                <a:gd name="T4" fmla="*/ 4 w 8"/>
                <a:gd name="T5" fmla="*/ 12 h 24"/>
                <a:gd name="T6" fmla="*/ 1 w 8"/>
                <a:gd name="T7" fmla="*/ 2 h 24"/>
              </a:gdLst>
              <a:ahLst/>
              <a:cxnLst>
                <a:cxn ang="0">
                  <a:pos x="T0" y="T1"/>
                </a:cxn>
                <a:cxn ang="0">
                  <a:pos x="T2" y="T3"/>
                </a:cxn>
                <a:cxn ang="0">
                  <a:pos x="T4" y="T5"/>
                </a:cxn>
                <a:cxn ang="0">
                  <a:pos x="T6" y="T7"/>
                </a:cxn>
              </a:cxnLst>
              <a:rect l="0" t="0" r="r" b="b"/>
              <a:pathLst>
                <a:path w="8" h="24">
                  <a:moveTo>
                    <a:pt x="1" y="2"/>
                  </a:moveTo>
                  <a:cubicBezTo>
                    <a:pt x="3" y="8"/>
                    <a:pt x="6" y="14"/>
                    <a:pt x="8" y="21"/>
                  </a:cubicBezTo>
                  <a:cubicBezTo>
                    <a:pt x="8" y="24"/>
                    <a:pt x="6" y="18"/>
                    <a:pt x="4" y="12"/>
                  </a:cubicBezTo>
                  <a:cubicBezTo>
                    <a:pt x="2" y="7"/>
                    <a:pt x="0" y="0"/>
                    <a:pt x="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 name="Freeform 6030">
              <a:extLst>
                <a:ext uri="{FF2B5EF4-FFF2-40B4-BE49-F238E27FC236}">
                  <a16:creationId xmlns:a16="http://schemas.microsoft.com/office/drawing/2014/main" id="{F4965534-A1DD-4E32-97C9-7892B90A44B5}"/>
                </a:ext>
              </a:extLst>
            </p:cNvPr>
            <p:cNvSpPr>
              <a:spLocks/>
            </p:cNvSpPr>
            <p:nvPr/>
          </p:nvSpPr>
          <p:spPr bwMode="auto">
            <a:xfrm>
              <a:off x="4996948" y="5522768"/>
              <a:ext cx="6350" cy="23813"/>
            </a:xfrm>
            <a:custGeom>
              <a:avLst/>
              <a:gdLst>
                <a:gd name="T0" fmla="*/ 6 w 6"/>
                <a:gd name="T1" fmla="*/ 2 h 25"/>
                <a:gd name="T2" fmla="*/ 2 w 6"/>
                <a:gd name="T3" fmla="*/ 22 h 25"/>
                <a:gd name="T4" fmla="*/ 3 w 6"/>
                <a:gd name="T5" fmla="*/ 13 h 25"/>
                <a:gd name="T6" fmla="*/ 6 w 6"/>
                <a:gd name="T7" fmla="*/ 2 h 25"/>
              </a:gdLst>
              <a:ahLst/>
              <a:cxnLst>
                <a:cxn ang="0">
                  <a:pos x="T0" y="T1"/>
                </a:cxn>
                <a:cxn ang="0">
                  <a:pos x="T2" y="T3"/>
                </a:cxn>
                <a:cxn ang="0">
                  <a:pos x="T4" y="T5"/>
                </a:cxn>
                <a:cxn ang="0">
                  <a:pos x="T6" y="T7"/>
                </a:cxn>
              </a:cxnLst>
              <a:rect l="0" t="0" r="r" b="b"/>
              <a:pathLst>
                <a:path w="6" h="25">
                  <a:moveTo>
                    <a:pt x="6" y="2"/>
                  </a:moveTo>
                  <a:cubicBezTo>
                    <a:pt x="5" y="9"/>
                    <a:pt x="3" y="15"/>
                    <a:pt x="2" y="22"/>
                  </a:cubicBezTo>
                  <a:cubicBezTo>
                    <a:pt x="0" y="25"/>
                    <a:pt x="1" y="19"/>
                    <a:pt x="3" y="13"/>
                  </a:cubicBezTo>
                  <a:cubicBezTo>
                    <a:pt x="4" y="6"/>
                    <a:pt x="6" y="0"/>
                    <a:pt x="6"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 name="Freeform 6031">
              <a:extLst>
                <a:ext uri="{FF2B5EF4-FFF2-40B4-BE49-F238E27FC236}">
                  <a16:creationId xmlns:a16="http://schemas.microsoft.com/office/drawing/2014/main" id="{DEE00DBE-C943-409A-B396-B5B081F2B048}"/>
                </a:ext>
              </a:extLst>
            </p:cNvPr>
            <p:cNvSpPr>
              <a:spLocks/>
            </p:cNvSpPr>
            <p:nvPr/>
          </p:nvSpPr>
          <p:spPr bwMode="auto">
            <a:xfrm>
              <a:off x="4569910" y="6084743"/>
              <a:ext cx="22225" cy="12700"/>
            </a:xfrm>
            <a:custGeom>
              <a:avLst/>
              <a:gdLst>
                <a:gd name="T0" fmla="*/ 0 w 26"/>
                <a:gd name="T1" fmla="*/ 14 h 14"/>
                <a:gd name="T2" fmla="*/ 25 w 26"/>
                <a:gd name="T3" fmla="*/ 0 h 14"/>
                <a:gd name="T4" fmla="*/ 13 w 26"/>
                <a:gd name="T5" fmla="*/ 8 h 14"/>
                <a:gd name="T6" fmla="*/ 0 w 26"/>
                <a:gd name="T7" fmla="*/ 14 h 14"/>
              </a:gdLst>
              <a:ahLst/>
              <a:cxnLst>
                <a:cxn ang="0">
                  <a:pos x="T0" y="T1"/>
                </a:cxn>
                <a:cxn ang="0">
                  <a:pos x="T2" y="T3"/>
                </a:cxn>
                <a:cxn ang="0">
                  <a:pos x="T4" y="T5"/>
                </a:cxn>
                <a:cxn ang="0">
                  <a:pos x="T6" y="T7"/>
                </a:cxn>
              </a:cxnLst>
              <a:rect l="0" t="0" r="r" b="b"/>
              <a:pathLst>
                <a:path w="26" h="14">
                  <a:moveTo>
                    <a:pt x="0" y="14"/>
                  </a:moveTo>
                  <a:cubicBezTo>
                    <a:pt x="5" y="12"/>
                    <a:pt x="16" y="6"/>
                    <a:pt x="25" y="0"/>
                  </a:cubicBezTo>
                  <a:cubicBezTo>
                    <a:pt x="26" y="1"/>
                    <a:pt x="20" y="4"/>
                    <a:pt x="13" y="8"/>
                  </a:cubicBezTo>
                  <a:cubicBezTo>
                    <a:pt x="7" y="11"/>
                    <a:pt x="0" y="14"/>
                    <a:pt x="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 name="Freeform 6032">
              <a:extLst>
                <a:ext uri="{FF2B5EF4-FFF2-40B4-BE49-F238E27FC236}">
                  <a16:creationId xmlns:a16="http://schemas.microsoft.com/office/drawing/2014/main" id="{013CF24D-30EE-4C11-B763-D1B767D08B54}"/>
                </a:ext>
              </a:extLst>
            </p:cNvPr>
            <p:cNvSpPr>
              <a:spLocks/>
            </p:cNvSpPr>
            <p:nvPr/>
          </p:nvSpPr>
          <p:spPr bwMode="auto">
            <a:xfrm>
              <a:off x="4290510" y="4514705"/>
              <a:ext cx="23812" cy="3175"/>
            </a:xfrm>
            <a:custGeom>
              <a:avLst/>
              <a:gdLst>
                <a:gd name="T0" fmla="*/ 26 w 26"/>
                <a:gd name="T1" fmla="*/ 4 h 4"/>
                <a:gd name="T2" fmla="*/ 4 w 26"/>
                <a:gd name="T3" fmla="*/ 2 h 4"/>
                <a:gd name="T4" fmla="*/ 26 w 26"/>
                <a:gd name="T5" fmla="*/ 4 h 4"/>
              </a:gdLst>
              <a:ahLst/>
              <a:cxnLst>
                <a:cxn ang="0">
                  <a:pos x="T0" y="T1"/>
                </a:cxn>
                <a:cxn ang="0">
                  <a:pos x="T2" y="T3"/>
                </a:cxn>
                <a:cxn ang="0">
                  <a:pos x="T4" y="T5"/>
                </a:cxn>
              </a:cxnLst>
              <a:rect l="0" t="0" r="r" b="b"/>
              <a:pathLst>
                <a:path w="26" h="4">
                  <a:moveTo>
                    <a:pt x="26" y="4"/>
                  </a:moveTo>
                  <a:cubicBezTo>
                    <a:pt x="22" y="4"/>
                    <a:pt x="10" y="3"/>
                    <a:pt x="4" y="2"/>
                  </a:cubicBezTo>
                  <a:cubicBezTo>
                    <a:pt x="0" y="0"/>
                    <a:pt x="20" y="2"/>
                    <a:pt x="2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 name="Freeform 6033">
              <a:extLst>
                <a:ext uri="{FF2B5EF4-FFF2-40B4-BE49-F238E27FC236}">
                  <a16:creationId xmlns:a16="http://schemas.microsoft.com/office/drawing/2014/main" id="{21C2FE05-E843-4F11-9442-68BAFDF0DD35}"/>
                </a:ext>
              </a:extLst>
            </p:cNvPr>
            <p:cNvSpPr>
              <a:spLocks/>
            </p:cNvSpPr>
            <p:nvPr/>
          </p:nvSpPr>
          <p:spPr bwMode="auto">
            <a:xfrm>
              <a:off x="4541335" y="4586143"/>
              <a:ext cx="23812" cy="11113"/>
            </a:xfrm>
            <a:custGeom>
              <a:avLst/>
              <a:gdLst>
                <a:gd name="T0" fmla="*/ 0 w 26"/>
                <a:gd name="T1" fmla="*/ 0 h 13"/>
                <a:gd name="T2" fmla="*/ 24 w 26"/>
                <a:gd name="T3" fmla="*/ 11 h 13"/>
                <a:gd name="T4" fmla="*/ 15 w 26"/>
                <a:gd name="T5" fmla="*/ 7 h 13"/>
                <a:gd name="T6" fmla="*/ 0 w 26"/>
                <a:gd name="T7" fmla="*/ 0 h 13"/>
              </a:gdLst>
              <a:ahLst/>
              <a:cxnLst>
                <a:cxn ang="0">
                  <a:pos x="T0" y="T1"/>
                </a:cxn>
                <a:cxn ang="0">
                  <a:pos x="T2" y="T3"/>
                </a:cxn>
                <a:cxn ang="0">
                  <a:pos x="T4" y="T5"/>
                </a:cxn>
                <a:cxn ang="0">
                  <a:pos x="T6" y="T7"/>
                </a:cxn>
              </a:cxnLst>
              <a:rect l="0" t="0" r="r" b="b"/>
              <a:pathLst>
                <a:path w="26" h="13">
                  <a:moveTo>
                    <a:pt x="0" y="0"/>
                  </a:moveTo>
                  <a:cubicBezTo>
                    <a:pt x="8" y="2"/>
                    <a:pt x="13" y="6"/>
                    <a:pt x="24" y="11"/>
                  </a:cubicBezTo>
                  <a:cubicBezTo>
                    <a:pt x="26" y="13"/>
                    <a:pt x="21" y="10"/>
                    <a:pt x="15" y="7"/>
                  </a:cubicBezTo>
                  <a:cubicBezTo>
                    <a:pt x="9" y="4"/>
                    <a:pt x="2"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nvGrpSpPr>
            <p:cNvPr id="49" name="Group 6235">
              <a:extLst>
                <a:ext uri="{FF2B5EF4-FFF2-40B4-BE49-F238E27FC236}">
                  <a16:creationId xmlns:a16="http://schemas.microsoft.com/office/drawing/2014/main" id="{F0FE5095-2818-4146-AECF-3143DD2C2CEE}"/>
                </a:ext>
              </a:extLst>
            </p:cNvPr>
            <p:cNvGrpSpPr>
              <a:grpSpLocks/>
            </p:cNvGrpSpPr>
            <p:nvPr/>
          </p:nvGrpSpPr>
          <p:grpSpPr bwMode="auto">
            <a:xfrm>
              <a:off x="3704723" y="4509942"/>
              <a:ext cx="1317625" cy="1681163"/>
              <a:chOff x="1983" y="1600"/>
              <a:chExt cx="830" cy="1059"/>
            </a:xfrm>
            <a:grpFill/>
          </p:grpSpPr>
          <p:sp>
            <p:nvSpPr>
              <p:cNvPr id="921" name="Freeform 6035">
                <a:extLst>
                  <a:ext uri="{FF2B5EF4-FFF2-40B4-BE49-F238E27FC236}">
                    <a16:creationId xmlns:a16="http://schemas.microsoft.com/office/drawing/2014/main" id="{90973C07-D6A0-4D79-94D4-14DC7861CABB}"/>
                  </a:ext>
                </a:extLst>
              </p:cNvPr>
              <p:cNvSpPr>
                <a:spLocks/>
              </p:cNvSpPr>
              <p:nvPr/>
            </p:nvSpPr>
            <p:spPr bwMode="auto">
              <a:xfrm>
                <a:off x="2571" y="1681"/>
                <a:ext cx="14" cy="10"/>
              </a:xfrm>
              <a:custGeom>
                <a:avLst/>
                <a:gdLst>
                  <a:gd name="T0" fmla="*/ 0 w 25"/>
                  <a:gd name="T1" fmla="*/ 0 h 17"/>
                  <a:gd name="T2" fmla="*/ 21 w 25"/>
                  <a:gd name="T3" fmla="*/ 14 h 17"/>
                  <a:gd name="T4" fmla="*/ 22 w 25"/>
                  <a:gd name="T5" fmla="*/ 15 h 17"/>
                  <a:gd name="T6" fmla="*/ 0 w 25"/>
                  <a:gd name="T7" fmla="*/ 0 h 17"/>
                </a:gdLst>
                <a:ahLst/>
                <a:cxnLst>
                  <a:cxn ang="0">
                    <a:pos x="T0" y="T1"/>
                  </a:cxn>
                  <a:cxn ang="0">
                    <a:pos x="T2" y="T3"/>
                  </a:cxn>
                  <a:cxn ang="0">
                    <a:pos x="T4" y="T5"/>
                  </a:cxn>
                  <a:cxn ang="0">
                    <a:pos x="T6" y="T7"/>
                  </a:cxn>
                </a:cxnLst>
                <a:rect l="0" t="0" r="r" b="b"/>
                <a:pathLst>
                  <a:path w="25" h="17">
                    <a:moveTo>
                      <a:pt x="0" y="0"/>
                    </a:moveTo>
                    <a:cubicBezTo>
                      <a:pt x="3" y="0"/>
                      <a:pt x="15" y="9"/>
                      <a:pt x="21" y="14"/>
                    </a:cubicBezTo>
                    <a:cubicBezTo>
                      <a:pt x="24" y="16"/>
                      <a:pt x="25" y="17"/>
                      <a:pt x="22" y="15"/>
                    </a:cubicBezTo>
                    <a:cubicBezTo>
                      <a:pt x="20" y="13"/>
                      <a:pt x="13"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2" name="Freeform 6036">
                <a:extLst>
                  <a:ext uri="{FF2B5EF4-FFF2-40B4-BE49-F238E27FC236}">
                    <a16:creationId xmlns:a16="http://schemas.microsoft.com/office/drawing/2014/main" id="{6C143364-89B9-4AA3-8AC2-91F9CB539396}"/>
                  </a:ext>
                </a:extLst>
              </p:cNvPr>
              <p:cNvSpPr>
                <a:spLocks/>
              </p:cNvSpPr>
              <p:nvPr/>
            </p:nvSpPr>
            <p:spPr bwMode="auto">
              <a:xfrm>
                <a:off x="2811" y="2093"/>
                <a:ext cx="2" cy="15"/>
              </a:xfrm>
              <a:custGeom>
                <a:avLst/>
                <a:gdLst>
                  <a:gd name="T0" fmla="*/ 2 w 3"/>
                  <a:gd name="T1" fmla="*/ 16 h 27"/>
                  <a:gd name="T2" fmla="*/ 1 w 3"/>
                  <a:gd name="T3" fmla="*/ 25 h 27"/>
                  <a:gd name="T4" fmla="*/ 0 w 3"/>
                  <a:gd name="T5" fmla="*/ 14 h 27"/>
                  <a:gd name="T6" fmla="*/ 2 w 3"/>
                  <a:gd name="T7" fmla="*/ 16 h 27"/>
                </a:gdLst>
                <a:ahLst/>
                <a:cxnLst>
                  <a:cxn ang="0">
                    <a:pos x="T0" y="T1"/>
                  </a:cxn>
                  <a:cxn ang="0">
                    <a:pos x="T2" y="T3"/>
                  </a:cxn>
                  <a:cxn ang="0">
                    <a:pos x="T4" y="T5"/>
                  </a:cxn>
                  <a:cxn ang="0">
                    <a:pos x="T6" y="T7"/>
                  </a:cxn>
                </a:cxnLst>
                <a:rect l="0" t="0" r="r" b="b"/>
                <a:pathLst>
                  <a:path w="3" h="27">
                    <a:moveTo>
                      <a:pt x="2" y="16"/>
                    </a:moveTo>
                    <a:cubicBezTo>
                      <a:pt x="3" y="27"/>
                      <a:pt x="1" y="24"/>
                      <a:pt x="1" y="25"/>
                    </a:cubicBezTo>
                    <a:cubicBezTo>
                      <a:pt x="1" y="20"/>
                      <a:pt x="0" y="14"/>
                      <a:pt x="0" y="14"/>
                    </a:cubicBezTo>
                    <a:cubicBezTo>
                      <a:pt x="0" y="0"/>
                      <a:pt x="1" y="21"/>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3" name="Freeform 6037">
                <a:extLst>
                  <a:ext uri="{FF2B5EF4-FFF2-40B4-BE49-F238E27FC236}">
                    <a16:creationId xmlns:a16="http://schemas.microsoft.com/office/drawing/2014/main" id="{E8AE62AD-EFC4-4935-A321-3B36488194D2}"/>
                  </a:ext>
                </a:extLst>
              </p:cNvPr>
              <p:cNvSpPr>
                <a:spLocks/>
              </p:cNvSpPr>
              <p:nvPr/>
            </p:nvSpPr>
            <p:spPr bwMode="auto">
              <a:xfrm>
                <a:off x="2272" y="1601"/>
                <a:ext cx="14" cy="1"/>
              </a:xfrm>
              <a:custGeom>
                <a:avLst/>
                <a:gdLst>
                  <a:gd name="T0" fmla="*/ 5 w 24"/>
                  <a:gd name="T1" fmla="*/ 0 h 2"/>
                  <a:gd name="T2" fmla="*/ 24 w 24"/>
                  <a:gd name="T3" fmla="*/ 0 h 2"/>
                  <a:gd name="T4" fmla="*/ 2 w 24"/>
                  <a:gd name="T5" fmla="*/ 2 h 2"/>
                  <a:gd name="T6" fmla="*/ 5 w 24"/>
                  <a:gd name="T7" fmla="*/ 0 h 2"/>
                </a:gdLst>
                <a:ahLst/>
                <a:cxnLst>
                  <a:cxn ang="0">
                    <a:pos x="T0" y="T1"/>
                  </a:cxn>
                  <a:cxn ang="0">
                    <a:pos x="T2" y="T3"/>
                  </a:cxn>
                  <a:cxn ang="0">
                    <a:pos x="T4" y="T5"/>
                  </a:cxn>
                  <a:cxn ang="0">
                    <a:pos x="T6" y="T7"/>
                  </a:cxn>
                </a:cxnLst>
                <a:rect l="0" t="0" r="r" b="b"/>
                <a:pathLst>
                  <a:path w="24" h="2">
                    <a:moveTo>
                      <a:pt x="5" y="0"/>
                    </a:moveTo>
                    <a:cubicBezTo>
                      <a:pt x="17" y="0"/>
                      <a:pt x="14" y="0"/>
                      <a:pt x="24" y="0"/>
                    </a:cubicBezTo>
                    <a:cubicBezTo>
                      <a:pt x="18" y="1"/>
                      <a:pt x="15" y="2"/>
                      <a:pt x="2" y="2"/>
                    </a:cubicBezTo>
                    <a:cubicBezTo>
                      <a:pt x="0"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4" name="Freeform 6038">
                <a:extLst>
                  <a:ext uri="{FF2B5EF4-FFF2-40B4-BE49-F238E27FC236}">
                    <a16:creationId xmlns:a16="http://schemas.microsoft.com/office/drawing/2014/main" id="{01472456-37EB-4292-AFC5-E96274A5B780}"/>
                  </a:ext>
                </a:extLst>
              </p:cNvPr>
              <p:cNvSpPr>
                <a:spLocks/>
              </p:cNvSpPr>
              <p:nvPr/>
            </p:nvSpPr>
            <p:spPr bwMode="auto">
              <a:xfrm>
                <a:off x="2288" y="1600"/>
                <a:ext cx="9" cy="1"/>
              </a:xfrm>
              <a:custGeom>
                <a:avLst/>
                <a:gdLst>
                  <a:gd name="T0" fmla="*/ 11 w 17"/>
                  <a:gd name="T1" fmla="*/ 0 h 2"/>
                  <a:gd name="T2" fmla="*/ 16 w 17"/>
                  <a:gd name="T3" fmla="*/ 2 h 2"/>
                  <a:gd name="T4" fmla="*/ 5 w 17"/>
                  <a:gd name="T5" fmla="*/ 2 h 2"/>
                  <a:gd name="T6" fmla="*/ 11 w 17"/>
                  <a:gd name="T7" fmla="*/ 0 h 2"/>
                </a:gdLst>
                <a:ahLst/>
                <a:cxnLst>
                  <a:cxn ang="0">
                    <a:pos x="T0" y="T1"/>
                  </a:cxn>
                  <a:cxn ang="0">
                    <a:pos x="T2" y="T3"/>
                  </a:cxn>
                  <a:cxn ang="0">
                    <a:pos x="T4" y="T5"/>
                  </a:cxn>
                  <a:cxn ang="0">
                    <a:pos x="T6" y="T7"/>
                  </a:cxn>
                </a:cxnLst>
                <a:rect l="0" t="0" r="r" b="b"/>
                <a:pathLst>
                  <a:path w="17" h="2">
                    <a:moveTo>
                      <a:pt x="11" y="0"/>
                    </a:moveTo>
                    <a:cubicBezTo>
                      <a:pt x="17" y="0"/>
                      <a:pt x="15" y="2"/>
                      <a:pt x="16" y="2"/>
                    </a:cubicBezTo>
                    <a:cubicBezTo>
                      <a:pt x="5" y="2"/>
                      <a:pt x="5" y="2"/>
                      <a:pt x="5" y="2"/>
                    </a:cubicBezTo>
                    <a:cubicBezTo>
                      <a:pt x="0" y="1"/>
                      <a:pt x="1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5" name="Freeform 6039">
                <a:extLst>
                  <a:ext uri="{FF2B5EF4-FFF2-40B4-BE49-F238E27FC236}">
                    <a16:creationId xmlns:a16="http://schemas.microsoft.com/office/drawing/2014/main" id="{49BA89F6-157F-4295-97B8-6E3B6D776087}"/>
                  </a:ext>
                </a:extLst>
              </p:cNvPr>
              <p:cNvSpPr>
                <a:spLocks/>
              </p:cNvSpPr>
              <p:nvPr/>
            </p:nvSpPr>
            <p:spPr bwMode="auto">
              <a:xfrm>
                <a:off x="2809" y="2161"/>
                <a:ext cx="2" cy="11"/>
              </a:xfrm>
              <a:custGeom>
                <a:avLst/>
                <a:gdLst>
                  <a:gd name="T0" fmla="*/ 3 w 3"/>
                  <a:gd name="T1" fmla="*/ 7 h 20"/>
                  <a:gd name="T2" fmla="*/ 2 w 3"/>
                  <a:gd name="T3" fmla="*/ 18 h 20"/>
                  <a:gd name="T4" fmla="*/ 2 w 3"/>
                  <a:gd name="T5" fmla="*/ 11 h 20"/>
                  <a:gd name="T6" fmla="*/ 0 w 3"/>
                  <a:gd name="T7" fmla="*/ 19 h 20"/>
                  <a:gd name="T8" fmla="*/ 1 w 3"/>
                  <a:gd name="T9" fmla="*/ 0 h 20"/>
                  <a:gd name="T10" fmla="*/ 3 w 3"/>
                  <a:gd name="T11" fmla="*/ 7 h 20"/>
                </a:gdLst>
                <a:ahLst/>
                <a:cxnLst>
                  <a:cxn ang="0">
                    <a:pos x="T0" y="T1"/>
                  </a:cxn>
                  <a:cxn ang="0">
                    <a:pos x="T2" y="T3"/>
                  </a:cxn>
                  <a:cxn ang="0">
                    <a:pos x="T4" y="T5"/>
                  </a:cxn>
                  <a:cxn ang="0">
                    <a:pos x="T6" y="T7"/>
                  </a:cxn>
                  <a:cxn ang="0">
                    <a:pos x="T8" y="T9"/>
                  </a:cxn>
                  <a:cxn ang="0">
                    <a:pos x="T10" y="T11"/>
                  </a:cxn>
                </a:cxnLst>
                <a:rect l="0" t="0" r="r" b="b"/>
                <a:pathLst>
                  <a:path w="3" h="20">
                    <a:moveTo>
                      <a:pt x="3" y="7"/>
                    </a:moveTo>
                    <a:cubicBezTo>
                      <a:pt x="2" y="18"/>
                      <a:pt x="2" y="18"/>
                      <a:pt x="2" y="18"/>
                    </a:cubicBezTo>
                    <a:cubicBezTo>
                      <a:pt x="1" y="19"/>
                      <a:pt x="2" y="14"/>
                      <a:pt x="2" y="11"/>
                    </a:cubicBezTo>
                    <a:cubicBezTo>
                      <a:pt x="1" y="14"/>
                      <a:pt x="1" y="20"/>
                      <a:pt x="0" y="19"/>
                    </a:cubicBezTo>
                    <a:cubicBezTo>
                      <a:pt x="1" y="8"/>
                      <a:pt x="0" y="10"/>
                      <a:pt x="1" y="0"/>
                    </a:cubicBezTo>
                    <a:cubicBezTo>
                      <a:pt x="2" y="1"/>
                      <a:pt x="1" y="11"/>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6" name="Freeform 6040">
                <a:extLst>
                  <a:ext uri="{FF2B5EF4-FFF2-40B4-BE49-F238E27FC236}">
                    <a16:creationId xmlns:a16="http://schemas.microsoft.com/office/drawing/2014/main" id="{25F03FCF-586E-46EE-A8A9-3A8168A7FFB1}"/>
                  </a:ext>
                </a:extLst>
              </p:cNvPr>
              <p:cNvSpPr>
                <a:spLocks/>
              </p:cNvSpPr>
              <p:nvPr/>
            </p:nvSpPr>
            <p:spPr bwMode="auto">
              <a:xfrm>
                <a:off x="2794" y="2236"/>
                <a:ext cx="6" cy="23"/>
              </a:xfrm>
              <a:custGeom>
                <a:avLst/>
                <a:gdLst>
                  <a:gd name="T0" fmla="*/ 1 w 9"/>
                  <a:gd name="T1" fmla="*/ 38 h 40"/>
                  <a:gd name="T2" fmla="*/ 3 w 9"/>
                  <a:gd name="T3" fmla="*/ 23 h 40"/>
                  <a:gd name="T4" fmla="*/ 8 w 9"/>
                  <a:gd name="T5" fmla="*/ 1 h 40"/>
                  <a:gd name="T6" fmla="*/ 7 w 9"/>
                  <a:gd name="T7" fmla="*/ 15 h 40"/>
                  <a:gd name="T8" fmla="*/ 1 w 9"/>
                  <a:gd name="T9" fmla="*/ 38 h 40"/>
                </a:gdLst>
                <a:ahLst/>
                <a:cxnLst>
                  <a:cxn ang="0">
                    <a:pos x="T0" y="T1"/>
                  </a:cxn>
                  <a:cxn ang="0">
                    <a:pos x="T2" y="T3"/>
                  </a:cxn>
                  <a:cxn ang="0">
                    <a:pos x="T4" y="T5"/>
                  </a:cxn>
                  <a:cxn ang="0">
                    <a:pos x="T6" y="T7"/>
                  </a:cxn>
                  <a:cxn ang="0">
                    <a:pos x="T8" y="T9"/>
                  </a:cxn>
                </a:cxnLst>
                <a:rect l="0" t="0" r="r" b="b"/>
                <a:pathLst>
                  <a:path w="9" h="40">
                    <a:moveTo>
                      <a:pt x="1" y="38"/>
                    </a:moveTo>
                    <a:cubicBezTo>
                      <a:pt x="0" y="40"/>
                      <a:pt x="1" y="32"/>
                      <a:pt x="3" y="23"/>
                    </a:cubicBezTo>
                    <a:cubicBezTo>
                      <a:pt x="5" y="15"/>
                      <a:pt x="7" y="4"/>
                      <a:pt x="8" y="1"/>
                    </a:cubicBezTo>
                    <a:cubicBezTo>
                      <a:pt x="9" y="0"/>
                      <a:pt x="8" y="6"/>
                      <a:pt x="7" y="15"/>
                    </a:cubicBezTo>
                    <a:cubicBezTo>
                      <a:pt x="5" y="23"/>
                      <a:pt x="2" y="33"/>
                      <a:pt x="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7" name="Freeform 6041">
                <a:extLst>
                  <a:ext uri="{FF2B5EF4-FFF2-40B4-BE49-F238E27FC236}">
                    <a16:creationId xmlns:a16="http://schemas.microsoft.com/office/drawing/2014/main" id="{F62C31BC-2FD0-40B5-B506-B486473B0212}"/>
                  </a:ext>
                </a:extLst>
              </p:cNvPr>
              <p:cNvSpPr>
                <a:spLocks/>
              </p:cNvSpPr>
              <p:nvPr/>
            </p:nvSpPr>
            <p:spPr bwMode="auto">
              <a:xfrm>
                <a:off x="2776" y="2297"/>
                <a:ext cx="6" cy="18"/>
              </a:xfrm>
              <a:custGeom>
                <a:avLst/>
                <a:gdLst>
                  <a:gd name="T0" fmla="*/ 2 w 12"/>
                  <a:gd name="T1" fmla="*/ 30 h 31"/>
                  <a:gd name="T2" fmla="*/ 4 w 12"/>
                  <a:gd name="T3" fmla="*/ 20 h 31"/>
                  <a:gd name="T4" fmla="*/ 11 w 12"/>
                  <a:gd name="T5" fmla="*/ 0 h 31"/>
                  <a:gd name="T6" fmla="*/ 8 w 12"/>
                  <a:gd name="T7" fmla="*/ 13 h 31"/>
                  <a:gd name="T8" fmla="*/ 2 w 12"/>
                  <a:gd name="T9" fmla="*/ 30 h 31"/>
                </a:gdLst>
                <a:ahLst/>
                <a:cxnLst>
                  <a:cxn ang="0">
                    <a:pos x="T0" y="T1"/>
                  </a:cxn>
                  <a:cxn ang="0">
                    <a:pos x="T2" y="T3"/>
                  </a:cxn>
                  <a:cxn ang="0">
                    <a:pos x="T4" y="T5"/>
                  </a:cxn>
                  <a:cxn ang="0">
                    <a:pos x="T6" y="T7"/>
                  </a:cxn>
                  <a:cxn ang="0">
                    <a:pos x="T8" y="T9"/>
                  </a:cxn>
                </a:cxnLst>
                <a:rect l="0" t="0" r="r" b="b"/>
                <a:pathLst>
                  <a:path w="12" h="31">
                    <a:moveTo>
                      <a:pt x="2" y="30"/>
                    </a:moveTo>
                    <a:cubicBezTo>
                      <a:pt x="0" y="31"/>
                      <a:pt x="2" y="26"/>
                      <a:pt x="4" y="20"/>
                    </a:cubicBezTo>
                    <a:cubicBezTo>
                      <a:pt x="7" y="13"/>
                      <a:pt x="10" y="5"/>
                      <a:pt x="11" y="0"/>
                    </a:cubicBezTo>
                    <a:cubicBezTo>
                      <a:pt x="12" y="1"/>
                      <a:pt x="10" y="6"/>
                      <a:pt x="8" y="13"/>
                    </a:cubicBezTo>
                    <a:cubicBezTo>
                      <a:pt x="6" y="19"/>
                      <a:pt x="4" y="26"/>
                      <a:pt x="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8" name="Freeform 6042">
                <a:extLst>
                  <a:ext uri="{FF2B5EF4-FFF2-40B4-BE49-F238E27FC236}">
                    <a16:creationId xmlns:a16="http://schemas.microsoft.com/office/drawing/2014/main" id="{B9BAF52B-EF52-43AC-8ED0-CE1DFD75A168}"/>
                  </a:ext>
                </a:extLst>
              </p:cNvPr>
              <p:cNvSpPr>
                <a:spLocks/>
              </p:cNvSpPr>
              <p:nvPr/>
            </p:nvSpPr>
            <p:spPr bwMode="auto">
              <a:xfrm>
                <a:off x="2463" y="2609"/>
                <a:ext cx="44" cy="19"/>
              </a:xfrm>
              <a:custGeom>
                <a:avLst/>
                <a:gdLst>
                  <a:gd name="T0" fmla="*/ 0 w 78"/>
                  <a:gd name="T1" fmla="*/ 34 h 34"/>
                  <a:gd name="T2" fmla="*/ 41 w 78"/>
                  <a:gd name="T3" fmla="*/ 17 h 34"/>
                  <a:gd name="T4" fmla="*/ 78 w 78"/>
                  <a:gd name="T5" fmla="*/ 0 h 34"/>
                  <a:gd name="T6" fmla="*/ 42 w 78"/>
                  <a:gd name="T7" fmla="*/ 18 h 34"/>
                  <a:gd name="T8" fmla="*/ 0 w 78"/>
                  <a:gd name="T9" fmla="*/ 34 h 34"/>
                </a:gdLst>
                <a:ahLst/>
                <a:cxnLst>
                  <a:cxn ang="0">
                    <a:pos x="T0" y="T1"/>
                  </a:cxn>
                  <a:cxn ang="0">
                    <a:pos x="T2" y="T3"/>
                  </a:cxn>
                  <a:cxn ang="0">
                    <a:pos x="T4" y="T5"/>
                  </a:cxn>
                  <a:cxn ang="0">
                    <a:pos x="T6" y="T7"/>
                  </a:cxn>
                  <a:cxn ang="0">
                    <a:pos x="T8" y="T9"/>
                  </a:cxn>
                </a:cxnLst>
                <a:rect l="0" t="0" r="r" b="b"/>
                <a:pathLst>
                  <a:path w="78" h="34">
                    <a:moveTo>
                      <a:pt x="0" y="34"/>
                    </a:moveTo>
                    <a:cubicBezTo>
                      <a:pt x="12" y="29"/>
                      <a:pt x="27" y="23"/>
                      <a:pt x="41" y="17"/>
                    </a:cubicBezTo>
                    <a:cubicBezTo>
                      <a:pt x="55" y="11"/>
                      <a:pt x="69" y="5"/>
                      <a:pt x="78" y="0"/>
                    </a:cubicBezTo>
                    <a:cubicBezTo>
                      <a:pt x="72" y="5"/>
                      <a:pt x="57" y="12"/>
                      <a:pt x="42" y="18"/>
                    </a:cubicBezTo>
                    <a:cubicBezTo>
                      <a:pt x="26" y="25"/>
                      <a:pt x="10" y="31"/>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9" name="Freeform 6043">
                <a:extLst>
                  <a:ext uri="{FF2B5EF4-FFF2-40B4-BE49-F238E27FC236}">
                    <a16:creationId xmlns:a16="http://schemas.microsoft.com/office/drawing/2014/main" id="{F097D2DE-6704-4431-AE58-ABB7D2A90290}"/>
                  </a:ext>
                </a:extLst>
              </p:cNvPr>
              <p:cNvSpPr>
                <a:spLocks/>
              </p:cNvSpPr>
              <p:nvPr/>
            </p:nvSpPr>
            <p:spPr bwMode="auto">
              <a:xfrm>
                <a:off x="2348" y="1605"/>
                <a:ext cx="15" cy="2"/>
              </a:xfrm>
              <a:custGeom>
                <a:avLst/>
                <a:gdLst>
                  <a:gd name="T0" fmla="*/ 7 w 25"/>
                  <a:gd name="T1" fmla="*/ 0 h 4"/>
                  <a:gd name="T2" fmla="*/ 25 w 25"/>
                  <a:gd name="T3" fmla="*/ 2 h 4"/>
                  <a:gd name="T4" fmla="*/ 4 w 25"/>
                  <a:gd name="T5" fmla="*/ 2 h 4"/>
                  <a:gd name="T6" fmla="*/ 7 w 25"/>
                  <a:gd name="T7" fmla="*/ 0 h 4"/>
                </a:gdLst>
                <a:ahLst/>
                <a:cxnLst>
                  <a:cxn ang="0">
                    <a:pos x="T0" y="T1"/>
                  </a:cxn>
                  <a:cxn ang="0">
                    <a:pos x="T2" y="T3"/>
                  </a:cxn>
                  <a:cxn ang="0">
                    <a:pos x="T4" y="T5"/>
                  </a:cxn>
                  <a:cxn ang="0">
                    <a:pos x="T6" y="T7"/>
                  </a:cxn>
                </a:cxnLst>
                <a:rect l="0" t="0" r="r" b="b"/>
                <a:pathLst>
                  <a:path w="25" h="4">
                    <a:moveTo>
                      <a:pt x="7" y="0"/>
                    </a:moveTo>
                    <a:cubicBezTo>
                      <a:pt x="14" y="2"/>
                      <a:pt x="13" y="0"/>
                      <a:pt x="25" y="2"/>
                    </a:cubicBezTo>
                    <a:cubicBezTo>
                      <a:pt x="24" y="4"/>
                      <a:pt x="21" y="4"/>
                      <a:pt x="4" y="2"/>
                    </a:cubicBezTo>
                    <a:cubicBezTo>
                      <a:pt x="0" y="0"/>
                      <a:pt x="9"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0" name="Freeform 6044">
                <a:extLst>
                  <a:ext uri="{FF2B5EF4-FFF2-40B4-BE49-F238E27FC236}">
                    <a16:creationId xmlns:a16="http://schemas.microsoft.com/office/drawing/2014/main" id="{9563C1CC-3974-438A-B6FD-3F77AF308F35}"/>
                  </a:ext>
                </a:extLst>
              </p:cNvPr>
              <p:cNvSpPr>
                <a:spLocks/>
              </p:cNvSpPr>
              <p:nvPr/>
            </p:nvSpPr>
            <p:spPr bwMode="auto">
              <a:xfrm>
                <a:off x="2623" y="1721"/>
                <a:ext cx="22" cy="19"/>
              </a:xfrm>
              <a:custGeom>
                <a:avLst/>
                <a:gdLst>
                  <a:gd name="T0" fmla="*/ 38 w 38"/>
                  <a:gd name="T1" fmla="*/ 33 h 33"/>
                  <a:gd name="T2" fmla="*/ 19 w 38"/>
                  <a:gd name="T3" fmla="*/ 17 h 33"/>
                  <a:gd name="T4" fmla="*/ 0 w 38"/>
                  <a:gd name="T5" fmla="*/ 0 h 33"/>
                  <a:gd name="T6" fmla="*/ 19 w 38"/>
                  <a:gd name="T7" fmla="*/ 15 h 33"/>
                  <a:gd name="T8" fmla="*/ 38 w 38"/>
                  <a:gd name="T9" fmla="*/ 33 h 33"/>
                </a:gdLst>
                <a:ahLst/>
                <a:cxnLst>
                  <a:cxn ang="0">
                    <a:pos x="T0" y="T1"/>
                  </a:cxn>
                  <a:cxn ang="0">
                    <a:pos x="T2" y="T3"/>
                  </a:cxn>
                  <a:cxn ang="0">
                    <a:pos x="T4" y="T5"/>
                  </a:cxn>
                  <a:cxn ang="0">
                    <a:pos x="T6" y="T7"/>
                  </a:cxn>
                  <a:cxn ang="0">
                    <a:pos x="T8" y="T9"/>
                  </a:cxn>
                </a:cxnLst>
                <a:rect l="0" t="0" r="r" b="b"/>
                <a:pathLst>
                  <a:path w="38" h="33">
                    <a:moveTo>
                      <a:pt x="38" y="33"/>
                    </a:moveTo>
                    <a:cubicBezTo>
                      <a:pt x="34" y="30"/>
                      <a:pt x="27" y="24"/>
                      <a:pt x="19" y="17"/>
                    </a:cubicBezTo>
                    <a:cubicBezTo>
                      <a:pt x="12" y="10"/>
                      <a:pt x="4" y="3"/>
                      <a:pt x="0" y="0"/>
                    </a:cubicBezTo>
                    <a:cubicBezTo>
                      <a:pt x="4" y="2"/>
                      <a:pt x="12" y="8"/>
                      <a:pt x="19" y="15"/>
                    </a:cubicBezTo>
                    <a:cubicBezTo>
                      <a:pt x="26" y="22"/>
                      <a:pt x="34" y="29"/>
                      <a:pt x="3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1" name="Freeform 6045">
                <a:extLst>
                  <a:ext uri="{FF2B5EF4-FFF2-40B4-BE49-F238E27FC236}">
                    <a16:creationId xmlns:a16="http://schemas.microsoft.com/office/drawing/2014/main" id="{78B1F772-54DD-4D68-B97E-2921B46F3AAE}"/>
                  </a:ext>
                </a:extLst>
              </p:cNvPr>
              <p:cNvSpPr>
                <a:spLocks/>
              </p:cNvSpPr>
              <p:nvPr/>
            </p:nvSpPr>
            <p:spPr bwMode="auto">
              <a:xfrm>
                <a:off x="2736" y="2384"/>
                <a:ext cx="8" cy="11"/>
              </a:xfrm>
              <a:custGeom>
                <a:avLst/>
                <a:gdLst>
                  <a:gd name="T0" fmla="*/ 6 w 14"/>
                  <a:gd name="T1" fmla="*/ 10 h 19"/>
                  <a:gd name="T2" fmla="*/ 4 w 14"/>
                  <a:gd name="T3" fmla="*/ 13 h 19"/>
                  <a:gd name="T4" fmla="*/ 5 w 14"/>
                  <a:gd name="T5" fmla="*/ 11 h 19"/>
                  <a:gd name="T6" fmla="*/ 12 w 14"/>
                  <a:gd name="T7" fmla="*/ 0 h 19"/>
                  <a:gd name="T8" fmla="*/ 6 w 14"/>
                  <a:gd name="T9" fmla="*/ 10 h 19"/>
                </a:gdLst>
                <a:ahLst/>
                <a:cxnLst>
                  <a:cxn ang="0">
                    <a:pos x="T0" y="T1"/>
                  </a:cxn>
                  <a:cxn ang="0">
                    <a:pos x="T2" y="T3"/>
                  </a:cxn>
                  <a:cxn ang="0">
                    <a:pos x="T4" y="T5"/>
                  </a:cxn>
                  <a:cxn ang="0">
                    <a:pos x="T6" y="T7"/>
                  </a:cxn>
                  <a:cxn ang="0">
                    <a:pos x="T8" y="T9"/>
                  </a:cxn>
                </a:cxnLst>
                <a:rect l="0" t="0" r="r" b="b"/>
                <a:pathLst>
                  <a:path w="14" h="19">
                    <a:moveTo>
                      <a:pt x="6" y="10"/>
                    </a:moveTo>
                    <a:cubicBezTo>
                      <a:pt x="4" y="13"/>
                      <a:pt x="4" y="13"/>
                      <a:pt x="4" y="13"/>
                    </a:cubicBezTo>
                    <a:cubicBezTo>
                      <a:pt x="0" y="19"/>
                      <a:pt x="2" y="16"/>
                      <a:pt x="5" y="11"/>
                    </a:cubicBezTo>
                    <a:cubicBezTo>
                      <a:pt x="7" y="7"/>
                      <a:pt x="11" y="0"/>
                      <a:pt x="12" y="0"/>
                    </a:cubicBezTo>
                    <a:cubicBezTo>
                      <a:pt x="14" y="0"/>
                      <a:pt x="6" y="14"/>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2" name="Freeform 6046">
                <a:extLst>
                  <a:ext uri="{FF2B5EF4-FFF2-40B4-BE49-F238E27FC236}">
                    <a16:creationId xmlns:a16="http://schemas.microsoft.com/office/drawing/2014/main" id="{FAA74D72-A403-4A48-8809-BD5B5DE55BC4}"/>
                  </a:ext>
                </a:extLst>
              </p:cNvPr>
              <p:cNvSpPr>
                <a:spLocks/>
              </p:cNvSpPr>
              <p:nvPr/>
            </p:nvSpPr>
            <p:spPr bwMode="auto">
              <a:xfrm>
                <a:off x="2380" y="1610"/>
                <a:ext cx="40" cy="8"/>
              </a:xfrm>
              <a:custGeom>
                <a:avLst/>
                <a:gdLst>
                  <a:gd name="T0" fmla="*/ 69 w 69"/>
                  <a:gd name="T1" fmla="*/ 14 h 14"/>
                  <a:gd name="T2" fmla="*/ 36 w 69"/>
                  <a:gd name="T3" fmla="*/ 7 h 14"/>
                  <a:gd name="T4" fmla="*/ 0 w 69"/>
                  <a:gd name="T5" fmla="*/ 0 h 14"/>
                  <a:gd name="T6" fmla="*/ 35 w 69"/>
                  <a:gd name="T7" fmla="*/ 5 h 14"/>
                  <a:gd name="T8" fmla="*/ 69 w 69"/>
                  <a:gd name="T9" fmla="*/ 14 h 14"/>
                </a:gdLst>
                <a:ahLst/>
                <a:cxnLst>
                  <a:cxn ang="0">
                    <a:pos x="T0" y="T1"/>
                  </a:cxn>
                  <a:cxn ang="0">
                    <a:pos x="T2" y="T3"/>
                  </a:cxn>
                  <a:cxn ang="0">
                    <a:pos x="T4" y="T5"/>
                  </a:cxn>
                  <a:cxn ang="0">
                    <a:pos x="T6" y="T7"/>
                  </a:cxn>
                  <a:cxn ang="0">
                    <a:pos x="T8" y="T9"/>
                  </a:cxn>
                </a:cxnLst>
                <a:rect l="0" t="0" r="r" b="b"/>
                <a:pathLst>
                  <a:path w="69" h="14">
                    <a:moveTo>
                      <a:pt x="69" y="14"/>
                    </a:moveTo>
                    <a:cubicBezTo>
                      <a:pt x="64" y="13"/>
                      <a:pt x="50" y="10"/>
                      <a:pt x="36" y="7"/>
                    </a:cubicBezTo>
                    <a:cubicBezTo>
                      <a:pt x="22" y="4"/>
                      <a:pt x="7" y="1"/>
                      <a:pt x="0" y="0"/>
                    </a:cubicBezTo>
                    <a:cubicBezTo>
                      <a:pt x="13" y="1"/>
                      <a:pt x="24" y="3"/>
                      <a:pt x="35" y="5"/>
                    </a:cubicBezTo>
                    <a:cubicBezTo>
                      <a:pt x="45" y="8"/>
                      <a:pt x="56" y="10"/>
                      <a:pt x="6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3" name="Freeform 6047">
                <a:extLst>
                  <a:ext uri="{FF2B5EF4-FFF2-40B4-BE49-F238E27FC236}">
                    <a16:creationId xmlns:a16="http://schemas.microsoft.com/office/drawing/2014/main" id="{7DA1D857-3850-4A54-AE77-058488818AF1}"/>
                  </a:ext>
                </a:extLst>
              </p:cNvPr>
              <p:cNvSpPr>
                <a:spLocks/>
              </p:cNvSpPr>
              <p:nvPr/>
            </p:nvSpPr>
            <p:spPr bwMode="auto">
              <a:xfrm>
                <a:off x="2606" y="1707"/>
                <a:ext cx="9" cy="7"/>
              </a:xfrm>
              <a:custGeom>
                <a:avLst/>
                <a:gdLst>
                  <a:gd name="T0" fmla="*/ 0 w 16"/>
                  <a:gd name="T1" fmla="*/ 2 h 13"/>
                  <a:gd name="T2" fmla="*/ 16 w 16"/>
                  <a:gd name="T3" fmla="*/ 13 h 13"/>
                  <a:gd name="T4" fmla="*/ 3 w 16"/>
                  <a:gd name="T5" fmla="*/ 6 h 13"/>
                  <a:gd name="T6" fmla="*/ 7 w 16"/>
                  <a:gd name="T7" fmla="*/ 6 h 13"/>
                  <a:gd name="T8" fmla="*/ 0 w 16"/>
                  <a:gd name="T9" fmla="*/ 2 h 13"/>
                </a:gdLst>
                <a:ahLst/>
                <a:cxnLst>
                  <a:cxn ang="0">
                    <a:pos x="T0" y="T1"/>
                  </a:cxn>
                  <a:cxn ang="0">
                    <a:pos x="T2" y="T3"/>
                  </a:cxn>
                  <a:cxn ang="0">
                    <a:pos x="T4" y="T5"/>
                  </a:cxn>
                  <a:cxn ang="0">
                    <a:pos x="T6" y="T7"/>
                  </a:cxn>
                  <a:cxn ang="0">
                    <a:pos x="T8" y="T9"/>
                  </a:cxn>
                </a:cxnLst>
                <a:rect l="0" t="0" r="r" b="b"/>
                <a:pathLst>
                  <a:path w="16" h="13">
                    <a:moveTo>
                      <a:pt x="0" y="2"/>
                    </a:moveTo>
                    <a:cubicBezTo>
                      <a:pt x="0" y="0"/>
                      <a:pt x="11" y="10"/>
                      <a:pt x="16" y="13"/>
                    </a:cubicBezTo>
                    <a:cubicBezTo>
                      <a:pt x="11" y="10"/>
                      <a:pt x="12" y="12"/>
                      <a:pt x="3" y="6"/>
                    </a:cubicBezTo>
                    <a:cubicBezTo>
                      <a:pt x="3" y="4"/>
                      <a:pt x="6" y="7"/>
                      <a:pt x="7"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4" name="Freeform 6048">
                <a:extLst>
                  <a:ext uri="{FF2B5EF4-FFF2-40B4-BE49-F238E27FC236}">
                    <a16:creationId xmlns:a16="http://schemas.microsoft.com/office/drawing/2014/main" id="{3331E379-07E4-4233-9F38-3C714AEB89DF}"/>
                  </a:ext>
                </a:extLst>
              </p:cNvPr>
              <p:cNvSpPr>
                <a:spLocks/>
              </p:cNvSpPr>
              <p:nvPr/>
            </p:nvSpPr>
            <p:spPr bwMode="auto">
              <a:xfrm>
                <a:off x="2657" y="1752"/>
                <a:ext cx="14" cy="14"/>
              </a:xfrm>
              <a:custGeom>
                <a:avLst/>
                <a:gdLst>
                  <a:gd name="T0" fmla="*/ 0 w 24"/>
                  <a:gd name="T1" fmla="*/ 0 h 25"/>
                  <a:gd name="T2" fmla="*/ 12 w 24"/>
                  <a:gd name="T3" fmla="*/ 12 h 25"/>
                  <a:gd name="T4" fmla="*/ 24 w 24"/>
                  <a:gd name="T5" fmla="*/ 25 h 25"/>
                  <a:gd name="T6" fmla="*/ 0 w 24"/>
                  <a:gd name="T7" fmla="*/ 0 h 25"/>
                </a:gdLst>
                <a:ahLst/>
                <a:cxnLst>
                  <a:cxn ang="0">
                    <a:pos x="T0" y="T1"/>
                  </a:cxn>
                  <a:cxn ang="0">
                    <a:pos x="T2" y="T3"/>
                  </a:cxn>
                  <a:cxn ang="0">
                    <a:pos x="T4" y="T5"/>
                  </a:cxn>
                  <a:cxn ang="0">
                    <a:pos x="T6" y="T7"/>
                  </a:cxn>
                </a:cxnLst>
                <a:rect l="0" t="0" r="r" b="b"/>
                <a:pathLst>
                  <a:path w="24" h="25">
                    <a:moveTo>
                      <a:pt x="0" y="0"/>
                    </a:moveTo>
                    <a:cubicBezTo>
                      <a:pt x="1" y="1"/>
                      <a:pt x="6" y="6"/>
                      <a:pt x="12" y="12"/>
                    </a:cubicBezTo>
                    <a:cubicBezTo>
                      <a:pt x="17" y="17"/>
                      <a:pt x="22" y="23"/>
                      <a:pt x="24" y="25"/>
                    </a:cubicBezTo>
                    <a:cubicBezTo>
                      <a:pt x="16" y="18"/>
                      <a:pt x="9" y="1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5" name="Freeform 6049">
                <a:extLst>
                  <a:ext uri="{FF2B5EF4-FFF2-40B4-BE49-F238E27FC236}">
                    <a16:creationId xmlns:a16="http://schemas.microsoft.com/office/drawing/2014/main" id="{81ACC43C-96FC-4463-ACA2-57AE0655E734}"/>
                  </a:ext>
                </a:extLst>
              </p:cNvPr>
              <p:cNvSpPr>
                <a:spLocks/>
              </p:cNvSpPr>
              <p:nvPr/>
            </p:nvSpPr>
            <p:spPr bwMode="auto">
              <a:xfrm>
                <a:off x="2694" y="2448"/>
                <a:ext cx="7" cy="8"/>
              </a:xfrm>
              <a:custGeom>
                <a:avLst/>
                <a:gdLst>
                  <a:gd name="T0" fmla="*/ 11 w 12"/>
                  <a:gd name="T1" fmla="*/ 3 h 14"/>
                  <a:gd name="T2" fmla="*/ 3 w 12"/>
                  <a:gd name="T3" fmla="*/ 13 h 14"/>
                  <a:gd name="T4" fmla="*/ 11 w 12"/>
                  <a:gd name="T5" fmla="*/ 0 h 14"/>
                  <a:gd name="T6" fmla="*/ 11 w 12"/>
                  <a:gd name="T7" fmla="*/ 3 h 14"/>
                </a:gdLst>
                <a:ahLst/>
                <a:cxnLst>
                  <a:cxn ang="0">
                    <a:pos x="T0" y="T1"/>
                  </a:cxn>
                  <a:cxn ang="0">
                    <a:pos x="T2" y="T3"/>
                  </a:cxn>
                  <a:cxn ang="0">
                    <a:pos x="T4" y="T5"/>
                  </a:cxn>
                  <a:cxn ang="0">
                    <a:pos x="T6" y="T7"/>
                  </a:cxn>
                </a:cxnLst>
                <a:rect l="0" t="0" r="r" b="b"/>
                <a:pathLst>
                  <a:path w="12" h="14">
                    <a:moveTo>
                      <a:pt x="11" y="3"/>
                    </a:moveTo>
                    <a:cubicBezTo>
                      <a:pt x="3" y="13"/>
                      <a:pt x="3" y="13"/>
                      <a:pt x="3" y="13"/>
                    </a:cubicBezTo>
                    <a:cubicBezTo>
                      <a:pt x="0" y="14"/>
                      <a:pt x="3" y="10"/>
                      <a:pt x="11" y="0"/>
                    </a:cubicBezTo>
                    <a:cubicBezTo>
                      <a:pt x="12" y="0"/>
                      <a:pt x="9" y="4"/>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6" name="Freeform 6050">
                <a:extLst>
                  <a:ext uri="{FF2B5EF4-FFF2-40B4-BE49-F238E27FC236}">
                    <a16:creationId xmlns:a16="http://schemas.microsoft.com/office/drawing/2014/main" id="{39000789-3182-4716-BC3B-78FC3DA5E19D}"/>
                  </a:ext>
                </a:extLst>
              </p:cNvPr>
              <p:cNvSpPr>
                <a:spLocks/>
              </p:cNvSpPr>
              <p:nvPr/>
            </p:nvSpPr>
            <p:spPr bwMode="auto">
              <a:xfrm>
                <a:off x="2302" y="1602"/>
                <a:ext cx="42" cy="3"/>
              </a:xfrm>
              <a:custGeom>
                <a:avLst/>
                <a:gdLst>
                  <a:gd name="T0" fmla="*/ 0 w 75"/>
                  <a:gd name="T1" fmla="*/ 0 h 6"/>
                  <a:gd name="T2" fmla="*/ 33 w 75"/>
                  <a:gd name="T3" fmla="*/ 2 h 6"/>
                  <a:gd name="T4" fmla="*/ 75 w 75"/>
                  <a:gd name="T5" fmla="*/ 5 h 6"/>
                  <a:gd name="T6" fmla="*/ 55 w 75"/>
                  <a:gd name="T7" fmla="*/ 4 h 6"/>
                  <a:gd name="T8" fmla="*/ 38 w 75"/>
                  <a:gd name="T9" fmla="*/ 4 h 6"/>
                  <a:gd name="T10" fmla="*/ 1 w 75"/>
                  <a:gd name="T11" fmla="*/ 3 h 6"/>
                  <a:gd name="T12" fmla="*/ 0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0" y="0"/>
                    </a:moveTo>
                    <a:cubicBezTo>
                      <a:pt x="11" y="1"/>
                      <a:pt x="21" y="1"/>
                      <a:pt x="33" y="2"/>
                    </a:cubicBezTo>
                    <a:cubicBezTo>
                      <a:pt x="44" y="2"/>
                      <a:pt x="57" y="3"/>
                      <a:pt x="75" y="5"/>
                    </a:cubicBezTo>
                    <a:cubicBezTo>
                      <a:pt x="71" y="6"/>
                      <a:pt x="63" y="5"/>
                      <a:pt x="55" y="4"/>
                    </a:cubicBezTo>
                    <a:cubicBezTo>
                      <a:pt x="46" y="3"/>
                      <a:pt x="39" y="2"/>
                      <a:pt x="38" y="4"/>
                    </a:cubicBezTo>
                    <a:cubicBezTo>
                      <a:pt x="28" y="1"/>
                      <a:pt x="16" y="3"/>
                      <a:pt x="1"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7" name="Freeform 6051">
                <a:extLst>
                  <a:ext uri="{FF2B5EF4-FFF2-40B4-BE49-F238E27FC236}">
                    <a16:creationId xmlns:a16="http://schemas.microsoft.com/office/drawing/2014/main" id="{74C329E5-C57D-4765-9C88-F54AA13CF6FB}"/>
                  </a:ext>
                </a:extLst>
              </p:cNvPr>
              <p:cNvSpPr>
                <a:spLocks/>
              </p:cNvSpPr>
              <p:nvPr/>
            </p:nvSpPr>
            <p:spPr bwMode="auto">
              <a:xfrm>
                <a:off x="2629" y="2510"/>
                <a:ext cx="17" cy="17"/>
              </a:xfrm>
              <a:custGeom>
                <a:avLst/>
                <a:gdLst>
                  <a:gd name="T0" fmla="*/ 0 w 31"/>
                  <a:gd name="T1" fmla="*/ 30 h 30"/>
                  <a:gd name="T2" fmla="*/ 30 w 31"/>
                  <a:gd name="T3" fmla="*/ 0 h 30"/>
                  <a:gd name="T4" fmla="*/ 19 w 31"/>
                  <a:gd name="T5" fmla="*/ 12 h 30"/>
                  <a:gd name="T6" fmla="*/ 0 w 31"/>
                  <a:gd name="T7" fmla="*/ 30 h 30"/>
                </a:gdLst>
                <a:ahLst/>
                <a:cxnLst>
                  <a:cxn ang="0">
                    <a:pos x="T0" y="T1"/>
                  </a:cxn>
                  <a:cxn ang="0">
                    <a:pos x="T2" y="T3"/>
                  </a:cxn>
                  <a:cxn ang="0">
                    <a:pos x="T4" y="T5"/>
                  </a:cxn>
                  <a:cxn ang="0">
                    <a:pos x="T6" y="T7"/>
                  </a:cxn>
                </a:cxnLst>
                <a:rect l="0" t="0" r="r" b="b"/>
                <a:pathLst>
                  <a:path w="31" h="30">
                    <a:moveTo>
                      <a:pt x="0" y="30"/>
                    </a:moveTo>
                    <a:cubicBezTo>
                      <a:pt x="1" y="26"/>
                      <a:pt x="18" y="12"/>
                      <a:pt x="30" y="0"/>
                    </a:cubicBezTo>
                    <a:cubicBezTo>
                      <a:pt x="31" y="0"/>
                      <a:pt x="26" y="6"/>
                      <a:pt x="19" y="12"/>
                    </a:cubicBezTo>
                    <a:cubicBezTo>
                      <a:pt x="13" y="18"/>
                      <a:pt x="5" y="25"/>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8" name="Freeform 6052">
                <a:extLst>
                  <a:ext uri="{FF2B5EF4-FFF2-40B4-BE49-F238E27FC236}">
                    <a16:creationId xmlns:a16="http://schemas.microsoft.com/office/drawing/2014/main" id="{B6727E24-7999-4CF2-820B-1416A6117571}"/>
                  </a:ext>
                </a:extLst>
              </p:cNvPr>
              <p:cNvSpPr>
                <a:spLocks/>
              </p:cNvSpPr>
              <p:nvPr/>
            </p:nvSpPr>
            <p:spPr bwMode="auto">
              <a:xfrm>
                <a:off x="2533" y="2571"/>
                <a:ext cx="36" cy="24"/>
              </a:xfrm>
              <a:custGeom>
                <a:avLst/>
                <a:gdLst>
                  <a:gd name="T0" fmla="*/ 18 w 63"/>
                  <a:gd name="T1" fmla="*/ 31 h 41"/>
                  <a:gd name="T2" fmla="*/ 18 w 63"/>
                  <a:gd name="T3" fmla="*/ 28 h 41"/>
                  <a:gd name="T4" fmla="*/ 39 w 63"/>
                  <a:gd name="T5" fmla="*/ 16 h 41"/>
                  <a:gd name="T6" fmla="*/ 63 w 63"/>
                  <a:gd name="T7" fmla="*/ 0 h 41"/>
                  <a:gd name="T8" fmla="*/ 58 w 63"/>
                  <a:gd name="T9" fmla="*/ 5 h 41"/>
                  <a:gd name="T10" fmla="*/ 41 w 63"/>
                  <a:gd name="T11" fmla="*/ 16 h 41"/>
                  <a:gd name="T12" fmla="*/ 19 w 63"/>
                  <a:gd name="T13" fmla="*/ 28 h 41"/>
                  <a:gd name="T14" fmla="*/ 18 w 63"/>
                  <a:gd name="T15" fmla="*/ 3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1">
                    <a:moveTo>
                      <a:pt x="18" y="31"/>
                    </a:moveTo>
                    <a:cubicBezTo>
                      <a:pt x="0" y="41"/>
                      <a:pt x="19" y="29"/>
                      <a:pt x="18" y="28"/>
                    </a:cubicBezTo>
                    <a:cubicBezTo>
                      <a:pt x="26" y="24"/>
                      <a:pt x="32" y="20"/>
                      <a:pt x="39" y="16"/>
                    </a:cubicBezTo>
                    <a:cubicBezTo>
                      <a:pt x="63" y="0"/>
                      <a:pt x="63" y="0"/>
                      <a:pt x="63" y="0"/>
                    </a:cubicBezTo>
                    <a:cubicBezTo>
                      <a:pt x="62" y="2"/>
                      <a:pt x="56" y="6"/>
                      <a:pt x="58" y="5"/>
                    </a:cubicBezTo>
                    <a:cubicBezTo>
                      <a:pt x="47" y="12"/>
                      <a:pt x="41" y="15"/>
                      <a:pt x="41" y="16"/>
                    </a:cubicBezTo>
                    <a:cubicBezTo>
                      <a:pt x="32" y="22"/>
                      <a:pt x="33" y="20"/>
                      <a:pt x="19" y="28"/>
                    </a:cubicBezTo>
                    <a:cubicBezTo>
                      <a:pt x="31" y="23"/>
                      <a:pt x="23" y="27"/>
                      <a:pt x="1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9" name="Freeform 6053">
                <a:extLst>
                  <a:ext uri="{FF2B5EF4-FFF2-40B4-BE49-F238E27FC236}">
                    <a16:creationId xmlns:a16="http://schemas.microsoft.com/office/drawing/2014/main" id="{3C9F126A-EC2E-4EF8-AA46-26CAFE1FE842}"/>
                  </a:ext>
                </a:extLst>
              </p:cNvPr>
              <p:cNvSpPr>
                <a:spLocks/>
              </p:cNvSpPr>
              <p:nvPr/>
            </p:nvSpPr>
            <p:spPr bwMode="auto">
              <a:xfrm>
                <a:off x="2784" y="1961"/>
                <a:ext cx="9" cy="29"/>
              </a:xfrm>
              <a:custGeom>
                <a:avLst/>
                <a:gdLst>
                  <a:gd name="T0" fmla="*/ 16 w 16"/>
                  <a:gd name="T1" fmla="*/ 51 h 51"/>
                  <a:gd name="T2" fmla="*/ 8 w 16"/>
                  <a:gd name="T3" fmla="*/ 25 h 51"/>
                  <a:gd name="T4" fmla="*/ 0 w 16"/>
                  <a:gd name="T5" fmla="*/ 0 h 51"/>
                  <a:gd name="T6" fmla="*/ 16 w 16"/>
                  <a:gd name="T7" fmla="*/ 51 h 51"/>
                </a:gdLst>
                <a:ahLst/>
                <a:cxnLst>
                  <a:cxn ang="0">
                    <a:pos x="T0" y="T1"/>
                  </a:cxn>
                  <a:cxn ang="0">
                    <a:pos x="T2" y="T3"/>
                  </a:cxn>
                  <a:cxn ang="0">
                    <a:pos x="T4" y="T5"/>
                  </a:cxn>
                  <a:cxn ang="0">
                    <a:pos x="T6" y="T7"/>
                  </a:cxn>
                </a:cxnLst>
                <a:rect l="0" t="0" r="r" b="b"/>
                <a:pathLst>
                  <a:path w="16" h="51">
                    <a:moveTo>
                      <a:pt x="16" y="51"/>
                    </a:moveTo>
                    <a:cubicBezTo>
                      <a:pt x="13" y="44"/>
                      <a:pt x="11" y="35"/>
                      <a:pt x="8" y="25"/>
                    </a:cubicBezTo>
                    <a:cubicBezTo>
                      <a:pt x="5" y="15"/>
                      <a:pt x="2" y="6"/>
                      <a:pt x="0" y="0"/>
                    </a:cubicBezTo>
                    <a:cubicBezTo>
                      <a:pt x="7" y="16"/>
                      <a:pt x="10" y="29"/>
                      <a:pt x="1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0" name="Freeform 6054">
                <a:extLst>
                  <a:ext uri="{FF2B5EF4-FFF2-40B4-BE49-F238E27FC236}">
                    <a16:creationId xmlns:a16="http://schemas.microsoft.com/office/drawing/2014/main" id="{5FD5FF16-7281-483F-815D-875FBEACA4EC}"/>
                  </a:ext>
                </a:extLst>
              </p:cNvPr>
              <p:cNvSpPr>
                <a:spLocks/>
              </p:cNvSpPr>
              <p:nvPr/>
            </p:nvSpPr>
            <p:spPr bwMode="auto">
              <a:xfrm>
                <a:off x="2603" y="1708"/>
                <a:ext cx="18" cy="14"/>
              </a:xfrm>
              <a:custGeom>
                <a:avLst/>
                <a:gdLst>
                  <a:gd name="T0" fmla="*/ 24 w 33"/>
                  <a:gd name="T1" fmla="*/ 16 h 26"/>
                  <a:gd name="T2" fmla="*/ 27 w 33"/>
                  <a:gd name="T3" fmla="*/ 24 h 26"/>
                  <a:gd name="T4" fmla="*/ 0 w 33"/>
                  <a:gd name="T5" fmla="*/ 2 h 26"/>
                  <a:gd name="T6" fmla="*/ 15 w 33"/>
                  <a:gd name="T7" fmla="*/ 13 h 26"/>
                  <a:gd name="T8" fmla="*/ 3 w 33"/>
                  <a:gd name="T9" fmla="*/ 2 h 26"/>
                  <a:gd name="T10" fmla="*/ 17 w 33"/>
                  <a:gd name="T11" fmla="*/ 12 h 26"/>
                  <a:gd name="T12" fmla="*/ 24 w 33"/>
                  <a:gd name="T13" fmla="*/ 16 h 26"/>
                </a:gdLst>
                <a:ahLst/>
                <a:cxnLst>
                  <a:cxn ang="0">
                    <a:pos x="T0" y="T1"/>
                  </a:cxn>
                  <a:cxn ang="0">
                    <a:pos x="T2" y="T3"/>
                  </a:cxn>
                  <a:cxn ang="0">
                    <a:pos x="T4" y="T5"/>
                  </a:cxn>
                  <a:cxn ang="0">
                    <a:pos x="T6" y="T7"/>
                  </a:cxn>
                  <a:cxn ang="0">
                    <a:pos x="T8" y="T9"/>
                  </a:cxn>
                  <a:cxn ang="0">
                    <a:pos x="T10" y="T11"/>
                  </a:cxn>
                  <a:cxn ang="0">
                    <a:pos x="T12" y="T13"/>
                  </a:cxn>
                </a:cxnLst>
                <a:rect l="0" t="0" r="r" b="b"/>
                <a:pathLst>
                  <a:path w="33" h="26">
                    <a:moveTo>
                      <a:pt x="24" y="16"/>
                    </a:moveTo>
                    <a:cubicBezTo>
                      <a:pt x="33" y="24"/>
                      <a:pt x="32" y="26"/>
                      <a:pt x="27" y="24"/>
                    </a:cubicBezTo>
                    <a:cubicBezTo>
                      <a:pt x="20" y="17"/>
                      <a:pt x="6" y="7"/>
                      <a:pt x="0" y="2"/>
                    </a:cubicBezTo>
                    <a:cubicBezTo>
                      <a:pt x="0" y="0"/>
                      <a:pt x="11" y="10"/>
                      <a:pt x="15" y="13"/>
                    </a:cubicBezTo>
                    <a:cubicBezTo>
                      <a:pt x="18" y="13"/>
                      <a:pt x="11" y="8"/>
                      <a:pt x="3" y="2"/>
                    </a:cubicBezTo>
                    <a:cubicBezTo>
                      <a:pt x="6" y="2"/>
                      <a:pt x="12" y="7"/>
                      <a:pt x="17" y="12"/>
                    </a:cubicBezTo>
                    <a:cubicBezTo>
                      <a:pt x="22" y="16"/>
                      <a:pt x="26" y="20"/>
                      <a:pt x="2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1" name="Freeform 6055">
                <a:extLst>
                  <a:ext uri="{FF2B5EF4-FFF2-40B4-BE49-F238E27FC236}">
                    <a16:creationId xmlns:a16="http://schemas.microsoft.com/office/drawing/2014/main" id="{C5E25D7F-116C-4078-BE15-15A9C94D0DA3}"/>
                  </a:ext>
                </a:extLst>
              </p:cNvPr>
              <p:cNvSpPr>
                <a:spLocks/>
              </p:cNvSpPr>
              <p:nvPr/>
            </p:nvSpPr>
            <p:spPr bwMode="auto">
              <a:xfrm>
                <a:off x="2571" y="2561"/>
                <a:ext cx="14" cy="9"/>
              </a:xfrm>
              <a:custGeom>
                <a:avLst/>
                <a:gdLst>
                  <a:gd name="T0" fmla="*/ 1 w 24"/>
                  <a:gd name="T1" fmla="*/ 16 h 16"/>
                  <a:gd name="T2" fmla="*/ 23 w 24"/>
                  <a:gd name="T3" fmla="*/ 0 h 16"/>
                  <a:gd name="T4" fmla="*/ 1 w 24"/>
                  <a:gd name="T5" fmla="*/ 16 h 16"/>
                </a:gdLst>
                <a:ahLst/>
                <a:cxnLst>
                  <a:cxn ang="0">
                    <a:pos x="T0" y="T1"/>
                  </a:cxn>
                  <a:cxn ang="0">
                    <a:pos x="T2" y="T3"/>
                  </a:cxn>
                  <a:cxn ang="0">
                    <a:pos x="T4" y="T5"/>
                  </a:cxn>
                </a:cxnLst>
                <a:rect l="0" t="0" r="r" b="b"/>
                <a:pathLst>
                  <a:path w="24" h="16">
                    <a:moveTo>
                      <a:pt x="1" y="16"/>
                    </a:moveTo>
                    <a:cubicBezTo>
                      <a:pt x="0" y="16"/>
                      <a:pt x="14" y="7"/>
                      <a:pt x="23" y="0"/>
                    </a:cubicBezTo>
                    <a:cubicBezTo>
                      <a:pt x="24" y="1"/>
                      <a:pt x="10" y="10"/>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2" name="Freeform 6056">
                <a:extLst>
                  <a:ext uri="{FF2B5EF4-FFF2-40B4-BE49-F238E27FC236}">
                    <a16:creationId xmlns:a16="http://schemas.microsoft.com/office/drawing/2014/main" id="{1122187F-6ACB-4D8F-BCFF-309A66AD8E43}"/>
                  </a:ext>
                </a:extLst>
              </p:cNvPr>
              <p:cNvSpPr>
                <a:spLocks/>
              </p:cNvSpPr>
              <p:nvPr/>
            </p:nvSpPr>
            <p:spPr bwMode="auto">
              <a:xfrm>
                <a:off x="2450" y="2616"/>
                <a:ext cx="37" cy="16"/>
              </a:xfrm>
              <a:custGeom>
                <a:avLst/>
                <a:gdLst>
                  <a:gd name="T0" fmla="*/ 0 w 64"/>
                  <a:gd name="T1" fmla="*/ 27 h 27"/>
                  <a:gd name="T2" fmla="*/ 24 w 64"/>
                  <a:gd name="T3" fmla="*/ 17 h 27"/>
                  <a:gd name="T4" fmla="*/ 43 w 64"/>
                  <a:gd name="T5" fmla="*/ 7 h 27"/>
                  <a:gd name="T6" fmla="*/ 40 w 64"/>
                  <a:gd name="T7" fmla="*/ 9 h 27"/>
                  <a:gd name="T8" fmla="*/ 54 w 64"/>
                  <a:gd name="T9" fmla="*/ 4 h 27"/>
                  <a:gd name="T10" fmla="*/ 64 w 64"/>
                  <a:gd name="T11" fmla="*/ 1 h 27"/>
                  <a:gd name="T12" fmla="*/ 31 w 64"/>
                  <a:gd name="T13" fmla="*/ 16 h 27"/>
                  <a:gd name="T14" fmla="*/ 0 w 6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7">
                    <a:moveTo>
                      <a:pt x="0" y="27"/>
                    </a:moveTo>
                    <a:cubicBezTo>
                      <a:pt x="6" y="24"/>
                      <a:pt x="15" y="20"/>
                      <a:pt x="24" y="17"/>
                    </a:cubicBezTo>
                    <a:cubicBezTo>
                      <a:pt x="32" y="13"/>
                      <a:pt x="40" y="10"/>
                      <a:pt x="43" y="7"/>
                    </a:cubicBezTo>
                    <a:cubicBezTo>
                      <a:pt x="44" y="7"/>
                      <a:pt x="43" y="8"/>
                      <a:pt x="40" y="9"/>
                    </a:cubicBezTo>
                    <a:cubicBezTo>
                      <a:pt x="42" y="9"/>
                      <a:pt x="49" y="6"/>
                      <a:pt x="54" y="4"/>
                    </a:cubicBezTo>
                    <a:cubicBezTo>
                      <a:pt x="60" y="2"/>
                      <a:pt x="64" y="0"/>
                      <a:pt x="64" y="1"/>
                    </a:cubicBezTo>
                    <a:cubicBezTo>
                      <a:pt x="49" y="8"/>
                      <a:pt x="40" y="12"/>
                      <a:pt x="31" y="16"/>
                    </a:cubicBezTo>
                    <a:cubicBezTo>
                      <a:pt x="22" y="19"/>
                      <a:pt x="14" y="2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3" name="Freeform 6057">
                <a:extLst>
                  <a:ext uri="{FF2B5EF4-FFF2-40B4-BE49-F238E27FC236}">
                    <a16:creationId xmlns:a16="http://schemas.microsoft.com/office/drawing/2014/main" id="{EBDA30F5-3073-4EFB-B4DA-7D51978F3E37}"/>
                  </a:ext>
                </a:extLst>
              </p:cNvPr>
              <p:cNvSpPr>
                <a:spLocks/>
              </p:cNvSpPr>
              <p:nvPr/>
            </p:nvSpPr>
            <p:spPr bwMode="auto">
              <a:xfrm>
                <a:off x="2775" y="1939"/>
                <a:ext cx="7" cy="15"/>
              </a:xfrm>
              <a:custGeom>
                <a:avLst/>
                <a:gdLst>
                  <a:gd name="T0" fmla="*/ 12 w 12"/>
                  <a:gd name="T1" fmla="*/ 27 h 27"/>
                  <a:gd name="T2" fmla="*/ 0 w 12"/>
                  <a:gd name="T3" fmla="*/ 0 h 27"/>
                  <a:gd name="T4" fmla="*/ 12 w 12"/>
                  <a:gd name="T5" fmla="*/ 27 h 27"/>
                </a:gdLst>
                <a:ahLst/>
                <a:cxnLst>
                  <a:cxn ang="0">
                    <a:pos x="T0" y="T1"/>
                  </a:cxn>
                  <a:cxn ang="0">
                    <a:pos x="T2" y="T3"/>
                  </a:cxn>
                  <a:cxn ang="0">
                    <a:pos x="T4" y="T5"/>
                  </a:cxn>
                </a:cxnLst>
                <a:rect l="0" t="0" r="r" b="b"/>
                <a:pathLst>
                  <a:path w="12" h="27">
                    <a:moveTo>
                      <a:pt x="12" y="27"/>
                    </a:moveTo>
                    <a:cubicBezTo>
                      <a:pt x="9" y="25"/>
                      <a:pt x="5" y="14"/>
                      <a:pt x="0" y="0"/>
                    </a:cubicBezTo>
                    <a:cubicBezTo>
                      <a:pt x="2" y="2"/>
                      <a:pt x="8" y="17"/>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4" name="Freeform 6058">
                <a:extLst>
                  <a:ext uri="{FF2B5EF4-FFF2-40B4-BE49-F238E27FC236}">
                    <a16:creationId xmlns:a16="http://schemas.microsoft.com/office/drawing/2014/main" id="{2304735F-98B4-445E-AC6E-012DE0D60094}"/>
                  </a:ext>
                </a:extLst>
              </p:cNvPr>
              <p:cNvSpPr>
                <a:spLocks/>
              </p:cNvSpPr>
              <p:nvPr/>
            </p:nvSpPr>
            <p:spPr bwMode="auto">
              <a:xfrm>
                <a:off x="2808" y="2145"/>
                <a:ext cx="1" cy="10"/>
              </a:xfrm>
              <a:custGeom>
                <a:avLst/>
                <a:gdLst>
                  <a:gd name="T0" fmla="*/ 1 w 2"/>
                  <a:gd name="T1" fmla="*/ 19 h 19"/>
                  <a:gd name="T2" fmla="*/ 1 w 2"/>
                  <a:gd name="T3" fmla="*/ 0 h 19"/>
                  <a:gd name="T4" fmla="*/ 1 w 2"/>
                  <a:gd name="T5" fmla="*/ 19 h 19"/>
                </a:gdLst>
                <a:ahLst/>
                <a:cxnLst>
                  <a:cxn ang="0">
                    <a:pos x="T0" y="T1"/>
                  </a:cxn>
                  <a:cxn ang="0">
                    <a:pos x="T2" y="T3"/>
                  </a:cxn>
                  <a:cxn ang="0">
                    <a:pos x="T4" y="T5"/>
                  </a:cxn>
                </a:cxnLst>
                <a:rect l="0" t="0" r="r" b="b"/>
                <a:pathLst>
                  <a:path w="2" h="19">
                    <a:moveTo>
                      <a:pt x="1" y="19"/>
                    </a:moveTo>
                    <a:cubicBezTo>
                      <a:pt x="0" y="19"/>
                      <a:pt x="0" y="10"/>
                      <a:pt x="1" y="0"/>
                    </a:cubicBezTo>
                    <a:cubicBezTo>
                      <a:pt x="2" y="1"/>
                      <a:pt x="2" y="10"/>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5" name="Freeform 6059">
                <a:extLst>
                  <a:ext uri="{FF2B5EF4-FFF2-40B4-BE49-F238E27FC236}">
                    <a16:creationId xmlns:a16="http://schemas.microsoft.com/office/drawing/2014/main" id="{25BDB673-A2FD-4196-A7A3-8471D9735E63}"/>
                  </a:ext>
                </a:extLst>
              </p:cNvPr>
              <p:cNvSpPr>
                <a:spLocks/>
              </p:cNvSpPr>
              <p:nvPr/>
            </p:nvSpPr>
            <p:spPr bwMode="auto">
              <a:xfrm>
                <a:off x="2807" y="2130"/>
                <a:ext cx="2" cy="9"/>
              </a:xfrm>
              <a:custGeom>
                <a:avLst/>
                <a:gdLst>
                  <a:gd name="T0" fmla="*/ 3 w 3"/>
                  <a:gd name="T1" fmla="*/ 2 h 17"/>
                  <a:gd name="T2" fmla="*/ 0 w 3"/>
                  <a:gd name="T3" fmla="*/ 0 h 17"/>
                  <a:gd name="T4" fmla="*/ 3 w 3"/>
                  <a:gd name="T5" fmla="*/ 2 h 17"/>
                </a:gdLst>
                <a:ahLst/>
                <a:cxnLst>
                  <a:cxn ang="0">
                    <a:pos x="T0" y="T1"/>
                  </a:cxn>
                  <a:cxn ang="0">
                    <a:pos x="T2" y="T3"/>
                  </a:cxn>
                  <a:cxn ang="0">
                    <a:pos x="T4" y="T5"/>
                  </a:cxn>
                </a:cxnLst>
                <a:rect l="0" t="0" r="r" b="b"/>
                <a:pathLst>
                  <a:path w="3" h="17">
                    <a:moveTo>
                      <a:pt x="3" y="2"/>
                    </a:moveTo>
                    <a:cubicBezTo>
                      <a:pt x="3" y="17"/>
                      <a:pt x="0" y="10"/>
                      <a:pt x="0" y="0"/>
                    </a:cubicBezTo>
                    <a:cubicBezTo>
                      <a:pt x="1" y="4"/>
                      <a:pt x="2"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6" name="Freeform 6060">
                <a:extLst>
                  <a:ext uri="{FF2B5EF4-FFF2-40B4-BE49-F238E27FC236}">
                    <a16:creationId xmlns:a16="http://schemas.microsoft.com/office/drawing/2014/main" id="{2C7031FE-3463-466D-9ABB-0B815F6FD59A}"/>
                  </a:ext>
                </a:extLst>
              </p:cNvPr>
              <p:cNvSpPr>
                <a:spLocks/>
              </p:cNvSpPr>
              <p:nvPr/>
            </p:nvSpPr>
            <p:spPr bwMode="auto">
              <a:xfrm>
                <a:off x="2806" y="2142"/>
                <a:ext cx="2" cy="10"/>
              </a:xfrm>
              <a:custGeom>
                <a:avLst/>
                <a:gdLst>
                  <a:gd name="T0" fmla="*/ 3 w 3"/>
                  <a:gd name="T1" fmla="*/ 10 h 18"/>
                  <a:gd name="T2" fmla="*/ 2 w 3"/>
                  <a:gd name="T3" fmla="*/ 18 h 18"/>
                  <a:gd name="T4" fmla="*/ 0 w 3"/>
                  <a:gd name="T5" fmla="*/ 15 h 18"/>
                  <a:gd name="T6" fmla="*/ 0 w 3"/>
                  <a:gd name="T7" fmla="*/ 0 h 18"/>
                  <a:gd name="T8" fmla="*/ 1 w 3"/>
                  <a:gd name="T9" fmla="*/ 7 h 18"/>
                  <a:gd name="T10" fmla="*/ 3 w 3"/>
                  <a:gd name="T11" fmla="*/ 10 h 18"/>
                </a:gdLst>
                <a:ahLst/>
                <a:cxnLst>
                  <a:cxn ang="0">
                    <a:pos x="T0" y="T1"/>
                  </a:cxn>
                  <a:cxn ang="0">
                    <a:pos x="T2" y="T3"/>
                  </a:cxn>
                  <a:cxn ang="0">
                    <a:pos x="T4" y="T5"/>
                  </a:cxn>
                  <a:cxn ang="0">
                    <a:pos x="T6" y="T7"/>
                  </a:cxn>
                  <a:cxn ang="0">
                    <a:pos x="T8" y="T9"/>
                  </a:cxn>
                  <a:cxn ang="0">
                    <a:pos x="T10" y="T11"/>
                  </a:cxn>
                </a:cxnLst>
                <a:rect l="0" t="0" r="r" b="b"/>
                <a:pathLst>
                  <a:path w="3" h="18">
                    <a:moveTo>
                      <a:pt x="3" y="10"/>
                    </a:moveTo>
                    <a:cubicBezTo>
                      <a:pt x="3" y="14"/>
                      <a:pt x="2" y="13"/>
                      <a:pt x="2" y="18"/>
                    </a:cubicBezTo>
                    <a:cubicBezTo>
                      <a:pt x="1" y="11"/>
                      <a:pt x="2" y="11"/>
                      <a:pt x="0" y="15"/>
                    </a:cubicBezTo>
                    <a:cubicBezTo>
                      <a:pt x="0" y="10"/>
                      <a:pt x="0" y="5"/>
                      <a:pt x="0" y="0"/>
                    </a:cubicBezTo>
                    <a:cubicBezTo>
                      <a:pt x="1" y="0"/>
                      <a:pt x="1" y="4"/>
                      <a:pt x="1" y="7"/>
                    </a:cubicBezTo>
                    <a:cubicBezTo>
                      <a:pt x="2" y="5"/>
                      <a:pt x="3" y="7"/>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7" name="Freeform 6061">
                <a:extLst>
                  <a:ext uri="{FF2B5EF4-FFF2-40B4-BE49-F238E27FC236}">
                    <a16:creationId xmlns:a16="http://schemas.microsoft.com/office/drawing/2014/main" id="{3B78B0C0-9C4F-46E7-A685-9B87C193D6A0}"/>
                  </a:ext>
                </a:extLst>
              </p:cNvPr>
              <p:cNvSpPr>
                <a:spLocks/>
              </p:cNvSpPr>
              <p:nvPr/>
            </p:nvSpPr>
            <p:spPr bwMode="auto">
              <a:xfrm>
                <a:off x="2805" y="2150"/>
                <a:ext cx="2" cy="16"/>
              </a:xfrm>
              <a:custGeom>
                <a:avLst/>
                <a:gdLst>
                  <a:gd name="T0" fmla="*/ 4 w 4"/>
                  <a:gd name="T1" fmla="*/ 10 h 27"/>
                  <a:gd name="T2" fmla="*/ 2 w 4"/>
                  <a:gd name="T3" fmla="*/ 26 h 27"/>
                  <a:gd name="T4" fmla="*/ 2 w 4"/>
                  <a:gd name="T5" fmla="*/ 11 h 27"/>
                  <a:gd name="T6" fmla="*/ 4 w 4"/>
                  <a:gd name="T7" fmla="*/ 10 h 27"/>
                </a:gdLst>
                <a:ahLst/>
                <a:cxnLst>
                  <a:cxn ang="0">
                    <a:pos x="T0" y="T1"/>
                  </a:cxn>
                  <a:cxn ang="0">
                    <a:pos x="T2" y="T3"/>
                  </a:cxn>
                  <a:cxn ang="0">
                    <a:pos x="T4" y="T5"/>
                  </a:cxn>
                  <a:cxn ang="0">
                    <a:pos x="T6" y="T7"/>
                  </a:cxn>
                </a:cxnLst>
                <a:rect l="0" t="0" r="r" b="b"/>
                <a:pathLst>
                  <a:path w="4" h="27">
                    <a:moveTo>
                      <a:pt x="4" y="10"/>
                    </a:moveTo>
                    <a:cubicBezTo>
                      <a:pt x="4" y="18"/>
                      <a:pt x="2" y="16"/>
                      <a:pt x="2" y="26"/>
                    </a:cubicBezTo>
                    <a:cubicBezTo>
                      <a:pt x="0" y="27"/>
                      <a:pt x="3" y="11"/>
                      <a:pt x="2" y="11"/>
                    </a:cubicBezTo>
                    <a:cubicBezTo>
                      <a:pt x="3" y="0"/>
                      <a:pt x="3" y="15"/>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8" name="Freeform 6062">
                <a:extLst>
                  <a:ext uri="{FF2B5EF4-FFF2-40B4-BE49-F238E27FC236}">
                    <a16:creationId xmlns:a16="http://schemas.microsoft.com/office/drawing/2014/main" id="{219CF6F1-09FA-49D9-8D84-026C31A027FF}"/>
                  </a:ext>
                </a:extLst>
              </p:cNvPr>
              <p:cNvSpPr>
                <a:spLocks/>
              </p:cNvSpPr>
              <p:nvPr/>
            </p:nvSpPr>
            <p:spPr bwMode="auto">
              <a:xfrm>
                <a:off x="2477" y="2610"/>
                <a:ext cx="17" cy="10"/>
              </a:xfrm>
              <a:custGeom>
                <a:avLst/>
                <a:gdLst>
                  <a:gd name="T0" fmla="*/ 0 w 30"/>
                  <a:gd name="T1" fmla="*/ 17 h 17"/>
                  <a:gd name="T2" fmla="*/ 9 w 30"/>
                  <a:gd name="T3" fmla="*/ 11 h 17"/>
                  <a:gd name="T4" fmla="*/ 18 w 30"/>
                  <a:gd name="T5" fmla="*/ 9 h 17"/>
                  <a:gd name="T6" fmla="*/ 15 w 30"/>
                  <a:gd name="T7" fmla="*/ 7 h 17"/>
                  <a:gd name="T8" fmla="*/ 30 w 30"/>
                  <a:gd name="T9" fmla="*/ 0 h 17"/>
                  <a:gd name="T10" fmla="*/ 23 w 30"/>
                  <a:gd name="T11" fmla="*/ 6 h 17"/>
                  <a:gd name="T12" fmla="*/ 0 w 30"/>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30" h="17">
                    <a:moveTo>
                      <a:pt x="0" y="17"/>
                    </a:moveTo>
                    <a:cubicBezTo>
                      <a:pt x="3" y="15"/>
                      <a:pt x="10" y="11"/>
                      <a:pt x="9" y="11"/>
                    </a:cubicBezTo>
                    <a:cubicBezTo>
                      <a:pt x="17" y="7"/>
                      <a:pt x="17" y="8"/>
                      <a:pt x="18" y="9"/>
                    </a:cubicBezTo>
                    <a:cubicBezTo>
                      <a:pt x="28" y="4"/>
                      <a:pt x="15" y="8"/>
                      <a:pt x="15" y="7"/>
                    </a:cubicBezTo>
                    <a:cubicBezTo>
                      <a:pt x="18" y="6"/>
                      <a:pt x="24" y="3"/>
                      <a:pt x="30" y="0"/>
                    </a:cubicBezTo>
                    <a:cubicBezTo>
                      <a:pt x="28" y="2"/>
                      <a:pt x="27" y="4"/>
                      <a:pt x="23" y="6"/>
                    </a:cubicBezTo>
                    <a:cubicBezTo>
                      <a:pt x="19" y="9"/>
                      <a:pt x="13" y="1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9" name="Freeform 6063">
                <a:extLst>
                  <a:ext uri="{FF2B5EF4-FFF2-40B4-BE49-F238E27FC236}">
                    <a16:creationId xmlns:a16="http://schemas.microsoft.com/office/drawing/2014/main" id="{6FA3C5B1-5642-497D-8A74-19B57813CDAF}"/>
                  </a:ext>
                </a:extLst>
              </p:cNvPr>
              <p:cNvSpPr>
                <a:spLocks/>
              </p:cNvSpPr>
              <p:nvPr/>
            </p:nvSpPr>
            <p:spPr bwMode="auto">
              <a:xfrm>
                <a:off x="2323" y="2658"/>
                <a:ext cx="13" cy="1"/>
              </a:xfrm>
              <a:custGeom>
                <a:avLst/>
                <a:gdLst>
                  <a:gd name="T0" fmla="*/ 0 w 22"/>
                  <a:gd name="T1" fmla="*/ 3 h 3"/>
                  <a:gd name="T2" fmla="*/ 15 w 22"/>
                  <a:gd name="T3" fmla="*/ 0 h 3"/>
                  <a:gd name="T4" fmla="*/ 0 w 22"/>
                  <a:gd name="T5" fmla="*/ 3 h 3"/>
                </a:gdLst>
                <a:ahLst/>
                <a:cxnLst>
                  <a:cxn ang="0">
                    <a:pos x="T0" y="T1"/>
                  </a:cxn>
                  <a:cxn ang="0">
                    <a:pos x="T2" y="T3"/>
                  </a:cxn>
                  <a:cxn ang="0">
                    <a:pos x="T4" y="T5"/>
                  </a:cxn>
                </a:cxnLst>
                <a:rect l="0" t="0" r="r" b="b"/>
                <a:pathLst>
                  <a:path w="22" h="3">
                    <a:moveTo>
                      <a:pt x="0" y="3"/>
                    </a:moveTo>
                    <a:cubicBezTo>
                      <a:pt x="3" y="2"/>
                      <a:pt x="5" y="1"/>
                      <a:pt x="15" y="0"/>
                    </a:cubicBezTo>
                    <a:cubicBezTo>
                      <a:pt x="22" y="1"/>
                      <a:pt x="17"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0" name="Freeform 6064">
                <a:extLst>
                  <a:ext uri="{FF2B5EF4-FFF2-40B4-BE49-F238E27FC236}">
                    <a16:creationId xmlns:a16="http://schemas.microsoft.com/office/drawing/2014/main" id="{38D8C73C-8DAB-43BC-A7F6-973B3D464F89}"/>
                  </a:ext>
                </a:extLst>
              </p:cNvPr>
              <p:cNvSpPr>
                <a:spLocks/>
              </p:cNvSpPr>
              <p:nvPr/>
            </p:nvSpPr>
            <p:spPr bwMode="auto">
              <a:xfrm>
                <a:off x="2537" y="2584"/>
                <a:ext cx="9" cy="4"/>
              </a:xfrm>
              <a:custGeom>
                <a:avLst/>
                <a:gdLst>
                  <a:gd name="T0" fmla="*/ 16 w 16"/>
                  <a:gd name="T1" fmla="*/ 1 h 8"/>
                  <a:gd name="T2" fmla="*/ 0 w 16"/>
                  <a:gd name="T3" fmla="*/ 8 h 8"/>
                  <a:gd name="T4" fmla="*/ 9 w 16"/>
                  <a:gd name="T5" fmla="*/ 2 h 8"/>
                  <a:gd name="T6" fmla="*/ 16 w 16"/>
                  <a:gd name="T7" fmla="*/ 1 h 8"/>
                </a:gdLst>
                <a:ahLst/>
                <a:cxnLst>
                  <a:cxn ang="0">
                    <a:pos x="T0" y="T1"/>
                  </a:cxn>
                  <a:cxn ang="0">
                    <a:pos x="T2" y="T3"/>
                  </a:cxn>
                  <a:cxn ang="0">
                    <a:pos x="T4" y="T5"/>
                  </a:cxn>
                  <a:cxn ang="0">
                    <a:pos x="T6" y="T7"/>
                  </a:cxn>
                </a:cxnLst>
                <a:rect l="0" t="0" r="r" b="b"/>
                <a:pathLst>
                  <a:path w="16" h="8">
                    <a:moveTo>
                      <a:pt x="16" y="1"/>
                    </a:moveTo>
                    <a:cubicBezTo>
                      <a:pt x="7" y="6"/>
                      <a:pt x="11" y="2"/>
                      <a:pt x="0" y="8"/>
                    </a:cubicBezTo>
                    <a:cubicBezTo>
                      <a:pt x="4" y="6"/>
                      <a:pt x="0" y="7"/>
                      <a:pt x="9" y="2"/>
                    </a:cubicBezTo>
                    <a:cubicBezTo>
                      <a:pt x="3" y="7"/>
                      <a:pt x="15"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1" name="Freeform 6065">
                <a:extLst>
                  <a:ext uri="{FF2B5EF4-FFF2-40B4-BE49-F238E27FC236}">
                    <a16:creationId xmlns:a16="http://schemas.microsoft.com/office/drawing/2014/main" id="{501B23C8-BDDE-4294-AD06-B7F85897500F}"/>
                  </a:ext>
                </a:extLst>
              </p:cNvPr>
              <p:cNvSpPr>
                <a:spLocks/>
              </p:cNvSpPr>
              <p:nvPr/>
            </p:nvSpPr>
            <p:spPr bwMode="auto">
              <a:xfrm>
                <a:off x="2806" y="2104"/>
                <a:ext cx="1" cy="12"/>
              </a:xfrm>
              <a:custGeom>
                <a:avLst/>
                <a:gdLst>
                  <a:gd name="T0" fmla="*/ 3 w 3"/>
                  <a:gd name="T1" fmla="*/ 18 h 20"/>
                  <a:gd name="T2" fmla="*/ 1 w 3"/>
                  <a:gd name="T3" fmla="*/ 20 h 20"/>
                  <a:gd name="T4" fmla="*/ 0 w 3"/>
                  <a:gd name="T5" fmla="*/ 4 h 20"/>
                  <a:gd name="T6" fmla="*/ 3 w 3"/>
                  <a:gd name="T7" fmla="*/ 18 h 20"/>
                </a:gdLst>
                <a:ahLst/>
                <a:cxnLst>
                  <a:cxn ang="0">
                    <a:pos x="T0" y="T1"/>
                  </a:cxn>
                  <a:cxn ang="0">
                    <a:pos x="T2" y="T3"/>
                  </a:cxn>
                  <a:cxn ang="0">
                    <a:pos x="T4" y="T5"/>
                  </a:cxn>
                  <a:cxn ang="0">
                    <a:pos x="T6" y="T7"/>
                  </a:cxn>
                </a:cxnLst>
                <a:rect l="0" t="0" r="r" b="b"/>
                <a:pathLst>
                  <a:path w="3" h="20">
                    <a:moveTo>
                      <a:pt x="3" y="18"/>
                    </a:moveTo>
                    <a:cubicBezTo>
                      <a:pt x="1" y="20"/>
                      <a:pt x="1" y="20"/>
                      <a:pt x="1" y="20"/>
                    </a:cubicBezTo>
                    <a:cubicBezTo>
                      <a:pt x="1" y="13"/>
                      <a:pt x="0" y="12"/>
                      <a:pt x="0" y="4"/>
                    </a:cubicBezTo>
                    <a:cubicBezTo>
                      <a:pt x="2" y="7"/>
                      <a:pt x="2" y="0"/>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2" name="Freeform 6066">
                <a:extLst>
                  <a:ext uri="{FF2B5EF4-FFF2-40B4-BE49-F238E27FC236}">
                    <a16:creationId xmlns:a16="http://schemas.microsoft.com/office/drawing/2014/main" id="{2FE00FFD-D8BF-4BA9-952B-BC5530D3FEE4}"/>
                  </a:ext>
                </a:extLst>
              </p:cNvPr>
              <p:cNvSpPr>
                <a:spLocks/>
              </p:cNvSpPr>
              <p:nvPr/>
            </p:nvSpPr>
            <p:spPr bwMode="auto">
              <a:xfrm>
                <a:off x="2763" y="2320"/>
                <a:ext cx="6" cy="15"/>
              </a:xfrm>
              <a:custGeom>
                <a:avLst/>
                <a:gdLst>
                  <a:gd name="T0" fmla="*/ 3 w 10"/>
                  <a:gd name="T1" fmla="*/ 17 h 25"/>
                  <a:gd name="T2" fmla="*/ 5 w 10"/>
                  <a:gd name="T3" fmla="*/ 10 h 25"/>
                  <a:gd name="T4" fmla="*/ 4 w 10"/>
                  <a:gd name="T5" fmla="*/ 20 h 25"/>
                  <a:gd name="T6" fmla="*/ 0 w 10"/>
                  <a:gd name="T7" fmla="*/ 24 h 25"/>
                  <a:gd name="T8" fmla="*/ 3 w 10"/>
                  <a:gd name="T9" fmla="*/ 17 h 25"/>
                </a:gdLst>
                <a:ahLst/>
                <a:cxnLst>
                  <a:cxn ang="0">
                    <a:pos x="T0" y="T1"/>
                  </a:cxn>
                  <a:cxn ang="0">
                    <a:pos x="T2" y="T3"/>
                  </a:cxn>
                  <a:cxn ang="0">
                    <a:pos x="T4" y="T5"/>
                  </a:cxn>
                  <a:cxn ang="0">
                    <a:pos x="T6" y="T7"/>
                  </a:cxn>
                  <a:cxn ang="0">
                    <a:pos x="T8" y="T9"/>
                  </a:cxn>
                </a:cxnLst>
                <a:rect l="0" t="0" r="r" b="b"/>
                <a:pathLst>
                  <a:path w="10" h="25">
                    <a:moveTo>
                      <a:pt x="3" y="17"/>
                    </a:moveTo>
                    <a:cubicBezTo>
                      <a:pt x="3" y="16"/>
                      <a:pt x="6" y="10"/>
                      <a:pt x="5" y="10"/>
                    </a:cubicBezTo>
                    <a:cubicBezTo>
                      <a:pt x="10" y="0"/>
                      <a:pt x="5" y="16"/>
                      <a:pt x="4" y="20"/>
                    </a:cubicBezTo>
                    <a:cubicBezTo>
                      <a:pt x="2" y="25"/>
                      <a:pt x="1" y="23"/>
                      <a:pt x="0" y="24"/>
                    </a:cubicBezTo>
                    <a:cubicBezTo>
                      <a:pt x="3" y="18"/>
                      <a:pt x="8" y="8"/>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3" name="Freeform 6067">
                <a:extLst>
                  <a:ext uri="{FF2B5EF4-FFF2-40B4-BE49-F238E27FC236}">
                    <a16:creationId xmlns:a16="http://schemas.microsoft.com/office/drawing/2014/main" id="{8754A897-1BE7-4C03-BDCB-3B1EF50BE121}"/>
                  </a:ext>
                </a:extLst>
              </p:cNvPr>
              <p:cNvSpPr>
                <a:spLocks/>
              </p:cNvSpPr>
              <p:nvPr/>
            </p:nvSpPr>
            <p:spPr bwMode="auto">
              <a:xfrm>
                <a:off x="2611" y="1716"/>
                <a:ext cx="12" cy="10"/>
              </a:xfrm>
              <a:custGeom>
                <a:avLst/>
                <a:gdLst>
                  <a:gd name="T0" fmla="*/ 0 w 21"/>
                  <a:gd name="T1" fmla="*/ 1 h 18"/>
                  <a:gd name="T2" fmla="*/ 21 w 21"/>
                  <a:gd name="T3" fmla="*/ 17 h 18"/>
                  <a:gd name="T4" fmla="*/ 0 w 21"/>
                  <a:gd name="T5" fmla="*/ 1 h 18"/>
                </a:gdLst>
                <a:ahLst/>
                <a:cxnLst>
                  <a:cxn ang="0">
                    <a:pos x="T0" y="T1"/>
                  </a:cxn>
                  <a:cxn ang="0">
                    <a:pos x="T2" y="T3"/>
                  </a:cxn>
                  <a:cxn ang="0">
                    <a:pos x="T4" y="T5"/>
                  </a:cxn>
                </a:cxnLst>
                <a:rect l="0" t="0" r="r" b="b"/>
                <a:pathLst>
                  <a:path w="21" h="18">
                    <a:moveTo>
                      <a:pt x="0" y="1"/>
                    </a:moveTo>
                    <a:cubicBezTo>
                      <a:pt x="1" y="0"/>
                      <a:pt x="15" y="12"/>
                      <a:pt x="21" y="17"/>
                    </a:cubicBezTo>
                    <a:cubicBezTo>
                      <a:pt x="19" y="18"/>
                      <a:pt x="6"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4" name="Freeform 6068">
                <a:extLst>
                  <a:ext uri="{FF2B5EF4-FFF2-40B4-BE49-F238E27FC236}">
                    <a16:creationId xmlns:a16="http://schemas.microsoft.com/office/drawing/2014/main" id="{8CB83F14-00FA-44CE-818A-4F7CC31A8376}"/>
                  </a:ext>
                </a:extLst>
              </p:cNvPr>
              <p:cNvSpPr>
                <a:spLocks/>
              </p:cNvSpPr>
              <p:nvPr/>
            </p:nvSpPr>
            <p:spPr bwMode="auto">
              <a:xfrm>
                <a:off x="2645" y="1746"/>
                <a:ext cx="11" cy="11"/>
              </a:xfrm>
              <a:custGeom>
                <a:avLst/>
                <a:gdLst>
                  <a:gd name="T0" fmla="*/ 0 w 19"/>
                  <a:gd name="T1" fmla="*/ 0 h 19"/>
                  <a:gd name="T2" fmla="*/ 19 w 19"/>
                  <a:gd name="T3" fmla="*/ 19 h 19"/>
                  <a:gd name="T4" fmla="*/ 13 w 19"/>
                  <a:gd name="T5" fmla="*/ 17 h 19"/>
                  <a:gd name="T6" fmla="*/ 0 w 19"/>
                  <a:gd name="T7" fmla="*/ 0 h 19"/>
                </a:gdLst>
                <a:ahLst/>
                <a:cxnLst>
                  <a:cxn ang="0">
                    <a:pos x="T0" y="T1"/>
                  </a:cxn>
                  <a:cxn ang="0">
                    <a:pos x="T2" y="T3"/>
                  </a:cxn>
                  <a:cxn ang="0">
                    <a:pos x="T4" y="T5"/>
                  </a:cxn>
                  <a:cxn ang="0">
                    <a:pos x="T6" y="T7"/>
                  </a:cxn>
                </a:cxnLst>
                <a:rect l="0" t="0" r="r" b="b"/>
                <a:pathLst>
                  <a:path w="19" h="19">
                    <a:moveTo>
                      <a:pt x="0" y="0"/>
                    </a:moveTo>
                    <a:cubicBezTo>
                      <a:pt x="7" y="7"/>
                      <a:pt x="16" y="15"/>
                      <a:pt x="19" y="19"/>
                    </a:cubicBezTo>
                    <a:cubicBezTo>
                      <a:pt x="11" y="12"/>
                      <a:pt x="5" y="7"/>
                      <a:pt x="13" y="17"/>
                    </a:cubicBezTo>
                    <a:cubicBezTo>
                      <a:pt x="3" y="7"/>
                      <a:pt x="3"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5" name="Freeform 6069">
                <a:extLst>
                  <a:ext uri="{FF2B5EF4-FFF2-40B4-BE49-F238E27FC236}">
                    <a16:creationId xmlns:a16="http://schemas.microsoft.com/office/drawing/2014/main" id="{69F895FB-7726-4822-AFC0-BA872B0E3D33}"/>
                  </a:ext>
                </a:extLst>
              </p:cNvPr>
              <p:cNvSpPr>
                <a:spLocks/>
              </p:cNvSpPr>
              <p:nvPr/>
            </p:nvSpPr>
            <p:spPr bwMode="auto">
              <a:xfrm>
                <a:off x="2665" y="1766"/>
                <a:ext cx="26" cy="30"/>
              </a:xfrm>
              <a:custGeom>
                <a:avLst/>
                <a:gdLst>
                  <a:gd name="T0" fmla="*/ 45 w 45"/>
                  <a:gd name="T1" fmla="*/ 51 h 52"/>
                  <a:gd name="T2" fmla="*/ 41 w 45"/>
                  <a:gd name="T3" fmla="*/ 52 h 52"/>
                  <a:gd name="T4" fmla="*/ 25 w 45"/>
                  <a:gd name="T5" fmla="*/ 31 h 52"/>
                  <a:gd name="T6" fmla="*/ 29 w 45"/>
                  <a:gd name="T7" fmla="*/ 38 h 52"/>
                  <a:gd name="T8" fmla="*/ 14 w 45"/>
                  <a:gd name="T9" fmla="*/ 22 h 52"/>
                  <a:gd name="T10" fmla="*/ 27 w 45"/>
                  <a:gd name="T11" fmla="*/ 33 h 52"/>
                  <a:gd name="T12" fmla="*/ 2 w 45"/>
                  <a:gd name="T13" fmla="*/ 4 h 52"/>
                  <a:gd name="T14" fmla="*/ 0 w 45"/>
                  <a:gd name="T15" fmla="*/ 0 h 52"/>
                  <a:gd name="T16" fmla="*/ 45 w 45"/>
                  <a:gd name="T17"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2">
                    <a:moveTo>
                      <a:pt x="45" y="51"/>
                    </a:moveTo>
                    <a:cubicBezTo>
                      <a:pt x="42" y="48"/>
                      <a:pt x="42" y="51"/>
                      <a:pt x="41" y="52"/>
                    </a:cubicBezTo>
                    <a:cubicBezTo>
                      <a:pt x="31" y="40"/>
                      <a:pt x="34" y="41"/>
                      <a:pt x="25" y="31"/>
                    </a:cubicBezTo>
                    <a:cubicBezTo>
                      <a:pt x="26" y="33"/>
                      <a:pt x="26" y="35"/>
                      <a:pt x="29" y="38"/>
                    </a:cubicBezTo>
                    <a:cubicBezTo>
                      <a:pt x="29" y="39"/>
                      <a:pt x="19" y="26"/>
                      <a:pt x="14" y="22"/>
                    </a:cubicBezTo>
                    <a:cubicBezTo>
                      <a:pt x="19" y="27"/>
                      <a:pt x="21" y="26"/>
                      <a:pt x="27" y="33"/>
                    </a:cubicBezTo>
                    <a:cubicBezTo>
                      <a:pt x="23" y="26"/>
                      <a:pt x="13" y="15"/>
                      <a:pt x="2" y="4"/>
                    </a:cubicBezTo>
                    <a:cubicBezTo>
                      <a:pt x="3" y="4"/>
                      <a:pt x="2" y="3"/>
                      <a:pt x="0" y="0"/>
                    </a:cubicBezTo>
                    <a:cubicBezTo>
                      <a:pt x="14" y="13"/>
                      <a:pt x="30" y="34"/>
                      <a:pt x="4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6" name="Freeform 6070">
                <a:extLst>
                  <a:ext uri="{FF2B5EF4-FFF2-40B4-BE49-F238E27FC236}">
                    <a16:creationId xmlns:a16="http://schemas.microsoft.com/office/drawing/2014/main" id="{CD3EEB6F-42C9-45C8-BDCC-ABEC79652BFA}"/>
                  </a:ext>
                </a:extLst>
              </p:cNvPr>
              <p:cNvSpPr>
                <a:spLocks/>
              </p:cNvSpPr>
              <p:nvPr/>
            </p:nvSpPr>
            <p:spPr bwMode="auto">
              <a:xfrm>
                <a:off x="2790" y="2228"/>
                <a:ext cx="6" cy="22"/>
              </a:xfrm>
              <a:custGeom>
                <a:avLst/>
                <a:gdLst>
                  <a:gd name="T0" fmla="*/ 2 w 10"/>
                  <a:gd name="T1" fmla="*/ 38 h 39"/>
                  <a:gd name="T2" fmla="*/ 0 w 10"/>
                  <a:gd name="T3" fmla="*/ 39 h 39"/>
                  <a:gd name="T4" fmla="*/ 4 w 10"/>
                  <a:gd name="T5" fmla="*/ 27 h 39"/>
                  <a:gd name="T6" fmla="*/ 6 w 10"/>
                  <a:gd name="T7" fmla="*/ 16 h 39"/>
                  <a:gd name="T8" fmla="*/ 3 w 10"/>
                  <a:gd name="T9" fmla="*/ 28 h 39"/>
                  <a:gd name="T10" fmla="*/ 7 w 10"/>
                  <a:gd name="T11" fmla="*/ 5 h 39"/>
                  <a:gd name="T12" fmla="*/ 10 w 10"/>
                  <a:gd name="T13" fmla="*/ 0 h 39"/>
                  <a:gd name="T14" fmla="*/ 2 w 10"/>
                  <a:gd name="T15" fmla="*/ 3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9">
                    <a:moveTo>
                      <a:pt x="2" y="38"/>
                    </a:moveTo>
                    <a:cubicBezTo>
                      <a:pt x="0" y="39"/>
                      <a:pt x="0" y="39"/>
                      <a:pt x="0" y="39"/>
                    </a:cubicBezTo>
                    <a:cubicBezTo>
                      <a:pt x="2" y="26"/>
                      <a:pt x="2" y="36"/>
                      <a:pt x="4" y="27"/>
                    </a:cubicBezTo>
                    <a:cubicBezTo>
                      <a:pt x="6" y="21"/>
                      <a:pt x="5" y="21"/>
                      <a:pt x="6" y="16"/>
                    </a:cubicBezTo>
                    <a:cubicBezTo>
                      <a:pt x="5" y="17"/>
                      <a:pt x="4" y="23"/>
                      <a:pt x="3" y="28"/>
                    </a:cubicBezTo>
                    <a:cubicBezTo>
                      <a:pt x="2" y="28"/>
                      <a:pt x="6" y="12"/>
                      <a:pt x="7" y="5"/>
                    </a:cubicBezTo>
                    <a:cubicBezTo>
                      <a:pt x="8" y="5"/>
                      <a:pt x="10" y="0"/>
                      <a:pt x="10" y="0"/>
                    </a:cubicBezTo>
                    <a:cubicBezTo>
                      <a:pt x="7" y="15"/>
                      <a:pt x="4" y="28"/>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7" name="Freeform 6071">
                <a:extLst>
                  <a:ext uri="{FF2B5EF4-FFF2-40B4-BE49-F238E27FC236}">
                    <a16:creationId xmlns:a16="http://schemas.microsoft.com/office/drawing/2014/main" id="{A37AC01A-5B45-46D3-8F07-A22D3EFB3626}"/>
                  </a:ext>
                </a:extLst>
              </p:cNvPr>
              <p:cNvSpPr>
                <a:spLocks/>
              </p:cNvSpPr>
              <p:nvPr/>
            </p:nvSpPr>
            <p:spPr bwMode="auto">
              <a:xfrm>
                <a:off x="2770" y="2299"/>
                <a:ext cx="7" cy="19"/>
              </a:xfrm>
              <a:custGeom>
                <a:avLst/>
                <a:gdLst>
                  <a:gd name="T0" fmla="*/ 0 w 12"/>
                  <a:gd name="T1" fmla="*/ 33 h 33"/>
                  <a:gd name="T2" fmla="*/ 5 w 12"/>
                  <a:gd name="T3" fmla="*/ 15 h 33"/>
                  <a:gd name="T4" fmla="*/ 12 w 12"/>
                  <a:gd name="T5" fmla="*/ 0 h 33"/>
                  <a:gd name="T6" fmla="*/ 0 w 12"/>
                  <a:gd name="T7" fmla="*/ 33 h 33"/>
                </a:gdLst>
                <a:ahLst/>
                <a:cxnLst>
                  <a:cxn ang="0">
                    <a:pos x="T0" y="T1"/>
                  </a:cxn>
                  <a:cxn ang="0">
                    <a:pos x="T2" y="T3"/>
                  </a:cxn>
                  <a:cxn ang="0">
                    <a:pos x="T4" y="T5"/>
                  </a:cxn>
                  <a:cxn ang="0">
                    <a:pos x="T6" y="T7"/>
                  </a:cxn>
                </a:cxnLst>
                <a:rect l="0" t="0" r="r" b="b"/>
                <a:pathLst>
                  <a:path w="12" h="33">
                    <a:moveTo>
                      <a:pt x="0" y="33"/>
                    </a:moveTo>
                    <a:cubicBezTo>
                      <a:pt x="1" y="28"/>
                      <a:pt x="6" y="18"/>
                      <a:pt x="5" y="15"/>
                    </a:cubicBezTo>
                    <a:cubicBezTo>
                      <a:pt x="8" y="9"/>
                      <a:pt x="8" y="12"/>
                      <a:pt x="12" y="0"/>
                    </a:cubicBezTo>
                    <a:cubicBezTo>
                      <a:pt x="11" y="5"/>
                      <a:pt x="4" y="25"/>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8" name="Freeform 6072">
                <a:extLst>
                  <a:ext uri="{FF2B5EF4-FFF2-40B4-BE49-F238E27FC236}">
                    <a16:creationId xmlns:a16="http://schemas.microsoft.com/office/drawing/2014/main" id="{C6D2CD44-2BAA-431F-A2EA-A0820CB043A2}"/>
                  </a:ext>
                </a:extLst>
              </p:cNvPr>
              <p:cNvSpPr>
                <a:spLocks/>
              </p:cNvSpPr>
              <p:nvPr/>
            </p:nvSpPr>
            <p:spPr bwMode="auto">
              <a:xfrm>
                <a:off x="2801" y="2180"/>
                <a:ext cx="2" cy="12"/>
              </a:xfrm>
              <a:custGeom>
                <a:avLst/>
                <a:gdLst>
                  <a:gd name="T0" fmla="*/ 3 w 4"/>
                  <a:gd name="T1" fmla="*/ 0 h 21"/>
                  <a:gd name="T2" fmla="*/ 1 w 4"/>
                  <a:gd name="T3" fmla="*/ 19 h 21"/>
                  <a:gd name="T4" fmla="*/ 1 w 4"/>
                  <a:gd name="T5" fmla="*/ 19 h 21"/>
                  <a:gd name="T6" fmla="*/ 3 w 4"/>
                  <a:gd name="T7" fmla="*/ 0 h 21"/>
                </a:gdLst>
                <a:ahLst/>
                <a:cxnLst>
                  <a:cxn ang="0">
                    <a:pos x="T0" y="T1"/>
                  </a:cxn>
                  <a:cxn ang="0">
                    <a:pos x="T2" y="T3"/>
                  </a:cxn>
                  <a:cxn ang="0">
                    <a:pos x="T4" y="T5"/>
                  </a:cxn>
                  <a:cxn ang="0">
                    <a:pos x="T6" y="T7"/>
                  </a:cxn>
                </a:cxnLst>
                <a:rect l="0" t="0" r="r" b="b"/>
                <a:pathLst>
                  <a:path w="4" h="21">
                    <a:moveTo>
                      <a:pt x="3" y="0"/>
                    </a:moveTo>
                    <a:cubicBezTo>
                      <a:pt x="4" y="4"/>
                      <a:pt x="2" y="14"/>
                      <a:pt x="1" y="19"/>
                    </a:cubicBezTo>
                    <a:cubicBezTo>
                      <a:pt x="1" y="21"/>
                      <a:pt x="0" y="21"/>
                      <a:pt x="1" y="19"/>
                    </a:cubicBezTo>
                    <a:cubicBezTo>
                      <a:pt x="1" y="16"/>
                      <a:pt x="2" y="1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9" name="Freeform 6073">
                <a:extLst>
                  <a:ext uri="{FF2B5EF4-FFF2-40B4-BE49-F238E27FC236}">
                    <a16:creationId xmlns:a16="http://schemas.microsoft.com/office/drawing/2014/main" id="{F91DA7A8-E660-404A-82C3-2924AB9DCDB8}"/>
                  </a:ext>
                </a:extLst>
              </p:cNvPr>
              <p:cNvSpPr>
                <a:spLocks/>
              </p:cNvSpPr>
              <p:nvPr/>
            </p:nvSpPr>
            <p:spPr bwMode="auto">
              <a:xfrm>
                <a:off x="2769" y="1932"/>
                <a:ext cx="3" cy="8"/>
              </a:xfrm>
              <a:custGeom>
                <a:avLst/>
                <a:gdLst>
                  <a:gd name="T0" fmla="*/ 6 w 6"/>
                  <a:gd name="T1" fmla="*/ 13 h 14"/>
                  <a:gd name="T2" fmla="*/ 5 w 6"/>
                  <a:gd name="T3" fmla="*/ 14 h 14"/>
                  <a:gd name="T4" fmla="*/ 0 w 6"/>
                  <a:gd name="T5" fmla="*/ 0 h 14"/>
                  <a:gd name="T6" fmla="*/ 6 w 6"/>
                  <a:gd name="T7" fmla="*/ 13 h 14"/>
                </a:gdLst>
                <a:ahLst/>
                <a:cxnLst>
                  <a:cxn ang="0">
                    <a:pos x="T0" y="T1"/>
                  </a:cxn>
                  <a:cxn ang="0">
                    <a:pos x="T2" y="T3"/>
                  </a:cxn>
                  <a:cxn ang="0">
                    <a:pos x="T4" y="T5"/>
                  </a:cxn>
                  <a:cxn ang="0">
                    <a:pos x="T6" y="T7"/>
                  </a:cxn>
                </a:cxnLst>
                <a:rect l="0" t="0" r="r" b="b"/>
                <a:pathLst>
                  <a:path w="6" h="14">
                    <a:moveTo>
                      <a:pt x="6" y="13"/>
                    </a:moveTo>
                    <a:cubicBezTo>
                      <a:pt x="6" y="13"/>
                      <a:pt x="6" y="14"/>
                      <a:pt x="5" y="14"/>
                    </a:cubicBezTo>
                    <a:cubicBezTo>
                      <a:pt x="3" y="7"/>
                      <a:pt x="2" y="5"/>
                      <a:pt x="0" y="0"/>
                    </a:cubicBezTo>
                    <a:cubicBezTo>
                      <a:pt x="1" y="0"/>
                      <a:pt x="3" y="5"/>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0" name="Freeform 6074">
                <a:extLst>
                  <a:ext uri="{FF2B5EF4-FFF2-40B4-BE49-F238E27FC236}">
                    <a16:creationId xmlns:a16="http://schemas.microsoft.com/office/drawing/2014/main" id="{013D4B4A-DB4F-44F3-85D2-9AC5FEDC9928}"/>
                  </a:ext>
                </a:extLst>
              </p:cNvPr>
              <p:cNvSpPr>
                <a:spLocks/>
              </p:cNvSpPr>
              <p:nvPr/>
            </p:nvSpPr>
            <p:spPr bwMode="auto">
              <a:xfrm>
                <a:off x="2780" y="1963"/>
                <a:ext cx="4" cy="11"/>
              </a:xfrm>
              <a:custGeom>
                <a:avLst/>
                <a:gdLst>
                  <a:gd name="T0" fmla="*/ 7 w 7"/>
                  <a:gd name="T1" fmla="*/ 17 h 20"/>
                  <a:gd name="T2" fmla="*/ 0 w 7"/>
                  <a:gd name="T3" fmla="*/ 0 h 20"/>
                  <a:gd name="T4" fmla="*/ 7 w 7"/>
                  <a:gd name="T5" fmla="*/ 17 h 20"/>
                </a:gdLst>
                <a:ahLst/>
                <a:cxnLst>
                  <a:cxn ang="0">
                    <a:pos x="T0" y="T1"/>
                  </a:cxn>
                  <a:cxn ang="0">
                    <a:pos x="T2" y="T3"/>
                  </a:cxn>
                  <a:cxn ang="0">
                    <a:pos x="T4" y="T5"/>
                  </a:cxn>
                </a:cxnLst>
                <a:rect l="0" t="0" r="r" b="b"/>
                <a:pathLst>
                  <a:path w="7" h="20">
                    <a:moveTo>
                      <a:pt x="7" y="17"/>
                    </a:moveTo>
                    <a:cubicBezTo>
                      <a:pt x="6" y="20"/>
                      <a:pt x="3" y="10"/>
                      <a:pt x="0" y="0"/>
                    </a:cubicBezTo>
                    <a:cubicBezTo>
                      <a:pt x="2" y="1"/>
                      <a:pt x="4" y="8"/>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1" name="Freeform 6075">
                <a:extLst>
                  <a:ext uri="{FF2B5EF4-FFF2-40B4-BE49-F238E27FC236}">
                    <a16:creationId xmlns:a16="http://schemas.microsoft.com/office/drawing/2014/main" id="{5557DCE9-AAB3-4D23-91FE-D10DF8C34C19}"/>
                  </a:ext>
                </a:extLst>
              </p:cNvPr>
              <p:cNvSpPr>
                <a:spLocks/>
              </p:cNvSpPr>
              <p:nvPr/>
            </p:nvSpPr>
            <p:spPr bwMode="auto">
              <a:xfrm>
                <a:off x="2612" y="1720"/>
                <a:ext cx="12" cy="9"/>
              </a:xfrm>
              <a:custGeom>
                <a:avLst/>
                <a:gdLst>
                  <a:gd name="T0" fmla="*/ 9 w 21"/>
                  <a:gd name="T1" fmla="*/ 6 h 15"/>
                  <a:gd name="T2" fmla="*/ 21 w 21"/>
                  <a:gd name="T3" fmla="*/ 15 h 15"/>
                  <a:gd name="T4" fmla="*/ 15 w 21"/>
                  <a:gd name="T5" fmla="*/ 13 h 15"/>
                  <a:gd name="T6" fmla="*/ 1 w 21"/>
                  <a:gd name="T7" fmla="*/ 1 h 15"/>
                  <a:gd name="T8" fmla="*/ 9 w 21"/>
                  <a:gd name="T9" fmla="*/ 7 h 15"/>
                  <a:gd name="T10" fmla="*/ 9 w 21"/>
                  <a:gd name="T11" fmla="*/ 6 h 15"/>
                </a:gdLst>
                <a:ahLst/>
                <a:cxnLst>
                  <a:cxn ang="0">
                    <a:pos x="T0" y="T1"/>
                  </a:cxn>
                  <a:cxn ang="0">
                    <a:pos x="T2" y="T3"/>
                  </a:cxn>
                  <a:cxn ang="0">
                    <a:pos x="T4" y="T5"/>
                  </a:cxn>
                  <a:cxn ang="0">
                    <a:pos x="T6" y="T7"/>
                  </a:cxn>
                  <a:cxn ang="0">
                    <a:pos x="T8" y="T9"/>
                  </a:cxn>
                  <a:cxn ang="0">
                    <a:pos x="T10" y="T11"/>
                  </a:cxn>
                </a:cxnLst>
                <a:rect l="0" t="0" r="r" b="b"/>
                <a:pathLst>
                  <a:path w="21" h="15">
                    <a:moveTo>
                      <a:pt x="9" y="6"/>
                    </a:moveTo>
                    <a:cubicBezTo>
                      <a:pt x="10" y="6"/>
                      <a:pt x="17" y="12"/>
                      <a:pt x="21" y="15"/>
                    </a:cubicBezTo>
                    <a:cubicBezTo>
                      <a:pt x="18" y="13"/>
                      <a:pt x="13" y="9"/>
                      <a:pt x="15" y="13"/>
                    </a:cubicBezTo>
                    <a:cubicBezTo>
                      <a:pt x="8" y="8"/>
                      <a:pt x="4" y="4"/>
                      <a:pt x="1" y="1"/>
                    </a:cubicBezTo>
                    <a:cubicBezTo>
                      <a:pt x="0" y="0"/>
                      <a:pt x="6" y="4"/>
                      <a:pt x="9" y="7"/>
                    </a:cubicBezTo>
                    <a:cubicBezTo>
                      <a:pt x="13" y="10"/>
                      <a:pt x="15" y="12"/>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2" name="Freeform 6076">
                <a:extLst>
                  <a:ext uri="{FF2B5EF4-FFF2-40B4-BE49-F238E27FC236}">
                    <a16:creationId xmlns:a16="http://schemas.microsoft.com/office/drawing/2014/main" id="{2A5BF796-B050-4E21-AAE5-D2B296EF12D2}"/>
                  </a:ext>
                </a:extLst>
              </p:cNvPr>
              <p:cNvSpPr>
                <a:spLocks/>
              </p:cNvSpPr>
              <p:nvPr/>
            </p:nvSpPr>
            <p:spPr bwMode="auto">
              <a:xfrm>
                <a:off x="2558" y="1684"/>
                <a:ext cx="22" cy="12"/>
              </a:xfrm>
              <a:custGeom>
                <a:avLst/>
                <a:gdLst>
                  <a:gd name="T0" fmla="*/ 29 w 38"/>
                  <a:gd name="T1" fmla="*/ 14 h 21"/>
                  <a:gd name="T2" fmla="*/ 23 w 38"/>
                  <a:gd name="T3" fmla="*/ 14 h 21"/>
                  <a:gd name="T4" fmla="*/ 0 w 38"/>
                  <a:gd name="T5" fmla="*/ 0 h 21"/>
                  <a:gd name="T6" fmla="*/ 29 w 38"/>
                  <a:gd name="T7" fmla="*/ 14 h 21"/>
                </a:gdLst>
                <a:ahLst/>
                <a:cxnLst>
                  <a:cxn ang="0">
                    <a:pos x="T0" y="T1"/>
                  </a:cxn>
                  <a:cxn ang="0">
                    <a:pos x="T2" y="T3"/>
                  </a:cxn>
                  <a:cxn ang="0">
                    <a:pos x="T4" y="T5"/>
                  </a:cxn>
                  <a:cxn ang="0">
                    <a:pos x="T6" y="T7"/>
                  </a:cxn>
                </a:cxnLst>
                <a:rect l="0" t="0" r="r" b="b"/>
                <a:pathLst>
                  <a:path w="38" h="21">
                    <a:moveTo>
                      <a:pt x="29" y="14"/>
                    </a:moveTo>
                    <a:cubicBezTo>
                      <a:pt x="38" y="21"/>
                      <a:pt x="16" y="7"/>
                      <a:pt x="23" y="14"/>
                    </a:cubicBezTo>
                    <a:cubicBezTo>
                      <a:pt x="15" y="9"/>
                      <a:pt x="8" y="5"/>
                      <a:pt x="0" y="0"/>
                    </a:cubicBezTo>
                    <a:cubicBezTo>
                      <a:pt x="9" y="4"/>
                      <a:pt x="23" y="12"/>
                      <a:pt x="2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3" name="Freeform 6077">
                <a:extLst>
                  <a:ext uri="{FF2B5EF4-FFF2-40B4-BE49-F238E27FC236}">
                    <a16:creationId xmlns:a16="http://schemas.microsoft.com/office/drawing/2014/main" id="{82C9FDB9-1DD0-40BE-BDBA-0A8E38626EB1}"/>
                  </a:ext>
                </a:extLst>
              </p:cNvPr>
              <p:cNvSpPr>
                <a:spLocks/>
              </p:cNvSpPr>
              <p:nvPr/>
            </p:nvSpPr>
            <p:spPr bwMode="auto">
              <a:xfrm>
                <a:off x="2803" y="2150"/>
                <a:ext cx="2" cy="9"/>
              </a:xfrm>
              <a:custGeom>
                <a:avLst/>
                <a:gdLst>
                  <a:gd name="T0" fmla="*/ 2 w 2"/>
                  <a:gd name="T1" fmla="*/ 0 h 16"/>
                  <a:gd name="T2" fmla="*/ 1 w 2"/>
                  <a:gd name="T3" fmla="*/ 15 h 16"/>
                  <a:gd name="T4" fmla="*/ 0 w 2"/>
                  <a:gd name="T5" fmla="*/ 16 h 16"/>
                  <a:gd name="T6" fmla="*/ 2 w 2"/>
                  <a:gd name="T7" fmla="*/ 0 h 16"/>
                </a:gdLst>
                <a:ahLst/>
                <a:cxnLst>
                  <a:cxn ang="0">
                    <a:pos x="T0" y="T1"/>
                  </a:cxn>
                  <a:cxn ang="0">
                    <a:pos x="T2" y="T3"/>
                  </a:cxn>
                  <a:cxn ang="0">
                    <a:pos x="T4" y="T5"/>
                  </a:cxn>
                  <a:cxn ang="0">
                    <a:pos x="T6" y="T7"/>
                  </a:cxn>
                </a:cxnLst>
                <a:rect l="0" t="0" r="r" b="b"/>
                <a:pathLst>
                  <a:path w="2" h="16">
                    <a:moveTo>
                      <a:pt x="2" y="0"/>
                    </a:moveTo>
                    <a:cubicBezTo>
                      <a:pt x="2" y="0"/>
                      <a:pt x="1" y="9"/>
                      <a:pt x="1" y="15"/>
                    </a:cubicBezTo>
                    <a:cubicBezTo>
                      <a:pt x="0" y="16"/>
                      <a:pt x="0" y="16"/>
                      <a:pt x="0" y="16"/>
                    </a:cubicBezTo>
                    <a:cubicBezTo>
                      <a:pt x="0" y="4"/>
                      <a:pt x="1" y="6"/>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4" name="Freeform 6078">
                <a:extLst>
                  <a:ext uri="{FF2B5EF4-FFF2-40B4-BE49-F238E27FC236}">
                    <a16:creationId xmlns:a16="http://schemas.microsoft.com/office/drawing/2014/main" id="{2D0F3B0A-09D7-4F31-A160-893B37A83FDE}"/>
                  </a:ext>
                </a:extLst>
              </p:cNvPr>
              <p:cNvSpPr>
                <a:spLocks/>
              </p:cNvSpPr>
              <p:nvPr/>
            </p:nvSpPr>
            <p:spPr bwMode="auto">
              <a:xfrm>
                <a:off x="2798" y="2167"/>
                <a:ext cx="4" cy="24"/>
              </a:xfrm>
              <a:custGeom>
                <a:avLst/>
                <a:gdLst>
                  <a:gd name="T0" fmla="*/ 2 w 7"/>
                  <a:gd name="T1" fmla="*/ 19 h 43"/>
                  <a:gd name="T2" fmla="*/ 2 w 7"/>
                  <a:gd name="T3" fmla="*/ 16 h 43"/>
                  <a:gd name="T4" fmla="*/ 3 w 7"/>
                  <a:gd name="T5" fmla="*/ 0 h 43"/>
                  <a:gd name="T6" fmla="*/ 6 w 7"/>
                  <a:gd name="T7" fmla="*/ 12 h 43"/>
                  <a:gd name="T8" fmla="*/ 5 w 7"/>
                  <a:gd name="T9" fmla="*/ 43 h 43"/>
                  <a:gd name="T10" fmla="*/ 4 w 7"/>
                  <a:gd name="T11" fmla="*/ 14 h 43"/>
                  <a:gd name="T12" fmla="*/ 1 w 7"/>
                  <a:gd name="T13" fmla="*/ 27 h 43"/>
                  <a:gd name="T14" fmla="*/ 2 w 7"/>
                  <a:gd name="T15" fmla="*/ 19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3">
                    <a:moveTo>
                      <a:pt x="2" y="19"/>
                    </a:moveTo>
                    <a:cubicBezTo>
                      <a:pt x="4" y="11"/>
                      <a:pt x="2" y="10"/>
                      <a:pt x="2" y="16"/>
                    </a:cubicBezTo>
                    <a:cubicBezTo>
                      <a:pt x="1" y="15"/>
                      <a:pt x="2" y="6"/>
                      <a:pt x="3" y="0"/>
                    </a:cubicBezTo>
                    <a:cubicBezTo>
                      <a:pt x="3" y="7"/>
                      <a:pt x="5" y="8"/>
                      <a:pt x="6" y="12"/>
                    </a:cubicBezTo>
                    <a:cubicBezTo>
                      <a:pt x="7" y="16"/>
                      <a:pt x="7" y="24"/>
                      <a:pt x="5" y="43"/>
                    </a:cubicBezTo>
                    <a:cubicBezTo>
                      <a:pt x="4" y="36"/>
                      <a:pt x="3" y="29"/>
                      <a:pt x="4" y="14"/>
                    </a:cubicBezTo>
                    <a:cubicBezTo>
                      <a:pt x="3" y="20"/>
                      <a:pt x="2" y="21"/>
                      <a:pt x="1" y="27"/>
                    </a:cubicBezTo>
                    <a:cubicBezTo>
                      <a:pt x="0" y="24"/>
                      <a:pt x="3" y="10"/>
                      <a:pt x="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5" name="Freeform 6079">
                <a:extLst>
                  <a:ext uri="{FF2B5EF4-FFF2-40B4-BE49-F238E27FC236}">
                    <a16:creationId xmlns:a16="http://schemas.microsoft.com/office/drawing/2014/main" id="{DE9F15F8-7F88-49A0-A7CD-6F9B4D582E03}"/>
                  </a:ext>
                </a:extLst>
              </p:cNvPr>
              <p:cNvSpPr>
                <a:spLocks/>
              </p:cNvSpPr>
              <p:nvPr/>
            </p:nvSpPr>
            <p:spPr bwMode="auto">
              <a:xfrm>
                <a:off x="2789" y="2231"/>
                <a:ext cx="5" cy="15"/>
              </a:xfrm>
              <a:custGeom>
                <a:avLst/>
                <a:gdLst>
                  <a:gd name="T0" fmla="*/ 8 w 8"/>
                  <a:gd name="T1" fmla="*/ 3 h 27"/>
                  <a:gd name="T2" fmla="*/ 3 w 8"/>
                  <a:gd name="T3" fmla="*/ 22 h 27"/>
                  <a:gd name="T4" fmla="*/ 0 w 8"/>
                  <a:gd name="T5" fmla="*/ 27 h 27"/>
                  <a:gd name="T6" fmla="*/ 2 w 8"/>
                  <a:gd name="T7" fmla="*/ 23 h 27"/>
                  <a:gd name="T8" fmla="*/ 5 w 8"/>
                  <a:gd name="T9" fmla="*/ 8 h 27"/>
                  <a:gd name="T10" fmla="*/ 8 w 8"/>
                  <a:gd name="T11" fmla="*/ 3 h 27"/>
                </a:gdLst>
                <a:ahLst/>
                <a:cxnLst>
                  <a:cxn ang="0">
                    <a:pos x="T0" y="T1"/>
                  </a:cxn>
                  <a:cxn ang="0">
                    <a:pos x="T2" y="T3"/>
                  </a:cxn>
                  <a:cxn ang="0">
                    <a:pos x="T4" y="T5"/>
                  </a:cxn>
                  <a:cxn ang="0">
                    <a:pos x="T6" y="T7"/>
                  </a:cxn>
                  <a:cxn ang="0">
                    <a:pos x="T8" y="T9"/>
                  </a:cxn>
                  <a:cxn ang="0">
                    <a:pos x="T10" y="T11"/>
                  </a:cxn>
                </a:cxnLst>
                <a:rect l="0" t="0" r="r" b="b"/>
                <a:pathLst>
                  <a:path w="8" h="27">
                    <a:moveTo>
                      <a:pt x="8" y="3"/>
                    </a:moveTo>
                    <a:cubicBezTo>
                      <a:pt x="6" y="10"/>
                      <a:pt x="5" y="11"/>
                      <a:pt x="3" y="22"/>
                    </a:cubicBezTo>
                    <a:cubicBezTo>
                      <a:pt x="2" y="26"/>
                      <a:pt x="1" y="27"/>
                      <a:pt x="0" y="27"/>
                    </a:cubicBezTo>
                    <a:cubicBezTo>
                      <a:pt x="1" y="23"/>
                      <a:pt x="2" y="24"/>
                      <a:pt x="2" y="23"/>
                    </a:cubicBezTo>
                    <a:cubicBezTo>
                      <a:pt x="4" y="14"/>
                      <a:pt x="5" y="9"/>
                      <a:pt x="5" y="8"/>
                    </a:cubicBezTo>
                    <a:cubicBezTo>
                      <a:pt x="6" y="0"/>
                      <a:pt x="7" y="6"/>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6" name="Freeform 6080">
                <a:extLst>
                  <a:ext uri="{FF2B5EF4-FFF2-40B4-BE49-F238E27FC236}">
                    <a16:creationId xmlns:a16="http://schemas.microsoft.com/office/drawing/2014/main" id="{9738D1A1-8749-475E-80EF-139545014C85}"/>
                  </a:ext>
                </a:extLst>
              </p:cNvPr>
              <p:cNvSpPr>
                <a:spLocks/>
              </p:cNvSpPr>
              <p:nvPr/>
            </p:nvSpPr>
            <p:spPr bwMode="auto">
              <a:xfrm>
                <a:off x="2534" y="2573"/>
                <a:ext cx="24" cy="14"/>
              </a:xfrm>
              <a:custGeom>
                <a:avLst/>
                <a:gdLst>
                  <a:gd name="T0" fmla="*/ 6 w 42"/>
                  <a:gd name="T1" fmla="*/ 23 h 24"/>
                  <a:gd name="T2" fmla="*/ 0 w 42"/>
                  <a:gd name="T3" fmla="*/ 24 h 24"/>
                  <a:gd name="T4" fmla="*/ 20 w 42"/>
                  <a:gd name="T5" fmla="*/ 12 h 24"/>
                  <a:gd name="T6" fmla="*/ 42 w 42"/>
                  <a:gd name="T7" fmla="*/ 0 h 24"/>
                  <a:gd name="T8" fmla="*/ 22 w 42"/>
                  <a:gd name="T9" fmla="*/ 12 h 24"/>
                  <a:gd name="T10" fmla="*/ 6 w 42"/>
                  <a:gd name="T11" fmla="*/ 23 h 24"/>
                </a:gdLst>
                <a:ahLst/>
                <a:cxnLst>
                  <a:cxn ang="0">
                    <a:pos x="T0" y="T1"/>
                  </a:cxn>
                  <a:cxn ang="0">
                    <a:pos x="T2" y="T3"/>
                  </a:cxn>
                  <a:cxn ang="0">
                    <a:pos x="T4" y="T5"/>
                  </a:cxn>
                  <a:cxn ang="0">
                    <a:pos x="T6" y="T7"/>
                  </a:cxn>
                  <a:cxn ang="0">
                    <a:pos x="T8" y="T9"/>
                  </a:cxn>
                  <a:cxn ang="0">
                    <a:pos x="T10" y="T11"/>
                  </a:cxn>
                </a:cxnLst>
                <a:rect l="0" t="0" r="r" b="b"/>
                <a:pathLst>
                  <a:path w="42" h="24">
                    <a:moveTo>
                      <a:pt x="6" y="23"/>
                    </a:moveTo>
                    <a:cubicBezTo>
                      <a:pt x="5" y="22"/>
                      <a:pt x="17" y="13"/>
                      <a:pt x="0" y="24"/>
                    </a:cubicBezTo>
                    <a:cubicBezTo>
                      <a:pt x="1" y="23"/>
                      <a:pt x="10" y="17"/>
                      <a:pt x="20" y="12"/>
                    </a:cubicBezTo>
                    <a:cubicBezTo>
                      <a:pt x="29" y="6"/>
                      <a:pt x="39" y="1"/>
                      <a:pt x="42" y="0"/>
                    </a:cubicBezTo>
                    <a:cubicBezTo>
                      <a:pt x="31" y="5"/>
                      <a:pt x="26" y="9"/>
                      <a:pt x="22" y="12"/>
                    </a:cubicBezTo>
                    <a:cubicBezTo>
                      <a:pt x="17" y="16"/>
                      <a:pt x="13" y="19"/>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7" name="Freeform 6081">
                <a:extLst>
                  <a:ext uri="{FF2B5EF4-FFF2-40B4-BE49-F238E27FC236}">
                    <a16:creationId xmlns:a16="http://schemas.microsoft.com/office/drawing/2014/main" id="{2FE5E790-8A91-4558-A7E7-92BAB32CCEE8}"/>
                  </a:ext>
                </a:extLst>
              </p:cNvPr>
              <p:cNvSpPr>
                <a:spLocks/>
              </p:cNvSpPr>
              <p:nvPr/>
            </p:nvSpPr>
            <p:spPr bwMode="auto">
              <a:xfrm>
                <a:off x="2014" y="2600"/>
                <a:ext cx="14" cy="7"/>
              </a:xfrm>
              <a:custGeom>
                <a:avLst/>
                <a:gdLst>
                  <a:gd name="T0" fmla="*/ 22 w 25"/>
                  <a:gd name="T1" fmla="*/ 11 h 11"/>
                  <a:gd name="T2" fmla="*/ 3 w 25"/>
                  <a:gd name="T3" fmla="*/ 2 h 11"/>
                  <a:gd name="T4" fmla="*/ 12 w 25"/>
                  <a:gd name="T5" fmla="*/ 5 h 11"/>
                  <a:gd name="T6" fmla="*/ 22 w 25"/>
                  <a:gd name="T7" fmla="*/ 11 h 11"/>
                </a:gdLst>
                <a:ahLst/>
                <a:cxnLst>
                  <a:cxn ang="0">
                    <a:pos x="T0" y="T1"/>
                  </a:cxn>
                  <a:cxn ang="0">
                    <a:pos x="T2" y="T3"/>
                  </a:cxn>
                  <a:cxn ang="0">
                    <a:pos x="T4" y="T5"/>
                  </a:cxn>
                  <a:cxn ang="0">
                    <a:pos x="T6" y="T7"/>
                  </a:cxn>
                </a:cxnLst>
                <a:rect l="0" t="0" r="r" b="b"/>
                <a:pathLst>
                  <a:path w="25" h="11">
                    <a:moveTo>
                      <a:pt x="22" y="11"/>
                    </a:moveTo>
                    <a:cubicBezTo>
                      <a:pt x="16" y="8"/>
                      <a:pt x="10" y="5"/>
                      <a:pt x="3" y="2"/>
                    </a:cubicBezTo>
                    <a:cubicBezTo>
                      <a:pt x="0" y="0"/>
                      <a:pt x="6" y="2"/>
                      <a:pt x="12" y="5"/>
                    </a:cubicBezTo>
                    <a:cubicBezTo>
                      <a:pt x="18" y="8"/>
                      <a:pt x="25" y="11"/>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8" name="Freeform 6082">
                <a:extLst>
                  <a:ext uri="{FF2B5EF4-FFF2-40B4-BE49-F238E27FC236}">
                    <a16:creationId xmlns:a16="http://schemas.microsoft.com/office/drawing/2014/main" id="{049860D4-FBD3-497F-9532-3E85CA1F1568}"/>
                  </a:ext>
                </a:extLst>
              </p:cNvPr>
              <p:cNvSpPr>
                <a:spLocks/>
              </p:cNvSpPr>
              <p:nvPr/>
            </p:nvSpPr>
            <p:spPr bwMode="auto">
              <a:xfrm>
                <a:off x="2599" y="1710"/>
                <a:ext cx="9" cy="7"/>
              </a:xfrm>
              <a:custGeom>
                <a:avLst/>
                <a:gdLst>
                  <a:gd name="T0" fmla="*/ 15 w 15"/>
                  <a:gd name="T1" fmla="*/ 11 h 13"/>
                  <a:gd name="T2" fmla="*/ 15 w 15"/>
                  <a:gd name="T3" fmla="*/ 13 h 13"/>
                  <a:gd name="T4" fmla="*/ 0 w 15"/>
                  <a:gd name="T5" fmla="*/ 1 h 13"/>
                  <a:gd name="T6" fmla="*/ 15 w 15"/>
                  <a:gd name="T7" fmla="*/ 11 h 13"/>
                </a:gdLst>
                <a:ahLst/>
                <a:cxnLst>
                  <a:cxn ang="0">
                    <a:pos x="T0" y="T1"/>
                  </a:cxn>
                  <a:cxn ang="0">
                    <a:pos x="T2" y="T3"/>
                  </a:cxn>
                  <a:cxn ang="0">
                    <a:pos x="T4" y="T5"/>
                  </a:cxn>
                  <a:cxn ang="0">
                    <a:pos x="T6" y="T7"/>
                  </a:cxn>
                </a:cxnLst>
                <a:rect l="0" t="0" r="r" b="b"/>
                <a:pathLst>
                  <a:path w="15" h="13">
                    <a:moveTo>
                      <a:pt x="15" y="11"/>
                    </a:moveTo>
                    <a:cubicBezTo>
                      <a:pt x="13" y="10"/>
                      <a:pt x="10" y="9"/>
                      <a:pt x="15" y="13"/>
                    </a:cubicBezTo>
                    <a:cubicBezTo>
                      <a:pt x="10" y="11"/>
                      <a:pt x="7" y="6"/>
                      <a:pt x="0" y="1"/>
                    </a:cubicBezTo>
                    <a:cubicBezTo>
                      <a:pt x="0" y="0"/>
                      <a:pt x="7" y="5"/>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9" name="Freeform 6083">
                <a:extLst>
                  <a:ext uri="{FF2B5EF4-FFF2-40B4-BE49-F238E27FC236}">
                    <a16:creationId xmlns:a16="http://schemas.microsoft.com/office/drawing/2014/main" id="{B4BF59D4-0A75-462D-993D-06F7D6F98DA6}"/>
                  </a:ext>
                </a:extLst>
              </p:cNvPr>
              <p:cNvSpPr>
                <a:spLocks/>
              </p:cNvSpPr>
              <p:nvPr/>
            </p:nvSpPr>
            <p:spPr bwMode="auto">
              <a:xfrm>
                <a:off x="2652" y="1755"/>
                <a:ext cx="9" cy="11"/>
              </a:xfrm>
              <a:custGeom>
                <a:avLst/>
                <a:gdLst>
                  <a:gd name="T0" fmla="*/ 6 w 15"/>
                  <a:gd name="T1" fmla="*/ 7 h 18"/>
                  <a:gd name="T2" fmla="*/ 14 w 15"/>
                  <a:gd name="T3" fmla="*/ 15 h 18"/>
                  <a:gd name="T4" fmla="*/ 1 w 15"/>
                  <a:gd name="T5" fmla="*/ 3 h 18"/>
                  <a:gd name="T6" fmla="*/ 6 w 15"/>
                  <a:gd name="T7" fmla="*/ 7 h 18"/>
                </a:gdLst>
                <a:ahLst/>
                <a:cxnLst>
                  <a:cxn ang="0">
                    <a:pos x="T0" y="T1"/>
                  </a:cxn>
                  <a:cxn ang="0">
                    <a:pos x="T2" y="T3"/>
                  </a:cxn>
                  <a:cxn ang="0">
                    <a:pos x="T4" y="T5"/>
                  </a:cxn>
                  <a:cxn ang="0">
                    <a:pos x="T6" y="T7"/>
                  </a:cxn>
                </a:cxnLst>
                <a:rect l="0" t="0" r="r" b="b"/>
                <a:pathLst>
                  <a:path w="15" h="18">
                    <a:moveTo>
                      <a:pt x="6" y="7"/>
                    </a:moveTo>
                    <a:cubicBezTo>
                      <a:pt x="7" y="7"/>
                      <a:pt x="11" y="11"/>
                      <a:pt x="14" y="15"/>
                    </a:cubicBezTo>
                    <a:cubicBezTo>
                      <a:pt x="15" y="18"/>
                      <a:pt x="8" y="11"/>
                      <a:pt x="1" y="3"/>
                    </a:cubicBezTo>
                    <a:cubicBezTo>
                      <a:pt x="0" y="0"/>
                      <a:pt x="13" y="15"/>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0" name="Freeform 6084">
                <a:extLst>
                  <a:ext uri="{FF2B5EF4-FFF2-40B4-BE49-F238E27FC236}">
                    <a16:creationId xmlns:a16="http://schemas.microsoft.com/office/drawing/2014/main" id="{730CC067-0CFA-4B9B-99DA-A5C1955856B4}"/>
                  </a:ext>
                </a:extLst>
              </p:cNvPr>
              <p:cNvSpPr>
                <a:spLocks/>
              </p:cNvSpPr>
              <p:nvPr/>
            </p:nvSpPr>
            <p:spPr bwMode="auto">
              <a:xfrm>
                <a:off x="2633" y="2504"/>
                <a:ext cx="12" cy="11"/>
              </a:xfrm>
              <a:custGeom>
                <a:avLst/>
                <a:gdLst>
                  <a:gd name="T0" fmla="*/ 1 w 22"/>
                  <a:gd name="T1" fmla="*/ 19 h 19"/>
                  <a:gd name="T2" fmla="*/ 8 w 22"/>
                  <a:gd name="T3" fmla="*/ 10 h 19"/>
                  <a:gd name="T4" fmla="*/ 17 w 22"/>
                  <a:gd name="T5" fmla="*/ 2 h 19"/>
                  <a:gd name="T6" fmla="*/ 1 w 22"/>
                  <a:gd name="T7" fmla="*/ 19 h 19"/>
                </a:gdLst>
                <a:ahLst/>
                <a:cxnLst>
                  <a:cxn ang="0">
                    <a:pos x="T0" y="T1"/>
                  </a:cxn>
                  <a:cxn ang="0">
                    <a:pos x="T2" y="T3"/>
                  </a:cxn>
                  <a:cxn ang="0">
                    <a:pos x="T4" y="T5"/>
                  </a:cxn>
                  <a:cxn ang="0">
                    <a:pos x="T6" y="T7"/>
                  </a:cxn>
                </a:cxnLst>
                <a:rect l="0" t="0" r="r" b="b"/>
                <a:pathLst>
                  <a:path w="22" h="19">
                    <a:moveTo>
                      <a:pt x="1" y="19"/>
                    </a:moveTo>
                    <a:cubicBezTo>
                      <a:pt x="0" y="19"/>
                      <a:pt x="4" y="15"/>
                      <a:pt x="8" y="10"/>
                    </a:cubicBezTo>
                    <a:cubicBezTo>
                      <a:pt x="12" y="6"/>
                      <a:pt x="17" y="2"/>
                      <a:pt x="17" y="2"/>
                    </a:cubicBezTo>
                    <a:cubicBezTo>
                      <a:pt x="22" y="0"/>
                      <a:pt x="6" y="13"/>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1" name="Freeform 6085">
                <a:extLst>
                  <a:ext uri="{FF2B5EF4-FFF2-40B4-BE49-F238E27FC236}">
                    <a16:creationId xmlns:a16="http://schemas.microsoft.com/office/drawing/2014/main" id="{0FE654DA-F397-4DF7-86E4-627989F23FCE}"/>
                  </a:ext>
                </a:extLst>
              </p:cNvPr>
              <p:cNvSpPr>
                <a:spLocks/>
              </p:cNvSpPr>
              <p:nvPr/>
            </p:nvSpPr>
            <p:spPr bwMode="auto">
              <a:xfrm>
                <a:off x="2329" y="2650"/>
                <a:ext cx="23" cy="4"/>
              </a:xfrm>
              <a:custGeom>
                <a:avLst/>
                <a:gdLst>
                  <a:gd name="T0" fmla="*/ 25 w 42"/>
                  <a:gd name="T1" fmla="*/ 5 h 8"/>
                  <a:gd name="T2" fmla="*/ 0 w 42"/>
                  <a:gd name="T3" fmla="*/ 8 h 8"/>
                  <a:gd name="T4" fmla="*/ 17 w 42"/>
                  <a:gd name="T5" fmla="*/ 5 h 8"/>
                  <a:gd name="T6" fmla="*/ 31 w 42"/>
                  <a:gd name="T7" fmla="*/ 2 h 8"/>
                  <a:gd name="T8" fmla="*/ 25 w 42"/>
                  <a:gd name="T9" fmla="*/ 5 h 8"/>
                </a:gdLst>
                <a:ahLst/>
                <a:cxnLst>
                  <a:cxn ang="0">
                    <a:pos x="T0" y="T1"/>
                  </a:cxn>
                  <a:cxn ang="0">
                    <a:pos x="T2" y="T3"/>
                  </a:cxn>
                  <a:cxn ang="0">
                    <a:pos x="T4" y="T5"/>
                  </a:cxn>
                  <a:cxn ang="0">
                    <a:pos x="T6" y="T7"/>
                  </a:cxn>
                  <a:cxn ang="0">
                    <a:pos x="T8" y="T9"/>
                  </a:cxn>
                </a:cxnLst>
                <a:rect l="0" t="0" r="r" b="b"/>
                <a:pathLst>
                  <a:path w="42" h="8">
                    <a:moveTo>
                      <a:pt x="25" y="5"/>
                    </a:moveTo>
                    <a:cubicBezTo>
                      <a:pt x="17" y="6"/>
                      <a:pt x="10" y="7"/>
                      <a:pt x="0" y="8"/>
                    </a:cubicBezTo>
                    <a:cubicBezTo>
                      <a:pt x="2" y="6"/>
                      <a:pt x="10" y="6"/>
                      <a:pt x="17" y="5"/>
                    </a:cubicBezTo>
                    <a:cubicBezTo>
                      <a:pt x="24" y="4"/>
                      <a:pt x="30" y="3"/>
                      <a:pt x="31" y="2"/>
                    </a:cubicBezTo>
                    <a:cubicBezTo>
                      <a:pt x="42" y="0"/>
                      <a:pt x="23" y="4"/>
                      <a:pt x="2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2" name="Freeform 6086">
                <a:extLst>
                  <a:ext uri="{FF2B5EF4-FFF2-40B4-BE49-F238E27FC236}">
                    <a16:creationId xmlns:a16="http://schemas.microsoft.com/office/drawing/2014/main" id="{852F4C1B-3435-4E39-A7E6-850EB720FBF1}"/>
                  </a:ext>
                </a:extLst>
              </p:cNvPr>
              <p:cNvSpPr>
                <a:spLocks/>
              </p:cNvSpPr>
              <p:nvPr/>
            </p:nvSpPr>
            <p:spPr bwMode="auto">
              <a:xfrm>
                <a:off x="2606" y="1717"/>
                <a:ext cx="16" cy="16"/>
              </a:xfrm>
              <a:custGeom>
                <a:avLst/>
                <a:gdLst>
                  <a:gd name="T0" fmla="*/ 9 w 29"/>
                  <a:gd name="T1" fmla="*/ 7 h 28"/>
                  <a:gd name="T2" fmla="*/ 12 w 29"/>
                  <a:gd name="T3" fmla="*/ 10 h 28"/>
                  <a:gd name="T4" fmla="*/ 24 w 29"/>
                  <a:gd name="T5" fmla="*/ 21 h 28"/>
                  <a:gd name="T6" fmla="*/ 15 w 29"/>
                  <a:gd name="T7" fmla="*/ 15 h 28"/>
                  <a:gd name="T8" fmla="*/ 29 w 29"/>
                  <a:gd name="T9" fmla="*/ 27 h 28"/>
                  <a:gd name="T10" fmla="*/ 19 w 29"/>
                  <a:gd name="T11" fmla="*/ 20 h 28"/>
                  <a:gd name="T12" fmla="*/ 6 w 29"/>
                  <a:gd name="T13" fmla="*/ 9 h 28"/>
                  <a:gd name="T14" fmla="*/ 0 w 29"/>
                  <a:gd name="T15" fmla="*/ 1 h 28"/>
                  <a:gd name="T16" fmla="*/ 9 w 29"/>
                  <a:gd name="T17"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8">
                    <a:moveTo>
                      <a:pt x="9" y="7"/>
                    </a:moveTo>
                    <a:cubicBezTo>
                      <a:pt x="11" y="9"/>
                      <a:pt x="11" y="9"/>
                      <a:pt x="12" y="10"/>
                    </a:cubicBezTo>
                    <a:cubicBezTo>
                      <a:pt x="13" y="12"/>
                      <a:pt x="15" y="14"/>
                      <a:pt x="24" y="21"/>
                    </a:cubicBezTo>
                    <a:cubicBezTo>
                      <a:pt x="22" y="20"/>
                      <a:pt x="18" y="17"/>
                      <a:pt x="15" y="15"/>
                    </a:cubicBezTo>
                    <a:cubicBezTo>
                      <a:pt x="14" y="16"/>
                      <a:pt x="25" y="24"/>
                      <a:pt x="29" y="27"/>
                    </a:cubicBezTo>
                    <a:cubicBezTo>
                      <a:pt x="29" y="28"/>
                      <a:pt x="24" y="25"/>
                      <a:pt x="19" y="20"/>
                    </a:cubicBezTo>
                    <a:cubicBezTo>
                      <a:pt x="14" y="16"/>
                      <a:pt x="8" y="11"/>
                      <a:pt x="6" y="9"/>
                    </a:cubicBezTo>
                    <a:cubicBezTo>
                      <a:pt x="11" y="11"/>
                      <a:pt x="6" y="6"/>
                      <a:pt x="0" y="1"/>
                    </a:cubicBezTo>
                    <a:cubicBezTo>
                      <a:pt x="1" y="0"/>
                      <a:pt x="9" y="8"/>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3" name="Freeform 6087">
                <a:extLst>
                  <a:ext uri="{FF2B5EF4-FFF2-40B4-BE49-F238E27FC236}">
                    <a16:creationId xmlns:a16="http://schemas.microsoft.com/office/drawing/2014/main" id="{7F3CCF25-010F-4E97-A7E5-B16B22448E14}"/>
                  </a:ext>
                </a:extLst>
              </p:cNvPr>
              <p:cNvSpPr>
                <a:spLocks/>
              </p:cNvSpPr>
              <p:nvPr/>
            </p:nvSpPr>
            <p:spPr bwMode="auto">
              <a:xfrm>
                <a:off x="2672" y="1778"/>
                <a:ext cx="8" cy="11"/>
              </a:xfrm>
              <a:custGeom>
                <a:avLst/>
                <a:gdLst>
                  <a:gd name="T0" fmla="*/ 0 w 15"/>
                  <a:gd name="T1" fmla="*/ 0 h 19"/>
                  <a:gd name="T2" fmla="*/ 15 w 15"/>
                  <a:gd name="T3" fmla="*/ 17 h 19"/>
                  <a:gd name="T4" fmla="*/ 7 w 15"/>
                  <a:gd name="T5" fmla="*/ 10 h 19"/>
                  <a:gd name="T6" fmla="*/ 5 w 15"/>
                  <a:gd name="T7" fmla="*/ 6 h 19"/>
                  <a:gd name="T8" fmla="*/ 0 w 15"/>
                  <a:gd name="T9" fmla="*/ 0 h 19"/>
                </a:gdLst>
                <a:ahLst/>
                <a:cxnLst>
                  <a:cxn ang="0">
                    <a:pos x="T0" y="T1"/>
                  </a:cxn>
                  <a:cxn ang="0">
                    <a:pos x="T2" y="T3"/>
                  </a:cxn>
                  <a:cxn ang="0">
                    <a:pos x="T4" y="T5"/>
                  </a:cxn>
                  <a:cxn ang="0">
                    <a:pos x="T6" y="T7"/>
                  </a:cxn>
                  <a:cxn ang="0">
                    <a:pos x="T8" y="T9"/>
                  </a:cxn>
                </a:cxnLst>
                <a:rect l="0" t="0" r="r" b="b"/>
                <a:pathLst>
                  <a:path w="15" h="19">
                    <a:moveTo>
                      <a:pt x="0" y="0"/>
                    </a:moveTo>
                    <a:cubicBezTo>
                      <a:pt x="3" y="1"/>
                      <a:pt x="11" y="12"/>
                      <a:pt x="15" y="17"/>
                    </a:cubicBezTo>
                    <a:cubicBezTo>
                      <a:pt x="15" y="19"/>
                      <a:pt x="8" y="10"/>
                      <a:pt x="7" y="10"/>
                    </a:cubicBezTo>
                    <a:cubicBezTo>
                      <a:pt x="4" y="7"/>
                      <a:pt x="5" y="7"/>
                      <a:pt x="5" y="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4" name="Freeform 6088">
                <a:extLst>
                  <a:ext uri="{FF2B5EF4-FFF2-40B4-BE49-F238E27FC236}">
                    <a16:creationId xmlns:a16="http://schemas.microsoft.com/office/drawing/2014/main" id="{CE96DDE9-5920-4F81-BD74-BA9022252CD4}"/>
                  </a:ext>
                </a:extLst>
              </p:cNvPr>
              <p:cNvSpPr>
                <a:spLocks/>
              </p:cNvSpPr>
              <p:nvPr/>
            </p:nvSpPr>
            <p:spPr bwMode="auto">
              <a:xfrm>
                <a:off x="2790" y="2225"/>
                <a:ext cx="4" cy="16"/>
              </a:xfrm>
              <a:custGeom>
                <a:avLst/>
                <a:gdLst>
                  <a:gd name="T0" fmla="*/ 7 w 7"/>
                  <a:gd name="T1" fmla="*/ 0 h 28"/>
                  <a:gd name="T2" fmla="*/ 1 w 7"/>
                  <a:gd name="T3" fmla="*/ 27 h 28"/>
                  <a:gd name="T4" fmla="*/ 0 w 7"/>
                  <a:gd name="T5" fmla="*/ 28 h 28"/>
                  <a:gd name="T6" fmla="*/ 3 w 7"/>
                  <a:gd name="T7" fmla="*/ 12 h 28"/>
                  <a:gd name="T8" fmla="*/ 7 w 7"/>
                  <a:gd name="T9" fmla="*/ 0 h 28"/>
                </a:gdLst>
                <a:ahLst/>
                <a:cxnLst>
                  <a:cxn ang="0">
                    <a:pos x="T0" y="T1"/>
                  </a:cxn>
                  <a:cxn ang="0">
                    <a:pos x="T2" y="T3"/>
                  </a:cxn>
                  <a:cxn ang="0">
                    <a:pos x="T4" y="T5"/>
                  </a:cxn>
                  <a:cxn ang="0">
                    <a:pos x="T6" y="T7"/>
                  </a:cxn>
                  <a:cxn ang="0">
                    <a:pos x="T8" y="T9"/>
                  </a:cxn>
                </a:cxnLst>
                <a:rect l="0" t="0" r="r" b="b"/>
                <a:pathLst>
                  <a:path w="7" h="28">
                    <a:moveTo>
                      <a:pt x="7" y="0"/>
                    </a:moveTo>
                    <a:cubicBezTo>
                      <a:pt x="5" y="7"/>
                      <a:pt x="5" y="13"/>
                      <a:pt x="1" y="27"/>
                    </a:cubicBezTo>
                    <a:cubicBezTo>
                      <a:pt x="0" y="28"/>
                      <a:pt x="1" y="21"/>
                      <a:pt x="0" y="28"/>
                    </a:cubicBezTo>
                    <a:cubicBezTo>
                      <a:pt x="0" y="24"/>
                      <a:pt x="1" y="18"/>
                      <a:pt x="3" y="12"/>
                    </a:cubicBezTo>
                    <a:cubicBezTo>
                      <a:pt x="5" y="7"/>
                      <a:pt x="6"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5" name="Freeform 6089">
                <a:extLst>
                  <a:ext uri="{FF2B5EF4-FFF2-40B4-BE49-F238E27FC236}">
                    <a16:creationId xmlns:a16="http://schemas.microsoft.com/office/drawing/2014/main" id="{811C21EF-3C34-4B03-A651-831779B48C01}"/>
                  </a:ext>
                </a:extLst>
              </p:cNvPr>
              <p:cNvSpPr>
                <a:spLocks/>
              </p:cNvSpPr>
              <p:nvPr/>
            </p:nvSpPr>
            <p:spPr bwMode="auto">
              <a:xfrm>
                <a:off x="2772" y="2293"/>
                <a:ext cx="3" cy="9"/>
              </a:xfrm>
              <a:custGeom>
                <a:avLst/>
                <a:gdLst>
                  <a:gd name="T0" fmla="*/ 4 w 6"/>
                  <a:gd name="T1" fmla="*/ 8 h 16"/>
                  <a:gd name="T2" fmla="*/ 4 w 6"/>
                  <a:gd name="T3" fmla="*/ 2 h 16"/>
                  <a:gd name="T4" fmla="*/ 4 w 6"/>
                  <a:gd name="T5" fmla="*/ 8 h 16"/>
                </a:gdLst>
                <a:ahLst/>
                <a:cxnLst>
                  <a:cxn ang="0">
                    <a:pos x="T0" y="T1"/>
                  </a:cxn>
                  <a:cxn ang="0">
                    <a:pos x="T2" y="T3"/>
                  </a:cxn>
                  <a:cxn ang="0">
                    <a:pos x="T4" y="T5"/>
                  </a:cxn>
                </a:cxnLst>
                <a:rect l="0" t="0" r="r" b="b"/>
                <a:pathLst>
                  <a:path w="6" h="16">
                    <a:moveTo>
                      <a:pt x="4" y="8"/>
                    </a:moveTo>
                    <a:cubicBezTo>
                      <a:pt x="1" y="16"/>
                      <a:pt x="0" y="12"/>
                      <a:pt x="4" y="2"/>
                    </a:cubicBezTo>
                    <a:cubicBezTo>
                      <a:pt x="4" y="4"/>
                      <a:pt x="6" y="0"/>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6" name="Freeform 6090">
                <a:extLst>
                  <a:ext uri="{FF2B5EF4-FFF2-40B4-BE49-F238E27FC236}">
                    <a16:creationId xmlns:a16="http://schemas.microsoft.com/office/drawing/2014/main" id="{B1A2DFBB-97E1-4A4E-B0AC-00A5E00FA8C7}"/>
                  </a:ext>
                </a:extLst>
              </p:cNvPr>
              <p:cNvSpPr>
                <a:spLocks/>
              </p:cNvSpPr>
              <p:nvPr/>
            </p:nvSpPr>
            <p:spPr bwMode="auto">
              <a:xfrm>
                <a:off x="2698" y="2432"/>
                <a:ext cx="7" cy="7"/>
              </a:xfrm>
              <a:custGeom>
                <a:avLst/>
                <a:gdLst>
                  <a:gd name="T0" fmla="*/ 12 w 12"/>
                  <a:gd name="T1" fmla="*/ 0 h 13"/>
                  <a:gd name="T2" fmla="*/ 0 w 12"/>
                  <a:gd name="T3" fmla="*/ 13 h 13"/>
                  <a:gd name="T4" fmla="*/ 9 w 12"/>
                  <a:gd name="T5" fmla="*/ 0 h 13"/>
                  <a:gd name="T6" fmla="*/ 12 w 12"/>
                  <a:gd name="T7" fmla="*/ 0 h 13"/>
                </a:gdLst>
                <a:ahLst/>
                <a:cxnLst>
                  <a:cxn ang="0">
                    <a:pos x="T0" y="T1"/>
                  </a:cxn>
                  <a:cxn ang="0">
                    <a:pos x="T2" y="T3"/>
                  </a:cxn>
                  <a:cxn ang="0">
                    <a:pos x="T4" y="T5"/>
                  </a:cxn>
                  <a:cxn ang="0">
                    <a:pos x="T6" y="T7"/>
                  </a:cxn>
                </a:cxnLst>
                <a:rect l="0" t="0" r="r" b="b"/>
                <a:pathLst>
                  <a:path w="12" h="13">
                    <a:moveTo>
                      <a:pt x="12" y="0"/>
                    </a:moveTo>
                    <a:cubicBezTo>
                      <a:pt x="8" y="4"/>
                      <a:pt x="1" y="13"/>
                      <a:pt x="0" y="13"/>
                    </a:cubicBezTo>
                    <a:cubicBezTo>
                      <a:pt x="3" y="9"/>
                      <a:pt x="6" y="4"/>
                      <a:pt x="9"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7" name="Freeform 6091">
                <a:extLst>
                  <a:ext uri="{FF2B5EF4-FFF2-40B4-BE49-F238E27FC236}">
                    <a16:creationId xmlns:a16="http://schemas.microsoft.com/office/drawing/2014/main" id="{6988462B-AEAC-4041-953F-CCC58C1032C0}"/>
                  </a:ext>
                </a:extLst>
              </p:cNvPr>
              <p:cNvSpPr>
                <a:spLocks/>
              </p:cNvSpPr>
              <p:nvPr/>
            </p:nvSpPr>
            <p:spPr bwMode="auto">
              <a:xfrm>
                <a:off x="2589" y="2535"/>
                <a:ext cx="18" cy="15"/>
              </a:xfrm>
              <a:custGeom>
                <a:avLst/>
                <a:gdLst>
                  <a:gd name="T0" fmla="*/ 27 w 32"/>
                  <a:gd name="T1" fmla="*/ 6 h 26"/>
                  <a:gd name="T2" fmla="*/ 10 w 32"/>
                  <a:gd name="T3" fmla="*/ 18 h 26"/>
                  <a:gd name="T4" fmla="*/ 0 w 32"/>
                  <a:gd name="T5" fmla="*/ 25 h 26"/>
                  <a:gd name="T6" fmla="*/ 19 w 32"/>
                  <a:gd name="T7" fmla="*/ 10 h 26"/>
                  <a:gd name="T8" fmla="*/ 23 w 32"/>
                  <a:gd name="T9" fmla="*/ 5 h 26"/>
                  <a:gd name="T10" fmla="*/ 32 w 32"/>
                  <a:gd name="T11" fmla="*/ 0 h 26"/>
                  <a:gd name="T12" fmla="*/ 27 w 32"/>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32" h="26">
                    <a:moveTo>
                      <a:pt x="27" y="6"/>
                    </a:moveTo>
                    <a:cubicBezTo>
                      <a:pt x="22" y="9"/>
                      <a:pt x="16" y="14"/>
                      <a:pt x="10" y="18"/>
                    </a:cubicBezTo>
                    <a:cubicBezTo>
                      <a:pt x="5" y="23"/>
                      <a:pt x="0" y="26"/>
                      <a:pt x="0" y="25"/>
                    </a:cubicBezTo>
                    <a:cubicBezTo>
                      <a:pt x="11" y="17"/>
                      <a:pt x="8" y="19"/>
                      <a:pt x="19" y="10"/>
                    </a:cubicBezTo>
                    <a:cubicBezTo>
                      <a:pt x="12" y="10"/>
                      <a:pt x="28" y="5"/>
                      <a:pt x="23" y="5"/>
                    </a:cubicBezTo>
                    <a:cubicBezTo>
                      <a:pt x="28" y="1"/>
                      <a:pt x="30" y="0"/>
                      <a:pt x="32" y="0"/>
                    </a:cubicBezTo>
                    <a:cubicBezTo>
                      <a:pt x="26" y="5"/>
                      <a:pt x="26" y="5"/>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8" name="Freeform 6092">
                <a:extLst>
                  <a:ext uri="{FF2B5EF4-FFF2-40B4-BE49-F238E27FC236}">
                    <a16:creationId xmlns:a16="http://schemas.microsoft.com/office/drawing/2014/main" id="{39ADEFAA-4AD6-45F3-90B3-C637103C04FA}"/>
                  </a:ext>
                </a:extLst>
              </p:cNvPr>
              <p:cNvSpPr>
                <a:spLocks/>
              </p:cNvSpPr>
              <p:nvPr/>
            </p:nvSpPr>
            <p:spPr bwMode="auto">
              <a:xfrm>
                <a:off x="2566" y="2551"/>
                <a:ext cx="20" cy="15"/>
              </a:xfrm>
              <a:custGeom>
                <a:avLst/>
                <a:gdLst>
                  <a:gd name="T0" fmla="*/ 36 w 36"/>
                  <a:gd name="T1" fmla="*/ 1 h 26"/>
                  <a:gd name="T2" fmla="*/ 0 w 36"/>
                  <a:gd name="T3" fmla="*/ 26 h 26"/>
                  <a:gd name="T4" fmla="*/ 19 w 36"/>
                  <a:gd name="T5" fmla="*/ 12 h 26"/>
                  <a:gd name="T6" fmla="*/ 36 w 36"/>
                  <a:gd name="T7" fmla="*/ 1 h 26"/>
                </a:gdLst>
                <a:ahLst/>
                <a:cxnLst>
                  <a:cxn ang="0">
                    <a:pos x="T0" y="T1"/>
                  </a:cxn>
                  <a:cxn ang="0">
                    <a:pos x="T2" y="T3"/>
                  </a:cxn>
                  <a:cxn ang="0">
                    <a:pos x="T4" y="T5"/>
                  </a:cxn>
                  <a:cxn ang="0">
                    <a:pos x="T6" y="T7"/>
                  </a:cxn>
                </a:cxnLst>
                <a:rect l="0" t="0" r="r" b="b"/>
                <a:pathLst>
                  <a:path w="36" h="26">
                    <a:moveTo>
                      <a:pt x="36" y="1"/>
                    </a:moveTo>
                    <a:cubicBezTo>
                      <a:pt x="19" y="13"/>
                      <a:pt x="11" y="19"/>
                      <a:pt x="0" y="26"/>
                    </a:cubicBezTo>
                    <a:cubicBezTo>
                      <a:pt x="1" y="24"/>
                      <a:pt x="10" y="18"/>
                      <a:pt x="19" y="12"/>
                    </a:cubicBezTo>
                    <a:cubicBezTo>
                      <a:pt x="27" y="6"/>
                      <a:pt x="35" y="0"/>
                      <a:pt x="3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9" name="Freeform 6093">
                <a:extLst>
                  <a:ext uri="{FF2B5EF4-FFF2-40B4-BE49-F238E27FC236}">
                    <a16:creationId xmlns:a16="http://schemas.microsoft.com/office/drawing/2014/main" id="{428D3B33-EF81-46B1-9D72-670FC3926F1C}"/>
                  </a:ext>
                </a:extLst>
              </p:cNvPr>
              <p:cNvSpPr>
                <a:spLocks/>
              </p:cNvSpPr>
              <p:nvPr/>
            </p:nvSpPr>
            <p:spPr bwMode="auto">
              <a:xfrm>
                <a:off x="2747" y="1895"/>
                <a:ext cx="13" cy="25"/>
              </a:xfrm>
              <a:custGeom>
                <a:avLst/>
                <a:gdLst>
                  <a:gd name="T0" fmla="*/ 17 w 22"/>
                  <a:gd name="T1" fmla="*/ 27 h 45"/>
                  <a:gd name="T2" fmla="*/ 13 w 22"/>
                  <a:gd name="T3" fmla="*/ 23 h 45"/>
                  <a:gd name="T4" fmla="*/ 22 w 22"/>
                  <a:gd name="T5" fmla="*/ 43 h 45"/>
                  <a:gd name="T6" fmla="*/ 18 w 22"/>
                  <a:gd name="T7" fmla="*/ 39 h 45"/>
                  <a:gd name="T8" fmla="*/ 6 w 22"/>
                  <a:gd name="T9" fmla="*/ 15 h 45"/>
                  <a:gd name="T10" fmla="*/ 0 w 22"/>
                  <a:gd name="T11" fmla="*/ 1 h 45"/>
                  <a:gd name="T12" fmla="*/ 8 w 22"/>
                  <a:gd name="T13" fmla="*/ 13 h 45"/>
                  <a:gd name="T14" fmla="*/ 5 w 22"/>
                  <a:gd name="T15" fmla="*/ 4 h 45"/>
                  <a:gd name="T16" fmla="*/ 17 w 22"/>
                  <a:gd name="T17"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5">
                    <a:moveTo>
                      <a:pt x="17" y="27"/>
                    </a:moveTo>
                    <a:cubicBezTo>
                      <a:pt x="21" y="38"/>
                      <a:pt x="14" y="25"/>
                      <a:pt x="13" y="23"/>
                    </a:cubicBezTo>
                    <a:cubicBezTo>
                      <a:pt x="13" y="27"/>
                      <a:pt x="18" y="32"/>
                      <a:pt x="22" y="43"/>
                    </a:cubicBezTo>
                    <a:cubicBezTo>
                      <a:pt x="21" y="45"/>
                      <a:pt x="15" y="28"/>
                      <a:pt x="18" y="39"/>
                    </a:cubicBezTo>
                    <a:cubicBezTo>
                      <a:pt x="13" y="30"/>
                      <a:pt x="7" y="11"/>
                      <a:pt x="6" y="15"/>
                    </a:cubicBezTo>
                    <a:cubicBezTo>
                      <a:pt x="5" y="12"/>
                      <a:pt x="3" y="7"/>
                      <a:pt x="0" y="1"/>
                    </a:cubicBezTo>
                    <a:cubicBezTo>
                      <a:pt x="1" y="0"/>
                      <a:pt x="5" y="6"/>
                      <a:pt x="8" y="13"/>
                    </a:cubicBezTo>
                    <a:cubicBezTo>
                      <a:pt x="11" y="20"/>
                      <a:pt x="11" y="15"/>
                      <a:pt x="5" y="4"/>
                    </a:cubicBezTo>
                    <a:cubicBezTo>
                      <a:pt x="9" y="6"/>
                      <a:pt x="13" y="22"/>
                      <a:pt x="1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0" name="Freeform 6094">
                <a:extLst>
                  <a:ext uri="{FF2B5EF4-FFF2-40B4-BE49-F238E27FC236}">
                    <a16:creationId xmlns:a16="http://schemas.microsoft.com/office/drawing/2014/main" id="{915EB6D3-49E6-4966-8F31-43A4B38DBEB8}"/>
                  </a:ext>
                </a:extLst>
              </p:cNvPr>
              <p:cNvSpPr>
                <a:spLocks/>
              </p:cNvSpPr>
              <p:nvPr/>
            </p:nvSpPr>
            <p:spPr bwMode="auto">
              <a:xfrm>
                <a:off x="2530" y="2578"/>
                <a:ext cx="16" cy="9"/>
              </a:xfrm>
              <a:custGeom>
                <a:avLst/>
                <a:gdLst>
                  <a:gd name="T0" fmla="*/ 27 w 27"/>
                  <a:gd name="T1" fmla="*/ 0 h 16"/>
                  <a:gd name="T2" fmla="*/ 0 w 27"/>
                  <a:gd name="T3" fmla="*/ 16 h 16"/>
                  <a:gd name="T4" fmla="*/ 12 w 27"/>
                  <a:gd name="T5" fmla="*/ 8 h 16"/>
                  <a:gd name="T6" fmla="*/ 27 w 27"/>
                  <a:gd name="T7" fmla="*/ 0 h 16"/>
                </a:gdLst>
                <a:ahLst/>
                <a:cxnLst>
                  <a:cxn ang="0">
                    <a:pos x="T0" y="T1"/>
                  </a:cxn>
                  <a:cxn ang="0">
                    <a:pos x="T2" y="T3"/>
                  </a:cxn>
                  <a:cxn ang="0">
                    <a:pos x="T4" y="T5"/>
                  </a:cxn>
                  <a:cxn ang="0">
                    <a:pos x="T6" y="T7"/>
                  </a:cxn>
                </a:cxnLst>
                <a:rect l="0" t="0" r="r" b="b"/>
                <a:pathLst>
                  <a:path w="27" h="16">
                    <a:moveTo>
                      <a:pt x="27" y="0"/>
                    </a:moveTo>
                    <a:cubicBezTo>
                      <a:pt x="21" y="5"/>
                      <a:pt x="6" y="13"/>
                      <a:pt x="0" y="16"/>
                    </a:cubicBezTo>
                    <a:cubicBezTo>
                      <a:pt x="2" y="14"/>
                      <a:pt x="7" y="11"/>
                      <a:pt x="12" y="8"/>
                    </a:cubicBezTo>
                    <a:cubicBezTo>
                      <a:pt x="18" y="5"/>
                      <a:pt x="24" y="2"/>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1" name="Freeform 6095">
                <a:extLst>
                  <a:ext uri="{FF2B5EF4-FFF2-40B4-BE49-F238E27FC236}">
                    <a16:creationId xmlns:a16="http://schemas.microsoft.com/office/drawing/2014/main" id="{3C456569-25DE-4BA7-8CAC-AA739CE0F519}"/>
                  </a:ext>
                </a:extLst>
              </p:cNvPr>
              <p:cNvSpPr>
                <a:spLocks/>
              </p:cNvSpPr>
              <p:nvPr/>
            </p:nvSpPr>
            <p:spPr bwMode="auto">
              <a:xfrm>
                <a:off x="2798" y="2067"/>
                <a:ext cx="3" cy="17"/>
              </a:xfrm>
              <a:custGeom>
                <a:avLst/>
                <a:gdLst>
                  <a:gd name="T0" fmla="*/ 3 w 5"/>
                  <a:gd name="T1" fmla="*/ 12 h 30"/>
                  <a:gd name="T2" fmla="*/ 0 w 5"/>
                  <a:gd name="T3" fmla="*/ 7 h 30"/>
                  <a:gd name="T4" fmla="*/ 3 w 5"/>
                  <a:gd name="T5" fmla="*/ 12 h 30"/>
                </a:gdLst>
                <a:ahLst/>
                <a:cxnLst>
                  <a:cxn ang="0">
                    <a:pos x="T0" y="T1"/>
                  </a:cxn>
                  <a:cxn ang="0">
                    <a:pos x="T2" y="T3"/>
                  </a:cxn>
                  <a:cxn ang="0">
                    <a:pos x="T4" y="T5"/>
                  </a:cxn>
                </a:cxnLst>
                <a:rect l="0" t="0" r="r" b="b"/>
                <a:pathLst>
                  <a:path w="5" h="30">
                    <a:moveTo>
                      <a:pt x="3" y="12"/>
                    </a:moveTo>
                    <a:cubicBezTo>
                      <a:pt x="5" y="30"/>
                      <a:pt x="1" y="19"/>
                      <a:pt x="0" y="7"/>
                    </a:cubicBezTo>
                    <a:cubicBezTo>
                      <a:pt x="1" y="0"/>
                      <a:pt x="2" y="17"/>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2" name="Freeform 6096">
                <a:extLst>
                  <a:ext uri="{FF2B5EF4-FFF2-40B4-BE49-F238E27FC236}">
                    <a16:creationId xmlns:a16="http://schemas.microsoft.com/office/drawing/2014/main" id="{1507D839-9C70-4C0C-93E0-AF47F6E2F420}"/>
                  </a:ext>
                </a:extLst>
              </p:cNvPr>
              <p:cNvSpPr>
                <a:spLocks/>
              </p:cNvSpPr>
              <p:nvPr/>
            </p:nvSpPr>
            <p:spPr bwMode="auto">
              <a:xfrm>
                <a:off x="2798" y="2126"/>
                <a:ext cx="4" cy="38"/>
              </a:xfrm>
              <a:custGeom>
                <a:avLst/>
                <a:gdLst>
                  <a:gd name="T0" fmla="*/ 5 w 6"/>
                  <a:gd name="T1" fmla="*/ 52 h 67"/>
                  <a:gd name="T2" fmla="*/ 4 w 6"/>
                  <a:gd name="T3" fmla="*/ 67 h 67"/>
                  <a:gd name="T4" fmla="*/ 1 w 6"/>
                  <a:gd name="T5" fmla="*/ 57 h 67"/>
                  <a:gd name="T6" fmla="*/ 1 w 6"/>
                  <a:gd name="T7" fmla="*/ 39 h 67"/>
                  <a:gd name="T8" fmla="*/ 2 w 6"/>
                  <a:gd name="T9" fmla="*/ 20 h 67"/>
                  <a:gd name="T10" fmla="*/ 2 w 6"/>
                  <a:gd name="T11" fmla="*/ 31 h 67"/>
                  <a:gd name="T12" fmla="*/ 3 w 6"/>
                  <a:gd name="T13" fmla="*/ 11 h 67"/>
                  <a:gd name="T14" fmla="*/ 6 w 6"/>
                  <a:gd name="T15" fmla="*/ 2 h 67"/>
                  <a:gd name="T16" fmla="*/ 5 w 6"/>
                  <a:gd name="T17" fmla="*/ 18 h 67"/>
                  <a:gd name="T18" fmla="*/ 3 w 6"/>
                  <a:gd name="T19" fmla="*/ 38 h 67"/>
                  <a:gd name="T20" fmla="*/ 5 w 6"/>
                  <a:gd name="T21"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7">
                    <a:moveTo>
                      <a:pt x="5" y="52"/>
                    </a:moveTo>
                    <a:cubicBezTo>
                      <a:pt x="5" y="58"/>
                      <a:pt x="4" y="60"/>
                      <a:pt x="4" y="67"/>
                    </a:cubicBezTo>
                    <a:cubicBezTo>
                      <a:pt x="2" y="64"/>
                      <a:pt x="4" y="47"/>
                      <a:pt x="1" y="57"/>
                    </a:cubicBezTo>
                    <a:cubicBezTo>
                      <a:pt x="2" y="49"/>
                      <a:pt x="3" y="28"/>
                      <a:pt x="1" y="39"/>
                    </a:cubicBezTo>
                    <a:cubicBezTo>
                      <a:pt x="0" y="33"/>
                      <a:pt x="1" y="27"/>
                      <a:pt x="2" y="20"/>
                    </a:cubicBezTo>
                    <a:cubicBezTo>
                      <a:pt x="2" y="22"/>
                      <a:pt x="2" y="26"/>
                      <a:pt x="2" y="31"/>
                    </a:cubicBezTo>
                    <a:cubicBezTo>
                      <a:pt x="3" y="31"/>
                      <a:pt x="3" y="17"/>
                      <a:pt x="3" y="11"/>
                    </a:cubicBezTo>
                    <a:cubicBezTo>
                      <a:pt x="5" y="16"/>
                      <a:pt x="4" y="0"/>
                      <a:pt x="6" y="2"/>
                    </a:cubicBezTo>
                    <a:cubicBezTo>
                      <a:pt x="6" y="9"/>
                      <a:pt x="5" y="13"/>
                      <a:pt x="5" y="18"/>
                    </a:cubicBezTo>
                    <a:cubicBezTo>
                      <a:pt x="4" y="22"/>
                      <a:pt x="4" y="27"/>
                      <a:pt x="3" y="38"/>
                    </a:cubicBezTo>
                    <a:cubicBezTo>
                      <a:pt x="5" y="38"/>
                      <a:pt x="4" y="51"/>
                      <a:pt x="5"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3" name="Freeform 6097">
                <a:extLst>
                  <a:ext uri="{FF2B5EF4-FFF2-40B4-BE49-F238E27FC236}">
                    <a16:creationId xmlns:a16="http://schemas.microsoft.com/office/drawing/2014/main" id="{97853AE3-B981-42AA-8D6E-634C2EB6C2EA}"/>
                  </a:ext>
                </a:extLst>
              </p:cNvPr>
              <p:cNvSpPr>
                <a:spLocks/>
              </p:cNvSpPr>
              <p:nvPr/>
            </p:nvSpPr>
            <p:spPr bwMode="auto">
              <a:xfrm>
                <a:off x="2794" y="2194"/>
                <a:ext cx="2" cy="17"/>
              </a:xfrm>
              <a:custGeom>
                <a:avLst/>
                <a:gdLst>
                  <a:gd name="T0" fmla="*/ 2 w 3"/>
                  <a:gd name="T1" fmla="*/ 29 h 29"/>
                  <a:gd name="T2" fmla="*/ 0 w 3"/>
                  <a:gd name="T3" fmla="*/ 23 h 29"/>
                  <a:gd name="T4" fmla="*/ 3 w 3"/>
                  <a:gd name="T5" fmla="*/ 0 h 29"/>
                  <a:gd name="T6" fmla="*/ 3 w 3"/>
                  <a:gd name="T7" fmla="*/ 12 h 29"/>
                  <a:gd name="T8" fmla="*/ 2 w 3"/>
                  <a:gd name="T9" fmla="*/ 29 h 29"/>
                </a:gdLst>
                <a:ahLst/>
                <a:cxnLst>
                  <a:cxn ang="0">
                    <a:pos x="T0" y="T1"/>
                  </a:cxn>
                  <a:cxn ang="0">
                    <a:pos x="T2" y="T3"/>
                  </a:cxn>
                  <a:cxn ang="0">
                    <a:pos x="T4" y="T5"/>
                  </a:cxn>
                  <a:cxn ang="0">
                    <a:pos x="T6" y="T7"/>
                  </a:cxn>
                  <a:cxn ang="0">
                    <a:pos x="T8" y="T9"/>
                  </a:cxn>
                </a:cxnLst>
                <a:rect l="0" t="0" r="r" b="b"/>
                <a:pathLst>
                  <a:path w="3" h="29">
                    <a:moveTo>
                      <a:pt x="2" y="29"/>
                    </a:moveTo>
                    <a:cubicBezTo>
                      <a:pt x="0" y="27"/>
                      <a:pt x="3" y="14"/>
                      <a:pt x="0" y="23"/>
                    </a:cubicBezTo>
                    <a:cubicBezTo>
                      <a:pt x="2" y="9"/>
                      <a:pt x="1" y="12"/>
                      <a:pt x="3" y="0"/>
                    </a:cubicBezTo>
                    <a:cubicBezTo>
                      <a:pt x="3" y="6"/>
                      <a:pt x="3" y="8"/>
                      <a:pt x="3" y="12"/>
                    </a:cubicBezTo>
                    <a:cubicBezTo>
                      <a:pt x="3" y="15"/>
                      <a:pt x="3" y="19"/>
                      <a:pt x="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4" name="Freeform 6098">
                <a:extLst>
                  <a:ext uri="{FF2B5EF4-FFF2-40B4-BE49-F238E27FC236}">
                    <a16:creationId xmlns:a16="http://schemas.microsoft.com/office/drawing/2014/main" id="{1E71FDCC-CCCE-4B23-96F9-9F83CE5683A9}"/>
                  </a:ext>
                </a:extLst>
              </p:cNvPr>
              <p:cNvSpPr>
                <a:spLocks/>
              </p:cNvSpPr>
              <p:nvPr/>
            </p:nvSpPr>
            <p:spPr bwMode="auto">
              <a:xfrm>
                <a:off x="2654" y="1763"/>
                <a:ext cx="11" cy="12"/>
              </a:xfrm>
              <a:custGeom>
                <a:avLst/>
                <a:gdLst>
                  <a:gd name="T0" fmla="*/ 1 w 19"/>
                  <a:gd name="T1" fmla="*/ 0 h 22"/>
                  <a:gd name="T2" fmla="*/ 16 w 19"/>
                  <a:gd name="T3" fmla="*/ 17 h 22"/>
                  <a:gd name="T4" fmla="*/ 11 w 19"/>
                  <a:gd name="T5" fmla="*/ 13 h 22"/>
                  <a:gd name="T6" fmla="*/ 1 w 19"/>
                  <a:gd name="T7" fmla="*/ 0 h 22"/>
                </a:gdLst>
                <a:ahLst/>
                <a:cxnLst>
                  <a:cxn ang="0">
                    <a:pos x="T0" y="T1"/>
                  </a:cxn>
                  <a:cxn ang="0">
                    <a:pos x="T2" y="T3"/>
                  </a:cxn>
                  <a:cxn ang="0">
                    <a:pos x="T4" y="T5"/>
                  </a:cxn>
                  <a:cxn ang="0">
                    <a:pos x="T6" y="T7"/>
                  </a:cxn>
                </a:cxnLst>
                <a:rect l="0" t="0" r="r" b="b"/>
                <a:pathLst>
                  <a:path w="19" h="22">
                    <a:moveTo>
                      <a:pt x="1" y="0"/>
                    </a:moveTo>
                    <a:cubicBezTo>
                      <a:pt x="6" y="6"/>
                      <a:pt x="11" y="11"/>
                      <a:pt x="16" y="17"/>
                    </a:cubicBezTo>
                    <a:cubicBezTo>
                      <a:pt x="19" y="22"/>
                      <a:pt x="8" y="8"/>
                      <a:pt x="11" y="13"/>
                    </a:cubicBezTo>
                    <a:cubicBezTo>
                      <a:pt x="8" y="9"/>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5" name="Freeform 6099">
                <a:extLst>
                  <a:ext uri="{FF2B5EF4-FFF2-40B4-BE49-F238E27FC236}">
                    <a16:creationId xmlns:a16="http://schemas.microsoft.com/office/drawing/2014/main" id="{0F47BBDF-9932-4A90-BBA5-A33D7F3BE066}"/>
                  </a:ext>
                </a:extLst>
              </p:cNvPr>
              <p:cNvSpPr>
                <a:spLocks/>
              </p:cNvSpPr>
              <p:nvPr/>
            </p:nvSpPr>
            <p:spPr bwMode="auto">
              <a:xfrm>
                <a:off x="2771" y="2283"/>
                <a:ext cx="6" cy="15"/>
              </a:xfrm>
              <a:custGeom>
                <a:avLst/>
                <a:gdLst>
                  <a:gd name="T0" fmla="*/ 1 w 10"/>
                  <a:gd name="T1" fmla="*/ 26 h 26"/>
                  <a:gd name="T2" fmla="*/ 9 w 10"/>
                  <a:gd name="T3" fmla="*/ 1 h 26"/>
                  <a:gd name="T4" fmla="*/ 6 w 10"/>
                  <a:gd name="T5" fmla="*/ 11 h 26"/>
                  <a:gd name="T6" fmla="*/ 1 w 10"/>
                  <a:gd name="T7" fmla="*/ 26 h 26"/>
                </a:gdLst>
                <a:ahLst/>
                <a:cxnLst>
                  <a:cxn ang="0">
                    <a:pos x="T0" y="T1"/>
                  </a:cxn>
                  <a:cxn ang="0">
                    <a:pos x="T2" y="T3"/>
                  </a:cxn>
                  <a:cxn ang="0">
                    <a:pos x="T4" y="T5"/>
                  </a:cxn>
                  <a:cxn ang="0">
                    <a:pos x="T6" y="T7"/>
                  </a:cxn>
                </a:cxnLst>
                <a:rect l="0" t="0" r="r" b="b"/>
                <a:pathLst>
                  <a:path w="10" h="26">
                    <a:moveTo>
                      <a:pt x="1" y="26"/>
                    </a:moveTo>
                    <a:cubicBezTo>
                      <a:pt x="0" y="23"/>
                      <a:pt x="5" y="14"/>
                      <a:pt x="9" y="1"/>
                    </a:cubicBezTo>
                    <a:cubicBezTo>
                      <a:pt x="10" y="0"/>
                      <a:pt x="8" y="6"/>
                      <a:pt x="6" y="11"/>
                    </a:cubicBezTo>
                    <a:cubicBezTo>
                      <a:pt x="5" y="17"/>
                      <a:pt x="2" y="24"/>
                      <a:pt x="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6" name="Freeform 6100">
                <a:extLst>
                  <a:ext uri="{FF2B5EF4-FFF2-40B4-BE49-F238E27FC236}">
                    <a16:creationId xmlns:a16="http://schemas.microsoft.com/office/drawing/2014/main" id="{CC04DF43-7D7C-43D0-9B6A-EB8BECD825CB}"/>
                  </a:ext>
                </a:extLst>
              </p:cNvPr>
              <p:cNvSpPr>
                <a:spLocks/>
              </p:cNvSpPr>
              <p:nvPr/>
            </p:nvSpPr>
            <p:spPr bwMode="auto">
              <a:xfrm>
                <a:off x="2736" y="2361"/>
                <a:ext cx="8" cy="15"/>
              </a:xfrm>
              <a:custGeom>
                <a:avLst/>
                <a:gdLst>
                  <a:gd name="T0" fmla="*/ 14 w 14"/>
                  <a:gd name="T1" fmla="*/ 0 h 25"/>
                  <a:gd name="T2" fmla="*/ 7 w 14"/>
                  <a:gd name="T3" fmla="*/ 14 h 25"/>
                  <a:gd name="T4" fmla="*/ 13 w 14"/>
                  <a:gd name="T5" fmla="*/ 1 h 25"/>
                  <a:gd name="T6" fmla="*/ 14 w 14"/>
                  <a:gd name="T7" fmla="*/ 0 h 25"/>
                </a:gdLst>
                <a:ahLst/>
                <a:cxnLst>
                  <a:cxn ang="0">
                    <a:pos x="T0" y="T1"/>
                  </a:cxn>
                  <a:cxn ang="0">
                    <a:pos x="T2" y="T3"/>
                  </a:cxn>
                  <a:cxn ang="0">
                    <a:pos x="T4" y="T5"/>
                  </a:cxn>
                  <a:cxn ang="0">
                    <a:pos x="T6" y="T7"/>
                  </a:cxn>
                </a:cxnLst>
                <a:rect l="0" t="0" r="r" b="b"/>
                <a:pathLst>
                  <a:path w="14" h="25">
                    <a:moveTo>
                      <a:pt x="14" y="0"/>
                    </a:moveTo>
                    <a:cubicBezTo>
                      <a:pt x="12" y="7"/>
                      <a:pt x="7" y="12"/>
                      <a:pt x="7" y="14"/>
                    </a:cubicBezTo>
                    <a:cubicBezTo>
                      <a:pt x="0" y="25"/>
                      <a:pt x="10" y="6"/>
                      <a:pt x="13" y="1"/>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7" name="Freeform 6101">
                <a:extLst>
                  <a:ext uri="{FF2B5EF4-FFF2-40B4-BE49-F238E27FC236}">
                    <a16:creationId xmlns:a16="http://schemas.microsoft.com/office/drawing/2014/main" id="{C301469A-B2C4-4C75-A632-C3A0FE7D8D85}"/>
                  </a:ext>
                </a:extLst>
              </p:cNvPr>
              <p:cNvSpPr>
                <a:spLocks/>
              </p:cNvSpPr>
              <p:nvPr/>
            </p:nvSpPr>
            <p:spPr bwMode="auto">
              <a:xfrm>
                <a:off x="2797" y="2170"/>
                <a:ext cx="2" cy="13"/>
              </a:xfrm>
              <a:custGeom>
                <a:avLst/>
                <a:gdLst>
                  <a:gd name="T0" fmla="*/ 2 w 3"/>
                  <a:gd name="T1" fmla="*/ 0 h 24"/>
                  <a:gd name="T2" fmla="*/ 1 w 3"/>
                  <a:gd name="T3" fmla="*/ 23 h 24"/>
                  <a:gd name="T4" fmla="*/ 1 w 3"/>
                  <a:gd name="T5" fmla="*/ 15 h 24"/>
                  <a:gd name="T6" fmla="*/ 1 w 3"/>
                  <a:gd name="T7" fmla="*/ 5 h 24"/>
                  <a:gd name="T8" fmla="*/ 2 w 3"/>
                  <a:gd name="T9" fmla="*/ 0 h 24"/>
                </a:gdLst>
                <a:ahLst/>
                <a:cxnLst>
                  <a:cxn ang="0">
                    <a:pos x="T0" y="T1"/>
                  </a:cxn>
                  <a:cxn ang="0">
                    <a:pos x="T2" y="T3"/>
                  </a:cxn>
                  <a:cxn ang="0">
                    <a:pos x="T4" y="T5"/>
                  </a:cxn>
                  <a:cxn ang="0">
                    <a:pos x="T6" y="T7"/>
                  </a:cxn>
                  <a:cxn ang="0">
                    <a:pos x="T8" y="T9"/>
                  </a:cxn>
                </a:cxnLst>
                <a:rect l="0" t="0" r="r" b="b"/>
                <a:pathLst>
                  <a:path w="3" h="24">
                    <a:moveTo>
                      <a:pt x="2" y="0"/>
                    </a:moveTo>
                    <a:cubicBezTo>
                      <a:pt x="3" y="0"/>
                      <a:pt x="1" y="17"/>
                      <a:pt x="1" y="23"/>
                    </a:cubicBezTo>
                    <a:cubicBezTo>
                      <a:pt x="0" y="24"/>
                      <a:pt x="0" y="20"/>
                      <a:pt x="1" y="15"/>
                    </a:cubicBezTo>
                    <a:cubicBezTo>
                      <a:pt x="1" y="11"/>
                      <a:pt x="1" y="5"/>
                      <a:pt x="1" y="5"/>
                    </a:cubicBezTo>
                    <a:cubicBezTo>
                      <a:pt x="2" y="5"/>
                      <a:pt x="2"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8" name="Freeform 6102">
                <a:extLst>
                  <a:ext uri="{FF2B5EF4-FFF2-40B4-BE49-F238E27FC236}">
                    <a16:creationId xmlns:a16="http://schemas.microsoft.com/office/drawing/2014/main" id="{61197F39-90EB-4DD5-8282-22E0FBF66058}"/>
                  </a:ext>
                </a:extLst>
              </p:cNvPr>
              <p:cNvSpPr>
                <a:spLocks/>
              </p:cNvSpPr>
              <p:nvPr/>
            </p:nvSpPr>
            <p:spPr bwMode="auto">
              <a:xfrm>
                <a:off x="2698" y="2422"/>
                <a:ext cx="10" cy="12"/>
              </a:xfrm>
              <a:custGeom>
                <a:avLst/>
                <a:gdLst>
                  <a:gd name="T0" fmla="*/ 17 w 17"/>
                  <a:gd name="T1" fmla="*/ 1 h 20"/>
                  <a:gd name="T2" fmla="*/ 0 w 17"/>
                  <a:gd name="T3" fmla="*/ 20 h 20"/>
                  <a:gd name="T4" fmla="*/ 17 w 17"/>
                  <a:gd name="T5" fmla="*/ 1 h 20"/>
                </a:gdLst>
                <a:ahLst/>
                <a:cxnLst>
                  <a:cxn ang="0">
                    <a:pos x="T0" y="T1"/>
                  </a:cxn>
                  <a:cxn ang="0">
                    <a:pos x="T2" y="T3"/>
                  </a:cxn>
                  <a:cxn ang="0">
                    <a:pos x="T4" y="T5"/>
                  </a:cxn>
                </a:cxnLst>
                <a:rect l="0" t="0" r="r" b="b"/>
                <a:pathLst>
                  <a:path w="17" h="20">
                    <a:moveTo>
                      <a:pt x="17" y="1"/>
                    </a:moveTo>
                    <a:cubicBezTo>
                      <a:pt x="10" y="10"/>
                      <a:pt x="4" y="16"/>
                      <a:pt x="0" y="20"/>
                    </a:cubicBezTo>
                    <a:cubicBezTo>
                      <a:pt x="6" y="13"/>
                      <a:pt x="15"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9" name="Freeform 6103">
                <a:extLst>
                  <a:ext uri="{FF2B5EF4-FFF2-40B4-BE49-F238E27FC236}">
                    <a16:creationId xmlns:a16="http://schemas.microsoft.com/office/drawing/2014/main" id="{EEC8C965-3951-4A70-A901-0FE7F0F2BF6C}"/>
                  </a:ext>
                </a:extLst>
              </p:cNvPr>
              <p:cNvSpPr>
                <a:spLocks/>
              </p:cNvSpPr>
              <p:nvPr/>
            </p:nvSpPr>
            <p:spPr bwMode="auto">
              <a:xfrm>
                <a:off x="2710" y="2408"/>
                <a:ext cx="6" cy="11"/>
              </a:xfrm>
              <a:custGeom>
                <a:avLst/>
                <a:gdLst>
                  <a:gd name="T0" fmla="*/ 9 w 11"/>
                  <a:gd name="T1" fmla="*/ 7 h 20"/>
                  <a:gd name="T2" fmla="*/ 0 w 11"/>
                  <a:gd name="T3" fmla="*/ 20 h 20"/>
                  <a:gd name="T4" fmla="*/ 5 w 11"/>
                  <a:gd name="T5" fmla="*/ 10 h 20"/>
                  <a:gd name="T6" fmla="*/ 9 w 11"/>
                  <a:gd name="T7" fmla="*/ 7 h 20"/>
                </a:gdLst>
                <a:ahLst/>
                <a:cxnLst>
                  <a:cxn ang="0">
                    <a:pos x="T0" y="T1"/>
                  </a:cxn>
                  <a:cxn ang="0">
                    <a:pos x="T2" y="T3"/>
                  </a:cxn>
                  <a:cxn ang="0">
                    <a:pos x="T4" y="T5"/>
                  </a:cxn>
                  <a:cxn ang="0">
                    <a:pos x="T6" y="T7"/>
                  </a:cxn>
                </a:cxnLst>
                <a:rect l="0" t="0" r="r" b="b"/>
                <a:pathLst>
                  <a:path w="11" h="20">
                    <a:moveTo>
                      <a:pt x="9" y="7"/>
                    </a:moveTo>
                    <a:cubicBezTo>
                      <a:pt x="6" y="11"/>
                      <a:pt x="3" y="15"/>
                      <a:pt x="0" y="20"/>
                    </a:cubicBezTo>
                    <a:cubicBezTo>
                      <a:pt x="2" y="16"/>
                      <a:pt x="5" y="11"/>
                      <a:pt x="5" y="10"/>
                    </a:cubicBezTo>
                    <a:cubicBezTo>
                      <a:pt x="11" y="0"/>
                      <a:pt x="8" y="6"/>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0" name="Freeform 6104">
                <a:extLst>
                  <a:ext uri="{FF2B5EF4-FFF2-40B4-BE49-F238E27FC236}">
                    <a16:creationId xmlns:a16="http://schemas.microsoft.com/office/drawing/2014/main" id="{9B1B2EC9-AD5E-4189-82A1-39DE281B28A1}"/>
                  </a:ext>
                </a:extLst>
              </p:cNvPr>
              <p:cNvSpPr>
                <a:spLocks/>
              </p:cNvSpPr>
              <p:nvPr/>
            </p:nvSpPr>
            <p:spPr bwMode="auto">
              <a:xfrm>
                <a:off x="2603" y="2525"/>
                <a:ext cx="11" cy="9"/>
              </a:xfrm>
              <a:custGeom>
                <a:avLst/>
                <a:gdLst>
                  <a:gd name="T0" fmla="*/ 8 w 19"/>
                  <a:gd name="T1" fmla="*/ 12 h 17"/>
                  <a:gd name="T2" fmla="*/ 1 w 19"/>
                  <a:gd name="T3" fmla="*/ 17 h 17"/>
                  <a:gd name="T4" fmla="*/ 0 w 19"/>
                  <a:gd name="T5" fmla="*/ 17 h 17"/>
                  <a:gd name="T6" fmla="*/ 8 w 19"/>
                  <a:gd name="T7" fmla="*/ 9 h 17"/>
                  <a:gd name="T8" fmla="*/ 8 w 19"/>
                  <a:gd name="T9" fmla="*/ 12 h 17"/>
                </a:gdLst>
                <a:ahLst/>
                <a:cxnLst>
                  <a:cxn ang="0">
                    <a:pos x="T0" y="T1"/>
                  </a:cxn>
                  <a:cxn ang="0">
                    <a:pos x="T2" y="T3"/>
                  </a:cxn>
                  <a:cxn ang="0">
                    <a:pos x="T4" y="T5"/>
                  </a:cxn>
                  <a:cxn ang="0">
                    <a:pos x="T6" y="T7"/>
                  </a:cxn>
                  <a:cxn ang="0">
                    <a:pos x="T8" y="T9"/>
                  </a:cxn>
                </a:cxnLst>
                <a:rect l="0" t="0" r="r" b="b"/>
                <a:pathLst>
                  <a:path w="19" h="17">
                    <a:moveTo>
                      <a:pt x="8" y="12"/>
                    </a:moveTo>
                    <a:cubicBezTo>
                      <a:pt x="6" y="14"/>
                      <a:pt x="5" y="14"/>
                      <a:pt x="1" y="17"/>
                    </a:cubicBezTo>
                    <a:cubicBezTo>
                      <a:pt x="0" y="17"/>
                      <a:pt x="0" y="17"/>
                      <a:pt x="0" y="17"/>
                    </a:cubicBezTo>
                    <a:cubicBezTo>
                      <a:pt x="7" y="11"/>
                      <a:pt x="10" y="8"/>
                      <a:pt x="8" y="9"/>
                    </a:cubicBezTo>
                    <a:cubicBezTo>
                      <a:pt x="19" y="0"/>
                      <a:pt x="5"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1" name="Freeform 6105">
                <a:extLst>
                  <a:ext uri="{FF2B5EF4-FFF2-40B4-BE49-F238E27FC236}">
                    <a16:creationId xmlns:a16="http://schemas.microsoft.com/office/drawing/2014/main" id="{1BC3FB15-4A70-4219-A52F-DA39B8B1FD39}"/>
                  </a:ext>
                </a:extLst>
              </p:cNvPr>
              <p:cNvSpPr>
                <a:spLocks/>
              </p:cNvSpPr>
              <p:nvPr/>
            </p:nvSpPr>
            <p:spPr bwMode="auto">
              <a:xfrm>
                <a:off x="2759" y="2309"/>
                <a:ext cx="7" cy="18"/>
              </a:xfrm>
              <a:custGeom>
                <a:avLst/>
                <a:gdLst>
                  <a:gd name="T0" fmla="*/ 12 w 12"/>
                  <a:gd name="T1" fmla="*/ 0 h 31"/>
                  <a:gd name="T2" fmla="*/ 7 w 12"/>
                  <a:gd name="T3" fmla="*/ 17 h 31"/>
                  <a:gd name="T4" fmla="*/ 0 w 12"/>
                  <a:gd name="T5" fmla="*/ 29 h 31"/>
                  <a:gd name="T6" fmla="*/ 12 w 12"/>
                  <a:gd name="T7" fmla="*/ 0 h 31"/>
                </a:gdLst>
                <a:ahLst/>
                <a:cxnLst>
                  <a:cxn ang="0">
                    <a:pos x="T0" y="T1"/>
                  </a:cxn>
                  <a:cxn ang="0">
                    <a:pos x="T2" y="T3"/>
                  </a:cxn>
                  <a:cxn ang="0">
                    <a:pos x="T4" y="T5"/>
                  </a:cxn>
                  <a:cxn ang="0">
                    <a:pos x="T6" y="T7"/>
                  </a:cxn>
                </a:cxnLst>
                <a:rect l="0" t="0" r="r" b="b"/>
                <a:pathLst>
                  <a:path w="12" h="31">
                    <a:moveTo>
                      <a:pt x="12" y="0"/>
                    </a:moveTo>
                    <a:cubicBezTo>
                      <a:pt x="12" y="1"/>
                      <a:pt x="10" y="9"/>
                      <a:pt x="7" y="17"/>
                    </a:cubicBezTo>
                    <a:cubicBezTo>
                      <a:pt x="4" y="24"/>
                      <a:pt x="1" y="31"/>
                      <a:pt x="0" y="29"/>
                    </a:cubicBezTo>
                    <a:cubicBezTo>
                      <a:pt x="5" y="21"/>
                      <a:pt x="8" y="9"/>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2" name="Freeform 6106">
                <a:extLst>
                  <a:ext uri="{FF2B5EF4-FFF2-40B4-BE49-F238E27FC236}">
                    <a16:creationId xmlns:a16="http://schemas.microsoft.com/office/drawing/2014/main" id="{1535FB58-D4A8-40A4-BB92-C3A2B6FC34FE}"/>
                  </a:ext>
                </a:extLst>
              </p:cNvPr>
              <p:cNvSpPr>
                <a:spLocks/>
              </p:cNvSpPr>
              <p:nvPr/>
            </p:nvSpPr>
            <p:spPr bwMode="auto">
              <a:xfrm>
                <a:off x="2752" y="2328"/>
                <a:ext cx="7" cy="16"/>
              </a:xfrm>
              <a:custGeom>
                <a:avLst/>
                <a:gdLst>
                  <a:gd name="T0" fmla="*/ 12 w 13"/>
                  <a:gd name="T1" fmla="*/ 0 h 28"/>
                  <a:gd name="T2" fmla="*/ 0 w 13"/>
                  <a:gd name="T3" fmla="*/ 28 h 28"/>
                  <a:gd name="T4" fmla="*/ 12 w 13"/>
                  <a:gd name="T5" fmla="*/ 0 h 28"/>
                </a:gdLst>
                <a:ahLst/>
                <a:cxnLst>
                  <a:cxn ang="0">
                    <a:pos x="T0" y="T1"/>
                  </a:cxn>
                  <a:cxn ang="0">
                    <a:pos x="T2" y="T3"/>
                  </a:cxn>
                  <a:cxn ang="0">
                    <a:pos x="T4" y="T5"/>
                  </a:cxn>
                </a:cxnLst>
                <a:rect l="0" t="0" r="r" b="b"/>
                <a:pathLst>
                  <a:path w="13" h="28">
                    <a:moveTo>
                      <a:pt x="12" y="0"/>
                    </a:moveTo>
                    <a:cubicBezTo>
                      <a:pt x="13" y="2"/>
                      <a:pt x="4" y="20"/>
                      <a:pt x="0" y="28"/>
                    </a:cubicBezTo>
                    <a:cubicBezTo>
                      <a:pt x="3" y="22"/>
                      <a:pt x="8" y="7"/>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3" name="Freeform 6107">
                <a:extLst>
                  <a:ext uri="{FF2B5EF4-FFF2-40B4-BE49-F238E27FC236}">
                    <a16:creationId xmlns:a16="http://schemas.microsoft.com/office/drawing/2014/main" id="{92B78333-2CAE-4E43-81C7-4AB021A5372E}"/>
                  </a:ext>
                </a:extLst>
              </p:cNvPr>
              <p:cNvSpPr>
                <a:spLocks/>
              </p:cNvSpPr>
              <p:nvPr/>
            </p:nvSpPr>
            <p:spPr bwMode="auto">
              <a:xfrm>
                <a:off x="2396" y="2632"/>
                <a:ext cx="21" cy="5"/>
              </a:xfrm>
              <a:custGeom>
                <a:avLst/>
                <a:gdLst>
                  <a:gd name="T0" fmla="*/ 38 w 38"/>
                  <a:gd name="T1" fmla="*/ 1 h 10"/>
                  <a:gd name="T2" fmla="*/ 27 w 38"/>
                  <a:gd name="T3" fmla="*/ 1 h 10"/>
                  <a:gd name="T4" fmla="*/ 38 w 38"/>
                  <a:gd name="T5" fmla="*/ 1 h 10"/>
                </a:gdLst>
                <a:ahLst/>
                <a:cxnLst>
                  <a:cxn ang="0">
                    <a:pos x="T0" y="T1"/>
                  </a:cxn>
                  <a:cxn ang="0">
                    <a:pos x="T2" y="T3"/>
                  </a:cxn>
                  <a:cxn ang="0">
                    <a:pos x="T4" y="T5"/>
                  </a:cxn>
                </a:cxnLst>
                <a:rect l="0" t="0" r="r" b="b"/>
                <a:pathLst>
                  <a:path w="38" h="10">
                    <a:moveTo>
                      <a:pt x="38" y="1"/>
                    </a:moveTo>
                    <a:cubicBezTo>
                      <a:pt x="25" y="2"/>
                      <a:pt x="0" y="10"/>
                      <a:pt x="27" y="1"/>
                    </a:cubicBezTo>
                    <a:cubicBezTo>
                      <a:pt x="33" y="0"/>
                      <a:pt x="36" y="0"/>
                      <a:pt x="3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4" name="Freeform 6108">
                <a:extLst>
                  <a:ext uri="{FF2B5EF4-FFF2-40B4-BE49-F238E27FC236}">
                    <a16:creationId xmlns:a16="http://schemas.microsoft.com/office/drawing/2014/main" id="{988FD15B-D8BD-4FDB-B8A8-BE00F2C2595E}"/>
                  </a:ext>
                </a:extLst>
              </p:cNvPr>
              <p:cNvSpPr>
                <a:spLocks/>
              </p:cNvSpPr>
              <p:nvPr/>
            </p:nvSpPr>
            <p:spPr bwMode="auto">
              <a:xfrm>
                <a:off x="2390" y="1623"/>
                <a:ext cx="26" cy="6"/>
              </a:xfrm>
              <a:custGeom>
                <a:avLst/>
                <a:gdLst>
                  <a:gd name="T0" fmla="*/ 46 w 46"/>
                  <a:gd name="T1" fmla="*/ 9 h 11"/>
                  <a:gd name="T2" fmla="*/ 18 w 46"/>
                  <a:gd name="T3" fmla="*/ 4 h 11"/>
                  <a:gd name="T4" fmla="*/ 0 w 46"/>
                  <a:gd name="T5" fmla="*/ 2 h 11"/>
                  <a:gd name="T6" fmla="*/ 3 w 46"/>
                  <a:gd name="T7" fmla="*/ 0 h 11"/>
                  <a:gd name="T8" fmla="*/ 46 w 46"/>
                  <a:gd name="T9" fmla="*/ 9 h 11"/>
                </a:gdLst>
                <a:ahLst/>
                <a:cxnLst>
                  <a:cxn ang="0">
                    <a:pos x="T0" y="T1"/>
                  </a:cxn>
                  <a:cxn ang="0">
                    <a:pos x="T2" y="T3"/>
                  </a:cxn>
                  <a:cxn ang="0">
                    <a:pos x="T4" y="T5"/>
                  </a:cxn>
                  <a:cxn ang="0">
                    <a:pos x="T6" y="T7"/>
                  </a:cxn>
                  <a:cxn ang="0">
                    <a:pos x="T8" y="T9"/>
                  </a:cxn>
                </a:cxnLst>
                <a:rect l="0" t="0" r="r" b="b"/>
                <a:pathLst>
                  <a:path w="46" h="11">
                    <a:moveTo>
                      <a:pt x="46" y="9"/>
                    </a:moveTo>
                    <a:cubicBezTo>
                      <a:pt x="46" y="11"/>
                      <a:pt x="27" y="6"/>
                      <a:pt x="18" y="4"/>
                    </a:cubicBezTo>
                    <a:cubicBezTo>
                      <a:pt x="6" y="1"/>
                      <a:pt x="17" y="6"/>
                      <a:pt x="0" y="2"/>
                    </a:cubicBezTo>
                    <a:cubicBezTo>
                      <a:pt x="4" y="2"/>
                      <a:pt x="13" y="2"/>
                      <a:pt x="3" y="0"/>
                    </a:cubicBezTo>
                    <a:cubicBezTo>
                      <a:pt x="16" y="2"/>
                      <a:pt x="29" y="5"/>
                      <a:pt x="4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5" name="Freeform 6109">
                <a:extLst>
                  <a:ext uri="{FF2B5EF4-FFF2-40B4-BE49-F238E27FC236}">
                    <a16:creationId xmlns:a16="http://schemas.microsoft.com/office/drawing/2014/main" id="{91B93404-40DB-4505-83AB-A34F33816518}"/>
                  </a:ext>
                </a:extLst>
              </p:cNvPr>
              <p:cNvSpPr>
                <a:spLocks/>
              </p:cNvSpPr>
              <p:nvPr/>
            </p:nvSpPr>
            <p:spPr bwMode="auto">
              <a:xfrm>
                <a:off x="2440" y="1634"/>
                <a:ext cx="20" cy="7"/>
              </a:xfrm>
              <a:custGeom>
                <a:avLst/>
                <a:gdLst>
                  <a:gd name="T0" fmla="*/ 35 w 35"/>
                  <a:gd name="T1" fmla="*/ 12 h 12"/>
                  <a:gd name="T2" fmla="*/ 19 w 35"/>
                  <a:gd name="T3" fmla="*/ 7 h 12"/>
                  <a:gd name="T4" fmla="*/ 1 w 35"/>
                  <a:gd name="T5" fmla="*/ 2 h 12"/>
                  <a:gd name="T6" fmla="*/ 14 w 35"/>
                  <a:gd name="T7" fmla="*/ 5 h 12"/>
                  <a:gd name="T8" fmla="*/ 35 w 35"/>
                  <a:gd name="T9" fmla="*/ 12 h 12"/>
                </a:gdLst>
                <a:ahLst/>
                <a:cxnLst>
                  <a:cxn ang="0">
                    <a:pos x="T0" y="T1"/>
                  </a:cxn>
                  <a:cxn ang="0">
                    <a:pos x="T2" y="T3"/>
                  </a:cxn>
                  <a:cxn ang="0">
                    <a:pos x="T4" y="T5"/>
                  </a:cxn>
                  <a:cxn ang="0">
                    <a:pos x="T6" y="T7"/>
                  </a:cxn>
                  <a:cxn ang="0">
                    <a:pos x="T8" y="T9"/>
                  </a:cxn>
                </a:cxnLst>
                <a:rect l="0" t="0" r="r" b="b"/>
                <a:pathLst>
                  <a:path w="35" h="12">
                    <a:moveTo>
                      <a:pt x="35" y="12"/>
                    </a:moveTo>
                    <a:cubicBezTo>
                      <a:pt x="34" y="12"/>
                      <a:pt x="26" y="10"/>
                      <a:pt x="19" y="7"/>
                    </a:cubicBezTo>
                    <a:cubicBezTo>
                      <a:pt x="11" y="5"/>
                      <a:pt x="3" y="2"/>
                      <a:pt x="1" y="2"/>
                    </a:cubicBezTo>
                    <a:cubicBezTo>
                      <a:pt x="0" y="0"/>
                      <a:pt x="6" y="2"/>
                      <a:pt x="14" y="5"/>
                    </a:cubicBezTo>
                    <a:cubicBezTo>
                      <a:pt x="21" y="7"/>
                      <a:pt x="30" y="10"/>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6" name="Freeform 6110">
                <a:extLst>
                  <a:ext uri="{FF2B5EF4-FFF2-40B4-BE49-F238E27FC236}">
                    <a16:creationId xmlns:a16="http://schemas.microsoft.com/office/drawing/2014/main" id="{DFDFDD94-80AE-4E0F-87A2-8DB3D4C3250A}"/>
                  </a:ext>
                </a:extLst>
              </p:cNvPr>
              <p:cNvSpPr>
                <a:spLocks/>
              </p:cNvSpPr>
              <p:nvPr/>
            </p:nvSpPr>
            <p:spPr bwMode="auto">
              <a:xfrm>
                <a:off x="2491" y="1654"/>
                <a:ext cx="13" cy="6"/>
              </a:xfrm>
              <a:custGeom>
                <a:avLst/>
                <a:gdLst>
                  <a:gd name="T0" fmla="*/ 21 w 22"/>
                  <a:gd name="T1" fmla="*/ 9 h 11"/>
                  <a:gd name="T2" fmla="*/ 7 w 22"/>
                  <a:gd name="T3" fmla="*/ 5 h 11"/>
                  <a:gd name="T4" fmla="*/ 0 w 22"/>
                  <a:gd name="T5" fmla="*/ 0 h 11"/>
                  <a:gd name="T6" fmla="*/ 21 w 22"/>
                  <a:gd name="T7" fmla="*/ 9 h 11"/>
                </a:gdLst>
                <a:ahLst/>
                <a:cxnLst>
                  <a:cxn ang="0">
                    <a:pos x="T0" y="T1"/>
                  </a:cxn>
                  <a:cxn ang="0">
                    <a:pos x="T2" y="T3"/>
                  </a:cxn>
                  <a:cxn ang="0">
                    <a:pos x="T4" y="T5"/>
                  </a:cxn>
                  <a:cxn ang="0">
                    <a:pos x="T6" y="T7"/>
                  </a:cxn>
                </a:cxnLst>
                <a:rect l="0" t="0" r="r" b="b"/>
                <a:pathLst>
                  <a:path w="22" h="11">
                    <a:moveTo>
                      <a:pt x="21" y="9"/>
                    </a:moveTo>
                    <a:cubicBezTo>
                      <a:pt x="22" y="11"/>
                      <a:pt x="8" y="4"/>
                      <a:pt x="7" y="5"/>
                    </a:cubicBezTo>
                    <a:cubicBezTo>
                      <a:pt x="3" y="3"/>
                      <a:pt x="0" y="1"/>
                      <a:pt x="0" y="0"/>
                    </a:cubicBezTo>
                    <a:cubicBezTo>
                      <a:pt x="7" y="2"/>
                      <a:pt x="10" y="5"/>
                      <a:pt x="2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7" name="Freeform 6111">
                <a:extLst>
                  <a:ext uri="{FF2B5EF4-FFF2-40B4-BE49-F238E27FC236}">
                    <a16:creationId xmlns:a16="http://schemas.microsoft.com/office/drawing/2014/main" id="{9F273CA8-229F-4B4F-BFF2-781E3A0DC9F1}"/>
                  </a:ext>
                </a:extLst>
              </p:cNvPr>
              <p:cNvSpPr>
                <a:spLocks/>
              </p:cNvSpPr>
              <p:nvPr/>
            </p:nvSpPr>
            <p:spPr bwMode="auto">
              <a:xfrm>
                <a:off x="2784" y="2005"/>
                <a:ext cx="8" cy="33"/>
              </a:xfrm>
              <a:custGeom>
                <a:avLst/>
                <a:gdLst>
                  <a:gd name="T0" fmla="*/ 10 w 13"/>
                  <a:gd name="T1" fmla="*/ 36 h 58"/>
                  <a:gd name="T2" fmla="*/ 10 w 13"/>
                  <a:gd name="T3" fmla="*/ 40 h 58"/>
                  <a:gd name="T4" fmla="*/ 12 w 13"/>
                  <a:gd name="T5" fmla="*/ 50 h 58"/>
                  <a:gd name="T6" fmla="*/ 12 w 13"/>
                  <a:gd name="T7" fmla="*/ 56 h 58"/>
                  <a:gd name="T8" fmla="*/ 8 w 13"/>
                  <a:gd name="T9" fmla="*/ 38 h 58"/>
                  <a:gd name="T10" fmla="*/ 6 w 13"/>
                  <a:gd name="T11" fmla="*/ 48 h 58"/>
                  <a:gd name="T12" fmla="*/ 3 w 13"/>
                  <a:gd name="T13" fmla="*/ 25 h 58"/>
                  <a:gd name="T14" fmla="*/ 7 w 13"/>
                  <a:gd name="T15" fmla="*/ 39 h 58"/>
                  <a:gd name="T16" fmla="*/ 0 w 13"/>
                  <a:gd name="T17" fmla="*/ 5 h 58"/>
                  <a:gd name="T18" fmla="*/ 1 w 13"/>
                  <a:gd name="T19" fmla="*/ 0 h 58"/>
                  <a:gd name="T20" fmla="*/ 6 w 13"/>
                  <a:gd name="T21" fmla="*/ 20 h 58"/>
                  <a:gd name="T22" fmla="*/ 10 w 13"/>
                  <a:gd name="T23"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58">
                    <a:moveTo>
                      <a:pt x="10" y="36"/>
                    </a:moveTo>
                    <a:cubicBezTo>
                      <a:pt x="11" y="37"/>
                      <a:pt x="11" y="40"/>
                      <a:pt x="10" y="40"/>
                    </a:cubicBezTo>
                    <a:cubicBezTo>
                      <a:pt x="10" y="40"/>
                      <a:pt x="11" y="45"/>
                      <a:pt x="12" y="50"/>
                    </a:cubicBezTo>
                    <a:cubicBezTo>
                      <a:pt x="12" y="54"/>
                      <a:pt x="13" y="58"/>
                      <a:pt x="12" y="56"/>
                    </a:cubicBezTo>
                    <a:cubicBezTo>
                      <a:pt x="10" y="47"/>
                      <a:pt x="10" y="44"/>
                      <a:pt x="8" y="38"/>
                    </a:cubicBezTo>
                    <a:cubicBezTo>
                      <a:pt x="9" y="52"/>
                      <a:pt x="6" y="35"/>
                      <a:pt x="6" y="48"/>
                    </a:cubicBezTo>
                    <a:cubicBezTo>
                      <a:pt x="4" y="37"/>
                      <a:pt x="5" y="33"/>
                      <a:pt x="3" y="25"/>
                    </a:cubicBezTo>
                    <a:cubicBezTo>
                      <a:pt x="4" y="25"/>
                      <a:pt x="6" y="34"/>
                      <a:pt x="7" y="39"/>
                    </a:cubicBezTo>
                    <a:cubicBezTo>
                      <a:pt x="8" y="32"/>
                      <a:pt x="4" y="19"/>
                      <a:pt x="0" y="5"/>
                    </a:cubicBezTo>
                    <a:cubicBezTo>
                      <a:pt x="1" y="5"/>
                      <a:pt x="2" y="4"/>
                      <a:pt x="1" y="0"/>
                    </a:cubicBezTo>
                    <a:cubicBezTo>
                      <a:pt x="2" y="1"/>
                      <a:pt x="4" y="11"/>
                      <a:pt x="6" y="20"/>
                    </a:cubicBezTo>
                    <a:cubicBezTo>
                      <a:pt x="8" y="29"/>
                      <a:pt x="9" y="38"/>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8" name="Freeform 6112">
                <a:extLst>
                  <a:ext uri="{FF2B5EF4-FFF2-40B4-BE49-F238E27FC236}">
                    <a16:creationId xmlns:a16="http://schemas.microsoft.com/office/drawing/2014/main" id="{CF972D5F-C9CB-4112-AA57-3C826471A160}"/>
                  </a:ext>
                </a:extLst>
              </p:cNvPr>
              <p:cNvSpPr>
                <a:spLocks/>
              </p:cNvSpPr>
              <p:nvPr/>
            </p:nvSpPr>
            <p:spPr bwMode="auto">
              <a:xfrm>
                <a:off x="2300" y="2651"/>
                <a:ext cx="9" cy="2"/>
              </a:xfrm>
              <a:custGeom>
                <a:avLst/>
                <a:gdLst>
                  <a:gd name="T0" fmla="*/ 17 w 17"/>
                  <a:gd name="T1" fmla="*/ 1 h 3"/>
                  <a:gd name="T2" fmla="*/ 16 w 17"/>
                  <a:gd name="T3" fmla="*/ 0 h 3"/>
                  <a:gd name="T4" fmla="*/ 17 w 17"/>
                  <a:gd name="T5" fmla="*/ 1 h 3"/>
                </a:gdLst>
                <a:ahLst/>
                <a:cxnLst>
                  <a:cxn ang="0">
                    <a:pos x="T0" y="T1"/>
                  </a:cxn>
                  <a:cxn ang="0">
                    <a:pos x="T2" y="T3"/>
                  </a:cxn>
                  <a:cxn ang="0">
                    <a:pos x="T4" y="T5"/>
                  </a:cxn>
                </a:cxnLst>
                <a:rect l="0" t="0" r="r" b="b"/>
                <a:pathLst>
                  <a:path w="17" h="3">
                    <a:moveTo>
                      <a:pt x="17" y="1"/>
                    </a:moveTo>
                    <a:cubicBezTo>
                      <a:pt x="2" y="3"/>
                      <a:pt x="0" y="0"/>
                      <a:pt x="16"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9" name="Freeform 6113">
                <a:extLst>
                  <a:ext uri="{FF2B5EF4-FFF2-40B4-BE49-F238E27FC236}">
                    <a16:creationId xmlns:a16="http://schemas.microsoft.com/office/drawing/2014/main" id="{39D917B4-5038-4FB2-B787-10CD6D7EB206}"/>
                  </a:ext>
                </a:extLst>
              </p:cNvPr>
              <p:cNvSpPr>
                <a:spLocks/>
              </p:cNvSpPr>
              <p:nvPr/>
            </p:nvSpPr>
            <p:spPr bwMode="auto">
              <a:xfrm>
                <a:off x="2336" y="1615"/>
                <a:ext cx="33" cy="4"/>
              </a:xfrm>
              <a:custGeom>
                <a:avLst/>
                <a:gdLst>
                  <a:gd name="T0" fmla="*/ 58 w 58"/>
                  <a:gd name="T1" fmla="*/ 6 h 7"/>
                  <a:gd name="T2" fmla="*/ 29 w 58"/>
                  <a:gd name="T3" fmla="*/ 3 h 7"/>
                  <a:gd name="T4" fmla="*/ 42 w 58"/>
                  <a:gd name="T5" fmla="*/ 7 h 7"/>
                  <a:gd name="T6" fmla="*/ 16 w 58"/>
                  <a:gd name="T7" fmla="*/ 3 h 7"/>
                  <a:gd name="T8" fmla="*/ 26 w 58"/>
                  <a:gd name="T9" fmla="*/ 3 h 7"/>
                  <a:gd name="T10" fmla="*/ 0 w 58"/>
                  <a:gd name="T11" fmla="*/ 0 h 7"/>
                  <a:gd name="T12" fmla="*/ 22 w 58"/>
                  <a:gd name="T13" fmla="*/ 1 h 7"/>
                  <a:gd name="T14" fmla="*/ 58 w 58"/>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7">
                    <a:moveTo>
                      <a:pt x="58" y="6"/>
                    </a:moveTo>
                    <a:cubicBezTo>
                      <a:pt x="52" y="7"/>
                      <a:pt x="45" y="5"/>
                      <a:pt x="29" y="3"/>
                    </a:cubicBezTo>
                    <a:cubicBezTo>
                      <a:pt x="34" y="4"/>
                      <a:pt x="45" y="5"/>
                      <a:pt x="42" y="7"/>
                    </a:cubicBezTo>
                    <a:cubicBezTo>
                      <a:pt x="32" y="6"/>
                      <a:pt x="23" y="5"/>
                      <a:pt x="16" y="3"/>
                    </a:cubicBezTo>
                    <a:cubicBezTo>
                      <a:pt x="14" y="2"/>
                      <a:pt x="21" y="3"/>
                      <a:pt x="26" y="3"/>
                    </a:cubicBezTo>
                    <a:cubicBezTo>
                      <a:pt x="25" y="2"/>
                      <a:pt x="11" y="1"/>
                      <a:pt x="0" y="0"/>
                    </a:cubicBezTo>
                    <a:cubicBezTo>
                      <a:pt x="3" y="0"/>
                      <a:pt x="11" y="0"/>
                      <a:pt x="22" y="1"/>
                    </a:cubicBezTo>
                    <a:cubicBezTo>
                      <a:pt x="33" y="2"/>
                      <a:pt x="46" y="4"/>
                      <a:pt x="5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0" name="Freeform 6114">
                <a:extLst>
                  <a:ext uri="{FF2B5EF4-FFF2-40B4-BE49-F238E27FC236}">
                    <a16:creationId xmlns:a16="http://schemas.microsoft.com/office/drawing/2014/main" id="{EF9798DD-490A-4728-9B16-0EE339C5D920}"/>
                  </a:ext>
                </a:extLst>
              </p:cNvPr>
              <p:cNvSpPr>
                <a:spLocks/>
              </p:cNvSpPr>
              <p:nvPr/>
            </p:nvSpPr>
            <p:spPr bwMode="auto">
              <a:xfrm>
                <a:off x="2372" y="1619"/>
                <a:ext cx="15" cy="3"/>
              </a:xfrm>
              <a:custGeom>
                <a:avLst/>
                <a:gdLst>
                  <a:gd name="T0" fmla="*/ 1 w 26"/>
                  <a:gd name="T1" fmla="*/ 1 h 6"/>
                  <a:gd name="T2" fmla="*/ 19 w 26"/>
                  <a:gd name="T3" fmla="*/ 4 h 6"/>
                  <a:gd name="T4" fmla="*/ 12 w 26"/>
                  <a:gd name="T5" fmla="*/ 3 h 6"/>
                  <a:gd name="T6" fmla="*/ 2 w 26"/>
                  <a:gd name="T7" fmla="*/ 3 h 6"/>
                  <a:gd name="T8" fmla="*/ 1 w 26"/>
                  <a:gd name="T9" fmla="*/ 1 h 6"/>
                </a:gdLst>
                <a:ahLst/>
                <a:cxnLst>
                  <a:cxn ang="0">
                    <a:pos x="T0" y="T1"/>
                  </a:cxn>
                  <a:cxn ang="0">
                    <a:pos x="T2" y="T3"/>
                  </a:cxn>
                  <a:cxn ang="0">
                    <a:pos x="T4" y="T5"/>
                  </a:cxn>
                  <a:cxn ang="0">
                    <a:pos x="T6" y="T7"/>
                  </a:cxn>
                  <a:cxn ang="0">
                    <a:pos x="T8" y="T9"/>
                  </a:cxn>
                </a:cxnLst>
                <a:rect l="0" t="0" r="r" b="b"/>
                <a:pathLst>
                  <a:path w="26" h="6">
                    <a:moveTo>
                      <a:pt x="1" y="1"/>
                    </a:moveTo>
                    <a:cubicBezTo>
                      <a:pt x="0" y="0"/>
                      <a:pt x="14" y="3"/>
                      <a:pt x="19" y="4"/>
                    </a:cubicBezTo>
                    <a:cubicBezTo>
                      <a:pt x="26" y="6"/>
                      <a:pt x="17" y="4"/>
                      <a:pt x="12" y="3"/>
                    </a:cubicBezTo>
                    <a:cubicBezTo>
                      <a:pt x="4" y="1"/>
                      <a:pt x="15" y="6"/>
                      <a:pt x="2" y="3"/>
                    </a:cubicBezTo>
                    <a:cubicBezTo>
                      <a:pt x="4" y="3"/>
                      <a:pt x="7"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1" name="Freeform 6115">
                <a:extLst>
                  <a:ext uri="{FF2B5EF4-FFF2-40B4-BE49-F238E27FC236}">
                    <a16:creationId xmlns:a16="http://schemas.microsoft.com/office/drawing/2014/main" id="{47BF3465-CAF4-47F8-91C4-46ABCB9C7B44}"/>
                  </a:ext>
                </a:extLst>
              </p:cNvPr>
              <p:cNvSpPr>
                <a:spLocks/>
              </p:cNvSpPr>
              <p:nvPr/>
            </p:nvSpPr>
            <p:spPr bwMode="auto">
              <a:xfrm>
                <a:off x="2731" y="1868"/>
                <a:ext cx="10" cy="17"/>
              </a:xfrm>
              <a:custGeom>
                <a:avLst/>
                <a:gdLst>
                  <a:gd name="T0" fmla="*/ 0 w 17"/>
                  <a:gd name="T1" fmla="*/ 0 h 30"/>
                  <a:gd name="T2" fmla="*/ 17 w 17"/>
                  <a:gd name="T3" fmla="*/ 30 h 30"/>
                  <a:gd name="T4" fmla="*/ 0 w 17"/>
                  <a:gd name="T5" fmla="*/ 0 h 30"/>
                </a:gdLst>
                <a:ahLst/>
                <a:cxnLst>
                  <a:cxn ang="0">
                    <a:pos x="T0" y="T1"/>
                  </a:cxn>
                  <a:cxn ang="0">
                    <a:pos x="T2" y="T3"/>
                  </a:cxn>
                  <a:cxn ang="0">
                    <a:pos x="T4" y="T5"/>
                  </a:cxn>
                </a:cxnLst>
                <a:rect l="0" t="0" r="r" b="b"/>
                <a:pathLst>
                  <a:path w="17" h="30">
                    <a:moveTo>
                      <a:pt x="0" y="0"/>
                    </a:moveTo>
                    <a:cubicBezTo>
                      <a:pt x="3" y="3"/>
                      <a:pt x="12" y="21"/>
                      <a:pt x="17" y="30"/>
                    </a:cubicBezTo>
                    <a:cubicBezTo>
                      <a:pt x="13" y="24"/>
                      <a:pt x="5"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2" name="Freeform 6116">
                <a:extLst>
                  <a:ext uri="{FF2B5EF4-FFF2-40B4-BE49-F238E27FC236}">
                    <a16:creationId xmlns:a16="http://schemas.microsoft.com/office/drawing/2014/main" id="{D4F61BB4-B40E-4687-832D-706FCED8B5D4}"/>
                  </a:ext>
                </a:extLst>
              </p:cNvPr>
              <p:cNvSpPr>
                <a:spLocks/>
              </p:cNvSpPr>
              <p:nvPr/>
            </p:nvSpPr>
            <p:spPr bwMode="auto">
              <a:xfrm>
                <a:off x="2741" y="1888"/>
                <a:ext cx="7" cy="13"/>
              </a:xfrm>
              <a:custGeom>
                <a:avLst/>
                <a:gdLst>
                  <a:gd name="T0" fmla="*/ 2 w 12"/>
                  <a:gd name="T1" fmla="*/ 1 h 23"/>
                  <a:gd name="T2" fmla="*/ 11 w 12"/>
                  <a:gd name="T3" fmla="*/ 18 h 23"/>
                  <a:gd name="T4" fmla="*/ 12 w 12"/>
                  <a:gd name="T5" fmla="*/ 23 h 23"/>
                  <a:gd name="T6" fmla="*/ 0 w 12"/>
                  <a:gd name="T7" fmla="*/ 0 h 23"/>
                  <a:gd name="T8" fmla="*/ 2 w 12"/>
                  <a:gd name="T9" fmla="*/ 1 h 23"/>
                </a:gdLst>
                <a:ahLst/>
                <a:cxnLst>
                  <a:cxn ang="0">
                    <a:pos x="T0" y="T1"/>
                  </a:cxn>
                  <a:cxn ang="0">
                    <a:pos x="T2" y="T3"/>
                  </a:cxn>
                  <a:cxn ang="0">
                    <a:pos x="T4" y="T5"/>
                  </a:cxn>
                  <a:cxn ang="0">
                    <a:pos x="T6" y="T7"/>
                  </a:cxn>
                  <a:cxn ang="0">
                    <a:pos x="T8" y="T9"/>
                  </a:cxn>
                </a:cxnLst>
                <a:rect l="0" t="0" r="r" b="b"/>
                <a:pathLst>
                  <a:path w="12" h="23">
                    <a:moveTo>
                      <a:pt x="2" y="1"/>
                    </a:moveTo>
                    <a:cubicBezTo>
                      <a:pt x="5" y="9"/>
                      <a:pt x="5" y="7"/>
                      <a:pt x="11" y="18"/>
                    </a:cubicBezTo>
                    <a:cubicBezTo>
                      <a:pt x="10" y="18"/>
                      <a:pt x="10" y="20"/>
                      <a:pt x="12" y="23"/>
                    </a:cubicBezTo>
                    <a:cubicBezTo>
                      <a:pt x="7" y="16"/>
                      <a:pt x="6" y="10"/>
                      <a:pt x="0"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3" name="Freeform 6117">
                <a:extLst>
                  <a:ext uri="{FF2B5EF4-FFF2-40B4-BE49-F238E27FC236}">
                    <a16:creationId xmlns:a16="http://schemas.microsoft.com/office/drawing/2014/main" id="{B5A13010-1A41-4FF6-84FD-B6D03CB723DA}"/>
                  </a:ext>
                </a:extLst>
              </p:cNvPr>
              <p:cNvSpPr>
                <a:spLocks/>
              </p:cNvSpPr>
              <p:nvPr/>
            </p:nvSpPr>
            <p:spPr bwMode="auto">
              <a:xfrm>
                <a:off x="2750" y="1903"/>
                <a:ext cx="10" cy="26"/>
              </a:xfrm>
              <a:custGeom>
                <a:avLst/>
                <a:gdLst>
                  <a:gd name="T0" fmla="*/ 17 w 18"/>
                  <a:gd name="T1" fmla="*/ 40 h 45"/>
                  <a:gd name="T2" fmla="*/ 11 w 18"/>
                  <a:gd name="T3" fmla="*/ 32 h 45"/>
                  <a:gd name="T4" fmla="*/ 9 w 18"/>
                  <a:gd name="T5" fmla="*/ 22 h 45"/>
                  <a:gd name="T6" fmla="*/ 0 w 18"/>
                  <a:gd name="T7" fmla="*/ 2 h 45"/>
                  <a:gd name="T8" fmla="*/ 8 w 18"/>
                  <a:gd name="T9" fmla="*/ 17 h 45"/>
                  <a:gd name="T10" fmla="*/ 17 w 18"/>
                  <a:gd name="T11" fmla="*/ 40 h 45"/>
                </a:gdLst>
                <a:ahLst/>
                <a:cxnLst>
                  <a:cxn ang="0">
                    <a:pos x="T0" y="T1"/>
                  </a:cxn>
                  <a:cxn ang="0">
                    <a:pos x="T2" y="T3"/>
                  </a:cxn>
                  <a:cxn ang="0">
                    <a:pos x="T4" y="T5"/>
                  </a:cxn>
                  <a:cxn ang="0">
                    <a:pos x="T6" y="T7"/>
                  </a:cxn>
                  <a:cxn ang="0">
                    <a:pos x="T8" y="T9"/>
                  </a:cxn>
                  <a:cxn ang="0">
                    <a:pos x="T10" y="T11"/>
                  </a:cxn>
                </a:cxnLst>
                <a:rect l="0" t="0" r="r" b="b"/>
                <a:pathLst>
                  <a:path w="18" h="45">
                    <a:moveTo>
                      <a:pt x="17" y="40"/>
                    </a:moveTo>
                    <a:cubicBezTo>
                      <a:pt x="18" y="45"/>
                      <a:pt x="10" y="23"/>
                      <a:pt x="11" y="32"/>
                    </a:cubicBezTo>
                    <a:cubicBezTo>
                      <a:pt x="11" y="28"/>
                      <a:pt x="10" y="26"/>
                      <a:pt x="9" y="22"/>
                    </a:cubicBezTo>
                    <a:cubicBezTo>
                      <a:pt x="8" y="18"/>
                      <a:pt x="5" y="13"/>
                      <a:pt x="0" y="2"/>
                    </a:cubicBezTo>
                    <a:cubicBezTo>
                      <a:pt x="0" y="0"/>
                      <a:pt x="4" y="8"/>
                      <a:pt x="8" y="17"/>
                    </a:cubicBezTo>
                    <a:cubicBezTo>
                      <a:pt x="12" y="27"/>
                      <a:pt x="16" y="38"/>
                      <a:pt x="1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4" name="Freeform 6118">
                <a:extLst>
                  <a:ext uri="{FF2B5EF4-FFF2-40B4-BE49-F238E27FC236}">
                    <a16:creationId xmlns:a16="http://schemas.microsoft.com/office/drawing/2014/main" id="{032D3E13-B900-4EBC-8CC7-165CB18223AD}"/>
                  </a:ext>
                </a:extLst>
              </p:cNvPr>
              <p:cNvSpPr>
                <a:spLocks/>
              </p:cNvSpPr>
              <p:nvPr/>
            </p:nvSpPr>
            <p:spPr bwMode="auto">
              <a:xfrm>
                <a:off x="2782" y="2237"/>
                <a:ext cx="4" cy="19"/>
              </a:xfrm>
              <a:custGeom>
                <a:avLst/>
                <a:gdLst>
                  <a:gd name="T0" fmla="*/ 5 w 8"/>
                  <a:gd name="T1" fmla="*/ 17 h 33"/>
                  <a:gd name="T2" fmla="*/ 3 w 8"/>
                  <a:gd name="T3" fmla="*/ 28 h 33"/>
                  <a:gd name="T4" fmla="*/ 4 w 8"/>
                  <a:gd name="T5" fmla="*/ 14 h 33"/>
                  <a:gd name="T6" fmla="*/ 5 w 8"/>
                  <a:gd name="T7" fmla="*/ 17 h 33"/>
                </a:gdLst>
                <a:ahLst/>
                <a:cxnLst>
                  <a:cxn ang="0">
                    <a:pos x="T0" y="T1"/>
                  </a:cxn>
                  <a:cxn ang="0">
                    <a:pos x="T2" y="T3"/>
                  </a:cxn>
                  <a:cxn ang="0">
                    <a:pos x="T4" y="T5"/>
                  </a:cxn>
                  <a:cxn ang="0">
                    <a:pos x="T6" y="T7"/>
                  </a:cxn>
                </a:cxnLst>
                <a:rect l="0" t="0" r="r" b="b"/>
                <a:pathLst>
                  <a:path w="8" h="33">
                    <a:moveTo>
                      <a:pt x="5" y="17"/>
                    </a:moveTo>
                    <a:cubicBezTo>
                      <a:pt x="3" y="28"/>
                      <a:pt x="3" y="28"/>
                      <a:pt x="3" y="28"/>
                    </a:cubicBezTo>
                    <a:cubicBezTo>
                      <a:pt x="0" y="33"/>
                      <a:pt x="5" y="16"/>
                      <a:pt x="4" y="14"/>
                    </a:cubicBezTo>
                    <a:cubicBezTo>
                      <a:pt x="8" y="0"/>
                      <a:pt x="3" y="22"/>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5" name="Freeform 6119">
                <a:extLst>
                  <a:ext uri="{FF2B5EF4-FFF2-40B4-BE49-F238E27FC236}">
                    <a16:creationId xmlns:a16="http://schemas.microsoft.com/office/drawing/2014/main" id="{ECCF9EF5-DC6A-48BE-B89A-4153E26F1352}"/>
                  </a:ext>
                </a:extLst>
              </p:cNvPr>
              <p:cNvSpPr>
                <a:spLocks/>
              </p:cNvSpPr>
              <p:nvPr/>
            </p:nvSpPr>
            <p:spPr bwMode="auto">
              <a:xfrm>
                <a:off x="2183" y="2645"/>
                <a:ext cx="10" cy="4"/>
              </a:xfrm>
              <a:custGeom>
                <a:avLst/>
                <a:gdLst>
                  <a:gd name="T0" fmla="*/ 16 w 16"/>
                  <a:gd name="T1" fmla="*/ 7 h 7"/>
                  <a:gd name="T2" fmla="*/ 2 w 16"/>
                  <a:gd name="T3" fmla="*/ 1 h 7"/>
                  <a:gd name="T4" fmla="*/ 5 w 16"/>
                  <a:gd name="T5" fmla="*/ 0 h 7"/>
                  <a:gd name="T6" fmla="*/ 16 w 16"/>
                  <a:gd name="T7" fmla="*/ 7 h 7"/>
                </a:gdLst>
                <a:ahLst/>
                <a:cxnLst>
                  <a:cxn ang="0">
                    <a:pos x="T0" y="T1"/>
                  </a:cxn>
                  <a:cxn ang="0">
                    <a:pos x="T2" y="T3"/>
                  </a:cxn>
                  <a:cxn ang="0">
                    <a:pos x="T4" y="T5"/>
                  </a:cxn>
                  <a:cxn ang="0">
                    <a:pos x="T6" y="T7"/>
                  </a:cxn>
                </a:cxnLst>
                <a:rect l="0" t="0" r="r" b="b"/>
                <a:pathLst>
                  <a:path w="16" h="7">
                    <a:moveTo>
                      <a:pt x="16" y="7"/>
                    </a:moveTo>
                    <a:cubicBezTo>
                      <a:pt x="0" y="4"/>
                      <a:pt x="16" y="4"/>
                      <a:pt x="2" y="1"/>
                    </a:cubicBezTo>
                    <a:cubicBezTo>
                      <a:pt x="4" y="1"/>
                      <a:pt x="5" y="1"/>
                      <a:pt x="5" y="0"/>
                    </a:cubicBezTo>
                    <a:cubicBezTo>
                      <a:pt x="16" y="3"/>
                      <a:pt x="14" y="5"/>
                      <a:pt x="1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6" name="Freeform 6120">
                <a:extLst>
                  <a:ext uri="{FF2B5EF4-FFF2-40B4-BE49-F238E27FC236}">
                    <a16:creationId xmlns:a16="http://schemas.microsoft.com/office/drawing/2014/main" id="{46CADB00-A7CC-4BEC-80B5-6A833ACB5F85}"/>
                  </a:ext>
                </a:extLst>
              </p:cNvPr>
              <p:cNvSpPr>
                <a:spLocks/>
              </p:cNvSpPr>
              <p:nvPr/>
            </p:nvSpPr>
            <p:spPr bwMode="auto">
              <a:xfrm>
                <a:off x="2708" y="2409"/>
                <a:ext cx="7" cy="8"/>
              </a:xfrm>
              <a:custGeom>
                <a:avLst/>
                <a:gdLst>
                  <a:gd name="T0" fmla="*/ 8 w 11"/>
                  <a:gd name="T1" fmla="*/ 6 h 15"/>
                  <a:gd name="T2" fmla="*/ 1 w 11"/>
                  <a:gd name="T3" fmla="*/ 15 h 15"/>
                  <a:gd name="T4" fmla="*/ 7 w 11"/>
                  <a:gd name="T5" fmla="*/ 2 h 15"/>
                  <a:gd name="T6" fmla="*/ 8 w 11"/>
                  <a:gd name="T7" fmla="*/ 6 h 15"/>
                </a:gdLst>
                <a:ahLst/>
                <a:cxnLst>
                  <a:cxn ang="0">
                    <a:pos x="T0" y="T1"/>
                  </a:cxn>
                  <a:cxn ang="0">
                    <a:pos x="T2" y="T3"/>
                  </a:cxn>
                  <a:cxn ang="0">
                    <a:pos x="T4" y="T5"/>
                  </a:cxn>
                  <a:cxn ang="0">
                    <a:pos x="T6" y="T7"/>
                  </a:cxn>
                </a:cxnLst>
                <a:rect l="0" t="0" r="r" b="b"/>
                <a:pathLst>
                  <a:path w="11" h="15">
                    <a:moveTo>
                      <a:pt x="8" y="6"/>
                    </a:moveTo>
                    <a:cubicBezTo>
                      <a:pt x="6" y="8"/>
                      <a:pt x="4" y="11"/>
                      <a:pt x="1" y="15"/>
                    </a:cubicBezTo>
                    <a:cubicBezTo>
                      <a:pt x="0" y="14"/>
                      <a:pt x="0" y="13"/>
                      <a:pt x="7" y="2"/>
                    </a:cubicBezTo>
                    <a:cubicBezTo>
                      <a:pt x="11" y="0"/>
                      <a:pt x="6" y="7"/>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7" name="Freeform 6121">
                <a:extLst>
                  <a:ext uri="{FF2B5EF4-FFF2-40B4-BE49-F238E27FC236}">
                    <a16:creationId xmlns:a16="http://schemas.microsoft.com/office/drawing/2014/main" id="{81352341-DAC1-4A9E-8535-470D1D8009D7}"/>
                  </a:ext>
                </a:extLst>
              </p:cNvPr>
              <p:cNvSpPr>
                <a:spLocks/>
              </p:cNvSpPr>
              <p:nvPr/>
            </p:nvSpPr>
            <p:spPr bwMode="auto">
              <a:xfrm>
                <a:off x="2648" y="2481"/>
                <a:ext cx="8" cy="11"/>
              </a:xfrm>
              <a:custGeom>
                <a:avLst/>
                <a:gdLst>
                  <a:gd name="T0" fmla="*/ 10 w 14"/>
                  <a:gd name="T1" fmla="*/ 9 h 18"/>
                  <a:gd name="T2" fmla="*/ 0 w 14"/>
                  <a:gd name="T3" fmla="*/ 18 h 18"/>
                  <a:gd name="T4" fmla="*/ 14 w 14"/>
                  <a:gd name="T5" fmla="*/ 0 h 18"/>
                  <a:gd name="T6" fmla="*/ 10 w 14"/>
                  <a:gd name="T7" fmla="*/ 9 h 18"/>
                </a:gdLst>
                <a:ahLst/>
                <a:cxnLst>
                  <a:cxn ang="0">
                    <a:pos x="T0" y="T1"/>
                  </a:cxn>
                  <a:cxn ang="0">
                    <a:pos x="T2" y="T3"/>
                  </a:cxn>
                  <a:cxn ang="0">
                    <a:pos x="T4" y="T5"/>
                  </a:cxn>
                  <a:cxn ang="0">
                    <a:pos x="T6" y="T7"/>
                  </a:cxn>
                </a:cxnLst>
                <a:rect l="0" t="0" r="r" b="b"/>
                <a:pathLst>
                  <a:path w="14" h="18">
                    <a:moveTo>
                      <a:pt x="10" y="9"/>
                    </a:moveTo>
                    <a:cubicBezTo>
                      <a:pt x="7" y="12"/>
                      <a:pt x="6" y="12"/>
                      <a:pt x="0" y="18"/>
                    </a:cubicBezTo>
                    <a:cubicBezTo>
                      <a:pt x="5" y="12"/>
                      <a:pt x="6" y="9"/>
                      <a:pt x="14" y="0"/>
                    </a:cubicBezTo>
                    <a:cubicBezTo>
                      <a:pt x="11" y="5"/>
                      <a:pt x="11" y="7"/>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8" name="Freeform 6122">
                <a:extLst>
                  <a:ext uri="{FF2B5EF4-FFF2-40B4-BE49-F238E27FC236}">
                    <a16:creationId xmlns:a16="http://schemas.microsoft.com/office/drawing/2014/main" id="{17F906DD-13A1-4274-BE3B-ADCCC97B5BCE}"/>
                  </a:ext>
                </a:extLst>
              </p:cNvPr>
              <p:cNvSpPr>
                <a:spLocks/>
              </p:cNvSpPr>
              <p:nvPr/>
            </p:nvSpPr>
            <p:spPr bwMode="auto">
              <a:xfrm>
                <a:off x="2559" y="2555"/>
                <a:ext cx="14" cy="11"/>
              </a:xfrm>
              <a:custGeom>
                <a:avLst/>
                <a:gdLst>
                  <a:gd name="T0" fmla="*/ 14 w 24"/>
                  <a:gd name="T1" fmla="*/ 10 h 19"/>
                  <a:gd name="T2" fmla="*/ 0 w 24"/>
                  <a:gd name="T3" fmla="*/ 19 h 19"/>
                  <a:gd name="T4" fmla="*/ 24 w 24"/>
                  <a:gd name="T5" fmla="*/ 0 h 19"/>
                  <a:gd name="T6" fmla="*/ 14 w 24"/>
                  <a:gd name="T7" fmla="*/ 10 h 19"/>
                </a:gdLst>
                <a:ahLst/>
                <a:cxnLst>
                  <a:cxn ang="0">
                    <a:pos x="T0" y="T1"/>
                  </a:cxn>
                  <a:cxn ang="0">
                    <a:pos x="T2" y="T3"/>
                  </a:cxn>
                  <a:cxn ang="0">
                    <a:pos x="T4" y="T5"/>
                  </a:cxn>
                  <a:cxn ang="0">
                    <a:pos x="T6" y="T7"/>
                  </a:cxn>
                </a:cxnLst>
                <a:rect l="0" t="0" r="r" b="b"/>
                <a:pathLst>
                  <a:path w="24" h="19">
                    <a:moveTo>
                      <a:pt x="14" y="10"/>
                    </a:moveTo>
                    <a:cubicBezTo>
                      <a:pt x="10" y="12"/>
                      <a:pt x="6" y="15"/>
                      <a:pt x="0" y="19"/>
                    </a:cubicBezTo>
                    <a:cubicBezTo>
                      <a:pt x="0" y="19"/>
                      <a:pt x="12" y="9"/>
                      <a:pt x="24" y="0"/>
                    </a:cubicBezTo>
                    <a:cubicBezTo>
                      <a:pt x="20" y="4"/>
                      <a:pt x="10" y="11"/>
                      <a:pt x="1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9" name="Freeform 6123">
                <a:extLst>
                  <a:ext uri="{FF2B5EF4-FFF2-40B4-BE49-F238E27FC236}">
                    <a16:creationId xmlns:a16="http://schemas.microsoft.com/office/drawing/2014/main" id="{0FE0E5F6-5373-48EE-BD2A-CDDE2409C224}"/>
                  </a:ext>
                </a:extLst>
              </p:cNvPr>
              <p:cNvSpPr>
                <a:spLocks/>
              </p:cNvSpPr>
              <p:nvPr/>
            </p:nvSpPr>
            <p:spPr bwMode="auto">
              <a:xfrm>
                <a:off x="2615" y="1730"/>
                <a:ext cx="14" cy="15"/>
              </a:xfrm>
              <a:custGeom>
                <a:avLst/>
                <a:gdLst>
                  <a:gd name="T0" fmla="*/ 10 w 26"/>
                  <a:gd name="T1" fmla="*/ 8 h 26"/>
                  <a:gd name="T2" fmla="*/ 9 w 26"/>
                  <a:gd name="T3" fmla="*/ 10 h 26"/>
                  <a:gd name="T4" fmla="*/ 26 w 26"/>
                  <a:gd name="T5" fmla="*/ 26 h 26"/>
                  <a:gd name="T6" fmla="*/ 6 w 26"/>
                  <a:gd name="T7" fmla="*/ 10 h 26"/>
                  <a:gd name="T8" fmla="*/ 17 w 26"/>
                  <a:gd name="T9" fmla="*/ 22 h 26"/>
                  <a:gd name="T10" fmla="*/ 0 w 26"/>
                  <a:gd name="T11" fmla="*/ 6 h 26"/>
                  <a:gd name="T12" fmla="*/ 1 w 26"/>
                  <a:gd name="T13" fmla="*/ 0 h 26"/>
                  <a:gd name="T14" fmla="*/ 10 w 26"/>
                  <a:gd name="T15" fmla="*/ 8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6">
                    <a:moveTo>
                      <a:pt x="10" y="8"/>
                    </a:moveTo>
                    <a:cubicBezTo>
                      <a:pt x="9" y="10"/>
                      <a:pt x="9" y="10"/>
                      <a:pt x="9" y="10"/>
                    </a:cubicBezTo>
                    <a:cubicBezTo>
                      <a:pt x="18" y="18"/>
                      <a:pt x="26" y="23"/>
                      <a:pt x="26" y="26"/>
                    </a:cubicBezTo>
                    <a:cubicBezTo>
                      <a:pt x="15" y="18"/>
                      <a:pt x="15" y="15"/>
                      <a:pt x="6" y="10"/>
                    </a:cubicBezTo>
                    <a:cubicBezTo>
                      <a:pt x="7" y="12"/>
                      <a:pt x="20" y="21"/>
                      <a:pt x="17" y="22"/>
                    </a:cubicBezTo>
                    <a:cubicBezTo>
                      <a:pt x="11" y="16"/>
                      <a:pt x="9" y="13"/>
                      <a:pt x="0" y="6"/>
                    </a:cubicBezTo>
                    <a:cubicBezTo>
                      <a:pt x="4" y="6"/>
                      <a:pt x="7" y="8"/>
                      <a:pt x="1" y="0"/>
                    </a:cubicBezTo>
                    <a:cubicBezTo>
                      <a:pt x="3" y="2"/>
                      <a:pt x="6" y="5"/>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0" name="Freeform 6124">
                <a:extLst>
                  <a:ext uri="{FF2B5EF4-FFF2-40B4-BE49-F238E27FC236}">
                    <a16:creationId xmlns:a16="http://schemas.microsoft.com/office/drawing/2014/main" id="{EDFD4365-C3D2-447A-8EED-7C6106FC7BA4}"/>
                  </a:ext>
                </a:extLst>
              </p:cNvPr>
              <p:cNvSpPr>
                <a:spLocks/>
              </p:cNvSpPr>
              <p:nvPr/>
            </p:nvSpPr>
            <p:spPr bwMode="auto">
              <a:xfrm>
                <a:off x="2779" y="1989"/>
                <a:ext cx="5" cy="17"/>
              </a:xfrm>
              <a:custGeom>
                <a:avLst/>
                <a:gdLst>
                  <a:gd name="T0" fmla="*/ 7 w 9"/>
                  <a:gd name="T1" fmla="*/ 16 h 29"/>
                  <a:gd name="T2" fmla="*/ 7 w 9"/>
                  <a:gd name="T3" fmla="*/ 29 h 29"/>
                  <a:gd name="T4" fmla="*/ 0 w 9"/>
                  <a:gd name="T5" fmla="*/ 5 h 29"/>
                  <a:gd name="T6" fmla="*/ 7 w 9"/>
                  <a:gd name="T7" fmla="*/ 16 h 29"/>
                </a:gdLst>
                <a:ahLst/>
                <a:cxnLst>
                  <a:cxn ang="0">
                    <a:pos x="T0" y="T1"/>
                  </a:cxn>
                  <a:cxn ang="0">
                    <a:pos x="T2" y="T3"/>
                  </a:cxn>
                  <a:cxn ang="0">
                    <a:pos x="T4" y="T5"/>
                  </a:cxn>
                  <a:cxn ang="0">
                    <a:pos x="T6" y="T7"/>
                  </a:cxn>
                </a:cxnLst>
                <a:rect l="0" t="0" r="r" b="b"/>
                <a:pathLst>
                  <a:path w="9" h="29">
                    <a:moveTo>
                      <a:pt x="7" y="16"/>
                    </a:moveTo>
                    <a:cubicBezTo>
                      <a:pt x="9" y="27"/>
                      <a:pt x="1" y="8"/>
                      <a:pt x="7" y="29"/>
                    </a:cubicBezTo>
                    <a:cubicBezTo>
                      <a:pt x="4" y="23"/>
                      <a:pt x="3" y="15"/>
                      <a:pt x="0" y="5"/>
                    </a:cubicBezTo>
                    <a:cubicBezTo>
                      <a:pt x="1" y="0"/>
                      <a:pt x="5" y="15"/>
                      <a:pt x="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1" name="Freeform 6125">
                <a:extLst>
                  <a:ext uri="{FF2B5EF4-FFF2-40B4-BE49-F238E27FC236}">
                    <a16:creationId xmlns:a16="http://schemas.microsoft.com/office/drawing/2014/main" id="{BEC03A4E-FD94-414E-81F7-F537EF01EFC9}"/>
                  </a:ext>
                </a:extLst>
              </p:cNvPr>
              <p:cNvSpPr>
                <a:spLocks/>
              </p:cNvSpPr>
              <p:nvPr/>
            </p:nvSpPr>
            <p:spPr bwMode="auto">
              <a:xfrm>
                <a:off x="2792" y="2174"/>
                <a:ext cx="4" cy="22"/>
              </a:xfrm>
              <a:custGeom>
                <a:avLst/>
                <a:gdLst>
                  <a:gd name="T0" fmla="*/ 3 w 6"/>
                  <a:gd name="T1" fmla="*/ 26 h 38"/>
                  <a:gd name="T2" fmla="*/ 0 w 6"/>
                  <a:gd name="T3" fmla="*/ 38 h 38"/>
                  <a:gd name="T4" fmla="*/ 2 w 6"/>
                  <a:gd name="T5" fmla="*/ 19 h 38"/>
                  <a:gd name="T6" fmla="*/ 5 w 6"/>
                  <a:gd name="T7" fmla="*/ 7 h 38"/>
                  <a:gd name="T8" fmla="*/ 5 w 6"/>
                  <a:gd name="T9" fmla="*/ 9 h 38"/>
                  <a:gd name="T10" fmla="*/ 3 w 6"/>
                  <a:gd name="T11" fmla="*/ 26 h 38"/>
                </a:gdLst>
                <a:ahLst/>
                <a:cxnLst>
                  <a:cxn ang="0">
                    <a:pos x="T0" y="T1"/>
                  </a:cxn>
                  <a:cxn ang="0">
                    <a:pos x="T2" y="T3"/>
                  </a:cxn>
                  <a:cxn ang="0">
                    <a:pos x="T4" y="T5"/>
                  </a:cxn>
                  <a:cxn ang="0">
                    <a:pos x="T6" y="T7"/>
                  </a:cxn>
                  <a:cxn ang="0">
                    <a:pos x="T8" y="T9"/>
                  </a:cxn>
                  <a:cxn ang="0">
                    <a:pos x="T10" y="T11"/>
                  </a:cxn>
                </a:cxnLst>
                <a:rect l="0" t="0" r="r" b="b"/>
                <a:pathLst>
                  <a:path w="6" h="38">
                    <a:moveTo>
                      <a:pt x="3" y="26"/>
                    </a:moveTo>
                    <a:cubicBezTo>
                      <a:pt x="2" y="22"/>
                      <a:pt x="2" y="21"/>
                      <a:pt x="0" y="38"/>
                    </a:cubicBezTo>
                    <a:cubicBezTo>
                      <a:pt x="0" y="35"/>
                      <a:pt x="1" y="29"/>
                      <a:pt x="2" y="19"/>
                    </a:cubicBezTo>
                    <a:cubicBezTo>
                      <a:pt x="3" y="20"/>
                      <a:pt x="4" y="17"/>
                      <a:pt x="5" y="7"/>
                    </a:cubicBezTo>
                    <a:cubicBezTo>
                      <a:pt x="6" y="0"/>
                      <a:pt x="6" y="4"/>
                      <a:pt x="5" y="9"/>
                    </a:cubicBezTo>
                    <a:cubicBezTo>
                      <a:pt x="5" y="15"/>
                      <a:pt x="4" y="23"/>
                      <a:pt x="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2" name="Freeform 6126">
                <a:extLst>
                  <a:ext uri="{FF2B5EF4-FFF2-40B4-BE49-F238E27FC236}">
                    <a16:creationId xmlns:a16="http://schemas.microsoft.com/office/drawing/2014/main" id="{D3A4868A-385D-4BD9-A329-D9A76CB1CAEE}"/>
                  </a:ext>
                </a:extLst>
              </p:cNvPr>
              <p:cNvSpPr>
                <a:spLocks/>
              </p:cNvSpPr>
              <p:nvPr/>
            </p:nvSpPr>
            <p:spPr bwMode="auto">
              <a:xfrm>
                <a:off x="2787" y="2204"/>
                <a:ext cx="5" cy="24"/>
              </a:xfrm>
              <a:custGeom>
                <a:avLst/>
                <a:gdLst>
                  <a:gd name="T0" fmla="*/ 1 w 8"/>
                  <a:gd name="T1" fmla="*/ 41 h 41"/>
                  <a:gd name="T2" fmla="*/ 3 w 8"/>
                  <a:gd name="T3" fmla="*/ 27 h 41"/>
                  <a:gd name="T4" fmla="*/ 6 w 8"/>
                  <a:gd name="T5" fmla="*/ 7 h 41"/>
                  <a:gd name="T6" fmla="*/ 6 w 8"/>
                  <a:gd name="T7" fmla="*/ 15 h 41"/>
                  <a:gd name="T8" fmla="*/ 1 w 8"/>
                  <a:gd name="T9" fmla="*/ 41 h 41"/>
                </a:gdLst>
                <a:ahLst/>
                <a:cxnLst>
                  <a:cxn ang="0">
                    <a:pos x="T0" y="T1"/>
                  </a:cxn>
                  <a:cxn ang="0">
                    <a:pos x="T2" y="T3"/>
                  </a:cxn>
                  <a:cxn ang="0">
                    <a:pos x="T4" y="T5"/>
                  </a:cxn>
                  <a:cxn ang="0">
                    <a:pos x="T6" y="T7"/>
                  </a:cxn>
                  <a:cxn ang="0">
                    <a:pos x="T8" y="T9"/>
                  </a:cxn>
                </a:cxnLst>
                <a:rect l="0" t="0" r="r" b="b"/>
                <a:pathLst>
                  <a:path w="8" h="41">
                    <a:moveTo>
                      <a:pt x="1" y="41"/>
                    </a:moveTo>
                    <a:cubicBezTo>
                      <a:pt x="0" y="41"/>
                      <a:pt x="2" y="34"/>
                      <a:pt x="3" y="27"/>
                    </a:cubicBezTo>
                    <a:cubicBezTo>
                      <a:pt x="5" y="19"/>
                      <a:pt x="7" y="11"/>
                      <a:pt x="6" y="7"/>
                    </a:cubicBezTo>
                    <a:cubicBezTo>
                      <a:pt x="8" y="0"/>
                      <a:pt x="8" y="6"/>
                      <a:pt x="6" y="15"/>
                    </a:cubicBezTo>
                    <a:cubicBezTo>
                      <a:pt x="5" y="24"/>
                      <a:pt x="2" y="36"/>
                      <a:pt x="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3" name="Freeform 6127">
                <a:extLst>
                  <a:ext uri="{FF2B5EF4-FFF2-40B4-BE49-F238E27FC236}">
                    <a16:creationId xmlns:a16="http://schemas.microsoft.com/office/drawing/2014/main" id="{09121585-1290-4BA7-ADB7-306450E49040}"/>
                  </a:ext>
                </a:extLst>
              </p:cNvPr>
              <p:cNvSpPr>
                <a:spLocks/>
              </p:cNvSpPr>
              <p:nvPr/>
            </p:nvSpPr>
            <p:spPr bwMode="auto">
              <a:xfrm>
                <a:off x="2430" y="2621"/>
                <a:ext cx="13" cy="5"/>
              </a:xfrm>
              <a:custGeom>
                <a:avLst/>
                <a:gdLst>
                  <a:gd name="T0" fmla="*/ 23 w 23"/>
                  <a:gd name="T1" fmla="*/ 0 h 8"/>
                  <a:gd name="T2" fmla="*/ 0 w 23"/>
                  <a:gd name="T3" fmla="*/ 8 h 8"/>
                  <a:gd name="T4" fmla="*/ 7 w 23"/>
                  <a:gd name="T5" fmla="*/ 5 h 8"/>
                  <a:gd name="T6" fmla="*/ 2 w 23"/>
                  <a:gd name="T7" fmla="*/ 5 h 8"/>
                  <a:gd name="T8" fmla="*/ 14 w 23"/>
                  <a:gd name="T9" fmla="*/ 2 h 8"/>
                  <a:gd name="T10" fmla="*/ 23 w 23"/>
                  <a:gd name="T11" fmla="*/ 0 h 8"/>
                </a:gdLst>
                <a:ahLst/>
                <a:cxnLst>
                  <a:cxn ang="0">
                    <a:pos x="T0" y="T1"/>
                  </a:cxn>
                  <a:cxn ang="0">
                    <a:pos x="T2" y="T3"/>
                  </a:cxn>
                  <a:cxn ang="0">
                    <a:pos x="T4" y="T5"/>
                  </a:cxn>
                  <a:cxn ang="0">
                    <a:pos x="T6" y="T7"/>
                  </a:cxn>
                  <a:cxn ang="0">
                    <a:pos x="T8" y="T9"/>
                  </a:cxn>
                  <a:cxn ang="0">
                    <a:pos x="T10" y="T11"/>
                  </a:cxn>
                </a:cxnLst>
                <a:rect l="0" t="0" r="r" b="b"/>
                <a:pathLst>
                  <a:path w="23" h="8">
                    <a:moveTo>
                      <a:pt x="23" y="0"/>
                    </a:moveTo>
                    <a:cubicBezTo>
                      <a:pt x="20" y="3"/>
                      <a:pt x="10" y="4"/>
                      <a:pt x="0" y="8"/>
                    </a:cubicBezTo>
                    <a:cubicBezTo>
                      <a:pt x="0" y="8"/>
                      <a:pt x="5" y="6"/>
                      <a:pt x="7" y="5"/>
                    </a:cubicBezTo>
                    <a:cubicBezTo>
                      <a:pt x="5" y="6"/>
                      <a:pt x="3" y="6"/>
                      <a:pt x="2" y="5"/>
                    </a:cubicBezTo>
                    <a:cubicBezTo>
                      <a:pt x="10" y="2"/>
                      <a:pt x="13" y="2"/>
                      <a:pt x="14" y="2"/>
                    </a:cubicBezTo>
                    <a:cubicBezTo>
                      <a:pt x="16" y="2"/>
                      <a:pt x="17" y="2"/>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4" name="Freeform 6128">
                <a:extLst>
                  <a:ext uri="{FF2B5EF4-FFF2-40B4-BE49-F238E27FC236}">
                    <a16:creationId xmlns:a16="http://schemas.microsoft.com/office/drawing/2014/main" id="{559873BE-68BF-4E22-8FC1-86E71EFB64F4}"/>
                  </a:ext>
                </a:extLst>
              </p:cNvPr>
              <p:cNvSpPr>
                <a:spLocks/>
              </p:cNvSpPr>
              <p:nvPr/>
            </p:nvSpPr>
            <p:spPr bwMode="auto">
              <a:xfrm>
                <a:off x="2556" y="2558"/>
                <a:ext cx="11" cy="8"/>
              </a:xfrm>
              <a:custGeom>
                <a:avLst/>
                <a:gdLst>
                  <a:gd name="T0" fmla="*/ 9 w 20"/>
                  <a:gd name="T1" fmla="*/ 8 h 13"/>
                  <a:gd name="T2" fmla="*/ 1 w 20"/>
                  <a:gd name="T3" fmla="*/ 12 h 13"/>
                  <a:gd name="T4" fmla="*/ 14 w 20"/>
                  <a:gd name="T5" fmla="*/ 2 h 13"/>
                  <a:gd name="T6" fmla="*/ 9 w 20"/>
                  <a:gd name="T7" fmla="*/ 8 h 13"/>
                </a:gdLst>
                <a:ahLst/>
                <a:cxnLst>
                  <a:cxn ang="0">
                    <a:pos x="T0" y="T1"/>
                  </a:cxn>
                  <a:cxn ang="0">
                    <a:pos x="T2" y="T3"/>
                  </a:cxn>
                  <a:cxn ang="0">
                    <a:pos x="T4" y="T5"/>
                  </a:cxn>
                  <a:cxn ang="0">
                    <a:pos x="T6" y="T7"/>
                  </a:cxn>
                </a:cxnLst>
                <a:rect l="0" t="0" r="r" b="b"/>
                <a:pathLst>
                  <a:path w="20" h="13">
                    <a:moveTo>
                      <a:pt x="9" y="8"/>
                    </a:moveTo>
                    <a:cubicBezTo>
                      <a:pt x="3" y="11"/>
                      <a:pt x="0" y="13"/>
                      <a:pt x="1" y="12"/>
                    </a:cubicBezTo>
                    <a:cubicBezTo>
                      <a:pt x="1" y="11"/>
                      <a:pt x="5" y="8"/>
                      <a:pt x="14" y="2"/>
                    </a:cubicBezTo>
                    <a:cubicBezTo>
                      <a:pt x="20" y="0"/>
                      <a:pt x="4"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5" name="Freeform 6129">
                <a:extLst>
                  <a:ext uri="{FF2B5EF4-FFF2-40B4-BE49-F238E27FC236}">
                    <a16:creationId xmlns:a16="http://schemas.microsoft.com/office/drawing/2014/main" id="{169DB280-069A-409A-A2C6-2F056D73433A}"/>
                  </a:ext>
                </a:extLst>
              </p:cNvPr>
              <p:cNvSpPr>
                <a:spLocks/>
              </p:cNvSpPr>
              <p:nvPr/>
            </p:nvSpPr>
            <p:spPr bwMode="auto">
              <a:xfrm>
                <a:off x="2642" y="1757"/>
                <a:ext cx="12" cy="12"/>
              </a:xfrm>
              <a:custGeom>
                <a:avLst/>
                <a:gdLst>
                  <a:gd name="T0" fmla="*/ 0 w 21"/>
                  <a:gd name="T1" fmla="*/ 0 h 21"/>
                  <a:gd name="T2" fmla="*/ 21 w 21"/>
                  <a:gd name="T3" fmla="*/ 21 h 21"/>
                  <a:gd name="T4" fmla="*/ 0 w 21"/>
                  <a:gd name="T5" fmla="*/ 0 h 21"/>
                </a:gdLst>
                <a:ahLst/>
                <a:cxnLst>
                  <a:cxn ang="0">
                    <a:pos x="T0" y="T1"/>
                  </a:cxn>
                  <a:cxn ang="0">
                    <a:pos x="T2" y="T3"/>
                  </a:cxn>
                  <a:cxn ang="0">
                    <a:pos x="T4" y="T5"/>
                  </a:cxn>
                </a:cxnLst>
                <a:rect l="0" t="0" r="r" b="b"/>
                <a:pathLst>
                  <a:path w="21" h="21">
                    <a:moveTo>
                      <a:pt x="0" y="0"/>
                    </a:moveTo>
                    <a:cubicBezTo>
                      <a:pt x="2" y="1"/>
                      <a:pt x="15" y="15"/>
                      <a:pt x="21" y="21"/>
                    </a:cubicBezTo>
                    <a:cubicBezTo>
                      <a:pt x="16" y="17"/>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6" name="Freeform 6130">
                <a:extLst>
                  <a:ext uri="{FF2B5EF4-FFF2-40B4-BE49-F238E27FC236}">
                    <a16:creationId xmlns:a16="http://schemas.microsoft.com/office/drawing/2014/main" id="{6E08583B-5F3A-452E-823B-E09D40B59665}"/>
                  </a:ext>
                </a:extLst>
              </p:cNvPr>
              <p:cNvSpPr>
                <a:spLocks/>
              </p:cNvSpPr>
              <p:nvPr/>
            </p:nvSpPr>
            <p:spPr bwMode="auto">
              <a:xfrm>
                <a:off x="2789" y="2059"/>
                <a:ext cx="5" cy="13"/>
              </a:xfrm>
              <a:custGeom>
                <a:avLst/>
                <a:gdLst>
                  <a:gd name="T0" fmla="*/ 7 w 9"/>
                  <a:gd name="T1" fmla="*/ 5 h 24"/>
                  <a:gd name="T2" fmla="*/ 4 w 9"/>
                  <a:gd name="T3" fmla="*/ 19 h 24"/>
                  <a:gd name="T4" fmla="*/ 2 w 9"/>
                  <a:gd name="T5" fmla="*/ 9 h 24"/>
                  <a:gd name="T6" fmla="*/ 1 w 9"/>
                  <a:gd name="T7" fmla="*/ 22 h 24"/>
                  <a:gd name="T8" fmla="*/ 0 w 9"/>
                  <a:gd name="T9" fmla="*/ 15 h 24"/>
                  <a:gd name="T10" fmla="*/ 2 w 9"/>
                  <a:gd name="T11" fmla="*/ 0 h 24"/>
                  <a:gd name="T12" fmla="*/ 7 w 9"/>
                  <a:gd name="T13" fmla="*/ 5 h 24"/>
                </a:gdLst>
                <a:ahLst/>
                <a:cxnLst>
                  <a:cxn ang="0">
                    <a:pos x="T0" y="T1"/>
                  </a:cxn>
                  <a:cxn ang="0">
                    <a:pos x="T2" y="T3"/>
                  </a:cxn>
                  <a:cxn ang="0">
                    <a:pos x="T4" y="T5"/>
                  </a:cxn>
                  <a:cxn ang="0">
                    <a:pos x="T6" y="T7"/>
                  </a:cxn>
                  <a:cxn ang="0">
                    <a:pos x="T8" y="T9"/>
                  </a:cxn>
                  <a:cxn ang="0">
                    <a:pos x="T10" y="T11"/>
                  </a:cxn>
                  <a:cxn ang="0">
                    <a:pos x="T12" y="T13"/>
                  </a:cxn>
                </a:cxnLst>
                <a:rect l="0" t="0" r="r" b="b"/>
                <a:pathLst>
                  <a:path w="9" h="24">
                    <a:moveTo>
                      <a:pt x="7" y="5"/>
                    </a:moveTo>
                    <a:cubicBezTo>
                      <a:pt x="9" y="20"/>
                      <a:pt x="4" y="11"/>
                      <a:pt x="4" y="19"/>
                    </a:cubicBezTo>
                    <a:cubicBezTo>
                      <a:pt x="3" y="11"/>
                      <a:pt x="3" y="15"/>
                      <a:pt x="2" y="9"/>
                    </a:cubicBezTo>
                    <a:cubicBezTo>
                      <a:pt x="1" y="9"/>
                      <a:pt x="3" y="24"/>
                      <a:pt x="1" y="22"/>
                    </a:cubicBezTo>
                    <a:cubicBezTo>
                      <a:pt x="1" y="17"/>
                      <a:pt x="1" y="15"/>
                      <a:pt x="0" y="15"/>
                    </a:cubicBezTo>
                    <a:cubicBezTo>
                      <a:pt x="0" y="3"/>
                      <a:pt x="1" y="0"/>
                      <a:pt x="2" y="0"/>
                    </a:cubicBezTo>
                    <a:cubicBezTo>
                      <a:pt x="4" y="0"/>
                      <a:pt x="6" y="4"/>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7" name="Freeform 6131">
                <a:extLst>
                  <a:ext uri="{FF2B5EF4-FFF2-40B4-BE49-F238E27FC236}">
                    <a16:creationId xmlns:a16="http://schemas.microsoft.com/office/drawing/2014/main" id="{41564DEB-0A36-4CF8-9A78-068A0BFD2ADD}"/>
                  </a:ext>
                </a:extLst>
              </p:cNvPr>
              <p:cNvSpPr>
                <a:spLocks/>
              </p:cNvSpPr>
              <p:nvPr/>
            </p:nvSpPr>
            <p:spPr bwMode="auto">
              <a:xfrm>
                <a:off x="2784" y="2219"/>
                <a:ext cx="4" cy="18"/>
              </a:xfrm>
              <a:custGeom>
                <a:avLst/>
                <a:gdLst>
                  <a:gd name="T0" fmla="*/ 7 w 7"/>
                  <a:gd name="T1" fmla="*/ 1 h 32"/>
                  <a:gd name="T2" fmla="*/ 3 w 7"/>
                  <a:gd name="T3" fmla="*/ 20 h 32"/>
                  <a:gd name="T4" fmla="*/ 5 w 7"/>
                  <a:gd name="T5" fmla="*/ 9 h 32"/>
                  <a:gd name="T6" fmla="*/ 3 w 7"/>
                  <a:gd name="T7" fmla="*/ 13 h 32"/>
                  <a:gd name="T8" fmla="*/ 7 w 7"/>
                  <a:gd name="T9" fmla="*/ 1 h 32"/>
                </a:gdLst>
                <a:ahLst/>
                <a:cxnLst>
                  <a:cxn ang="0">
                    <a:pos x="T0" y="T1"/>
                  </a:cxn>
                  <a:cxn ang="0">
                    <a:pos x="T2" y="T3"/>
                  </a:cxn>
                  <a:cxn ang="0">
                    <a:pos x="T4" y="T5"/>
                  </a:cxn>
                  <a:cxn ang="0">
                    <a:pos x="T6" y="T7"/>
                  </a:cxn>
                  <a:cxn ang="0">
                    <a:pos x="T8" y="T9"/>
                  </a:cxn>
                </a:cxnLst>
                <a:rect l="0" t="0" r="r" b="b"/>
                <a:pathLst>
                  <a:path w="7" h="32">
                    <a:moveTo>
                      <a:pt x="7" y="1"/>
                    </a:moveTo>
                    <a:cubicBezTo>
                      <a:pt x="6" y="7"/>
                      <a:pt x="5" y="13"/>
                      <a:pt x="3" y="20"/>
                    </a:cubicBezTo>
                    <a:cubicBezTo>
                      <a:pt x="0" y="32"/>
                      <a:pt x="4" y="13"/>
                      <a:pt x="5" y="9"/>
                    </a:cubicBezTo>
                    <a:cubicBezTo>
                      <a:pt x="5" y="8"/>
                      <a:pt x="4" y="10"/>
                      <a:pt x="3" y="13"/>
                    </a:cubicBezTo>
                    <a:cubicBezTo>
                      <a:pt x="3" y="9"/>
                      <a:pt x="6"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8" name="Freeform 6132">
                <a:extLst>
                  <a:ext uri="{FF2B5EF4-FFF2-40B4-BE49-F238E27FC236}">
                    <a16:creationId xmlns:a16="http://schemas.microsoft.com/office/drawing/2014/main" id="{B9757CFE-754F-48D7-B22A-864AF27904D6}"/>
                  </a:ext>
                </a:extLst>
              </p:cNvPr>
              <p:cNvSpPr>
                <a:spLocks/>
              </p:cNvSpPr>
              <p:nvPr/>
            </p:nvSpPr>
            <p:spPr bwMode="auto">
              <a:xfrm>
                <a:off x="2749" y="2325"/>
                <a:ext cx="6" cy="15"/>
              </a:xfrm>
              <a:custGeom>
                <a:avLst/>
                <a:gdLst>
                  <a:gd name="T0" fmla="*/ 7 w 10"/>
                  <a:gd name="T1" fmla="*/ 12 h 25"/>
                  <a:gd name="T2" fmla="*/ 0 w 10"/>
                  <a:gd name="T3" fmla="*/ 20 h 25"/>
                  <a:gd name="T4" fmla="*/ 9 w 10"/>
                  <a:gd name="T5" fmla="*/ 2 h 25"/>
                  <a:gd name="T6" fmla="*/ 7 w 10"/>
                  <a:gd name="T7" fmla="*/ 12 h 25"/>
                </a:gdLst>
                <a:ahLst/>
                <a:cxnLst>
                  <a:cxn ang="0">
                    <a:pos x="T0" y="T1"/>
                  </a:cxn>
                  <a:cxn ang="0">
                    <a:pos x="T2" y="T3"/>
                  </a:cxn>
                  <a:cxn ang="0">
                    <a:pos x="T4" y="T5"/>
                  </a:cxn>
                  <a:cxn ang="0">
                    <a:pos x="T6" y="T7"/>
                  </a:cxn>
                </a:cxnLst>
                <a:rect l="0" t="0" r="r" b="b"/>
                <a:pathLst>
                  <a:path w="10" h="25">
                    <a:moveTo>
                      <a:pt x="7" y="12"/>
                    </a:moveTo>
                    <a:cubicBezTo>
                      <a:pt x="2" y="25"/>
                      <a:pt x="3" y="18"/>
                      <a:pt x="0" y="20"/>
                    </a:cubicBezTo>
                    <a:cubicBezTo>
                      <a:pt x="3" y="16"/>
                      <a:pt x="5" y="10"/>
                      <a:pt x="9" y="2"/>
                    </a:cubicBezTo>
                    <a:cubicBezTo>
                      <a:pt x="10" y="0"/>
                      <a:pt x="3" y="17"/>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9" name="Freeform 6133">
                <a:extLst>
                  <a:ext uri="{FF2B5EF4-FFF2-40B4-BE49-F238E27FC236}">
                    <a16:creationId xmlns:a16="http://schemas.microsoft.com/office/drawing/2014/main" id="{D9EF5B63-372C-4FBE-81EB-374F8AC9E45E}"/>
                  </a:ext>
                </a:extLst>
              </p:cNvPr>
              <p:cNvSpPr>
                <a:spLocks/>
              </p:cNvSpPr>
              <p:nvPr/>
            </p:nvSpPr>
            <p:spPr bwMode="auto">
              <a:xfrm>
                <a:off x="2658" y="2469"/>
                <a:ext cx="7" cy="10"/>
              </a:xfrm>
              <a:custGeom>
                <a:avLst/>
                <a:gdLst>
                  <a:gd name="T0" fmla="*/ 6 w 12"/>
                  <a:gd name="T1" fmla="*/ 11 h 17"/>
                  <a:gd name="T2" fmla="*/ 0 w 12"/>
                  <a:gd name="T3" fmla="*/ 13 h 17"/>
                  <a:gd name="T4" fmla="*/ 6 w 12"/>
                  <a:gd name="T5" fmla="*/ 11 h 17"/>
                </a:gdLst>
                <a:ahLst/>
                <a:cxnLst>
                  <a:cxn ang="0">
                    <a:pos x="T0" y="T1"/>
                  </a:cxn>
                  <a:cxn ang="0">
                    <a:pos x="T2" y="T3"/>
                  </a:cxn>
                  <a:cxn ang="0">
                    <a:pos x="T4" y="T5"/>
                  </a:cxn>
                </a:cxnLst>
                <a:rect l="0" t="0" r="r" b="b"/>
                <a:pathLst>
                  <a:path w="12" h="17">
                    <a:moveTo>
                      <a:pt x="6" y="11"/>
                    </a:moveTo>
                    <a:cubicBezTo>
                      <a:pt x="0" y="17"/>
                      <a:pt x="2" y="12"/>
                      <a:pt x="0" y="13"/>
                    </a:cubicBezTo>
                    <a:cubicBezTo>
                      <a:pt x="12" y="0"/>
                      <a:pt x="6" y="9"/>
                      <a:pt x="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0" name="Freeform 6134">
                <a:extLst>
                  <a:ext uri="{FF2B5EF4-FFF2-40B4-BE49-F238E27FC236}">
                    <a16:creationId xmlns:a16="http://schemas.microsoft.com/office/drawing/2014/main" id="{F80186B2-20A9-473C-B67B-0CA2C419F148}"/>
                  </a:ext>
                </a:extLst>
              </p:cNvPr>
              <p:cNvSpPr>
                <a:spLocks/>
              </p:cNvSpPr>
              <p:nvPr/>
            </p:nvSpPr>
            <p:spPr bwMode="auto">
              <a:xfrm>
                <a:off x="2245" y="2650"/>
                <a:ext cx="16" cy="1"/>
              </a:xfrm>
              <a:custGeom>
                <a:avLst/>
                <a:gdLst>
                  <a:gd name="T0" fmla="*/ 9 w 29"/>
                  <a:gd name="T1" fmla="*/ 3 h 3"/>
                  <a:gd name="T2" fmla="*/ 0 w 29"/>
                  <a:gd name="T3" fmla="*/ 1 h 3"/>
                  <a:gd name="T4" fmla="*/ 20 w 29"/>
                  <a:gd name="T5" fmla="*/ 0 h 3"/>
                  <a:gd name="T6" fmla="*/ 29 w 29"/>
                  <a:gd name="T7" fmla="*/ 2 h 3"/>
                  <a:gd name="T8" fmla="*/ 9 w 29"/>
                  <a:gd name="T9" fmla="*/ 3 h 3"/>
                </a:gdLst>
                <a:ahLst/>
                <a:cxnLst>
                  <a:cxn ang="0">
                    <a:pos x="T0" y="T1"/>
                  </a:cxn>
                  <a:cxn ang="0">
                    <a:pos x="T2" y="T3"/>
                  </a:cxn>
                  <a:cxn ang="0">
                    <a:pos x="T4" y="T5"/>
                  </a:cxn>
                  <a:cxn ang="0">
                    <a:pos x="T6" y="T7"/>
                  </a:cxn>
                  <a:cxn ang="0">
                    <a:pos x="T8" y="T9"/>
                  </a:cxn>
                </a:cxnLst>
                <a:rect l="0" t="0" r="r" b="b"/>
                <a:pathLst>
                  <a:path w="29" h="3">
                    <a:moveTo>
                      <a:pt x="9" y="3"/>
                    </a:moveTo>
                    <a:cubicBezTo>
                      <a:pt x="6" y="2"/>
                      <a:pt x="6" y="1"/>
                      <a:pt x="0" y="1"/>
                    </a:cubicBezTo>
                    <a:cubicBezTo>
                      <a:pt x="3" y="0"/>
                      <a:pt x="10" y="0"/>
                      <a:pt x="20" y="0"/>
                    </a:cubicBezTo>
                    <a:cubicBezTo>
                      <a:pt x="16" y="1"/>
                      <a:pt x="6" y="2"/>
                      <a:pt x="29" y="2"/>
                    </a:cubicBezTo>
                    <a:cubicBezTo>
                      <a:pt x="29" y="3"/>
                      <a:pt x="20"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1" name="Freeform 6135">
                <a:extLst>
                  <a:ext uri="{FF2B5EF4-FFF2-40B4-BE49-F238E27FC236}">
                    <a16:creationId xmlns:a16="http://schemas.microsoft.com/office/drawing/2014/main" id="{97357B39-A5A8-4C8D-9E17-BDEB9A893ADA}"/>
                  </a:ext>
                </a:extLst>
              </p:cNvPr>
              <p:cNvSpPr>
                <a:spLocks/>
              </p:cNvSpPr>
              <p:nvPr/>
            </p:nvSpPr>
            <p:spPr bwMode="auto">
              <a:xfrm>
                <a:off x="2213" y="2647"/>
                <a:ext cx="10" cy="3"/>
              </a:xfrm>
              <a:custGeom>
                <a:avLst/>
                <a:gdLst>
                  <a:gd name="T0" fmla="*/ 9 w 17"/>
                  <a:gd name="T1" fmla="*/ 5 h 5"/>
                  <a:gd name="T2" fmla="*/ 15 w 17"/>
                  <a:gd name="T3" fmla="*/ 2 h 5"/>
                  <a:gd name="T4" fmla="*/ 9 w 17"/>
                  <a:gd name="T5" fmla="*/ 5 h 5"/>
                </a:gdLst>
                <a:ahLst/>
                <a:cxnLst>
                  <a:cxn ang="0">
                    <a:pos x="T0" y="T1"/>
                  </a:cxn>
                  <a:cxn ang="0">
                    <a:pos x="T2" y="T3"/>
                  </a:cxn>
                  <a:cxn ang="0">
                    <a:pos x="T4" y="T5"/>
                  </a:cxn>
                </a:cxnLst>
                <a:rect l="0" t="0" r="r" b="b"/>
                <a:pathLst>
                  <a:path w="17" h="5">
                    <a:moveTo>
                      <a:pt x="9" y="5"/>
                    </a:moveTo>
                    <a:cubicBezTo>
                      <a:pt x="1" y="4"/>
                      <a:pt x="0" y="0"/>
                      <a:pt x="15" y="2"/>
                    </a:cubicBezTo>
                    <a:cubicBezTo>
                      <a:pt x="17" y="4"/>
                      <a:pt x="4" y="2"/>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2" name="Freeform 6136">
                <a:extLst>
                  <a:ext uri="{FF2B5EF4-FFF2-40B4-BE49-F238E27FC236}">
                    <a16:creationId xmlns:a16="http://schemas.microsoft.com/office/drawing/2014/main" id="{E9A53820-1325-435B-B18B-7D616DCD14CB}"/>
                  </a:ext>
                </a:extLst>
              </p:cNvPr>
              <p:cNvSpPr>
                <a:spLocks/>
              </p:cNvSpPr>
              <p:nvPr/>
            </p:nvSpPr>
            <p:spPr bwMode="auto">
              <a:xfrm>
                <a:off x="2670" y="1786"/>
                <a:ext cx="9" cy="13"/>
              </a:xfrm>
              <a:custGeom>
                <a:avLst/>
                <a:gdLst>
                  <a:gd name="T0" fmla="*/ 12 w 17"/>
                  <a:gd name="T1" fmla="*/ 14 h 22"/>
                  <a:gd name="T2" fmla="*/ 16 w 17"/>
                  <a:gd name="T3" fmla="*/ 22 h 22"/>
                  <a:gd name="T4" fmla="*/ 1 w 17"/>
                  <a:gd name="T5" fmla="*/ 5 h 22"/>
                  <a:gd name="T6" fmla="*/ 12 w 17"/>
                  <a:gd name="T7" fmla="*/ 14 h 22"/>
                </a:gdLst>
                <a:ahLst/>
                <a:cxnLst>
                  <a:cxn ang="0">
                    <a:pos x="T0" y="T1"/>
                  </a:cxn>
                  <a:cxn ang="0">
                    <a:pos x="T2" y="T3"/>
                  </a:cxn>
                  <a:cxn ang="0">
                    <a:pos x="T4" y="T5"/>
                  </a:cxn>
                  <a:cxn ang="0">
                    <a:pos x="T6" y="T7"/>
                  </a:cxn>
                </a:cxnLst>
                <a:rect l="0" t="0" r="r" b="b"/>
                <a:pathLst>
                  <a:path w="17" h="22">
                    <a:moveTo>
                      <a:pt x="12" y="14"/>
                    </a:moveTo>
                    <a:cubicBezTo>
                      <a:pt x="17" y="20"/>
                      <a:pt x="16" y="21"/>
                      <a:pt x="16" y="22"/>
                    </a:cubicBezTo>
                    <a:cubicBezTo>
                      <a:pt x="8" y="13"/>
                      <a:pt x="3" y="9"/>
                      <a:pt x="1" y="5"/>
                    </a:cubicBezTo>
                    <a:cubicBezTo>
                      <a:pt x="0" y="0"/>
                      <a:pt x="12" y="17"/>
                      <a:pt x="1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3" name="Freeform 6137">
                <a:extLst>
                  <a:ext uri="{FF2B5EF4-FFF2-40B4-BE49-F238E27FC236}">
                    <a16:creationId xmlns:a16="http://schemas.microsoft.com/office/drawing/2014/main" id="{63F875D7-8994-42EA-96F9-9C02DD33F99D}"/>
                  </a:ext>
                </a:extLst>
              </p:cNvPr>
              <p:cNvSpPr>
                <a:spLocks/>
              </p:cNvSpPr>
              <p:nvPr/>
            </p:nvSpPr>
            <p:spPr bwMode="auto">
              <a:xfrm>
                <a:off x="2569" y="1701"/>
                <a:ext cx="26" cy="16"/>
              </a:xfrm>
              <a:custGeom>
                <a:avLst/>
                <a:gdLst>
                  <a:gd name="T0" fmla="*/ 37 w 45"/>
                  <a:gd name="T1" fmla="*/ 22 h 29"/>
                  <a:gd name="T2" fmla="*/ 28 w 45"/>
                  <a:gd name="T3" fmla="*/ 19 h 29"/>
                  <a:gd name="T4" fmla="*/ 17 w 45"/>
                  <a:gd name="T5" fmla="*/ 12 h 29"/>
                  <a:gd name="T6" fmla="*/ 0 w 45"/>
                  <a:gd name="T7" fmla="*/ 0 h 29"/>
                  <a:gd name="T8" fmla="*/ 4 w 45"/>
                  <a:gd name="T9" fmla="*/ 1 h 29"/>
                  <a:gd name="T10" fmla="*/ 37 w 45"/>
                  <a:gd name="T11" fmla="*/ 22 h 29"/>
                </a:gdLst>
                <a:ahLst/>
                <a:cxnLst>
                  <a:cxn ang="0">
                    <a:pos x="T0" y="T1"/>
                  </a:cxn>
                  <a:cxn ang="0">
                    <a:pos x="T2" y="T3"/>
                  </a:cxn>
                  <a:cxn ang="0">
                    <a:pos x="T4" y="T5"/>
                  </a:cxn>
                  <a:cxn ang="0">
                    <a:pos x="T6" y="T7"/>
                  </a:cxn>
                  <a:cxn ang="0">
                    <a:pos x="T8" y="T9"/>
                  </a:cxn>
                  <a:cxn ang="0">
                    <a:pos x="T10" y="T11"/>
                  </a:cxn>
                </a:cxnLst>
                <a:rect l="0" t="0" r="r" b="b"/>
                <a:pathLst>
                  <a:path w="45" h="29">
                    <a:moveTo>
                      <a:pt x="37" y="22"/>
                    </a:moveTo>
                    <a:cubicBezTo>
                      <a:pt x="45" y="29"/>
                      <a:pt x="37" y="26"/>
                      <a:pt x="28" y="19"/>
                    </a:cubicBezTo>
                    <a:cubicBezTo>
                      <a:pt x="24" y="15"/>
                      <a:pt x="21" y="14"/>
                      <a:pt x="17" y="12"/>
                    </a:cubicBezTo>
                    <a:cubicBezTo>
                      <a:pt x="14" y="10"/>
                      <a:pt x="9" y="7"/>
                      <a:pt x="0" y="0"/>
                    </a:cubicBezTo>
                    <a:cubicBezTo>
                      <a:pt x="2" y="1"/>
                      <a:pt x="4" y="2"/>
                      <a:pt x="4" y="1"/>
                    </a:cubicBezTo>
                    <a:cubicBezTo>
                      <a:pt x="16" y="10"/>
                      <a:pt x="29" y="19"/>
                      <a:pt x="3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4" name="Freeform 6138">
                <a:extLst>
                  <a:ext uri="{FF2B5EF4-FFF2-40B4-BE49-F238E27FC236}">
                    <a16:creationId xmlns:a16="http://schemas.microsoft.com/office/drawing/2014/main" id="{5D892958-1909-4974-8099-0E5825BBCBCF}"/>
                  </a:ext>
                </a:extLst>
              </p:cNvPr>
              <p:cNvSpPr>
                <a:spLocks/>
              </p:cNvSpPr>
              <p:nvPr/>
            </p:nvSpPr>
            <p:spPr bwMode="auto">
              <a:xfrm>
                <a:off x="2660" y="1779"/>
                <a:ext cx="8" cy="5"/>
              </a:xfrm>
              <a:custGeom>
                <a:avLst/>
                <a:gdLst>
                  <a:gd name="T0" fmla="*/ 14 w 14"/>
                  <a:gd name="T1" fmla="*/ 9 h 9"/>
                  <a:gd name="T2" fmla="*/ 8 w 14"/>
                  <a:gd name="T3" fmla="*/ 8 h 9"/>
                  <a:gd name="T4" fmla="*/ 14 w 14"/>
                  <a:gd name="T5" fmla="*/ 9 h 9"/>
                </a:gdLst>
                <a:ahLst/>
                <a:cxnLst>
                  <a:cxn ang="0">
                    <a:pos x="T0" y="T1"/>
                  </a:cxn>
                  <a:cxn ang="0">
                    <a:pos x="T2" y="T3"/>
                  </a:cxn>
                  <a:cxn ang="0">
                    <a:pos x="T4" y="T5"/>
                  </a:cxn>
                </a:cxnLst>
                <a:rect l="0" t="0" r="r" b="b"/>
                <a:pathLst>
                  <a:path w="14" h="9">
                    <a:moveTo>
                      <a:pt x="14" y="9"/>
                    </a:moveTo>
                    <a:cubicBezTo>
                      <a:pt x="11" y="8"/>
                      <a:pt x="10" y="9"/>
                      <a:pt x="8" y="8"/>
                    </a:cubicBezTo>
                    <a:cubicBezTo>
                      <a:pt x="0" y="0"/>
                      <a:pt x="7" y="1"/>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5" name="Freeform 6139">
                <a:extLst>
                  <a:ext uri="{FF2B5EF4-FFF2-40B4-BE49-F238E27FC236}">
                    <a16:creationId xmlns:a16="http://schemas.microsoft.com/office/drawing/2014/main" id="{2C711040-74D0-4D8D-9672-54B9790D33DD}"/>
                  </a:ext>
                </a:extLst>
              </p:cNvPr>
              <p:cNvSpPr>
                <a:spLocks/>
              </p:cNvSpPr>
              <p:nvPr/>
            </p:nvSpPr>
            <p:spPr bwMode="auto">
              <a:xfrm>
                <a:off x="2714" y="1847"/>
                <a:ext cx="11" cy="18"/>
              </a:xfrm>
              <a:custGeom>
                <a:avLst/>
                <a:gdLst>
                  <a:gd name="T0" fmla="*/ 11 w 20"/>
                  <a:gd name="T1" fmla="*/ 13 h 31"/>
                  <a:gd name="T2" fmla="*/ 20 w 20"/>
                  <a:gd name="T3" fmla="*/ 31 h 31"/>
                  <a:gd name="T4" fmla="*/ 0 w 20"/>
                  <a:gd name="T5" fmla="*/ 0 h 31"/>
                  <a:gd name="T6" fmla="*/ 9 w 20"/>
                  <a:gd name="T7" fmla="*/ 12 h 31"/>
                  <a:gd name="T8" fmla="*/ 11 w 20"/>
                  <a:gd name="T9" fmla="*/ 13 h 31"/>
                </a:gdLst>
                <a:ahLst/>
                <a:cxnLst>
                  <a:cxn ang="0">
                    <a:pos x="T0" y="T1"/>
                  </a:cxn>
                  <a:cxn ang="0">
                    <a:pos x="T2" y="T3"/>
                  </a:cxn>
                  <a:cxn ang="0">
                    <a:pos x="T4" y="T5"/>
                  </a:cxn>
                  <a:cxn ang="0">
                    <a:pos x="T6" y="T7"/>
                  </a:cxn>
                  <a:cxn ang="0">
                    <a:pos x="T8" y="T9"/>
                  </a:cxn>
                </a:cxnLst>
                <a:rect l="0" t="0" r="r" b="b"/>
                <a:pathLst>
                  <a:path w="20" h="31">
                    <a:moveTo>
                      <a:pt x="11" y="13"/>
                    </a:moveTo>
                    <a:cubicBezTo>
                      <a:pt x="19" y="25"/>
                      <a:pt x="17" y="25"/>
                      <a:pt x="20" y="31"/>
                    </a:cubicBezTo>
                    <a:cubicBezTo>
                      <a:pt x="17" y="26"/>
                      <a:pt x="8" y="11"/>
                      <a:pt x="0" y="0"/>
                    </a:cubicBezTo>
                    <a:cubicBezTo>
                      <a:pt x="1" y="0"/>
                      <a:pt x="5" y="6"/>
                      <a:pt x="9" y="12"/>
                    </a:cubicBezTo>
                    <a:cubicBezTo>
                      <a:pt x="12" y="17"/>
                      <a:pt x="14" y="20"/>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6" name="Freeform 6140">
                <a:extLst>
                  <a:ext uri="{FF2B5EF4-FFF2-40B4-BE49-F238E27FC236}">
                    <a16:creationId xmlns:a16="http://schemas.microsoft.com/office/drawing/2014/main" id="{6492D9C9-51D7-4450-B2A0-AC834F631A12}"/>
                  </a:ext>
                </a:extLst>
              </p:cNvPr>
              <p:cNvSpPr>
                <a:spLocks/>
              </p:cNvSpPr>
              <p:nvPr/>
            </p:nvSpPr>
            <p:spPr bwMode="auto">
              <a:xfrm>
                <a:off x="2776" y="1980"/>
                <a:ext cx="4" cy="19"/>
              </a:xfrm>
              <a:custGeom>
                <a:avLst/>
                <a:gdLst>
                  <a:gd name="T0" fmla="*/ 0 w 8"/>
                  <a:gd name="T1" fmla="*/ 0 h 34"/>
                  <a:gd name="T2" fmla="*/ 8 w 8"/>
                  <a:gd name="T3" fmla="*/ 34 h 34"/>
                  <a:gd name="T4" fmla="*/ 0 w 8"/>
                  <a:gd name="T5" fmla="*/ 9 h 34"/>
                  <a:gd name="T6" fmla="*/ 0 w 8"/>
                  <a:gd name="T7" fmla="*/ 0 h 34"/>
                </a:gdLst>
                <a:ahLst/>
                <a:cxnLst>
                  <a:cxn ang="0">
                    <a:pos x="T0" y="T1"/>
                  </a:cxn>
                  <a:cxn ang="0">
                    <a:pos x="T2" y="T3"/>
                  </a:cxn>
                  <a:cxn ang="0">
                    <a:pos x="T4" y="T5"/>
                  </a:cxn>
                  <a:cxn ang="0">
                    <a:pos x="T6" y="T7"/>
                  </a:cxn>
                </a:cxnLst>
                <a:rect l="0" t="0" r="r" b="b"/>
                <a:pathLst>
                  <a:path w="8" h="34">
                    <a:moveTo>
                      <a:pt x="0" y="0"/>
                    </a:moveTo>
                    <a:cubicBezTo>
                      <a:pt x="2" y="6"/>
                      <a:pt x="6" y="25"/>
                      <a:pt x="8" y="34"/>
                    </a:cubicBezTo>
                    <a:cubicBezTo>
                      <a:pt x="6" y="30"/>
                      <a:pt x="4" y="17"/>
                      <a:pt x="0" y="9"/>
                    </a:cubicBezTo>
                    <a:cubicBezTo>
                      <a:pt x="1" y="8"/>
                      <a:pt x="1"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7" name="Freeform 6141">
                <a:extLst>
                  <a:ext uri="{FF2B5EF4-FFF2-40B4-BE49-F238E27FC236}">
                    <a16:creationId xmlns:a16="http://schemas.microsoft.com/office/drawing/2014/main" id="{5AD87903-ABC6-40B8-87B9-1C031D63E518}"/>
                  </a:ext>
                </a:extLst>
              </p:cNvPr>
              <p:cNvSpPr>
                <a:spLocks/>
              </p:cNvSpPr>
              <p:nvPr/>
            </p:nvSpPr>
            <p:spPr bwMode="auto">
              <a:xfrm>
                <a:off x="2703" y="2408"/>
                <a:ext cx="9" cy="13"/>
              </a:xfrm>
              <a:custGeom>
                <a:avLst/>
                <a:gdLst>
                  <a:gd name="T0" fmla="*/ 15 w 15"/>
                  <a:gd name="T1" fmla="*/ 0 h 23"/>
                  <a:gd name="T2" fmla="*/ 0 w 15"/>
                  <a:gd name="T3" fmla="*/ 23 h 23"/>
                  <a:gd name="T4" fmla="*/ 10 w 15"/>
                  <a:gd name="T5" fmla="*/ 4 h 23"/>
                  <a:gd name="T6" fmla="*/ 15 w 15"/>
                  <a:gd name="T7" fmla="*/ 0 h 23"/>
                </a:gdLst>
                <a:ahLst/>
                <a:cxnLst>
                  <a:cxn ang="0">
                    <a:pos x="T0" y="T1"/>
                  </a:cxn>
                  <a:cxn ang="0">
                    <a:pos x="T2" y="T3"/>
                  </a:cxn>
                  <a:cxn ang="0">
                    <a:pos x="T4" y="T5"/>
                  </a:cxn>
                  <a:cxn ang="0">
                    <a:pos x="T6" y="T7"/>
                  </a:cxn>
                </a:cxnLst>
                <a:rect l="0" t="0" r="r" b="b"/>
                <a:pathLst>
                  <a:path w="15" h="23">
                    <a:moveTo>
                      <a:pt x="15" y="0"/>
                    </a:moveTo>
                    <a:cubicBezTo>
                      <a:pt x="11" y="8"/>
                      <a:pt x="5" y="15"/>
                      <a:pt x="0" y="23"/>
                    </a:cubicBezTo>
                    <a:cubicBezTo>
                      <a:pt x="5" y="15"/>
                      <a:pt x="5" y="12"/>
                      <a:pt x="10" y="4"/>
                    </a:cubicBezTo>
                    <a:cubicBezTo>
                      <a:pt x="11" y="3"/>
                      <a:pt x="12" y="5"/>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8" name="Freeform 6142">
                <a:extLst>
                  <a:ext uri="{FF2B5EF4-FFF2-40B4-BE49-F238E27FC236}">
                    <a16:creationId xmlns:a16="http://schemas.microsoft.com/office/drawing/2014/main" id="{5463AF69-BA31-4797-A40E-B36AA8AC4B87}"/>
                  </a:ext>
                </a:extLst>
              </p:cNvPr>
              <p:cNvSpPr>
                <a:spLocks/>
              </p:cNvSpPr>
              <p:nvPr/>
            </p:nvSpPr>
            <p:spPr bwMode="auto">
              <a:xfrm>
                <a:off x="2414" y="2620"/>
                <a:ext cx="18" cy="6"/>
              </a:xfrm>
              <a:custGeom>
                <a:avLst/>
                <a:gdLst>
                  <a:gd name="T0" fmla="*/ 26 w 32"/>
                  <a:gd name="T1" fmla="*/ 8 h 11"/>
                  <a:gd name="T2" fmla="*/ 13 w 32"/>
                  <a:gd name="T3" fmla="*/ 10 h 11"/>
                  <a:gd name="T4" fmla="*/ 8 w 32"/>
                  <a:gd name="T5" fmla="*/ 7 h 11"/>
                  <a:gd name="T6" fmla="*/ 15 w 32"/>
                  <a:gd name="T7" fmla="*/ 0 h 11"/>
                  <a:gd name="T8" fmla="*/ 7 w 32"/>
                  <a:gd name="T9" fmla="*/ 6 h 11"/>
                  <a:gd name="T10" fmla="*/ 24 w 32"/>
                  <a:gd name="T11" fmla="*/ 3 h 11"/>
                  <a:gd name="T12" fmla="*/ 32 w 32"/>
                  <a:gd name="T13" fmla="*/ 5 h 11"/>
                  <a:gd name="T14" fmla="*/ 26 w 32"/>
                  <a:gd name="T15" fmla="*/ 8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1">
                    <a:moveTo>
                      <a:pt x="26" y="8"/>
                    </a:moveTo>
                    <a:cubicBezTo>
                      <a:pt x="16" y="11"/>
                      <a:pt x="27" y="5"/>
                      <a:pt x="13" y="10"/>
                    </a:cubicBezTo>
                    <a:cubicBezTo>
                      <a:pt x="20" y="7"/>
                      <a:pt x="13" y="7"/>
                      <a:pt x="8" y="7"/>
                    </a:cubicBezTo>
                    <a:cubicBezTo>
                      <a:pt x="3" y="7"/>
                      <a:pt x="0" y="6"/>
                      <a:pt x="15" y="0"/>
                    </a:cubicBezTo>
                    <a:cubicBezTo>
                      <a:pt x="10" y="3"/>
                      <a:pt x="21" y="2"/>
                      <a:pt x="7" y="6"/>
                    </a:cubicBezTo>
                    <a:cubicBezTo>
                      <a:pt x="13" y="5"/>
                      <a:pt x="14" y="6"/>
                      <a:pt x="24" y="3"/>
                    </a:cubicBezTo>
                    <a:cubicBezTo>
                      <a:pt x="29" y="3"/>
                      <a:pt x="18" y="8"/>
                      <a:pt x="32" y="5"/>
                    </a:cubicBezTo>
                    <a:cubicBezTo>
                      <a:pt x="30" y="6"/>
                      <a:pt x="24" y="8"/>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9" name="Freeform 6143">
                <a:extLst>
                  <a:ext uri="{FF2B5EF4-FFF2-40B4-BE49-F238E27FC236}">
                    <a16:creationId xmlns:a16="http://schemas.microsoft.com/office/drawing/2014/main" id="{39EA351C-8FB3-4C45-BD61-240A48728770}"/>
                  </a:ext>
                </a:extLst>
              </p:cNvPr>
              <p:cNvSpPr>
                <a:spLocks/>
              </p:cNvSpPr>
              <p:nvPr/>
            </p:nvSpPr>
            <p:spPr bwMode="auto">
              <a:xfrm>
                <a:off x="2635" y="1751"/>
                <a:ext cx="13" cy="12"/>
              </a:xfrm>
              <a:custGeom>
                <a:avLst/>
                <a:gdLst>
                  <a:gd name="T0" fmla="*/ 1 w 22"/>
                  <a:gd name="T1" fmla="*/ 0 h 21"/>
                  <a:gd name="T2" fmla="*/ 22 w 22"/>
                  <a:gd name="T3" fmla="*/ 21 h 21"/>
                  <a:gd name="T4" fmla="*/ 0 w 22"/>
                  <a:gd name="T5" fmla="*/ 3 h 21"/>
                  <a:gd name="T6" fmla="*/ 1 w 22"/>
                  <a:gd name="T7" fmla="*/ 0 h 21"/>
                </a:gdLst>
                <a:ahLst/>
                <a:cxnLst>
                  <a:cxn ang="0">
                    <a:pos x="T0" y="T1"/>
                  </a:cxn>
                  <a:cxn ang="0">
                    <a:pos x="T2" y="T3"/>
                  </a:cxn>
                  <a:cxn ang="0">
                    <a:pos x="T4" y="T5"/>
                  </a:cxn>
                  <a:cxn ang="0">
                    <a:pos x="T6" y="T7"/>
                  </a:cxn>
                </a:cxnLst>
                <a:rect l="0" t="0" r="r" b="b"/>
                <a:pathLst>
                  <a:path w="22" h="21">
                    <a:moveTo>
                      <a:pt x="1" y="0"/>
                    </a:moveTo>
                    <a:cubicBezTo>
                      <a:pt x="8" y="8"/>
                      <a:pt x="15" y="14"/>
                      <a:pt x="22" y="21"/>
                    </a:cubicBezTo>
                    <a:cubicBezTo>
                      <a:pt x="20" y="21"/>
                      <a:pt x="7" y="8"/>
                      <a:pt x="0" y="3"/>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0" name="Freeform 6144">
                <a:extLst>
                  <a:ext uri="{FF2B5EF4-FFF2-40B4-BE49-F238E27FC236}">
                    <a16:creationId xmlns:a16="http://schemas.microsoft.com/office/drawing/2014/main" id="{7517DD13-A101-4C89-879D-3671249F6BCA}"/>
                  </a:ext>
                </a:extLst>
              </p:cNvPr>
              <p:cNvSpPr>
                <a:spLocks/>
              </p:cNvSpPr>
              <p:nvPr/>
            </p:nvSpPr>
            <p:spPr bwMode="auto">
              <a:xfrm>
                <a:off x="2733" y="1880"/>
                <a:ext cx="6" cy="13"/>
              </a:xfrm>
              <a:custGeom>
                <a:avLst/>
                <a:gdLst>
                  <a:gd name="T0" fmla="*/ 3 w 10"/>
                  <a:gd name="T1" fmla="*/ 2 h 22"/>
                  <a:gd name="T2" fmla="*/ 10 w 10"/>
                  <a:gd name="T3" fmla="*/ 22 h 22"/>
                  <a:gd name="T4" fmla="*/ 0 w 10"/>
                  <a:gd name="T5" fmla="*/ 2 h 22"/>
                  <a:gd name="T6" fmla="*/ 3 w 10"/>
                  <a:gd name="T7" fmla="*/ 2 h 22"/>
                </a:gdLst>
                <a:ahLst/>
                <a:cxnLst>
                  <a:cxn ang="0">
                    <a:pos x="T0" y="T1"/>
                  </a:cxn>
                  <a:cxn ang="0">
                    <a:pos x="T2" y="T3"/>
                  </a:cxn>
                  <a:cxn ang="0">
                    <a:pos x="T4" y="T5"/>
                  </a:cxn>
                  <a:cxn ang="0">
                    <a:pos x="T6" y="T7"/>
                  </a:cxn>
                </a:cxnLst>
                <a:rect l="0" t="0" r="r" b="b"/>
                <a:pathLst>
                  <a:path w="10" h="22">
                    <a:moveTo>
                      <a:pt x="3" y="2"/>
                    </a:moveTo>
                    <a:cubicBezTo>
                      <a:pt x="6" y="9"/>
                      <a:pt x="8" y="16"/>
                      <a:pt x="10" y="22"/>
                    </a:cubicBezTo>
                    <a:cubicBezTo>
                      <a:pt x="7" y="15"/>
                      <a:pt x="3" y="8"/>
                      <a:pt x="0" y="2"/>
                    </a:cubicBezTo>
                    <a:cubicBezTo>
                      <a:pt x="0" y="0"/>
                      <a:pt x="4" y="6"/>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1" name="Freeform 6145">
                <a:extLst>
                  <a:ext uri="{FF2B5EF4-FFF2-40B4-BE49-F238E27FC236}">
                    <a16:creationId xmlns:a16="http://schemas.microsoft.com/office/drawing/2014/main" id="{407321E3-2762-4402-86BB-D6CF0A99AC2D}"/>
                  </a:ext>
                </a:extLst>
              </p:cNvPr>
              <p:cNvSpPr>
                <a:spLocks/>
              </p:cNvSpPr>
              <p:nvPr/>
            </p:nvSpPr>
            <p:spPr bwMode="auto">
              <a:xfrm>
                <a:off x="2754" y="1923"/>
                <a:ext cx="5" cy="11"/>
              </a:xfrm>
              <a:custGeom>
                <a:avLst/>
                <a:gdLst>
                  <a:gd name="T0" fmla="*/ 9 w 9"/>
                  <a:gd name="T1" fmla="*/ 18 h 18"/>
                  <a:gd name="T2" fmla="*/ 5 w 9"/>
                  <a:gd name="T3" fmla="*/ 13 h 18"/>
                  <a:gd name="T4" fmla="*/ 1 w 9"/>
                  <a:gd name="T5" fmla="*/ 1 h 18"/>
                  <a:gd name="T6" fmla="*/ 9 w 9"/>
                  <a:gd name="T7" fmla="*/ 18 h 18"/>
                </a:gdLst>
                <a:ahLst/>
                <a:cxnLst>
                  <a:cxn ang="0">
                    <a:pos x="T0" y="T1"/>
                  </a:cxn>
                  <a:cxn ang="0">
                    <a:pos x="T2" y="T3"/>
                  </a:cxn>
                  <a:cxn ang="0">
                    <a:pos x="T4" y="T5"/>
                  </a:cxn>
                  <a:cxn ang="0">
                    <a:pos x="T6" y="T7"/>
                  </a:cxn>
                </a:cxnLst>
                <a:rect l="0" t="0" r="r" b="b"/>
                <a:pathLst>
                  <a:path w="9" h="18">
                    <a:moveTo>
                      <a:pt x="9" y="18"/>
                    </a:moveTo>
                    <a:cubicBezTo>
                      <a:pt x="7" y="17"/>
                      <a:pt x="5" y="11"/>
                      <a:pt x="5" y="13"/>
                    </a:cubicBezTo>
                    <a:cubicBezTo>
                      <a:pt x="4" y="9"/>
                      <a:pt x="0" y="0"/>
                      <a:pt x="1" y="1"/>
                    </a:cubicBezTo>
                    <a:cubicBezTo>
                      <a:pt x="5" y="9"/>
                      <a:pt x="6" y="10"/>
                      <a:pt x="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2" name="Freeform 6146">
                <a:extLst>
                  <a:ext uri="{FF2B5EF4-FFF2-40B4-BE49-F238E27FC236}">
                    <a16:creationId xmlns:a16="http://schemas.microsoft.com/office/drawing/2014/main" id="{68D1DA63-153B-4C94-943A-466F84CC13BA}"/>
                  </a:ext>
                </a:extLst>
              </p:cNvPr>
              <p:cNvSpPr>
                <a:spLocks/>
              </p:cNvSpPr>
              <p:nvPr/>
            </p:nvSpPr>
            <p:spPr bwMode="auto">
              <a:xfrm>
                <a:off x="2781" y="2007"/>
                <a:ext cx="5" cy="17"/>
              </a:xfrm>
              <a:custGeom>
                <a:avLst/>
                <a:gdLst>
                  <a:gd name="T0" fmla="*/ 8 w 8"/>
                  <a:gd name="T1" fmla="*/ 30 h 30"/>
                  <a:gd name="T2" fmla="*/ 1 w 8"/>
                  <a:gd name="T3" fmla="*/ 6 h 30"/>
                  <a:gd name="T4" fmla="*/ 3 w 8"/>
                  <a:gd name="T5" fmla="*/ 9 h 30"/>
                  <a:gd name="T6" fmla="*/ 8 w 8"/>
                  <a:gd name="T7" fmla="*/ 30 h 30"/>
                </a:gdLst>
                <a:ahLst/>
                <a:cxnLst>
                  <a:cxn ang="0">
                    <a:pos x="T0" y="T1"/>
                  </a:cxn>
                  <a:cxn ang="0">
                    <a:pos x="T2" y="T3"/>
                  </a:cxn>
                  <a:cxn ang="0">
                    <a:pos x="T4" y="T5"/>
                  </a:cxn>
                  <a:cxn ang="0">
                    <a:pos x="T6" y="T7"/>
                  </a:cxn>
                </a:cxnLst>
                <a:rect l="0" t="0" r="r" b="b"/>
                <a:pathLst>
                  <a:path w="8" h="30">
                    <a:moveTo>
                      <a:pt x="8" y="30"/>
                    </a:moveTo>
                    <a:cubicBezTo>
                      <a:pt x="6" y="28"/>
                      <a:pt x="3" y="10"/>
                      <a:pt x="1" y="6"/>
                    </a:cubicBezTo>
                    <a:cubicBezTo>
                      <a:pt x="0" y="0"/>
                      <a:pt x="1" y="3"/>
                      <a:pt x="3" y="9"/>
                    </a:cubicBezTo>
                    <a:cubicBezTo>
                      <a:pt x="5" y="15"/>
                      <a:pt x="7" y="25"/>
                      <a:pt x="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3" name="Freeform 6147">
                <a:extLst>
                  <a:ext uri="{FF2B5EF4-FFF2-40B4-BE49-F238E27FC236}">
                    <a16:creationId xmlns:a16="http://schemas.microsoft.com/office/drawing/2014/main" id="{642557E9-8558-480E-BA8E-1FBC5DA8F6FE}"/>
                  </a:ext>
                </a:extLst>
              </p:cNvPr>
              <p:cNvSpPr>
                <a:spLocks/>
              </p:cNvSpPr>
              <p:nvPr/>
            </p:nvSpPr>
            <p:spPr bwMode="auto">
              <a:xfrm>
                <a:off x="2587" y="2533"/>
                <a:ext cx="12" cy="8"/>
              </a:xfrm>
              <a:custGeom>
                <a:avLst/>
                <a:gdLst>
                  <a:gd name="T0" fmla="*/ 6 w 21"/>
                  <a:gd name="T1" fmla="*/ 12 h 14"/>
                  <a:gd name="T2" fmla="*/ 11 w 21"/>
                  <a:gd name="T3" fmla="*/ 7 h 14"/>
                  <a:gd name="T4" fmla="*/ 5 w 21"/>
                  <a:gd name="T5" fmla="*/ 9 h 14"/>
                  <a:gd name="T6" fmla="*/ 20 w 21"/>
                  <a:gd name="T7" fmla="*/ 0 h 14"/>
                  <a:gd name="T8" fmla="*/ 6 w 21"/>
                  <a:gd name="T9" fmla="*/ 12 h 14"/>
                </a:gdLst>
                <a:ahLst/>
                <a:cxnLst>
                  <a:cxn ang="0">
                    <a:pos x="T0" y="T1"/>
                  </a:cxn>
                  <a:cxn ang="0">
                    <a:pos x="T2" y="T3"/>
                  </a:cxn>
                  <a:cxn ang="0">
                    <a:pos x="T4" y="T5"/>
                  </a:cxn>
                  <a:cxn ang="0">
                    <a:pos x="T6" y="T7"/>
                  </a:cxn>
                  <a:cxn ang="0">
                    <a:pos x="T8" y="T9"/>
                  </a:cxn>
                </a:cxnLst>
                <a:rect l="0" t="0" r="r" b="b"/>
                <a:pathLst>
                  <a:path w="21" h="14">
                    <a:moveTo>
                      <a:pt x="6" y="12"/>
                    </a:moveTo>
                    <a:cubicBezTo>
                      <a:pt x="7" y="11"/>
                      <a:pt x="8" y="10"/>
                      <a:pt x="11" y="7"/>
                    </a:cubicBezTo>
                    <a:cubicBezTo>
                      <a:pt x="7" y="9"/>
                      <a:pt x="0" y="14"/>
                      <a:pt x="5" y="9"/>
                    </a:cubicBezTo>
                    <a:cubicBezTo>
                      <a:pt x="14" y="2"/>
                      <a:pt x="13" y="5"/>
                      <a:pt x="20" y="0"/>
                    </a:cubicBezTo>
                    <a:cubicBezTo>
                      <a:pt x="21" y="1"/>
                      <a:pt x="14" y="7"/>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4" name="Freeform 6148">
                <a:extLst>
                  <a:ext uri="{FF2B5EF4-FFF2-40B4-BE49-F238E27FC236}">
                    <a16:creationId xmlns:a16="http://schemas.microsoft.com/office/drawing/2014/main" id="{8075C6C5-9C47-4DD9-A35A-F4E85D029409}"/>
                  </a:ext>
                </a:extLst>
              </p:cNvPr>
              <p:cNvSpPr>
                <a:spLocks/>
              </p:cNvSpPr>
              <p:nvPr/>
            </p:nvSpPr>
            <p:spPr bwMode="auto">
              <a:xfrm>
                <a:off x="2791" y="2071"/>
                <a:ext cx="3" cy="12"/>
              </a:xfrm>
              <a:custGeom>
                <a:avLst/>
                <a:gdLst>
                  <a:gd name="T0" fmla="*/ 4 w 5"/>
                  <a:gd name="T1" fmla="*/ 3 h 21"/>
                  <a:gd name="T2" fmla="*/ 5 w 5"/>
                  <a:gd name="T3" fmla="*/ 15 h 21"/>
                  <a:gd name="T4" fmla="*/ 3 w 5"/>
                  <a:gd name="T5" fmla="*/ 8 h 21"/>
                  <a:gd name="T6" fmla="*/ 0 w 5"/>
                  <a:gd name="T7" fmla="*/ 6 h 21"/>
                  <a:gd name="T8" fmla="*/ 2 w 5"/>
                  <a:gd name="T9" fmla="*/ 9 h 21"/>
                  <a:gd name="T10" fmla="*/ 2 w 5"/>
                  <a:gd name="T11" fmla="*/ 1 h 21"/>
                  <a:gd name="T12" fmla="*/ 4 w 5"/>
                  <a:gd name="T13" fmla="*/ 3 h 21"/>
                </a:gdLst>
                <a:ahLst/>
                <a:cxnLst>
                  <a:cxn ang="0">
                    <a:pos x="T0" y="T1"/>
                  </a:cxn>
                  <a:cxn ang="0">
                    <a:pos x="T2" y="T3"/>
                  </a:cxn>
                  <a:cxn ang="0">
                    <a:pos x="T4" y="T5"/>
                  </a:cxn>
                  <a:cxn ang="0">
                    <a:pos x="T6" y="T7"/>
                  </a:cxn>
                  <a:cxn ang="0">
                    <a:pos x="T8" y="T9"/>
                  </a:cxn>
                  <a:cxn ang="0">
                    <a:pos x="T10" y="T11"/>
                  </a:cxn>
                  <a:cxn ang="0">
                    <a:pos x="T12" y="T13"/>
                  </a:cxn>
                </a:cxnLst>
                <a:rect l="0" t="0" r="r" b="b"/>
                <a:pathLst>
                  <a:path w="5" h="21">
                    <a:moveTo>
                      <a:pt x="4" y="3"/>
                    </a:moveTo>
                    <a:cubicBezTo>
                      <a:pt x="5" y="15"/>
                      <a:pt x="5" y="15"/>
                      <a:pt x="5" y="15"/>
                    </a:cubicBezTo>
                    <a:cubicBezTo>
                      <a:pt x="4" y="17"/>
                      <a:pt x="4" y="13"/>
                      <a:pt x="3" y="8"/>
                    </a:cubicBezTo>
                    <a:cubicBezTo>
                      <a:pt x="3" y="11"/>
                      <a:pt x="1" y="21"/>
                      <a:pt x="0" y="6"/>
                    </a:cubicBezTo>
                    <a:cubicBezTo>
                      <a:pt x="1" y="8"/>
                      <a:pt x="1" y="10"/>
                      <a:pt x="2" y="9"/>
                    </a:cubicBezTo>
                    <a:cubicBezTo>
                      <a:pt x="2" y="9"/>
                      <a:pt x="2" y="4"/>
                      <a:pt x="2" y="1"/>
                    </a:cubicBezTo>
                    <a:cubicBezTo>
                      <a:pt x="2" y="0"/>
                      <a:pt x="3" y="5"/>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5" name="Freeform 6149">
                <a:extLst>
                  <a:ext uri="{FF2B5EF4-FFF2-40B4-BE49-F238E27FC236}">
                    <a16:creationId xmlns:a16="http://schemas.microsoft.com/office/drawing/2014/main" id="{108458E6-A6D1-4C32-A076-20185746B759}"/>
                  </a:ext>
                </a:extLst>
              </p:cNvPr>
              <p:cNvSpPr>
                <a:spLocks/>
              </p:cNvSpPr>
              <p:nvPr/>
            </p:nvSpPr>
            <p:spPr bwMode="auto">
              <a:xfrm>
                <a:off x="2765" y="2282"/>
                <a:ext cx="4" cy="12"/>
              </a:xfrm>
              <a:custGeom>
                <a:avLst/>
                <a:gdLst>
                  <a:gd name="T0" fmla="*/ 3 w 7"/>
                  <a:gd name="T1" fmla="*/ 18 h 20"/>
                  <a:gd name="T2" fmla="*/ 4 w 7"/>
                  <a:gd name="T3" fmla="*/ 8 h 20"/>
                  <a:gd name="T4" fmla="*/ 7 w 7"/>
                  <a:gd name="T5" fmla="*/ 0 h 20"/>
                  <a:gd name="T6" fmla="*/ 3 w 7"/>
                  <a:gd name="T7" fmla="*/ 18 h 20"/>
                </a:gdLst>
                <a:ahLst/>
                <a:cxnLst>
                  <a:cxn ang="0">
                    <a:pos x="T0" y="T1"/>
                  </a:cxn>
                  <a:cxn ang="0">
                    <a:pos x="T2" y="T3"/>
                  </a:cxn>
                  <a:cxn ang="0">
                    <a:pos x="T4" y="T5"/>
                  </a:cxn>
                  <a:cxn ang="0">
                    <a:pos x="T6" y="T7"/>
                  </a:cxn>
                </a:cxnLst>
                <a:rect l="0" t="0" r="r" b="b"/>
                <a:pathLst>
                  <a:path w="7" h="20">
                    <a:moveTo>
                      <a:pt x="3" y="18"/>
                    </a:moveTo>
                    <a:cubicBezTo>
                      <a:pt x="0" y="20"/>
                      <a:pt x="5" y="8"/>
                      <a:pt x="4" y="8"/>
                    </a:cubicBezTo>
                    <a:cubicBezTo>
                      <a:pt x="5" y="4"/>
                      <a:pt x="6" y="5"/>
                      <a:pt x="7" y="0"/>
                    </a:cubicBezTo>
                    <a:cubicBezTo>
                      <a:pt x="6" y="5"/>
                      <a:pt x="6" y="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6" name="Freeform 6150">
                <a:extLst>
                  <a:ext uri="{FF2B5EF4-FFF2-40B4-BE49-F238E27FC236}">
                    <a16:creationId xmlns:a16="http://schemas.microsoft.com/office/drawing/2014/main" id="{917167D5-F0D3-40B3-A1DD-27A1473B2288}"/>
                  </a:ext>
                </a:extLst>
              </p:cNvPr>
              <p:cNvSpPr>
                <a:spLocks/>
              </p:cNvSpPr>
              <p:nvPr/>
            </p:nvSpPr>
            <p:spPr bwMode="auto">
              <a:xfrm>
                <a:off x="2732" y="1882"/>
                <a:ext cx="7" cy="12"/>
              </a:xfrm>
              <a:custGeom>
                <a:avLst/>
                <a:gdLst>
                  <a:gd name="T0" fmla="*/ 7 w 13"/>
                  <a:gd name="T1" fmla="*/ 8 h 21"/>
                  <a:gd name="T2" fmla="*/ 7 w 13"/>
                  <a:gd name="T3" fmla="*/ 14 h 21"/>
                  <a:gd name="T4" fmla="*/ 0 w 13"/>
                  <a:gd name="T5" fmla="*/ 0 h 21"/>
                  <a:gd name="T6" fmla="*/ 7 w 13"/>
                  <a:gd name="T7" fmla="*/ 8 h 21"/>
                </a:gdLst>
                <a:ahLst/>
                <a:cxnLst>
                  <a:cxn ang="0">
                    <a:pos x="T0" y="T1"/>
                  </a:cxn>
                  <a:cxn ang="0">
                    <a:pos x="T2" y="T3"/>
                  </a:cxn>
                  <a:cxn ang="0">
                    <a:pos x="T4" y="T5"/>
                  </a:cxn>
                  <a:cxn ang="0">
                    <a:pos x="T6" y="T7"/>
                  </a:cxn>
                </a:cxnLst>
                <a:rect l="0" t="0" r="r" b="b"/>
                <a:pathLst>
                  <a:path w="13" h="21">
                    <a:moveTo>
                      <a:pt x="7" y="8"/>
                    </a:moveTo>
                    <a:cubicBezTo>
                      <a:pt x="13" y="21"/>
                      <a:pt x="1" y="3"/>
                      <a:pt x="7" y="14"/>
                    </a:cubicBezTo>
                    <a:cubicBezTo>
                      <a:pt x="4" y="12"/>
                      <a:pt x="1" y="3"/>
                      <a:pt x="0" y="0"/>
                    </a:cubicBezTo>
                    <a:cubicBezTo>
                      <a:pt x="1" y="0"/>
                      <a:pt x="6" y="8"/>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7" name="Freeform 6151">
                <a:extLst>
                  <a:ext uri="{FF2B5EF4-FFF2-40B4-BE49-F238E27FC236}">
                    <a16:creationId xmlns:a16="http://schemas.microsoft.com/office/drawing/2014/main" id="{4FB0D98D-BAB1-4432-8AA7-670DB6DEF5B0}"/>
                  </a:ext>
                </a:extLst>
              </p:cNvPr>
              <p:cNvSpPr>
                <a:spLocks/>
              </p:cNvSpPr>
              <p:nvPr/>
            </p:nvSpPr>
            <p:spPr bwMode="auto">
              <a:xfrm>
                <a:off x="2742" y="1903"/>
                <a:ext cx="6" cy="11"/>
              </a:xfrm>
              <a:custGeom>
                <a:avLst/>
                <a:gdLst>
                  <a:gd name="T0" fmla="*/ 8 w 11"/>
                  <a:gd name="T1" fmla="*/ 11 h 19"/>
                  <a:gd name="T2" fmla="*/ 9 w 11"/>
                  <a:gd name="T3" fmla="*/ 17 h 19"/>
                  <a:gd name="T4" fmla="*/ 0 w 11"/>
                  <a:gd name="T5" fmla="*/ 1 h 19"/>
                  <a:gd name="T6" fmla="*/ 3 w 11"/>
                  <a:gd name="T7" fmla="*/ 2 h 19"/>
                  <a:gd name="T8" fmla="*/ 6 w 11"/>
                  <a:gd name="T9" fmla="*/ 10 h 19"/>
                  <a:gd name="T10" fmla="*/ 8 w 11"/>
                  <a:gd name="T11" fmla="*/ 11 h 19"/>
                </a:gdLst>
                <a:ahLst/>
                <a:cxnLst>
                  <a:cxn ang="0">
                    <a:pos x="T0" y="T1"/>
                  </a:cxn>
                  <a:cxn ang="0">
                    <a:pos x="T2" y="T3"/>
                  </a:cxn>
                  <a:cxn ang="0">
                    <a:pos x="T4" y="T5"/>
                  </a:cxn>
                  <a:cxn ang="0">
                    <a:pos x="T6" y="T7"/>
                  </a:cxn>
                  <a:cxn ang="0">
                    <a:pos x="T8" y="T9"/>
                  </a:cxn>
                  <a:cxn ang="0">
                    <a:pos x="T10" y="T11"/>
                  </a:cxn>
                </a:cxnLst>
                <a:rect l="0" t="0" r="r" b="b"/>
                <a:pathLst>
                  <a:path w="11" h="19">
                    <a:moveTo>
                      <a:pt x="8" y="11"/>
                    </a:moveTo>
                    <a:cubicBezTo>
                      <a:pt x="11" y="18"/>
                      <a:pt x="11" y="19"/>
                      <a:pt x="9" y="17"/>
                    </a:cubicBezTo>
                    <a:cubicBezTo>
                      <a:pt x="7" y="15"/>
                      <a:pt x="4" y="9"/>
                      <a:pt x="0" y="1"/>
                    </a:cubicBezTo>
                    <a:cubicBezTo>
                      <a:pt x="1" y="0"/>
                      <a:pt x="3" y="4"/>
                      <a:pt x="3" y="2"/>
                    </a:cubicBezTo>
                    <a:cubicBezTo>
                      <a:pt x="5" y="6"/>
                      <a:pt x="6" y="8"/>
                      <a:pt x="6" y="10"/>
                    </a:cubicBezTo>
                    <a:cubicBezTo>
                      <a:pt x="8" y="13"/>
                      <a:pt x="8" y="12"/>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8" name="Freeform 6152">
                <a:extLst>
                  <a:ext uri="{FF2B5EF4-FFF2-40B4-BE49-F238E27FC236}">
                    <a16:creationId xmlns:a16="http://schemas.microsoft.com/office/drawing/2014/main" id="{B275E336-3044-4C65-9F7F-A7E7D44C417D}"/>
                  </a:ext>
                </a:extLst>
              </p:cNvPr>
              <p:cNvSpPr>
                <a:spLocks/>
              </p:cNvSpPr>
              <p:nvPr/>
            </p:nvSpPr>
            <p:spPr bwMode="auto">
              <a:xfrm>
                <a:off x="2151" y="2636"/>
                <a:ext cx="14" cy="4"/>
              </a:xfrm>
              <a:custGeom>
                <a:avLst/>
                <a:gdLst>
                  <a:gd name="T0" fmla="*/ 5 w 26"/>
                  <a:gd name="T1" fmla="*/ 3 h 8"/>
                  <a:gd name="T2" fmla="*/ 0 w 26"/>
                  <a:gd name="T3" fmla="*/ 0 h 8"/>
                  <a:gd name="T4" fmla="*/ 5 w 26"/>
                  <a:gd name="T5" fmla="*/ 3 h 8"/>
                </a:gdLst>
                <a:ahLst/>
                <a:cxnLst>
                  <a:cxn ang="0">
                    <a:pos x="T0" y="T1"/>
                  </a:cxn>
                  <a:cxn ang="0">
                    <a:pos x="T2" y="T3"/>
                  </a:cxn>
                  <a:cxn ang="0">
                    <a:pos x="T4" y="T5"/>
                  </a:cxn>
                </a:cxnLst>
                <a:rect l="0" t="0" r="r" b="b"/>
                <a:pathLst>
                  <a:path w="26" h="8">
                    <a:moveTo>
                      <a:pt x="5" y="3"/>
                    </a:moveTo>
                    <a:cubicBezTo>
                      <a:pt x="5" y="2"/>
                      <a:pt x="12" y="3"/>
                      <a:pt x="0" y="0"/>
                    </a:cubicBezTo>
                    <a:cubicBezTo>
                      <a:pt x="9" y="0"/>
                      <a:pt x="26" y="8"/>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9" name="Freeform 6153">
                <a:extLst>
                  <a:ext uri="{FF2B5EF4-FFF2-40B4-BE49-F238E27FC236}">
                    <a16:creationId xmlns:a16="http://schemas.microsoft.com/office/drawing/2014/main" id="{E7446AAB-32C9-44BA-9954-A1628F8B421C}"/>
                  </a:ext>
                </a:extLst>
              </p:cNvPr>
              <p:cNvSpPr>
                <a:spLocks/>
              </p:cNvSpPr>
              <p:nvPr/>
            </p:nvSpPr>
            <p:spPr bwMode="auto">
              <a:xfrm>
                <a:off x="2681" y="1805"/>
                <a:ext cx="10" cy="12"/>
              </a:xfrm>
              <a:custGeom>
                <a:avLst/>
                <a:gdLst>
                  <a:gd name="T0" fmla="*/ 19 w 19"/>
                  <a:gd name="T1" fmla="*/ 22 h 22"/>
                  <a:gd name="T2" fmla="*/ 0 w 19"/>
                  <a:gd name="T3" fmla="*/ 0 h 22"/>
                  <a:gd name="T4" fmla="*/ 19 w 19"/>
                  <a:gd name="T5" fmla="*/ 22 h 22"/>
                </a:gdLst>
                <a:ahLst/>
                <a:cxnLst>
                  <a:cxn ang="0">
                    <a:pos x="T0" y="T1"/>
                  </a:cxn>
                  <a:cxn ang="0">
                    <a:pos x="T2" y="T3"/>
                  </a:cxn>
                  <a:cxn ang="0">
                    <a:pos x="T4" y="T5"/>
                  </a:cxn>
                </a:cxnLst>
                <a:rect l="0" t="0" r="r" b="b"/>
                <a:pathLst>
                  <a:path w="19" h="22">
                    <a:moveTo>
                      <a:pt x="19" y="22"/>
                    </a:moveTo>
                    <a:cubicBezTo>
                      <a:pt x="14" y="18"/>
                      <a:pt x="6" y="8"/>
                      <a:pt x="0" y="0"/>
                    </a:cubicBezTo>
                    <a:cubicBezTo>
                      <a:pt x="5" y="3"/>
                      <a:pt x="10" y="1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0" name="Freeform 6154">
                <a:extLst>
                  <a:ext uri="{FF2B5EF4-FFF2-40B4-BE49-F238E27FC236}">
                    <a16:creationId xmlns:a16="http://schemas.microsoft.com/office/drawing/2014/main" id="{8D3988BA-23D6-47F9-90E0-67A4A605367C}"/>
                  </a:ext>
                </a:extLst>
              </p:cNvPr>
              <p:cNvSpPr>
                <a:spLocks/>
              </p:cNvSpPr>
              <p:nvPr/>
            </p:nvSpPr>
            <p:spPr bwMode="auto">
              <a:xfrm>
                <a:off x="2174" y="2640"/>
                <a:ext cx="19" cy="2"/>
              </a:xfrm>
              <a:custGeom>
                <a:avLst/>
                <a:gdLst>
                  <a:gd name="T0" fmla="*/ 19 w 34"/>
                  <a:gd name="T1" fmla="*/ 4 h 4"/>
                  <a:gd name="T2" fmla="*/ 20 w 34"/>
                  <a:gd name="T3" fmla="*/ 0 h 4"/>
                  <a:gd name="T4" fmla="*/ 19 w 34"/>
                  <a:gd name="T5" fmla="*/ 4 h 4"/>
                </a:gdLst>
                <a:ahLst/>
                <a:cxnLst>
                  <a:cxn ang="0">
                    <a:pos x="T0" y="T1"/>
                  </a:cxn>
                  <a:cxn ang="0">
                    <a:pos x="T2" y="T3"/>
                  </a:cxn>
                  <a:cxn ang="0">
                    <a:pos x="T4" y="T5"/>
                  </a:cxn>
                </a:cxnLst>
                <a:rect l="0" t="0" r="r" b="b"/>
                <a:pathLst>
                  <a:path w="34" h="4">
                    <a:moveTo>
                      <a:pt x="19" y="4"/>
                    </a:moveTo>
                    <a:cubicBezTo>
                      <a:pt x="0" y="0"/>
                      <a:pt x="27" y="4"/>
                      <a:pt x="20" y="0"/>
                    </a:cubicBezTo>
                    <a:cubicBezTo>
                      <a:pt x="34" y="4"/>
                      <a:pt x="18" y="3"/>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1" name="Freeform 6155">
                <a:extLst>
                  <a:ext uri="{FF2B5EF4-FFF2-40B4-BE49-F238E27FC236}">
                    <a16:creationId xmlns:a16="http://schemas.microsoft.com/office/drawing/2014/main" id="{22737AA9-ACE6-4FE4-AD37-5BCC7B2F3D94}"/>
                  </a:ext>
                </a:extLst>
              </p:cNvPr>
              <p:cNvSpPr>
                <a:spLocks/>
              </p:cNvSpPr>
              <p:nvPr/>
            </p:nvSpPr>
            <p:spPr bwMode="auto">
              <a:xfrm>
                <a:off x="2756" y="2299"/>
                <a:ext cx="7" cy="15"/>
              </a:xfrm>
              <a:custGeom>
                <a:avLst/>
                <a:gdLst>
                  <a:gd name="T0" fmla="*/ 11 w 11"/>
                  <a:gd name="T1" fmla="*/ 0 h 27"/>
                  <a:gd name="T2" fmla="*/ 5 w 11"/>
                  <a:gd name="T3" fmla="*/ 15 h 27"/>
                  <a:gd name="T4" fmla="*/ 9 w 11"/>
                  <a:gd name="T5" fmla="*/ 1 h 27"/>
                  <a:gd name="T6" fmla="*/ 11 w 11"/>
                  <a:gd name="T7" fmla="*/ 0 h 27"/>
                </a:gdLst>
                <a:ahLst/>
                <a:cxnLst>
                  <a:cxn ang="0">
                    <a:pos x="T0" y="T1"/>
                  </a:cxn>
                  <a:cxn ang="0">
                    <a:pos x="T2" y="T3"/>
                  </a:cxn>
                  <a:cxn ang="0">
                    <a:pos x="T4" y="T5"/>
                  </a:cxn>
                  <a:cxn ang="0">
                    <a:pos x="T6" y="T7"/>
                  </a:cxn>
                </a:cxnLst>
                <a:rect l="0" t="0" r="r" b="b"/>
                <a:pathLst>
                  <a:path w="11" h="27">
                    <a:moveTo>
                      <a:pt x="11" y="0"/>
                    </a:moveTo>
                    <a:cubicBezTo>
                      <a:pt x="8" y="7"/>
                      <a:pt x="6" y="12"/>
                      <a:pt x="5" y="15"/>
                    </a:cubicBezTo>
                    <a:cubicBezTo>
                      <a:pt x="0" y="27"/>
                      <a:pt x="7" y="6"/>
                      <a:pt x="9" y="1"/>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2" name="Freeform 6156">
                <a:extLst>
                  <a:ext uri="{FF2B5EF4-FFF2-40B4-BE49-F238E27FC236}">
                    <a16:creationId xmlns:a16="http://schemas.microsoft.com/office/drawing/2014/main" id="{65340681-19AC-4395-A73F-B0ED9844D90A}"/>
                  </a:ext>
                </a:extLst>
              </p:cNvPr>
              <p:cNvSpPr>
                <a:spLocks/>
              </p:cNvSpPr>
              <p:nvPr/>
            </p:nvSpPr>
            <p:spPr bwMode="auto">
              <a:xfrm>
                <a:off x="2738" y="2341"/>
                <a:ext cx="6" cy="14"/>
              </a:xfrm>
              <a:custGeom>
                <a:avLst/>
                <a:gdLst>
                  <a:gd name="T0" fmla="*/ 10 w 11"/>
                  <a:gd name="T1" fmla="*/ 3 h 24"/>
                  <a:gd name="T2" fmla="*/ 0 w 11"/>
                  <a:gd name="T3" fmla="*/ 24 h 24"/>
                  <a:gd name="T4" fmla="*/ 10 w 11"/>
                  <a:gd name="T5" fmla="*/ 0 h 24"/>
                  <a:gd name="T6" fmla="*/ 10 w 11"/>
                  <a:gd name="T7" fmla="*/ 3 h 24"/>
                </a:gdLst>
                <a:ahLst/>
                <a:cxnLst>
                  <a:cxn ang="0">
                    <a:pos x="T0" y="T1"/>
                  </a:cxn>
                  <a:cxn ang="0">
                    <a:pos x="T2" y="T3"/>
                  </a:cxn>
                  <a:cxn ang="0">
                    <a:pos x="T4" y="T5"/>
                  </a:cxn>
                  <a:cxn ang="0">
                    <a:pos x="T6" y="T7"/>
                  </a:cxn>
                </a:cxnLst>
                <a:rect l="0" t="0" r="r" b="b"/>
                <a:pathLst>
                  <a:path w="11" h="24">
                    <a:moveTo>
                      <a:pt x="10" y="3"/>
                    </a:moveTo>
                    <a:cubicBezTo>
                      <a:pt x="6" y="10"/>
                      <a:pt x="4" y="16"/>
                      <a:pt x="0" y="24"/>
                    </a:cubicBezTo>
                    <a:cubicBezTo>
                      <a:pt x="1" y="21"/>
                      <a:pt x="6" y="10"/>
                      <a:pt x="10" y="0"/>
                    </a:cubicBezTo>
                    <a:cubicBezTo>
                      <a:pt x="11" y="0"/>
                      <a:pt x="9"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3" name="Freeform 6157">
                <a:extLst>
                  <a:ext uri="{FF2B5EF4-FFF2-40B4-BE49-F238E27FC236}">
                    <a16:creationId xmlns:a16="http://schemas.microsoft.com/office/drawing/2014/main" id="{062C2F69-AD73-4CFB-AFAE-8316FD66CCB6}"/>
                  </a:ext>
                </a:extLst>
              </p:cNvPr>
              <p:cNvSpPr>
                <a:spLocks/>
              </p:cNvSpPr>
              <p:nvPr/>
            </p:nvSpPr>
            <p:spPr bwMode="auto">
              <a:xfrm>
                <a:off x="2500" y="1666"/>
                <a:ext cx="23" cy="11"/>
              </a:xfrm>
              <a:custGeom>
                <a:avLst/>
                <a:gdLst>
                  <a:gd name="T0" fmla="*/ 37 w 39"/>
                  <a:gd name="T1" fmla="*/ 20 h 20"/>
                  <a:gd name="T2" fmla="*/ 21 w 39"/>
                  <a:gd name="T3" fmla="*/ 13 h 20"/>
                  <a:gd name="T4" fmla="*/ 1 w 39"/>
                  <a:gd name="T5" fmla="*/ 3 h 20"/>
                  <a:gd name="T6" fmla="*/ 0 w 39"/>
                  <a:gd name="T7" fmla="*/ 0 h 20"/>
                  <a:gd name="T8" fmla="*/ 36 w 39"/>
                  <a:gd name="T9" fmla="*/ 16 h 20"/>
                  <a:gd name="T10" fmla="*/ 17 w 39"/>
                  <a:gd name="T11" fmla="*/ 7 h 20"/>
                  <a:gd name="T12" fmla="*/ 14 w 39"/>
                  <a:gd name="T13" fmla="*/ 7 h 20"/>
                  <a:gd name="T14" fmla="*/ 29 w 39"/>
                  <a:gd name="T15" fmla="*/ 14 h 20"/>
                  <a:gd name="T16" fmla="*/ 37 w 39"/>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0">
                    <a:moveTo>
                      <a:pt x="37" y="20"/>
                    </a:moveTo>
                    <a:cubicBezTo>
                      <a:pt x="31" y="17"/>
                      <a:pt x="17" y="9"/>
                      <a:pt x="21" y="13"/>
                    </a:cubicBezTo>
                    <a:cubicBezTo>
                      <a:pt x="12" y="8"/>
                      <a:pt x="14" y="9"/>
                      <a:pt x="1" y="3"/>
                    </a:cubicBezTo>
                    <a:cubicBezTo>
                      <a:pt x="3" y="3"/>
                      <a:pt x="15" y="7"/>
                      <a:pt x="0" y="0"/>
                    </a:cubicBezTo>
                    <a:cubicBezTo>
                      <a:pt x="4" y="0"/>
                      <a:pt x="21" y="8"/>
                      <a:pt x="36" y="16"/>
                    </a:cubicBezTo>
                    <a:cubicBezTo>
                      <a:pt x="33" y="16"/>
                      <a:pt x="21" y="10"/>
                      <a:pt x="17" y="7"/>
                    </a:cubicBezTo>
                    <a:cubicBezTo>
                      <a:pt x="12" y="5"/>
                      <a:pt x="9" y="5"/>
                      <a:pt x="14" y="7"/>
                    </a:cubicBezTo>
                    <a:cubicBezTo>
                      <a:pt x="17" y="9"/>
                      <a:pt x="24" y="12"/>
                      <a:pt x="29" y="14"/>
                    </a:cubicBezTo>
                    <a:cubicBezTo>
                      <a:pt x="34" y="17"/>
                      <a:pt x="39" y="19"/>
                      <a:pt x="37"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4" name="Freeform 6158">
                <a:extLst>
                  <a:ext uri="{FF2B5EF4-FFF2-40B4-BE49-F238E27FC236}">
                    <a16:creationId xmlns:a16="http://schemas.microsoft.com/office/drawing/2014/main" id="{0A41A760-A9A9-430C-BE82-9620C8439687}"/>
                  </a:ext>
                </a:extLst>
              </p:cNvPr>
              <p:cNvSpPr>
                <a:spLocks/>
              </p:cNvSpPr>
              <p:nvPr/>
            </p:nvSpPr>
            <p:spPr bwMode="auto">
              <a:xfrm>
                <a:off x="2411" y="1635"/>
                <a:ext cx="12" cy="3"/>
              </a:xfrm>
              <a:custGeom>
                <a:avLst/>
                <a:gdLst>
                  <a:gd name="T0" fmla="*/ 10 w 21"/>
                  <a:gd name="T1" fmla="*/ 1 h 5"/>
                  <a:gd name="T2" fmla="*/ 21 w 21"/>
                  <a:gd name="T3" fmla="*/ 5 h 5"/>
                  <a:gd name="T4" fmla="*/ 11 w 21"/>
                  <a:gd name="T5" fmla="*/ 4 h 5"/>
                  <a:gd name="T6" fmla="*/ 10 w 21"/>
                  <a:gd name="T7" fmla="*/ 1 h 5"/>
                </a:gdLst>
                <a:ahLst/>
                <a:cxnLst>
                  <a:cxn ang="0">
                    <a:pos x="T0" y="T1"/>
                  </a:cxn>
                  <a:cxn ang="0">
                    <a:pos x="T2" y="T3"/>
                  </a:cxn>
                  <a:cxn ang="0">
                    <a:pos x="T4" y="T5"/>
                  </a:cxn>
                  <a:cxn ang="0">
                    <a:pos x="T6" y="T7"/>
                  </a:cxn>
                </a:cxnLst>
                <a:rect l="0" t="0" r="r" b="b"/>
                <a:pathLst>
                  <a:path w="21" h="5">
                    <a:moveTo>
                      <a:pt x="10" y="1"/>
                    </a:moveTo>
                    <a:cubicBezTo>
                      <a:pt x="18" y="2"/>
                      <a:pt x="21" y="4"/>
                      <a:pt x="21" y="5"/>
                    </a:cubicBezTo>
                    <a:cubicBezTo>
                      <a:pt x="12" y="2"/>
                      <a:pt x="15" y="4"/>
                      <a:pt x="11" y="4"/>
                    </a:cubicBezTo>
                    <a:cubicBezTo>
                      <a:pt x="0" y="0"/>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5" name="Freeform 6159">
                <a:extLst>
                  <a:ext uri="{FF2B5EF4-FFF2-40B4-BE49-F238E27FC236}">
                    <a16:creationId xmlns:a16="http://schemas.microsoft.com/office/drawing/2014/main" id="{2F18298C-29B9-4A6A-B4B2-C96AD45133C8}"/>
                  </a:ext>
                </a:extLst>
              </p:cNvPr>
              <p:cNvSpPr>
                <a:spLocks/>
              </p:cNvSpPr>
              <p:nvPr/>
            </p:nvSpPr>
            <p:spPr bwMode="auto">
              <a:xfrm>
                <a:off x="2686" y="1817"/>
                <a:ext cx="21" cy="27"/>
              </a:xfrm>
              <a:custGeom>
                <a:avLst/>
                <a:gdLst>
                  <a:gd name="T0" fmla="*/ 38 w 38"/>
                  <a:gd name="T1" fmla="*/ 48 h 48"/>
                  <a:gd name="T2" fmla="*/ 14 w 38"/>
                  <a:gd name="T3" fmla="*/ 16 h 48"/>
                  <a:gd name="T4" fmla="*/ 18 w 38"/>
                  <a:gd name="T5" fmla="*/ 23 h 48"/>
                  <a:gd name="T6" fmla="*/ 0 w 38"/>
                  <a:gd name="T7" fmla="*/ 0 h 48"/>
                  <a:gd name="T8" fmla="*/ 11 w 38"/>
                  <a:gd name="T9" fmla="*/ 12 h 48"/>
                  <a:gd name="T10" fmla="*/ 13 w 38"/>
                  <a:gd name="T11" fmla="*/ 11 h 48"/>
                  <a:gd name="T12" fmla="*/ 25 w 38"/>
                  <a:gd name="T13" fmla="*/ 27 h 48"/>
                  <a:gd name="T14" fmla="*/ 38 w 38"/>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8">
                    <a:moveTo>
                      <a:pt x="38" y="48"/>
                    </a:moveTo>
                    <a:cubicBezTo>
                      <a:pt x="29" y="34"/>
                      <a:pt x="25" y="29"/>
                      <a:pt x="14" y="16"/>
                    </a:cubicBezTo>
                    <a:cubicBezTo>
                      <a:pt x="13" y="16"/>
                      <a:pt x="15" y="19"/>
                      <a:pt x="18" y="23"/>
                    </a:cubicBezTo>
                    <a:cubicBezTo>
                      <a:pt x="16" y="22"/>
                      <a:pt x="6" y="6"/>
                      <a:pt x="0" y="0"/>
                    </a:cubicBezTo>
                    <a:cubicBezTo>
                      <a:pt x="2" y="1"/>
                      <a:pt x="7" y="8"/>
                      <a:pt x="11" y="12"/>
                    </a:cubicBezTo>
                    <a:cubicBezTo>
                      <a:pt x="15" y="17"/>
                      <a:pt x="18" y="19"/>
                      <a:pt x="13" y="11"/>
                    </a:cubicBezTo>
                    <a:cubicBezTo>
                      <a:pt x="15" y="12"/>
                      <a:pt x="20" y="19"/>
                      <a:pt x="25" y="27"/>
                    </a:cubicBezTo>
                    <a:cubicBezTo>
                      <a:pt x="31" y="35"/>
                      <a:pt x="36" y="43"/>
                      <a:pt x="3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6" name="Freeform 6160">
                <a:extLst>
                  <a:ext uri="{FF2B5EF4-FFF2-40B4-BE49-F238E27FC236}">
                    <a16:creationId xmlns:a16="http://schemas.microsoft.com/office/drawing/2014/main" id="{BF5B8200-8AAE-4BA7-93EB-226D7D4B7E31}"/>
                  </a:ext>
                </a:extLst>
              </p:cNvPr>
              <p:cNvSpPr>
                <a:spLocks/>
              </p:cNvSpPr>
              <p:nvPr/>
            </p:nvSpPr>
            <p:spPr bwMode="auto">
              <a:xfrm>
                <a:off x="2712" y="2391"/>
                <a:ext cx="6" cy="8"/>
              </a:xfrm>
              <a:custGeom>
                <a:avLst/>
                <a:gdLst>
                  <a:gd name="T0" fmla="*/ 10 w 10"/>
                  <a:gd name="T1" fmla="*/ 0 h 13"/>
                  <a:gd name="T2" fmla="*/ 0 w 10"/>
                  <a:gd name="T3" fmla="*/ 13 h 13"/>
                  <a:gd name="T4" fmla="*/ 7 w 10"/>
                  <a:gd name="T5" fmla="*/ 0 h 13"/>
                  <a:gd name="T6" fmla="*/ 10 w 10"/>
                  <a:gd name="T7" fmla="*/ 0 h 13"/>
                </a:gdLst>
                <a:ahLst/>
                <a:cxnLst>
                  <a:cxn ang="0">
                    <a:pos x="T0" y="T1"/>
                  </a:cxn>
                  <a:cxn ang="0">
                    <a:pos x="T2" y="T3"/>
                  </a:cxn>
                  <a:cxn ang="0">
                    <a:pos x="T4" y="T5"/>
                  </a:cxn>
                  <a:cxn ang="0">
                    <a:pos x="T6" y="T7"/>
                  </a:cxn>
                </a:cxnLst>
                <a:rect l="0" t="0" r="r" b="b"/>
                <a:pathLst>
                  <a:path w="10" h="13">
                    <a:moveTo>
                      <a:pt x="10" y="0"/>
                    </a:moveTo>
                    <a:cubicBezTo>
                      <a:pt x="3" y="11"/>
                      <a:pt x="8" y="0"/>
                      <a:pt x="0" y="13"/>
                    </a:cubicBezTo>
                    <a:cubicBezTo>
                      <a:pt x="0" y="11"/>
                      <a:pt x="2" y="9"/>
                      <a:pt x="7"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7" name="Freeform 6161">
                <a:extLst>
                  <a:ext uri="{FF2B5EF4-FFF2-40B4-BE49-F238E27FC236}">
                    <a16:creationId xmlns:a16="http://schemas.microsoft.com/office/drawing/2014/main" id="{11634F57-589D-4D03-AF87-BD995EA3477F}"/>
                  </a:ext>
                </a:extLst>
              </p:cNvPr>
              <p:cNvSpPr>
                <a:spLocks/>
              </p:cNvSpPr>
              <p:nvPr/>
            </p:nvSpPr>
            <p:spPr bwMode="auto">
              <a:xfrm>
                <a:off x="2647" y="2477"/>
                <a:ext cx="6" cy="7"/>
              </a:xfrm>
              <a:custGeom>
                <a:avLst/>
                <a:gdLst>
                  <a:gd name="T0" fmla="*/ 0 w 11"/>
                  <a:gd name="T1" fmla="*/ 12 h 12"/>
                  <a:gd name="T2" fmla="*/ 8 w 11"/>
                  <a:gd name="T3" fmla="*/ 1 h 12"/>
                  <a:gd name="T4" fmla="*/ 0 w 11"/>
                  <a:gd name="T5" fmla="*/ 12 h 12"/>
                </a:gdLst>
                <a:ahLst/>
                <a:cxnLst>
                  <a:cxn ang="0">
                    <a:pos x="T0" y="T1"/>
                  </a:cxn>
                  <a:cxn ang="0">
                    <a:pos x="T2" y="T3"/>
                  </a:cxn>
                  <a:cxn ang="0">
                    <a:pos x="T4" y="T5"/>
                  </a:cxn>
                </a:cxnLst>
                <a:rect l="0" t="0" r="r" b="b"/>
                <a:pathLst>
                  <a:path w="11" h="12">
                    <a:moveTo>
                      <a:pt x="0" y="12"/>
                    </a:moveTo>
                    <a:cubicBezTo>
                      <a:pt x="3" y="8"/>
                      <a:pt x="1" y="9"/>
                      <a:pt x="8" y="1"/>
                    </a:cubicBezTo>
                    <a:cubicBezTo>
                      <a:pt x="11" y="0"/>
                      <a:pt x="9" y="4"/>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8" name="Freeform 6162">
                <a:extLst>
                  <a:ext uri="{FF2B5EF4-FFF2-40B4-BE49-F238E27FC236}">
                    <a16:creationId xmlns:a16="http://schemas.microsoft.com/office/drawing/2014/main" id="{D189BE2F-74F6-4C2B-87A5-850FAFD4128D}"/>
                  </a:ext>
                </a:extLst>
              </p:cNvPr>
              <p:cNvSpPr>
                <a:spLocks/>
              </p:cNvSpPr>
              <p:nvPr/>
            </p:nvSpPr>
            <p:spPr bwMode="auto">
              <a:xfrm>
                <a:off x="2785" y="2065"/>
                <a:ext cx="5" cy="16"/>
              </a:xfrm>
              <a:custGeom>
                <a:avLst/>
                <a:gdLst>
                  <a:gd name="T0" fmla="*/ 7 w 8"/>
                  <a:gd name="T1" fmla="*/ 12 h 29"/>
                  <a:gd name="T2" fmla="*/ 7 w 8"/>
                  <a:gd name="T3" fmla="*/ 28 h 29"/>
                  <a:gd name="T4" fmla="*/ 5 w 8"/>
                  <a:gd name="T5" fmla="*/ 13 h 29"/>
                  <a:gd name="T6" fmla="*/ 5 w 8"/>
                  <a:gd name="T7" fmla="*/ 29 h 29"/>
                  <a:gd name="T8" fmla="*/ 1 w 8"/>
                  <a:gd name="T9" fmla="*/ 21 h 29"/>
                  <a:gd name="T10" fmla="*/ 2 w 8"/>
                  <a:gd name="T11" fmla="*/ 0 h 29"/>
                  <a:gd name="T12" fmla="*/ 7 w 8"/>
                  <a:gd name="T13" fmla="*/ 12 h 29"/>
                </a:gdLst>
                <a:ahLst/>
                <a:cxnLst>
                  <a:cxn ang="0">
                    <a:pos x="T0" y="T1"/>
                  </a:cxn>
                  <a:cxn ang="0">
                    <a:pos x="T2" y="T3"/>
                  </a:cxn>
                  <a:cxn ang="0">
                    <a:pos x="T4" y="T5"/>
                  </a:cxn>
                  <a:cxn ang="0">
                    <a:pos x="T6" y="T7"/>
                  </a:cxn>
                  <a:cxn ang="0">
                    <a:pos x="T8" y="T9"/>
                  </a:cxn>
                  <a:cxn ang="0">
                    <a:pos x="T10" y="T11"/>
                  </a:cxn>
                  <a:cxn ang="0">
                    <a:pos x="T12" y="T13"/>
                  </a:cxn>
                </a:cxnLst>
                <a:rect l="0" t="0" r="r" b="b"/>
                <a:pathLst>
                  <a:path w="8" h="29">
                    <a:moveTo>
                      <a:pt x="7" y="12"/>
                    </a:moveTo>
                    <a:cubicBezTo>
                      <a:pt x="8" y="20"/>
                      <a:pt x="7" y="20"/>
                      <a:pt x="7" y="28"/>
                    </a:cubicBezTo>
                    <a:cubicBezTo>
                      <a:pt x="6" y="27"/>
                      <a:pt x="6" y="19"/>
                      <a:pt x="5" y="13"/>
                    </a:cubicBezTo>
                    <a:cubicBezTo>
                      <a:pt x="4" y="13"/>
                      <a:pt x="6" y="28"/>
                      <a:pt x="5" y="29"/>
                    </a:cubicBezTo>
                    <a:cubicBezTo>
                      <a:pt x="4" y="22"/>
                      <a:pt x="3" y="19"/>
                      <a:pt x="1" y="21"/>
                    </a:cubicBezTo>
                    <a:cubicBezTo>
                      <a:pt x="2" y="15"/>
                      <a:pt x="0" y="1"/>
                      <a:pt x="2" y="0"/>
                    </a:cubicBezTo>
                    <a:cubicBezTo>
                      <a:pt x="4" y="11"/>
                      <a:pt x="5" y="8"/>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49" name="Freeform 6163">
                <a:extLst>
                  <a:ext uri="{FF2B5EF4-FFF2-40B4-BE49-F238E27FC236}">
                    <a16:creationId xmlns:a16="http://schemas.microsoft.com/office/drawing/2014/main" id="{E8BF53FD-FEF0-4EC4-8537-F2E50B5AD869}"/>
                  </a:ext>
                </a:extLst>
              </p:cNvPr>
              <p:cNvSpPr>
                <a:spLocks/>
              </p:cNvSpPr>
              <p:nvPr/>
            </p:nvSpPr>
            <p:spPr bwMode="auto">
              <a:xfrm>
                <a:off x="2790" y="2093"/>
                <a:ext cx="2" cy="13"/>
              </a:xfrm>
              <a:custGeom>
                <a:avLst/>
                <a:gdLst>
                  <a:gd name="T0" fmla="*/ 1 w 2"/>
                  <a:gd name="T1" fmla="*/ 0 h 23"/>
                  <a:gd name="T2" fmla="*/ 1 w 2"/>
                  <a:gd name="T3" fmla="*/ 5 h 23"/>
                  <a:gd name="T4" fmla="*/ 2 w 2"/>
                  <a:gd name="T5" fmla="*/ 23 h 23"/>
                  <a:gd name="T6" fmla="*/ 0 w 2"/>
                  <a:gd name="T7" fmla="*/ 13 h 23"/>
                  <a:gd name="T8" fmla="*/ 1 w 2"/>
                  <a:gd name="T9" fmla="*/ 0 h 23"/>
                </a:gdLst>
                <a:ahLst/>
                <a:cxnLst>
                  <a:cxn ang="0">
                    <a:pos x="T0" y="T1"/>
                  </a:cxn>
                  <a:cxn ang="0">
                    <a:pos x="T2" y="T3"/>
                  </a:cxn>
                  <a:cxn ang="0">
                    <a:pos x="T4" y="T5"/>
                  </a:cxn>
                  <a:cxn ang="0">
                    <a:pos x="T6" y="T7"/>
                  </a:cxn>
                  <a:cxn ang="0">
                    <a:pos x="T8" y="T9"/>
                  </a:cxn>
                </a:cxnLst>
                <a:rect l="0" t="0" r="r" b="b"/>
                <a:pathLst>
                  <a:path w="2" h="23">
                    <a:moveTo>
                      <a:pt x="1" y="0"/>
                    </a:moveTo>
                    <a:cubicBezTo>
                      <a:pt x="1" y="4"/>
                      <a:pt x="1" y="4"/>
                      <a:pt x="1" y="5"/>
                    </a:cubicBezTo>
                    <a:cubicBezTo>
                      <a:pt x="1" y="16"/>
                      <a:pt x="2" y="14"/>
                      <a:pt x="2" y="23"/>
                    </a:cubicBezTo>
                    <a:cubicBezTo>
                      <a:pt x="1" y="20"/>
                      <a:pt x="1" y="15"/>
                      <a:pt x="0" y="13"/>
                    </a:cubicBezTo>
                    <a:cubicBezTo>
                      <a:pt x="0" y="10"/>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0" name="Freeform 6164">
                <a:extLst>
                  <a:ext uri="{FF2B5EF4-FFF2-40B4-BE49-F238E27FC236}">
                    <a16:creationId xmlns:a16="http://schemas.microsoft.com/office/drawing/2014/main" id="{0CABC2D1-6507-42B8-9509-C4C764EB9EF1}"/>
                  </a:ext>
                </a:extLst>
              </p:cNvPr>
              <p:cNvSpPr>
                <a:spLocks/>
              </p:cNvSpPr>
              <p:nvPr/>
            </p:nvSpPr>
            <p:spPr bwMode="auto">
              <a:xfrm>
                <a:off x="2728" y="2362"/>
                <a:ext cx="6" cy="11"/>
              </a:xfrm>
              <a:custGeom>
                <a:avLst/>
                <a:gdLst>
                  <a:gd name="T0" fmla="*/ 9 w 9"/>
                  <a:gd name="T1" fmla="*/ 1 h 18"/>
                  <a:gd name="T2" fmla="*/ 0 w 9"/>
                  <a:gd name="T3" fmla="*/ 15 h 18"/>
                  <a:gd name="T4" fmla="*/ 9 w 9"/>
                  <a:gd name="T5" fmla="*/ 1 h 18"/>
                </a:gdLst>
                <a:ahLst/>
                <a:cxnLst>
                  <a:cxn ang="0">
                    <a:pos x="T0" y="T1"/>
                  </a:cxn>
                  <a:cxn ang="0">
                    <a:pos x="T2" y="T3"/>
                  </a:cxn>
                  <a:cxn ang="0">
                    <a:pos x="T4" y="T5"/>
                  </a:cxn>
                </a:cxnLst>
                <a:rect l="0" t="0" r="r" b="b"/>
                <a:pathLst>
                  <a:path w="9" h="18">
                    <a:moveTo>
                      <a:pt x="9" y="1"/>
                    </a:moveTo>
                    <a:cubicBezTo>
                      <a:pt x="4" y="10"/>
                      <a:pt x="0" y="18"/>
                      <a:pt x="0" y="15"/>
                    </a:cubicBezTo>
                    <a:cubicBezTo>
                      <a:pt x="4" y="6"/>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1" name="Freeform 6165">
                <a:extLst>
                  <a:ext uri="{FF2B5EF4-FFF2-40B4-BE49-F238E27FC236}">
                    <a16:creationId xmlns:a16="http://schemas.microsoft.com/office/drawing/2014/main" id="{455ED6F9-3A03-4C3F-B499-95CDA34D6DF5}"/>
                  </a:ext>
                </a:extLst>
              </p:cNvPr>
              <p:cNvSpPr>
                <a:spLocks/>
              </p:cNvSpPr>
              <p:nvPr/>
            </p:nvSpPr>
            <p:spPr bwMode="auto">
              <a:xfrm>
                <a:off x="2506" y="2579"/>
                <a:ext cx="14" cy="6"/>
              </a:xfrm>
              <a:custGeom>
                <a:avLst/>
                <a:gdLst>
                  <a:gd name="T0" fmla="*/ 15 w 25"/>
                  <a:gd name="T1" fmla="*/ 9 h 12"/>
                  <a:gd name="T2" fmla="*/ 6 w 25"/>
                  <a:gd name="T3" fmla="*/ 8 h 12"/>
                  <a:gd name="T4" fmla="*/ 15 w 25"/>
                  <a:gd name="T5" fmla="*/ 9 h 12"/>
                </a:gdLst>
                <a:ahLst/>
                <a:cxnLst>
                  <a:cxn ang="0">
                    <a:pos x="T0" y="T1"/>
                  </a:cxn>
                  <a:cxn ang="0">
                    <a:pos x="T2" y="T3"/>
                  </a:cxn>
                  <a:cxn ang="0">
                    <a:pos x="T4" y="T5"/>
                  </a:cxn>
                </a:cxnLst>
                <a:rect l="0" t="0" r="r" b="b"/>
                <a:pathLst>
                  <a:path w="25" h="12">
                    <a:moveTo>
                      <a:pt x="15" y="9"/>
                    </a:moveTo>
                    <a:cubicBezTo>
                      <a:pt x="13" y="11"/>
                      <a:pt x="0" y="12"/>
                      <a:pt x="6" y="8"/>
                    </a:cubicBezTo>
                    <a:cubicBezTo>
                      <a:pt x="25" y="0"/>
                      <a:pt x="11" y="8"/>
                      <a:pt x="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2" name="Freeform 6166">
                <a:extLst>
                  <a:ext uri="{FF2B5EF4-FFF2-40B4-BE49-F238E27FC236}">
                    <a16:creationId xmlns:a16="http://schemas.microsoft.com/office/drawing/2014/main" id="{316F380C-5686-4F81-85AA-21C9B2D5458F}"/>
                  </a:ext>
                </a:extLst>
              </p:cNvPr>
              <p:cNvSpPr>
                <a:spLocks/>
              </p:cNvSpPr>
              <p:nvPr/>
            </p:nvSpPr>
            <p:spPr bwMode="auto">
              <a:xfrm>
                <a:off x="2736" y="1895"/>
                <a:ext cx="16" cy="33"/>
              </a:xfrm>
              <a:custGeom>
                <a:avLst/>
                <a:gdLst>
                  <a:gd name="T0" fmla="*/ 5 w 28"/>
                  <a:gd name="T1" fmla="*/ 6 h 57"/>
                  <a:gd name="T2" fmla="*/ 28 w 28"/>
                  <a:gd name="T3" fmla="*/ 57 h 57"/>
                  <a:gd name="T4" fmla="*/ 17 w 28"/>
                  <a:gd name="T5" fmla="*/ 34 h 57"/>
                  <a:gd name="T6" fmla="*/ 4 w 28"/>
                  <a:gd name="T7" fmla="*/ 7 h 57"/>
                  <a:gd name="T8" fmla="*/ 3 w 28"/>
                  <a:gd name="T9" fmla="*/ 8 h 57"/>
                  <a:gd name="T10" fmla="*/ 5 w 28"/>
                  <a:gd name="T11" fmla="*/ 6 h 57"/>
                </a:gdLst>
                <a:ahLst/>
                <a:cxnLst>
                  <a:cxn ang="0">
                    <a:pos x="T0" y="T1"/>
                  </a:cxn>
                  <a:cxn ang="0">
                    <a:pos x="T2" y="T3"/>
                  </a:cxn>
                  <a:cxn ang="0">
                    <a:pos x="T4" y="T5"/>
                  </a:cxn>
                  <a:cxn ang="0">
                    <a:pos x="T6" y="T7"/>
                  </a:cxn>
                  <a:cxn ang="0">
                    <a:pos x="T8" y="T9"/>
                  </a:cxn>
                  <a:cxn ang="0">
                    <a:pos x="T10" y="T11"/>
                  </a:cxn>
                </a:cxnLst>
                <a:rect l="0" t="0" r="r" b="b"/>
                <a:pathLst>
                  <a:path w="28" h="57">
                    <a:moveTo>
                      <a:pt x="5" y="6"/>
                    </a:moveTo>
                    <a:cubicBezTo>
                      <a:pt x="13" y="23"/>
                      <a:pt x="22" y="42"/>
                      <a:pt x="28" y="57"/>
                    </a:cubicBezTo>
                    <a:cubicBezTo>
                      <a:pt x="25" y="53"/>
                      <a:pt x="21" y="44"/>
                      <a:pt x="17" y="34"/>
                    </a:cubicBezTo>
                    <a:cubicBezTo>
                      <a:pt x="13" y="25"/>
                      <a:pt x="8" y="15"/>
                      <a:pt x="4" y="7"/>
                    </a:cubicBezTo>
                    <a:cubicBezTo>
                      <a:pt x="3" y="8"/>
                      <a:pt x="3" y="8"/>
                      <a:pt x="3" y="8"/>
                    </a:cubicBezTo>
                    <a:cubicBezTo>
                      <a:pt x="0" y="0"/>
                      <a:pt x="4" y="4"/>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3" name="Freeform 6167">
                <a:extLst>
                  <a:ext uri="{FF2B5EF4-FFF2-40B4-BE49-F238E27FC236}">
                    <a16:creationId xmlns:a16="http://schemas.microsoft.com/office/drawing/2014/main" id="{8F1C8805-20CC-466D-BDCD-706A088960CE}"/>
                  </a:ext>
                </a:extLst>
              </p:cNvPr>
              <p:cNvSpPr>
                <a:spLocks/>
              </p:cNvSpPr>
              <p:nvPr/>
            </p:nvSpPr>
            <p:spPr bwMode="auto">
              <a:xfrm>
                <a:off x="2656" y="2452"/>
                <a:ext cx="14" cy="20"/>
              </a:xfrm>
              <a:custGeom>
                <a:avLst/>
                <a:gdLst>
                  <a:gd name="T0" fmla="*/ 9 w 25"/>
                  <a:gd name="T1" fmla="*/ 28 h 36"/>
                  <a:gd name="T2" fmla="*/ 0 w 25"/>
                  <a:gd name="T3" fmla="*/ 36 h 36"/>
                  <a:gd name="T4" fmla="*/ 1 w 25"/>
                  <a:gd name="T5" fmla="*/ 30 h 36"/>
                  <a:gd name="T6" fmla="*/ 14 w 25"/>
                  <a:gd name="T7" fmla="*/ 14 h 36"/>
                  <a:gd name="T8" fmla="*/ 15 w 25"/>
                  <a:gd name="T9" fmla="*/ 9 h 36"/>
                  <a:gd name="T10" fmla="*/ 16 w 25"/>
                  <a:gd name="T11" fmla="*/ 13 h 36"/>
                  <a:gd name="T12" fmla="*/ 9 w 25"/>
                  <a:gd name="T13" fmla="*/ 28 h 36"/>
                </a:gdLst>
                <a:ahLst/>
                <a:cxnLst>
                  <a:cxn ang="0">
                    <a:pos x="T0" y="T1"/>
                  </a:cxn>
                  <a:cxn ang="0">
                    <a:pos x="T2" y="T3"/>
                  </a:cxn>
                  <a:cxn ang="0">
                    <a:pos x="T4" y="T5"/>
                  </a:cxn>
                  <a:cxn ang="0">
                    <a:pos x="T6" y="T7"/>
                  </a:cxn>
                  <a:cxn ang="0">
                    <a:pos x="T8" y="T9"/>
                  </a:cxn>
                  <a:cxn ang="0">
                    <a:pos x="T10" y="T11"/>
                  </a:cxn>
                  <a:cxn ang="0">
                    <a:pos x="T12" y="T13"/>
                  </a:cxn>
                </a:cxnLst>
                <a:rect l="0" t="0" r="r" b="b"/>
                <a:pathLst>
                  <a:path w="25" h="36">
                    <a:moveTo>
                      <a:pt x="9" y="28"/>
                    </a:moveTo>
                    <a:cubicBezTo>
                      <a:pt x="6" y="30"/>
                      <a:pt x="2" y="36"/>
                      <a:pt x="0" y="36"/>
                    </a:cubicBezTo>
                    <a:cubicBezTo>
                      <a:pt x="6" y="27"/>
                      <a:pt x="3" y="32"/>
                      <a:pt x="1" y="30"/>
                    </a:cubicBezTo>
                    <a:cubicBezTo>
                      <a:pt x="10" y="20"/>
                      <a:pt x="13" y="16"/>
                      <a:pt x="14" y="14"/>
                    </a:cubicBezTo>
                    <a:cubicBezTo>
                      <a:pt x="15" y="12"/>
                      <a:pt x="14" y="12"/>
                      <a:pt x="15" y="9"/>
                    </a:cubicBezTo>
                    <a:cubicBezTo>
                      <a:pt x="25" y="0"/>
                      <a:pt x="21" y="5"/>
                      <a:pt x="16" y="13"/>
                    </a:cubicBezTo>
                    <a:cubicBezTo>
                      <a:pt x="11" y="21"/>
                      <a:pt x="5" y="30"/>
                      <a:pt x="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4" name="Freeform 6168">
                <a:extLst>
                  <a:ext uri="{FF2B5EF4-FFF2-40B4-BE49-F238E27FC236}">
                    <a16:creationId xmlns:a16="http://schemas.microsoft.com/office/drawing/2014/main" id="{FFDA6BDF-5B97-4AE8-9A07-7347693CB499}"/>
                  </a:ext>
                </a:extLst>
              </p:cNvPr>
              <p:cNvSpPr>
                <a:spLocks/>
              </p:cNvSpPr>
              <p:nvPr/>
            </p:nvSpPr>
            <p:spPr bwMode="auto">
              <a:xfrm>
                <a:off x="2537" y="2550"/>
                <a:ext cx="28" cy="20"/>
              </a:xfrm>
              <a:custGeom>
                <a:avLst/>
                <a:gdLst>
                  <a:gd name="T0" fmla="*/ 18 w 49"/>
                  <a:gd name="T1" fmla="*/ 25 h 34"/>
                  <a:gd name="T2" fmla="*/ 3 w 49"/>
                  <a:gd name="T3" fmla="*/ 29 h 34"/>
                  <a:gd name="T4" fmla="*/ 23 w 49"/>
                  <a:gd name="T5" fmla="*/ 20 h 34"/>
                  <a:gd name="T6" fmla="*/ 39 w 49"/>
                  <a:gd name="T7" fmla="*/ 6 h 34"/>
                  <a:gd name="T8" fmla="*/ 43 w 49"/>
                  <a:gd name="T9" fmla="*/ 8 h 34"/>
                  <a:gd name="T10" fmla="*/ 18 w 49"/>
                  <a:gd name="T11" fmla="*/ 25 h 34"/>
                </a:gdLst>
                <a:ahLst/>
                <a:cxnLst>
                  <a:cxn ang="0">
                    <a:pos x="T0" y="T1"/>
                  </a:cxn>
                  <a:cxn ang="0">
                    <a:pos x="T2" y="T3"/>
                  </a:cxn>
                  <a:cxn ang="0">
                    <a:pos x="T4" y="T5"/>
                  </a:cxn>
                  <a:cxn ang="0">
                    <a:pos x="T6" y="T7"/>
                  </a:cxn>
                  <a:cxn ang="0">
                    <a:pos x="T8" y="T9"/>
                  </a:cxn>
                  <a:cxn ang="0">
                    <a:pos x="T10" y="T11"/>
                  </a:cxn>
                </a:cxnLst>
                <a:rect l="0" t="0" r="r" b="b"/>
                <a:pathLst>
                  <a:path w="49" h="34">
                    <a:moveTo>
                      <a:pt x="18" y="25"/>
                    </a:moveTo>
                    <a:cubicBezTo>
                      <a:pt x="9" y="29"/>
                      <a:pt x="0" y="34"/>
                      <a:pt x="3" y="29"/>
                    </a:cubicBezTo>
                    <a:cubicBezTo>
                      <a:pt x="10" y="26"/>
                      <a:pt x="16" y="23"/>
                      <a:pt x="23" y="20"/>
                    </a:cubicBezTo>
                    <a:cubicBezTo>
                      <a:pt x="30" y="15"/>
                      <a:pt x="37" y="9"/>
                      <a:pt x="39" y="6"/>
                    </a:cubicBezTo>
                    <a:cubicBezTo>
                      <a:pt x="49" y="0"/>
                      <a:pt x="41" y="8"/>
                      <a:pt x="43" y="8"/>
                    </a:cubicBezTo>
                    <a:cubicBezTo>
                      <a:pt x="33" y="14"/>
                      <a:pt x="21" y="22"/>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5" name="Freeform 6169">
                <a:extLst>
                  <a:ext uri="{FF2B5EF4-FFF2-40B4-BE49-F238E27FC236}">
                    <a16:creationId xmlns:a16="http://schemas.microsoft.com/office/drawing/2014/main" id="{AC0E3B03-CE02-4268-BAE6-46906A174ED8}"/>
                  </a:ext>
                </a:extLst>
              </p:cNvPr>
              <p:cNvSpPr>
                <a:spLocks/>
              </p:cNvSpPr>
              <p:nvPr/>
            </p:nvSpPr>
            <p:spPr bwMode="auto">
              <a:xfrm>
                <a:off x="2706" y="1843"/>
                <a:ext cx="10" cy="16"/>
              </a:xfrm>
              <a:custGeom>
                <a:avLst/>
                <a:gdLst>
                  <a:gd name="T0" fmla="*/ 0 w 19"/>
                  <a:gd name="T1" fmla="*/ 0 h 28"/>
                  <a:gd name="T2" fmla="*/ 19 w 19"/>
                  <a:gd name="T3" fmla="*/ 28 h 28"/>
                  <a:gd name="T4" fmla="*/ 0 w 19"/>
                  <a:gd name="T5" fmla="*/ 0 h 28"/>
                </a:gdLst>
                <a:ahLst/>
                <a:cxnLst>
                  <a:cxn ang="0">
                    <a:pos x="T0" y="T1"/>
                  </a:cxn>
                  <a:cxn ang="0">
                    <a:pos x="T2" y="T3"/>
                  </a:cxn>
                  <a:cxn ang="0">
                    <a:pos x="T4" y="T5"/>
                  </a:cxn>
                </a:cxnLst>
                <a:rect l="0" t="0" r="r" b="b"/>
                <a:pathLst>
                  <a:path w="19" h="28">
                    <a:moveTo>
                      <a:pt x="0" y="0"/>
                    </a:moveTo>
                    <a:cubicBezTo>
                      <a:pt x="3" y="2"/>
                      <a:pt x="13" y="19"/>
                      <a:pt x="19" y="28"/>
                    </a:cubicBezTo>
                    <a:cubicBezTo>
                      <a:pt x="11" y="17"/>
                      <a:pt x="7"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6" name="Freeform 6170">
                <a:extLst>
                  <a:ext uri="{FF2B5EF4-FFF2-40B4-BE49-F238E27FC236}">
                    <a16:creationId xmlns:a16="http://schemas.microsoft.com/office/drawing/2014/main" id="{A2E4D455-897F-484F-AA2E-9C3CFBFA1432}"/>
                  </a:ext>
                </a:extLst>
              </p:cNvPr>
              <p:cNvSpPr>
                <a:spLocks/>
              </p:cNvSpPr>
              <p:nvPr/>
            </p:nvSpPr>
            <p:spPr bwMode="auto">
              <a:xfrm>
                <a:off x="2785" y="2161"/>
                <a:ext cx="4" cy="18"/>
              </a:xfrm>
              <a:custGeom>
                <a:avLst/>
                <a:gdLst>
                  <a:gd name="T0" fmla="*/ 5 w 7"/>
                  <a:gd name="T1" fmla="*/ 16 h 33"/>
                  <a:gd name="T2" fmla="*/ 5 w 7"/>
                  <a:gd name="T3" fmla="*/ 31 h 33"/>
                  <a:gd name="T4" fmla="*/ 2 w 7"/>
                  <a:gd name="T5" fmla="*/ 32 h 33"/>
                  <a:gd name="T6" fmla="*/ 2 w 7"/>
                  <a:gd name="T7" fmla="*/ 15 h 33"/>
                  <a:gd name="T8" fmla="*/ 4 w 7"/>
                  <a:gd name="T9" fmla="*/ 17 h 33"/>
                  <a:gd name="T10" fmla="*/ 6 w 7"/>
                  <a:gd name="T11" fmla="*/ 9 h 33"/>
                  <a:gd name="T12" fmla="*/ 6 w 7"/>
                  <a:gd name="T13" fmla="*/ 2 h 33"/>
                  <a:gd name="T14" fmla="*/ 7 w 7"/>
                  <a:gd name="T15" fmla="*/ 23 h 33"/>
                  <a:gd name="T16" fmla="*/ 5 w 7"/>
                  <a:gd name="T1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3">
                    <a:moveTo>
                      <a:pt x="5" y="16"/>
                    </a:moveTo>
                    <a:cubicBezTo>
                      <a:pt x="4" y="29"/>
                      <a:pt x="7" y="18"/>
                      <a:pt x="5" y="31"/>
                    </a:cubicBezTo>
                    <a:cubicBezTo>
                      <a:pt x="5" y="31"/>
                      <a:pt x="3" y="33"/>
                      <a:pt x="2" y="32"/>
                    </a:cubicBezTo>
                    <a:cubicBezTo>
                      <a:pt x="0" y="30"/>
                      <a:pt x="0" y="26"/>
                      <a:pt x="2" y="15"/>
                    </a:cubicBezTo>
                    <a:cubicBezTo>
                      <a:pt x="2" y="31"/>
                      <a:pt x="4" y="2"/>
                      <a:pt x="4" y="17"/>
                    </a:cubicBezTo>
                    <a:cubicBezTo>
                      <a:pt x="5" y="18"/>
                      <a:pt x="5" y="13"/>
                      <a:pt x="6" y="9"/>
                    </a:cubicBezTo>
                    <a:cubicBezTo>
                      <a:pt x="6" y="4"/>
                      <a:pt x="6" y="0"/>
                      <a:pt x="6" y="2"/>
                    </a:cubicBezTo>
                    <a:cubicBezTo>
                      <a:pt x="7" y="0"/>
                      <a:pt x="7" y="9"/>
                      <a:pt x="7" y="23"/>
                    </a:cubicBezTo>
                    <a:cubicBezTo>
                      <a:pt x="5" y="26"/>
                      <a:pt x="7" y="16"/>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7" name="Freeform 6171">
                <a:extLst>
                  <a:ext uri="{FF2B5EF4-FFF2-40B4-BE49-F238E27FC236}">
                    <a16:creationId xmlns:a16="http://schemas.microsoft.com/office/drawing/2014/main" id="{08FE0D20-AF7F-44CD-9E4B-B6E5AFDF9822}"/>
                  </a:ext>
                </a:extLst>
              </p:cNvPr>
              <p:cNvSpPr>
                <a:spLocks/>
              </p:cNvSpPr>
              <p:nvPr/>
            </p:nvSpPr>
            <p:spPr bwMode="auto">
              <a:xfrm>
                <a:off x="2755" y="2293"/>
                <a:ext cx="7" cy="18"/>
              </a:xfrm>
              <a:custGeom>
                <a:avLst/>
                <a:gdLst>
                  <a:gd name="T0" fmla="*/ 6 w 13"/>
                  <a:gd name="T1" fmla="*/ 22 h 31"/>
                  <a:gd name="T2" fmla="*/ 2 w 13"/>
                  <a:gd name="T3" fmla="*/ 30 h 31"/>
                  <a:gd name="T4" fmla="*/ 5 w 13"/>
                  <a:gd name="T5" fmla="*/ 20 h 31"/>
                  <a:gd name="T6" fmla="*/ 6 w 13"/>
                  <a:gd name="T7" fmla="*/ 16 h 31"/>
                  <a:gd name="T8" fmla="*/ 11 w 13"/>
                  <a:gd name="T9" fmla="*/ 1 h 31"/>
                  <a:gd name="T10" fmla="*/ 9 w 13"/>
                  <a:gd name="T11" fmla="*/ 8 h 31"/>
                  <a:gd name="T12" fmla="*/ 13 w 13"/>
                  <a:gd name="T13" fmla="*/ 1 h 31"/>
                  <a:gd name="T14" fmla="*/ 6 w 13"/>
                  <a:gd name="T15" fmla="*/ 2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31">
                    <a:moveTo>
                      <a:pt x="6" y="22"/>
                    </a:moveTo>
                    <a:cubicBezTo>
                      <a:pt x="4" y="26"/>
                      <a:pt x="4" y="25"/>
                      <a:pt x="2" y="30"/>
                    </a:cubicBezTo>
                    <a:cubicBezTo>
                      <a:pt x="0" y="31"/>
                      <a:pt x="3" y="25"/>
                      <a:pt x="5" y="20"/>
                    </a:cubicBezTo>
                    <a:cubicBezTo>
                      <a:pt x="7" y="15"/>
                      <a:pt x="8" y="11"/>
                      <a:pt x="6" y="16"/>
                    </a:cubicBezTo>
                    <a:cubicBezTo>
                      <a:pt x="6" y="15"/>
                      <a:pt x="9" y="7"/>
                      <a:pt x="11" y="1"/>
                    </a:cubicBezTo>
                    <a:cubicBezTo>
                      <a:pt x="11" y="1"/>
                      <a:pt x="10" y="6"/>
                      <a:pt x="9" y="8"/>
                    </a:cubicBezTo>
                    <a:cubicBezTo>
                      <a:pt x="10" y="6"/>
                      <a:pt x="12" y="0"/>
                      <a:pt x="13" y="1"/>
                    </a:cubicBezTo>
                    <a:cubicBezTo>
                      <a:pt x="10" y="9"/>
                      <a:pt x="5" y="21"/>
                      <a:pt x="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8" name="Freeform 6172">
                <a:extLst>
                  <a:ext uri="{FF2B5EF4-FFF2-40B4-BE49-F238E27FC236}">
                    <a16:creationId xmlns:a16="http://schemas.microsoft.com/office/drawing/2014/main" id="{50B62644-79E1-4B51-83DD-AAAC67EDAB95}"/>
                  </a:ext>
                </a:extLst>
              </p:cNvPr>
              <p:cNvSpPr>
                <a:spLocks/>
              </p:cNvSpPr>
              <p:nvPr/>
            </p:nvSpPr>
            <p:spPr bwMode="auto">
              <a:xfrm>
                <a:off x="2715" y="2343"/>
                <a:ext cx="23" cy="46"/>
              </a:xfrm>
              <a:custGeom>
                <a:avLst/>
                <a:gdLst>
                  <a:gd name="T0" fmla="*/ 13 w 40"/>
                  <a:gd name="T1" fmla="*/ 67 h 81"/>
                  <a:gd name="T2" fmla="*/ 4 w 40"/>
                  <a:gd name="T3" fmla="*/ 77 h 81"/>
                  <a:gd name="T4" fmla="*/ 3 w 40"/>
                  <a:gd name="T5" fmla="*/ 74 h 81"/>
                  <a:gd name="T6" fmla="*/ 40 w 40"/>
                  <a:gd name="T7" fmla="*/ 0 h 81"/>
                  <a:gd name="T8" fmla="*/ 33 w 40"/>
                  <a:gd name="T9" fmla="*/ 20 h 81"/>
                  <a:gd name="T10" fmla="*/ 31 w 40"/>
                  <a:gd name="T11" fmla="*/ 20 h 81"/>
                  <a:gd name="T12" fmla="*/ 18 w 40"/>
                  <a:gd name="T13" fmla="*/ 45 h 81"/>
                  <a:gd name="T14" fmla="*/ 9 w 40"/>
                  <a:gd name="T15" fmla="*/ 64 h 81"/>
                  <a:gd name="T16" fmla="*/ 15 w 40"/>
                  <a:gd name="T17" fmla="*/ 57 h 81"/>
                  <a:gd name="T18" fmla="*/ 13 w 40"/>
                  <a:gd name="T19" fmla="*/ 6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81">
                    <a:moveTo>
                      <a:pt x="13" y="67"/>
                    </a:moveTo>
                    <a:cubicBezTo>
                      <a:pt x="9" y="73"/>
                      <a:pt x="9" y="68"/>
                      <a:pt x="4" y="77"/>
                    </a:cubicBezTo>
                    <a:cubicBezTo>
                      <a:pt x="0" y="81"/>
                      <a:pt x="11" y="61"/>
                      <a:pt x="3" y="74"/>
                    </a:cubicBezTo>
                    <a:cubicBezTo>
                      <a:pt x="9" y="59"/>
                      <a:pt x="25" y="31"/>
                      <a:pt x="40" y="0"/>
                    </a:cubicBezTo>
                    <a:cubicBezTo>
                      <a:pt x="38" y="6"/>
                      <a:pt x="36" y="12"/>
                      <a:pt x="33" y="20"/>
                    </a:cubicBezTo>
                    <a:cubicBezTo>
                      <a:pt x="31" y="20"/>
                      <a:pt x="31" y="20"/>
                      <a:pt x="31" y="20"/>
                    </a:cubicBezTo>
                    <a:cubicBezTo>
                      <a:pt x="25" y="31"/>
                      <a:pt x="21" y="39"/>
                      <a:pt x="18" y="45"/>
                    </a:cubicBezTo>
                    <a:cubicBezTo>
                      <a:pt x="16" y="51"/>
                      <a:pt x="13" y="56"/>
                      <a:pt x="9" y="64"/>
                    </a:cubicBezTo>
                    <a:cubicBezTo>
                      <a:pt x="15" y="56"/>
                      <a:pt x="12" y="62"/>
                      <a:pt x="15" y="57"/>
                    </a:cubicBezTo>
                    <a:cubicBezTo>
                      <a:pt x="9" y="69"/>
                      <a:pt x="12" y="64"/>
                      <a:pt x="1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9" name="Freeform 6173">
                <a:extLst>
                  <a:ext uri="{FF2B5EF4-FFF2-40B4-BE49-F238E27FC236}">
                    <a16:creationId xmlns:a16="http://schemas.microsoft.com/office/drawing/2014/main" id="{ED24F5C6-E863-4D89-9113-D324D3FD976B}"/>
                  </a:ext>
                </a:extLst>
              </p:cNvPr>
              <p:cNvSpPr>
                <a:spLocks/>
              </p:cNvSpPr>
              <p:nvPr/>
            </p:nvSpPr>
            <p:spPr bwMode="auto">
              <a:xfrm>
                <a:off x="2456" y="2601"/>
                <a:ext cx="16" cy="7"/>
              </a:xfrm>
              <a:custGeom>
                <a:avLst/>
                <a:gdLst>
                  <a:gd name="T0" fmla="*/ 5 w 28"/>
                  <a:gd name="T1" fmla="*/ 12 h 12"/>
                  <a:gd name="T2" fmla="*/ 14 w 28"/>
                  <a:gd name="T3" fmla="*/ 6 h 12"/>
                  <a:gd name="T4" fmla="*/ 28 w 28"/>
                  <a:gd name="T5" fmla="*/ 0 h 12"/>
                  <a:gd name="T6" fmla="*/ 5 w 28"/>
                  <a:gd name="T7" fmla="*/ 12 h 12"/>
                </a:gdLst>
                <a:ahLst/>
                <a:cxnLst>
                  <a:cxn ang="0">
                    <a:pos x="T0" y="T1"/>
                  </a:cxn>
                  <a:cxn ang="0">
                    <a:pos x="T2" y="T3"/>
                  </a:cxn>
                  <a:cxn ang="0">
                    <a:pos x="T4" y="T5"/>
                  </a:cxn>
                  <a:cxn ang="0">
                    <a:pos x="T6" y="T7"/>
                  </a:cxn>
                </a:cxnLst>
                <a:rect l="0" t="0" r="r" b="b"/>
                <a:pathLst>
                  <a:path w="28" h="12">
                    <a:moveTo>
                      <a:pt x="5" y="12"/>
                    </a:moveTo>
                    <a:cubicBezTo>
                      <a:pt x="0" y="12"/>
                      <a:pt x="18" y="6"/>
                      <a:pt x="14" y="6"/>
                    </a:cubicBezTo>
                    <a:cubicBezTo>
                      <a:pt x="22" y="4"/>
                      <a:pt x="18" y="4"/>
                      <a:pt x="28" y="0"/>
                    </a:cubicBezTo>
                    <a:cubicBezTo>
                      <a:pt x="26" y="3"/>
                      <a:pt x="17" y="6"/>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0" name="Freeform 6174">
                <a:extLst>
                  <a:ext uri="{FF2B5EF4-FFF2-40B4-BE49-F238E27FC236}">
                    <a16:creationId xmlns:a16="http://schemas.microsoft.com/office/drawing/2014/main" id="{1B013748-A913-44A5-B2E4-28CF4AF601CD}"/>
                  </a:ext>
                </a:extLst>
              </p:cNvPr>
              <p:cNvSpPr>
                <a:spLocks/>
              </p:cNvSpPr>
              <p:nvPr/>
            </p:nvSpPr>
            <p:spPr bwMode="auto">
              <a:xfrm>
                <a:off x="2743" y="1912"/>
                <a:ext cx="4" cy="8"/>
              </a:xfrm>
              <a:custGeom>
                <a:avLst/>
                <a:gdLst>
                  <a:gd name="T0" fmla="*/ 3 w 7"/>
                  <a:gd name="T1" fmla="*/ 1 h 13"/>
                  <a:gd name="T2" fmla="*/ 7 w 7"/>
                  <a:gd name="T3" fmla="*/ 12 h 13"/>
                  <a:gd name="T4" fmla="*/ 4 w 7"/>
                  <a:gd name="T5" fmla="*/ 11 h 13"/>
                  <a:gd name="T6" fmla="*/ 3 w 7"/>
                  <a:gd name="T7" fmla="*/ 1 h 13"/>
                </a:gdLst>
                <a:ahLst/>
                <a:cxnLst>
                  <a:cxn ang="0">
                    <a:pos x="T0" y="T1"/>
                  </a:cxn>
                  <a:cxn ang="0">
                    <a:pos x="T2" y="T3"/>
                  </a:cxn>
                  <a:cxn ang="0">
                    <a:pos x="T4" y="T5"/>
                  </a:cxn>
                  <a:cxn ang="0">
                    <a:pos x="T6" y="T7"/>
                  </a:cxn>
                </a:cxnLst>
                <a:rect l="0" t="0" r="r" b="b"/>
                <a:pathLst>
                  <a:path w="7" h="13">
                    <a:moveTo>
                      <a:pt x="3" y="1"/>
                    </a:moveTo>
                    <a:cubicBezTo>
                      <a:pt x="4" y="4"/>
                      <a:pt x="5" y="7"/>
                      <a:pt x="7" y="12"/>
                    </a:cubicBezTo>
                    <a:cubicBezTo>
                      <a:pt x="7" y="13"/>
                      <a:pt x="0" y="0"/>
                      <a:pt x="4" y="11"/>
                    </a:cubicBezTo>
                    <a:cubicBezTo>
                      <a:pt x="0" y="5"/>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1" name="Freeform 6175">
                <a:extLst>
                  <a:ext uri="{FF2B5EF4-FFF2-40B4-BE49-F238E27FC236}">
                    <a16:creationId xmlns:a16="http://schemas.microsoft.com/office/drawing/2014/main" id="{A3FBF378-C98C-4DE6-A502-B0166E42649E}"/>
                  </a:ext>
                </a:extLst>
              </p:cNvPr>
              <p:cNvSpPr>
                <a:spLocks/>
              </p:cNvSpPr>
              <p:nvPr/>
            </p:nvSpPr>
            <p:spPr bwMode="auto">
              <a:xfrm>
                <a:off x="2748" y="1923"/>
                <a:ext cx="5" cy="11"/>
              </a:xfrm>
              <a:custGeom>
                <a:avLst/>
                <a:gdLst>
                  <a:gd name="T0" fmla="*/ 4 w 8"/>
                  <a:gd name="T1" fmla="*/ 6 h 18"/>
                  <a:gd name="T2" fmla="*/ 8 w 8"/>
                  <a:gd name="T3" fmla="*/ 18 h 18"/>
                  <a:gd name="T4" fmla="*/ 1 w 8"/>
                  <a:gd name="T5" fmla="*/ 6 h 18"/>
                  <a:gd name="T6" fmla="*/ 1 w 8"/>
                  <a:gd name="T7" fmla="*/ 0 h 18"/>
                  <a:gd name="T8" fmla="*/ 4 w 8"/>
                  <a:gd name="T9" fmla="*/ 6 h 18"/>
                </a:gdLst>
                <a:ahLst/>
                <a:cxnLst>
                  <a:cxn ang="0">
                    <a:pos x="T0" y="T1"/>
                  </a:cxn>
                  <a:cxn ang="0">
                    <a:pos x="T2" y="T3"/>
                  </a:cxn>
                  <a:cxn ang="0">
                    <a:pos x="T4" y="T5"/>
                  </a:cxn>
                  <a:cxn ang="0">
                    <a:pos x="T6" y="T7"/>
                  </a:cxn>
                  <a:cxn ang="0">
                    <a:pos x="T8" y="T9"/>
                  </a:cxn>
                </a:cxnLst>
                <a:rect l="0" t="0" r="r" b="b"/>
                <a:pathLst>
                  <a:path w="8" h="18">
                    <a:moveTo>
                      <a:pt x="4" y="6"/>
                    </a:moveTo>
                    <a:cubicBezTo>
                      <a:pt x="6" y="10"/>
                      <a:pt x="5" y="11"/>
                      <a:pt x="8" y="18"/>
                    </a:cubicBezTo>
                    <a:cubicBezTo>
                      <a:pt x="5" y="10"/>
                      <a:pt x="5" y="16"/>
                      <a:pt x="1" y="6"/>
                    </a:cubicBezTo>
                    <a:cubicBezTo>
                      <a:pt x="3" y="7"/>
                      <a:pt x="0" y="0"/>
                      <a:pt x="1" y="0"/>
                    </a:cubicBezTo>
                    <a:cubicBezTo>
                      <a:pt x="3" y="4"/>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2" name="Freeform 6176">
                <a:extLst>
                  <a:ext uri="{FF2B5EF4-FFF2-40B4-BE49-F238E27FC236}">
                    <a16:creationId xmlns:a16="http://schemas.microsoft.com/office/drawing/2014/main" id="{13CB1A16-6CCA-43EA-BE27-91398C77F9FB}"/>
                  </a:ext>
                </a:extLst>
              </p:cNvPr>
              <p:cNvSpPr>
                <a:spLocks/>
              </p:cNvSpPr>
              <p:nvPr/>
            </p:nvSpPr>
            <p:spPr bwMode="auto">
              <a:xfrm>
                <a:off x="2681" y="2428"/>
                <a:ext cx="8" cy="14"/>
              </a:xfrm>
              <a:custGeom>
                <a:avLst/>
                <a:gdLst>
                  <a:gd name="T0" fmla="*/ 9 w 15"/>
                  <a:gd name="T1" fmla="*/ 12 h 24"/>
                  <a:gd name="T2" fmla="*/ 8 w 15"/>
                  <a:gd name="T3" fmla="*/ 9 h 24"/>
                  <a:gd name="T4" fmla="*/ 9 w 15"/>
                  <a:gd name="T5" fmla="*/ 12 h 24"/>
                </a:gdLst>
                <a:ahLst/>
                <a:cxnLst>
                  <a:cxn ang="0">
                    <a:pos x="T0" y="T1"/>
                  </a:cxn>
                  <a:cxn ang="0">
                    <a:pos x="T2" y="T3"/>
                  </a:cxn>
                  <a:cxn ang="0">
                    <a:pos x="T4" y="T5"/>
                  </a:cxn>
                </a:cxnLst>
                <a:rect l="0" t="0" r="r" b="b"/>
                <a:pathLst>
                  <a:path w="15" h="24">
                    <a:moveTo>
                      <a:pt x="9" y="12"/>
                    </a:moveTo>
                    <a:cubicBezTo>
                      <a:pt x="0" y="24"/>
                      <a:pt x="7" y="11"/>
                      <a:pt x="8" y="9"/>
                    </a:cubicBezTo>
                    <a:cubicBezTo>
                      <a:pt x="15" y="0"/>
                      <a:pt x="9" y="11"/>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3" name="Freeform 6177">
                <a:extLst>
                  <a:ext uri="{FF2B5EF4-FFF2-40B4-BE49-F238E27FC236}">
                    <a16:creationId xmlns:a16="http://schemas.microsoft.com/office/drawing/2014/main" id="{916B4CB0-BED0-4C99-B0C4-32F8E30E7335}"/>
                  </a:ext>
                </a:extLst>
              </p:cNvPr>
              <p:cNvSpPr>
                <a:spLocks/>
              </p:cNvSpPr>
              <p:nvPr/>
            </p:nvSpPr>
            <p:spPr bwMode="auto">
              <a:xfrm>
                <a:off x="2691" y="1827"/>
                <a:ext cx="11" cy="11"/>
              </a:xfrm>
              <a:custGeom>
                <a:avLst/>
                <a:gdLst>
                  <a:gd name="T0" fmla="*/ 13 w 19"/>
                  <a:gd name="T1" fmla="*/ 18 h 21"/>
                  <a:gd name="T2" fmla="*/ 0 w 19"/>
                  <a:gd name="T3" fmla="*/ 0 h 21"/>
                  <a:gd name="T4" fmla="*/ 10 w 19"/>
                  <a:gd name="T5" fmla="*/ 9 h 21"/>
                  <a:gd name="T6" fmla="*/ 19 w 19"/>
                  <a:gd name="T7" fmla="*/ 21 h 21"/>
                  <a:gd name="T8" fmla="*/ 13 w 19"/>
                  <a:gd name="T9" fmla="*/ 18 h 21"/>
                </a:gdLst>
                <a:ahLst/>
                <a:cxnLst>
                  <a:cxn ang="0">
                    <a:pos x="T0" y="T1"/>
                  </a:cxn>
                  <a:cxn ang="0">
                    <a:pos x="T2" y="T3"/>
                  </a:cxn>
                  <a:cxn ang="0">
                    <a:pos x="T4" y="T5"/>
                  </a:cxn>
                  <a:cxn ang="0">
                    <a:pos x="T6" y="T7"/>
                  </a:cxn>
                  <a:cxn ang="0">
                    <a:pos x="T8" y="T9"/>
                  </a:cxn>
                </a:cxnLst>
                <a:rect l="0" t="0" r="r" b="b"/>
                <a:pathLst>
                  <a:path w="19" h="21">
                    <a:moveTo>
                      <a:pt x="13" y="18"/>
                    </a:moveTo>
                    <a:cubicBezTo>
                      <a:pt x="7" y="10"/>
                      <a:pt x="7" y="9"/>
                      <a:pt x="0" y="0"/>
                    </a:cubicBezTo>
                    <a:cubicBezTo>
                      <a:pt x="5" y="5"/>
                      <a:pt x="12" y="15"/>
                      <a:pt x="10" y="9"/>
                    </a:cubicBezTo>
                    <a:cubicBezTo>
                      <a:pt x="13" y="13"/>
                      <a:pt x="16" y="17"/>
                      <a:pt x="19" y="21"/>
                    </a:cubicBezTo>
                    <a:cubicBezTo>
                      <a:pt x="16" y="19"/>
                      <a:pt x="12" y="14"/>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4" name="Freeform 6178">
                <a:extLst>
                  <a:ext uri="{FF2B5EF4-FFF2-40B4-BE49-F238E27FC236}">
                    <a16:creationId xmlns:a16="http://schemas.microsoft.com/office/drawing/2014/main" id="{7987274D-9C51-44D8-84E4-86504802119C}"/>
                  </a:ext>
                </a:extLst>
              </p:cNvPr>
              <p:cNvSpPr>
                <a:spLocks/>
              </p:cNvSpPr>
              <p:nvPr/>
            </p:nvSpPr>
            <p:spPr bwMode="auto">
              <a:xfrm>
                <a:off x="2581" y="2522"/>
                <a:ext cx="19" cy="17"/>
              </a:xfrm>
              <a:custGeom>
                <a:avLst/>
                <a:gdLst>
                  <a:gd name="T0" fmla="*/ 14 w 34"/>
                  <a:gd name="T1" fmla="*/ 20 h 31"/>
                  <a:gd name="T2" fmla="*/ 6 w 34"/>
                  <a:gd name="T3" fmla="*/ 21 h 31"/>
                  <a:gd name="T4" fmla="*/ 34 w 34"/>
                  <a:gd name="T5" fmla="*/ 0 h 31"/>
                  <a:gd name="T6" fmla="*/ 24 w 34"/>
                  <a:gd name="T7" fmla="*/ 10 h 31"/>
                  <a:gd name="T8" fmla="*/ 17 w 34"/>
                  <a:gd name="T9" fmla="*/ 15 h 31"/>
                  <a:gd name="T10" fmla="*/ 14 w 34"/>
                  <a:gd name="T11" fmla="*/ 20 h 31"/>
                </a:gdLst>
                <a:ahLst/>
                <a:cxnLst>
                  <a:cxn ang="0">
                    <a:pos x="T0" y="T1"/>
                  </a:cxn>
                  <a:cxn ang="0">
                    <a:pos x="T2" y="T3"/>
                  </a:cxn>
                  <a:cxn ang="0">
                    <a:pos x="T4" y="T5"/>
                  </a:cxn>
                  <a:cxn ang="0">
                    <a:pos x="T6" y="T7"/>
                  </a:cxn>
                  <a:cxn ang="0">
                    <a:pos x="T8" y="T9"/>
                  </a:cxn>
                  <a:cxn ang="0">
                    <a:pos x="T10" y="T11"/>
                  </a:cxn>
                </a:cxnLst>
                <a:rect l="0" t="0" r="r" b="b"/>
                <a:pathLst>
                  <a:path w="34" h="31">
                    <a:moveTo>
                      <a:pt x="14" y="20"/>
                    </a:moveTo>
                    <a:cubicBezTo>
                      <a:pt x="0" y="31"/>
                      <a:pt x="13" y="18"/>
                      <a:pt x="6" y="21"/>
                    </a:cubicBezTo>
                    <a:cubicBezTo>
                      <a:pt x="16" y="16"/>
                      <a:pt x="25" y="5"/>
                      <a:pt x="34" y="0"/>
                    </a:cubicBezTo>
                    <a:cubicBezTo>
                      <a:pt x="32" y="3"/>
                      <a:pt x="20" y="10"/>
                      <a:pt x="24" y="10"/>
                    </a:cubicBezTo>
                    <a:cubicBezTo>
                      <a:pt x="21" y="12"/>
                      <a:pt x="18" y="14"/>
                      <a:pt x="17" y="15"/>
                    </a:cubicBezTo>
                    <a:cubicBezTo>
                      <a:pt x="12" y="19"/>
                      <a:pt x="16" y="18"/>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5" name="Freeform 6179">
                <a:extLst>
                  <a:ext uri="{FF2B5EF4-FFF2-40B4-BE49-F238E27FC236}">
                    <a16:creationId xmlns:a16="http://schemas.microsoft.com/office/drawing/2014/main" id="{713D5479-708E-4D7C-9705-984AA2D51A15}"/>
                  </a:ext>
                </a:extLst>
              </p:cNvPr>
              <p:cNvSpPr>
                <a:spLocks/>
              </p:cNvSpPr>
              <p:nvPr/>
            </p:nvSpPr>
            <p:spPr bwMode="auto">
              <a:xfrm>
                <a:off x="2327" y="2638"/>
                <a:ext cx="12" cy="2"/>
              </a:xfrm>
              <a:custGeom>
                <a:avLst/>
                <a:gdLst>
                  <a:gd name="T0" fmla="*/ 10 w 20"/>
                  <a:gd name="T1" fmla="*/ 3 h 4"/>
                  <a:gd name="T2" fmla="*/ 15 w 20"/>
                  <a:gd name="T3" fmla="*/ 0 h 4"/>
                  <a:gd name="T4" fmla="*/ 10 w 20"/>
                  <a:gd name="T5" fmla="*/ 3 h 4"/>
                </a:gdLst>
                <a:ahLst/>
                <a:cxnLst>
                  <a:cxn ang="0">
                    <a:pos x="T0" y="T1"/>
                  </a:cxn>
                  <a:cxn ang="0">
                    <a:pos x="T2" y="T3"/>
                  </a:cxn>
                  <a:cxn ang="0">
                    <a:pos x="T4" y="T5"/>
                  </a:cxn>
                </a:cxnLst>
                <a:rect l="0" t="0" r="r" b="b"/>
                <a:pathLst>
                  <a:path w="20" h="4">
                    <a:moveTo>
                      <a:pt x="10" y="3"/>
                    </a:moveTo>
                    <a:cubicBezTo>
                      <a:pt x="0" y="4"/>
                      <a:pt x="3" y="1"/>
                      <a:pt x="15" y="0"/>
                    </a:cubicBezTo>
                    <a:cubicBezTo>
                      <a:pt x="20" y="1"/>
                      <a:pt x="11" y="2"/>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6" name="Freeform 6180">
                <a:extLst>
                  <a:ext uri="{FF2B5EF4-FFF2-40B4-BE49-F238E27FC236}">
                    <a16:creationId xmlns:a16="http://schemas.microsoft.com/office/drawing/2014/main" id="{DCEDC716-1176-4EEC-9FCB-0C33BB2C5F36}"/>
                  </a:ext>
                </a:extLst>
              </p:cNvPr>
              <p:cNvSpPr>
                <a:spLocks/>
              </p:cNvSpPr>
              <p:nvPr/>
            </p:nvSpPr>
            <p:spPr bwMode="auto">
              <a:xfrm>
                <a:off x="2549" y="2539"/>
                <a:ext cx="28" cy="19"/>
              </a:xfrm>
              <a:custGeom>
                <a:avLst/>
                <a:gdLst>
                  <a:gd name="T0" fmla="*/ 32 w 49"/>
                  <a:gd name="T1" fmla="*/ 17 h 33"/>
                  <a:gd name="T2" fmla="*/ 12 w 49"/>
                  <a:gd name="T3" fmla="*/ 26 h 33"/>
                  <a:gd name="T4" fmla="*/ 25 w 49"/>
                  <a:gd name="T5" fmla="*/ 18 h 33"/>
                  <a:gd name="T6" fmla="*/ 12 w 49"/>
                  <a:gd name="T7" fmla="*/ 26 h 33"/>
                  <a:gd name="T8" fmla="*/ 0 w 49"/>
                  <a:gd name="T9" fmla="*/ 32 h 33"/>
                  <a:gd name="T10" fmla="*/ 27 w 49"/>
                  <a:gd name="T11" fmla="*/ 15 h 33"/>
                  <a:gd name="T12" fmla="*/ 27 w 49"/>
                  <a:gd name="T13" fmla="*/ 12 h 33"/>
                  <a:gd name="T14" fmla="*/ 26 w 49"/>
                  <a:gd name="T15" fmla="*/ 15 h 33"/>
                  <a:gd name="T16" fmla="*/ 6 w 49"/>
                  <a:gd name="T17" fmla="*/ 27 h 33"/>
                  <a:gd name="T18" fmla="*/ 11 w 49"/>
                  <a:gd name="T19" fmla="*/ 23 h 33"/>
                  <a:gd name="T20" fmla="*/ 31 w 49"/>
                  <a:gd name="T21" fmla="*/ 7 h 33"/>
                  <a:gd name="T22" fmla="*/ 26 w 49"/>
                  <a:gd name="T23" fmla="*/ 8 h 33"/>
                  <a:gd name="T24" fmla="*/ 6 w 49"/>
                  <a:gd name="T25" fmla="*/ 21 h 33"/>
                  <a:gd name="T26" fmla="*/ 11 w 49"/>
                  <a:gd name="T27" fmla="*/ 15 h 33"/>
                  <a:gd name="T28" fmla="*/ 23 w 49"/>
                  <a:gd name="T29" fmla="*/ 8 h 33"/>
                  <a:gd name="T30" fmla="*/ 32 w 49"/>
                  <a:gd name="T31" fmla="*/ 0 h 33"/>
                  <a:gd name="T32" fmla="*/ 41 w 49"/>
                  <a:gd name="T33" fmla="*/ 0 h 33"/>
                  <a:gd name="T34" fmla="*/ 34 w 49"/>
                  <a:gd name="T35" fmla="*/ 11 h 33"/>
                  <a:gd name="T36" fmla="*/ 43 w 49"/>
                  <a:gd name="T37" fmla="*/ 7 h 33"/>
                  <a:gd name="T38" fmla="*/ 35 w 49"/>
                  <a:gd name="T39" fmla="*/ 11 h 33"/>
                  <a:gd name="T40" fmla="*/ 32 w 49"/>
                  <a:gd name="T4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33">
                    <a:moveTo>
                      <a:pt x="32" y="17"/>
                    </a:moveTo>
                    <a:cubicBezTo>
                      <a:pt x="22" y="23"/>
                      <a:pt x="18" y="24"/>
                      <a:pt x="12" y="26"/>
                    </a:cubicBezTo>
                    <a:cubicBezTo>
                      <a:pt x="17" y="24"/>
                      <a:pt x="21" y="21"/>
                      <a:pt x="25" y="18"/>
                    </a:cubicBezTo>
                    <a:cubicBezTo>
                      <a:pt x="23" y="18"/>
                      <a:pt x="17" y="22"/>
                      <a:pt x="12" y="26"/>
                    </a:cubicBezTo>
                    <a:cubicBezTo>
                      <a:pt x="6" y="29"/>
                      <a:pt x="1" y="33"/>
                      <a:pt x="0" y="32"/>
                    </a:cubicBezTo>
                    <a:cubicBezTo>
                      <a:pt x="9" y="27"/>
                      <a:pt x="16" y="23"/>
                      <a:pt x="27" y="15"/>
                    </a:cubicBezTo>
                    <a:cubicBezTo>
                      <a:pt x="31" y="12"/>
                      <a:pt x="33" y="8"/>
                      <a:pt x="27" y="12"/>
                    </a:cubicBezTo>
                    <a:cubicBezTo>
                      <a:pt x="23" y="15"/>
                      <a:pt x="25" y="14"/>
                      <a:pt x="26" y="15"/>
                    </a:cubicBezTo>
                    <a:cubicBezTo>
                      <a:pt x="19" y="19"/>
                      <a:pt x="13" y="23"/>
                      <a:pt x="6" y="27"/>
                    </a:cubicBezTo>
                    <a:cubicBezTo>
                      <a:pt x="5" y="28"/>
                      <a:pt x="22" y="16"/>
                      <a:pt x="11" y="23"/>
                    </a:cubicBezTo>
                    <a:cubicBezTo>
                      <a:pt x="17" y="18"/>
                      <a:pt x="27" y="11"/>
                      <a:pt x="31" y="7"/>
                    </a:cubicBezTo>
                    <a:cubicBezTo>
                      <a:pt x="30" y="6"/>
                      <a:pt x="29" y="6"/>
                      <a:pt x="26" y="8"/>
                    </a:cubicBezTo>
                    <a:cubicBezTo>
                      <a:pt x="22" y="10"/>
                      <a:pt x="17" y="14"/>
                      <a:pt x="6" y="21"/>
                    </a:cubicBezTo>
                    <a:cubicBezTo>
                      <a:pt x="3" y="22"/>
                      <a:pt x="12" y="16"/>
                      <a:pt x="11" y="15"/>
                    </a:cubicBezTo>
                    <a:cubicBezTo>
                      <a:pt x="18" y="12"/>
                      <a:pt x="21" y="10"/>
                      <a:pt x="23" y="8"/>
                    </a:cubicBezTo>
                    <a:cubicBezTo>
                      <a:pt x="25" y="6"/>
                      <a:pt x="27" y="4"/>
                      <a:pt x="32" y="0"/>
                    </a:cubicBezTo>
                    <a:cubicBezTo>
                      <a:pt x="36" y="0"/>
                      <a:pt x="32" y="4"/>
                      <a:pt x="41" y="0"/>
                    </a:cubicBezTo>
                    <a:cubicBezTo>
                      <a:pt x="29" y="10"/>
                      <a:pt x="46" y="1"/>
                      <a:pt x="34" y="11"/>
                    </a:cubicBezTo>
                    <a:cubicBezTo>
                      <a:pt x="39" y="8"/>
                      <a:pt x="49" y="1"/>
                      <a:pt x="43" y="7"/>
                    </a:cubicBezTo>
                    <a:cubicBezTo>
                      <a:pt x="38" y="10"/>
                      <a:pt x="40" y="7"/>
                      <a:pt x="35" y="11"/>
                    </a:cubicBezTo>
                    <a:cubicBezTo>
                      <a:pt x="23" y="20"/>
                      <a:pt x="39" y="10"/>
                      <a:pt x="3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7" name="Freeform 6181">
                <a:extLst>
                  <a:ext uri="{FF2B5EF4-FFF2-40B4-BE49-F238E27FC236}">
                    <a16:creationId xmlns:a16="http://schemas.microsoft.com/office/drawing/2014/main" id="{262B1278-41B3-4A1B-A824-BC6034925823}"/>
                  </a:ext>
                </a:extLst>
              </p:cNvPr>
              <p:cNvSpPr>
                <a:spLocks/>
              </p:cNvSpPr>
              <p:nvPr/>
            </p:nvSpPr>
            <p:spPr bwMode="auto">
              <a:xfrm>
                <a:off x="2144" y="2629"/>
                <a:ext cx="14" cy="4"/>
              </a:xfrm>
              <a:custGeom>
                <a:avLst/>
                <a:gdLst>
                  <a:gd name="T0" fmla="*/ 8 w 24"/>
                  <a:gd name="T1" fmla="*/ 4 h 6"/>
                  <a:gd name="T2" fmla="*/ 3 w 24"/>
                  <a:gd name="T3" fmla="*/ 0 h 6"/>
                  <a:gd name="T4" fmla="*/ 23 w 24"/>
                  <a:gd name="T5" fmla="*/ 4 h 6"/>
                  <a:gd name="T6" fmla="*/ 8 w 24"/>
                  <a:gd name="T7" fmla="*/ 4 h 6"/>
                </a:gdLst>
                <a:ahLst/>
                <a:cxnLst>
                  <a:cxn ang="0">
                    <a:pos x="T0" y="T1"/>
                  </a:cxn>
                  <a:cxn ang="0">
                    <a:pos x="T2" y="T3"/>
                  </a:cxn>
                  <a:cxn ang="0">
                    <a:pos x="T4" y="T5"/>
                  </a:cxn>
                  <a:cxn ang="0">
                    <a:pos x="T6" y="T7"/>
                  </a:cxn>
                </a:cxnLst>
                <a:rect l="0" t="0" r="r" b="b"/>
                <a:pathLst>
                  <a:path w="24" h="6">
                    <a:moveTo>
                      <a:pt x="8" y="4"/>
                    </a:moveTo>
                    <a:cubicBezTo>
                      <a:pt x="0" y="2"/>
                      <a:pt x="6" y="2"/>
                      <a:pt x="3" y="0"/>
                    </a:cubicBezTo>
                    <a:cubicBezTo>
                      <a:pt x="10" y="2"/>
                      <a:pt x="16" y="3"/>
                      <a:pt x="23" y="4"/>
                    </a:cubicBezTo>
                    <a:cubicBezTo>
                      <a:pt x="24" y="6"/>
                      <a:pt x="6" y="2"/>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8" name="Freeform 6182">
                <a:extLst>
                  <a:ext uri="{FF2B5EF4-FFF2-40B4-BE49-F238E27FC236}">
                    <a16:creationId xmlns:a16="http://schemas.microsoft.com/office/drawing/2014/main" id="{39B5FDAF-04FB-4D80-9780-ED0CBBADE49C}"/>
                  </a:ext>
                </a:extLst>
              </p:cNvPr>
              <p:cNvSpPr>
                <a:spLocks/>
              </p:cNvSpPr>
              <p:nvPr/>
            </p:nvSpPr>
            <p:spPr bwMode="auto">
              <a:xfrm>
                <a:off x="2454" y="2598"/>
                <a:ext cx="19" cy="9"/>
              </a:xfrm>
              <a:custGeom>
                <a:avLst/>
                <a:gdLst>
                  <a:gd name="T0" fmla="*/ 4 w 33"/>
                  <a:gd name="T1" fmla="*/ 15 h 15"/>
                  <a:gd name="T2" fmla="*/ 2 w 33"/>
                  <a:gd name="T3" fmla="*/ 14 h 15"/>
                  <a:gd name="T4" fmla="*/ 12 w 33"/>
                  <a:gd name="T5" fmla="*/ 9 h 15"/>
                  <a:gd name="T6" fmla="*/ 33 w 33"/>
                  <a:gd name="T7" fmla="*/ 0 h 15"/>
                  <a:gd name="T8" fmla="*/ 28 w 33"/>
                  <a:gd name="T9" fmla="*/ 4 h 15"/>
                  <a:gd name="T10" fmla="*/ 17 w 33"/>
                  <a:gd name="T11" fmla="*/ 8 h 15"/>
                  <a:gd name="T12" fmla="*/ 22 w 33"/>
                  <a:gd name="T13" fmla="*/ 8 h 15"/>
                  <a:gd name="T14" fmla="*/ 4 w 33"/>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5">
                    <a:moveTo>
                      <a:pt x="4" y="15"/>
                    </a:moveTo>
                    <a:cubicBezTo>
                      <a:pt x="5" y="15"/>
                      <a:pt x="11" y="10"/>
                      <a:pt x="2" y="14"/>
                    </a:cubicBezTo>
                    <a:cubicBezTo>
                      <a:pt x="0" y="14"/>
                      <a:pt x="19" y="8"/>
                      <a:pt x="12" y="9"/>
                    </a:cubicBezTo>
                    <a:cubicBezTo>
                      <a:pt x="27" y="3"/>
                      <a:pt x="22" y="6"/>
                      <a:pt x="33" y="0"/>
                    </a:cubicBezTo>
                    <a:cubicBezTo>
                      <a:pt x="32" y="1"/>
                      <a:pt x="29" y="3"/>
                      <a:pt x="28" y="4"/>
                    </a:cubicBezTo>
                    <a:cubicBezTo>
                      <a:pt x="22" y="7"/>
                      <a:pt x="21" y="6"/>
                      <a:pt x="17" y="8"/>
                    </a:cubicBezTo>
                    <a:cubicBezTo>
                      <a:pt x="7" y="13"/>
                      <a:pt x="26" y="5"/>
                      <a:pt x="22" y="8"/>
                    </a:cubicBezTo>
                    <a:cubicBezTo>
                      <a:pt x="16" y="11"/>
                      <a:pt x="16" y="11"/>
                      <a:pt x="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9" name="Freeform 6183">
                <a:extLst>
                  <a:ext uri="{FF2B5EF4-FFF2-40B4-BE49-F238E27FC236}">
                    <a16:creationId xmlns:a16="http://schemas.microsoft.com/office/drawing/2014/main" id="{8DBEE9E4-3550-4654-A144-B5229432DD3A}"/>
                  </a:ext>
                </a:extLst>
              </p:cNvPr>
              <p:cNvSpPr>
                <a:spLocks/>
              </p:cNvSpPr>
              <p:nvPr/>
            </p:nvSpPr>
            <p:spPr bwMode="auto">
              <a:xfrm>
                <a:off x="2719" y="1870"/>
                <a:ext cx="9" cy="15"/>
              </a:xfrm>
              <a:custGeom>
                <a:avLst/>
                <a:gdLst>
                  <a:gd name="T0" fmla="*/ 2 w 16"/>
                  <a:gd name="T1" fmla="*/ 0 h 26"/>
                  <a:gd name="T2" fmla="*/ 16 w 16"/>
                  <a:gd name="T3" fmla="*/ 26 h 26"/>
                  <a:gd name="T4" fmla="*/ 0 w 16"/>
                  <a:gd name="T5" fmla="*/ 3 h 26"/>
                  <a:gd name="T6" fmla="*/ 2 w 16"/>
                  <a:gd name="T7" fmla="*/ 0 h 26"/>
                </a:gdLst>
                <a:ahLst/>
                <a:cxnLst>
                  <a:cxn ang="0">
                    <a:pos x="T0" y="T1"/>
                  </a:cxn>
                  <a:cxn ang="0">
                    <a:pos x="T2" y="T3"/>
                  </a:cxn>
                  <a:cxn ang="0">
                    <a:pos x="T4" y="T5"/>
                  </a:cxn>
                  <a:cxn ang="0">
                    <a:pos x="T6" y="T7"/>
                  </a:cxn>
                </a:cxnLst>
                <a:rect l="0" t="0" r="r" b="b"/>
                <a:pathLst>
                  <a:path w="16" h="26">
                    <a:moveTo>
                      <a:pt x="2" y="0"/>
                    </a:moveTo>
                    <a:cubicBezTo>
                      <a:pt x="7" y="8"/>
                      <a:pt x="12" y="17"/>
                      <a:pt x="16" y="26"/>
                    </a:cubicBezTo>
                    <a:cubicBezTo>
                      <a:pt x="14" y="25"/>
                      <a:pt x="7" y="13"/>
                      <a:pt x="0" y="3"/>
                    </a:cubicBezTo>
                    <a:cubicBezTo>
                      <a:pt x="7" y="11"/>
                      <a:pt x="6" y="1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0" name="Freeform 6184">
                <a:extLst>
                  <a:ext uri="{FF2B5EF4-FFF2-40B4-BE49-F238E27FC236}">
                    <a16:creationId xmlns:a16="http://schemas.microsoft.com/office/drawing/2014/main" id="{00B4782C-383E-495A-B868-A710FAE2A329}"/>
                  </a:ext>
                </a:extLst>
              </p:cNvPr>
              <p:cNvSpPr>
                <a:spLocks/>
              </p:cNvSpPr>
              <p:nvPr/>
            </p:nvSpPr>
            <p:spPr bwMode="auto">
              <a:xfrm>
                <a:off x="2118" y="2622"/>
                <a:ext cx="15" cy="6"/>
              </a:xfrm>
              <a:custGeom>
                <a:avLst/>
                <a:gdLst>
                  <a:gd name="T0" fmla="*/ 5 w 28"/>
                  <a:gd name="T1" fmla="*/ 3 h 10"/>
                  <a:gd name="T2" fmla="*/ 3 w 28"/>
                  <a:gd name="T3" fmla="*/ 0 h 10"/>
                  <a:gd name="T4" fmla="*/ 8 w 28"/>
                  <a:gd name="T5" fmla="*/ 4 h 10"/>
                  <a:gd name="T6" fmla="*/ 23 w 28"/>
                  <a:gd name="T7" fmla="*/ 7 h 10"/>
                  <a:gd name="T8" fmla="*/ 5 w 28"/>
                  <a:gd name="T9" fmla="*/ 3 h 10"/>
                </a:gdLst>
                <a:ahLst/>
                <a:cxnLst>
                  <a:cxn ang="0">
                    <a:pos x="T0" y="T1"/>
                  </a:cxn>
                  <a:cxn ang="0">
                    <a:pos x="T2" y="T3"/>
                  </a:cxn>
                  <a:cxn ang="0">
                    <a:pos x="T4" y="T5"/>
                  </a:cxn>
                  <a:cxn ang="0">
                    <a:pos x="T6" y="T7"/>
                  </a:cxn>
                  <a:cxn ang="0">
                    <a:pos x="T8" y="T9"/>
                  </a:cxn>
                </a:cxnLst>
                <a:rect l="0" t="0" r="r" b="b"/>
                <a:pathLst>
                  <a:path w="28" h="10">
                    <a:moveTo>
                      <a:pt x="5" y="3"/>
                    </a:moveTo>
                    <a:cubicBezTo>
                      <a:pt x="3" y="1"/>
                      <a:pt x="0" y="1"/>
                      <a:pt x="3" y="0"/>
                    </a:cubicBezTo>
                    <a:cubicBezTo>
                      <a:pt x="12" y="2"/>
                      <a:pt x="6" y="2"/>
                      <a:pt x="8" y="4"/>
                    </a:cubicBezTo>
                    <a:cubicBezTo>
                      <a:pt x="15" y="6"/>
                      <a:pt x="16" y="5"/>
                      <a:pt x="23" y="7"/>
                    </a:cubicBezTo>
                    <a:cubicBezTo>
                      <a:pt x="28" y="10"/>
                      <a:pt x="12" y="5"/>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1" name="Freeform 6185">
                <a:extLst>
                  <a:ext uri="{FF2B5EF4-FFF2-40B4-BE49-F238E27FC236}">
                    <a16:creationId xmlns:a16="http://schemas.microsoft.com/office/drawing/2014/main" id="{C4B6368B-A504-4CBB-A4D7-8CB47AB2CEAA}"/>
                  </a:ext>
                </a:extLst>
              </p:cNvPr>
              <p:cNvSpPr>
                <a:spLocks/>
              </p:cNvSpPr>
              <p:nvPr/>
            </p:nvSpPr>
            <p:spPr bwMode="auto">
              <a:xfrm>
                <a:off x="2686" y="1821"/>
                <a:ext cx="8" cy="10"/>
              </a:xfrm>
              <a:custGeom>
                <a:avLst/>
                <a:gdLst>
                  <a:gd name="T0" fmla="*/ 6 w 14"/>
                  <a:gd name="T1" fmla="*/ 4 h 17"/>
                  <a:gd name="T2" fmla="*/ 14 w 14"/>
                  <a:gd name="T3" fmla="*/ 17 h 17"/>
                  <a:gd name="T4" fmla="*/ 5 w 14"/>
                  <a:gd name="T5" fmla="*/ 7 h 17"/>
                  <a:gd name="T6" fmla="*/ 6 w 14"/>
                  <a:gd name="T7" fmla="*/ 4 h 17"/>
                </a:gdLst>
                <a:ahLst/>
                <a:cxnLst>
                  <a:cxn ang="0">
                    <a:pos x="T0" y="T1"/>
                  </a:cxn>
                  <a:cxn ang="0">
                    <a:pos x="T2" y="T3"/>
                  </a:cxn>
                  <a:cxn ang="0">
                    <a:pos x="T4" y="T5"/>
                  </a:cxn>
                  <a:cxn ang="0">
                    <a:pos x="T6" y="T7"/>
                  </a:cxn>
                </a:cxnLst>
                <a:rect l="0" t="0" r="r" b="b"/>
                <a:pathLst>
                  <a:path w="14" h="17">
                    <a:moveTo>
                      <a:pt x="6" y="4"/>
                    </a:moveTo>
                    <a:cubicBezTo>
                      <a:pt x="10" y="10"/>
                      <a:pt x="8" y="9"/>
                      <a:pt x="14" y="17"/>
                    </a:cubicBezTo>
                    <a:cubicBezTo>
                      <a:pt x="13" y="17"/>
                      <a:pt x="5" y="4"/>
                      <a:pt x="5" y="7"/>
                    </a:cubicBezTo>
                    <a:cubicBezTo>
                      <a:pt x="0" y="0"/>
                      <a:pt x="5"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2" name="Freeform 6186">
                <a:extLst>
                  <a:ext uri="{FF2B5EF4-FFF2-40B4-BE49-F238E27FC236}">
                    <a16:creationId xmlns:a16="http://schemas.microsoft.com/office/drawing/2014/main" id="{21777648-26C9-4202-835B-AED1723B8C4B}"/>
                  </a:ext>
                </a:extLst>
              </p:cNvPr>
              <p:cNvSpPr>
                <a:spLocks/>
              </p:cNvSpPr>
              <p:nvPr/>
            </p:nvSpPr>
            <p:spPr bwMode="auto">
              <a:xfrm>
                <a:off x="2224" y="2640"/>
                <a:ext cx="12" cy="2"/>
              </a:xfrm>
              <a:custGeom>
                <a:avLst/>
                <a:gdLst>
                  <a:gd name="T0" fmla="*/ 19 w 21"/>
                  <a:gd name="T1" fmla="*/ 4 h 4"/>
                  <a:gd name="T2" fmla="*/ 7 w 21"/>
                  <a:gd name="T3" fmla="*/ 3 h 4"/>
                  <a:gd name="T4" fmla="*/ 11 w 21"/>
                  <a:gd name="T5" fmla="*/ 2 h 4"/>
                  <a:gd name="T6" fmla="*/ 6 w 21"/>
                  <a:gd name="T7" fmla="*/ 0 h 4"/>
                  <a:gd name="T8" fmla="*/ 21 w 21"/>
                  <a:gd name="T9" fmla="*/ 1 h 4"/>
                  <a:gd name="T10" fmla="*/ 19 w 21"/>
                  <a:gd name="T11" fmla="*/ 4 h 4"/>
                </a:gdLst>
                <a:ahLst/>
                <a:cxnLst>
                  <a:cxn ang="0">
                    <a:pos x="T0" y="T1"/>
                  </a:cxn>
                  <a:cxn ang="0">
                    <a:pos x="T2" y="T3"/>
                  </a:cxn>
                  <a:cxn ang="0">
                    <a:pos x="T4" y="T5"/>
                  </a:cxn>
                  <a:cxn ang="0">
                    <a:pos x="T6" y="T7"/>
                  </a:cxn>
                  <a:cxn ang="0">
                    <a:pos x="T8" y="T9"/>
                  </a:cxn>
                  <a:cxn ang="0">
                    <a:pos x="T10" y="T11"/>
                  </a:cxn>
                </a:cxnLst>
                <a:rect l="0" t="0" r="r" b="b"/>
                <a:pathLst>
                  <a:path w="21" h="4">
                    <a:moveTo>
                      <a:pt x="19" y="4"/>
                    </a:moveTo>
                    <a:cubicBezTo>
                      <a:pt x="15" y="4"/>
                      <a:pt x="10" y="1"/>
                      <a:pt x="7" y="3"/>
                    </a:cubicBezTo>
                    <a:cubicBezTo>
                      <a:pt x="0" y="2"/>
                      <a:pt x="4" y="1"/>
                      <a:pt x="11" y="2"/>
                    </a:cubicBezTo>
                    <a:cubicBezTo>
                      <a:pt x="11" y="1"/>
                      <a:pt x="10" y="1"/>
                      <a:pt x="6" y="0"/>
                    </a:cubicBezTo>
                    <a:cubicBezTo>
                      <a:pt x="7" y="0"/>
                      <a:pt x="15" y="0"/>
                      <a:pt x="21" y="1"/>
                    </a:cubicBezTo>
                    <a:cubicBezTo>
                      <a:pt x="21" y="2"/>
                      <a:pt x="16" y="2"/>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3" name="Freeform 6187">
                <a:extLst>
                  <a:ext uri="{FF2B5EF4-FFF2-40B4-BE49-F238E27FC236}">
                    <a16:creationId xmlns:a16="http://schemas.microsoft.com/office/drawing/2014/main" id="{EE4838D4-5C8D-4DF6-98BF-7D9A43B1EF72}"/>
                  </a:ext>
                </a:extLst>
              </p:cNvPr>
              <p:cNvSpPr>
                <a:spLocks/>
              </p:cNvSpPr>
              <p:nvPr/>
            </p:nvSpPr>
            <p:spPr bwMode="auto">
              <a:xfrm>
                <a:off x="2780" y="2043"/>
                <a:ext cx="3" cy="13"/>
              </a:xfrm>
              <a:custGeom>
                <a:avLst/>
                <a:gdLst>
                  <a:gd name="T0" fmla="*/ 3 w 5"/>
                  <a:gd name="T1" fmla="*/ 7 h 22"/>
                  <a:gd name="T2" fmla="*/ 5 w 5"/>
                  <a:gd name="T3" fmla="*/ 22 h 22"/>
                  <a:gd name="T4" fmla="*/ 2 w 5"/>
                  <a:gd name="T5" fmla="*/ 8 h 22"/>
                  <a:gd name="T6" fmla="*/ 1 w 5"/>
                  <a:gd name="T7" fmla="*/ 9 h 22"/>
                  <a:gd name="T8" fmla="*/ 3 w 5"/>
                  <a:gd name="T9" fmla="*/ 7 h 22"/>
                </a:gdLst>
                <a:ahLst/>
                <a:cxnLst>
                  <a:cxn ang="0">
                    <a:pos x="T0" y="T1"/>
                  </a:cxn>
                  <a:cxn ang="0">
                    <a:pos x="T2" y="T3"/>
                  </a:cxn>
                  <a:cxn ang="0">
                    <a:pos x="T4" y="T5"/>
                  </a:cxn>
                  <a:cxn ang="0">
                    <a:pos x="T6" y="T7"/>
                  </a:cxn>
                  <a:cxn ang="0">
                    <a:pos x="T8" y="T9"/>
                  </a:cxn>
                </a:cxnLst>
                <a:rect l="0" t="0" r="r" b="b"/>
                <a:pathLst>
                  <a:path w="5" h="22">
                    <a:moveTo>
                      <a:pt x="3" y="7"/>
                    </a:moveTo>
                    <a:cubicBezTo>
                      <a:pt x="3" y="11"/>
                      <a:pt x="4" y="16"/>
                      <a:pt x="5" y="22"/>
                    </a:cubicBezTo>
                    <a:cubicBezTo>
                      <a:pt x="4" y="22"/>
                      <a:pt x="3" y="13"/>
                      <a:pt x="2" y="8"/>
                    </a:cubicBezTo>
                    <a:cubicBezTo>
                      <a:pt x="3" y="16"/>
                      <a:pt x="3" y="16"/>
                      <a:pt x="1" y="9"/>
                    </a:cubicBezTo>
                    <a:cubicBezTo>
                      <a:pt x="0" y="0"/>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4" name="Freeform 6188">
                <a:extLst>
                  <a:ext uri="{FF2B5EF4-FFF2-40B4-BE49-F238E27FC236}">
                    <a16:creationId xmlns:a16="http://schemas.microsoft.com/office/drawing/2014/main" id="{5A9BEF1C-5C2E-4D6C-8CC6-57F1B48F3FAF}"/>
                  </a:ext>
                </a:extLst>
              </p:cNvPr>
              <p:cNvSpPr>
                <a:spLocks/>
              </p:cNvSpPr>
              <p:nvPr/>
            </p:nvSpPr>
            <p:spPr bwMode="auto">
              <a:xfrm>
                <a:off x="2380" y="2622"/>
                <a:ext cx="23" cy="6"/>
              </a:xfrm>
              <a:custGeom>
                <a:avLst/>
                <a:gdLst>
                  <a:gd name="T0" fmla="*/ 18 w 40"/>
                  <a:gd name="T1" fmla="*/ 9 h 11"/>
                  <a:gd name="T2" fmla="*/ 1 w 40"/>
                  <a:gd name="T3" fmla="*/ 11 h 11"/>
                  <a:gd name="T4" fmla="*/ 16 w 40"/>
                  <a:gd name="T5" fmla="*/ 7 h 11"/>
                  <a:gd name="T6" fmla="*/ 9 w 40"/>
                  <a:gd name="T7" fmla="*/ 5 h 11"/>
                  <a:gd name="T8" fmla="*/ 37 w 40"/>
                  <a:gd name="T9" fmla="*/ 0 h 11"/>
                  <a:gd name="T10" fmla="*/ 40 w 40"/>
                  <a:gd name="T11" fmla="*/ 2 h 11"/>
                  <a:gd name="T12" fmla="*/ 32 w 40"/>
                  <a:gd name="T13" fmla="*/ 4 h 11"/>
                  <a:gd name="T14" fmla="*/ 18 w 40"/>
                  <a:gd name="T15" fmla="*/ 9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1">
                    <a:moveTo>
                      <a:pt x="18" y="9"/>
                    </a:moveTo>
                    <a:cubicBezTo>
                      <a:pt x="10" y="10"/>
                      <a:pt x="13" y="8"/>
                      <a:pt x="1" y="11"/>
                    </a:cubicBezTo>
                    <a:cubicBezTo>
                      <a:pt x="1" y="10"/>
                      <a:pt x="7" y="9"/>
                      <a:pt x="16" y="7"/>
                    </a:cubicBezTo>
                    <a:cubicBezTo>
                      <a:pt x="0" y="10"/>
                      <a:pt x="19" y="4"/>
                      <a:pt x="9" y="5"/>
                    </a:cubicBezTo>
                    <a:cubicBezTo>
                      <a:pt x="19" y="1"/>
                      <a:pt x="22" y="5"/>
                      <a:pt x="37" y="0"/>
                    </a:cubicBezTo>
                    <a:cubicBezTo>
                      <a:pt x="28" y="4"/>
                      <a:pt x="27" y="4"/>
                      <a:pt x="40" y="2"/>
                    </a:cubicBezTo>
                    <a:cubicBezTo>
                      <a:pt x="35" y="3"/>
                      <a:pt x="33" y="4"/>
                      <a:pt x="32" y="4"/>
                    </a:cubicBezTo>
                    <a:cubicBezTo>
                      <a:pt x="30" y="5"/>
                      <a:pt x="21" y="7"/>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5" name="Freeform 6189">
                <a:extLst>
                  <a:ext uri="{FF2B5EF4-FFF2-40B4-BE49-F238E27FC236}">
                    <a16:creationId xmlns:a16="http://schemas.microsoft.com/office/drawing/2014/main" id="{214A3930-BD38-46A3-BEF4-841D4CD80444}"/>
                  </a:ext>
                </a:extLst>
              </p:cNvPr>
              <p:cNvSpPr>
                <a:spLocks/>
              </p:cNvSpPr>
              <p:nvPr/>
            </p:nvSpPr>
            <p:spPr bwMode="auto">
              <a:xfrm>
                <a:off x="2360" y="2628"/>
                <a:ext cx="20" cy="5"/>
              </a:xfrm>
              <a:custGeom>
                <a:avLst/>
                <a:gdLst>
                  <a:gd name="T0" fmla="*/ 33 w 35"/>
                  <a:gd name="T1" fmla="*/ 3 h 9"/>
                  <a:gd name="T2" fmla="*/ 15 w 35"/>
                  <a:gd name="T3" fmla="*/ 7 h 9"/>
                  <a:gd name="T4" fmla="*/ 16 w 35"/>
                  <a:gd name="T5" fmla="*/ 5 h 9"/>
                  <a:gd name="T6" fmla="*/ 35 w 35"/>
                  <a:gd name="T7" fmla="*/ 0 h 9"/>
                  <a:gd name="T8" fmla="*/ 33 w 35"/>
                  <a:gd name="T9" fmla="*/ 3 h 9"/>
                </a:gdLst>
                <a:ahLst/>
                <a:cxnLst>
                  <a:cxn ang="0">
                    <a:pos x="T0" y="T1"/>
                  </a:cxn>
                  <a:cxn ang="0">
                    <a:pos x="T2" y="T3"/>
                  </a:cxn>
                  <a:cxn ang="0">
                    <a:pos x="T4" y="T5"/>
                  </a:cxn>
                  <a:cxn ang="0">
                    <a:pos x="T6" y="T7"/>
                  </a:cxn>
                  <a:cxn ang="0">
                    <a:pos x="T8" y="T9"/>
                  </a:cxn>
                </a:cxnLst>
                <a:rect l="0" t="0" r="r" b="b"/>
                <a:pathLst>
                  <a:path w="35" h="9">
                    <a:moveTo>
                      <a:pt x="33" y="3"/>
                    </a:moveTo>
                    <a:cubicBezTo>
                      <a:pt x="34" y="5"/>
                      <a:pt x="15" y="6"/>
                      <a:pt x="15" y="7"/>
                    </a:cubicBezTo>
                    <a:cubicBezTo>
                      <a:pt x="0" y="9"/>
                      <a:pt x="25" y="5"/>
                      <a:pt x="16" y="5"/>
                    </a:cubicBezTo>
                    <a:cubicBezTo>
                      <a:pt x="27" y="3"/>
                      <a:pt x="26" y="2"/>
                      <a:pt x="35" y="0"/>
                    </a:cubicBezTo>
                    <a:cubicBezTo>
                      <a:pt x="34" y="1"/>
                      <a:pt x="21" y="5"/>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6" name="Freeform 6190">
                <a:extLst>
                  <a:ext uri="{FF2B5EF4-FFF2-40B4-BE49-F238E27FC236}">
                    <a16:creationId xmlns:a16="http://schemas.microsoft.com/office/drawing/2014/main" id="{65D9234C-24B5-4C32-90FF-0519BE21346B}"/>
                  </a:ext>
                </a:extLst>
              </p:cNvPr>
              <p:cNvSpPr>
                <a:spLocks/>
              </p:cNvSpPr>
              <p:nvPr/>
            </p:nvSpPr>
            <p:spPr bwMode="auto">
              <a:xfrm>
                <a:off x="1983" y="2563"/>
                <a:ext cx="10" cy="6"/>
              </a:xfrm>
              <a:custGeom>
                <a:avLst/>
                <a:gdLst>
                  <a:gd name="T0" fmla="*/ 0 w 18"/>
                  <a:gd name="T1" fmla="*/ 0 h 10"/>
                  <a:gd name="T2" fmla="*/ 17 w 18"/>
                  <a:gd name="T3" fmla="*/ 8 h 10"/>
                  <a:gd name="T4" fmla="*/ 18 w 18"/>
                  <a:gd name="T5" fmla="*/ 10 h 10"/>
                  <a:gd name="T6" fmla="*/ 0 w 18"/>
                  <a:gd name="T7" fmla="*/ 0 h 10"/>
                </a:gdLst>
                <a:ahLst/>
                <a:cxnLst>
                  <a:cxn ang="0">
                    <a:pos x="T0" y="T1"/>
                  </a:cxn>
                  <a:cxn ang="0">
                    <a:pos x="T2" y="T3"/>
                  </a:cxn>
                  <a:cxn ang="0">
                    <a:pos x="T4" y="T5"/>
                  </a:cxn>
                  <a:cxn ang="0">
                    <a:pos x="T6" y="T7"/>
                  </a:cxn>
                </a:cxnLst>
                <a:rect l="0" t="0" r="r" b="b"/>
                <a:pathLst>
                  <a:path w="18" h="10">
                    <a:moveTo>
                      <a:pt x="0" y="0"/>
                    </a:moveTo>
                    <a:cubicBezTo>
                      <a:pt x="6" y="3"/>
                      <a:pt x="6" y="1"/>
                      <a:pt x="17" y="8"/>
                    </a:cubicBezTo>
                    <a:cubicBezTo>
                      <a:pt x="18" y="10"/>
                      <a:pt x="18" y="10"/>
                      <a:pt x="18" y="10"/>
                    </a:cubicBezTo>
                    <a:cubicBezTo>
                      <a:pt x="9" y="5"/>
                      <a:pt x="7"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7" name="Freeform 6191">
                <a:extLst>
                  <a:ext uri="{FF2B5EF4-FFF2-40B4-BE49-F238E27FC236}">
                    <a16:creationId xmlns:a16="http://schemas.microsoft.com/office/drawing/2014/main" id="{50622E6A-212F-4417-A66A-743F5F010F64}"/>
                  </a:ext>
                </a:extLst>
              </p:cNvPr>
              <p:cNvSpPr>
                <a:spLocks/>
              </p:cNvSpPr>
              <p:nvPr/>
            </p:nvSpPr>
            <p:spPr bwMode="auto">
              <a:xfrm>
                <a:off x="2707" y="2373"/>
                <a:ext cx="13" cy="23"/>
              </a:xfrm>
              <a:custGeom>
                <a:avLst/>
                <a:gdLst>
                  <a:gd name="T0" fmla="*/ 11 w 24"/>
                  <a:gd name="T1" fmla="*/ 30 h 40"/>
                  <a:gd name="T2" fmla="*/ 15 w 24"/>
                  <a:gd name="T3" fmla="*/ 17 h 40"/>
                  <a:gd name="T4" fmla="*/ 0 w 24"/>
                  <a:gd name="T5" fmla="*/ 40 h 40"/>
                  <a:gd name="T6" fmla="*/ 18 w 24"/>
                  <a:gd name="T7" fmla="*/ 7 h 40"/>
                  <a:gd name="T8" fmla="*/ 24 w 24"/>
                  <a:gd name="T9" fmla="*/ 0 h 40"/>
                  <a:gd name="T10" fmla="*/ 16 w 24"/>
                  <a:gd name="T11" fmla="*/ 17 h 40"/>
                  <a:gd name="T12" fmla="*/ 11 w 24"/>
                  <a:gd name="T13" fmla="*/ 30 h 40"/>
                </a:gdLst>
                <a:ahLst/>
                <a:cxnLst>
                  <a:cxn ang="0">
                    <a:pos x="T0" y="T1"/>
                  </a:cxn>
                  <a:cxn ang="0">
                    <a:pos x="T2" y="T3"/>
                  </a:cxn>
                  <a:cxn ang="0">
                    <a:pos x="T4" y="T5"/>
                  </a:cxn>
                  <a:cxn ang="0">
                    <a:pos x="T6" y="T7"/>
                  </a:cxn>
                  <a:cxn ang="0">
                    <a:pos x="T8" y="T9"/>
                  </a:cxn>
                  <a:cxn ang="0">
                    <a:pos x="T10" y="T11"/>
                  </a:cxn>
                  <a:cxn ang="0">
                    <a:pos x="T12" y="T13"/>
                  </a:cxn>
                </a:cxnLst>
                <a:rect l="0" t="0" r="r" b="b"/>
                <a:pathLst>
                  <a:path w="24" h="40">
                    <a:moveTo>
                      <a:pt x="11" y="30"/>
                    </a:moveTo>
                    <a:cubicBezTo>
                      <a:pt x="5" y="38"/>
                      <a:pt x="9" y="27"/>
                      <a:pt x="15" y="17"/>
                    </a:cubicBezTo>
                    <a:cubicBezTo>
                      <a:pt x="12" y="19"/>
                      <a:pt x="4" y="34"/>
                      <a:pt x="0" y="40"/>
                    </a:cubicBezTo>
                    <a:cubicBezTo>
                      <a:pt x="4" y="32"/>
                      <a:pt x="12" y="19"/>
                      <a:pt x="18" y="7"/>
                    </a:cubicBezTo>
                    <a:cubicBezTo>
                      <a:pt x="19" y="8"/>
                      <a:pt x="20" y="6"/>
                      <a:pt x="24" y="0"/>
                    </a:cubicBezTo>
                    <a:cubicBezTo>
                      <a:pt x="23" y="5"/>
                      <a:pt x="19" y="11"/>
                      <a:pt x="16" y="17"/>
                    </a:cubicBezTo>
                    <a:cubicBezTo>
                      <a:pt x="13" y="23"/>
                      <a:pt x="11" y="28"/>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8" name="Freeform 6192">
                <a:extLst>
                  <a:ext uri="{FF2B5EF4-FFF2-40B4-BE49-F238E27FC236}">
                    <a16:creationId xmlns:a16="http://schemas.microsoft.com/office/drawing/2014/main" id="{24167B51-2E6E-4761-9B10-200782767A3C}"/>
                  </a:ext>
                </a:extLst>
              </p:cNvPr>
              <p:cNvSpPr>
                <a:spLocks/>
              </p:cNvSpPr>
              <p:nvPr/>
            </p:nvSpPr>
            <p:spPr bwMode="auto">
              <a:xfrm>
                <a:off x="2476" y="2590"/>
                <a:ext cx="14" cy="7"/>
              </a:xfrm>
              <a:custGeom>
                <a:avLst/>
                <a:gdLst>
                  <a:gd name="T0" fmla="*/ 17 w 23"/>
                  <a:gd name="T1" fmla="*/ 5 h 13"/>
                  <a:gd name="T2" fmla="*/ 4 w 23"/>
                  <a:gd name="T3" fmla="*/ 9 h 13"/>
                  <a:gd name="T4" fmla="*/ 22 w 23"/>
                  <a:gd name="T5" fmla="*/ 0 h 13"/>
                  <a:gd name="T6" fmla="*/ 17 w 23"/>
                  <a:gd name="T7" fmla="*/ 5 h 13"/>
                </a:gdLst>
                <a:ahLst/>
                <a:cxnLst>
                  <a:cxn ang="0">
                    <a:pos x="T0" y="T1"/>
                  </a:cxn>
                  <a:cxn ang="0">
                    <a:pos x="T2" y="T3"/>
                  </a:cxn>
                  <a:cxn ang="0">
                    <a:pos x="T4" y="T5"/>
                  </a:cxn>
                  <a:cxn ang="0">
                    <a:pos x="T6" y="T7"/>
                  </a:cxn>
                </a:cxnLst>
                <a:rect l="0" t="0" r="r" b="b"/>
                <a:pathLst>
                  <a:path w="23" h="13">
                    <a:moveTo>
                      <a:pt x="17" y="5"/>
                    </a:moveTo>
                    <a:cubicBezTo>
                      <a:pt x="0" y="13"/>
                      <a:pt x="14" y="5"/>
                      <a:pt x="4" y="9"/>
                    </a:cubicBezTo>
                    <a:cubicBezTo>
                      <a:pt x="8" y="6"/>
                      <a:pt x="17" y="2"/>
                      <a:pt x="22" y="0"/>
                    </a:cubicBezTo>
                    <a:cubicBezTo>
                      <a:pt x="23" y="1"/>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9" name="Freeform 6193">
                <a:extLst>
                  <a:ext uri="{FF2B5EF4-FFF2-40B4-BE49-F238E27FC236}">
                    <a16:creationId xmlns:a16="http://schemas.microsoft.com/office/drawing/2014/main" id="{312751A3-A451-45E7-8131-C8940D67D634}"/>
                  </a:ext>
                </a:extLst>
              </p:cNvPr>
              <p:cNvSpPr>
                <a:spLocks/>
              </p:cNvSpPr>
              <p:nvPr/>
            </p:nvSpPr>
            <p:spPr bwMode="auto">
              <a:xfrm>
                <a:off x="2321" y="2634"/>
                <a:ext cx="11" cy="4"/>
              </a:xfrm>
              <a:custGeom>
                <a:avLst/>
                <a:gdLst>
                  <a:gd name="T0" fmla="*/ 17 w 19"/>
                  <a:gd name="T1" fmla="*/ 6 h 7"/>
                  <a:gd name="T2" fmla="*/ 5 w 19"/>
                  <a:gd name="T3" fmla="*/ 6 h 7"/>
                  <a:gd name="T4" fmla="*/ 16 w 19"/>
                  <a:gd name="T5" fmla="*/ 0 h 7"/>
                  <a:gd name="T6" fmla="*/ 17 w 19"/>
                  <a:gd name="T7" fmla="*/ 6 h 7"/>
                </a:gdLst>
                <a:ahLst/>
                <a:cxnLst>
                  <a:cxn ang="0">
                    <a:pos x="T0" y="T1"/>
                  </a:cxn>
                  <a:cxn ang="0">
                    <a:pos x="T2" y="T3"/>
                  </a:cxn>
                  <a:cxn ang="0">
                    <a:pos x="T4" y="T5"/>
                  </a:cxn>
                  <a:cxn ang="0">
                    <a:pos x="T6" y="T7"/>
                  </a:cxn>
                </a:cxnLst>
                <a:rect l="0" t="0" r="r" b="b"/>
                <a:pathLst>
                  <a:path w="19" h="7">
                    <a:moveTo>
                      <a:pt x="17" y="6"/>
                    </a:moveTo>
                    <a:cubicBezTo>
                      <a:pt x="8" y="7"/>
                      <a:pt x="18" y="4"/>
                      <a:pt x="5" y="6"/>
                    </a:cubicBezTo>
                    <a:cubicBezTo>
                      <a:pt x="6" y="4"/>
                      <a:pt x="0" y="3"/>
                      <a:pt x="16" y="0"/>
                    </a:cubicBezTo>
                    <a:cubicBezTo>
                      <a:pt x="19" y="1"/>
                      <a:pt x="19" y="3"/>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0" name="Freeform 6194">
                <a:extLst>
                  <a:ext uri="{FF2B5EF4-FFF2-40B4-BE49-F238E27FC236}">
                    <a16:creationId xmlns:a16="http://schemas.microsoft.com/office/drawing/2014/main" id="{021DE270-E236-43B3-8752-13592CF64017}"/>
                  </a:ext>
                </a:extLst>
              </p:cNvPr>
              <p:cNvSpPr>
                <a:spLocks/>
              </p:cNvSpPr>
              <p:nvPr/>
            </p:nvSpPr>
            <p:spPr bwMode="auto">
              <a:xfrm>
                <a:off x="2257" y="2641"/>
                <a:ext cx="10" cy="1"/>
              </a:xfrm>
              <a:custGeom>
                <a:avLst/>
                <a:gdLst>
                  <a:gd name="T0" fmla="*/ 12 w 17"/>
                  <a:gd name="T1" fmla="*/ 2 h 2"/>
                  <a:gd name="T2" fmla="*/ 3 w 17"/>
                  <a:gd name="T3" fmla="*/ 0 h 2"/>
                  <a:gd name="T4" fmla="*/ 14 w 17"/>
                  <a:gd name="T5" fmla="*/ 0 h 2"/>
                  <a:gd name="T6" fmla="*/ 12 w 17"/>
                  <a:gd name="T7" fmla="*/ 2 h 2"/>
                </a:gdLst>
                <a:ahLst/>
                <a:cxnLst>
                  <a:cxn ang="0">
                    <a:pos x="T0" y="T1"/>
                  </a:cxn>
                  <a:cxn ang="0">
                    <a:pos x="T2" y="T3"/>
                  </a:cxn>
                  <a:cxn ang="0">
                    <a:pos x="T4" y="T5"/>
                  </a:cxn>
                  <a:cxn ang="0">
                    <a:pos x="T6" y="T7"/>
                  </a:cxn>
                </a:cxnLst>
                <a:rect l="0" t="0" r="r" b="b"/>
                <a:pathLst>
                  <a:path w="17" h="2">
                    <a:moveTo>
                      <a:pt x="12" y="2"/>
                    </a:moveTo>
                    <a:cubicBezTo>
                      <a:pt x="0" y="2"/>
                      <a:pt x="4" y="1"/>
                      <a:pt x="3" y="0"/>
                    </a:cubicBezTo>
                    <a:cubicBezTo>
                      <a:pt x="14" y="0"/>
                      <a:pt x="14" y="0"/>
                      <a:pt x="14" y="0"/>
                    </a:cubicBezTo>
                    <a:cubicBezTo>
                      <a:pt x="17" y="1"/>
                      <a:pt x="13" y="1"/>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1" name="Freeform 6195">
                <a:extLst>
                  <a:ext uri="{FF2B5EF4-FFF2-40B4-BE49-F238E27FC236}">
                    <a16:creationId xmlns:a16="http://schemas.microsoft.com/office/drawing/2014/main" id="{18936EB5-6E35-4A5C-8EB8-446DDD1C4F60}"/>
                  </a:ext>
                </a:extLst>
              </p:cNvPr>
              <p:cNvSpPr>
                <a:spLocks/>
              </p:cNvSpPr>
              <p:nvPr/>
            </p:nvSpPr>
            <p:spPr bwMode="auto">
              <a:xfrm>
                <a:off x="2587" y="2506"/>
                <a:ext cx="27" cy="25"/>
              </a:xfrm>
              <a:custGeom>
                <a:avLst/>
                <a:gdLst>
                  <a:gd name="T0" fmla="*/ 10 w 47"/>
                  <a:gd name="T1" fmla="*/ 36 h 43"/>
                  <a:gd name="T2" fmla="*/ 0 w 47"/>
                  <a:gd name="T3" fmla="*/ 43 h 43"/>
                  <a:gd name="T4" fmla="*/ 38 w 47"/>
                  <a:gd name="T5" fmla="*/ 8 h 43"/>
                  <a:gd name="T6" fmla="*/ 28 w 47"/>
                  <a:gd name="T7" fmla="*/ 16 h 43"/>
                  <a:gd name="T8" fmla="*/ 22 w 47"/>
                  <a:gd name="T9" fmla="*/ 20 h 43"/>
                  <a:gd name="T10" fmla="*/ 45 w 47"/>
                  <a:gd name="T11" fmla="*/ 0 h 43"/>
                  <a:gd name="T12" fmla="*/ 39 w 47"/>
                  <a:gd name="T13" fmla="*/ 11 h 43"/>
                  <a:gd name="T14" fmla="*/ 10 w 47"/>
                  <a:gd name="T15" fmla="*/ 36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3">
                    <a:moveTo>
                      <a:pt x="10" y="36"/>
                    </a:moveTo>
                    <a:cubicBezTo>
                      <a:pt x="6" y="39"/>
                      <a:pt x="6" y="38"/>
                      <a:pt x="0" y="43"/>
                    </a:cubicBezTo>
                    <a:cubicBezTo>
                      <a:pt x="11" y="32"/>
                      <a:pt x="23" y="24"/>
                      <a:pt x="38" y="8"/>
                    </a:cubicBezTo>
                    <a:cubicBezTo>
                      <a:pt x="37" y="9"/>
                      <a:pt x="32" y="13"/>
                      <a:pt x="28" y="16"/>
                    </a:cubicBezTo>
                    <a:cubicBezTo>
                      <a:pt x="24" y="19"/>
                      <a:pt x="21" y="22"/>
                      <a:pt x="22" y="20"/>
                    </a:cubicBezTo>
                    <a:cubicBezTo>
                      <a:pt x="26" y="15"/>
                      <a:pt x="37" y="8"/>
                      <a:pt x="45" y="0"/>
                    </a:cubicBezTo>
                    <a:cubicBezTo>
                      <a:pt x="47" y="1"/>
                      <a:pt x="41" y="8"/>
                      <a:pt x="39" y="11"/>
                    </a:cubicBezTo>
                    <a:cubicBezTo>
                      <a:pt x="31" y="19"/>
                      <a:pt x="16" y="30"/>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2" name="Freeform 6196">
                <a:extLst>
                  <a:ext uri="{FF2B5EF4-FFF2-40B4-BE49-F238E27FC236}">
                    <a16:creationId xmlns:a16="http://schemas.microsoft.com/office/drawing/2014/main" id="{0509B694-0608-46C5-93C5-08DBBB9C2E5F}"/>
                  </a:ext>
                </a:extLst>
              </p:cNvPr>
              <p:cNvSpPr>
                <a:spLocks/>
              </p:cNvSpPr>
              <p:nvPr/>
            </p:nvSpPr>
            <p:spPr bwMode="auto">
              <a:xfrm>
                <a:off x="2417" y="2614"/>
                <a:ext cx="13" cy="5"/>
              </a:xfrm>
              <a:custGeom>
                <a:avLst/>
                <a:gdLst>
                  <a:gd name="T0" fmla="*/ 23 w 23"/>
                  <a:gd name="T1" fmla="*/ 1 h 9"/>
                  <a:gd name="T2" fmla="*/ 1 w 23"/>
                  <a:gd name="T3" fmla="*/ 9 h 9"/>
                  <a:gd name="T4" fmla="*/ 11 w 23"/>
                  <a:gd name="T5" fmla="*/ 4 h 9"/>
                  <a:gd name="T6" fmla="*/ 23 w 23"/>
                  <a:gd name="T7" fmla="*/ 1 h 9"/>
                </a:gdLst>
                <a:ahLst/>
                <a:cxnLst>
                  <a:cxn ang="0">
                    <a:pos x="T0" y="T1"/>
                  </a:cxn>
                  <a:cxn ang="0">
                    <a:pos x="T2" y="T3"/>
                  </a:cxn>
                  <a:cxn ang="0">
                    <a:pos x="T4" y="T5"/>
                  </a:cxn>
                  <a:cxn ang="0">
                    <a:pos x="T6" y="T7"/>
                  </a:cxn>
                </a:cxnLst>
                <a:rect l="0" t="0" r="r" b="b"/>
                <a:pathLst>
                  <a:path w="23" h="9">
                    <a:moveTo>
                      <a:pt x="23" y="1"/>
                    </a:moveTo>
                    <a:cubicBezTo>
                      <a:pt x="16" y="3"/>
                      <a:pt x="14" y="5"/>
                      <a:pt x="1" y="9"/>
                    </a:cubicBezTo>
                    <a:cubicBezTo>
                      <a:pt x="0" y="8"/>
                      <a:pt x="6" y="6"/>
                      <a:pt x="11" y="4"/>
                    </a:cubicBezTo>
                    <a:cubicBezTo>
                      <a:pt x="17" y="2"/>
                      <a:pt x="23"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3" name="Freeform 6197">
                <a:extLst>
                  <a:ext uri="{FF2B5EF4-FFF2-40B4-BE49-F238E27FC236}">
                    <a16:creationId xmlns:a16="http://schemas.microsoft.com/office/drawing/2014/main" id="{D42E33F2-B37D-4038-B00B-47E4B193F7E2}"/>
                  </a:ext>
                </a:extLst>
              </p:cNvPr>
              <p:cNvSpPr>
                <a:spLocks/>
              </p:cNvSpPr>
              <p:nvPr/>
            </p:nvSpPr>
            <p:spPr bwMode="auto">
              <a:xfrm>
                <a:off x="2660" y="1789"/>
                <a:ext cx="21" cy="26"/>
              </a:xfrm>
              <a:custGeom>
                <a:avLst/>
                <a:gdLst>
                  <a:gd name="T0" fmla="*/ 0 w 38"/>
                  <a:gd name="T1" fmla="*/ 0 h 46"/>
                  <a:gd name="T2" fmla="*/ 18 w 38"/>
                  <a:gd name="T3" fmla="*/ 22 h 46"/>
                  <a:gd name="T4" fmla="*/ 38 w 38"/>
                  <a:gd name="T5" fmla="*/ 45 h 46"/>
                  <a:gd name="T6" fmla="*/ 33 w 38"/>
                  <a:gd name="T7" fmla="*/ 40 h 46"/>
                  <a:gd name="T8" fmla="*/ 37 w 38"/>
                  <a:gd name="T9" fmla="*/ 46 h 46"/>
                  <a:gd name="T10" fmla="*/ 17 w 38"/>
                  <a:gd name="T11" fmla="*/ 23 h 46"/>
                  <a:gd name="T12" fmla="*/ 0 w 38"/>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38" h="46">
                    <a:moveTo>
                      <a:pt x="0" y="0"/>
                    </a:moveTo>
                    <a:cubicBezTo>
                      <a:pt x="8" y="10"/>
                      <a:pt x="13" y="16"/>
                      <a:pt x="18" y="22"/>
                    </a:cubicBezTo>
                    <a:cubicBezTo>
                      <a:pt x="23" y="28"/>
                      <a:pt x="29" y="35"/>
                      <a:pt x="38" y="45"/>
                    </a:cubicBezTo>
                    <a:cubicBezTo>
                      <a:pt x="37" y="46"/>
                      <a:pt x="35" y="42"/>
                      <a:pt x="33" y="40"/>
                    </a:cubicBezTo>
                    <a:cubicBezTo>
                      <a:pt x="33" y="41"/>
                      <a:pt x="36" y="44"/>
                      <a:pt x="37" y="46"/>
                    </a:cubicBezTo>
                    <a:cubicBezTo>
                      <a:pt x="35" y="44"/>
                      <a:pt x="26" y="33"/>
                      <a:pt x="17" y="23"/>
                    </a:cubicBezTo>
                    <a:cubicBezTo>
                      <a:pt x="8" y="12"/>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4" name="Freeform 6198">
                <a:extLst>
                  <a:ext uri="{FF2B5EF4-FFF2-40B4-BE49-F238E27FC236}">
                    <a16:creationId xmlns:a16="http://schemas.microsoft.com/office/drawing/2014/main" id="{29DAAEF7-ED09-45D7-ADB4-2FDA7C729F7F}"/>
                  </a:ext>
                </a:extLst>
              </p:cNvPr>
              <p:cNvSpPr>
                <a:spLocks/>
              </p:cNvSpPr>
              <p:nvPr/>
            </p:nvSpPr>
            <p:spPr bwMode="auto">
              <a:xfrm>
                <a:off x="2765" y="1982"/>
                <a:ext cx="8" cy="22"/>
              </a:xfrm>
              <a:custGeom>
                <a:avLst/>
                <a:gdLst>
                  <a:gd name="T0" fmla="*/ 8 w 13"/>
                  <a:gd name="T1" fmla="*/ 22 h 39"/>
                  <a:gd name="T2" fmla="*/ 9 w 13"/>
                  <a:gd name="T3" fmla="*/ 31 h 39"/>
                  <a:gd name="T4" fmla="*/ 4 w 13"/>
                  <a:gd name="T5" fmla="*/ 15 h 39"/>
                  <a:gd name="T6" fmla="*/ 1 w 13"/>
                  <a:gd name="T7" fmla="*/ 2 h 39"/>
                  <a:gd name="T8" fmla="*/ 8 w 13"/>
                  <a:gd name="T9" fmla="*/ 22 h 39"/>
                </a:gdLst>
                <a:ahLst/>
                <a:cxnLst>
                  <a:cxn ang="0">
                    <a:pos x="T0" y="T1"/>
                  </a:cxn>
                  <a:cxn ang="0">
                    <a:pos x="T2" y="T3"/>
                  </a:cxn>
                  <a:cxn ang="0">
                    <a:pos x="T4" y="T5"/>
                  </a:cxn>
                  <a:cxn ang="0">
                    <a:pos x="T6" y="T7"/>
                  </a:cxn>
                  <a:cxn ang="0">
                    <a:pos x="T8" y="T9"/>
                  </a:cxn>
                </a:cxnLst>
                <a:rect l="0" t="0" r="r" b="b"/>
                <a:pathLst>
                  <a:path w="13" h="39">
                    <a:moveTo>
                      <a:pt x="8" y="22"/>
                    </a:moveTo>
                    <a:cubicBezTo>
                      <a:pt x="13" y="39"/>
                      <a:pt x="6" y="18"/>
                      <a:pt x="9" y="31"/>
                    </a:cubicBezTo>
                    <a:cubicBezTo>
                      <a:pt x="8" y="30"/>
                      <a:pt x="6" y="22"/>
                      <a:pt x="4" y="15"/>
                    </a:cubicBezTo>
                    <a:cubicBezTo>
                      <a:pt x="2" y="7"/>
                      <a:pt x="0" y="0"/>
                      <a:pt x="1" y="2"/>
                    </a:cubicBezTo>
                    <a:cubicBezTo>
                      <a:pt x="4" y="11"/>
                      <a:pt x="8" y="29"/>
                      <a:pt x="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5" name="Freeform 6199">
                <a:extLst>
                  <a:ext uri="{FF2B5EF4-FFF2-40B4-BE49-F238E27FC236}">
                    <a16:creationId xmlns:a16="http://schemas.microsoft.com/office/drawing/2014/main" id="{16905B7C-E855-4A25-8AF7-28B1CF6525E3}"/>
                  </a:ext>
                </a:extLst>
              </p:cNvPr>
              <p:cNvSpPr>
                <a:spLocks/>
              </p:cNvSpPr>
              <p:nvPr/>
            </p:nvSpPr>
            <p:spPr bwMode="auto">
              <a:xfrm>
                <a:off x="2783" y="2165"/>
                <a:ext cx="2" cy="22"/>
              </a:xfrm>
              <a:custGeom>
                <a:avLst/>
                <a:gdLst>
                  <a:gd name="T0" fmla="*/ 0 w 3"/>
                  <a:gd name="T1" fmla="*/ 38 h 38"/>
                  <a:gd name="T2" fmla="*/ 3 w 3"/>
                  <a:gd name="T3" fmla="*/ 8 h 38"/>
                  <a:gd name="T4" fmla="*/ 0 w 3"/>
                  <a:gd name="T5" fmla="*/ 16 h 38"/>
                  <a:gd name="T6" fmla="*/ 3 w 3"/>
                  <a:gd name="T7" fmla="*/ 0 h 38"/>
                  <a:gd name="T8" fmla="*/ 0 w 3"/>
                  <a:gd name="T9" fmla="*/ 38 h 38"/>
                </a:gdLst>
                <a:ahLst/>
                <a:cxnLst>
                  <a:cxn ang="0">
                    <a:pos x="T0" y="T1"/>
                  </a:cxn>
                  <a:cxn ang="0">
                    <a:pos x="T2" y="T3"/>
                  </a:cxn>
                  <a:cxn ang="0">
                    <a:pos x="T4" y="T5"/>
                  </a:cxn>
                  <a:cxn ang="0">
                    <a:pos x="T6" y="T7"/>
                  </a:cxn>
                  <a:cxn ang="0">
                    <a:pos x="T8" y="T9"/>
                  </a:cxn>
                </a:cxnLst>
                <a:rect l="0" t="0" r="r" b="b"/>
                <a:pathLst>
                  <a:path w="3" h="38">
                    <a:moveTo>
                      <a:pt x="0" y="38"/>
                    </a:moveTo>
                    <a:cubicBezTo>
                      <a:pt x="1" y="28"/>
                      <a:pt x="2" y="18"/>
                      <a:pt x="3" y="8"/>
                    </a:cubicBezTo>
                    <a:cubicBezTo>
                      <a:pt x="2" y="10"/>
                      <a:pt x="1" y="17"/>
                      <a:pt x="0" y="16"/>
                    </a:cubicBezTo>
                    <a:cubicBezTo>
                      <a:pt x="1" y="4"/>
                      <a:pt x="3" y="8"/>
                      <a:pt x="3" y="0"/>
                    </a:cubicBezTo>
                    <a:cubicBezTo>
                      <a:pt x="3" y="14"/>
                      <a:pt x="2" y="34"/>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6" name="Freeform 6200">
                <a:extLst>
                  <a:ext uri="{FF2B5EF4-FFF2-40B4-BE49-F238E27FC236}">
                    <a16:creationId xmlns:a16="http://schemas.microsoft.com/office/drawing/2014/main" id="{9AB350B1-B3BA-4FE4-80A7-6A3EF9414957}"/>
                  </a:ext>
                </a:extLst>
              </p:cNvPr>
              <p:cNvSpPr>
                <a:spLocks/>
              </p:cNvSpPr>
              <p:nvPr/>
            </p:nvSpPr>
            <p:spPr bwMode="auto">
              <a:xfrm>
                <a:off x="2633" y="2480"/>
                <a:ext cx="11" cy="10"/>
              </a:xfrm>
              <a:custGeom>
                <a:avLst/>
                <a:gdLst>
                  <a:gd name="T0" fmla="*/ 0 w 19"/>
                  <a:gd name="T1" fmla="*/ 19 h 19"/>
                  <a:gd name="T2" fmla="*/ 18 w 19"/>
                  <a:gd name="T3" fmla="*/ 0 h 19"/>
                  <a:gd name="T4" fmla="*/ 11 w 19"/>
                  <a:gd name="T5" fmla="*/ 9 h 19"/>
                  <a:gd name="T6" fmla="*/ 0 w 19"/>
                  <a:gd name="T7" fmla="*/ 19 h 19"/>
                </a:gdLst>
                <a:ahLst/>
                <a:cxnLst>
                  <a:cxn ang="0">
                    <a:pos x="T0" y="T1"/>
                  </a:cxn>
                  <a:cxn ang="0">
                    <a:pos x="T2" y="T3"/>
                  </a:cxn>
                  <a:cxn ang="0">
                    <a:pos x="T4" y="T5"/>
                  </a:cxn>
                  <a:cxn ang="0">
                    <a:pos x="T6" y="T7"/>
                  </a:cxn>
                </a:cxnLst>
                <a:rect l="0" t="0" r="r" b="b"/>
                <a:pathLst>
                  <a:path w="19" h="19">
                    <a:moveTo>
                      <a:pt x="0" y="19"/>
                    </a:moveTo>
                    <a:cubicBezTo>
                      <a:pt x="0" y="16"/>
                      <a:pt x="10" y="9"/>
                      <a:pt x="18" y="0"/>
                    </a:cubicBezTo>
                    <a:cubicBezTo>
                      <a:pt x="19" y="0"/>
                      <a:pt x="16" y="4"/>
                      <a:pt x="11" y="9"/>
                    </a:cubicBezTo>
                    <a:cubicBezTo>
                      <a:pt x="7" y="13"/>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7" name="Freeform 6201">
                <a:extLst>
                  <a:ext uri="{FF2B5EF4-FFF2-40B4-BE49-F238E27FC236}">
                    <a16:creationId xmlns:a16="http://schemas.microsoft.com/office/drawing/2014/main" id="{70BF73C4-33B1-4231-9E98-CDB63D174802}"/>
                  </a:ext>
                </a:extLst>
              </p:cNvPr>
              <p:cNvSpPr>
                <a:spLocks/>
              </p:cNvSpPr>
              <p:nvPr/>
            </p:nvSpPr>
            <p:spPr bwMode="auto">
              <a:xfrm>
                <a:off x="2274" y="2639"/>
                <a:ext cx="32" cy="2"/>
              </a:xfrm>
              <a:custGeom>
                <a:avLst/>
                <a:gdLst>
                  <a:gd name="T0" fmla="*/ 41 w 56"/>
                  <a:gd name="T1" fmla="*/ 2 h 3"/>
                  <a:gd name="T2" fmla="*/ 0 w 56"/>
                  <a:gd name="T3" fmla="*/ 3 h 3"/>
                  <a:gd name="T4" fmla="*/ 31 w 56"/>
                  <a:gd name="T5" fmla="*/ 1 h 3"/>
                  <a:gd name="T6" fmla="*/ 56 w 56"/>
                  <a:gd name="T7" fmla="*/ 1 h 3"/>
                  <a:gd name="T8" fmla="*/ 41 w 56"/>
                  <a:gd name="T9" fmla="*/ 2 h 3"/>
                </a:gdLst>
                <a:ahLst/>
                <a:cxnLst>
                  <a:cxn ang="0">
                    <a:pos x="T0" y="T1"/>
                  </a:cxn>
                  <a:cxn ang="0">
                    <a:pos x="T2" y="T3"/>
                  </a:cxn>
                  <a:cxn ang="0">
                    <a:pos x="T4" y="T5"/>
                  </a:cxn>
                  <a:cxn ang="0">
                    <a:pos x="T6" y="T7"/>
                  </a:cxn>
                  <a:cxn ang="0">
                    <a:pos x="T8" y="T9"/>
                  </a:cxn>
                </a:cxnLst>
                <a:rect l="0" t="0" r="r" b="b"/>
                <a:pathLst>
                  <a:path w="56" h="3">
                    <a:moveTo>
                      <a:pt x="41" y="2"/>
                    </a:moveTo>
                    <a:cubicBezTo>
                      <a:pt x="35" y="2"/>
                      <a:pt x="20" y="2"/>
                      <a:pt x="0" y="3"/>
                    </a:cubicBezTo>
                    <a:cubicBezTo>
                      <a:pt x="31" y="1"/>
                      <a:pt x="31" y="1"/>
                      <a:pt x="31" y="1"/>
                    </a:cubicBezTo>
                    <a:cubicBezTo>
                      <a:pt x="41" y="0"/>
                      <a:pt x="51" y="0"/>
                      <a:pt x="56" y="1"/>
                    </a:cubicBezTo>
                    <a:cubicBezTo>
                      <a:pt x="47" y="0"/>
                      <a:pt x="45" y="1"/>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8" name="Freeform 6202">
                <a:extLst>
                  <a:ext uri="{FF2B5EF4-FFF2-40B4-BE49-F238E27FC236}">
                    <a16:creationId xmlns:a16="http://schemas.microsoft.com/office/drawing/2014/main" id="{A161D927-6AB3-4AE7-B6F6-3860AE39A29C}"/>
                  </a:ext>
                </a:extLst>
              </p:cNvPr>
              <p:cNvSpPr>
                <a:spLocks/>
              </p:cNvSpPr>
              <p:nvPr/>
            </p:nvSpPr>
            <p:spPr bwMode="auto">
              <a:xfrm>
                <a:off x="2210" y="2637"/>
                <a:ext cx="13" cy="3"/>
              </a:xfrm>
              <a:custGeom>
                <a:avLst/>
                <a:gdLst>
                  <a:gd name="T0" fmla="*/ 11 w 22"/>
                  <a:gd name="T1" fmla="*/ 5 h 5"/>
                  <a:gd name="T2" fmla="*/ 5 w 22"/>
                  <a:gd name="T3" fmla="*/ 0 h 5"/>
                  <a:gd name="T4" fmla="*/ 17 w 22"/>
                  <a:gd name="T5" fmla="*/ 1 h 5"/>
                  <a:gd name="T6" fmla="*/ 11 w 22"/>
                  <a:gd name="T7" fmla="*/ 5 h 5"/>
                </a:gdLst>
                <a:ahLst/>
                <a:cxnLst>
                  <a:cxn ang="0">
                    <a:pos x="T0" y="T1"/>
                  </a:cxn>
                  <a:cxn ang="0">
                    <a:pos x="T2" y="T3"/>
                  </a:cxn>
                  <a:cxn ang="0">
                    <a:pos x="T4" y="T5"/>
                  </a:cxn>
                  <a:cxn ang="0">
                    <a:pos x="T6" y="T7"/>
                  </a:cxn>
                </a:cxnLst>
                <a:rect l="0" t="0" r="r" b="b"/>
                <a:pathLst>
                  <a:path w="22" h="5">
                    <a:moveTo>
                      <a:pt x="11" y="5"/>
                    </a:moveTo>
                    <a:cubicBezTo>
                      <a:pt x="7" y="2"/>
                      <a:pt x="0" y="1"/>
                      <a:pt x="5" y="0"/>
                    </a:cubicBezTo>
                    <a:cubicBezTo>
                      <a:pt x="8" y="0"/>
                      <a:pt x="11" y="1"/>
                      <a:pt x="17" y="1"/>
                    </a:cubicBezTo>
                    <a:cubicBezTo>
                      <a:pt x="22" y="4"/>
                      <a:pt x="11" y="3"/>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9" name="Freeform 6203">
                <a:extLst>
                  <a:ext uri="{FF2B5EF4-FFF2-40B4-BE49-F238E27FC236}">
                    <a16:creationId xmlns:a16="http://schemas.microsoft.com/office/drawing/2014/main" id="{B48C1FE3-723B-4BE5-A743-EF2DB0C44D72}"/>
                  </a:ext>
                </a:extLst>
              </p:cNvPr>
              <p:cNvSpPr>
                <a:spLocks/>
              </p:cNvSpPr>
              <p:nvPr/>
            </p:nvSpPr>
            <p:spPr bwMode="auto">
              <a:xfrm>
                <a:off x="2721" y="1876"/>
                <a:ext cx="6" cy="11"/>
              </a:xfrm>
              <a:custGeom>
                <a:avLst/>
                <a:gdLst>
                  <a:gd name="T0" fmla="*/ 0 w 11"/>
                  <a:gd name="T1" fmla="*/ 1 h 20"/>
                  <a:gd name="T2" fmla="*/ 11 w 11"/>
                  <a:gd name="T3" fmla="*/ 20 h 20"/>
                  <a:gd name="T4" fmla="*/ 0 w 11"/>
                  <a:gd name="T5" fmla="*/ 1 h 20"/>
                </a:gdLst>
                <a:ahLst/>
                <a:cxnLst>
                  <a:cxn ang="0">
                    <a:pos x="T0" y="T1"/>
                  </a:cxn>
                  <a:cxn ang="0">
                    <a:pos x="T2" y="T3"/>
                  </a:cxn>
                  <a:cxn ang="0">
                    <a:pos x="T4" y="T5"/>
                  </a:cxn>
                </a:cxnLst>
                <a:rect l="0" t="0" r="r" b="b"/>
                <a:pathLst>
                  <a:path w="11" h="20">
                    <a:moveTo>
                      <a:pt x="0" y="1"/>
                    </a:moveTo>
                    <a:cubicBezTo>
                      <a:pt x="1" y="0"/>
                      <a:pt x="8" y="14"/>
                      <a:pt x="11" y="20"/>
                    </a:cubicBezTo>
                    <a:cubicBezTo>
                      <a:pt x="9" y="20"/>
                      <a:pt x="4" y="8"/>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0" name="Freeform 6204">
                <a:extLst>
                  <a:ext uri="{FF2B5EF4-FFF2-40B4-BE49-F238E27FC236}">
                    <a16:creationId xmlns:a16="http://schemas.microsoft.com/office/drawing/2014/main" id="{C445DAC1-D760-4A19-9750-28F803FA14DC}"/>
                  </a:ext>
                </a:extLst>
              </p:cNvPr>
              <p:cNvSpPr>
                <a:spLocks/>
              </p:cNvSpPr>
              <p:nvPr/>
            </p:nvSpPr>
            <p:spPr bwMode="auto">
              <a:xfrm>
                <a:off x="2672" y="1807"/>
                <a:ext cx="20" cy="24"/>
              </a:xfrm>
              <a:custGeom>
                <a:avLst/>
                <a:gdLst>
                  <a:gd name="T0" fmla="*/ 28 w 35"/>
                  <a:gd name="T1" fmla="*/ 33 h 42"/>
                  <a:gd name="T2" fmla="*/ 27 w 35"/>
                  <a:gd name="T3" fmla="*/ 36 h 42"/>
                  <a:gd name="T4" fmla="*/ 5 w 35"/>
                  <a:gd name="T5" fmla="*/ 7 h 42"/>
                  <a:gd name="T6" fmla="*/ 10 w 35"/>
                  <a:gd name="T7" fmla="*/ 13 h 42"/>
                  <a:gd name="T8" fmla="*/ 23 w 35"/>
                  <a:gd name="T9" fmla="*/ 29 h 42"/>
                  <a:gd name="T10" fmla="*/ 5 w 35"/>
                  <a:gd name="T11" fmla="*/ 6 h 42"/>
                  <a:gd name="T12" fmla="*/ 15 w 35"/>
                  <a:gd name="T13" fmla="*/ 16 h 42"/>
                  <a:gd name="T14" fmla="*/ 28 w 35"/>
                  <a:gd name="T15" fmla="*/ 34 h 42"/>
                  <a:gd name="T16" fmla="*/ 28 w 35"/>
                  <a:gd name="T17"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2">
                    <a:moveTo>
                      <a:pt x="28" y="33"/>
                    </a:moveTo>
                    <a:cubicBezTo>
                      <a:pt x="35" y="42"/>
                      <a:pt x="25" y="31"/>
                      <a:pt x="27" y="36"/>
                    </a:cubicBezTo>
                    <a:cubicBezTo>
                      <a:pt x="16" y="21"/>
                      <a:pt x="11" y="14"/>
                      <a:pt x="5" y="7"/>
                    </a:cubicBezTo>
                    <a:cubicBezTo>
                      <a:pt x="0" y="0"/>
                      <a:pt x="5" y="6"/>
                      <a:pt x="10" y="13"/>
                    </a:cubicBezTo>
                    <a:cubicBezTo>
                      <a:pt x="16" y="20"/>
                      <a:pt x="23" y="29"/>
                      <a:pt x="23" y="29"/>
                    </a:cubicBezTo>
                    <a:cubicBezTo>
                      <a:pt x="20" y="22"/>
                      <a:pt x="13" y="16"/>
                      <a:pt x="5" y="6"/>
                    </a:cubicBezTo>
                    <a:cubicBezTo>
                      <a:pt x="6" y="5"/>
                      <a:pt x="10" y="10"/>
                      <a:pt x="15" y="16"/>
                    </a:cubicBezTo>
                    <a:cubicBezTo>
                      <a:pt x="19" y="22"/>
                      <a:pt x="24" y="29"/>
                      <a:pt x="28" y="34"/>
                    </a:cubicBezTo>
                    <a:lnTo>
                      <a:pt x="2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1" name="Freeform 6205">
                <a:extLst>
                  <a:ext uri="{FF2B5EF4-FFF2-40B4-BE49-F238E27FC236}">
                    <a16:creationId xmlns:a16="http://schemas.microsoft.com/office/drawing/2014/main" id="{F7272CDB-DB03-4716-AF60-AF876043B39C}"/>
                  </a:ext>
                </a:extLst>
              </p:cNvPr>
              <p:cNvSpPr>
                <a:spLocks/>
              </p:cNvSpPr>
              <p:nvPr/>
            </p:nvSpPr>
            <p:spPr bwMode="auto">
              <a:xfrm>
                <a:off x="2741" y="1918"/>
                <a:ext cx="4" cy="9"/>
              </a:xfrm>
              <a:custGeom>
                <a:avLst/>
                <a:gdLst>
                  <a:gd name="T0" fmla="*/ 8 w 8"/>
                  <a:gd name="T1" fmla="*/ 13 h 15"/>
                  <a:gd name="T2" fmla="*/ 5 w 8"/>
                  <a:gd name="T3" fmla="*/ 12 h 15"/>
                  <a:gd name="T4" fmla="*/ 8 w 8"/>
                  <a:gd name="T5" fmla="*/ 13 h 15"/>
                </a:gdLst>
                <a:ahLst/>
                <a:cxnLst>
                  <a:cxn ang="0">
                    <a:pos x="T0" y="T1"/>
                  </a:cxn>
                  <a:cxn ang="0">
                    <a:pos x="T2" y="T3"/>
                  </a:cxn>
                  <a:cxn ang="0">
                    <a:pos x="T4" y="T5"/>
                  </a:cxn>
                </a:cxnLst>
                <a:rect l="0" t="0" r="r" b="b"/>
                <a:pathLst>
                  <a:path w="8" h="15">
                    <a:moveTo>
                      <a:pt x="8" y="13"/>
                    </a:moveTo>
                    <a:cubicBezTo>
                      <a:pt x="8" y="15"/>
                      <a:pt x="4" y="8"/>
                      <a:pt x="5" y="12"/>
                    </a:cubicBezTo>
                    <a:cubicBezTo>
                      <a:pt x="0" y="2"/>
                      <a:pt x="3" y="0"/>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2" name="Freeform 6206">
                <a:extLst>
                  <a:ext uri="{FF2B5EF4-FFF2-40B4-BE49-F238E27FC236}">
                    <a16:creationId xmlns:a16="http://schemas.microsoft.com/office/drawing/2014/main" id="{A2F3A300-C7CF-4B89-9ED2-9F3F9CE8AD81}"/>
                  </a:ext>
                </a:extLst>
              </p:cNvPr>
              <p:cNvSpPr>
                <a:spLocks/>
              </p:cNvSpPr>
              <p:nvPr/>
            </p:nvSpPr>
            <p:spPr bwMode="auto">
              <a:xfrm>
                <a:off x="2770" y="2002"/>
                <a:ext cx="7" cy="28"/>
              </a:xfrm>
              <a:custGeom>
                <a:avLst/>
                <a:gdLst>
                  <a:gd name="T0" fmla="*/ 12 w 12"/>
                  <a:gd name="T1" fmla="*/ 50 h 50"/>
                  <a:gd name="T2" fmla="*/ 7 w 12"/>
                  <a:gd name="T3" fmla="*/ 30 h 50"/>
                  <a:gd name="T4" fmla="*/ 0 w 12"/>
                  <a:gd name="T5" fmla="*/ 0 h 50"/>
                  <a:gd name="T6" fmla="*/ 7 w 12"/>
                  <a:gd name="T7" fmla="*/ 24 h 50"/>
                  <a:gd name="T8" fmla="*/ 12 w 12"/>
                  <a:gd name="T9" fmla="*/ 50 h 50"/>
                </a:gdLst>
                <a:ahLst/>
                <a:cxnLst>
                  <a:cxn ang="0">
                    <a:pos x="T0" y="T1"/>
                  </a:cxn>
                  <a:cxn ang="0">
                    <a:pos x="T2" y="T3"/>
                  </a:cxn>
                  <a:cxn ang="0">
                    <a:pos x="T4" y="T5"/>
                  </a:cxn>
                  <a:cxn ang="0">
                    <a:pos x="T6" y="T7"/>
                  </a:cxn>
                  <a:cxn ang="0">
                    <a:pos x="T8" y="T9"/>
                  </a:cxn>
                </a:cxnLst>
                <a:rect l="0" t="0" r="r" b="b"/>
                <a:pathLst>
                  <a:path w="12" h="50">
                    <a:moveTo>
                      <a:pt x="12" y="50"/>
                    </a:moveTo>
                    <a:cubicBezTo>
                      <a:pt x="10" y="47"/>
                      <a:pt x="9" y="39"/>
                      <a:pt x="7" y="30"/>
                    </a:cubicBezTo>
                    <a:cubicBezTo>
                      <a:pt x="5" y="21"/>
                      <a:pt x="3" y="10"/>
                      <a:pt x="0" y="0"/>
                    </a:cubicBezTo>
                    <a:cubicBezTo>
                      <a:pt x="2" y="3"/>
                      <a:pt x="5" y="14"/>
                      <a:pt x="7" y="24"/>
                    </a:cubicBezTo>
                    <a:cubicBezTo>
                      <a:pt x="9" y="35"/>
                      <a:pt x="11" y="46"/>
                      <a:pt x="12"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3" name="Freeform 6207">
                <a:extLst>
                  <a:ext uri="{FF2B5EF4-FFF2-40B4-BE49-F238E27FC236}">
                    <a16:creationId xmlns:a16="http://schemas.microsoft.com/office/drawing/2014/main" id="{88BA7F27-1082-4567-AE8A-EEC7257F7A2F}"/>
                  </a:ext>
                </a:extLst>
              </p:cNvPr>
              <p:cNvSpPr>
                <a:spLocks/>
              </p:cNvSpPr>
              <p:nvPr/>
            </p:nvSpPr>
            <p:spPr bwMode="auto">
              <a:xfrm>
                <a:off x="2737" y="2329"/>
                <a:ext cx="6" cy="10"/>
              </a:xfrm>
              <a:custGeom>
                <a:avLst/>
                <a:gdLst>
                  <a:gd name="T0" fmla="*/ 9 w 10"/>
                  <a:gd name="T1" fmla="*/ 0 h 18"/>
                  <a:gd name="T2" fmla="*/ 10 w 10"/>
                  <a:gd name="T3" fmla="*/ 3 h 18"/>
                  <a:gd name="T4" fmla="*/ 3 w 10"/>
                  <a:gd name="T5" fmla="*/ 17 h 18"/>
                  <a:gd name="T6" fmla="*/ 0 w 10"/>
                  <a:gd name="T7" fmla="*/ 18 h 18"/>
                  <a:gd name="T8" fmla="*/ 9 w 10"/>
                  <a:gd name="T9" fmla="*/ 0 h 18"/>
                </a:gdLst>
                <a:ahLst/>
                <a:cxnLst>
                  <a:cxn ang="0">
                    <a:pos x="T0" y="T1"/>
                  </a:cxn>
                  <a:cxn ang="0">
                    <a:pos x="T2" y="T3"/>
                  </a:cxn>
                  <a:cxn ang="0">
                    <a:pos x="T4" y="T5"/>
                  </a:cxn>
                  <a:cxn ang="0">
                    <a:pos x="T6" y="T7"/>
                  </a:cxn>
                  <a:cxn ang="0">
                    <a:pos x="T8" y="T9"/>
                  </a:cxn>
                </a:cxnLst>
                <a:rect l="0" t="0" r="r" b="b"/>
                <a:pathLst>
                  <a:path w="10" h="18">
                    <a:moveTo>
                      <a:pt x="9" y="0"/>
                    </a:moveTo>
                    <a:cubicBezTo>
                      <a:pt x="9" y="2"/>
                      <a:pt x="9" y="4"/>
                      <a:pt x="10" y="3"/>
                    </a:cubicBezTo>
                    <a:cubicBezTo>
                      <a:pt x="6" y="11"/>
                      <a:pt x="8" y="8"/>
                      <a:pt x="3" y="17"/>
                    </a:cubicBezTo>
                    <a:cubicBezTo>
                      <a:pt x="0" y="18"/>
                      <a:pt x="0" y="18"/>
                      <a:pt x="0" y="18"/>
                    </a:cubicBezTo>
                    <a:cubicBezTo>
                      <a:pt x="4" y="8"/>
                      <a:pt x="5" y="1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4" name="Freeform 6208">
                <a:extLst>
                  <a:ext uri="{FF2B5EF4-FFF2-40B4-BE49-F238E27FC236}">
                    <a16:creationId xmlns:a16="http://schemas.microsoft.com/office/drawing/2014/main" id="{2F253214-955D-4788-9429-B6F9E5A003FE}"/>
                  </a:ext>
                </a:extLst>
              </p:cNvPr>
              <p:cNvSpPr>
                <a:spLocks/>
              </p:cNvSpPr>
              <p:nvPr/>
            </p:nvSpPr>
            <p:spPr bwMode="auto">
              <a:xfrm>
                <a:off x="2718" y="2362"/>
                <a:ext cx="9" cy="14"/>
              </a:xfrm>
              <a:custGeom>
                <a:avLst/>
                <a:gdLst>
                  <a:gd name="T0" fmla="*/ 0 w 17"/>
                  <a:gd name="T1" fmla="*/ 24 h 24"/>
                  <a:gd name="T2" fmla="*/ 9 w 17"/>
                  <a:gd name="T3" fmla="*/ 7 h 24"/>
                  <a:gd name="T4" fmla="*/ 17 w 17"/>
                  <a:gd name="T5" fmla="*/ 0 h 24"/>
                  <a:gd name="T6" fmla="*/ 0 w 17"/>
                  <a:gd name="T7" fmla="*/ 24 h 24"/>
                </a:gdLst>
                <a:ahLst/>
                <a:cxnLst>
                  <a:cxn ang="0">
                    <a:pos x="T0" y="T1"/>
                  </a:cxn>
                  <a:cxn ang="0">
                    <a:pos x="T2" y="T3"/>
                  </a:cxn>
                  <a:cxn ang="0">
                    <a:pos x="T4" y="T5"/>
                  </a:cxn>
                  <a:cxn ang="0">
                    <a:pos x="T6" y="T7"/>
                  </a:cxn>
                </a:cxnLst>
                <a:rect l="0" t="0" r="r" b="b"/>
                <a:pathLst>
                  <a:path w="17" h="24">
                    <a:moveTo>
                      <a:pt x="0" y="24"/>
                    </a:moveTo>
                    <a:cubicBezTo>
                      <a:pt x="2" y="20"/>
                      <a:pt x="6" y="12"/>
                      <a:pt x="9" y="7"/>
                    </a:cubicBezTo>
                    <a:cubicBezTo>
                      <a:pt x="7" y="16"/>
                      <a:pt x="11" y="7"/>
                      <a:pt x="17" y="0"/>
                    </a:cubicBezTo>
                    <a:cubicBezTo>
                      <a:pt x="11" y="13"/>
                      <a:pt x="5" y="17"/>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5" name="Freeform 6209">
                <a:extLst>
                  <a:ext uri="{FF2B5EF4-FFF2-40B4-BE49-F238E27FC236}">
                    <a16:creationId xmlns:a16="http://schemas.microsoft.com/office/drawing/2014/main" id="{0D279249-3562-43F8-9D33-D7A0DE49B8D3}"/>
                  </a:ext>
                </a:extLst>
              </p:cNvPr>
              <p:cNvSpPr>
                <a:spLocks/>
              </p:cNvSpPr>
              <p:nvPr/>
            </p:nvSpPr>
            <p:spPr bwMode="auto">
              <a:xfrm>
                <a:off x="2406" y="2616"/>
                <a:ext cx="17" cy="5"/>
              </a:xfrm>
              <a:custGeom>
                <a:avLst/>
                <a:gdLst>
                  <a:gd name="T0" fmla="*/ 30 w 30"/>
                  <a:gd name="T1" fmla="*/ 0 h 10"/>
                  <a:gd name="T2" fmla="*/ 0 w 30"/>
                  <a:gd name="T3" fmla="*/ 10 h 10"/>
                  <a:gd name="T4" fmla="*/ 12 w 30"/>
                  <a:gd name="T5" fmla="*/ 5 h 10"/>
                  <a:gd name="T6" fmla="*/ 30 w 30"/>
                  <a:gd name="T7" fmla="*/ 0 h 10"/>
                </a:gdLst>
                <a:ahLst/>
                <a:cxnLst>
                  <a:cxn ang="0">
                    <a:pos x="T0" y="T1"/>
                  </a:cxn>
                  <a:cxn ang="0">
                    <a:pos x="T2" y="T3"/>
                  </a:cxn>
                  <a:cxn ang="0">
                    <a:pos x="T4" y="T5"/>
                  </a:cxn>
                  <a:cxn ang="0">
                    <a:pos x="T6" y="T7"/>
                  </a:cxn>
                </a:cxnLst>
                <a:rect l="0" t="0" r="r" b="b"/>
                <a:pathLst>
                  <a:path w="30" h="10">
                    <a:moveTo>
                      <a:pt x="30" y="0"/>
                    </a:moveTo>
                    <a:cubicBezTo>
                      <a:pt x="28" y="2"/>
                      <a:pt x="9" y="7"/>
                      <a:pt x="0" y="10"/>
                    </a:cubicBezTo>
                    <a:cubicBezTo>
                      <a:pt x="0" y="8"/>
                      <a:pt x="6" y="7"/>
                      <a:pt x="12" y="5"/>
                    </a:cubicBezTo>
                    <a:cubicBezTo>
                      <a:pt x="18" y="4"/>
                      <a:pt x="25" y="2"/>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6" name="Freeform 6210">
                <a:extLst>
                  <a:ext uri="{FF2B5EF4-FFF2-40B4-BE49-F238E27FC236}">
                    <a16:creationId xmlns:a16="http://schemas.microsoft.com/office/drawing/2014/main" id="{F1767DA2-E9A4-4D4B-8FEB-DA04BD51865E}"/>
                  </a:ext>
                </a:extLst>
              </p:cNvPr>
              <p:cNvSpPr>
                <a:spLocks/>
              </p:cNvSpPr>
              <p:nvPr/>
            </p:nvSpPr>
            <p:spPr bwMode="auto">
              <a:xfrm>
                <a:off x="2230" y="2638"/>
                <a:ext cx="15" cy="2"/>
              </a:xfrm>
              <a:custGeom>
                <a:avLst/>
                <a:gdLst>
                  <a:gd name="T0" fmla="*/ 0 w 27"/>
                  <a:gd name="T1" fmla="*/ 2 h 3"/>
                  <a:gd name="T2" fmla="*/ 26 w 27"/>
                  <a:gd name="T3" fmla="*/ 1 h 3"/>
                  <a:gd name="T4" fmla="*/ 23 w 27"/>
                  <a:gd name="T5" fmla="*/ 3 h 3"/>
                  <a:gd name="T6" fmla="*/ 0 w 27"/>
                  <a:gd name="T7" fmla="*/ 2 h 3"/>
                </a:gdLst>
                <a:ahLst/>
                <a:cxnLst>
                  <a:cxn ang="0">
                    <a:pos x="T0" y="T1"/>
                  </a:cxn>
                  <a:cxn ang="0">
                    <a:pos x="T2" y="T3"/>
                  </a:cxn>
                  <a:cxn ang="0">
                    <a:pos x="T4" y="T5"/>
                  </a:cxn>
                  <a:cxn ang="0">
                    <a:pos x="T6" y="T7"/>
                  </a:cxn>
                </a:cxnLst>
                <a:rect l="0" t="0" r="r" b="b"/>
                <a:pathLst>
                  <a:path w="27" h="3">
                    <a:moveTo>
                      <a:pt x="0" y="2"/>
                    </a:moveTo>
                    <a:cubicBezTo>
                      <a:pt x="4" y="1"/>
                      <a:pt x="11" y="0"/>
                      <a:pt x="26" y="1"/>
                    </a:cubicBezTo>
                    <a:cubicBezTo>
                      <a:pt x="27" y="2"/>
                      <a:pt x="22" y="2"/>
                      <a:pt x="23" y="3"/>
                    </a:cubicBezTo>
                    <a:cubicBezTo>
                      <a:pt x="12" y="1"/>
                      <a:pt x="1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7" name="Freeform 6211">
                <a:extLst>
                  <a:ext uri="{FF2B5EF4-FFF2-40B4-BE49-F238E27FC236}">
                    <a16:creationId xmlns:a16="http://schemas.microsoft.com/office/drawing/2014/main" id="{5EFFF109-5FAC-486B-8BDF-301943F76F2E}"/>
                  </a:ext>
                </a:extLst>
              </p:cNvPr>
              <p:cNvSpPr>
                <a:spLocks/>
              </p:cNvSpPr>
              <p:nvPr/>
            </p:nvSpPr>
            <p:spPr bwMode="auto">
              <a:xfrm>
                <a:off x="2654" y="1786"/>
                <a:ext cx="11" cy="12"/>
              </a:xfrm>
              <a:custGeom>
                <a:avLst/>
                <a:gdLst>
                  <a:gd name="T0" fmla="*/ 19 w 20"/>
                  <a:gd name="T1" fmla="*/ 21 h 22"/>
                  <a:gd name="T2" fmla="*/ 2 w 20"/>
                  <a:gd name="T3" fmla="*/ 2 h 22"/>
                  <a:gd name="T4" fmla="*/ 11 w 20"/>
                  <a:gd name="T5" fmla="*/ 10 h 22"/>
                  <a:gd name="T6" fmla="*/ 19 w 20"/>
                  <a:gd name="T7" fmla="*/ 21 h 22"/>
                </a:gdLst>
                <a:ahLst/>
                <a:cxnLst>
                  <a:cxn ang="0">
                    <a:pos x="T0" y="T1"/>
                  </a:cxn>
                  <a:cxn ang="0">
                    <a:pos x="T2" y="T3"/>
                  </a:cxn>
                  <a:cxn ang="0">
                    <a:pos x="T4" y="T5"/>
                  </a:cxn>
                  <a:cxn ang="0">
                    <a:pos x="T6" y="T7"/>
                  </a:cxn>
                </a:cxnLst>
                <a:rect l="0" t="0" r="r" b="b"/>
                <a:pathLst>
                  <a:path w="20" h="22">
                    <a:moveTo>
                      <a:pt x="19" y="21"/>
                    </a:moveTo>
                    <a:cubicBezTo>
                      <a:pt x="11" y="12"/>
                      <a:pt x="12" y="14"/>
                      <a:pt x="2" y="2"/>
                    </a:cubicBezTo>
                    <a:cubicBezTo>
                      <a:pt x="0" y="0"/>
                      <a:pt x="6" y="5"/>
                      <a:pt x="11" y="10"/>
                    </a:cubicBezTo>
                    <a:cubicBezTo>
                      <a:pt x="16" y="16"/>
                      <a:pt x="20" y="22"/>
                      <a:pt x="1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8" name="Freeform 6212">
                <a:extLst>
                  <a:ext uri="{FF2B5EF4-FFF2-40B4-BE49-F238E27FC236}">
                    <a16:creationId xmlns:a16="http://schemas.microsoft.com/office/drawing/2014/main" id="{5D8E3FCF-F9F9-46F9-91CF-3D5F6690EB4E}"/>
                  </a:ext>
                </a:extLst>
              </p:cNvPr>
              <p:cNvSpPr>
                <a:spLocks/>
              </p:cNvSpPr>
              <p:nvPr/>
            </p:nvSpPr>
            <p:spPr bwMode="auto">
              <a:xfrm>
                <a:off x="2692" y="1833"/>
                <a:ext cx="6" cy="8"/>
              </a:xfrm>
              <a:custGeom>
                <a:avLst/>
                <a:gdLst>
                  <a:gd name="T0" fmla="*/ 4 w 11"/>
                  <a:gd name="T1" fmla="*/ 3 h 14"/>
                  <a:gd name="T2" fmla="*/ 10 w 11"/>
                  <a:gd name="T3" fmla="*/ 13 h 14"/>
                  <a:gd name="T4" fmla="*/ 1 w 11"/>
                  <a:gd name="T5" fmla="*/ 3 h 14"/>
                  <a:gd name="T6" fmla="*/ 4 w 11"/>
                  <a:gd name="T7" fmla="*/ 3 h 14"/>
                </a:gdLst>
                <a:ahLst/>
                <a:cxnLst>
                  <a:cxn ang="0">
                    <a:pos x="T0" y="T1"/>
                  </a:cxn>
                  <a:cxn ang="0">
                    <a:pos x="T2" y="T3"/>
                  </a:cxn>
                  <a:cxn ang="0">
                    <a:pos x="T4" y="T5"/>
                  </a:cxn>
                  <a:cxn ang="0">
                    <a:pos x="T6" y="T7"/>
                  </a:cxn>
                </a:cxnLst>
                <a:rect l="0" t="0" r="r" b="b"/>
                <a:pathLst>
                  <a:path w="11" h="14">
                    <a:moveTo>
                      <a:pt x="4" y="3"/>
                    </a:moveTo>
                    <a:cubicBezTo>
                      <a:pt x="9" y="12"/>
                      <a:pt x="11" y="14"/>
                      <a:pt x="10" y="13"/>
                    </a:cubicBezTo>
                    <a:cubicBezTo>
                      <a:pt x="8" y="12"/>
                      <a:pt x="5" y="8"/>
                      <a:pt x="1" y="3"/>
                    </a:cubicBezTo>
                    <a:cubicBezTo>
                      <a:pt x="0" y="0"/>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9" name="Freeform 6213">
                <a:extLst>
                  <a:ext uri="{FF2B5EF4-FFF2-40B4-BE49-F238E27FC236}">
                    <a16:creationId xmlns:a16="http://schemas.microsoft.com/office/drawing/2014/main" id="{A147FA52-CAD6-404C-AD50-065D45E2246B}"/>
                  </a:ext>
                </a:extLst>
              </p:cNvPr>
              <p:cNvSpPr>
                <a:spLocks/>
              </p:cNvSpPr>
              <p:nvPr/>
            </p:nvSpPr>
            <p:spPr bwMode="auto">
              <a:xfrm>
                <a:off x="2664" y="2446"/>
                <a:ext cx="7" cy="9"/>
              </a:xfrm>
              <a:custGeom>
                <a:avLst/>
                <a:gdLst>
                  <a:gd name="T0" fmla="*/ 13 w 13"/>
                  <a:gd name="T1" fmla="*/ 1 h 16"/>
                  <a:gd name="T2" fmla="*/ 1 w 13"/>
                  <a:gd name="T3" fmla="*/ 16 h 16"/>
                  <a:gd name="T4" fmla="*/ 8 w 13"/>
                  <a:gd name="T5" fmla="*/ 4 h 16"/>
                  <a:gd name="T6" fmla="*/ 13 w 13"/>
                  <a:gd name="T7" fmla="*/ 1 h 16"/>
                </a:gdLst>
                <a:ahLst/>
                <a:cxnLst>
                  <a:cxn ang="0">
                    <a:pos x="T0" y="T1"/>
                  </a:cxn>
                  <a:cxn ang="0">
                    <a:pos x="T2" y="T3"/>
                  </a:cxn>
                  <a:cxn ang="0">
                    <a:pos x="T4" y="T5"/>
                  </a:cxn>
                  <a:cxn ang="0">
                    <a:pos x="T6" y="T7"/>
                  </a:cxn>
                </a:cxnLst>
                <a:rect l="0" t="0" r="r" b="b"/>
                <a:pathLst>
                  <a:path w="13" h="16">
                    <a:moveTo>
                      <a:pt x="13" y="1"/>
                    </a:moveTo>
                    <a:cubicBezTo>
                      <a:pt x="9" y="6"/>
                      <a:pt x="5" y="11"/>
                      <a:pt x="1" y="16"/>
                    </a:cubicBezTo>
                    <a:cubicBezTo>
                      <a:pt x="0" y="16"/>
                      <a:pt x="9" y="5"/>
                      <a:pt x="8" y="4"/>
                    </a:cubicBezTo>
                    <a:cubicBezTo>
                      <a:pt x="12" y="0"/>
                      <a:pt x="12"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0" name="Freeform 6214">
                <a:extLst>
                  <a:ext uri="{FF2B5EF4-FFF2-40B4-BE49-F238E27FC236}">
                    <a16:creationId xmlns:a16="http://schemas.microsoft.com/office/drawing/2014/main" id="{01154F8B-4393-45D5-83EF-54947D44615E}"/>
                  </a:ext>
                </a:extLst>
              </p:cNvPr>
              <p:cNvSpPr>
                <a:spLocks/>
              </p:cNvSpPr>
              <p:nvPr/>
            </p:nvSpPr>
            <p:spPr bwMode="auto">
              <a:xfrm>
                <a:off x="2782" y="2162"/>
                <a:ext cx="2" cy="14"/>
              </a:xfrm>
              <a:custGeom>
                <a:avLst/>
                <a:gdLst>
                  <a:gd name="T0" fmla="*/ 0 w 3"/>
                  <a:gd name="T1" fmla="*/ 23 h 26"/>
                  <a:gd name="T2" fmla="*/ 3 w 3"/>
                  <a:gd name="T3" fmla="*/ 0 h 26"/>
                  <a:gd name="T4" fmla="*/ 0 w 3"/>
                  <a:gd name="T5" fmla="*/ 23 h 26"/>
                </a:gdLst>
                <a:ahLst/>
                <a:cxnLst>
                  <a:cxn ang="0">
                    <a:pos x="T0" y="T1"/>
                  </a:cxn>
                  <a:cxn ang="0">
                    <a:pos x="T2" y="T3"/>
                  </a:cxn>
                  <a:cxn ang="0">
                    <a:pos x="T4" y="T5"/>
                  </a:cxn>
                </a:cxnLst>
                <a:rect l="0" t="0" r="r" b="b"/>
                <a:pathLst>
                  <a:path w="3" h="26">
                    <a:moveTo>
                      <a:pt x="0" y="23"/>
                    </a:moveTo>
                    <a:cubicBezTo>
                      <a:pt x="2" y="14"/>
                      <a:pt x="1" y="3"/>
                      <a:pt x="3" y="0"/>
                    </a:cubicBezTo>
                    <a:cubicBezTo>
                      <a:pt x="3" y="7"/>
                      <a:pt x="3" y="26"/>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1" name="Freeform 6215">
                <a:extLst>
                  <a:ext uri="{FF2B5EF4-FFF2-40B4-BE49-F238E27FC236}">
                    <a16:creationId xmlns:a16="http://schemas.microsoft.com/office/drawing/2014/main" id="{D6FB3421-ECEE-4DBA-A716-37B6DD671C9A}"/>
                  </a:ext>
                </a:extLst>
              </p:cNvPr>
              <p:cNvSpPr>
                <a:spLocks/>
              </p:cNvSpPr>
              <p:nvPr/>
            </p:nvSpPr>
            <p:spPr bwMode="auto">
              <a:xfrm>
                <a:off x="2631" y="2483"/>
                <a:ext cx="8" cy="7"/>
              </a:xfrm>
              <a:custGeom>
                <a:avLst/>
                <a:gdLst>
                  <a:gd name="T0" fmla="*/ 14 w 14"/>
                  <a:gd name="T1" fmla="*/ 0 h 14"/>
                  <a:gd name="T2" fmla="*/ 11 w 14"/>
                  <a:gd name="T3" fmla="*/ 3 h 14"/>
                  <a:gd name="T4" fmla="*/ 1 w 14"/>
                  <a:gd name="T5" fmla="*/ 14 h 14"/>
                  <a:gd name="T6" fmla="*/ 13 w 14"/>
                  <a:gd name="T7" fmla="*/ 0 h 14"/>
                  <a:gd name="T8" fmla="*/ 14 w 14"/>
                  <a:gd name="T9" fmla="*/ 0 h 14"/>
                </a:gdLst>
                <a:ahLst/>
                <a:cxnLst>
                  <a:cxn ang="0">
                    <a:pos x="T0" y="T1"/>
                  </a:cxn>
                  <a:cxn ang="0">
                    <a:pos x="T2" y="T3"/>
                  </a:cxn>
                  <a:cxn ang="0">
                    <a:pos x="T4" y="T5"/>
                  </a:cxn>
                  <a:cxn ang="0">
                    <a:pos x="T6" y="T7"/>
                  </a:cxn>
                  <a:cxn ang="0">
                    <a:pos x="T8" y="T9"/>
                  </a:cxn>
                </a:cxnLst>
                <a:rect l="0" t="0" r="r" b="b"/>
                <a:pathLst>
                  <a:path w="14" h="14">
                    <a:moveTo>
                      <a:pt x="14" y="0"/>
                    </a:moveTo>
                    <a:cubicBezTo>
                      <a:pt x="12" y="2"/>
                      <a:pt x="12" y="3"/>
                      <a:pt x="11" y="3"/>
                    </a:cubicBezTo>
                    <a:cubicBezTo>
                      <a:pt x="6" y="8"/>
                      <a:pt x="6" y="9"/>
                      <a:pt x="1" y="14"/>
                    </a:cubicBezTo>
                    <a:cubicBezTo>
                      <a:pt x="0" y="12"/>
                      <a:pt x="6" y="8"/>
                      <a:pt x="13" y="0"/>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2" name="Freeform 6216">
                <a:extLst>
                  <a:ext uri="{FF2B5EF4-FFF2-40B4-BE49-F238E27FC236}">
                    <a16:creationId xmlns:a16="http://schemas.microsoft.com/office/drawing/2014/main" id="{0625154E-56F0-4FAD-8DAE-6BFBD38F6B42}"/>
                  </a:ext>
                </a:extLst>
              </p:cNvPr>
              <p:cNvSpPr>
                <a:spLocks/>
              </p:cNvSpPr>
              <p:nvPr/>
            </p:nvSpPr>
            <p:spPr bwMode="auto">
              <a:xfrm>
                <a:off x="2437" y="2607"/>
                <a:ext cx="11" cy="3"/>
              </a:xfrm>
              <a:custGeom>
                <a:avLst/>
                <a:gdLst>
                  <a:gd name="T0" fmla="*/ 4 w 20"/>
                  <a:gd name="T1" fmla="*/ 6 h 6"/>
                  <a:gd name="T2" fmla="*/ 6 w 20"/>
                  <a:gd name="T3" fmla="*/ 3 h 6"/>
                  <a:gd name="T4" fmla="*/ 13 w 20"/>
                  <a:gd name="T5" fmla="*/ 0 h 6"/>
                  <a:gd name="T6" fmla="*/ 4 w 20"/>
                  <a:gd name="T7" fmla="*/ 6 h 6"/>
                </a:gdLst>
                <a:ahLst/>
                <a:cxnLst>
                  <a:cxn ang="0">
                    <a:pos x="T0" y="T1"/>
                  </a:cxn>
                  <a:cxn ang="0">
                    <a:pos x="T2" y="T3"/>
                  </a:cxn>
                  <a:cxn ang="0">
                    <a:pos x="T4" y="T5"/>
                  </a:cxn>
                  <a:cxn ang="0">
                    <a:pos x="T6" y="T7"/>
                  </a:cxn>
                </a:cxnLst>
                <a:rect l="0" t="0" r="r" b="b"/>
                <a:pathLst>
                  <a:path w="20" h="6">
                    <a:moveTo>
                      <a:pt x="4" y="6"/>
                    </a:moveTo>
                    <a:cubicBezTo>
                      <a:pt x="4" y="5"/>
                      <a:pt x="0" y="5"/>
                      <a:pt x="6" y="3"/>
                    </a:cubicBezTo>
                    <a:cubicBezTo>
                      <a:pt x="13" y="0"/>
                      <a:pt x="13" y="0"/>
                      <a:pt x="13" y="0"/>
                    </a:cubicBezTo>
                    <a:cubicBezTo>
                      <a:pt x="8" y="3"/>
                      <a:pt x="20" y="0"/>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3" name="Freeform 6217">
                <a:extLst>
                  <a:ext uri="{FF2B5EF4-FFF2-40B4-BE49-F238E27FC236}">
                    <a16:creationId xmlns:a16="http://schemas.microsoft.com/office/drawing/2014/main" id="{F00A8AF2-BFF7-4F74-8B10-3390A0FD9AA6}"/>
                  </a:ext>
                </a:extLst>
              </p:cNvPr>
              <p:cNvSpPr>
                <a:spLocks/>
              </p:cNvSpPr>
              <p:nvPr/>
            </p:nvSpPr>
            <p:spPr bwMode="auto">
              <a:xfrm>
                <a:off x="2407" y="2613"/>
                <a:ext cx="19" cy="7"/>
              </a:xfrm>
              <a:custGeom>
                <a:avLst/>
                <a:gdLst>
                  <a:gd name="T0" fmla="*/ 0 w 33"/>
                  <a:gd name="T1" fmla="*/ 11 h 11"/>
                  <a:gd name="T2" fmla="*/ 33 w 33"/>
                  <a:gd name="T3" fmla="*/ 0 h 11"/>
                  <a:gd name="T4" fmla="*/ 19 w 33"/>
                  <a:gd name="T5" fmla="*/ 5 h 11"/>
                  <a:gd name="T6" fmla="*/ 0 w 33"/>
                  <a:gd name="T7" fmla="*/ 11 h 11"/>
                </a:gdLst>
                <a:ahLst/>
                <a:cxnLst>
                  <a:cxn ang="0">
                    <a:pos x="T0" y="T1"/>
                  </a:cxn>
                  <a:cxn ang="0">
                    <a:pos x="T2" y="T3"/>
                  </a:cxn>
                  <a:cxn ang="0">
                    <a:pos x="T4" y="T5"/>
                  </a:cxn>
                  <a:cxn ang="0">
                    <a:pos x="T6" y="T7"/>
                  </a:cxn>
                </a:cxnLst>
                <a:rect l="0" t="0" r="r" b="b"/>
                <a:pathLst>
                  <a:path w="33" h="11">
                    <a:moveTo>
                      <a:pt x="0" y="11"/>
                    </a:moveTo>
                    <a:cubicBezTo>
                      <a:pt x="8" y="7"/>
                      <a:pt x="20" y="5"/>
                      <a:pt x="33" y="0"/>
                    </a:cubicBezTo>
                    <a:cubicBezTo>
                      <a:pt x="32" y="1"/>
                      <a:pt x="26" y="3"/>
                      <a:pt x="19" y="5"/>
                    </a:cubicBezTo>
                    <a:cubicBezTo>
                      <a:pt x="12" y="8"/>
                      <a:pt x="4" y="10"/>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4" name="Freeform 6218">
                <a:extLst>
                  <a:ext uri="{FF2B5EF4-FFF2-40B4-BE49-F238E27FC236}">
                    <a16:creationId xmlns:a16="http://schemas.microsoft.com/office/drawing/2014/main" id="{BA6936F5-4E0F-485B-965A-C7182011092A}"/>
                  </a:ext>
                </a:extLst>
              </p:cNvPr>
              <p:cNvSpPr>
                <a:spLocks/>
              </p:cNvSpPr>
              <p:nvPr/>
            </p:nvSpPr>
            <p:spPr bwMode="auto">
              <a:xfrm>
                <a:off x="2773" y="2018"/>
                <a:ext cx="5" cy="18"/>
              </a:xfrm>
              <a:custGeom>
                <a:avLst/>
                <a:gdLst>
                  <a:gd name="T0" fmla="*/ 2 w 9"/>
                  <a:gd name="T1" fmla="*/ 5 h 32"/>
                  <a:gd name="T2" fmla="*/ 6 w 9"/>
                  <a:gd name="T3" fmla="*/ 32 h 32"/>
                  <a:gd name="T4" fmla="*/ 0 w 9"/>
                  <a:gd name="T5" fmla="*/ 3 h 32"/>
                  <a:gd name="T6" fmla="*/ 2 w 9"/>
                  <a:gd name="T7" fmla="*/ 5 h 32"/>
                </a:gdLst>
                <a:ahLst/>
                <a:cxnLst>
                  <a:cxn ang="0">
                    <a:pos x="T0" y="T1"/>
                  </a:cxn>
                  <a:cxn ang="0">
                    <a:pos x="T2" y="T3"/>
                  </a:cxn>
                  <a:cxn ang="0">
                    <a:pos x="T4" y="T5"/>
                  </a:cxn>
                  <a:cxn ang="0">
                    <a:pos x="T6" y="T7"/>
                  </a:cxn>
                </a:cxnLst>
                <a:rect l="0" t="0" r="r" b="b"/>
                <a:pathLst>
                  <a:path w="9" h="32">
                    <a:moveTo>
                      <a:pt x="2" y="5"/>
                    </a:moveTo>
                    <a:cubicBezTo>
                      <a:pt x="2" y="15"/>
                      <a:pt x="9" y="28"/>
                      <a:pt x="6" y="32"/>
                    </a:cubicBezTo>
                    <a:cubicBezTo>
                      <a:pt x="5" y="26"/>
                      <a:pt x="3" y="18"/>
                      <a:pt x="0" y="3"/>
                    </a:cubicBezTo>
                    <a:cubicBezTo>
                      <a:pt x="2" y="9"/>
                      <a:pt x="0"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5" name="Freeform 6219">
                <a:extLst>
                  <a:ext uri="{FF2B5EF4-FFF2-40B4-BE49-F238E27FC236}">
                    <a16:creationId xmlns:a16="http://schemas.microsoft.com/office/drawing/2014/main" id="{FD643281-0B40-4049-B514-CF39CEB3041A}"/>
                  </a:ext>
                </a:extLst>
              </p:cNvPr>
              <p:cNvSpPr>
                <a:spLocks/>
              </p:cNvSpPr>
              <p:nvPr/>
            </p:nvSpPr>
            <p:spPr bwMode="auto">
              <a:xfrm>
                <a:off x="2780" y="2063"/>
                <a:ext cx="3" cy="28"/>
              </a:xfrm>
              <a:custGeom>
                <a:avLst/>
                <a:gdLst>
                  <a:gd name="T0" fmla="*/ 4 w 6"/>
                  <a:gd name="T1" fmla="*/ 6 h 49"/>
                  <a:gd name="T2" fmla="*/ 5 w 6"/>
                  <a:gd name="T3" fmla="*/ 23 h 49"/>
                  <a:gd name="T4" fmla="*/ 6 w 6"/>
                  <a:gd name="T5" fmla="*/ 40 h 49"/>
                  <a:gd name="T6" fmla="*/ 4 w 6"/>
                  <a:gd name="T7" fmla="*/ 49 h 49"/>
                  <a:gd name="T8" fmla="*/ 2 w 6"/>
                  <a:gd name="T9" fmla="*/ 31 h 49"/>
                  <a:gd name="T10" fmla="*/ 4 w 6"/>
                  <a:gd name="T11" fmla="*/ 42 h 49"/>
                  <a:gd name="T12" fmla="*/ 4 w 6"/>
                  <a:gd name="T13" fmla="*/ 18 h 49"/>
                  <a:gd name="T14" fmla="*/ 2 w 6"/>
                  <a:gd name="T15" fmla="*/ 19 h 49"/>
                  <a:gd name="T16" fmla="*/ 1 w 6"/>
                  <a:gd name="T17" fmla="*/ 12 h 49"/>
                  <a:gd name="T18" fmla="*/ 0 w 6"/>
                  <a:gd name="T19" fmla="*/ 0 h 49"/>
                  <a:gd name="T20" fmla="*/ 4 w 6"/>
                  <a:gd name="T21" fmla="*/ 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9">
                    <a:moveTo>
                      <a:pt x="4" y="6"/>
                    </a:moveTo>
                    <a:cubicBezTo>
                      <a:pt x="5" y="15"/>
                      <a:pt x="5" y="19"/>
                      <a:pt x="5" y="23"/>
                    </a:cubicBezTo>
                    <a:cubicBezTo>
                      <a:pt x="5" y="27"/>
                      <a:pt x="5" y="31"/>
                      <a:pt x="6" y="40"/>
                    </a:cubicBezTo>
                    <a:cubicBezTo>
                      <a:pt x="5" y="42"/>
                      <a:pt x="4" y="43"/>
                      <a:pt x="4" y="49"/>
                    </a:cubicBezTo>
                    <a:cubicBezTo>
                      <a:pt x="2" y="45"/>
                      <a:pt x="3" y="40"/>
                      <a:pt x="2" y="31"/>
                    </a:cubicBezTo>
                    <a:cubicBezTo>
                      <a:pt x="3" y="29"/>
                      <a:pt x="3" y="36"/>
                      <a:pt x="4" y="42"/>
                    </a:cubicBezTo>
                    <a:cubicBezTo>
                      <a:pt x="3" y="32"/>
                      <a:pt x="3" y="21"/>
                      <a:pt x="4" y="18"/>
                    </a:cubicBezTo>
                    <a:cubicBezTo>
                      <a:pt x="3" y="12"/>
                      <a:pt x="3" y="20"/>
                      <a:pt x="2" y="19"/>
                    </a:cubicBezTo>
                    <a:cubicBezTo>
                      <a:pt x="3" y="14"/>
                      <a:pt x="2" y="11"/>
                      <a:pt x="1" y="12"/>
                    </a:cubicBezTo>
                    <a:cubicBezTo>
                      <a:pt x="1" y="9"/>
                      <a:pt x="1" y="5"/>
                      <a:pt x="0" y="0"/>
                    </a:cubicBezTo>
                    <a:cubicBezTo>
                      <a:pt x="2" y="4"/>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6" name="Freeform 6220">
                <a:extLst>
                  <a:ext uri="{FF2B5EF4-FFF2-40B4-BE49-F238E27FC236}">
                    <a16:creationId xmlns:a16="http://schemas.microsoft.com/office/drawing/2014/main" id="{2C12E447-6CE2-4DFE-8F99-9EFE2824AF63}"/>
                  </a:ext>
                </a:extLst>
              </p:cNvPr>
              <p:cNvSpPr>
                <a:spLocks/>
              </p:cNvSpPr>
              <p:nvPr/>
            </p:nvSpPr>
            <p:spPr bwMode="auto">
              <a:xfrm>
                <a:off x="2535" y="2549"/>
                <a:ext cx="22" cy="14"/>
              </a:xfrm>
              <a:custGeom>
                <a:avLst/>
                <a:gdLst>
                  <a:gd name="T0" fmla="*/ 37 w 39"/>
                  <a:gd name="T1" fmla="*/ 3 h 25"/>
                  <a:gd name="T2" fmla="*/ 11 w 39"/>
                  <a:gd name="T3" fmla="*/ 18 h 25"/>
                  <a:gd name="T4" fmla="*/ 16 w 39"/>
                  <a:gd name="T5" fmla="*/ 15 h 25"/>
                  <a:gd name="T6" fmla="*/ 38 w 39"/>
                  <a:gd name="T7" fmla="*/ 0 h 25"/>
                  <a:gd name="T8" fmla="*/ 37 w 39"/>
                  <a:gd name="T9" fmla="*/ 3 h 25"/>
                </a:gdLst>
                <a:ahLst/>
                <a:cxnLst>
                  <a:cxn ang="0">
                    <a:pos x="T0" y="T1"/>
                  </a:cxn>
                  <a:cxn ang="0">
                    <a:pos x="T2" y="T3"/>
                  </a:cxn>
                  <a:cxn ang="0">
                    <a:pos x="T4" y="T5"/>
                  </a:cxn>
                  <a:cxn ang="0">
                    <a:pos x="T6" y="T7"/>
                  </a:cxn>
                  <a:cxn ang="0">
                    <a:pos x="T8" y="T9"/>
                  </a:cxn>
                </a:cxnLst>
                <a:rect l="0" t="0" r="r" b="b"/>
                <a:pathLst>
                  <a:path w="39" h="25">
                    <a:moveTo>
                      <a:pt x="37" y="3"/>
                    </a:moveTo>
                    <a:cubicBezTo>
                      <a:pt x="32" y="5"/>
                      <a:pt x="19" y="14"/>
                      <a:pt x="11" y="18"/>
                    </a:cubicBezTo>
                    <a:cubicBezTo>
                      <a:pt x="3" y="23"/>
                      <a:pt x="0" y="25"/>
                      <a:pt x="16" y="15"/>
                    </a:cubicBezTo>
                    <a:cubicBezTo>
                      <a:pt x="22" y="10"/>
                      <a:pt x="27" y="6"/>
                      <a:pt x="38" y="0"/>
                    </a:cubicBezTo>
                    <a:cubicBezTo>
                      <a:pt x="39" y="0"/>
                      <a:pt x="35" y="3"/>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7" name="Freeform 6221">
                <a:extLst>
                  <a:ext uri="{FF2B5EF4-FFF2-40B4-BE49-F238E27FC236}">
                    <a16:creationId xmlns:a16="http://schemas.microsoft.com/office/drawing/2014/main" id="{D23CA40D-3A56-492E-A4C2-0B705C60B4F9}"/>
                  </a:ext>
                </a:extLst>
              </p:cNvPr>
              <p:cNvSpPr>
                <a:spLocks/>
              </p:cNvSpPr>
              <p:nvPr/>
            </p:nvSpPr>
            <p:spPr bwMode="auto">
              <a:xfrm>
                <a:off x="2500" y="2577"/>
                <a:ext cx="9" cy="6"/>
              </a:xfrm>
              <a:custGeom>
                <a:avLst/>
                <a:gdLst>
                  <a:gd name="T0" fmla="*/ 9 w 17"/>
                  <a:gd name="T1" fmla="*/ 7 h 10"/>
                  <a:gd name="T2" fmla="*/ 0 w 17"/>
                  <a:gd name="T3" fmla="*/ 9 h 10"/>
                  <a:gd name="T4" fmla="*/ 6 w 17"/>
                  <a:gd name="T5" fmla="*/ 5 h 10"/>
                  <a:gd name="T6" fmla="*/ 17 w 17"/>
                  <a:gd name="T7" fmla="*/ 0 h 10"/>
                  <a:gd name="T8" fmla="*/ 9 w 17"/>
                  <a:gd name="T9" fmla="*/ 7 h 10"/>
                </a:gdLst>
                <a:ahLst/>
                <a:cxnLst>
                  <a:cxn ang="0">
                    <a:pos x="T0" y="T1"/>
                  </a:cxn>
                  <a:cxn ang="0">
                    <a:pos x="T2" y="T3"/>
                  </a:cxn>
                  <a:cxn ang="0">
                    <a:pos x="T4" y="T5"/>
                  </a:cxn>
                  <a:cxn ang="0">
                    <a:pos x="T6" y="T7"/>
                  </a:cxn>
                  <a:cxn ang="0">
                    <a:pos x="T8" y="T9"/>
                  </a:cxn>
                </a:cxnLst>
                <a:rect l="0" t="0" r="r" b="b"/>
                <a:pathLst>
                  <a:path w="17" h="10">
                    <a:moveTo>
                      <a:pt x="9" y="7"/>
                    </a:moveTo>
                    <a:cubicBezTo>
                      <a:pt x="3" y="10"/>
                      <a:pt x="0" y="10"/>
                      <a:pt x="0" y="9"/>
                    </a:cubicBezTo>
                    <a:cubicBezTo>
                      <a:pt x="6" y="6"/>
                      <a:pt x="6" y="5"/>
                      <a:pt x="6" y="5"/>
                    </a:cubicBezTo>
                    <a:cubicBezTo>
                      <a:pt x="11" y="3"/>
                      <a:pt x="12" y="3"/>
                      <a:pt x="17" y="0"/>
                    </a:cubicBezTo>
                    <a:cubicBezTo>
                      <a:pt x="15" y="2"/>
                      <a:pt x="9" y="6"/>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8" name="Freeform 6222">
                <a:extLst>
                  <a:ext uri="{FF2B5EF4-FFF2-40B4-BE49-F238E27FC236}">
                    <a16:creationId xmlns:a16="http://schemas.microsoft.com/office/drawing/2014/main" id="{7A58486A-F3D8-4CA5-A9CC-40322A457ACB}"/>
                  </a:ext>
                </a:extLst>
              </p:cNvPr>
              <p:cNvSpPr>
                <a:spLocks/>
              </p:cNvSpPr>
              <p:nvPr/>
            </p:nvSpPr>
            <p:spPr bwMode="auto">
              <a:xfrm>
                <a:off x="2333" y="2632"/>
                <a:ext cx="9" cy="2"/>
              </a:xfrm>
              <a:custGeom>
                <a:avLst/>
                <a:gdLst>
                  <a:gd name="T0" fmla="*/ 16 w 16"/>
                  <a:gd name="T1" fmla="*/ 2 h 4"/>
                  <a:gd name="T2" fmla="*/ 14 w 16"/>
                  <a:gd name="T3" fmla="*/ 0 h 4"/>
                  <a:gd name="T4" fmla="*/ 16 w 16"/>
                  <a:gd name="T5" fmla="*/ 2 h 4"/>
                </a:gdLst>
                <a:ahLst/>
                <a:cxnLst>
                  <a:cxn ang="0">
                    <a:pos x="T0" y="T1"/>
                  </a:cxn>
                  <a:cxn ang="0">
                    <a:pos x="T2" y="T3"/>
                  </a:cxn>
                  <a:cxn ang="0">
                    <a:pos x="T4" y="T5"/>
                  </a:cxn>
                </a:cxnLst>
                <a:rect l="0" t="0" r="r" b="b"/>
                <a:pathLst>
                  <a:path w="16" h="4">
                    <a:moveTo>
                      <a:pt x="16" y="2"/>
                    </a:moveTo>
                    <a:cubicBezTo>
                      <a:pt x="2" y="4"/>
                      <a:pt x="0" y="2"/>
                      <a:pt x="14" y="0"/>
                    </a:cubicBez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9" name="Freeform 6223">
                <a:extLst>
                  <a:ext uri="{FF2B5EF4-FFF2-40B4-BE49-F238E27FC236}">
                    <a16:creationId xmlns:a16="http://schemas.microsoft.com/office/drawing/2014/main" id="{5A5036FD-8A63-4055-8AB8-5136E387E07D}"/>
                  </a:ext>
                </a:extLst>
              </p:cNvPr>
              <p:cNvSpPr>
                <a:spLocks/>
              </p:cNvSpPr>
              <p:nvPr/>
            </p:nvSpPr>
            <p:spPr bwMode="auto">
              <a:xfrm>
                <a:off x="2783" y="2088"/>
                <a:ext cx="1" cy="20"/>
              </a:xfrm>
              <a:custGeom>
                <a:avLst/>
                <a:gdLst>
                  <a:gd name="T0" fmla="*/ 2 w 2"/>
                  <a:gd name="T1" fmla="*/ 33 h 34"/>
                  <a:gd name="T2" fmla="*/ 0 w 2"/>
                  <a:gd name="T3" fmla="*/ 34 h 34"/>
                  <a:gd name="T4" fmla="*/ 0 w 2"/>
                  <a:gd name="T5" fmla="*/ 12 h 34"/>
                  <a:gd name="T6" fmla="*/ 2 w 2"/>
                  <a:gd name="T7" fmla="*/ 33 h 34"/>
                </a:gdLst>
                <a:ahLst/>
                <a:cxnLst>
                  <a:cxn ang="0">
                    <a:pos x="T0" y="T1"/>
                  </a:cxn>
                  <a:cxn ang="0">
                    <a:pos x="T2" y="T3"/>
                  </a:cxn>
                  <a:cxn ang="0">
                    <a:pos x="T4" y="T5"/>
                  </a:cxn>
                  <a:cxn ang="0">
                    <a:pos x="T6" y="T7"/>
                  </a:cxn>
                </a:cxnLst>
                <a:rect l="0" t="0" r="r" b="b"/>
                <a:pathLst>
                  <a:path w="2" h="34">
                    <a:moveTo>
                      <a:pt x="2" y="33"/>
                    </a:moveTo>
                    <a:cubicBezTo>
                      <a:pt x="0" y="34"/>
                      <a:pt x="0" y="34"/>
                      <a:pt x="0" y="34"/>
                    </a:cubicBezTo>
                    <a:cubicBezTo>
                      <a:pt x="0" y="25"/>
                      <a:pt x="2" y="17"/>
                      <a:pt x="0" y="12"/>
                    </a:cubicBezTo>
                    <a:cubicBezTo>
                      <a:pt x="0" y="0"/>
                      <a:pt x="2" y="21"/>
                      <a:pt x="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0" name="Freeform 6224">
                <a:extLst>
                  <a:ext uri="{FF2B5EF4-FFF2-40B4-BE49-F238E27FC236}">
                    <a16:creationId xmlns:a16="http://schemas.microsoft.com/office/drawing/2014/main" id="{5D08D03B-636A-45E1-8537-9B4BB49EE3DF}"/>
                  </a:ext>
                </a:extLst>
              </p:cNvPr>
              <p:cNvSpPr>
                <a:spLocks/>
              </p:cNvSpPr>
              <p:nvPr/>
            </p:nvSpPr>
            <p:spPr bwMode="auto">
              <a:xfrm>
                <a:off x="2733" y="2329"/>
                <a:ext cx="8" cy="14"/>
              </a:xfrm>
              <a:custGeom>
                <a:avLst/>
                <a:gdLst>
                  <a:gd name="T0" fmla="*/ 0 w 14"/>
                  <a:gd name="T1" fmla="*/ 24 h 24"/>
                  <a:gd name="T2" fmla="*/ 7 w 14"/>
                  <a:gd name="T3" fmla="*/ 10 h 24"/>
                  <a:gd name="T4" fmla="*/ 14 w 14"/>
                  <a:gd name="T5" fmla="*/ 0 h 24"/>
                  <a:gd name="T6" fmla="*/ 0 w 14"/>
                  <a:gd name="T7" fmla="*/ 24 h 24"/>
                </a:gdLst>
                <a:ahLst/>
                <a:cxnLst>
                  <a:cxn ang="0">
                    <a:pos x="T0" y="T1"/>
                  </a:cxn>
                  <a:cxn ang="0">
                    <a:pos x="T2" y="T3"/>
                  </a:cxn>
                  <a:cxn ang="0">
                    <a:pos x="T4" y="T5"/>
                  </a:cxn>
                  <a:cxn ang="0">
                    <a:pos x="T6" y="T7"/>
                  </a:cxn>
                </a:cxnLst>
                <a:rect l="0" t="0" r="r" b="b"/>
                <a:pathLst>
                  <a:path w="14" h="24">
                    <a:moveTo>
                      <a:pt x="0" y="24"/>
                    </a:moveTo>
                    <a:cubicBezTo>
                      <a:pt x="3" y="18"/>
                      <a:pt x="4" y="17"/>
                      <a:pt x="7" y="10"/>
                    </a:cubicBezTo>
                    <a:cubicBezTo>
                      <a:pt x="5" y="18"/>
                      <a:pt x="9" y="12"/>
                      <a:pt x="14" y="0"/>
                    </a:cubicBezTo>
                    <a:cubicBezTo>
                      <a:pt x="13" y="7"/>
                      <a:pt x="3" y="2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1" name="Freeform 6225">
                <a:extLst>
                  <a:ext uri="{FF2B5EF4-FFF2-40B4-BE49-F238E27FC236}">
                    <a16:creationId xmlns:a16="http://schemas.microsoft.com/office/drawing/2014/main" id="{A71A37A5-4C15-4A44-BD47-70D82A4425DF}"/>
                  </a:ext>
                </a:extLst>
              </p:cNvPr>
              <p:cNvSpPr>
                <a:spLocks/>
              </p:cNvSpPr>
              <p:nvPr/>
            </p:nvSpPr>
            <p:spPr bwMode="auto">
              <a:xfrm>
                <a:off x="2346" y="2626"/>
                <a:ext cx="20" cy="4"/>
              </a:xfrm>
              <a:custGeom>
                <a:avLst/>
                <a:gdLst>
                  <a:gd name="T0" fmla="*/ 19 w 35"/>
                  <a:gd name="T1" fmla="*/ 8 h 8"/>
                  <a:gd name="T2" fmla="*/ 10 w 35"/>
                  <a:gd name="T3" fmla="*/ 7 h 8"/>
                  <a:gd name="T4" fmla="*/ 35 w 35"/>
                  <a:gd name="T5" fmla="*/ 0 h 8"/>
                  <a:gd name="T6" fmla="*/ 19 w 35"/>
                  <a:gd name="T7" fmla="*/ 8 h 8"/>
                </a:gdLst>
                <a:ahLst/>
                <a:cxnLst>
                  <a:cxn ang="0">
                    <a:pos x="T0" y="T1"/>
                  </a:cxn>
                  <a:cxn ang="0">
                    <a:pos x="T2" y="T3"/>
                  </a:cxn>
                  <a:cxn ang="0">
                    <a:pos x="T4" y="T5"/>
                  </a:cxn>
                  <a:cxn ang="0">
                    <a:pos x="T6" y="T7"/>
                  </a:cxn>
                </a:cxnLst>
                <a:rect l="0" t="0" r="r" b="b"/>
                <a:pathLst>
                  <a:path w="35" h="8">
                    <a:moveTo>
                      <a:pt x="19" y="8"/>
                    </a:moveTo>
                    <a:cubicBezTo>
                      <a:pt x="14" y="8"/>
                      <a:pt x="0" y="8"/>
                      <a:pt x="10" y="7"/>
                    </a:cubicBezTo>
                    <a:cubicBezTo>
                      <a:pt x="14" y="5"/>
                      <a:pt x="17" y="3"/>
                      <a:pt x="35" y="0"/>
                    </a:cubicBezTo>
                    <a:cubicBezTo>
                      <a:pt x="32" y="3"/>
                      <a:pt x="22" y="4"/>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2" name="Freeform 6226">
                <a:extLst>
                  <a:ext uri="{FF2B5EF4-FFF2-40B4-BE49-F238E27FC236}">
                    <a16:creationId xmlns:a16="http://schemas.microsoft.com/office/drawing/2014/main" id="{25A7CAE6-15CE-4EC8-AC74-122D45599544}"/>
                  </a:ext>
                </a:extLst>
              </p:cNvPr>
              <p:cNvSpPr>
                <a:spLocks/>
              </p:cNvSpPr>
              <p:nvPr/>
            </p:nvSpPr>
            <p:spPr bwMode="auto">
              <a:xfrm>
                <a:off x="2745" y="2287"/>
                <a:ext cx="12" cy="30"/>
              </a:xfrm>
              <a:custGeom>
                <a:avLst/>
                <a:gdLst>
                  <a:gd name="T0" fmla="*/ 21 w 21"/>
                  <a:gd name="T1" fmla="*/ 0 h 52"/>
                  <a:gd name="T2" fmla="*/ 13 w 21"/>
                  <a:gd name="T3" fmla="*/ 21 h 52"/>
                  <a:gd name="T4" fmla="*/ 5 w 21"/>
                  <a:gd name="T5" fmla="*/ 43 h 52"/>
                  <a:gd name="T6" fmla="*/ 4 w 21"/>
                  <a:gd name="T7" fmla="*/ 37 h 52"/>
                  <a:gd name="T8" fmla="*/ 5 w 21"/>
                  <a:gd name="T9" fmla="*/ 39 h 52"/>
                  <a:gd name="T10" fmla="*/ 14 w 21"/>
                  <a:gd name="T11" fmla="*/ 16 h 52"/>
                  <a:gd name="T12" fmla="*/ 21 w 21"/>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21" h="52">
                    <a:moveTo>
                      <a:pt x="21" y="0"/>
                    </a:moveTo>
                    <a:cubicBezTo>
                      <a:pt x="18" y="9"/>
                      <a:pt x="15" y="15"/>
                      <a:pt x="13" y="21"/>
                    </a:cubicBezTo>
                    <a:cubicBezTo>
                      <a:pt x="11" y="27"/>
                      <a:pt x="9" y="33"/>
                      <a:pt x="5" y="43"/>
                    </a:cubicBezTo>
                    <a:cubicBezTo>
                      <a:pt x="0" y="52"/>
                      <a:pt x="6" y="36"/>
                      <a:pt x="4" y="37"/>
                    </a:cubicBezTo>
                    <a:cubicBezTo>
                      <a:pt x="9" y="26"/>
                      <a:pt x="5" y="39"/>
                      <a:pt x="5" y="39"/>
                    </a:cubicBezTo>
                    <a:cubicBezTo>
                      <a:pt x="8" y="34"/>
                      <a:pt x="11" y="24"/>
                      <a:pt x="14" y="16"/>
                    </a:cubicBezTo>
                    <a:cubicBezTo>
                      <a:pt x="17" y="8"/>
                      <a:pt x="20" y="1"/>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3" name="Freeform 6227">
                <a:extLst>
                  <a:ext uri="{FF2B5EF4-FFF2-40B4-BE49-F238E27FC236}">
                    <a16:creationId xmlns:a16="http://schemas.microsoft.com/office/drawing/2014/main" id="{5EBC35D7-463D-4E2A-BB27-D4762B05D918}"/>
                  </a:ext>
                </a:extLst>
              </p:cNvPr>
              <p:cNvSpPr>
                <a:spLocks/>
              </p:cNvSpPr>
              <p:nvPr/>
            </p:nvSpPr>
            <p:spPr bwMode="auto">
              <a:xfrm>
                <a:off x="2596" y="2504"/>
                <a:ext cx="16" cy="15"/>
              </a:xfrm>
              <a:custGeom>
                <a:avLst/>
                <a:gdLst>
                  <a:gd name="T0" fmla="*/ 28 w 28"/>
                  <a:gd name="T1" fmla="*/ 4 h 26"/>
                  <a:gd name="T2" fmla="*/ 0 w 28"/>
                  <a:gd name="T3" fmla="*/ 26 h 26"/>
                  <a:gd name="T4" fmla="*/ 20 w 28"/>
                  <a:gd name="T5" fmla="*/ 8 h 26"/>
                  <a:gd name="T6" fmla="*/ 22 w 28"/>
                  <a:gd name="T7" fmla="*/ 5 h 26"/>
                  <a:gd name="T8" fmla="*/ 28 w 28"/>
                  <a:gd name="T9" fmla="*/ 4 h 26"/>
                </a:gdLst>
                <a:ahLst/>
                <a:cxnLst>
                  <a:cxn ang="0">
                    <a:pos x="T0" y="T1"/>
                  </a:cxn>
                  <a:cxn ang="0">
                    <a:pos x="T2" y="T3"/>
                  </a:cxn>
                  <a:cxn ang="0">
                    <a:pos x="T4" y="T5"/>
                  </a:cxn>
                  <a:cxn ang="0">
                    <a:pos x="T6" y="T7"/>
                  </a:cxn>
                  <a:cxn ang="0">
                    <a:pos x="T8" y="T9"/>
                  </a:cxn>
                </a:cxnLst>
                <a:rect l="0" t="0" r="r" b="b"/>
                <a:pathLst>
                  <a:path w="28" h="26">
                    <a:moveTo>
                      <a:pt x="28" y="4"/>
                    </a:moveTo>
                    <a:cubicBezTo>
                      <a:pt x="10" y="17"/>
                      <a:pt x="7" y="22"/>
                      <a:pt x="0" y="26"/>
                    </a:cubicBezTo>
                    <a:cubicBezTo>
                      <a:pt x="7" y="20"/>
                      <a:pt x="14" y="14"/>
                      <a:pt x="20" y="8"/>
                    </a:cubicBezTo>
                    <a:cubicBezTo>
                      <a:pt x="23" y="6"/>
                      <a:pt x="22" y="6"/>
                      <a:pt x="22" y="5"/>
                    </a:cubicBezTo>
                    <a:cubicBezTo>
                      <a:pt x="28" y="0"/>
                      <a:pt x="25" y="5"/>
                      <a:pt x="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4" name="Freeform 6228">
                <a:extLst>
                  <a:ext uri="{FF2B5EF4-FFF2-40B4-BE49-F238E27FC236}">
                    <a16:creationId xmlns:a16="http://schemas.microsoft.com/office/drawing/2014/main" id="{C5EDABDA-A757-43F2-AA36-C5B985D173E5}"/>
                  </a:ext>
                </a:extLst>
              </p:cNvPr>
              <p:cNvSpPr>
                <a:spLocks/>
              </p:cNvSpPr>
              <p:nvPr/>
            </p:nvSpPr>
            <p:spPr bwMode="auto">
              <a:xfrm>
                <a:off x="2769" y="2009"/>
                <a:ext cx="5" cy="20"/>
              </a:xfrm>
              <a:custGeom>
                <a:avLst/>
                <a:gdLst>
                  <a:gd name="T0" fmla="*/ 8 w 9"/>
                  <a:gd name="T1" fmla="*/ 30 h 35"/>
                  <a:gd name="T2" fmla="*/ 7 w 9"/>
                  <a:gd name="T3" fmla="*/ 35 h 35"/>
                  <a:gd name="T4" fmla="*/ 0 w 9"/>
                  <a:gd name="T5" fmla="*/ 2 h 35"/>
                  <a:gd name="T6" fmla="*/ 4 w 9"/>
                  <a:gd name="T7" fmla="*/ 16 h 35"/>
                  <a:gd name="T8" fmla="*/ 8 w 9"/>
                  <a:gd name="T9" fmla="*/ 30 h 35"/>
                </a:gdLst>
                <a:ahLst/>
                <a:cxnLst>
                  <a:cxn ang="0">
                    <a:pos x="T0" y="T1"/>
                  </a:cxn>
                  <a:cxn ang="0">
                    <a:pos x="T2" y="T3"/>
                  </a:cxn>
                  <a:cxn ang="0">
                    <a:pos x="T4" y="T5"/>
                  </a:cxn>
                  <a:cxn ang="0">
                    <a:pos x="T6" y="T7"/>
                  </a:cxn>
                  <a:cxn ang="0">
                    <a:pos x="T8" y="T9"/>
                  </a:cxn>
                </a:cxnLst>
                <a:rect l="0" t="0" r="r" b="b"/>
                <a:pathLst>
                  <a:path w="9" h="35">
                    <a:moveTo>
                      <a:pt x="8" y="30"/>
                    </a:moveTo>
                    <a:cubicBezTo>
                      <a:pt x="9" y="35"/>
                      <a:pt x="7" y="34"/>
                      <a:pt x="7" y="35"/>
                    </a:cubicBezTo>
                    <a:cubicBezTo>
                      <a:pt x="6" y="25"/>
                      <a:pt x="3" y="14"/>
                      <a:pt x="0" y="2"/>
                    </a:cubicBezTo>
                    <a:cubicBezTo>
                      <a:pt x="1" y="0"/>
                      <a:pt x="2" y="8"/>
                      <a:pt x="4" y="16"/>
                    </a:cubicBezTo>
                    <a:cubicBezTo>
                      <a:pt x="6" y="23"/>
                      <a:pt x="7" y="31"/>
                      <a:pt x="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5" name="Freeform 6229">
                <a:extLst>
                  <a:ext uri="{FF2B5EF4-FFF2-40B4-BE49-F238E27FC236}">
                    <a16:creationId xmlns:a16="http://schemas.microsoft.com/office/drawing/2014/main" id="{A3BA13EE-42F6-487F-9D48-B523921C2BD3}"/>
                  </a:ext>
                </a:extLst>
              </p:cNvPr>
              <p:cNvSpPr>
                <a:spLocks/>
              </p:cNvSpPr>
              <p:nvPr/>
            </p:nvSpPr>
            <p:spPr bwMode="auto">
              <a:xfrm>
                <a:off x="2639" y="2471"/>
                <a:ext cx="6" cy="8"/>
              </a:xfrm>
              <a:custGeom>
                <a:avLst/>
                <a:gdLst>
                  <a:gd name="T0" fmla="*/ 11 w 11"/>
                  <a:gd name="T1" fmla="*/ 3 h 14"/>
                  <a:gd name="T2" fmla="*/ 0 w 11"/>
                  <a:gd name="T3" fmla="*/ 14 h 14"/>
                  <a:gd name="T4" fmla="*/ 0 w 11"/>
                  <a:gd name="T5" fmla="*/ 7 h 14"/>
                  <a:gd name="T6" fmla="*/ 11 w 11"/>
                  <a:gd name="T7" fmla="*/ 3 h 14"/>
                </a:gdLst>
                <a:ahLst/>
                <a:cxnLst>
                  <a:cxn ang="0">
                    <a:pos x="T0" y="T1"/>
                  </a:cxn>
                  <a:cxn ang="0">
                    <a:pos x="T2" y="T3"/>
                  </a:cxn>
                  <a:cxn ang="0">
                    <a:pos x="T4" y="T5"/>
                  </a:cxn>
                  <a:cxn ang="0">
                    <a:pos x="T6" y="T7"/>
                  </a:cxn>
                </a:cxnLst>
                <a:rect l="0" t="0" r="r" b="b"/>
                <a:pathLst>
                  <a:path w="11" h="14">
                    <a:moveTo>
                      <a:pt x="11" y="3"/>
                    </a:moveTo>
                    <a:cubicBezTo>
                      <a:pt x="8" y="5"/>
                      <a:pt x="4" y="9"/>
                      <a:pt x="0" y="14"/>
                    </a:cubicBezTo>
                    <a:cubicBezTo>
                      <a:pt x="0" y="7"/>
                      <a:pt x="0" y="7"/>
                      <a:pt x="0" y="7"/>
                    </a:cubicBezTo>
                    <a:cubicBezTo>
                      <a:pt x="9" y="0"/>
                      <a:pt x="0" y="12"/>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6" name="Freeform 6230">
                <a:extLst>
                  <a:ext uri="{FF2B5EF4-FFF2-40B4-BE49-F238E27FC236}">
                    <a16:creationId xmlns:a16="http://schemas.microsoft.com/office/drawing/2014/main" id="{2C9F6CA7-8EBD-4371-AE4C-BCD171A6F51C}"/>
                  </a:ext>
                </a:extLst>
              </p:cNvPr>
              <p:cNvSpPr>
                <a:spLocks/>
              </p:cNvSpPr>
              <p:nvPr/>
            </p:nvSpPr>
            <p:spPr bwMode="auto">
              <a:xfrm>
                <a:off x="2452" y="2595"/>
                <a:ext cx="15" cy="6"/>
              </a:xfrm>
              <a:custGeom>
                <a:avLst/>
                <a:gdLst>
                  <a:gd name="T0" fmla="*/ 1 w 27"/>
                  <a:gd name="T1" fmla="*/ 11 h 11"/>
                  <a:gd name="T2" fmla="*/ 14 w 27"/>
                  <a:gd name="T3" fmla="*/ 5 h 11"/>
                  <a:gd name="T4" fmla="*/ 26 w 27"/>
                  <a:gd name="T5" fmla="*/ 2 h 11"/>
                  <a:gd name="T6" fmla="*/ 1 w 27"/>
                  <a:gd name="T7" fmla="*/ 11 h 11"/>
                </a:gdLst>
                <a:ahLst/>
                <a:cxnLst>
                  <a:cxn ang="0">
                    <a:pos x="T0" y="T1"/>
                  </a:cxn>
                  <a:cxn ang="0">
                    <a:pos x="T2" y="T3"/>
                  </a:cxn>
                  <a:cxn ang="0">
                    <a:pos x="T4" y="T5"/>
                  </a:cxn>
                  <a:cxn ang="0">
                    <a:pos x="T6" y="T7"/>
                  </a:cxn>
                </a:cxnLst>
                <a:rect l="0" t="0" r="r" b="b"/>
                <a:pathLst>
                  <a:path w="27" h="11">
                    <a:moveTo>
                      <a:pt x="1" y="11"/>
                    </a:moveTo>
                    <a:cubicBezTo>
                      <a:pt x="0" y="11"/>
                      <a:pt x="7" y="8"/>
                      <a:pt x="14" y="5"/>
                    </a:cubicBezTo>
                    <a:cubicBezTo>
                      <a:pt x="21" y="2"/>
                      <a:pt x="27" y="0"/>
                      <a:pt x="26" y="2"/>
                    </a:cubicBezTo>
                    <a:cubicBezTo>
                      <a:pt x="18" y="6"/>
                      <a:pt x="9" y="8"/>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7" name="Freeform 6231">
                <a:extLst>
                  <a:ext uri="{FF2B5EF4-FFF2-40B4-BE49-F238E27FC236}">
                    <a16:creationId xmlns:a16="http://schemas.microsoft.com/office/drawing/2014/main" id="{EFA943F7-F982-40B3-A48B-8B1F78CE5244}"/>
                  </a:ext>
                </a:extLst>
              </p:cNvPr>
              <p:cNvSpPr>
                <a:spLocks/>
              </p:cNvSpPr>
              <p:nvPr/>
            </p:nvSpPr>
            <p:spPr bwMode="auto">
              <a:xfrm>
                <a:off x="2326" y="2631"/>
                <a:ext cx="16" cy="3"/>
              </a:xfrm>
              <a:custGeom>
                <a:avLst/>
                <a:gdLst>
                  <a:gd name="T0" fmla="*/ 29 w 29"/>
                  <a:gd name="T1" fmla="*/ 0 h 5"/>
                  <a:gd name="T2" fmla="*/ 14 w 29"/>
                  <a:gd name="T3" fmla="*/ 3 h 5"/>
                  <a:gd name="T4" fmla="*/ 2 w 29"/>
                  <a:gd name="T5" fmla="*/ 4 h 5"/>
                  <a:gd name="T6" fmla="*/ 29 w 29"/>
                  <a:gd name="T7" fmla="*/ 0 h 5"/>
                </a:gdLst>
                <a:ahLst/>
                <a:cxnLst>
                  <a:cxn ang="0">
                    <a:pos x="T0" y="T1"/>
                  </a:cxn>
                  <a:cxn ang="0">
                    <a:pos x="T2" y="T3"/>
                  </a:cxn>
                  <a:cxn ang="0">
                    <a:pos x="T4" y="T5"/>
                  </a:cxn>
                  <a:cxn ang="0">
                    <a:pos x="T6" y="T7"/>
                  </a:cxn>
                </a:cxnLst>
                <a:rect l="0" t="0" r="r" b="b"/>
                <a:pathLst>
                  <a:path w="29" h="5">
                    <a:moveTo>
                      <a:pt x="29" y="0"/>
                    </a:moveTo>
                    <a:cubicBezTo>
                      <a:pt x="29" y="1"/>
                      <a:pt x="21" y="2"/>
                      <a:pt x="14" y="3"/>
                    </a:cubicBezTo>
                    <a:cubicBezTo>
                      <a:pt x="7" y="4"/>
                      <a:pt x="0" y="5"/>
                      <a:pt x="2" y="4"/>
                    </a:cubicBezTo>
                    <a:cubicBezTo>
                      <a:pt x="14" y="2"/>
                      <a:pt x="16" y="3"/>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8" name="Freeform 6232">
                <a:extLst>
                  <a:ext uri="{FF2B5EF4-FFF2-40B4-BE49-F238E27FC236}">
                    <a16:creationId xmlns:a16="http://schemas.microsoft.com/office/drawing/2014/main" id="{D9577C5F-3142-44CF-84BD-9D65C6D7DD55}"/>
                  </a:ext>
                </a:extLst>
              </p:cNvPr>
              <p:cNvSpPr>
                <a:spLocks/>
              </p:cNvSpPr>
              <p:nvPr/>
            </p:nvSpPr>
            <p:spPr bwMode="auto">
              <a:xfrm>
                <a:off x="2189" y="2631"/>
                <a:ext cx="16" cy="3"/>
              </a:xfrm>
              <a:custGeom>
                <a:avLst/>
                <a:gdLst>
                  <a:gd name="T0" fmla="*/ 28 w 28"/>
                  <a:gd name="T1" fmla="*/ 6 h 6"/>
                  <a:gd name="T2" fmla="*/ 11 w 28"/>
                  <a:gd name="T3" fmla="*/ 0 h 6"/>
                  <a:gd name="T4" fmla="*/ 28 w 28"/>
                  <a:gd name="T5" fmla="*/ 6 h 6"/>
                </a:gdLst>
                <a:ahLst/>
                <a:cxnLst>
                  <a:cxn ang="0">
                    <a:pos x="T0" y="T1"/>
                  </a:cxn>
                  <a:cxn ang="0">
                    <a:pos x="T2" y="T3"/>
                  </a:cxn>
                  <a:cxn ang="0">
                    <a:pos x="T4" y="T5"/>
                  </a:cxn>
                </a:cxnLst>
                <a:rect l="0" t="0" r="r" b="b"/>
                <a:pathLst>
                  <a:path w="28" h="6">
                    <a:moveTo>
                      <a:pt x="28" y="6"/>
                    </a:moveTo>
                    <a:cubicBezTo>
                      <a:pt x="22" y="4"/>
                      <a:pt x="0" y="0"/>
                      <a:pt x="11" y="0"/>
                    </a:cubicBezTo>
                    <a:cubicBezTo>
                      <a:pt x="20" y="2"/>
                      <a:pt x="24" y="4"/>
                      <a:pt x="2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9" name="Freeform 6233">
                <a:extLst>
                  <a:ext uri="{FF2B5EF4-FFF2-40B4-BE49-F238E27FC236}">
                    <a16:creationId xmlns:a16="http://schemas.microsoft.com/office/drawing/2014/main" id="{9D29CBBC-E104-4F88-BD60-7FE30B1A13FD}"/>
                  </a:ext>
                </a:extLst>
              </p:cNvPr>
              <p:cNvSpPr>
                <a:spLocks/>
              </p:cNvSpPr>
              <p:nvPr/>
            </p:nvSpPr>
            <p:spPr bwMode="auto">
              <a:xfrm>
                <a:off x="2726" y="1894"/>
                <a:ext cx="6" cy="12"/>
              </a:xfrm>
              <a:custGeom>
                <a:avLst/>
                <a:gdLst>
                  <a:gd name="T0" fmla="*/ 12 w 12"/>
                  <a:gd name="T1" fmla="*/ 21 h 21"/>
                  <a:gd name="T2" fmla="*/ 0 w 12"/>
                  <a:gd name="T3" fmla="*/ 0 h 21"/>
                  <a:gd name="T4" fmla="*/ 12 w 12"/>
                  <a:gd name="T5" fmla="*/ 21 h 21"/>
                </a:gdLst>
                <a:ahLst/>
                <a:cxnLst>
                  <a:cxn ang="0">
                    <a:pos x="T0" y="T1"/>
                  </a:cxn>
                  <a:cxn ang="0">
                    <a:pos x="T2" y="T3"/>
                  </a:cxn>
                  <a:cxn ang="0">
                    <a:pos x="T4" y="T5"/>
                  </a:cxn>
                </a:cxnLst>
                <a:rect l="0" t="0" r="r" b="b"/>
                <a:pathLst>
                  <a:path w="12" h="21">
                    <a:moveTo>
                      <a:pt x="12" y="21"/>
                    </a:moveTo>
                    <a:cubicBezTo>
                      <a:pt x="9" y="17"/>
                      <a:pt x="6" y="11"/>
                      <a:pt x="0" y="0"/>
                    </a:cubicBezTo>
                    <a:cubicBezTo>
                      <a:pt x="3" y="4"/>
                      <a:pt x="6" y="7"/>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20" name="Freeform 6234">
                <a:extLst>
                  <a:ext uri="{FF2B5EF4-FFF2-40B4-BE49-F238E27FC236}">
                    <a16:creationId xmlns:a16="http://schemas.microsoft.com/office/drawing/2014/main" id="{59F6B1A1-3CBD-426C-97DB-3BB610FD29CE}"/>
                  </a:ext>
                </a:extLst>
              </p:cNvPr>
              <p:cNvSpPr>
                <a:spLocks/>
              </p:cNvSpPr>
              <p:nvPr/>
            </p:nvSpPr>
            <p:spPr bwMode="auto">
              <a:xfrm>
                <a:off x="2731" y="1906"/>
                <a:ext cx="8" cy="14"/>
              </a:xfrm>
              <a:custGeom>
                <a:avLst/>
                <a:gdLst>
                  <a:gd name="T0" fmla="*/ 10 w 13"/>
                  <a:gd name="T1" fmla="*/ 17 h 25"/>
                  <a:gd name="T2" fmla="*/ 13 w 13"/>
                  <a:gd name="T3" fmla="*/ 24 h 25"/>
                  <a:gd name="T4" fmla="*/ 12 w 13"/>
                  <a:gd name="T5" fmla="*/ 25 h 25"/>
                  <a:gd name="T6" fmla="*/ 5 w 13"/>
                  <a:gd name="T7" fmla="*/ 13 h 25"/>
                  <a:gd name="T8" fmla="*/ 10 w 13"/>
                  <a:gd name="T9" fmla="*/ 17 h 25"/>
                </a:gdLst>
                <a:ahLst/>
                <a:cxnLst>
                  <a:cxn ang="0">
                    <a:pos x="T0" y="T1"/>
                  </a:cxn>
                  <a:cxn ang="0">
                    <a:pos x="T2" y="T3"/>
                  </a:cxn>
                  <a:cxn ang="0">
                    <a:pos x="T4" y="T5"/>
                  </a:cxn>
                  <a:cxn ang="0">
                    <a:pos x="T6" y="T7"/>
                  </a:cxn>
                  <a:cxn ang="0">
                    <a:pos x="T8" y="T9"/>
                  </a:cxn>
                </a:cxnLst>
                <a:rect l="0" t="0" r="r" b="b"/>
                <a:pathLst>
                  <a:path w="13" h="25">
                    <a:moveTo>
                      <a:pt x="10" y="17"/>
                    </a:moveTo>
                    <a:cubicBezTo>
                      <a:pt x="11" y="20"/>
                      <a:pt x="11" y="21"/>
                      <a:pt x="13" y="24"/>
                    </a:cubicBezTo>
                    <a:cubicBezTo>
                      <a:pt x="12" y="25"/>
                      <a:pt x="12" y="25"/>
                      <a:pt x="12" y="25"/>
                    </a:cubicBezTo>
                    <a:cubicBezTo>
                      <a:pt x="9" y="17"/>
                      <a:pt x="6" y="13"/>
                      <a:pt x="5" y="13"/>
                    </a:cubicBezTo>
                    <a:cubicBezTo>
                      <a:pt x="0" y="0"/>
                      <a:pt x="9" y="18"/>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0" name="Group 6436">
              <a:extLst>
                <a:ext uri="{FF2B5EF4-FFF2-40B4-BE49-F238E27FC236}">
                  <a16:creationId xmlns:a16="http://schemas.microsoft.com/office/drawing/2014/main" id="{0CD3E953-E817-47CC-837E-F353DAC045B8}"/>
                </a:ext>
              </a:extLst>
            </p:cNvPr>
            <p:cNvGrpSpPr>
              <a:grpSpLocks/>
            </p:cNvGrpSpPr>
            <p:nvPr/>
          </p:nvGrpSpPr>
          <p:grpSpPr bwMode="auto">
            <a:xfrm>
              <a:off x="3631698" y="4570267"/>
              <a:ext cx="1331912" cy="1582738"/>
              <a:chOff x="1937" y="1638"/>
              <a:chExt cx="839" cy="997"/>
            </a:xfrm>
            <a:grpFill/>
          </p:grpSpPr>
          <p:sp>
            <p:nvSpPr>
              <p:cNvPr id="721" name="Freeform 6236">
                <a:extLst>
                  <a:ext uri="{FF2B5EF4-FFF2-40B4-BE49-F238E27FC236}">
                    <a16:creationId xmlns:a16="http://schemas.microsoft.com/office/drawing/2014/main" id="{D4AF706C-3F21-45F4-833D-86DCF5BDE6EF}"/>
                  </a:ext>
                </a:extLst>
              </p:cNvPr>
              <p:cNvSpPr>
                <a:spLocks/>
              </p:cNvSpPr>
              <p:nvPr/>
            </p:nvSpPr>
            <p:spPr bwMode="auto">
              <a:xfrm>
                <a:off x="2206" y="2633"/>
                <a:ext cx="13" cy="2"/>
              </a:xfrm>
              <a:custGeom>
                <a:avLst/>
                <a:gdLst>
                  <a:gd name="T0" fmla="*/ 17 w 22"/>
                  <a:gd name="T1" fmla="*/ 3 h 4"/>
                  <a:gd name="T2" fmla="*/ 0 w 22"/>
                  <a:gd name="T3" fmla="*/ 0 h 4"/>
                  <a:gd name="T4" fmla="*/ 20 w 22"/>
                  <a:gd name="T5" fmla="*/ 2 h 4"/>
                  <a:gd name="T6" fmla="*/ 13 w 22"/>
                  <a:gd name="T7" fmla="*/ 2 h 4"/>
                  <a:gd name="T8" fmla="*/ 17 w 22"/>
                  <a:gd name="T9" fmla="*/ 3 h 4"/>
                </a:gdLst>
                <a:ahLst/>
                <a:cxnLst>
                  <a:cxn ang="0">
                    <a:pos x="T0" y="T1"/>
                  </a:cxn>
                  <a:cxn ang="0">
                    <a:pos x="T2" y="T3"/>
                  </a:cxn>
                  <a:cxn ang="0">
                    <a:pos x="T4" y="T5"/>
                  </a:cxn>
                  <a:cxn ang="0">
                    <a:pos x="T6" y="T7"/>
                  </a:cxn>
                  <a:cxn ang="0">
                    <a:pos x="T8" y="T9"/>
                  </a:cxn>
                </a:cxnLst>
                <a:rect l="0" t="0" r="r" b="b"/>
                <a:pathLst>
                  <a:path w="22" h="4">
                    <a:moveTo>
                      <a:pt x="17" y="3"/>
                    </a:moveTo>
                    <a:cubicBezTo>
                      <a:pt x="12" y="4"/>
                      <a:pt x="2" y="1"/>
                      <a:pt x="0" y="0"/>
                    </a:cubicBezTo>
                    <a:cubicBezTo>
                      <a:pt x="9" y="0"/>
                      <a:pt x="9" y="2"/>
                      <a:pt x="20" y="2"/>
                    </a:cubicBezTo>
                    <a:cubicBezTo>
                      <a:pt x="22" y="3"/>
                      <a:pt x="17" y="3"/>
                      <a:pt x="13" y="2"/>
                    </a:cubicBezTo>
                    <a:cubicBezTo>
                      <a:pt x="12" y="3"/>
                      <a:pt x="15" y="3"/>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2" name="Freeform 6237">
                <a:extLst>
                  <a:ext uri="{FF2B5EF4-FFF2-40B4-BE49-F238E27FC236}">
                    <a16:creationId xmlns:a16="http://schemas.microsoft.com/office/drawing/2014/main" id="{34E50CD3-192E-413F-994C-84F7E8A52141}"/>
                  </a:ext>
                </a:extLst>
              </p:cNvPr>
              <p:cNvSpPr>
                <a:spLocks/>
              </p:cNvSpPr>
              <p:nvPr/>
            </p:nvSpPr>
            <p:spPr bwMode="auto">
              <a:xfrm>
                <a:off x="2525" y="2558"/>
                <a:ext cx="14" cy="8"/>
              </a:xfrm>
              <a:custGeom>
                <a:avLst/>
                <a:gdLst>
                  <a:gd name="T0" fmla="*/ 7 w 24"/>
                  <a:gd name="T1" fmla="*/ 9 h 14"/>
                  <a:gd name="T2" fmla="*/ 13 w 24"/>
                  <a:gd name="T3" fmla="*/ 8 h 14"/>
                  <a:gd name="T4" fmla="*/ 0 w 24"/>
                  <a:gd name="T5" fmla="*/ 12 h 14"/>
                  <a:gd name="T6" fmla="*/ 7 w 24"/>
                  <a:gd name="T7" fmla="*/ 9 h 14"/>
                </a:gdLst>
                <a:ahLst/>
                <a:cxnLst>
                  <a:cxn ang="0">
                    <a:pos x="T0" y="T1"/>
                  </a:cxn>
                  <a:cxn ang="0">
                    <a:pos x="T2" y="T3"/>
                  </a:cxn>
                  <a:cxn ang="0">
                    <a:pos x="T4" y="T5"/>
                  </a:cxn>
                  <a:cxn ang="0">
                    <a:pos x="T6" y="T7"/>
                  </a:cxn>
                </a:cxnLst>
                <a:rect l="0" t="0" r="r" b="b"/>
                <a:pathLst>
                  <a:path w="24" h="14">
                    <a:moveTo>
                      <a:pt x="7" y="9"/>
                    </a:moveTo>
                    <a:cubicBezTo>
                      <a:pt x="7" y="7"/>
                      <a:pt x="24" y="0"/>
                      <a:pt x="13" y="8"/>
                    </a:cubicBezTo>
                    <a:cubicBezTo>
                      <a:pt x="5" y="12"/>
                      <a:pt x="0" y="14"/>
                      <a:pt x="0" y="12"/>
                    </a:cubicBezTo>
                    <a:cubicBezTo>
                      <a:pt x="3" y="11"/>
                      <a:pt x="6" y="9"/>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3" name="Freeform 6238">
                <a:extLst>
                  <a:ext uri="{FF2B5EF4-FFF2-40B4-BE49-F238E27FC236}">
                    <a16:creationId xmlns:a16="http://schemas.microsoft.com/office/drawing/2014/main" id="{247C48CA-DEC2-4DA9-BCFA-9AC226A6ECCF}"/>
                  </a:ext>
                </a:extLst>
              </p:cNvPr>
              <p:cNvSpPr>
                <a:spLocks/>
              </p:cNvSpPr>
              <p:nvPr/>
            </p:nvSpPr>
            <p:spPr bwMode="auto">
              <a:xfrm>
                <a:off x="2162" y="2626"/>
                <a:ext cx="11" cy="3"/>
              </a:xfrm>
              <a:custGeom>
                <a:avLst/>
                <a:gdLst>
                  <a:gd name="T0" fmla="*/ 12 w 19"/>
                  <a:gd name="T1" fmla="*/ 4 h 5"/>
                  <a:gd name="T2" fmla="*/ 0 w 19"/>
                  <a:gd name="T3" fmla="*/ 0 h 5"/>
                  <a:gd name="T4" fmla="*/ 15 w 19"/>
                  <a:gd name="T5" fmla="*/ 2 h 5"/>
                  <a:gd name="T6" fmla="*/ 11 w 19"/>
                  <a:gd name="T7" fmla="*/ 2 h 5"/>
                  <a:gd name="T8" fmla="*/ 19 w 19"/>
                  <a:gd name="T9" fmla="*/ 4 h 5"/>
                  <a:gd name="T10" fmla="*/ 12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12" y="4"/>
                    </a:moveTo>
                    <a:cubicBezTo>
                      <a:pt x="9" y="3"/>
                      <a:pt x="0" y="1"/>
                      <a:pt x="0" y="0"/>
                    </a:cubicBezTo>
                    <a:cubicBezTo>
                      <a:pt x="7" y="1"/>
                      <a:pt x="8" y="1"/>
                      <a:pt x="15" y="2"/>
                    </a:cubicBezTo>
                    <a:cubicBezTo>
                      <a:pt x="16" y="3"/>
                      <a:pt x="14" y="3"/>
                      <a:pt x="11" y="2"/>
                    </a:cubicBezTo>
                    <a:cubicBezTo>
                      <a:pt x="12" y="3"/>
                      <a:pt x="16" y="3"/>
                      <a:pt x="19" y="4"/>
                    </a:cubicBezTo>
                    <a:cubicBezTo>
                      <a:pt x="18" y="5"/>
                      <a:pt x="13"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4" name="Freeform 6239">
                <a:extLst>
                  <a:ext uri="{FF2B5EF4-FFF2-40B4-BE49-F238E27FC236}">
                    <a16:creationId xmlns:a16="http://schemas.microsoft.com/office/drawing/2014/main" id="{4837E58E-2195-4B45-BDA6-5D77166E20D2}"/>
                  </a:ext>
                </a:extLst>
              </p:cNvPr>
              <p:cNvSpPr>
                <a:spLocks/>
              </p:cNvSpPr>
              <p:nvPr/>
            </p:nvSpPr>
            <p:spPr bwMode="auto">
              <a:xfrm>
                <a:off x="2733" y="2330"/>
                <a:ext cx="4" cy="10"/>
              </a:xfrm>
              <a:custGeom>
                <a:avLst/>
                <a:gdLst>
                  <a:gd name="T0" fmla="*/ 1 w 7"/>
                  <a:gd name="T1" fmla="*/ 17 h 17"/>
                  <a:gd name="T2" fmla="*/ 0 w 7"/>
                  <a:gd name="T3" fmla="*/ 17 h 17"/>
                  <a:gd name="T4" fmla="*/ 7 w 7"/>
                  <a:gd name="T5" fmla="*/ 0 h 17"/>
                  <a:gd name="T6" fmla="*/ 1 w 7"/>
                  <a:gd name="T7" fmla="*/ 17 h 17"/>
                </a:gdLst>
                <a:ahLst/>
                <a:cxnLst>
                  <a:cxn ang="0">
                    <a:pos x="T0" y="T1"/>
                  </a:cxn>
                  <a:cxn ang="0">
                    <a:pos x="T2" y="T3"/>
                  </a:cxn>
                  <a:cxn ang="0">
                    <a:pos x="T4" y="T5"/>
                  </a:cxn>
                  <a:cxn ang="0">
                    <a:pos x="T6" y="T7"/>
                  </a:cxn>
                </a:cxnLst>
                <a:rect l="0" t="0" r="r" b="b"/>
                <a:pathLst>
                  <a:path w="7" h="17">
                    <a:moveTo>
                      <a:pt x="1" y="17"/>
                    </a:moveTo>
                    <a:cubicBezTo>
                      <a:pt x="0" y="17"/>
                      <a:pt x="0" y="17"/>
                      <a:pt x="0" y="17"/>
                    </a:cubicBezTo>
                    <a:cubicBezTo>
                      <a:pt x="5" y="6"/>
                      <a:pt x="3" y="7"/>
                      <a:pt x="7" y="0"/>
                    </a:cubicBezTo>
                    <a:cubicBezTo>
                      <a:pt x="7" y="2"/>
                      <a:pt x="5" y="9"/>
                      <a:pt x="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5" name="Freeform 6240">
                <a:extLst>
                  <a:ext uri="{FF2B5EF4-FFF2-40B4-BE49-F238E27FC236}">
                    <a16:creationId xmlns:a16="http://schemas.microsoft.com/office/drawing/2014/main" id="{0DB222BB-5754-488E-A2AE-0F760AA351B0}"/>
                  </a:ext>
                </a:extLst>
              </p:cNvPr>
              <p:cNvSpPr>
                <a:spLocks/>
              </p:cNvSpPr>
              <p:nvPr/>
            </p:nvSpPr>
            <p:spPr bwMode="auto">
              <a:xfrm>
                <a:off x="2143" y="2622"/>
                <a:ext cx="11" cy="3"/>
              </a:xfrm>
              <a:custGeom>
                <a:avLst/>
                <a:gdLst>
                  <a:gd name="T0" fmla="*/ 16 w 20"/>
                  <a:gd name="T1" fmla="*/ 5 h 5"/>
                  <a:gd name="T2" fmla="*/ 1 w 20"/>
                  <a:gd name="T3" fmla="*/ 0 h 5"/>
                  <a:gd name="T4" fmla="*/ 16 w 20"/>
                  <a:gd name="T5" fmla="*/ 5 h 5"/>
                </a:gdLst>
                <a:ahLst/>
                <a:cxnLst>
                  <a:cxn ang="0">
                    <a:pos x="T0" y="T1"/>
                  </a:cxn>
                  <a:cxn ang="0">
                    <a:pos x="T2" y="T3"/>
                  </a:cxn>
                  <a:cxn ang="0">
                    <a:pos x="T4" y="T5"/>
                  </a:cxn>
                </a:cxnLst>
                <a:rect l="0" t="0" r="r" b="b"/>
                <a:pathLst>
                  <a:path w="20" h="5">
                    <a:moveTo>
                      <a:pt x="16" y="5"/>
                    </a:moveTo>
                    <a:cubicBezTo>
                      <a:pt x="9" y="3"/>
                      <a:pt x="0" y="1"/>
                      <a:pt x="1" y="0"/>
                    </a:cubicBezTo>
                    <a:cubicBezTo>
                      <a:pt x="10" y="2"/>
                      <a:pt x="20" y="4"/>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6" name="Freeform 6241">
                <a:extLst>
                  <a:ext uri="{FF2B5EF4-FFF2-40B4-BE49-F238E27FC236}">
                    <a16:creationId xmlns:a16="http://schemas.microsoft.com/office/drawing/2014/main" id="{1CCB1151-BCF2-477E-A5A6-3F93C5BE7F19}"/>
                  </a:ext>
                </a:extLst>
              </p:cNvPr>
              <p:cNvSpPr>
                <a:spLocks/>
              </p:cNvSpPr>
              <p:nvPr/>
            </p:nvSpPr>
            <p:spPr bwMode="auto">
              <a:xfrm>
                <a:off x="2554" y="2539"/>
                <a:ext cx="13" cy="8"/>
              </a:xfrm>
              <a:custGeom>
                <a:avLst/>
                <a:gdLst>
                  <a:gd name="T0" fmla="*/ 3 w 22"/>
                  <a:gd name="T1" fmla="*/ 13 h 14"/>
                  <a:gd name="T2" fmla="*/ 9 w 22"/>
                  <a:gd name="T3" fmla="*/ 7 h 14"/>
                  <a:gd name="T4" fmla="*/ 17 w 22"/>
                  <a:gd name="T5" fmla="*/ 2 h 14"/>
                  <a:gd name="T6" fmla="*/ 3 w 22"/>
                  <a:gd name="T7" fmla="*/ 13 h 14"/>
                </a:gdLst>
                <a:ahLst/>
                <a:cxnLst>
                  <a:cxn ang="0">
                    <a:pos x="T0" y="T1"/>
                  </a:cxn>
                  <a:cxn ang="0">
                    <a:pos x="T2" y="T3"/>
                  </a:cxn>
                  <a:cxn ang="0">
                    <a:pos x="T4" y="T5"/>
                  </a:cxn>
                  <a:cxn ang="0">
                    <a:pos x="T6" y="T7"/>
                  </a:cxn>
                </a:cxnLst>
                <a:rect l="0" t="0" r="r" b="b"/>
                <a:pathLst>
                  <a:path w="22" h="14">
                    <a:moveTo>
                      <a:pt x="3" y="13"/>
                    </a:moveTo>
                    <a:cubicBezTo>
                      <a:pt x="0" y="14"/>
                      <a:pt x="4" y="11"/>
                      <a:pt x="9" y="7"/>
                    </a:cubicBezTo>
                    <a:cubicBezTo>
                      <a:pt x="13" y="4"/>
                      <a:pt x="18" y="1"/>
                      <a:pt x="17" y="2"/>
                    </a:cubicBezTo>
                    <a:cubicBezTo>
                      <a:pt x="22" y="0"/>
                      <a:pt x="8" y="9"/>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7" name="Freeform 6242">
                <a:extLst>
                  <a:ext uri="{FF2B5EF4-FFF2-40B4-BE49-F238E27FC236}">
                    <a16:creationId xmlns:a16="http://schemas.microsoft.com/office/drawing/2014/main" id="{35EBCE69-C02E-471D-8C8D-01E3E7DC5779}"/>
                  </a:ext>
                </a:extLst>
              </p:cNvPr>
              <p:cNvSpPr>
                <a:spLocks/>
              </p:cNvSpPr>
              <p:nvPr/>
            </p:nvSpPr>
            <p:spPr bwMode="auto">
              <a:xfrm>
                <a:off x="2458" y="2588"/>
                <a:ext cx="22" cy="11"/>
              </a:xfrm>
              <a:custGeom>
                <a:avLst/>
                <a:gdLst>
                  <a:gd name="T0" fmla="*/ 28 w 40"/>
                  <a:gd name="T1" fmla="*/ 6 h 18"/>
                  <a:gd name="T2" fmla="*/ 27 w 40"/>
                  <a:gd name="T3" fmla="*/ 5 h 18"/>
                  <a:gd name="T4" fmla="*/ 0 w 40"/>
                  <a:gd name="T5" fmla="*/ 18 h 18"/>
                  <a:gd name="T6" fmla="*/ 20 w 40"/>
                  <a:gd name="T7" fmla="*/ 5 h 18"/>
                  <a:gd name="T8" fmla="*/ 36 w 40"/>
                  <a:gd name="T9" fmla="*/ 0 h 18"/>
                  <a:gd name="T10" fmla="*/ 28 w 40"/>
                  <a:gd name="T11" fmla="*/ 6 h 18"/>
                </a:gdLst>
                <a:ahLst/>
                <a:cxnLst>
                  <a:cxn ang="0">
                    <a:pos x="T0" y="T1"/>
                  </a:cxn>
                  <a:cxn ang="0">
                    <a:pos x="T2" y="T3"/>
                  </a:cxn>
                  <a:cxn ang="0">
                    <a:pos x="T4" y="T5"/>
                  </a:cxn>
                  <a:cxn ang="0">
                    <a:pos x="T6" y="T7"/>
                  </a:cxn>
                  <a:cxn ang="0">
                    <a:pos x="T8" y="T9"/>
                  </a:cxn>
                  <a:cxn ang="0">
                    <a:pos x="T10" y="T11"/>
                  </a:cxn>
                </a:cxnLst>
                <a:rect l="0" t="0" r="r" b="b"/>
                <a:pathLst>
                  <a:path w="40" h="18">
                    <a:moveTo>
                      <a:pt x="28" y="6"/>
                    </a:moveTo>
                    <a:cubicBezTo>
                      <a:pt x="22" y="9"/>
                      <a:pt x="27" y="6"/>
                      <a:pt x="27" y="5"/>
                    </a:cubicBezTo>
                    <a:cubicBezTo>
                      <a:pt x="15" y="10"/>
                      <a:pt x="15" y="12"/>
                      <a:pt x="0" y="18"/>
                    </a:cubicBezTo>
                    <a:cubicBezTo>
                      <a:pt x="8" y="13"/>
                      <a:pt x="26" y="5"/>
                      <a:pt x="20" y="5"/>
                    </a:cubicBezTo>
                    <a:cubicBezTo>
                      <a:pt x="28" y="2"/>
                      <a:pt x="24" y="6"/>
                      <a:pt x="36" y="0"/>
                    </a:cubicBezTo>
                    <a:cubicBezTo>
                      <a:pt x="40" y="0"/>
                      <a:pt x="28" y="5"/>
                      <a:pt x="2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8" name="Freeform 6243">
                <a:extLst>
                  <a:ext uri="{FF2B5EF4-FFF2-40B4-BE49-F238E27FC236}">
                    <a16:creationId xmlns:a16="http://schemas.microsoft.com/office/drawing/2014/main" id="{0AD66D78-1743-4ABF-AC54-B69B3BD240E6}"/>
                  </a:ext>
                </a:extLst>
              </p:cNvPr>
              <p:cNvSpPr>
                <a:spLocks/>
              </p:cNvSpPr>
              <p:nvPr/>
            </p:nvSpPr>
            <p:spPr bwMode="auto">
              <a:xfrm>
                <a:off x="2304" y="2632"/>
                <a:ext cx="14" cy="2"/>
              </a:xfrm>
              <a:custGeom>
                <a:avLst/>
                <a:gdLst>
                  <a:gd name="T0" fmla="*/ 0 w 25"/>
                  <a:gd name="T1" fmla="*/ 5 h 5"/>
                  <a:gd name="T2" fmla="*/ 17 w 25"/>
                  <a:gd name="T3" fmla="*/ 0 h 5"/>
                  <a:gd name="T4" fmla="*/ 0 w 25"/>
                  <a:gd name="T5" fmla="*/ 5 h 5"/>
                </a:gdLst>
                <a:ahLst/>
                <a:cxnLst>
                  <a:cxn ang="0">
                    <a:pos x="T0" y="T1"/>
                  </a:cxn>
                  <a:cxn ang="0">
                    <a:pos x="T2" y="T3"/>
                  </a:cxn>
                  <a:cxn ang="0">
                    <a:pos x="T4" y="T5"/>
                  </a:cxn>
                </a:cxnLst>
                <a:rect l="0" t="0" r="r" b="b"/>
                <a:pathLst>
                  <a:path w="25" h="5">
                    <a:moveTo>
                      <a:pt x="0" y="5"/>
                    </a:moveTo>
                    <a:cubicBezTo>
                      <a:pt x="10" y="4"/>
                      <a:pt x="2" y="2"/>
                      <a:pt x="17" y="0"/>
                    </a:cubicBezTo>
                    <a:cubicBezTo>
                      <a:pt x="25" y="1"/>
                      <a:pt x="1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9" name="Freeform 6244">
                <a:extLst>
                  <a:ext uri="{FF2B5EF4-FFF2-40B4-BE49-F238E27FC236}">
                    <a16:creationId xmlns:a16="http://schemas.microsoft.com/office/drawing/2014/main" id="{BB16900E-D1DD-4ADE-8355-FB4F865C3971}"/>
                  </a:ext>
                </a:extLst>
              </p:cNvPr>
              <p:cNvSpPr>
                <a:spLocks/>
              </p:cNvSpPr>
              <p:nvPr/>
            </p:nvSpPr>
            <p:spPr bwMode="auto">
              <a:xfrm>
                <a:off x="2054" y="2592"/>
                <a:ext cx="12" cy="5"/>
              </a:xfrm>
              <a:custGeom>
                <a:avLst/>
                <a:gdLst>
                  <a:gd name="T0" fmla="*/ 15 w 21"/>
                  <a:gd name="T1" fmla="*/ 8 h 9"/>
                  <a:gd name="T2" fmla="*/ 11 w 21"/>
                  <a:gd name="T3" fmla="*/ 6 h 9"/>
                  <a:gd name="T4" fmla="*/ 0 w 21"/>
                  <a:gd name="T5" fmla="*/ 1 h 9"/>
                  <a:gd name="T6" fmla="*/ 7 w 21"/>
                  <a:gd name="T7" fmla="*/ 4 h 9"/>
                  <a:gd name="T8" fmla="*/ 3 w 21"/>
                  <a:gd name="T9" fmla="*/ 2 h 9"/>
                  <a:gd name="T10" fmla="*/ 21 w 21"/>
                  <a:gd name="T11" fmla="*/ 8 h 9"/>
                  <a:gd name="T12" fmla="*/ 15 w 2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15" y="8"/>
                    </a:moveTo>
                    <a:cubicBezTo>
                      <a:pt x="12" y="7"/>
                      <a:pt x="11" y="7"/>
                      <a:pt x="11" y="6"/>
                    </a:cubicBezTo>
                    <a:cubicBezTo>
                      <a:pt x="10" y="5"/>
                      <a:pt x="4" y="3"/>
                      <a:pt x="0" y="1"/>
                    </a:cubicBezTo>
                    <a:cubicBezTo>
                      <a:pt x="0" y="1"/>
                      <a:pt x="4" y="3"/>
                      <a:pt x="7" y="4"/>
                    </a:cubicBezTo>
                    <a:cubicBezTo>
                      <a:pt x="8" y="3"/>
                      <a:pt x="6" y="3"/>
                      <a:pt x="3" y="2"/>
                    </a:cubicBezTo>
                    <a:cubicBezTo>
                      <a:pt x="3" y="0"/>
                      <a:pt x="16" y="7"/>
                      <a:pt x="21" y="8"/>
                    </a:cubicBezTo>
                    <a:cubicBezTo>
                      <a:pt x="20" y="9"/>
                      <a:pt x="14" y="7"/>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0" name="Freeform 6245">
                <a:extLst>
                  <a:ext uri="{FF2B5EF4-FFF2-40B4-BE49-F238E27FC236}">
                    <a16:creationId xmlns:a16="http://schemas.microsoft.com/office/drawing/2014/main" id="{F6E594F0-A497-44E0-B368-91511E30413B}"/>
                  </a:ext>
                </a:extLst>
              </p:cNvPr>
              <p:cNvSpPr>
                <a:spLocks/>
              </p:cNvSpPr>
              <p:nvPr/>
            </p:nvSpPr>
            <p:spPr bwMode="auto">
              <a:xfrm>
                <a:off x="2710" y="1869"/>
                <a:ext cx="7" cy="12"/>
              </a:xfrm>
              <a:custGeom>
                <a:avLst/>
                <a:gdLst>
                  <a:gd name="T0" fmla="*/ 2 w 12"/>
                  <a:gd name="T1" fmla="*/ 2 h 21"/>
                  <a:gd name="T2" fmla="*/ 12 w 12"/>
                  <a:gd name="T3" fmla="*/ 21 h 21"/>
                  <a:gd name="T4" fmla="*/ 6 w 12"/>
                  <a:gd name="T5" fmla="*/ 10 h 21"/>
                  <a:gd name="T6" fmla="*/ 2 w 12"/>
                  <a:gd name="T7" fmla="*/ 2 h 21"/>
                </a:gdLst>
                <a:ahLst/>
                <a:cxnLst>
                  <a:cxn ang="0">
                    <a:pos x="T0" y="T1"/>
                  </a:cxn>
                  <a:cxn ang="0">
                    <a:pos x="T2" y="T3"/>
                  </a:cxn>
                  <a:cxn ang="0">
                    <a:pos x="T4" y="T5"/>
                  </a:cxn>
                  <a:cxn ang="0">
                    <a:pos x="T6" y="T7"/>
                  </a:cxn>
                </a:cxnLst>
                <a:rect l="0" t="0" r="r" b="b"/>
                <a:pathLst>
                  <a:path w="12" h="21">
                    <a:moveTo>
                      <a:pt x="2" y="2"/>
                    </a:moveTo>
                    <a:cubicBezTo>
                      <a:pt x="6" y="9"/>
                      <a:pt x="10" y="17"/>
                      <a:pt x="12" y="21"/>
                    </a:cubicBezTo>
                    <a:cubicBezTo>
                      <a:pt x="12" y="21"/>
                      <a:pt x="9" y="16"/>
                      <a:pt x="6" y="10"/>
                    </a:cubicBezTo>
                    <a:cubicBezTo>
                      <a:pt x="2" y="5"/>
                      <a:pt x="0"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1" name="Freeform 6246">
                <a:extLst>
                  <a:ext uri="{FF2B5EF4-FFF2-40B4-BE49-F238E27FC236}">
                    <a16:creationId xmlns:a16="http://schemas.microsoft.com/office/drawing/2014/main" id="{06A525CE-DB59-4D83-A1CC-7524E39B560A}"/>
                  </a:ext>
                </a:extLst>
              </p:cNvPr>
              <p:cNvSpPr>
                <a:spLocks/>
              </p:cNvSpPr>
              <p:nvPr/>
            </p:nvSpPr>
            <p:spPr bwMode="auto">
              <a:xfrm>
                <a:off x="2571" y="2526"/>
                <a:ext cx="11" cy="9"/>
              </a:xfrm>
              <a:custGeom>
                <a:avLst/>
                <a:gdLst>
                  <a:gd name="T0" fmla="*/ 10 w 20"/>
                  <a:gd name="T1" fmla="*/ 9 h 15"/>
                  <a:gd name="T2" fmla="*/ 16 w 20"/>
                  <a:gd name="T3" fmla="*/ 1 h 15"/>
                  <a:gd name="T4" fmla="*/ 10 w 20"/>
                  <a:gd name="T5" fmla="*/ 9 h 15"/>
                </a:gdLst>
                <a:ahLst/>
                <a:cxnLst>
                  <a:cxn ang="0">
                    <a:pos x="T0" y="T1"/>
                  </a:cxn>
                  <a:cxn ang="0">
                    <a:pos x="T2" y="T3"/>
                  </a:cxn>
                  <a:cxn ang="0">
                    <a:pos x="T4" y="T5"/>
                  </a:cxn>
                </a:cxnLst>
                <a:rect l="0" t="0" r="r" b="b"/>
                <a:pathLst>
                  <a:path w="20" h="15">
                    <a:moveTo>
                      <a:pt x="10" y="9"/>
                    </a:moveTo>
                    <a:cubicBezTo>
                      <a:pt x="0" y="15"/>
                      <a:pt x="7" y="6"/>
                      <a:pt x="16" y="1"/>
                    </a:cubicBezTo>
                    <a:cubicBezTo>
                      <a:pt x="20" y="0"/>
                      <a:pt x="5" y="11"/>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2" name="Freeform 6247">
                <a:extLst>
                  <a:ext uri="{FF2B5EF4-FFF2-40B4-BE49-F238E27FC236}">
                    <a16:creationId xmlns:a16="http://schemas.microsoft.com/office/drawing/2014/main" id="{5F4E06AC-5086-4A6E-8786-57C5A63239EC}"/>
                  </a:ext>
                </a:extLst>
              </p:cNvPr>
              <p:cNvSpPr>
                <a:spLocks/>
              </p:cNvSpPr>
              <p:nvPr/>
            </p:nvSpPr>
            <p:spPr bwMode="auto">
              <a:xfrm>
                <a:off x="2382" y="2617"/>
                <a:ext cx="11" cy="4"/>
              </a:xfrm>
              <a:custGeom>
                <a:avLst/>
                <a:gdLst>
                  <a:gd name="T0" fmla="*/ 19 w 19"/>
                  <a:gd name="T1" fmla="*/ 3 h 6"/>
                  <a:gd name="T2" fmla="*/ 0 w 19"/>
                  <a:gd name="T3" fmla="*/ 4 h 6"/>
                  <a:gd name="T4" fmla="*/ 19 w 19"/>
                  <a:gd name="T5" fmla="*/ 3 h 6"/>
                </a:gdLst>
                <a:ahLst/>
                <a:cxnLst>
                  <a:cxn ang="0">
                    <a:pos x="T0" y="T1"/>
                  </a:cxn>
                  <a:cxn ang="0">
                    <a:pos x="T2" y="T3"/>
                  </a:cxn>
                  <a:cxn ang="0">
                    <a:pos x="T4" y="T5"/>
                  </a:cxn>
                </a:cxnLst>
                <a:rect l="0" t="0" r="r" b="b"/>
                <a:pathLst>
                  <a:path w="19" h="6">
                    <a:moveTo>
                      <a:pt x="19" y="3"/>
                    </a:moveTo>
                    <a:cubicBezTo>
                      <a:pt x="7" y="6"/>
                      <a:pt x="1" y="5"/>
                      <a:pt x="0" y="4"/>
                    </a:cubicBezTo>
                    <a:cubicBezTo>
                      <a:pt x="18" y="0"/>
                      <a:pt x="14" y="3"/>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3" name="Freeform 6248">
                <a:extLst>
                  <a:ext uri="{FF2B5EF4-FFF2-40B4-BE49-F238E27FC236}">
                    <a16:creationId xmlns:a16="http://schemas.microsoft.com/office/drawing/2014/main" id="{1A349CB9-0C4F-4F80-966A-7FB162B9E7C9}"/>
                  </a:ext>
                </a:extLst>
              </p:cNvPr>
              <p:cNvSpPr>
                <a:spLocks/>
              </p:cNvSpPr>
              <p:nvPr/>
            </p:nvSpPr>
            <p:spPr bwMode="auto">
              <a:xfrm>
                <a:off x="2612" y="2490"/>
                <a:ext cx="9" cy="12"/>
              </a:xfrm>
              <a:custGeom>
                <a:avLst/>
                <a:gdLst>
                  <a:gd name="T0" fmla="*/ 13 w 17"/>
                  <a:gd name="T1" fmla="*/ 9 h 21"/>
                  <a:gd name="T2" fmla="*/ 6 w 17"/>
                  <a:gd name="T3" fmla="*/ 11 h 21"/>
                  <a:gd name="T4" fmla="*/ 17 w 17"/>
                  <a:gd name="T5" fmla="*/ 0 h 21"/>
                  <a:gd name="T6" fmla="*/ 13 w 17"/>
                  <a:gd name="T7" fmla="*/ 9 h 21"/>
                </a:gdLst>
                <a:ahLst/>
                <a:cxnLst>
                  <a:cxn ang="0">
                    <a:pos x="T0" y="T1"/>
                  </a:cxn>
                  <a:cxn ang="0">
                    <a:pos x="T2" y="T3"/>
                  </a:cxn>
                  <a:cxn ang="0">
                    <a:pos x="T4" y="T5"/>
                  </a:cxn>
                  <a:cxn ang="0">
                    <a:pos x="T6" y="T7"/>
                  </a:cxn>
                </a:cxnLst>
                <a:rect l="0" t="0" r="r" b="b"/>
                <a:pathLst>
                  <a:path w="17" h="21">
                    <a:moveTo>
                      <a:pt x="13" y="9"/>
                    </a:moveTo>
                    <a:cubicBezTo>
                      <a:pt x="0" y="21"/>
                      <a:pt x="12" y="8"/>
                      <a:pt x="6" y="11"/>
                    </a:cubicBezTo>
                    <a:cubicBezTo>
                      <a:pt x="10" y="7"/>
                      <a:pt x="14" y="4"/>
                      <a:pt x="17" y="0"/>
                    </a:cubicBezTo>
                    <a:cubicBezTo>
                      <a:pt x="13" y="6"/>
                      <a:pt x="8" y="11"/>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4" name="Freeform 6249">
                <a:extLst>
                  <a:ext uri="{FF2B5EF4-FFF2-40B4-BE49-F238E27FC236}">
                    <a16:creationId xmlns:a16="http://schemas.microsoft.com/office/drawing/2014/main" id="{9B7DFE12-6419-4155-9ABE-E529669D8B63}"/>
                  </a:ext>
                </a:extLst>
              </p:cNvPr>
              <p:cNvSpPr>
                <a:spLocks/>
              </p:cNvSpPr>
              <p:nvPr/>
            </p:nvSpPr>
            <p:spPr bwMode="auto">
              <a:xfrm>
                <a:off x="2703" y="2325"/>
                <a:ext cx="35" cy="67"/>
              </a:xfrm>
              <a:custGeom>
                <a:avLst/>
                <a:gdLst>
                  <a:gd name="T0" fmla="*/ 61 w 62"/>
                  <a:gd name="T1" fmla="*/ 5 h 117"/>
                  <a:gd name="T2" fmla="*/ 51 w 62"/>
                  <a:gd name="T3" fmla="*/ 25 h 117"/>
                  <a:gd name="T4" fmla="*/ 48 w 62"/>
                  <a:gd name="T5" fmla="*/ 29 h 117"/>
                  <a:gd name="T6" fmla="*/ 29 w 62"/>
                  <a:gd name="T7" fmla="*/ 67 h 117"/>
                  <a:gd name="T8" fmla="*/ 0 w 62"/>
                  <a:gd name="T9" fmla="*/ 117 h 117"/>
                  <a:gd name="T10" fmla="*/ 33 w 62"/>
                  <a:gd name="T11" fmla="*/ 59 h 117"/>
                  <a:gd name="T12" fmla="*/ 60 w 62"/>
                  <a:gd name="T13" fmla="*/ 2 h 117"/>
                  <a:gd name="T14" fmla="*/ 61 w 62"/>
                  <a:gd name="T15" fmla="*/ 5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17">
                    <a:moveTo>
                      <a:pt x="61" y="5"/>
                    </a:moveTo>
                    <a:cubicBezTo>
                      <a:pt x="55" y="18"/>
                      <a:pt x="53" y="17"/>
                      <a:pt x="51" y="25"/>
                    </a:cubicBezTo>
                    <a:cubicBezTo>
                      <a:pt x="49" y="29"/>
                      <a:pt x="49" y="28"/>
                      <a:pt x="48" y="29"/>
                    </a:cubicBezTo>
                    <a:cubicBezTo>
                      <a:pt x="44" y="40"/>
                      <a:pt x="37" y="53"/>
                      <a:pt x="29" y="67"/>
                    </a:cubicBezTo>
                    <a:cubicBezTo>
                      <a:pt x="22" y="82"/>
                      <a:pt x="12" y="98"/>
                      <a:pt x="0" y="117"/>
                    </a:cubicBezTo>
                    <a:cubicBezTo>
                      <a:pt x="11" y="97"/>
                      <a:pt x="22" y="78"/>
                      <a:pt x="33" y="59"/>
                    </a:cubicBezTo>
                    <a:cubicBezTo>
                      <a:pt x="43" y="39"/>
                      <a:pt x="53" y="20"/>
                      <a:pt x="60" y="2"/>
                    </a:cubicBezTo>
                    <a:cubicBezTo>
                      <a:pt x="62" y="0"/>
                      <a:pt x="60" y="4"/>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5" name="Freeform 6250">
                <a:extLst>
                  <a:ext uri="{FF2B5EF4-FFF2-40B4-BE49-F238E27FC236}">
                    <a16:creationId xmlns:a16="http://schemas.microsoft.com/office/drawing/2014/main" id="{2B2E2F70-16EF-47BF-94A9-C486875F725D}"/>
                  </a:ext>
                </a:extLst>
              </p:cNvPr>
              <p:cNvSpPr>
                <a:spLocks/>
              </p:cNvSpPr>
              <p:nvPr/>
            </p:nvSpPr>
            <p:spPr bwMode="auto">
              <a:xfrm>
                <a:off x="2558" y="2535"/>
                <a:ext cx="12" cy="9"/>
              </a:xfrm>
              <a:custGeom>
                <a:avLst/>
                <a:gdLst>
                  <a:gd name="T0" fmla="*/ 0 w 22"/>
                  <a:gd name="T1" fmla="*/ 16 h 16"/>
                  <a:gd name="T2" fmla="*/ 22 w 22"/>
                  <a:gd name="T3" fmla="*/ 0 h 16"/>
                  <a:gd name="T4" fmla="*/ 0 w 22"/>
                  <a:gd name="T5" fmla="*/ 16 h 16"/>
                </a:gdLst>
                <a:ahLst/>
                <a:cxnLst>
                  <a:cxn ang="0">
                    <a:pos x="T0" y="T1"/>
                  </a:cxn>
                  <a:cxn ang="0">
                    <a:pos x="T2" y="T3"/>
                  </a:cxn>
                  <a:cxn ang="0">
                    <a:pos x="T4" y="T5"/>
                  </a:cxn>
                </a:cxnLst>
                <a:rect l="0" t="0" r="r" b="b"/>
                <a:pathLst>
                  <a:path w="22" h="16">
                    <a:moveTo>
                      <a:pt x="0" y="16"/>
                    </a:moveTo>
                    <a:cubicBezTo>
                      <a:pt x="5" y="11"/>
                      <a:pt x="13" y="6"/>
                      <a:pt x="22" y="0"/>
                    </a:cubicBezTo>
                    <a:cubicBezTo>
                      <a:pt x="18" y="4"/>
                      <a:pt x="4" y="14"/>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6" name="Freeform 6251">
                <a:extLst>
                  <a:ext uri="{FF2B5EF4-FFF2-40B4-BE49-F238E27FC236}">
                    <a16:creationId xmlns:a16="http://schemas.microsoft.com/office/drawing/2014/main" id="{728C10A3-2C1B-4BE4-BD53-B327D9A8962C}"/>
                  </a:ext>
                </a:extLst>
              </p:cNvPr>
              <p:cNvSpPr>
                <a:spLocks/>
              </p:cNvSpPr>
              <p:nvPr/>
            </p:nvSpPr>
            <p:spPr bwMode="auto">
              <a:xfrm>
                <a:off x="2701" y="1856"/>
                <a:ext cx="10" cy="17"/>
              </a:xfrm>
              <a:custGeom>
                <a:avLst/>
                <a:gdLst>
                  <a:gd name="T0" fmla="*/ 19 w 19"/>
                  <a:gd name="T1" fmla="*/ 30 h 30"/>
                  <a:gd name="T2" fmla="*/ 0 w 19"/>
                  <a:gd name="T3" fmla="*/ 0 h 30"/>
                  <a:gd name="T4" fmla="*/ 9 w 19"/>
                  <a:gd name="T5" fmla="*/ 12 h 30"/>
                  <a:gd name="T6" fmla="*/ 19 w 19"/>
                  <a:gd name="T7" fmla="*/ 30 h 30"/>
                </a:gdLst>
                <a:ahLst/>
                <a:cxnLst>
                  <a:cxn ang="0">
                    <a:pos x="T0" y="T1"/>
                  </a:cxn>
                  <a:cxn ang="0">
                    <a:pos x="T2" y="T3"/>
                  </a:cxn>
                  <a:cxn ang="0">
                    <a:pos x="T4" y="T5"/>
                  </a:cxn>
                  <a:cxn ang="0">
                    <a:pos x="T6" y="T7"/>
                  </a:cxn>
                </a:cxnLst>
                <a:rect l="0" t="0" r="r" b="b"/>
                <a:pathLst>
                  <a:path w="19" h="30">
                    <a:moveTo>
                      <a:pt x="19" y="30"/>
                    </a:moveTo>
                    <a:cubicBezTo>
                      <a:pt x="11" y="18"/>
                      <a:pt x="8" y="12"/>
                      <a:pt x="0" y="0"/>
                    </a:cubicBezTo>
                    <a:cubicBezTo>
                      <a:pt x="2" y="1"/>
                      <a:pt x="5" y="6"/>
                      <a:pt x="9" y="12"/>
                    </a:cubicBezTo>
                    <a:cubicBezTo>
                      <a:pt x="13" y="18"/>
                      <a:pt x="17" y="25"/>
                      <a:pt x="1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7" name="Freeform 6252">
                <a:extLst>
                  <a:ext uri="{FF2B5EF4-FFF2-40B4-BE49-F238E27FC236}">
                    <a16:creationId xmlns:a16="http://schemas.microsoft.com/office/drawing/2014/main" id="{9476CB9D-99C0-40E3-9392-C2F27AB876D3}"/>
                  </a:ext>
                </a:extLst>
              </p:cNvPr>
              <p:cNvSpPr>
                <a:spLocks/>
              </p:cNvSpPr>
              <p:nvPr/>
            </p:nvSpPr>
            <p:spPr bwMode="auto">
              <a:xfrm>
                <a:off x="2770" y="2027"/>
                <a:ext cx="6" cy="41"/>
              </a:xfrm>
              <a:custGeom>
                <a:avLst/>
                <a:gdLst>
                  <a:gd name="T0" fmla="*/ 4 w 11"/>
                  <a:gd name="T1" fmla="*/ 26 h 71"/>
                  <a:gd name="T2" fmla="*/ 2 w 11"/>
                  <a:gd name="T3" fmla="*/ 27 h 71"/>
                  <a:gd name="T4" fmla="*/ 0 w 11"/>
                  <a:gd name="T5" fmla="*/ 0 h 71"/>
                  <a:gd name="T6" fmla="*/ 6 w 11"/>
                  <a:gd name="T7" fmla="*/ 34 h 71"/>
                  <a:gd name="T8" fmla="*/ 11 w 11"/>
                  <a:gd name="T9" fmla="*/ 65 h 71"/>
                  <a:gd name="T10" fmla="*/ 11 w 11"/>
                  <a:gd name="T11" fmla="*/ 69 h 71"/>
                  <a:gd name="T12" fmla="*/ 8 w 11"/>
                  <a:gd name="T13" fmla="*/ 60 h 71"/>
                  <a:gd name="T14" fmla="*/ 6 w 11"/>
                  <a:gd name="T15" fmla="*/ 45 h 71"/>
                  <a:gd name="T16" fmla="*/ 4 w 11"/>
                  <a:gd name="T17" fmla="*/ 2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71">
                    <a:moveTo>
                      <a:pt x="4" y="26"/>
                    </a:moveTo>
                    <a:cubicBezTo>
                      <a:pt x="5" y="38"/>
                      <a:pt x="5" y="37"/>
                      <a:pt x="2" y="27"/>
                    </a:cubicBezTo>
                    <a:cubicBezTo>
                      <a:pt x="3" y="20"/>
                      <a:pt x="2" y="16"/>
                      <a:pt x="0" y="0"/>
                    </a:cubicBezTo>
                    <a:cubicBezTo>
                      <a:pt x="2" y="10"/>
                      <a:pt x="4" y="22"/>
                      <a:pt x="6" y="34"/>
                    </a:cubicBezTo>
                    <a:cubicBezTo>
                      <a:pt x="8" y="45"/>
                      <a:pt x="9" y="56"/>
                      <a:pt x="11" y="65"/>
                    </a:cubicBezTo>
                    <a:cubicBezTo>
                      <a:pt x="11" y="64"/>
                      <a:pt x="11" y="66"/>
                      <a:pt x="11" y="69"/>
                    </a:cubicBezTo>
                    <a:cubicBezTo>
                      <a:pt x="10" y="71"/>
                      <a:pt x="9" y="55"/>
                      <a:pt x="8" y="60"/>
                    </a:cubicBezTo>
                    <a:cubicBezTo>
                      <a:pt x="7" y="54"/>
                      <a:pt x="7" y="42"/>
                      <a:pt x="6" y="45"/>
                    </a:cubicBezTo>
                    <a:cubicBezTo>
                      <a:pt x="5" y="38"/>
                      <a:pt x="6" y="37"/>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8" name="Freeform 6253">
                <a:extLst>
                  <a:ext uri="{FF2B5EF4-FFF2-40B4-BE49-F238E27FC236}">
                    <a16:creationId xmlns:a16="http://schemas.microsoft.com/office/drawing/2014/main" id="{D7998029-6AE1-4852-BC28-052AF310F157}"/>
                  </a:ext>
                </a:extLst>
              </p:cNvPr>
              <p:cNvSpPr>
                <a:spLocks/>
              </p:cNvSpPr>
              <p:nvPr/>
            </p:nvSpPr>
            <p:spPr bwMode="auto">
              <a:xfrm>
                <a:off x="2338" y="2626"/>
                <a:ext cx="14" cy="3"/>
              </a:xfrm>
              <a:custGeom>
                <a:avLst/>
                <a:gdLst>
                  <a:gd name="T0" fmla="*/ 22 w 25"/>
                  <a:gd name="T1" fmla="*/ 1 h 4"/>
                  <a:gd name="T2" fmla="*/ 3 w 25"/>
                  <a:gd name="T3" fmla="*/ 4 h 4"/>
                  <a:gd name="T4" fmla="*/ 12 w 25"/>
                  <a:gd name="T5" fmla="*/ 2 h 4"/>
                  <a:gd name="T6" fmla="*/ 22 w 25"/>
                  <a:gd name="T7" fmla="*/ 1 h 4"/>
                </a:gdLst>
                <a:ahLst/>
                <a:cxnLst>
                  <a:cxn ang="0">
                    <a:pos x="T0" y="T1"/>
                  </a:cxn>
                  <a:cxn ang="0">
                    <a:pos x="T2" y="T3"/>
                  </a:cxn>
                  <a:cxn ang="0">
                    <a:pos x="T4" y="T5"/>
                  </a:cxn>
                  <a:cxn ang="0">
                    <a:pos x="T6" y="T7"/>
                  </a:cxn>
                </a:cxnLst>
                <a:rect l="0" t="0" r="r" b="b"/>
                <a:pathLst>
                  <a:path w="25" h="4">
                    <a:moveTo>
                      <a:pt x="22" y="1"/>
                    </a:moveTo>
                    <a:cubicBezTo>
                      <a:pt x="16" y="2"/>
                      <a:pt x="10" y="3"/>
                      <a:pt x="3" y="4"/>
                    </a:cubicBezTo>
                    <a:cubicBezTo>
                      <a:pt x="0" y="4"/>
                      <a:pt x="6" y="3"/>
                      <a:pt x="12" y="2"/>
                    </a:cubicBezTo>
                    <a:cubicBezTo>
                      <a:pt x="18" y="1"/>
                      <a:pt x="25"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9" name="Freeform 6254">
                <a:extLst>
                  <a:ext uri="{FF2B5EF4-FFF2-40B4-BE49-F238E27FC236}">
                    <a16:creationId xmlns:a16="http://schemas.microsoft.com/office/drawing/2014/main" id="{8FB400BF-A28D-415F-A575-6BA0CB6BF25B}"/>
                  </a:ext>
                </a:extLst>
              </p:cNvPr>
              <p:cNvSpPr>
                <a:spLocks/>
              </p:cNvSpPr>
              <p:nvPr/>
            </p:nvSpPr>
            <p:spPr bwMode="auto">
              <a:xfrm>
                <a:off x="2260" y="2633"/>
                <a:ext cx="18" cy="1"/>
              </a:xfrm>
              <a:custGeom>
                <a:avLst/>
                <a:gdLst>
                  <a:gd name="T0" fmla="*/ 32 w 32"/>
                  <a:gd name="T1" fmla="*/ 0 h 2"/>
                  <a:gd name="T2" fmla="*/ 2 w 32"/>
                  <a:gd name="T3" fmla="*/ 1 h 2"/>
                  <a:gd name="T4" fmla="*/ 14 w 32"/>
                  <a:gd name="T5" fmla="*/ 0 h 2"/>
                  <a:gd name="T6" fmla="*/ 32 w 32"/>
                  <a:gd name="T7" fmla="*/ 0 h 2"/>
                </a:gdLst>
                <a:ahLst/>
                <a:cxnLst>
                  <a:cxn ang="0">
                    <a:pos x="T0" y="T1"/>
                  </a:cxn>
                  <a:cxn ang="0">
                    <a:pos x="T2" y="T3"/>
                  </a:cxn>
                  <a:cxn ang="0">
                    <a:pos x="T4" y="T5"/>
                  </a:cxn>
                  <a:cxn ang="0">
                    <a:pos x="T6" y="T7"/>
                  </a:cxn>
                </a:cxnLst>
                <a:rect l="0" t="0" r="r" b="b"/>
                <a:pathLst>
                  <a:path w="32" h="2">
                    <a:moveTo>
                      <a:pt x="32" y="0"/>
                    </a:moveTo>
                    <a:cubicBezTo>
                      <a:pt x="26" y="2"/>
                      <a:pt x="12" y="0"/>
                      <a:pt x="2" y="1"/>
                    </a:cubicBezTo>
                    <a:cubicBezTo>
                      <a:pt x="0" y="0"/>
                      <a:pt x="6" y="0"/>
                      <a:pt x="14" y="0"/>
                    </a:cubicBezTo>
                    <a:cubicBezTo>
                      <a:pt x="22" y="0"/>
                      <a:pt x="30"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0" name="Freeform 6255">
                <a:extLst>
                  <a:ext uri="{FF2B5EF4-FFF2-40B4-BE49-F238E27FC236}">
                    <a16:creationId xmlns:a16="http://schemas.microsoft.com/office/drawing/2014/main" id="{C5A1433C-CEBF-401B-907B-37872D348E22}"/>
                  </a:ext>
                </a:extLst>
              </p:cNvPr>
              <p:cNvSpPr>
                <a:spLocks/>
              </p:cNvSpPr>
              <p:nvPr/>
            </p:nvSpPr>
            <p:spPr bwMode="auto">
              <a:xfrm>
                <a:off x="2519" y="2546"/>
                <a:ext cx="34" cy="19"/>
              </a:xfrm>
              <a:custGeom>
                <a:avLst/>
                <a:gdLst>
                  <a:gd name="T0" fmla="*/ 42 w 59"/>
                  <a:gd name="T1" fmla="*/ 6 h 34"/>
                  <a:gd name="T2" fmla="*/ 46 w 59"/>
                  <a:gd name="T3" fmla="*/ 5 h 34"/>
                  <a:gd name="T4" fmla="*/ 32 w 59"/>
                  <a:gd name="T5" fmla="*/ 15 h 34"/>
                  <a:gd name="T6" fmla="*/ 12 w 59"/>
                  <a:gd name="T7" fmla="*/ 27 h 34"/>
                  <a:gd name="T8" fmla="*/ 37 w 59"/>
                  <a:gd name="T9" fmla="*/ 13 h 34"/>
                  <a:gd name="T10" fmla="*/ 59 w 59"/>
                  <a:gd name="T11" fmla="*/ 0 h 34"/>
                  <a:gd name="T12" fmla="*/ 37 w 59"/>
                  <a:gd name="T13" fmla="*/ 14 h 34"/>
                  <a:gd name="T14" fmla="*/ 4 w 59"/>
                  <a:gd name="T15" fmla="*/ 34 h 34"/>
                  <a:gd name="T16" fmla="*/ 7 w 59"/>
                  <a:gd name="T17" fmla="*/ 28 h 34"/>
                  <a:gd name="T18" fmla="*/ 19 w 59"/>
                  <a:gd name="T19" fmla="*/ 23 h 34"/>
                  <a:gd name="T20" fmla="*/ 42 w 59"/>
                  <a:gd name="T21"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4">
                    <a:moveTo>
                      <a:pt x="42" y="6"/>
                    </a:moveTo>
                    <a:cubicBezTo>
                      <a:pt x="44" y="5"/>
                      <a:pt x="46" y="4"/>
                      <a:pt x="46" y="5"/>
                    </a:cubicBezTo>
                    <a:cubicBezTo>
                      <a:pt x="39" y="9"/>
                      <a:pt x="36" y="12"/>
                      <a:pt x="32" y="15"/>
                    </a:cubicBezTo>
                    <a:cubicBezTo>
                      <a:pt x="28" y="18"/>
                      <a:pt x="23" y="21"/>
                      <a:pt x="12" y="27"/>
                    </a:cubicBezTo>
                    <a:cubicBezTo>
                      <a:pt x="23" y="22"/>
                      <a:pt x="30" y="18"/>
                      <a:pt x="37" y="13"/>
                    </a:cubicBezTo>
                    <a:cubicBezTo>
                      <a:pt x="44" y="9"/>
                      <a:pt x="50" y="4"/>
                      <a:pt x="59" y="0"/>
                    </a:cubicBezTo>
                    <a:cubicBezTo>
                      <a:pt x="51" y="5"/>
                      <a:pt x="45" y="9"/>
                      <a:pt x="37" y="14"/>
                    </a:cubicBezTo>
                    <a:cubicBezTo>
                      <a:pt x="29" y="19"/>
                      <a:pt x="19" y="25"/>
                      <a:pt x="4" y="34"/>
                    </a:cubicBezTo>
                    <a:cubicBezTo>
                      <a:pt x="0" y="34"/>
                      <a:pt x="13" y="27"/>
                      <a:pt x="7" y="28"/>
                    </a:cubicBezTo>
                    <a:cubicBezTo>
                      <a:pt x="13" y="25"/>
                      <a:pt x="11" y="28"/>
                      <a:pt x="19" y="23"/>
                    </a:cubicBezTo>
                    <a:cubicBezTo>
                      <a:pt x="20" y="20"/>
                      <a:pt x="30" y="14"/>
                      <a:pt x="4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1" name="Freeform 6256">
                <a:extLst>
                  <a:ext uri="{FF2B5EF4-FFF2-40B4-BE49-F238E27FC236}">
                    <a16:creationId xmlns:a16="http://schemas.microsoft.com/office/drawing/2014/main" id="{01BBC726-B509-4C22-AE51-B7857E8B7804}"/>
                  </a:ext>
                </a:extLst>
              </p:cNvPr>
              <p:cNvSpPr>
                <a:spLocks/>
              </p:cNvSpPr>
              <p:nvPr/>
            </p:nvSpPr>
            <p:spPr bwMode="auto">
              <a:xfrm>
                <a:off x="2716" y="2359"/>
                <a:ext cx="4" cy="6"/>
              </a:xfrm>
              <a:custGeom>
                <a:avLst/>
                <a:gdLst>
                  <a:gd name="T0" fmla="*/ 8 w 8"/>
                  <a:gd name="T1" fmla="*/ 0 h 11"/>
                  <a:gd name="T2" fmla="*/ 3 w 8"/>
                  <a:gd name="T3" fmla="*/ 10 h 11"/>
                  <a:gd name="T4" fmla="*/ 1 w 8"/>
                  <a:gd name="T5" fmla="*/ 10 h 11"/>
                  <a:gd name="T6" fmla="*/ 2 w 8"/>
                  <a:gd name="T7" fmla="*/ 7 h 11"/>
                  <a:gd name="T8" fmla="*/ 6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8" y="0"/>
                    </a:moveTo>
                    <a:cubicBezTo>
                      <a:pt x="3" y="10"/>
                      <a:pt x="3" y="10"/>
                      <a:pt x="3" y="10"/>
                    </a:cubicBezTo>
                    <a:cubicBezTo>
                      <a:pt x="2" y="11"/>
                      <a:pt x="4" y="5"/>
                      <a:pt x="1" y="10"/>
                    </a:cubicBezTo>
                    <a:cubicBezTo>
                      <a:pt x="0" y="11"/>
                      <a:pt x="1" y="9"/>
                      <a:pt x="2" y="7"/>
                    </a:cubicBezTo>
                    <a:cubicBezTo>
                      <a:pt x="6" y="0"/>
                      <a:pt x="6" y="0"/>
                      <a:pt x="6" y="0"/>
                    </a:cubicBezTo>
                    <a:cubicBezTo>
                      <a:pt x="4" y="6"/>
                      <a:pt x="7"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2" name="Freeform 6257">
                <a:extLst>
                  <a:ext uri="{FF2B5EF4-FFF2-40B4-BE49-F238E27FC236}">
                    <a16:creationId xmlns:a16="http://schemas.microsoft.com/office/drawing/2014/main" id="{4F2C73B2-43AE-471F-8824-1109BE30532C}"/>
                  </a:ext>
                </a:extLst>
              </p:cNvPr>
              <p:cNvSpPr>
                <a:spLocks/>
              </p:cNvSpPr>
              <p:nvPr/>
            </p:nvSpPr>
            <p:spPr bwMode="auto">
              <a:xfrm>
                <a:off x="2492" y="2574"/>
                <a:ext cx="12" cy="6"/>
              </a:xfrm>
              <a:custGeom>
                <a:avLst/>
                <a:gdLst>
                  <a:gd name="T0" fmla="*/ 5 w 21"/>
                  <a:gd name="T1" fmla="*/ 10 h 12"/>
                  <a:gd name="T2" fmla="*/ 0 w 21"/>
                  <a:gd name="T3" fmla="*/ 11 h 12"/>
                  <a:gd name="T4" fmla="*/ 21 w 21"/>
                  <a:gd name="T5" fmla="*/ 0 h 12"/>
                  <a:gd name="T6" fmla="*/ 5 w 21"/>
                  <a:gd name="T7" fmla="*/ 10 h 12"/>
                </a:gdLst>
                <a:ahLst/>
                <a:cxnLst>
                  <a:cxn ang="0">
                    <a:pos x="T0" y="T1"/>
                  </a:cxn>
                  <a:cxn ang="0">
                    <a:pos x="T2" y="T3"/>
                  </a:cxn>
                  <a:cxn ang="0">
                    <a:pos x="T4" y="T5"/>
                  </a:cxn>
                  <a:cxn ang="0">
                    <a:pos x="T6" y="T7"/>
                  </a:cxn>
                </a:cxnLst>
                <a:rect l="0" t="0" r="r" b="b"/>
                <a:pathLst>
                  <a:path w="21" h="12">
                    <a:moveTo>
                      <a:pt x="5" y="10"/>
                    </a:moveTo>
                    <a:cubicBezTo>
                      <a:pt x="1" y="12"/>
                      <a:pt x="1" y="11"/>
                      <a:pt x="0" y="11"/>
                    </a:cubicBezTo>
                    <a:cubicBezTo>
                      <a:pt x="7" y="7"/>
                      <a:pt x="14" y="4"/>
                      <a:pt x="21" y="0"/>
                    </a:cubicBezTo>
                    <a:cubicBezTo>
                      <a:pt x="20" y="3"/>
                      <a:pt x="8" y="6"/>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3" name="Freeform 6258">
                <a:extLst>
                  <a:ext uri="{FF2B5EF4-FFF2-40B4-BE49-F238E27FC236}">
                    <a16:creationId xmlns:a16="http://schemas.microsoft.com/office/drawing/2014/main" id="{84FFE56F-5BB9-49DD-8C19-092FFBC18C17}"/>
                  </a:ext>
                </a:extLst>
              </p:cNvPr>
              <p:cNvSpPr>
                <a:spLocks/>
              </p:cNvSpPr>
              <p:nvPr/>
            </p:nvSpPr>
            <p:spPr bwMode="auto">
              <a:xfrm>
                <a:off x="2698" y="2385"/>
                <a:ext cx="7" cy="13"/>
              </a:xfrm>
              <a:custGeom>
                <a:avLst/>
                <a:gdLst>
                  <a:gd name="T0" fmla="*/ 8 w 12"/>
                  <a:gd name="T1" fmla="*/ 9 h 22"/>
                  <a:gd name="T2" fmla="*/ 0 w 12"/>
                  <a:gd name="T3" fmla="*/ 22 h 22"/>
                  <a:gd name="T4" fmla="*/ 6 w 12"/>
                  <a:gd name="T5" fmla="*/ 9 h 22"/>
                  <a:gd name="T6" fmla="*/ 8 w 12"/>
                  <a:gd name="T7" fmla="*/ 9 h 22"/>
                </a:gdLst>
                <a:ahLst/>
                <a:cxnLst>
                  <a:cxn ang="0">
                    <a:pos x="T0" y="T1"/>
                  </a:cxn>
                  <a:cxn ang="0">
                    <a:pos x="T2" y="T3"/>
                  </a:cxn>
                  <a:cxn ang="0">
                    <a:pos x="T4" y="T5"/>
                  </a:cxn>
                  <a:cxn ang="0">
                    <a:pos x="T6" y="T7"/>
                  </a:cxn>
                </a:cxnLst>
                <a:rect l="0" t="0" r="r" b="b"/>
                <a:pathLst>
                  <a:path w="12" h="22">
                    <a:moveTo>
                      <a:pt x="8" y="9"/>
                    </a:moveTo>
                    <a:cubicBezTo>
                      <a:pt x="5" y="14"/>
                      <a:pt x="3" y="18"/>
                      <a:pt x="0" y="22"/>
                    </a:cubicBezTo>
                    <a:cubicBezTo>
                      <a:pt x="1" y="19"/>
                      <a:pt x="4" y="13"/>
                      <a:pt x="6" y="9"/>
                    </a:cubicBezTo>
                    <a:cubicBezTo>
                      <a:pt x="12" y="0"/>
                      <a:pt x="5" y="12"/>
                      <a:pt x="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4" name="Freeform 6259">
                <a:extLst>
                  <a:ext uri="{FF2B5EF4-FFF2-40B4-BE49-F238E27FC236}">
                    <a16:creationId xmlns:a16="http://schemas.microsoft.com/office/drawing/2014/main" id="{EA457250-F4DE-44F5-A9FB-FCA8B281E84C}"/>
                  </a:ext>
                </a:extLst>
              </p:cNvPr>
              <p:cNvSpPr>
                <a:spLocks/>
              </p:cNvSpPr>
              <p:nvPr/>
            </p:nvSpPr>
            <p:spPr bwMode="auto">
              <a:xfrm>
                <a:off x="2376" y="2605"/>
                <a:ext cx="56" cy="11"/>
              </a:xfrm>
              <a:custGeom>
                <a:avLst/>
                <a:gdLst>
                  <a:gd name="T0" fmla="*/ 99 w 99"/>
                  <a:gd name="T1" fmla="*/ 0 h 20"/>
                  <a:gd name="T2" fmla="*/ 81 w 99"/>
                  <a:gd name="T3" fmla="*/ 6 h 20"/>
                  <a:gd name="T4" fmla="*/ 79 w 99"/>
                  <a:gd name="T5" fmla="*/ 5 h 20"/>
                  <a:gd name="T6" fmla="*/ 52 w 99"/>
                  <a:gd name="T7" fmla="*/ 13 h 20"/>
                  <a:gd name="T8" fmla="*/ 28 w 99"/>
                  <a:gd name="T9" fmla="*/ 19 h 20"/>
                  <a:gd name="T10" fmla="*/ 30 w 99"/>
                  <a:gd name="T11" fmla="*/ 13 h 20"/>
                  <a:gd name="T12" fmla="*/ 5 w 99"/>
                  <a:gd name="T13" fmla="*/ 20 h 20"/>
                  <a:gd name="T14" fmla="*/ 26 w 99"/>
                  <a:gd name="T15" fmla="*/ 14 h 20"/>
                  <a:gd name="T16" fmla="*/ 23 w 99"/>
                  <a:gd name="T17" fmla="*/ 11 h 20"/>
                  <a:gd name="T18" fmla="*/ 45 w 99"/>
                  <a:gd name="T19" fmla="*/ 9 h 20"/>
                  <a:gd name="T20" fmla="*/ 41 w 99"/>
                  <a:gd name="T21" fmla="*/ 14 h 20"/>
                  <a:gd name="T22" fmla="*/ 71 w 99"/>
                  <a:gd name="T23" fmla="*/ 6 h 20"/>
                  <a:gd name="T24" fmla="*/ 70 w 99"/>
                  <a:gd name="T25" fmla="*/ 5 h 20"/>
                  <a:gd name="T26" fmla="*/ 64 w 99"/>
                  <a:gd name="T27" fmla="*/ 5 h 20"/>
                  <a:gd name="T28" fmla="*/ 99 w 99"/>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9" h="20">
                    <a:moveTo>
                      <a:pt x="99" y="0"/>
                    </a:moveTo>
                    <a:cubicBezTo>
                      <a:pt x="93" y="2"/>
                      <a:pt x="87" y="4"/>
                      <a:pt x="81" y="6"/>
                    </a:cubicBezTo>
                    <a:cubicBezTo>
                      <a:pt x="79" y="5"/>
                      <a:pt x="86" y="3"/>
                      <a:pt x="79" y="5"/>
                    </a:cubicBezTo>
                    <a:cubicBezTo>
                      <a:pt x="68" y="8"/>
                      <a:pt x="60" y="11"/>
                      <a:pt x="52" y="13"/>
                    </a:cubicBezTo>
                    <a:cubicBezTo>
                      <a:pt x="44" y="15"/>
                      <a:pt x="37" y="17"/>
                      <a:pt x="28" y="19"/>
                    </a:cubicBezTo>
                    <a:cubicBezTo>
                      <a:pt x="41" y="15"/>
                      <a:pt x="36" y="15"/>
                      <a:pt x="30" y="13"/>
                    </a:cubicBezTo>
                    <a:cubicBezTo>
                      <a:pt x="18" y="16"/>
                      <a:pt x="18" y="17"/>
                      <a:pt x="5" y="20"/>
                    </a:cubicBezTo>
                    <a:cubicBezTo>
                      <a:pt x="0" y="19"/>
                      <a:pt x="19" y="16"/>
                      <a:pt x="26" y="14"/>
                    </a:cubicBezTo>
                    <a:cubicBezTo>
                      <a:pt x="32" y="12"/>
                      <a:pt x="21" y="13"/>
                      <a:pt x="23" y="11"/>
                    </a:cubicBezTo>
                    <a:cubicBezTo>
                      <a:pt x="38" y="7"/>
                      <a:pt x="26" y="15"/>
                      <a:pt x="45" y="9"/>
                    </a:cubicBezTo>
                    <a:cubicBezTo>
                      <a:pt x="44" y="12"/>
                      <a:pt x="49" y="11"/>
                      <a:pt x="41" y="14"/>
                    </a:cubicBezTo>
                    <a:cubicBezTo>
                      <a:pt x="45" y="15"/>
                      <a:pt x="62" y="9"/>
                      <a:pt x="71" y="6"/>
                    </a:cubicBezTo>
                    <a:cubicBezTo>
                      <a:pt x="68" y="7"/>
                      <a:pt x="66" y="7"/>
                      <a:pt x="70" y="5"/>
                    </a:cubicBezTo>
                    <a:cubicBezTo>
                      <a:pt x="52" y="10"/>
                      <a:pt x="71" y="4"/>
                      <a:pt x="64" y="5"/>
                    </a:cubicBezTo>
                    <a:cubicBezTo>
                      <a:pt x="77" y="3"/>
                      <a:pt x="86" y="2"/>
                      <a:pt x="9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5" name="Freeform 6260">
                <a:extLst>
                  <a:ext uri="{FF2B5EF4-FFF2-40B4-BE49-F238E27FC236}">
                    <a16:creationId xmlns:a16="http://schemas.microsoft.com/office/drawing/2014/main" id="{1F53FFE3-8BB4-428C-B414-D7F7BBB038E2}"/>
                  </a:ext>
                </a:extLst>
              </p:cNvPr>
              <p:cNvSpPr>
                <a:spLocks/>
              </p:cNvSpPr>
              <p:nvPr/>
            </p:nvSpPr>
            <p:spPr bwMode="auto">
              <a:xfrm>
                <a:off x="2771" y="2187"/>
                <a:ext cx="3" cy="15"/>
              </a:xfrm>
              <a:custGeom>
                <a:avLst/>
                <a:gdLst>
                  <a:gd name="T0" fmla="*/ 4 w 5"/>
                  <a:gd name="T1" fmla="*/ 15 h 27"/>
                  <a:gd name="T2" fmla="*/ 0 w 5"/>
                  <a:gd name="T3" fmla="*/ 23 h 27"/>
                  <a:gd name="T4" fmla="*/ 4 w 5"/>
                  <a:gd name="T5" fmla="*/ 1 h 27"/>
                  <a:gd name="T6" fmla="*/ 2 w 5"/>
                  <a:gd name="T7" fmla="*/ 19 h 27"/>
                  <a:gd name="T8" fmla="*/ 4 w 5"/>
                  <a:gd name="T9" fmla="*/ 15 h 27"/>
                </a:gdLst>
                <a:ahLst/>
                <a:cxnLst>
                  <a:cxn ang="0">
                    <a:pos x="T0" y="T1"/>
                  </a:cxn>
                  <a:cxn ang="0">
                    <a:pos x="T2" y="T3"/>
                  </a:cxn>
                  <a:cxn ang="0">
                    <a:pos x="T4" y="T5"/>
                  </a:cxn>
                  <a:cxn ang="0">
                    <a:pos x="T6" y="T7"/>
                  </a:cxn>
                  <a:cxn ang="0">
                    <a:pos x="T8" y="T9"/>
                  </a:cxn>
                </a:cxnLst>
                <a:rect l="0" t="0" r="r" b="b"/>
                <a:pathLst>
                  <a:path w="5" h="27">
                    <a:moveTo>
                      <a:pt x="4" y="15"/>
                    </a:moveTo>
                    <a:cubicBezTo>
                      <a:pt x="3" y="27"/>
                      <a:pt x="1" y="21"/>
                      <a:pt x="0" y="23"/>
                    </a:cubicBezTo>
                    <a:cubicBezTo>
                      <a:pt x="2" y="12"/>
                      <a:pt x="3" y="10"/>
                      <a:pt x="4" y="1"/>
                    </a:cubicBezTo>
                    <a:cubicBezTo>
                      <a:pt x="5" y="0"/>
                      <a:pt x="2" y="14"/>
                      <a:pt x="2" y="19"/>
                    </a:cubicBezTo>
                    <a:cubicBezTo>
                      <a:pt x="3" y="17"/>
                      <a:pt x="3" y="15"/>
                      <a:pt x="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6" name="Freeform 6261">
                <a:extLst>
                  <a:ext uri="{FF2B5EF4-FFF2-40B4-BE49-F238E27FC236}">
                    <a16:creationId xmlns:a16="http://schemas.microsoft.com/office/drawing/2014/main" id="{D8C98FC4-3F6D-4903-A694-3F8BE3CC1F4F}"/>
                  </a:ext>
                </a:extLst>
              </p:cNvPr>
              <p:cNvSpPr>
                <a:spLocks/>
              </p:cNvSpPr>
              <p:nvPr/>
            </p:nvSpPr>
            <p:spPr bwMode="auto">
              <a:xfrm>
                <a:off x="2768" y="2212"/>
                <a:ext cx="2" cy="9"/>
              </a:xfrm>
              <a:custGeom>
                <a:avLst/>
                <a:gdLst>
                  <a:gd name="T0" fmla="*/ 4 w 4"/>
                  <a:gd name="T1" fmla="*/ 7 h 16"/>
                  <a:gd name="T2" fmla="*/ 0 w 4"/>
                  <a:gd name="T3" fmla="*/ 16 h 16"/>
                  <a:gd name="T4" fmla="*/ 4 w 4"/>
                  <a:gd name="T5" fmla="*/ 7 h 16"/>
                </a:gdLst>
                <a:ahLst/>
                <a:cxnLst>
                  <a:cxn ang="0">
                    <a:pos x="T0" y="T1"/>
                  </a:cxn>
                  <a:cxn ang="0">
                    <a:pos x="T2" y="T3"/>
                  </a:cxn>
                  <a:cxn ang="0">
                    <a:pos x="T4" y="T5"/>
                  </a:cxn>
                </a:cxnLst>
                <a:rect l="0" t="0" r="r" b="b"/>
                <a:pathLst>
                  <a:path w="4" h="16">
                    <a:moveTo>
                      <a:pt x="4" y="7"/>
                    </a:moveTo>
                    <a:cubicBezTo>
                      <a:pt x="2" y="13"/>
                      <a:pt x="1" y="16"/>
                      <a:pt x="0" y="16"/>
                    </a:cubicBezTo>
                    <a:cubicBezTo>
                      <a:pt x="2" y="0"/>
                      <a:pt x="4" y="3"/>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7" name="Freeform 6262">
                <a:extLst>
                  <a:ext uri="{FF2B5EF4-FFF2-40B4-BE49-F238E27FC236}">
                    <a16:creationId xmlns:a16="http://schemas.microsoft.com/office/drawing/2014/main" id="{0A9BF119-6166-4A9F-98E1-767D3DD017E2}"/>
                  </a:ext>
                </a:extLst>
              </p:cNvPr>
              <p:cNvSpPr>
                <a:spLocks/>
              </p:cNvSpPr>
              <p:nvPr/>
            </p:nvSpPr>
            <p:spPr bwMode="auto">
              <a:xfrm>
                <a:off x="2472" y="2569"/>
                <a:ext cx="34" cy="19"/>
              </a:xfrm>
              <a:custGeom>
                <a:avLst/>
                <a:gdLst>
                  <a:gd name="T0" fmla="*/ 11 w 60"/>
                  <a:gd name="T1" fmla="*/ 30 h 34"/>
                  <a:gd name="T2" fmla="*/ 27 w 60"/>
                  <a:gd name="T3" fmla="*/ 21 h 34"/>
                  <a:gd name="T4" fmla="*/ 31 w 60"/>
                  <a:gd name="T5" fmla="*/ 16 h 34"/>
                  <a:gd name="T6" fmla="*/ 43 w 60"/>
                  <a:gd name="T7" fmla="*/ 9 h 34"/>
                  <a:gd name="T8" fmla="*/ 60 w 60"/>
                  <a:gd name="T9" fmla="*/ 0 h 34"/>
                  <a:gd name="T10" fmla="*/ 40 w 60"/>
                  <a:gd name="T11" fmla="*/ 14 h 34"/>
                  <a:gd name="T12" fmla="*/ 11 w 60"/>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60" h="34">
                    <a:moveTo>
                      <a:pt x="11" y="30"/>
                    </a:moveTo>
                    <a:cubicBezTo>
                      <a:pt x="0" y="34"/>
                      <a:pt x="17" y="26"/>
                      <a:pt x="27" y="21"/>
                    </a:cubicBezTo>
                    <a:cubicBezTo>
                      <a:pt x="28" y="21"/>
                      <a:pt x="28" y="19"/>
                      <a:pt x="31" y="16"/>
                    </a:cubicBezTo>
                    <a:cubicBezTo>
                      <a:pt x="42" y="13"/>
                      <a:pt x="48" y="7"/>
                      <a:pt x="43" y="9"/>
                    </a:cubicBezTo>
                    <a:cubicBezTo>
                      <a:pt x="44" y="7"/>
                      <a:pt x="52" y="5"/>
                      <a:pt x="60" y="0"/>
                    </a:cubicBezTo>
                    <a:cubicBezTo>
                      <a:pt x="52" y="6"/>
                      <a:pt x="47" y="10"/>
                      <a:pt x="40" y="14"/>
                    </a:cubicBezTo>
                    <a:cubicBezTo>
                      <a:pt x="34" y="19"/>
                      <a:pt x="25" y="24"/>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8" name="Freeform 6263">
                <a:extLst>
                  <a:ext uri="{FF2B5EF4-FFF2-40B4-BE49-F238E27FC236}">
                    <a16:creationId xmlns:a16="http://schemas.microsoft.com/office/drawing/2014/main" id="{E3FCB6D7-BFE5-414A-B3E9-172370CA268D}"/>
                  </a:ext>
                </a:extLst>
              </p:cNvPr>
              <p:cNvSpPr>
                <a:spLocks/>
              </p:cNvSpPr>
              <p:nvPr/>
            </p:nvSpPr>
            <p:spPr bwMode="auto">
              <a:xfrm>
                <a:off x="2620" y="1762"/>
                <a:ext cx="8" cy="8"/>
              </a:xfrm>
              <a:custGeom>
                <a:avLst/>
                <a:gdLst>
                  <a:gd name="T0" fmla="*/ 15 w 15"/>
                  <a:gd name="T1" fmla="*/ 14 h 14"/>
                  <a:gd name="T2" fmla="*/ 0 w 15"/>
                  <a:gd name="T3" fmla="*/ 0 h 14"/>
                  <a:gd name="T4" fmla="*/ 15 w 15"/>
                  <a:gd name="T5" fmla="*/ 14 h 14"/>
                </a:gdLst>
                <a:ahLst/>
                <a:cxnLst>
                  <a:cxn ang="0">
                    <a:pos x="T0" y="T1"/>
                  </a:cxn>
                  <a:cxn ang="0">
                    <a:pos x="T2" y="T3"/>
                  </a:cxn>
                  <a:cxn ang="0">
                    <a:pos x="T4" y="T5"/>
                  </a:cxn>
                </a:cxnLst>
                <a:rect l="0" t="0" r="r" b="b"/>
                <a:pathLst>
                  <a:path w="15" h="14">
                    <a:moveTo>
                      <a:pt x="15" y="14"/>
                    </a:moveTo>
                    <a:cubicBezTo>
                      <a:pt x="13" y="13"/>
                      <a:pt x="4" y="6"/>
                      <a:pt x="0" y="0"/>
                    </a:cubicBezTo>
                    <a:cubicBezTo>
                      <a:pt x="3" y="1"/>
                      <a:pt x="8" y="8"/>
                      <a:pt x="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9" name="Freeform 6264">
                <a:extLst>
                  <a:ext uri="{FF2B5EF4-FFF2-40B4-BE49-F238E27FC236}">
                    <a16:creationId xmlns:a16="http://schemas.microsoft.com/office/drawing/2014/main" id="{6A397FB7-D220-40D8-B669-788E197CCACE}"/>
                  </a:ext>
                </a:extLst>
              </p:cNvPr>
              <p:cNvSpPr>
                <a:spLocks/>
              </p:cNvSpPr>
              <p:nvPr/>
            </p:nvSpPr>
            <p:spPr bwMode="auto">
              <a:xfrm>
                <a:off x="2629" y="1771"/>
                <a:ext cx="12" cy="12"/>
              </a:xfrm>
              <a:custGeom>
                <a:avLst/>
                <a:gdLst>
                  <a:gd name="T0" fmla="*/ 2 w 21"/>
                  <a:gd name="T1" fmla="*/ 1 h 21"/>
                  <a:gd name="T2" fmla="*/ 20 w 21"/>
                  <a:gd name="T3" fmla="*/ 19 h 21"/>
                  <a:gd name="T4" fmla="*/ 11 w 21"/>
                  <a:gd name="T5" fmla="*/ 11 h 21"/>
                  <a:gd name="T6" fmla="*/ 2 w 21"/>
                  <a:gd name="T7" fmla="*/ 1 h 21"/>
                </a:gdLst>
                <a:ahLst/>
                <a:cxnLst>
                  <a:cxn ang="0">
                    <a:pos x="T0" y="T1"/>
                  </a:cxn>
                  <a:cxn ang="0">
                    <a:pos x="T2" y="T3"/>
                  </a:cxn>
                  <a:cxn ang="0">
                    <a:pos x="T4" y="T5"/>
                  </a:cxn>
                  <a:cxn ang="0">
                    <a:pos x="T6" y="T7"/>
                  </a:cxn>
                </a:cxnLst>
                <a:rect l="0" t="0" r="r" b="b"/>
                <a:pathLst>
                  <a:path w="21" h="21">
                    <a:moveTo>
                      <a:pt x="2" y="1"/>
                    </a:moveTo>
                    <a:cubicBezTo>
                      <a:pt x="12" y="11"/>
                      <a:pt x="10" y="9"/>
                      <a:pt x="20" y="19"/>
                    </a:cubicBezTo>
                    <a:cubicBezTo>
                      <a:pt x="21" y="21"/>
                      <a:pt x="16" y="17"/>
                      <a:pt x="11" y="11"/>
                    </a:cubicBezTo>
                    <a:cubicBezTo>
                      <a:pt x="5" y="6"/>
                      <a:pt x="0"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0" name="Freeform 6265">
                <a:extLst>
                  <a:ext uri="{FF2B5EF4-FFF2-40B4-BE49-F238E27FC236}">
                    <a16:creationId xmlns:a16="http://schemas.microsoft.com/office/drawing/2014/main" id="{1EC80A5D-BB71-4701-9123-DECC12E20B98}"/>
                  </a:ext>
                </a:extLst>
              </p:cNvPr>
              <p:cNvSpPr>
                <a:spLocks/>
              </p:cNvSpPr>
              <p:nvPr/>
            </p:nvSpPr>
            <p:spPr bwMode="auto">
              <a:xfrm>
                <a:off x="2661" y="1805"/>
                <a:ext cx="20" cy="25"/>
              </a:xfrm>
              <a:custGeom>
                <a:avLst/>
                <a:gdLst>
                  <a:gd name="T0" fmla="*/ 35 w 35"/>
                  <a:gd name="T1" fmla="*/ 43 h 43"/>
                  <a:gd name="T2" fmla="*/ 12 w 35"/>
                  <a:gd name="T3" fmla="*/ 16 h 43"/>
                  <a:gd name="T4" fmla="*/ 1 w 35"/>
                  <a:gd name="T5" fmla="*/ 1 h 43"/>
                  <a:gd name="T6" fmla="*/ 3 w 35"/>
                  <a:gd name="T7" fmla="*/ 4 h 43"/>
                  <a:gd name="T8" fmla="*/ 35 w 35"/>
                  <a:gd name="T9" fmla="*/ 43 h 43"/>
                </a:gdLst>
                <a:ahLst/>
                <a:cxnLst>
                  <a:cxn ang="0">
                    <a:pos x="T0" y="T1"/>
                  </a:cxn>
                  <a:cxn ang="0">
                    <a:pos x="T2" y="T3"/>
                  </a:cxn>
                  <a:cxn ang="0">
                    <a:pos x="T4" y="T5"/>
                  </a:cxn>
                  <a:cxn ang="0">
                    <a:pos x="T6" y="T7"/>
                  </a:cxn>
                  <a:cxn ang="0">
                    <a:pos x="T8" y="T9"/>
                  </a:cxn>
                </a:cxnLst>
                <a:rect l="0" t="0" r="r" b="b"/>
                <a:pathLst>
                  <a:path w="35" h="43">
                    <a:moveTo>
                      <a:pt x="35" y="43"/>
                    </a:moveTo>
                    <a:cubicBezTo>
                      <a:pt x="30" y="40"/>
                      <a:pt x="20" y="25"/>
                      <a:pt x="12" y="16"/>
                    </a:cubicBezTo>
                    <a:cubicBezTo>
                      <a:pt x="1" y="1"/>
                      <a:pt x="1" y="1"/>
                      <a:pt x="1" y="1"/>
                    </a:cubicBezTo>
                    <a:cubicBezTo>
                      <a:pt x="0" y="0"/>
                      <a:pt x="1" y="1"/>
                      <a:pt x="3" y="4"/>
                    </a:cubicBezTo>
                    <a:cubicBezTo>
                      <a:pt x="9" y="10"/>
                      <a:pt x="21" y="25"/>
                      <a:pt x="3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1" name="Freeform 6266">
                <a:extLst>
                  <a:ext uri="{FF2B5EF4-FFF2-40B4-BE49-F238E27FC236}">
                    <a16:creationId xmlns:a16="http://schemas.microsoft.com/office/drawing/2014/main" id="{2EEC6D41-31DA-42E2-82E4-556C0B918D43}"/>
                  </a:ext>
                </a:extLst>
              </p:cNvPr>
              <p:cNvSpPr>
                <a:spLocks/>
              </p:cNvSpPr>
              <p:nvPr/>
            </p:nvSpPr>
            <p:spPr bwMode="auto">
              <a:xfrm>
                <a:off x="2310" y="2625"/>
                <a:ext cx="21" cy="5"/>
              </a:xfrm>
              <a:custGeom>
                <a:avLst/>
                <a:gdLst>
                  <a:gd name="T0" fmla="*/ 12 w 37"/>
                  <a:gd name="T1" fmla="*/ 8 h 9"/>
                  <a:gd name="T2" fmla="*/ 0 w 37"/>
                  <a:gd name="T3" fmla="*/ 9 h 9"/>
                  <a:gd name="T4" fmla="*/ 29 w 37"/>
                  <a:gd name="T5" fmla="*/ 4 h 9"/>
                  <a:gd name="T6" fmla="*/ 20 w 37"/>
                  <a:gd name="T7" fmla="*/ 4 h 9"/>
                  <a:gd name="T8" fmla="*/ 34 w 37"/>
                  <a:gd name="T9" fmla="*/ 5 h 9"/>
                  <a:gd name="T10" fmla="*/ 12 w 37"/>
                  <a:gd name="T11" fmla="*/ 8 h 9"/>
                </a:gdLst>
                <a:ahLst/>
                <a:cxnLst>
                  <a:cxn ang="0">
                    <a:pos x="T0" y="T1"/>
                  </a:cxn>
                  <a:cxn ang="0">
                    <a:pos x="T2" y="T3"/>
                  </a:cxn>
                  <a:cxn ang="0">
                    <a:pos x="T4" y="T5"/>
                  </a:cxn>
                  <a:cxn ang="0">
                    <a:pos x="T6" y="T7"/>
                  </a:cxn>
                  <a:cxn ang="0">
                    <a:pos x="T8" y="T9"/>
                  </a:cxn>
                  <a:cxn ang="0">
                    <a:pos x="T10" y="T11"/>
                  </a:cxn>
                </a:cxnLst>
                <a:rect l="0" t="0" r="r" b="b"/>
                <a:pathLst>
                  <a:path w="37" h="9">
                    <a:moveTo>
                      <a:pt x="12" y="8"/>
                    </a:moveTo>
                    <a:cubicBezTo>
                      <a:pt x="8" y="9"/>
                      <a:pt x="7" y="8"/>
                      <a:pt x="0" y="9"/>
                    </a:cubicBezTo>
                    <a:cubicBezTo>
                      <a:pt x="8" y="7"/>
                      <a:pt x="16" y="6"/>
                      <a:pt x="29" y="4"/>
                    </a:cubicBezTo>
                    <a:cubicBezTo>
                      <a:pt x="26" y="4"/>
                      <a:pt x="20" y="5"/>
                      <a:pt x="20" y="4"/>
                    </a:cubicBezTo>
                    <a:cubicBezTo>
                      <a:pt x="37" y="0"/>
                      <a:pt x="35" y="3"/>
                      <a:pt x="34" y="5"/>
                    </a:cubicBezTo>
                    <a:cubicBezTo>
                      <a:pt x="23" y="6"/>
                      <a:pt x="15" y="7"/>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2" name="Freeform 6267">
                <a:extLst>
                  <a:ext uri="{FF2B5EF4-FFF2-40B4-BE49-F238E27FC236}">
                    <a16:creationId xmlns:a16="http://schemas.microsoft.com/office/drawing/2014/main" id="{FFB0CA16-BA55-4D6F-8317-708956994C61}"/>
                  </a:ext>
                </a:extLst>
              </p:cNvPr>
              <p:cNvSpPr>
                <a:spLocks/>
              </p:cNvSpPr>
              <p:nvPr/>
            </p:nvSpPr>
            <p:spPr bwMode="auto">
              <a:xfrm>
                <a:off x="2350" y="1639"/>
                <a:ext cx="12" cy="2"/>
              </a:xfrm>
              <a:custGeom>
                <a:avLst/>
                <a:gdLst>
                  <a:gd name="T0" fmla="*/ 20 w 20"/>
                  <a:gd name="T1" fmla="*/ 2 h 3"/>
                  <a:gd name="T2" fmla="*/ 0 w 20"/>
                  <a:gd name="T3" fmla="*/ 1 h 3"/>
                  <a:gd name="T4" fmla="*/ 20 w 20"/>
                  <a:gd name="T5" fmla="*/ 2 h 3"/>
                </a:gdLst>
                <a:ahLst/>
                <a:cxnLst>
                  <a:cxn ang="0">
                    <a:pos x="T0" y="T1"/>
                  </a:cxn>
                  <a:cxn ang="0">
                    <a:pos x="T2" y="T3"/>
                  </a:cxn>
                  <a:cxn ang="0">
                    <a:pos x="T4" y="T5"/>
                  </a:cxn>
                </a:cxnLst>
                <a:rect l="0" t="0" r="r" b="b"/>
                <a:pathLst>
                  <a:path w="20" h="3">
                    <a:moveTo>
                      <a:pt x="20" y="2"/>
                    </a:moveTo>
                    <a:cubicBezTo>
                      <a:pt x="17" y="3"/>
                      <a:pt x="11" y="3"/>
                      <a:pt x="0" y="1"/>
                    </a:cubicBezTo>
                    <a:cubicBezTo>
                      <a:pt x="2" y="0"/>
                      <a:pt x="9"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3" name="Freeform 6268">
                <a:extLst>
                  <a:ext uri="{FF2B5EF4-FFF2-40B4-BE49-F238E27FC236}">
                    <a16:creationId xmlns:a16="http://schemas.microsoft.com/office/drawing/2014/main" id="{BAE4DB35-2A78-4101-8F29-0B806BB47D9E}"/>
                  </a:ext>
                </a:extLst>
              </p:cNvPr>
              <p:cNvSpPr>
                <a:spLocks/>
              </p:cNvSpPr>
              <p:nvPr/>
            </p:nvSpPr>
            <p:spPr bwMode="auto">
              <a:xfrm>
                <a:off x="2741" y="2292"/>
                <a:ext cx="7" cy="16"/>
              </a:xfrm>
              <a:custGeom>
                <a:avLst/>
                <a:gdLst>
                  <a:gd name="T0" fmla="*/ 0 w 12"/>
                  <a:gd name="T1" fmla="*/ 28 h 28"/>
                  <a:gd name="T2" fmla="*/ 11 w 12"/>
                  <a:gd name="T3" fmla="*/ 0 h 28"/>
                  <a:gd name="T4" fmla="*/ 7 w 12"/>
                  <a:gd name="T5" fmla="*/ 14 h 28"/>
                  <a:gd name="T6" fmla="*/ 0 w 12"/>
                  <a:gd name="T7" fmla="*/ 28 h 28"/>
                </a:gdLst>
                <a:ahLst/>
                <a:cxnLst>
                  <a:cxn ang="0">
                    <a:pos x="T0" y="T1"/>
                  </a:cxn>
                  <a:cxn ang="0">
                    <a:pos x="T2" y="T3"/>
                  </a:cxn>
                  <a:cxn ang="0">
                    <a:pos x="T4" y="T5"/>
                  </a:cxn>
                  <a:cxn ang="0">
                    <a:pos x="T6" y="T7"/>
                  </a:cxn>
                </a:cxnLst>
                <a:rect l="0" t="0" r="r" b="b"/>
                <a:pathLst>
                  <a:path w="12" h="28">
                    <a:moveTo>
                      <a:pt x="0" y="28"/>
                    </a:moveTo>
                    <a:cubicBezTo>
                      <a:pt x="4" y="19"/>
                      <a:pt x="7" y="12"/>
                      <a:pt x="11" y="0"/>
                    </a:cubicBezTo>
                    <a:cubicBezTo>
                      <a:pt x="12" y="0"/>
                      <a:pt x="9" y="7"/>
                      <a:pt x="7" y="14"/>
                    </a:cubicBezTo>
                    <a:cubicBezTo>
                      <a:pt x="4" y="20"/>
                      <a:pt x="1" y="27"/>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4" name="Freeform 6269">
                <a:extLst>
                  <a:ext uri="{FF2B5EF4-FFF2-40B4-BE49-F238E27FC236}">
                    <a16:creationId xmlns:a16="http://schemas.microsoft.com/office/drawing/2014/main" id="{A0499445-4966-465F-B99E-B3884E1BD9FD}"/>
                  </a:ext>
                </a:extLst>
              </p:cNvPr>
              <p:cNvSpPr>
                <a:spLocks/>
              </p:cNvSpPr>
              <p:nvPr/>
            </p:nvSpPr>
            <p:spPr bwMode="auto">
              <a:xfrm>
                <a:off x="2638" y="2459"/>
                <a:ext cx="11" cy="10"/>
              </a:xfrm>
              <a:custGeom>
                <a:avLst/>
                <a:gdLst>
                  <a:gd name="T0" fmla="*/ 5 w 20"/>
                  <a:gd name="T1" fmla="*/ 17 h 19"/>
                  <a:gd name="T2" fmla="*/ 19 w 20"/>
                  <a:gd name="T3" fmla="*/ 0 h 19"/>
                  <a:gd name="T4" fmla="*/ 5 w 20"/>
                  <a:gd name="T5" fmla="*/ 17 h 19"/>
                </a:gdLst>
                <a:ahLst/>
                <a:cxnLst>
                  <a:cxn ang="0">
                    <a:pos x="T0" y="T1"/>
                  </a:cxn>
                  <a:cxn ang="0">
                    <a:pos x="T2" y="T3"/>
                  </a:cxn>
                  <a:cxn ang="0">
                    <a:pos x="T4" y="T5"/>
                  </a:cxn>
                </a:cxnLst>
                <a:rect l="0" t="0" r="r" b="b"/>
                <a:pathLst>
                  <a:path w="20" h="19">
                    <a:moveTo>
                      <a:pt x="5" y="17"/>
                    </a:moveTo>
                    <a:cubicBezTo>
                      <a:pt x="0" y="19"/>
                      <a:pt x="14" y="6"/>
                      <a:pt x="19" y="0"/>
                    </a:cubicBezTo>
                    <a:cubicBezTo>
                      <a:pt x="20" y="1"/>
                      <a:pt x="11" y="10"/>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5" name="Freeform 6270">
                <a:extLst>
                  <a:ext uri="{FF2B5EF4-FFF2-40B4-BE49-F238E27FC236}">
                    <a16:creationId xmlns:a16="http://schemas.microsoft.com/office/drawing/2014/main" id="{82F153E1-78CC-47DF-972E-A73FB5B9C7C6}"/>
                  </a:ext>
                </a:extLst>
              </p:cNvPr>
              <p:cNvSpPr>
                <a:spLocks/>
              </p:cNvSpPr>
              <p:nvPr/>
            </p:nvSpPr>
            <p:spPr bwMode="auto">
              <a:xfrm>
                <a:off x="2267" y="2630"/>
                <a:ext cx="16" cy="2"/>
              </a:xfrm>
              <a:custGeom>
                <a:avLst/>
                <a:gdLst>
                  <a:gd name="T0" fmla="*/ 28 w 28"/>
                  <a:gd name="T1" fmla="*/ 1 h 2"/>
                  <a:gd name="T2" fmla="*/ 1 w 28"/>
                  <a:gd name="T3" fmla="*/ 2 h 2"/>
                  <a:gd name="T4" fmla="*/ 0 w 28"/>
                  <a:gd name="T5" fmla="*/ 1 h 2"/>
                  <a:gd name="T6" fmla="*/ 27 w 28"/>
                  <a:gd name="T7" fmla="*/ 0 h 2"/>
                  <a:gd name="T8" fmla="*/ 28 w 28"/>
                  <a:gd name="T9" fmla="*/ 1 h 2"/>
                </a:gdLst>
                <a:ahLst/>
                <a:cxnLst>
                  <a:cxn ang="0">
                    <a:pos x="T0" y="T1"/>
                  </a:cxn>
                  <a:cxn ang="0">
                    <a:pos x="T2" y="T3"/>
                  </a:cxn>
                  <a:cxn ang="0">
                    <a:pos x="T4" y="T5"/>
                  </a:cxn>
                  <a:cxn ang="0">
                    <a:pos x="T6" y="T7"/>
                  </a:cxn>
                  <a:cxn ang="0">
                    <a:pos x="T8" y="T9"/>
                  </a:cxn>
                </a:cxnLst>
                <a:rect l="0" t="0" r="r" b="b"/>
                <a:pathLst>
                  <a:path w="28" h="2">
                    <a:moveTo>
                      <a:pt x="28" y="1"/>
                    </a:moveTo>
                    <a:cubicBezTo>
                      <a:pt x="19" y="2"/>
                      <a:pt x="10" y="2"/>
                      <a:pt x="1" y="2"/>
                    </a:cubicBezTo>
                    <a:cubicBezTo>
                      <a:pt x="0" y="1"/>
                      <a:pt x="0" y="1"/>
                      <a:pt x="0" y="1"/>
                    </a:cubicBezTo>
                    <a:cubicBezTo>
                      <a:pt x="9" y="1"/>
                      <a:pt x="18" y="1"/>
                      <a:pt x="27" y="0"/>
                    </a:cubicBezTo>
                    <a:lnTo>
                      <a:pt x="28"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6" name="Freeform 6271">
                <a:extLst>
                  <a:ext uri="{FF2B5EF4-FFF2-40B4-BE49-F238E27FC236}">
                    <a16:creationId xmlns:a16="http://schemas.microsoft.com/office/drawing/2014/main" id="{4EF04309-6796-4C15-A5EF-6AC7C0D9E267}"/>
                  </a:ext>
                </a:extLst>
              </p:cNvPr>
              <p:cNvSpPr>
                <a:spLocks/>
              </p:cNvSpPr>
              <p:nvPr/>
            </p:nvSpPr>
            <p:spPr bwMode="auto">
              <a:xfrm>
                <a:off x="2696" y="2365"/>
                <a:ext cx="19" cy="29"/>
              </a:xfrm>
              <a:custGeom>
                <a:avLst/>
                <a:gdLst>
                  <a:gd name="T0" fmla="*/ 30 w 33"/>
                  <a:gd name="T1" fmla="*/ 7 h 52"/>
                  <a:gd name="T2" fmla="*/ 27 w 33"/>
                  <a:gd name="T3" fmla="*/ 10 h 52"/>
                  <a:gd name="T4" fmla="*/ 2 w 33"/>
                  <a:gd name="T5" fmla="*/ 52 h 52"/>
                  <a:gd name="T6" fmla="*/ 5 w 33"/>
                  <a:gd name="T7" fmla="*/ 46 h 52"/>
                  <a:gd name="T8" fmla="*/ 0 w 33"/>
                  <a:gd name="T9" fmla="*/ 52 h 52"/>
                  <a:gd name="T10" fmla="*/ 16 w 33"/>
                  <a:gd name="T11" fmla="*/ 26 h 52"/>
                  <a:gd name="T12" fmla="*/ 33 w 33"/>
                  <a:gd name="T13" fmla="*/ 0 h 52"/>
                  <a:gd name="T14" fmla="*/ 30 w 33"/>
                  <a:gd name="T15" fmla="*/ 7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2">
                    <a:moveTo>
                      <a:pt x="30" y="7"/>
                    </a:moveTo>
                    <a:cubicBezTo>
                      <a:pt x="28" y="10"/>
                      <a:pt x="28" y="10"/>
                      <a:pt x="27" y="10"/>
                    </a:cubicBezTo>
                    <a:cubicBezTo>
                      <a:pt x="19" y="24"/>
                      <a:pt x="14" y="35"/>
                      <a:pt x="2" y="52"/>
                    </a:cubicBezTo>
                    <a:cubicBezTo>
                      <a:pt x="2" y="50"/>
                      <a:pt x="2" y="49"/>
                      <a:pt x="5" y="46"/>
                    </a:cubicBezTo>
                    <a:cubicBezTo>
                      <a:pt x="4" y="46"/>
                      <a:pt x="2" y="49"/>
                      <a:pt x="0" y="52"/>
                    </a:cubicBezTo>
                    <a:cubicBezTo>
                      <a:pt x="5" y="46"/>
                      <a:pt x="11" y="36"/>
                      <a:pt x="16" y="26"/>
                    </a:cubicBezTo>
                    <a:cubicBezTo>
                      <a:pt x="22" y="16"/>
                      <a:pt x="28" y="7"/>
                      <a:pt x="33" y="0"/>
                    </a:cubicBezTo>
                    <a:cubicBezTo>
                      <a:pt x="31" y="4"/>
                      <a:pt x="30" y="6"/>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7" name="Freeform 6272">
                <a:extLst>
                  <a:ext uri="{FF2B5EF4-FFF2-40B4-BE49-F238E27FC236}">
                    <a16:creationId xmlns:a16="http://schemas.microsoft.com/office/drawing/2014/main" id="{409D8C2F-48FB-4404-8854-AB2C5666E549}"/>
                  </a:ext>
                </a:extLst>
              </p:cNvPr>
              <p:cNvSpPr>
                <a:spLocks/>
              </p:cNvSpPr>
              <p:nvPr/>
            </p:nvSpPr>
            <p:spPr bwMode="auto">
              <a:xfrm>
                <a:off x="2393" y="1647"/>
                <a:ext cx="11" cy="3"/>
              </a:xfrm>
              <a:custGeom>
                <a:avLst/>
                <a:gdLst>
                  <a:gd name="T0" fmla="*/ 1 w 19"/>
                  <a:gd name="T1" fmla="*/ 0 h 5"/>
                  <a:gd name="T2" fmla="*/ 18 w 19"/>
                  <a:gd name="T3" fmla="*/ 3 h 5"/>
                  <a:gd name="T4" fmla="*/ 15 w 19"/>
                  <a:gd name="T5" fmla="*/ 5 h 5"/>
                  <a:gd name="T6" fmla="*/ 1 w 19"/>
                  <a:gd name="T7" fmla="*/ 0 h 5"/>
                </a:gdLst>
                <a:ahLst/>
                <a:cxnLst>
                  <a:cxn ang="0">
                    <a:pos x="T0" y="T1"/>
                  </a:cxn>
                  <a:cxn ang="0">
                    <a:pos x="T2" y="T3"/>
                  </a:cxn>
                  <a:cxn ang="0">
                    <a:pos x="T4" y="T5"/>
                  </a:cxn>
                  <a:cxn ang="0">
                    <a:pos x="T6" y="T7"/>
                  </a:cxn>
                </a:cxnLst>
                <a:rect l="0" t="0" r="r" b="b"/>
                <a:pathLst>
                  <a:path w="19" h="5">
                    <a:moveTo>
                      <a:pt x="1" y="0"/>
                    </a:moveTo>
                    <a:cubicBezTo>
                      <a:pt x="12" y="2"/>
                      <a:pt x="8" y="1"/>
                      <a:pt x="18" y="3"/>
                    </a:cubicBezTo>
                    <a:cubicBezTo>
                      <a:pt x="19" y="4"/>
                      <a:pt x="14" y="4"/>
                      <a:pt x="15" y="5"/>
                    </a:cubicBezTo>
                    <a:cubicBezTo>
                      <a:pt x="10" y="3"/>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8" name="Freeform 6273">
                <a:extLst>
                  <a:ext uri="{FF2B5EF4-FFF2-40B4-BE49-F238E27FC236}">
                    <a16:creationId xmlns:a16="http://schemas.microsoft.com/office/drawing/2014/main" id="{4AA12C49-30B2-44C4-A858-C3F0E8875C0A}"/>
                  </a:ext>
                </a:extLst>
              </p:cNvPr>
              <p:cNvSpPr>
                <a:spLocks/>
              </p:cNvSpPr>
              <p:nvPr/>
            </p:nvSpPr>
            <p:spPr bwMode="auto">
              <a:xfrm>
                <a:off x="2407" y="1650"/>
                <a:ext cx="22" cy="6"/>
              </a:xfrm>
              <a:custGeom>
                <a:avLst/>
                <a:gdLst>
                  <a:gd name="T0" fmla="*/ 35 w 38"/>
                  <a:gd name="T1" fmla="*/ 12 h 12"/>
                  <a:gd name="T2" fmla="*/ 24 w 38"/>
                  <a:gd name="T3" fmla="*/ 8 h 12"/>
                  <a:gd name="T4" fmla="*/ 20 w 38"/>
                  <a:gd name="T5" fmla="*/ 6 h 12"/>
                  <a:gd name="T6" fmla="*/ 0 w 38"/>
                  <a:gd name="T7" fmla="*/ 1 h 12"/>
                  <a:gd name="T8" fmla="*/ 21 w 38"/>
                  <a:gd name="T9" fmla="*/ 5 h 12"/>
                  <a:gd name="T10" fmla="*/ 35 w 38"/>
                  <a:gd name="T11" fmla="*/ 12 h 12"/>
                </a:gdLst>
                <a:ahLst/>
                <a:cxnLst>
                  <a:cxn ang="0">
                    <a:pos x="T0" y="T1"/>
                  </a:cxn>
                  <a:cxn ang="0">
                    <a:pos x="T2" y="T3"/>
                  </a:cxn>
                  <a:cxn ang="0">
                    <a:pos x="T4" y="T5"/>
                  </a:cxn>
                  <a:cxn ang="0">
                    <a:pos x="T6" y="T7"/>
                  </a:cxn>
                  <a:cxn ang="0">
                    <a:pos x="T8" y="T9"/>
                  </a:cxn>
                  <a:cxn ang="0">
                    <a:pos x="T10" y="T11"/>
                  </a:cxn>
                </a:cxnLst>
                <a:rect l="0" t="0" r="r" b="b"/>
                <a:pathLst>
                  <a:path w="38" h="12">
                    <a:moveTo>
                      <a:pt x="35" y="12"/>
                    </a:moveTo>
                    <a:cubicBezTo>
                      <a:pt x="30" y="11"/>
                      <a:pt x="26" y="7"/>
                      <a:pt x="24" y="8"/>
                    </a:cubicBezTo>
                    <a:cubicBezTo>
                      <a:pt x="17" y="6"/>
                      <a:pt x="17" y="6"/>
                      <a:pt x="20" y="6"/>
                    </a:cubicBezTo>
                    <a:cubicBezTo>
                      <a:pt x="10" y="3"/>
                      <a:pt x="8" y="3"/>
                      <a:pt x="0" y="1"/>
                    </a:cubicBezTo>
                    <a:cubicBezTo>
                      <a:pt x="2" y="0"/>
                      <a:pt x="12" y="3"/>
                      <a:pt x="21" y="5"/>
                    </a:cubicBezTo>
                    <a:cubicBezTo>
                      <a:pt x="30" y="8"/>
                      <a:pt x="38" y="1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9" name="Freeform 6274">
                <a:extLst>
                  <a:ext uri="{FF2B5EF4-FFF2-40B4-BE49-F238E27FC236}">
                    <a16:creationId xmlns:a16="http://schemas.microsoft.com/office/drawing/2014/main" id="{5B1CF7C8-BA25-4AD8-BC0E-9553DE2A1EDF}"/>
                  </a:ext>
                </a:extLst>
              </p:cNvPr>
              <p:cNvSpPr>
                <a:spLocks/>
              </p:cNvSpPr>
              <p:nvPr/>
            </p:nvSpPr>
            <p:spPr bwMode="auto">
              <a:xfrm>
                <a:off x="2628" y="1773"/>
                <a:ext cx="9" cy="7"/>
              </a:xfrm>
              <a:custGeom>
                <a:avLst/>
                <a:gdLst>
                  <a:gd name="T0" fmla="*/ 15 w 15"/>
                  <a:gd name="T1" fmla="*/ 14 h 14"/>
                  <a:gd name="T2" fmla="*/ 0 w 15"/>
                  <a:gd name="T3" fmla="*/ 0 h 14"/>
                  <a:gd name="T4" fmla="*/ 15 w 15"/>
                  <a:gd name="T5" fmla="*/ 14 h 14"/>
                </a:gdLst>
                <a:ahLst/>
                <a:cxnLst>
                  <a:cxn ang="0">
                    <a:pos x="T0" y="T1"/>
                  </a:cxn>
                  <a:cxn ang="0">
                    <a:pos x="T2" y="T3"/>
                  </a:cxn>
                  <a:cxn ang="0">
                    <a:pos x="T4" y="T5"/>
                  </a:cxn>
                </a:cxnLst>
                <a:rect l="0" t="0" r="r" b="b"/>
                <a:pathLst>
                  <a:path w="15" h="14">
                    <a:moveTo>
                      <a:pt x="15" y="14"/>
                    </a:moveTo>
                    <a:cubicBezTo>
                      <a:pt x="13" y="13"/>
                      <a:pt x="4" y="6"/>
                      <a:pt x="0" y="0"/>
                    </a:cubicBezTo>
                    <a:cubicBezTo>
                      <a:pt x="2" y="1"/>
                      <a:pt x="8" y="7"/>
                      <a:pt x="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0" name="Freeform 6275">
                <a:extLst>
                  <a:ext uri="{FF2B5EF4-FFF2-40B4-BE49-F238E27FC236}">
                    <a16:creationId xmlns:a16="http://schemas.microsoft.com/office/drawing/2014/main" id="{757F228E-890E-4537-84BF-B5A95BB4FB25}"/>
                  </a:ext>
                </a:extLst>
              </p:cNvPr>
              <p:cNvSpPr>
                <a:spLocks/>
              </p:cNvSpPr>
              <p:nvPr/>
            </p:nvSpPr>
            <p:spPr bwMode="auto">
              <a:xfrm>
                <a:off x="2657" y="1804"/>
                <a:ext cx="49" cy="65"/>
              </a:xfrm>
              <a:custGeom>
                <a:avLst/>
                <a:gdLst>
                  <a:gd name="T0" fmla="*/ 85 w 85"/>
                  <a:gd name="T1" fmla="*/ 115 h 115"/>
                  <a:gd name="T2" fmla="*/ 60 w 85"/>
                  <a:gd name="T3" fmla="*/ 81 h 115"/>
                  <a:gd name="T4" fmla="*/ 65 w 85"/>
                  <a:gd name="T5" fmla="*/ 86 h 115"/>
                  <a:gd name="T6" fmla="*/ 35 w 85"/>
                  <a:gd name="T7" fmla="*/ 43 h 115"/>
                  <a:gd name="T8" fmla="*/ 0 w 85"/>
                  <a:gd name="T9" fmla="*/ 0 h 115"/>
                  <a:gd name="T10" fmla="*/ 43 w 85"/>
                  <a:gd name="T11" fmla="*/ 52 h 115"/>
                  <a:gd name="T12" fmla="*/ 85 w 85"/>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85" y="115"/>
                    </a:moveTo>
                    <a:cubicBezTo>
                      <a:pt x="76" y="105"/>
                      <a:pt x="70" y="93"/>
                      <a:pt x="60" y="81"/>
                    </a:cubicBezTo>
                    <a:cubicBezTo>
                      <a:pt x="61" y="80"/>
                      <a:pt x="63" y="84"/>
                      <a:pt x="65" y="86"/>
                    </a:cubicBezTo>
                    <a:cubicBezTo>
                      <a:pt x="56" y="72"/>
                      <a:pt x="46" y="58"/>
                      <a:pt x="35" y="43"/>
                    </a:cubicBezTo>
                    <a:cubicBezTo>
                      <a:pt x="23" y="28"/>
                      <a:pt x="11" y="14"/>
                      <a:pt x="0" y="0"/>
                    </a:cubicBezTo>
                    <a:cubicBezTo>
                      <a:pt x="11" y="12"/>
                      <a:pt x="27" y="31"/>
                      <a:pt x="43" y="52"/>
                    </a:cubicBezTo>
                    <a:cubicBezTo>
                      <a:pt x="58" y="73"/>
                      <a:pt x="73" y="97"/>
                      <a:pt x="8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1" name="Freeform 6276">
                <a:extLst>
                  <a:ext uri="{FF2B5EF4-FFF2-40B4-BE49-F238E27FC236}">
                    <a16:creationId xmlns:a16="http://schemas.microsoft.com/office/drawing/2014/main" id="{740F2675-98F2-458C-9641-3656BF76AEF3}"/>
                  </a:ext>
                </a:extLst>
              </p:cNvPr>
              <p:cNvSpPr>
                <a:spLocks/>
              </p:cNvSpPr>
              <p:nvPr/>
            </p:nvSpPr>
            <p:spPr bwMode="auto">
              <a:xfrm>
                <a:off x="2708" y="1876"/>
                <a:ext cx="6" cy="9"/>
              </a:xfrm>
              <a:custGeom>
                <a:avLst/>
                <a:gdLst>
                  <a:gd name="T0" fmla="*/ 2 w 9"/>
                  <a:gd name="T1" fmla="*/ 0 h 15"/>
                  <a:gd name="T2" fmla="*/ 7 w 9"/>
                  <a:gd name="T3" fmla="*/ 10 h 15"/>
                  <a:gd name="T4" fmla="*/ 3 w 9"/>
                  <a:gd name="T5" fmla="*/ 5 h 15"/>
                  <a:gd name="T6" fmla="*/ 2 w 9"/>
                  <a:gd name="T7" fmla="*/ 0 h 15"/>
                </a:gdLst>
                <a:ahLst/>
                <a:cxnLst>
                  <a:cxn ang="0">
                    <a:pos x="T0" y="T1"/>
                  </a:cxn>
                  <a:cxn ang="0">
                    <a:pos x="T2" y="T3"/>
                  </a:cxn>
                  <a:cxn ang="0">
                    <a:pos x="T4" y="T5"/>
                  </a:cxn>
                  <a:cxn ang="0">
                    <a:pos x="T6" y="T7"/>
                  </a:cxn>
                </a:cxnLst>
                <a:rect l="0" t="0" r="r" b="b"/>
                <a:pathLst>
                  <a:path w="9" h="15">
                    <a:moveTo>
                      <a:pt x="2" y="0"/>
                    </a:moveTo>
                    <a:cubicBezTo>
                      <a:pt x="7" y="10"/>
                      <a:pt x="7" y="10"/>
                      <a:pt x="7" y="10"/>
                    </a:cubicBezTo>
                    <a:cubicBezTo>
                      <a:pt x="9" y="15"/>
                      <a:pt x="4" y="6"/>
                      <a:pt x="3" y="5"/>
                    </a:cubicBezTo>
                    <a:cubicBezTo>
                      <a:pt x="0" y="1"/>
                      <a:pt x="2"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2" name="Freeform 6277">
                <a:extLst>
                  <a:ext uri="{FF2B5EF4-FFF2-40B4-BE49-F238E27FC236}">
                    <a16:creationId xmlns:a16="http://schemas.microsoft.com/office/drawing/2014/main" id="{8F1AF15A-25A5-43FB-A27D-A0DFDF0BB674}"/>
                  </a:ext>
                </a:extLst>
              </p:cNvPr>
              <p:cNvSpPr>
                <a:spLocks/>
              </p:cNvSpPr>
              <p:nvPr/>
            </p:nvSpPr>
            <p:spPr bwMode="auto">
              <a:xfrm>
                <a:off x="2769" y="2187"/>
                <a:ext cx="3" cy="18"/>
              </a:xfrm>
              <a:custGeom>
                <a:avLst/>
                <a:gdLst>
                  <a:gd name="T0" fmla="*/ 0 w 5"/>
                  <a:gd name="T1" fmla="*/ 30 h 31"/>
                  <a:gd name="T2" fmla="*/ 4 w 5"/>
                  <a:gd name="T3" fmla="*/ 1 h 31"/>
                  <a:gd name="T4" fmla="*/ 3 w 5"/>
                  <a:gd name="T5" fmla="*/ 16 h 31"/>
                  <a:gd name="T6" fmla="*/ 0 w 5"/>
                  <a:gd name="T7" fmla="*/ 30 h 31"/>
                </a:gdLst>
                <a:ahLst/>
                <a:cxnLst>
                  <a:cxn ang="0">
                    <a:pos x="T0" y="T1"/>
                  </a:cxn>
                  <a:cxn ang="0">
                    <a:pos x="T2" y="T3"/>
                  </a:cxn>
                  <a:cxn ang="0">
                    <a:pos x="T4" y="T5"/>
                  </a:cxn>
                  <a:cxn ang="0">
                    <a:pos x="T6" y="T7"/>
                  </a:cxn>
                </a:cxnLst>
                <a:rect l="0" t="0" r="r" b="b"/>
                <a:pathLst>
                  <a:path w="5" h="31">
                    <a:moveTo>
                      <a:pt x="0" y="30"/>
                    </a:moveTo>
                    <a:cubicBezTo>
                      <a:pt x="2" y="20"/>
                      <a:pt x="4" y="11"/>
                      <a:pt x="4" y="1"/>
                    </a:cubicBezTo>
                    <a:cubicBezTo>
                      <a:pt x="5" y="0"/>
                      <a:pt x="4" y="8"/>
                      <a:pt x="3" y="16"/>
                    </a:cubicBezTo>
                    <a:cubicBezTo>
                      <a:pt x="2" y="23"/>
                      <a:pt x="1" y="31"/>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3" name="Freeform 6278">
                <a:extLst>
                  <a:ext uri="{FF2B5EF4-FFF2-40B4-BE49-F238E27FC236}">
                    <a16:creationId xmlns:a16="http://schemas.microsoft.com/office/drawing/2014/main" id="{3115E1B3-5BD6-4201-B080-AFD16F8F4010}"/>
                  </a:ext>
                </a:extLst>
              </p:cNvPr>
              <p:cNvSpPr>
                <a:spLocks/>
              </p:cNvSpPr>
              <p:nvPr/>
            </p:nvSpPr>
            <p:spPr bwMode="auto">
              <a:xfrm>
                <a:off x="2744" y="2285"/>
                <a:ext cx="4" cy="11"/>
              </a:xfrm>
              <a:custGeom>
                <a:avLst/>
                <a:gdLst>
                  <a:gd name="T0" fmla="*/ 5 w 7"/>
                  <a:gd name="T1" fmla="*/ 13 h 20"/>
                  <a:gd name="T2" fmla="*/ 2 w 7"/>
                  <a:gd name="T3" fmla="*/ 20 h 20"/>
                  <a:gd name="T4" fmla="*/ 0 w 7"/>
                  <a:gd name="T5" fmla="*/ 17 h 20"/>
                  <a:gd name="T6" fmla="*/ 7 w 7"/>
                  <a:gd name="T7" fmla="*/ 0 h 20"/>
                  <a:gd name="T8" fmla="*/ 5 w 7"/>
                  <a:gd name="T9" fmla="*/ 6 h 20"/>
                  <a:gd name="T10" fmla="*/ 7 w 7"/>
                  <a:gd name="T11" fmla="*/ 6 h 20"/>
                  <a:gd name="T12" fmla="*/ 5 w 7"/>
                  <a:gd name="T13" fmla="*/ 13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5" y="13"/>
                    </a:moveTo>
                    <a:cubicBezTo>
                      <a:pt x="4" y="17"/>
                      <a:pt x="3" y="15"/>
                      <a:pt x="2" y="20"/>
                    </a:cubicBezTo>
                    <a:cubicBezTo>
                      <a:pt x="5" y="8"/>
                      <a:pt x="4" y="11"/>
                      <a:pt x="0" y="17"/>
                    </a:cubicBezTo>
                    <a:cubicBezTo>
                      <a:pt x="2" y="13"/>
                      <a:pt x="4" y="8"/>
                      <a:pt x="7" y="0"/>
                    </a:cubicBezTo>
                    <a:cubicBezTo>
                      <a:pt x="7" y="0"/>
                      <a:pt x="6" y="4"/>
                      <a:pt x="5" y="6"/>
                    </a:cubicBezTo>
                    <a:cubicBezTo>
                      <a:pt x="7" y="6"/>
                      <a:pt x="7" y="6"/>
                      <a:pt x="7" y="6"/>
                    </a:cubicBezTo>
                    <a:cubicBezTo>
                      <a:pt x="6" y="10"/>
                      <a:pt x="5" y="12"/>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4" name="Freeform 6279">
                <a:extLst>
                  <a:ext uri="{FF2B5EF4-FFF2-40B4-BE49-F238E27FC236}">
                    <a16:creationId xmlns:a16="http://schemas.microsoft.com/office/drawing/2014/main" id="{017B4782-7309-4934-9F3E-BF7762D92414}"/>
                  </a:ext>
                </a:extLst>
              </p:cNvPr>
              <p:cNvSpPr>
                <a:spLocks/>
              </p:cNvSpPr>
              <p:nvPr/>
            </p:nvSpPr>
            <p:spPr bwMode="auto">
              <a:xfrm>
                <a:off x="2685" y="2396"/>
                <a:ext cx="10" cy="16"/>
              </a:xfrm>
              <a:custGeom>
                <a:avLst/>
                <a:gdLst>
                  <a:gd name="T0" fmla="*/ 0 w 19"/>
                  <a:gd name="T1" fmla="*/ 28 h 28"/>
                  <a:gd name="T2" fmla="*/ 8 w 19"/>
                  <a:gd name="T3" fmla="*/ 16 h 28"/>
                  <a:gd name="T4" fmla="*/ 19 w 19"/>
                  <a:gd name="T5" fmla="*/ 0 h 28"/>
                  <a:gd name="T6" fmla="*/ 0 w 19"/>
                  <a:gd name="T7" fmla="*/ 28 h 28"/>
                </a:gdLst>
                <a:ahLst/>
                <a:cxnLst>
                  <a:cxn ang="0">
                    <a:pos x="T0" y="T1"/>
                  </a:cxn>
                  <a:cxn ang="0">
                    <a:pos x="T2" y="T3"/>
                  </a:cxn>
                  <a:cxn ang="0">
                    <a:pos x="T4" y="T5"/>
                  </a:cxn>
                  <a:cxn ang="0">
                    <a:pos x="T6" y="T7"/>
                  </a:cxn>
                </a:cxnLst>
                <a:rect l="0" t="0" r="r" b="b"/>
                <a:pathLst>
                  <a:path w="19" h="28">
                    <a:moveTo>
                      <a:pt x="0" y="28"/>
                    </a:moveTo>
                    <a:cubicBezTo>
                      <a:pt x="1" y="26"/>
                      <a:pt x="4" y="21"/>
                      <a:pt x="8" y="16"/>
                    </a:cubicBezTo>
                    <a:cubicBezTo>
                      <a:pt x="12" y="10"/>
                      <a:pt x="16" y="4"/>
                      <a:pt x="19" y="0"/>
                    </a:cubicBezTo>
                    <a:cubicBezTo>
                      <a:pt x="18" y="3"/>
                      <a:pt x="9" y="1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5" name="Freeform 6280">
                <a:extLst>
                  <a:ext uri="{FF2B5EF4-FFF2-40B4-BE49-F238E27FC236}">
                    <a16:creationId xmlns:a16="http://schemas.microsoft.com/office/drawing/2014/main" id="{432CEAAC-513A-49BF-8C5C-01B864B930B4}"/>
                  </a:ext>
                </a:extLst>
              </p:cNvPr>
              <p:cNvSpPr>
                <a:spLocks/>
              </p:cNvSpPr>
              <p:nvPr/>
            </p:nvSpPr>
            <p:spPr bwMode="auto">
              <a:xfrm>
                <a:off x="2572" y="2521"/>
                <a:ext cx="7" cy="8"/>
              </a:xfrm>
              <a:custGeom>
                <a:avLst/>
                <a:gdLst>
                  <a:gd name="T0" fmla="*/ 11 w 13"/>
                  <a:gd name="T1" fmla="*/ 7 h 14"/>
                  <a:gd name="T2" fmla="*/ 0 w 13"/>
                  <a:gd name="T3" fmla="*/ 10 h 14"/>
                  <a:gd name="T4" fmla="*/ 13 w 13"/>
                  <a:gd name="T5" fmla="*/ 1 h 14"/>
                  <a:gd name="T6" fmla="*/ 4 w 13"/>
                  <a:gd name="T7" fmla="*/ 8 h 14"/>
                  <a:gd name="T8" fmla="*/ 11 w 13"/>
                  <a:gd name="T9" fmla="*/ 7 h 14"/>
                </a:gdLst>
                <a:ahLst/>
                <a:cxnLst>
                  <a:cxn ang="0">
                    <a:pos x="T0" y="T1"/>
                  </a:cxn>
                  <a:cxn ang="0">
                    <a:pos x="T2" y="T3"/>
                  </a:cxn>
                  <a:cxn ang="0">
                    <a:pos x="T4" y="T5"/>
                  </a:cxn>
                  <a:cxn ang="0">
                    <a:pos x="T6" y="T7"/>
                  </a:cxn>
                  <a:cxn ang="0">
                    <a:pos x="T8" y="T9"/>
                  </a:cxn>
                </a:cxnLst>
                <a:rect l="0" t="0" r="r" b="b"/>
                <a:pathLst>
                  <a:path w="13" h="14">
                    <a:moveTo>
                      <a:pt x="11" y="7"/>
                    </a:moveTo>
                    <a:cubicBezTo>
                      <a:pt x="1" y="14"/>
                      <a:pt x="5" y="9"/>
                      <a:pt x="0" y="10"/>
                    </a:cubicBezTo>
                    <a:cubicBezTo>
                      <a:pt x="8" y="4"/>
                      <a:pt x="11" y="0"/>
                      <a:pt x="13" y="1"/>
                    </a:cubicBezTo>
                    <a:cubicBezTo>
                      <a:pt x="4" y="8"/>
                      <a:pt x="4" y="8"/>
                      <a:pt x="4" y="8"/>
                    </a:cubicBezTo>
                    <a:cubicBezTo>
                      <a:pt x="10" y="6"/>
                      <a:pt x="11" y="4"/>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6" name="Freeform 6281">
                <a:extLst>
                  <a:ext uri="{FF2B5EF4-FFF2-40B4-BE49-F238E27FC236}">
                    <a16:creationId xmlns:a16="http://schemas.microsoft.com/office/drawing/2014/main" id="{B7FD8717-E221-4270-BD0A-C966B77ECF56}"/>
                  </a:ext>
                </a:extLst>
              </p:cNvPr>
              <p:cNvSpPr>
                <a:spLocks/>
              </p:cNvSpPr>
              <p:nvPr/>
            </p:nvSpPr>
            <p:spPr bwMode="auto">
              <a:xfrm>
                <a:off x="2344" y="2621"/>
                <a:ext cx="12" cy="2"/>
              </a:xfrm>
              <a:custGeom>
                <a:avLst/>
                <a:gdLst>
                  <a:gd name="T0" fmla="*/ 21 w 21"/>
                  <a:gd name="T1" fmla="*/ 3 h 4"/>
                  <a:gd name="T2" fmla="*/ 14 w 21"/>
                  <a:gd name="T3" fmla="*/ 3 h 4"/>
                  <a:gd name="T4" fmla="*/ 0 w 21"/>
                  <a:gd name="T5" fmla="*/ 4 h 4"/>
                  <a:gd name="T6" fmla="*/ 14 w 21"/>
                  <a:gd name="T7" fmla="*/ 0 h 4"/>
                  <a:gd name="T8" fmla="*/ 19 w 21"/>
                  <a:gd name="T9" fmla="*/ 0 h 4"/>
                  <a:gd name="T10" fmla="*/ 21 w 21"/>
                  <a:gd name="T11" fmla="*/ 3 h 4"/>
                </a:gdLst>
                <a:ahLst/>
                <a:cxnLst>
                  <a:cxn ang="0">
                    <a:pos x="T0" y="T1"/>
                  </a:cxn>
                  <a:cxn ang="0">
                    <a:pos x="T2" y="T3"/>
                  </a:cxn>
                  <a:cxn ang="0">
                    <a:pos x="T4" y="T5"/>
                  </a:cxn>
                  <a:cxn ang="0">
                    <a:pos x="T6" y="T7"/>
                  </a:cxn>
                  <a:cxn ang="0">
                    <a:pos x="T8" y="T9"/>
                  </a:cxn>
                  <a:cxn ang="0">
                    <a:pos x="T10" y="T11"/>
                  </a:cxn>
                </a:cxnLst>
                <a:rect l="0" t="0" r="r" b="b"/>
                <a:pathLst>
                  <a:path w="21" h="4">
                    <a:moveTo>
                      <a:pt x="21" y="3"/>
                    </a:moveTo>
                    <a:cubicBezTo>
                      <a:pt x="12" y="4"/>
                      <a:pt x="13" y="3"/>
                      <a:pt x="14" y="3"/>
                    </a:cubicBezTo>
                    <a:cubicBezTo>
                      <a:pt x="14" y="2"/>
                      <a:pt x="13" y="2"/>
                      <a:pt x="0" y="4"/>
                    </a:cubicBezTo>
                    <a:cubicBezTo>
                      <a:pt x="6" y="3"/>
                      <a:pt x="5" y="2"/>
                      <a:pt x="14" y="0"/>
                    </a:cubicBezTo>
                    <a:cubicBezTo>
                      <a:pt x="10" y="2"/>
                      <a:pt x="12" y="2"/>
                      <a:pt x="19"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7" name="Freeform 6282">
                <a:extLst>
                  <a:ext uri="{FF2B5EF4-FFF2-40B4-BE49-F238E27FC236}">
                    <a16:creationId xmlns:a16="http://schemas.microsoft.com/office/drawing/2014/main" id="{2FDC969B-3096-42AF-AD84-00C5C6E1CFFA}"/>
                  </a:ext>
                </a:extLst>
              </p:cNvPr>
              <p:cNvSpPr>
                <a:spLocks/>
              </p:cNvSpPr>
              <p:nvPr/>
            </p:nvSpPr>
            <p:spPr bwMode="auto">
              <a:xfrm>
                <a:off x="2201" y="2625"/>
                <a:ext cx="13" cy="3"/>
              </a:xfrm>
              <a:custGeom>
                <a:avLst/>
                <a:gdLst>
                  <a:gd name="T0" fmla="*/ 8 w 22"/>
                  <a:gd name="T1" fmla="*/ 4 h 4"/>
                  <a:gd name="T2" fmla="*/ 3 w 22"/>
                  <a:gd name="T3" fmla="*/ 0 h 4"/>
                  <a:gd name="T4" fmla="*/ 8 w 22"/>
                  <a:gd name="T5" fmla="*/ 4 h 4"/>
                </a:gdLst>
                <a:ahLst/>
                <a:cxnLst>
                  <a:cxn ang="0">
                    <a:pos x="T0" y="T1"/>
                  </a:cxn>
                  <a:cxn ang="0">
                    <a:pos x="T2" y="T3"/>
                  </a:cxn>
                  <a:cxn ang="0">
                    <a:pos x="T4" y="T5"/>
                  </a:cxn>
                </a:cxnLst>
                <a:rect l="0" t="0" r="r" b="b"/>
                <a:pathLst>
                  <a:path w="22" h="4">
                    <a:moveTo>
                      <a:pt x="8" y="4"/>
                    </a:moveTo>
                    <a:cubicBezTo>
                      <a:pt x="0" y="2"/>
                      <a:pt x="9" y="3"/>
                      <a:pt x="3" y="0"/>
                    </a:cubicBezTo>
                    <a:cubicBezTo>
                      <a:pt x="22" y="2"/>
                      <a:pt x="11"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8" name="Freeform 6283">
                <a:extLst>
                  <a:ext uri="{FF2B5EF4-FFF2-40B4-BE49-F238E27FC236}">
                    <a16:creationId xmlns:a16="http://schemas.microsoft.com/office/drawing/2014/main" id="{8B7141F1-EE53-4591-AA45-61C60F3C361F}"/>
                  </a:ext>
                </a:extLst>
              </p:cNvPr>
              <p:cNvSpPr>
                <a:spLocks/>
              </p:cNvSpPr>
              <p:nvPr/>
            </p:nvSpPr>
            <p:spPr bwMode="auto">
              <a:xfrm>
                <a:off x="2325" y="1638"/>
                <a:ext cx="28" cy="3"/>
              </a:xfrm>
              <a:custGeom>
                <a:avLst/>
                <a:gdLst>
                  <a:gd name="T0" fmla="*/ 6 w 49"/>
                  <a:gd name="T1" fmla="*/ 0 h 6"/>
                  <a:gd name="T2" fmla="*/ 34 w 49"/>
                  <a:gd name="T3" fmla="*/ 3 h 6"/>
                  <a:gd name="T4" fmla="*/ 44 w 49"/>
                  <a:gd name="T5" fmla="*/ 4 h 6"/>
                  <a:gd name="T6" fmla="*/ 48 w 49"/>
                  <a:gd name="T7" fmla="*/ 5 h 6"/>
                  <a:gd name="T8" fmla="*/ 27 w 49"/>
                  <a:gd name="T9" fmla="*/ 3 h 6"/>
                  <a:gd name="T10" fmla="*/ 17 w 49"/>
                  <a:gd name="T11" fmla="*/ 3 h 6"/>
                  <a:gd name="T12" fmla="*/ 4 w 49"/>
                  <a:gd name="T13" fmla="*/ 2 h 6"/>
                  <a:gd name="T14" fmla="*/ 6 w 49"/>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
                    <a:moveTo>
                      <a:pt x="6" y="0"/>
                    </a:moveTo>
                    <a:cubicBezTo>
                      <a:pt x="19" y="0"/>
                      <a:pt x="35" y="4"/>
                      <a:pt x="34" y="3"/>
                    </a:cubicBezTo>
                    <a:cubicBezTo>
                      <a:pt x="34" y="2"/>
                      <a:pt x="40" y="3"/>
                      <a:pt x="44" y="4"/>
                    </a:cubicBezTo>
                    <a:cubicBezTo>
                      <a:pt x="44" y="4"/>
                      <a:pt x="46" y="4"/>
                      <a:pt x="48" y="5"/>
                    </a:cubicBezTo>
                    <a:cubicBezTo>
                      <a:pt x="49" y="6"/>
                      <a:pt x="37" y="4"/>
                      <a:pt x="27" y="3"/>
                    </a:cubicBezTo>
                    <a:cubicBezTo>
                      <a:pt x="17" y="2"/>
                      <a:pt x="9" y="1"/>
                      <a:pt x="17" y="3"/>
                    </a:cubicBezTo>
                    <a:cubicBezTo>
                      <a:pt x="17" y="3"/>
                      <a:pt x="9" y="3"/>
                      <a:pt x="4" y="2"/>
                    </a:cubicBezTo>
                    <a:cubicBezTo>
                      <a:pt x="0" y="1"/>
                      <a:pt x="8"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9" name="Freeform 6284">
                <a:extLst>
                  <a:ext uri="{FF2B5EF4-FFF2-40B4-BE49-F238E27FC236}">
                    <a16:creationId xmlns:a16="http://schemas.microsoft.com/office/drawing/2014/main" id="{472930B6-CC5C-4967-ABD0-C31F26A315B7}"/>
                  </a:ext>
                </a:extLst>
              </p:cNvPr>
              <p:cNvSpPr>
                <a:spLocks/>
              </p:cNvSpPr>
              <p:nvPr/>
            </p:nvSpPr>
            <p:spPr bwMode="auto">
              <a:xfrm>
                <a:off x="2715" y="1887"/>
                <a:ext cx="12" cy="22"/>
              </a:xfrm>
              <a:custGeom>
                <a:avLst/>
                <a:gdLst>
                  <a:gd name="T0" fmla="*/ 0 w 20"/>
                  <a:gd name="T1" fmla="*/ 0 h 38"/>
                  <a:gd name="T2" fmla="*/ 20 w 20"/>
                  <a:gd name="T3" fmla="*/ 38 h 38"/>
                  <a:gd name="T4" fmla="*/ 12 w 20"/>
                  <a:gd name="T5" fmla="*/ 24 h 38"/>
                  <a:gd name="T6" fmla="*/ 0 w 20"/>
                  <a:gd name="T7" fmla="*/ 0 h 38"/>
                </a:gdLst>
                <a:ahLst/>
                <a:cxnLst>
                  <a:cxn ang="0">
                    <a:pos x="T0" y="T1"/>
                  </a:cxn>
                  <a:cxn ang="0">
                    <a:pos x="T2" y="T3"/>
                  </a:cxn>
                  <a:cxn ang="0">
                    <a:pos x="T4" y="T5"/>
                  </a:cxn>
                  <a:cxn ang="0">
                    <a:pos x="T6" y="T7"/>
                  </a:cxn>
                </a:cxnLst>
                <a:rect l="0" t="0" r="r" b="b"/>
                <a:pathLst>
                  <a:path w="20" h="38">
                    <a:moveTo>
                      <a:pt x="0" y="0"/>
                    </a:moveTo>
                    <a:cubicBezTo>
                      <a:pt x="7" y="11"/>
                      <a:pt x="11" y="21"/>
                      <a:pt x="20" y="38"/>
                    </a:cubicBezTo>
                    <a:cubicBezTo>
                      <a:pt x="19" y="38"/>
                      <a:pt x="16" y="32"/>
                      <a:pt x="12" y="24"/>
                    </a:cubicBezTo>
                    <a:cubicBezTo>
                      <a:pt x="8" y="16"/>
                      <a:pt x="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0" name="Freeform 6285">
                <a:extLst>
                  <a:ext uri="{FF2B5EF4-FFF2-40B4-BE49-F238E27FC236}">
                    <a16:creationId xmlns:a16="http://schemas.microsoft.com/office/drawing/2014/main" id="{82F052C4-3928-4CEE-BCBF-A900EFBEF18F}"/>
                  </a:ext>
                </a:extLst>
              </p:cNvPr>
              <p:cNvSpPr>
                <a:spLocks/>
              </p:cNvSpPr>
              <p:nvPr/>
            </p:nvSpPr>
            <p:spPr bwMode="auto">
              <a:xfrm>
                <a:off x="2734" y="1927"/>
                <a:ext cx="17" cy="44"/>
              </a:xfrm>
              <a:custGeom>
                <a:avLst/>
                <a:gdLst>
                  <a:gd name="T0" fmla="*/ 29 w 29"/>
                  <a:gd name="T1" fmla="*/ 78 h 78"/>
                  <a:gd name="T2" fmla="*/ 16 w 29"/>
                  <a:gd name="T3" fmla="*/ 41 h 78"/>
                  <a:gd name="T4" fmla="*/ 0 w 29"/>
                  <a:gd name="T5" fmla="*/ 0 h 78"/>
                  <a:gd name="T6" fmla="*/ 15 w 29"/>
                  <a:gd name="T7" fmla="*/ 33 h 78"/>
                  <a:gd name="T8" fmla="*/ 29 w 29"/>
                  <a:gd name="T9" fmla="*/ 78 h 78"/>
                </a:gdLst>
                <a:ahLst/>
                <a:cxnLst>
                  <a:cxn ang="0">
                    <a:pos x="T0" y="T1"/>
                  </a:cxn>
                  <a:cxn ang="0">
                    <a:pos x="T2" y="T3"/>
                  </a:cxn>
                  <a:cxn ang="0">
                    <a:pos x="T4" y="T5"/>
                  </a:cxn>
                  <a:cxn ang="0">
                    <a:pos x="T6" y="T7"/>
                  </a:cxn>
                  <a:cxn ang="0">
                    <a:pos x="T8" y="T9"/>
                  </a:cxn>
                </a:cxnLst>
                <a:rect l="0" t="0" r="r" b="b"/>
                <a:pathLst>
                  <a:path w="29" h="78">
                    <a:moveTo>
                      <a:pt x="29" y="78"/>
                    </a:moveTo>
                    <a:cubicBezTo>
                      <a:pt x="26" y="68"/>
                      <a:pt x="22" y="55"/>
                      <a:pt x="16" y="41"/>
                    </a:cubicBezTo>
                    <a:cubicBezTo>
                      <a:pt x="11" y="28"/>
                      <a:pt x="5" y="13"/>
                      <a:pt x="0" y="0"/>
                    </a:cubicBezTo>
                    <a:cubicBezTo>
                      <a:pt x="2" y="4"/>
                      <a:pt x="9" y="17"/>
                      <a:pt x="15" y="33"/>
                    </a:cubicBezTo>
                    <a:cubicBezTo>
                      <a:pt x="21" y="48"/>
                      <a:pt x="27" y="66"/>
                      <a:pt x="2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1" name="Freeform 6286">
                <a:extLst>
                  <a:ext uri="{FF2B5EF4-FFF2-40B4-BE49-F238E27FC236}">
                    <a16:creationId xmlns:a16="http://schemas.microsoft.com/office/drawing/2014/main" id="{49D12BB3-9904-4280-9668-C3FC533A7BBE}"/>
                  </a:ext>
                </a:extLst>
              </p:cNvPr>
              <p:cNvSpPr>
                <a:spLocks/>
              </p:cNvSpPr>
              <p:nvPr/>
            </p:nvSpPr>
            <p:spPr bwMode="auto">
              <a:xfrm>
                <a:off x="2751" y="2236"/>
                <a:ext cx="11" cy="40"/>
              </a:xfrm>
              <a:custGeom>
                <a:avLst/>
                <a:gdLst>
                  <a:gd name="T0" fmla="*/ 11 w 19"/>
                  <a:gd name="T1" fmla="*/ 41 h 70"/>
                  <a:gd name="T2" fmla="*/ 5 w 19"/>
                  <a:gd name="T3" fmla="*/ 63 h 70"/>
                  <a:gd name="T4" fmla="*/ 2 w 19"/>
                  <a:gd name="T5" fmla="*/ 63 h 70"/>
                  <a:gd name="T6" fmla="*/ 3 w 19"/>
                  <a:gd name="T7" fmla="*/ 59 h 70"/>
                  <a:gd name="T8" fmla="*/ 7 w 19"/>
                  <a:gd name="T9" fmla="*/ 49 h 70"/>
                  <a:gd name="T10" fmla="*/ 7 w 19"/>
                  <a:gd name="T11" fmla="*/ 46 h 70"/>
                  <a:gd name="T12" fmla="*/ 1 w 19"/>
                  <a:gd name="T13" fmla="*/ 61 h 70"/>
                  <a:gd name="T14" fmla="*/ 10 w 19"/>
                  <a:gd name="T15" fmla="*/ 31 h 70"/>
                  <a:gd name="T16" fmla="*/ 17 w 19"/>
                  <a:gd name="T17" fmla="*/ 0 h 70"/>
                  <a:gd name="T18" fmla="*/ 8 w 19"/>
                  <a:gd name="T19" fmla="*/ 39 h 70"/>
                  <a:gd name="T20" fmla="*/ 11 w 19"/>
                  <a:gd name="T21" fmla="*/ 4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70">
                    <a:moveTo>
                      <a:pt x="11" y="41"/>
                    </a:moveTo>
                    <a:cubicBezTo>
                      <a:pt x="9" y="49"/>
                      <a:pt x="7" y="56"/>
                      <a:pt x="5" y="63"/>
                    </a:cubicBezTo>
                    <a:cubicBezTo>
                      <a:pt x="3" y="64"/>
                      <a:pt x="10" y="40"/>
                      <a:pt x="2" y="63"/>
                    </a:cubicBezTo>
                    <a:cubicBezTo>
                      <a:pt x="0" y="70"/>
                      <a:pt x="1" y="65"/>
                      <a:pt x="3" y="59"/>
                    </a:cubicBezTo>
                    <a:cubicBezTo>
                      <a:pt x="5" y="53"/>
                      <a:pt x="7" y="46"/>
                      <a:pt x="7" y="49"/>
                    </a:cubicBezTo>
                    <a:cubicBezTo>
                      <a:pt x="8" y="45"/>
                      <a:pt x="7" y="46"/>
                      <a:pt x="7" y="46"/>
                    </a:cubicBezTo>
                    <a:cubicBezTo>
                      <a:pt x="5" y="45"/>
                      <a:pt x="1" y="66"/>
                      <a:pt x="1" y="61"/>
                    </a:cubicBezTo>
                    <a:cubicBezTo>
                      <a:pt x="5" y="48"/>
                      <a:pt x="7" y="39"/>
                      <a:pt x="10" y="31"/>
                    </a:cubicBezTo>
                    <a:cubicBezTo>
                      <a:pt x="12" y="23"/>
                      <a:pt x="14" y="14"/>
                      <a:pt x="17" y="0"/>
                    </a:cubicBezTo>
                    <a:cubicBezTo>
                      <a:pt x="19" y="2"/>
                      <a:pt x="12" y="23"/>
                      <a:pt x="8" y="39"/>
                    </a:cubicBezTo>
                    <a:cubicBezTo>
                      <a:pt x="6" y="47"/>
                      <a:pt x="10" y="40"/>
                      <a:pt x="1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2" name="Freeform 6287">
                <a:extLst>
                  <a:ext uri="{FF2B5EF4-FFF2-40B4-BE49-F238E27FC236}">
                    <a16:creationId xmlns:a16="http://schemas.microsoft.com/office/drawing/2014/main" id="{2F733103-374C-420D-9306-59B7BB8A8552}"/>
                  </a:ext>
                </a:extLst>
              </p:cNvPr>
              <p:cNvSpPr>
                <a:spLocks/>
              </p:cNvSpPr>
              <p:nvPr/>
            </p:nvSpPr>
            <p:spPr bwMode="auto">
              <a:xfrm>
                <a:off x="2661" y="2434"/>
                <a:ext cx="7" cy="10"/>
              </a:xfrm>
              <a:custGeom>
                <a:avLst/>
                <a:gdLst>
                  <a:gd name="T0" fmla="*/ 9 w 13"/>
                  <a:gd name="T1" fmla="*/ 7 h 18"/>
                  <a:gd name="T2" fmla="*/ 1 w 13"/>
                  <a:gd name="T3" fmla="*/ 15 h 18"/>
                  <a:gd name="T4" fmla="*/ 11 w 13"/>
                  <a:gd name="T5" fmla="*/ 1 h 18"/>
                  <a:gd name="T6" fmla="*/ 6 w 13"/>
                  <a:gd name="T7" fmla="*/ 10 h 18"/>
                  <a:gd name="T8" fmla="*/ 9 w 13"/>
                  <a:gd name="T9" fmla="*/ 7 h 18"/>
                </a:gdLst>
                <a:ahLst/>
                <a:cxnLst>
                  <a:cxn ang="0">
                    <a:pos x="T0" y="T1"/>
                  </a:cxn>
                  <a:cxn ang="0">
                    <a:pos x="T2" y="T3"/>
                  </a:cxn>
                  <a:cxn ang="0">
                    <a:pos x="T4" y="T5"/>
                  </a:cxn>
                  <a:cxn ang="0">
                    <a:pos x="T6" y="T7"/>
                  </a:cxn>
                  <a:cxn ang="0">
                    <a:pos x="T8" y="T9"/>
                  </a:cxn>
                </a:cxnLst>
                <a:rect l="0" t="0" r="r" b="b"/>
                <a:pathLst>
                  <a:path w="13" h="18">
                    <a:moveTo>
                      <a:pt x="9" y="7"/>
                    </a:moveTo>
                    <a:cubicBezTo>
                      <a:pt x="9" y="8"/>
                      <a:pt x="0" y="18"/>
                      <a:pt x="1" y="15"/>
                    </a:cubicBezTo>
                    <a:cubicBezTo>
                      <a:pt x="10" y="5"/>
                      <a:pt x="4" y="10"/>
                      <a:pt x="11" y="1"/>
                    </a:cubicBezTo>
                    <a:cubicBezTo>
                      <a:pt x="13" y="0"/>
                      <a:pt x="11" y="3"/>
                      <a:pt x="6" y="10"/>
                    </a:cubicBezTo>
                    <a:cubicBezTo>
                      <a:pt x="6" y="10"/>
                      <a:pt x="7" y="9"/>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3" name="Freeform 6288">
                <a:extLst>
                  <a:ext uri="{FF2B5EF4-FFF2-40B4-BE49-F238E27FC236}">
                    <a16:creationId xmlns:a16="http://schemas.microsoft.com/office/drawing/2014/main" id="{3AFDC987-A394-4180-8CB3-540A23893C46}"/>
                  </a:ext>
                </a:extLst>
              </p:cNvPr>
              <p:cNvSpPr>
                <a:spLocks/>
              </p:cNvSpPr>
              <p:nvPr/>
            </p:nvSpPr>
            <p:spPr bwMode="auto">
              <a:xfrm>
                <a:off x="2632" y="2447"/>
                <a:ext cx="26" cy="29"/>
              </a:xfrm>
              <a:custGeom>
                <a:avLst/>
                <a:gdLst>
                  <a:gd name="T0" fmla="*/ 46 w 46"/>
                  <a:gd name="T1" fmla="*/ 0 h 50"/>
                  <a:gd name="T2" fmla="*/ 0 w 46"/>
                  <a:gd name="T3" fmla="*/ 50 h 50"/>
                  <a:gd name="T4" fmla="*/ 23 w 46"/>
                  <a:gd name="T5" fmla="*/ 25 h 50"/>
                  <a:gd name="T6" fmla="*/ 46 w 46"/>
                  <a:gd name="T7" fmla="*/ 0 h 50"/>
                </a:gdLst>
                <a:ahLst/>
                <a:cxnLst>
                  <a:cxn ang="0">
                    <a:pos x="T0" y="T1"/>
                  </a:cxn>
                  <a:cxn ang="0">
                    <a:pos x="T2" y="T3"/>
                  </a:cxn>
                  <a:cxn ang="0">
                    <a:pos x="T4" y="T5"/>
                  </a:cxn>
                  <a:cxn ang="0">
                    <a:pos x="T6" y="T7"/>
                  </a:cxn>
                </a:cxnLst>
                <a:rect l="0" t="0" r="r" b="b"/>
                <a:pathLst>
                  <a:path w="46" h="50">
                    <a:moveTo>
                      <a:pt x="46" y="0"/>
                    </a:moveTo>
                    <a:cubicBezTo>
                      <a:pt x="30" y="20"/>
                      <a:pt x="12" y="39"/>
                      <a:pt x="0" y="50"/>
                    </a:cubicBezTo>
                    <a:cubicBezTo>
                      <a:pt x="3" y="47"/>
                      <a:pt x="13" y="36"/>
                      <a:pt x="23" y="25"/>
                    </a:cubicBezTo>
                    <a:cubicBezTo>
                      <a:pt x="33" y="14"/>
                      <a:pt x="43" y="3"/>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4" name="Freeform 6289">
                <a:extLst>
                  <a:ext uri="{FF2B5EF4-FFF2-40B4-BE49-F238E27FC236}">
                    <a16:creationId xmlns:a16="http://schemas.microsoft.com/office/drawing/2014/main" id="{02D7181A-FC32-473F-8AFE-9231C733C28E}"/>
                  </a:ext>
                </a:extLst>
              </p:cNvPr>
              <p:cNvSpPr>
                <a:spLocks/>
              </p:cNvSpPr>
              <p:nvPr/>
            </p:nvSpPr>
            <p:spPr bwMode="auto">
              <a:xfrm>
                <a:off x="2281" y="2628"/>
                <a:ext cx="14" cy="2"/>
              </a:xfrm>
              <a:custGeom>
                <a:avLst/>
                <a:gdLst>
                  <a:gd name="T0" fmla="*/ 22 w 25"/>
                  <a:gd name="T1" fmla="*/ 3 h 4"/>
                  <a:gd name="T2" fmla="*/ 6 w 25"/>
                  <a:gd name="T3" fmla="*/ 3 h 4"/>
                  <a:gd name="T4" fmla="*/ 1 w 25"/>
                  <a:gd name="T5" fmla="*/ 1 h 4"/>
                  <a:gd name="T6" fmla="*/ 20 w 25"/>
                  <a:gd name="T7" fmla="*/ 0 h 4"/>
                  <a:gd name="T8" fmla="*/ 22 w 25"/>
                  <a:gd name="T9" fmla="*/ 3 h 4"/>
                </a:gdLst>
                <a:ahLst/>
                <a:cxnLst>
                  <a:cxn ang="0">
                    <a:pos x="T0" y="T1"/>
                  </a:cxn>
                  <a:cxn ang="0">
                    <a:pos x="T2" y="T3"/>
                  </a:cxn>
                  <a:cxn ang="0">
                    <a:pos x="T4" y="T5"/>
                  </a:cxn>
                  <a:cxn ang="0">
                    <a:pos x="T6" y="T7"/>
                  </a:cxn>
                  <a:cxn ang="0">
                    <a:pos x="T8" y="T9"/>
                  </a:cxn>
                </a:cxnLst>
                <a:rect l="0" t="0" r="r" b="b"/>
                <a:pathLst>
                  <a:path w="25" h="4">
                    <a:moveTo>
                      <a:pt x="22" y="3"/>
                    </a:moveTo>
                    <a:cubicBezTo>
                      <a:pt x="10" y="4"/>
                      <a:pt x="18" y="2"/>
                      <a:pt x="6" y="3"/>
                    </a:cubicBezTo>
                    <a:cubicBezTo>
                      <a:pt x="9" y="2"/>
                      <a:pt x="19" y="0"/>
                      <a:pt x="1" y="1"/>
                    </a:cubicBezTo>
                    <a:cubicBezTo>
                      <a:pt x="0" y="0"/>
                      <a:pt x="15" y="1"/>
                      <a:pt x="20" y="0"/>
                    </a:cubicBezTo>
                    <a:cubicBezTo>
                      <a:pt x="25" y="1"/>
                      <a:pt x="21" y="1"/>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5" name="Freeform 6290">
                <a:extLst>
                  <a:ext uri="{FF2B5EF4-FFF2-40B4-BE49-F238E27FC236}">
                    <a16:creationId xmlns:a16="http://schemas.microsoft.com/office/drawing/2014/main" id="{CCF85D9F-5CA6-4CE7-8A9B-8D2F5A19AC84}"/>
                  </a:ext>
                </a:extLst>
              </p:cNvPr>
              <p:cNvSpPr>
                <a:spLocks/>
              </p:cNvSpPr>
              <p:nvPr/>
            </p:nvSpPr>
            <p:spPr bwMode="auto">
              <a:xfrm>
                <a:off x="2119" y="2608"/>
                <a:ext cx="9" cy="4"/>
              </a:xfrm>
              <a:custGeom>
                <a:avLst/>
                <a:gdLst>
                  <a:gd name="T0" fmla="*/ 15 w 15"/>
                  <a:gd name="T1" fmla="*/ 7 h 7"/>
                  <a:gd name="T2" fmla="*/ 0 w 15"/>
                  <a:gd name="T3" fmla="*/ 3 h 7"/>
                  <a:gd name="T4" fmla="*/ 13 w 15"/>
                  <a:gd name="T5" fmla="*/ 4 h 7"/>
                  <a:gd name="T6" fmla="*/ 15 w 15"/>
                  <a:gd name="T7" fmla="*/ 7 h 7"/>
                </a:gdLst>
                <a:ahLst/>
                <a:cxnLst>
                  <a:cxn ang="0">
                    <a:pos x="T0" y="T1"/>
                  </a:cxn>
                  <a:cxn ang="0">
                    <a:pos x="T2" y="T3"/>
                  </a:cxn>
                  <a:cxn ang="0">
                    <a:pos x="T4" y="T5"/>
                  </a:cxn>
                  <a:cxn ang="0">
                    <a:pos x="T6" y="T7"/>
                  </a:cxn>
                </a:cxnLst>
                <a:rect l="0" t="0" r="r" b="b"/>
                <a:pathLst>
                  <a:path w="15" h="7">
                    <a:moveTo>
                      <a:pt x="15" y="7"/>
                    </a:moveTo>
                    <a:cubicBezTo>
                      <a:pt x="10" y="6"/>
                      <a:pt x="5" y="5"/>
                      <a:pt x="0" y="3"/>
                    </a:cubicBezTo>
                    <a:cubicBezTo>
                      <a:pt x="8" y="5"/>
                      <a:pt x="1" y="0"/>
                      <a:pt x="13" y="4"/>
                    </a:cubicBezTo>
                    <a:lnTo>
                      <a:pt x="1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6" name="Freeform 6291">
                <a:extLst>
                  <a:ext uri="{FF2B5EF4-FFF2-40B4-BE49-F238E27FC236}">
                    <a16:creationId xmlns:a16="http://schemas.microsoft.com/office/drawing/2014/main" id="{F9D35506-08F1-4FD7-A725-39993905F653}"/>
                  </a:ext>
                </a:extLst>
              </p:cNvPr>
              <p:cNvSpPr>
                <a:spLocks/>
              </p:cNvSpPr>
              <p:nvPr/>
            </p:nvSpPr>
            <p:spPr bwMode="auto">
              <a:xfrm>
                <a:off x="2768" y="2177"/>
                <a:ext cx="4" cy="22"/>
              </a:xfrm>
              <a:custGeom>
                <a:avLst/>
                <a:gdLst>
                  <a:gd name="T0" fmla="*/ 5 w 7"/>
                  <a:gd name="T1" fmla="*/ 23 h 39"/>
                  <a:gd name="T2" fmla="*/ 0 w 7"/>
                  <a:gd name="T3" fmla="*/ 33 h 39"/>
                  <a:gd name="T4" fmla="*/ 7 w 7"/>
                  <a:gd name="T5" fmla="*/ 2 h 39"/>
                  <a:gd name="T6" fmla="*/ 4 w 7"/>
                  <a:gd name="T7" fmla="*/ 19 h 39"/>
                  <a:gd name="T8" fmla="*/ 5 w 7"/>
                  <a:gd name="T9" fmla="*/ 23 h 39"/>
                </a:gdLst>
                <a:ahLst/>
                <a:cxnLst>
                  <a:cxn ang="0">
                    <a:pos x="T0" y="T1"/>
                  </a:cxn>
                  <a:cxn ang="0">
                    <a:pos x="T2" y="T3"/>
                  </a:cxn>
                  <a:cxn ang="0">
                    <a:pos x="T4" y="T5"/>
                  </a:cxn>
                  <a:cxn ang="0">
                    <a:pos x="T6" y="T7"/>
                  </a:cxn>
                  <a:cxn ang="0">
                    <a:pos x="T8" y="T9"/>
                  </a:cxn>
                </a:cxnLst>
                <a:rect l="0" t="0" r="r" b="b"/>
                <a:pathLst>
                  <a:path w="7" h="39">
                    <a:moveTo>
                      <a:pt x="5" y="23"/>
                    </a:moveTo>
                    <a:cubicBezTo>
                      <a:pt x="3" y="39"/>
                      <a:pt x="1" y="34"/>
                      <a:pt x="0" y="33"/>
                    </a:cubicBezTo>
                    <a:cubicBezTo>
                      <a:pt x="2" y="20"/>
                      <a:pt x="5" y="0"/>
                      <a:pt x="7" y="2"/>
                    </a:cubicBezTo>
                    <a:cubicBezTo>
                      <a:pt x="6" y="5"/>
                      <a:pt x="5" y="13"/>
                      <a:pt x="4" y="19"/>
                    </a:cubicBezTo>
                    <a:cubicBezTo>
                      <a:pt x="3" y="25"/>
                      <a:pt x="3" y="29"/>
                      <a:pt x="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7" name="Freeform 6292">
                <a:extLst>
                  <a:ext uri="{FF2B5EF4-FFF2-40B4-BE49-F238E27FC236}">
                    <a16:creationId xmlns:a16="http://schemas.microsoft.com/office/drawing/2014/main" id="{AA5DBB83-6599-45B2-BC15-BECC69BBE92E}"/>
                  </a:ext>
                </a:extLst>
              </p:cNvPr>
              <p:cNvSpPr>
                <a:spLocks/>
              </p:cNvSpPr>
              <p:nvPr/>
            </p:nvSpPr>
            <p:spPr bwMode="auto">
              <a:xfrm>
                <a:off x="2472" y="1672"/>
                <a:ext cx="49" cy="23"/>
              </a:xfrm>
              <a:custGeom>
                <a:avLst/>
                <a:gdLst>
                  <a:gd name="T0" fmla="*/ 86 w 86"/>
                  <a:gd name="T1" fmla="*/ 40 h 40"/>
                  <a:gd name="T2" fmla="*/ 47 w 86"/>
                  <a:gd name="T3" fmla="*/ 21 h 40"/>
                  <a:gd name="T4" fmla="*/ 0 w 86"/>
                  <a:gd name="T5" fmla="*/ 0 h 40"/>
                  <a:gd name="T6" fmla="*/ 47 w 86"/>
                  <a:gd name="T7" fmla="*/ 20 h 40"/>
                  <a:gd name="T8" fmla="*/ 86 w 86"/>
                  <a:gd name="T9" fmla="*/ 40 h 40"/>
                </a:gdLst>
                <a:ahLst/>
                <a:cxnLst>
                  <a:cxn ang="0">
                    <a:pos x="T0" y="T1"/>
                  </a:cxn>
                  <a:cxn ang="0">
                    <a:pos x="T2" y="T3"/>
                  </a:cxn>
                  <a:cxn ang="0">
                    <a:pos x="T4" y="T5"/>
                  </a:cxn>
                  <a:cxn ang="0">
                    <a:pos x="T6" y="T7"/>
                  </a:cxn>
                  <a:cxn ang="0">
                    <a:pos x="T8" y="T9"/>
                  </a:cxn>
                </a:cxnLst>
                <a:rect l="0" t="0" r="r" b="b"/>
                <a:pathLst>
                  <a:path w="86" h="40">
                    <a:moveTo>
                      <a:pt x="86" y="40"/>
                    </a:moveTo>
                    <a:cubicBezTo>
                      <a:pt x="77" y="36"/>
                      <a:pt x="63" y="29"/>
                      <a:pt x="47" y="21"/>
                    </a:cubicBezTo>
                    <a:cubicBezTo>
                      <a:pt x="31" y="14"/>
                      <a:pt x="14" y="6"/>
                      <a:pt x="0" y="0"/>
                    </a:cubicBezTo>
                    <a:cubicBezTo>
                      <a:pt x="15" y="6"/>
                      <a:pt x="32" y="13"/>
                      <a:pt x="47" y="20"/>
                    </a:cubicBezTo>
                    <a:cubicBezTo>
                      <a:pt x="62" y="27"/>
                      <a:pt x="76" y="34"/>
                      <a:pt x="8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8" name="Freeform 6293">
                <a:extLst>
                  <a:ext uri="{FF2B5EF4-FFF2-40B4-BE49-F238E27FC236}">
                    <a16:creationId xmlns:a16="http://schemas.microsoft.com/office/drawing/2014/main" id="{E75D3210-2409-4FAB-8DB8-8DA7DC0FEAC9}"/>
                  </a:ext>
                </a:extLst>
              </p:cNvPr>
              <p:cNvSpPr>
                <a:spLocks/>
              </p:cNvSpPr>
              <p:nvPr/>
            </p:nvSpPr>
            <p:spPr bwMode="auto">
              <a:xfrm>
                <a:off x="2658" y="1806"/>
                <a:ext cx="13" cy="16"/>
              </a:xfrm>
              <a:custGeom>
                <a:avLst/>
                <a:gdLst>
                  <a:gd name="T0" fmla="*/ 7 w 22"/>
                  <a:gd name="T1" fmla="*/ 8 h 28"/>
                  <a:gd name="T2" fmla="*/ 9 w 22"/>
                  <a:gd name="T3" fmla="*/ 11 h 28"/>
                  <a:gd name="T4" fmla="*/ 22 w 22"/>
                  <a:gd name="T5" fmla="*/ 28 h 28"/>
                  <a:gd name="T6" fmla="*/ 0 w 22"/>
                  <a:gd name="T7" fmla="*/ 1 h 28"/>
                  <a:gd name="T8" fmla="*/ 7 w 22"/>
                  <a:gd name="T9" fmla="*/ 8 h 28"/>
                </a:gdLst>
                <a:ahLst/>
                <a:cxnLst>
                  <a:cxn ang="0">
                    <a:pos x="T0" y="T1"/>
                  </a:cxn>
                  <a:cxn ang="0">
                    <a:pos x="T2" y="T3"/>
                  </a:cxn>
                  <a:cxn ang="0">
                    <a:pos x="T4" y="T5"/>
                  </a:cxn>
                  <a:cxn ang="0">
                    <a:pos x="T6" y="T7"/>
                  </a:cxn>
                  <a:cxn ang="0">
                    <a:pos x="T8" y="T9"/>
                  </a:cxn>
                </a:cxnLst>
                <a:rect l="0" t="0" r="r" b="b"/>
                <a:pathLst>
                  <a:path w="22" h="28">
                    <a:moveTo>
                      <a:pt x="7" y="8"/>
                    </a:moveTo>
                    <a:cubicBezTo>
                      <a:pt x="9" y="10"/>
                      <a:pt x="9" y="11"/>
                      <a:pt x="9" y="11"/>
                    </a:cubicBezTo>
                    <a:cubicBezTo>
                      <a:pt x="9" y="13"/>
                      <a:pt x="19" y="23"/>
                      <a:pt x="22" y="28"/>
                    </a:cubicBezTo>
                    <a:cubicBezTo>
                      <a:pt x="18" y="25"/>
                      <a:pt x="8" y="11"/>
                      <a:pt x="0" y="1"/>
                    </a:cubicBezTo>
                    <a:cubicBezTo>
                      <a:pt x="0" y="0"/>
                      <a:pt x="7" y="10"/>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9" name="Freeform 6294">
                <a:extLst>
                  <a:ext uri="{FF2B5EF4-FFF2-40B4-BE49-F238E27FC236}">
                    <a16:creationId xmlns:a16="http://schemas.microsoft.com/office/drawing/2014/main" id="{30197A69-03ED-44B8-B6CD-2739F1086099}"/>
                  </a:ext>
                </a:extLst>
              </p:cNvPr>
              <p:cNvSpPr>
                <a:spLocks/>
              </p:cNvSpPr>
              <p:nvPr/>
            </p:nvSpPr>
            <p:spPr bwMode="auto">
              <a:xfrm>
                <a:off x="2685" y="2389"/>
                <a:ext cx="10" cy="20"/>
              </a:xfrm>
              <a:custGeom>
                <a:avLst/>
                <a:gdLst>
                  <a:gd name="T0" fmla="*/ 12 w 19"/>
                  <a:gd name="T1" fmla="*/ 21 h 35"/>
                  <a:gd name="T2" fmla="*/ 0 w 19"/>
                  <a:gd name="T3" fmla="*/ 28 h 35"/>
                  <a:gd name="T4" fmla="*/ 11 w 19"/>
                  <a:gd name="T5" fmla="*/ 12 h 35"/>
                  <a:gd name="T6" fmla="*/ 12 w 19"/>
                  <a:gd name="T7" fmla="*/ 6 h 35"/>
                  <a:gd name="T8" fmla="*/ 2 w 19"/>
                  <a:gd name="T9" fmla="*/ 21 h 35"/>
                  <a:gd name="T10" fmla="*/ 6 w 19"/>
                  <a:gd name="T11" fmla="*/ 13 h 35"/>
                  <a:gd name="T12" fmla="*/ 14 w 19"/>
                  <a:gd name="T13" fmla="*/ 0 h 35"/>
                  <a:gd name="T14" fmla="*/ 19 w 19"/>
                  <a:gd name="T15" fmla="*/ 0 h 35"/>
                  <a:gd name="T16" fmla="*/ 8 w 19"/>
                  <a:gd name="T17" fmla="*/ 18 h 35"/>
                  <a:gd name="T18" fmla="*/ 12 w 19"/>
                  <a:gd name="T19"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5">
                    <a:moveTo>
                      <a:pt x="12" y="21"/>
                    </a:moveTo>
                    <a:cubicBezTo>
                      <a:pt x="1" y="35"/>
                      <a:pt x="8" y="21"/>
                      <a:pt x="0" y="28"/>
                    </a:cubicBezTo>
                    <a:cubicBezTo>
                      <a:pt x="6" y="19"/>
                      <a:pt x="6" y="20"/>
                      <a:pt x="11" y="12"/>
                    </a:cubicBezTo>
                    <a:cubicBezTo>
                      <a:pt x="18" y="1"/>
                      <a:pt x="8" y="13"/>
                      <a:pt x="12" y="6"/>
                    </a:cubicBezTo>
                    <a:cubicBezTo>
                      <a:pt x="9" y="9"/>
                      <a:pt x="6" y="16"/>
                      <a:pt x="2" y="21"/>
                    </a:cubicBezTo>
                    <a:cubicBezTo>
                      <a:pt x="1" y="22"/>
                      <a:pt x="3" y="18"/>
                      <a:pt x="6" y="13"/>
                    </a:cubicBezTo>
                    <a:cubicBezTo>
                      <a:pt x="10" y="8"/>
                      <a:pt x="13" y="2"/>
                      <a:pt x="14" y="0"/>
                    </a:cubicBezTo>
                    <a:cubicBezTo>
                      <a:pt x="16" y="1"/>
                      <a:pt x="14" y="4"/>
                      <a:pt x="19" y="0"/>
                    </a:cubicBezTo>
                    <a:cubicBezTo>
                      <a:pt x="17" y="3"/>
                      <a:pt x="13" y="11"/>
                      <a:pt x="8" y="18"/>
                    </a:cubicBezTo>
                    <a:cubicBezTo>
                      <a:pt x="13" y="15"/>
                      <a:pt x="8" y="22"/>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0" name="Freeform 6295">
                <a:extLst>
                  <a:ext uri="{FF2B5EF4-FFF2-40B4-BE49-F238E27FC236}">
                    <a16:creationId xmlns:a16="http://schemas.microsoft.com/office/drawing/2014/main" id="{BAB12624-ED91-4E70-B07A-5C3A5CAEBB31}"/>
                  </a:ext>
                </a:extLst>
              </p:cNvPr>
              <p:cNvSpPr>
                <a:spLocks/>
              </p:cNvSpPr>
              <p:nvPr/>
            </p:nvSpPr>
            <p:spPr bwMode="auto">
              <a:xfrm>
                <a:off x="2451" y="1665"/>
                <a:ext cx="19" cy="7"/>
              </a:xfrm>
              <a:custGeom>
                <a:avLst/>
                <a:gdLst>
                  <a:gd name="T0" fmla="*/ 33 w 33"/>
                  <a:gd name="T1" fmla="*/ 12 h 12"/>
                  <a:gd name="T2" fmla="*/ 0 w 33"/>
                  <a:gd name="T3" fmla="*/ 0 h 12"/>
                  <a:gd name="T4" fmla="*/ 33 w 33"/>
                  <a:gd name="T5" fmla="*/ 12 h 12"/>
                </a:gdLst>
                <a:ahLst/>
                <a:cxnLst>
                  <a:cxn ang="0">
                    <a:pos x="T0" y="T1"/>
                  </a:cxn>
                  <a:cxn ang="0">
                    <a:pos x="T2" y="T3"/>
                  </a:cxn>
                  <a:cxn ang="0">
                    <a:pos x="T4" y="T5"/>
                  </a:cxn>
                </a:cxnLst>
                <a:rect l="0" t="0" r="r" b="b"/>
                <a:pathLst>
                  <a:path w="33" h="12">
                    <a:moveTo>
                      <a:pt x="33" y="12"/>
                    </a:moveTo>
                    <a:cubicBezTo>
                      <a:pt x="23" y="9"/>
                      <a:pt x="10" y="4"/>
                      <a:pt x="0" y="0"/>
                    </a:cubicBezTo>
                    <a:cubicBezTo>
                      <a:pt x="10" y="2"/>
                      <a:pt x="19" y="6"/>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1" name="Freeform 6296">
                <a:extLst>
                  <a:ext uri="{FF2B5EF4-FFF2-40B4-BE49-F238E27FC236}">
                    <a16:creationId xmlns:a16="http://schemas.microsoft.com/office/drawing/2014/main" id="{66ED2409-55BE-46EA-8EA5-75769DF0FCF8}"/>
                  </a:ext>
                </a:extLst>
              </p:cNvPr>
              <p:cNvSpPr>
                <a:spLocks/>
              </p:cNvSpPr>
              <p:nvPr/>
            </p:nvSpPr>
            <p:spPr bwMode="auto">
              <a:xfrm>
                <a:off x="2679" y="1834"/>
                <a:ext cx="7" cy="8"/>
              </a:xfrm>
              <a:custGeom>
                <a:avLst/>
                <a:gdLst>
                  <a:gd name="T0" fmla="*/ 10 w 12"/>
                  <a:gd name="T1" fmla="*/ 15 h 15"/>
                  <a:gd name="T2" fmla="*/ 0 w 12"/>
                  <a:gd name="T3" fmla="*/ 0 h 15"/>
                  <a:gd name="T4" fmla="*/ 7 w 12"/>
                  <a:gd name="T5" fmla="*/ 7 h 15"/>
                  <a:gd name="T6" fmla="*/ 10 w 12"/>
                  <a:gd name="T7" fmla="*/ 15 h 15"/>
                </a:gdLst>
                <a:ahLst/>
                <a:cxnLst>
                  <a:cxn ang="0">
                    <a:pos x="T0" y="T1"/>
                  </a:cxn>
                  <a:cxn ang="0">
                    <a:pos x="T2" y="T3"/>
                  </a:cxn>
                  <a:cxn ang="0">
                    <a:pos x="T4" y="T5"/>
                  </a:cxn>
                  <a:cxn ang="0">
                    <a:pos x="T6" y="T7"/>
                  </a:cxn>
                </a:cxnLst>
                <a:rect l="0" t="0" r="r" b="b"/>
                <a:pathLst>
                  <a:path w="12" h="15">
                    <a:moveTo>
                      <a:pt x="10" y="15"/>
                    </a:moveTo>
                    <a:cubicBezTo>
                      <a:pt x="7" y="10"/>
                      <a:pt x="4" y="5"/>
                      <a:pt x="0" y="0"/>
                    </a:cubicBezTo>
                    <a:cubicBezTo>
                      <a:pt x="0" y="0"/>
                      <a:pt x="4" y="3"/>
                      <a:pt x="7" y="7"/>
                    </a:cubicBezTo>
                    <a:cubicBezTo>
                      <a:pt x="9" y="11"/>
                      <a:pt x="12"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2" name="Freeform 6297">
                <a:extLst>
                  <a:ext uri="{FF2B5EF4-FFF2-40B4-BE49-F238E27FC236}">
                    <a16:creationId xmlns:a16="http://schemas.microsoft.com/office/drawing/2014/main" id="{E91B2F5E-9E91-46F4-8B76-8D1D4F68059E}"/>
                  </a:ext>
                </a:extLst>
              </p:cNvPr>
              <p:cNvSpPr>
                <a:spLocks/>
              </p:cNvSpPr>
              <p:nvPr/>
            </p:nvSpPr>
            <p:spPr bwMode="auto">
              <a:xfrm>
                <a:off x="2728" y="2315"/>
                <a:ext cx="9" cy="18"/>
              </a:xfrm>
              <a:custGeom>
                <a:avLst/>
                <a:gdLst>
                  <a:gd name="T0" fmla="*/ 16 w 16"/>
                  <a:gd name="T1" fmla="*/ 1 h 32"/>
                  <a:gd name="T2" fmla="*/ 9 w 16"/>
                  <a:gd name="T3" fmla="*/ 15 h 32"/>
                  <a:gd name="T4" fmla="*/ 13 w 16"/>
                  <a:gd name="T5" fmla="*/ 4 h 32"/>
                  <a:gd name="T6" fmla="*/ 0 w 16"/>
                  <a:gd name="T7" fmla="*/ 32 h 32"/>
                  <a:gd name="T8" fmla="*/ 1 w 16"/>
                  <a:gd name="T9" fmla="*/ 25 h 32"/>
                  <a:gd name="T10" fmla="*/ 7 w 16"/>
                  <a:gd name="T11" fmla="*/ 14 h 32"/>
                  <a:gd name="T12" fmla="*/ 7 w 16"/>
                  <a:gd name="T13" fmla="*/ 12 h 32"/>
                  <a:gd name="T14" fmla="*/ 16 w 16"/>
                  <a:gd name="T15" fmla="*/ 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2">
                    <a:moveTo>
                      <a:pt x="16" y="1"/>
                    </a:moveTo>
                    <a:cubicBezTo>
                      <a:pt x="13" y="7"/>
                      <a:pt x="12" y="8"/>
                      <a:pt x="9" y="15"/>
                    </a:cubicBezTo>
                    <a:cubicBezTo>
                      <a:pt x="9" y="14"/>
                      <a:pt x="11" y="8"/>
                      <a:pt x="13" y="4"/>
                    </a:cubicBezTo>
                    <a:cubicBezTo>
                      <a:pt x="10" y="8"/>
                      <a:pt x="5" y="20"/>
                      <a:pt x="0" y="32"/>
                    </a:cubicBezTo>
                    <a:cubicBezTo>
                      <a:pt x="0" y="31"/>
                      <a:pt x="2" y="26"/>
                      <a:pt x="1" y="25"/>
                    </a:cubicBezTo>
                    <a:cubicBezTo>
                      <a:pt x="2" y="25"/>
                      <a:pt x="5" y="19"/>
                      <a:pt x="7" y="14"/>
                    </a:cubicBezTo>
                    <a:cubicBezTo>
                      <a:pt x="9" y="10"/>
                      <a:pt x="10" y="7"/>
                      <a:pt x="7" y="12"/>
                    </a:cubicBezTo>
                    <a:cubicBezTo>
                      <a:pt x="11" y="0"/>
                      <a:pt x="13"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3" name="Freeform 6298">
                <a:extLst>
                  <a:ext uri="{FF2B5EF4-FFF2-40B4-BE49-F238E27FC236}">
                    <a16:creationId xmlns:a16="http://schemas.microsoft.com/office/drawing/2014/main" id="{6A3884CF-F0ED-47FE-8AEE-13BF1F8325D8}"/>
                  </a:ext>
                </a:extLst>
              </p:cNvPr>
              <p:cNvSpPr>
                <a:spLocks/>
              </p:cNvSpPr>
              <p:nvPr/>
            </p:nvSpPr>
            <p:spPr bwMode="auto">
              <a:xfrm>
                <a:off x="2359" y="2618"/>
                <a:ext cx="8" cy="2"/>
              </a:xfrm>
              <a:custGeom>
                <a:avLst/>
                <a:gdLst>
                  <a:gd name="T0" fmla="*/ 13 w 14"/>
                  <a:gd name="T1" fmla="*/ 2 h 4"/>
                  <a:gd name="T2" fmla="*/ 2 w 14"/>
                  <a:gd name="T3" fmla="*/ 4 h 4"/>
                  <a:gd name="T4" fmla="*/ 0 w 14"/>
                  <a:gd name="T5" fmla="*/ 2 h 4"/>
                  <a:gd name="T6" fmla="*/ 13 w 14"/>
                  <a:gd name="T7" fmla="*/ 2 h 4"/>
                </a:gdLst>
                <a:ahLst/>
                <a:cxnLst>
                  <a:cxn ang="0">
                    <a:pos x="T0" y="T1"/>
                  </a:cxn>
                  <a:cxn ang="0">
                    <a:pos x="T2" y="T3"/>
                  </a:cxn>
                  <a:cxn ang="0">
                    <a:pos x="T4" y="T5"/>
                  </a:cxn>
                  <a:cxn ang="0">
                    <a:pos x="T6" y="T7"/>
                  </a:cxn>
                </a:cxnLst>
                <a:rect l="0" t="0" r="r" b="b"/>
                <a:pathLst>
                  <a:path w="14" h="4">
                    <a:moveTo>
                      <a:pt x="13" y="2"/>
                    </a:moveTo>
                    <a:cubicBezTo>
                      <a:pt x="2" y="4"/>
                      <a:pt x="2" y="4"/>
                      <a:pt x="2" y="4"/>
                    </a:cubicBezTo>
                    <a:cubicBezTo>
                      <a:pt x="0" y="2"/>
                      <a:pt x="0" y="2"/>
                      <a:pt x="0" y="2"/>
                    </a:cubicBezTo>
                    <a:cubicBezTo>
                      <a:pt x="8" y="1"/>
                      <a:pt x="14" y="0"/>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4" name="Freeform 6299">
                <a:extLst>
                  <a:ext uri="{FF2B5EF4-FFF2-40B4-BE49-F238E27FC236}">
                    <a16:creationId xmlns:a16="http://schemas.microsoft.com/office/drawing/2014/main" id="{D8B7DBDB-3273-4F6C-80E3-BE326656C940}"/>
                  </a:ext>
                </a:extLst>
              </p:cNvPr>
              <p:cNvSpPr>
                <a:spLocks/>
              </p:cNvSpPr>
              <p:nvPr/>
            </p:nvSpPr>
            <p:spPr bwMode="auto">
              <a:xfrm>
                <a:off x="2404" y="1651"/>
                <a:ext cx="46" cy="13"/>
              </a:xfrm>
              <a:custGeom>
                <a:avLst/>
                <a:gdLst>
                  <a:gd name="T0" fmla="*/ 81 w 81"/>
                  <a:gd name="T1" fmla="*/ 23 h 23"/>
                  <a:gd name="T2" fmla="*/ 43 w 81"/>
                  <a:gd name="T3" fmla="*/ 11 h 23"/>
                  <a:gd name="T4" fmla="*/ 0 w 81"/>
                  <a:gd name="T5" fmla="*/ 0 h 23"/>
                  <a:gd name="T6" fmla="*/ 38 w 81"/>
                  <a:gd name="T7" fmla="*/ 8 h 23"/>
                  <a:gd name="T8" fmla="*/ 81 w 81"/>
                  <a:gd name="T9" fmla="*/ 23 h 23"/>
                </a:gdLst>
                <a:ahLst/>
                <a:cxnLst>
                  <a:cxn ang="0">
                    <a:pos x="T0" y="T1"/>
                  </a:cxn>
                  <a:cxn ang="0">
                    <a:pos x="T2" y="T3"/>
                  </a:cxn>
                  <a:cxn ang="0">
                    <a:pos x="T4" y="T5"/>
                  </a:cxn>
                  <a:cxn ang="0">
                    <a:pos x="T6" y="T7"/>
                  </a:cxn>
                  <a:cxn ang="0">
                    <a:pos x="T8" y="T9"/>
                  </a:cxn>
                </a:cxnLst>
                <a:rect l="0" t="0" r="r" b="b"/>
                <a:pathLst>
                  <a:path w="81" h="23">
                    <a:moveTo>
                      <a:pt x="81" y="23"/>
                    </a:moveTo>
                    <a:cubicBezTo>
                      <a:pt x="63" y="17"/>
                      <a:pt x="53" y="14"/>
                      <a:pt x="43" y="11"/>
                    </a:cubicBezTo>
                    <a:cubicBezTo>
                      <a:pt x="32" y="8"/>
                      <a:pt x="21" y="5"/>
                      <a:pt x="0" y="0"/>
                    </a:cubicBezTo>
                    <a:cubicBezTo>
                      <a:pt x="4" y="0"/>
                      <a:pt x="20" y="3"/>
                      <a:pt x="38" y="8"/>
                    </a:cubicBezTo>
                    <a:cubicBezTo>
                      <a:pt x="55" y="13"/>
                      <a:pt x="73" y="19"/>
                      <a:pt x="8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5" name="Freeform 6300">
                <a:extLst>
                  <a:ext uri="{FF2B5EF4-FFF2-40B4-BE49-F238E27FC236}">
                    <a16:creationId xmlns:a16="http://schemas.microsoft.com/office/drawing/2014/main" id="{6FC16350-41D7-4866-90BE-22915EAB4A64}"/>
                  </a:ext>
                </a:extLst>
              </p:cNvPr>
              <p:cNvSpPr>
                <a:spLocks/>
              </p:cNvSpPr>
              <p:nvPr/>
            </p:nvSpPr>
            <p:spPr bwMode="auto">
              <a:xfrm>
                <a:off x="2736" y="1939"/>
                <a:ext cx="9" cy="25"/>
              </a:xfrm>
              <a:custGeom>
                <a:avLst/>
                <a:gdLst>
                  <a:gd name="T0" fmla="*/ 0 w 16"/>
                  <a:gd name="T1" fmla="*/ 0 h 45"/>
                  <a:gd name="T2" fmla="*/ 9 w 16"/>
                  <a:gd name="T3" fmla="*/ 24 h 45"/>
                  <a:gd name="T4" fmla="*/ 10 w 16"/>
                  <a:gd name="T5" fmla="*/ 19 h 45"/>
                  <a:gd name="T6" fmla="*/ 4 w 16"/>
                  <a:gd name="T7" fmla="*/ 0 h 45"/>
                  <a:gd name="T8" fmla="*/ 13 w 16"/>
                  <a:gd name="T9" fmla="*/ 24 h 45"/>
                  <a:gd name="T10" fmla="*/ 16 w 16"/>
                  <a:gd name="T11" fmla="*/ 45 h 45"/>
                  <a:gd name="T12" fmla="*/ 8 w 16"/>
                  <a:gd name="T13" fmla="*/ 24 h 45"/>
                  <a:gd name="T14" fmla="*/ 0 w 16"/>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5">
                    <a:moveTo>
                      <a:pt x="0" y="0"/>
                    </a:moveTo>
                    <a:cubicBezTo>
                      <a:pt x="4" y="12"/>
                      <a:pt x="5" y="11"/>
                      <a:pt x="9" y="24"/>
                    </a:cubicBezTo>
                    <a:cubicBezTo>
                      <a:pt x="13" y="31"/>
                      <a:pt x="12" y="27"/>
                      <a:pt x="10" y="19"/>
                    </a:cubicBezTo>
                    <a:cubicBezTo>
                      <a:pt x="7" y="12"/>
                      <a:pt x="4" y="3"/>
                      <a:pt x="4" y="0"/>
                    </a:cubicBezTo>
                    <a:cubicBezTo>
                      <a:pt x="7" y="8"/>
                      <a:pt x="9" y="17"/>
                      <a:pt x="13" y="24"/>
                    </a:cubicBezTo>
                    <a:cubicBezTo>
                      <a:pt x="16" y="34"/>
                      <a:pt x="11" y="28"/>
                      <a:pt x="16" y="45"/>
                    </a:cubicBezTo>
                    <a:cubicBezTo>
                      <a:pt x="14" y="40"/>
                      <a:pt x="11" y="32"/>
                      <a:pt x="8" y="24"/>
                    </a:cubicBezTo>
                    <a:cubicBezTo>
                      <a:pt x="5" y="15"/>
                      <a:pt x="2"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6" name="Freeform 6301">
                <a:extLst>
                  <a:ext uri="{FF2B5EF4-FFF2-40B4-BE49-F238E27FC236}">
                    <a16:creationId xmlns:a16="http://schemas.microsoft.com/office/drawing/2014/main" id="{803282CC-AAC6-4EE3-AAB0-DA8EB9FA2576}"/>
                  </a:ext>
                </a:extLst>
              </p:cNvPr>
              <p:cNvSpPr>
                <a:spLocks/>
              </p:cNvSpPr>
              <p:nvPr/>
            </p:nvSpPr>
            <p:spPr bwMode="auto">
              <a:xfrm>
                <a:off x="2400" y="2603"/>
                <a:ext cx="24" cy="6"/>
              </a:xfrm>
              <a:custGeom>
                <a:avLst/>
                <a:gdLst>
                  <a:gd name="T0" fmla="*/ 43 w 43"/>
                  <a:gd name="T1" fmla="*/ 0 h 11"/>
                  <a:gd name="T2" fmla="*/ 30 w 43"/>
                  <a:gd name="T3" fmla="*/ 5 h 11"/>
                  <a:gd name="T4" fmla="*/ 11 w 43"/>
                  <a:gd name="T5" fmla="*/ 11 h 11"/>
                  <a:gd name="T6" fmla="*/ 20 w 43"/>
                  <a:gd name="T7" fmla="*/ 6 h 11"/>
                  <a:gd name="T8" fmla="*/ 6 w 43"/>
                  <a:gd name="T9" fmla="*/ 11 h 11"/>
                  <a:gd name="T10" fmla="*/ 3 w 43"/>
                  <a:gd name="T11" fmla="*/ 8 h 11"/>
                  <a:gd name="T12" fmla="*/ 20 w 43"/>
                  <a:gd name="T13" fmla="*/ 5 h 11"/>
                  <a:gd name="T14" fmla="*/ 43 w 43"/>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0"/>
                    </a:moveTo>
                    <a:cubicBezTo>
                      <a:pt x="42" y="1"/>
                      <a:pt x="36" y="3"/>
                      <a:pt x="30" y="5"/>
                    </a:cubicBezTo>
                    <a:cubicBezTo>
                      <a:pt x="23" y="7"/>
                      <a:pt x="16" y="9"/>
                      <a:pt x="11" y="11"/>
                    </a:cubicBezTo>
                    <a:cubicBezTo>
                      <a:pt x="10" y="10"/>
                      <a:pt x="23" y="7"/>
                      <a:pt x="20" y="6"/>
                    </a:cubicBezTo>
                    <a:cubicBezTo>
                      <a:pt x="22" y="5"/>
                      <a:pt x="2" y="11"/>
                      <a:pt x="6" y="11"/>
                    </a:cubicBezTo>
                    <a:cubicBezTo>
                      <a:pt x="2" y="11"/>
                      <a:pt x="0" y="10"/>
                      <a:pt x="3" y="8"/>
                    </a:cubicBezTo>
                    <a:cubicBezTo>
                      <a:pt x="10" y="6"/>
                      <a:pt x="15" y="6"/>
                      <a:pt x="20" y="5"/>
                    </a:cubicBezTo>
                    <a:cubicBezTo>
                      <a:pt x="26" y="4"/>
                      <a:pt x="32" y="3"/>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7" name="Freeform 6302">
                <a:extLst>
                  <a:ext uri="{FF2B5EF4-FFF2-40B4-BE49-F238E27FC236}">
                    <a16:creationId xmlns:a16="http://schemas.microsoft.com/office/drawing/2014/main" id="{F1075B47-8F7C-479A-8FF4-C146B6A14758}"/>
                  </a:ext>
                </a:extLst>
              </p:cNvPr>
              <p:cNvSpPr>
                <a:spLocks/>
              </p:cNvSpPr>
              <p:nvPr/>
            </p:nvSpPr>
            <p:spPr bwMode="auto">
              <a:xfrm>
                <a:off x="2316" y="2625"/>
                <a:ext cx="11" cy="1"/>
              </a:xfrm>
              <a:custGeom>
                <a:avLst/>
                <a:gdLst>
                  <a:gd name="T0" fmla="*/ 20 w 20"/>
                  <a:gd name="T1" fmla="*/ 1 h 3"/>
                  <a:gd name="T2" fmla="*/ 0 w 20"/>
                  <a:gd name="T3" fmla="*/ 3 h 3"/>
                  <a:gd name="T4" fmla="*/ 18 w 20"/>
                  <a:gd name="T5" fmla="*/ 0 h 3"/>
                  <a:gd name="T6" fmla="*/ 20 w 20"/>
                  <a:gd name="T7" fmla="*/ 1 h 3"/>
                </a:gdLst>
                <a:ahLst/>
                <a:cxnLst>
                  <a:cxn ang="0">
                    <a:pos x="T0" y="T1"/>
                  </a:cxn>
                  <a:cxn ang="0">
                    <a:pos x="T2" y="T3"/>
                  </a:cxn>
                  <a:cxn ang="0">
                    <a:pos x="T4" y="T5"/>
                  </a:cxn>
                  <a:cxn ang="0">
                    <a:pos x="T6" y="T7"/>
                  </a:cxn>
                </a:cxnLst>
                <a:rect l="0" t="0" r="r" b="b"/>
                <a:pathLst>
                  <a:path w="20" h="3">
                    <a:moveTo>
                      <a:pt x="20" y="1"/>
                    </a:moveTo>
                    <a:cubicBezTo>
                      <a:pt x="11" y="2"/>
                      <a:pt x="5" y="3"/>
                      <a:pt x="0" y="3"/>
                    </a:cubicBezTo>
                    <a:cubicBezTo>
                      <a:pt x="3" y="2"/>
                      <a:pt x="12" y="1"/>
                      <a:pt x="18" y="0"/>
                    </a:cubicBezTo>
                    <a:lnTo>
                      <a:pt x="2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8" name="Freeform 6303">
                <a:extLst>
                  <a:ext uri="{FF2B5EF4-FFF2-40B4-BE49-F238E27FC236}">
                    <a16:creationId xmlns:a16="http://schemas.microsoft.com/office/drawing/2014/main" id="{0299A316-35D7-4E49-851B-33E0C32C009D}"/>
                  </a:ext>
                </a:extLst>
              </p:cNvPr>
              <p:cNvSpPr>
                <a:spLocks/>
              </p:cNvSpPr>
              <p:nvPr/>
            </p:nvSpPr>
            <p:spPr bwMode="auto">
              <a:xfrm>
                <a:off x="2767" y="2201"/>
                <a:ext cx="1" cy="8"/>
              </a:xfrm>
              <a:custGeom>
                <a:avLst/>
                <a:gdLst>
                  <a:gd name="T0" fmla="*/ 3 w 3"/>
                  <a:gd name="T1" fmla="*/ 0 h 15"/>
                  <a:gd name="T2" fmla="*/ 1 w 3"/>
                  <a:gd name="T3" fmla="*/ 15 h 15"/>
                  <a:gd name="T4" fmla="*/ 1 w 3"/>
                  <a:gd name="T5" fmla="*/ 5 h 15"/>
                  <a:gd name="T6" fmla="*/ 3 w 3"/>
                  <a:gd name="T7" fmla="*/ 0 h 15"/>
                </a:gdLst>
                <a:ahLst/>
                <a:cxnLst>
                  <a:cxn ang="0">
                    <a:pos x="T0" y="T1"/>
                  </a:cxn>
                  <a:cxn ang="0">
                    <a:pos x="T2" y="T3"/>
                  </a:cxn>
                  <a:cxn ang="0">
                    <a:pos x="T4" y="T5"/>
                  </a:cxn>
                  <a:cxn ang="0">
                    <a:pos x="T6" y="T7"/>
                  </a:cxn>
                </a:cxnLst>
                <a:rect l="0" t="0" r="r" b="b"/>
                <a:pathLst>
                  <a:path w="3" h="15">
                    <a:moveTo>
                      <a:pt x="3" y="0"/>
                    </a:moveTo>
                    <a:cubicBezTo>
                      <a:pt x="3" y="5"/>
                      <a:pt x="2" y="10"/>
                      <a:pt x="1" y="15"/>
                    </a:cubicBezTo>
                    <a:cubicBezTo>
                      <a:pt x="0" y="14"/>
                      <a:pt x="2" y="6"/>
                      <a:pt x="1" y="5"/>
                    </a:cubicBezTo>
                    <a:cubicBezTo>
                      <a:pt x="2"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9" name="Freeform 6304">
                <a:extLst>
                  <a:ext uri="{FF2B5EF4-FFF2-40B4-BE49-F238E27FC236}">
                    <a16:creationId xmlns:a16="http://schemas.microsoft.com/office/drawing/2014/main" id="{4B271C50-2C12-4208-9EF6-E44ACCAB1AB2}"/>
                  </a:ext>
                </a:extLst>
              </p:cNvPr>
              <p:cNvSpPr>
                <a:spLocks/>
              </p:cNvSpPr>
              <p:nvPr/>
            </p:nvSpPr>
            <p:spPr bwMode="auto">
              <a:xfrm>
                <a:off x="2159" y="2618"/>
                <a:ext cx="11" cy="3"/>
              </a:xfrm>
              <a:custGeom>
                <a:avLst/>
                <a:gdLst>
                  <a:gd name="T0" fmla="*/ 19 w 19"/>
                  <a:gd name="T1" fmla="*/ 5 h 5"/>
                  <a:gd name="T2" fmla="*/ 0 w 19"/>
                  <a:gd name="T3" fmla="*/ 1 h 5"/>
                  <a:gd name="T4" fmla="*/ 10 w 19"/>
                  <a:gd name="T5" fmla="*/ 0 h 5"/>
                  <a:gd name="T6" fmla="*/ 19 w 19"/>
                  <a:gd name="T7" fmla="*/ 5 h 5"/>
                </a:gdLst>
                <a:ahLst/>
                <a:cxnLst>
                  <a:cxn ang="0">
                    <a:pos x="T0" y="T1"/>
                  </a:cxn>
                  <a:cxn ang="0">
                    <a:pos x="T2" y="T3"/>
                  </a:cxn>
                  <a:cxn ang="0">
                    <a:pos x="T4" y="T5"/>
                  </a:cxn>
                  <a:cxn ang="0">
                    <a:pos x="T6" y="T7"/>
                  </a:cxn>
                </a:cxnLst>
                <a:rect l="0" t="0" r="r" b="b"/>
                <a:pathLst>
                  <a:path w="19" h="5">
                    <a:moveTo>
                      <a:pt x="19" y="5"/>
                    </a:moveTo>
                    <a:cubicBezTo>
                      <a:pt x="15" y="3"/>
                      <a:pt x="9" y="2"/>
                      <a:pt x="0" y="1"/>
                    </a:cubicBezTo>
                    <a:cubicBezTo>
                      <a:pt x="3" y="0"/>
                      <a:pt x="15" y="3"/>
                      <a:pt x="10" y="0"/>
                    </a:cubicBezTo>
                    <a:cubicBezTo>
                      <a:pt x="15" y="0"/>
                      <a:pt x="15" y="3"/>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0" name="Freeform 6305">
                <a:extLst>
                  <a:ext uri="{FF2B5EF4-FFF2-40B4-BE49-F238E27FC236}">
                    <a16:creationId xmlns:a16="http://schemas.microsoft.com/office/drawing/2014/main" id="{FE866F22-B6A7-40C5-8F2C-4B861C81A89E}"/>
                  </a:ext>
                </a:extLst>
              </p:cNvPr>
              <p:cNvSpPr>
                <a:spLocks/>
              </p:cNvSpPr>
              <p:nvPr/>
            </p:nvSpPr>
            <p:spPr bwMode="auto">
              <a:xfrm>
                <a:off x="2746" y="2273"/>
                <a:ext cx="5" cy="13"/>
              </a:xfrm>
              <a:custGeom>
                <a:avLst/>
                <a:gdLst>
                  <a:gd name="T0" fmla="*/ 4 w 9"/>
                  <a:gd name="T1" fmla="*/ 17 h 24"/>
                  <a:gd name="T2" fmla="*/ 0 w 9"/>
                  <a:gd name="T3" fmla="*/ 18 h 24"/>
                  <a:gd name="T4" fmla="*/ 4 w 9"/>
                  <a:gd name="T5" fmla="*/ 11 h 24"/>
                  <a:gd name="T6" fmla="*/ 9 w 9"/>
                  <a:gd name="T7" fmla="*/ 0 h 24"/>
                  <a:gd name="T8" fmla="*/ 4 w 9"/>
                  <a:gd name="T9" fmla="*/ 17 h 24"/>
                </a:gdLst>
                <a:ahLst/>
                <a:cxnLst>
                  <a:cxn ang="0">
                    <a:pos x="T0" y="T1"/>
                  </a:cxn>
                  <a:cxn ang="0">
                    <a:pos x="T2" y="T3"/>
                  </a:cxn>
                  <a:cxn ang="0">
                    <a:pos x="T4" y="T5"/>
                  </a:cxn>
                  <a:cxn ang="0">
                    <a:pos x="T6" y="T7"/>
                  </a:cxn>
                  <a:cxn ang="0">
                    <a:pos x="T8" y="T9"/>
                  </a:cxn>
                </a:cxnLst>
                <a:rect l="0" t="0" r="r" b="b"/>
                <a:pathLst>
                  <a:path w="9" h="24">
                    <a:moveTo>
                      <a:pt x="4" y="17"/>
                    </a:moveTo>
                    <a:cubicBezTo>
                      <a:pt x="4" y="12"/>
                      <a:pt x="0" y="24"/>
                      <a:pt x="0" y="18"/>
                    </a:cubicBezTo>
                    <a:cubicBezTo>
                      <a:pt x="2" y="12"/>
                      <a:pt x="3" y="12"/>
                      <a:pt x="4" y="11"/>
                    </a:cubicBezTo>
                    <a:cubicBezTo>
                      <a:pt x="5" y="10"/>
                      <a:pt x="6" y="9"/>
                      <a:pt x="9" y="0"/>
                    </a:cubicBezTo>
                    <a:cubicBezTo>
                      <a:pt x="8" y="3"/>
                      <a:pt x="6" y="11"/>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1" name="Freeform 6306">
                <a:extLst>
                  <a:ext uri="{FF2B5EF4-FFF2-40B4-BE49-F238E27FC236}">
                    <a16:creationId xmlns:a16="http://schemas.microsoft.com/office/drawing/2014/main" id="{3BF2A9B9-9849-451D-91B5-4159A62219F7}"/>
                  </a:ext>
                </a:extLst>
              </p:cNvPr>
              <p:cNvSpPr>
                <a:spLocks/>
              </p:cNvSpPr>
              <p:nvPr/>
            </p:nvSpPr>
            <p:spPr bwMode="auto">
              <a:xfrm>
                <a:off x="2743" y="2286"/>
                <a:ext cx="4" cy="12"/>
              </a:xfrm>
              <a:custGeom>
                <a:avLst/>
                <a:gdLst>
                  <a:gd name="T0" fmla="*/ 8 w 8"/>
                  <a:gd name="T1" fmla="*/ 0 h 21"/>
                  <a:gd name="T2" fmla="*/ 0 w 8"/>
                  <a:gd name="T3" fmla="*/ 21 h 21"/>
                  <a:gd name="T4" fmla="*/ 1 w 8"/>
                  <a:gd name="T5" fmla="*/ 8 h 21"/>
                  <a:gd name="T6" fmla="*/ 8 w 8"/>
                  <a:gd name="T7" fmla="*/ 0 h 21"/>
                </a:gdLst>
                <a:ahLst/>
                <a:cxnLst>
                  <a:cxn ang="0">
                    <a:pos x="T0" y="T1"/>
                  </a:cxn>
                  <a:cxn ang="0">
                    <a:pos x="T2" y="T3"/>
                  </a:cxn>
                  <a:cxn ang="0">
                    <a:pos x="T4" y="T5"/>
                  </a:cxn>
                  <a:cxn ang="0">
                    <a:pos x="T6" y="T7"/>
                  </a:cxn>
                </a:cxnLst>
                <a:rect l="0" t="0" r="r" b="b"/>
                <a:pathLst>
                  <a:path w="8" h="21">
                    <a:moveTo>
                      <a:pt x="8" y="0"/>
                    </a:moveTo>
                    <a:cubicBezTo>
                      <a:pt x="5" y="7"/>
                      <a:pt x="3" y="14"/>
                      <a:pt x="0" y="21"/>
                    </a:cubicBezTo>
                    <a:cubicBezTo>
                      <a:pt x="2" y="14"/>
                      <a:pt x="2" y="13"/>
                      <a:pt x="1" y="8"/>
                    </a:cubicBezTo>
                    <a:cubicBezTo>
                      <a:pt x="4" y="3"/>
                      <a:pt x="6"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2" name="Freeform 6307">
                <a:extLst>
                  <a:ext uri="{FF2B5EF4-FFF2-40B4-BE49-F238E27FC236}">
                    <a16:creationId xmlns:a16="http://schemas.microsoft.com/office/drawing/2014/main" id="{0283BD65-7350-46A2-B4DD-52B09728CCC3}"/>
                  </a:ext>
                </a:extLst>
              </p:cNvPr>
              <p:cNvSpPr>
                <a:spLocks/>
              </p:cNvSpPr>
              <p:nvPr/>
            </p:nvSpPr>
            <p:spPr bwMode="auto">
              <a:xfrm>
                <a:off x="2566" y="1724"/>
                <a:ext cx="13" cy="10"/>
              </a:xfrm>
              <a:custGeom>
                <a:avLst/>
                <a:gdLst>
                  <a:gd name="T0" fmla="*/ 2 w 23"/>
                  <a:gd name="T1" fmla="*/ 1 h 17"/>
                  <a:gd name="T2" fmla="*/ 17 w 23"/>
                  <a:gd name="T3" fmla="*/ 11 h 17"/>
                  <a:gd name="T4" fmla="*/ 13 w 23"/>
                  <a:gd name="T5" fmla="*/ 10 h 17"/>
                  <a:gd name="T6" fmla="*/ 2 w 23"/>
                  <a:gd name="T7" fmla="*/ 1 h 17"/>
                </a:gdLst>
                <a:ahLst/>
                <a:cxnLst>
                  <a:cxn ang="0">
                    <a:pos x="T0" y="T1"/>
                  </a:cxn>
                  <a:cxn ang="0">
                    <a:pos x="T2" y="T3"/>
                  </a:cxn>
                  <a:cxn ang="0">
                    <a:pos x="T4" y="T5"/>
                  </a:cxn>
                  <a:cxn ang="0">
                    <a:pos x="T6" y="T7"/>
                  </a:cxn>
                </a:cxnLst>
                <a:rect l="0" t="0" r="r" b="b"/>
                <a:pathLst>
                  <a:path w="23" h="17">
                    <a:moveTo>
                      <a:pt x="2" y="1"/>
                    </a:moveTo>
                    <a:cubicBezTo>
                      <a:pt x="10" y="5"/>
                      <a:pt x="16" y="12"/>
                      <a:pt x="17" y="11"/>
                    </a:cubicBezTo>
                    <a:cubicBezTo>
                      <a:pt x="23" y="17"/>
                      <a:pt x="18" y="14"/>
                      <a:pt x="13" y="10"/>
                    </a:cubicBezTo>
                    <a:cubicBezTo>
                      <a:pt x="7" y="5"/>
                      <a:pt x="0"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3" name="Freeform 6308">
                <a:extLst>
                  <a:ext uri="{FF2B5EF4-FFF2-40B4-BE49-F238E27FC236}">
                    <a16:creationId xmlns:a16="http://schemas.microsoft.com/office/drawing/2014/main" id="{99863DCE-F958-40D0-8174-D1DC5F498B0F}"/>
                  </a:ext>
                </a:extLst>
              </p:cNvPr>
              <p:cNvSpPr>
                <a:spLocks/>
              </p:cNvSpPr>
              <p:nvPr/>
            </p:nvSpPr>
            <p:spPr bwMode="auto">
              <a:xfrm>
                <a:off x="2372" y="2613"/>
                <a:ext cx="12" cy="3"/>
              </a:xfrm>
              <a:custGeom>
                <a:avLst/>
                <a:gdLst>
                  <a:gd name="T0" fmla="*/ 20 w 21"/>
                  <a:gd name="T1" fmla="*/ 2 h 6"/>
                  <a:gd name="T2" fmla="*/ 0 w 21"/>
                  <a:gd name="T3" fmla="*/ 4 h 6"/>
                  <a:gd name="T4" fmla="*/ 20 w 21"/>
                  <a:gd name="T5" fmla="*/ 2 h 6"/>
                </a:gdLst>
                <a:ahLst/>
                <a:cxnLst>
                  <a:cxn ang="0">
                    <a:pos x="T0" y="T1"/>
                  </a:cxn>
                  <a:cxn ang="0">
                    <a:pos x="T2" y="T3"/>
                  </a:cxn>
                  <a:cxn ang="0">
                    <a:pos x="T4" y="T5"/>
                  </a:cxn>
                </a:cxnLst>
                <a:rect l="0" t="0" r="r" b="b"/>
                <a:pathLst>
                  <a:path w="21" h="6">
                    <a:moveTo>
                      <a:pt x="20" y="2"/>
                    </a:moveTo>
                    <a:cubicBezTo>
                      <a:pt x="11" y="4"/>
                      <a:pt x="1" y="6"/>
                      <a:pt x="0" y="4"/>
                    </a:cubicBezTo>
                    <a:cubicBezTo>
                      <a:pt x="13" y="2"/>
                      <a:pt x="2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4" name="Freeform 6309">
                <a:extLst>
                  <a:ext uri="{FF2B5EF4-FFF2-40B4-BE49-F238E27FC236}">
                    <a16:creationId xmlns:a16="http://schemas.microsoft.com/office/drawing/2014/main" id="{5CE33B5F-B265-4410-B1D5-04CB91D48964}"/>
                  </a:ext>
                </a:extLst>
              </p:cNvPr>
              <p:cNvSpPr>
                <a:spLocks/>
              </p:cNvSpPr>
              <p:nvPr/>
            </p:nvSpPr>
            <p:spPr bwMode="auto">
              <a:xfrm>
                <a:off x="2309" y="1640"/>
                <a:ext cx="33" cy="3"/>
              </a:xfrm>
              <a:custGeom>
                <a:avLst/>
                <a:gdLst>
                  <a:gd name="T0" fmla="*/ 59 w 59"/>
                  <a:gd name="T1" fmla="*/ 3 h 5"/>
                  <a:gd name="T2" fmla="*/ 59 w 59"/>
                  <a:gd name="T3" fmla="*/ 4 h 5"/>
                  <a:gd name="T4" fmla="*/ 32 w 59"/>
                  <a:gd name="T5" fmla="*/ 4 h 5"/>
                  <a:gd name="T6" fmla="*/ 39 w 59"/>
                  <a:gd name="T7" fmla="*/ 4 h 5"/>
                  <a:gd name="T8" fmla="*/ 32 w 59"/>
                  <a:gd name="T9" fmla="*/ 3 h 5"/>
                  <a:gd name="T10" fmla="*/ 45 w 59"/>
                  <a:gd name="T11" fmla="*/ 3 h 5"/>
                  <a:gd name="T12" fmla="*/ 7 w 59"/>
                  <a:gd name="T13" fmla="*/ 0 h 5"/>
                  <a:gd name="T14" fmla="*/ 25 w 59"/>
                  <a:gd name="T15" fmla="*/ 2 h 5"/>
                  <a:gd name="T16" fmla="*/ 18 w 59"/>
                  <a:gd name="T17" fmla="*/ 2 h 5"/>
                  <a:gd name="T18" fmla="*/ 18 w 59"/>
                  <a:gd name="T19" fmla="*/ 3 h 5"/>
                  <a:gd name="T20" fmla="*/ 0 w 59"/>
                  <a:gd name="T21" fmla="*/ 0 h 5"/>
                  <a:gd name="T22" fmla="*/ 30 w 59"/>
                  <a:gd name="T23" fmla="*/ 1 h 5"/>
                  <a:gd name="T24" fmla="*/ 59 w 59"/>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
                    <a:moveTo>
                      <a:pt x="59" y="3"/>
                    </a:moveTo>
                    <a:cubicBezTo>
                      <a:pt x="57" y="4"/>
                      <a:pt x="55" y="4"/>
                      <a:pt x="59" y="4"/>
                    </a:cubicBezTo>
                    <a:cubicBezTo>
                      <a:pt x="52" y="5"/>
                      <a:pt x="47" y="4"/>
                      <a:pt x="32" y="4"/>
                    </a:cubicBezTo>
                    <a:cubicBezTo>
                      <a:pt x="32" y="4"/>
                      <a:pt x="36" y="4"/>
                      <a:pt x="39" y="4"/>
                    </a:cubicBezTo>
                    <a:cubicBezTo>
                      <a:pt x="39" y="4"/>
                      <a:pt x="35" y="3"/>
                      <a:pt x="32" y="3"/>
                    </a:cubicBezTo>
                    <a:cubicBezTo>
                      <a:pt x="32" y="2"/>
                      <a:pt x="43" y="4"/>
                      <a:pt x="45" y="3"/>
                    </a:cubicBezTo>
                    <a:cubicBezTo>
                      <a:pt x="33" y="1"/>
                      <a:pt x="22" y="2"/>
                      <a:pt x="7" y="0"/>
                    </a:cubicBezTo>
                    <a:cubicBezTo>
                      <a:pt x="4" y="2"/>
                      <a:pt x="18" y="1"/>
                      <a:pt x="25" y="2"/>
                    </a:cubicBezTo>
                    <a:cubicBezTo>
                      <a:pt x="25" y="3"/>
                      <a:pt x="21" y="2"/>
                      <a:pt x="18" y="2"/>
                    </a:cubicBezTo>
                    <a:cubicBezTo>
                      <a:pt x="14" y="2"/>
                      <a:pt x="16" y="3"/>
                      <a:pt x="18" y="3"/>
                    </a:cubicBezTo>
                    <a:cubicBezTo>
                      <a:pt x="9" y="4"/>
                      <a:pt x="1" y="1"/>
                      <a:pt x="0" y="0"/>
                    </a:cubicBezTo>
                    <a:cubicBezTo>
                      <a:pt x="13" y="0"/>
                      <a:pt x="21" y="0"/>
                      <a:pt x="30" y="1"/>
                    </a:cubicBezTo>
                    <a:cubicBezTo>
                      <a:pt x="38" y="1"/>
                      <a:pt x="46" y="2"/>
                      <a:pt x="5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5" name="Freeform 6310">
                <a:extLst>
                  <a:ext uri="{FF2B5EF4-FFF2-40B4-BE49-F238E27FC236}">
                    <a16:creationId xmlns:a16="http://schemas.microsoft.com/office/drawing/2014/main" id="{B4848A91-C6CB-45EB-AD1B-80BB82103DC9}"/>
                  </a:ext>
                </a:extLst>
              </p:cNvPr>
              <p:cNvSpPr>
                <a:spLocks/>
              </p:cNvSpPr>
              <p:nvPr/>
            </p:nvSpPr>
            <p:spPr bwMode="auto">
              <a:xfrm>
                <a:off x="2695" y="1860"/>
                <a:ext cx="29" cy="53"/>
              </a:xfrm>
              <a:custGeom>
                <a:avLst/>
                <a:gdLst>
                  <a:gd name="T0" fmla="*/ 4 w 52"/>
                  <a:gd name="T1" fmla="*/ 4 h 93"/>
                  <a:gd name="T2" fmla="*/ 13 w 52"/>
                  <a:gd name="T3" fmla="*/ 17 h 93"/>
                  <a:gd name="T4" fmla="*/ 23 w 52"/>
                  <a:gd name="T5" fmla="*/ 34 h 93"/>
                  <a:gd name="T6" fmla="*/ 20 w 52"/>
                  <a:gd name="T7" fmla="*/ 29 h 93"/>
                  <a:gd name="T8" fmla="*/ 10 w 52"/>
                  <a:gd name="T9" fmla="*/ 13 h 93"/>
                  <a:gd name="T10" fmla="*/ 31 w 52"/>
                  <a:gd name="T11" fmla="*/ 50 h 93"/>
                  <a:gd name="T12" fmla="*/ 52 w 52"/>
                  <a:gd name="T13" fmla="*/ 93 h 93"/>
                  <a:gd name="T14" fmla="*/ 24 w 52"/>
                  <a:gd name="T15" fmla="*/ 40 h 93"/>
                  <a:gd name="T16" fmla="*/ 1 w 52"/>
                  <a:gd name="T17" fmla="*/ 3 h 93"/>
                  <a:gd name="T18" fmla="*/ 4 w 52"/>
                  <a:gd name="T19"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93">
                    <a:moveTo>
                      <a:pt x="4" y="4"/>
                    </a:moveTo>
                    <a:cubicBezTo>
                      <a:pt x="6" y="5"/>
                      <a:pt x="9" y="11"/>
                      <a:pt x="13" y="17"/>
                    </a:cubicBezTo>
                    <a:cubicBezTo>
                      <a:pt x="17" y="23"/>
                      <a:pt x="20" y="29"/>
                      <a:pt x="23" y="34"/>
                    </a:cubicBezTo>
                    <a:cubicBezTo>
                      <a:pt x="25" y="39"/>
                      <a:pt x="23" y="35"/>
                      <a:pt x="20" y="29"/>
                    </a:cubicBezTo>
                    <a:cubicBezTo>
                      <a:pt x="16" y="23"/>
                      <a:pt x="12" y="16"/>
                      <a:pt x="10" y="13"/>
                    </a:cubicBezTo>
                    <a:cubicBezTo>
                      <a:pt x="15" y="23"/>
                      <a:pt x="23" y="36"/>
                      <a:pt x="31" y="50"/>
                    </a:cubicBezTo>
                    <a:cubicBezTo>
                      <a:pt x="38" y="64"/>
                      <a:pt x="46" y="79"/>
                      <a:pt x="52" y="93"/>
                    </a:cubicBezTo>
                    <a:cubicBezTo>
                      <a:pt x="44" y="77"/>
                      <a:pt x="34" y="57"/>
                      <a:pt x="24" y="40"/>
                    </a:cubicBezTo>
                    <a:cubicBezTo>
                      <a:pt x="15" y="23"/>
                      <a:pt x="6" y="8"/>
                      <a:pt x="1" y="3"/>
                    </a:cubicBezTo>
                    <a:cubicBezTo>
                      <a:pt x="0" y="0"/>
                      <a:pt x="9" y="12"/>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6" name="Freeform 6311">
                <a:extLst>
                  <a:ext uri="{FF2B5EF4-FFF2-40B4-BE49-F238E27FC236}">
                    <a16:creationId xmlns:a16="http://schemas.microsoft.com/office/drawing/2014/main" id="{4B3A6666-631A-4795-A49B-DB5EE34963DE}"/>
                  </a:ext>
                </a:extLst>
              </p:cNvPr>
              <p:cNvSpPr>
                <a:spLocks/>
              </p:cNvSpPr>
              <p:nvPr/>
            </p:nvSpPr>
            <p:spPr bwMode="auto">
              <a:xfrm>
                <a:off x="2757" y="2228"/>
                <a:ext cx="6" cy="17"/>
              </a:xfrm>
              <a:custGeom>
                <a:avLst/>
                <a:gdLst>
                  <a:gd name="T0" fmla="*/ 9 w 9"/>
                  <a:gd name="T1" fmla="*/ 0 h 29"/>
                  <a:gd name="T2" fmla="*/ 0 w 9"/>
                  <a:gd name="T3" fmla="*/ 29 h 29"/>
                  <a:gd name="T4" fmla="*/ 4 w 9"/>
                  <a:gd name="T5" fmla="*/ 14 h 29"/>
                  <a:gd name="T6" fmla="*/ 9 w 9"/>
                  <a:gd name="T7" fmla="*/ 0 h 29"/>
                </a:gdLst>
                <a:ahLst/>
                <a:cxnLst>
                  <a:cxn ang="0">
                    <a:pos x="T0" y="T1"/>
                  </a:cxn>
                  <a:cxn ang="0">
                    <a:pos x="T2" y="T3"/>
                  </a:cxn>
                  <a:cxn ang="0">
                    <a:pos x="T4" y="T5"/>
                  </a:cxn>
                  <a:cxn ang="0">
                    <a:pos x="T6" y="T7"/>
                  </a:cxn>
                </a:cxnLst>
                <a:rect l="0" t="0" r="r" b="b"/>
                <a:pathLst>
                  <a:path w="9" h="29">
                    <a:moveTo>
                      <a:pt x="9" y="0"/>
                    </a:moveTo>
                    <a:cubicBezTo>
                      <a:pt x="5" y="17"/>
                      <a:pt x="3" y="18"/>
                      <a:pt x="0" y="29"/>
                    </a:cubicBezTo>
                    <a:cubicBezTo>
                      <a:pt x="0" y="28"/>
                      <a:pt x="2" y="20"/>
                      <a:pt x="4" y="14"/>
                    </a:cubicBezTo>
                    <a:cubicBezTo>
                      <a:pt x="5" y="7"/>
                      <a:pt x="8"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7" name="Freeform 6312">
                <a:extLst>
                  <a:ext uri="{FF2B5EF4-FFF2-40B4-BE49-F238E27FC236}">
                    <a16:creationId xmlns:a16="http://schemas.microsoft.com/office/drawing/2014/main" id="{92A0575E-B131-4C2D-8746-C90C03B961C2}"/>
                  </a:ext>
                </a:extLst>
              </p:cNvPr>
              <p:cNvSpPr>
                <a:spLocks/>
              </p:cNvSpPr>
              <p:nvPr/>
            </p:nvSpPr>
            <p:spPr bwMode="auto">
              <a:xfrm>
                <a:off x="2660" y="2430"/>
                <a:ext cx="6" cy="10"/>
              </a:xfrm>
              <a:custGeom>
                <a:avLst/>
                <a:gdLst>
                  <a:gd name="T0" fmla="*/ 7 w 11"/>
                  <a:gd name="T1" fmla="*/ 10 h 18"/>
                  <a:gd name="T2" fmla="*/ 0 w 11"/>
                  <a:gd name="T3" fmla="*/ 18 h 18"/>
                  <a:gd name="T4" fmla="*/ 4 w 11"/>
                  <a:gd name="T5" fmla="*/ 9 h 18"/>
                  <a:gd name="T6" fmla="*/ 7 w 11"/>
                  <a:gd name="T7" fmla="*/ 10 h 18"/>
                </a:gdLst>
                <a:ahLst/>
                <a:cxnLst>
                  <a:cxn ang="0">
                    <a:pos x="T0" y="T1"/>
                  </a:cxn>
                  <a:cxn ang="0">
                    <a:pos x="T2" y="T3"/>
                  </a:cxn>
                  <a:cxn ang="0">
                    <a:pos x="T4" y="T5"/>
                  </a:cxn>
                  <a:cxn ang="0">
                    <a:pos x="T6" y="T7"/>
                  </a:cxn>
                </a:cxnLst>
                <a:rect l="0" t="0" r="r" b="b"/>
                <a:pathLst>
                  <a:path w="11" h="18">
                    <a:moveTo>
                      <a:pt x="7" y="10"/>
                    </a:moveTo>
                    <a:cubicBezTo>
                      <a:pt x="0" y="18"/>
                      <a:pt x="0" y="18"/>
                      <a:pt x="0" y="18"/>
                    </a:cubicBezTo>
                    <a:cubicBezTo>
                      <a:pt x="1" y="16"/>
                      <a:pt x="5" y="9"/>
                      <a:pt x="4" y="9"/>
                    </a:cubicBezTo>
                    <a:cubicBezTo>
                      <a:pt x="11" y="0"/>
                      <a:pt x="3" y="13"/>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8" name="Freeform 6313">
                <a:extLst>
                  <a:ext uri="{FF2B5EF4-FFF2-40B4-BE49-F238E27FC236}">
                    <a16:creationId xmlns:a16="http://schemas.microsoft.com/office/drawing/2014/main" id="{AC71A2A6-3A45-4B54-87B4-F2166B159E80}"/>
                  </a:ext>
                </a:extLst>
              </p:cNvPr>
              <p:cNvSpPr>
                <a:spLocks/>
              </p:cNvSpPr>
              <p:nvPr/>
            </p:nvSpPr>
            <p:spPr bwMode="auto">
              <a:xfrm>
                <a:off x="2602" y="2477"/>
                <a:ext cx="23" cy="22"/>
              </a:xfrm>
              <a:custGeom>
                <a:avLst/>
                <a:gdLst>
                  <a:gd name="T0" fmla="*/ 34 w 41"/>
                  <a:gd name="T1" fmla="*/ 11 h 39"/>
                  <a:gd name="T2" fmla="*/ 18 w 41"/>
                  <a:gd name="T3" fmla="*/ 23 h 39"/>
                  <a:gd name="T4" fmla="*/ 5 w 41"/>
                  <a:gd name="T5" fmla="*/ 36 h 39"/>
                  <a:gd name="T6" fmla="*/ 0 w 41"/>
                  <a:gd name="T7" fmla="*/ 38 h 39"/>
                  <a:gd name="T8" fmla="*/ 21 w 41"/>
                  <a:gd name="T9" fmla="*/ 20 h 39"/>
                  <a:gd name="T10" fmla="*/ 31 w 41"/>
                  <a:gd name="T11" fmla="*/ 10 h 39"/>
                  <a:gd name="T12" fmla="*/ 34 w 41"/>
                  <a:gd name="T13" fmla="*/ 11 h 39"/>
                </a:gdLst>
                <a:ahLst/>
                <a:cxnLst>
                  <a:cxn ang="0">
                    <a:pos x="T0" y="T1"/>
                  </a:cxn>
                  <a:cxn ang="0">
                    <a:pos x="T2" y="T3"/>
                  </a:cxn>
                  <a:cxn ang="0">
                    <a:pos x="T4" y="T5"/>
                  </a:cxn>
                  <a:cxn ang="0">
                    <a:pos x="T6" y="T7"/>
                  </a:cxn>
                  <a:cxn ang="0">
                    <a:pos x="T8" y="T9"/>
                  </a:cxn>
                  <a:cxn ang="0">
                    <a:pos x="T10" y="T11"/>
                  </a:cxn>
                  <a:cxn ang="0">
                    <a:pos x="T12" y="T13"/>
                  </a:cxn>
                </a:cxnLst>
                <a:rect l="0" t="0" r="r" b="b"/>
                <a:pathLst>
                  <a:path w="41" h="39">
                    <a:moveTo>
                      <a:pt x="34" y="11"/>
                    </a:moveTo>
                    <a:cubicBezTo>
                      <a:pt x="27" y="17"/>
                      <a:pt x="23" y="20"/>
                      <a:pt x="18" y="23"/>
                    </a:cubicBezTo>
                    <a:cubicBezTo>
                      <a:pt x="17" y="27"/>
                      <a:pt x="6" y="33"/>
                      <a:pt x="5" y="36"/>
                    </a:cubicBezTo>
                    <a:cubicBezTo>
                      <a:pt x="1" y="39"/>
                      <a:pt x="1" y="37"/>
                      <a:pt x="0" y="38"/>
                    </a:cubicBezTo>
                    <a:cubicBezTo>
                      <a:pt x="10" y="29"/>
                      <a:pt x="17" y="23"/>
                      <a:pt x="21" y="20"/>
                    </a:cubicBezTo>
                    <a:cubicBezTo>
                      <a:pt x="21" y="16"/>
                      <a:pt x="31" y="13"/>
                      <a:pt x="31" y="10"/>
                    </a:cubicBezTo>
                    <a:cubicBezTo>
                      <a:pt x="41" y="0"/>
                      <a:pt x="35" y="8"/>
                      <a:pt x="3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9" name="Freeform 6314">
                <a:extLst>
                  <a:ext uri="{FF2B5EF4-FFF2-40B4-BE49-F238E27FC236}">
                    <a16:creationId xmlns:a16="http://schemas.microsoft.com/office/drawing/2014/main" id="{9AD3DDD9-3E2F-4A2F-BD66-1B67D931492A}"/>
                  </a:ext>
                </a:extLst>
              </p:cNvPr>
              <p:cNvSpPr>
                <a:spLocks/>
              </p:cNvSpPr>
              <p:nvPr/>
            </p:nvSpPr>
            <p:spPr bwMode="auto">
              <a:xfrm>
                <a:off x="2665" y="1818"/>
                <a:ext cx="7" cy="8"/>
              </a:xfrm>
              <a:custGeom>
                <a:avLst/>
                <a:gdLst>
                  <a:gd name="T0" fmla="*/ 5 w 11"/>
                  <a:gd name="T1" fmla="*/ 5 h 14"/>
                  <a:gd name="T2" fmla="*/ 4 w 11"/>
                  <a:gd name="T3" fmla="*/ 7 h 14"/>
                  <a:gd name="T4" fmla="*/ 8 w 11"/>
                  <a:gd name="T5" fmla="*/ 14 h 14"/>
                  <a:gd name="T6" fmla="*/ 0 w 11"/>
                  <a:gd name="T7" fmla="*/ 0 h 14"/>
                  <a:gd name="T8" fmla="*/ 5 w 11"/>
                  <a:gd name="T9" fmla="*/ 5 h 14"/>
                </a:gdLst>
                <a:ahLst/>
                <a:cxnLst>
                  <a:cxn ang="0">
                    <a:pos x="T0" y="T1"/>
                  </a:cxn>
                  <a:cxn ang="0">
                    <a:pos x="T2" y="T3"/>
                  </a:cxn>
                  <a:cxn ang="0">
                    <a:pos x="T4" y="T5"/>
                  </a:cxn>
                  <a:cxn ang="0">
                    <a:pos x="T6" y="T7"/>
                  </a:cxn>
                  <a:cxn ang="0">
                    <a:pos x="T8" y="T9"/>
                  </a:cxn>
                </a:cxnLst>
                <a:rect l="0" t="0" r="r" b="b"/>
                <a:pathLst>
                  <a:path w="11" h="14">
                    <a:moveTo>
                      <a:pt x="5" y="5"/>
                    </a:moveTo>
                    <a:cubicBezTo>
                      <a:pt x="11" y="14"/>
                      <a:pt x="2" y="3"/>
                      <a:pt x="4" y="7"/>
                    </a:cubicBezTo>
                    <a:cubicBezTo>
                      <a:pt x="5" y="9"/>
                      <a:pt x="9" y="14"/>
                      <a:pt x="8" y="14"/>
                    </a:cubicBezTo>
                    <a:cubicBezTo>
                      <a:pt x="0" y="4"/>
                      <a:pt x="2" y="4"/>
                      <a:pt x="0" y="0"/>
                    </a:cubicBezTo>
                    <a:cubicBezTo>
                      <a:pt x="3" y="3"/>
                      <a:pt x="4"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0" name="Freeform 6315">
                <a:extLst>
                  <a:ext uri="{FF2B5EF4-FFF2-40B4-BE49-F238E27FC236}">
                    <a16:creationId xmlns:a16="http://schemas.microsoft.com/office/drawing/2014/main" id="{F1B0C7F1-8B72-4F5B-8B46-9E3614C844CC}"/>
                  </a:ext>
                </a:extLst>
              </p:cNvPr>
              <p:cNvSpPr>
                <a:spLocks/>
              </p:cNvSpPr>
              <p:nvPr/>
            </p:nvSpPr>
            <p:spPr bwMode="auto">
              <a:xfrm>
                <a:off x="2677" y="1834"/>
                <a:ext cx="8" cy="10"/>
              </a:xfrm>
              <a:custGeom>
                <a:avLst/>
                <a:gdLst>
                  <a:gd name="T0" fmla="*/ 13 w 13"/>
                  <a:gd name="T1" fmla="*/ 18 h 18"/>
                  <a:gd name="T2" fmla="*/ 6 w 13"/>
                  <a:gd name="T3" fmla="*/ 9 h 18"/>
                  <a:gd name="T4" fmla="*/ 1 w 13"/>
                  <a:gd name="T5" fmla="*/ 0 h 18"/>
                  <a:gd name="T6" fmla="*/ 13 w 13"/>
                  <a:gd name="T7" fmla="*/ 18 h 18"/>
                </a:gdLst>
                <a:ahLst/>
                <a:cxnLst>
                  <a:cxn ang="0">
                    <a:pos x="T0" y="T1"/>
                  </a:cxn>
                  <a:cxn ang="0">
                    <a:pos x="T2" y="T3"/>
                  </a:cxn>
                  <a:cxn ang="0">
                    <a:pos x="T4" y="T5"/>
                  </a:cxn>
                  <a:cxn ang="0">
                    <a:pos x="T6" y="T7"/>
                  </a:cxn>
                </a:cxnLst>
                <a:rect l="0" t="0" r="r" b="b"/>
                <a:pathLst>
                  <a:path w="13" h="18">
                    <a:moveTo>
                      <a:pt x="13" y="18"/>
                    </a:moveTo>
                    <a:cubicBezTo>
                      <a:pt x="13" y="18"/>
                      <a:pt x="9" y="13"/>
                      <a:pt x="6" y="9"/>
                    </a:cubicBezTo>
                    <a:cubicBezTo>
                      <a:pt x="3" y="5"/>
                      <a:pt x="0" y="0"/>
                      <a:pt x="1" y="0"/>
                    </a:cubicBezTo>
                    <a:cubicBezTo>
                      <a:pt x="6" y="5"/>
                      <a:pt x="7" y="9"/>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1" name="Freeform 6316">
                <a:extLst>
                  <a:ext uri="{FF2B5EF4-FFF2-40B4-BE49-F238E27FC236}">
                    <a16:creationId xmlns:a16="http://schemas.microsoft.com/office/drawing/2014/main" id="{88005083-64B7-41DA-A338-FF592D778312}"/>
                  </a:ext>
                </a:extLst>
              </p:cNvPr>
              <p:cNvSpPr>
                <a:spLocks/>
              </p:cNvSpPr>
              <p:nvPr/>
            </p:nvSpPr>
            <p:spPr bwMode="auto">
              <a:xfrm>
                <a:off x="2726" y="1915"/>
                <a:ext cx="6" cy="15"/>
              </a:xfrm>
              <a:custGeom>
                <a:avLst/>
                <a:gdLst>
                  <a:gd name="T0" fmla="*/ 0 w 12"/>
                  <a:gd name="T1" fmla="*/ 0 h 26"/>
                  <a:gd name="T2" fmla="*/ 12 w 12"/>
                  <a:gd name="T3" fmla="*/ 26 h 26"/>
                  <a:gd name="T4" fmla="*/ 0 w 12"/>
                  <a:gd name="T5" fmla="*/ 0 h 26"/>
                </a:gdLst>
                <a:ahLst/>
                <a:cxnLst>
                  <a:cxn ang="0">
                    <a:pos x="T0" y="T1"/>
                  </a:cxn>
                  <a:cxn ang="0">
                    <a:pos x="T2" y="T3"/>
                  </a:cxn>
                  <a:cxn ang="0">
                    <a:pos x="T4" y="T5"/>
                  </a:cxn>
                </a:cxnLst>
                <a:rect l="0" t="0" r="r" b="b"/>
                <a:pathLst>
                  <a:path w="12" h="26">
                    <a:moveTo>
                      <a:pt x="0" y="0"/>
                    </a:moveTo>
                    <a:cubicBezTo>
                      <a:pt x="1" y="2"/>
                      <a:pt x="8" y="18"/>
                      <a:pt x="12" y="26"/>
                    </a:cubicBezTo>
                    <a:cubicBezTo>
                      <a:pt x="9" y="20"/>
                      <a:pt x="2"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2" name="Freeform 6317">
                <a:extLst>
                  <a:ext uri="{FF2B5EF4-FFF2-40B4-BE49-F238E27FC236}">
                    <a16:creationId xmlns:a16="http://schemas.microsoft.com/office/drawing/2014/main" id="{8ED3442E-79D1-41D5-BBC6-EC46E3D0FCE1}"/>
                  </a:ext>
                </a:extLst>
              </p:cNvPr>
              <p:cNvSpPr>
                <a:spLocks/>
              </p:cNvSpPr>
              <p:nvPr/>
            </p:nvSpPr>
            <p:spPr bwMode="auto">
              <a:xfrm>
                <a:off x="2435" y="1662"/>
                <a:ext cx="30" cy="10"/>
              </a:xfrm>
              <a:custGeom>
                <a:avLst/>
                <a:gdLst>
                  <a:gd name="T0" fmla="*/ 52 w 52"/>
                  <a:gd name="T1" fmla="*/ 18 h 18"/>
                  <a:gd name="T2" fmla="*/ 0 w 52"/>
                  <a:gd name="T3" fmla="*/ 0 h 18"/>
                  <a:gd name="T4" fmla="*/ 26 w 52"/>
                  <a:gd name="T5" fmla="*/ 8 h 18"/>
                  <a:gd name="T6" fmla="*/ 52 w 52"/>
                  <a:gd name="T7" fmla="*/ 18 h 18"/>
                </a:gdLst>
                <a:ahLst/>
                <a:cxnLst>
                  <a:cxn ang="0">
                    <a:pos x="T0" y="T1"/>
                  </a:cxn>
                  <a:cxn ang="0">
                    <a:pos x="T2" y="T3"/>
                  </a:cxn>
                  <a:cxn ang="0">
                    <a:pos x="T4" y="T5"/>
                  </a:cxn>
                  <a:cxn ang="0">
                    <a:pos x="T6" y="T7"/>
                  </a:cxn>
                </a:cxnLst>
                <a:rect l="0" t="0" r="r" b="b"/>
                <a:pathLst>
                  <a:path w="52" h="18">
                    <a:moveTo>
                      <a:pt x="52" y="18"/>
                    </a:moveTo>
                    <a:cubicBezTo>
                      <a:pt x="35" y="13"/>
                      <a:pt x="18" y="6"/>
                      <a:pt x="0" y="0"/>
                    </a:cubicBezTo>
                    <a:cubicBezTo>
                      <a:pt x="7" y="2"/>
                      <a:pt x="16" y="5"/>
                      <a:pt x="26" y="8"/>
                    </a:cubicBezTo>
                    <a:cubicBezTo>
                      <a:pt x="36" y="12"/>
                      <a:pt x="45" y="15"/>
                      <a:pt x="5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3" name="Freeform 6318">
                <a:extLst>
                  <a:ext uri="{FF2B5EF4-FFF2-40B4-BE49-F238E27FC236}">
                    <a16:creationId xmlns:a16="http://schemas.microsoft.com/office/drawing/2014/main" id="{C2BF9CB2-6C54-4738-AD42-3FD2CB5CA1DA}"/>
                  </a:ext>
                </a:extLst>
              </p:cNvPr>
              <p:cNvSpPr>
                <a:spLocks/>
              </p:cNvSpPr>
              <p:nvPr/>
            </p:nvSpPr>
            <p:spPr bwMode="auto">
              <a:xfrm>
                <a:off x="2499" y="1687"/>
                <a:ext cx="18" cy="9"/>
              </a:xfrm>
              <a:custGeom>
                <a:avLst/>
                <a:gdLst>
                  <a:gd name="T0" fmla="*/ 1 w 31"/>
                  <a:gd name="T1" fmla="*/ 0 h 16"/>
                  <a:gd name="T2" fmla="*/ 29 w 31"/>
                  <a:gd name="T3" fmla="*/ 14 h 16"/>
                  <a:gd name="T4" fmla="*/ 15 w 31"/>
                  <a:gd name="T5" fmla="*/ 8 h 16"/>
                  <a:gd name="T6" fmla="*/ 1 w 31"/>
                  <a:gd name="T7" fmla="*/ 0 h 16"/>
                </a:gdLst>
                <a:ahLst/>
                <a:cxnLst>
                  <a:cxn ang="0">
                    <a:pos x="T0" y="T1"/>
                  </a:cxn>
                  <a:cxn ang="0">
                    <a:pos x="T2" y="T3"/>
                  </a:cxn>
                  <a:cxn ang="0">
                    <a:pos x="T4" y="T5"/>
                  </a:cxn>
                  <a:cxn ang="0">
                    <a:pos x="T6" y="T7"/>
                  </a:cxn>
                </a:cxnLst>
                <a:rect l="0" t="0" r="r" b="b"/>
                <a:pathLst>
                  <a:path w="31" h="16">
                    <a:moveTo>
                      <a:pt x="1" y="0"/>
                    </a:moveTo>
                    <a:cubicBezTo>
                      <a:pt x="6" y="3"/>
                      <a:pt x="17" y="7"/>
                      <a:pt x="29" y="14"/>
                    </a:cubicBezTo>
                    <a:cubicBezTo>
                      <a:pt x="31" y="16"/>
                      <a:pt x="23" y="12"/>
                      <a:pt x="15" y="8"/>
                    </a:cubicBezTo>
                    <a:cubicBezTo>
                      <a:pt x="8" y="5"/>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4" name="Freeform 6319">
                <a:extLst>
                  <a:ext uri="{FF2B5EF4-FFF2-40B4-BE49-F238E27FC236}">
                    <a16:creationId xmlns:a16="http://schemas.microsoft.com/office/drawing/2014/main" id="{9AA95D1F-7CFF-4894-BDCA-F9CDA205376C}"/>
                  </a:ext>
                </a:extLst>
              </p:cNvPr>
              <p:cNvSpPr>
                <a:spLocks/>
              </p:cNvSpPr>
              <p:nvPr/>
            </p:nvSpPr>
            <p:spPr bwMode="auto">
              <a:xfrm>
                <a:off x="2760" y="2018"/>
                <a:ext cx="5" cy="26"/>
              </a:xfrm>
              <a:custGeom>
                <a:avLst/>
                <a:gdLst>
                  <a:gd name="T0" fmla="*/ 0 w 9"/>
                  <a:gd name="T1" fmla="*/ 0 h 47"/>
                  <a:gd name="T2" fmla="*/ 2 w 9"/>
                  <a:gd name="T3" fmla="*/ 14 h 47"/>
                  <a:gd name="T4" fmla="*/ 0 w 9"/>
                  <a:gd name="T5" fmla="*/ 0 h 47"/>
                </a:gdLst>
                <a:ahLst/>
                <a:cxnLst>
                  <a:cxn ang="0">
                    <a:pos x="T0" y="T1"/>
                  </a:cxn>
                  <a:cxn ang="0">
                    <a:pos x="T2" y="T3"/>
                  </a:cxn>
                  <a:cxn ang="0">
                    <a:pos x="T4" y="T5"/>
                  </a:cxn>
                </a:cxnLst>
                <a:rect l="0" t="0" r="r" b="b"/>
                <a:pathLst>
                  <a:path w="9" h="47">
                    <a:moveTo>
                      <a:pt x="0" y="0"/>
                    </a:moveTo>
                    <a:cubicBezTo>
                      <a:pt x="3" y="8"/>
                      <a:pt x="9" y="47"/>
                      <a:pt x="2" y="14"/>
                    </a:cubicBezTo>
                    <a:cubicBezTo>
                      <a:pt x="2" y="11"/>
                      <a:pt x="1"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5" name="Freeform 6320">
                <a:extLst>
                  <a:ext uri="{FF2B5EF4-FFF2-40B4-BE49-F238E27FC236}">
                    <a16:creationId xmlns:a16="http://schemas.microsoft.com/office/drawing/2014/main" id="{B49889F0-F1FA-4341-8C52-9B0F83F72743}"/>
                  </a:ext>
                </a:extLst>
              </p:cNvPr>
              <p:cNvSpPr>
                <a:spLocks/>
              </p:cNvSpPr>
              <p:nvPr/>
            </p:nvSpPr>
            <p:spPr bwMode="auto">
              <a:xfrm>
                <a:off x="2769" y="2074"/>
                <a:ext cx="2" cy="19"/>
              </a:xfrm>
              <a:custGeom>
                <a:avLst/>
                <a:gdLst>
                  <a:gd name="T0" fmla="*/ 2 w 4"/>
                  <a:gd name="T1" fmla="*/ 0 h 33"/>
                  <a:gd name="T2" fmla="*/ 4 w 4"/>
                  <a:gd name="T3" fmla="*/ 33 h 33"/>
                  <a:gd name="T4" fmla="*/ 3 w 4"/>
                  <a:gd name="T5" fmla="*/ 26 h 33"/>
                  <a:gd name="T6" fmla="*/ 2 w 4"/>
                  <a:gd name="T7" fmla="*/ 0 h 33"/>
                </a:gdLst>
                <a:ahLst/>
                <a:cxnLst>
                  <a:cxn ang="0">
                    <a:pos x="T0" y="T1"/>
                  </a:cxn>
                  <a:cxn ang="0">
                    <a:pos x="T2" y="T3"/>
                  </a:cxn>
                  <a:cxn ang="0">
                    <a:pos x="T4" y="T5"/>
                  </a:cxn>
                  <a:cxn ang="0">
                    <a:pos x="T6" y="T7"/>
                  </a:cxn>
                </a:cxnLst>
                <a:rect l="0" t="0" r="r" b="b"/>
                <a:pathLst>
                  <a:path w="4" h="33">
                    <a:moveTo>
                      <a:pt x="2" y="0"/>
                    </a:moveTo>
                    <a:cubicBezTo>
                      <a:pt x="2" y="13"/>
                      <a:pt x="3" y="16"/>
                      <a:pt x="4" y="33"/>
                    </a:cubicBezTo>
                    <a:cubicBezTo>
                      <a:pt x="4" y="31"/>
                      <a:pt x="3" y="25"/>
                      <a:pt x="3" y="26"/>
                    </a:cubicBezTo>
                    <a:cubicBezTo>
                      <a:pt x="2" y="17"/>
                      <a:pt x="0"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6" name="Freeform 6321">
                <a:extLst>
                  <a:ext uri="{FF2B5EF4-FFF2-40B4-BE49-F238E27FC236}">
                    <a16:creationId xmlns:a16="http://schemas.microsoft.com/office/drawing/2014/main" id="{4133B172-70FD-4D9A-A45F-E5589E0AA90C}"/>
                  </a:ext>
                </a:extLst>
              </p:cNvPr>
              <p:cNvSpPr>
                <a:spLocks/>
              </p:cNvSpPr>
              <p:nvPr/>
            </p:nvSpPr>
            <p:spPr bwMode="auto">
              <a:xfrm>
                <a:off x="2658" y="1812"/>
                <a:ext cx="8" cy="10"/>
              </a:xfrm>
              <a:custGeom>
                <a:avLst/>
                <a:gdLst>
                  <a:gd name="T0" fmla="*/ 0 w 14"/>
                  <a:gd name="T1" fmla="*/ 2 h 18"/>
                  <a:gd name="T2" fmla="*/ 1 w 14"/>
                  <a:gd name="T3" fmla="*/ 0 h 18"/>
                  <a:gd name="T4" fmla="*/ 13 w 14"/>
                  <a:gd name="T5" fmla="*/ 13 h 18"/>
                  <a:gd name="T6" fmla="*/ 12 w 14"/>
                  <a:gd name="T7" fmla="*/ 15 h 18"/>
                  <a:gd name="T8" fmla="*/ 0 w 14"/>
                  <a:gd name="T9" fmla="*/ 2 h 18"/>
                </a:gdLst>
                <a:ahLst/>
                <a:cxnLst>
                  <a:cxn ang="0">
                    <a:pos x="T0" y="T1"/>
                  </a:cxn>
                  <a:cxn ang="0">
                    <a:pos x="T2" y="T3"/>
                  </a:cxn>
                  <a:cxn ang="0">
                    <a:pos x="T4" y="T5"/>
                  </a:cxn>
                  <a:cxn ang="0">
                    <a:pos x="T6" y="T7"/>
                  </a:cxn>
                  <a:cxn ang="0">
                    <a:pos x="T8" y="T9"/>
                  </a:cxn>
                </a:cxnLst>
                <a:rect l="0" t="0" r="r" b="b"/>
                <a:pathLst>
                  <a:path w="14" h="18">
                    <a:moveTo>
                      <a:pt x="0" y="2"/>
                    </a:moveTo>
                    <a:cubicBezTo>
                      <a:pt x="2" y="3"/>
                      <a:pt x="3" y="4"/>
                      <a:pt x="1" y="0"/>
                    </a:cubicBezTo>
                    <a:cubicBezTo>
                      <a:pt x="5" y="5"/>
                      <a:pt x="7" y="7"/>
                      <a:pt x="13" y="13"/>
                    </a:cubicBezTo>
                    <a:cubicBezTo>
                      <a:pt x="14" y="18"/>
                      <a:pt x="2" y="2"/>
                      <a:pt x="12" y="15"/>
                    </a:cubicBezTo>
                    <a:cubicBezTo>
                      <a:pt x="9" y="14"/>
                      <a:pt x="6" y="8"/>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7" name="Freeform 6322">
                <a:extLst>
                  <a:ext uri="{FF2B5EF4-FFF2-40B4-BE49-F238E27FC236}">
                    <a16:creationId xmlns:a16="http://schemas.microsoft.com/office/drawing/2014/main" id="{C5653B46-5A32-42B3-9D65-259FB96CAE26}"/>
                  </a:ext>
                </a:extLst>
              </p:cNvPr>
              <p:cNvSpPr>
                <a:spLocks/>
              </p:cNvSpPr>
              <p:nvPr/>
            </p:nvSpPr>
            <p:spPr bwMode="auto">
              <a:xfrm>
                <a:off x="2699" y="1869"/>
                <a:ext cx="7" cy="10"/>
              </a:xfrm>
              <a:custGeom>
                <a:avLst/>
                <a:gdLst>
                  <a:gd name="T0" fmla="*/ 12 w 12"/>
                  <a:gd name="T1" fmla="*/ 18 h 18"/>
                  <a:gd name="T2" fmla="*/ 9 w 12"/>
                  <a:gd name="T3" fmla="*/ 16 h 18"/>
                  <a:gd name="T4" fmla="*/ 0 w 12"/>
                  <a:gd name="T5" fmla="*/ 0 h 18"/>
                  <a:gd name="T6" fmla="*/ 12 w 12"/>
                  <a:gd name="T7" fmla="*/ 18 h 18"/>
                </a:gdLst>
                <a:ahLst/>
                <a:cxnLst>
                  <a:cxn ang="0">
                    <a:pos x="T0" y="T1"/>
                  </a:cxn>
                  <a:cxn ang="0">
                    <a:pos x="T2" y="T3"/>
                  </a:cxn>
                  <a:cxn ang="0">
                    <a:pos x="T4" y="T5"/>
                  </a:cxn>
                  <a:cxn ang="0">
                    <a:pos x="T6" y="T7"/>
                  </a:cxn>
                </a:cxnLst>
                <a:rect l="0" t="0" r="r" b="b"/>
                <a:pathLst>
                  <a:path w="12" h="18">
                    <a:moveTo>
                      <a:pt x="12" y="18"/>
                    </a:moveTo>
                    <a:cubicBezTo>
                      <a:pt x="11" y="17"/>
                      <a:pt x="9" y="15"/>
                      <a:pt x="9" y="16"/>
                    </a:cubicBezTo>
                    <a:cubicBezTo>
                      <a:pt x="5" y="9"/>
                      <a:pt x="2" y="4"/>
                      <a:pt x="0" y="0"/>
                    </a:cubicBezTo>
                    <a:cubicBezTo>
                      <a:pt x="3" y="3"/>
                      <a:pt x="8" y="13"/>
                      <a:pt x="1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8" name="Freeform 6323">
                <a:extLst>
                  <a:ext uri="{FF2B5EF4-FFF2-40B4-BE49-F238E27FC236}">
                    <a16:creationId xmlns:a16="http://schemas.microsoft.com/office/drawing/2014/main" id="{5F7410FC-B885-4717-BF65-C438A9D7CD3E}"/>
                  </a:ext>
                </a:extLst>
              </p:cNvPr>
              <p:cNvSpPr>
                <a:spLocks/>
              </p:cNvSpPr>
              <p:nvPr/>
            </p:nvSpPr>
            <p:spPr bwMode="auto">
              <a:xfrm>
                <a:off x="2731" y="1936"/>
                <a:ext cx="9" cy="20"/>
              </a:xfrm>
              <a:custGeom>
                <a:avLst/>
                <a:gdLst>
                  <a:gd name="T0" fmla="*/ 15 w 15"/>
                  <a:gd name="T1" fmla="*/ 27 h 35"/>
                  <a:gd name="T2" fmla="*/ 12 w 15"/>
                  <a:gd name="T3" fmla="*/ 21 h 35"/>
                  <a:gd name="T4" fmla="*/ 15 w 15"/>
                  <a:gd name="T5" fmla="*/ 33 h 35"/>
                  <a:gd name="T6" fmla="*/ 8 w 15"/>
                  <a:gd name="T7" fmla="*/ 17 h 35"/>
                  <a:gd name="T8" fmla="*/ 11 w 15"/>
                  <a:gd name="T9" fmla="*/ 27 h 35"/>
                  <a:gd name="T10" fmla="*/ 5 w 15"/>
                  <a:gd name="T11" fmla="*/ 12 h 35"/>
                  <a:gd name="T12" fmla="*/ 2 w 15"/>
                  <a:gd name="T13" fmla="*/ 0 h 35"/>
                  <a:gd name="T14" fmla="*/ 12 w 15"/>
                  <a:gd name="T15" fmla="*/ 26 h 35"/>
                  <a:gd name="T16" fmla="*/ 7 w 15"/>
                  <a:gd name="T17" fmla="*/ 7 h 35"/>
                  <a:gd name="T18" fmla="*/ 15 w 15"/>
                  <a:gd name="T19"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5">
                    <a:moveTo>
                      <a:pt x="15" y="27"/>
                    </a:moveTo>
                    <a:cubicBezTo>
                      <a:pt x="15" y="28"/>
                      <a:pt x="13" y="24"/>
                      <a:pt x="12" y="21"/>
                    </a:cubicBezTo>
                    <a:cubicBezTo>
                      <a:pt x="11" y="22"/>
                      <a:pt x="14" y="30"/>
                      <a:pt x="15" y="33"/>
                    </a:cubicBezTo>
                    <a:cubicBezTo>
                      <a:pt x="14" y="35"/>
                      <a:pt x="10" y="21"/>
                      <a:pt x="8" y="17"/>
                    </a:cubicBezTo>
                    <a:cubicBezTo>
                      <a:pt x="8" y="18"/>
                      <a:pt x="10" y="23"/>
                      <a:pt x="11" y="27"/>
                    </a:cubicBezTo>
                    <a:cubicBezTo>
                      <a:pt x="10" y="25"/>
                      <a:pt x="7" y="19"/>
                      <a:pt x="5" y="12"/>
                    </a:cubicBezTo>
                    <a:cubicBezTo>
                      <a:pt x="2" y="6"/>
                      <a:pt x="0" y="0"/>
                      <a:pt x="2" y="0"/>
                    </a:cubicBezTo>
                    <a:cubicBezTo>
                      <a:pt x="4" y="8"/>
                      <a:pt x="7" y="13"/>
                      <a:pt x="12" y="26"/>
                    </a:cubicBezTo>
                    <a:cubicBezTo>
                      <a:pt x="11" y="20"/>
                      <a:pt x="6" y="9"/>
                      <a:pt x="7" y="7"/>
                    </a:cubicBezTo>
                    <a:cubicBezTo>
                      <a:pt x="10" y="12"/>
                      <a:pt x="10" y="16"/>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9" name="Freeform 6324">
                <a:extLst>
                  <a:ext uri="{FF2B5EF4-FFF2-40B4-BE49-F238E27FC236}">
                    <a16:creationId xmlns:a16="http://schemas.microsoft.com/office/drawing/2014/main" id="{E1056974-7562-4588-9106-0310CA1F7CE7}"/>
                  </a:ext>
                </a:extLst>
              </p:cNvPr>
              <p:cNvSpPr>
                <a:spLocks/>
              </p:cNvSpPr>
              <p:nvPr/>
            </p:nvSpPr>
            <p:spPr bwMode="auto">
              <a:xfrm>
                <a:off x="2764" y="2188"/>
                <a:ext cx="4" cy="23"/>
              </a:xfrm>
              <a:custGeom>
                <a:avLst/>
                <a:gdLst>
                  <a:gd name="T0" fmla="*/ 1 w 7"/>
                  <a:gd name="T1" fmla="*/ 39 h 39"/>
                  <a:gd name="T2" fmla="*/ 2 w 7"/>
                  <a:gd name="T3" fmla="*/ 21 h 39"/>
                  <a:gd name="T4" fmla="*/ 6 w 7"/>
                  <a:gd name="T5" fmla="*/ 0 h 39"/>
                  <a:gd name="T6" fmla="*/ 5 w 7"/>
                  <a:gd name="T7" fmla="*/ 15 h 39"/>
                  <a:gd name="T8" fmla="*/ 1 w 7"/>
                  <a:gd name="T9" fmla="*/ 39 h 39"/>
                </a:gdLst>
                <a:ahLst/>
                <a:cxnLst>
                  <a:cxn ang="0">
                    <a:pos x="T0" y="T1"/>
                  </a:cxn>
                  <a:cxn ang="0">
                    <a:pos x="T2" y="T3"/>
                  </a:cxn>
                  <a:cxn ang="0">
                    <a:pos x="T4" y="T5"/>
                  </a:cxn>
                  <a:cxn ang="0">
                    <a:pos x="T6" y="T7"/>
                  </a:cxn>
                  <a:cxn ang="0">
                    <a:pos x="T8" y="T9"/>
                  </a:cxn>
                </a:cxnLst>
                <a:rect l="0" t="0" r="r" b="b"/>
                <a:pathLst>
                  <a:path w="7" h="39">
                    <a:moveTo>
                      <a:pt x="1" y="39"/>
                    </a:moveTo>
                    <a:cubicBezTo>
                      <a:pt x="0" y="39"/>
                      <a:pt x="1" y="30"/>
                      <a:pt x="2" y="21"/>
                    </a:cubicBezTo>
                    <a:cubicBezTo>
                      <a:pt x="6" y="0"/>
                      <a:pt x="6" y="0"/>
                      <a:pt x="6" y="0"/>
                    </a:cubicBezTo>
                    <a:cubicBezTo>
                      <a:pt x="7" y="0"/>
                      <a:pt x="6" y="7"/>
                      <a:pt x="5" y="15"/>
                    </a:cubicBezTo>
                    <a:cubicBezTo>
                      <a:pt x="4" y="23"/>
                      <a:pt x="2" y="33"/>
                      <a:pt x="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0" name="Freeform 6325">
                <a:extLst>
                  <a:ext uri="{FF2B5EF4-FFF2-40B4-BE49-F238E27FC236}">
                    <a16:creationId xmlns:a16="http://schemas.microsoft.com/office/drawing/2014/main" id="{85176FED-429C-475A-AD07-FA6DDF4B527A}"/>
                  </a:ext>
                </a:extLst>
              </p:cNvPr>
              <p:cNvSpPr>
                <a:spLocks/>
              </p:cNvSpPr>
              <p:nvPr/>
            </p:nvSpPr>
            <p:spPr bwMode="auto">
              <a:xfrm>
                <a:off x="2756" y="2215"/>
                <a:ext cx="7" cy="29"/>
              </a:xfrm>
              <a:custGeom>
                <a:avLst/>
                <a:gdLst>
                  <a:gd name="T0" fmla="*/ 3 w 12"/>
                  <a:gd name="T1" fmla="*/ 43 h 51"/>
                  <a:gd name="T2" fmla="*/ 0 w 12"/>
                  <a:gd name="T3" fmla="*/ 51 h 51"/>
                  <a:gd name="T4" fmla="*/ 11 w 12"/>
                  <a:gd name="T5" fmla="*/ 1 h 51"/>
                  <a:gd name="T6" fmla="*/ 8 w 12"/>
                  <a:gd name="T7" fmla="*/ 20 h 51"/>
                  <a:gd name="T8" fmla="*/ 3 w 12"/>
                  <a:gd name="T9" fmla="*/ 43 h 51"/>
                </a:gdLst>
                <a:ahLst/>
                <a:cxnLst>
                  <a:cxn ang="0">
                    <a:pos x="T0" y="T1"/>
                  </a:cxn>
                  <a:cxn ang="0">
                    <a:pos x="T2" y="T3"/>
                  </a:cxn>
                  <a:cxn ang="0">
                    <a:pos x="T4" y="T5"/>
                  </a:cxn>
                  <a:cxn ang="0">
                    <a:pos x="T6" y="T7"/>
                  </a:cxn>
                  <a:cxn ang="0">
                    <a:pos x="T8" y="T9"/>
                  </a:cxn>
                </a:cxnLst>
                <a:rect l="0" t="0" r="r" b="b"/>
                <a:pathLst>
                  <a:path w="12" h="51">
                    <a:moveTo>
                      <a:pt x="3" y="43"/>
                    </a:moveTo>
                    <a:cubicBezTo>
                      <a:pt x="2" y="48"/>
                      <a:pt x="1" y="51"/>
                      <a:pt x="0" y="51"/>
                    </a:cubicBezTo>
                    <a:cubicBezTo>
                      <a:pt x="3" y="36"/>
                      <a:pt x="7" y="21"/>
                      <a:pt x="11" y="1"/>
                    </a:cubicBezTo>
                    <a:cubicBezTo>
                      <a:pt x="12" y="0"/>
                      <a:pt x="10" y="10"/>
                      <a:pt x="8" y="20"/>
                    </a:cubicBezTo>
                    <a:cubicBezTo>
                      <a:pt x="6" y="30"/>
                      <a:pt x="3" y="41"/>
                      <a:pt x="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1" name="Freeform 6326">
                <a:extLst>
                  <a:ext uri="{FF2B5EF4-FFF2-40B4-BE49-F238E27FC236}">
                    <a16:creationId xmlns:a16="http://schemas.microsoft.com/office/drawing/2014/main" id="{D490BBA5-0BD7-4091-A2D7-6E2B051ECDAA}"/>
                  </a:ext>
                </a:extLst>
              </p:cNvPr>
              <p:cNvSpPr>
                <a:spLocks/>
              </p:cNvSpPr>
              <p:nvPr/>
            </p:nvSpPr>
            <p:spPr bwMode="auto">
              <a:xfrm>
                <a:off x="2561" y="2526"/>
                <a:ext cx="6" cy="4"/>
              </a:xfrm>
              <a:custGeom>
                <a:avLst/>
                <a:gdLst>
                  <a:gd name="T0" fmla="*/ 11 w 11"/>
                  <a:gd name="T1" fmla="*/ 1 h 8"/>
                  <a:gd name="T2" fmla="*/ 2 w 11"/>
                  <a:gd name="T3" fmla="*/ 8 h 8"/>
                  <a:gd name="T4" fmla="*/ 7 w 11"/>
                  <a:gd name="T5" fmla="*/ 3 h 8"/>
                  <a:gd name="T6" fmla="*/ 1 w 11"/>
                  <a:gd name="T7" fmla="*/ 7 h 8"/>
                  <a:gd name="T8" fmla="*/ 9 w 11"/>
                  <a:gd name="T9" fmla="*/ 0 h 8"/>
                  <a:gd name="T10" fmla="*/ 11 w 11"/>
                  <a:gd name="T11" fmla="*/ 1 h 8"/>
                </a:gdLst>
                <a:ahLst/>
                <a:cxnLst>
                  <a:cxn ang="0">
                    <a:pos x="T0" y="T1"/>
                  </a:cxn>
                  <a:cxn ang="0">
                    <a:pos x="T2" y="T3"/>
                  </a:cxn>
                  <a:cxn ang="0">
                    <a:pos x="T4" y="T5"/>
                  </a:cxn>
                  <a:cxn ang="0">
                    <a:pos x="T6" y="T7"/>
                  </a:cxn>
                  <a:cxn ang="0">
                    <a:pos x="T8" y="T9"/>
                  </a:cxn>
                  <a:cxn ang="0">
                    <a:pos x="T10" y="T11"/>
                  </a:cxn>
                </a:cxnLst>
                <a:rect l="0" t="0" r="r" b="b"/>
                <a:pathLst>
                  <a:path w="11" h="8">
                    <a:moveTo>
                      <a:pt x="11" y="1"/>
                    </a:moveTo>
                    <a:cubicBezTo>
                      <a:pt x="2" y="8"/>
                      <a:pt x="2" y="8"/>
                      <a:pt x="2" y="8"/>
                    </a:cubicBezTo>
                    <a:cubicBezTo>
                      <a:pt x="0" y="8"/>
                      <a:pt x="4" y="6"/>
                      <a:pt x="7" y="3"/>
                    </a:cubicBezTo>
                    <a:cubicBezTo>
                      <a:pt x="7" y="3"/>
                      <a:pt x="3" y="6"/>
                      <a:pt x="1" y="7"/>
                    </a:cubicBezTo>
                    <a:cubicBezTo>
                      <a:pt x="0" y="7"/>
                      <a:pt x="6" y="3"/>
                      <a:pt x="9" y="0"/>
                    </a:cubicBezTo>
                    <a:lnTo>
                      <a:pt x="1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2" name="Freeform 6327">
                <a:extLst>
                  <a:ext uri="{FF2B5EF4-FFF2-40B4-BE49-F238E27FC236}">
                    <a16:creationId xmlns:a16="http://schemas.microsoft.com/office/drawing/2014/main" id="{7FF557E6-1397-4DDD-A90F-F251EBCF4BC8}"/>
                  </a:ext>
                </a:extLst>
              </p:cNvPr>
              <p:cNvSpPr>
                <a:spLocks/>
              </p:cNvSpPr>
              <p:nvPr/>
            </p:nvSpPr>
            <p:spPr bwMode="auto">
              <a:xfrm>
                <a:off x="2405" y="2601"/>
                <a:ext cx="12" cy="4"/>
              </a:xfrm>
              <a:custGeom>
                <a:avLst/>
                <a:gdLst>
                  <a:gd name="T0" fmla="*/ 7 w 21"/>
                  <a:gd name="T1" fmla="*/ 7 h 8"/>
                  <a:gd name="T2" fmla="*/ 0 w 21"/>
                  <a:gd name="T3" fmla="*/ 6 h 8"/>
                  <a:gd name="T4" fmla="*/ 11 w 21"/>
                  <a:gd name="T5" fmla="*/ 3 h 8"/>
                  <a:gd name="T6" fmla="*/ 5 w 21"/>
                  <a:gd name="T7" fmla="*/ 5 h 8"/>
                  <a:gd name="T8" fmla="*/ 17 w 21"/>
                  <a:gd name="T9" fmla="*/ 4 h 8"/>
                  <a:gd name="T10" fmla="*/ 7 w 21"/>
                  <a:gd name="T11" fmla="*/ 7 h 8"/>
                </a:gdLst>
                <a:ahLst/>
                <a:cxnLst>
                  <a:cxn ang="0">
                    <a:pos x="T0" y="T1"/>
                  </a:cxn>
                  <a:cxn ang="0">
                    <a:pos x="T2" y="T3"/>
                  </a:cxn>
                  <a:cxn ang="0">
                    <a:pos x="T4" y="T5"/>
                  </a:cxn>
                  <a:cxn ang="0">
                    <a:pos x="T6" y="T7"/>
                  </a:cxn>
                  <a:cxn ang="0">
                    <a:pos x="T8" y="T9"/>
                  </a:cxn>
                  <a:cxn ang="0">
                    <a:pos x="T10" y="T11"/>
                  </a:cxn>
                </a:cxnLst>
                <a:rect l="0" t="0" r="r" b="b"/>
                <a:pathLst>
                  <a:path w="21" h="8">
                    <a:moveTo>
                      <a:pt x="7" y="7"/>
                    </a:moveTo>
                    <a:cubicBezTo>
                      <a:pt x="1" y="8"/>
                      <a:pt x="5" y="6"/>
                      <a:pt x="0" y="6"/>
                    </a:cubicBezTo>
                    <a:cubicBezTo>
                      <a:pt x="6" y="4"/>
                      <a:pt x="10" y="4"/>
                      <a:pt x="11" y="3"/>
                    </a:cubicBezTo>
                    <a:cubicBezTo>
                      <a:pt x="21" y="0"/>
                      <a:pt x="12" y="4"/>
                      <a:pt x="5" y="5"/>
                    </a:cubicBezTo>
                    <a:cubicBezTo>
                      <a:pt x="5" y="7"/>
                      <a:pt x="19" y="2"/>
                      <a:pt x="17" y="4"/>
                    </a:cubicBezTo>
                    <a:cubicBezTo>
                      <a:pt x="12" y="5"/>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3" name="Freeform 6328">
                <a:extLst>
                  <a:ext uri="{FF2B5EF4-FFF2-40B4-BE49-F238E27FC236}">
                    <a16:creationId xmlns:a16="http://schemas.microsoft.com/office/drawing/2014/main" id="{0E357FFF-2EDE-4894-AA94-8D01BED1262F}"/>
                  </a:ext>
                </a:extLst>
              </p:cNvPr>
              <p:cNvSpPr>
                <a:spLocks/>
              </p:cNvSpPr>
              <p:nvPr/>
            </p:nvSpPr>
            <p:spPr bwMode="auto">
              <a:xfrm>
                <a:off x="2388" y="2606"/>
                <a:ext cx="17" cy="4"/>
              </a:xfrm>
              <a:custGeom>
                <a:avLst/>
                <a:gdLst>
                  <a:gd name="T0" fmla="*/ 30 w 31"/>
                  <a:gd name="T1" fmla="*/ 0 h 7"/>
                  <a:gd name="T2" fmla="*/ 27 w 31"/>
                  <a:gd name="T3" fmla="*/ 2 h 7"/>
                  <a:gd name="T4" fmla="*/ 20 w 31"/>
                  <a:gd name="T5" fmla="*/ 4 h 7"/>
                  <a:gd name="T6" fmla="*/ 7 w 31"/>
                  <a:gd name="T7" fmla="*/ 5 h 7"/>
                  <a:gd name="T8" fmla="*/ 21 w 31"/>
                  <a:gd name="T9" fmla="*/ 0 h 7"/>
                  <a:gd name="T10" fmla="*/ 30 w 31"/>
                  <a:gd name="T11" fmla="*/ 0 h 7"/>
                </a:gdLst>
                <a:ahLst/>
                <a:cxnLst>
                  <a:cxn ang="0">
                    <a:pos x="T0" y="T1"/>
                  </a:cxn>
                  <a:cxn ang="0">
                    <a:pos x="T2" y="T3"/>
                  </a:cxn>
                  <a:cxn ang="0">
                    <a:pos x="T4" y="T5"/>
                  </a:cxn>
                  <a:cxn ang="0">
                    <a:pos x="T6" y="T7"/>
                  </a:cxn>
                  <a:cxn ang="0">
                    <a:pos x="T8" y="T9"/>
                  </a:cxn>
                  <a:cxn ang="0">
                    <a:pos x="T10" y="T11"/>
                  </a:cxn>
                </a:cxnLst>
                <a:rect l="0" t="0" r="r" b="b"/>
                <a:pathLst>
                  <a:path w="31" h="7">
                    <a:moveTo>
                      <a:pt x="30" y="0"/>
                    </a:moveTo>
                    <a:cubicBezTo>
                      <a:pt x="31" y="0"/>
                      <a:pt x="29" y="1"/>
                      <a:pt x="27" y="2"/>
                    </a:cubicBezTo>
                    <a:cubicBezTo>
                      <a:pt x="20" y="4"/>
                      <a:pt x="20" y="4"/>
                      <a:pt x="20" y="4"/>
                    </a:cubicBezTo>
                    <a:cubicBezTo>
                      <a:pt x="25" y="1"/>
                      <a:pt x="19" y="2"/>
                      <a:pt x="7" y="5"/>
                    </a:cubicBezTo>
                    <a:cubicBezTo>
                      <a:pt x="0" y="7"/>
                      <a:pt x="16" y="2"/>
                      <a:pt x="21" y="0"/>
                    </a:cubicBezTo>
                    <a:cubicBezTo>
                      <a:pt x="14" y="3"/>
                      <a:pt x="25" y="1"/>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4" name="Freeform 6329">
                <a:extLst>
                  <a:ext uri="{FF2B5EF4-FFF2-40B4-BE49-F238E27FC236}">
                    <a16:creationId xmlns:a16="http://schemas.microsoft.com/office/drawing/2014/main" id="{0E600ACD-AAD3-4F8B-9E4A-B81DC434A3BF}"/>
                  </a:ext>
                </a:extLst>
              </p:cNvPr>
              <p:cNvSpPr>
                <a:spLocks/>
              </p:cNvSpPr>
              <p:nvPr/>
            </p:nvSpPr>
            <p:spPr bwMode="auto">
              <a:xfrm>
                <a:off x="2450" y="1668"/>
                <a:ext cx="13" cy="5"/>
              </a:xfrm>
              <a:custGeom>
                <a:avLst/>
                <a:gdLst>
                  <a:gd name="T0" fmla="*/ 23 w 23"/>
                  <a:gd name="T1" fmla="*/ 8 h 8"/>
                  <a:gd name="T2" fmla="*/ 0 w 23"/>
                  <a:gd name="T3" fmla="*/ 0 h 8"/>
                  <a:gd name="T4" fmla="*/ 23 w 23"/>
                  <a:gd name="T5" fmla="*/ 8 h 8"/>
                </a:gdLst>
                <a:ahLst/>
                <a:cxnLst>
                  <a:cxn ang="0">
                    <a:pos x="T0" y="T1"/>
                  </a:cxn>
                  <a:cxn ang="0">
                    <a:pos x="T2" y="T3"/>
                  </a:cxn>
                  <a:cxn ang="0">
                    <a:pos x="T4" y="T5"/>
                  </a:cxn>
                </a:cxnLst>
                <a:rect l="0" t="0" r="r" b="b"/>
                <a:pathLst>
                  <a:path w="23" h="8">
                    <a:moveTo>
                      <a:pt x="23" y="8"/>
                    </a:moveTo>
                    <a:cubicBezTo>
                      <a:pt x="19" y="7"/>
                      <a:pt x="9" y="3"/>
                      <a:pt x="0" y="0"/>
                    </a:cubicBezTo>
                    <a:cubicBezTo>
                      <a:pt x="6" y="0"/>
                      <a:pt x="10" y="3"/>
                      <a:pt x="2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5" name="Freeform 6330">
                <a:extLst>
                  <a:ext uri="{FF2B5EF4-FFF2-40B4-BE49-F238E27FC236}">
                    <a16:creationId xmlns:a16="http://schemas.microsoft.com/office/drawing/2014/main" id="{8AC4D5F6-3DE1-4807-9C32-8A035DAFB1F7}"/>
                  </a:ext>
                </a:extLst>
              </p:cNvPr>
              <p:cNvSpPr>
                <a:spLocks/>
              </p:cNvSpPr>
              <p:nvPr/>
            </p:nvSpPr>
            <p:spPr bwMode="auto">
              <a:xfrm>
                <a:off x="2604" y="1757"/>
                <a:ext cx="10" cy="9"/>
              </a:xfrm>
              <a:custGeom>
                <a:avLst/>
                <a:gdLst>
                  <a:gd name="T0" fmla="*/ 2 w 17"/>
                  <a:gd name="T1" fmla="*/ 0 h 16"/>
                  <a:gd name="T2" fmla="*/ 15 w 17"/>
                  <a:gd name="T3" fmla="*/ 12 h 16"/>
                  <a:gd name="T4" fmla="*/ 17 w 17"/>
                  <a:gd name="T5" fmla="*/ 15 h 16"/>
                  <a:gd name="T6" fmla="*/ 8 w 17"/>
                  <a:gd name="T7" fmla="*/ 8 h 16"/>
                  <a:gd name="T8" fmla="*/ 2 w 17"/>
                  <a:gd name="T9" fmla="*/ 0 h 16"/>
                </a:gdLst>
                <a:ahLst/>
                <a:cxnLst>
                  <a:cxn ang="0">
                    <a:pos x="T0" y="T1"/>
                  </a:cxn>
                  <a:cxn ang="0">
                    <a:pos x="T2" y="T3"/>
                  </a:cxn>
                  <a:cxn ang="0">
                    <a:pos x="T4" y="T5"/>
                  </a:cxn>
                  <a:cxn ang="0">
                    <a:pos x="T6" y="T7"/>
                  </a:cxn>
                  <a:cxn ang="0">
                    <a:pos x="T8" y="T9"/>
                  </a:cxn>
                </a:cxnLst>
                <a:rect l="0" t="0" r="r" b="b"/>
                <a:pathLst>
                  <a:path w="17" h="16">
                    <a:moveTo>
                      <a:pt x="2" y="0"/>
                    </a:moveTo>
                    <a:cubicBezTo>
                      <a:pt x="6" y="4"/>
                      <a:pt x="11" y="8"/>
                      <a:pt x="15" y="12"/>
                    </a:cubicBezTo>
                    <a:cubicBezTo>
                      <a:pt x="14" y="12"/>
                      <a:pt x="15" y="13"/>
                      <a:pt x="17" y="15"/>
                    </a:cubicBezTo>
                    <a:cubicBezTo>
                      <a:pt x="17" y="16"/>
                      <a:pt x="12" y="12"/>
                      <a:pt x="8" y="8"/>
                    </a:cubicBezTo>
                    <a:cubicBezTo>
                      <a:pt x="4" y="4"/>
                      <a:pt x="0"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6" name="Freeform 6331">
                <a:extLst>
                  <a:ext uri="{FF2B5EF4-FFF2-40B4-BE49-F238E27FC236}">
                    <a16:creationId xmlns:a16="http://schemas.microsoft.com/office/drawing/2014/main" id="{4102E0DE-EBB4-4B49-918E-F49B52FFB518}"/>
                  </a:ext>
                </a:extLst>
              </p:cNvPr>
              <p:cNvSpPr>
                <a:spLocks/>
              </p:cNvSpPr>
              <p:nvPr/>
            </p:nvSpPr>
            <p:spPr bwMode="auto">
              <a:xfrm>
                <a:off x="2723" y="2319"/>
                <a:ext cx="8" cy="12"/>
              </a:xfrm>
              <a:custGeom>
                <a:avLst/>
                <a:gdLst>
                  <a:gd name="T0" fmla="*/ 6 w 14"/>
                  <a:gd name="T1" fmla="*/ 20 h 21"/>
                  <a:gd name="T2" fmla="*/ 7 w 14"/>
                  <a:gd name="T3" fmla="*/ 4 h 21"/>
                  <a:gd name="T4" fmla="*/ 14 w 14"/>
                  <a:gd name="T5" fmla="*/ 0 h 21"/>
                  <a:gd name="T6" fmla="*/ 5 w 14"/>
                  <a:gd name="T7" fmla="*/ 20 h 21"/>
                  <a:gd name="T8" fmla="*/ 6 w 14"/>
                  <a:gd name="T9" fmla="*/ 20 h 21"/>
                </a:gdLst>
                <a:ahLst/>
                <a:cxnLst>
                  <a:cxn ang="0">
                    <a:pos x="T0" y="T1"/>
                  </a:cxn>
                  <a:cxn ang="0">
                    <a:pos x="T2" y="T3"/>
                  </a:cxn>
                  <a:cxn ang="0">
                    <a:pos x="T4" y="T5"/>
                  </a:cxn>
                  <a:cxn ang="0">
                    <a:pos x="T6" y="T7"/>
                  </a:cxn>
                  <a:cxn ang="0">
                    <a:pos x="T8" y="T9"/>
                  </a:cxn>
                </a:cxnLst>
                <a:rect l="0" t="0" r="r" b="b"/>
                <a:pathLst>
                  <a:path w="14" h="21">
                    <a:moveTo>
                      <a:pt x="6" y="20"/>
                    </a:moveTo>
                    <a:cubicBezTo>
                      <a:pt x="6" y="16"/>
                      <a:pt x="0" y="21"/>
                      <a:pt x="7" y="4"/>
                    </a:cubicBezTo>
                    <a:cubicBezTo>
                      <a:pt x="8" y="7"/>
                      <a:pt x="9" y="7"/>
                      <a:pt x="14" y="0"/>
                    </a:cubicBezTo>
                    <a:cubicBezTo>
                      <a:pt x="11" y="7"/>
                      <a:pt x="8" y="13"/>
                      <a:pt x="5" y="20"/>
                    </a:cubicBezTo>
                    <a:lnTo>
                      <a:pt x="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7" name="Freeform 6332">
                <a:extLst>
                  <a:ext uri="{FF2B5EF4-FFF2-40B4-BE49-F238E27FC236}">
                    <a16:creationId xmlns:a16="http://schemas.microsoft.com/office/drawing/2014/main" id="{D71C40DD-4628-4EDE-A415-5E82903C6E40}"/>
                  </a:ext>
                </a:extLst>
              </p:cNvPr>
              <p:cNvSpPr>
                <a:spLocks/>
              </p:cNvSpPr>
              <p:nvPr/>
            </p:nvSpPr>
            <p:spPr bwMode="auto">
              <a:xfrm>
                <a:off x="2432" y="1662"/>
                <a:ext cx="15" cy="5"/>
              </a:xfrm>
              <a:custGeom>
                <a:avLst/>
                <a:gdLst>
                  <a:gd name="T0" fmla="*/ 3 w 26"/>
                  <a:gd name="T1" fmla="*/ 0 h 8"/>
                  <a:gd name="T2" fmla="*/ 26 w 26"/>
                  <a:gd name="T3" fmla="*/ 8 h 8"/>
                  <a:gd name="T4" fmla="*/ 0 w 26"/>
                  <a:gd name="T5" fmla="*/ 1 h 8"/>
                  <a:gd name="T6" fmla="*/ 3 w 26"/>
                  <a:gd name="T7" fmla="*/ 0 h 8"/>
                </a:gdLst>
                <a:ahLst/>
                <a:cxnLst>
                  <a:cxn ang="0">
                    <a:pos x="T0" y="T1"/>
                  </a:cxn>
                  <a:cxn ang="0">
                    <a:pos x="T2" y="T3"/>
                  </a:cxn>
                  <a:cxn ang="0">
                    <a:pos x="T4" y="T5"/>
                  </a:cxn>
                  <a:cxn ang="0">
                    <a:pos x="T6" y="T7"/>
                  </a:cxn>
                </a:cxnLst>
                <a:rect l="0" t="0" r="r" b="b"/>
                <a:pathLst>
                  <a:path w="26" h="8">
                    <a:moveTo>
                      <a:pt x="3" y="0"/>
                    </a:moveTo>
                    <a:cubicBezTo>
                      <a:pt x="10" y="3"/>
                      <a:pt x="18" y="5"/>
                      <a:pt x="26" y="8"/>
                    </a:cubicBezTo>
                    <a:cubicBezTo>
                      <a:pt x="22" y="8"/>
                      <a:pt x="9" y="3"/>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8" name="Freeform 6333">
                <a:extLst>
                  <a:ext uri="{FF2B5EF4-FFF2-40B4-BE49-F238E27FC236}">
                    <a16:creationId xmlns:a16="http://schemas.microsoft.com/office/drawing/2014/main" id="{A92196A9-FD2A-4E2C-837B-8CD0F2B54C98}"/>
                  </a:ext>
                </a:extLst>
              </p:cNvPr>
              <p:cNvSpPr>
                <a:spLocks/>
              </p:cNvSpPr>
              <p:nvPr/>
            </p:nvSpPr>
            <p:spPr bwMode="auto">
              <a:xfrm>
                <a:off x="2666" y="1823"/>
                <a:ext cx="13" cy="17"/>
              </a:xfrm>
              <a:custGeom>
                <a:avLst/>
                <a:gdLst>
                  <a:gd name="T0" fmla="*/ 2 w 24"/>
                  <a:gd name="T1" fmla="*/ 1 h 31"/>
                  <a:gd name="T2" fmla="*/ 11 w 24"/>
                  <a:gd name="T3" fmla="*/ 13 h 31"/>
                  <a:gd name="T4" fmla="*/ 19 w 24"/>
                  <a:gd name="T5" fmla="*/ 24 h 31"/>
                  <a:gd name="T6" fmla="*/ 13 w 24"/>
                  <a:gd name="T7" fmla="*/ 17 h 31"/>
                  <a:gd name="T8" fmla="*/ 2 w 24"/>
                  <a:gd name="T9" fmla="*/ 1 h 31"/>
                </a:gdLst>
                <a:ahLst/>
                <a:cxnLst>
                  <a:cxn ang="0">
                    <a:pos x="T0" y="T1"/>
                  </a:cxn>
                  <a:cxn ang="0">
                    <a:pos x="T2" y="T3"/>
                  </a:cxn>
                  <a:cxn ang="0">
                    <a:pos x="T4" y="T5"/>
                  </a:cxn>
                  <a:cxn ang="0">
                    <a:pos x="T6" y="T7"/>
                  </a:cxn>
                  <a:cxn ang="0">
                    <a:pos x="T8" y="T9"/>
                  </a:cxn>
                </a:cxnLst>
                <a:rect l="0" t="0" r="r" b="b"/>
                <a:pathLst>
                  <a:path w="24" h="31">
                    <a:moveTo>
                      <a:pt x="2" y="1"/>
                    </a:moveTo>
                    <a:cubicBezTo>
                      <a:pt x="3" y="3"/>
                      <a:pt x="7" y="8"/>
                      <a:pt x="11" y="13"/>
                    </a:cubicBezTo>
                    <a:cubicBezTo>
                      <a:pt x="15" y="18"/>
                      <a:pt x="18" y="23"/>
                      <a:pt x="19" y="24"/>
                    </a:cubicBezTo>
                    <a:cubicBezTo>
                      <a:pt x="24" y="31"/>
                      <a:pt x="19" y="25"/>
                      <a:pt x="13" y="17"/>
                    </a:cubicBezTo>
                    <a:cubicBezTo>
                      <a:pt x="7" y="9"/>
                      <a:pt x="0"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9" name="Freeform 6334">
                <a:extLst>
                  <a:ext uri="{FF2B5EF4-FFF2-40B4-BE49-F238E27FC236}">
                    <a16:creationId xmlns:a16="http://schemas.microsoft.com/office/drawing/2014/main" id="{F515C41C-3583-46BD-92B7-95C92FA7BC37}"/>
                  </a:ext>
                </a:extLst>
              </p:cNvPr>
              <p:cNvSpPr>
                <a:spLocks/>
              </p:cNvSpPr>
              <p:nvPr/>
            </p:nvSpPr>
            <p:spPr bwMode="auto">
              <a:xfrm>
                <a:off x="2765" y="2168"/>
                <a:ext cx="3" cy="17"/>
              </a:xfrm>
              <a:custGeom>
                <a:avLst/>
                <a:gdLst>
                  <a:gd name="T0" fmla="*/ 5 w 5"/>
                  <a:gd name="T1" fmla="*/ 13 h 29"/>
                  <a:gd name="T2" fmla="*/ 3 w 5"/>
                  <a:gd name="T3" fmla="*/ 28 h 29"/>
                  <a:gd name="T4" fmla="*/ 1 w 5"/>
                  <a:gd name="T5" fmla="*/ 29 h 29"/>
                  <a:gd name="T6" fmla="*/ 4 w 5"/>
                  <a:gd name="T7" fmla="*/ 0 h 29"/>
                  <a:gd name="T8" fmla="*/ 5 w 5"/>
                  <a:gd name="T9" fmla="*/ 13 h 29"/>
                </a:gdLst>
                <a:ahLst/>
                <a:cxnLst>
                  <a:cxn ang="0">
                    <a:pos x="T0" y="T1"/>
                  </a:cxn>
                  <a:cxn ang="0">
                    <a:pos x="T2" y="T3"/>
                  </a:cxn>
                  <a:cxn ang="0">
                    <a:pos x="T4" y="T5"/>
                  </a:cxn>
                  <a:cxn ang="0">
                    <a:pos x="T6" y="T7"/>
                  </a:cxn>
                  <a:cxn ang="0">
                    <a:pos x="T8" y="T9"/>
                  </a:cxn>
                </a:cxnLst>
                <a:rect l="0" t="0" r="r" b="b"/>
                <a:pathLst>
                  <a:path w="5" h="29">
                    <a:moveTo>
                      <a:pt x="5" y="13"/>
                    </a:moveTo>
                    <a:cubicBezTo>
                      <a:pt x="3" y="21"/>
                      <a:pt x="4" y="17"/>
                      <a:pt x="3" y="28"/>
                    </a:cubicBezTo>
                    <a:cubicBezTo>
                      <a:pt x="3" y="26"/>
                      <a:pt x="2" y="23"/>
                      <a:pt x="1" y="29"/>
                    </a:cubicBezTo>
                    <a:cubicBezTo>
                      <a:pt x="0" y="27"/>
                      <a:pt x="3" y="9"/>
                      <a:pt x="4" y="0"/>
                    </a:cubicBezTo>
                    <a:cubicBezTo>
                      <a:pt x="5" y="2"/>
                      <a:pt x="2" y="18"/>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0" name="Freeform 6335">
                <a:extLst>
                  <a:ext uri="{FF2B5EF4-FFF2-40B4-BE49-F238E27FC236}">
                    <a16:creationId xmlns:a16="http://schemas.microsoft.com/office/drawing/2014/main" id="{392B7E11-D084-40E3-A5F6-4379F4F13C78}"/>
                  </a:ext>
                </a:extLst>
              </p:cNvPr>
              <p:cNvSpPr>
                <a:spLocks/>
              </p:cNvSpPr>
              <p:nvPr/>
            </p:nvSpPr>
            <p:spPr bwMode="auto">
              <a:xfrm>
                <a:off x="2711" y="2347"/>
                <a:ext cx="5" cy="11"/>
              </a:xfrm>
              <a:custGeom>
                <a:avLst/>
                <a:gdLst>
                  <a:gd name="T0" fmla="*/ 8 w 9"/>
                  <a:gd name="T1" fmla="*/ 6 h 20"/>
                  <a:gd name="T2" fmla="*/ 1 w 9"/>
                  <a:gd name="T3" fmla="*/ 20 h 20"/>
                  <a:gd name="T4" fmla="*/ 5 w 9"/>
                  <a:gd name="T5" fmla="*/ 10 h 20"/>
                  <a:gd name="T6" fmla="*/ 7 w 9"/>
                  <a:gd name="T7" fmla="*/ 0 h 20"/>
                  <a:gd name="T8" fmla="*/ 8 w 9"/>
                  <a:gd name="T9" fmla="*/ 6 h 20"/>
                </a:gdLst>
                <a:ahLst/>
                <a:cxnLst>
                  <a:cxn ang="0">
                    <a:pos x="T0" y="T1"/>
                  </a:cxn>
                  <a:cxn ang="0">
                    <a:pos x="T2" y="T3"/>
                  </a:cxn>
                  <a:cxn ang="0">
                    <a:pos x="T4" y="T5"/>
                  </a:cxn>
                  <a:cxn ang="0">
                    <a:pos x="T6" y="T7"/>
                  </a:cxn>
                  <a:cxn ang="0">
                    <a:pos x="T8" y="T9"/>
                  </a:cxn>
                </a:cxnLst>
                <a:rect l="0" t="0" r="r" b="b"/>
                <a:pathLst>
                  <a:path w="9" h="20">
                    <a:moveTo>
                      <a:pt x="8" y="6"/>
                    </a:moveTo>
                    <a:cubicBezTo>
                      <a:pt x="5" y="12"/>
                      <a:pt x="4" y="13"/>
                      <a:pt x="1" y="20"/>
                    </a:cubicBezTo>
                    <a:cubicBezTo>
                      <a:pt x="0" y="19"/>
                      <a:pt x="3" y="14"/>
                      <a:pt x="5" y="10"/>
                    </a:cubicBezTo>
                    <a:cubicBezTo>
                      <a:pt x="4" y="10"/>
                      <a:pt x="0" y="13"/>
                      <a:pt x="7" y="0"/>
                    </a:cubicBezTo>
                    <a:cubicBezTo>
                      <a:pt x="9" y="0"/>
                      <a:pt x="8" y="4"/>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1" name="Freeform 6336">
                <a:extLst>
                  <a:ext uri="{FF2B5EF4-FFF2-40B4-BE49-F238E27FC236}">
                    <a16:creationId xmlns:a16="http://schemas.microsoft.com/office/drawing/2014/main" id="{B7530925-31C1-47BD-8E74-A13C40FDE08E}"/>
                  </a:ext>
                </a:extLst>
              </p:cNvPr>
              <p:cNvSpPr>
                <a:spLocks/>
              </p:cNvSpPr>
              <p:nvPr/>
            </p:nvSpPr>
            <p:spPr bwMode="auto">
              <a:xfrm>
                <a:off x="2769" y="2137"/>
                <a:ext cx="1" cy="11"/>
              </a:xfrm>
              <a:custGeom>
                <a:avLst/>
                <a:gdLst>
                  <a:gd name="T0" fmla="*/ 3 w 3"/>
                  <a:gd name="T1" fmla="*/ 0 h 19"/>
                  <a:gd name="T2" fmla="*/ 0 w 3"/>
                  <a:gd name="T3" fmla="*/ 19 h 19"/>
                  <a:gd name="T4" fmla="*/ 1 w 3"/>
                  <a:gd name="T5" fmla="*/ 1 h 19"/>
                  <a:gd name="T6" fmla="*/ 3 w 3"/>
                  <a:gd name="T7" fmla="*/ 0 h 19"/>
                </a:gdLst>
                <a:ahLst/>
                <a:cxnLst>
                  <a:cxn ang="0">
                    <a:pos x="T0" y="T1"/>
                  </a:cxn>
                  <a:cxn ang="0">
                    <a:pos x="T2" y="T3"/>
                  </a:cxn>
                  <a:cxn ang="0">
                    <a:pos x="T4" y="T5"/>
                  </a:cxn>
                  <a:cxn ang="0">
                    <a:pos x="T6" y="T7"/>
                  </a:cxn>
                </a:cxnLst>
                <a:rect l="0" t="0" r="r" b="b"/>
                <a:pathLst>
                  <a:path w="3" h="19">
                    <a:moveTo>
                      <a:pt x="3" y="0"/>
                    </a:moveTo>
                    <a:cubicBezTo>
                      <a:pt x="2" y="4"/>
                      <a:pt x="2" y="19"/>
                      <a:pt x="0" y="19"/>
                    </a:cubicBezTo>
                    <a:cubicBezTo>
                      <a:pt x="1" y="13"/>
                      <a:pt x="1" y="7"/>
                      <a:pt x="1" y="1"/>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2" name="Freeform 6337">
                <a:extLst>
                  <a:ext uri="{FF2B5EF4-FFF2-40B4-BE49-F238E27FC236}">
                    <a16:creationId xmlns:a16="http://schemas.microsoft.com/office/drawing/2014/main" id="{E79E94B4-9188-4122-866A-5909C8664559}"/>
                  </a:ext>
                </a:extLst>
              </p:cNvPr>
              <p:cNvSpPr>
                <a:spLocks/>
              </p:cNvSpPr>
              <p:nvPr/>
            </p:nvSpPr>
            <p:spPr bwMode="auto">
              <a:xfrm>
                <a:off x="2648" y="2435"/>
                <a:ext cx="12" cy="15"/>
              </a:xfrm>
              <a:custGeom>
                <a:avLst/>
                <a:gdLst>
                  <a:gd name="T0" fmla="*/ 0 w 21"/>
                  <a:gd name="T1" fmla="*/ 26 h 26"/>
                  <a:gd name="T2" fmla="*/ 20 w 21"/>
                  <a:gd name="T3" fmla="*/ 0 h 26"/>
                  <a:gd name="T4" fmla="*/ 0 w 21"/>
                  <a:gd name="T5" fmla="*/ 26 h 26"/>
                </a:gdLst>
                <a:ahLst/>
                <a:cxnLst>
                  <a:cxn ang="0">
                    <a:pos x="T0" y="T1"/>
                  </a:cxn>
                  <a:cxn ang="0">
                    <a:pos x="T2" y="T3"/>
                  </a:cxn>
                  <a:cxn ang="0">
                    <a:pos x="T4" y="T5"/>
                  </a:cxn>
                </a:cxnLst>
                <a:rect l="0" t="0" r="r" b="b"/>
                <a:pathLst>
                  <a:path w="21" h="26">
                    <a:moveTo>
                      <a:pt x="0" y="26"/>
                    </a:moveTo>
                    <a:cubicBezTo>
                      <a:pt x="6" y="17"/>
                      <a:pt x="17" y="4"/>
                      <a:pt x="20" y="0"/>
                    </a:cubicBezTo>
                    <a:cubicBezTo>
                      <a:pt x="21" y="2"/>
                      <a:pt x="10" y="15"/>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3" name="Freeform 6338">
                <a:extLst>
                  <a:ext uri="{FF2B5EF4-FFF2-40B4-BE49-F238E27FC236}">
                    <a16:creationId xmlns:a16="http://schemas.microsoft.com/office/drawing/2014/main" id="{B97A56C3-A492-4C0A-B3EF-31F12B25CE6F}"/>
                  </a:ext>
                </a:extLst>
              </p:cNvPr>
              <p:cNvSpPr>
                <a:spLocks/>
              </p:cNvSpPr>
              <p:nvPr/>
            </p:nvSpPr>
            <p:spPr bwMode="auto">
              <a:xfrm>
                <a:off x="2319" y="2617"/>
                <a:ext cx="26" cy="5"/>
              </a:xfrm>
              <a:custGeom>
                <a:avLst/>
                <a:gdLst>
                  <a:gd name="T0" fmla="*/ 19 w 45"/>
                  <a:gd name="T1" fmla="*/ 6 h 9"/>
                  <a:gd name="T2" fmla="*/ 7 w 45"/>
                  <a:gd name="T3" fmla="*/ 6 h 9"/>
                  <a:gd name="T4" fmla="*/ 37 w 45"/>
                  <a:gd name="T5" fmla="*/ 1 h 9"/>
                  <a:gd name="T6" fmla="*/ 43 w 45"/>
                  <a:gd name="T7" fmla="*/ 1 h 9"/>
                  <a:gd name="T8" fmla="*/ 25 w 45"/>
                  <a:gd name="T9" fmla="*/ 4 h 9"/>
                  <a:gd name="T10" fmla="*/ 19 w 45"/>
                  <a:gd name="T11" fmla="*/ 6 h 9"/>
                </a:gdLst>
                <a:ahLst/>
                <a:cxnLst>
                  <a:cxn ang="0">
                    <a:pos x="T0" y="T1"/>
                  </a:cxn>
                  <a:cxn ang="0">
                    <a:pos x="T2" y="T3"/>
                  </a:cxn>
                  <a:cxn ang="0">
                    <a:pos x="T4" y="T5"/>
                  </a:cxn>
                  <a:cxn ang="0">
                    <a:pos x="T6" y="T7"/>
                  </a:cxn>
                  <a:cxn ang="0">
                    <a:pos x="T8" y="T9"/>
                  </a:cxn>
                  <a:cxn ang="0">
                    <a:pos x="T10" y="T11"/>
                  </a:cxn>
                </a:cxnLst>
                <a:rect l="0" t="0" r="r" b="b"/>
                <a:pathLst>
                  <a:path w="45" h="9">
                    <a:moveTo>
                      <a:pt x="19" y="6"/>
                    </a:moveTo>
                    <a:cubicBezTo>
                      <a:pt x="0" y="9"/>
                      <a:pt x="24" y="3"/>
                      <a:pt x="7" y="6"/>
                    </a:cubicBezTo>
                    <a:cubicBezTo>
                      <a:pt x="12" y="5"/>
                      <a:pt x="28" y="3"/>
                      <a:pt x="37" y="1"/>
                    </a:cubicBezTo>
                    <a:cubicBezTo>
                      <a:pt x="42" y="1"/>
                      <a:pt x="45" y="0"/>
                      <a:pt x="43" y="1"/>
                    </a:cubicBezTo>
                    <a:cubicBezTo>
                      <a:pt x="42" y="1"/>
                      <a:pt x="37" y="2"/>
                      <a:pt x="25" y="4"/>
                    </a:cubicBezTo>
                    <a:cubicBezTo>
                      <a:pt x="21" y="4"/>
                      <a:pt x="18" y="5"/>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4" name="Freeform 6339">
                <a:extLst>
                  <a:ext uri="{FF2B5EF4-FFF2-40B4-BE49-F238E27FC236}">
                    <a16:creationId xmlns:a16="http://schemas.microsoft.com/office/drawing/2014/main" id="{2357B338-6D35-40D9-8EF8-FB7759036539}"/>
                  </a:ext>
                </a:extLst>
              </p:cNvPr>
              <p:cNvSpPr>
                <a:spLocks/>
              </p:cNvSpPr>
              <p:nvPr/>
            </p:nvSpPr>
            <p:spPr bwMode="auto">
              <a:xfrm>
                <a:off x="2655" y="1809"/>
                <a:ext cx="17" cy="22"/>
              </a:xfrm>
              <a:custGeom>
                <a:avLst/>
                <a:gdLst>
                  <a:gd name="T0" fmla="*/ 29 w 29"/>
                  <a:gd name="T1" fmla="*/ 37 h 37"/>
                  <a:gd name="T2" fmla="*/ 27 w 29"/>
                  <a:gd name="T3" fmla="*/ 36 h 37"/>
                  <a:gd name="T4" fmla="*/ 17 w 29"/>
                  <a:gd name="T5" fmla="*/ 24 h 37"/>
                  <a:gd name="T6" fmla="*/ 9 w 29"/>
                  <a:gd name="T7" fmla="*/ 15 h 37"/>
                  <a:gd name="T8" fmla="*/ 13 w 29"/>
                  <a:gd name="T9" fmla="*/ 20 h 37"/>
                  <a:gd name="T10" fmla="*/ 2 w 29"/>
                  <a:gd name="T11" fmla="*/ 6 h 37"/>
                  <a:gd name="T12" fmla="*/ 7 w 29"/>
                  <a:gd name="T13" fmla="*/ 9 h 37"/>
                  <a:gd name="T14" fmla="*/ 29 w 29"/>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7">
                    <a:moveTo>
                      <a:pt x="29" y="37"/>
                    </a:moveTo>
                    <a:cubicBezTo>
                      <a:pt x="28" y="36"/>
                      <a:pt x="27" y="35"/>
                      <a:pt x="27" y="36"/>
                    </a:cubicBezTo>
                    <a:cubicBezTo>
                      <a:pt x="20" y="27"/>
                      <a:pt x="18" y="25"/>
                      <a:pt x="17" y="24"/>
                    </a:cubicBezTo>
                    <a:cubicBezTo>
                      <a:pt x="15" y="22"/>
                      <a:pt x="14" y="21"/>
                      <a:pt x="9" y="15"/>
                    </a:cubicBezTo>
                    <a:cubicBezTo>
                      <a:pt x="9" y="14"/>
                      <a:pt x="12" y="18"/>
                      <a:pt x="13" y="20"/>
                    </a:cubicBezTo>
                    <a:cubicBezTo>
                      <a:pt x="14" y="19"/>
                      <a:pt x="5" y="10"/>
                      <a:pt x="2" y="6"/>
                    </a:cubicBezTo>
                    <a:cubicBezTo>
                      <a:pt x="0" y="0"/>
                      <a:pt x="10" y="14"/>
                      <a:pt x="7" y="9"/>
                    </a:cubicBezTo>
                    <a:cubicBezTo>
                      <a:pt x="13" y="17"/>
                      <a:pt x="21" y="26"/>
                      <a:pt x="2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5" name="Freeform 6340">
                <a:extLst>
                  <a:ext uri="{FF2B5EF4-FFF2-40B4-BE49-F238E27FC236}">
                    <a16:creationId xmlns:a16="http://schemas.microsoft.com/office/drawing/2014/main" id="{E76648D6-E282-4BEC-925E-E37DEAD5F9AB}"/>
                  </a:ext>
                </a:extLst>
              </p:cNvPr>
              <p:cNvSpPr>
                <a:spLocks/>
              </p:cNvSpPr>
              <p:nvPr/>
            </p:nvSpPr>
            <p:spPr bwMode="auto">
              <a:xfrm>
                <a:off x="2638" y="2451"/>
                <a:ext cx="8" cy="10"/>
              </a:xfrm>
              <a:custGeom>
                <a:avLst/>
                <a:gdLst>
                  <a:gd name="T0" fmla="*/ 0 w 15"/>
                  <a:gd name="T1" fmla="*/ 17 h 17"/>
                  <a:gd name="T2" fmla="*/ 15 w 15"/>
                  <a:gd name="T3" fmla="*/ 0 h 17"/>
                  <a:gd name="T4" fmla="*/ 0 w 15"/>
                  <a:gd name="T5" fmla="*/ 17 h 17"/>
                </a:gdLst>
                <a:ahLst/>
                <a:cxnLst>
                  <a:cxn ang="0">
                    <a:pos x="T0" y="T1"/>
                  </a:cxn>
                  <a:cxn ang="0">
                    <a:pos x="T2" y="T3"/>
                  </a:cxn>
                  <a:cxn ang="0">
                    <a:pos x="T4" y="T5"/>
                  </a:cxn>
                </a:cxnLst>
                <a:rect l="0" t="0" r="r" b="b"/>
                <a:pathLst>
                  <a:path w="15" h="17">
                    <a:moveTo>
                      <a:pt x="0" y="17"/>
                    </a:moveTo>
                    <a:cubicBezTo>
                      <a:pt x="3" y="13"/>
                      <a:pt x="8" y="7"/>
                      <a:pt x="15" y="0"/>
                    </a:cubicBezTo>
                    <a:cubicBezTo>
                      <a:pt x="13" y="4"/>
                      <a:pt x="7"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6" name="Freeform 6341">
                <a:extLst>
                  <a:ext uri="{FF2B5EF4-FFF2-40B4-BE49-F238E27FC236}">
                    <a16:creationId xmlns:a16="http://schemas.microsoft.com/office/drawing/2014/main" id="{8AC55483-20AB-4033-B0B5-645FCAF343F3}"/>
                  </a:ext>
                </a:extLst>
              </p:cNvPr>
              <p:cNvSpPr>
                <a:spLocks/>
              </p:cNvSpPr>
              <p:nvPr/>
            </p:nvSpPr>
            <p:spPr bwMode="auto">
              <a:xfrm>
                <a:off x="2626" y="2464"/>
                <a:ext cx="9" cy="9"/>
              </a:xfrm>
              <a:custGeom>
                <a:avLst/>
                <a:gdLst>
                  <a:gd name="T0" fmla="*/ 1 w 16"/>
                  <a:gd name="T1" fmla="*/ 16 h 16"/>
                  <a:gd name="T2" fmla="*/ 9 w 16"/>
                  <a:gd name="T3" fmla="*/ 5 h 16"/>
                  <a:gd name="T4" fmla="*/ 16 w 16"/>
                  <a:gd name="T5" fmla="*/ 0 h 16"/>
                  <a:gd name="T6" fmla="*/ 1 w 16"/>
                  <a:gd name="T7" fmla="*/ 16 h 16"/>
                </a:gdLst>
                <a:ahLst/>
                <a:cxnLst>
                  <a:cxn ang="0">
                    <a:pos x="T0" y="T1"/>
                  </a:cxn>
                  <a:cxn ang="0">
                    <a:pos x="T2" y="T3"/>
                  </a:cxn>
                  <a:cxn ang="0">
                    <a:pos x="T4" y="T5"/>
                  </a:cxn>
                  <a:cxn ang="0">
                    <a:pos x="T6" y="T7"/>
                  </a:cxn>
                </a:cxnLst>
                <a:rect l="0" t="0" r="r" b="b"/>
                <a:pathLst>
                  <a:path w="16" h="16">
                    <a:moveTo>
                      <a:pt x="1" y="16"/>
                    </a:moveTo>
                    <a:cubicBezTo>
                      <a:pt x="0" y="16"/>
                      <a:pt x="10" y="6"/>
                      <a:pt x="9" y="5"/>
                    </a:cubicBezTo>
                    <a:cubicBezTo>
                      <a:pt x="13" y="2"/>
                      <a:pt x="15" y="0"/>
                      <a:pt x="16" y="0"/>
                    </a:cubicBezTo>
                    <a:cubicBezTo>
                      <a:pt x="9" y="9"/>
                      <a:pt x="11" y="6"/>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7" name="Freeform 6342">
                <a:extLst>
                  <a:ext uri="{FF2B5EF4-FFF2-40B4-BE49-F238E27FC236}">
                    <a16:creationId xmlns:a16="http://schemas.microsoft.com/office/drawing/2014/main" id="{482000EB-FB34-4172-906A-28255026F16A}"/>
                  </a:ext>
                </a:extLst>
              </p:cNvPr>
              <p:cNvSpPr>
                <a:spLocks/>
              </p:cNvSpPr>
              <p:nvPr/>
            </p:nvSpPr>
            <p:spPr bwMode="auto">
              <a:xfrm>
                <a:off x="2526" y="2543"/>
                <a:ext cx="12" cy="8"/>
              </a:xfrm>
              <a:custGeom>
                <a:avLst/>
                <a:gdLst>
                  <a:gd name="T0" fmla="*/ 12 w 22"/>
                  <a:gd name="T1" fmla="*/ 9 h 14"/>
                  <a:gd name="T2" fmla="*/ 0 w 22"/>
                  <a:gd name="T3" fmla="*/ 14 h 14"/>
                  <a:gd name="T4" fmla="*/ 22 w 22"/>
                  <a:gd name="T5" fmla="*/ 0 h 14"/>
                  <a:gd name="T6" fmla="*/ 12 w 22"/>
                  <a:gd name="T7" fmla="*/ 9 h 14"/>
                </a:gdLst>
                <a:ahLst/>
                <a:cxnLst>
                  <a:cxn ang="0">
                    <a:pos x="T0" y="T1"/>
                  </a:cxn>
                  <a:cxn ang="0">
                    <a:pos x="T2" y="T3"/>
                  </a:cxn>
                  <a:cxn ang="0">
                    <a:pos x="T4" y="T5"/>
                  </a:cxn>
                  <a:cxn ang="0">
                    <a:pos x="T6" y="T7"/>
                  </a:cxn>
                </a:cxnLst>
                <a:rect l="0" t="0" r="r" b="b"/>
                <a:pathLst>
                  <a:path w="22" h="14">
                    <a:moveTo>
                      <a:pt x="12" y="9"/>
                    </a:moveTo>
                    <a:cubicBezTo>
                      <a:pt x="5" y="13"/>
                      <a:pt x="7" y="10"/>
                      <a:pt x="0" y="14"/>
                    </a:cubicBezTo>
                    <a:cubicBezTo>
                      <a:pt x="0" y="12"/>
                      <a:pt x="15" y="4"/>
                      <a:pt x="22" y="0"/>
                    </a:cubicBezTo>
                    <a:cubicBezTo>
                      <a:pt x="20" y="2"/>
                      <a:pt x="8" y="9"/>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8" name="Freeform 6343">
                <a:extLst>
                  <a:ext uri="{FF2B5EF4-FFF2-40B4-BE49-F238E27FC236}">
                    <a16:creationId xmlns:a16="http://schemas.microsoft.com/office/drawing/2014/main" id="{592F16DF-A858-4DE6-BE53-B420B1D3EF3C}"/>
                  </a:ext>
                </a:extLst>
              </p:cNvPr>
              <p:cNvSpPr>
                <a:spLocks/>
              </p:cNvSpPr>
              <p:nvPr/>
            </p:nvSpPr>
            <p:spPr bwMode="auto">
              <a:xfrm>
                <a:off x="2615" y="1771"/>
                <a:ext cx="14" cy="14"/>
              </a:xfrm>
              <a:custGeom>
                <a:avLst/>
                <a:gdLst>
                  <a:gd name="T0" fmla="*/ 6 w 26"/>
                  <a:gd name="T1" fmla="*/ 1 h 25"/>
                  <a:gd name="T2" fmla="*/ 21 w 26"/>
                  <a:gd name="T3" fmla="*/ 15 h 25"/>
                  <a:gd name="T4" fmla="*/ 12 w 26"/>
                  <a:gd name="T5" fmla="*/ 9 h 25"/>
                  <a:gd name="T6" fmla="*/ 23 w 26"/>
                  <a:gd name="T7" fmla="*/ 21 h 25"/>
                  <a:gd name="T8" fmla="*/ 17 w 26"/>
                  <a:gd name="T9" fmla="*/ 16 h 25"/>
                  <a:gd name="T10" fmla="*/ 5 w 26"/>
                  <a:gd name="T11" fmla="*/ 5 h 25"/>
                  <a:gd name="T12" fmla="*/ 6 w 26"/>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1"/>
                    </a:moveTo>
                    <a:cubicBezTo>
                      <a:pt x="7" y="0"/>
                      <a:pt x="19" y="13"/>
                      <a:pt x="21" y="15"/>
                    </a:cubicBezTo>
                    <a:cubicBezTo>
                      <a:pt x="16" y="11"/>
                      <a:pt x="12" y="8"/>
                      <a:pt x="12" y="9"/>
                    </a:cubicBezTo>
                    <a:cubicBezTo>
                      <a:pt x="11" y="9"/>
                      <a:pt x="14" y="13"/>
                      <a:pt x="23" y="21"/>
                    </a:cubicBezTo>
                    <a:cubicBezTo>
                      <a:pt x="26" y="25"/>
                      <a:pt x="22" y="21"/>
                      <a:pt x="17" y="16"/>
                    </a:cubicBezTo>
                    <a:cubicBezTo>
                      <a:pt x="12" y="12"/>
                      <a:pt x="6" y="6"/>
                      <a:pt x="5" y="5"/>
                    </a:cubicBezTo>
                    <a:cubicBezTo>
                      <a:pt x="0" y="0"/>
                      <a:pt x="10" y="6"/>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9" name="Freeform 6344">
                <a:extLst>
                  <a:ext uri="{FF2B5EF4-FFF2-40B4-BE49-F238E27FC236}">
                    <a16:creationId xmlns:a16="http://schemas.microsoft.com/office/drawing/2014/main" id="{A11B05D7-6813-4B3C-81C8-4D6477A5B0F5}"/>
                  </a:ext>
                </a:extLst>
              </p:cNvPr>
              <p:cNvSpPr>
                <a:spLocks/>
              </p:cNvSpPr>
              <p:nvPr/>
            </p:nvSpPr>
            <p:spPr bwMode="auto">
              <a:xfrm>
                <a:off x="2635" y="1789"/>
                <a:ext cx="19" cy="23"/>
              </a:xfrm>
              <a:custGeom>
                <a:avLst/>
                <a:gdLst>
                  <a:gd name="T0" fmla="*/ 34 w 34"/>
                  <a:gd name="T1" fmla="*/ 36 h 40"/>
                  <a:gd name="T2" fmla="*/ 31 w 34"/>
                  <a:gd name="T3" fmla="*/ 36 h 40"/>
                  <a:gd name="T4" fmla="*/ 22 w 34"/>
                  <a:gd name="T5" fmla="*/ 22 h 40"/>
                  <a:gd name="T6" fmla="*/ 0 w 34"/>
                  <a:gd name="T7" fmla="*/ 0 h 40"/>
                  <a:gd name="T8" fmla="*/ 17 w 34"/>
                  <a:gd name="T9" fmla="*/ 15 h 40"/>
                  <a:gd name="T10" fmla="*/ 34 w 34"/>
                  <a:gd name="T11" fmla="*/ 36 h 40"/>
                </a:gdLst>
                <a:ahLst/>
                <a:cxnLst>
                  <a:cxn ang="0">
                    <a:pos x="T0" y="T1"/>
                  </a:cxn>
                  <a:cxn ang="0">
                    <a:pos x="T2" y="T3"/>
                  </a:cxn>
                  <a:cxn ang="0">
                    <a:pos x="T4" y="T5"/>
                  </a:cxn>
                  <a:cxn ang="0">
                    <a:pos x="T6" y="T7"/>
                  </a:cxn>
                  <a:cxn ang="0">
                    <a:pos x="T8" y="T9"/>
                  </a:cxn>
                  <a:cxn ang="0">
                    <a:pos x="T10" y="T11"/>
                  </a:cxn>
                </a:cxnLst>
                <a:rect l="0" t="0" r="r" b="b"/>
                <a:pathLst>
                  <a:path w="34" h="40">
                    <a:moveTo>
                      <a:pt x="34" y="36"/>
                    </a:moveTo>
                    <a:cubicBezTo>
                      <a:pt x="23" y="24"/>
                      <a:pt x="34" y="40"/>
                      <a:pt x="31" y="36"/>
                    </a:cubicBezTo>
                    <a:cubicBezTo>
                      <a:pt x="25" y="29"/>
                      <a:pt x="20" y="23"/>
                      <a:pt x="22" y="22"/>
                    </a:cubicBezTo>
                    <a:cubicBezTo>
                      <a:pt x="11" y="10"/>
                      <a:pt x="8" y="7"/>
                      <a:pt x="0" y="0"/>
                    </a:cubicBezTo>
                    <a:cubicBezTo>
                      <a:pt x="2" y="0"/>
                      <a:pt x="10" y="7"/>
                      <a:pt x="17" y="15"/>
                    </a:cubicBezTo>
                    <a:cubicBezTo>
                      <a:pt x="24" y="23"/>
                      <a:pt x="32" y="32"/>
                      <a:pt x="3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0" name="Freeform 6345">
                <a:extLst>
                  <a:ext uri="{FF2B5EF4-FFF2-40B4-BE49-F238E27FC236}">
                    <a16:creationId xmlns:a16="http://schemas.microsoft.com/office/drawing/2014/main" id="{913A6D1A-1FDD-4BC8-BD8D-135201397C15}"/>
                  </a:ext>
                </a:extLst>
              </p:cNvPr>
              <p:cNvSpPr>
                <a:spLocks/>
              </p:cNvSpPr>
              <p:nvPr/>
            </p:nvSpPr>
            <p:spPr bwMode="auto">
              <a:xfrm>
                <a:off x="2599" y="2483"/>
                <a:ext cx="17" cy="14"/>
              </a:xfrm>
              <a:custGeom>
                <a:avLst/>
                <a:gdLst>
                  <a:gd name="T0" fmla="*/ 9 w 30"/>
                  <a:gd name="T1" fmla="*/ 21 h 24"/>
                  <a:gd name="T2" fmla="*/ 0 w 30"/>
                  <a:gd name="T3" fmla="*/ 24 h 24"/>
                  <a:gd name="T4" fmla="*/ 12 w 30"/>
                  <a:gd name="T5" fmla="*/ 12 h 24"/>
                  <a:gd name="T6" fmla="*/ 6 w 30"/>
                  <a:gd name="T7" fmla="*/ 20 h 24"/>
                  <a:gd name="T8" fmla="*/ 27 w 30"/>
                  <a:gd name="T9" fmla="*/ 3 h 24"/>
                  <a:gd name="T10" fmla="*/ 22 w 30"/>
                  <a:gd name="T11" fmla="*/ 8 h 24"/>
                  <a:gd name="T12" fmla="*/ 9 w 30"/>
                  <a:gd name="T13" fmla="*/ 21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9" y="21"/>
                    </a:moveTo>
                    <a:cubicBezTo>
                      <a:pt x="5" y="22"/>
                      <a:pt x="1" y="24"/>
                      <a:pt x="0" y="24"/>
                    </a:cubicBezTo>
                    <a:cubicBezTo>
                      <a:pt x="0" y="23"/>
                      <a:pt x="2" y="21"/>
                      <a:pt x="12" y="12"/>
                    </a:cubicBezTo>
                    <a:cubicBezTo>
                      <a:pt x="8" y="17"/>
                      <a:pt x="18" y="10"/>
                      <a:pt x="6" y="20"/>
                    </a:cubicBezTo>
                    <a:cubicBezTo>
                      <a:pt x="11" y="17"/>
                      <a:pt x="18" y="11"/>
                      <a:pt x="27" y="3"/>
                    </a:cubicBezTo>
                    <a:cubicBezTo>
                      <a:pt x="30" y="0"/>
                      <a:pt x="27" y="4"/>
                      <a:pt x="22" y="8"/>
                    </a:cubicBezTo>
                    <a:cubicBezTo>
                      <a:pt x="17" y="13"/>
                      <a:pt x="11" y="19"/>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1" name="Freeform 6346">
                <a:extLst>
                  <a:ext uri="{FF2B5EF4-FFF2-40B4-BE49-F238E27FC236}">
                    <a16:creationId xmlns:a16="http://schemas.microsoft.com/office/drawing/2014/main" id="{4795114F-AE62-463E-AE23-5B04E1CC9EB5}"/>
                  </a:ext>
                </a:extLst>
              </p:cNvPr>
              <p:cNvSpPr>
                <a:spLocks/>
              </p:cNvSpPr>
              <p:nvPr/>
            </p:nvSpPr>
            <p:spPr bwMode="auto">
              <a:xfrm>
                <a:off x="2146" y="2611"/>
                <a:ext cx="20" cy="4"/>
              </a:xfrm>
              <a:custGeom>
                <a:avLst/>
                <a:gdLst>
                  <a:gd name="T0" fmla="*/ 1 w 35"/>
                  <a:gd name="T1" fmla="*/ 0 h 8"/>
                  <a:gd name="T2" fmla="*/ 34 w 35"/>
                  <a:gd name="T3" fmla="*/ 7 h 8"/>
                  <a:gd name="T4" fmla="*/ 18 w 35"/>
                  <a:gd name="T5" fmla="*/ 5 h 8"/>
                  <a:gd name="T6" fmla="*/ 1 w 35"/>
                  <a:gd name="T7" fmla="*/ 0 h 8"/>
                </a:gdLst>
                <a:ahLst/>
                <a:cxnLst>
                  <a:cxn ang="0">
                    <a:pos x="T0" y="T1"/>
                  </a:cxn>
                  <a:cxn ang="0">
                    <a:pos x="T2" y="T3"/>
                  </a:cxn>
                  <a:cxn ang="0">
                    <a:pos x="T4" y="T5"/>
                  </a:cxn>
                  <a:cxn ang="0">
                    <a:pos x="T6" y="T7"/>
                  </a:cxn>
                </a:cxnLst>
                <a:rect l="0" t="0" r="r" b="b"/>
                <a:pathLst>
                  <a:path w="35" h="8">
                    <a:moveTo>
                      <a:pt x="1" y="0"/>
                    </a:moveTo>
                    <a:cubicBezTo>
                      <a:pt x="11" y="4"/>
                      <a:pt x="20" y="4"/>
                      <a:pt x="34" y="7"/>
                    </a:cubicBezTo>
                    <a:cubicBezTo>
                      <a:pt x="35" y="8"/>
                      <a:pt x="26" y="7"/>
                      <a:pt x="18" y="5"/>
                    </a:cubicBezTo>
                    <a:cubicBezTo>
                      <a:pt x="9" y="3"/>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2" name="Freeform 6347">
                <a:extLst>
                  <a:ext uri="{FF2B5EF4-FFF2-40B4-BE49-F238E27FC236}">
                    <a16:creationId xmlns:a16="http://schemas.microsoft.com/office/drawing/2014/main" id="{6DC3BCD8-4B60-4541-A847-1C2408839C4C}"/>
                  </a:ext>
                </a:extLst>
              </p:cNvPr>
              <p:cNvSpPr>
                <a:spLocks/>
              </p:cNvSpPr>
              <p:nvPr/>
            </p:nvSpPr>
            <p:spPr bwMode="auto">
              <a:xfrm>
                <a:off x="2756" y="2226"/>
                <a:ext cx="3" cy="12"/>
              </a:xfrm>
              <a:custGeom>
                <a:avLst/>
                <a:gdLst>
                  <a:gd name="T0" fmla="*/ 1 w 5"/>
                  <a:gd name="T1" fmla="*/ 21 h 21"/>
                  <a:gd name="T2" fmla="*/ 2 w 5"/>
                  <a:gd name="T3" fmla="*/ 11 h 21"/>
                  <a:gd name="T4" fmla="*/ 5 w 5"/>
                  <a:gd name="T5" fmla="*/ 0 h 21"/>
                  <a:gd name="T6" fmla="*/ 1 w 5"/>
                  <a:gd name="T7" fmla="*/ 21 h 21"/>
                </a:gdLst>
                <a:ahLst/>
                <a:cxnLst>
                  <a:cxn ang="0">
                    <a:pos x="T0" y="T1"/>
                  </a:cxn>
                  <a:cxn ang="0">
                    <a:pos x="T2" y="T3"/>
                  </a:cxn>
                  <a:cxn ang="0">
                    <a:pos x="T4" y="T5"/>
                  </a:cxn>
                  <a:cxn ang="0">
                    <a:pos x="T6" y="T7"/>
                  </a:cxn>
                </a:cxnLst>
                <a:rect l="0" t="0" r="r" b="b"/>
                <a:pathLst>
                  <a:path w="5" h="21">
                    <a:moveTo>
                      <a:pt x="1" y="21"/>
                    </a:moveTo>
                    <a:cubicBezTo>
                      <a:pt x="1" y="19"/>
                      <a:pt x="0" y="11"/>
                      <a:pt x="2" y="11"/>
                    </a:cubicBezTo>
                    <a:cubicBezTo>
                      <a:pt x="3" y="10"/>
                      <a:pt x="4" y="4"/>
                      <a:pt x="5" y="0"/>
                    </a:cubicBezTo>
                    <a:cubicBezTo>
                      <a:pt x="5" y="7"/>
                      <a:pt x="3" y="10"/>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3" name="Freeform 6348">
                <a:extLst>
                  <a:ext uri="{FF2B5EF4-FFF2-40B4-BE49-F238E27FC236}">
                    <a16:creationId xmlns:a16="http://schemas.microsoft.com/office/drawing/2014/main" id="{CA83E097-D9D7-4F98-BA51-2D01E316DD90}"/>
                  </a:ext>
                </a:extLst>
              </p:cNvPr>
              <p:cNvSpPr>
                <a:spLocks/>
              </p:cNvSpPr>
              <p:nvPr/>
            </p:nvSpPr>
            <p:spPr bwMode="auto">
              <a:xfrm>
                <a:off x="2554" y="2516"/>
                <a:ext cx="22" cy="15"/>
              </a:xfrm>
              <a:custGeom>
                <a:avLst/>
                <a:gdLst>
                  <a:gd name="T0" fmla="*/ 38 w 39"/>
                  <a:gd name="T1" fmla="*/ 3 h 26"/>
                  <a:gd name="T2" fmla="*/ 28 w 39"/>
                  <a:gd name="T3" fmla="*/ 9 h 26"/>
                  <a:gd name="T4" fmla="*/ 12 w 39"/>
                  <a:gd name="T5" fmla="*/ 20 h 26"/>
                  <a:gd name="T6" fmla="*/ 0 w 39"/>
                  <a:gd name="T7" fmla="*/ 26 h 26"/>
                  <a:gd name="T8" fmla="*/ 6 w 39"/>
                  <a:gd name="T9" fmla="*/ 21 h 26"/>
                  <a:gd name="T10" fmla="*/ 8 w 39"/>
                  <a:gd name="T11" fmla="*/ 19 h 26"/>
                  <a:gd name="T12" fmla="*/ 18 w 39"/>
                  <a:gd name="T13" fmla="*/ 13 h 26"/>
                  <a:gd name="T14" fmla="*/ 14 w 39"/>
                  <a:gd name="T15" fmla="*/ 18 h 26"/>
                  <a:gd name="T16" fmla="*/ 27 w 39"/>
                  <a:gd name="T17" fmla="*/ 9 h 26"/>
                  <a:gd name="T18" fmla="*/ 21 w 39"/>
                  <a:gd name="T19" fmla="*/ 10 h 26"/>
                  <a:gd name="T20" fmla="*/ 26 w 39"/>
                  <a:gd name="T21" fmla="*/ 6 h 26"/>
                  <a:gd name="T22" fmla="*/ 38 w 39"/>
                  <a:gd name="T23"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26">
                    <a:moveTo>
                      <a:pt x="38" y="3"/>
                    </a:moveTo>
                    <a:cubicBezTo>
                      <a:pt x="31" y="9"/>
                      <a:pt x="30" y="9"/>
                      <a:pt x="28" y="9"/>
                    </a:cubicBezTo>
                    <a:cubicBezTo>
                      <a:pt x="26" y="10"/>
                      <a:pt x="24" y="12"/>
                      <a:pt x="12" y="20"/>
                    </a:cubicBezTo>
                    <a:cubicBezTo>
                      <a:pt x="11" y="19"/>
                      <a:pt x="3" y="24"/>
                      <a:pt x="0" y="26"/>
                    </a:cubicBezTo>
                    <a:cubicBezTo>
                      <a:pt x="0" y="25"/>
                      <a:pt x="5" y="21"/>
                      <a:pt x="6" y="21"/>
                    </a:cubicBezTo>
                    <a:cubicBezTo>
                      <a:pt x="9" y="19"/>
                      <a:pt x="8" y="19"/>
                      <a:pt x="8" y="19"/>
                    </a:cubicBezTo>
                    <a:cubicBezTo>
                      <a:pt x="11" y="17"/>
                      <a:pt x="12" y="17"/>
                      <a:pt x="18" y="13"/>
                    </a:cubicBezTo>
                    <a:cubicBezTo>
                      <a:pt x="19" y="13"/>
                      <a:pt x="17" y="15"/>
                      <a:pt x="14" y="18"/>
                    </a:cubicBezTo>
                    <a:cubicBezTo>
                      <a:pt x="15" y="17"/>
                      <a:pt x="20" y="14"/>
                      <a:pt x="27" y="9"/>
                    </a:cubicBezTo>
                    <a:cubicBezTo>
                      <a:pt x="28" y="7"/>
                      <a:pt x="21" y="12"/>
                      <a:pt x="21" y="10"/>
                    </a:cubicBezTo>
                    <a:cubicBezTo>
                      <a:pt x="26" y="7"/>
                      <a:pt x="26" y="6"/>
                      <a:pt x="26" y="6"/>
                    </a:cubicBezTo>
                    <a:cubicBezTo>
                      <a:pt x="33" y="2"/>
                      <a:pt x="39" y="0"/>
                      <a:pt x="3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4" name="Freeform 6349">
                <a:extLst>
                  <a:ext uri="{FF2B5EF4-FFF2-40B4-BE49-F238E27FC236}">
                    <a16:creationId xmlns:a16="http://schemas.microsoft.com/office/drawing/2014/main" id="{2D99EE6C-5F77-4211-B16F-9DD2CA112F3A}"/>
                  </a:ext>
                </a:extLst>
              </p:cNvPr>
              <p:cNvSpPr>
                <a:spLocks/>
              </p:cNvSpPr>
              <p:nvPr/>
            </p:nvSpPr>
            <p:spPr bwMode="auto">
              <a:xfrm>
                <a:off x="2540" y="2524"/>
                <a:ext cx="26" cy="18"/>
              </a:xfrm>
              <a:custGeom>
                <a:avLst/>
                <a:gdLst>
                  <a:gd name="T0" fmla="*/ 0 w 46"/>
                  <a:gd name="T1" fmla="*/ 32 h 32"/>
                  <a:gd name="T2" fmla="*/ 46 w 46"/>
                  <a:gd name="T3" fmla="*/ 0 h 32"/>
                  <a:gd name="T4" fmla="*/ 25 w 46"/>
                  <a:gd name="T5" fmla="*/ 16 h 32"/>
                  <a:gd name="T6" fmla="*/ 0 w 46"/>
                  <a:gd name="T7" fmla="*/ 32 h 32"/>
                </a:gdLst>
                <a:ahLst/>
                <a:cxnLst>
                  <a:cxn ang="0">
                    <a:pos x="T0" y="T1"/>
                  </a:cxn>
                  <a:cxn ang="0">
                    <a:pos x="T2" y="T3"/>
                  </a:cxn>
                  <a:cxn ang="0">
                    <a:pos x="T4" y="T5"/>
                  </a:cxn>
                  <a:cxn ang="0">
                    <a:pos x="T6" y="T7"/>
                  </a:cxn>
                </a:cxnLst>
                <a:rect l="0" t="0" r="r" b="b"/>
                <a:pathLst>
                  <a:path w="46" h="32">
                    <a:moveTo>
                      <a:pt x="0" y="32"/>
                    </a:moveTo>
                    <a:cubicBezTo>
                      <a:pt x="14" y="23"/>
                      <a:pt x="33" y="10"/>
                      <a:pt x="46" y="0"/>
                    </a:cubicBezTo>
                    <a:cubicBezTo>
                      <a:pt x="44" y="2"/>
                      <a:pt x="35" y="10"/>
                      <a:pt x="25" y="16"/>
                    </a:cubicBezTo>
                    <a:cubicBezTo>
                      <a:pt x="15" y="23"/>
                      <a:pt x="4" y="30"/>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5" name="Freeform 6350">
                <a:extLst>
                  <a:ext uri="{FF2B5EF4-FFF2-40B4-BE49-F238E27FC236}">
                    <a16:creationId xmlns:a16="http://schemas.microsoft.com/office/drawing/2014/main" id="{94C7D660-4988-491C-B39E-661B9D53CF09}"/>
                  </a:ext>
                </a:extLst>
              </p:cNvPr>
              <p:cNvSpPr>
                <a:spLocks/>
              </p:cNvSpPr>
              <p:nvPr/>
            </p:nvSpPr>
            <p:spPr bwMode="auto">
              <a:xfrm>
                <a:off x="2496" y="2560"/>
                <a:ext cx="11" cy="6"/>
              </a:xfrm>
              <a:custGeom>
                <a:avLst/>
                <a:gdLst>
                  <a:gd name="T0" fmla="*/ 14 w 18"/>
                  <a:gd name="T1" fmla="*/ 6 h 9"/>
                  <a:gd name="T2" fmla="*/ 16 w 18"/>
                  <a:gd name="T3" fmla="*/ 0 h 9"/>
                  <a:gd name="T4" fmla="*/ 14 w 18"/>
                  <a:gd name="T5" fmla="*/ 6 h 9"/>
                </a:gdLst>
                <a:ahLst/>
                <a:cxnLst>
                  <a:cxn ang="0">
                    <a:pos x="T0" y="T1"/>
                  </a:cxn>
                  <a:cxn ang="0">
                    <a:pos x="T2" y="T3"/>
                  </a:cxn>
                  <a:cxn ang="0">
                    <a:pos x="T4" y="T5"/>
                  </a:cxn>
                </a:cxnLst>
                <a:rect l="0" t="0" r="r" b="b"/>
                <a:pathLst>
                  <a:path w="18" h="9">
                    <a:moveTo>
                      <a:pt x="14" y="6"/>
                    </a:moveTo>
                    <a:cubicBezTo>
                      <a:pt x="6" y="9"/>
                      <a:pt x="0" y="9"/>
                      <a:pt x="16" y="0"/>
                    </a:cubicBezTo>
                    <a:cubicBezTo>
                      <a:pt x="18" y="1"/>
                      <a:pt x="16" y="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6" name="Freeform 6351">
                <a:extLst>
                  <a:ext uri="{FF2B5EF4-FFF2-40B4-BE49-F238E27FC236}">
                    <a16:creationId xmlns:a16="http://schemas.microsoft.com/office/drawing/2014/main" id="{AEFB29C0-B6A2-482C-B9BF-A7E8E8E58A98}"/>
                  </a:ext>
                </a:extLst>
              </p:cNvPr>
              <p:cNvSpPr>
                <a:spLocks/>
              </p:cNvSpPr>
              <p:nvPr/>
            </p:nvSpPr>
            <p:spPr bwMode="auto">
              <a:xfrm>
                <a:off x="2271" y="2622"/>
                <a:ext cx="13" cy="2"/>
              </a:xfrm>
              <a:custGeom>
                <a:avLst/>
                <a:gdLst>
                  <a:gd name="T0" fmla="*/ 12 w 22"/>
                  <a:gd name="T1" fmla="*/ 3 h 3"/>
                  <a:gd name="T2" fmla="*/ 0 w 22"/>
                  <a:gd name="T3" fmla="*/ 2 h 3"/>
                  <a:gd name="T4" fmla="*/ 18 w 22"/>
                  <a:gd name="T5" fmla="*/ 0 h 3"/>
                  <a:gd name="T6" fmla="*/ 12 w 22"/>
                  <a:gd name="T7" fmla="*/ 3 h 3"/>
                </a:gdLst>
                <a:ahLst/>
                <a:cxnLst>
                  <a:cxn ang="0">
                    <a:pos x="T0" y="T1"/>
                  </a:cxn>
                  <a:cxn ang="0">
                    <a:pos x="T2" y="T3"/>
                  </a:cxn>
                  <a:cxn ang="0">
                    <a:pos x="T4" y="T5"/>
                  </a:cxn>
                  <a:cxn ang="0">
                    <a:pos x="T6" y="T7"/>
                  </a:cxn>
                </a:cxnLst>
                <a:rect l="0" t="0" r="r" b="b"/>
                <a:pathLst>
                  <a:path w="22" h="3">
                    <a:moveTo>
                      <a:pt x="12" y="3"/>
                    </a:moveTo>
                    <a:cubicBezTo>
                      <a:pt x="8" y="3"/>
                      <a:pt x="7" y="2"/>
                      <a:pt x="0" y="2"/>
                    </a:cubicBezTo>
                    <a:cubicBezTo>
                      <a:pt x="5" y="2"/>
                      <a:pt x="8" y="1"/>
                      <a:pt x="18" y="0"/>
                    </a:cubicBezTo>
                    <a:cubicBezTo>
                      <a:pt x="22" y="2"/>
                      <a:pt x="13" y="2"/>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7" name="Freeform 6352">
                <a:extLst>
                  <a:ext uri="{FF2B5EF4-FFF2-40B4-BE49-F238E27FC236}">
                    <a16:creationId xmlns:a16="http://schemas.microsoft.com/office/drawing/2014/main" id="{45654B61-DD47-4DD1-B05D-123C2AAF13D3}"/>
                  </a:ext>
                </a:extLst>
              </p:cNvPr>
              <p:cNvSpPr>
                <a:spLocks/>
              </p:cNvSpPr>
              <p:nvPr/>
            </p:nvSpPr>
            <p:spPr bwMode="auto">
              <a:xfrm>
                <a:off x="2736" y="2288"/>
                <a:ext cx="5" cy="12"/>
              </a:xfrm>
              <a:custGeom>
                <a:avLst/>
                <a:gdLst>
                  <a:gd name="T0" fmla="*/ 2 w 9"/>
                  <a:gd name="T1" fmla="*/ 20 h 21"/>
                  <a:gd name="T2" fmla="*/ 3 w 9"/>
                  <a:gd name="T3" fmla="*/ 11 h 21"/>
                  <a:gd name="T4" fmla="*/ 9 w 9"/>
                  <a:gd name="T5" fmla="*/ 0 h 21"/>
                  <a:gd name="T6" fmla="*/ 2 w 9"/>
                  <a:gd name="T7" fmla="*/ 20 h 21"/>
                </a:gdLst>
                <a:ahLst/>
                <a:cxnLst>
                  <a:cxn ang="0">
                    <a:pos x="T0" y="T1"/>
                  </a:cxn>
                  <a:cxn ang="0">
                    <a:pos x="T2" y="T3"/>
                  </a:cxn>
                  <a:cxn ang="0">
                    <a:pos x="T4" y="T5"/>
                  </a:cxn>
                  <a:cxn ang="0">
                    <a:pos x="T6" y="T7"/>
                  </a:cxn>
                </a:cxnLst>
                <a:rect l="0" t="0" r="r" b="b"/>
                <a:pathLst>
                  <a:path w="9" h="21">
                    <a:moveTo>
                      <a:pt x="2" y="20"/>
                    </a:moveTo>
                    <a:cubicBezTo>
                      <a:pt x="0" y="21"/>
                      <a:pt x="1" y="16"/>
                      <a:pt x="3" y="11"/>
                    </a:cubicBezTo>
                    <a:cubicBezTo>
                      <a:pt x="5" y="6"/>
                      <a:pt x="7" y="0"/>
                      <a:pt x="9" y="0"/>
                    </a:cubicBezTo>
                    <a:cubicBezTo>
                      <a:pt x="4" y="11"/>
                      <a:pt x="5" y="12"/>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8" name="Freeform 6353">
                <a:extLst>
                  <a:ext uri="{FF2B5EF4-FFF2-40B4-BE49-F238E27FC236}">
                    <a16:creationId xmlns:a16="http://schemas.microsoft.com/office/drawing/2014/main" id="{DB776A58-BAF9-4E59-BC1B-7921A9AD8BEA}"/>
                  </a:ext>
                </a:extLst>
              </p:cNvPr>
              <p:cNvSpPr>
                <a:spLocks/>
              </p:cNvSpPr>
              <p:nvPr/>
            </p:nvSpPr>
            <p:spPr bwMode="auto">
              <a:xfrm>
                <a:off x="2451" y="2578"/>
                <a:ext cx="21" cy="10"/>
              </a:xfrm>
              <a:custGeom>
                <a:avLst/>
                <a:gdLst>
                  <a:gd name="T0" fmla="*/ 0 w 38"/>
                  <a:gd name="T1" fmla="*/ 18 h 18"/>
                  <a:gd name="T2" fmla="*/ 5 w 38"/>
                  <a:gd name="T3" fmla="*/ 13 h 18"/>
                  <a:gd name="T4" fmla="*/ 35 w 38"/>
                  <a:gd name="T5" fmla="*/ 0 h 18"/>
                  <a:gd name="T6" fmla="*/ 22 w 38"/>
                  <a:gd name="T7" fmla="*/ 6 h 18"/>
                  <a:gd name="T8" fmla="*/ 38 w 38"/>
                  <a:gd name="T9" fmla="*/ 2 h 18"/>
                  <a:gd name="T10" fmla="*/ 0 w 38"/>
                  <a:gd name="T11" fmla="*/ 18 h 18"/>
                </a:gdLst>
                <a:ahLst/>
                <a:cxnLst>
                  <a:cxn ang="0">
                    <a:pos x="T0" y="T1"/>
                  </a:cxn>
                  <a:cxn ang="0">
                    <a:pos x="T2" y="T3"/>
                  </a:cxn>
                  <a:cxn ang="0">
                    <a:pos x="T4" y="T5"/>
                  </a:cxn>
                  <a:cxn ang="0">
                    <a:pos x="T6" y="T7"/>
                  </a:cxn>
                  <a:cxn ang="0">
                    <a:pos x="T8" y="T9"/>
                  </a:cxn>
                  <a:cxn ang="0">
                    <a:pos x="T10" y="T11"/>
                  </a:cxn>
                </a:cxnLst>
                <a:rect l="0" t="0" r="r" b="b"/>
                <a:pathLst>
                  <a:path w="38" h="18">
                    <a:moveTo>
                      <a:pt x="0" y="18"/>
                    </a:moveTo>
                    <a:cubicBezTo>
                      <a:pt x="3" y="15"/>
                      <a:pt x="21" y="8"/>
                      <a:pt x="5" y="13"/>
                    </a:cubicBezTo>
                    <a:cubicBezTo>
                      <a:pt x="11" y="10"/>
                      <a:pt x="26" y="3"/>
                      <a:pt x="35" y="0"/>
                    </a:cubicBezTo>
                    <a:cubicBezTo>
                      <a:pt x="35" y="1"/>
                      <a:pt x="30" y="3"/>
                      <a:pt x="22" y="6"/>
                    </a:cubicBezTo>
                    <a:cubicBezTo>
                      <a:pt x="26" y="6"/>
                      <a:pt x="31" y="4"/>
                      <a:pt x="38" y="2"/>
                    </a:cubicBezTo>
                    <a:cubicBezTo>
                      <a:pt x="33" y="5"/>
                      <a:pt x="19" y="9"/>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9" name="Freeform 6354">
                <a:extLst>
                  <a:ext uri="{FF2B5EF4-FFF2-40B4-BE49-F238E27FC236}">
                    <a16:creationId xmlns:a16="http://schemas.microsoft.com/office/drawing/2014/main" id="{20076B85-3440-49EB-9967-9B1879533A04}"/>
                  </a:ext>
                </a:extLst>
              </p:cNvPr>
              <p:cNvSpPr>
                <a:spLocks/>
              </p:cNvSpPr>
              <p:nvPr/>
            </p:nvSpPr>
            <p:spPr bwMode="auto">
              <a:xfrm>
                <a:off x="2417" y="2591"/>
                <a:ext cx="25" cy="9"/>
              </a:xfrm>
              <a:custGeom>
                <a:avLst/>
                <a:gdLst>
                  <a:gd name="T0" fmla="*/ 19 w 45"/>
                  <a:gd name="T1" fmla="*/ 11 h 16"/>
                  <a:gd name="T2" fmla="*/ 0 w 45"/>
                  <a:gd name="T3" fmla="*/ 16 h 16"/>
                  <a:gd name="T4" fmla="*/ 20 w 45"/>
                  <a:gd name="T5" fmla="*/ 9 h 16"/>
                  <a:gd name="T6" fmla="*/ 26 w 45"/>
                  <a:gd name="T7" fmla="*/ 5 h 16"/>
                  <a:gd name="T8" fmla="*/ 38 w 45"/>
                  <a:gd name="T9" fmla="*/ 2 h 16"/>
                  <a:gd name="T10" fmla="*/ 33 w 45"/>
                  <a:gd name="T11" fmla="*/ 5 h 16"/>
                  <a:gd name="T12" fmla="*/ 19 w 45"/>
                  <a:gd name="T13" fmla="*/ 11 h 16"/>
                </a:gdLst>
                <a:ahLst/>
                <a:cxnLst>
                  <a:cxn ang="0">
                    <a:pos x="T0" y="T1"/>
                  </a:cxn>
                  <a:cxn ang="0">
                    <a:pos x="T2" y="T3"/>
                  </a:cxn>
                  <a:cxn ang="0">
                    <a:pos x="T4" y="T5"/>
                  </a:cxn>
                  <a:cxn ang="0">
                    <a:pos x="T6" y="T7"/>
                  </a:cxn>
                  <a:cxn ang="0">
                    <a:pos x="T8" y="T9"/>
                  </a:cxn>
                  <a:cxn ang="0">
                    <a:pos x="T10" y="T11"/>
                  </a:cxn>
                  <a:cxn ang="0">
                    <a:pos x="T12" y="T13"/>
                  </a:cxn>
                </a:cxnLst>
                <a:rect l="0" t="0" r="r" b="b"/>
                <a:pathLst>
                  <a:path w="45" h="16">
                    <a:moveTo>
                      <a:pt x="19" y="11"/>
                    </a:moveTo>
                    <a:cubicBezTo>
                      <a:pt x="12" y="13"/>
                      <a:pt x="11" y="12"/>
                      <a:pt x="0" y="16"/>
                    </a:cubicBezTo>
                    <a:cubicBezTo>
                      <a:pt x="4" y="14"/>
                      <a:pt x="13" y="11"/>
                      <a:pt x="20" y="9"/>
                    </a:cubicBezTo>
                    <a:cubicBezTo>
                      <a:pt x="26" y="6"/>
                      <a:pt x="30" y="5"/>
                      <a:pt x="26" y="5"/>
                    </a:cubicBezTo>
                    <a:cubicBezTo>
                      <a:pt x="30" y="4"/>
                      <a:pt x="38" y="4"/>
                      <a:pt x="38" y="2"/>
                    </a:cubicBezTo>
                    <a:cubicBezTo>
                      <a:pt x="45" y="0"/>
                      <a:pt x="40" y="2"/>
                      <a:pt x="33" y="5"/>
                    </a:cubicBezTo>
                    <a:cubicBezTo>
                      <a:pt x="26" y="7"/>
                      <a:pt x="18" y="10"/>
                      <a:pt x="1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0" name="Freeform 6355">
                <a:extLst>
                  <a:ext uri="{FF2B5EF4-FFF2-40B4-BE49-F238E27FC236}">
                    <a16:creationId xmlns:a16="http://schemas.microsoft.com/office/drawing/2014/main" id="{3A08294E-E61D-45AD-AE75-A371EA64FDA2}"/>
                  </a:ext>
                </a:extLst>
              </p:cNvPr>
              <p:cNvSpPr>
                <a:spLocks/>
              </p:cNvSpPr>
              <p:nvPr/>
            </p:nvSpPr>
            <p:spPr bwMode="auto">
              <a:xfrm>
                <a:off x="2557" y="1724"/>
                <a:ext cx="5" cy="5"/>
              </a:xfrm>
              <a:custGeom>
                <a:avLst/>
                <a:gdLst>
                  <a:gd name="T0" fmla="*/ 0 w 9"/>
                  <a:gd name="T1" fmla="*/ 0 h 10"/>
                  <a:gd name="T2" fmla="*/ 9 w 9"/>
                  <a:gd name="T3" fmla="*/ 6 h 10"/>
                  <a:gd name="T4" fmla="*/ 0 w 9"/>
                  <a:gd name="T5" fmla="*/ 4 h 10"/>
                  <a:gd name="T6" fmla="*/ 0 w 9"/>
                  <a:gd name="T7" fmla="*/ 0 h 10"/>
                </a:gdLst>
                <a:ahLst/>
                <a:cxnLst>
                  <a:cxn ang="0">
                    <a:pos x="T0" y="T1"/>
                  </a:cxn>
                  <a:cxn ang="0">
                    <a:pos x="T2" y="T3"/>
                  </a:cxn>
                  <a:cxn ang="0">
                    <a:pos x="T4" y="T5"/>
                  </a:cxn>
                  <a:cxn ang="0">
                    <a:pos x="T6" y="T7"/>
                  </a:cxn>
                </a:cxnLst>
                <a:rect l="0" t="0" r="r" b="b"/>
                <a:pathLst>
                  <a:path w="9" h="10">
                    <a:moveTo>
                      <a:pt x="0" y="0"/>
                    </a:moveTo>
                    <a:cubicBezTo>
                      <a:pt x="9" y="6"/>
                      <a:pt x="9" y="6"/>
                      <a:pt x="9" y="6"/>
                    </a:cubicBezTo>
                    <a:cubicBezTo>
                      <a:pt x="9" y="8"/>
                      <a:pt x="9" y="10"/>
                      <a:pt x="0" y="4"/>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1" name="Freeform 6356">
                <a:extLst>
                  <a:ext uri="{FF2B5EF4-FFF2-40B4-BE49-F238E27FC236}">
                    <a16:creationId xmlns:a16="http://schemas.microsoft.com/office/drawing/2014/main" id="{93C2EEDA-0B37-47AD-A899-2CC6A7440748}"/>
                  </a:ext>
                </a:extLst>
              </p:cNvPr>
              <p:cNvSpPr>
                <a:spLocks/>
              </p:cNvSpPr>
              <p:nvPr/>
            </p:nvSpPr>
            <p:spPr bwMode="auto">
              <a:xfrm>
                <a:off x="2716" y="1908"/>
                <a:ext cx="12" cy="23"/>
              </a:xfrm>
              <a:custGeom>
                <a:avLst/>
                <a:gdLst>
                  <a:gd name="T0" fmla="*/ 10 w 21"/>
                  <a:gd name="T1" fmla="*/ 15 h 40"/>
                  <a:gd name="T2" fmla="*/ 5 w 21"/>
                  <a:gd name="T3" fmla="*/ 12 h 40"/>
                  <a:gd name="T4" fmla="*/ 0 w 21"/>
                  <a:gd name="T5" fmla="*/ 2 h 40"/>
                  <a:gd name="T6" fmla="*/ 8 w 21"/>
                  <a:gd name="T7" fmla="*/ 13 h 40"/>
                  <a:gd name="T8" fmla="*/ 4 w 21"/>
                  <a:gd name="T9" fmla="*/ 3 h 40"/>
                  <a:gd name="T10" fmla="*/ 10 w 21"/>
                  <a:gd name="T11" fmla="*/ 15 h 40"/>
                </a:gdLst>
                <a:ahLst/>
                <a:cxnLst>
                  <a:cxn ang="0">
                    <a:pos x="T0" y="T1"/>
                  </a:cxn>
                  <a:cxn ang="0">
                    <a:pos x="T2" y="T3"/>
                  </a:cxn>
                  <a:cxn ang="0">
                    <a:pos x="T4" y="T5"/>
                  </a:cxn>
                  <a:cxn ang="0">
                    <a:pos x="T6" y="T7"/>
                  </a:cxn>
                  <a:cxn ang="0">
                    <a:pos x="T8" y="T9"/>
                  </a:cxn>
                  <a:cxn ang="0">
                    <a:pos x="T10" y="T11"/>
                  </a:cxn>
                </a:cxnLst>
                <a:rect l="0" t="0" r="r" b="b"/>
                <a:pathLst>
                  <a:path w="21" h="40">
                    <a:moveTo>
                      <a:pt x="10" y="15"/>
                    </a:moveTo>
                    <a:cubicBezTo>
                      <a:pt x="5" y="16"/>
                      <a:pt x="21" y="40"/>
                      <a:pt x="5" y="12"/>
                    </a:cubicBezTo>
                    <a:cubicBezTo>
                      <a:pt x="4" y="9"/>
                      <a:pt x="3" y="7"/>
                      <a:pt x="0" y="2"/>
                    </a:cubicBezTo>
                    <a:cubicBezTo>
                      <a:pt x="1" y="0"/>
                      <a:pt x="7" y="13"/>
                      <a:pt x="8" y="13"/>
                    </a:cubicBezTo>
                    <a:cubicBezTo>
                      <a:pt x="8" y="12"/>
                      <a:pt x="5" y="7"/>
                      <a:pt x="4" y="3"/>
                    </a:cubicBezTo>
                    <a:cubicBezTo>
                      <a:pt x="4" y="3"/>
                      <a:pt x="7" y="7"/>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2" name="Freeform 6357">
                <a:extLst>
                  <a:ext uri="{FF2B5EF4-FFF2-40B4-BE49-F238E27FC236}">
                    <a16:creationId xmlns:a16="http://schemas.microsoft.com/office/drawing/2014/main" id="{8D32759C-C02B-459E-B284-CCDA85B22DCE}"/>
                  </a:ext>
                </a:extLst>
              </p:cNvPr>
              <p:cNvSpPr>
                <a:spLocks/>
              </p:cNvSpPr>
              <p:nvPr/>
            </p:nvSpPr>
            <p:spPr bwMode="auto">
              <a:xfrm>
                <a:off x="2685" y="2389"/>
                <a:ext cx="6" cy="9"/>
              </a:xfrm>
              <a:custGeom>
                <a:avLst/>
                <a:gdLst>
                  <a:gd name="T0" fmla="*/ 11 w 11"/>
                  <a:gd name="T1" fmla="*/ 3 h 15"/>
                  <a:gd name="T2" fmla="*/ 0 w 11"/>
                  <a:gd name="T3" fmla="*/ 15 h 15"/>
                  <a:gd name="T4" fmla="*/ 9 w 11"/>
                  <a:gd name="T5" fmla="*/ 0 h 15"/>
                  <a:gd name="T6" fmla="*/ 11 w 11"/>
                  <a:gd name="T7" fmla="*/ 3 h 15"/>
                </a:gdLst>
                <a:ahLst/>
                <a:cxnLst>
                  <a:cxn ang="0">
                    <a:pos x="T0" y="T1"/>
                  </a:cxn>
                  <a:cxn ang="0">
                    <a:pos x="T2" y="T3"/>
                  </a:cxn>
                  <a:cxn ang="0">
                    <a:pos x="T4" y="T5"/>
                  </a:cxn>
                  <a:cxn ang="0">
                    <a:pos x="T6" y="T7"/>
                  </a:cxn>
                </a:cxnLst>
                <a:rect l="0" t="0" r="r" b="b"/>
                <a:pathLst>
                  <a:path w="11" h="15">
                    <a:moveTo>
                      <a:pt x="11" y="3"/>
                    </a:moveTo>
                    <a:cubicBezTo>
                      <a:pt x="6" y="10"/>
                      <a:pt x="7" y="5"/>
                      <a:pt x="0" y="15"/>
                    </a:cubicBezTo>
                    <a:cubicBezTo>
                      <a:pt x="1" y="13"/>
                      <a:pt x="6" y="5"/>
                      <a:pt x="9" y="0"/>
                    </a:cubicBezTo>
                    <a:cubicBezTo>
                      <a:pt x="11" y="0"/>
                      <a:pt x="7"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3" name="Freeform 6358">
                <a:extLst>
                  <a:ext uri="{FF2B5EF4-FFF2-40B4-BE49-F238E27FC236}">
                    <a16:creationId xmlns:a16="http://schemas.microsoft.com/office/drawing/2014/main" id="{2E15C237-2B73-4B55-8707-DE2F6F5184CB}"/>
                  </a:ext>
                </a:extLst>
              </p:cNvPr>
              <p:cNvSpPr>
                <a:spLocks/>
              </p:cNvSpPr>
              <p:nvPr/>
            </p:nvSpPr>
            <p:spPr bwMode="auto">
              <a:xfrm>
                <a:off x="2661" y="2425"/>
                <a:ext cx="5" cy="6"/>
              </a:xfrm>
              <a:custGeom>
                <a:avLst/>
                <a:gdLst>
                  <a:gd name="T0" fmla="*/ 8 w 9"/>
                  <a:gd name="T1" fmla="*/ 3 h 11"/>
                  <a:gd name="T2" fmla="*/ 0 w 9"/>
                  <a:gd name="T3" fmla="*/ 9 h 11"/>
                  <a:gd name="T4" fmla="*/ 9 w 9"/>
                  <a:gd name="T5" fmla="*/ 0 h 11"/>
                  <a:gd name="T6" fmla="*/ 8 w 9"/>
                  <a:gd name="T7" fmla="*/ 3 h 11"/>
                </a:gdLst>
                <a:ahLst/>
                <a:cxnLst>
                  <a:cxn ang="0">
                    <a:pos x="T0" y="T1"/>
                  </a:cxn>
                  <a:cxn ang="0">
                    <a:pos x="T2" y="T3"/>
                  </a:cxn>
                  <a:cxn ang="0">
                    <a:pos x="T4" y="T5"/>
                  </a:cxn>
                  <a:cxn ang="0">
                    <a:pos x="T6" y="T7"/>
                  </a:cxn>
                </a:cxnLst>
                <a:rect l="0" t="0" r="r" b="b"/>
                <a:pathLst>
                  <a:path w="9" h="11">
                    <a:moveTo>
                      <a:pt x="8" y="3"/>
                    </a:moveTo>
                    <a:cubicBezTo>
                      <a:pt x="1" y="11"/>
                      <a:pt x="5" y="5"/>
                      <a:pt x="0" y="9"/>
                    </a:cubicBezTo>
                    <a:cubicBezTo>
                      <a:pt x="4" y="5"/>
                      <a:pt x="8" y="0"/>
                      <a:pt x="9" y="0"/>
                    </a:cubicBezTo>
                    <a:cubicBezTo>
                      <a:pt x="7" y="3"/>
                      <a:pt x="8" y="2"/>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4" name="Freeform 6359">
                <a:extLst>
                  <a:ext uri="{FF2B5EF4-FFF2-40B4-BE49-F238E27FC236}">
                    <a16:creationId xmlns:a16="http://schemas.microsoft.com/office/drawing/2014/main" id="{42805348-38BB-4023-9D60-C9D2DE11D40B}"/>
                  </a:ext>
                </a:extLst>
              </p:cNvPr>
              <p:cNvSpPr>
                <a:spLocks/>
              </p:cNvSpPr>
              <p:nvPr/>
            </p:nvSpPr>
            <p:spPr bwMode="auto">
              <a:xfrm>
                <a:off x="2396" y="2603"/>
                <a:ext cx="9" cy="2"/>
              </a:xfrm>
              <a:custGeom>
                <a:avLst/>
                <a:gdLst>
                  <a:gd name="T0" fmla="*/ 12 w 16"/>
                  <a:gd name="T1" fmla="*/ 3 h 5"/>
                  <a:gd name="T2" fmla="*/ 0 w 16"/>
                  <a:gd name="T3" fmla="*/ 4 h 5"/>
                  <a:gd name="T4" fmla="*/ 13 w 16"/>
                  <a:gd name="T5" fmla="*/ 0 h 5"/>
                  <a:gd name="T6" fmla="*/ 12 w 16"/>
                  <a:gd name="T7" fmla="*/ 3 h 5"/>
                </a:gdLst>
                <a:ahLst/>
                <a:cxnLst>
                  <a:cxn ang="0">
                    <a:pos x="T0" y="T1"/>
                  </a:cxn>
                  <a:cxn ang="0">
                    <a:pos x="T2" y="T3"/>
                  </a:cxn>
                  <a:cxn ang="0">
                    <a:pos x="T4" y="T5"/>
                  </a:cxn>
                  <a:cxn ang="0">
                    <a:pos x="T6" y="T7"/>
                  </a:cxn>
                </a:cxnLst>
                <a:rect l="0" t="0" r="r" b="b"/>
                <a:pathLst>
                  <a:path w="16" h="5">
                    <a:moveTo>
                      <a:pt x="12" y="3"/>
                    </a:moveTo>
                    <a:cubicBezTo>
                      <a:pt x="5" y="5"/>
                      <a:pt x="1" y="5"/>
                      <a:pt x="0" y="4"/>
                    </a:cubicBezTo>
                    <a:cubicBezTo>
                      <a:pt x="0" y="4"/>
                      <a:pt x="4" y="2"/>
                      <a:pt x="13" y="0"/>
                    </a:cubicBezTo>
                    <a:cubicBezTo>
                      <a:pt x="16" y="0"/>
                      <a:pt x="15" y="1"/>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5" name="Freeform 6360">
                <a:extLst>
                  <a:ext uri="{FF2B5EF4-FFF2-40B4-BE49-F238E27FC236}">
                    <a16:creationId xmlns:a16="http://schemas.microsoft.com/office/drawing/2014/main" id="{F1305EDC-FD03-40E0-92B3-DF015DD1BADA}"/>
                  </a:ext>
                </a:extLst>
              </p:cNvPr>
              <p:cNvSpPr>
                <a:spLocks/>
              </p:cNvSpPr>
              <p:nvPr/>
            </p:nvSpPr>
            <p:spPr bwMode="auto">
              <a:xfrm>
                <a:off x="2130" y="2605"/>
                <a:ext cx="27" cy="7"/>
              </a:xfrm>
              <a:custGeom>
                <a:avLst/>
                <a:gdLst>
                  <a:gd name="T0" fmla="*/ 47 w 47"/>
                  <a:gd name="T1" fmla="*/ 13 h 13"/>
                  <a:gd name="T2" fmla="*/ 17 w 47"/>
                  <a:gd name="T3" fmla="*/ 6 h 13"/>
                  <a:gd name="T4" fmla="*/ 1 w 47"/>
                  <a:gd name="T5" fmla="*/ 0 h 13"/>
                  <a:gd name="T6" fmla="*/ 8 w 47"/>
                  <a:gd name="T7" fmla="*/ 1 h 13"/>
                  <a:gd name="T8" fmla="*/ 38 w 47"/>
                  <a:gd name="T9" fmla="*/ 10 h 13"/>
                  <a:gd name="T10" fmla="*/ 47 w 47"/>
                  <a:gd name="T11" fmla="*/ 13 h 13"/>
                </a:gdLst>
                <a:ahLst/>
                <a:cxnLst>
                  <a:cxn ang="0">
                    <a:pos x="T0" y="T1"/>
                  </a:cxn>
                  <a:cxn ang="0">
                    <a:pos x="T2" y="T3"/>
                  </a:cxn>
                  <a:cxn ang="0">
                    <a:pos x="T4" y="T5"/>
                  </a:cxn>
                  <a:cxn ang="0">
                    <a:pos x="T6" y="T7"/>
                  </a:cxn>
                  <a:cxn ang="0">
                    <a:pos x="T8" y="T9"/>
                  </a:cxn>
                  <a:cxn ang="0">
                    <a:pos x="T10" y="T11"/>
                  </a:cxn>
                </a:cxnLst>
                <a:rect l="0" t="0" r="r" b="b"/>
                <a:pathLst>
                  <a:path w="47" h="13">
                    <a:moveTo>
                      <a:pt x="47" y="13"/>
                    </a:moveTo>
                    <a:cubicBezTo>
                      <a:pt x="38" y="11"/>
                      <a:pt x="27" y="8"/>
                      <a:pt x="17" y="6"/>
                    </a:cubicBezTo>
                    <a:cubicBezTo>
                      <a:pt x="8" y="4"/>
                      <a:pt x="0" y="2"/>
                      <a:pt x="1" y="0"/>
                    </a:cubicBezTo>
                    <a:cubicBezTo>
                      <a:pt x="5" y="1"/>
                      <a:pt x="8" y="2"/>
                      <a:pt x="8" y="1"/>
                    </a:cubicBezTo>
                    <a:cubicBezTo>
                      <a:pt x="23" y="5"/>
                      <a:pt x="32" y="10"/>
                      <a:pt x="38" y="10"/>
                    </a:cubicBezTo>
                    <a:cubicBezTo>
                      <a:pt x="44" y="11"/>
                      <a:pt x="46" y="12"/>
                      <a:pt x="4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6" name="Freeform 6361">
                <a:extLst>
                  <a:ext uri="{FF2B5EF4-FFF2-40B4-BE49-F238E27FC236}">
                    <a16:creationId xmlns:a16="http://schemas.microsoft.com/office/drawing/2014/main" id="{E31D01EB-28E7-4732-B8C4-514D6CCEFD19}"/>
                  </a:ext>
                </a:extLst>
              </p:cNvPr>
              <p:cNvSpPr>
                <a:spLocks/>
              </p:cNvSpPr>
              <p:nvPr/>
            </p:nvSpPr>
            <p:spPr bwMode="auto">
              <a:xfrm>
                <a:off x="2711" y="1898"/>
                <a:ext cx="6" cy="9"/>
              </a:xfrm>
              <a:custGeom>
                <a:avLst/>
                <a:gdLst>
                  <a:gd name="T0" fmla="*/ 6 w 10"/>
                  <a:gd name="T1" fmla="*/ 8 h 17"/>
                  <a:gd name="T2" fmla="*/ 6 w 10"/>
                  <a:gd name="T3" fmla="*/ 14 h 17"/>
                  <a:gd name="T4" fmla="*/ 6 w 10"/>
                  <a:gd name="T5" fmla="*/ 8 h 17"/>
                </a:gdLst>
                <a:ahLst/>
                <a:cxnLst>
                  <a:cxn ang="0">
                    <a:pos x="T0" y="T1"/>
                  </a:cxn>
                  <a:cxn ang="0">
                    <a:pos x="T2" y="T3"/>
                  </a:cxn>
                  <a:cxn ang="0">
                    <a:pos x="T4" y="T5"/>
                  </a:cxn>
                </a:cxnLst>
                <a:rect l="0" t="0" r="r" b="b"/>
                <a:pathLst>
                  <a:path w="10" h="17">
                    <a:moveTo>
                      <a:pt x="6" y="8"/>
                    </a:moveTo>
                    <a:cubicBezTo>
                      <a:pt x="10" y="17"/>
                      <a:pt x="4" y="7"/>
                      <a:pt x="6" y="14"/>
                    </a:cubicBezTo>
                    <a:cubicBezTo>
                      <a:pt x="0" y="0"/>
                      <a:pt x="4" y="5"/>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7" name="Freeform 6362">
                <a:extLst>
                  <a:ext uri="{FF2B5EF4-FFF2-40B4-BE49-F238E27FC236}">
                    <a16:creationId xmlns:a16="http://schemas.microsoft.com/office/drawing/2014/main" id="{4B0221F2-F874-4035-9BBB-0EE3C3562D49}"/>
                  </a:ext>
                </a:extLst>
              </p:cNvPr>
              <p:cNvSpPr>
                <a:spLocks/>
              </p:cNvSpPr>
              <p:nvPr/>
            </p:nvSpPr>
            <p:spPr bwMode="auto">
              <a:xfrm>
                <a:off x="2767" y="2099"/>
                <a:ext cx="2" cy="26"/>
              </a:xfrm>
              <a:custGeom>
                <a:avLst/>
                <a:gdLst>
                  <a:gd name="T0" fmla="*/ 2 w 3"/>
                  <a:gd name="T1" fmla="*/ 0 h 45"/>
                  <a:gd name="T2" fmla="*/ 2 w 3"/>
                  <a:gd name="T3" fmla="*/ 24 h 45"/>
                  <a:gd name="T4" fmla="*/ 1 w 3"/>
                  <a:gd name="T5" fmla="*/ 45 h 45"/>
                  <a:gd name="T6" fmla="*/ 0 w 3"/>
                  <a:gd name="T7" fmla="*/ 2 h 45"/>
                  <a:gd name="T8" fmla="*/ 2 w 3"/>
                  <a:gd name="T9" fmla="*/ 0 h 45"/>
                </a:gdLst>
                <a:ahLst/>
                <a:cxnLst>
                  <a:cxn ang="0">
                    <a:pos x="T0" y="T1"/>
                  </a:cxn>
                  <a:cxn ang="0">
                    <a:pos x="T2" y="T3"/>
                  </a:cxn>
                  <a:cxn ang="0">
                    <a:pos x="T4" y="T5"/>
                  </a:cxn>
                  <a:cxn ang="0">
                    <a:pos x="T6" y="T7"/>
                  </a:cxn>
                  <a:cxn ang="0">
                    <a:pos x="T8" y="T9"/>
                  </a:cxn>
                </a:cxnLst>
                <a:rect l="0" t="0" r="r" b="b"/>
                <a:pathLst>
                  <a:path w="3" h="45">
                    <a:moveTo>
                      <a:pt x="2" y="0"/>
                    </a:moveTo>
                    <a:cubicBezTo>
                      <a:pt x="1" y="4"/>
                      <a:pt x="2" y="15"/>
                      <a:pt x="2" y="24"/>
                    </a:cubicBezTo>
                    <a:cubicBezTo>
                      <a:pt x="3" y="34"/>
                      <a:pt x="3" y="43"/>
                      <a:pt x="1" y="45"/>
                    </a:cubicBezTo>
                    <a:cubicBezTo>
                      <a:pt x="2" y="33"/>
                      <a:pt x="1" y="19"/>
                      <a:pt x="0" y="2"/>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8" name="Freeform 6363">
                <a:extLst>
                  <a:ext uri="{FF2B5EF4-FFF2-40B4-BE49-F238E27FC236}">
                    <a16:creationId xmlns:a16="http://schemas.microsoft.com/office/drawing/2014/main" id="{8BE287A7-AC1D-4790-81DE-296AB0052215}"/>
                  </a:ext>
                </a:extLst>
              </p:cNvPr>
              <p:cNvSpPr>
                <a:spLocks/>
              </p:cNvSpPr>
              <p:nvPr/>
            </p:nvSpPr>
            <p:spPr bwMode="auto">
              <a:xfrm>
                <a:off x="2545" y="2529"/>
                <a:ext cx="13" cy="9"/>
              </a:xfrm>
              <a:custGeom>
                <a:avLst/>
                <a:gdLst>
                  <a:gd name="T0" fmla="*/ 0 w 23"/>
                  <a:gd name="T1" fmla="*/ 17 h 17"/>
                  <a:gd name="T2" fmla="*/ 23 w 23"/>
                  <a:gd name="T3" fmla="*/ 0 h 17"/>
                  <a:gd name="T4" fmla="*/ 0 w 23"/>
                  <a:gd name="T5" fmla="*/ 17 h 17"/>
                </a:gdLst>
                <a:ahLst/>
                <a:cxnLst>
                  <a:cxn ang="0">
                    <a:pos x="T0" y="T1"/>
                  </a:cxn>
                  <a:cxn ang="0">
                    <a:pos x="T2" y="T3"/>
                  </a:cxn>
                  <a:cxn ang="0">
                    <a:pos x="T4" y="T5"/>
                  </a:cxn>
                </a:cxnLst>
                <a:rect l="0" t="0" r="r" b="b"/>
                <a:pathLst>
                  <a:path w="23" h="17">
                    <a:moveTo>
                      <a:pt x="0" y="17"/>
                    </a:moveTo>
                    <a:cubicBezTo>
                      <a:pt x="1" y="14"/>
                      <a:pt x="13" y="8"/>
                      <a:pt x="23" y="0"/>
                    </a:cubicBezTo>
                    <a:cubicBezTo>
                      <a:pt x="21" y="3"/>
                      <a:pt x="10"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9" name="Freeform 6364">
                <a:extLst>
                  <a:ext uri="{FF2B5EF4-FFF2-40B4-BE49-F238E27FC236}">
                    <a16:creationId xmlns:a16="http://schemas.microsoft.com/office/drawing/2014/main" id="{77EFFF75-ECEC-4F67-953B-28B5CDA008DE}"/>
                  </a:ext>
                </a:extLst>
              </p:cNvPr>
              <p:cNvSpPr>
                <a:spLocks/>
              </p:cNvSpPr>
              <p:nvPr/>
            </p:nvSpPr>
            <p:spPr bwMode="auto">
              <a:xfrm>
                <a:off x="2409" y="1659"/>
                <a:ext cx="15" cy="4"/>
              </a:xfrm>
              <a:custGeom>
                <a:avLst/>
                <a:gdLst>
                  <a:gd name="T0" fmla="*/ 1 w 25"/>
                  <a:gd name="T1" fmla="*/ 0 h 7"/>
                  <a:gd name="T2" fmla="*/ 24 w 25"/>
                  <a:gd name="T3" fmla="*/ 6 h 7"/>
                  <a:gd name="T4" fmla="*/ 13 w 25"/>
                  <a:gd name="T5" fmla="*/ 4 h 7"/>
                  <a:gd name="T6" fmla="*/ 1 w 25"/>
                  <a:gd name="T7" fmla="*/ 0 h 7"/>
                </a:gdLst>
                <a:ahLst/>
                <a:cxnLst>
                  <a:cxn ang="0">
                    <a:pos x="T0" y="T1"/>
                  </a:cxn>
                  <a:cxn ang="0">
                    <a:pos x="T2" y="T3"/>
                  </a:cxn>
                  <a:cxn ang="0">
                    <a:pos x="T4" y="T5"/>
                  </a:cxn>
                  <a:cxn ang="0">
                    <a:pos x="T6" y="T7"/>
                  </a:cxn>
                </a:cxnLst>
                <a:rect l="0" t="0" r="r" b="b"/>
                <a:pathLst>
                  <a:path w="25" h="7">
                    <a:moveTo>
                      <a:pt x="1" y="0"/>
                    </a:moveTo>
                    <a:cubicBezTo>
                      <a:pt x="10" y="3"/>
                      <a:pt x="15" y="4"/>
                      <a:pt x="24" y="6"/>
                    </a:cubicBezTo>
                    <a:cubicBezTo>
                      <a:pt x="25" y="7"/>
                      <a:pt x="19" y="6"/>
                      <a:pt x="13" y="4"/>
                    </a:cubicBezTo>
                    <a:cubicBezTo>
                      <a:pt x="6"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0" name="Freeform 6365">
                <a:extLst>
                  <a:ext uri="{FF2B5EF4-FFF2-40B4-BE49-F238E27FC236}">
                    <a16:creationId xmlns:a16="http://schemas.microsoft.com/office/drawing/2014/main" id="{A5213648-45DC-440B-823A-D9E1EC8B9231}"/>
                  </a:ext>
                </a:extLst>
              </p:cNvPr>
              <p:cNvSpPr>
                <a:spLocks/>
              </p:cNvSpPr>
              <p:nvPr/>
            </p:nvSpPr>
            <p:spPr bwMode="auto">
              <a:xfrm>
                <a:off x="2765" y="2145"/>
                <a:ext cx="3" cy="13"/>
              </a:xfrm>
              <a:custGeom>
                <a:avLst/>
                <a:gdLst>
                  <a:gd name="T0" fmla="*/ 4 w 5"/>
                  <a:gd name="T1" fmla="*/ 22 h 24"/>
                  <a:gd name="T2" fmla="*/ 0 w 5"/>
                  <a:gd name="T3" fmla="*/ 24 h 24"/>
                  <a:gd name="T4" fmla="*/ 1 w 5"/>
                  <a:gd name="T5" fmla="*/ 20 h 24"/>
                  <a:gd name="T6" fmla="*/ 1 w 5"/>
                  <a:gd name="T7" fmla="*/ 13 h 24"/>
                  <a:gd name="T8" fmla="*/ 3 w 5"/>
                  <a:gd name="T9" fmla="*/ 17 h 24"/>
                  <a:gd name="T10" fmla="*/ 4 w 5"/>
                  <a:gd name="T11" fmla="*/ 1 h 24"/>
                  <a:gd name="T12" fmla="*/ 4 w 5"/>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5" h="24">
                    <a:moveTo>
                      <a:pt x="4" y="22"/>
                    </a:moveTo>
                    <a:cubicBezTo>
                      <a:pt x="0" y="24"/>
                      <a:pt x="0" y="24"/>
                      <a:pt x="0" y="24"/>
                    </a:cubicBezTo>
                    <a:cubicBezTo>
                      <a:pt x="0" y="21"/>
                      <a:pt x="0" y="20"/>
                      <a:pt x="1" y="20"/>
                    </a:cubicBezTo>
                    <a:cubicBezTo>
                      <a:pt x="1" y="13"/>
                      <a:pt x="1" y="13"/>
                      <a:pt x="1" y="13"/>
                    </a:cubicBezTo>
                    <a:cubicBezTo>
                      <a:pt x="2" y="16"/>
                      <a:pt x="2" y="18"/>
                      <a:pt x="3" y="17"/>
                    </a:cubicBezTo>
                    <a:cubicBezTo>
                      <a:pt x="3" y="16"/>
                      <a:pt x="3" y="11"/>
                      <a:pt x="4" y="1"/>
                    </a:cubicBezTo>
                    <a:cubicBezTo>
                      <a:pt x="5" y="0"/>
                      <a:pt x="4" y="1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1" name="Freeform 6366">
                <a:extLst>
                  <a:ext uri="{FF2B5EF4-FFF2-40B4-BE49-F238E27FC236}">
                    <a16:creationId xmlns:a16="http://schemas.microsoft.com/office/drawing/2014/main" id="{CBC6E836-A9DE-4FE0-9E95-8FD6E60AE96F}"/>
                  </a:ext>
                </a:extLst>
              </p:cNvPr>
              <p:cNvSpPr>
                <a:spLocks/>
              </p:cNvSpPr>
              <p:nvPr/>
            </p:nvSpPr>
            <p:spPr bwMode="auto">
              <a:xfrm>
                <a:off x="2736" y="2289"/>
                <a:ext cx="4" cy="10"/>
              </a:xfrm>
              <a:custGeom>
                <a:avLst/>
                <a:gdLst>
                  <a:gd name="T0" fmla="*/ 2 w 7"/>
                  <a:gd name="T1" fmla="*/ 16 h 18"/>
                  <a:gd name="T2" fmla="*/ 7 w 7"/>
                  <a:gd name="T3" fmla="*/ 0 h 18"/>
                  <a:gd name="T4" fmla="*/ 2 w 7"/>
                  <a:gd name="T5" fmla="*/ 16 h 18"/>
                </a:gdLst>
                <a:ahLst/>
                <a:cxnLst>
                  <a:cxn ang="0">
                    <a:pos x="T0" y="T1"/>
                  </a:cxn>
                  <a:cxn ang="0">
                    <a:pos x="T2" y="T3"/>
                  </a:cxn>
                  <a:cxn ang="0">
                    <a:pos x="T4" y="T5"/>
                  </a:cxn>
                </a:cxnLst>
                <a:rect l="0" t="0" r="r" b="b"/>
                <a:pathLst>
                  <a:path w="7" h="18">
                    <a:moveTo>
                      <a:pt x="2" y="16"/>
                    </a:moveTo>
                    <a:cubicBezTo>
                      <a:pt x="0" y="18"/>
                      <a:pt x="4" y="5"/>
                      <a:pt x="7" y="0"/>
                    </a:cubicBezTo>
                    <a:cubicBezTo>
                      <a:pt x="7" y="4"/>
                      <a:pt x="5" y="7"/>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2" name="Freeform 6367">
                <a:extLst>
                  <a:ext uri="{FF2B5EF4-FFF2-40B4-BE49-F238E27FC236}">
                    <a16:creationId xmlns:a16="http://schemas.microsoft.com/office/drawing/2014/main" id="{D40A99DF-7A9E-4B8C-9D40-57EB39F8F2E1}"/>
                  </a:ext>
                </a:extLst>
              </p:cNvPr>
              <p:cNvSpPr>
                <a:spLocks/>
              </p:cNvSpPr>
              <p:nvPr/>
            </p:nvSpPr>
            <p:spPr bwMode="auto">
              <a:xfrm>
                <a:off x="2632" y="2459"/>
                <a:ext cx="6" cy="6"/>
              </a:xfrm>
              <a:custGeom>
                <a:avLst/>
                <a:gdLst>
                  <a:gd name="T0" fmla="*/ 11 w 11"/>
                  <a:gd name="T1" fmla="*/ 1 h 11"/>
                  <a:gd name="T2" fmla="*/ 0 w 11"/>
                  <a:gd name="T3" fmla="*/ 11 h 11"/>
                  <a:gd name="T4" fmla="*/ 8 w 11"/>
                  <a:gd name="T5" fmla="*/ 0 h 11"/>
                  <a:gd name="T6" fmla="*/ 11 w 11"/>
                  <a:gd name="T7" fmla="*/ 1 h 11"/>
                </a:gdLst>
                <a:ahLst/>
                <a:cxnLst>
                  <a:cxn ang="0">
                    <a:pos x="T0" y="T1"/>
                  </a:cxn>
                  <a:cxn ang="0">
                    <a:pos x="T2" y="T3"/>
                  </a:cxn>
                  <a:cxn ang="0">
                    <a:pos x="T4" y="T5"/>
                  </a:cxn>
                  <a:cxn ang="0">
                    <a:pos x="T6" y="T7"/>
                  </a:cxn>
                </a:cxnLst>
                <a:rect l="0" t="0" r="r" b="b"/>
                <a:pathLst>
                  <a:path w="11" h="11">
                    <a:moveTo>
                      <a:pt x="11" y="1"/>
                    </a:moveTo>
                    <a:cubicBezTo>
                      <a:pt x="6" y="6"/>
                      <a:pt x="3" y="8"/>
                      <a:pt x="0" y="11"/>
                    </a:cubicBezTo>
                    <a:cubicBezTo>
                      <a:pt x="5" y="5"/>
                      <a:pt x="0" y="8"/>
                      <a:pt x="8" y="0"/>
                    </a:cubicBezTo>
                    <a:cubicBezTo>
                      <a:pt x="8" y="2"/>
                      <a:pt x="7" y="2"/>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3" name="Freeform 6368">
                <a:extLst>
                  <a:ext uri="{FF2B5EF4-FFF2-40B4-BE49-F238E27FC236}">
                    <a16:creationId xmlns:a16="http://schemas.microsoft.com/office/drawing/2014/main" id="{F4F56E45-3A9A-4B66-A705-67A3C2B88CC8}"/>
                  </a:ext>
                </a:extLst>
              </p:cNvPr>
              <p:cNvSpPr>
                <a:spLocks/>
              </p:cNvSpPr>
              <p:nvPr/>
            </p:nvSpPr>
            <p:spPr bwMode="auto">
              <a:xfrm>
                <a:off x="2508" y="2553"/>
                <a:ext cx="11" cy="6"/>
              </a:xfrm>
              <a:custGeom>
                <a:avLst/>
                <a:gdLst>
                  <a:gd name="T0" fmla="*/ 14 w 19"/>
                  <a:gd name="T1" fmla="*/ 5 h 11"/>
                  <a:gd name="T2" fmla="*/ 4 w 19"/>
                  <a:gd name="T3" fmla="*/ 11 h 11"/>
                  <a:gd name="T4" fmla="*/ 0 w 19"/>
                  <a:gd name="T5" fmla="*/ 9 h 11"/>
                  <a:gd name="T6" fmla="*/ 19 w 19"/>
                  <a:gd name="T7" fmla="*/ 1 h 11"/>
                  <a:gd name="T8" fmla="*/ 14 w 19"/>
                  <a:gd name="T9" fmla="*/ 5 h 11"/>
                </a:gdLst>
                <a:ahLst/>
                <a:cxnLst>
                  <a:cxn ang="0">
                    <a:pos x="T0" y="T1"/>
                  </a:cxn>
                  <a:cxn ang="0">
                    <a:pos x="T2" y="T3"/>
                  </a:cxn>
                  <a:cxn ang="0">
                    <a:pos x="T4" y="T5"/>
                  </a:cxn>
                  <a:cxn ang="0">
                    <a:pos x="T6" y="T7"/>
                  </a:cxn>
                  <a:cxn ang="0">
                    <a:pos x="T8" y="T9"/>
                  </a:cxn>
                </a:cxnLst>
                <a:rect l="0" t="0" r="r" b="b"/>
                <a:pathLst>
                  <a:path w="19" h="11">
                    <a:moveTo>
                      <a:pt x="14" y="5"/>
                    </a:moveTo>
                    <a:cubicBezTo>
                      <a:pt x="11" y="7"/>
                      <a:pt x="8" y="8"/>
                      <a:pt x="4" y="11"/>
                    </a:cubicBezTo>
                    <a:cubicBezTo>
                      <a:pt x="9" y="7"/>
                      <a:pt x="3" y="9"/>
                      <a:pt x="0" y="9"/>
                    </a:cubicBezTo>
                    <a:cubicBezTo>
                      <a:pt x="8" y="5"/>
                      <a:pt x="18" y="0"/>
                      <a:pt x="19" y="1"/>
                    </a:cubicBezTo>
                    <a:cubicBezTo>
                      <a:pt x="12" y="5"/>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4" name="Freeform 6369">
                <a:extLst>
                  <a:ext uri="{FF2B5EF4-FFF2-40B4-BE49-F238E27FC236}">
                    <a16:creationId xmlns:a16="http://schemas.microsoft.com/office/drawing/2014/main" id="{798C05F3-2ED1-429C-9112-B7B14773084A}"/>
                  </a:ext>
                </a:extLst>
              </p:cNvPr>
              <p:cNvSpPr>
                <a:spLocks/>
              </p:cNvSpPr>
              <p:nvPr/>
            </p:nvSpPr>
            <p:spPr bwMode="auto">
              <a:xfrm>
                <a:off x="2365" y="2607"/>
                <a:ext cx="23" cy="5"/>
              </a:xfrm>
              <a:custGeom>
                <a:avLst/>
                <a:gdLst>
                  <a:gd name="T0" fmla="*/ 36 w 40"/>
                  <a:gd name="T1" fmla="*/ 3 h 10"/>
                  <a:gd name="T2" fmla="*/ 6 w 40"/>
                  <a:gd name="T3" fmla="*/ 9 h 10"/>
                  <a:gd name="T4" fmla="*/ 12 w 40"/>
                  <a:gd name="T5" fmla="*/ 7 h 10"/>
                  <a:gd name="T6" fmla="*/ 19 w 40"/>
                  <a:gd name="T7" fmla="*/ 4 h 10"/>
                  <a:gd name="T8" fmla="*/ 38 w 40"/>
                  <a:gd name="T9" fmla="*/ 0 h 10"/>
                  <a:gd name="T10" fmla="*/ 36 w 40"/>
                  <a:gd name="T11" fmla="*/ 3 h 10"/>
                </a:gdLst>
                <a:ahLst/>
                <a:cxnLst>
                  <a:cxn ang="0">
                    <a:pos x="T0" y="T1"/>
                  </a:cxn>
                  <a:cxn ang="0">
                    <a:pos x="T2" y="T3"/>
                  </a:cxn>
                  <a:cxn ang="0">
                    <a:pos x="T4" y="T5"/>
                  </a:cxn>
                  <a:cxn ang="0">
                    <a:pos x="T6" y="T7"/>
                  </a:cxn>
                  <a:cxn ang="0">
                    <a:pos x="T8" y="T9"/>
                  </a:cxn>
                  <a:cxn ang="0">
                    <a:pos x="T10" y="T11"/>
                  </a:cxn>
                </a:cxnLst>
                <a:rect l="0" t="0" r="r" b="b"/>
                <a:pathLst>
                  <a:path w="40" h="10">
                    <a:moveTo>
                      <a:pt x="36" y="3"/>
                    </a:moveTo>
                    <a:cubicBezTo>
                      <a:pt x="24" y="6"/>
                      <a:pt x="20" y="6"/>
                      <a:pt x="6" y="9"/>
                    </a:cubicBezTo>
                    <a:cubicBezTo>
                      <a:pt x="0" y="10"/>
                      <a:pt x="6" y="9"/>
                      <a:pt x="12" y="7"/>
                    </a:cubicBezTo>
                    <a:cubicBezTo>
                      <a:pt x="18" y="6"/>
                      <a:pt x="24" y="4"/>
                      <a:pt x="19" y="4"/>
                    </a:cubicBezTo>
                    <a:cubicBezTo>
                      <a:pt x="31" y="4"/>
                      <a:pt x="29" y="2"/>
                      <a:pt x="38" y="0"/>
                    </a:cubicBezTo>
                    <a:cubicBezTo>
                      <a:pt x="40" y="0"/>
                      <a:pt x="39" y="1"/>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5" name="Freeform 6370">
                <a:extLst>
                  <a:ext uri="{FF2B5EF4-FFF2-40B4-BE49-F238E27FC236}">
                    <a16:creationId xmlns:a16="http://schemas.microsoft.com/office/drawing/2014/main" id="{83C3BAD4-207C-4DA2-8B23-FBD0F8313354}"/>
                  </a:ext>
                </a:extLst>
              </p:cNvPr>
              <p:cNvSpPr>
                <a:spLocks/>
              </p:cNvSpPr>
              <p:nvPr/>
            </p:nvSpPr>
            <p:spPr bwMode="auto">
              <a:xfrm>
                <a:off x="2726" y="1930"/>
                <a:ext cx="6" cy="12"/>
              </a:xfrm>
              <a:custGeom>
                <a:avLst/>
                <a:gdLst>
                  <a:gd name="T0" fmla="*/ 0 w 10"/>
                  <a:gd name="T1" fmla="*/ 0 h 22"/>
                  <a:gd name="T2" fmla="*/ 10 w 10"/>
                  <a:gd name="T3" fmla="*/ 22 h 22"/>
                  <a:gd name="T4" fmla="*/ 0 w 10"/>
                  <a:gd name="T5" fmla="*/ 0 h 22"/>
                </a:gdLst>
                <a:ahLst/>
                <a:cxnLst>
                  <a:cxn ang="0">
                    <a:pos x="T0" y="T1"/>
                  </a:cxn>
                  <a:cxn ang="0">
                    <a:pos x="T2" y="T3"/>
                  </a:cxn>
                  <a:cxn ang="0">
                    <a:pos x="T4" y="T5"/>
                  </a:cxn>
                </a:cxnLst>
                <a:rect l="0" t="0" r="r" b="b"/>
                <a:pathLst>
                  <a:path w="10" h="22">
                    <a:moveTo>
                      <a:pt x="0" y="0"/>
                    </a:moveTo>
                    <a:cubicBezTo>
                      <a:pt x="4" y="4"/>
                      <a:pt x="6" y="8"/>
                      <a:pt x="10" y="22"/>
                    </a:cubicBezTo>
                    <a:cubicBezTo>
                      <a:pt x="7" y="18"/>
                      <a:pt x="5" y="1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6" name="Freeform 6371">
                <a:extLst>
                  <a:ext uri="{FF2B5EF4-FFF2-40B4-BE49-F238E27FC236}">
                    <a16:creationId xmlns:a16="http://schemas.microsoft.com/office/drawing/2014/main" id="{5973FCB2-51B8-4F96-A36F-F84B123836FB}"/>
                  </a:ext>
                </a:extLst>
              </p:cNvPr>
              <p:cNvSpPr>
                <a:spLocks/>
              </p:cNvSpPr>
              <p:nvPr/>
            </p:nvSpPr>
            <p:spPr bwMode="auto">
              <a:xfrm>
                <a:off x="2701" y="1881"/>
                <a:ext cx="6" cy="10"/>
              </a:xfrm>
              <a:custGeom>
                <a:avLst/>
                <a:gdLst>
                  <a:gd name="T0" fmla="*/ 3 w 10"/>
                  <a:gd name="T1" fmla="*/ 1 h 18"/>
                  <a:gd name="T2" fmla="*/ 0 w 10"/>
                  <a:gd name="T3" fmla="*/ 1 h 18"/>
                  <a:gd name="T4" fmla="*/ 3 w 10"/>
                  <a:gd name="T5" fmla="*/ 1 h 18"/>
                </a:gdLst>
                <a:ahLst/>
                <a:cxnLst>
                  <a:cxn ang="0">
                    <a:pos x="T0" y="T1"/>
                  </a:cxn>
                  <a:cxn ang="0">
                    <a:pos x="T2" y="T3"/>
                  </a:cxn>
                  <a:cxn ang="0">
                    <a:pos x="T4" y="T5"/>
                  </a:cxn>
                </a:cxnLst>
                <a:rect l="0" t="0" r="r" b="b"/>
                <a:pathLst>
                  <a:path w="10" h="18">
                    <a:moveTo>
                      <a:pt x="3" y="1"/>
                    </a:moveTo>
                    <a:cubicBezTo>
                      <a:pt x="6" y="7"/>
                      <a:pt x="10" y="18"/>
                      <a:pt x="0" y="1"/>
                    </a:cubicBezTo>
                    <a:cubicBezTo>
                      <a:pt x="1" y="0"/>
                      <a:pt x="4" y="5"/>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7" name="Freeform 6372">
                <a:extLst>
                  <a:ext uri="{FF2B5EF4-FFF2-40B4-BE49-F238E27FC236}">
                    <a16:creationId xmlns:a16="http://schemas.microsoft.com/office/drawing/2014/main" id="{EFC4B079-302E-486E-AC41-1481A4202C74}"/>
                  </a:ext>
                </a:extLst>
              </p:cNvPr>
              <p:cNvSpPr>
                <a:spLocks/>
              </p:cNvSpPr>
              <p:nvPr/>
            </p:nvSpPr>
            <p:spPr bwMode="auto">
              <a:xfrm>
                <a:off x="2710" y="2340"/>
                <a:ext cx="6" cy="15"/>
              </a:xfrm>
              <a:custGeom>
                <a:avLst/>
                <a:gdLst>
                  <a:gd name="T0" fmla="*/ 7 w 11"/>
                  <a:gd name="T1" fmla="*/ 13 h 25"/>
                  <a:gd name="T2" fmla="*/ 0 w 11"/>
                  <a:gd name="T3" fmla="*/ 19 h 25"/>
                  <a:gd name="T4" fmla="*/ 8 w 11"/>
                  <a:gd name="T5" fmla="*/ 3 h 25"/>
                  <a:gd name="T6" fmla="*/ 7 w 11"/>
                  <a:gd name="T7" fmla="*/ 9 h 25"/>
                  <a:gd name="T8" fmla="*/ 7 w 11"/>
                  <a:gd name="T9" fmla="*/ 13 h 25"/>
                </a:gdLst>
                <a:ahLst/>
                <a:cxnLst>
                  <a:cxn ang="0">
                    <a:pos x="T0" y="T1"/>
                  </a:cxn>
                  <a:cxn ang="0">
                    <a:pos x="T2" y="T3"/>
                  </a:cxn>
                  <a:cxn ang="0">
                    <a:pos x="T4" y="T5"/>
                  </a:cxn>
                  <a:cxn ang="0">
                    <a:pos x="T6" y="T7"/>
                  </a:cxn>
                  <a:cxn ang="0">
                    <a:pos x="T8" y="T9"/>
                  </a:cxn>
                </a:cxnLst>
                <a:rect l="0" t="0" r="r" b="b"/>
                <a:pathLst>
                  <a:path w="11" h="25">
                    <a:moveTo>
                      <a:pt x="7" y="13"/>
                    </a:moveTo>
                    <a:cubicBezTo>
                      <a:pt x="2" y="25"/>
                      <a:pt x="4" y="13"/>
                      <a:pt x="0" y="19"/>
                    </a:cubicBezTo>
                    <a:cubicBezTo>
                      <a:pt x="3" y="14"/>
                      <a:pt x="5" y="9"/>
                      <a:pt x="8" y="3"/>
                    </a:cubicBezTo>
                    <a:cubicBezTo>
                      <a:pt x="11" y="0"/>
                      <a:pt x="9" y="5"/>
                      <a:pt x="7" y="9"/>
                    </a:cubicBezTo>
                    <a:cubicBezTo>
                      <a:pt x="5" y="13"/>
                      <a:pt x="4" y="17"/>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8" name="Freeform 6373">
                <a:extLst>
                  <a:ext uri="{FF2B5EF4-FFF2-40B4-BE49-F238E27FC236}">
                    <a16:creationId xmlns:a16="http://schemas.microsoft.com/office/drawing/2014/main" id="{011F49F9-4DA4-4434-A3F7-56C5CCE6B114}"/>
                  </a:ext>
                </a:extLst>
              </p:cNvPr>
              <p:cNvSpPr>
                <a:spLocks/>
              </p:cNvSpPr>
              <p:nvPr/>
            </p:nvSpPr>
            <p:spPr bwMode="auto">
              <a:xfrm>
                <a:off x="2616" y="2471"/>
                <a:ext cx="9" cy="8"/>
              </a:xfrm>
              <a:custGeom>
                <a:avLst/>
                <a:gdLst>
                  <a:gd name="T0" fmla="*/ 6 w 16"/>
                  <a:gd name="T1" fmla="*/ 7 h 14"/>
                  <a:gd name="T2" fmla="*/ 16 w 16"/>
                  <a:gd name="T3" fmla="*/ 0 h 14"/>
                  <a:gd name="T4" fmla="*/ 6 w 16"/>
                  <a:gd name="T5" fmla="*/ 7 h 14"/>
                </a:gdLst>
                <a:ahLst/>
                <a:cxnLst>
                  <a:cxn ang="0">
                    <a:pos x="T0" y="T1"/>
                  </a:cxn>
                  <a:cxn ang="0">
                    <a:pos x="T2" y="T3"/>
                  </a:cxn>
                  <a:cxn ang="0">
                    <a:pos x="T4" y="T5"/>
                  </a:cxn>
                </a:cxnLst>
                <a:rect l="0" t="0" r="r" b="b"/>
                <a:pathLst>
                  <a:path w="16" h="14">
                    <a:moveTo>
                      <a:pt x="6" y="7"/>
                    </a:moveTo>
                    <a:cubicBezTo>
                      <a:pt x="9" y="5"/>
                      <a:pt x="14" y="1"/>
                      <a:pt x="16" y="0"/>
                    </a:cubicBezTo>
                    <a:cubicBezTo>
                      <a:pt x="12" y="6"/>
                      <a:pt x="0" y="14"/>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9" name="Freeform 6374">
                <a:extLst>
                  <a:ext uri="{FF2B5EF4-FFF2-40B4-BE49-F238E27FC236}">
                    <a16:creationId xmlns:a16="http://schemas.microsoft.com/office/drawing/2014/main" id="{03B8E47E-D663-4674-8ABF-8D2EC8FF57AF}"/>
                  </a:ext>
                </a:extLst>
              </p:cNvPr>
              <p:cNvSpPr>
                <a:spLocks/>
              </p:cNvSpPr>
              <p:nvPr/>
            </p:nvSpPr>
            <p:spPr bwMode="auto">
              <a:xfrm>
                <a:off x="2633" y="1789"/>
                <a:ext cx="15" cy="16"/>
              </a:xfrm>
              <a:custGeom>
                <a:avLst/>
                <a:gdLst>
                  <a:gd name="T0" fmla="*/ 24 w 26"/>
                  <a:gd name="T1" fmla="*/ 26 h 28"/>
                  <a:gd name="T2" fmla="*/ 15 w 26"/>
                  <a:gd name="T3" fmla="*/ 17 h 28"/>
                  <a:gd name="T4" fmla="*/ 10 w 26"/>
                  <a:gd name="T5" fmla="*/ 11 h 28"/>
                  <a:gd name="T6" fmla="*/ 3 w 26"/>
                  <a:gd name="T7" fmla="*/ 3 h 28"/>
                  <a:gd name="T8" fmla="*/ 9 w 26"/>
                  <a:gd name="T9" fmla="*/ 10 h 28"/>
                  <a:gd name="T10" fmla="*/ 24 w 26"/>
                  <a:gd name="T11" fmla="*/ 26 h 28"/>
                </a:gdLst>
                <a:ahLst/>
                <a:cxnLst>
                  <a:cxn ang="0">
                    <a:pos x="T0" y="T1"/>
                  </a:cxn>
                  <a:cxn ang="0">
                    <a:pos x="T2" y="T3"/>
                  </a:cxn>
                  <a:cxn ang="0">
                    <a:pos x="T4" y="T5"/>
                  </a:cxn>
                  <a:cxn ang="0">
                    <a:pos x="T6" y="T7"/>
                  </a:cxn>
                  <a:cxn ang="0">
                    <a:pos x="T8" y="T9"/>
                  </a:cxn>
                  <a:cxn ang="0">
                    <a:pos x="T10" y="T11"/>
                  </a:cxn>
                </a:cxnLst>
                <a:rect l="0" t="0" r="r" b="b"/>
                <a:pathLst>
                  <a:path w="26" h="28">
                    <a:moveTo>
                      <a:pt x="24" y="26"/>
                    </a:moveTo>
                    <a:cubicBezTo>
                      <a:pt x="26" y="28"/>
                      <a:pt x="20" y="23"/>
                      <a:pt x="15" y="17"/>
                    </a:cubicBezTo>
                    <a:cubicBezTo>
                      <a:pt x="10" y="12"/>
                      <a:pt x="5" y="7"/>
                      <a:pt x="10" y="11"/>
                    </a:cubicBezTo>
                    <a:cubicBezTo>
                      <a:pt x="3" y="3"/>
                      <a:pt x="3" y="3"/>
                      <a:pt x="3" y="3"/>
                    </a:cubicBezTo>
                    <a:cubicBezTo>
                      <a:pt x="0" y="0"/>
                      <a:pt x="4" y="4"/>
                      <a:pt x="9" y="10"/>
                    </a:cubicBezTo>
                    <a:cubicBezTo>
                      <a:pt x="15" y="15"/>
                      <a:pt x="21" y="23"/>
                      <a:pt x="2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0" name="Freeform 6375">
                <a:extLst>
                  <a:ext uri="{FF2B5EF4-FFF2-40B4-BE49-F238E27FC236}">
                    <a16:creationId xmlns:a16="http://schemas.microsoft.com/office/drawing/2014/main" id="{2D1C3687-1B0F-4D62-A7F4-D20CE2358A05}"/>
                  </a:ext>
                </a:extLst>
              </p:cNvPr>
              <p:cNvSpPr>
                <a:spLocks/>
              </p:cNvSpPr>
              <p:nvPr/>
            </p:nvSpPr>
            <p:spPr bwMode="auto">
              <a:xfrm>
                <a:off x="2752" y="2012"/>
                <a:ext cx="5" cy="16"/>
              </a:xfrm>
              <a:custGeom>
                <a:avLst/>
                <a:gdLst>
                  <a:gd name="T0" fmla="*/ 9 w 9"/>
                  <a:gd name="T1" fmla="*/ 20 h 28"/>
                  <a:gd name="T2" fmla="*/ 8 w 9"/>
                  <a:gd name="T3" fmla="*/ 17 h 28"/>
                  <a:gd name="T4" fmla="*/ 9 w 9"/>
                  <a:gd name="T5" fmla="*/ 24 h 28"/>
                  <a:gd name="T6" fmla="*/ 3 w 9"/>
                  <a:gd name="T7" fmla="*/ 13 h 28"/>
                  <a:gd name="T8" fmla="*/ 9 w 9"/>
                  <a:gd name="T9" fmla="*/ 20 h 28"/>
                </a:gdLst>
                <a:ahLst/>
                <a:cxnLst>
                  <a:cxn ang="0">
                    <a:pos x="T0" y="T1"/>
                  </a:cxn>
                  <a:cxn ang="0">
                    <a:pos x="T2" y="T3"/>
                  </a:cxn>
                  <a:cxn ang="0">
                    <a:pos x="T4" y="T5"/>
                  </a:cxn>
                  <a:cxn ang="0">
                    <a:pos x="T6" y="T7"/>
                  </a:cxn>
                  <a:cxn ang="0">
                    <a:pos x="T8" y="T9"/>
                  </a:cxn>
                </a:cxnLst>
                <a:rect l="0" t="0" r="r" b="b"/>
                <a:pathLst>
                  <a:path w="9" h="28">
                    <a:moveTo>
                      <a:pt x="9" y="20"/>
                    </a:moveTo>
                    <a:cubicBezTo>
                      <a:pt x="9" y="19"/>
                      <a:pt x="8" y="16"/>
                      <a:pt x="8" y="17"/>
                    </a:cubicBezTo>
                    <a:cubicBezTo>
                      <a:pt x="7" y="17"/>
                      <a:pt x="8" y="21"/>
                      <a:pt x="9" y="24"/>
                    </a:cubicBezTo>
                    <a:cubicBezTo>
                      <a:pt x="7" y="28"/>
                      <a:pt x="4" y="8"/>
                      <a:pt x="3" y="13"/>
                    </a:cubicBezTo>
                    <a:cubicBezTo>
                      <a:pt x="0" y="0"/>
                      <a:pt x="6" y="5"/>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1" name="Freeform 6376">
                <a:extLst>
                  <a:ext uri="{FF2B5EF4-FFF2-40B4-BE49-F238E27FC236}">
                    <a16:creationId xmlns:a16="http://schemas.microsoft.com/office/drawing/2014/main" id="{FB4300C4-3382-4845-A886-185756B77A21}"/>
                  </a:ext>
                </a:extLst>
              </p:cNvPr>
              <p:cNvSpPr>
                <a:spLocks/>
              </p:cNvSpPr>
              <p:nvPr/>
            </p:nvSpPr>
            <p:spPr bwMode="auto">
              <a:xfrm>
                <a:off x="2207" y="2619"/>
                <a:ext cx="35" cy="3"/>
              </a:xfrm>
              <a:custGeom>
                <a:avLst/>
                <a:gdLst>
                  <a:gd name="T0" fmla="*/ 61 w 61"/>
                  <a:gd name="T1" fmla="*/ 5 h 5"/>
                  <a:gd name="T2" fmla="*/ 0 w 61"/>
                  <a:gd name="T3" fmla="*/ 0 h 5"/>
                  <a:gd name="T4" fmla="*/ 32 w 61"/>
                  <a:gd name="T5" fmla="*/ 2 h 5"/>
                  <a:gd name="T6" fmla="*/ 61 w 61"/>
                  <a:gd name="T7" fmla="*/ 5 h 5"/>
                </a:gdLst>
                <a:ahLst/>
                <a:cxnLst>
                  <a:cxn ang="0">
                    <a:pos x="T0" y="T1"/>
                  </a:cxn>
                  <a:cxn ang="0">
                    <a:pos x="T2" y="T3"/>
                  </a:cxn>
                  <a:cxn ang="0">
                    <a:pos x="T4" y="T5"/>
                  </a:cxn>
                  <a:cxn ang="0">
                    <a:pos x="T6" y="T7"/>
                  </a:cxn>
                </a:cxnLst>
                <a:rect l="0" t="0" r="r" b="b"/>
                <a:pathLst>
                  <a:path w="61" h="5">
                    <a:moveTo>
                      <a:pt x="61" y="5"/>
                    </a:moveTo>
                    <a:cubicBezTo>
                      <a:pt x="35" y="3"/>
                      <a:pt x="19" y="2"/>
                      <a:pt x="0" y="0"/>
                    </a:cubicBezTo>
                    <a:cubicBezTo>
                      <a:pt x="32" y="2"/>
                      <a:pt x="32" y="2"/>
                      <a:pt x="32" y="2"/>
                    </a:cubicBezTo>
                    <a:cubicBezTo>
                      <a:pt x="45" y="3"/>
                      <a:pt x="58" y="4"/>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2" name="Freeform 6377">
                <a:extLst>
                  <a:ext uri="{FF2B5EF4-FFF2-40B4-BE49-F238E27FC236}">
                    <a16:creationId xmlns:a16="http://schemas.microsoft.com/office/drawing/2014/main" id="{3F94E9BF-704E-452D-A2F1-607583CA1E59}"/>
                  </a:ext>
                </a:extLst>
              </p:cNvPr>
              <p:cNvSpPr>
                <a:spLocks/>
              </p:cNvSpPr>
              <p:nvPr/>
            </p:nvSpPr>
            <p:spPr bwMode="auto">
              <a:xfrm>
                <a:off x="2739" y="2253"/>
                <a:ext cx="9" cy="19"/>
              </a:xfrm>
              <a:custGeom>
                <a:avLst/>
                <a:gdLst>
                  <a:gd name="T0" fmla="*/ 13 w 15"/>
                  <a:gd name="T1" fmla="*/ 22 h 34"/>
                  <a:gd name="T2" fmla="*/ 8 w 15"/>
                  <a:gd name="T3" fmla="*/ 29 h 34"/>
                  <a:gd name="T4" fmla="*/ 11 w 15"/>
                  <a:gd name="T5" fmla="*/ 9 h 34"/>
                  <a:gd name="T6" fmla="*/ 7 w 15"/>
                  <a:gd name="T7" fmla="*/ 14 h 34"/>
                  <a:gd name="T8" fmla="*/ 1 w 15"/>
                  <a:gd name="T9" fmla="*/ 34 h 34"/>
                  <a:gd name="T10" fmla="*/ 5 w 15"/>
                  <a:gd name="T11" fmla="*/ 21 h 34"/>
                  <a:gd name="T12" fmla="*/ 1 w 15"/>
                  <a:gd name="T13" fmla="*/ 22 h 34"/>
                  <a:gd name="T14" fmla="*/ 10 w 15"/>
                  <a:gd name="T15" fmla="*/ 0 h 34"/>
                  <a:gd name="T16" fmla="*/ 12 w 15"/>
                  <a:gd name="T17" fmla="*/ 3 h 34"/>
                  <a:gd name="T18" fmla="*/ 13 w 15"/>
                  <a:gd name="T19" fmla="*/ 5 h 34"/>
                  <a:gd name="T20" fmla="*/ 10 w 15"/>
                  <a:gd name="T21" fmla="*/ 19 h 34"/>
                  <a:gd name="T22" fmla="*/ 13 w 15"/>
                  <a:gd name="T23"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4">
                    <a:moveTo>
                      <a:pt x="13" y="22"/>
                    </a:moveTo>
                    <a:cubicBezTo>
                      <a:pt x="11" y="23"/>
                      <a:pt x="11" y="19"/>
                      <a:pt x="8" y="29"/>
                    </a:cubicBezTo>
                    <a:cubicBezTo>
                      <a:pt x="8" y="25"/>
                      <a:pt x="7" y="24"/>
                      <a:pt x="11" y="9"/>
                    </a:cubicBezTo>
                    <a:cubicBezTo>
                      <a:pt x="8" y="18"/>
                      <a:pt x="9" y="13"/>
                      <a:pt x="7" y="14"/>
                    </a:cubicBezTo>
                    <a:cubicBezTo>
                      <a:pt x="6" y="24"/>
                      <a:pt x="6" y="19"/>
                      <a:pt x="1" y="34"/>
                    </a:cubicBezTo>
                    <a:cubicBezTo>
                      <a:pt x="0" y="32"/>
                      <a:pt x="2" y="29"/>
                      <a:pt x="5" y="21"/>
                    </a:cubicBezTo>
                    <a:cubicBezTo>
                      <a:pt x="2" y="23"/>
                      <a:pt x="3" y="23"/>
                      <a:pt x="1" y="22"/>
                    </a:cubicBezTo>
                    <a:cubicBezTo>
                      <a:pt x="4" y="12"/>
                      <a:pt x="6" y="15"/>
                      <a:pt x="10" y="0"/>
                    </a:cubicBezTo>
                    <a:cubicBezTo>
                      <a:pt x="9" y="3"/>
                      <a:pt x="7" y="19"/>
                      <a:pt x="12" y="3"/>
                    </a:cubicBezTo>
                    <a:cubicBezTo>
                      <a:pt x="11" y="6"/>
                      <a:pt x="12" y="7"/>
                      <a:pt x="13" y="5"/>
                    </a:cubicBezTo>
                    <a:cubicBezTo>
                      <a:pt x="11" y="13"/>
                      <a:pt x="10" y="18"/>
                      <a:pt x="10" y="19"/>
                    </a:cubicBezTo>
                    <a:cubicBezTo>
                      <a:pt x="13" y="12"/>
                      <a:pt x="15" y="9"/>
                      <a:pt x="1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3" name="Freeform 6378">
                <a:extLst>
                  <a:ext uri="{FF2B5EF4-FFF2-40B4-BE49-F238E27FC236}">
                    <a16:creationId xmlns:a16="http://schemas.microsoft.com/office/drawing/2014/main" id="{44C56719-31F9-483A-B6EE-41FA4CAB2FE6}"/>
                  </a:ext>
                </a:extLst>
              </p:cNvPr>
              <p:cNvSpPr>
                <a:spLocks/>
              </p:cNvSpPr>
              <p:nvPr/>
            </p:nvSpPr>
            <p:spPr bwMode="auto">
              <a:xfrm>
                <a:off x="2596" y="2490"/>
                <a:ext cx="8" cy="8"/>
              </a:xfrm>
              <a:custGeom>
                <a:avLst/>
                <a:gdLst>
                  <a:gd name="T0" fmla="*/ 9 w 13"/>
                  <a:gd name="T1" fmla="*/ 5 h 14"/>
                  <a:gd name="T2" fmla="*/ 9 w 13"/>
                  <a:gd name="T3" fmla="*/ 2 h 14"/>
                  <a:gd name="T4" fmla="*/ 9 w 13"/>
                  <a:gd name="T5" fmla="*/ 5 h 14"/>
                </a:gdLst>
                <a:ahLst/>
                <a:cxnLst>
                  <a:cxn ang="0">
                    <a:pos x="T0" y="T1"/>
                  </a:cxn>
                  <a:cxn ang="0">
                    <a:pos x="T2" y="T3"/>
                  </a:cxn>
                  <a:cxn ang="0">
                    <a:pos x="T4" y="T5"/>
                  </a:cxn>
                </a:cxnLst>
                <a:rect l="0" t="0" r="r" b="b"/>
                <a:pathLst>
                  <a:path w="13" h="14">
                    <a:moveTo>
                      <a:pt x="9" y="5"/>
                    </a:moveTo>
                    <a:cubicBezTo>
                      <a:pt x="0" y="14"/>
                      <a:pt x="2" y="7"/>
                      <a:pt x="9" y="2"/>
                    </a:cubicBezTo>
                    <a:cubicBezTo>
                      <a:pt x="13" y="0"/>
                      <a:pt x="7" y="6"/>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4" name="Freeform 6379">
                <a:extLst>
                  <a:ext uri="{FF2B5EF4-FFF2-40B4-BE49-F238E27FC236}">
                    <a16:creationId xmlns:a16="http://schemas.microsoft.com/office/drawing/2014/main" id="{3ECAF736-88ED-40EF-BD6C-08804AC9C16A}"/>
                  </a:ext>
                </a:extLst>
              </p:cNvPr>
              <p:cNvSpPr>
                <a:spLocks/>
              </p:cNvSpPr>
              <p:nvPr/>
            </p:nvSpPr>
            <p:spPr bwMode="auto">
              <a:xfrm>
                <a:off x="2326" y="2615"/>
                <a:ext cx="11" cy="3"/>
              </a:xfrm>
              <a:custGeom>
                <a:avLst/>
                <a:gdLst>
                  <a:gd name="T0" fmla="*/ 9 w 18"/>
                  <a:gd name="T1" fmla="*/ 3 h 5"/>
                  <a:gd name="T2" fmla="*/ 0 w 18"/>
                  <a:gd name="T3" fmla="*/ 3 h 5"/>
                  <a:gd name="T4" fmla="*/ 9 w 18"/>
                  <a:gd name="T5" fmla="*/ 3 h 5"/>
                </a:gdLst>
                <a:ahLst/>
                <a:cxnLst>
                  <a:cxn ang="0">
                    <a:pos x="T0" y="T1"/>
                  </a:cxn>
                  <a:cxn ang="0">
                    <a:pos x="T2" y="T3"/>
                  </a:cxn>
                  <a:cxn ang="0">
                    <a:pos x="T4" y="T5"/>
                  </a:cxn>
                </a:cxnLst>
                <a:rect l="0" t="0" r="r" b="b"/>
                <a:pathLst>
                  <a:path w="18" h="5">
                    <a:moveTo>
                      <a:pt x="9" y="3"/>
                    </a:moveTo>
                    <a:cubicBezTo>
                      <a:pt x="0" y="5"/>
                      <a:pt x="10" y="1"/>
                      <a:pt x="0" y="3"/>
                    </a:cubicBezTo>
                    <a:cubicBezTo>
                      <a:pt x="8" y="0"/>
                      <a:pt x="18" y="2"/>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5" name="Freeform 6380">
                <a:extLst>
                  <a:ext uri="{FF2B5EF4-FFF2-40B4-BE49-F238E27FC236}">
                    <a16:creationId xmlns:a16="http://schemas.microsoft.com/office/drawing/2014/main" id="{7EFD3F06-5290-4650-A2A2-8FC0A643A1EE}"/>
                  </a:ext>
                </a:extLst>
              </p:cNvPr>
              <p:cNvSpPr>
                <a:spLocks/>
              </p:cNvSpPr>
              <p:nvPr/>
            </p:nvSpPr>
            <p:spPr bwMode="auto">
              <a:xfrm>
                <a:off x="2488" y="1688"/>
                <a:ext cx="14" cy="8"/>
              </a:xfrm>
              <a:custGeom>
                <a:avLst/>
                <a:gdLst>
                  <a:gd name="T0" fmla="*/ 0 w 25"/>
                  <a:gd name="T1" fmla="*/ 0 h 14"/>
                  <a:gd name="T2" fmla="*/ 25 w 25"/>
                  <a:gd name="T3" fmla="*/ 14 h 14"/>
                  <a:gd name="T4" fmla="*/ 0 w 25"/>
                  <a:gd name="T5" fmla="*/ 0 h 14"/>
                </a:gdLst>
                <a:ahLst/>
                <a:cxnLst>
                  <a:cxn ang="0">
                    <a:pos x="T0" y="T1"/>
                  </a:cxn>
                  <a:cxn ang="0">
                    <a:pos x="T2" y="T3"/>
                  </a:cxn>
                  <a:cxn ang="0">
                    <a:pos x="T4" y="T5"/>
                  </a:cxn>
                </a:cxnLst>
                <a:rect l="0" t="0" r="r" b="b"/>
                <a:pathLst>
                  <a:path w="25" h="14">
                    <a:moveTo>
                      <a:pt x="0" y="0"/>
                    </a:moveTo>
                    <a:cubicBezTo>
                      <a:pt x="9" y="5"/>
                      <a:pt x="24" y="10"/>
                      <a:pt x="25" y="14"/>
                    </a:cubicBezTo>
                    <a:cubicBezTo>
                      <a:pt x="18" y="9"/>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6" name="Freeform 6381">
                <a:extLst>
                  <a:ext uri="{FF2B5EF4-FFF2-40B4-BE49-F238E27FC236}">
                    <a16:creationId xmlns:a16="http://schemas.microsoft.com/office/drawing/2014/main" id="{DE288480-C8D3-4188-B7EB-B3E2D9092AAE}"/>
                  </a:ext>
                </a:extLst>
              </p:cNvPr>
              <p:cNvSpPr>
                <a:spLocks/>
              </p:cNvSpPr>
              <p:nvPr/>
            </p:nvSpPr>
            <p:spPr bwMode="auto">
              <a:xfrm>
                <a:off x="2764" y="2091"/>
                <a:ext cx="3" cy="18"/>
              </a:xfrm>
              <a:custGeom>
                <a:avLst/>
                <a:gdLst>
                  <a:gd name="T0" fmla="*/ 2 w 4"/>
                  <a:gd name="T1" fmla="*/ 0 h 33"/>
                  <a:gd name="T2" fmla="*/ 3 w 4"/>
                  <a:gd name="T3" fmla="*/ 33 h 33"/>
                  <a:gd name="T4" fmla="*/ 2 w 4"/>
                  <a:gd name="T5" fmla="*/ 21 h 33"/>
                  <a:gd name="T6" fmla="*/ 1 w 4"/>
                  <a:gd name="T7" fmla="*/ 9 h 33"/>
                  <a:gd name="T8" fmla="*/ 2 w 4"/>
                  <a:gd name="T9" fmla="*/ 0 h 33"/>
                </a:gdLst>
                <a:ahLst/>
                <a:cxnLst>
                  <a:cxn ang="0">
                    <a:pos x="T0" y="T1"/>
                  </a:cxn>
                  <a:cxn ang="0">
                    <a:pos x="T2" y="T3"/>
                  </a:cxn>
                  <a:cxn ang="0">
                    <a:pos x="T4" y="T5"/>
                  </a:cxn>
                  <a:cxn ang="0">
                    <a:pos x="T6" y="T7"/>
                  </a:cxn>
                  <a:cxn ang="0">
                    <a:pos x="T8" y="T9"/>
                  </a:cxn>
                </a:cxnLst>
                <a:rect l="0" t="0" r="r" b="b"/>
                <a:pathLst>
                  <a:path w="4" h="33">
                    <a:moveTo>
                      <a:pt x="2" y="0"/>
                    </a:moveTo>
                    <a:cubicBezTo>
                      <a:pt x="0" y="7"/>
                      <a:pt x="4" y="20"/>
                      <a:pt x="3" y="33"/>
                    </a:cubicBezTo>
                    <a:cubicBezTo>
                      <a:pt x="2" y="32"/>
                      <a:pt x="2" y="26"/>
                      <a:pt x="2" y="21"/>
                    </a:cubicBezTo>
                    <a:cubicBezTo>
                      <a:pt x="1" y="15"/>
                      <a:pt x="1" y="9"/>
                      <a:pt x="1" y="9"/>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7" name="Freeform 6382">
                <a:extLst>
                  <a:ext uri="{FF2B5EF4-FFF2-40B4-BE49-F238E27FC236}">
                    <a16:creationId xmlns:a16="http://schemas.microsoft.com/office/drawing/2014/main" id="{F091CDB0-0589-43B7-9588-4D8DF4E586B9}"/>
                  </a:ext>
                </a:extLst>
              </p:cNvPr>
              <p:cNvSpPr>
                <a:spLocks/>
              </p:cNvSpPr>
              <p:nvPr/>
            </p:nvSpPr>
            <p:spPr bwMode="auto">
              <a:xfrm>
                <a:off x="2727" y="2304"/>
                <a:ext cx="5" cy="12"/>
              </a:xfrm>
              <a:custGeom>
                <a:avLst/>
                <a:gdLst>
                  <a:gd name="T0" fmla="*/ 9 w 9"/>
                  <a:gd name="T1" fmla="*/ 3 h 20"/>
                  <a:gd name="T2" fmla="*/ 1 w 9"/>
                  <a:gd name="T3" fmla="*/ 20 h 20"/>
                  <a:gd name="T4" fmla="*/ 9 w 9"/>
                  <a:gd name="T5" fmla="*/ 0 h 20"/>
                  <a:gd name="T6" fmla="*/ 9 w 9"/>
                  <a:gd name="T7" fmla="*/ 3 h 20"/>
                </a:gdLst>
                <a:ahLst/>
                <a:cxnLst>
                  <a:cxn ang="0">
                    <a:pos x="T0" y="T1"/>
                  </a:cxn>
                  <a:cxn ang="0">
                    <a:pos x="T2" y="T3"/>
                  </a:cxn>
                  <a:cxn ang="0">
                    <a:pos x="T4" y="T5"/>
                  </a:cxn>
                  <a:cxn ang="0">
                    <a:pos x="T6" y="T7"/>
                  </a:cxn>
                </a:cxnLst>
                <a:rect l="0" t="0" r="r" b="b"/>
                <a:pathLst>
                  <a:path w="9" h="20">
                    <a:moveTo>
                      <a:pt x="9" y="3"/>
                    </a:moveTo>
                    <a:cubicBezTo>
                      <a:pt x="6" y="11"/>
                      <a:pt x="5" y="10"/>
                      <a:pt x="1" y="20"/>
                    </a:cubicBezTo>
                    <a:cubicBezTo>
                      <a:pt x="0" y="20"/>
                      <a:pt x="5" y="9"/>
                      <a:pt x="9" y="0"/>
                    </a:cubicBezTo>
                    <a:cubicBezTo>
                      <a:pt x="8" y="1"/>
                      <a:pt x="8"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8" name="Freeform 6383">
                <a:extLst>
                  <a:ext uri="{FF2B5EF4-FFF2-40B4-BE49-F238E27FC236}">
                    <a16:creationId xmlns:a16="http://schemas.microsoft.com/office/drawing/2014/main" id="{72038551-02BC-4F11-B35C-64B16250D50E}"/>
                  </a:ext>
                </a:extLst>
              </p:cNvPr>
              <p:cNvSpPr>
                <a:spLocks/>
              </p:cNvSpPr>
              <p:nvPr/>
            </p:nvSpPr>
            <p:spPr bwMode="auto">
              <a:xfrm>
                <a:off x="2721" y="2318"/>
                <a:ext cx="5" cy="11"/>
              </a:xfrm>
              <a:custGeom>
                <a:avLst/>
                <a:gdLst>
                  <a:gd name="T0" fmla="*/ 2 w 9"/>
                  <a:gd name="T1" fmla="*/ 20 h 20"/>
                  <a:gd name="T2" fmla="*/ 9 w 9"/>
                  <a:gd name="T3" fmla="*/ 0 h 20"/>
                  <a:gd name="T4" fmla="*/ 2 w 9"/>
                  <a:gd name="T5" fmla="*/ 20 h 20"/>
                </a:gdLst>
                <a:ahLst/>
                <a:cxnLst>
                  <a:cxn ang="0">
                    <a:pos x="T0" y="T1"/>
                  </a:cxn>
                  <a:cxn ang="0">
                    <a:pos x="T2" y="T3"/>
                  </a:cxn>
                  <a:cxn ang="0">
                    <a:pos x="T4" y="T5"/>
                  </a:cxn>
                </a:cxnLst>
                <a:rect l="0" t="0" r="r" b="b"/>
                <a:pathLst>
                  <a:path w="9" h="20">
                    <a:moveTo>
                      <a:pt x="2" y="20"/>
                    </a:moveTo>
                    <a:cubicBezTo>
                      <a:pt x="0" y="19"/>
                      <a:pt x="6" y="8"/>
                      <a:pt x="9" y="0"/>
                    </a:cubicBezTo>
                    <a:cubicBezTo>
                      <a:pt x="8" y="4"/>
                      <a:pt x="6" y="11"/>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9" name="Freeform 6384">
                <a:extLst>
                  <a:ext uri="{FF2B5EF4-FFF2-40B4-BE49-F238E27FC236}">
                    <a16:creationId xmlns:a16="http://schemas.microsoft.com/office/drawing/2014/main" id="{5257BBD3-3361-4D8A-9BFE-7B3C00EC9343}"/>
                  </a:ext>
                </a:extLst>
              </p:cNvPr>
              <p:cNvSpPr>
                <a:spLocks/>
              </p:cNvSpPr>
              <p:nvPr/>
            </p:nvSpPr>
            <p:spPr bwMode="auto">
              <a:xfrm>
                <a:off x="2648" y="2428"/>
                <a:ext cx="13" cy="13"/>
              </a:xfrm>
              <a:custGeom>
                <a:avLst/>
                <a:gdLst>
                  <a:gd name="T0" fmla="*/ 19 w 22"/>
                  <a:gd name="T1" fmla="*/ 6 h 22"/>
                  <a:gd name="T2" fmla="*/ 10 w 22"/>
                  <a:gd name="T3" fmla="*/ 17 h 22"/>
                  <a:gd name="T4" fmla="*/ 11 w 22"/>
                  <a:gd name="T5" fmla="*/ 8 h 22"/>
                  <a:gd name="T6" fmla="*/ 18 w 22"/>
                  <a:gd name="T7" fmla="*/ 2 h 22"/>
                  <a:gd name="T8" fmla="*/ 19 w 22"/>
                  <a:gd name="T9" fmla="*/ 6 h 22"/>
                </a:gdLst>
                <a:ahLst/>
                <a:cxnLst>
                  <a:cxn ang="0">
                    <a:pos x="T0" y="T1"/>
                  </a:cxn>
                  <a:cxn ang="0">
                    <a:pos x="T2" y="T3"/>
                  </a:cxn>
                  <a:cxn ang="0">
                    <a:pos x="T4" y="T5"/>
                  </a:cxn>
                  <a:cxn ang="0">
                    <a:pos x="T6" y="T7"/>
                  </a:cxn>
                  <a:cxn ang="0">
                    <a:pos x="T8" y="T9"/>
                  </a:cxn>
                </a:cxnLst>
                <a:rect l="0" t="0" r="r" b="b"/>
                <a:pathLst>
                  <a:path w="22" h="22">
                    <a:moveTo>
                      <a:pt x="19" y="6"/>
                    </a:moveTo>
                    <a:cubicBezTo>
                      <a:pt x="16" y="9"/>
                      <a:pt x="13" y="13"/>
                      <a:pt x="10" y="17"/>
                    </a:cubicBezTo>
                    <a:cubicBezTo>
                      <a:pt x="13" y="10"/>
                      <a:pt x="0" y="22"/>
                      <a:pt x="11" y="8"/>
                    </a:cubicBezTo>
                    <a:cubicBezTo>
                      <a:pt x="10" y="13"/>
                      <a:pt x="12" y="8"/>
                      <a:pt x="18" y="2"/>
                    </a:cubicBezTo>
                    <a:cubicBezTo>
                      <a:pt x="22" y="0"/>
                      <a:pt x="16" y="7"/>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0" name="Freeform 6385">
                <a:extLst>
                  <a:ext uri="{FF2B5EF4-FFF2-40B4-BE49-F238E27FC236}">
                    <a16:creationId xmlns:a16="http://schemas.microsoft.com/office/drawing/2014/main" id="{79F90321-EE0A-4412-8111-134C63748844}"/>
                  </a:ext>
                </a:extLst>
              </p:cNvPr>
              <p:cNvSpPr>
                <a:spLocks/>
              </p:cNvSpPr>
              <p:nvPr/>
            </p:nvSpPr>
            <p:spPr bwMode="auto">
              <a:xfrm>
                <a:off x="2267" y="1646"/>
                <a:ext cx="43" cy="4"/>
              </a:xfrm>
              <a:custGeom>
                <a:avLst/>
                <a:gdLst>
                  <a:gd name="T0" fmla="*/ 8 w 75"/>
                  <a:gd name="T1" fmla="*/ 6 h 6"/>
                  <a:gd name="T2" fmla="*/ 15 w 75"/>
                  <a:gd name="T3" fmla="*/ 2 h 6"/>
                  <a:gd name="T4" fmla="*/ 27 w 75"/>
                  <a:gd name="T5" fmla="*/ 4 h 6"/>
                  <a:gd name="T6" fmla="*/ 40 w 75"/>
                  <a:gd name="T7" fmla="*/ 2 h 6"/>
                  <a:gd name="T8" fmla="*/ 29 w 75"/>
                  <a:gd name="T9" fmla="*/ 2 h 6"/>
                  <a:gd name="T10" fmla="*/ 35 w 75"/>
                  <a:gd name="T11" fmla="*/ 1 h 6"/>
                  <a:gd name="T12" fmla="*/ 46 w 75"/>
                  <a:gd name="T13" fmla="*/ 0 h 6"/>
                  <a:gd name="T14" fmla="*/ 50 w 75"/>
                  <a:gd name="T15" fmla="*/ 2 h 6"/>
                  <a:gd name="T16" fmla="*/ 69 w 75"/>
                  <a:gd name="T17" fmla="*/ 1 h 6"/>
                  <a:gd name="T18" fmla="*/ 54 w 75"/>
                  <a:gd name="T19" fmla="*/ 2 h 6"/>
                  <a:gd name="T20" fmla="*/ 72 w 75"/>
                  <a:gd name="T21" fmla="*/ 4 h 6"/>
                  <a:gd name="T22" fmla="*/ 58 w 75"/>
                  <a:gd name="T23" fmla="*/ 3 h 6"/>
                  <a:gd name="T24" fmla="*/ 45 w 75"/>
                  <a:gd name="T25" fmla="*/ 5 h 6"/>
                  <a:gd name="T26" fmla="*/ 8 w 75"/>
                  <a:gd name="T2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6">
                    <a:moveTo>
                      <a:pt x="8" y="6"/>
                    </a:moveTo>
                    <a:cubicBezTo>
                      <a:pt x="2" y="5"/>
                      <a:pt x="0" y="2"/>
                      <a:pt x="15" y="2"/>
                    </a:cubicBezTo>
                    <a:cubicBezTo>
                      <a:pt x="11" y="3"/>
                      <a:pt x="17" y="4"/>
                      <a:pt x="27" y="4"/>
                    </a:cubicBezTo>
                    <a:cubicBezTo>
                      <a:pt x="38" y="4"/>
                      <a:pt x="34" y="3"/>
                      <a:pt x="40" y="2"/>
                    </a:cubicBezTo>
                    <a:cubicBezTo>
                      <a:pt x="39" y="2"/>
                      <a:pt x="30" y="2"/>
                      <a:pt x="29" y="2"/>
                    </a:cubicBezTo>
                    <a:cubicBezTo>
                      <a:pt x="26" y="1"/>
                      <a:pt x="30" y="1"/>
                      <a:pt x="35" y="1"/>
                    </a:cubicBezTo>
                    <a:cubicBezTo>
                      <a:pt x="39" y="1"/>
                      <a:pt x="45" y="1"/>
                      <a:pt x="46" y="0"/>
                    </a:cubicBezTo>
                    <a:cubicBezTo>
                      <a:pt x="50" y="0"/>
                      <a:pt x="49" y="1"/>
                      <a:pt x="50" y="2"/>
                    </a:cubicBezTo>
                    <a:cubicBezTo>
                      <a:pt x="63" y="2"/>
                      <a:pt x="54" y="0"/>
                      <a:pt x="69" y="1"/>
                    </a:cubicBezTo>
                    <a:cubicBezTo>
                      <a:pt x="67" y="2"/>
                      <a:pt x="64" y="2"/>
                      <a:pt x="54" y="2"/>
                    </a:cubicBezTo>
                    <a:cubicBezTo>
                      <a:pt x="57" y="3"/>
                      <a:pt x="75" y="2"/>
                      <a:pt x="72" y="4"/>
                    </a:cubicBezTo>
                    <a:cubicBezTo>
                      <a:pt x="66" y="5"/>
                      <a:pt x="61" y="4"/>
                      <a:pt x="58" y="3"/>
                    </a:cubicBezTo>
                    <a:cubicBezTo>
                      <a:pt x="53" y="4"/>
                      <a:pt x="50" y="5"/>
                      <a:pt x="45" y="5"/>
                    </a:cubicBezTo>
                    <a:cubicBezTo>
                      <a:pt x="39" y="4"/>
                      <a:pt x="27" y="5"/>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1" name="Freeform 6386">
                <a:extLst>
                  <a:ext uri="{FF2B5EF4-FFF2-40B4-BE49-F238E27FC236}">
                    <a16:creationId xmlns:a16="http://schemas.microsoft.com/office/drawing/2014/main" id="{8A622B52-49D8-45E6-8200-43435202B848}"/>
                  </a:ext>
                </a:extLst>
              </p:cNvPr>
              <p:cNvSpPr>
                <a:spLocks/>
              </p:cNvSpPr>
              <p:nvPr/>
            </p:nvSpPr>
            <p:spPr bwMode="auto">
              <a:xfrm>
                <a:off x="2634" y="1792"/>
                <a:ext cx="5" cy="6"/>
              </a:xfrm>
              <a:custGeom>
                <a:avLst/>
                <a:gdLst>
                  <a:gd name="T0" fmla="*/ 0 w 9"/>
                  <a:gd name="T1" fmla="*/ 0 h 10"/>
                  <a:gd name="T2" fmla="*/ 9 w 9"/>
                  <a:gd name="T3" fmla="*/ 10 h 10"/>
                  <a:gd name="T4" fmla="*/ 7 w 9"/>
                  <a:gd name="T5" fmla="*/ 9 h 10"/>
                  <a:gd name="T6" fmla="*/ 0 w 9"/>
                  <a:gd name="T7" fmla="*/ 0 h 10"/>
                </a:gdLst>
                <a:ahLst/>
                <a:cxnLst>
                  <a:cxn ang="0">
                    <a:pos x="T0" y="T1"/>
                  </a:cxn>
                  <a:cxn ang="0">
                    <a:pos x="T2" y="T3"/>
                  </a:cxn>
                  <a:cxn ang="0">
                    <a:pos x="T4" y="T5"/>
                  </a:cxn>
                  <a:cxn ang="0">
                    <a:pos x="T6" y="T7"/>
                  </a:cxn>
                </a:cxnLst>
                <a:rect l="0" t="0" r="r" b="b"/>
                <a:pathLst>
                  <a:path w="9" h="10">
                    <a:moveTo>
                      <a:pt x="0" y="0"/>
                    </a:moveTo>
                    <a:cubicBezTo>
                      <a:pt x="5" y="5"/>
                      <a:pt x="6" y="7"/>
                      <a:pt x="9" y="10"/>
                    </a:cubicBezTo>
                    <a:cubicBezTo>
                      <a:pt x="8" y="9"/>
                      <a:pt x="7" y="9"/>
                      <a:pt x="7" y="9"/>
                    </a:cubicBezTo>
                    <a:cubicBezTo>
                      <a:pt x="0" y="3"/>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2" name="Freeform 6387">
                <a:extLst>
                  <a:ext uri="{FF2B5EF4-FFF2-40B4-BE49-F238E27FC236}">
                    <a16:creationId xmlns:a16="http://schemas.microsoft.com/office/drawing/2014/main" id="{39623387-51F8-4E9A-B9D7-9079030F4CB8}"/>
                  </a:ext>
                </a:extLst>
              </p:cNvPr>
              <p:cNvSpPr>
                <a:spLocks/>
              </p:cNvSpPr>
              <p:nvPr/>
            </p:nvSpPr>
            <p:spPr bwMode="auto">
              <a:xfrm>
                <a:off x="2631" y="2457"/>
                <a:ext cx="5" cy="4"/>
              </a:xfrm>
              <a:custGeom>
                <a:avLst/>
                <a:gdLst>
                  <a:gd name="T0" fmla="*/ 10 w 10"/>
                  <a:gd name="T1" fmla="*/ 0 h 8"/>
                  <a:gd name="T2" fmla="*/ 3 w 10"/>
                  <a:gd name="T3" fmla="*/ 8 h 8"/>
                  <a:gd name="T4" fmla="*/ 8 w 10"/>
                  <a:gd name="T5" fmla="*/ 0 h 8"/>
                  <a:gd name="T6" fmla="*/ 10 w 10"/>
                  <a:gd name="T7" fmla="*/ 0 h 8"/>
                </a:gdLst>
                <a:ahLst/>
                <a:cxnLst>
                  <a:cxn ang="0">
                    <a:pos x="T0" y="T1"/>
                  </a:cxn>
                  <a:cxn ang="0">
                    <a:pos x="T2" y="T3"/>
                  </a:cxn>
                  <a:cxn ang="0">
                    <a:pos x="T4" y="T5"/>
                  </a:cxn>
                  <a:cxn ang="0">
                    <a:pos x="T6" y="T7"/>
                  </a:cxn>
                </a:cxnLst>
                <a:rect l="0" t="0" r="r" b="b"/>
                <a:pathLst>
                  <a:path w="10" h="8">
                    <a:moveTo>
                      <a:pt x="10" y="0"/>
                    </a:moveTo>
                    <a:cubicBezTo>
                      <a:pt x="3" y="8"/>
                      <a:pt x="3" y="8"/>
                      <a:pt x="3" y="8"/>
                    </a:cubicBezTo>
                    <a:cubicBezTo>
                      <a:pt x="4" y="6"/>
                      <a:pt x="0" y="8"/>
                      <a:pt x="8" y="0"/>
                    </a:cubicBezTo>
                    <a:cubicBezTo>
                      <a:pt x="4" y="5"/>
                      <a:pt x="9"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3" name="Freeform 6388">
                <a:extLst>
                  <a:ext uri="{FF2B5EF4-FFF2-40B4-BE49-F238E27FC236}">
                    <a16:creationId xmlns:a16="http://schemas.microsoft.com/office/drawing/2014/main" id="{A5C42638-2595-4DCB-A5A2-14238D18F21F}"/>
                  </a:ext>
                </a:extLst>
              </p:cNvPr>
              <p:cNvSpPr>
                <a:spLocks/>
              </p:cNvSpPr>
              <p:nvPr/>
            </p:nvSpPr>
            <p:spPr bwMode="auto">
              <a:xfrm>
                <a:off x="2589" y="2493"/>
                <a:ext cx="10" cy="9"/>
              </a:xfrm>
              <a:custGeom>
                <a:avLst/>
                <a:gdLst>
                  <a:gd name="T0" fmla="*/ 0 w 18"/>
                  <a:gd name="T1" fmla="*/ 15 h 15"/>
                  <a:gd name="T2" fmla="*/ 14 w 18"/>
                  <a:gd name="T3" fmla="*/ 0 h 15"/>
                  <a:gd name="T4" fmla="*/ 0 w 18"/>
                  <a:gd name="T5" fmla="*/ 15 h 15"/>
                </a:gdLst>
                <a:ahLst/>
                <a:cxnLst>
                  <a:cxn ang="0">
                    <a:pos x="T0" y="T1"/>
                  </a:cxn>
                  <a:cxn ang="0">
                    <a:pos x="T2" y="T3"/>
                  </a:cxn>
                  <a:cxn ang="0">
                    <a:pos x="T4" y="T5"/>
                  </a:cxn>
                </a:cxnLst>
                <a:rect l="0" t="0" r="r" b="b"/>
                <a:pathLst>
                  <a:path w="18" h="15">
                    <a:moveTo>
                      <a:pt x="0" y="15"/>
                    </a:moveTo>
                    <a:cubicBezTo>
                      <a:pt x="4" y="11"/>
                      <a:pt x="5" y="8"/>
                      <a:pt x="14" y="0"/>
                    </a:cubicBezTo>
                    <a:cubicBezTo>
                      <a:pt x="18" y="0"/>
                      <a:pt x="13" y="5"/>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4" name="Freeform 6389">
                <a:extLst>
                  <a:ext uri="{FF2B5EF4-FFF2-40B4-BE49-F238E27FC236}">
                    <a16:creationId xmlns:a16="http://schemas.microsoft.com/office/drawing/2014/main" id="{349EC698-87D8-4D45-909E-7B27CB623242}"/>
                  </a:ext>
                </a:extLst>
              </p:cNvPr>
              <p:cNvSpPr>
                <a:spLocks/>
              </p:cNvSpPr>
              <p:nvPr/>
            </p:nvSpPr>
            <p:spPr bwMode="auto">
              <a:xfrm>
                <a:off x="2464" y="2575"/>
                <a:ext cx="8" cy="3"/>
              </a:xfrm>
              <a:custGeom>
                <a:avLst/>
                <a:gdLst>
                  <a:gd name="T0" fmla="*/ 10 w 14"/>
                  <a:gd name="T1" fmla="*/ 3 h 6"/>
                  <a:gd name="T2" fmla="*/ 0 w 14"/>
                  <a:gd name="T3" fmla="*/ 5 h 6"/>
                  <a:gd name="T4" fmla="*/ 10 w 14"/>
                  <a:gd name="T5" fmla="*/ 3 h 6"/>
                </a:gdLst>
                <a:ahLst/>
                <a:cxnLst>
                  <a:cxn ang="0">
                    <a:pos x="T0" y="T1"/>
                  </a:cxn>
                  <a:cxn ang="0">
                    <a:pos x="T2" y="T3"/>
                  </a:cxn>
                  <a:cxn ang="0">
                    <a:pos x="T4" y="T5"/>
                  </a:cxn>
                </a:cxnLst>
                <a:rect l="0" t="0" r="r" b="b"/>
                <a:pathLst>
                  <a:path w="14" h="6">
                    <a:moveTo>
                      <a:pt x="10" y="3"/>
                    </a:moveTo>
                    <a:cubicBezTo>
                      <a:pt x="4" y="6"/>
                      <a:pt x="1" y="6"/>
                      <a:pt x="0" y="5"/>
                    </a:cubicBezTo>
                    <a:cubicBezTo>
                      <a:pt x="10" y="0"/>
                      <a:pt x="14" y="1"/>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5" name="Freeform 6390">
                <a:extLst>
                  <a:ext uri="{FF2B5EF4-FFF2-40B4-BE49-F238E27FC236}">
                    <a16:creationId xmlns:a16="http://schemas.microsoft.com/office/drawing/2014/main" id="{6F624762-C454-44CD-A256-CE93D3875BA3}"/>
                  </a:ext>
                </a:extLst>
              </p:cNvPr>
              <p:cNvSpPr>
                <a:spLocks/>
              </p:cNvSpPr>
              <p:nvPr/>
            </p:nvSpPr>
            <p:spPr bwMode="auto">
              <a:xfrm>
                <a:off x="2710" y="2341"/>
                <a:ext cx="4" cy="9"/>
              </a:xfrm>
              <a:custGeom>
                <a:avLst/>
                <a:gdLst>
                  <a:gd name="T0" fmla="*/ 6 w 7"/>
                  <a:gd name="T1" fmla="*/ 5 h 15"/>
                  <a:gd name="T2" fmla="*/ 1 w 7"/>
                  <a:gd name="T3" fmla="*/ 8 h 15"/>
                  <a:gd name="T4" fmla="*/ 6 w 7"/>
                  <a:gd name="T5" fmla="*/ 5 h 15"/>
                </a:gdLst>
                <a:ahLst/>
                <a:cxnLst>
                  <a:cxn ang="0">
                    <a:pos x="T0" y="T1"/>
                  </a:cxn>
                  <a:cxn ang="0">
                    <a:pos x="T2" y="T3"/>
                  </a:cxn>
                  <a:cxn ang="0">
                    <a:pos x="T4" y="T5"/>
                  </a:cxn>
                </a:cxnLst>
                <a:rect l="0" t="0" r="r" b="b"/>
                <a:pathLst>
                  <a:path w="7" h="15">
                    <a:moveTo>
                      <a:pt x="6" y="5"/>
                    </a:moveTo>
                    <a:cubicBezTo>
                      <a:pt x="0" y="15"/>
                      <a:pt x="2" y="9"/>
                      <a:pt x="1" y="8"/>
                    </a:cubicBezTo>
                    <a:cubicBezTo>
                      <a:pt x="6" y="0"/>
                      <a:pt x="7"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6" name="Freeform 6391">
                <a:extLst>
                  <a:ext uri="{FF2B5EF4-FFF2-40B4-BE49-F238E27FC236}">
                    <a16:creationId xmlns:a16="http://schemas.microsoft.com/office/drawing/2014/main" id="{E4F70958-5B7F-4DC8-920A-345D054F4F9B}"/>
                  </a:ext>
                </a:extLst>
              </p:cNvPr>
              <p:cNvSpPr>
                <a:spLocks/>
              </p:cNvSpPr>
              <p:nvPr/>
            </p:nvSpPr>
            <p:spPr bwMode="auto">
              <a:xfrm>
                <a:off x="2466" y="2571"/>
                <a:ext cx="12" cy="5"/>
              </a:xfrm>
              <a:custGeom>
                <a:avLst/>
                <a:gdLst>
                  <a:gd name="T0" fmla="*/ 19 w 21"/>
                  <a:gd name="T1" fmla="*/ 3 h 8"/>
                  <a:gd name="T2" fmla="*/ 5 w 21"/>
                  <a:gd name="T3" fmla="*/ 5 h 8"/>
                  <a:gd name="T4" fmla="*/ 19 w 21"/>
                  <a:gd name="T5" fmla="*/ 3 h 8"/>
                </a:gdLst>
                <a:ahLst/>
                <a:cxnLst>
                  <a:cxn ang="0">
                    <a:pos x="T0" y="T1"/>
                  </a:cxn>
                  <a:cxn ang="0">
                    <a:pos x="T2" y="T3"/>
                  </a:cxn>
                  <a:cxn ang="0">
                    <a:pos x="T4" y="T5"/>
                  </a:cxn>
                </a:cxnLst>
                <a:rect l="0" t="0" r="r" b="b"/>
                <a:pathLst>
                  <a:path w="21" h="8">
                    <a:moveTo>
                      <a:pt x="19" y="3"/>
                    </a:moveTo>
                    <a:cubicBezTo>
                      <a:pt x="15" y="3"/>
                      <a:pt x="0" y="8"/>
                      <a:pt x="5" y="5"/>
                    </a:cubicBezTo>
                    <a:cubicBezTo>
                      <a:pt x="17" y="0"/>
                      <a:pt x="21" y="1"/>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7" name="Freeform 6392">
                <a:extLst>
                  <a:ext uri="{FF2B5EF4-FFF2-40B4-BE49-F238E27FC236}">
                    <a16:creationId xmlns:a16="http://schemas.microsoft.com/office/drawing/2014/main" id="{4152F737-BF8E-412D-8E29-6DACA2C9918B}"/>
                  </a:ext>
                </a:extLst>
              </p:cNvPr>
              <p:cNvSpPr>
                <a:spLocks/>
              </p:cNvSpPr>
              <p:nvPr/>
            </p:nvSpPr>
            <p:spPr bwMode="auto">
              <a:xfrm>
                <a:off x="2669" y="1837"/>
                <a:ext cx="10" cy="13"/>
              </a:xfrm>
              <a:custGeom>
                <a:avLst/>
                <a:gdLst>
                  <a:gd name="T0" fmla="*/ 18 w 19"/>
                  <a:gd name="T1" fmla="*/ 20 h 22"/>
                  <a:gd name="T2" fmla="*/ 10 w 19"/>
                  <a:gd name="T3" fmla="*/ 16 h 22"/>
                  <a:gd name="T4" fmla="*/ 8 w 19"/>
                  <a:gd name="T5" fmla="*/ 6 h 22"/>
                  <a:gd name="T6" fmla="*/ 10 w 19"/>
                  <a:gd name="T7" fmla="*/ 8 h 22"/>
                  <a:gd name="T8" fmla="*/ 18 w 19"/>
                  <a:gd name="T9" fmla="*/ 20 h 22"/>
                </a:gdLst>
                <a:ahLst/>
                <a:cxnLst>
                  <a:cxn ang="0">
                    <a:pos x="T0" y="T1"/>
                  </a:cxn>
                  <a:cxn ang="0">
                    <a:pos x="T2" y="T3"/>
                  </a:cxn>
                  <a:cxn ang="0">
                    <a:pos x="T4" y="T5"/>
                  </a:cxn>
                  <a:cxn ang="0">
                    <a:pos x="T6" y="T7"/>
                  </a:cxn>
                  <a:cxn ang="0">
                    <a:pos x="T8" y="T9"/>
                  </a:cxn>
                </a:cxnLst>
                <a:rect l="0" t="0" r="r" b="b"/>
                <a:pathLst>
                  <a:path w="19" h="22">
                    <a:moveTo>
                      <a:pt x="18" y="20"/>
                    </a:moveTo>
                    <a:cubicBezTo>
                      <a:pt x="13" y="13"/>
                      <a:pt x="13" y="17"/>
                      <a:pt x="10" y="16"/>
                    </a:cubicBezTo>
                    <a:cubicBezTo>
                      <a:pt x="0" y="0"/>
                      <a:pt x="19" y="22"/>
                      <a:pt x="8" y="6"/>
                    </a:cubicBezTo>
                    <a:cubicBezTo>
                      <a:pt x="5" y="1"/>
                      <a:pt x="7" y="4"/>
                      <a:pt x="10" y="8"/>
                    </a:cubicBezTo>
                    <a:cubicBezTo>
                      <a:pt x="13" y="12"/>
                      <a:pt x="17" y="18"/>
                      <a:pt x="1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8" name="Freeform 6393">
                <a:extLst>
                  <a:ext uri="{FF2B5EF4-FFF2-40B4-BE49-F238E27FC236}">
                    <a16:creationId xmlns:a16="http://schemas.microsoft.com/office/drawing/2014/main" id="{D3C81706-41DF-43BE-B039-DA237024EBAC}"/>
                  </a:ext>
                </a:extLst>
              </p:cNvPr>
              <p:cNvSpPr>
                <a:spLocks/>
              </p:cNvSpPr>
              <p:nvPr/>
            </p:nvSpPr>
            <p:spPr bwMode="auto">
              <a:xfrm>
                <a:off x="2680" y="1850"/>
                <a:ext cx="8" cy="14"/>
              </a:xfrm>
              <a:custGeom>
                <a:avLst/>
                <a:gdLst>
                  <a:gd name="T0" fmla="*/ 0 w 14"/>
                  <a:gd name="T1" fmla="*/ 0 h 23"/>
                  <a:gd name="T2" fmla="*/ 14 w 14"/>
                  <a:gd name="T3" fmla="*/ 20 h 23"/>
                  <a:gd name="T4" fmla="*/ 9 w 14"/>
                  <a:gd name="T5" fmla="*/ 14 h 23"/>
                  <a:gd name="T6" fmla="*/ 3 w 14"/>
                  <a:gd name="T7" fmla="*/ 8 h 23"/>
                  <a:gd name="T8" fmla="*/ 0 w 14"/>
                  <a:gd name="T9" fmla="*/ 0 h 23"/>
                </a:gdLst>
                <a:ahLst/>
                <a:cxnLst>
                  <a:cxn ang="0">
                    <a:pos x="T0" y="T1"/>
                  </a:cxn>
                  <a:cxn ang="0">
                    <a:pos x="T2" y="T3"/>
                  </a:cxn>
                  <a:cxn ang="0">
                    <a:pos x="T4" y="T5"/>
                  </a:cxn>
                  <a:cxn ang="0">
                    <a:pos x="T6" y="T7"/>
                  </a:cxn>
                  <a:cxn ang="0">
                    <a:pos x="T8" y="T9"/>
                  </a:cxn>
                </a:cxnLst>
                <a:rect l="0" t="0" r="r" b="b"/>
                <a:pathLst>
                  <a:path w="14" h="23">
                    <a:moveTo>
                      <a:pt x="0" y="0"/>
                    </a:moveTo>
                    <a:cubicBezTo>
                      <a:pt x="2" y="0"/>
                      <a:pt x="10" y="14"/>
                      <a:pt x="14" y="20"/>
                    </a:cubicBezTo>
                    <a:cubicBezTo>
                      <a:pt x="14" y="23"/>
                      <a:pt x="12" y="19"/>
                      <a:pt x="9" y="14"/>
                    </a:cubicBezTo>
                    <a:cubicBezTo>
                      <a:pt x="6" y="10"/>
                      <a:pt x="3" y="6"/>
                      <a:pt x="3" y="8"/>
                    </a:cubicBezTo>
                    <a:cubicBezTo>
                      <a:pt x="1" y="3"/>
                      <a:pt x="3"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9" name="Freeform 6394">
                <a:extLst>
                  <a:ext uri="{FF2B5EF4-FFF2-40B4-BE49-F238E27FC236}">
                    <a16:creationId xmlns:a16="http://schemas.microsoft.com/office/drawing/2014/main" id="{21A20669-CE72-4AB4-A620-52F0D9894326}"/>
                  </a:ext>
                </a:extLst>
              </p:cNvPr>
              <p:cNvSpPr>
                <a:spLocks/>
              </p:cNvSpPr>
              <p:nvPr/>
            </p:nvSpPr>
            <p:spPr bwMode="auto">
              <a:xfrm>
                <a:off x="2762" y="2155"/>
                <a:ext cx="2" cy="12"/>
              </a:xfrm>
              <a:custGeom>
                <a:avLst/>
                <a:gdLst>
                  <a:gd name="T0" fmla="*/ 3 w 4"/>
                  <a:gd name="T1" fmla="*/ 18 h 22"/>
                  <a:gd name="T2" fmla="*/ 2 w 4"/>
                  <a:gd name="T3" fmla="*/ 22 h 22"/>
                  <a:gd name="T4" fmla="*/ 1 w 4"/>
                  <a:gd name="T5" fmla="*/ 12 h 22"/>
                  <a:gd name="T6" fmla="*/ 4 w 4"/>
                  <a:gd name="T7" fmla="*/ 0 h 22"/>
                  <a:gd name="T8" fmla="*/ 3 w 4"/>
                  <a:gd name="T9" fmla="*/ 18 h 22"/>
                </a:gdLst>
                <a:ahLst/>
                <a:cxnLst>
                  <a:cxn ang="0">
                    <a:pos x="T0" y="T1"/>
                  </a:cxn>
                  <a:cxn ang="0">
                    <a:pos x="T2" y="T3"/>
                  </a:cxn>
                  <a:cxn ang="0">
                    <a:pos x="T4" y="T5"/>
                  </a:cxn>
                  <a:cxn ang="0">
                    <a:pos x="T6" y="T7"/>
                  </a:cxn>
                  <a:cxn ang="0">
                    <a:pos x="T8" y="T9"/>
                  </a:cxn>
                </a:cxnLst>
                <a:rect l="0" t="0" r="r" b="b"/>
                <a:pathLst>
                  <a:path w="4" h="22">
                    <a:moveTo>
                      <a:pt x="3" y="18"/>
                    </a:moveTo>
                    <a:cubicBezTo>
                      <a:pt x="3" y="17"/>
                      <a:pt x="2" y="19"/>
                      <a:pt x="2" y="22"/>
                    </a:cubicBezTo>
                    <a:cubicBezTo>
                      <a:pt x="1" y="20"/>
                      <a:pt x="4" y="0"/>
                      <a:pt x="1" y="12"/>
                    </a:cubicBezTo>
                    <a:cubicBezTo>
                      <a:pt x="0" y="6"/>
                      <a:pt x="3" y="1"/>
                      <a:pt x="4" y="0"/>
                    </a:cubicBezTo>
                    <a:cubicBezTo>
                      <a:pt x="3" y="9"/>
                      <a:pt x="4" y="7"/>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0" name="Freeform 6395">
                <a:extLst>
                  <a:ext uri="{FF2B5EF4-FFF2-40B4-BE49-F238E27FC236}">
                    <a16:creationId xmlns:a16="http://schemas.microsoft.com/office/drawing/2014/main" id="{4A7784D0-787E-4B31-AA08-14EEBF0DCF83}"/>
                  </a:ext>
                </a:extLst>
              </p:cNvPr>
              <p:cNvSpPr>
                <a:spLocks/>
              </p:cNvSpPr>
              <p:nvPr/>
            </p:nvSpPr>
            <p:spPr bwMode="auto">
              <a:xfrm>
                <a:off x="2511" y="2546"/>
                <a:ext cx="15" cy="9"/>
              </a:xfrm>
              <a:custGeom>
                <a:avLst/>
                <a:gdLst>
                  <a:gd name="T0" fmla="*/ 0 w 28"/>
                  <a:gd name="T1" fmla="*/ 17 h 17"/>
                  <a:gd name="T2" fmla="*/ 28 w 28"/>
                  <a:gd name="T3" fmla="*/ 0 h 17"/>
                  <a:gd name="T4" fmla="*/ 0 w 28"/>
                  <a:gd name="T5" fmla="*/ 17 h 17"/>
                </a:gdLst>
                <a:ahLst/>
                <a:cxnLst>
                  <a:cxn ang="0">
                    <a:pos x="T0" y="T1"/>
                  </a:cxn>
                  <a:cxn ang="0">
                    <a:pos x="T2" y="T3"/>
                  </a:cxn>
                  <a:cxn ang="0">
                    <a:pos x="T4" y="T5"/>
                  </a:cxn>
                </a:cxnLst>
                <a:rect l="0" t="0" r="r" b="b"/>
                <a:pathLst>
                  <a:path w="28" h="17">
                    <a:moveTo>
                      <a:pt x="0" y="17"/>
                    </a:moveTo>
                    <a:cubicBezTo>
                      <a:pt x="0" y="15"/>
                      <a:pt x="13" y="8"/>
                      <a:pt x="28" y="0"/>
                    </a:cubicBezTo>
                    <a:cubicBezTo>
                      <a:pt x="27" y="2"/>
                      <a:pt x="14"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1" name="Freeform 6396">
                <a:extLst>
                  <a:ext uri="{FF2B5EF4-FFF2-40B4-BE49-F238E27FC236}">
                    <a16:creationId xmlns:a16="http://schemas.microsoft.com/office/drawing/2014/main" id="{5339D9DA-CB8A-40D6-926D-1436F426BFA9}"/>
                  </a:ext>
                </a:extLst>
              </p:cNvPr>
              <p:cNvSpPr>
                <a:spLocks/>
              </p:cNvSpPr>
              <p:nvPr/>
            </p:nvSpPr>
            <p:spPr bwMode="auto">
              <a:xfrm>
                <a:off x="2368" y="2605"/>
                <a:ext cx="14" cy="3"/>
              </a:xfrm>
              <a:custGeom>
                <a:avLst/>
                <a:gdLst>
                  <a:gd name="T0" fmla="*/ 18 w 24"/>
                  <a:gd name="T1" fmla="*/ 2 h 4"/>
                  <a:gd name="T2" fmla="*/ 14 w 24"/>
                  <a:gd name="T3" fmla="*/ 2 h 4"/>
                  <a:gd name="T4" fmla="*/ 10 w 24"/>
                  <a:gd name="T5" fmla="*/ 3 h 4"/>
                  <a:gd name="T6" fmla="*/ 5 w 24"/>
                  <a:gd name="T7" fmla="*/ 2 h 4"/>
                  <a:gd name="T8" fmla="*/ 20 w 24"/>
                  <a:gd name="T9" fmla="*/ 0 h 4"/>
                  <a:gd name="T10" fmla="*/ 18 w 24"/>
                  <a:gd name="T11" fmla="*/ 2 h 4"/>
                </a:gdLst>
                <a:ahLst/>
                <a:cxnLst>
                  <a:cxn ang="0">
                    <a:pos x="T0" y="T1"/>
                  </a:cxn>
                  <a:cxn ang="0">
                    <a:pos x="T2" y="T3"/>
                  </a:cxn>
                  <a:cxn ang="0">
                    <a:pos x="T4" y="T5"/>
                  </a:cxn>
                  <a:cxn ang="0">
                    <a:pos x="T6" y="T7"/>
                  </a:cxn>
                  <a:cxn ang="0">
                    <a:pos x="T8" y="T9"/>
                  </a:cxn>
                  <a:cxn ang="0">
                    <a:pos x="T10" y="T11"/>
                  </a:cxn>
                </a:cxnLst>
                <a:rect l="0" t="0" r="r" b="b"/>
                <a:pathLst>
                  <a:path w="24" h="4">
                    <a:moveTo>
                      <a:pt x="18" y="2"/>
                    </a:moveTo>
                    <a:cubicBezTo>
                      <a:pt x="14" y="3"/>
                      <a:pt x="15" y="2"/>
                      <a:pt x="14" y="2"/>
                    </a:cubicBezTo>
                    <a:cubicBezTo>
                      <a:pt x="10" y="3"/>
                      <a:pt x="10" y="3"/>
                      <a:pt x="10" y="3"/>
                    </a:cubicBezTo>
                    <a:cubicBezTo>
                      <a:pt x="5" y="4"/>
                      <a:pt x="0" y="4"/>
                      <a:pt x="5" y="2"/>
                    </a:cubicBezTo>
                    <a:cubicBezTo>
                      <a:pt x="10" y="1"/>
                      <a:pt x="14" y="1"/>
                      <a:pt x="20" y="0"/>
                    </a:cubicBezTo>
                    <a:cubicBezTo>
                      <a:pt x="15" y="2"/>
                      <a:pt x="24"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2" name="Freeform 6397">
                <a:extLst>
                  <a:ext uri="{FF2B5EF4-FFF2-40B4-BE49-F238E27FC236}">
                    <a16:creationId xmlns:a16="http://schemas.microsoft.com/office/drawing/2014/main" id="{EFBF4C04-2CE0-45A3-B1B5-3DDC33DD493A}"/>
                  </a:ext>
                </a:extLst>
              </p:cNvPr>
              <p:cNvSpPr>
                <a:spLocks/>
              </p:cNvSpPr>
              <p:nvPr/>
            </p:nvSpPr>
            <p:spPr bwMode="auto">
              <a:xfrm>
                <a:off x="2208" y="2616"/>
                <a:ext cx="13" cy="2"/>
              </a:xfrm>
              <a:custGeom>
                <a:avLst/>
                <a:gdLst>
                  <a:gd name="T0" fmla="*/ 0 w 23"/>
                  <a:gd name="T1" fmla="*/ 2 h 4"/>
                  <a:gd name="T2" fmla="*/ 14 w 23"/>
                  <a:gd name="T3" fmla="*/ 1 h 4"/>
                  <a:gd name="T4" fmla="*/ 11 w 23"/>
                  <a:gd name="T5" fmla="*/ 2 h 4"/>
                  <a:gd name="T6" fmla="*/ 23 w 23"/>
                  <a:gd name="T7" fmla="*/ 4 h 4"/>
                  <a:gd name="T8" fmla="*/ 0 w 23"/>
                  <a:gd name="T9" fmla="*/ 2 h 4"/>
                </a:gdLst>
                <a:ahLst/>
                <a:cxnLst>
                  <a:cxn ang="0">
                    <a:pos x="T0" y="T1"/>
                  </a:cxn>
                  <a:cxn ang="0">
                    <a:pos x="T2" y="T3"/>
                  </a:cxn>
                  <a:cxn ang="0">
                    <a:pos x="T4" y="T5"/>
                  </a:cxn>
                  <a:cxn ang="0">
                    <a:pos x="T6" y="T7"/>
                  </a:cxn>
                  <a:cxn ang="0">
                    <a:pos x="T8" y="T9"/>
                  </a:cxn>
                </a:cxnLst>
                <a:rect l="0" t="0" r="r" b="b"/>
                <a:pathLst>
                  <a:path w="23" h="4">
                    <a:moveTo>
                      <a:pt x="0" y="2"/>
                    </a:moveTo>
                    <a:cubicBezTo>
                      <a:pt x="11" y="3"/>
                      <a:pt x="1" y="0"/>
                      <a:pt x="14" y="1"/>
                    </a:cubicBezTo>
                    <a:cubicBezTo>
                      <a:pt x="14" y="2"/>
                      <a:pt x="11" y="2"/>
                      <a:pt x="11" y="2"/>
                    </a:cubicBezTo>
                    <a:cubicBezTo>
                      <a:pt x="12" y="3"/>
                      <a:pt x="18" y="3"/>
                      <a:pt x="23" y="4"/>
                    </a:cubicBezTo>
                    <a:cubicBezTo>
                      <a:pt x="20" y="4"/>
                      <a:pt x="11"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3" name="Freeform 6398">
                <a:extLst>
                  <a:ext uri="{FF2B5EF4-FFF2-40B4-BE49-F238E27FC236}">
                    <a16:creationId xmlns:a16="http://schemas.microsoft.com/office/drawing/2014/main" id="{E24AD0D8-3D90-4755-A98F-DDE3B327DE2B}"/>
                  </a:ext>
                </a:extLst>
              </p:cNvPr>
              <p:cNvSpPr>
                <a:spLocks/>
              </p:cNvSpPr>
              <p:nvPr/>
            </p:nvSpPr>
            <p:spPr bwMode="auto">
              <a:xfrm>
                <a:off x="2763" y="2104"/>
                <a:ext cx="2" cy="12"/>
              </a:xfrm>
              <a:custGeom>
                <a:avLst/>
                <a:gdLst>
                  <a:gd name="T0" fmla="*/ 3 w 4"/>
                  <a:gd name="T1" fmla="*/ 14 h 21"/>
                  <a:gd name="T2" fmla="*/ 1 w 4"/>
                  <a:gd name="T3" fmla="*/ 19 h 21"/>
                  <a:gd name="T4" fmla="*/ 1 w 4"/>
                  <a:gd name="T5" fmla="*/ 0 h 21"/>
                  <a:gd name="T6" fmla="*/ 3 w 4"/>
                  <a:gd name="T7" fmla="*/ 14 h 21"/>
                </a:gdLst>
                <a:ahLst/>
                <a:cxnLst>
                  <a:cxn ang="0">
                    <a:pos x="T0" y="T1"/>
                  </a:cxn>
                  <a:cxn ang="0">
                    <a:pos x="T2" y="T3"/>
                  </a:cxn>
                  <a:cxn ang="0">
                    <a:pos x="T4" y="T5"/>
                  </a:cxn>
                  <a:cxn ang="0">
                    <a:pos x="T6" y="T7"/>
                  </a:cxn>
                </a:cxnLst>
                <a:rect l="0" t="0" r="r" b="b"/>
                <a:pathLst>
                  <a:path w="4" h="21">
                    <a:moveTo>
                      <a:pt x="3" y="14"/>
                    </a:moveTo>
                    <a:cubicBezTo>
                      <a:pt x="4" y="21"/>
                      <a:pt x="2" y="16"/>
                      <a:pt x="1" y="19"/>
                    </a:cubicBezTo>
                    <a:cubicBezTo>
                      <a:pt x="0" y="8"/>
                      <a:pt x="1" y="5"/>
                      <a:pt x="1" y="0"/>
                    </a:cubicBezTo>
                    <a:cubicBezTo>
                      <a:pt x="3" y="0"/>
                      <a:pt x="2" y="16"/>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4" name="Freeform 6399">
                <a:extLst>
                  <a:ext uri="{FF2B5EF4-FFF2-40B4-BE49-F238E27FC236}">
                    <a16:creationId xmlns:a16="http://schemas.microsoft.com/office/drawing/2014/main" id="{725EC4D1-2498-4D04-970C-F0F4D6E559D9}"/>
                  </a:ext>
                </a:extLst>
              </p:cNvPr>
              <p:cNvSpPr>
                <a:spLocks/>
              </p:cNvSpPr>
              <p:nvPr/>
            </p:nvSpPr>
            <p:spPr bwMode="auto">
              <a:xfrm>
                <a:off x="2534" y="2533"/>
                <a:ext cx="10" cy="6"/>
              </a:xfrm>
              <a:custGeom>
                <a:avLst/>
                <a:gdLst>
                  <a:gd name="T0" fmla="*/ 5 w 17"/>
                  <a:gd name="T1" fmla="*/ 11 h 12"/>
                  <a:gd name="T2" fmla="*/ 17 w 17"/>
                  <a:gd name="T3" fmla="*/ 0 h 12"/>
                  <a:gd name="T4" fmla="*/ 5 w 17"/>
                  <a:gd name="T5" fmla="*/ 11 h 12"/>
                </a:gdLst>
                <a:ahLst/>
                <a:cxnLst>
                  <a:cxn ang="0">
                    <a:pos x="T0" y="T1"/>
                  </a:cxn>
                  <a:cxn ang="0">
                    <a:pos x="T2" y="T3"/>
                  </a:cxn>
                  <a:cxn ang="0">
                    <a:pos x="T4" y="T5"/>
                  </a:cxn>
                </a:cxnLst>
                <a:rect l="0" t="0" r="r" b="b"/>
                <a:pathLst>
                  <a:path w="17" h="12">
                    <a:moveTo>
                      <a:pt x="5" y="11"/>
                    </a:moveTo>
                    <a:cubicBezTo>
                      <a:pt x="0" y="12"/>
                      <a:pt x="8" y="7"/>
                      <a:pt x="17" y="0"/>
                    </a:cubicBezTo>
                    <a:cubicBezTo>
                      <a:pt x="15" y="3"/>
                      <a:pt x="17" y="4"/>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5" name="Freeform 6400">
                <a:extLst>
                  <a:ext uri="{FF2B5EF4-FFF2-40B4-BE49-F238E27FC236}">
                    <a16:creationId xmlns:a16="http://schemas.microsoft.com/office/drawing/2014/main" id="{F6D9EE43-9A91-4EC4-9F09-8CA8417AC182}"/>
                  </a:ext>
                </a:extLst>
              </p:cNvPr>
              <p:cNvSpPr>
                <a:spLocks/>
              </p:cNvSpPr>
              <p:nvPr/>
            </p:nvSpPr>
            <p:spPr bwMode="auto">
              <a:xfrm>
                <a:off x="2483" y="1689"/>
                <a:ext cx="13" cy="5"/>
              </a:xfrm>
              <a:custGeom>
                <a:avLst/>
                <a:gdLst>
                  <a:gd name="T0" fmla="*/ 15 w 22"/>
                  <a:gd name="T1" fmla="*/ 4 h 8"/>
                  <a:gd name="T2" fmla="*/ 0 w 22"/>
                  <a:gd name="T3" fmla="*/ 0 h 8"/>
                  <a:gd name="T4" fmla="*/ 15 w 22"/>
                  <a:gd name="T5" fmla="*/ 4 h 8"/>
                </a:gdLst>
                <a:ahLst/>
                <a:cxnLst>
                  <a:cxn ang="0">
                    <a:pos x="T0" y="T1"/>
                  </a:cxn>
                  <a:cxn ang="0">
                    <a:pos x="T2" y="T3"/>
                  </a:cxn>
                  <a:cxn ang="0">
                    <a:pos x="T4" y="T5"/>
                  </a:cxn>
                </a:cxnLst>
                <a:rect l="0" t="0" r="r" b="b"/>
                <a:pathLst>
                  <a:path w="22" h="8">
                    <a:moveTo>
                      <a:pt x="15" y="4"/>
                    </a:moveTo>
                    <a:cubicBezTo>
                      <a:pt x="22" y="8"/>
                      <a:pt x="7" y="3"/>
                      <a:pt x="0" y="0"/>
                    </a:cubicBezTo>
                    <a:cubicBezTo>
                      <a:pt x="5" y="1"/>
                      <a:pt x="4" y="0"/>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6" name="Freeform 6401">
                <a:extLst>
                  <a:ext uri="{FF2B5EF4-FFF2-40B4-BE49-F238E27FC236}">
                    <a16:creationId xmlns:a16="http://schemas.microsoft.com/office/drawing/2014/main" id="{1ACDB2D7-DAED-47A1-9C7A-18BE97FA77C8}"/>
                  </a:ext>
                </a:extLst>
              </p:cNvPr>
              <p:cNvSpPr>
                <a:spLocks/>
              </p:cNvSpPr>
              <p:nvPr/>
            </p:nvSpPr>
            <p:spPr bwMode="auto">
              <a:xfrm>
                <a:off x="2755" y="2199"/>
                <a:ext cx="4" cy="21"/>
              </a:xfrm>
              <a:custGeom>
                <a:avLst/>
                <a:gdLst>
                  <a:gd name="T0" fmla="*/ 6 w 7"/>
                  <a:gd name="T1" fmla="*/ 12 h 37"/>
                  <a:gd name="T2" fmla="*/ 3 w 7"/>
                  <a:gd name="T3" fmla="*/ 29 h 37"/>
                  <a:gd name="T4" fmla="*/ 4 w 7"/>
                  <a:gd name="T5" fmla="*/ 22 h 37"/>
                  <a:gd name="T6" fmla="*/ 1 w 7"/>
                  <a:gd name="T7" fmla="*/ 33 h 37"/>
                  <a:gd name="T8" fmla="*/ 1 w 7"/>
                  <a:gd name="T9" fmla="*/ 28 h 37"/>
                  <a:gd name="T10" fmla="*/ 3 w 7"/>
                  <a:gd name="T11" fmla="*/ 13 h 37"/>
                  <a:gd name="T12" fmla="*/ 1 w 7"/>
                  <a:gd name="T13" fmla="*/ 23 h 37"/>
                  <a:gd name="T14" fmla="*/ 7 w 7"/>
                  <a:gd name="T15" fmla="*/ 1 h 37"/>
                  <a:gd name="T16" fmla="*/ 6 w 7"/>
                  <a:gd name="T17"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7">
                    <a:moveTo>
                      <a:pt x="6" y="12"/>
                    </a:moveTo>
                    <a:cubicBezTo>
                      <a:pt x="7" y="11"/>
                      <a:pt x="4" y="24"/>
                      <a:pt x="3" y="29"/>
                    </a:cubicBezTo>
                    <a:cubicBezTo>
                      <a:pt x="2" y="29"/>
                      <a:pt x="3" y="25"/>
                      <a:pt x="4" y="22"/>
                    </a:cubicBezTo>
                    <a:cubicBezTo>
                      <a:pt x="3" y="24"/>
                      <a:pt x="2" y="27"/>
                      <a:pt x="1" y="33"/>
                    </a:cubicBezTo>
                    <a:cubicBezTo>
                      <a:pt x="0" y="37"/>
                      <a:pt x="0" y="34"/>
                      <a:pt x="1" y="28"/>
                    </a:cubicBezTo>
                    <a:cubicBezTo>
                      <a:pt x="3" y="13"/>
                      <a:pt x="3" y="13"/>
                      <a:pt x="3" y="13"/>
                    </a:cubicBezTo>
                    <a:cubicBezTo>
                      <a:pt x="3" y="13"/>
                      <a:pt x="2" y="19"/>
                      <a:pt x="1" y="23"/>
                    </a:cubicBezTo>
                    <a:cubicBezTo>
                      <a:pt x="0" y="17"/>
                      <a:pt x="5" y="0"/>
                      <a:pt x="7" y="1"/>
                    </a:cubicBezTo>
                    <a:cubicBezTo>
                      <a:pt x="5" y="6"/>
                      <a:pt x="2" y="30"/>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7" name="Freeform 6402">
                <a:extLst>
                  <a:ext uri="{FF2B5EF4-FFF2-40B4-BE49-F238E27FC236}">
                    <a16:creationId xmlns:a16="http://schemas.microsoft.com/office/drawing/2014/main" id="{81A755E3-2497-4CB5-8ADA-6CA7660519C7}"/>
                  </a:ext>
                </a:extLst>
              </p:cNvPr>
              <p:cNvSpPr>
                <a:spLocks/>
              </p:cNvSpPr>
              <p:nvPr/>
            </p:nvSpPr>
            <p:spPr bwMode="auto">
              <a:xfrm>
                <a:off x="2639" y="2443"/>
                <a:ext cx="8" cy="7"/>
              </a:xfrm>
              <a:custGeom>
                <a:avLst/>
                <a:gdLst>
                  <a:gd name="T0" fmla="*/ 1 w 15"/>
                  <a:gd name="T1" fmla="*/ 13 h 13"/>
                  <a:gd name="T2" fmla="*/ 0 w 15"/>
                  <a:gd name="T3" fmla="*/ 10 h 13"/>
                  <a:gd name="T4" fmla="*/ 10 w 15"/>
                  <a:gd name="T5" fmla="*/ 1 h 13"/>
                  <a:gd name="T6" fmla="*/ 15 w 15"/>
                  <a:gd name="T7" fmla="*/ 0 h 13"/>
                  <a:gd name="T8" fmla="*/ 7 w 15"/>
                  <a:gd name="T9" fmla="*/ 6 h 13"/>
                  <a:gd name="T10" fmla="*/ 1 w 15"/>
                  <a:gd name="T11" fmla="*/ 13 h 13"/>
                </a:gdLst>
                <a:ahLst/>
                <a:cxnLst>
                  <a:cxn ang="0">
                    <a:pos x="T0" y="T1"/>
                  </a:cxn>
                  <a:cxn ang="0">
                    <a:pos x="T2" y="T3"/>
                  </a:cxn>
                  <a:cxn ang="0">
                    <a:pos x="T4" y="T5"/>
                  </a:cxn>
                  <a:cxn ang="0">
                    <a:pos x="T6" y="T7"/>
                  </a:cxn>
                  <a:cxn ang="0">
                    <a:pos x="T8" y="T9"/>
                  </a:cxn>
                  <a:cxn ang="0">
                    <a:pos x="T10" y="T11"/>
                  </a:cxn>
                </a:cxnLst>
                <a:rect l="0" t="0" r="r" b="b"/>
                <a:pathLst>
                  <a:path w="15" h="13">
                    <a:moveTo>
                      <a:pt x="1" y="13"/>
                    </a:moveTo>
                    <a:cubicBezTo>
                      <a:pt x="2" y="11"/>
                      <a:pt x="2" y="10"/>
                      <a:pt x="0" y="10"/>
                    </a:cubicBezTo>
                    <a:cubicBezTo>
                      <a:pt x="8" y="2"/>
                      <a:pt x="9" y="1"/>
                      <a:pt x="10" y="1"/>
                    </a:cubicBezTo>
                    <a:cubicBezTo>
                      <a:pt x="11" y="1"/>
                      <a:pt x="11" y="3"/>
                      <a:pt x="15" y="0"/>
                    </a:cubicBezTo>
                    <a:cubicBezTo>
                      <a:pt x="9" y="7"/>
                      <a:pt x="8" y="7"/>
                      <a:pt x="7" y="6"/>
                    </a:cubicBezTo>
                    <a:cubicBezTo>
                      <a:pt x="7" y="6"/>
                      <a:pt x="6" y="6"/>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8" name="Freeform 6403">
                <a:extLst>
                  <a:ext uri="{FF2B5EF4-FFF2-40B4-BE49-F238E27FC236}">
                    <a16:creationId xmlns:a16="http://schemas.microsoft.com/office/drawing/2014/main" id="{A71F0067-D286-4A83-AC03-7F05BCB90EA0}"/>
                  </a:ext>
                </a:extLst>
              </p:cNvPr>
              <p:cNvSpPr>
                <a:spLocks/>
              </p:cNvSpPr>
              <p:nvPr/>
            </p:nvSpPr>
            <p:spPr bwMode="auto">
              <a:xfrm>
                <a:off x="2596" y="2482"/>
                <a:ext cx="13" cy="11"/>
              </a:xfrm>
              <a:custGeom>
                <a:avLst/>
                <a:gdLst>
                  <a:gd name="T0" fmla="*/ 21 w 22"/>
                  <a:gd name="T1" fmla="*/ 0 h 20"/>
                  <a:gd name="T2" fmla="*/ 10 w 22"/>
                  <a:gd name="T3" fmla="*/ 13 h 20"/>
                  <a:gd name="T4" fmla="*/ 0 w 22"/>
                  <a:gd name="T5" fmla="*/ 20 h 20"/>
                  <a:gd name="T6" fmla="*/ 21 w 22"/>
                  <a:gd name="T7" fmla="*/ 0 h 20"/>
                </a:gdLst>
                <a:ahLst/>
                <a:cxnLst>
                  <a:cxn ang="0">
                    <a:pos x="T0" y="T1"/>
                  </a:cxn>
                  <a:cxn ang="0">
                    <a:pos x="T2" y="T3"/>
                  </a:cxn>
                  <a:cxn ang="0">
                    <a:pos x="T4" y="T5"/>
                  </a:cxn>
                  <a:cxn ang="0">
                    <a:pos x="T6" y="T7"/>
                  </a:cxn>
                </a:cxnLst>
                <a:rect l="0" t="0" r="r" b="b"/>
                <a:pathLst>
                  <a:path w="22" h="20">
                    <a:moveTo>
                      <a:pt x="21" y="0"/>
                    </a:moveTo>
                    <a:cubicBezTo>
                      <a:pt x="22" y="1"/>
                      <a:pt x="7" y="13"/>
                      <a:pt x="10" y="13"/>
                    </a:cubicBezTo>
                    <a:cubicBezTo>
                      <a:pt x="6" y="16"/>
                      <a:pt x="4" y="16"/>
                      <a:pt x="0" y="20"/>
                    </a:cubicBezTo>
                    <a:cubicBezTo>
                      <a:pt x="7" y="12"/>
                      <a:pt x="13" y="7"/>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9" name="Freeform 6404">
                <a:extLst>
                  <a:ext uri="{FF2B5EF4-FFF2-40B4-BE49-F238E27FC236}">
                    <a16:creationId xmlns:a16="http://schemas.microsoft.com/office/drawing/2014/main" id="{205E4DAF-E434-4AD1-B172-D5D570D3C007}"/>
                  </a:ext>
                </a:extLst>
              </p:cNvPr>
              <p:cNvSpPr>
                <a:spLocks/>
              </p:cNvSpPr>
              <p:nvPr/>
            </p:nvSpPr>
            <p:spPr bwMode="auto">
              <a:xfrm>
                <a:off x="2693" y="1873"/>
                <a:ext cx="8" cy="13"/>
              </a:xfrm>
              <a:custGeom>
                <a:avLst/>
                <a:gdLst>
                  <a:gd name="T0" fmla="*/ 11 w 14"/>
                  <a:gd name="T1" fmla="*/ 16 h 23"/>
                  <a:gd name="T2" fmla="*/ 14 w 14"/>
                  <a:gd name="T3" fmla="*/ 23 h 23"/>
                  <a:gd name="T4" fmla="*/ 12 w 14"/>
                  <a:gd name="T5" fmla="*/ 21 h 23"/>
                  <a:gd name="T6" fmla="*/ 3 w 14"/>
                  <a:gd name="T7" fmla="*/ 6 h 23"/>
                  <a:gd name="T8" fmla="*/ 11 w 14"/>
                  <a:gd name="T9" fmla="*/ 16 h 23"/>
                </a:gdLst>
                <a:ahLst/>
                <a:cxnLst>
                  <a:cxn ang="0">
                    <a:pos x="T0" y="T1"/>
                  </a:cxn>
                  <a:cxn ang="0">
                    <a:pos x="T2" y="T3"/>
                  </a:cxn>
                  <a:cxn ang="0">
                    <a:pos x="T4" y="T5"/>
                  </a:cxn>
                  <a:cxn ang="0">
                    <a:pos x="T6" y="T7"/>
                  </a:cxn>
                  <a:cxn ang="0">
                    <a:pos x="T8" y="T9"/>
                  </a:cxn>
                </a:cxnLst>
                <a:rect l="0" t="0" r="r" b="b"/>
                <a:pathLst>
                  <a:path w="14" h="23">
                    <a:moveTo>
                      <a:pt x="11" y="16"/>
                    </a:moveTo>
                    <a:cubicBezTo>
                      <a:pt x="10" y="16"/>
                      <a:pt x="12" y="20"/>
                      <a:pt x="14" y="23"/>
                    </a:cubicBezTo>
                    <a:cubicBezTo>
                      <a:pt x="13" y="22"/>
                      <a:pt x="9" y="16"/>
                      <a:pt x="12" y="21"/>
                    </a:cubicBezTo>
                    <a:cubicBezTo>
                      <a:pt x="8" y="18"/>
                      <a:pt x="8" y="13"/>
                      <a:pt x="3" y="6"/>
                    </a:cubicBezTo>
                    <a:cubicBezTo>
                      <a:pt x="0" y="0"/>
                      <a:pt x="9" y="13"/>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0" name="Freeform 6405">
                <a:extLst>
                  <a:ext uri="{FF2B5EF4-FFF2-40B4-BE49-F238E27FC236}">
                    <a16:creationId xmlns:a16="http://schemas.microsoft.com/office/drawing/2014/main" id="{727415F6-2CC2-417C-A265-9DBC52D8D4FC}"/>
                  </a:ext>
                </a:extLst>
              </p:cNvPr>
              <p:cNvSpPr>
                <a:spLocks/>
              </p:cNvSpPr>
              <p:nvPr/>
            </p:nvSpPr>
            <p:spPr bwMode="auto">
              <a:xfrm>
                <a:off x="2719" y="2318"/>
                <a:ext cx="4" cy="7"/>
              </a:xfrm>
              <a:custGeom>
                <a:avLst/>
                <a:gdLst>
                  <a:gd name="T0" fmla="*/ 7 w 7"/>
                  <a:gd name="T1" fmla="*/ 3 h 13"/>
                  <a:gd name="T2" fmla="*/ 0 w 7"/>
                  <a:gd name="T3" fmla="*/ 13 h 13"/>
                  <a:gd name="T4" fmla="*/ 6 w 7"/>
                  <a:gd name="T5" fmla="*/ 0 h 13"/>
                  <a:gd name="T6" fmla="*/ 7 w 7"/>
                  <a:gd name="T7" fmla="*/ 3 h 13"/>
                </a:gdLst>
                <a:ahLst/>
                <a:cxnLst>
                  <a:cxn ang="0">
                    <a:pos x="T0" y="T1"/>
                  </a:cxn>
                  <a:cxn ang="0">
                    <a:pos x="T2" y="T3"/>
                  </a:cxn>
                  <a:cxn ang="0">
                    <a:pos x="T4" y="T5"/>
                  </a:cxn>
                  <a:cxn ang="0">
                    <a:pos x="T6" y="T7"/>
                  </a:cxn>
                </a:cxnLst>
                <a:rect l="0" t="0" r="r" b="b"/>
                <a:pathLst>
                  <a:path w="7" h="13">
                    <a:moveTo>
                      <a:pt x="7" y="3"/>
                    </a:moveTo>
                    <a:cubicBezTo>
                      <a:pt x="3" y="12"/>
                      <a:pt x="4" y="7"/>
                      <a:pt x="0" y="13"/>
                    </a:cubicBezTo>
                    <a:cubicBezTo>
                      <a:pt x="0" y="12"/>
                      <a:pt x="4" y="6"/>
                      <a:pt x="6" y="0"/>
                    </a:cubicBezTo>
                    <a:cubicBezTo>
                      <a:pt x="6" y="3"/>
                      <a:pt x="6" y="4"/>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1" name="Freeform 6406">
                <a:extLst>
                  <a:ext uri="{FF2B5EF4-FFF2-40B4-BE49-F238E27FC236}">
                    <a16:creationId xmlns:a16="http://schemas.microsoft.com/office/drawing/2014/main" id="{AA6BE0FB-DE98-49A8-8790-A0D689E7BC71}"/>
                  </a:ext>
                </a:extLst>
              </p:cNvPr>
              <p:cNvSpPr>
                <a:spLocks/>
              </p:cNvSpPr>
              <p:nvPr/>
            </p:nvSpPr>
            <p:spPr bwMode="auto">
              <a:xfrm>
                <a:off x="2560" y="2516"/>
                <a:ext cx="8" cy="6"/>
              </a:xfrm>
              <a:custGeom>
                <a:avLst/>
                <a:gdLst>
                  <a:gd name="T0" fmla="*/ 2 w 14"/>
                  <a:gd name="T1" fmla="*/ 12 h 12"/>
                  <a:gd name="T2" fmla="*/ 14 w 14"/>
                  <a:gd name="T3" fmla="*/ 0 h 12"/>
                  <a:gd name="T4" fmla="*/ 2 w 14"/>
                  <a:gd name="T5" fmla="*/ 12 h 12"/>
                </a:gdLst>
                <a:ahLst/>
                <a:cxnLst>
                  <a:cxn ang="0">
                    <a:pos x="T0" y="T1"/>
                  </a:cxn>
                  <a:cxn ang="0">
                    <a:pos x="T2" y="T3"/>
                  </a:cxn>
                  <a:cxn ang="0">
                    <a:pos x="T4" y="T5"/>
                  </a:cxn>
                </a:cxnLst>
                <a:rect l="0" t="0" r="r" b="b"/>
                <a:pathLst>
                  <a:path w="14" h="12">
                    <a:moveTo>
                      <a:pt x="2" y="12"/>
                    </a:moveTo>
                    <a:cubicBezTo>
                      <a:pt x="0" y="11"/>
                      <a:pt x="4" y="7"/>
                      <a:pt x="14" y="0"/>
                    </a:cubicBezTo>
                    <a:cubicBezTo>
                      <a:pt x="13" y="2"/>
                      <a:pt x="13" y="4"/>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2" name="Freeform 6407">
                <a:extLst>
                  <a:ext uri="{FF2B5EF4-FFF2-40B4-BE49-F238E27FC236}">
                    <a16:creationId xmlns:a16="http://schemas.microsoft.com/office/drawing/2014/main" id="{9122213B-096A-438D-906C-425BBAA2F362}"/>
                  </a:ext>
                </a:extLst>
              </p:cNvPr>
              <p:cNvSpPr>
                <a:spLocks/>
              </p:cNvSpPr>
              <p:nvPr/>
            </p:nvSpPr>
            <p:spPr bwMode="auto">
              <a:xfrm>
                <a:off x="2675" y="2394"/>
                <a:ext cx="5" cy="9"/>
              </a:xfrm>
              <a:custGeom>
                <a:avLst/>
                <a:gdLst>
                  <a:gd name="T0" fmla="*/ 8 w 9"/>
                  <a:gd name="T1" fmla="*/ 7 h 16"/>
                  <a:gd name="T2" fmla="*/ 3 w 9"/>
                  <a:gd name="T3" fmla="*/ 7 h 16"/>
                  <a:gd name="T4" fmla="*/ 8 w 9"/>
                  <a:gd name="T5" fmla="*/ 7 h 16"/>
                </a:gdLst>
                <a:ahLst/>
                <a:cxnLst>
                  <a:cxn ang="0">
                    <a:pos x="T0" y="T1"/>
                  </a:cxn>
                  <a:cxn ang="0">
                    <a:pos x="T2" y="T3"/>
                  </a:cxn>
                  <a:cxn ang="0">
                    <a:pos x="T4" y="T5"/>
                  </a:cxn>
                </a:cxnLst>
                <a:rect l="0" t="0" r="r" b="b"/>
                <a:pathLst>
                  <a:path w="9" h="16">
                    <a:moveTo>
                      <a:pt x="8" y="7"/>
                    </a:moveTo>
                    <a:cubicBezTo>
                      <a:pt x="0" y="16"/>
                      <a:pt x="4" y="9"/>
                      <a:pt x="3" y="7"/>
                    </a:cubicBezTo>
                    <a:cubicBezTo>
                      <a:pt x="9" y="0"/>
                      <a:pt x="8" y="6"/>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3" name="Freeform 6408">
                <a:extLst>
                  <a:ext uri="{FF2B5EF4-FFF2-40B4-BE49-F238E27FC236}">
                    <a16:creationId xmlns:a16="http://schemas.microsoft.com/office/drawing/2014/main" id="{81C58AF6-C8B6-4AD6-A3F3-47A738327BEA}"/>
                  </a:ext>
                </a:extLst>
              </p:cNvPr>
              <p:cNvSpPr>
                <a:spLocks/>
              </p:cNvSpPr>
              <p:nvPr/>
            </p:nvSpPr>
            <p:spPr bwMode="auto">
              <a:xfrm>
                <a:off x="2626" y="2453"/>
                <a:ext cx="11" cy="10"/>
              </a:xfrm>
              <a:custGeom>
                <a:avLst/>
                <a:gdLst>
                  <a:gd name="T0" fmla="*/ 17 w 19"/>
                  <a:gd name="T1" fmla="*/ 1 h 17"/>
                  <a:gd name="T2" fmla="*/ 5 w 19"/>
                  <a:gd name="T3" fmla="*/ 14 h 17"/>
                  <a:gd name="T4" fmla="*/ 10 w 19"/>
                  <a:gd name="T5" fmla="*/ 9 h 17"/>
                  <a:gd name="T6" fmla="*/ 0 w 19"/>
                  <a:gd name="T7" fmla="*/ 17 h 17"/>
                  <a:gd name="T8" fmla="*/ 17 w 19"/>
                  <a:gd name="T9" fmla="*/ 1 h 17"/>
                </a:gdLst>
                <a:ahLst/>
                <a:cxnLst>
                  <a:cxn ang="0">
                    <a:pos x="T0" y="T1"/>
                  </a:cxn>
                  <a:cxn ang="0">
                    <a:pos x="T2" y="T3"/>
                  </a:cxn>
                  <a:cxn ang="0">
                    <a:pos x="T4" y="T5"/>
                  </a:cxn>
                  <a:cxn ang="0">
                    <a:pos x="T6" y="T7"/>
                  </a:cxn>
                  <a:cxn ang="0">
                    <a:pos x="T8" y="T9"/>
                  </a:cxn>
                </a:cxnLst>
                <a:rect l="0" t="0" r="r" b="b"/>
                <a:pathLst>
                  <a:path w="19" h="17">
                    <a:moveTo>
                      <a:pt x="17" y="1"/>
                    </a:moveTo>
                    <a:cubicBezTo>
                      <a:pt x="19" y="0"/>
                      <a:pt x="9" y="10"/>
                      <a:pt x="5" y="14"/>
                    </a:cubicBezTo>
                    <a:cubicBezTo>
                      <a:pt x="5" y="14"/>
                      <a:pt x="8" y="11"/>
                      <a:pt x="10" y="9"/>
                    </a:cubicBezTo>
                    <a:cubicBezTo>
                      <a:pt x="7" y="12"/>
                      <a:pt x="7" y="9"/>
                      <a:pt x="0" y="17"/>
                    </a:cubicBezTo>
                    <a:cubicBezTo>
                      <a:pt x="5" y="9"/>
                      <a:pt x="11" y="7"/>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4" name="Freeform 6409">
                <a:extLst>
                  <a:ext uri="{FF2B5EF4-FFF2-40B4-BE49-F238E27FC236}">
                    <a16:creationId xmlns:a16="http://schemas.microsoft.com/office/drawing/2014/main" id="{54AF588B-BF3E-456F-8801-DBBFA7201747}"/>
                  </a:ext>
                </a:extLst>
              </p:cNvPr>
              <p:cNvSpPr>
                <a:spLocks/>
              </p:cNvSpPr>
              <p:nvPr/>
            </p:nvSpPr>
            <p:spPr bwMode="auto">
              <a:xfrm>
                <a:off x="2467" y="2568"/>
                <a:ext cx="13" cy="6"/>
              </a:xfrm>
              <a:custGeom>
                <a:avLst/>
                <a:gdLst>
                  <a:gd name="T0" fmla="*/ 22 w 22"/>
                  <a:gd name="T1" fmla="*/ 1 h 10"/>
                  <a:gd name="T2" fmla="*/ 6 w 22"/>
                  <a:gd name="T3" fmla="*/ 6 h 10"/>
                  <a:gd name="T4" fmla="*/ 22 w 22"/>
                  <a:gd name="T5" fmla="*/ 1 h 10"/>
                </a:gdLst>
                <a:ahLst/>
                <a:cxnLst>
                  <a:cxn ang="0">
                    <a:pos x="T0" y="T1"/>
                  </a:cxn>
                  <a:cxn ang="0">
                    <a:pos x="T2" y="T3"/>
                  </a:cxn>
                  <a:cxn ang="0">
                    <a:pos x="T4" y="T5"/>
                  </a:cxn>
                </a:cxnLst>
                <a:rect l="0" t="0" r="r" b="b"/>
                <a:pathLst>
                  <a:path w="22" h="10">
                    <a:moveTo>
                      <a:pt x="22" y="1"/>
                    </a:moveTo>
                    <a:cubicBezTo>
                      <a:pt x="10" y="7"/>
                      <a:pt x="0" y="10"/>
                      <a:pt x="6" y="6"/>
                    </a:cubicBezTo>
                    <a:cubicBezTo>
                      <a:pt x="15" y="3"/>
                      <a:pt x="21"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5" name="Freeform 6410">
                <a:extLst>
                  <a:ext uri="{FF2B5EF4-FFF2-40B4-BE49-F238E27FC236}">
                    <a16:creationId xmlns:a16="http://schemas.microsoft.com/office/drawing/2014/main" id="{66472FC4-20ED-49FF-8852-0603AE141CF3}"/>
                  </a:ext>
                </a:extLst>
              </p:cNvPr>
              <p:cNvSpPr>
                <a:spLocks/>
              </p:cNvSpPr>
              <p:nvPr/>
            </p:nvSpPr>
            <p:spPr bwMode="auto">
              <a:xfrm>
                <a:off x="2701" y="1890"/>
                <a:ext cx="7" cy="13"/>
              </a:xfrm>
              <a:custGeom>
                <a:avLst/>
                <a:gdLst>
                  <a:gd name="T0" fmla="*/ 9 w 14"/>
                  <a:gd name="T1" fmla="*/ 14 h 24"/>
                  <a:gd name="T2" fmla="*/ 8 w 14"/>
                  <a:gd name="T3" fmla="*/ 17 h 24"/>
                  <a:gd name="T4" fmla="*/ 1 w 14"/>
                  <a:gd name="T5" fmla="*/ 4 h 24"/>
                  <a:gd name="T6" fmla="*/ 0 w 14"/>
                  <a:gd name="T7" fmla="*/ 0 h 24"/>
                  <a:gd name="T8" fmla="*/ 9 w 14"/>
                  <a:gd name="T9" fmla="*/ 14 h 24"/>
                </a:gdLst>
                <a:ahLst/>
                <a:cxnLst>
                  <a:cxn ang="0">
                    <a:pos x="T0" y="T1"/>
                  </a:cxn>
                  <a:cxn ang="0">
                    <a:pos x="T2" y="T3"/>
                  </a:cxn>
                  <a:cxn ang="0">
                    <a:pos x="T4" y="T5"/>
                  </a:cxn>
                  <a:cxn ang="0">
                    <a:pos x="T6" y="T7"/>
                  </a:cxn>
                  <a:cxn ang="0">
                    <a:pos x="T8" y="T9"/>
                  </a:cxn>
                </a:cxnLst>
                <a:rect l="0" t="0" r="r" b="b"/>
                <a:pathLst>
                  <a:path w="14" h="24">
                    <a:moveTo>
                      <a:pt x="9" y="14"/>
                    </a:moveTo>
                    <a:cubicBezTo>
                      <a:pt x="14" y="24"/>
                      <a:pt x="7" y="12"/>
                      <a:pt x="8" y="17"/>
                    </a:cubicBezTo>
                    <a:cubicBezTo>
                      <a:pt x="5" y="13"/>
                      <a:pt x="3" y="9"/>
                      <a:pt x="1" y="4"/>
                    </a:cubicBezTo>
                    <a:cubicBezTo>
                      <a:pt x="0" y="1"/>
                      <a:pt x="7" y="12"/>
                      <a:pt x="0" y="0"/>
                    </a:cubicBezTo>
                    <a:cubicBezTo>
                      <a:pt x="3" y="1"/>
                      <a:pt x="6" y="10"/>
                      <a:pt x="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6" name="Freeform 6411">
                <a:extLst>
                  <a:ext uri="{FF2B5EF4-FFF2-40B4-BE49-F238E27FC236}">
                    <a16:creationId xmlns:a16="http://schemas.microsoft.com/office/drawing/2014/main" id="{6DD0EB18-733B-4312-BA5F-37BF8C62BAB5}"/>
                  </a:ext>
                </a:extLst>
              </p:cNvPr>
              <p:cNvSpPr>
                <a:spLocks/>
              </p:cNvSpPr>
              <p:nvPr/>
            </p:nvSpPr>
            <p:spPr bwMode="auto">
              <a:xfrm>
                <a:off x="2749" y="2221"/>
                <a:ext cx="4" cy="13"/>
              </a:xfrm>
              <a:custGeom>
                <a:avLst/>
                <a:gdLst>
                  <a:gd name="T0" fmla="*/ 2 w 6"/>
                  <a:gd name="T1" fmla="*/ 20 h 22"/>
                  <a:gd name="T2" fmla="*/ 5 w 6"/>
                  <a:gd name="T3" fmla="*/ 0 h 22"/>
                  <a:gd name="T4" fmla="*/ 2 w 6"/>
                  <a:gd name="T5" fmla="*/ 20 h 22"/>
                </a:gdLst>
                <a:ahLst/>
                <a:cxnLst>
                  <a:cxn ang="0">
                    <a:pos x="T0" y="T1"/>
                  </a:cxn>
                  <a:cxn ang="0">
                    <a:pos x="T2" y="T3"/>
                  </a:cxn>
                  <a:cxn ang="0">
                    <a:pos x="T4" y="T5"/>
                  </a:cxn>
                </a:cxnLst>
                <a:rect l="0" t="0" r="r" b="b"/>
                <a:pathLst>
                  <a:path w="6" h="22">
                    <a:moveTo>
                      <a:pt x="2" y="20"/>
                    </a:moveTo>
                    <a:cubicBezTo>
                      <a:pt x="0" y="22"/>
                      <a:pt x="4" y="5"/>
                      <a:pt x="5" y="0"/>
                    </a:cubicBezTo>
                    <a:cubicBezTo>
                      <a:pt x="6" y="2"/>
                      <a:pt x="3" y="10"/>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7" name="Freeform 6412">
                <a:extLst>
                  <a:ext uri="{FF2B5EF4-FFF2-40B4-BE49-F238E27FC236}">
                    <a16:creationId xmlns:a16="http://schemas.microsoft.com/office/drawing/2014/main" id="{FC4F1E64-32D9-46C9-839B-734FD351C180}"/>
                  </a:ext>
                </a:extLst>
              </p:cNvPr>
              <p:cNvSpPr>
                <a:spLocks/>
              </p:cNvSpPr>
              <p:nvPr/>
            </p:nvSpPr>
            <p:spPr bwMode="auto">
              <a:xfrm>
                <a:off x="2736" y="1971"/>
                <a:ext cx="8" cy="27"/>
              </a:xfrm>
              <a:custGeom>
                <a:avLst/>
                <a:gdLst>
                  <a:gd name="T0" fmla="*/ 9 w 15"/>
                  <a:gd name="T1" fmla="*/ 20 h 48"/>
                  <a:gd name="T2" fmla="*/ 14 w 15"/>
                  <a:gd name="T3" fmla="*/ 42 h 48"/>
                  <a:gd name="T4" fmla="*/ 12 w 15"/>
                  <a:gd name="T5" fmla="*/ 39 h 48"/>
                  <a:gd name="T6" fmla="*/ 8 w 15"/>
                  <a:gd name="T7" fmla="*/ 31 h 48"/>
                  <a:gd name="T8" fmla="*/ 10 w 15"/>
                  <a:gd name="T9" fmla="*/ 33 h 48"/>
                  <a:gd name="T10" fmla="*/ 3 w 15"/>
                  <a:gd name="T11" fmla="*/ 14 h 48"/>
                  <a:gd name="T12" fmla="*/ 9 w 15"/>
                  <a:gd name="T13" fmla="*/ 20 h 48"/>
                </a:gdLst>
                <a:ahLst/>
                <a:cxnLst>
                  <a:cxn ang="0">
                    <a:pos x="T0" y="T1"/>
                  </a:cxn>
                  <a:cxn ang="0">
                    <a:pos x="T2" y="T3"/>
                  </a:cxn>
                  <a:cxn ang="0">
                    <a:pos x="T4" y="T5"/>
                  </a:cxn>
                  <a:cxn ang="0">
                    <a:pos x="T6" y="T7"/>
                  </a:cxn>
                  <a:cxn ang="0">
                    <a:pos x="T8" y="T9"/>
                  </a:cxn>
                  <a:cxn ang="0">
                    <a:pos x="T10" y="T11"/>
                  </a:cxn>
                  <a:cxn ang="0">
                    <a:pos x="T12" y="T13"/>
                  </a:cxn>
                </a:cxnLst>
                <a:rect l="0" t="0" r="r" b="b"/>
                <a:pathLst>
                  <a:path w="15" h="48">
                    <a:moveTo>
                      <a:pt x="9" y="20"/>
                    </a:moveTo>
                    <a:cubicBezTo>
                      <a:pt x="12" y="30"/>
                      <a:pt x="9" y="27"/>
                      <a:pt x="14" y="42"/>
                    </a:cubicBezTo>
                    <a:cubicBezTo>
                      <a:pt x="15" y="48"/>
                      <a:pt x="13" y="43"/>
                      <a:pt x="12" y="39"/>
                    </a:cubicBezTo>
                    <a:cubicBezTo>
                      <a:pt x="10" y="30"/>
                      <a:pt x="11" y="45"/>
                      <a:pt x="8" y="31"/>
                    </a:cubicBezTo>
                    <a:cubicBezTo>
                      <a:pt x="8" y="30"/>
                      <a:pt x="10" y="34"/>
                      <a:pt x="10" y="33"/>
                    </a:cubicBezTo>
                    <a:cubicBezTo>
                      <a:pt x="6" y="20"/>
                      <a:pt x="4" y="12"/>
                      <a:pt x="3" y="14"/>
                    </a:cubicBezTo>
                    <a:cubicBezTo>
                      <a:pt x="0" y="0"/>
                      <a:pt x="8" y="20"/>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8" name="Freeform 6413">
                <a:extLst>
                  <a:ext uri="{FF2B5EF4-FFF2-40B4-BE49-F238E27FC236}">
                    <a16:creationId xmlns:a16="http://schemas.microsoft.com/office/drawing/2014/main" id="{CD0BFAB1-0711-44EF-A998-FE6A0D718F1E}"/>
                  </a:ext>
                </a:extLst>
              </p:cNvPr>
              <p:cNvSpPr>
                <a:spLocks/>
              </p:cNvSpPr>
              <p:nvPr/>
            </p:nvSpPr>
            <p:spPr bwMode="auto">
              <a:xfrm>
                <a:off x="2711" y="2326"/>
                <a:ext cx="6" cy="14"/>
              </a:xfrm>
              <a:custGeom>
                <a:avLst/>
                <a:gdLst>
                  <a:gd name="T0" fmla="*/ 7 w 10"/>
                  <a:gd name="T1" fmla="*/ 13 h 24"/>
                  <a:gd name="T2" fmla="*/ 5 w 10"/>
                  <a:gd name="T3" fmla="*/ 7 h 24"/>
                  <a:gd name="T4" fmla="*/ 10 w 10"/>
                  <a:gd name="T5" fmla="*/ 0 h 24"/>
                  <a:gd name="T6" fmla="*/ 7 w 10"/>
                  <a:gd name="T7" fmla="*/ 13 h 24"/>
                </a:gdLst>
                <a:ahLst/>
                <a:cxnLst>
                  <a:cxn ang="0">
                    <a:pos x="T0" y="T1"/>
                  </a:cxn>
                  <a:cxn ang="0">
                    <a:pos x="T2" y="T3"/>
                  </a:cxn>
                  <a:cxn ang="0">
                    <a:pos x="T4" y="T5"/>
                  </a:cxn>
                  <a:cxn ang="0">
                    <a:pos x="T6" y="T7"/>
                  </a:cxn>
                </a:cxnLst>
                <a:rect l="0" t="0" r="r" b="b"/>
                <a:pathLst>
                  <a:path w="10" h="24">
                    <a:moveTo>
                      <a:pt x="7" y="13"/>
                    </a:moveTo>
                    <a:cubicBezTo>
                      <a:pt x="0" y="24"/>
                      <a:pt x="0" y="19"/>
                      <a:pt x="5" y="7"/>
                    </a:cubicBezTo>
                    <a:cubicBezTo>
                      <a:pt x="6" y="8"/>
                      <a:pt x="8" y="6"/>
                      <a:pt x="10" y="0"/>
                    </a:cubicBezTo>
                    <a:cubicBezTo>
                      <a:pt x="9" y="4"/>
                      <a:pt x="5"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9" name="Freeform 6414">
                <a:extLst>
                  <a:ext uri="{FF2B5EF4-FFF2-40B4-BE49-F238E27FC236}">
                    <a16:creationId xmlns:a16="http://schemas.microsoft.com/office/drawing/2014/main" id="{F000C760-D10D-4FCF-BC02-B69DDCDFC509}"/>
                  </a:ext>
                </a:extLst>
              </p:cNvPr>
              <p:cNvSpPr>
                <a:spLocks/>
              </p:cNvSpPr>
              <p:nvPr/>
            </p:nvSpPr>
            <p:spPr bwMode="auto">
              <a:xfrm>
                <a:off x="2592" y="2485"/>
                <a:ext cx="7" cy="8"/>
              </a:xfrm>
              <a:custGeom>
                <a:avLst/>
                <a:gdLst>
                  <a:gd name="T0" fmla="*/ 12 w 12"/>
                  <a:gd name="T1" fmla="*/ 6 h 14"/>
                  <a:gd name="T2" fmla="*/ 3 w 12"/>
                  <a:gd name="T3" fmla="*/ 14 h 14"/>
                  <a:gd name="T4" fmla="*/ 0 w 12"/>
                  <a:gd name="T5" fmla="*/ 12 h 14"/>
                  <a:gd name="T6" fmla="*/ 12 w 12"/>
                  <a:gd name="T7" fmla="*/ 6 h 14"/>
                </a:gdLst>
                <a:ahLst/>
                <a:cxnLst>
                  <a:cxn ang="0">
                    <a:pos x="T0" y="T1"/>
                  </a:cxn>
                  <a:cxn ang="0">
                    <a:pos x="T2" y="T3"/>
                  </a:cxn>
                  <a:cxn ang="0">
                    <a:pos x="T4" y="T5"/>
                  </a:cxn>
                  <a:cxn ang="0">
                    <a:pos x="T6" y="T7"/>
                  </a:cxn>
                </a:cxnLst>
                <a:rect l="0" t="0" r="r" b="b"/>
                <a:pathLst>
                  <a:path w="12" h="14">
                    <a:moveTo>
                      <a:pt x="12" y="6"/>
                    </a:moveTo>
                    <a:cubicBezTo>
                      <a:pt x="3" y="14"/>
                      <a:pt x="3" y="14"/>
                      <a:pt x="3" y="14"/>
                    </a:cubicBezTo>
                    <a:cubicBezTo>
                      <a:pt x="3" y="13"/>
                      <a:pt x="7" y="8"/>
                      <a:pt x="0" y="12"/>
                    </a:cubicBezTo>
                    <a:cubicBezTo>
                      <a:pt x="12" y="0"/>
                      <a:pt x="6" y="1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0" name="Freeform 6415">
                <a:extLst>
                  <a:ext uri="{FF2B5EF4-FFF2-40B4-BE49-F238E27FC236}">
                    <a16:creationId xmlns:a16="http://schemas.microsoft.com/office/drawing/2014/main" id="{75CE1742-58E0-46B8-AA2D-9108726E4A00}"/>
                  </a:ext>
                </a:extLst>
              </p:cNvPr>
              <p:cNvSpPr>
                <a:spLocks/>
              </p:cNvSpPr>
              <p:nvPr/>
            </p:nvSpPr>
            <p:spPr bwMode="auto">
              <a:xfrm>
                <a:off x="2384" y="2599"/>
                <a:ext cx="6" cy="3"/>
              </a:xfrm>
              <a:custGeom>
                <a:avLst/>
                <a:gdLst>
                  <a:gd name="T0" fmla="*/ 11 w 11"/>
                  <a:gd name="T1" fmla="*/ 3 h 6"/>
                  <a:gd name="T2" fmla="*/ 1 w 11"/>
                  <a:gd name="T3" fmla="*/ 2 h 6"/>
                  <a:gd name="T4" fmla="*/ 11 w 11"/>
                  <a:gd name="T5" fmla="*/ 3 h 6"/>
                </a:gdLst>
                <a:ahLst/>
                <a:cxnLst>
                  <a:cxn ang="0">
                    <a:pos x="T0" y="T1"/>
                  </a:cxn>
                  <a:cxn ang="0">
                    <a:pos x="T2" y="T3"/>
                  </a:cxn>
                  <a:cxn ang="0">
                    <a:pos x="T4" y="T5"/>
                  </a:cxn>
                </a:cxnLst>
                <a:rect l="0" t="0" r="r" b="b"/>
                <a:pathLst>
                  <a:path w="11" h="6">
                    <a:moveTo>
                      <a:pt x="11" y="3"/>
                    </a:moveTo>
                    <a:cubicBezTo>
                      <a:pt x="0" y="6"/>
                      <a:pt x="6" y="3"/>
                      <a:pt x="1" y="2"/>
                    </a:cubicBezTo>
                    <a:cubicBezTo>
                      <a:pt x="11" y="0"/>
                      <a:pt x="9" y="2"/>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1" name="Freeform 6416">
                <a:extLst>
                  <a:ext uri="{FF2B5EF4-FFF2-40B4-BE49-F238E27FC236}">
                    <a16:creationId xmlns:a16="http://schemas.microsoft.com/office/drawing/2014/main" id="{5003984E-29FD-4F51-9E76-8DD9E111D464}"/>
                  </a:ext>
                </a:extLst>
              </p:cNvPr>
              <p:cNvSpPr>
                <a:spLocks/>
              </p:cNvSpPr>
              <p:nvPr/>
            </p:nvSpPr>
            <p:spPr bwMode="auto">
              <a:xfrm>
                <a:off x="2668" y="1840"/>
                <a:ext cx="7" cy="10"/>
              </a:xfrm>
              <a:custGeom>
                <a:avLst/>
                <a:gdLst>
                  <a:gd name="T0" fmla="*/ 1 w 13"/>
                  <a:gd name="T1" fmla="*/ 0 h 17"/>
                  <a:gd name="T2" fmla="*/ 13 w 13"/>
                  <a:gd name="T3" fmla="*/ 17 h 17"/>
                  <a:gd name="T4" fmla="*/ 1 w 13"/>
                  <a:gd name="T5" fmla="*/ 0 h 17"/>
                </a:gdLst>
                <a:ahLst/>
                <a:cxnLst>
                  <a:cxn ang="0">
                    <a:pos x="T0" y="T1"/>
                  </a:cxn>
                  <a:cxn ang="0">
                    <a:pos x="T2" y="T3"/>
                  </a:cxn>
                  <a:cxn ang="0">
                    <a:pos x="T4" y="T5"/>
                  </a:cxn>
                </a:cxnLst>
                <a:rect l="0" t="0" r="r" b="b"/>
                <a:pathLst>
                  <a:path w="13" h="17">
                    <a:moveTo>
                      <a:pt x="1" y="0"/>
                    </a:moveTo>
                    <a:cubicBezTo>
                      <a:pt x="5" y="5"/>
                      <a:pt x="9" y="11"/>
                      <a:pt x="13" y="17"/>
                    </a:cubicBezTo>
                    <a:cubicBezTo>
                      <a:pt x="9" y="12"/>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2" name="Freeform 6417">
                <a:extLst>
                  <a:ext uri="{FF2B5EF4-FFF2-40B4-BE49-F238E27FC236}">
                    <a16:creationId xmlns:a16="http://schemas.microsoft.com/office/drawing/2014/main" id="{55EEF22E-2135-454E-95EB-F26B306E3384}"/>
                  </a:ext>
                </a:extLst>
              </p:cNvPr>
              <p:cNvSpPr>
                <a:spLocks/>
              </p:cNvSpPr>
              <p:nvPr/>
            </p:nvSpPr>
            <p:spPr bwMode="auto">
              <a:xfrm>
                <a:off x="2707" y="1906"/>
                <a:ext cx="9" cy="18"/>
              </a:xfrm>
              <a:custGeom>
                <a:avLst/>
                <a:gdLst>
                  <a:gd name="T0" fmla="*/ 13 w 16"/>
                  <a:gd name="T1" fmla="*/ 18 h 32"/>
                  <a:gd name="T2" fmla="*/ 12 w 16"/>
                  <a:gd name="T3" fmla="*/ 20 h 32"/>
                  <a:gd name="T4" fmla="*/ 11 w 16"/>
                  <a:gd name="T5" fmla="*/ 15 h 32"/>
                  <a:gd name="T6" fmla="*/ 7 w 16"/>
                  <a:gd name="T7" fmla="*/ 11 h 32"/>
                  <a:gd name="T8" fmla="*/ 14 w 16"/>
                  <a:gd name="T9" fmla="*/ 27 h 32"/>
                  <a:gd name="T10" fmla="*/ 10 w 16"/>
                  <a:gd name="T11" fmla="*/ 19 h 32"/>
                  <a:gd name="T12" fmla="*/ 0 w 16"/>
                  <a:gd name="T13" fmla="*/ 0 h 32"/>
                  <a:gd name="T14" fmla="*/ 2 w 16"/>
                  <a:gd name="T15" fmla="*/ 1 h 32"/>
                  <a:gd name="T16" fmla="*/ 13 w 16"/>
                  <a:gd name="T17"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8"/>
                    </a:moveTo>
                    <a:cubicBezTo>
                      <a:pt x="13" y="19"/>
                      <a:pt x="12" y="19"/>
                      <a:pt x="12" y="20"/>
                    </a:cubicBezTo>
                    <a:cubicBezTo>
                      <a:pt x="10" y="16"/>
                      <a:pt x="11" y="16"/>
                      <a:pt x="11" y="15"/>
                    </a:cubicBezTo>
                    <a:cubicBezTo>
                      <a:pt x="8" y="10"/>
                      <a:pt x="9" y="15"/>
                      <a:pt x="7" y="11"/>
                    </a:cubicBezTo>
                    <a:cubicBezTo>
                      <a:pt x="6" y="12"/>
                      <a:pt x="12" y="22"/>
                      <a:pt x="14" y="27"/>
                    </a:cubicBezTo>
                    <a:cubicBezTo>
                      <a:pt x="16" y="32"/>
                      <a:pt x="13" y="26"/>
                      <a:pt x="10" y="19"/>
                    </a:cubicBezTo>
                    <a:cubicBezTo>
                      <a:pt x="6" y="12"/>
                      <a:pt x="2" y="3"/>
                      <a:pt x="0" y="0"/>
                    </a:cubicBezTo>
                    <a:cubicBezTo>
                      <a:pt x="1" y="1"/>
                      <a:pt x="10" y="17"/>
                      <a:pt x="2" y="1"/>
                    </a:cubicBezTo>
                    <a:cubicBezTo>
                      <a:pt x="5" y="5"/>
                      <a:pt x="7" y="6"/>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3" name="Freeform 6418">
                <a:extLst>
                  <a:ext uri="{FF2B5EF4-FFF2-40B4-BE49-F238E27FC236}">
                    <a16:creationId xmlns:a16="http://schemas.microsoft.com/office/drawing/2014/main" id="{1561E44A-8C58-466F-9841-7AB3E08B9A4F}"/>
                  </a:ext>
                </a:extLst>
              </p:cNvPr>
              <p:cNvSpPr>
                <a:spLocks/>
              </p:cNvSpPr>
              <p:nvPr/>
            </p:nvSpPr>
            <p:spPr bwMode="auto">
              <a:xfrm>
                <a:off x="2646" y="2427"/>
                <a:ext cx="7" cy="10"/>
              </a:xfrm>
              <a:custGeom>
                <a:avLst/>
                <a:gdLst>
                  <a:gd name="T0" fmla="*/ 0 w 13"/>
                  <a:gd name="T1" fmla="*/ 17 h 17"/>
                  <a:gd name="T2" fmla="*/ 3 w 13"/>
                  <a:gd name="T3" fmla="*/ 12 h 17"/>
                  <a:gd name="T4" fmla="*/ 0 w 13"/>
                  <a:gd name="T5" fmla="*/ 17 h 17"/>
                </a:gdLst>
                <a:ahLst/>
                <a:cxnLst>
                  <a:cxn ang="0">
                    <a:pos x="T0" y="T1"/>
                  </a:cxn>
                  <a:cxn ang="0">
                    <a:pos x="T2" y="T3"/>
                  </a:cxn>
                  <a:cxn ang="0">
                    <a:pos x="T4" y="T5"/>
                  </a:cxn>
                </a:cxnLst>
                <a:rect l="0" t="0" r="r" b="b"/>
                <a:pathLst>
                  <a:path w="13" h="17">
                    <a:moveTo>
                      <a:pt x="0" y="17"/>
                    </a:moveTo>
                    <a:cubicBezTo>
                      <a:pt x="0" y="16"/>
                      <a:pt x="4" y="12"/>
                      <a:pt x="3" y="12"/>
                    </a:cubicBezTo>
                    <a:cubicBezTo>
                      <a:pt x="13" y="0"/>
                      <a:pt x="8" y="11"/>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4" name="Freeform 6419">
                <a:extLst>
                  <a:ext uri="{FF2B5EF4-FFF2-40B4-BE49-F238E27FC236}">
                    <a16:creationId xmlns:a16="http://schemas.microsoft.com/office/drawing/2014/main" id="{BFC0473C-7B18-481A-9261-3F964853197D}"/>
                  </a:ext>
                </a:extLst>
              </p:cNvPr>
              <p:cNvSpPr>
                <a:spLocks/>
              </p:cNvSpPr>
              <p:nvPr/>
            </p:nvSpPr>
            <p:spPr bwMode="auto">
              <a:xfrm>
                <a:off x="2309" y="2611"/>
                <a:ext cx="10" cy="2"/>
              </a:xfrm>
              <a:custGeom>
                <a:avLst/>
                <a:gdLst>
                  <a:gd name="T0" fmla="*/ 17 w 19"/>
                  <a:gd name="T1" fmla="*/ 2 h 4"/>
                  <a:gd name="T2" fmla="*/ 2 w 19"/>
                  <a:gd name="T3" fmla="*/ 4 h 4"/>
                  <a:gd name="T4" fmla="*/ 19 w 19"/>
                  <a:gd name="T5" fmla="*/ 0 h 4"/>
                  <a:gd name="T6" fmla="*/ 17 w 19"/>
                  <a:gd name="T7" fmla="*/ 2 h 4"/>
                </a:gdLst>
                <a:ahLst/>
                <a:cxnLst>
                  <a:cxn ang="0">
                    <a:pos x="T0" y="T1"/>
                  </a:cxn>
                  <a:cxn ang="0">
                    <a:pos x="T2" y="T3"/>
                  </a:cxn>
                  <a:cxn ang="0">
                    <a:pos x="T4" y="T5"/>
                  </a:cxn>
                  <a:cxn ang="0">
                    <a:pos x="T6" y="T7"/>
                  </a:cxn>
                </a:cxnLst>
                <a:rect l="0" t="0" r="r" b="b"/>
                <a:pathLst>
                  <a:path w="19" h="4">
                    <a:moveTo>
                      <a:pt x="17" y="2"/>
                    </a:moveTo>
                    <a:cubicBezTo>
                      <a:pt x="12" y="3"/>
                      <a:pt x="7" y="3"/>
                      <a:pt x="2" y="4"/>
                    </a:cubicBezTo>
                    <a:cubicBezTo>
                      <a:pt x="0" y="2"/>
                      <a:pt x="13" y="1"/>
                      <a:pt x="19" y="0"/>
                    </a:cubicBezTo>
                    <a:cubicBezTo>
                      <a:pt x="18" y="1"/>
                      <a:pt x="16" y="1"/>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5" name="Freeform 6420">
                <a:extLst>
                  <a:ext uri="{FF2B5EF4-FFF2-40B4-BE49-F238E27FC236}">
                    <a16:creationId xmlns:a16="http://schemas.microsoft.com/office/drawing/2014/main" id="{580C9FF5-43ED-4834-801D-05894F7387E9}"/>
                  </a:ext>
                </a:extLst>
              </p:cNvPr>
              <p:cNvSpPr>
                <a:spLocks/>
              </p:cNvSpPr>
              <p:nvPr/>
            </p:nvSpPr>
            <p:spPr bwMode="auto">
              <a:xfrm>
                <a:off x="1937" y="1823"/>
                <a:ext cx="8" cy="8"/>
              </a:xfrm>
              <a:custGeom>
                <a:avLst/>
                <a:gdLst>
                  <a:gd name="T0" fmla="*/ 2 w 14"/>
                  <a:gd name="T1" fmla="*/ 10 h 15"/>
                  <a:gd name="T2" fmla="*/ 13 w 14"/>
                  <a:gd name="T3" fmla="*/ 0 h 15"/>
                  <a:gd name="T4" fmla="*/ 9 w 14"/>
                  <a:gd name="T5" fmla="*/ 8 h 15"/>
                  <a:gd name="T6" fmla="*/ 2 w 14"/>
                  <a:gd name="T7" fmla="*/ 10 h 15"/>
                </a:gdLst>
                <a:ahLst/>
                <a:cxnLst>
                  <a:cxn ang="0">
                    <a:pos x="T0" y="T1"/>
                  </a:cxn>
                  <a:cxn ang="0">
                    <a:pos x="T2" y="T3"/>
                  </a:cxn>
                  <a:cxn ang="0">
                    <a:pos x="T4" y="T5"/>
                  </a:cxn>
                  <a:cxn ang="0">
                    <a:pos x="T6" y="T7"/>
                  </a:cxn>
                </a:cxnLst>
                <a:rect l="0" t="0" r="r" b="b"/>
                <a:pathLst>
                  <a:path w="14" h="15">
                    <a:moveTo>
                      <a:pt x="2" y="10"/>
                    </a:moveTo>
                    <a:cubicBezTo>
                      <a:pt x="8" y="4"/>
                      <a:pt x="5" y="12"/>
                      <a:pt x="13" y="0"/>
                    </a:cubicBezTo>
                    <a:cubicBezTo>
                      <a:pt x="14" y="1"/>
                      <a:pt x="8" y="8"/>
                      <a:pt x="9" y="8"/>
                    </a:cubicBezTo>
                    <a:cubicBezTo>
                      <a:pt x="5" y="12"/>
                      <a:pt x="0" y="15"/>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6" name="Freeform 6421">
                <a:extLst>
                  <a:ext uri="{FF2B5EF4-FFF2-40B4-BE49-F238E27FC236}">
                    <a16:creationId xmlns:a16="http://schemas.microsoft.com/office/drawing/2014/main" id="{71B5A00F-7965-458E-9474-7718483E00A0}"/>
                  </a:ext>
                </a:extLst>
              </p:cNvPr>
              <p:cNvSpPr>
                <a:spLocks/>
              </p:cNvSpPr>
              <p:nvPr/>
            </p:nvSpPr>
            <p:spPr bwMode="auto">
              <a:xfrm>
                <a:off x="2454" y="2566"/>
                <a:ext cx="21" cy="10"/>
              </a:xfrm>
              <a:custGeom>
                <a:avLst/>
                <a:gdLst>
                  <a:gd name="T0" fmla="*/ 4 w 37"/>
                  <a:gd name="T1" fmla="*/ 19 h 19"/>
                  <a:gd name="T2" fmla="*/ 13 w 37"/>
                  <a:gd name="T3" fmla="*/ 11 h 19"/>
                  <a:gd name="T4" fmla="*/ 28 w 37"/>
                  <a:gd name="T5" fmla="*/ 2 h 19"/>
                  <a:gd name="T6" fmla="*/ 37 w 37"/>
                  <a:gd name="T7" fmla="*/ 0 h 19"/>
                  <a:gd name="T8" fmla="*/ 19 w 37"/>
                  <a:gd name="T9" fmla="*/ 9 h 19"/>
                  <a:gd name="T10" fmla="*/ 9 w 37"/>
                  <a:gd name="T11" fmla="*/ 15 h 19"/>
                  <a:gd name="T12" fmla="*/ 27 w 37"/>
                  <a:gd name="T13" fmla="*/ 8 h 19"/>
                  <a:gd name="T14" fmla="*/ 22 w 37"/>
                  <a:gd name="T15" fmla="*/ 11 h 19"/>
                  <a:gd name="T16" fmla="*/ 4 w 37"/>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9">
                    <a:moveTo>
                      <a:pt x="4" y="19"/>
                    </a:moveTo>
                    <a:cubicBezTo>
                      <a:pt x="0" y="18"/>
                      <a:pt x="6" y="15"/>
                      <a:pt x="13" y="11"/>
                    </a:cubicBezTo>
                    <a:cubicBezTo>
                      <a:pt x="20" y="7"/>
                      <a:pt x="28" y="3"/>
                      <a:pt x="28" y="2"/>
                    </a:cubicBezTo>
                    <a:cubicBezTo>
                      <a:pt x="33" y="0"/>
                      <a:pt x="36" y="0"/>
                      <a:pt x="37" y="0"/>
                    </a:cubicBezTo>
                    <a:cubicBezTo>
                      <a:pt x="26" y="5"/>
                      <a:pt x="21" y="7"/>
                      <a:pt x="19" y="9"/>
                    </a:cubicBezTo>
                    <a:cubicBezTo>
                      <a:pt x="16" y="11"/>
                      <a:pt x="15" y="12"/>
                      <a:pt x="9" y="15"/>
                    </a:cubicBezTo>
                    <a:cubicBezTo>
                      <a:pt x="11" y="16"/>
                      <a:pt x="19" y="12"/>
                      <a:pt x="27" y="8"/>
                    </a:cubicBezTo>
                    <a:cubicBezTo>
                      <a:pt x="32" y="7"/>
                      <a:pt x="28" y="9"/>
                      <a:pt x="22" y="11"/>
                    </a:cubicBezTo>
                    <a:cubicBezTo>
                      <a:pt x="15" y="14"/>
                      <a:pt x="7" y="18"/>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7" name="Freeform 6422">
                <a:extLst>
                  <a:ext uri="{FF2B5EF4-FFF2-40B4-BE49-F238E27FC236}">
                    <a16:creationId xmlns:a16="http://schemas.microsoft.com/office/drawing/2014/main" id="{E3FBF7B9-07AD-4DB0-A7BE-DB38E576FF94}"/>
                  </a:ext>
                </a:extLst>
              </p:cNvPr>
              <p:cNvSpPr>
                <a:spLocks/>
              </p:cNvSpPr>
              <p:nvPr/>
            </p:nvSpPr>
            <p:spPr bwMode="auto">
              <a:xfrm>
                <a:off x="2385" y="1662"/>
                <a:ext cx="11" cy="3"/>
              </a:xfrm>
              <a:custGeom>
                <a:avLst/>
                <a:gdLst>
                  <a:gd name="T0" fmla="*/ 8 w 19"/>
                  <a:gd name="T1" fmla="*/ 0 h 5"/>
                  <a:gd name="T2" fmla="*/ 19 w 19"/>
                  <a:gd name="T3" fmla="*/ 5 h 5"/>
                  <a:gd name="T4" fmla="*/ 9 w 19"/>
                  <a:gd name="T5" fmla="*/ 4 h 5"/>
                  <a:gd name="T6" fmla="*/ 8 w 19"/>
                  <a:gd name="T7" fmla="*/ 0 h 5"/>
                </a:gdLst>
                <a:ahLst/>
                <a:cxnLst>
                  <a:cxn ang="0">
                    <a:pos x="T0" y="T1"/>
                  </a:cxn>
                  <a:cxn ang="0">
                    <a:pos x="T2" y="T3"/>
                  </a:cxn>
                  <a:cxn ang="0">
                    <a:pos x="T4" y="T5"/>
                  </a:cxn>
                  <a:cxn ang="0">
                    <a:pos x="T6" y="T7"/>
                  </a:cxn>
                </a:cxnLst>
                <a:rect l="0" t="0" r="r" b="b"/>
                <a:pathLst>
                  <a:path w="19" h="5">
                    <a:moveTo>
                      <a:pt x="8" y="0"/>
                    </a:moveTo>
                    <a:cubicBezTo>
                      <a:pt x="18" y="2"/>
                      <a:pt x="16" y="4"/>
                      <a:pt x="19" y="5"/>
                    </a:cubicBezTo>
                    <a:cubicBezTo>
                      <a:pt x="14" y="4"/>
                      <a:pt x="11" y="3"/>
                      <a:pt x="9" y="4"/>
                    </a:cubicBezTo>
                    <a:cubicBezTo>
                      <a:pt x="0" y="1"/>
                      <a:pt x="18" y="4"/>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8" name="Freeform 6423">
                <a:extLst>
                  <a:ext uri="{FF2B5EF4-FFF2-40B4-BE49-F238E27FC236}">
                    <a16:creationId xmlns:a16="http://schemas.microsoft.com/office/drawing/2014/main" id="{AE4A09B6-2F49-4D33-A05F-D16811A9AAB0}"/>
                  </a:ext>
                </a:extLst>
              </p:cNvPr>
              <p:cNvSpPr>
                <a:spLocks/>
              </p:cNvSpPr>
              <p:nvPr/>
            </p:nvSpPr>
            <p:spPr bwMode="auto">
              <a:xfrm>
                <a:off x="2699" y="2331"/>
                <a:ext cx="13" cy="18"/>
              </a:xfrm>
              <a:custGeom>
                <a:avLst/>
                <a:gdLst>
                  <a:gd name="T0" fmla="*/ 4 w 23"/>
                  <a:gd name="T1" fmla="*/ 29 h 33"/>
                  <a:gd name="T2" fmla="*/ 5 w 23"/>
                  <a:gd name="T3" fmla="*/ 23 h 33"/>
                  <a:gd name="T4" fmla="*/ 12 w 23"/>
                  <a:gd name="T5" fmla="*/ 14 h 33"/>
                  <a:gd name="T6" fmla="*/ 21 w 23"/>
                  <a:gd name="T7" fmla="*/ 3 h 33"/>
                  <a:gd name="T8" fmla="*/ 22 w 23"/>
                  <a:gd name="T9" fmla="*/ 5 h 33"/>
                  <a:gd name="T10" fmla="*/ 17 w 23"/>
                  <a:gd name="T11" fmla="*/ 18 h 33"/>
                  <a:gd name="T12" fmla="*/ 13 w 23"/>
                  <a:gd name="T13" fmla="*/ 16 h 33"/>
                  <a:gd name="T14" fmla="*/ 4 w 23"/>
                  <a:gd name="T15" fmla="*/ 29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3">
                    <a:moveTo>
                      <a:pt x="4" y="29"/>
                    </a:moveTo>
                    <a:cubicBezTo>
                      <a:pt x="0" y="33"/>
                      <a:pt x="9" y="18"/>
                      <a:pt x="5" y="23"/>
                    </a:cubicBezTo>
                    <a:cubicBezTo>
                      <a:pt x="10" y="13"/>
                      <a:pt x="11" y="14"/>
                      <a:pt x="12" y="14"/>
                    </a:cubicBezTo>
                    <a:cubicBezTo>
                      <a:pt x="13" y="14"/>
                      <a:pt x="15" y="14"/>
                      <a:pt x="21" y="3"/>
                    </a:cubicBezTo>
                    <a:cubicBezTo>
                      <a:pt x="23" y="0"/>
                      <a:pt x="20" y="8"/>
                      <a:pt x="22" y="5"/>
                    </a:cubicBezTo>
                    <a:cubicBezTo>
                      <a:pt x="20" y="11"/>
                      <a:pt x="16" y="18"/>
                      <a:pt x="17" y="18"/>
                    </a:cubicBezTo>
                    <a:cubicBezTo>
                      <a:pt x="18" y="12"/>
                      <a:pt x="6" y="30"/>
                      <a:pt x="13" y="16"/>
                    </a:cubicBezTo>
                    <a:cubicBezTo>
                      <a:pt x="10" y="21"/>
                      <a:pt x="7" y="25"/>
                      <a:pt x="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9" name="Freeform 6424">
                <a:extLst>
                  <a:ext uri="{FF2B5EF4-FFF2-40B4-BE49-F238E27FC236}">
                    <a16:creationId xmlns:a16="http://schemas.microsoft.com/office/drawing/2014/main" id="{95FB8D68-ABD8-4B87-B1A8-FABC5A064EDB}"/>
                  </a:ext>
                </a:extLst>
              </p:cNvPr>
              <p:cNvSpPr>
                <a:spLocks/>
              </p:cNvSpPr>
              <p:nvPr/>
            </p:nvSpPr>
            <p:spPr bwMode="auto">
              <a:xfrm>
                <a:off x="2685" y="2361"/>
                <a:ext cx="13" cy="21"/>
              </a:xfrm>
              <a:custGeom>
                <a:avLst/>
                <a:gdLst>
                  <a:gd name="T0" fmla="*/ 6 w 24"/>
                  <a:gd name="T1" fmla="*/ 32 h 38"/>
                  <a:gd name="T2" fmla="*/ 0 w 24"/>
                  <a:gd name="T3" fmla="*/ 38 h 38"/>
                  <a:gd name="T4" fmla="*/ 4 w 24"/>
                  <a:gd name="T5" fmla="*/ 29 h 38"/>
                  <a:gd name="T6" fmla="*/ 24 w 24"/>
                  <a:gd name="T7" fmla="*/ 0 h 38"/>
                  <a:gd name="T8" fmla="*/ 12 w 24"/>
                  <a:gd name="T9" fmla="*/ 19 h 38"/>
                  <a:gd name="T10" fmla="*/ 6 w 24"/>
                  <a:gd name="T11" fmla="*/ 32 h 38"/>
                </a:gdLst>
                <a:ahLst/>
                <a:cxnLst>
                  <a:cxn ang="0">
                    <a:pos x="T0" y="T1"/>
                  </a:cxn>
                  <a:cxn ang="0">
                    <a:pos x="T2" y="T3"/>
                  </a:cxn>
                  <a:cxn ang="0">
                    <a:pos x="T4" y="T5"/>
                  </a:cxn>
                  <a:cxn ang="0">
                    <a:pos x="T6" y="T7"/>
                  </a:cxn>
                  <a:cxn ang="0">
                    <a:pos x="T8" y="T9"/>
                  </a:cxn>
                  <a:cxn ang="0">
                    <a:pos x="T10" y="T11"/>
                  </a:cxn>
                </a:cxnLst>
                <a:rect l="0" t="0" r="r" b="b"/>
                <a:pathLst>
                  <a:path w="24" h="38">
                    <a:moveTo>
                      <a:pt x="6" y="32"/>
                    </a:moveTo>
                    <a:cubicBezTo>
                      <a:pt x="3" y="35"/>
                      <a:pt x="1" y="38"/>
                      <a:pt x="0" y="38"/>
                    </a:cubicBezTo>
                    <a:cubicBezTo>
                      <a:pt x="6" y="29"/>
                      <a:pt x="3" y="32"/>
                      <a:pt x="4" y="29"/>
                    </a:cubicBezTo>
                    <a:cubicBezTo>
                      <a:pt x="11" y="18"/>
                      <a:pt x="20" y="3"/>
                      <a:pt x="24" y="0"/>
                    </a:cubicBezTo>
                    <a:cubicBezTo>
                      <a:pt x="20" y="5"/>
                      <a:pt x="16" y="12"/>
                      <a:pt x="12" y="19"/>
                    </a:cubicBezTo>
                    <a:cubicBezTo>
                      <a:pt x="9" y="25"/>
                      <a:pt x="6" y="31"/>
                      <a:pt x="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0" name="Freeform 6425">
                <a:extLst>
                  <a:ext uri="{FF2B5EF4-FFF2-40B4-BE49-F238E27FC236}">
                    <a16:creationId xmlns:a16="http://schemas.microsoft.com/office/drawing/2014/main" id="{A763A931-CF7A-4E04-B721-CD778874DB87}"/>
                  </a:ext>
                </a:extLst>
              </p:cNvPr>
              <p:cNvSpPr>
                <a:spLocks/>
              </p:cNvSpPr>
              <p:nvPr/>
            </p:nvSpPr>
            <p:spPr bwMode="auto">
              <a:xfrm>
                <a:off x="2480" y="2555"/>
                <a:ext cx="17" cy="10"/>
              </a:xfrm>
              <a:custGeom>
                <a:avLst/>
                <a:gdLst>
                  <a:gd name="T0" fmla="*/ 14 w 29"/>
                  <a:gd name="T1" fmla="*/ 11 h 17"/>
                  <a:gd name="T2" fmla="*/ 5 w 29"/>
                  <a:gd name="T3" fmla="*/ 12 h 17"/>
                  <a:gd name="T4" fmla="*/ 20 w 29"/>
                  <a:gd name="T5" fmla="*/ 3 h 17"/>
                  <a:gd name="T6" fmla="*/ 5 w 29"/>
                  <a:gd name="T7" fmla="*/ 9 h 17"/>
                  <a:gd name="T8" fmla="*/ 26 w 29"/>
                  <a:gd name="T9" fmla="*/ 0 h 17"/>
                  <a:gd name="T10" fmla="*/ 21 w 29"/>
                  <a:gd name="T11" fmla="*/ 5 h 17"/>
                  <a:gd name="T12" fmla="*/ 14 w 29"/>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29" h="17">
                    <a:moveTo>
                      <a:pt x="14" y="11"/>
                    </a:moveTo>
                    <a:cubicBezTo>
                      <a:pt x="0" y="17"/>
                      <a:pt x="12" y="9"/>
                      <a:pt x="5" y="12"/>
                    </a:cubicBezTo>
                    <a:cubicBezTo>
                      <a:pt x="7" y="9"/>
                      <a:pt x="11" y="9"/>
                      <a:pt x="20" y="3"/>
                    </a:cubicBezTo>
                    <a:cubicBezTo>
                      <a:pt x="15" y="6"/>
                      <a:pt x="14" y="4"/>
                      <a:pt x="5" y="9"/>
                    </a:cubicBezTo>
                    <a:cubicBezTo>
                      <a:pt x="11" y="4"/>
                      <a:pt x="23" y="1"/>
                      <a:pt x="26" y="0"/>
                    </a:cubicBezTo>
                    <a:cubicBezTo>
                      <a:pt x="29" y="0"/>
                      <a:pt x="25" y="2"/>
                      <a:pt x="21" y="5"/>
                    </a:cubicBezTo>
                    <a:cubicBezTo>
                      <a:pt x="16" y="8"/>
                      <a:pt x="12" y="10"/>
                      <a:pt x="1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1" name="Freeform 6426">
                <a:extLst>
                  <a:ext uri="{FF2B5EF4-FFF2-40B4-BE49-F238E27FC236}">
                    <a16:creationId xmlns:a16="http://schemas.microsoft.com/office/drawing/2014/main" id="{67139CEA-77D3-4E24-BC38-D722891E10FB}"/>
                  </a:ext>
                </a:extLst>
              </p:cNvPr>
              <p:cNvSpPr>
                <a:spLocks/>
              </p:cNvSpPr>
              <p:nvPr/>
            </p:nvSpPr>
            <p:spPr bwMode="auto">
              <a:xfrm>
                <a:off x="2635" y="2435"/>
                <a:ext cx="10" cy="11"/>
              </a:xfrm>
              <a:custGeom>
                <a:avLst/>
                <a:gdLst>
                  <a:gd name="T0" fmla="*/ 16 w 18"/>
                  <a:gd name="T1" fmla="*/ 6 h 19"/>
                  <a:gd name="T2" fmla="*/ 5 w 18"/>
                  <a:gd name="T3" fmla="*/ 17 h 19"/>
                  <a:gd name="T4" fmla="*/ 13 w 18"/>
                  <a:gd name="T5" fmla="*/ 6 h 19"/>
                  <a:gd name="T6" fmla="*/ 0 w 18"/>
                  <a:gd name="T7" fmla="*/ 19 h 19"/>
                  <a:gd name="T8" fmla="*/ 11 w 18"/>
                  <a:gd name="T9" fmla="*/ 5 h 19"/>
                  <a:gd name="T10" fmla="*/ 18 w 18"/>
                  <a:gd name="T11" fmla="*/ 0 h 19"/>
                  <a:gd name="T12" fmla="*/ 16 w 18"/>
                  <a:gd name="T13" fmla="*/ 6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16" y="6"/>
                    </a:moveTo>
                    <a:cubicBezTo>
                      <a:pt x="15" y="10"/>
                      <a:pt x="5" y="18"/>
                      <a:pt x="5" y="17"/>
                    </a:cubicBezTo>
                    <a:cubicBezTo>
                      <a:pt x="12" y="9"/>
                      <a:pt x="9" y="11"/>
                      <a:pt x="13" y="6"/>
                    </a:cubicBezTo>
                    <a:cubicBezTo>
                      <a:pt x="12" y="6"/>
                      <a:pt x="6" y="12"/>
                      <a:pt x="0" y="19"/>
                    </a:cubicBezTo>
                    <a:cubicBezTo>
                      <a:pt x="2" y="17"/>
                      <a:pt x="5" y="12"/>
                      <a:pt x="11" y="5"/>
                    </a:cubicBezTo>
                    <a:cubicBezTo>
                      <a:pt x="15" y="2"/>
                      <a:pt x="14" y="5"/>
                      <a:pt x="18" y="0"/>
                    </a:cubicBezTo>
                    <a:cubicBezTo>
                      <a:pt x="18" y="1"/>
                      <a:pt x="9" y="15"/>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2" name="Freeform 6427">
                <a:extLst>
                  <a:ext uri="{FF2B5EF4-FFF2-40B4-BE49-F238E27FC236}">
                    <a16:creationId xmlns:a16="http://schemas.microsoft.com/office/drawing/2014/main" id="{9E0EBB40-0501-413A-83A5-6AC08D6FED56}"/>
                  </a:ext>
                </a:extLst>
              </p:cNvPr>
              <p:cNvSpPr>
                <a:spLocks/>
              </p:cNvSpPr>
              <p:nvPr/>
            </p:nvSpPr>
            <p:spPr bwMode="auto">
              <a:xfrm>
                <a:off x="2421" y="1672"/>
                <a:ext cx="9" cy="3"/>
              </a:xfrm>
              <a:custGeom>
                <a:avLst/>
                <a:gdLst>
                  <a:gd name="T0" fmla="*/ 8 w 15"/>
                  <a:gd name="T1" fmla="*/ 0 h 5"/>
                  <a:gd name="T2" fmla="*/ 15 w 15"/>
                  <a:gd name="T3" fmla="*/ 5 h 5"/>
                  <a:gd name="T4" fmla="*/ 8 w 15"/>
                  <a:gd name="T5" fmla="*/ 3 h 5"/>
                  <a:gd name="T6" fmla="*/ 8 w 15"/>
                  <a:gd name="T7" fmla="*/ 0 h 5"/>
                </a:gdLst>
                <a:ahLst/>
                <a:cxnLst>
                  <a:cxn ang="0">
                    <a:pos x="T0" y="T1"/>
                  </a:cxn>
                  <a:cxn ang="0">
                    <a:pos x="T2" y="T3"/>
                  </a:cxn>
                  <a:cxn ang="0">
                    <a:pos x="T4" y="T5"/>
                  </a:cxn>
                  <a:cxn ang="0">
                    <a:pos x="T6" y="T7"/>
                  </a:cxn>
                </a:cxnLst>
                <a:rect l="0" t="0" r="r" b="b"/>
                <a:pathLst>
                  <a:path w="15" h="5">
                    <a:moveTo>
                      <a:pt x="8" y="0"/>
                    </a:moveTo>
                    <a:cubicBezTo>
                      <a:pt x="12" y="2"/>
                      <a:pt x="14" y="3"/>
                      <a:pt x="15" y="5"/>
                    </a:cubicBezTo>
                    <a:cubicBezTo>
                      <a:pt x="11" y="3"/>
                      <a:pt x="9" y="3"/>
                      <a:pt x="8" y="3"/>
                    </a:cubicBezTo>
                    <a:cubicBezTo>
                      <a:pt x="0" y="0"/>
                      <a:pt x="3"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3" name="Freeform 6428">
                <a:extLst>
                  <a:ext uri="{FF2B5EF4-FFF2-40B4-BE49-F238E27FC236}">
                    <a16:creationId xmlns:a16="http://schemas.microsoft.com/office/drawing/2014/main" id="{E5371F55-2E29-4A59-B7F1-878238C9D498}"/>
                  </a:ext>
                </a:extLst>
              </p:cNvPr>
              <p:cNvSpPr>
                <a:spLocks/>
              </p:cNvSpPr>
              <p:nvPr/>
            </p:nvSpPr>
            <p:spPr bwMode="auto">
              <a:xfrm>
                <a:off x="2554" y="2510"/>
                <a:ext cx="11" cy="11"/>
              </a:xfrm>
              <a:custGeom>
                <a:avLst/>
                <a:gdLst>
                  <a:gd name="T0" fmla="*/ 15 w 20"/>
                  <a:gd name="T1" fmla="*/ 8 h 18"/>
                  <a:gd name="T2" fmla="*/ 5 w 20"/>
                  <a:gd name="T3" fmla="*/ 8 h 18"/>
                  <a:gd name="T4" fmla="*/ 15 w 20"/>
                  <a:gd name="T5" fmla="*/ 8 h 18"/>
                </a:gdLst>
                <a:ahLst/>
                <a:cxnLst>
                  <a:cxn ang="0">
                    <a:pos x="T0" y="T1"/>
                  </a:cxn>
                  <a:cxn ang="0">
                    <a:pos x="T2" y="T3"/>
                  </a:cxn>
                  <a:cxn ang="0">
                    <a:pos x="T4" y="T5"/>
                  </a:cxn>
                </a:cxnLst>
                <a:rect l="0" t="0" r="r" b="b"/>
                <a:pathLst>
                  <a:path w="20" h="18">
                    <a:moveTo>
                      <a:pt x="15" y="8"/>
                    </a:moveTo>
                    <a:cubicBezTo>
                      <a:pt x="0" y="18"/>
                      <a:pt x="8" y="9"/>
                      <a:pt x="5" y="8"/>
                    </a:cubicBezTo>
                    <a:cubicBezTo>
                      <a:pt x="18" y="0"/>
                      <a:pt x="20" y="3"/>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4" name="Freeform 6429">
                <a:extLst>
                  <a:ext uri="{FF2B5EF4-FFF2-40B4-BE49-F238E27FC236}">
                    <a16:creationId xmlns:a16="http://schemas.microsoft.com/office/drawing/2014/main" id="{11007ACA-5321-44C3-8146-3CECBDCAB7DE}"/>
                  </a:ext>
                </a:extLst>
              </p:cNvPr>
              <p:cNvSpPr>
                <a:spLocks/>
              </p:cNvSpPr>
              <p:nvPr/>
            </p:nvSpPr>
            <p:spPr bwMode="auto">
              <a:xfrm>
                <a:off x="2489" y="1696"/>
                <a:ext cx="9" cy="6"/>
              </a:xfrm>
              <a:custGeom>
                <a:avLst/>
                <a:gdLst>
                  <a:gd name="T0" fmla="*/ 15 w 16"/>
                  <a:gd name="T1" fmla="*/ 8 h 10"/>
                  <a:gd name="T2" fmla="*/ 0 w 16"/>
                  <a:gd name="T3" fmla="*/ 1 h 10"/>
                  <a:gd name="T4" fmla="*/ 15 w 16"/>
                  <a:gd name="T5" fmla="*/ 8 h 10"/>
                </a:gdLst>
                <a:ahLst/>
                <a:cxnLst>
                  <a:cxn ang="0">
                    <a:pos x="T0" y="T1"/>
                  </a:cxn>
                  <a:cxn ang="0">
                    <a:pos x="T2" y="T3"/>
                  </a:cxn>
                  <a:cxn ang="0">
                    <a:pos x="T4" y="T5"/>
                  </a:cxn>
                </a:cxnLst>
                <a:rect l="0" t="0" r="r" b="b"/>
                <a:pathLst>
                  <a:path w="16" h="10">
                    <a:moveTo>
                      <a:pt x="15" y="8"/>
                    </a:moveTo>
                    <a:cubicBezTo>
                      <a:pt x="16" y="10"/>
                      <a:pt x="5" y="4"/>
                      <a:pt x="0" y="1"/>
                    </a:cubicBezTo>
                    <a:cubicBezTo>
                      <a:pt x="0" y="0"/>
                      <a:pt x="8" y="4"/>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5" name="Freeform 6430">
                <a:extLst>
                  <a:ext uri="{FF2B5EF4-FFF2-40B4-BE49-F238E27FC236}">
                    <a16:creationId xmlns:a16="http://schemas.microsoft.com/office/drawing/2014/main" id="{DE0FB2C3-08BE-467E-AA08-D578CDABD2A9}"/>
                  </a:ext>
                </a:extLst>
              </p:cNvPr>
              <p:cNvSpPr>
                <a:spLocks/>
              </p:cNvSpPr>
              <p:nvPr/>
            </p:nvSpPr>
            <p:spPr bwMode="auto">
              <a:xfrm>
                <a:off x="2703" y="1902"/>
                <a:ext cx="5" cy="8"/>
              </a:xfrm>
              <a:custGeom>
                <a:avLst/>
                <a:gdLst>
                  <a:gd name="T0" fmla="*/ 3 w 8"/>
                  <a:gd name="T1" fmla="*/ 1 h 14"/>
                  <a:gd name="T2" fmla="*/ 7 w 8"/>
                  <a:gd name="T3" fmla="*/ 11 h 14"/>
                  <a:gd name="T4" fmla="*/ 6 w 8"/>
                  <a:gd name="T5" fmla="*/ 13 h 14"/>
                  <a:gd name="T6" fmla="*/ 4 w 8"/>
                  <a:gd name="T7" fmla="*/ 10 h 14"/>
                  <a:gd name="T8" fmla="*/ 1 w 8"/>
                  <a:gd name="T9" fmla="*/ 4 h 14"/>
                  <a:gd name="T10" fmla="*/ 0 w 8"/>
                  <a:gd name="T11" fmla="*/ 0 h 14"/>
                  <a:gd name="T12" fmla="*/ 3 w 8"/>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 h="14">
                    <a:moveTo>
                      <a:pt x="3" y="1"/>
                    </a:moveTo>
                    <a:cubicBezTo>
                      <a:pt x="5" y="6"/>
                      <a:pt x="5" y="7"/>
                      <a:pt x="7" y="11"/>
                    </a:cubicBezTo>
                    <a:cubicBezTo>
                      <a:pt x="8" y="14"/>
                      <a:pt x="1" y="3"/>
                      <a:pt x="6" y="13"/>
                    </a:cubicBezTo>
                    <a:cubicBezTo>
                      <a:pt x="6" y="13"/>
                      <a:pt x="5" y="12"/>
                      <a:pt x="4" y="10"/>
                    </a:cubicBezTo>
                    <a:cubicBezTo>
                      <a:pt x="1" y="4"/>
                      <a:pt x="1" y="4"/>
                      <a:pt x="1" y="4"/>
                    </a:cubicBezTo>
                    <a:cubicBezTo>
                      <a:pt x="3" y="7"/>
                      <a:pt x="3" y="5"/>
                      <a:pt x="0" y="0"/>
                    </a:cubicBezTo>
                    <a:cubicBezTo>
                      <a:pt x="1" y="2"/>
                      <a:pt x="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6" name="Freeform 6431">
                <a:extLst>
                  <a:ext uri="{FF2B5EF4-FFF2-40B4-BE49-F238E27FC236}">
                    <a16:creationId xmlns:a16="http://schemas.microsoft.com/office/drawing/2014/main" id="{B2FD2D1A-D04F-4B73-8B3E-9B2EF56FE0E0}"/>
                  </a:ext>
                </a:extLst>
              </p:cNvPr>
              <p:cNvSpPr>
                <a:spLocks/>
              </p:cNvSpPr>
              <p:nvPr/>
            </p:nvSpPr>
            <p:spPr bwMode="auto">
              <a:xfrm>
                <a:off x="2379" y="2597"/>
                <a:ext cx="9" cy="3"/>
              </a:xfrm>
              <a:custGeom>
                <a:avLst/>
                <a:gdLst>
                  <a:gd name="T0" fmla="*/ 15 w 15"/>
                  <a:gd name="T1" fmla="*/ 1 h 5"/>
                  <a:gd name="T2" fmla="*/ 5 w 15"/>
                  <a:gd name="T3" fmla="*/ 1 h 5"/>
                  <a:gd name="T4" fmla="*/ 15 w 15"/>
                  <a:gd name="T5" fmla="*/ 1 h 5"/>
                </a:gdLst>
                <a:ahLst/>
                <a:cxnLst>
                  <a:cxn ang="0">
                    <a:pos x="T0" y="T1"/>
                  </a:cxn>
                  <a:cxn ang="0">
                    <a:pos x="T2" y="T3"/>
                  </a:cxn>
                  <a:cxn ang="0">
                    <a:pos x="T4" y="T5"/>
                  </a:cxn>
                </a:cxnLst>
                <a:rect l="0" t="0" r="r" b="b"/>
                <a:pathLst>
                  <a:path w="15" h="5">
                    <a:moveTo>
                      <a:pt x="15" y="1"/>
                    </a:moveTo>
                    <a:cubicBezTo>
                      <a:pt x="0" y="5"/>
                      <a:pt x="7" y="2"/>
                      <a:pt x="5" y="1"/>
                    </a:cubicBezTo>
                    <a:cubicBezTo>
                      <a:pt x="11" y="0"/>
                      <a:pt x="14"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7" name="Freeform 6432">
                <a:extLst>
                  <a:ext uri="{FF2B5EF4-FFF2-40B4-BE49-F238E27FC236}">
                    <a16:creationId xmlns:a16="http://schemas.microsoft.com/office/drawing/2014/main" id="{DE7B4A1B-375B-4451-A8E6-8792528F5AF6}"/>
                  </a:ext>
                </a:extLst>
              </p:cNvPr>
              <p:cNvSpPr>
                <a:spLocks/>
              </p:cNvSpPr>
              <p:nvPr/>
            </p:nvSpPr>
            <p:spPr bwMode="auto">
              <a:xfrm>
                <a:off x="2409" y="1668"/>
                <a:ext cx="12" cy="4"/>
              </a:xfrm>
              <a:custGeom>
                <a:avLst/>
                <a:gdLst>
                  <a:gd name="T0" fmla="*/ 10 w 20"/>
                  <a:gd name="T1" fmla="*/ 2 h 6"/>
                  <a:gd name="T2" fmla="*/ 19 w 20"/>
                  <a:gd name="T3" fmla="*/ 5 h 6"/>
                  <a:gd name="T4" fmla="*/ 4 w 20"/>
                  <a:gd name="T5" fmla="*/ 2 h 6"/>
                  <a:gd name="T6" fmla="*/ 10 w 20"/>
                  <a:gd name="T7" fmla="*/ 2 h 6"/>
                </a:gdLst>
                <a:ahLst/>
                <a:cxnLst>
                  <a:cxn ang="0">
                    <a:pos x="T0" y="T1"/>
                  </a:cxn>
                  <a:cxn ang="0">
                    <a:pos x="T2" y="T3"/>
                  </a:cxn>
                  <a:cxn ang="0">
                    <a:pos x="T4" y="T5"/>
                  </a:cxn>
                  <a:cxn ang="0">
                    <a:pos x="T6" y="T7"/>
                  </a:cxn>
                </a:cxnLst>
                <a:rect l="0" t="0" r="r" b="b"/>
                <a:pathLst>
                  <a:path w="20" h="6">
                    <a:moveTo>
                      <a:pt x="10" y="2"/>
                    </a:moveTo>
                    <a:cubicBezTo>
                      <a:pt x="10" y="2"/>
                      <a:pt x="16" y="4"/>
                      <a:pt x="19" y="5"/>
                    </a:cubicBezTo>
                    <a:cubicBezTo>
                      <a:pt x="16" y="5"/>
                      <a:pt x="16" y="6"/>
                      <a:pt x="4" y="2"/>
                    </a:cubicBezTo>
                    <a:cubicBezTo>
                      <a:pt x="0" y="0"/>
                      <a:pt x="20" y="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8" name="Freeform 6433">
                <a:extLst>
                  <a:ext uri="{FF2B5EF4-FFF2-40B4-BE49-F238E27FC236}">
                    <a16:creationId xmlns:a16="http://schemas.microsoft.com/office/drawing/2014/main" id="{930D5669-B1C7-4D26-B74D-623B4EA1861A}"/>
                  </a:ext>
                </a:extLst>
              </p:cNvPr>
              <p:cNvSpPr>
                <a:spLocks/>
              </p:cNvSpPr>
              <p:nvPr/>
            </p:nvSpPr>
            <p:spPr bwMode="auto">
              <a:xfrm>
                <a:off x="2711" y="1918"/>
                <a:ext cx="5" cy="9"/>
              </a:xfrm>
              <a:custGeom>
                <a:avLst/>
                <a:gdLst>
                  <a:gd name="T0" fmla="*/ 2 w 8"/>
                  <a:gd name="T1" fmla="*/ 1 h 15"/>
                  <a:gd name="T2" fmla="*/ 8 w 8"/>
                  <a:gd name="T3" fmla="*/ 14 h 15"/>
                  <a:gd name="T4" fmla="*/ 0 w 8"/>
                  <a:gd name="T5" fmla="*/ 0 h 15"/>
                  <a:gd name="T6" fmla="*/ 2 w 8"/>
                  <a:gd name="T7" fmla="*/ 1 h 15"/>
                </a:gdLst>
                <a:ahLst/>
                <a:cxnLst>
                  <a:cxn ang="0">
                    <a:pos x="T0" y="T1"/>
                  </a:cxn>
                  <a:cxn ang="0">
                    <a:pos x="T2" y="T3"/>
                  </a:cxn>
                  <a:cxn ang="0">
                    <a:pos x="T4" y="T5"/>
                  </a:cxn>
                  <a:cxn ang="0">
                    <a:pos x="T6" y="T7"/>
                  </a:cxn>
                </a:cxnLst>
                <a:rect l="0" t="0" r="r" b="b"/>
                <a:pathLst>
                  <a:path w="8" h="15">
                    <a:moveTo>
                      <a:pt x="2" y="1"/>
                    </a:moveTo>
                    <a:cubicBezTo>
                      <a:pt x="5" y="7"/>
                      <a:pt x="5" y="9"/>
                      <a:pt x="8" y="14"/>
                    </a:cubicBezTo>
                    <a:cubicBezTo>
                      <a:pt x="7" y="15"/>
                      <a:pt x="4" y="7"/>
                      <a:pt x="0"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9" name="Freeform 6434">
                <a:extLst>
                  <a:ext uri="{FF2B5EF4-FFF2-40B4-BE49-F238E27FC236}">
                    <a16:creationId xmlns:a16="http://schemas.microsoft.com/office/drawing/2014/main" id="{EE74BD68-E90E-456E-8C21-77E6F0C3034A}"/>
                  </a:ext>
                </a:extLst>
              </p:cNvPr>
              <p:cNvSpPr>
                <a:spLocks/>
              </p:cNvSpPr>
              <p:nvPr/>
            </p:nvSpPr>
            <p:spPr bwMode="auto">
              <a:xfrm>
                <a:off x="2754" y="2059"/>
                <a:ext cx="2" cy="15"/>
              </a:xfrm>
              <a:custGeom>
                <a:avLst/>
                <a:gdLst>
                  <a:gd name="T0" fmla="*/ 2 w 3"/>
                  <a:gd name="T1" fmla="*/ 4 h 26"/>
                  <a:gd name="T2" fmla="*/ 1 w 3"/>
                  <a:gd name="T3" fmla="*/ 5 h 26"/>
                  <a:gd name="T4" fmla="*/ 2 w 3"/>
                  <a:gd name="T5" fmla="*/ 24 h 26"/>
                  <a:gd name="T6" fmla="*/ 0 w 3"/>
                  <a:gd name="T7" fmla="*/ 2 h 26"/>
                  <a:gd name="T8" fmla="*/ 2 w 3"/>
                  <a:gd name="T9" fmla="*/ 4 h 26"/>
                </a:gdLst>
                <a:ahLst/>
                <a:cxnLst>
                  <a:cxn ang="0">
                    <a:pos x="T0" y="T1"/>
                  </a:cxn>
                  <a:cxn ang="0">
                    <a:pos x="T2" y="T3"/>
                  </a:cxn>
                  <a:cxn ang="0">
                    <a:pos x="T4" y="T5"/>
                  </a:cxn>
                  <a:cxn ang="0">
                    <a:pos x="T6" y="T7"/>
                  </a:cxn>
                  <a:cxn ang="0">
                    <a:pos x="T8" y="T9"/>
                  </a:cxn>
                </a:cxnLst>
                <a:rect l="0" t="0" r="r" b="b"/>
                <a:pathLst>
                  <a:path w="3" h="26">
                    <a:moveTo>
                      <a:pt x="2" y="4"/>
                    </a:moveTo>
                    <a:cubicBezTo>
                      <a:pt x="2" y="9"/>
                      <a:pt x="1" y="9"/>
                      <a:pt x="1" y="5"/>
                    </a:cubicBezTo>
                    <a:cubicBezTo>
                      <a:pt x="3" y="20"/>
                      <a:pt x="3" y="26"/>
                      <a:pt x="2" y="24"/>
                    </a:cubicBezTo>
                    <a:cubicBezTo>
                      <a:pt x="2" y="23"/>
                      <a:pt x="1" y="15"/>
                      <a:pt x="0" y="2"/>
                    </a:cubicBezTo>
                    <a:cubicBezTo>
                      <a:pt x="0" y="0"/>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0" name="Freeform 6435">
                <a:extLst>
                  <a:ext uri="{FF2B5EF4-FFF2-40B4-BE49-F238E27FC236}">
                    <a16:creationId xmlns:a16="http://schemas.microsoft.com/office/drawing/2014/main" id="{67E78CB0-CBEA-4B8A-90DC-1D0D55FE9754}"/>
                  </a:ext>
                </a:extLst>
              </p:cNvPr>
              <p:cNvSpPr>
                <a:spLocks/>
              </p:cNvSpPr>
              <p:nvPr/>
            </p:nvSpPr>
            <p:spPr bwMode="auto">
              <a:xfrm>
                <a:off x="2745" y="2221"/>
                <a:ext cx="4" cy="13"/>
              </a:xfrm>
              <a:custGeom>
                <a:avLst/>
                <a:gdLst>
                  <a:gd name="T0" fmla="*/ 7 w 7"/>
                  <a:gd name="T1" fmla="*/ 5 h 23"/>
                  <a:gd name="T2" fmla="*/ 4 w 7"/>
                  <a:gd name="T3" fmla="*/ 3 h 23"/>
                  <a:gd name="T4" fmla="*/ 7 w 7"/>
                  <a:gd name="T5" fmla="*/ 5 h 23"/>
                </a:gdLst>
                <a:ahLst/>
                <a:cxnLst>
                  <a:cxn ang="0">
                    <a:pos x="T0" y="T1"/>
                  </a:cxn>
                  <a:cxn ang="0">
                    <a:pos x="T2" y="T3"/>
                  </a:cxn>
                  <a:cxn ang="0">
                    <a:pos x="T4" y="T5"/>
                  </a:cxn>
                </a:cxnLst>
                <a:rect l="0" t="0" r="r" b="b"/>
                <a:pathLst>
                  <a:path w="7" h="23">
                    <a:moveTo>
                      <a:pt x="7" y="5"/>
                    </a:moveTo>
                    <a:cubicBezTo>
                      <a:pt x="4" y="14"/>
                      <a:pt x="0" y="23"/>
                      <a:pt x="4" y="3"/>
                    </a:cubicBezTo>
                    <a:cubicBezTo>
                      <a:pt x="6" y="0"/>
                      <a:pt x="5" y="6"/>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1" name="Group 6637">
              <a:extLst>
                <a:ext uri="{FF2B5EF4-FFF2-40B4-BE49-F238E27FC236}">
                  <a16:creationId xmlns:a16="http://schemas.microsoft.com/office/drawing/2014/main" id="{C7A7B4F6-54AE-44D2-940B-4F13BE36F64F}"/>
                </a:ext>
              </a:extLst>
            </p:cNvPr>
            <p:cNvGrpSpPr>
              <a:grpSpLocks/>
            </p:cNvGrpSpPr>
            <p:nvPr/>
          </p:nvGrpSpPr>
          <p:grpSpPr bwMode="auto">
            <a:xfrm>
              <a:off x="3436435" y="4598842"/>
              <a:ext cx="1470025" cy="1516063"/>
              <a:chOff x="1814" y="1656"/>
              <a:chExt cx="926" cy="955"/>
            </a:xfrm>
            <a:grpFill/>
          </p:grpSpPr>
          <p:sp>
            <p:nvSpPr>
              <p:cNvPr id="521" name="Freeform 6437">
                <a:extLst>
                  <a:ext uri="{FF2B5EF4-FFF2-40B4-BE49-F238E27FC236}">
                    <a16:creationId xmlns:a16="http://schemas.microsoft.com/office/drawing/2014/main" id="{BDDB47A6-BEC2-4949-8657-CD626E227639}"/>
                  </a:ext>
                </a:extLst>
              </p:cNvPr>
              <p:cNvSpPr>
                <a:spLocks/>
              </p:cNvSpPr>
              <p:nvPr/>
            </p:nvSpPr>
            <p:spPr bwMode="auto">
              <a:xfrm>
                <a:off x="2531" y="2529"/>
                <a:ext cx="9" cy="6"/>
              </a:xfrm>
              <a:custGeom>
                <a:avLst/>
                <a:gdLst>
                  <a:gd name="T0" fmla="*/ 12 w 16"/>
                  <a:gd name="T1" fmla="*/ 5 h 11"/>
                  <a:gd name="T2" fmla="*/ 2 w 16"/>
                  <a:gd name="T3" fmla="*/ 11 h 11"/>
                  <a:gd name="T4" fmla="*/ 5 w 16"/>
                  <a:gd name="T5" fmla="*/ 6 h 11"/>
                  <a:gd name="T6" fmla="*/ 12 w 16"/>
                  <a:gd name="T7" fmla="*/ 5 h 11"/>
                </a:gdLst>
                <a:ahLst/>
                <a:cxnLst>
                  <a:cxn ang="0">
                    <a:pos x="T0" y="T1"/>
                  </a:cxn>
                  <a:cxn ang="0">
                    <a:pos x="T2" y="T3"/>
                  </a:cxn>
                  <a:cxn ang="0">
                    <a:pos x="T4" y="T5"/>
                  </a:cxn>
                  <a:cxn ang="0">
                    <a:pos x="T6" y="T7"/>
                  </a:cxn>
                </a:cxnLst>
                <a:rect l="0" t="0" r="r" b="b"/>
                <a:pathLst>
                  <a:path w="16" h="11">
                    <a:moveTo>
                      <a:pt x="12" y="5"/>
                    </a:moveTo>
                    <a:cubicBezTo>
                      <a:pt x="7" y="9"/>
                      <a:pt x="6" y="9"/>
                      <a:pt x="2" y="11"/>
                    </a:cubicBezTo>
                    <a:cubicBezTo>
                      <a:pt x="0" y="11"/>
                      <a:pt x="8" y="6"/>
                      <a:pt x="5" y="6"/>
                    </a:cubicBezTo>
                    <a:cubicBezTo>
                      <a:pt x="16" y="0"/>
                      <a:pt x="16" y="1"/>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2" name="Freeform 6438">
                <a:extLst>
                  <a:ext uri="{FF2B5EF4-FFF2-40B4-BE49-F238E27FC236}">
                    <a16:creationId xmlns:a16="http://schemas.microsoft.com/office/drawing/2014/main" id="{7BBFE72F-EB79-4D17-B149-72406E902B1B}"/>
                  </a:ext>
                </a:extLst>
              </p:cNvPr>
              <p:cNvSpPr>
                <a:spLocks/>
              </p:cNvSpPr>
              <p:nvPr/>
            </p:nvSpPr>
            <p:spPr bwMode="auto">
              <a:xfrm>
                <a:off x="2677" y="1858"/>
                <a:ext cx="9" cy="15"/>
              </a:xfrm>
              <a:custGeom>
                <a:avLst/>
                <a:gdLst>
                  <a:gd name="T0" fmla="*/ 3 w 16"/>
                  <a:gd name="T1" fmla="*/ 2 h 26"/>
                  <a:gd name="T2" fmla="*/ 14 w 16"/>
                  <a:gd name="T3" fmla="*/ 21 h 26"/>
                  <a:gd name="T4" fmla="*/ 9 w 16"/>
                  <a:gd name="T5" fmla="*/ 14 h 26"/>
                  <a:gd name="T6" fmla="*/ 3 w 16"/>
                  <a:gd name="T7" fmla="*/ 2 h 26"/>
                </a:gdLst>
                <a:ahLst/>
                <a:cxnLst>
                  <a:cxn ang="0">
                    <a:pos x="T0" y="T1"/>
                  </a:cxn>
                  <a:cxn ang="0">
                    <a:pos x="T2" y="T3"/>
                  </a:cxn>
                  <a:cxn ang="0">
                    <a:pos x="T4" y="T5"/>
                  </a:cxn>
                  <a:cxn ang="0">
                    <a:pos x="T6" y="T7"/>
                  </a:cxn>
                </a:cxnLst>
                <a:rect l="0" t="0" r="r" b="b"/>
                <a:pathLst>
                  <a:path w="16" h="26">
                    <a:moveTo>
                      <a:pt x="3" y="2"/>
                    </a:moveTo>
                    <a:cubicBezTo>
                      <a:pt x="7" y="9"/>
                      <a:pt x="9" y="16"/>
                      <a:pt x="14" y="21"/>
                    </a:cubicBezTo>
                    <a:cubicBezTo>
                      <a:pt x="16" y="26"/>
                      <a:pt x="13" y="21"/>
                      <a:pt x="9" y="14"/>
                    </a:cubicBezTo>
                    <a:cubicBezTo>
                      <a:pt x="5" y="8"/>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3" name="Freeform 6439">
                <a:extLst>
                  <a:ext uri="{FF2B5EF4-FFF2-40B4-BE49-F238E27FC236}">
                    <a16:creationId xmlns:a16="http://schemas.microsoft.com/office/drawing/2014/main" id="{85BF0688-E048-422E-8BE0-E434208A8B65}"/>
                  </a:ext>
                </a:extLst>
              </p:cNvPr>
              <p:cNvSpPr>
                <a:spLocks/>
              </p:cNvSpPr>
              <p:nvPr/>
            </p:nvSpPr>
            <p:spPr bwMode="auto">
              <a:xfrm>
                <a:off x="2688" y="1878"/>
                <a:ext cx="11" cy="17"/>
              </a:xfrm>
              <a:custGeom>
                <a:avLst/>
                <a:gdLst>
                  <a:gd name="T0" fmla="*/ 20 w 20"/>
                  <a:gd name="T1" fmla="*/ 30 h 31"/>
                  <a:gd name="T2" fmla="*/ 15 w 20"/>
                  <a:gd name="T3" fmla="*/ 21 h 31"/>
                  <a:gd name="T4" fmla="*/ 20 w 20"/>
                  <a:gd name="T5" fmla="*/ 31 h 31"/>
                  <a:gd name="T6" fmla="*/ 0 w 20"/>
                  <a:gd name="T7" fmla="*/ 0 h 31"/>
                  <a:gd name="T8" fmla="*/ 20 w 20"/>
                  <a:gd name="T9" fmla="*/ 30 h 31"/>
                </a:gdLst>
                <a:ahLst/>
                <a:cxnLst>
                  <a:cxn ang="0">
                    <a:pos x="T0" y="T1"/>
                  </a:cxn>
                  <a:cxn ang="0">
                    <a:pos x="T2" y="T3"/>
                  </a:cxn>
                  <a:cxn ang="0">
                    <a:pos x="T4" y="T5"/>
                  </a:cxn>
                  <a:cxn ang="0">
                    <a:pos x="T6" y="T7"/>
                  </a:cxn>
                  <a:cxn ang="0">
                    <a:pos x="T8" y="T9"/>
                  </a:cxn>
                </a:cxnLst>
                <a:rect l="0" t="0" r="r" b="b"/>
                <a:pathLst>
                  <a:path w="20" h="31">
                    <a:moveTo>
                      <a:pt x="20" y="30"/>
                    </a:moveTo>
                    <a:cubicBezTo>
                      <a:pt x="20" y="30"/>
                      <a:pt x="17" y="25"/>
                      <a:pt x="15" y="21"/>
                    </a:cubicBezTo>
                    <a:cubicBezTo>
                      <a:pt x="16" y="24"/>
                      <a:pt x="18" y="28"/>
                      <a:pt x="20" y="31"/>
                    </a:cubicBezTo>
                    <a:cubicBezTo>
                      <a:pt x="11" y="18"/>
                      <a:pt x="7" y="9"/>
                      <a:pt x="0" y="0"/>
                    </a:cubicBezTo>
                    <a:cubicBezTo>
                      <a:pt x="4" y="5"/>
                      <a:pt x="10" y="10"/>
                      <a:pt x="2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4" name="Freeform 6440">
                <a:extLst>
                  <a:ext uri="{FF2B5EF4-FFF2-40B4-BE49-F238E27FC236}">
                    <a16:creationId xmlns:a16="http://schemas.microsoft.com/office/drawing/2014/main" id="{9EBA7C36-B6E3-4143-B17E-1CCD96341E87}"/>
                  </a:ext>
                </a:extLst>
              </p:cNvPr>
              <p:cNvSpPr>
                <a:spLocks/>
              </p:cNvSpPr>
              <p:nvPr/>
            </p:nvSpPr>
            <p:spPr bwMode="auto">
              <a:xfrm>
                <a:off x="2623" y="1793"/>
                <a:ext cx="7" cy="8"/>
              </a:xfrm>
              <a:custGeom>
                <a:avLst/>
                <a:gdLst>
                  <a:gd name="T0" fmla="*/ 12 w 12"/>
                  <a:gd name="T1" fmla="*/ 12 h 14"/>
                  <a:gd name="T2" fmla="*/ 0 w 12"/>
                  <a:gd name="T3" fmla="*/ 1 h 14"/>
                  <a:gd name="T4" fmla="*/ 12 w 12"/>
                  <a:gd name="T5" fmla="*/ 12 h 14"/>
                </a:gdLst>
                <a:ahLst/>
                <a:cxnLst>
                  <a:cxn ang="0">
                    <a:pos x="T0" y="T1"/>
                  </a:cxn>
                  <a:cxn ang="0">
                    <a:pos x="T2" y="T3"/>
                  </a:cxn>
                  <a:cxn ang="0">
                    <a:pos x="T4" y="T5"/>
                  </a:cxn>
                </a:cxnLst>
                <a:rect l="0" t="0" r="r" b="b"/>
                <a:pathLst>
                  <a:path w="12" h="14">
                    <a:moveTo>
                      <a:pt x="12" y="12"/>
                    </a:moveTo>
                    <a:cubicBezTo>
                      <a:pt x="11" y="14"/>
                      <a:pt x="8" y="9"/>
                      <a:pt x="0" y="1"/>
                    </a:cubicBezTo>
                    <a:cubicBezTo>
                      <a:pt x="1" y="0"/>
                      <a:pt x="7" y="6"/>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5" name="Freeform 6441">
                <a:extLst>
                  <a:ext uri="{FF2B5EF4-FFF2-40B4-BE49-F238E27FC236}">
                    <a16:creationId xmlns:a16="http://schemas.microsoft.com/office/drawing/2014/main" id="{4948DF0E-F537-43F9-AD43-3ABD6F6556A7}"/>
                  </a:ext>
                </a:extLst>
              </p:cNvPr>
              <p:cNvSpPr>
                <a:spLocks/>
              </p:cNvSpPr>
              <p:nvPr/>
            </p:nvSpPr>
            <p:spPr bwMode="auto">
              <a:xfrm>
                <a:off x="2736" y="1983"/>
                <a:ext cx="4" cy="10"/>
              </a:xfrm>
              <a:custGeom>
                <a:avLst/>
                <a:gdLst>
                  <a:gd name="T0" fmla="*/ 0 w 6"/>
                  <a:gd name="T1" fmla="*/ 0 h 18"/>
                  <a:gd name="T2" fmla="*/ 6 w 6"/>
                  <a:gd name="T3" fmla="*/ 17 h 18"/>
                  <a:gd name="T4" fmla="*/ 0 w 6"/>
                  <a:gd name="T5" fmla="*/ 0 h 18"/>
                </a:gdLst>
                <a:ahLst/>
                <a:cxnLst>
                  <a:cxn ang="0">
                    <a:pos x="T0" y="T1"/>
                  </a:cxn>
                  <a:cxn ang="0">
                    <a:pos x="T2" y="T3"/>
                  </a:cxn>
                  <a:cxn ang="0">
                    <a:pos x="T4" y="T5"/>
                  </a:cxn>
                </a:cxnLst>
                <a:rect l="0" t="0" r="r" b="b"/>
                <a:pathLst>
                  <a:path w="6" h="18">
                    <a:moveTo>
                      <a:pt x="0" y="0"/>
                    </a:moveTo>
                    <a:cubicBezTo>
                      <a:pt x="4" y="9"/>
                      <a:pt x="6" y="16"/>
                      <a:pt x="6" y="17"/>
                    </a:cubicBezTo>
                    <a:cubicBezTo>
                      <a:pt x="6" y="18"/>
                      <a:pt x="4"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6" name="Freeform 6442">
                <a:extLst>
                  <a:ext uri="{FF2B5EF4-FFF2-40B4-BE49-F238E27FC236}">
                    <a16:creationId xmlns:a16="http://schemas.microsoft.com/office/drawing/2014/main" id="{99E6F5DE-54F7-49B9-9659-306907C4D977}"/>
                  </a:ext>
                </a:extLst>
              </p:cNvPr>
              <p:cNvSpPr>
                <a:spLocks/>
              </p:cNvSpPr>
              <p:nvPr/>
            </p:nvSpPr>
            <p:spPr bwMode="auto">
              <a:xfrm>
                <a:off x="2402" y="2589"/>
                <a:ext cx="8" cy="4"/>
              </a:xfrm>
              <a:custGeom>
                <a:avLst/>
                <a:gdLst>
                  <a:gd name="T0" fmla="*/ 9 w 15"/>
                  <a:gd name="T1" fmla="*/ 4 h 6"/>
                  <a:gd name="T2" fmla="*/ 0 w 15"/>
                  <a:gd name="T3" fmla="*/ 4 h 6"/>
                  <a:gd name="T4" fmla="*/ 7 w 15"/>
                  <a:gd name="T5" fmla="*/ 2 h 6"/>
                  <a:gd name="T6" fmla="*/ 9 w 15"/>
                  <a:gd name="T7" fmla="*/ 4 h 6"/>
                </a:gdLst>
                <a:ahLst/>
                <a:cxnLst>
                  <a:cxn ang="0">
                    <a:pos x="T0" y="T1"/>
                  </a:cxn>
                  <a:cxn ang="0">
                    <a:pos x="T2" y="T3"/>
                  </a:cxn>
                  <a:cxn ang="0">
                    <a:pos x="T4" y="T5"/>
                  </a:cxn>
                  <a:cxn ang="0">
                    <a:pos x="T6" y="T7"/>
                  </a:cxn>
                </a:cxnLst>
                <a:rect l="0" t="0" r="r" b="b"/>
                <a:pathLst>
                  <a:path w="15" h="6">
                    <a:moveTo>
                      <a:pt x="9" y="4"/>
                    </a:moveTo>
                    <a:cubicBezTo>
                      <a:pt x="2" y="6"/>
                      <a:pt x="0" y="6"/>
                      <a:pt x="0" y="4"/>
                    </a:cubicBezTo>
                    <a:cubicBezTo>
                      <a:pt x="4" y="3"/>
                      <a:pt x="6" y="3"/>
                      <a:pt x="7" y="2"/>
                    </a:cubicBezTo>
                    <a:cubicBezTo>
                      <a:pt x="15" y="0"/>
                      <a:pt x="11"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7" name="Freeform 6443">
                <a:extLst>
                  <a:ext uri="{FF2B5EF4-FFF2-40B4-BE49-F238E27FC236}">
                    <a16:creationId xmlns:a16="http://schemas.microsoft.com/office/drawing/2014/main" id="{FCFF1E27-00C9-4E8E-BB32-E68C920BFB2A}"/>
                  </a:ext>
                </a:extLst>
              </p:cNvPr>
              <p:cNvSpPr>
                <a:spLocks/>
              </p:cNvSpPr>
              <p:nvPr/>
            </p:nvSpPr>
            <p:spPr bwMode="auto">
              <a:xfrm>
                <a:off x="2523" y="2535"/>
                <a:ext cx="7" cy="5"/>
              </a:xfrm>
              <a:custGeom>
                <a:avLst/>
                <a:gdLst>
                  <a:gd name="T0" fmla="*/ 13 w 13"/>
                  <a:gd name="T1" fmla="*/ 1 h 9"/>
                  <a:gd name="T2" fmla="*/ 0 w 13"/>
                  <a:gd name="T3" fmla="*/ 9 h 9"/>
                  <a:gd name="T4" fmla="*/ 11 w 13"/>
                  <a:gd name="T5" fmla="*/ 0 h 9"/>
                  <a:gd name="T6" fmla="*/ 13 w 13"/>
                  <a:gd name="T7" fmla="*/ 1 h 9"/>
                </a:gdLst>
                <a:ahLst/>
                <a:cxnLst>
                  <a:cxn ang="0">
                    <a:pos x="T0" y="T1"/>
                  </a:cxn>
                  <a:cxn ang="0">
                    <a:pos x="T2" y="T3"/>
                  </a:cxn>
                  <a:cxn ang="0">
                    <a:pos x="T4" y="T5"/>
                  </a:cxn>
                  <a:cxn ang="0">
                    <a:pos x="T6" y="T7"/>
                  </a:cxn>
                </a:cxnLst>
                <a:rect l="0" t="0" r="r" b="b"/>
                <a:pathLst>
                  <a:path w="13" h="9">
                    <a:moveTo>
                      <a:pt x="13" y="1"/>
                    </a:moveTo>
                    <a:cubicBezTo>
                      <a:pt x="7" y="5"/>
                      <a:pt x="6" y="5"/>
                      <a:pt x="0" y="9"/>
                    </a:cubicBezTo>
                    <a:cubicBezTo>
                      <a:pt x="2" y="7"/>
                      <a:pt x="3" y="5"/>
                      <a:pt x="11" y="0"/>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8" name="Freeform 6444">
                <a:extLst>
                  <a:ext uri="{FF2B5EF4-FFF2-40B4-BE49-F238E27FC236}">
                    <a16:creationId xmlns:a16="http://schemas.microsoft.com/office/drawing/2014/main" id="{8C2C8EC3-3198-4A85-82B6-E0BDDF51C61F}"/>
                  </a:ext>
                </a:extLst>
              </p:cNvPr>
              <p:cNvSpPr>
                <a:spLocks/>
              </p:cNvSpPr>
              <p:nvPr/>
            </p:nvSpPr>
            <p:spPr bwMode="auto">
              <a:xfrm>
                <a:off x="2414" y="2585"/>
                <a:ext cx="9" cy="3"/>
              </a:xfrm>
              <a:custGeom>
                <a:avLst/>
                <a:gdLst>
                  <a:gd name="T0" fmla="*/ 11 w 15"/>
                  <a:gd name="T1" fmla="*/ 4 h 6"/>
                  <a:gd name="T2" fmla="*/ 5 w 15"/>
                  <a:gd name="T3" fmla="*/ 3 h 6"/>
                  <a:gd name="T4" fmla="*/ 11 w 15"/>
                  <a:gd name="T5" fmla="*/ 4 h 6"/>
                </a:gdLst>
                <a:ahLst/>
                <a:cxnLst>
                  <a:cxn ang="0">
                    <a:pos x="T0" y="T1"/>
                  </a:cxn>
                  <a:cxn ang="0">
                    <a:pos x="T2" y="T3"/>
                  </a:cxn>
                  <a:cxn ang="0">
                    <a:pos x="T4" y="T5"/>
                  </a:cxn>
                </a:cxnLst>
                <a:rect l="0" t="0" r="r" b="b"/>
                <a:pathLst>
                  <a:path w="15" h="6">
                    <a:moveTo>
                      <a:pt x="11" y="4"/>
                    </a:moveTo>
                    <a:cubicBezTo>
                      <a:pt x="0" y="6"/>
                      <a:pt x="6" y="4"/>
                      <a:pt x="5" y="3"/>
                    </a:cubicBezTo>
                    <a:cubicBezTo>
                      <a:pt x="14" y="0"/>
                      <a:pt x="15"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9" name="Freeform 6445">
                <a:extLst>
                  <a:ext uri="{FF2B5EF4-FFF2-40B4-BE49-F238E27FC236}">
                    <a16:creationId xmlns:a16="http://schemas.microsoft.com/office/drawing/2014/main" id="{A31483ED-3EA5-4ECE-9E0D-06083DC694E1}"/>
                  </a:ext>
                </a:extLst>
              </p:cNvPr>
              <p:cNvSpPr>
                <a:spLocks/>
              </p:cNvSpPr>
              <p:nvPr/>
            </p:nvSpPr>
            <p:spPr bwMode="auto">
              <a:xfrm>
                <a:off x="2141" y="2596"/>
                <a:ext cx="11" cy="3"/>
              </a:xfrm>
              <a:custGeom>
                <a:avLst/>
                <a:gdLst>
                  <a:gd name="T0" fmla="*/ 7 w 19"/>
                  <a:gd name="T1" fmla="*/ 1 h 5"/>
                  <a:gd name="T2" fmla="*/ 18 w 19"/>
                  <a:gd name="T3" fmla="*/ 3 h 5"/>
                  <a:gd name="T4" fmla="*/ 15 w 19"/>
                  <a:gd name="T5" fmla="*/ 5 h 5"/>
                  <a:gd name="T6" fmla="*/ 8 w 19"/>
                  <a:gd name="T7" fmla="*/ 4 h 5"/>
                  <a:gd name="T8" fmla="*/ 0 w 19"/>
                  <a:gd name="T9" fmla="*/ 0 h 5"/>
                  <a:gd name="T10" fmla="*/ 8 w 19"/>
                  <a:gd name="T11" fmla="*/ 2 h 5"/>
                  <a:gd name="T12" fmla="*/ 7 w 19"/>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7" y="1"/>
                    </a:moveTo>
                    <a:cubicBezTo>
                      <a:pt x="18" y="3"/>
                      <a:pt x="18" y="3"/>
                      <a:pt x="18" y="3"/>
                    </a:cubicBezTo>
                    <a:cubicBezTo>
                      <a:pt x="19" y="4"/>
                      <a:pt x="4" y="2"/>
                      <a:pt x="15" y="5"/>
                    </a:cubicBezTo>
                    <a:cubicBezTo>
                      <a:pt x="14" y="5"/>
                      <a:pt x="8" y="3"/>
                      <a:pt x="8" y="4"/>
                    </a:cubicBezTo>
                    <a:cubicBezTo>
                      <a:pt x="2" y="2"/>
                      <a:pt x="0" y="1"/>
                      <a:pt x="0" y="0"/>
                    </a:cubicBezTo>
                    <a:cubicBezTo>
                      <a:pt x="3" y="1"/>
                      <a:pt x="4" y="2"/>
                      <a:pt x="8" y="2"/>
                    </a:cubicBezTo>
                    <a:lnTo>
                      <a:pt x="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0" name="Freeform 6446">
                <a:extLst>
                  <a:ext uri="{FF2B5EF4-FFF2-40B4-BE49-F238E27FC236}">
                    <a16:creationId xmlns:a16="http://schemas.microsoft.com/office/drawing/2014/main" id="{A21C0059-CBE9-40F8-9AE1-984D9BEBADCA}"/>
                  </a:ext>
                </a:extLst>
              </p:cNvPr>
              <p:cNvSpPr>
                <a:spLocks/>
              </p:cNvSpPr>
              <p:nvPr/>
            </p:nvSpPr>
            <p:spPr bwMode="auto">
              <a:xfrm>
                <a:off x="2475" y="1693"/>
                <a:ext cx="28" cy="13"/>
              </a:xfrm>
              <a:custGeom>
                <a:avLst/>
                <a:gdLst>
                  <a:gd name="T0" fmla="*/ 28 w 49"/>
                  <a:gd name="T1" fmla="*/ 14 h 23"/>
                  <a:gd name="T2" fmla="*/ 28 w 49"/>
                  <a:gd name="T3" fmla="*/ 13 h 23"/>
                  <a:gd name="T4" fmla="*/ 49 w 49"/>
                  <a:gd name="T5" fmla="*/ 23 h 23"/>
                  <a:gd name="T6" fmla="*/ 27 w 49"/>
                  <a:gd name="T7" fmla="*/ 14 h 23"/>
                  <a:gd name="T8" fmla="*/ 0 w 49"/>
                  <a:gd name="T9" fmla="*/ 2 h 23"/>
                  <a:gd name="T10" fmla="*/ 0 w 49"/>
                  <a:gd name="T11" fmla="*/ 0 h 23"/>
                  <a:gd name="T12" fmla="*/ 18 w 49"/>
                  <a:gd name="T13" fmla="*/ 9 h 23"/>
                  <a:gd name="T14" fmla="*/ 9 w 49"/>
                  <a:gd name="T15" fmla="*/ 3 h 23"/>
                  <a:gd name="T16" fmla="*/ 49 w 49"/>
                  <a:gd name="T17" fmla="*/ 22 h 23"/>
                  <a:gd name="T18" fmla="*/ 21 w 49"/>
                  <a:gd name="T19" fmla="*/ 9 h 23"/>
                  <a:gd name="T20" fmla="*/ 28 w 49"/>
                  <a:gd name="T2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3">
                    <a:moveTo>
                      <a:pt x="28" y="14"/>
                    </a:moveTo>
                    <a:cubicBezTo>
                      <a:pt x="31" y="15"/>
                      <a:pt x="29" y="14"/>
                      <a:pt x="28" y="13"/>
                    </a:cubicBezTo>
                    <a:cubicBezTo>
                      <a:pt x="29" y="13"/>
                      <a:pt x="43" y="20"/>
                      <a:pt x="49" y="23"/>
                    </a:cubicBezTo>
                    <a:cubicBezTo>
                      <a:pt x="44" y="22"/>
                      <a:pt x="36" y="18"/>
                      <a:pt x="27" y="14"/>
                    </a:cubicBezTo>
                    <a:cubicBezTo>
                      <a:pt x="18" y="9"/>
                      <a:pt x="8" y="5"/>
                      <a:pt x="0" y="2"/>
                    </a:cubicBezTo>
                    <a:cubicBezTo>
                      <a:pt x="0" y="0"/>
                      <a:pt x="0" y="0"/>
                      <a:pt x="0" y="0"/>
                    </a:cubicBezTo>
                    <a:cubicBezTo>
                      <a:pt x="9" y="4"/>
                      <a:pt x="9" y="5"/>
                      <a:pt x="18" y="9"/>
                    </a:cubicBezTo>
                    <a:cubicBezTo>
                      <a:pt x="20" y="7"/>
                      <a:pt x="6" y="4"/>
                      <a:pt x="9" y="3"/>
                    </a:cubicBezTo>
                    <a:cubicBezTo>
                      <a:pt x="25" y="10"/>
                      <a:pt x="36" y="15"/>
                      <a:pt x="49" y="22"/>
                    </a:cubicBezTo>
                    <a:cubicBezTo>
                      <a:pt x="46" y="22"/>
                      <a:pt x="30" y="13"/>
                      <a:pt x="21" y="9"/>
                    </a:cubicBezTo>
                    <a:cubicBezTo>
                      <a:pt x="23" y="11"/>
                      <a:pt x="27" y="13"/>
                      <a:pt x="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1" name="Freeform 6447">
                <a:extLst>
                  <a:ext uri="{FF2B5EF4-FFF2-40B4-BE49-F238E27FC236}">
                    <a16:creationId xmlns:a16="http://schemas.microsoft.com/office/drawing/2014/main" id="{C60C67D2-A293-4E08-A416-4B742246D569}"/>
                  </a:ext>
                </a:extLst>
              </p:cNvPr>
              <p:cNvSpPr>
                <a:spLocks/>
              </p:cNvSpPr>
              <p:nvPr/>
            </p:nvSpPr>
            <p:spPr bwMode="auto">
              <a:xfrm>
                <a:off x="2450" y="2569"/>
                <a:ext cx="14" cy="6"/>
              </a:xfrm>
              <a:custGeom>
                <a:avLst/>
                <a:gdLst>
                  <a:gd name="T0" fmla="*/ 10 w 25"/>
                  <a:gd name="T1" fmla="*/ 8 h 10"/>
                  <a:gd name="T2" fmla="*/ 0 w 25"/>
                  <a:gd name="T3" fmla="*/ 10 h 10"/>
                  <a:gd name="T4" fmla="*/ 13 w 25"/>
                  <a:gd name="T5" fmla="*/ 3 h 10"/>
                  <a:gd name="T6" fmla="*/ 25 w 25"/>
                  <a:gd name="T7" fmla="*/ 0 h 10"/>
                  <a:gd name="T8" fmla="*/ 10 w 25"/>
                  <a:gd name="T9" fmla="*/ 8 h 10"/>
                </a:gdLst>
                <a:ahLst/>
                <a:cxnLst>
                  <a:cxn ang="0">
                    <a:pos x="T0" y="T1"/>
                  </a:cxn>
                  <a:cxn ang="0">
                    <a:pos x="T2" y="T3"/>
                  </a:cxn>
                  <a:cxn ang="0">
                    <a:pos x="T4" y="T5"/>
                  </a:cxn>
                  <a:cxn ang="0">
                    <a:pos x="T6" y="T7"/>
                  </a:cxn>
                  <a:cxn ang="0">
                    <a:pos x="T8" y="T9"/>
                  </a:cxn>
                </a:cxnLst>
                <a:rect l="0" t="0" r="r" b="b"/>
                <a:pathLst>
                  <a:path w="25" h="10">
                    <a:moveTo>
                      <a:pt x="10" y="8"/>
                    </a:moveTo>
                    <a:cubicBezTo>
                      <a:pt x="5" y="10"/>
                      <a:pt x="0" y="10"/>
                      <a:pt x="0" y="10"/>
                    </a:cubicBezTo>
                    <a:cubicBezTo>
                      <a:pt x="0" y="9"/>
                      <a:pt x="3" y="7"/>
                      <a:pt x="13" y="3"/>
                    </a:cubicBezTo>
                    <a:cubicBezTo>
                      <a:pt x="19" y="1"/>
                      <a:pt x="14" y="5"/>
                      <a:pt x="25" y="0"/>
                    </a:cubicBezTo>
                    <a:cubicBezTo>
                      <a:pt x="17" y="3"/>
                      <a:pt x="15" y="5"/>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2" name="Freeform 6448">
                <a:extLst>
                  <a:ext uri="{FF2B5EF4-FFF2-40B4-BE49-F238E27FC236}">
                    <a16:creationId xmlns:a16="http://schemas.microsoft.com/office/drawing/2014/main" id="{6D7420D7-5590-469D-93BA-4509FA9BD54D}"/>
                  </a:ext>
                </a:extLst>
              </p:cNvPr>
              <p:cNvSpPr>
                <a:spLocks/>
              </p:cNvSpPr>
              <p:nvPr/>
            </p:nvSpPr>
            <p:spPr bwMode="auto">
              <a:xfrm>
                <a:off x="2370" y="2597"/>
                <a:ext cx="12" cy="3"/>
              </a:xfrm>
              <a:custGeom>
                <a:avLst/>
                <a:gdLst>
                  <a:gd name="T0" fmla="*/ 14 w 21"/>
                  <a:gd name="T1" fmla="*/ 3 h 5"/>
                  <a:gd name="T2" fmla="*/ 4 w 21"/>
                  <a:gd name="T3" fmla="*/ 3 h 5"/>
                  <a:gd name="T4" fmla="*/ 21 w 21"/>
                  <a:gd name="T5" fmla="*/ 1 h 5"/>
                  <a:gd name="T6" fmla="*/ 14 w 21"/>
                  <a:gd name="T7" fmla="*/ 3 h 5"/>
                </a:gdLst>
                <a:ahLst/>
                <a:cxnLst>
                  <a:cxn ang="0">
                    <a:pos x="T0" y="T1"/>
                  </a:cxn>
                  <a:cxn ang="0">
                    <a:pos x="T2" y="T3"/>
                  </a:cxn>
                  <a:cxn ang="0">
                    <a:pos x="T4" y="T5"/>
                  </a:cxn>
                  <a:cxn ang="0">
                    <a:pos x="T6" y="T7"/>
                  </a:cxn>
                </a:cxnLst>
                <a:rect l="0" t="0" r="r" b="b"/>
                <a:pathLst>
                  <a:path w="21" h="5">
                    <a:moveTo>
                      <a:pt x="14" y="3"/>
                    </a:moveTo>
                    <a:cubicBezTo>
                      <a:pt x="6" y="5"/>
                      <a:pt x="0" y="4"/>
                      <a:pt x="4" y="3"/>
                    </a:cubicBezTo>
                    <a:cubicBezTo>
                      <a:pt x="17" y="0"/>
                      <a:pt x="19" y="0"/>
                      <a:pt x="21" y="1"/>
                    </a:cubicBezTo>
                    <a:cubicBezTo>
                      <a:pt x="17" y="2"/>
                      <a:pt x="15"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3" name="Freeform 6449">
                <a:extLst>
                  <a:ext uri="{FF2B5EF4-FFF2-40B4-BE49-F238E27FC236}">
                    <a16:creationId xmlns:a16="http://schemas.microsoft.com/office/drawing/2014/main" id="{4D864805-C705-4FB8-9402-219B05D4DC1C}"/>
                  </a:ext>
                </a:extLst>
              </p:cNvPr>
              <p:cNvSpPr>
                <a:spLocks/>
              </p:cNvSpPr>
              <p:nvPr/>
            </p:nvSpPr>
            <p:spPr bwMode="auto">
              <a:xfrm>
                <a:off x="2385" y="2592"/>
                <a:ext cx="11" cy="4"/>
              </a:xfrm>
              <a:custGeom>
                <a:avLst/>
                <a:gdLst>
                  <a:gd name="T0" fmla="*/ 9 w 20"/>
                  <a:gd name="T1" fmla="*/ 6 h 6"/>
                  <a:gd name="T2" fmla="*/ 15 w 20"/>
                  <a:gd name="T3" fmla="*/ 3 h 6"/>
                  <a:gd name="T4" fmla="*/ 0 w 20"/>
                  <a:gd name="T5" fmla="*/ 2 h 6"/>
                  <a:gd name="T6" fmla="*/ 17 w 20"/>
                  <a:gd name="T7" fmla="*/ 1 h 6"/>
                  <a:gd name="T8" fmla="*/ 9 w 20"/>
                  <a:gd name="T9" fmla="*/ 6 h 6"/>
                </a:gdLst>
                <a:ahLst/>
                <a:cxnLst>
                  <a:cxn ang="0">
                    <a:pos x="T0" y="T1"/>
                  </a:cxn>
                  <a:cxn ang="0">
                    <a:pos x="T2" y="T3"/>
                  </a:cxn>
                  <a:cxn ang="0">
                    <a:pos x="T4" y="T5"/>
                  </a:cxn>
                  <a:cxn ang="0">
                    <a:pos x="T6" y="T7"/>
                  </a:cxn>
                  <a:cxn ang="0">
                    <a:pos x="T8" y="T9"/>
                  </a:cxn>
                </a:cxnLst>
                <a:rect l="0" t="0" r="r" b="b"/>
                <a:pathLst>
                  <a:path w="20" h="6">
                    <a:moveTo>
                      <a:pt x="9" y="6"/>
                    </a:moveTo>
                    <a:cubicBezTo>
                      <a:pt x="7" y="5"/>
                      <a:pt x="11" y="4"/>
                      <a:pt x="15" y="3"/>
                    </a:cubicBezTo>
                    <a:cubicBezTo>
                      <a:pt x="7" y="4"/>
                      <a:pt x="6" y="2"/>
                      <a:pt x="0" y="2"/>
                    </a:cubicBezTo>
                    <a:cubicBezTo>
                      <a:pt x="7" y="0"/>
                      <a:pt x="14" y="0"/>
                      <a:pt x="17" y="1"/>
                    </a:cubicBezTo>
                    <a:cubicBezTo>
                      <a:pt x="20" y="1"/>
                      <a:pt x="19" y="3"/>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4" name="Freeform 6450">
                <a:extLst>
                  <a:ext uri="{FF2B5EF4-FFF2-40B4-BE49-F238E27FC236}">
                    <a16:creationId xmlns:a16="http://schemas.microsoft.com/office/drawing/2014/main" id="{D0A58AE1-3588-4434-960D-10343329011B}"/>
                  </a:ext>
                </a:extLst>
              </p:cNvPr>
              <p:cNvSpPr>
                <a:spLocks/>
              </p:cNvSpPr>
              <p:nvPr/>
            </p:nvSpPr>
            <p:spPr bwMode="auto">
              <a:xfrm>
                <a:off x="2698" y="1895"/>
                <a:ext cx="5" cy="11"/>
              </a:xfrm>
              <a:custGeom>
                <a:avLst/>
                <a:gdLst>
                  <a:gd name="T0" fmla="*/ 9 w 9"/>
                  <a:gd name="T1" fmla="*/ 17 h 19"/>
                  <a:gd name="T2" fmla="*/ 0 w 9"/>
                  <a:gd name="T3" fmla="*/ 3 h 19"/>
                  <a:gd name="T4" fmla="*/ 9 w 9"/>
                  <a:gd name="T5" fmla="*/ 17 h 19"/>
                </a:gdLst>
                <a:ahLst/>
                <a:cxnLst>
                  <a:cxn ang="0">
                    <a:pos x="T0" y="T1"/>
                  </a:cxn>
                  <a:cxn ang="0">
                    <a:pos x="T2" y="T3"/>
                  </a:cxn>
                  <a:cxn ang="0">
                    <a:pos x="T4" y="T5"/>
                  </a:cxn>
                </a:cxnLst>
                <a:rect l="0" t="0" r="r" b="b"/>
                <a:pathLst>
                  <a:path w="9" h="19">
                    <a:moveTo>
                      <a:pt x="9" y="17"/>
                    </a:moveTo>
                    <a:cubicBezTo>
                      <a:pt x="9" y="19"/>
                      <a:pt x="3" y="8"/>
                      <a:pt x="0" y="3"/>
                    </a:cubicBezTo>
                    <a:cubicBezTo>
                      <a:pt x="0" y="0"/>
                      <a:pt x="5" y="8"/>
                      <a:pt x="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5" name="Freeform 6451">
                <a:extLst>
                  <a:ext uri="{FF2B5EF4-FFF2-40B4-BE49-F238E27FC236}">
                    <a16:creationId xmlns:a16="http://schemas.microsoft.com/office/drawing/2014/main" id="{089E9A60-0734-4EE8-BE46-14F4011C4739}"/>
                  </a:ext>
                </a:extLst>
              </p:cNvPr>
              <p:cNvSpPr>
                <a:spLocks/>
              </p:cNvSpPr>
              <p:nvPr/>
            </p:nvSpPr>
            <p:spPr bwMode="auto">
              <a:xfrm>
                <a:off x="2662" y="2396"/>
                <a:ext cx="11" cy="17"/>
              </a:xfrm>
              <a:custGeom>
                <a:avLst/>
                <a:gdLst>
                  <a:gd name="T0" fmla="*/ 8 w 19"/>
                  <a:gd name="T1" fmla="*/ 17 h 29"/>
                  <a:gd name="T2" fmla="*/ 4 w 19"/>
                  <a:gd name="T3" fmla="*/ 20 h 29"/>
                  <a:gd name="T4" fmla="*/ 19 w 19"/>
                  <a:gd name="T5" fmla="*/ 0 h 29"/>
                  <a:gd name="T6" fmla="*/ 8 w 19"/>
                  <a:gd name="T7" fmla="*/ 17 h 29"/>
                </a:gdLst>
                <a:ahLst/>
                <a:cxnLst>
                  <a:cxn ang="0">
                    <a:pos x="T0" y="T1"/>
                  </a:cxn>
                  <a:cxn ang="0">
                    <a:pos x="T2" y="T3"/>
                  </a:cxn>
                  <a:cxn ang="0">
                    <a:pos x="T4" y="T5"/>
                  </a:cxn>
                  <a:cxn ang="0">
                    <a:pos x="T6" y="T7"/>
                  </a:cxn>
                </a:cxnLst>
                <a:rect l="0" t="0" r="r" b="b"/>
                <a:pathLst>
                  <a:path w="19" h="29">
                    <a:moveTo>
                      <a:pt x="8" y="17"/>
                    </a:moveTo>
                    <a:cubicBezTo>
                      <a:pt x="0" y="29"/>
                      <a:pt x="6" y="19"/>
                      <a:pt x="4" y="20"/>
                    </a:cubicBezTo>
                    <a:cubicBezTo>
                      <a:pt x="12" y="10"/>
                      <a:pt x="16" y="0"/>
                      <a:pt x="19" y="0"/>
                    </a:cubicBezTo>
                    <a:cubicBezTo>
                      <a:pt x="16" y="5"/>
                      <a:pt x="4" y="18"/>
                      <a:pt x="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6" name="Freeform 6452">
                <a:extLst>
                  <a:ext uri="{FF2B5EF4-FFF2-40B4-BE49-F238E27FC236}">
                    <a16:creationId xmlns:a16="http://schemas.microsoft.com/office/drawing/2014/main" id="{92F7AE36-BC67-436A-A9E4-186F16530AF4}"/>
                  </a:ext>
                </a:extLst>
              </p:cNvPr>
              <p:cNvSpPr>
                <a:spLocks/>
              </p:cNvSpPr>
              <p:nvPr/>
            </p:nvSpPr>
            <p:spPr bwMode="auto">
              <a:xfrm>
                <a:off x="2581" y="2482"/>
                <a:ext cx="15" cy="15"/>
              </a:xfrm>
              <a:custGeom>
                <a:avLst/>
                <a:gdLst>
                  <a:gd name="T0" fmla="*/ 11 w 27"/>
                  <a:gd name="T1" fmla="*/ 18 h 27"/>
                  <a:gd name="T2" fmla="*/ 2 w 27"/>
                  <a:gd name="T3" fmla="*/ 25 h 27"/>
                  <a:gd name="T4" fmla="*/ 10 w 27"/>
                  <a:gd name="T5" fmla="*/ 14 h 27"/>
                  <a:gd name="T6" fmla="*/ 11 w 27"/>
                  <a:gd name="T7" fmla="*/ 18 h 27"/>
                </a:gdLst>
                <a:ahLst/>
                <a:cxnLst>
                  <a:cxn ang="0">
                    <a:pos x="T0" y="T1"/>
                  </a:cxn>
                  <a:cxn ang="0">
                    <a:pos x="T2" y="T3"/>
                  </a:cxn>
                  <a:cxn ang="0">
                    <a:pos x="T4" y="T5"/>
                  </a:cxn>
                  <a:cxn ang="0">
                    <a:pos x="T6" y="T7"/>
                  </a:cxn>
                </a:cxnLst>
                <a:rect l="0" t="0" r="r" b="b"/>
                <a:pathLst>
                  <a:path w="27" h="27">
                    <a:moveTo>
                      <a:pt x="11" y="18"/>
                    </a:moveTo>
                    <a:cubicBezTo>
                      <a:pt x="11" y="19"/>
                      <a:pt x="0" y="27"/>
                      <a:pt x="2" y="25"/>
                    </a:cubicBezTo>
                    <a:cubicBezTo>
                      <a:pt x="11" y="16"/>
                      <a:pt x="8" y="17"/>
                      <a:pt x="10" y="14"/>
                    </a:cubicBezTo>
                    <a:cubicBezTo>
                      <a:pt x="27" y="0"/>
                      <a:pt x="8" y="21"/>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7" name="Freeform 6453">
                <a:extLst>
                  <a:ext uri="{FF2B5EF4-FFF2-40B4-BE49-F238E27FC236}">
                    <a16:creationId xmlns:a16="http://schemas.microsoft.com/office/drawing/2014/main" id="{78A405EC-9446-4889-AA69-392165B0113D}"/>
                  </a:ext>
                </a:extLst>
              </p:cNvPr>
              <p:cNvSpPr>
                <a:spLocks/>
              </p:cNvSpPr>
              <p:nvPr/>
            </p:nvSpPr>
            <p:spPr bwMode="auto">
              <a:xfrm>
                <a:off x="2679" y="2372"/>
                <a:ext cx="10" cy="10"/>
              </a:xfrm>
              <a:custGeom>
                <a:avLst/>
                <a:gdLst>
                  <a:gd name="T0" fmla="*/ 16 w 17"/>
                  <a:gd name="T1" fmla="*/ 0 h 19"/>
                  <a:gd name="T2" fmla="*/ 7 w 17"/>
                  <a:gd name="T3" fmla="*/ 16 h 19"/>
                  <a:gd name="T4" fmla="*/ 0 w 17"/>
                  <a:gd name="T5" fmla="*/ 19 h 19"/>
                  <a:gd name="T6" fmla="*/ 6 w 17"/>
                  <a:gd name="T7" fmla="*/ 7 h 19"/>
                  <a:gd name="T8" fmla="*/ 16 w 17"/>
                  <a:gd name="T9" fmla="*/ 0 h 19"/>
                </a:gdLst>
                <a:ahLst/>
                <a:cxnLst>
                  <a:cxn ang="0">
                    <a:pos x="T0" y="T1"/>
                  </a:cxn>
                  <a:cxn ang="0">
                    <a:pos x="T2" y="T3"/>
                  </a:cxn>
                  <a:cxn ang="0">
                    <a:pos x="T4" y="T5"/>
                  </a:cxn>
                  <a:cxn ang="0">
                    <a:pos x="T6" y="T7"/>
                  </a:cxn>
                  <a:cxn ang="0">
                    <a:pos x="T8" y="T9"/>
                  </a:cxn>
                </a:cxnLst>
                <a:rect l="0" t="0" r="r" b="b"/>
                <a:pathLst>
                  <a:path w="17" h="19">
                    <a:moveTo>
                      <a:pt x="16" y="0"/>
                    </a:moveTo>
                    <a:cubicBezTo>
                      <a:pt x="17" y="1"/>
                      <a:pt x="8" y="14"/>
                      <a:pt x="7" y="16"/>
                    </a:cubicBezTo>
                    <a:cubicBezTo>
                      <a:pt x="11" y="5"/>
                      <a:pt x="5" y="15"/>
                      <a:pt x="0" y="19"/>
                    </a:cubicBezTo>
                    <a:cubicBezTo>
                      <a:pt x="7" y="9"/>
                      <a:pt x="0" y="16"/>
                      <a:pt x="6" y="7"/>
                    </a:cubicBezTo>
                    <a:cubicBezTo>
                      <a:pt x="6" y="11"/>
                      <a:pt x="10" y="9"/>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8" name="Freeform 6454">
                <a:extLst>
                  <a:ext uri="{FF2B5EF4-FFF2-40B4-BE49-F238E27FC236}">
                    <a16:creationId xmlns:a16="http://schemas.microsoft.com/office/drawing/2014/main" id="{75AC6882-3D34-4874-A5EE-8C981D882C80}"/>
                  </a:ext>
                </a:extLst>
              </p:cNvPr>
              <p:cNvSpPr>
                <a:spLocks/>
              </p:cNvSpPr>
              <p:nvPr/>
            </p:nvSpPr>
            <p:spPr bwMode="auto">
              <a:xfrm>
                <a:off x="2605" y="2459"/>
                <a:ext cx="14" cy="17"/>
              </a:xfrm>
              <a:custGeom>
                <a:avLst/>
                <a:gdLst>
                  <a:gd name="T0" fmla="*/ 0 w 25"/>
                  <a:gd name="T1" fmla="*/ 29 h 29"/>
                  <a:gd name="T2" fmla="*/ 1 w 25"/>
                  <a:gd name="T3" fmla="*/ 23 h 29"/>
                  <a:gd name="T4" fmla="*/ 24 w 25"/>
                  <a:gd name="T5" fmla="*/ 0 h 29"/>
                  <a:gd name="T6" fmla="*/ 11 w 25"/>
                  <a:gd name="T7" fmla="*/ 16 h 29"/>
                  <a:gd name="T8" fmla="*/ 0 w 25"/>
                  <a:gd name="T9" fmla="*/ 29 h 29"/>
                </a:gdLst>
                <a:ahLst/>
                <a:cxnLst>
                  <a:cxn ang="0">
                    <a:pos x="T0" y="T1"/>
                  </a:cxn>
                  <a:cxn ang="0">
                    <a:pos x="T2" y="T3"/>
                  </a:cxn>
                  <a:cxn ang="0">
                    <a:pos x="T4" y="T5"/>
                  </a:cxn>
                  <a:cxn ang="0">
                    <a:pos x="T6" y="T7"/>
                  </a:cxn>
                  <a:cxn ang="0">
                    <a:pos x="T8" y="T9"/>
                  </a:cxn>
                </a:cxnLst>
                <a:rect l="0" t="0" r="r" b="b"/>
                <a:pathLst>
                  <a:path w="25" h="29">
                    <a:moveTo>
                      <a:pt x="0" y="29"/>
                    </a:moveTo>
                    <a:cubicBezTo>
                      <a:pt x="2" y="26"/>
                      <a:pt x="3" y="23"/>
                      <a:pt x="1" y="23"/>
                    </a:cubicBezTo>
                    <a:cubicBezTo>
                      <a:pt x="12" y="16"/>
                      <a:pt x="17" y="7"/>
                      <a:pt x="24" y="0"/>
                    </a:cubicBezTo>
                    <a:cubicBezTo>
                      <a:pt x="25" y="0"/>
                      <a:pt x="20" y="6"/>
                      <a:pt x="11" y="16"/>
                    </a:cubicBezTo>
                    <a:cubicBezTo>
                      <a:pt x="9" y="17"/>
                      <a:pt x="15" y="16"/>
                      <a:pt x="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39" name="Freeform 6455">
                <a:extLst>
                  <a:ext uri="{FF2B5EF4-FFF2-40B4-BE49-F238E27FC236}">
                    <a16:creationId xmlns:a16="http://schemas.microsoft.com/office/drawing/2014/main" id="{6A7C7EC1-A89E-4EBE-9EFA-0F5B2C021AE5}"/>
                  </a:ext>
                </a:extLst>
              </p:cNvPr>
              <p:cNvSpPr>
                <a:spLocks/>
              </p:cNvSpPr>
              <p:nvPr/>
            </p:nvSpPr>
            <p:spPr bwMode="auto">
              <a:xfrm>
                <a:off x="2268" y="1656"/>
                <a:ext cx="14" cy="2"/>
              </a:xfrm>
              <a:custGeom>
                <a:avLst/>
                <a:gdLst>
                  <a:gd name="T0" fmla="*/ 17 w 25"/>
                  <a:gd name="T1" fmla="*/ 0 h 2"/>
                  <a:gd name="T2" fmla="*/ 18 w 25"/>
                  <a:gd name="T3" fmla="*/ 2 h 2"/>
                  <a:gd name="T4" fmla="*/ 1 w 25"/>
                  <a:gd name="T5" fmla="*/ 2 h 2"/>
                  <a:gd name="T6" fmla="*/ 9 w 25"/>
                  <a:gd name="T7" fmla="*/ 1 h 2"/>
                  <a:gd name="T8" fmla="*/ 17 w 25"/>
                  <a:gd name="T9" fmla="*/ 0 h 2"/>
                </a:gdLst>
                <a:ahLst/>
                <a:cxnLst>
                  <a:cxn ang="0">
                    <a:pos x="T0" y="T1"/>
                  </a:cxn>
                  <a:cxn ang="0">
                    <a:pos x="T2" y="T3"/>
                  </a:cxn>
                  <a:cxn ang="0">
                    <a:pos x="T4" y="T5"/>
                  </a:cxn>
                  <a:cxn ang="0">
                    <a:pos x="T6" y="T7"/>
                  </a:cxn>
                  <a:cxn ang="0">
                    <a:pos x="T8" y="T9"/>
                  </a:cxn>
                </a:cxnLst>
                <a:rect l="0" t="0" r="r" b="b"/>
                <a:pathLst>
                  <a:path w="25" h="2">
                    <a:moveTo>
                      <a:pt x="17" y="0"/>
                    </a:moveTo>
                    <a:cubicBezTo>
                      <a:pt x="25" y="0"/>
                      <a:pt x="19" y="1"/>
                      <a:pt x="18" y="2"/>
                    </a:cubicBezTo>
                    <a:cubicBezTo>
                      <a:pt x="10" y="2"/>
                      <a:pt x="7" y="1"/>
                      <a:pt x="1" y="2"/>
                    </a:cubicBezTo>
                    <a:cubicBezTo>
                      <a:pt x="0" y="1"/>
                      <a:pt x="4" y="1"/>
                      <a:pt x="9" y="1"/>
                    </a:cubicBezTo>
                    <a:cubicBezTo>
                      <a:pt x="14" y="0"/>
                      <a:pt x="1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0" name="Freeform 6456">
                <a:extLst>
                  <a:ext uri="{FF2B5EF4-FFF2-40B4-BE49-F238E27FC236}">
                    <a16:creationId xmlns:a16="http://schemas.microsoft.com/office/drawing/2014/main" id="{8E8B4B41-38D9-49AD-ACC9-D6ECF144D044}"/>
                  </a:ext>
                </a:extLst>
              </p:cNvPr>
              <p:cNvSpPr>
                <a:spLocks/>
              </p:cNvSpPr>
              <p:nvPr/>
            </p:nvSpPr>
            <p:spPr bwMode="auto">
              <a:xfrm>
                <a:off x="2619" y="2447"/>
                <a:ext cx="11" cy="14"/>
              </a:xfrm>
              <a:custGeom>
                <a:avLst/>
                <a:gdLst>
                  <a:gd name="T0" fmla="*/ 8 w 19"/>
                  <a:gd name="T1" fmla="*/ 16 h 25"/>
                  <a:gd name="T2" fmla="*/ 1 w 19"/>
                  <a:gd name="T3" fmla="*/ 21 h 25"/>
                  <a:gd name="T4" fmla="*/ 14 w 19"/>
                  <a:gd name="T5" fmla="*/ 8 h 25"/>
                  <a:gd name="T6" fmla="*/ 15 w 19"/>
                  <a:gd name="T7" fmla="*/ 2 h 25"/>
                  <a:gd name="T8" fmla="*/ 19 w 19"/>
                  <a:gd name="T9" fmla="*/ 0 h 25"/>
                  <a:gd name="T10" fmla="*/ 17 w 19"/>
                  <a:gd name="T11" fmla="*/ 6 h 25"/>
                  <a:gd name="T12" fmla="*/ 4 w 19"/>
                  <a:gd name="T13" fmla="*/ 19 h 25"/>
                  <a:gd name="T14" fmla="*/ 8 w 19"/>
                  <a:gd name="T15" fmla="*/ 16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5">
                    <a:moveTo>
                      <a:pt x="8" y="16"/>
                    </a:moveTo>
                    <a:cubicBezTo>
                      <a:pt x="8" y="18"/>
                      <a:pt x="0" y="25"/>
                      <a:pt x="1" y="21"/>
                    </a:cubicBezTo>
                    <a:cubicBezTo>
                      <a:pt x="6" y="17"/>
                      <a:pt x="10" y="13"/>
                      <a:pt x="14" y="8"/>
                    </a:cubicBezTo>
                    <a:cubicBezTo>
                      <a:pt x="12" y="8"/>
                      <a:pt x="4" y="15"/>
                      <a:pt x="15" y="2"/>
                    </a:cubicBezTo>
                    <a:cubicBezTo>
                      <a:pt x="18" y="1"/>
                      <a:pt x="10" y="10"/>
                      <a:pt x="19" y="0"/>
                    </a:cubicBezTo>
                    <a:cubicBezTo>
                      <a:pt x="14" y="7"/>
                      <a:pt x="19" y="2"/>
                      <a:pt x="17" y="6"/>
                    </a:cubicBezTo>
                    <a:cubicBezTo>
                      <a:pt x="14" y="9"/>
                      <a:pt x="10" y="13"/>
                      <a:pt x="4" y="19"/>
                    </a:cubicBezTo>
                    <a:cubicBezTo>
                      <a:pt x="5" y="19"/>
                      <a:pt x="6" y="18"/>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1" name="Freeform 6457">
                <a:extLst>
                  <a:ext uri="{FF2B5EF4-FFF2-40B4-BE49-F238E27FC236}">
                    <a16:creationId xmlns:a16="http://schemas.microsoft.com/office/drawing/2014/main" id="{6ACCD479-040A-488E-94AF-30FE9AD9F233}"/>
                  </a:ext>
                </a:extLst>
              </p:cNvPr>
              <p:cNvSpPr>
                <a:spLocks/>
              </p:cNvSpPr>
              <p:nvPr/>
            </p:nvSpPr>
            <p:spPr bwMode="auto">
              <a:xfrm>
                <a:off x="2227" y="2609"/>
                <a:ext cx="22" cy="2"/>
              </a:xfrm>
              <a:custGeom>
                <a:avLst/>
                <a:gdLst>
                  <a:gd name="T0" fmla="*/ 39 w 39"/>
                  <a:gd name="T1" fmla="*/ 2 h 3"/>
                  <a:gd name="T2" fmla="*/ 25 w 39"/>
                  <a:gd name="T3" fmla="*/ 2 h 3"/>
                  <a:gd name="T4" fmla="*/ 24 w 39"/>
                  <a:gd name="T5" fmla="*/ 1 h 3"/>
                  <a:gd name="T6" fmla="*/ 38 w 39"/>
                  <a:gd name="T7" fmla="*/ 0 h 3"/>
                  <a:gd name="T8" fmla="*/ 31 w 39"/>
                  <a:gd name="T9" fmla="*/ 1 h 3"/>
                  <a:gd name="T10" fmla="*/ 39 w 39"/>
                  <a:gd name="T11" fmla="*/ 2 h 3"/>
                </a:gdLst>
                <a:ahLst/>
                <a:cxnLst>
                  <a:cxn ang="0">
                    <a:pos x="T0" y="T1"/>
                  </a:cxn>
                  <a:cxn ang="0">
                    <a:pos x="T2" y="T3"/>
                  </a:cxn>
                  <a:cxn ang="0">
                    <a:pos x="T4" y="T5"/>
                  </a:cxn>
                  <a:cxn ang="0">
                    <a:pos x="T6" y="T7"/>
                  </a:cxn>
                  <a:cxn ang="0">
                    <a:pos x="T8" y="T9"/>
                  </a:cxn>
                  <a:cxn ang="0">
                    <a:pos x="T10" y="T11"/>
                  </a:cxn>
                </a:cxnLst>
                <a:rect l="0" t="0" r="r" b="b"/>
                <a:pathLst>
                  <a:path w="39" h="3">
                    <a:moveTo>
                      <a:pt x="39" y="2"/>
                    </a:moveTo>
                    <a:cubicBezTo>
                      <a:pt x="39" y="3"/>
                      <a:pt x="30" y="3"/>
                      <a:pt x="25" y="2"/>
                    </a:cubicBezTo>
                    <a:cubicBezTo>
                      <a:pt x="24" y="1"/>
                      <a:pt x="24" y="1"/>
                      <a:pt x="24" y="1"/>
                    </a:cubicBezTo>
                    <a:cubicBezTo>
                      <a:pt x="0" y="0"/>
                      <a:pt x="30" y="0"/>
                      <a:pt x="38" y="0"/>
                    </a:cubicBezTo>
                    <a:cubicBezTo>
                      <a:pt x="37" y="1"/>
                      <a:pt x="32" y="0"/>
                      <a:pt x="31" y="1"/>
                    </a:cubicBezTo>
                    <a:cubicBezTo>
                      <a:pt x="33" y="2"/>
                      <a:pt x="35" y="2"/>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2" name="Freeform 6458">
                <a:extLst>
                  <a:ext uri="{FF2B5EF4-FFF2-40B4-BE49-F238E27FC236}">
                    <a16:creationId xmlns:a16="http://schemas.microsoft.com/office/drawing/2014/main" id="{6E2F30AD-B83F-451F-BE88-2A38D0AE7969}"/>
                  </a:ext>
                </a:extLst>
              </p:cNvPr>
              <p:cNvSpPr>
                <a:spLocks/>
              </p:cNvSpPr>
              <p:nvPr/>
            </p:nvSpPr>
            <p:spPr bwMode="auto">
              <a:xfrm>
                <a:off x="2174" y="2602"/>
                <a:ext cx="10" cy="3"/>
              </a:xfrm>
              <a:custGeom>
                <a:avLst/>
                <a:gdLst>
                  <a:gd name="T0" fmla="*/ 0 w 18"/>
                  <a:gd name="T1" fmla="*/ 2 h 5"/>
                  <a:gd name="T2" fmla="*/ 7 w 18"/>
                  <a:gd name="T3" fmla="*/ 2 h 5"/>
                  <a:gd name="T4" fmla="*/ 6 w 18"/>
                  <a:gd name="T5" fmla="*/ 0 h 5"/>
                  <a:gd name="T6" fmla="*/ 18 w 18"/>
                  <a:gd name="T7" fmla="*/ 3 h 5"/>
                  <a:gd name="T8" fmla="*/ 0 w 18"/>
                  <a:gd name="T9" fmla="*/ 2 h 5"/>
                </a:gdLst>
                <a:ahLst/>
                <a:cxnLst>
                  <a:cxn ang="0">
                    <a:pos x="T0" y="T1"/>
                  </a:cxn>
                  <a:cxn ang="0">
                    <a:pos x="T2" y="T3"/>
                  </a:cxn>
                  <a:cxn ang="0">
                    <a:pos x="T4" y="T5"/>
                  </a:cxn>
                  <a:cxn ang="0">
                    <a:pos x="T6" y="T7"/>
                  </a:cxn>
                  <a:cxn ang="0">
                    <a:pos x="T8" y="T9"/>
                  </a:cxn>
                </a:cxnLst>
                <a:rect l="0" t="0" r="r" b="b"/>
                <a:pathLst>
                  <a:path w="18" h="5">
                    <a:moveTo>
                      <a:pt x="0" y="2"/>
                    </a:moveTo>
                    <a:cubicBezTo>
                      <a:pt x="0" y="1"/>
                      <a:pt x="4" y="2"/>
                      <a:pt x="7" y="2"/>
                    </a:cubicBezTo>
                    <a:cubicBezTo>
                      <a:pt x="6" y="0"/>
                      <a:pt x="6" y="0"/>
                      <a:pt x="6" y="0"/>
                    </a:cubicBezTo>
                    <a:cubicBezTo>
                      <a:pt x="9" y="1"/>
                      <a:pt x="12" y="2"/>
                      <a:pt x="18" y="3"/>
                    </a:cubicBezTo>
                    <a:cubicBezTo>
                      <a:pt x="14" y="3"/>
                      <a:pt x="14"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3" name="Freeform 6459">
                <a:extLst>
                  <a:ext uri="{FF2B5EF4-FFF2-40B4-BE49-F238E27FC236}">
                    <a16:creationId xmlns:a16="http://schemas.microsoft.com/office/drawing/2014/main" id="{40AD2350-7CDE-4A26-9184-B2D67ADDDD57}"/>
                  </a:ext>
                </a:extLst>
              </p:cNvPr>
              <p:cNvSpPr>
                <a:spLocks/>
              </p:cNvSpPr>
              <p:nvPr/>
            </p:nvSpPr>
            <p:spPr bwMode="auto">
              <a:xfrm>
                <a:off x="2519" y="2534"/>
                <a:ext cx="7" cy="7"/>
              </a:xfrm>
              <a:custGeom>
                <a:avLst/>
                <a:gdLst>
                  <a:gd name="T0" fmla="*/ 10 w 14"/>
                  <a:gd name="T1" fmla="*/ 5 h 11"/>
                  <a:gd name="T2" fmla="*/ 1 w 14"/>
                  <a:gd name="T3" fmla="*/ 7 h 11"/>
                  <a:gd name="T4" fmla="*/ 10 w 14"/>
                  <a:gd name="T5" fmla="*/ 5 h 11"/>
                </a:gdLst>
                <a:ahLst/>
                <a:cxnLst>
                  <a:cxn ang="0">
                    <a:pos x="T0" y="T1"/>
                  </a:cxn>
                  <a:cxn ang="0">
                    <a:pos x="T2" y="T3"/>
                  </a:cxn>
                  <a:cxn ang="0">
                    <a:pos x="T4" y="T5"/>
                  </a:cxn>
                </a:cxnLst>
                <a:rect l="0" t="0" r="r" b="b"/>
                <a:pathLst>
                  <a:path w="14" h="11">
                    <a:moveTo>
                      <a:pt x="10" y="5"/>
                    </a:moveTo>
                    <a:cubicBezTo>
                      <a:pt x="0" y="11"/>
                      <a:pt x="4" y="7"/>
                      <a:pt x="1" y="7"/>
                    </a:cubicBezTo>
                    <a:cubicBezTo>
                      <a:pt x="12" y="0"/>
                      <a:pt x="14" y="1"/>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4" name="Freeform 6460">
                <a:extLst>
                  <a:ext uri="{FF2B5EF4-FFF2-40B4-BE49-F238E27FC236}">
                    <a16:creationId xmlns:a16="http://schemas.microsoft.com/office/drawing/2014/main" id="{F058B15E-F6C1-45A8-9708-7D409373B12C}"/>
                  </a:ext>
                </a:extLst>
              </p:cNvPr>
              <p:cNvSpPr>
                <a:spLocks/>
              </p:cNvSpPr>
              <p:nvPr/>
            </p:nvSpPr>
            <p:spPr bwMode="auto">
              <a:xfrm>
                <a:off x="2459" y="2564"/>
                <a:ext cx="8" cy="5"/>
              </a:xfrm>
              <a:custGeom>
                <a:avLst/>
                <a:gdLst>
                  <a:gd name="T0" fmla="*/ 14 w 14"/>
                  <a:gd name="T1" fmla="*/ 5 h 9"/>
                  <a:gd name="T2" fmla="*/ 3 w 14"/>
                  <a:gd name="T3" fmla="*/ 9 h 9"/>
                  <a:gd name="T4" fmla="*/ 0 w 14"/>
                  <a:gd name="T5" fmla="*/ 7 h 9"/>
                  <a:gd name="T6" fmla="*/ 14 w 14"/>
                  <a:gd name="T7" fmla="*/ 5 h 9"/>
                </a:gdLst>
                <a:ahLst/>
                <a:cxnLst>
                  <a:cxn ang="0">
                    <a:pos x="T0" y="T1"/>
                  </a:cxn>
                  <a:cxn ang="0">
                    <a:pos x="T2" y="T3"/>
                  </a:cxn>
                  <a:cxn ang="0">
                    <a:pos x="T4" y="T5"/>
                  </a:cxn>
                  <a:cxn ang="0">
                    <a:pos x="T6" y="T7"/>
                  </a:cxn>
                </a:cxnLst>
                <a:rect l="0" t="0" r="r" b="b"/>
                <a:pathLst>
                  <a:path w="14" h="9">
                    <a:moveTo>
                      <a:pt x="14" y="5"/>
                    </a:moveTo>
                    <a:cubicBezTo>
                      <a:pt x="6" y="8"/>
                      <a:pt x="8" y="6"/>
                      <a:pt x="3" y="9"/>
                    </a:cubicBezTo>
                    <a:cubicBezTo>
                      <a:pt x="11" y="4"/>
                      <a:pt x="6" y="6"/>
                      <a:pt x="0" y="7"/>
                    </a:cubicBezTo>
                    <a:cubicBezTo>
                      <a:pt x="14" y="0"/>
                      <a:pt x="11" y="3"/>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5" name="Freeform 6461">
                <a:extLst>
                  <a:ext uri="{FF2B5EF4-FFF2-40B4-BE49-F238E27FC236}">
                    <a16:creationId xmlns:a16="http://schemas.microsoft.com/office/drawing/2014/main" id="{81BCCE17-EC52-4B0A-BDB9-76F5F838BDCF}"/>
                  </a:ext>
                </a:extLst>
              </p:cNvPr>
              <p:cNvSpPr>
                <a:spLocks/>
              </p:cNvSpPr>
              <p:nvPr/>
            </p:nvSpPr>
            <p:spPr bwMode="auto">
              <a:xfrm>
                <a:off x="2529" y="2522"/>
                <a:ext cx="14" cy="11"/>
              </a:xfrm>
              <a:custGeom>
                <a:avLst/>
                <a:gdLst>
                  <a:gd name="T0" fmla="*/ 7 w 25"/>
                  <a:gd name="T1" fmla="*/ 12 h 19"/>
                  <a:gd name="T2" fmla="*/ 12 w 25"/>
                  <a:gd name="T3" fmla="*/ 8 h 19"/>
                  <a:gd name="T4" fmla="*/ 12 w 25"/>
                  <a:gd name="T5" fmla="*/ 11 h 19"/>
                  <a:gd name="T6" fmla="*/ 2 w 25"/>
                  <a:gd name="T7" fmla="*/ 17 h 19"/>
                  <a:gd name="T8" fmla="*/ 17 w 25"/>
                  <a:gd name="T9" fmla="*/ 4 h 19"/>
                  <a:gd name="T10" fmla="*/ 7 w 25"/>
                  <a:gd name="T11" fmla="*/ 12 h 19"/>
                </a:gdLst>
                <a:ahLst/>
                <a:cxnLst>
                  <a:cxn ang="0">
                    <a:pos x="T0" y="T1"/>
                  </a:cxn>
                  <a:cxn ang="0">
                    <a:pos x="T2" y="T3"/>
                  </a:cxn>
                  <a:cxn ang="0">
                    <a:pos x="T4" y="T5"/>
                  </a:cxn>
                  <a:cxn ang="0">
                    <a:pos x="T6" y="T7"/>
                  </a:cxn>
                  <a:cxn ang="0">
                    <a:pos x="T8" y="T9"/>
                  </a:cxn>
                  <a:cxn ang="0">
                    <a:pos x="T10" y="T11"/>
                  </a:cxn>
                </a:cxnLst>
                <a:rect l="0" t="0" r="r" b="b"/>
                <a:pathLst>
                  <a:path w="25" h="19">
                    <a:moveTo>
                      <a:pt x="7" y="12"/>
                    </a:moveTo>
                    <a:cubicBezTo>
                      <a:pt x="13" y="9"/>
                      <a:pt x="13" y="8"/>
                      <a:pt x="12" y="8"/>
                    </a:cubicBezTo>
                    <a:cubicBezTo>
                      <a:pt x="25" y="0"/>
                      <a:pt x="17" y="8"/>
                      <a:pt x="12" y="11"/>
                    </a:cubicBezTo>
                    <a:cubicBezTo>
                      <a:pt x="0" y="19"/>
                      <a:pt x="14" y="8"/>
                      <a:pt x="2" y="17"/>
                    </a:cubicBezTo>
                    <a:cubicBezTo>
                      <a:pt x="2" y="15"/>
                      <a:pt x="6" y="11"/>
                      <a:pt x="17" y="4"/>
                    </a:cubicBezTo>
                    <a:cubicBezTo>
                      <a:pt x="15" y="6"/>
                      <a:pt x="7" y="11"/>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6" name="Freeform 6462">
                <a:extLst>
                  <a:ext uri="{FF2B5EF4-FFF2-40B4-BE49-F238E27FC236}">
                    <a16:creationId xmlns:a16="http://schemas.microsoft.com/office/drawing/2014/main" id="{065426DA-AD9B-4B15-A6A4-673FD7F6016F}"/>
                  </a:ext>
                </a:extLst>
              </p:cNvPr>
              <p:cNvSpPr>
                <a:spLocks/>
              </p:cNvSpPr>
              <p:nvPr/>
            </p:nvSpPr>
            <p:spPr bwMode="auto">
              <a:xfrm>
                <a:off x="2075" y="2571"/>
                <a:ext cx="17" cy="8"/>
              </a:xfrm>
              <a:custGeom>
                <a:avLst/>
                <a:gdLst>
                  <a:gd name="T0" fmla="*/ 28 w 29"/>
                  <a:gd name="T1" fmla="*/ 13 h 13"/>
                  <a:gd name="T2" fmla="*/ 18 w 29"/>
                  <a:gd name="T3" fmla="*/ 10 h 13"/>
                  <a:gd name="T4" fmla="*/ 20 w 29"/>
                  <a:gd name="T5" fmla="*/ 6 h 13"/>
                  <a:gd name="T6" fmla="*/ 28 w 29"/>
                  <a:gd name="T7" fmla="*/ 13 h 13"/>
                </a:gdLst>
                <a:ahLst/>
                <a:cxnLst>
                  <a:cxn ang="0">
                    <a:pos x="T0" y="T1"/>
                  </a:cxn>
                  <a:cxn ang="0">
                    <a:pos x="T2" y="T3"/>
                  </a:cxn>
                  <a:cxn ang="0">
                    <a:pos x="T4" y="T5"/>
                  </a:cxn>
                  <a:cxn ang="0">
                    <a:pos x="T6" y="T7"/>
                  </a:cxn>
                </a:cxnLst>
                <a:rect l="0" t="0" r="r" b="b"/>
                <a:pathLst>
                  <a:path w="29" h="13">
                    <a:moveTo>
                      <a:pt x="28" y="13"/>
                    </a:moveTo>
                    <a:cubicBezTo>
                      <a:pt x="18" y="10"/>
                      <a:pt x="18" y="10"/>
                      <a:pt x="18" y="10"/>
                    </a:cubicBezTo>
                    <a:cubicBezTo>
                      <a:pt x="29" y="12"/>
                      <a:pt x="0" y="0"/>
                      <a:pt x="20" y="6"/>
                    </a:cubicBezTo>
                    <a:cubicBezTo>
                      <a:pt x="15" y="5"/>
                      <a:pt x="29" y="12"/>
                      <a:pt x="2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7" name="Freeform 6463">
                <a:extLst>
                  <a:ext uri="{FF2B5EF4-FFF2-40B4-BE49-F238E27FC236}">
                    <a16:creationId xmlns:a16="http://schemas.microsoft.com/office/drawing/2014/main" id="{662B65CB-9B69-4F53-9A70-DDCC5BD961AC}"/>
                  </a:ext>
                </a:extLst>
              </p:cNvPr>
              <p:cNvSpPr>
                <a:spLocks/>
              </p:cNvSpPr>
              <p:nvPr/>
            </p:nvSpPr>
            <p:spPr bwMode="auto">
              <a:xfrm>
                <a:off x="2714" y="2304"/>
                <a:ext cx="5" cy="11"/>
              </a:xfrm>
              <a:custGeom>
                <a:avLst/>
                <a:gdLst>
                  <a:gd name="T0" fmla="*/ 9 w 9"/>
                  <a:gd name="T1" fmla="*/ 2 h 19"/>
                  <a:gd name="T2" fmla="*/ 0 w 9"/>
                  <a:gd name="T3" fmla="*/ 19 h 19"/>
                  <a:gd name="T4" fmla="*/ 7 w 9"/>
                  <a:gd name="T5" fmla="*/ 2 h 19"/>
                  <a:gd name="T6" fmla="*/ 9 w 9"/>
                  <a:gd name="T7" fmla="*/ 2 h 19"/>
                </a:gdLst>
                <a:ahLst/>
                <a:cxnLst>
                  <a:cxn ang="0">
                    <a:pos x="T0" y="T1"/>
                  </a:cxn>
                  <a:cxn ang="0">
                    <a:pos x="T2" y="T3"/>
                  </a:cxn>
                  <a:cxn ang="0">
                    <a:pos x="T4" y="T5"/>
                  </a:cxn>
                  <a:cxn ang="0">
                    <a:pos x="T6" y="T7"/>
                  </a:cxn>
                </a:cxnLst>
                <a:rect l="0" t="0" r="r" b="b"/>
                <a:pathLst>
                  <a:path w="9" h="19">
                    <a:moveTo>
                      <a:pt x="9" y="2"/>
                    </a:moveTo>
                    <a:cubicBezTo>
                      <a:pt x="6" y="6"/>
                      <a:pt x="2" y="16"/>
                      <a:pt x="0" y="19"/>
                    </a:cubicBezTo>
                    <a:cubicBezTo>
                      <a:pt x="4" y="9"/>
                      <a:pt x="3" y="12"/>
                      <a:pt x="7" y="2"/>
                    </a:cubicBezTo>
                    <a:cubicBezTo>
                      <a:pt x="5" y="8"/>
                      <a:pt x="8"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8" name="Freeform 6464">
                <a:extLst>
                  <a:ext uri="{FF2B5EF4-FFF2-40B4-BE49-F238E27FC236}">
                    <a16:creationId xmlns:a16="http://schemas.microsoft.com/office/drawing/2014/main" id="{14C95E26-2C3C-43FB-A51A-A932F3E45359}"/>
                  </a:ext>
                </a:extLst>
              </p:cNvPr>
              <p:cNvSpPr>
                <a:spLocks/>
              </p:cNvSpPr>
              <p:nvPr/>
            </p:nvSpPr>
            <p:spPr bwMode="auto">
              <a:xfrm>
                <a:off x="2443" y="2568"/>
                <a:ext cx="14" cy="7"/>
              </a:xfrm>
              <a:custGeom>
                <a:avLst/>
                <a:gdLst>
                  <a:gd name="T0" fmla="*/ 13 w 24"/>
                  <a:gd name="T1" fmla="*/ 7 h 12"/>
                  <a:gd name="T2" fmla="*/ 3 w 24"/>
                  <a:gd name="T3" fmla="*/ 12 h 12"/>
                  <a:gd name="T4" fmla="*/ 0 w 24"/>
                  <a:gd name="T5" fmla="*/ 10 h 12"/>
                  <a:gd name="T6" fmla="*/ 17 w 24"/>
                  <a:gd name="T7" fmla="*/ 3 h 12"/>
                  <a:gd name="T8" fmla="*/ 12 w 24"/>
                  <a:gd name="T9" fmla="*/ 3 h 12"/>
                  <a:gd name="T10" fmla="*/ 24 w 24"/>
                  <a:gd name="T11" fmla="*/ 1 h 12"/>
                  <a:gd name="T12" fmla="*/ 14 w 24"/>
                  <a:gd name="T13" fmla="*/ 6 h 12"/>
                  <a:gd name="T14" fmla="*/ 13 w 24"/>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2">
                    <a:moveTo>
                      <a:pt x="13" y="7"/>
                    </a:moveTo>
                    <a:cubicBezTo>
                      <a:pt x="13" y="8"/>
                      <a:pt x="7" y="10"/>
                      <a:pt x="3" y="12"/>
                    </a:cubicBezTo>
                    <a:cubicBezTo>
                      <a:pt x="0" y="10"/>
                      <a:pt x="0" y="10"/>
                      <a:pt x="0" y="10"/>
                    </a:cubicBezTo>
                    <a:cubicBezTo>
                      <a:pt x="8" y="7"/>
                      <a:pt x="13" y="5"/>
                      <a:pt x="17" y="3"/>
                    </a:cubicBezTo>
                    <a:cubicBezTo>
                      <a:pt x="10" y="5"/>
                      <a:pt x="10" y="5"/>
                      <a:pt x="12" y="3"/>
                    </a:cubicBezTo>
                    <a:cubicBezTo>
                      <a:pt x="19" y="0"/>
                      <a:pt x="23" y="0"/>
                      <a:pt x="24" y="1"/>
                    </a:cubicBezTo>
                    <a:cubicBezTo>
                      <a:pt x="24" y="1"/>
                      <a:pt x="18" y="4"/>
                      <a:pt x="14" y="6"/>
                    </a:cubicBezTo>
                    <a:cubicBezTo>
                      <a:pt x="10" y="8"/>
                      <a:pt x="7" y="9"/>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49" name="Freeform 6465">
                <a:extLst>
                  <a:ext uri="{FF2B5EF4-FFF2-40B4-BE49-F238E27FC236}">
                    <a16:creationId xmlns:a16="http://schemas.microsoft.com/office/drawing/2014/main" id="{8943A78F-58C5-4B9F-8035-2615C9748097}"/>
                  </a:ext>
                </a:extLst>
              </p:cNvPr>
              <p:cNvSpPr>
                <a:spLocks/>
              </p:cNvSpPr>
              <p:nvPr/>
            </p:nvSpPr>
            <p:spPr bwMode="auto">
              <a:xfrm>
                <a:off x="2370" y="2594"/>
                <a:ext cx="9" cy="3"/>
              </a:xfrm>
              <a:custGeom>
                <a:avLst/>
                <a:gdLst>
                  <a:gd name="T0" fmla="*/ 2 w 15"/>
                  <a:gd name="T1" fmla="*/ 5 h 5"/>
                  <a:gd name="T2" fmla="*/ 0 w 15"/>
                  <a:gd name="T3" fmla="*/ 3 h 5"/>
                  <a:gd name="T4" fmla="*/ 15 w 15"/>
                  <a:gd name="T5" fmla="*/ 1 h 5"/>
                  <a:gd name="T6" fmla="*/ 2 w 15"/>
                  <a:gd name="T7" fmla="*/ 5 h 5"/>
                </a:gdLst>
                <a:ahLst/>
                <a:cxnLst>
                  <a:cxn ang="0">
                    <a:pos x="T0" y="T1"/>
                  </a:cxn>
                  <a:cxn ang="0">
                    <a:pos x="T2" y="T3"/>
                  </a:cxn>
                  <a:cxn ang="0">
                    <a:pos x="T4" y="T5"/>
                  </a:cxn>
                  <a:cxn ang="0">
                    <a:pos x="T6" y="T7"/>
                  </a:cxn>
                </a:cxnLst>
                <a:rect l="0" t="0" r="r" b="b"/>
                <a:pathLst>
                  <a:path w="15" h="5">
                    <a:moveTo>
                      <a:pt x="2" y="5"/>
                    </a:moveTo>
                    <a:cubicBezTo>
                      <a:pt x="0" y="3"/>
                      <a:pt x="0" y="3"/>
                      <a:pt x="0" y="3"/>
                    </a:cubicBezTo>
                    <a:cubicBezTo>
                      <a:pt x="11" y="0"/>
                      <a:pt x="4" y="4"/>
                      <a:pt x="15" y="1"/>
                    </a:cubicBezTo>
                    <a:cubicBezTo>
                      <a:pt x="12" y="2"/>
                      <a:pt x="11" y="3"/>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0" name="Freeform 6466">
                <a:extLst>
                  <a:ext uri="{FF2B5EF4-FFF2-40B4-BE49-F238E27FC236}">
                    <a16:creationId xmlns:a16="http://schemas.microsoft.com/office/drawing/2014/main" id="{3FE78FCF-38B3-47B9-A7A5-06622A00D2A4}"/>
                  </a:ext>
                </a:extLst>
              </p:cNvPr>
              <p:cNvSpPr>
                <a:spLocks/>
              </p:cNvSpPr>
              <p:nvPr/>
            </p:nvSpPr>
            <p:spPr bwMode="auto">
              <a:xfrm>
                <a:off x="2331" y="2600"/>
                <a:ext cx="17" cy="4"/>
              </a:xfrm>
              <a:custGeom>
                <a:avLst/>
                <a:gdLst>
                  <a:gd name="T0" fmla="*/ 16 w 30"/>
                  <a:gd name="T1" fmla="*/ 4 h 6"/>
                  <a:gd name="T2" fmla="*/ 11 w 30"/>
                  <a:gd name="T3" fmla="*/ 2 h 6"/>
                  <a:gd name="T4" fmla="*/ 25 w 30"/>
                  <a:gd name="T5" fmla="*/ 0 h 6"/>
                  <a:gd name="T6" fmla="*/ 16 w 30"/>
                  <a:gd name="T7" fmla="*/ 4 h 6"/>
                </a:gdLst>
                <a:ahLst/>
                <a:cxnLst>
                  <a:cxn ang="0">
                    <a:pos x="T0" y="T1"/>
                  </a:cxn>
                  <a:cxn ang="0">
                    <a:pos x="T2" y="T3"/>
                  </a:cxn>
                  <a:cxn ang="0">
                    <a:pos x="T4" y="T5"/>
                  </a:cxn>
                  <a:cxn ang="0">
                    <a:pos x="T6" y="T7"/>
                  </a:cxn>
                </a:cxnLst>
                <a:rect l="0" t="0" r="r" b="b"/>
                <a:pathLst>
                  <a:path w="30" h="6">
                    <a:moveTo>
                      <a:pt x="16" y="4"/>
                    </a:moveTo>
                    <a:cubicBezTo>
                      <a:pt x="0" y="6"/>
                      <a:pt x="15" y="3"/>
                      <a:pt x="11" y="2"/>
                    </a:cubicBezTo>
                    <a:cubicBezTo>
                      <a:pt x="15" y="1"/>
                      <a:pt x="20" y="1"/>
                      <a:pt x="25" y="0"/>
                    </a:cubicBezTo>
                    <a:cubicBezTo>
                      <a:pt x="30" y="1"/>
                      <a:pt x="8" y="3"/>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1" name="Freeform 6467">
                <a:extLst>
                  <a:ext uri="{FF2B5EF4-FFF2-40B4-BE49-F238E27FC236}">
                    <a16:creationId xmlns:a16="http://schemas.microsoft.com/office/drawing/2014/main" id="{75FE0646-9D8C-4C6D-B7F7-F114BE60C1F9}"/>
                  </a:ext>
                </a:extLst>
              </p:cNvPr>
              <p:cNvSpPr>
                <a:spLocks/>
              </p:cNvSpPr>
              <p:nvPr/>
            </p:nvSpPr>
            <p:spPr bwMode="auto">
              <a:xfrm>
                <a:off x="2384" y="2588"/>
                <a:ext cx="13" cy="5"/>
              </a:xfrm>
              <a:custGeom>
                <a:avLst/>
                <a:gdLst>
                  <a:gd name="T0" fmla="*/ 19 w 24"/>
                  <a:gd name="T1" fmla="*/ 5 h 10"/>
                  <a:gd name="T2" fmla="*/ 3 w 24"/>
                  <a:gd name="T3" fmla="*/ 7 h 10"/>
                  <a:gd name="T4" fmla="*/ 24 w 24"/>
                  <a:gd name="T5" fmla="*/ 0 h 10"/>
                  <a:gd name="T6" fmla="*/ 19 w 24"/>
                  <a:gd name="T7" fmla="*/ 5 h 10"/>
                </a:gdLst>
                <a:ahLst/>
                <a:cxnLst>
                  <a:cxn ang="0">
                    <a:pos x="T0" y="T1"/>
                  </a:cxn>
                  <a:cxn ang="0">
                    <a:pos x="T2" y="T3"/>
                  </a:cxn>
                  <a:cxn ang="0">
                    <a:pos x="T4" y="T5"/>
                  </a:cxn>
                  <a:cxn ang="0">
                    <a:pos x="T6" y="T7"/>
                  </a:cxn>
                </a:cxnLst>
                <a:rect l="0" t="0" r="r" b="b"/>
                <a:pathLst>
                  <a:path w="24" h="10">
                    <a:moveTo>
                      <a:pt x="19" y="5"/>
                    </a:moveTo>
                    <a:cubicBezTo>
                      <a:pt x="0" y="10"/>
                      <a:pt x="20" y="2"/>
                      <a:pt x="3" y="7"/>
                    </a:cubicBezTo>
                    <a:cubicBezTo>
                      <a:pt x="6" y="5"/>
                      <a:pt x="14" y="3"/>
                      <a:pt x="24" y="0"/>
                    </a:cubicBezTo>
                    <a:cubicBezTo>
                      <a:pt x="21" y="2"/>
                      <a:pt x="15" y="4"/>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2" name="Freeform 6468">
                <a:extLst>
                  <a:ext uri="{FF2B5EF4-FFF2-40B4-BE49-F238E27FC236}">
                    <a16:creationId xmlns:a16="http://schemas.microsoft.com/office/drawing/2014/main" id="{41E3F9AC-E7C8-494B-B11D-E8ED1982B58B}"/>
                  </a:ext>
                </a:extLst>
              </p:cNvPr>
              <p:cNvSpPr>
                <a:spLocks/>
              </p:cNvSpPr>
              <p:nvPr/>
            </p:nvSpPr>
            <p:spPr bwMode="auto">
              <a:xfrm>
                <a:off x="2226" y="2605"/>
                <a:ext cx="9" cy="2"/>
              </a:xfrm>
              <a:custGeom>
                <a:avLst/>
                <a:gdLst>
                  <a:gd name="T0" fmla="*/ 13 w 17"/>
                  <a:gd name="T1" fmla="*/ 4 h 4"/>
                  <a:gd name="T2" fmla="*/ 0 w 17"/>
                  <a:gd name="T3" fmla="*/ 0 h 4"/>
                  <a:gd name="T4" fmla="*/ 13 w 17"/>
                  <a:gd name="T5" fmla="*/ 4 h 4"/>
                </a:gdLst>
                <a:ahLst/>
                <a:cxnLst>
                  <a:cxn ang="0">
                    <a:pos x="T0" y="T1"/>
                  </a:cxn>
                  <a:cxn ang="0">
                    <a:pos x="T2" y="T3"/>
                  </a:cxn>
                  <a:cxn ang="0">
                    <a:pos x="T4" y="T5"/>
                  </a:cxn>
                </a:cxnLst>
                <a:rect l="0" t="0" r="r" b="b"/>
                <a:pathLst>
                  <a:path w="17" h="4">
                    <a:moveTo>
                      <a:pt x="13" y="4"/>
                    </a:moveTo>
                    <a:cubicBezTo>
                      <a:pt x="0" y="4"/>
                      <a:pt x="7" y="1"/>
                      <a:pt x="0" y="0"/>
                    </a:cubicBezTo>
                    <a:cubicBezTo>
                      <a:pt x="17" y="2"/>
                      <a:pt x="8" y="2"/>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3" name="Freeform 6469">
                <a:extLst>
                  <a:ext uri="{FF2B5EF4-FFF2-40B4-BE49-F238E27FC236}">
                    <a16:creationId xmlns:a16="http://schemas.microsoft.com/office/drawing/2014/main" id="{F3ABFB80-C492-4B05-9477-FC757A387138}"/>
                  </a:ext>
                </a:extLst>
              </p:cNvPr>
              <p:cNvSpPr>
                <a:spLocks/>
              </p:cNvSpPr>
              <p:nvPr/>
            </p:nvSpPr>
            <p:spPr bwMode="auto">
              <a:xfrm>
                <a:off x="2159" y="2596"/>
                <a:ext cx="9" cy="3"/>
              </a:xfrm>
              <a:custGeom>
                <a:avLst/>
                <a:gdLst>
                  <a:gd name="T0" fmla="*/ 2 w 16"/>
                  <a:gd name="T1" fmla="*/ 3 h 6"/>
                  <a:gd name="T2" fmla="*/ 9 w 16"/>
                  <a:gd name="T3" fmla="*/ 3 h 6"/>
                  <a:gd name="T4" fmla="*/ 1 w 16"/>
                  <a:gd name="T5" fmla="*/ 0 h 6"/>
                  <a:gd name="T6" fmla="*/ 15 w 16"/>
                  <a:gd name="T7" fmla="*/ 2 h 6"/>
                  <a:gd name="T8" fmla="*/ 8 w 16"/>
                  <a:gd name="T9" fmla="*/ 1 h 6"/>
                  <a:gd name="T10" fmla="*/ 16 w 16"/>
                  <a:gd name="T11" fmla="*/ 5 h 6"/>
                  <a:gd name="T12" fmla="*/ 2 w 1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2" y="3"/>
                    </a:moveTo>
                    <a:cubicBezTo>
                      <a:pt x="0" y="2"/>
                      <a:pt x="4" y="3"/>
                      <a:pt x="9" y="3"/>
                    </a:cubicBezTo>
                    <a:cubicBezTo>
                      <a:pt x="1" y="1"/>
                      <a:pt x="5" y="1"/>
                      <a:pt x="1" y="0"/>
                    </a:cubicBezTo>
                    <a:cubicBezTo>
                      <a:pt x="3" y="0"/>
                      <a:pt x="8" y="0"/>
                      <a:pt x="15" y="2"/>
                    </a:cubicBezTo>
                    <a:cubicBezTo>
                      <a:pt x="16" y="3"/>
                      <a:pt x="12" y="2"/>
                      <a:pt x="8" y="1"/>
                    </a:cubicBezTo>
                    <a:cubicBezTo>
                      <a:pt x="13" y="3"/>
                      <a:pt x="9" y="3"/>
                      <a:pt x="16" y="5"/>
                    </a:cubicBezTo>
                    <a:cubicBezTo>
                      <a:pt x="16" y="6"/>
                      <a:pt x="10" y="5"/>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4" name="Freeform 6470">
                <a:extLst>
                  <a:ext uri="{FF2B5EF4-FFF2-40B4-BE49-F238E27FC236}">
                    <a16:creationId xmlns:a16="http://schemas.microsoft.com/office/drawing/2014/main" id="{20F2740D-7FB0-44AE-A0CB-3B0E7DA685AD}"/>
                  </a:ext>
                </a:extLst>
              </p:cNvPr>
              <p:cNvSpPr>
                <a:spLocks/>
              </p:cNvSpPr>
              <p:nvPr/>
            </p:nvSpPr>
            <p:spPr bwMode="auto">
              <a:xfrm>
                <a:off x="2666" y="2386"/>
                <a:ext cx="8" cy="13"/>
              </a:xfrm>
              <a:custGeom>
                <a:avLst/>
                <a:gdLst>
                  <a:gd name="T0" fmla="*/ 0 w 15"/>
                  <a:gd name="T1" fmla="*/ 23 h 23"/>
                  <a:gd name="T2" fmla="*/ 15 w 15"/>
                  <a:gd name="T3" fmla="*/ 0 h 23"/>
                  <a:gd name="T4" fmla="*/ 0 w 15"/>
                  <a:gd name="T5" fmla="*/ 23 h 23"/>
                </a:gdLst>
                <a:ahLst/>
                <a:cxnLst>
                  <a:cxn ang="0">
                    <a:pos x="T0" y="T1"/>
                  </a:cxn>
                  <a:cxn ang="0">
                    <a:pos x="T2" y="T3"/>
                  </a:cxn>
                  <a:cxn ang="0">
                    <a:pos x="T4" y="T5"/>
                  </a:cxn>
                </a:cxnLst>
                <a:rect l="0" t="0" r="r" b="b"/>
                <a:pathLst>
                  <a:path w="15" h="23">
                    <a:moveTo>
                      <a:pt x="0" y="23"/>
                    </a:moveTo>
                    <a:cubicBezTo>
                      <a:pt x="4" y="16"/>
                      <a:pt x="10" y="7"/>
                      <a:pt x="15" y="0"/>
                    </a:cubicBezTo>
                    <a:cubicBezTo>
                      <a:pt x="12" y="7"/>
                      <a:pt x="5" y="17"/>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5" name="Freeform 6471">
                <a:extLst>
                  <a:ext uri="{FF2B5EF4-FFF2-40B4-BE49-F238E27FC236}">
                    <a16:creationId xmlns:a16="http://schemas.microsoft.com/office/drawing/2014/main" id="{DC0372E5-07C6-4C9D-91E2-6C34017D4DD1}"/>
                  </a:ext>
                </a:extLst>
              </p:cNvPr>
              <p:cNvSpPr>
                <a:spLocks/>
              </p:cNvSpPr>
              <p:nvPr/>
            </p:nvSpPr>
            <p:spPr bwMode="auto">
              <a:xfrm>
                <a:off x="2535" y="2519"/>
                <a:ext cx="9" cy="6"/>
              </a:xfrm>
              <a:custGeom>
                <a:avLst/>
                <a:gdLst>
                  <a:gd name="T0" fmla="*/ 0 w 16"/>
                  <a:gd name="T1" fmla="*/ 10 h 10"/>
                  <a:gd name="T2" fmla="*/ 5 w 16"/>
                  <a:gd name="T3" fmla="*/ 5 h 10"/>
                  <a:gd name="T4" fmla="*/ 16 w 16"/>
                  <a:gd name="T5" fmla="*/ 0 h 10"/>
                  <a:gd name="T6" fmla="*/ 8 w 16"/>
                  <a:gd name="T7" fmla="*/ 7 h 10"/>
                  <a:gd name="T8" fmla="*/ 0 w 16"/>
                  <a:gd name="T9" fmla="*/ 10 h 10"/>
                </a:gdLst>
                <a:ahLst/>
                <a:cxnLst>
                  <a:cxn ang="0">
                    <a:pos x="T0" y="T1"/>
                  </a:cxn>
                  <a:cxn ang="0">
                    <a:pos x="T2" y="T3"/>
                  </a:cxn>
                  <a:cxn ang="0">
                    <a:pos x="T4" y="T5"/>
                  </a:cxn>
                  <a:cxn ang="0">
                    <a:pos x="T6" y="T7"/>
                  </a:cxn>
                  <a:cxn ang="0">
                    <a:pos x="T8" y="T9"/>
                  </a:cxn>
                </a:cxnLst>
                <a:rect l="0" t="0" r="r" b="b"/>
                <a:pathLst>
                  <a:path w="16" h="10">
                    <a:moveTo>
                      <a:pt x="0" y="10"/>
                    </a:moveTo>
                    <a:cubicBezTo>
                      <a:pt x="5" y="7"/>
                      <a:pt x="5" y="6"/>
                      <a:pt x="5" y="5"/>
                    </a:cubicBezTo>
                    <a:cubicBezTo>
                      <a:pt x="11" y="1"/>
                      <a:pt x="9" y="4"/>
                      <a:pt x="16" y="0"/>
                    </a:cubicBezTo>
                    <a:cubicBezTo>
                      <a:pt x="16" y="1"/>
                      <a:pt x="7" y="6"/>
                      <a:pt x="8" y="7"/>
                    </a:cubicBezTo>
                    <a:cubicBezTo>
                      <a:pt x="3" y="9"/>
                      <a:pt x="1"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6" name="Freeform 6472">
                <a:extLst>
                  <a:ext uri="{FF2B5EF4-FFF2-40B4-BE49-F238E27FC236}">
                    <a16:creationId xmlns:a16="http://schemas.microsoft.com/office/drawing/2014/main" id="{D32E941F-1C24-4B4A-8E30-FF7C1D687E80}"/>
                  </a:ext>
                </a:extLst>
              </p:cNvPr>
              <p:cNvSpPr>
                <a:spLocks/>
              </p:cNvSpPr>
              <p:nvPr/>
            </p:nvSpPr>
            <p:spPr bwMode="auto">
              <a:xfrm>
                <a:off x="2687" y="2353"/>
                <a:ext cx="6" cy="9"/>
              </a:xfrm>
              <a:custGeom>
                <a:avLst/>
                <a:gdLst>
                  <a:gd name="T0" fmla="*/ 6 w 10"/>
                  <a:gd name="T1" fmla="*/ 9 h 16"/>
                  <a:gd name="T2" fmla="*/ 0 w 10"/>
                  <a:gd name="T3" fmla="*/ 15 h 16"/>
                  <a:gd name="T4" fmla="*/ 10 w 10"/>
                  <a:gd name="T5" fmla="*/ 0 h 16"/>
                  <a:gd name="T6" fmla="*/ 7 w 10"/>
                  <a:gd name="T7" fmla="*/ 6 h 16"/>
                  <a:gd name="T8" fmla="*/ 6 w 10"/>
                  <a:gd name="T9" fmla="*/ 9 h 16"/>
                </a:gdLst>
                <a:ahLst/>
                <a:cxnLst>
                  <a:cxn ang="0">
                    <a:pos x="T0" y="T1"/>
                  </a:cxn>
                  <a:cxn ang="0">
                    <a:pos x="T2" y="T3"/>
                  </a:cxn>
                  <a:cxn ang="0">
                    <a:pos x="T4" y="T5"/>
                  </a:cxn>
                  <a:cxn ang="0">
                    <a:pos x="T6" y="T7"/>
                  </a:cxn>
                  <a:cxn ang="0">
                    <a:pos x="T8" y="T9"/>
                  </a:cxn>
                </a:cxnLst>
                <a:rect l="0" t="0" r="r" b="b"/>
                <a:pathLst>
                  <a:path w="10" h="16">
                    <a:moveTo>
                      <a:pt x="6" y="9"/>
                    </a:moveTo>
                    <a:cubicBezTo>
                      <a:pt x="2" y="16"/>
                      <a:pt x="1" y="16"/>
                      <a:pt x="0" y="15"/>
                    </a:cubicBezTo>
                    <a:cubicBezTo>
                      <a:pt x="6" y="4"/>
                      <a:pt x="7" y="5"/>
                      <a:pt x="10" y="0"/>
                    </a:cubicBezTo>
                    <a:cubicBezTo>
                      <a:pt x="10" y="1"/>
                      <a:pt x="7" y="6"/>
                      <a:pt x="7" y="6"/>
                    </a:cubicBezTo>
                    <a:cubicBezTo>
                      <a:pt x="5" y="9"/>
                      <a:pt x="6" y="8"/>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7" name="Freeform 6473">
                <a:extLst>
                  <a:ext uri="{FF2B5EF4-FFF2-40B4-BE49-F238E27FC236}">
                    <a16:creationId xmlns:a16="http://schemas.microsoft.com/office/drawing/2014/main" id="{4A288549-5D26-4E42-A71E-613E49677A48}"/>
                  </a:ext>
                </a:extLst>
              </p:cNvPr>
              <p:cNvSpPr>
                <a:spLocks/>
              </p:cNvSpPr>
              <p:nvPr/>
            </p:nvSpPr>
            <p:spPr bwMode="auto">
              <a:xfrm>
                <a:off x="2363" y="2577"/>
                <a:ext cx="63" cy="17"/>
              </a:xfrm>
              <a:custGeom>
                <a:avLst/>
                <a:gdLst>
                  <a:gd name="T0" fmla="*/ 25 w 112"/>
                  <a:gd name="T1" fmla="*/ 28 h 30"/>
                  <a:gd name="T2" fmla="*/ 33 w 112"/>
                  <a:gd name="T3" fmla="*/ 23 h 30"/>
                  <a:gd name="T4" fmla="*/ 45 w 112"/>
                  <a:gd name="T5" fmla="*/ 21 h 30"/>
                  <a:gd name="T6" fmla="*/ 46 w 112"/>
                  <a:gd name="T7" fmla="*/ 18 h 30"/>
                  <a:gd name="T8" fmla="*/ 16 w 112"/>
                  <a:gd name="T9" fmla="*/ 28 h 30"/>
                  <a:gd name="T10" fmla="*/ 1 w 112"/>
                  <a:gd name="T11" fmla="*/ 30 h 30"/>
                  <a:gd name="T12" fmla="*/ 6 w 112"/>
                  <a:gd name="T13" fmla="*/ 26 h 30"/>
                  <a:gd name="T14" fmla="*/ 11 w 112"/>
                  <a:gd name="T15" fmla="*/ 27 h 30"/>
                  <a:gd name="T16" fmla="*/ 30 w 112"/>
                  <a:gd name="T17" fmla="*/ 21 h 30"/>
                  <a:gd name="T18" fmla="*/ 63 w 112"/>
                  <a:gd name="T19" fmla="*/ 13 h 30"/>
                  <a:gd name="T20" fmla="*/ 62 w 112"/>
                  <a:gd name="T21" fmla="*/ 12 h 30"/>
                  <a:gd name="T22" fmla="*/ 77 w 112"/>
                  <a:gd name="T23" fmla="*/ 9 h 30"/>
                  <a:gd name="T24" fmla="*/ 75 w 112"/>
                  <a:gd name="T25" fmla="*/ 11 h 30"/>
                  <a:gd name="T26" fmla="*/ 49 w 112"/>
                  <a:gd name="T27" fmla="*/ 17 h 30"/>
                  <a:gd name="T28" fmla="*/ 50 w 112"/>
                  <a:gd name="T29" fmla="*/ 18 h 30"/>
                  <a:gd name="T30" fmla="*/ 69 w 112"/>
                  <a:gd name="T31" fmla="*/ 14 h 30"/>
                  <a:gd name="T32" fmla="*/ 62 w 112"/>
                  <a:gd name="T33" fmla="*/ 17 h 30"/>
                  <a:gd name="T34" fmla="*/ 55 w 112"/>
                  <a:gd name="T35" fmla="*/ 18 h 30"/>
                  <a:gd name="T36" fmla="*/ 31 w 112"/>
                  <a:gd name="T37" fmla="*/ 26 h 30"/>
                  <a:gd name="T38" fmla="*/ 25 w 112"/>
                  <a:gd name="T3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30">
                    <a:moveTo>
                      <a:pt x="25" y="28"/>
                    </a:moveTo>
                    <a:cubicBezTo>
                      <a:pt x="24" y="26"/>
                      <a:pt x="44" y="23"/>
                      <a:pt x="33" y="23"/>
                    </a:cubicBezTo>
                    <a:cubicBezTo>
                      <a:pt x="41" y="21"/>
                      <a:pt x="39" y="23"/>
                      <a:pt x="45" y="21"/>
                    </a:cubicBezTo>
                    <a:cubicBezTo>
                      <a:pt x="55" y="18"/>
                      <a:pt x="38" y="21"/>
                      <a:pt x="46" y="18"/>
                    </a:cubicBezTo>
                    <a:cubicBezTo>
                      <a:pt x="26" y="23"/>
                      <a:pt x="10" y="27"/>
                      <a:pt x="16" y="28"/>
                    </a:cubicBezTo>
                    <a:cubicBezTo>
                      <a:pt x="9" y="29"/>
                      <a:pt x="10" y="29"/>
                      <a:pt x="1" y="30"/>
                    </a:cubicBezTo>
                    <a:cubicBezTo>
                      <a:pt x="7" y="29"/>
                      <a:pt x="0" y="28"/>
                      <a:pt x="6" y="26"/>
                    </a:cubicBezTo>
                    <a:cubicBezTo>
                      <a:pt x="16" y="24"/>
                      <a:pt x="1" y="28"/>
                      <a:pt x="11" y="27"/>
                    </a:cubicBezTo>
                    <a:cubicBezTo>
                      <a:pt x="16" y="25"/>
                      <a:pt x="22" y="23"/>
                      <a:pt x="30" y="21"/>
                    </a:cubicBezTo>
                    <a:cubicBezTo>
                      <a:pt x="39" y="19"/>
                      <a:pt x="49" y="16"/>
                      <a:pt x="63" y="13"/>
                    </a:cubicBezTo>
                    <a:cubicBezTo>
                      <a:pt x="68" y="11"/>
                      <a:pt x="61" y="13"/>
                      <a:pt x="62" y="12"/>
                    </a:cubicBezTo>
                    <a:cubicBezTo>
                      <a:pt x="74" y="8"/>
                      <a:pt x="64" y="14"/>
                      <a:pt x="77" y="9"/>
                    </a:cubicBezTo>
                    <a:cubicBezTo>
                      <a:pt x="75" y="10"/>
                      <a:pt x="74" y="11"/>
                      <a:pt x="75" y="11"/>
                    </a:cubicBezTo>
                    <a:cubicBezTo>
                      <a:pt x="64" y="14"/>
                      <a:pt x="63" y="13"/>
                      <a:pt x="49" y="17"/>
                    </a:cubicBezTo>
                    <a:cubicBezTo>
                      <a:pt x="50" y="18"/>
                      <a:pt x="50" y="18"/>
                      <a:pt x="50" y="18"/>
                    </a:cubicBezTo>
                    <a:cubicBezTo>
                      <a:pt x="62" y="16"/>
                      <a:pt x="112" y="0"/>
                      <a:pt x="69" y="14"/>
                    </a:cubicBezTo>
                    <a:cubicBezTo>
                      <a:pt x="66" y="15"/>
                      <a:pt x="63" y="16"/>
                      <a:pt x="62" y="17"/>
                    </a:cubicBezTo>
                    <a:cubicBezTo>
                      <a:pt x="59" y="18"/>
                      <a:pt x="59" y="17"/>
                      <a:pt x="55" y="18"/>
                    </a:cubicBezTo>
                    <a:cubicBezTo>
                      <a:pt x="49" y="21"/>
                      <a:pt x="44" y="23"/>
                      <a:pt x="31" y="26"/>
                    </a:cubicBezTo>
                    <a:cubicBezTo>
                      <a:pt x="33" y="26"/>
                      <a:pt x="29" y="27"/>
                      <a:pt x="2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8" name="Freeform 6474">
                <a:extLst>
                  <a:ext uri="{FF2B5EF4-FFF2-40B4-BE49-F238E27FC236}">
                    <a16:creationId xmlns:a16="http://schemas.microsoft.com/office/drawing/2014/main" id="{146E2422-10F0-4447-802F-E94CC530B2C1}"/>
                  </a:ext>
                </a:extLst>
              </p:cNvPr>
              <p:cNvSpPr>
                <a:spLocks/>
              </p:cNvSpPr>
              <p:nvPr/>
            </p:nvSpPr>
            <p:spPr bwMode="auto">
              <a:xfrm>
                <a:off x="2677" y="2364"/>
                <a:ext cx="7" cy="12"/>
              </a:xfrm>
              <a:custGeom>
                <a:avLst/>
                <a:gdLst>
                  <a:gd name="T0" fmla="*/ 3 w 12"/>
                  <a:gd name="T1" fmla="*/ 21 h 22"/>
                  <a:gd name="T2" fmla="*/ 0 w 12"/>
                  <a:gd name="T3" fmla="*/ 21 h 22"/>
                  <a:gd name="T4" fmla="*/ 12 w 12"/>
                  <a:gd name="T5" fmla="*/ 0 h 22"/>
                  <a:gd name="T6" fmla="*/ 3 w 12"/>
                  <a:gd name="T7" fmla="*/ 21 h 22"/>
                </a:gdLst>
                <a:ahLst/>
                <a:cxnLst>
                  <a:cxn ang="0">
                    <a:pos x="T0" y="T1"/>
                  </a:cxn>
                  <a:cxn ang="0">
                    <a:pos x="T2" y="T3"/>
                  </a:cxn>
                  <a:cxn ang="0">
                    <a:pos x="T4" y="T5"/>
                  </a:cxn>
                  <a:cxn ang="0">
                    <a:pos x="T6" y="T7"/>
                  </a:cxn>
                </a:cxnLst>
                <a:rect l="0" t="0" r="r" b="b"/>
                <a:pathLst>
                  <a:path w="12" h="22">
                    <a:moveTo>
                      <a:pt x="3" y="21"/>
                    </a:moveTo>
                    <a:cubicBezTo>
                      <a:pt x="1" y="22"/>
                      <a:pt x="9" y="9"/>
                      <a:pt x="0" y="21"/>
                    </a:cubicBezTo>
                    <a:cubicBezTo>
                      <a:pt x="2" y="14"/>
                      <a:pt x="8" y="8"/>
                      <a:pt x="12" y="0"/>
                    </a:cubicBezTo>
                    <a:cubicBezTo>
                      <a:pt x="11" y="4"/>
                      <a:pt x="8" y="11"/>
                      <a:pt x="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9" name="Freeform 6475">
                <a:extLst>
                  <a:ext uri="{FF2B5EF4-FFF2-40B4-BE49-F238E27FC236}">
                    <a16:creationId xmlns:a16="http://schemas.microsoft.com/office/drawing/2014/main" id="{F24A9D34-806E-452B-919B-2A814A715897}"/>
                  </a:ext>
                </a:extLst>
              </p:cNvPr>
              <p:cNvSpPr>
                <a:spLocks/>
              </p:cNvSpPr>
              <p:nvPr/>
            </p:nvSpPr>
            <p:spPr bwMode="auto">
              <a:xfrm>
                <a:off x="2593" y="2465"/>
                <a:ext cx="14" cy="13"/>
              </a:xfrm>
              <a:custGeom>
                <a:avLst/>
                <a:gdLst>
                  <a:gd name="T0" fmla="*/ 14 w 24"/>
                  <a:gd name="T1" fmla="*/ 11 h 23"/>
                  <a:gd name="T2" fmla="*/ 0 w 24"/>
                  <a:gd name="T3" fmla="*/ 23 h 23"/>
                  <a:gd name="T4" fmla="*/ 9 w 24"/>
                  <a:gd name="T5" fmla="*/ 14 h 23"/>
                  <a:gd name="T6" fmla="*/ 14 w 24"/>
                  <a:gd name="T7" fmla="*/ 8 h 23"/>
                  <a:gd name="T8" fmla="*/ 23 w 24"/>
                  <a:gd name="T9" fmla="*/ 1 h 23"/>
                  <a:gd name="T10" fmla="*/ 17 w 24"/>
                  <a:gd name="T11" fmla="*/ 7 h 23"/>
                  <a:gd name="T12" fmla="*/ 14 w 24"/>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24" h="23">
                    <a:moveTo>
                      <a:pt x="14" y="11"/>
                    </a:moveTo>
                    <a:cubicBezTo>
                      <a:pt x="7" y="19"/>
                      <a:pt x="6" y="18"/>
                      <a:pt x="0" y="23"/>
                    </a:cubicBezTo>
                    <a:cubicBezTo>
                      <a:pt x="0" y="21"/>
                      <a:pt x="5" y="17"/>
                      <a:pt x="9" y="14"/>
                    </a:cubicBezTo>
                    <a:cubicBezTo>
                      <a:pt x="13" y="10"/>
                      <a:pt x="16" y="7"/>
                      <a:pt x="14" y="8"/>
                    </a:cubicBezTo>
                    <a:cubicBezTo>
                      <a:pt x="19" y="3"/>
                      <a:pt x="17" y="6"/>
                      <a:pt x="23" y="1"/>
                    </a:cubicBezTo>
                    <a:cubicBezTo>
                      <a:pt x="24" y="0"/>
                      <a:pt x="20" y="4"/>
                      <a:pt x="17" y="7"/>
                    </a:cubicBezTo>
                    <a:cubicBezTo>
                      <a:pt x="14" y="10"/>
                      <a:pt x="11" y="13"/>
                      <a:pt x="1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0" name="Freeform 6476">
                <a:extLst>
                  <a:ext uri="{FF2B5EF4-FFF2-40B4-BE49-F238E27FC236}">
                    <a16:creationId xmlns:a16="http://schemas.microsoft.com/office/drawing/2014/main" id="{403B1B06-70AE-4848-9E1B-FA499E92B0EE}"/>
                  </a:ext>
                </a:extLst>
              </p:cNvPr>
              <p:cNvSpPr>
                <a:spLocks/>
              </p:cNvSpPr>
              <p:nvPr/>
            </p:nvSpPr>
            <p:spPr bwMode="auto">
              <a:xfrm>
                <a:off x="2584" y="2479"/>
                <a:ext cx="8" cy="7"/>
              </a:xfrm>
              <a:custGeom>
                <a:avLst/>
                <a:gdLst>
                  <a:gd name="T0" fmla="*/ 0 w 13"/>
                  <a:gd name="T1" fmla="*/ 13 h 13"/>
                  <a:gd name="T2" fmla="*/ 1 w 13"/>
                  <a:gd name="T3" fmla="*/ 10 h 13"/>
                  <a:gd name="T4" fmla="*/ 13 w 13"/>
                  <a:gd name="T5" fmla="*/ 1 h 13"/>
                  <a:gd name="T6" fmla="*/ 0 w 13"/>
                  <a:gd name="T7" fmla="*/ 13 h 13"/>
                </a:gdLst>
                <a:ahLst/>
                <a:cxnLst>
                  <a:cxn ang="0">
                    <a:pos x="T0" y="T1"/>
                  </a:cxn>
                  <a:cxn ang="0">
                    <a:pos x="T2" y="T3"/>
                  </a:cxn>
                  <a:cxn ang="0">
                    <a:pos x="T4" y="T5"/>
                  </a:cxn>
                  <a:cxn ang="0">
                    <a:pos x="T6" y="T7"/>
                  </a:cxn>
                </a:cxnLst>
                <a:rect l="0" t="0" r="r" b="b"/>
                <a:pathLst>
                  <a:path w="13" h="13">
                    <a:moveTo>
                      <a:pt x="0" y="13"/>
                    </a:moveTo>
                    <a:cubicBezTo>
                      <a:pt x="2" y="11"/>
                      <a:pt x="2" y="10"/>
                      <a:pt x="1" y="10"/>
                    </a:cubicBezTo>
                    <a:cubicBezTo>
                      <a:pt x="8" y="4"/>
                      <a:pt x="13" y="0"/>
                      <a:pt x="13" y="1"/>
                    </a:cubicBezTo>
                    <a:cubicBezTo>
                      <a:pt x="11" y="4"/>
                      <a:pt x="7" y="8"/>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1" name="Freeform 6477">
                <a:extLst>
                  <a:ext uri="{FF2B5EF4-FFF2-40B4-BE49-F238E27FC236}">
                    <a16:creationId xmlns:a16="http://schemas.microsoft.com/office/drawing/2014/main" id="{8AE50A2B-37A4-4692-85DE-95DD2A408148}"/>
                  </a:ext>
                </a:extLst>
              </p:cNvPr>
              <p:cNvSpPr>
                <a:spLocks/>
              </p:cNvSpPr>
              <p:nvPr/>
            </p:nvSpPr>
            <p:spPr bwMode="auto">
              <a:xfrm>
                <a:off x="2685" y="2353"/>
                <a:ext cx="7" cy="9"/>
              </a:xfrm>
              <a:custGeom>
                <a:avLst/>
                <a:gdLst>
                  <a:gd name="T0" fmla="*/ 12 w 12"/>
                  <a:gd name="T1" fmla="*/ 0 h 16"/>
                  <a:gd name="T2" fmla="*/ 3 w 12"/>
                  <a:gd name="T3" fmla="*/ 15 h 16"/>
                  <a:gd name="T4" fmla="*/ 0 w 12"/>
                  <a:gd name="T5" fmla="*/ 16 h 16"/>
                  <a:gd name="T6" fmla="*/ 9 w 12"/>
                  <a:gd name="T7" fmla="*/ 0 h 16"/>
                  <a:gd name="T8" fmla="*/ 12 w 12"/>
                  <a:gd name="T9" fmla="*/ 0 h 16"/>
                </a:gdLst>
                <a:ahLst/>
                <a:cxnLst>
                  <a:cxn ang="0">
                    <a:pos x="T0" y="T1"/>
                  </a:cxn>
                  <a:cxn ang="0">
                    <a:pos x="T2" y="T3"/>
                  </a:cxn>
                  <a:cxn ang="0">
                    <a:pos x="T4" y="T5"/>
                  </a:cxn>
                  <a:cxn ang="0">
                    <a:pos x="T6" y="T7"/>
                  </a:cxn>
                  <a:cxn ang="0">
                    <a:pos x="T8" y="T9"/>
                  </a:cxn>
                </a:cxnLst>
                <a:rect l="0" t="0" r="r" b="b"/>
                <a:pathLst>
                  <a:path w="12" h="16">
                    <a:moveTo>
                      <a:pt x="12" y="0"/>
                    </a:moveTo>
                    <a:cubicBezTo>
                      <a:pt x="9" y="5"/>
                      <a:pt x="6" y="10"/>
                      <a:pt x="3" y="15"/>
                    </a:cubicBezTo>
                    <a:cubicBezTo>
                      <a:pt x="0" y="16"/>
                      <a:pt x="0" y="16"/>
                      <a:pt x="0" y="16"/>
                    </a:cubicBezTo>
                    <a:cubicBezTo>
                      <a:pt x="3" y="10"/>
                      <a:pt x="6" y="5"/>
                      <a:pt x="9" y="0"/>
                    </a:cubicBezTo>
                    <a:cubicBezTo>
                      <a:pt x="7" y="6"/>
                      <a:pt x="10"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2" name="Freeform 6478">
                <a:extLst>
                  <a:ext uri="{FF2B5EF4-FFF2-40B4-BE49-F238E27FC236}">
                    <a16:creationId xmlns:a16="http://schemas.microsoft.com/office/drawing/2014/main" id="{9BFE067B-DF02-45D5-B1E5-EA52FB422413}"/>
                  </a:ext>
                </a:extLst>
              </p:cNvPr>
              <p:cNvSpPr>
                <a:spLocks/>
              </p:cNvSpPr>
              <p:nvPr/>
            </p:nvSpPr>
            <p:spPr bwMode="auto">
              <a:xfrm>
                <a:off x="2283" y="2603"/>
                <a:ext cx="15" cy="1"/>
              </a:xfrm>
              <a:custGeom>
                <a:avLst/>
                <a:gdLst>
                  <a:gd name="T0" fmla="*/ 22 w 27"/>
                  <a:gd name="T1" fmla="*/ 2 h 3"/>
                  <a:gd name="T2" fmla="*/ 0 w 27"/>
                  <a:gd name="T3" fmla="*/ 3 h 3"/>
                  <a:gd name="T4" fmla="*/ 25 w 27"/>
                  <a:gd name="T5" fmla="*/ 0 h 3"/>
                  <a:gd name="T6" fmla="*/ 22 w 27"/>
                  <a:gd name="T7" fmla="*/ 2 h 3"/>
                </a:gdLst>
                <a:ahLst/>
                <a:cxnLst>
                  <a:cxn ang="0">
                    <a:pos x="T0" y="T1"/>
                  </a:cxn>
                  <a:cxn ang="0">
                    <a:pos x="T2" y="T3"/>
                  </a:cxn>
                  <a:cxn ang="0">
                    <a:pos x="T4" y="T5"/>
                  </a:cxn>
                  <a:cxn ang="0">
                    <a:pos x="T6" y="T7"/>
                  </a:cxn>
                </a:cxnLst>
                <a:rect l="0" t="0" r="r" b="b"/>
                <a:pathLst>
                  <a:path w="27" h="3">
                    <a:moveTo>
                      <a:pt x="22" y="2"/>
                    </a:moveTo>
                    <a:cubicBezTo>
                      <a:pt x="14" y="3"/>
                      <a:pt x="11" y="2"/>
                      <a:pt x="0" y="3"/>
                    </a:cubicBezTo>
                    <a:cubicBezTo>
                      <a:pt x="7" y="2"/>
                      <a:pt x="15" y="1"/>
                      <a:pt x="25" y="0"/>
                    </a:cubicBezTo>
                    <a:cubicBezTo>
                      <a:pt x="27" y="1"/>
                      <a:pt x="23" y="1"/>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3" name="Freeform 6479">
                <a:extLst>
                  <a:ext uri="{FF2B5EF4-FFF2-40B4-BE49-F238E27FC236}">
                    <a16:creationId xmlns:a16="http://schemas.microsoft.com/office/drawing/2014/main" id="{A6666BE4-C13F-4D1D-9C89-40C4A646D765}"/>
                  </a:ext>
                </a:extLst>
              </p:cNvPr>
              <p:cNvSpPr>
                <a:spLocks/>
              </p:cNvSpPr>
              <p:nvPr/>
            </p:nvSpPr>
            <p:spPr bwMode="auto">
              <a:xfrm>
                <a:off x="2223" y="2602"/>
                <a:ext cx="16" cy="2"/>
              </a:xfrm>
              <a:custGeom>
                <a:avLst/>
                <a:gdLst>
                  <a:gd name="T0" fmla="*/ 28 w 28"/>
                  <a:gd name="T1" fmla="*/ 3 h 3"/>
                  <a:gd name="T2" fmla="*/ 2 w 28"/>
                  <a:gd name="T3" fmla="*/ 0 h 3"/>
                  <a:gd name="T4" fmla="*/ 28 w 28"/>
                  <a:gd name="T5" fmla="*/ 3 h 3"/>
                </a:gdLst>
                <a:ahLst/>
                <a:cxnLst>
                  <a:cxn ang="0">
                    <a:pos x="T0" y="T1"/>
                  </a:cxn>
                  <a:cxn ang="0">
                    <a:pos x="T2" y="T3"/>
                  </a:cxn>
                  <a:cxn ang="0">
                    <a:pos x="T4" y="T5"/>
                  </a:cxn>
                </a:cxnLst>
                <a:rect l="0" t="0" r="r" b="b"/>
                <a:pathLst>
                  <a:path w="28" h="3">
                    <a:moveTo>
                      <a:pt x="28" y="3"/>
                    </a:moveTo>
                    <a:cubicBezTo>
                      <a:pt x="16" y="3"/>
                      <a:pt x="0" y="2"/>
                      <a:pt x="2" y="0"/>
                    </a:cubicBezTo>
                    <a:cubicBezTo>
                      <a:pt x="11" y="2"/>
                      <a:pt x="27" y="0"/>
                      <a:pt x="2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4" name="Freeform 6480">
                <a:extLst>
                  <a:ext uri="{FF2B5EF4-FFF2-40B4-BE49-F238E27FC236}">
                    <a16:creationId xmlns:a16="http://schemas.microsoft.com/office/drawing/2014/main" id="{C810B08E-427C-4EEA-8F8A-719E6609010D}"/>
                  </a:ext>
                </a:extLst>
              </p:cNvPr>
              <p:cNvSpPr>
                <a:spLocks/>
              </p:cNvSpPr>
              <p:nvPr/>
            </p:nvSpPr>
            <p:spPr bwMode="auto">
              <a:xfrm>
                <a:off x="2685" y="2352"/>
                <a:ext cx="4" cy="9"/>
              </a:xfrm>
              <a:custGeom>
                <a:avLst/>
                <a:gdLst>
                  <a:gd name="T0" fmla="*/ 7 w 8"/>
                  <a:gd name="T1" fmla="*/ 4 h 15"/>
                  <a:gd name="T2" fmla="*/ 2 w 8"/>
                  <a:gd name="T3" fmla="*/ 14 h 15"/>
                  <a:gd name="T4" fmla="*/ 4 w 8"/>
                  <a:gd name="T5" fmla="*/ 7 h 15"/>
                  <a:gd name="T6" fmla="*/ 1 w 8"/>
                  <a:gd name="T7" fmla="*/ 11 h 15"/>
                  <a:gd name="T8" fmla="*/ 6 w 8"/>
                  <a:gd name="T9" fmla="*/ 1 h 15"/>
                  <a:gd name="T10" fmla="*/ 7 w 8"/>
                  <a:gd name="T11" fmla="*/ 4 h 15"/>
                </a:gdLst>
                <a:ahLst/>
                <a:cxnLst>
                  <a:cxn ang="0">
                    <a:pos x="T0" y="T1"/>
                  </a:cxn>
                  <a:cxn ang="0">
                    <a:pos x="T2" y="T3"/>
                  </a:cxn>
                  <a:cxn ang="0">
                    <a:pos x="T4" y="T5"/>
                  </a:cxn>
                  <a:cxn ang="0">
                    <a:pos x="T6" y="T7"/>
                  </a:cxn>
                  <a:cxn ang="0">
                    <a:pos x="T8" y="T9"/>
                  </a:cxn>
                  <a:cxn ang="0">
                    <a:pos x="T10" y="T11"/>
                  </a:cxn>
                </a:cxnLst>
                <a:rect l="0" t="0" r="r" b="b"/>
                <a:pathLst>
                  <a:path w="8" h="15">
                    <a:moveTo>
                      <a:pt x="7" y="4"/>
                    </a:moveTo>
                    <a:cubicBezTo>
                      <a:pt x="2" y="14"/>
                      <a:pt x="2" y="14"/>
                      <a:pt x="2" y="14"/>
                    </a:cubicBezTo>
                    <a:cubicBezTo>
                      <a:pt x="0" y="15"/>
                      <a:pt x="2" y="11"/>
                      <a:pt x="4" y="7"/>
                    </a:cubicBezTo>
                    <a:cubicBezTo>
                      <a:pt x="3" y="9"/>
                      <a:pt x="2" y="11"/>
                      <a:pt x="1" y="11"/>
                    </a:cubicBezTo>
                    <a:cubicBezTo>
                      <a:pt x="6" y="1"/>
                      <a:pt x="6" y="1"/>
                      <a:pt x="6" y="1"/>
                    </a:cubicBezTo>
                    <a:cubicBezTo>
                      <a:pt x="8" y="0"/>
                      <a:pt x="4" y="7"/>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5" name="Freeform 6481">
                <a:extLst>
                  <a:ext uri="{FF2B5EF4-FFF2-40B4-BE49-F238E27FC236}">
                    <a16:creationId xmlns:a16="http://schemas.microsoft.com/office/drawing/2014/main" id="{060368A1-E1E2-4F7E-A3B6-4FE1EDD8CD6B}"/>
                  </a:ext>
                </a:extLst>
              </p:cNvPr>
              <p:cNvSpPr>
                <a:spLocks/>
              </p:cNvSpPr>
              <p:nvPr/>
            </p:nvSpPr>
            <p:spPr bwMode="auto">
              <a:xfrm>
                <a:off x="2524" y="2523"/>
                <a:ext cx="7" cy="4"/>
              </a:xfrm>
              <a:custGeom>
                <a:avLst/>
                <a:gdLst>
                  <a:gd name="T0" fmla="*/ 13 w 13"/>
                  <a:gd name="T1" fmla="*/ 0 h 7"/>
                  <a:gd name="T2" fmla="*/ 0 w 13"/>
                  <a:gd name="T3" fmla="*/ 7 h 7"/>
                  <a:gd name="T4" fmla="*/ 13 w 13"/>
                  <a:gd name="T5" fmla="*/ 0 h 7"/>
                </a:gdLst>
                <a:ahLst/>
                <a:cxnLst>
                  <a:cxn ang="0">
                    <a:pos x="T0" y="T1"/>
                  </a:cxn>
                  <a:cxn ang="0">
                    <a:pos x="T2" y="T3"/>
                  </a:cxn>
                  <a:cxn ang="0">
                    <a:pos x="T4" y="T5"/>
                  </a:cxn>
                </a:cxnLst>
                <a:rect l="0" t="0" r="r" b="b"/>
                <a:pathLst>
                  <a:path w="13" h="7">
                    <a:moveTo>
                      <a:pt x="13" y="0"/>
                    </a:moveTo>
                    <a:cubicBezTo>
                      <a:pt x="9" y="5"/>
                      <a:pt x="4" y="5"/>
                      <a:pt x="0" y="7"/>
                    </a:cubicBezTo>
                    <a:cubicBezTo>
                      <a:pt x="4" y="2"/>
                      <a:pt x="9"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6" name="Freeform 6482">
                <a:extLst>
                  <a:ext uri="{FF2B5EF4-FFF2-40B4-BE49-F238E27FC236}">
                    <a16:creationId xmlns:a16="http://schemas.microsoft.com/office/drawing/2014/main" id="{2D4CC9D5-856D-444E-86C7-DE481FBF6F35}"/>
                  </a:ext>
                </a:extLst>
              </p:cNvPr>
              <p:cNvSpPr>
                <a:spLocks/>
              </p:cNvSpPr>
              <p:nvPr/>
            </p:nvSpPr>
            <p:spPr bwMode="auto">
              <a:xfrm>
                <a:off x="2508" y="2529"/>
                <a:ext cx="14" cy="8"/>
              </a:xfrm>
              <a:custGeom>
                <a:avLst/>
                <a:gdLst>
                  <a:gd name="T0" fmla="*/ 23 w 24"/>
                  <a:gd name="T1" fmla="*/ 2 h 15"/>
                  <a:gd name="T2" fmla="*/ 7 w 24"/>
                  <a:gd name="T3" fmla="*/ 11 h 15"/>
                  <a:gd name="T4" fmla="*/ 10 w 24"/>
                  <a:gd name="T5" fmla="*/ 8 h 15"/>
                  <a:gd name="T6" fmla="*/ 23 w 24"/>
                  <a:gd name="T7" fmla="*/ 2 h 15"/>
                </a:gdLst>
                <a:ahLst/>
                <a:cxnLst>
                  <a:cxn ang="0">
                    <a:pos x="T0" y="T1"/>
                  </a:cxn>
                  <a:cxn ang="0">
                    <a:pos x="T2" y="T3"/>
                  </a:cxn>
                  <a:cxn ang="0">
                    <a:pos x="T4" y="T5"/>
                  </a:cxn>
                  <a:cxn ang="0">
                    <a:pos x="T6" y="T7"/>
                  </a:cxn>
                </a:cxnLst>
                <a:rect l="0" t="0" r="r" b="b"/>
                <a:pathLst>
                  <a:path w="24" h="15">
                    <a:moveTo>
                      <a:pt x="23" y="2"/>
                    </a:moveTo>
                    <a:cubicBezTo>
                      <a:pt x="16" y="7"/>
                      <a:pt x="8" y="9"/>
                      <a:pt x="7" y="11"/>
                    </a:cubicBezTo>
                    <a:cubicBezTo>
                      <a:pt x="0" y="15"/>
                      <a:pt x="5" y="11"/>
                      <a:pt x="10" y="8"/>
                    </a:cubicBezTo>
                    <a:cubicBezTo>
                      <a:pt x="16" y="4"/>
                      <a:pt x="24" y="0"/>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7" name="Freeform 6483">
                <a:extLst>
                  <a:ext uri="{FF2B5EF4-FFF2-40B4-BE49-F238E27FC236}">
                    <a16:creationId xmlns:a16="http://schemas.microsoft.com/office/drawing/2014/main" id="{1A183B4A-51B2-4AAE-8ECC-1E6200A96A6C}"/>
                  </a:ext>
                </a:extLst>
              </p:cNvPr>
              <p:cNvSpPr>
                <a:spLocks/>
              </p:cNvSpPr>
              <p:nvPr/>
            </p:nvSpPr>
            <p:spPr bwMode="auto">
              <a:xfrm>
                <a:off x="2429" y="2568"/>
                <a:ext cx="11" cy="6"/>
              </a:xfrm>
              <a:custGeom>
                <a:avLst/>
                <a:gdLst>
                  <a:gd name="T0" fmla="*/ 7 w 20"/>
                  <a:gd name="T1" fmla="*/ 7 h 9"/>
                  <a:gd name="T2" fmla="*/ 0 w 20"/>
                  <a:gd name="T3" fmla="*/ 9 h 9"/>
                  <a:gd name="T4" fmla="*/ 18 w 20"/>
                  <a:gd name="T5" fmla="*/ 0 h 9"/>
                  <a:gd name="T6" fmla="*/ 7 w 20"/>
                  <a:gd name="T7" fmla="*/ 7 h 9"/>
                </a:gdLst>
                <a:ahLst/>
                <a:cxnLst>
                  <a:cxn ang="0">
                    <a:pos x="T0" y="T1"/>
                  </a:cxn>
                  <a:cxn ang="0">
                    <a:pos x="T2" y="T3"/>
                  </a:cxn>
                  <a:cxn ang="0">
                    <a:pos x="T4" y="T5"/>
                  </a:cxn>
                  <a:cxn ang="0">
                    <a:pos x="T6" y="T7"/>
                  </a:cxn>
                </a:cxnLst>
                <a:rect l="0" t="0" r="r" b="b"/>
                <a:pathLst>
                  <a:path w="20" h="9">
                    <a:moveTo>
                      <a:pt x="7" y="7"/>
                    </a:moveTo>
                    <a:cubicBezTo>
                      <a:pt x="4" y="8"/>
                      <a:pt x="4" y="7"/>
                      <a:pt x="0" y="9"/>
                    </a:cubicBezTo>
                    <a:cubicBezTo>
                      <a:pt x="8" y="5"/>
                      <a:pt x="7" y="4"/>
                      <a:pt x="18" y="0"/>
                    </a:cubicBezTo>
                    <a:cubicBezTo>
                      <a:pt x="16" y="2"/>
                      <a:pt x="20" y="1"/>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8" name="Freeform 6484">
                <a:extLst>
                  <a:ext uri="{FF2B5EF4-FFF2-40B4-BE49-F238E27FC236}">
                    <a16:creationId xmlns:a16="http://schemas.microsoft.com/office/drawing/2014/main" id="{795CCCDF-8B18-4FB7-A1C0-460CEDC92667}"/>
                  </a:ext>
                </a:extLst>
              </p:cNvPr>
              <p:cNvSpPr>
                <a:spLocks/>
              </p:cNvSpPr>
              <p:nvPr/>
            </p:nvSpPr>
            <p:spPr bwMode="auto">
              <a:xfrm>
                <a:off x="2373" y="2584"/>
                <a:ext cx="20" cy="5"/>
              </a:xfrm>
              <a:custGeom>
                <a:avLst/>
                <a:gdLst>
                  <a:gd name="T0" fmla="*/ 19 w 35"/>
                  <a:gd name="T1" fmla="*/ 6 h 9"/>
                  <a:gd name="T2" fmla="*/ 0 w 35"/>
                  <a:gd name="T3" fmla="*/ 9 h 9"/>
                  <a:gd name="T4" fmla="*/ 18 w 35"/>
                  <a:gd name="T5" fmla="*/ 3 h 9"/>
                  <a:gd name="T6" fmla="*/ 35 w 35"/>
                  <a:gd name="T7" fmla="*/ 0 h 9"/>
                  <a:gd name="T8" fmla="*/ 19 w 35"/>
                  <a:gd name="T9" fmla="*/ 6 h 9"/>
                </a:gdLst>
                <a:ahLst/>
                <a:cxnLst>
                  <a:cxn ang="0">
                    <a:pos x="T0" y="T1"/>
                  </a:cxn>
                  <a:cxn ang="0">
                    <a:pos x="T2" y="T3"/>
                  </a:cxn>
                  <a:cxn ang="0">
                    <a:pos x="T4" y="T5"/>
                  </a:cxn>
                  <a:cxn ang="0">
                    <a:pos x="T6" y="T7"/>
                  </a:cxn>
                  <a:cxn ang="0">
                    <a:pos x="T8" y="T9"/>
                  </a:cxn>
                </a:cxnLst>
                <a:rect l="0" t="0" r="r" b="b"/>
                <a:pathLst>
                  <a:path w="35" h="9">
                    <a:moveTo>
                      <a:pt x="19" y="6"/>
                    </a:moveTo>
                    <a:cubicBezTo>
                      <a:pt x="13" y="7"/>
                      <a:pt x="13" y="5"/>
                      <a:pt x="0" y="9"/>
                    </a:cubicBezTo>
                    <a:cubicBezTo>
                      <a:pt x="3" y="7"/>
                      <a:pt x="10" y="5"/>
                      <a:pt x="18" y="3"/>
                    </a:cubicBezTo>
                    <a:cubicBezTo>
                      <a:pt x="25" y="1"/>
                      <a:pt x="32" y="0"/>
                      <a:pt x="35" y="0"/>
                    </a:cubicBezTo>
                    <a:cubicBezTo>
                      <a:pt x="35" y="1"/>
                      <a:pt x="16" y="5"/>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9" name="Freeform 6485">
                <a:extLst>
                  <a:ext uri="{FF2B5EF4-FFF2-40B4-BE49-F238E27FC236}">
                    <a16:creationId xmlns:a16="http://schemas.microsoft.com/office/drawing/2014/main" id="{246974B8-21F8-4D02-9960-80028533CB25}"/>
                  </a:ext>
                </a:extLst>
              </p:cNvPr>
              <p:cNvSpPr>
                <a:spLocks/>
              </p:cNvSpPr>
              <p:nvPr/>
            </p:nvSpPr>
            <p:spPr bwMode="auto">
              <a:xfrm>
                <a:off x="2612" y="2441"/>
                <a:ext cx="13" cy="15"/>
              </a:xfrm>
              <a:custGeom>
                <a:avLst/>
                <a:gdLst>
                  <a:gd name="T0" fmla="*/ 0 w 23"/>
                  <a:gd name="T1" fmla="*/ 26 h 26"/>
                  <a:gd name="T2" fmla="*/ 23 w 23"/>
                  <a:gd name="T3" fmla="*/ 0 h 26"/>
                  <a:gd name="T4" fmla="*/ 0 w 23"/>
                  <a:gd name="T5" fmla="*/ 26 h 26"/>
                </a:gdLst>
                <a:ahLst/>
                <a:cxnLst>
                  <a:cxn ang="0">
                    <a:pos x="T0" y="T1"/>
                  </a:cxn>
                  <a:cxn ang="0">
                    <a:pos x="T2" y="T3"/>
                  </a:cxn>
                  <a:cxn ang="0">
                    <a:pos x="T4" y="T5"/>
                  </a:cxn>
                </a:cxnLst>
                <a:rect l="0" t="0" r="r" b="b"/>
                <a:pathLst>
                  <a:path w="23" h="26">
                    <a:moveTo>
                      <a:pt x="0" y="26"/>
                    </a:moveTo>
                    <a:cubicBezTo>
                      <a:pt x="2" y="22"/>
                      <a:pt x="14" y="11"/>
                      <a:pt x="23" y="0"/>
                    </a:cubicBezTo>
                    <a:cubicBezTo>
                      <a:pt x="17" y="9"/>
                      <a:pt x="7" y="18"/>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0" name="Freeform 6486">
                <a:extLst>
                  <a:ext uri="{FF2B5EF4-FFF2-40B4-BE49-F238E27FC236}">
                    <a16:creationId xmlns:a16="http://schemas.microsoft.com/office/drawing/2014/main" id="{6C4E20C4-3DD7-4D96-A1C0-EF0A9E185A5E}"/>
                  </a:ext>
                </a:extLst>
              </p:cNvPr>
              <p:cNvSpPr>
                <a:spLocks/>
              </p:cNvSpPr>
              <p:nvPr/>
            </p:nvSpPr>
            <p:spPr bwMode="auto">
              <a:xfrm>
                <a:off x="2220" y="2599"/>
                <a:ext cx="58" cy="3"/>
              </a:xfrm>
              <a:custGeom>
                <a:avLst/>
                <a:gdLst>
                  <a:gd name="T0" fmla="*/ 102 w 102"/>
                  <a:gd name="T1" fmla="*/ 3 h 5"/>
                  <a:gd name="T2" fmla="*/ 0 w 102"/>
                  <a:gd name="T3" fmla="*/ 0 h 5"/>
                  <a:gd name="T4" fmla="*/ 58 w 102"/>
                  <a:gd name="T5" fmla="*/ 3 h 5"/>
                  <a:gd name="T6" fmla="*/ 102 w 102"/>
                  <a:gd name="T7" fmla="*/ 3 h 5"/>
                </a:gdLst>
                <a:ahLst/>
                <a:cxnLst>
                  <a:cxn ang="0">
                    <a:pos x="T0" y="T1"/>
                  </a:cxn>
                  <a:cxn ang="0">
                    <a:pos x="T2" y="T3"/>
                  </a:cxn>
                  <a:cxn ang="0">
                    <a:pos x="T4" y="T5"/>
                  </a:cxn>
                  <a:cxn ang="0">
                    <a:pos x="T6" y="T7"/>
                  </a:cxn>
                </a:cxnLst>
                <a:rect l="0" t="0" r="r" b="b"/>
                <a:pathLst>
                  <a:path w="102" h="5">
                    <a:moveTo>
                      <a:pt x="102" y="3"/>
                    </a:moveTo>
                    <a:cubicBezTo>
                      <a:pt x="66" y="5"/>
                      <a:pt x="30" y="3"/>
                      <a:pt x="0" y="0"/>
                    </a:cubicBezTo>
                    <a:cubicBezTo>
                      <a:pt x="21" y="1"/>
                      <a:pt x="41" y="2"/>
                      <a:pt x="58" y="3"/>
                    </a:cubicBezTo>
                    <a:cubicBezTo>
                      <a:pt x="76" y="3"/>
                      <a:pt x="91" y="3"/>
                      <a:pt x="10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1" name="Freeform 6487">
                <a:extLst>
                  <a:ext uri="{FF2B5EF4-FFF2-40B4-BE49-F238E27FC236}">
                    <a16:creationId xmlns:a16="http://schemas.microsoft.com/office/drawing/2014/main" id="{AB87154C-149C-4D89-9D61-88B26FE0E3E3}"/>
                  </a:ext>
                </a:extLst>
              </p:cNvPr>
              <p:cNvSpPr>
                <a:spLocks/>
              </p:cNvSpPr>
              <p:nvPr/>
            </p:nvSpPr>
            <p:spPr bwMode="auto">
              <a:xfrm>
                <a:off x="2202" y="2596"/>
                <a:ext cx="14" cy="3"/>
              </a:xfrm>
              <a:custGeom>
                <a:avLst/>
                <a:gdLst>
                  <a:gd name="T0" fmla="*/ 0 w 25"/>
                  <a:gd name="T1" fmla="*/ 1 h 4"/>
                  <a:gd name="T2" fmla="*/ 25 w 25"/>
                  <a:gd name="T3" fmla="*/ 4 h 4"/>
                  <a:gd name="T4" fmla="*/ 0 w 25"/>
                  <a:gd name="T5" fmla="*/ 1 h 4"/>
                </a:gdLst>
                <a:ahLst/>
                <a:cxnLst>
                  <a:cxn ang="0">
                    <a:pos x="T0" y="T1"/>
                  </a:cxn>
                  <a:cxn ang="0">
                    <a:pos x="T2" y="T3"/>
                  </a:cxn>
                  <a:cxn ang="0">
                    <a:pos x="T4" y="T5"/>
                  </a:cxn>
                </a:cxnLst>
                <a:rect l="0" t="0" r="r" b="b"/>
                <a:pathLst>
                  <a:path w="25" h="4">
                    <a:moveTo>
                      <a:pt x="0" y="1"/>
                    </a:moveTo>
                    <a:cubicBezTo>
                      <a:pt x="4" y="0"/>
                      <a:pt x="14" y="4"/>
                      <a:pt x="25" y="4"/>
                    </a:cubicBezTo>
                    <a:cubicBezTo>
                      <a:pt x="17" y="4"/>
                      <a:pt x="9"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2" name="Freeform 6488">
                <a:extLst>
                  <a:ext uri="{FF2B5EF4-FFF2-40B4-BE49-F238E27FC236}">
                    <a16:creationId xmlns:a16="http://schemas.microsoft.com/office/drawing/2014/main" id="{D5CEBB4B-9AE7-491F-9074-981922C3F07D}"/>
                  </a:ext>
                </a:extLst>
              </p:cNvPr>
              <p:cNvSpPr>
                <a:spLocks/>
              </p:cNvSpPr>
              <p:nvPr/>
            </p:nvSpPr>
            <p:spPr bwMode="auto">
              <a:xfrm>
                <a:off x="2632" y="2417"/>
                <a:ext cx="12" cy="15"/>
              </a:xfrm>
              <a:custGeom>
                <a:avLst/>
                <a:gdLst>
                  <a:gd name="T0" fmla="*/ 11 w 21"/>
                  <a:gd name="T1" fmla="*/ 12 h 26"/>
                  <a:gd name="T2" fmla="*/ 7 w 21"/>
                  <a:gd name="T3" fmla="*/ 18 h 26"/>
                  <a:gd name="T4" fmla="*/ 5 w 21"/>
                  <a:gd name="T5" fmla="*/ 18 h 26"/>
                  <a:gd name="T6" fmla="*/ 16 w 21"/>
                  <a:gd name="T7" fmla="*/ 4 h 26"/>
                  <a:gd name="T8" fmla="*/ 11 w 21"/>
                  <a:gd name="T9" fmla="*/ 12 h 26"/>
                </a:gdLst>
                <a:ahLst/>
                <a:cxnLst>
                  <a:cxn ang="0">
                    <a:pos x="T0" y="T1"/>
                  </a:cxn>
                  <a:cxn ang="0">
                    <a:pos x="T2" y="T3"/>
                  </a:cxn>
                  <a:cxn ang="0">
                    <a:pos x="T4" y="T5"/>
                  </a:cxn>
                  <a:cxn ang="0">
                    <a:pos x="T6" y="T7"/>
                  </a:cxn>
                  <a:cxn ang="0">
                    <a:pos x="T8" y="T9"/>
                  </a:cxn>
                </a:cxnLst>
                <a:rect l="0" t="0" r="r" b="b"/>
                <a:pathLst>
                  <a:path w="21" h="26">
                    <a:moveTo>
                      <a:pt x="11" y="12"/>
                    </a:moveTo>
                    <a:cubicBezTo>
                      <a:pt x="9" y="15"/>
                      <a:pt x="7" y="17"/>
                      <a:pt x="7" y="18"/>
                    </a:cubicBezTo>
                    <a:cubicBezTo>
                      <a:pt x="0" y="26"/>
                      <a:pt x="8" y="15"/>
                      <a:pt x="5" y="18"/>
                    </a:cubicBezTo>
                    <a:cubicBezTo>
                      <a:pt x="8" y="13"/>
                      <a:pt x="12" y="9"/>
                      <a:pt x="16" y="4"/>
                    </a:cubicBezTo>
                    <a:cubicBezTo>
                      <a:pt x="21" y="0"/>
                      <a:pt x="6" y="16"/>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3" name="Freeform 6489">
                <a:extLst>
                  <a:ext uri="{FF2B5EF4-FFF2-40B4-BE49-F238E27FC236}">
                    <a16:creationId xmlns:a16="http://schemas.microsoft.com/office/drawing/2014/main" id="{BF54CEE7-777C-49A6-B875-14C048E4E149}"/>
                  </a:ext>
                </a:extLst>
              </p:cNvPr>
              <p:cNvSpPr>
                <a:spLocks/>
              </p:cNvSpPr>
              <p:nvPr/>
            </p:nvSpPr>
            <p:spPr bwMode="auto">
              <a:xfrm>
                <a:off x="2562" y="2488"/>
                <a:ext cx="11" cy="9"/>
              </a:xfrm>
              <a:custGeom>
                <a:avLst/>
                <a:gdLst>
                  <a:gd name="T0" fmla="*/ 0 w 19"/>
                  <a:gd name="T1" fmla="*/ 16 h 16"/>
                  <a:gd name="T2" fmla="*/ 19 w 19"/>
                  <a:gd name="T3" fmla="*/ 0 h 16"/>
                  <a:gd name="T4" fmla="*/ 0 w 19"/>
                  <a:gd name="T5" fmla="*/ 16 h 16"/>
                </a:gdLst>
                <a:ahLst/>
                <a:cxnLst>
                  <a:cxn ang="0">
                    <a:pos x="T0" y="T1"/>
                  </a:cxn>
                  <a:cxn ang="0">
                    <a:pos x="T2" y="T3"/>
                  </a:cxn>
                  <a:cxn ang="0">
                    <a:pos x="T4" y="T5"/>
                  </a:cxn>
                </a:cxnLst>
                <a:rect l="0" t="0" r="r" b="b"/>
                <a:pathLst>
                  <a:path w="19" h="16">
                    <a:moveTo>
                      <a:pt x="0" y="16"/>
                    </a:moveTo>
                    <a:cubicBezTo>
                      <a:pt x="4" y="12"/>
                      <a:pt x="14" y="4"/>
                      <a:pt x="19" y="0"/>
                    </a:cubicBezTo>
                    <a:cubicBezTo>
                      <a:pt x="19" y="3"/>
                      <a:pt x="10" y="8"/>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4" name="Freeform 6490">
                <a:extLst>
                  <a:ext uri="{FF2B5EF4-FFF2-40B4-BE49-F238E27FC236}">
                    <a16:creationId xmlns:a16="http://schemas.microsoft.com/office/drawing/2014/main" id="{C7EA9210-5BF9-46AE-983C-B43C6E015B40}"/>
                  </a:ext>
                </a:extLst>
              </p:cNvPr>
              <p:cNvSpPr>
                <a:spLocks/>
              </p:cNvSpPr>
              <p:nvPr/>
            </p:nvSpPr>
            <p:spPr bwMode="auto">
              <a:xfrm>
                <a:off x="2432" y="2560"/>
                <a:ext cx="19" cy="8"/>
              </a:xfrm>
              <a:custGeom>
                <a:avLst/>
                <a:gdLst>
                  <a:gd name="T0" fmla="*/ 34 w 34"/>
                  <a:gd name="T1" fmla="*/ 0 h 14"/>
                  <a:gd name="T2" fmla="*/ 27 w 34"/>
                  <a:gd name="T3" fmla="*/ 7 h 14"/>
                  <a:gd name="T4" fmla="*/ 14 w 34"/>
                  <a:gd name="T5" fmla="*/ 10 h 14"/>
                  <a:gd name="T6" fmla="*/ 0 w 34"/>
                  <a:gd name="T7" fmla="*/ 14 h 14"/>
                  <a:gd name="T8" fmla="*/ 15 w 34"/>
                  <a:gd name="T9" fmla="*/ 8 h 14"/>
                  <a:gd name="T10" fmla="*/ 34 w 34"/>
                  <a:gd name="T11" fmla="*/ 0 h 14"/>
                </a:gdLst>
                <a:ahLst/>
                <a:cxnLst>
                  <a:cxn ang="0">
                    <a:pos x="T0" y="T1"/>
                  </a:cxn>
                  <a:cxn ang="0">
                    <a:pos x="T2" y="T3"/>
                  </a:cxn>
                  <a:cxn ang="0">
                    <a:pos x="T4" y="T5"/>
                  </a:cxn>
                  <a:cxn ang="0">
                    <a:pos x="T6" y="T7"/>
                  </a:cxn>
                  <a:cxn ang="0">
                    <a:pos x="T8" y="T9"/>
                  </a:cxn>
                  <a:cxn ang="0">
                    <a:pos x="T10" y="T11"/>
                  </a:cxn>
                </a:cxnLst>
                <a:rect l="0" t="0" r="r" b="b"/>
                <a:pathLst>
                  <a:path w="34" h="14">
                    <a:moveTo>
                      <a:pt x="34" y="0"/>
                    </a:moveTo>
                    <a:cubicBezTo>
                      <a:pt x="31" y="3"/>
                      <a:pt x="24" y="6"/>
                      <a:pt x="27" y="7"/>
                    </a:cubicBezTo>
                    <a:cubicBezTo>
                      <a:pt x="27" y="6"/>
                      <a:pt x="21" y="8"/>
                      <a:pt x="14" y="10"/>
                    </a:cubicBezTo>
                    <a:cubicBezTo>
                      <a:pt x="8" y="12"/>
                      <a:pt x="1" y="14"/>
                      <a:pt x="0" y="14"/>
                    </a:cubicBezTo>
                    <a:cubicBezTo>
                      <a:pt x="11" y="10"/>
                      <a:pt x="13" y="9"/>
                      <a:pt x="15" y="8"/>
                    </a:cubicBezTo>
                    <a:lnTo>
                      <a:pt x="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5" name="Freeform 6491">
                <a:extLst>
                  <a:ext uri="{FF2B5EF4-FFF2-40B4-BE49-F238E27FC236}">
                    <a16:creationId xmlns:a16="http://schemas.microsoft.com/office/drawing/2014/main" id="{686B8931-F306-4D28-8796-761085208C6C}"/>
                  </a:ext>
                </a:extLst>
              </p:cNvPr>
              <p:cNvSpPr>
                <a:spLocks/>
              </p:cNvSpPr>
              <p:nvPr/>
            </p:nvSpPr>
            <p:spPr bwMode="auto">
              <a:xfrm>
                <a:off x="2288" y="2595"/>
                <a:ext cx="22" cy="2"/>
              </a:xfrm>
              <a:custGeom>
                <a:avLst/>
                <a:gdLst>
                  <a:gd name="T0" fmla="*/ 0 w 38"/>
                  <a:gd name="T1" fmla="*/ 2 h 3"/>
                  <a:gd name="T2" fmla="*/ 36 w 38"/>
                  <a:gd name="T3" fmla="*/ 0 h 3"/>
                  <a:gd name="T4" fmla="*/ 19 w 38"/>
                  <a:gd name="T5" fmla="*/ 2 h 3"/>
                  <a:gd name="T6" fmla="*/ 0 w 38"/>
                  <a:gd name="T7" fmla="*/ 2 h 3"/>
                </a:gdLst>
                <a:ahLst/>
                <a:cxnLst>
                  <a:cxn ang="0">
                    <a:pos x="T0" y="T1"/>
                  </a:cxn>
                  <a:cxn ang="0">
                    <a:pos x="T2" y="T3"/>
                  </a:cxn>
                  <a:cxn ang="0">
                    <a:pos x="T4" y="T5"/>
                  </a:cxn>
                  <a:cxn ang="0">
                    <a:pos x="T6" y="T7"/>
                  </a:cxn>
                </a:cxnLst>
                <a:rect l="0" t="0" r="r" b="b"/>
                <a:pathLst>
                  <a:path w="38" h="3">
                    <a:moveTo>
                      <a:pt x="0" y="2"/>
                    </a:moveTo>
                    <a:cubicBezTo>
                      <a:pt x="9" y="3"/>
                      <a:pt x="28" y="1"/>
                      <a:pt x="36" y="0"/>
                    </a:cubicBezTo>
                    <a:cubicBezTo>
                      <a:pt x="38" y="0"/>
                      <a:pt x="29" y="2"/>
                      <a:pt x="19" y="2"/>
                    </a:cubicBezTo>
                    <a:cubicBezTo>
                      <a:pt x="10"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6" name="Freeform 6492">
                <a:extLst>
                  <a:ext uri="{FF2B5EF4-FFF2-40B4-BE49-F238E27FC236}">
                    <a16:creationId xmlns:a16="http://schemas.microsoft.com/office/drawing/2014/main" id="{12073F57-1488-4594-82A2-83FCA693F444}"/>
                  </a:ext>
                </a:extLst>
              </p:cNvPr>
              <p:cNvSpPr>
                <a:spLocks/>
              </p:cNvSpPr>
              <p:nvPr/>
            </p:nvSpPr>
            <p:spPr bwMode="auto">
              <a:xfrm>
                <a:off x="2274" y="2596"/>
                <a:ext cx="11" cy="1"/>
              </a:xfrm>
              <a:custGeom>
                <a:avLst/>
                <a:gdLst>
                  <a:gd name="T0" fmla="*/ 19 w 19"/>
                  <a:gd name="T1" fmla="*/ 2 h 2"/>
                  <a:gd name="T2" fmla="*/ 0 w 19"/>
                  <a:gd name="T3" fmla="*/ 2 h 2"/>
                  <a:gd name="T4" fmla="*/ 19 w 19"/>
                  <a:gd name="T5" fmla="*/ 2 h 2"/>
                </a:gdLst>
                <a:ahLst/>
                <a:cxnLst>
                  <a:cxn ang="0">
                    <a:pos x="T0" y="T1"/>
                  </a:cxn>
                  <a:cxn ang="0">
                    <a:pos x="T2" y="T3"/>
                  </a:cxn>
                  <a:cxn ang="0">
                    <a:pos x="T4" y="T5"/>
                  </a:cxn>
                </a:cxnLst>
                <a:rect l="0" t="0" r="r" b="b"/>
                <a:pathLst>
                  <a:path w="19" h="2">
                    <a:moveTo>
                      <a:pt x="19" y="2"/>
                    </a:moveTo>
                    <a:cubicBezTo>
                      <a:pt x="11" y="2"/>
                      <a:pt x="5" y="2"/>
                      <a:pt x="0" y="2"/>
                    </a:cubicBezTo>
                    <a:cubicBezTo>
                      <a:pt x="3" y="1"/>
                      <a:pt x="1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7" name="Freeform 6493">
                <a:extLst>
                  <a:ext uri="{FF2B5EF4-FFF2-40B4-BE49-F238E27FC236}">
                    <a16:creationId xmlns:a16="http://schemas.microsoft.com/office/drawing/2014/main" id="{897DDDB4-4668-45F2-896A-3BA40390288E}"/>
                  </a:ext>
                </a:extLst>
              </p:cNvPr>
              <p:cNvSpPr>
                <a:spLocks/>
              </p:cNvSpPr>
              <p:nvPr/>
            </p:nvSpPr>
            <p:spPr bwMode="auto">
              <a:xfrm>
                <a:off x="2214" y="2593"/>
                <a:ext cx="34" cy="3"/>
              </a:xfrm>
              <a:custGeom>
                <a:avLst/>
                <a:gdLst>
                  <a:gd name="T0" fmla="*/ 15 w 61"/>
                  <a:gd name="T1" fmla="*/ 3 h 5"/>
                  <a:gd name="T2" fmla="*/ 0 w 61"/>
                  <a:gd name="T3" fmla="*/ 0 h 5"/>
                  <a:gd name="T4" fmla="*/ 27 w 61"/>
                  <a:gd name="T5" fmla="*/ 1 h 5"/>
                  <a:gd name="T6" fmla="*/ 61 w 61"/>
                  <a:gd name="T7" fmla="*/ 4 h 5"/>
                  <a:gd name="T8" fmla="*/ 39 w 61"/>
                  <a:gd name="T9" fmla="*/ 3 h 5"/>
                  <a:gd name="T10" fmla="*/ 15 w 61"/>
                  <a:gd name="T11" fmla="*/ 3 h 5"/>
                </a:gdLst>
                <a:ahLst/>
                <a:cxnLst>
                  <a:cxn ang="0">
                    <a:pos x="T0" y="T1"/>
                  </a:cxn>
                  <a:cxn ang="0">
                    <a:pos x="T2" y="T3"/>
                  </a:cxn>
                  <a:cxn ang="0">
                    <a:pos x="T4" y="T5"/>
                  </a:cxn>
                  <a:cxn ang="0">
                    <a:pos x="T6" y="T7"/>
                  </a:cxn>
                  <a:cxn ang="0">
                    <a:pos x="T8" y="T9"/>
                  </a:cxn>
                  <a:cxn ang="0">
                    <a:pos x="T10" y="T11"/>
                  </a:cxn>
                </a:cxnLst>
                <a:rect l="0" t="0" r="r" b="b"/>
                <a:pathLst>
                  <a:path w="61" h="5">
                    <a:moveTo>
                      <a:pt x="15" y="3"/>
                    </a:moveTo>
                    <a:cubicBezTo>
                      <a:pt x="8" y="2"/>
                      <a:pt x="10" y="1"/>
                      <a:pt x="0" y="0"/>
                    </a:cubicBezTo>
                    <a:cubicBezTo>
                      <a:pt x="5" y="0"/>
                      <a:pt x="15" y="1"/>
                      <a:pt x="27" y="1"/>
                    </a:cubicBezTo>
                    <a:cubicBezTo>
                      <a:pt x="39" y="2"/>
                      <a:pt x="52" y="3"/>
                      <a:pt x="61" y="4"/>
                    </a:cubicBezTo>
                    <a:cubicBezTo>
                      <a:pt x="60" y="5"/>
                      <a:pt x="49" y="4"/>
                      <a:pt x="39" y="3"/>
                    </a:cubicBezTo>
                    <a:cubicBezTo>
                      <a:pt x="28" y="3"/>
                      <a:pt x="18" y="1"/>
                      <a:pt x="1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8" name="Freeform 6494">
                <a:extLst>
                  <a:ext uri="{FF2B5EF4-FFF2-40B4-BE49-F238E27FC236}">
                    <a16:creationId xmlns:a16="http://schemas.microsoft.com/office/drawing/2014/main" id="{C9268DC5-1A3E-4D7E-9658-4642CDEE8949}"/>
                  </a:ext>
                </a:extLst>
              </p:cNvPr>
              <p:cNvSpPr>
                <a:spLocks/>
              </p:cNvSpPr>
              <p:nvPr/>
            </p:nvSpPr>
            <p:spPr bwMode="auto">
              <a:xfrm>
                <a:off x="2570" y="2464"/>
                <a:ext cx="25" cy="23"/>
              </a:xfrm>
              <a:custGeom>
                <a:avLst/>
                <a:gdLst>
                  <a:gd name="T0" fmla="*/ 0 w 44"/>
                  <a:gd name="T1" fmla="*/ 40 h 40"/>
                  <a:gd name="T2" fmla="*/ 23 w 44"/>
                  <a:gd name="T3" fmla="*/ 19 h 40"/>
                  <a:gd name="T4" fmla="*/ 36 w 44"/>
                  <a:gd name="T5" fmla="*/ 5 h 40"/>
                  <a:gd name="T6" fmla="*/ 32 w 44"/>
                  <a:gd name="T7" fmla="*/ 12 h 40"/>
                  <a:gd name="T8" fmla="*/ 0 w 44"/>
                  <a:gd name="T9" fmla="*/ 40 h 40"/>
                </a:gdLst>
                <a:ahLst/>
                <a:cxnLst>
                  <a:cxn ang="0">
                    <a:pos x="T0" y="T1"/>
                  </a:cxn>
                  <a:cxn ang="0">
                    <a:pos x="T2" y="T3"/>
                  </a:cxn>
                  <a:cxn ang="0">
                    <a:pos x="T4" y="T5"/>
                  </a:cxn>
                  <a:cxn ang="0">
                    <a:pos x="T6" y="T7"/>
                  </a:cxn>
                  <a:cxn ang="0">
                    <a:pos x="T8" y="T9"/>
                  </a:cxn>
                </a:cxnLst>
                <a:rect l="0" t="0" r="r" b="b"/>
                <a:pathLst>
                  <a:path w="44" h="40">
                    <a:moveTo>
                      <a:pt x="0" y="40"/>
                    </a:moveTo>
                    <a:cubicBezTo>
                      <a:pt x="4" y="35"/>
                      <a:pt x="15" y="26"/>
                      <a:pt x="23" y="19"/>
                    </a:cubicBezTo>
                    <a:cubicBezTo>
                      <a:pt x="32" y="11"/>
                      <a:pt x="38" y="5"/>
                      <a:pt x="36" y="5"/>
                    </a:cubicBezTo>
                    <a:cubicBezTo>
                      <a:pt x="44" y="0"/>
                      <a:pt x="40" y="4"/>
                      <a:pt x="32" y="12"/>
                    </a:cubicBezTo>
                    <a:cubicBezTo>
                      <a:pt x="23" y="20"/>
                      <a:pt x="10" y="31"/>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9" name="Freeform 6495">
                <a:extLst>
                  <a:ext uri="{FF2B5EF4-FFF2-40B4-BE49-F238E27FC236}">
                    <a16:creationId xmlns:a16="http://schemas.microsoft.com/office/drawing/2014/main" id="{B5FDF27E-743B-4827-AD19-371C9586B2DD}"/>
                  </a:ext>
                </a:extLst>
              </p:cNvPr>
              <p:cNvSpPr>
                <a:spLocks/>
              </p:cNvSpPr>
              <p:nvPr/>
            </p:nvSpPr>
            <p:spPr bwMode="auto">
              <a:xfrm>
                <a:off x="2194" y="2591"/>
                <a:ext cx="18" cy="2"/>
              </a:xfrm>
              <a:custGeom>
                <a:avLst/>
                <a:gdLst>
                  <a:gd name="T0" fmla="*/ 32 w 32"/>
                  <a:gd name="T1" fmla="*/ 5 h 5"/>
                  <a:gd name="T2" fmla="*/ 0 w 32"/>
                  <a:gd name="T3" fmla="*/ 1 h 5"/>
                  <a:gd name="T4" fmla="*/ 16 w 32"/>
                  <a:gd name="T5" fmla="*/ 2 h 5"/>
                  <a:gd name="T6" fmla="*/ 32 w 32"/>
                  <a:gd name="T7" fmla="*/ 5 h 5"/>
                </a:gdLst>
                <a:ahLst/>
                <a:cxnLst>
                  <a:cxn ang="0">
                    <a:pos x="T0" y="T1"/>
                  </a:cxn>
                  <a:cxn ang="0">
                    <a:pos x="T2" y="T3"/>
                  </a:cxn>
                  <a:cxn ang="0">
                    <a:pos x="T4" y="T5"/>
                  </a:cxn>
                  <a:cxn ang="0">
                    <a:pos x="T6" y="T7"/>
                  </a:cxn>
                </a:cxnLst>
                <a:rect l="0" t="0" r="r" b="b"/>
                <a:pathLst>
                  <a:path w="32" h="5">
                    <a:moveTo>
                      <a:pt x="32" y="5"/>
                    </a:moveTo>
                    <a:cubicBezTo>
                      <a:pt x="26" y="4"/>
                      <a:pt x="14" y="3"/>
                      <a:pt x="0" y="1"/>
                    </a:cubicBezTo>
                    <a:cubicBezTo>
                      <a:pt x="1" y="0"/>
                      <a:pt x="8" y="1"/>
                      <a:pt x="16" y="2"/>
                    </a:cubicBezTo>
                    <a:cubicBezTo>
                      <a:pt x="23" y="3"/>
                      <a:pt x="31" y="4"/>
                      <a:pt x="3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0" name="Freeform 6496">
                <a:extLst>
                  <a:ext uri="{FF2B5EF4-FFF2-40B4-BE49-F238E27FC236}">
                    <a16:creationId xmlns:a16="http://schemas.microsoft.com/office/drawing/2014/main" id="{1F681F47-83BB-4CC9-BBFD-BD8E73452E94}"/>
                  </a:ext>
                </a:extLst>
              </p:cNvPr>
              <p:cNvSpPr>
                <a:spLocks/>
              </p:cNvSpPr>
              <p:nvPr/>
            </p:nvSpPr>
            <p:spPr bwMode="auto">
              <a:xfrm>
                <a:off x="2167" y="2585"/>
                <a:ext cx="22" cy="5"/>
              </a:xfrm>
              <a:custGeom>
                <a:avLst/>
                <a:gdLst>
                  <a:gd name="T0" fmla="*/ 0 w 39"/>
                  <a:gd name="T1" fmla="*/ 1 h 8"/>
                  <a:gd name="T2" fmla="*/ 39 w 39"/>
                  <a:gd name="T3" fmla="*/ 8 h 8"/>
                  <a:gd name="T4" fmla="*/ 0 w 39"/>
                  <a:gd name="T5" fmla="*/ 1 h 8"/>
                </a:gdLst>
                <a:ahLst/>
                <a:cxnLst>
                  <a:cxn ang="0">
                    <a:pos x="T0" y="T1"/>
                  </a:cxn>
                  <a:cxn ang="0">
                    <a:pos x="T2" y="T3"/>
                  </a:cxn>
                  <a:cxn ang="0">
                    <a:pos x="T4" y="T5"/>
                  </a:cxn>
                </a:cxnLst>
                <a:rect l="0" t="0" r="r" b="b"/>
                <a:pathLst>
                  <a:path w="39" h="8">
                    <a:moveTo>
                      <a:pt x="0" y="1"/>
                    </a:moveTo>
                    <a:cubicBezTo>
                      <a:pt x="5" y="0"/>
                      <a:pt x="24" y="6"/>
                      <a:pt x="39" y="8"/>
                    </a:cubicBezTo>
                    <a:cubicBezTo>
                      <a:pt x="30" y="8"/>
                      <a:pt x="2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1" name="Freeform 6497">
                <a:extLst>
                  <a:ext uri="{FF2B5EF4-FFF2-40B4-BE49-F238E27FC236}">
                    <a16:creationId xmlns:a16="http://schemas.microsoft.com/office/drawing/2014/main" id="{65E327FD-5716-4D5E-BC74-7DD0F55D40EA}"/>
                  </a:ext>
                </a:extLst>
              </p:cNvPr>
              <p:cNvSpPr>
                <a:spLocks/>
              </p:cNvSpPr>
              <p:nvPr/>
            </p:nvSpPr>
            <p:spPr bwMode="auto">
              <a:xfrm>
                <a:off x="2157" y="2583"/>
                <a:ext cx="8" cy="2"/>
              </a:xfrm>
              <a:custGeom>
                <a:avLst/>
                <a:gdLst>
                  <a:gd name="T0" fmla="*/ 11 w 14"/>
                  <a:gd name="T1" fmla="*/ 4 h 4"/>
                  <a:gd name="T2" fmla="*/ 0 w 14"/>
                  <a:gd name="T3" fmla="*/ 2 h 4"/>
                  <a:gd name="T4" fmla="*/ 0 w 14"/>
                  <a:gd name="T5" fmla="*/ 0 h 4"/>
                  <a:gd name="T6" fmla="*/ 14 w 14"/>
                  <a:gd name="T7" fmla="*/ 4 h 4"/>
                  <a:gd name="T8" fmla="*/ 11 w 14"/>
                  <a:gd name="T9" fmla="*/ 4 h 4"/>
                </a:gdLst>
                <a:ahLst/>
                <a:cxnLst>
                  <a:cxn ang="0">
                    <a:pos x="T0" y="T1"/>
                  </a:cxn>
                  <a:cxn ang="0">
                    <a:pos x="T2" y="T3"/>
                  </a:cxn>
                  <a:cxn ang="0">
                    <a:pos x="T4" y="T5"/>
                  </a:cxn>
                  <a:cxn ang="0">
                    <a:pos x="T6" y="T7"/>
                  </a:cxn>
                  <a:cxn ang="0">
                    <a:pos x="T8" y="T9"/>
                  </a:cxn>
                </a:cxnLst>
                <a:rect l="0" t="0" r="r" b="b"/>
                <a:pathLst>
                  <a:path w="14" h="4">
                    <a:moveTo>
                      <a:pt x="11" y="4"/>
                    </a:moveTo>
                    <a:cubicBezTo>
                      <a:pt x="0" y="2"/>
                      <a:pt x="0" y="2"/>
                      <a:pt x="0" y="2"/>
                    </a:cubicBezTo>
                    <a:cubicBezTo>
                      <a:pt x="0" y="0"/>
                      <a:pt x="0" y="0"/>
                      <a:pt x="0" y="0"/>
                    </a:cubicBezTo>
                    <a:cubicBezTo>
                      <a:pt x="5" y="2"/>
                      <a:pt x="9" y="3"/>
                      <a:pt x="14" y="4"/>
                    </a:cubicBezTo>
                    <a:cubicBezTo>
                      <a:pt x="12" y="4"/>
                      <a:pt x="11"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2" name="Freeform 6498">
                <a:extLst>
                  <a:ext uri="{FF2B5EF4-FFF2-40B4-BE49-F238E27FC236}">
                    <a16:creationId xmlns:a16="http://schemas.microsoft.com/office/drawing/2014/main" id="{183FD9CF-9483-4C73-A9BF-27A5DCF4CF57}"/>
                  </a:ext>
                </a:extLst>
              </p:cNvPr>
              <p:cNvSpPr>
                <a:spLocks/>
              </p:cNvSpPr>
              <p:nvPr/>
            </p:nvSpPr>
            <p:spPr bwMode="auto">
              <a:xfrm>
                <a:off x="2135" y="2578"/>
                <a:ext cx="11" cy="3"/>
              </a:xfrm>
              <a:custGeom>
                <a:avLst/>
                <a:gdLst>
                  <a:gd name="T0" fmla="*/ 14 w 19"/>
                  <a:gd name="T1" fmla="*/ 5 h 5"/>
                  <a:gd name="T2" fmla="*/ 0 w 19"/>
                  <a:gd name="T3" fmla="*/ 2 h 5"/>
                  <a:gd name="T4" fmla="*/ 17 w 19"/>
                  <a:gd name="T5" fmla="*/ 4 h 5"/>
                  <a:gd name="T6" fmla="*/ 14 w 19"/>
                  <a:gd name="T7" fmla="*/ 5 h 5"/>
                </a:gdLst>
                <a:ahLst/>
                <a:cxnLst>
                  <a:cxn ang="0">
                    <a:pos x="T0" y="T1"/>
                  </a:cxn>
                  <a:cxn ang="0">
                    <a:pos x="T2" y="T3"/>
                  </a:cxn>
                  <a:cxn ang="0">
                    <a:pos x="T4" y="T5"/>
                  </a:cxn>
                  <a:cxn ang="0">
                    <a:pos x="T6" y="T7"/>
                  </a:cxn>
                </a:cxnLst>
                <a:rect l="0" t="0" r="r" b="b"/>
                <a:pathLst>
                  <a:path w="19" h="5">
                    <a:moveTo>
                      <a:pt x="14" y="5"/>
                    </a:moveTo>
                    <a:cubicBezTo>
                      <a:pt x="13" y="5"/>
                      <a:pt x="5" y="3"/>
                      <a:pt x="0" y="2"/>
                    </a:cubicBezTo>
                    <a:cubicBezTo>
                      <a:pt x="3" y="2"/>
                      <a:pt x="3" y="0"/>
                      <a:pt x="17" y="4"/>
                    </a:cubicBezTo>
                    <a:cubicBezTo>
                      <a:pt x="19" y="5"/>
                      <a:pt x="3" y="2"/>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3" name="Freeform 6499">
                <a:extLst>
                  <a:ext uri="{FF2B5EF4-FFF2-40B4-BE49-F238E27FC236}">
                    <a16:creationId xmlns:a16="http://schemas.microsoft.com/office/drawing/2014/main" id="{77A7F095-3BA9-440A-8908-DD31060F03F9}"/>
                  </a:ext>
                </a:extLst>
              </p:cNvPr>
              <p:cNvSpPr>
                <a:spLocks/>
              </p:cNvSpPr>
              <p:nvPr/>
            </p:nvSpPr>
            <p:spPr bwMode="auto">
              <a:xfrm>
                <a:off x="2408" y="2568"/>
                <a:ext cx="10" cy="4"/>
              </a:xfrm>
              <a:custGeom>
                <a:avLst/>
                <a:gdLst>
                  <a:gd name="T0" fmla="*/ 11 w 17"/>
                  <a:gd name="T1" fmla="*/ 4 h 7"/>
                  <a:gd name="T2" fmla="*/ 0 w 17"/>
                  <a:gd name="T3" fmla="*/ 7 h 7"/>
                  <a:gd name="T4" fmla="*/ 16 w 17"/>
                  <a:gd name="T5" fmla="*/ 0 h 7"/>
                  <a:gd name="T6" fmla="*/ 11 w 17"/>
                  <a:gd name="T7" fmla="*/ 4 h 7"/>
                </a:gdLst>
                <a:ahLst/>
                <a:cxnLst>
                  <a:cxn ang="0">
                    <a:pos x="T0" y="T1"/>
                  </a:cxn>
                  <a:cxn ang="0">
                    <a:pos x="T2" y="T3"/>
                  </a:cxn>
                  <a:cxn ang="0">
                    <a:pos x="T4" y="T5"/>
                  </a:cxn>
                  <a:cxn ang="0">
                    <a:pos x="T6" y="T7"/>
                  </a:cxn>
                </a:cxnLst>
                <a:rect l="0" t="0" r="r" b="b"/>
                <a:pathLst>
                  <a:path w="17" h="7">
                    <a:moveTo>
                      <a:pt x="11" y="4"/>
                    </a:moveTo>
                    <a:cubicBezTo>
                      <a:pt x="8" y="5"/>
                      <a:pt x="5" y="6"/>
                      <a:pt x="0" y="7"/>
                    </a:cubicBezTo>
                    <a:cubicBezTo>
                      <a:pt x="3" y="5"/>
                      <a:pt x="2" y="4"/>
                      <a:pt x="16" y="0"/>
                    </a:cubicBezTo>
                    <a:cubicBezTo>
                      <a:pt x="17" y="1"/>
                      <a:pt x="12" y="3"/>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4" name="Freeform 6500">
                <a:extLst>
                  <a:ext uri="{FF2B5EF4-FFF2-40B4-BE49-F238E27FC236}">
                    <a16:creationId xmlns:a16="http://schemas.microsoft.com/office/drawing/2014/main" id="{765027A3-9B3A-4733-AB24-F4550E935865}"/>
                  </a:ext>
                </a:extLst>
              </p:cNvPr>
              <p:cNvSpPr>
                <a:spLocks/>
              </p:cNvSpPr>
              <p:nvPr/>
            </p:nvSpPr>
            <p:spPr bwMode="auto">
              <a:xfrm>
                <a:off x="2569" y="2480"/>
                <a:ext cx="6" cy="5"/>
              </a:xfrm>
              <a:custGeom>
                <a:avLst/>
                <a:gdLst>
                  <a:gd name="T0" fmla="*/ 10 w 12"/>
                  <a:gd name="T1" fmla="*/ 3 h 9"/>
                  <a:gd name="T2" fmla="*/ 0 w 12"/>
                  <a:gd name="T3" fmla="*/ 9 h 9"/>
                  <a:gd name="T4" fmla="*/ 11 w 12"/>
                  <a:gd name="T5" fmla="*/ 0 h 9"/>
                  <a:gd name="T6" fmla="*/ 10 w 12"/>
                  <a:gd name="T7" fmla="*/ 3 h 9"/>
                </a:gdLst>
                <a:ahLst/>
                <a:cxnLst>
                  <a:cxn ang="0">
                    <a:pos x="T0" y="T1"/>
                  </a:cxn>
                  <a:cxn ang="0">
                    <a:pos x="T2" y="T3"/>
                  </a:cxn>
                  <a:cxn ang="0">
                    <a:pos x="T4" y="T5"/>
                  </a:cxn>
                  <a:cxn ang="0">
                    <a:pos x="T6" y="T7"/>
                  </a:cxn>
                </a:cxnLst>
                <a:rect l="0" t="0" r="r" b="b"/>
                <a:pathLst>
                  <a:path w="12" h="9">
                    <a:moveTo>
                      <a:pt x="10" y="3"/>
                    </a:moveTo>
                    <a:cubicBezTo>
                      <a:pt x="3" y="9"/>
                      <a:pt x="2" y="8"/>
                      <a:pt x="0" y="9"/>
                    </a:cubicBezTo>
                    <a:cubicBezTo>
                      <a:pt x="4" y="6"/>
                      <a:pt x="7" y="3"/>
                      <a:pt x="11" y="0"/>
                    </a:cubicBezTo>
                    <a:cubicBezTo>
                      <a:pt x="12" y="0"/>
                      <a:pt x="9"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5" name="Freeform 6501">
                <a:extLst>
                  <a:ext uri="{FF2B5EF4-FFF2-40B4-BE49-F238E27FC236}">
                    <a16:creationId xmlns:a16="http://schemas.microsoft.com/office/drawing/2014/main" id="{51E8E3BE-BA9A-49C0-9C7C-4625E6FF884A}"/>
                  </a:ext>
                </a:extLst>
              </p:cNvPr>
              <p:cNvSpPr>
                <a:spLocks/>
              </p:cNvSpPr>
              <p:nvPr/>
            </p:nvSpPr>
            <p:spPr bwMode="auto">
              <a:xfrm>
                <a:off x="2537" y="2484"/>
                <a:ext cx="31" cy="25"/>
              </a:xfrm>
              <a:custGeom>
                <a:avLst/>
                <a:gdLst>
                  <a:gd name="T0" fmla="*/ 47 w 55"/>
                  <a:gd name="T1" fmla="*/ 10 h 43"/>
                  <a:gd name="T2" fmla="*/ 45 w 55"/>
                  <a:gd name="T3" fmla="*/ 9 h 43"/>
                  <a:gd name="T4" fmla="*/ 0 w 55"/>
                  <a:gd name="T5" fmla="*/ 43 h 43"/>
                  <a:gd name="T6" fmla="*/ 8 w 55"/>
                  <a:gd name="T7" fmla="*/ 34 h 43"/>
                  <a:gd name="T8" fmla="*/ 19 w 55"/>
                  <a:gd name="T9" fmla="*/ 28 h 43"/>
                  <a:gd name="T10" fmla="*/ 31 w 55"/>
                  <a:gd name="T11" fmla="*/ 17 h 43"/>
                  <a:gd name="T12" fmla="*/ 30 w 55"/>
                  <a:gd name="T13" fmla="*/ 20 h 43"/>
                  <a:gd name="T14" fmla="*/ 54 w 55"/>
                  <a:gd name="T15" fmla="*/ 0 h 43"/>
                  <a:gd name="T16" fmla="*/ 47 w 55"/>
                  <a:gd name="T17"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43">
                    <a:moveTo>
                      <a:pt x="47" y="10"/>
                    </a:moveTo>
                    <a:cubicBezTo>
                      <a:pt x="37" y="18"/>
                      <a:pt x="42" y="12"/>
                      <a:pt x="45" y="9"/>
                    </a:cubicBezTo>
                    <a:cubicBezTo>
                      <a:pt x="28" y="21"/>
                      <a:pt x="15" y="32"/>
                      <a:pt x="0" y="43"/>
                    </a:cubicBezTo>
                    <a:cubicBezTo>
                      <a:pt x="1" y="41"/>
                      <a:pt x="9" y="35"/>
                      <a:pt x="8" y="34"/>
                    </a:cubicBezTo>
                    <a:cubicBezTo>
                      <a:pt x="17" y="28"/>
                      <a:pt x="4" y="39"/>
                      <a:pt x="19" y="28"/>
                    </a:cubicBezTo>
                    <a:cubicBezTo>
                      <a:pt x="21" y="25"/>
                      <a:pt x="15" y="29"/>
                      <a:pt x="31" y="17"/>
                    </a:cubicBezTo>
                    <a:cubicBezTo>
                      <a:pt x="30" y="18"/>
                      <a:pt x="29" y="19"/>
                      <a:pt x="30" y="20"/>
                    </a:cubicBezTo>
                    <a:cubicBezTo>
                      <a:pt x="43" y="10"/>
                      <a:pt x="46" y="6"/>
                      <a:pt x="54" y="0"/>
                    </a:cubicBezTo>
                    <a:cubicBezTo>
                      <a:pt x="55" y="1"/>
                      <a:pt x="45" y="10"/>
                      <a:pt x="4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6" name="Freeform 6502">
                <a:extLst>
                  <a:ext uri="{FF2B5EF4-FFF2-40B4-BE49-F238E27FC236}">
                    <a16:creationId xmlns:a16="http://schemas.microsoft.com/office/drawing/2014/main" id="{EF7485D2-5344-4D43-A941-0EB727E6C025}"/>
                  </a:ext>
                </a:extLst>
              </p:cNvPr>
              <p:cNvSpPr>
                <a:spLocks/>
              </p:cNvSpPr>
              <p:nvPr/>
            </p:nvSpPr>
            <p:spPr bwMode="auto">
              <a:xfrm>
                <a:off x="2203" y="2591"/>
                <a:ext cx="19" cy="2"/>
              </a:xfrm>
              <a:custGeom>
                <a:avLst/>
                <a:gdLst>
                  <a:gd name="T0" fmla="*/ 32 w 32"/>
                  <a:gd name="T1" fmla="*/ 5 h 5"/>
                  <a:gd name="T2" fmla="*/ 3 w 32"/>
                  <a:gd name="T3" fmla="*/ 2 h 5"/>
                  <a:gd name="T4" fmla="*/ 14 w 32"/>
                  <a:gd name="T5" fmla="*/ 2 h 5"/>
                  <a:gd name="T6" fmla="*/ 32 w 32"/>
                  <a:gd name="T7" fmla="*/ 5 h 5"/>
                </a:gdLst>
                <a:ahLst/>
                <a:cxnLst>
                  <a:cxn ang="0">
                    <a:pos x="T0" y="T1"/>
                  </a:cxn>
                  <a:cxn ang="0">
                    <a:pos x="T2" y="T3"/>
                  </a:cxn>
                  <a:cxn ang="0">
                    <a:pos x="T4" y="T5"/>
                  </a:cxn>
                  <a:cxn ang="0">
                    <a:pos x="T6" y="T7"/>
                  </a:cxn>
                </a:cxnLst>
                <a:rect l="0" t="0" r="r" b="b"/>
                <a:pathLst>
                  <a:path w="32" h="5">
                    <a:moveTo>
                      <a:pt x="32" y="5"/>
                    </a:moveTo>
                    <a:cubicBezTo>
                      <a:pt x="22" y="4"/>
                      <a:pt x="13" y="3"/>
                      <a:pt x="3" y="2"/>
                    </a:cubicBezTo>
                    <a:cubicBezTo>
                      <a:pt x="0" y="0"/>
                      <a:pt x="7" y="1"/>
                      <a:pt x="14" y="2"/>
                    </a:cubicBezTo>
                    <a:cubicBezTo>
                      <a:pt x="22" y="3"/>
                      <a:pt x="31" y="4"/>
                      <a:pt x="3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7" name="Freeform 6503">
                <a:extLst>
                  <a:ext uri="{FF2B5EF4-FFF2-40B4-BE49-F238E27FC236}">
                    <a16:creationId xmlns:a16="http://schemas.microsoft.com/office/drawing/2014/main" id="{1F0C84F4-BAD6-43CC-A331-F0FCACF9D584}"/>
                  </a:ext>
                </a:extLst>
              </p:cNvPr>
              <p:cNvSpPr>
                <a:spLocks/>
              </p:cNvSpPr>
              <p:nvPr/>
            </p:nvSpPr>
            <p:spPr bwMode="auto">
              <a:xfrm>
                <a:off x="2138" y="2578"/>
                <a:ext cx="26" cy="6"/>
              </a:xfrm>
              <a:custGeom>
                <a:avLst/>
                <a:gdLst>
                  <a:gd name="T0" fmla="*/ 40 w 46"/>
                  <a:gd name="T1" fmla="*/ 11 h 11"/>
                  <a:gd name="T2" fmla="*/ 18 w 46"/>
                  <a:gd name="T3" fmla="*/ 6 h 11"/>
                  <a:gd name="T4" fmla="*/ 0 w 46"/>
                  <a:gd name="T5" fmla="*/ 0 h 11"/>
                  <a:gd name="T6" fmla="*/ 24 w 46"/>
                  <a:gd name="T7" fmla="*/ 6 h 11"/>
                  <a:gd name="T8" fmla="*/ 46 w 46"/>
                  <a:gd name="T9" fmla="*/ 10 h 11"/>
                  <a:gd name="T10" fmla="*/ 40 w 46"/>
                  <a:gd name="T11" fmla="*/ 11 h 11"/>
                </a:gdLst>
                <a:ahLst/>
                <a:cxnLst>
                  <a:cxn ang="0">
                    <a:pos x="T0" y="T1"/>
                  </a:cxn>
                  <a:cxn ang="0">
                    <a:pos x="T2" y="T3"/>
                  </a:cxn>
                  <a:cxn ang="0">
                    <a:pos x="T4" y="T5"/>
                  </a:cxn>
                  <a:cxn ang="0">
                    <a:pos x="T6" y="T7"/>
                  </a:cxn>
                  <a:cxn ang="0">
                    <a:pos x="T8" y="T9"/>
                  </a:cxn>
                  <a:cxn ang="0">
                    <a:pos x="T10" y="T11"/>
                  </a:cxn>
                </a:cxnLst>
                <a:rect l="0" t="0" r="r" b="b"/>
                <a:pathLst>
                  <a:path w="46" h="11">
                    <a:moveTo>
                      <a:pt x="40" y="11"/>
                    </a:moveTo>
                    <a:cubicBezTo>
                      <a:pt x="35" y="9"/>
                      <a:pt x="26" y="8"/>
                      <a:pt x="18" y="6"/>
                    </a:cubicBezTo>
                    <a:cubicBezTo>
                      <a:pt x="9" y="4"/>
                      <a:pt x="1" y="1"/>
                      <a:pt x="0" y="0"/>
                    </a:cubicBezTo>
                    <a:cubicBezTo>
                      <a:pt x="11" y="3"/>
                      <a:pt x="18" y="5"/>
                      <a:pt x="24" y="6"/>
                    </a:cubicBezTo>
                    <a:cubicBezTo>
                      <a:pt x="31" y="8"/>
                      <a:pt x="37" y="9"/>
                      <a:pt x="46" y="10"/>
                    </a:cubicBezTo>
                    <a:cubicBezTo>
                      <a:pt x="46" y="11"/>
                      <a:pt x="36" y="9"/>
                      <a:pt x="4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8" name="Freeform 6504">
                <a:extLst>
                  <a:ext uri="{FF2B5EF4-FFF2-40B4-BE49-F238E27FC236}">
                    <a16:creationId xmlns:a16="http://schemas.microsoft.com/office/drawing/2014/main" id="{A26247B6-BBC6-4DF0-881A-9CEF4AB699AD}"/>
                  </a:ext>
                </a:extLst>
              </p:cNvPr>
              <p:cNvSpPr>
                <a:spLocks/>
              </p:cNvSpPr>
              <p:nvPr/>
            </p:nvSpPr>
            <p:spPr bwMode="auto">
              <a:xfrm>
                <a:off x="2298" y="2592"/>
                <a:ext cx="13" cy="1"/>
              </a:xfrm>
              <a:custGeom>
                <a:avLst/>
                <a:gdLst>
                  <a:gd name="T0" fmla="*/ 23 w 23"/>
                  <a:gd name="T1" fmla="*/ 1 h 2"/>
                  <a:gd name="T2" fmla="*/ 1 w 23"/>
                  <a:gd name="T3" fmla="*/ 2 h 2"/>
                  <a:gd name="T4" fmla="*/ 11 w 23"/>
                  <a:gd name="T5" fmla="*/ 0 h 2"/>
                  <a:gd name="T6" fmla="*/ 23 w 23"/>
                  <a:gd name="T7" fmla="*/ 1 h 2"/>
                </a:gdLst>
                <a:ahLst/>
                <a:cxnLst>
                  <a:cxn ang="0">
                    <a:pos x="T0" y="T1"/>
                  </a:cxn>
                  <a:cxn ang="0">
                    <a:pos x="T2" y="T3"/>
                  </a:cxn>
                  <a:cxn ang="0">
                    <a:pos x="T4" y="T5"/>
                  </a:cxn>
                  <a:cxn ang="0">
                    <a:pos x="T6" y="T7"/>
                  </a:cxn>
                </a:cxnLst>
                <a:rect l="0" t="0" r="r" b="b"/>
                <a:pathLst>
                  <a:path w="23" h="2">
                    <a:moveTo>
                      <a:pt x="23" y="1"/>
                    </a:moveTo>
                    <a:cubicBezTo>
                      <a:pt x="16" y="1"/>
                      <a:pt x="9" y="2"/>
                      <a:pt x="1" y="2"/>
                    </a:cubicBezTo>
                    <a:cubicBezTo>
                      <a:pt x="0" y="2"/>
                      <a:pt x="6" y="1"/>
                      <a:pt x="11" y="0"/>
                    </a:cubicBezTo>
                    <a:cubicBezTo>
                      <a:pt x="17" y="0"/>
                      <a:pt x="22"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9" name="Freeform 6505">
                <a:extLst>
                  <a:ext uri="{FF2B5EF4-FFF2-40B4-BE49-F238E27FC236}">
                    <a16:creationId xmlns:a16="http://schemas.microsoft.com/office/drawing/2014/main" id="{20E4F1E8-C8A3-4C30-ACD3-C0FEB606D0C8}"/>
                  </a:ext>
                </a:extLst>
              </p:cNvPr>
              <p:cNvSpPr>
                <a:spLocks/>
              </p:cNvSpPr>
              <p:nvPr/>
            </p:nvSpPr>
            <p:spPr bwMode="auto">
              <a:xfrm>
                <a:off x="2579" y="2459"/>
                <a:ext cx="16" cy="16"/>
              </a:xfrm>
              <a:custGeom>
                <a:avLst/>
                <a:gdLst>
                  <a:gd name="T0" fmla="*/ 12 w 29"/>
                  <a:gd name="T1" fmla="*/ 20 h 27"/>
                  <a:gd name="T2" fmla="*/ 7 w 29"/>
                  <a:gd name="T3" fmla="*/ 18 h 27"/>
                  <a:gd name="T4" fmla="*/ 15 w 29"/>
                  <a:gd name="T5" fmla="*/ 14 h 27"/>
                  <a:gd name="T6" fmla="*/ 29 w 29"/>
                  <a:gd name="T7" fmla="*/ 0 h 27"/>
                  <a:gd name="T8" fmla="*/ 12 w 29"/>
                  <a:gd name="T9" fmla="*/ 20 h 27"/>
                </a:gdLst>
                <a:ahLst/>
                <a:cxnLst>
                  <a:cxn ang="0">
                    <a:pos x="T0" y="T1"/>
                  </a:cxn>
                  <a:cxn ang="0">
                    <a:pos x="T2" y="T3"/>
                  </a:cxn>
                  <a:cxn ang="0">
                    <a:pos x="T4" y="T5"/>
                  </a:cxn>
                  <a:cxn ang="0">
                    <a:pos x="T6" y="T7"/>
                  </a:cxn>
                  <a:cxn ang="0">
                    <a:pos x="T8" y="T9"/>
                  </a:cxn>
                </a:cxnLst>
                <a:rect l="0" t="0" r="r" b="b"/>
                <a:pathLst>
                  <a:path w="29" h="27">
                    <a:moveTo>
                      <a:pt x="12" y="20"/>
                    </a:moveTo>
                    <a:cubicBezTo>
                      <a:pt x="16" y="15"/>
                      <a:pt x="0" y="27"/>
                      <a:pt x="7" y="18"/>
                    </a:cubicBezTo>
                    <a:cubicBezTo>
                      <a:pt x="13" y="14"/>
                      <a:pt x="7" y="21"/>
                      <a:pt x="15" y="14"/>
                    </a:cubicBezTo>
                    <a:cubicBezTo>
                      <a:pt x="25" y="6"/>
                      <a:pt x="20" y="8"/>
                      <a:pt x="29" y="0"/>
                    </a:cubicBezTo>
                    <a:cubicBezTo>
                      <a:pt x="28" y="3"/>
                      <a:pt x="18" y="13"/>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0" name="Freeform 6506">
                <a:extLst>
                  <a:ext uri="{FF2B5EF4-FFF2-40B4-BE49-F238E27FC236}">
                    <a16:creationId xmlns:a16="http://schemas.microsoft.com/office/drawing/2014/main" id="{C666300F-FE6A-41C8-B6C7-5436F3D51768}"/>
                  </a:ext>
                </a:extLst>
              </p:cNvPr>
              <p:cNvSpPr>
                <a:spLocks/>
              </p:cNvSpPr>
              <p:nvPr/>
            </p:nvSpPr>
            <p:spPr bwMode="auto">
              <a:xfrm>
                <a:off x="2455" y="2549"/>
                <a:ext cx="8" cy="5"/>
              </a:xfrm>
              <a:custGeom>
                <a:avLst/>
                <a:gdLst>
                  <a:gd name="T0" fmla="*/ 13 w 14"/>
                  <a:gd name="T1" fmla="*/ 5 h 9"/>
                  <a:gd name="T2" fmla="*/ 3 w 14"/>
                  <a:gd name="T3" fmla="*/ 9 h 9"/>
                  <a:gd name="T4" fmla="*/ 0 w 14"/>
                  <a:gd name="T5" fmla="*/ 7 h 9"/>
                  <a:gd name="T6" fmla="*/ 13 w 14"/>
                  <a:gd name="T7" fmla="*/ 5 h 9"/>
                </a:gdLst>
                <a:ahLst/>
                <a:cxnLst>
                  <a:cxn ang="0">
                    <a:pos x="T0" y="T1"/>
                  </a:cxn>
                  <a:cxn ang="0">
                    <a:pos x="T2" y="T3"/>
                  </a:cxn>
                  <a:cxn ang="0">
                    <a:pos x="T4" y="T5"/>
                  </a:cxn>
                  <a:cxn ang="0">
                    <a:pos x="T6" y="T7"/>
                  </a:cxn>
                </a:cxnLst>
                <a:rect l="0" t="0" r="r" b="b"/>
                <a:pathLst>
                  <a:path w="14" h="9">
                    <a:moveTo>
                      <a:pt x="13" y="5"/>
                    </a:moveTo>
                    <a:cubicBezTo>
                      <a:pt x="3" y="9"/>
                      <a:pt x="3" y="9"/>
                      <a:pt x="3" y="9"/>
                    </a:cubicBezTo>
                    <a:cubicBezTo>
                      <a:pt x="5" y="7"/>
                      <a:pt x="5" y="7"/>
                      <a:pt x="0" y="7"/>
                    </a:cubicBezTo>
                    <a:cubicBezTo>
                      <a:pt x="14" y="0"/>
                      <a:pt x="11"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1" name="Freeform 6507">
                <a:extLst>
                  <a:ext uri="{FF2B5EF4-FFF2-40B4-BE49-F238E27FC236}">
                    <a16:creationId xmlns:a16="http://schemas.microsoft.com/office/drawing/2014/main" id="{FE14EFF2-EB01-41FD-B0DC-2B9F2B96434E}"/>
                  </a:ext>
                </a:extLst>
              </p:cNvPr>
              <p:cNvSpPr>
                <a:spLocks/>
              </p:cNvSpPr>
              <p:nvPr/>
            </p:nvSpPr>
            <p:spPr bwMode="auto">
              <a:xfrm>
                <a:off x="1929" y="2462"/>
                <a:ext cx="16" cy="15"/>
              </a:xfrm>
              <a:custGeom>
                <a:avLst/>
                <a:gdLst>
                  <a:gd name="T0" fmla="*/ 28 w 28"/>
                  <a:gd name="T1" fmla="*/ 26 h 26"/>
                  <a:gd name="T2" fmla="*/ 11 w 28"/>
                  <a:gd name="T3" fmla="*/ 12 h 26"/>
                  <a:gd name="T4" fmla="*/ 1 w 28"/>
                  <a:gd name="T5" fmla="*/ 0 h 26"/>
                  <a:gd name="T6" fmla="*/ 26 w 28"/>
                  <a:gd name="T7" fmla="*/ 22 h 26"/>
                  <a:gd name="T8" fmla="*/ 28 w 28"/>
                  <a:gd name="T9" fmla="*/ 26 h 26"/>
                </a:gdLst>
                <a:ahLst/>
                <a:cxnLst>
                  <a:cxn ang="0">
                    <a:pos x="T0" y="T1"/>
                  </a:cxn>
                  <a:cxn ang="0">
                    <a:pos x="T2" y="T3"/>
                  </a:cxn>
                  <a:cxn ang="0">
                    <a:pos x="T4" y="T5"/>
                  </a:cxn>
                  <a:cxn ang="0">
                    <a:pos x="T6" y="T7"/>
                  </a:cxn>
                  <a:cxn ang="0">
                    <a:pos x="T8" y="T9"/>
                  </a:cxn>
                </a:cxnLst>
                <a:rect l="0" t="0" r="r" b="b"/>
                <a:pathLst>
                  <a:path w="28" h="26">
                    <a:moveTo>
                      <a:pt x="28" y="26"/>
                    </a:moveTo>
                    <a:cubicBezTo>
                      <a:pt x="25" y="23"/>
                      <a:pt x="17" y="17"/>
                      <a:pt x="11" y="12"/>
                    </a:cubicBezTo>
                    <a:cubicBezTo>
                      <a:pt x="5" y="6"/>
                      <a:pt x="0" y="1"/>
                      <a:pt x="1" y="0"/>
                    </a:cubicBezTo>
                    <a:cubicBezTo>
                      <a:pt x="14" y="12"/>
                      <a:pt x="20" y="19"/>
                      <a:pt x="26" y="22"/>
                    </a:cubicBezTo>
                    <a:cubicBezTo>
                      <a:pt x="25" y="23"/>
                      <a:pt x="26" y="24"/>
                      <a:pt x="2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2" name="Freeform 6508">
                <a:extLst>
                  <a:ext uri="{FF2B5EF4-FFF2-40B4-BE49-F238E27FC236}">
                    <a16:creationId xmlns:a16="http://schemas.microsoft.com/office/drawing/2014/main" id="{921FF7AD-29E2-401F-BB14-63F36A9A5118}"/>
                  </a:ext>
                </a:extLst>
              </p:cNvPr>
              <p:cNvSpPr>
                <a:spLocks/>
              </p:cNvSpPr>
              <p:nvPr/>
            </p:nvSpPr>
            <p:spPr bwMode="auto">
              <a:xfrm>
                <a:off x="2207" y="2589"/>
                <a:ext cx="16" cy="4"/>
              </a:xfrm>
              <a:custGeom>
                <a:avLst/>
                <a:gdLst>
                  <a:gd name="T0" fmla="*/ 0 w 28"/>
                  <a:gd name="T1" fmla="*/ 2 h 6"/>
                  <a:gd name="T2" fmla="*/ 28 w 28"/>
                  <a:gd name="T3" fmla="*/ 4 h 6"/>
                  <a:gd name="T4" fmla="*/ 0 w 28"/>
                  <a:gd name="T5" fmla="*/ 2 h 6"/>
                </a:gdLst>
                <a:ahLst/>
                <a:cxnLst>
                  <a:cxn ang="0">
                    <a:pos x="T0" y="T1"/>
                  </a:cxn>
                  <a:cxn ang="0">
                    <a:pos x="T2" y="T3"/>
                  </a:cxn>
                  <a:cxn ang="0">
                    <a:pos x="T4" y="T5"/>
                  </a:cxn>
                </a:cxnLst>
                <a:rect l="0" t="0" r="r" b="b"/>
                <a:pathLst>
                  <a:path w="28" h="6">
                    <a:moveTo>
                      <a:pt x="0" y="2"/>
                    </a:moveTo>
                    <a:cubicBezTo>
                      <a:pt x="4" y="0"/>
                      <a:pt x="18" y="4"/>
                      <a:pt x="28" y="4"/>
                    </a:cubicBezTo>
                    <a:cubicBezTo>
                      <a:pt x="24" y="6"/>
                      <a:pt x="8"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3" name="Freeform 6509">
                <a:extLst>
                  <a:ext uri="{FF2B5EF4-FFF2-40B4-BE49-F238E27FC236}">
                    <a16:creationId xmlns:a16="http://schemas.microsoft.com/office/drawing/2014/main" id="{5F9B63D2-48B0-4935-B2C4-ACA007C26F12}"/>
                  </a:ext>
                </a:extLst>
              </p:cNvPr>
              <p:cNvSpPr>
                <a:spLocks/>
              </p:cNvSpPr>
              <p:nvPr/>
            </p:nvSpPr>
            <p:spPr bwMode="auto">
              <a:xfrm>
                <a:off x="2612" y="2422"/>
                <a:ext cx="15" cy="21"/>
              </a:xfrm>
              <a:custGeom>
                <a:avLst/>
                <a:gdLst>
                  <a:gd name="T0" fmla="*/ 14 w 26"/>
                  <a:gd name="T1" fmla="*/ 23 h 36"/>
                  <a:gd name="T2" fmla="*/ 3 w 26"/>
                  <a:gd name="T3" fmla="*/ 29 h 36"/>
                  <a:gd name="T4" fmla="*/ 20 w 26"/>
                  <a:gd name="T5" fmla="*/ 9 h 36"/>
                  <a:gd name="T6" fmla="*/ 11 w 26"/>
                  <a:gd name="T7" fmla="*/ 16 h 36"/>
                  <a:gd name="T8" fmla="*/ 24 w 26"/>
                  <a:gd name="T9" fmla="*/ 0 h 36"/>
                  <a:gd name="T10" fmla="*/ 22 w 26"/>
                  <a:gd name="T11" fmla="*/ 9 h 36"/>
                  <a:gd name="T12" fmla="*/ 11 w 26"/>
                  <a:gd name="T13" fmla="*/ 22 h 36"/>
                  <a:gd name="T14" fmla="*/ 18 w 26"/>
                  <a:gd name="T15" fmla="*/ 14 h 36"/>
                  <a:gd name="T16" fmla="*/ 13 w 26"/>
                  <a:gd name="T17" fmla="*/ 22 h 36"/>
                  <a:gd name="T18" fmla="*/ 14 w 26"/>
                  <a:gd name="T19"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6">
                    <a:moveTo>
                      <a:pt x="14" y="23"/>
                    </a:moveTo>
                    <a:cubicBezTo>
                      <a:pt x="0" y="36"/>
                      <a:pt x="15" y="17"/>
                      <a:pt x="3" y="29"/>
                    </a:cubicBezTo>
                    <a:cubicBezTo>
                      <a:pt x="6" y="25"/>
                      <a:pt x="13" y="17"/>
                      <a:pt x="20" y="9"/>
                    </a:cubicBezTo>
                    <a:cubicBezTo>
                      <a:pt x="19" y="7"/>
                      <a:pt x="10" y="20"/>
                      <a:pt x="11" y="16"/>
                    </a:cubicBezTo>
                    <a:cubicBezTo>
                      <a:pt x="16" y="10"/>
                      <a:pt x="16" y="10"/>
                      <a:pt x="24" y="0"/>
                    </a:cubicBezTo>
                    <a:cubicBezTo>
                      <a:pt x="26" y="1"/>
                      <a:pt x="23" y="6"/>
                      <a:pt x="22" y="9"/>
                    </a:cubicBezTo>
                    <a:cubicBezTo>
                      <a:pt x="19" y="12"/>
                      <a:pt x="10" y="21"/>
                      <a:pt x="11" y="22"/>
                    </a:cubicBezTo>
                    <a:cubicBezTo>
                      <a:pt x="13" y="21"/>
                      <a:pt x="14" y="19"/>
                      <a:pt x="18" y="14"/>
                    </a:cubicBezTo>
                    <a:cubicBezTo>
                      <a:pt x="24" y="10"/>
                      <a:pt x="11" y="23"/>
                      <a:pt x="13" y="22"/>
                    </a:cubicBezTo>
                    <a:lnTo>
                      <a:pt x="14"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4" name="Freeform 6510">
                <a:extLst>
                  <a:ext uri="{FF2B5EF4-FFF2-40B4-BE49-F238E27FC236}">
                    <a16:creationId xmlns:a16="http://schemas.microsoft.com/office/drawing/2014/main" id="{6892B20B-6FBF-4B2C-8DDB-3AA7C8533D90}"/>
                  </a:ext>
                </a:extLst>
              </p:cNvPr>
              <p:cNvSpPr>
                <a:spLocks/>
              </p:cNvSpPr>
              <p:nvPr/>
            </p:nvSpPr>
            <p:spPr bwMode="auto">
              <a:xfrm>
                <a:off x="1888" y="2418"/>
                <a:ext cx="18" cy="21"/>
              </a:xfrm>
              <a:custGeom>
                <a:avLst/>
                <a:gdLst>
                  <a:gd name="T0" fmla="*/ 32 w 32"/>
                  <a:gd name="T1" fmla="*/ 36 h 36"/>
                  <a:gd name="T2" fmla="*/ 0 w 32"/>
                  <a:gd name="T3" fmla="*/ 0 h 36"/>
                  <a:gd name="T4" fmla="*/ 32 w 32"/>
                  <a:gd name="T5" fmla="*/ 35 h 36"/>
                  <a:gd name="T6" fmla="*/ 27 w 32"/>
                  <a:gd name="T7" fmla="*/ 30 h 36"/>
                  <a:gd name="T8" fmla="*/ 32 w 32"/>
                  <a:gd name="T9" fmla="*/ 36 h 36"/>
                </a:gdLst>
                <a:ahLst/>
                <a:cxnLst>
                  <a:cxn ang="0">
                    <a:pos x="T0" y="T1"/>
                  </a:cxn>
                  <a:cxn ang="0">
                    <a:pos x="T2" y="T3"/>
                  </a:cxn>
                  <a:cxn ang="0">
                    <a:pos x="T4" y="T5"/>
                  </a:cxn>
                  <a:cxn ang="0">
                    <a:pos x="T6" y="T7"/>
                  </a:cxn>
                  <a:cxn ang="0">
                    <a:pos x="T8" y="T9"/>
                  </a:cxn>
                </a:cxnLst>
                <a:rect l="0" t="0" r="r" b="b"/>
                <a:pathLst>
                  <a:path w="32" h="36">
                    <a:moveTo>
                      <a:pt x="32" y="36"/>
                    </a:moveTo>
                    <a:cubicBezTo>
                      <a:pt x="23" y="27"/>
                      <a:pt x="10" y="11"/>
                      <a:pt x="0" y="0"/>
                    </a:cubicBezTo>
                    <a:cubicBezTo>
                      <a:pt x="5" y="3"/>
                      <a:pt x="15" y="17"/>
                      <a:pt x="32" y="35"/>
                    </a:cubicBezTo>
                    <a:cubicBezTo>
                      <a:pt x="32" y="35"/>
                      <a:pt x="29" y="32"/>
                      <a:pt x="27" y="30"/>
                    </a:cubicBezTo>
                    <a:cubicBezTo>
                      <a:pt x="27" y="31"/>
                      <a:pt x="30" y="34"/>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5" name="Freeform 6511">
                <a:extLst>
                  <a:ext uri="{FF2B5EF4-FFF2-40B4-BE49-F238E27FC236}">
                    <a16:creationId xmlns:a16="http://schemas.microsoft.com/office/drawing/2014/main" id="{A7F5A866-4333-4FDA-AA19-3CF3706D59BD}"/>
                  </a:ext>
                </a:extLst>
              </p:cNvPr>
              <p:cNvSpPr>
                <a:spLocks/>
              </p:cNvSpPr>
              <p:nvPr/>
            </p:nvSpPr>
            <p:spPr bwMode="auto">
              <a:xfrm>
                <a:off x="2493" y="2523"/>
                <a:ext cx="19" cy="11"/>
              </a:xfrm>
              <a:custGeom>
                <a:avLst/>
                <a:gdLst>
                  <a:gd name="T0" fmla="*/ 25 w 32"/>
                  <a:gd name="T1" fmla="*/ 7 h 20"/>
                  <a:gd name="T2" fmla="*/ 0 w 32"/>
                  <a:gd name="T3" fmla="*/ 20 h 20"/>
                  <a:gd name="T4" fmla="*/ 10 w 32"/>
                  <a:gd name="T5" fmla="*/ 12 h 20"/>
                  <a:gd name="T6" fmla="*/ 22 w 32"/>
                  <a:gd name="T7" fmla="*/ 5 h 20"/>
                  <a:gd name="T8" fmla="*/ 25 w 32"/>
                  <a:gd name="T9" fmla="*/ 7 h 20"/>
                </a:gdLst>
                <a:ahLst/>
                <a:cxnLst>
                  <a:cxn ang="0">
                    <a:pos x="T0" y="T1"/>
                  </a:cxn>
                  <a:cxn ang="0">
                    <a:pos x="T2" y="T3"/>
                  </a:cxn>
                  <a:cxn ang="0">
                    <a:pos x="T4" y="T5"/>
                  </a:cxn>
                  <a:cxn ang="0">
                    <a:pos x="T6" y="T7"/>
                  </a:cxn>
                  <a:cxn ang="0">
                    <a:pos x="T8" y="T9"/>
                  </a:cxn>
                </a:cxnLst>
                <a:rect l="0" t="0" r="r" b="b"/>
                <a:pathLst>
                  <a:path w="32" h="20">
                    <a:moveTo>
                      <a:pt x="25" y="7"/>
                    </a:moveTo>
                    <a:cubicBezTo>
                      <a:pt x="13" y="12"/>
                      <a:pt x="11" y="15"/>
                      <a:pt x="0" y="20"/>
                    </a:cubicBezTo>
                    <a:cubicBezTo>
                      <a:pt x="3" y="18"/>
                      <a:pt x="11" y="13"/>
                      <a:pt x="10" y="12"/>
                    </a:cubicBezTo>
                    <a:cubicBezTo>
                      <a:pt x="15" y="9"/>
                      <a:pt x="22" y="7"/>
                      <a:pt x="22" y="5"/>
                    </a:cubicBezTo>
                    <a:cubicBezTo>
                      <a:pt x="32" y="0"/>
                      <a:pt x="20" y="8"/>
                      <a:pt x="2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6" name="Freeform 6512">
                <a:extLst>
                  <a:ext uri="{FF2B5EF4-FFF2-40B4-BE49-F238E27FC236}">
                    <a16:creationId xmlns:a16="http://schemas.microsoft.com/office/drawing/2014/main" id="{04B617B8-5E08-4543-B2AC-6241D5207A0A}"/>
                  </a:ext>
                </a:extLst>
              </p:cNvPr>
              <p:cNvSpPr>
                <a:spLocks/>
              </p:cNvSpPr>
              <p:nvPr/>
            </p:nvSpPr>
            <p:spPr bwMode="auto">
              <a:xfrm>
                <a:off x="1873" y="2399"/>
                <a:ext cx="10" cy="11"/>
              </a:xfrm>
              <a:custGeom>
                <a:avLst/>
                <a:gdLst>
                  <a:gd name="T0" fmla="*/ 0 w 16"/>
                  <a:gd name="T1" fmla="*/ 0 h 19"/>
                  <a:gd name="T2" fmla="*/ 14 w 16"/>
                  <a:gd name="T3" fmla="*/ 19 h 19"/>
                  <a:gd name="T4" fmla="*/ 6 w 16"/>
                  <a:gd name="T5" fmla="*/ 9 h 19"/>
                  <a:gd name="T6" fmla="*/ 0 w 16"/>
                  <a:gd name="T7" fmla="*/ 0 h 19"/>
                </a:gdLst>
                <a:ahLst/>
                <a:cxnLst>
                  <a:cxn ang="0">
                    <a:pos x="T0" y="T1"/>
                  </a:cxn>
                  <a:cxn ang="0">
                    <a:pos x="T2" y="T3"/>
                  </a:cxn>
                  <a:cxn ang="0">
                    <a:pos x="T4" y="T5"/>
                  </a:cxn>
                  <a:cxn ang="0">
                    <a:pos x="T6" y="T7"/>
                  </a:cxn>
                </a:cxnLst>
                <a:rect l="0" t="0" r="r" b="b"/>
                <a:pathLst>
                  <a:path w="16" h="19">
                    <a:moveTo>
                      <a:pt x="0" y="0"/>
                    </a:moveTo>
                    <a:cubicBezTo>
                      <a:pt x="5" y="7"/>
                      <a:pt x="16" y="19"/>
                      <a:pt x="14" y="19"/>
                    </a:cubicBezTo>
                    <a:cubicBezTo>
                      <a:pt x="13" y="18"/>
                      <a:pt x="9" y="14"/>
                      <a:pt x="6" y="9"/>
                    </a:cubicBezTo>
                    <a:cubicBezTo>
                      <a:pt x="3" y="5"/>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7" name="Freeform 6513">
                <a:extLst>
                  <a:ext uri="{FF2B5EF4-FFF2-40B4-BE49-F238E27FC236}">
                    <a16:creationId xmlns:a16="http://schemas.microsoft.com/office/drawing/2014/main" id="{05FDBB98-0484-46D0-B219-A967B8D2A647}"/>
                  </a:ext>
                </a:extLst>
              </p:cNvPr>
              <p:cNvSpPr>
                <a:spLocks/>
              </p:cNvSpPr>
              <p:nvPr/>
            </p:nvSpPr>
            <p:spPr bwMode="auto">
              <a:xfrm>
                <a:off x="2515" y="2516"/>
                <a:ext cx="9" cy="5"/>
              </a:xfrm>
              <a:custGeom>
                <a:avLst/>
                <a:gdLst>
                  <a:gd name="T0" fmla="*/ 1 w 16"/>
                  <a:gd name="T1" fmla="*/ 9 h 9"/>
                  <a:gd name="T2" fmla="*/ 0 w 16"/>
                  <a:gd name="T3" fmla="*/ 5 h 9"/>
                  <a:gd name="T4" fmla="*/ 1 w 16"/>
                  <a:gd name="T5" fmla="*/ 9 h 9"/>
                </a:gdLst>
                <a:ahLst/>
                <a:cxnLst>
                  <a:cxn ang="0">
                    <a:pos x="T0" y="T1"/>
                  </a:cxn>
                  <a:cxn ang="0">
                    <a:pos x="T2" y="T3"/>
                  </a:cxn>
                  <a:cxn ang="0">
                    <a:pos x="T4" y="T5"/>
                  </a:cxn>
                </a:cxnLst>
                <a:rect l="0" t="0" r="r" b="b"/>
                <a:pathLst>
                  <a:path w="16" h="9">
                    <a:moveTo>
                      <a:pt x="1" y="9"/>
                    </a:moveTo>
                    <a:cubicBezTo>
                      <a:pt x="2" y="6"/>
                      <a:pt x="0" y="8"/>
                      <a:pt x="0" y="5"/>
                    </a:cubicBezTo>
                    <a:cubicBezTo>
                      <a:pt x="8" y="1"/>
                      <a:pt x="16" y="0"/>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8" name="Freeform 6514">
                <a:extLst>
                  <a:ext uri="{FF2B5EF4-FFF2-40B4-BE49-F238E27FC236}">
                    <a16:creationId xmlns:a16="http://schemas.microsoft.com/office/drawing/2014/main" id="{FD2F8480-0508-4A2A-B357-662282267E02}"/>
                  </a:ext>
                </a:extLst>
              </p:cNvPr>
              <p:cNvSpPr>
                <a:spLocks/>
              </p:cNvSpPr>
              <p:nvPr/>
            </p:nvSpPr>
            <p:spPr bwMode="auto">
              <a:xfrm>
                <a:off x="2333" y="2584"/>
                <a:ext cx="16" cy="3"/>
              </a:xfrm>
              <a:custGeom>
                <a:avLst/>
                <a:gdLst>
                  <a:gd name="T0" fmla="*/ 8 w 28"/>
                  <a:gd name="T1" fmla="*/ 4 h 5"/>
                  <a:gd name="T2" fmla="*/ 4 w 28"/>
                  <a:gd name="T3" fmla="*/ 4 h 5"/>
                  <a:gd name="T4" fmla="*/ 0 w 28"/>
                  <a:gd name="T5" fmla="*/ 4 h 5"/>
                  <a:gd name="T6" fmla="*/ 14 w 28"/>
                  <a:gd name="T7" fmla="*/ 1 h 5"/>
                  <a:gd name="T8" fmla="*/ 28 w 28"/>
                  <a:gd name="T9" fmla="*/ 0 h 5"/>
                  <a:gd name="T10" fmla="*/ 8 w 28"/>
                  <a:gd name="T11" fmla="*/ 4 h 5"/>
                </a:gdLst>
                <a:ahLst/>
                <a:cxnLst>
                  <a:cxn ang="0">
                    <a:pos x="T0" y="T1"/>
                  </a:cxn>
                  <a:cxn ang="0">
                    <a:pos x="T2" y="T3"/>
                  </a:cxn>
                  <a:cxn ang="0">
                    <a:pos x="T4" y="T5"/>
                  </a:cxn>
                  <a:cxn ang="0">
                    <a:pos x="T6" y="T7"/>
                  </a:cxn>
                  <a:cxn ang="0">
                    <a:pos x="T8" y="T9"/>
                  </a:cxn>
                  <a:cxn ang="0">
                    <a:pos x="T10" y="T11"/>
                  </a:cxn>
                </a:cxnLst>
                <a:rect l="0" t="0" r="r" b="b"/>
                <a:pathLst>
                  <a:path w="28" h="5">
                    <a:moveTo>
                      <a:pt x="8" y="4"/>
                    </a:moveTo>
                    <a:cubicBezTo>
                      <a:pt x="5" y="5"/>
                      <a:pt x="4" y="5"/>
                      <a:pt x="4" y="4"/>
                    </a:cubicBezTo>
                    <a:cubicBezTo>
                      <a:pt x="4" y="4"/>
                      <a:pt x="2" y="4"/>
                      <a:pt x="0" y="4"/>
                    </a:cubicBezTo>
                    <a:cubicBezTo>
                      <a:pt x="3" y="3"/>
                      <a:pt x="9" y="2"/>
                      <a:pt x="14" y="1"/>
                    </a:cubicBezTo>
                    <a:cubicBezTo>
                      <a:pt x="20" y="0"/>
                      <a:pt x="26" y="0"/>
                      <a:pt x="28" y="0"/>
                    </a:cubicBezTo>
                    <a:cubicBezTo>
                      <a:pt x="23" y="2"/>
                      <a:pt x="7" y="3"/>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9" name="Freeform 6515">
                <a:extLst>
                  <a:ext uri="{FF2B5EF4-FFF2-40B4-BE49-F238E27FC236}">
                    <a16:creationId xmlns:a16="http://schemas.microsoft.com/office/drawing/2014/main" id="{3CB79455-5806-4642-8ACF-A35B73F5EC4C}"/>
                  </a:ext>
                </a:extLst>
              </p:cNvPr>
              <p:cNvSpPr>
                <a:spLocks/>
              </p:cNvSpPr>
              <p:nvPr/>
            </p:nvSpPr>
            <p:spPr bwMode="auto">
              <a:xfrm>
                <a:off x="1904" y="2434"/>
                <a:ext cx="34" cy="34"/>
              </a:xfrm>
              <a:custGeom>
                <a:avLst/>
                <a:gdLst>
                  <a:gd name="T0" fmla="*/ 60 w 60"/>
                  <a:gd name="T1" fmla="*/ 60 h 60"/>
                  <a:gd name="T2" fmla="*/ 29 w 60"/>
                  <a:gd name="T3" fmla="*/ 31 h 60"/>
                  <a:gd name="T4" fmla="*/ 0 w 60"/>
                  <a:gd name="T5" fmla="*/ 0 h 60"/>
                  <a:gd name="T6" fmla="*/ 32 w 60"/>
                  <a:gd name="T7" fmla="*/ 33 h 60"/>
                  <a:gd name="T8" fmla="*/ 60 w 60"/>
                  <a:gd name="T9" fmla="*/ 60 h 60"/>
                </a:gdLst>
                <a:ahLst/>
                <a:cxnLst>
                  <a:cxn ang="0">
                    <a:pos x="T0" y="T1"/>
                  </a:cxn>
                  <a:cxn ang="0">
                    <a:pos x="T2" y="T3"/>
                  </a:cxn>
                  <a:cxn ang="0">
                    <a:pos x="T4" y="T5"/>
                  </a:cxn>
                  <a:cxn ang="0">
                    <a:pos x="T6" y="T7"/>
                  </a:cxn>
                  <a:cxn ang="0">
                    <a:pos x="T8" y="T9"/>
                  </a:cxn>
                </a:cxnLst>
                <a:rect l="0" t="0" r="r" b="b"/>
                <a:pathLst>
                  <a:path w="60" h="60">
                    <a:moveTo>
                      <a:pt x="60" y="60"/>
                    </a:moveTo>
                    <a:cubicBezTo>
                      <a:pt x="52" y="52"/>
                      <a:pt x="40" y="42"/>
                      <a:pt x="29" y="31"/>
                    </a:cubicBezTo>
                    <a:cubicBezTo>
                      <a:pt x="18" y="20"/>
                      <a:pt x="7" y="9"/>
                      <a:pt x="0" y="0"/>
                    </a:cubicBezTo>
                    <a:cubicBezTo>
                      <a:pt x="10" y="11"/>
                      <a:pt x="21" y="22"/>
                      <a:pt x="32" y="33"/>
                    </a:cubicBezTo>
                    <a:cubicBezTo>
                      <a:pt x="43" y="43"/>
                      <a:pt x="53" y="52"/>
                      <a:pt x="6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0" name="Freeform 6516">
                <a:extLst>
                  <a:ext uri="{FF2B5EF4-FFF2-40B4-BE49-F238E27FC236}">
                    <a16:creationId xmlns:a16="http://schemas.microsoft.com/office/drawing/2014/main" id="{B7310E54-677E-4BFA-82D9-E397A4C2FB61}"/>
                  </a:ext>
                </a:extLst>
              </p:cNvPr>
              <p:cNvSpPr>
                <a:spLocks/>
              </p:cNvSpPr>
              <p:nvPr/>
            </p:nvSpPr>
            <p:spPr bwMode="auto">
              <a:xfrm>
                <a:off x="2693" y="2308"/>
                <a:ext cx="6" cy="11"/>
              </a:xfrm>
              <a:custGeom>
                <a:avLst/>
                <a:gdLst>
                  <a:gd name="T0" fmla="*/ 8 w 10"/>
                  <a:gd name="T1" fmla="*/ 7 h 19"/>
                  <a:gd name="T2" fmla="*/ 1 w 10"/>
                  <a:gd name="T3" fmla="*/ 19 h 19"/>
                  <a:gd name="T4" fmla="*/ 0 w 10"/>
                  <a:gd name="T5" fmla="*/ 16 h 19"/>
                  <a:gd name="T6" fmla="*/ 10 w 10"/>
                  <a:gd name="T7" fmla="*/ 0 h 19"/>
                  <a:gd name="T8" fmla="*/ 8 w 10"/>
                  <a:gd name="T9" fmla="*/ 7 h 19"/>
                </a:gdLst>
                <a:ahLst/>
                <a:cxnLst>
                  <a:cxn ang="0">
                    <a:pos x="T0" y="T1"/>
                  </a:cxn>
                  <a:cxn ang="0">
                    <a:pos x="T2" y="T3"/>
                  </a:cxn>
                  <a:cxn ang="0">
                    <a:pos x="T4" y="T5"/>
                  </a:cxn>
                  <a:cxn ang="0">
                    <a:pos x="T6" y="T7"/>
                  </a:cxn>
                  <a:cxn ang="0">
                    <a:pos x="T8" y="T9"/>
                  </a:cxn>
                </a:cxnLst>
                <a:rect l="0" t="0" r="r" b="b"/>
                <a:pathLst>
                  <a:path w="10" h="19">
                    <a:moveTo>
                      <a:pt x="8" y="7"/>
                    </a:moveTo>
                    <a:cubicBezTo>
                      <a:pt x="5" y="12"/>
                      <a:pt x="5" y="10"/>
                      <a:pt x="1" y="19"/>
                    </a:cubicBezTo>
                    <a:cubicBezTo>
                      <a:pt x="2" y="17"/>
                      <a:pt x="1" y="16"/>
                      <a:pt x="0" y="16"/>
                    </a:cubicBezTo>
                    <a:cubicBezTo>
                      <a:pt x="5" y="4"/>
                      <a:pt x="8" y="2"/>
                      <a:pt x="10" y="0"/>
                    </a:cubicBezTo>
                    <a:cubicBezTo>
                      <a:pt x="8" y="4"/>
                      <a:pt x="8" y="6"/>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1" name="Freeform 6517">
                <a:extLst>
                  <a:ext uri="{FF2B5EF4-FFF2-40B4-BE49-F238E27FC236}">
                    <a16:creationId xmlns:a16="http://schemas.microsoft.com/office/drawing/2014/main" id="{CE4C7065-2FB2-4BC6-849B-F767B7434751}"/>
                  </a:ext>
                </a:extLst>
              </p:cNvPr>
              <p:cNvSpPr>
                <a:spLocks/>
              </p:cNvSpPr>
              <p:nvPr/>
            </p:nvSpPr>
            <p:spPr bwMode="auto">
              <a:xfrm>
                <a:off x="2583" y="2454"/>
                <a:ext cx="13" cy="14"/>
              </a:xfrm>
              <a:custGeom>
                <a:avLst/>
                <a:gdLst>
                  <a:gd name="T0" fmla="*/ 14 w 22"/>
                  <a:gd name="T1" fmla="*/ 13 h 25"/>
                  <a:gd name="T2" fmla="*/ 11 w 22"/>
                  <a:gd name="T3" fmla="*/ 15 h 25"/>
                  <a:gd name="T4" fmla="*/ 0 w 22"/>
                  <a:gd name="T5" fmla="*/ 25 h 25"/>
                  <a:gd name="T6" fmla="*/ 14 w 22"/>
                  <a:gd name="T7" fmla="*/ 7 h 25"/>
                  <a:gd name="T8" fmla="*/ 22 w 22"/>
                  <a:gd name="T9" fmla="*/ 0 h 25"/>
                  <a:gd name="T10" fmla="*/ 14 w 22"/>
                  <a:gd name="T11" fmla="*/ 13 h 25"/>
                </a:gdLst>
                <a:ahLst/>
                <a:cxnLst>
                  <a:cxn ang="0">
                    <a:pos x="T0" y="T1"/>
                  </a:cxn>
                  <a:cxn ang="0">
                    <a:pos x="T2" y="T3"/>
                  </a:cxn>
                  <a:cxn ang="0">
                    <a:pos x="T4" y="T5"/>
                  </a:cxn>
                  <a:cxn ang="0">
                    <a:pos x="T6" y="T7"/>
                  </a:cxn>
                  <a:cxn ang="0">
                    <a:pos x="T8" y="T9"/>
                  </a:cxn>
                  <a:cxn ang="0">
                    <a:pos x="T10" y="T11"/>
                  </a:cxn>
                </a:cxnLst>
                <a:rect l="0" t="0" r="r" b="b"/>
                <a:pathLst>
                  <a:path w="22" h="25">
                    <a:moveTo>
                      <a:pt x="14" y="13"/>
                    </a:moveTo>
                    <a:cubicBezTo>
                      <a:pt x="14" y="15"/>
                      <a:pt x="12" y="16"/>
                      <a:pt x="11" y="15"/>
                    </a:cubicBezTo>
                    <a:cubicBezTo>
                      <a:pt x="10" y="16"/>
                      <a:pt x="4" y="21"/>
                      <a:pt x="0" y="25"/>
                    </a:cubicBezTo>
                    <a:cubicBezTo>
                      <a:pt x="5" y="19"/>
                      <a:pt x="18" y="6"/>
                      <a:pt x="14" y="7"/>
                    </a:cubicBezTo>
                    <a:cubicBezTo>
                      <a:pt x="19" y="1"/>
                      <a:pt x="18" y="4"/>
                      <a:pt x="22" y="0"/>
                    </a:cubicBezTo>
                    <a:cubicBezTo>
                      <a:pt x="17" y="8"/>
                      <a:pt x="17" y="8"/>
                      <a:pt x="1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2" name="Freeform 6518">
                <a:extLst>
                  <a:ext uri="{FF2B5EF4-FFF2-40B4-BE49-F238E27FC236}">
                    <a16:creationId xmlns:a16="http://schemas.microsoft.com/office/drawing/2014/main" id="{53E5473B-C78F-4088-9479-60FC402DBDEC}"/>
                  </a:ext>
                </a:extLst>
              </p:cNvPr>
              <p:cNvSpPr>
                <a:spLocks/>
              </p:cNvSpPr>
              <p:nvPr/>
            </p:nvSpPr>
            <p:spPr bwMode="auto">
              <a:xfrm>
                <a:off x="1868" y="2390"/>
                <a:ext cx="35" cy="42"/>
              </a:xfrm>
              <a:custGeom>
                <a:avLst/>
                <a:gdLst>
                  <a:gd name="T0" fmla="*/ 60 w 60"/>
                  <a:gd name="T1" fmla="*/ 73 h 74"/>
                  <a:gd name="T2" fmla="*/ 54 w 60"/>
                  <a:gd name="T3" fmla="*/ 68 h 74"/>
                  <a:gd name="T4" fmla="*/ 38 w 60"/>
                  <a:gd name="T5" fmla="*/ 50 h 74"/>
                  <a:gd name="T6" fmla="*/ 26 w 60"/>
                  <a:gd name="T7" fmla="*/ 34 h 74"/>
                  <a:gd name="T8" fmla="*/ 8 w 60"/>
                  <a:gd name="T9" fmla="*/ 11 h 74"/>
                  <a:gd name="T10" fmla="*/ 8 w 60"/>
                  <a:gd name="T11" fmla="*/ 11 h 74"/>
                  <a:gd name="T12" fmla="*/ 37 w 60"/>
                  <a:gd name="T13" fmla="*/ 47 h 74"/>
                  <a:gd name="T14" fmla="*/ 60 w 60"/>
                  <a:gd name="T15" fmla="*/ 73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74">
                    <a:moveTo>
                      <a:pt x="60" y="73"/>
                    </a:moveTo>
                    <a:cubicBezTo>
                      <a:pt x="59" y="74"/>
                      <a:pt x="56" y="70"/>
                      <a:pt x="54" y="68"/>
                    </a:cubicBezTo>
                    <a:cubicBezTo>
                      <a:pt x="47" y="60"/>
                      <a:pt x="42" y="54"/>
                      <a:pt x="38" y="50"/>
                    </a:cubicBezTo>
                    <a:cubicBezTo>
                      <a:pt x="34" y="45"/>
                      <a:pt x="31" y="41"/>
                      <a:pt x="26" y="34"/>
                    </a:cubicBezTo>
                    <a:cubicBezTo>
                      <a:pt x="20" y="27"/>
                      <a:pt x="14" y="19"/>
                      <a:pt x="8" y="11"/>
                    </a:cubicBezTo>
                    <a:cubicBezTo>
                      <a:pt x="0" y="1"/>
                      <a:pt x="0" y="0"/>
                      <a:pt x="8" y="11"/>
                    </a:cubicBezTo>
                    <a:cubicBezTo>
                      <a:pt x="17" y="22"/>
                      <a:pt x="27" y="35"/>
                      <a:pt x="37" y="47"/>
                    </a:cubicBezTo>
                    <a:cubicBezTo>
                      <a:pt x="46" y="58"/>
                      <a:pt x="55" y="68"/>
                      <a:pt x="60"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3" name="Freeform 6519">
                <a:extLst>
                  <a:ext uri="{FF2B5EF4-FFF2-40B4-BE49-F238E27FC236}">
                    <a16:creationId xmlns:a16="http://schemas.microsoft.com/office/drawing/2014/main" id="{2380E5B5-4B2F-44B5-A1B1-9E7C498B69F9}"/>
                  </a:ext>
                </a:extLst>
              </p:cNvPr>
              <p:cNvSpPr>
                <a:spLocks/>
              </p:cNvSpPr>
              <p:nvPr/>
            </p:nvSpPr>
            <p:spPr bwMode="auto">
              <a:xfrm>
                <a:off x="2651" y="2385"/>
                <a:ext cx="5" cy="6"/>
              </a:xfrm>
              <a:custGeom>
                <a:avLst/>
                <a:gdLst>
                  <a:gd name="T0" fmla="*/ 8 w 9"/>
                  <a:gd name="T1" fmla="*/ 0 h 10"/>
                  <a:gd name="T2" fmla="*/ 3 w 9"/>
                  <a:gd name="T3" fmla="*/ 8 h 10"/>
                  <a:gd name="T4" fmla="*/ 7 w 9"/>
                  <a:gd name="T5" fmla="*/ 0 h 10"/>
                  <a:gd name="T6" fmla="*/ 4 w 9"/>
                  <a:gd name="T7" fmla="*/ 5 h 10"/>
                  <a:gd name="T8" fmla="*/ 8 w 9"/>
                  <a:gd name="T9" fmla="*/ 0 h 10"/>
                </a:gdLst>
                <a:ahLst/>
                <a:cxnLst>
                  <a:cxn ang="0">
                    <a:pos x="T0" y="T1"/>
                  </a:cxn>
                  <a:cxn ang="0">
                    <a:pos x="T2" y="T3"/>
                  </a:cxn>
                  <a:cxn ang="0">
                    <a:pos x="T4" y="T5"/>
                  </a:cxn>
                  <a:cxn ang="0">
                    <a:pos x="T6" y="T7"/>
                  </a:cxn>
                  <a:cxn ang="0">
                    <a:pos x="T8" y="T9"/>
                  </a:cxn>
                </a:cxnLst>
                <a:rect l="0" t="0" r="r" b="b"/>
                <a:pathLst>
                  <a:path w="9" h="10">
                    <a:moveTo>
                      <a:pt x="8" y="0"/>
                    </a:moveTo>
                    <a:cubicBezTo>
                      <a:pt x="9" y="0"/>
                      <a:pt x="5" y="5"/>
                      <a:pt x="3" y="8"/>
                    </a:cubicBezTo>
                    <a:cubicBezTo>
                      <a:pt x="0" y="10"/>
                      <a:pt x="0" y="7"/>
                      <a:pt x="7" y="0"/>
                    </a:cubicBezTo>
                    <a:cubicBezTo>
                      <a:pt x="7" y="0"/>
                      <a:pt x="3" y="5"/>
                      <a:pt x="4" y="5"/>
                    </a:cubicBezTo>
                    <a:cubicBezTo>
                      <a:pt x="4" y="5"/>
                      <a:pt x="7"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4" name="Freeform 6520">
                <a:extLst>
                  <a:ext uri="{FF2B5EF4-FFF2-40B4-BE49-F238E27FC236}">
                    <a16:creationId xmlns:a16="http://schemas.microsoft.com/office/drawing/2014/main" id="{3F72CDD2-F398-47EC-B1CE-1FE3E1EFA3AA}"/>
                  </a:ext>
                </a:extLst>
              </p:cNvPr>
              <p:cNvSpPr>
                <a:spLocks/>
              </p:cNvSpPr>
              <p:nvPr/>
            </p:nvSpPr>
            <p:spPr bwMode="auto">
              <a:xfrm>
                <a:off x="2631" y="2409"/>
                <a:ext cx="6" cy="9"/>
              </a:xfrm>
              <a:custGeom>
                <a:avLst/>
                <a:gdLst>
                  <a:gd name="T0" fmla="*/ 8 w 12"/>
                  <a:gd name="T1" fmla="*/ 9 h 17"/>
                  <a:gd name="T2" fmla="*/ 0 w 12"/>
                  <a:gd name="T3" fmla="*/ 14 h 17"/>
                  <a:gd name="T4" fmla="*/ 4 w 12"/>
                  <a:gd name="T5" fmla="*/ 8 h 17"/>
                  <a:gd name="T6" fmla="*/ 8 w 12"/>
                  <a:gd name="T7" fmla="*/ 9 h 17"/>
                </a:gdLst>
                <a:ahLst/>
                <a:cxnLst>
                  <a:cxn ang="0">
                    <a:pos x="T0" y="T1"/>
                  </a:cxn>
                  <a:cxn ang="0">
                    <a:pos x="T2" y="T3"/>
                  </a:cxn>
                  <a:cxn ang="0">
                    <a:pos x="T4" y="T5"/>
                  </a:cxn>
                  <a:cxn ang="0">
                    <a:pos x="T6" y="T7"/>
                  </a:cxn>
                </a:cxnLst>
                <a:rect l="0" t="0" r="r" b="b"/>
                <a:pathLst>
                  <a:path w="12" h="17">
                    <a:moveTo>
                      <a:pt x="8" y="9"/>
                    </a:moveTo>
                    <a:cubicBezTo>
                      <a:pt x="0" y="17"/>
                      <a:pt x="1" y="15"/>
                      <a:pt x="0" y="14"/>
                    </a:cubicBezTo>
                    <a:cubicBezTo>
                      <a:pt x="3" y="11"/>
                      <a:pt x="4" y="9"/>
                      <a:pt x="4" y="8"/>
                    </a:cubicBezTo>
                    <a:cubicBezTo>
                      <a:pt x="12" y="0"/>
                      <a:pt x="0" y="16"/>
                      <a:pt x="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5" name="Freeform 6521">
                <a:extLst>
                  <a:ext uri="{FF2B5EF4-FFF2-40B4-BE49-F238E27FC236}">
                    <a16:creationId xmlns:a16="http://schemas.microsoft.com/office/drawing/2014/main" id="{68CA31D8-1883-40D5-9F70-E5A43912F603}"/>
                  </a:ext>
                </a:extLst>
              </p:cNvPr>
              <p:cNvSpPr>
                <a:spLocks/>
              </p:cNvSpPr>
              <p:nvPr/>
            </p:nvSpPr>
            <p:spPr bwMode="auto">
              <a:xfrm>
                <a:off x="2597" y="2437"/>
                <a:ext cx="14" cy="16"/>
              </a:xfrm>
              <a:custGeom>
                <a:avLst/>
                <a:gdLst>
                  <a:gd name="T0" fmla="*/ 4 w 25"/>
                  <a:gd name="T1" fmla="*/ 28 h 28"/>
                  <a:gd name="T2" fmla="*/ 0 w 25"/>
                  <a:gd name="T3" fmla="*/ 27 h 28"/>
                  <a:gd name="T4" fmla="*/ 10 w 25"/>
                  <a:gd name="T5" fmla="*/ 15 h 28"/>
                  <a:gd name="T6" fmla="*/ 18 w 25"/>
                  <a:gd name="T7" fmla="*/ 13 h 28"/>
                  <a:gd name="T8" fmla="*/ 4 w 25"/>
                  <a:gd name="T9" fmla="*/ 28 h 28"/>
                </a:gdLst>
                <a:ahLst/>
                <a:cxnLst>
                  <a:cxn ang="0">
                    <a:pos x="T0" y="T1"/>
                  </a:cxn>
                  <a:cxn ang="0">
                    <a:pos x="T2" y="T3"/>
                  </a:cxn>
                  <a:cxn ang="0">
                    <a:pos x="T4" y="T5"/>
                  </a:cxn>
                  <a:cxn ang="0">
                    <a:pos x="T6" y="T7"/>
                  </a:cxn>
                  <a:cxn ang="0">
                    <a:pos x="T8" y="T9"/>
                  </a:cxn>
                </a:cxnLst>
                <a:rect l="0" t="0" r="r" b="b"/>
                <a:pathLst>
                  <a:path w="25" h="28">
                    <a:moveTo>
                      <a:pt x="4" y="28"/>
                    </a:moveTo>
                    <a:cubicBezTo>
                      <a:pt x="17" y="14"/>
                      <a:pt x="3" y="27"/>
                      <a:pt x="0" y="27"/>
                    </a:cubicBezTo>
                    <a:cubicBezTo>
                      <a:pt x="6" y="19"/>
                      <a:pt x="15" y="14"/>
                      <a:pt x="10" y="15"/>
                    </a:cubicBezTo>
                    <a:cubicBezTo>
                      <a:pt x="25" y="0"/>
                      <a:pt x="6" y="23"/>
                      <a:pt x="18" y="13"/>
                    </a:cubicBezTo>
                    <a:cubicBezTo>
                      <a:pt x="16" y="17"/>
                      <a:pt x="11" y="22"/>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6" name="Freeform 6522">
                <a:extLst>
                  <a:ext uri="{FF2B5EF4-FFF2-40B4-BE49-F238E27FC236}">
                    <a16:creationId xmlns:a16="http://schemas.microsoft.com/office/drawing/2014/main" id="{62847FC6-6CF1-47C0-9D2D-8984F33EBCCA}"/>
                  </a:ext>
                </a:extLst>
              </p:cNvPr>
              <p:cNvSpPr>
                <a:spLocks/>
              </p:cNvSpPr>
              <p:nvPr/>
            </p:nvSpPr>
            <p:spPr bwMode="auto">
              <a:xfrm>
                <a:off x="2530" y="2487"/>
                <a:ext cx="32" cy="22"/>
              </a:xfrm>
              <a:custGeom>
                <a:avLst/>
                <a:gdLst>
                  <a:gd name="T0" fmla="*/ 32 w 55"/>
                  <a:gd name="T1" fmla="*/ 19 h 40"/>
                  <a:gd name="T2" fmla="*/ 29 w 55"/>
                  <a:gd name="T3" fmla="*/ 20 h 40"/>
                  <a:gd name="T4" fmla="*/ 50 w 55"/>
                  <a:gd name="T5" fmla="*/ 3 h 40"/>
                  <a:gd name="T6" fmla="*/ 42 w 55"/>
                  <a:gd name="T7" fmla="*/ 9 h 40"/>
                  <a:gd name="T8" fmla="*/ 32 w 55"/>
                  <a:gd name="T9" fmla="*/ 19 h 40"/>
                </a:gdLst>
                <a:ahLst/>
                <a:cxnLst>
                  <a:cxn ang="0">
                    <a:pos x="T0" y="T1"/>
                  </a:cxn>
                  <a:cxn ang="0">
                    <a:pos x="T2" y="T3"/>
                  </a:cxn>
                  <a:cxn ang="0">
                    <a:pos x="T4" y="T5"/>
                  </a:cxn>
                  <a:cxn ang="0">
                    <a:pos x="T6" y="T7"/>
                  </a:cxn>
                  <a:cxn ang="0">
                    <a:pos x="T8" y="T9"/>
                  </a:cxn>
                </a:cxnLst>
                <a:rect l="0" t="0" r="r" b="b"/>
                <a:pathLst>
                  <a:path w="55" h="40">
                    <a:moveTo>
                      <a:pt x="32" y="19"/>
                    </a:moveTo>
                    <a:cubicBezTo>
                      <a:pt x="27" y="22"/>
                      <a:pt x="26" y="23"/>
                      <a:pt x="29" y="20"/>
                    </a:cubicBezTo>
                    <a:cubicBezTo>
                      <a:pt x="0" y="40"/>
                      <a:pt x="34" y="16"/>
                      <a:pt x="50" y="3"/>
                    </a:cubicBezTo>
                    <a:cubicBezTo>
                      <a:pt x="55" y="0"/>
                      <a:pt x="49" y="4"/>
                      <a:pt x="42" y="9"/>
                    </a:cubicBezTo>
                    <a:cubicBezTo>
                      <a:pt x="36" y="15"/>
                      <a:pt x="28" y="20"/>
                      <a:pt x="3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7" name="Freeform 6523">
                <a:extLst>
                  <a:ext uri="{FF2B5EF4-FFF2-40B4-BE49-F238E27FC236}">
                    <a16:creationId xmlns:a16="http://schemas.microsoft.com/office/drawing/2014/main" id="{A7BD4528-3B26-45E7-A0AD-5C04397AE635}"/>
                  </a:ext>
                </a:extLst>
              </p:cNvPr>
              <p:cNvSpPr>
                <a:spLocks/>
              </p:cNvSpPr>
              <p:nvPr/>
            </p:nvSpPr>
            <p:spPr bwMode="auto">
              <a:xfrm>
                <a:off x="2636" y="2402"/>
                <a:ext cx="6" cy="9"/>
              </a:xfrm>
              <a:custGeom>
                <a:avLst/>
                <a:gdLst>
                  <a:gd name="T0" fmla="*/ 3 w 11"/>
                  <a:gd name="T1" fmla="*/ 14 h 15"/>
                  <a:gd name="T2" fmla="*/ 11 w 11"/>
                  <a:gd name="T3" fmla="*/ 0 h 15"/>
                  <a:gd name="T4" fmla="*/ 3 w 11"/>
                  <a:gd name="T5" fmla="*/ 14 h 15"/>
                </a:gdLst>
                <a:ahLst/>
                <a:cxnLst>
                  <a:cxn ang="0">
                    <a:pos x="T0" y="T1"/>
                  </a:cxn>
                  <a:cxn ang="0">
                    <a:pos x="T2" y="T3"/>
                  </a:cxn>
                  <a:cxn ang="0">
                    <a:pos x="T4" y="T5"/>
                  </a:cxn>
                </a:cxnLst>
                <a:rect l="0" t="0" r="r" b="b"/>
                <a:pathLst>
                  <a:path w="11" h="15">
                    <a:moveTo>
                      <a:pt x="3" y="14"/>
                    </a:moveTo>
                    <a:cubicBezTo>
                      <a:pt x="0" y="15"/>
                      <a:pt x="7" y="5"/>
                      <a:pt x="11" y="0"/>
                    </a:cubicBezTo>
                    <a:cubicBezTo>
                      <a:pt x="10" y="3"/>
                      <a:pt x="9" y="6"/>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8" name="Freeform 6524">
                <a:extLst>
                  <a:ext uri="{FF2B5EF4-FFF2-40B4-BE49-F238E27FC236}">
                    <a16:creationId xmlns:a16="http://schemas.microsoft.com/office/drawing/2014/main" id="{E2F4CE3F-304F-4D7D-9597-9CEF1B5D8656}"/>
                  </a:ext>
                </a:extLst>
              </p:cNvPr>
              <p:cNvSpPr>
                <a:spLocks/>
              </p:cNvSpPr>
              <p:nvPr/>
            </p:nvSpPr>
            <p:spPr bwMode="auto">
              <a:xfrm>
                <a:off x="2171" y="2582"/>
                <a:ext cx="20" cy="3"/>
              </a:xfrm>
              <a:custGeom>
                <a:avLst/>
                <a:gdLst>
                  <a:gd name="T0" fmla="*/ 35 w 35"/>
                  <a:gd name="T1" fmla="*/ 6 h 6"/>
                  <a:gd name="T2" fmla="*/ 20 w 35"/>
                  <a:gd name="T3" fmla="*/ 4 h 6"/>
                  <a:gd name="T4" fmla="*/ 0 w 35"/>
                  <a:gd name="T5" fmla="*/ 0 h 6"/>
                  <a:gd name="T6" fmla="*/ 15 w 35"/>
                  <a:gd name="T7" fmla="*/ 3 h 6"/>
                  <a:gd name="T8" fmla="*/ 35 w 35"/>
                  <a:gd name="T9" fmla="*/ 6 h 6"/>
                </a:gdLst>
                <a:ahLst/>
                <a:cxnLst>
                  <a:cxn ang="0">
                    <a:pos x="T0" y="T1"/>
                  </a:cxn>
                  <a:cxn ang="0">
                    <a:pos x="T2" y="T3"/>
                  </a:cxn>
                  <a:cxn ang="0">
                    <a:pos x="T4" y="T5"/>
                  </a:cxn>
                  <a:cxn ang="0">
                    <a:pos x="T6" y="T7"/>
                  </a:cxn>
                  <a:cxn ang="0">
                    <a:pos x="T8" y="T9"/>
                  </a:cxn>
                </a:cxnLst>
                <a:rect l="0" t="0" r="r" b="b"/>
                <a:pathLst>
                  <a:path w="35" h="6">
                    <a:moveTo>
                      <a:pt x="35" y="6"/>
                    </a:moveTo>
                    <a:cubicBezTo>
                      <a:pt x="33" y="6"/>
                      <a:pt x="27" y="5"/>
                      <a:pt x="20" y="4"/>
                    </a:cubicBezTo>
                    <a:cubicBezTo>
                      <a:pt x="13" y="3"/>
                      <a:pt x="5" y="1"/>
                      <a:pt x="0" y="0"/>
                    </a:cubicBezTo>
                    <a:cubicBezTo>
                      <a:pt x="2" y="0"/>
                      <a:pt x="8" y="1"/>
                      <a:pt x="15" y="3"/>
                    </a:cubicBezTo>
                    <a:cubicBezTo>
                      <a:pt x="22" y="4"/>
                      <a:pt x="30" y="5"/>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9" name="Freeform 6525">
                <a:extLst>
                  <a:ext uri="{FF2B5EF4-FFF2-40B4-BE49-F238E27FC236}">
                    <a16:creationId xmlns:a16="http://schemas.microsoft.com/office/drawing/2014/main" id="{9CAE5002-55B5-4455-B36F-61B36BD041CE}"/>
                  </a:ext>
                </a:extLst>
              </p:cNvPr>
              <p:cNvSpPr>
                <a:spLocks/>
              </p:cNvSpPr>
              <p:nvPr/>
            </p:nvSpPr>
            <p:spPr bwMode="auto">
              <a:xfrm>
                <a:off x="2354" y="1681"/>
                <a:ext cx="11" cy="2"/>
              </a:xfrm>
              <a:custGeom>
                <a:avLst/>
                <a:gdLst>
                  <a:gd name="T0" fmla="*/ 1 w 20"/>
                  <a:gd name="T1" fmla="*/ 1 h 4"/>
                  <a:gd name="T2" fmla="*/ 12 w 20"/>
                  <a:gd name="T3" fmla="*/ 1 h 4"/>
                  <a:gd name="T4" fmla="*/ 20 w 20"/>
                  <a:gd name="T5" fmla="*/ 4 h 4"/>
                  <a:gd name="T6" fmla="*/ 1 w 20"/>
                  <a:gd name="T7" fmla="*/ 1 h 4"/>
                </a:gdLst>
                <a:ahLst/>
                <a:cxnLst>
                  <a:cxn ang="0">
                    <a:pos x="T0" y="T1"/>
                  </a:cxn>
                  <a:cxn ang="0">
                    <a:pos x="T2" y="T3"/>
                  </a:cxn>
                  <a:cxn ang="0">
                    <a:pos x="T4" y="T5"/>
                  </a:cxn>
                  <a:cxn ang="0">
                    <a:pos x="T6" y="T7"/>
                  </a:cxn>
                </a:cxnLst>
                <a:rect l="0" t="0" r="r" b="b"/>
                <a:pathLst>
                  <a:path w="20" h="4">
                    <a:moveTo>
                      <a:pt x="1" y="1"/>
                    </a:moveTo>
                    <a:cubicBezTo>
                      <a:pt x="0" y="0"/>
                      <a:pt x="13" y="2"/>
                      <a:pt x="12" y="1"/>
                    </a:cubicBezTo>
                    <a:cubicBezTo>
                      <a:pt x="19" y="2"/>
                      <a:pt x="20" y="3"/>
                      <a:pt x="20" y="4"/>
                    </a:cubicBezTo>
                    <a:cubicBezTo>
                      <a:pt x="16" y="3"/>
                      <a:pt x="8"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0" name="Freeform 6526">
                <a:extLst>
                  <a:ext uri="{FF2B5EF4-FFF2-40B4-BE49-F238E27FC236}">
                    <a16:creationId xmlns:a16="http://schemas.microsoft.com/office/drawing/2014/main" id="{46D7E304-27DF-4FF6-980A-EF891468F671}"/>
                  </a:ext>
                </a:extLst>
              </p:cNvPr>
              <p:cNvSpPr>
                <a:spLocks/>
              </p:cNvSpPr>
              <p:nvPr/>
            </p:nvSpPr>
            <p:spPr bwMode="auto">
              <a:xfrm>
                <a:off x="2537" y="1749"/>
                <a:ext cx="13" cy="10"/>
              </a:xfrm>
              <a:custGeom>
                <a:avLst/>
                <a:gdLst>
                  <a:gd name="T0" fmla="*/ 22 w 22"/>
                  <a:gd name="T1" fmla="*/ 17 h 17"/>
                  <a:gd name="T2" fmla="*/ 0 w 22"/>
                  <a:gd name="T3" fmla="*/ 3 h 17"/>
                  <a:gd name="T4" fmla="*/ 22 w 22"/>
                  <a:gd name="T5" fmla="*/ 17 h 17"/>
                </a:gdLst>
                <a:ahLst/>
                <a:cxnLst>
                  <a:cxn ang="0">
                    <a:pos x="T0" y="T1"/>
                  </a:cxn>
                  <a:cxn ang="0">
                    <a:pos x="T2" y="T3"/>
                  </a:cxn>
                  <a:cxn ang="0">
                    <a:pos x="T4" y="T5"/>
                  </a:cxn>
                </a:cxnLst>
                <a:rect l="0" t="0" r="r" b="b"/>
                <a:pathLst>
                  <a:path w="22" h="17">
                    <a:moveTo>
                      <a:pt x="22" y="17"/>
                    </a:moveTo>
                    <a:cubicBezTo>
                      <a:pt x="14" y="13"/>
                      <a:pt x="10" y="8"/>
                      <a:pt x="0" y="3"/>
                    </a:cubicBezTo>
                    <a:cubicBezTo>
                      <a:pt x="0" y="0"/>
                      <a:pt x="10" y="9"/>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1" name="Freeform 6527">
                <a:extLst>
                  <a:ext uri="{FF2B5EF4-FFF2-40B4-BE49-F238E27FC236}">
                    <a16:creationId xmlns:a16="http://schemas.microsoft.com/office/drawing/2014/main" id="{7773A256-9312-48BD-BF0E-3A5BB80F56EB}"/>
                  </a:ext>
                </a:extLst>
              </p:cNvPr>
              <p:cNvSpPr>
                <a:spLocks/>
              </p:cNvSpPr>
              <p:nvPr/>
            </p:nvSpPr>
            <p:spPr bwMode="auto">
              <a:xfrm>
                <a:off x="2442" y="2538"/>
                <a:ext cx="34" cy="18"/>
              </a:xfrm>
              <a:custGeom>
                <a:avLst/>
                <a:gdLst>
                  <a:gd name="T0" fmla="*/ 30 w 61"/>
                  <a:gd name="T1" fmla="*/ 19 h 31"/>
                  <a:gd name="T2" fmla="*/ 11 w 61"/>
                  <a:gd name="T3" fmla="*/ 27 h 31"/>
                  <a:gd name="T4" fmla="*/ 23 w 61"/>
                  <a:gd name="T5" fmla="*/ 21 h 31"/>
                  <a:gd name="T6" fmla="*/ 16 w 61"/>
                  <a:gd name="T7" fmla="*/ 20 h 31"/>
                  <a:gd name="T8" fmla="*/ 38 w 61"/>
                  <a:gd name="T9" fmla="*/ 10 h 31"/>
                  <a:gd name="T10" fmla="*/ 61 w 61"/>
                  <a:gd name="T11" fmla="*/ 0 h 31"/>
                  <a:gd name="T12" fmla="*/ 36 w 61"/>
                  <a:gd name="T13" fmla="*/ 12 h 31"/>
                  <a:gd name="T14" fmla="*/ 30 w 61"/>
                  <a:gd name="T15" fmla="*/ 19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1">
                    <a:moveTo>
                      <a:pt x="30" y="19"/>
                    </a:moveTo>
                    <a:cubicBezTo>
                      <a:pt x="24" y="22"/>
                      <a:pt x="17" y="24"/>
                      <a:pt x="11" y="27"/>
                    </a:cubicBezTo>
                    <a:cubicBezTo>
                      <a:pt x="0" y="31"/>
                      <a:pt x="19" y="23"/>
                      <a:pt x="23" y="21"/>
                    </a:cubicBezTo>
                    <a:cubicBezTo>
                      <a:pt x="14" y="24"/>
                      <a:pt x="29" y="15"/>
                      <a:pt x="16" y="20"/>
                    </a:cubicBezTo>
                    <a:cubicBezTo>
                      <a:pt x="21" y="18"/>
                      <a:pt x="29" y="14"/>
                      <a:pt x="38" y="10"/>
                    </a:cubicBezTo>
                    <a:cubicBezTo>
                      <a:pt x="46" y="6"/>
                      <a:pt x="55" y="2"/>
                      <a:pt x="61" y="0"/>
                    </a:cubicBezTo>
                    <a:cubicBezTo>
                      <a:pt x="57" y="3"/>
                      <a:pt x="44" y="8"/>
                      <a:pt x="36" y="12"/>
                    </a:cubicBezTo>
                    <a:cubicBezTo>
                      <a:pt x="25" y="17"/>
                      <a:pt x="28" y="18"/>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2" name="Freeform 6528">
                <a:extLst>
                  <a:ext uri="{FF2B5EF4-FFF2-40B4-BE49-F238E27FC236}">
                    <a16:creationId xmlns:a16="http://schemas.microsoft.com/office/drawing/2014/main" id="{ADC822E1-7C4D-45FD-80E4-D97B8E8D3C2D}"/>
                  </a:ext>
                </a:extLst>
              </p:cNvPr>
              <p:cNvSpPr>
                <a:spLocks/>
              </p:cNvSpPr>
              <p:nvPr/>
            </p:nvSpPr>
            <p:spPr bwMode="auto">
              <a:xfrm>
                <a:off x="2495" y="2521"/>
                <a:ext cx="16" cy="10"/>
              </a:xfrm>
              <a:custGeom>
                <a:avLst/>
                <a:gdLst>
                  <a:gd name="T0" fmla="*/ 29 w 29"/>
                  <a:gd name="T1" fmla="*/ 0 h 17"/>
                  <a:gd name="T2" fmla="*/ 0 w 29"/>
                  <a:gd name="T3" fmla="*/ 17 h 17"/>
                  <a:gd name="T4" fmla="*/ 12 w 29"/>
                  <a:gd name="T5" fmla="*/ 10 h 17"/>
                  <a:gd name="T6" fmla="*/ 29 w 29"/>
                  <a:gd name="T7" fmla="*/ 0 h 17"/>
                </a:gdLst>
                <a:ahLst/>
                <a:cxnLst>
                  <a:cxn ang="0">
                    <a:pos x="T0" y="T1"/>
                  </a:cxn>
                  <a:cxn ang="0">
                    <a:pos x="T2" y="T3"/>
                  </a:cxn>
                  <a:cxn ang="0">
                    <a:pos x="T4" y="T5"/>
                  </a:cxn>
                  <a:cxn ang="0">
                    <a:pos x="T6" y="T7"/>
                  </a:cxn>
                </a:cxnLst>
                <a:rect l="0" t="0" r="r" b="b"/>
                <a:pathLst>
                  <a:path w="29" h="17">
                    <a:moveTo>
                      <a:pt x="29" y="0"/>
                    </a:moveTo>
                    <a:cubicBezTo>
                      <a:pt x="26" y="3"/>
                      <a:pt x="9" y="12"/>
                      <a:pt x="0" y="17"/>
                    </a:cubicBezTo>
                    <a:cubicBezTo>
                      <a:pt x="1" y="16"/>
                      <a:pt x="6" y="13"/>
                      <a:pt x="12" y="10"/>
                    </a:cubicBezTo>
                    <a:cubicBezTo>
                      <a:pt x="18" y="6"/>
                      <a:pt x="25" y="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3" name="Freeform 6529">
                <a:extLst>
                  <a:ext uri="{FF2B5EF4-FFF2-40B4-BE49-F238E27FC236}">
                    <a16:creationId xmlns:a16="http://schemas.microsoft.com/office/drawing/2014/main" id="{7C946C07-CA7F-47AF-89C4-F2165D08227C}"/>
                  </a:ext>
                </a:extLst>
              </p:cNvPr>
              <p:cNvSpPr>
                <a:spLocks/>
              </p:cNvSpPr>
              <p:nvPr/>
            </p:nvSpPr>
            <p:spPr bwMode="auto">
              <a:xfrm>
                <a:off x="2396" y="2560"/>
                <a:ext cx="28" cy="11"/>
              </a:xfrm>
              <a:custGeom>
                <a:avLst/>
                <a:gdLst>
                  <a:gd name="T0" fmla="*/ 7 w 49"/>
                  <a:gd name="T1" fmla="*/ 17 h 18"/>
                  <a:gd name="T2" fmla="*/ 0 w 49"/>
                  <a:gd name="T3" fmla="*/ 18 h 18"/>
                  <a:gd name="T4" fmla="*/ 14 w 49"/>
                  <a:gd name="T5" fmla="*/ 14 h 18"/>
                  <a:gd name="T6" fmla="*/ 22 w 49"/>
                  <a:gd name="T7" fmla="*/ 10 h 18"/>
                  <a:gd name="T8" fmla="*/ 47 w 49"/>
                  <a:gd name="T9" fmla="*/ 0 h 18"/>
                  <a:gd name="T10" fmla="*/ 49 w 49"/>
                  <a:gd name="T11" fmla="*/ 2 h 18"/>
                  <a:gd name="T12" fmla="*/ 25 w 49"/>
                  <a:gd name="T13" fmla="*/ 10 h 18"/>
                  <a:gd name="T14" fmla="*/ 7 w 49"/>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8">
                    <a:moveTo>
                      <a:pt x="7" y="17"/>
                    </a:moveTo>
                    <a:cubicBezTo>
                      <a:pt x="4" y="18"/>
                      <a:pt x="4" y="17"/>
                      <a:pt x="0" y="18"/>
                    </a:cubicBezTo>
                    <a:cubicBezTo>
                      <a:pt x="2" y="17"/>
                      <a:pt x="8" y="15"/>
                      <a:pt x="14" y="14"/>
                    </a:cubicBezTo>
                    <a:cubicBezTo>
                      <a:pt x="19" y="12"/>
                      <a:pt x="23" y="10"/>
                      <a:pt x="22" y="10"/>
                    </a:cubicBezTo>
                    <a:cubicBezTo>
                      <a:pt x="36" y="6"/>
                      <a:pt x="40" y="3"/>
                      <a:pt x="47" y="0"/>
                    </a:cubicBezTo>
                    <a:cubicBezTo>
                      <a:pt x="49" y="2"/>
                      <a:pt x="49" y="2"/>
                      <a:pt x="49" y="2"/>
                    </a:cubicBezTo>
                    <a:cubicBezTo>
                      <a:pt x="42" y="4"/>
                      <a:pt x="33" y="8"/>
                      <a:pt x="25" y="10"/>
                    </a:cubicBezTo>
                    <a:cubicBezTo>
                      <a:pt x="17" y="13"/>
                      <a:pt x="10" y="15"/>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4" name="Freeform 6530">
                <a:extLst>
                  <a:ext uri="{FF2B5EF4-FFF2-40B4-BE49-F238E27FC236}">
                    <a16:creationId xmlns:a16="http://schemas.microsoft.com/office/drawing/2014/main" id="{97F38FCC-7DB1-413D-AEE0-7DAAA28421FE}"/>
                  </a:ext>
                </a:extLst>
              </p:cNvPr>
              <p:cNvSpPr>
                <a:spLocks/>
              </p:cNvSpPr>
              <p:nvPr/>
            </p:nvSpPr>
            <p:spPr bwMode="auto">
              <a:xfrm>
                <a:off x="2635" y="2399"/>
                <a:ext cx="9" cy="10"/>
              </a:xfrm>
              <a:custGeom>
                <a:avLst/>
                <a:gdLst>
                  <a:gd name="T0" fmla="*/ 15 w 16"/>
                  <a:gd name="T1" fmla="*/ 0 h 17"/>
                  <a:gd name="T2" fmla="*/ 12 w 16"/>
                  <a:gd name="T3" fmla="*/ 2 h 17"/>
                  <a:gd name="T4" fmla="*/ 2 w 16"/>
                  <a:gd name="T5" fmla="*/ 16 h 17"/>
                  <a:gd name="T6" fmla="*/ 6 w 16"/>
                  <a:gd name="T7" fmla="*/ 8 h 17"/>
                  <a:gd name="T8" fmla="*/ 13 w 16"/>
                  <a:gd name="T9" fmla="*/ 0 h 17"/>
                  <a:gd name="T10" fmla="*/ 15 w 16"/>
                  <a:gd name="T11" fmla="*/ 0 h 17"/>
                </a:gdLst>
                <a:ahLst/>
                <a:cxnLst>
                  <a:cxn ang="0">
                    <a:pos x="T0" y="T1"/>
                  </a:cxn>
                  <a:cxn ang="0">
                    <a:pos x="T2" y="T3"/>
                  </a:cxn>
                  <a:cxn ang="0">
                    <a:pos x="T4" y="T5"/>
                  </a:cxn>
                  <a:cxn ang="0">
                    <a:pos x="T6" y="T7"/>
                  </a:cxn>
                  <a:cxn ang="0">
                    <a:pos x="T8" y="T9"/>
                  </a:cxn>
                  <a:cxn ang="0">
                    <a:pos x="T10" y="T11"/>
                  </a:cxn>
                </a:cxnLst>
                <a:rect l="0" t="0" r="r" b="b"/>
                <a:pathLst>
                  <a:path w="16" h="17">
                    <a:moveTo>
                      <a:pt x="15" y="0"/>
                    </a:moveTo>
                    <a:cubicBezTo>
                      <a:pt x="16" y="2"/>
                      <a:pt x="12" y="3"/>
                      <a:pt x="12" y="2"/>
                    </a:cubicBezTo>
                    <a:cubicBezTo>
                      <a:pt x="3" y="13"/>
                      <a:pt x="9" y="8"/>
                      <a:pt x="2" y="16"/>
                    </a:cubicBezTo>
                    <a:cubicBezTo>
                      <a:pt x="0" y="17"/>
                      <a:pt x="7" y="9"/>
                      <a:pt x="6" y="8"/>
                    </a:cubicBezTo>
                    <a:cubicBezTo>
                      <a:pt x="8" y="5"/>
                      <a:pt x="9" y="5"/>
                      <a:pt x="13" y="0"/>
                    </a:cubicBez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5" name="Freeform 6531">
                <a:extLst>
                  <a:ext uri="{FF2B5EF4-FFF2-40B4-BE49-F238E27FC236}">
                    <a16:creationId xmlns:a16="http://schemas.microsoft.com/office/drawing/2014/main" id="{4C052A2A-5139-42D4-9CDD-912674227581}"/>
                  </a:ext>
                </a:extLst>
              </p:cNvPr>
              <p:cNvSpPr>
                <a:spLocks/>
              </p:cNvSpPr>
              <p:nvPr/>
            </p:nvSpPr>
            <p:spPr bwMode="auto">
              <a:xfrm>
                <a:off x="1814" y="2291"/>
                <a:ext cx="13" cy="29"/>
              </a:xfrm>
              <a:custGeom>
                <a:avLst/>
                <a:gdLst>
                  <a:gd name="T0" fmla="*/ 0 w 23"/>
                  <a:gd name="T1" fmla="*/ 0 h 50"/>
                  <a:gd name="T2" fmla="*/ 22 w 23"/>
                  <a:gd name="T3" fmla="*/ 47 h 50"/>
                  <a:gd name="T4" fmla="*/ 11 w 23"/>
                  <a:gd name="T5" fmla="*/ 27 h 50"/>
                  <a:gd name="T6" fmla="*/ 0 w 23"/>
                  <a:gd name="T7" fmla="*/ 0 h 50"/>
                </a:gdLst>
                <a:ahLst/>
                <a:cxnLst>
                  <a:cxn ang="0">
                    <a:pos x="T0" y="T1"/>
                  </a:cxn>
                  <a:cxn ang="0">
                    <a:pos x="T2" y="T3"/>
                  </a:cxn>
                  <a:cxn ang="0">
                    <a:pos x="T4" y="T5"/>
                  </a:cxn>
                  <a:cxn ang="0">
                    <a:pos x="T6" y="T7"/>
                  </a:cxn>
                </a:cxnLst>
                <a:rect l="0" t="0" r="r" b="b"/>
                <a:pathLst>
                  <a:path w="23" h="50">
                    <a:moveTo>
                      <a:pt x="0" y="0"/>
                    </a:moveTo>
                    <a:cubicBezTo>
                      <a:pt x="5" y="13"/>
                      <a:pt x="14" y="31"/>
                      <a:pt x="22" y="47"/>
                    </a:cubicBezTo>
                    <a:cubicBezTo>
                      <a:pt x="23" y="50"/>
                      <a:pt x="17" y="39"/>
                      <a:pt x="11" y="27"/>
                    </a:cubicBezTo>
                    <a:cubicBezTo>
                      <a:pt x="5" y="15"/>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6" name="Freeform 6532">
                <a:extLst>
                  <a:ext uri="{FF2B5EF4-FFF2-40B4-BE49-F238E27FC236}">
                    <a16:creationId xmlns:a16="http://schemas.microsoft.com/office/drawing/2014/main" id="{3B151F89-59B8-4749-895C-DD5647E900C7}"/>
                  </a:ext>
                </a:extLst>
              </p:cNvPr>
              <p:cNvSpPr>
                <a:spLocks/>
              </p:cNvSpPr>
              <p:nvPr/>
            </p:nvSpPr>
            <p:spPr bwMode="auto">
              <a:xfrm>
                <a:off x="2668" y="2337"/>
                <a:ext cx="13" cy="25"/>
              </a:xfrm>
              <a:custGeom>
                <a:avLst/>
                <a:gdLst>
                  <a:gd name="T0" fmla="*/ 9 w 24"/>
                  <a:gd name="T1" fmla="*/ 32 h 44"/>
                  <a:gd name="T2" fmla="*/ 0 w 24"/>
                  <a:gd name="T3" fmla="*/ 44 h 44"/>
                  <a:gd name="T4" fmla="*/ 18 w 24"/>
                  <a:gd name="T5" fmla="*/ 12 h 44"/>
                  <a:gd name="T6" fmla="*/ 13 w 24"/>
                  <a:gd name="T7" fmla="*/ 15 h 44"/>
                  <a:gd name="T8" fmla="*/ 24 w 24"/>
                  <a:gd name="T9" fmla="*/ 0 h 44"/>
                  <a:gd name="T10" fmla="*/ 9 w 24"/>
                  <a:gd name="T11" fmla="*/ 32 h 44"/>
                </a:gdLst>
                <a:ahLst/>
                <a:cxnLst>
                  <a:cxn ang="0">
                    <a:pos x="T0" y="T1"/>
                  </a:cxn>
                  <a:cxn ang="0">
                    <a:pos x="T2" y="T3"/>
                  </a:cxn>
                  <a:cxn ang="0">
                    <a:pos x="T4" y="T5"/>
                  </a:cxn>
                  <a:cxn ang="0">
                    <a:pos x="T6" y="T7"/>
                  </a:cxn>
                  <a:cxn ang="0">
                    <a:pos x="T8" y="T9"/>
                  </a:cxn>
                  <a:cxn ang="0">
                    <a:pos x="T10" y="T11"/>
                  </a:cxn>
                </a:cxnLst>
                <a:rect l="0" t="0" r="r" b="b"/>
                <a:pathLst>
                  <a:path w="24" h="44">
                    <a:moveTo>
                      <a:pt x="9" y="32"/>
                    </a:moveTo>
                    <a:cubicBezTo>
                      <a:pt x="4" y="40"/>
                      <a:pt x="5" y="35"/>
                      <a:pt x="0" y="44"/>
                    </a:cubicBezTo>
                    <a:cubicBezTo>
                      <a:pt x="4" y="34"/>
                      <a:pt x="11" y="22"/>
                      <a:pt x="18" y="12"/>
                    </a:cubicBezTo>
                    <a:cubicBezTo>
                      <a:pt x="17" y="9"/>
                      <a:pt x="14" y="16"/>
                      <a:pt x="13" y="15"/>
                    </a:cubicBezTo>
                    <a:cubicBezTo>
                      <a:pt x="19" y="4"/>
                      <a:pt x="21" y="2"/>
                      <a:pt x="24" y="0"/>
                    </a:cubicBezTo>
                    <a:cubicBezTo>
                      <a:pt x="18" y="13"/>
                      <a:pt x="10" y="27"/>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7" name="Freeform 6533">
                <a:extLst>
                  <a:ext uri="{FF2B5EF4-FFF2-40B4-BE49-F238E27FC236}">
                    <a16:creationId xmlns:a16="http://schemas.microsoft.com/office/drawing/2014/main" id="{0C29E8E4-D02F-4088-AA4B-3386E16B6F86}"/>
                  </a:ext>
                </a:extLst>
              </p:cNvPr>
              <p:cNvSpPr>
                <a:spLocks/>
              </p:cNvSpPr>
              <p:nvPr/>
            </p:nvSpPr>
            <p:spPr bwMode="auto">
              <a:xfrm>
                <a:off x="2293" y="2586"/>
                <a:ext cx="15" cy="2"/>
              </a:xfrm>
              <a:custGeom>
                <a:avLst/>
                <a:gdLst>
                  <a:gd name="T0" fmla="*/ 3 w 26"/>
                  <a:gd name="T1" fmla="*/ 4 h 4"/>
                  <a:gd name="T2" fmla="*/ 11 w 26"/>
                  <a:gd name="T3" fmla="*/ 3 h 4"/>
                  <a:gd name="T4" fmla="*/ 12 w 26"/>
                  <a:gd name="T5" fmla="*/ 1 h 4"/>
                  <a:gd name="T6" fmla="*/ 24 w 26"/>
                  <a:gd name="T7" fmla="*/ 2 h 4"/>
                  <a:gd name="T8" fmla="*/ 3 w 26"/>
                  <a:gd name="T9" fmla="*/ 4 h 4"/>
                </a:gdLst>
                <a:ahLst/>
                <a:cxnLst>
                  <a:cxn ang="0">
                    <a:pos x="T0" y="T1"/>
                  </a:cxn>
                  <a:cxn ang="0">
                    <a:pos x="T2" y="T3"/>
                  </a:cxn>
                  <a:cxn ang="0">
                    <a:pos x="T4" y="T5"/>
                  </a:cxn>
                  <a:cxn ang="0">
                    <a:pos x="T6" y="T7"/>
                  </a:cxn>
                  <a:cxn ang="0">
                    <a:pos x="T8" y="T9"/>
                  </a:cxn>
                </a:cxnLst>
                <a:rect l="0" t="0" r="r" b="b"/>
                <a:pathLst>
                  <a:path w="26" h="4">
                    <a:moveTo>
                      <a:pt x="3" y="4"/>
                    </a:moveTo>
                    <a:cubicBezTo>
                      <a:pt x="0" y="3"/>
                      <a:pt x="6" y="3"/>
                      <a:pt x="11" y="3"/>
                    </a:cubicBezTo>
                    <a:cubicBezTo>
                      <a:pt x="16" y="2"/>
                      <a:pt x="20" y="1"/>
                      <a:pt x="12" y="1"/>
                    </a:cubicBezTo>
                    <a:cubicBezTo>
                      <a:pt x="17" y="1"/>
                      <a:pt x="26" y="0"/>
                      <a:pt x="24" y="2"/>
                    </a:cubicBezTo>
                    <a:cubicBezTo>
                      <a:pt x="20" y="2"/>
                      <a:pt x="1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8" name="Freeform 6534">
                <a:extLst>
                  <a:ext uri="{FF2B5EF4-FFF2-40B4-BE49-F238E27FC236}">
                    <a16:creationId xmlns:a16="http://schemas.microsoft.com/office/drawing/2014/main" id="{31FEA142-8BD9-486A-9734-F7E8FF225DD2}"/>
                  </a:ext>
                </a:extLst>
              </p:cNvPr>
              <p:cNvSpPr>
                <a:spLocks/>
              </p:cNvSpPr>
              <p:nvPr/>
            </p:nvSpPr>
            <p:spPr bwMode="auto">
              <a:xfrm>
                <a:off x="2395" y="2566"/>
                <a:ext cx="11" cy="4"/>
              </a:xfrm>
              <a:custGeom>
                <a:avLst/>
                <a:gdLst>
                  <a:gd name="T0" fmla="*/ 4 w 19"/>
                  <a:gd name="T1" fmla="*/ 7 h 7"/>
                  <a:gd name="T2" fmla="*/ 0 w 19"/>
                  <a:gd name="T3" fmla="*/ 3 h 7"/>
                  <a:gd name="T4" fmla="*/ 10 w 19"/>
                  <a:gd name="T5" fmla="*/ 1 h 7"/>
                  <a:gd name="T6" fmla="*/ 19 w 19"/>
                  <a:gd name="T7" fmla="*/ 1 h 7"/>
                  <a:gd name="T8" fmla="*/ 4 w 19"/>
                  <a:gd name="T9" fmla="*/ 7 h 7"/>
                </a:gdLst>
                <a:ahLst/>
                <a:cxnLst>
                  <a:cxn ang="0">
                    <a:pos x="T0" y="T1"/>
                  </a:cxn>
                  <a:cxn ang="0">
                    <a:pos x="T2" y="T3"/>
                  </a:cxn>
                  <a:cxn ang="0">
                    <a:pos x="T4" y="T5"/>
                  </a:cxn>
                  <a:cxn ang="0">
                    <a:pos x="T6" y="T7"/>
                  </a:cxn>
                  <a:cxn ang="0">
                    <a:pos x="T8" y="T9"/>
                  </a:cxn>
                </a:cxnLst>
                <a:rect l="0" t="0" r="r" b="b"/>
                <a:pathLst>
                  <a:path w="19" h="7">
                    <a:moveTo>
                      <a:pt x="4" y="7"/>
                    </a:moveTo>
                    <a:cubicBezTo>
                      <a:pt x="11" y="3"/>
                      <a:pt x="0" y="5"/>
                      <a:pt x="0" y="3"/>
                    </a:cubicBezTo>
                    <a:cubicBezTo>
                      <a:pt x="7" y="0"/>
                      <a:pt x="9" y="0"/>
                      <a:pt x="10" y="1"/>
                    </a:cubicBezTo>
                    <a:cubicBezTo>
                      <a:pt x="12" y="2"/>
                      <a:pt x="13" y="3"/>
                      <a:pt x="19" y="1"/>
                    </a:cubicBezTo>
                    <a:cubicBezTo>
                      <a:pt x="18" y="2"/>
                      <a:pt x="12"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9" name="Freeform 6535">
                <a:extLst>
                  <a:ext uri="{FF2B5EF4-FFF2-40B4-BE49-F238E27FC236}">
                    <a16:creationId xmlns:a16="http://schemas.microsoft.com/office/drawing/2014/main" id="{E5416EB9-C1F8-4691-B5C2-EA016C9C66A3}"/>
                  </a:ext>
                </a:extLst>
              </p:cNvPr>
              <p:cNvSpPr>
                <a:spLocks/>
              </p:cNvSpPr>
              <p:nvPr/>
            </p:nvSpPr>
            <p:spPr bwMode="auto">
              <a:xfrm>
                <a:off x="2239" y="2588"/>
                <a:ext cx="13" cy="1"/>
              </a:xfrm>
              <a:custGeom>
                <a:avLst/>
                <a:gdLst>
                  <a:gd name="T0" fmla="*/ 21 w 23"/>
                  <a:gd name="T1" fmla="*/ 2 h 2"/>
                  <a:gd name="T2" fmla="*/ 2 w 23"/>
                  <a:gd name="T3" fmla="*/ 0 h 2"/>
                  <a:gd name="T4" fmla="*/ 23 w 23"/>
                  <a:gd name="T5" fmla="*/ 0 h 2"/>
                  <a:gd name="T6" fmla="*/ 21 w 23"/>
                  <a:gd name="T7" fmla="*/ 2 h 2"/>
                </a:gdLst>
                <a:ahLst/>
                <a:cxnLst>
                  <a:cxn ang="0">
                    <a:pos x="T0" y="T1"/>
                  </a:cxn>
                  <a:cxn ang="0">
                    <a:pos x="T2" y="T3"/>
                  </a:cxn>
                  <a:cxn ang="0">
                    <a:pos x="T4" y="T5"/>
                  </a:cxn>
                  <a:cxn ang="0">
                    <a:pos x="T6" y="T7"/>
                  </a:cxn>
                </a:cxnLst>
                <a:rect l="0" t="0" r="r" b="b"/>
                <a:pathLst>
                  <a:path w="23" h="2">
                    <a:moveTo>
                      <a:pt x="21" y="2"/>
                    </a:moveTo>
                    <a:cubicBezTo>
                      <a:pt x="18" y="1"/>
                      <a:pt x="0" y="1"/>
                      <a:pt x="2" y="0"/>
                    </a:cubicBezTo>
                    <a:cubicBezTo>
                      <a:pt x="9" y="0"/>
                      <a:pt x="16" y="0"/>
                      <a:pt x="23" y="0"/>
                    </a:cubicBezTo>
                    <a:cubicBezTo>
                      <a:pt x="22" y="1"/>
                      <a:pt x="20" y="1"/>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0" name="Freeform 6536">
                <a:extLst>
                  <a:ext uri="{FF2B5EF4-FFF2-40B4-BE49-F238E27FC236}">
                    <a16:creationId xmlns:a16="http://schemas.microsoft.com/office/drawing/2014/main" id="{FABA5C5C-0AFC-4BA6-9FF6-FF81ED24B9D9}"/>
                  </a:ext>
                </a:extLst>
              </p:cNvPr>
              <p:cNvSpPr>
                <a:spLocks/>
              </p:cNvSpPr>
              <p:nvPr/>
            </p:nvSpPr>
            <p:spPr bwMode="auto">
              <a:xfrm>
                <a:off x="2202" y="2584"/>
                <a:ext cx="8" cy="2"/>
              </a:xfrm>
              <a:custGeom>
                <a:avLst/>
                <a:gdLst>
                  <a:gd name="T0" fmla="*/ 14 w 15"/>
                  <a:gd name="T1" fmla="*/ 1 h 3"/>
                  <a:gd name="T2" fmla="*/ 15 w 15"/>
                  <a:gd name="T3" fmla="*/ 2 h 3"/>
                  <a:gd name="T4" fmla="*/ 1 w 15"/>
                  <a:gd name="T5" fmla="*/ 1 h 3"/>
                  <a:gd name="T6" fmla="*/ 0 w 15"/>
                  <a:gd name="T7" fmla="*/ 0 h 3"/>
                  <a:gd name="T8" fmla="*/ 14 w 15"/>
                  <a:gd name="T9" fmla="*/ 1 h 3"/>
                </a:gdLst>
                <a:ahLst/>
                <a:cxnLst>
                  <a:cxn ang="0">
                    <a:pos x="T0" y="T1"/>
                  </a:cxn>
                  <a:cxn ang="0">
                    <a:pos x="T2" y="T3"/>
                  </a:cxn>
                  <a:cxn ang="0">
                    <a:pos x="T4" y="T5"/>
                  </a:cxn>
                  <a:cxn ang="0">
                    <a:pos x="T6" y="T7"/>
                  </a:cxn>
                  <a:cxn ang="0">
                    <a:pos x="T8" y="T9"/>
                  </a:cxn>
                </a:cxnLst>
                <a:rect l="0" t="0" r="r" b="b"/>
                <a:pathLst>
                  <a:path w="15" h="3">
                    <a:moveTo>
                      <a:pt x="14" y="1"/>
                    </a:moveTo>
                    <a:cubicBezTo>
                      <a:pt x="15" y="2"/>
                      <a:pt x="8" y="2"/>
                      <a:pt x="15" y="2"/>
                    </a:cubicBezTo>
                    <a:cubicBezTo>
                      <a:pt x="14" y="3"/>
                      <a:pt x="6" y="2"/>
                      <a:pt x="1" y="1"/>
                    </a:cubicBezTo>
                    <a:cubicBezTo>
                      <a:pt x="0" y="0"/>
                      <a:pt x="0" y="0"/>
                      <a:pt x="0" y="0"/>
                    </a:cubicBezTo>
                    <a:cubicBezTo>
                      <a:pt x="6" y="1"/>
                      <a:pt x="7"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1" name="Freeform 6537">
                <a:extLst>
                  <a:ext uri="{FF2B5EF4-FFF2-40B4-BE49-F238E27FC236}">
                    <a16:creationId xmlns:a16="http://schemas.microsoft.com/office/drawing/2014/main" id="{5E61279C-2A00-4918-8D62-45895BA9B633}"/>
                  </a:ext>
                </a:extLst>
              </p:cNvPr>
              <p:cNvSpPr>
                <a:spLocks/>
              </p:cNvSpPr>
              <p:nvPr/>
            </p:nvSpPr>
            <p:spPr bwMode="auto">
              <a:xfrm>
                <a:off x="2592" y="2443"/>
                <a:ext cx="12" cy="12"/>
              </a:xfrm>
              <a:custGeom>
                <a:avLst/>
                <a:gdLst>
                  <a:gd name="T0" fmla="*/ 8 w 20"/>
                  <a:gd name="T1" fmla="*/ 14 h 22"/>
                  <a:gd name="T2" fmla="*/ 9 w 20"/>
                  <a:gd name="T3" fmla="*/ 12 h 22"/>
                  <a:gd name="T4" fmla="*/ 20 w 20"/>
                  <a:gd name="T5" fmla="*/ 2 h 22"/>
                  <a:gd name="T6" fmla="*/ 12 w 20"/>
                  <a:gd name="T7" fmla="*/ 9 h 22"/>
                  <a:gd name="T8" fmla="*/ 8 w 20"/>
                  <a:gd name="T9" fmla="*/ 14 h 22"/>
                </a:gdLst>
                <a:ahLst/>
                <a:cxnLst>
                  <a:cxn ang="0">
                    <a:pos x="T0" y="T1"/>
                  </a:cxn>
                  <a:cxn ang="0">
                    <a:pos x="T2" y="T3"/>
                  </a:cxn>
                  <a:cxn ang="0">
                    <a:pos x="T4" y="T5"/>
                  </a:cxn>
                  <a:cxn ang="0">
                    <a:pos x="T6" y="T7"/>
                  </a:cxn>
                  <a:cxn ang="0">
                    <a:pos x="T8" y="T9"/>
                  </a:cxn>
                </a:cxnLst>
                <a:rect l="0" t="0" r="r" b="b"/>
                <a:pathLst>
                  <a:path w="20" h="22">
                    <a:moveTo>
                      <a:pt x="8" y="14"/>
                    </a:moveTo>
                    <a:cubicBezTo>
                      <a:pt x="0" y="22"/>
                      <a:pt x="4" y="17"/>
                      <a:pt x="9" y="12"/>
                    </a:cubicBezTo>
                    <a:cubicBezTo>
                      <a:pt x="13" y="7"/>
                      <a:pt x="20" y="0"/>
                      <a:pt x="20" y="2"/>
                    </a:cubicBezTo>
                    <a:cubicBezTo>
                      <a:pt x="16" y="6"/>
                      <a:pt x="15" y="6"/>
                      <a:pt x="12" y="9"/>
                    </a:cubicBezTo>
                    <a:cubicBezTo>
                      <a:pt x="10" y="11"/>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2" name="Freeform 6538">
                <a:extLst>
                  <a:ext uri="{FF2B5EF4-FFF2-40B4-BE49-F238E27FC236}">
                    <a16:creationId xmlns:a16="http://schemas.microsoft.com/office/drawing/2014/main" id="{4CF0BD84-0026-4121-B829-115FCE3996CB}"/>
                  </a:ext>
                </a:extLst>
              </p:cNvPr>
              <p:cNvSpPr>
                <a:spLocks/>
              </p:cNvSpPr>
              <p:nvPr/>
            </p:nvSpPr>
            <p:spPr bwMode="auto">
              <a:xfrm>
                <a:off x="2721" y="2219"/>
                <a:ext cx="2" cy="7"/>
              </a:xfrm>
              <a:custGeom>
                <a:avLst/>
                <a:gdLst>
                  <a:gd name="T0" fmla="*/ 4 w 4"/>
                  <a:gd name="T1" fmla="*/ 1 h 13"/>
                  <a:gd name="T2" fmla="*/ 2 w 4"/>
                  <a:gd name="T3" fmla="*/ 11 h 13"/>
                  <a:gd name="T4" fmla="*/ 1 w 4"/>
                  <a:gd name="T5" fmla="*/ 8 h 13"/>
                  <a:gd name="T6" fmla="*/ 2 w 4"/>
                  <a:gd name="T7" fmla="*/ 1 h 13"/>
                  <a:gd name="T8" fmla="*/ 4 w 4"/>
                  <a:gd name="T9" fmla="*/ 1 h 13"/>
                </a:gdLst>
                <a:ahLst/>
                <a:cxnLst>
                  <a:cxn ang="0">
                    <a:pos x="T0" y="T1"/>
                  </a:cxn>
                  <a:cxn ang="0">
                    <a:pos x="T2" y="T3"/>
                  </a:cxn>
                  <a:cxn ang="0">
                    <a:pos x="T4" y="T5"/>
                  </a:cxn>
                  <a:cxn ang="0">
                    <a:pos x="T6" y="T7"/>
                  </a:cxn>
                  <a:cxn ang="0">
                    <a:pos x="T8" y="T9"/>
                  </a:cxn>
                </a:cxnLst>
                <a:rect l="0" t="0" r="r" b="b"/>
                <a:pathLst>
                  <a:path w="4" h="13">
                    <a:moveTo>
                      <a:pt x="4" y="1"/>
                    </a:moveTo>
                    <a:cubicBezTo>
                      <a:pt x="4" y="1"/>
                      <a:pt x="3" y="7"/>
                      <a:pt x="2" y="11"/>
                    </a:cubicBezTo>
                    <a:cubicBezTo>
                      <a:pt x="1" y="11"/>
                      <a:pt x="0" y="13"/>
                      <a:pt x="1" y="8"/>
                    </a:cubicBezTo>
                    <a:cubicBezTo>
                      <a:pt x="2" y="1"/>
                      <a:pt x="2" y="1"/>
                      <a:pt x="2" y="1"/>
                    </a:cubicBezTo>
                    <a:cubicBezTo>
                      <a:pt x="3" y="0"/>
                      <a:pt x="2" y="7"/>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3" name="Freeform 6539">
                <a:extLst>
                  <a:ext uri="{FF2B5EF4-FFF2-40B4-BE49-F238E27FC236}">
                    <a16:creationId xmlns:a16="http://schemas.microsoft.com/office/drawing/2014/main" id="{68E92587-2EFC-44E3-B6EC-2B884BF86AFE}"/>
                  </a:ext>
                </a:extLst>
              </p:cNvPr>
              <p:cNvSpPr>
                <a:spLocks/>
              </p:cNvSpPr>
              <p:nvPr/>
            </p:nvSpPr>
            <p:spPr bwMode="auto">
              <a:xfrm>
                <a:off x="2694" y="2298"/>
                <a:ext cx="4" cy="10"/>
              </a:xfrm>
              <a:custGeom>
                <a:avLst/>
                <a:gdLst>
                  <a:gd name="T0" fmla="*/ 5 w 7"/>
                  <a:gd name="T1" fmla="*/ 9 h 17"/>
                  <a:gd name="T2" fmla="*/ 0 w 7"/>
                  <a:gd name="T3" fmla="*/ 10 h 17"/>
                  <a:gd name="T4" fmla="*/ 7 w 7"/>
                  <a:gd name="T5" fmla="*/ 0 h 17"/>
                  <a:gd name="T6" fmla="*/ 5 w 7"/>
                  <a:gd name="T7" fmla="*/ 9 h 17"/>
                </a:gdLst>
                <a:ahLst/>
                <a:cxnLst>
                  <a:cxn ang="0">
                    <a:pos x="T0" y="T1"/>
                  </a:cxn>
                  <a:cxn ang="0">
                    <a:pos x="T2" y="T3"/>
                  </a:cxn>
                  <a:cxn ang="0">
                    <a:pos x="T4" y="T5"/>
                  </a:cxn>
                  <a:cxn ang="0">
                    <a:pos x="T6" y="T7"/>
                  </a:cxn>
                </a:cxnLst>
                <a:rect l="0" t="0" r="r" b="b"/>
                <a:pathLst>
                  <a:path w="7" h="17">
                    <a:moveTo>
                      <a:pt x="5" y="9"/>
                    </a:moveTo>
                    <a:cubicBezTo>
                      <a:pt x="1" y="17"/>
                      <a:pt x="1" y="11"/>
                      <a:pt x="0" y="10"/>
                    </a:cubicBezTo>
                    <a:cubicBezTo>
                      <a:pt x="5" y="1"/>
                      <a:pt x="3" y="6"/>
                      <a:pt x="7" y="0"/>
                    </a:cubicBezTo>
                    <a:cubicBezTo>
                      <a:pt x="6" y="4"/>
                      <a:pt x="5" y="7"/>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4" name="Freeform 6540">
                <a:extLst>
                  <a:ext uri="{FF2B5EF4-FFF2-40B4-BE49-F238E27FC236}">
                    <a16:creationId xmlns:a16="http://schemas.microsoft.com/office/drawing/2014/main" id="{A75128ED-993C-4DC9-9C2B-A7BEF731E4BF}"/>
                  </a:ext>
                </a:extLst>
              </p:cNvPr>
              <p:cNvSpPr>
                <a:spLocks/>
              </p:cNvSpPr>
              <p:nvPr/>
            </p:nvSpPr>
            <p:spPr bwMode="auto">
              <a:xfrm>
                <a:off x="2482" y="2528"/>
                <a:ext cx="11" cy="6"/>
              </a:xfrm>
              <a:custGeom>
                <a:avLst/>
                <a:gdLst>
                  <a:gd name="T0" fmla="*/ 20 w 20"/>
                  <a:gd name="T1" fmla="*/ 1 h 11"/>
                  <a:gd name="T2" fmla="*/ 0 w 20"/>
                  <a:gd name="T3" fmla="*/ 10 h 11"/>
                  <a:gd name="T4" fmla="*/ 9 w 20"/>
                  <a:gd name="T5" fmla="*/ 5 h 11"/>
                  <a:gd name="T6" fmla="*/ 12 w 20"/>
                  <a:gd name="T7" fmla="*/ 3 h 11"/>
                  <a:gd name="T8" fmla="*/ 20 w 20"/>
                  <a:gd name="T9" fmla="*/ 1 h 11"/>
                </a:gdLst>
                <a:ahLst/>
                <a:cxnLst>
                  <a:cxn ang="0">
                    <a:pos x="T0" y="T1"/>
                  </a:cxn>
                  <a:cxn ang="0">
                    <a:pos x="T2" y="T3"/>
                  </a:cxn>
                  <a:cxn ang="0">
                    <a:pos x="T4" y="T5"/>
                  </a:cxn>
                  <a:cxn ang="0">
                    <a:pos x="T6" y="T7"/>
                  </a:cxn>
                  <a:cxn ang="0">
                    <a:pos x="T8" y="T9"/>
                  </a:cxn>
                </a:cxnLst>
                <a:rect l="0" t="0" r="r" b="b"/>
                <a:pathLst>
                  <a:path w="20" h="11">
                    <a:moveTo>
                      <a:pt x="20" y="1"/>
                    </a:moveTo>
                    <a:cubicBezTo>
                      <a:pt x="12" y="5"/>
                      <a:pt x="1" y="11"/>
                      <a:pt x="0" y="10"/>
                    </a:cubicBezTo>
                    <a:cubicBezTo>
                      <a:pt x="5" y="7"/>
                      <a:pt x="6" y="7"/>
                      <a:pt x="9" y="5"/>
                    </a:cubicBezTo>
                    <a:cubicBezTo>
                      <a:pt x="12" y="4"/>
                      <a:pt x="11" y="4"/>
                      <a:pt x="12" y="3"/>
                    </a:cubicBezTo>
                    <a:cubicBezTo>
                      <a:pt x="17" y="0"/>
                      <a:pt x="19" y="0"/>
                      <a:pt x="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5" name="Freeform 6541">
                <a:extLst>
                  <a:ext uri="{FF2B5EF4-FFF2-40B4-BE49-F238E27FC236}">
                    <a16:creationId xmlns:a16="http://schemas.microsoft.com/office/drawing/2014/main" id="{C2ACAC21-A1F9-42D5-BD35-2E29388FA91E}"/>
                  </a:ext>
                </a:extLst>
              </p:cNvPr>
              <p:cNvSpPr>
                <a:spLocks/>
              </p:cNvSpPr>
              <p:nvPr/>
            </p:nvSpPr>
            <p:spPr bwMode="auto">
              <a:xfrm>
                <a:off x="2446" y="2545"/>
                <a:ext cx="9" cy="6"/>
              </a:xfrm>
              <a:custGeom>
                <a:avLst/>
                <a:gdLst>
                  <a:gd name="T0" fmla="*/ 15 w 16"/>
                  <a:gd name="T1" fmla="*/ 5 h 10"/>
                  <a:gd name="T2" fmla="*/ 0 w 16"/>
                  <a:gd name="T3" fmla="*/ 9 h 10"/>
                  <a:gd name="T4" fmla="*/ 10 w 16"/>
                  <a:gd name="T5" fmla="*/ 5 h 10"/>
                  <a:gd name="T6" fmla="*/ 6 w 16"/>
                  <a:gd name="T7" fmla="*/ 6 h 10"/>
                  <a:gd name="T8" fmla="*/ 15 w 16"/>
                  <a:gd name="T9" fmla="*/ 5 h 10"/>
                </a:gdLst>
                <a:ahLst/>
                <a:cxnLst>
                  <a:cxn ang="0">
                    <a:pos x="T0" y="T1"/>
                  </a:cxn>
                  <a:cxn ang="0">
                    <a:pos x="T2" y="T3"/>
                  </a:cxn>
                  <a:cxn ang="0">
                    <a:pos x="T4" y="T5"/>
                  </a:cxn>
                  <a:cxn ang="0">
                    <a:pos x="T6" y="T7"/>
                  </a:cxn>
                  <a:cxn ang="0">
                    <a:pos x="T8" y="T9"/>
                  </a:cxn>
                </a:cxnLst>
                <a:rect l="0" t="0" r="r" b="b"/>
                <a:pathLst>
                  <a:path w="16" h="10">
                    <a:moveTo>
                      <a:pt x="15" y="5"/>
                    </a:moveTo>
                    <a:cubicBezTo>
                      <a:pt x="10" y="6"/>
                      <a:pt x="1" y="10"/>
                      <a:pt x="0" y="9"/>
                    </a:cubicBezTo>
                    <a:cubicBezTo>
                      <a:pt x="5" y="8"/>
                      <a:pt x="5" y="7"/>
                      <a:pt x="10" y="5"/>
                    </a:cubicBezTo>
                    <a:cubicBezTo>
                      <a:pt x="10" y="4"/>
                      <a:pt x="8" y="5"/>
                      <a:pt x="6" y="6"/>
                    </a:cubicBezTo>
                    <a:cubicBezTo>
                      <a:pt x="16" y="0"/>
                      <a:pt x="9" y="6"/>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6" name="Freeform 6542">
                <a:extLst>
                  <a:ext uri="{FF2B5EF4-FFF2-40B4-BE49-F238E27FC236}">
                    <a16:creationId xmlns:a16="http://schemas.microsoft.com/office/drawing/2014/main" id="{6D922339-178B-444A-9637-EC16D05AAF43}"/>
                  </a:ext>
                </a:extLst>
              </p:cNvPr>
              <p:cNvSpPr>
                <a:spLocks/>
              </p:cNvSpPr>
              <p:nvPr/>
            </p:nvSpPr>
            <p:spPr bwMode="auto">
              <a:xfrm>
                <a:off x="2347" y="2576"/>
                <a:ext cx="12" cy="4"/>
              </a:xfrm>
              <a:custGeom>
                <a:avLst/>
                <a:gdLst>
                  <a:gd name="T0" fmla="*/ 11 w 20"/>
                  <a:gd name="T1" fmla="*/ 4 h 6"/>
                  <a:gd name="T2" fmla="*/ 0 w 20"/>
                  <a:gd name="T3" fmla="*/ 6 h 6"/>
                  <a:gd name="T4" fmla="*/ 4 w 20"/>
                  <a:gd name="T5" fmla="*/ 2 h 6"/>
                  <a:gd name="T6" fmla="*/ 11 w 20"/>
                  <a:gd name="T7" fmla="*/ 4 h 6"/>
                </a:gdLst>
                <a:ahLst/>
                <a:cxnLst>
                  <a:cxn ang="0">
                    <a:pos x="T0" y="T1"/>
                  </a:cxn>
                  <a:cxn ang="0">
                    <a:pos x="T2" y="T3"/>
                  </a:cxn>
                  <a:cxn ang="0">
                    <a:pos x="T4" y="T5"/>
                  </a:cxn>
                  <a:cxn ang="0">
                    <a:pos x="T6" y="T7"/>
                  </a:cxn>
                </a:cxnLst>
                <a:rect l="0" t="0" r="r" b="b"/>
                <a:pathLst>
                  <a:path w="20" h="6">
                    <a:moveTo>
                      <a:pt x="11" y="4"/>
                    </a:moveTo>
                    <a:cubicBezTo>
                      <a:pt x="9" y="6"/>
                      <a:pt x="5" y="6"/>
                      <a:pt x="0" y="6"/>
                    </a:cubicBezTo>
                    <a:cubicBezTo>
                      <a:pt x="6" y="4"/>
                      <a:pt x="3" y="3"/>
                      <a:pt x="4" y="2"/>
                    </a:cubicBezTo>
                    <a:cubicBezTo>
                      <a:pt x="20" y="0"/>
                      <a:pt x="10"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7" name="Freeform 6543">
                <a:extLst>
                  <a:ext uri="{FF2B5EF4-FFF2-40B4-BE49-F238E27FC236}">
                    <a16:creationId xmlns:a16="http://schemas.microsoft.com/office/drawing/2014/main" id="{623471FE-CF13-425C-874E-BEED40A1942C}"/>
                  </a:ext>
                </a:extLst>
              </p:cNvPr>
              <p:cNvSpPr>
                <a:spLocks/>
              </p:cNvSpPr>
              <p:nvPr/>
            </p:nvSpPr>
            <p:spPr bwMode="auto">
              <a:xfrm>
                <a:off x="2239" y="2586"/>
                <a:ext cx="16" cy="2"/>
              </a:xfrm>
              <a:custGeom>
                <a:avLst/>
                <a:gdLst>
                  <a:gd name="T0" fmla="*/ 28 w 28"/>
                  <a:gd name="T1" fmla="*/ 2 h 3"/>
                  <a:gd name="T2" fmla="*/ 0 w 28"/>
                  <a:gd name="T3" fmla="*/ 1 h 3"/>
                  <a:gd name="T4" fmla="*/ 28 w 28"/>
                  <a:gd name="T5" fmla="*/ 2 h 3"/>
                </a:gdLst>
                <a:ahLst/>
                <a:cxnLst>
                  <a:cxn ang="0">
                    <a:pos x="T0" y="T1"/>
                  </a:cxn>
                  <a:cxn ang="0">
                    <a:pos x="T2" y="T3"/>
                  </a:cxn>
                  <a:cxn ang="0">
                    <a:pos x="T4" y="T5"/>
                  </a:cxn>
                </a:cxnLst>
                <a:rect l="0" t="0" r="r" b="b"/>
                <a:pathLst>
                  <a:path w="28" h="3">
                    <a:moveTo>
                      <a:pt x="28" y="2"/>
                    </a:moveTo>
                    <a:cubicBezTo>
                      <a:pt x="24" y="3"/>
                      <a:pt x="7" y="1"/>
                      <a:pt x="0" y="1"/>
                    </a:cubicBezTo>
                    <a:cubicBezTo>
                      <a:pt x="6" y="0"/>
                      <a:pt x="17" y="2"/>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8" name="Freeform 6544">
                <a:extLst>
                  <a:ext uri="{FF2B5EF4-FFF2-40B4-BE49-F238E27FC236}">
                    <a16:creationId xmlns:a16="http://schemas.microsoft.com/office/drawing/2014/main" id="{E62205B1-0152-4213-8D8F-732A875D8138}"/>
                  </a:ext>
                </a:extLst>
              </p:cNvPr>
              <p:cNvSpPr>
                <a:spLocks/>
              </p:cNvSpPr>
              <p:nvPr/>
            </p:nvSpPr>
            <p:spPr bwMode="auto">
              <a:xfrm>
                <a:off x="2594" y="2440"/>
                <a:ext cx="10" cy="12"/>
              </a:xfrm>
              <a:custGeom>
                <a:avLst/>
                <a:gdLst>
                  <a:gd name="T0" fmla="*/ 13 w 19"/>
                  <a:gd name="T1" fmla="*/ 9 h 21"/>
                  <a:gd name="T2" fmla="*/ 0 w 19"/>
                  <a:gd name="T3" fmla="*/ 21 h 21"/>
                  <a:gd name="T4" fmla="*/ 11 w 19"/>
                  <a:gd name="T5" fmla="*/ 8 h 21"/>
                  <a:gd name="T6" fmla="*/ 13 w 19"/>
                  <a:gd name="T7" fmla="*/ 9 h 21"/>
                </a:gdLst>
                <a:ahLst/>
                <a:cxnLst>
                  <a:cxn ang="0">
                    <a:pos x="T0" y="T1"/>
                  </a:cxn>
                  <a:cxn ang="0">
                    <a:pos x="T2" y="T3"/>
                  </a:cxn>
                  <a:cxn ang="0">
                    <a:pos x="T4" y="T5"/>
                  </a:cxn>
                  <a:cxn ang="0">
                    <a:pos x="T6" y="T7"/>
                  </a:cxn>
                </a:cxnLst>
                <a:rect l="0" t="0" r="r" b="b"/>
                <a:pathLst>
                  <a:path w="19" h="21">
                    <a:moveTo>
                      <a:pt x="13" y="9"/>
                    </a:moveTo>
                    <a:cubicBezTo>
                      <a:pt x="6" y="17"/>
                      <a:pt x="7" y="13"/>
                      <a:pt x="0" y="21"/>
                    </a:cubicBezTo>
                    <a:cubicBezTo>
                      <a:pt x="1" y="19"/>
                      <a:pt x="11" y="9"/>
                      <a:pt x="11" y="8"/>
                    </a:cubicBezTo>
                    <a:cubicBezTo>
                      <a:pt x="19" y="0"/>
                      <a:pt x="14" y="7"/>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9" name="Freeform 6545">
                <a:extLst>
                  <a:ext uri="{FF2B5EF4-FFF2-40B4-BE49-F238E27FC236}">
                    <a16:creationId xmlns:a16="http://schemas.microsoft.com/office/drawing/2014/main" id="{7C340602-E818-472D-B842-93BCE98001A8}"/>
                  </a:ext>
                </a:extLst>
              </p:cNvPr>
              <p:cNvSpPr>
                <a:spLocks/>
              </p:cNvSpPr>
              <p:nvPr/>
            </p:nvSpPr>
            <p:spPr bwMode="auto">
              <a:xfrm>
                <a:off x="2510" y="2508"/>
                <a:ext cx="14" cy="9"/>
              </a:xfrm>
              <a:custGeom>
                <a:avLst/>
                <a:gdLst>
                  <a:gd name="T0" fmla="*/ 19 w 24"/>
                  <a:gd name="T1" fmla="*/ 5 h 15"/>
                  <a:gd name="T2" fmla="*/ 0 w 24"/>
                  <a:gd name="T3" fmla="*/ 15 h 15"/>
                  <a:gd name="T4" fmla="*/ 22 w 24"/>
                  <a:gd name="T5" fmla="*/ 0 h 15"/>
                  <a:gd name="T6" fmla="*/ 8 w 24"/>
                  <a:gd name="T7" fmla="*/ 9 h 15"/>
                  <a:gd name="T8" fmla="*/ 19 w 24"/>
                  <a:gd name="T9" fmla="*/ 5 h 15"/>
                </a:gdLst>
                <a:ahLst/>
                <a:cxnLst>
                  <a:cxn ang="0">
                    <a:pos x="T0" y="T1"/>
                  </a:cxn>
                  <a:cxn ang="0">
                    <a:pos x="T2" y="T3"/>
                  </a:cxn>
                  <a:cxn ang="0">
                    <a:pos x="T4" y="T5"/>
                  </a:cxn>
                  <a:cxn ang="0">
                    <a:pos x="T6" y="T7"/>
                  </a:cxn>
                  <a:cxn ang="0">
                    <a:pos x="T8" y="T9"/>
                  </a:cxn>
                </a:cxnLst>
                <a:rect l="0" t="0" r="r" b="b"/>
                <a:pathLst>
                  <a:path w="24" h="15">
                    <a:moveTo>
                      <a:pt x="19" y="5"/>
                    </a:moveTo>
                    <a:cubicBezTo>
                      <a:pt x="10" y="10"/>
                      <a:pt x="9" y="9"/>
                      <a:pt x="0" y="15"/>
                    </a:cubicBezTo>
                    <a:cubicBezTo>
                      <a:pt x="0" y="13"/>
                      <a:pt x="16" y="4"/>
                      <a:pt x="22" y="0"/>
                    </a:cubicBezTo>
                    <a:cubicBezTo>
                      <a:pt x="24" y="0"/>
                      <a:pt x="12" y="6"/>
                      <a:pt x="8" y="9"/>
                    </a:cubicBezTo>
                    <a:cubicBezTo>
                      <a:pt x="9" y="10"/>
                      <a:pt x="20" y="2"/>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0" name="Freeform 6546">
                <a:extLst>
                  <a:ext uri="{FF2B5EF4-FFF2-40B4-BE49-F238E27FC236}">
                    <a16:creationId xmlns:a16="http://schemas.microsoft.com/office/drawing/2014/main" id="{BC5FDFDA-5F0A-49DE-8DE3-069AC52B8289}"/>
                  </a:ext>
                </a:extLst>
              </p:cNvPr>
              <p:cNvSpPr>
                <a:spLocks/>
              </p:cNvSpPr>
              <p:nvPr/>
            </p:nvSpPr>
            <p:spPr bwMode="auto">
              <a:xfrm>
                <a:off x="2599" y="1805"/>
                <a:ext cx="7" cy="8"/>
              </a:xfrm>
              <a:custGeom>
                <a:avLst/>
                <a:gdLst>
                  <a:gd name="T0" fmla="*/ 1 w 12"/>
                  <a:gd name="T1" fmla="*/ 2 h 14"/>
                  <a:gd name="T2" fmla="*/ 12 w 12"/>
                  <a:gd name="T3" fmla="*/ 13 h 14"/>
                  <a:gd name="T4" fmla="*/ 0 w 12"/>
                  <a:gd name="T5" fmla="*/ 3 h 14"/>
                  <a:gd name="T6" fmla="*/ 1 w 12"/>
                  <a:gd name="T7" fmla="*/ 2 h 14"/>
                </a:gdLst>
                <a:ahLst/>
                <a:cxnLst>
                  <a:cxn ang="0">
                    <a:pos x="T0" y="T1"/>
                  </a:cxn>
                  <a:cxn ang="0">
                    <a:pos x="T2" y="T3"/>
                  </a:cxn>
                  <a:cxn ang="0">
                    <a:pos x="T4" y="T5"/>
                  </a:cxn>
                  <a:cxn ang="0">
                    <a:pos x="T6" y="T7"/>
                  </a:cxn>
                </a:cxnLst>
                <a:rect l="0" t="0" r="r" b="b"/>
                <a:pathLst>
                  <a:path w="12" h="14">
                    <a:moveTo>
                      <a:pt x="1" y="2"/>
                    </a:moveTo>
                    <a:cubicBezTo>
                      <a:pt x="0" y="0"/>
                      <a:pt x="9" y="10"/>
                      <a:pt x="12" y="13"/>
                    </a:cubicBezTo>
                    <a:cubicBezTo>
                      <a:pt x="11" y="14"/>
                      <a:pt x="9" y="12"/>
                      <a:pt x="0" y="3"/>
                    </a:cubicBezTo>
                    <a:cubicBezTo>
                      <a:pt x="2" y="5"/>
                      <a:pt x="4" y="5"/>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1" name="Freeform 6547">
                <a:extLst>
                  <a:ext uri="{FF2B5EF4-FFF2-40B4-BE49-F238E27FC236}">
                    <a16:creationId xmlns:a16="http://schemas.microsoft.com/office/drawing/2014/main" id="{FC36DBE9-1A81-4231-917D-23AEB9A30921}"/>
                  </a:ext>
                </a:extLst>
              </p:cNvPr>
              <p:cNvSpPr>
                <a:spLocks/>
              </p:cNvSpPr>
              <p:nvPr/>
            </p:nvSpPr>
            <p:spPr bwMode="auto">
              <a:xfrm>
                <a:off x="2496" y="2519"/>
                <a:ext cx="9" cy="6"/>
              </a:xfrm>
              <a:custGeom>
                <a:avLst/>
                <a:gdLst>
                  <a:gd name="T0" fmla="*/ 17 w 17"/>
                  <a:gd name="T1" fmla="*/ 2 h 11"/>
                  <a:gd name="T2" fmla="*/ 8 w 17"/>
                  <a:gd name="T3" fmla="*/ 7 h 11"/>
                  <a:gd name="T4" fmla="*/ 13 w 17"/>
                  <a:gd name="T5" fmla="*/ 3 h 11"/>
                  <a:gd name="T6" fmla="*/ 3 w 17"/>
                  <a:gd name="T7" fmla="*/ 7 h 11"/>
                  <a:gd name="T8" fmla="*/ 15 w 17"/>
                  <a:gd name="T9" fmla="*/ 0 h 11"/>
                  <a:gd name="T10" fmla="*/ 17 w 17"/>
                  <a:gd name="T11" fmla="*/ 2 h 11"/>
                </a:gdLst>
                <a:ahLst/>
                <a:cxnLst>
                  <a:cxn ang="0">
                    <a:pos x="T0" y="T1"/>
                  </a:cxn>
                  <a:cxn ang="0">
                    <a:pos x="T2" y="T3"/>
                  </a:cxn>
                  <a:cxn ang="0">
                    <a:pos x="T4" y="T5"/>
                  </a:cxn>
                  <a:cxn ang="0">
                    <a:pos x="T6" y="T7"/>
                  </a:cxn>
                  <a:cxn ang="0">
                    <a:pos x="T8" y="T9"/>
                  </a:cxn>
                  <a:cxn ang="0">
                    <a:pos x="T10" y="T11"/>
                  </a:cxn>
                </a:cxnLst>
                <a:rect l="0" t="0" r="r" b="b"/>
                <a:pathLst>
                  <a:path w="17" h="11">
                    <a:moveTo>
                      <a:pt x="17" y="2"/>
                    </a:moveTo>
                    <a:cubicBezTo>
                      <a:pt x="8" y="7"/>
                      <a:pt x="8" y="7"/>
                      <a:pt x="8" y="7"/>
                    </a:cubicBezTo>
                    <a:cubicBezTo>
                      <a:pt x="6" y="7"/>
                      <a:pt x="10" y="5"/>
                      <a:pt x="13" y="3"/>
                    </a:cubicBezTo>
                    <a:cubicBezTo>
                      <a:pt x="13" y="2"/>
                      <a:pt x="0" y="11"/>
                      <a:pt x="3" y="7"/>
                    </a:cubicBezTo>
                    <a:cubicBezTo>
                      <a:pt x="7" y="5"/>
                      <a:pt x="11" y="3"/>
                      <a:pt x="15" y="0"/>
                    </a:cubicBezTo>
                    <a:lnTo>
                      <a:pt x="1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2" name="Freeform 6548">
                <a:extLst>
                  <a:ext uri="{FF2B5EF4-FFF2-40B4-BE49-F238E27FC236}">
                    <a16:creationId xmlns:a16="http://schemas.microsoft.com/office/drawing/2014/main" id="{8F887FBA-E47A-48FF-B6EB-C418B8C063C6}"/>
                  </a:ext>
                </a:extLst>
              </p:cNvPr>
              <p:cNvSpPr>
                <a:spLocks/>
              </p:cNvSpPr>
              <p:nvPr/>
            </p:nvSpPr>
            <p:spPr bwMode="auto">
              <a:xfrm>
                <a:off x="2692" y="2284"/>
                <a:ext cx="10" cy="20"/>
              </a:xfrm>
              <a:custGeom>
                <a:avLst/>
                <a:gdLst>
                  <a:gd name="T0" fmla="*/ 10 w 17"/>
                  <a:gd name="T1" fmla="*/ 22 h 35"/>
                  <a:gd name="T2" fmla="*/ 9 w 17"/>
                  <a:gd name="T3" fmla="*/ 16 h 35"/>
                  <a:gd name="T4" fmla="*/ 0 w 17"/>
                  <a:gd name="T5" fmla="*/ 35 h 35"/>
                  <a:gd name="T6" fmla="*/ 8 w 17"/>
                  <a:gd name="T7" fmla="*/ 15 h 35"/>
                  <a:gd name="T8" fmla="*/ 17 w 17"/>
                  <a:gd name="T9" fmla="*/ 0 h 35"/>
                  <a:gd name="T10" fmla="*/ 10 w 17"/>
                  <a:gd name="T11" fmla="*/ 22 h 35"/>
                </a:gdLst>
                <a:ahLst/>
                <a:cxnLst>
                  <a:cxn ang="0">
                    <a:pos x="T0" y="T1"/>
                  </a:cxn>
                  <a:cxn ang="0">
                    <a:pos x="T2" y="T3"/>
                  </a:cxn>
                  <a:cxn ang="0">
                    <a:pos x="T4" y="T5"/>
                  </a:cxn>
                  <a:cxn ang="0">
                    <a:pos x="T6" y="T7"/>
                  </a:cxn>
                  <a:cxn ang="0">
                    <a:pos x="T8" y="T9"/>
                  </a:cxn>
                  <a:cxn ang="0">
                    <a:pos x="T10" y="T11"/>
                  </a:cxn>
                </a:cxnLst>
                <a:rect l="0" t="0" r="r" b="b"/>
                <a:pathLst>
                  <a:path w="17" h="35">
                    <a:moveTo>
                      <a:pt x="10" y="22"/>
                    </a:moveTo>
                    <a:cubicBezTo>
                      <a:pt x="10" y="18"/>
                      <a:pt x="6" y="26"/>
                      <a:pt x="9" y="16"/>
                    </a:cubicBezTo>
                    <a:cubicBezTo>
                      <a:pt x="6" y="23"/>
                      <a:pt x="3" y="29"/>
                      <a:pt x="0" y="35"/>
                    </a:cubicBezTo>
                    <a:cubicBezTo>
                      <a:pt x="4" y="23"/>
                      <a:pt x="6" y="18"/>
                      <a:pt x="8" y="15"/>
                    </a:cubicBezTo>
                    <a:cubicBezTo>
                      <a:pt x="11" y="12"/>
                      <a:pt x="13" y="9"/>
                      <a:pt x="17" y="0"/>
                    </a:cubicBezTo>
                    <a:cubicBezTo>
                      <a:pt x="17" y="3"/>
                      <a:pt x="14" y="12"/>
                      <a:pt x="1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3" name="Freeform 6549">
                <a:extLst>
                  <a:ext uri="{FF2B5EF4-FFF2-40B4-BE49-F238E27FC236}">
                    <a16:creationId xmlns:a16="http://schemas.microsoft.com/office/drawing/2014/main" id="{76515B60-8271-460E-B2EC-14DA1889EB3F}"/>
                  </a:ext>
                </a:extLst>
              </p:cNvPr>
              <p:cNvSpPr>
                <a:spLocks/>
              </p:cNvSpPr>
              <p:nvPr/>
            </p:nvSpPr>
            <p:spPr bwMode="auto">
              <a:xfrm>
                <a:off x="2638" y="1852"/>
                <a:ext cx="6" cy="8"/>
              </a:xfrm>
              <a:custGeom>
                <a:avLst/>
                <a:gdLst>
                  <a:gd name="T0" fmla="*/ 10 w 10"/>
                  <a:gd name="T1" fmla="*/ 14 h 14"/>
                  <a:gd name="T2" fmla="*/ 1 w 10"/>
                  <a:gd name="T3" fmla="*/ 0 h 14"/>
                  <a:gd name="T4" fmla="*/ 10 w 10"/>
                  <a:gd name="T5" fmla="*/ 14 h 14"/>
                </a:gdLst>
                <a:ahLst/>
                <a:cxnLst>
                  <a:cxn ang="0">
                    <a:pos x="T0" y="T1"/>
                  </a:cxn>
                  <a:cxn ang="0">
                    <a:pos x="T2" y="T3"/>
                  </a:cxn>
                  <a:cxn ang="0">
                    <a:pos x="T4" y="T5"/>
                  </a:cxn>
                </a:cxnLst>
                <a:rect l="0" t="0" r="r" b="b"/>
                <a:pathLst>
                  <a:path w="10" h="14">
                    <a:moveTo>
                      <a:pt x="10" y="14"/>
                    </a:moveTo>
                    <a:cubicBezTo>
                      <a:pt x="8" y="12"/>
                      <a:pt x="0" y="2"/>
                      <a:pt x="1" y="0"/>
                    </a:cubicBezTo>
                    <a:cubicBezTo>
                      <a:pt x="5" y="4"/>
                      <a:pt x="7" y="9"/>
                      <a:pt x="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4" name="Freeform 6550">
                <a:extLst>
                  <a:ext uri="{FF2B5EF4-FFF2-40B4-BE49-F238E27FC236}">
                    <a16:creationId xmlns:a16="http://schemas.microsoft.com/office/drawing/2014/main" id="{CC47E113-941F-44D8-A7B4-D6DDAE91F50F}"/>
                  </a:ext>
                </a:extLst>
              </p:cNvPr>
              <p:cNvSpPr>
                <a:spLocks/>
              </p:cNvSpPr>
              <p:nvPr/>
            </p:nvSpPr>
            <p:spPr bwMode="auto">
              <a:xfrm>
                <a:off x="2412" y="2556"/>
                <a:ext cx="14" cy="5"/>
              </a:xfrm>
              <a:custGeom>
                <a:avLst/>
                <a:gdLst>
                  <a:gd name="T0" fmla="*/ 12 w 25"/>
                  <a:gd name="T1" fmla="*/ 6 h 9"/>
                  <a:gd name="T2" fmla="*/ 9 w 25"/>
                  <a:gd name="T3" fmla="*/ 2 h 9"/>
                  <a:gd name="T4" fmla="*/ 25 w 25"/>
                  <a:gd name="T5" fmla="*/ 0 h 9"/>
                  <a:gd name="T6" fmla="*/ 12 w 25"/>
                  <a:gd name="T7" fmla="*/ 6 h 9"/>
                </a:gdLst>
                <a:ahLst/>
                <a:cxnLst>
                  <a:cxn ang="0">
                    <a:pos x="T0" y="T1"/>
                  </a:cxn>
                  <a:cxn ang="0">
                    <a:pos x="T2" y="T3"/>
                  </a:cxn>
                  <a:cxn ang="0">
                    <a:pos x="T4" y="T5"/>
                  </a:cxn>
                  <a:cxn ang="0">
                    <a:pos x="T6" y="T7"/>
                  </a:cxn>
                </a:cxnLst>
                <a:rect l="0" t="0" r="r" b="b"/>
                <a:pathLst>
                  <a:path w="25" h="9">
                    <a:moveTo>
                      <a:pt x="12" y="6"/>
                    </a:moveTo>
                    <a:cubicBezTo>
                      <a:pt x="0" y="9"/>
                      <a:pt x="14" y="3"/>
                      <a:pt x="9" y="2"/>
                    </a:cubicBezTo>
                    <a:cubicBezTo>
                      <a:pt x="18" y="0"/>
                      <a:pt x="22" y="0"/>
                      <a:pt x="25" y="0"/>
                    </a:cubicBezTo>
                    <a:cubicBezTo>
                      <a:pt x="23" y="1"/>
                      <a:pt x="12" y="5"/>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5" name="Freeform 6551">
                <a:extLst>
                  <a:ext uri="{FF2B5EF4-FFF2-40B4-BE49-F238E27FC236}">
                    <a16:creationId xmlns:a16="http://schemas.microsoft.com/office/drawing/2014/main" id="{84C5C8AF-6F7E-431C-9188-09896AB2E65B}"/>
                  </a:ext>
                </a:extLst>
              </p:cNvPr>
              <p:cNvSpPr>
                <a:spLocks/>
              </p:cNvSpPr>
              <p:nvPr/>
            </p:nvSpPr>
            <p:spPr bwMode="auto">
              <a:xfrm>
                <a:off x="2379" y="2566"/>
                <a:ext cx="14" cy="5"/>
              </a:xfrm>
              <a:custGeom>
                <a:avLst/>
                <a:gdLst>
                  <a:gd name="T0" fmla="*/ 0 w 26"/>
                  <a:gd name="T1" fmla="*/ 8 h 8"/>
                  <a:gd name="T2" fmla="*/ 26 w 26"/>
                  <a:gd name="T3" fmla="*/ 0 h 8"/>
                  <a:gd name="T4" fmla="*/ 0 w 26"/>
                  <a:gd name="T5" fmla="*/ 8 h 8"/>
                </a:gdLst>
                <a:ahLst/>
                <a:cxnLst>
                  <a:cxn ang="0">
                    <a:pos x="T0" y="T1"/>
                  </a:cxn>
                  <a:cxn ang="0">
                    <a:pos x="T2" y="T3"/>
                  </a:cxn>
                  <a:cxn ang="0">
                    <a:pos x="T4" y="T5"/>
                  </a:cxn>
                </a:cxnLst>
                <a:rect l="0" t="0" r="r" b="b"/>
                <a:pathLst>
                  <a:path w="26" h="8">
                    <a:moveTo>
                      <a:pt x="0" y="8"/>
                    </a:moveTo>
                    <a:cubicBezTo>
                      <a:pt x="4" y="5"/>
                      <a:pt x="14" y="3"/>
                      <a:pt x="26" y="0"/>
                    </a:cubicBezTo>
                    <a:cubicBezTo>
                      <a:pt x="18" y="3"/>
                      <a:pt x="11"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6" name="Freeform 6552">
                <a:extLst>
                  <a:ext uri="{FF2B5EF4-FFF2-40B4-BE49-F238E27FC236}">
                    <a16:creationId xmlns:a16="http://schemas.microsoft.com/office/drawing/2014/main" id="{B12D2B29-98F3-4493-9656-A16BC742D63B}"/>
                  </a:ext>
                </a:extLst>
              </p:cNvPr>
              <p:cNvSpPr>
                <a:spLocks/>
              </p:cNvSpPr>
              <p:nvPr/>
            </p:nvSpPr>
            <p:spPr bwMode="auto">
              <a:xfrm>
                <a:off x="2276" y="2582"/>
                <a:ext cx="16" cy="3"/>
              </a:xfrm>
              <a:custGeom>
                <a:avLst/>
                <a:gdLst>
                  <a:gd name="T0" fmla="*/ 14 w 28"/>
                  <a:gd name="T1" fmla="*/ 6 h 6"/>
                  <a:gd name="T2" fmla="*/ 8 w 28"/>
                  <a:gd name="T3" fmla="*/ 2 h 6"/>
                  <a:gd name="T4" fmla="*/ 14 w 28"/>
                  <a:gd name="T5" fmla="*/ 6 h 6"/>
                </a:gdLst>
                <a:ahLst/>
                <a:cxnLst>
                  <a:cxn ang="0">
                    <a:pos x="T0" y="T1"/>
                  </a:cxn>
                  <a:cxn ang="0">
                    <a:pos x="T2" y="T3"/>
                  </a:cxn>
                  <a:cxn ang="0">
                    <a:pos x="T4" y="T5"/>
                  </a:cxn>
                </a:cxnLst>
                <a:rect l="0" t="0" r="r" b="b"/>
                <a:pathLst>
                  <a:path w="28" h="6">
                    <a:moveTo>
                      <a:pt x="14" y="6"/>
                    </a:moveTo>
                    <a:cubicBezTo>
                      <a:pt x="0" y="5"/>
                      <a:pt x="28" y="2"/>
                      <a:pt x="8" y="2"/>
                    </a:cubicBezTo>
                    <a:cubicBezTo>
                      <a:pt x="23" y="0"/>
                      <a:pt x="26" y="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7" name="Freeform 6553">
                <a:extLst>
                  <a:ext uri="{FF2B5EF4-FFF2-40B4-BE49-F238E27FC236}">
                    <a16:creationId xmlns:a16="http://schemas.microsoft.com/office/drawing/2014/main" id="{602A8792-B6C0-4AD5-B369-4E788B2F156E}"/>
                  </a:ext>
                </a:extLst>
              </p:cNvPr>
              <p:cNvSpPr>
                <a:spLocks/>
              </p:cNvSpPr>
              <p:nvPr/>
            </p:nvSpPr>
            <p:spPr bwMode="auto">
              <a:xfrm>
                <a:off x="2652" y="2369"/>
                <a:ext cx="6" cy="9"/>
              </a:xfrm>
              <a:custGeom>
                <a:avLst/>
                <a:gdLst>
                  <a:gd name="T0" fmla="*/ 9 w 11"/>
                  <a:gd name="T1" fmla="*/ 5 h 17"/>
                  <a:gd name="T2" fmla="*/ 0 w 11"/>
                  <a:gd name="T3" fmla="*/ 17 h 17"/>
                  <a:gd name="T4" fmla="*/ 10 w 11"/>
                  <a:gd name="T5" fmla="*/ 0 h 17"/>
                  <a:gd name="T6" fmla="*/ 9 w 11"/>
                  <a:gd name="T7" fmla="*/ 5 h 17"/>
                </a:gdLst>
                <a:ahLst/>
                <a:cxnLst>
                  <a:cxn ang="0">
                    <a:pos x="T0" y="T1"/>
                  </a:cxn>
                  <a:cxn ang="0">
                    <a:pos x="T2" y="T3"/>
                  </a:cxn>
                  <a:cxn ang="0">
                    <a:pos x="T4" y="T5"/>
                  </a:cxn>
                  <a:cxn ang="0">
                    <a:pos x="T6" y="T7"/>
                  </a:cxn>
                </a:cxnLst>
                <a:rect l="0" t="0" r="r" b="b"/>
                <a:pathLst>
                  <a:path w="11" h="17">
                    <a:moveTo>
                      <a:pt x="9" y="5"/>
                    </a:moveTo>
                    <a:cubicBezTo>
                      <a:pt x="6" y="11"/>
                      <a:pt x="6" y="8"/>
                      <a:pt x="0" y="17"/>
                    </a:cubicBezTo>
                    <a:cubicBezTo>
                      <a:pt x="2" y="13"/>
                      <a:pt x="6" y="7"/>
                      <a:pt x="10" y="0"/>
                    </a:cubicBezTo>
                    <a:cubicBezTo>
                      <a:pt x="11" y="1"/>
                      <a:pt x="8" y="6"/>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8" name="Freeform 6554">
                <a:extLst>
                  <a:ext uri="{FF2B5EF4-FFF2-40B4-BE49-F238E27FC236}">
                    <a16:creationId xmlns:a16="http://schemas.microsoft.com/office/drawing/2014/main" id="{B6BE0035-715E-48B2-A826-F97BD8FFB72E}"/>
                  </a:ext>
                </a:extLst>
              </p:cNvPr>
              <p:cNvSpPr>
                <a:spLocks/>
              </p:cNvSpPr>
              <p:nvPr/>
            </p:nvSpPr>
            <p:spPr bwMode="auto">
              <a:xfrm>
                <a:off x="2588" y="2444"/>
                <a:ext cx="10" cy="10"/>
              </a:xfrm>
              <a:custGeom>
                <a:avLst/>
                <a:gdLst>
                  <a:gd name="T0" fmla="*/ 11 w 16"/>
                  <a:gd name="T1" fmla="*/ 7 h 16"/>
                  <a:gd name="T2" fmla="*/ 8 w 16"/>
                  <a:gd name="T3" fmla="*/ 9 h 16"/>
                  <a:gd name="T4" fmla="*/ 0 w 16"/>
                  <a:gd name="T5" fmla="*/ 16 h 16"/>
                  <a:gd name="T6" fmla="*/ 3 w 16"/>
                  <a:gd name="T7" fmla="*/ 11 h 16"/>
                  <a:gd name="T8" fmla="*/ 13 w 16"/>
                  <a:gd name="T9" fmla="*/ 2 h 16"/>
                  <a:gd name="T10" fmla="*/ 11 w 16"/>
                  <a:gd name="T11" fmla="*/ 7 h 16"/>
                </a:gdLst>
                <a:ahLst/>
                <a:cxnLst>
                  <a:cxn ang="0">
                    <a:pos x="T0" y="T1"/>
                  </a:cxn>
                  <a:cxn ang="0">
                    <a:pos x="T2" y="T3"/>
                  </a:cxn>
                  <a:cxn ang="0">
                    <a:pos x="T4" y="T5"/>
                  </a:cxn>
                  <a:cxn ang="0">
                    <a:pos x="T6" y="T7"/>
                  </a:cxn>
                  <a:cxn ang="0">
                    <a:pos x="T8" y="T9"/>
                  </a:cxn>
                  <a:cxn ang="0">
                    <a:pos x="T10" y="T11"/>
                  </a:cxn>
                </a:cxnLst>
                <a:rect l="0" t="0" r="r" b="b"/>
                <a:pathLst>
                  <a:path w="16" h="16">
                    <a:moveTo>
                      <a:pt x="11" y="7"/>
                    </a:moveTo>
                    <a:cubicBezTo>
                      <a:pt x="9" y="9"/>
                      <a:pt x="8" y="9"/>
                      <a:pt x="8" y="9"/>
                    </a:cubicBezTo>
                    <a:cubicBezTo>
                      <a:pt x="7" y="10"/>
                      <a:pt x="3" y="14"/>
                      <a:pt x="0" y="16"/>
                    </a:cubicBezTo>
                    <a:cubicBezTo>
                      <a:pt x="0" y="15"/>
                      <a:pt x="7" y="9"/>
                      <a:pt x="3" y="11"/>
                    </a:cubicBezTo>
                    <a:cubicBezTo>
                      <a:pt x="7" y="6"/>
                      <a:pt x="9" y="5"/>
                      <a:pt x="13" y="2"/>
                    </a:cubicBezTo>
                    <a:cubicBezTo>
                      <a:pt x="16" y="0"/>
                      <a:pt x="7" y="9"/>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9" name="Freeform 6555">
                <a:extLst>
                  <a:ext uri="{FF2B5EF4-FFF2-40B4-BE49-F238E27FC236}">
                    <a16:creationId xmlns:a16="http://schemas.microsoft.com/office/drawing/2014/main" id="{5243E1D3-1B93-472C-BC0A-B2AE3ED47D09}"/>
                  </a:ext>
                </a:extLst>
              </p:cNvPr>
              <p:cNvSpPr>
                <a:spLocks/>
              </p:cNvSpPr>
              <p:nvPr/>
            </p:nvSpPr>
            <p:spPr bwMode="auto">
              <a:xfrm>
                <a:off x="2660" y="2355"/>
                <a:ext cx="5" cy="10"/>
              </a:xfrm>
              <a:custGeom>
                <a:avLst/>
                <a:gdLst>
                  <a:gd name="T0" fmla="*/ 2 w 10"/>
                  <a:gd name="T1" fmla="*/ 19 h 19"/>
                  <a:gd name="T2" fmla="*/ 5 w 10"/>
                  <a:gd name="T3" fmla="*/ 7 h 19"/>
                  <a:gd name="T4" fmla="*/ 2 w 10"/>
                  <a:gd name="T5" fmla="*/ 19 h 19"/>
                </a:gdLst>
                <a:ahLst/>
                <a:cxnLst>
                  <a:cxn ang="0">
                    <a:pos x="T0" y="T1"/>
                  </a:cxn>
                  <a:cxn ang="0">
                    <a:pos x="T2" y="T3"/>
                  </a:cxn>
                  <a:cxn ang="0">
                    <a:pos x="T4" y="T5"/>
                  </a:cxn>
                </a:cxnLst>
                <a:rect l="0" t="0" r="r" b="b"/>
                <a:pathLst>
                  <a:path w="10" h="19">
                    <a:moveTo>
                      <a:pt x="2" y="19"/>
                    </a:moveTo>
                    <a:cubicBezTo>
                      <a:pt x="0" y="18"/>
                      <a:pt x="4" y="10"/>
                      <a:pt x="5" y="7"/>
                    </a:cubicBezTo>
                    <a:cubicBezTo>
                      <a:pt x="10" y="0"/>
                      <a:pt x="7" y="10"/>
                      <a:pt x="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0" name="Freeform 6556">
                <a:extLst>
                  <a:ext uri="{FF2B5EF4-FFF2-40B4-BE49-F238E27FC236}">
                    <a16:creationId xmlns:a16="http://schemas.microsoft.com/office/drawing/2014/main" id="{F9D12647-F839-4AEC-A7EB-378419D938B7}"/>
                  </a:ext>
                </a:extLst>
              </p:cNvPr>
              <p:cNvSpPr>
                <a:spLocks/>
              </p:cNvSpPr>
              <p:nvPr/>
            </p:nvSpPr>
            <p:spPr bwMode="auto">
              <a:xfrm>
                <a:off x="2640" y="2384"/>
                <a:ext cx="8" cy="10"/>
              </a:xfrm>
              <a:custGeom>
                <a:avLst/>
                <a:gdLst>
                  <a:gd name="T0" fmla="*/ 14 w 14"/>
                  <a:gd name="T1" fmla="*/ 1 h 17"/>
                  <a:gd name="T2" fmla="*/ 6 w 14"/>
                  <a:gd name="T3" fmla="*/ 12 h 17"/>
                  <a:gd name="T4" fmla="*/ 0 w 14"/>
                  <a:gd name="T5" fmla="*/ 17 h 17"/>
                  <a:gd name="T6" fmla="*/ 2 w 14"/>
                  <a:gd name="T7" fmla="*/ 12 h 17"/>
                  <a:gd name="T8" fmla="*/ 14 w 14"/>
                  <a:gd name="T9" fmla="*/ 1 h 17"/>
                </a:gdLst>
                <a:ahLst/>
                <a:cxnLst>
                  <a:cxn ang="0">
                    <a:pos x="T0" y="T1"/>
                  </a:cxn>
                  <a:cxn ang="0">
                    <a:pos x="T2" y="T3"/>
                  </a:cxn>
                  <a:cxn ang="0">
                    <a:pos x="T4" y="T5"/>
                  </a:cxn>
                  <a:cxn ang="0">
                    <a:pos x="T6" y="T7"/>
                  </a:cxn>
                  <a:cxn ang="0">
                    <a:pos x="T8" y="T9"/>
                  </a:cxn>
                </a:cxnLst>
                <a:rect l="0" t="0" r="r" b="b"/>
                <a:pathLst>
                  <a:path w="14" h="17">
                    <a:moveTo>
                      <a:pt x="14" y="1"/>
                    </a:moveTo>
                    <a:cubicBezTo>
                      <a:pt x="12" y="5"/>
                      <a:pt x="9" y="8"/>
                      <a:pt x="6" y="12"/>
                    </a:cubicBezTo>
                    <a:cubicBezTo>
                      <a:pt x="9" y="6"/>
                      <a:pt x="5" y="12"/>
                      <a:pt x="0" y="17"/>
                    </a:cubicBezTo>
                    <a:cubicBezTo>
                      <a:pt x="1" y="15"/>
                      <a:pt x="4" y="11"/>
                      <a:pt x="2" y="12"/>
                    </a:cubicBezTo>
                    <a:cubicBezTo>
                      <a:pt x="5" y="10"/>
                      <a:pt x="12"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1" name="Freeform 6557">
                <a:extLst>
                  <a:ext uri="{FF2B5EF4-FFF2-40B4-BE49-F238E27FC236}">
                    <a16:creationId xmlns:a16="http://schemas.microsoft.com/office/drawing/2014/main" id="{49F4A3FE-E19E-4B95-B7FA-687091DE15F7}"/>
                  </a:ext>
                </a:extLst>
              </p:cNvPr>
              <p:cNvSpPr>
                <a:spLocks/>
              </p:cNvSpPr>
              <p:nvPr/>
            </p:nvSpPr>
            <p:spPr bwMode="auto">
              <a:xfrm>
                <a:off x="2570" y="1784"/>
                <a:ext cx="13" cy="11"/>
              </a:xfrm>
              <a:custGeom>
                <a:avLst/>
                <a:gdLst>
                  <a:gd name="T0" fmla="*/ 0 w 22"/>
                  <a:gd name="T1" fmla="*/ 0 h 19"/>
                  <a:gd name="T2" fmla="*/ 22 w 22"/>
                  <a:gd name="T3" fmla="*/ 19 h 19"/>
                  <a:gd name="T4" fmla="*/ 10 w 22"/>
                  <a:gd name="T5" fmla="*/ 10 h 19"/>
                  <a:gd name="T6" fmla="*/ 0 w 22"/>
                  <a:gd name="T7" fmla="*/ 0 h 19"/>
                </a:gdLst>
                <a:ahLst/>
                <a:cxnLst>
                  <a:cxn ang="0">
                    <a:pos x="T0" y="T1"/>
                  </a:cxn>
                  <a:cxn ang="0">
                    <a:pos x="T2" y="T3"/>
                  </a:cxn>
                  <a:cxn ang="0">
                    <a:pos x="T4" y="T5"/>
                  </a:cxn>
                  <a:cxn ang="0">
                    <a:pos x="T6" y="T7"/>
                  </a:cxn>
                </a:cxnLst>
                <a:rect l="0" t="0" r="r" b="b"/>
                <a:pathLst>
                  <a:path w="22" h="19">
                    <a:moveTo>
                      <a:pt x="0" y="0"/>
                    </a:moveTo>
                    <a:cubicBezTo>
                      <a:pt x="7" y="6"/>
                      <a:pt x="15" y="13"/>
                      <a:pt x="22" y="19"/>
                    </a:cubicBezTo>
                    <a:cubicBezTo>
                      <a:pt x="21" y="19"/>
                      <a:pt x="16" y="15"/>
                      <a:pt x="10" y="10"/>
                    </a:cubicBezTo>
                    <a:cubicBezTo>
                      <a:pt x="5" y="6"/>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2" name="Freeform 6558">
                <a:extLst>
                  <a:ext uri="{FF2B5EF4-FFF2-40B4-BE49-F238E27FC236}">
                    <a16:creationId xmlns:a16="http://schemas.microsoft.com/office/drawing/2014/main" id="{E89289D4-6983-49CF-B6BA-B7ED536A8DCF}"/>
                  </a:ext>
                </a:extLst>
              </p:cNvPr>
              <p:cNvSpPr>
                <a:spLocks/>
              </p:cNvSpPr>
              <p:nvPr/>
            </p:nvSpPr>
            <p:spPr bwMode="auto">
              <a:xfrm>
                <a:off x="2649" y="2373"/>
                <a:ext cx="5" cy="7"/>
              </a:xfrm>
              <a:custGeom>
                <a:avLst/>
                <a:gdLst>
                  <a:gd name="T0" fmla="*/ 6 w 8"/>
                  <a:gd name="T1" fmla="*/ 4 h 12"/>
                  <a:gd name="T2" fmla="*/ 0 w 8"/>
                  <a:gd name="T3" fmla="*/ 9 h 12"/>
                  <a:gd name="T4" fmla="*/ 6 w 8"/>
                  <a:gd name="T5" fmla="*/ 1 h 12"/>
                  <a:gd name="T6" fmla="*/ 6 w 8"/>
                  <a:gd name="T7" fmla="*/ 4 h 12"/>
                </a:gdLst>
                <a:ahLst/>
                <a:cxnLst>
                  <a:cxn ang="0">
                    <a:pos x="T0" y="T1"/>
                  </a:cxn>
                  <a:cxn ang="0">
                    <a:pos x="T2" y="T3"/>
                  </a:cxn>
                  <a:cxn ang="0">
                    <a:pos x="T4" y="T5"/>
                  </a:cxn>
                  <a:cxn ang="0">
                    <a:pos x="T6" y="T7"/>
                  </a:cxn>
                </a:cxnLst>
                <a:rect l="0" t="0" r="r" b="b"/>
                <a:pathLst>
                  <a:path w="8" h="12">
                    <a:moveTo>
                      <a:pt x="6" y="4"/>
                    </a:moveTo>
                    <a:cubicBezTo>
                      <a:pt x="1" y="12"/>
                      <a:pt x="2" y="9"/>
                      <a:pt x="0" y="9"/>
                    </a:cubicBezTo>
                    <a:cubicBezTo>
                      <a:pt x="6" y="1"/>
                      <a:pt x="6" y="1"/>
                      <a:pt x="6" y="1"/>
                    </a:cubicBezTo>
                    <a:cubicBezTo>
                      <a:pt x="8" y="0"/>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3" name="Freeform 6559">
                <a:extLst>
                  <a:ext uri="{FF2B5EF4-FFF2-40B4-BE49-F238E27FC236}">
                    <a16:creationId xmlns:a16="http://schemas.microsoft.com/office/drawing/2014/main" id="{32CF9172-2C15-4266-898E-2CB7BB7DD84D}"/>
                  </a:ext>
                </a:extLst>
              </p:cNvPr>
              <p:cNvSpPr>
                <a:spLocks/>
              </p:cNvSpPr>
              <p:nvPr/>
            </p:nvSpPr>
            <p:spPr bwMode="auto">
              <a:xfrm>
                <a:off x="2219" y="2580"/>
                <a:ext cx="10" cy="2"/>
              </a:xfrm>
              <a:custGeom>
                <a:avLst/>
                <a:gdLst>
                  <a:gd name="T0" fmla="*/ 0 w 18"/>
                  <a:gd name="T1" fmla="*/ 2 h 4"/>
                  <a:gd name="T2" fmla="*/ 7 w 18"/>
                  <a:gd name="T3" fmla="*/ 2 h 4"/>
                  <a:gd name="T4" fmla="*/ 6 w 18"/>
                  <a:gd name="T5" fmla="*/ 0 h 4"/>
                  <a:gd name="T6" fmla="*/ 18 w 18"/>
                  <a:gd name="T7" fmla="*/ 3 h 4"/>
                  <a:gd name="T8" fmla="*/ 0 w 18"/>
                  <a:gd name="T9" fmla="*/ 2 h 4"/>
                </a:gdLst>
                <a:ahLst/>
                <a:cxnLst>
                  <a:cxn ang="0">
                    <a:pos x="T0" y="T1"/>
                  </a:cxn>
                  <a:cxn ang="0">
                    <a:pos x="T2" y="T3"/>
                  </a:cxn>
                  <a:cxn ang="0">
                    <a:pos x="T4" y="T5"/>
                  </a:cxn>
                  <a:cxn ang="0">
                    <a:pos x="T6" y="T7"/>
                  </a:cxn>
                  <a:cxn ang="0">
                    <a:pos x="T8" y="T9"/>
                  </a:cxn>
                </a:cxnLst>
                <a:rect l="0" t="0" r="r" b="b"/>
                <a:pathLst>
                  <a:path w="18" h="4">
                    <a:moveTo>
                      <a:pt x="0" y="2"/>
                    </a:moveTo>
                    <a:cubicBezTo>
                      <a:pt x="0" y="1"/>
                      <a:pt x="4" y="2"/>
                      <a:pt x="7" y="2"/>
                    </a:cubicBezTo>
                    <a:cubicBezTo>
                      <a:pt x="3" y="1"/>
                      <a:pt x="5" y="1"/>
                      <a:pt x="6" y="0"/>
                    </a:cubicBezTo>
                    <a:cubicBezTo>
                      <a:pt x="13" y="1"/>
                      <a:pt x="10" y="2"/>
                      <a:pt x="18" y="3"/>
                    </a:cubicBezTo>
                    <a:cubicBezTo>
                      <a:pt x="14" y="4"/>
                      <a:pt x="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4" name="Freeform 6560">
                <a:extLst>
                  <a:ext uri="{FF2B5EF4-FFF2-40B4-BE49-F238E27FC236}">
                    <a16:creationId xmlns:a16="http://schemas.microsoft.com/office/drawing/2014/main" id="{8A0C060B-606B-4B7E-B419-B01D4D9AEE33}"/>
                  </a:ext>
                </a:extLst>
              </p:cNvPr>
              <p:cNvSpPr>
                <a:spLocks/>
              </p:cNvSpPr>
              <p:nvPr/>
            </p:nvSpPr>
            <p:spPr bwMode="auto">
              <a:xfrm>
                <a:off x="2397" y="2558"/>
                <a:ext cx="16" cy="5"/>
              </a:xfrm>
              <a:custGeom>
                <a:avLst/>
                <a:gdLst>
                  <a:gd name="T0" fmla="*/ 27 w 27"/>
                  <a:gd name="T1" fmla="*/ 1 h 9"/>
                  <a:gd name="T2" fmla="*/ 0 w 27"/>
                  <a:gd name="T3" fmla="*/ 9 h 9"/>
                  <a:gd name="T4" fmla="*/ 14 w 27"/>
                  <a:gd name="T5" fmla="*/ 4 h 9"/>
                  <a:gd name="T6" fmla="*/ 27 w 27"/>
                  <a:gd name="T7" fmla="*/ 1 h 9"/>
                </a:gdLst>
                <a:ahLst/>
                <a:cxnLst>
                  <a:cxn ang="0">
                    <a:pos x="T0" y="T1"/>
                  </a:cxn>
                  <a:cxn ang="0">
                    <a:pos x="T2" y="T3"/>
                  </a:cxn>
                  <a:cxn ang="0">
                    <a:pos x="T4" y="T5"/>
                  </a:cxn>
                  <a:cxn ang="0">
                    <a:pos x="T6" y="T7"/>
                  </a:cxn>
                </a:cxnLst>
                <a:rect l="0" t="0" r="r" b="b"/>
                <a:pathLst>
                  <a:path w="27" h="9">
                    <a:moveTo>
                      <a:pt x="27" y="1"/>
                    </a:moveTo>
                    <a:cubicBezTo>
                      <a:pt x="15" y="5"/>
                      <a:pt x="12" y="5"/>
                      <a:pt x="0" y="9"/>
                    </a:cubicBezTo>
                    <a:cubicBezTo>
                      <a:pt x="0" y="9"/>
                      <a:pt x="7" y="6"/>
                      <a:pt x="14" y="4"/>
                    </a:cubicBezTo>
                    <a:cubicBezTo>
                      <a:pt x="21" y="2"/>
                      <a:pt x="27" y="0"/>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5" name="Freeform 6561">
                <a:extLst>
                  <a:ext uri="{FF2B5EF4-FFF2-40B4-BE49-F238E27FC236}">
                    <a16:creationId xmlns:a16="http://schemas.microsoft.com/office/drawing/2014/main" id="{1DDC65EB-00A3-4F55-9A33-883EDB1853D5}"/>
                  </a:ext>
                </a:extLst>
              </p:cNvPr>
              <p:cNvSpPr>
                <a:spLocks/>
              </p:cNvSpPr>
              <p:nvPr/>
            </p:nvSpPr>
            <p:spPr bwMode="auto">
              <a:xfrm>
                <a:off x="2288" y="2580"/>
                <a:ext cx="11" cy="2"/>
              </a:xfrm>
              <a:custGeom>
                <a:avLst/>
                <a:gdLst>
                  <a:gd name="T0" fmla="*/ 19 w 20"/>
                  <a:gd name="T1" fmla="*/ 2 h 4"/>
                  <a:gd name="T2" fmla="*/ 0 w 20"/>
                  <a:gd name="T3" fmla="*/ 1 h 4"/>
                  <a:gd name="T4" fmla="*/ 19 w 20"/>
                  <a:gd name="T5" fmla="*/ 2 h 4"/>
                </a:gdLst>
                <a:ahLst/>
                <a:cxnLst>
                  <a:cxn ang="0">
                    <a:pos x="T0" y="T1"/>
                  </a:cxn>
                  <a:cxn ang="0">
                    <a:pos x="T2" y="T3"/>
                  </a:cxn>
                  <a:cxn ang="0">
                    <a:pos x="T4" y="T5"/>
                  </a:cxn>
                </a:cxnLst>
                <a:rect l="0" t="0" r="r" b="b"/>
                <a:pathLst>
                  <a:path w="20" h="4">
                    <a:moveTo>
                      <a:pt x="19" y="2"/>
                    </a:moveTo>
                    <a:cubicBezTo>
                      <a:pt x="14" y="4"/>
                      <a:pt x="1" y="3"/>
                      <a:pt x="0" y="1"/>
                    </a:cubicBezTo>
                    <a:cubicBezTo>
                      <a:pt x="20" y="0"/>
                      <a:pt x="6" y="3"/>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6" name="Freeform 6562">
                <a:extLst>
                  <a:ext uri="{FF2B5EF4-FFF2-40B4-BE49-F238E27FC236}">
                    <a16:creationId xmlns:a16="http://schemas.microsoft.com/office/drawing/2014/main" id="{799D1577-A28F-44F7-B0A7-A65DE6185344}"/>
                  </a:ext>
                </a:extLst>
              </p:cNvPr>
              <p:cNvSpPr>
                <a:spLocks/>
              </p:cNvSpPr>
              <p:nvPr/>
            </p:nvSpPr>
            <p:spPr bwMode="auto">
              <a:xfrm>
                <a:off x="2399" y="2558"/>
                <a:ext cx="9" cy="4"/>
              </a:xfrm>
              <a:custGeom>
                <a:avLst/>
                <a:gdLst>
                  <a:gd name="T0" fmla="*/ 7 w 16"/>
                  <a:gd name="T1" fmla="*/ 4 h 6"/>
                  <a:gd name="T2" fmla="*/ 15 w 16"/>
                  <a:gd name="T3" fmla="*/ 0 h 6"/>
                  <a:gd name="T4" fmla="*/ 7 w 16"/>
                  <a:gd name="T5" fmla="*/ 4 h 6"/>
                </a:gdLst>
                <a:ahLst/>
                <a:cxnLst>
                  <a:cxn ang="0">
                    <a:pos x="T0" y="T1"/>
                  </a:cxn>
                  <a:cxn ang="0">
                    <a:pos x="T2" y="T3"/>
                  </a:cxn>
                  <a:cxn ang="0">
                    <a:pos x="T4" y="T5"/>
                  </a:cxn>
                </a:cxnLst>
                <a:rect l="0" t="0" r="r" b="b"/>
                <a:pathLst>
                  <a:path w="16" h="6">
                    <a:moveTo>
                      <a:pt x="7" y="4"/>
                    </a:moveTo>
                    <a:cubicBezTo>
                      <a:pt x="0" y="6"/>
                      <a:pt x="6" y="3"/>
                      <a:pt x="15" y="0"/>
                    </a:cubicBezTo>
                    <a:cubicBezTo>
                      <a:pt x="14" y="1"/>
                      <a:pt x="16" y="2"/>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7" name="Freeform 6563">
                <a:extLst>
                  <a:ext uri="{FF2B5EF4-FFF2-40B4-BE49-F238E27FC236}">
                    <a16:creationId xmlns:a16="http://schemas.microsoft.com/office/drawing/2014/main" id="{40A32568-6EA4-45FF-AA9A-6AFE1BFFD994}"/>
                  </a:ext>
                </a:extLst>
              </p:cNvPr>
              <p:cNvSpPr>
                <a:spLocks/>
              </p:cNvSpPr>
              <p:nvPr/>
            </p:nvSpPr>
            <p:spPr bwMode="auto">
              <a:xfrm>
                <a:off x="2490" y="2512"/>
                <a:ext cx="18" cy="9"/>
              </a:xfrm>
              <a:custGeom>
                <a:avLst/>
                <a:gdLst>
                  <a:gd name="T0" fmla="*/ 27 w 31"/>
                  <a:gd name="T1" fmla="*/ 3 h 16"/>
                  <a:gd name="T2" fmla="*/ 22 w 31"/>
                  <a:gd name="T3" fmla="*/ 4 h 16"/>
                  <a:gd name="T4" fmla="*/ 0 w 31"/>
                  <a:gd name="T5" fmla="*/ 16 h 16"/>
                  <a:gd name="T6" fmla="*/ 27 w 31"/>
                  <a:gd name="T7" fmla="*/ 0 h 16"/>
                  <a:gd name="T8" fmla="*/ 27 w 31"/>
                  <a:gd name="T9" fmla="*/ 3 h 16"/>
                </a:gdLst>
                <a:ahLst/>
                <a:cxnLst>
                  <a:cxn ang="0">
                    <a:pos x="T0" y="T1"/>
                  </a:cxn>
                  <a:cxn ang="0">
                    <a:pos x="T2" y="T3"/>
                  </a:cxn>
                  <a:cxn ang="0">
                    <a:pos x="T4" y="T5"/>
                  </a:cxn>
                  <a:cxn ang="0">
                    <a:pos x="T6" y="T7"/>
                  </a:cxn>
                  <a:cxn ang="0">
                    <a:pos x="T8" y="T9"/>
                  </a:cxn>
                </a:cxnLst>
                <a:rect l="0" t="0" r="r" b="b"/>
                <a:pathLst>
                  <a:path w="31" h="16">
                    <a:moveTo>
                      <a:pt x="27" y="3"/>
                    </a:moveTo>
                    <a:cubicBezTo>
                      <a:pt x="17" y="10"/>
                      <a:pt x="20" y="6"/>
                      <a:pt x="22" y="4"/>
                    </a:cubicBezTo>
                    <a:cubicBezTo>
                      <a:pt x="14" y="9"/>
                      <a:pt x="5" y="14"/>
                      <a:pt x="0" y="16"/>
                    </a:cubicBezTo>
                    <a:cubicBezTo>
                      <a:pt x="6" y="11"/>
                      <a:pt x="19" y="6"/>
                      <a:pt x="27" y="0"/>
                    </a:cubicBezTo>
                    <a:cubicBezTo>
                      <a:pt x="20" y="5"/>
                      <a:pt x="31" y="0"/>
                      <a:pt x="2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8" name="Freeform 6564">
                <a:extLst>
                  <a:ext uri="{FF2B5EF4-FFF2-40B4-BE49-F238E27FC236}">
                    <a16:creationId xmlns:a16="http://schemas.microsoft.com/office/drawing/2014/main" id="{E51086CD-A38C-4DF1-8E92-FBCDF2E5AA34}"/>
                  </a:ext>
                </a:extLst>
              </p:cNvPr>
              <p:cNvSpPr>
                <a:spLocks/>
              </p:cNvSpPr>
              <p:nvPr/>
            </p:nvSpPr>
            <p:spPr bwMode="auto">
              <a:xfrm>
                <a:off x="2353" y="2569"/>
                <a:ext cx="11" cy="3"/>
              </a:xfrm>
              <a:custGeom>
                <a:avLst/>
                <a:gdLst>
                  <a:gd name="T0" fmla="*/ 1 w 20"/>
                  <a:gd name="T1" fmla="*/ 5 h 5"/>
                  <a:gd name="T2" fmla="*/ 20 w 20"/>
                  <a:gd name="T3" fmla="*/ 0 h 5"/>
                  <a:gd name="T4" fmla="*/ 1 w 20"/>
                  <a:gd name="T5" fmla="*/ 5 h 5"/>
                </a:gdLst>
                <a:ahLst/>
                <a:cxnLst>
                  <a:cxn ang="0">
                    <a:pos x="T0" y="T1"/>
                  </a:cxn>
                  <a:cxn ang="0">
                    <a:pos x="T2" y="T3"/>
                  </a:cxn>
                  <a:cxn ang="0">
                    <a:pos x="T4" y="T5"/>
                  </a:cxn>
                </a:cxnLst>
                <a:rect l="0" t="0" r="r" b="b"/>
                <a:pathLst>
                  <a:path w="20" h="5">
                    <a:moveTo>
                      <a:pt x="1" y="5"/>
                    </a:moveTo>
                    <a:cubicBezTo>
                      <a:pt x="0" y="4"/>
                      <a:pt x="12" y="2"/>
                      <a:pt x="20" y="0"/>
                    </a:cubicBezTo>
                    <a:cubicBezTo>
                      <a:pt x="20" y="1"/>
                      <a:pt x="9"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9" name="Freeform 6565">
                <a:extLst>
                  <a:ext uri="{FF2B5EF4-FFF2-40B4-BE49-F238E27FC236}">
                    <a16:creationId xmlns:a16="http://schemas.microsoft.com/office/drawing/2014/main" id="{361ABEA0-161F-4847-B7A6-26B3B8704CEA}"/>
                  </a:ext>
                </a:extLst>
              </p:cNvPr>
              <p:cNvSpPr>
                <a:spLocks/>
              </p:cNvSpPr>
              <p:nvPr/>
            </p:nvSpPr>
            <p:spPr bwMode="auto">
              <a:xfrm>
                <a:off x="2636" y="2382"/>
                <a:ext cx="8" cy="11"/>
              </a:xfrm>
              <a:custGeom>
                <a:avLst/>
                <a:gdLst>
                  <a:gd name="T0" fmla="*/ 13 w 13"/>
                  <a:gd name="T1" fmla="*/ 0 h 18"/>
                  <a:gd name="T2" fmla="*/ 2 w 13"/>
                  <a:gd name="T3" fmla="*/ 17 h 18"/>
                  <a:gd name="T4" fmla="*/ 13 w 13"/>
                  <a:gd name="T5" fmla="*/ 0 h 18"/>
                </a:gdLst>
                <a:ahLst/>
                <a:cxnLst>
                  <a:cxn ang="0">
                    <a:pos x="T0" y="T1"/>
                  </a:cxn>
                  <a:cxn ang="0">
                    <a:pos x="T2" y="T3"/>
                  </a:cxn>
                  <a:cxn ang="0">
                    <a:pos x="T4" y="T5"/>
                  </a:cxn>
                </a:cxnLst>
                <a:rect l="0" t="0" r="r" b="b"/>
                <a:pathLst>
                  <a:path w="13" h="18">
                    <a:moveTo>
                      <a:pt x="13" y="0"/>
                    </a:moveTo>
                    <a:cubicBezTo>
                      <a:pt x="9" y="8"/>
                      <a:pt x="3" y="15"/>
                      <a:pt x="2" y="17"/>
                    </a:cubicBezTo>
                    <a:cubicBezTo>
                      <a:pt x="0" y="18"/>
                      <a:pt x="3" y="15"/>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0" name="Freeform 6566">
                <a:extLst>
                  <a:ext uri="{FF2B5EF4-FFF2-40B4-BE49-F238E27FC236}">
                    <a16:creationId xmlns:a16="http://schemas.microsoft.com/office/drawing/2014/main" id="{AE5373DA-8493-444B-91B8-A8F3F165C37D}"/>
                  </a:ext>
                </a:extLst>
              </p:cNvPr>
              <p:cNvSpPr>
                <a:spLocks/>
              </p:cNvSpPr>
              <p:nvPr/>
            </p:nvSpPr>
            <p:spPr bwMode="auto">
              <a:xfrm>
                <a:off x="2306" y="2575"/>
                <a:ext cx="17" cy="3"/>
              </a:xfrm>
              <a:custGeom>
                <a:avLst/>
                <a:gdLst>
                  <a:gd name="T0" fmla="*/ 7 w 30"/>
                  <a:gd name="T1" fmla="*/ 5 h 5"/>
                  <a:gd name="T2" fmla="*/ 30 w 30"/>
                  <a:gd name="T3" fmla="*/ 0 h 5"/>
                  <a:gd name="T4" fmla="*/ 7 w 30"/>
                  <a:gd name="T5" fmla="*/ 5 h 5"/>
                </a:gdLst>
                <a:ahLst/>
                <a:cxnLst>
                  <a:cxn ang="0">
                    <a:pos x="T0" y="T1"/>
                  </a:cxn>
                  <a:cxn ang="0">
                    <a:pos x="T2" y="T3"/>
                  </a:cxn>
                  <a:cxn ang="0">
                    <a:pos x="T4" y="T5"/>
                  </a:cxn>
                </a:cxnLst>
                <a:rect l="0" t="0" r="r" b="b"/>
                <a:pathLst>
                  <a:path w="30" h="5">
                    <a:moveTo>
                      <a:pt x="7" y="5"/>
                    </a:moveTo>
                    <a:cubicBezTo>
                      <a:pt x="0" y="3"/>
                      <a:pt x="20" y="2"/>
                      <a:pt x="30" y="0"/>
                    </a:cubicBezTo>
                    <a:cubicBezTo>
                      <a:pt x="26" y="2"/>
                      <a:pt x="15"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1" name="Freeform 6567">
                <a:extLst>
                  <a:ext uri="{FF2B5EF4-FFF2-40B4-BE49-F238E27FC236}">
                    <a16:creationId xmlns:a16="http://schemas.microsoft.com/office/drawing/2014/main" id="{D29D50DB-C65B-4A27-B8ED-3EE4D629719D}"/>
                  </a:ext>
                </a:extLst>
              </p:cNvPr>
              <p:cNvSpPr>
                <a:spLocks/>
              </p:cNvSpPr>
              <p:nvPr/>
            </p:nvSpPr>
            <p:spPr bwMode="auto">
              <a:xfrm>
                <a:off x="2692" y="2277"/>
                <a:ext cx="6" cy="12"/>
              </a:xfrm>
              <a:custGeom>
                <a:avLst/>
                <a:gdLst>
                  <a:gd name="T0" fmla="*/ 10 w 10"/>
                  <a:gd name="T1" fmla="*/ 0 h 22"/>
                  <a:gd name="T2" fmla="*/ 1 w 10"/>
                  <a:gd name="T3" fmla="*/ 22 h 22"/>
                  <a:gd name="T4" fmla="*/ 6 w 10"/>
                  <a:gd name="T5" fmla="*/ 7 h 22"/>
                  <a:gd name="T6" fmla="*/ 10 w 10"/>
                  <a:gd name="T7" fmla="*/ 0 h 22"/>
                </a:gdLst>
                <a:ahLst/>
                <a:cxnLst>
                  <a:cxn ang="0">
                    <a:pos x="T0" y="T1"/>
                  </a:cxn>
                  <a:cxn ang="0">
                    <a:pos x="T2" y="T3"/>
                  </a:cxn>
                  <a:cxn ang="0">
                    <a:pos x="T4" y="T5"/>
                  </a:cxn>
                  <a:cxn ang="0">
                    <a:pos x="T6" y="T7"/>
                  </a:cxn>
                </a:cxnLst>
                <a:rect l="0" t="0" r="r" b="b"/>
                <a:pathLst>
                  <a:path w="10" h="22">
                    <a:moveTo>
                      <a:pt x="10" y="0"/>
                    </a:moveTo>
                    <a:cubicBezTo>
                      <a:pt x="7" y="7"/>
                      <a:pt x="5" y="12"/>
                      <a:pt x="1" y="22"/>
                    </a:cubicBezTo>
                    <a:cubicBezTo>
                      <a:pt x="0" y="21"/>
                      <a:pt x="7" y="8"/>
                      <a:pt x="6" y="7"/>
                    </a:cubicBezTo>
                    <a:cubicBezTo>
                      <a:pt x="8" y="2"/>
                      <a:pt x="9"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2" name="Freeform 6568">
                <a:extLst>
                  <a:ext uri="{FF2B5EF4-FFF2-40B4-BE49-F238E27FC236}">
                    <a16:creationId xmlns:a16="http://schemas.microsoft.com/office/drawing/2014/main" id="{F1897E5E-1DEA-4044-A5E0-AE03556B7495}"/>
                  </a:ext>
                </a:extLst>
              </p:cNvPr>
              <p:cNvSpPr>
                <a:spLocks/>
              </p:cNvSpPr>
              <p:nvPr/>
            </p:nvSpPr>
            <p:spPr bwMode="auto">
              <a:xfrm>
                <a:off x="2409" y="2546"/>
                <a:ext cx="26" cy="9"/>
              </a:xfrm>
              <a:custGeom>
                <a:avLst/>
                <a:gdLst>
                  <a:gd name="T0" fmla="*/ 0 w 46"/>
                  <a:gd name="T1" fmla="*/ 17 h 17"/>
                  <a:gd name="T2" fmla="*/ 23 w 46"/>
                  <a:gd name="T3" fmla="*/ 8 h 17"/>
                  <a:gd name="T4" fmla="*/ 42 w 46"/>
                  <a:gd name="T5" fmla="*/ 1 h 17"/>
                  <a:gd name="T6" fmla="*/ 28 w 46"/>
                  <a:gd name="T7" fmla="*/ 8 h 17"/>
                  <a:gd name="T8" fmla="*/ 0 w 46"/>
                  <a:gd name="T9" fmla="*/ 17 h 17"/>
                </a:gdLst>
                <a:ahLst/>
                <a:cxnLst>
                  <a:cxn ang="0">
                    <a:pos x="T0" y="T1"/>
                  </a:cxn>
                  <a:cxn ang="0">
                    <a:pos x="T2" y="T3"/>
                  </a:cxn>
                  <a:cxn ang="0">
                    <a:pos x="T4" y="T5"/>
                  </a:cxn>
                  <a:cxn ang="0">
                    <a:pos x="T6" y="T7"/>
                  </a:cxn>
                  <a:cxn ang="0">
                    <a:pos x="T8" y="T9"/>
                  </a:cxn>
                </a:cxnLst>
                <a:rect l="0" t="0" r="r" b="b"/>
                <a:pathLst>
                  <a:path w="46" h="17">
                    <a:moveTo>
                      <a:pt x="0" y="17"/>
                    </a:moveTo>
                    <a:cubicBezTo>
                      <a:pt x="7" y="14"/>
                      <a:pt x="15" y="11"/>
                      <a:pt x="23" y="8"/>
                    </a:cubicBezTo>
                    <a:cubicBezTo>
                      <a:pt x="31" y="6"/>
                      <a:pt x="38" y="3"/>
                      <a:pt x="42" y="1"/>
                    </a:cubicBezTo>
                    <a:cubicBezTo>
                      <a:pt x="46" y="0"/>
                      <a:pt x="38" y="4"/>
                      <a:pt x="28" y="8"/>
                    </a:cubicBezTo>
                    <a:cubicBezTo>
                      <a:pt x="17" y="11"/>
                      <a:pt x="4" y="15"/>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3" name="Freeform 6569">
                <a:extLst>
                  <a:ext uri="{FF2B5EF4-FFF2-40B4-BE49-F238E27FC236}">
                    <a16:creationId xmlns:a16="http://schemas.microsoft.com/office/drawing/2014/main" id="{A2BF754E-08B1-4855-8333-6516994D9AFA}"/>
                  </a:ext>
                </a:extLst>
              </p:cNvPr>
              <p:cNvSpPr>
                <a:spLocks/>
              </p:cNvSpPr>
              <p:nvPr/>
            </p:nvSpPr>
            <p:spPr bwMode="auto">
              <a:xfrm>
                <a:off x="2383" y="2559"/>
                <a:ext cx="8" cy="4"/>
              </a:xfrm>
              <a:custGeom>
                <a:avLst/>
                <a:gdLst>
                  <a:gd name="T0" fmla="*/ 14 w 15"/>
                  <a:gd name="T1" fmla="*/ 3 h 6"/>
                  <a:gd name="T2" fmla="*/ 0 w 15"/>
                  <a:gd name="T3" fmla="*/ 6 h 6"/>
                  <a:gd name="T4" fmla="*/ 2 w 15"/>
                  <a:gd name="T5" fmla="*/ 4 h 6"/>
                  <a:gd name="T6" fmla="*/ 15 w 15"/>
                  <a:gd name="T7" fmla="*/ 0 h 6"/>
                  <a:gd name="T8" fmla="*/ 14 w 15"/>
                  <a:gd name="T9" fmla="*/ 3 h 6"/>
                </a:gdLst>
                <a:ahLst/>
                <a:cxnLst>
                  <a:cxn ang="0">
                    <a:pos x="T0" y="T1"/>
                  </a:cxn>
                  <a:cxn ang="0">
                    <a:pos x="T2" y="T3"/>
                  </a:cxn>
                  <a:cxn ang="0">
                    <a:pos x="T4" y="T5"/>
                  </a:cxn>
                  <a:cxn ang="0">
                    <a:pos x="T6" y="T7"/>
                  </a:cxn>
                  <a:cxn ang="0">
                    <a:pos x="T8" y="T9"/>
                  </a:cxn>
                </a:cxnLst>
                <a:rect l="0" t="0" r="r" b="b"/>
                <a:pathLst>
                  <a:path w="15" h="6">
                    <a:moveTo>
                      <a:pt x="14" y="3"/>
                    </a:moveTo>
                    <a:cubicBezTo>
                      <a:pt x="5" y="6"/>
                      <a:pt x="6" y="4"/>
                      <a:pt x="0" y="6"/>
                    </a:cubicBezTo>
                    <a:cubicBezTo>
                      <a:pt x="1" y="5"/>
                      <a:pt x="8" y="3"/>
                      <a:pt x="2" y="4"/>
                    </a:cubicBezTo>
                    <a:cubicBezTo>
                      <a:pt x="3" y="4"/>
                      <a:pt x="10" y="2"/>
                      <a:pt x="15" y="0"/>
                    </a:cubicBezTo>
                    <a:cubicBezTo>
                      <a:pt x="13" y="1"/>
                      <a:pt x="12"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4" name="Freeform 6570">
                <a:extLst>
                  <a:ext uri="{FF2B5EF4-FFF2-40B4-BE49-F238E27FC236}">
                    <a16:creationId xmlns:a16="http://schemas.microsoft.com/office/drawing/2014/main" id="{488C9B69-2A2F-41AF-9858-B9BE77D10D8C}"/>
                  </a:ext>
                </a:extLst>
              </p:cNvPr>
              <p:cNvSpPr>
                <a:spLocks/>
              </p:cNvSpPr>
              <p:nvPr/>
            </p:nvSpPr>
            <p:spPr bwMode="auto">
              <a:xfrm>
                <a:off x="2395" y="2554"/>
                <a:ext cx="15" cy="5"/>
              </a:xfrm>
              <a:custGeom>
                <a:avLst/>
                <a:gdLst>
                  <a:gd name="T0" fmla="*/ 0 w 26"/>
                  <a:gd name="T1" fmla="*/ 9 h 9"/>
                  <a:gd name="T2" fmla="*/ 22 w 26"/>
                  <a:gd name="T3" fmla="*/ 1 h 9"/>
                  <a:gd name="T4" fmla="*/ 15 w 26"/>
                  <a:gd name="T5" fmla="*/ 4 h 9"/>
                  <a:gd name="T6" fmla="*/ 0 w 26"/>
                  <a:gd name="T7" fmla="*/ 9 h 9"/>
                </a:gdLst>
                <a:ahLst/>
                <a:cxnLst>
                  <a:cxn ang="0">
                    <a:pos x="T0" y="T1"/>
                  </a:cxn>
                  <a:cxn ang="0">
                    <a:pos x="T2" y="T3"/>
                  </a:cxn>
                  <a:cxn ang="0">
                    <a:pos x="T4" y="T5"/>
                  </a:cxn>
                  <a:cxn ang="0">
                    <a:pos x="T6" y="T7"/>
                  </a:cxn>
                </a:cxnLst>
                <a:rect l="0" t="0" r="r" b="b"/>
                <a:pathLst>
                  <a:path w="26" h="9">
                    <a:moveTo>
                      <a:pt x="0" y="9"/>
                    </a:moveTo>
                    <a:cubicBezTo>
                      <a:pt x="0" y="8"/>
                      <a:pt x="16" y="4"/>
                      <a:pt x="22" y="1"/>
                    </a:cubicBezTo>
                    <a:cubicBezTo>
                      <a:pt x="26" y="0"/>
                      <a:pt x="21" y="2"/>
                      <a:pt x="15" y="4"/>
                    </a:cubicBezTo>
                    <a:cubicBezTo>
                      <a:pt x="9" y="6"/>
                      <a:pt x="1"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5" name="Freeform 6571">
                <a:extLst>
                  <a:ext uri="{FF2B5EF4-FFF2-40B4-BE49-F238E27FC236}">
                    <a16:creationId xmlns:a16="http://schemas.microsoft.com/office/drawing/2014/main" id="{A6388F1F-8F92-4EE0-ADE6-A25AFED3BF4C}"/>
                  </a:ext>
                </a:extLst>
              </p:cNvPr>
              <p:cNvSpPr>
                <a:spLocks/>
              </p:cNvSpPr>
              <p:nvPr/>
            </p:nvSpPr>
            <p:spPr bwMode="auto">
              <a:xfrm>
                <a:off x="2610" y="2411"/>
                <a:ext cx="8" cy="7"/>
              </a:xfrm>
              <a:custGeom>
                <a:avLst/>
                <a:gdLst>
                  <a:gd name="T0" fmla="*/ 14 w 14"/>
                  <a:gd name="T1" fmla="*/ 0 h 13"/>
                  <a:gd name="T2" fmla="*/ 0 w 14"/>
                  <a:gd name="T3" fmla="*/ 13 h 13"/>
                  <a:gd name="T4" fmla="*/ 14 w 14"/>
                  <a:gd name="T5" fmla="*/ 0 h 13"/>
                </a:gdLst>
                <a:ahLst/>
                <a:cxnLst>
                  <a:cxn ang="0">
                    <a:pos x="T0" y="T1"/>
                  </a:cxn>
                  <a:cxn ang="0">
                    <a:pos x="T2" y="T3"/>
                  </a:cxn>
                  <a:cxn ang="0">
                    <a:pos x="T4" y="T5"/>
                  </a:cxn>
                </a:cxnLst>
                <a:rect l="0" t="0" r="r" b="b"/>
                <a:pathLst>
                  <a:path w="14" h="13">
                    <a:moveTo>
                      <a:pt x="14" y="0"/>
                    </a:moveTo>
                    <a:cubicBezTo>
                      <a:pt x="6" y="11"/>
                      <a:pt x="3" y="12"/>
                      <a:pt x="0" y="13"/>
                    </a:cubicBezTo>
                    <a:cubicBezTo>
                      <a:pt x="5" y="9"/>
                      <a:pt x="12"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6" name="Freeform 6572">
                <a:extLst>
                  <a:ext uri="{FF2B5EF4-FFF2-40B4-BE49-F238E27FC236}">
                    <a16:creationId xmlns:a16="http://schemas.microsoft.com/office/drawing/2014/main" id="{44A6AF06-F7FB-4EC3-BAB0-043E7FD9AD71}"/>
                  </a:ext>
                </a:extLst>
              </p:cNvPr>
              <p:cNvSpPr>
                <a:spLocks/>
              </p:cNvSpPr>
              <p:nvPr/>
            </p:nvSpPr>
            <p:spPr bwMode="auto">
              <a:xfrm>
                <a:off x="2596" y="2419"/>
                <a:ext cx="14" cy="15"/>
              </a:xfrm>
              <a:custGeom>
                <a:avLst/>
                <a:gdLst>
                  <a:gd name="T0" fmla="*/ 20 w 23"/>
                  <a:gd name="T1" fmla="*/ 6 h 25"/>
                  <a:gd name="T2" fmla="*/ 0 w 23"/>
                  <a:gd name="T3" fmla="*/ 25 h 25"/>
                  <a:gd name="T4" fmla="*/ 23 w 23"/>
                  <a:gd name="T5" fmla="*/ 0 h 25"/>
                  <a:gd name="T6" fmla="*/ 20 w 23"/>
                  <a:gd name="T7" fmla="*/ 6 h 25"/>
                </a:gdLst>
                <a:ahLst/>
                <a:cxnLst>
                  <a:cxn ang="0">
                    <a:pos x="T0" y="T1"/>
                  </a:cxn>
                  <a:cxn ang="0">
                    <a:pos x="T2" y="T3"/>
                  </a:cxn>
                  <a:cxn ang="0">
                    <a:pos x="T4" y="T5"/>
                  </a:cxn>
                  <a:cxn ang="0">
                    <a:pos x="T6" y="T7"/>
                  </a:cxn>
                </a:cxnLst>
                <a:rect l="0" t="0" r="r" b="b"/>
                <a:pathLst>
                  <a:path w="23" h="25">
                    <a:moveTo>
                      <a:pt x="20" y="6"/>
                    </a:moveTo>
                    <a:cubicBezTo>
                      <a:pt x="13" y="14"/>
                      <a:pt x="4" y="23"/>
                      <a:pt x="0" y="25"/>
                    </a:cubicBezTo>
                    <a:cubicBezTo>
                      <a:pt x="10" y="15"/>
                      <a:pt x="13" y="11"/>
                      <a:pt x="23" y="0"/>
                    </a:cubicBezTo>
                    <a:cubicBezTo>
                      <a:pt x="22" y="2"/>
                      <a:pt x="19"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7" name="Freeform 6573">
                <a:extLst>
                  <a:ext uri="{FF2B5EF4-FFF2-40B4-BE49-F238E27FC236}">
                    <a16:creationId xmlns:a16="http://schemas.microsoft.com/office/drawing/2014/main" id="{94945C0F-B659-4AC0-8019-EACE3D6D1702}"/>
                  </a:ext>
                </a:extLst>
              </p:cNvPr>
              <p:cNvSpPr>
                <a:spLocks/>
              </p:cNvSpPr>
              <p:nvPr/>
            </p:nvSpPr>
            <p:spPr bwMode="auto">
              <a:xfrm>
                <a:off x="2581" y="2442"/>
                <a:ext cx="10" cy="8"/>
              </a:xfrm>
              <a:custGeom>
                <a:avLst/>
                <a:gdLst>
                  <a:gd name="T0" fmla="*/ 0 w 17"/>
                  <a:gd name="T1" fmla="*/ 15 h 15"/>
                  <a:gd name="T2" fmla="*/ 13 w 17"/>
                  <a:gd name="T3" fmla="*/ 1 h 15"/>
                  <a:gd name="T4" fmla="*/ 0 w 17"/>
                  <a:gd name="T5" fmla="*/ 15 h 15"/>
                </a:gdLst>
                <a:ahLst/>
                <a:cxnLst>
                  <a:cxn ang="0">
                    <a:pos x="T0" y="T1"/>
                  </a:cxn>
                  <a:cxn ang="0">
                    <a:pos x="T2" y="T3"/>
                  </a:cxn>
                  <a:cxn ang="0">
                    <a:pos x="T4" y="T5"/>
                  </a:cxn>
                </a:cxnLst>
                <a:rect l="0" t="0" r="r" b="b"/>
                <a:pathLst>
                  <a:path w="17" h="15">
                    <a:moveTo>
                      <a:pt x="0" y="15"/>
                    </a:moveTo>
                    <a:cubicBezTo>
                      <a:pt x="2" y="12"/>
                      <a:pt x="7" y="7"/>
                      <a:pt x="13" y="1"/>
                    </a:cubicBezTo>
                    <a:cubicBezTo>
                      <a:pt x="17" y="0"/>
                      <a:pt x="6" y="1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8" name="Freeform 6574">
                <a:extLst>
                  <a:ext uri="{FF2B5EF4-FFF2-40B4-BE49-F238E27FC236}">
                    <a16:creationId xmlns:a16="http://schemas.microsoft.com/office/drawing/2014/main" id="{3B7A29F4-5F33-4B54-9EE0-6413B2DB0B2E}"/>
                  </a:ext>
                </a:extLst>
              </p:cNvPr>
              <p:cNvSpPr>
                <a:spLocks/>
              </p:cNvSpPr>
              <p:nvPr/>
            </p:nvSpPr>
            <p:spPr bwMode="auto">
              <a:xfrm>
                <a:off x="2537" y="2456"/>
                <a:ext cx="37" cy="29"/>
              </a:xfrm>
              <a:custGeom>
                <a:avLst/>
                <a:gdLst>
                  <a:gd name="T0" fmla="*/ 57 w 65"/>
                  <a:gd name="T1" fmla="*/ 8 h 52"/>
                  <a:gd name="T2" fmla="*/ 39 w 65"/>
                  <a:gd name="T3" fmla="*/ 24 h 52"/>
                  <a:gd name="T4" fmla="*/ 38 w 65"/>
                  <a:gd name="T5" fmla="*/ 23 h 52"/>
                  <a:gd name="T6" fmla="*/ 18 w 65"/>
                  <a:gd name="T7" fmla="*/ 40 h 52"/>
                  <a:gd name="T8" fmla="*/ 0 w 65"/>
                  <a:gd name="T9" fmla="*/ 52 h 52"/>
                  <a:gd name="T10" fmla="*/ 34 w 65"/>
                  <a:gd name="T11" fmla="*/ 26 h 52"/>
                  <a:gd name="T12" fmla="*/ 60 w 65"/>
                  <a:gd name="T13" fmla="*/ 3 h 52"/>
                  <a:gd name="T14" fmla="*/ 57 w 65"/>
                  <a:gd name="T15" fmla="*/ 8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52">
                    <a:moveTo>
                      <a:pt x="57" y="8"/>
                    </a:moveTo>
                    <a:cubicBezTo>
                      <a:pt x="51" y="13"/>
                      <a:pt x="49" y="16"/>
                      <a:pt x="39" y="24"/>
                    </a:cubicBezTo>
                    <a:cubicBezTo>
                      <a:pt x="38" y="23"/>
                      <a:pt x="38" y="23"/>
                      <a:pt x="38" y="23"/>
                    </a:cubicBezTo>
                    <a:cubicBezTo>
                      <a:pt x="34" y="27"/>
                      <a:pt x="26" y="34"/>
                      <a:pt x="18" y="40"/>
                    </a:cubicBezTo>
                    <a:cubicBezTo>
                      <a:pt x="11" y="46"/>
                      <a:pt x="3" y="51"/>
                      <a:pt x="0" y="52"/>
                    </a:cubicBezTo>
                    <a:cubicBezTo>
                      <a:pt x="14" y="43"/>
                      <a:pt x="24" y="34"/>
                      <a:pt x="34" y="26"/>
                    </a:cubicBezTo>
                    <a:cubicBezTo>
                      <a:pt x="43" y="18"/>
                      <a:pt x="51" y="10"/>
                      <a:pt x="60" y="3"/>
                    </a:cubicBezTo>
                    <a:cubicBezTo>
                      <a:pt x="65" y="0"/>
                      <a:pt x="54" y="9"/>
                      <a:pt x="5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9" name="Freeform 6575">
                <a:extLst>
                  <a:ext uri="{FF2B5EF4-FFF2-40B4-BE49-F238E27FC236}">
                    <a16:creationId xmlns:a16="http://schemas.microsoft.com/office/drawing/2014/main" id="{DDAAEDA9-B0DC-4AD7-BD85-9A10AC7253FB}"/>
                  </a:ext>
                </a:extLst>
              </p:cNvPr>
              <p:cNvSpPr>
                <a:spLocks/>
              </p:cNvSpPr>
              <p:nvPr/>
            </p:nvSpPr>
            <p:spPr bwMode="auto">
              <a:xfrm>
                <a:off x="2321" y="2567"/>
                <a:ext cx="30" cy="5"/>
              </a:xfrm>
              <a:custGeom>
                <a:avLst/>
                <a:gdLst>
                  <a:gd name="T0" fmla="*/ 0 w 53"/>
                  <a:gd name="T1" fmla="*/ 8 h 9"/>
                  <a:gd name="T2" fmla="*/ 51 w 53"/>
                  <a:gd name="T3" fmla="*/ 0 h 9"/>
                  <a:gd name="T4" fmla="*/ 28 w 53"/>
                  <a:gd name="T5" fmla="*/ 5 h 9"/>
                  <a:gd name="T6" fmla="*/ 0 w 53"/>
                  <a:gd name="T7" fmla="*/ 8 h 9"/>
                </a:gdLst>
                <a:ahLst/>
                <a:cxnLst>
                  <a:cxn ang="0">
                    <a:pos x="T0" y="T1"/>
                  </a:cxn>
                  <a:cxn ang="0">
                    <a:pos x="T2" y="T3"/>
                  </a:cxn>
                  <a:cxn ang="0">
                    <a:pos x="T4" y="T5"/>
                  </a:cxn>
                  <a:cxn ang="0">
                    <a:pos x="T6" y="T7"/>
                  </a:cxn>
                </a:cxnLst>
                <a:rect l="0" t="0" r="r" b="b"/>
                <a:pathLst>
                  <a:path w="53" h="9">
                    <a:moveTo>
                      <a:pt x="0" y="8"/>
                    </a:moveTo>
                    <a:cubicBezTo>
                      <a:pt x="13" y="7"/>
                      <a:pt x="34" y="3"/>
                      <a:pt x="51" y="0"/>
                    </a:cubicBezTo>
                    <a:cubicBezTo>
                      <a:pt x="53" y="0"/>
                      <a:pt x="41" y="3"/>
                      <a:pt x="28" y="5"/>
                    </a:cubicBezTo>
                    <a:cubicBezTo>
                      <a:pt x="15" y="7"/>
                      <a:pt x="1" y="9"/>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0" name="Freeform 6576">
                <a:extLst>
                  <a:ext uri="{FF2B5EF4-FFF2-40B4-BE49-F238E27FC236}">
                    <a16:creationId xmlns:a16="http://schemas.microsoft.com/office/drawing/2014/main" id="{D83AF84A-449A-4BC7-87D1-0D2E0FE1AE89}"/>
                  </a:ext>
                </a:extLst>
              </p:cNvPr>
              <p:cNvSpPr>
                <a:spLocks/>
              </p:cNvSpPr>
              <p:nvPr/>
            </p:nvSpPr>
            <p:spPr bwMode="auto">
              <a:xfrm>
                <a:off x="2243" y="2573"/>
                <a:ext cx="9" cy="2"/>
              </a:xfrm>
              <a:custGeom>
                <a:avLst/>
                <a:gdLst>
                  <a:gd name="T0" fmla="*/ 1 w 15"/>
                  <a:gd name="T1" fmla="*/ 2 h 3"/>
                  <a:gd name="T2" fmla="*/ 0 w 15"/>
                  <a:gd name="T3" fmla="*/ 0 h 3"/>
                  <a:gd name="T4" fmla="*/ 15 w 15"/>
                  <a:gd name="T5" fmla="*/ 2 h 3"/>
                  <a:gd name="T6" fmla="*/ 1 w 15"/>
                  <a:gd name="T7" fmla="*/ 2 h 3"/>
                </a:gdLst>
                <a:ahLst/>
                <a:cxnLst>
                  <a:cxn ang="0">
                    <a:pos x="T0" y="T1"/>
                  </a:cxn>
                  <a:cxn ang="0">
                    <a:pos x="T2" y="T3"/>
                  </a:cxn>
                  <a:cxn ang="0">
                    <a:pos x="T4" y="T5"/>
                  </a:cxn>
                  <a:cxn ang="0">
                    <a:pos x="T6" y="T7"/>
                  </a:cxn>
                </a:cxnLst>
                <a:rect l="0" t="0" r="r" b="b"/>
                <a:pathLst>
                  <a:path w="15" h="3">
                    <a:moveTo>
                      <a:pt x="1" y="2"/>
                    </a:moveTo>
                    <a:cubicBezTo>
                      <a:pt x="0" y="0"/>
                      <a:pt x="0" y="0"/>
                      <a:pt x="0" y="0"/>
                    </a:cubicBezTo>
                    <a:cubicBezTo>
                      <a:pt x="11" y="0"/>
                      <a:pt x="4" y="2"/>
                      <a:pt x="15" y="2"/>
                    </a:cubicBezTo>
                    <a:cubicBezTo>
                      <a:pt x="14" y="3"/>
                      <a:pt x="9"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1" name="Freeform 6577">
                <a:extLst>
                  <a:ext uri="{FF2B5EF4-FFF2-40B4-BE49-F238E27FC236}">
                    <a16:creationId xmlns:a16="http://schemas.microsoft.com/office/drawing/2014/main" id="{1A6A8C41-C8EF-4A96-A060-6C186BDEF4FB}"/>
                  </a:ext>
                </a:extLst>
              </p:cNvPr>
              <p:cNvSpPr>
                <a:spLocks/>
              </p:cNvSpPr>
              <p:nvPr/>
            </p:nvSpPr>
            <p:spPr bwMode="auto">
              <a:xfrm>
                <a:off x="2205" y="2569"/>
                <a:ext cx="23" cy="4"/>
              </a:xfrm>
              <a:custGeom>
                <a:avLst/>
                <a:gdLst>
                  <a:gd name="T0" fmla="*/ 41 w 41"/>
                  <a:gd name="T1" fmla="*/ 7 h 7"/>
                  <a:gd name="T2" fmla="*/ 11 w 41"/>
                  <a:gd name="T3" fmla="*/ 4 h 7"/>
                  <a:gd name="T4" fmla="*/ 37 w 41"/>
                  <a:gd name="T5" fmla="*/ 5 h 7"/>
                  <a:gd name="T6" fmla="*/ 41 w 41"/>
                  <a:gd name="T7" fmla="*/ 7 h 7"/>
                </a:gdLst>
                <a:ahLst/>
                <a:cxnLst>
                  <a:cxn ang="0">
                    <a:pos x="T0" y="T1"/>
                  </a:cxn>
                  <a:cxn ang="0">
                    <a:pos x="T2" y="T3"/>
                  </a:cxn>
                  <a:cxn ang="0">
                    <a:pos x="T4" y="T5"/>
                  </a:cxn>
                  <a:cxn ang="0">
                    <a:pos x="T6" y="T7"/>
                  </a:cxn>
                </a:cxnLst>
                <a:rect l="0" t="0" r="r" b="b"/>
                <a:pathLst>
                  <a:path w="41" h="7">
                    <a:moveTo>
                      <a:pt x="41" y="7"/>
                    </a:moveTo>
                    <a:cubicBezTo>
                      <a:pt x="33" y="7"/>
                      <a:pt x="20" y="3"/>
                      <a:pt x="11" y="4"/>
                    </a:cubicBezTo>
                    <a:cubicBezTo>
                      <a:pt x="0" y="0"/>
                      <a:pt x="23" y="5"/>
                      <a:pt x="37" y="5"/>
                    </a:cubicBezTo>
                    <a:cubicBezTo>
                      <a:pt x="37" y="6"/>
                      <a:pt x="39" y="6"/>
                      <a:pt x="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2" name="Freeform 6578">
                <a:extLst>
                  <a:ext uri="{FF2B5EF4-FFF2-40B4-BE49-F238E27FC236}">
                    <a16:creationId xmlns:a16="http://schemas.microsoft.com/office/drawing/2014/main" id="{4F12E90B-83F3-4003-8993-6A401B1ABCE3}"/>
                  </a:ext>
                </a:extLst>
              </p:cNvPr>
              <p:cNvSpPr>
                <a:spLocks/>
              </p:cNvSpPr>
              <p:nvPr/>
            </p:nvSpPr>
            <p:spPr bwMode="auto">
              <a:xfrm>
                <a:off x="2607" y="2411"/>
                <a:ext cx="7" cy="7"/>
              </a:xfrm>
              <a:custGeom>
                <a:avLst/>
                <a:gdLst>
                  <a:gd name="T0" fmla="*/ 8 w 12"/>
                  <a:gd name="T1" fmla="*/ 7 h 13"/>
                  <a:gd name="T2" fmla="*/ 9 w 12"/>
                  <a:gd name="T3" fmla="*/ 2 h 13"/>
                  <a:gd name="T4" fmla="*/ 8 w 12"/>
                  <a:gd name="T5" fmla="*/ 7 h 13"/>
                </a:gdLst>
                <a:ahLst/>
                <a:cxnLst>
                  <a:cxn ang="0">
                    <a:pos x="T0" y="T1"/>
                  </a:cxn>
                  <a:cxn ang="0">
                    <a:pos x="T2" y="T3"/>
                  </a:cxn>
                  <a:cxn ang="0">
                    <a:pos x="T4" y="T5"/>
                  </a:cxn>
                </a:cxnLst>
                <a:rect l="0" t="0" r="r" b="b"/>
                <a:pathLst>
                  <a:path w="12" h="13">
                    <a:moveTo>
                      <a:pt x="8" y="7"/>
                    </a:moveTo>
                    <a:cubicBezTo>
                      <a:pt x="2" y="13"/>
                      <a:pt x="0" y="12"/>
                      <a:pt x="9" y="2"/>
                    </a:cubicBezTo>
                    <a:cubicBezTo>
                      <a:pt x="12" y="0"/>
                      <a:pt x="6" y="7"/>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3" name="Freeform 6579">
                <a:extLst>
                  <a:ext uri="{FF2B5EF4-FFF2-40B4-BE49-F238E27FC236}">
                    <a16:creationId xmlns:a16="http://schemas.microsoft.com/office/drawing/2014/main" id="{6E96AE8A-A357-484B-A50B-FC8C62EB7208}"/>
                  </a:ext>
                </a:extLst>
              </p:cNvPr>
              <p:cNvSpPr>
                <a:spLocks/>
              </p:cNvSpPr>
              <p:nvPr/>
            </p:nvSpPr>
            <p:spPr bwMode="auto">
              <a:xfrm>
                <a:off x="2581" y="2440"/>
                <a:ext cx="7" cy="7"/>
              </a:xfrm>
              <a:custGeom>
                <a:avLst/>
                <a:gdLst>
                  <a:gd name="T0" fmla="*/ 12 w 12"/>
                  <a:gd name="T1" fmla="*/ 0 h 13"/>
                  <a:gd name="T2" fmla="*/ 1 w 12"/>
                  <a:gd name="T3" fmla="*/ 9 h 13"/>
                  <a:gd name="T4" fmla="*/ 12 w 12"/>
                  <a:gd name="T5" fmla="*/ 0 h 13"/>
                </a:gdLst>
                <a:ahLst/>
                <a:cxnLst>
                  <a:cxn ang="0">
                    <a:pos x="T0" y="T1"/>
                  </a:cxn>
                  <a:cxn ang="0">
                    <a:pos x="T2" y="T3"/>
                  </a:cxn>
                  <a:cxn ang="0">
                    <a:pos x="T4" y="T5"/>
                  </a:cxn>
                </a:cxnLst>
                <a:rect l="0" t="0" r="r" b="b"/>
                <a:pathLst>
                  <a:path w="12" h="13">
                    <a:moveTo>
                      <a:pt x="12" y="0"/>
                    </a:moveTo>
                    <a:cubicBezTo>
                      <a:pt x="12" y="2"/>
                      <a:pt x="0" y="13"/>
                      <a:pt x="1" y="9"/>
                    </a:cubicBezTo>
                    <a:cubicBezTo>
                      <a:pt x="8" y="2"/>
                      <a:pt x="7"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4" name="Freeform 6580">
                <a:extLst>
                  <a:ext uri="{FF2B5EF4-FFF2-40B4-BE49-F238E27FC236}">
                    <a16:creationId xmlns:a16="http://schemas.microsoft.com/office/drawing/2014/main" id="{8AB18B35-3287-4499-8038-D75A41F30AA4}"/>
                  </a:ext>
                </a:extLst>
              </p:cNvPr>
              <p:cNvSpPr>
                <a:spLocks/>
              </p:cNvSpPr>
              <p:nvPr/>
            </p:nvSpPr>
            <p:spPr bwMode="auto">
              <a:xfrm>
                <a:off x="2337" y="2563"/>
                <a:ext cx="22" cy="5"/>
              </a:xfrm>
              <a:custGeom>
                <a:avLst/>
                <a:gdLst>
                  <a:gd name="T0" fmla="*/ 0 w 39"/>
                  <a:gd name="T1" fmla="*/ 9 h 9"/>
                  <a:gd name="T2" fmla="*/ 2 w 39"/>
                  <a:gd name="T3" fmla="*/ 7 h 9"/>
                  <a:gd name="T4" fmla="*/ 39 w 39"/>
                  <a:gd name="T5" fmla="*/ 0 h 9"/>
                  <a:gd name="T6" fmla="*/ 0 w 39"/>
                  <a:gd name="T7" fmla="*/ 9 h 9"/>
                </a:gdLst>
                <a:ahLst/>
                <a:cxnLst>
                  <a:cxn ang="0">
                    <a:pos x="T0" y="T1"/>
                  </a:cxn>
                  <a:cxn ang="0">
                    <a:pos x="T2" y="T3"/>
                  </a:cxn>
                  <a:cxn ang="0">
                    <a:pos x="T4" y="T5"/>
                  </a:cxn>
                  <a:cxn ang="0">
                    <a:pos x="T6" y="T7"/>
                  </a:cxn>
                </a:cxnLst>
                <a:rect l="0" t="0" r="r" b="b"/>
                <a:pathLst>
                  <a:path w="39" h="9">
                    <a:moveTo>
                      <a:pt x="0" y="9"/>
                    </a:moveTo>
                    <a:cubicBezTo>
                      <a:pt x="1" y="9"/>
                      <a:pt x="3" y="8"/>
                      <a:pt x="2" y="7"/>
                    </a:cubicBezTo>
                    <a:cubicBezTo>
                      <a:pt x="17" y="6"/>
                      <a:pt x="23" y="4"/>
                      <a:pt x="39" y="0"/>
                    </a:cubicBezTo>
                    <a:cubicBezTo>
                      <a:pt x="33" y="3"/>
                      <a:pt x="13"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5" name="Freeform 6581">
                <a:extLst>
                  <a:ext uri="{FF2B5EF4-FFF2-40B4-BE49-F238E27FC236}">
                    <a16:creationId xmlns:a16="http://schemas.microsoft.com/office/drawing/2014/main" id="{D290A96B-2ECD-4978-A1AB-68088B247024}"/>
                  </a:ext>
                </a:extLst>
              </p:cNvPr>
              <p:cNvSpPr>
                <a:spLocks/>
              </p:cNvSpPr>
              <p:nvPr/>
            </p:nvSpPr>
            <p:spPr bwMode="auto">
              <a:xfrm>
                <a:off x="2148" y="2558"/>
                <a:ext cx="22" cy="5"/>
              </a:xfrm>
              <a:custGeom>
                <a:avLst/>
                <a:gdLst>
                  <a:gd name="T0" fmla="*/ 24 w 39"/>
                  <a:gd name="T1" fmla="*/ 8 h 9"/>
                  <a:gd name="T2" fmla="*/ 11 w 39"/>
                  <a:gd name="T3" fmla="*/ 5 h 9"/>
                  <a:gd name="T4" fmla="*/ 7 w 39"/>
                  <a:gd name="T5" fmla="*/ 3 h 9"/>
                  <a:gd name="T6" fmla="*/ 20 w 39"/>
                  <a:gd name="T7" fmla="*/ 5 h 9"/>
                  <a:gd name="T8" fmla="*/ 0 w 39"/>
                  <a:gd name="T9" fmla="*/ 0 h 9"/>
                  <a:gd name="T10" fmla="*/ 33 w 39"/>
                  <a:gd name="T11" fmla="*/ 7 h 9"/>
                  <a:gd name="T12" fmla="*/ 27 w 39"/>
                  <a:gd name="T13" fmla="*/ 6 h 9"/>
                  <a:gd name="T14" fmla="*/ 14 w 39"/>
                  <a:gd name="T15" fmla="*/ 5 h 9"/>
                  <a:gd name="T16" fmla="*/ 24 w 39"/>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
                    <a:moveTo>
                      <a:pt x="24" y="8"/>
                    </a:moveTo>
                    <a:cubicBezTo>
                      <a:pt x="23" y="9"/>
                      <a:pt x="16" y="7"/>
                      <a:pt x="11" y="5"/>
                    </a:cubicBezTo>
                    <a:cubicBezTo>
                      <a:pt x="11" y="5"/>
                      <a:pt x="11" y="4"/>
                      <a:pt x="7" y="3"/>
                    </a:cubicBezTo>
                    <a:cubicBezTo>
                      <a:pt x="7" y="2"/>
                      <a:pt x="18" y="5"/>
                      <a:pt x="20" y="5"/>
                    </a:cubicBezTo>
                    <a:cubicBezTo>
                      <a:pt x="19" y="4"/>
                      <a:pt x="6" y="2"/>
                      <a:pt x="0" y="0"/>
                    </a:cubicBezTo>
                    <a:cubicBezTo>
                      <a:pt x="11" y="1"/>
                      <a:pt x="15" y="3"/>
                      <a:pt x="33" y="7"/>
                    </a:cubicBezTo>
                    <a:cubicBezTo>
                      <a:pt x="39" y="9"/>
                      <a:pt x="31" y="7"/>
                      <a:pt x="27" y="6"/>
                    </a:cubicBezTo>
                    <a:cubicBezTo>
                      <a:pt x="22" y="6"/>
                      <a:pt x="23" y="7"/>
                      <a:pt x="14" y="5"/>
                    </a:cubicBezTo>
                    <a:cubicBezTo>
                      <a:pt x="15" y="6"/>
                      <a:pt x="20" y="7"/>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6" name="Freeform 6582">
                <a:extLst>
                  <a:ext uri="{FF2B5EF4-FFF2-40B4-BE49-F238E27FC236}">
                    <a16:creationId xmlns:a16="http://schemas.microsoft.com/office/drawing/2014/main" id="{FF1F07BD-A03A-4EE2-A989-95DBC8B74E88}"/>
                  </a:ext>
                </a:extLst>
              </p:cNvPr>
              <p:cNvSpPr>
                <a:spLocks/>
              </p:cNvSpPr>
              <p:nvPr/>
            </p:nvSpPr>
            <p:spPr bwMode="auto">
              <a:xfrm>
                <a:off x="2100" y="2545"/>
                <a:ext cx="12" cy="4"/>
              </a:xfrm>
              <a:custGeom>
                <a:avLst/>
                <a:gdLst>
                  <a:gd name="T0" fmla="*/ 1 w 21"/>
                  <a:gd name="T1" fmla="*/ 0 h 7"/>
                  <a:gd name="T2" fmla="*/ 21 w 21"/>
                  <a:gd name="T3" fmla="*/ 7 h 7"/>
                  <a:gd name="T4" fmla="*/ 1 w 21"/>
                  <a:gd name="T5" fmla="*/ 0 h 7"/>
                </a:gdLst>
                <a:ahLst/>
                <a:cxnLst>
                  <a:cxn ang="0">
                    <a:pos x="T0" y="T1"/>
                  </a:cxn>
                  <a:cxn ang="0">
                    <a:pos x="T2" y="T3"/>
                  </a:cxn>
                  <a:cxn ang="0">
                    <a:pos x="T4" y="T5"/>
                  </a:cxn>
                </a:cxnLst>
                <a:rect l="0" t="0" r="r" b="b"/>
                <a:pathLst>
                  <a:path w="21" h="7">
                    <a:moveTo>
                      <a:pt x="1" y="0"/>
                    </a:moveTo>
                    <a:cubicBezTo>
                      <a:pt x="11" y="3"/>
                      <a:pt x="11" y="4"/>
                      <a:pt x="21" y="7"/>
                    </a:cubicBezTo>
                    <a:cubicBezTo>
                      <a:pt x="17" y="7"/>
                      <a:pt x="0"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7" name="Freeform 6583">
                <a:extLst>
                  <a:ext uri="{FF2B5EF4-FFF2-40B4-BE49-F238E27FC236}">
                    <a16:creationId xmlns:a16="http://schemas.microsoft.com/office/drawing/2014/main" id="{583F3F3B-FD7E-453B-A1EC-F7A34600CCE8}"/>
                  </a:ext>
                </a:extLst>
              </p:cNvPr>
              <p:cNvSpPr>
                <a:spLocks/>
              </p:cNvSpPr>
              <p:nvPr/>
            </p:nvSpPr>
            <p:spPr bwMode="auto">
              <a:xfrm>
                <a:off x="2061" y="2527"/>
                <a:ext cx="8" cy="4"/>
              </a:xfrm>
              <a:custGeom>
                <a:avLst/>
                <a:gdLst>
                  <a:gd name="T0" fmla="*/ 13 w 13"/>
                  <a:gd name="T1" fmla="*/ 7 h 7"/>
                  <a:gd name="T2" fmla="*/ 0 w 13"/>
                  <a:gd name="T3" fmla="*/ 1 h 7"/>
                  <a:gd name="T4" fmla="*/ 6 w 13"/>
                  <a:gd name="T5" fmla="*/ 3 h 7"/>
                  <a:gd name="T6" fmla="*/ 9 w 13"/>
                  <a:gd name="T7" fmla="*/ 4 h 7"/>
                  <a:gd name="T8" fmla="*/ 13 w 13"/>
                  <a:gd name="T9" fmla="*/ 6 h 7"/>
                  <a:gd name="T10" fmla="*/ 13 w 13"/>
                  <a:gd name="T11" fmla="*/ 7 h 7"/>
                </a:gdLst>
                <a:ahLst/>
                <a:cxnLst>
                  <a:cxn ang="0">
                    <a:pos x="T0" y="T1"/>
                  </a:cxn>
                  <a:cxn ang="0">
                    <a:pos x="T2" y="T3"/>
                  </a:cxn>
                  <a:cxn ang="0">
                    <a:pos x="T4" y="T5"/>
                  </a:cxn>
                  <a:cxn ang="0">
                    <a:pos x="T6" y="T7"/>
                  </a:cxn>
                  <a:cxn ang="0">
                    <a:pos x="T8" y="T9"/>
                  </a:cxn>
                  <a:cxn ang="0">
                    <a:pos x="T10" y="T11"/>
                  </a:cxn>
                </a:cxnLst>
                <a:rect l="0" t="0" r="r" b="b"/>
                <a:pathLst>
                  <a:path w="13" h="7">
                    <a:moveTo>
                      <a:pt x="13" y="7"/>
                    </a:moveTo>
                    <a:cubicBezTo>
                      <a:pt x="9" y="5"/>
                      <a:pt x="4" y="3"/>
                      <a:pt x="0" y="1"/>
                    </a:cubicBezTo>
                    <a:cubicBezTo>
                      <a:pt x="3" y="2"/>
                      <a:pt x="5" y="0"/>
                      <a:pt x="6" y="3"/>
                    </a:cubicBezTo>
                    <a:cubicBezTo>
                      <a:pt x="9" y="4"/>
                      <a:pt x="9" y="4"/>
                      <a:pt x="9" y="4"/>
                    </a:cubicBezTo>
                    <a:cubicBezTo>
                      <a:pt x="12" y="5"/>
                      <a:pt x="12" y="5"/>
                      <a:pt x="13" y="6"/>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8" name="Freeform 6584">
                <a:extLst>
                  <a:ext uri="{FF2B5EF4-FFF2-40B4-BE49-F238E27FC236}">
                    <a16:creationId xmlns:a16="http://schemas.microsoft.com/office/drawing/2014/main" id="{773225E3-3CA7-4853-BCA7-E95F27FD8D7A}"/>
                  </a:ext>
                </a:extLst>
              </p:cNvPr>
              <p:cNvSpPr>
                <a:spLocks/>
              </p:cNvSpPr>
              <p:nvPr/>
            </p:nvSpPr>
            <p:spPr bwMode="auto">
              <a:xfrm>
                <a:off x="2524" y="2482"/>
                <a:ext cx="14" cy="11"/>
              </a:xfrm>
              <a:custGeom>
                <a:avLst/>
                <a:gdLst>
                  <a:gd name="T0" fmla="*/ 3 w 25"/>
                  <a:gd name="T1" fmla="*/ 15 h 19"/>
                  <a:gd name="T2" fmla="*/ 6 w 25"/>
                  <a:gd name="T3" fmla="*/ 14 h 19"/>
                  <a:gd name="T4" fmla="*/ 25 w 25"/>
                  <a:gd name="T5" fmla="*/ 0 h 19"/>
                  <a:gd name="T6" fmla="*/ 11 w 25"/>
                  <a:gd name="T7" fmla="*/ 11 h 19"/>
                  <a:gd name="T8" fmla="*/ 3 w 25"/>
                  <a:gd name="T9" fmla="*/ 15 h 19"/>
                </a:gdLst>
                <a:ahLst/>
                <a:cxnLst>
                  <a:cxn ang="0">
                    <a:pos x="T0" y="T1"/>
                  </a:cxn>
                  <a:cxn ang="0">
                    <a:pos x="T2" y="T3"/>
                  </a:cxn>
                  <a:cxn ang="0">
                    <a:pos x="T4" y="T5"/>
                  </a:cxn>
                  <a:cxn ang="0">
                    <a:pos x="T6" y="T7"/>
                  </a:cxn>
                  <a:cxn ang="0">
                    <a:pos x="T8" y="T9"/>
                  </a:cxn>
                </a:cxnLst>
                <a:rect l="0" t="0" r="r" b="b"/>
                <a:pathLst>
                  <a:path w="25" h="19">
                    <a:moveTo>
                      <a:pt x="3" y="15"/>
                    </a:moveTo>
                    <a:cubicBezTo>
                      <a:pt x="5" y="14"/>
                      <a:pt x="5" y="14"/>
                      <a:pt x="6" y="14"/>
                    </a:cubicBezTo>
                    <a:cubicBezTo>
                      <a:pt x="17" y="7"/>
                      <a:pt x="18" y="4"/>
                      <a:pt x="25" y="0"/>
                    </a:cubicBezTo>
                    <a:cubicBezTo>
                      <a:pt x="25" y="1"/>
                      <a:pt x="18" y="7"/>
                      <a:pt x="11" y="11"/>
                    </a:cubicBezTo>
                    <a:cubicBezTo>
                      <a:pt x="5" y="16"/>
                      <a:pt x="0" y="19"/>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9" name="Freeform 6585">
                <a:extLst>
                  <a:ext uri="{FF2B5EF4-FFF2-40B4-BE49-F238E27FC236}">
                    <a16:creationId xmlns:a16="http://schemas.microsoft.com/office/drawing/2014/main" id="{D93B7903-290C-44E3-8DDE-1F384A1F7BCA}"/>
                  </a:ext>
                </a:extLst>
              </p:cNvPr>
              <p:cNvSpPr>
                <a:spLocks/>
              </p:cNvSpPr>
              <p:nvPr/>
            </p:nvSpPr>
            <p:spPr bwMode="auto">
              <a:xfrm>
                <a:off x="2516" y="2492"/>
                <a:ext cx="8" cy="5"/>
              </a:xfrm>
              <a:custGeom>
                <a:avLst/>
                <a:gdLst>
                  <a:gd name="T0" fmla="*/ 7 w 13"/>
                  <a:gd name="T1" fmla="*/ 7 h 10"/>
                  <a:gd name="T2" fmla="*/ 0 w 13"/>
                  <a:gd name="T3" fmla="*/ 10 h 10"/>
                  <a:gd name="T4" fmla="*/ 12 w 13"/>
                  <a:gd name="T5" fmla="*/ 3 h 10"/>
                  <a:gd name="T6" fmla="*/ 7 w 13"/>
                  <a:gd name="T7" fmla="*/ 7 h 10"/>
                </a:gdLst>
                <a:ahLst/>
                <a:cxnLst>
                  <a:cxn ang="0">
                    <a:pos x="T0" y="T1"/>
                  </a:cxn>
                  <a:cxn ang="0">
                    <a:pos x="T2" y="T3"/>
                  </a:cxn>
                  <a:cxn ang="0">
                    <a:pos x="T4" y="T5"/>
                  </a:cxn>
                  <a:cxn ang="0">
                    <a:pos x="T6" y="T7"/>
                  </a:cxn>
                </a:cxnLst>
                <a:rect l="0" t="0" r="r" b="b"/>
                <a:pathLst>
                  <a:path w="13" h="10">
                    <a:moveTo>
                      <a:pt x="7" y="7"/>
                    </a:moveTo>
                    <a:cubicBezTo>
                      <a:pt x="2" y="10"/>
                      <a:pt x="4" y="7"/>
                      <a:pt x="0" y="10"/>
                    </a:cubicBezTo>
                    <a:cubicBezTo>
                      <a:pt x="0" y="8"/>
                      <a:pt x="13" y="0"/>
                      <a:pt x="12" y="3"/>
                    </a:cubicBezTo>
                    <a:cubicBezTo>
                      <a:pt x="8" y="5"/>
                      <a:pt x="7"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0" name="Freeform 6586">
                <a:extLst>
                  <a:ext uri="{FF2B5EF4-FFF2-40B4-BE49-F238E27FC236}">
                    <a16:creationId xmlns:a16="http://schemas.microsoft.com/office/drawing/2014/main" id="{64FF4F15-2FC0-4858-B549-1909D32EC81F}"/>
                  </a:ext>
                </a:extLst>
              </p:cNvPr>
              <p:cNvSpPr>
                <a:spLocks/>
              </p:cNvSpPr>
              <p:nvPr/>
            </p:nvSpPr>
            <p:spPr bwMode="auto">
              <a:xfrm>
                <a:off x="2484" y="2510"/>
                <a:ext cx="9" cy="7"/>
              </a:xfrm>
              <a:custGeom>
                <a:avLst/>
                <a:gdLst>
                  <a:gd name="T0" fmla="*/ 12 w 17"/>
                  <a:gd name="T1" fmla="*/ 6 h 12"/>
                  <a:gd name="T2" fmla="*/ 0 w 17"/>
                  <a:gd name="T3" fmla="*/ 10 h 12"/>
                  <a:gd name="T4" fmla="*/ 17 w 17"/>
                  <a:gd name="T5" fmla="*/ 0 h 12"/>
                  <a:gd name="T6" fmla="*/ 12 w 17"/>
                  <a:gd name="T7" fmla="*/ 6 h 12"/>
                </a:gdLst>
                <a:ahLst/>
                <a:cxnLst>
                  <a:cxn ang="0">
                    <a:pos x="T0" y="T1"/>
                  </a:cxn>
                  <a:cxn ang="0">
                    <a:pos x="T2" y="T3"/>
                  </a:cxn>
                  <a:cxn ang="0">
                    <a:pos x="T4" y="T5"/>
                  </a:cxn>
                  <a:cxn ang="0">
                    <a:pos x="T6" y="T7"/>
                  </a:cxn>
                </a:cxnLst>
                <a:rect l="0" t="0" r="r" b="b"/>
                <a:pathLst>
                  <a:path w="17" h="12">
                    <a:moveTo>
                      <a:pt x="12" y="6"/>
                    </a:moveTo>
                    <a:cubicBezTo>
                      <a:pt x="1" y="12"/>
                      <a:pt x="11" y="5"/>
                      <a:pt x="0" y="10"/>
                    </a:cubicBezTo>
                    <a:cubicBezTo>
                      <a:pt x="0" y="9"/>
                      <a:pt x="13" y="3"/>
                      <a:pt x="17" y="0"/>
                    </a:cubicBezTo>
                    <a:cubicBezTo>
                      <a:pt x="13" y="4"/>
                      <a:pt x="11" y="4"/>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1" name="Freeform 6587">
                <a:extLst>
                  <a:ext uri="{FF2B5EF4-FFF2-40B4-BE49-F238E27FC236}">
                    <a16:creationId xmlns:a16="http://schemas.microsoft.com/office/drawing/2014/main" id="{9998734A-88FA-439D-964C-7F1F7C935927}"/>
                  </a:ext>
                </a:extLst>
              </p:cNvPr>
              <p:cNvSpPr>
                <a:spLocks/>
              </p:cNvSpPr>
              <p:nvPr/>
            </p:nvSpPr>
            <p:spPr bwMode="auto">
              <a:xfrm>
                <a:off x="2272" y="2572"/>
                <a:ext cx="14" cy="1"/>
              </a:xfrm>
              <a:custGeom>
                <a:avLst/>
                <a:gdLst>
                  <a:gd name="T0" fmla="*/ 25 w 25"/>
                  <a:gd name="T1" fmla="*/ 0 h 1"/>
                  <a:gd name="T2" fmla="*/ 14 w 25"/>
                  <a:gd name="T3" fmla="*/ 1 h 1"/>
                  <a:gd name="T4" fmla="*/ 5 w 25"/>
                  <a:gd name="T5" fmla="*/ 1 h 1"/>
                  <a:gd name="T6" fmla="*/ 10 w 25"/>
                  <a:gd name="T7" fmla="*/ 0 h 1"/>
                  <a:gd name="T8" fmla="*/ 25 w 25"/>
                  <a:gd name="T9" fmla="*/ 0 h 1"/>
                </a:gdLst>
                <a:ahLst/>
                <a:cxnLst>
                  <a:cxn ang="0">
                    <a:pos x="T0" y="T1"/>
                  </a:cxn>
                  <a:cxn ang="0">
                    <a:pos x="T2" y="T3"/>
                  </a:cxn>
                  <a:cxn ang="0">
                    <a:pos x="T4" y="T5"/>
                  </a:cxn>
                  <a:cxn ang="0">
                    <a:pos x="T6" y="T7"/>
                  </a:cxn>
                  <a:cxn ang="0">
                    <a:pos x="T8" y="T9"/>
                  </a:cxn>
                </a:cxnLst>
                <a:rect l="0" t="0" r="r" b="b"/>
                <a:pathLst>
                  <a:path w="25" h="1">
                    <a:moveTo>
                      <a:pt x="25" y="0"/>
                    </a:moveTo>
                    <a:cubicBezTo>
                      <a:pt x="25" y="1"/>
                      <a:pt x="19" y="1"/>
                      <a:pt x="14" y="1"/>
                    </a:cubicBezTo>
                    <a:cubicBezTo>
                      <a:pt x="9" y="1"/>
                      <a:pt x="4" y="1"/>
                      <a:pt x="5" y="1"/>
                    </a:cubicBezTo>
                    <a:cubicBezTo>
                      <a:pt x="0" y="1"/>
                      <a:pt x="4" y="1"/>
                      <a:pt x="10" y="0"/>
                    </a:cubicBezTo>
                    <a:cubicBezTo>
                      <a:pt x="15" y="0"/>
                      <a:pt x="23"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2" name="Freeform 6588">
                <a:extLst>
                  <a:ext uri="{FF2B5EF4-FFF2-40B4-BE49-F238E27FC236}">
                    <a16:creationId xmlns:a16="http://schemas.microsoft.com/office/drawing/2014/main" id="{9D67737E-56F3-4461-9D77-43F4EF8BED28}"/>
                  </a:ext>
                </a:extLst>
              </p:cNvPr>
              <p:cNvSpPr>
                <a:spLocks/>
              </p:cNvSpPr>
              <p:nvPr/>
            </p:nvSpPr>
            <p:spPr bwMode="auto">
              <a:xfrm>
                <a:off x="2462" y="2519"/>
                <a:ext cx="16" cy="8"/>
              </a:xfrm>
              <a:custGeom>
                <a:avLst/>
                <a:gdLst>
                  <a:gd name="T0" fmla="*/ 28 w 28"/>
                  <a:gd name="T1" fmla="*/ 1 h 14"/>
                  <a:gd name="T2" fmla="*/ 16 w 28"/>
                  <a:gd name="T3" fmla="*/ 8 h 14"/>
                  <a:gd name="T4" fmla="*/ 21 w 28"/>
                  <a:gd name="T5" fmla="*/ 4 h 14"/>
                  <a:gd name="T6" fmla="*/ 4 w 28"/>
                  <a:gd name="T7" fmla="*/ 14 h 14"/>
                  <a:gd name="T8" fmla="*/ 0 w 28"/>
                  <a:gd name="T9" fmla="*/ 14 h 14"/>
                  <a:gd name="T10" fmla="*/ 26 w 28"/>
                  <a:gd name="T11" fmla="*/ 0 h 14"/>
                  <a:gd name="T12" fmla="*/ 28 w 28"/>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28" h="14">
                    <a:moveTo>
                      <a:pt x="28" y="1"/>
                    </a:moveTo>
                    <a:cubicBezTo>
                      <a:pt x="24" y="4"/>
                      <a:pt x="20" y="6"/>
                      <a:pt x="16" y="8"/>
                    </a:cubicBezTo>
                    <a:cubicBezTo>
                      <a:pt x="17" y="7"/>
                      <a:pt x="22" y="4"/>
                      <a:pt x="21" y="4"/>
                    </a:cubicBezTo>
                    <a:cubicBezTo>
                      <a:pt x="11" y="7"/>
                      <a:pt x="14" y="9"/>
                      <a:pt x="4" y="14"/>
                    </a:cubicBezTo>
                    <a:cubicBezTo>
                      <a:pt x="4" y="13"/>
                      <a:pt x="3" y="13"/>
                      <a:pt x="0" y="14"/>
                    </a:cubicBezTo>
                    <a:cubicBezTo>
                      <a:pt x="8" y="9"/>
                      <a:pt x="16" y="6"/>
                      <a:pt x="26" y="0"/>
                    </a:cubicBezTo>
                    <a:lnTo>
                      <a:pt x="28"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3" name="Freeform 6589">
                <a:extLst>
                  <a:ext uri="{FF2B5EF4-FFF2-40B4-BE49-F238E27FC236}">
                    <a16:creationId xmlns:a16="http://schemas.microsoft.com/office/drawing/2014/main" id="{C156C5AC-9D0D-4DE4-BFE3-F295695CB476}"/>
                  </a:ext>
                </a:extLst>
              </p:cNvPr>
              <p:cNvSpPr>
                <a:spLocks/>
              </p:cNvSpPr>
              <p:nvPr/>
            </p:nvSpPr>
            <p:spPr bwMode="auto">
              <a:xfrm>
                <a:off x="2207" y="2569"/>
                <a:ext cx="16" cy="2"/>
              </a:xfrm>
              <a:custGeom>
                <a:avLst/>
                <a:gdLst>
                  <a:gd name="T0" fmla="*/ 29 w 29"/>
                  <a:gd name="T1" fmla="*/ 4 h 4"/>
                  <a:gd name="T2" fmla="*/ 14 w 29"/>
                  <a:gd name="T3" fmla="*/ 3 h 4"/>
                  <a:gd name="T4" fmla="*/ 2 w 29"/>
                  <a:gd name="T5" fmla="*/ 0 h 4"/>
                  <a:gd name="T6" fmla="*/ 29 w 29"/>
                  <a:gd name="T7" fmla="*/ 4 h 4"/>
                </a:gdLst>
                <a:ahLst/>
                <a:cxnLst>
                  <a:cxn ang="0">
                    <a:pos x="T0" y="T1"/>
                  </a:cxn>
                  <a:cxn ang="0">
                    <a:pos x="T2" y="T3"/>
                  </a:cxn>
                  <a:cxn ang="0">
                    <a:pos x="T4" y="T5"/>
                  </a:cxn>
                  <a:cxn ang="0">
                    <a:pos x="T6" y="T7"/>
                  </a:cxn>
                </a:cxnLst>
                <a:rect l="0" t="0" r="r" b="b"/>
                <a:pathLst>
                  <a:path w="29" h="4">
                    <a:moveTo>
                      <a:pt x="29" y="4"/>
                    </a:moveTo>
                    <a:cubicBezTo>
                      <a:pt x="29" y="4"/>
                      <a:pt x="21" y="4"/>
                      <a:pt x="14" y="3"/>
                    </a:cubicBezTo>
                    <a:cubicBezTo>
                      <a:pt x="7" y="2"/>
                      <a:pt x="0" y="1"/>
                      <a:pt x="2" y="0"/>
                    </a:cubicBezTo>
                    <a:cubicBezTo>
                      <a:pt x="14" y="1"/>
                      <a:pt x="17" y="3"/>
                      <a:pt x="2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4" name="Freeform 6590">
                <a:extLst>
                  <a:ext uri="{FF2B5EF4-FFF2-40B4-BE49-F238E27FC236}">
                    <a16:creationId xmlns:a16="http://schemas.microsoft.com/office/drawing/2014/main" id="{E7EF5AAA-BB7B-493F-B792-216B550F35BB}"/>
                  </a:ext>
                </a:extLst>
              </p:cNvPr>
              <p:cNvSpPr>
                <a:spLocks/>
              </p:cNvSpPr>
              <p:nvPr/>
            </p:nvSpPr>
            <p:spPr bwMode="auto">
              <a:xfrm>
                <a:off x="2099" y="2543"/>
                <a:ext cx="28" cy="9"/>
              </a:xfrm>
              <a:custGeom>
                <a:avLst/>
                <a:gdLst>
                  <a:gd name="T0" fmla="*/ 0 w 49"/>
                  <a:gd name="T1" fmla="*/ 0 h 16"/>
                  <a:gd name="T2" fmla="*/ 24 w 49"/>
                  <a:gd name="T3" fmla="*/ 7 h 16"/>
                  <a:gd name="T4" fmla="*/ 49 w 49"/>
                  <a:gd name="T5" fmla="*/ 16 h 16"/>
                  <a:gd name="T6" fmla="*/ 23 w 49"/>
                  <a:gd name="T7" fmla="*/ 9 h 16"/>
                  <a:gd name="T8" fmla="*/ 0 w 49"/>
                  <a:gd name="T9" fmla="*/ 0 h 16"/>
                </a:gdLst>
                <a:ahLst/>
                <a:cxnLst>
                  <a:cxn ang="0">
                    <a:pos x="T0" y="T1"/>
                  </a:cxn>
                  <a:cxn ang="0">
                    <a:pos x="T2" y="T3"/>
                  </a:cxn>
                  <a:cxn ang="0">
                    <a:pos x="T4" y="T5"/>
                  </a:cxn>
                  <a:cxn ang="0">
                    <a:pos x="T6" y="T7"/>
                  </a:cxn>
                  <a:cxn ang="0">
                    <a:pos x="T8" y="T9"/>
                  </a:cxn>
                </a:cxnLst>
                <a:rect l="0" t="0" r="r" b="b"/>
                <a:pathLst>
                  <a:path w="49" h="16">
                    <a:moveTo>
                      <a:pt x="0" y="0"/>
                    </a:moveTo>
                    <a:cubicBezTo>
                      <a:pt x="6" y="2"/>
                      <a:pt x="15" y="5"/>
                      <a:pt x="24" y="7"/>
                    </a:cubicBezTo>
                    <a:cubicBezTo>
                      <a:pt x="33" y="10"/>
                      <a:pt x="42" y="13"/>
                      <a:pt x="49" y="16"/>
                    </a:cubicBezTo>
                    <a:cubicBezTo>
                      <a:pt x="43" y="15"/>
                      <a:pt x="33" y="12"/>
                      <a:pt x="23" y="9"/>
                    </a:cubicBezTo>
                    <a:cubicBezTo>
                      <a:pt x="13" y="5"/>
                      <a:pt x="4"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5" name="Freeform 6591">
                <a:extLst>
                  <a:ext uri="{FF2B5EF4-FFF2-40B4-BE49-F238E27FC236}">
                    <a16:creationId xmlns:a16="http://schemas.microsoft.com/office/drawing/2014/main" id="{1A0AFED2-2B3D-4DE5-BB6C-8DFCAA7D34DE}"/>
                  </a:ext>
                </a:extLst>
              </p:cNvPr>
              <p:cNvSpPr>
                <a:spLocks/>
              </p:cNvSpPr>
              <p:nvPr/>
            </p:nvSpPr>
            <p:spPr bwMode="auto">
              <a:xfrm>
                <a:off x="2277" y="2570"/>
                <a:ext cx="24" cy="2"/>
              </a:xfrm>
              <a:custGeom>
                <a:avLst/>
                <a:gdLst>
                  <a:gd name="T0" fmla="*/ 0 w 42"/>
                  <a:gd name="T1" fmla="*/ 2 h 4"/>
                  <a:gd name="T2" fmla="*/ 22 w 42"/>
                  <a:gd name="T3" fmla="*/ 2 h 4"/>
                  <a:gd name="T4" fmla="*/ 42 w 42"/>
                  <a:gd name="T5" fmla="*/ 1 h 4"/>
                  <a:gd name="T6" fmla="*/ 19 w 42"/>
                  <a:gd name="T7" fmla="*/ 3 h 4"/>
                  <a:gd name="T8" fmla="*/ 0 w 42"/>
                  <a:gd name="T9" fmla="*/ 2 h 4"/>
                </a:gdLst>
                <a:ahLst/>
                <a:cxnLst>
                  <a:cxn ang="0">
                    <a:pos x="T0" y="T1"/>
                  </a:cxn>
                  <a:cxn ang="0">
                    <a:pos x="T2" y="T3"/>
                  </a:cxn>
                  <a:cxn ang="0">
                    <a:pos x="T4" y="T5"/>
                  </a:cxn>
                  <a:cxn ang="0">
                    <a:pos x="T6" y="T7"/>
                  </a:cxn>
                  <a:cxn ang="0">
                    <a:pos x="T8" y="T9"/>
                  </a:cxn>
                </a:cxnLst>
                <a:rect l="0" t="0" r="r" b="b"/>
                <a:pathLst>
                  <a:path w="42" h="4">
                    <a:moveTo>
                      <a:pt x="0" y="2"/>
                    </a:moveTo>
                    <a:cubicBezTo>
                      <a:pt x="6" y="4"/>
                      <a:pt x="14" y="3"/>
                      <a:pt x="22" y="2"/>
                    </a:cubicBezTo>
                    <a:cubicBezTo>
                      <a:pt x="30" y="2"/>
                      <a:pt x="37" y="0"/>
                      <a:pt x="42" y="1"/>
                    </a:cubicBezTo>
                    <a:cubicBezTo>
                      <a:pt x="36" y="2"/>
                      <a:pt x="27" y="3"/>
                      <a:pt x="19" y="3"/>
                    </a:cubicBezTo>
                    <a:cubicBezTo>
                      <a:pt x="11" y="4"/>
                      <a:pt x="4"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6" name="Freeform 6592">
                <a:extLst>
                  <a:ext uri="{FF2B5EF4-FFF2-40B4-BE49-F238E27FC236}">
                    <a16:creationId xmlns:a16="http://schemas.microsoft.com/office/drawing/2014/main" id="{A57C9387-1C00-4E63-90B7-EE8D2A5AC841}"/>
                  </a:ext>
                </a:extLst>
              </p:cNvPr>
              <p:cNvSpPr>
                <a:spLocks/>
              </p:cNvSpPr>
              <p:nvPr/>
            </p:nvSpPr>
            <p:spPr bwMode="auto">
              <a:xfrm>
                <a:off x="2004" y="2491"/>
                <a:ext cx="15" cy="12"/>
              </a:xfrm>
              <a:custGeom>
                <a:avLst/>
                <a:gdLst>
                  <a:gd name="T0" fmla="*/ 9 w 26"/>
                  <a:gd name="T1" fmla="*/ 9 h 21"/>
                  <a:gd name="T2" fmla="*/ 26 w 26"/>
                  <a:gd name="T3" fmla="*/ 21 h 21"/>
                  <a:gd name="T4" fmla="*/ 9 w 26"/>
                  <a:gd name="T5" fmla="*/ 10 h 21"/>
                  <a:gd name="T6" fmla="*/ 3 w 26"/>
                  <a:gd name="T7" fmla="*/ 2 h 21"/>
                  <a:gd name="T8" fmla="*/ 9 w 26"/>
                  <a:gd name="T9" fmla="*/ 9 h 21"/>
                </a:gdLst>
                <a:ahLst/>
                <a:cxnLst>
                  <a:cxn ang="0">
                    <a:pos x="T0" y="T1"/>
                  </a:cxn>
                  <a:cxn ang="0">
                    <a:pos x="T2" y="T3"/>
                  </a:cxn>
                  <a:cxn ang="0">
                    <a:pos x="T4" y="T5"/>
                  </a:cxn>
                  <a:cxn ang="0">
                    <a:pos x="T6" y="T7"/>
                  </a:cxn>
                  <a:cxn ang="0">
                    <a:pos x="T8" y="T9"/>
                  </a:cxn>
                </a:cxnLst>
                <a:rect l="0" t="0" r="r" b="b"/>
                <a:pathLst>
                  <a:path w="26" h="21">
                    <a:moveTo>
                      <a:pt x="9" y="9"/>
                    </a:moveTo>
                    <a:cubicBezTo>
                      <a:pt x="16" y="14"/>
                      <a:pt x="25" y="17"/>
                      <a:pt x="26" y="21"/>
                    </a:cubicBezTo>
                    <a:cubicBezTo>
                      <a:pt x="23" y="20"/>
                      <a:pt x="13" y="11"/>
                      <a:pt x="9" y="10"/>
                    </a:cubicBezTo>
                    <a:cubicBezTo>
                      <a:pt x="6" y="8"/>
                      <a:pt x="0" y="0"/>
                      <a:pt x="3" y="2"/>
                    </a:cubicBezTo>
                    <a:cubicBezTo>
                      <a:pt x="13" y="8"/>
                      <a:pt x="7" y="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7" name="Freeform 6593">
                <a:extLst>
                  <a:ext uri="{FF2B5EF4-FFF2-40B4-BE49-F238E27FC236}">
                    <a16:creationId xmlns:a16="http://schemas.microsoft.com/office/drawing/2014/main" id="{B1D97D29-542E-44C0-A292-43EF112B9116}"/>
                  </a:ext>
                </a:extLst>
              </p:cNvPr>
              <p:cNvSpPr>
                <a:spLocks/>
              </p:cNvSpPr>
              <p:nvPr/>
            </p:nvSpPr>
            <p:spPr bwMode="auto">
              <a:xfrm>
                <a:off x="2555" y="2448"/>
                <a:ext cx="21" cy="16"/>
              </a:xfrm>
              <a:custGeom>
                <a:avLst/>
                <a:gdLst>
                  <a:gd name="T0" fmla="*/ 18 w 36"/>
                  <a:gd name="T1" fmla="*/ 16 h 28"/>
                  <a:gd name="T2" fmla="*/ 13 w 36"/>
                  <a:gd name="T3" fmla="*/ 17 h 28"/>
                  <a:gd name="T4" fmla="*/ 3 w 36"/>
                  <a:gd name="T5" fmla="*/ 26 h 28"/>
                  <a:gd name="T6" fmla="*/ 0 w 36"/>
                  <a:gd name="T7" fmla="*/ 28 h 28"/>
                  <a:gd name="T8" fmla="*/ 19 w 36"/>
                  <a:gd name="T9" fmla="*/ 10 h 28"/>
                  <a:gd name="T10" fmla="*/ 23 w 36"/>
                  <a:gd name="T11" fmla="*/ 8 h 28"/>
                  <a:gd name="T12" fmla="*/ 27 w 36"/>
                  <a:gd name="T13" fmla="*/ 7 h 28"/>
                  <a:gd name="T14" fmla="*/ 18 w 36"/>
                  <a:gd name="T15" fmla="*/ 16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28">
                    <a:moveTo>
                      <a:pt x="18" y="16"/>
                    </a:moveTo>
                    <a:cubicBezTo>
                      <a:pt x="15" y="17"/>
                      <a:pt x="14" y="18"/>
                      <a:pt x="13" y="17"/>
                    </a:cubicBezTo>
                    <a:cubicBezTo>
                      <a:pt x="11" y="19"/>
                      <a:pt x="8" y="22"/>
                      <a:pt x="3" y="26"/>
                    </a:cubicBezTo>
                    <a:cubicBezTo>
                      <a:pt x="3" y="25"/>
                      <a:pt x="2" y="26"/>
                      <a:pt x="0" y="28"/>
                    </a:cubicBezTo>
                    <a:cubicBezTo>
                      <a:pt x="6" y="22"/>
                      <a:pt x="12" y="18"/>
                      <a:pt x="19" y="10"/>
                    </a:cubicBezTo>
                    <a:cubicBezTo>
                      <a:pt x="20" y="11"/>
                      <a:pt x="21" y="10"/>
                      <a:pt x="23" y="8"/>
                    </a:cubicBezTo>
                    <a:cubicBezTo>
                      <a:pt x="19" y="12"/>
                      <a:pt x="16" y="17"/>
                      <a:pt x="27" y="7"/>
                    </a:cubicBezTo>
                    <a:cubicBezTo>
                      <a:pt x="36" y="0"/>
                      <a:pt x="21" y="13"/>
                      <a:pt x="1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8" name="Freeform 6594">
                <a:extLst>
                  <a:ext uri="{FF2B5EF4-FFF2-40B4-BE49-F238E27FC236}">
                    <a16:creationId xmlns:a16="http://schemas.microsoft.com/office/drawing/2014/main" id="{AC952D36-A8E8-4601-8751-DAE8CCE0005A}"/>
                  </a:ext>
                </a:extLst>
              </p:cNvPr>
              <p:cNvSpPr>
                <a:spLocks/>
              </p:cNvSpPr>
              <p:nvPr/>
            </p:nvSpPr>
            <p:spPr bwMode="auto">
              <a:xfrm>
                <a:off x="2545" y="2465"/>
                <a:ext cx="10" cy="8"/>
              </a:xfrm>
              <a:custGeom>
                <a:avLst/>
                <a:gdLst>
                  <a:gd name="T0" fmla="*/ 18 w 18"/>
                  <a:gd name="T1" fmla="*/ 2 h 15"/>
                  <a:gd name="T2" fmla="*/ 2 w 18"/>
                  <a:gd name="T3" fmla="*/ 14 h 15"/>
                  <a:gd name="T4" fmla="*/ 6 w 18"/>
                  <a:gd name="T5" fmla="*/ 10 h 15"/>
                  <a:gd name="T6" fmla="*/ 3 w 18"/>
                  <a:gd name="T7" fmla="*/ 12 h 15"/>
                  <a:gd name="T8" fmla="*/ 18 w 18"/>
                  <a:gd name="T9" fmla="*/ 2 h 15"/>
                </a:gdLst>
                <a:ahLst/>
                <a:cxnLst>
                  <a:cxn ang="0">
                    <a:pos x="T0" y="T1"/>
                  </a:cxn>
                  <a:cxn ang="0">
                    <a:pos x="T2" y="T3"/>
                  </a:cxn>
                  <a:cxn ang="0">
                    <a:pos x="T4" y="T5"/>
                  </a:cxn>
                  <a:cxn ang="0">
                    <a:pos x="T6" y="T7"/>
                  </a:cxn>
                  <a:cxn ang="0">
                    <a:pos x="T8" y="T9"/>
                  </a:cxn>
                </a:cxnLst>
                <a:rect l="0" t="0" r="r" b="b"/>
                <a:pathLst>
                  <a:path w="18" h="15">
                    <a:moveTo>
                      <a:pt x="18" y="2"/>
                    </a:moveTo>
                    <a:cubicBezTo>
                      <a:pt x="12" y="7"/>
                      <a:pt x="9" y="8"/>
                      <a:pt x="2" y="14"/>
                    </a:cubicBezTo>
                    <a:cubicBezTo>
                      <a:pt x="0" y="15"/>
                      <a:pt x="3" y="12"/>
                      <a:pt x="6" y="10"/>
                    </a:cubicBezTo>
                    <a:cubicBezTo>
                      <a:pt x="6" y="9"/>
                      <a:pt x="5" y="10"/>
                      <a:pt x="3" y="12"/>
                    </a:cubicBezTo>
                    <a:cubicBezTo>
                      <a:pt x="4" y="10"/>
                      <a:pt x="18"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9" name="Freeform 6595">
                <a:extLst>
                  <a:ext uri="{FF2B5EF4-FFF2-40B4-BE49-F238E27FC236}">
                    <a16:creationId xmlns:a16="http://schemas.microsoft.com/office/drawing/2014/main" id="{B808A821-6CD1-41F8-8373-5E3FE27B1333}"/>
                  </a:ext>
                </a:extLst>
              </p:cNvPr>
              <p:cNvSpPr>
                <a:spLocks/>
              </p:cNvSpPr>
              <p:nvPr/>
            </p:nvSpPr>
            <p:spPr bwMode="auto">
              <a:xfrm>
                <a:off x="1963" y="2460"/>
                <a:ext cx="11" cy="9"/>
              </a:xfrm>
              <a:custGeom>
                <a:avLst/>
                <a:gdLst>
                  <a:gd name="T0" fmla="*/ 16 w 19"/>
                  <a:gd name="T1" fmla="*/ 16 h 16"/>
                  <a:gd name="T2" fmla="*/ 0 w 19"/>
                  <a:gd name="T3" fmla="*/ 0 h 16"/>
                  <a:gd name="T4" fmla="*/ 19 w 19"/>
                  <a:gd name="T5" fmla="*/ 16 h 16"/>
                  <a:gd name="T6" fmla="*/ 16 w 19"/>
                  <a:gd name="T7" fmla="*/ 16 h 16"/>
                </a:gdLst>
                <a:ahLst/>
                <a:cxnLst>
                  <a:cxn ang="0">
                    <a:pos x="T0" y="T1"/>
                  </a:cxn>
                  <a:cxn ang="0">
                    <a:pos x="T2" y="T3"/>
                  </a:cxn>
                  <a:cxn ang="0">
                    <a:pos x="T4" y="T5"/>
                  </a:cxn>
                  <a:cxn ang="0">
                    <a:pos x="T6" y="T7"/>
                  </a:cxn>
                </a:cxnLst>
                <a:rect l="0" t="0" r="r" b="b"/>
                <a:pathLst>
                  <a:path w="19" h="16">
                    <a:moveTo>
                      <a:pt x="16" y="16"/>
                    </a:moveTo>
                    <a:cubicBezTo>
                      <a:pt x="8" y="9"/>
                      <a:pt x="0" y="2"/>
                      <a:pt x="0" y="0"/>
                    </a:cubicBezTo>
                    <a:cubicBezTo>
                      <a:pt x="8" y="8"/>
                      <a:pt x="9" y="8"/>
                      <a:pt x="19" y="16"/>
                    </a:cubicBezTo>
                    <a:cubicBezTo>
                      <a:pt x="18" y="16"/>
                      <a:pt x="16" y="15"/>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0" name="Freeform 6596">
                <a:extLst>
                  <a:ext uri="{FF2B5EF4-FFF2-40B4-BE49-F238E27FC236}">
                    <a16:creationId xmlns:a16="http://schemas.microsoft.com/office/drawing/2014/main" id="{F5EFC46C-177B-4635-992E-AC2E2945A8A4}"/>
                  </a:ext>
                </a:extLst>
              </p:cNvPr>
              <p:cNvSpPr>
                <a:spLocks/>
              </p:cNvSpPr>
              <p:nvPr/>
            </p:nvSpPr>
            <p:spPr bwMode="auto">
              <a:xfrm>
                <a:off x="2310" y="2564"/>
                <a:ext cx="17" cy="3"/>
              </a:xfrm>
              <a:custGeom>
                <a:avLst/>
                <a:gdLst>
                  <a:gd name="T0" fmla="*/ 21 w 29"/>
                  <a:gd name="T1" fmla="*/ 4 h 5"/>
                  <a:gd name="T2" fmla="*/ 15 w 29"/>
                  <a:gd name="T3" fmla="*/ 3 h 5"/>
                  <a:gd name="T4" fmla="*/ 0 w 29"/>
                  <a:gd name="T5" fmla="*/ 4 h 5"/>
                  <a:gd name="T6" fmla="*/ 29 w 29"/>
                  <a:gd name="T7" fmla="*/ 0 h 5"/>
                  <a:gd name="T8" fmla="*/ 21 w 29"/>
                  <a:gd name="T9" fmla="*/ 4 h 5"/>
                </a:gdLst>
                <a:ahLst/>
                <a:cxnLst>
                  <a:cxn ang="0">
                    <a:pos x="T0" y="T1"/>
                  </a:cxn>
                  <a:cxn ang="0">
                    <a:pos x="T2" y="T3"/>
                  </a:cxn>
                  <a:cxn ang="0">
                    <a:pos x="T4" y="T5"/>
                  </a:cxn>
                  <a:cxn ang="0">
                    <a:pos x="T6" y="T7"/>
                  </a:cxn>
                  <a:cxn ang="0">
                    <a:pos x="T8" y="T9"/>
                  </a:cxn>
                </a:cxnLst>
                <a:rect l="0" t="0" r="r" b="b"/>
                <a:pathLst>
                  <a:path w="29" h="5">
                    <a:moveTo>
                      <a:pt x="21" y="4"/>
                    </a:moveTo>
                    <a:cubicBezTo>
                      <a:pt x="14" y="5"/>
                      <a:pt x="15" y="4"/>
                      <a:pt x="15" y="3"/>
                    </a:cubicBezTo>
                    <a:cubicBezTo>
                      <a:pt x="14" y="2"/>
                      <a:pt x="13" y="2"/>
                      <a:pt x="0" y="4"/>
                    </a:cubicBezTo>
                    <a:cubicBezTo>
                      <a:pt x="1" y="2"/>
                      <a:pt x="15" y="2"/>
                      <a:pt x="29" y="0"/>
                    </a:cubicBezTo>
                    <a:cubicBezTo>
                      <a:pt x="25" y="1"/>
                      <a:pt x="22" y="3"/>
                      <a:pt x="2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1" name="Freeform 6597">
                <a:extLst>
                  <a:ext uri="{FF2B5EF4-FFF2-40B4-BE49-F238E27FC236}">
                    <a16:creationId xmlns:a16="http://schemas.microsoft.com/office/drawing/2014/main" id="{84FADAA5-8BF6-4D07-8B45-8C7A497CBA0A}"/>
                  </a:ext>
                </a:extLst>
              </p:cNvPr>
              <p:cNvSpPr>
                <a:spLocks/>
              </p:cNvSpPr>
              <p:nvPr/>
            </p:nvSpPr>
            <p:spPr bwMode="auto">
              <a:xfrm>
                <a:off x="1891" y="2382"/>
                <a:ext cx="110" cy="106"/>
              </a:xfrm>
              <a:custGeom>
                <a:avLst/>
                <a:gdLst>
                  <a:gd name="T0" fmla="*/ 98 w 193"/>
                  <a:gd name="T1" fmla="*/ 111 h 186"/>
                  <a:gd name="T2" fmla="*/ 98 w 193"/>
                  <a:gd name="T3" fmla="*/ 109 h 186"/>
                  <a:gd name="T4" fmla="*/ 93 w 193"/>
                  <a:gd name="T5" fmla="*/ 107 h 186"/>
                  <a:gd name="T6" fmla="*/ 69 w 193"/>
                  <a:gd name="T7" fmla="*/ 83 h 186"/>
                  <a:gd name="T8" fmla="*/ 46 w 193"/>
                  <a:gd name="T9" fmla="*/ 58 h 186"/>
                  <a:gd name="T10" fmla="*/ 88 w 193"/>
                  <a:gd name="T11" fmla="*/ 101 h 186"/>
                  <a:gd name="T12" fmla="*/ 48 w 193"/>
                  <a:gd name="T13" fmla="*/ 57 h 186"/>
                  <a:gd name="T14" fmla="*/ 0 w 193"/>
                  <a:gd name="T15" fmla="*/ 0 h 186"/>
                  <a:gd name="T16" fmla="*/ 95 w 193"/>
                  <a:gd name="T17" fmla="*/ 106 h 186"/>
                  <a:gd name="T18" fmla="*/ 193 w 193"/>
                  <a:gd name="T19" fmla="*/ 185 h 186"/>
                  <a:gd name="T20" fmla="*/ 185 w 193"/>
                  <a:gd name="T21" fmla="*/ 182 h 186"/>
                  <a:gd name="T22" fmla="*/ 182 w 193"/>
                  <a:gd name="T23" fmla="*/ 178 h 186"/>
                  <a:gd name="T24" fmla="*/ 134 w 193"/>
                  <a:gd name="T25" fmla="*/ 142 h 186"/>
                  <a:gd name="T26" fmla="*/ 98 w 193"/>
                  <a:gd name="T27" fmla="*/ 1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3" h="186">
                    <a:moveTo>
                      <a:pt x="98" y="111"/>
                    </a:moveTo>
                    <a:cubicBezTo>
                      <a:pt x="95" y="108"/>
                      <a:pt x="106" y="117"/>
                      <a:pt x="98" y="109"/>
                    </a:cubicBezTo>
                    <a:cubicBezTo>
                      <a:pt x="87" y="99"/>
                      <a:pt x="99" y="112"/>
                      <a:pt x="93" y="107"/>
                    </a:cubicBezTo>
                    <a:cubicBezTo>
                      <a:pt x="86" y="99"/>
                      <a:pt x="77" y="91"/>
                      <a:pt x="69" y="83"/>
                    </a:cubicBezTo>
                    <a:cubicBezTo>
                      <a:pt x="60" y="74"/>
                      <a:pt x="52" y="66"/>
                      <a:pt x="46" y="58"/>
                    </a:cubicBezTo>
                    <a:cubicBezTo>
                      <a:pt x="62" y="74"/>
                      <a:pt x="73" y="86"/>
                      <a:pt x="88" y="101"/>
                    </a:cubicBezTo>
                    <a:cubicBezTo>
                      <a:pt x="77" y="89"/>
                      <a:pt x="63" y="74"/>
                      <a:pt x="48" y="57"/>
                    </a:cubicBezTo>
                    <a:cubicBezTo>
                      <a:pt x="32" y="40"/>
                      <a:pt x="16" y="21"/>
                      <a:pt x="0" y="0"/>
                    </a:cubicBezTo>
                    <a:cubicBezTo>
                      <a:pt x="29" y="37"/>
                      <a:pt x="61" y="73"/>
                      <a:pt x="95" y="106"/>
                    </a:cubicBezTo>
                    <a:cubicBezTo>
                      <a:pt x="129" y="138"/>
                      <a:pt x="163" y="165"/>
                      <a:pt x="193" y="185"/>
                    </a:cubicBezTo>
                    <a:cubicBezTo>
                      <a:pt x="192" y="186"/>
                      <a:pt x="182" y="178"/>
                      <a:pt x="185" y="182"/>
                    </a:cubicBezTo>
                    <a:cubicBezTo>
                      <a:pt x="181" y="179"/>
                      <a:pt x="182" y="179"/>
                      <a:pt x="182" y="178"/>
                    </a:cubicBezTo>
                    <a:cubicBezTo>
                      <a:pt x="159" y="162"/>
                      <a:pt x="146" y="152"/>
                      <a:pt x="134" y="142"/>
                    </a:cubicBezTo>
                    <a:lnTo>
                      <a:pt x="98"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2" name="Freeform 6598">
                <a:extLst>
                  <a:ext uri="{FF2B5EF4-FFF2-40B4-BE49-F238E27FC236}">
                    <a16:creationId xmlns:a16="http://schemas.microsoft.com/office/drawing/2014/main" id="{A4AF6216-796B-46D8-BF6D-2157ECD7DB5F}"/>
                  </a:ext>
                </a:extLst>
              </p:cNvPr>
              <p:cNvSpPr>
                <a:spLocks/>
              </p:cNvSpPr>
              <p:nvPr/>
            </p:nvSpPr>
            <p:spPr bwMode="auto">
              <a:xfrm>
                <a:off x="2519" y="2485"/>
                <a:ext cx="7" cy="6"/>
              </a:xfrm>
              <a:custGeom>
                <a:avLst/>
                <a:gdLst>
                  <a:gd name="T0" fmla="*/ 9 w 14"/>
                  <a:gd name="T1" fmla="*/ 5 h 10"/>
                  <a:gd name="T2" fmla="*/ 0 w 14"/>
                  <a:gd name="T3" fmla="*/ 10 h 10"/>
                  <a:gd name="T4" fmla="*/ 13 w 14"/>
                  <a:gd name="T5" fmla="*/ 0 h 10"/>
                  <a:gd name="T6" fmla="*/ 9 w 14"/>
                  <a:gd name="T7" fmla="*/ 5 h 10"/>
                </a:gdLst>
                <a:ahLst/>
                <a:cxnLst>
                  <a:cxn ang="0">
                    <a:pos x="T0" y="T1"/>
                  </a:cxn>
                  <a:cxn ang="0">
                    <a:pos x="T2" y="T3"/>
                  </a:cxn>
                  <a:cxn ang="0">
                    <a:pos x="T4" y="T5"/>
                  </a:cxn>
                  <a:cxn ang="0">
                    <a:pos x="T6" y="T7"/>
                  </a:cxn>
                </a:cxnLst>
                <a:rect l="0" t="0" r="r" b="b"/>
                <a:pathLst>
                  <a:path w="14" h="10">
                    <a:moveTo>
                      <a:pt x="9" y="5"/>
                    </a:moveTo>
                    <a:cubicBezTo>
                      <a:pt x="4" y="9"/>
                      <a:pt x="4" y="7"/>
                      <a:pt x="0" y="10"/>
                    </a:cubicBezTo>
                    <a:cubicBezTo>
                      <a:pt x="2" y="8"/>
                      <a:pt x="8" y="4"/>
                      <a:pt x="13" y="0"/>
                    </a:cubicBezTo>
                    <a:cubicBezTo>
                      <a:pt x="14" y="1"/>
                      <a:pt x="6" y="6"/>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3" name="Freeform 6599">
                <a:extLst>
                  <a:ext uri="{FF2B5EF4-FFF2-40B4-BE49-F238E27FC236}">
                    <a16:creationId xmlns:a16="http://schemas.microsoft.com/office/drawing/2014/main" id="{A1F6C92F-2C9E-4175-BC0B-5F35DFC82874}"/>
                  </a:ext>
                </a:extLst>
              </p:cNvPr>
              <p:cNvSpPr>
                <a:spLocks/>
              </p:cNvSpPr>
              <p:nvPr/>
            </p:nvSpPr>
            <p:spPr bwMode="auto">
              <a:xfrm>
                <a:off x="2225" y="2568"/>
                <a:ext cx="36" cy="2"/>
              </a:xfrm>
              <a:custGeom>
                <a:avLst/>
                <a:gdLst>
                  <a:gd name="T0" fmla="*/ 63 w 63"/>
                  <a:gd name="T1" fmla="*/ 3 h 3"/>
                  <a:gd name="T2" fmla="*/ 23 w 63"/>
                  <a:gd name="T3" fmla="*/ 2 h 3"/>
                  <a:gd name="T4" fmla="*/ 14 w 63"/>
                  <a:gd name="T5" fmla="*/ 1 h 3"/>
                  <a:gd name="T6" fmla="*/ 34 w 63"/>
                  <a:gd name="T7" fmla="*/ 2 h 3"/>
                  <a:gd name="T8" fmla="*/ 63 w 63"/>
                  <a:gd name="T9" fmla="*/ 3 h 3"/>
                </a:gdLst>
                <a:ahLst/>
                <a:cxnLst>
                  <a:cxn ang="0">
                    <a:pos x="T0" y="T1"/>
                  </a:cxn>
                  <a:cxn ang="0">
                    <a:pos x="T2" y="T3"/>
                  </a:cxn>
                  <a:cxn ang="0">
                    <a:pos x="T4" y="T5"/>
                  </a:cxn>
                  <a:cxn ang="0">
                    <a:pos x="T6" y="T7"/>
                  </a:cxn>
                  <a:cxn ang="0">
                    <a:pos x="T8" y="T9"/>
                  </a:cxn>
                </a:cxnLst>
                <a:rect l="0" t="0" r="r" b="b"/>
                <a:pathLst>
                  <a:path w="63" h="3">
                    <a:moveTo>
                      <a:pt x="63" y="3"/>
                    </a:moveTo>
                    <a:cubicBezTo>
                      <a:pt x="56" y="3"/>
                      <a:pt x="37" y="3"/>
                      <a:pt x="23" y="2"/>
                    </a:cubicBezTo>
                    <a:cubicBezTo>
                      <a:pt x="9" y="1"/>
                      <a:pt x="0" y="0"/>
                      <a:pt x="14" y="1"/>
                    </a:cubicBezTo>
                    <a:cubicBezTo>
                      <a:pt x="34" y="2"/>
                      <a:pt x="34" y="2"/>
                      <a:pt x="34" y="2"/>
                    </a:cubicBezTo>
                    <a:cubicBezTo>
                      <a:pt x="43" y="2"/>
                      <a:pt x="54" y="2"/>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4" name="Freeform 6600">
                <a:extLst>
                  <a:ext uri="{FF2B5EF4-FFF2-40B4-BE49-F238E27FC236}">
                    <a16:creationId xmlns:a16="http://schemas.microsoft.com/office/drawing/2014/main" id="{EA4121E5-3592-4458-B6C9-496D22A200B1}"/>
                  </a:ext>
                </a:extLst>
              </p:cNvPr>
              <p:cNvSpPr>
                <a:spLocks/>
              </p:cNvSpPr>
              <p:nvPr/>
            </p:nvSpPr>
            <p:spPr bwMode="auto">
              <a:xfrm>
                <a:off x="2490" y="2503"/>
                <a:ext cx="9" cy="5"/>
              </a:xfrm>
              <a:custGeom>
                <a:avLst/>
                <a:gdLst>
                  <a:gd name="T0" fmla="*/ 14 w 15"/>
                  <a:gd name="T1" fmla="*/ 3 h 9"/>
                  <a:gd name="T2" fmla="*/ 1 w 15"/>
                  <a:gd name="T3" fmla="*/ 9 h 9"/>
                  <a:gd name="T4" fmla="*/ 15 w 15"/>
                  <a:gd name="T5" fmla="*/ 0 h 9"/>
                  <a:gd name="T6" fmla="*/ 14 w 15"/>
                  <a:gd name="T7" fmla="*/ 3 h 9"/>
                </a:gdLst>
                <a:ahLst/>
                <a:cxnLst>
                  <a:cxn ang="0">
                    <a:pos x="T0" y="T1"/>
                  </a:cxn>
                  <a:cxn ang="0">
                    <a:pos x="T2" y="T3"/>
                  </a:cxn>
                  <a:cxn ang="0">
                    <a:pos x="T4" y="T5"/>
                  </a:cxn>
                  <a:cxn ang="0">
                    <a:pos x="T6" y="T7"/>
                  </a:cxn>
                </a:cxnLst>
                <a:rect l="0" t="0" r="r" b="b"/>
                <a:pathLst>
                  <a:path w="15" h="9">
                    <a:moveTo>
                      <a:pt x="14" y="3"/>
                    </a:moveTo>
                    <a:cubicBezTo>
                      <a:pt x="7" y="8"/>
                      <a:pt x="7" y="6"/>
                      <a:pt x="1" y="9"/>
                    </a:cubicBezTo>
                    <a:cubicBezTo>
                      <a:pt x="0" y="9"/>
                      <a:pt x="12" y="3"/>
                      <a:pt x="15" y="0"/>
                    </a:cubicBezTo>
                    <a:cubicBezTo>
                      <a:pt x="14" y="1"/>
                      <a:pt x="13"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5" name="Freeform 6601">
                <a:extLst>
                  <a:ext uri="{FF2B5EF4-FFF2-40B4-BE49-F238E27FC236}">
                    <a16:creationId xmlns:a16="http://schemas.microsoft.com/office/drawing/2014/main" id="{5C0F4477-30C0-4662-BF59-AD67D28189FA}"/>
                  </a:ext>
                </a:extLst>
              </p:cNvPr>
              <p:cNvSpPr>
                <a:spLocks/>
              </p:cNvSpPr>
              <p:nvPr/>
            </p:nvSpPr>
            <p:spPr bwMode="auto">
              <a:xfrm>
                <a:off x="2526" y="2453"/>
                <a:ext cx="40" cy="31"/>
              </a:xfrm>
              <a:custGeom>
                <a:avLst/>
                <a:gdLst>
                  <a:gd name="T0" fmla="*/ 0 w 69"/>
                  <a:gd name="T1" fmla="*/ 55 h 55"/>
                  <a:gd name="T2" fmla="*/ 40 w 69"/>
                  <a:gd name="T3" fmla="*/ 25 h 55"/>
                  <a:gd name="T4" fmla="*/ 49 w 69"/>
                  <a:gd name="T5" fmla="*/ 16 h 55"/>
                  <a:gd name="T6" fmla="*/ 61 w 69"/>
                  <a:gd name="T7" fmla="*/ 5 h 55"/>
                  <a:gd name="T8" fmla="*/ 55 w 69"/>
                  <a:gd name="T9" fmla="*/ 14 h 55"/>
                  <a:gd name="T10" fmla="*/ 32 w 69"/>
                  <a:gd name="T11" fmla="*/ 31 h 55"/>
                  <a:gd name="T12" fmla="*/ 0 w 69"/>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9" h="55">
                    <a:moveTo>
                      <a:pt x="0" y="55"/>
                    </a:moveTo>
                    <a:cubicBezTo>
                      <a:pt x="15" y="44"/>
                      <a:pt x="26" y="35"/>
                      <a:pt x="40" y="25"/>
                    </a:cubicBezTo>
                    <a:cubicBezTo>
                      <a:pt x="39" y="24"/>
                      <a:pt x="44" y="20"/>
                      <a:pt x="49" y="16"/>
                    </a:cubicBezTo>
                    <a:cubicBezTo>
                      <a:pt x="55" y="12"/>
                      <a:pt x="60" y="7"/>
                      <a:pt x="61" y="5"/>
                    </a:cubicBezTo>
                    <a:cubicBezTo>
                      <a:pt x="69" y="0"/>
                      <a:pt x="64" y="6"/>
                      <a:pt x="55" y="14"/>
                    </a:cubicBezTo>
                    <a:cubicBezTo>
                      <a:pt x="47" y="21"/>
                      <a:pt x="35" y="30"/>
                      <a:pt x="32" y="31"/>
                    </a:cubicBezTo>
                    <a:cubicBezTo>
                      <a:pt x="23" y="40"/>
                      <a:pt x="13" y="45"/>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6" name="Freeform 6602">
                <a:extLst>
                  <a:ext uri="{FF2B5EF4-FFF2-40B4-BE49-F238E27FC236}">
                    <a16:creationId xmlns:a16="http://schemas.microsoft.com/office/drawing/2014/main" id="{5BA95A99-B1C8-4430-8C09-67DDD82FDEF3}"/>
                  </a:ext>
                </a:extLst>
              </p:cNvPr>
              <p:cNvSpPr>
                <a:spLocks/>
              </p:cNvSpPr>
              <p:nvPr/>
            </p:nvSpPr>
            <p:spPr bwMode="auto">
              <a:xfrm>
                <a:off x="1876" y="2360"/>
                <a:ext cx="14" cy="21"/>
              </a:xfrm>
              <a:custGeom>
                <a:avLst/>
                <a:gdLst>
                  <a:gd name="T0" fmla="*/ 24 w 24"/>
                  <a:gd name="T1" fmla="*/ 36 h 36"/>
                  <a:gd name="T2" fmla="*/ 10 w 24"/>
                  <a:gd name="T3" fmla="*/ 16 h 36"/>
                  <a:gd name="T4" fmla="*/ 0 w 24"/>
                  <a:gd name="T5" fmla="*/ 0 h 36"/>
                  <a:gd name="T6" fmla="*/ 24 w 24"/>
                  <a:gd name="T7" fmla="*/ 36 h 36"/>
                </a:gdLst>
                <a:ahLst/>
                <a:cxnLst>
                  <a:cxn ang="0">
                    <a:pos x="T0" y="T1"/>
                  </a:cxn>
                  <a:cxn ang="0">
                    <a:pos x="T2" y="T3"/>
                  </a:cxn>
                  <a:cxn ang="0">
                    <a:pos x="T4" y="T5"/>
                  </a:cxn>
                  <a:cxn ang="0">
                    <a:pos x="T6" y="T7"/>
                  </a:cxn>
                </a:cxnLst>
                <a:rect l="0" t="0" r="r" b="b"/>
                <a:pathLst>
                  <a:path w="24" h="36">
                    <a:moveTo>
                      <a:pt x="24" y="36"/>
                    </a:moveTo>
                    <a:cubicBezTo>
                      <a:pt x="21" y="32"/>
                      <a:pt x="15" y="24"/>
                      <a:pt x="10" y="16"/>
                    </a:cubicBezTo>
                    <a:cubicBezTo>
                      <a:pt x="5" y="9"/>
                      <a:pt x="0" y="2"/>
                      <a:pt x="0" y="0"/>
                    </a:cubicBezTo>
                    <a:cubicBezTo>
                      <a:pt x="8" y="13"/>
                      <a:pt x="21" y="30"/>
                      <a:pt x="2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7" name="Freeform 6603">
                <a:extLst>
                  <a:ext uri="{FF2B5EF4-FFF2-40B4-BE49-F238E27FC236}">
                    <a16:creationId xmlns:a16="http://schemas.microsoft.com/office/drawing/2014/main" id="{4E5A0C72-4404-4232-9D73-2F05410E8D66}"/>
                  </a:ext>
                </a:extLst>
              </p:cNvPr>
              <p:cNvSpPr>
                <a:spLocks/>
              </p:cNvSpPr>
              <p:nvPr/>
            </p:nvSpPr>
            <p:spPr bwMode="auto">
              <a:xfrm>
                <a:off x="1866" y="2345"/>
                <a:ext cx="9" cy="14"/>
              </a:xfrm>
              <a:custGeom>
                <a:avLst/>
                <a:gdLst>
                  <a:gd name="T0" fmla="*/ 16 w 16"/>
                  <a:gd name="T1" fmla="*/ 24 h 24"/>
                  <a:gd name="T2" fmla="*/ 0 w 16"/>
                  <a:gd name="T3" fmla="*/ 0 h 24"/>
                  <a:gd name="T4" fmla="*/ 16 w 16"/>
                  <a:gd name="T5" fmla="*/ 24 h 24"/>
                </a:gdLst>
                <a:ahLst/>
                <a:cxnLst>
                  <a:cxn ang="0">
                    <a:pos x="T0" y="T1"/>
                  </a:cxn>
                  <a:cxn ang="0">
                    <a:pos x="T2" y="T3"/>
                  </a:cxn>
                  <a:cxn ang="0">
                    <a:pos x="T4" y="T5"/>
                  </a:cxn>
                </a:cxnLst>
                <a:rect l="0" t="0" r="r" b="b"/>
                <a:pathLst>
                  <a:path w="16" h="24">
                    <a:moveTo>
                      <a:pt x="16" y="24"/>
                    </a:moveTo>
                    <a:cubicBezTo>
                      <a:pt x="10" y="17"/>
                      <a:pt x="7" y="10"/>
                      <a:pt x="0" y="0"/>
                    </a:cubicBezTo>
                    <a:cubicBezTo>
                      <a:pt x="3" y="1"/>
                      <a:pt x="10" y="15"/>
                      <a:pt x="1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8" name="Freeform 6604">
                <a:extLst>
                  <a:ext uri="{FF2B5EF4-FFF2-40B4-BE49-F238E27FC236}">
                    <a16:creationId xmlns:a16="http://schemas.microsoft.com/office/drawing/2014/main" id="{C86295C2-E1A0-4230-80DC-D8C7065BA686}"/>
                  </a:ext>
                </a:extLst>
              </p:cNvPr>
              <p:cNvSpPr>
                <a:spLocks/>
              </p:cNvSpPr>
              <p:nvPr/>
            </p:nvSpPr>
            <p:spPr bwMode="auto">
              <a:xfrm>
                <a:off x="2318" y="2562"/>
                <a:ext cx="12" cy="2"/>
              </a:xfrm>
              <a:custGeom>
                <a:avLst/>
                <a:gdLst>
                  <a:gd name="T0" fmla="*/ 1 w 22"/>
                  <a:gd name="T1" fmla="*/ 4 h 4"/>
                  <a:gd name="T2" fmla="*/ 11 w 22"/>
                  <a:gd name="T3" fmla="*/ 1 h 4"/>
                  <a:gd name="T4" fmla="*/ 21 w 22"/>
                  <a:gd name="T5" fmla="*/ 1 h 4"/>
                  <a:gd name="T6" fmla="*/ 1 w 22"/>
                  <a:gd name="T7" fmla="*/ 4 h 4"/>
                </a:gdLst>
                <a:ahLst/>
                <a:cxnLst>
                  <a:cxn ang="0">
                    <a:pos x="T0" y="T1"/>
                  </a:cxn>
                  <a:cxn ang="0">
                    <a:pos x="T2" y="T3"/>
                  </a:cxn>
                  <a:cxn ang="0">
                    <a:pos x="T4" y="T5"/>
                  </a:cxn>
                  <a:cxn ang="0">
                    <a:pos x="T6" y="T7"/>
                  </a:cxn>
                </a:cxnLst>
                <a:rect l="0" t="0" r="r" b="b"/>
                <a:pathLst>
                  <a:path w="22" h="4">
                    <a:moveTo>
                      <a:pt x="1" y="4"/>
                    </a:moveTo>
                    <a:cubicBezTo>
                      <a:pt x="0" y="3"/>
                      <a:pt x="5" y="2"/>
                      <a:pt x="11" y="1"/>
                    </a:cubicBezTo>
                    <a:cubicBezTo>
                      <a:pt x="17" y="0"/>
                      <a:pt x="22" y="0"/>
                      <a:pt x="21" y="1"/>
                    </a:cubicBezTo>
                    <a:cubicBezTo>
                      <a:pt x="16" y="3"/>
                      <a:pt x="1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9" name="Freeform 6605">
                <a:extLst>
                  <a:ext uri="{FF2B5EF4-FFF2-40B4-BE49-F238E27FC236}">
                    <a16:creationId xmlns:a16="http://schemas.microsoft.com/office/drawing/2014/main" id="{171CA9C1-628A-45BF-A667-E77A638D4279}"/>
                  </a:ext>
                </a:extLst>
              </p:cNvPr>
              <p:cNvSpPr>
                <a:spLocks/>
              </p:cNvSpPr>
              <p:nvPr/>
            </p:nvSpPr>
            <p:spPr bwMode="auto">
              <a:xfrm>
                <a:off x="2264" y="2565"/>
                <a:ext cx="24" cy="2"/>
              </a:xfrm>
              <a:custGeom>
                <a:avLst/>
                <a:gdLst>
                  <a:gd name="T0" fmla="*/ 9 w 43"/>
                  <a:gd name="T1" fmla="*/ 3 h 4"/>
                  <a:gd name="T2" fmla="*/ 0 w 43"/>
                  <a:gd name="T3" fmla="*/ 1 h 4"/>
                  <a:gd name="T4" fmla="*/ 13 w 43"/>
                  <a:gd name="T5" fmla="*/ 0 h 4"/>
                  <a:gd name="T6" fmla="*/ 24 w 43"/>
                  <a:gd name="T7" fmla="*/ 2 h 4"/>
                  <a:gd name="T8" fmla="*/ 42 w 43"/>
                  <a:gd name="T9" fmla="*/ 1 h 4"/>
                  <a:gd name="T10" fmla="*/ 9 w 43"/>
                  <a:gd name="T11" fmla="*/ 3 h 4"/>
                </a:gdLst>
                <a:ahLst/>
                <a:cxnLst>
                  <a:cxn ang="0">
                    <a:pos x="T0" y="T1"/>
                  </a:cxn>
                  <a:cxn ang="0">
                    <a:pos x="T2" y="T3"/>
                  </a:cxn>
                  <a:cxn ang="0">
                    <a:pos x="T4" y="T5"/>
                  </a:cxn>
                  <a:cxn ang="0">
                    <a:pos x="T6" y="T7"/>
                  </a:cxn>
                  <a:cxn ang="0">
                    <a:pos x="T8" y="T9"/>
                  </a:cxn>
                  <a:cxn ang="0">
                    <a:pos x="T10" y="T11"/>
                  </a:cxn>
                </a:cxnLst>
                <a:rect l="0" t="0" r="r" b="b"/>
                <a:pathLst>
                  <a:path w="43" h="4">
                    <a:moveTo>
                      <a:pt x="9" y="3"/>
                    </a:moveTo>
                    <a:cubicBezTo>
                      <a:pt x="1" y="3"/>
                      <a:pt x="19" y="1"/>
                      <a:pt x="0" y="1"/>
                    </a:cubicBezTo>
                    <a:cubicBezTo>
                      <a:pt x="1" y="0"/>
                      <a:pt x="8" y="0"/>
                      <a:pt x="13" y="0"/>
                    </a:cubicBezTo>
                    <a:cubicBezTo>
                      <a:pt x="13" y="1"/>
                      <a:pt x="18" y="2"/>
                      <a:pt x="24" y="2"/>
                    </a:cubicBezTo>
                    <a:cubicBezTo>
                      <a:pt x="30" y="2"/>
                      <a:pt x="37" y="2"/>
                      <a:pt x="42" y="1"/>
                    </a:cubicBezTo>
                    <a:cubicBezTo>
                      <a:pt x="43" y="4"/>
                      <a:pt x="24"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0" name="Freeform 6606">
                <a:extLst>
                  <a:ext uri="{FF2B5EF4-FFF2-40B4-BE49-F238E27FC236}">
                    <a16:creationId xmlns:a16="http://schemas.microsoft.com/office/drawing/2014/main" id="{AEAEC52B-E1D9-4A79-A3EF-1D51BEFA5C92}"/>
                  </a:ext>
                </a:extLst>
              </p:cNvPr>
              <p:cNvSpPr>
                <a:spLocks/>
              </p:cNvSpPr>
              <p:nvPr/>
            </p:nvSpPr>
            <p:spPr bwMode="auto">
              <a:xfrm>
                <a:off x="2190" y="2560"/>
                <a:ext cx="13" cy="3"/>
              </a:xfrm>
              <a:custGeom>
                <a:avLst/>
                <a:gdLst>
                  <a:gd name="T0" fmla="*/ 23 w 23"/>
                  <a:gd name="T1" fmla="*/ 5 h 5"/>
                  <a:gd name="T2" fmla="*/ 0 w 23"/>
                  <a:gd name="T3" fmla="*/ 1 h 5"/>
                  <a:gd name="T4" fmla="*/ 11 w 23"/>
                  <a:gd name="T5" fmla="*/ 2 h 5"/>
                  <a:gd name="T6" fmla="*/ 23 w 23"/>
                  <a:gd name="T7" fmla="*/ 5 h 5"/>
                </a:gdLst>
                <a:ahLst/>
                <a:cxnLst>
                  <a:cxn ang="0">
                    <a:pos x="T0" y="T1"/>
                  </a:cxn>
                  <a:cxn ang="0">
                    <a:pos x="T2" y="T3"/>
                  </a:cxn>
                  <a:cxn ang="0">
                    <a:pos x="T4" y="T5"/>
                  </a:cxn>
                  <a:cxn ang="0">
                    <a:pos x="T6" y="T7"/>
                  </a:cxn>
                </a:cxnLst>
                <a:rect l="0" t="0" r="r" b="b"/>
                <a:pathLst>
                  <a:path w="23" h="5">
                    <a:moveTo>
                      <a:pt x="23" y="5"/>
                    </a:moveTo>
                    <a:cubicBezTo>
                      <a:pt x="15" y="3"/>
                      <a:pt x="7" y="3"/>
                      <a:pt x="0" y="1"/>
                    </a:cubicBezTo>
                    <a:cubicBezTo>
                      <a:pt x="0" y="0"/>
                      <a:pt x="5" y="1"/>
                      <a:pt x="11" y="2"/>
                    </a:cubicBezTo>
                    <a:cubicBezTo>
                      <a:pt x="17" y="3"/>
                      <a:pt x="23" y="4"/>
                      <a:pt x="2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1" name="Freeform 6607">
                <a:extLst>
                  <a:ext uri="{FF2B5EF4-FFF2-40B4-BE49-F238E27FC236}">
                    <a16:creationId xmlns:a16="http://schemas.microsoft.com/office/drawing/2014/main" id="{2322A736-5BED-4BD9-AA0F-EF3CD03BE69D}"/>
                  </a:ext>
                </a:extLst>
              </p:cNvPr>
              <p:cNvSpPr>
                <a:spLocks/>
              </p:cNvSpPr>
              <p:nvPr/>
            </p:nvSpPr>
            <p:spPr bwMode="auto">
              <a:xfrm>
                <a:off x="2371" y="2549"/>
                <a:ext cx="15" cy="4"/>
              </a:xfrm>
              <a:custGeom>
                <a:avLst/>
                <a:gdLst>
                  <a:gd name="T0" fmla="*/ 0 w 27"/>
                  <a:gd name="T1" fmla="*/ 7 h 7"/>
                  <a:gd name="T2" fmla="*/ 2 w 27"/>
                  <a:gd name="T3" fmla="*/ 6 h 7"/>
                  <a:gd name="T4" fmla="*/ 5 w 27"/>
                  <a:gd name="T5" fmla="*/ 5 h 7"/>
                  <a:gd name="T6" fmla="*/ 25 w 27"/>
                  <a:gd name="T7" fmla="*/ 0 h 7"/>
                  <a:gd name="T8" fmla="*/ 17 w 27"/>
                  <a:gd name="T9" fmla="*/ 3 h 7"/>
                  <a:gd name="T10" fmla="*/ 0 w 27"/>
                  <a:gd name="T11" fmla="*/ 7 h 7"/>
                </a:gdLst>
                <a:ahLst/>
                <a:cxnLst>
                  <a:cxn ang="0">
                    <a:pos x="T0" y="T1"/>
                  </a:cxn>
                  <a:cxn ang="0">
                    <a:pos x="T2" y="T3"/>
                  </a:cxn>
                  <a:cxn ang="0">
                    <a:pos x="T4" y="T5"/>
                  </a:cxn>
                  <a:cxn ang="0">
                    <a:pos x="T6" y="T7"/>
                  </a:cxn>
                  <a:cxn ang="0">
                    <a:pos x="T8" y="T9"/>
                  </a:cxn>
                  <a:cxn ang="0">
                    <a:pos x="T10" y="T11"/>
                  </a:cxn>
                </a:cxnLst>
                <a:rect l="0" t="0" r="r" b="b"/>
                <a:pathLst>
                  <a:path w="27" h="7">
                    <a:moveTo>
                      <a:pt x="0" y="7"/>
                    </a:moveTo>
                    <a:cubicBezTo>
                      <a:pt x="0" y="7"/>
                      <a:pt x="3" y="6"/>
                      <a:pt x="2" y="6"/>
                    </a:cubicBezTo>
                    <a:cubicBezTo>
                      <a:pt x="5" y="5"/>
                      <a:pt x="5" y="5"/>
                      <a:pt x="5" y="5"/>
                    </a:cubicBezTo>
                    <a:cubicBezTo>
                      <a:pt x="10" y="5"/>
                      <a:pt x="16" y="3"/>
                      <a:pt x="25" y="0"/>
                    </a:cubicBezTo>
                    <a:cubicBezTo>
                      <a:pt x="27" y="0"/>
                      <a:pt x="22" y="2"/>
                      <a:pt x="17" y="3"/>
                    </a:cubicBezTo>
                    <a:cubicBezTo>
                      <a:pt x="11" y="5"/>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2" name="Freeform 6608">
                <a:extLst>
                  <a:ext uri="{FF2B5EF4-FFF2-40B4-BE49-F238E27FC236}">
                    <a16:creationId xmlns:a16="http://schemas.microsoft.com/office/drawing/2014/main" id="{510BD95E-2817-4B02-96EC-7D385684A90C}"/>
                  </a:ext>
                </a:extLst>
              </p:cNvPr>
              <p:cNvSpPr>
                <a:spLocks/>
              </p:cNvSpPr>
              <p:nvPr/>
            </p:nvSpPr>
            <p:spPr bwMode="auto">
              <a:xfrm>
                <a:off x="2355" y="2554"/>
                <a:ext cx="12" cy="2"/>
              </a:xfrm>
              <a:custGeom>
                <a:avLst/>
                <a:gdLst>
                  <a:gd name="T0" fmla="*/ 0 w 20"/>
                  <a:gd name="T1" fmla="*/ 5 h 5"/>
                  <a:gd name="T2" fmla="*/ 19 w 20"/>
                  <a:gd name="T3" fmla="*/ 0 h 5"/>
                  <a:gd name="T4" fmla="*/ 0 w 20"/>
                  <a:gd name="T5" fmla="*/ 5 h 5"/>
                </a:gdLst>
                <a:ahLst/>
                <a:cxnLst>
                  <a:cxn ang="0">
                    <a:pos x="T0" y="T1"/>
                  </a:cxn>
                  <a:cxn ang="0">
                    <a:pos x="T2" y="T3"/>
                  </a:cxn>
                  <a:cxn ang="0">
                    <a:pos x="T4" y="T5"/>
                  </a:cxn>
                </a:cxnLst>
                <a:rect l="0" t="0" r="r" b="b"/>
                <a:pathLst>
                  <a:path w="20" h="5">
                    <a:moveTo>
                      <a:pt x="0" y="5"/>
                    </a:moveTo>
                    <a:cubicBezTo>
                      <a:pt x="2" y="3"/>
                      <a:pt x="10" y="3"/>
                      <a:pt x="19" y="0"/>
                    </a:cubicBezTo>
                    <a:cubicBezTo>
                      <a:pt x="20" y="1"/>
                      <a:pt x="5"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3" name="Freeform 6609">
                <a:extLst>
                  <a:ext uri="{FF2B5EF4-FFF2-40B4-BE49-F238E27FC236}">
                    <a16:creationId xmlns:a16="http://schemas.microsoft.com/office/drawing/2014/main" id="{DE1CA573-84F0-4247-AF7A-D9BB7F02D69E}"/>
                  </a:ext>
                </a:extLst>
              </p:cNvPr>
              <p:cNvSpPr>
                <a:spLocks/>
              </p:cNvSpPr>
              <p:nvPr/>
            </p:nvSpPr>
            <p:spPr bwMode="auto">
              <a:xfrm>
                <a:off x="1839" y="2291"/>
                <a:ext cx="7" cy="14"/>
              </a:xfrm>
              <a:custGeom>
                <a:avLst/>
                <a:gdLst>
                  <a:gd name="T0" fmla="*/ 0 w 12"/>
                  <a:gd name="T1" fmla="*/ 0 h 25"/>
                  <a:gd name="T2" fmla="*/ 12 w 12"/>
                  <a:gd name="T3" fmla="*/ 25 h 25"/>
                  <a:gd name="T4" fmla="*/ 0 w 12"/>
                  <a:gd name="T5" fmla="*/ 0 h 25"/>
                </a:gdLst>
                <a:ahLst/>
                <a:cxnLst>
                  <a:cxn ang="0">
                    <a:pos x="T0" y="T1"/>
                  </a:cxn>
                  <a:cxn ang="0">
                    <a:pos x="T2" y="T3"/>
                  </a:cxn>
                  <a:cxn ang="0">
                    <a:pos x="T4" y="T5"/>
                  </a:cxn>
                </a:cxnLst>
                <a:rect l="0" t="0" r="r" b="b"/>
                <a:pathLst>
                  <a:path w="12" h="25">
                    <a:moveTo>
                      <a:pt x="0" y="0"/>
                    </a:moveTo>
                    <a:cubicBezTo>
                      <a:pt x="2" y="1"/>
                      <a:pt x="8" y="18"/>
                      <a:pt x="12" y="25"/>
                    </a:cubicBezTo>
                    <a:cubicBezTo>
                      <a:pt x="8" y="21"/>
                      <a:pt x="6"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4" name="Freeform 6610">
                <a:extLst>
                  <a:ext uri="{FF2B5EF4-FFF2-40B4-BE49-F238E27FC236}">
                    <a16:creationId xmlns:a16="http://schemas.microsoft.com/office/drawing/2014/main" id="{7887842D-B334-4B1A-B944-540C125822FF}"/>
                  </a:ext>
                </a:extLst>
              </p:cNvPr>
              <p:cNvSpPr>
                <a:spLocks/>
              </p:cNvSpPr>
              <p:nvPr/>
            </p:nvSpPr>
            <p:spPr bwMode="auto">
              <a:xfrm>
                <a:off x="2571" y="2438"/>
                <a:ext cx="7" cy="7"/>
              </a:xfrm>
              <a:custGeom>
                <a:avLst/>
                <a:gdLst>
                  <a:gd name="T0" fmla="*/ 7 w 13"/>
                  <a:gd name="T1" fmla="*/ 6 h 12"/>
                  <a:gd name="T2" fmla="*/ 3 w 13"/>
                  <a:gd name="T3" fmla="*/ 8 h 12"/>
                  <a:gd name="T4" fmla="*/ 10 w 13"/>
                  <a:gd name="T5" fmla="*/ 1 h 12"/>
                  <a:gd name="T6" fmla="*/ 7 w 13"/>
                  <a:gd name="T7" fmla="*/ 6 h 12"/>
                </a:gdLst>
                <a:ahLst/>
                <a:cxnLst>
                  <a:cxn ang="0">
                    <a:pos x="T0" y="T1"/>
                  </a:cxn>
                  <a:cxn ang="0">
                    <a:pos x="T2" y="T3"/>
                  </a:cxn>
                  <a:cxn ang="0">
                    <a:pos x="T4" y="T5"/>
                  </a:cxn>
                  <a:cxn ang="0">
                    <a:pos x="T6" y="T7"/>
                  </a:cxn>
                </a:cxnLst>
                <a:rect l="0" t="0" r="r" b="b"/>
                <a:pathLst>
                  <a:path w="13" h="12">
                    <a:moveTo>
                      <a:pt x="7" y="6"/>
                    </a:moveTo>
                    <a:cubicBezTo>
                      <a:pt x="0" y="12"/>
                      <a:pt x="4" y="8"/>
                      <a:pt x="3" y="8"/>
                    </a:cubicBezTo>
                    <a:cubicBezTo>
                      <a:pt x="10" y="1"/>
                      <a:pt x="10" y="1"/>
                      <a:pt x="10" y="1"/>
                    </a:cubicBezTo>
                    <a:cubicBezTo>
                      <a:pt x="13" y="0"/>
                      <a:pt x="6" y="6"/>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5" name="Freeform 6611">
                <a:extLst>
                  <a:ext uri="{FF2B5EF4-FFF2-40B4-BE49-F238E27FC236}">
                    <a16:creationId xmlns:a16="http://schemas.microsoft.com/office/drawing/2014/main" id="{008E208F-03D9-4BBD-B166-12A3172E9CF9}"/>
                  </a:ext>
                </a:extLst>
              </p:cNvPr>
              <p:cNvSpPr>
                <a:spLocks/>
              </p:cNvSpPr>
              <p:nvPr/>
            </p:nvSpPr>
            <p:spPr bwMode="auto">
              <a:xfrm>
                <a:off x="1957" y="2447"/>
                <a:ext cx="11" cy="11"/>
              </a:xfrm>
              <a:custGeom>
                <a:avLst/>
                <a:gdLst>
                  <a:gd name="T0" fmla="*/ 21 w 21"/>
                  <a:gd name="T1" fmla="*/ 19 h 19"/>
                  <a:gd name="T2" fmla="*/ 9 w 21"/>
                  <a:gd name="T3" fmla="*/ 10 h 19"/>
                  <a:gd name="T4" fmla="*/ 0 w 21"/>
                  <a:gd name="T5" fmla="*/ 0 h 19"/>
                  <a:gd name="T6" fmla="*/ 21 w 21"/>
                  <a:gd name="T7" fmla="*/ 19 h 19"/>
                </a:gdLst>
                <a:ahLst/>
                <a:cxnLst>
                  <a:cxn ang="0">
                    <a:pos x="T0" y="T1"/>
                  </a:cxn>
                  <a:cxn ang="0">
                    <a:pos x="T2" y="T3"/>
                  </a:cxn>
                  <a:cxn ang="0">
                    <a:pos x="T4" y="T5"/>
                  </a:cxn>
                  <a:cxn ang="0">
                    <a:pos x="T6" y="T7"/>
                  </a:cxn>
                </a:cxnLst>
                <a:rect l="0" t="0" r="r" b="b"/>
                <a:pathLst>
                  <a:path w="21" h="19">
                    <a:moveTo>
                      <a:pt x="21" y="19"/>
                    </a:moveTo>
                    <a:cubicBezTo>
                      <a:pt x="19" y="18"/>
                      <a:pt x="14" y="14"/>
                      <a:pt x="9" y="10"/>
                    </a:cubicBezTo>
                    <a:cubicBezTo>
                      <a:pt x="4" y="5"/>
                      <a:pt x="0" y="1"/>
                      <a:pt x="0" y="0"/>
                    </a:cubicBezTo>
                    <a:cubicBezTo>
                      <a:pt x="6" y="6"/>
                      <a:pt x="13" y="12"/>
                      <a:pt x="2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6" name="Freeform 6612">
                <a:extLst>
                  <a:ext uri="{FF2B5EF4-FFF2-40B4-BE49-F238E27FC236}">
                    <a16:creationId xmlns:a16="http://schemas.microsoft.com/office/drawing/2014/main" id="{78E0E373-6856-46AB-9B6B-F0A2414F7E04}"/>
                  </a:ext>
                </a:extLst>
              </p:cNvPr>
              <p:cNvSpPr>
                <a:spLocks/>
              </p:cNvSpPr>
              <p:nvPr/>
            </p:nvSpPr>
            <p:spPr bwMode="auto">
              <a:xfrm>
                <a:off x="2521" y="2474"/>
                <a:ext cx="15" cy="10"/>
              </a:xfrm>
              <a:custGeom>
                <a:avLst/>
                <a:gdLst>
                  <a:gd name="T0" fmla="*/ 25 w 25"/>
                  <a:gd name="T1" fmla="*/ 0 h 17"/>
                  <a:gd name="T2" fmla="*/ 21 w 25"/>
                  <a:gd name="T3" fmla="*/ 1 h 17"/>
                  <a:gd name="T4" fmla="*/ 0 w 25"/>
                  <a:gd name="T5" fmla="*/ 17 h 17"/>
                  <a:gd name="T6" fmla="*/ 11 w 25"/>
                  <a:gd name="T7" fmla="*/ 8 h 17"/>
                  <a:gd name="T8" fmla="*/ 25 w 25"/>
                  <a:gd name="T9" fmla="*/ 0 h 17"/>
                </a:gdLst>
                <a:ahLst/>
                <a:cxnLst>
                  <a:cxn ang="0">
                    <a:pos x="T0" y="T1"/>
                  </a:cxn>
                  <a:cxn ang="0">
                    <a:pos x="T2" y="T3"/>
                  </a:cxn>
                  <a:cxn ang="0">
                    <a:pos x="T4" y="T5"/>
                  </a:cxn>
                  <a:cxn ang="0">
                    <a:pos x="T6" y="T7"/>
                  </a:cxn>
                  <a:cxn ang="0">
                    <a:pos x="T8" y="T9"/>
                  </a:cxn>
                </a:cxnLst>
                <a:rect l="0" t="0" r="r" b="b"/>
                <a:pathLst>
                  <a:path w="25" h="17">
                    <a:moveTo>
                      <a:pt x="25" y="0"/>
                    </a:moveTo>
                    <a:cubicBezTo>
                      <a:pt x="22" y="1"/>
                      <a:pt x="22" y="1"/>
                      <a:pt x="21" y="1"/>
                    </a:cubicBezTo>
                    <a:cubicBezTo>
                      <a:pt x="10" y="10"/>
                      <a:pt x="8" y="12"/>
                      <a:pt x="0" y="17"/>
                    </a:cubicBezTo>
                    <a:cubicBezTo>
                      <a:pt x="1" y="16"/>
                      <a:pt x="6" y="12"/>
                      <a:pt x="11" y="8"/>
                    </a:cubicBezTo>
                    <a:cubicBezTo>
                      <a:pt x="16" y="4"/>
                      <a:pt x="22" y="1"/>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7" name="Freeform 6613">
                <a:extLst>
                  <a:ext uri="{FF2B5EF4-FFF2-40B4-BE49-F238E27FC236}">
                    <a16:creationId xmlns:a16="http://schemas.microsoft.com/office/drawing/2014/main" id="{A4235FF0-DA5C-4900-9B9E-25F2F1021980}"/>
                  </a:ext>
                </a:extLst>
              </p:cNvPr>
              <p:cNvSpPr>
                <a:spLocks/>
              </p:cNvSpPr>
              <p:nvPr/>
            </p:nvSpPr>
            <p:spPr bwMode="auto">
              <a:xfrm>
                <a:off x="2380" y="2545"/>
                <a:ext cx="13" cy="4"/>
              </a:xfrm>
              <a:custGeom>
                <a:avLst/>
                <a:gdLst>
                  <a:gd name="T0" fmla="*/ 20 w 24"/>
                  <a:gd name="T1" fmla="*/ 3 h 7"/>
                  <a:gd name="T2" fmla="*/ 0 w 24"/>
                  <a:gd name="T3" fmla="*/ 7 h 7"/>
                  <a:gd name="T4" fmla="*/ 22 w 24"/>
                  <a:gd name="T5" fmla="*/ 0 h 7"/>
                  <a:gd name="T6" fmla="*/ 20 w 24"/>
                  <a:gd name="T7" fmla="*/ 3 h 7"/>
                </a:gdLst>
                <a:ahLst/>
                <a:cxnLst>
                  <a:cxn ang="0">
                    <a:pos x="T0" y="T1"/>
                  </a:cxn>
                  <a:cxn ang="0">
                    <a:pos x="T2" y="T3"/>
                  </a:cxn>
                  <a:cxn ang="0">
                    <a:pos x="T4" y="T5"/>
                  </a:cxn>
                  <a:cxn ang="0">
                    <a:pos x="T6" y="T7"/>
                  </a:cxn>
                </a:cxnLst>
                <a:rect l="0" t="0" r="r" b="b"/>
                <a:pathLst>
                  <a:path w="24" h="7">
                    <a:moveTo>
                      <a:pt x="20" y="3"/>
                    </a:moveTo>
                    <a:cubicBezTo>
                      <a:pt x="11" y="5"/>
                      <a:pt x="11" y="4"/>
                      <a:pt x="0" y="7"/>
                    </a:cubicBezTo>
                    <a:cubicBezTo>
                      <a:pt x="4" y="5"/>
                      <a:pt x="16" y="1"/>
                      <a:pt x="22" y="0"/>
                    </a:cubicBezTo>
                    <a:cubicBezTo>
                      <a:pt x="24" y="1"/>
                      <a:pt x="17" y="3"/>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8" name="Freeform 6614">
                <a:extLst>
                  <a:ext uri="{FF2B5EF4-FFF2-40B4-BE49-F238E27FC236}">
                    <a16:creationId xmlns:a16="http://schemas.microsoft.com/office/drawing/2014/main" id="{8C8E08B5-9E93-48BE-8076-C0320262CAF5}"/>
                  </a:ext>
                </a:extLst>
              </p:cNvPr>
              <p:cNvSpPr>
                <a:spLocks/>
              </p:cNvSpPr>
              <p:nvPr/>
            </p:nvSpPr>
            <p:spPr bwMode="auto">
              <a:xfrm>
                <a:off x="1927" y="2419"/>
                <a:ext cx="28" cy="27"/>
              </a:xfrm>
              <a:custGeom>
                <a:avLst/>
                <a:gdLst>
                  <a:gd name="T0" fmla="*/ 49 w 49"/>
                  <a:gd name="T1" fmla="*/ 48 h 48"/>
                  <a:gd name="T2" fmla="*/ 0 w 49"/>
                  <a:gd name="T3" fmla="*/ 0 h 48"/>
                  <a:gd name="T4" fmla="*/ 24 w 49"/>
                  <a:gd name="T5" fmla="*/ 24 h 48"/>
                  <a:gd name="T6" fmla="*/ 49 w 49"/>
                  <a:gd name="T7" fmla="*/ 48 h 48"/>
                </a:gdLst>
                <a:ahLst/>
                <a:cxnLst>
                  <a:cxn ang="0">
                    <a:pos x="T0" y="T1"/>
                  </a:cxn>
                  <a:cxn ang="0">
                    <a:pos x="T2" y="T3"/>
                  </a:cxn>
                  <a:cxn ang="0">
                    <a:pos x="T4" y="T5"/>
                  </a:cxn>
                  <a:cxn ang="0">
                    <a:pos x="T6" y="T7"/>
                  </a:cxn>
                </a:cxnLst>
                <a:rect l="0" t="0" r="r" b="b"/>
                <a:pathLst>
                  <a:path w="49" h="48">
                    <a:moveTo>
                      <a:pt x="49" y="48"/>
                    </a:moveTo>
                    <a:cubicBezTo>
                      <a:pt x="31" y="33"/>
                      <a:pt x="15" y="17"/>
                      <a:pt x="0" y="0"/>
                    </a:cubicBezTo>
                    <a:cubicBezTo>
                      <a:pt x="5" y="4"/>
                      <a:pt x="14" y="14"/>
                      <a:pt x="24" y="24"/>
                    </a:cubicBezTo>
                    <a:cubicBezTo>
                      <a:pt x="34" y="34"/>
                      <a:pt x="45" y="44"/>
                      <a:pt x="4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9" name="Freeform 6615">
                <a:extLst>
                  <a:ext uri="{FF2B5EF4-FFF2-40B4-BE49-F238E27FC236}">
                    <a16:creationId xmlns:a16="http://schemas.microsoft.com/office/drawing/2014/main" id="{6FFC4C6A-C52D-495C-8360-881C1CC41240}"/>
                  </a:ext>
                </a:extLst>
              </p:cNvPr>
              <p:cNvSpPr>
                <a:spLocks/>
              </p:cNvSpPr>
              <p:nvPr/>
            </p:nvSpPr>
            <p:spPr bwMode="auto">
              <a:xfrm>
                <a:off x="1873" y="2348"/>
                <a:ext cx="19" cy="28"/>
              </a:xfrm>
              <a:custGeom>
                <a:avLst/>
                <a:gdLst>
                  <a:gd name="T0" fmla="*/ 0 w 33"/>
                  <a:gd name="T1" fmla="*/ 0 h 49"/>
                  <a:gd name="T2" fmla="*/ 18 w 33"/>
                  <a:gd name="T3" fmla="*/ 27 h 49"/>
                  <a:gd name="T4" fmla="*/ 33 w 33"/>
                  <a:gd name="T5" fmla="*/ 49 h 49"/>
                  <a:gd name="T6" fmla="*/ 0 w 33"/>
                  <a:gd name="T7" fmla="*/ 0 h 49"/>
                </a:gdLst>
                <a:ahLst/>
                <a:cxnLst>
                  <a:cxn ang="0">
                    <a:pos x="T0" y="T1"/>
                  </a:cxn>
                  <a:cxn ang="0">
                    <a:pos x="T2" y="T3"/>
                  </a:cxn>
                  <a:cxn ang="0">
                    <a:pos x="T4" y="T5"/>
                  </a:cxn>
                  <a:cxn ang="0">
                    <a:pos x="T6" y="T7"/>
                  </a:cxn>
                </a:cxnLst>
                <a:rect l="0" t="0" r="r" b="b"/>
                <a:pathLst>
                  <a:path w="33" h="49">
                    <a:moveTo>
                      <a:pt x="0" y="0"/>
                    </a:moveTo>
                    <a:cubicBezTo>
                      <a:pt x="4" y="5"/>
                      <a:pt x="11" y="17"/>
                      <a:pt x="18" y="27"/>
                    </a:cubicBezTo>
                    <a:cubicBezTo>
                      <a:pt x="33" y="49"/>
                      <a:pt x="33" y="49"/>
                      <a:pt x="33" y="49"/>
                    </a:cubicBezTo>
                    <a:cubicBezTo>
                      <a:pt x="26" y="42"/>
                      <a:pt x="12" y="2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0" name="Freeform 6616">
                <a:extLst>
                  <a:ext uri="{FF2B5EF4-FFF2-40B4-BE49-F238E27FC236}">
                    <a16:creationId xmlns:a16="http://schemas.microsoft.com/office/drawing/2014/main" id="{ED30A26F-E30F-4C26-85BC-0D0FF58C70B8}"/>
                  </a:ext>
                </a:extLst>
              </p:cNvPr>
              <p:cNvSpPr>
                <a:spLocks/>
              </p:cNvSpPr>
              <p:nvPr/>
            </p:nvSpPr>
            <p:spPr bwMode="auto">
              <a:xfrm>
                <a:off x="2672" y="2290"/>
                <a:ext cx="4" cy="8"/>
              </a:xfrm>
              <a:custGeom>
                <a:avLst/>
                <a:gdLst>
                  <a:gd name="T0" fmla="*/ 3 w 7"/>
                  <a:gd name="T1" fmla="*/ 12 h 15"/>
                  <a:gd name="T2" fmla="*/ 1 w 7"/>
                  <a:gd name="T3" fmla="*/ 9 h 15"/>
                  <a:gd name="T4" fmla="*/ 7 w 7"/>
                  <a:gd name="T5" fmla="*/ 0 h 15"/>
                  <a:gd name="T6" fmla="*/ 3 w 7"/>
                  <a:gd name="T7" fmla="*/ 12 h 15"/>
                </a:gdLst>
                <a:ahLst/>
                <a:cxnLst>
                  <a:cxn ang="0">
                    <a:pos x="T0" y="T1"/>
                  </a:cxn>
                  <a:cxn ang="0">
                    <a:pos x="T2" y="T3"/>
                  </a:cxn>
                  <a:cxn ang="0">
                    <a:pos x="T4" y="T5"/>
                  </a:cxn>
                  <a:cxn ang="0">
                    <a:pos x="T6" y="T7"/>
                  </a:cxn>
                </a:cxnLst>
                <a:rect l="0" t="0" r="r" b="b"/>
                <a:pathLst>
                  <a:path w="7" h="15">
                    <a:moveTo>
                      <a:pt x="3" y="12"/>
                    </a:moveTo>
                    <a:cubicBezTo>
                      <a:pt x="0" y="15"/>
                      <a:pt x="3" y="8"/>
                      <a:pt x="1" y="9"/>
                    </a:cubicBezTo>
                    <a:cubicBezTo>
                      <a:pt x="3" y="7"/>
                      <a:pt x="6" y="0"/>
                      <a:pt x="7" y="0"/>
                    </a:cubicBezTo>
                    <a:cubicBezTo>
                      <a:pt x="5" y="5"/>
                      <a:pt x="5" y="6"/>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1" name="Freeform 6617">
                <a:extLst>
                  <a:ext uri="{FF2B5EF4-FFF2-40B4-BE49-F238E27FC236}">
                    <a16:creationId xmlns:a16="http://schemas.microsoft.com/office/drawing/2014/main" id="{530AEC18-C43A-464C-AB67-65C5040147F4}"/>
                  </a:ext>
                </a:extLst>
              </p:cNvPr>
              <p:cNvSpPr>
                <a:spLocks/>
              </p:cNvSpPr>
              <p:nvPr/>
            </p:nvSpPr>
            <p:spPr bwMode="auto">
              <a:xfrm>
                <a:off x="2586" y="2407"/>
                <a:ext cx="17" cy="19"/>
              </a:xfrm>
              <a:custGeom>
                <a:avLst/>
                <a:gdLst>
                  <a:gd name="T0" fmla="*/ 30 w 30"/>
                  <a:gd name="T1" fmla="*/ 0 h 34"/>
                  <a:gd name="T2" fmla="*/ 0 w 30"/>
                  <a:gd name="T3" fmla="*/ 34 h 34"/>
                  <a:gd name="T4" fmla="*/ 14 w 30"/>
                  <a:gd name="T5" fmla="*/ 18 h 34"/>
                  <a:gd name="T6" fmla="*/ 24 w 30"/>
                  <a:gd name="T7" fmla="*/ 5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cubicBezTo>
                      <a:pt x="22" y="12"/>
                      <a:pt x="10" y="24"/>
                      <a:pt x="0" y="34"/>
                    </a:cubicBezTo>
                    <a:cubicBezTo>
                      <a:pt x="3" y="30"/>
                      <a:pt x="9" y="23"/>
                      <a:pt x="14" y="18"/>
                    </a:cubicBezTo>
                    <a:cubicBezTo>
                      <a:pt x="19" y="12"/>
                      <a:pt x="24" y="7"/>
                      <a:pt x="24" y="5"/>
                    </a:cubicBezTo>
                    <a:cubicBezTo>
                      <a:pt x="22" y="8"/>
                      <a:pt x="25"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2" name="Freeform 6618">
                <a:extLst>
                  <a:ext uri="{FF2B5EF4-FFF2-40B4-BE49-F238E27FC236}">
                    <a16:creationId xmlns:a16="http://schemas.microsoft.com/office/drawing/2014/main" id="{49A2FCEB-416B-4533-B174-164574D36FCB}"/>
                  </a:ext>
                </a:extLst>
              </p:cNvPr>
              <p:cNvSpPr>
                <a:spLocks/>
              </p:cNvSpPr>
              <p:nvPr/>
            </p:nvSpPr>
            <p:spPr bwMode="auto">
              <a:xfrm>
                <a:off x="2240" y="2561"/>
                <a:ext cx="11" cy="2"/>
              </a:xfrm>
              <a:custGeom>
                <a:avLst/>
                <a:gdLst>
                  <a:gd name="T0" fmla="*/ 19 w 20"/>
                  <a:gd name="T1" fmla="*/ 3 h 4"/>
                  <a:gd name="T2" fmla="*/ 11 w 20"/>
                  <a:gd name="T3" fmla="*/ 3 h 4"/>
                  <a:gd name="T4" fmla="*/ 3 w 20"/>
                  <a:gd name="T5" fmla="*/ 2 h 4"/>
                  <a:gd name="T6" fmla="*/ 19 w 20"/>
                  <a:gd name="T7" fmla="*/ 3 h 4"/>
                </a:gdLst>
                <a:ahLst/>
                <a:cxnLst>
                  <a:cxn ang="0">
                    <a:pos x="T0" y="T1"/>
                  </a:cxn>
                  <a:cxn ang="0">
                    <a:pos x="T2" y="T3"/>
                  </a:cxn>
                  <a:cxn ang="0">
                    <a:pos x="T4" y="T5"/>
                  </a:cxn>
                  <a:cxn ang="0">
                    <a:pos x="T6" y="T7"/>
                  </a:cxn>
                </a:cxnLst>
                <a:rect l="0" t="0" r="r" b="b"/>
                <a:pathLst>
                  <a:path w="20" h="4">
                    <a:moveTo>
                      <a:pt x="19" y="3"/>
                    </a:moveTo>
                    <a:cubicBezTo>
                      <a:pt x="20" y="3"/>
                      <a:pt x="16" y="4"/>
                      <a:pt x="11" y="3"/>
                    </a:cubicBezTo>
                    <a:cubicBezTo>
                      <a:pt x="7" y="3"/>
                      <a:pt x="2" y="3"/>
                      <a:pt x="3" y="2"/>
                    </a:cubicBezTo>
                    <a:cubicBezTo>
                      <a:pt x="0" y="0"/>
                      <a:pt x="19"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3" name="Freeform 6619">
                <a:extLst>
                  <a:ext uri="{FF2B5EF4-FFF2-40B4-BE49-F238E27FC236}">
                    <a16:creationId xmlns:a16="http://schemas.microsoft.com/office/drawing/2014/main" id="{990F66ED-2624-43A1-9BFB-3E6337843EF1}"/>
                  </a:ext>
                </a:extLst>
              </p:cNvPr>
              <p:cNvSpPr>
                <a:spLocks/>
              </p:cNvSpPr>
              <p:nvPr/>
            </p:nvSpPr>
            <p:spPr bwMode="auto">
              <a:xfrm>
                <a:off x="2222" y="2560"/>
                <a:ext cx="14" cy="2"/>
              </a:xfrm>
              <a:custGeom>
                <a:avLst/>
                <a:gdLst>
                  <a:gd name="T0" fmla="*/ 25 w 26"/>
                  <a:gd name="T1" fmla="*/ 3 h 3"/>
                  <a:gd name="T2" fmla="*/ 11 w 26"/>
                  <a:gd name="T3" fmla="*/ 2 h 3"/>
                  <a:gd name="T4" fmla="*/ 1 w 26"/>
                  <a:gd name="T5" fmla="*/ 0 h 3"/>
                  <a:gd name="T6" fmla="*/ 25 w 26"/>
                  <a:gd name="T7" fmla="*/ 3 h 3"/>
                </a:gdLst>
                <a:ahLst/>
                <a:cxnLst>
                  <a:cxn ang="0">
                    <a:pos x="T0" y="T1"/>
                  </a:cxn>
                  <a:cxn ang="0">
                    <a:pos x="T2" y="T3"/>
                  </a:cxn>
                  <a:cxn ang="0">
                    <a:pos x="T4" y="T5"/>
                  </a:cxn>
                  <a:cxn ang="0">
                    <a:pos x="T6" y="T7"/>
                  </a:cxn>
                </a:cxnLst>
                <a:rect l="0" t="0" r="r" b="b"/>
                <a:pathLst>
                  <a:path w="26" h="3">
                    <a:moveTo>
                      <a:pt x="25" y="3"/>
                    </a:moveTo>
                    <a:cubicBezTo>
                      <a:pt x="23" y="3"/>
                      <a:pt x="17" y="2"/>
                      <a:pt x="11" y="2"/>
                    </a:cubicBezTo>
                    <a:cubicBezTo>
                      <a:pt x="5" y="2"/>
                      <a:pt x="0" y="1"/>
                      <a:pt x="1" y="0"/>
                    </a:cubicBezTo>
                    <a:cubicBezTo>
                      <a:pt x="11" y="1"/>
                      <a:pt x="26"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4" name="Freeform 6620">
                <a:extLst>
                  <a:ext uri="{FF2B5EF4-FFF2-40B4-BE49-F238E27FC236}">
                    <a16:creationId xmlns:a16="http://schemas.microsoft.com/office/drawing/2014/main" id="{0B3B5842-C65E-4126-8488-37A3FA82DD9E}"/>
                  </a:ext>
                </a:extLst>
              </p:cNvPr>
              <p:cNvSpPr>
                <a:spLocks/>
              </p:cNvSpPr>
              <p:nvPr/>
            </p:nvSpPr>
            <p:spPr bwMode="auto">
              <a:xfrm>
                <a:off x="2546" y="2440"/>
                <a:ext cx="25" cy="23"/>
              </a:xfrm>
              <a:custGeom>
                <a:avLst/>
                <a:gdLst>
                  <a:gd name="T0" fmla="*/ 45 w 45"/>
                  <a:gd name="T1" fmla="*/ 0 h 39"/>
                  <a:gd name="T2" fmla="*/ 24 w 45"/>
                  <a:gd name="T3" fmla="*/ 20 h 39"/>
                  <a:gd name="T4" fmla="*/ 0 w 45"/>
                  <a:gd name="T5" fmla="*/ 39 h 39"/>
                  <a:gd name="T6" fmla="*/ 36 w 45"/>
                  <a:gd name="T7" fmla="*/ 6 h 39"/>
                  <a:gd name="T8" fmla="*/ 45 w 45"/>
                  <a:gd name="T9" fmla="*/ 0 h 39"/>
                </a:gdLst>
                <a:ahLst/>
                <a:cxnLst>
                  <a:cxn ang="0">
                    <a:pos x="T0" y="T1"/>
                  </a:cxn>
                  <a:cxn ang="0">
                    <a:pos x="T2" y="T3"/>
                  </a:cxn>
                  <a:cxn ang="0">
                    <a:pos x="T4" y="T5"/>
                  </a:cxn>
                  <a:cxn ang="0">
                    <a:pos x="T6" y="T7"/>
                  </a:cxn>
                  <a:cxn ang="0">
                    <a:pos x="T8" y="T9"/>
                  </a:cxn>
                </a:cxnLst>
                <a:rect l="0" t="0" r="r" b="b"/>
                <a:pathLst>
                  <a:path w="45" h="39">
                    <a:moveTo>
                      <a:pt x="45" y="0"/>
                    </a:moveTo>
                    <a:cubicBezTo>
                      <a:pt x="41" y="3"/>
                      <a:pt x="33" y="12"/>
                      <a:pt x="24" y="20"/>
                    </a:cubicBezTo>
                    <a:cubicBezTo>
                      <a:pt x="15" y="28"/>
                      <a:pt x="6" y="36"/>
                      <a:pt x="0" y="39"/>
                    </a:cubicBezTo>
                    <a:cubicBezTo>
                      <a:pt x="15" y="26"/>
                      <a:pt x="27" y="16"/>
                      <a:pt x="36" y="6"/>
                    </a:cubicBezTo>
                    <a:cubicBezTo>
                      <a:pt x="42" y="1"/>
                      <a:pt x="40" y="4"/>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5" name="Freeform 6621">
                <a:extLst>
                  <a:ext uri="{FF2B5EF4-FFF2-40B4-BE49-F238E27FC236}">
                    <a16:creationId xmlns:a16="http://schemas.microsoft.com/office/drawing/2014/main" id="{ABAF7BAD-7C2E-49DB-86FF-E3B5AE938BBC}"/>
                  </a:ext>
                </a:extLst>
              </p:cNvPr>
              <p:cNvSpPr>
                <a:spLocks/>
              </p:cNvSpPr>
              <p:nvPr/>
            </p:nvSpPr>
            <p:spPr bwMode="auto">
              <a:xfrm>
                <a:off x="2509" y="2484"/>
                <a:ext cx="6" cy="5"/>
              </a:xfrm>
              <a:custGeom>
                <a:avLst/>
                <a:gdLst>
                  <a:gd name="T0" fmla="*/ 2 w 11"/>
                  <a:gd name="T1" fmla="*/ 8 h 8"/>
                  <a:gd name="T2" fmla="*/ 6 w 11"/>
                  <a:gd name="T3" fmla="*/ 4 h 8"/>
                  <a:gd name="T4" fmla="*/ 2 w 11"/>
                  <a:gd name="T5" fmla="*/ 5 h 8"/>
                  <a:gd name="T6" fmla="*/ 10 w 11"/>
                  <a:gd name="T7" fmla="*/ 1 h 8"/>
                  <a:gd name="T8" fmla="*/ 2 w 11"/>
                  <a:gd name="T9" fmla="*/ 8 h 8"/>
                </a:gdLst>
                <a:ahLst/>
                <a:cxnLst>
                  <a:cxn ang="0">
                    <a:pos x="T0" y="T1"/>
                  </a:cxn>
                  <a:cxn ang="0">
                    <a:pos x="T2" y="T3"/>
                  </a:cxn>
                  <a:cxn ang="0">
                    <a:pos x="T4" y="T5"/>
                  </a:cxn>
                  <a:cxn ang="0">
                    <a:pos x="T6" y="T7"/>
                  </a:cxn>
                  <a:cxn ang="0">
                    <a:pos x="T8" y="T9"/>
                  </a:cxn>
                </a:cxnLst>
                <a:rect l="0" t="0" r="r" b="b"/>
                <a:pathLst>
                  <a:path w="11" h="8">
                    <a:moveTo>
                      <a:pt x="2" y="8"/>
                    </a:moveTo>
                    <a:cubicBezTo>
                      <a:pt x="0" y="8"/>
                      <a:pt x="1" y="7"/>
                      <a:pt x="6" y="4"/>
                    </a:cubicBezTo>
                    <a:cubicBezTo>
                      <a:pt x="4" y="5"/>
                      <a:pt x="3" y="5"/>
                      <a:pt x="2" y="5"/>
                    </a:cubicBezTo>
                    <a:cubicBezTo>
                      <a:pt x="7" y="2"/>
                      <a:pt x="10" y="0"/>
                      <a:pt x="10" y="1"/>
                    </a:cubicBezTo>
                    <a:cubicBezTo>
                      <a:pt x="11" y="2"/>
                      <a:pt x="8" y="4"/>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6" name="Freeform 6622">
                <a:extLst>
                  <a:ext uri="{FF2B5EF4-FFF2-40B4-BE49-F238E27FC236}">
                    <a16:creationId xmlns:a16="http://schemas.microsoft.com/office/drawing/2014/main" id="{D97A05BA-E5DE-417D-B64A-5ABFAFE2EB3A}"/>
                  </a:ext>
                </a:extLst>
              </p:cNvPr>
              <p:cNvSpPr>
                <a:spLocks/>
              </p:cNvSpPr>
              <p:nvPr/>
            </p:nvSpPr>
            <p:spPr bwMode="auto">
              <a:xfrm>
                <a:off x="2439" y="2518"/>
                <a:ext cx="18" cy="9"/>
              </a:xfrm>
              <a:custGeom>
                <a:avLst/>
                <a:gdLst>
                  <a:gd name="T0" fmla="*/ 0 w 31"/>
                  <a:gd name="T1" fmla="*/ 15 h 15"/>
                  <a:gd name="T2" fmla="*/ 2 w 31"/>
                  <a:gd name="T3" fmla="*/ 13 h 15"/>
                  <a:gd name="T4" fmla="*/ 16 w 31"/>
                  <a:gd name="T5" fmla="*/ 5 h 15"/>
                  <a:gd name="T6" fmla="*/ 29 w 31"/>
                  <a:gd name="T7" fmla="*/ 0 h 15"/>
                  <a:gd name="T8" fmla="*/ 19 w 31"/>
                  <a:gd name="T9" fmla="*/ 6 h 15"/>
                  <a:gd name="T10" fmla="*/ 0 w 31"/>
                  <a:gd name="T11" fmla="*/ 15 h 15"/>
                </a:gdLst>
                <a:ahLst/>
                <a:cxnLst>
                  <a:cxn ang="0">
                    <a:pos x="T0" y="T1"/>
                  </a:cxn>
                  <a:cxn ang="0">
                    <a:pos x="T2" y="T3"/>
                  </a:cxn>
                  <a:cxn ang="0">
                    <a:pos x="T4" y="T5"/>
                  </a:cxn>
                  <a:cxn ang="0">
                    <a:pos x="T6" y="T7"/>
                  </a:cxn>
                  <a:cxn ang="0">
                    <a:pos x="T8" y="T9"/>
                  </a:cxn>
                  <a:cxn ang="0">
                    <a:pos x="T10" y="T11"/>
                  </a:cxn>
                </a:cxnLst>
                <a:rect l="0" t="0" r="r" b="b"/>
                <a:pathLst>
                  <a:path w="31" h="15">
                    <a:moveTo>
                      <a:pt x="0" y="15"/>
                    </a:moveTo>
                    <a:cubicBezTo>
                      <a:pt x="2" y="14"/>
                      <a:pt x="3" y="13"/>
                      <a:pt x="2" y="13"/>
                    </a:cubicBezTo>
                    <a:cubicBezTo>
                      <a:pt x="13" y="8"/>
                      <a:pt x="15" y="6"/>
                      <a:pt x="16" y="5"/>
                    </a:cubicBezTo>
                    <a:cubicBezTo>
                      <a:pt x="21" y="3"/>
                      <a:pt x="20" y="5"/>
                      <a:pt x="29" y="0"/>
                    </a:cubicBezTo>
                    <a:cubicBezTo>
                      <a:pt x="31" y="1"/>
                      <a:pt x="25" y="3"/>
                      <a:pt x="19" y="6"/>
                    </a:cubicBezTo>
                    <a:cubicBezTo>
                      <a:pt x="12" y="10"/>
                      <a:pt x="4" y="13"/>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7" name="Freeform 6623">
                <a:extLst>
                  <a:ext uri="{FF2B5EF4-FFF2-40B4-BE49-F238E27FC236}">
                    <a16:creationId xmlns:a16="http://schemas.microsoft.com/office/drawing/2014/main" id="{D298E10A-7D69-4851-A9A2-76AF463A3DBA}"/>
                  </a:ext>
                </a:extLst>
              </p:cNvPr>
              <p:cNvSpPr>
                <a:spLocks/>
              </p:cNvSpPr>
              <p:nvPr/>
            </p:nvSpPr>
            <p:spPr bwMode="auto">
              <a:xfrm>
                <a:off x="2425" y="2527"/>
                <a:ext cx="10" cy="5"/>
              </a:xfrm>
              <a:custGeom>
                <a:avLst/>
                <a:gdLst>
                  <a:gd name="T0" fmla="*/ 12 w 17"/>
                  <a:gd name="T1" fmla="*/ 5 h 9"/>
                  <a:gd name="T2" fmla="*/ 16 w 17"/>
                  <a:gd name="T3" fmla="*/ 0 h 9"/>
                  <a:gd name="T4" fmla="*/ 17 w 17"/>
                  <a:gd name="T5" fmla="*/ 2 h 9"/>
                  <a:gd name="T6" fmla="*/ 12 w 17"/>
                  <a:gd name="T7" fmla="*/ 5 h 9"/>
                </a:gdLst>
                <a:ahLst/>
                <a:cxnLst>
                  <a:cxn ang="0">
                    <a:pos x="T0" y="T1"/>
                  </a:cxn>
                  <a:cxn ang="0">
                    <a:pos x="T2" y="T3"/>
                  </a:cxn>
                  <a:cxn ang="0">
                    <a:pos x="T4" y="T5"/>
                  </a:cxn>
                  <a:cxn ang="0">
                    <a:pos x="T6" y="T7"/>
                  </a:cxn>
                </a:cxnLst>
                <a:rect l="0" t="0" r="r" b="b"/>
                <a:pathLst>
                  <a:path w="17" h="9">
                    <a:moveTo>
                      <a:pt x="12" y="5"/>
                    </a:moveTo>
                    <a:cubicBezTo>
                      <a:pt x="0" y="9"/>
                      <a:pt x="6" y="4"/>
                      <a:pt x="16" y="0"/>
                    </a:cubicBezTo>
                    <a:cubicBezTo>
                      <a:pt x="12" y="3"/>
                      <a:pt x="17" y="1"/>
                      <a:pt x="17" y="2"/>
                    </a:cubicBezTo>
                    <a:cubicBezTo>
                      <a:pt x="14" y="3"/>
                      <a:pt x="12" y="4"/>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8" name="Freeform 6624">
                <a:extLst>
                  <a:ext uri="{FF2B5EF4-FFF2-40B4-BE49-F238E27FC236}">
                    <a16:creationId xmlns:a16="http://schemas.microsoft.com/office/drawing/2014/main" id="{851E686E-F0EF-4FF8-A30D-E7E3F541F9AE}"/>
                  </a:ext>
                </a:extLst>
              </p:cNvPr>
              <p:cNvSpPr>
                <a:spLocks/>
              </p:cNvSpPr>
              <p:nvPr/>
            </p:nvSpPr>
            <p:spPr bwMode="auto">
              <a:xfrm>
                <a:off x="2665" y="2293"/>
                <a:ext cx="7" cy="15"/>
              </a:xfrm>
              <a:custGeom>
                <a:avLst/>
                <a:gdLst>
                  <a:gd name="T0" fmla="*/ 11 w 12"/>
                  <a:gd name="T1" fmla="*/ 6 h 27"/>
                  <a:gd name="T2" fmla="*/ 1 w 12"/>
                  <a:gd name="T3" fmla="*/ 27 h 27"/>
                  <a:gd name="T4" fmla="*/ 5 w 12"/>
                  <a:gd name="T5" fmla="*/ 17 h 27"/>
                  <a:gd name="T6" fmla="*/ 8 w 12"/>
                  <a:gd name="T7" fmla="*/ 7 h 27"/>
                  <a:gd name="T8" fmla="*/ 11 w 12"/>
                  <a:gd name="T9" fmla="*/ 6 h 27"/>
                </a:gdLst>
                <a:ahLst/>
                <a:cxnLst>
                  <a:cxn ang="0">
                    <a:pos x="T0" y="T1"/>
                  </a:cxn>
                  <a:cxn ang="0">
                    <a:pos x="T2" y="T3"/>
                  </a:cxn>
                  <a:cxn ang="0">
                    <a:pos x="T4" y="T5"/>
                  </a:cxn>
                  <a:cxn ang="0">
                    <a:pos x="T6" y="T7"/>
                  </a:cxn>
                  <a:cxn ang="0">
                    <a:pos x="T8" y="T9"/>
                  </a:cxn>
                </a:cxnLst>
                <a:rect l="0" t="0" r="r" b="b"/>
                <a:pathLst>
                  <a:path w="12" h="27">
                    <a:moveTo>
                      <a:pt x="11" y="6"/>
                    </a:moveTo>
                    <a:cubicBezTo>
                      <a:pt x="8" y="14"/>
                      <a:pt x="4" y="22"/>
                      <a:pt x="1" y="27"/>
                    </a:cubicBezTo>
                    <a:cubicBezTo>
                      <a:pt x="0" y="27"/>
                      <a:pt x="2" y="22"/>
                      <a:pt x="5" y="17"/>
                    </a:cubicBezTo>
                    <a:cubicBezTo>
                      <a:pt x="8" y="11"/>
                      <a:pt x="10" y="6"/>
                      <a:pt x="8" y="7"/>
                    </a:cubicBezTo>
                    <a:cubicBezTo>
                      <a:pt x="11" y="0"/>
                      <a:pt x="12" y="4"/>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9" name="Freeform 6625">
                <a:extLst>
                  <a:ext uri="{FF2B5EF4-FFF2-40B4-BE49-F238E27FC236}">
                    <a16:creationId xmlns:a16="http://schemas.microsoft.com/office/drawing/2014/main" id="{E6DE06A7-CA8F-44FB-B4DD-E291E751F5A6}"/>
                  </a:ext>
                </a:extLst>
              </p:cNvPr>
              <p:cNvSpPr>
                <a:spLocks/>
              </p:cNvSpPr>
              <p:nvPr/>
            </p:nvSpPr>
            <p:spPr bwMode="auto">
              <a:xfrm>
                <a:off x="2262" y="2560"/>
                <a:ext cx="24" cy="2"/>
              </a:xfrm>
              <a:custGeom>
                <a:avLst/>
                <a:gdLst>
                  <a:gd name="T0" fmla="*/ 43 w 43"/>
                  <a:gd name="T1" fmla="*/ 1 h 2"/>
                  <a:gd name="T2" fmla="*/ 13 w 43"/>
                  <a:gd name="T3" fmla="*/ 2 h 2"/>
                  <a:gd name="T4" fmla="*/ 2 w 43"/>
                  <a:gd name="T5" fmla="*/ 0 h 2"/>
                  <a:gd name="T6" fmla="*/ 21 w 43"/>
                  <a:gd name="T7" fmla="*/ 1 h 2"/>
                  <a:gd name="T8" fmla="*/ 43 w 43"/>
                  <a:gd name="T9" fmla="*/ 1 h 2"/>
                </a:gdLst>
                <a:ahLst/>
                <a:cxnLst>
                  <a:cxn ang="0">
                    <a:pos x="T0" y="T1"/>
                  </a:cxn>
                  <a:cxn ang="0">
                    <a:pos x="T2" y="T3"/>
                  </a:cxn>
                  <a:cxn ang="0">
                    <a:pos x="T4" y="T5"/>
                  </a:cxn>
                  <a:cxn ang="0">
                    <a:pos x="T6" y="T7"/>
                  </a:cxn>
                  <a:cxn ang="0">
                    <a:pos x="T8" y="T9"/>
                  </a:cxn>
                </a:cxnLst>
                <a:rect l="0" t="0" r="r" b="b"/>
                <a:pathLst>
                  <a:path w="43" h="2">
                    <a:moveTo>
                      <a:pt x="43" y="1"/>
                    </a:moveTo>
                    <a:cubicBezTo>
                      <a:pt x="33" y="1"/>
                      <a:pt x="22" y="1"/>
                      <a:pt x="13" y="2"/>
                    </a:cubicBezTo>
                    <a:cubicBezTo>
                      <a:pt x="0" y="2"/>
                      <a:pt x="14" y="1"/>
                      <a:pt x="2" y="0"/>
                    </a:cubicBezTo>
                    <a:cubicBezTo>
                      <a:pt x="4" y="0"/>
                      <a:pt x="12" y="1"/>
                      <a:pt x="21" y="1"/>
                    </a:cubicBezTo>
                    <a:cubicBezTo>
                      <a:pt x="30" y="1"/>
                      <a:pt x="39" y="1"/>
                      <a:pt x="4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0" name="Freeform 6626">
                <a:extLst>
                  <a:ext uri="{FF2B5EF4-FFF2-40B4-BE49-F238E27FC236}">
                    <a16:creationId xmlns:a16="http://schemas.microsoft.com/office/drawing/2014/main" id="{B0D3783F-FC32-4E59-B70B-0C656C201003}"/>
                  </a:ext>
                </a:extLst>
              </p:cNvPr>
              <p:cNvSpPr>
                <a:spLocks/>
              </p:cNvSpPr>
              <p:nvPr/>
            </p:nvSpPr>
            <p:spPr bwMode="auto">
              <a:xfrm>
                <a:off x="2603" y="2375"/>
                <a:ext cx="21" cy="27"/>
              </a:xfrm>
              <a:custGeom>
                <a:avLst/>
                <a:gdLst>
                  <a:gd name="T0" fmla="*/ 11 w 38"/>
                  <a:gd name="T1" fmla="*/ 41 h 48"/>
                  <a:gd name="T2" fmla="*/ 17 w 38"/>
                  <a:gd name="T3" fmla="*/ 30 h 48"/>
                  <a:gd name="T4" fmla="*/ 13 w 38"/>
                  <a:gd name="T5" fmla="*/ 33 h 48"/>
                  <a:gd name="T6" fmla="*/ 2 w 38"/>
                  <a:gd name="T7" fmla="*/ 48 h 48"/>
                  <a:gd name="T8" fmla="*/ 7 w 38"/>
                  <a:gd name="T9" fmla="*/ 34 h 48"/>
                  <a:gd name="T10" fmla="*/ 19 w 38"/>
                  <a:gd name="T11" fmla="*/ 25 h 48"/>
                  <a:gd name="T12" fmla="*/ 36 w 38"/>
                  <a:gd name="T13" fmla="*/ 2 h 48"/>
                  <a:gd name="T14" fmla="*/ 32 w 38"/>
                  <a:gd name="T15" fmla="*/ 8 h 48"/>
                  <a:gd name="T16" fmla="*/ 32 w 38"/>
                  <a:gd name="T17" fmla="*/ 10 h 48"/>
                  <a:gd name="T18" fmla="*/ 20 w 38"/>
                  <a:gd name="T19" fmla="*/ 28 h 48"/>
                  <a:gd name="T20" fmla="*/ 34 w 38"/>
                  <a:gd name="T21" fmla="*/ 10 h 48"/>
                  <a:gd name="T22" fmla="*/ 24 w 38"/>
                  <a:gd name="T23" fmla="*/ 24 h 48"/>
                  <a:gd name="T24" fmla="*/ 11 w 38"/>
                  <a:gd name="T25" fmla="*/ 4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48">
                    <a:moveTo>
                      <a:pt x="11" y="41"/>
                    </a:moveTo>
                    <a:cubicBezTo>
                      <a:pt x="12" y="38"/>
                      <a:pt x="17" y="31"/>
                      <a:pt x="17" y="30"/>
                    </a:cubicBezTo>
                    <a:cubicBezTo>
                      <a:pt x="16" y="31"/>
                      <a:pt x="14" y="33"/>
                      <a:pt x="13" y="33"/>
                    </a:cubicBezTo>
                    <a:cubicBezTo>
                      <a:pt x="5" y="42"/>
                      <a:pt x="11" y="38"/>
                      <a:pt x="2" y="48"/>
                    </a:cubicBezTo>
                    <a:cubicBezTo>
                      <a:pt x="0" y="46"/>
                      <a:pt x="12" y="32"/>
                      <a:pt x="7" y="34"/>
                    </a:cubicBezTo>
                    <a:cubicBezTo>
                      <a:pt x="15" y="24"/>
                      <a:pt x="15" y="28"/>
                      <a:pt x="19" y="25"/>
                    </a:cubicBezTo>
                    <a:cubicBezTo>
                      <a:pt x="28" y="15"/>
                      <a:pt x="28" y="10"/>
                      <a:pt x="36" y="2"/>
                    </a:cubicBezTo>
                    <a:cubicBezTo>
                      <a:pt x="38" y="0"/>
                      <a:pt x="35" y="4"/>
                      <a:pt x="32" y="8"/>
                    </a:cubicBezTo>
                    <a:cubicBezTo>
                      <a:pt x="29" y="12"/>
                      <a:pt x="28" y="14"/>
                      <a:pt x="32" y="10"/>
                    </a:cubicBezTo>
                    <a:cubicBezTo>
                      <a:pt x="31" y="14"/>
                      <a:pt x="18" y="26"/>
                      <a:pt x="20" y="28"/>
                    </a:cubicBezTo>
                    <a:cubicBezTo>
                      <a:pt x="22" y="27"/>
                      <a:pt x="30" y="15"/>
                      <a:pt x="34" y="10"/>
                    </a:cubicBezTo>
                    <a:cubicBezTo>
                      <a:pt x="33" y="13"/>
                      <a:pt x="29" y="18"/>
                      <a:pt x="24" y="24"/>
                    </a:cubicBezTo>
                    <a:cubicBezTo>
                      <a:pt x="19" y="30"/>
                      <a:pt x="14" y="36"/>
                      <a:pt x="1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1" name="Freeform 6627">
                <a:extLst>
                  <a:ext uri="{FF2B5EF4-FFF2-40B4-BE49-F238E27FC236}">
                    <a16:creationId xmlns:a16="http://schemas.microsoft.com/office/drawing/2014/main" id="{B1B28070-EC1D-4A85-ABCC-C4785A3C2744}"/>
                  </a:ext>
                </a:extLst>
              </p:cNvPr>
              <p:cNvSpPr>
                <a:spLocks/>
              </p:cNvSpPr>
              <p:nvPr/>
            </p:nvSpPr>
            <p:spPr bwMode="auto">
              <a:xfrm>
                <a:off x="2694" y="2200"/>
                <a:ext cx="5" cy="19"/>
              </a:xfrm>
              <a:custGeom>
                <a:avLst/>
                <a:gdLst>
                  <a:gd name="T0" fmla="*/ 5 w 9"/>
                  <a:gd name="T1" fmla="*/ 30 h 32"/>
                  <a:gd name="T2" fmla="*/ 6 w 9"/>
                  <a:gd name="T3" fmla="*/ 15 h 32"/>
                  <a:gd name="T4" fmla="*/ 2 w 9"/>
                  <a:gd name="T5" fmla="*/ 28 h 32"/>
                  <a:gd name="T6" fmla="*/ 0 w 9"/>
                  <a:gd name="T7" fmla="*/ 26 h 32"/>
                  <a:gd name="T8" fmla="*/ 2 w 9"/>
                  <a:gd name="T9" fmla="*/ 22 h 32"/>
                  <a:gd name="T10" fmla="*/ 6 w 9"/>
                  <a:gd name="T11" fmla="*/ 1 h 32"/>
                  <a:gd name="T12" fmla="*/ 9 w 9"/>
                  <a:gd name="T13" fmla="*/ 3 h 32"/>
                  <a:gd name="T14" fmla="*/ 5 w 9"/>
                  <a:gd name="T15" fmla="*/ 3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2">
                    <a:moveTo>
                      <a:pt x="5" y="30"/>
                    </a:moveTo>
                    <a:cubicBezTo>
                      <a:pt x="3" y="32"/>
                      <a:pt x="4" y="23"/>
                      <a:pt x="6" y="15"/>
                    </a:cubicBezTo>
                    <a:cubicBezTo>
                      <a:pt x="5" y="13"/>
                      <a:pt x="3" y="25"/>
                      <a:pt x="2" y="28"/>
                    </a:cubicBezTo>
                    <a:cubicBezTo>
                      <a:pt x="0" y="31"/>
                      <a:pt x="1" y="24"/>
                      <a:pt x="0" y="26"/>
                    </a:cubicBezTo>
                    <a:cubicBezTo>
                      <a:pt x="1" y="23"/>
                      <a:pt x="1" y="23"/>
                      <a:pt x="2" y="22"/>
                    </a:cubicBezTo>
                    <a:cubicBezTo>
                      <a:pt x="4" y="10"/>
                      <a:pt x="3" y="13"/>
                      <a:pt x="6" y="1"/>
                    </a:cubicBezTo>
                    <a:cubicBezTo>
                      <a:pt x="8" y="0"/>
                      <a:pt x="5" y="16"/>
                      <a:pt x="9" y="3"/>
                    </a:cubicBezTo>
                    <a:cubicBezTo>
                      <a:pt x="9" y="8"/>
                      <a:pt x="7" y="18"/>
                      <a:pt x="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2" name="Freeform 6628">
                <a:extLst>
                  <a:ext uri="{FF2B5EF4-FFF2-40B4-BE49-F238E27FC236}">
                    <a16:creationId xmlns:a16="http://schemas.microsoft.com/office/drawing/2014/main" id="{0C3A913D-FDD0-480B-9C2E-21A77A55B26F}"/>
                  </a:ext>
                </a:extLst>
              </p:cNvPr>
              <p:cNvSpPr>
                <a:spLocks/>
              </p:cNvSpPr>
              <p:nvPr/>
            </p:nvSpPr>
            <p:spPr bwMode="auto">
              <a:xfrm>
                <a:off x="2546" y="2452"/>
                <a:ext cx="9" cy="8"/>
              </a:xfrm>
              <a:custGeom>
                <a:avLst/>
                <a:gdLst>
                  <a:gd name="T0" fmla="*/ 15 w 16"/>
                  <a:gd name="T1" fmla="*/ 2 h 14"/>
                  <a:gd name="T2" fmla="*/ 3 w 16"/>
                  <a:gd name="T3" fmla="*/ 12 h 14"/>
                  <a:gd name="T4" fmla="*/ 8 w 16"/>
                  <a:gd name="T5" fmla="*/ 7 h 14"/>
                  <a:gd name="T6" fmla="*/ 15 w 16"/>
                  <a:gd name="T7" fmla="*/ 2 h 14"/>
                </a:gdLst>
                <a:ahLst/>
                <a:cxnLst>
                  <a:cxn ang="0">
                    <a:pos x="T0" y="T1"/>
                  </a:cxn>
                  <a:cxn ang="0">
                    <a:pos x="T2" y="T3"/>
                  </a:cxn>
                  <a:cxn ang="0">
                    <a:pos x="T4" y="T5"/>
                  </a:cxn>
                  <a:cxn ang="0">
                    <a:pos x="T6" y="T7"/>
                  </a:cxn>
                </a:cxnLst>
                <a:rect l="0" t="0" r="r" b="b"/>
                <a:pathLst>
                  <a:path w="16" h="14">
                    <a:moveTo>
                      <a:pt x="15" y="2"/>
                    </a:moveTo>
                    <a:cubicBezTo>
                      <a:pt x="11" y="6"/>
                      <a:pt x="7" y="9"/>
                      <a:pt x="3" y="12"/>
                    </a:cubicBezTo>
                    <a:cubicBezTo>
                      <a:pt x="0" y="14"/>
                      <a:pt x="4" y="10"/>
                      <a:pt x="8" y="7"/>
                    </a:cubicBezTo>
                    <a:cubicBezTo>
                      <a:pt x="12" y="3"/>
                      <a:pt x="16" y="0"/>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3" name="Freeform 6629">
                <a:extLst>
                  <a:ext uri="{FF2B5EF4-FFF2-40B4-BE49-F238E27FC236}">
                    <a16:creationId xmlns:a16="http://schemas.microsoft.com/office/drawing/2014/main" id="{80D1CBEB-704C-4A86-9391-AE432C8F322D}"/>
                  </a:ext>
                </a:extLst>
              </p:cNvPr>
              <p:cNvSpPr>
                <a:spLocks/>
              </p:cNvSpPr>
              <p:nvPr/>
            </p:nvSpPr>
            <p:spPr bwMode="auto">
              <a:xfrm>
                <a:off x="2690" y="2228"/>
                <a:ext cx="3" cy="9"/>
              </a:xfrm>
              <a:custGeom>
                <a:avLst/>
                <a:gdLst>
                  <a:gd name="T0" fmla="*/ 1 w 5"/>
                  <a:gd name="T1" fmla="*/ 15 h 16"/>
                  <a:gd name="T2" fmla="*/ 4 w 5"/>
                  <a:gd name="T3" fmla="*/ 0 h 16"/>
                  <a:gd name="T4" fmla="*/ 1 w 5"/>
                  <a:gd name="T5" fmla="*/ 15 h 16"/>
                </a:gdLst>
                <a:ahLst/>
                <a:cxnLst>
                  <a:cxn ang="0">
                    <a:pos x="T0" y="T1"/>
                  </a:cxn>
                  <a:cxn ang="0">
                    <a:pos x="T2" y="T3"/>
                  </a:cxn>
                  <a:cxn ang="0">
                    <a:pos x="T4" y="T5"/>
                  </a:cxn>
                </a:cxnLst>
                <a:rect l="0" t="0" r="r" b="b"/>
                <a:pathLst>
                  <a:path w="5" h="16">
                    <a:moveTo>
                      <a:pt x="1" y="15"/>
                    </a:moveTo>
                    <a:cubicBezTo>
                      <a:pt x="0" y="16"/>
                      <a:pt x="2" y="5"/>
                      <a:pt x="4" y="0"/>
                    </a:cubicBezTo>
                    <a:cubicBezTo>
                      <a:pt x="5" y="0"/>
                      <a:pt x="4" y="8"/>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4" name="Freeform 6630">
                <a:extLst>
                  <a:ext uri="{FF2B5EF4-FFF2-40B4-BE49-F238E27FC236}">
                    <a16:creationId xmlns:a16="http://schemas.microsoft.com/office/drawing/2014/main" id="{580B8D6A-3452-411E-95E2-01BBECD8855B}"/>
                  </a:ext>
                </a:extLst>
              </p:cNvPr>
              <p:cNvSpPr>
                <a:spLocks/>
              </p:cNvSpPr>
              <p:nvPr/>
            </p:nvSpPr>
            <p:spPr bwMode="auto">
              <a:xfrm>
                <a:off x="2604" y="1849"/>
                <a:ext cx="7" cy="8"/>
              </a:xfrm>
              <a:custGeom>
                <a:avLst/>
                <a:gdLst>
                  <a:gd name="T0" fmla="*/ 0 w 12"/>
                  <a:gd name="T1" fmla="*/ 1 h 14"/>
                  <a:gd name="T2" fmla="*/ 12 w 12"/>
                  <a:gd name="T3" fmla="*/ 14 h 14"/>
                  <a:gd name="T4" fmla="*/ 7 w 12"/>
                  <a:gd name="T5" fmla="*/ 12 h 14"/>
                  <a:gd name="T6" fmla="*/ 0 w 12"/>
                  <a:gd name="T7" fmla="*/ 1 h 14"/>
                </a:gdLst>
                <a:ahLst/>
                <a:cxnLst>
                  <a:cxn ang="0">
                    <a:pos x="T0" y="T1"/>
                  </a:cxn>
                  <a:cxn ang="0">
                    <a:pos x="T2" y="T3"/>
                  </a:cxn>
                  <a:cxn ang="0">
                    <a:pos x="T4" y="T5"/>
                  </a:cxn>
                  <a:cxn ang="0">
                    <a:pos x="T6" y="T7"/>
                  </a:cxn>
                </a:cxnLst>
                <a:rect l="0" t="0" r="r" b="b"/>
                <a:pathLst>
                  <a:path w="12" h="14">
                    <a:moveTo>
                      <a:pt x="0" y="1"/>
                    </a:moveTo>
                    <a:cubicBezTo>
                      <a:pt x="1" y="0"/>
                      <a:pt x="9" y="10"/>
                      <a:pt x="12" y="14"/>
                    </a:cubicBezTo>
                    <a:cubicBezTo>
                      <a:pt x="11" y="14"/>
                      <a:pt x="6" y="7"/>
                      <a:pt x="7" y="12"/>
                    </a:cubicBezTo>
                    <a:cubicBezTo>
                      <a:pt x="1" y="5"/>
                      <a:pt x="4"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5" name="Freeform 6631">
                <a:extLst>
                  <a:ext uri="{FF2B5EF4-FFF2-40B4-BE49-F238E27FC236}">
                    <a16:creationId xmlns:a16="http://schemas.microsoft.com/office/drawing/2014/main" id="{5109077D-2439-4BD0-8F44-E8525813C6A7}"/>
                  </a:ext>
                </a:extLst>
              </p:cNvPr>
              <p:cNvSpPr>
                <a:spLocks/>
              </p:cNvSpPr>
              <p:nvPr/>
            </p:nvSpPr>
            <p:spPr bwMode="auto">
              <a:xfrm>
                <a:off x="2406" y="2533"/>
                <a:ext cx="10" cy="4"/>
              </a:xfrm>
              <a:custGeom>
                <a:avLst/>
                <a:gdLst>
                  <a:gd name="T0" fmla="*/ 0 w 17"/>
                  <a:gd name="T1" fmla="*/ 5 h 6"/>
                  <a:gd name="T2" fmla="*/ 16 w 17"/>
                  <a:gd name="T3" fmla="*/ 0 h 6"/>
                  <a:gd name="T4" fmla="*/ 0 w 17"/>
                  <a:gd name="T5" fmla="*/ 5 h 6"/>
                </a:gdLst>
                <a:ahLst/>
                <a:cxnLst>
                  <a:cxn ang="0">
                    <a:pos x="T0" y="T1"/>
                  </a:cxn>
                  <a:cxn ang="0">
                    <a:pos x="T2" y="T3"/>
                  </a:cxn>
                  <a:cxn ang="0">
                    <a:pos x="T4" y="T5"/>
                  </a:cxn>
                </a:cxnLst>
                <a:rect l="0" t="0" r="r" b="b"/>
                <a:pathLst>
                  <a:path w="17" h="6">
                    <a:moveTo>
                      <a:pt x="0" y="5"/>
                    </a:moveTo>
                    <a:cubicBezTo>
                      <a:pt x="9" y="2"/>
                      <a:pt x="9" y="3"/>
                      <a:pt x="16" y="0"/>
                    </a:cubicBezTo>
                    <a:cubicBezTo>
                      <a:pt x="17" y="1"/>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6" name="Freeform 6632">
                <a:extLst>
                  <a:ext uri="{FF2B5EF4-FFF2-40B4-BE49-F238E27FC236}">
                    <a16:creationId xmlns:a16="http://schemas.microsoft.com/office/drawing/2014/main" id="{CEF2A006-4A7B-4C16-8807-EED3C9E7A39F}"/>
                  </a:ext>
                </a:extLst>
              </p:cNvPr>
              <p:cNvSpPr>
                <a:spLocks/>
              </p:cNvSpPr>
              <p:nvPr/>
            </p:nvSpPr>
            <p:spPr bwMode="auto">
              <a:xfrm>
                <a:off x="2541" y="2438"/>
                <a:ext cx="29" cy="23"/>
              </a:xfrm>
              <a:custGeom>
                <a:avLst/>
                <a:gdLst>
                  <a:gd name="T0" fmla="*/ 44 w 50"/>
                  <a:gd name="T1" fmla="*/ 5 h 41"/>
                  <a:gd name="T2" fmla="*/ 37 w 50"/>
                  <a:gd name="T3" fmla="*/ 10 h 41"/>
                  <a:gd name="T4" fmla="*/ 47 w 50"/>
                  <a:gd name="T5" fmla="*/ 0 h 41"/>
                  <a:gd name="T6" fmla="*/ 50 w 50"/>
                  <a:gd name="T7" fmla="*/ 1 h 41"/>
                  <a:gd name="T8" fmla="*/ 6 w 50"/>
                  <a:gd name="T9" fmla="*/ 40 h 41"/>
                  <a:gd name="T10" fmla="*/ 13 w 50"/>
                  <a:gd name="T11" fmla="*/ 31 h 41"/>
                  <a:gd name="T12" fmla="*/ 4 w 50"/>
                  <a:gd name="T13" fmla="*/ 36 h 41"/>
                  <a:gd name="T14" fmla="*/ 23 w 50"/>
                  <a:gd name="T15" fmla="*/ 22 h 41"/>
                  <a:gd name="T16" fmla="*/ 44 w 50"/>
                  <a:gd name="T1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44" y="5"/>
                    </a:moveTo>
                    <a:cubicBezTo>
                      <a:pt x="38" y="10"/>
                      <a:pt x="36" y="11"/>
                      <a:pt x="37" y="10"/>
                    </a:cubicBezTo>
                    <a:cubicBezTo>
                      <a:pt x="38" y="9"/>
                      <a:pt x="42" y="5"/>
                      <a:pt x="47" y="0"/>
                    </a:cubicBezTo>
                    <a:cubicBezTo>
                      <a:pt x="50" y="1"/>
                      <a:pt x="50" y="1"/>
                      <a:pt x="50" y="1"/>
                    </a:cubicBezTo>
                    <a:cubicBezTo>
                      <a:pt x="36" y="12"/>
                      <a:pt x="25" y="24"/>
                      <a:pt x="6" y="40"/>
                    </a:cubicBezTo>
                    <a:cubicBezTo>
                      <a:pt x="14" y="32"/>
                      <a:pt x="0" y="41"/>
                      <a:pt x="13" y="31"/>
                    </a:cubicBezTo>
                    <a:cubicBezTo>
                      <a:pt x="13" y="29"/>
                      <a:pt x="2" y="40"/>
                      <a:pt x="4" y="36"/>
                    </a:cubicBezTo>
                    <a:cubicBezTo>
                      <a:pt x="12" y="29"/>
                      <a:pt x="17" y="26"/>
                      <a:pt x="23" y="22"/>
                    </a:cubicBezTo>
                    <a:cubicBezTo>
                      <a:pt x="28" y="18"/>
                      <a:pt x="35" y="14"/>
                      <a:pt x="4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7" name="Freeform 6633">
                <a:extLst>
                  <a:ext uri="{FF2B5EF4-FFF2-40B4-BE49-F238E27FC236}">
                    <a16:creationId xmlns:a16="http://schemas.microsoft.com/office/drawing/2014/main" id="{EB041A56-B3C4-4063-B0AF-3F0956C7E108}"/>
                  </a:ext>
                </a:extLst>
              </p:cNvPr>
              <p:cNvSpPr>
                <a:spLocks/>
              </p:cNvSpPr>
              <p:nvPr/>
            </p:nvSpPr>
            <p:spPr bwMode="auto">
              <a:xfrm>
                <a:off x="2514" y="2469"/>
                <a:ext cx="19" cy="13"/>
              </a:xfrm>
              <a:custGeom>
                <a:avLst/>
                <a:gdLst>
                  <a:gd name="T0" fmla="*/ 34 w 34"/>
                  <a:gd name="T1" fmla="*/ 0 h 22"/>
                  <a:gd name="T2" fmla="*/ 0 w 34"/>
                  <a:gd name="T3" fmla="*/ 22 h 22"/>
                  <a:gd name="T4" fmla="*/ 8 w 34"/>
                  <a:gd name="T5" fmla="*/ 13 h 22"/>
                  <a:gd name="T6" fmla="*/ 34 w 34"/>
                  <a:gd name="T7" fmla="*/ 0 h 22"/>
                </a:gdLst>
                <a:ahLst/>
                <a:cxnLst>
                  <a:cxn ang="0">
                    <a:pos x="T0" y="T1"/>
                  </a:cxn>
                  <a:cxn ang="0">
                    <a:pos x="T2" y="T3"/>
                  </a:cxn>
                  <a:cxn ang="0">
                    <a:pos x="T4" y="T5"/>
                  </a:cxn>
                  <a:cxn ang="0">
                    <a:pos x="T6" y="T7"/>
                  </a:cxn>
                </a:cxnLst>
                <a:rect l="0" t="0" r="r" b="b"/>
                <a:pathLst>
                  <a:path w="34" h="22">
                    <a:moveTo>
                      <a:pt x="34" y="0"/>
                    </a:moveTo>
                    <a:cubicBezTo>
                      <a:pt x="24" y="6"/>
                      <a:pt x="12" y="14"/>
                      <a:pt x="0" y="22"/>
                    </a:cubicBezTo>
                    <a:cubicBezTo>
                      <a:pt x="0" y="20"/>
                      <a:pt x="10" y="13"/>
                      <a:pt x="8" y="13"/>
                    </a:cubicBezTo>
                    <a:cubicBezTo>
                      <a:pt x="11" y="15"/>
                      <a:pt x="24" y="4"/>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8" name="Freeform 6634">
                <a:extLst>
                  <a:ext uri="{FF2B5EF4-FFF2-40B4-BE49-F238E27FC236}">
                    <a16:creationId xmlns:a16="http://schemas.microsoft.com/office/drawing/2014/main" id="{8DA60E33-6513-4AA1-964F-57001B22ECA1}"/>
                  </a:ext>
                </a:extLst>
              </p:cNvPr>
              <p:cNvSpPr>
                <a:spLocks/>
              </p:cNvSpPr>
              <p:nvPr/>
            </p:nvSpPr>
            <p:spPr bwMode="auto">
              <a:xfrm>
                <a:off x="2235" y="2558"/>
                <a:ext cx="15" cy="2"/>
              </a:xfrm>
              <a:custGeom>
                <a:avLst/>
                <a:gdLst>
                  <a:gd name="T0" fmla="*/ 21 w 26"/>
                  <a:gd name="T1" fmla="*/ 3 h 4"/>
                  <a:gd name="T2" fmla="*/ 0 w 26"/>
                  <a:gd name="T3" fmla="*/ 0 h 4"/>
                  <a:gd name="T4" fmla="*/ 21 w 26"/>
                  <a:gd name="T5" fmla="*/ 2 h 4"/>
                  <a:gd name="T6" fmla="*/ 15 w 26"/>
                  <a:gd name="T7" fmla="*/ 2 h 4"/>
                  <a:gd name="T8" fmla="*/ 21 w 26"/>
                  <a:gd name="T9" fmla="*/ 3 h 4"/>
                </a:gdLst>
                <a:ahLst/>
                <a:cxnLst>
                  <a:cxn ang="0">
                    <a:pos x="T0" y="T1"/>
                  </a:cxn>
                  <a:cxn ang="0">
                    <a:pos x="T2" y="T3"/>
                  </a:cxn>
                  <a:cxn ang="0">
                    <a:pos x="T4" y="T5"/>
                  </a:cxn>
                  <a:cxn ang="0">
                    <a:pos x="T6" y="T7"/>
                  </a:cxn>
                  <a:cxn ang="0">
                    <a:pos x="T8" y="T9"/>
                  </a:cxn>
                </a:cxnLst>
                <a:rect l="0" t="0" r="r" b="b"/>
                <a:pathLst>
                  <a:path w="26" h="4">
                    <a:moveTo>
                      <a:pt x="21" y="3"/>
                    </a:moveTo>
                    <a:cubicBezTo>
                      <a:pt x="15" y="4"/>
                      <a:pt x="1" y="1"/>
                      <a:pt x="0" y="0"/>
                    </a:cubicBezTo>
                    <a:cubicBezTo>
                      <a:pt x="10" y="0"/>
                      <a:pt x="11" y="2"/>
                      <a:pt x="21" y="2"/>
                    </a:cubicBezTo>
                    <a:cubicBezTo>
                      <a:pt x="26" y="2"/>
                      <a:pt x="20" y="2"/>
                      <a:pt x="15" y="2"/>
                    </a:cubicBezTo>
                    <a:cubicBezTo>
                      <a:pt x="11" y="2"/>
                      <a:pt x="8" y="2"/>
                      <a:pt x="2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9" name="Freeform 6635">
                <a:extLst>
                  <a:ext uri="{FF2B5EF4-FFF2-40B4-BE49-F238E27FC236}">
                    <a16:creationId xmlns:a16="http://schemas.microsoft.com/office/drawing/2014/main" id="{23187346-9812-48F5-869F-BA40CAE1BE75}"/>
                  </a:ext>
                </a:extLst>
              </p:cNvPr>
              <p:cNvSpPr>
                <a:spLocks/>
              </p:cNvSpPr>
              <p:nvPr/>
            </p:nvSpPr>
            <p:spPr bwMode="auto">
              <a:xfrm>
                <a:off x="2217" y="2557"/>
                <a:ext cx="11" cy="2"/>
              </a:xfrm>
              <a:custGeom>
                <a:avLst/>
                <a:gdLst>
                  <a:gd name="T0" fmla="*/ 0 w 19"/>
                  <a:gd name="T1" fmla="*/ 1 h 3"/>
                  <a:gd name="T2" fmla="*/ 19 w 19"/>
                  <a:gd name="T3" fmla="*/ 2 h 3"/>
                  <a:gd name="T4" fmla="*/ 0 w 19"/>
                  <a:gd name="T5" fmla="*/ 1 h 3"/>
                </a:gdLst>
                <a:ahLst/>
                <a:cxnLst>
                  <a:cxn ang="0">
                    <a:pos x="T0" y="T1"/>
                  </a:cxn>
                  <a:cxn ang="0">
                    <a:pos x="T2" y="T3"/>
                  </a:cxn>
                  <a:cxn ang="0">
                    <a:pos x="T4" y="T5"/>
                  </a:cxn>
                </a:cxnLst>
                <a:rect l="0" t="0" r="r" b="b"/>
                <a:pathLst>
                  <a:path w="19" h="3">
                    <a:moveTo>
                      <a:pt x="0" y="1"/>
                    </a:moveTo>
                    <a:cubicBezTo>
                      <a:pt x="3" y="0"/>
                      <a:pt x="9" y="0"/>
                      <a:pt x="19" y="2"/>
                    </a:cubicBezTo>
                    <a:cubicBezTo>
                      <a:pt x="14" y="2"/>
                      <a:pt x="11"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0" name="Freeform 6636">
                <a:extLst>
                  <a:ext uri="{FF2B5EF4-FFF2-40B4-BE49-F238E27FC236}">
                    <a16:creationId xmlns:a16="http://schemas.microsoft.com/office/drawing/2014/main" id="{5D25A1E5-6912-4A94-8EED-0F63663E62AB}"/>
                  </a:ext>
                </a:extLst>
              </p:cNvPr>
              <p:cNvSpPr>
                <a:spLocks/>
              </p:cNvSpPr>
              <p:nvPr/>
            </p:nvSpPr>
            <p:spPr bwMode="auto">
              <a:xfrm>
                <a:off x="2151" y="2545"/>
                <a:ext cx="20" cy="5"/>
              </a:xfrm>
              <a:custGeom>
                <a:avLst/>
                <a:gdLst>
                  <a:gd name="T0" fmla="*/ 30 w 35"/>
                  <a:gd name="T1" fmla="*/ 9 h 10"/>
                  <a:gd name="T2" fmla="*/ 19 w 35"/>
                  <a:gd name="T3" fmla="*/ 7 h 10"/>
                  <a:gd name="T4" fmla="*/ 7 w 35"/>
                  <a:gd name="T5" fmla="*/ 4 h 10"/>
                  <a:gd name="T6" fmla="*/ 23 w 35"/>
                  <a:gd name="T7" fmla="*/ 7 h 10"/>
                  <a:gd name="T8" fmla="*/ 0 w 35"/>
                  <a:gd name="T9" fmla="*/ 0 h 10"/>
                  <a:gd name="T10" fmla="*/ 30 w 35"/>
                  <a:gd name="T11" fmla="*/ 9 h 10"/>
                </a:gdLst>
                <a:ahLst/>
                <a:cxnLst>
                  <a:cxn ang="0">
                    <a:pos x="T0" y="T1"/>
                  </a:cxn>
                  <a:cxn ang="0">
                    <a:pos x="T2" y="T3"/>
                  </a:cxn>
                  <a:cxn ang="0">
                    <a:pos x="T4" y="T5"/>
                  </a:cxn>
                  <a:cxn ang="0">
                    <a:pos x="T6" y="T7"/>
                  </a:cxn>
                  <a:cxn ang="0">
                    <a:pos x="T8" y="T9"/>
                  </a:cxn>
                  <a:cxn ang="0">
                    <a:pos x="T10" y="T11"/>
                  </a:cxn>
                </a:cxnLst>
                <a:rect l="0" t="0" r="r" b="b"/>
                <a:pathLst>
                  <a:path w="35" h="10">
                    <a:moveTo>
                      <a:pt x="30" y="9"/>
                    </a:moveTo>
                    <a:cubicBezTo>
                      <a:pt x="29" y="10"/>
                      <a:pt x="24" y="9"/>
                      <a:pt x="19" y="7"/>
                    </a:cubicBezTo>
                    <a:cubicBezTo>
                      <a:pt x="14" y="6"/>
                      <a:pt x="8" y="5"/>
                      <a:pt x="7" y="4"/>
                    </a:cubicBezTo>
                    <a:cubicBezTo>
                      <a:pt x="6" y="3"/>
                      <a:pt x="18" y="6"/>
                      <a:pt x="23" y="7"/>
                    </a:cubicBezTo>
                    <a:cubicBezTo>
                      <a:pt x="20" y="4"/>
                      <a:pt x="9" y="3"/>
                      <a:pt x="0" y="0"/>
                    </a:cubicBezTo>
                    <a:cubicBezTo>
                      <a:pt x="15" y="2"/>
                      <a:pt x="35" y="9"/>
                      <a:pt x="3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2" name="Group 6838">
              <a:extLst>
                <a:ext uri="{FF2B5EF4-FFF2-40B4-BE49-F238E27FC236}">
                  <a16:creationId xmlns:a16="http://schemas.microsoft.com/office/drawing/2014/main" id="{C82AB93A-B0E1-4078-8649-07DE4D888F17}"/>
                </a:ext>
              </a:extLst>
            </p:cNvPr>
            <p:cNvGrpSpPr>
              <a:grpSpLocks/>
            </p:cNvGrpSpPr>
            <p:nvPr/>
          </p:nvGrpSpPr>
          <p:grpSpPr bwMode="auto">
            <a:xfrm>
              <a:off x="3414210" y="4506767"/>
              <a:ext cx="1609725" cy="1673225"/>
              <a:chOff x="1800" y="1598"/>
              <a:chExt cx="1014" cy="1054"/>
            </a:xfrm>
            <a:grpFill/>
          </p:grpSpPr>
          <p:sp>
            <p:nvSpPr>
              <p:cNvPr id="321" name="Freeform 6638">
                <a:extLst>
                  <a:ext uri="{FF2B5EF4-FFF2-40B4-BE49-F238E27FC236}">
                    <a16:creationId xmlns:a16="http://schemas.microsoft.com/office/drawing/2014/main" id="{11F3371C-79C6-4A77-B164-CE0B751C3B4F}"/>
                  </a:ext>
                </a:extLst>
              </p:cNvPr>
              <p:cNvSpPr>
                <a:spLocks/>
              </p:cNvSpPr>
              <p:nvPr/>
            </p:nvSpPr>
            <p:spPr bwMode="auto">
              <a:xfrm>
                <a:off x="2395" y="1720"/>
                <a:ext cx="9" cy="4"/>
              </a:xfrm>
              <a:custGeom>
                <a:avLst/>
                <a:gdLst>
                  <a:gd name="T0" fmla="*/ 10 w 16"/>
                  <a:gd name="T1" fmla="*/ 2 h 7"/>
                  <a:gd name="T2" fmla="*/ 4 w 16"/>
                  <a:gd name="T3" fmla="*/ 3 h 7"/>
                  <a:gd name="T4" fmla="*/ 10 w 16"/>
                  <a:gd name="T5" fmla="*/ 2 h 7"/>
                </a:gdLst>
                <a:ahLst/>
                <a:cxnLst>
                  <a:cxn ang="0">
                    <a:pos x="T0" y="T1"/>
                  </a:cxn>
                  <a:cxn ang="0">
                    <a:pos x="T2" y="T3"/>
                  </a:cxn>
                  <a:cxn ang="0">
                    <a:pos x="T4" y="T5"/>
                  </a:cxn>
                </a:cxnLst>
                <a:rect l="0" t="0" r="r" b="b"/>
                <a:pathLst>
                  <a:path w="16" h="7">
                    <a:moveTo>
                      <a:pt x="10" y="2"/>
                    </a:moveTo>
                    <a:cubicBezTo>
                      <a:pt x="15" y="4"/>
                      <a:pt x="16" y="7"/>
                      <a:pt x="4" y="3"/>
                    </a:cubicBezTo>
                    <a:cubicBezTo>
                      <a:pt x="0" y="0"/>
                      <a:pt x="12" y="4"/>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2" name="Freeform 6639">
                <a:extLst>
                  <a:ext uri="{FF2B5EF4-FFF2-40B4-BE49-F238E27FC236}">
                    <a16:creationId xmlns:a16="http://schemas.microsoft.com/office/drawing/2014/main" id="{D8D4FAFC-7D1F-45D2-8C51-9ABBDEB7DA83}"/>
                  </a:ext>
                </a:extLst>
              </p:cNvPr>
              <p:cNvSpPr>
                <a:spLocks/>
              </p:cNvSpPr>
              <p:nvPr/>
            </p:nvSpPr>
            <p:spPr bwMode="auto">
              <a:xfrm>
                <a:off x="2462" y="2506"/>
                <a:ext cx="12" cy="6"/>
              </a:xfrm>
              <a:custGeom>
                <a:avLst/>
                <a:gdLst>
                  <a:gd name="T0" fmla="*/ 15 w 22"/>
                  <a:gd name="T1" fmla="*/ 5 h 10"/>
                  <a:gd name="T2" fmla="*/ 3 w 22"/>
                  <a:gd name="T3" fmla="*/ 10 h 10"/>
                  <a:gd name="T4" fmla="*/ 3 w 22"/>
                  <a:gd name="T5" fmla="*/ 7 h 10"/>
                  <a:gd name="T6" fmla="*/ 19 w 22"/>
                  <a:gd name="T7" fmla="*/ 0 h 10"/>
                  <a:gd name="T8" fmla="*/ 15 w 22"/>
                  <a:gd name="T9" fmla="*/ 5 h 10"/>
                </a:gdLst>
                <a:ahLst/>
                <a:cxnLst>
                  <a:cxn ang="0">
                    <a:pos x="T0" y="T1"/>
                  </a:cxn>
                  <a:cxn ang="0">
                    <a:pos x="T2" y="T3"/>
                  </a:cxn>
                  <a:cxn ang="0">
                    <a:pos x="T4" y="T5"/>
                  </a:cxn>
                  <a:cxn ang="0">
                    <a:pos x="T6" y="T7"/>
                  </a:cxn>
                  <a:cxn ang="0">
                    <a:pos x="T8" y="T9"/>
                  </a:cxn>
                </a:cxnLst>
                <a:rect l="0" t="0" r="r" b="b"/>
                <a:pathLst>
                  <a:path w="22" h="10">
                    <a:moveTo>
                      <a:pt x="15" y="5"/>
                    </a:moveTo>
                    <a:cubicBezTo>
                      <a:pt x="12" y="6"/>
                      <a:pt x="8" y="8"/>
                      <a:pt x="3" y="10"/>
                    </a:cubicBezTo>
                    <a:cubicBezTo>
                      <a:pt x="0" y="10"/>
                      <a:pt x="5" y="8"/>
                      <a:pt x="3" y="7"/>
                    </a:cubicBezTo>
                    <a:cubicBezTo>
                      <a:pt x="11" y="3"/>
                      <a:pt x="13" y="3"/>
                      <a:pt x="19" y="0"/>
                    </a:cubicBezTo>
                    <a:cubicBezTo>
                      <a:pt x="22" y="0"/>
                      <a:pt x="12"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3" name="Freeform 6640">
                <a:extLst>
                  <a:ext uri="{FF2B5EF4-FFF2-40B4-BE49-F238E27FC236}">
                    <a16:creationId xmlns:a16="http://schemas.microsoft.com/office/drawing/2014/main" id="{6FC46803-649D-434A-B1B5-BF0D1E665781}"/>
                  </a:ext>
                </a:extLst>
              </p:cNvPr>
              <p:cNvSpPr>
                <a:spLocks/>
              </p:cNvSpPr>
              <p:nvPr/>
            </p:nvSpPr>
            <p:spPr bwMode="auto">
              <a:xfrm>
                <a:off x="2069" y="2516"/>
                <a:ext cx="16" cy="5"/>
              </a:xfrm>
              <a:custGeom>
                <a:avLst/>
                <a:gdLst>
                  <a:gd name="T0" fmla="*/ 12 w 28"/>
                  <a:gd name="T1" fmla="*/ 6 h 10"/>
                  <a:gd name="T2" fmla="*/ 5 w 28"/>
                  <a:gd name="T3" fmla="*/ 0 h 10"/>
                  <a:gd name="T4" fmla="*/ 21 w 28"/>
                  <a:gd name="T5" fmla="*/ 5 h 10"/>
                  <a:gd name="T6" fmla="*/ 27 w 28"/>
                  <a:gd name="T7" fmla="*/ 10 h 10"/>
                  <a:gd name="T8" fmla="*/ 12 w 28"/>
                  <a:gd name="T9" fmla="*/ 6 h 10"/>
                </a:gdLst>
                <a:ahLst/>
                <a:cxnLst>
                  <a:cxn ang="0">
                    <a:pos x="T0" y="T1"/>
                  </a:cxn>
                  <a:cxn ang="0">
                    <a:pos x="T2" y="T3"/>
                  </a:cxn>
                  <a:cxn ang="0">
                    <a:pos x="T4" y="T5"/>
                  </a:cxn>
                  <a:cxn ang="0">
                    <a:pos x="T6" y="T7"/>
                  </a:cxn>
                  <a:cxn ang="0">
                    <a:pos x="T8" y="T9"/>
                  </a:cxn>
                </a:cxnLst>
                <a:rect l="0" t="0" r="r" b="b"/>
                <a:pathLst>
                  <a:path w="28" h="10">
                    <a:moveTo>
                      <a:pt x="12" y="6"/>
                    </a:moveTo>
                    <a:cubicBezTo>
                      <a:pt x="0" y="0"/>
                      <a:pt x="11" y="4"/>
                      <a:pt x="5" y="0"/>
                    </a:cubicBezTo>
                    <a:cubicBezTo>
                      <a:pt x="13" y="3"/>
                      <a:pt x="25" y="9"/>
                      <a:pt x="21" y="5"/>
                    </a:cubicBezTo>
                    <a:cubicBezTo>
                      <a:pt x="26" y="7"/>
                      <a:pt x="28" y="9"/>
                      <a:pt x="27" y="10"/>
                    </a:cubicBezTo>
                    <a:cubicBezTo>
                      <a:pt x="13" y="3"/>
                      <a:pt x="11" y="4"/>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4" name="Freeform 6641">
                <a:extLst>
                  <a:ext uri="{FF2B5EF4-FFF2-40B4-BE49-F238E27FC236}">
                    <a16:creationId xmlns:a16="http://schemas.microsoft.com/office/drawing/2014/main" id="{6DFA3AD2-7760-440D-AE1A-DBFCFCD7DCE3}"/>
                  </a:ext>
                </a:extLst>
              </p:cNvPr>
              <p:cNvSpPr>
                <a:spLocks/>
              </p:cNvSpPr>
              <p:nvPr/>
            </p:nvSpPr>
            <p:spPr bwMode="auto">
              <a:xfrm>
                <a:off x="2584" y="1830"/>
                <a:ext cx="10" cy="10"/>
              </a:xfrm>
              <a:custGeom>
                <a:avLst/>
                <a:gdLst>
                  <a:gd name="T0" fmla="*/ 7 w 17"/>
                  <a:gd name="T1" fmla="*/ 5 h 18"/>
                  <a:gd name="T2" fmla="*/ 17 w 17"/>
                  <a:gd name="T3" fmla="*/ 18 h 18"/>
                  <a:gd name="T4" fmla="*/ 0 w 17"/>
                  <a:gd name="T5" fmla="*/ 2 h 18"/>
                  <a:gd name="T6" fmla="*/ 7 w 17"/>
                  <a:gd name="T7" fmla="*/ 5 h 18"/>
                </a:gdLst>
                <a:ahLst/>
                <a:cxnLst>
                  <a:cxn ang="0">
                    <a:pos x="T0" y="T1"/>
                  </a:cxn>
                  <a:cxn ang="0">
                    <a:pos x="T2" y="T3"/>
                  </a:cxn>
                  <a:cxn ang="0">
                    <a:pos x="T4" y="T5"/>
                  </a:cxn>
                  <a:cxn ang="0">
                    <a:pos x="T6" y="T7"/>
                  </a:cxn>
                </a:cxnLst>
                <a:rect l="0" t="0" r="r" b="b"/>
                <a:pathLst>
                  <a:path w="17" h="18">
                    <a:moveTo>
                      <a:pt x="7" y="5"/>
                    </a:moveTo>
                    <a:cubicBezTo>
                      <a:pt x="11" y="10"/>
                      <a:pt x="15" y="15"/>
                      <a:pt x="17" y="18"/>
                    </a:cubicBezTo>
                    <a:cubicBezTo>
                      <a:pt x="13" y="15"/>
                      <a:pt x="6" y="7"/>
                      <a:pt x="0" y="2"/>
                    </a:cubicBezTo>
                    <a:cubicBezTo>
                      <a:pt x="0" y="0"/>
                      <a:pt x="7" y="7"/>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5" name="Freeform 6642">
                <a:extLst>
                  <a:ext uri="{FF2B5EF4-FFF2-40B4-BE49-F238E27FC236}">
                    <a16:creationId xmlns:a16="http://schemas.microsoft.com/office/drawing/2014/main" id="{E4CA786D-6419-4780-888C-2C29008657E6}"/>
                  </a:ext>
                </a:extLst>
              </p:cNvPr>
              <p:cNvSpPr>
                <a:spLocks/>
              </p:cNvSpPr>
              <p:nvPr/>
            </p:nvSpPr>
            <p:spPr bwMode="auto">
              <a:xfrm>
                <a:off x="2263" y="2557"/>
                <a:ext cx="10" cy="3"/>
              </a:xfrm>
              <a:custGeom>
                <a:avLst/>
                <a:gdLst>
                  <a:gd name="T0" fmla="*/ 13 w 19"/>
                  <a:gd name="T1" fmla="*/ 4 h 5"/>
                  <a:gd name="T2" fmla="*/ 1 w 19"/>
                  <a:gd name="T3" fmla="*/ 1 h 5"/>
                  <a:gd name="T4" fmla="*/ 15 w 19"/>
                  <a:gd name="T5" fmla="*/ 3 h 5"/>
                  <a:gd name="T6" fmla="*/ 13 w 19"/>
                  <a:gd name="T7" fmla="*/ 4 h 5"/>
                </a:gdLst>
                <a:ahLst/>
                <a:cxnLst>
                  <a:cxn ang="0">
                    <a:pos x="T0" y="T1"/>
                  </a:cxn>
                  <a:cxn ang="0">
                    <a:pos x="T2" y="T3"/>
                  </a:cxn>
                  <a:cxn ang="0">
                    <a:pos x="T4" y="T5"/>
                  </a:cxn>
                  <a:cxn ang="0">
                    <a:pos x="T6" y="T7"/>
                  </a:cxn>
                </a:cxnLst>
                <a:rect l="0" t="0" r="r" b="b"/>
                <a:pathLst>
                  <a:path w="19" h="5">
                    <a:moveTo>
                      <a:pt x="13" y="4"/>
                    </a:moveTo>
                    <a:cubicBezTo>
                      <a:pt x="0" y="5"/>
                      <a:pt x="8" y="1"/>
                      <a:pt x="1" y="1"/>
                    </a:cubicBezTo>
                    <a:cubicBezTo>
                      <a:pt x="19" y="0"/>
                      <a:pt x="0" y="3"/>
                      <a:pt x="15" y="3"/>
                    </a:cubicBezTo>
                    <a:cubicBezTo>
                      <a:pt x="14" y="3"/>
                      <a:pt x="12" y="4"/>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6" name="Freeform 6643">
                <a:extLst>
                  <a:ext uri="{FF2B5EF4-FFF2-40B4-BE49-F238E27FC236}">
                    <a16:creationId xmlns:a16="http://schemas.microsoft.com/office/drawing/2014/main" id="{ECC9CAF3-4B4E-48EC-8195-3ACBF41F779C}"/>
                  </a:ext>
                </a:extLst>
              </p:cNvPr>
              <p:cNvSpPr>
                <a:spLocks/>
              </p:cNvSpPr>
              <p:nvPr/>
            </p:nvSpPr>
            <p:spPr bwMode="auto">
              <a:xfrm>
                <a:off x="2229" y="2556"/>
                <a:ext cx="33" cy="4"/>
              </a:xfrm>
              <a:custGeom>
                <a:avLst/>
                <a:gdLst>
                  <a:gd name="T0" fmla="*/ 55 w 58"/>
                  <a:gd name="T1" fmla="*/ 7 h 7"/>
                  <a:gd name="T2" fmla="*/ 28 w 58"/>
                  <a:gd name="T3" fmla="*/ 4 h 7"/>
                  <a:gd name="T4" fmla="*/ 0 w 58"/>
                  <a:gd name="T5" fmla="*/ 1 h 7"/>
                  <a:gd name="T6" fmla="*/ 21 w 58"/>
                  <a:gd name="T7" fmla="*/ 2 h 7"/>
                  <a:gd name="T8" fmla="*/ 29 w 58"/>
                  <a:gd name="T9" fmla="*/ 0 h 7"/>
                  <a:gd name="T10" fmla="*/ 42 w 58"/>
                  <a:gd name="T11" fmla="*/ 1 h 7"/>
                  <a:gd name="T12" fmla="*/ 30 w 58"/>
                  <a:gd name="T13" fmla="*/ 2 h 7"/>
                  <a:gd name="T14" fmla="*/ 46 w 58"/>
                  <a:gd name="T15" fmla="*/ 3 h 7"/>
                  <a:gd name="T16" fmla="*/ 39 w 58"/>
                  <a:gd name="T17" fmla="*/ 3 h 7"/>
                  <a:gd name="T18" fmla="*/ 27 w 58"/>
                  <a:gd name="T19" fmla="*/ 3 h 7"/>
                  <a:gd name="T20" fmla="*/ 45 w 58"/>
                  <a:gd name="T21" fmla="*/ 5 h 7"/>
                  <a:gd name="T22" fmla="*/ 55 w 58"/>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7">
                    <a:moveTo>
                      <a:pt x="55" y="7"/>
                    </a:moveTo>
                    <a:cubicBezTo>
                      <a:pt x="44" y="6"/>
                      <a:pt x="36" y="5"/>
                      <a:pt x="28" y="4"/>
                    </a:cubicBezTo>
                    <a:cubicBezTo>
                      <a:pt x="20" y="3"/>
                      <a:pt x="11" y="2"/>
                      <a:pt x="0" y="1"/>
                    </a:cubicBezTo>
                    <a:cubicBezTo>
                      <a:pt x="5" y="1"/>
                      <a:pt x="14" y="2"/>
                      <a:pt x="21" y="2"/>
                    </a:cubicBezTo>
                    <a:cubicBezTo>
                      <a:pt x="27" y="2"/>
                      <a:pt x="32" y="2"/>
                      <a:pt x="29" y="0"/>
                    </a:cubicBezTo>
                    <a:cubicBezTo>
                      <a:pt x="33" y="0"/>
                      <a:pt x="38" y="0"/>
                      <a:pt x="42" y="1"/>
                    </a:cubicBezTo>
                    <a:cubicBezTo>
                      <a:pt x="44" y="2"/>
                      <a:pt x="29" y="0"/>
                      <a:pt x="30" y="2"/>
                    </a:cubicBezTo>
                    <a:cubicBezTo>
                      <a:pt x="33" y="4"/>
                      <a:pt x="40" y="2"/>
                      <a:pt x="46" y="3"/>
                    </a:cubicBezTo>
                    <a:cubicBezTo>
                      <a:pt x="48" y="4"/>
                      <a:pt x="44" y="4"/>
                      <a:pt x="39" y="3"/>
                    </a:cubicBezTo>
                    <a:cubicBezTo>
                      <a:pt x="34" y="3"/>
                      <a:pt x="28" y="3"/>
                      <a:pt x="27" y="3"/>
                    </a:cubicBezTo>
                    <a:cubicBezTo>
                      <a:pt x="30" y="4"/>
                      <a:pt x="39" y="4"/>
                      <a:pt x="45" y="5"/>
                    </a:cubicBezTo>
                    <a:cubicBezTo>
                      <a:pt x="52" y="5"/>
                      <a:pt x="58" y="5"/>
                      <a:pt x="5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7" name="Freeform 6644">
                <a:extLst>
                  <a:ext uri="{FF2B5EF4-FFF2-40B4-BE49-F238E27FC236}">
                    <a16:creationId xmlns:a16="http://schemas.microsoft.com/office/drawing/2014/main" id="{123BA931-E3ED-4301-893F-7F809735BB7C}"/>
                  </a:ext>
                </a:extLst>
              </p:cNvPr>
              <p:cNvSpPr>
                <a:spLocks/>
              </p:cNvSpPr>
              <p:nvPr/>
            </p:nvSpPr>
            <p:spPr bwMode="auto">
              <a:xfrm>
                <a:off x="2298" y="2556"/>
                <a:ext cx="13" cy="2"/>
              </a:xfrm>
              <a:custGeom>
                <a:avLst/>
                <a:gdLst>
                  <a:gd name="T0" fmla="*/ 23 w 23"/>
                  <a:gd name="T1" fmla="*/ 0 h 3"/>
                  <a:gd name="T2" fmla="*/ 0 w 23"/>
                  <a:gd name="T3" fmla="*/ 3 h 3"/>
                  <a:gd name="T4" fmla="*/ 23 w 23"/>
                  <a:gd name="T5" fmla="*/ 0 h 3"/>
                </a:gdLst>
                <a:ahLst/>
                <a:cxnLst>
                  <a:cxn ang="0">
                    <a:pos x="T0" y="T1"/>
                  </a:cxn>
                  <a:cxn ang="0">
                    <a:pos x="T2" y="T3"/>
                  </a:cxn>
                  <a:cxn ang="0">
                    <a:pos x="T4" y="T5"/>
                  </a:cxn>
                </a:cxnLst>
                <a:rect l="0" t="0" r="r" b="b"/>
                <a:pathLst>
                  <a:path w="23" h="3">
                    <a:moveTo>
                      <a:pt x="23" y="0"/>
                    </a:moveTo>
                    <a:cubicBezTo>
                      <a:pt x="16" y="2"/>
                      <a:pt x="11" y="1"/>
                      <a:pt x="0" y="3"/>
                    </a:cubicBezTo>
                    <a:cubicBezTo>
                      <a:pt x="2" y="1"/>
                      <a:pt x="16"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8" name="Freeform 6645">
                <a:extLst>
                  <a:ext uri="{FF2B5EF4-FFF2-40B4-BE49-F238E27FC236}">
                    <a16:creationId xmlns:a16="http://schemas.microsoft.com/office/drawing/2014/main" id="{62B22843-1B64-44D1-84E8-5FCC4FA53E02}"/>
                  </a:ext>
                </a:extLst>
              </p:cNvPr>
              <p:cNvSpPr>
                <a:spLocks/>
              </p:cNvSpPr>
              <p:nvPr/>
            </p:nvSpPr>
            <p:spPr bwMode="auto">
              <a:xfrm>
                <a:off x="2021" y="2488"/>
                <a:ext cx="11" cy="8"/>
              </a:xfrm>
              <a:custGeom>
                <a:avLst/>
                <a:gdLst>
                  <a:gd name="T0" fmla="*/ 18 w 19"/>
                  <a:gd name="T1" fmla="*/ 14 h 14"/>
                  <a:gd name="T2" fmla="*/ 0 w 19"/>
                  <a:gd name="T3" fmla="*/ 1 h 14"/>
                  <a:gd name="T4" fmla="*/ 18 w 19"/>
                  <a:gd name="T5" fmla="*/ 14 h 14"/>
                </a:gdLst>
                <a:ahLst/>
                <a:cxnLst>
                  <a:cxn ang="0">
                    <a:pos x="T0" y="T1"/>
                  </a:cxn>
                  <a:cxn ang="0">
                    <a:pos x="T2" y="T3"/>
                  </a:cxn>
                  <a:cxn ang="0">
                    <a:pos x="T4" y="T5"/>
                  </a:cxn>
                </a:cxnLst>
                <a:rect l="0" t="0" r="r" b="b"/>
                <a:pathLst>
                  <a:path w="19" h="14">
                    <a:moveTo>
                      <a:pt x="18" y="14"/>
                    </a:moveTo>
                    <a:cubicBezTo>
                      <a:pt x="10" y="8"/>
                      <a:pt x="7" y="5"/>
                      <a:pt x="0" y="1"/>
                    </a:cubicBezTo>
                    <a:cubicBezTo>
                      <a:pt x="4" y="0"/>
                      <a:pt x="19" y="13"/>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9" name="Freeform 6646">
                <a:extLst>
                  <a:ext uri="{FF2B5EF4-FFF2-40B4-BE49-F238E27FC236}">
                    <a16:creationId xmlns:a16="http://schemas.microsoft.com/office/drawing/2014/main" id="{01CFBAC2-C3AD-408F-B7B1-80100D73B10B}"/>
                  </a:ext>
                </a:extLst>
              </p:cNvPr>
              <p:cNvSpPr>
                <a:spLocks/>
              </p:cNvSpPr>
              <p:nvPr/>
            </p:nvSpPr>
            <p:spPr bwMode="auto">
              <a:xfrm>
                <a:off x="2177" y="2548"/>
                <a:ext cx="17" cy="5"/>
              </a:xfrm>
              <a:custGeom>
                <a:avLst/>
                <a:gdLst>
                  <a:gd name="T0" fmla="*/ 0 w 30"/>
                  <a:gd name="T1" fmla="*/ 4 h 8"/>
                  <a:gd name="T2" fmla="*/ 2 w 30"/>
                  <a:gd name="T3" fmla="*/ 0 h 8"/>
                  <a:gd name="T4" fmla="*/ 29 w 30"/>
                  <a:gd name="T5" fmla="*/ 5 h 8"/>
                  <a:gd name="T6" fmla="*/ 9 w 30"/>
                  <a:gd name="T7" fmla="*/ 3 h 8"/>
                  <a:gd name="T8" fmla="*/ 30 w 30"/>
                  <a:gd name="T9" fmla="*/ 8 h 8"/>
                  <a:gd name="T10" fmla="*/ 16 w 30"/>
                  <a:gd name="T11" fmla="*/ 7 h 8"/>
                  <a:gd name="T12" fmla="*/ 0 w 3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0" y="4"/>
                    </a:moveTo>
                    <a:cubicBezTo>
                      <a:pt x="4" y="3"/>
                      <a:pt x="1" y="2"/>
                      <a:pt x="2" y="0"/>
                    </a:cubicBezTo>
                    <a:cubicBezTo>
                      <a:pt x="7" y="2"/>
                      <a:pt x="23" y="4"/>
                      <a:pt x="29" y="5"/>
                    </a:cubicBezTo>
                    <a:cubicBezTo>
                      <a:pt x="28" y="7"/>
                      <a:pt x="16" y="3"/>
                      <a:pt x="9" y="3"/>
                    </a:cubicBezTo>
                    <a:cubicBezTo>
                      <a:pt x="10" y="5"/>
                      <a:pt x="25" y="7"/>
                      <a:pt x="30" y="8"/>
                    </a:cubicBezTo>
                    <a:cubicBezTo>
                      <a:pt x="21" y="6"/>
                      <a:pt x="18" y="7"/>
                      <a:pt x="16" y="7"/>
                    </a:cubicBezTo>
                    <a:cubicBezTo>
                      <a:pt x="13" y="7"/>
                      <a:pt x="10"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0" name="Freeform 6647">
                <a:extLst>
                  <a:ext uri="{FF2B5EF4-FFF2-40B4-BE49-F238E27FC236}">
                    <a16:creationId xmlns:a16="http://schemas.microsoft.com/office/drawing/2014/main" id="{09D0E525-A462-46DF-86A4-EE24D6BF0366}"/>
                  </a:ext>
                </a:extLst>
              </p:cNvPr>
              <p:cNvSpPr>
                <a:spLocks/>
              </p:cNvSpPr>
              <p:nvPr/>
            </p:nvSpPr>
            <p:spPr bwMode="auto">
              <a:xfrm>
                <a:off x="2613" y="2380"/>
                <a:ext cx="6" cy="8"/>
              </a:xfrm>
              <a:custGeom>
                <a:avLst/>
                <a:gdLst>
                  <a:gd name="T0" fmla="*/ 0 w 11"/>
                  <a:gd name="T1" fmla="*/ 13 h 14"/>
                  <a:gd name="T2" fmla="*/ 10 w 11"/>
                  <a:gd name="T3" fmla="*/ 0 h 14"/>
                  <a:gd name="T4" fmla="*/ 5 w 11"/>
                  <a:gd name="T5" fmla="*/ 8 h 14"/>
                  <a:gd name="T6" fmla="*/ 0 w 11"/>
                  <a:gd name="T7" fmla="*/ 13 h 14"/>
                </a:gdLst>
                <a:ahLst/>
                <a:cxnLst>
                  <a:cxn ang="0">
                    <a:pos x="T0" y="T1"/>
                  </a:cxn>
                  <a:cxn ang="0">
                    <a:pos x="T2" y="T3"/>
                  </a:cxn>
                  <a:cxn ang="0">
                    <a:pos x="T4" y="T5"/>
                  </a:cxn>
                  <a:cxn ang="0">
                    <a:pos x="T6" y="T7"/>
                  </a:cxn>
                </a:cxnLst>
                <a:rect l="0" t="0" r="r" b="b"/>
                <a:pathLst>
                  <a:path w="11" h="14">
                    <a:moveTo>
                      <a:pt x="0" y="13"/>
                    </a:moveTo>
                    <a:cubicBezTo>
                      <a:pt x="2" y="7"/>
                      <a:pt x="6" y="5"/>
                      <a:pt x="10" y="0"/>
                    </a:cubicBezTo>
                    <a:cubicBezTo>
                      <a:pt x="11" y="0"/>
                      <a:pt x="8" y="4"/>
                      <a:pt x="5" y="8"/>
                    </a:cubicBezTo>
                    <a:cubicBezTo>
                      <a:pt x="3" y="11"/>
                      <a:pt x="0" y="14"/>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1" name="Freeform 6648">
                <a:extLst>
                  <a:ext uri="{FF2B5EF4-FFF2-40B4-BE49-F238E27FC236}">
                    <a16:creationId xmlns:a16="http://schemas.microsoft.com/office/drawing/2014/main" id="{7D18E7AA-D077-4F0E-89B6-C6BE0672C439}"/>
                  </a:ext>
                </a:extLst>
              </p:cNvPr>
              <p:cNvSpPr>
                <a:spLocks/>
              </p:cNvSpPr>
              <p:nvPr/>
            </p:nvSpPr>
            <p:spPr bwMode="auto">
              <a:xfrm>
                <a:off x="2037" y="2497"/>
                <a:ext cx="7" cy="5"/>
              </a:xfrm>
              <a:custGeom>
                <a:avLst/>
                <a:gdLst>
                  <a:gd name="T0" fmla="*/ 12 w 12"/>
                  <a:gd name="T1" fmla="*/ 9 h 9"/>
                  <a:gd name="T2" fmla="*/ 0 w 12"/>
                  <a:gd name="T3" fmla="*/ 2 h 9"/>
                  <a:gd name="T4" fmla="*/ 9 w 12"/>
                  <a:gd name="T5" fmla="*/ 4 h 9"/>
                  <a:gd name="T6" fmla="*/ 12 w 12"/>
                  <a:gd name="T7" fmla="*/ 9 h 9"/>
                </a:gdLst>
                <a:ahLst/>
                <a:cxnLst>
                  <a:cxn ang="0">
                    <a:pos x="T0" y="T1"/>
                  </a:cxn>
                  <a:cxn ang="0">
                    <a:pos x="T2" y="T3"/>
                  </a:cxn>
                  <a:cxn ang="0">
                    <a:pos x="T4" y="T5"/>
                  </a:cxn>
                  <a:cxn ang="0">
                    <a:pos x="T6" y="T7"/>
                  </a:cxn>
                </a:cxnLst>
                <a:rect l="0" t="0" r="r" b="b"/>
                <a:pathLst>
                  <a:path w="12" h="9">
                    <a:moveTo>
                      <a:pt x="12" y="9"/>
                    </a:moveTo>
                    <a:cubicBezTo>
                      <a:pt x="4" y="5"/>
                      <a:pt x="6" y="5"/>
                      <a:pt x="0" y="2"/>
                    </a:cubicBezTo>
                    <a:cubicBezTo>
                      <a:pt x="2" y="1"/>
                      <a:pt x="1" y="0"/>
                      <a:pt x="9" y="4"/>
                    </a:cubicBezTo>
                    <a:cubicBezTo>
                      <a:pt x="7" y="5"/>
                      <a:pt x="12" y="8"/>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2" name="Freeform 6649">
                <a:extLst>
                  <a:ext uri="{FF2B5EF4-FFF2-40B4-BE49-F238E27FC236}">
                    <a16:creationId xmlns:a16="http://schemas.microsoft.com/office/drawing/2014/main" id="{2E91B501-8A06-4E1B-9C42-0201AE07E8A2}"/>
                  </a:ext>
                </a:extLst>
              </p:cNvPr>
              <p:cNvSpPr>
                <a:spLocks/>
              </p:cNvSpPr>
              <p:nvPr/>
            </p:nvSpPr>
            <p:spPr bwMode="auto">
              <a:xfrm>
                <a:off x="2654" y="1928"/>
                <a:ext cx="14" cy="28"/>
              </a:xfrm>
              <a:custGeom>
                <a:avLst/>
                <a:gdLst>
                  <a:gd name="T0" fmla="*/ 5 w 25"/>
                  <a:gd name="T1" fmla="*/ 5 h 50"/>
                  <a:gd name="T2" fmla="*/ 16 w 25"/>
                  <a:gd name="T3" fmla="*/ 28 h 50"/>
                  <a:gd name="T4" fmla="*/ 25 w 25"/>
                  <a:gd name="T5" fmla="*/ 50 h 50"/>
                  <a:gd name="T6" fmla="*/ 15 w 25"/>
                  <a:gd name="T7" fmla="*/ 29 h 50"/>
                  <a:gd name="T8" fmla="*/ 3 w 25"/>
                  <a:gd name="T9" fmla="*/ 7 h 50"/>
                  <a:gd name="T10" fmla="*/ 5 w 25"/>
                  <a:gd name="T11" fmla="*/ 5 h 50"/>
                </a:gdLst>
                <a:ahLst/>
                <a:cxnLst>
                  <a:cxn ang="0">
                    <a:pos x="T0" y="T1"/>
                  </a:cxn>
                  <a:cxn ang="0">
                    <a:pos x="T2" y="T3"/>
                  </a:cxn>
                  <a:cxn ang="0">
                    <a:pos x="T4" y="T5"/>
                  </a:cxn>
                  <a:cxn ang="0">
                    <a:pos x="T6" y="T7"/>
                  </a:cxn>
                  <a:cxn ang="0">
                    <a:pos x="T8" y="T9"/>
                  </a:cxn>
                  <a:cxn ang="0">
                    <a:pos x="T10" y="T11"/>
                  </a:cxn>
                </a:cxnLst>
                <a:rect l="0" t="0" r="r" b="b"/>
                <a:pathLst>
                  <a:path w="25" h="50">
                    <a:moveTo>
                      <a:pt x="5" y="5"/>
                    </a:moveTo>
                    <a:cubicBezTo>
                      <a:pt x="10" y="15"/>
                      <a:pt x="13" y="21"/>
                      <a:pt x="16" y="28"/>
                    </a:cubicBezTo>
                    <a:cubicBezTo>
                      <a:pt x="18" y="34"/>
                      <a:pt x="21" y="40"/>
                      <a:pt x="25" y="50"/>
                    </a:cubicBezTo>
                    <a:cubicBezTo>
                      <a:pt x="23" y="47"/>
                      <a:pt x="19" y="38"/>
                      <a:pt x="15" y="29"/>
                    </a:cubicBezTo>
                    <a:cubicBezTo>
                      <a:pt x="11" y="20"/>
                      <a:pt x="7" y="11"/>
                      <a:pt x="3" y="7"/>
                    </a:cubicBezTo>
                    <a:cubicBezTo>
                      <a:pt x="0" y="0"/>
                      <a:pt x="4" y="3"/>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3" name="Freeform 6650">
                <a:extLst>
                  <a:ext uri="{FF2B5EF4-FFF2-40B4-BE49-F238E27FC236}">
                    <a16:creationId xmlns:a16="http://schemas.microsoft.com/office/drawing/2014/main" id="{0AD109C0-2940-446A-825E-A1EDD8EE787B}"/>
                  </a:ext>
                </a:extLst>
              </p:cNvPr>
              <p:cNvSpPr>
                <a:spLocks/>
              </p:cNvSpPr>
              <p:nvPr/>
            </p:nvSpPr>
            <p:spPr bwMode="auto">
              <a:xfrm>
                <a:off x="2438" y="1736"/>
                <a:ext cx="48" cy="23"/>
              </a:xfrm>
              <a:custGeom>
                <a:avLst/>
                <a:gdLst>
                  <a:gd name="T0" fmla="*/ 52 w 85"/>
                  <a:gd name="T1" fmla="*/ 22 h 40"/>
                  <a:gd name="T2" fmla="*/ 67 w 85"/>
                  <a:gd name="T3" fmla="*/ 28 h 40"/>
                  <a:gd name="T4" fmla="*/ 81 w 85"/>
                  <a:gd name="T5" fmla="*/ 36 h 40"/>
                  <a:gd name="T6" fmla="*/ 65 w 85"/>
                  <a:gd name="T7" fmla="*/ 31 h 40"/>
                  <a:gd name="T8" fmla="*/ 68 w 85"/>
                  <a:gd name="T9" fmla="*/ 31 h 40"/>
                  <a:gd name="T10" fmla="*/ 32 w 85"/>
                  <a:gd name="T11" fmla="*/ 14 h 40"/>
                  <a:gd name="T12" fmla="*/ 5 w 85"/>
                  <a:gd name="T13" fmla="*/ 3 h 40"/>
                  <a:gd name="T14" fmla="*/ 0 w 85"/>
                  <a:gd name="T15" fmla="*/ 0 h 40"/>
                  <a:gd name="T16" fmla="*/ 26 w 85"/>
                  <a:gd name="T17" fmla="*/ 10 h 40"/>
                  <a:gd name="T18" fmla="*/ 52 w 85"/>
                  <a:gd name="T19"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0">
                    <a:moveTo>
                      <a:pt x="52" y="22"/>
                    </a:moveTo>
                    <a:cubicBezTo>
                      <a:pt x="54" y="22"/>
                      <a:pt x="60" y="25"/>
                      <a:pt x="67" y="28"/>
                    </a:cubicBezTo>
                    <a:cubicBezTo>
                      <a:pt x="74" y="32"/>
                      <a:pt x="80" y="35"/>
                      <a:pt x="81" y="36"/>
                    </a:cubicBezTo>
                    <a:cubicBezTo>
                      <a:pt x="85" y="40"/>
                      <a:pt x="73" y="33"/>
                      <a:pt x="65" y="31"/>
                    </a:cubicBezTo>
                    <a:cubicBezTo>
                      <a:pt x="66" y="31"/>
                      <a:pt x="68" y="32"/>
                      <a:pt x="68" y="31"/>
                    </a:cubicBezTo>
                    <a:cubicBezTo>
                      <a:pt x="32" y="14"/>
                      <a:pt x="32" y="14"/>
                      <a:pt x="32" y="14"/>
                    </a:cubicBezTo>
                    <a:cubicBezTo>
                      <a:pt x="22" y="9"/>
                      <a:pt x="14" y="5"/>
                      <a:pt x="5" y="3"/>
                    </a:cubicBezTo>
                    <a:cubicBezTo>
                      <a:pt x="4" y="2"/>
                      <a:pt x="3" y="1"/>
                      <a:pt x="0" y="0"/>
                    </a:cubicBezTo>
                    <a:cubicBezTo>
                      <a:pt x="2" y="0"/>
                      <a:pt x="14" y="5"/>
                      <a:pt x="26" y="10"/>
                    </a:cubicBezTo>
                    <a:cubicBezTo>
                      <a:pt x="38" y="15"/>
                      <a:pt x="50" y="21"/>
                      <a:pt x="5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4" name="Freeform 6651">
                <a:extLst>
                  <a:ext uri="{FF2B5EF4-FFF2-40B4-BE49-F238E27FC236}">
                    <a16:creationId xmlns:a16="http://schemas.microsoft.com/office/drawing/2014/main" id="{E3D0BF10-2BF2-4C5A-8ADC-A5A2337C2320}"/>
                  </a:ext>
                </a:extLst>
              </p:cNvPr>
              <p:cNvSpPr>
                <a:spLocks/>
              </p:cNvSpPr>
              <p:nvPr/>
            </p:nvSpPr>
            <p:spPr bwMode="auto">
              <a:xfrm>
                <a:off x="1962" y="2443"/>
                <a:ext cx="9" cy="8"/>
              </a:xfrm>
              <a:custGeom>
                <a:avLst/>
                <a:gdLst>
                  <a:gd name="T0" fmla="*/ 16 w 16"/>
                  <a:gd name="T1" fmla="*/ 15 h 15"/>
                  <a:gd name="T2" fmla="*/ 0 w 16"/>
                  <a:gd name="T3" fmla="*/ 2 h 15"/>
                  <a:gd name="T4" fmla="*/ 11 w 16"/>
                  <a:gd name="T5" fmla="*/ 9 h 15"/>
                  <a:gd name="T6" fmla="*/ 16 w 16"/>
                  <a:gd name="T7" fmla="*/ 15 h 15"/>
                </a:gdLst>
                <a:ahLst/>
                <a:cxnLst>
                  <a:cxn ang="0">
                    <a:pos x="T0" y="T1"/>
                  </a:cxn>
                  <a:cxn ang="0">
                    <a:pos x="T2" y="T3"/>
                  </a:cxn>
                  <a:cxn ang="0">
                    <a:pos x="T4" y="T5"/>
                  </a:cxn>
                  <a:cxn ang="0">
                    <a:pos x="T6" y="T7"/>
                  </a:cxn>
                </a:cxnLst>
                <a:rect l="0" t="0" r="r" b="b"/>
                <a:pathLst>
                  <a:path w="16" h="15">
                    <a:moveTo>
                      <a:pt x="16" y="15"/>
                    </a:moveTo>
                    <a:cubicBezTo>
                      <a:pt x="11" y="12"/>
                      <a:pt x="7" y="7"/>
                      <a:pt x="0" y="2"/>
                    </a:cubicBezTo>
                    <a:cubicBezTo>
                      <a:pt x="0" y="0"/>
                      <a:pt x="6" y="5"/>
                      <a:pt x="11" y="9"/>
                    </a:cubicBezTo>
                    <a:cubicBezTo>
                      <a:pt x="10" y="10"/>
                      <a:pt x="13" y="12"/>
                      <a:pt x="1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5" name="Freeform 6652">
                <a:extLst>
                  <a:ext uri="{FF2B5EF4-FFF2-40B4-BE49-F238E27FC236}">
                    <a16:creationId xmlns:a16="http://schemas.microsoft.com/office/drawing/2014/main" id="{170BB1D5-F58A-4C90-90ED-E2A74935B1CB}"/>
                  </a:ext>
                </a:extLst>
              </p:cNvPr>
              <p:cNvSpPr>
                <a:spLocks/>
              </p:cNvSpPr>
              <p:nvPr/>
            </p:nvSpPr>
            <p:spPr bwMode="auto">
              <a:xfrm>
                <a:off x="2313" y="1710"/>
                <a:ext cx="30" cy="3"/>
              </a:xfrm>
              <a:custGeom>
                <a:avLst/>
                <a:gdLst>
                  <a:gd name="T0" fmla="*/ 52 w 52"/>
                  <a:gd name="T1" fmla="*/ 4 h 6"/>
                  <a:gd name="T2" fmla="*/ 52 w 52"/>
                  <a:gd name="T3" fmla="*/ 6 h 6"/>
                  <a:gd name="T4" fmla="*/ 47 w 52"/>
                  <a:gd name="T5" fmla="*/ 6 h 6"/>
                  <a:gd name="T6" fmla="*/ 21 w 52"/>
                  <a:gd name="T7" fmla="*/ 3 h 6"/>
                  <a:gd name="T8" fmla="*/ 0 w 52"/>
                  <a:gd name="T9" fmla="*/ 2 h 6"/>
                  <a:gd name="T10" fmla="*/ 20 w 52"/>
                  <a:gd name="T11" fmla="*/ 1 h 6"/>
                  <a:gd name="T12" fmla="*/ 52 w 52"/>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52" h="6">
                    <a:moveTo>
                      <a:pt x="52" y="4"/>
                    </a:moveTo>
                    <a:cubicBezTo>
                      <a:pt x="52" y="6"/>
                      <a:pt x="52" y="6"/>
                      <a:pt x="52" y="6"/>
                    </a:cubicBezTo>
                    <a:cubicBezTo>
                      <a:pt x="48" y="5"/>
                      <a:pt x="46" y="5"/>
                      <a:pt x="47" y="6"/>
                    </a:cubicBezTo>
                    <a:cubicBezTo>
                      <a:pt x="39" y="4"/>
                      <a:pt x="30" y="3"/>
                      <a:pt x="21" y="3"/>
                    </a:cubicBezTo>
                    <a:cubicBezTo>
                      <a:pt x="12" y="2"/>
                      <a:pt x="4" y="2"/>
                      <a:pt x="0" y="2"/>
                    </a:cubicBezTo>
                    <a:cubicBezTo>
                      <a:pt x="0" y="0"/>
                      <a:pt x="9" y="0"/>
                      <a:pt x="20" y="1"/>
                    </a:cubicBezTo>
                    <a:cubicBezTo>
                      <a:pt x="31" y="2"/>
                      <a:pt x="43" y="4"/>
                      <a:pt x="5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6" name="Freeform 6653">
                <a:extLst>
                  <a:ext uri="{FF2B5EF4-FFF2-40B4-BE49-F238E27FC236}">
                    <a16:creationId xmlns:a16="http://schemas.microsoft.com/office/drawing/2014/main" id="{99707A39-D72D-465F-928D-DA72678B1759}"/>
                  </a:ext>
                </a:extLst>
              </p:cNvPr>
              <p:cNvSpPr>
                <a:spLocks/>
              </p:cNvSpPr>
              <p:nvPr/>
            </p:nvSpPr>
            <p:spPr bwMode="auto">
              <a:xfrm>
                <a:off x="2596" y="1845"/>
                <a:ext cx="10" cy="11"/>
              </a:xfrm>
              <a:custGeom>
                <a:avLst/>
                <a:gdLst>
                  <a:gd name="T0" fmla="*/ 4 w 17"/>
                  <a:gd name="T1" fmla="*/ 3 h 20"/>
                  <a:gd name="T2" fmla="*/ 10 w 17"/>
                  <a:gd name="T3" fmla="*/ 11 h 20"/>
                  <a:gd name="T4" fmla="*/ 7 w 17"/>
                  <a:gd name="T5" fmla="*/ 10 h 20"/>
                  <a:gd name="T6" fmla="*/ 0 w 17"/>
                  <a:gd name="T7" fmla="*/ 0 h 20"/>
                  <a:gd name="T8" fmla="*/ 4 w 17"/>
                  <a:gd name="T9" fmla="*/ 3 h 20"/>
                </a:gdLst>
                <a:ahLst/>
                <a:cxnLst>
                  <a:cxn ang="0">
                    <a:pos x="T0" y="T1"/>
                  </a:cxn>
                  <a:cxn ang="0">
                    <a:pos x="T2" y="T3"/>
                  </a:cxn>
                  <a:cxn ang="0">
                    <a:pos x="T4" y="T5"/>
                  </a:cxn>
                  <a:cxn ang="0">
                    <a:pos x="T6" y="T7"/>
                  </a:cxn>
                  <a:cxn ang="0">
                    <a:pos x="T8" y="T9"/>
                  </a:cxn>
                </a:cxnLst>
                <a:rect l="0" t="0" r="r" b="b"/>
                <a:pathLst>
                  <a:path w="17" h="20">
                    <a:moveTo>
                      <a:pt x="4" y="3"/>
                    </a:moveTo>
                    <a:cubicBezTo>
                      <a:pt x="7" y="6"/>
                      <a:pt x="8" y="11"/>
                      <a:pt x="10" y="11"/>
                    </a:cubicBezTo>
                    <a:cubicBezTo>
                      <a:pt x="17" y="20"/>
                      <a:pt x="5" y="6"/>
                      <a:pt x="7" y="10"/>
                    </a:cubicBezTo>
                    <a:cubicBezTo>
                      <a:pt x="3" y="6"/>
                      <a:pt x="5" y="6"/>
                      <a:pt x="0" y="0"/>
                    </a:cubicBezTo>
                    <a:cubicBezTo>
                      <a:pt x="1" y="0"/>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7" name="Freeform 6654">
                <a:extLst>
                  <a:ext uri="{FF2B5EF4-FFF2-40B4-BE49-F238E27FC236}">
                    <a16:creationId xmlns:a16="http://schemas.microsoft.com/office/drawing/2014/main" id="{CBE8E586-B12A-4925-A7E4-188B31AA4DE5}"/>
                  </a:ext>
                </a:extLst>
              </p:cNvPr>
              <p:cNvSpPr>
                <a:spLocks/>
              </p:cNvSpPr>
              <p:nvPr/>
            </p:nvSpPr>
            <p:spPr bwMode="auto">
              <a:xfrm>
                <a:off x="2465" y="2500"/>
                <a:ext cx="18" cy="9"/>
              </a:xfrm>
              <a:custGeom>
                <a:avLst/>
                <a:gdLst>
                  <a:gd name="T0" fmla="*/ 31 w 31"/>
                  <a:gd name="T1" fmla="*/ 0 h 17"/>
                  <a:gd name="T2" fmla="*/ 18 w 31"/>
                  <a:gd name="T3" fmla="*/ 8 h 17"/>
                  <a:gd name="T4" fmla="*/ 0 w 31"/>
                  <a:gd name="T5" fmla="*/ 17 h 17"/>
                  <a:gd name="T6" fmla="*/ 13 w 31"/>
                  <a:gd name="T7" fmla="*/ 9 h 17"/>
                  <a:gd name="T8" fmla="*/ 31 w 31"/>
                  <a:gd name="T9" fmla="*/ 0 h 17"/>
                </a:gdLst>
                <a:ahLst/>
                <a:cxnLst>
                  <a:cxn ang="0">
                    <a:pos x="T0" y="T1"/>
                  </a:cxn>
                  <a:cxn ang="0">
                    <a:pos x="T2" y="T3"/>
                  </a:cxn>
                  <a:cxn ang="0">
                    <a:pos x="T4" y="T5"/>
                  </a:cxn>
                  <a:cxn ang="0">
                    <a:pos x="T6" y="T7"/>
                  </a:cxn>
                  <a:cxn ang="0">
                    <a:pos x="T8" y="T9"/>
                  </a:cxn>
                </a:cxnLst>
                <a:rect l="0" t="0" r="r" b="b"/>
                <a:pathLst>
                  <a:path w="31" h="17">
                    <a:moveTo>
                      <a:pt x="31" y="0"/>
                    </a:moveTo>
                    <a:cubicBezTo>
                      <a:pt x="29" y="2"/>
                      <a:pt x="24" y="5"/>
                      <a:pt x="18" y="8"/>
                    </a:cubicBezTo>
                    <a:cubicBezTo>
                      <a:pt x="11" y="11"/>
                      <a:pt x="5" y="15"/>
                      <a:pt x="0" y="17"/>
                    </a:cubicBezTo>
                    <a:cubicBezTo>
                      <a:pt x="0" y="16"/>
                      <a:pt x="6" y="12"/>
                      <a:pt x="13" y="9"/>
                    </a:cubicBezTo>
                    <a:cubicBezTo>
                      <a:pt x="19" y="6"/>
                      <a:pt x="27" y="2"/>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8" name="Freeform 6655">
                <a:extLst>
                  <a:ext uri="{FF2B5EF4-FFF2-40B4-BE49-F238E27FC236}">
                    <a16:creationId xmlns:a16="http://schemas.microsoft.com/office/drawing/2014/main" id="{75058B43-C380-4ECE-9533-37A23B13170F}"/>
                  </a:ext>
                </a:extLst>
              </p:cNvPr>
              <p:cNvSpPr>
                <a:spLocks/>
              </p:cNvSpPr>
              <p:nvPr/>
            </p:nvSpPr>
            <p:spPr bwMode="auto">
              <a:xfrm>
                <a:off x="2403" y="2530"/>
                <a:ext cx="11" cy="4"/>
              </a:xfrm>
              <a:custGeom>
                <a:avLst/>
                <a:gdLst>
                  <a:gd name="T0" fmla="*/ 18 w 20"/>
                  <a:gd name="T1" fmla="*/ 2 h 7"/>
                  <a:gd name="T2" fmla="*/ 3 w 20"/>
                  <a:gd name="T3" fmla="*/ 7 h 7"/>
                  <a:gd name="T4" fmla="*/ 10 w 20"/>
                  <a:gd name="T5" fmla="*/ 3 h 7"/>
                  <a:gd name="T6" fmla="*/ 18 w 20"/>
                  <a:gd name="T7" fmla="*/ 2 h 7"/>
                </a:gdLst>
                <a:ahLst/>
                <a:cxnLst>
                  <a:cxn ang="0">
                    <a:pos x="T0" y="T1"/>
                  </a:cxn>
                  <a:cxn ang="0">
                    <a:pos x="T2" y="T3"/>
                  </a:cxn>
                  <a:cxn ang="0">
                    <a:pos x="T4" y="T5"/>
                  </a:cxn>
                  <a:cxn ang="0">
                    <a:pos x="T6" y="T7"/>
                  </a:cxn>
                </a:cxnLst>
                <a:rect l="0" t="0" r="r" b="b"/>
                <a:pathLst>
                  <a:path w="20" h="7">
                    <a:moveTo>
                      <a:pt x="18" y="2"/>
                    </a:moveTo>
                    <a:cubicBezTo>
                      <a:pt x="13" y="3"/>
                      <a:pt x="8" y="5"/>
                      <a:pt x="3" y="7"/>
                    </a:cubicBezTo>
                    <a:cubicBezTo>
                      <a:pt x="0" y="7"/>
                      <a:pt x="5" y="5"/>
                      <a:pt x="10" y="3"/>
                    </a:cubicBezTo>
                    <a:cubicBezTo>
                      <a:pt x="15" y="2"/>
                      <a:pt x="20"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39" name="Freeform 6656">
                <a:extLst>
                  <a:ext uri="{FF2B5EF4-FFF2-40B4-BE49-F238E27FC236}">
                    <a16:creationId xmlns:a16="http://schemas.microsoft.com/office/drawing/2014/main" id="{B65C512D-09C9-46CC-8F88-1168E199E59A}"/>
                  </a:ext>
                </a:extLst>
              </p:cNvPr>
              <p:cNvSpPr>
                <a:spLocks/>
              </p:cNvSpPr>
              <p:nvPr/>
            </p:nvSpPr>
            <p:spPr bwMode="auto">
              <a:xfrm>
                <a:off x="2283" y="1710"/>
                <a:ext cx="20" cy="0"/>
              </a:xfrm>
              <a:custGeom>
                <a:avLst/>
                <a:gdLst>
                  <a:gd name="T0" fmla="*/ 35 w 35"/>
                  <a:gd name="T1" fmla="*/ 1 h 1"/>
                  <a:gd name="T2" fmla="*/ 19 w 35"/>
                  <a:gd name="T3" fmla="*/ 1 h 1"/>
                  <a:gd name="T4" fmla="*/ 0 w 35"/>
                  <a:gd name="T5" fmla="*/ 1 h 1"/>
                  <a:gd name="T6" fmla="*/ 16 w 35"/>
                  <a:gd name="T7" fmla="*/ 0 h 1"/>
                  <a:gd name="T8" fmla="*/ 35 w 35"/>
                  <a:gd name="T9" fmla="*/ 1 h 1"/>
                </a:gdLst>
                <a:ahLst/>
                <a:cxnLst>
                  <a:cxn ang="0">
                    <a:pos x="T0" y="T1"/>
                  </a:cxn>
                  <a:cxn ang="0">
                    <a:pos x="T2" y="T3"/>
                  </a:cxn>
                  <a:cxn ang="0">
                    <a:pos x="T4" y="T5"/>
                  </a:cxn>
                  <a:cxn ang="0">
                    <a:pos x="T6" y="T7"/>
                  </a:cxn>
                  <a:cxn ang="0">
                    <a:pos x="T8" y="T9"/>
                  </a:cxn>
                </a:cxnLst>
                <a:rect l="0" t="0" r="r" b="b"/>
                <a:pathLst>
                  <a:path w="35" h="1">
                    <a:moveTo>
                      <a:pt x="35" y="1"/>
                    </a:moveTo>
                    <a:cubicBezTo>
                      <a:pt x="32" y="1"/>
                      <a:pt x="26" y="1"/>
                      <a:pt x="19" y="1"/>
                    </a:cubicBezTo>
                    <a:cubicBezTo>
                      <a:pt x="13" y="1"/>
                      <a:pt x="5" y="1"/>
                      <a:pt x="0" y="1"/>
                    </a:cubicBezTo>
                    <a:cubicBezTo>
                      <a:pt x="1" y="1"/>
                      <a:pt x="8" y="1"/>
                      <a:pt x="16" y="0"/>
                    </a:cubicBezTo>
                    <a:cubicBezTo>
                      <a:pt x="23" y="0"/>
                      <a:pt x="31" y="0"/>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0" name="Freeform 6657">
                <a:extLst>
                  <a:ext uri="{FF2B5EF4-FFF2-40B4-BE49-F238E27FC236}">
                    <a16:creationId xmlns:a16="http://schemas.microsoft.com/office/drawing/2014/main" id="{AF5A1967-D044-4EDB-9E80-FE0400A6809A}"/>
                  </a:ext>
                </a:extLst>
              </p:cNvPr>
              <p:cNvSpPr>
                <a:spLocks/>
              </p:cNvSpPr>
              <p:nvPr/>
            </p:nvSpPr>
            <p:spPr bwMode="auto">
              <a:xfrm>
                <a:off x="2661" y="1943"/>
                <a:ext cx="5" cy="13"/>
              </a:xfrm>
              <a:custGeom>
                <a:avLst/>
                <a:gdLst>
                  <a:gd name="T0" fmla="*/ 0 w 9"/>
                  <a:gd name="T1" fmla="*/ 1 h 23"/>
                  <a:gd name="T2" fmla="*/ 6 w 9"/>
                  <a:gd name="T3" fmla="*/ 12 h 23"/>
                  <a:gd name="T4" fmla="*/ 8 w 9"/>
                  <a:gd name="T5" fmla="*/ 22 h 23"/>
                  <a:gd name="T6" fmla="*/ 0 w 9"/>
                  <a:gd name="T7" fmla="*/ 1 h 23"/>
                </a:gdLst>
                <a:ahLst/>
                <a:cxnLst>
                  <a:cxn ang="0">
                    <a:pos x="T0" y="T1"/>
                  </a:cxn>
                  <a:cxn ang="0">
                    <a:pos x="T2" y="T3"/>
                  </a:cxn>
                  <a:cxn ang="0">
                    <a:pos x="T4" y="T5"/>
                  </a:cxn>
                  <a:cxn ang="0">
                    <a:pos x="T6" y="T7"/>
                  </a:cxn>
                </a:cxnLst>
                <a:rect l="0" t="0" r="r" b="b"/>
                <a:pathLst>
                  <a:path w="9" h="23">
                    <a:moveTo>
                      <a:pt x="0" y="1"/>
                    </a:moveTo>
                    <a:cubicBezTo>
                      <a:pt x="1" y="0"/>
                      <a:pt x="4" y="6"/>
                      <a:pt x="6" y="12"/>
                    </a:cubicBezTo>
                    <a:cubicBezTo>
                      <a:pt x="8" y="17"/>
                      <a:pt x="9" y="23"/>
                      <a:pt x="8" y="22"/>
                    </a:cubicBezTo>
                    <a:cubicBezTo>
                      <a:pt x="4" y="12"/>
                      <a:pt x="3" y="8"/>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1" name="Freeform 6658">
                <a:extLst>
                  <a:ext uri="{FF2B5EF4-FFF2-40B4-BE49-F238E27FC236}">
                    <a16:creationId xmlns:a16="http://schemas.microsoft.com/office/drawing/2014/main" id="{A53D615F-7EA7-4017-B820-261052D65799}"/>
                  </a:ext>
                </a:extLst>
              </p:cNvPr>
              <p:cNvSpPr>
                <a:spLocks/>
              </p:cNvSpPr>
              <p:nvPr/>
            </p:nvSpPr>
            <p:spPr bwMode="auto">
              <a:xfrm>
                <a:off x="2134" y="2537"/>
                <a:ext cx="14" cy="4"/>
              </a:xfrm>
              <a:custGeom>
                <a:avLst/>
                <a:gdLst>
                  <a:gd name="T0" fmla="*/ 3 w 25"/>
                  <a:gd name="T1" fmla="*/ 2 h 7"/>
                  <a:gd name="T2" fmla="*/ 9 w 25"/>
                  <a:gd name="T3" fmla="*/ 3 h 7"/>
                  <a:gd name="T4" fmla="*/ 15 w 25"/>
                  <a:gd name="T5" fmla="*/ 4 h 7"/>
                  <a:gd name="T6" fmla="*/ 3 w 25"/>
                  <a:gd name="T7" fmla="*/ 2 h 7"/>
                </a:gdLst>
                <a:ahLst/>
                <a:cxnLst>
                  <a:cxn ang="0">
                    <a:pos x="T0" y="T1"/>
                  </a:cxn>
                  <a:cxn ang="0">
                    <a:pos x="T2" y="T3"/>
                  </a:cxn>
                  <a:cxn ang="0">
                    <a:pos x="T4" y="T5"/>
                  </a:cxn>
                  <a:cxn ang="0">
                    <a:pos x="T6" y="T7"/>
                  </a:cxn>
                </a:cxnLst>
                <a:rect l="0" t="0" r="r" b="b"/>
                <a:pathLst>
                  <a:path w="25" h="7">
                    <a:moveTo>
                      <a:pt x="3" y="2"/>
                    </a:moveTo>
                    <a:cubicBezTo>
                      <a:pt x="0" y="0"/>
                      <a:pt x="5" y="2"/>
                      <a:pt x="9" y="3"/>
                    </a:cubicBezTo>
                    <a:cubicBezTo>
                      <a:pt x="14" y="4"/>
                      <a:pt x="18" y="6"/>
                      <a:pt x="15" y="4"/>
                    </a:cubicBezTo>
                    <a:cubicBezTo>
                      <a:pt x="25" y="7"/>
                      <a:pt x="12" y="5"/>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2" name="Freeform 6659">
                <a:extLst>
                  <a:ext uri="{FF2B5EF4-FFF2-40B4-BE49-F238E27FC236}">
                    <a16:creationId xmlns:a16="http://schemas.microsoft.com/office/drawing/2014/main" id="{9C9E0DBF-4BFC-4848-BA2F-B41CD13EB95F}"/>
                  </a:ext>
                </a:extLst>
              </p:cNvPr>
              <p:cNvSpPr>
                <a:spLocks/>
              </p:cNvSpPr>
              <p:nvPr/>
            </p:nvSpPr>
            <p:spPr bwMode="auto">
              <a:xfrm>
                <a:off x="2120" y="2533"/>
                <a:ext cx="10" cy="4"/>
              </a:xfrm>
              <a:custGeom>
                <a:avLst/>
                <a:gdLst>
                  <a:gd name="T0" fmla="*/ 2 w 18"/>
                  <a:gd name="T1" fmla="*/ 2 h 7"/>
                  <a:gd name="T2" fmla="*/ 8 w 18"/>
                  <a:gd name="T3" fmla="*/ 2 h 7"/>
                  <a:gd name="T4" fmla="*/ 18 w 18"/>
                  <a:gd name="T5" fmla="*/ 6 h 7"/>
                  <a:gd name="T6" fmla="*/ 2 w 18"/>
                  <a:gd name="T7" fmla="*/ 2 h 7"/>
                </a:gdLst>
                <a:ahLst/>
                <a:cxnLst>
                  <a:cxn ang="0">
                    <a:pos x="T0" y="T1"/>
                  </a:cxn>
                  <a:cxn ang="0">
                    <a:pos x="T2" y="T3"/>
                  </a:cxn>
                  <a:cxn ang="0">
                    <a:pos x="T4" y="T5"/>
                  </a:cxn>
                  <a:cxn ang="0">
                    <a:pos x="T6" y="T7"/>
                  </a:cxn>
                </a:cxnLst>
                <a:rect l="0" t="0" r="r" b="b"/>
                <a:pathLst>
                  <a:path w="18" h="7">
                    <a:moveTo>
                      <a:pt x="2" y="2"/>
                    </a:moveTo>
                    <a:cubicBezTo>
                      <a:pt x="0" y="0"/>
                      <a:pt x="8" y="3"/>
                      <a:pt x="8" y="2"/>
                    </a:cubicBezTo>
                    <a:cubicBezTo>
                      <a:pt x="12" y="4"/>
                      <a:pt x="12" y="4"/>
                      <a:pt x="18" y="6"/>
                    </a:cubicBezTo>
                    <a:cubicBezTo>
                      <a:pt x="18" y="7"/>
                      <a:pt x="10" y="5"/>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3" name="Freeform 6660">
                <a:extLst>
                  <a:ext uri="{FF2B5EF4-FFF2-40B4-BE49-F238E27FC236}">
                    <a16:creationId xmlns:a16="http://schemas.microsoft.com/office/drawing/2014/main" id="{50169D89-5924-4326-BAE5-9E893E371FCA}"/>
                  </a:ext>
                </a:extLst>
              </p:cNvPr>
              <p:cNvSpPr>
                <a:spLocks/>
              </p:cNvSpPr>
              <p:nvPr/>
            </p:nvSpPr>
            <p:spPr bwMode="auto">
              <a:xfrm>
                <a:off x="2581" y="2399"/>
                <a:ext cx="20" cy="23"/>
              </a:xfrm>
              <a:custGeom>
                <a:avLst/>
                <a:gdLst>
                  <a:gd name="T0" fmla="*/ 35 w 35"/>
                  <a:gd name="T1" fmla="*/ 2 h 40"/>
                  <a:gd name="T2" fmla="*/ 0 w 35"/>
                  <a:gd name="T3" fmla="*/ 40 h 40"/>
                  <a:gd name="T4" fmla="*/ 31 w 35"/>
                  <a:gd name="T5" fmla="*/ 4 h 40"/>
                  <a:gd name="T6" fmla="*/ 35 w 35"/>
                  <a:gd name="T7" fmla="*/ 2 h 40"/>
                </a:gdLst>
                <a:ahLst/>
                <a:cxnLst>
                  <a:cxn ang="0">
                    <a:pos x="T0" y="T1"/>
                  </a:cxn>
                  <a:cxn ang="0">
                    <a:pos x="T2" y="T3"/>
                  </a:cxn>
                  <a:cxn ang="0">
                    <a:pos x="T4" y="T5"/>
                  </a:cxn>
                  <a:cxn ang="0">
                    <a:pos x="T6" y="T7"/>
                  </a:cxn>
                </a:cxnLst>
                <a:rect l="0" t="0" r="r" b="b"/>
                <a:pathLst>
                  <a:path w="35" h="40">
                    <a:moveTo>
                      <a:pt x="35" y="2"/>
                    </a:moveTo>
                    <a:cubicBezTo>
                      <a:pt x="20" y="20"/>
                      <a:pt x="10" y="28"/>
                      <a:pt x="0" y="40"/>
                    </a:cubicBezTo>
                    <a:cubicBezTo>
                      <a:pt x="10" y="27"/>
                      <a:pt x="19" y="17"/>
                      <a:pt x="31" y="4"/>
                    </a:cubicBezTo>
                    <a:cubicBezTo>
                      <a:pt x="27" y="11"/>
                      <a:pt x="35" y="0"/>
                      <a:pt x="3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4" name="Freeform 6661">
                <a:extLst>
                  <a:ext uri="{FF2B5EF4-FFF2-40B4-BE49-F238E27FC236}">
                    <a16:creationId xmlns:a16="http://schemas.microsoft.com/office/drawing/2014/main" id="{1AEA65DA-952C-4BB1-98F9-12E3E57F3817}"/>
                  </a:ext>
                </a:extLst>
              </p:cNvPr>
              <p:cNvSpPr>
                <a:spLocks/>
              </p:cNvSpPr>
              <p:nvPr/>
            </p:nvSpPr>
            <p:spPr bwMode="auto">
              <a:xfrm>
                <a:off x="2410" y="1728"/>
                <a:ext cx="23" cy="8"/>
              </a:xfrm>
              <a:custGeom>
                <a:avLst/>
                <a:gdLst>
                  <a:gd name="T0" fmla="*/ 0 w 39"/>
                  <a:gd name="T1" fmla="*/ 1 h 14"/>
                  <a:gd name="T2" fmla="*/ 6 w 39"/>
                  <a:gd name="T3" fmla="*/ 1 h 14"/>
                  <a:gd name="T4" fmla="*/ 26 w 39"/>
                  <a:gd name="T5" fmla="*/ 9 h 14"/>
                  <a:gd name="T6" fmla="*/ 23 w 39"/>
                  <a:gd name="T7" fmla="*/ 9 h 14"/>
                  <a:gd name="T8" fmla="*/ 0 w 39"/>
                  <a:gd name="T9" fmla="*/ 1 h 14"/>
                </a:gdLst>
                <a:ahLst/>
                <a:cxnLst>
                  <a:cxn ang="0">
                    <a:pos x="T0" y="T1"/>
                  </a:cxn>
                  <a:cxn ang="0">
                    <a:pos x="T2" y="T3"/>
                  </a:cxn>
                  <a:cxn ang="0">
                    <a:pos x="T4" y="T5"/>
                  </a:cxn>
                  <a:cxn ang="0">
                    <a:pos x="T6" y="T7"/>
                  </a:cxn>
                  <a:cxn ang="0">
                    <a:pos x="T8" y="T9"/>
                  </a:cxn>
                </a:cxnLst>
                <a:rect l="0" t="0" r="r" b="b"/>
                <a:pathLst>
                  <a:path w="39" h="14">
                    <a:moveTo>
                      <a:pt x="0" y="1"/>
                    </a:moveTo>
                    <a:cubicBezTo>
                      <a:pt x="1" y="0"/>
                      <a:pt x="6" y="2"/>
                      <a:pt x="6" y="1"/>
                    </a:cubicBezTo>
                    <a:cubicBezTo>
                      <a:pt x="12" y="4"/>
                      <a:pt x="20" y="6"/>
                      <a:pt x="26" y="9"/>
                    </a:cubicBezTo>
                    <a:cubicBezTo>
                      <a:pt x="39" y="14"/>
                      <a:pt x="33" y="12"/>
                      <a:pt x="23" y="9"/>
                    </a:cubicBezTo>
                    <a:cubicBezTo>
                      <a:pt x="14" y="6"/>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5" name="Freeform 6662">
                <a:extLst>
                  <a:ext uri="{FF2B5EF4-FFF2-40B4-BE49-F238E27FC236}">
                    <a16:creationId xmlns:a16="http://schemas.microsoft.com/office/drawing/2014/main" id="{71D3794F-0192-4796-8EF9-AC19814B8082}"/>
                  </a:ext>
                </a:extLst>
              </p:cNvPr>
              <p:cNvSpPr>
                <a:spLocks/>
              </p:cNvSpPr>
              <p:nvPr/>
            </p:nvSpPr>
            <p:spPr bwMode="auto">
              <a:xfrm>
                <a:off x="2540" y="2431"/>
                <a:ext cx="31" cy="28"/>
              </a:xfrm>
              <a:custGeom>
                <a:avLst/>
                <a:gdLst>
                  <a:gd name="T0" fmla="*/ 5 w 56"/>
                  <a:gd name="T1" fmla="*/ 47 h 49"/>
                  <a:gd name="T2" fmla="*/ 0 w 56"/>
                  <a:gd name="T3" fmla="*/ 48 h 49"/>
                  <a:gd name="T4" fmla="*/ 29 w 56"/>
                  <a:gd name="T5" fmla="*/ 23 h 49"/>
                  <a:gd name="T6" fmla="*/ 33 w 56"/>
                  <a:gd name="T7" fmla="*/ 22 h 49"/>
                  <a:gd name="T8" fmla="*/ 56 w 56"/>
                  <a:gd name="T9" fmla="*/ 0 h 49"/>
                  <a:gd name="T10" fmla="*/ 31 w 56"/>
                  <a:gd name="T11" fmla="*/ 25 h 49"/>
                  <a:gd name="T12" fmla="*/ 5 w 56"/>
                  <a:gd name="T13" fmla="*/ 47 h 49"/>
                </a:gdLst>
                <a:ahLst/>
                <a:cxnLst>
                  <a:cxn ang="0">
                    <a:pos x="T0" y="T1"/>
                  </a:cxn>
                  <a:cxn ang="0">
                    <a:pos x="T2" y="T3"/>
                  </a:cxn>
                  <a:cxn ang="0">
                    <a:pos x="T4" y="T5"/>
                  </a:cxn>
                  <a:cxn ang="0">
                    <a:pos x="T6" y="T7"/>
                  </a:cxn>
                  <a:cxn ang="0">
                    <a:pos x="T8" y="T9"/>
                  </a:cxn>
                  <a:cxn ang="0">
                    <a:pos x="T10" y="T11"/>
                  </a:cxn>
                  <a:cxn ang="0">
                    <a:pos x="T12" y="T13"/>
                  </a:cxn>
                </a:cxnLst>
                <a:rect l="0" t="0" r="r" b="b"/>
                <a:pathLst>
                  <a:path w="56" h="49">
                    <a:moveTo>
                      <a:pt x="5" y="47"/>
                    </a:moveTo>
                    <a:cubicBezTo>
                      <a:pt x="5" y="45"/>
                      <a:pt x="0" y="49"/>
                      <a:pt x="0" y="48"/>
                    </a:cubicBezTo>
                    <a:cubicBezTo>
                      <a:pt x="12" y="39"/>
                      <a:pt x="20" y="34"/>
                      <a:pt x="29" y="23"/>
                    </a:cubicBezTo>
                    <a:cubicBezTo>
                      <a:pt x="32" y="21"/>
                      <a:pt x="32" y="22"/>
                      <a:pt x="33" y="22"/>
                    </a:cubicBezTo>
                    <a:cubicBezTo>
                      <a:pt x="41" y="13"/>
                      <a:pt x="47" y="7"/>
                      <a:pt x="56" y="0"/>
                    </a:cubicBezTo>
                    <a:cubicBezTo>
                      <a:pt x="50" y="8"/>
                      <a:pt x="40" y="17"/>
                      <a:pt x="31" y="25"/>
                    </a:cubicBezTo>
                    <a:cubicBezTo>
                      <a:pt x="21" y="33"/>
                      <a:pt x="11" y="40"/>
                      <a:pt x="5"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6" name="Freeform 6663">
                <a:extLst>
                  <a:ext uri="{FF2B5EF4-FFF2-40B4-BE49-F238E27FC236}">
                    <a16:creationId xmlns:a16="http://schemas.microsoft.com/office/drawing/2014/main" id="{3C981E7A-B7F6-495C-A28E-45AE9E9C3B5F}"/>
                  </a:ext>
                </a:extLst>
              </p:cNvPr>
              <p:cNvSpPr>
                <a:spLocks/>
              </p:cNvSpPr>
              <p:nvPr/>
            </p:nvSpPr>
            <p:spPr bwMode="auto">
              <a:xfrm>
                <a:off x="2607" y="1862"/>
                <a:ext cx="8" cy="9"/>
              </a:xfrm>
              <a:custGeom>
                <a:avLst/>
                <a:gdLst>
                  <a:gd name="T0" fmla="*/ 9 w 14"/>
                  <a:gd name="T1" fmla="*/ 6 h 15"/>
                  <a:gd name="T2" fmla="*/ 14 w 14"/>
                  <a:gd name="T3" fmla="*/ 15 h 15"/>
                  <a:gd name="T4" fmla="*/ 11 w 14"/>
                  <a:gd name="T5" fmla="*/ 15 h 15"/>
                  <a:gd name="T6" fmla="*/ 0 w 14"/>
                  <a:gd name="T7" fmla="*/ 0 h 15"/>
                  <a:gd name="T8" fmla="*/ 4 w 14"/>
                  <a:gd name="T9" fmla="*/ 4 h 15"/>
                  <a:gd name="T10" fmla="*/ 9 w 14"/>
                  <a:gd name="T11" fmla="*/ 6 h 15"/>
                </a:gdLst>
                <a:ahLst/>
                <a:cxnLst>
                  <a:cxn ang="0">
                    <a:pos x="T0" y="T1"/>
                  </a:cxn>
                  <a:cxn ang="0">
                    <a:pos x="T2" y="T3"/>
                  </a:cxn>
                  <a:cxn ang="0">
                    <a:pos x="T4" y="T5"/>
                  </a:cxn>
                  <a:cxn ang="0">
                    <a:pos x="T6" y="T7"/>
                  </a:cxn>
                  <a:cxn ang="0">
                    <a:pos x="T8" y="T9"/>
                  </a:cxn>
                  <a:cxn ang="0">
                    <a:pos x="T10" y="T11"/>
                  </a:cxn>
                </a:cxnLst>
                <a:rect l="0" t="0" r="r" b="b"/>
                <a:pathLst>
                  <a:path w="14" h="15">
                    <a:moveTo>
                      <a:pt x="9" y="6"/>
                    </a:moveTo>
                    <a:cubicBezTo>
                      <a:pt x="14" y="9"/>
                      <a:pt x="7" y="7"/>
                      <a:pt x="14" y="15"/>
                    </a:cubicBezTo>
                    <a:cubicBezTo>
                      <a:pt x="12" y="13"/>
                      <a:pt x="11" y="13"/>
                      <a:pt x="11" y="15"/>
                    </a:cubicBezTo>
                    <a:cubicBezTo>
                      <a:pt x="5" y="8"/>
                      <a:pt x="6" y="7"/>
                      <a:pt x="0" y="0"/>
                    </a:cubicBezTo>
                    <a:cubicBezTo>
                      <a:pt x="0" y="0"/>
                      <a:pt x="3" y="3"/>
                      <a:pt x="4" y="4"/>
                    </a:cubicBezTo>
                    <a:cubicBezTo>
                      <a:pt x="7" y="7"/>
                      <a:pt x="8" y="7"/>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7" name="Freeform 6664">
                <a:extLst>
                  <a:ext uri="{FF2B5EF4-FFF2-40B4-BE49-F238E27FC236}">
                    <a16:creationId xmlns:a16="http://schemas.microsoft.com/office/drawing/2014/main" id="{54E0DB53-D738-4E48-B6E9-3C127E3205E2}"/>
                  </a:ext>
                </a:extLst>
              </p:cNvPr>
              <p:cNvSpPr>
                <a:spLocks/>
              </p:cNvSpPr>
              <p:nvPr/>
            </p:nvSpPr>
            <p:spPr bwMode="auto">
              <a:xfrm>
                <a:off x="2518" y="2462"/>
                <a:ext cx="18" cy="13"/>
              </a:xfrm>
              <a:custGeom>
                <a:avLst/>
                <a:gdLst>
                  <a:gd name="T0" fmla="*/ 0 w 31"/>
                  <a:gd name="T1" fmla="*/ 23 h 23"/>
                  <a:gd name="T2" fmla="*/ 31 w 31"/>
                  <a:gd name="T3" fmla="*/ 0 h 23"/>
                  <a:gd name="T4" fmla="*/ 16 w 31"/>
                  <a:gd name="T5" fmla="*/ 12 h 23"/>
                  <a:gd name="T6" fmla="*/ 0 w 31"/>
                  <a:gd name="T7" fmla="*/ 23 h 23"/>
                </a:gdLst>
                <a:ahLst/>
                <a:cxnLst>
                  <a:cxn ang="0">
                    <a:pos x="T0" y="T1"/>
                  </a:cxn>
                  <a:cxn ang="0">
                    <a:pos x="T2" y="T3"/>
                  </a:cxn>
                  <a:cxn ang="0">
                    <a:pos x="T4" y="T5"/>
                  </a:cxn>
                  <a:cxn ang="0">
                    <a:pos x="T6" y="T7"/>
                  </a:cxn>
                </a:cxnLst>
                <a:rect l="0" t="0" r="r" b="b"/>
                <a:pathLst>
                  <a:path w="31" h="23">
                    <a:moveTo>
                      <a:pt x="0" y="23"/>
                    </a:moveTo>
                    <a:cubicBezTo>
                      <a:pt x="15" y="13"/>
                      <a:pt x="21" y="4"/>
                      <a:pt x="31" y="0"/>
                    </a:cubicBezTo>
                    <a:cubicBezTo>
                      <a:pt x="29" y="1"/>
                      <a:pt x="23" y="7"/>
                      <a:pt x="16" y="12"/>
                    </a:cubicBezTo>
                    <a:cubicBezTo>
                      <a:pt x="9" y="18"/>
                      <a:pt x="3" y="22"/>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8" name="Freeform 6665">
                <a:extLst>
                  <a:ext uri="{FF2B5EF4-FFF2-40B4-BE49-F238E27FC236}">
                    <a16:creationId xmlns:a16="http://schemas.microsoft.com/office/drawing/2014/main" id="{4EE5229C-2763-4E36-BC49-BF334557FB7A}"/>
                  </a:ext>
                </a:extLst>
              </p:cNvPr>
              <p:cNvSpPr>
                <a:spLocks/>
              </p:cNvSpPr>
              <p:nvPr/>
            </p:nvSpPr>
            <p:spPr bwMode="auto">
              <a:xfrm>
                <a:off x="2689" y="2026"/>
                <a:ext cx="3" cy="12"/>
              </a:xfrm>
              <a:custGeom>
                <a:avLst/>
                <a:gdLst>
                  <a:gd name="T0" fmla="*/ 5 w 5"/>
                  <a:gd name="T1" fmla="*/ 21 h 21"/>
                  <a:gd name="T2" fmla="*/ 0 w 5"/>
                  <a:gd name="T3" fmla="*/ 4 h 21"/>
                  <a:gd name="T4" fmla="*/ 5 w 5"/>
                  <a:gd name="T5" fmla="*/ 21 h 21"/>
                </a:gdLst>
                <a:ahLst/>
                <a:cxnLst>
                  <a:cxn ang="0">
                    <a:pos x="T0" y="T1"/>
                  </a:cxn>
                  <a:cxn ang="0">
                    <a:pos x="T2" y="T3"/>
                  </a:cxn>
                  <a:cxn ang="0">
                    <a:pos x="T4" y="T5"/>
                  </a:cxn>
                </a:cxnLst>
                <a:rect l="0" t="0" r="r" b="b"/>
                <a:pathLst>
                  <a:path w="5" h="21">
                    <a:moveTo>
                      <a:pt x="5" y="21"/>
                    </a:moveTo>
                    <a:cubicBezTo>
                      <a:pt x="4" y="17"/>
                      <a:pt x="2" y="12"/>
                      <a:pt x="0" y="4"/>
                    </a:cubicBezTo>
                    <a:cubicBezTo>
                      <a:pt x="1" y="0"/>
                      <a:pt x="4" y="12"/>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49" name="Freeform 6666">
                <a:extLst>
                  <a:ext uri="{FF2B5EF4-FFF2-40B4-BE49-F238E27FC236}">
                    <a16:creationId xmlns:a16="http://schemas.microsoft.com/office/drawing/2014/main" id="{8A6BE4B3-D96F-4D1A-B390-3CB48B10453A}"/>
                  </a:ext>
                </a:extLst>
              </p:cNvPr>
              <p:cNvSpPr>
                <a:spLocks/>
              </p:cNvSpPr>
              <p:nvPr/>
            </p:nvSpPr>
            <p:spPr bwMode="auto">
              <a:xfrm>
                <a:off x="2482" y="2492"/>
                <a:ext cx="10" cy="6"/>
              </a:xfrm>
              <a:custGeom>
                <a:avLst/>
                <a:gdLst>
                  <a:gd name="T0" fmla="*/ 17 w 18"/>
                  <a:gd name="T1" fmla="*/ 0 h 10"/>
                  <a:gd name="T2" fmla="*/ 1 w 18"/>
                  <a:gd name="T3" fmla="*/ 10 h 10"/>
                  <a:gd name="T4" fmla="*/ 17 w 18"/>
                  <a:gd name="T5" fmla="*/ 0 h 10"/>
                </a:gdLst>
                <a:ahLst/>
                <a:cxnLst>
                  <a:cxn ang="0">
                    <a:pos x="T0" y="T1"/>
                  </a:cxn>
                  <a:cxn ang="0">
                    <a:pos x="T2" y="T3"/>
                  </a:cxn>
                  <a:cxn ang="0">
                    <a:pos x="T4" y="T5"/>
                  </a:cxn>
                </a:cxnLst>
                <a:rect l="0" t="0" r="r" b="b"/>
                <a:pathLst>
                  <a:path w="18" h="10">
                    <a:moveTo>
                      <a:pt x="17" y="0"/>
                    </a:moveTo>
                    <a:cubicBezTo>
                      <a:pt x="18" y="0"/>
                      <a:pt x="6" y="7"/>
                      <a:pt x="1" y="10"/>
                    </a:cubicBezTo>
                    <a:cubicBezTo>
                      <a:pt x="0" y="7"/>
                      <a:pt x="8" y="5"/>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0" name="Freeform 6667">
                <a:extLst>
                  <a:ext uri="{FF2B5EF4-FFF2-40B4-BE49-F238E27FC236}">
                    <a16:creationId xmlns:a16="http://schemas.microsoft.com/office/drawing/2014/main" id="{20354626-C7F0-4B8C-AAF6-CF5286800F7A}"/>
                  </a:ext>
                </a:extLst>
              </p:cNvPr>
              <p:cNvSpPr>
                <a:spLocks/>
              </p:cNvSpPr>
              <p:nvPr/>
            </p:nvSpPr>
            <p:spPr bwMode="auto">
              <a:xfrm>
                <a:off x="2293" y="2553"/>
                <a:ext cx="8" cy="2"/>
              </a:xfrm>
              <a:custGeom>
                <a:avLst/>
                <a:gdLst>
                  <a:gd name="T0" fmla="*/ 14 w 14"/>
                  <a:gd name="T1" fmla="*/ 2 h 3"/>
                  <a:gd name="T2" fmla="*/ 13 w 14"/>
                  <a:gd name="T3" fmla="*/ 0 h 3"/>
                  <a:gd name="T4" fmla="*/ 14 w 14"/>
                  <a:gd name="T5" fmla="*/ 2 h 3"/>
                </a:gdLst>
                <a:ahLst/>
                <a:cxnLst>
                  <a:cxn ang="0">
                    <a:pos x="T0" y="T1"/>
                  </a:cxn>
                  <a:cxn ang="0">
                    <a:pos x="T2" y="T3"/>
                  </a:cxn>
                  <a:cxn ang="0">
                    <a:pos x="T4" y="T5"/>
                  </a:cxn>
                </a:cxnLst>
                <a:rect l="0" t="0" r="r" b="b"/>
                <a:pathLst>
                  <a:path w="14" h="3">
                    <a:moveTo>
                      <a:pt x="14" y="2"/>
                    </a:moveTo>
                    <a:cubicBezTo>
                      <a:pt x="2" y="3"/>
                      <a:pt x="0" y="1"/>
                      <a:pt x="13" y="0"/>
                    </a:cubicBez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1" name="Freeform 6668">
                <a:extLst>
                  <a:ext uri="{FF2B5EF4-FFF2-40B4-BE49-F238E27FC236}">
                    <a16:creationId xmlns:a16="http://schemas.microsoft.com/office/drawing/2014/main" id="{458B2319-8181-46CA-9B20-2F42F36BA110}"/>
                  </a:ext>
                </a:extLst>
              </p:cNvPr>
              <p:cNvSpPr>
                <a:spLocks/>
              </p:cNvSpPr>
              <p:nvPr/>
            </p:nvSpPr>
            <p:spPr bwMode="auto">
              <a:xfrm>
                <a:off x="2193" y="2549"/>
                <a:ext cx="21" cy="3"/>
              </a:xfrm>
              <a:custGeom>
                <a:avLst/>
                <a:gdLst>
                  <a:gd name="T0" fmla="*/ 23 w 37"/>
                  <a:gd name="T1" fmla="*/ 5 h 5"/>
                  <a:gd name="T2" fmla="*/ 0 w 37"/>
                  <a:gd name="T3" fmla="*/ 1 h 5"/>
                  <a:gd name="T4" fmla="*/ 12 w 37"/>
                  <a:gd name="T5" fmla="*/ 0 h 5"/>
                  <a:gd name="T6" fmla="*/ 25 w 37"/>
                  <a:gd name="T7" fmla="*/ 3 h 5"/>
                  <a:gd name="T8" fmla="*/ 23 w 37"/>
                  <a:gd name="T9" fmla="*/ 5 h 5"/>
                </a:gdLst>
                <a:ahLst/>
                <a:cxnLst>
                  <a:cxn ang="0">
                    <a:pos x="T0" y="T1"/>
                  </a:cxn>
                  <a:cxn ang="0">
                    <a:pos x="T2" y="T3"/>
                  </a:cxn>
                  <a:cxn ang="0">
                    <a:pos x="T4" y="T5"/>
                  </a:cxn>
                  <a:cxn ang="0">
                    <a:pos x="T6" y="T7"/>
                  </a:cxn>
                  <a:cxn ang="0">
                    <a:pos x="T8" y="T9"/>
                  </a:cxn>
                </a:cxnLst>
                <a:rect l="0" t="0" r="r" b="b"/>
                <a:pathLst>
                  <a:path w="37" h="5">
                    <a:moveTo>
                      <a:pt x="23" y="5"/>
                    </a:moveTo>
                    <a:cubicBezTo>
                      <a:pt x="15" y="3"/>
                      <a:pt x="8" y="3"/>
                      <a:pt x="0" y="1"/>
                    </a:cubicBezTo>
                    <a:cubicBezTo>
                      <a:pt x="4" y="1"/>
                      <a:pt x="10" y="1"/>
                      <a:pt x="12" y="0"/>
                    </a:cubicBezTo>
                    <a:cubicBezTo>
                      <a:pt x="16" y="2"/>
                      <a:pt x="19" y="3"/>
                      <a:pt x="25" y="3"/>
                    </a:cubicBezTo>
                    <a:cubicBezTo>
                      <a:pt x="37" y="5"/>
                      <a:pt x="20" y="4"/>
                      <a:pt x="2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2" name="Freeform 6669">
                <a:extLst>
                  <a:ext uri="{FF2B5EF4-FFF2-40B4-BE49-F238E27FC236}">
                    <a16:creationId xmlns:a16="http://schemas.microsoft.com/office/drawing/2014/main" id="{0ABFE5E6-BADE-4DF8-A679-C042F3EADFD2}"/>
                  </a:ext>
                </a:extLst>
              </p:cNvPr>
              <p:cNvSpPr>
                <a:spLocks/>
              </p:cNvSpPr>
              <p:nvPr/>
            </p:nvSpPr>
            <p:spPr bwMode="auto">
              <a:xfrm>
                <a:off x="2267" y="2554"/>
                <a:ext cx="25" cy="2"/>
              </a:xfrm>
              <a:custGeom>
                <a:avLst/>
                <a:gdLst>
                  <a:gd name="T0" fmla="*/ 43 w 43"/>
                  <a:gd name="T1" fmla="*/ 2 h 4"/>
                  <a:gd name="T2" fmla="*/ 0 w 43"/>
                  <a:gd name="T3" fmla="*/ 3 h 4"/>
                  <a:gd name="T4" fmla="*/ 29 w 43"/>
                  <a:gd name="T5" fmla="*/ 0 h 4"/>
                  <a:gd name="T6" fmla="*/ 43 w 43"/>
                  <a:gd name="T7" fmla="*/ 2 h 4"/>
                </a:gdLst>
                <a:ahLst/>
                <a:cxnLst>
                  <a:cxn ang="0">
                    <a:pos x="T0" y="T1"/>
                  </a:cxn>
                  <a:cxn ang="0">
                    <a:pos x="T2" y="T3"/>
                  </a:cxn>
                  <a:cxn ang="0">
                    <a:pos x="T4" y="T5"/>
                  </a:cxn>
                  <a:cxn ang="0">
                    <a:pos x="T6" y="T7"/>
                  </a:cxn>
                </a:cxnLst>
                <a:rect l="0" t="0" r="r" b="b"/>
                <a:pathLst>
                  <a:path w="43" h="4">
                    <a:moveTo>
                      <a:pt x="43" y="2"/>
                    </a:moveTo>
                    <a:cubicBezTo>
                      <a:pt x="27" y="2"/>
                      <a:pt x="10" y="4"/>
                      <a:pt x="0" y="3"/>
                    </a:cubicBezTo>
                    <a:cubicBezTo>
                      <a:pt x="8" y="2"/>
                      <a:pt x="22" y="1"/>
                      <a:pt x="29" y="0"/>
                    </a:cubicBezTo>
                    <a:cubicBezTo>
                      <a:pt x="35" y="0"/>
                      <a:pt x="42" y="0"/>
                      <a:pt x="4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3" name="Freeform 6670">
                <a:extLst>
                  <a:ext uri="{FF2B5EF4-FFF2-40B4-BE49-F238E27FC236}">
                    <a16:creationId xmlns:a16="http://schemas.microsoft.com/office/drawing/2014/main" id="{C9BACF31-970F-413E-920E-4BBAB68E3BC0}"/>
                  </a:ext>
                </a:extLst>
              </p:cNvPr>
              <p:cNvSpPr>
                <a:spLocks/>
              </p:cNvSpPr>
              <p:nvPr/>
            </p:nvSpPr>
            <p:spPr bwMode="auto">
              <a:xfrm>
                <a:off x="2220" y="2553"/>
                <a:ext cx="35" cy="2"/>
              </a:xfrm>
              <a:custGeom>
                <a:avLst/>
                <a:gdLst>
                  <a:gd name="T0" fmla="*/ 56 w 60"/>
                  <a:gd name="T1" fmla="*/ 5 h 5"/>
                  <a:gd name="T2" fmla="*/ 0 w 60"/>
                  <a:gd name="T3" fmla="*/ 1 h 5"/>
                  <a:gd name="T4" fmla="*/ 21 w 60"/>
                  <a:gd name="T5" fmla="*/ 2 h 5"/>
                  <a:gd name="T6" fmla="*/ 45 w 60"/>
                  <a:gd name="T7" fmla="*/ 2 h 5"/>
                  <a:gd name="T8" fmla="*/ 56 w 60"/>
                  <a:gd name="T9" fmla="*/ 5 h 5"/>
                </a:gdLst>
                <a:ahLst/>
                <a:cxnLst>
                  <a:cxn ang="0">
                    <a:pos x="T0" y="T1"/>
                  </a:cxn>
                  <a:cxn ang="0">
                    <a:pos x="T2" y="T3"/>
                  </a:cxn>
                  <a:cxn ang="0">
                    <a:pos x="T4" y="T5"/>
                  </a:cxn>
                  <a:cxn ang="0">
                    <a:pos x="T6" y="T7"/>
                  </a:cxn>
                  <a:cxn ang="0">
                    <a:pos x="T8" y="T9"/>
                  </a:cxn>
                </a:cxnLst>
                <a:rect l="0" t="0" r="r" b="b"/>
                <a:pathLst>
                  <a:path w="60" h="5">
                    <a:moveTo>
                      <a:pt x="56" y="5"/>
                    </a:moveTo>
                    <a:cubicBezTo>
                      <a:pt x="32" y="4"/>
                      <a:pt x="13" y="3"/>
                      <a:pt x="0" y="1"/>
                    </a:cubicBezTo>
                    <a:cubicBezTo>
                      <a:pt x="1" y="0"/>
                      <a:pt x="11" y="1"/>
                      <a:pt x="21" y="2"/>
                    </a:cubicBezTo>
                    <a:cubicBezTo>
                      <a:pt x="31" y="3"/>
                      <a:pt x="41" y="3"/>
                      <a:pt x="45" y="2"/>
                    </a:cubicBezTo>
                    <a:cubicBezTo>
                      <a:pt x="43" y="4"/>
                      <a:pt x="60" y="3"/>
                      <a:pt x="5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4" name="Freeform 6671">
                <a:extLst>
                  <a:ext uri="{FF2B5EF4-FFF2-40B4-BE49-F238E27FC236}">
                    <a16:creationId xmlns:a16="http://schemas.microsoft.com/office/drawing/2014/main" id="{9DEB1A0F-8683-4DD4-9ABC-ACEC63C9BDA2}"/>
                  </a:ext>
                </a:extLst>
              </p:cNvPr>
              <p:cNvSpPr>
                <a:spLocks/>
              </p:cNvSpPr>
              <p:nvPr/>
            </p:nvSpPr>
            <p:spPr bwMode="auto">
              <a:xfrm>
                <a:off x="2175" y="2546"/>
                <a:ext cx="15" cy="3"/>
              </a:xfrm>
              <a:custGeom>
                <a:avLst/>
                <a:gdLst>
                  <a:gd name="T0" fmla="*/ 5 w 27"/>
                  <a:gd name="T1" fmla="*/ 3 h 6"/>
                  <a:gd name="T2" fmla="*/ 4 w 27"/>
                  <a:gd name="T3" fmla="*/ 1 h 6"/>
                  <a:gd name="T4" fmla="*/ 27 w 27"/>
                  <a:gd name="T5" fmla="*/ 6 h 6"/>
                  <a:gd name="T6" fmla="*/ 5 w 27"/>
                  <a:gd name="T7" fmla="*/ 3 h 6"/>
                </a:gdLst>
                <a:ahLst/>
                <a:cxnLst>
                  <a:cxn ang="0">
                    <a:pos x="T0" y="T1"/>
                  </a:cxn>
                  <a:cxn ang="0">
                    <a:pos x="T2" y="T3"/>
                  </a:cxn>
                  <a:cxn ang="0">
                    <a:pos x="T4" y="T5"/>
                  </a:cxn>
                  <a:cxn ang="0">
                    <a:pos x="T6" y="T7"/>
                  </a:cxn>
                </a:cxnLst>
                <a:rect l="0" t="0" r="r" b="b"/>
                <a:pathLst>
                  <a:path w="27" h="6">
                    <a:moveTo>
                      <a:pt x="5" y="3"/>
                    </a:moveTo>
                    <a:cubicBezTo>
                      <a:pt x="0" y="1"/>
                      <a:pt x="12" y="2"/>
                      <a:pt x="4" y="1"/>
                    </a:cubicBezTo>
                    <a:cubicBezTo>
                      <a:pt x="11" y="0"/>
                      <a:pt x="21" y="5"/>
                      <a:pt x="27" y="6"/>
                    </a:cubicBezTo>
                    <a:cubicBezTo>
                      <a:pt x="24" y="6"/>
                      <a:pt x="10"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5" name="Freeform 6672">
                <a:extLst>
                  <a:ext uri="{FF2B5EF4-FFF2-40B4-BE49-F238E27FC236}">
                    <a16:creationId xmlns:a16="http://schemas.microsoft.com/office/drawing/2014/main" id="{789983DD-8A50-4A27-BC60-D192B4FD0AE6}"/>
                  </a:ext>
                </a:extLst>
              </p:cNvPr>
              <p:cNvSpPr>
                <a:spLocks/>
              </p:cNvSpPr>
              <p:nvPr/>
            </p:nvSpPr>
            <p:spPr bwMode="auto">
              <a:xfrm>
                <a:off x="2125" y="2533"/>
                <a:ext cx="50" cy="13"/>
              </a:xfrm>
              <a:custGeom>
                <a:avLst/>
                <a:gdLst>
                  <a:gd name="T0" fmla="*/ 86 w 88"/>
                  <a:gd name="T1" fmla="*/ 24 h 24"/>
                  <a:gd name="T2" fmla="*/ 63 w 88"/>
                  <a:gd name="T3" fmla="*/ 19 h 24"/>
                  <a:gd name="T4" fmla="*/ 47 w 88"/>
                  <a:gd name="T5" fmla="*/ 14 h 24"/>
                  <a:gd name="T6" fmla="*/ 25 w 88"/>
                  <a:gd name="T7" fmla="*/ 9 h 24"/>
                  <a:gd name="T8" fmla="*/ 2 w 88"/>
                  <a:gd name="T9" fmla="*/ 3 h 24"/>
                  <a:gd name="T10" fmla="*/ 19 w 88"/>
                  <a:gd name="T11" fmla="*/ 6 h 24"/>
                  <a:gd name="T12" fmla="*/ 57 w 88"/>
                  <a:gd name="T13" fmla="*/ 17 h 24"/>
                  <a:gd name="T14" fmla="*/ 86 w 88"/>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24">
                    <a:moveTo>
                      <a:pt x="86" y="24"/>
                    </a:moveTo>
                    <a:cubicBezTo>
                      <a:pt x="80" y="22"/>
                      <a:pt x="71" y="21"/>
                      <a:pt x="63" y="19"/>
                    </a:cubicBezTo>
                    <a:cubicBezTo>
                      <a:pt x="54" y="17"/>
                      <a:pt x="48" y="15"/>
                      <a:pt x="47" y="14"/>
                    </a:cubicBezTo>
                    <a:cubicBezTo>
                      <a:pt x="41" y="14"/>
                      <a:pt x="33" y="11"/>
                      <a:pt x="25" y="9"/>
                    </a:cubicBezTo>
                    <a:cubicBezTo>
                      <a:pt x="17" y="6"/>
                      <a:pt x="9" y="3"/>
                      <a:pt x="2" y="3"/>
                    </a:cubicBezTo>
                    <a:cubicBezTo>
                      <a:pt x="0" y="0"/>
                      <a:pt x="8" y="2"/>
                      <a:pt x="19" y="6"/>
                    </a:cubicBezTo>
                    <a:cubicBezTo>
                      <a:pt x="31" y="9"/>
                      <a:pt x="45" y="14"/>
                      <a:pt x="57" y="17"/>
                    </a:cubicBezTo>
                    <a:cubicBezTo>
                      <a:pt x="69" y="20"/>
                      <a:pt x="88" y="22"/>
                      <a:pt x="8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6" name="Freeform 6673">
                <a:extLst>
                  <a:ext uri="{FF2B5EF4-FFF2-40B4-BE49-F238E27FC236}">
                    <a16:creationId xmlns:a16="http://schemas.microsoft.com/office/drawing/2014/main" id="{E10FE71D-1632-47BB-9E57-A3A490D563A9}"/>
                  </a:ext>
                </a:extLst>
              </p:cNvPr>
              <p:cNvSpPr>
                <a:spLocks/>
              </p:cNvSpPr>
              <p:nvPr/>
            </p:nvSpPr>
            <p:spPr bwMode="auto">
              <a:xfrm>
                <a:off x="2112" y="2529"/>
                <a:ext cx="12" cy="4"/>
              </a:xfrm>
              <a:custGeom>
                <a:avLst/>
                <a:gdLst>
                  <a:gd name="T0" fmla="*/ 0 w 22"/>
                  <a:gd name="T1" fmla="*/ 0 h 8"/>
                  <a:gd name="T2" fmla="*/ 22 w 22"/>
                  <a:gd name="T3" fmla="*/ 6 h 8"/>
                  <a:gd name="T4" fmla="*/ 0 w 22"/>
                  <a:gd name="T5" fmla="*/ 0 h 8"/>
                </a:gdLst>
                <a:ahLst/>
                <a:cxnLst>
                  <a:cxn ang="0">
                    <a:pos x="T0" y="T1"/>
                  </a:cxn>
                  <a:cxn ang="0">
                    <a:pos x="T2" y="T3"/>
                  </a:cxn>
                  <a:cxn ang="0">
                    <a:pos x="T4" y="T5"/>
                  </a:cxn>
                </a:cxnLst>
                <a:rect l="0" t="0" r="r" b="b"/>
                <a:pathLst>
                  <a:path w="22" h="8">
                    <a:moveTo>
                      <a:pt x="0" y="0"/>
                    </a:moveTo>
                    <a:cubicBezTo>
                      <a:pt x="1" y="0"/>
                      <a:pt x="17" y="4"/>
                      <a:pt x="22" y="6"/>
                    </a:cubicBezTo>
                    <a:cubicBezTo>
                      <a:pt x="22" y="8"/>
                      <a:pt x="1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7" name="Freeform 6674">
                <a:extLst>
                  <a:ext uri="{FF2B5EF4-FFF2-40B4-BE49-F238E27FC236}">
                    <a16:creationId xmlns:a16="http://schemas.microsoft.com/office/drawing/2014/main" id="{34DAAAA5-7A93-47D4-BF5E-C534B730856B}"/>
                  </a:ext>
                </a:extLst>
              </p:cNvPr>
              <p:cNvSpPr>
                <a:spLocks/>
              </p:cNvSpPr>
              <p:nvPr/>
            </p:nvSpPr>
            <p:spPr bwMode="auto">
              <a:xfrm>
                <a:off x="2079" y="2515"/>
                <a:ext cx="11" cy="6"/>
              </a:xfrm>
              <a:custGeom>
                <a:avLst/>
                <a:gdLst>
                  <a:gd name="T0" fmla="*/ 1 w 19"/>
                  <a:gd name="T1" fmla="*/ 2 h 10"/>
                  <a:gd name="T2" fmla="*/ 16 w 19"/>
                  <a:gd name="T3" fmla="*/ 6 h 10"/>
                  <a:gd name="T4" fmla="*/ 1 w 19"/>
                  <a:gd name="T5" fmla="*/ 2 h 10"/>
                </a:gdLst>
                <a:ahLst/>
                <a:cxnLst>
                  <a:cxn ang="0">
                    <a:pos x="T0" y="T1"/>
                  </a:cxn>
                  <a:cxn ang="0">
                    <a:pos x="T2" y="T3"/>
                  </a:cxn>
                  <a:cxn ang="0">
                    <a:pos x="T4" y="T5"/>
                  </a:cxn>
                </a:cxnLst>
                <a:rect l="0" t="0" r="r" b="b"/>
                <a:pathLst>
                  <a:path w="19" h="10">
                    <a:moveTo>
                      <a:pt x="1" y="2"/>
                    </a:moveTo>
                    <a:cubicBezTo>
                      <a:pt x="0" y="0"/>
                      <a:pt x="9" y="4"/>
                      <a:pt x="16" y="6"/>
                    </a:cubicBezTo>
                    <a:cubicBezTo>
                      <a:pt x="19" y="10"/>
                      <a:pt x="7" y="5"/>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8" name="Freeform 6675">
                <a:extLst>
                  <a:ext uri="{FF2B5EF4-FFF2-40B4-BE49-F238E27FC236}">
                    <a16:creationId xmlns:a16="http://schemas.microsoft.com/office/drawing/2014/main" id="{05BBDEC5-BF78-497E-8947-E386824A5C5C}"/>
                  </a:ext>
                </a:extLst>
              </p:cNvPr>
              <p:cNvSpPr>
                <a:spLocks/>
              </p:cNvSpPr>
              <p:nvPr/>
            </p:nvSpPr>
            <p:spPr bwMode="auto">
              <a:xfrm>
                <a:off x="2011" y="2478"/>
                <a:ext cx="9" cy="5"/>
              </a:xfrm>
              <a:custGeom>
                <a:avLst/>
                <a:gdLst>
                  <a:gd name="T0" fmla="*/ 6 w 16"/>
                  <a:gd name="T1" fmla="*/ 4 h 9"/>
                  <a:gd name="T2" fmla="*/ 4 w 16"/>
                  <a:gd name="T3" fmla="*/ 0 h 9"/>
                  <a:gd name="T4" fmla="*/ 15 w 16"/>
                  <a:gd name="T5" fmla="*/ 9 h 9"/>
                  <a:gd name="T6" fmla="*/ 6 w 16"/>
                  <a:gd name="T7" fmla="*/ 4 h 9"/>
                </a:gdLst>
                <a:ahLst/>
                <a:cxnLst>
                  <a:cxn ang="0">
                    <a:pos x="T0" y="T1"/>
                  </a:cxn>
                  <a:cxn ang="0">
                    <a:pos x="T2" y="T3"/>
                  </a:cxn>
                  <a:cxn ang="0">
                    <a:pos x="T4" y="T5"/>
                  </a:cxn>
                  <a:cxn ang="0">
                    <a:pos x="T6" y="T7"/>
                  </a:cxn>
                </a:cxnLst>
                <a:rect l="0" t="0" r="r" b="b"/>
                <a:pathLst>
                  <a:path w="16" h="9">
                    <a:moveTo>
                      <a:pt x="6" y="4"/>
                    </a:moveTo>
                    <a:cubicBezTo>
                      <a:pt x="0" y="0"/>
                      <a:pt x="5" y="2"/>
                      <a:pt x="4" y="0"/>
                    </a:cubicBezTo>
                    <a:cubicBezTo>
                      <a:pt x="11" y="4"/>
                      <a:pt x="16" y="8"/>
                      <a:pt x="15" y="9"/>
                    </a:cubicBezTo>
                    <a:cubicBezTo>
                      <a:pt x="9" y="5"/>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59" name="Freeform 6676">
                <a:extLst>
                  <a:ext uri="{FF2B5EF4-FFF2-40B4-BE49-F238E27FC236}">
                    <a16:creationId xmlns:a16="http://schemas.microsoft.com/office/drawing/2014/main" id="{16DF8E4D-8B28-42F4-A647-745656CB1291}"/>
                  </a:ext>
                </a:extLst>
              </p:cNvPr>
              <p:cNvSpPr>
                <a:spLocks/>
              </p:cNvSpPr>
              <p:nvPr/>
            </p:nvSpPr>
            <p:spPr bwMode="auto">
              <a:xfrm>
                <a:off x="2633" y="2306"/>
                <a:ext cx="25" cy="45"/>
              </a:xfrm>
              <a:custGeom>
                <a:avLst/>
                <a:gdLst>
                  <a:gd name="T0" fmla="*/ 29 w 44"/>
                  <a:gd name="T1" fmla="*/ 34 h 80"/>
                  <a:gd name="T2" fmla="*/ 29 w 44"/>
                  <a:gd name="T3" fmla="*/ 31 h 80"/>
                  <a:gd name="T4" fmla="*/ 0 w 44"/>
                  <a:gd name="T5" fmla="*/ 80 h 80"/>
                  <a:gd name="T6" fmla="*/ 12 w 44"/>
                  <a:gd name="T7" fmla="*/ 61 h 80"/>
                  <a:gd name="T8" fmla="*/ 17 w 44"/>
                  <a:gd name="T9" fmla="*/ 51 h 80"/>
                  <a:gd name="T10" fmla="*/ 21 w 44"/>
                  <a:gd name="T11" fmla="*/ 45 h 80"/>
                  <a:gd name="T12" fmla="*/ 29 w 44"/>
                  <a:gd name="T13" fmla="*/ 28 h 80"/>
                  <a:gd name="T14" fmla="*/ 29 w 44"/>
                  <a:gd name="T15" fmla="*/ 26 h 80"/>
                  <a:gd name="T16" fmla="*/ 7 w 44"/>
                  <a:gd name="T17" fmla="*/ 64 h 80"/>
                  <a:gd name="T18" fmla="*/ 19 w 44"/>
                  <a:gd name="T19" fmla="*/ 40 h 80"/>
                  <a:gd name="T20" fmla="*/ 21 w 44"/>
                  <a:gd name="T21" fmla="*/ 40 h 80"/>
                  <a:gd name="T22" fmla="*/ 33 w 44"/>
                  <a:gd name="T23" fmla="*/ 14 h 80"/>
                  <a:gd name="T24" fmla="*/ 33 w 44"/>
                  <a:gd name="T25" fmla="*/ 20 h 80"/>
                  <a:gd name="T26" fmla="*/ 44 w 44"/>
                  <a:gd name="T27" fmla="*/ 0 h 80"/>
                  <a:gd name="T28" fmla="*/ 29 w 44"/>
                  <a:gd name="T29" fmla="*/ 3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80">
                    <a:moveTo>
                      <a:pt x="29" y="34"/>
                    </a:moveTo>
                    <a:cubicBezTo>
                      <a:pt x="29" y="32"/>
                      <a:pt x="30" y="31"/>
                      <a:pt x="29" y="31"/>
                    </a:cubicBezTo>
                    <a:cubicBezTo>
                      <a:pt x="19" y="51"/>
                      <a:pt x="11" y="63"/>
                      <a:pt x="0" y="80"/>
                    </a:cubicBezTo>
                    <a:cubicBezTo>
                      <a:pt x="1" y="79"/>
                      <a:pt x="7" y="69"/>
                      <a:pt x="12" y="61"/>
                    </a:cubicBezTo>
                    <a:cubicBezTo>
                      <a:pt x="16" y="53"/>
                      <a:pt x="20" y="46"/>
                      <a:pt x="17" y="51"/>
                    </a:cubicBezTo>
                    <a:cubicBezTo>
                      <a:pt x="16" y="49"/>
                      <a:pt x="21" y="42"/>
                      <a:pt x="21" y="45"/>
                    </a:cubicBezTo>
                    <a:cubicBezTo>
                      <a:pt x="28" y="33"/>
                      <a:pt x="24" y="35"/>
                      <a:pt x="29" y="28"/>
                    </a:cubicBezTo>
                    <a:cubicBezTo>
                      <a:pt x="32" y="22"/>
                      <a:pt x="27" y="32"/>
                      <a:pt x="29" y="26"/>
                    </a:cubicBezTo>
                    <a:cubicBezTo>
                      <a:pt x="22" y="38"/>
                      <a:pt x="15" y="51"/>
                      <a:pt x="7" y="64"/>
                    </a:cubicBezTo>
                    <a:cubicBezTo>
                      <a:pt x="10" y="57"/>
                      <a:pt x="13" y="50"/>
                      <a:pt x="19" y="40"/>
                    </a:cubicBezTo>
                    <a:cubicBezTo>
                      <a:pt x="21" y="40"/>
                      <a:pt x="21" y="40"/>
                      <a:pt x="21" y="40"/>
                    </a:cubicBezTo>
                    <a:cubicBezTo>
                      <a:pt x="25" y="31"/>
                      <a:pt x="25" y="27"/>
                      <a:pt x="33" y="14"/>
                    </a:cubicBezTo>
                    <a:cubicBezTo>
                      <a:pt x="33" y="16"/>
                      <a:pt x="31" y="20"/>
                      <a:pt x="33" y="20"/>
                    </a:cubicBezTo>
                    <a:cubicBezTo>
                      <a:pt x="36" y="14"/>
                      <a:pt x="40" y="8"/>
                      <a:pt x="44" y="0"/>
                    </a:cubicBezTo>
                    <a:lnTo>
                      <a:pt x="2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0" name="Freeform 6677">
                <a:extLst>
                  <a:ext uri="{FF2B5EF4-FFF2-40B4-BE49-F238E27FC236}">
                    <a16:creationId xmlns:a16="http://schemas.microsoft.com/office/drawing/2014/main" id="{1144E90F-B0FE-4DD6-94ED-F5CB756F3C5F}"/>
                  </a:ext>
                </a:extLst>
              </p:cNvPr>
              <p:cNvSpPr>
                <a:spLocks/>
              </p:cNvSpPr>
              <p:nvPr/>
            </p:nvSpPr>
            <p:spPr bwMode="auto">
              <a:xfrm>
                <a:off x="2094" y="2521"/>
                <a:ext cx="16" cy="7"/>
              </a:xfrm>
              <a:custGeom>
                <a:avLst/>
                <a:gdLst>
                  <a:gd name="T0" fmla="*/ 29 w 29"/>
                  <a:gd name="T1" fmla="*/ 12 h 12"/>
                  <a:gd name="T2" fmla="*/ 11 w 29"/>
                  <a:gd name="T3" fmla="*/ 5 h 12"/>
                  <a:gd name="T4" fmla="*/ 0 w 29"/>
                  <a:gd name="T5" fmla="*/ 0 h 12"/>
                  <a:gd name="T6" fmla="*/ 29 w 29"/>
                  <a:gd name="T7" fmla="*/ 12 h 12"/>
                </a:gdLst>
                <a:ahLst/>
                <a:cxnLst>
                  <a:cxn ang="0">
                    <a:pos x="T0" y="T1"/>
                  </a:cxn>
                  <a:cxn ang="0">
                    <a:pos x="T2" y="T3"/>
                  </a:cxn>
                  <a:cxn ang="0">
                    <a:pos x="T4" y="T5"/>
                  </a:cxn>
                  <a:cxn ang="0">
                    <a:pos x="T6" y="T7"/>
                  </a:cxn>
                </a:cxnLst>
                <a:rect l="0" t="0" r="r" b="b"/>
                <a:pathLst>
                  <a:path w="29" h="12">
                    <a:moveTo>
                      <a:pt x="29" y="12"/>
                    </a:moveTo>
                    <a:cubicBezTo>
                      <a:pt x="24" y="10"/>
                      <a:pt x="17" y="8"/>
                      <a:pt x="11" y="5"/>
                    </a:cubicBezTo>
                    <a:cubicBezTo>
                      <a:pt x="5" y="3"/>
                      <a:pt x="0" y="1"/>
                      <a:pt x="0" y="0"/>
                    </a:cubicBezTo>
                    <a:cubicBezTo>
                      <a:pt x="12" y="7"/>
                      <a:pt x="27" y="8"/>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1" name="Freeform 6678">
                <a:extLst>
                  <a:ext uri="{FF2B5EF4-FFF2-40B4-BE49-F238E27FC236}">
                    <a16:creationId xmlns:a16="http://schemas.microsoft.com/office/drawing/2014/main" id="{7FA09603-1D32-47C6-8CC8-03F47240BAC2}"/>
                  </a:ext>
                </a:extLst>
              </p:cNvPr>
              <p:cNvSpPr>
                <a:spLocks/>
              </p:cNvSpPr>
              <p:nvPr/>
            </p:nvSpPr>
            <p:spPr bwMode="auto">
              <a:xfrm>
                <a:off x="2653" y="1932"/>
                <a:ext cx="8" cy="18"/>
              </a:xfrm>
              <a:custGeom>
                <a:avLst/>
                <a:gdLst>
                  <a:gd name="T0" fmla="*/ 15 w 15"/>
                  <a:gd name="T1" fmla="*/ 27 h 31"/>
                  <a:gd name="T2" fmla="*/ 15 w 15"/>
                  <a:gd name="T3" fmla="*/ 31 h 31"/>
                  <a:gd name="T4" fmla="*/ 7 w 15"/>
                  <a:gd name="T5" fmla="*/ 19 h 31"/>
                  <a:gd name="T6" fmla="*/ 0 w 15"/>
                  <a:gd name="T7" fmla="*/ 1 h 31"/>
                  <a:gd name="T8" fmla="*/ 6 w 15"/>
                  <a:gd name="T9" fmla="*/ 11 h 31"/>
                  <a:gd name="T10" fmla="*/ 15 w 15"/>
                  <a:gd name="T11" fmla="*/ 27 h 31"/>
                </a:gdLst>
                <a:ahLst/>
                <a:cxnLst>
                  <a:cxn ang="0">
                    <a:pos x="T0" y="T1"/>
                  </a:cxn>
                  <a:cxn ang="0">
                    <a:pos x="T2" y="T3"/>
                  </a:cxn>
                  <a:cxn ang="0">
                    <a:pos x="T4" y="T5"/>
                  </a:cxn>
                  <a:cxn ang="0">
                    <a:pos x="T6" y="T7"/>
                  </a:cxn>
                  <a:cxn ang="0">
                    <a:pos x="T8" y="T9"/>
                  </a:cxn>
                  <a:cxn ang="0">
                    <a:pos x="T10" y="T11"/>
                  </a:cxn>
                </a:cxnLst>
                <a:rect l="0" t="0" r="r" b="b"/>
                <a:pathLst>
                  <a:path w="15" h="31">
                    <a:moveTo>
                      <a:pt x="15" y="27"/>
                    </a:moveTo>
                    <a:cubicBezTo>
                      <a:pt x="13" y="25"/>
                      <a:pt x="13" y="26"/>
                      <a:pt x="15" y="31"/>
                    </a:cubicBezTo>
                    <a:cubicBezTo>
                      <a:pt x="12" y="26"/>
                      <a:pt x="4" y="7"/>
                      <a:pt x="7" y="19"/>
                    </a:cubicBezTo>
                    <a:cubicBezTo>
                      <a:pt x="3" y="11"/>
                      <a:pt x="8" y="14"/>
                      <a:pt x="0" y="1"/>
                    </a:cubicBezTo>
                    <a:cubicBezTo>
                      <a:pt x="0" y="0"/>
                      <a:pt x="3" y="5"/>
                      <a:pt x="6" y="11"/>
                    </a:cubicBezTo>
                    <a:cubicBezTo>
                      <a:pt x="9" y="16"/>
                      <a:pt x="13" y="23"/>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2" name="Freeform 6679">
                <a:extLst>
                  <a:ext uri="{FF2B5EF4-FFF2-40B4-BE49-F238E27FC236}">
                    <a16:creationId xmlns:a16="http://schemas.microsoft.com/office/drawing/2014/main" id="{62D69A92-3D0E-4404-8565-796D27D8BA91}"/>
                  </a:ext>
                </a:extLst>
              </p:cNvPr>
              <p:cNvSpPr>
                <a:spLocks/>
              </p:cNvSpPr>
              <p:nvPr/>
            </p:nvSpPr>
            <p:spPr bwMode="auto">
              <a:xfrm>
                <a:off x="2449" y="1745"/>
                <a:ext cx="8" cy="4"/>
              </a:xfrm>
              <a:custGeom>
                <a:avLst/>
                <a:gdLst>
                  <a:gd name="T0" fmla="*/ 5 w 14"/>
                  <a:gd name="T1" fmla="*/ 1 h 7"/>
                  <a:gd name="T2" fmla="*/ 13 w 14"/>
                  <a:gd name="T3" fmla="*/ 6 h 7"/>
                  <a:gd name="T4" fmla="*/ 0 w 14"/>
                  <a:gd name="T5" fmla="*/ 1 h 7"/>
                  <a:gd name="T6" fmla="*/ 5 w 14"/>
                  <a:gd name="T7" fmla="*/ 1 h 7"/>
                </a:gdLst>
                <a:ahLst/>
                <a:cxnLst>
                  <a:cxn ang="0">
                    <a:pos x="T0" y="T1"/>
                  </a:cxn>
                  <a:cxn ang="0">
                    <a:pos x="T2" y="T3"/>
                  </a:cxn>
                  <a:cxn ang="0">
                    <a:pos x="T4" y="T5"/>
                  </a:cxn>
                  <a:cxn ang="0">
                    <a:pos x="T6" y="T7"/>
                  </a:cxn>
                </a:cxnLst>
                <a:rect l="0" t="0" r="r" b="b"/>
                <a:pathLst>
                  <a:path w="14" h="7">
                    <a:moveTo>
                      <a:pt x="5" y="1"/>
                    </a:moveTo>
                    <a:cubicBezTo>
                      <a:pt x="14" y="5"/>
                      <a:pt x="10" y="5"/>
                      <a:pt x="13" y="6"/>
                    </a:cubicBezTo>
                    <a:cubicBezTo>
                      <a:pt x="11" y="7"/>
                      <a:pt x="5" y="2"/>
                      <a:pt x="0" y="1"/>
                    </a:cubicBezTo>
                    <a:cubicBezTo>
                      <a:pt x="0" y="0"/>
                      <a:pt x="7"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3" name="Freeform 6680">
                <a:extLst>
                  <a:ext uri="{FF2B5EF4-FFF2-40B4-BE49-F238E27FC236}">
                    <a16:creationId xmlns:a16="http://schemas.microsoft.com/office/drawing/2014/main" id="{2296980F-4C5F-44C4-A6E8-FF6985418638}"/>
                  </a:ext>
                </a:extLst>
              </p:cNvPr>
              <p:cNvSpPr>
                <a:spLocks/>
              </p:cNvSpPr>
              <p:nvPr/>
            </p:nvSpPr>
            <p:spPr bwMode="auto">
              <a:xfrm>
                <a:off x="2431" y="1738"/>
                <a:ext cx="7" cy="3"/>
              </a:xfrm>
              <a:custGeom>
                <a:avLst/>
                <a:gdLst>
                  <a:gd name="T0" fmla="*/ 0 w 12"/>
                  <a:gd name="T1" fmla="*/ 0 h 5"/>
                  <a:gd name="T2" fmla="*/ 12 w 12"/>
                  <a:gd name="T3" fmla="*/ 4 h 5"/>
                  <a:gd name="T4" fmla="*/ 9 w 12"/>
                  <a:gd name="T5" fmla="*/ 5 h 5"/>
                  <a:gd name="T6" fmla="*/ 1 w 12"/>
                  <a:gd name="T7" fmla="*/ 2 h 5"/>
                  <a:gd name="T8" fmla="*/ 0 w 12"/>
                  <a:gd name="T9" fmla="*/ 0 h 5"/>
                </a:gdLst>
                <a:ahLst/>
                <a:cxnLst>
                  <a:cxn ang="0">
                    <a:pos x="T0" y="T1"/>
                  </a:cxn>
                  <a:cxn ang="0">
                    <a:pos x="T2" y="T3"/>
                  </a:cxn>
                  <a:cxn ang="0">
                    <a:pos x="T4" y="T5"/>
                  </a:cxn>
                  <a:cxn ang="0">
                    <a:pos x="T6" y="T7"/>
                  </a:cxn>
                  <a:cxn ang="0">
                    <a:pos x="T8" y="T9"/>
                  </a:cxn>
                </a:cxnLst>
                <a:rect l="0" t="0" r="r" b="b"/>
                <a:pathLst>
                  <a:path w="12" h="5">
                    <a:moveTo>
                      <a:pt x="0" y="0"/>
                    </a:moveTo>
                    <a:cubicBezTo>
                      <a:pt x="6" y="3"/>
                      <a:pt x="4" y="1"/>
                      <a:pt x="12" y="4"/>
                    </a:cubicBezTo>
                    <a:cubicBezTo>
                      <a:pt x="8" y="4"/>
                      <a:pt x="6" y="3"/>
                      <a:pt x="9" y="5"/>
                    </a:cubicBezTo>
                    <a:cubicBezTo>
                      <a:pt x="1" y="2"/>
                      <a:pt x="1" y="2"/>
                      <a:pt x="1"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4" name="Freeform 6681">
                <a:extLst>
                  <a:ext uri="{FF2B5EF4-FFF2-40B4-BE49-F238E27FC236}">
                    <a16:creationId xmlns:a16="http://schemas.microsoft.com/office/drawing/2014/main" id="{96224B49-3300-4FC3-B3FD-39F90E390C0E}"/>
                  </a:ext>
                </a:extLst>
              </p:cNvPr>
              <p:cNvSpPr>
                <a:spLocks/>
              </p:cNvSpPr>
              <p:nvPr/>
            </p:nvSpPr>
            <p:spPr bwMode="auto">
              <a:xfrm>
                <a:off x="2528" y="1790"/>
                <a:ext cx="18" cy="14"/>
              </a:xfrm>
              <a:custGeom>
                <a:avLst/>
                <a:gdLst>
                  <a:gd name="T0" fmla="*/ 3 w 32"/>
                  <a:gd name="T1" fmla="*/ 0 h 25"/>
                  <a:gd name="T2" fmla="*/ 15 w 32"/>
                  <a:gd name="T3" fmla="*/ 8 h 25"/>
                  <a:gd name="T4" fmla="*/ 17 w 32"/>
                  <a:gd name="T5" fmla="*/ 13 h 25"/>
                  <a:gd name="T6" fmla="*/ 27 w 32"/>
                  <a:gd name="T7" fmla="*/ 18 h 25"/>
                  <a:gd name="T8" fmla="*/ 28 w 32"/>
                  <a:gd name="T9" fmla="*/ 25 h 25"/>
                  <a:gd name="T10" fmla="*/ 19 w 32"/>
                  <a:gd name="T11" fmla="*/ 15 h 25"/>
                  <a:gd name="T12" fmla="*/ 10 w 32"/>
                  <a:gd name="T13" fmla="*/ 8 h 25"/>
                  <a:gd name="T14" fmla="*/ 2 w 32"/>
                  <a:gd name="T15" fmla="*/ 4 h 25"/>
                  <a:gd name="T16" fmla="*/ 3 w 32"/>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5">
                    <a:moveTo>
                      <a:pt x="3" y="0"/>
                    </a:moveTo>
                    <a:cubicBezTo>
                      <a:pt x="7" y="2"/>
                      <a:pt x="11" y="5"/>
                      <a:pt x="15" y="8"/>
                    </a:cubicBezTo>
                    <a:cubicBezTo>
                      <a:pt x="14" y="9"/>
                      <a:pt x="19" y="13"/>
                      <a:pt x="17" y="13"/>
                    </a:cubicBezTo>
                    <a:cubicBezTo>
                      <a:pt x="24" y="19"/>
                      <a:pt x="28" y="21"/>
                      <a:pt x="27" y="18"/>
                    </a:cubicBezTo>
                    <a:cubicBezTo>
                      <a:pt x="32" y="21"/>
                      <a:pt x="28" y="23"/>
                      <a:pt x="28" y="25"/>
                    </a:cubicBezTo>
                    <a:cubicBezTo>
                      <a:pt x="21" y="20"/>
                      <a:pt x="20" y="18"/>
                      <a:pt x="19" y="15"/>
                    </a:cubicBezTo>
                    <a:cubicBezTo>
                      <a:pt x="18" y="14"/>
                      <a:pt x="10" y="10"/>
                      <a:pt x="10" y="8"/>
                    </a:cubicBezTo>
                    <a:cubicBezTo>
                      <a:pt x="0" y="1"/>
                      <a:pt x="12" y="12"/>
                      <a:pt x="2" y="4"/>
                    </a:cubicBezTo>
                    <a:cubicBezTo>
                      <a:pt x="8" y="5"/>
                      <a:pt x="10" y="8"/>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5" name="Freeform 6682">
                <a:extLst>
                  <a:ext uri="{FF2B5EF4-FFF2-40B4-BE49-F238E27FC236}">
                    <a16:creationId xmlns:a16="http://schemas.microsoft.com/office/drawing/2014/main" id="{A4DDFC30-2C8B-407F-BD34-55D27EA8BA3C}"/>
                  </a:ext>
                </a:extLst>
              </p:cNvPr>
              <p:cNvSpPr>
                <a:spLocks/>
              </p:cNvSpPr>
              <p:nvPr/>
            </p:nvSpPr>
            <p:spPr bwMode="auto">
              <a:xfrm>
                <a:off x="2525" y="2460"/>
                <a:ext cx="10" cy="8"/>
              </a:xfrm>
              <a:custGeom>
                <a:avLst/>
                <a:gdLst>
                  <a:gd name="T0" fmla="*/ 0 w 18"/>
                  <a:gd name="T1" fmla="*/ 14 h 14"/>
                  <a:gd name="T2" fmla="*/ 18 w 18"/>
                  <a:gd name="T3" fmla="*/ 0 h 14"/>
                  <a:gd name="T4" fmla="*/ 0 w 18"/>
                  <a:gd name="T5" fmla="*/ 14 h 14"/>
                </a:gdLst>
                <a:ahLst/>
                <a:cxnLst>
                  <a:cxn ang="0">
                    <a:pos x="T0" y="T1"/>
                  </a:cxn>
                  <a:cxn ang="0">
                    <a:pos x="T2" y="T3"/>
                  </a:cxn>
                  <a:cxn ang="0">
                    <a:pos x="T4" y="T5"/>
                  </a:cxn>
                </a:cxnLst>
                <a:rect l="0" t="0" r="r" b="b"/>
                <a:pathLst>
                  <a:path w="18" h="14">
                    <a:moveTo>
                      <a:pt x="0" y="14"/>
                    </a:moveTo>
                    <a:cubicBezTo>
                      <a:pt x="0" y="12"/>
                      <a:pt x="13" y="4"/>
                      <a:pt x="18" y="0"/>
                    </a:cubicBezTo>
                    <a:cubicBezTo>
                      <a:pt x="15" y="3"/>
                      <a:pt x="7" y="9"/>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6" name="Freeform 6683">
                <a:extLst>
                  <a:ext uri="{FF2B5EF4-FFF2-40B4-BE49-F238E27FC236}">
                    <a16:creationId xmlns:a16="http://schemas.microsoft.com/office/drawing/2014/main" id="{AF2C08DA-DB9E-4B88-8CDC-4241C55C7EEC}"/>
                  </a:ext>
                </a:extLst>
              </p:cNvPr>
              <p:cNvSpPr>
                <a:spLocks/>
              </p:cNvSpPr>
              <p:nvPr/>
            </p:nvSpPr>
            <p:spPr bwMode="auto">
              <a:xfrm>
                <a:off x="2448" y="2508"/>
                <a:ext cx="11" cy="5"/>
              </a:xfrm>
              <a:custGeom>
                <a:avLst/>
                <a:gdLst>
                  <a:gd name="T0" fmla="*/ 18 w 20"/>
                  <a:gd name="T1" fmla="*/ 2 h 9"/>
                  <a:gd name="T2" fmla="*/ 3 w 20"/>
                  <a:gd name="T3" fmla="*/ 8 h 9"/>
                  <a:gd name="T4" fmla="*/ 10 w 20"/>
                  <a:gd name="T5" fmla="*/ 4 h 9"/>
                  <a:gd name="T6" fmla="*/ 18 w 20"/>
                  <a:gd name="T7" fmla="*/ 2 h 9"/>
                </a:gdLst>
                <a:ahLst/>
                <a:cxnLst>
                  <a:cxn ang="0">
                    <a:pos x="T0" y="T1"/>
                  </a:cxn>
                  <a:cxn ang="0">
                    <a:pos x="T2" y="T3"/>
                  </a:cxn>
                  <a:cxn ang="0">
                    <a:pos x="T4" y="T5"/>
                  </a:cxn>
                  <a:cxn ang="0">
                    <a:pos x="T6" y="T7"/>
                  </a:cxn>
                </a:cxnLst>
                <a:rect l="0" t="0" r="r" b="b"/>
                <a:pathLst>
                  <a:path w="20" h="9">
                    <a:moveTo>
                      <a:pt x="18" y="2"/>
                    </a:moveTo>
                    <a:cubicBezTo>
                      <a:pt x="10" y="5"/>
                      <a:pt x="11" y="4"/>
                      <a:pt x="3" y="8"/>
                    </a:cubicBezTo>
                    <a:cubicBezTo>
                      <a:pt x="0" y="9"/>
                      <a:pt x="5" y="6"/>
                      <a:pt x="10" y="4"/>
                    </a:cubicBezTo>
                    <a:cubicBezTo>
                      <a:pt x="15" y="1"/>
                      <a:pt x="20"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7" name="Freeform 6684">
                <a:extLst>
                  <a:ext uri="{FF2B5EF4-FFF2-40B4-BE49-F238E27FC236}">
                    <a16:creationId xmlns:a16="http://schemas.microsoft.com/office/drawing/2014/main" id="{860EF168-13BE-4738-B5EB-1A4E65FE14AB}"/>
                  </a:ext>
                </a:extLst>
              </p:cNvPr>
              <p:cNvSpPr>
                <a:spLocks/>
              </p:cNvSpPr>
              <p:nvPr/>
            </p:nvSpPr>
            <p:spPr bwMode="auto">
              <a:xfrm>
                <a:off x="2431" y="2516"/>
                <a:ext cx="7" cy="4"/>
              </a:xfrm>
              <a:custGeom>
                <a:avLst/>
                <a:gdLst>
                  <a:gd name="T0" fmla="*/ 9 w 13"/>
                  <a:gd name="T1" fmla="*/ 4 h 7"/>
                  <a:gd name="T2" fmla="*/ 4 w 13"/>
                  <a:gd name="T3" fmla="*/ 3 h 7"/>
                  <a:gd name="T4" fmla="*/ 9 w 13"/>
                  <a:gd name="T5" fmla="*/ 4 h 7"/>
                </a:gdLst>
                <a:ahLst/>
                <a:cxnLst>
                  <a:cxn ang="0">
                    <a:pos x="T0" y="T1"/>
                  </a:cxn>
                  <a:cxn ang="0">
                    <a:pos x="T2" y="T3"/>
                  </a:cxn>
                  <a:cxn ang="0">
                    <a:pos x="T4" y="T5"/>
                  </a:cxn>
                </a:cxnLst>
                <a:rect l="0" t="0" r="r" b="b"/>
                <a:pathLst>
                  <a:path w="13" h="7">
                    <a:moveTo>
                      <a:pt x="9" y="4"/>
                    </a:moveTo>
                    <a:cubicBezTo>
                      <a:pt x="1" y="7"/>
                      <a:pt x="0" y="6"/>
                      <a:pt x="4" y="3"/>
                    </a:cubicBezTo>
                    <a:cubicBezTo>
                      <a:pt x="13" y="0"/>
                      <a:pt x="9"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8" name="Freeform 6685">
                <a:extLst>
                  <a:ext uri="{FF2B5EF4-FFF2-40B4-BE49-F238E27FC236}">
                    <a16:creationId xmlns:a16="http://schemas.microsoft.com/office/drawing/2014/main" id="{8CC7B229-E0D1-44E6-91C1-7AF211B484BF}"/>
                  </a:ext>
                </a:extLst>
              </p:cNvPr>
              <p:cNvSpPr>
                <a:spLocks/>
              </p:cNvSpPr>
              <p:nvPr/>
            </p:nvSpPr>
            <p:spPr bwMode="auto">
              <a:xfrm>
                <a:off x="2357" y="2529"/>
                <a:ext cx="51" cy="14"/>
              </a:xfrm>
              <a:custGeom>
                <a:avLst/>
                <a:gdLst>
                  <a:gd name="T0" fmla="*/ 0 w 90"/>
                  <a:gd name="T1" fmla="*/ 26 h 26"/>
                  <a:gd name="T2" fmla="*/ 39 w 90"/>
                  <a:gd name="T3" fmla="*/ 14 h 26"/>
                  <a:gd name="T4" fmla="*/ 85 w 90"/>
                  <a:gd name="T5" fmla="*/ 0 h 26"/>
                  <a:gd name="T6" fmla="*/ 90 w 90"/>
                  <a:gd name="T7" fmla="*/ 0 h 26"/>
                  <a:gd name="T8" fmla="*/ 43 w 90"/>
                  <a:gd name="T9" fmla="*/ 15 h 26"/>
                  <a:gd name="T10" fmla="*/ 0 w 90"/>
                  <a:gd name="T11" fmla="*/ 26 h 26"/>
                </a:gdLst>
                <a:ahLst/>
                <a:cxnLst>
                  <a:cxn ang="0">
                    <a:pos x="T0" y="T1"/>
                  </a:cxn>
                  <a:cxn ang="0">
                    <a:pos x="T2" y="T3"/>
                  </a:cxn>
                  <a:cxn ang="0">
                    <a:pos x="T4" y="T5"/>
                  </a:cxn>
                  <a:cxn ang="0">
                    <a:pos x="T6" y="T7"/>
                  </a:cxn>
                  <a:cxn ang="0">
                    <a:pos x="T8" y="T9"/>
                  </a:cxn>
                  <a:cxn ang="0">
                    <a:pos x="T10" y="T11"/>
                  </a:cxn>
                </a:cxnLst>
                <a:rect l="0" t="0" r="r" b="b"/>
                <a:pathLst>
                  <a:path w="90" h="26">
                    <a:moveTo>
                      <a:pt x="0" y="26"/>
                    </a:moveTo>
                    <a:cubicBezTo>
                      <a:pt x="4" y="23"/>
                      <a:pt x="21" y="19"/>
                      <a:pt x="39" y="14"/>
                    </a:cubicBezTo>
                    <a:cubicBezTo>
                      <a:pt x="57" y="9"/>
                      <a:pt x="76" y="3"/>
                      <a:pt x="85" y="0"/>
                    </a:cubicBezTo>
                    <a:cubicBezTo>
                      <a:pt x="86" y="0"/>
                      <a:pt x="86" y="1"/>
                      <a:pt x="90" y="0"/>
                    </a:cubicBezTo>
                    <a:cubicBezTo>
                      <a:pt x="78" y="5"/>
                      <a:pt x="60" y="10"/>
                      <a:pt x="43" y="15"/>
                    </a:cubicBezTo>
                    <a:cubicBezTo>
                      <a:pt x="26" y="19"/>
                      <a:pt x="9" y="23"/>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69" name="Freeform 6686">
                <a:extLst>
                  <a:ext uri="{FF2B5EF4-FFF2-40B4-BE49-F238E27FC236}">
                    <a16:creationId xmlns:a16="http://schemas.microsoft.com/office/drawing/2014/main" id="{865B0745-3DBF-4B14-94AA-01BC3DFFF557}"/>
                  </a:ext>
                </a:extLst>
              </p:cNvPr>
              <p:cNvSpPr>
                <a:spLocks/>
              </p:cNvSpPr>
              <p:nvPr/>
            </p:nvSpPr>
            <p:spPr bwMode="auto">
              <a:xfrm>
                <a:off x="2631" y="1897"/>
                <a:ext cx="6" cy="10"/>
              </a:xfrm>
              <a:custGeom>
                <a:avLst/>
                <a:gdLst>
                  <a:gd name="T0" fmla="*/ 0 w 11"/>
                  <a:gd name="T1" fmla="*/ 0 h 18"/>
                  <a:gd name="T2" fmla="*/ 11 w 11"/>
                  <a:gd name="T3" fmla="*/ 18 h 18"/>
                  <a:gd name="T4" fmla="*/ 0 w 11"/>
                  <a:gd name="T5" fmla="*/ 0 h 18"/>
                </a:gdLst>
                <a:ahLst/>
                <a:cxnLst>
                  <a:cxn ang="0">
                    <a:pos x="T0" y="T1"/>
                  </a:cxn>
                  <a:cxn ang="0">
                    <a:pos x="T2" y="T3"/>
                  </a:cxn>
                  <a:cxn ang="0">
                    <a:pos x="T4" y="T5"/>
                  </a:cxn>
                </a:cxnLst>
                <a:rect l="0" t="0" r="r" b="b"/>
                <a:pathLst>
                  <a:path w="11" h="18">
                    <a:moveTo>
                      <a:pt x="0" y="0"/>
                    </a:moveTo>
                    <a:cubicBezTo>
                      <a:pt x="2" y="1"/>
                      <a:pt x="10" y="16"/>
                      <a:pt x="11" y="18"/>
                    </a:cubicBezTo>
                    <a:cubicBezTo>
                      <a:pt x="8" y="17"/>
                      <a:pt x="6"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0" name="Freeform 6687">
                <a:extLst>
                  <a:ext uri="{FF2B5EF4-FFF2-40B4-BE49-F238E27FC236}">
                    <a16:creationId xmlns:a16="http://schemas.microsoft.com/office/drawing/2014/main" id="{3646B4CC-DBC8-48EC-B15C-2E53FA3DE900}"/>
                  </a:ext>
                </a:extLst>
              </p:cNvPr>
              <p:cNvSpPr>
                <a:spLocks/>
              </p:cNvSpPr>
              <p:nvPr/>
            </p:nvSpPr>
            <p:spPr bwMode="auto">
              <a:xfrm>
                <a:off x="2692" y="2059"/>
                <a:ext cx="3" cy="13"/>
              </a:xfrm>
              <a:custGeom>
                <a:avLst/>
                <a:gdLst>
                  <a:gd name="T0" fmla="*/ 5 w 5"/>
                  <a:gd name="T1" fmla="*/ 19 h 23"/>
                  <a:gd name="T2" fmla="*/ 3 w 5"/>
                  <a:gd name="T3" fmla="*/ 23 h 23"/>
                  <a:gd name="T4" fmla="*/ 0 w 5"/>
                  <a:gd name="T5" fmla="*/ 2 h 23"/>
                  <a:gd name="T6" fmla="*/ 5 w 5"/>
                  <a:gd name="T7" fmla="*/ 19 h 23"/>
                </a:gdLst>
                <a:ahLst/>
                <a:cxnLst>
                  <a:cxn ang="0">
                    <a:pos x="T0" y="T1"/>
                  </a:cxn>
                  <a:cxn ang="0">
                    <a:pos x="T2" y="T3"/>
                  </a:cxn>
                  <a:cxn ang="0">
                    <a:pos x="T4" y="T5"/>
                  </a:cxn>
                  <a:cxn ang="0">
                    <a:pos x="T6" y="T7"/>
                  </a:cxn>
                </a:cxnLst>
                <a:rect l="0" t="0" r="r" b="b"/>
                <a:pathLst>
                  <a:path w="5" h="23">
                    <a:moveTo>
                      <a:pt x="5" y="19"/>
                    </a:moveTo>
                    <a:cubicBezTo>
                      <a:pt x="4" y="16"/>
                      <a:pt x="3" y="18"/>
                      <a:pt x="3" y="23"/>
                    </a:cubicBezTo>
                    <a:cubicBezTo>
                      <a:pt x="2" y="21"/>
                      <a:pt x="2" y="11"/>
                      <a:pt x="0" y="2"/>
                    </a:cubicBezTo>
                    <a:cubicBezTo>
                      <a:pt x="2" y="0"/>
                      <a:pt x="4" y="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1" name="Freeform 6688">
                <a:extLst>
                  <a:ext uri="{FF2B5EF4-FFF2-40B4-BE49-F238E27FC236}">
                    <a16:creationId xmlns:a16="http://schemas.microsoft.com/office/drawing/2014/main" id="{EBC78E72-B968-4FFD-86F9-FADF50EBFA2C}"/>
                  </a:ext>
                </a:extLst>
              </p:cNvPr>
              <p:cNvSpPr>
                <a:spLocks/>
              </p:cNvSpPr>
              <p:nvPr/>
            </p:nvSpPr>
            <p:spPr bwMode="auto">
              <a:xfrm>
                <a:off x="2659" y="2273"/>
                <a:ext cx="11" cy="27"/>
              </a:xfrm>
              <a:custGeom>
                <a:avLst/>
                <a:gdLst>
                  <a:gd name="T0" fmla="*/ 18 w 19"/>
                  <a:gd name="T1" fmla="*/ 8 h 47"/>
                  <a:gd name="T2" fmla="*/ 17 w 19"/>
                  <a:gd name="T3" fmla="*/ 11 h 47"/>
                  <a:gd name="T4" fmla="*/ 3 w 19"/>
                  <a:gd name="T5" fmla="*/ 43 h 47"/>
                  <a:gd name="T6" fmla="*/ 0 w 19"/>
                  <a:gd name="T7" fmla="*/ 46 h 47"/>
                  <a:gd name="T8" fmla="*/ 1 w 19"/>
                  <a:gd name="T9" fmla="*/ 43 h 47"/>
                  <a:gd name="T10" fmla="*/ 2 w 19"/>
                  <a:gd name="T11" fmla="*/ 40 h 47"/>
                  <a:gd name="T12" fmla="*/ 16 w 19"/>
                  <a:gd name="T13" fmla="*/ 11 h 47"/>
                  <a:gd name="T14" fmla="*/ 15 w 19"/>
                  <a:gd name="T15" fmla="*/ 9 h 47"/>
                  <a:gd name="T16" fmla="*/ 19 w 19"/>
                  <a:gd name="T17" fmla="*/ 2 h 47"/>
                  <a:gd name="T18" fmla="*/ 18 w 19"/>
                  <a:gd name="T19"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47">
                    <a:moveTo>
                      <a:pt x="18" y="8"/>
                    </a:moveTo>
                    <a:cubicBezTo>
                      <a:pt x="18" y="11"/>
                      <a:pt x="17" y="11"/>
                      <a:pt x="17" y="11"/>
                    </a:cubicBezTo>
                    <a:cubicBezTo>
                      <a:pt x="14" y="16"/>
                      <a:pt x="8" y="33"/>
                      <a:pt x="3" y="43"/>
                    </a:cubicBezTo>
                    <a:cubicBezTo>
                      <a:pt x="4" y="40"/>
                      <a:pt x="3" y="41"/>
                      <a:pt x="0" y="46"/>
                    </a:cubicBezTo>
                    <a:cubicBezTo>
                      <a:pt x="0" y="47"/>
                      <a:pt x="0" y="45"/>
                      <a:pt x="1" y="43"/>
                    </a:cubicBezTo>
                    <a:cubicBezTo>
                      <a:pt x="2" y="41"/>
                      <a:pt x="2" y="40"/>
                      <a:pt x="2" y="40"/>
                    </a:cubicBezTo>
                    <a:cubicBezTo>
                      <a:pt x="6" y="38"/>
                      <a:pt x="10" y="21"/>
                      <a:pt x="16" y="11"/>
                    </a:cubicBezTo>
                    <a:cubicBezTo>
                      <a:pt x="18" y="3"/>
                      <a:pt x="13" y="16"/>
                      <a:pt x="15" y="9"/>
                    </a:cubicBezTo>
                    <a:cubicBezTo>
                      <a:pt x="18" y="0"/>
                      <a:pt x="17" y="8"/>
                      <a:pt x="19" y="2"/>
                    </a:cubicBezTo>
                    <a:cubicBezTo>
                      <a:pt x="19" y="4"/>
                      <a:pt x="17" y="9"/>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2" name="Freeform 6689">
                <a:extLst>
                  <a:ext uri="{FF2B5EF4-FFF2-40B4-BE49-F238E27FC236}">
                    <a16:creationId xmlns:a16="http://schemas.microsoft.com/office/drawing/2014/main" id="{0D6CE6E9-89E9-4F49-A1D4-993F4EA9C4E6}"/>
                  </a:ext>
                </a:extLst>
              </p:cNvPr>
              <p:cNvSpPr>
                <a:spLocks/>
              </p:cNvSpPr>
              <p:nvPr/>
            </p:nvSpPr>
            <p:spPr bwMode="auto">
              <a:xfrm>
                <a:off x="2693" y="2163"/>
                <a:ext cx="3" cy="19"/>
              </a:xfrm>
              <a:custGeom>
                <a:avLst/>
                <a:gdLst>
                  <a:gd name="T0" fmla="*/ 0 w 5"/>
                  <a:gd name="T1" fmla="*/ 34 h 34"/>
                  <a:gd name="T2" fmla="*/ 4 w 5"/>
                  <a:gd name="T3" fmla="*/ 0 h 34"/>
                  <a:gd name="T4" fmla="*/ 4 w 5"/>
                  <a:gd name="T5" fmla="*/ 16 h 34"/>
                  <a:gd name="T6" fmla="*/ 0 w 5"/>
                  <a:gd name="T7" fmla="*/ 34 h 34"/>
                </a:gdLst>
                <a:ahLst/>
                <a:cxnLst>
                  <a:cxn ang="0">
                    <a:pos x="T0" y="T1"/>
                  </a:cxn>
                  <a:cxn ang="0">
                    <a:pos x="T2" y="T3"/>
                  </a:cxn>
                  <a:cxn ang="0">
                    <a:pos x="T4" y="T5"/>
                  </a:cxn>
                  <a:cxn ang="0">
                    <a:pos x="T6" y="T7"/>
                  </a:cxn>
                </a:cxnLst>
                <a:rect l="0" t="0" r="r" b="b"/>
                <a:pathLst>
                  <a:path w="5" h="34">
                    <a:moveTo>
                      <a:pt x="0" y="34"/>
                    </a:moveTo>
                    <a:cubicBezTo>
                      <a:pt x="3" y="19"/>
                      <a:pt x="2" y="12"/>
                      <a:pt x="4" y="0"/>
                    </a:cubicBezTo>
                    <a:cubicBezTo>
                      <a:pt x="5" y="3"/>
                      <a:pt x="5" y="9"/>
                      <a:pt x="4" y="16"/>
                    </a:cubicBezTo>
                    <a:cubicBezTo>
                      <a:pt x="3" y="23"/>
                      <a:pt x="1" y="30"/>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3" name="Freeform 6690">
                <a:extLst>
                  <a:ext uri="{FF2B5EF4-FFF2-40B4-BE49-F238E27FC236}">
                    <a16:creationId xmlns:a16="http://schemas.microsoft.com/office/drawing/2014/main" id="{7781D7C1-6ACD-422C-A1D3-784FAF65ECAA}"/>
                  </a:ext>
                </a:extLst>
              </p:cNvPr>
              <p:cNvSpPr>
                <a:spLocks/>
              </p:cNvSpPr>
              <p:nvPr/>
            </p:nvSpPr>
            <p:spPr bwMode="auto">
              <a:xfrm>
                <a:off x="2273" y="2550"/>
                <a:ext cx="11" cy="3"/>
              </a:xfrm>
              <a:custGeom>
                <a:avLst/>
                <a:gdLst>
                  <a:gd name="T0" fmla="*/ 13 w 19"/>
                  <a:gd name="T1" fmla="*/ 3 h 4"/>
                  <a:gd name="T2" fmla="*/ 0 w 19"/>
                  <a:gd name="T3" fmla="*/ 2 h 4"/>
                  <a:gd name="T4" fmla="*/ 5 w 19"/>
                  <a:gd name="T5" fmla="*/ 1 h 4"/>
                  <a:gd name="T6" fmla="*/ 18 w 19"/>
                  <a:gd name="T7" fmla="*/ 0 h 4"/>
                  <a:gd name="T8" fmla="*/ 12 w 19"/>
                  <a:gd name="T9" fmla="*/ 1 h 4"/>
                  <a:gd name="T10" fmla="*/ 19 w 19"/>
                  <a:gd name="T11" fmla="*/ 1 h 4"/>
                  <a:gd name="T12" fmla="*/ 13 w 19"/>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9" h="4">
                    <a:moveTo>
                      <a:pt x="13" y="3"/>
                    </a:moveTo>
                    <a:cubicBezTo>
                      <a:pt x="5" y="4"/>
                      <a:pt x="6" y="2"/>
                      <a:pt x="0" y="2"/>
                    </a:cubicBezTo>
                    <a:cubicBezTo>
                      <a:pt x="2" y="2"/>
                      <a:pt x="7" y="2"/>
                      <a:pt x="5" y="1"/>
                    </a:cubicBezTo>
                    <a:cubicBezTo>
                      <a:pt x="10" y="1"/>
                      <a:pt x="14" y="0"/>
                      <a:pt x="18" y="0"/>
                    </a:cubicBezTo>
                    <a:cubicBezTo>
                      <a:pt x="19" y="1"/>
                      <a:pt x="15" y="1"/>
                      <a:pt x="12" y="1"/>
                    </a:cubicBezTo>
                    <a:cubicBezTo>
                      <a:pt x="13" y="1"/>
                      <a:pt x="16" y="1"/>
                      <a:pt x="19" y="1"/>
                    </a:cubicBezTo>
                    <a:cubicBezTo>
                      <a:pt x="18" y="2"/>
                      <a:pt x="14" y="2"/>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4" name="Freeform 6691">
                <a:extLst>
                  <a:ext uri="{FF2B5EF4-FFF2-40B4-BE49-F238E27FC236}">
                    <a16:creationId xmlns:a16="http://schemas.microsoft.com/office/drawing/2014/main" id="{39EA61D2-D34E-4919-B631-92A1E8E797B9}"/>
                  </a:ext>
                </a:extLst>
              </p:cNvPr>
              <p:cNvSpPr>
                <a:spLocks/>
              </p:cNvSpPr>
              <p:nvPr/>
            </p:nvSpPr>
            <p:spPr bwMode="auto">
              <a:xfrm>
                <a:off x="2506" y="1776"/>
                <a:ext cx="18" cy="12"/>
              </a:xfrm>
              <a:custGeom>
                <a:avLst/>
                <a:gdLst>
                  <a:gd name="T0" fmla="*/ 0 w 32"/>
                  <a:gd name="T1" fmla="*/ 0 h 21"/>
                  <a:gd name="T2" fmla="*/ 32 w 32"/>
                  <a:gd name="T3" fmla="*/ 21 h 21"/>
                  <a:gd name="T4" fmla="*/ 16 w 32"/>
                  <a:gd name="T5" fmla="*/ 12 h 21"/>
                  <a:gd name="T6" fmla="*/ 0 w 32"/>
                  <a:gd name="T7" fmla="*/ 0 h 21"/>
                </a:gdLst>
                <a:ahLst/>
                <a:cxnLst>
                  <a:cxn ang="0">
                    <a:pos x="T0" y="T1"/>
                  </a:cxn>
                  <a:cxn ang="0">
                    <a:pos x="T2" y="T3"/>
                  </a:cxn>
                  <a:cxn ang="0">
                    <a:pos x="T4" y="T5"/>
                  </a:cxn>
                  <a:cxn ang="0">
                    <a:pos x="T6" y="T7"/>
                  </a:cxn>
                </a:cxnLst>
                <a:rect l="0" t="0" r="r" b="b"/>
                <a:pathLst>
                  <a:path w="32" h="21">
                    <a:moveTo>
                      <a:pt x="0" y="0"/>
                    </a:moveTo>
                    <a:cubicBezTo>
                      <a:pt x="7" y="4"/>
                      <a:pt x="18" y="11"/>
                      <a:pt x="32" y="21"/>
                    </a:cubicBezTo>
                    <a:cubicBezTo>
                      <a:pt x="28" y="19"/>
                      <a:pt x="22" y="16"/>
                      <a:pt x="16" y="12"/>
                    </a:cubicBezTo>
                    <a:cubicBezTo>
                      <a:pt x="10" y="8"/>
                      <a:pt x="4"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5" name="Freeform 6692">
                <a:extLst>
                  <a:ext uri="{FF2B5EF4-FFF2-40B4-BE49-F238E27FC236}">
                    <a16:creationId xmlns:a16="http://schemas.microsoft.com/office/drawing/2014/main" id="{23EDF255-2A49-4A48-9F4A-AAA2F3D970C6}"/>
                  </a:ext>
                </a:extLst>
              </p:cNvPr>
              <p:cNvSpPr>
                <a:spLocks/>
              </p:cNvSpPr>
              <p:nvPr/>
            </p:nvSpPr>
            <p:spPr bwMode="auto">
              <a:xfrm>
                <a:off x="2661" y="1957"/>
                <a:ext cx="5" cy="16"/>
              </a:xfrm>
              <a:custGeom>
                <a:avLst/>
                <a:gdLst>
                  <a:gd name="T0" fmla="*/ 4 w 10"/>
                  <a:gd name="T1" fmla="*/ 6 h 28"/>
                  <a:gd name="T2" fmla="*/ 6 w 10"/>
                  <a:gd name="T3" fmla="*/ 15 h 28"/>
                  <a:gd name="T4" fmla="*/ 10 w 10"/>
                  <a:gd name="T5" fmla="*/ 28 h 28"/>
                  <a:gd name="T6" fmla="*/ 0 w 10"/>
                  <a:gd name="T7" fmla="*/ 3 h 28"/>
                  <a:gd name="T8" fmla="*/ 4 w 10"/>
                  <a:gd name="T9" fmla="*/ 6 h 28"/>
                </a:gdLst>
                <a:ahLst/>
                <a:cxnLst>
                  <a:cxn ang="0">
                    <a:pos x="T0" y="T1"/>
                  </a:cxn>
                  <a:cxn ang="0">
                    <a:pos x="T2" y="T3"/>
                  </a:cxn>
                  <a:cxn ang="0">
                    <a:pos x="T4" y="T5"/>
                  </a:cxn>
                  <a:cxn ang="0">
                    <a:pos x="T6" y="T7"/>
                  </a:cxn>
                  <a:cxn ang="0">
                    <a:pos x="T8" y="T9"/>
                  </a:cxn>
                </a:cxnLst>
                <a:rect l="0" t="0" r="r" b="b"/>
                <a:pathLst>
                  <a:path w="10" h="28">
                    <a:moveTo>
                      <a:pt x="4" y="6"/>
                    </a:moveTo>
                    <a:cubicBezTo>
                      <a:pt x="6" y="11"/>
                      <a:pt x="6" y="12"/>
                      <a:pt x="6" y="15"/>
                    </a:cubicBezTo>
                    <a:cubicBezTo>
                      <a:pt x="6" y="17"/>
                      <a:pt x="7" y="20"/>
                      <a:pt x="10" y="28"/>
                    </a:cubicBezTo>
                    <a:cubicBezTo>
                      <a:pt x="7" y="24"/>
                      <a:pt x="3" y="9"/>
                      <a:pt x="0" y="3"/>
                    </a:cubicBezTo>
                    <a:cubicBezTo>
                      <a:pt x="0" y="0"/>
                      <a:pt x="4" y="10"/>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6" name="Freeform 6693">
                <a:extLst>
                  <a:ext uri="{FF2B5EF4-FFF2-40B4-BE49-F238E27FC236}">
                    <a16:creationId xmlns:a16="http://schemas.microsoft.com/office/drawing/2014/main" id="{6893EBF0-B821-4A50-976D-45E8B05D4F92}"/>
                  </a:ext>
                </a:extLst>
              </p:cNvPr>
              <p:cNvSpPr>
                <a:spLocks/>
              </p:cNvSpPr>
              <p:nvPr/>
            </p:nvSpPr>
            <p:spPr bwMode="auto">
              <a:xfrm>
                <a:off x="2296" y="2547"/>
                <a:ext cx="26" cy="3"/>
              </a:xfrm>
              <a:custGeom>
                <a:avLst/>
                <a:gdLst>
                  <a:gd name="T0" fmla="*/ 40 w 45"/>
                  <a:gd name="T1" fmla="*/ 2 h 6"/>
                  <a:gd name="T2" fmla="*/ 17 w 45"/>
                  <a:gd name="T3" fmla="*/ 5 h 6"/>
                  <a:gd name="T4" fmla="*/ 0 w 45"/>
                  <a:gd name="T5" fmla="*/ 5 h 6"/>
                  <a:gd name="T6" fmla="*/ 25 w 45"/>
                  <a:gd name="T7" fmla="*/ 2 h 6"/>
                  <a:gd name="T8" fmla="*/ 45 w 45"/>
                  <a:gd name="T9" fmla="*/ 0 h 6"/>
                  <a:gd name="T10" fmla="*/ 40 w 45"/>
                  <a:gd name="T11" fmla="*/ 2 h 6"/>
                </a:gdLst>
                <a:ahLst/>
                <a:cxnLst>
                  <a:cxn ang="0">
                    <a:pos x="T0" y="T1"/>
                  </a:cxn>
                  <a:cxn ang="0">
                    <a:pos x="T2" y="T3"/>
                  </a:cxn>
                  <a:cxn ang="0">
                    <a:pos x="T4" y="T5"/>
                  </a:cxn>
                  <a:cxn ang="0">
                    <a:pos x="T6" y="T7"/>
                  </a:cxn>
                  <a:cxn ang="0">
                    <a:pos x="T8" y="T9"/>
                  </a:cxn>
                  <a:cxn ang="0">
                    <a:pos x="T10" y="T11"/>
                  </a:cxn>
                </a:cxnLst>
                <a:rect l="0" t="0" r="r" b="b"/>
                <a:pathLst>
                  <a:path w="45" h="6">
                    <a:moveTo>
                      <a:pt x="40" y="2"/>
                    </a:moveTo>
                    <a:cubicBezTo>
                      <a:pt x="34" y="3"/>
                      <a:pt x="25" y="4"/>
                      <a:pt x="17" y="5"/>
                    </a:cubicBezTo>
                    <a:cubicBezTo>
                      <a:pt x="9" y="6"/>
                      <a:pt x="2" y="6"/>
                      <a:pt x="0" y="5"/>
                    </a:cubicBezTo>
                    <a:cubicBezTo>
                      <a:pt x="11" y="4"/>
                      <a:pt x="18" y="3"/>
                      <a:pt x="25" y="2"/>
                    </a:cubicBezTo>
                    <a:cubicBezTo>
                      <a:pt x="31" y="1"/>
                      <a:pt x="37" y="0"/>
                      <a:pt x="45" y="0"/>
                    </a:cubicBezTo>
                    <a:cubicBezTo>
                      <a:pt x="44" y="1"/>
                      <a:pt x="41" y="1"/>
                      <a:pt x="4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7" name="Freeform 6694">
                <a:extLst>
                  <a:ext uri="{FF2B5EF4-FFF2-40B4-BE49-F238E27FC236}">
                    <a16:creationId xmlns:a16="http://schemas.microsoft.com/office/drawing/2014/main" id="{D0A7F60F-019B-4D58-BB96-CEED14320AEE}"/>
                  </a:ext>
                </a:extLst>
              </p:cNvPr>
              <p:cNvSpPr>
                <a:spLocks/>
              </p:cNvSpPr>
              <p:nvPr/>
            </p:nvSpPr>
            <p:spPr bwMode="auto">
              <a:xfrm>
                <a:off x="2152" y="2537"/>
                <a:ext cx="30" cy="8"/>
              </a:xfrm>
              <a:custGeom>
                <a:avLst/>
                <a:gdLst>
                  <a:gd name="T0" fmla="*/ 52 w 52"/>
                  <a:gd name="T1" fmla="*/ 12 h 13"/>
                  <a:gd name="T2" fmla="*/ 42 w 52"/>
                  <a:gd name="T3" fmla="*/ 9 h 13"/>
                  <a:gd name="T4" fmla="*/ 0 w 52"/>
                  <a:gd name="T5" fmla="*/ 0 h 13"/>
                  <a:gd name="T6" fmla="*/ 45 w 52"/>
                  <a:gd name="T7" fmla="*/ 9 h 13"/>
                  <a:gd name="T8" fmla="*/ 52 w 52"/>
                  <a:gd name="T9" fmla="*/ 12 h 13"/>
                </a:gdLst>
                <a:ahLst/>
                <a:cxnLst>
                  <a:cxn ang="0">
                    <a:pos x="T0" y="T1"/>
                  </a:cxn>
                  <a:cxn ang="0">
                    <a:pos x="T2" y="T3"/>
                  </a:cxn>
                  <a:cxn ang="0">
                    <a:pos x="T4" y="T5"/>
                  </a:cxn>
                  <a:cxn ang="0">
                    <a:pos x="T6" y="T7"/>
                  </a:cxn>
                  <a:cxn ang="0">
                    <a:pos x="T8" y="T9"/>
                  </a:cxn>
                </a:cxnLst>
                <a:rect l="0" t="0" r="r" b="b"/>
                <a:pathLst>
                  <a:path w="52" h="13">
                    <a:moveTo>
                      <a:pt x="52" y="12"/>
                    </a:moveTo>
                    <a:cubicBezTo>
                      <a:pt x="49" y="13"/>
                      <a:pt x="43" y="9"/>
                      <a:pt x="42" y="9"/>
                    </a:cubicBezTo>
                    <a:cubicBezTo>
                      <a:pt x="37" y="9"/>
                      <a:pt x="18" y="6"/>
                      <a:pt x="0" y="0"/>
                    </a:cubicBezTo>
                    <a:cubicBezTo>
                      <a:pt x="12" y="3"/>
                      <a:pt x="28" y="6"/>
                      <a:pt x="45" y="9"/>
                    </a:cubicBezTo>
                    <a:cubicBezTo>
                      <a:pt x="47" y="10"/>
                      <a:pt x="47" y="11"/>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8" name="Freeform 6695">
                <a:extLst>
                  <a:ext uri="{FF2B5EF4-FFF2-40B4-BE49-F238E27FC236}">
                    <a16:creationId xmlns:a16="http://schemas.microsoft.com/office/drawing/2014/main" id="{CA61BDA3-463F-4C25-A593-628891811123}"/>
                  </a:ext>
                </a:extLst>
              </p:cNvPr>
              <p:cNvSpPr>
                <a:spLocks/>
              </p:cNvSpPr>
              <p:nvPr/>
            </p:nvSpPr>
            <p:spPr bwMode="auto">
              <a:xfrm>
                <a:off x="2690" y="2052"/>
                <a:ext cx="3" cy="22"/>
              </a:xfrm>
              <a:custGeom>
                <a:avLst/>
                <a:gdLst>
                  <a:gd name="T0" fmla="*/ 6 w 6"/>
                  <a:gd name="T1" fmla="*/ 33 h 39"/>
                  <a:gd name="T2" fmla="*/ 1 w 6"/>
                  <a:gd name="T3" fmla="*/ 20 h 39"/>
                  <a:gd name="T4" fmla="*/ 3 w 6"/>
                  <a:gd name="T5" fmla="*/ 22 h 39"/>
                  <a:gd name="T6" fmla="*/ 1 w 6"/>
                  <a:gd name="T7" fmla="*/ 10 h 39"/>
                  <a:gd name="T8" fmla="*/ 0 w 6"/>
                  <a:gd name="T9" fmla="*/ 0 h 39"/>
                  <a:gd name="T10" fmla="*/ 6 w 6"/>
                  <a:gd name="T11" fmla="*/ 33 h 39"/>
                </a:gdLst>
                <a:ahLst/>
                <a:cxnLst>
                  <a:cxn ang="0">
                    <a:pos x="T0" y="T1"/>
                  </a:cxn>
                  <a:cxn ang="0">
                    <a:pos x="T2" y="T3"/>
                  </a:cxn>
                  <a:cxn ang="0">
                    <a:pos x="T4" y="T5"/>
                  </a:cxn>
                  <a:cxn ang="0">
                    <a:pos x="T6" y="T7"/>
                  </a:cxn>
                  <a:cxn ang="0">
                    <a:pos x="T8" y="T9"/>
                  </a:cxn>
                  <a:cxn ang="0">
                    <a:pos x="T10" y="T11"/>
                  </a:cxn>
                </a:cxnLst>
                <a:rect l="0" t="0" r="r" b="b"/>
                <a:pathLst>
                  <a:path w="6" h="39">
                    <a:moveTo>
                      <a:pt x="6" y="33"/>
                    </a:moveTo>
                    <a:cubicBezTo>
                      <a:pt x="4" y="23"/>
                      <a:pt x="4" y="39"/>
                      <a:pt x="1" y="20"/>
                    </a:cubicBezTo>
                    <a:cubicBezTo>
                      <a:pt x="2" y="21"/>
                      <a:pt x="3" y="28"/>
                      <a:pt x="3" y="22"/>
                    </a:cubicBezTo>
                    <a:cubicBezTo>
                      <a:pt x="3" y="16"/>
                      <a:pt x="2" y="16"/>
                      <a:pt x="1" y="10"/>
                    </a:cubicBezTo>
                    <a:cubicBezTo>
                      <a:pt x="1" y="8"/>
                      <a:pt x="1" y="5"/>
                      <a:pt x="0" y="0"/>
                    </a:cubicBezTo>
                    <a:cubicBezTo>
                      <a:pt x="3" y="9"/>
                      <a:pt x="4" y="17"/>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79" name="Freeform 6696">
                <a:extLst>
                  <a:ext uri="{FF2B5EF4-FFF2-40B4-BE49-F238E27FC236}">
                    <a16:creationId xmlns:a16="http://schemas.microsoft.com/office/drawing/2014/main" id="{6AAD1595-B212-47AC-A828-17AC95DE9671}"/>
                  </a:ext>
                </a:extLst>
              </p:cNvPr>
              <p:cNvSpPr>
                <a:spLocks/>
              </p:cNvSpPr>
              <p:nvPr/>
            </p:nvSpPr>
            <p:spPr bwMode="auto">
              <a:xfrm>
                <a:off x="2695" y="2135"/>
                <a:ext cx="2" cy="10"/>
              </a:xfrm>
              <a:custGeom>
                <a:avLst/>
                <a:gdLst>
                  <a:gd name="T0" fmla="*/ 3 w 3"/>
                  <a:gd name="T1" fmla="*/ 5 h 16"/>
                  <a:gd name="T2" fmla="*/ 1 w 3"/>
                  <a:gd name="T3" fmla="*/ 16 h 16"/>
                  <a:gd name="T4" fmla="*/ 2 w 3"/>
                  <a:gd name="T5" fmla="*/ 0 h 16"/>
                  <a:gd name="T6" fmla="*/ 3 w 3"/>
                  <a:gd name="T7" fmla="*/ 5 h 16"/>
                </a:gdLst>
                <a:ahLst/>
                <a:cxnLst>
                  <a:cxn ang="0">
                    <a:pos x="T0" y="T1"/>
                  </a:cxn>
                  <a:cxn ang="0">
                    <a:pos x="T2" y="T3"/>
                  </a:cxn>
                  <a:cxn ang="0">
                    <a:pos x="T4" y="T5"/>
                  </a:cxn>
                  <a:cxn ang="0">
                    <a:pos x="T6" y="T7"/>
                  </a:cxn>
                </a:cxnLst>
                <a:rect l="0" t="0" r="r" b="b"/>
                <a:pathLst>
                  <a:path w="3" h="16">
                    <a:moveTo>
                      <a:pt x="3" y="5"/>
                    </a:moveTo>
                    <a:cubicBezTo>
                      <a:pt x="3" y="13"/>
                      <a:pt x="2" y="14"/>
                      <a:pt x="1" y="16"/>
                    </a:cubicBezTo>
                    <a:cubicBezTo>
                      <a:pt x="1" y="3"/>
                      <a:pt x="0" y="4"/>
                      <a:pt x="2" y="0"/>
                    </a:cubicBezTo>
                    <a:cubicBezTo>
                      <a:pt x="2"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0" name="Freeform 6697">
                <a:extLst>
                  <a:ext uri="{FF2B5EF4-FFF2-40B4-BE49-F238E27FC236}">
                    <a16:creationId xmlns:a16="http://schemas.microsoft.com/office/drawing/2014/main" id="{BC58C509-6E56-4626-B3AC-319AF3D16600}"/>
                  </a:ext>
                </a:extLst>
              </p:cNvPr>
              <p:cNvSpPr>
                <a:spLocks/>
              </p:cNvSpPr>
              <p:nvPr/>
            </p:nvSpPr>
            <p:spPr bwMode="auto">
              <a:xfrm>
                <a:off x="2486" y="2482"/>
                <a:ext cx="14" cy="8"/>
              </a:xfrm>
              <a:custGeom>
                <a:avLst/>
                <a:gdLst>
                  <a:gd name="T0" fmla="*/ 24 w 24"/>
                  <a:gd name="T1" fmla="*/ 0 h 15"/>
                  <a:gd name="T2" fmla="*/ 13 w 24"/>
                  <a:gd name="T3" fmla="*/ 8 h 15"/>
                  <a:gd name="T4" fmla="*/ 0 w 24"/>
                  <a:gd name="T5" fmla="*/ 15 h 15"/>
                  <a:gd name="T6" fmla="*/ 24 w 24"/>
                  <a:gd name="T7" fmla="*/ 0 h 15"/>
                </a:gdLst>
                <a:ahLst/>
                <a:cxnLst>
                  <a:cxn ang="0">
                    <a:pos x="T0" y="T1"/>
                  </a:cxn>
                  <a:cxn ang="0">
                    <a:pos x="T2" y="T3"/>
                  </a:cxn>
                  <a:cxn ang="0">
                    <a:pos x="T4" y="T5"/>
                  </a:cxn>
                  <a:cxn ang="0">
                    <a:pos x="T6" y="T7"/>
                  </a:cxn>
                </a:cxnLst>
                <a:rect l="0" t="0" r="r" b="b"/>
                <a:pathLst>
                  <a:path w="24" h="15">
                    <a:moveTo>
                      <a:pt x="24" y="0"/>
                    </a:moveTo>
                    <a:cubicBezTo>
                      <a:pt x="23" y="1"/>
                      <a:pt x="18" y="4"/>
                      <a:pt x="13" y="8"/>
                    </a:cubicBezTo>
                    <a:cubicBezTo>
                      <a:pt x="7" y="11"/>
                      <a:pt x="2" y="14"/>
                      <a:pt x="0" y="15"/>
                    </a:cubicBezTo>
                    <a:cubicBezTo>
                      <a:pt x="6" y="10"/>
                      <a:pt x="14" y="6"/>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1" name="Freeform 6698">
                <a:extLst>
                  <a:ext uri="{FF2B5EF4-FFF2-40B4-BE49-F238E27FC236}">
                    <a16:creationId xmlns:a16="http://schemas.microsoft.com/office/drawing/2014/main" id="{BD8E6E5B-879B-4865-A806-4BDC0B255A6C}"/>
                  </a:ext>
                </a:extLst>
              </p:cNvPr>
              <p:cNvSpPr>
                <a:spLocks/>
              </p:cNvSpPr>
              <p:nvPr/>
            </p:nvSpPr>
            <p:spPr bwMode="auto">
              <a:xfrm>
                <a:off x="2679" y="2226"/>
                <a:ext cx="4" cy="11"/>
              </a:xfrm>
              <a:custGeom>
                <a:avLst/>
                <a:gdLst>
                  <a:gd name="T0" fmla="*/ 8 w 8"/>
                  <a:gd name="T1" fmla="*/ 3 h 20"/>
                  <a:gd name="T2" fmla="*/ 5 w 8"/>
                  <a:gd name="T3" fmla="*/ 15 h 20"/>
                  <a:gd name="T4" fmla="*/ 0 w 8"/>
                  <a:gd name="T5" fmla="*/ 19 h 20"/>
                  <a:gd name="T6" fmla="*/ 4 w 8"/>
                  <a:gd name="T7" fmla="*/ 7 h 20"/>
                  <a:gd name="T8" fmla="*/ 7 w 8"/>
                  <a:gd name="T9" fmla="*/ 0 h 20"/>
                  <a:gd name="T10" fmla="*/ 8 w 8"/>
                  <a:gd name="T11" fmla="*/ 3 h 20"/>
                </a:gdLst>
                <a:ahLst/>
                <a:cxnLst>
                  <a:cxn ang="0">
                    <a:pos x="T0" y="T1"/>
                  </a:cxn>
                  <a:cxn ang="0">
                    <a:pos x="T2" y="T3"/>
                  </a:cxn>
                  <a:cxn ang="0">
                    <a:pos x="T4" y="T5"/>
                  </a:cxn>
                  <a:cxn ang="0">
                    <a:pos x="T6" y="T7"/>
                  </a:cxn>
                  <a:cxn ang="0">
                    <a:pos x="T8" y="T9"/>
                  </a:cxn>
                  <a:cxn ang="0">
                    <a:pos x="T10" y="T11"/>
                  </a:cxn>
                </a:cxnLst>
                <a:rect l="0" t="0" r="r" b="b"/>
                <a:pathLst>
                  <a:path w="8" h="20">
                    <a:moveTo>
                      <a:pt x="8" y="3"/>
                    </a:moveTo>
                    <a:cubicBezTo>
                      <a:pt x="7" y="7"/>
                      <a:pt x="6" y="11"/>
                      <a:pt x="5" y="15"/>
                    </a:cubicBezTo>
                    <a:cubicBezTo>
                      <a:pt x="3" y="13"/>
                      <a:pt x="1" y="20"/>
                      <a:pt x="0" y="19"/>
                    </a:cubicBezTo>
                    <a:cubicBezTo>
                      <a:pt x="3" y="12"/>
                      <a:pt x="1" y="13"/>
                      <a:pt x="4" y="7"/>
                    </a:cubicBezTo>
                    <a:cubicBezTo>
                      <a:pt x="3" y="17"/>
                      <a:pt x="4" y="9"/>
                      <a:pt x="7" y="0"/>
                    </a:cubicBezTo>
                    <a:cubicBezTo>
                      <a:pt x="7" y="2"/>
                      <a:pt x="7"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2" name="Freeform 6699">
                <a:extLst>
                  <a:ext uri="{FF2B5EF4-FFF2-40B4-BE49-F238E27FC236}">
                    <a16:creationId xmlns:a16="http://schemas.microsoft.com/office/drawing/2014/main" id="{D246B91F-5080-4D60-8564-6DB4FBE4402A}"/>
                  </a:ext>
                </a:extLst>
              </p:cNvPr>
              <p:cNvSpPr>
                <a:spLocks/>
              </p:cNvSpPr>
              <p:nvPr/>
            </p:nvSpPr>
            <p:spPr bwMode="auto">
              <a:xfrm>
                <a:off x="2672" y="2251"/>
                <a:ext cx="4" cy="9"/>
              </a:xfrm>
              <a:custGeom>
                <a:avLst/>
                <a:gdLst>
                  <a:gd name="T0" fmla="*/ 2 w 7"/>
                  <a:gd name="T1" fmla="*/ 16 h 16"/>
                  <a:gd name="T2" fmla="*/ 7 w 7"/>
                  <a:gd name="T3" fmla="*/ 1 h 16"/>
                  <a:gd name="T4" fmla="*/ 2 w 7"/>
                  <a:gd name="T5" fmla="*/ 16 h 16"/>
                </a:gdLst>
                <a:ahLst/>
                <a:cxnLst>
                  <a:cxn ang="0">
                    <a:pos x="T0" y="T1"/>
                  </a:cxn>
                  <a:cxn ang="0">
                    <a:pos x="T2" y="T3"/>
                  </a:cxn>
                  <a:cxn ang="0">
                    <a:pos x="T4" y="T5"/>
                  </a:cxn>
                </a:cxnLst>
                <a:rect l="0" t="0" r="r" b="b"/>
                <a:pathLst>
                  <a:path w="7" h="16">
                    <a:moveTo>
                      <a:pt x="2" y="16"/>
                    </a:moveTo>
                    <a:cubicBezTo>
                      <a:pt x="0" y="15"/>
                      <a:pt x="6" y="0"/>
                      <a:pt x="7" y="1"/>
                    </a:cubicBezTo>
                    <a:cubicBezTo>
                      <a:pt x="6" y="7"/>
                      <a:pt x="4" y="10"/>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3" name="Freeform 6700">
                <a:extLst>
                  <a:ext uri="{FF2B5EF4-FFF2-40B4-BE49-F238E27FC236}">
                    <a16:creationId xmlns:a16="http://schemas.microsoft.com/office/drawing/2014/main" id="{32379815-878B-46B4-992D-53B2D74908DC}"/>
                  </a:ext>
                </a:extLst>
              </p:cNvPr>
              <p:cNvSpPr>
                <a:spLocks/>
              </p:cNvSpPr>
              <p:nvPr/>
            </p:nvSpPr>
            <p:spPr bwMode="auto">
              <a:xfrm>
                <a:off x="2655" y="2288"/>
                <a:ext cx="7" cy="16"/>
              </a:xfrm>
              <a:custGeom>
                <a:avLst/>
                <a:gdLst>
                  <a:gd name="T0" fmla="*/ 13 w 13"/>
                  <a:gd name="T1" fmla="*/ 3 h 29"/>
                  <a:gd name="T2" fmla="*/ 4 w 13"/>
                  <a:gd name="T3" fmla="*/ 23 h 29"/>
                  <a:gd name="T4" fmla="*/ 0 w 13"/>
                  <a:gd name="T5" fmla="*/ 29 h 29"/>
                  <a:gd name="T6" fmla="*/ 12 w 13"/>
                  <a:gd name="T7" fmla="*/ 0 h 29"/>
                  <a:gd name="T8" fmla="*/ 13 w 13"/>
                  <a:gd name="T9" fmla="*/ 3 h 29"/>
                </a:gdLst>
                <a:ahLst/>
                <a:cxnLst>
                  <a:cxn ang="0">
                    <a:pos x="T0" y="T1"/>
                  </a:cxn>
                  <a:cxn ang="0">
                    <a:pos x="T2" y="T3"/>
                  </a:cxn>
                  <a:cxn ang="0">
                    <a:pos x="T4" y="T5"/>
                  </a:cxn>
                  <a:cxn ang="0">
                    <a:pos x="T6" y="T7"/>
                  </a:cxn>
                  <a:cxn ang="0">
                    <a:pos x="T8" y="T9"/>
                  </a:cxn>
                </a:cxnLst>
                <a:rect l="0" t="0" r="r" b="b"/>
                <a:pathLst>
                  <a:path w="13" h="29">
                    <a:moveTo>
                      <a:pt x="13" y="3"/>
                    </a:moveTo>
                    <a:cubicBezTo>
                      <a:pt x="8" y="15"/>
                      <a:pt x="7" y="14"/>
                      <a:pt x="4" y="23"/>
                    </a:cubicBezTo>
                    <a:cubicBezTo>
                      <a:pt x="3" y="23"/>
                      <a:pt x="1" y="25"/>
                      <a:pt x="0" y="29"/>
                    </a:cubicBezTo>
                    <a:cubicBezTo>
                      <a:pt x="2" y="21"/>
                      <a:pt x="7" y="12"/>
                      <a:pt x="12" y="0"/>
                    </a:cubicBezTo>
                    <a:cubicBezTo>
                      <a:pt x="12" y="2"/>
                      <a:pt x="12" y="3"/>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4" name="Freeform 6701">
                <a:extLst>
                  <a:ext uri="{FF2B5EF4-FFF2-40B4-BE49-F238E27FC236}">
                    <a16:creationId xmlns:a16="http://schemas.microsoft.com/office/drawing/2014/main" id="{446D89F1-C217-4C0A-8870-81616909BCEA}"/>
                  </a:ext>
                </a:extLst>
              </p:cNvPr>
              <p:cNvSpPr>
                <a:spLocks/>
              </p:cNvSpPr>
              <p:nvPr/>
            </p:nvSpPr>
            <p:spPr bwMode="auto">
              <a:xfrm>
                <a:off x="2617" y="2361"/>
                <a:ext cx="5" cy="7"/>
              </a:xfrm>
              <a:custGeom>
                <a:avLst/>
                <a:gdLst>
                  <a:gd name="T0" fmla="*/ 9 w 9"/>
                  <a:gd name="T1" fmla="*/ 4 h 13"/>
                  <a:gd name="T2" fmla="*/ 3 w 9"/>
                  <a:gd name="T3" fmla="*/ 12 h 13"/>
                  <a:gd name="T4" fmla="*/ 4 w 9"/>
                  <a:gd name="T5" fmla="*/ 6 h 13"/>
                  <a:gd name="T6" fmla="*/ 9 w 9"/>
                  <a:gd name="T7" fmla="*/ 4 h 13"/>
                </a:gdLst>
                <a:ahLst/>
                <a:cxnLst>
                  <a:cxn ang="0">
                    <a:pos x="T0" y="T1"/>
                  </a:cxn>
                  <a:cxn ang="0">
                    <a:pos x="T2" y="T3"/>
                  </a:cxn>
                  <a:cxn ang="0">
                    <a:pos x="T4" y="T5"/>
                  </a:cxn>
                  <a:cxn ang="0">
                    <a:pos x="T6" y="T7"/>
                  </a:cxn>
                </a:cxnLst>
                <a:rect l="0" t="0" r="r" b="b"/>
                <a:pathLst>
                  <a:path w="9" h="13">
                    <a:moveTo>
                      <a:pt x="9" y="4"/>
                    </a:moveTo>
                    <a:cubicBezTo>
                      <a:pt x="7" y="6"/>
                      <a:pt x="5" y="8"/>
                      <a:pt x="3" y="12"/>
                    </a:cubicBezTo>
                    <a:cubicBezTo>
                      <a:pt x="0" y="13"/>
                      <a:pt x="5" y="7"/>
                      <a:pt x="4" y="6"/>
                    </a:cubicBezTo>
                    <a:cubicBezTo>
                      <a:pt x="9" y="0"/>
                      <a:pt x="8"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5" name="Freeform 6702">
                <a:extLst>
                  <a:ext uri="{FF2B5EF4-FFF2-40B4-BE49-F238E27FC236}">
                    <a16:creationId xmlns:a16="http://schemas.microsoft.com/office/drawing/2014/main" id="{C9907398-2552-4C0E-90A5-2F52EEC57328}"/>
                  </a:ext>
                </a:extLst>
              </p:cNvPr>
              <p:cNvSpPr>
                <a:spLocks/>
              </p:cNvSpPr>
              <p:nvPr/>
            </p:nvSpPr>
            <p:spPr bwMode="auto">
              <a:xfrm>
                <a:off x="2227" y="1721"/>
                <a:ext cx="12" cy="4"/>
              </a:xfrm>
              <a:custGeom>
                <a:avLst/>
                <a:gdLst>
                  <a:gd name="T0" fmla="*/ 22 w 22"/>
                  <a:gd name="T1" fmla="*/ 0 h 6"/>
                  <a:gd name="T2" fmla="*/ 16 w 22"/>
                  <a:gd name="T3" fmla="*/ 4 h 6"/>
                  <a:gd name="T4" fmla="*/ 1 w 22"/>
                  <a:gd name="T5" fmla="*/ 6 h 6"/>
                  <a:gd name="T6" fmla="*/ 0 w 22"/>
                  <a:gd name="T7" fmla="*/ 4 h 6"/>
                  <a:gd name="T8" fmla="*/ 22 w 22"/>
                  <a:gd name="T9" fmla="*/ 0 h 6"/>
                </a:gdLst>
                <a:ahLst/>
                <a:cxnLst>
                  <a:cxn ang="0">
                    <a:pos x="T0" y="T1"/>
                  </a:cxn>
                  <a:cxn ang="0">
                    <a:pos x="T2" y="T3"/>
                  </a:cxn>
                  <a:cxn ang="0">
                    <a:pos x="T4" y="T5"/>
                  </a:cxn>
                  <a:cxn ang="0">
                    <a:pos x="T6" y="T7"/>
                  </a:cxn>
                  <a:cxn ang="0">
                    <a:pos x="T8" y="T9"/>
                  </a:cxn>
                </a:cxnLst>
                <a:rect l="0" t="0" r="r" b="b"/>
                <a:pathLst>
                  <a:path w="22" h="6">
                    <a:moveTo>
                      <a:pt x="22" y="0"/>
                    </a:moveTo>
                    <a:cubicBezTo>
                      <a:pt x="20" y="1"/>
                      <a:pt x="14" y="2"/>
                      <a:pt x="16" y="4"/>
                    </a:cubicBezTo>
                    <a:cubicBezTo>
                      <a:pt x="11" y="5"/>
                      <a:pt x="6" y="5"/>
                      <a:pt x="1" y="6"/>
                    </a:cubicBezTo>
                    <a:cubicBezTo>
                      <a:pt x="0" y="4"/>
                      <a:pt x="0" y="4"/>
                      <a:pt x="0" y="4"/>
                    </a:cubicBezTo>
                    <a:cubicBezTo>
                      <a:pt x="12" y="1"/>
                      <a:pt x="10" y="1"/>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6" name="Freeform 6703">
                <a:extLst>
                  <a:ext uri="{FF2B5EF4-FFF2-40B4-BE49-F238E27FC236}">
                    <a16:creationId xmlns:a16="http://schemas.microsoft.com/office/drawing/2014/main" id="{E8D5BD40-B0F9-4885-830D-C9FAA2F1FB14}"/>
                  </a:ext>
                </a:extLst>
              </p:cNvPr>
              <p:cNvSpPr>
                <a:spLocks/>
              </p:cNvSpPr>
              <p:nvPr/>
            </p:nvSpPr>
            <p:spPr bwMode="auto">
              <a:xfrm>
                <a:off x="2383" y="1727"/>
                <a:ext cx="22" cy="7"/>
              </a:xfrm>
              <a:custGeom>
                <a:avLst/>
                <a:gdLst>
                  <a:gd name="T0" fmla="*/ 0 w 39"/>
                  <a:gd name="T1" fmla="*/ 1 h 12"/>
                  <a:gd name="T2" fmla="*/ 31 w 39"/>
                  <a:gd name="T3" fmla="*/ 8 h 12"/>
                  <a:gd name="T4" fmla="*/ 37 w 39"/>
                  <a:gd name="T5" fmla="*/ 12 h 12"/>
                  <a:gd name="T6" fmla="*/ 20 w 39"/>
                  <a:gd name="T7" fmla="*/ 6 h 12"/>
                  <a:gd name="T8" fmla="*/ 17 w 39"/>
                  <a:gd name="T9" fmla="*/ 6 h 12"/>
                  <a:gd name="T10" fmla="*/ 0 w 39"/>
                  <a:gd name="T11" fmla="*/ 1 h 12"/>
                </a:gdLst>
                <a:ahLst/>
                <a:cxnLst>
                  <a:cxn ang="0">
                    <a:pos x="T0" y="T1"/>
                  </a:cxn>
                  <a:cxn ang="0">
                    <a:pos x="T2" y="T3"/>
                  </a:cxn>
                  <a:cxn ang="0">
                    <a:pos x="T4" y="T5"/>
                  </a:cxn>
                  <a:cxn ang="0">
                    <a:pos x="T6" y="T7"/>
                  </a:cxn>
                  <a:cxn ang="0">
                    <a:pos x="T8" y="T9"/>
                  </a:cxn>
                  <a:cxn ang="0">
                    <a:pos x="T10" y="T11"/>
                  </a:cxn>
                </a:cxnLst>
                <a:rect l="0" t="0" r="r" b="b"/>
                <a:pathLst>
                  <a:path w="39" h="12">
                    <a:moveTo>
                      <a:pt x="0" y="1"/>
                    </a:moveTo>
                    <a:cubicBezTo>
                      <a:pt x="4" y="0"/>
                      <a:pt x="20" y="6"/>
                      <a:pt x="31" y="8"/>
                    </a:cubicBezTo>
                    <a:cubicBezTo>
                      <a:pt x="32" y="9"/>
                      <a:pt x="39" y="11"/>
                      <a:pt x="37" y="12"/>
                    </a:cubicBezTo>
                    <a:cubicBezTo>
                      <a:pt x="28" y="7"/>
                      <a:pt x="23" y="8"/>
                      <a:pt x="20" y="6"/>
                    </a:cubicBezTo>
                    <a:cubicBezTo>
                      <a:pt x="16" y="5"/>
                      <a:pt x="17" y="6"/>
                      <a:pt x="17" y="6"/>
                    </a:cubicBezTo>
                    <a:cubicBezTo>
                      <a:pt x="11" y="4"/>
                      <a:pt x="4"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7" name="Freeform 6704">
                <a:extLst>
                  <a:ext uri="{FF2B5EF4-FFF2-40B4-BE49-F238E27FC236}">
                    <a16:creationId xmlns:a16="http://schemas.microsoft.com/office/drawing/2014/main" id="{C5F24F17-99A8-4053-BFAB-88CD1D85AD93}"/>
                  </a:ext>
                </a:extLst>
              </p:cNvPr>
              <p:cNvSpPr>
                <a:spLocks/>
              </p:cNvSpPr>
              <p:nvPr/>
            </p:nvSpPr>
            <p:spPr bwMode="auto">
              <a:xfrm>
                <a:off x="2406" y="1734"/>
                <a:ext cx="9" cy="3"/>
              </a:xfrm>
              <a:custGeom>
                <a:avLst/>
                <a:gdLst>
                  <a:gd name="T0" fmla="*/ 12 w 15"/>
                  <a:gd name="T1" fmla="*/ 2 h 5"/>
                  <a:gd name="T2" fmla="*/ 15 w 15"/>
                  <a:gd name="T3" fmla="*/ 5 h 5"/>
                  <a:gd name="T4" fmla="*/ 1 w 15"/>
                  <a:gd name="T5" fmla="*/ 1 h 5"/>
                  <a:gd name="T6" fmla="*/ 12 w 15"/>
                  <a:gd name="T7" fmla="*/ 2 h 5"/>
                </a:gdLst>
                <a:ahLst/>
                <a:cxnLst>
                  <a:cxn ang="0">
                    <a:pos x="T0" y="T1"/>
                  </a:cxn>
                  <a:cxn ang="0">
                    <a:pos x="T2" y="T3"/>
                  </a:cxn>
                  <a:cxn ang="0">
                    <a:pos x="T4" y="T5"/>
                  </a:cxn>
                  <a:cxn ang="0">
                    <a:pos x="T6" y="T7"/>
                  </a:cxn>
                </a:cxnLst>
                <a:rect l="0" t="0" r="r" b="b"/>
                <a:pathLst>
                  <a:path w="15" h="5">
                    <a:moveTo>
                      <a:pt x="12" y="2"/>
                    </a:moveTo>
                    <a:cubicBezTo>
                      <a:pt x="12" y="3"/>
                      <a:pt x="12" y="4"/>
                      <a:pt x="15" y="5"/>
                    </a:cubicBezTo>
                    <a:cubicBezTo>
                      <a:pt x="13" y="5"/>
                      <a:pt x="6" y="3"/>
                      <a:pt x="1" y="1"/>
                    </a:cubicBezTo>
                    <a:cubicBezTo>
                      <a:pt x="0" y="0"/>
                      <a:pt x="4"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8" name="Freeform 6705">
                <a:extLst>
                  <a:ext uri="{FF2B5EF4-FFF2-40B4-BE49-F238E27FC236}">
                    <a16:creationId xmlns:a16="http://schemas.microsoft.com/office/drawing/2014/main" id="{795B9545-69C7-4EA6-828D-E3769EB3239B}"/>
                  </a:ext>
                </a:extLst>
              </p:cNvPr>
              <p:cNvSpPr>
                <a:spLocks/>
              </p:cNvSpPr>
              <p:nvPr/>
            </p:nvSpPr>
            <p:spPr bwMode="auto">
              <a:xfrm>
                <a:off x="2421" y="1738"/>
                <a:ext cx="7" cy="3"/>
              </a:xfrm>
              <a:custGeom>
                <a:avLst/>
                <a:gdLst>
                  <a:gd name="T0" fmla="*/ 0 w 11"/>
                  <a:gd name="T1" fmla="*/ 0 h 6"/>
                  <a:gd name="T2" fmla="*/ 11 w 11"/>
                  <a:gd name="T3" fmla="*/ 6 h 6"/>
                  <a:gd name="T4" fmla="*/ 0 w 11"/>
                  <a:gd name="T5" fmla="*/ 0 h 6"/>
                </a:gdLst>
                <a:ahLst/>
                <a:cxnLst>
                  <a:cxn ang="0">
                    <a:pos x="T0" y="T1"/>
                  </a:cxn>
                  <a:cxn ang="0">
                    <a:pos x="T2" y="T3"/>
                  </a:cxn>
                  <a:cxn ang="0">
                    <a:pos x="T4" y="T5"/>
                  </a:cxn>
                </a:cxnLst>
                <a:rect l="0" t="0" r="r" b="b"/>
                <a:pathLst>
                  <a:path w="11" h="6">
                    <a:moveTo>
                      <a:pt x="0" y="0"/>
                    </a:moveTo>
                    <a:cubicBezTo>
                      <a:pt x="9" y="3"/>
                      <a:pt x="5" y="3"/>
                      <a:pt x="11" y="6"/>
                    </a:cubicBezTo>
                    <a:cubicBezTo>
                      <a:pt x="7" y="6"/>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89" name="Freeform 6706">
                <a:extLst>
                  <a:ext uri="{FF2B5EF4-FFF2-40B4-BE49-F238E27FC236}">
                    <a16:creationId xmlns:a16="http://schemas.microsoft.com/office/drawing/2014/main" id="{8AA55DAB-09B3-428D-9636-F92C2CB79D44}"/>
                  </a:ext>
                </a:extLst>
              </p:cNvPr>
              <p:cNvSpPr>
                <a:spLocks/>
              </p:cNvSpPr>
              <p:nvPr/>
            </p:nvSpPr>
            <p:spPr bwMode="auto">
              <a:xfrm>
                <a:off x="2442" y="1746"/>
                <a:ext cx="34" cy="16"/>
              </a:xfrm>
              <a:custGeom>
                <a:avLst/>
                <a:gdLst>
                  <a:gd name="T0" fmla="*/ 61 w 61"/>
                  <a:gd name="T1" fmla="*/ 27 h 27"/>
                  <a:gd name="T2" fmla="*/ 31 w 61"/>
                  <a:gd name="T3" fmla="*/ 14 h 27"/>
                  <a:gd name="T4" fmla="*/ 0 w 61"/>
                  <a:gd name="T5" fmla="*/ 0 h 27"/>
                  <a:gd name="T6" fmla="*/ 25 w 61"/>
                  <a:gd name="T7" fmla="*/ 9 h 27"/>
                  <a:gd name="T8" fmla="*/ 61 w 61"/>
                  <a:gd name="T9" fmla="*/ 27 h 27"/>
                </a:gdLst>
                <a:ahLst/>
                <a:cxnLst>
                  <a:cxn ang="0">
                    <a:pos x="T0" y="T1"/>
                  </a:cxn>
                  <a:cxn ang="0">
                    <a:pos x="T2" y="T3"/>
                  </a:cxn>
                  <a:cxn ang="0">
                    <a:pos x="T4" y="T5"/>
                  </a:cxn>
                  <a:cxn ang="0">
                    <a:pos x="T6" y="T7"/>
                  </a:cxn>
                  <a:cxn ang="0">
                    <a:pos x="T8" y="T9"/>
                  </a:cxn>
                </a:cxnLst>
                <a:rect l="0" t="0" r="r" b="b"/>
                <a:pathLst>
                  <a:path w="61" h="27">
                    <a:moveTo>
                      <a:pt x="61" y="27"/>
                    </a:moveTo>
                    <a:cubicBezTo>
                      <a:pt x="56" y="26"/>
                      <a:pt x="44" y="19"/>
                      <a:pt x="31" y="14"/>
                    </a:cubicBezTo>
                    <a:cubicBezTo>
                      <a:pt x="18" y="8"/>
                      <a:pt x="5" y="2"/>
                      <a:pt x="0" y="0"/>
                    </a:cubicBezTo>
                    <a:cubicBezTo>
                      <a:pt x="5" y="1"/>
                      <a:pt x="14" y="5"/>
                      <a:pt x="25" y="9"/>
                    </a:cubicBezTo>
                    <a:cubicBezTo>
                      <a:pt x="36" y="14"/>
                      <a:pt x="49" y="20"/>
                      <a:pt x="6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0" name="Freeform 6707">
                <a:extLst>
                  <a:ext uri="{FF2B5EF4-FFF2-40B4-BE49-F238E27FC236}">
                    <a16:creationId xmlns:a16="http://schemas.microsoft.com/office/drawing/2014/main" id="{A6F28689-DEFB-4965-8990-BCBA49A9EB30}"/>
                  </a:ext>
                </a:extLst>
              </p:cNvPr>
              <p:cNvSpPr>
                <a:spLocks/>
              </p:cNvSpPr>
              <p:nvPr/>
            </p:nvSpPr>
            <p:spPr bwMode="auto">
              <a:xfrm>
                <a:off x="2620" y="1887"/>
                <a:ext cx="13" cy="23"/>
              </a:xfrm>
              <a:custGeom>
                <a:avLst/>
                <a:gdLst>
                  <a:gd name="T0" fmla="*/ 10 w 23"/>
                  <a:gd name="T1" fmla="*/ 15 h 40"/>
                  <a:gd name="T2" fmla="*/ 9 w 23"/>
                  <a:gd name="T3" fmla="*/ 17 h 40"/>
                  <a:gd name="T4" fmla="*/ 23 w 23"/>
                  <a:gd name="T5" fmla="*/ 40 h 40"/>
                  <a:gd name="T6" fmla="*/ 5 w 23"/>
                  <a:gd name="T7" fmla="*/ 13 h 40"/>
                  <a:gd name="T8" fmla="*/ 0 w 23"/>
                  <a:gd name="T9" fmla="*/ 0 h 40"/>
                  <a:gd name="T10" fmla="*/ 10 w 23"/>
                  <a:gd name="T11" fmla="*/ 15 h 40"/>
                </a:gdLst>
                <a:ahLst/>
                <a:cxnLst>
                  <a:cxn ang="0">
                    <a:pos x="T0" y="T1"/>
                  </a:cxn>
                  <a:cxn ang="0">
                    <a:pos x="T2" y="T3"/>
                  </a:cxn>
                  <a:cxn ang="0">
                    <a:pos x="T4" y="T5"/>
                  </a:cxn>
                  <a:cxn ang="0">
                    <a:pos x="T6" y="T7"/>
                  </a:cxn>
                  <a:cxn ang="0">
                    <a:pos x="T8" y="T9"/>
                  </a:cxn>
                  <a:cxn ang="0">
                    <a:pos x="T10" y="T11"/>
                  </a:cxn>
                </a:cxnLst>
                <a:rect l="0" t="0" r="r" b="b"/>
                <a:pathLst>
                  <a:path w="23" h="40">
                    <a:moveTo>
                      <a:pt x="10" y="15"/>
                    </a:moveTo>
                    <a:cubicBezTo>
                      <a:pt x="7" y="11"/>
                      <a:pt x="9" y="16"/>
                      <a:pt x="9" y="17"/>
                    </a:cubicBezTo>
                    <a:cubicBezTo>
                      <a:pt x="14" y="25"/>
                      <a:pt x="21" y="35"/>
                      <a:pt x="23" y="40"/>
                    </a:cubicBezTo>
                    <a:cubicBezTo>
                      <a:pt x="20" y="36"/>
                      <a:pt x="14" y="26"/>
                      <a:pt x="5" y="13"/>
                    </a:cubicBezTo>
                    <a:cubicBezTo>
                      <a:pt x="7" y="13"/>
                      <a:pt x="2" y="4"/>
                      <a:pt x="0" y="0"/>
                    </a:cubicBezTo>
                    <a:cubicBezTo>
                      <a:pt x="6" y="7"/>
                      <a:pt x="4" y="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1" name="Freeform 6708">
                <a:extLst>
                  <a:ext uri="{FF2B5EF4-FFF2-40B4-BE49-F238E27FC236}">
                    <a16:creationId xmlns:a16="http://schemas.microsoft.com/office/drawing/2014/main" id="{48A4DB2B-F5E6-4BAC-BBFE-7F6F8944B1AA}"/>
                  </a:ext>
                </a:extLst>
              </p:cNvPr>
              <p:cNvSpPr>
                <a:spLocks/>
              </p:cNvSpPr>
              <p:nvPr/>
            </p:nvSpPr>
            <p:spPr bwMode="auto">
              <a:xfrm>
                <a:off x="2518" y="1787"/>
                <a:ext cx="9" cy="7"/>
              </a:xfrm>
              <a:custGeom>
                <a:avLst/>
                <a:gdLst>
                  <a:gd name="T0" fmla="*/ 3 w 16"/>
                  <a:gd name="T1" fmla="*/ 0 h 11"/>
                  <a:gd name="T2" fmla="*/ 10 w 16"/>
                  <a:gd name="T3" fmla="*/ 5 h 11"/>
                  <a:gd name="T4" fmla="*/ 6 w 16"/>
                  <a:gd name="T5" fmla="*/ 2 h 11"/>
                  <a:gd name="T6" fmla="*/ 0 w 16"/>
                  <a:gd name="T7" fmla="*/ 1 h 11"/>
                  <a:gd name="T8" fmla="*/ 3 w 16"/>
                  <a:gd name="T9" fmla="*/ 0 h 11"/>
                </a:gdLst>
                <a:ahLst/>
                <a:cxnLst>
                  <a:cxn ang="0">
                    <a:pos x="T0" y="T1"/>
                  </a:cxn>
                  <a:cxn ang="0">
                    <a:pos x="T2" y="T3"/>
                  </a:cxn>
                  <a:cxn ang="0">
                    <a:pos x="T4" y="T5"/>
                  </a:cxn>
                  <a:cxn ang="0">
                    <a:pos x="T6" y="T7"/>
                  </a:cxn>
                  <a:cxn ang="0">
                    <a:pos x="T8" y="T9"/>
                  </a:cxn>
                </a:cxnLst>
                <a:rect l="0" t="0" r="r" b="b"/>
                <a:pathLst>
                  <a:path w="16" h="11">
                    <a:moveTo>
                      <a:pt x="3" y="0"/>
                    </a:moveTo>
                    <a:cubicBezTo>
                      <a:pt x="10" y="5"/>
                      <a:pt x="10" y="5"/>
                      <a:pt x="10" y="5"/>
                    </a:cubicBezTo>
                    <a:cubicBezTo>
                      <a:pt x="10" y="6"/>
                      <a:pt x="7" y="3"/>
                      <a:pt x="6" y="2"/>
                    </a:cubicBezTo>
                    <a:cubicBezTo>
                      <a:pt x="16" y="11"/>
                      <a:pt x="10" y="6"/>
                      <a:pt x="0" y="1"/>
                    </a:cubicBezTo>
                    <a:cubicBezTo>
                      <a:pt x="2"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2" name="Freeform 6709">
                <a:extLst>
                  <a:ext uri="{FF2B5EF4-FFF2-40B4-BE49-F238E27FC236}">
                    <a16:creationId xmlns:a16="http://schemas.microsoft.com/office/drawing/2014/main" id="{C6FD359D-D703-4430-900D-9A9D2069DCA7}"/>
                  </a:ext>
                </a:extLst>
              </p:cNvPr>
              <p:cNvSpPr>
                <a:spLocks/>
              </p:cNvSpPr>
              <p:nvPr/>
            </p:nvSpPr>
            <p:spPr bwMode="auto">
              <a:xfrm>
                <a:off x="2569" y="1828"/>
                <a:ext cx="9" cy="9"/>
              </a:xfrm>
              <a:custGeom>
                <a:avLst/>
                <a:gdLst>
                  <a:gd name="T0" fmla="*/ 9 w 15"/>
                  <a:gd name="T1" fmla="*/ 9 h 16"/>
                  <a:gd name="T2" fmla="*/ 0 w 15"/>
                  <a:gd name="T3" fmla="*/ 3 h 16"/>
                  <a:gd name="T4" fmla="*/ 9 w 15"/>
                  <a:gd name="T5" fmla="*/ 8 h 16"/>
                  <a:gd name="T6" fmla="*/ 9 w 15"/>
                  <a:gd name="T7" fmla="*/ 9 h 16"/>
                </a:gdLst>
                <a:ahLst/>
                <a:cxnLst>
                  <a:cxn ang="0">
                    <a:pos x="T0" y="T1"/>
                  </a:cxn>
                  <a:cxn ang="0">
                    <a:pos x="T2" y="T3"/>
                  </a:cxn>
                  <a:cxn ang="0">
                    <a:pos x="T4" y="T5"/>
                  </a:cxn>
                  <a:cxn ang="0">
                    <a:pos x="T6" y="T7"/>
                  </a:cxn>
                </a:cxnLst>
                <a:rect l="0" t="0" r="r" b="b"/>
                <a:pathLst>
                  <a:path w="15" h="16">
                    <a:moveTo>
                      <a:pt x="9" y="9"/>
                    </a:moveTo>
                    <a:cubicBezTo>
                      <a:pt x="15" y="16"/>
                      <a:pt x="6" y="9"/>
                      <a:pt x="0" y="3"/>
                    </a:cubicBezTo>
                    <a:cubicBezTo>
                      <a:pt x="0" y="0"/>
                      <a:pt x="3" y="3"/>
                      <a:pt x="9" y="8"/>
                    </a:cubicBezTo>
                    <a:cubicBezTo>
                      <a:pt x="9" y="9"/>
                      <a:pt x="5" y="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3" name="Freeform 6710">
                <a:extLst>
                  <a:ext uri="{FF2B5EF4-FFF2-40B4-BE49-F238E27FC236}">
                    <a16:creationId xmlns:a16="http://schemas.microsoft.com/office/drawing/2014/main" id="{153B6B29-F838-446B-BCB2-31ED9A79E79C}"/>
                  </a:ext>
                </a:extLst>
              </p:cNvPr>
              <p:cNvSpPr>
                <a:spLocks/>
              </p:cNvSpPr>
              <p:nvPr/>
            </p:nvSpPr>
            <p:spPr bwMode="auto">
              <a:xfrm>
                <a:off x="2501" y="2467"/>
                <a:ext cx="19" cy="12"/>
              </a:xfrm>
              <a:custGeom>
                <a:avLst/>
                <a:gdLst>
                  <a:gd name="T0" fmla="*/ 32 w 32"/>
                  <a:gd name="T1" fmla="*/ 0 h 22"/>
                  <a:gd name="T2" fmla="*/ 0 w 32"/>
                  <a:gd name="T3" fmla="*/ 22 h 22"/>
                  <a:gd name="T4" fmla="*/ 15 w 32"/>
                  <a:gd name="T5" fmla="*/ 11 h 22"/>
                  <a:gd name="T6" fmla="*/ 32 w 32"/>
                  <a:gd name="T7" fmla="*/ 0 h 22"/>
                </a:gdLst>
                <a:ahLst/>
                <a:cxnLst>
                  <a:cxn ang="0">
                    <a:pos x="T0" y="T1"/>
                  </a:cxn>
                  <a:cxn ang="0">
                    <a:pos x="T2" y="T3"/>
                  </a:cxn>
                  <a:cxn ang="0">
                    <a:pos x="T4" y="T5"/>
                  </a:cxn>
                  <a:cxn ang="0">
                    <a:pos x="T6" y="T7"/>
                  </a:cxn>
                </a:cxnLst>
                <a:rect l="0" t="0" r="r" b="b"/>
                <a:pathLst>
                  <a:path w="32" h="22">
                    <a:moveTo>
                      <a:pt x="32" y="0"/>
                    </a:moveTo>
                    <a:cubicBezTo>
                      <a:pt x="24" y="7"/>
                      <a:pt x="9" y="17"/>
                      <a:pt x="0" y="22"/>
                    </a:cubicBezTo>
                    <a:cubicBezTo>
                      <a:pt x="2" y="20"/>
                      <a:pt x="9" y="16"/>
                      <a:pt x="15" y="11"/>
                    </a:cubicBezTo>
                    <a:cubicBezTo>
                      <a:pt x="22" y="7"/>
                      <a:pt x="29" y="2"/>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4" name="Freeform 6711">
                <a:extLst>
                  <a:ext uri="{FF2B5EF4-FFF2-40B4-BE49-F238E27FC236}">
                    <a16:creationId xmlns:a16="http://schemas.microsoft.com/office/drawing/2014/main" id="{758DEBBD-6503-4DB6-8FEE-54AD929ACFC1}"/>
                  </a:ext>
                </a:extLst>
              </p:cNvPr>
              <p:cNvSpPr>
                <a:spLocks/>
              </p:cNvSpPr>
              <p:nvPr/>
            </p:nvSpPr>
            <p:spPr bwMode="auto">
              <a:xfrm>
                <a:off x="2463" y="2497"/>
                <a:ext cx="9" cy="4"/>
              </a:xfrm>
              <a:custGeom>
                <a:avLst/>
                <a:gdLst>
                  <a:gd name="T0" fmla="*/ 16 w 16"/>
                  <a:gd name="T1" fmla="*/ 0 h 8"/>
                  <a:gd name="T2" fmla="*/ 0 w 16"/>
                  <a:gd name="T3" fmla="*/ 7 h 8"/>
                  <a:gd name="T4" fmla="*/ 16 w 16"/>
                  <a:gd name="T5" fmla="*/ 0 h 8"/>
                </a:gdLst>
                <a:ahLst/>
                <a:cxnLst>
                  <a:cxn ang="0">
                    <a:pos x="T0" y="T1"/>
                  </a:cxn>
                  <a:cxn ang="0">
                    <a:pos x="T2" y="T3"/>
                  </a:cxn>
                  <a:cxn ang="0">
                    <a:pos x="T4" y="T5"/>
                  </a:cxn>
                </a:cxnLst>
                <a:rect l="0" t="0" r="r" b="b"/>
                <a:pathLst>
                  <a:path w="16" h="8">
                    <a:moveTo>
                      <a:pt x="16" y="0"/>
                    </a:moveTo>
                    <a:cubicBezTo>
                      <a:pt x="8" y="4"/>
                      <a:pt x="1" y="8"/>
                      <a:pt x="0" y="7"/>
                    </a:cubicBezTo>
                    <a:cubicBezTo>
                      <a:pt x="9" y="3"/>
                      <a:pt x="12"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5" name="Freeform 6712">
                <a:extLst>
                  <a:ext uri="{FF2B5EF4-FFF2-40B4-BE49-F238E27FC236}">
                    <a16:creationId xmlns:a16="http://schemas.microsoft.com/office/drawing/2014/main" id="{4600BB94-610F-40DF-A259-E75565D1E59A}"/>
                  </a:ext>
                </a:extLst>
              </p:cNvPr>
              <p:cNvSpPr>
                <a:spLocks/>
              </p:cNvSpPr>
              <p:nvPr/>
            </p:nvSpPr>
            <p:spPr bwMode="auto">
              <a:xfrm>
                <a:off x="2450" y="2505"/>
                <a:ext cx="6" cy="3"/>
              </a:xfrm>
              <a:custGeom>
                <a:avLst/>
                <a:gdLst>
                  <a:gd name="T0" fmla="*/ 10 w 11"/>
                  <a:gd name="T1" fmla="*/ 0 h 6"/>
                  <a:gd name="T2" fmla="*/ 11 w 11"/>
                  <a:gd name="T3" fmla="*/ 1 h 6"/>
                  <a:gd name="T4" fmla="*/ 0 w 11"/>
                  <a:gd name="T5" fmla="*/ 5 h 6"/>
                  <a:gd name="T6" fmla="*/ 10 w 11"/>
                  <a:gd name="T7" fmla="*/ 0 h 6"/>
                </a:gdLst>
                <a:ahLst/>
                <a:cxnLst>
                  <a:cxn ang="0">
                    <a:pos x="T0" y="T1"/>
                  </a:cxn>
                  <a:cxn ang="0">
                    <a:pos x="T2" y="T3"/>
                  </a:cxn>
                  <a:cxn ang="0">
                    <a:pos x="T4" y="T5"/>
                  </a:cxn>
                  <a:cxn ang="0">
                    <a:pos x="T6" y="T7"/>
                  </a:cxn>
                </a:cxnLst>
                <a:rect l="0" t="0" r="r" b="b"/>
                <a:pathLst>
                  <a:path w="11" h="6">
                    <a:moveTo>
                      <a:pt x="10" y="0"/>
                    </a:moveTo>
                    <a:cubicBezTo>
                      <a:pt x="11" y="1"/>
                      <a:pt x="11" y="1"/>
                      <a:pt x="11" y="1"/>
                    </a:cubicBezTo>
                    <a:cubicBezTo>
                      <a:pt x="4" y="5"/>
                      <a:pt x="0" y="6"/>
                      <a:pt x="0" y="5"/>
                    </a:cubicBezTo>
                    <a:cubicBezTo>
                      <a:pt x="0" y="5"/>
                      <a:pt x="3"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6" name="Freeform 6713">
                <a:extLst>
                  <a:ext uri="{FF2B5EF4-FFF2-40B4-BE49-F238E27FC236}">
                    <a16:creationId xmlns:a16="http://schemas.microsoft.com/office/drawing/2014/main" id="{200E4442-2C9A-4367-9D9F-989530EB2B86}"/>
                  </a:ext>
                </a:extLst>
              </p:cNvPr>
              <p:cNvSpPr>
                <a:spLocks/>
              </p:cNvSpPr>
              <p:nvPr/>
            </p:nvSpPr>
            <p:spPr bwMode="auto">
              <a:xfrm>
                <a:off x="2387" y="2526"/>
                <a:ext cx="18" cy="6"/>
              </a:xfrm>
              <a:custGeom>
                <a:avLst/>
                <a:gdLst>
                  <a:gd name="T0" fmla="*/ 0 w 31"/>
                  <a:gd name="T1" fmla="*/ 10 h 11"/>
                  <a:gd name="T2" fmla="*/ 17 w 31"/>
                  <a:gd name="T3" fmla="*/ 4 h 11"/>
                  <a:gd name="T4" fmla="*/ 31 w 31"/>
                  <a:gd name="T5" fmla="*/ 0 h 11"/>
                  <a:gd name="T6" fmla="*/ 16 w 31"/>
                  <a:gd name="T7" fmla="*/ 6 h 11"/>
                  <a:gd name="T8" fmla="*/ 0 w 31"/>
                  <a:gd name="T9" fmla="*/ 10 h 11"/>
                </a:gdLst>
                <a:ahLst/>
                <a:cxnLst>
                  <a:cxn ang="0">
                    <a:pos x="T0" y="T1"/>
                  </a:cxn>
                  <a:cxn ang="0">
                    <a:pos x="T2" y="T3"/>
                  </a:cxn>
                  <a:cxn ang="0">
                    <a:pos x="T4" y="T5"/>
                  </a:cxn>
                  <a:cxn ang="0">
                    <a:pos x="T6" y="T7"/>
                  </a:cxn>
                  <a:cxn ang="0">
                    <a:pos x="T8" y="T9"/>
                  </a:cxn>
                </a:cxnLst>
                <a:rect l="0" t="0" r="r" b="b"/>
                <a:pathLst>
                  <a:path w="31" h="11">
                    <a:moveTo>
                      <a:pt x="0" y="10"/>
                    </a:moveTo>
                    <a:cubicBezTo>
                      <a:pt x="8" y="7"/>
                      <a:pt x="13" y="6"/>
                      <a:pt x="17" y="4"/>
                    </a:cubicBezTo>
                    <a:cubicBezTo>
                      <a:pt x="21" y="3"/>
                      <a:pt x="24" y="2"/>
                      <a:pt x="31" y="0"/>
                    </a:cubicBezTo>
                    <a:cubicBezTo>
                      <a:pt x="31" y="0"/>
                      <a:pt x="24" y="4"/>
                      <a:pt x="16" y="6"/>
                    </a:cubicBezTo>
                    <a:cubicBezTo>
                      <a:pt x="9" y="9"/>
                      <a:pt x="1" y="11"/>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7" name="Freeform 6714">
                <a:extLst>
                  <a:ext uri="{FF2B5EF4-FFF2-40B4-BE49-F238E27FC236}">
                    <a16:creationId xmlns:a16="http://schemas.microsoft.com/office/drawing/2014/main" id="{5E1AD93D-E256-4C62-8313-6EEEF27944F7}"/>
                  </a:ext>
                </a:extLst>
              </p:cNvPr>
              <p:cNvSpPr>
                <a:spLocks/>
              </p:cNvSpPr>
              <p:nvPr/>
            </p:nvSpPr>
            <p:spPr bwMode="auto">
              <a:xfrm>
                <a:off x="2339" y="1720"/>
                <a:ext cx="13" cy="2"/>
              </a:xfrm>
              <a:custGeom>
                <a:avLst/>
                <a:gdLst>
                  <a:gd name="T0" fmla="*/ 23 w 23"/>
                  <a:gd name="T1" fmla="*/ 4 h 5"/>
                  <a:gd name="T2" fmla="*/ 0 w 23"/>
                  <a:gd name="T3" fmla="*/ 2 h 5"/>
                  <a:gd name="T4" fmla="*/ 23 w 23"/>
                  <a:gd name="T5" fmla="*/ 4 h 5"/>
                </a:gdLst>
                <a:ahLst/>
                <a:cxnLst>
                  <a:cxn ang="0">
                    <a:pos x="T0" y="T1"/>
                  </a:cxn>
                  <a:cxn ang="0">
                    <a:pos x="T2" y="T3"/>
                  </a:cxn>
                  <a:cxn ang="0">
                    <a:pos x="T4" y="T5"/>
                  </a:cxn>
                </a:cxnLst>
                <a:rect l="0" t="0" r="r" b="b"/>
                <a:pathLst>
                  <a:path w="23" h="5">
                    <a:moveTo>
                      <a:pt x="23" y="4"/>
                    </a:moveTo>
                    <a:cubicBezTo>
                      <a:pt x="19" y="5"/>
                      <a:pt x="11" y="3"/>
                      <a:pt x="0" y="2"/>
                    </a:cubicBezTo>
                    <a:cubicBezTo>
                      <a:pt x="5" y="0"/>
                      <a:pt x="13" y="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8" name="Freeform 6715">
                <a:extLst>
                  <a:ext uri="{FF2B5EF4-FFF2-40B4-BE49-F238E27FC236}">
                    <a16:creationId xmlns:a16="http://schemas.microsoft.com/office/drawing/2014/main" id="{F92AF343-F644-4A77-92D4-50992255DA1D}"/>
                  </a:ext>
                </a:extLst>
              </p:cNvPr>
              <p:cNvSpPr>
                <a:spLocks/>
              </p:cNvSpPr>
              <p:nvPr/>
            </p:nvSpPr>
            <p:spPr bwMode="auto">
              <a:xfrm>
                <a:off x="2429" y="1741"/>
                <a:ext cx="8" cy="4"/>
              </a:xfrm>
              <a:custGeom>
                <a:avLst/>
                <a:gdLst>
                  <a:gd name="T0" fmla="*/ 0 w 14"/>
                  <a:gd name="T1" fmla="*/ 0 h 6"/>
                  <a:gd name="T2" fmla="*/ 14 w 14"/>
                  <a:gd name="T3" fmla="*/ 5 h 6"/>
                  <a:gd name="T4" fmla="*/ 0 w 14"/>
                  <a:gd name="T5" fmla="*/ 0 h 6"/>
                </a:gdLst>
                <a:ahLst/>
                <a:cxnLst>
                  <a:cxn ang="0">
                    <a:pos x="T0" y="T1"/>
                  </a:cxn>
                  <a:cxn ang="0">
                    <a:pos x="T2" y="T3"/>
                  </a:cxn>
                  <a:cxn ang="0">
                    <a:pos x="T4" y="T5"/>
                  </a:cxn>
                </a:cxnLst>
                <a:rect l="0" t="0" r="r" b="b"/>
                <a:pathLst>
                  <a:path w="14" h="6">
                    <a:moveTo>
                      <a:pt x="0" y="0"/>
                    </a:moveTo>
                    <a:cubicBezTo>
                      <a:pt x="6" y="2"/>
                      <a:pt x="10" y="4"/>
                      <a:pt x="14" y="5"/>
                    </a:cubicBezTo>
                    <a:cubicBezTo>
                      <a:pt x="11" y="6"/>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99" name="Freeform 6716">
                <a:extLst>
                  <a:ext uri="{FF2B5EF4-FFF2-40B4-BE49-F238E27FC236}">
                    <a16:creationId xmlns:a16="http://schemas.microsoft.com/office/drawing/2014/main" id="{B9AC2A7B-EA3D-4989-9491-62764989279A}"/>
                  </a:ext>
                </a:extLst>
              </p:cNvPr>
              <p:cNvSpPr>
                <a:spLocks/>
              </p:cNvSpPr>
              <p:nvPr/>
            </p:nvSpPr>
            <p:spPr bwMode="auto">
              <a:xfrm>
                <a:off x="2580" y="1839"/>
                <a:ext cx="7" cy="7"/>
              </a:xfrm>
              <a:custGeom>
                <a:avLst/>
                <a:gdLst>
                  <a:gd name="T0" fmla="*/ 0 w 13"/>
                  <a:gd name="T1" fmla="*/ 0 h 13"/>
                  <a:gd name="T2" fmla="*/ 13 w 13"/>
                  <a:gd name="T3" fmla="*/ 13 h 13"/>
                  <a:gd name="T4" fmla="*/ 2 w 13"/>
                  <a:gd name="T5" fmla="*/ 4 h 13"/>
                  <a:gd name="T6" fmla="*/ 0 w 13"/>
                  <a:gd name="T7" fmla="*/ 0 h 13"/>
                </a:gdLst>
                <a:ahLst/>
                <a:cxnLst>
                  <a:cxn ang="0">
                    <a:pos x="T0" y="T1"/>
                  </a:cxn>
                  <a:cxn ang="0">
                    <a:pos x="T2" y="T3"/>
                  </a:cxn>
                  <a:cxn ang="0">
                    <a:pos x="T4" y="T5"/>
                  </a:cxn>
                  <a:cxn ang="0">
                    <a:pos x="T6" y="T7"/>
                  </a:cxn>
                </a:cxnLst>
                <a:rect l="0" t="0" r="r" b="b"/>
                <a:pathLst>
                  <a:path w="13" h="13">
                    <a:moveTo>
                      <a:pt x="0" y="0"/>
                    </a:moveTo>
                    <a:cubicBezTo>
                      <a:pt x="5" y="4"/>
                      <a:pt x="6" y="6"/>
                      <a:pt x="13" y="13"/>
                    </a:cubicBezTo>
                    <a:cubicBezTo>
                      <a:pt x="9" y="10"/>
                      <a:pt x="7" y="9"/>
                      <a:pt x="2" y="4"/>
                    </a:cubicBezTo>
                    <a:cubicBezTo>
                      <a:pt x="2" y="3"/>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0" name="Freeform 6717">
                <a:extLst>
                  <a:ext uri="{FF2B5EF4-FFF2-40B4-BE49-F238E27FC236}">
                    <a16:creationId xmlns:a16="http://schemas.microsoft.com/office/drawing/2014/main" id="{7CE5F854-DDD3-411D-8BBA-290E2852E642}"/>
                  </a:ext>
                </a:extLst>
              </p:cNvPr>
              <p:cNvSpPr>
                <a:spLocks/>
              </p:cNvSpPr>
              <p:nvPr/>
            </p:nvSpPr>
            <p:spPr bwMode="auto">
              <a:xfrm>
                <a:off x="2636" y="1912"/>
                <a:ext cx="22" cy="45"/>
              </a:xfrm>
              <a:custGeom>
                <a:avLst/>
                <a:gdLst>
                  <a:gd name="T0" fmla="*/ 23 w 39"/>
                  <a:gd name="T1" fmla="*/ 38 h 79"/>
                  <a:gd name="T2" fmla="*/ 39 w 39"/>
                  <a:gd name="T3" fmla="*/ 79 h 79"/>
                  <a:gd name="T4" fmla="*/ 21 w 39"/>
                  <a:gd name="T5" fmla="*/ 41 h 79"/>
                  <a:gd name="T6" fmla="*/ 5 w 39"/>
                  <a:gd name="T7" fmla="*/ 13 h 79"/>
                  <a:gd name="T8" fmla="*/ 0 w 39"/>
                  <a:gd name="T9" fmla="*/ 0 h 79"/>
                  <a:gd name="T10" fmla="*/ 11 w 39"/>
                  <a:gd name="T11" fmla="*/ 19 h 79"/>
                  <a:gd name="T12" fmla="*/ 23 w 39"/>
                  <a:gd name="T13" fmla="*/ 38 h 79"/>
                </a:gdLst>
                <a:ahLst/>
                <a:cxnLst>
                  <a:cxn ang="0">
                    <a:pos x="T0" y="T1"/>
                  </a:cxn>
                  <a:cxn ang="0">
                    <a:pos x="T2" y="T3"/>
                  </a:cxn>
                  <a:cxn ang="0">
                    <a:pos x="T4" y="T5"/>
                  </a:cxn>
                  <a:cxn ang="0">
                    <a:pos x="T6" y="T7"/>
                  </a:cxn>
                  <a:cxn ang="0">
                    <a:pos x="T8" y="T9"/>
                  </a:cxn>
                  <a:cxn ang="0">
                    <a:pos x="T10" y="T11"/>
                  </a:cxn>
                  <a:cxn ang="0">
                    <a:pos x="T12" y="T13"/>
                  </a:cxn>
                </a:cxnLst>
                <a:rect l="0" t="0" r="r" b="b"/>
                <a:pathLst>
                  <a:path w="39" h="79">
                    <a:moveTo>
                      <a:pt x="23" y="38"/>
                    </a:moveTo>
                    <a:cubicBezTo>
                      <a:pt x="25" y="48"/>
                      <a:pt x="34" y="64"/>
                      <a:pt x="39" y="79"/>
                    </a:cubicBezTo>
                    <a:cubicBezTo>
                      <a:pt x="31" y="64"/>
                      <a:pt x="26" y="52"/>
                      <a:pt x="21" y="41"/>
                    </a:cubicBezTo>
                    <a:cubicBezTo>
                      <a:pt x="16" y="30"/>
                      <a:pt x="12" y="21"/>
                      <a:pt x="5" y="13"/>
                    </a:cubicBezTo>
                    <a:cubicBezTo>
                      <a:pt x="1" y="6"/>
                      <a:pt x="0" y="3"/>
                      <a:pt x="0" y="0"/>
                    </a:cubicBezTo>
                    <a:cubicBezTo>
                      <a:pt x="3" y="4"/>
                      <a:pt x="7" y="11"/>
                      <a:pt x="11" y="19"/>
                    </a:cubicBezTo>
                    <a:cubicBezTo>
                      <a:pt x="16" y="27"/>
                      <a:pt x="20" y="35"/>
                      <a:pt x="2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1" name="Freeform 6718">
                <a:extLst>
                  <a:ext uri="{FF2B5EF4-FFF2-40B4-BE49-F238E27FC236}">
                    <a16:creationId xmlns:a16="http://schemas.microsoft.com/office/drawing/2014/main" id="{3CF822D7-793D-41EF-8927-69AB36D56F4D}"/>
                  </a:ext>
                </a:extLst>
              </p:cNvPr>
              <p:cNvSpPr>
                <a:spLocks/>
              </p:cNvSpPr>
              <p:nvPr/>
            </p:nvSpPr>
            <p:spPr bwMode="auto">
              <a:xfrm>
                <a:off x="2691" y="2148"/>
                <a:ext cx="3" cy="11"/>
              </a:xfrm>
              <a:custGeom>
                <a:avLst/>
                <a:gdLst>
                  <a:gd name="T0" fmla="*/ 4 w 5"/>
                  <a:gd name="T1" fmla="*/ 15 h 20"/>
                  <a:gd name="T2" fmla="*/ 0 w 5"/>
                  <a:gd name="T3" fmla="*/ 14 h 20"/>
                  <a:gd name="T4" fmla="*/ 3 w 5"/>
                  <a:gd name="T5" fmla="*/ 2 h 20"/>
                  <a:gd name="T6" fmla="*/ 4 w 5"/>
                  <a:gd name="T7" fmla="*/ 15 h 20"/>
                </a:gdLst>
                <a:ahLst/>
                <a:cxnLst>
                  <a:cxn ang="0">
                    <a:pos x="T0" y="T1"/>
                  </a:cxn>
                  <a:cxn ang="0">
                    <a:pos x="T2" y="T3"/>
                  </a:cxn>
                  <a:cxn ang="0">
                    <a:pos x="T4" y="T5"/>
                  </a:cxn>
                  <a:cxn ang="0">
                    <a:pos x="T6" y="T7"/>
                  </a:cxn>
                </a:cxnLst>
                <a:rect l="0" t="0" r="r" b="b"/>
                <a:pathLst>
                  <a:path w="5" h="20">
                    <a:moveTo>
                      <a:pt x="4" y="15"/>
                    </a:moveTo>
                    <a:cubicBezTo>
                      <a:pt x="2" y="18"/>
                      <a:pt x="1" y="20"/>
                      <a:pt x="0" y="14"/>
                    </a:cubicBezTo>
                    <a:cubicBezTo>
                      <a:pt x="1" y="10"/>
                      <a:pt x="2" y="8"/>
                      <a:pt x="3" y="2"/>
                    </a:cubicBezTo>
                    <a:cubicBezTo>
                      <a:pt x="3" y="10"/>
                      <a:pt x="5" y="0"/>
                      <a:pt x="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2" name="Freeform 6719">
                <a:extLst>
                  <a:ext uri="{FF2B5EF4-FFF2-40B4-BE49-F238E27FC236}">
                    <a16:creationId xmlns:a16="http://schemas.microsoft.com/office/drawing/2014/main" id="{B0260397-1C37-47B6-8416-A9972C316CAD}"/>
                  </a:ext>
                </a:extLst>
              </p:cNvPr>
              <p:cNvSpPr>
                <a:spLocks/>
              </p:cNvSpPr>
              <p:nvPr/>
            </p:nvSpPr>
            <p:spPr bwMode="auto">
              <a:xfrm>
                <a:off x="2315" y="2545"/>
                <a:ext cx="8" cy="1"/>
              </a:xfrm>
              <a:custGeom>
                <a:avLst/>
                <a:gdLst>
                  <a:gd name="T0" fmla="*/ 13 w 13"/>
                  <a:gd name="T1" fmla="*/ 1 h 2"/>
                  <a:gd name="T2" fmla="*/ 0 w 13"/>
                  <a:gd name="T3" fmla="*/ 2 h 2"/>
                  <a:gd name="T4" fmla="*/ 12 w 13"/>
                  <a:gd name="T5" fmla="*/ 0 h 2"/>
                  <a:gd name="T6" fmla="*/ 13 w 13"/>
                  <a:gd name="T7" fmla="*/ 1 h 2"/>
                </a:gdLst>
                <a:ahLst/>
                <a:cxnLst>
                  <a:cxn ang="0">
                    <a:pos x="T0" y="T1"/>
                  </a:cxn>
                  <a:cxn ang="0">
                    <a:pos x="T2" y="T3"/>
                  </a:cxn>
                  <a:cxn ang="0">
                    <a:pos x="T4" y="T5"/>
                  </a:cxn>
                  <a:cxn ang="0">
                    <a:pos x="T6" y="T7"/>
                  </a:cxn>
                </a:cxnLst>
                <a:rect l="0" t="0" r="r" b="b"/>
                <a:pathLst>
                  <a:path w="13" h="2">
                    <a:moveTo>
                      <a:pt x="13" y="1"/>
                    </a:moveTo>
                    <a:cubicBezTo>
                      <a:pt x="5" y="2"/>
                      <a:pt x="6" y="1"/>
                      <a:pt x="0" y="2"/>
                    </a:cubicBezTo>
                    <a:cubicBezTo>
                      <a:pt x="2" y="0"/>
                      <a:pt x="4" y="1"/>
                      <a:pt x="12" y="0"/>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3" name="Freeform 6720">
                <a:extLst>
                  <a:ext uri="{FF2B5EF4-FFF2-40B4-BE49-F238E27FC236}">
                    <a16:creationId xmlns:a16="http://schemas.microsoft.com/office/drawing/2014/main" id="{85187A01-1A5D-4682-A701-65D59F8F7F9B}"/>
                  </a:ext>
                </a:extLst>
              </p:cNvPr>
              <p:cNvSpPr>
                <a:spLocks/>
              </p:cNvSpPr>
              <p:nvPr/>
            </p:nvSpPr>
            <p:spPr bwMode="auto">
              <a:xfrm>
                <a:off x="2067" y="2502"/>
                <a:ext cx="12" cy="8"/>
              </a:xfrm>
              <a:custGeom>
                <a:avLst/>
                <a:gdLst>
                  <a:gd name="T0" fmla="*/ 12 w 21"/>
                  <a:gd name="T1" fmla="*/ 9 h 13"/>
                  <a:gd name="T2" fmla="*/ 0 w 21"/>
                  <a:gd name="T3" fmla="*/ 1 h 13"/>
                  <a:gd name="T4" fmla="*/ 18 w 21"/>
                  <a:gd name="T5" fmla="*/ 9 h 13"/>
                  <a:gd name="T6" fmla="*/ 12 w 21"/>
                  <a:gd name="T7" fmla="*/ 9 h 13"/>
                </a:gdLst>
                <a:ahLst/>
                <a:cxnLst>
                  <a:cxn ang="0">
                    <a:pos x="T0" y="T1"/>
                  </a:cxn>
                  <a:cxn ang="0">
                    <a:pos x="T2" y="T3"/>
                  </a:cxn>
                  <a:cxn ang="0">
                    <a:pos x="T4" y="T5"/>
                  </a:cxn>
                  <a:cxn ang="0">
                    <a:pos x="T6" y="T7"/>
                  </a:cxn>
                </a:cxnLst>
                <a:rect l="0" t="0" r="r" b="b"/>
                <a:pathLst>
                  <a:path w="21" h="13">
                    <a:moveTo>
                      <a:pt x="12" y="9"/>
                    </a:moveTo>
                    <a:cubicBezTo>
                      <a:pt x="4" y="5"/>
                      <a:pt x="9" y="6"/>
                      <a:pt x="0" y="1"/>
                    </a:cubicBezTo>
                    <a:cubicBezTo>
                      <a:pt x="0" y="0"/>
                      <a:pt x="12" y="7"/>
                      <a:pt x="18" y="9"/>
                    </a:cubicBezTo>
                    <a:cubicBezTo>
                      <a:pt x="21" y="13"/>
                      <a:pt x="13" y="9"/>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4" name="Freeform 6721">
                <a:extLst>
                  <a:ext uri="{FF2B5EF4-FFF2-40B4-BE49-F238E27FC236}">
                    <a16:creationId xmlns:a16="http://schemas.microsoft.com/office/drawing/2014/main" id="{0C4A034F-B538-41FD-BADA-E31F140B848E}"/>
                  </a:ext>
                </a:extLst>
              </p:cNvPr>
              <p:cNvSpPr>
                <a:spLocks/>
              </p:cNvSpPr>
              <p:nvPr/>
            </p:nvSpPr>
            <p:spPr bwMode="auto">
              <a:xfrm>
                <a:off x="2615" y="1882"/>
                <a:ext cx="6" cy="7"/>
              </a:xfrm>
              <a:custGeom>
                <a:avLst/>
                <a:gdLst>
                  <a:gd name="T0" fmla="*/ 10 w 10"/>
                  <a:gd name="T1" fmla="*/ 12 h 12"/>
                  <a:gd name="T2" fmla="*/ 8 w 10"/>
                  <a:gd name="T3" fmla="*/ 11 h 12"/>
                  <a:gd name="T4" fmla="*/ 1 w 10"/>
                  <a:gd name="T5" fmla="*/ 0 h 12"/>
                  <a:gd name="T6" fmla="*/ 10 w 10"/>
                  <a:gd name="T7" fmla="*/ 12 h 12"/>
                </a:gdLst>
                <a:ahLst/>
                <a:cxnLst>
                  <a:cxn ang="0">
                    <a:pos x="T0" y="T1"/>
                  </a:cxn>
                  <a:cxn ang="0">
                    <a:pos x="T2" y="T3"/>
                  </a:cxn>
                  <a:cxn ang="0">
                    <a:pos x="T4" y="T5"/>
                  </a:cxn>
                  <a:cxn ang="0">
                    <a:pos x="T6" y="T7"/>
                  </a:cxn>
                </a:cxnLst>
                <a:rect l="0" t="0" r="r" b="b"/>
                <a:pathLst>
                  <a:path w="10" h="12">
                    <a:moveTo>
                      <a:pt x="10" y="12"/>
                    </a:moveTo>
                    <a:cubicBezTo>
                      <a:pt x="9" y="11"/>
                      <a:pt x="8" y="10"/>
                      <a:pt x="8" y="11"/>
                    </a:cubicBezTo>
                    <a:cubicBezTo>
                      <a:pt x="3" y="5"/>
                      <a:pt x="0" y="0"/>
                      <a:pt x="1" y="0"/>
                    </a:cubicBezTo>
                    <a:cubicBezTo>
                      <a:pt x="7" y="7"/>
                      <a:pt x="5" y="4"/>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5" name="Freeform 6722">
                <a:extLst>
                  <a:ext uri="{FF2B5EF4-FFF2-40B4-BE49-F238E27FC236}">
                    <a16:creationId xmlns:a16="http://schemas.microsoft.com/office/drawing/2014/main" id="{F4EC4641-BD07-4BEC-9E90-AD491BFB2C0D}"/>
                  </a:ext>
                </a:extLst>
              </p:cNvPr>
              <p:cNvSpPr>
                <a:spLocks/>
              </p:cNvSpPr>
              <p:nvPr/>
            </p:nvSpPr>
            <p:spPr bwMode="auto">
              <a:xfrm>
                <a:off x="2673" y="2248"/>
                <a:ext cx="3" cy="9"/>
              </a:xfrm>
              <a:custGeom>
                <a:avLst/>
                <a:gdLst>
                  <a:gd name="T0" fmla="*/ 2 w 5"/>
                  <a:gd name="T1" fmla="*/ 4 h 15"/>
                  <a:gd name="T2" fmla="*/ 5 w 5"/>
                  <a:gd name="T3" fmla="*/ 0 h 15"/>
                  <a:gd name="T4" fmla="*/ 0 w 5"/>
                  <a:gd name="T5" fmla="*/ 15 h 15"/>
                  <a:gd name="T6" fmla="*/ 2 w 5"/>
                  <a:gd name="T7" fmla="*/ 4 h 15"/>
                </a:gdLst>
                <a:ahLst/>
                <a:cxnLst>
                  <a:cxn ang="0">
                    <a:pos x="T0" y="T1"/>
                  </a:cxn>
                  <a:cxn ang="0">
                    <a:pos x="T2" y="T3"/>
                  </a:cxn>
                  <a:cxn ang="0">
                    <a:pos x="T4" y="T5"/>
                  </a:cxn>
                  <a:cxn ang="0">
                    <a:pos x="T6" y="T7"/>
                  </a:cxn>
                </a:cxnLst>
                <a:rect l="0" t="0" r="r" b="b"/>
                <a:pathLst>
                  <a:path w="5" h="15">
                    <a:moveTo>
                      <a:pt x="2" y="4"/>
                    </a:moveTo>
                    <a:cubicBezTo>
                      <a:pt x="3" y="2"/>
                      <a:pt x="4" y="0"/>
                      <a:pt x="5" y="0"/>
                    </a:cubicBezTo>
                    <a:cubicBezTo>
                      <a:pt x="3" y="9"/>
                      <a:pt x="2" y="8"/>
                      <a:pt x="0" y="15"/>
                    </a:cubicBezTo>
                    <a:cubicBezTo>
                      <a:pt x="0" y="13"/>
                      <a:pt x="1" y="9"/>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6" name="Freeform 6723">
                <a:extLst>
                  <a:ext uri="{FF2B5EF4-FFF2-40B4-BE49-F238E27FC236}">
                    <a16:creationId xmlns:a16="http://schemas.microsoft.com/office/drawing/2014/main" id="{A9F60226-15BB-4BB6-98B9-BD59E95D9FCF}"/>
                  </a:ext>
                </a:extLst>
              </p:cNvPr>
              <p:cNvSpPr>
                <a:spLocks/>
              </p:cNvSpPr>
              <p:nvPr/>
            </p:nvSpPr>
            <p:spPr bwMode="auto">
              <a:xfrm>
                <a:off x="2666" y="2263"/>
                <a:ext cx="4" cy="13"/>
              </a:xfrm>
              <a:custGeom>
                <a:avLst/>
                <a:gdLst>
                  <a:gd name="T0" fmla="*/ 7 w 8"/>
                  <a:gd name="T1" fmla="*/ 6 h 22"/>
                  <a:gd name="T2" fmla="*/ 4 w 8"/>
                  <a:gd name="T3" fmla="*/ 12 h 22"/>
                  <a:gd name="T4" fmla="*/ 2 w 8"/>
                  <a:gd name="T5" fmla="*/ 17 h 22"/>
                  <a:gd name="T6" fmla="*/ 2 w 8"/>
                  <a:gd name="T7" fmla="*/ 14 h 22"/>
                  <a:gd name="T8" fmla="*/ 8 w 8"/>
                  <a:gd name="T9" fmla="*/ 0 h 22"/>
                  <a:gd name="T10" fmla="*/ 7 w 8"/>
                  <a:gd name="T11" fmla="*/ 6 h 22"/>
                </a:gdLst>
                <a:ahLst/>
                <a:cxnLst>
                  <a:cxn ang="0">
                    <a:pos x="T0" y="T1"/>
                  </a:cxn>
                  <a:cxn ang="0">
                    <a:pos x="T2" y="T3"/>
                  </a:cxn>
                  <a:cxn ang="0">
                    <a:pos x="T4" y="T5"/>
                  </a:cxn>
                  <a:cxn ang="0">
                    <a:pos x="T6" y="T7"/>
                  </a:cxn>
                  <a:cxn ang="0">
                    <a:pos x="T8" y="T9"/>
                  </a:cxn>
                  <a:cxn ang="0">
                    <a:pos x="T10" y="T11"/>
                  </a:cxn>
                </a:cxnLst>
                <a:rect l="0" t="0" r="r" b="b"/>
                <a:pathLst>
                  <a:path w="8" h="22">
                    <a:moveTo>
                      <a:pt x="7" y="6"/>
                    </a:moveTo>
                    <a:cubicBezTo>
                      <a:pt x="5" y="11"/>
                      <a:pt x="5" y="11"/>
                      <a:pt x="4" y="12"/>
                    </a:cubicBezTo>
                    <a:cubicBezTo>
                      <a:pt x="3" y="15"/>
                      <a:pt x="2" y="17"/>
                      <a:pt x="2" y="17"/>
                    </a:cubicBezTo>
                    <a:cubicBezTo>
                      <a:pt x="0" y="22"/>
                      <a:pt x="0" y="19"/>
                      <a:pt x="2" y="14"/>
                    </a:cubicBezTo>
                    <a:cubicBezTo>
                      <a:pt x="4" y="10"/>
                      <a:pt x="7" y="3"/>
                      <a:pt x="8" y="0"/>
                    </a:cubicBezTo>
                    <a:cubicBezTo>
                      <a:pt x="8" y="1"/>
                      <a:pt x="6" y="6"/>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7" name="Freeform 6724">
                <a:extLst>
                  <a:ext uri="{FF2B5EF4-FFF2-40B4-BE49-F238E27FC236}">
                    <a16:creationId xmlns:a16="http://schemas.microsoft.com/office/drawing/2014/main" id="{4DC11775-798F-4301-9AC7-C70709E1E5DB}"/>
                  </a:ext>
                </a:extLst>
              </p:cNvPr>
              <p:cNvSpPr>
                <a:spLocks/>
              </p:cNvSpPr>
              <p:nvPr/>
            </p:nvSpPr>
            <p:spPr bwMode="auto">
              <a:xfrm>
                <a:off x="2625" y="2341"/>
                <a:ext cx="7" cy="13"/>
              </a:xfrm>
              <a:custGeom>
                <a:avLst/>
                <a:gdLst>
                  <a:gd name="T0" fmla="*/ 11 w 12"/>
                  <a:gd name="T1" fmla="*/ 6 h 22"/>
                  <a:gd name="T2" fmla="*/ 5 w 12"/>
                  <a:gd name="T3" fmla="*/ 17 h 22"/>
                  <a:gd name="T4" fmla="*/ 3 w 12"/>
                  <a:gd name="T5" fmla="*/ 17 h 22"/>
                  <a:gd name="T6" fmla="*/ 6 w 12"/>
                  <a:gd name="T7" fmla="*/ 9 h 22"/>
                  <a:gd name="T8" fmla="*/ 11 w 12"/>
                  <a:gd name="T9" fmla="*/ 6 h 22"/>
                </a:gdLst>
                <a:ahLst/>
                <a:cxnLst>
                  <a:cxn ang="0">
                    <a:pos x="T0" y="T1"/>
                  </a:cxn>
                  <a:cxn ang="0">
                    <a:pos x="T2" y="T3"/>
                  </a:cxn>
                  <a:cxn ang="0">
                    <a:pos x="T4" y="T5"/>
                  </a:cxn>
                  <a:cxn ang="0">
                    <a:pos x="T6" y="T7"/>
                  </a:cxn>
                  <a:cxn ang="0">
                    <a:pos x="T8" y="T9"/>
                  </a:cxn>
                </a:cxnLst>
                <a:rect l="0" t="0" r="r" b="b"/>
                <a:pathLst>
                  <a:path w="12" h="22">
                    <a:moveTo>
                      <a:pt x="11" y="6"/>
                    </a:moveTo>
                    <a:cubicBezTo>
                      <a:pt x="11" y="7"/>
                      <a:pt x="7" y="13"/>
                      <a:pt x="5" y="17"/>
                    </a:cubicBezTo>
                    <a:cubicBezTo>
                      <a:pt x="0" y="22"/>
                      <a:pt x="11" y="4"/>
                      <a:pt x="3" y="17"/>
                    </a:cubicBezTo>
                    <a:cubicBezTo>
                      <a:pt x="1" y="17"/>
                      <a:pt x="7" y="9"/>
                      <a:pt x="6" y="9"/>
                    </a:cubicBezTo>
                    <a:cubicBezTo>
                      <a:pt x="12" y="0"/>
                      <a:pt x="8" y="12"/>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8" name="Freeform 6725">
                <a:extLst>
                  <a:ext uri="{FF2B5EF4-FFF2-40B4-BE49-F238E27FC236}">
                    <a16:creationId xmlns:a16="http://schemas.microsoft.com/office/drawing/2014/main" id="{F060C9C1-6240-47A2-81E1-16DE3DF7D110}"/>
                  </a:ext>
                </a:extLst>
              </p:cNvPr>
              <p:cNvSpPr>
                <a:spLocks/>
              </p:cNvSpPr>
              <p:nvPr/>
            </p:nvSpPr>
            <p:spPr bwMode="auto">
              <a:xfrm>
                <a:off x="2599" y="2374"/>
                <a:ext cx="13" cy="16"/>
              </a:xfrm>
              <a:custGeom>
                <a:avLst/>
                <a:gdLst>
                  <a:gd name="T0" fmla="*/ 0 w 22"/>
                  <a:gd name="T1" fmla="*/ 27 h 27"/>
                  <a:gd name="T2" fmla="*/ 21 w 22"/>
                  <a:gd name="T3" fmla="*/ 0 h 27"/>
                  <a:gd name="T4" fmla="*/ 13 w 22"/>
                  <a:gd name="T5" fmla="*/ 13 h 27"/>
                  <a:gd name="T6" fmla="*/ 0 w 22"/>
                  <a:gd name="T7" fmla="*/ 27 h 27"/>
                </a:gdLst>
                <a:ahLst/>
                <a:cxnLst>
                  <a:cxn ang="0">
                    <a:pos x="T0" y="T1"/>
                  </a:cxn>
                  <a:cxn ang="0">
                    <a:pos x="T2" y="T3"/>
                  </a:cxn>
                  <a:cxn ang="0">
                    <a:pos x="T4" y="T5"/>
                  </a:cxn>
                  <a:cxn ang="0">
                    <a:pos x="T6" y="T7"/>
                  </a:cxn>
                </a:cxnLst>
                <a:rect l="0" t="0" r="r" b="b"/>
                <a:pathLst>
                  <a:path w="22" h="27">
                    <a:moveTo>
                      <a:pt x="0" y="27"/>
                    </a:moveTo>
                    <a:cubicBezTo>
                      <a:pt x="9" y="17"/>
                      <a:pt x="13" y="9"/>
                      <a:pt x="21" y="0"/>
                    </a:cubicBezTo>
                    <a:cubicBezTo>
                      <a:pt x="22" y="1"/>
                      <a:pt x="18" y="7"/>
                      <a:pt x="13" y="13"/>
                    </a:cubicBezTo>
                    <a:cubicBezTo>
                      <a:pt x="8" y="20"/>
                      <a:pt x="2" y="26"/>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09" name="Freeform 6726">
                <a:extLst>
                  <a:ext uri="{FF2B5EF4-FFF2-40B4-BE49-F238E27FC236}">
                    <a16:creationId xmlns:a16="http://schemas.microsoft.com/office/drawing/2014/main" id="{4D64C0E4-3760-4EF6-B967-999066100CC9}"/>
                  </a:ext>
                </a:extLst>
              </p:cNvPr>
              <p:cNvSpPr>
                <a:spLocks/>
              </p:cNvSpPr>
              <p:nvPr/>
            </p:nvSpPr>
            <p:spPr bwMode="auto">
              <a:xfrm>
                <a:off x="2280" y="2547"/>
                <a:ext cx="8" cy="2"/>
              </a:xfrm>
              <a:custGeom>
                <a:avLst/>
                <a:gdLst>
                  <a:gd name="T0" fmla="*/ 1 w 14"/>
                  <a:gd name="T1" fmla="*/ 3 h 3"/>
                  <a:gd name="T2" fmla="*/ 0 w 14"/>
                  <a:gd name="T3" fmla="*/ 1 h 3"/>
                  <a:gd name="T4" fmla="*/ 13 w 14"/>
                  <a:gd name="T5" fmla="*/ 0 h 3"/>
                  <a:gd name="T6" fmla="*/ 14 w 14"/>
                  <a:gd name="T7" fmla="*/ 2 h 3"/>
                  <a:gd name="T8" fmla="*/ 1 w 14"/>
                  <a:gd name="T9" fmla="*/ 3 h 3"/>
                </a:gdLst>
                <a:ahLst/>
                <a:cxnLst>
                  <a:cxn ang="0">
                    <a:pos x="T0" y="T1"/>
                  </a:cxn>
                  <a:cxn ang="0">
                    <a:pos x="T2" y="T3"/>
                  </a:cxn>
                  <a:cxn ang="0">
                    <a:pos x="T4" y="T5"/>
                  </a:cxn>
                  <a:cxn ang="0">
                    <a:pos x="T6" y="T7"/>
                  </a:cxn>
                  <a:cxn ang="0">
                    <a:pos x="T8" y="T9"/>
                  </a:cxn>
                </a:cxnLst>
                <a:rect l="0" t="0" r="r" b="b"/>
                <a:pathLst>
                  <a:path w="14" h="3">
                    <a:moveTo>
                      <a:pt x="1" y="3"/>
                    </a:moveTo>
                    <a:cubicBezTo>
                      <a:pt x="4" y="2"/>
                      <a:pt x="11" y="1"/>
                      <a:pt x="0" y="1"/>
                    </a:cubicBezTo>
                    <a:cubicBezTo>
                      <a:pt x="1" y="0"/>
                      <a:pt x="8" y="0"/>
                      <a:pt x="13" y="0"/>
                    </a:cubicBezTo>
                    <a:cubicBezTo>
                      <a:pt x="7" y="1"/>
                      <a:pt x="13" y="1"/>
                      <a:pt x="14" y="2"/>
                    </a:cubicBezTo>
                    <a:cubicBezTo>
                      <a:pt x="10" y="3"/>
                      <a:pt x="7"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0" name="Freeform 6727">
                <a:extLst>
                  <a:ext uri="{FF2B5EF4-FFF2-40B4-BE49-F238E27FC236}">
                    <a16:creationId xmlns:a16="http://schemas.microsoft.com/office/drawing/2014/main" id="{6D59A295-93D4-4E5A-8A18-588616254B99}"/>
                  </a:ext>
                </a:extLst>
              </p:cNvPr>
              <p:cNvSpPr>
                <a:spLocks/>
              </p:cNvSpPr>
              <p:nvPr/>
            </p:nvSpPr>
            <p:spPr bwMode="auto">
              <a:xfrm>
                <a:off x="2678" y="2227"/>
                <a:ext cx="3" cy="13"/>
              </a:xfrm>
              <a:custGeom>
                <a:avLst/>
                <a:gdLst>
                  <a:gd name="T0" fmla="*/ 0 w 5"/>
                  <a:gd name="T1" fmla="*/ 24 h 24"/>
                  <a:gd name="T2" fmla="*/ 2 w 5"/>
                  <a:gd name="T3" fmla="*/ 6 h 24"/>
                  <a:gd name="T4" fmla="*/ 5 w 5"/>
                  <a:gd name="T5" fmla="*/ 0 h 24"/>
                  <a:gd name="T6" fmla="*/ 0 w 5"/>
                  <a:gd name="T7" fmla="*/ 24 h 24"/>
                </a:gdLst>
                <a:ahLst/>
                <a:cxnLst>
                  <a:cxn ang="0">
                    <a:pos x="T0" y="T1"/>
                  </a:cxn>
                  <a:cxn ang="0">
                    <a:pos x="T2" y="T3"/>
                  </a:cxn>
                  <a:cxn ang="0">
                    <a:pos x="T4" y="T5"/>
                  </a:cxn>
                  <a:cxn ang="0">
                    <a:pos x="T6" y="T7"/>
                  </a:cxn>
                </a:cxnLst>
                <a:rect l="0" t="0" r="r" b="b"/>
                <a:pathLst>
                  <a:path w="5" h="24">
                    <a:moveTo>
                      <a:pt x="0" y="24"/>
                    </a:moveTo>
                    <a:cubicBezTo>
                      <a:pt x="0" y="22"/>
                      <a:pt x="3" y="9"/>
                      <a:pt x="2" y="6"/>
                    </a:cubicBezTo>
                    <a:cubicBezTo>
                      <a:pt x="3" y="3"/>
                      <a:pt x="4" y="4"/>
                      <a:pt x="5" y="0"/>
                    </a:cubicBezTo>
                    <a:cubicBezTo>
                      <a:pt x="5" y="3"/>
                      <a:pt x="3" y="12"/>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1" name="Freeform 6728">
                <a:extLst>
                  <a:ext uri="{FF2B5EF4-FFF2-40B4-BE49-F238E27FC236}">
                    <a16:creationId xmlns:a16="http://schemas.microsoft.com/office/drawing/2014/main" id="{59FA37DA-AD37-4C76-B8E6-4BC569CFF67A}"/>
                  </a:ext>
                </a:extLst>
              </p:cNvPr>
              <p:cNvSpPr>
                <a:spLocks/>
              </p:cNvSpPr>
              <p:nvPr/>
            </p:nvSpPr>
            <p:spPr bwMode="auto">
              <a:xfrm>
                <a:off x="2670" y="2245"/>
                <a:ext cx="7" cy="17"/>
              </a:xfrm>
              <a:custGeom>
                <a:avLst/>
                <a:gdLst>
                  <a:gd name="T0" fmla="*/ 5 w 12"/>
                  <a:gd name="T1" fmla="*/ 20 h 30"/>
                  <a:gd name="T2" fmla="*/ 1 w 12"/>
                  <a:gd name="T3" fmla="*/ 21 h 30"/>
                  <a:gd name="T4" fmla="*/ 10 w 12"/>
                  <a:gd name="T5" fmla="*/ 0 h 30"/>
                  <a:gd name="T6" fmla="*/ 5 w 12"/>
                  <a:gd name="T7" fmla="*/ 20 h 30"/>
                </a:gdLst>
                <a:ahLst/>
                <a:cxnLst>
                  <a:cxn ang="0">
                    <a:pos x="T0" y="T1"/>
                  </a:cxn>
                  <a:cxn ang="0">
                    <a:pos x="T2" y="T3"/>
                  </a:cxn>
                  <a:cxn ang="0">
                    <a:pos x="T4" y="T5"/>
                  </a:cxn>
                  <a:cxn ang="0">
                    <a:pos x="T6" y="T7"/>
                  </a:cxn>
                </a:cxnLst>
                <a:rect l="0" t="0" r="r" b="b"/>
                <a:pathLst>
                  <a:path w="12" h="30">
                    <a:moveTo>
                      <a:pt x="5" y="20"/>
                    </a:moveTo>
                    <a:cubicBezTo>
                      <a:pt x="0" y="30"/>
                      <a:pt x="6" y="12"/>
                      <a:pt x="1" y="21"/>
                    </a:cubicBezTo>
                    <a:cubicBezTo>
                      <a:pt x="5" y="10"/>
                      <a:pt x="6" y="14"/>
                      <a:pt x="10" y="0"/>
                    </a:cubicBezTo>
                    <a:cubicBezTo>
                      <a:pt x="12" y="3"/>
                      <a:pt x="4" y="15"/>
                      <a:pt x="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2" name="Freeform 6729">
                <a:extLst>
                  <a:ext uri="{FF2B5EF4-FFF2-40B4-BE49-F238E27FC236}">
                    <a16:creationId xmlns:a16="http://schemas.microsoft.com/office/drawing/2014/main" id="{4FBD3EB9-5ACA-402E-8DBE-3139A7ACD5D5}"/>
                  </a:ext>
                </a:extLst>
              </p:cNvPr>
              <p:cNvSpPr>
                <a:spLocks/>
              </p:cNvSpPr>
              <p:nvPr/>
            </p:nvSpPr>
            <p:spPr bwMode="auto">
              <a:xfrm>
                <a:off x="2402" y="2522"/>
                <a:ext cx="10" cy="3"/>
              </a:xfrm>
              <a:custGeom>
                <a:avLst/>
                <a:gdLst>
                  <a:gd name="T0" fmla="*/ 16 w 18"/>
                  <a:gd name="T1" fmla="*/ 2 h 6"/>
                  <a:gd name="T2" fmla="*/ 0 w 18"/>
                  <a:gd name="T3" fmla="*/ 6 h 6"/>
                  <a:gd name="T4" fmla="*/ 10 w 18"/>
                  <a:gd name="T5" fmla="*/ 2 h 6"/>
                  <a:gd name="T6" fmla="*/ 16 w 18"/>
                  <a:gd name="T7" fmla="*/ 2 h 6"/>
                </a:gdLst>
                <a:ahLst/>
                <a:cxnLst>
                  <a:cxn ang="0">
                    <a:pos x="T0" y="T1"/>
                  </a:cxn>
                  <a:cxn ang="0">
                    <a:pos x="T2" y="T3"/>
                  </a:cxn>
                  <a:cxn ang="0">
                    <a:pos x="T4" y="T5"/>
                  </a:cxn>
                  <a:cxn ang="0">
                    <a:pos x="T6" y="T7"/>
                  </a:cxn>
                </a:cxnLst>
                <a:rect l="0" t="0" r="r" b="b"/>
                <a:pathLst>
                  <a:path w="18" h="6">
                    <a:moveTo>
                      <a:pt x="16" y="2"/>
                    </a:moveTo>
                    <a:cubicBezTo>
                      <a:pt x="12" y="3"/>
                      <a:pt x="5" y="5"/>
                      <a:pt x="0" y="6"/>
                    </a:cubicBezTo>
                    <a:cubicBezTo>
                      <a:pt x="0" y="6"/>
                      <a:pt x="6" y="4"/>
                      <a:pt x="10" y="2"/>
                    </a:cubicBezTo>
                    <a:cubicBezTo>
                      <a:pt x="14" y="1"/>
                      <a:pt x="18" y="0"/>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3" name="Freeform 6730">
                <a:extLst>
                  <a:ext uri="{FF2B5EF4-FFF2-40B4-BE49-F238E27FC236}">
                    <a16:creationId xmlns:a16="http://schemas.microsoft.com/office/drawing/2014/main" id="{D4340761-EAD5-496D-8686-C93837002373}"/>
                  </a:ext>
                </a:extLst>
              </p:cNvPr>
              <p:cNvSpPr>
                <a:spLocks/>
              </p:cNvSpPr>
              <p:nvPr/>
            </p:nvSpPr>
            <p:spPr bwMode="auto">
              <a:xfrm>
                <a:off x="2655" y="2288"/>
                <a:ext cx="5" cy="12"/>
              </a:xfrm>
              <a:custGeom>
                <a:avLst/>
                <a:gdLst>
                  <a:gd name="T0" fmla="*/ 9 w 9"/>
                  <a:gd name="T1" fmla="*/ 1 h 21"/>
                  <a:gd name="T2" fmla="*/ 0 w 9"/>
                  <a:gd name="T3" fmla="*/ 21 h 21"/>
                  <a:gd name="T4" fmla="*/ 4 w 9"/>
                  <a:gd name="T5" fmla="*/ 8 h 21"/>
                  <a:gd name="T6" fmla="*/ 9 w 9"/>
                  <a:gd name="T7" fmla="*/ 1 h 21"/>
                </a:gdLst>
                <a:ahLst/>
                <a:cxnLst>
                  <a:cxn ang="0">
                    <a:pos x="T0" y="T1"/>
                  </a:cxn>
                  <a:cxn ang="0">
                    <a:pos x="T2" y="T3"/>
                  </a:cxn>
                  <a:cxn ang="0">
                    <a:pos x="T4" y="T5"/>
                  </a:cxn>
                  <a:cxn ang="0">
                    <a:pos x="T6" y="T7"/>
                  </a:cxn>
                </a:cxnLst>
                <a:rect l="0" t="0" r="r" b="b"/>
                <a:pathLst>
                  <a:path w="9" h="21">
                    <a:moveTo>
                      <a:pt x="9" y="1"/>
                    </a:moveTo>
                    <a:cubicBezTo>
                      <a:pt x="6" y="6"/>
                      <a:pt x="5" y="12"/>
                      <a:pt x="0" y="21"/>
                    </a:cubicBezTo>
                    <a:cubicBezTo>
                      <a:pt x="1" y="18"/>
                      <a:pt x="2" y="13"/>
                      <a:pt x="4" y="8"/>
                    </a:cubicBezTo>
                    <a:cubicBezTo>
                      <a:pt x="6" y="4"/>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4" name="Freeform 6731">
                <a:extLst>
                  <a:ext uri="{FF2B5EF4-FFF2-40B4-BE49-F238E27FC236}">
                    <a16:creationId xmlns:a16="http://schemas.microsoft.com/office/drawing/2014/main" id="{C79BA8CB-666E-4843-A84E-03DE2203DCAA}"/>
                  </a:ext>
                </a:extLst>
              </p:cNvPr>
              <p:cNvSpPr>
                <a:spLocks/>
              </p:cNvSpPr>
              <p:nvPr/>
            </p:nvSpPr>
            <p:spPr bwMode="auto">
              <a:xfrm>
                <a:off x="2690" y="2134"/>
                <a:ext cx="3" cy="12"/>
              </a:xfrm>
              <a:custGeom>
                <a:avLst/>
                <a:gdLst>
                  <a:gd name="T0" fmla="*/ 5 w 5"/>
                  <a:gd name="T1" fmla="*/ 8 h 22"/>
                  <a:gd name="T2" fmla="*/ 0 w 5"/>
                  <a:gd name="T3" fmla="*/ 22 h 22"/>
                  <a:gd name="T4" fmla="*/ 2 w 5"/>
                  <a:gd name="T5" fmla="*/ 4 h 22"/>
                  <a:gd name="T6" fmla="*/ 5 w 5"/>
                  <a:gd name="T7" fmla="*/ 8 h 22"/>
                </a:gdLst>
                <a:ahLst/>
                <a:cxnLst>
                  <a:cxn ang="0">
                    <a:pos x="T0" y="T1"/>
                  </a:cxn>
                  <a:cxn ang="0">
                    <a:pos x="T2" y="T3"/>
                  </a:cxn>
                  <a:cxn ang="0">
                    <a:pos x="T4" y="T5"/>
                  </a:cxn>
                  <a:cxn ang="0">
                    <a:pos x="T6" y="T7"/>
                  </a:cxn>
                </a:cxnLst>
                <a:rect l="0" t="0" r="r" b="b"/>
                <a:pathLst>
                  <a:path w="5" h="22">
                    <a:moveTo>
                      <a:pt x="5" y="8"/>
                    </a:moveTo>
                    <a:cubicBezTo>
                      <a:pt x="4" y="16"/>
                      <a:pt x="2" y="21"/>
                      <a:pt x="0" y="22"/>
                    </a:cubicBezTo>
                    <a:cubicBezTo>
                      <a:pt x="1" y="12"/>
                      <a:pt x="2" y="9"/>
                      <a:pt x="2" y="4"/>
                    </a:cubicBezTo>
                    <a:cubicBezTo>
                      <a:pt x="4" y="0"/>
                      <a:pt x="3" y="11"/>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5" name="Freeform 6732">
                <a:extLst>
                  <a:ext uri="{FF2B5EF4-FFF2-40B4-BE49-F238E27FC236}">
                    <a16:creationId xmlns:a16="http://schemas.microsoft.com/office/drawing/2014/main" id="{0699FBCE-5166-445B-940C-E9FFA47419DB}"/>
                  </a:ext>
                </a:extLst>
              </p:cNvPr>
              <p:cNvSpPr>
                <a:spLocks/>
              </p:cNvSpPr>
              <p:nvPr/>
            </p:nvSpPr>
            <p:spPr bwMode="auto">
              <a:xfrm>
                <a:off x="2689" y="2075"/>
                <a:ext cx="2" cy="16"/>
              </a:xfrm>
              <a:custGeom>
                <a:avLst/>
                <a:gdLst>
                  <a:gd name="T0" fmla="*/ 2 w 4"/>
                  <a:gd name="T1" fmla="*/ 0 h 28"/>
                  <a:gd name="T2" fmla="*/ 3 w 4"/>
                  <a:gd name="T3" fmla="*/ 28 h 28"/>
                  <a:gd name="T4" fmla="*/ 1 w 4"/>
                  <a:gd name="T5" fmla="*/ 10 h 28"/>
                  <a:gd name="T6" fmla="*/ 2 w 4"/>
                  <a:gd name="T7" fmla="*/ 0 h 28"/>
                </a:gdLst>
                <a:ahLst/>
                <a:cxnLst>
                  <a:cxn ang="0">
                    <a:pos x="T0" y="T1"/>
                  </a:cxn>
                  <a:cxn ang="0">
                    <a:pos x="T2" y="T3"/>
                  </a:cxn>
                  <a:cxn ang="0">
                    <a:pos x="T4" y="T5"/>
                  </a:cxn>
                  <a:cxn ang="0">
                    <a:pos x="T6" y="T7"/>
                  </a:cxn>
                </a:cxnLst>
                <a:rect l="0" t="0" r="r" b="b"/>
                <a:pathLst>
                  <a:path w="4" h="28">
                    <a:moveTo>
                      <a:pt x="2" y="0"/>
                    </a:moveTo>
                    <a:cubicBezTo>
                      <a:pt x="2" y="8"/>
                      <a:pt x="4" y="21"/>
                      <a:pt x="3" y="28"/>
                    </a:cubicBezTo>
                    <a:cubicBezTo>
                      <a:pt x="2" y="23"/>
                      <a:pt x="2" y="16"/>
                      <a:pt x="1" y="10"/>
                    </a:cubicBezTo>
                    <a:cubicBezTo>
                      <a:pt x="1" y="4"/>
                      <a:pt x="0"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6" name="Freeform 6733">
                <a:extLst>
                  <a:ext uri="{FF2B5EF4-FFF2-40B4-BE49-F238E27FC236}">
                    <a16:creationId xmlns:a16="http://schemas.microsoft.com/office/drawing/2014/main" id="{17BED53D-BB05-44B8-8397-28C5468FD9A0}"/>
                  </a:ext>
                </a:extLst>
              </p:cNvPr>
              <p:cNvSpPr>
                <a:spLocks/>
              </p:cNvSpPr>
              <p:nvPr/>
            </p:nvSpPr>
            <p:spPr bwMode="auto">
              <a:xfrm>
                <a:off x="2691" y="2119"/>
                <a:ext cx="2" cy="7"/>
              </a:xfrm>
              <a:custGeom>
                <a:avLst/>
                <a:gdLst>
                  <a:gd name="T0" fmla="*/ 3 w 3"/>
                  <a:gd name="T1" fmla="*/ 2 h 12"/>
                  <a:gd name="T2" fmla="*/ 1 w 3"/>
                  <a:gd name="T3" fmla="*/ 12 h 12"/>
                  <a:gd name="T4" fmla="*/ 3 w 3"/>
                  <a:gd name="T5" fmla="*/ 2 h 12"/>
                </a:gdLst>
                <a:ahLst/>
                <a:cxnLst>
                  <a:cxn ang="0">
                    <a:pos x="T0" y="T1"/>
                  </a:cxn>
                  <a:cxn ang="0">
                    <a:pos x="T2" y="T3"/>
                  </a:cxn>
                  <a:cxn ang="0">
                    <a:pos x="T4" y="T5"/>
                  </a:cxn>
                </a:cxnLst>
                <a:rect l="0" t="0" r="r" b="b"/>
                <a:pathLst>
                  <a:path w="3" h="12">
                    <a:moveTo>
                      <a:pt x="3" y="2"/>
                    </a:moveTo>
                    <a:cubicBezTo>
                      <a:pt x="3" y="11"/>
                      <a:pt x="1" y="9"/>
                      <a:pt x="1" y="12"/>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7" name="Freeform 6734">
                <a:extLst>
                  <a:ext uri="{FF2B5EF4-FFF2-40B4-BE49-F238E27FC236}">
                    <a16:creationId xmlns:a16="http://schemas.microsoft.com/office/drawing/2014/main" id="{29498F0C-07A2-416A-B263-E4736CF25F5B}"/>
                  </a:ext>
                </a:extLst>
              </p:cNvPr>
              <p:cNvSpPr>
                <a:spLocks/>
              </p:cNvSpPr>
              <p:nvPr/>
            </p:nvSpPr>
            <p:spPr bwMode="auto">
              <a:xfrm>
                <a:off x="2687" y="2159"/>
                <a:ext cx="4" cy="16"/>
              </a:xfrm>
              <a:custGeom>
                <a:avLst/>
                <a:gdLst>
                  <a:gd name="T0" fmla="*/ 6 w 7"/>
                  <a:gd name="T1" fmla="*/ 11 h 29"/>
                  <a:gd name="T2" fmla="*/ 3 w 7"/>
                  <a:gd name="T3" fmla="*/ 27 h 29"/>
                  <a:gd name="T4" fmla="*/ 4 w 7"/>
                  <a:gd name="T5" fmla="*/ 6 h 29"/>
                  <a:gd name="T6" fmla="*/ 5 w 7"/>
                  <a:gd name="T7" fmla="*/ 14 h 29"/>
                  <a:gd name="T8" fmla="*/ 6 w 7"/>
                  <a:gd name="T9" fmla="*/ 11 h 29"/>
                </a:gdLst>
                <a:ahLst/>
                <a:cxnLst>
                  <a:cxn ang="0">
                    <a:pos x="T0" y="T1"/>
                  </a:cxn>
                  <a:cxn ang="0">
                    <a:pos x="T2" y="T3"/>
                  </a:cxn>
                  <a:cxn ang="0">
                    <a:pos x="T4" y="T5"/>
                  </a:cxn>
                  <a:cxn ang="0">
                    <a:pos x="T6" y="T7"/>
                  </a:cxn>
                  <a:cxn ang="0">
                    <a:pos x="T8" y="T9"/>
                  </a:cxn>
                </a:cxnLst>
                <a:rect l="0" t="0" r="r" b="b"/>
                <a:pathLst>
                  <a:path w="7" h="29">
                    <a:moveTo>
                      <a:pt x="6" y="11"/>
                    </a:moveTo>
                    <a:cubicBezTo>
                      <a:pt x="7" y="16"/>
                      <a:pt x="3" y="20"/>
                      <a:pt x="3" y="27"/>
                    </a:cubicBezTo>
                    <a:cubicBezTo>
                      <a:pt x="0" y="29"/>
                      <a:pt x="4" y="11"/>
                      <a:pt x="4" y="6"/>
                    </a:cubicBezTo>
                    <a:cubicBezTo>
                      <a:pt x="7" y="0"/>
                      <a:pt x="4" y="16"/>
                      <a:pt x="5" y="14"/>
                    </a:cubicBezTo>
                    <a:cubicBezTo>
                      <a:pt x="5" y="15"/>
                      <a:pt x="6" y="13"/>
                      <a:pt x="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8" name="Freeform 6735">
                <a:extLst>
                  <a:ext uri="{FF2B5EF4-FFF2-40B4-BE49-F238E27FC236}">
                    <a16:creationId xmlns:a16="http://schemas.microsoft.com/office/drawing/2014/main" id="{0771B707-F27B-4B21-AD60-27074866F3DF}"/>
                  </a:ext>
                </a:extLst>
              </p:cNvPr>
              <p:cNvSpPr>
                <a:spLocks/>
              </p:cNvSpPr>
              <p:nvPr/>
            </p:nvSpPr>
            <p:spPr bwMode="auto">
              <a:xfrm>
                <a:off x="2679" y="2207"/>
                <a:ext cx="4" cy="17"/>
              </a:xfrm>
              <a:custGeom>
                <a:avLst/>
                <a:gdLst>
                  <a:gd name="T0" fmla="*/ 1 w 6"/>
                  <a:gd name="T1" fmla="*/ 30 h 31"/>
                  <a:gd name="T2" fmla="*/ 1 w 6"/>
                  <a:gd name="T3" fmla="*/ 20 h 31"/>
                  <a:gd name="T4" fmla="*/ 6 w 6"/>
                  <a:gd name="T5" fmla="*/ 0 h 31"/>
                  <a:gd name="T6" fmla="*/ 4 w 6"/>
                  <a:gd name="T7" fmla="*/ 12 h 31"/>
                  <a:gd name="T8" fmla="*/ 1 w 6"/>
                  <a:gd name="T9" fmla="*/ 30 h 31"/>
                </a:gdLst>
                <a:ahLst/>
                <a:cxnLst>
                  <a:cxn ang="0">
                    <a:pos x="T0" y="T1"/>
                  </a:cxn>
                  <a:cxn ang="0">
                    <a:pos x="T2" y="T3"/>
                  </a:cxn>
                  <a:cxn ang="0">
                    <a:pos x="T4" y="T5"/>
                  </a:cxn>
                  <a:cxn ang="0">
                    <a:pos x="T6" y="T7"/>
                  </a:cxn>
                  <a:cxn ang="0">
                    <a:pos x="T8" y="T9"/>
                  </a:cxn>
                </a:cxnLst>
                <a:rect l="0" t="0" r="r" b="b"/>
                <a:pathLst>
                  <a:path w="6" h="31">
                    <a:moveTo>
                      <a:pt x="1" y="30"/>
                    </a:moveTo>
                    <a:cubicBezTo>
                      <a:pt x="0" y="31"/>
                      <a:pt x="0" y="26"/>
                      <a:pt x="1" y="20"/>
                    </a:cubicBezTo>
                    <a:cubicBezTo>
                      <a:pt x="2" y="14"/>
                      <a:pt x="4" y="6"/>
                      <a:pt x="6" y="0"/>
                    </a:cubicBezTo>
                    <a:cubicBezTo>
                      <a:pt x="6" y="1"/>
                      <a:pt x="5" y="6"/>
                      <a:pt x="4" y="12"/>
                    </a:cubicBezTo>
                    <a:cubicBezTo>
                      <a:pt x="3" y="18"/>
                      <a:pt x="2" y="26"/>
                      <a:pt x="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19" name="Freeform 6736">
                <a:extLst>
                  <a:ext uri="{FF2B5EF4-FFF2-40B4-BE49-F238E27FC236}">
                    <a16:creationId xmlns:a16="http://schemas.microsoft.com/office/drawing/2014/main" id="{062A30F2-91BC-4935-AAA3-3327367EC09A}"/>
                  </a:ext>
                </a:extLst>
              </p:cNvPr>
              <p:cNvSpPr>
                <a:spLocks/>
              </p:cNvSpPr>
              <p:nvPr/>
            </p:nvSpPr>
            <p:spPr bwMode="auto">
              <a:xfrm>
                <a:off x="2614" y="2360"/>
                <a:ext cx="4" cy="7"/>
              </a:xfrm>
              <a:custGeom>
                <a:avLst/>
                <a:gdLst>
                  <a:gd name="T0" fmla="*/ 0 w 7"/>
                  <a:gd name="T1" fmla="*/ 13 h 13"/>
                  <a:gd name="T2" fmla="*/ 6 w 7"/>
                  <a:gd name="T3" fmla="*/ 0 h 13"/>
                  <a:gd name="T4" fmla="*/ 0 w 7"/>
                  <a:gd name="T5" fmla="*/ 13 h 13"/>
                </a:gdLst>
                <a:ahLst/>
                <a:cxnLst>
                  <a:cxn ang="0">
                    <a:pos x="T0" y="T1"/>
                  </a:cxn>
                  <a:cxn ang="0">
                    <a:pos x="T2" y="T3"/>
                  </a:cxn>
                  <a:cxn ang="0">
                    <a:pos x="T4" y="T5"/>
                  </a:cxn>
                </a:cxnLst>
                <a:rect l="0" t="0" r="r" b="b"/>
                <a:pathLst>
                  <a:path w="7" h="13">
                    <a:moveTo>
                      <a:pt x="0" y="13"/>
                    </a:moveTo>
                    <a:cubicBezTo>
                      <a:pt x="1" y="10"/>
                      <a:pt x="0" y="9"/>
                      <a:pt x="6" y="0"/>
                    </a:cubicBezTo>
                    <a:cubicBezTo>
                      <a:pt x="6" y="2"/>
                      <a:pt x="7" y="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0" name="Freeform 6737">
                <a:extLst>
                  <a:ext uri="{FF2B5EF4-FFF2-40B4-BE49-F238E27FC236}">
                    <a16:creationId xmlns:a16="http://schemas.microsoft.com/office/drawing/2014/main" id="{96120815-D350-44FF-A2FC-A4F68BF18A77}"/>
                  </a:ext>
                </a:extLst>
              </p:cNvPr>
              <p:cNvSpPr>
                <a:spLocks/>
              </p:cNvSpPr>
              <p:nvPr/>
            </p:nvSpPr>
            <p:spPr bwMode="auto">
              <a:xfrm>
                <a:off x="2690" y="2151"/>
                <a:ext cx="1" cy="6"/>
              </a:xfrm>
              <a:custGeom>
                <a:avLst/>
                <a:gdLst>
                  <a:gd name="T0" fmla="*/ 2 w 2"/>
                  <a:gd name="T1" fmla="*/ 4 h 11"/>
                  <a:gd name="T2" fmla="*/ 0 w 2"/>
                  <a:gd name="T3" fmla="*/ 11 h 11"/>
                  <a:gd name="T4" fmla="*/ 0 w 2"/>
                  <a:gd name="T5" fmla="*/ 2 h 11"/>
                  <a:gd name="T6" fmla="*/ 2 w 2"/>
                  <a:gd name="T7" fmla="*/ 4 h 11"/>
                </a:gdLst>
                <a:ahLst/>
                <a:cxnLst>
                  <a:cxn ang="0">
                    <a:pos x="T0" y="T1"/>
                  </a:cxn>
                  <a:cxn ang="0">
                    <a:pos x="T2" y="T3"/>
                  </a:cxn>
                  <a:cxn ang="0">
                    <a:pos x="T4" y="T5"/>
                  </a:cxn>
                  <a:cxn ang="0">
                    <a:pos x="T6" y="T7"/>
                  </a:cxn>
                </a:cxnLst>
                <a:rect l="0" t="0" r="r" b="b"/>
                <a:pathLst>
                  <a:path w="2" h="11">
                    <a:moveTo>
                      <a:pt x="2" y="4"/>
                    </a:moveTo>
                    <a:cubicBezTo>
                      <a:pt x="2" y="9"/>
                      <a:pt x="1" y="11"/>
                      <a:pt x="0" y="11"/>
                    </a:cubicBezTo>
                    <a:cubicBezTo>
                      <a:pt x="0" y="2"/>
                      <a:pt x="0" y="2"/>
                      <a:pt x="0" y="2"/>
                    </a:cubicBezTo>
                    <a:cubicBezTo>
                      <a:pt x="2" y="0"/>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1" name="Freeform 6738">
                <a:extLst>
                  <a:ext uri="{FF2B5EF4-FFF2-40B4-BE49-F238E27FC236}">
                    <a16:creationId xmlns:a16="http://schemas.microsoft.com/office/drawing/2014/main" id="{44A6AE9F-B57C-4D3C-A689-BA2409519C59}"/>
                  </a:ext>
                </a:extLst>
              </p:cNvPr>
              <p:cNvSpPr>
                <a:spLocks/>
              </p:cNvSpPr>
              <p:nvPr/>
            </p:nvSpPr>
            <p:spPr bwMode="auto">
              <a:xfrm>
                <a:off x="2686" y="2179"/>
                <a:ext cx="3" cy="9"/>
              </a:xfrm>
              <a:custGeom>
                <a:avLst/>
                <a:gdLst>
                  <a:gd name="T0" fmla="*/ 2 w 5"/>
                  <a:gd name="T1" fmla="*/ 16 h 16"/>
                  <a:gd name="T2" fmla="*/ 0 w 5"/>
                  <a:gd name="T3" fmla="*/ 16 h 16"/>
                  <a:gd name="T4" fmla="*/ 4 w 5"/>
                  <a:gd name="T5" fmla="*/ 4 h 16"/>
                  <a:gd name="T6" fmla="*/ 2 w 5"/>
                  <a:gd name="T7" fmla="*/ 16 h 16"/>
                </a:gdLst>
                <a:ahLst/>
                <a:cxnLst>
                  <a:cxn ang="0">
                    <a:pos x="T0" y="T1"/>
                  </a:cxn>
                  <a:cxn ang="0">
                    <a:pos x="T2" y="T3"/>
                  </a:cxn>
                  <a:cxn ang="0">
                    <a:pos x="T4" y="T5"/>
                  </a:cxn>
                  <a:cxn ang="0">
                    <a:pos x="T6" y="T7"/>
                  </a:cxn>
                </a:cxnLst>
                <a:rect l="0" t="0" r="r" b="b"/>
                <a:pathLst>
                  <a:path w="5" h="16">
                    <a:moveTo>
                      <a:pt x="2" y="16"/>
                    </a:moveTo>
                    <a:cubicBezTo>
                      <a:pt x="0" y="16"/>
                      <a:pt x="0" y="16"/>
                      <a:pt x="0" y="16"/>
                    </a:cubicBezTo>
                    <a:cubicBezTo>
                      <a:pt x="1" y="11"/>
                      <a:pt x="2" y="3"/>
                      <a:pt x="4" y="4"/>
                    </a:cubicBezTo>
                    <a:cubicBezTo>
                      <a:pt x="1" y="16"/>
                      <a:pt x="5" y="0"/>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2" name="Freeform 6739">
                <a:extLst>
                  <a:ext uri="{FF2B5EF4-FFF2-40B4-BE49-F238E27FC236}">
                    <a16:creationId xmlns:a16="http://schemas.microsoft.com/office/drawing/2014/main" id="{BCCB55C4-151F-470F-AE8C-0772590C006E}"/>
                  </a:ext>
                </a:extLst>
              </p:cNvPr>
              <p:cNvSpPr>
                <a:spLocks/>
              </p:cNvSpPr>
              <p:nvPr/>
            </p:nvSpPr>
            <p:spPr bwMode="auto">
              <a:xfrm>
                <a:off x="2549" y="2432"/>
                <a:ext cx="7" cy="6"/>
              </a:xfrm>
              <a:custGeom>
                <a:avLst/>
                <a:gdLst>
                  <a:gd name="T0" fmla="*/ 0 w 12"/>
                  <a:gd name="T1" fmla="*/ 11 h 11"/>
                  <a:gd name="T2" fmla="*/ 11 w 12"/>
                  <a:gd name="T3" fmla="*/ 0 h 11"/>
                  <a:gd name="T4" fmla="*/ 0 w 12"/>
                  <a:gd name="T5" fmla="*/ 11 h 11"/>
                </a:gdLst>
                <a:ahLst/>
                <a:cxnLst>
                  <a:cxn ang="0">
                    <a:pos x="T0" y="T1"/>
                  </a:cxn>
                  <a:cxn ang="0">
                    <a:pos x="T2" y="T3"/>
                  </a:cxn>
                  <a:cxn ang="0">
                    <a:pos x="T4" y="T5"/>
                  </a:cxn>
                </a:cxnLst>
                <a:rect l="0" t="0" r="r" b="b"/>
                <a:pathLst>
                  <a:path w="12" h="11">
                    <a:moveTo>
                      <a:pt x="0" y="11"/>
                    </a:moveTo>
                    <a:cubicBezTo>
                      <a:pt x="1" y="9"/>
                      <a:pt x="7" y="3"/>
                      <a:pt x="11" y="0"/>
                    </a:cubicBezTo>
                    <a:cubicBezTo>
                      <a:pt x="12" y="1"/>
                      <a:pt x="3" y="9"/>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3" name="Freeform 6740">
                <a:extLst>
                  <a:ext uri="{FF2B5EF4-FFF2-40B4-BE49-F238E27FC236}">
                    <a16:creationId xmlns:a16="http://schemas.microsoft.com/office/drawing/2014/main" id="{C9A7B135-C70A-48C9-A7F2-4007C8830767}"/>
                  </a:ext>
                </a:extLst>
              </p:cNvPr>
              <p:cNvSpPr>
                <a:spLocks noEditPoints="1"/>
              </p:cNvSpPr>
              <p:nvPr/>
            </p:nvSpPr>
            <p:spPr bwMode="auto">
              <a:xfrm>
                <a:off x="2724" y="1838"/>
                <a:ext cx="50" cy="99"/>
              </a:xfrm>
              <a:custGeom>
                <a:avLst/>
                <a:gdLst>
                  <a:gd name="T0" fmla="*/ 5 w 87"/>
                  <a:gd name="T1" fmla="*/ 16 h 175"/>
                  <a:gd name="T2" fmla="*/ 27 w 87"/>
                  <a:gd name="T3" fmla="*/ 58 h 175"/>
                  <a:gd name="T4" fmla="*/ 10 w 87"/>
                  <a:gd name="T5" fmla="*/ 37 h 175"/>
                  <a:gd name="T6" fmla="*/ 12 w 87"/>
                  <a:gd name="T7" fmla="*/ 46 h 175"/>
                  <a:gd name="T8" fmla="*/ 4 w 87"/>
                  <a:gd name="T9" fmla="*/ 34 h 175"/>
                  <a:gd name="T10" fmla="*/ 39 w 87"/>
                  <a:gd name="T11" fmla="*/ 84 h 175"/>
                  <a:gd name="T12" fmla="*/ 70 w 87"/>
                  <a:gd name="T13" fmla="*/ 154 h 175"/>
                  <a:gd name="T14" fmla="*/ 66 w 87"/>
                  <a:gd name="T15" fmla="*/ 138 h 175"/>
                  <a:gd name="T16" fmla="*/ 77 w 87"/>
                  <a:gd name="T17" fmla="*/ 161 h 175"/>
                  <a:gd name="T18" fmla="*/ 81 w 87"/>
                  <a:gd name="T19" fmla="*/ 166 h 175"/>
                  <a:gd name="T20" fmla="*/ 78 w 87"/>
                  <a:gd name="T21" fmla="*/ 153 h 175"/>
                  <a:gd name="T22" fmla="*/ 83 w 87"/>
                  <a:gd name="T23" fmla="*/ 158 h 175"/>
                  <a:gd name="T24" fmla="*/ 82 w 87"/>
                  <a:gd name="T25" fmla="*/ 153 h 175"/>
                  <a:gd name="T26" fmla="*/ 64 w 87"/>
                  <a:gd name="T27" fmla="*/ 110 h 175"/>
                  <a:gd name="T28" fmla="*/ 60 w 87"/>
                  <a:gd name="T29" fmla="*/ 106 h 175"/>
                  <a:gd name="T30" fmla="*/ 56 w 87"/>
                  <a:gd name="T31" fmla="*/ 92 h 175"/>
                  <a:gd name="T32" fmla="*/ 34 w 87"/>
                  <a:gd name="T33" fmla="*/ 52 h 175"/>
                  <a:gd name="T34" fmla="*/ 25 w 87"/>
                  <a:gd name="T35" fmla="*/ 34 h 175"/>
                  <a:gd name="T36" fmla="*/ 33 w 87"/>
                  <a:gd name="T37" fmla="*/ 38 h 175"/>
                  <a:gd name="T38" fmla="*/ 45 w 87"/>
                  <a:gd name="T39" fmla="*/ 52 h 175"/>
                  <a:gd name="T40" fmla="*/ 44 w 87"/>
                  <a:gd name="T41" fmla="*/ 45 h 175"/>
                  <a:gd name="T42" fmla="*/ 27 w 87"/>
                  <a:gd name="T43" fmla="*/ 21 h 175"/>
                  <a:gd name="T44" fmla="*/ 19 w 87"/>
                  <a:gd name="T45" fmla="*/ 15 h 175"/>
                  <a:gd name="T46" fmla="*/ 4 w 87"/>
                  <a:gd name="T47" fmla="*/ 2 h 175"/>
                  <a:gd name="T48" fmla="*/ 3 w 87"/>
                  <a:gd name="T49" fmla="*/ 5 h 175"/>
                  <a:gd name="T50" fmla="*/ 0 w 87"/>
                  <a:gd name="T51" fmla="*/ 5 h 175"/>
                  <a:gd name="T52" fmla="*/ 65 w 87"/>
                  <a:gd name="T53" fmla="*/ 126 h 175"/>
                  <a:gd name="T54" fmla="*/ 59 w 87"/>
                  <a:gd name="T55" fmla="*/ 118 h 175"/>
                  <a:gd name="T56" fmla="*/ 69 w 87"/>
                  <a:gd name="T57" fmla="*/ 138 h 175"/>
                  <a:gd name="T58" fmla="*/ 56 w 87"/>
                  <a:gd name="T59" fmla="*/ 112 h 175"/>
                  <a:gd name="T60" fmla="*/ 50 w 87"/>
                  <a:gd name="T61" fmla="*/ 95 h 175"/>
                  <a:gd name="T62" fmla="*/ 22 w 87"/>
                  <a:gd name="T63" fmla="*/ 61 h 175"/>
                  <a:gd name="T64" fmla="*/ 36 w 87"/>
                  <a:gd name="T65" fmla="*/ 89 h 175"/>
                  <a:gd name="T66" fmla="*/ 22 w 87"/>
                  <a:gd name="T67" fmla="*/ 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175">
                    <a:moveTo>
                      <a:pt x="0" y="5"/>
                    </a:moveTo>
                    <a:cubicBezTo>
                      <a:pt x="4" y="11"/>
                      <a:pt x="3" y="12"/>
                      <a:pt x="5" y="16"/>
                    </a:cubicBezTo>
                    <a:cubicBezTo>
                      <a:pt x="14" y="25"/>
                      <a:pt x="18" y="40"/>
                      <a:pt x="26" y="53"/>
                    </a:cubicBezTo>
                    <a:cubicBezTo>
                      <a:pt x="26" y="54"/>
                      <a:pt x="26" y="56"/>
                      <a:pt x="27" y="58"/>
                    </a:cubicBezTo>
                    <a:cubicBezTo>
                      <a:pt x="19" y="45"/>
                      <a:pt x="20" y="51"/>
                      <a:pt x="21" y="56"/>
                    </a:cubicBezTo>
                    <a:cubicBezTo>
                      <a:pt x="15" y="45"/>
                      <a:pt x="14" y="41"/>
                      <a:pt x="10" y="37"/>
                    </a:cubicBezTo>
                    <a:cubicBezTo>
                      <a:pt x="16" y="46"/>
                      <a:pt x="20" y="54"/>
                      <a:pt x="20" y="57"/>
                    </a:cubicBezTo>
                    <a:cubicBezTo>
                      <a:pt x="20" y="59"/>
                      <a:pt x="18" y="57"/>
                      <a:pt x="12" y="46"/>
                    </a:cubicBezTo>
                    <a:cubicBezTo>
                      <a:pt x="13" y="45"/>
                      <a:pt x="18" y="55"/>
                      <a:pt x="18" y="55"/>
                    </a:cubicBezTo>
                    <a:cubicBezTo>
                      <a:pt x="13" y="44"/>
                      <a:pt x="9" y="41"/>
                      <a:pt x="4" y="34"/>
                    </a:cubicBezTo>
                    <a:cubicBezTo>
                      <a:pt x="13" y="52"/>
                      <a:pt x="26" y="72"/>
                      <a:pt x="36" y="95"/>
                    </a:cubicBezTo>
                    <a:cubicBezTo>
                      <a:pt x="38" y="91"/>
                      <a:pt x="41" y="94"/>
                      <a:pt x="39" y="84"/>
                    </a:cubicBezTo>
                    <a:cubicBezTo>
                      <a:pt x="46" y="99"/>
                      <a:pt x="50" y="108"/>
                      <a:pt x="54" y="118"/>
                    </a:cubicBezTo>
                    <a:cubicBezTo>
                      <a:pt x="58" y="128"/>
                      <a:pt x="63" y="138"/>
                      <a:pt x="70" y="154"/>
                    </a:cubicBezTo>
                    <a:cubicBezTo>
                      <a:pt x="68" y="145"/>
                      <a:pt x="64" y="141"/>
                      <a:pt x="62" y="132"/>
                    </a:cubicBezTo>
                    <a:cubicBezTo>
                      <a:pt x="63" y="133"/>
                      <a:pt x="64" y="135"/>
                      <a:pt x="66" y="138"/>
                    </a:cubicBezTo>
                    <a:cubicBezTo>
                      <a:pt x="71" y="148"/>
                      <a:pt x="69" y="147"/>
                      <a:pt x="71" y="153"/>
                    </a:cubicBezTo>
                    <a:cubicBezTo>
                      <a:pt x="71" y="150"/>
                      <a:pt x="76" y="161"/>
                      <a:pt x="77" y="161"/>
                    </a:cubicBezTo>
                    <a:cubicBezTo>
                      <a:pt x="74" y="153"/>
                      <a:pt x="72" y="148"/>
                      <a:pt x="72" y="145"/>
                    </a:cubicBezTo>
                    <a:cubicBezTo>
                      <a:pt x="76" y="152"/>
                      <a:pt x="80" y="164"/>
                      <a:pt x="81" y="166"/>
                    </a:cubicBezTo>
                    <a:cubicBezTo>
                      <a:pt x="77" y="151"/>
                      <a:pt x="86" y="173"/>
                      <a:pt x="87" y="175"/>
                    </a:cubicBezTo>
                    <a:cubicBezTo>
                      <a:pt x="84" y="163"/>
                      <a:pt x="84" y="165"/>
                      <a:pt x="78" y="153"/>
                    </a:cubicBezTo>
                    <a:cubicBezTo>
                      <a:pt x="79" y="153"/>
                      <a:pt x="77" y="147"/>
                      <a:pt x="76" y="145"/>
                    </a:cubicBezTo>
                    <a:cubicBezTo>
                      <a:pt x="79" y="150"/>
                      <a:pt x="79" y="146"/>
                      <a:pt x="83" y="158"/>
                    </a:cubicBezTo>
                    <a:cubicBezTo>
                      <a:pt x="82" y="158"/>
                      <a:pt x="80" y="153"/>
                      <a:pt x="84" y="162"/>
                    </a:cubicBezTo>
                    <a:cubicBezTo>
                      <a:pt x="83" y="160"/>
                      <a:pt x="84" y="158"/>
                      <a:pt x="82" y="153"/>
                    </a:cubicBezTo>
                    <a:cubicBezTo>
                      <a:pt x="80" y="151"/>
                      <a:pt x="77" y="141"/>
                      <a:pt x="73" y="132"/>
                    </a:cubicBezTo>
                    <a:cubicBezTo>
                      <a:pt x="69" y="122"/>
                      <a:pt x="66" y="113"/>
                      <a:pt x="64" y="110"/>
                    </a:cubicBezTo>
                    <a:cubicBezTo>
                      <a:pt x="66" y="114"/>
                      <a:pt x="66" y="116"/>
                      <a:pt x="66" y="118"/>
                    </a:cubicBezTo>
                    <a:cubicBezTo>
                      <a:pt x="66" y="117"/>
                      <a:pt x="63" y="112"/>
                      <a:pt x="60" y="106"/>
                    </a:cubicBezTo>
                    <a:cubicBezTo>
                      <a:pt x="58" y="101"/>
                      <a:pt x="55" y="95"/>
                      <a:pt x="55" y="94"/>
                    </a:cubicBezTo>
                    <a:cubicBezTo>
                      <a:pt x="56" y="92"/>
                      <a:pt x="58" y="99"/>
                      <a:pt x="56" y="92"/>
                    </a:cubicBezTo>
                    <a:cubicBezTo>
                      <a:pt x="50" y="79"/>
                      <a:pt x="47" y="74"/>
                      <a:pt x="45" y="70"/>
                    </a:cubicBezTo>
                    <a:cubicBezTo>
                      <a:pt x="43" y="66"/>
                      <a:pt x="40" y="62"/>
                      <a:pt x="34" y="52"/>
                    </a:cubicBezTo>
                    <a:cubicBezTo>
                      <a:pt x="36" y="53"/>
                      <a:pt x="38" y="55"/>
                      <a:pt x="39" y="55"/>
                    </a:cubicBezTo>
                    <a:cubicBezTo>
                      <a:pt x="34" y="46"/>
                      <a:pt x="32" y="45"/>
                      <a:pt x="25" y="34"/>
                    </a:cubicBezTo>
                    <a:cubicBezTo>
                      <a:pt x="24" y="31"/>
                      <a:pt x="21" y="24"/>
                      <a:pt x="22" y="24"/>
                    </a:cubicBezTo>
                    <a:cubicBezTo>
                      <a:pt x="27" y="32"/>
                      <a:pt x="31" y="36"/>
                      <a:pt x="33" y="38"/>
                    </a:cubicBezTo>
                    <a:cubicBezTo>
                      <a:pt x="28" y="26"/>
                      <a:pt x="33" y="34"/>
                      <a:pt x="32" y="27"/>
                    </a:cubicBezTo>
                    <a:cubicBezTo>
                      <a:pt x="40" y="40"/>
                      <a:pt x="43" y="47"/>
                      <a:pt x="45" y="52"/>
                    </a:cubicBezTo>
                    <a:cubicBezTo>
                      <a:pt x="47" y="57"/>
                      <a:pt x="49" y="60"/>
                      <a:pt x="52" y="65"/>
                    </a:cubicBezTo>
                    <a:cubicBezTo>
                      <a:pt x="48" y="56"/>
                      <a:pt x="46" y="51"/>
                      <a:pt x="44" y="45"/>
                    </a:cubicBezTo>
                    <a:cubicBezTo>
                      <a:pt x="40" y="42"/>
                      <a:pt x="32" y="24"/>
                      <a:pt x="29" y="18"/>
                    </a:cubicBezTo>
                    <a:cubicBezTo>
                      <a:pt x="23" y="9"/>
                      <a:pt x="24" y="14"/>
                      <a:pt x="27" y="21"/>
                    </a:cubicBezTo>
                    <a:cubicBezTo>
                      <a:pt x="24" y="17"/>
                      <a:pt x="20" y="9"/>
                      <a:pt x="17" y="5"/>
                    </a:cubicBezTo>
                    <a:cubicBezTo>
                      <a:pt x="17" y="8"/>
                      <a:pt x="18" y="12"/>
                      <a:pt x="19" y="15"/>
                    </a:cubicBezTo>
                    <a:cubicBezTo>
                      <a:pt x="13" y="4"/>
                      <a:pt x="13" y="6"/>
                      <a:pt x="9" y="0"/>
                    </a:cubicBezTo>
                    <a:cubicBezTo>
                      <a:pt x="7" y="3"/>
                      <a:pt x="6" y="4"/>
                      <a:pt x="4" y="2"/>
                    </a:cubicBezTo>
                    <a:cubicBezTo>
                      <a:pt x="9" y="9"/>
                      <a:pt x="12" y="15"/>
                      <a:pt x="12" y="16"/>
                    </a:cubicBezTo>
                    <a:cubicBezTo>
                      <a:pt x="9" y="13"/>
                      <a:pt x="9" y="16"/>
                      <a:pt x="3" y="5"/>
                    </a:cubicBezTo>
                    <a:cubicBezTo>
                      <a:pt x="3" y="5"/>
                      <a:pt x="1" y="2"/>
                      <a:pt x="1" y="2"/>
                    </a:cubicBezTo>
                    <a:cubicBezTo>
                      <a:pt x="11" y="19"/>
                      <a:pt x="2" y="6"/>
                      <a:pt x="0" y="5"/>
                    </a:cubicBezTo>
                    <a:close/>
                    <a:moveTo>
                      <a:pt x="60" y="111"/>
                    </a:moveTo>
                    <a:cubicBezTo>
                      <a:pt x="64" y="120"/>
                      <a:pt x="67" y="126"/>
                      <a:pt x="65" y="126"/>
                    </a:cubicBezTo>
                    <a:cubicBezTo>
                      <a:pt x="61" y="117"/>
                      <a:pt x="59" y="111"/>
                      <a:pt x="60" y="111"/>
                    </a:cubicBezTo>
                    <a:close/>
                    <a:moveTo>
                      <a:pt x="59" y="118"/>
                    </a:moveTo>
                    <a:cubicBezTo>
                      <a:pt x="64" y="128"/>
                      <a:pt x="58" y="114"/>
                      <a:pt x="60" y="116"/>
                    </a:cubicBezTo>
                    <a:cubicBezTo>
                      <a:pt x="65" y="127"/>
                      <a:pt x="66" y="131"/>
                      <a:pt x="69" y="138"/>
                    </a:cubicBezTo>
                    <a:cubicBezTo>
                      <a:pt x="65" y="131"/>
                      <a:pt x="60" y="123"/>
                      <a:pt x="56" y="117"/>
                    </a:cubicBezTo>
                    <a:cubicBezTo>
                      <a:pt x="54" y="112"/>
                      <a:pt x="55" y="113"/>
                      <a:pt x="56" y="112"/>
                    </a:cubicBezTo>
                    <a:cubicBezTo>
                      <a:pt x="50" y="98"/>
                      <a:pt x="54" y="113"/>
                      <a:pt x="48" y="100"/>
                    </a:cubicBezTo>
                    <a:cubicBezTo>
                      <a:pt x="50" y="99"/>
                      <a:pt x="47" y="92"/>
                      <a:pt x="50" y="95"/>
                    </a:cubicBezTo>
                    <a:cubicBezTo>
                      <a:pt x="56" y="106"/>
                      <a:pt x="60" y="117"/>
                      <a:pt x="59" y="118"/>
                    </a:cubicBezTo>
                    <a:close/>
                    <a:moveTo>
                      <a:pt x="22" y="61"/>
                    </a:moveTo>
                    <a:cubicBezTo>
                      <a:pt x="26" y="67"/>
                      <a:pt x="33" y="79"/>
                      <a:pt x="27" y="65"/>
                    </a:cubicBezTo>
                    <a:cubicBezTo>
                      <a:pt x="38" y="83"/>
                      <a:pt x="35" y="83"/>
                      <a:pt x="36" y="89"/>
                    </a:cubicBezTo>
                    <a:cubicBezTo>
                      <a:pt x="32" y="80"/>
                      <a:pt x="30" y="76"/>
                      <a:pt x="28" y="73"/>
                    </a:cubicBezTo>
                    <a:cubicBezTo>
                      <a:pt x="27" y="70"/>
                      <a:pt x="26" y="67"/>
                      <a:pt x="2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4" name="Freeform 6741">
                <a:extLst>
                  <a:ext uri="{FF2B5EF4-FFF2-40B4-BE49-F238E27FC236}">
                    <a16:creationId xmlns:a16="http://schemas.microsoft.com/office/drawing/2014/main" id="{757B1E76-15C5-4DED-97A7-32A2689419A7}"/>
                  </a:ext>
                </a:extLst>
              </p:cNvPr>
              <p:cNvSpPr>
                <a:spLocks noEditPoints="1"/>
              </p:cNvSpPr>
              <p:nvPr/>
            </p:nvSpPr>
            <p:spPr bwMode="auto">
              <a:xfrm>
                <a:off x="1800" y="1600"/>
                <a:ext cx="967" cy="906"/>
              </a:xfrm>
              <a:custGeom>
                <a:avLst/>
                <a:gdLst>
                  <a:gd name="T0" fmla="*/ 42 w 1699"/>
                  <a:gd name="T1" fmla="*/ 1039 h 1592"/>
                  <a:gd name="T2" fmla="*/ 340 w 1699"/>
                  <a:gd name="T3" fmla="*/ 462 h 1592"/>
                  <a:gd name="T4" fmla="*/ 843 w 1699"/>
                  <a:gd name="T5" fmla="*/ 194 h 1592"/>
                  <a:gd name="T6" fmla="*/ 1302 w 1699"/>
                  <a:gd name="T7" fmla="*/ 337 h 1592"/>
                  <a:gd name="T8" fmla="*/ 1538 w 1699"/>
                  <a:gd name="T9" fmla="*/ 646 h 1592"/>
                  <a:gd name="T10" fmla="*/ 1588 w 1699"/>
                  <a:gd name="T11" fmla="*/ 925 h 1592"/>
                  <a:gd name="T12" fmla="*/ 1549 w 1699"/>
                  <a:gd name="T13" fmla="*/ 1194 h 1592"/>
                  <a:gd name="T14" fmla="*/ 1456 w 1699"/>
                  <a:gd name="T15" fmla="*/ 1402 h 1592"/>
                  <a:gd name="T16" fmla="*/ 1615 w 1699"/>
                  <a:gd name="T17" fmla="*/ 1091 h 1592"/>
                  <a:gd name="T18" fmla="*/ 1543 w 1699"/>
                  <a:gd name="T19" fmla="*/ 1312 h 1592"/>
                  <a:gd name="T20" fmla="*/ 1433 w 1699"/>
                  <a:gd name="T21" fmla="*/ 1491 h 1592"/>
                  <a:gd name="T22" fmla="*/ 1646 w 1699"/>
                  <a:gd name="T23" fmla="*/ 1167 h 1592"/>
                  <a:gd name="T24" fmla="*/ 1689 w 1699"/>
                  <a:gd name="T25" fmla="*/ 985 h 1592"/>
                  <a:gd name="T26" fmla="*/ 1677 w 1699"/>
                  <a:gd name="T27" fmla="*/ 750 h 1592"/>
                  <a:gd name="T28" fmla="*/ 1679 w 1699"/>
                  <a:gd name="T29" fmla="*/ 860 h 1592"/>
                  <a:gd name="T30" fmla="*/ 1535 w 1699"/>
                  <a:gd name="T31" fmla="*/ 459 h 1592"/>
                  <a:gd name="T32" fmla="*/ 1426 w 1699"/>
                  <a:gd name="T33" fmla="*/ 313 h 1592"/>
                  <a:gd name="T34" fmla="*/ 1360 w 1699"/>
                  <a:gd name="T35" fmla="*/ 264 h 1592"/>
                  <a:gd name="T36" fmla="*/ 1143 w 1699"/>
                  <a:gd name="T37" fmla="*/ 131 h 1592"/>
                  <a:gd name="T38" fmla="*/ 1262 w 1699"/>
                  <a:gd name="T39" fmla="*/ 172 h 1592"/>
                  <a:gd name="T40" fmla="*/ 999 w 1699"/>
                  <a:gd name="T41" fmla="*/ 109 h 1592"/>
                  <a:gd name="T42" fmla="*/ 849 w 1699"/>
                  <a:gd name="T43" fmla="*/ 81 h 1592"/>
                  <a:gd name="T44" fmla="*/ 1254 w 1699"/>
                  <a:gd name="T45" fmla="*/ 152 h 1592"/>
                  <a:gd name="T46" fmla="*/ 1464 w 1699"/>
                  <a:gd name="T47" fmla="*/ 294 h 1592"/>
                  <a:gd name="T48" fmla="*/ 890 w 1699"/>
                  <a:gd name="T49" fmla="*/ 45 h 1592"/>
                  <a:gd name="T50" fmla="*/ 875 w 1699"/>
                  <a:gd name="T51" fmla="*/ 16 h 1592"/>
                  <a:gd name="T52" fmla="*/ 1641 w 1699"/>
                  <a:gd name="T53" fmla="*/ 669 h 1592"/>
                  <a:gd name="T54" fmla="*/ 856 w 1699"/>
                  <a:gd name="T55" fmla="*/ 20 h 1592"/>
                  <a:gd name="T56" fmla="*/ 160 w 1699"/>
                  <a:gd name="T57" fmla="*/ 407 h 1592"/>
                  <a:gd name="T58" fmla="*/ 282 w 1699"/>
                  <a:gd name="T59" fmla="*/ 273 h 1592"/>
                  <a:gd name="T60" fmla="*/ 105 w 1699"/>
                  <a:gd name="T61" fmla="*/ 531 h 1592"/>
                  <a:gd name="T62" fmla="*/ 361 w 1699"/>
                  <a:gd name="T63" fmla="*/ 220 h 1592"/>
                  <a:gd name="T64" fmla="*/ 1488 w 1699"/>
                  <a:gd name="T65" fmla="*/ 324 h 1592"/>
                  <a:gd name="T66" fmla="*/ 347 w 1699"/>
                  <a:gd name="T67" fmla="*/ 249 h 1592"/>
                  <a:gd name="T68" fmla="*/ 491 w 1699"/>
                  <a:gd name="T69" fmla="*/ 156 h 1592"/>
                  <a:gd name="T70" fmla="*/ 266 w 1699"/>
                  <a:gd name="T71" fmla="*/ 336 h 1592"/>
                  <a:gd name="T72" fmla="*/ 444 w 1699"/>
                  <a:gd name="T73" fmla="*/ 197 h 1592"/>
                  <a:gd name="T74" fmla="*/ 703 w 1699"/>
                  <a:gd name="T75" fmla="*/ 96 h 1592"/>
                  <a:gd name="T76" fmla="*/ 328 w 1699"/>
                  <a:gd name="T77" fmla="*/ 295 h 1592"/>
                  <a:gd name="T78" fmla="*/ 759 w 1699"/>
                  <a:gd name="T79" fmla="*/ 99 h 1592"/>
                  <a:gd name="T80" fmla="*/ 515 w 1699"/>
                  <a:gd name="T81" fmla="*/ 179 h 1592"/>
                  <a:gd name="T82" fmla="*/ 1681 w 1699"/>
                  <a:gd name="T83" fmla="*/ 790 h 1592"/>
                  <a:gd name="T84" fmla="*/ 812 w 1699"/>
                  <a:gd name="T85" fmla="*/ 103 h 1592"/>
                  <a:gd name="T86" fmla="*/ 161 w 1699"/>
                  <a:gd name="T87" fmla="*/ 545 h 1592"/>
                  <a:gd name="T88" fmla="*/ 1449 w 1699"/>
                  <a:gd name="T89" fmla="*/ 346 h 1592"/>
                  <a:gd name="T90" fmla="*/ 293 w 1699"/>
                  <a:gd name="T91" fmla="*/ 362 h 1592"/>
                  <a:gd name="T92" fmla="*/ 1417 w 1699"/>
                  <a:gd name="T93" fmla="*/ 1503 h 1592"/>
                  <a:gd name="T94" fmla="*/ 1468 w 1699"/>
                  <a:gd name="T95" fmla="*/ 435 h 1592"/>
                  <a:gd name="T96" fmla="*/ 1465 w 1699"/>
                  <a:gd name="T97" fmla="*/ 409 h 1592"/>
                  <a:gd name="T98" fmla="*/ 1013 w 1699"/>
                  <a:gd name="T99" fmla="*/ 154 h 1592"/>
                  <a:gd name="T100" fmla="*/ 951 w 1699"/>
                  <a:gd name="T101" fmla="*/ 140 h 1592"/>
                  <a:gd name="T102" fmla="*/ 883 w 1699"/>
                  <a:gd name="T103" fmla="*/ 138 h 1592"/>
                  <a:gd name="T104" fmla="*/ 1548 w 1699"/>
                  <a:gd name="T105" fmla="*/ 551 h 1592"/>
                  <a:gd name="T106" fmla="*/ 1459 w 1699"/>
                  <a:gd name="T107" fmla="*/ 426 h 1592"/>
                  <a:gd name="T108" fmla="*/ 1603 w 1699"/>
                  <a:gd name="T109" fmla="*/ 699 h 1592"/>
                  <a:gd name="T110" fmla="*/ 1601 w 1699"/>
                  <a:gd name="T111" fmla="*/ 1113 h 1592"/>
                  <a:gd name="T112" fmla="*/ 1489 w 1699"/>
                  <a:gd name="T113" fmla="*/ 1353 h 1592"/>
                  <a:gd name="T114" fmla="*/ 1603 w 1699"/>
                  <a:gd name="T115" fmla="*/ 773 h 1592"/>
                  <a:gd name="T116" fmla="*/ 1536 w 1699"/>
                  <a:gd name="T117" fmla="*/ 608 h 1592"/>
                  <a:gd name="T118" fmla="*/ 1221 w 1699"/>
                  <a:gd name="T119" fmla="*/ 270 h 1592"/>
                  <a:gd name="T120" fmla="*/ 997 w 1699"/>
                  <a:gd name="T121" fmla="*/ 193 h 1592"/>
                  <a:gd name="T122" fmla="*/ 855 w 1699"/>
                  <a:gd name="T123" fmla="*/ 189 h 1592"/>
                  <a:gd name="T124" fmla="*/ 1578 w 1699"/>
                  <a:gd name="T125" fmla="*/ 893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9" h="1592">
                    <a:moveTo>
                      <a:pt x="715" y="13"/>
                    </a:moveTo>
                    <a:cubicBezTo>
                      <a:pt x="703" y="15"/>
                      <a:pt x="685" y="19"/>
                      <a:pt x="668" y="23"/>
                    </a:cubicBezTo>
                    <a:cubicBezTo>
                      <a:pt x="650" y="27"/>
                      <a:pt x="634" y="31"/>
                      <a:pt x="626" y="32"/>
                    </a:cubicBezTo>
                    <a:cubicBezTo>
                      <a:pt x="626" y="33"/>
                      <a:pt x="620" y="35"/>
                      <a:pt x="613" y="37"/>
                    </a:cubicBezTo>
                    <a:cubicBezTo>
                      <a:pt x="607" y="39"/>
                      <a:pt x="600" y="41"/>
                      <a:pt x="598" y="40"/>
                    </a:cubicBezTo>
                    <a:cubicBezTo>
                      <a:pt x="588" y="43"/>
                      <a:pt x="592" y="43"/>
                      <a:pt x="584" y="45"/>
                    </a:cubicBezTo>
                    <a:cubicBezTo>
                      <a:pt x="582" y="47"/>
                      <a:pt x="579" y="49"/>
                      <a:pt x="574" y="51"/>
                    </a:cubicBezTo>
                    <a:cubicBezTo>
                      <a:pt x="570" y="54"/>
                      <a:pt x="562" y="57"/>
                      <a:pt x="549" y="62"/>
                    </a:cubicBezTo>
                    <a:cubicBezTo>
                      <a:pt x="544" y="62"/>
                      <a:pt x="556" y="58"/>
                      <a:pt x="536" y="64"/>
                    </a:cubicBezTo>
                    <a:cubicBezTo>
                      <a:pt x="549" y="57"/>
                      <a:pt x="569" y="49"/>
                      <a:pt x="589" y="42"/>
                    </a:cubicBezTo>
                    <a:cubicBezTo>
                      <a:pt x="609" y="35"/>
                      <a:pt x="627" y="30"/>
                      <a:pt x="637" y="28"/>
                    </a:cubicBezTo>
                    <a:cubicBezTo>
                      <a:pt x="642" y="26"/>
                      <a:pt x="653" y="22"/>
                      <a:pt x="664" y="19"/>
                    </a:cubicBezTo>
                    <a:cubicBezTo>
                      <a:pt x="663" y="18"/>
                      <a:pt x="652" y="21"/>
                      <a:pt x="651" y="20"/>
                    </a:cubicBezTo>
                    <a:cubicBezTo>
                      <a:pt x="642" y="22"/>
                      <a:pt x="634" y="25"/>
                      <a:pt x="626" y="27"/>
                    </a:cubicBezTo>
                    <a:cubicBezTo>
                      <a:pt x="625" y="29"/>
                      <a:pt x="618" y="32"/>
                      <a:pt x="608" y="35"/>
                    </a:cubicBezTo>
                    <a:cubicBezTo>
                      <a:pt x="598" y="38"/>
                      <a:pt x="585" y="41"/>
                      <a:pt x="575" y="46"/>
                    </a:cubicBezTo>
                    <a:cubicBezTo>
                      <a:pt x="565" y="49"/>
                      <a:pt x="579" y="42"/>
                      <a:pt x="569" y="46"/>
                    </a:cubicBezTo>
                    <a:cubicBezTo>
                      <a:pt x="567" y="47"/>
                      <a:pt x="559" y="50"/>
                      <a:pt x="551" y="54"/>
                    </a:cubicBezTo>
                    <a:cubicBezTo>
                      <a:pt x="542" y="57"/>
                      <a:pt x="533" y="60"/>
                      <a:pt x="528" y="62"/>
                    </a:cubicBezTo>
                    <a:cubicBezTo>
                      <a:pt x="529" y="63"/>
                      <a:pt x="531" y="63"/>
                      <a:pt x="527" y="65"/>
                    </a:cubicBezTo>
                    <a:cubicBezTo>
                      <a:pt x="516" y="68"/>
                      <a:pt x="508" y="74"/>
                      <a:pt x="493" y="80"/>
                    </a:cubicBezTo>
                    <a:cubicBezTo>
                      <a:pt x="490" y="80"/>
                      <a:pt x="489" y="79"/>
                      <a:pt x="474" y="87"/>
                    </a:cubicBezTo>
                    <a:cubicBezTo>
                      <a:pt x="482" y="84"/>
                      <a:pt x="472" y="90"/>
                      <a:pt x="463" y="95"/>
                    </a:cubicBezTo>
                    <a:cubicBezTo>
                      <a:pt x="463" y="94"/>
                      <a:pt x="456" y="98"/>
                      <a:pt x="450" y="101"/>
                    </a:cubicBezTo>
                    <a:cubicBezTo>
                      <a:pt x="444" y="104"/>
                      <a:pt x="438" y="107"/>
                      <a:pt x="438" y="106"/>
                    </a:cubicBezTo>
                    <a:cubicBezTo>
                      <a:pt x="430" y="110"/>
                      <a:pt x="429" y="112"/>
                      <a:pt x="419" y="117"/>
                    </a:cubicBezTo>
                    <a:cubicBezTo>
                      <a:pt x="422" y="117"/>
                      <a:pt x="417" y="120"/>
                      <a:pt x="412" y="124"/>
                    </a:cubicBezTo>
                    <a:cubicBezTo>
                      <a:pt x="402" y="128"/>
                      <a:pt x="406" y="128"/>
                      <a:pt x="397" y="134"/>
                    </a:cubicBezTo>
                    <a:cubicBezTo>
                      <a:pt x="392" y="136"/>
                      <a:pt x="400" y="129"/>
                      <a:pt x="394" y="133"/>
                    </a:cubicBezTo>
                    <a:cubicBezTo>
                      <a:pt x="388" y="139"/>
                      <a:pt x="378" y="145"/>
                      <a:pt x="367" y="153"/>
                    </a:cubicBezTo>
                    <a:cubicBezTo>
                      <a:pt x="356" y="161"/>
                      <a:pt x="344" y="169"/>
                      <a:pt x="333" y="178"/>
                    </a:cubicBezTo>
                    <a:cubicBezTo>
                      <a:pt x="330" y="179"/>
                      <a:pt x="325" y="182"/>
                      <a:pt x="319" y="186"/>
                    </a:cubicBezTo>
                    <a:cubicBezTo>
                      <a:pt x="308" y="197"/>
                      <a:pt x="309" y="200"/>
                      <a:pt x="305" y="204"/>
                    </a:cubicBezTo>
                    <a:cubicBezTo>
                      <a:pt x="295" y="213"/>
                      <a:pt x="291" y="215"/>
                      <a:pt x="288" y="216"/>
                    </a:cubicBezTo>
                    <a:cubicBezTo>
                      <a:pt x="284" y="218"/>
                      <a:pt x="281" y="219"/>
                      <a:pt x="275" y="224"/>
                    </a:cubicBezTo>
                    <a:cubicBezTo>
                      <a:pt x="274" y="227"/>
                      <a:pt x="266" y="236"/>
                      <a:pt x="253" y="248"/>
                    </a:cubicBezTo>
                    <a:cubicBezTo>
                      <a:pt x="253" y="247"/>
                      <a:pt x="257" y="243"/>
                      <a:pt x="252" y="247"/>
                    </a:cubicBezTo>
                    <a:cubicBezTo>
                      <a:pt x="245" y="256"/>
                      <a:pt x="251" y="252"/>
                      <a:pt x="257" y="249"/>
                    </a:cubicBezTo>
                    <a:cubicBezTo>
                      <a:pt x="255" y="251"/>
                      <a:pt x="255" y="252"/>
                      <a:pt x="253" y="254"/>
                    </a:cubicBezTo>
                    <a:cubicBezTo>
                      <a:pt x="241" y="263"/>
                      <a:pt x="243" y="259"/>
                      <a:pt x="237" y="263"/>
                    </a:cubicBezTo>
                    <a:cubicBezTo>
                      <a:pt x="226" y="273"/>
                      <a:pt x="219" y="281"/>
                      <a:pt x="213" y="289"/>
                    </a:cubicBezTo>
                    <a:cubicBezTo>
                      <a:pt x="207" y="297"/>
                      <a:pt x="202" y="304"/>
                      <a:pt x="195" y="312"/>
                    </a:cubicBezTo>
                    <a:cubicBezTo>
                      <a:pt x="195" y="312"/>
                      <a:pt x="195" y="311"/>
                      <a:pt x="196" y="309"/>
                    </a:cubicBezTo>
                    <a:cubicBezTo>
                      <a:pt x="188" y="319"/>
                      <a:pt x="186" y="320"/>
                      <a:pt x="179" y="329"/>
                    </a:cubicBezTo>
                    <a:cubicBezTo>
                      <a:pt x="176" y="337"/>
                      <a:pt x="166" y="347"/>
                      <a:pt x="158" y="361"/>
                    </a:cubicBezTo>
                    <a:cubicBezTo>
                      <a:pt x="158" y="358"/>
                      <a:pt x="153" y="365"/>
                      <a:pt x="148" y="373"/>
                    </a:cubicBezTo>
                    <a:cubicBezTo>
                      <a:pt x="148" y="374"/>
                      <a:pt x="151" y="372"/>
                      <a:pt x="148" y="376"/>
                    </a:cubicBezTo>
                    <a:cubicBezTo>
                      <a:pt x="147" y="376"/>
                      <a:pt x="142" y="384"/>
                      <a:pt x="142" y="382"/>
                    </a:cubicBezTo>
                    <a:cubicBezTo>
                      <a:pt x="136" y="391"/>
                      <a:pt x="136" y="391"/>
                      <a:pt x="130" y="400"/>
                    </a:cubicBezTo>
                    <a:cubicBezTo>
                      <a:pt x="128" y="403"/>
                      <a:pt x="123" y="412"/>
                      <a:pt x="118" y="421"/>
                    </a:cubicBezTo>
                    <a:cubicBezTo>
                      <a:pt x="113" y="431"/>
                      <a:pt x="107" y="441"/>
                      <a:pt x="103" y="447"/>
                    </a:cubicBezTo>
                    <a:cubicBezTo>
                      <a:pt x="99" y="455"/>
                      <a:pt x="92" y="469"/>
                      <a:pt x="86" y="482"/>
                    </a:cubicBezTo>
                    <a:cubicBezTo>
                      <a:pt x="80" y="496"/>
                      <a:pt x="74" y="508"/>
                      <a:pt x="70" y="514"/>
                    </a:cubicBezTo>
                    <a:cubicBezTo>
                      <a:pt x="70" y="517"/>
                      <a:pt x="67" y="524"/>
                      <a:pt x="64" y="531"/>
                    </a:cubicBezTo>
                    <a:cubicBezTo>
                      <a:pt x="61" y="538"/>
                      <a:pt x="58" y="545"/>
                      <a:pt x="56" y="548"/>
                    </a:cubicBezTo>
                    <a:cubicBezTo>
                      <a:pt x="56" y="551"/>
                      <a:pt x="53" y="560"/>
                      <a:pt x="50" y="570"/>
                    </a:cubicBezTo>
                    <a:cubicBezTo>
                      <a:pt x="46" y="580"/>
                      <a:pt x="42" y="590"/>
                      <a:pt x="40" y="594"/>
                    </a:cubicBezTo>
                    <a:cubicBezTo>
                      <a:pt x="28" y="637"/>
                      <a:pt x="18" y="680"/>
                      <a:pt x="11" y="726"/>
                    </a:cubicBezTo>
                    <a:cubicBezTo>
                      <a:pt x="4" y="771"/>
                      <a:pt x="0" y="819"/>
                      <a:pt x="2" y="871"/>
                    </a:cubicBezTo>
                    <a:cubicBezTo>
                      <a:pt x="3" y="902"/>
                      <a:pt x="6" y="933"/>
                      <a:pt x="10" y="961"/>
                    </a:cubicBezTo>
                    <a:cubicBezTo>
                      <a:pt x="15" y="990"/>
                      <a:pt x="20" y="1016"/>
                      <a:pt x="27" y="1036"/>
                    </a:cubicBezTo>
                    <a:cubicBezTo>
                      <a:pt x="26" y="1034"/>
                      <a:pt x="22" y="1015"/>
                      <a:pt x="23" y="1012"/>
                    </a:cubicBezTo>
                    <a:cubicBezTo>
                      <a:pt x="29" y="1037"/>
                      <a:pt x="37" y="1053"/>
                      <a:pt x="44" y="1069"/>
                    </a:cubicBezTo>
                    <a:cubicBezTo>
                      <a:pt x="44" y="1066"/>
                      <a:pt x="41" y="1053"/>
                      <a:pt x="41" y="1051"/>
                    </a:cubicBezTo>
                    <a:cubicBezTo>
                      <a:pt x="43" y="1053"/>
                      <a:pt x="45" y="1061"/>
                      <a:pt x="46" y="1063"/>
                    </a:cubicBezTo>
                    <a:cubicBezTo>
                      <a:pt x="46" y="1059"/>
                      <a:pt x="42" y="1045"/>
                      <a:pt x="42" y="1039"/>
                    </a:cubicBezTo>
                    <a:cubicBezTo>
                      <a:pt x="44" y="1046"/>
                      <a:pt x="46" y="1047"/>
                      <a:pt x="48" y="1049"/>
                    </a:cubicBezTo>
                    <a:cubicBezTo>
                      <a:pt x="50" y="1050"/>
                      <a:pt x="52" y="1053"/>
                      <a:pt x="55" y="1066"/>
                    </a:cubicBezTo>
                    <a:cubicBezTo>
                      <a:pt x="57" y="1069"/>
                      <a:pt x="53" y="1055"/>
                      <a:pt x="55" y="1058"/>
                    </a:cubicBezTo>
                    <a:cubicBezTo>
                      <a:pt x="57" y="1066"/>
                      <a:pt x="59" y="1072"/>
                      <a:pt x="60" y="1073"/>
                    </a:cubicBezTo>
                    <a:cubicBezTo>
                      <a:pt x="60" y="1062"/>
                      <a:pt x="66" y="1072"/>
                      <a:pt x="71" y="1079"/>
                    </a:cubicBezTo>
                    <a:cubicBezTo>
                      <a:pt x="73" y="1083"/>
                      <a:pt x="75" y="1086"/>
                      <a:pt x="77" y="1086"/>
                    </a:cubicBezTo>
                    <a:cubicBezTo>
                      <a:pt x="78" y="1085"/>
                      <a:pt x="78" y="1081"/>
                      <a:pt x="76" y="1070"/>
                    </a:cubicBezTo>
                    <a:cubicBezTo>
                      <a:pt x="76" y="1067"/>
                      <a:pt x="78" y="1076"/>
                      <a:pt x="79" y="1075"/>
                    </a:cubicBezTo>
                    <a:cubicBezTo>
                      <a:pt x="78" y="1069"/>
                      <a:pt x="75" y="1066"/>
                      <a:pt x="75" y="1062"/>
                    </a:cubicBezTo>
                    <a:cubicBezTo>
                      <a:pt x="78" y="1072"/>
                      <a:pt x="79" y="1072"/>
                      <a:pt x="79" y="1067"/>
                    </a:cubicBezTo>
                    <a:cubicBezTo>
                      <a:pt x="82" y="1077"/>
                      <a:pt x="84" y="1079"/>
                      <a:pt x="86" y="1080"/>
                    </a:cubicBezTo>
                    <a:cubicBezTo>
                      <a:pt x="84" y="1068"/>
                      <a:pt x="85" y="1063"/>
                      <a:pt x="86" y="1060"/>
                    </a:cubicBezTo>
                    <a:cubicBezTo>
                      <a:pt x="87" y="1058"/>
                      <a:pt x="89" y="1058"/>
                      <a:pt x="91" y="1058"/>
                    </a:cubicBezTo>
                    <a:cubicBezTo>
                      <a:pt x="96" y="1068"/>
                      <a:pt x="102" y="1083"/>
                      <a:pt x="107" y="1087"/>
                    </a:cubicBezTo>
                    <a:cubicBezTo>
                      <a:pt x="105" y="1080"/>
                      <a:pt x="104" y="1074"/>
                      <a:pt x="106" y="1075"/>
                    </a:cubicBezTo>
                    <a:cubicBezTo>
                      <a:pt x="109" y="1086"/>
                      <a:pt x="112" y="1091"/>
                      <a:pt x="114" y="1092"/>
                    </a:cubicBezTo>
                    <a:cubicBezTo>
                      <a:pt x="116" y="1093"/>
                      <a:pt x="117" y="1091"/>
                      <a:pt x="117" y="1088"/>
                    </a:cubicBezTo>
                    <a:cubicBezTo>
                      <a:pt x="116" y="1080"/>
                      <a:pt x="114" y="1072"/>
                      <a:pt x="113" y="1065"/>
                    </a:cubicBezTo>
                    <a:cubicBezTo>
                      <a:pt x="113" y="1065"/>
                      <a:pt x="114" y="1063"/>
                      <a:pt x="113" y="1060"/>
                    </a:cubicBezTo>
                    <a:cubicBezTo>
                      <a:pt x="115" y="1066"/>
                      <a:pt x="118" y="1079"/>
                      <a:pt x="118" y="1075"/>
                    </a:cubicBezTo>
                    <a:cubicBezTo>
                      <a:pt x="119" y="1074"/>
                      <a:pt x="117" y="1069"/>
                      <a:pt x="116" y="1063"/>
                    </a:cubicBezTo>
                    <a:cubicBezTo>
                      <a:pt x="114" y="1057"/>
                      <a:pt x="112" y="1050"/>
                      <a:pt x="112" y="1047"/>
                    </a:cubicBezTo>
                    <a:cubicBezTo>
                      <a:pt x="115" y="1058"/>
                      <a:pt x="119" y="1072"/>
                      <a:pt x="123" y="1083"/>
                    </a:cubicBezTo>
                    <a:cubicBezTo>
                      <a:pt x="127" y="1094"/>
                      <a:pt x="131" y="1103"/>
                      <a:pt x="133" y="1103"/>
                    </a:cubicBezTo>
                    <a:cubicBezTo>
                      <a:pt x="131" y="1094"/>
                      <a:pt x="128" y="1084"/>
                      <a:pt x="127" y="1078"/>
                    </a:cubicBezTo>
                    <a:cubicBezTo>
                      <a:pt x="127" y="1081"/>
                      <a:pt x="125" y="1076"/>
                      <a:pt x="124" y="1071"/>
                    </a:cubicBezTo>
                    <a:cubicBezTo>
                      <a:pt x="122" y="1066"/>
                      <a:pt x="121" y="1061"/>
                      <a:pt x="121" y="1060"/>
                    </a:cubicBezTo>
                    <a:cubicBezTo>
                      <a:pt x="126" y="1068"/>
                      <a:pt x="128" y="1068"/>
                      <a:pt x="128" y="1058"/>
                    </a:cubicBezTo>
                    <a:cubicBezTo>
                      <a:pt x="129" y="1061"/>
                      <a:pt x="132" y="1071"/>
                      <a:pt x="134" y="1078"/>
                    </a:cubicBezTo>
                    <a:cubicBezTo>
                      <a:pt x="136" y="1079"/>
                      <a:pt x="131" y="1065"/>
                      <a:pt x="131" y="1062"/>
                    </a:cubicBezTo>
                    <a:cubicBezTo>
                      <a:pt x="138" y="1077"/>
                      <a:pt x="145" y="1084"/>
                      <a:pt x="150" y="1083"/>
                    </a:cubicBezTo>
                    <a:cubicBezTo>
                      <a:pt x="154" y="1082"/>
                      <a:pt x="155" y="1073"/>
                      <a:pt x="152" y="1053"/>
                    </a:cubicBezTo>
                    <a:cubicBezTo>
                      <a:pt x="160" y="1066"/>
                      <a:pt x="169" y="1071"/>
                      <a:pt x="170" y="1059"/>
                    </a:cubicBezTo>
                    <a:cubicBezTo>
                      <a:pt x="165" y="1042"/>
                      <a:pt x="163" y="1029"/>
                      <a:pt x="158" y="1017"/>
                    </a:cubicBezTo>
                    <a:cubicBezTo>
                      <a:pt x="159" y="1016"/>
                      <a:pt x="159" y="1015"/>
                      <a:pt x="159" y="1013"/>
                    </a:cubicBezTo>
                    <a:cubicBezTo>
                      <a:pt x="164" y="1033"/>
                      <a:pt x="169" y="1048"/>
                      <a:pt x="175" y="1065"/>
                    </a:cubicBezTo>
                    <a:cubicBezTo>
                      <a:pt x="177" y="1063"/>
                      <a:pt x="177" y="1063"/>
                      <a:pt x="177" y="1063"/>
                    </a:cubicBezTo>
                    <a:cubicBezTo>
                      <a:pt x="173" y="1047"/>
                      <a:pt x="166" y="1030"/>
                      <a:pt x="167" y="1023"/>
                    </a:cubicBezTo>
                    <a:cubicBezTo>
                      <a:pt x="167" y="1025"/>
                      <a:pt x="169" y="1030"/>
                      <a:pt x="170" y="1034"/>
                    </a:cubicBezTo>
                    <a:cubicBezTo>
                      <a:pt x="171" y="1039"/>
                      <a:pt x="172" y="1042"/>
                      <a:pt x="173" y="1042"/>
                    </a:cubicBezTo>
                    <a:cubicBezTo>
                      <a:pt x="169" y="1027"/>
                      <a:pt x="172" y="1028"/>
                      <a:pt x="170" y="1017"/>
                    </a:cubicBezTo>
                    <a:cubicBezTo>
                      <a:pt x="172" y="1024"/>
                      <a:pt x="174" y="1030"/>
                      <a:pt x="177" y="1042"/>
                    </a:cubicBezTo>
                    <a:cubicBezTo>
                      <a:pt x="178" y="1038"/>
                      <a:pt x="182" y="1051"/>
                      <a:pt x="185" y="1055"/>
                    </a:cubicBezTo>
                    <a:cubicBezTo>
                      <a:pt x="188" y="1052"/>
                      <a:pt x="191" y="1059"/>
                      <a:pt x="192" y="1052"/>
                    </a:cubicBezTo>
                    <a:cubicBezTo>
                      <a:pt x="198" y="1066"/>
                      <a:pt x="202" y="1071"/>
                      <a:pt x="206" y="1075"/>
                    </a:cubicBezTo>
                    <a:cubicBezTo>
                      <a:pt x="210" y="1079"/>
                      <a:pt x="214" y="1081"/>
                      <a:pt x="220" y="1091"/>
                    </a:cubicBezTo>
                    <a:cubicBezTo>
                      <a:pt x="220" y="1089"/>
                      <a:pt x="219" y="1088"/>
                      <a:pt x="220" y="1088"/>
                    </a:cubicBezTo>
                    <a:cubicBezTo>
                      <a:pt x="218" y="1082"/>
                      <a:pt x="216" y="1073"/>
                      <a:pt x="215" y="1064"/>
                    </a:cubicBezTo>
                    <a:cubicBezTo>
                      <a:pt x="213" y="1055"/>
                      <a:pt x="212" y="1045"/>
                      <a:pt x="212" y="1038"/>
                    </a:cubicBezTo>
                    <a:cubicBezTo>
                      <a:pt x="212" y="1030"/>
                      <a:pt x="212" y="1025"/>
                      <a:pt x="214" y="1023"/>
                    </a:cubicBezTo>
                    <a:cubicBezTo>
                      <a:pt x="215" y="1022"/>
                      <a:pt x="217" y="1024"/>
                      <a:pt x="221" y="1033"/>
                    </a:cubicBezTo>
                    <a:cubicBezTo>
                      <a:pt x="223" y="1034"/>
                      <a:pt x="222" y="1029"/>
                      <a:pt x="222" y="1024"/>
                    </a:cubicBezTo>
                    <a:cubicBezTo>
                      <a:pt x="221" y="1019"/>
                      <a:pt x="220" y="1014"/>
                      <a:pt x="222" y="1017"/>
                    </a:cubicBezTo>
                    <a:cubicBezTo>
                      <a:pt x="216" y="985"/>
                      <a:pt x="210" y="950"/>
                      <a:pt x="207" y="912"/>
                    </a:cubicBezTo>
                    <a:cubicBezTo>
                      <a:pt x="205" y="875"/>
                      <a:pt x="205" y="835"/>
                      <a:pt x="209" y="795"/>
                    </a:cubicBezTo>
                    <a:cubicBezTo>
                      <a:pt x="213" y="756"/>
                      <a:pt x="221" y="716"/>
                      <a:pt x="232" y="679"/>
                    </a:cubicBezTo>
                    <a:cubicBezTo>
                      <a:pt x="242" y="642"/>
                      <a:pt x="256" y="608"/>
                      <a:pt x="271" y="579"/>
                    </a:cubicBezTo>
                    <a:cubicBezTo>
                      <a:pt x="275" y="570"/>
                      <a:pt x="282" y="557"/>
                      <a:pt x="288" y="547"/>
                    </a:cubicBezTo>
                    <a:cubicBezTo>
                      <a:pt x="294" y="536"/>
                      <a:pt x="299" y="528"/>
                      <a:pt x="297" y="528"/>
                    </a:cubicBezTo>
                    <a:cubicBezTo>
                      <a:pt x="301" y="525"/>
                      <a:pt x="305" y="517"/>
                      <a:pt x="311" y="509"/>
                    </a:cubicBezTo>
                    <a:cubicBezTo>
                      <a:pt x="316" y="501"/>
                      <a:pt x="322" y="491"/>
                      <a:pt x="327" y="485"/>
                    </a:cubicBezTo>
                    <a:cubicBezTo>
                      <a:pt x="327" y="483"/>
                      <a:pt x="321" y="491"/>
                      <a:pt x="321" y="489"/>
                    </a:cubicBezTo>
                    <a:cubicBezTo>
                      <a:pt x="327" y="482"/>
                      <a:pt x="330" y="477"/>
                      <a:pt x="333" y="473"/>
                    </a:cubicBezTo>
                    <a:cubicBezTo>
                      <a:pt x="332" y="477"/>
                      <a:pt x="324" y="488"/>
                      <a:pt x="332" y="478"/>
                    </a:cubicBezTo>
                    <a:cubicBezTo>
                      <a:pt x="331" y="476"/>
                      <a:pt x="338" y="472"/>
                      <a:pt x="342" y="465"/>
                    </a:cubicBezTo>
                    <a:cubicBezTo>
                      <a:pt x="345" y="460"/>
                      <a:pt x="335" y="469"/>
                      <a:pt x="340" y="462"/>
                    </a:cubicBezTo>
                    <a:cubicBezTo>
                      <a:pt x="343" y="458"/>
                      <a:pt x="345" y="456"/>
                      <a:pt x="346" y="455"/>
                    </a:cubicBezTo>
                    <a:cubicBezTo>
                      <a:pt x="341" y="462"/>
                      <a:pt x="346" y="459"/>
                      <a:pt x="344" y="463"/>
                    </a:cubicBezTo>
                    <a:cubicBezTo>
                      <a:pt x="355" y="448"/>
                      <a:pt x="365" y="436"/>
                      <a:pt x="382" y="419"/>
                    </a:cubicBezTo>
                    <a:cubicBezTo>
                      <a:pt x="382" y="418"/>
                      <a:pt x="379" y="419"/>
                      <a:pt x="382" y="416"/>
                    </a:cubicBezTo>
                    <a:cubicBezTo>
                      <a:pt x="390" y="410"/>
                      <a:pt x="394" y="404"/>
                      <a:pt x="405" y="395"/>
                    </a:cubicBezTo>
                    <a:cubicBezTo>
                      <a:pt x="405" y="395"/>
                      <a:pt x="404" y="395"/>
                      <a:pt x="406" y="393"/>
                    </a:cubicBezTo>
                    <a:cubicBezTo>
                      <a:pt x="408" y="392"/>
                      <a:pt x="412" y="387"/>
                      <a:pt x="409" y="391"/>
                    </a:cubicBezTo>
                    <a:cubicBezTo>
                      <a:pt x="424" y="377"/>
                      <a:pt x="436" y="367"/>
                      <a:pt x="446" y="358"/>
                    </a:cubicBezTo>
                    <a:cubicBezTo>
                      <a:pt x="457" y="350"/>
                      <a:pt x="467" y="342"/>
                      <a:pt x="480" y="333"/>
                    </a:cubicBezTo>
                    <a:cubicBezTo>
                      <a:pt x="485" y="330"/>
                      <a:pt x="475" y="335"/>
                      <a:pt x="483" y="329"/>
                    </a:cubicBezTo>
                    <a:cubicBezTo>
                      <a:pt x="487" y="326"/>
                      <a:pt x="489" y="326"/>
                      <a:pt x="490" y="327"/>
                    </a:cubicBezTo>
                    <a:cubicBezTo>
                      <a:pt x="509" y="313"/>
                      <a:pt x="524" y="306"/>
                      <a:pt x="533" y="298"/>
                    </a:cubicBezTo>
                    <a:cubicBezTo>
                      <a:pt x="548" y="291"/>
                      <a:pt x="565" y="281"/>
                      <a:pt x="584" y="272"/>
                    </a:cubicBezTo>
                    <a:cubicBezTo>
                      <a:pt x="571" y="278"/>
                      <a:pt x="577" y="273"/>
                      <a:pt x="567" y="278"/>
                    </a:cubicBezTo>
                    <a:cubicBezTo>
                      <a:pt x="568" y="276"/>
                      <a:pt x="575" y="273"/>
                      <a:pt x="582" y="269"/>
                    </a:cubicBezTo>
                    <a:cubicBezTo>
                      <a:pt x="590" y="266"/>
                      <a:pt x="597" y="263"/>
                      <a:pt x="600" y="262"/>
                    </a:cubicBezTo>
                    <a:cubicBezTo>
                      <a:pt x="598" y="263"/>
                      <a:pt x="597" y="264"/>
                      <a:pt x="598" y="264"/>
                    </a:cubicBezTo>
                    <a:cubicBezTo>
                      <a:pt x="594" y="266"/>
                      <a:pt x="590" y="268"/>
                      <a:pt x="585" y="270"/>
                    </a:cubicBezTo>
                    <a:cubicBezTo>
                      <a:pt x="586" y="271"/>
                      <a:pt x="586" y="271"/>
                      <a:pt x="586" y="271"/>
                    </a:cubicBezTo>
                    <a:cubicBezTo>
                      <a:pt x="587" y="271"/>
                      <a:pt x="590" y="270"/>
                      <a:pt x="592" y="269"/>
                    </a:cubicBezTo>
                    <a:cubicBezTo>
                      <a:pt x="592" y="266"/>
                      <a:pt x="600" y="267"/>
                      <a:pt x="608" y="263"/>
                    </a:cubicBezTo>
                    <a:cubicBezTo>
                      <a:pt x="606" y="261"/>
                      <a:pt x="612" y="260"/>
                      <a:pt x="626" y="254"/>
                    </a:cubicBezTo>
                    <a:cubicBezTo>
                      <a:pt x="632" y="251"/>
                      <a:pt x="626" y="253"/>
                      <a:pt x="632" y="250"/>
                    </a:cubicBezTo>
                    <a:cubicBezTo>
                      <a:pt x="625" y="253"/>
                      <a:pt x="618" y="255"/>
                      <a:pt x="611" y="258"/>
                    </a:cubicBezTo>
                    <a:cubicBezTo>
                      <a:pt x="616" y="254"/>
                      <a:pt x="604" y="262"/>
                      <a:pt x="603" y="261"/>
                    </a:cubicBezTo>
                    <a:cubicBezTo>
                      <a:pt x="604" y="259"/>
                      <a:pt x="611" y="256"/>
                      <a:pt x="618" y="254"/>
                    </a:cubicBezTo>
                    <a:cubicBezTo>
                      <a:pt x="624" y="251"/>
                      <a:pt x="629" y="249"/>
                      <a:pt x="627" y="248"/>
                    </a:cubicBezTo>
                    <a:cubicBezTo>
                      <a:pt x="636" y="246"/>
                      <a:pt x="638" y="244"/>
                      <a:pt x="651" y="240"/>
                    </a:cubicBezTo>
                    <a:cubicBezTo>
                      <a:pt x="649" y="242"/>
                      <a:pt x="666" y="236"/>
                      <a:pt x="675" y="235"/>
                    </a:cubicBezTo>
                    <a:cubicBezTo>
                      <a:pt x="669" y="233"/>
                      <a:pt x="688" y="230"/>
                      <a:pt x="690" y="229"/>
                    </a:cubicBezTo>
                    <a:cubicBezTo>
                      <a:pt x="693" y="226"/>
                      <a:pt x="685" y="228"/>
                      <a:pt x="688" y="226"/>
                    </a:cubicBezTo>
                    <a:cubicBezTo>
                      <a:pt x="691" y="225"/>
                      <a:pt x="696" y="224"/>
                      <a:pt x="696" y="224"/>
                    </a:cubicBezTo>
                    <a:cubicBezTo>
                      <a:pt x="700" y="225"/>
                      <a:pt x="693" y="226"/>
                      <a:pt x="695" y="227"/>
                    </a:cubicBezTo>
                    <a:cubicBezTo>
                      <a:pt x="707" y="225"/>
                      <a:pt x="713" y="224"/>
                      <a:pt x="724" y="222"/>
                    </a:cubicBezTo>
                    <a:cubicBezTo>
                      <a:pt x="726" y="222"/>
                      <a:pt x="722" y="223"/>
                      <a:pt x="718" y="224"/>
                    </a:cubicBezTo>
                    <a:cubicBezTo>
                      <a:pt x="714" y="225"/>
                      <a:pt x="710" y="226"/>
                      <a:pt x="712" y="227"/>
                    </a:cubicBezTo>
                    <a:cubicBezTo>
                      <a:pt x="720" y="224"/>
                      <a:pt x="735" y="223"/>
                      <a:pt x="746" y="220"/>
                    </a:cubicBezTo>
                    <a:cubicBezTo>
                      <a:pt x="743" y="219"/>
                      <a:pt x="744" y="215"/>
                      <a:pt x="745" y="214"/>
                    </a:cubicBezTo>
                    <a:cubicBezTo>
                      <a:pt x="754" y="213"/>
                      <a:pt x="751" y="216"/>
                      <a:pt x="763" y="213"/>
                    </a:cubicBezTo>
                    <a:cubicBezTo>
                      <a:pt x="763" y="211"/>
                      <a:pt x="764" y="212"/>
                      <a:pt x="767" y="210"/>
                    </a:cubicBezTo>
                    <a:cubicBezTo>
                      <a:pt x="758" y="212"/>
                      <a:pt x="757" y="211"/>
                      <a:pt x="755" y="210"/>
                    </a:cubicBezTo>
                    <a:cubicBezTo>
                      <a:pt x="759" y="210"/>
                      <a:pt x="767" y="209"/>
                      <a:pt x="775" y="208"/>
                    </a:cubicBezTo>
                    <a:cubicBezTo>
                      <a:pt x="770" y="210"/>
                      <a:pt x="780" y="209"/>
                      <a:pt x="780" y="211"/>
                    </a:cubicBezTo>
                    <a:cubicBezTo>
                      <a:pt x="788" y="210"/>
                      <a:pt x="792" y="210"/>
                      <a:pt x="795" y="209"/>
                    </a:cubicBezTo>
                    <a:cubicBezTo>
                      <a:pt x="799" y="209"/>
                      <a:pt x="802" y="208"/>
                      <a:pt x="809" y="208"/>
                    </a:cubicBezTo>
                    <a:cubicBezTo>
                      <a:pt x="810" y="206"/>
                      <a:pt x="810" y="207"/>
                      <a:pt x="807" y="205"/>
                    </a:cubicBezTo>
                    <a:cubicBezTo>
                      <a:pt x="819" y="204"/>
                      <a:pt x="816" y="204"/>
                      <a:pt x="827" y="204"/>
                    </a:cubicBezTo>
                    <a:cubicBezTo>
                      <a:pt x="830" y="202"/>
                      <a:pt x="832" y="201"/>
                      <a:pt x="837" y="200"/>
                    </a:cubicBezTo>
                    <a:cubicBezTo>
                      <a:pt x="824" y="201"/>
                      <a:pt x="819" y="200"/>
                      <a:pt x="812" y="199"/>
                    </a:cubicBezTo>
                    <a:cubicBezTo>
                      <a:pt x="811" y="200"/>
                      <a:pt x="823" y="201"/>
                      <a:pt x="814" y="202"/>
                    </a:cubicBezTo>
                    <a:cubicBezTo>
                      <a:pt x="802" y="202"/>
                      <a:pt x="817" y="203"/>
                      <a:pt x="809" y="204"/>
                    </a:cubicBezTo>
                    <a:cubicBezTo>
                      <a:pt x="802" y="204"/>
                      <a:pt x="810" y="201"/>
                      <a:pt x="800" y="203"/>
                    </a:cubicBezTo>
                    <a:cubicBezTo>
                      <a:pt x="801" y="204"/>
                      <a:pt x="800" y="205"/>
                      <a:pt x="792" y="206"/>
                    </a:cubicBezTo>
                    <a:cubicBezTo>
                      <a:pt x="785" y="206"/>
                      <a:pt x="796" y="205"/>
                      <a:pt x="794" y="203"/>
                    </a:cubicBezTo>
                    <a:cubicBezTo>
                      <a:pt x="788" y="204"/>
                      <a:pt x="779" y="206"/>
                      <a:pt x="771" y="207"/>
                    </a:cubicBezTo>
                    <a:cubicBezTo>
                      <a:pt x="763" y="208"/>
                      <a:pt x="757" y="208"/>
                      <a:pt x="758" y="206"/>
                    </a:cubicBezTo>
                    <a:cubicBezTo>
                      <a:pt x="767" y="205"/>
                      <a:pt x="768" y="204"/>
                      <a:pt x="775" y="203"/>
                    </a:cubicBezTo>
                    <a:cubicBezTo>
                      <a:pt x="775" y="204"/>
                      <a:pt x="784" y="204"/>
                      <a:pt x="787" y="203"/>
                    </a:cubicBezTo>
                    <a:cubicBezTo>
                      <a:pt x="780" y="204"/>
                      <a:pt x="778" y="203"/>
                      <a:pt x="775" y="203"/>
                    </a:cubicBezTo>
                    <a:cubicBezTo>
                      <a:pt x="782" y="202"/>
                      <a:pt x="795" y="200"/>
                      <a:pt x="798" y="200"/>
                    </a:cubicBezTo>
                    <a:cubicBezTo>
                      <a:pt x="796" y="201"/>
                      <a:pt x="790" y="202"/>
                      <a:pt x="796" y="202"/>
                    </a:cubicBezTo>
                    <a:cubicBezTo>
                      <a:pt x="810" y="201"/>
                      <a:pt x="797" y="201"/>
                      <a:pt x="803" y="199"/>
                    </a:cubicBezTo>
                    <a:cubicBezTo>
                      <a:pt x="810" y="200"/>
                      <a:pt x="810" y="197"/>
                      <a:pt x="824" y="197"/>
                    </a:cubicBezTo>
                    <a:cubicBezTo>
                      <a:pt x="820" y="199"/>
                      <a:pt x="827" y="200"/>
                      <a:pt x="840" y="199"/>
                    </a:cubicBezTo>
                    <a:cubicBezTo>
                      <a:pt x="840" y="198"/>
                      <a:pt x="851" y="198"/>
                      <a:pt x="853" y="197"/>
                    </a:cubicBezTo>
                    <a:cubicBezTo>
                      <a:pt x="843" y="198"/>
                      <a:pt x="837" y="196"/>
                      <a:pt x="843" y="194"/>
                    </a:cubicBezTo>
                    <a:cubicBezTo>
                      <a:pt x="825" y="194"/>
                      <a:pt x="809" y="196"/>
                      <a:pt x="791" y="198"/>
                    </a:cubicBezTo>
                    <a:cubicBezTo>
                      <a:pt x="773" y="200"/>
                      <a:pt x="753" y="203"/>
                      <a:pt x="727" y="209"/>
                    </a:cubicBezTo>
                    <a:cubicBezTo>
                      <a:pt x="725" y="208"/>
                      <a:pt x="718" y="210"/>
                      <a:pt x="720" y="208"/>
                    </a:cubicBezTo>
                    <a:cubicBezTo>
                      <a:pt x="733" y="208"/>
                      <a:pt x="744" y="202"/>
                      <a:pt x="752" y="203"/>
                    </a:cubicBezTo>
                    <a:cubicBezTo>
                      <a:pt x="753" y="202"/>
                      <a:pt x="755" y="201"/>
                      <a:pt x="757" y="201"/>
                    </a:cubicBezTo>
                    <a:cubicBezTo>
                      <a:pt x="778" y="198"/>
                      <a:pt x="805" y="194"/>
                      <a:pt x="832" y="193"/>
                    </a:cubicBezTo>
                    <a:cubicBezTo>
                      <a:pt x="859" y="191"/>
                      <a:pt x="886" y="190"/>
                      <a:pt x="906" y="191"/>
                    </a:cubicBezTo>
                    <a:cubicBezTo>
                      <a:pt x="906" y="193"/>
                      <a:pt x="906" y="193"/>
                      <a:pt x="906" y="193"/>
                    </a:cubicBezTo>
                    <a:cubicBezTo>
                      <a:pt x="923" y="194"/>
                      <a:pt x="924" y="192"/>
                      <a:pt x="939" y="195"/>
                    </a:cubicBezTo>
                    <a:cubicBezTo>
                      <a:pt x="949" y="195"/>
                      <a:pt x="966" y="197"/>
                      <a:pt x="982" y="199"/>
                    </a:cubicBezTo>
                    <a:cubicBezTo>
                      <a:pt x="999" y="202"/>
                      <a:pt x="1015" y="206"/>
                      <a:pt x="1027" y="209"/>
                    </a:cubicBezTo>
                    <a:cubicBezTo>
                      <a:pt x="1025" y="208"/>
                      <a:pt x="1030" y="209"/>
                      <a:pt x="1035" y="210"/>
                    </a:cubicBezTo>
                    <a:cubicBezTo>
                      <a:pt x="1039" y="211"/>
                      <a:pt x="1044" y="213"/>
                      <a:pt x="1043" y="211"/>
                    </a:cubicBezTo>
                    <a:cubicBezTo>
                      <a:pt x="1036" y="209"/>
                      <a:pt x="1024" y="206"/>
                      <a:pt x="1012" y="203"/>
                    </a:cubicBezTo>
                    <a:cubicBezTo>
                      <a:pt x="999" y="200"/>
                      <a:pt x="986" y="198"/>
                      <a:pt x="976" y="197"/>
                    </a:cubicBezTo>
                    <a:cubicBezTo>
                      <a:pt x="977" y="194"/>
                      <a:pt x="975" y="193"/>
                      <a:pt x="983" y="192"/>
                    </a:cubicBezTo>
                    <a:cubicBezTo>
                      <a:pt x="991" y="195"/>
                      <a:pt x="995" y="198"/>
                      <a:pt x="996" y="199"/>
                    </a:cubicBezTo>
                    <a:cubicBezTo>
                      <a:pt x="1002" y="198"/>
                      <a:pt x="1013" y="200"/>
                      <a:pt x="1025" y="203"/>
                    </a:cubicBezTo>
                    <a:cubicBezTo>
                      <a:pt x="1037" y="206"/>
                      <a:pt x="1049" y="209"/>
                      <a:pt x="1057" y="210"/>
                    </a:cubicBezTo>
                    <a:cubicBezTo>
                      <a:pt x="1066" y="214"/>
                      <a:pt x="1045" y="209"/>
                      <a:pt x="1060" y="214"/>
                    </a:cubicBezTo>
                    <a:cubicBezTo>
                      <a:pt x="1065" y="215"/>
                      <a:pt x="1059" y="213"/>
                      <a:pt x="1060" y="212"/>
                    </a:cubicBezTo>
                    <a:cubicBezTo>
                      <a:pt x="1066" y="214"/>
                      <a:pt x="1077" y="217"/>
                      <a:pt x="1089" y="221"/>
                    </a:cubicBezTo>
                    <a:cubicBezTo>
                      <a:pt x="1100" y="225"/>
                      <a:pt x="1112" y="229"/>
                      <a:pt x="1120" y="231"/>
                    </a:cubicBezTo>
                    <a:cubicBezTo>
                      <a:pt x="1116" y="230"/>
                      <a:pt x="1116" y="228"/>
                      <a:pt x="1120" y="230"/>
                    </a:cubicBezTo>
                    <a:cubicBezTo>
                      <a:pt x="1124" y="231"/>
                      <a:pt x="1122" y="232"/>
                      <a:pt x="1128" y="234"/>
                    </a:cubicBezTo>
                    <a:cubicBezTo>
                      <a:pt x="1129" y="234"/>
                      <a:pt x="1130" y="234"/>
                      <a:pt x="1134" y="236"/>
                    </a:cubicBezTo>
                    <a:cubicBezTo>
                      <a:pt x="1135" y="235"/>
                      <a:pt x="1125" y="230"/>
                      <a:pt x="1133" y="233"/>
                    </a:cubicBezTo>
                    <a:cubicBezTo>
                      <a:pt x="1138" y="236"/>
                      <a:pt x="1143" y="239"/>
                      <a:pt x="1140" y="239"/>
                    </a:cubicBezTo>
                    <a:cubicBezTo>
                      <a:pt x="1153" y="244"/>
                      <a:pt x="1161" y="248"/>
                      <a:pt x="1173" y="253"/>
                    </a:cubicBezTo>
                    <a:cubicBezTo>
                      <a:pt x="1174" y="255"/>
                      <a:pt x="1165" y="252"/>
                      <a:pt x="1175" y="256"/>
                    </a:cubicBezTo>
                    <a:cubicBezTo>
                      <a:pt x="1185" y="261"/>
                      <a:pt x="1170" y="252"/>
                      <a:pt x="1178" y="256"/>
                    </a:cubicBezTo>
                    <a:cubicBezTo>
                      <a:pt x="1186" y="260"/>
                      <a:pt x="1186" y="260"/>
                      <a:pt x="1186" y="260"/>
                    </a:cubicBezTo>
                    <a:cubicBezTo>
                      <a:pt x="1185" y="260"/>
                      <a:pt x="1183" y="259"/>
                      <a:pt x="1186" y="262"/>
                    </a:cubicBezTo>
                    <a:cubicBezTo>
                      <a:pt x="1195" y="266"/>
                      <a:pt x="1196" y="267"/>
                      <a:pt x="1205" y="272"/>
                    </a:cubicBezTo>
                    <a:cubicBezTo>
                      <a:pt x="1205" y="270"/>
                      <a:pt x="1191" y="264"/>
                      <a:pt x="1189" y="262"/>
                    </a:cubicBezTo>
                    <a:cubicBezTo>
                      <a:pt x="1199" y="266"/>
                      <a:pt x="1209" y="272"/>
                      <a:pt x="1218" y="277"/>
                    </a:cubicBezTo>
                    <a:cubicBezTo>
                      <a:pt x="1227" y="282"/>
                      <a:pt x="1235" y="287"/>
                      <a:pt x="1239" y="289"/>
                    </a:cubicBezTo>
                    <a:cubicBezTo>
                      <a:pt x="1249" y="294"/>
                      <a:pt x="1245" y="295"/>
                      <a:pt x="1252" y="300"/>
                    </a:cubicBezTo>
                    <a:cubicBezTo>
                      <a:pt x="1240" y="292"/>
                      <a:pt x="1228" y="285"/>
                      <a:pt x="1216" y="279"/>
                    </a:cubicBezTo>
                    <a:cubicBezTo>
                      <a:pt x="1205" y="273"/>
                      <a:pt x="1195" y="267"/>
                      <a:pt x="1186" y="264"/>
                    </a:cubicBezTo>
                    <a:cubicBezTo>
                      <a:pt x="1186" y="262"/>
                      <a:pt x="1186" y="262"/>
                      <a:pt x="1186" y="262"/>
                    </a:cubicBezTo>
                    <a:cubicBezTo>
                      <a:pt x="1180" y="260"/>
                      <a:pt x="1171" y="255"/>
                      <a:pt x="1163" y="251"/>
                    </a:cubicBezTo>
                    <a:cubicBezTo>
                      <a:pt x="1155" y="248"/>
                      <a:pt x="1149" y="245"/>
                      <a:pt x="1148" y="247"/>
                    </a:cubicBezTo>
                    <a:cubicBezTo>
                      <a:pt x="1128" y="236"/>
                      <a:pt x="1099" y="227"/>
                      <a:pt x="1069" y="217"/>
                    </a:cubicBezTo>
                    <a:cubicBezTo>
                      <a:pt x="1073" y="220"/>
                      <a:pt x="1060" y="215"/>
                      <a:pt x="1064" y="217"/>
                    </a:cubicBezTo>
                    <a:cubicBezTo>
                      <a:pt x="1075" y="221"/>
                      <a:pt x="1090" y="225"/>
                      <a:pt x="1105" y="231"/>
                    </a:cubicBezTo>
                    <a:cubicBezTo>
                      <a:pt x="1120" y="236"/>
                      <a:pt x="1134" y="242"/>
                      <a:pt x="1145" y="246"/>
                    </a:cubicBezTo>
                    <a:cubicBezTo>
                      <a:pt x="1147" y="248"/>
                      <a:pt x="1154" y="251"/>
                      <a:pt x="1161" y="254"/>
                    </a:cubicBezTo>
                    <a:cubicBezTo>
                      <a:pt x="1168" y="257"/>
                      <a:pt x="1175" y="259"/>
                      <a:pt x="1178" y="261"/>
                    </a:cubicBezTo>
                    <a:cubicBezTo>
                      <a:pt x="1187" y="265"/>
                      <a:pt x="1206" y="275"/>
                      <a:pt x="1221" y="283"/>
                    </a:cubicBezTo>
                    <a:cubicBezTo>
                      <a:pt x="1231" y="289"/>
                      <a:pt x="1248" y="299"/>
                      <a:pt x="1261" y="308"/>
                    </a:cubicBezTo>
                    <a:cubicBezTo>
                      <a:pt x="1275" y="317"/>
                      <a:pt x="1286" y="325"/>
                      <a:pt x="1287" y="324"/>
                    </a:cubicBezTo>
                    <a:cubicBezTo>
                      <a:pt x="1279" y="319"/>
                      <a:pt x="1276" y="317"/>
                      <a:pt x="1273" y="314"/>
                    </a:cubicBezTo>
                    <a:cubicBezTo>
                      <a:pt x="1270" y="312"/>
                      <a:pt x="1267" y="309"/>
                      <a:pt x="1257" y="304"/>
                    </a:cubicBezTo>
                    <a:cubicBezTo>
                      <a:pt x="1261" y="304"/>
                      <a:pt x="1252" y="298"/>
                      <a:pt x="1252" y="297"/>
                    </a:cubicBezTo>
                    <a:cubicBezTo>
                      <a:pt x="1258" y="300"/>
                      <a:pt x="1263" y="304"/>
                      <a:pt x="1268" y="307"/>
                    </a:cubicBezTo>
                    <a:cubicBezTo>
                      <a:pt x="1268" y="305"/>
                      <a:pt x="1257" y="296"/>
                      <a:pt x="1271" y="304"/>
                    </a:cubicBezTo>
                    <a:cubicBezTo>
                      <a:pt x="1271" y="306"/>
                      <a:pt x="1267" y="303"/>
                      <a:pt x="1265" y="303"/>
                    </a:cubicBezTo>
                    <a:cubicBezTo>
                      <a:pt x="1270" y="305"/>
                      <a:pt x="1272" y="307"/>
                      <a:pt x="1273" y="309"/>
                    </a:cubicBezTo>
                    <a:cubicBezTo>
                      <a:pt x="1281" y="314"/>
                      <a:pt x="1280" y="312"/>
                      <a:pt x="1286" y="316"/>
                    </a:cubicBezTo>
                    <a:cubicBezTo>
                      <a:pt x="1285" y="317"/>
                      <a:pt x="1295" y="323"/>
                      <a:pt x="1293" y="323"/>
                    </a:cubicBezTo>
                    <a:cubicBezTo>
                      <a:pt x="1288" y="320"/>
                      <a:pt x="1282" y="316"/>
                      <a:pt x="1280" y="315"/>
                    </a:cubicBezTo>
                    <a:cubicBezTo>
                      <a:pt x="1297" y="330"/>
                      <a:pt x="1297" y="330"/>
                      <a:pt x="1297" y="330"/>
                    </a:cubicBezTo>
                    <a:cubicBezTo>
                      <a:pt x="1302" y="334"/>
                      <a:pt x="1307" y="338"/>
                      <a:pt x="1314" y="344"/>
                    </a:cubicBezTo>
                    <a:cubicBezTo>
                      <a:pt x="1303" y="336"/>
                      <a:pt x="1299" y="332"/>
                      <a:pt x="1292" y="329"/>
                    </a:cubicBezTo>
                    <a:cubicBezTo>
                      <a:pt x="1297" y="332"/>
                      <a:pt x="1297" y="334"/>
                      <a:pt x="1302" y="337"/>
                    </a:cubicBezTo>
                    <a:cubicBezTo>
                      <a:pt x="1302" y="337"/>
                      <a:pt x="1301" y="335"/>
                      <a:pt x="1304" y="337"/>
                    </a:cubicBezTo>
                    <a:cubicBezTo>
                      <a:pt x="1309" y="342"/>
                      <a:pt x="1301" y="336"/>
                      <a:pt x="1306" y="341"/>
                    </a:cubicBezTo>
                    <a:cubicBezTo>
                      <a:pt x="1309" y="341"/>
                      <a:pt x="1313" y="346"/>
                      <a:pt x="1316" y="349"/>
                    </a:cubicBezTo>
                    <a:cubicBezTo>
                      <a:pt x="1323" y="354"/>
                      <a:pt x="1332" y="361"/>
                      <a:pt x="1341" y="369"/>
                    </a:cubicBezTo>
                    <a:cubicBezTo>
                      <a:pt x="1351" y="377"/>
                      <a:pt x="1360" y="386"/>
                      <a:pt x="1368" y="395"/>
                    </a:cubicBezTo>
                    <a:cubicBezTo>
                      <a:pt x="1372" y="398"/>
                      <a:pt x="1379" y="403"/>
                      <a:pt x="1375" y="399"/>
                    </a:cubicBezTo>
                    <a:cubicBezTo>
                      <a:pt x="1374" y="398"/>
                      <a:pt x="1373" y="398"/>
                      <a:pt x="1370" y="396"/>
                    </a:cubicBezTo>
                    <a:cubicBezTo>
                      <a:pt x="1374" y="396"/>
                      <a:pt x="1362" y="388"/>
                      <a:pt x="1364" y="387"/>
                    </a:cubicBezTo>
                    <a:cubicBezTo>
                      <a:pt x="1357" y="381"/>
                      <a:pt x="1350" y="376"/>
                      <a:pt x="1344" y="369"/>
                    </a:cubicBezTo>
                    <a:cubicBezTo>
                      <a:pt x="1347" y="371"/>
                      <a:pt x="1348" y="371"/>
                      <a:pt x="1349" y="372"/>
                    </a:cubicBezTo>
                    <a:cubicBezTo>
                      <a:pt x="1340" y="364"/>
                      <a:pt x="1343" y="367"/>
                      <a:pt x="1335" y="361"/>
                    </a:cubicBezTo>
                    <a:cubicBezTo>
                      <a:pt x="1335" y="360"/>
                      <a:pt x="1334" y="359"/>
                      <a:pt x="1333" y="357"/>
                    </a:cubicBezTo>
                    <a:cubicBezTo>
                      <a:pt x="1342" y="364"/>
                      <a:pt x="1350" y="370"/>
                      <a:pt x="1358" y="380"/>
                    </a:cubicBezTo>
                    <a:cubicBezTo>
                      <a:pt x="1361" y="380"/>
                      <a:pt x="1365" y="381"/>
                      <a:pt x="1371" y="385"/>
                    </a:cubicBezTo>
                    <a:cubicBezTo>
                      <a:pt x="1377" y="391"/>
                      <a:pt x="1380" y="394"/>
                      <a:pt x="1382" y="397"/>
                    </a:cubicBezTo>
                    <a:cubicBezTo>
                      <a:pt x="1384" y="400"/>
                      <a:pt x="1385" y="402"/>
                      <a:pt x="1387" y="405"/>
                    </a:cubicBezTo>
                    <a:cubicBezTo>
                      <a:pt x="1388" y="405"/>
                      <a:pt x="1387" y="403"/>
                      <a:pt x="1390" y="406"/>
                    </a:cubicBezTo>
                    <a:cubicBezTo>
                      <a:pt x="1396" y="414"/>
                      <a:pt x="1405" y="423"/>
                      <a:pt x="1414" y="432"/>
                    </a:cubicBezTo>
                    <a:cubicBezTo>
                      <a:pt x="1422" y="442"/>
                      <a:pt x="1429" y="451"/>
                      <a:pt x="1432" y="456"/>
                    </a:cubicBezTo>
                    <a:cubicBezTo>
                      <a:pt x="1426" y="450"/>
                      <a:pt x="1418" y="440"/>
                      <a:pt x="1411" y="431"/>
                    </a:cubicBezTo>
                    <a:cubicBezTo>
                      <a:pt x="1403" y="422"/>
                      <a:pt x="1396" y="415"/>
                      <a:pt x="1393" y="414"/>
                    </a:cubicBezTo>
                    <a:cubicBezTo>
                      <a:pt x="1410" y="430"/>
                      <a:pt x="1423" y="447"/>
                      <a:pt x="1435" y="463"/>
                    </a:cubicBezTo>
                    <a:cubicBezTo>
                      <a:pt x="1423" y="451"/>
                      <a:pt x="1431" y="462"/>
                      <a:pt x="1425" y="458"/>
                    </a:cubicBezTo>
                    <a:cubicBezTo>
                      <a:pt x="1432" y="468"/>
                      <a:pt x="1441" y="478"/>
                      <a:pt x="1449" y="490"/>
                    </a:cubicBezTo>
                    <a:cubicBezTo>
                      <a:pt x="1447" y="485"/>
                      <a:pt x="1450" y="489"/>
                      <a:pt x="1454" y="493"/>
                    </a:cubicBezTo>
                    <a:cubicBezTo>
                      <a:pt x="1447" y="485"/>
                      <a:pt x="1443" y="476"/>
                      <a:pt x="1435" y="469"/>
                    </a:cubicBezTo>
                    <a:cubicBezTo>
                      <a:pt x="1438" y="469"/>
                      <a:pt x="1435" y="464"/>
                      <a:pt x="1439" y="467"/>
                    </a:cubicBezTo>
                    <a:cubicBezTo>
                      <a:pt x="1451" y="484"/>
                      <a:pt x="1464" y="498"/>
                      <a:pt x="1467" y="509"/>
                    </a:cubicBezTo>
                    <a:cubicBezTo>
                      <a:pt x="1470" y="511"/>
                      <a:pt x="1478" y="523"/>
                      <a:pt x="1484" y="534"/>
                    </a:cubicBezTo>
                    <a:cubicBezTo>
                      <a:pt x="1490" y="544"/>
                      <a:pt x="1493" y="553"/>
                      <a:pt x="1488" y="548"/>
                    </a:cubicBezTo>
                    <a:cubicBezTo>
                      <a:pt x="1491" y="553"/>
                      <a:pt x="1492" y="553"/>
                      <a:pt x="1495" y="558"/>
                    </a:cubicBezTo>
                    <a:cubicBezTo>
                      <a:pt x="1493" y="553"/>
                      <a:pt x="1496" y="554"/>
                      <a:pt x="1494" y="548"/>
                    </a:cubicBezTo>
                    <a:cubicBezTo>
                      <a:pt x="1490" y="542"/>
                      <a:pt x="1488" y="538"/>
                      <a:pt x="1485" y="533"/>
                    </a:cubicBezTo>
                    <a:cubicBezTo>
                      <a:pt x="1482" y="528"/>
                      <a:pt x="1478" y="522"/>
                      <a:pt x="1473" y="514"/>
                    </a:cubicBezTo>
                    <a:cubicBezTo>
                      <a:pt x="1477" y="519"/>
                      <a:pt x="1474" y="511"/>
                      <a:pt x="1478" y="517"/>
                    </a:cubicBezTo>
                    <a:cubicBezTo>
                      <a:pt x="1480" y="524"/>
                      <a:pt x="1487" y="533"/>
                      <a:pt x="1498" y="553"/>
                    </a:cubicBezTo>
                    <a:cubicBezTo>
                      <a:pt x="1498" y="548"/>
                      <a:pt x="1494" y="542"/>
                      <a:pt x="1496" y="540"/>
                    </a:cubicBezTo>
                    <a:cubicBezTo>
                      <a:pt x="1504" y="556"/>
                      <a:pt x="1498" y="541"/>
                      <a:pt x="1502" y="546"/>
                    </a:cubicBezTo>
                    <a:cubicBezTo>
                      <a:pt x="1506" y="555"/>
                      <a:pt x="1505" y="557"/>
                      <a:pt x="1507" y="563"/>
                    </a:cubicBezTo>
                    <a:cubicBezTo>
                      <a:pt x="1508" y="559"/>
                      <a:pt x="1512" y="566"/>
                      <a:pt x="1508" y="557"/>
                    </a:cubicBezTo>
                    <a:cubicBezTo>
                      <a:pt x="1513" y="565"/>
                      <a:pt x="1516" y="573"/>
                      <a:pt x="1521" y="582"/>
                    </a:cubicBezTo>
                    <a:cubicBezTo>
                      <a:pt x="1521" y="583"/>
                      <a:pt x="1517" y="575"/>
                      <a:pt x="1517" y="578"/>
                    </a:cubicBezTo>
                    <a:cubicBezTo>
                      <a:pt x="1523" y="590"/>
                      <a:pt x="1524" y="593"/>
                      <a:pt x="1529" y="600"/>
                    </a:cubicBezTo>
                    <a:cubicBezTo>
                      <a:pt x="1530" y="604"/>
                      <a:pt x="1531" y="606"/>
                      <a:pt x="1530" y="607"/>
                    </a:cubicBezTo>
                    <a:cubicBezTo>
                      <a:pt x="1528" y="602"/>
                      <a:pt x="1524" y="596"/>
                      <a:pt x="1527" y="602"/>
                    </a:cubicBezTo>
                    <a:cubicBezTo>
                      <a:pt x="1528" y="602"/>
                      <a:pt x="1529" y="606"/>
                      <a:pt x="1531" y="610"/>
                    </a:cubicBezTo>
                    <a:cubicBezTo>
                      <a:pt x="1532" y="610"/>
                      <a:pt x="1532" y="608"/>
                      <a:pt x="1534" y="611"/>
                    </a:cubicBezTo>
                    <a:cubicBezTo>
                      <a:pt x="1535" y="617"/>
                      <a:pt x="1533" y="615"/>
                      <a:pt x="1531" y="611"/>
                    </a:cubicBezTo>
                    <a:cubicBezTo>
                      <a:pt x="1522" y="593"/>
                      <a:pt x="1515" y="579"/>
                      <a:pt x="1508" y="567"/>
                    </a:cubicBezTo>
                    <a:cubicBezTo>
                      <a:pt x="1505" y="565"/>
                      <a:pt x="1513" y="576"/>
                      <a:pt x="1510" y="574"/>
                    </a:cubicBezTo>
                    <a:cubicBezTo>
                      <a:pt x="1505" y="565"/>
                      <a:pt x="1506" y="564"/>
                      <a:pt x="1504" y="559"/>
                    </a:cubicBezTo>
                    <a:cubicBezTo>
                      <a:pt x="1503" y="559"/>
                      <a:pt x="1501" y="556"/>
                      <a:pt x="1501" y="558"/>
                    </a:cubicBezTo>
                    <a:cubicBezTo>
                      <a:pt x="1505" y="566"/>
                      <a:pt x="1511" y="578"/>
                      <a:pt x="1517" y="590"/>
                    </a:cubicBezTo>
                    <a:cubicBezTo>
                      <a:pt x="1523" y="602"/>
                      <a:pt x="1528" y="615"/>
                      <a:pt x="1531" y="624"/>
                    </a:cubicBezTo>
                    <a:cubicBezTo>
                      <a:pt x="1527" y="616"/>
                      <a:pt x="1522" y="603"/>
                      <a:pt x="1516" y="591"/>
                    </a:cubicBezTo>
                    <a:cubicBezTo>
                      <a:pt x="1510" y="580"/>
                      <a:pt x="1504" y="568"/>
                      <a:pt x="1499" y="561"/>
                    </a:cubicBezTo>
                    <a:cubicBezTo>
                      <a:pt x="1502" y="565"/>
                      <a:pt x="1504" y="570"/>
                      <a:pt x="1503" y="570"/>
                    </a:cubicBezTo>
                    <a:cubicBezTo>
                      <a:pt x="1506" y="576"/>
                      <a:pt x="1510" y="580"/>
                      <a:pt x="1511" y="583"/>
                    </a:cubicBezTo>
                    <a:cubicBezTo>
                      <a:pt x="1509" y="583"/>
                      <a:pt x="1509" y="582"/>
                      <a:pt x="1506" y="580"/>
                    </a:cubicBezTo>
                    <a:cubicBezTo>
                      <a:pt x="1511" y="591"/>
                      <a:pt x="1520" y="604"/>
                      <a:pt x="1521" y="605"/>
                    </a:cubicBezTo>
                    <a:cubicBezTo>
                      <a:pt x="1524" y="610"/>
                      <a:pt x="1529" y="621"/>
                      <a:pt x="1529" y="623"/>
                    </a:cubicBezTo>
                    <a:cubicBezTo>
                      <a:pt x="1527" y="622"/>
                      <a:pt x="1530" y="628"/>
                      <a:pt x="1530" y="634"/>
                    </a:cubicBezTo>
                    <a:cubicBezTo>
                      <a:pt x="1526" y="624"/>
                      <a:pt x="1529" y="637"/>
                      <a:pt x="1525" y="632"/>
                    </a:cubicBezTo>
                    <a:cubicBezTo>
                      <a:pt x="1531" y="645"/>
                      <a:pt x="1533" y="654"/>
                      <a:pt x="1539" y="666"/>
                    </a:cubicBezTo>
                    <a:cubicBezTo>
                      <a:pt x="1537" y="660"/>
                      <a:pt x="1532" y="648"/>
                      <a:pt x="1531" y="642"/>
                    </a:cubicBezTo>
                    <a:cubicBezTo>
                      <a:pt x="1534" y="643"/>
                      <a:pt x="1531" y="635"/>
                      <a:pt x="1538" y="646"/>
                    </a:cubicBezTo>
                    <a:cubicBezTo>
                      <a:pt x="1537" y="644"/>
                      <a:pt x="1536" y="640"/>
                      <a:pt x="1536" y="640"/>
                    </a:cubicBezTo>
                    <a:cubicBezTo>
                      <a:pt x="1540" y="652"/>
                      <a:pt x="1541" y="655"/>
                      <a:pt x="1543" y="659"/>
                    </a:cubicBezTo>
                    <a:cubicBezTo>
                      <a:pt x="1544" y="662"/>
                      <a:pt x="1546" y="666"/>
                      <a:pt x="1551" y="680"/>
                    </a:cubicBezTo>
                    <a:cubicBezTo>
                      <a:pt x="1551" y="680"/>
                      <a:pt x="1549" y="676"/>
                      <a:pt x="1548" y="676"/>
                    </a:cubicBezTo>
                    <a:cubicBezTo>
                      <a:pt x="1552" y="686"/>
                      <a:pt x="1555" y="696"/>
                      <a:pt x="1555" y="701"/>
                    </a:cubicBezTo>
                    <a:cubicBezTo>
                      <a:pt x="1557" y="705"/>
                      <a:pt x="1556" y="698"/>
                      <a:pt x="1558" y="702"/>
                    </a:cubicBezTo>
                    <a:cubicBezTo>
                      <a:pt x="1563" y="717"/>
                      <a:pt x="1566" y="732"/>
                      <a:pt x="1569" y="744"/>
                    </a:cubicBezTo>
                    <a:cubicBezTo>
                      <a:pt x="1568" y="741"/>
                      <a:pt x="1567" y="736"/>
                      <a:pt x="1566" y="736"/>
                    </a:cubicBezTo>
                    <a:cubicBezTo>
                      <a:pt x="1567" y="744"/>
                      <a:pt x="1567" y="743"/>
                      <a:pt x="1570" y="754"/>
                    </a:cubicBezTo>
                    <a:cubicBezTo>
                      <a:pt x="1571" y="754"/>
                      <a:pt x="1571" y="752"/>
                      <a:pt x="1572" y="756"/>
                    </a:cubicBezTo>
                    <a:cubicBezTo>
                      <a:pt x="1574" y="765"/>
                      <a:pt x="1576" y="775"/>
                      <a:pt x="1576" y="778"/>
                    </a:cubicBezTo>
                    <a:cubicBezTo>
                      <a:pt x="1574" y="772"/>
                      <a:pt x="1574" y="776"/>
                      <a:pt x="1571" y="764"/>
                    </a:cubicBezTo>
                    <a:cubicBezTo>
                      <a:pt x="1573" y="774"/>
                      <a:pt x="1573" y="781"/>
                      <a:pt x="1576" y="798"/>
                    </a:cubicBezTo>
                    <a:cubicBezTo>
                      <a:pt x="1577" y="795"/>
                      <a:pt x="1578" y="794"/>
                      <a:pt x="1578" y="790"/>
                    </a:cubicBezTo>
                    <a:cubicBezTo>
                      <a:pt x="1579" y="795"/>
                      <a:pt x="1582" y="808"/>
                      <a:pt x="1581" y="809"/>
                    </a:cubicBezTo>
                    <a:cubicBezTo>
                      <a:pt x="1577" y="793"/>
                      <a:pt x="1581" y="810"/>
                      <a:pt x="1580" y="810"/>
                    </a:cubicBezTo>
                    <a:cubicBezTo>
                      <a:pt x="1578" y="810"/>
                      <a:pt x="1574" y="797"/>
                      <a:pt x="1576" y="813"/>
                    </a:cubicBezTo>
                    <a:cubicBezTo>
                      <a:pt x="1573" y="797"/>
                      <a:pt x="1574" y="795"/>
                      <a:pt x="1574" y="793"/>
                    </a:cubicBezTo>
                    <a:cubicBezTo>
                      <a:pt x="1570" y="785"/>
                      <a:pt x="1567" y="784"/>
                      <a:pt x="1566" y="796"/>
                    </a:cubicBezTo>
                    <a:cubicBezTo>
                      <a:pt x="1569" y="798"/>
                      <a:pt x="1570" y="795"/>
                      <a:pt x="1572" y="795"/>
                    </a:cubicBezTo>
                    <a:cubicBezTo>
                      <a:pt x="1573" y="811"/>
                      <a:pt x="1574" y="819"/>
                      <a:pt x="1576" y="827"/>
                    </a:cubicBezTo>
                    <a:cubicBezTo>
                      <a:pt x="1577" y="835"/>
                      <a:pt x="1579" y="844"/>
                      <a:pt x="1579" y="863"/>
                    </a:cubicBezTo>
                    <a:cubicBezTo>
                      <a:pt x="1578" y="857"/>
                      <a:pt x="1578" y="848"/>
                      <a:pt x="1577" y="855"/>
                    </a:cubicBezTo>
                    <a:cubicBezTo>
                      <a:pt x="1577" y="853"/>
                      <a:pt x="1576" y="847"/>
                      <a:pt x="1576" y="841"/>
                    </a:cubicBezTo>
                    <a:cubicBezTo>
                      <a:pt x="1575" y="835"/>
                      <a:pt x="1574" y="829"/>
                      <a:pt x="1573" y="828"/>
                    </a:cubicBezTo>
                    <a:cubicBezTo>
                      <a:pt x="1574" y="836"/>
                      <a:pt x="1575" y="846"/>
                      <a:pt x="1575" y="853"/>
                    </a:cubicBezTo>
                    <a:cubicBezTo>
                      <a:pt x="1573" y="852"/>
                      <a:pt x="1573" y="857"/>
                      <a:pt x="1573" y="861"/>
                    </a:cubicBezTo>
                    <a:cubicBezTo>
                      <a:pt x="1572" y="848"/>
                      <a:pt x="1572" y="835"/>
                      <a:pt x="1569" y="831"/>
                    </a:cubicBezTo>
                    <a:cubicBezTo>
                      <a:pt x="1571" y="841"/>
                      <a:pt x="1571" y="847"/>
                      <a:pt x="1571" y="851"/>
                    </a:cubicBezTo>
                    <a:cubicBezTo>
                      <a:pt x="1571" y="856"/>
                      <a:pt x="1570" y="859"/>
                      <a:pt x="1569" y="863"/>
                    </a:cubicBezTo>
                    <a:cubicBezTo>
                      <a:pt x="1569" y="860"/>
                      <a:pt x="1569" y="855"/>
                      <a:pt x="1568" y="854"/>
                    </a:cubicBezTo>
                    <a:cubicBezTo>
                      <a:pt x="1569" y="858"/>
                      <a:pt x="1569" y="862"/>
                      <a:pt x="1569" y="867"/>
                    </a:cubicBezTo>
                    <a:cubicBezTo>
                      <a:pt x="1571" y="870"/>
                      <a:pt x="1570" y="859"/>
                      <a:pt x="1571" y="859"/>
                    </a:cubicBezTo>
                    <a:cubicBezTo>
                      <a:pt x="1573" y="867"/>
                      <a:pt x="1573" y="874"/>
                      <a:pt x="1574" y="879"/>
                    </a:cubicBezTo>
                    <a:cubicBezTo>
                      <a:pt x="1574" y="875"/>
                      <a:pt x="1574" y="868"/>
                      <a:pt x="1574" y="867"/>
                    </a:cubicBezTo>
                    <a:cubicBezTo>
                      <a:pt x="1575" y="871"/>
                      <a:pt x="1575" y="877"/>
                      <a:pt x="1576" y="875"/>
                    </a:cubicBezTo>
                    <a:cubicBezTo>
                      <a:pt x="1575" y="870"/>
                      <a:pt x="1574" y="868"/>
                      <a:pt x="1575" y="866"/>
                    </a:cubicBezTo>
                    <a:cubicBezTo>
                      <a:pt x="1576" y="864"/>
                      <a:pt x="1576" y="870"/>
                      <a:pt x="1577" y="876"/>
                    </a:cubicBezTo>
                    <a:cubicBezTo>
                      <a:pt x="1577" y="882"/>
                      <a:pt x="1577" y="889"/>
                      <a:pt x="1577" y="890"/>
                    </a:cubicBezTo>
                    <a:cubicBezTo>
                      <a:pt x="1575" y="881"/>
                      <a:pt x="1574" y="888"/>
                      <a:pt x="1574" y="895"/>
                    </a:cubicBezTo>
                    <a:cubicBezTo>
                      <a:pt x="1573" y="881"/>
                      <a:pt x="1571" y="879"/>
                      <a:pt x="1570" y="873"/>
                    </a:cubicBezTo>
                    <a:cubicBezTo>
                      <a:pt x="1570" y="882"/>
                      <a:pt x="1571" y="896"/>
                      <a:pt x="1569" y="895"/>
                    </a:cubicBezTo>
                    <a:cubicBezTo>
                      <a:pt x="1570" y="890"/>
                      <a:pt x="1568" y="874"/>
                      <a:pt x="1567" y="868"/>
                    </a:cubicBezTo>
                    <a:cubicBezTo>
                      <a:pt x="1566" y="868"/>
                      <a:pt x="1567" y="872"/>
                      <a:pt x="1566" y="872"/>
                    </a:cubicBezTo>
                    <a:cubicBezTo>
                      <a:pt x="1568" y="884"/>
                      <a:pt x="1565" y="893"/>
                      <a:pt x="1567" y="899"/>
                    </a:cubicBezTo>
                    <a:cubicBezTo>
                      <a:pt x="1568" y="897"/>
                      <a:pt x="1574" y="911"/>
                      <a:pt x="1574" y="898"/>
                    </a:cubicBezTo>
                    <a:cubicBezTo>
                      <a:pt x="1575" y="899"/>
                      <a:pt x="1574" y="912"/>
                      <a:pt x="1576" y="910"/>
                    </a:cubicBezTo>
                    <a:cubicBezTo>
                      <a:pt x="1575" y="903"/>
                      <a:pt x="1575" y="898"/>
                      <a:pt x="1576" y="897"/>
                    </a:cubicBezTo>
                    <a:cubicBezTo>
                      <a:pt x="1577" y="906"/>
                      <a:pt x="1579" y="907"/>
                      <a:pt x="1580" y="909"/>
                    </a:cubicBezTo>
                    <a:cubicBezTo>
                      <a:pt x="1581" y="911"/>
                      <a:pt x="1582" y="914"/>
                      <a:pt x="1581" y="926"/>
                    </a:cubicBezTo>
                    <a:cubicBezTo>
                      <a:pt x="1581" y="922"/>
                      <a:pt x="1581" y="918"/>
                      <a:pt x="1580" y="920"/>
                    </a:cubicBezTo>
                    <a:cubicBezTo>
                      <a:pt x="1579" y="928"/>
                      <a:pt x="1582" y="935"/>
                      <a:pt x="1579" y="936"/>
                    </a:cubicBezTo>
                    <a:cubicBezTo>
                      <a:pt x="1579" y="947"/>
                      <a:pt x="1580" y="947"/>
                      <a:pt x="1580" y="947"/>
                    </a:cubicBezTo>
                    <a:cubicBezTo>
                      <a:pt x="1581" y="947"/>
                      <a:pt x="1581" y="948"/>
                      <a:pt x="1581" y="959"/>
                    </a:cubicBezTo>
                    <a:cubicBezTo>
                      <a:pt x="1582" y="956"/>
                      <a:pt x="1582" y="939"/>
                      <a:pt x="1583" y="937"/>
                    </a:cubicBezTo>
                    <a:cubicBezTo>
                      <a:pt x="1584" y="950"/>
                      <a:pt x="1583" y="935"/>
                      <a:pt x="1584" y="930"/>
                    </a:cubicBezTo>
                    <a:cubicBezTo>
                      <a:pt x="1585" y="930"/>
                      <a:pt x="1585" y="935"/>
                      <a:pt x="1584" y="941"/>
                    </a:cubicBezTo>
                    <a:cubicBezTo>
                      <a:pt x="1584" y="948"/>
                      <a:pt x="1583" y="955"/>
                      <a:pt x="1584" y="958"/>
                    </a:cubicBezTo>
                    <a:cubicBezTo>
                      <a:pt x="1584" y="944"/>
                      <a:pt x="1586" y="950"/>
                      <a:pt x="1585" y="939"/>
                    </a:cubicBezTo>
                    <a:cubicBezTo>
                      <a:pt x="1587" y="939"/>
                      <a:pt x="1588" y="925"/>
                      <a:pt x="1589" y="921"/>
                    </a:cubicBezTo>
                    <a:cubicBezTo>
                      <a:pt x="1589" y="931"/>
                      <a:pt x="1589" y="943"/>
                      <a:pt x="1588" y="952"/>
                    </a:cubicBezTo>
                    <a:cubicBezTo>
                      <a:pt x="1588" y="961"/>
                      <a:pt x="1588" y="969"/>
                      <a:pt x="1588" y="971"/>
                    </a:cubicBezTo>
                    <a:cubicBezTo>
                      <a:pt x="1589" y="958"/>
                      <a:pt x="1589" y="947"/>
                      <a:pt x="1590" y="936"/>
                    </a:cubicBezTo>
                    <a:cubicBezTo>
                      <a:pt x="1590" y="926"/>
                      <a:pt x="1591" y="916"/>
                      <a:pt x="1590" y="905"/>
                    </a:cubicBezTo>
                    <a:cubicBezTo>
                      <a:pt x="1589" y="910"/>
                      <a:pt x="1588" y="906"/>
                      <a:pt x="1587" y="907"/>
                    </a:cubicBezTo>
                    <a:cubicBezTo>
                      <a:pt x="1586" y="916"/>
                      <a:pt x="1589" y="921"/>
                      <a:pt x="1588" y="925"/>
                    </a:cubicBezTo>
                    <a:cubicBezTo>
                      <a:pt x="1586" y="921"/>
                      <a:pt x="1586" y="910"/>
                      <a:pt x="1585" y="898"/>
                    </a:cubicBezTo>
                    <a:cubicBezTo>
                      <a:pt x="1585" y="886"/>
                      <a:pt x="1584" y="873"/>
                      <a:pt x="1584" y="864"/>
                    </a:cubicBezTo>
                    <a:cubicBezTo>
                      <a:pt x="1583" y="869"/>
                      <a:pt x="1584" y="880"/>
                      <a:pt x="1584" y="891"/>
                    </a:cubicBezTo>
                    <a:cubicBezTo>
                      <a:pt x="1584" y="901"/>
                      <a:pt x="1584" y="911"/>
                      <a:pt x="1583" y="915"/>
                    </a:cubicBezTo>
                    <a:cubicBezTo>
                      <a:pt x="1583" y="902"/>
                      <a:pt x="1583" y="891"/>
                      <a:pt x="1582" y="881"/>
                    </a:cubicBezTo>
                    <a:cubicBezTo>
                      <a:pt x="1582" y="871"/>
                      <a:pt x="1581" y="862"/>
                      <a:pt x="1581" y="852"/>
                    </a:cubicBezTo>
                    <a:cubicBezTo>
                      <a:pt x="1580" y="850"/>
                      <a:pt x="1579" y="849"/>
                      <a:pt x="1578" y="841"/>
                    </a:cubicBezTo>
                    <a:cubicBezTo>
                      <a:pt x="1578" y="833"/>
                      <a:pt x="1576" y="821"/>
                      <a:pt x="1578" y="821"/>
                    </a:cubicBezTo>
                    <a:cubicBezTo>
                      <a:pt x="1578" y="825"/>
                      <a:pt x="1580" y="840"/>
                      <a:pt x="1580" y="830"/>
                    </a:cubicBezTo>
                    <a:cubicBezTo>
                      <a:pt x="1578" y="817"/>
                      <a:pt x="1578" y="814"/>
                      <a:pt x="1579" y="815"/>
                    </a:cubicBezTo>
                    <a:cubicBezTo>
                      <a:pt x="1581" y="815"/>
                      <a:pt x="1582" y="818"/>
                      <a:pt x="1583" y="818"/>
                    </a:cubicBezTo>
                    <a:cubicBezTo>
                      <a:pt x="1584" y="831"/>
                      <a:pt x="1585" y="833"/>
                      <a:pt x="1586" y="846"/>
                    </a:cubicBezTo>
                    <a:cubicBezTo>
                      <a:pt x="1585" y="845"/>
                      <a:pt x="1585" y="843"/>
                      <a:pt x="1584" y="847"/>
                    </a:cubicBezTo>
                    <a:cubicBezTo>
                      <a:pt x="1586" y="857"/>
                      <a:pt x="1587" y="856"/>
                      <a:pt x="1587" y="868"/>
                    </a:cubicBezTo>
                    <a:cubicBezTo>
                      <a:pt x="1589" y="866"/>
                      <a:pt x="1587" y="877"/>
                      <a:pt x="1588" y="880"/>
                    </a:cubicBezTo>
                    <a:cubicBezTo>
                      <a:pt x="1590" y="880"/>
                      <a:pt x="1590" y="874"/>
                      <a:pt x="1591" y="875"/>
                    </a:cubicBezTo>
                    <a:cubicBezTo>
                      <a:pt x="1592" y="885"/>
                      <a:pt x="1592" y="899"/>
                      <a:pt x="1592" y="909"/>
                    </a:cubicBezTo>
                    <a:cubicBezTo>
                      <a:pt x="1591" y="920"/>
                      <a:pt x="1591" y="927"/>
                      <a:pt x="1592" y="923"/>
                    </a:cubicBezTo>
                    <a:cubicBezTo>
                      <a:pt x="1592" y="929"/>
                      <a:pt x="1592" y="938"/>
                      <a:pt x="1592" y="945"/>
                    </a:cubicBezTo>
                    <a:cubicBezTo>
                      <a:pt x="1591" y="953"/>
                      <a:pt x="1591" y="959"/>
                      <a:pt x="1592" y="960"/>
                    </a:cubicBezTo>
                    <a:cubicBezTo>
                      <a:pt x="1592" y="952"/>
                      <a:pt x="1593" y="946"/>
                      <a:pt x="1594" y="947"/>
                    </a:cubicBezTo>
                    <a:cubicBezTo>
                      <a:pt x="1594" y="964"/>
                      <a:pt x="1591" y="966"/>
                      <a:pt x="1590" y="967"/>
                    </a:cubicBezTo>
                    <a:cubicBezTo>
                      <a:pt x="1591" y="972"/>
                      <a:pt x="1590" y="979"/>
                      <a:pt x="1589" y="988"/>
                    </a:cubicBezTo>
                    <a:cubicBezTo>
                      <a:pt x="1589" y="996"/>
                      <a:pt x="1587" y="1004"/>
                      <a:pt x="1587" y="1010"/>
                    </a:cubicBezTo>
                    <a:cubicBezTo>
                      <a:pt x="1589" y="1002"/>
                      <a:pt x="1590" y="1006"/>
                      <a:pt x="1590" y="1014"/>
                    </a:cubicBezTo>
                    <a:cubicBezTo>
                      <a:pt x="1590" y="1022"/>
                      <a:pt x="1589" y="1034"/>
                      <a:pt x="1586" y="1041"/>
                    </a:cubicBezTo>
                    <a:cubicBezTo>
                      <a:pt x="1589" y="1026"/>
                      <a:pt x="1588" y="1022"/>
                      <a:pt x="1587" y="1022"/>
                    </a:cubicBezTo>
                    <a:cubicBezTo>
                      <a:pt x="1586" y="1022"/>
                      <a:pt x="1584" y="1026"/>
                      <a:pt x="1582" y="1028"/>
                    </a:cubicBezTo>
                    <a:cubicBezTo>
                      <a:pt x="1580" y="1040"/>
                      <a:pt x="1580" y="1038"/>
                      <a:pt x="1578" y="1046"/>
                    </a:cubicBezTo>
                    <a:cubicBezTo>
                      <a:pt x="1580" y="1043"/>
                      <a:pt x="1579" y="1050"/>
                      <a:pt x="1580" y="1049"/>
                    </a:cubicBezTo>
                    <a:cubicBezTo>
                      <a:pt x="1582" y="1040"/>
                      <a:pt x="1581" y="1034"/>
                      <a:pt x="1583" y="1030"/>
                    </a:cubicBezTo>
                    <a:cubicBezTo>
                      <a:pt x="1584" y="1030"/>
                      <a:pt x="1584" y="1030"/>
                      <a:pt x="1584" y="1030"/>
                    </a:cubicBezTo>
                    <a:cubicBezTo>
                      <a:pt x="1583" y="1037"/>
                      <a:pt x="1582" y="1044"/>
                      <a:pt x="1581" y="1051"/>
                    </a:cubicBezTo>
                    <a:cubicBezTo>
                      <a:pt x="1582" y="1059"/>
                      <a:pt x="1584" y="1056"/>
                      <a:pt x="1586" y="1049"/>
                    </a:cubicBezTo>
                    <a:cubicBezTo>
                      <a:pt x="1587" y="1052"/>
                      <a:pt x="1586" y="1064"/>
                      <a:pt x="1583" y="1071"/>
                    </a:cubicBezTo>
                    <a:cubicBezTo>
                      <a:pt x="1580" y="1082"/>
                      <a:pt x="1585" y="1054"/>
                      <a:pt x="1580" y="1072"/>
                    </a:cubicBezTo>
                    <a:cubicBezTo>
                      <a:pt x="1584" y="1069"/>
                      <a:pt x="1579" y="1081"/>
                      <a:pt x="1578" y="1084"/>
                    </a:cubicBezTo>
                    <a:cubicBezTo>
                      <a:pt x="1579" y="1092"/>
                      <a:pt x="1573" y="1110"/>
                      <a:pt x="1570" y="1124"/>
                    </a:cubicBezTo>
                    <a:cubicBezTo>
                      <a:pt x="1569" y="1122"/>
                      <a:pt x="1568" y="1126"/>
                      <a:pt x="1567" y="1130"/>
                    </a:cubicBezTo>
                    <a:cubicBezTo>
                      <a:pt x="1565" y="1134"/>
                      <a:pt x="1564" y="1139"/>
                      <a:pt x="1563" y="1137"/>
                    </a:cubicBezTo>
                    <a:cubicBezTo>
                      <a:pt x="1564" y="1135"/>
                      <a:pt x="1566" y="1129"/>
                      <a:pt x="1567" y="1124"/>
                    </a:cubicBezTo>
                    <a:cubicBezTo>
                      <a:pt x="1568" y="1120"/>
                      <a:pt x="1569" y="1117"/>
                      <a:pt x="1567" y="1122"/>
                    </a:cubicBezTo>
                    <a:cubicBezTo>
                      <a:pt x="1564" y="1135"/>
                      <a:pt x="1563" y="1131"/>
                      <a:pt x="1561" y="1138"/>
                    </a:cubicBezTo>
                    <a:cubicBezTo>
                      <a:pt x="1565" y="1132"/>
                      <a:pt x="1558" y="1151"/>
                      <a:pt x="1558" y="1155"/>
                    </a:cubicBezTo>
                    <a:cubicBezTo>
                      <a:pt x="1560" y="1151"/>
                      <a:pt x="1561" y="1145"/>
                      <a:pt x="1562" y="1146"/>
                    </a:cubicBezTo>
                    <a:cubicBezTo>
                      <a:pt x="1557" y="1156"/>
                      <a:pt x="1563" y="1148"/>
                      <a:pt x="1561" y="1155"/>
                    </a:cubicBezTo>
                    <a:cubicBezTo>
                      <a:pt x="1559" y="1159"/>
                      <a:pt x="1557" y="1166"/>
                      <a:pt x="1556" y="1167"/>
                    </a:cubicBezTo>
                    <a:cubicBezTo>
                      <a:pt x="1557" y="1163"/>
                      <a:pt x="1558" y="1160"/>
                      <a:pt x="1558" y="1158"/>
                    </a:cubicBezTo>
                    <a:cubicBezTo>
                      <a:pt x="1556" y="1164"/>
                      <a:pt x="1553" y="1173"/>
                      <a:pt x="1551" y="1177"/>
                    </a:cubicBezTo>
                    <a:cubicBezTo>
                      <a:pt x="1555" y="1165"/>
                      <a:pt x="1554" y="1159"/>
                      <a:pt x="1559" y="1147"/>
                    </a:cubicBezTo>
                    <a:cubicBezTo>
                      <a:pt x="1558" y="1146"/>
                      <a:pt x="1556" y="1152"/>
                      <a:pt x="1555" y="1150"/>
                    </a:cubicBezTo>
                    <a:cubicBezTo>
                      <a:pt x="1561" y="1131"/>
                      <a:pt x="1565" y="1120"/>
                      <a:pt x="1567" y="1108"/>
                    </a:cubicBezTo>
                    <a:cubicBezTo>
                      <a:pt x="1565" y="1113"/>
                      <a:pt x="1566" y="1107"/>
                      <a:pt x="1565" y="1108"/>
                    </a:cubicBezTo>
                    <a:cubicBezTo>
                      <a:pt x="1562" y="1121"/>
                      <a:pt x="1561" y="1127"/>
                      <a:pt x="1557" y="1133"/>
                    </a:cubicBezTo>
                    <a:cubicBezTo>
                      <a:pt x="1558" y="1135"/>
                      <a:pt x="1555" y="1147"/>
                      <a:pt x="1555" y="1150"/>
                    </a:cubicBezTo>
                    <a:cubicBezTo>
                      <a:pt x="1552" y="1157"/>
                      <a:pt x="1551" y="1158"/>
                      <a:pt x="1552" y="1154"/>
                    </a:cubicBezTo>
                    <a:cubicBezTo>
                      <a:pt x="1550" y="1158"/>
                      <a:pt x="1549" y="1162"/>
                      <a:pt x="1548" y="1166"/>
                    </a:cubicBezTo>
                    <a:cubicBezTo>
                      <a:pt x="1549" y="1167"/>
                      <a:pt x="1546" y="1183"/>
                      <a:pt x="1537" y="1201"/>
                    </a:cubicBezTo>
                    <a:cubicBezTo>
                      <a:pt x="1539" y="1196"/>
                      <a:pt x="1542" y="1191"/>
                      <a:pt x="1542" y="1186"/>
                    </a:cubicBezTo>
                    <a:cubicBezTo>
                      <a:pt x="1538" y="1196"/>
                      <a:pt x="1535" y="1201"/>
                      <a:pt x="1538" y="1193"/>
                    </a:cubicBezTo>
                    <a:cubicBezTo>
                      <a:pt x="1525" y="1222"/>
                      <a:pt x="1539" y="1192"/>
                      <a:pt x="1536" y="1207"/>
                    </a:cubicBezTo>
                    <a:cubicBezTo>
                      <a:pt x="1540" y="1196"/>
                      <a:pt x="1541" y="1194"/>
                      <a:pt x="1542" y="1194"/>
                    </a:cubicBezTo>
                    <a:cubicBezTo>
                      <a:pt x="1543" y="1193"/>
                      <a:pt x="1544" y="1193"/>
                      <a:pt x="1547" y="1186"/>
                    </a:cubicBezTo>
                    <a:cubicBezTo>
                      <a:pt x="1547" y="1182"/>
                      <a:pt x="1550" y="1170"/>
                      <a:pt x="1552" y="1168"/>
                    </a:cubicBezTo>
                    <a:cubicBezTo>
                      <a:pt x="1550" y="1181"/>
                      <a:pt x="1546" y="1191"/>
                      <a:pt x="1543" y="1203"/>
                    </a:cubicBezTo>
                    <a:cubicBezTo>
                      <a:pt x="1544" y="1202"/>
                      <a:pt x="1548" y="1189"/>
                      <a:pt x="1549" y="1194"/>
                    </a:cubicBezTo>
                    <a:cubicBezTo>
                      <a:pt x="1545" y="1203"/>
                      <a:pt x="1543" y="1207"/>
                      <a:pt x="1542" y="1209"/>
                    </a:cubicBezTo>
                    <a:cubicBezTo>
                      <a:pt x="1542" y="1212"/>
                      <a:pt x="1542" y="1214"/>
                      <a:pt x="1541" y="1218"/>
                    </a:cubicBezTo>
                    <a:cubicBezTo>
                      <a:pt x="1535" y="1227"/>
                      <a:pt x="1535" y="1227"/>
                      <a:pt x="1535" y="1227"/>
                    </a:cubicBezTo>
                    <a:cubicBezTo>
                      <a:pt x="1538" y="1224"/>
                      <a:pt x="1543" y="1216"/>
                      <a:pt x="1546" y="1208"/>
                    </a:cubicBezTo>
                    <a:cubicBezTo>
                      <a:pt x="1550" y="1199"/>
                      <a:pt x="1553" y="1191"/>
                      <a:pt x="1555" y="1190"/>
                    </a:cubicBezTo>
                    <a:cubicBezTo>
                      <a:pt x="1557" y="1184"/>
                      <a:pt x="1551" y="1196"/>
                      <a:pt x="1555" y="1184"/>
                    </a:cubicBezTo>
                    <a:cubicBezTo>
                      <a:pt x="1559" y="1173"/>
                      <a:pt x="1566" y="1156"/>
                      <a:pt x="1568" y="1147"/>
                    </a:cubicBezTo>
                    <a:cubicBezTo>
                      <a:pt x="1566" y="1158"/>
                      <a:pt x="1570" y="1147"/>
                      <a:pt x="1572" y="1144"/>
                    </a:cubicBezTo>
                    <a:cubicBezTo>
                      <a:pt x="1568" y="1155"/>
                      <a:pt x="1575" y="1145"/>
                      <a:pt x="1569" y="1159"/>
                    </a:cubicBezTo>
                    <a:cubicBezTo>
                      <a:pt x="1566" y="1162"/>
                      <a:pt x="1570" y="1153"/>
                      <a:pt x="1569" y="1150"/>
                    </a:cubicBezTo>
                    <a:cubicBezTo>
                      <a:pt x="1568" y="1158"/>
                      <a:pt x="1566" y="1161"/>
                      <a:pt x="1565" y="1164"/>
                    </a:cubicBezTo>
                    <a:cubicBezTo>
                      <a:pt x="1564" y="1166"/>
                      <a:pt x="1563" y="1169"/>
                      <a:pt x="1560" y="1175"/>
                    </a:cubicBezTo>
                    <a:cubicBezTo>
                      <a:pt x="1563" y="1173"/>
                      <a:pt x="1555" y="1189"/>
                      <a:pt x="1555" y="1193"/>
                    </a:cubicBezTo>
                    <a:cubicBezTo>
                      <a:pt x="1558" y="1187"/>
                      <a:pt x="1564" y="1167"/>
                      <a:pt x="1563" y="1177"/>
                    </a:cubicBezTo>
                    <a:cubicBezTo>
                      <a:pt x="1555" y="1195"/>
                      <a:pt x="1552" y="1205"/>
                      <a:pt x="1547" y="1220"/>
                    </a:cubicBezTo>
                    <a:cubicBezTo>
                      <a:pt x="1545" y="1221"/>
                      <a:pt x="1546" y="1217"/>
                      <a:pt x="1550" y="1208"/>
                    </a:cubicBezTo>
                    <a:cubicBezTo>
                      <a:pt x="1547" y="1209"/>
                      <a:pt x="1544" y="1215"/>
                      <a:pt x="1542" y="1222"/>
                    </a:cubicBezTo>
                    <a:cubicBezTo>
                      <a:pt x="1539" y="1229"/>
                      <a:pt x="1536" y="1237"/>
                      <a:pt x="1532" y="1244"/>
                    </a:cubicBezTo>
                    <a:cubicBezTo>
                      <a:pt x="1532" y="1245"/>
                      <a:pt x="1535" y="1240"/>
                      <a:pt x="1536" y="1238"/>
                    </a:cubicBezTo>
                    <a:cubicBezTo>
                      <a:pt x="1531" y="1247"/>
                      <a:pt x="1531" y="1247"/>
                      <a:pt x="1528" y="1256"/>
                    </a:cubicBezTo>
                    <a:cubicBezTo>
                      <a:pt x="1526" y="1254"/>
                      <a:pt x="1521" y="1267"/>
                      <a:pt x="1519" y="1267"/>
                    </a:cubicBezTo>
                    <a:cubicBezTo>
                      <a:pt x="1521" y="1268"/>
                      <a:pt x="1515" y="1278"/>
                      <a:pt x="1517" y="1276"/>
                    </a:cubicBezTo>
                    <a:cubicBezTo>
                      <a:pt x="1514" y="1281"/>
                      <a:pt x="1511" y="1286"/>
                      <a:pt x="1508" y="1290"/>
                    </a:cubicBezTo>
                    <a:cubicBezTo>
                      <a:pt x="1512" y="1281"/>
                      <a:pt x="1512" y="1279"/>
                      <a:pt x="1513" y="1277"/>
                    </a:cubicBezTo>
                    <a:cubicBezTo>
                      <a:pt x="1514" y="1275"/>
                      <a:pt x="1515" y="1272"/>
                      <a:pt x="1522" y="1259"/>
                    </a:cubicBezTo>
                    <a:cubicBezTo>
                      <a:pt x="1523" y="1261"/>
                      <a:pt x="1528" y="1249"/>
                      <a:pt x="1532" y="1244"/>
                    </a:cubicBezTo>
                    <a:cubicBezTo>
                      <a:pt x="1532" y="1240"/>
                      <a:pt x="1536" y="1228"/>
                      <a:pt x="1531" y="1236"/>
                    </a:cubicBezTo>
                    <a:cubicBezTo>
                      <a:pt x="1529" y="1244"/>
                      <a:pt x="1524" y="1247"/>
                      <a:pt x="1522" y="1250"/>
                    </a:cubicBezTo>
                    <a:cubicBezTo>
                      <a:pt x="1522" y="1254"/>
                      <a:pt x="1525" y="1249"/>
                      <a:pt x="1524" y="1253"/>
                    </a:cubicBezTo>
                    <a:cubicBezTo>
                      <a:pt x="1520" y="1259"/>
                      <a:pt x="1517" y="1262"/>
                      <a:pt x="1513" y="1271"/>
                    </a:cubicBezTo>
                    <a:cubicBezTo>
                      <a:pt x="1514" y="1266"/>
                      <a:pt x="1522" y="1254"/>
                      <a:pt x="1518" y="1256"/>
                    </a:cubicBezTo>
                    <a:cubicBezTo>
                      <a:pt x="1508" y="1276"/>
                      <a:pt x="1502" y="1288"/>
                      <a:pt x="1496" y="1296"/>
                    </a:cubicBezTo>
                    <a:cubicBezTo>
                      <a:pt x="1499" y="1293"/>
                      <a:pt x="1493" y="1303"/>
                      <a:pt x="1496" y="1302"/>
                    </a:cubicBezTo>
                    <a:cubicBezTo>
                      <a:pt x="1501" y="1292"/>
                      <a:pt x="1504" y="1286"/>
                      <a:pt x="1505" y="1282"/>
                    </a:cubicBezTo>
                    <a:cubicBezTo>
                      <a:pt x="1504" y="1287"/>
                      <a:pt x="1507" y="1280"/>
                      <a:pt x="1509" y="1279"/>
                    </a:cubicBezTo>
                    <a:cubicBezTo>
                      <a:pt x="1503" y="1289"/>
                      <a:pt x="1510" y="1281"/>
                      <a:pt x="1506" y="1288"/>
                    </a:cubicBezTo>
                    <a:cubicBezTo>
                      <a:pt x="1504" y="1290"/>
                      <a:pt x="1501" y="1295"/>
                      <a:pt x="1498" y="1300"/>
                    </a:cubicBezTo>
                    <a:cubicBezTo>
                      <a:pt x="1495" y="1305"/>
                      <a:pt x="1491" y="1309"/>
                      <a:pt x="1490" y="1310"/>
                    </a:cubicBezTo>
                    <a:cubicBezTo>
                      <a:pt x="1493" y="1310"/>
                      <a:pt x="1486" y="1324"/>
                      <a:pt x="1477" y="1335"/>
                    </a:cubicBezTo>
                    <a:cubicBezTo>
                      <a:pt x="1484" y="1325"/>
                      <a:pt x="1481" y="1328"/>
                      <a:pt x="1478" y="1329"/>
                    </a:cubicBezTo>
                    <a:cubicBezTo>
                      <a:pt x="1479" y="1328"/>
                      <a:pt x="1489" y="1312"/>
                      <a:pt x="1482" y="1321"/>
                    </a:cubicBezTo>
                    <a:cubicBezTo>
                      <a:pt x="1477" y="1330"/>
                      <a:pt x="1472" y="1337"/>
                      <a:pt x="1460" y="1354"/>
                    </a:cubicBezTo>
                    <a:cubicBezTo>
                      <a:pt x="1462" y="1354"/>
                      <a:pt x="1473" y="1344"/>
                      <a:pt x="1467" y="1354"/>
                    </a:cubicBezTo>
                    <a:cubicBezTo>
                      <a:pt x="1466" y="1355"/>
                      <a:pt x="1464" y="1358"/>
                      <a:pt x="1461" y="1362"/>
                    </a:cubicBezTo>
                    <a:cubicBezTo>
                      <a:pt x="1463" y="1362"/>
                      <a:pt x="1462" y="1366"/>
                      <a:pt x="1459" y="1371"/>
                    </a:cubicBezTo>
                    <a:cubicBezTo>
                      <a:pt x="1455" y="1374"/>
                      <a:pt x="1447" y="1390"/>
                      <a:pt x="1448" y="1384"/>
                    </a:cubicBezTo>
                    <a:cubicBezTo>
                      <a:pt x="1441" y="1393"/>
                      <a:pt x="1445" y="1392"/>
                      <a:pt x="1433" y="1404"/>
                    </a:cubicBezTo>
                    <a:cubicBezTo>
                      <a:pt x="1433" y="1407"/>
                      <a:pt x="1436" y="1406"/>
                      <a:pt x="1434" y="1410"/>
                    </a:cubicBezTo>
                    <a:cubicBezTo>
                      <a:pt x="1433" y="1410"/>
                      <a:pt x="1428" y="1414"/>
                      <a:pt x="1423" y="1420"/>
                    </a:cubicBezTo>
                    <a:cubicBezTo>
                      <a:pt x="1423" y="1422"/>
                      <a:pt x="1428" y="1415"/>
                      <a:pt x="1429" y="1415"/>
                    </a:cubicBezTo>
                    <a:cubicBezTo>
                      <a:pt x="1425" y="1420"/>
                      <a:pt x="1426" y="1421"/>
                      <a:pt x="1424" y="1423"/>
                    </a:cubicBezTo>
                    <a:cubicBezTo>
                      <a:pt x="1415" y="1433"/>
                      <a:pt x="1418" y="1428"/>
                      <a:pt x="1419" y="1425"/>
                    </a:cubicBezTo>
                    <a:cubicBezTo>
                      <a:pt x="1413" y="1432"/>
                      <a:pt x="1413" y="1430"/>
                      <a:pt x="1409" y="1435"/>
                    </a:cubicBezTo>
                    <a:cubicBezTo>
                      <a:pt x="1409" y="1436"/>
                      <a:pt x="1406" y="1441"/>
                      <a:pt x="1411" y="1435"/>
                    </a:cubicBezTo>
                    <a:cubicBezTo>
                      <a:pt x="1411" y="1435"/>
                      <a:pt x="1410" y="1434"/>
                      <a:pt x="1414" y="1430"/>
                    </a:cubicBezTo>
                    <a:cubicBezTo>
                      <a:pt x="1415" y="1432"/>
                      <a:pt x="1414" y="1435"/>
                      <a:pt x="1409" y="1441"/>
                    </a:cubicBezTo>
                    <a:cubicBezTo>
                      <a:pt x="1417" y="1432"/>
                      <a:pt x="1414" y="1440"/>
                      <a:pt x="1419" y="1434"/>
                    </a:cubicBezTo>
                    <a:cubicBezTo>
                      <a:pt x="1418" y="1434"/>
                      <a:pt x="1423" y="1429"/>
                      <a:pt x="1428" y="1423"/>
                    </a:cubicBezTo>
                    <a:cubicBezTo>
                      <a:pt x="1434" y="1417"/>
                      <a:pt x="1439" y="1411"/>
                      <a:pt x="1439" y="1408"/>
                    </a:cubicBezTo>
                    <a:cubicBezTo>
                      <a:pt x="1443" y="1409"/>
                      <a:pt x="1443" y="1409"/>
                      <a:pt x="1443" y="1409"/>
                    </a:cubicBezTo>
                    <a:cubicBezTo>
                      <a:pt x="1436" y="1418"/>
                      <a:pt x="1432" y="1424"/>
                      <a:pt x="1431" y="1427"/>
                    </a:cubicBezTo>
                    <a:cubicBezTo>
                      <a:pt x="1438" y="1420"/>
                      <a:pt x="1442" y="1412"/>
                      <a:pt x="1447" y="1409"/>
                    </a:cubicBezTo>
                    <a:cubicBezTo>
                      <a:pt x="1444" y="1413"/>
                      <a:pt x="1435" y="1423"/>
                      <a:pt x="1437" y="1422"/>
                    </a:cubicBezTo>
                    <a:cubicBezTo>
                      <a:pt x="1439" y="1423"/>
                      <a:pt x="1448" y="1413"/>
                      <a:pt x="1444" y="1421"/>
                    </a:cubicBezTo>
                    <a:cubicBezTo>
                      <a:pt x="1450" y="1413"/>
                      <a:pt x="1451" y="1411"/>
                      <a:pt x="1451" y="1410"/>
                    </a:cubicBezTo>
                    <a:cubicBezTo>
                      <a:pt x="1451" y="1409"/>
                      <a:pt x="1451" y="1408"/>
                      <a:pt x="1456" y="1402"/>
                    </a:cubicBezTo>
                    <a:cubicBezTo>
                      <a:pt x="1456" y="1402"/>
                      <a:pt x="1454" y="1407"/>
                      <a:pt x="1458" y="1402"/>
                    </a:cubicBezTo>
                    <a:cubicBezTo>
                      <a:pt x="1457" y="1400"/>
                      <a:pt x="1468" y="1387"/>
                      <a:pt x="1469" y="1386"/>
                    </a:cubicBezTo>
                    <a:cubicBezTo>
                      <a:pt x="1466" y="1392"/>
                      <a:pt x="1468" y="1391"/>
                      <a:pt x="1465" y="1397"/>
                    </a:cubicBezTo>
                    <a:cubicBezTo>
                      <a:pt x="1468" y="1393"/>
                      <a:pt x="1470" y="1390"/>
                      <a:pt x="1473" y="1386"/>
                    </a:cubicBezTo>
                    <a:cubicBezTo>
                      <a:pt x="1470" y="1386"/>
                      <a:pt x="1470" y="1386"/>
                      <a:pt x="1470" y="1386"/>
                    </a:cubicBezTo>
                    <a:cubicBezTo>
                      <a:pt x="1480" y="1370"/>
                      <a:pt x="1492" y="1354"/>
                      <a:pt x="1503" y="1339"/>
                    </a:cubicBezTo>
                    <a:cubicBezTo>
                      <a:pt x="1504" y="1338"/>
                      <a:pt x="1501" y="1342"/>
                      <a:pt x="1499" y="1346"/>
                    </a:cubicBezTo>
                    <a:cubicBezTo>
                      <a:pt x="1496" y="1350"/>
                      <a:pt x="1494" y="1354"/>
                      <a:pt x="1495" y="1353"/>
                    </a:cubicBezTo>
                    <a:cubicBezTo>
                      <a:pt x="1497" y="1352"/>
                      <a:pt x="1501" y="1346"/>
                      <a:pt x="1504" y="1340"/>
                    </a:cubicBezTo>
                    <a:cubicBezTo>
                      <a:pt x="1508" y="1334"/>
                      <a:pt x="1512" y="1327"/>
                      <a:pt x="1515" y="1325"/>
                    </a:cubicBezTo>
                    <a:cubicBezTo>
                      <a:pt x="1510" y="1331"/>
                      <a:pt x="1508" y="1336"/>
                      <a:pt x="1507" y="1340"/>
                    </a:cubicBezTo>
                    <a:cubicBezTo>
                      <a:pt x="1505" y="1344"/>
                      <a:pt x="1503" y="1349"/>
                      <a:pt x="1499" y="1356"/>
                    </a:cubicBezTo>
                    <a:cubicBezTo>
                      <a:pt x="1501" y="1352"/>
                      <a:pt x="1505" y="1346"/>
                      <a:pt x="1506" y="1345"/>
                    </a:cubicBezTo>
                    <a:cubicBezTo>
                      <a:pt x="1506" y="1347"/>
                      <a:pt x="1504" y="1349"/>
                      <a:pt x="1500" y="1356"/>
                    </a:cubicBezTo>
                    <a:cubicBezTo>
                      <a:pt x="1500" y="1359"/>
                      <a:pt x="1506" y="1347"/>
                      <a:pt x="1510" y="1342"/>
                    </a:cubicBezTo>
                    <a:cubicBezTo>
                      <a:pt x="1510" y="1340"/>
                      <a:pt x="1505" y="1345"/>
                      <a:pt x="1509" y="1339"/>
                    </a:cubicBezTo>
                    <a:cubicBezTo>
                      <a:pt x="1511" y="1338"/>
                      <a:pt x="1518" y="1324"/>
                      <a:pt x="1521" y="1322"/>
                    </a:cubicBezTo>
                    <a:cubicBezTo>
                      <a:pt x="1524" y="1320"/>
                      <a:pt x="1512" y="1335"/>
                      <a:pt x="1515" y="1333"/>
                    </a:cubicBezTo>
                    <a:cubicBezTo>
                      <a:pt x="1521" y="1322"/>
                      <a:pt x="1520" y="1328"/>
                      <a:pt x="1525" y="1319"/>
                    </a:cubicBezTo>
                    <a:cubicBezTo>
                      <a:pt x="1525" y="1316"/>
                      <a:pt x="1522" y="1317"/>
                      <a:pt x="1525" y="1310"/>
                    </a:cubicBezTo>
                    <a:cubicBezTo>
                      <a:pt x="1529" y="1307"/>
                      <a:pt x="1532" y="1300"/>
                      <a:pt x="1537" y="1292"/>
                    </a:cubicBezTo>
                    <a:cubicBezTo>
                      <a:pt x="1537" y="1290"/>
                      <a:pt x="1538" y="1287"/>
                      <a:pt x="1537" y="1287"/>
                    </a:cubicBezTo>
                    <a:cubicBezTo>
                      <a:pt x="1532" y="1296"/>
                      <a:pt x="1532" y="1298"/>
                      <a:pt x="1530" y="1301"/>
                    </a:cubicBezTo>
                    <a:cubicBezTo>
                      <a:pt x="1528" y="1302"/>
                      <a:pt x="1522" y="1313"/>
                      <a:pt x="1520" y="1313"/>
                    </a:cubicBezTo>
                    <a:cubicBezTo>
                      <a:pt x="1523" y="1307"/>
                      <a:pt x="1529" y="1298"/>
                      <a:pt x="1533" y="1292"/>
                    </a:cubicBezTo>
                    <a:cubicBezTo>
                      <a:pt x="1530" y="1293"/>
                      <a:pt x="1537" y="1284"/>
                      <a:pt x="1539" y="1281"/>
                    </a:cubicBezTo>
                    <a:cubicBezTo>
                      <a:pt x="1542" y="1272"/>
                      <a:pt x="1542" y="1272"/>
                      <a:pt x="1542" y="1272"/>
                    </a:cubicBezTo>
                    <a:cubicBezTo>
                      <a:pt x="1554" y="1251"/>
                      <a:pt x="1554" y="1251"/>
                      <a:pt x="1554" y="1251"/>
                    </a:cubicBezTo>
                    <a:cubicBezTo>
                      <a:pt x="1549" y="1255"/>
                      <a:pt x="1558" y="1238"/>
                      <a:pt x="1561" y="1229"/>
                    </a:cubicBezTo>
                    <a:cubicBezTo>
                      <a:pt x="1562" y="1229"/>
                      <a:pt x="1560" y="1233"/>
                      <a:pt x="1562" y="1232"/>
                    </a:cubicBezTo>
                    <a:cubicBezTo>
                      <a:pt x="1565" y="1224"/>
                      <a:pt x="1567" y="1218"/>
                      <a:pt x="1568" y="1214"/>
                    </a:cubicBezTo>
                    <a:cubicBezTo>
                      <a:pt x="1560" y="1234"/>
                      <a:pt x="1566" y="1212"/>
                      <a:pt x="1569" y="1205"/>
                    </a:cubicBezTo>
                    <a:cubicBezTo>
                      <a:pt x="1570" y="1204"/>
                      <a:pt x="1572" y="1198"/>
                      <a:pt x="1574" y="1193"/>
                    </a:cubicBezTo>
                    <a:cubicBezTo>
                      <a:pt x="1576" y="1187"/>
                      <a:pt x="1578" y="1181"/>
                      <a:pt x="1580" y="1180"/>
                    </a:cubicBezTo>
                    <a:cubicBezTo>
                      <a:pt x="1581" y="1175"/>
                      <a:pt x="1577" y="1181"/>
                      <a:pt x="1581" y="1171"/>
                    </a:cubicBezTo>
                    <a:cubicBezTo>
                      <a:pt x="1584" y="1166"/>
                      <a:pt x="1580" y="1176"/>
                      <a:pt x="1585" y="1167"/>
                    </a:cubicBezTo>
                    <a:cubicBezTo>
                      <a:pt x="1582" y="1176"/>
                      <a:pt x="1582" y="1176"/>
                      <a:pt x="1582" y="1176"/>
                    </a:cubicBezTo>
                    <a:cubicBezTo>
                      <a:pt x="1584" y="1174"/>
                      <a:pt x="1587" y="1169"/>
                      <a:pt x="1589" y="1163"/>
                    </a:cubicBezTo>
                    <a:cubicBezTo>
                      <a:pt x="1586" y="1169"/>
                      <a:pt x="1588" y="1161"/>
                      <a:pt x="1588" y="1158"/>
                    </a:cubicBezTo>
                    <a:cubicBezTo>
                      <a:pt x="1590" y="1152"/>
                      <a:pt x="1593" y="1143"/>
                      <a:pt x="1596" y="1135"/>
                    </a:cubicBezTo>
                    <a:cubicBezTo>
                      <a:pt x="1598" y="1127"/>
                      <a:pt x="1600" y="1120"/>
                      <a:pt x="1602" y="1118"/>
                    </a:cubicBezTo>
                    <a:cubicBezTo>
                      <a:pt x="1600" y="1132"/>
                      <a:pt x="1592" y="1151"/>
                      <a:pt x="1597" y="1144"/>
                    </a:cubicBezTo>
                    <a:cubicBezTo>
                      <a:pt x="1595" y="1150"/>
                      <a:pt x="1591" y="1167"/>
                      <a:pt x="1588" y="1172"/>
                    </a:cubicBezTo>
                    <a:cubicBezTo>
                      <a:pt x="1587" y="1172"/>
                      <a:pt x="1588" y="1168"/>
                      <a:pt x="1587" y="1170"/>
                    </a:cubicBezTo>
                    <a:cubicBezTo>
                      <a:pt x="1584" y="1177"/>
                      <a:pt x="1582" y="1185"/>
                      <a:pt x="1580" y="1189"/>
                    </a:cubicBezTo>
                    <a:cubicBezTo>
                      <a:pt x="1584" y="1183"/>
                      <a:pt x="1584" y="1187"/>
                      <a:pt x="1588" y="1181"/>
                    </a:cubicBezTo>
                    <a:cubicBezTo>
                      <a:pt x="1587" y="1182"/>
                      <a:pt x="1586" y="1181"/>
                      <a:pt x="1588" y="1175"/>
                    </a:cubicBezTo>
                    <a:cubicBezTo>
                      <a:pt x="1589" y="1176"/>
                      <a:pt x="1592" y="1166"/>
                      <a:pt x="1593" y="1165"/>
                    </a:cubicBezTo>
                    <a:cubicBezTo>
                      <a:pt x="1595" y="1165"/>
                      <a:pt x="1591" y="1177"/>
                      <a:pt x="1594" y="1174"/>
                    </a:cubicBezTo>
                    <a:cubicBezTo>
                      <a:pt x="1599" y="1161"/>
                      <a:pt x="1592" y="1173"/>
                      <a:pt x="1595" y="1165"/>
                    </a:cubicBezTo>
                    <a:cubicBezTo>
                      <a:pt x="1596" y="1168"/>
                      <a:pt x="1602" y="1153"/>
                      <a:pt x="1596" y="1170"/>
                    </a:cubicBezTo>
                    <a:cubicBezTo>
                      <a:pt x="1597" y="1171"/>
                      <a:pt x="1600" y="1163"/>
                      <a:pt x="1602" y="1157"/>
                    </a:cubicBezTo>
                    <a:cubicBezTo>
                      <a:pt x="1600" y="1156"/>
                      <a:pt x="1603" y="1145"/>
                      <a:pt x="1605" y="1136"/>
                    </a:cubicBezTo>
                    <a:cubicBezTo>
                      <a:pt x="1602" y="1142"/>
                      <a:pt x="1600" y="1143"/>
                      <a:pt x="1596" y="1153"/>
                    </a:cubicBezTo>
                    <a:cubicBezTo>
                      <a:pt x="1597" y="1156"/>
                      <a:pt x="1600" y="1144"/>
                      <a:pt x="1602" y="1145"/>
                    </a:cubicBezTo>
                    <a:cubicBezTo>
                      <a:pt x="1598" y="1157"/>
                      <a:pt x="1595" y="1163"/>
                      <a:pt x="1592" y="1166"/>
                    </a:cubicBezTo>
                    <a:cubicBezTo>
                      <a:pt x="1596" y="1153"/>
                      <a:pt x="1597" y="1147"/>
                      <a:pt x="1598" y="1141"/>
                    </a:cubicBezTo>
                    <a:cubicBezTo>
                      <a:pt x="1599" y="1135"/>
                      <a:pt x="1600" y="1129"/>
                      <a:pt x="1604" y="1118"/>
                    </a:cubicBezTo>
                    <a:cubicBezTo>
                      <a:pt x="1604" y="1118"/>
                      <a:pt x="1604" y="1119"/>
                      <a:pt x="1604" y="1121"/>
                    </a:cubicBezTo>
                    <a:cubicBezTo>
                      <a:pt x="1608" y="1108"/>
                      <a:pt x="1605" y="1112"/>
                      <a:pt x="1609" y="1098"/>
                    </a:cubicBezTo>
                    <a:cubicBezTo>
                      <a:pt x="1611" y="1095"/>
                      <a:pt x="1611" y="1100"/>
                      <a:pt x="1615" y="1084"/>
                    </a:cubicBezTo>
                    <a:cubicBezTo>
                      <a:pt x="1612" y="1087"/>
                      <a:pt x="1613" y="1081"/>
                      <a:pt x="1610" y="1086"/>
                    </a:cubicBezTo>
                    <a:cubicBezTo>
                      <a:pt x="1612" y="1081"/>
                      <a:pt x="1613" y="1069"/>
                      <a:pt x="1614" y="1070"/>
                    </a:cubicBezTo>
                    <a:cubicBezTo>
                      <a:pt x="1613" y="1081"/>
                      <a:pt x="1617" y="1073"/>
                      <a:pt x="1619" y="1071"/>
                    </a:cubicBezTo>
                    <a:cubicBezTo>
                      <a:pt x="1618" y="1074"/>
                      <a:pt x="1618" y="1075"/>
                      <a:pt x="1618" y="1077"/>
                    </a:cubicBezTo>
                    <a:cubicBezTo>
                      <a:pt x="1616" y="1085"/>
                      <a:pt x="1615" y="1088"/>
                      <a:pt x="1615" y="1091"/>
                    </a:cubicBezTo>
                    <a:cubicBezTo>
                      <a:pt x="1611" y="1107"/>
                      <a:pt x="1611" y="1107"/>
                      <a:pt x="1611" y="1107"/>
                    </a:cubicBezTo>
                    <a:cubicBezTo>
                      <a:pt x="1611" y="1107"/>
                      <a:pt x="1613" y="1106"/>
                      <a:pt x="1612" y="1110"/>
                    </a:cubicBezTo>
                    <a:cubicBezTo>
                      <a:pt x="1609" y="1117"/>
                      <a:pt x="1607" y="1122"/>
                      <a:pt x="1607" y="1126"/>
                    </a:cubicBezTo>
                    <a:cubicBezTo>
                      <a:pt x="1609" y="1121"/>
                      <a:pt x="1608" y="1127"/>
                      <a:pt x="1610" y="1119"/>
                    </a:cubicBezTo>
                    <a:cubicBezTo>
                      <a:pt x="1609" y="1123"/>
                      <a:pt x="1608" y="1128"/>
                      <a:pt x="1608" y="1129"/>
                    </a:cubicBezTo>
                    <a:cubicBezTo>
                      <a:pt x="1610" y="1123"/>
                      <a:pt x="1611" y="1126"/>
                      <a:pt x="1612" y="1122"/>
                    </a:cubicBezTo>
                    <a:cubicBezTo>
                      <a:pt x="1611" y="1128"/>
                      <a:pt x="1611" y="1130"/>
                      <a:pt x="1610" y="1134"/>
                    </a:cubicBezTo>
                    <a:cubicBezTo>
                      <a:pt x="1609" y="1135"/>
                      <a:pt x="1609" y="1134"/>
                      <a:pt x="1607" y="1138"/>
                    </a:cubicBezTo>
                    <a:cubicBezTo>
                      <a:pt x="1606" y="1148"/>
                      <a:pt x="1609" y="1137"/>
                      <a:pt x="1608" y="1141"/>
                    </a:cubicBezTo>
                    <a:cubicBezTo>
                      <a:pt x="1605" y="1149"/>
                      <a:pt x="1603" y="1157"/>
                      <a:pt x="1602" y="1163"/>
                    </a:cubicBezTo>
                    <a:cubicBezTo>
                      <a:pt x="1605" y="1156"/>
                      <a:pt x="1607" y="1147"/>
                      <a:pt x="1610" y="1139"/>
                    </a:cubicBezTo>
                    <a:cubicBezTo>
                      <a:pt x="1612" y="1131"/>
                      <a:pt x="1614" y="1125"/>
                      <a:pt x="1615" y="1124"/>
                    </a:cubicBezTo>
                    <a:cubicBezTo>
                      <a:pt x="1611" y="1135"/>
                      <a:pt x="1609" y="1144"/>
                      <a:pt x="1608" y="1151"/>
                    </a:cubicBezTo>
                    <a:cubicBezTo>
                      <a:pt x="1606" y="1158"/>
                      <a:pt x="1605" y="1163"/>
                      <a:pt x="1602" y="1169"/>
                    </a:cubicBezTo>
                    <a:cubicBezTo>
                      <a:pt x="1604" y="1169"/>
                      <a:pt x="1606" y="1164"/>
                      <a:pt x="1608" y="1159"/>
                    </a:cubicBezTo>
                    <a:cubicBezTo>
                      <a:pt x="1606" y="1158"/>
                      <a:pt x="1608" y="1150"/>
                      <a:pt x="1611" y="1140"/>
                    </a:cubicBezTo>
                    <a:cubicBezTo>
                      <a:pt x="1614" y="1131"/>
                      <a:pt x="1617" y="1121"/>
                      <a:pt x="1619" y="1117"/>
                    </a:cubicBezTo>
                    <a:cubicBezTo>
                      <a:pt x="1617" y="1123"/>
                      <a:pt x="1618" y="1124"/>
                      <a:pt x="1616" y="1129"/>
                    </a:cubicBezTo>
                    <a:cubicBezTo>
                      <a:pt x="1615" y="1130"/>
                      <a:pt x="1614" y="1130"/>
                      <a:pt x="1613" y="1137"/>
                    </a:cubicBezTo>
                    <a:cubicBezTo>
                      <a:pt x="1614" y="1134"/>
                      <a:pt x="1613" y="1142"/>
                      <a:pt x="1608" y="1159"/>
                    </a:cubicBezTo>
                    <a:cubicBezTo>
                      <a:pt x="1608" y="1163"/>
                      <a:pt x="1613" y="1146"/>
                      <a:pt x="1611" y="1155"/>
                    </a:cubicBezTo>
                    <a:cubicBezTo>
                      <a:pt x="1607" y="1169"/>
                      <a:pt x="1609" y="1168"/>
                      <a:pt x="1603" y="1181"/>
                    </a:cubicBezTo>
                    <a:cubicBezTo>
                      <a:pt x="1604" y="1175"/>
                      <a:pt x="1606" y="1167"/>
                      <a:pt x="1606" y="1165"/>
                    </a:cubicBezTo>
                    <a:cubicBezTo>
                      <a:pt x="1602" y="1173"/>
                      <a:pt x="1601" y="1173"/>
                      <a:pt x="1600" y="1174"/>
                    </a:cubicBezTo>
                    <a:cubicBezTo>
                      <a:pt x="1598" y="1174"/>
                      <a:pt x="1597" y="1175"/>
                      <a:pt x="1594" y="1183"/>
                    </a:cubicBezTo>
                    <a:cubicBezTo>
                      <a:pt x="1596" y="1184"/>
                      <a:pt x="1599" y="1180"/>
                      <a:pt x="1602" y="1175"/>
                    </a:cubicBezTo>
                    <a:cubicBezTo>
                      <a:pt x="1600" y="1186"/>
                      <a:pt x="1599" y="1193"/>
                      <a:pt x="1601" y="1193"/>
                    </a:cubicBezTo>
                    <a:cubicBezTo>
                      <a:pt x="1601" y="1194"/>
                      <a:pt x="1600" y="1194"/>
                      <a:pt x="1600" y="1197"/>
                    </a:cubicBezTo>
                    <a:cubicBezTo>
                      <a:pt x="1606" y="1184"/>
                      <a:pt x="1604" y="1184"/>
                      <a:pt x="1605" y="1177"/>
                    </a:cubicBezTo>
                    <a:cubicBezTo>
                      <a:pt x="1611" y="1165"/>
                      <a:pt x="1606" y="1184"/>
                      <a:pt x="1606" y="1186"/>
                    </a:cubicBezTo>
                    <a:cubicBezTo>
                      <a:pt x="1608" y="1181"/>
                      <a:pt x="1610" y="1174"/>
                      <a:pt x="1611" y="1173"/>
                    </a:cubicBezTo>
                    <a:cubicBezTo>
                      <a:pt x="1604" y="1191"/>
                      <a:pt x="1606" y="1196"/>
                      <a:pt x="1605" y="1201"/>
                    </a:cubicBezTo>
                    <a:cubicBezTo>
                      <a:pt x="1601" y="1212"/>
                      <a:pt x="1597" y="1219"/>
                      <a:pt x="1594" y="1221"/>
                    </a:cubicBezTo>
                    <a:cubicBezTo>
                      <a:pt x="1596" y="1216"/>
                      <a:pt x="1598" y="1211"/>
                      <a:pt x="1600" y="1205"/>
                    </a:cubicBezTo>
                    <a:cubicBezTo>
                      <a:pt x="1595" y="1215"/>
                      <a:pt x="1596" y="1210"/>
                      <a:pt x="1596" y="1203"/>
                    </a:cubicBezTo>
                    <a:cubicBezTo>
                      <a:pt x="1593" y="1211"/>
                      <a:pt x="1593" y="1213"/>
                      <a:pt x="1591" y="1216"/>
                    </a:cubicBezTo>
                    <a:cubicBezTo>
                      <a:pt x="1594" y="1206"/>
                      <a:pt x="1594" y="1204"/>
                      <a:pt x="1596" y="1197"/>
                    </a:cubicBezTo>
                    <a:cubicBezTo>
                      <a:pt x="1595" y="1200"/>
                      <a:pt x="1594" y="1201"/>
                      <a:pt x="1593" y="1201"/>
                    </a:cubicBezTo>
                    <a:cubicBezTo>
                      <a:pt x="1590" y="1210"/>
                      <a:pt x="1589" y="1215"/>
                      <a:pt x="1587" y="1220"/>
                    </a:cubicBezTo>
                    <a:cubicBezTo>
                      <a:pt x="1584" y="1226"/>
                      <a:pt x="1582" y="1232"/>
                      <a:pt x="1577" y="1242"/>
                    </a:cubicBezTo>
                    <a:cubicBezTo>
                      <a:pt x="1582" y="1235"/>
                      <a:pt x="1585" y="1229"/>
                      <a:pt x="1584" y="1235"/>
                    </a:cubicBezTo>
                    <a:cubicBezTo>
                      <a:pt x="1589" y="1225"/>
                      <a:pt x="1587" y="1222"/>
                      <a:pt x="1590" y="1219"/>
                    </a:cubicBezTo>
                    <a:cubicBezTo>
                      <a:pt x="1594" y="1212"/>
                      <a:pt x="1586" y="1236"/>
                      <a:pt x="1595" y="1215"/>
                    </a:cubicBezTo>
                    <a:cubicBezTo>
                      <a:pt x="1595" y="1216"/>
                      <a:pt x="1595" y="1219"/>
                      <a:pt x="1594" y="1222"/>
                    </a:cubicBezTo>
                    <a:cubicBezTo>
                      <a:pt x="1591" y="1227"/>
                      <a:pt x="1589" y="1232"/>
                      <a:pt x="1587" y="1234"/>
                    </a:cubicBezTo>
                    <a:cubicBezTo>
                      <a:pt x="1588" y="1231"/>
                      <a:pt x="1585" y="1236"/>
                      <a:pt x="1587" y="1229"/>
                    </a:cubicBezTo>
                    <a:cubicBezTo>
                      <a:pt x="1583" y="1237"/>
                      <a:pt x="1582" y="1240"/>
                      <a:pt x="1582" y="1243"/>
                    </a:cubicBezTo>
                    <a:cubicBezTo>
                      <a:pt x="1581" y="1246"/>
                      <a:pt x="1581" y="1248"/>
                      <a:pt x="1578" y="1254"/>
                    </a:cubicBezTo>
                    <a:cubicBezTo>
                      <a:pt x="1583" y="1248"/>
                      <a:pt x="1580" y="1257"/>
                      <a:pt x="1578" y="1262"/>
                    </a:cubicBezTo>
                    <a:cubicBezTo>
                      <a:pt x="1573" y="1274"/>
                      <a:pt x="1569" y="1281"/>
                      <a:pt x="1567" y="1281"/>
                    </a:cubicBezTo>
                    <a:cubicBezTo>
                      <a:pt x="1568" y="1277"/>
                      <a:pt x="1573" y="1270"/>
                      <a:pt x="1573" y="1269"/>
                    </a:cubicBezTo>
                    <a:cubicBezTo>
                      <a:pt x="1569" y="1276"/>
                      <a:pt x="1573" y="1266"/>
                      <a:pt x="1567" y="1275"/>
                    </a:cubicBezTo>
                    <a:cubicBezTo>
                      <a:pt x="1569" y="1272"/>
                      <a:pt x="1570" y="1268"/>
                      <a:pt x="1571" y="1266"/>
                    </a:cubicBezTo>
                    <a:cubicBezTo>
                      <a:pt x="1569" y="1270"/>
                      <a:pt x="1567" y="1274"/>
                      <a:pt x="1565" y="1279"/>
                    </a:cubicBezTo>
                    <a:cubicBezTo>
                      <a:pt x="1566" y="1284"/>
                      <a:pt x="1572" y="1276"/>
                      <a:pt x="1565" y="1293"/>
                    </a:cubicBezTo>
                    <a:cubicBezTo>
                      <a:pt x="1565" y="1290"/>
                      <a:pt x="1563" y="1294"/>
                      <a:pt x="1560" y="1299"/>
                    </a:cubicBezTo>
                    <a:cubicBezTo>
                      <a:pt x="1557" y="1304"/>
                      <a:pt x="1554" y="1310"/>
                      <a:pt x="1552" y="1312"/>
                    </a:cubicBezTo>
                    <a:cubicBezTo>
                      <a:pt x="1552" y="1316"/>
                      <a:pt x="1560" y="1303"/>
                      <a:pt x="1555" y="1312"/>
                    </a:cubicBezTo>
                    <a:cubicBezTo>
                      <a:pt x="1546" y="1326"/>
                      <a:pt x="1548" y="1322"/>
                      <a:pt x="1543" y="1333"/>
                    </a:cubicBezTo>
                    <a:cubicBezTo>
                      <a:pt x="1543" y="1327"/>
                      <a:pt x="1540" y="1333"/>
                      <a:pt x="1537" y="1333"/>
                    </a:cubicBezTo>
                    <a:cubicBezTo>
                      <a:pt x="1542" y="1324"/>
                      <a:pt x="1540" y="1320"/>
                      <a:pt x="1548" y="1309"/>
                    </a:cubicBezTo>
                    <a:cubicBezTo>
                      <a:pt x="1547" y="1314"/>
                      <a:pt x="1549" y="1314"/>
                      <a:pt x="1553" y="1309"/>
                    </a:cubicBezTo>
                    <a:cubicBezTo>
                      <a:pt x="1553" y="1307"/>
                      <a:pt x="1551" y="1307"/>
                      <a:pt x="1555" y="1300"/>
                    </a:cubicBezTo>
                    <a:cubicBezTo>
                      <a:pt x="1558" y="1295"/>
                      <a:pt x="1561" y="1291"/>
                      <a:pt x="1564" y="1288"/>
                    </a:cubicBezTo>
                    <a:cubicBezTo>
                      <a:pt x="1557" y="1294"/>
                      <a:pt x="1555" y="1297"/>
                      <a:pt x="1550" y="1297"/>
                    </a:cubicBezTo>
                    <a:cubicBezTo>
                      <a:pt x="1543" y="1312"/>
                      <a:pt x="1543" y="1312"/>
                      <a:pt x="1543" y="1312"/>
                    </a:cubicBezTo>
                    <a:cubicBezTo>
                      <a:pt x="1541" y="1315"/>
                      <a:pt x="1539" y="1318"/>
                      <a:pt x="1536" y="1324"/>
                    </a:cubicBezTo>
                    <a:cubicBezTo>
                      <a:pt x="1537" y="1326"/>
                      <a:pt x="1533" y="1331"/>
                      <a:pt x="1539" y="1324"/>
                    </a:cubicBezTo>
                    <a:cubicBezTo>
                      <a:pt x="1535" y="1332"/>
                      <a:pt x="1533" y="1333"/>
                      <a:pt x="1532" y="1334"/>
                    </a:cubicBezTo>
                    <a:cubicBezTo>
                      <a:pt x="1531" y="1335"/>
                      <a:pt x="1529" y="1336"/>
                      <a:pt x="1526" y="1342"/>
                    </a:cubicBezTo>
                    <a:cubicBezTo>
                      <a:pt x="1532" y="1337"/>
                      <a:pt x="1526" y="1351"/>
                      <a:pt x="1535" y="1339"/>
                    </a:cubicBezTo>
                    <a:cubicBezTo>
                      <a:pt x="1529" y="1349"/>
                      <a:pt x="1538" y="1339"/>
                      <a:pt x="1534" y="1348"/>
                    </a:cubicBezTo>
                    <a:cubicBezTo>
                      <a:pt x="1529" y="1355"/>
                      <a:pt x="1528" y="1355"/>
                      <a:pt x="1532" y="1348"/>
                    </a:cubicBezTo>
                    <a:cubicBezTo>
                      <a:pt x="1530" y="1350"/>
                      <a:pt x="1529" y="1351"/>
                      <a:pt x="1529" y="1351"/>
                    </a:cubicBezTo>
                    <a:cubicBezTo>
                      <a:pt x="1523" y="1360"/>
                      <a:pt x="1528" y="1354"/>
                      <a:pt x="1521" y="1366"/>
                    </a:cubicBezTo>
                    <a:cubicBezTo>
                      <a:pt x="1520" y="1368"/>
                      <a:pt x="1523" y="1367"/>
                      <a:pt x="1520" y="1371"/>
                    </a:cubicBezTo>
                    <a:cubicBezTo>
                      <a:pt x="1516" y="1377"/>
                      <a:pt x="1512" y="1380"/>
                      <a:pt x="1511" y="1380"/>
                    </a:cubicBezTo>
                    <a:cubicBezTo>
                      <a:pt x="1509" y="1380"/>
                      <a:pt x="1510" y="1376"/>
                      <a:pt x="1515" y="1368"/>
                    </a:cubicBezTo>
                    <a:cubicBezTo>
                      <a:pt x="1517" y="1367"/>
                      <a:pt x="1519" y="1365"/>
                      <a:pt x="1517" y="1368"/>
                    </a:cubicBezTo>
                    <a:cubicBezTo>
                      <a:pt x="1521" y="1359"/>
                      <a:pt x="1521" y="1356"/>
                      <a:pt x="1518" y="1357"/>
                    </a:cubicBezTo>
                    <a:cubicBezTo>
                      <a:pt x="1515" y="1357"/>
                      <a:pt x="1509" y="1362"/>
                      <a:pt x="1503" y="1368"/>
                    </a:cubicBezTo>
                    <a:cubicBezTo>
                      <a:pt x="1501" y="1374"/>
                      <a:pt x="1505" y="1369"/>
                      <a:pt x="1509" y="1365"/>
                    </a:cubicBezTo>
                    <a:cubicBezTo>
                      <a:pt x="1513" y="1362"/>
                      <a:pt x="1516" y="1359"/>
                      <a:pt x="1510" y="1368"/>
                    </a:cubicBezTo>
                    <a:cubicBezTo>
                      <a:pt x="1506" y="1372"/>
                      <a:pt x="1501" y="1378"/>
                      <a:pt x="1495" y="1385"/>
                    </a:cubicBezTo>
                    <a:cubicBezTo>
                      <a:pt x="1496" y="1385"/>
                      <a:pt x="1491" y="1393"/>
                      <a:pt x="1494" y="1391"/>
                    </a:cubicBezTo>
                    <a:cubicBezTo>
                      <a:pt x="1498" y="1384"/>
                      <a:pt x="1502" y="1378"/>
                      <a:pt x="1506" y="1374"/>
                    </a:cubicBezTo>
                    <a:cubicBezTo>
                      <a:pt x="1505" y="1377"/>
                      <a:pt x="1508" y="1375"/>
                      <a:pt x="1510" y="1374"/>
                    </a:cubicBezTo>
                    <a:cubicBezTo>
                      <a:pt x="1504" y="1385"/>
                      <a:pt x="1503" y="1387"/>
                      <a:pt x="1496" y="1394"/>
                    </a:cubicBezTo>
                    <a:cubicBezTo>
                      <a:pt x="1500" y="1391"/>
                      <a:pt x="1509" y="1384"/>
                      <a:pt x="1497" y="1400"/>
                    </a:cubicBezTo>
                    <a:cubicBezTo>
                      <a:pt x="1502" y="1396"/>
                      <a:pt x="1502" y="1396"/>
                      <a:pt x="1507" y="1389"/>
                    </a:cubicBezTo>
                    <a:cubicBezTo>
                      <a:pt x="1504" y="1394"/>
                      <a:pt x="1499" y="1402"/>
                      <a:pt x="1499" y="1403"/>
                    </a:cubicBezTo>
                    <a:cubicBezTo>
                      <a:pt x="1496" y="1408"/>
                      <a:pt x="1493" y="1410"/>
                      <a:pt x="1492" y="1411"/>
                    </a:cubicBezTo>
                    <a:cubicBezTo>
                      <a:pt x="1495" y="1407"/>
                      <a:pt x="1497" y="1404"/>
                      <a:pt x="1497" y="1403"/>
                    </a:cubicBezTo>
                    <a:cubicBezTo>
                      <a:pt x="1490" y="1412"/>
                      <a:pt x="1494" y="1408"/>
                      <a:pt x="1488" y="1417"/>
                    </a:cubicBezTo>
                    <a:cubicBezTo>
                      <a:pt x="1486" y="1416"/>
                      <a:pt x="1490" y="1408"/>
                      <a:pt x="1492" y="1403"/>
                    </a:cubicBezTo>
                    <a:cubicBezTo>
                      <a:pt x="1487" y="1408"/>
                      <a:pt x="1485" y="1414"/>
                      <a:pt x="1479" y="1419"/>
                    </a:cubicBezTo>
                    <a:cubicBezTo>
                      <a:pt x="1478" y="1423"/>
                      <a:pt x="1486" y="1410"/>
                      <a:pt x="1486" y="1414"/>
                    </a:cubicBezTo>
                    <a:cubicBezTo>
                      <a:pt x="1481" y="1419"/>
                      <a:pt x="1475" y="1427"/>
                      <a:pt x="1471" y="1433"/>
                    </a:cubicBezTo>
                    <a:cubicBezTo>
                      <a:pt x="1470" y="1432"/>
                      <a:pt x="1476" y="1426"/>
                      <a:pt x="1475" y="1425"/>
                    </a:cubicBezTo>
                    <a:cubicBezTo>
                      <a:pt x="1471" y="1431"/>
                      <a:pt x="1464" y="1440"/>
                      <a:pt x="1459" y="1446"/>
                    </a:cubicBezTo>
                    <a:cubicBezTo>
                      <a:pt x="1464" y="1443"/>
                      <a:pt x="1465" y="1438"/>
                      <a:pt x="1469" y="1436"/>
                    </a:cubicBezTo>
                    <a:cubicBezTo>
                      <a:pt x="1469" y="1436"/>
                      <a:pt x="1465" y="1441"/>
                      <a:pt x="1465" y="1441"/>
                    </a:cubicBezTo>
                    <a:cubicBezTo>
                      <a:pt x="1468" y="1438"/>
                      <a:pt x="1471" y="1434"/>
                      <a:pt x="1472" y="1433"/>
                    </a:cubicBezTo>
                    <a:cubicBezTo>
                      <a:pt x="1469" y="1437"/>
                      <a:pt x="1464" y="1443"/>
                      <a:pt x="1464" y="1444"/>
                    </a:cubicBezTo>
                    <a:cubicBezTo>
                      <a:pt x="1469" y="1441"/>
                      <a:pt x="1470" y="1436"/>
                      <a:pt x="1474" y="1433"/>
                    </a:cubicBezTo>
                    <a:cubicBezTo>
                      <a:pt x="1468" y="1440"/>
                      <a:pt x="1467" y="1443"/>
                      <a:pt x="1465" y="1447"/>
                    </a:cubicBezTo>
                    <a:cubicBezTo>
                      <a:pt x="1463" y="1450"/>
                      <a:pt x="1461" y="1454"/>
                      <a:pt x="1454" y="1461"/>
                    </a:cubicBezTo>
                    <a:cubicBezTo>
                      <a:pt x="1467" y="1445"/>
                      <a:pt x="1457" y="1452"/>
                      <a:pt x="1459" y="1446"/>
                    </a:cubicBezTo>
                    <a:cubicBezTo>
                      <a:pt x="1455" y="1454"/>
                      <a:pt x="1443" y="1466"/>
                      <a:pt x="1442" y="1471"/>
                    </a:cubicBezTo>
                    <a:cubicBezTo>
                      <a:pt x="1448" y="1462"/>
                      <a:pt x="1456" y="1456"/>
                      <a:pt x="1451" y="1463"/>
                    </a:cubicBezTo>
                    <a:cubicBezTo>
                      <a:pt x="1447" y="1467"/>
                      <a:pt x="1444" y="1468"/>
                      <a:pt x="1441" y="1473"/>
                    </a:cubicBezTo>
                    <a:cubicBezTo>
                      <a:pt x="1438" y="1476"/>
                      <a:pt x="1436" y="1477"/>
                      <a:pt x="1436" y="1476"/>
                    </a:cubicBezTo>
                    <a:cubicBezTo>
                      <a:pt x="1425" y="1486"/>
                      <a:pt x="1441" y="1472"/>
                      <a:pt x="1431" y="1484"/>
                    </a:cubicBezTo>
                    <a:cubicBezTo>
                      <a:pt x="1420" y="1494"/>
                      <a:pt x="1407" y="1510"/>
                      <a:pt x="1402" y="1511"/>
                    </a:cubicBezTo>
                    <a:cubicBezTo>
                      <a:pt x="1406" y="1508"/>
                      <a:pt x="1399" y="1515"/>
                      <a:pt x="1399" y="1516"/>
                    </a:cubicBezTo>
                    <a:cubicBezTo>
                      <a:pt x="1406" y="1511"/>
                      <a:pt x="1407" y="1515"/>
                      <a:pt x="1399" y="1522"/>
                    </a:cubicBezTo>
                    <a:cubicBezTo>
                      <a:pt x="1397" y="1523"/>
                      <a:pt x="1390" y="1530"/>
                      <a:pt x="1381" y="1538"/>
                    </a:cubicBezTo>
                    <a:cubicBezTo>
                      <a:pt x="1372" y="1546"/>
                      <a:pt x="1360" y="1556"/>
                      <a:pt x="1349" y="1563"/>
                    </a:cubicBezTo>
                    <a:cubicBezTo>
                      <a:pt x="1356" y="1558"/>
                      <a:pt x="1360" y="1554"/>
                      <a:pt x="1362" y="1552"/>
                    </a:cubicBezTo>
                    <a:cubicBezTo>
                      <a:pt x="1353" y="1560"/>
                      <a:pt x="1350" y="1562"/>
                      <a:pt x="1349" y="1562"/>
                    </a:cubicBezTo>
                    <a:cubicBezTo>
                      <a:pt x="1348" y="1562"/>
                      <a:pt x="1349" y="1560"/>
                      <a:pt x="1346" y="1562"/>
                    </a:cubicBezTo>
                    <a:cubicBezTo>
                      <a:pt x="1344" y="1566"/>
                      <a:pt x="1345" y="1567"/>
                      <a:pt x="1342" y="1570"/>
                    </a:cubicBezTo>
                    <a:cubicBezTo>
                      <a:pt x="1338" y="1574"/>
                      <a:pt x="1331" y="1578"/>
                      <a:pt x="1325" y="1583"/>
                    </a:cubicBezTo>
                    <a:cubicBezTo>
                      <a:pt x="1320" y="1587"/>
                      <a:pt x="1315" y="1590"/>
                      <a:pt x="1315" y="1592"/>
                    </a:cubicBezTo>
                    <a:cubicBezTo>
                      <a:pt x="1326" y="1584"/>
                      <a:pt x="1341" y="1571"/>
                      <a:pt x="1347" y="1569"/>
                    </a:cubicBezTo>
                    <a:cubicBezTo>
                      <a:pt x="1344" y="1573"/>
                      <a:pt x="1334" y="1577"/>
                      <a:pt x="1333" y="1580"/>
                    </a:cubicBezTo>
                    <a:cubicBezTo>
                      <a:pt x="1341" y="1574"/>
                      <a:pt x="1356" y="1562"/>
                      <a:pt x="1371" y="1548"/>
                    </a:cubicBezTo>
                    <a:cubicBezTo>
                      <a:pt x="1386" y="1534"/>
                      <a:pt x="1402" y="1520"/>
                      <a:pt x="1413" y="1510"/>
                    </a:cubicBezTo>
                    <a:cubicBezTo>
                      <a:pt x="1413" y="1510"/>
                      <a:pt x="1411" y="1510"/>
                      <a:pt x="1414" y="1507"/>
                    </a:cubicBezTo>
                    <a:cubicBezTo>
                      <a:pt x="1417" y="1506"/>
                      <a:pt x="1424" y="1499"/>
                      <a:pt x="1431" y="1492"/>
                    </a:cubicBezTo>
                    <a:cubicBezTo>
                      <a:pt x="1438" y="1484"/>
                      <a:pt x="1444" y="1477"/>
                      <a:pt x="1448" y="1475"/>
                    </a:cubicBezTo>
                    <a:cubicBezTo>
                      <a:pt x="1447" y="1476"/>
                      <a:pt x="1440" y="1484"/>
                      <a:pt x="1433" y="1491"/>
                    </a:cubicBezTo>
                    <a:cubicBezTo>
                      <a:pt x="1426" y="1498"/>
                      <a:pt x="1419" y="1505"/>
                      <a:pt x="1420" y="1506"/>
                    </a:cubicBezTo>
                    <a:cubicBezTo>
                      <a:pt x="1430" y="1495"/>
                      <a:pt x="1442" y="1482"/>
                      <a:pt x="1453" y="1469"/>
                    </a:cubicBezTo>
                    <a:cubicBezTo>
                      <a:pt x="1465" y="1456"/>
                      <a:pt x="1475" y="1444"/>
                      <a:pt x="1484" y="1433"/>
                    </a:cubicBezTo>
                    <a:cubicBezTo>
                      <a:pt x="1493" y="1422"/>
                      <a:pt x="1500" y="1412"/>
                      <a:pt x="1505" y="1407"/>
                    </a:cubicBezTo>
                    <a:cubicBezTo>
                      <a:pt x="1510" y="1402"/>
                      <a:pt x="1512" y="1402"/>
                      <a:pt x="1511" y="1407"/>
                    </a:cubicBezTo>
                    <a:cubicBezTo>
                      <a:pt x="1522" y="1392"/>
                      <a:pt x="1514" y="1398"/>
                      <a:pt x="1516" y="1395"/>
                    </a:cubicBezTo>
                    <a:cubicBezTo>
                      <a:pt x="1521" y="1393"/>
                      <a:pt x="1522" y="1386"/>
                      <a:pt x="1535" y="1369"/>
                    </a:cubicBezTo>
                    <a:cubicBezTo>
                      <a:pt x="1537" y="1369"/>
                      <a:pt x="1537" y="1369"/>
                      <a:pt x="1537" y="1369"/>
                    </a:cubicBezTo>
                    <a:cubicBezTo>
                      <a:pt x="1534" y="1373"/>
                      <a:pt x="1528" y="1384"/>
                      <a:pt x="1527" y="1384"/>
                    </a:cubicBezTo>
                    <a:cubicBezTo>
                      <a:pt x="1527" y="1383"/>
                      <a:pt x="1529" y="1380"/>
                      <a:pt x="1527" y="1381"/>
                    </a:cubicBezTo>
                    <a:cubicBezTo>
                      <a:pt x="1516" y="1402"/>
                      <a:pt x="1516" y="1402"/>
                      <a:pt x="1516" y="1402"/>
                    </a:cubicBezTo>
                    <a:cubicBezTo>
                      <a:pt x="1513" y="1406"/>
                      <a:pt x="1511" y="1410"/>
                      <a:pt x="1508" y="1416"/>
                    </a:cubicBezTo>
                    <a:cubicBezTo>
                      <a:pt x="1510" y="1414"/>
                      <a:pt x="1515" y="1406"/>
                      <a:pt x="1519" y="1400"/>
                    </a:cubicBezTo>
                    <a:cubicBezTo>
                      <a:pt x="1524" y="1393"/>
                      <a:pt x="1528" y="1387"/>
                      <a:pt x="1530" y="1387"/>
                    </a:cubicBezTo>
                    <a:cubicBezTo>
                      <a:pt x="1527" y="1392"/>
                      <a:pt x="1523" y="1396"/>
                      <a:pt x="1520" y="1401"/>
                    </a:cubicBezTo>
                    <a:cubicBezTo>
                      <a:pt x="1520" y="1402"/>
                      <a:pt x="1523" y="1398"/>
                      <a:pt x="1527" y="1393"/>
                    </a:cubicBezTo>
                    <a:cubicBezTo>
                      <a:pt x="1530" y="1389"/>
                      <a:pt x="1533" y="1384"/>
                      <a:pt x="1533" y="1384"/>
                    </a:cubicBezTo>
                    <a:cubicBezTo>
                      <a:pt x="1525" y="1394"/>
                      <a:pt x="1538" y="1376"/>
                      <a:pt x="1538" y="1375"/>
                    </a:cubicBezTo>
                    <a:cubicBezTo>
                      <a:pt x="1538" y="1376"/>
                      <a:pt x="1519" y="1397"/>
                      <a:pt x="1534" y="1375"/>
                    </a:cubicBezTo>
                    <a:cubicBezTo>
                      <a:pt x="1538" y="1371"/>
                      <a:pt x="1531" y="1384"/>
                      <a:pt x="1538" y="1372"/>
                    </a:cubicBezTo>
                    <a:cubicBezTo>
                      <a:pt x="1538" y="1371"/>
                      <a:pt x="1540" y="1364"/>
                      <a:pt x="1540" y="1360"/>
                    </a:cubicBezTo>
                    <a:cubicBezTo>
                      <a:pt x="1546" y="1353"/>
                      <a:pt x="1546" y="1352"/>
                      <a:pt x="1547" y="1350"/>
                    </a:cubicBezTo>
                    <a:cubicBezTo>
                      <a:pt x="1548" y="1349"/>
                      <a:pt x="1548" y="1347"/>
                      <a:pt x="1553" y="1339"/>
                    </a:cubicBezTo>
                    <a:cubicBezTo>
                      <a:pt x="1550" y="1342"/>
                      <a:pt x="1543" y="1353"/>
                      <a:pt x="1536" y="1365"/>
                    </a:cubicBezTo>
                    <a:cubicBezTo>
                      <a:pt x="1528" y="1377"/>
                      <a:pt x="1520" y="1390"/>
                      <a:pt x="1513" y="1398"/>
                    </a:cubicBezTo>
                    <a:cubicBezTo>
                      <a:pt x="1512" y="1398"/>
                      <a:pt x="1508" y="1403"/>
                      <a:pt x="1513" y="1395"/>
                    </a:cubicBezTo>
                    <a:cubicBezTo>
                      <a:pt x="1514" y="1395"/>
                      <a:pt x="1512" y="1397"/>
                      <a:pt x="1512" y="1398"/>
                    </a:cubicBezTo>
                    <a:cubicBezTo>
                      <a:pt x="1519" y="1388"/>
                      <a:pt x="1512" y="1394"/>
                      <a:pt x="1520" y="1383"/>
                    </a:cubicBezTo>
                    <a:cubicBezTo>
                      <a:pt x="1530" y="1371"/>
                      <a:pt x="1540" y="1355"/>
                      <a:pt x="1549" y="1340"/>
                    </a:cubicBezTo>
                    <a:cubicBezTo>
                      <a:pt x="1558" y="1325"/>
                      <a:pt x="1566" y="1310"/>
                      <a:pt x="1573" y="1302"/>
                    </a:cubicBezTo>
                    <a:cubicBezTo>
                      <a:pt x="1569" y="1309"/>
                      <a:pt x="1568" y="1309"/>
                      <a:pt x="1564" y="1317"/>
                    </a:cubicBezTo>
                    <a:cubicBezTo>
                      <a:pt x="1565" y="1320"/>
                      <a:pt x="1568" y="1316"/>
                      <a:pt x="1571" y="1317"/>
                    </a:cubicBezTo>
                    <a:cubicBezTo>
                      <a:pt x="1575" y="1310"/>
                      <a:pt x="1582" y="1295"/>
                      <a:pt x="1582" y="1298"/>
                    </a:cubicBezTo>
                    <a:cubicBezTo>
                      <a:pt x="1576" y="1308"/>
                      <a:pt x="1576" y="1310"/>
                      <a:pt x="1572" y="1317"/>
                    </a:cubicBezTo>
                    <a:cubicBezTo>
                      <a:pt x="1574" y="1317"/>
                      <a:pt x="1574" y="1317"/>
                      <a:pt x="1574" y="1317"/>
                    </a:cubicBezTo>
                    <a:cubicBezTo>
                      <a:pt x="1578" y="1310"/>
                      <a:pt x="1581" y="1301"/>
                      <a:pt x="1585" y="1294"/>
                    </a:cubicBezTo>
                    <a:cubicBezTo>
                      <a:pt x="1588" y="1287"/>
                      <a:pt x="1590" y="1282"/>
                      <a:pt x="1592" y="1282"/>
                    </a:cubicBezTo>
                    <a:cubicBezTo>
                      <a:pt x="1590" y="1283"/>
                      <a:pt x="1595" y="1273"/>
                      <a:pt x="1594" y="1272"/>
                    </a:cubicBezTo>
                    <a:cubicBezTo>
                      <a:pt x="1593" y="1276"/>
                      <a:pt x="1590" y="1281"/>
                      <a:pt x="1589" y="1282"/>
                    </a:cubicBezTo>
                    <a:cubicBezTo>
                      <a:pt x="1591" y="1277"/>
                      <a:pt x="1595" y="1270"/>
                      <a:pt x="1600" y="1262"/>
                    </a:cubicBezTo>
                    <a:cubicBezTo>
                      <a:pt x="1604" y="1254"/>
                      <a:pt x="1608" y="1246"/>
                      <a:pt x="1610" y="1240"/>
                    </a:cubicBezTo>
                    <a:cubicBezTo>
                      <a:pt x="1605" y="1251"/>
                      <a:pt x="1603" y="1250"/>
                      <a:pt x="1600" y="1253"/>
                    </a:cubicBezTo>
                    <a:cubicBezTo>
                      <a:pt x="1605" y="1241"/>
                      <a:pt x="1607" y="1237"/>
                      <a:pt x="1609" y="1235"/>
                    </a:cubicBezTo>
                    <a:cubicBezTo>
                      <a:pt x="1611" y="1233"/>
                      <a:pt x="1613" y="1233"/>
                      <a:pt x="1616" y="1227"/>
                    </a:cubicBezTo>
                    <a:cubicBezTo>
                      <a:pt x="1615" y="1231"/>
                      <a:pt x="1616" y="1237"/>
                      <a:pt x="1621" y="1226"/>
                    </a:cubicBezTo>
                    <a:cubicBezTo>
                      <a:pt x="1622" y="1220"/>
                      <a:pt x="1623" y="1217"/>
                      <a:pt x="1623" y="1216"/>
                    </a:cubicBezTo>
                    <a:cubicBezTo>
                      <a:pt x="1625" y="1212"/>
                      <a:pt x="1626" y="1210"/>
                      <a:pt x="1627" y="1209"/>
                    </a:cubicBezTo>
                    <a:cubicBezTo>
                      <a:pt x="1624" y="1218"/>
                      <a:pt x="1626" y="1215"/>
                      <a:pt x="1622" y="1222"/>
                    </a:cubicBezTo>
                    <a:cubicBezTo>
                      <a:pt x="1625" y="1222"/>
                      <a:pt x="1625" y="1222"/>
                      <a:pt x="1625" y="1222"/>
                    </a:cubicBezTo>
                    <a:cubicBezTo>
                      <a:pt x="1632" y="1205"/>
                      <a:pt x="1633" y="1201"/>
                      <a:pt x="1632" y="1199"/>
                    </a:cubicBezTo>
                    <a:cubicBezTo>
                      <a:pt x="1632" y="1197"/>
                      <a:pt x="1630" y="1198"/>
                      <a:pt x="1631" y="1193"/>
                    </a:cubicBezTo>
                    <a:cubicBezTo>
                      <a:pt x="1632" y="1195"/>
                      <a:pt x="1635" y="1184"/>
                      <a:pt x="1637" y="1182"/>
                    </a:cubicBezTo>
                    <a:cubicBezTo>
                      <a:pt x="1635" y="1188"/>
                      <a:pt x="1638" y="1184"/>
                      <a:pt x="1637" y="1188"/>
                    </a:cubicBezTo>
                    <a:cubicBezTo>
                      <a:pt x="1640" y="1178"/>
                      <a:pt x="1639" y="1179"/>
                      <a:pt x="1643" y="1168"/>
                    </a:cubicBezTo>
                    <a:cubicBezTo>
                      <a:pt x="1643" y="1169"/>
                      <a:pt x="1646" y="1163"/>
                      <a:pt x="1644" y="1168"/>
                    </a:cubicBezTo>
                    <a:cubicBezTo>
                      <a:pt x="1640" y="1178"/>
                      <a:pt x="1638" y="1186"/>
                      <a:pt x="1636" y="1194"/>
                    </a:cubicBezTo>
                    <a:cubicBezTo>
                      <a:pt x="1633" y="1202"/>
                      <a:pt x="1631" y="1210"/>
                      <a:pt x="1626" y="1221"/>
                    </a:cubicBezTo>
                    <a:cubicBezTo>
                      <a:pt x="1626" y="1225"/>
                      <a:pt x="1629" y="1223"/>
                      <a:pt x="1630" y="1218"/>
                    </a:cubicBezTo>
                    <a:cubicBezTo>
                      <a:pt x="1627" y="1224"/>
                      <a:pt x="1628" y="1217"/>
                      <a:pt x="1629" y="1215"/>
                    </a:cubicBezTo>
                    <a:cubicBezTo>
                      <a:pt x="1634" y="1206"/>
                      <a:pt x="1630" y="1213"/>
                      <a:pt x="1634" y="1201"/>
                    </a:cubicBezTo>
                    <a:cubicBezTo>
                      <a:pt x="1634" y="1207"/>
                      <a:pt x="1638" y="1199"/>
                      <a:pt x="1641" y="1193"/>
                    </a:cubicBezTo>
                    <a:cubicBezTo>
                      <a:pt x="1641" y="1193"/>
                      <a:pt x="1641" y="1193"/>
                      <a:pt x="1642" y="1190"/>
                    </a:cubicBezTo>
                    <a:cubicBezTo>
                      <a:pt x="1642" y="1188"/>
                      <a:pt x="1643" y="1186"/>
                      <a:pt x="1642" y="1187"/>
                    </a:cubicBezTo>
                    <a:cubicBezTo>
                      <a:pt x="1641" y="1191"/>
                      <a:pt x="1639" y="1195"/>
                      <a:pt x="1638" y="1197"/>
                    </a:cubicBezTo>
                    <a:cubicBezTo>
                      <a:pt x="1640" y="1191"/>
                      <a:pt x="1640" y="1190"/>
                      <a:pt x="1638" y="1194"/>
                    </a:cubicBezTo>
                    <a:cubicBezTo>
                      <a:pt x="1640" y="1188"/>
                      <a:pt x="1646" y="1172"/>
                      <a:pt x="1646" y="1167"/>
                    </a:cubicBezTo>
                    <a:cubicBezTo>
                      <a:pt x="1644" y="1173"/>
                      <a:pt x="1644" y="1176"/>
                      <a:pt x="1643" y="1177"/>
                    </a:cubicBezTo>
                    <a:cubicBezTo>
                      <a:pt x="1640" y="1177"/>
                      <a:pt x="1647" y="1163"/>
                      <a:pt x="1649" y="1157"/>
                    </a:cubicBezTo>
                    <a:cubicBezTo>
                      <a:pt x="1648" y="1155"/>
                      <a:pt x="1646" y="1163"/>
                      <a:pt x="1644" y="1165"/>
                    </a:cubicBezTo>
                    <a:cubicBezTo>
                      <a:pt x="1647" y="1155"/>
                      <a:pt x="1646" y="1152"/>
                      <a:pt x="1646" y="1150"/>
                    </a:cubicBezTo>
                    <a:cubicBezTo>
                      <a:pt x="1645" y="1148"/>
                      <a:pt x="1645" y="1145"/>
                      <a:pt x="1647" y="1136"/>
                    </a:cubicBezTo>
                    <a:cubicBezTo>
                      <a:pt x="1647" y="1145"/>
                      <a:pt x="1654" y="1120"/>
                      <a:pt x="1652" y="1134"/>
                    </a:cubicBezTo>
                    <a:cubicBezTo>
                      <a:pt x="1655" y="1123"/>
                      <a:pt x="1655" y="1114"/>
                      <a:pt x="1658" y="1104"/>
                    </a:cubicBezTo>
                    <a:cubicBezTo>
                      <a:pt x="1656" y="1113"/>
                      <a:pt x="1657" y="1112"/>
                      <a:pt x="1658" y="1113"/>
                    </a:cubicBezTo>
                    <a:cubicBezTo>
                      <a:pt x="1661" y="1103"/>
                      <a:pt x="1659" y="1105"/>
                      <a:pt x="1661" y="1096"/>
                    </a:cubicBezTo>
                    <a:cubicBezTo>
                      <a:pt x="1659" y="1097"/>
                      <a:pt x="1657" y="1099"/>
                      <a:pt x="1658" y="1091"/>
                    </a:cubicBezTo>
                    <a:cubicBezTo>
                      <a:pt x="1655" y="1103"/>
                      <a:pt x="1657" y="1108"/>
                      <a:pt x="1653" y="1118"/>
                    </a:cubicBezTo>
                    <a:cubicBezTo>
                      <a:pt x="1655" y="1110"/>
                      <a:pt x="1657" y="1097"/>
                      <a:pt x="1653" y="1106"/>
                    </a:cubicBezTo>
                    <a:cubicBezTo>
                      <a:pt x="1656" y="1094"/>
                      <a:pt x="1657" y="1086"/>
                      <a:pt x="1658" y="1078"/>
                    </a:cubicBezTo>
                    <a:cubicBezTo>
                      <a:pt x="1660" y="1078"/>
                      <a:pt x="1658" y="1088"/>
                      <a:pt x="1661" y="1074"/>
                    </a:cubicBezTo>
                    <a:cubicBezTo>
                      <a:pt x="1662" y="1077"/>
                      <a:pt x="1663" y="1077"/>
                      <a:pt x="1660" y="1090"/>
                    </a:cubicBezTo>
                    <a:cubicBezTo>
                      <a:pt x="1664" y="1080"/>
                      <a:pt x="1665" y="1071"/>
                      <a:pt x="1668" y="1052"/>
                    </a:cubicBezTo>
                    <a:cubicBezTo>
                      <a:pt x="1670" y="1055"/>
                      <a:pt x="1673" y="1041"/>
                      <a:pt x="1671" y="1054"/>
                    </a:cubicBezTo>
                    <a:cubicBezTo>
                      <a:pt x="1670" y="1058"/>
                      <a:pt x="1667" y="1071"/>
                      <a:pt x="1669" y="1071"/>
                    </a:cubicBezTo>
                    <a:cubicBezTo>
                      <a:pt x="1674" y="1049"/>
                      <a:pt x="1670" y="1082"/>
                      <a:pt x="1675" y="1065"/>
                    </a:cubicBezTo>
                    <a:cubicBezTo>
                      <a:pt x="1674" y="1071"/>
                      <a:pt x="1672" y="1080"/>
                      <a:pt x="1671" y="1088"/>
                    </a:cubicBezTo>
                    <a:cubicBezTo>
                      <a:pt x="1669" y="1096"/>
                      <a:pt x="1668" y="1103"/>
                      <a:pt x="1667" y="1107"/>
                    </a:cubicBezTo>
                    <a:cubicBezTo>
                      <a:pt x="1669" y="1098"/>
                      <a:pt x="1669" y="1105"/>
                      <a:pt x="1670" y="1106"/>
                    </a:cubicBezTo>
                    <a:cubicBezTo>
                      <a:pt x="1671" y="1098"/>
                      <a:pt x="1672" y="1093"/>
                      <a:pt x="1674" y="1082"/>
                    </a:cubicBezTo>
                    <a:cubicBezTo>
                      <a:pt x="1677" y="1078"/>
                      <a:pt x="1680" y="1063"/>
                      <a:pt x="1682" y="1052"/>
                    </a:cubicBezTo>
                    <a:cubicBezTo>
                      <a:pt x="1682" y="1051"/>
                      <a:pt x="1682" y="1044"/>
                      <a:pt x="1680" y="1053"/>
                    </a:cubicBezTo>
                    <a:cubicBezTo>
                      <a:pt x="1681" y="1053"/>
                      <a:pt x="1681" y="1054"/>
                      <a:pt x="1680" y="1060"/>
                    </a:cubicBezTo>
                    <a:cubicBezTo>
                      <a:pt x="1679" y="1057"/>
                      <a:pt x="1677" y="1072"/>
                      <a:pt x="1675" y="1075"/>
                    </a:cubicBezTo>
                    <a:cubicBezTo>
                      <a:pt x="1678" y="1063"/>
                      <a:pt x="1677" y="1063"/>
                      <a:pt x="1679" y="1050"/>
                    </a:cubicBezTo>
                    <a:cubicBezTo>
                      <a:pt x="1677" y="1054"/>
                      <a:pt x="1678" y="1046"/>
                      <a:pt x="1677" y="1048"/>
                    </a:cubicBezTo>
                    <a:cubicBezTo>
                      <a:pt x="1675" y="1054"/>
                      <a:pt x="1675" y="1059"/>
                      <a:pt x="1674" y="1062"/>
                    </a:cubicBezTo>
                    <a:cubicBezTo>
                      <a:pt x="1674" y="1052"/>
                      <a:pt x="1672" y="1057"/>
                      <a:pt x="1672" y="1057"/>
                    </a:cubicBezTo>
                    <a:cubicBezTo>
                      <a:pt x="1674" y="1050"/>
                      <a:pt x="1676" y="1038"/>
                      <a:pt x="1678" y="1028"/>
                    </a:cubicBezTo>
                    <a:cubicBezTo>
                      <a:pt x="1679" y="1027"/>
                      <a:pt x="1677" y="1040"/>
                      <a:pt x="1676" y="1045"/>
                    </a:cubicBezTo>
                    <a:cubicBezTo>
                      <a:pt x="1678" y="1044"/>
                      <a:pt x="1680" y="1032"/>
                      <a:pt x="1681" y="1026"/>
                    </a:cubicBezTo>
                    <a:cubicBezTo>
                      <a:pt x="1682" y="1032"/>
                      <a:pt x="1683" y="1022"/>
                      <a:pt x="1685" y="1024"/>
                    </a:cubicBezTo>
                    <a:cubicBezTo>
                      <a:pt x="1684" y="1029"/>
                      <a:pt x="1681" y="1039"/>
                      <a:pt x="1682" y="1042"/>
                    </a:cubicBezTo>
                    <a:cubicBezTo>
                      <a:pt x="1684" y="1038"/>
                      <a:pt x="1684" y="1041"/>
                      <a:pt x="1686" y="1042"/>
                    </a:cubicBezTo>
                    <a:cubicBezTo>
                      <a:pt x="1687" y="1043"/>
                      <a:pt x="1688" y="1041"/>
                      <a:pt x="1690" y="1028"/>
                    </a:cubicBezTo>
                    <a:cubicBezTo>
                      <a:pt x="1689" y="1038"/>
                      <a:pt x="1688" y="1049"/>
                      <a:pt x="1686" y="1059"/>
                    </a:cubicBezTo>
                    <a:cubicBezTo>
                      <a:pt x="1684" y="1069"/>
                      <a:pt x="1683" y="1079"/>
                      <a:pt x="1681" y="1085"/>
                    </a:cubicBezTo>
                    <a:cubicBezTo>
                      <a:pt x="1684" y="1079"/>
                      <a:pt x="1683" y="1081"/>
                      <a:pt x="1686" y="1070"/>
                    </a:cubicBezTo>
                    <a:cubicBezTo>
                      <a:pt x="1686" y="1076"/>
                      <a:pt x="1687" y="1068"/>
                      <a:pt x="1689" y="1069"/>
                    </a:cubicBezTo>
                    <a:cubicBezTo>
                      <a:pt x="1686" y="1084"/>
                      <a:pt x="1687" y="1077"/>
                      <a:pt x="1689" y="1076"/>
                    </a:cubicBezTo>
                    <a:cubicBezTo>
                      <a:pt x="1687" y="1083"/>
                      <a:pt x="1688" y="1082"/>
                      <a:pt x="1686" y="1093"/>
                    </a:cubicBezTo>
                    <a:cubicBezTo>
                      <a:pt x="1685" y="1093"/>
                      <a:pt x="1686" y="1088"/>
                      <a:pt x="1685" y="1087"/>
                    </a:cubicBezTo>
                    <a:cubicBezTo>
                      <a:pt x="1685" y="1092"/>
                      <a:pt x="1681" y="1106"/>
                      <a:pt x="1682" y="1104"/>
                    </a:cubicBezTo>
                    <a:cubicBezTo>
                      <a:pt x="1685" y="1090"/>
                      <a:pt x="1683" y="1104"/>
                      <a:pt x="1683" y="1104"/>
                    </a:cubicBezTo>
                    <a:cubicBezTo>
                      <a:pt x="1688" y="1085"/>
                      <a:pt x="1692" y="1063"/>
                      <a:pt x="1695" y="1042"/>
                    </a:cubicBezTo>
                    <a:cubicBezTo>
                      <a:pt x="1697" y="1022"/>
                      <a:pt x="1699" y="1002"/>
                      <a:pt x="1699" y="986"/>
                    </a:cubicBezTo>
                    <a:cubicBezTo>
                      <a:pt x="1698" y="988"/>
                      <a:pt x="1698" y="1004"/>
                      <a:pt x="1696" y="1015"/>
                    </a:cubicBezTo>
                    <a:cubicBezTo>
                      <a:pt x="1695" y="1015"/>
                      <a:pt x="1695" y="1020"/>
                      <a:pt x="1694" y="1020"/>
                    </a:cubicBezTo>
                    <a:cubicBezTo>
                      <a:pt x="1694" y="1018"/>
                      <a:pt x="1697" y="1005"/>
                      <a:pt x="1695" y="1006"/>
                    </a:cubicBezTo>
                    <a:cubicBezTo>
                      <a:pt x="1694" y="1008"/>
                      <a:pt x="1694" y="1019"/>
                      <a:pt x="1693" y="1020"/>
                    </a:cubicBezTo>
                    <a:cubicBezTo>
                      <a:pt x="1693" y="1010"/>
                      <a:pt x="1696" y="998"/>
                      <a:pt x="1694" y="996"/>
                    </a:cubicBezTo>
                    <a:cubicBezTo>
                      <a:pt x="1694" y="1007"/>
                      <a:pt x="1692" y="998"/>
                      <a:pt x="1691" y="1011"/>
                    </a:cubicBezTo>
                    <a:cubicBezTo>
                      <a:pt x="1690" y="1022"/>
                      <a:pt x="1694" y="999"/>
                      <a:pt x="1693" y="1010"/>
                    </a:cubicBezTo>
                    <a:cubicBezTo>
                      <a:pt x="1692" y="1015"/>
                      <a:pt x="1692" y="1019"/>
                      <a:pt x="1691" y="1021"/>
                    </a:cubicBezTo>
                    <a:cubicBezTo>
                      <a:pt x="1689" y="1017"/>
                      <a:pt x="1688" y="1020"/>
                      <a:pt x="1686" y="1030"/>
                    </a:cubicBezTo>
                    <a:cubicBezTo>
                      <a:pt x="1688" y="1014"/>
                      <a:pt x="1685" y="1024"/>
                      <a:pt x="1686" y="1014"/>
                    </a:cubicBezTo>
                    <a:cubicBezTo>
                      <a:pt x="1687" y="1013"/>
                      <a:pt x="1687" y="1007"/>
                      <a:pt x="1688" y="1006"/>
                    </a:cubicBezTo>
                    <a:cubicBezTo>
                      <a:pt x="1687" y="1019"/>
                      <a:pt x="1690" y="1004"/>
                      <a:pt x="1689" y="1016"/>
                    </a:cubicBezTo>
                    <a:cubicBezTo>
                      <a:pt x="1690" y="1007"/>
                      <a:pt x="1692" y="1000"/>
                      <a:pt x="1690" y="998"/>
                    </a:cubicBezTo>
                    <a:cubicBezTo>
                      <a:pt x="1690" y="1001"/>
                      <a:pt x="1690" y="1005"/>
                      <a:pt x="1689" y="1005"/>
                    </a:cubicBezTo>
                    <a:cubicBezTo>
                      <a:pt x="1690" y="995"/>
                      <a:pt x="1691" y="981"/>
                      <a:pt x="1692" y="963"/>
                    </a:cubicBezTo>
                    <a:cubicBezTo>
                      <a:pt x="1690" y="967"/>
                      <a:pt x="1689" y="973"/>
                      <a:pt x="1687" y="986"/>
                    </a:cubicBezTo>
                    <a:cubicBezTo>
                      <a:pt x="1688" y="990"/>
                      <a:pt x="1690" y="976"/>
                      <a:pt x="1689" y="985"/>
                    </a:cubicBezTo>
                    <a:cubicBezTo>
                      <a:pt x="1688" y="994"/>
                      <a:pt x="1686" y="1013"/>
                      <a:pt x="1683" y="1022"/>
                    </a:cubicBezTo>
                    <a:cubicBezTo>
                      <a:pt x="1685" y="1012"/>
                      <a:pt x="1686" y="1001"/>
                      <a:pt x="1687" y="993"/>
                    </a:cubicBezTo>
                    <a:cubicBezTo>
                      <a:pt x="1687" y="984"/>
                      <a:pt x="1687" y="980"/>
                      <a:pt x="1685" y="984"/>
                    </a:cubicBezTo>
                    <a:cubicBezTo>
                      <a:pt x="1686" y="984"/>
                      <a:pt x="1686" y="984"/>
                      <a:pt x="1686" y="990"/>
                    </a:cubicBezTo>
                    <a:cubicBezTo>
                      <a:pt x="1684" y="992"/>
                      <a:pt x="1684" y="987"/>
                      <a:pt x="1684" y="977"/>
                    </a:cubicBezTo>
                    <a:cubicBezTo>
                      <a:pt x="1683" y="979"/>
                      <a:pt x="1680" y="984"/>
                      <a:pt x="1681" y="989"/>
                    </a:cubicBezTo>
                    <a:cubicBezTo>
                      <a:pt x="1683" y="981"/>
                      <a:pt x="1683" y="988"/>
                      <a:pt x="1682" y="995"/>
                    </a:cubicBezTo>
                    <a:cubicBezTo>
                      <a:pt x="1682" y="1003"/>
                      <a:pt x="1681" y="1011"/>
                      <a:pt x="1683" y="1008"/>
                    </a:cubicBezTo>
                    <a:cubicBezTo>
                      <a:pt x="1684" y="1002"/>
                      <a:pt x="1683" y="1000"/>
                      <a:pt x="1684" y="998"/>
                    </a:cubicBezTo>
                    <a:cubicBezTo>
                      <a:pt x="1686" y="994"/>
                      <a:pt x="1684" y="1009"/>
                      <a:pt x="1684" y="1011"/>
                    </a:cubicBezTo>
                    <a:cubicBezTo>
                      <a:pt x="1684" y="1002"/>
                      <a:pt x="1683" y="1015"/>
                      <a:pt x="1681" y="1019"/>
                    </a:cubicBezTo>
                    <a:cubicBezTo>
                      <a:pt x="1681" y="1018"/>
                      <a:pt x="1679" y="1018"/>
                      <a:pt x="1680" y="1013"/>
                    </a:cubicBezTo>
                    <a:cubicBezTo>
                      <a:pt x="1680" y="1009"/>
                      <a:pt x="1681" y="1010"/>
                      <a:pt x="1681" y="1006"/>
                    </a:cubicBezTo>
                    <a:cubicBezTo>
                      <a:pt x="1680" y="1001"/>
                      <a:pt x="1680" y="996"/>
                      <a:pt x="1678" y="994"/>
                    </a:cubicBezTo>
                    <a:cubicBezTo>
                      <a:pt x="1677" y="1001"/>
                      <a:pt x="1678" y="1001"/>
                      <a:pt x="1678" y="1004"/>
                    </a:cubicBezTo>
                    <a:cubicBezTo>
                      <a:pt x="1677" y="1005"/>
                      <a:pt x="1677" y="1010"/>
                      <a:pt x="1676" y="1012"/>
                    </a:cubicBezTo>
                    <a:cubicBezTo>
                      <a:pt x="1678" y="995"/>
                      <a:pt x="1674" y="1015"/>
                      <a:pt x="1675" y="1006"/>
                    </a:cubicBezTo>
                    <a:cubicBezTo>
                      <a:pt x="1676" y="1001"/>
                      <a:pt x="1676" y="996"/>
                      <a:pt x="1676" y="992"/>
                    </a:cubicBezTo>
                    <a:cubicBezTo>
                      <a:pt x="1674" y="990"/>
                      <a:pt x="1674" y="979"/>
                      <a:pt x="1673" y="980"/>
                    </a:cubicBezTo>
                    <a:cubicBezTo>
                      <a:pt x="1675" y="964"/>
                      <a:pt x="1675" y="952"/>
                      <a:pt x="1676" y="937"/>
                    </a:cubicBezTo>
                    <a:cubicBezTo>
                      <a:pt x="1677" y="943"/>
                      <a:pt x="1676" y="950"/>
                      <a:pt x="1676" y="957"/>
                    </a:cubicBezTo>
                    <a:cubicBezTo>
                      <a:pt x="1676" y="964"/>
                      <a:pt x="1676" y="969"/>
                      <a:pt x="1677" y="971"/>
                    </a:cubicBezTo>
                    <a:cubicBezTo>
                      <a:pt x="1678" y="952"/>
                      <a:pt x="1677" y="967"/>
                      <a:pt x="1678" y="971"/>
                    </a:cubicBezTo>
                    <a:cubicBezTo>
                      <a:pt x="1679" y="960"/>
                      <a:pt x="1680" y="946"/>
                      <a:pt x="1681" y="944"/>
                    </a:cubicBezTo>
                    <a:cubicBezTo>
                      <a:pt x="1681" y="956"/>
                      <a:pt x="1683" y="952"/>
                      <a:pt x="1683" y="957"/>
                    </a:cubicBezTo>
                    <a:cubicBezTo>
                      <a:pt x="1684" y="943"/>
                      <a:pt x="1681" y="953"/>
                      <a:pt x="1682" y="937"/>
                    </a:cubicBezTo>
                    <a:cubicBezTo>
                      <a:pt x="1683" y="938"/>
                      <a:pt x="1682" y="952"/>
                      <a:pt x="1684" y="943"/>
                    </a:cubicBezTo>
                    <a:cubicBezTo>
                      <a:pt x="1684" y="937"/>
                      <a:pt x="1683" y="934"/>
                      <a:pt x="1684" y="932"/>
                    </a:cubicBezTo>
                    <a:cubicBezTo>
                      <a:pt x="1685" y="941"/>
                      <a:pt x="1686" y="936"/>
                      <a:pt x="1687" y="927"/>
                    </a:cubicBezTo>
                    <a:cubicBezTo>
                      <a:pt x="1687" y="938"/>
                      <a:pt x="1687" y="935"/>
                      <a:pt x="1689" y="940"/>
                    </a:cubicBezTo>
                    <a:cubicBezTo>
                      <a:pt x="1688" y="941"/>
                      <a:pt x="1688" y="941"/>
                      <a:pt x="1688" y="944"/>
                    </a:cubicBezTo>
                    <a:cubicBezTo>
                      <a:pt x="1689" y="945"/>
                      <a:pt x="1689" y="958"/>
                      <a:pt x="1690" y="960"/>
                    </a:cubicBezTo>
                    <a:cubicBezTo>
                      <a:pt x="1691" y="954"/>
                      <a:pt x="1691" y="948"/>
                      <a:pt x="1692" y="949"/>
                    </a:cubicBezTo>
                    <a:cubicBezTo>
                      <a:pt x="1692" y="954"/>
                      <a:pt x="1691" y="957"/>
                      <a:pt x="1691" y="960"/>
                    </a:cubicBezTo>
                    <a:cubicBezTo>
                      <a:pt x="1694" y="950"/>
                      <a:pt x="1692" y="975"/>
                      <a:pt x="1694" y="965"/>
                    </a:cubicBezTo>
                    <a:cubicBezTo>
                      <a:pt x="1692" y="963"/>
                      <a:pt x="1695" y="956"/>
                      <a:pt x="1696" y="954"/>
                    </a:cubicBezTo>
                    <a:cubicBezTo>
                      <a:pt x="1695" y="970"/>
                      <a:pt x="1697" y="973"/>
                      <a:pt x="1696" y="985"/>
                    </a:cubicBezTo>
                    <a:cubicBezTo>
                      <a:pt x="1696" y="976"/>
                      <a:pt x="1697" y="970"/>
                      <a:pt x="1698" y="966"/>
                    </a:cubicBezTo>
                    <a:cubicBezTo>
                      <a:pt x="1698" y="956"/>
                      <a:pt x="1697" y="944"/>
                      <a:pt x="1699" y="931"/>
                    </a:cubicBezTo>
                    <a:cubicBezTo>
                      <a:pt x="1697" y="931"/>
                      <a:pt x="1697" y="937"/>
                      <a:pt x="1697" y="932"/>
                    </a:cubicBezTo>
                    <a:cubicBezTo>
                      <a:pt x="1696" y="943"/>
                      <a:pt x="1698" y="935"/>
                      <a:pt x="1697" y="949"/>
                    </a:cubicBezTo>
                    <a:cubicBezTo>
                      <a:pt x="1697" y="948"/>
                      <a:pt x="1695" y="955"/>
                      <a:pt x="1695" y="947"/>
                    </a:cubicBezTo>
                    <a:cubicBezTo>
                      <a:pt x="1695" y="942"/>
                      <a:pt x="1696" y="938"/>
                      <a:pt x="1696" y="932"/>
                    </a:cubicBezTo>
                    <a:cubicBezTo>
                      <a:pt x="1694" y="936"/>
                      <a:pt x="1692" y="918"/>
                      <a:pt x="1691" y="899"/>
                    </a:cubicBezTo>
                    <a:cubicBezTo>
                      <a:pt x="1692" y="900"/>
                      <a:pt x="1692" y="904"/>
                      <a:pt x="1693" y="902"/>
                    </a:cubicBezTo>
                    <a:cubicBezTo>
                      <a:pt x="1693" y="889"/>
                      <a:pt x="1691" y="900"/>
                      <a:pt x="1691" y="889"/>
                    </a:cubicBezTo>
                    <a:cubicBezTo>
                      <a:pt x="1692" y="887"/>
                      <a:pt x="1689" y="874"/>
                      <a:pt x="1691" y="874"/>
                    </a:cubicBezTo>
                    <a:cubicBezTo>
                      <a:pt x="1691" y="874"/>
                      <a:pt x="1691" y="878"/>
                      <a:pt x="1692" y="877"/>
                    </a:cubicBezTo>
                    <a:cubicBezTo>
                      <a:pt x="1692" y="868"/>
                      <a:pt x="1691" y="863"/>
                      <a:pt x="1691" y="859"/>
                    </a:cubicBezTo>
                    <a:cubicBezTo>
                      <a:pt x="1689" y="856"/>
                      <a:pt x="1690" y="866"/>
                      <a:pt x="1689" y="868"/>
                    </a:cubicBezTo>
                    <a:cubicBezTo>
                      <a:pt x="1689" y="863"/>
                      <a:pt x="1688" y="862"/>
                      <a:pt x="1688" y="854"/>
                    </a:cubicBezTo>
                    <a:cubicBezTo>
                      <a:pt x="1690" y="852"/>
                      <a:pt x="1690" y="852"/>
                      <a:pt x="1690" y="852"/>
                    </a:cubicBezTo>
                    <a:cubicBezTo>
                      <a:pt x="1690" y="846"/>
                      <a:pt x="1687" y="827"/>
                      <a:pt x="1689" y="826"/>
                    </a:cubicBezTo>
                    <a:cubicBezTo>
                      <a:pt x="1689" y="828"/>
                      <a:pt x="1690" y="830"/>
                      <a:pt x="1689" y="826"/>
                    </a:cubicBezTo>
                    <a:cubicBezTo>
                      <a:pt x="1688" y="827"/>
                      <a:pt x="1687" y="818"/>
                      <a:pt x="1686" y="808"/>
                    </a:cubicBezTo>
                    <a:cubicBezTo>
                      <a:pt x="1684" y="798"/>
                      <a:pt x="1683" y="788"/>
                      <a:pt x="1683" y="788"/>
                    </a:cubicBezTo>
                    <a:cubicBezTo>
                      <a:pt x="1683" y="788"/>
                      <a:pt x="1681" y="780"/>
                      <a:pt x="1679" y="772"/>
                    </a:cubicBezTo>
                    <a:cubicBezTo>
                      <a:pt x="1677" y="763"/>
                      <a:pt x="1675" y="754"/>
                      <a:pt x="1675" y="750"/>
                    </a:cubicBezTo>
                    <a:cubicBezTo>
                      <a:pt x="1677" y="759"/>
                      <a:pt x="1678" y="757"/>
                      <a:pt x="1679" y="767"/>
                    </a:cubicBezTo>
                    <a:cubicBezTo>
                      <a:pt x="1679" y="755"/>
                      <a:pt x="1682" y="778"/>
                      <a:pt x="1683" y="776"/>
                    </a:cubicBezTo>
                    <a:cubicBezTo>
                      <a:pt x="1682" y="767"/>
                      <a:pt x="1680" y="764"/>
                      <a:pt x="1681" y="762"/>
                    </a:cubicBezTo>
                    <a:cubicBezTo>
                      <a:pt x="1681" y="760"/>
                      <a:pt x="1682" y="764"/>
                      <a:pt x="1682" y="769"/>
                    </a:cubicBezTo>
                    <a:cubicBezTo>
                      <a:pt x="1683" y="773"/>
                      <a:pt x="1684" y="777"/>
                      <a:pt x="1684" y="775"/>
                    </a:cubicBezTo>
                    <a:cubicBezTo>
                      <a:pt x="1682" y="765"/>
                      <a:pt x="1682" y="764"/>
                      <a:pt x="1682" y="763"/>
                    </a:cubicBezTo>
                    <a:cubicBezTo>
                      <a:pt x="1683" y="762"/>
                      <a:pt x="1683" y="763"/>
                      <a:pt x="1682" y="756"/>
                    </a:cubicBezTo>
                    <a:cubicBezTo>
                      <a:pt x="1682" y="765"/>
                      <a:pt x="1680" y="759"/>
                      <a:pt x="1677" y="750"/>
                    </a:cubicBezTo>
                    <a:cubicBezTo>
                      <a:pt x="1675" y="742"/>
                      <a:pt x="1673" y="729"/>
                      <a:pt x="1672" y="724"/>
                    </a:cubicBezTo>
                    <a:cubicBezTo>
                      <a:pt x="1675" y="729"/>
                      <a:pt x="1672" y="716"/>
                      <a:pt x="1675" y="725"/>
                    </a:cubicBezTo>
                    <a:cubicBezTo>
                      <a:pt x="1673" y="715"/>
                      <a:pt x="1672" y="716"/>
                      <a:pt x="1670" y="709"/>
                    </a:cubicBezTo>
                    <a:cubicBezTo>
                      <a:pt x="1670" y="713"/>
                      <a:pt x="1671" y="717"/>
                      <a:pt x="1671" y="720"/>
                    </a:cubicBezTo>
                    <a:cubicBezTo>
                      <a:pt x="1670" y="712"/>
                      <a:pt x="1668" y="707"/>
                      <a:pt x="1667" y="707"/>
                    </a:cubicBezTo>
                    <a:cubicBezTo>
                      <a:pt x="1669" y="719"/>
                      <a:pt x="1675" y="737"/>
                      <a:pt x="1677" y="753"/>
                    </a:cubicBezTo>
                    <a:cubicBezTo>
                      <a:pt x="1674" y="739"/>
                      <a:pt x="1672" y="731"/>
                      <a:pt x="1671" y="726"/>
                    </a:cubicBezTo>
                    <a:cubicBezTo>
                      <a:pt x="1669" y="720"/>
                      <a:pt x="1668" y="716"/>
                      <a:pt x="1665" y="709"/>
                    </a:cubicBezTo>
                    <a:cubicBezTo>
                      <a:pt x="1666" y="705"/>
                      <a:pt x="1667" y="716"/>
                      <a:pt x="1668" y="715"/>
                    </a:cubicBezTo>
                    <a:cubicBezTo>
                      <a:pt x="1667" y="707"/>
                      <a:pt x="1663" y="697"/>
                      <a:pt x="1661" y="696"/>
                    </a:cubicBezTo>
                    <a:cubicBezTo>
                      <a:pt x="1663" y="706"/>
                      <a:pt x="1668" y="721"/>
                      <a:pt x="1669" y="732"/>
                    </a:cubicBezTo>
                    <a:cubicBezTo>
                      <a:pt x="1667" y="724"/>
                      <a:pt x="1665" y="719"/>
                      <a:pt x="1665" y="719"/>
                    </a:cubicBezTo>
                    <a:cubicBezTo>
                      <a:pt x="1666" y="727"/>
                      <a:pt x="1669" y="733"/>
                      <a:pt x="1669" y="740"/>
                    </a:cubicBezTo>
                    <a:cubicBezTo>
                      <a:pt x="1667" y="736"/>
                      <a:pt x="1665" y="727"/>
                      <a:pt x="1664" y="721"/>
                    </a:cubicBezTo>
                    <a:cubicBezTo>
                      <a:pt x="1662" y="714"/>
                      <a:pt x="1662" y="710"/>
                      <a:pt x="1664" y="715"/>
                    </a:cubicBezTo>
                    <a:cubicBezTo>
                      <a:pt x="1660" y="697"/>
                      <a:pt x="1659" y="703"/>
                      <a:pt x="1657" y="697"/>
                    </a:cubicBezTo>
                    <a:cubicBezTo>
                      <a:pt x="1660" y="705"/>
                      <a:pt x="1662" y="716"/>
                      <a:pt x="1665" y="726"/>
                    </a:cubicBezTo>
                    <a:cubicBezTo>
                      <a:pt x="1667" y="737"/>
                      <a:pt x="1669" y="747"/>
                      <a:pt x="1670" y="755"/>
                    </a:cubicBezTo>
                    <a:cubicBezTo>
                      <a:pt x="1671" y="749"/>
                      <a:pt x="1675" y="766"/>
                      <a:pt x="1676" y="775"/>
                    </a:cubicBezTo>
                    <a:cubicBezTo>
                      <a:pt x="1676" y="772"/>
                      <a:pt x="1678" y="777"/>
                      <a:pt x="1677" y="769"/>
                    </a:cubicBezTo>
                    <a:cubicBezTo>
                      <a:pt x="1675" y="765"/>
                      <a:pt x="1674" y="764"/>
                      <a:pt x="1672" y="753"/>
                    </a:cubicBezTo>
                    <a:cubicBezTo>
                      <a:pt x="1673" y="755"/>
                      <a:pt x="1674" y="754"/>
                      <a:pt x="1675" y="758"/>
                    </a:cubicBezTo>
                    <a:cubicBezTo>
                      <a:pt x="1676" y="764"/>
                      <a:pt x="1679" y="776"/>
                      <a:pt x="1678" y="776"/>
                    </a:cubicBezTo>
                    <a:cubicBezTo>
                      <a:pt x="1677" y="783"/>
                      <a:pt x="1675" y="770"/>
                      <a:pt x="1673" y="769"/>
                    </a:cubicBezTo>
                    <a:cubicBezTo>
                      <a:pt x="1675" y="777"/>
                      <a:pt x="1674" y="777"/>
                      <a:pt x="1676" y="787"/>
                    </a:cubicBezTo>
                    <a:cubicBezTo>
                      <a:pt x="1677" y="791"/>
                      <a:pt x="1679" y="786"/>
                      <a:pt x="1680" y="802"/>
                    </a:cubicBezTo>
                    <a:cubicBezTo>
                      <a:pt x="1680" y="804"/>
                      <a:pt x="1678" y="801"/>
                      <a:pt x="1680" y="811"/>
                    </a:cubicBezTo>
                    <a:cubicBezTo>
                      <a:pt x="1681" y="821"/>
                      <a:pt x="1680" y="805"/>
                      <a:pt x="1681" y="806"/>
                    </a:cubicBezTo>
                    <a:cubicBezTo>
                      <a:pt x="1683" y="819"/>
                      <a:pt x="1684" y="821"/>
                      <a:pt x="1684" y="838"/>
                    </a:cubicBezTo>
                    <a:cubicBezTo>
                      <a:pt x="1684" y="839"/>
                      <a:pt x="1683" y="834"/>
                      <a:pt x="1682" y="829"/>
                    </a:cubicBezTo>
                    <a:cubicBezTo>
                      <a:pt x="1682" y="824"/>
                      <a:pt x="1681" y="819"/>
                      <a:pt x="1681" y="822"/>
                    </a:cubicBezTo>
                    <a:cubicBezTo>
                      <a:pt x="1682" y="833"/>
                      <a:pt x="1683" y="845"/>
                      <a:pt x="1684" y="857"/>
                    </a:cubicBezTo>
                    <a:cubicBezTo>
                      <a:pt x="1684" y="846"/>
                      <a:pt x="1686" y="849"/>
                      <a:pt x="1687" y="858"/>
                    </a:cubicBezTo>
                    <a:cubicBezTo>
                      <a:pt x="1689" y="867"/>
                      <a:pt x="1690" y="881"/>
                      <a:pt x="1689" y="890"/>
                    </a:cubicBezTo>
                    <a:cubicBezTo>
                      <a:pt x="1688" y="892"/>
                      <a:pt x="1689" y="870"/>
                      <a:pt x="1687" y="877"/>
                    </a:cubicBezTo>
                    <a:cubicBezTo>
                      <a:pt x="1688" y="888"/>
                      <a:pt x="1688" y="893"/>
                      <a:pt x="1688" y="902"/>
                    </a:cubicBezTo>
                    <a:cubicBezTo>
                      <a:pt x="1689" y="900"/>
                      <a:pt x="1689" y="906"/>
                      <a:pt x="1689" y="913"/>
                    </a:cubicBezTo>
                    <a:cubicBezTo>
                      <a:pt x="1689" y="920"/>
                      <a:pt x="1689" y="927"/>
                      <a:pt x="1688" y="927"/>
                    </a:cubicBezTo>
                    <a:cubicBezTo>
                      <a:pt x="1686" y="924"/>
                      <a:pt x="1687" y="921"/>
                      <a:pt x="1687" y="913"/>
                    </a:cubicBezTo>
                    <a:cubicBezTo>
                      <a:pt x="1686" y="923"/>
                      <a:pt x="1684" y="925"/>
                      <a:pt x="1683" y="933"/>
                    </a:cubicBezTo>
                    <a:cubicBezTo>
                      <a:pt x="1683" y="924"/>
                      <a:pt x="1680" y="926"/>
                      <a:pt x="1679" y="936"/>
                    </a:cubicBezTo>
                    <a:cubicBezTo>
                      <a:pt x="1679" y="936"/>
                      <a:pt x="1680" y="934"/>
                      <a:pt x="1680" y="938"/>
                    </a:cubicBezTo>
                    <a:cubicBezTo>
                      <a:pt x="1679" y="939"/>
                      <a:pt x="1680" y="945"/>
                      <a:pt x="1679" y="946"/>
                    </a:cubicBezTo>
                    <a:cubicBezTo>
                      <a:pt x="1679" y="939"/>
                      <a:pt x="1678" y="931"/>
                      <a:pt x="1677" y="930"/>
                    </a:cubicBezTo>
                    <a:cubicBezTo>
                      <a:pt x="1678" y="942"/>
                      <a:pt x="1676" y="935"/>
                      <a:pt x="1676" y="927"/>
                    </a:cubicBezTo>
                    <a:cubicBezTo>
                      <a:pt x="1678" y="921"/>
                      <a:pt x="1678" y="936"/>
                      <a:pt x="1679" y="925"/>
                    </a:cubicBezTo>
                    <a:cubicBezTo>
                      <a:pt x="1678" y="920"/>
                      <a:pt x="1679" y="914"/>
                      <a:pt x="1679" y="904"/>
                    </a:cubicBezTo>
                    <a:cubicBezTo>
                      <a:pt x="1679" y="899"/>
                      <a:pt x="1678" y="899"/>
                      <a:pt x="1678" y="894"/>
                    </a:cubicBezTo>
                    <a:cubicBezTo>
                      <a:pt x="1677" y="889"/>
                      <a:pt x="1677" y="904"/>
                      <a:pt x="1676" y="895"/>
                    </a:cubicBezTo>
                    <a:cubicBezTo>
                      <a:pt x="1676" y="888"/>
                      <a:pt x="1676" y="888"/>
                      <a:pt x="1676" y="888"/>
                    </a:cubicBezTo>
                    <a:cubicBezTo>
                      <a:pt x="1677" y="894"/>
                      <a:pt x="1678" y="890"/>
                      <a:pt x="1678" y="886"/>
                    </a:cubicBezTo>
                    <a:cubicBezTo>
                      <a:pt x="1678" y="882"/>
                      <a:pt x="1678" y="878"/>
                      <a:pt x="1679" y="882"/>
                    </a:cubicBezTo>
                    <a:cubicBezTo>
                      <a:pt x="1679" y="885"/>
                      <a:pt x="1678" y="897"/>
                      <a:pt x="1679" y="896"/>
                    </a:cubicBezTo>
                    <a:cubicBezTo>
                      <a:pt x="1679" y="892"/>
                      <a:pt x="1683" y="899"/>
                      <a:pt x="1682" y="909"/>
                    </a:cubicBezTo>
                    <a:cubicBezTo>
                      <a:pt x="1683" y="912"/>
                      <a:pt x="1682" y="893"/>
                      <a:pt x="1683" y="894"/>
                    </a:cubicBezTo>
                    <a:cubicBezTo>
                      <a:pt x="1683" y="903"/>
                      <a:pt x="1684" y="898"/>
                      <a:pt x="1684" y="891"/>
                    </a:cubicBezTo>
                    <a:cubicBezTo>
                      <a:pt x="1685" y="885"/>
                      <a:pt x="1685" y="876"/>
                      <a:pt x="1686" y="877"/>
                    </a:cubicBezTo>
                    <a:cubicBezTo>
                      <a:pt x="1685" y="876"/>
                      <a:pt x="1686" y="873"/>
                      <a:pt x="1686" y="867"/>
                    </a:cubicBezTo>
                    <a:cubicBezTo>
                      <a:pt x="1685" y="867"/>
                      <a:pt x="1684" y="872"/>
                      <a:pt x="1684" y="877"/>
                    </a:cubicBezTo>
                    <a:cubicBezTo>
                      <a:pt x="1684" y="882"/>
                      <a:pt x="1684" y="887"/>
                      <a:pt x="1682" y="887"/>
                    </a:cubicBezTo>
                    <a:cubicBezTo>
                      <a:pt x="1682" y="869"/>
                      <a:pt x="1680" y="856"/>
                      <a:pt x="1679" y="850"/>
                    </a:cubicBezTo>
                    <a:cubicBezTo>
                      <a:pt x="1679" y="864"/>
                      <a:pt x="1680" y="860"/>
                      <a:pt x="1681" y="870"/>
                    </a:cubicBezTo>
                    <a:cubicBezTo>
                      <a:pt x="1679" y="868"/>
                      <a:pt x="1681" y="885"/>
                      <a:pt x="1679" y="882"/>
                    </a:cubicBezTo>
                    <a:cubicBezTo>
                      <a:pt x="1679" y="875"/>
                      <a:pt x="1678" y="876"/>
                      <a:pt x="1678" y="872"/>
                    </a:cubicBezTo>
                    <a:cubicBezTo>
                      <a:pt x="1679" y="872"/>
                      <a:pt x="1679" y="869"/>
                      <a:pt x="1678" y="865"/>
                    </a:cubicBezTo>
                    <a:cubicBezTo>
                      <a:pt x="1679" y="868"/>
                      <a:pt x="1679" y="868"/>
                      <a:pt x="1679" y="860"/>
                    </a:cubicBezTo>
                    <a:cubicBezTo>
                      <a:pt x="1677" y="856"/>
                      <a:pt x="1676" y="845"/>
                      <a:pt x="1674" y="838"/>
                    </a:cubicBezTo>
                    <a:cubicBezTo>
                      <a:pt x="1673" y="822"/>
                      <a:pt x="1672" y="818"/>
                      <a:pt x="1672" y="809"/>
                    </a:cubicBezTo>
                    <a:cubicBezTo>
                      <a:pt x="1671" y="807"/>
                      <a:pt x="1670" y="806"/>
                      <a:pt x="1669" y="807"/>
                    </a:cubicBezTo>
                    <a:cubicBezTo>
                      <a:pt x="1669" y="798"/>
                      <a:pt x="1666" y="792"/>
                      <a:pt x="1666" y="787"/>
                    </a:cubicBezTo>
                    <a:cubicBezTo>
                      <a:pt x="1667" y="787"/>
                      <a:pt x="1667" y="786"/>
                      <a:pt x="1668" y="789"/>
                    </a:cubicBezTo>
                    <a:cubicBezTo>
                      <a:pt x="1668" y="794"/>
                      <a:pt x="1668" y="793"/>
                      <a:pt x="1668" y="797"/>
                    </a:cubicBezTo>
                    <a:cubicBezTo>
                      <a:pt x="1671" y="803"/>
                      <a:pt x="1674" y="806"/>
                      <a:pt x="1676" y="814"/>
                    </a:cubicBezTo>
                    <a:cubicBezTo>
                      <a:pt x="1678" y="826"/>
                      <a:pt x="1677" y="821"/>
                      <a:pt x="1676" y="815"/>
                    </a:cubicBezTo>
                    <a:cubicBezTo>
                      <a:pt x="1675" y="808"/>
                      <a:pt x="1673" y="798"/>
                      <a:pt x="1674" y="800"/>
                    </a:cubicBezTo>
                    <a:cubicBezTo>
                      <a:pt x="1673" y="798"/>
                      <a:pt x="1671" y="788"/>
                      <a:pt x="1670" y="784"/>
                    </a:cubicBezTo>
                    <a:cubicBezTo>
                      <a:pt x="1670" y="783"/>
                      <a:pt x="1670" y="781"/>
                      <a:pt x="1670" y="779"/>
                    </a:cubicBezTo>
                    <a:cubicBezTo>
                      <a:pt x="1671" y="784"/>
                      <a:pt x="1672" y="792"/>
                      <a:pt x="1673" y="793"/>
                    </a:cubicBezTo>
                    <a:cubicBezTo>
                      <a:pt x="1672" y="787"/>
                      <a:pt x="1671" y="781"/>
                      <a:pt x="1670" y="775"/>
                    </a:cubicBezTo>
                    <a:cubicBezTo>
                      <a:pt x="1669" y="774"/>
                      <a:pt x="1669" y="774"/>
                      <a:pt x="1668" y="777"/>
                    </a:cubicBezTo>
                    <a:cubicBezTo>
                      <a:pt x="1669" y="787"/>
                      <a:pt x="1671" y="791"/>
                      <a:pt x="1671" y="798"/>
                    </a:cubicBezTo>
                    <a:cubicBezTo>
                      <a:pt x="1670" y="797"/>
                      <a:pt x="1670" y="796"/>
                      <a:pt x="1669" y="793"/>
                    </a:cubicBezTo>
                    <a:cubicBezTo>
                      <a:pt x="1670" y="787"/>
                      <a:pt x="1666" y="777"/>
                      <a:pt x="1665" y="768"/>
                    </a:cubicBezTo>
                    <a:cubicBezTo>
                      <a:pt x="1664" y="768"/>
                      <a:pt x="1663" y="760"/>
                      <a:pt x="1661" y="753"/>
                    </a:cubicBezTo>
                    <a:cubicBezTo>
                      <a:pt x="1660" y="745"/>
                      <a:pt x="1658" y="737"/>
                      <a:pt x="1657" y="735"/>
                    </a:cubicBezTo>
                    <a:cubicBezTo>
                      <a:pt x="1656" y="728"/>
                      <a:pt x="1658" y="731"/>
                      <a:pt x="1660" y="732"/>
                    </a:cubicBezTo>
                    <a:cubicBezTo>
                      <a:pt x="1657" y="720"/>
                      <a:pt x="1655" y="726"/>
                      <a:pt x="1652" y="719"/>
                    </a:cubicBezTo>
                    <a:cubicBezTo>
                      <a:pt x="1654" y="719"/>
                      <a:pt x="1649" y="701"/>
                      <a:pt x="1652" y="710"/>
                    </a:cubicBezTo>
                    <a:cubicBezTo>
                      <a:pt x="1648" y="697"/>
                      <a:pt x="1647" y="693"/>
                      <a:pt x="1642" y="682"/>
                    </a:cubicBezTo>
                    <a:cubicBezTo>
                      <a:pt x="1641" y="675"/>
                      <a:pt x="1647" y="696"/>
                      <a:pt x="1644" y="683"/>
                    </a:cubicBezTo>
                    <a:cubicBezTo>
                      <a:pt x="1643" y="684"/>
                      <a:pt x="1640" y="669"/>
                      <a:pt x="1641" y="670"/>
                    </a:cubicBezTo>
                    <a:cubicBezTo>
                      <a:pt x="1645" y="682"/>
                      <a:pt x="1646" y="680"/>
                      <a:pt x="1650" y="691"/>
                    </a:cubicBezTo>
                    <a:cubicBezTo>
                      <a:pt x="1648" y="683"/>
                      <a:pt x="1647" y="678"/>
                      <a:pt x="1645" y="675"/>
                    </a:cubicBezTo>
                    <a:cubicBezTo>
                      <a:pt x="1644" y="671"/>
                      <a:pt x="1643" y="667"/>
                      <a:pt x="1641" y="661"/>
                    </a:cubicBezTo>
                    <a:cubicBezTo>
                      <a:pt x="1641" y="659"/>
                      <a:pt x="1643" y="663"/>
                      <a:pt x="1643" y="662"/>
                    </a:cubicBezTo>
                    <a:cubicBezTo>
                      <a:pt x="1638" y="646"/>
                      <a:pt x="1634" y="638"/>
                      <a:pt x="1631" y="626"/>
                    </a:cubicBezTo>
                    <a:cubicBezTo>
                      <a:pt x="1632" y="628"/>
                      <a:pt x="1634" y="633"/>
                      <a:pt x="1636" y="640"/>
                    </a:cubicBezTo>
                    <a:cubicBezTo>
                      <a:pt x="1639" y="646"/>
                      <a:pt x="1641" y="654"/>
                      <a:pt x="1643" y="658"/>
                    </a:cubicBezTo>
                    <a:cubicBezTo>
                      <a:pt x="1644" y="654"/>
                      <a:pt x="1640" y="643"/>
                      <a:pt x="1644" y="647"/>
                    </a:cubicBezTo>
                    <a:cubicBezTo>
                      <a:pt x="1640" y="635"/>
                      <a:pt x="1635" y="623"/>
                      <a:pt x="1631" y="611"/>
                    </a:cubicBezTo>
                    <a:cubicBezTo>
                      <a:pt x="1631" y="615"/>
                      <a:pt x="1626" y="603"/>
                      <a:pt x="1629" y="613"/>
                    </a:cubicBezTo>
                    <a:cubicBezTo>
                      <a:pt x="1630" y="613"/>
                      <a:pt x="1634" y="622"/>
                      <a:pt x="1633" y="622"/>
                    </a:cubicBezTo>
                    <a:cubicBezTo>
                      <a:pt x="1633" y="622"/>
                      <a:pt x="1626" y="608"/>
                      <a:pt x="1625" y="603"/>
                    </a:cubicBezTo>
                    <a:cubicBezTo>
                      <a:pt x="1627" y="601"/>
                      <a:pt x="1627" y="601"/>
                      <a:pt x="1627" y="601"/>
                    </a:cubicBezTo>
                    <a:cubicBezTo>
                      <a:pt x="1622" y="588"/>
                      <a:pt x="1619" y="585"/>
                      <a:pt x="1616" y="580"/>
                    </a:cubicBezTo>
                    <a:cubicBezTo>
                      <a:pt x="1618" y="587"/>
                      <a:pt x="1624" y="595"/>
                      <a:pt x="1624" y="600"/>
                    </a:cubicBezTo>
                    <a:cubicBezTo>
                      <a:pt x="1622" y="596"/>
                      <a:pt x="1621" y="593"/>
                      <a:pt x="1620" y="590"/>
                    </a:cubicBezTo>
                    <a:cubicBezTo>
                      <a:pt x="1617" y="588"/>
                      <a:pt x="1622" y="599"/>
                      <a:pt x="1626" y="609"/>
                    </a:cubicBezTo>
                    <a:cubicBezTo>
                      <a:pt x="1631" y="620"/>
                      <a:pt x="1635" y="630"/>
                      <a:pt x="1635" y="626"/>
                    </a:cubicBezTo>
                    <a:cubicBezTo>
                      <a:pt x="1636" y="633"/>
                      <a:pt x="1640" y="639"/>
                      <a:pt x="1640" y="643"/>
                    </a:cubicBezTo>
                    <a:cubicBezTo>
                      <a:pt x="1639" y="644"/>
                      <a:pt x="1630" y="617"/>
                      <a:pt x="1635" y="635"/>
                    </a:cubicBezTo>
                    <a:cubicBezTo>
                      <a:pt x="1630" y="621"/>
                      <a:pt x="1628" y="618"/>
                      <a:pt x="1626" y="615"/>
                    </a:cubicBezTo>
                    <a:cubicBezTo>
                      <a:pt x="1624" y="613"/>
                      <a:pt x="1622" y="610"/>
                      <a:pt x="1618" y="598"/>
                    </a:cubicBezTo>
                    <a:cubicBezTo>
                      <a:pt x="1619" y="608"/>
                      <a:pt x="1612" y="587"/>
                      <a:pt x="1602" y="569"/>
                    </a:cubicBezTo>
                    <a:cubicBezTo>
                      <a:pt x="1600" y="568"/>
                      <a:pt x="1610" y="584"/>
                      <a:pt x="1608" y="586"/>
                    </a:cubicBezTo>
                    <a:cubicBezTo>
                      <a:pt x="1602" y="570"/>
                      <a:pt x="1599" y="567"/>
                      <a:pt x="1595" y="558"/>
                    </a:cubicBezTo>
                    <a:cubicBezTo>
                      <a:pt x="1595" y="563"/>
                      <a:pt x="1605" y="579"/>
                      <a:pt x="1606" y="585"/>
                    </a:cubicBezTo>
                    <a:cubicBezTo>
                      <a:pt x="1605" y="587"/>
                      <a:pt x="1603" y="582"/>
                      <a:pt x="1601" y="575"/>
                    </a:cubicBezTo>
                    <a:cubicBezTo>
                      <a:pt x="1598" y="569"/>
                      <a:pt x="1594" y="561"/>
                      <a:pt x="1592" y="558"/>
                    </a:cubicBezTo>
                    <a:cubicBezTo>
                      <a:pt x="1588" y="549"/>
                      <a:pt x="1597" y="558"/>
                      <a:pt x="1588" y="542"/>
                    </a:cubicBezTo>
                    <a:cubicBezTo>
                      <a:pt x="1586" y="541"/>
                      <a:pt x="1590" y="550"/>
                      <a:pt x="1589" y="551"/>
                    </a:cubicBezTo>
                    <a:cubicBezTo>
                      <a:pt x="1584" y="540"/>
                      <a:pt x="1581" y="536"/>
                      <a:pt x="1579" y="532"/>
                    </a:cubicBezTo>
                    <a:cubicBezTo>
                      <a:pt x="1576" y="528"/>
                      <a:pt x="1574" y="524"/>
                      <a:pt x="1567" y="513"/>
                    </a:cubicBezTo>
                    <a:cubicBezTo>
                      <a:pt x="1568" y="512"/>
                      <a:pt x="1566" y="508"/>
                      <a:pt x="1567" y="508"/>
                    </a:cubicBezTo>
                    <a:cubicBezTo>
                      <a:pt x="1569" y="511"/>
                      <a:pt x="1571" y="513"/>
                      <a:pt x="1573" y="516"/>
                    </a:cubicBezTo>
                    <a:cubicBezTo>
                      <a:pt x="1576" y="522"/>
                      <a:pt x="1580" y="533"/>
                      <a:pt x="1585" y="541"/>
                    </a:cubicBezTo>
                    <a:cubicBezTo>
                      <a:pt x="1581" y="530"/>
                      <a:pt x="1584" y="533"/>
                      <a:pt x="1582" y="528"/>
                    </a:cubicBezTo>
                    <a:cubicBezTo>
                      <a:pt x="1581" y="530"/>
                      <a:pt x="1572" y="512"/>
                      <a:pt x="1569" y="504"/>
                    </a:cubicBezTo>
                    <a:cubicBezTo>
                      <a:pt x="1567" y="503"/>
                      <a:pt x="1563" y="497"/>
                      <a:pt x="1557" y="488"/>
                    </a:cubicBezTo>
                    <a:cubicBezTo>
                      <a:pt x="1556" y="489"/>
                      <a:pt x="1561" y="496"/>
                      <a:pt x="1559" y="497"/>
                    </a:cubicBezTo>
                    <a:cubicBezTo>
                      <a:pt x="1557" y="493"/>
                      <a:pt x="1551" y="484"/>
                      <a:pt x="1545" y="476"/>
                    </a:cubicBezTo>
                    <a:cubicBezTo>
                      <a:pt x="1540" y="468"/>
                      <a:pt x="1535" y="460"/>
                      <a:pt x="1535" y="459"/>
                    </a:cubicBezTo>
                    <a:cubicBezTo>
                      <a:pt x="1540" y="466"/>
                      <a:pt x="1543" y="468"/>
                      <a:pt x="1543" y="466"/>
                    </a:cubicBezTo>
                    <a:cubicBezTo>
                      <a:pt x="1543" y="464"/>
                      <a:pt x="1542" y="459"/>
                      <a:pt x="1538" y="453"/>
                    </a:cubicBezTo>
                    <a:cubicBezTo>
                      <a:pt x="1543" y="464"/>
                      <a:pt x="1529" y="443"/>
                      <a:pt x="1534" y="454"/>
                    </a:cubicBezTo>
                    <a:cubicBezTo>
                      <a:pt x="1535" y="453"/>
                      <a:pt x="1537" y="455"/>
                      <a:pt x="1539" y="458"/>
                    </a:cubicBezTo>
                    <a:cubicBezTo>
                      <a:pt x="1540" y="467"/>
                      <a:pt x="1530" y="449"/>
                      <a:pt x="1533" y="457"/>
                    </a:cubicBezTo>
                    <a:cubicBezTo>
                      <a:pt x="1525" y="446"/>
                      <a:pt x="1517" y="435"/>
                      <a:pt x="1509" y="424"/>
                    </a:cubicBezTo>
                    <a:cubicBezTo>
                      <a:pt x="1515" y="429"/>
                      <a:pt x="1506" y="419"/>
                      <a:pt x="1508" y="419"/>
                    </a:cubicBezTo>
                    <a:cubicBezTo>
                      <a:pt x="1511" y="422"/>
                      <a:pt x="1514" y="426"/>
                      <a:pt x="1516" y="430"/>
                    </a:cubicBezTo>
                    <a:cubicBezTo>
                      <a:pt x="1518" y="428"/>
                      <a:pt x="1511" y="419"/>
                      <a:pt x="1509" y="417"/>
                    </a:cubicBezTo>
                    <a:cubicBezTo>
                      <a:pt x="1509" y="415"/>
                      <a:pt x="1515" y="423"/>
                      <a:pt x="1518" y="425"/>
                    </a:cubicBezTo>
                    <a:cubicBezTo>
                      <a:pt x="1512" y="418"/>
                      <a:pt x="1513" y="418"/>
                      <a:pt x="1508" y="411"/>
                    </a:cubicBezTo>
                    <a:cubicBezTo>
                      <a:pt x="1510" y="417"/>
                      <a:pt x="1503" y="409"/>
                      <a:pt x="1498" y="405"/>
                    </a:cubicBezTo>
                    <a:cubicBezTo>
                      <a:pt x="1501" y="409"/>
                      <a:pt x="1506" y="414"/>
                      <a:pt x="1506" y="416"/>
                    </a:cubicBezTo>
                    <a:cubicBezTo>
                      <a:pt x="1500" y="411"/>
                      <a:pt x="1494" y="402"/>
                      <a:pt x="1494" y="399"/>
                    </a:cubicBezTo>
                    <a:cubicBezTo>
                      <a:pt x="1490" y="399"/>
                      <a:pt x="1477" y="384"/>
                      <a:pt x="1463" y="369"/>
                    </a:cubicBezTo>
                    <a:cubicBezTo>
                      <a:pt x="1468" y="371"/>
                      <a:pt x="1458" y="361"/>
                      <a:pt x="1457" y="359"/>
                    </a:cubicBezTo>
                    <a:cubicBezTo>
                      <a:pt x="1460" y="361"/>
                      <a:pt x="1466" y="366"/>
                      <a:pt x="1471" y="373"/>
                    </a:cubicBezTo>
                    <a:cubicBezTo>
                      <a:pt x="1477" y="379"/>
                      <a:pt x="1482" y="387"/>
                      <a:pt x="1487" y="391"/>
                    </a:cubicBezTo>
                    <a:cubicBezTo>
                      <a:pt x="1484" y="387"/>
                      <a:pt x="1485" y="387"/>
                      <a:pt x="1490" y="392"/>
                    </a:cubicBezTo>
                    <a:cubicBezTo>
                      <a:pt x="1491" y="390"/>
                      <a:pt x="1476" y="373"/>
                      <a:pt x="1487" y="382"/>
                    </a:cubicBezTo>
                    <a:cubicBezTo>
                      <a:pt x="1482" y="376"/>
                      <a:pt x="1478" y="372"/>
                      <a:pt x="1476" y="368"/>
                    </a:cubicBezTo>
                    <a:cubicBezTo>
                      <a:pt x="1476" y="370"/>
                      <a:pt x="1475" y="370"/>
                      <a:pt x="1473" y="368"/>
                    </a:cubicBezTo>
                    <a:cubicBezTo>
                      <a:pt x="1479" y="375"/>
                      <a:pt x="1478" y="373"/>
                      <a:pt x="1482" y="379"/>
                    </a:cubicBezTo>
                    <a:cubicBezTo>
                      <a:pt x="1474" y="372"/>
                      <a:pt x="1487" y="390"/>
                      <a:pt x="1480" y="383"/>
                    </a:cubicBezTo>
                    <a:cubicBezTo>
                      <a:pt x="1480" y="377"/>
                      <a:pt x="1471" y="375"/>
                      <a:pt x="1465" y="364"/>
                    </a:cubicBezTo>
                    <a:cubicBezTo>
                      <a:pt x="1474" y="375"/>
                      <a:pt x="1463" y="359"/>
                      <a:pt x="1470" y="366"/>
                    </a:cubicBezTo>
                    <a:cubicBezTo>
                      <a:pt x="1466" y="362"/>
                      <a:pt x="1463" y="358"/>
                      <a:pt x="1459" y="354"/>
                    </a:cubicBezTo>
                    <a:cubicBezTo>
                      <a:pt x="1457" y="354"/>
                      <a:pt x="1462" y="359"/>
                      <a:pt x="1458" y="355"/>
                    </a:cubicBezTo>
                    <a:cubicBezTo>
                      <a:pt x="1455" y="352"/>
                      <a:pt x="1452" y="349"/>
                      <a:pt x="1449" y="345"/>
                    </a:cubicBezTo>
                    <a:cubicBezTo>
                      <a:pt x="1449" y="344"/>
                      <a:pt x="1450" y="344"/>
                      <a:pt x="1447" y="341"/>
                    </a:cubicBezTo>
                    <a:cubicBezTo>
                      <a:pt x="1445" y="339"/>
                      <a:pt x="1443" y="339"/>
                      <a:pt x="1437" y="333"/>
                    </a:cubicBezTo>
                    <a:cubicBezTo>
                      <a:pt x="1437" y="332"/>
                      <a:pt x="1435" y="330"/>
                      <a:pt x="1435" y="329"/>
                    </a:cubicBezTo>
                    <a:cubicBezTo>
                      <a:pt x="1436" y="329"/>
                      <a:pt x="1443" y="337"/>
                      <a:pt x="1443" y="334"/>
                    </a:cubicBezTo>
                    <a:cubicBezTo>
                      <a:pt x="1437" y="331"/>
                      <a:pt x="1426" y="318"/>
                      <a:pt x="1430" y="324"/>
                    </a:cubicBezTo>
                    <a:cubicBezTo>
                      <a:pt x="1425" y="318"/>
                      <a:pt x="1421" y="316"/>
                      <a:pt x="1422" y="319"/>
                    </a:cubicBezTo>
                    <a:cubicBezTo>
                      <a:pt x="1413" y="311"/>
                      <a:pt x="1411" y="310"/>
                      <a:pt x="1407" y="305"/>
                    </a:cubicBezTo>
                    <a:cubicBezTo>
                      <a:pt x="1406" y="306"/>
                      <a:pt x="1405" y="305"/>
                      <a:pt x="1401" y="303"/>
                    </a:cubicBezTo>
                    <a:cubicBezTo>
                      <a:pt x="1398" y="300"/>
                      <a:pt x="1396" y="297"/>
                      <a:pt x="1396" y="297"/>
                    </a:cubicBezTo>
                    <a:cubicBezTo>
                      <a:pt x="1404" y="305"/>
                      <a:pt x="1404" y="300"/>
                      <a:pt x="1414" y="312"/>
                    </a:cubicBezTo>
                    <a:cubicBezTo>
                      <a:pt x="1414" y="310"/>
                      <a:pt x="1409" y="306"/>
                      <a:pt x="1404" y="301"/>
                    </a:cubicBezTo>
                    <a:cubicBezTo>
                      <a:pt x="1400" y="297"/>
                      <a:pt x="1395" y="293"/>
                      <a:pt x="1394" y="293"/>
                    </a:cubicBezTo>
                    <a:cubicBezTo>
                      <a:pt x="1395" y="293"/>
                      <a:pt x="1384" y="285"/>
                      <a:pt x="1384" y="283"/>
                    </a:cubicBezTo>
                    <a:cubicBezTo>
                      <a:pt x="1390" y="287"/>
                      <a:pt x="1389" y="288"/>
                      <a:pt x="1397" y="294"/>
                    </a:cubicBezTo>
                    <a:cubicBezTo>
                      <a:pt x="1399" y="294"/>
                      <a:pt x="1402" y="297"/>
                      <a:pt x="1410" y="305"/>
                    </a:cubicBezTo>
                    <a:cubicBezTo>
                      <a:pt x="1411" y="304"/>
                      <a:pt x="1415" y="304"/>
                      <a:pt x="1408" y="297"/>
                    </a:cubicBezTo>
                    <a:cubicBezTo>
                      <a:pt x="1406" y="297"/>
                      <a:pt x="1407" y="301"/>
                      <a:pt x="1395" y="290"/>
                    </a:cubicBezTo>
                    <a:cubicBezTo>
                      <a:pt x="1395" y="289"/>
                      <a:pt x="1387" y="279"/>
                      <a:pt x="1398" y="288"/>
                    </a:cubicBezTo>
                    <a:cubicBezTo>
                      <a:pt x="1397" y="285"/>
                      <a:pt x="1391" y="282"/>
                      <a:pt x="1396" y="283"/>
                    </a:cubicBezTo>
                    <a:cubicBezTo>
                      <a:pt x="1387" y="276"/>
                      <a:pt x="1392" y="282"/>
                      <a:pt x="1382" y="273"/>
                    </a:cubicBezTo>
                    <a:cubicBezTo>
                      <a:pt x="1385" y="274"/>
                      <a:pt x="1389" y="277"/>
                      <a:pt x="1393" y="279"/>
                    </a:cubicBezTo>
                    <a:cubicBezTo>
                      <a:pt x="1388" y="274"/>
                      <a:pt x="1375" y="266"/>
                      <a:pt x="1374" y="264"/>
                    </a:cubicBezTo>
                    <a:cubicBezTo>
                      <a:pt x="1379" y="266"/>
                      <a:pt x="1386" y="270"/>
                      <a:pt x="1380" y="264"/>
                    </a:cubicBezTo>
                    <a:cubicBezTo>
                      <a:pt x="1390" y="272"/>
                      <a:pt x="1392" y="272"/>
                      <a:pt x="1393" y="272"/>
                    </a:cubicBezTo>
                    <a:cubicBezTo>
                      <a:pt x="1395" y="272"/>
                      <a:pt x="1396" y="271"/>
                      <a:pt x="1402" y="277"/>
                    </a:cubicBezTo>
                    <a:cubicBezTo>
                      <a:pt x="1397" y="273"/>
                      <a:pt x="1391" y="267"/>
                      <a:pt x="1392" y="266"/>
                    </a:cubicBezTo>
                    <a:cubicBezTo>
                      <a:pt x="1402" y="274"/>
                      <a:pt x="1407" y="280"/>
                      <a:pt x="1413" y="286"/>
                    </a:cubicBezTo>
                    <a:cubicBezTo>
                      <a:pt x="1401" y="277"/>
                      <a:pt x="1407" y="284"/>
                      <a:pt x="1412" y="290"/>
                    </a:cubicBezTo>
                    <a:cubicBezTo>
                      <a:pt x="1401" y="281"/>
                      <a:pt x="1391" y="274"/>
                      <a:pt x="1383" y="269"/>
                    </a:cubicBezTo>
                    <a:cubicBezTo>
                      <a:pt x="1394" y="280"/>
                      <a:pt x="1401" y="286"/>
                      <a:pt x="1406" y="292"/>
                    </a:cubicBezTo>
                    <a:cubicBezTo>
                      <a:pt x="1403" y="290"/>
                      <a:pt x="1400" y="287"/>
                      <a:pt x="1401" y="289"/>
                    </a:cubicBezTo>
                    <a:cubicBezTo>
                      <a:pt x="1407" y="295"/>
                      <a:pt x="1409" y="297"/>
                      <a:pt x="1411" y="299"/>
                    </a:cubicBezTo>
                    <a:cubicBezTo>
                      <a:pt x="1414" y="301"/>
                      <a:pt x="1416" y="303"/>
                      <a:pt x="1423" y="311"/>
                    </a:cubicBezTo>
                    <a:cubicBezTo>
                      <a:pt x="1420" y="308"/>
                      <a:pt x="1418" y="308"/>
                      <a:pt x="1418" y="309"/>
                    </a:cubicBezTo>
                    <a:cubicBezTo>
                      <a:pt x="1421" y="312"/>
                      <a:pt x="1424" y="316"/>
                      <a:pt x="1430" y="322"/>
                    </a:cubicBezTo>
                    <a:cubicBezTo>
                      <a:pt x="1429" y="318"/>
                      <a:pt x="1435" y="325"/>
                      <a:pt x="1436" y="324"/>
                    </a:cubicBezTo>
                    <a:cubicBezTo>
                      <a:pt x="1433" y="320"/>
                      <a:pt x="1428" y="316"/>
                      <a:pt x="1426" y="313"/>
                    </a:cubicBezTo>
                    <a:cubicBezTo>
                      <a:pt x="1431" y="315"/>
                      <a:pt x="1443" y="328"/>
                      <a:pt x="1446" y="331"/>
                    </a:cubicBezTo>
                    <a:cubicBezTo>
                      <a:pt x="1444" y="328"/>
                      <a:pt x="1445" y="328"/>
                      <a:pt x="1449" y="333"/>
                    </a:cubicBezTo>
                    <a:cubicBezTo>
                      <a:pt x="1447" y="329"/>
                      <a:pt x="1445" y="325"/>
                      <a:pt x="1442" y="321"/>
                    </a:cubicBezTo>
                    <a:cubicBezTo>
                      <a:pt x="1437" y="317"/>
                      <a:pt x="1445" y="326"/>
                      <a:pt x="1440" y="321"/>
                    </a:cubicBezTo>
                    <a:cubicBezTo>
                      <a:pt x="1429" y="310"/>
                      <a:pt x="1436" y="314"/>
                      <a:pt x="1433" y="311"/>
                    </a:cubicBezTo>
                    <a:cubicBezTo>
                      <a:pt x="1432" y="311"/>
                      <a:pt x="1425" y="307"/>
                      <a:pt x="1420" y="304"/>
                    </a:cubicBezTo>
                    <a:cubicBezTo>
                      <a:pt x="1415" y="300"/>
                      <a:pt x="1411" y="297"/>
                      <a:pt x="1417" y="300"/>
                    </a:cubicBezTo>
                    <a:cubicBezTo>
                      <a:pt x="1411" y="294"/>
                      <a:pt x="1411" y="296"/>
                      <a:pt x="1404" y="289"/>
                    </a:cubicBezTo>
                    <a:cubicBezTo>
                      <a:pt x="1405" y="288"/>
                      <a:pt x="1404" y="286"/>
                      <a:pt x="1401" y="284"/>
                    </a:cubicBezTo>
                    <a:cubicBezTo>
                      <a:pt x="1416" y="297"/>
                      <a:pt x="1416" y="295"/>
                      <a:pt x="1420" y="297"/>
                    </a:cubicBezTo>
                    <a:cubicBezTo>
                      <a:pt x="1424" y="301"/>
                      <a:pt x="1422" y="300"/>
                      <a:pt x="1428" y="305"/>
                    </a:cubicBezTo>
                    <a:cubicBezTo>
                      <a:pt x="1429" y="305"/>
                      <a:pt x="1433" y="308"/>
                      <a:pt x="1437" y="312"/>
                    </a:cubicBezTo>
                    <a:cubicBezTo>
                      <a:pt x="1441" y="316"/>
                      <a:pt x="1445" y="320"/>
                      <a:pt x="1446" y="320"/>
                    </a:cubicBezTo>
                    <a:cubicBezTo>
                      <a:pt x="1445" y="320"/>
                      <a:pt x="1439" y="313"/>
                      <a:pt x="1435" y="309"/>
                    </a:cubicBezTo>
                    <a:cubicBezTo>
                      <a:pt x="1431" y="305"/>
                      <a:pt x="1429" y="302"/>
                      <a:pt x="1439" y="310"/>
                    </a:cubicBezTo>
                    <a:cubicBezTo>
                      <a:pt x="1435" y="306"/>
                      <a:pt x="1430" y="302"/>
                      <a:pt x="1426" y="298"/>
                    </a:cubicBezTo>
                    <a:cubicBezTo>
                      <a:pt x="1422" y="296"/>
                      <a:pt x="1425" y="301"/>
                      <a:pt x="1415" y="292"/>
                    </a:cubicBezTo>
                    <a:cubicBezTo>
                      <a:pt x="1416" y="290"/>
                      <a:pt x="1416" y="288"/>
                      <a:pt x="1414" y="283"/>
                    </a:cubicBezTo>
                    <a:cubicBezTo>
                      <a:pt x="1418" y="287"/>
                      <a:pt x="1422" y="291"/>
                      <a:pt x="1427" y="295"/>
                    </a:cubicBezTo>
                    <a:cubicBezTo>
                      <a:pt x="1426" y="295"/>
                      <a:pt x="1422" y="292"/>
                      <a:pt x="1421" y="292"/>
                    </a:cubicBezTo>
                    <a:cubicBezTo>
                      <a:pt x="1426" y="296"/>
                      <a:pt x="1429" y="302"/>
                      <a:pt x="1431" y="302"/>
                    </a:cubicBezTo>
                    <a:cubicBezTo>
                      <a:pt x="1429" y="295"/>
                      <a:pt x="1419" y="288"/>
                      <a:pt x="1411" y="279"/>
                    </a:cubicBezTo>
                    <a:cubicBezTo>
                      <a:pt x="1411" y="277"/>
                      <a:pt x="1419" y="285"/>
                      <a:pt x="1419" y="285"/>
                    </a:cubicBezTo>
                    <a:cubicBezTo>
                      <a:pt x="1408" y="276"/>
                      <a:pt x="1416" y="281"/>
                      <a:pt x="1406" y="272"/>
                    </a:cubicBezTo>
                    <a:cubicBezTo>
                      <a:pt x="1398" y="269"/>
                      <a:pt x="1382" y="258"/>
                      <a:pt x="1362" y="242"/>
                    </a:cubicBezTo>
                    <a:cubicBezTo>
                      <a:pt x="1367" y="245"/>
                      <a:pt x="1360" y="239"/>
                      <a:pt x="1362" y="238"/>
                    </a:cubicBezTo>
                    <a:cubicBezTo>
                      <a:pt x="1371" y="245"/>
                      <a:pt x="1386" y="257"/>
                      <a:pt x="1387" y="258"/>
                    </a:cubicBezTo>
                    <a:cubicBezTo>
                      <a:pt x="1386" y="256"/>
                      <a:pt x="1384" y="255"/>
                      <a:pt x="1382" y="251"/>
                    </a:cubicBezTo>
                    <a:cubicBezTo>
                      <a:pt x="1386" y="255"/>
                      <a:pt x="1396" y="263"/>
                      <a:pt x="1398" y="264"/>
                    </a:cubicBezTo>
                    <a:cubicBezTo>
                      <a:pt x="1396" y="262"/>
                      <a:pt x="1395" y="261"/>
                      <a:pt x="1396" y="260"/>
                    </a:cubicBezTo>
                    <a:cubicBezTo>
                      <a:pt x="1386" y="252"/>
                      <a:pt x="1382" y="250"/>
                      <a:pt x="1377" y="247"/>
                    </a:cubicBezTo>
                    <a:cubicBezTo>
                      <a:pt x="1372" y="245"/>
                      <a:pt x="1368" y="242"/>
                      <a:pt x="1356" y="233"/>
                    </a:cubicBezTo>
                    <a:cubicBezTo>
                      <a:pt x="1358" y="237"/>
                      <a:pt x="1349" y="230"/>
                      <a:pt x="1356" y="239"/>
                    </a:cubicBezTo>
                    <a:cubicBezTo>
                      <a:pt x="1343" y="230"/>
                      <a:pt x="1324" y="217"/>
                      <a:pt x="1305" y="205"/>
                    </a:cubicBezTo>
                    <a:cubicBezTo>
                      <a:pt x="1286" y="193"/>
                      <a:pt x="1267" y="183"/>
                      <a:pt x="1253" y="177"/>
                    </a:cubicBezTo>
                    <a:cubicBezTo>
                      <a:pt x="1260" y="181"/>
                      <a:pt x="1269" y="185"/>
                      <a:pt x="1278" y="190"/>
                    </a:cubicBezTo>
                    <a:cubicBezTo>
                      <a:pt x="1286" y="195"/>
                      <a:pt x="1294" y="199"/>
                      <a:pt x="1298" y="203"/>
                    </a:cubicBezTo>
                    <a:cubicBezTo>
                      <a:pt x="1297" y="203"/>
                      <a:pt x="1292" y="200"/>
                      <a:pt x="1286" y="197"/>
                    </a:cubicBezTo>
                    <a:cubicBezTo>
                      <a:pt x="1280" y="193"/>
                      <a:pt x="1274" y="190"/>
                      <a:pt x="1271" y="188"/>
                    </a:cubicBezTo>
                    <a:cubicBezTo>
                      <a:pt x="1272" y="190"/>
                      <a:pt x="1266" y="187"/>
                      <a:pt x="1262" y="186"/>
                    </a:cubicBezTo>
                    <a:cubicBezTo>
                      <a:pt x="1250" y="179"/>
                      <a:pt x="1242" y="175"/>
                      <a:pt x="1235" y="173"/>
                    </a:cubicBezTo>
                    <a:cubicBezTo>
                      <a:pt x="1235" y="170"/>
                      <a:pt x="1235" y="170"/>
                      <a:pt x="1235" y="170"/>
                    </a:cubicBezTo>
                    <a:cubicBezTo>
                      <a:pt x="1219" y="162"/>
                      <a:pt x="1227" y="170"/>
                      <a:pt x="1223" y="169"/>
                    </a:cubicBezTo>
                    <a:cubicBezTo>
                      <a:pt x="1227" y="171"/>
                      <a:pt x="1239" y="177"/>
                      <a:pt x="1238" y="176"/>
                    </a:cubicBezTo>
                    <a:cubicBezTo>
                      <a:pt x="1234" y="174"/>
                      <a:pt x="1231" y="172"/>
                      <a:pt x="1229" y="170"/>
                    </a:cubicBezTo>
                    <a:cubicBezTo>
                      <a:pt x="1240" y="176"/>
                      <a:pt x="1248" y="180"/>
                      <a:pt x="1238" y="176"/>
                    </a:cubicBezTo>
                    <a:cubicBezTo>
                      <a:pt x="1240" y="177"/>
                      <a:pt x="1245" y="180"/>
                      <a:pt x="1251" y="183"/>
                    </a:cubicBezTo>
                    <a:cubicBezTo>
                      <a:pt x="1256" y="186"/>
                      <a:pt x="1261" y="189"/>
                      <a:pt x="1262" y="190"/>
                    </a:cubicBezTo>
                    <a:cubicBezTo>
                      <a:pt x="1253" y="186"/>
                      <a:pt x="1254" y="187"/>
                      <a:pt x="1244" y="183"/>
                    </a:cubicBezTo>
                    <a:cubicBezTo>
                      <a:pt x="1246" y="184"/>
                      <a:pt x="1257" y="189"/>
                      <a:pt x="1265" y="194"/>
                    </a:cubicBezTo>
                    <a:cubicBezTo>
                      <a:pt x="1272" y="198"/>
                      <a:pt x="1278" y="202"/>
                      <a:pt x="1269" y="198"/>
                    </a:cubicBezTo>
                    <a:cubicBezTo>
                      <a:pt x="1282" y="207"/>
                      <a:pt x="1305" y="218"/>
                      <a:pt x="1324" y="233"/>
                    </a:cubicBezTo>
                    <a:cubicBezTo>
                      <a:pt x="1316" y="228"/>
                      <a:pt x="1319" y="230"/>
                      <a:pt x="1324" y="234"/>
                    </a:cubicBezTo>
                    <a:cubicBezTo>
                      <a:pt x="1328" y="237"/>
                      <a:pt x="1334" y="241"/>
                      <a:pt x="1332" y="241"/>
                    </a:cubicBezTo>
                    <a:cubicBezTo>
                      <a:pt x="1328" y="237"/>
                      <a:pt x="1321" y="233"/>
                      <a:pt x="1318" y="232"/>
                    </a:cubicBezTo>
                    <a:cubicBezTo>
                      <a:pt x="1326" y="238"/>
                      <a:pt x="1342" y="248"/>
                      <a:pt x="1338" y="247"/>
                    </a:cubicBezTo>
                    <a:cubicBezTo>
                      <a:pt x="1345" y="252"/>
                      <a:pt x="1349" y="255"/>
                      <a:pt x="1352" y="256"/>
                    </a:cubicBezTo>
                    <a:cubicBezTo>
                      <a:pt x="1343" y="250"/>
                      <a:pt x="1348" y="252"/>
                      <a:pt x="1346" y="248"/>
                    </a:cubicBezTo>
                    <a:cubicBezTo>
                      <a:pt x="1354" y="253"/>
                      <a:pt x="1356" y="253"/>
                      <a:pt x="1358" y="254"/>
                    </a:cubicBezTo>
                    <a:cubicBezTo>
                      <a:pt x="1360" y="254"/>
                      <a:pt x="1363" y="254"/>
                      <a:pt x="1372" y="261"/>
                    </a:cubicBezTo>
                    <a:cubicBezTo>
                      <a:pt x="1376" y="267"/>
                      <a:pt x="1376" y="270"/>
                      <a:pt x="1376" y="272"/>
                    </a:cubicBezTo>
                    <a:cubicBezTo>
                      <a:pt x="1376" y="275"/>
                      <a:pt x="1376" y="277"/>
                      <a:pt x="1381" y="283"/>
                    </a:cubicBezTo>
                    <a:cubicBezTo>
                      <a:pt x="1372" y="276"/>
                      <a:pt x="1375" y="278"/>
                      <a:pt x="1365" y="271"/>
                    </a:cubicBezTo>
                    <a:cubicBezTo>
                      <a:pt x="1366" y="271"/>
                      <a:pt x="1369" y="273"/>
                      <a:pt x="1368" y="270"/>
                    </a:cubicBezTo>
                    <a:cubicBezTo>
                      <a:pt x="1358" y="263"/>
                      <a:pt x="1360" y="266"/>
                      <a:pt x="1351" y="260"/>
                    </a:cubicBezTo>
                    <a:cubicBezTo>
                      <a:pt x="1349" y="256"/>
                      <a:pt x="1366" y="269"/>
                      <a:pt x="1360" y="264"/>
                    </a:cubicBezTo>
                    <a:cubicBezTo>
                      <a:pt x="1342" y="251"/>
                      <a:pt x="1342" y="251"/>
                      <a:pt x="1342" y="251"/>
                    </a:cubicBezTo>
                    <a:cubicBezTo>
                      <a:pt x="1334" y="246"/>
                      <a:pt x="1327" y="241"/>
                      <a:pt x="1324" y="238"/>
                    </a:cubicBezTo>
                    <a:cubicBezTo>
                      <a:pt x="1327" y="240"/>
                      <a:pt x="1332" y="243"/>
                      <a:pt x="1332" y="243"/>
                    </a:cubicBezTo>
                    <a:cubicBezTo>
                      <a:pt x="1324" y="238"/>
                      <a:pt x="1325" y="237"/>
                      <a:pt x="1318" y="233"/>
                    </a:cubicBezTo>
                    <a:cubicBezTo>
                      <a:pt x="1319" y="235"/>
                      <a:pt x="1312" y="230"/>
                      <a:pt x="1304" y="225"/>
                    </a:cubicBezTo>
                    <a:cubicBezTo>
                      <a:pt x="1305" y="227"/>
                      <a:pt x="1301" y="226"/>
                      <a:pt x="1297" y="223"/>
                    </a:cubicBezTo>
                    <a:cubicBezTo>
                      <a:pt x="1292" y="221"/>
                      <a:pt x="1287" y="217"/>
                      <a:pt x="1286" y="216"/>
                    </a:cubicBezTo>
                    <a:cubicBezTo>
                      <a:pt x="1299" y="224"/>
                      <a:pt x="1293" y="216"/>
                      <a:pt x="1301" y="220"/>
                    </a:cubicBezTo>
                    <a:cubicBezTo>
                      <a:pt x="1288" y="211"/>
                      <a:pt x="1293" y="217"/>
                      <a:pt x="1292" y="218"/>
                    </a:cubicBezTo>
                    <a:cubicBezTo>
                      <a:pt x="1285" y="213"/>
                      <a:pt x="1284" y="213"/>
                      <a:pt x="1283" y="214"/>
                    </a:cubicBezTo>
                    <a:cubicBezTo>
                      <a:pt x="1283" y="214"/>
                      <a:pt x="1282" y="215"/>
                      <a:pt x="1275" y="210"/>
                    </a:cubicBezTo>
                    <a:cubicBezTo>
                      <a:pt x="1284" y="213"/>
                      <a:pt x="1269" y="204"/>
                      <a:pt x="1269" y="203"/>
                    </a:cubicBezTo>
                    <a:cubicBezTo>
                      <a:pt x="1277" y="208"/>
                      <a:pt x="1276" y="206"/>
                      <a:pt x="1283" y="211"/>
                    </a:cubicBezTo>
                    <a:cubicBezTo>
                      <a:pt x="1279" y="205"/>
                      <a:pt x="1292" y="216"/>
                      <a:pt x="1292" y="213"/>
                    </a:cubicBezTo>
                    <a:cubicBezTo>
                      <a:pt x="1286" y="209"/>
                      <a:pt x="1277" y="203"/>
                      <a:pt x="1267" y="198"/>
                    </a:cubicBezTo>
                    <a:cubicBezTo>
                      <a:pt x="1258" y="193"/>
                      <a:pt x="1248" y="188"/>
                      <a:pt x="1242" y="185"/>
                    </a:cubicBezTo>
                    <a:cubicBezTo>
                      <a:pt x="1241" y="185"/>
                      <a:pt x="1246" y="188"/>
                      <a:pt x="1248" y="190"/>
                    </a:cubicBezTo>
                    <a:cubicBezTo>
                      <a:pt x="1244" y="188"/>
                      <a:pt x="1239" y="185"/>
                      <a:pt x="1239" y="186"/>
                    </a:cubicBezTo>
                    <a:cubicBezTo>
                      <a:pt x="1246" y="189"/>
                      <a:pt x="1253" y="193"/>
                      <a:pt x="1260" y="197"/>
                    </a:cubicBezTo>
                    <a:cubicBezTo>
                      <a:pt x="1261" y="196"/>
                      <a:pt x="1256" y="193"/>
                      <a:pt x="1254" y="192"/>
                    </a:cubicBezTo>
                    <a:cubicBezTo>
                      <a:pt x="1258" y="193"/>
                      <a:pt x="1272" y="201"/>
                      <a:pt x="1272" y="202"/>
                    </a:cubicBezTo>
                    <a:cubicBezTo>
                      <a:pt x="1271" y="202"/>
                      <a:pt x="1266" y="200"/>
                      <a:pt x="1261" y="198"/>
                    </a:cubicBezTo>
                    <a:cubicBezTo>
                      <a:pt x="1257" y="196"/>
                      <a:pt x="1253" y="194"/>
                      <a:pt x="1254" y="195"/>
                    </a:cubicBezTo>
                    <a:cubicBezTo>
                      <a:pt x="1258" y="198"/>
                      <a:pt x="1265" y="201"/>
                      <a:pt x="1266" y="202"/>
                    </a:cubicBezTo>
                    <a:cubicBezTo>
                      <a:pt x="1254" y="195"/>
                      <a:pt x="1245" y="191"/>
                      <a:pt x="1238" y="189"/>
                    </a:cubicBezTo>
                    <a:cubicBezTo>
                      <a:pt x="1232" y="187"/>
                      <a:pt x="1228" y="186"/>
                      <a:pt x="1227" y="188"/>
                    </a:cubicBezTo>
                    <a:cubicBezTo>
                      <a:pt x="1221" y="182"/>
                      <a:pt x="1212" y="182"/>
                      <a:pt x="1200" y="176"/>
                    </a:cubicBezTo>
                    <a:cubicBezTo>
                      <a:pt x="1200" y="174"/>
                      <a:pt x="1195" y="172"/>
                      <a:pt x="1200" y="173"/>
                    </a:cubicBezTo>
                    <a:cubicBezTo>
                      <a:pt x="1207" y="176"/>
                      <a:pt x="1203" y="176"/>
                      <a:pt x="1209" y="179"/>
                    </a:cubicBezTo>
                    <a:cubicBezTo>
                      <a:pt x="1217" y="182"/>
                      <a:pt x="1209" y="177"/>
                      <a:pt x="1215" y="179"/>
                    </a:cubicBezTo>
                    <a:cubicBezTo>
                      <a:pt x="1216" y="180"/>
                      <a:pt x="1219" y="182"/>
                      <a:pt x="1224" y="185"/>
                    </a:cubicBezTo>
                    <a:cubicBezTo>
                      <a:pt x="1223" y="183"/>
                      <a:pt x="1227" y="185"/>
                      <a:pt x="1227" y="184"/>
                    </a:cubicBezTo>
                    <a:cubicBezTo>
                      <a:pt x="1212" y="177"/>
                      <a:pt x="1200" y="172"/>
                      <a:pt x="1187" y="168"/>
                    </a:cubicBezTo>
                    <a:cubicBezTo>
                      <a:pt x="1187" y="166"/>
                      <a:pt x="1187" y="166"/>
                      <a:pt x="1187" y="166"/>
                    </a:cubicBezTo>
                    <a:cubicBezTo>
                      <a:pt x="1171" y="159"/>
                      <a:pt x="1170" y="159"/>
                      <a:pt x="1169" y="159"/>
                    </a:cubicBezTo>
                    <a:cubicBezTo>
                      <a:pt x="1168" y="160"/>
                      <a:pt x="1168" y="161"/>
                      <a:pt x="1154" y="158"/>
                    </a:cubicBezTo>
                    <a:cubicBezTo>
                      <a:pt x="1148" y="153"/>
                      <a:pt x="1170" y="158"/>
                      <a:pt x="1146" y="149"/>
                    </a:cubicBezTo>
                    <a:cubicBezTo>
                      <a:pt x="1158" y="153"/>
                      <a:pt x="1161" y="153"/>
                      <a:pt x="1168" y="157"/>
                    </a:cubicBezTo>
                    <a:cubicBezTo>
                      <a:pt x="1171" y="156"/>
                      <a:pt x="1158" y="152"/>
                      <a:pt x="1152" y="150"/>
                    </a:cubicBezTo>
                    <a:cubicBezTo>
                      <a:pt x="1156" y="149"/>
                      <a:pt x="1147" y="147"/>
                      <a:pt x="1146" y="145"/>
                    </a:cubicBezTo>
                    <a:cubicBezTo>
                      <a:pt x="1156" y="147"/>
                      <a:pt x="1147" y="142"/>
                      <a:pt x="1138" y="137"/>
                    </a:cubicBezTo>
                    <a:cubicBezTo>
                      <a:pt x="1156" y="144"/>
                      <a:pt x="1168" y="148"/>
                      <a:pt x="1180" y="153"/>
                    </a:cubicBezTo>
                    <a:cubicBezTo>
                      <a:pt x="1191" y="158"/>
                      <a:pt x="1203" y="163"/>
                      <a:pt x="1220" y="171"/>
                    </a:cubicBezTo>
                    <a:cubicBezTo>
                      <a:pt x="1217" y="168"/>
                      <a:pt x="1220" y="169"/>
                      <a:pt x="1225" y="171"/>
                    </a:cubicBezTo>
                    <a:cubicBezTo>
                      <a:pt x="1229" y="174"/>
                      <a:pt x="1235" y="176"/>
                      <a:pt x="1235" y="176"/>
                    </a:cubicBezTo>
                    <a:cubicBezTo>
                      <a:pt x="1226" y="171"/>
                      <a:pt x="1218" y="167"/>
                      <a:pt x="1210" y="163"/>
                    </a:cubicBezTo>
                    <a:cubicBezTo>
                      <a:pt x="1210" y="164"/>
                      <a:pt x="1211" y="165"/>
                      <a:pt x="1214" y="167"/>
                    </a:cubicBezTo>
                    <a:cubicBezTo>
                      <a:pt x="1206" y="163"/>
                      <a:pt x="1200" y="161"/>
                      <a:pt x="1195" y="158"/>
                    </a:cubicBezTo>
                    <a:cubicBezTo>
                      <a:pt x="1200" y="160"/>
                      <a:pt x="1203" y="161"/>
                      <a:pt x="1204" y="161"/>
                    </a:cubicBezTo>
                    <a:cubicBezTo>
                      <a:pt x="1194" y="158"/>
                      <a:pt x="1188" y="147"/>
                      <a:pt x="1185" y="147"/>
                    </a:cubicBezTo>
                    <a:cubicBezTo>
                      <a:pt x="1185" y="147"/>
                      <a:pt x="1200" y="153"/>
                      <a:pt x="1197" y="151"/>
                    </a:cubicBezTo>
                    <a:cubicBezTo>
                      <a:pt x="1194" y="149"/>
                      <a:pt x="1183" y="145"/>
                      <a:pt x="1178" y="143"/>
                    </a:cubicBezTo>
                    <a:cubicBezTo>
                      <a:pt x="1185" y="147"/>
                      <a:pt x="1168" y="142"/>
                      <a:pt x="1185" y="151"/>
                    </a:cubicBezTo>
                    <a:cubicBezTo>
                      <a:pt x="1179" y="149"/>
                      <a:pt x="1166" y="142"/>
                      <a:pt x="1169" y="146"/>
                    </a:cubicBezTo>
                    <a:cubicBezTo>
                      <a:pt x="1175" y="148"/>
                      <a:pt x="1188" y="152"/>
                      <a:pt x="1189" y="154"/>
                    </a:cubicBezTo>
                    <a:cubicBezTo>
                      <a:pt x="1179" y="150"/>
                      <a:pt x="1165" y="145"/>
                      <a:pt x="1176" y="151"/>
                    </a:cubicBezTo>
                    <a:cubicBezTo>
                      <a:pt x="1166" y="146"/>
                      <a:pt x="1160" y="144"/>
                      <a:pt x="1153" y="142"/>
                    </a:cubicBezTo>
                    <a:cubicBezTo>
                      <a:pt x="1146" y="140"/>
                      <a:pt x="1139" y="137"/>
                      <a:pt x="1128" y="133"/>
                    </a:cubicBezTo>
                    <a:cubicBezTo>
                      <a:pt x="1131" y="133"/>
                      <a:pt x="1137" y="135"/>
                      <a:pt x="1142" y="136"/>
                    </a:cubicBezTo>
                    <a:cubicBezTo>
                      <a:pt x="1147" y="138"/>
                      <a:pt x="1151" y="139"/>
                      <a:pt x="1150" y="137"/>
                    </a:cubicBezTo>
                    <a:cubicBezTo>
                      <a:pt x="1136" y="132"/>
                      <a:pt x="1166" y="140"/>
                      <a:pt x="1143" y="131"/>
                    </a:cubicBezTo>
                    <a:cubicBezTo>
                      <a:pt x="1150" y="132"/>
                      <a:pt x="1165" y="139"/>
                      <a:pt x="1172" y="141"/>
                    </a:cubicBezTo>
                    <a:cubicBezTo>
                      <a:pt x="1161" y="136"/>
                      <a:pt x="1162" y="135"/>
                      <a:pt x="1158" y="133"/>
                    </a:cubicBezTo>
                    <a:cubicBezTo>
                      <a:pt x="1155" y="133"/>
                      <a:pt x="1149" y="130"/>
                      <a:pt x="1143" y="128"/>
                    </a:cubicBezTo>
                    <a:cubicBezTo>
                      <a:pt x="1137" y="125"/>
                      <a:pt x="1131" y="123"/>
                      <a:pt x="1129" y="124"/>
                    </a:cubicBezTo>
                    <a:cubicBezTo>
                      <a:pt x="1155" y="133"/>
                      <a:pt x="1110" y="119"/>
                      <a:pt x="1143" y="131"/>
                    </a:cubicBezTo>
                    <a:cubicBezTo>
                      <a:pt x="1137" y="130"/>
                      <a:pt x="1128" y="127"/>
                      <a:pt x="1131" y="130"/>
                    </a:cubicBezTo>
                    <a:cubicBezTo>
                      <a:pt x="1126" y="129"/>
                      <a:pt x="1122" y="127"/>
                      <a:pt x="1118" y="126"/>
                    </a:cubicBezTo>
                    <a:cubicBezTo>
                      <a:pt x="1123" y="130"/>
                      <a:pt x="1112" y="126"/>
                      <a:pt x="1109" y="126"/>
                    </a:cubicBezTo>
                    <a:cubicBezTo>
                      <a:pt x="1118" y="129"/>
                      <a:pt x="1112" y="128"/>
                      <a:pt x="1112" y="129"/>
                    </a:cubicBezTo>
                    <a:cubicBezTo>
                      <a:pt x="1124" y="132"/>
                      <a:pt x="1123" y="134"/>
                      <a:pt x="1126" y="136"/>
                    </a:cubicBezTo>
                    <a:cubicBezTo>
                      <a:pt x="1121" y="135"/>
                      <a:pt x="1114" y="132"/>
                      <a:pt x="1113" y="133"/>
                    </a:cubicBezTo>
                    <a:cubicBezTo>
                      <a:pt x="1117" y="134"/>
                      <a:pt x="1122" y="135"/>
                      <a:pt x="1123" y="136"/>
                    </a:cubicBezTo>
                    <a:cubicBezTo>
                      <a:pt x="1117" y="135"/>
                      <a:pt x="1124" y="137"/>
                      <a:pt x="1127" y="139"/>
                    </a:cubicBezTo>
                    <a:cubicBezTo>
                      <a:pt x="1119" y="137"/>
                      <a:pt x="1111" y="135"/>
                      <a:pt x="1104" y="132"/>
                    </a:cubicBezTo>
                    <a:cubicBezTo>
                      <a:pt x="1103" y="132"/>
                      <a:pt x="1100" y="132"/>
                      <a:pt x="1098" y="132"/>
                    </a:cubicBezTo>
                    <a:cubicBezTo>
                      <a:pt x="1107" y="136"/>
                      <a:pt x="1126" y="140"/>
                      <a:pt x="1130" y="143"/>
                    </a:cubicBezTo>
                    <a:cubicBezTo>
                      <a:pt x="1106" y="138"/>
                      <a:pt x="1080" y="127"/>
                      <a:pt x="1050" y="121"/>
                    </a:cubicBezTo>
                    <a:cubicBezTo>
                      <a:pt x="1052" y="120"/>
                      <a:pt x="1059" y="122"/>
                      <a:pt x="1067" y="124"/>
                    </a:cubicBezTo>
                    <a:cubicBezTo>
                      <a:pt x="1075" y="126"/>
                      <a:pt x="1085" y="129"/>
                      <a:pt x="1092" y="131"/>
                    </a:cubicBezTo>
                    <a:cubicBezTo>
                      <a:pt x="1086" y="128"/>
                      <a:pt x="1096" y="130"/>
                      <a:pt x="1085" y="126"/>
                    </a:cubicBezTo>
                    <a:cubicBezTo>
                      <a:pt x="1079" y="125"/>
                      <a:pt x="1081" y="127"/>
                      <a:pt x="1069" y="123"/>
                    </a:cubicBezTo>
                    <a:cubicBezTo>
                      <a:pt x="1069" y="120"/>
                      <a:pt x="1071" y="119"/>
                      <a:pt x="1073" y="118"/>
                    </a:cubicBezTo>
                    <a:cubicBezTo>
                      <a:pt x="1080" y="119"/>
                      <a:pt x="1080" y="119"/>
                      <a:pt x="1080" y="119"/>
                    </a:cubicBezTo>
                    <a:cubicBezTo>
                      <a:pt x="1074" y="118"/>
                      <a:pt x="1078" y="120"/>
                      <a:pt x="1083" y="121"/>
                    </a:cubicBezTo>
                    <a:cubicBezTo>
                      <a:pt x="1089" y="123"/>
                      <a:pt x="1096" y="125"/>
                      <a:pt x="1096" y="124"/>
                    </a:cubicBezTo>
                    <a:cubicBezTo>
                      <a:pt x="1092" y="123"/>
                      <a:pt x="1087" y="122"/>
                      <a:pt x="1086" y="121"/>
                    </a:cubicBezTo>
                    <a:cubicBezTo>
                      <a:pt x="1085" y="120"/>
                      <a:pt x="1090" y="119"/>
                      <a:pt x="1079" y="117"/>
                    </a:cubicBezTo>
                    <a:cubicBezTo>
                      <a:pt x="1070" y="114"/>
                      <a:pt x="1082" y="120"/>
                      <a:pt x="1073" y="117"/>
                    </a:cubicBezTo>
                    <a:cubicBezTo>
                      <a:pt x="1067" y="116"/>
                      <a:pt x="1064" y="114"/>
                      <a:pt x="1063" y="113"/>
                    </a:cubicBezTo>
                    <a:cubicBezTo>
                      <a:pt x="1075" y="116"/>
                      <a:pt x="1071" y="115"/>
                      <a:pt x="1062" y="112"/>
                    </a:cubicBezTo>
                    <a:cubicBezTo>
                      <a:pt x="1078" y="116"/>
                      <a:pt x="1057" y="109"/>
                      <a:pt x="1068" y="112"/>
                    </a:cubicBezTo>
                    <a:cubicBezTo>
                      <a:pt x="1081" y="114"/>
                      <a:pt x="1077" y="115"/>
                      <a:pt x="1085" y="118"/>
                    </a:cubicBezTo>
                    <a:cubicBezTo>
                      <a:pt x="1085" y="116"/>
                      <a:pt x="1080" y="115"/>
                      <a:pt x="1088" y="116"/>
                    </a:cubicBezTo>
                    <a:cubicBezTo>
                      <a:pt x="1081" y="114"/>
                      <a:pt x="1066" y="111"/>
                      <a:pt x="1065" y="109"/>
                    </a:cubicBezTo>
                    <a:cubicBezTo>
                      <a:pt x="1063" y="108"/>
                      <a:pt x="1080" y="114"/>
                      <a:pt x="1074" y="110"/>
                    </a:cubicBezTo>
                    <a:cubicBezTo>
                      <a:pt x="1068" y="109"/>
                      <a:pt x="1066" y="109"/>
                      <a:pt x="1064" y="108"/>
                    </a:cubicBezTo>
                    <a:cubicBezTo>
                      <a:pt x="1066" y="106"/>
                      <a:pt x="1083" y="113"/>
                      <a:pt x="1097" y="116"/>
                    </a:cubicBezTo>
                    <a:cubicBezTo>
                      <a:pt x="1094" y="114"/>
                      <a:pt x="1094" y="114"/>
                      <a:pt x="1100" y="115"/>
                    </a:cubicBezTo>
                    <a:cubicBezTo>
                      <a:pt x="1090" y="112"/>
                      <a:pt x="1089" y="112"/>
                      <a:pt x="1087" y="112"/>
                    </a:cubicBezTo>
                    <a:cubicBezTo>
                      <a:pt x="1086" y="112"/>
                      <a:pt x="1085" y="112"/>
                      <a:pt x="1074" y="109"/>
                    </a:cubicBezTo>
                    <a:cubicBezTo>
                      <a:pt x="1076" y="108"/>
                      <a:pt x="1070" y="106"/>
                      <a:pt x="1069" y="105"/>
                    </a:cubicBezTo>
                    <a:cubicBezTo>
                      <a:pt x="1078" y="107"/>
                      <a:pt x="1090" y="111"/>
                      <a:pt x="1086" y="108"/>
                    </a:cubicBezTo>
                    <a:cubicBezTo>
                      <a:pt x="1075" y="104"/>
                      <a:pt x="1078" y="107"/>
                      <a:pt x="1073" y="105"/>
                    </a:cubicBezTo>
                    <a:cubicBezTo>
                      <a:pt x="1070" y="104"/>
                      <a:pt x="1053" y="97"/>
                      <a:pt x="1068" y="100"/>
                    </a:cubicBezTo>
                    <a:cubicBezTo>
                      <a:pt x="1086" y="106"/>
                      <a:pt x="1108" y="110"/>
                      <a:pt x="1118" y="115"/>
                    </a:cubicBezTo>
                    <a:cubicBezTo>
                      <a:pt x="1112" y="114"/>
                      <a:pt x="1098" y="109"/>
                      <a:pt x="1102" y="111"/>
                    </a:cubicBezTo>
                    <a:cubicBezTo>
                      <a:pt x="1105" y="114"/>
                      <a:pt x="1117" y="115"/>
                      <a:pt x="1119" y="117"/>
                    </a:cubicBezTo>
                    <a:cubicBezTo>
                      <a:pt x="1119" y="118"/>
                      <a:pt x="1107" y="114"/>
                      <a:pt x="1102" y="113"/>
                    </a:cubicBezTo>
                    <a:cubicBezTo>
                      <a:pt x="1110" y="116"/>
                      <a:pt x="1098" y="114"/>
                      <a:pt x="1110" y="117"/>
                    </a:cubicBezTo>
                    <a:cubicBezTo>
                      <a:pt x="1120" y="121"/>
                      <a:pt x="1101" y="113"/>
                      <a:pt x="1112" y="117"/>
                    </a:cubicBezTo>
                    <a:cubicBezTo>
                      <a:pt x="1153" y="129"/>
                      <a:pt x="1189" y="144"/>
                      <a:pt x="1222" y="159"/>
                    </a:cubicBezTo>
                    <a:cubicBezTo>
                      <a:pt x="1255" y="175"/>
                      <a:pt x="1285" y="191"/>
                      <a:pt x="1316" y="211"/>
                    </a:cubicBezTo>
                    <a:cubicBezTo>
                      <a:pt x="1316" y="210"/>
                      <a:pt x="1313" y="208"/>
                      <a:pt x="1313" y="207"/>
                    </a:cubicBezTo>
                    <a:cubicBezTo>
                      <a:pt x="1303" y="200"/>
                      <a:pt x="1293" y="197"/>
                      <a:pt x="1283" y="189"/>
                    </a:cubicBezTo>
                    <a:cubicBezTo>
                      <a:pt x="1291" y="193"/>
                      <a:pt x="1310" y="205"/>
                      <a:pt x="1301" y="197"/>
                    </a:cubicBezTo>
                    <a:cubicBezTo>
                      <a:pt x="1312" y="204"/>
                      <a:pt x="1317" y="207"/>
                      <a:pt x="1318" y="207"/>
                    </a:cubicBezTo>
                    <a:cubicBezTo>
                      <a:pt x="1319" y="208"/>
                      <a:pt x="1316" y="206"/>
                      <a:pt x="1312" y="203"/>
                    </a:cubicBezTo>
                    <a:cubicBezTo>
                      <a:pt x="1303" y="197"/>
                      <a:pt x="1288" y="188"/>
                      <a:pt x="1283" y="187"/>
                    </a:cubicBezTo>
                    <a:cubicBezTo>
                      <a:pt x="1287" y="189"/>
                      <a:pt x="1292" y="191"/>
                      <a:pt x="1292" y="192"/>
                    </a:cubicBezTo>
                    <a:cubicBezTo>
                      <a:pt x="1287" y="191"/>
                      <a:pt x="1272" y="184"/>
                      <a:pt x="1259" y="176"/>
                    </a:cubicBezTo>
                    <a:cubicBezTo>
                      <a:pt x="1260" y="175"/>
                      <a:pt x="1271" y="182"/>
                      <a:pt x="1274" y="183"/>
                    </a:cubicBezTo>
                    <a:cubicBezTo>
                      <a:pt x="1269" y="180"/>
                      <a:pt x="1264" y="177"/>
                      <a:pt x="1259" y="174"/>
                    </a:cubicBezTo>
                    <a:cubicBezTo>
                      <a:pt x="1259" y="176"/>
                      <a:pt x="1253" y="173"/>
                      <a:pt x="1246" y="170"/>
                    </a:cubicBezTo>
                    <a:cubicBezTo>
                      <a:pt x="1239" y="166"/>
                      <a:pt x="1230" y="162"/>
                      <a:pt x="1228" y="160"/>
                    </a:cubicBezTo>
                    <a:cubicBezTo>
                      <a:pt x="1226" y="159"/>
                      <a:pt x="1216" y="155"/>
                      <a:pt x="1206" y="151"/>
                    </a:cubicBezTo>
                    <a:cubicBezTo>
                      <a:pt x="1197" y="147"/>
                      <a:pt x="1187" y="143"/>
                      <a:pt x="1187" y="142"/>
                    </a:cubicBezTo>
                    <a:cubicBezTo>
                      <a:pt x="1208" y="150"/>
                      <a:pt x="1192" y="144"/>
                      <a:pt x="1190" y="141"/>
                    </a:cubicBezTo>
                    <a:cubicBezTo>
                      <a:pt x="1199" y="145"/>
                      <a:pt x="1215" y="152"/>
                      <a:pt x="1231" y="160"/>
                    </a:cubicBezTo>
                    <a:cubicBezTo>
                      <a:pt x="1248" y="168"/>
                      <a:pt x="1265" y="177"/>
                      <a:pt x="1280" y="185"/>
                    </a:cubicBezTo>
                    <a:cubicBezTo>
                      <a:pt x="1280" y="183"/>
                      <a:pt x="1277" y="182"/>
                      <a:pt x="1280" y="182"/>
                    </a:cubicBezTo>
                    <a:cubicBezTo>
                      <a:pt x="1272" y="179"/>
                      <a:pt x="1267" y="174"/>
                      <a:pt x="1262" y="172"/>
                    </a:cubicBezTo>
                    <a:cubicBezTo>
                      <a:pt x="1265" y="174"/>
                      <a:pt x="1269" y="177"/>
                      <a:pt x="1268" y="177"/>
                    </a:cubicBezTo>
                    <a:cubicBezTo>
                      <a:pt x="1243" y="164"/>
                      <a:pt x="1216" y="151"/>
                      <a:pt x="1188" y="139"/>
                    </a:cubicBezTo>
                    <a:cubicBezTo>
                      <a:pt x="1160" y="127"/>
                      <a:pt x="1132" y="117"/>
                      <a:pt x="1104" y="109"/>
                    </a:cubicBezTo>
                    <a:cubicBezTo>
                      <a:pt x="1100" y="106"/>
                      <a:pt x="1114" y="110"/>
                      <a:pt x="1093" y="103"/>
                    </a:cubicBezTo>
                    <a:cubicBezTo>
                      <a:pt x="1100" y="105"/>
                      <a:pt x="1114" y="110"/>
                      <a:pt x="1110" y="107"/>
                    </a:cubicBezTo>
                    <a:cubicBezTo>
                      <a:pt x="1100" y="104"/>
                      <a:pt x="1095" y="103"/>
                      <a:pt x="1076" y="97"/>
                    </a:cubicBezTo>
                    <a:cubicBezTo>
                      <a:pt x="1075" y="98"/>
                      <a:pt x="1082" y="100"/>
                      <a:pt x="1077" y="99"/>
                    </a:cubicBezTo>
                    <a:cubicBezTo>
                      <a:pt x="1071" y="97"/>
                      <a:pt x="1062" y="95"/>
                      <a:pt x="1055" y="94"/>
                    </a:cubicBezTo>
                    <a:cubicBezTo>
                      <a:pt x="1048" y="92"/>
                      <a:pt x="1042" y="90"/>
                      <a:pt x="1042" y="89"/>
                    </a:cubicBezTo>
                    <a:cubicBezTo>
                      <a:pt x="1059" y="93"/>
                      <a:pt x="1058" y="91"/>
                      <a:pt x="1069" y="94"/>
                    </a:cubicBezTo>
                    <a:cubicBezTo>
                      <a:pt x="1073" y="96"/>
                      <a:pt x="1084" y="99"/>
                      <a:pt x="1093" y="101"/>
                    </a:cubicBezTo>
                    <a:cubicBezTo>
                      <a:pt x="1094" y="101"/>
                      <a:pt x="1096" y="101"/>
                      <a:pt x="1099" y="102"/>
                    </a:cubicBezTo>
                    <a:cubicBezTo>
                      <a:pt x="1100" y="103"/>
                      <a:pt x="1110" y="106"/>
                      <a:pt x="1116" y="108"/>
                    </a:cubicBezTo>
                    <a:cubicBezTo>
                      <a:pt x="1122" y="109"/>
                      <a:pt x="1125" y="110"/>
                      <a:pt x="1113" y="106"/>
                    </a:cubicBezTo>
                    <a:cubicBezTo>
                      <a:pt x="1128" y="110"/>
                      <a:pt x="1133" y="113"/>
                      <a:pt x="1143" y="117"/>
                    </a:cubicBezTo>
                    <a:cubicBezTo>
                      <a:pt x="1144" y="116"/>
                      <a:pt x="1147" y="117"/>
                      <a:pt x="1146" y="115"/>
                    </a:cubicBezTo>
                    <a:cubicBezTo>
                      <a:pt x="1136" y="112"/>
                      <a:pt x="1125" y="109"/>
                      <a:pt x="1115" y="106"/>
                    </a:cubicBezTo>
                    <a:cubicBezTo>
                      <a:pt x="1105" y="103"/>
                      <a:pt x="1095" y="100"/>
                      <a:pt x="1089" y="97"/>
                    </a:cubicBezTo>
                    <a:cubicBezTo>
                      <a:pt x="1082" y="96"/>
                      <a:pt x="1086" y="98"/>
                      <a:pt x="1083" y="98"/>
                    </a:cubicBezTo>
                    <a:cubicBezTo>
                      <a:pt x="1072" y="93"/>
                      <a:pt x="1063" y="92"/>
                      <a:pt x="1052" y="90"/>
                    </a:cubicBezTo>
                    <a:cubicBezTo>
                      <a:pt x="1063" y="91"/>
                      <a:pt x="1043" y="88"/>
                      <a:pt x="1041" y="86"/>
                    </a:cubicBezTo>
                    <a:cubicBezTo>
                      <a:pt x="1042" y="85"/>
                      <a:pt x="1054" y="89"/>
                      <a:pt x="1051" y="86"/>
                    </a:cubicBezTo>
                    <a:cubicBezTo>
                      <a:pt x="1047" y="85"/>
                      <a:pt x="1045" y="85"/>
                      <a:pt x="1044" y="84"/>
                    </a:cubicBezTo>
                    <a:cubicBezTo>
                      <a:pt x="1029" y="82"/>
                      <a:pt x="1013" y="78"/>
                      <a:pt x="1004" y="79"/>
                    </a:cubicBezTo>
                    <a:cubicBezTo>
                      <a:pt x="1009" y="81"/>
                      <a:pt x="1012" y="79"/>
                      <a:pt x="1014" y="81"/>
                    </a:cubicBezTo>
                    <a:cubicBezTo>
                      <a:pt x="1015" y="82"/>
                      <a:pt x="1015" y="82"/>
                      <a:pt x="1015" y="82"/>
                    </a:cubicBezTo>
                    <a:cubicBezTo>
                      <a:pt x="1007" y="80"/>
                      <a:pt x="997" y="78"/>
                      <a:pt x="993" y="78"/>
                    </a:cubicBezTo>
                    <a:cubicBezTo>
                      <a:pt x="997" y="75"/>
                      <a:pt x="984" y="75"/>
                      <a:pt x="981" y="72"/>
                    </a:cubicBezTo>
                    <a:cubicBezTo>
                      <a:pt x="987" y="73"/>
                      <a:pt x="993" y="74"/>
                      <a:pt x="991" y="73"/>
                    </a:cubicBezTo>
                    <a:cubicBezTo>
                      <a:pt x="987" y="72"/>
                      <a:pt x="982" y="72"/>
                      <a:pt x="978" y="71"/>
                    </a:cubicBezTo>
                    <a:cubicBezTo>
                      <a:pt x="978" y="74"/>
                      <a:pt x="969" y="74"/>
                      <a:pt x="981" y="78"/>
                    </a:cubicBezTo>
                    <a:cubicBezTo>
                      <a:pt x="973" y="76"/>
                      <a:pt x="959" y="75"/>
                      <a:pt x="971" y="77"/>
                    </a:cubicBezTo>
                    <a:cubicBezTo>
                      <a:pt x="970" y="77"/>
                      <a:pt x="974" y="77"/>
                      <a:pt x="979" y="78"/>
                    </a:cubicBezTo>
                    <a:cubicBezTo>
                      <a:pt x="984" y="78"/>
                      <a:pt x="988" y="79"/>
                      <a:pt x="988" y="80"/>
                    </a:cubicBezTo>
                    <a:cubicBezTo>
                      <a:pt x="982" y="79"/>
                      <a:pt x="974" y="79"/>
                      <a:pt x="972" y="79"/>
                    </a:cubicBezTo>
                    <a:cubicBezTo>
                      <a:pt x="967" y="79"/>
                      <a:pt x="967" y="78"/>
                      <a:pt x="961" y="78"/>
                    </a:cubicBezTo>
                    <a:cubicBezTo>
                      <a:pt x="962" y="79"/>
                      <a:pt x="957" y="78"/>
                      <a:pt x="953" y="78"/>
                    </a:cubicBezTo>
                    <a:cubicBezTo>
                      <a:pt x="949" y="78"/>
                      <a:pt x="946" y="78"/>
                      <a:pt x="952" y="80"/>
                    </a:cubicBezTo>
                    <a:cubicBezTo>
                      <a:pt x="953" y="79"/>
                      <a:pt x="959" y="79"/>
                      <a:pt x="967" y="80"/>
                    </a:cubicBezTo>
                    <a:cubicBezTo>
                      <a:pt x="974" y="81"/>
                      <a:pt x="983" y="82"/>
                      <a:pt x="989" y="83"/>
                    </a:cubicBezTo>
                    <a:cubicBezTo>
                      <a:pt x="988" y="82"/>
                      <a:pt x="989" y="81"/>
                      <a:pt x="995" y="82"/>
                    </a:cubicBezTo>
                    <a:cubicBezTo>
                      <a:pt x="996" y="83"/>
                      <a:pt x="998" y="83"/>
                      <a:pt x="999" y="84"/>
                    </a:cubicBezTo>
                    <a:cubicBezTo>
                      <a:pt x="999" y="84"/>
                      <a:pt x="993" y="83"/>
                      <a:pt x="993" y="84"/>
                    </a:cubicBezTo>
                    <a:cubicBezTo>
                      <a:pt x="1033" y="90"/>
                      <a:pt x="1068" y="96"/>
                      <a:pt x="1098" y="107"/>
                    </a:cubicBezTo>
                    <a:cubicBezTo>
                      <a:pt x="1080" y="102"/>
                      <a:pt x="1060" y="97"/>
                      <a:pt x="1040" y="93"/>
                    </a:cubicBezTo>
                    <a:cubicBezTo>
                      <a:pt x="1020" y="88"/>
                      <a:pt x="999" y="85"/>
                      <a:pt x="980" y="83"/>
                    </a:cubicBezTo>
                    <a:cubicBezTo>
                      <a:pt x="977" y="84"/>
                      <a:pt x="975" y="85"/>
                      <a:pt x="957" y="83"/>
                    </a:cubicBezTo>
                    <a:cubicBezTo>
                      <a:pt x="961" y="84"/>
                      <a:pt x="978" y="86"/>
                      <a:pt x="976" y="88"/>
                    </a:cubicBezTo>
                    <a:cubicBezTo>
                      <a:pt x="966" y="87"/>
                      <a:pt x="963" y="88"/>
                      <a:pt x="952" y="86"/>
                    </a:cubicBezTo>
                    <a:cubicBezTo>
                      <a:pt x="949" y="87"/>
                      <a:pt x="963" y="87"/>
                      <a:pt x="960" y="89"/>
                    </a:cubicBezTo>
                    <a:cubicBezTo>
                      <a:pt x="951" y="87"/>
                      <a:pt x="942" y="87"/>
                      <a:pt x="933" y="87"/>
                    </a:cubicBezTo>
                    <a:cubicBezTo>
                      <a:pt x="945" y="88"/>
                      <a:pt x="959" y="89"/>
                      <a:pt x="972" y="91"/>
                    </a:cubicBezTo>
                    <a:cubicBezTo>
                      <a:pt x="985" y="92"/>
                      <a:pt x="997" y="94"/>
                      <a:pt x="1004" y="95"/>
                    </a:cubicBezTo>
                    <a:cubicBezTo>
                      <a:pt x="998" y="93"/>
                      <a:pt x="1004" y="94"/>
                      <a:pt x="999" y="92"/>
                    </a:cubicBezTo>
                    <a:cubicBezTo>
                      <a:pt x="1018" y="96"/>
                      <a:pt x="1032" y="97"/>
                      <a:pt x="1037" y="100"/>
                    </a:cubicBezTo>
                    <a:cubicBezTo>
                      <a:pt x="1026" y="99"/>
                      <a:pt x="1024" y="97"/>
                      <a:pt x="1010" y="95"/>
                    </a:cubicBezTo>
                    <a:cubicBezTo>
                      <a:pt x="1007" y="96"/>
                      <a:pt x="1013" y="97"/>
                      <a:pt x="1021" y="98"/>
                    </a:cubicBezTo>
                    <a:cubicBezTo>
                      <a:pt x="1028" y="100"/>
                      <a:pt x="1036" y="101"/>
                      <a:pt x="1038" y="102"/>
                    </a:cubicBezTo>
                    <a:cubicBezTo>
                      <a:pt x="1027" y="100"/>
                      <a:pt x="1022" y="100"/>
                      <a:pt x="1021" y="100"/>
                    </a:cubicBezTo>
                    <a:cubicBezTo>
                      <a:pt x="1019" y="100"/>
                      <a:pt x="1021" y="102"/>
                      <a:pt x="1026" y="104"/>
                    </a:cubicBezTo>
                    <a:cubicBezTo>
                      <a:pt x="1016" y="102"/>
                      <a:pt x="1014" y="101"/>
                      <a:pt x="1014" y="101"/>
                    </a:cubicBezTo>
                    <a:cubicBezTo>
                      <a:pt x="1014" y="100"/>
                      <a:pt x="1014" y="99"/>
                      <a:pt x="1008" y="99"/>
                    </a:cubicBezTo>
                    <a:cubicBezTo>
                      <a:pt x="993" y="98"/>
                      <a:pt x="1007" y="103"/>
                      <a:pt x="999" y="106"/>
                    </a:cubicBezTo>
                    <a:cubicBezTo>
                      <a:pt x="1007" y="107"/>
                      <a:pt x="1005" y="106"/>
                      <a:pt x="1015" y="108"/>
                    </a:cubicBezTo>
                    <a:cubicBezTo>
                      <a:pt x="1010" y="108"/>
                      <a:pt x="995" y="107"/>
                      <a:pt x="1013" y="111"/>
                    </a:cubicBezTo>
                    <a:cubicBezTo>
                      <a:pt x="1001" y="109"/>
                      <a:pt x="999" y="109"/>
                      <a:pt x="999" y="109"/>
                    </a:cubicBezTo>
                    <a:cubicBezTo>
                      <a:pt x="1000" y="110"/>
                      <a:pt x="1003" y="111"/>
                      <a:pt x="1001" y="111"/>
                    </a:cubicBezTo>
                    <a:cubicBezTo>
                      <a:pt x="988" y="108"/>
                      <a:pt x="977" y="108"/>
                      <a:pt x="967" y="106"/>
                    </a:cubicBezTo>
                    <a:cubicBezTo>
                      <a:pt x="967" y="106"/>
                      <a:pt x="959" y="107"/>
                      <a:pt x="958" y="105"/>
                    </a:cubicBezTo>
                    <a:cubicBezTo>
                      <a:pt x="957" y="105"/>
                      <a:pt x="960" y="104"/>
                      <a:pt x="964" y="105"/>
                    </a:cubicBezTo>
                    <a:cubicBezTo>
                      <a:pt x="974" y="105"/>
                      <a:pt x="972" y="106"/>
                      <a:pt x="978" y="107"/>
                    </a:cubicBezTo>
                    <a:cubicBezTo>
                      <a:pt x="978" y="106"/>
                      <a:pt x="996" y="110"/>
                      <a:pt x="993" y="108"/>
                    </a:cubicBezTo>
                    <a:cubicBezTo>
                      <a:pt x="983" y="105"/>
                      <a:pt x="968" y="106"/>
                      <a:pt x="960" y="103"/>
                    </a:cubicBezTo>
                    <a:cubicBezTo>
                      <a:pt x="966" y="102"/>
                      <a:pt x="981" y="107"/>
                      <a:pt x="979" y="104"/>
                    </a:cubicBezTo>
                    <a:cubicBezTo>
                      <a:pt x="973" y="103"/>
                      <a:pt x="972" y="103"/>
                      <a:pt x="966" y="102"/>
                    </a:cubicBezTo>
                    <a:cubicBezTo>
                      <a:pt x="966" y="102"/>
                      <a:pt x="964" y="101"/>
                      <a:pt x="962" y="101"/>
                    </a:cubicBezTo>
                    <a:cubicBezTo>
                      <a:pt x="971" y="101"/>
                      <a:pt x="983" y="103"/>
                      <a:pt x="988" y="104"/>
                    </a:cubicBezTo>
                    <a:cubicBezTo>
                      <a:pt x="982" y="101"/>
                      <a:pt x="979" y="101"/>
                      <a:pt x="991" y="101"/>
                    </a:cubicBezTo>
                    <a:cubicBezTo>
                      <a:pt x="981" y="100"/>
                      <a:pt x="963" y="99"/>
                      <a:pt x="967" y="97"/>
                    </a:cubicBezTo>
                    <a:cubicBezTo>
                      <a:pt x="976" y="99"/>
                      <a:pt x="986" y="101"/>
                      <a:pt x="993" y="100"/>
                    </a:cubicBezTo>
                    <a:cubicBezTo>
                      <a:pt x="987" y="99"/>
                      <a:pt x="974" y="98"/>
                      <a:pt x="976" y="97"/>
                    </a:cubicBezTo>
                    <a:cubicBezTo>
                      <a:pt x="989" y="99"/>
                      <a:pt x="993" y="99"/>
                      <a:pt x="996" y="98"/>
                    </a:cubicBezTo>
                    <a:cubicBezTo>
                      <a:pt x="999" y="97"/>
                      <a:pt x="1001" y="96"/>
                      <a:pt x="1011" y="98"/>
                    </a:cubicBezTo>
                    <a:cubicBezTo>
                      <a:pt x="1007" y="97"/>
                      <a:pt x="1002" y="96"/>
                      <a:pt x="994" y="95"/>
                    </a:cubicBezTo>
                    <a:cubicBezTo>
                      <a:pt x="991" y="95"/>
                      <a:pt x="995" y="98"/>
                      <a:pt x="986" y="97"/>
                    </a:cubicBezTo>
                    <a:cubicBezTo>
                      <a:pt x="985" y="95"/>
                      <a:pt x="968" y="96"/>
                      <a:pt x="962" y="93"/>
                    </a:cubicBezTo>
                    <a:cubicBezTo>
                      <a:pt x="966" y="93"/>
                      <a:pt x="966" y="92"/>
                      <a:pt x="967" y="91"/>
                    </a:cubicBezTo>
                    <a:cubicBezTo>
                      <a:pt x="954" y="90"/>
                      <a:pt x="955" y="90"/>
                      <a:pt x="947" y="89"/>
                    </a:cubicBezTo>
                    <a:cubicBezTo>
                      <a:pt x="949" y="92"/>
                      <a:pt x="949" y="92"/>
                      <a:pt x="949" y="92"/>
                    </a:cubicBezTo>
                    <a:cubicBezTo>
                      <a:pt x="951" y="93"/>
                      <a:pt x="962" y="94"/>
                      <a:pt x="963" y="95"/>
                    </a:cubicBezTo>
                    <a:cubicBezTo>
                      <a:pt x="952" y="95"/>
                      <a:pt x="936" y="92"/>
                      <a:pt x="945" y="91"/>
                    </a:cubicBezTo>
                    <a:cubicBezTo>
                      <a:pt x="937" y="90"/>
                      <a:pt x="936" y="91"/>
                      <a:pt x="934" y="92"/>
                    </a:cubicBezTo>
                    <a:cubicBezTo>
                      <a:pt x="933" y="92"/>
                      <a:pt x="930" y="93"/>
                      <a:pt x="919" y="91"/>
                    </a:cubicBezTo>
                    <a:cubicBezTo>
                      <a:pt x="922" y="93"/>
                      <a:pt x="913" y="93"/>
                      <a:pt x="914" y="95"/>
                    </a:cubicBezTo>
                    <a:cubicBezTo>
                      <a:pt x="919" y="95"/>
                      <a:pt x="928" y="95"/>
                      <a:pt x="935" y="96"/>
                    </a:cubicBezTo>
                    <a:cubicBezTo>
                      <a:pt x="942" y="97"/>
                      <a:pt x="948" y="97"/>
                      <a:pt x="947" y="96"/>
                    </a:cubicBezTo>
                    <a:cubicBezTo>
                      <a:pt x="932" y="94"/>
                      <a:pt x="927" y="95"/>
                      <a:pt x="920" y="93"/>
                    </a:cubicBezTo>
                    <a:cubicBezTo>
                      <a:pt x="932" y="95"/>
                      <a:pt x="923" y="92"/>
                      <a:pt x="936" y="93"/>
                    </a:cubicBezTo>
                    <a:cubicBezTo>
                      <a:pt x="930" y="94"/>
                      <a:pt x="937" y="95"/>
                      <a:pt x="945" y="95"/>
                    </a:cubicBezTo>
                    <a:cubicBezTo>
                      <a:pt x="953" y="96"/>
                      <a:pt x="963" y="97"/>
                      <a:pt x="964" y="97"/>
                    </a:cubicBezTo>
                    <a:cubicBezTo>
                      <a:pt x="958" y="98"/>
                      <a:pt x="962" y="98"/>
                      <a:pt x="967" y="99"/>
                    </a:cubicBezTo>
                    <a:cubicBezTo>
                      <a:pt x="972" y="99"/>
                      <a:pt x="978" y="100"/>
                      <a:pt x="978" y="101"/>
                    </a:cubicBezTo>
                    <a:cubicBezTo>
                      <a:pt x="968" y="100"/>
                      <a:pt x="957" y="99"/>
                      <a:pt x="945" y="97"/>
                    </a:cubicBezTo>
                    <a:cubicBezTo>
                      <a:pt x="934" y="96"/>
                      <a:pt x="923" y="96"/>
                      <a:pt x="915" y="96"/>
                    </a:cubicBezTo>
                    <a:cubicBezTo>
                      <a:pt x="925" y="97"/>
                      <a:pt x="925" y="97"/>
                      <a:pt x="925" y="97"/>
                    </a:cubicBezTo>
                    <a:cubicBezTo>
                      <a:pt x="921" y="97"/>
                      <a:pt x="923" y="98"/>
                      <a:pt x="932" y="99"/>
                    </a:cubicBezTo>
                    <a:cubicBezTo>
                      <a:pt x="933" y="98"/>
                      <a:pt x="927" y="97"/>
                      <a:pt x="932" y="97"/>
                    </a:cubicBezTo>
                    <a:cubicBezTo>
                      <a:pt x="937" y="99"/>
                      <a:pt x="950" y="97"/>
                      <a:pt x="952" y="99"/>
                    </a:cubicBezTo>
                    <a:cubicBezTo>
                      <a:pt x="942" y="99"/>
                      <a:pt x="926" y="99"/>
                      <a:pt x="930" y="100"/>
                    </a:cubicBezTo>
                    <a:cubicBezTo>
                      <a:pt x="922" y="100"/>
                      <a:pt x="919" y="98"/>
                      <a:pt x="916" y="99"/>
                    </a:cubicBezTo>
                    <a:cubicBezTo>
                      <a:pt x="924" y="100"/>
                      <a:pt x="912" y="101"/>
                      <a:pt x="908" y="101"/>
                    </a:cubicBezTo>
                    <a:cubicBezTo>
                      <a:pt x="903" y="101"/>
                      <a:pt x="891" y="101"/>
                      <a:pt x="891" y="100"/>
                    </a:cubicBezTo>
                    <a:cubicBezTo>
                      <a:pt x="898" y="99"/>
                      <a:pt x="898" y="99"/>
                      <a:pt x="902" y="96"/>
                    </a:cubicBezTo>
                    <a:cubicBezTo>
                      <a:pt x="900" y="96"/>
                      <a:pt x="889" y="96"/>
                      <a:pt x="888" y="95"/>
                    </a:cubicBezTo>
                    <a:cubicBezTo>
                      <a:pt x="894" y="95"/>
                      <a:pt x="908" y="96"/>
                      <a:pt x="908" y="95"/>
                    </a:cubicBezTo>
                    <a:cubicBezTo>
                      <a:pt x="892" y="95"/>
                      <a:pt x="894" y="91"/>
                      <a:pt x="906" y="91"/>
                    </a:cubicBezTo>
                    <a:cubicBezTo>
                      <a:pt x="885" y="90"/>
                      <a:pt x="899" y="88"/>
                      <a:pt x="890" y="86"/>
                    </a:cubicBezTo>
                    <a:cubicBezTo>
                      <a:pt x="884" y="87"/>
                      <a:pt x="874" y="87"/>
                      <a:pt x="867" y="88"/>
                    </a:cubicBezTo>
                    <a:cubicBezTo>
                      <a:pt x="878" y="88"/>
                      <a:pt x="881" y="89"/>
                      <a:pt x="889" y="90"/>
                    </a:cubicBezTo>
                    <a:cubicBezTo>
                      <a:pt x="882" y="90"/>
                      <a:pt x="871" y="90"/>
                      <a:pt x="865" y="90"/>
                    </a:cubicBezTo>
                    <a:cubicBezTo>
                      <a:pt x="859" y="88"/>
                      <a:pt x="876" y="90"/>
                      <a:pt x="874" y="89"/>
                    </a:cubicBezTo>
                    <a:cubicBezTo>
                      <a:pt x="865" y="89"/>
                      <a:pt x="862" y="88"/>
                      <a:pt x="859" y="87"/>
                    </a:cubicBezTo>
                    <a:cubicBezTo>
                      <a:pt x="856" y="87"/>
                      <a:pt x="853" y="86"/>
                      <a:pt x="846" y="86"/>
                    </a:cubicBezTo>
                    <a:cubicBezTo>
                      <a:pt x="846" y="88"/>
                      <a:pt x="837" y="90"/>
                      <a:pt x="824" y="91"/>
                    </a:cubicBezTo>
                    <a:cubicBezTo>
                      <a:pt x="821" y="90"/>
                      <a:pt x="820" y="88"/>
                      <a:pt x="822" y="87"/>
                    </a:cubicBezTo>
                    <a:cubicBezTo>
                      <a:pt x="816" y="86"/>
                      <a:pt x="803" y="87"/>
                      <a:pt x="797" y="87"/>
                    </a:cubicBezTo>
                    <a:cubicBezTo>
                      <a:pt x="806" y="86"/>
                      <a:pt x="808" y="86"/>
                      <a:pt x="810" y="85"/>
                    </a:cubicBezTo>
                    <a:cubicBezTo>
                      <a:pt x="812" y="85"/>
                      <a:pt x="814" y="84"/>
                      <a:pt x="823" y="84"/>
                    </a:cubicBezTo>
                    <a:cubicBezTo>
                      <a:pt x="823" y="82"/>
                      <a:pt x="822" y="82"/>
                      <a:pt x="825" y="81"/>
                    </a:cubicBezTo>
                    <a:cubicBezTo>
                      <a:pt x="835" y="80"/>
                      <a:pt x="828" y="83"/>
                      <a:pt x="839" y="81"/>
                    </a:cubicBezTo>
                    <a:cubicBezTo>
                      <a:pt x="849" y="81"/>
                      <a:pt x="842" y="79"/>
                      <a:pt x="851" y="78"/>
                    </a:cubicBezTo>
                    <a:cubicBezTo>
                      <a:pt x="861" y="79"/>
                      <a:pt x="849" y="80"/>
                      <a:pt x="849" y="81"/>
                    </a:cubicBezTo>
                    <a:cubicBezTo>
                      <a:pt x="863" y="81"/>
                      <a:pt x="882" y="79"/>
                      <a:pt x="900" y="81"/>
                    </a:cubicBezTo>
                    <a:cubicBezTo>
                      <a:pt x="891" y="82"/>
                      <a:pt x="894" y="82"/>
                      <a:pt x="904" y="82"/>
                    </a:cubicBezTo>
                    <a:cubicBezTo>
                      <a:pt x="903" y="84"/>
                      <a:pt x="905" y="84"/>
                      <a:pt x="899" y="85"/>
                    </a:cubicBezTo>
                    <a:cubicBezTo>
                      <a:pt x="903" y="86"/>
                      <a:pt x="909" y="86"/>
                      <a:pt x="916" y="86"/>
                    </a:cubicBezTo>
                    <a:cubicBezTo>
                      <a:pt x="919" y="84"/>
                      <a:pt x="913" y="84"/>
                      <a:pt x="907" y="81"/>
                    </a:cubicBezTo>
                    <a:cubicBezTo>
                      <a:pt x="912" y="81"/>
                      <a:pt x="920" y="82"/>
                      <a:pt x="920" y="81"/>
                    </a:cubicBezTo>
                    <a:cubicBezTo>
                      <a:pt x="913" y="81"/>
                      <a:pt x="907" y="79"/>
                      <a:pt x="905" y="78"/>
                    </a:cubicBezTo>
                    <a:cubicBezTo>
                      <a:pt x="903" y="77"/>
                      <a:pt x="906" y="76"/>
                      <a:pt x="915" y="78"/>
                    </a:cubicBezTo>
                    <a:cubicBezTo>
                      <a:pt x="919" y="76"/>
                      <a:pt x="905" y="76"/>
                      <a:pt x="904" y="75"/>
                    </a:cubicBezTo>
                    <a:cubicBezTo>
                      <a:pt x="913" y="76"/>
                      <a:pt x="920" y="75"/>
                      <a:pt x="913" y="74"/>
                    </a:cubicBezTo>
                    <a:cubicBezTo>
                      <a:pt x="913" y="75"/>
                      <a:pt x="902" y="74"/>
                      <a:pt x="899" y="74"/>
                    </a:cubicBezTo>
                    <a:cubicBezTo>
                      <a:pt x="899" y="74"/>
                      <a:pt x="901" y="75"/>
                      <a:pt x="897" y="75"/>
                    </a:cubicBezTo>
                    <a:cubicBezTo>
                      <a:pt x="883" y="74"/>
                      <a:pt x="891" y="73"/>
                      <a:pt x="899" y="73"/>
                    </a:cubicBezTo>
                    <a:cubicBezTo>
                      <a:pt x="886" y="72"/>
                      <a:pt x="879" y="73"/>
                      <a:pt x="872" y="74"/>
                    </a:cubicBezTo>
                    <a:cubicBezTo>
                      <a:pt x="866" y="74"/>
                      <a:pt x="860" y="75"/>
                      <a:pt x="848" y="74"/>
                    </a:cubicBezTo>
                    <a:cubicBezTo>
                      <a:pt x="856" y="73"/>
                      <a:pt x="863" y="72"/>
                      <a:pt x="871" y="71"/>
                    </a:cubicBezTo>
                    <a:cubicBezTo>
                      <a:pt x="866" y="71"/>
                      <a:pt x="863" y="71"/>
                      <a:pt x="860" y="70"/>
                    </a:cubicBezTo>
                    <a:cubicBezTo>
                      <a:pt x="877" y="70"/>
                      <a:pt x="854" y="70"/>
                      <a:pt x="855" y="69"/>
                    </a:cubicBezTo>
                    <a:cubicBezTo>
                      <a:pt x="864" y="69"/>
                      <a:pt x="872" y="69"/>
                      <a:pt x="872" y="68"/>
                    </a:cubicBezTo>
                    <a:cubicBezTo>
                      <a:pt x="863" y="68"/>
                      <a:pt x="862" y="69"/>
                      <a:pt x="858" y="67"/>
                    </a:cubicBezTo>
                    <a:cubicBezTo>
                      <a:pt x="873" y="65"/>
                      <a:pt x="892" y="66"/>
                      <a:pt x="913" y="67"/>
                    </a:cubicBezTo>
                    <a:cubicBezTo>
                      <a:pt x="912" y="66"/>
                      <a:pt x="913" y="65"/>
                      <a:pt x="915" y="65"/>
                    </a:cubicBezTo>
                    <a:cubicBezTo>
                      <a:pt x="906" y="65"/>
                      <a:pt x="899" y="65"/>
                      <a:pt x="891" y="65"/>
                    </a:cubicBezTo>
                    <a:cubicBezTo>
                      <a:pt x="884" y="64"/>
                      <a:pt x="874" y="64"/>
                      <a:pt x="860" y="65"/>
                    </a:cubicBezTo>
                    <a:cubicBezTo>
                      <a:pt x="860" y="64"/>
                      <a:pt x="865" y="63"/>
                      <a:pt x="859" y="63"/>
                    </a:cubicBezTo>
                    <a:cubicBezTo>
                      <a:pt x="854" y="66"/>
                      <a:pt x="840" y="65"/>
                      <a:pt x="822" y="66"/>
                    </a:cubicBezTo>
                    <a:cubicBezTo>
                      <a:pt x="822" y="65"/>
                      <a:pt x="828" y="65"/>
                      <a:pt x="831" y="64"/>
                    </a:cubicBezTo>
                    <a:cubicBezTo>
                      <a:pt x="823" y="64"/>
                      <a:pt x="817" y="66"/>
                      <a:pt x="813" y="65"/>
                    </a:cubicBezTo>
                    <a:cubicBezTo>
                      <a:pt x="820" y="64"/>
                      <a:pt x="821" y="63"/>
                      <a:pt x="830" y="63"/>
                    </a:cubicBezTo>
                    <a:cubicBezTo>
                      <a:pt x="834" y="63"/>
                      <a:pt x="836" y="64"/>
                      <a:pt x="842" y="64"/>
                    </a:cubicBezTo>
                    <a:cubicBezTo>
                      <a:pt x="842" y="64"/>
                      <a:pt x="850" y="64"/>
                      <a:pt x="855" y="64"/>
                    </a:cubicBezTo>
                    <a:cubicBezTo>
                      <a:pt x="859" y="62"/>
                      <a:pt x="844" y="62"/>
                      <a:pt x="854" y="61"/>
                    </a:cubicBezTo>
                    <a:cubicBezTo>
                      <a:pt x="861" y="61"/>
                      <a:pt x="861" y="61"/>
                      <a:pt x="861" y="61"/>
                    </a:cubicBezTo>
                    <a:cubicBezTo>
                      <a:pt x="860" y="64"/>
                      <a:pt x="861" y="61"/>
                      <a:pt x="878" y="61"/>
                    </a:cubicBezTo>
                    <a:cubicBezTo>
                      <a:pt x="883" y="61"/>
                      <a:pt x="880" y="63"/>
                      <a:pt x="887" y="63"/>
                    </a:cubicBezTo>
                    <a:cubicBezTo>
                      <a:pt x="892" y="62"/>
                      <a:pt x="886" y="63"/>
                      <a:pt x="885" y="61"/>
                    </a:cubicBezTo>
                    <a:cubicBezTo>
                      <a:pt x="901" y="61"/>
                      <a:pt x="911" y="61"/>
                      <a:pt x="921" y="62"/>
                    </a:cubicBezTo>
                    <a:cubicBezTo>
                      <a:pt x="931" y="62"/>
                      <a:pt x="941" y="63"/>
                      <a:pt x="958" y="65"/>
                    </a:cubicBezTo>
                    <a:cubicBezTo>
                      <a:pt x="958" y="65"/>
                      <a:pt x="953" y="65"/>
                      <a:pt x="959" y="66"/>
                    </a:cubicBezTo>
                    <a:cubicBezTo>
                      <a:pt x="961" y="66"/>
                      <a:pt x="970" y="66"/>
                      <a:pt x="981" y="68"/>
                    </a:cubicBezTo>
                    <a:cubicBezTo>
                      <a:pt x="991" y="69"/>
                      <a:pt x="1003" y="71"/>
                      <a:pt x="1011" y="73"/>
                    </a:cubicBezTo>
                    <a:cubicBezTo>
                      <a:pt x="1002" y="73"/>
                      <a:pt x="1009" y="75"/>
                      <a:pt x="999" y="75"/>
                    </a:cubicBezTo>
                    <a:cubicBezTo>
                      <a:pt x="1010" y="76"/>
                      <a:pt x="1002" y="77"/>
                      <a:pt x="1013" y="78"/>
                    </a:cubicBezTo>
                    <a:cubicBezTo>
                      <a:pt x="1010" y="75"/>
                      <a:pt x="1019" y="78"/>
                      <a:pt x="1023" y="80"/>
                    </a:cubicBezTo>
                    <a:cubicBezTo>
                      <a:pt x="1022" y="78"/>
                      <a:pt x="1026" y="79"/>
                      <a:pt x="1026" y="78"/>
                    </a:cubicBezTo>
                    <a:cubicBezTo>
                      <a:pt x="1021" y="77"/>
                      <a:pt x="1013" y="76"/>
                      <a:pt x="1012" y="75"/>
                    </a:cubicBezTo>
                    <a:cubicBezTo>
                      <a:pt x="1012" y="73"/>
                      <a:pt x="1025" y="75"/>
                      <a:pt x="1038" y="78"/>
                    </a:cubicBezTo>
                    <a:cubicBezTo>
                      <a:pt x="1052" y="80"/>
                      <a:pt x="1067" y="84"/>
                      <a:pt x="1072" y="84"/>
                    </a:cubicBezTo>
                    <a:cubicBezTo>
                      <a:pt x="1069" y="85"/>
                      <a:pt x="1083" y="88"/>
                      <a:pt x="1080" y="88"/>
                    </a:cubicBezTo>
                    <a:cubicBezTo>
                      <a:pt x="1094" y="92"/>
                      <a:pt x="1094" y="92"/>
                      <a:pt x="1094" y="92"/>
                    </a:cubicBezTo>
                    <a:cubicBezTo>
                      <a:pt x="1099" y="94"/>
                      <a:pt x="1102" y="94"/>
                      <a:pt x="1097" y="92"/>
                    </a:cubicBezTo>
                    <a:cubicBezTo>
                      <a:pt x="1091" y="91"/>
                      <a:pt x="1084" y="89"/>
                      <a:pt x="1083" y="88"/>
                    </a:cubicBezTo>
                    <a:cubicBezTo>
                      <a:pt x="1097" y="92"/>
                      <a:pt x="1113" y="96"/>
                      <a:pt x="1107" y="96"/>
                    </a:cubicBezTo>
                    <a:cubicBezTo>
                      <a:pt x="1134" y="104"/>
                      <a:pt x="1156" y="112"/>
                      <a:pt x="1170" y="117"/>
                    </a:cubicBezTo>
                    <a:cubicBezTo>
                      <a:pt x="1182" y="121"/>
                      <a:pt x="1184" y="122"/>
                      <a:pt x="1181" y="120"/>
                    </a:cubicBezTo>
                    <a:cubicBezTo>
                      <a:pt x="1178" y="119"/>
                      <a:pt x="1169" y="116"/>
                      <a:pt x="1160" y="113"/>
                    </a:cubicBezTo>
                    <a:cubicBezTo>
                      <a:pt x="1150" y="109"/>
                      <a:pt x="1139" y="105"/>
                      <a:pt x="1130" y="103"/>
                    </a:cubicBezTo>
                    <a:cubicBezTo>
                      <a:pt x="1122" y="100"/>
                      <a:pt x="1116" y="98"/>
                      <a:pt x="1117" y="98"/>
                    </a:cubicBezTo>
                    <a:cubicBezTo>
                      <a:pt x="1135" y="103"/>
                      <a:pt x="1152" y="109"/>
                      <a:pt x="1167" y="115"/>
                    </a:cubicBezTo>
                    <a:cubicBezTo>
                      <a:pt x="1182" y="120"/>
                      <a:pt x="1195" y="125"/>
                      <a:pt x="1203" y="129"/>
                    </a:cubicBezTo>
                    <a:cubicBezTo>
                      <a:pt x="1203" y="130"/>
                      <a:pt x="1197" y="127"/>
                      <a:pt x="1196" y="127"/>
                    </a:cubicBezTo>
                    <a:cubicBezTo>
                      <a:pt x="1212" y="134"/>
                      <a:pt x="1205" y="130"/>
                      <a:pt x="1209" y="131"/>
                    </a:cubicBezTo>
                    <a:cubicBezTo>
                      <a:pt x="1216" y="135"/>
                      <a:pt x="1230" y="140"/>
                      <a:pt x="1232" y="142"/>
                    </a:cubicBezTo>
                    <a:cubicBezTo>
                      <a:pt x="1228" y="140"/>
                      <a:pt x="1209" y="131"/>
                      <a:pt x="1219" y="137"/>
                    </a:cubicBezTo>
                    <a:cubicBezTo>
                      <a:pt x="1235" y="144"/>
                      <a:pt x="1242" y="149"/>
                      <a:pt x="1254" y="153"/>
                    </a:cubicBezTo>
                    <a:cubicBezTo>
                      <a:pt x="1247" y="149"/>
                      <a:pt x="1247" y="148"/>
                      <a:pt x="1254" y="152"/>
                    </a:cubicBezTo>
                    <a:cubicBezTo>
                      <a:pt x="1265" y="157"/>
                      <a:pt x="1260" y="157"/>
                      <a:pt x="1270" y="162"/>
                    </a:cubicBezTo>
                    <a:cubicBezTo>
                      <a:pt x="1274" y="165"/>
                      <a:pt x="1273" y="162"/>
                      <a:pt x="1273" y="162"/>
                    </a:cubicBezTo>
                    <a:cubicBezTo>
                      <a:pt x="1253" y="150"/>
                      <a:pt x="1230" y="138"/>
                      <a:pt x="1212" y="132"/>
                    </a:cubicBezTo>
                    <a:cubicBezTo>
                      <a:pt x="1211" y="130"/>
                      <a:pt x="1206" y="127"/>
                      <a:pt x="1202" y="125"/>
                    </a:cubicBezTo>
                    <a:cubicBezTo>
                      <a:pt x="1214" y="130"/>
                      <a:pt x="1221" y="133"/>
                      <a:pt x="1227" y="136"/>
                    </a:cubicBezTo>
                    <a:cubicBezTo>
                      <a:pt x="1233" y="138"/>
                      <a:pt x="1238" y="141"/>
                      <a:pt x="1247" y="146"/>
                    </a:cubicBezTo>
                    <a:cubicBezTo>
                      <a:pt x="1251" y="146"/>
                      <a:pt x="1237" y="141"/>
                      <a:pt x="1241" y="141"/>
                    </a:cubicBezTo>
                    <a:cubicBezTo>
                      <a:pt x="1255" y="148"/>
                      <a:pt x="1268" y="153"/>
                      <a:pt x="1276" y="159"/>
                    </a:cubicBezTo>
                    <a:cubicBezTo>
                      <a:pt x="1269" y="155"/>
                      <a:pt x="1266" y="154"/>
                      <a:pt x="1266" y="156"/>
                    </a:cubicBezTo>
                    <a:cubicBezTo>
                      <a:pt x="1276" y="162"/>
                      <a:pt x="1274" y="159"/>
                      <a:pt x="1279" y="162"/>
                    </a:cubicBezTo>
                    <a:cubicBezTo>
                      <a:pt x="1282" y="165"/>
                      <a:pt x="1297" y="173"/>
                      <a:pt x="1298" y="176"/>
                    </a:cubicBezTo>
                    <a:cubicBezTo>
                      <a:pt x="1287" y="169"/>
                      <a:pt x="1290" y="171"/>
                      <a:pt x="1279" y="164"/>
                    </a:cubicBezTo>
                    <a:cubicBezTo>
                      <a:pt x="1279" y="167"/>
                      <a:pt x="1279" y="167"/>
                      <a:pt x="1279" y="167"/>
                    </a:cubicBezTo>
                    <a:cubicBezTo>
                      <a:pt x="1302" y="180"/>
                      <a:pt x="1302" y="180"/>
                      <a:pt x="1302" y="180"/>
                    </a:cubicBezTo>
                    <a:cubicBezTo>
                      <a:pt x="1322" y="191"/>
                      <a:pt x="1322" y="191"/>
                      <a:pt x="1322" y="191"/>
                    </a:cubicBezTo>
                    <a:cubicBezTo>
                      <a:pt x="1326" y="194"/>
                      <a:pt x="1328" y="196"/>
                      <a:pt x="1328" y="197"/>
                    </a:cubicBezTo>
                    <a:cubicBezTo>
                      <a:pt x="1356" y="213"/>
                      <a:pt x="1385" y="235"/>
                      <a:pt x="1412" y="258"/>
                    </a:cubicBezTo>
                    <a:cubicBezTo>
                      <a:pt x="1439" y="280"/>
                      <a:pt x="1463" y="304"/>
                      <a:pt x="1482" y="322"/>
                    </a:cubicBezTo>
                    <a:cubicBezTo>
                      <a:pt x="1471" y="310"/>
                      <a:pt x="1464" y="304"/>
                      <a:pt x="1460" y="298"/>
                    </a:cubicBezTo>
                    <a:cubicBezTo>
                      <a:pt x="1469" y="308"/>
                      <a:pt x="1474" y="312"/>
                      <a:pt x="1478" y="315"/>
                    </a:cubicBezTo>
                    <a:cubicBezTo>
                      <a:pt x="1482" y="319"/>
                      <a:pt x="1486" y="322"/>
                      <a:pt x="1493" y="330"/>
                    </a:cubicBezTo>
                    <a:cubicBezTo>
                      <a:pt x="1490" y="321"/>
                      <a:pt x="1499" y="338"/>
                      <a:pt x="1506" y="340"/>
                    </a:cubicBezTo>
                    <a:cubicBezTo>
                      <a:pt x="1502" y="339"/>
                      <a:pt x="1505" y="341"/>
                      <a:pt x="1507" y="346"/>
                    </a:cubicBezTo>
                    <a:cubicBezTo>
                      <a:pt x="1518" y="359"/>
                      <a:pt x="1532" y="374"/>
                      <a:pt x="1544" y="389"/>
                    </a:cubicBezTo>
                    <a:cubicBezTo>
                      <a:pt x="1556" y="404"/>
                      <a:pt x="1566" y="420"/>
                      <a:pt x="1573" y="433"/>
                    </a:cubicBezTo>
                    <a:cubicBezTo>
                      <a:pt x="1565" y="420"/>
                      <a:pt x="1556" y="407"/>
                      <a:pt x="1547" y="396"/>
                    </a:cubicBezTo>
                    <a:cubicBezTo>
                      <a:pt x="1539" y="385"/>
                      <a:pt x="1531" y="375"/>
                      <a:pt x="1525" y="370"/>
                    </a:cubicBezTo>
                    <a:cubicBezTo>
                      <a:pt x="1528" y="372"/>
                      <a:pt x="1524" y="366"/>
                      <a:pt x="1519" y="360"/>
                    </a:cubicBezTo>
                    <a:cubicBezTo>
                      <a:pt x="1514" y="355"/>
                      <a:pt x="1508" y="348"/>
                      <a:pt x="1507" y="347"/>
                    </a:cubicBezTo>
                    <a:cubicBezTo>
                      <a:pt x="1510" y="351"/>
                      <a:pt x="1512" y="354"/>
                      <a:pt x="1511" y="354"/>
                    </a:cubicBezTo>
                    <a:cubicBezTo>
                      <a:pt x="1506" y="349"/>
                      <a:pt x="1495" y="334"/>
                      <a:pt x="1497" y="339"/>
                    </a:cubicBezTo>
                    <a:cubicBezTo>
                      <a:pt x="1507" y="349"/>
                      <a:pt x="1519" y="364"/>
                      <a:pt x="1530" y="378"/>
                    </a:cubicBezTo>
                    <a:cubicBezTo>
                      <a:pt x="1541" y="392"/>
                      <a:pt x="1550" y="404"/>
                      <a:pt x="1556" y="410"/>
                    </a:cubicBezTo>
                    <a:cubicBezTo>
                      <a:pt x="1551" y="404"/>
                      <a:pt x="1546" y="398"/>
                      <a:pt x="1546" y="395"/>
                    </a:cubicBezTo>
                    <a:cubicBezTo>
                      <a:pt x="1552" y="404"/>
                      <a:pt x="1565" y="419"/>
                      <a:pt x="1571" y="431"/>
                    </a:cubicBezTo>
                    <a:cubicBezTo>
                      <a:pt x="1570" y="429"/>
                      <a:pt x="1566" y="425"/>
                      <a:pt x="1563" y="421"/>
                    </a:cubicBezTo>
                    <a:cubicBezTo>
                      <a:pt x="1560" y="417"/>
                      <a:pt x="1558" y="415"/>
                      <a:pt x="1560" y="417"/>
                    </a:cubicBezTo>
                    <a:cubicBezTo>
                      <a:pt x="1568" y="428"/>
                      <a:pt x="1573" y="437"/>
                      <a:pt x="1576" y="441"/>
                    </a:cubicBezTo>
                    <a:cubicBezTo>
                      <a:pt x="1578" y="438"/>
                      <a:pt x="1577" y="437"/>
                      <a:pt x="1574" y="430"/>
                    </a:cubicBezTo>
                    <a:cubicBezTo>
                      <a:pt x="1564" y="416"/>
                      <a:pt x="1550" y="397"/>
                      <a:pt x="1538" y="381"/>
                    </a:cubicBezTo>
                    <a:cubicBezTo>
                      <a:pt x="1538" y="380"/>
                      <a:pt x="1535" y="377"/>
                      <a:pt x="1536" y="377"/>
                    </a:cubicBezTo>
                    <a:cubicBezTo>
                      <a:pt x="1543" y="385"/>
                      <a:pt x="1551" y="396"/>
                      <a:pt x="1560" y="408"/>
                    </a:cubicBezTo>
                    <a:cubicBezTo>
                      <a:pt x="1568" y="420"/>
                      <a:pt x="1577" y="433"/>
                      <a:pt x="1586" y="446"/>
                    </a:cubicBezTo>
                    <a:cubicBezTo>
                      <a:pt x="1602" y="472"/>
                      <a:pt x="1616" y="497"/>
                      <a:pt x="1622" y="506"/>
                    </a:cubicBezTo>
                    <a:cubicBezTo>
                      <a:pt x="1616" y="494"/>
                      <a:pt x="1608" y="480"/>
                      <a:pt x="1599" y="465"/>
                    </a:cubicBezTo>
                    <a:cubicBezTo>
                      <a:pt x="1590" y="450"/>
                      <a:pt x="1580" y="434"/>
                      <a:pt x="1569" y="419"/>
                    </a:cubicBezTo>
                    <a:cubicBezTo>
                      <a:pt x="1571" y="421"/>
                      <a:pt x="1575" y="425"/>
                      <a:pt x="1576" y="426"/>
                    </a:cubicBezTo>
                    <a:cubicBezTo>
                      <a:pt x="1571" y="419"/>
                      <a:pt x="1569" y="414"/>
                      <a:pt x="1562" y="404"/>
                    </a:cubicBezTo>
                    <a:cubicBezTo>
                      <a:pt x="1560" y="403"/>
                      <a:pt x="1562" y="406"/>
                      <a:pt x="1565" y="410"/>
                    </a:cubicBezTo>
                    <a:cubicBezTo>
                      <a:pt x="1567" y="414"/>
                      <a:pt x="1570" y="418"/>
                      <a:pt x="1570" y="418"/>
                    </a:cubicBezTo>
                    <a:cubicBezTo>
                      <a:pt x="1563" y="409"/>
                      <a:pt x="1563" y="410"/>
                      <a:pt x="1556" y="401"/>
                    </a:cubicBezTo>
                    <a:cubicBezTo>
                      <a:pt x="1559" y="402"/>
                      <a:pt x="1557" y="398"/>
                      <a:pt x="1554" y="394"/>
                    </a:cubicBezTo>
                    <a:cubicBezTo>
                      <a:pt x="1551" y="390"/>
                      <a:pt x="1547" y="385"/>
                      <a:pt x="1546" y="385"/>
                    </a:cubicBezTo>
                    <a:cubicBezTo>
                      <a:pt x="1551" y="391"/>
                      <a:pt x="1554" y="396"/>
                      <a:pt x="1554" y="398"/>
                    </a:cubicBezTo>
                    <a:cubicBezTo>
                      <a:pt x="1551" y="395"/>
                      <a:pt x="1545" y="386"/>
                      <a:pt x="1539" y="378"/>
                    </a:cubicBezTo>
                    <a:cubicBezTo>
                      <a:pt x="1539" y="377"/>
                      <a:pt x="1540" y="377"/>
                      <a:pt x="1537" y="373"/>
                    </a:cubicBezTo>
                    <a:cubicBezTo>
                      <a:pt x="1537" y="374"/>
                      <a:pt x="1534" y="370"/>
                      <a:pt x="1530" y="366"/>
                    </a:cubicBezTo>
                    <a:cubicBezTo>
                      <a:pt x="1527" y="362"/>
                      <a:pt x="1523" y="358"/>
                      <a:pt x="1521" y="354"/>
                    </a:cubicBezTo>
                    <a:cubicBezTo>
                      <a:pt x="1522" y="354"/>
                      <a:pt x="1531" y="367"/>
                      <a:pt x="1528" y="361"/>
                    </a:cubicBezTo>
                    <a:cubicBezTo>
                      <a:pt x="1525" y="357"/>
                      <a:pt x="1519" y="350"/>
                      <a:pt x="1513" y="343"/>
                    </a:cubicBezTo>
                    <a:cubicBezTo>
                      <a:pt x="1506" y="336"/>
                      <a:pt x="1500" y="329"/>
                      <a:pt x="1497" y="326"/>
                    </a:cubicBezTo>
                    <a:cubicBezTo>
                      <a:pt x="1498" y="329"/>
                      <a:pt x="1506" y="337"/>
                      <a:pt x="1506" y="338"/>
                    </a:cubicBezTo>
                    <a:cubicBezTo>
                      <a:pt x="1502" y="333"/>
                      <a:pt x="1494" y="326"/>
                      <a:pt x="1492" y="322"/>
                    </a:cubicBezTo>
                    <a:cubicBezTo>
                      <a:pt x="1492" y="321"/>
                      <a:pt x="1495" y="325"/>
                      <a:pt x="1495" y="323"/>
                    </a:cubicBezTo>
                    <a:cubicBezTo>
                      <a:pt x="1485" y="313"/>
                      <a:pt x="1476" y="304"/>
                      <a:pt x="1467" y="294"/>
                    </a:cubicBezTo>
                    <a:cubicBezTo>
                      <a:pt x="1466" y="295"/>
                      <a:pt x="1467" y="296"/>
                      <a:pt x="1464" y="294"/>
                    </a:cubicBezTo>
                    <a:cubicBezTo>
                      <a:pt x="1460" y="290"/>
                      <a:pt x="1450" y="281"/>
                      <a:pt x="1451" y="281"/>
                    </a:cubicBezTo>
                    <a:cubicBezTo>
                      <a:pt x="1455" y="283"/>
                      <a:pt x="1462" y="293"/>
                      <a:pt x="1461" y="289"/>
                    </a:cubicBezTo>
                    <a:cubicBezTo>
                      <a:pt x="1454" y="282"/>
                      <a:pt x="1440" y="270"/>
                      <a:pt x="1438" y="267"/>
                    </a:cubicBezTo>
                    <a:cubicBezTo>
                      <a:pt x="1440" y="268"/>
                      <a:pt x="1443" y="271"/>
                      <a:pt x="1443" y="271"/>
                    </a:cubicBezTo>
                    <a:cubicBezTo>
                      <a:pt x="1436" y="265"/>
                      <a:pt x="1430" y="261"/>
                      <a:pt x="1426" y="258"/>
                    </a:cubicBezTo>
                    <a:cubicBezTo>
                      <a:pt x="1435" y="266"/>
                      <a:pt x="1429" y="265"/>
                      <a:pt x="1426" y="264"/>
                    </a:cubicBezTo>
                    <a:cubicBezTo>
                      <a:pt x="1417" y="257"/>
                      <a:pt x="1417" y="257"/>
                      <a:pt x="1417" y="257"/>
                    </a:cubicBezTo>
                    <a:cubicBezTo>
                      <a:pt x="1420" y="256"/>
                      <a:pt x="1412" y="248"/>
                      <a:pt x="1418" y="251"/>
                    </a:cubicBezTo>
                    <a:cubicBezTo>
                      <a:pt x="1412" y="245"/>
                      <a:pt x="1409" y="243"/>
                      <a:pt x="1406" y="242"/>
                    </a:cubicBezTo>
                    <a:cubicBezTo>
                      <a:pt x="1403" y="240"/>
                      <a:pt x="1400" y="238"/>
                      <a:pt x="1393" y="232"/>
                    </a:cubicBezTo>
                    <a:cubicBezTo>
                      <a:pt x="1392" y="230"/>
                      <a:pt x="1396" y="233"/>
                      <a:pt x="1396" y="232"/>
                    </a:cubicBezTo>
                    <a:cubicBezTo>
                      <a:pt x="1384" y="223"/>
                      <a:pt x="1377" y="218"/>
                      <a:pt x="1369" y="213"/>
                    </a:cubicBezTo>
                    <a:cubicBezTo>
                      <a:pt x="1362" y="208"/>
                      <a:pt x="1355" y="203"/>
                      <a:pt x="1343" y="194"/>
                    </a:cubicBezTo>
                    <a:cubicBezTo>
                      <a:pt x="1343" y="196"/>
                      <a:pt x="1339" y="194"/>
                      <a:pt x="1331" y="189"/>
                    </a:cubicBezTo>
                    <a:cubicBezTo>
                      <a:pt x="1327" y="184"/>
                      <a:pt x="1316" y="179"/>
                      <a:pt x="1304" y="172"/>
                    </a:cubicBezTo>
                    <a:cubicBezTo>
                      <a:pt x="1301" y="169"/>
                      <a:pt x="1301" y="169"/>
                      <a:pt x="1303" y="169"/>
                    </a:cubicBezTo>
                    <a:cubicBezTo>
                      <a:pt x="1287" y="160"/>
                      <a:pt x="1267" y="149"/>
                      <a:pt x="1246" y="139"/>
                    </a:cubicBezTo>
                    <a:cubicBezTo>
                      <a:pt x="1224" y="128"/>
                      <a:pt x="1202" y="118"/>
                      <a:pt x="1181" y="110"/>
                    </a:cubicBezTo>
                    <a:cubicBezTo>
                      <a:pt x="1186" y="114"/>
                      <a:pt x="1173" y="111"/>
                      <a:pt x="1162" y="105"/>
                    </a:cubicBezTo>
                    <a:cubicBezTo>
                      <a:pt x="1166" y="107"/>
                      <a:pt x="1169" y="108"/>
                      <a:pt x="1172" y="108"/>
                    </a:cubicBezTo>
                    <a:cubicBezTo>
                      <a:pt x="1165" y="106"/>
                      <a:pt x="1152" y="102"/>
                      <a:pt x="1142" y="99"/>
                    </a:cubicBezTo>
                    <a:cubicBezTo>
                      <a:pt x="1133" y="96"/>
                      <a:pt x="1128" y="93"/>
                      <a:pt x="1138" y="95"/>
                    </a:cubicBezTo>
                    <a:cubicBezTo>
                      <a:pt x="1136" y="93"/>
                      <a:pt x="1125" y="90"/>
                      <a:pt x="1116" y="87"/>
                    </a:cubicBezTo>
                    <a:cubicBezTo>
                      <a:pt x="1106" y="85"/>
                      <a:pt x="1099" y="83"/>
                      <a:pt x="1104" y="84"/>
                    </a:cubicBezTo>
                    <a:cubicBezTo>
                      <a:pt x="1112" y="87"/>
                      <a:pt x="1118" y="89"/>
                      <a:pt x="1121" y="91"/>
                    </a:cubicBezTo>
                    <a:cubicBezTo>
                      <a:pt x="1116" y="89"/>
                      <a:pt x="1108" y="87"/>
                      <a:pt x="1100" y="85"/>
                    </a:cubicBezTo>
                    <a:cubicBezTo>
                      <a:pt x="1092" y="83"/>
                      <a:pt x="1085" y="81"/>
                      <a:pt x="1080" y="79"/>
                    </a:cubicBezTo>
                    <a:cubicBezTo>
                      <a:pt x="1078" y="78"/>
                      <a:pt x="1084" y="79"/>
                      <a:pt x="1089" y="81"/>
                    </a:cubicBezTo>
                    <a:cubicBezTo>
                      <a:pt x="1093" y="82"/>
                      <a:pt x="1097" y="83"/>
                      <a:pt x="1090" y="81"/>
                    </a:cubicBezTo>
                    <a:cubicBezTo>
                      <a:pt x="1079" y="78"/>
                      <a:pt x="1068" y="73"/>
                      <a:pt x="1062" y="74"/>
                    </a:cubicBezTo>
                    <a:cubicBezTo>
                      <a:pt x="1066" y="74"/>
                      <a:pt x="1075" y="78"/>
                      <a:pt x="1066" y="76"/>
                    </a:cubicBezTo>
                    <a:cubicBezTo>
                      <a:pt x="1056" y="73"/>
                      <a:pt x="1048" y="70"/>
                      <a:pt x="1040" y="69"/>
                    </a:cubicBezTo>
                    <a:cubicBezTo>
                      <a:pt x="1031" y="67"/>
                      <a:pt x="1022" y="65"/>
                      <a:pt x="1010" y="64"/>
                    </a:cubicBezTo>
                    <a:cubicBezTo>
                      <a:pt x="1008" y="62"/>
                      <a:pt x="1016" y="64"/>
                      <a:pt x="1009" y="62"/>
                    </a:cubicBezTo>
                    <a:cubicBezTo>
                      <a:pt x="1000" y="60"/>
                      <a:pt x="995" y="62"/>
                      <a:pt x="985" y="59"/>
                    </a:cubicBezTo>
                    <a:cubicBezTo>
                      <a:pt x="991" y="57"/>
                      <a:pt x="1002" y="60"/>
                      <a:pt x="1009" y="60"/>
                    </a:cubicBezTo>
                    <a:cubicBezTo>
                      <a:pt x="994" y="56"/>
                      <a:pt x="983" y="55"/>
                      <a:pt x="966" y="53"/>
                    </a:cubicBezTo>
                    <a:cubicBezTo>
                      <a:pt x="974" y="53"/>
                      <a:pt x="964" y="51"/>
                      <a:pt x="979" y="52"/>
                    </a:cubicBezTo>
                    <a:cubicBezTo>
                      <a:pt x="977" y="49"/>
                      <a:pt x="969" y="48"/>
                      <a:pt x="973" y="46"/>
                    </a:cubicBezTo>
                    <a:cubicBezTo>
                      <a:pt x="966" y="46"/>
                      <a:pt x="961" y="45"/>
                      <a:pt x="958" y="44"/>
                    </a:cubicBezTo>
                    <a:cubicBezTo>
                      <a:pt x="967" y="45"/>
                      <a:pt x="970" y="45"/>
                      <a:pt x="975" y="44"/>
                    </a:cubicBezTo>
                    <a:cubicBezTo>
                      <a:pt x="966" y="43"/>
                      <a:pt x="961" y="41"/>
                      <a:pt x="959" y="40"/>
                    </a:cubicBezTo>
                    <a:cubicBezTo>
                      <a:pt x="976" y="42"/>
                      <a:pt x="983" y="43"/>
                      <a:pt x="995" y="44"/>
                    </a:cubicBezTo>
                    <a:cubicBezTo>
                      <a:pt x="989" y="43"/>
                      <a:pt x="977" y="41"/>
                      <a:pt x="968" y="40"/>
                    </a:cubicBezTo>
                    <a:cubicBezTo>
                      <a:pt x="958" y="39"/>
                      <a:pt x="949" y="39"/>
                      <a:pt x="949" y="40"/>
                    </a:cubicBezTo>
                    <a:cubicBezTo>
                      <a:pt x="933" y="39"/>
                      <a:pt x="954" y="39"/>
                      <a:pt x="938" y="38"/>
                    </a:cubicBezTo>
                    <a:cubicBezTo>
                      <a:pt x="933" y="38"/>
                      <a:pt x="941" y="40"/>
                      <a:pt x="924" y="38"/>
                    </a:cubicBezTo>
                    <a:cubicBezTo>
                      <a:pt x="931" y="37"/>
                      <a:pt x="910" y="35"/>
                      <a:pt x="904" y="34"/>
                    </a:cubicBezTo>
                    <a:cubicBezTo>
                      <a:pt x="907" y="34"/>
                      <a:pt x="915" y="34"/>
                      <a:pt x="921" y="34"/>
                    </a:cubicBezTo>
                    <a:cubicBezTo>
                      <a:pt x="928" y="35"/>
                      <a:pt x="935" y="35"/>
                      <a:pt x="936" y="35"/>
                    </a:cubicBezTo>
                    <a:cubicBezTo>
                      <a:pt x="922" y="33"/>
                      <a:pt x="904" y="32"/>
                      <a:pt x="893" y="33"/>
                    </a:cubicBezTo>
                    <a:cubicBezTo>
                      <a:pt x="902" y="33"/>
                      <a:pt x="895" y="35"/>
                      <a:pt x="894" y="35"/>
                    </a:cubicBezTo>
                    <a:cubicBezTo>
                      <a:pt x="899" y="35"/>
                      <a:pt x="912" y="35"/>
                      <a:pt x="912" y="36"/>
                    </a:cubicBezTo>
                    <a:cubicBezTo>
                      <a:pt x="906" y="36"/>
                      <a:pt x="898" y="36"/>
                      <a:pt x="895" y="36"/>
                    </a:cubicBezTo>
                    <a:cubicBezTo>
                      <a:pt x="907" y="37"/>
                      <a:pt x="916" y="36"/>
                      <a:pt x="920" y="37"/>
                    </a:cubicBezTo>
                    <a:cubicBezTo>
                      <a:pt x="920" y="38"/>
                      <a:pt x="905" y="37"/>
                      <a:pt x="899" y="37"/>
                    </a:cubicBezTo>
                    <a:cubicBezTo>
                      <a:pt x="898" y="38"/>
                      <a:pt x="892" y="38"/>
                      <a:pt x="893" y="39"/>
                    </a:cubicBezTo>
                    <a:cubicBezTo>
                      <a:pt x="897" y="39"/>
                      <a:pt x="903" y="39"/>
                      <a:pt x="904" y="40"/>
                    </a:cubicBezTo>
                    <a:cubicBezTo>
                      <a:pt x="899" y="40"/>
                      <a:pt x="900" y="41"/>
                      <a:pt x="891" y="41"/>
                    </a:cubicBezTo>
                    <a:cubicBezTo>
                      <a:pt x="886" y="39"/>
                      <a:pt x="892" y="39"/>
                      <a:pt x="882" y="38"/>
                    </a:cubicBezTo>
                    <a:cubicBezTo>
                      <a:pt x="881" y="39"/>
                      <a:pt x="876" y="40"/>
                      <a:pt x="877" y="42"/>
                    </a:cubicBezTo>
                    <a:cubicBezTo>
                      <a:pt x="882" y="42"/>
                      <a:pt x="891" y="42"/>
                      <a:pt x="900" y="42"/>
                    </a:cubicBezTo>
                    <a:cubicBezTo>
                      <a:pt x="909" y="42"/>
                      <a:pt x="919" y="42"/>
                      <a:pt x="927" y="44"/>
                    </a:cubicBezTo>
                    <a:cubicBezTo>
                      <a:pt x="926" y="44"/>
                      <a:pt x="924" y="45"/>
                      <a:pt x="921" y="45"/>
                    </a:cubicBezTo>
                    <a:cubicBezTo>
                      <a:pt x="909" y="44"/>
                      <a:pt x="890" y="43"/>
                      <a:pt x="889" y="44"/>
                    </a:cubicBezTo>
                    <a:cubicBezTo>
                      <a:pt x="894" y="45"/>
                      <a:pt x="892" y="45"/>
                      <a:pt x="890" y="45"/>
                    </a:cubicBezTo>
                    <a:cubicBezTo>
                      <a:pt x="907" y="45"/>
                      <a:pt x="930" y="46"/>
                      <a:pt x="954" y="49"/>
                    </a:cubicBezTo>
                    <a:cubicBezTo>
                      <a:pt x="940" y="49"/>
                      <a:pt x="927" y="49"/>
                      <a:pt x="905" y="47"/>
                    </a:cubicBezTo>
                    <a:cubicBezTo>
                      <a:pt x="906" y="48"/>
                      <a:pt x="905" y="49"/>
                      <a:pt x="910" y="49"/>
                    </a:cubicBezTo>
                    <a:cubicBezTo>
                      <a:pt x="918" y="48"/>
                      <a:pt x="935" y="50"/>
                      <a:pt x="952" y="52"/>
                    </a:cubicBezTo>
                    <a:cubicBezTo>
                      <a:pt x="952" y="53"/>
                      <a:pt x="944" y="52"/>
                      <a:pt x="935" y="51"/>
                    </a:cubicBezTo>
                    <a:cubicBezTo>
                      <a:pt x="932" y="53"/>
                      <a:pt x="948" y="53"/>
                      <a:pt x="947" y="55"/>
                    </a:cubicBezTo>
                    <a:cubicBezTo>
                      <a:pt x="934" y="53"/>
                      <a:pt x="934" y="54"/>
                      <a:pt x="935" y="55"/>
                    </a:cubicBezTo>
                    <a:cubicBezTo>
                      <a:pt x="936" y="55"/>
                      <a:pt x="937" y="56"/>
                      <a:pt x="927" y="55"/>
                    </a:cubicBezTo>
                    <a:cubicBezTo>
                      <a:pt x="918" y="54"/>
                      <a:pt x="932" y="54"/>
                      <a:pt x="922" y="53"/>
                    </a:cubicBezTo>
                    <a:cubicBezTo>
                      <a:pt x="919" y="54"/>
                      <a:pt x="910" y="52"/>
                      <a:pt x="901" y="52"/>
                    </a:cubicBezTo>
                    <a:cubicBezTo>
                      <a:pt x="903" y="53"/>
                      <a:pt x="898" y="54"/>
                      <a:pt x="891" y="55"/>
                    </a:cubicBezTo>
                    <a:cubicBezTo>
                      <a:pt x="883" y="55"/>
                      <a:pt x="874" y="55"/>
                      <a:pt x="868" y="55"/>
                    </a:cubicBezTo>
                    <a:cubicBezTo>
                      <a:pt x="869" y="52"/>
                      <a:pt x="878" y="52"/>
                      <a:pt x="890" y="52"/>
                    </a:cubicBezTo>
                    <a:cubicBezTo>
                      <a:pt x="881" y="51"/>
                      <a:pt x="875" y="52"/>
                      <a:pt x="868" y="52"/>
                    </a:cubicBezTo>
                    <a:cubicBezTo>
                      <a:pt x="862" y="53"/>
                      <a:pt x="855" y="54"/>
                      <a:pt x="845" y="54"/>
                    </a:cubicBezTo>
                    <a:cubicBezTo>
                      <a:pt x="848" y="51"/>
                      <a:pt x="834" y="54"/>
                      <a:pt x="830" y="53"/>
                    </a:cubicBezTo>
                    <a:cubicBezTo>
                      <a:pt x="836" y="52"/>
                      <a:pt x="842" y="50"/>
                      <a:pt x="851" y="51"/>
                    </a:cubicBezTo>
                    <a:cubicBezTo>
                      <a:pt x="851" y="50"/>
                      <a:pt x="846" y="50"/>
                      <a:pt x="843" y="50"/>
                    </a:cubicBezTo>
                    <a:cubicBezTo>
                      <a:pt x="842" y="49"/>
                      <a:pt x="848" y="49"/>
                      <a:pt x="855" y="49"/>
                    </a:cubicBezTo>
                    <a:cubicBezTo>
                      <a:pt x="862" y="48"/>
                      <a:pt x="869" y="49"/>
                      <a:pt x="871" y="49"/>
                    </a:cubicBezTo>
                    <a:cubicBezTo>
                      <a:pt x="862" y="49"/>
                      <a:pt x="856" y="51"/>
                      <a:pt x="865" y="51"/>
                    </a:cubicBezTo>
                    <a:cubicBezTo>
                      <a:pt x="868" y="50"/>
                      <a:pt x="874" y="51"/>
                      <a:pt x="886" y="51"/>
                    </a:cubicBezTo>
                    <a:cubicBezTo>
                      <a:pt x="874" y="49"/>
                      <a:pt x="887" y="47"/>
                      <a:pt x="873" y="46"/>
                    </a:cubicBezTo>
                    <a:cubicBezTo>
                      <a:pt x="874" y="47"/>
                      <a:pt x="871" y="48"/>
                      <a:pt x="863" y="48"/>
                    </a:cubicBezTo>
                    <a:cubicBezTo>
                      <a:pt x="859" y="45"/>
                      <a:pt x="872" y="46"/>
                      <a:pt x="875" y="44"/>
                    </a:cubicBezTo>
                    <a:cubicBezTo>
                      <a:pt x="877" y="43"/>
                      <a:pt x="870" y="42"/>
                      <a:pt x="866" y="40"/>
                    </a:cubicBezTo>
                    <a:cubicBezTo>
                      <a:pt x="861" y="39"/>
                      <a:pt x="858" y="37"/>
                      <a:pt x="866" y="36"/>
                    </a:cubicBezTo>
                    <a:cubicBezTo>
                      <a:pt x="872" y="36"/>
                      <a:pt x="878" y="36"/>
                      <a:pt x="884" y="36"/>
                    </a:cubicBezTo>
                    <a:cubicBezTo>
                      <a:pt x="883" y="35"/>
                      <a:pt x="888" y="35"/>
                      <a:pt x="887" y="34"/>
                    </a:cubicBezTo>
                    <a:cubicBezTo>
                      <a:pt x="874" y="34"/>
                      <a:pt x="866" y="35"/>
                      <a:pt x="859" y="36"/>
                    </a:cubicBezTo>
                    <a:cubicBezTo>
                      <a:pt x="852" y="37"/>
                      <a:pt x="847" y="38"/>
                      <a:pt x="839" y="39"/>
                    </a:cubicBezTo>
                    <a:cubicBezTo>
                      <a:pt x="832" y="37"/>
                      <a:pt x="848" y="35"/>
                      <a:pt x="840" y="35"/>
                    </a:cubicBezTo>
                    <a:cubicBezTo>
                      <a:pt x="846" y="34"/>
                      <a:pt x="859" y="34"/>
                      <a:pt x="857" y="33"/>
                    </a:cubicBezTo>
                    <a:cubicBezTo>
                      <a:pt x="845" y="33"/>
                      <a:pt x="833" y="34"/>
                      <a:pt x="822" y="35"/>
                    </a:cubicBezTo>
                    <a:cubicBezTo>
                      <a:pt x="825" y="35"/>
                      <a:pt x="833" y="37"/>
                      <a:pt x="827" y="37"/>
                    </a:cubicBezTo>
                    <a:cubicBezTo>
                      <a:pt x="817" y="37"/>
                      <a:pt x="813" y="37"/>
                      <a:pt x="811" y="36"/>
                    </a:cubicBezTo>
                    <a:cubicBezTo>
                      <a:pt x="810" y="36"/>
                      <a:pt x="812" y="35"/>
                      <a:pt x="816" y="35"/>
                    </a:cubicBezTo>
                    <a:cubicBezTo>
                      <a:pt x="823" y="33"/>
                      <a:pt x="836" y="32"/>
                      <a:pt x="841" y="31"/>
                    </a:cubicBezTo>
                    <a:cubicBezTo>
                      <a:pt x="856" y="30"/>
                      <a:pt x="862" y="32"/>
                      <a:pt x="868" y="33"/>
                    </a:cubicBezTo>
                    <a:cubicBezTo>
                      <a:pt x="867" y="32"/>
                      <a:pt x="872" y="33"/>
                      <a:pt x="877" y="33"/>
                    </a:cubicBezTo>
                    <a:cubicBezTo>
                      <a:pt x="882" y="33"/>
                      <a:pt x="887" y="33"/>
                      <a:pt x="885" y="32"/>
                    </a:cubicBezTo>
                    <a:cubicBezTo>
                      <a:pt x="879" y="32"/>
                      <a:pt x="876" y="32"/>
                      <a:pt x="874" y="31"/>
                    </a:cubicBezTo>
                    <a:cubicBezTo>
                      <a:pt x="889" y="32"/>
                      <a:pt x="882" y="30"/>
                      <a:pt x="887" y="29"/>
                    </a:cubicBezTo>
                    <a:cubicBezTo>
                      <a:pt x="872" y="31"/>
                      <a:pt x="851" y="29"/>
                      <a:pt x="833" y="30"/>
                    </a:cubicBezTo>
                    <a:cubicBezTo>
                      <a:pt x="840" y="28"/>
                      <a:pt x="857" y="30"/>
                      <a:pt x="864" y="28"/>
                    </a:cubicBezTo>
                    <a:cubicBezTo>
                      <a:pt x="863" y="28"/>
                      <a:pt x="853" y="25"/>
                      <a:pt x="870" y="25"/>
                    </a:cubicBezTo>
                    <a:cubicBezTo>
                      <a:pt x="879" y="25"/>
                      <a:pt x="878" y="27"/>
                      <a:pt x="889" y="27"/>
                    </a:cubicBezTo>
                    <a:cubicBezTo>
                      <a:pt x="885" y="25"/>
                      <a:pt x="894" y="25"/>
                      <a:pt x="899" y="25"/>
                    </a:cubicBezTo>
                    <a:cubicBezTo>
                      <a:pt x="894" y="27"/>
                      <a:pt x="915" y="26"/>
                      <a:pt x="914" y="27"/>
                    </a:cubicBezTo>
                    <a:cubicBezTo>
                      <a:pt x="905" y="27"/>
                      <a:pt x="912" y="29"/>
                      <a:pt x="897" y="28"/>
                    </a:cubicBezTo>
                    <a:cubicBezTo>
                      <a:pt x="904" y="30"/>
                      <a:pt x="897" y="29"/>
                      <a:pt x="891" y="30"/>
                    </a:cubicBezTo>
                    <a:cubicBezTo>
                      <a:pt x="912" y="31"/>
                      <a:pt x="893" y="30"/>
                      <a:pt x="892" y="31"/>
                    </a:cubicBezTo>
                    <a:cubicBezTo>
                      <a:pt x="928" y="31"/>
                      <a:pt x="958" y="36"/>
                      <a:pt x="974" y="35"/>
                    </a:cubicBezTo>
                    <a:cubicBezTo>
                      <a:pt x="961" y="34"/>
                      <a:pt x="952" y="33"/>
                      <a:pt x="943" y="32"/>
                    </a:cubicBezTo>
                    <a:cubicBezTo>
                      <a:pt x="934" y="32"/>
                      <a:pt x="926" y="31"/>
                      <a:pt x="917" y="31"/>
                    </a:cubicBezTo>
                    <a:cubicBezTo>
                      <a:pt x="908" y="28"/>
                      <a:pt x="924" y="28"/>
                      <a:pt x="939" y="28"/>
                    </a:cubicBezTo>
                    <a:cubicBezTo>
                      <a:pt x="927" y="26"/>
                      <a:pt x="920" y="28"/>
                      <a:pt x="914" y="26"/>
                    </a:cubicBezTo>
                    <a:cubicBezTo>
                      <a:pt x="912" y="25"/>
                      <a:pt x="939" y="27"/>
                      <a:pt x="924" y="25"/>
                    </a:cubicBezTo>
                    <a:cubicBezTo>
                      <a:pt x="916" y="25"/>
                      <a:pt x="905" y="24"/>
                      <a:pt x="893" y="24"/>
                    </a:cubicBezTo>
                    <a:cubicBezTo>
                      <a:pt x="881" y="24"/>
                      <a:pt x="869" y="24"/>
                      <a:pt x="858" y="24"/>
                    </a:cubicBezTo>
                    <a:cubicBezTo>
                      <a:pt x="870" y="24"/>
                      <a:pt x="874" y="23"/>
                      <a:pt x="883" y="23"/>
                    </a:cubicBezTo>
                    <a:cubicBezTo>
                      <a:pt x="876" y="23"/>
                      <a:pt x="870" y="20"/>
                      <a:pt x="878" y="20"/>
                    </a:cubicBezTo>
                    <a:cubicBezTo>
                      <a:pt x="885" y="20"/>
                      <a:pt x="885" y="20"/>
                      <a:pt x="885" y="20"/>
                    </a:cubicBezTo>
                    <a:cubicBezTo>
                      <a:pt x="889" y="21"/>
                      <a:pt x="875" y="22"/>
                      <a:pt x="886" y="22"/>
                    </a:cubicBezTo>
                    <a:cubicBezTo>
                      <a:pt x="883" y="21"/>
                      <a:pt x="893" y="21"/>
                      <a:pt x="892" y="20"/>
                    </a:cubicBezTo>
                    <a:cubicBezTo>
                      <a:pt x="879" y="19"/>
                      <a:pt x="890" y="17"/>
                      <a:pt x="875" y="16"/>
                    </a:cubicBezTo>
                    <a:cubicBezTo>
                      <a:pt x="883" y="16"/>
                      <a:pt x="892" y="16"/>
                      <a:pt x="901" y="16"/>
                    </a:cubicBezTo>
                    <a:cubicBezTo>
                      <a:pt x="900" y="15"/>
                      <a:pt x="887" y="14"/>
                      <a:pt x="884" y="13"/>
                    </a:cubicBezTo>
                    <a:cubicBezTo>
                      <a:pt x="893" y="13"/>
                      <a:pt x="896" y="14"/>
                      <a:pt x="899" y="13"/>
                    </a:cubicBezTo>
                    <a:cubicBezTo>
                      <a:pt x="891" y="12"/>
                      <a:pt x="887" y="11"/>
                      <a:pt x="876" y="11"/>
                    </a:cubicBezTo>
                    <a:cubicBezTo>
                      <a:pt x="872" y="13"/>
                      <a:pt x="885" y="13"/>
                      <a:pt x="885" y="14"/>
                    </a:cubicBezTo>
                    <a:cubicBezTo>
                      <a:pt x="882" y="15"/>
                      <a:pt x="875" y="15"/>
                      <a:pt x="867" y="15"/>
                    </a:cubicBezTo>
                    <a:cubicBezTo>
                      <a:pt x="859" y="15"/>
                      <a:pt x="851" y="15"/>
                      <a:pt x="848" y="15"/>
                    </a:cubicBezTo>
                    <a:cubicBezTo>
                      <a:pt x="854" y="14"/>
                      <a:pt x="870" y="15"/>
                      <a:pt x="870" y="14"/>
                    </a:cubicBezTo>
                    <a:cubicBezTo>
                      <a:pt x="861" y="14"/>
                      <a:pt x="877" y="12"/>
                      <a:pt x="865" y="11"/>
                    </a:cubicBezTo>
                    <a:cubicBezTo>
                      <a:pt x="859" y="12"/>
                      <a:pt x="850" y="12"/>
                      <a:pt x="842" y="12"/>
                    </a:cubicBezTo>
                    <a:cubicBezTo>
                      <a:pt x="834" y="12"/>
                      <a:pt x="826" y="12"/>
                      <a:pt x="823" y="11"/>
                    </a:cubicBezTo>
                    <a:cubicBezTo>
                      <a:pt x="836" y="11"/>
                      <a:pt x="857" y="10"/>
                      <a:pt x="879" y="10"/>
                    </a:cubicBezTo>
                    <a:cubicBezTo>
                      <a:pt x="901" y="10"/>
                      <a:pt x="924" y="11"/>
                      <a:pt x="941" y="12"/>
                    </a:cubicBezTo>
                    <a:cubicBezTo>
                      <a:pt x="927" y="11"/>
                      <a:pt x="940" y="10"/>
                      <a:pt x="932" y="9"/>
                    </a:cubicBezTo>
                    <a:cubicBezTo>
                      <a:pt x="933" y="11"/>
                      <a:pt x="924" y="11"/>
                      <a:pt x="913" y="10"/>
                    </a:cubicBezTo>
                    <a:cubicBezTo>
                      <a:pt x="902" y="9"/>
                      <a:pt x="890" y="9"/>
                      <a:pt x="885" y="9"/>
                    </a:cubicBezTo>
                    <a:cubicBezTo>
                      <a:pt x="887" y="8"/>
                      <a:pt x="894" y="8"/>
                      <a:pt x="901" y="8"/>
                    </a:cubicBezTo>
                    <a:cubicBezTo>
                      <a:pt x="907" y="9"/>
                      <a:pt x="913" y="9"/>
                      <a:pt x="914" y="8"/>
                    </a:cubicBezTo>
                    <a:cubicBezTo>
                      <a:pt x="898" y="8"/>
                      <a:pt x="902" y="6"/>
                      <a:pt x="887" y="6"/>
                    </a:cubicBezTo>
                    <a:cubicBezTo>
                      <a:pt x="899" y="9"/>
                      <a:pt x="880" y="7"/>
                      <a:pt x="866" y="8"/>
                    </a:cubicBezTo>
                    <a:cubicBezTo>
                      <a:pt x="866" y="8"/>
                      <a:pt x="868" y="9"/>
                      <a:pt x="870" y="9"/>
                    </a:cubicBezTo>
                    <a:cubicBezTo>
                      <a:pt x="864" y="9"/>
                      <a:pt x="856" y="11"/>
                      <a:pt x="852" y="9"/>
                    </a:cubicBezTo>
                    <a:cubicBezTo>
                      <a:pt x="864" y="7"/>
                      <a:pt x="854" y="7"/>
                      <a:pt x="863" y="4"/>
                    </a:cubicBezTo>
                    <a:cubicBezTo>
                      <a:pt x="844" y="5"/>
                      <a:pt x="840" y="3"/>
                      <a:pt x="830" y="5"/>
                    </a:cubicBezTo>
                    <a:cubicBezTo>
                      <a:pt x="832" y="6"/>
                      <a:pt x="838" y="5"/>
                      <a:pt x="844" y="5"/>
                    </a:cubicBezTo>
                    <a:cubicBezTo>
                      <a:pt x="849" y="5"/>
                      <a:pt x="855" y="5"/>
                      <a:pt x="857" y="5"/>
                    </a:cubicBezTo>
                    <a:cubicBezTo>
                      <a:pt x="840" y="6"/>
                      <a:pt x="856" y="7"/>
                      <a:pt x="847" y="8"/>
                    </a:cubicBezTo>
                    <a:cubicBezTo>
                      <a:pt x="842" y="7"/>
                      <a:pt x="835" y="7"/>
                      <a:pt x="828" y="8"/>
                    </a:cubicBezTo>
                    <a:cubicBezTo>
                      <a:pt x="820" y="8"/>
                      <a:pt x="813" y="9"/>
                      <a:pt x="809" y="8"/>
                    </a:cubicBezTo>
                    <a:cubicBezTo>
                      <a:pt x="825" y="8"/>
                      <a:pt x="821" y="6"/>
                      <a:pt x="822" y="5"/>
                    </a:cubicBezTo>
                    <a:cubicBezTo>
                      <a:pt x="806" y="5"/>
                      <a:pt x="808" y="6"/>
                      <a:pt x="796" y="7"/>
                    </a:cubicBezTo>
                    <a:cubicBezTo>
                      <a:pt x="790" y="8"/>
                      <a:pt x="787" y="7"/>
                      <a:pt x="788" y="6"/>
                    </a:cubicBezTo>
                    <a:cubicBezTo>
                      <a:pt x="798" y="5"/>
                      <a:pt x="802" y="5"/>
                      <a:pt x="807" y="5"/>
                    </a:cubicBezTo>
                    <a:cubicBezTo>
                      <a:pt x="825" y="3"/>
                      <a:pt x="825" y="3"/>
                      <a:pt x="825" y="3"/>
                    </a:cubicBezTo>
                    <a:cubicBezTo>
                      <a:pt x="819" y="2"/>
                      <a:pt x="831" y="1"/>
                      <a:pt x="830" y="0"/>
                    </a:cubicBezTo>
                    <a:cubicBezTo>
                      <a:pt x="814" y="1"/>
                      <a:pt x="801" y="2"/>
                      <a:pt x="790" y="4"/>
                    </a:cubicBezTo>
                    <a:cubicBezTo>
                      <a:pt x="783" y="3"/>
                      <a:pt x="774" y="4"/>
                      <a:pt x="765" y="5"/>
                    </a:cubicBezTo>
                    <a:cubicBezTo>
                      <a:pt x="757" y="6"/>
                      <a:pt x="748" y="7"/>
                      <a:pt x="743" y="6"/>
                    </a:cubicBezTo>
                    <a:cubicBezTo>
                      <a:pt x="745" y="4"/>
                      <a:pt x="758" y="3"/>
                      <a:pt x="758" y="0"/>
                    </a:cubicBezTo>
                    <a:cubicBezTo>
                      <a:pt x="755" y="0"/>
                      <a:pt x="746" y="1"/>
                      <a:pt x="738" y="2"/>
                    </a:cubicBezTo>
                    <a:cubicBezTo>
                      <a:pt x="730" y="3"/>
                      <a:pt x="722" y="5"/>
                      <a:pt x="721" y="6"/>
                    </a:cubicBezTo>
                    <a:cubicBezTo>
                      <a:pt x="731" y="4"/>
                      <a:pt x="743" y="2"/>
                      <a:pt x="744" y="3"/>
                    </a:cubicBezTo>
                    <a:cubicBezTo>
                      <a:pt x="715" y="8"/>
                      <a:pt x="696" y="12"/>
                      <a:pt x="684" y="13"/>
                    </a:cubicBezTo>
                    <a:cubicBezTo>
                      <a:pt x="683" y="14"/>
                      <a:pt x="674" y="17"/>
                      <a:pt x="672" y="18"/>
                    </a:cubicBezTo>
                    <a:cubicBezTo>
                      <a:pt x="690" y="15"/>
                      <a:pt x="694" y="12"/>
                      <a:pt x="709" y="11"/>
                    </a:cubicBezTo>
                    <a:cubicBezTo>
                      <a:pt x="709" y="11"/>
                      <a:pt x="707" y="10"/>
                      <a:pt x="712" y="9"/>
                    </a:cubicBezTo>
                    <a:cubicBezTo>
                      <a:pt x="722" y="9"/>
                      <a:pt x="733" y="4"/>
                      <a:pt x="742" y="6"/>
                    </a:cubicBezTo>
                    <a:cubicBezTo>
                      <a:pt x="732" y="7"/>
                      <a:pt x="727" y="8"/>
                      <a:pt x="724" y="9"/>
                    </a:cubicBezTo>
                    <a:cubicBezTo>
                      <a:pt x="721" y="10"/>
                      <a:pt x="719" y="11"/>
                      <a:pt x="715" y="13"/>
                    </a:cubicBezTo>
                    <a:close/>
                    <a:moveTo>
                      <a:pt x="949" y="53"/>
                    </a:moveTo>
                    <a:cubicBezTo>
                      <a:pt x="962" y="54"/>
                      <a:pt x="965" y="55"/>
                      <a:pt x="971" y="56"/>
                    </a:cubicBezTo>
                    <a:cubicBezTo>
                      <a:pt x="973" y="58"/>
                      <a:pt x="960" y="56"/>
                      <a:pt x="954" y="56"/>
                    </a:cubicBezTo>
                    <a:cubicBezTo>
                      <a:pt x="950" y="55"/>
                      <a:pt x="949" y="54"/>
                      <a:pt x="949" y="53"/>
                    </a:cubicBezTo>
                    <a:close/>
                    <a:moveTo>
                      <a:pt x="935" y="39"/>
                    </a:moveTo>
                    <a:cubicBezTo>
                      <a:pt x="950" y="40"/>
                      <a:pt x="947" y="40"/>
                      <a:pt x="961" y="43"/>
                    </a:cubicBezTo>
                    <a:cubicBezTo>
                      <a:pt x="948" y="42"/>
                      <a:pt x="945" y="42"/>
                      <a:pt x="944" y="44"/>
                    </a:cubicBezTo>
                    <a:cubicBezTo>
                      <a:pt x="951" y="46"/>
                      <a:pt x="957" y="44"/>
                      <a:pt x="966" y="46"/>
                    </a:cubicBezTo>
                    <a:cubicBezTo>
                      <a:pt x="966" y="49"/>
                      <a:pt x="948" y="44"/>
                      <a:pt x="935" y="45"/>
                    </a:cubicBezTo>
                    <a:cubicBezTo>
                      <a:pt x="931" y="43"/>
                      <a:pt x="930" y="42"/>
                      <a:pt x="936" y="41"/>
                    </a:cubicBezTo>
                    <a:cubicBezTo>
                      <a:pt x="922" y="40"/>
                      <a:pt x="926" y="42"/>
                      <a:pt x="912" y="41"/>
                    </a:cubicBezTo>
                    <a:cubicBezTo>
                      <a:pt x="908" y="39"/>
                      <a:pt x="914" y="39"/>
                      <a:pt x="917" y="38"/>
                    </a:cubicBezTo>
                    <a:cubicBezTo>
                      <a:pt x="921" y="39"/>
                      <a:pt x="940" y="42"/>
                      <a:pt x="935" y="39"/>
                    </a:cubicBezTo>
                    <a:close/>
                    <a:moveTo>
                      <a:pt x="1641" y="669"/>
                    </a:moveTo>
                    <a:cubicBezTo>
                      <a:pt x="1644" y="670"/>
                      <a:pt x="1635" y="652"/>
                      <a:pt x="1634" y="645"/>
                    </a:cubicBezTo>
                    <a:cubicBezTo>
                      <a:pt x="1637" y="650"/>
                      <a:pt x="1643" y="670"/>
                      <a:pt x="1647" y="681"/>
                    </a:cubicBezTo>
                    <a:cubicBezTo>
                      <a:pt x="1645" y="679"/>
                      <a:pt x="1644" y="677"/>
                      <a:pt x="1641" y="669"/>
                    </a:cubicBezTo>
                    <a:close/>
                    <a:moveTo>
                      <a:pt x="1524" y="1310"/>
                    </a:moveTo>
                    <a:cubicBezTo>
                      <a:pt x="1523" y="1313"/>
                      <a:pt x="1518" y="1322"/>
                      <a:pt x="1521" y="1319"/>
                    </a:cubicBezTo>
                    <a:cubicBezTo>
                      <a:pt x="1516" y="1329"/>
                      <a:pt x="1517" y="1324"/>
                      <a:pt x="1512" y="1330"/>
                    </a:cubicBezTo>
                    <a:cubicBezTo>
                      <a:pt x="1515" y="1327"/>
                      <a:pt x="1520" y="1316"/>
                      <a:pt x="1524" y="1310"/>
                    </a:cubicBezTo>
                    <a:close/>
                    <a:moveTo>
                      <a:pt x="1512" y="585"/>
                    </a:moveTo>
                    <a:cubicBezTo>
                      <a:pt x="1516" y="594"/>
                      <a:pt x="1516" y="592"/>
                      <a:pt x="1519" y="600"/>
                    </a:cubicBezTo>
                    <a:cubicBezTo>
                      <a:pt x="1518" y="600"/>
                      <a:pt x="1511" y="586"/>
                      <a:pt x="1512" y="585"/>
                    </a:cubicBezTo>
                    <a:close/>
                    <a:moveTo>
                      <a:pt x="1310" y="338"/>
                    </a:moveTo>
                    <a:cubicBezTo>
                      <a:pt x="1316" y="342"/>
                      <a:pt x="1320" y="347"/>
                      <a:pt x="1319" y="345"/>
                    </a:cubicBezTo>
                    <a:cubicBezTo>
                      <a:pt x="1327" y="351"/>
                      <a:pt x="1330" y="355"/>
                      <a:pt x="1331" y="356"/>
                    </a:cubicBezTo>
                    <a:cubicBezTo>
                      <a:pt x="1326" y="353"/>
                      <a:pt x="1326" y="352"/>
                      <a:pt x="1321" y="348"/>
                    </a:cubicBezTo>
                    <a:cubicBezTo>
                      <a:pt x="1320" y="349"/>
                      <a:pt x="1330" y="356"/>
                      <a:pt x="1328" y="356"/>
                    </a:cubicBezTo>
                    <a:cubicBezTo>
                      <a:pt x="1324" y="353"/>
                      <a:pt x="1323" y="353"/>
                      <a:pt x="1318" y="349"/>
                    </a:cubicBezTo>
                    <a:cubicBezTo>
                      <a:pt x="1320" y="347"/>
                      <a:pt x="1309" y="339"/>
                      <a:pt x="1310" y="338"/>
                    </a:cubicBezTo>
                    <a:close/>
                    <a:moveTo>
                      <a:pt x="362" y="436"/>
                    </a:moveTo>
                    <a:cubicBezTo>
                      <a:pt x="368" y="429"/>
                      <a:pt x="374" y="423"/>
                      <a:pt x="378" y="417"/>
                    </a:cubicBezTo>
                    <a:cubicBezTo>
                      <a:pt x="378" y="418"/>
                      <a:pt x="379" y="417"/>
                      <a:pt x="381" y="416"/>
                    </a:cubicBezTo>
                    <a:cubicBezTo>
                      <a:pt x="380" y="418"/>
                      <a:pt x="376" y="422"/>
                      <a:pt x="372" y="426"/>
                    </a:cubicBezTo>
                    <a:cubicBezTo>
                      <a:pt x="368" y="430"/>
                      <a:pt x="364" y="434"/>
                      <a:pt x="362" y="436"/>
                    </a:cubicBezTo>
                    <a:close/>
                    <a:moveTo>
                      <a:pt x="522" y="69"/>
                    </a:moveTo>
                    <a:cubicBezTo>
                      <a:pt x="527" y="69"/>
                      <a:pt x="507" y="79"/>
                      <a:pt x="497" y="82"/>
                    </a:cubicBezTo>
                    <a:cubicBezTo>
                      <a:pt x="498" y="80"/>
                      <a:pt x="509" y="73"/>
                      <a:pt x="522" y="69"/>
                    </a:cubicBezTo>
                    <a:close/>
                    <a:moveTo>
                      <a:pt x="433" y="114"/>
                    </a:moveTo>
                    <a:cubicBezTo>
                      <a:pt x="434" y="114"/>
                      <a:pt x="426" y="119"/>
                      <a:pt x="426" y="121"/>
                    </a:cubicBezTo>
                    <a:cubicBezTo>
                      <a:pt x="415" y="127"/>
                      <a:pt x="411" y="128"/>
                      <a:pt x="400" y="135"/>
                    </a:cubicBezTo>
                    <a:cubicBezTo>
                      <a:pt x="399" y="133"/>
                      <a:pt x="418" y="122"/>
                      <a:pt x="433" y="114"/>
                    </a:cubicBezTo>
                    <a:close/>
                    <a:moveTo>
                      <a:pt x="691" y="19"/>
                    </a:moveTo>
                    <a:cubicBezTo>
                      <a:pt x="691" y="20"/>
                      <a:pt x="685" y="22"/>
                      <a:pt x="682" y="23"/>
                    </a:cubicBezTo>
                    <a:cubicBezTo>
                      <a:pt x="681" y="24"/>
                      <a:pt x="695" y="20"/>
                      <a:pt x="696" y="20"/>
                    </a:cubicBezTo>
                    <a:cubicBezTo>
                      <a:pt x="710" y="18"/>
                      <a:pt x="690" y="22"/>
                      <a:pt x="694" y="23"/>
                    </a:cubicBezTo>
                    <a:cubicBezTo>
                      <a:pt x="680" y="24"/>
                      <a:pt x="678" y="26"/>
                      <a:pt x="674" y="28"/>
                    </a:cubicBezTo>
                    <a:cubicBezTo>
                      <a:pt x="659" y="32"/>
                      <a:pt x="659" y="31"/>
                      <a:pt x="649" y="35"/>
                    </a:cubicBezTo>
                    <a:cubicBezTo>
                      <a:pt x="647" y="34"/>
                      <a:pt x="653" y="32"/>
                      <a:pt x="650" y="31"/>
                    </a:cubicBezTo>
                    <a:cubicBezTo>
                      <a:pt x="642" y="35"/>
                      <a:pt x="637" y="34"/>
                      <a:pt x="621" y="39"/>
                    </a:cubicBezTo>
                    <a:cubicBezTo>
                      <a:pt x="620" y="38"/>
                      <a:pt x="620" y="38"/>
                      <a:pt x="620" y="38"/>
                    </a:cubicBezTo>
                    <a:cubicBezTo>
                      <a:pt x="631" y="35"/>
                      <a:pt x="640" y="32"/>
                      <a:pt x="650" y="29"/>
                    </a:cubicBezTo>
                    <a:cubicBezTo>
                      <a:pt x="661" y="26"/>
                      <a:pt x="673" y="23"/>
                      <a:pt x="691" y="19"/>
                    </a:cubicBezTo>
                    <a:close/>
                    <a:moveTo>
                      <a:pt x="528" y="73"/>
                    </a:moveTo>
                    <a:cubicBezTo>
                      <a:pt x="525" y="74"/>
                      <a:pt x="525" y="74"/>
                      <a:pt x="525" y="75"/>
                    </a:cubicBezTo>
                    <a:cubicBezTo>
                      <a:pt x="518" y="78"/>
                      <a:pt x="518" y="78"/>
                      <a:pt x="518" y="78"/>
                    </a:cubicBezTo>
                    <a:cubicBezTo>
                      <a:pt x="518" y="77"/>
                      <a:pt x="516" y="78"/>
                      <a:pt x="514" y="79"/>
                    </a:cubicBezTo>
                    <a:cubicBezTo>
                      <a:pt x="513" y="78"/>
                      <a:pt x="513" y="78"/>
                      <a:pt x="513" y="78"/>
                    </a:cubicBezTo>
                    <a:cubicBezTo>
                      <a:pt x="516" y="77"/>
                      <a:pt x="516" y="77"/>
                      <a:pt x="516" y="76"/>
                    </a:cubicBezTo>
                    <a:cubicBezTo>
                      <a:pt x="523" y="73"/>
                      <a:pt x="523" y="73"/>
                      <a:pt x="523" y="73"/>
                    </a:cubicBezTo>
                    <a:cubicBezTo>
                      <a:pt x="523" y="74"/>
                      <a:pt x="525" y="73"/>
                      <a:pt x="527" y="72"/>
                    </a:cubicBezTo>
                    <a:lnTo>
                      <a:pt x="528" y="73"/>
                    </a:lnTo>
                    <a:close/>
                    <a:moveTo>
                      <a:pt x="569" y="57"/>
                    </a:moveTo>
                    <a:cubicBezTo>
                      <a:pt x="580" y="52"/>
                      <a:pt x="573" y="57"/>
                      <a:pt x="581" y="54"/>
                    </a:cubicBezTo>
                    <a:cubicBezTo>
                      <a:pt x="580" y="55"/>
                      <a:pt x="572" y="58"/>
                      <a:pt x="567" y="60"/>
                    </a:cubicBezTo>
                    <a:cubicBezTo>
                      <a:pt x="566" y="59"/>
                      <a:pt x="571" y="57"/>
                      <a:pt x="569" y="57"/>
                    </a:cubicBezTo>
                    <a:close/>
                    <a:moveTo>
                      <a:pt x="771" y="11"/>
                    </a:moveTo>
                    <a:cubicBezTo>
                      <a:pt x="776" y="10"/>
                      <a:pt x="781" y="10"/>
                      <a:pt x="786" y="9"/>
                    </a:cubicBezTo>
                    <a:cubicBezTo>
                      <a:pt x="784" y="10"/>
                      <a:pt x="773" y="12"/>
                      <a:pt x="773" y="13"/>
                    </a:cubicBezTo>
                    <a:cubicBezTo>
                      <a:pt x="760" y="14"/>
                      <a:pt x="770" y="12"/>
                      <a:pt x="771" y="11"/>
                    </a:cubicBezTo>
                    <a:close/>
                    <a:moveTo>
                      <a:pt x="808" y="17"/>
                    </a:moveTo>
                    <a:cubicBezTo>
                      <a:pt x="810" y="18"/>
                      <a:pt x="801" y="19"/>
                      <a:pt x="790" y="19"/>
                    </a:cubicBezTo>
                    <a:cubicBezTo>
                      <a:pt x="795" y="20"/>
                      <a:pt x="796" y="19"/>
                      <a:pt x="805" y="19"/>
                    </a:cubicBezTo>
                    <a:cubicBezTo>
                      <a:pt x="803" y="19"/>
                      <a:pt x="796" y="20"/>
                      <a:pt x="788" y="21"/>
                    </a:cubicBezTo>
                    <a:cubicBezTo>
                      <a:pt x="780" y="22"/>
                      <a:pt x="771" y="23"/>
                      <a:pt x="766" y="24"/>
                    </a:cubicBezTo>
                    <a:cubicBezTo>
                      <a:pt x="765" y="23"/>
                      <a:pt x="771" y="22"/>
                      <a:pt x="776" y="21"/>
                    </a:cubicBezTo>
                    <a:cubicBezTo>
                      <a:pt x="782" y="21"/>
                      <a:pt x="787" y="20"/>
                      <a:pt x="782" y="19"/>
                    </a:cubicBezTo>
                    <a:cubicBezTo>
                      <a:pt x="799" y="18"/>
                      <a:pt x="794" y="18"/>
                      <a:pt x="808" y="17"/>
                    </a:cubicBezTo>
                    <a:close/>
                    <a:moveTo>
                      <a:pt x="846" y="17"/>
                    </a:moveTo>
                    <a:cubicBezTo>
                      <a:pt x="846" y="16"/>
                      <a:pt x="862" y="16"/>
                      <a:pt x="868" y="16"/>
                    </a:cubicBezTo>
                    <a:cubicBezTo>
                      <a:pt x="869" y="18"/>
                      <a:pt x="851" y="18"/>
                      <a:pt x="846" y="17"/>
                    </a:cubicBezTo>
                    <a:close/>
                    <a:moveTo>
                      <a:pt x="856" y="20"/>
                    </a:moveTo>
                    <a:cubicBezTo>
                      <a:pt x="875" y="20"/>
                      <a:pt x="866" y="21"/>
                      <a:pt x="872" y="22"/>
                    </a:cubicBezTo>
                    <a:cubicBezTo>
                      <a:pt x="862" y="22"/>
                      <a:pt x="851" y="23"/>
                      <a:pt x="846" y="22"/>
                    </a:cubicBezTo>
                    <a:cubicBezTo>
                      <a:pt x="849" y="20"/>
                      <a:pt x="867" y="23"/>
                      <a:pt x="856" y="20"/>
                    </a:cubicBezTo>
                    <a:close/>
                    <a:moveTo>
                      <a:pt x="456" y="126"/>
                    </a:moveTo>
                    <a:cubicBezTo>
                      <a:pt x="471" y="118"/>
                      <a:pt x="480" y="115"/>
                      <a:pt x="490" y="110"/>
                    </a:cubicBezTo>
                    <a:cubicBezTo>
                      <a:pt x="488" y="112"/>
                      <a:pt x="482" y="116"/>
                      <a:pt x="474" y="119"/>
                    </a:cubicBezTo>
                    <a:cubicBezTo>
                      <a:pt x="467" y="123"/>
                      <a:pt x="458" y="127"/>
                      <a:pt x="452" y="131"/>
                    </a:cubicBezTo>
                    <a:cubicBezTo>
                      <a:pt x="453" y="129"/>
                      <a:pt x="455" y="127"/>
                      <a:pt x="456" y="126"/>
                    </a:cubicBezTo>
                    <a:close/>
                    <a:moveTo>
                      <a:pt x="644" y="51"/>
                    </a:moveTo>
                    <a:cubicBezTo>
                      <a:pt x="641" y="54"/>
                      <a:pt x="630" y="57"/>
                      <a:pt x="621" y="59"/>
                    </a:cubicBezTo>
                    <a:cubicBezTo>
                      <a:pt x="626" y="57"/>
                      <a:pt x="630" y="54"/>
                      <a:pt x="644" y="51"/>
                    </a:cubicBezTo>
                    <a:close/>
                    <a:moveTo>
                      <a:pt x="802" y="25"/>
                    </a:moveTo>
                    <a:cubicBezTo>
                      <a:pt x="802" y="26"/>
                      <a:pt x="805" y="26"/>
                      <a:pt x="811" y="26"/>
                    </a:cubicBezTo>
                    <a:cubicBezTo>
                      <a:pt x="808" y="28"/>
                      <a:pt x="800" y="27"/>
                      <a:pt x="790" y="29"/>
                    </a:cubicBezTo>
                    <a:cubicBezTo>
                      <a:pt x="794" y="27"/>
                      <a:pt x="781" y="26"/>
                      <a:pt x="802" y="25"/>
                    </a:cubicBezTo>
                    <a:close/>
                    <a:moveTo>
                      <a:pt x="661" y="63"/>
                    </a:moveTo>
                    <a:cubicBezTo>
                      <a:pt x="659" y="62"/>
                      <a:pt x="650" y="65"/>
                      <a:pt x="652" y="63"/>
                    </a:cubicBezTo>
                    <a:cubicBezTo>
                      <a:pt x="660" y="61"/>
                      <a:pt x="665" y="59"/>
                      <a:pt x="665" y="58"/>
                    </a:cubicBezTo>
                    <a:cubicBezTo>
                      <a:pt x="664" y="58"/>
                      <a:pt x="657" y="61"/>
                      <a:pt x="648" y="63"/>
                    </a:cubicBezTo>
                    <a:cubicBezTo>
                      <a:pt x="649" y="63"/>
                      <a:pt x="639" y="67"/>
                      <a:pt x="629" y="71"/>
                    </a:cubicBezTo>
                    <a:cubicBezTo>
                      <a:pt x="618" y="75"/>
                      <a:pt x="606" y="79"/>
                      <a:pt x="601" y="78"/>
                    </a:cubicBezTo>
                    <a:cubicBezTo>
                      <a:pt x="595" y="80"/>
                      <a:pt x="596" y="81"/>
                      <a:pt x="593" y="83"/>
                    </a:cubicBezTo>
                    <a:cubicBezTo>
                      <a:pt x="587" y="84"/>
                      <a:pt x="578" y="87"/>
                      <a:pt x="565" y="92"/>
                    </a:cubicBezTo>
                    <a:cubicBezTo>
                      <a:pt x="570" y="89"/>
                      <a:pt x="574" y="88"/>
                      <a:pt x="578" y="86"/>
                    </a:cubicBezTo>
                    <a:cubicBezTo>
                      <a:pt x="600" y="78"/>
                      <a:pt x="600" y="78"/>
                      <a:pt x="600" y="78"/>
                    </a:cubicBezTo>
                    <a:cubicBezTo>
                      <a:pt x="598" y="77"/>
                      <a:pt x="589" y="81"/>
                      <a:pt x="592" y="78"/>
                    </a:cubicBezTo>
                    <a:cubicBezTo>
                      <a:pt x="602" y="75"/>
                      <a:pt x="609" y="73"/>
                      <a:pt x="613" y="72"/>
                    </a:cubicBezTo>
                    <a:cubicBezTo>
                      <a:pt x="615" y="72"/>
                      <a:pt x="609" y="74"/>
                      <a:pt x="603" y="76"/>
                    </a:cubicBezTo>
                    <a:cubicBezTo>
                      <a:pt x="606" y="76"/>
                      <a:pt x="608" y="76"/>
                      <a:pt x="608" y="76"/>
                    </a:cubicBezTo>
                    <a:cubicBezTo>
                      <a:pt x="617" y="72"/>
                      <a:pt x="624" y="72"/>
                      <a:pt x="635" y="68"/>
                    </a:cubicBezTo>
                    <a:cubicBezTo>
                      <a:pt x="640" y="66"/>
                      <a:pt x="633" y="68"/>
                      <a:pt x="641" y="65"/>
                    </a:cubicBezTo>
                    <a:cubicBezTo>
                      <a:pt x="636" y="65"/>
                      <a:pt x="625" y="69"/>
                      <a:pt x="628" y="66"/>
                    </a:cubicBezTo>
                    <a:cubicBezTo>
                      <a:pt x="639" y="63"/>
                      <a:pt x="637" y="63"/>
                      <a:pt x="645" y="60"/>
                    </a:cubicBezTo>
                    <a:cubicBezTo>
                      <a:pt x="643" y="61"/>
                      <a:pt x="640" y="61"/>
                      <a:pt x="644" y="60"/>
                    </a:cubicBezTo>
                    <a:cubicBezTo>
                      <a:pt x="639" y="60"/>
                      <a:pt x="626" y="65"/>
                      <a:pt x="620" y="67"/>
                    </a:cubicBezTo>
                    <a:cubicBezTo>
                      <a:pt x="619" y="65"/>
                      <a:pt x="619" y="65"/>
                      <a:pt x="619" y="65"/>
                    </a:cubicBezTo>
                    <a:cubicBezTo>
                      <a:pt x="631" y="62"/>
                      <a:pt x="647" y="59"/>
                      <a:pt x="641" y="57"/>
                    </a:cubicBezTo>
                    <a:cubicBezTo>
                      <a:pt x="652" y="54"/>
                      <a:pt x="651" y="54"/>
                      <a:pt x="662" y="51"/>
                    </a:cubicBezTo>
                    <a:cubicBezTo>
                      <a:pt x="658" y="54"/>
                      <a:pt x="654" y="56"/>
                      <a:pt x="655" y="57"/>
                    </a:cubicBezTo>
                    <a:cubicBezTo>
                      <a:pt x="661" y="57"/>
                      <a:pt x="672" y="55"/>
                      <a:pt x="677" y="55"/>
                    </a:cubicBezTo>
                    <a:cubicBezTo>
                      <a:pt x="682" y="56"/>
                      <a:pt x="681" y="57"/>
                      <a:pt x="661" y="63"/>
                    </a:cubicBezTo>
                    <a:close/>
                    <a:moveTo>
                      <a:pt x="816" y="27"/>
                    </a:moveTo>
                    <a:cubicBezTo>
                      <a:pt x="825" y="29"/>
                      <a:pt x="825" y="31"/>
                      <a:pt x="820" y="33"/>
                    </a:cubicBezTo>
                    <a:cubicBezTo>
                      <a:pt x="806" y="33"/>
                      <a:pt x="797" y="36"/>
                      <a:pt x="777" y="37"/>
                    </a:cubicBezTo>
                    <a:cubicBezTo>
                      <a:pt x="789" y="35"/>
                      <a:pt x="787" y="34"/>
                      <a:pt x="786" y="33"/>
                    </a:cubicBezTo>
                    <a:cubicBezTo>
                      <a:pt x="785" y="32"/>
                      <a:pt x="784" y="31"/>
                      <a:pt x="799" y="30"/>
                    </a:cubicBezTo>
                    <a:cubicBezTo>
                      <a:pt x="794" y="29"/>
                      <a:pt x="790" y="31"/>
                      <a:pt x="781" y="32"/>
                    </a:cubicBezTo>
                    <a:cubicBezTo>
                      <a:pt x="779" y="31"/>
                      <a:pt x="784" y="30"/>
                      <a:pt x="792" y="29"/>
                    </a:cubicBezTo>
                    <a:cubicBezTo>
                      <a:pt x="799" y="28"/>
                      <a:pt x="809" y="28"/>
                      <a:pt x="816" y="27"/>
                    </a:cubicBezTo>
                    <a:close/>
                    <a:moveTo>
                      <a:pt x="827" y="27"/>
                    </a:moveTo>
                    <a:cubicBezTo>
                      <a:pt x="828" y="26"/>
                      <a:pt x="836" y="26"/>
                      <a:pt x="841" y="26"/>
                    </a:cubicBezTo>
                    <a:cubicBezTo>
                      <a:pt x="842" y="27"/>
                      <a:pt x="841" y="28"/>
                      <a:pt x="846" y="28"/>
                    </a:cubicBezTo>
                    <a:cubicBezTo>
                      <a:pt x="841" y="30"/>
                      <a:pt x="829" y="28"/>
                      <a:pt x="838" y="27"/>
                    </a:cubicBezTo>
                    <a:lnTo>
                      <a:pt x="827" y="27"/>
                    </a:lnTo>
                    <a:close/>
                    <a:moveTo>
                      <a:pt x="715" y="40"/>
                    </a:moveTo>
                    <a:cubicBezTo>
                      <a:pt x="724" y="39"/>
                      <a:pt x="730" y="38"/>
                      <a:pt x="737" y="37"/>
                    </a:cubicBezTo>
                    <a:cubicBezTo>
                      <a:pt x="731" y="40"/>
                      <a:pt x="735" y="40"/>
                      <a:pt x="740" y="39"/>
                    </a:cubicBezTo>
                    <a:cubicBezTo>
                      <a:pt x="746" y="39"/>
                      <a:pt x="754" y="38"/>
                      <a:pt x="755" y="39"/>
                    </a:cubicBezTo>
                    <a:cubicBezTo>
                      <a:pt x="748" y="40"/>
                      <a:pt x="742" y="42"/>
                      <a:pt x="735" y="43"/>
                    </a:cubicBezTo>
                    <a:cubicBezTo>
                      <a:pt x="727" y="45"/>
                      <a:pt x="719" y="46"/>
                      <a:pt x="707" y="49"/>
                    </a:cubicBezTo>
                    <a:cubicBezTo>
                      <a:pt x="702" y="48"/>
                      <a:pt x="690" y="49"/>
                      <a:pt x="711" y="45"/>
                    </a:cubicBezTo>
                    <a:cubicBezTo>
                      <a:pt x="713" y="47"/>
                      <a:pt x="713" y="47"/>
                      <a:pt x="713" y="47"/>
                    </a:cubicBezTo>
                    <a:cubicBezTo>
                      <a:pt x="714" y="45"/>
                      <a:pt x="724" y="43"/>
                      <a:pt x="733" y="41"/>
                    </a:cubicBezTo>
                    <a:cubicBezTo>
                      <a:pt x="729" y="41"/>
                      <a:pt x="722" y="43"/>
                      <a:pt x="711" y="44"/>
                    </a:cubicBezTo>
                    <a:cubicBezTo>
                      <a:pt x="707" y="43"/>
                      <a:pt x="713" y="41"/>
                      <a:pt x="715" y="40"/>
                    </a:cubicBezTo>
                    <a:close/>
                    <a:moveTo>
                      <a:pt x="160" y="407"/>
                    </a:moveTo>
                    <a:cubicBezTo>
                      <a:pt x="162" y="404"/>
                      <a:pt x="164" y="401"/>
                      <a:pt x="164" y="401"/>
                    </a:cubicBezTo>
                    <a:cubicBezTo>
                      <a:pt x="172" y="390"/>
                      <a:pt x="166" y="401"/>
                      <a:pt x="166" y="404"/>
                    </a:cubicBezTo>
                    <a:cubicBezTo>
                      <a:pt x="161" y="410"/>
                      <a:pt x="158" y="412"/>
                      <a:pt x="160" y="407"/>
                    </a:cubicBezTo>
                    <a:close/>
                    <a:moveTo>
                      <a:pt x="327" y="221"/>
                    </a:moveTo>
                    <a:cubicBezTo>
                      <a:pt x="333" y="217"/>
                      <a:pt x="338" y="214"/>
                      <a:pt x="338" y="215"/>
                    </a:cubicBezTo>
                    <a:cubicBezTo>
                      <a:pt x="335" y="218"/>
                      <a:pt x="334" y="219"/>
                      <a:pt x="333" y="220"/>
                    </a:cubicBezTo>
                    <a:cubicBezTo>
                      <a:pt x="327" y="225"/>
                      <a:pt x="330" y="220"/>
                      <a:pt x="327" y="221"/>
                    </a:cubicBezTo>
                    <a:close/>
                    <a:moveTo>
                      <a:pt x="489" y="117"/>
                    </a:moveTo>
                    <a:cubicBezTo>
                      <a:pt x="498" y="114"/>
                      <a:pt x="507" y="109"/>
                      <a:pt x="513" y="107"/>
                    </a:cubicBezTo>
                    <a:cubicBezTo>
                      <a:pt x="513" y="108"/>
                      <a:pt x="508" y="111"/>
                      <a:pt x="500" y="114"/>
                    </a:cubicBezTo>
                    <a:cubicBezTo>
                      <a:pt x="493" y="118"/>
                      <a:pt x="483" y="123"/>
                      <a:pt x="475" y="126"/>
                    </a:cubicBezTo>
                    <a:cubicBezTo>
                      <a:pt x="476" y="124"/>
                      <a:pt x="493" y="117"/>
                      <a:pt x="489" y="117"/>
                    </a:cubicBezTo>
                    <a:close/>
                    <a:moveTo>
                      <a:pt x="263" y="281"/>
                    </a:moveTo>
                    <a:cubicBezTo>
                      <a:pt x="268" y="276"/>
                      <a:pt x="273" y="271"/>
                      <a:pt x="278" y="266"/>
                    </a:cubicBezTo>
                    <a:cubicBezTo>
                      <a:pt x="278" y="268"/>
                      <a:pt x="286" y="260"/>
                      <a:pt x="286" y="262"/>
                    </a:cubicBezTo>
                    <a:cubicBezTo>
                      <a:pt x="277" y="271"/>
                      <a:pt x="290" y="261"/>
                      <a:pt x="275" y="275"/>
                    </a:cubicBezTo>
                    <a:cubicBezTo>
                      <a:pt x="279" y="268"/>
                      <a:pt x="265" y="282"/>
                      <a:pt x="263" y="281"/>
                    </a:cubicBezTo>
                    <a:close/>
                    <a:moveTo>
                      <a:pt x="333" y="236"/>
                    </a:moveTo>
                    <a:cubicBezTo>
                      <a:pt x="324" y="241"/>
                      <a:pt x="333" y="231"/>
                      <a:pt x="326" y="236"/>
                    </a:cubicBezTo>
                    <a:cubicBezTo>
                      <a:pt x="320" y="242"/>
                      <a:pt x="314" y="247"/>
                      <a:pt x="305" y="255"/>
                    </a:cubicBezTo>
                    <a:cubicBezTo>
                      <a:pt x="304" y="253"/>
                      <a:pt x="320" y="241"/>
                      <a:pt x="322" y="238"/>
                    </a:cubicBezTo>
                    <a:cubicBezTo>
                      <a:pt x="318" y="240"/>
                      <a:pt x="316" y="244"/>
                      <a:pt x="311" y="247"/>
                    </a:cubicBezTo>
                    <a:cubicBezTo>
                      <a:pt x="308" y="246"/>
                      <a:pt x="322" y="237"/>
                      <a:pt x="315" y="239"/>
                    </a:cubicBezTo>
                    <a:cubicBezTo>
                      <a:pt x="322" y="234"/>
                      <a:pt x="326" y="232"/>
                      <a:pt x="334" y="226"/>
                    </a:cubicBezTo>
                    <a:cubicBezTo>
                      <a:pt x="339" y="224"/>
                      <a:pt x="325" y="234"/>
                      <a:pt x="331" y="231"/>
                    </a:cubicBezTo>
                    <a:cubicBezTo>
                      <a:pt x="338" y="225"/>
                      <a:pt x="337" y="225"/>
                      <a:pt x="336" y="224"/>
                    </a:cubicBezTo>
                    <a:cubicBezTo>
                      <a:pt x="347" y="215"/>
                      <a:pt x="348" y="215"/>
                      <a:pt x="355" y="208"/>
                    </a:cubicBezTo>
                    <a:cubicBezTo>
                      <a:pt x="352" y="209"/>
                      <a:pt x="348" y="211"/>
                      <a:pt x="348" y="209"/>
                    </a:cubicBezTo>
                    <a:cubicBezTo>
                      <a:pt x="357" y="201"/>
                      <a:pt x="352" y="208"/>
                      <a:pt x="361" y="201"/>
                    </a:cubicBezTo>
                    <a:cubicBezTo>
                      <a:pt x="365" y="200"/>
                      <a:pt x="357" y="206"/>
                      <a:pt x="358" y="206"/>
                    </a:cubicBezTo>
                    <a:cubicBezTo>
                      <a:pt x="364" y="203"/>
                      <a:pt x="370" y="195"/>
                      <a:pt x="389" y="183"/>
                    </a:cubicBezTo>
                    <a:cubicBezTo>
                      <a:pt x="390" y="186"/>
                      <a:pt x="376" y="197"/>
                      <a:pt x="353" y="214"/>
                    </a:cubicBezTo>
                    <a:cubicBezTo>
                      <a:pt x="351" y="213"/>
                      <a:pt x="359" y="209"/>
                      <a:pt x="364" y="205"/>
                    </a:cubicBezTo>
                    <a:cubicBezTo>
                      <a:pt x="363" y="205"/>
                      <a:pt x="363" y="205"/>
                      <a:pt x="363" y="205"/>
                    </a:cubicBezTo>
                    <a:cubicBezTo>
                      <a:pt x="358" y="208"/>
                      <a:pt x="347" y="216"/>
                      <a:pt x="340" y="222"/>
                    </a:cubicBezTo>
                    <a:cubicBezTo>
                      <a:pt x="350" y="217"/>
                      <a:pt x="351" y="217"/>
                      <a:pt x="349" y="220"/>
                    </a:cubicBezTo>
                    <a:cubicBezTo>
                      <a:pt x="346" y="223"/>
                      <a:pt x="340" y="229"/>
                      <a:pt x="333" y="236"/>
                    </a:cubicBezTo>
                    <a:close/>
                    <a:moveTo>
                      <a:pt x="505" y="113"/>
                    </a:moveTo>
                    <a:cubicBezTo>
                      <a:pt x="508" y="113"/>
                      <a:pt x="504" y="115"/>
                      <a:pt x="499" y="118"/>
                    </a:cubicBezTo>
                    <a:cubicBezTo>
                      <a:pt x="494" y="120"/>
                      <a:pt x="489" y="122"/>
                      <a:pt x="489" y="121"/>
                    </a:cubicBezTo>
                    <a:cubicBezTo>
                      <a:pt x="495" y="117"/>
                      <a:pt x="495" y="118"/>
                      <a:pt x="505" y="113"/>
                    </a:cubicBezTo>
                    <a:close/>
                    <a:moveTo>
                      <a:pt x="549" y="95"/>
                    </a:moveTo>
                    <a:cubicBezTo>
                      <a:pt x="549" y="96"/>
                      <a:pt x="541" y="99"/>
                      <a:pt x="541" y="100"/>
                    </a:cubicBezTo>
                    <a:cubicBezTo>
                      <a:pt x="537" y="102"/>
                      <a:pt x="538" y="101"/>
                      <a:pt x="533" y="103"/>
                    </a:cubicBezTo>
                    <a:cubicBezTo>
                      <a:pt x="535" y="101"/>
                      <a:pt x="541" y="98"/>
                      <a:pt x="549" y="95"/>
                    </a:cubicBezTo>
                    <a:close/>
                    <a:moveTo>
                      <a:pt x="530" y="104"/>
                    </a:moveTo>
                    <a:cubicBezTo>
                      <a:pt x="528" y="105"/>
                      <a:pt x="527" y="106"/>
                      <a:pt x="531" y="104"/>
                    </a:cubicBezTo>
                    <a:cubicBezTo>
                      <a:pt x="527" y="107"/>
                      <a:pt x="508" y="115"/>
                      <a:pt x="501" y="118"/>
                    </a:cubicBezTo>
                    <a:cubicBezTo>
                      <a:pt x="506" y="113"/>
                      <a:pt x="522" y="108"/>
                      <a:pt x="530" y="104"/>
                    </a:cubicBezTo>
                    <a:close/>
                    <a:moveTo>
                      <a:pt x="781" y="37"/>
                    </a:moveTo>
                    <a:cubicBezTo>
                      <a:pt x="792" y="36"/>
                      <a:pt x="792" y="36"/>
                      <a:pt x="792" y="36"/>
                    </a:cubicBezTo>
                    <a:cubicBezTo>
                      <a:pt x="795" y="38"/>
                      <a:pt x="781" y="39"/>
                      <a:pt x="788" y="41"/>
                    </a:cubicBezTo>
                    <a:cubicBezTo>
                      <a:pt x="775" y="42"/>
                      <a:pt x="780" y="39"/>
                      <a:pt x="781" y="37"/>
                    </a:cubicBezTo>
                    <a:close/>
                    <a:moveTo>
                      <a:pt x="489" y="124"/>
                    </a:moveTo>
                    <a:cubicBezTo>
                      <a:pt x="490" y="124"/>
                      <a:pt x="485" y="126"/>
                      <a:pt x="481" y="128"/>
                    </a:cubicBezTo>
                    <a:cubicBezTo>
                      <a:pt x="477" y="130"/>
                      <a:pt x="474" y="132"/>
                      <a:pt x="478" y="131"/>
                    </a:cubicBezTo>
                    <a:cubicBezTo>
                      <a:pt x="461" y="139"/>
                      <a:pt x="454" y="146"/>
                      <a:pt x="445" y="147"/>
                    </a:cubicBezTo>
                    <a:cubicBezTo>
                      <a:pt x="462" y="138"/>
                      <a:pt x="478" y="128"/>
                      <a:pt x="489" y="124"/>
                    </a:cubicBezTo>
                    <a:close/>
                    <a:moveTo>
                      <a:pt x="279" y="272"/>
                    </a:moveTo>
                    <a:cubicBezTo>
                      <a:pt x="290" y="263"/>
                      <a:pt x="285" y="269"/>
                      <a:pt x="291" y="266"/>
                    </a:cubicBezTo>
                    <a:cubicBezTo>
                      <a:pt x="287" y="272"/>
                      <a:pt x="277" y="282"/>
                      <a:pt x="267" y="293"/>
                    </a:cubicBezTo>
                    <a:cubicBezTo>
                      <a:pt x="257" y="303"/>
                      <a:pt x="246" y="315"/>
                      <a:pt x="239" y="322"/>
                    </a:cubicBezTo>
                    <a:cubicBezTo>
                      <a:pt x="238" y="320"/>
                      <a:pt x="245" y="313"/>
                      <a:pt x="240" y="316"/>
                    </a:cubicBezTo>
                    <a:cubicBezTo>
                      <a:pt x="249" y="307"/>
                      <a:pt x="248" y="307"/>
                      <a:pt x="259" y="295"/>
                    </a:cubicBezTo>
                    <a:cubicBezTo>
                      <a:pt x="260" y="296"/>
                      <a:pt x="261" y="297"/>
                      <a:pt x="252" y="306"/>
                    </a:cubicBezTo>
                    <a:cubicBezTo>
                      <a:pt x="263" y="298"/>
                      <a:pt x="269" y="285"/>
                      <a:pt x="282" y="273"/>
                    </a:cubicBezTo>
                    <a:cubicBezTo>
                      <a:pt x="282" y="272"/>
                      <a:pt x="275" y="278"/>
                      <a:pt x="279" y="272"/>
                    </a:cubicBezTo>
                    <a:close/>
                    <a:moveTo>
                      <a:pt x="424" y="160"/>
                    </a:moveTo>
                    <a:cubicBezTo>
                      <a:pt x="427" y="159"/>
                      <a:pt x="422" y="162"/>
                      <a:pt x="416" y="166"/>
                    </a:cubicBezTo>
                    <a:cubicBezTo>
                      <a:pt x="410" y="170"/>
                      <a:pt x="402" y="175"/>
                      <a:pt x="401" y="176"/>
                    </a:cubicBezTo>
                    <a:cubicBezTo>
                      <a:pt x="402" y="174"/>
                      <a:pt x="406" y="171"/>
                      <a:pt x="411" y="168"/>
                    </a:cubicBezTo>
                    <a:cubicBezTo>
                      <a:pt x="416" y="165"/>
                      <a:pt x="421" y="162"/>
                      <a:pt x="424" y="160"/>
                    </a:cubicBezTo>
                    <a:close/>
                    <a:moveTo>
                      <a:pt x="715" y="49"/>
                    </a:moveTo>
                    <a:cubicBezTo>
                      <a:pt x="723" y="48"/>
                      <a:pt x="733" y="47"/>
                      <a:pt x="741" y="46"/>
                    </a:cubicBezTo>
                    <a:cubicBezTo>
                      <a:pt x="733" y="48"/>
                      <a:pt x="728" y="51"/>
                      <a:pt x="716" y="54"/>
                    </a:cubicBezTo>
                    <a:cubicBezTo>
                      <a:pt x="716" y="53"/>
                      <a:pt x="711" y="53"/>
                      <a:pt x="706" y="54"/>
                    </a:cubicBezTo>
                    <a:cubicBezTo>
                      <a:pt x="701" y="55"/>
                      <a:pt x="697" y="55"/>
                      <a:pt x="699" y="54"/>
                    </a:cubicBezTo>
                    <a:cubicBezTo>
                      <a:pt x="710" y="51"/>
                      <a:pt x="713" y="50"/>
                      <a:pt x="715" y="49"/>
                    </a:cubicBezTo>
                    <a:close/>
                    <a:moveTo>
                      <a:pt x="544" y="103"/>
                    </a:moveTo>
                    <a:cubicBezTo>
                      <a:pt x="533" y="107"/>
                      <a:pt x="543" y="105"/>
                      <a:pt x="532" y="109"/>
                    </a:cubicBezTo>
                    <a:cubicBezTo>
                      <a:pt x="538" y="104"/>
                      <a:pt x="522" y="112"/>
                      <a:pt x="514" y="115"/>
                    </a:cubicBezTo>
                    <a:cubicBezTo>
                      <a:pt x="516" y="113"/>
                      <a:pt x="523" y="109"/>
                      <a:pt x="530" y="106"/>
                    </a:cubicBezTo>
                    <a:cubicBezTo>
                      <a:pt x="537" y="104"/>
                      <a:pt x="543" y="101"/>
                      <a:pt x="544" y="103"/>
                    </a:cubicBezTo>
                    <a:close/>
                    <a:moveTo>
                      <a:pt x="482" y="130"/>
                    </a:moveTo>
                    <a:cubicBezTo>
                      <a:pt x="481" y="132"/>
                      <a:pt x="467" y="138"/>
                      <a:pt x="467" y="139"/>
                    </a:cubicBezTo>
                    <a:cubicBezTo>
                      <a:pt x="470" y="139"/>
                      <a:pt x="482" y="132"/>
                      <a:pt x="479" y="135"/>
                    </a:cubicBezTo>
                    <a:cubicBezTo>
                      <a:pt x="476" y="137"/>
                      <a:pt x="466" y="142"/>
                      <a:pt x="457" y="147"/>
                    </a:cubicBezTo>
                    <a:cubicBezTo>
                      <a:pt x="448" y="152"/>
                      <a:pt x="439" y="158"/>
                      <a:pt x="436" y="159"/>
                    </a:cubicBezTo>
                    <a:cubicBezTo>
                      <a:pt x="443" y="155"/>
                      <a:pt x="446" y="152"/>
                      <a:pt x="452" y="147"/>
                    </a:cubicBezTo>
                    <a:cubicBezTo>
                      <a:pt x="458" y="143"/>
                      <a:pt x="466" y="138"/>
                      <a:pt x="482" y="130"/>
                    </a:cubicBezTo>
                    <a:close/>
                    <a:moveTo>
                      <a:pt x="181" y="393"/>
                    </a:moveTo>
                    <a:cubicBezTo>
                      <a:pt x="184" y="388"/>
                      <a:pt x="175" y="405"/>
                      <a:pt x="170" y="413"/>
                    </a:cubicBezTo>
                    <a:cubicBezTo>
                      <a:pt x="168" y="414"/>
                      <a:pt x="167" y="415"/>
                      <a:pt x="165" y="419"/>
                    </a:cubicBezTo>
                    <a:cubicBezTo>
                      <a:pt x="164" y="416"/>
                      <a:pt x="177" y="401"/>
                      <a:pt x="175" y="401"/>
                    </a:cubicBezTo>
                    <a:cubicBezTo>
                      <a:pt x="178" y="396"/>
                      <a:pt x="181" y="394"/>
                      <a:pt x="181" y="393"/>
                    </a:cubicBezTo>
                    <a:close/>
                    <a:moveTo>
                      <a:pt x="210" y="354"/>
                    </a:moveTo>
                    <a:cubicBezTo>
                      <a:pt x="215" y="347"/>
                      <a:pt x="220" y="340"/>
                      <a:pt x="224" y="337"/>
                    </a:cubicBezTo>
                    <a:cubicBezTo>
                      <a:pt x="227" y="336"/>
                      <a:pt x="217" y="347"/>
                      <a:pt x="222" y="343"/>
                    </a:cubicBezTo>
                    <a:cubicBezTo>
                      <a:pt x="218" y="348"/>
                      <a:pt x="215" y="352"/>
                      <a:pt x="211" y="357"/>
                    </a:cubicBezTo>
                    <a:cubicBezTo>
                      <a:pt x="211" y="356"/>
                      <a:pt x="214" y="352"/>
                      <a:pt x="217" y="348"/>
                    </a:cubicBezTo>
                    <a:cubicBezTo>
                      <a:pt x="217" y="346"/>
                      <a:pt x="209" y="358"/>
                      <a:pt x="210" y="354"/>
                    </a:cubicBezTo>
                    <a:close/>
                    <a:moveTo>
                      <a:pt x="138" y="460"/>
                    </a:moveTo>
                    <a:cubicBezTo>
                      <a:pt x="143" y="453"/>
                      <a:pt x="144" y="453"/>
                      <a:pt x="148" y="448"/>
                    </a:cubicBezTo>
                    <a:cubicBezTo>
                      <a:pt x="148" y="448"/>
                      <a:pt x="145" y="453"/>
                      <a:pt x="143" y="457"/>
                    </a:cubicBezTo>
                    <a:cubicBezTo>
                      <a:pt x="146" y="453"/>
                      <a:pt x="146" y="454"/>
                      <a:pt x="141" y="463"/>
                    </a:cubicBezTo>
                    <a:cubicBezTo>
                      <a:pt x="143" y="457"/>
                      <a:pt x="135" y="468"/>
                      <a:pt x="138" y="460"/>
                    </a:cubicBezTo>
                    <a:close/>
                    <a:moveTo>
                      <a:pt x="191" y="378"/>
                    </a:moveTo>
                    <a:cubicBezTo>
                      <a:pt x="198" y="370"/>
                      <a:pt x="201" y="371"/>
                      <a:pt x="193" y="382"/>
                    </a:cubicBezTo>
                    <a:cubicBezTo>
                      <a:pt x="191" y="382"/>
                      <a:pt x="190" y="382"/>
                      <a:pt x="191" y="378"/>
                    </a:cubicBezTo>
                    <a:close/>
                    <a:moveTo>
                      <a:pt x="813" y="39"/>
                    </a:moveTo>
                    <a:cubicBezTo>
                      <a:pt x="831" y="38"/>
                      <a:pt x="818" y="41"/>
                      <a:pt x="826" y="42"/>
                    </a:cubicBezTo>
                    <a:cubicBezTo>
                      <a:pt x="818" y="43"/>
                      <a:pt x="813" y="43"/>
                      <a:pt x="808" y="43"/>
                    </a:cubicBezTo>
                    <a:cubicBezTo>
                      <a:pt x="803" y="41"/>
                      <a:pt x="818" y="40"/>
                      <a:pt x="813" y="39"/>
                    </a:cubicBezTo>
                    <a:close/>
                    <a:moveTo>
                      <a:pt x="184" y="390"/>
                    </a:moveTo>
                    <a:cubicBezTo>
                      <a:pt x="190" y="381"/>
                      <a:pt x="192" y="382"/>
                      <a:pt x="185" y="393"/>
                    </a:cubicBezTo>
                    <a:cubicBezTo>
                      <a:pt x="182" y="394"/>
                      <a:pt x="187" y="388"/>
                      <a:pt x="184" y="390"/>
                    </a:cubicBezTo>
                    <a:close/>
                    <a:moveTo>
                      <a:pt x="416" y="169"/>
                    </a:moveTo>
                    <a:cubicBezTo>
                      <a:pt x="416" y="171"/>
                      <a:pt x="406" y="177"/>
                      <a:pt x="407" y="179"/>
                    </a:cubicBezTo>
                    <a:cubicBezTo>
                      <a:pt x="398" y="183"/>
                      <a:pt x="404" y="176"/>
                      <a:pt x="416" y="169"/>
                    </a:cubicBezTo>
                    <a:close/>
                    <a:moveTo>
                      <a:pt x="621" y="75"/>
                    </a:moveTo>
                    <a:cubicBezTo>
                      <a:pt x="621" y="77"/>
                      <a:pt x="614" y="78"/>
                      <a:pt x="602" y="83"/>
                    </a:cubicBezTo>
                    <a:cubicBezTo>
                      <a:pt x="600" y="81"/>
                      <a:pt x="611" y="79"/>
                      <a:pt x="621" y="75"/>
                    </a:cubicBezTo>
                    <a:close/>
                    <a:moveTo>
                      <a:pt x="120" y="497"/>
                    </a:moveTo>
                    <a:cubicBezTo>
                      <a:pt x="124" y="488"/>
                      <a:pt x="124" y="491"/>
                      <a:pt x="126" y="487"/>
                    </a:cubicBezTo>
                    <a:cubicBezTo>
                      <a:pt x="127" y="485"/>
                      <a:pt x="128" y="482"/>
                      <a:pt x="131" y="478"/>
                    </a:cubicBezTo>
                    <a:cubicBezTo>
                      <a:pt x="131" y="480"/>
                      <a:pt x="126" y="490"/>
                      <a:pt x="123" y="496"/>
                    </a:cubicBezTo>
                    <a:cubicBezTo>
                      <a:pt x="122" y="494"/>
                      <a:pt x="123" y="494"/>
                      <a:pt x="120" y="497"/>
                    </a:cubicBezTo>
                    <a:close/>
                    <a:moveTo>
                      <a:pt x="105" y="531"/>
                    </a:moveTo>
                    <a:cubicBezTo>
                      <a:pt x="110" y="523"/>
                      <a:pt x="111" y="522"/>
                      <a:pt x="111" y="519"/>
                    </a:cubicBezTo>
                    <a:cubicBezTo>
                      <a:pt x="112" y="517"/>
                      <a:pt x="113" y="514"/>
                      <a:pt x="119" y="503"/>
                    </a:cubicBezTo>
                    <a:cubicBezTo>
                      <a:pt x="121" y="503"/>
                      <a:pt x="114" y="520"/>
                      <a:pt x="107" y="533"/>
                    </a:cubicBezTo>
                    <a:cubicBezTo>
                      <a:pt x="105" y="535"/>
                      <a:pt x="108" y="528"/>
                      <a:pt x="105" y="531"/>
                    </a:cubicBezTo>
                    <a:close/>
                    <a:moveTo>
                      <a:pt x="83" y="588"/>
                    </a:moveTo>
                    <a:cubicBezTo>
                      <a:pt x="83" y="587"/>
                      <a:pt x="85" y="582"/>
                      <a:pt x="86" y="578"/>
                    </a:cubicBezTo>
                    <a:cubicBezTo>
                      <a:pt x="87" y="581"/>
                      <a:pt x="89" y="573"/>
                      <a:pt x="90" y="575"/>
                    </a:cubicBezTo>
                    <a:cubicBezTo>
                      <a:pt x="86" y="589"/>
                      <a:pt x="86" y="580"/>
                      <a:pt x="83" y="588"/>
                    </a:cubicBezTo>
                    <a:close/>
                    <a:moveTo>
                      <a:pt x="60" y="666"/>
                    </a:moveTo>
                    <a:cubicBezTo>
                      <a:pt x="61" y="658"/>
                      <a:pt x="62" y="659"/>
                      <a:pt x="64" y="650"/>
                    </a:cubicBezTo>
                    <a:cubicBezTo>
                      <a:pt x="63" y="658"/>
                      <a:pt x="64" y="658"/>
                      <a:pt x="65" y="658"/>
                    </a:cubicBezTo>
                    <a:cubicBezTo>
                      <a:pt x="62" y="668"/>
                      <a:pt x="62" y="668"/>
                      <a:pt x="62" y="668"/>
                    </a:cubicBezTo>
                    <a:cubicBezTo>
                      <a:pt x="61" y="666"/>
                      <a:pt x="60" y="671"/>
                      <a:pt x="60" y="666"/>
                    </a:cubicBezTo>
                    <a:close/>
                    <a:moveTo>
                      <a:pt x="95" y="559"/>
                    </a:moveTo>
                    <a:cubicBezTo>
                      <a:pt x="98" y="551"/>
                      <a:pt x="99" y="554"/>
                      <a:pt x="102" y="546"/>
                    </a:cubicBezTo>
                    <a:cubicBezTo>
                      <a:pt x="100" y="554"/>
                      <a:pt x="101" y="552"/>
                      <a:pt x="107" y="539"/>
                    </a:cubicBezTo>
                    <a:cubicBezTo>
                      <a:pt x="108" y="539"/>
                      <a:pt x="102" y="550"/>
                      <a:pt x="101" y="555"/>
                    </a:cubicBezTo>
                    <a:cubicBezTo>
                      <a:pt x="99" y="553"/>
                      <a:pt x="93" y="567"/>
                      <a:pt x="95" y="559"/>
                    </a:cubicBezTo>
                    <a:close/>
                    <a:moveTo>
                      <a:pt x="52" y="706"/>
                    </a:moveTo>
                    <a:cubicBezTo>
                      <a:pt x="54" y="701"/>
                      <a:pt x="57" y="698"/>
                      <a:pt x="56" y="701"/>
                    </a:cubicBezTo>
                    <a:cubicBezTo>
                      <a:pt x="54" y="708"/>
                      <a:pt x="54" y="702"/>
                      <a:pt x="52" y="718"/>
                    </a:cubicBezTo>
                    <a:cubicBezTo>
                      <a:pt x="49" y="722"/>
                      <a:pt x="54" y="703"/>
                      <a:pt x="52" y="706"/>
                    </a:cubicBezTo>
                    <a:close/>
                    <a:moveTo>
                      <a:pt x="614" y="85"/>
                    </a:moveTo>
                    <a:cubicBezTo>
                      <a:pt x="612" y="83"/>
                      <a:pt x="612" y="83"/>
                      <a:pt x="612" y="83"/>
                    </a:cubicBezTo>
                    <a:cubicBezTo>
                      <a:pt x="618" y="81"/>
                      <a:pt x="625" y="79"/>
                      <a:pt x="632" y="77"/>
                    </a:cubicBezTo>
                    <a:cubicBezTo>
                      <a:pt x="628" y="80"/>
                      <a:pt x="627" y="79"/>
                      <a:pt x="634" y="79"/>
                    </a:cubicBezTo>
                    <a:cubicBezTo>
                      <a:pt x="647" y="75"/>
                      <a:pt x="644" y="75"/>
                      <a:pt x="658" y="72"/>
                    </a:cubicBezTo>
                    <a:cubicBezTo>
                      <a:pt x="652" y="75"/>
                      <a:pt x="652" y="75"/>
                      <a:pt x="651" y="78"/>
                    </a:cubicBezTo>
                    <a:cubicBezTo>
                      <a:pt x="643" y="80"/>
                      <a:pt x="648" y="77"/>
                      <a:pt x="645" y="77"/>
                    </a:cubicBezTo>
                    <a:cubicBezTo>
                      <a:pt x="636" y="81"/>
                      <a:pt x="626" y="84"/>
                      <a:pt x="624" y="82"/>
                    </a:cubicBezTo>
                    <a:cubicBezTo>
                      <a:pt x="616" y="85"/>
                      <a:pt x="609" y="87"/>
                      <a:pt x="605" y="89"/>
                    </a:cubicBezTo>
                    <a:cubicBezTo>
                      <a:pt x="592" y="93"/>
                      <a:pt x="609" y="86"/>
                      <a:pt x="614" y="85"/>
                    </a:cubicBezTo>
                    <a:close/>
                    <a:moveTo>
                      <a:pt x="535" y="115"/>
                    </a:moveTo>
                    <a:cubicBezTo>
                      <a:pt x="533" y="117"/>
                      <a:pt x="522" y="120"/>
                      <a:pt x="521" y="123"/>
                    </a:cubicBezTo>
                    <a:cubicBezTo>
                      <a:pt x="513" y="127"/>
                      <a:pt x="520" y="121"/>
                      <a:pt x="510" y="126"/>
                    </a:cubicBezTo>
                    <a:cubicBezTo>
                      <a:pt x="511" y="124"/>
                      <a:pt x="523" y="120"/>
                      <a:pt x="535" y="115"/>
                    </a:cubicBezTo>
                    <a:close/>
                    <a:moveTo>
                      <a:pt x="452" y="158"/>
                    </a:moveTo>
                    <a:cubicBezTo>
                      <a:pt x="446" y="161"/>
                      <a:pt x="440" y="165"/>
                      <a:pt x="434" y="168"/>
                    </a:cubicBezTo>
                    <a:cubicBezTo>
                      <a:pt x="433" y="168"/>
                      <a:pt x="437" y="165"/>
                      <a:pt x="442" y="162"/>
                    </a:cubicBezTo>
                    <a:cubicBezTo>
                      <a:pt x="446" y="159"/>
                      <a:pt x="451" y="157"/>
                      <a:pt x="452" y="158"/>
                    </a:cubicBezTo>
                    <a:close/>
                    <a:moveTo>
                      <a:pt x="44" y="775"/>
                    </a:moveTo>
                    <a:cubicBezTo>
                      <a:pt x="46" y="774"/>
                      <a:pt x="46" y="783"/>
                      <a:pt x="44" y="791"/>
                    </a:cubicBezTo>
                    <a:cubicBezTo>
                      <a:pt x="43" y="788"/>
                      <a:pt x="43" y="785"/>
                      <a:pt x="44" y="775"/>
                    </a:cubicBezTo>
                    <a:close/>
                    <a:moveTo>
                      <a:pt x="160" y="439"/>
                    </a:moveTo>
                    <a:cubicBezTo>
                      <a:pt x="168" y="425"/>
                      <a:pt x="171" y="430"/>
                      <a:pt x="170" y="433"/>
                    </a:cubicBezTo>
                    <a:cubicBezTo>
                      <a:pt x="165" y="438"/>
                      <a:pt x="163" y="438"/>
                      <a:pt x="160" y="439"/>
                    </a:cubicBezTo>
                    <a:close/>
                    <a:moveTo>
                      <a:pt x="833" y="46"/>
                    </a:moveTo>
                    <a:cubicBezTo>
                      <a:pt x="841" y="46"/>
                      <a:pt x="825" y="48"/>
                      <a:pt x="813" y="49"/>
                    </a:cubicBezTo>
                    <a:cubicBezTo>
                      <a:pt x="809" y="48"/>
                      <a:pt x="815" y="47"/>
                      <a:pt x="821" y="47"/>
                    </a:cubicBezTo>
                    <a:cubicBezTo>
                      <a:pt x="827" y="47"/>
                      <a:pt x="833" y="47"/>
                      <a:pt x="833" y="46"/>
                    </a:cubicBezTo>
                    <a:close/>
                    <a:moveTo>
                      <a:pt x="366" y="216"/>
                    </a:moveTo>
                    <a:cubicBezTo>
                      <a:pt x="353" y="225"/>
                      <a:pt x="344" y="233"/>
                      <a:pt x="337" y="240"/>
                    </a:cubicBezTo>
                    <a:cubicBezTo>
                      <a:pt x="329" y="247"/>
                      <a:pt x="322" y="252"/>
                      <a:pt x="314" y="257"/>
                    </a:cubicBezTo>
                    <a:cubicBezTo>
                      <a:pt x="321" y="252"/>
                      <a:pt x="330" y="243"/>
                      <a:pt x="339" y="235"/>
                    </a:cubicBezTo>
                    <a:cubicBezTo>
                      <a:pt x="348" y="227"/>
                      <a:pt x="358" y="220"/>
                      <a:pt x="366" y="216"/>
                    </a:cubicBezTo>
                    <a:close/>
                    <a:moveTo>
                      <a:pt x="540" y="114"/>
                    </a:moveTo>
                    <a:cubicBezTo>
                      <a:pt x="550" y="109"/>
                      <a:pt x="552" y="110"/>
                      <a:pt x="554" y="110"/>
                    </a:cubicBezTo>
                    <a:cubicBezTo>
                      <a:pt x="549" y="114"/>
                      <a:pt x="540" y="116"/>
                      <a:pt x="535" y="118"/>
                    </a:cubicBezTo>
                    <a:cubicBezTo>
                      <a:pt x="541" y="118"/>
                      <a:pt x="549" y="113"/>
                      <a:pt x="556" y="111"/>
                    </a:cubicBezTo>
                    <a:cubicBezTo>
                      <a:pt x="557" y="114"/>
                      <a:pt x="542" y="118"/>
                      <a:pt x="531" y="123"/>
                    </a:cubicBezTo>
                    <a:cubicBezTo>
                      <a:pt x="534" y="121"/>
                      <a:pt x="533" y="120"/>
                      <a:pt x="531" y="119"/>
                    </a:cubicBezTo>
                    <a:cubicBezTo>
                      <a:pt x="534" y="118"/>
                      <a:pt x="543" y="114"/>
                      <a:pt x="540" y="114"/>
                    </a:cubicBezTo>
                    <a:close/>
                    <a:moveTo>
                      <a:pt x="271" y="301"/>
                    </a:moveTo>
                    <a:cubicBezTo>
                      <a:pt x="266" y="307"/>
                      <a:pt x="263" y="311"/>
                      <a:pt x="258" y="316"/>
                    </a:cubicBezTo>
                    <a:cubicBezTo>
                      <a:pt x="254" y="320"/>
                      <a:pt x="249" y="326"/>
                      <a:pt x="243" y="334"/>
                    </a:cubicBezTo>
                    <a:cubicBezTo>
                      <a:pt x="240" y="334"/>
                      <a:pt x="240" y="334"/>
                      <a:pt x="240" y="334"/>
                    </a:cubicBezTo>
                    <a:cubicBezTo>
                      <a:pt x="248" y="325"/>
                      <a:pt x="252" y="320"/>
                      <a:pt x="256" y="316"/>
                    </a:cubicBezTo>
                    <a:cubicBezTo>
                      <a:pt x="260" y="311"/>
                      <a:pt x="264" y="307"/>
                      <a:pt x="271" y="301"/>
                    </a:cubicBezTo>
                    <a:close/>
                    <a:moveTo>
                      <a:pt x="353" y="227"/>
                    </a:moveTo>
                    <a:cubicBezTo>
                      <a:pt x="361" y="220"/>
                      <a:pt x="361" y="220"/>
                      <a:pt x="361" y="220"/>
                    </a:cubicBezTo>
                    <a:cubicBezTo>
                      <a:pt x="361" y="221"/>
                      <a:pt x="360" y="224"/>
                      <a:pt x="359" y="226"/>
                    </a:cubicBezTo>
                    <a:cubicBezTo>
                      <a:pt x="344" y="236"/>
                      <a:pt x="346" y="237"/>
                      <a:pt x="337" y="243"/>
                    </a:cubicBezTo>
                    <a:cubicBezTo>
                      <a:pt x="335" y="242"/>
                      <a:pt x="335" y="242"/>
                      <a:pt x="335" y="242"/>
                    </a:cubicBezTo>
                    <a:cubicBezTo>
                      <a:pt x="344" y="235"/>
                      <a:pt x="356" y="226"/>
                      <a:pt x="353" y="227"/>
                    </a:cubicBezTo>
                    <a:close/>
                    <a:moveTo>
                      <a:pt x="742" y="60"/>
                    </a:moveTo>
                    <a:cubicBezTo>
                      <a:pt x="748" y="59"/>
                      <a:pt x="750" y="60"/>
                      <a:pt x="756" y="59"/>
                    </a:cubicBezTo>
                    <a:cubicBezTo>
                      <a:pt x="758" y="60"/>
                      <a:pt x="754" y="61"/>
                      <a:pt x="749" y="61"/>
                    </a:cubicBezTo>
                    <a:cubicBezTo>
                      <a:pt x="745" y="62"/>
                      <a:pt x="740" y="62"/>
                      <a:pt x="742" y="60"/>
                    </a:cubicBezTo>
                    <a:close/>
                    <a:moveTo>
                      <a:pt x="472" y="152"/>
                    </a:moveTo>
                    <a:cubicBezTo>
                      <a:pt x="476" y="150"/>
                      <a:pt x="479" y="149"/>
                      <a:pt x="480" y="150"/>
                    </a:cubicBezTo>
                    <a:cubicBezTo>
                      <a:pt x="481" y="150"/>
                      <a:pt x="486" y="147"/>
                      <a:pt x="489" y="145"/>
                    </a:cubicBezTo>
                    <a:cubicBezTo>
                      <a:pt x="484" y="149"/>
                      <a:pt x="480" y="151"/>
                      <a:pt x="489" y="148"/>
                    </a:cubicBezTo>
                    <a:cubicBezTo>
                      <a:pt x="480" y="153"/>
                      <a:pt x="480" y="154"/>
                      <a:pt x="471" y="158"/>
                    </a:cubicBezTo>
                    <a:cubicBezTo>
                      <a:pt x="460" y="162"/>
                      <a:pt x="475" y="154"/>
                      <a:pt x="472" y="152"/>
                    </a:cubicBezTo>
                    <a:close/>
                    <a:moveTo>
                      <a:pt x="1285" y="160"/>
                    </a:moveTo>
                    <a:cubicBezTo>
                      <a:pt x="1275" y="156"/>
                      <a:pt x="1259" y="145"/>
                      <a:pt x="1260" y="149"/>
                    </a:cubicBezTo>
                    <a:cubicBezTo>
                      <a:pt x="1253" y="145"/>
                      <a:pt x="1250" y="143"/>
                      <a:pt x="1250" y="142"/>
                    </a:cubicBezTo>
                    <a:cubicBezTo>
                      <a:pt x="1242" y="138"/>
                      <a:pt x="1232" y="134"/>
                      <a:pt x="1224" y="130"/>
                    </a:cubicBezTo>
                    <a:cubicBezTo>
                      <a:pt x="1216" y="127"/>
                      <a:pt x="1208" y="124"/>
                      <a:pt x="1205" y="121"/>
                    </a:cubicBezTo>
                    <a:cubicBezTo>
                      <a:pt x="1213" y="124"/>
                      <a:pt x="1230" y="131"/>
                      <a:pt x="1247" y="140"/>
                    </a:cubicBezTo>
                    <a:cubicBezTo>
                      <a:pt x="1264" y="148"/>
                      <a:pt x="1279" y="157"/>
                      <a:pt x="1285" y="160"/>
                    </a:cubicBezTo>
                    <a:close/>
                    <a:moveTo>
                      <a:pt x="1448" y="277"/>
                    </a:moveTo>
                    <a:cubicBezTo>
                      <a:pt x="1447" y="279"/>
                      <a:pt x="1443" y="276"/>
                      <a:pt x="1434" y="268"/>
                    </a:cubicBezTo>
                    <a:cubicBezTo>
                      <a:pt x="1435" y="266"/>
                      <a:pt x="1435" y="266"/>
                      <a:pt x="1435" y="266"/>
                    </a:cubicBezTo>
                    <a:cubicBezTo>
                      <a:pt x="1438" y="268"/>
                      <a:pt x="1442" y="272"/>
                      <a:pt x="1448" y="277"/>
                    </a:cubicBezTo>
                    <a:close/>
                    <a:moveTo>
                      <a:pt x="1472" y="301"/>
                    </a:moveTo>
                    <a:cubicBezTo>
                      <a:pt x="1475" y="304"/>
                      <a:pt x="1478" y="307"/>
                      <a:pt x="1482" y="311"/>
                    </a:cubicBezTo>
                    <a:cubicBezTo>
                      <a:pt x="1480" y="311"/>
                      <a:pt x="1472" y="305"/>
                      <a:pt x="1466" y="298"/>
                    </a:cubicBezTo>
                    <a:cubicBezTo>
                      <a:pt x="1467" y="298"/>
                      <a:pt x="1474" y="305"/>
                      <a:pt x="1472" y="301"/>
                    </a:cubicBezTo>
                    <a:close/>
                    <a:moveTo>
                      <a:pt x="340" y="244"/>
                    </a:moveTo>
                    <a:cubicBezTo>
                      <a:pt x="344" y="240"/>
                      <a:pt x="345" y="240"/>
                      <a:pt x="348" y="238"/>
                    </a:cubicBezTo>
                    <a:cubicBezTo>
                      <a:pt x="350" y="238"/>
                      <a:pt x="350" y="239"/>
                      <a:pt x="340" y="247"/>
                    </a:cubicBezTo>
                    <a:cubicBezTo>
                      <a:pt x="342" y="244"/>
                      <a:pt x="344" y="242"/>
                      <a:pt x="340" y="244"/>
                    </a:cubicBezTo>
                    <a:close/>
                    <a:moveTo>
                      <a:pt x="1352" y="204"/>
                    </a:moveTo>
                    <a:cubicBezTo>
                      <a:pt x="1357" y="209"/>
                      <a:pt x="1359" y="210"/>
                      <a:pt x="1370" y="217"/>
                    </a:cubicBezTo>
                    <a:cubicBezTo>
                      <a:pt x="1369" y="218"/>
                      <a:pt x="1370" y="219"/>
                      <a:pt x="1372" y="221"/>
                    </a:cubicBezTo>
                    <a:cubicBezTo>
                      <a:pt x="1365" y="217"/>
                      <a:pt x="1358" y="211"/>
                      <a:pt x="1346" y="203"/>
                    </a:cubicBezTo>
                    <a:cubicBezTo>
                      <a:pt x="1350" y="207"/>
                      <a:pt x="1352" y="209"/>
                      <a:pt x="1361" y="214"/>
                    </a:cubicBezTo>
                    <a:cubicBezTo>
                      <a:pt x="1360" y="216"/>
                      <a:pt x="1356" y="213"/>
                      <a:pt x="1350" y="209"/>
                    </a:cubicBezTo>
                    <a:cubicBezTo>
                      <a:pt x="1344" y="204"/>
                      <a:pt x="1336" y="198"/>
                      <a:pt x="1328" y="194"/>
                    </a:cubicBezTo>
                    <a:cubicBezTo>
                      <a:pt x="1325" y="190"/>
                      <a:pt x="1335" y="197"/>
                      <a:pt x="1340" y="200"/>
                    </a:cubicBezTo>
                    <a:cubicBezTo>
                      <a:pt x="1340" y="199"/>
                      <a:pt x="1330" y="193"/>
                      <a:pt x="1328" y="191"/>
                    </a:cubicBezTo>
                    <a:cubicBezTo>
                      <a:pt x="1344" y="201"/>
                      <a:pt x="1343" y="200"/>
                      <a:pt x="1352" y="204"/>
                    </a:cubicBezTo>
                    <a:close/>
                    <a:moveTo>
                      <a:pt x="1046" y="73"/>
                    </a:moveTo>
                    <a:cubicBezTo>
                      <a:pt x="1058" y="76"/>
                      <a:pt x="1063" y="79"/>
                      <a:pt x="1081" y="84"/>
                    </a:cubicBezTo>
                    <a:cubicBezTo>
                      <a:pt x="1084" y="83"/>
                      <a:pt x="1071" y="80"/>
                      <a:pt x="1064" y="78"/>
                    </a:cubicBezTo>
                    <a:cubicBezTo>
                      <a:pt x="1078" y="80"/>
                      <a:pt x="1088" y="83"/>
                      <a:pt x="1112" y="90"/>
                    </a:cubicBezTo>
                    <a:cubicBezTo>
                      <a:pt x="1108" y="91"/>
                      <a:pt x="1097" y="89"/>
                      <a:pt x="1083" y="85"/>
                    </a:cubicBezTo>
                    <a:cubicBezTo>
                      <a:pt x="1068" y="81"/>
                      <a:pt x="1050" y="76"/>
                      <a:pt x="1033" y="73"/>
                    </a:cubicBezTo>
                    <a:cubicBezTo>
                      <a:pt x="1032" y="71"/>
                      <a:pt x="1048" y="75"/>
                      <a:pt x="1046" y="73"/>
                    </a:cubicBezTo>
                    <a:close/>
                    <a:moveTo>
                      <a:pt x="1129" y="96"/>
                    </a:moveTo>
                    <a:cubicBezTo>
                      <a:pt x="1135" y="98"/>
                      <a:pt x="1149" y="102"/>
                      <a:pt x="1159" y="106"/>
                    </a:cubicBezTo>
                    <a:cubicBezTo>
                      <a:pt x="1160" y="107"/>
                      <a:pt x="1156" y="106"/>
                      <a:pt x="1152" y="105"/>
                    </a:cubicBezTo>
                    <a:cubicBezTo>
                      <a:pt x="1154" y="107"/>
                      <a:pt x="1172" y="112"/>
                      <a:pt x="1182" y="117"/>
                    </a:cubicBezTo>
                    <a:cubicBezTo>
                      <a:pt x="1169" y="113"/>
                      <a:pt x="1152" y="108"/>
                      <a:pt x="1136" y="101"/>
                    </a:cubicBezTo>
                    <a:cubicBezTo>
                      <a:pt x="1123" y="98"/>
                      <a:pt x="1103" y="92"/>
                      <a:pt x="1082" y="86"/>
                    </a:cubicBezTo>
                    <a:cubicBezTo>
                      <a:pt x="1062" y="81"/>
                      <a:pt x="1043" y="77"/>
                      <a:pt x="1034" y="75"/>
                    </a:cubicBezTo>
                    <a:cubicBezTo>
                      <a:pt x="1057" y="79"/>
                      <a:pt x="1079" y="84"/>
                      <a:pt x="1099" y="89"/>
                    </a:cubicBezTo>
                    <a:cubicBezTo>
                      <a:pt x="1118" y="95"/>
                      <a:pt x="1135" y="100"/>
                      <a:pt x="1149" y="104"/>
                    </a:cubicBezTo>
                    <a:cubicBezTo>
                      <a:pt x="1152" y="103"/>
                      <a:pt x="1131" y="98"/>
                      <a:pt x="1129" y="96"/>
                    </a:cubicBezTo>
                    <a:close/>
                    <a:moveTo>
                      <a:pt x="1162" y="107"/>
                    </a:moveTo>
                    <a:cubicBezTo>
                      <a:pt x="1165" y="108"/>
                      <a:pt x="1174" y="111"/>
                      <a:pt x="1180" y="114"/>
                    </a:cubicBezTo>
                    <a:cubicBezTo>
                      <a:pt x="1187" y="117"/>
                      <a:pt x="1192" y="119"/>
                      <a:pt x="1189" y="118"/>
                    </a:cubicBezTo>
                    <a:cubicBezTo>
                      <a:pt x="1178" y="113"/>
                      <a:pt x="1161" y="109"/>
                      <a:pt x="1162" y="107"/>
                    </a:cubicBezTo>
                    <a:close/>
                    <a:moveTo>
                      <a:pt x="1463" y="296"/>
                    </a:moveTo>
                    <a:cubicBezTo>
                      <a:pt x="1475" y="310"/>
                      <a:pt x="1485" y="317"/>
                      <a:pt x="1488" y="324"/>
                    </a:cubicBezTo>
                    <a:cubicBezTo>
                      <a:pt x="1481" y="316"/>
                      <a:pt x="1478" y="313"/>
                      <a:pt x="1475" y="310"/>
                    </a:cubicBezTo>
                    <a:cubicBezTo>
                      <a:pt x="1471" y="308"/>
                      <a:pt x="1469" y="305"/>
                      <a:pt x="1463" y="299"/>
                    </a:cubicBezTo>
                    <a:lnTo>
                      <a:pt x="1463" y="296"/>
                    </a:lnTo>
                    <a:close/>
                    <a:moveTo>
                      <a:pt x="1510" y="346"/>
                    </a:moveTo>
                    <a:cubicBezTo>
                      <a:pt x="1516" y="355"/>
                      <a:pt x="1522" y="359"/>
                      <a:pt x="1531" y="371"/>
                    </a:cubicBezTo>
                    <a:cubicBezTo>
                      <a:pt x="1530" y="370"/>
                      <a:pt x="1524" y="364"/>
                      <a:pt x="1519" y="358"/>
                    </a:cubicBezTo>
                    <a:cubicBezTo>
                      <a:pt x="1514" y="352"/>
                      <a:pt x="1509" y="347"/>
                      <a:pt x="1510" y="346"/>
                    </a:cubicBezTo>
                    <a:close/>
                    <a:moveTo>
                      <a:pt x="1228" y="135"/>
                    </a:moveTo>
                    <a:cubicBezTo>
                      <a:pt x="1225" y="134"/>
                      <a:pt x="1216" y="130"/>
                      <a:pt x="1205" y="125"/>
                    </a:cubicBezTo>
                    <a:cubicBezTo>
                      <a:pt x="1208" y="126"/>
                      <a:pt x="1218" y="130"/>
                      <a:pt x="1228" y="135"/>
                    </a:cubicBezTo>
                    <a:close/>
                    <a:moveTo>
                      <a:pt x="1322" y="186"/>
                    </a:moveTo>
                    <a:cubicBezTo>
                      <a:pt x="1324" y="189"/>
                      <a:pt x="1325" y="189"/>
                      <a:pt x="1325" y="192"/>
                    </a:cubicBezTo>
                    <a:cubicBezTo>
                      <a:pt x="1321" y="189"/>
                      <a:pt x="1310" y="182"/>
                      <a:pt x="1301" y="177"/>
                    </a:cubicBezTo>
                    <a:cubicBezTo>
                      <a:pt x="1306" y="180"/>
                      <a:pt x="1309" y="180"/>
                      <a:pt x="1316" y="184"/>
                    </a:cubicBezTo>
                    <a:cubicBezTo>
                      <a:pt x="1317" y="184"/>
                      <a:pt x="1302" y="176"/>
                      <a:pt x="1307" y="177"/>
                    </a:cubicBezTo>
                    <a:cubicBezTo>
                      <a:pt x="1310" y="179"/>
                      <a:pt x="1315" y="181"/>
                      <a:pt x="1322" y="186"/>
                    </a:cubicBezTo>
                    <a:close/>
                    <a:moveTo>
                      <a:pt x="1450" y="284"/>
                    </a:moveTo>
                    <a:cubicBezTo>
                      <a:pt x="1454" y="288"/>
                      <a:pt x="1454" y="289"/>
                      <a:pt x="1458" y="292"/>
                    </a:cubicBezTo>
                    <a:cubicBezTo>
                      <a:pt x="1458" y="295"/>
                      <a:pt x="1454" y="291"/>
                      <a:pt x="1447" y="284"/>
                    </a:cubicBezTo>
                    <a:cubicBezTo>
                      <a:pt x="1449" y="286"/>
                      <a:pt x="1450" y="286"/>
                      <a:pt x="1450" y="284"/>
                    </a:cubicBezTo>
                    <a:close/>
                    <a:moveTo>
                      <a:pt x="520" y="133"/>
                    </a:moveTo>
                    <a:cubicBezTo>
                      <a:pt x="522" y="133"/>
                      <a:pt x="517" y="136"/>
                      <a:pt x="509" y="140"/>
                    </a:cubicBezTo>
                    <a:cubicBezTo>
                      <a:pt x="506" y="139"/>
                      <a:pt x="511" y="137"/>
                      <a:pt x="520" y="133"/>
                    </a:cubicBezTo>
                    <a:close/>
                    <a:moveTo>
                      <a:pt x="882" y="56"/>
                    </a:moveTo>
                    <a:cubicBezTo>
                      <a:pt x="881" y="56"/>
                      <a:pt x="879" y="57"/>
                      <a:pt x="880" y="57"/>
                    </a:cubicBezTo>
                    <a:cubicBezTo>
                      <a:pt x="891" y="58"/>
                      <a:pt x="907" y="58"/>
                      <a:pt x="929" y="59"/>
                    </a:cubicBezTo>
                    <a:cubicBezTo>
                      <a:pt x="921" y="57"/>
                      <a:pt x="926" y="58"/>
                      <a:pt x="935" y="59"/>
                    </a:cubicBezTo>
                    <a:cubicBezTo>
                      <a:pt x="943" y="59"/>
                      <a:pt x="955" y="61"/>
                      <a:pt x="959" y="61"/>
                    </a:cubicBezTo>
                    <a:cubicBezTo>
                      <a:pt x="962" y="63"/>
                      <a:pt x="939" y="60"/>
                      <a:pt x="951" y="64"/>
                    </a:cubicBezTo>
                    <a:cubicBezTo>
                      <a:pt x="935" y="60"/>
                      <a:pt x="912" y="59"/>
                      <a:pt x="891" y="59"/>
                    </a:cubicBezTo>
                    <a:cubicBezTo>
                      <a:pt x="870" y="59"/>
                      <a:pt x="850" y="60"/>
                      <a:pt x="838" y="59"/>
                    </a:cubicBezTo>
                    <a:cubicBezTo>
                      <a:pt x="847" y="58"/>
                      <a:pt x="857" y="58"/>
                      <a:pt x="866" y="58"/>
                    </a:cubicBezTo>
                    <a:cubicBezTo>
                      <a:pt x="866" y="57"/>
                      <a:pt x="852" y="58"/>
                      <a:pt x="854" y="56"/>
                    </a:cubicBezTo>
                    <a:cubicBezTo>
                      <a:pt x="863" y="56"/>
                      <a:pt x="870" y="55"/>
                      <a:pt x="882" y="56"/>
                    </a:cubicBezTo>
                    <a:close/>
                    <a:moveTo>
                      <a:pt x="1420" y="260"/>
                    </a:moveTo>
                    <a:cubicBezTo>
                      <a:pt x="1432" y="270"/>
                      <a:pt x="1423" y="264"/>
                      <a:pt x="1428" y="269"/>
                    </a:cubicBezTo>
                    <a:cubicBezTo>
                      <a:pt x="1425" y="267"/>
                      <a:pt x="1418" y="262"/>
                      <a:pt x="1414" y="257"/>
                    </a:cubicBezTo>
                    <a:cubicBezTo>
                      <a:pt x="1416" y="258"/>
                      <a:pt x="1419" y="259"/>
                      <a:pt x="1420" y="260"/>
                    </a:cubicBezTo>
                    <a:close/>
                    <a:moveTo>
                      <a:pt x="1442" y="279"/>
                    </a:moveTo>
                    <a:cubicBezTo>
                      <a:pt x="1437" y="276"/>
                      <a:pt x="1442" y="280"/>
                      <a:pt x="1441" y="281"/>
                    </a:cubicBezTo>
                    <a:cubicBezTo>
                      <a:pt x="1438" y="278"/>
                      <a:pt x="1434" y="275"/>
                      <a:pt x="1431" y="271"/>
                    </a:cubicBezTo>
                    <a:cubicBezTo>
                      <a:pt x="1434" y="273"/>
                      <a:pt x="1433" y="271"/>
                      <a:pt x="1442" y="279"/>
                    </a:cubicBezTo>
                    <a:close/>
                    <a:moveTo>
                      <a:pt x="813" y="59"/>
                    </a:moveTo>
                    <a:cubicBezTo>
                      <a:pt x="820" y="58"/>
                      <a:pt x="822" y="58"/>
                      <a:pt x="827" y="58"/>
                    </a:cubicBezTo>
                    <a:cubicBezTo>
                      <a:pt x="829" y="60"/>
                      <a:pt x="824" y="61"/>
                      <a:pt x="811" y="62"/>
                    </a:cubicBezTo>
                    <a:cubicBezTo>
                      <a:pt x="810" y="61"/>
                      <a:pt x="816" y="60"/>
                      <a:pt x="813" y="59"/>
                    </a:cubicBezTo>
                    <a:close/>
                    <a:moveTo>
                      <a:pt x="1009" y="69"/>
                    </a:moveTo>
                    <a:cubicBezTo>
                      <a:pt x="1020" y="70"/>
                      <a:pt x="1014" y="71"/>
                      <a:pt x="1027" y="73"/>
                    </a:cubicBezTo>
                    <a:cubicBezTo>
                      <a:pt x="1029" y="74"/>
                      <a:pt x="1021" y="72"/>
                      <a:pt x="1021" y="73"/>
                    </a:cubicBezTo>
                    <a:cubicBezTo>
                      <a:pt x="1014" y="72"/>
                      <a:pt x="1008" y="70"/>
                      <a:pt x="1009" y="69"/>
                    </a:cubicBezTo>
                    <a:close/>
                    <a:moveTo>
                      <a:pt x="1392" y="239"/>
                    </a:moveTo>
                    <a:cubicBezTo>
                      <a:pt x="1389" y="238"/>
                      <a:pt x="1383" y="233"/>
                      <a:pt x="1375" y="227"/>
                    </a:cubicBezTo>
                    <a:cubicBezTo>
                      <a:pt x="1375" y="225"/>
                      <a:pt x="1388" y="235"/>
                      <a:pt x="1392" y="239"/>
                    </a:cubicBezTo>
                    <a:close/>
                    <a:moveTo>
                      <a:pt x="325" y="264"/>
                    </a:moveTo>
                    <a:cubicBezTo>
                      <a:pt x="332" y="257"/>
                      <a:pt x="332" y="257"/>
                      <a:pt x="332" y="257"/>
                    </a:cubicBezTo>
                    <a:cubicBezTo>
                      <a:pt x="335" y="256"/>
                      <a:pt x="332" y="259"/>
                      <a:pt x="332" y="260"/>
                    </a:cubicBezTo>
                    <a:cubicBezTo>
                      <a:pt x="327" y="264"/>
                      <a:pt x="325" y="265"/>
                      <a:pt x="325" y="264"/>
                    </a:cubicBezTo>
                    <a:close/>
                    <a:moveTo>
                      <a:pt x="549" y="124"/>
                    </a:moveTo>
                    <a:cubicBezTo>
                      <a:pt x="548" y="127"/>
                      <a:pt x="538" y="129"/>
                      <a:pt x="533" y="131"/>
                    </a:cubicBezTo>
                    <a:cubicBezTo>
                      <a:pt x="534" y="129"/>
                      <a:pt x="543" y="126"/>
                      <a:pt x="549" y="124"/>
                    </a:cubicBezTo>
                    <a:close/>
                    <a:moveTo>
                      <a:pt x="978" y="65"/>
                    </a:moveTo>
                    <a:cubicBezTo>
                      <a:pt x="979" y="68"/>
                      <a:pt x="969" y="65"/>
                      <a:pt x="958" y="64"/>
                    </a:cubicBezTo>
                    <a:cubicBezTo>
                      <a:pt x="962" y="63"/>
                      <a:pt x="969" y="64"/>
                      <a:pt x="978" y="65"/>
                    </a:cubicBezTo>
                    <a:close/>
                    <a:moveTo>
                      <a:pt x="357" y="241"/>
                    </a:moveTo>
                    <a:cubicBezTo>
                      <a:pt x="358" y="241"/>
                      <a:pt x="358" y="241"/>
                      <a:pt x="358" y="241"/>
                    </a:cubicBezTo>
                    <a:cubicBezTo>
                      <a:pt x="353" y="245"/>
                      <a:pt x="346" y="252"/>
                      <a:pt x="347" y="249"/>
                    </a:cubicBezTo>
                    <a:cubicBezTo>
                      <a:pt x="349" y="247"/>
                      <a:pt x="352" y="244"/>
                      <a:pt x="357" y="241"/>
                    </a:cubicBezTo>
                    <a:close/>
                    <a:moveTo>
                      <a:pt x="435" y="185"/>
                    </a:moveTo>
                    <a:cubicBezTo>
                      <a:pt x="445" y="179"/>
                      <a:pt x="446" y="183"/>
                      <a:pt x="435" y="189"/>
                    </a:cubicBezTo>
                    <a:cubicBezTo>
                      <a:pt x="434" y="188"/>
                      <a:pt x="438" y="185"/>
                      <a:pt x="435" y="185"/>
                    </a:cubicBezTo>
                    <a:close/>
                    <a:moveTo>
                      <a:pt x="724" y="77"/>
                    </a:moveTo>
                    <a:cubicBezTo>
                      <a:pt x="727" y="75"/>
                      <a:pt x="739" y="73"/>
                      <a:pt x="736" y="72"/>
                    </a:cubicBezTo>
                    <a:cubicBezTo>
                      <a:pt x="740" y="72"/>
                      <a:pt x="742" y="72"/>
                      <a:pt x="743" y="71"/>
                    </a:cubicBezTo>
                    <a:cubicBezTo>
                      <a:pt x="752" y="70"/>
                      <a:pt x="747" y="73"/>
                      <a:pt x="738" y="74"/>
                    </a:cubicBezTo>
                    <a:cubicBezTo>
                      <a:pt x="746" y="74"/>
                      <a:pt x="761" y="71"/>
                      <a:pt x="751" y="71"/>
                    </a:cubicBezTo>
                    <a:cubicBezTo>
                      <a:pt x="757" y="70"/>
                      <a:pt x="757" y="70"/>
                      <a:pt x="757" y="69"/>
                    </a:cubicBezTo>
                    <a:cubicBezTo>
                      <a:pt x="765" y="68"/>
                      <a:pt x="757" y="71"/>
                      <a:pt x="768" y="69"/>
                    </a:cubicBezTo>
                    <a:cubicBezTo>
                      <a:pt x="772" y="70"/>
                      <a:pt x="764" y="71"/>
                      <a:pt x="767" y="72"/>
                    </a:cubicBezTo>
                    <a:cubicBezTo>
                      <a:pt x="755" y="73"/>
                      <a:pt x="749" y="74"/>
                      <a:pt x="743" y="75"/>
                    </a:cubicBezTo>
                    <a:cubicBezTo>
                      <a:pt x="737" y="75"/>
                      <a:pt x="732" y="75"/>
                      <a:pt x="724" y="77"/>
                    </a:cubicBezTo>
                    <a:close/>
                    <a:moveTo>
                      <a:pt x="579" y="117"/>
                    </a:moveTo>
                    <a:cubicBezTo>
                      <a:pt x="576" y="122"/>
                      <a:pt x="567" y="125"/>
                      <a:pt x="557" y="128"/>
                    </a:cubicBezTo>
                    <a:cubicBezTo>
                      <a:pt x="547" y="132"/>
                      <a:pt x="536" y="135"/>
                      <a:pt x="529" y="139"/>
                    </a:cubicBezTo>
                    <a:cubicBezTo>
                      <a:pt x="540" y="132"/>
                      <a:pt x="560" y="123"/>
                      <a:pt x="579" y="117"/>
                    </a:cubicBezTo>
                    <a:close/>
                    <a:moveTo>
                      <a:pt x="595" y="112"/>
                    </a:moveTo>
                    <a:cubicBezTo>
                      <a:pt x="595" y="111"/>
                      <a:pt x="602" y="108"/>
                      <a:pt x="611" y="105"/>
                    </a:cubicBezTo>
                    <a:cubicBezTo>
                      <a:pt x="620" y="102"/>
                      <a:pt x="632" y="98"/>
                      <a:pt x="640" y="96"/>
                    </a:cubicBezTo>
                    <a:cubicBezTo>
                      <a:pt x="639" y="99"/>
                      <a:pt x="622" y="101"/>
                      <a:pt x="621" y="103"/>
                    </a:cubicBezTo>
                    <a:cubicBezTo>
                      <a:pt x="625" y="103"/>
                      <a:pt x="629" y="99"/>
                      <a:pt x="635" y="99"/>
                    </a:cubicBezTo>
                    <a:cubicBezTo>
                      <a:pt x="631" y="101"/>
                      <a:pt x="625" y="104"/>
                      <a:pt x="617" y="107"/>
                    </a:cubicBezTo>
                    <a:cubicBezTo>
                      <a:pt x="617" y="108"/>
                      <a:pt x="634" y="104"/>
                      <a:pt x="616" y="110"/>
                    </a:cubicBezTo>
                    <a:cubicBezTo>
                      <a:pt x="625" y="108"/>
                      <a:pt x="616" y="112"/>
                      <a:pt x="628" y="109"/>
                    </a:cubicBezTo>
                    <a:cubicBezTo>
                      <a:pt x="627" y="110"/>
                      <a:pt x="620" y="112"/>
                      <a:pt x="615" y="113"/>
                    </a:cubicBezTo>
                    <a:cubicBezTo>
                      <a:pt x="616" y="113"/>
                      <a:pt x="618" y="112"/>
                      <a:pt x="618" y="111"/>
                    </a:cubicBezTo>
                    <a:cubicBezTo>
                      <a:pt x="611" y="114"/>
                      <a:pt x="611" y="114"/>
                      <a:pt x="611" y="114"/>
                    </a:cubicBezTo>
                    <a:cubicBezTo>
                      <a:pt x="608" y="116"/>
                      <a:pt x="611" y="116"/>
                      <a:pt x="612" y="118"/>
                    </a:cubicBezTo>
                    <a:cubicBezTo>
                      <a:pt x="598" y="124"/>
                      <a:pt x="601" y="120"/>
                      <a:pt x="606" y="117"/>
                    </a:cubicBezTo>
                    <a:cubicBezTo>
                      <a:pt x="600" y="120"/>
                      <a:pt x="597" y="121"/>
                      <a:pt x="594" y="123"/>
                    </a:cubicBezTo>
                    <a:cubicBezTo>
                      <a:pt x="591" y="125"/>
                      <a:pt x="588" y="126"/>
                      <a:pt x="580" y="129"/>
                    </a:cubicBezTo>
                    <a:cubicBezTo>
                      <a:pt x="583" y="128"/>
                      <a:pt x="583" y="127"/>
                      <a:pt x="578" y="128"/>
                    </a:cubicBezTo>
                    <a:cubicBezTo>
                      <a:pt x="569" y="132"/>
                      <a:pt x="569" y="133"/>
                      <a:pt x="560" y="136"/>
                    </a:cubicBezTo>
                    <a:cubicBezTo>
                      <a:pt x="558" y="136"/>
                      <a:pt x="563" y="134"/>
                      <a:pt x="566" y="132"/>
                    </a:cubicBezTo>
                    <a:cubicBezTo>
                      <a:pt x="570" y="131"/>
                      <a:pt x="573" y="129"/>
                      <a:pt x="567" y="130"/>
                    </a:cubicBezTo>
                    <a:cubicBezTo>
                      <a:pt x="579" y="125"/>
                      <a:pt x="574" y="130"/>
                      <a:pt x="587" y="124"/>
                    </a:cubicBezTo>
                    <a:cubicBezTo>
                      <a:pt x="582" y="125"/>
                      <a:pt x="580" y="125"/>
                      <a:pt x="578" y="125"/>
                    </a:cubicBezTo>
                    <a:cubicBezTo>
                      <a:pt x="576" y="125"/>
                      <a:pt x="573" y="126"/>
                      <a:pt x="564" y="128"/>
                    </a:cubicBezTo>
                    <a:cubicBezTo>
                      <a:pt x="573" y="124"/>
                      <a:pt x="576" y="124"/>
                      <a:pt x="578" y="123"/>
                    </a:cubicBezTo>
                    <a:cubicBezTo>
                      <a:pt x="579" y="122"/>
                      <a:pt x="580" y="122"/>
                      <a:pt x="586" y="119"/>
                    </a:cubicBezTo>
                    <a:cubicBezTo>
                      <a:pt x="588" y="119"/>
                      <a:pt x="591" y="119"/>
                      <a:pt x="595" y="119"/>
                    </a:cubicBezTo>
                    <a:cubicBezTo>
                      <a:pt x="604" y="115"/>
                      <a:pt x="590" y="119"/>
                      <a:pt x="592" y="117"/>
                    </a:cubicBezTo>
                    <a:cubicBezTo>
                      <a:pt x="599" y="114"/>
                      <a:pt x="601" y="114"/>
                      <a:pt x="605" y="113"/>
                    </a:cubicBezTo>
                    <a:cubicBezTo>
                      <a:pt x="598" y="114"/>
                      <a:pt x="600" y="113"/>
                      <a:pt x="600" y="111"/>
                    </a:cubicBezTo>
                    <a:cubicBezTo>
                      <a:pt x="595" y="112"/>
                      <a:pt x="593" y="114"/>
                      <a:pt x="583" y="117"/>
                    </a:cubicBezTo>
                    <a:cubicBezTo>
                      <a:pt x="581" y="115"/>
                      <a:pt x="581" y="115"/>
                      <a:pt x="581" y="115"/>
                    </a:cubicBezTo>
                    <a:cubicBezTo>
                      <a:pt x="584" y="114"/>
                      <a:pt x="589" y="113"/>
                      <a:pt x="594" y="111"/>
                    </a:cubicBezTo>
                    <a:cubicBezTo>
                      <a:pt x="599" y="110"/>
                      <a:pt x="596" y="111"/>
                      <a:pt x="595" y="112"/>
                    </a:cubicBezTo>
                    <a:close/>
                    <a:moveTo>
                      <a:pt x="576" y="130"/>
                    </a:moveTo>
                    <a:cubicBezTo>
                      <a:pt x="578" y="131"/>
                      <a:pt x="573" y="134"/>
                      <a:pt x="579" y="133"/>
                    </a:cubicBezTo>
                    <a:cubicBezTo>
                      <a:pt x="572" y="135"/>
                      <a:pt x="564" y="138"/>
                      <a:pt x="559" y="139"/>
                    </a:cubicBezTo>
                    <a:cubicBezTo>
                      <a:pt x="560" y="137"/>
                      <a:pt x="566" y="134"/>
                      <a:pt x="576" y="130"/>
                    </a:cubicBezTo>
                    <a:close/>
                    <a:moveTo>
                      <a:pt x="676" y="86"/>
                    </a:moveTo>
                    <a:cubicBezTo>
                      <a:pt x="686" y="83"/>
                      <a:pt x="686" y="83"/>
                      <a:pt x="686" y="83"/>
                    </a:cubicBezTo>
                    <a:cubicBezTo>
                      <a:pt x="691" y="84"/>
                      <a:pt x="670" y="87"/>
                      <a:pt x="678" y="88"/>
                    </a:cubicBezTo>
                    <a:cubicBezTo>
                      <a:pt x="666" y="92"/>
                      <a:pt x="670" y="88"/>
                      <a:pt x="657" y="92"/>
                    </a:cubicBezTo>
                    <a:cubicBezTo>
                      <a:pt x="657" y="91"/>
                      <a:pt x="662" y="90"/>
                      <a:pt x="667" y="89"/>
                    </a:cubicBezTo>
                    <a:cubicBezTo>
                      <a:pt x="672" y="88"/>
                      <a:pt x="678" y="87"/>
                      <a:pt x="676" y="86"/>
                    </a:cubicBezTo>
                    <a:close/>
                    <a:moveTo>
                      <a:pt x="491" y="156"/>
                    </a:moveTo>
                    <a:cubicBezTo>
                      <a:pt x="500" y="152"/>
                      <a:pt x="504" y="149"/>
                      <a:pt x="518" y="143"/>
                    </a:cubicBezTo>
                    <a:cubicBezTo>
                      <a:pt x="515" y="145"/>
                      <a:pt x="506" y="150"/>
                      <a:pt x="498" y="154"/>
                    </a:cubicBezTo>
                    <a:cubicBezTo>
                      <a:pt x="498" y="155"/>
                      <a:pt x="504" y="152"/>
                      <a:pt x="508" y="150"/>
                    </a:cubicBezTo>
                    <a:cubicBezTo>
                      <a:pt x="509" y="151"/>
                      <a:pt x="502" y="155"/>
                      <a:pt x="494" y="158"/>
                    </a:cubicBezTo>
                    <a:cubicBezTo>
                      <a:pt x="497" y="155"/>
                      <a:pt x="492" y="158"/>
                      <a:pt x="491" y="156"/>
                    </a:cubicBezTo>
                    <a:close/>
                    <a:moveTo>
                      <a:pt x="776" y="69"/>
                    </a:moveTo>
                    <a:cubicBezTo>
                      <a:pt x="786" y="68"/>
                      <a:pt x="786" y="68"/>
                      <a:pt x="786" y="68"/>
                    </a:cubicBezTo>
                    <a:cubicBezTo>
                      <a:pt x="786" y="69"/>
                      <a:pt x="788" y="69"/>
                      <a:pt x="794" y="69"/>
                    </a:cubicBezTo>
                    <a:cubicBezTo>
                      <a:pt x="790" y="70"/>
                      <a:pt x="777" y="72"/>
                      <a:pt x="776" y="73"/>
                    </a:cubicBezTo>
                    <a:cubicBezTo>
                      <a:pt x="764" y="74"/>
                      <a:pt x="784" y="70"/>
                      <a:pt x="776" y="69"/>
                    </a:cubicBezTo>
                    <a:close/>
                    <a:moveTo>
                      <a:pt x="355" y="246"/>
                    </a:moveTo>
                    <a:cubicBezTo>
                      <a:pt x="358" y="244"/>
                      <a:pt x="364" y="240"/>
                      <a:pt x="370" y="235"/>
                    </a:cubicBezTo>
                    <a:cubicBezTo>
                      <a:pt x="377" y="230"/>
                      <a:pt x="383" y="225"/>
                      <a:pt x="387" y="221"/>
                    </a:cubicBezTo>
                    <a:cubicBezTo>
                      <a:pt x="387" y="224"/>
                      <a:pt x="385" y="227"/>
                      <a:pt x="378" y="233"/>
                    </a:cubicBezTo>
                    <a:cubicBezTo>
                      <a:pt x="370" y="239"/>
                      <a:pt x="379" y="230"/>
                      <a:pt x="381" y="228"/>
                    </a:cubicBezTo>
                    <a:cubicBezTo>
                      <a:pt x="367" y="236"/>
                      <a:pt x="360" y="247"/>
                      <a:pt x="351" y="251"/>
                    </a:cubicBezTo>
                    <a:cubicBezTo>
                      <a:pt x="349" y="255"/>
                      <a:pt x="341" y="262"/>
                      <a:pt x="345" y="261"/>
                    </a:cubicBezTo>
                    <a:cubicBezTo>
                      <a:pt x="331" y="273"/>
                      <a:pt x="336" y="267"/>
                      <a:pt x="328" y="271"/>
                    </a:cubicBezTo>
                    <a:cubicBezTo>
                      <a:pt x="335" y="266"/>
                      <a:pt x="346" y="254"/>
                      <a:pt x="355" y="246"/>
                    </a:cubicBezTo>
                    <a:close/>
                    <a:moveTo>
                      <a:pt x="438" y="187"/>
                    </a:moveTo>
                    <a:cubicBezTo>
                      <a:pt x="449" y="181"/>
                      <a:pt x="434" y="193"/>
                      <a:pt x="444" y="187"/>
                    </a:cubicBezTo>
                    <a:cubicBezTo>
                      <a:pt x="442" y="189"/>
                      <a:pt x="437" y="192"/>
                      <a:pt x="430" y="196"/>
                    </a:cubicBezTo>
                    <a:cubicBezTo>
                      <a:pt x="427" y="196"/>
                      <a:pt x="434" y="191"/>
                      <a:pt x="438" y="187"/>
                    </a:cubicBezTo>
                    <a:close/>
                    <a:moveTo>
                      <a:pt x="429" y="195"/>
                    </a:moveTo>
                    <a:cubicBezTo>
                      <a:pt x="420" y="201"/>
                      <a:pt x="414" y="203"/>
                      <a:pt x="418" y="200"/>
                    </a:cubicBezTo>
                    <a:cubicBezTo>
                      <a:pt x="426" y="194"/>
                      <a:pt x="428" y="194"/>
                      <a:pt x="429" y="195"/>
                    </a:cubicBezTo>
                    <a:close/>
                    <a:moveTo>
                      <a:pt x="471" y="168"/>
                    </a:moveTo>
                    <a:cubicBezTo>
                      <a:pt x="466" y="174"/>
                      <a:pt x="477" y="169"/>
                      <a:pt x="474" y="173"/>
                    </a:cubicBezTo>
                    <a:cubicBezTo>
                      <a:pt x="465" y="176"/>
                      <a:pt x="463" y="174"/>
                      <a:pt x="456" y="177"/>
                    </a:cubicBezTo>
                    <a:cubicBezTo>
                      <a:pt x="460" y="173"/>
                      <a:pt x="465" y="172"/>
                      <a:pt x="471" y="168"/>
                    </a:cubicBezTo>
                    <a:close/>
                    <a:moveTo>
                      <a:pt x="814" y="66"/>
                    </a:moveTo>
                    <a:cubicBezTo>
                      <a:pt x="816" y="68"/>
                      <a:pt x="825" y="67"/>
                      <a:pt x="834" y="67"/>
                    </a:cubicBezTo>
                    <a:cubicBezTo>
                      <a:pt x="843" y="67"/>
                      <a:pt x="853" y="67"/>
                      <a:pt x="855" y="68"/>
                    </a:cubicBezTo>
                    <a:cubicBezTo>
                      <a:pt x="846" y="68"/>
                      <a:pt x="838" y="68"/>
                      <a:pt x="834" y="69"/>
                    </a:cubicBezTo>
                    <a:cubicBezTo>
                      <a:pt x="836" y="70"/>
                      <a:pt x="843" y="69"/>
                      <a:pt x="848" y="69"/>
                    </a:cubicBezTo>
                    <a:cubicBezTo>
                      <a:pt x="849" y="70"/>
                      <a:pt x="835" y="70"/>
                      <a:pt x="825" y="71"/>
                    </a:cubicBezTo>
                    <a:cubicBezTo>
                      <a:pt x="829" y="68"/>
                      <a:pt x="822" y="70"/>
                      <a:pt x="813" y="70"/>
                    </a:cubicBezTo>
                    <a:cubicBezTo>
                      <a:pt x="811" y="68"/>
                      <a:pt x="820" y="69"/>
                      <a:pt x="827" y="69"/>
                    </a:cubicBezTo>
                    <a:cubicBezTo>
                      <a:pt x="829" y="67"/>
                      <a:pt x="816" y="68"/>
                      <a:pt x="809" y="69"/>
                    </a:cubicBezTo>
                    <a:cubicBezTo>
                      <a:pt x="810" y="68"/>
                      <a:pt x="816" y="67"/>
                      <a:pt x="814" y="66"/>
                    </a:cubicBezTo>
                    <a:close/>
                    <a:moveTo>
                      <a:pt x="288" y="308"/>
                    </a:moveTo>
                    <a:cubicBezTo>
                      <a:pt x="288" y="307"/>
                      <a:pt x="292" y="303"/>
                      <a:pt x="295" y="301"/>
                    </a:cubicBezTo>
                    <a:cubicBezTo>
                      <a:pt x="293" y="303"/>
                      <a:pt x="293" y="303"/>
                      <a:pt x="299" y="299"/>
                    </a:cubicBezTo>
                    <a:cubicBezTo>
                      <a:pt x="299" y="300"/>
                      <a:pt x="293" y="305"/>
                      <a:pt x="290" y="308"/>
                    </a:cubicBezTo>
                    <a:cubicBezTo>
                      <a:pt x="291" y="307"/>
                      <a:pt x="292" y="304"/>
                      <a:pt x="288" y="308"/>
                    </a:cubicBezTo>
                    <a:close/>
                    <a:moveTo>
                      <a:pt x="324" y="276"/>
                    </a:moveTo>
                    <a:cubicBezTo>
                      <a:pt x="315" y="285"/>
                      <a:pt x="330" y="275"/>
                      <a:pt x="326" y="279"/>
                    </a:cubicBezTo>
                    <a:cubicBezTo>
                      <a:pt x="324" y="282"/>
                      <a:pt x="319" y="287"/>
                      <a:pt x="312" y="293"/>
                    </a:cubicBezTo>
                    <a:cubicBezTo>
                      <a:pt x="310" y="294"/>
                      <a:pt x="315" y="290"/>
                      <a:pt x="319" y="286"/>
                    </a:cubicBezTo>
                    <a:cubicBezTo>
                      <a:pt x="312" y="291"/>
                      <a:pt x="310" y="294"/>
                      <a:pt x="308" y="296"/>
                    </a:cubicBezTo>
                    <a:cubicBezTo>
                      <a:pt x="306" y="299"/>
                      <a:pt x="304" y="302"/>
                      <a:pt x="298" y="308"/>
                    </a:cubicBezTo>
                    <a:cubicBezTo>
                      <a:pt x="297" y="308"/>
                      <a:pt x="299" y="305"/>
                      <a:pt x="302" y="303"/>
                    </a:cubicBezTo>
                    <a:cubicBezTo>
                      <a:pt x="302" y="302"/>
                      <a:pt x="301" y="303"/>
                      <a:pt x="299" y="305"/>
                    </a:cubicBezTo>
                    <a:cubicBezTo>
                      <a:pt x="300" y="301"/>
                      <a:pt x="305" y="297"/>
                      <a:pt x="309" y="292"/>
                    </a:cubicBezTo>
                    <a:cubicBezTo>
                      <a:pt x="308" y="293"/>
                      <a:pt x="304" y="297"/>
                      <a:pt x="301" y="299"/>
                    </a:cubicBezTo>
                    <a:cubicBezTo>
                      <a:pt x="309" y="290"/>
                      <a:pt x="305" y="294"/>
                      <a:pt x="305" y="291"/>
                    </a:cubicBezTo>
                    <a:cubicBezTo>
                      <a:pt x="313" y="284"/>
                      <a:pt x="314" y="282"/>
                      <a:pt x="320" y="278"/>
                    </a:cubicBezTo>
                    <a:cubicBezTo>
                      <a:pt x="320" y="278"/>
                      <a:pt x="313" y="284"/>
                      <a:pt x="314" y="285"/>
                    </a:cubicBezTo>
                    <a:cubicBezTo>
                      <a:pt x="315" y="285"/>
                      <a:pt x="322" y="276"/>
                      <a:pt x="327" y="274"/>
                    </a:cubicBezTo>
                    <a:cubicBezTo>
                      <a:pt x="328" y="274"/>
                      <a:pt x="325" y="277"/>
                      <a:pt x="324" y="276"/>
                    </a:cubicBezTo>
                    <a:close/>
                    <a:moveTo>
                      <a:pt x="679" y="88"/>
                    </a:moveTo>
                    <a:cubicBezTo>
                      <a:pt x="682" y="89"/>
                      <a:pt x="686" y="90"/>
                      <a:pt x="699" y="88"/>
                    </a:cubicBezTo>
                    <a:cubicBezTo>
                      <a:pt x="699" y="90"/>
                      <a:pt x="680" y="93"/>
                      <a:pt x="670" y="96"/>
                    </a:cubicBezTo>
                    <a:cubicBezTo>
                      <a:pt x="666" y="95"/>
                      <a:pt x="683" y="93"/>
                      <a:pt x="682" y="91"/>
                    </a:cubicBezTo>
                    <a:cubicBezTo>
                      <a:pt x="681" y="89"/>
                      <a:pt x="666" y="93"/>
                      <a:pt x="662" y="93"/>
                    </a:cubicBezTo>
                    <a:cubicBezTo>
                      <a:pt x="671" y="91"/>
                      <a:pt x="669" y="90"/>
                      <a:pt x="679" y="88"/>
                    </a:cubicBezTo>
                    <a:close/>
                    <a:moveTo>
                      <a:pt x="733" y="77"/>
                    </a:moveTo>
                    <a:cubicBezTo>
                      <a:pt x="741" y="76"/>
                      <a:pt x="746" y="75"/>
                      <a:pt x="750" y="75"/>
                    </a:cubicBezTo>
                    <a:cubicBezTo>
                      <a:pt x="751" y="76"/>
                      <a:pt x="733" y="78"/>
                      <a:pt x="733" y="77"/>
                    </a:cubicBezTo>
                    <a:close/>
                    <a:moveTo>
                      <a:pt x="257" y="343"/>
                    </a:moveTo>
                    <a:cubicBezTo>
                      <a:pt x="262" y="337"/>
                      <a:pt x="265" y="335"/>
                      <a:pt x="266" y="336"/>
                    </a:cubicBezTo>
                    <a:cubicBezTo>
                      <a:pt x="258" y="344"/>
                      <a:pt x="256" y="348"/>
                      <a:pt x="247" y="359"/>
                    </a:cubicBezTo>
                    <a:cubicBezTo>
                      <a:pt x="244" y="360"/>
                      <a:pt x="248" y="355"/>
                      <a:pt x="252" y="351"/>
                    </a:cubicBezTo>
                    <a:cubicBezTo>
                      <a:pt x="256" y="346"/>
                      <a:pt x="260" y="341"/>
                      <a:pt x="257" y="343"/>
                    </a:cubicBezTo>
                    <a:close/>
                    <a:moveTo>
                      <a:pt x="76" y="1015"/>
                    </a:moveTo>
                    <a:cubicBezTo>
                      <a:pt x="77" y="1017"/>
                      <a:pt x="77" y="1018"/>
                      <a:pt x="78" y="1017"/>
                    </a:cubicBezTo>
                    <a:cubicBezTo>
                      <a:pt x="80" y="1027"/>
                      <a:pt x="79" y="1027"/>
                      <a:pt x="82" y="1037"/>
                    </a:cubicBezTo>
                    <a:cubicBezTo>
                      <a:pt x="80" y="1033"/>
                      <a:pt x="78" y="1023"/>
                      <a:pt x="76" y="1015"/>
                    </a:cubicBezTo>
                    <a:close/>
                    <a:moveTo>
                      <a:pt x="538" y="138"/>
                    </a:moveTo>
                    <a:cubicBezTo>
                      <a:pt x="538" y="138"/>
                      <a:pt x="543" y="136"/>
                      <a:pt x="547" y="134"/>
                    </a:cubicBezTo>
                    <a:cubicBezTo>
                      <a:pt x="550" y="134"/>
                      <a:pt x="546" y="137"/>
                      <a:pt x="536" y="141"/>
                    </a:cubicBezTo>
                    <a:cubicBezTo>
                      <a:pt x="536" y="141"/>
                      <a:pt x="549" y="134"/>
                      <a:pt x="538" y="138"/>
                    </a:cubicBezTo>
                    <a:close/>
                    <a:moveTo>
                      <a:pt x="728" y="80"/>
                    </a:moveTo>
                    <a:cubicBezTo>
                      <a:pt x="731" y="80"/>
                      <a:pt x="738" y="79"/>
                      <a:pt x="744" y="79"/>
                    </a:cubicBezTo>
                    <a:cubicBezTo>
                      <a:pt x="750" y="78"/>
                      <a:pt x="754" y="78"/>
                      <a:pt x="750" y="80"/>
                    </a:cubicBezTo>
                    <a:cubicBezTo>
                      <a:pt x="745" y="81"/>
                      <a:pt x="744" y="80"/>
                      <a:pt x="743" y="80"/>
                    </a:cubicBezTo>
                    <a:cubicBezTo>
                      <a:pt x="737" y="81"/>
                      <a:pt x="736" y="82"/>
                      <a:pt x="730" y="83"/>
                    </a:cubicBezTo>
                    <a:lnTo>
                      <a:pt x="728" y="80"/>
                    </a:lnTo>
                    <a:close/>
                    <a:moveTo>
                      <a:pt x="208" y="409"/>
                    </a:moveTo>
                    <a:cubicBezTo>
                      <a:pt x="213" y="401"/>
                      <a:pt x="214" y="402"/>
                      <a:pt x="218" y="396"/>
                    </a:cubicBezTo>
                    <a:cubicBezTo>
                      <a:pt x="220" y="395"/>
                      <a:pt x="217" y="400"/>
                      <a:pt x="214" y="404"/>
                    </a:cubicBezTo>
                    <a:cubicBezTo>
                      <a:pt x="212" y="407"/>
                      <a:pt x="208" y="411"/>
                      <a:pt x="208" y="409"/>
                    </a:cubicBezTo>
                    <a:close/>
                    <a:moveTo>
                      <a:pt x="428" y="198"/>
                    </a:moveTo>
                    <a:cubicBezTo>
                      <a:pt x="437" y="193"/>
                      <a:pt x="437" y="193"/>
                      <a:pt x="437" y="193"/>
                    </a:cubicBezTo>
                    <a:cubicBezTo>
                      <a:pt x="437" y="194"/>
                      <a:pt x="437" y="195"/>
                      <a:pt x="427" y="201"/>
                    </a:cubicBezTo>
                    <a:cubicBezTo>
                      <a:pt x="429" y="199"/>
                      <a:pt x="429" y="199"/>
                      <a:pt x="428" y="198"/>
                    </a:cubicBezTo>
                    <a:close/>
                    <a:moveTo>
                      <a:pt x="389" y="228"/>
                    </a:moveTo>
                    <a:cubicBezTo>
                      <a:pt x="385" y="231"/>
                      <a:pt x="381" y="234"/>
                      <a:pt x="378" y="236"/>
                    </a:cubicBezTo>
                    <a:cubicBezTo>
                      <a:pt x="375" y="237"/>
                      <a:pt x="378" y="234"/>
                      <a:pt x="382" y="231"/>
                    </a:cubicBezTo>
                    <a:cubicBezTo>
                      <a:pt x="385" y="229"/>
                      <a:pt x="389" y="226"/>
                      <a:pt x="389" y="228"/>
                    </a:cubicBezTo>
                    <a:close/>
                    <a:moveTo>
                      <a:pt x="647" y="102"/>
                    </a:moveTo>
                    <a:cubicBezTo>
                      <a:pt x="655" y="100"/>
                      <a:pt x="658" y="100"/>
                      <a:pt x="658" y="101"/>
                    </a:cubicBezTo>
                    <a:cubicBezTo>
                      <a:pt x="648" y="104"/>
                      <a:pt x="648" y="104"/>
                      <a:pt x="648" y="104"/>
                    </a:cubicBezTo>
                    <a:lnTo>
                      <a:pt x="647" y="102"/>
                    </a:lnTo>
                    <a:close/>
                    <a:moveTo>
                      <a:pt x="754" y="79"/>
                    </a:moveTo>
                    <a:cubicBezTo>
                      <a:pt x="759" y="79"/>
                      <a:pt x="771" y="76"/>
                      <a:pt x="771" y="77"/>
                    </a:cubicBezTo>
                    <a:cubicBezTo>
                      <a:pt x="769" y="79"/>
                      <a:pt x="763" y="80"/>
                      <a:pt x="757" y="81"/>
                    </a:cubicBezTo>
                    <a:cubicBezTo>
                      <a:pt x="751" y="82"/>
                      <a:pt x="745" y="84"/>
                      <a:pt x="743" y="85"/>
                    </a:cubicBezTo>
                    <a:cubicBezTo>
                      <a:pt x="737" y="86"/>
                      <a:pt x="736" y="85"/>
                      <a:pt x="726" y="87"/>
                    </a:cubicBezTo>
                    <a:cubicBezTo>
                      <a:pt x="731" y="85"/>
                      <a:pt x="723" y="84"/>
                      <a:pt x="737" y="82"/>
                    </a:cubicBezTo>
                    <a:cubicBezTo>
                      <a:pt x="744" y="82"/>
                      <a:pt x="737" y="84"/>
                      <a:pt x="736" y="85"/>
                    </a:cubicBezTo>
                    <a:cubicBezTo>
                      <a:pt x="747" y="83"/>
                      <a:pt x="748" y="81"/>
                      <a:pt x="754" y="79"/>
                    </a:cubicBezTo>
                    <a:close/>
                    <a:moveTo>
                      <a:pt x="1008" y="83"/>
                    </a:moveTo>
                    <a:cubicBezTo>
                      <a:pt x="1011" y="82"/>
                      <a:pt x="1028" y="86"/>
                      <a:pt x="1036" y="87"/>
                    </a:cubicBezTo>
                    <a:cubicBezTo>
                      <a:pt x="1033" y="88"/>
                      <a:pt x="1036" y="89"/>
                      <a:pt x="1023" y="87"/>
                    </a:cubicBezTo>
                    <a:cubicBezTo>
                      <a:pt x="1025" y="85"/>
                      <a:pt x="1015" y="85"/>
                      <a:pt x="1008" y="83"/>
                    </a:cubicBezTo>
                    <a:close/>
                    <a:moveTo>
                      <a:pt x="309" y="304"/>
                    </a:moveTo>
                    <a:cubicBezTo>
                      <a:pt x="308" y="304"/>
                      <a:pt x="303" y="308"/>
                      <a:pt x="304" y="306"/>
                    </a:cubicBezTo>
                    <a:cubicBezTo>
                      <a:pt x="311" y="299"/>
                      <a:pt x="309" y="300"/>
                      <a:pt x="315" y="294"/>
                    </a:cubicBezTo>
                    <a:cubicBezTo>
                      <a:pt x="314" y="293"/>
                      <a:pt x="306" y="302"/>
                      <a:pt x="302" y="306"/>
                    </a:cubicBezTo>
                    <a:cubicBezTo>
                      <a:pt x="305" y="300"/>
                      <a:pt x="313" y="293"/>
                      <a:pt x="323" y="285"/>
                    </a:cubicBezTo>
                    <a:cubicBezTo>
                      <a:pt x="314" y="294"/>
                      <a:pt x="323" y="288"/>
                      <a:pt x="320" y="292"/>
                    </a:cubicBezTo>
                    <a:cubicBezTo>
                      <a:pt x="308" y="301"/>
                      <a:pt x="319" y="295"/>
                      <a:pt x="307" y="307"/>
                    </a:cubicBezTo>
                    <a:cubicBezTo>
                      <a:pt x="303" y="310"/>
                      <a:pt x="307" y="307"/>
                      <a:pt x="309" y="304"/>
                    </a:cubicBezTo>
                    <a:close/>
                    <a:moveTo>
                      <a:pt x="655" y="102"/>
                    </a:moveTo>
                    <a:cubicBezTo>
                      <a:pt x="651" y="104"/>
                      <a:pt x="656" y="103"/>
                      <a:pt x="657" y="104"/>
                    </a:cubicBezTo>
                    <a:cubicBezTo>
                      <a:pt x="652" y="105"/>
                      <a:pt x="644" y="107"/>
                      <a:pt x="644" y="108"/>
                    </a:cubicBezTo>
                    <a:cubicBezTo>
                      <a:pt x="640" y="109"/>
                      <a:pt x="646" y="105"/>
                      <a:pt x="655" y="102"/>
                    </a:cubicBezTo>
                    <a:close/>
                    <a:moveTo>
                      <a:pt x="672" y="98"/>
                    </a:moveTo>
                    <a:cubicBezTo>
                      <a:pt x="677" y="97"/>
                      <a:pt x="678" y="97"/>
                      <a:pt x="682" y="96"/>
                    </a:cubicBezTo>
                    <a:cubicBezTo>
                      <a:pt x="682" y="98"/>
                      <a:pt x="677" y="100"/>
                      <a:pt x="668" y="102"/>
                    </a:cubicBezTo>
                    <a:cubicBezTo>
                      <a:pt x="672" y="101"/>
                      <a:pt x="668" y="100"/>
                      <a:pt x="672" y="98"/>
                    </a:cubicBezTo>
                    <a:close/>
                    <a:moveTo>
                      <a:pt x="431" y="203"/>
                    </a:moveTo>
                    <a:cubicBezTo>
                      <a:pt x="434" y="202"/>
                      <a:pt x="437" y="200"/>
                      <a:pt x="438" y="200"/>
                    </a:cubicBezTo>
                    <a:cubicBezTo>
                      <a:pt x="443" y="196"/>
                      <a:pt x="440" y="197"/>
                      <a:pt x="448" y="192"/>
                    </a:cubicBezTo>
                    <a:cubicBezTo>
                      <a:pt x="453" y="190"/>
                      <a:pt x="450" y="192"/>
                      <a:pt x="447" y="194"/>
                    </a:cubicBezTo>
                    <a:cubicBezTo>
                      <a:pt x="443" y="196"/>
                      <a:pt x="440" y="199"/>
                      <a:pt x="444" y="197"/>
                    </a:cubicBezTo>
                    <a:cubicBezTo>
                      <a:pt x="438" y="201"/>
                      <a:pt x="433" y="203"/>
                      <a:pt x="431" y="203"/>
                    </a:cubicBezTo>
                    <a:close/>
                    <a:moveTo>
                      <a:pt x="455" y="189"/>
                    </a:moveTo>
                    <a:cubicBezTo>
                      <a:pt x="458" y="189"/>
                      <a:pt x="455" y="192"/>
                      <a:pt x="456" y="193"/>
                    </a:cubicBezTo>
                    <a:cubicBezTo>
                      <a:pt x="449" y="197"/>
                      <a:pt x="442" y="201"/>
                      <a:pt x="436" y="205"/>
                    </a:cubicBezTo>
                    <a:cubicBezTo>
                      <a:pt x="441" y="201"/>
                      <a:pt x="443" y="200"/>
                      <a:pt x="444" y="198"/>
                    </a:cubicBezTo>
                    <a:cubicBezTo>
                      <a:pt x="446" y="196"/>
                      <a:pt x="448" y="194"/>
                      <a:pt x="455" y="189"/>
                    </a:cubicBezTo>
                    <a:close/>
                    <a:moveTo>
                      <a:pt x="804" y="77"/>
                    </a:moveTo>
                    <a:cubicBezTo>
                      <a:pt x="805" y="76"/>
                      <a:pt x="809" y="77"/>
                      <a:pt x="814" y="77"/>
                    </a:cubicBezTo>
                    <a:cubicBezTo>
                      <a:pt x="815" y="78"/>
                      <a:pt x="818" y="78"/>
                      <a:pt x="823" y="78"/>
                    </a:cubicBezTo>
                    <a:cubicBezTo>
                      <a:pt x="812" y="80"/>
                      <a:pt x="813" y="77"/>
                      <a:pt x="804" y="77"/>
                    </a:cubicBezTo>
                    <a:close/>
                    <a:moveTo>
                      <a:pt x="870" y="75"/>
                    </a:moveTo>
                    <a:cubicBezTo>
                      <a:pt x="880" y="74"/>
                      <a:pt x="892" y="77"/>
                      <a:pt x="897" y="75"/>
                    </a:cubicBezTo>
                    <a:cubicBezTo>
                      <a:pt x="903" y="77"/>
                      <a:pt x="888" y="78"/>
                      <a:pt x="896" y="80"/>
                    </a:cubicBezTo>
                    <a:cubicBezTo>
                      <a:pt x="877" y="78"/>
                      <a:pt x="864" y="78"/>
                      <a:pt x="847" y="77"/>
                    </a:cubicBezTo>
                    <a:cubicBezTo>
                      <a:pt x="850" y="76"/>
                      <a:pt x="849" y="75"/>
                      <a:pt x="863" y="75"/>
                    </a:cubicBezTo>
                    <a:cubicBezTo>
                      <a:pt x="852" y="77"/>
                      <a:pt x="868" y="77"/>
                      <a:pt x="870" y="75"/>
                    </a:cubicBezTo>
                    <a:close/>
                    <a:moveTo>
                      <a:pt x="1034" y="93"/>
                    </a:moveTo>
                    <a:cubicBezTo>
                      <a:pt x="1039" y="92"/>
                      <a:pt x="1055" y="97"/>
                      <a:pt x="1058" y="99"/>
                    </a:cubicBezTo>
                    <a:cubicBezTo>
                      <a:pt x="1056" y="100"/>
                      <a:pt x="1045" y="96"/>
                      <a:pt x="1035" y="95"/>
                    </a:cubicBezTo>
                    <a:cubicBezTo>
                      <a:pt x="1031" y="93"/>
                      <a:pt x="1044" y="95"/>
                      <a:pt x="1034" y="93"/>
                    </a:cubicBezTo>
                    <a:close/>
                    <a:moveTo>
                      <a:pt x="1183" y="140"/>
                    </a:moveTo>
                    <a:cubicBezTo>
                      <a:pt x="1168" y="133"/>
                      <a:pt x="1159" y="130"/>
                      <a:pt x="1152" y="128"/>
                    </a:cubicBezTo>
                    <a:cubicBezTo>
                      <a:pt x="1144" y="126"/>
                      <a:pt x="1136" y="124"/>
                      <a:pt x="1122" y="118"/>
                    </a:cubicBezTo>
                    <a:cubicBezTo>
                      <a:pt x="1121" y="116"/>
                      <a:pt x="1131" y="119"/>
                      <a:pt x="1138" y="121"/>
                    </a:cubicBezTo>
                    <a:cubicBezTo>
                      <a:pt x="1147" y="125"/>
                      <a:pt x="1157" y="128"/>
                      <a:pt x="1165" y="131"/>
                    </a:cubicBezTo>
                    <a:cubicBezTo>
                      <a:pt x="1174" y="134"/>
                      <a:pt x="1180" y="136"/>
                      <a:pt x="1183" y="140"/>
                    </a:cubicBezTo>
                    <a:close/>
                    <a:moveTo>
                      <a:pt x="1005" y="91"/>
                    </a:moveTo>
                    <a:cubicBezTo>
                      <a:pt x="1002" y="89"/>
                      <a:pt x="995" y="90"/>
                      <a:pt x="988" y="88"/>
                    </a:cubicBezTo>
                    <a:cubicBezTo>
                      <a:pt x="998" y="88"/>
                      <a:pt x="1002" y="89"/>
                      <a:pt x="1000" y="86"/>
                    </a:cubicBezTo>
                    <a:cubicBezTo>
                      <a:pt x="1006" y="87"/>
                      <a:pt x="1008" y="88"/>
                      <a:pt x="1014" y="89"/>
                    </a:cubicBezTo>
                    <a:cubicBezTo>
                      <a:pt x="1013" y="91"/>
                      <a:pt x="1016" y="91"/>
                      <a:pt x="1009" y="92"/>
                    </a:cubicBezTo>
                    <a:cubicBezTo>
                      <a:pt x="1021" y="94"/>
                      <a:pt x="1034" y="96"/>
                      <a:pt x="1046" y="99"/>
                    </a:cubicBezTo>
                    <a:cubicBezTo>
                      <a:pt x="1039" y="98"/>
                      <a:pt x="1027" y="96"/>
                      <a:pt x="1015" y="94"/>
                    </a:cubicBezTo>
                    <a:cubicBezTo>
                      <a:pt x="1004" y="92"/>
                      <a:pt x="992" y="90"/>
                      <a:pt x="985" y="89"/>
                    </a:cubicBezTo>
                    <a:cubicBezTo>
                      <a:pt x="989" y="89"/>
                      <a:pt x="997" y="90"/>
                      <a:pt x="1005" y="91"/>
                    </a:cubicBezTo>
                    <a:close/>
                    <a:moveTo>
                      <a:pt x="1017" y="89"/>
                    </a:moveTo>
                    <a:cubicBezTo>
                      <a:pt x="1026" y="91"/>
                      <a:pt x="1026" y="92"/>
                      <a:pt x="1028" y="93"/>
                    </a:cubicBezTo>
                    <a:cubicBezTo>
                      <a:pt x="1017" y="92"/>
                      <a:pt x="1017" y="91"/>
                      <a:pt x="1017" y="89"/>
                    </a:cubicBezTo>
                    <a:close/>
                    <a:moveTo>
                      <a:pt x="731" y="89"/>
                    </a:moveTo>
                    <a:cubicBezTo>
                      <a:pt x="740" y="88"/>
                      <a:pt x="755" y="85"/>
                      <a:pt x="762" y="85"/>
                    </a:cubicBezTo>
                    <a:cubicBezTo>
                      <a:pt x="759" y="86"/>
                      <a:pt x="761" y="87"/>
                      <a:pt x="750" y="88"/>
                    </a:cubicBezTo>
                    <a:cubicBezTo>
                      <a:pt x="748" y="86"/>
                      <a:pt x="741" y="89"/>
                      <a:pt x="729" y="91"/>
                    </a:cubicBezTo>
                    <a:cubicBezTo>
                      <a:pt x="727" y="90"/>
                      <a:pt x="731" y="89"/>
                      <a:pt x="731" y="89"/>
                    </a:cubicBezTo>
                    <a:close/>
                    <a:moveTo>
                      <a:pt x="642" y="110"/>
                    </a:moveTo>
                    <a:cubicBezTo>
                      <a:pt x="638" y="114"/>
                      <a:pt x="654" y="107"/>
                      <a:pt x="663" y="105"/>
                    </a:cubicBezTo>
                    <a:cubicBezTo>
                      <a:pt x="670" y="105"/>
                      <a:pt x="660" y="108"/>
                      <a:pt x="659" y="110"/>
                    </a:cubicBezTo>
                    <a:cubicBezTo>
                      <a:pt x="653" y="111"/>
                      <a:pt x="648" y="113"/>
                      <a:pt x="643" y="114"/>
                    </a:cubicBezTo>
                    <a:cubicBezTo>
                      <a:pt x="636" y="114"/>
                      <a:pt x="657" y="110"/>
                      <a:pt x="654" y="109"/>
                    </a:cubicBezTo>
                    <a:cubicBezTo>
                      <a:pt x="645" y="111"/>
                      <a:pt x="636" y="116"/>
                      <a:pt x="630" y="118"/>
                    </a:cubicBezTo>
                    <a:cubicBezTo>
                      <a:pt x="631" y="117"/>
                      <a:pt x="629" y="117"/>
                      <a:pt x="629" y="116"/>
                    </a:cubicBezTo>
                    <a:cubicBezTo>
                      <a:pt x="629" y="115"/>
                      <a:pt x="632" y="113"/>
                      <a:pt x="642" y="110"/>
                    </a:cubicBezTo>
                    <a:close/>
                    <a:moveTo>
                      <a:pt x="515" y="161"/>
                    </a:moveTo>
                    <a:cubicBezTo>
                      <a:pt x="511" y="161"/>
                      <a:pt x="509" y="164"/>
                      <a:pt x="503" y="167"/>
                    </a:cubicBezTo>
                    <a:cubicBezTo>
                      <a:pt x="498" y="167"/>
                      <a:pt x="516" y="159"/>
                      <a:pt x="523" y="156"/>
                    </a:cubicBezTo>
                    <a:cubicBezTo>
                      <a:pt x="519" y="159"/>
                      <a:pt x="515" y="163"/>
                      <a:pt x="505" y="169"/>
                    </a:cubicBezTo>
                    <a:cubicBezTo>
                      <a:pt x="505" y="167"/>
                      <a:pt x="505" y="166"/>
                      <a:pt x="515" y="161"/>
                    </a:cubicBezTo>
                    <a:close/>
                    <a:moveTo>
                      <a:pt x="539" y="153"/>
                    </a:moveTo>
                    <a:cubicBezTo>
                      <a:pt x="537" y="154"/>
                      <a:pt x="536" y="154"/>
                      <a:pt x="532" y="155"/>
                    </a:cubicBezTo>
                    <a:cubicBezTo>
                      <a:pt x="531" y="155"/>
                      <a:pt x="549" y="147"/>
                      <a:pt x="537" y="152"/>
                    </a:cubicBezTo>
                    <a:cubicBezTo>
                      <a:pt x="540" y="148"/>
                      <a:pt x="543" y="150"/>
                      <a:pt x="547" y="148"/>
                    </a:cubicBezTo>
                    <a:cubicBezTo>
                      <a:pt x="546" y="147"/>
                      <a:pt x="549" y="143"/>
                      <a:pt x="563" y="139"/>
                    </a:cubicBezTo>
                    <a:cubicBezTo>
                      <a:pt x="559" y="143"/>
                      <a:pt x="549" y="149"/>
                      <a:pt x="540" y="154"/>
                    </a:cubicBezTo>
                    <a:cubicBezTo>
                      <a:pt x="536" y="155"/>
                      <a:pt x="537" y="154"/>
                      <a:pt x="539" y="153"/>
                    </a:cubicBezTo>
                    <a:close/>
                    <a:moveTo>
                      <a:pt x="703" y="96"/>
                    </a:moveTo>
                    <a:cubicBezTo>
                      <a:pt x="709" y="97"/>
                      <a:pt x="689" y="102"/>
                      <a:pt x="690" y="99"/>
                    </a:cubicBezTo>
                    <a:cubicBezTo>
                      <a:pt x="696" y="98"/>
                      <a:pt x="696" y="97"/>
                      <a:pt x="703" y="96"/>
                    </a:cubicBezTo>
                    <a:close/>
                    <a:moveTo>
                      <a:pt x="1693" y="1044"/>
                    </a:moveTo>
                    <a:cubicBezTo>
                      <a:pt x="1691" y="1057"/>
                      <a:pt x="1690" y="1053"/>
                      <a:pt x="1689" y="1066"/>
                    </a:cubicBezTo>
                    <a:cubicBezTo>
                      <a:pt x="1688" y="1065"/>
                      <a:pt x="1689" y="1060"/>
                      <a:pt x="1690" y="1052"/>
                    </a:cubicBezTo>
                    <a:cubicBezTo>
                      <a:pt x="1689" y="1051"/>
                      <a:pt x="1687" y="1072"/>
                      <a:pt x="1686" y="1067"/>
                    </a:cubicBezTo>
                    <a:cubicBezTo>
                      <a:pt x="1688" y="1056"/>
                      <a:pt x="1689" y="1054"/>
                      <a:pt x="1691" y="1042"/>
                    </a:cubicBezTo>
                    <a:cubicBezTo>
                      <a:pt x="1691" y="1046"/>
                      <a:pt x="1692" y="1041"/>
                      <a:pt x="1693" y="1044"/>
                    </a:cubicBezTo>
                    <a:close/>
                    <a:moveTo>
                      <a:pt x="413" y="230"/>
                    </a:moveTo>
                    <a:cubicBezTo>
                      <a:pt x="419" y="226"/>
                      <a:pt x="421" y="225"/>
                      <a:pt x="423" y="224"/>
                    </a:cubicBezTo>
                    <a:cubicBezTo>
                      <a:pt x="426" y="223"/>
                      <a:pt x="430" y="221"/>
                      <a:pt x="440" y="214"/>
                    </a:cubicBezTo>
                    <a:cubicBezTo>
                      <a:pt x="441" y="215"/>
                      <a:pt x="442" y="216"/>
                      <a:pt x="431" y="223"/>
                    </a:cubicBezTo>
                    <a:cubicBezTo>
                      <a:pt x="432" y="222"/>
                      <a:pt x="437" y="219"/>
                      <a:pt x="440" y="217"/>
                    </a:cubicBezTo>
                    <a:cubicBezTo>
                      <a:pt x="440" y="218"/>
                      <a:pt x="436" y="221"/>
                      <a:pt x="432" y="223"/>
                    </a:cubicBezTo>
                    <a:cubicBezTo>
                      <a:pt x="434" y="223"/>
                      <a:pt x="440" y="219"/>
                      <a:pt x="444" y="216"/>
                    </a:cubicBezTo>
                    <a:cubicBezTo>
                      <a:pt x="443" y="218"/>
                      <a:pt x="439" y="221"/>
                      <a:pt x="441" y="221"/>
                    </a:cubicBezTo>
                    <a:cubicBezTo>
                      <a:pt x="432" y="227"/>
                      <a:pt x="436" y="222"/>
                      <a:pt x="426" y="229"/>
                    </a:cubicBezTo>
                    <a:cubicBezTo>
                      <a:pt x="428" y="226"/>
                      <a:pt x="424" y="227"/>
                      <a:pt x="420" y="229"/>
                    </a:cubicBezTo>
                    <a:cubicBezTo>
                      <a:pt x="415" y="231"/>
                      <a:pt x="411" y="233"/>
                      <a:pt x="413" y="230"/>
                    </a:cubicBezTo>
                    <a:close/>
                    <a:moveTo>
                      <a:pt x="464" y="208"/>
                    </a:moveTo>
                    <a:cubicBezTo>
                      <a:pt x="461" y="211"/>
                      <a:pt x="459" y="212"/>
                      <a:pt x="464" y="211"/>
                    </a:cubicBezTo>
                    <a:cubicBezTo>
                      <a:pt x="455" y="217"/>
                      <a:pt x="460" y="211"/>
                      <a:pt x="454" y="215"/>
                    </a:cubicBezTo>
                    <a:cubicBezTo>
                      <a:pt x="452" y="216"/>
                      <a:pt x="454" y="216"/>
                      <a:pt x="454" y="218"/>
                    </a:cubicBezTo>
                    <a:cubicBezTo>
                      <a:pt x="453" y="219"/>
                      <a:pt x="451" y="222"/>
                      <a:pt x="442" y="228"/>
                    </a:cubicBezTo>
                    <a:cubicBezTo>
                      <a:pt x="445" y="224"/>
                      <a:pt x="453" y="217"/>
                      <a:pt x="440" y="223"/>
                    </a:cubicBezTo>
                    <a:cubicBezTo>
                      <a:pt x="440" y="222"/>
                      <a:pt x="444" y="219"/>
                      <a:pt x="449" y="216"/>
                    </a:cubicBezTo>
                    <a:cubicBezTo>
                      <a:pt x="455" y="213"/>
                      <a:pt x="461" y="209"/>
                      <a:pt x="464" y="208"/>
                    </a:cubicBezTo>
                    <a:close/>
                    <a:moveTo>
                      <a:pt x="406" y="226"/>
                    </a:moveTo>
                    <a:cubicBezTo>
                      <a:pt x="412" y="223"/>
                      <a:pt x="407" y="228"/>
                      <a:pt x="400" y="233"/>
                    </a:cubicBezTo>
                    <a:cubicBezTo>
                      <a:pt x="406" y="230"/>
                      <a:pt x="402" y="233"/>
                      <a:pt x="403" y="234"/>
                    </a:cubicBezTo>
                    <a:cubicBezTo>
                      <a:pt x="409" y="230"/>
                      <a:pt x="410" y="228"/>
                      <a:pt x="418" y="223"/>
                    </a:cubicBezTo>
                    <a:cubicBezTo>
                      <a:pt x="421" y="224"/>
                      <a:pt x="402" y="234"/>
                      <a:pt x="413" y="230"/>
                    </a:cubicBezTo>
                    <a:cubicBezTo>
                      <a:pt x="397" y="240"/>
                      <a:pt x="393" y="239"/>
                      <a:pt x="385" y="242"/>
                    </a:cubicBezTo>
                    <a:cubicBezTo>
                      <a:pt x="391" y="238"/>
                      <a:pt x="395" y="235"/>
                      <a:pt x="395" y="234"/>
                    </a:cubicBezTo>
                    <a:cubicBezTo>
                      <a:pt x="402" y="231"/>
                      <a:pt x="394" y="236"/>
                      <a:pt x="406" y="226"/>
                    </a:cubicBezTo>
                    <a:close/>
                    <a:moveTo>
                      <a:pt x="434" y="208"/>
                    </a:moveTo>
                    <a:cubicBezTo>
                      <a:pt x="439" y="205"/>
                      <a:pt x="429" y="213"/>
                      <a:pt x="422" y="218"/>
                    </a:cubicBezTo>
                    <a:cubicBezTo>
                      <a:pt x="419" y="219"/>
                      <a:pt x="423" y="215"/>
                      <a:pt x="422" y="215"/>
                    </a:cubicBezTo>
                    <a:cubicBezTo>
                      <a:pt x="430" y="208"/>
                      <a:pt x="433" y="210"/>
                      <a:pt x="434" y="208"/>
                    </a:cubicBezTo>
                    <a:close/>
                    <a:moveTo>
                      <a:pt x="450" y="197"/>
                    </a:moveTo>
                    <a:cubicBezTo>
                      <a:pt x="464" y="189"/>
                      <a:pt x="457" y="194"/>
                      <a:pt x="468" y="187"/>
                    </a:cubicBezTo>
                    <a:cubicBezTo>
                      <a:pt x="477" y="183"/>
                      <a:pt x="465" y="191"/>
                      <a:pt x="460" y="195"/>
                    </a:cubicBezTo>
                    <a:cubicBezTo>
                      <a:pt x="464" y="194"/>
                      <a:pt x="474" y="187"/>
                      <a:pt x="476" y="188"/>
                    </a:cubicBezTo>
                    <a:cubicBezTo>
                      <a:pt x="457" y="200"/>
                      <a:pt x="449" y="203"/>
                      <a:pt x="446" y="207"/>
                    </a:cubicBezTo>
                    <a:cubicBezTo>
                      <a:pt x="441" y="210"/>
                      <a:pt x="439" y="210"/>
                      <a:pt x="437" y="209"/>
                    </a:cubicBezTo>
                    <a:cubicBezTo>
                      <a:pt x="444" y="205"/>
                      <a:pt x="449" y="203"/>
                      <a:pt x="458" y="197"/>
                    </a:cubicBezTo>
                    <a:cubicBezTo>
                      <a:pt x="457" y="196"/>
                      <a:pt x="447" y="202"/>
                      <a:pt x="446" y="201"/>
                    </a:cubicBezTo>
                    <a:cubicBezTo>
                      <a:pt x="451" y="198"/>
                      <a:pt x="451" y="197"/>
                      <a:pt x="450" y="197"/>
                    </a:cubicBezTo>
                    <a:close/>
                    <a:moveTo>
                      <a:pt x="1386" y="267"/>
                    </a:moveTo>
                    <a:cubicBezTo>
                      <a:pt x="1379" y="261"/>
                      <a:pt x="1376" y="259"/>
                      <a:pt x="1373" y="257"/>
                    </a:cubicBezTo>
                    <a:cubicBezTo>
                      <a:pt x="1369" y="255"/>
                      <a:pt x="1366" y="253"/>
                      <a:pt x="1358" y="247"/>
                    </a:cubicBezTo>
                    <a:cubicBezTo>
                      <a:pt x="1366" y="252"/>
                      <a:pt x="1366" y="248"/>
                      <a:pt x="1359" y="241"/>
                    </a:cubicBezTo>
                    <a:cubicBezTo>
                      <a:pt x="1375" y="252"/>
                      <a:pt x="1382" y="259"/>
                      <a:pt x="1386" y="267"/>
                    </a:cubicBezTo>
                    <a:close/>
                    <a:moveTo>
                      <a:pt x="489" y="176"/>
                    </a:moveTo>
                    <a:cubicBezTo>
                      <a:pt x="498" y="170"/>
                      <a:pt x="497" y="173"/>
                      <a:pt x="502" y="170"/>
                    </a:cubicBezTo>
                    <a:cubicBezTo>
                      <a:pt x="498" y="174"/>
                      <a:pt x="495" y="174"/>
                      <a:pt x="485" y="180"/>
                    </a:cubicBezTo>
                    <a:cubicBezTo>
                      <a:pt x="486" y="179"/>
                      <a:pt x="488" y="177"/>
                      <a:pt x="489" y="176"/>
                    </a:cubicBezTo>
                    <a:close/>
                    <a:moveTo>
                      <a:pt x="265" y="356"/>
                    </a:moveTo>
                    <a:cubicBezTo>
                      <a:pt x="268" y="354"/>
                      <a:pt x="263" y="360"/>
                      <a:pt x="263" y="361"/>
                    </a:cubicBezTo>
                    <a:cubicBezTo>
                      <a:pt x="258" y="367"/>
                      <a:pt x="258" y="363"/>
                      <a:pt x="265" y="356"/>
                    </a:cubicBezTo>
                    <a:close/>
                    <a:moveTo>
                      <a:pt x="591" y="131"/>
                    </a:moveTo>
                    <a:cubicBezTo>
                      <a:pt x="592" y="132"/>
                      <a:pt x="578" y="137"/>
                      <a:pt x="573" y="138"/>
                    </a:cubicBezTo>
                    <a:cubicBezTo>
                      <a:pt x="572" y="137"/>
                      <a:pt x="582" y="134"/>
                      <a:pt x="591" y="131"/>
                    </a:cubicBezTo>
                    <a:close/>
                    <a:moveTo>
                      <a:pt x="235" y="395"/>
                    </a:moveTo>
                    <a:cubicBezTo>
                      <a:pt x="233" y="398"/>
                      <a:pt x="227" y="406"/>
                      <a:pt x="223" y="413"/>
                    </a:cubicBezTo>
                    <a:cubicBezTo>
                      <a:pt x="219" y="414"/>
                      <a:pt x="228" y="404"/>
                      <a:pt x="235" y="395"/>
                    </a:cubicBezTo>
                    <a:close/>
                    <a:moveTo>
                      <a:pt x="332" y="287"/>
                    </a:moveTo>
                    <a:cubicBezTo>
                      <a:pt x="331" y="290"/>
                      <a:pt x="335" y="288"/>
                      <a:pt x="328" y="295"/>
                    </a:cubicBezTo>
                    <a:cubicBezTo>
                      <a:pt x="330" y="291"/>
                      <a:pt x="318" y="301"/>
                      <a:pt x="332" y="287"/>
                    </a:cubicBezTo>
                    <a:close/>
                    <a:moveTo>
                      <a:pt x="1304" y="205"/>
                    </a:moveTo>
                    <a:cubicBezTo>
                      <a:pt x="1318" y="214"/>
                      <a:pt x="1333" y="225"/>
                      <a:pt x="1347" y="235"/>
                    </a:cubicBezTo>
                    <a:cubicBezTo>
                      <a:pt x="1343" y="234"/>
                      <a:pt x="1335" y="228"/>
                      <a:pt x="1324" y="220"/>
                    </a:cubicBezTo>
                    <a:cubicBezTo>
                      <a:pt x="1325" y="224"/>
                      <a:pt x="1339" y="230"/>
                      <a:pt x="1350" y="239"/>
                    </a:cubicBezTo>
                    <a:cubicBezTo>
                      <a:pt x="1350" y="240"/>
                      <a:pt x="1358" y="245"/>
                      <a:pt x="1356" y="245"/>
                    </a:cubicBezTo>
                    <a:cubicBezTo>
                      <a:pt x="1346" y="238"/>
                      <a:pt x="1344" y="236"/>
                      <a:pt x="1339" y="232"/>
                    </a:cubicBezTo>
                    <a:cubicBezTo>
                      <a:pt x="1333" y="229"/>
                      <a:pt x="1329" y="226"/>
                      <a:pt x="1324" y="224"/>
                    </a:cubicBezTo>
                    <a:cubicBezTo>
                      <a:pt x="1321" y="224"/>
                      <a:pt x="1331" y="229"/>
                      <a:pt x="1336" y="233"/>
                    </a:cubicBezTo>
                    <a:cubicBezTo>
                      <a:pt x="1325" y="227"/>
                      <a:pt x="1325" y="228"/>
                      <a:pt x="1327" y="230"/>
                    </a:cubicBezTo>
                    <a:cubicBezTo>
                      <a:pt x="1325" y="228"/>
                      <a:pt x="1324" y="228"/>
                      <a:pt x="1324" y="229"/>
                    </a:cubicBezTo>
                    <a:cubicBezTo>
                      <a:pt x="1315" y="221"/>
                      <a:pt x="1320" y="222"/>
                      <a:pt x="1307" y="213"/>
                    </a:cubicBezTo>
                    <a:cubicBezTo>
                      <a:pt x="1308" y="212"/>
                      <a:pt x="1322" y="222"/>
                      <a:pt x="1324" y="222"/>
                    </a:cubicBezTo>
                    <a:cubicBezTo>
                      <a:pt x="1323" y="220"/>
                      <a:pt x="1318" y="219"/>
                      <a:pt x="1313" y="215"/>
                    </a:cubicBezTo>
                    <a:cubicBezTo>
                      <a:pt x="1318" y="217"/>
                      <a:pt x="1315" y="215"/>
                      <a:pt x="1312" y="212"/>
                    </a:cubicBezTo>
                    <a:cubicBezTo>
                      <a:pt x="1308" y="209"/>
                      <a:pt x="1303" y="206"/>
                      <a:pt x="1304" y="205"/>
                    </a:cubicBezTo>
                    <a:close/>
                    <a:moveTo>
                      <a:pt x="775" y="87"/>
                    </a:moveTo>
                    <a:cubicBezTo>
                      <a:pt x="774" y="87"/>
                      <a:pt x="787" y="86"/>
                      <a:pt x="792" y="85"/>
                    </a:cubicBezTo>
                    <a:cubicBezTo>
                      <a:pt x="793" y="87"/>
                      <a:pt x="793" y="87"/>
                      <a:pt x="793" y="87"/>
                    </a:cubicBezTo>
                    <a:cubicBezTo>
                      <a:pt x="780" y="89"/>
                      <a:pt x="784" y="87"/>
                      <a:pt x="775" y="87"/>
                    </a:cubicBezTo>
                    <a:close/>
                    <a:moveTo>
                      <a:pt x="249" y="376"/>
                    </a:moveTo>
                    <a:cubicBezTo>
                      <a:pt x="257" y="368"/>
                      <a:pt x="259" y="368"/>
                      <a:pt x="267" y="359"/>
                    </a:cubicBezTo>
                    <a:cubicBezTo>
                      <a:pt x="259" y="370"/>
                      <a:pt x="266" y="362"/>
                      <a:pt x="264" y="367"/>
                    </a:cubicBezTo>
                    <a:cubicBezTo>
                      <a:pt x="255" y="378"/>
                      <a:pt x="259" y="370"/>
                      <a:pt x="251" y="380"/>
                    </a:cubicBezTo>
                    <a:cubicBezTo>
                      <a:pt x="247" y="382"/>
                      <a:pt x="260" y="367"/>
                      <a:pt x="250" y="379"/>
                    </a:cubicBezTo>
                    <a:cubicBezTo>
                      <a:pt x="248" y="380"/>
                      <a:pt x="251" y="376"/>
                      <a:pt x="249" y="376"/>
                    </a:cubicBezTo>
                    <a:close/>
                    <a:moveTo>
                      <a:pt x="643" y="115"/>
                    </a:moveTo>
                    <a:cubicBezTo>
                      <a:pt x="653" y="111"/>
                      <a:pt x="647" y="115"/>
                      <a:pt x="657" y="112"/>
                    </a:cubicBezTo>
                    <a:cubicBezTo>
                      <a:pt x="658" y="113"/>
                      <a:pt x="655" y="115"/>
                      <a:pt x="642" y="118"/>
                    </a:cubicBezTo>
                    <a:cubicBezTo>
                      <a:pt x="642" y="118"/>
                      <a:pt x="646" y="116"/>
                      <a:pt x="648" y="116"/>
                    </a:cubicBezTo>
                    <a:cubicBezTo>
                      <a:pt x="649" y="114"/>
                      <a:pt x="642" y="117"/>
                      <a:pt x="643" y="115"/>
                    </a:cubicBezTo>
                    <a:close/>
                    <a:moveTo>
                      <a:pt x="983" y="90"/>
                    </a:moveTo>
                    <a:cubicBezTo>
                      <a:pt x="987" y="90"/>
                      <a:pt x="992" y="91"/>
                      <a:pt x="996" y="92"/>
                    </a:cubicBezTo>
                    <a:cubicBezTo>
                      <a:pt x="998" y="93"/>
                      <a:pt x="994" y="93"/>
                      <a:pt x="989" y="92"/>
                    </a:cubicBezTo>
                    <a:cubicBezTo>
                      <a:pt x="985" y="91"/>
                      <a:pt x="980" y="90"/>
                      <a:pt x="983" y="90"/>
                    </a:cubicBezTo>
                    <a:close/>
                    <a:moveTo>
                      <a:pt x="572" y="142"/>
                    </a:moveTo>
                    <a:cubicBezTo>
                      <a:pt x="579" y="139"/>
                      <a:pt x="578" y="139"/>
                      <a:pt x="577" y="138"/>
                    </a:cubicBezTo>
                    <a:cubicBezTo>
                      <a:pt x="591" y="133"/>
                      <a:pt x="601" y="130"/>
                      <a:pt x="604" y="130"/>
                    </a:cubicBezTo>
                    <a:cubicBezTo>
                      <a:pt x="588" y="136"/>
                      <a:pt x="587" y="138"/>
                      <a:pt x="582" y="142"/>
                    </a:cubicBezTo>
                    <a:cubicBezTo>
                      <a:pt x="577" y="143"/>
                      <a:pt x="582" y="140"/>
                      <a:pt x="572" y="142"/>
                    </a:cubicBezTo>
                    <a:close/>
                    <a:moveTo>
                      <a:pt x="670" y="108"/>
                    </a:moveTo>
                    <a:cubicBezTo>
                      <a:pt x="676" y="107"/>
                      <a:pt x="684" y="105"/>
                      <a:pt x="684" y="106"/>
                    </a:cubicBezTo>
                    <a:cubicBezTo>
                      <a:pt x="676" y="108"/>
                      <a:pt x="668" y="110"/>
                      <a:pt x="670" y="108"/>
                    </a:cubicBezTo>
                    <a:close/>
                    <a:moveTo>
                      <a:pt x="544" y="153"/>
                    </a:moveTo>
                    <a:cubicBezTo>
                      <a:pt x="547" y="154"/>
                      <a:pt x="542" y="156"/>
                      <a:pt x="537" y="159"/>
                    </a:cubicBezTo>
                    <a:cubicBezTo>
                      <a:pt x="538" y="159"/>
                      <a:pt x="543" y="157"/>
                      <a:pt x="548" y="155"/>
                    </a:cubicBezTo>
                    <a:cubicBezTo>
                      <a:pt x="553" y="153"/>
                      <a:pt x="557" y="151"/>
                      <a:pt x="557" y="152"/>
                    </a:cubicBezTo>
                    <a:cubicBezTo>
                      <a:pt x="554" y="154"/>
                      <a:pt x="551" y="155"/>
                      <a:pt x="551" y="154"/>
                    </a:cubicBezTo>
                    <a:cubicBezTo>
                      <a:pt x="554" y="156"/>
                      <a:pt x="535" y="165"/>
                      <a:pt x="519" y="174"/>
                    </a:cubicBezTo>
                    <a:cubicBezTo>
                      <a:pt x="524" y="170"/>
                      <a:pt x="516" y="174"/>
                      <a:pt x="516" y="172"/>
                    </a:cubicBezTo>
                    <a:cubicBezTo>
                      <a:pt x="519" y="170"/>
                      <a:pt x="530" y="165"/>
                      <a:pt x="536" y="161"/>
                    </a:cubicBezTo>
                    <a:cubicBezTo>
                      <a:pt x="534" y="162"/>
                      <a:pt x="532" y="162"/>
                      <a:pt x="531" y="162"/>
                    </a:cubicBezTo>
                    <a:cubicBezTo>
                      <a:pt x="527" y="164"/>
                      <a:pt x="530" y="164"/>
                      <a:pt x="520" y="168"/>
                    </a:cubicBezTo>
                    <a:cubicBezTo>
                      <a:pt x="520" y="167"/>
                      <a:pt x="519" y="168"/>
                      <a:pt x="516" y="169"/>
                    </a:cubicBezTo>
                    <a:cubicBezTo>
                      <a:pt x="524" y="164"/>
                      <a:pt x="532" y="160"/>
                      <a:pt x="544" y="153"/>
                    </a:cubicBezTo>
                    <a:close/>
                    <a:moveTo>
                      <a:pt x="220" y="419"/>
                    </a:moveTo>
                    <a:cubicBezTo>
                      <a:pt x="226" y="411"/>
                      <a:pt x="226" y="414"/>
                      <a:pt x="231" y="406"/>
                    </a:cubicBezTo>
                    <a:cubicBezTo>
                      <a:pt x="231" y="406"/>
                      <a:pt x="226" y="414"/>
                      <a:pt x="226" y="414"/>
                    </a:cubicBezTo>
                    <a:cubicBezTo>
                      <a:pt x="223" y="418"/>
                      <a:pt x="221" y="420"/>
                      <a:pt x="220" y="419"/>
                    </a:cubicBezTo>
                    <a:close/>
                    <a:moveTo>
                      <a:pt x="741" y="96"/>
                    </a:moveTo>
                    <a:cubicBezTo>
                      <a:pt x="743" y="96"/>
                      <a:pt x="739" y="97"/>
                      <a:pt x="735" y="98"/>
                    </a:cubicBezTo>
                    <a:cubicBezTo>
                      <a:pt x="737" y="98"/>
                      <a:pt x="744" y="97"/>
                      <a:pt x="749" y="96"/>
                    </a:cubicBezTo>
                    <a:cubicBezTo>
                      <a:pt x="744" y="98"/>
                      <a:pt x="760" y="98"/>
                      <a:pt x="771" y="96"/>
                    </a:cubicBezTo>
                    <a:cubicBezTo>
                      <a:pt x="772" y="98"/>
                      <a:pt x="766" y="99"/>
                      <a:pt x="753" y="101"/>
                    </a:cubicBezTo>
                    <a:cubicBezTo>
                      <a:pt x="753" y="101"/>
                      <a:pt x="752" y="101"/>
                      <a:pt x="749" y="101"/>
                    </a:cubicBezTo>
                    <a:cubicBezTo>
                      <a:pt x="749" y="100"/>
                      <a:pt x="755" y="100"/>
                      <a:pt x="759" y="99"/>
                    </a:cubicBezTo>
                    <a:cubicBezTo>
                      <a:pt x="754" y="99"/>
                      <a:pt x="744" y="99"/>
                      <a:pt x="738" y="99"/>
                    </a:cubicBezTo>
                    <a:cubicBezTo>
                      <a:pt x="732" y="99"/>
                      <a:pt x="730" y="98"/>
                      <a:pt x="741" y="96"/>
                    </a:cubicBezTo>
                    <a:close/>
                    <a:moveTo>
                      <a:pt x="343" y="285"/>
                    </a:moveTo>
                    <a:cubicBezTo>
                      <a:pt x="353" y="278"/>
                      <a:pt x="364" y="265"/>
                      <a:pt x="376" y="257"/>
                    </a:cubicBezTo>
                    <a:cubicBezTo>
                      <a:pt x="371" y="264"/>
                      <a:pt x="356" y="274"/>
                      <a:pt x="342" y="288"/>
                    </a:cubicBezTo>
                    <a:cubicBezTo>
                      <a:pt x="341" y="287"/>
                      <a:pt x="344" y="284"/>
                      <a:pt x="343" y="285"/>
                    </a:cubicBezTo>
                    <a:close/>
                    <a:moveTo>
                      <a:pt x="472" y="192"/>
                    </a:moveTo>
                    <a:cubicBezTo>
                      <a:pt x="480" y="187"/>
                      <a:pt x="478" y="190"/>
                      <a:pt x="479" y="190"/>
                    </a:cubicBezTo>
                    <a:cubicBezTo>
                      <a:pt x="476" y="193"/>
                      <a:pt x="469" y="197"/>
                      <a:pt x="463" y="200"/>
                    </a:cubicBezTo>
                    <a:cubicBezTo>
                      <a:pt x="456" y="204"/>
                      <a:pt x="451" y="207"/>
                      <a:pt x="449" y="209"/>
                    </a:cubicBezTo>
                    <a:cubicBezTo>
                      <a:pt x="443" y="212"/>
                      <a:pt x="445" y="210"/>
                      <a:pt x="449" y="208"/>
                    </a:cubicBezTo>
                    <a:cubicBezTo>
                      <a:pt x="452" y="205"/>
                      <a:pt x="457" y="202"/>
                      <a:pt x="455" y="203"/>
                    </a:cubicBezTo>
                    <a:cubicBezTo>
                      <a:pt x="463" y="198"/>
                      <a:pt x="462" y="200"/>
                      <a:pt x="468" y="196"/>
                    </a:cubicBezTo>
                    <a:cubicBezTo>
                      <a:pt x="470" y="195"/>
                      <a:pt x="472" y="193"/>
                      <a:pt x="476" y="191"/>
                    </a:cubicBezTo>
                    <a:cubicBezTo>
                      <a:pt x="474" y="192"/>
                      <a:pt x="472" y="193"/>
                      <a:pt x="472" y="192"/>
                    </a:cubicBezTo>
                    <a:close/>
                    <a:moveTo>
                      <a:pt x="775" y="91"/>
                    </a:moveTo>
                    <a:cubicBezTo>
                      <a:pt x="785" y="93"/>
                      <a:pt x="792" y="89"/>
                      <a:pt x="808" y="88"/>
                    </a:cubicBezTo>
                    <a:cubicBezTo>
                      <a:pt x="793" y="91"/>
                      <a:pt x="801" y="92"/>
                      <a:pt x="788" y="95"/>
                    </a:cubicBezTo>
                    <a:cubicBezTo>
                      <a:pt x="789" y="93"/>
                      <a:pt x="785" y="92"/>
                      <a:pt x="769" y="94"/>
                    </a:cubicBezTo>
                    <a:cubicBezTo>
                      <a:pt x="774" y="94"/>
                      <a:pt x="780" y="94"/>
                      <a:pt x="771" y="95"/>
                    </a:cubicBezTo>
                    <a:cubicBezTo>
                      <a:pt x="764" y="96"/>
                      <a:pt x="764" y="96"/>
                      <a:pt x="764" y="96"/>
                    </a:cubicBezTo>
                    <a:cubicBezTo>
                      <a:pt x="762" y="94"/>
                      <a:pt x="762" y="94"/>
                      <a:pt x="762" y="94"/>
                    </a:cubicBezTo>
                    <a:cubicBezTo>
                      <a:pt x="770" y="93"/>
                      <a:pt x="775" y="92"/>
                      <a:pt x="775" y="91"/>
                    </a:cubicBezTo>
                    <a:close/>
                    <a:moveTo>
                      <a:pt x="628" y="124"/>
                    </a:moveTo>
                    <a:cubicBezTo>
                      <a:pt x="626" y="126"/>
                      <a:pt x="624" y="128"/>
                      <a:pt x="613" y="131"/>
                    </a:cubicBezTo>
                    <a:cubicBezTo>
                      <a:pt x="611" y="131"/>
                      <a:pt x="609" y="131"/>
                      <a:pt x="609" y="131"/>
                    </a:cubicBezTo>
                    <a:cubicBezTo>
                      <a:pt x="614" y="128"/>
                      <a:pt x="620" y="127"/>
                      <a:pt x="628" y="124"/>
                    </a:cubicBezTo>
                    <a:close/>
                    <a:moveTo>
                      <a:pt x="256" y="383"/>
                    </a:moveTo>
                    <a:cubicBezTo>
                      <a:pt x="255" y="383"/>
                      <a:pt x="263" y="371"/>
                      <a:pt x="256" y="380"/>
                    </a:cubicBezTo>
                    <a:cubicBezTo>
                      <a:pt x="256" y="379"/>
                      <a:pt x="256" y="378"/>
                      <a:pt x="259" y="375"/>
                    </a:cubicBezTo>
                    <a:cubicBezTo>
                      <a:pt x="263" y="370"/>
                      <a:pt x="263" y="370"/>
                      <a:pt x="263" y="370"/>
                    </a:cubicBezTo>
                    <a:cubicBezTo>
                      <a:pt x="262" y="375"/>
                      <a:pt x="277" y="357"/>
                      <a:pt x="272" y="366"/>
                    </a:cubicBezTo>
                    <a:cubicBezTo>
                      <a:pt x="259" y="380"/>
                      <a:pt x="254" y="389"/>
                      <a:pt x="259" y="387"/>
                    </a:cubicBezTo>
                    <a:cubicBezTo>
                      <a:pt x="257" y="391"/>
                      <a:pt x="247" y="403"/>
                      <a:pt x="249" y="402"/>
                    </a:cubicBezTo>
                    <a:cubicBezTo>
                      <a:pt x="245" y="407"/>
                      <a:pt x="245" y="406"/>
                      <a:pt x="245" y="405"/>
                    </a:cubicBezTo>
                    <a:cubicBezTo>
                      <a:pt x="244" y="405"/>
                      <a:pt x="243" y="406"/>
                      <a:pt x="237" y="415"/>
                    </a:cubicBezTo>
                    <a:cubicBezTo>
                      <a:pt x="235" y="416"/>
                      <a:pt x="239" y="410"/>
                      <a:pt x="236" y="412"/>
                    </a:cubicBezTo>
                    <a:cubicBezTo>
                      <a:pt x="229" y="421"/>
                      <a:pt x="235" y="416"/>
                      <a:pt x="235" y="417"/>
                    </a:cubicBezTo>
                    <a:cubicBezTo>
                      <a:pt x="230" y="422"/>
                      <a:pt x="225" y="426"/>
                      <a:pt x="225" y="425"/>
                    </a:cubicBezTo>
                    <a:cubicBezTo>
                      <a:pt x="225" y="423"/>
                      <a:pt x="228" y="417"/>
                      <a:pt x="231" y="413"/>
                    </a:cubicBezTo>
                    <a:cubicBezTo>
                      <a:pt x="233" y="408"/>
                      <a:pt x="235" y="406"/>
                      <a:pt x="229" y="411"/>
                    </a:cubicBezTo>
                    <a:cubicBezTo>
                      <a:pt x="235" y="403"/>
                      <a:pt x="240" y="399"/>
                      <a:pt x="237" y="403"/>
                    </a:cubicBezTo>
                    <a:cubicBezTo>
                      <a:pt x="240" y="399"/>
                      <a:pt x="244" y="395"/>
                      <a:pt x="247" y="390"/>
                    </a:cubicBezTo>
                    <a:cubicBezTo>
                      <a:pt x="246" y="389"/>
                      <a:pt x="239" y="400"/>
                      <a:pt x="239" y="398"/>
                    </a:cubicBezTo>
                    <a:cubicBezTo>
                      <a:pt x="245" y="389"/>
                      <a:pt x="248" y="386"/>
                      <a:pt x="253" y="380"/>
                    </a:cubicBezTo>
                    <a:cubicBezTo>
                      <a:pt x="255" y="380"/>
                      <a:pt x="244" y="395"/>
                      <a:pt x="254" y="383"/>
                    </a:cubicBezTo>
                    <a:cubicBezTo>
                      <a:pt x="250" y="388"/>
                      <a:pt x="247" y="394"/>
                      <a:pt x="256" y="383"/>
                    </a:cubicBezTo>
                    <a:close/>
                    <a:moveTo>
                      <a:pt x="401" y="240"/>
                    </a:moveTo>
                    <a:cubicBezTo>
                      <a:pt x="404" y="235"/>
                      <a:pt x="408" y="236"/>
                      <a:pt x="413" y="233"/>
                    </a:cubicBezTo>
                    <a:cubicBezTo>
                      <a:pt x="413" y="234"/>
                      <a:pt x="407" y="238"/>
                      <a:pt x="403" y="241"/>
                    </a:cubicBezTo>
                    <a:cubicBezTo>
                      <a:pt x="398" y="243"/>
                      <a:pt x="408" y="235"/>
                      <a:pt x="401" y="240"/>
                    </a:cubicBezTo>
                    <a:close/>
                    <a:moveTo>
                      <a:pt x="1301" y="211"/>
                    </a:moveTo>
                    <a:cubicBezTo>
                      <a:pt x="1312" y="219"/>
                      <a:pt x="1300" y="214"/>
                      <a:pt x="1289" y="207"/>
                    </a:cubicBezTo>
                    <a:cubicBezTo>
                      <a:pt x="1291" y="209"/>
                      <a:pt x="1300" y="215"/>
                      <a:pt x="1309" y="220"/>
                    </a:cubicBezTo>
                    <a:cubicBezTo>
                      <a:pt x="1317" y="225"/>
                      <a:pt x="1324" y="230"/>
                      <a:pt x="1324" y="232"/>
                    </a:cubicBezTo>
                    <a:cubicBezTo>
                      <a:pt x="1316" y="226"/>
                      <a:pt x="1311" y="222"/>
                      <a:pt x="1305" y="219"/>
                    </a:cubicBezTo>
                    <a:cubicBezTo>
                      <a:pt x="1299" y="215"/>
                      <a:pt x="1293" y="211"/>
                      <a:pt x="1283" y="206"/>
                    </a:cubicBezTo>
                    <a:cubicBezTo>
                      <a:pt x="1294" y="210"/>
                      <a:pt x="1271" y="194"/>
                      <a:pt x="1289" y="205"/>
                    </a:cubicBezTo>
                    <a:cubicBezTo>
                      <a:pt x="1290" y="204"/>
                      <a:pt x="1273" y="196"/>
                      <a:pt x="1277" y="197"/>
                    </a:cubicBezTo>
                    <a:cubicBezTo>
                      <a:pt x="1291" y="203"/>
                      <a:pt x="1297" y="212"/>
                      <a:pt x="1301" y="211"/>
                    </a:cubicBezTo>
                    <a:close/>
                    <a:moveTo>
                      <a:pt x="199" y="457"/>
                    </a:moveTo>
                    <a:cubicBezTo>
                      <a:pt x="203" y="450"/>
                      <a:pt x="205" y="450"/>
                      <a:pt x="206" y="449"/>
                    </a:cubicBezTo>
                    <a:cubicBezTo>
                      <a:pt x="204" y="452"/>
                      <a:pt x="203" y="454"/>
                      <a:pt x="204" y="455"/>
                    </a:cubicBezTo>
                    <a:cubicBezTo>
                      <a:pt x="200" y="461"/>
                      <a:pt x="201" y="456"/>
                      <a:pt x="199" y="457"/>
                    </a:cubicBezTo>
                    <a:close/>
                    <a:moveTo>
                      <a:pt x="506" y="176"/>
                    </a:moveTo>
                    <a:cubicBezTo>
                      <a:pt x="499" y="183"/>
                      <a:pt x="510" y="178"/>
                      <a:pt x="515" y="179"/>
                    </a:cubicBezTo>
                    <a:cubicBezTo>
                      <a:pt x="523" y="175"/>
                      <a:pt x="516" y="176"/>
                      <a:pt x="526" y="172"/>
                    </a:cubicBezTo>
                    <a:cubicBezTo>
                      <a:pt x="527" y="173"/>
                      <a:pt x="527" y="173"/>
                      <a:pt x="527" y="173"/>
                    </a:cubicBezTo>
                    <a:cubicBezTo>
                      <a:pt x="534" y="168"/>
                      <a:pt x="545" y="165"/>
                      <a:pt x="547" y="162"/>
                    </a:cubicBezTo>
                    <a:cubicBezTo>
                      <a:pt x="551" y="162"/>
                      <a:pt x="557" y="159"/>
                      <a:pt x="566" y="155"/>
                    </a:cubicBezTo>
                    <a:cubicBezTo>
                      <a:pt x="563" y="157"/>
                      <a:pt x="551" y="163"/>
                      <a:pt x="568" y="156"/>
                    </a:cubicBezTo>
                    <a:cubicBezTo>
                      <a:pt x="567" y="158"/>
                      <a:pt x="555" y="163"/>
                      <a:pt x="562" y="163"/>
                    </a:cubicBezTo>
                    <a:cubicBezTo>
                      <a:pt x="557" y="165"/>
                      <a:pt x="553" y="168"/>
                      <a:pt x="551" y="169"/>
                    </a:cubicBezTo>
                    <a:cubicBezTo>
                      <a:pt x="537" y="173"/>
                      <a:pt x="557" y="164"/>
                      <a:pt x="555" y="161"/>
                    </a:cubicBezTo>
                    <a:cubicBezTo>
                      <a:pt x="553" y="161"/>
                      <a:pt x="540" y="168"/>
                      <a:pt x="534" y="171"/>
                    </a:cubicBezTo>
                    <a:cubicBezTo>
                      <a:pt x="542" y="170"/>
                      <a:pt x="533" y="172"/>
                      <a:pt x="539" y="174"/>
                    </a:cubicBezTo>
                    <a:cubicBezTo>
                      <a:pt x="526" y="180"/>
                      <a:pt x="523" y="182"/>
                      <a:pt x="516" y="186"/>
                    </a:cubicBezTo>
                    <a:cubicBezTo>
                      <a:pt x="513" y="186"/>
                      <a:pt x="510" y="187"/>
                      <a:pt x="507" y="187"/>
                    </a:cubicBezTo>
                    <a:cubicBezTo>
                      <a:pt x="517" y="181"/>
                      <a:pt x="523" y="179"/>
                      <a:pt x="528" y="177"/>
                    </a:cubicBezTo>
                    <a:cubicBezTo>
                      <a:pt x="527" y="176"/>
                      <a:pt x="521" y="178"/>
                      <a:pt x="516" y="181"/>
                    </a:cubicBezTo>
                    <a:cubicBezTo>
                      <a:pt x="510" y="184"/>
                      <a:pt x="503" y="188"/>
                      <a:pt x="501" y="190"/>
                    </a:cubicBezTo>
                    <a:cubicBezTo>
                      <a:pt x="493" y="195"/>
                      <a:pt x="490" y="195"/>
                      <a:pt x="484" y="199"/>
                    </a:cubicBezTo>
                    <a:cubicBezTo>
                      <a:pt x="482" y="198"/>
                      <a:pt x="499" y="190"/>
                      <a:pt x="502" y="187"/>
                    </a:cubicBezTo>
                    <a:cubicBezTo>
                      <a:pt x="497" y="189"/>
                      <a:pt x="481" y="199"/>
                      <a:pt x="483" y="195"/>
                    </a:cubicBezTo>
                    <a:cubicBezTo>
                      <a:pt x="492" y="190"/>
                      <a:pt x="496" y="189"/>
                      <a:pt x="501" y="187"/>
                    </a:cubicBezTo>
                    <a:cubicBezTo>
                      <a:pt x="511" y="180"/>
                      <a:pt x="494" y="186"/>
                      <a:pt x="499" y="182"/>
                    </a:cubicBezTo>
                    <a:cubicBezTo>
                      <a:pt x="497" y="181"/>
                      <a:pt x="494" y="185"/>
                      <a:pt x="487" y="188"/>
                    </a:cubicBezTo>
                    <a:cubicBezTo>
                      <a:pt x="484" y="186"/>
                      <a:pt x="494" y="182"/>
                      <a:pt x="506" y="176"/>
                    </a:cubicBezTo>
                    <a:close/>
                    <a:moveTo>
                      <a:pt x="386" y="252"/>
                    </a:moveTo>
                    <a:cubicBezTo>
                      <a:pt x="390" y="250"/>
                      <a:pt x="391" y="251"/>
                      <a:pt x="392" y="251"/>
                    </a:cubicBezTo>
                    <a:cubicBezTo>
                      <a:pt x="381" y="260"/>
                      <a:pt x="377" y="263"/>
                      <a:pt x="374" y="265"/>
                    </a:cubicBezTo>
                    <a:cubicBezTo>
                      <a:pt x="371" y="267"/>
                      <a:pt x="370" y="268"/>
                      <a:pt x="365" y="271"/>
                    </a:cubicBezTo>
                    <a:cubicBezTo>
                      <a:pt x="359" y="276"/>
                      <a:pt x="369" y="269"/>
                      <a:pt x="364" y="274"/>
                    </a:cubicBezTo>
                    <a:cubicBezTo>
                      <a:pt x="351" y="285"/>
                      <a:pt x="345" y="289"/>
                      <a:pt x="333" y="299"/>
                    </a:cubicBezTo>
                    <a:cubicBezTo>
                      <a:pt x="338" y="293"/>
                      <a:pt x="345" y="286"/>
                      <a:pt x="354" y="278"/>
                    </a:cubicBezTo>
                    <a:cubicBezTo>
                      <a:pt x="362" y="271"/>
                      <a:pt x="372" y="263"/>
                      <a:pt x="386" y="252"/>
                    </a:cubicBezTo>
                    <a:close/>
                    <a:moveTo>
                      <a:pt x="630" y="126"/>
                    </a:moveTo>
                    <a:cubicBezTo>
                      <a:pt x="622" y="127"/>
                      <a:pt x="640" y="123"/>
                      <a:pt x="646" y="121"/>
                    </a:cubicBezTo>
                    <a:cubicBezTo>
                      <a:pt x="646" y="123"/>
                      <a:pt x="645" y="124"/>
                      <a:pt x="639" y="126"/>
                    </a:cubicBezTo>
                    <a:cubicBezTo>
                      <a:pt x="647" y="124"/>
                      <a:pt x="651" y="126"/>
                      <a:pt x="649" y="128"/>
                    </a:cubicBezTo>
                    <a:cubicBezTo>
                      <a:pt x="661" y="123"/>
                      <a:pt x="655" y="127"/>
                      <a:pt x="668" y="123"/>
                    </a:cubicBezTo>
                    <a:cubicBezTo>
                      <a:pt x="669" y="124"/>
                      <a:pt x="663" y="125"/>
                      <a:pt x="658" y="127"/>
                    </a:cubicBezTo>
                    <a:cubicBezTo>
                      <a:pt x="652" y="128"/>
                      <a:pt x="647" y="129"/>
                      <a:pt x="651" y="130"/>
                    </a:cubicBezTo>
                    <a:cubicBezTo>
                      <a:pt x="639" y="132"/>
                      <a:pt x="649" y="127"/>
                      <a:pt x="637" y="129"/>
                    </a:cubicBezTo>
                    <a:cubicBezTo>
                      <a:pt x="628" y="132"/>
                      <a:pt x="641" y="130"/>
                      <a:pt x="639" y="131"/>
                    </a:cubicBezTo>
                    <a:cubicBezTo>
                      <a:pt x="634" y="133"/>
                      <a:pt x="633" y="133"/>
                      <a:pt x="627" y="135"/>
                    </a:cubicBezTo>
                    <a:cubicBezTo>
                      <a:pt x="631" y="132"/>
                      <a:pt x="623" y="130"/>
                      <a:pt x="637" y="125"/>
                    </a:cubicBezTo>
                    <a:cubicBezTo>
                      <a:pt x="634" y="126"/>
                      <a:pt x="634" y="125"/>
                      <a:pt x="630" y="126"/>
                    </a:cubicBezTo>
                    <a:close/>
                    <a:moveTo>
                      <a:pt x="316" y="324"/>
                    </a:moveTo>
                    <a:cubicBezTo>
                      <a:pt x="320" y="321"/>
                      <a:pt x="321" y="318"/>
                      <a:pt x="328" y="313"/>
                    </a:cubicBezTo>
                    <a:cubicBezTo>
                      <a:pt x="326" y="316"/>
                      <a:pt x="314" y="329"/>
                      <a:pt x="308" y="334"/>
                    </a:cubicBezTo>
                    <a:cubicBezTo>
                      <a:pt x="315" y="325"/>
                      <a:pt x="314" y="324"/>
                      <a:pt x="306" y="330"/>
                    </a:cubicBezTo>
                    <a:cubicBezTo>
                      <a:pt x="304" y="333"/>
                      <a:pt x="303" y="335"/>
                      <a:pt x="296" y="342"/>
                    </a:cubicBezTo>
                    <a:cubicBezTo>
                      <a:pt x="297" y="341"/>
                      <a:pt x="298" y="339"/>
                      <a:pt x="295" y="342"/>
                    </a:cubicBezTo>
                    <a:cubicBezTo>
                      <a:pt x="296" y="337"/>
                      <a:pt x="308" y="327"/>
                      <a:pt x="313" y="320"/>
                    </a:cubicBezTo>
                    <a:cubicBezTo>
                      <a:pt x="303" y="328"/>
                      <a:pt x="300" y="334"/>
                      <a:pt x="290" y="344"/>
                    </a:cubicBezTo>
                    <a:cubicBezTo>
                      <a:pt x="291" y="342"/>
                      <a:pt x="297" y="334"/>
                      <a:pt x="287" y="346"/>
                    </a:cubicBezTo>
                    <a:cubicBezTo>
                      <a:pt x="285" y="345"/>
                      <a:pt x="296" y="334"/>
                      <a:pt x="296" y="336"/>
                    </a:cubicBezTo>
                    <a:cubicBezTo>
                      <a:pt x="304" y="328"/>
                      <a:pt x="316" y="316"/>
                      <a:pt x="312" y="317"/>
                    </a:cubicBezTo>
                    <a:cubicBezTo>
                      <a:pt x="318" y="312"/>
                      <a:pt x="327" y="303"/>
                      <a:pt x="328" y="304"/>
                    </a:cubicBezTo>
                    <a:cubicBezTo>
                      <a:pt x="321" y="311"/>
                      <a:pt x="320" y="313"/>
                      <a:pt x="319" y="315"/>
                    </a:cubicBezTo>
                    <a:cubicBezTo>
                      <a:pt x="319" y="316"/>
                      <a:pt x="318" y="318"/>
                      <a:pt x="311" y="325"/>
                    </a:cubicBezTo>
                    <a:cubicBezTo>
                      <a:pt x="313" y="323"/>
                      <a:pt x="326" y="313"/>
                      <a:pt x="316" y="324"/>
                    </a:cubicBezTo>
                    <a:close/>
                    <a:moveTo>
                      <a:pt x="1056" y="110"/>
                    </a:moveTo>
                    <a:cubicBezTo>
                      <a:pt x="1048" y="110"/>
                      <a:pt x="1046" y="108"/>
                      <a:pt x="1033" y="106"/>
                    </a:cubicBezTo>
                    <a:cubicBezTo>
                      <a:pt x="1033" y="105"/>
                      <a:pt x="1046" y="108"/>
                      <a:pt x="1056" y="110"/>
                    </a:cubicBezTo>
                    <a:close/>
                    <a:moveTo>
                      <a:pt x="1683" y="808"/>
                    </a:moveTo>
                    <a:cubicBezTo>
                      <a:pt x="1684" y="814"/>
                      <a:pt x="1683" y="810"/>
                      <a:pt x="1682" y="806"/>
                    </a:cubicBezTo>
                    <a:cubicBezTo>
                      <a:pt x="1682" y="801"/>
                      <a:pt x="1681" y="796"/>
                      <a:pt x="1680" y="798"/>
                    </a:cubicBezTo>
                    <a:cubicBezTo>
                      <a:pt x="1679" y="792"/>
                      <a:pt x="1680" y="789"/>
                      <a:pt x="1679" y="788"/>
                    </a:cubicBezTo>
                    <a:cubicBezTo>
                      <a:pt x="1678" y="784"/>
                      <a:pt x="1679" y="785"/>
                      <a:pt x="1678" y="780"/>
                    </a:cubicBezTo>
                    <a:cubicBezTo>
                      <a:pt x="1680" y="780"/>
                      <a:pt x="1680" y="795"/>
                      <a:pt x="1681" y="790"/>
                    </a:cubicBezTo>
                    <a:cubicBezTo>
                      <a:pt x="1682" y="799"/>
                      <a:pt x="1681" y="797"/>
                      <a:pt x="1683" y="808"/>
                    </a:cubicBezTo>
                    <a:close/>
                    <a:moveTo>
                      <a:pt x="186" y="482"/>
                    </a:moveTo>
                    <a:cubicBezTo>
                      <a:pt x="190" y="475"/>
                      <a:pt x="190" y="480"/>
                      <a:pt x="193" y="474"/>
                    </a:cubicBezTo>
                    <a:cubicBezTo>
                      <a:pt x="192" y="478"/>
                      <a:pt x="183" y="492"/>
                      <a:pt x="184" y="488"/>
                    </a:cubicBezTo>
                    <a:cubicBezTo>
                      <a:pt x="185" y="485"/>
                      <a:pt x="186" y="483"/>
                      <a:pt x="186" y="482"/>
                    </a:cubicBezTo>
                    <a:close/>
                    <a:moveTo>
                      <a:pt x="1690" y="925"/>
                    </a:moveTo>
                    <a:cubicBezTo>
                      <a:pt x="1689" y="921"/>
                      <a:pt x="1690" y="910"/>
                      <a:pt x="1689" y="897"/>
                    </a:cubicBezTo>
                    <a:cubicBezTo>
                      <a:pt x="1691" y="897"/>
                      <a:pt x="1690" y="914"/>
                      <a:pt x="1690" y="925"/>
                    </a:cubicBezTo>
                    <a:close/>
                    <a:moveTo>
                      <a:pt x="1024" y="106"/>
                    </a:moveTo>
                    <a:cubicBezTo>
                      <a:pt x="1024" y="106"/>
                      <a:pt x="1027" y="107"/>
                      <a:pt x="1027" y="107"/>
                    </a:cubicBezTo>
                    <a:cubicBezTo>
                      <a:pt x="1041" y="110"/>
                      <a:pt x="1046" y="110"/>
                      <a:pt x="1046" y="109"/>
                    </a:cubicBezTo>
                    <a:cubicBezTo>
                      <a:pt x="1059" y="113"/>
                      <a:pt x="1061" y="115"/>
                      <a:pt x="1062" y="117"/>
                    </a:cubicBezTo>
                    <a:cubicBezTo>
                      <a:pt x="1062" y="118"/>
                      <a:pt x="1060" y="119"/>
                      <a:pt x="1065" y="121"/>
                    </a:cubicBezTo>
                    <a:cubicBezTo>
                      <a:pt x="1056" y="120"/>
                      <a:pt x="1056" y="120"/>
                      <a:pt x="1056" y="120"/>
                    </a:cubicBezTo>
                    <a:cubicBezTo>
                      <a:pt x="1044" y="118"/>
                      <a:pt x="1053" y="118"/>
                      <a:pt x="1045" y="116"/>
                    </a:cubicBezTo>
                    <a:cubicBezTo>
                      <a:pt x="1042" y="117"/>
                      <a:pt x="1037" y="117"/>
                      <a:pt x="1030" y="116"/>
                    </a:cubicBezTo>
                    <a:cubicBezTo>
                      <a:pt x="1025" y="113"/>
                      <a:pt x="1016" y="108"/>
                      <a:pt x="1028" y="110"/>
                    </a:cubicBezTo>
                    <a:cubicBezTo>
                      <a:pt x="1026" y="109"/>
                      <a:pt x="1012" y="107"/>
                      <a:pt x="1005" y="105"/>
                    </a:cubicBezTo>
                    <a:cubicBezTo>
                      <a:pt x="1007" y="104"/>
                      <a:pt x="1018" y="107"/>
                      <a:pt x="1028" y="109"/>
                    </a:cubicBezTo>
                    <a:cubicBezTo>
                      <a:pt x="1033" y="110"/>
                      <a:pt x="1027" y="107"/>
                      <a:pt x="1024" y="106"/>
                    </a:cubicBezTo>
                    <a:close/>
                    <a:moveTo>
                      <a:pt x="201" y="460"/>
                    </a:moveTo>
                    <a:cubicBezTo>
                      <a:pt x="205" y="453"/>
                      <a:pt x="207" y="454"/>
                      <a:pt x="209" y="452"/>
                    </a:cubicBezTo>
                    <a:cubicBezTo>
                      <a:pt x="204" y="460"/>
                      <a:pt x="205" y="459"/>
                      <a:pt x="201" y="466"/>
                    </a:cubicBezTo>
                    <a:cubicBezTo>
                      <a:pt x="199" y="466"/>
                      <a:pt x="205" y="457"/>
                      <a:pt x="201" y="460"/>
                    </a:cubicBezTo>
                    <a:close/>
                    <a:moveTo>
                      <a:pt x="574" y="150"/>
                    </a:moveTo>
                    <a:cubicBezTo>
                      <a:pt x="572" y="150"/>
                      <a:pt x="567" y="152"/>
                      <a:pt x="563" y="154"/>
                    </a:cubicBezTo>
                    <a:cubicBezTo>
                      <a:pt x="558" y="156"/>
                      <a:pt x="555" y="157"/>
                      <a:pt x="556" y="155"/>
                    </a:cubicBezTo>
                    <a:cubicBezTo>
                      <a:pt x="570" y="150"/>
                      <a:pt x="584" y="144"/>
                      <a:pt x="587" y="146"/>
                    </a:cubicBezTo>
                    <a:cubicBezTo>
                      <a:pt x="577" y="150"/>
                      <a:pt x="590" y="149"/>
                      <a:pt x="575" y="155"/>
                    </a:cubicBezTo>
                    <a:cubicBezTo>
                      <a:pt x="576" y="152"/>
                      <a:pt x="560" y="157"/>
                      <a:pt x="574" y="150"/>
                    </a:cubicBezTo>
                    <a:close/>
                    <a:moveTo>
                      <a:pt x="1330" y="236"/>
                    </a:moveTo>
                    <a:cubicBezTo>
                      <a:pt x="1330" y="235"/>
                      <a:pt x="1325" y="232"/>
                      <a:pt x="1330" y="234"/>
                    </a:cubicBezTo>
                    <a:cubicBezTo>
                      <a:pt x="1341" y="241"/>
                      <a:pt x="1340" y="244"/>
                      <a:pt x="1330" y="236"/>
                    </a:cubicBezTo>
                    <a:close/>
                    <a:moveTo>
                      <a:pt x="137" y="590"/>
                    </a:moveTo>
                    <a:cubicBezTo>
                      <a:pt x="134" y="595"/>
                      <a:pt x="141" y="584"/>
                      <a:pt x="144" y="578"/>
                    </a:cubicBezTo>
                    <a:cubicBezTo>
                      <a:pt x="143" y="584"/>
                      <a:pt x="139" y="588"/>
                      <a:pt x="137" y="599"/>
                    </a:cubicBezTo>
                    <a:cubicBezTo>
                      <a:pt x="136" y="598"/>
                      <a:pt x="140" y="588"/>
                      <a:pt x="137" y="590"/>
                    </a:cubicBezTo>
                    <a:close/>
                    <a:moveTo>
                      <a:pt x="164" y="528"/>
                    </a:moveTo>
                    <a:cubicBezTo>
                      <a:pt x="170" y="518"/>
                      <a:pt x="174" y="509"/>
                      <a:pt x="178" y="501"/>
                    </a:cubicBezTo>
                    <a:cubicBezTo>
                      <a:pt x="183" y="493"/>
                      <a:pt x="187" y="485"/>
                      <a:pt x="194" y="477"/>
                    </a:cubicBezTo>
                    <a:cubicBezTo>
                      <a:pt x="185" y="490"/>
                      <a:pt x="185" y="494"/>
                      <a:pt x="179" y="505"/>
                    </a:cubicBezTo>
                    <a:cubicBezTo>
                      <a:pt x="181" y="503"/>
                      <a:pt x="185" y="496"/>
                      <a:pt x="188" y="491"/>
                    </a:cubicBezTo>
                    <a:cubicBezTo>
                      <a:pt x="191" y="487"/>
                      <a:pt x="193" y="484"/>
                      <a:pt x="190" y="491"/>
                    </a:cubicBezTo>
                    <a:cubicBezTo>
                      <a:pt x="193" y="488"/>
                      <a:pt x="196" y="479"/>
                      <a:pt x="199" y="474"/>
                    </a:cubicBezTo>
                    <a:cubicBezTo>
                      <a:pt x="201" y="474"/>
                      <a:pt x="199" y="477"/>
                      <a:pt x="196" y="481"/>
                    </a:cubicBezTo>
                    <a:cubicBezTo>
                      <a:pt x="194" y="485"/>
                      <a:pt x="191" y="490"/>
                      <a:pt x="192" y="491"/>
                    </a:cubicBezTo>
                    <a:cubicBezTo>
                      <a:pt x="195" y="488"/>
                      <a:pt x="196" y="484"/>
                      <a:pt x="202" y="474"/>
                    </a:cubicBezTo>
                    <a:cubicBezTo>
                      <a:pt x="203" y="475"/>
                      <a:pt x="200" y="480"/>
                      <a:pt x="197" y="486"/>
                    </a:cubicBezTo>
                    <a:cubicBezTo>
                      <a:pt x="194" y="491"/>
                      <a:pt x="190" y="498"/>
                      <a:pt x="187" y="502"/>
                    </a:cubicBezTo>
                    <a:cubicBezTo>
                      <a:pt x="192" y="492"/>
                      <a:pt x="190" y="493"/>
                      <a:pt x="186" y="498"/>
                    </a:cubicBezTo>
                    <a:cubicBezTo>
                      <a:pt x="183" y="502"/>
                      <a:pt x="178" y="509"/>
                      <a:pt x="176" y="511"/>
                    </a:cubicBezTo>
                    <a:cubicBezTo>
                      <a:pt x="174" y="514"/>
                      <a:pt x="172" y="519"/>
                      <a:pt x="171" y="522"/>
                    </a:cubicBezTo>
                    <a:cubicBezTo>
                      <a:pt x="168" y="527"/>
                      <a:pt x="166" y="528"/>
                      <a:pt x="164" y="528"/>
                    </a:cubicBezTo>
                    <a:close/>
                    <a:moveTo>
                      <a:pt x="832" y="92"/>
                    </a:moveTo>
                    <a:cubicBezTo>
                      <a:pt x="836" y="93"/>
                      <a:pt x="847" y="93"/>
                      <a:pt x="847" y="94"/>
                    </a:cubicBezTo>
                    <a:cubicBezTo>
                      <a:pt x="850" y="94"/>
                      <a:pt x="852" y="94"/>
                      <a:pt x="857" y="93"/>
                    </a:cubicBezTo>
                    <a:cubicBezTo>
                      <a:pt x="855" y="93"/>
                      <a:pt x="854" y="93"/>
                      <a:pt x="850" y="93"/>
                    </a:cubicBezTo>
                    <a:cubicBezTo>
                      <a:pt x="854" y="93"/>
                      <a:pt x="860" y="92"/>
                      <a:pt x="866" y="92"/>
                    </a:cubicBezTo>
                    <a:cubicBezTo>
                      <a:pt x="872" y="92"/>
                      <a:pt x="878" y="92"/>
                      <a:pt x="881" y="93"/>
                    </a:cubicBezTo>
                    <a:cubicBezTo>
                      <a:pt x="875" y="93"/>
                      <a:pt x="874" y="93"/>
                      <a:pt x="870" y="93"/>
                    </a:cubicBezTo>
                    <a:cubicBezTo>
                      <a:pt x="868" y="94"/>
                      <a:pt x="881" y="94"/>
                      <a:pt x="888" y="94"/>
                    </a:cubicBezTo>
                    <a:cubicBezTo>
                      <a:pt x="885" y="95"/>
                      <a:pt x="879" y="96"/>
                      <a:pt x="865" y="96"/>
                    </a:cubicBezTo>
                    <a:cubicBezTo>
                      <a:pt x="865" y="95"/>
                      <a:pt x="876" y="95"/>
                      <a:pt x="874" y="94"/>
                    </a:cubicBezTo>
                    <a:cubicBezTo>
                      <a:pt x="859" y="94"/>
                      <a:pt x="855" y="96"/>
                      <a:pt x="846" y="97"/>
                    </a:cubicBezTo>
                    <a:cubicBezTo>
                      <a:pt x="847" y="98"/>
                      <a:pt x="854" y="97"/>
                      <a:pt x="859" y="97"/>
                    </a:cubicBezTo>
                    <a:cubicBezTo>
                      <a:pt x="859" y="101"/>
                      <a:pt x="837" y="101"/>
                      <a:pt x="812" y="103"/>
                    </a:cubicBezTo>
                    <a:cubicBezTo>
                      <a:pt x="827" y="101"/>
                      <a:pt x="811" y="101"/>
                      <a:pt x="816" y="99"/>
                    </a:cubicBezTo>
                    <a:cubicBezTo>
                      <a:pt x="816" y="98"/>
                      <a:pt x="804" y="99"/>
                      <a:pt x="799" y="100"/>
                    </a:cubicBezTo>
                    <a:cubicBezTo>
                      <a:pt x="793" y="98"/>
                      <a:pt x="807" y="98"/>
                      <a:pt x="804" y="97"/>
                    </a:cubicBezTo>
                    <a:cubicBezTo>
                      <a:pt x="815" y="95"/>
                      <a:pt x="809" y="98"/>
                      <a:pt x="821" y="97"/>
                    </a:cubicBezTo>
                    <a:cubicBezTo>
                      <a:pt x="821" y="95"/>
                      <a:pt x="808" y="97"/>
                      <a:pt x="817" y="95"/>
                    </a:cubicBezTo>
                    <a:cubicBezTo>
                      <a:pt x="825" y="94"/>
                      <a:pt x="826" y="95"/>
                      <a:pt x="828" y="96"/>
                    </a:cubicBezTo>
                    <a:cubicBezTo>
                      <a:pt x="832" y="96"/>
                      <a:pt x="833" y="95"/>
                      <a:pt x="837" y="95"/>
                    </a:cubicBezTo>
                    <a:cubicBezTo>
                      <a:pt x="835" y="94"/>
                      <a:pt x="827" y="93"/>
                      <a:pt x="832" y="92"/>
                    </a:cubicBezTo>
                    <a:close/>
                    <a:moveTo>
                      <a:pt x="149" y="563"/>
                    </a:moveTo>
                    <a:cubicBezTo>
                      <a:pt x="153" y="553"/>
                      <a:pt x="157" y="547"/>
                      <a:pt x="160" y="545"/>
                    </a:cubicBezTo>
                    <a:cubicBezTo>
                      <a:pt x="156" y="556"/>
                      <a:pt x="153" y="559"/>
                      <a:pt x="147" y="575"/>
                    </a:cubicBezTo>
                    <a:cubicBezTo>
                      <a:pt x="150" y="565"/>
                      <a:pt x="151" y="565"/>
                      <a:pt x="149" y="563"/>
                    </a:cubicBezTo>
                    <a:close/>
                    <a:moveTo>
                      <a:pt x="598" y="141"/>
                    </a:moveTo>
                    <a:cubicBezTo>
                      <a:pt x="606" y="139"/>
                      <a:pt x="622" y="133"/>
                      <a:pt x="626" y="134"/>
                    </a:cubicBezTo>
                    <a:cubicBezTo>
                      <a:pt x="619" y="136"/>
                      <a:pt x="613" y="138"/>
                      <a:pt x="607" y="140"/>
                    </a:cubicBezTo>
                    <a:cubicBezTo>
                      <a:pt x="610" y="137"/>
                      <a:pt x="597" y="143"/>
                      <a:pt x="598" y="141"/>
                    </a:cubicBezTo>
                    <a:close/>
                    <a:moveTo>
                      <a:pt x="696" y="115"/>
                    </a:moveTo>
                    <a:cubicBezTo>
                      <a:pt x="701" y="114"/>
                      <a:pt x="705" y="113"/>
                      <a:pt x="709" y="112"/>
                    </a:cubicBezTo>
                    <a:cubicBezTo>
                      <a:pt x="707" y="112"/>
                      <a:pt x="700" y="113"/>
                      <a:pt x="694" y="115"/>
                    </a:cubicBezTo>
                    <a:cubicBezTo>
                      <a:pt x="688" y="117"/>
                      <a:pt x="682" y="119"/>
                      <a:pt x="682" y="120"/>
                    </a:cubicBezTo>
                    <a:cubicBezTo>
                      <a:pt x="666" y="124"/>
                      <a:pt x="665" y="122"/>
                      <a:pt x="672" y="119"/>
                    </a:cubicBezTo>
                    <a:cubicBezTo>
                      <a:pt x="683" y="117"/>
                      <a:pt x="693" y="114"/>
                      <a:pt x="706" y="111"/>
                    </a:cubicBezTo>
                    <a:cubicBezTo>
                      <a:pt x="718" y="108"/>
                      <a:pt x="733" y="104"/>
                      <a:pt x="754" y="102"/>
                    </a:cubicBezTo>
                    <a:cubicBezTo>
                      <a:pt x="747" y="105"/>
                      <a:pt x="735" y="105"/>
                      <a:pt x="728" y="107"/>
                    </a:cubicBezTo>
                    <a:cubicBezTo>
                      <a:pt x="722" y="109"/>
                      <a:pt x="737" y="107"/>
                      <a:pt x="730" y="109"/>
                    </a:cubicBezTo>
                    <a:cubicBezTo>
                      <a:pt x="724" y="111"/>
                      <a:pt x="715" y="113"/>
                      <a:pt x="708" y="115"/>
                    </a:cubicBezTo>
                    <a:cubicBezTo>
                      <a:pt x="710" y="115"/>
                      <a:pt x="711" y="115"/>
                      <a:pt x="715" y="114"/>
                    </a:cubicBezTo>
                    <a:cubicBezTo>
                      <a:pt x="716" y="115"/>
                      <a:pt x="702" y="117"/>
                      <a:pt x="696" y="119"/>
                    </a:cubicBezTo>
                    <a:cubicBezTo>
                      <a:pt x="692" y="118"/>
                      <a:pt x="700" y="116"/>
                      <a:pt x="696" y="115"/>
                    </a:cubicBezTo>
                    <a:close/>
                    <a:moveTo>
                      <a:pt x="339" y="299"/>
                    </a:moveTo>
                    <a:cubicBezTo>
                      <a:pt x="346" y="292"/>
                      <a:pt x="345" y="295"/>
                      <a:pt x="346" y="295"/>
                    </a:cubicBezTo>
                    <a:cubicBezTo>
                      <a:pt x="355" y="288"/>
                      <a:pt x="347" y="291"/>
                      <a:pt x="357" y="284"/>
                    </a:cubicBezTo>
                    <a:cubicBezTo>
                      <a:pt x="359" y="283"/>
                      <a:pt x="355" y="288"/>
                      <a:pt x="369" y="276"/>
                    </a:cubicBezTo>
                    <a:cubicBezTo>
                      <a:pt x="369" y="277"/>
                      <a:pt x="365" y="280"/>
                      <a:pt x="360" y="284"/>
                    </a:cubicBezTo>
                    <a:cubicBezTo>
                      <a:pt x="366" y="281"/>
                      <a:pt x="376" y="273"/>
                      <a:pt x="386" y="264"/>
                    </a:cubicBezTo>
                    <a:cubicBezTo>
                      <a:pt x="383" y="264"/>
                      <a:pt x="382" y="265"/>
                      <a:pt x="379" y="265"/>
                    </a:cubicBezTo>
                    <a:cubicBezTo>
                      <a:pt x="387" y="258"/>
                      <a:pt x="391" y="256"/>
                      <a:pt x="396" y="254"/>
                    </a:cubicBezTo>
                    <a:cubicBezTo>
                      <a:pt x="400" y="252"/>
                      <a:pt x="405" y="249"/>
                      <a:pt x="414" y="242"/>
                    </a:cubicBezTo>
                    <a:cubicBezTo>
                      <a:pt x="415" y="243"/>
                      <a:pt x="403" y="251"/>
                      <a:pt x="396" y="256"/>
                    </a:cubicBezTo>
                    <a:cubicBezTo>
                      <a:pt x="398" y="257"/>
                      <a:pt x="407" y="248"/>
                      <a:pt x="412" y="245"/>
                    </a:cubicBezTo>
                    <a:cubicBezTo>
                      <a:pt x="409" y="249"/>
                      <a:pt x="399" y="256"/>
                      <a:pt x="389" y="263"/>
                    </a:cubicBezTo>
                    <a:cubicBezTo>
                      <a:pt x="380" y="271"/>
                      <a:pt x="372" y="278"/>
                      <a:pt x="372" y="280"/>
                    </a:cubicBezTo>
                    <a:cubicBezTo>
                      <a:pt x="370" y="280"/>
                      <a:pt x="373" y="278"/>
                      <a:pt x="373" y="277"/>
                    </a:cubicBezTo>
                    <a:cubicBezTo>
                      <a:pt x="361" y="287"/>
                      <a:pt x="368" y="284"/>
                      <a:pt x="363" y="289"/>
                    </a:cubicBezTo>
                    <a:cubicBezTo>
                      <a:pt x="349" y="299"/>
                      <a:pt x="363" y="285"/>
                      <a:pt x="361" y="285"/>
                    </a:cubicBezTo>
                    <a:cubicBezTo>
                      <a:pt x="346" y="298"/>
                      <a:pt x="334" y="309"/>
                      <a:pt x="324" y="321"/>
                    </a:cubicBezTo>
                    <a:cubicBezTo>
                      <a:pt x="325" y="319"/>
                      <a:pt x="326" y="318"/>
                      <a:pt x="323" y="320"/>
                    </a:cubicBezTo>
                    <a:cubicBezTo>
                      <a:pt x="326" y="316"/>
                      <a:pt x="331" y="312"/>
                      <a:pt x="341" y="302"/>
                    </a:cubicBezTo>
                    <a:cubicBezTo>
                      <a:pt x="336" y="304"/>
                      <a:pt x="339" y="301"/>
                      <a:pt x="335" y="303"/>
                    </a:cubicBezTo>
                    <a:cubicBezTo>
                      <a:pt x="338" y="301"/>
                      <a:pt x="339" y="299"/>
                      <a:pt x="339" y="299"/>
                    </a:cubicBezTo>
                    <a:close/>
                    <a:moveTo>
                      <a:pt x="778" y="100"/>
                    </a:moveTo>
                    <a:cubicBezTo>
                      <a:pt x="782" y="101"/>
                      <a:pt x="774" y="102"/>
                      <a:pt x="766" y="103"/>
                    </a:cubicBezTo>
                    <a:cubicBezTo>
                      <a:pt x="767" y="104"/>
                      <a:pt x="772" y="103"/>
                      <a:pt x="776" y="102"/>
                    </a:cubicBezTo>
                    <a:cubicBezTo>
                      <a:pt x="769" y="104"/>
                      <a:pt x="756" y="107"/>
                      <a:pt x="747" y="108"/>
                    </a:cubicBezTo>
                    <a:cubicBezTo>
                      <a:pt x="745" y="107"/>
                      <a:pt x="753" y="106"/>
                      <a:pt x="759" y="105"/>
                    </a:cubicBezTo>
                    <a:cubicBezTo>
                      <a:pt x="759" y="104"/>
                      <a:pt x="748" y="106"/>
                      <a:pt x="743" y="107"/>
                    </a:cubicBezTo>
                    <a:cubicBezTo>
                      <a:pt x="751" y="104"/>
                      <a:pt x="762" y="103"/>
                      <a:pt x="778" y="100"/>
                    </a:cubicBezTo>
                    <a:close/>
                    <a:moveTo>
                      <a:pt x="1126" y="137"/>
                    </a:moveTo>
                    <a:cubicBezTo>
                      <a:pt x="1133" y="139"/>
                      <a:pt x="1148" y="144"/>
                      <a:pt x="1146" y="145"/>
                    </a:cubicBezTo>
                    <a:cubicBezTo>
                      <a:pt x="1139" y="142"/>
                      <a:pt x="1124" y="138"/>
                      <a:pt x="1126" y="137"/>
                    </a:cubicBezTo>
                    <a:close/>
                    <a:moveTo>
                      <a:pt x="161" y="545"/>
                    </a:moveTo>
                    <a:cubicBezTo>
                      <a:pt x="161" y="548"/>
                      <a:pt x="164" y="546"/>
                      <a:pt x="161" y="554"/>
                    </a:cubicBezTo>
                    <a:cubicBezTo>
                      <a:pt x="158" y="561"/>
                      <a:pt x="159" y="555"/>
                      <a:pt x="159" y="554"/>
                    </a:cubicBezTo>
                    <a:cubicBezTo>
                      <a:pt x="154" y="563"/>
                      <a:pt x="156" y="562"/>
                      <a:pt x="152" y="571"/>
                    </a:cubicBezTo>
                    <a:cubicBezTo>
                      <a:pt x="150" y="572"/>
                      <a:pt x="151" y="568"/>
                      <a:pt x="153" y="563"/>
                    </a:cubicBezTo>
                    <a:cubicBezTo>
                      <a:pt x="155" y="557"/>
                      <a:pt x="159" y="550"/>
                      <a:pt x="161" y="545"/>
                    </a:cubicBezTo>
                    <a:close/>
                    <a:moveTo>
                      <a:pt x="229" y="428"/>
                    </a:moveTo>
                    <a:cubicBezTo>
                      <a:pt x="234" y="423"/>
                      <a:pt x="234" y="420"/>
                      <a:pt x="239" y="415"/>
                    </a:cubicBezTo>
                    <a:cubicBezTo>
                      <a:pt x="241" y="414"/>
                      <a:pt x="239" y="418"/>
                      <a:pt x="233" y="426"/>
                    </a:cubicBezTo>
                    <a:cubicBezTo>
                      <a:pt x="234" y="427"/>
                      <a:pt x="237" y="422"/>
                      <a:pt x="240" y="418"/>
                    </a:cubicBezTo>
                    <a:cubicBezTo>
                      <a:pt x="237" y="425"/>
                      <a:pt x="236" y="428"/>
                      <a:pt x="226" y="442"/>
                    </a:cubicBezTo>
                    <a:cubicBezTo>
                      <a:pt x="226" y="438"/>
                      <a:pt x="232" y="428"/>
                      <a:pt x="229" y="428"/>
                    </a:cubicBezTo>
                    <a:close/>
                    <a:moveTo>
                      <a:pt x="418" y="238"/>
                    </a:moveTo>
                    <a:cubicBezTo>
                      <a:pt x="427" y="232"/>
                      <a:pt x="422" y="238"/>
                      <a:pt x="430" y="231"/>
                    </a:cubicBezTo>
                    <a:cubicBezTo>
                      <a:pt x="428" y="234"/>
                      <a:pt x="430" y="234"/>
                      <a:pt x="421" y="240"/>
                    </a:cubicBezTo>
                    <a:cubicBezTo>
                      <a:pt x="418" y="241"/>
                      <a:pt x="418" y="240"/>
                      <a:pt x="418" y="238"/>
                    </a:cubicBezTo>
                    <a:close/>
                    <a:moveTo>
                      <a:pt x="596" y="146"/>
                    </a:moveTo>
                    <a:cubicBezTo>
                      <a:pt x="605" y="142"/>
                      <a:pt x="614" y="139"/>
                      <a:pt x="624" y="136"/>
                    </a:cubicBezTo>
                    <a:cubicBezTo>
                      <a:pt x="619" y="140"/>
                      <a:pt x="605" y="143"/>
                      <a:pt x="597" y="147"/>
                    </a:cubicBezTo>
                    <a:cubicBezTo>
                      <a:pt x="602" y="145"/>
                      <a:pt x="597" y="147"/>
                      <a:pt x="596" y="146"/>
                    </a:cubicBezTo>
                    <a:close/>
                    <a:moveTo>
                      <a:pt x="1640" y="666"/>
                    </a:moveTo>
                    <a:cubicBezTo>
                      <a:pt x="1638" y="664"/>
                      <a:pt x="1633" y="645"/>
                      <a:pt x="1629" y="633"/>
                    </a:cubicBezTo>
                    <a:cubicBezTo>
                      <a:pt x="1632" y="637"/>
                      <a:pt x="1635" y="650"/>
                      <a:pt x="1640" y="666"/>
                    </a:cubicBezTo>
                    <a:close/>
                    <a:moveTo>
                      <a:pt x="1630" y="627"/>
                    </a:moveTo>
                    <a:cubicBezTo>
                      <a:pt x="1633" y="635"/>
                      <a:pt x="1630" y="631"/>
                      <a:pt x="1634" y="641"/>
                    </a:cubicBezTo>
                    <a:cubicBezTo>
                      <a:pt x="1631" y="640"/>
                      <a:pt x="1627" y="624"/>
                      <a:pt x="1630" y="627"/>
                    </a:cubicBezTo>
                    <a:close/>
                    <a:moveTo>
                      <a:pt x="300" y="343"/>
                    </a:moveTo>
                    <a:cubicBezTo>
                      <a:pt x="290" y="352"/>
                      <a:pt x="295" y="349"/>
                      <a:pt x="285" y="360"/>
                    </a:cubicBezTo>
                    <a:cubicBezTo>
                      <a:pt x="283" y="361"/>
                      <a:pt x="286" y="356"/>
                      <a:pt x="290" y="352"/>
                    </a:cubicBezTo>
                    <a:cubicBezTo>
                      <a:pt x="294" y="347"/>
                      <a:pt x="299" y="342"/>
                      <a:pt x="300" y="343"/>
                    </a:cubicBezTo>
                    <a:close/>
                    <a:moveTo>
                      <a:pt x="214" y="452"/>
                    </a:moveTo>
                    <a:cubicBezTo>
                      <a:pt x="215" y="450"/>
                      <a:pt x="218" y="445"/>
                      <a:pt x="221" y="441"/>
                    </a:cubicBezTo>
                    <a:cubicBezTo>
                      <a:pt x="224" y="437"/>
                      <a:pt x="227" y="434"/>
                      <a:pt x="226" y="436"/>
                    </a:cubicBezTo>
                    <a:cubicBezTo>
                      <a:pt x="221" y="444"/>
                      <a:pt x="223" y="441"/>
                      <a:pt x="218" y="450"/>
                    </a:cubicBezTo>
                    <a:cubicBezTo>
                      <a:pt x="217" y="449"/>
                      <a:pt x="216" y="449"/>
                      <a:pt x="214" y="452"/>
                    </a:cubicBezTo>
                    <a:close/>
                    <a:moveTo>
                      <a:pt x="282" y="362"/>
                    </a:moveTo>
                    <a:cubicBezTo>
                      <a:pt x="276" y="370"/>
                      <a:pt x="276" y="373"/>
                      <a:pt x="285" y="363"/>
                    </a:cubicBezTo>
                    <a:cubicBezTo>
                      <a:pt x="282" y="368"/>
                      <a:pt x="278" y="372"/>
                      <a:pt x="273" y="378"/>
                    </a:cubicBezTo>
                    <a:cubicBezTo>
                      <a:pt x="274" y="376"/>
                      <a:pt x="279" y="366"/>
                      <a:pt x="270" y="377"/>
                    </a:cubicBezTo>
                    <a:cubicBezTo>
                      <a:pt x="267" y="380"/>
                      <a:pt x="270" y="376"/>
                      <a:pt x="274" y="372"/>
                    </a:cubicBezTo>
                    <a:cubicBezTo>
                      <a:pt x="277" y="367"/>
                      <a:pt x="282" y="362"/>
                      <a:pt x="282" y="362"/>
                    </a:cubicBezTo>
                    <a:close/>
                    <a:moveTo>
                      <a:pt x="943" y="101"/>
                    </a:moveTo>
                    <a:cubicBezTo>
                      <a:pt x="952" y="102"/>
                      <a:pt x="954" y="103"/>
                      <a:pt x="954" y="104"/>
                    </a:cubicBezTo>
                    <a:cubicBezTo>
                      <a:pt x="945" y="103"/>
                      <a:pt x="938" y="101"/>
                      <a:pt x="943" y="101"/>
                    </a:cubicBezTo>
                    <a:close/>
                    <a:moveTo>
                      <a:pt x="1677" y="1015"/>
                    </a:moveTo>
                    <a:cubicBezTo>
                      <a:pt x="1676" y="1021"/>
                      <a:pt x="1676" y="1022"/>
                      <a:pt x="1676" y="1018"/>
                    </a:cubicBezTo>
                    <a:cubicBezTo>
                      <a:pt x="1674" y="1023"/>
                      <a:pt x="1674" y="1037"/>
                      <a:pt x="1673" y="1043"/>
                    </a:cubicBezTo>
                    <a:cubicBezTo>
                      <a:pt x="1672" y="1043"/>
                      <a:pt x="1671" y="1043"/>
                      <a:pt x="1671" y="1047"/>
                    </a:cubicBezTo>
                    <a:cubicBezTo>
                      <a:pt x="1671" y="1046"/>
                      <a:pt x="1672" y="1040"/>
                      <a:pt x="1673" y="1034"/>
                    </a:cubicBezTo>
                    <a:cubicBezTo>
                      <a:pt x="1674" y="1027"/>
                      <a:pt x="1675" y="1020"/>
                      <a:pt x="1676" y="1015"/>
                    </a:cubicBezTo>
                    <a:cubicBezTo>
                      <a:pt x="1676" y="1015"/>
                      <a:pt x="1677" y="1015"/>
                      <a:pt x="1677" y="1015"/>
                    </a:cubicBezTo>
                    <a:close/>
                    <a:moveTo>
                      <a:pt x="256" y="395"/>
                    </a:moveTo>
                    <a:cubicBezTo>
                      <a:pt x="264" y="384"/>
                      <a:pt x="268" y="385"/>
                      <a:pt x="259" y="395"/>
                    </a:cubicBezTo>
                    <a:cubicBezTo>
                      <a:pt x="260" y="392"/>
                      <a:pt x="258" y="395"/>
                      <a:pt x="256" y="395"/>
                    </a:cubicBezTo>
                    <a:close/>
                    <a:moveTo>
                      <a:pt x="318" y="327"/>
                    </a:moveTo>
                    <a:cubicBezTo>
                      <a:pt x="305" y="340"/>
                      <a:pt x="296" y="352"/>
                      <a:pt x="286" y="360"/>
                    </a:cubicBezTo>
                    <a:cubicBezTo>
                      <a:pt x="289" y="357"/>
                      <a:pt x="295" y="349"/>
                      <a:pt x="302" y="342"/>
                    </a:cubicBezTo>
                    <a:cubicBezTo>
                      <a:pt x="308" y="335"/>
                      <a:pt x="314" y="328"/>
                      <a:pt x="318" y="327"/>
                    </a:cubicBezTo>
                    <a:close/>
                    <a:moveTo>
                      <a:pt x="499" y="192"/>
                    </a:moveTo>
                    <a:cubicBezTo>
                      <a:pt x="498" y="193"/>
                      <a:pt x="497" y="194"/>
                      <a:pt x="494" y="195"/>
                    </a:cubicBezTo>
                    <a:cubicBezTo>
                      <a:pt x="495" y="196"/>
                      <a:pt x="505" y="190"/>
                      <a:pt x="509" y="188"/>
                    </a:cubicBezTo>
                    <a:cubicBezTo>
                      <a:pt x="508" y="189"/>
                      <a:pt x="507" y="190"/>
                      <a:pt x="508" y="191"/>
                    </a:cubicBezTo>
                    <a:cubicBezTo>
                      <a:pt x="502" y="194"/>
                      <a:pt x="495" y="197"/>
                      <a:pt x="492" y="197"/>
                    </a:cubicBezTo>
                    <a:cubicBezTo>
                      <a:pt x="489" y="198"/>
                      <a:pt x="490" y="196"/>
                      <a:pt x="499" y="192"/>
                    </a:cubicBezTo>
                    <a:close/>
                    <a:moveTo>
                      <a:pt x="1007" y="111"/>
                    </a:moveTo>
                    <a:cubicBezTo>
                      <a:pt x="1013" y="111"/>
                      <a:pt x="1019" y="113"/>
                      <a:pt x="1020" y="114"/>
                    </a:cubicBezTo>
                    <a:cubicBezTo>
                      <a:pt x="1022" y="115"/>
                      <a:pt x="1019" y="115"/>
                      <a:pt x="1007" y="111"/>
                    </a:cubicBezTo>
                    <a:close/>
                    <a:moveTo>
                      <a:pt x="1254" y="197"/>
                    </a:moveTo>
                    <a:cubicBezTo>
                      <a:pt x="1259" y="200"/>
                      <a:pt x="1259" y="201"/>
                      <a:pt x="1263" y="203"/>
                    </a:cubicBezTo>
                    <a:cubicBezTo>
                      <a:pt x="1265" y="205"/>
                      <a:pt x="1254" y="200"/>
                      <a:pt x="1263" y="206"/>
                    </a:cubicBezTo>
                    <a:cubicBezTo>
                      <a:pt x="1257" y="204"/>
                      <a:pt x="1252" y="198"/>
                      <a:pt x="1254" y="197"/>
                    </a:cubicBezTo>
                    <a:close/>
                    <a:moveTo>
                      <a:pt x="1449" y="346"/>
                    </a:moveTo>
                    <a:cubicBezTo>
                      <a:pt x="1447" y="347"/>
                      <a:pt x="1438" y="337"/>
                      <a:pt x="1436" y="335"/>
                    </a:cubicBezTo>
                    <a:cubicBezTo>
                      <a:pt x="1428" y="325"/>
                      <a:pt x="1443" y="338"/>
                      <a:pt x="1449" y="346"/>
                    </a:cubicBezTo>
                    <a:close/>
                    <a:moveTo>
                      <a:pt x="396" y="259"/>
                    </a:moveTo>
                    <a:cubicBezTo>
                      <a:pt x="401" y="255"/>
                      <a:pt x="406" y="251"/>
                      <a:pt x="411" y="248"/>
                    </a:cubicBezTo>
                    <a:cubicBezTo>
                      <a:pt x="408" y="251"/>
                      <a:pt x="412" y="248"/>
                      <a:pt x="413" y="248"/>
                    </a:cubicBezTo>
                    <a:cubicBezTo>
                      <a:pt x="408" y="252"/>
                      <a:pt x="403" y="256"/>
                      <a:pt x="398" y="260"/>
                    </a:cubicBezTo>
                    <a:lnTo>
                      <a:pt x="396" y="259"/>
                    </a:lnTo>
                    <a:close/>
                    <a:moveTo>
                      <a:pt x="301" y="346"/>
                    </a:moveTo>
                    <a:cubicBezTo>
                      <a:pt x="306" y="341"/>
                      <a:pt x="310" y="338"/>
                      <a:pt x="312" y="337"/>
                    </a:cubicBezTo>
                    <a:cubicBezTo>
                      <a:pt x="308" y="341"/>
                      <a:pt x="305" y="344"/>
                      <a:pt x="306" y="345"/>
                    </a:cubicBezTo>
                    <a:cubicBezTo>
                      <a:pt x="299" y="351"/>
                      <a:pt x="301" y="348"/>
                      <a:pt x="301" y="346"/>
                    </a:cubicBezTo>
                    <a:close/>
                    <a:moveTo>
                      <a:pt x="978" y="108"/>
                    </a:moveTo>
                    <a:cubicBezTo>
                      <a:pt x="985" y="109"/>
                      <a:pt x="987" y="110"/>
                      <a:pt x="991" y="111"/>
                    </a:cubicBezTo>
                    <a:cubicBezTo>
                      <a:pt x="991" y="112"/>
                      <a:pt x="983" y="111"/>
                      <a:pt x="982" y="111"/>
                    </a:cubicBezTo>
                    <a:cubicBezTo>
                      <a:pt x="975" y="111"/>
                      <a:pt x="980" y="109"/>
                      <a:pt x="978" y="108"/>
                    </a:cubicBezTo>
                    <a:close/>
                    <a:moveTo>
                      <a:pt x="148" y="588"/>
                    </a:moveTo>
                    <a:cubicBezTo>
                      <a:pt x="152" y="578"/>
                      <a:pt x="151" y="586"/>
                      <a:pt x="154" y="579"/>
                    </a:cubicBezTo>
                    <a:cubicBezTo>
                      <a:pt x="152" y="584"/>
                      <a:pt x="153" y="584"/>
                      <a:pt x="150" y="591"/>
                    </a:cubicBezTo>
                    <a:cubicBezTo>
                      <a:pt x="148" y="593"/>
                      <a:pt x="150" y="588"/>
                      <a:pt x="148" y="588"/>
                    </a:cubicBezTo>
                    <a:close/>
                    <a:moveTo>
                      <a:pt x="192" y="499"/>
                    </a:moveTo>
                    <a:cubicBezTo>
                      <a:pt x="189" y="506"/>
                      <a:pt x="184" y="514"/>
                      <a:pt x="181" y="522"/>
                    </a:cubicBezTo>
                    <a:cubicBezTo>
                      <a:pt x="178" y="526"/>
                      <a:pt x="180" y="521"/>
                      <a:pt x="183" y="514"/>
                    </a:cubicBezTo>
                    <a:cubicBezTo>
                      <a:pt x="186" y="508"/>
                      <a:pt x="190" y="500"/>
                      <a:pt x="192" y="499"/>
                    </a:cubicBezTo>
                    <a:close/>
                    <a:moveTo>
                      <a:pt x="214" y="461"/>
                    </a:moveTo>
                    <a:cubicBezTo>
                      <a:pt x="213" y="461"/>
                      <a:pt x="214" y="460"/>
                      <a:pt x="215" y="458"/>
                    </a:cubicBezTo>
                    <a:cubicBezTo>
                      <a:pt x="219" y="453"/>
                      <a:pt x="219" y="453"/>
                      <a:pt x="219" y="453"/>
                    </a:cubicBezTo>
                    <a:cubicBezTo>
                      <a:pt x="216" y="457"/>
                      <a:pt x="222" y="450"/>
                      <a:pt x="222" y="453"/>
                    </a:cubicBezTo>
                    <a:cubicBezTo>
                      <a:pt x="220" y="456"/>
                      <a:pt x="218" y="460"/>
                      <a:pt x="216" y="464"/>
                    </a:cubicBezTo>
                    <a:cubicBezTo>
                      <a:pt x="213" y="466"/>
                      <a:pt x="220" y="453"/>
                      <a:pt x="214" y="461"/>
                    </a:cubicBezTo>
                    <a:close/>
                    <a:moveTo>
                      <a:pt x="291" y="361"/>
                    </a:moveTo>
                    <a:cubicBezTo>
                      <a:pt x="287" y="365"/>
                      <a:pt x="280" y="373"/>
                      <a:pt x="283" y="371"/>
                    </a:cubicBezTo>
                    <a:cubicBezTo>
                      <a:pt x="279" y="375"/>
                      <a:pt x="274" y="380"/>
                      <a:pt x="272" y="380"/>
                    </a:cubicBezTo>
                    <a:cubicBezTo>
                      <a:pt x="274" y="378"/>
                      <a:pt x="278" y="373"/>
                      <a:pt x="282" y="368"/>
                    </a:cubicBezTo>
                    <a:cubicBezTo>
                      <a:pt x="286" y="364"/>
                      <a:pt x="290" y="360"/>
                      <a:pt x="291" y="361"/>
                    </a:cubicBezTo>
                    <a:close/>
                    <a:moveTo>
                      <a:pt x="1099" y="135"/>
                    </a:moveTo>
                    <a:cubicBezTo>
                      <a:pt x="1110" y="140"/>
                      <a:pt x="1124" y="143"/>
                      <a:pt x="1128" y="147"/>
                    </a:cubicBezTo>
                    <a:cubicBezTo>
                      <a:pt x="1123" y="145"/>
                      <a:pt x="1118" y="143"/>
                      <a:pt x="1112" y="141"/>
                    </a:cubicBezTo>
                    <a:cubicBezTo>
                      <a:pt x="1115" y="144"/>
                      <a:pt x="1122" y="147"/>
                      <a:pt x="1113" y="146"/>
                    </a:cubicBezTo>
                    <a:cubicBezTo>
                      <a:pt x="1107" y="143"/>
                      <a:pt x="1112" y="143"/>
                      <a:pt x="1100" y="141"/>
                    </a:cubicBezTo>
                    <a:cubicBezTo>
                      <a:pt x="1108" y="142"/>
                      <a:pt x="1098" y="137"/>
                      <a:pt x="1099" y="135"/>
                    </a:cubicBezTo>
                    <a:close/>
                    <a:moveTo>
                      <a:pt x="1315" y="237"/>
                    </a:moveTo>
                    <a:cubicBezTo>
                      <a:pt x="1320" y="241"/>
                      <a:pt x="1326" y="246"/>
                      <a:pt x="1320" y="243"/>
                    </a:cubicBezTo>
                    <a:cubicBezTo>
                      <a:pt x="1312" y="237"/>
                      <a:pt x="1310" y="235"/>
                      <a:pt x="1315" y="237"/>
                    </a:cubicBezTo>
                    <a:close/>
                    <a:moveTo>
                      <a:pt x="1401" y="304"/>
                    </a:moveTo>
                    <a:cubicBezTo>
                      <a:pt x="1402" y="306"/>
                      <a:pt x="1398" y="303"/>
                      <a:pt x="1394" y="300"/>
                    </a:cubicBezTo>
                    <a:cubicBezTo>
                      <a:pt x="1390" y="297"/>
                      <a:pt x="1387" y="293"/>
                      <a:pt x="1388" y="293"/>
                    </a:cubicBezTo>
                    <a:cubicBezTo>
                      <a:pt x="1395" y="298"/>
                      <a:pt x="1396" y="299"/>
                      <a:pt x="1401" y="304"/>
                    </a:cubicBezTo>
                    <a:close/>
                    <a:moveTo>
                      <a:pt x="1436" y="336"/>
                    </a:moveTo>
                    <a:cubicBezTo>
                      <a:pt x="1433" y="335"/>
                      <a:pt x="1428" y="331"/>
                      <a:pt x="1421" y="324"/>
                    </a:cubicBezTo>
                    <a:cubicBezTo>
                      <a:pt x="1421" y="322"/>
                      <a:pt x="1430" y="331"/>
                      <a:pt x="1436" y="336"/>
                    </a:cubicBezTo>
                    <a:close/>
                    <a:moveTo>
                      <a:pt x="920" y="106"/>
                    </a:moveTo>
                    <a:cubicBezTo>
                      <a:pt x="920" y="105"/>
                      <a:pt x="926" y="105"/>
                      <a:pt x="929" y="106"/>
                    </a:cubicBezTo>
                    <a:cubicBezTo>
                      <a:pt x="931" y="107"/>
                      <a:pt x="929" y="108"/>
                      <a:pt x="920" y="107"/>
                    </a:cubicBezTo>
                    <a:cubicBezTo>
                      <a:pt x="919" y="106"/>
                      <a:pt x="925" y="106"/>
                      <a:pt x="920" y="106"/>
                    </a:cubicBezTo>
                    <a:close/>
                    <a:moveTo>
                      <a:pt x="1643" y="1152"/>
                    </a:moveTo>
                    <a:cubicBezTo>
                      <a:pt x="1639" y="1166"/>
                      <a:pt x="1636" y="1173"/>
                      <a:pt x="1633" y="1177"/>
                    </a:cubicBezTo>
                    <a:cubicBezTo>
                      <a:pt x="1636" y="1169"/>
                      <a:pt x="1637" y="1164"/>
                      <a:pt x="1638" y="1160"/>
                    </a:cubicBezTo>
                    <a:cubicBezTo>
                      <a:pt x="1635" y="1167"/>
                      <a:pt x="1631" y="1181"/>
                      <a:pt x="1627" y="1188"/>
                    </a:cubicBezTo>
                    <a:cubicBezTo>
                      <a:pt x="1629" y="1181"/>
                      <a:pt x="1635" y="1167"/>
                      <a:pt x="1631" y="1171"/>
                    </a:cubicBezTo>
                    <a:cubicBezTo>
                      <a:pt x="1635" y="1163"/>
                      <a:pt x="1637" y="1155"/>
                      <a:pt x="1641" y="1144"/>
                    </a:cubicBezTo>
                    <a:cubicBezTo>
                      <a:pt x="1642" y="1145"/>
                      <a:pt x="1644" y="1145"/>
                      <a:pt x="1643" y="1152"/>
                    </a:cubicBezTo>
                    <a:close/>
                    <a:moveTo>
                      <a:pt x="1206" y="181"/>
                    </a:moveTo>
                    <a:cubicBezTo>
                      <a:pt x="1202" y="180"/>
                      <a:pt x="1198" y="178"/>
                      <a:pt x="1194" y="176"/>
                    </a:cubicBezTo>
                    <a:cubicBezTo>
                      <a:pt x="1192" y="173"/>
                      <a:pt x="1209" y="180"/>
                      <a:pt x="1206" y="181"/>
                    </a:cubicBezTo>
                    <a:close/>
                    <a:moveTo>
                      <a:pt x="287" y="369"/>
                    </a:moveTo>
                    <a:cubicBezTo>
                      <a:pt x="293" y="362"/>
                      <a:pt x="293" y="362"/>
                      <a:pt x="293" y="362"/>
                    </a:cubicBezTo>
                    <a:cubicBezTo>
                      <a:pt x="296" y="362"/>
                      <a:pt x="296" y="362"/>
                      <a:pt x="296" y="362"/>
                    </a:cubicBezTo>
                    <a:cubicBezTo>
                      <a:pt x="285" y="374"/>
                      <a:pt x="288" y="370"/>
                      <a:pt x="287" y="369"/>
                    </a:cubicBezTo>
                    <a:close/>
                    <a:moveTo>
                      <a:pt x="1593" y="1273"/>
                    </a:moveTo>
                    <a:cubicBezTo>
                      <a:pt x="1591" y="1274"/>
                      <a:pt x="1593" y="1270"/>
                      <a:pt x="1595" y="1265"/>
                    </a:cubicBezTo>
                    <a:cubicBezTo>
                      <a:pt x="1597" y="1260"/>
                      <a:pt x="1600" y="1255"/>
                      <a:pt x="1601" y="1256"/>
                    </a:cubicBezTo>
                    <a:cubicBezTo>
                      <a:pt x="1599" y="1262"/>
                      <a:pt x="1597" y="1265"/>
                      <a:pt x="1593" y="1273"/>
                    </a:cubicBezTo>
                    <a:close/>
                    <a:moveTo>
                      <a:pt x="1654" y="1083"/>
                    </a:moveTo>
                    <a:cubicBezTo>
                      <a:pt x="1653" y="1086"/>
                      <a:pt x="1652" y="1091"/>
                      <a:pt x="1651" y="1097"/>
                    </a:cubicBezTo>
                    <a:cubicBezTo>
                      <a:pt x="1649" y="1098"/>
                      <a:pt x="1650" y="1094"/>
                      <a:pt x="1651" y="1089"/>
                    </a:cubicBezTo>
                    <a:cubicBezTo>
                      <a:pt x="1652" y="1085"/>
                      <a:pt x="1653" y="1081"/>
                      <a:pt x="1654" y="1083"/>
                    </a:cubicBezTo>
                    <a:close/>
                    <a:moveTo>
                      <a:pt x="1574" y="1308"/>
                    </a:moveTo>
                    <a:cubicBezTo>
                      <a:pt x="1572" y="1308"/>
                      <a:pt x="1572" y="1308"/>
                      <a:pt x="1572" y="1308"/>
                    </a:cubicBezTo>
                    <a:cubicBezTo>
                      <a:pt x="1576" y="1301"/>
                      <a:pt x="1574" y="1304"/>
                      <a:pt x="1578" y="1295"/>
                    </a:cubicBezTo>
                    <a:cubicBezTo>
                      <a:pt x="1580" y="1293"/>
                      <a:pt x="1583" y="1290"/>
                      <a:pt x="1578" y="1301"/>
                    </a:cubicBezTo>
                    <a:cubicBezTo>
                      <a:pt x="1578" y="1297"/>
                      <a:pt x="1578" y="1299"/>
                      <a:pt x="1574" y="1308"/>
                    </a:cubicBezTo>
                    <a:close/>
                    <a:moveTo>
                      <a:pt x="1640" y="1138"/>
                    </a:moveTo>
                    <a:cubicBezTo>
                      <a:pt x="1638" y="1144"/>
                      <a:pt x="1634" y="1158"/>
                      <a:pt x="1633" y="1155"/>
                    </a:cubicBezTo>
                    <a:cubicBezTo>
                      <a:pt x="1634" y="1149"/>
                      <a:pt x="1638" y="1144"/>
                      <a:pt x="1637" y="1142"/>
                    </a:cubicBezTo>
                    <a:cubicBezTo>
                      <a:pt x="1639" y="1135"/>
                      <a:pt x="1639" y="1140"/>
                      <a:pt x="1640" y="1138"/>
                    </a:cubicBezTo>
                    <a:close/>
                    <a:moveTo>
                      <a:pt x="1614" y="1218"/>
                    </a:moveTo>
                    <a:cubicBezTo>
                      <a:pt x="1610" y="1229"/>
                      <a:pt x="1609" y="1228"/>
                      <a:pt x="1607" y="1228"/>
                    </a:cubicBezTo>
                    <a:cubicBezTo>
                      <a:pt x="1608" y="1226"/>
                      <a:pt x="1610" y="1223"/>
                      <a:pt x="1612" y="1218"/>
                    </a:cubicBezTo>
                    <a:cubicBezTo>
                      <a:pt x="1610" y="1224"/>
                      <a:pt x="1613" y="1216"/>
                      <a:pt x="1614" y="1218"/>
                    </a:cubicBezTo>
                    <a:close/>
                    <a:moveTo>
                      <a:pt x="1590" y="1267"/>
                    </a:moveTo>
                    <a:cubicBezTo>
                      <a:pt x="1593" y="1261"/>
                      <a:pt x="1600" y="1247"/>
                      <a:pt x="1598" y="1254"/>
                    </a:cubicBezTo>
                    <a:cubicBezTo>
                      <a:pt x="1603" y="1244"/>
                      <a:pt x="1599" y="1248"/>
                      <a:pt x="1599" y="1248"/>
                    </a:cubicBezTo>
                    <a:cubicBezTo>
                      <a:pt x="1603" y="1238"/>
                      <a:pt x="1605" y="1238"/>
                      <a:pt x="1607" y="1234"/>
                    </a:cubicBezTo>
                    <a:cubicBezTo>
                      <a:pt x="1603" y="1246"/>
                      <a:pt x="1592" y="1269"/>
                      <a:pt x="1583" y="1289"/>
                    </a:cubicBezTo>
                    <a:cubicBezTo>
                      <a:pt x="1584" y="1286"/>
                      <a:pt x="1583" y="1285"/>
                      <a:pt x="1582" y="1286"/>
                    </a:cubicBezTo>
                    <a:cubicBezTo>
                      <a:pt x="1586" y="1277"/>
                      <a:pt x="1586" y="1280"/>
                      <a:pt x="1588" y="1276"/>
                    </a:cubicBezTo>
                    <a:cubicBezTo>
                      <a:pt x="1590" y="1274"/>
                      <a:pt x="1589" y="1273"/>
                      <a:pt x="1591" y="1270"/>
                    </a:cubicBezTo>
                    <a:cubicBezTo>
                      <a:pt x="1583" y="1280"/>
                      <a:pt x="1591" y="1269"/>
                      <a:pt x="1590" y="1267"/>
                    </a:cubicBezTo>
                    <a:close/>
                    <a:moveTo>
                      <a:pt x="1572" y="1299"/>
                    </a:moveTo>
                    <a:cubicBezTo>
                      <a:pt x="1583" y="1278"/>
                      <a:pt x="1593" y="1257"/>
                      <a:pt x="1602" y="1235"/>
                    </a:cubicBezTo>
                    <a:cubicBezTo>
                      <a:pt x="1600" y="1242"/>
                      <a:pt x="1595" y="1255"/>
                      <a:pt x="1589" y="1268"/>
                    </a:cubicBezTo>
                    <a:cubicBezTo>
                      <a:pt x="1583" y="1281"/>
                      <a:pt x="1576" y="1293"/>
                      <a:pt x="1572" y="1299"/>
                    </a:cubicBezTo>
                    <a:close/>
                    <a:moveTo>
                      <a:pt x="1132" y="164"/>
                    </a:moveTo>
                    <a:cubicBezTo>
                      <a:pt x="1138" y="166"/>
                      <a:pt x="1140" y="167"/>
                      <a:pt x="1144" y="169"/>
                    </a:cubicBezTo>
                    <a:cubicBezTo>
                      <a:pt x="1143" y="169"/>
                      <a:pt x="1142" y="171"/>
                      <a:pt x="1132" y="167"/>
                    </a:cubicBezTo>
                    <a:cubicBezTo>
                      <a:pt x="1139" y="168"/>
                      <a:pt x="1130" y="165"/>
                      <a:pt x="1132" y="164"/>
                    </a:cubicBezTo>
                    <a:close/>
                    <a:moveTo>
                      <a:pt x="1240" y="212"/>
                    </a:moveTo>
                    <a:cubicBezTo>
                      <a:pt x="1246" y="215"/>
                      <a:pt x="1248" y="217"/>
                      <a:pt x="1252" y="219"/>
                    </a:cubicBezTo>
                    <a:cubicBezTo>
                      <a:pt x="1251" y="220"/>
                      <a:pt x="1247" y="218"/>
                      <a:pt x="1240" y="214"/>
                    </a:cubicBezTo>
                    <a:lnTo>
                      <a:pt x="1240" y="212"/>
                    </a:lnTo>
                    <a:close/>
                    <a:moveTo>
                      <a:pt x="1554" y="519"/>
                    </a:moveTo>
                    <a:cubicBezTo>
                      <a:pt x="1559" y="528"/>
                      <a:pt x="1565" y="539"/>
                      <a:pt x="1564" y="541"/>
                    </a:cubicBezTo>
                    <a:cubicBezTo>
                      <a:pt x="1559" y="531"/>
                      <a:pt x="1557" y="528"/>
                      <a:pt x="1553" y="521"/>
                    </a:cubicBezTo>
                    <a:cubicBezTo>
                      <a:pt x="1556" y="525"/>
                      <a:pt x="1553" y="520"/>
                      <a:pt x="1554" y="519"/>
                    </a:cubicBezTo>
                    <a:close/>
                    <a:moveTo>
                      <a:pt x="1556" y="1321"/>
                    </a:moveTo>
                    <a:cubicBezTo>
                      <a:pt x="1555" y="1323"/>
                      <a:pt x="1555" y="1324"/>
                      <a:pt x="1554" y="1324"/>
                    </a:cubicBezTo>
                    <a:cubicBezTo>
                      <a:pt x="1553" y="1325"/>
                      <a:pt x="1549" y="1331"/>
                      <a:pt x="1547" y="1336"/>
                    </a:cubicBezTo>
                    <a:cubicBezTo>
                      <a:pt x="1553" y="1324"/>
                      <a:pt x="1555" y="1317"/>
                      <a:pt x="1559" y="1309"/>
                    </a:cubicBezTo>
                    <a:cubicBezTo>
                      <a:pt x="1559" y="1313"/>
                      <a:pt x="1566" y="1297"/>
                      <a:pt x="1567" y="1299"/>
                    </a:cubicBezTo>
                    <a:cubicBezTo>
                      <a:pt x="1562" y="1311"/>
                      <a:pt x="1557" y="1317"/>
                      <a:pt x="1556" y="1321"/>
                    </a:cubicBezTo>
                    <a:close/>
                    <a:moveTo>
                      <a:pt x="1501" y="1406"/>
                    </a:moveTo>
                    <a:cubicBezTo>
                      <a:pt x="1495" y="1414"/>
                      <a:pt x="1492" y="1416"/>
                      <a:pt x="1490" y="1417"/>
                    </a:cubicBezTo>
                    <a:cubicBezTo>
                      <a:pt x="1494" y="1410"/>
                      <a:pt x="1501" y="1404"/>
                      <a:pt x="1506" y="1395"/>
                    </a:cubicBezTo>
                    <a:cubicBezTo>
                      <a:pt x="1507" y="1394"/>
                      <a:pt x="1504" y="1398"/>
                      <a:pt x="1502" y="1402"/>
                    </a:cubicBezTo>
                    <a:cubicBezTo>
                      <a:pt x="1499" y="1406"/>
                      <a:pt x="1497" y="1409"/>
                      <a:pt x="1501" y="1406"/>
                    </a:cubicBezTo>
                    <a:close/>
                    <a:moveTo>
                      <a:pt x="1429" y="1489"/>
                    </a:moveTo>
                    <a:cubicBezTo>
                      <a:pt x="1435" y="1485"/>
                      <a:pt x="1449" y="1468"/>
                      <a:pt x="1460" y="1456"/>
                    </a:cubicBezTo>
                    <a:cubicBezTo>
                      <a:pt x="1461" y="1457"/>
                      <a:pt x="1455" y="1464"/>
                      <a:pt x="1449" y="1470"/>
                    </a:cubicBezTo>
                    <a:cubicBezTo>
                      <a:pt x="1443" y="1476"/>
                      <a:pt x="1437" y="1482"/>
                      <a:pt x="1439" y="1482"/>
                    </a:cubicBezTo>
                    <a:cubicBezTo>
                      <a:pt x="1425" y="1496"/>
                      <a:pt x="1425" y="1496"/>
                      <a:pt x="1425" y="1496"/>
                    </a:cubicBezTo>
                    <a:cubicBezTo>
                      <a:pt x="1420" y="1500"/>
                      <a:pt x="1416" y="1504"/>
                      <a:pt x="1408" y="1512"/>
                    </a:cubicBezTo>
                    <a:cubicBezTo>
                      <a:pt x="1407" y="1512"/>
                      <a:pt x="1411" y="1507"/>
                      <a:pt x="1417" y="1503"/>
                    </a:cubicBezTo>
                    <a:cubicBezTo>
                      <a:pt x="1422" y="1498"/>
                      <a:pt x="1428" y="1492"/>
                      <a:pt x="1429" y="1489"/>
                    </a:cubicBezTo>
                    <a:close/>
                    <a:moveTo>
                      <a:pt x="1480" y="420"/>
                    </a:moveTo>
                    <a:cubicBezTo>
                      <a:pt x="1488" y="431"/>
                      <a:pt x="1481" y="429"/>
                      <a:pt x="1476" y="422"/>
                    </a:cubicBezTo>
                    <a:cubicBezTo>
                      <a:pt x="1475" y="420"/>
                      <a:pt x="1477" y="420"/>
                      <a:pt x="1480" y="420"/>
                    </a:cubicBezTo>
                    <a:close/>
                    <a:moveTo>
                      <a:pt x="1434" y="377"/>
                    </a:moveTo>
                    <a:cubicBezTo>
                      <a:pt x="1432" y="373"/>
                      <a:pt x="1436" y="374"/>
                      <a:pt x="1442" y="380"/>
                    </a:cubicBezTo>
                    <a:cubicBezTo>
                      <a:pt x="1443" y="385"/>
                      <a:pt x="1436" y="378"/>
                      <a:pt x="1431" y="375"/>
                    </a:cubicBezTo>
                    <a:cubicBezTo>
                      <a:pt x="1438" y="384"/>
                      <a:pt x="1446" y="394"/>
                      <a:pt x="1452" y="403"/>
                    </a:cubicBezTo>
                    <a:cubicBezTo>
                      <a:pt x="1453" y="404"/>
                      <a:pt x="1448" y="400"/>
                      <a:pt x="1452" y="404"/>
                    </a:cubicBezTo>
                    <a:cubicBezTo>
                      <a:pt x="1451" y="406"/>
                      <a:pt x="1444" y="397"/>
                      <a:pt x="1438" y="391"/>
                    </a:cubicBezTo>
                    <a:cubicBezTo>
                      <a:pt x="1440" y="393"/>
                      <a:pt x="1444" y="398"/>
                      <a:pt x="1447" y="402"/>
                    </a:cubicBezTo>
                    <a:cubicBezTo>
                      <a:pt x="1451" y="406"/>
                      <a:pt x="1454" y="410"/>
                      <a:pt x="1453" y="411"/>
                    </a:cubicBezTo>
                    <a:cubicBezTo>
                      <a:pt x="1447" y="404"/>
                      <a:pt x="1444" y="401"/>
                      <a:pt x="1444" y="400"/>
                    </a:cubicBezTo>
                    <a:cubicBezTo>
                      <a:pt x="1443" y="399"/>
                      <a:pt x="1444" y="402"/>
                      <a:pt x="1446" y="405"/>
                    </a:cubicBezTo>
                    <a:cubicBezTo>
                      <a:pt x="1439" y="396"/>
                      <a:pt x="1434" y="391"/>
                      <a:pt x="1430" y="387"/>
                    </a:cubicBezTo>
                    <a:cubicBezTo>
                      <a:pt x="1426" y="383"/>
                      <a:pt x="1423" y="381"/>
                      <a:pt x="1420" y="379"/>
                    </a:cubicBezTo>
                    <a:cubicBezTo>
                      <a:pt x="1414" y="375"/>
                      <a:pt x="1408" y="371"/>
                      <a:pt x="1393" y="356"/>
                    </a:cubicBezTo>
                    <a:cubicBezTo>
                      <a:pt x="1399" y="361"/>
                      <a:pt x="1395" y="351"/>
                      <a:pt x="1401" y="359"/>
                    </a:cubicBezTo>
                    <a:cubicBezTo>
                      <a:pt x="1403" y="361"/>
                      <a:pt x="1403" y="360"/>
                      <a:pt x="1403" y="360"/>
                    </a:cubicBezTo>
                    <a:cubicBezTo>
                      <a:pt x="1402" y="357"/>
                      <a:pt x="1398" y="356"/>
                      <a:pt x="1394" y="351"/>
                    </a:cubicBezTo>
                    <a:cubicBezTo>
                      <a:pt x="1400" y="354"/>
                      <a:pt x="1394" y="347"/>
                      <a:pt x="1404" y="357"/>
                    </a:cubicBezTo>
                    <a:cubicBezTo>
                      <a:pt x="1404" y="355"/>
                      <a:pt x="1398" y="351"/>
                      <a:pt x="1395" y="347"/>
                    </a:cubicBezTo>
                    <a:cubicBezTo>
                      <a:pt x="1401" y="352"/>
                      <a:pt x="1393" y="343"/>
                      <a:pt x="1398" y="347"/>
                    </a:cubicBezTo>
                    <a:cubicBezTo>
                      <a:pt x="1396" y="344"/>
                      <a:pt x="1387" y="337"/>
                      <a:pt x="1386" y="335"/>
                    </a:cubicBezTo>
                    <a:cubicBezTo>
                      <a:pt x="1382" y="335"/>
                      <a:pt x="1376" y="330"/>
                      <a:pt x="1370" y="329"/>
                    </a:cubicBezTo>
                    <a:cubicBezTo>
                      <a:pt x="1364" y="322"/>
                      <a:pt x="1349" y="311"/>
                      <a:pt x="1343" y="305"/>
                    </a:cubicBezTo>
                    <a:cubicBezTo>
                      <a:pt x="1347" y="305"/>
                      <a:pt x="1349" y="311"/>
                      <a:pt x="1360" y="319"/>
                    </a:cubicBezTo>
                    <a:cubicBezTo>
                      <a:pt x="1358" y="317"/>
                      <a:pt x="1356" y="314"/>
                      <a:pt x="1353" y="311"/>
                    </a:cubicBezTo>
                    <a:cubicBezTo>
                      <a:pt x="1361" y="317"/>
                      <a:pt x="1361" y="319"/>
                      <a:pt x="1370" y="326"/>
                    </a:cubicBezTo>
                    <a:cubicBezTo>
                      <a:pt x="1371" y="325"/>
                      <a:pt x="1371" y="325"/>
                      <a:pt x="1371" y="325"/>
                    </a:cubicBezTo>
                    <a:cubicBezTo>
                      <a:pt x="1371" y="325"/>
                      <a:pt x="1362" y="318"/>
                      <a:pt x="1358" y="314"/>
                    </a:cubicBezTo>
                    <a:cubicBezTo>
                      <a:pt x="1366" y="319"/>
                      <a:pt x="1371" y="325"/>
                      <a:pt x="1371" y="322"/>
                    </a:cubicBezTo>
                    <a:cubicBezTo>
                      <a:pt x="1373" y="324"/>
                      <a:pt x="1374" y="325"/>
                      <a:pt x="1376" y="327"/>
                    </a:cubicBezTo>
                    <a:cubicBezTo>
                      <a:pt x="1378" y="327"/>
                      <a:pt x="1375" y="325"/>
                      <a:pt x="1371" y="322"/>
                    </a:cubicBezTo>
                    <a:cubicBezTo>
                      <a:pt x="1368" y="319"/>
                      <a:pt x="1364" y="316"/>
                      <a:pt x="1367" y="316"/>
                    </a:cubicBezTo>
                    <a:cubicBezTo>
                      <a:pt x="1361" y="312"/>
                      <a:pt x="1365" y="317"/>
                      <a:pt x="1364" y="317"/>
                    </a:cubicBezTo>
                    <a:cubicBezTo>
                      <a:pt x="1361" y="314"/>
                      <a:pt x="1348" y="304"/>
                      <a:pt x="1356" y="311"/>
                    </a:cubicBezTo>
                    <a:cubicBezTo>
                      <a:pt x="1355" y="311"/>
                      <a:pt x="1350" y="306"/>
                      <a:pt x="1346" y="304"/>
                    </a:cubicBezTo>
                    <a:cubicBezTo>
                      <a:pt x="1346" y="303"/>
                      <a:pt x="1356" y="309"/>
                      <a:pt x="1349" y="303"/>
                    </a:cubicBezTo>
                    <a:cubicBezTo>
                      <a:pt x="1355" y="306"/>
                      <a:pt x="1362" y="312"/>
                      <a:pt x="1369" y="318"/>
                    </a:cubicBezTo>
                    <a:cubicBezTo>
                      <a:pt x="1376" y="324"/>
                      <a:pt x="1382" y="330"/>
                      <a:pt x="1387" y="332"/>
                    </a:cubicBezTo>
                    <a:cubicBezTo>
                      <a:pt x="1395" y="339"/>
                      <a:pt x="1388" y="336"/>
                      <a:pt x="1393" y="341"/>
                    </a:cubicBezTo>
                    <a:cubicBezTo>
                      <a:pt x="1397" y="344"/>
                      <a:pt x="1393" y="339"/>
                      <a:pt x="1394" y="339"/>
                    </a:cubicBezTo>
                    <a:cubicBezTo>
                      <a:pt x="1397" y="343"/>
                      <a:pt x="1405" y="350"/>
                      <a:pt x="1408" y="354"/>
                    </a:cubicBezTo>
                    <a:cubicBezTo>
                      <a:pt x="1405" y="354"/>
                      <a:pt x="1416" y="369"/>
                      <a:pt x="1406" y="361"/>
                    </a:cubicBezTo>
                    <a:cubicBezTo>
                      <a:pt x="1412" y="368"/>
                      <a:pt x="1423" y="378"/>
                      <a:pt x="1427" y="382"/>
                    </a:cubicBezTo>
                    <a:cubicBezTo>
                      <a:pt x="1427" y="381"/>
                      <a:pt x="1423" y="377"/>
                      <a:pt x="1420" y="374"/>
                    </a:cubicBezTo>
                    <a:cubicBezTo>
                      <a:pt x="1417" y="371"/>
                      <a:pt x="1414" y="368"/>
                      <a:pt x="1416" y="368"/>
                    </a:cubicBezTo>
                    <a:cubicBezTo>
                      <a:pt x="1424" y="377"/>
                      <a:pt x="1427" y="380"/>
                      <a:pt x="1434" y="387"/>
                    </a:cubicBezTo>
                    <a:cubicBezTo>
                      <a:pt x="1433" y="384"/>
                      <a:pt x="1421" y="373"/>
                      <a:pt x="1416" y="367"/>
                    </a:cubicBezTo>
                    <a:cubicBezTo>
                      <a:pt x="1412" y="361"/>
                      <a:pt x="1418" y="365"/>
                      <a:pt x="1417" y="363"/>
                    </a:cubicBezTo>
                    <a:cubicBezTo>
                      <a:pt x="1417" y="361"/>
                      <a:pt x="1425" y="371"/>
                      <a:pt x="1429" y="374"/>
                    </a:cubicBezTo>
                    <a:cubicBezTo>
                      <a:pt x="1428" y="371"/>
                      <a:pt x="1426" y="368"/>
                      <a:pt x="1434" y="377"/>
                    </a:cubicBezTo>
                    <a:close/>
                    <a:moveTo>
                      <a:pt x="1514" y="497"/>
                    </a:moveTo>
                    <a:cubicBezTo>
                      <a:pt x="1517" y="503"/>
                      <a:pt x="1507" y="490"/>
                      <a:pt x="1507" y="492"/>
                    </a:cubicBezTo>
                    <a:cubicBezTo>
                      <a:pt x="1504" y="485"/>
                      <a:pt x="1502" y="484"/>
                      <a:pt x="1496" y="476"/>
                    </a:cubicBezTo>
                    <a:cubicBezTo>
                      <a:pt x="1496" y="474"/>
                      <a:pt x="1498" y="477"/>
                      <a:pt x="1500" y="480"/>
                    </a:cubicBezTo>
                    <a:cubicBezTo>
                      <a:pt x="1498" y="477"/>
                      <a:pt x="1494" y="471"/>
                      <a:pt x="1491" y="467"/>
                    </a:cubicBezTo>
                    <a:cubicBezTo>
                      <a:pt x="1487" y="463"/>
                      <a:pt x="1484" y="460"/>
                      <a:pt x="1484" y="461"/>
                    </a:cubicBezTo>
                    <a:cubicBezTo>
                      <a:pt x="1477" y="451"/>
                      <a:pt x="1483" y="460"/>
                      <a:pt x="1483" y="457"/>
                    </a:cubicBezTo>
                    <a:cubicBezTo>
                      <a:pt x="1478" y="451"/>
                      <a:pt x="1476" y="449"/>
                      <a:pt x="1473" y="448"/>
                    </a:cubicBezTo>
                    <a:cubicBezTo>
                      <a:pt x="1471" y="446"/>
                      <a:pt x="1469" y="444"/>
                      <a:pt x="1464" y="437"/>
                    </a:cubicBezTo>
                    <a:cubicBezTo>
                      <a:pt x="1464" y="435"/>
                      <a:pt x="1469" y="439"/>
                      <a:pt x="1475" y="447"/>
                    </a:cubicBezTo>
                    <a:cubicBezTo>
                      <a:pt x="1475" y="446"/>
                      <a:pt x="1471" y="441"/>
                      <a:pt x="1471" y="441"/>
                    </a:cubicBezTo>
                    <a:cubicBezTo>
                      <a:pt x="1469" y="440"/>
                      <a:pt x="1463" y="432"/>
                      <a:pt x="1462" y="433"/>
                    </a:cubicBezTo>
                    <a:cubicBezTo>
                      <a:pt x="1457" y="425"/>
                      <a:pt x="1465" y="433"/>
                      <a:pt x="1468" y="435"/>
                    </a:cubicBezTo>
                    <a:cubicBezTo>
                      <a:pt x="1466" y="431"/>
                      <a:pt x="1462" y="429"/>
                      <a:pt x="1460" y="424"/>
                    </a:cubicBezTo>
                    <a:cubicBezTo>
                      <a:pt x="1461" y="423"/>
                      <a:pt x="1467" y="430"/>
                      <a:pt x="1470" y="436"/>
                    </a:cubicBezTo>
                    <a:cubicBezTo>
                      <a:pt x="1473" y="440"/>
                      <a:pt x="1473" y="436"/>
                      <a:pt x="1479" y="445"/>
                    </a:cubicBezTo>
                    <a:cubicBezTo>
                      <a:pt x="1477" y="442"/>
                      <a:pt x="1477" y="440"/>
                      <a:pt x="1478" y="440"/>
                    </a:cubicBezTo>
                    <a:cubicBezTo>
                      <a:pt x="1482" y="446"/>
                      <a:pt x="1492" y="457"/>
                      <a:pt x="1489" y="457"/>
                    </a:cubicBezTo>
                    <a:cubicBezTo>
                      <a:pt x="1495" y="463"/>
                      <a:pt x="1495" y="463"/>
                      <a:pt x="1495" y="463"/>
                    </a:cubicBezTo>
                    <a:cubicBezTo>
                      <a:pt x="1491" y="457"/>
                      <a:pt x="1484" y="446"/>
                      <a:pt x="1476" y="436"/>
                    </a:cubicBezTo>
                    <a:cubicBezTo>
                      <a:pt x="1478" y="436"/>
                      <a:pt x="1476" y="433"/>
                      <a:pt x="1471" y="427"/>
                    </a:cubicBezTo>
                    <a:cubicBezTo>
                      <a:pt x="1472" y="427"/>
                      <a:pt x="1475" y="430"/>
                      <a:pt x="1476" y="430"/>
                    </a:cubicBezTo>
                    <a:cubicBezTo>
                      <a:pt x="1469" y="419"/>
                      <a:pt x="1465" y="420"/>
                      <a:pt x="1462" y="418"/>
                    </a:cubicBezTo>
                    <a:cubicBezTo>
                      <a:pt x="1459" y="415"/>
                      <a:pt x="1456" y="411"/>
                      <a:pt x="1454" y="408"/>
                    </a:cubicBezTo>
                    <a:cubicBezTo>
                      <a:pt x="1457" y="412"/>
                      <a:pt x="1459" y="412"/>
                      <a:pt x="1458" y="410"/>
                    </a:cubicBezTo>
                    <a:cubicBezTo>
                      <a:pt x="1458" y="408"/>
                      <a:pt x="1454" y="403"/>
                      <a:pt x="1448" y="397"/>
                    </a:cubicBezTo>
                    <a:cubicBezTo>
                      <a:pt x="1449" y="394"/>
                      <a:pt x="1449" y="394"/>
                      <a:pt x="1449" y="394"/>
                    </a:cubicBezTo>
                    <a:cubicBezTo>
                      <a:pt x="1453" y="398"/>
                      <a:pt x="1460" y="408"/>
                      <a:pt x="1460" y="406"/>
                    </a:cubicBezTo>
                    <a:cubicBezTo>
                      <a:pt x="1466" y="413"/>
                      <a:pt x="1458" y="407"/>
                      <a:pt x="1464" y="413"/>
                    </a:cubicBezTo>
                    <a:cubicBezTo>
                      <a:pt x="1466" y="416"/>
                      <a:pt x="1467" y="415"/>
                      <a:pt x="1464" y="412"/>
                    </a:cubicBezTo>
                    <a:cubicBezTo>
                      <a:pt x="1467" y="413"/>
                      <a:pt x="1471" y="420"/>
                      <a:pt x="1477" y="427"/>
                    </a:cubicBezTo>
                    <a:cubicBezTo>
                      <a:pt x="1477" y="429"/>
                      <a:pt x="1475" y="427"/>
                      <a:pt x="1474" y="427"/>
                    </a:cubicBezTo>
                    <a:cubicBezTo>
                      <a:pt x="1478" y="431"/>
                      <a:pt x="1484" y="437"/>
                      <a:pt x="1488" y="444"/>
                    </a:cubicBezTo>
                    <a:cubicBezTo>
                      <a:pt x="1484" y="440"/>
                      <a:pt x="1482" y="438"/>
                      <a:pt x="1478" y="433"/>
                    </a:cubicBezTo>
                    <a:cubicBezTo>
                      <a:pt x="1478" y="434"/>
                      <a:pt x="1482" y="440"/>
                      <a:pt x="1486" y="445"/>
                    </a:cubicBezTo>
                    <a:cubicBezTo>
                      <a:pt x="1490" y="451"/>
                      <a:pt x="1493" y="456"/>
                      <a:pt x="1492" y="456"/>
                    </a:cubicBezTo>
                    <a:cubicBezTo>
                      <a:pt x="1495" y="460"/>
                      <a:pt x="1496" y="459"/>
                      <a:pt x="1497" y="459"/>
                    </a:cubicBezTo>
                    <a:cubicBezTo>
                      <a:pt x="1497" y="457"/>
                      <a:pt x="1495" y="456"/>
                      <a:pt x="1492" y="451"/>
                    </a:cubicBezTo>
                    <a:cubicBezTo>
                      <a:pt x="1494" y="452"/>
                      <a:pt x="1498" y="457"/>
                      <a:pt x="1495" y="451"/>
                    </a:cubicBezTo>
                    <a:cubicBezTo>
                      <a:pt x="1503" y="463"/>
                      <a:pt x="1508" y="468"/>
                      <a:pt x="1509" y="467"/>
                    </a:cubicBezTo>
                    <a:cubicBezTo>
                      <a:pt x="1502" y="456"/>
                      <a:pt x="1511" y="472"/>
                      <a:pt x="1501" y="457"/>
                    </a:cubicBezTo>
                    <a:cubicBezTo>
                      <a:pt x="1502" y="456"/>
                      <a:pt x="1502" y="456"/>
                      <a:pt x="1502" y="456"/>
                    </a:cubicBezTo>
                    <a:cubicBezTo>
                      <a:pt x="1505" y="459"/>
                      <a:pt x="1509" y="465"/>
                      <a:pt x="1512" y="470"/>
                    </a:cubicBezTo>
                    <a:cubicBezTo>
                      <a:pt x="1515" y="475"/>
                      <a:pt x="1518" y="478"/>
                      <a:pt x="1518" y="477"/>
                    </a:cubicBezTo>
                    <a:cubicBezTo>
                      <a:pt x="1522" y="483"/>
                      <a:pt x="1523" y="486"/>
                      <a:pt x="1526" y="492"/>
                    </a:cubicBezTo>
                    <a:cubicBezTo>
                      <a:pt x="1522" y="485"/>
                      <a:pt x="1520" y="484"/>
                      <a:pt x="1521" y="487"/>
                    </a:cubicBezTo>
                    <a:cubicBezTo>
                      <a:pt x="1522" y="489"/>
                      <a:pt x="1524" y="494"/>
                      <a:pt x="1528" y="500"/>
                    </a:cubicBezTo>
                    <a:cubicBezTo>
                      <a:pt x="1527" y="500"/>
                      <a:pt x="1529" y="507"/>
                      <a:pt x="1523" y="497"/>
                    </a:cubicBezTo>
                    <a:cubicBezTo>
                      <a:pt x="1524" y="500"/>
                      <a:pt x="1527" y="503"/>
                      <a:pt x="1530" y="508"/>
                    </a:cubicBezTo>
                    <a:cubicBezTo>
                      <a:pt x="1532" y="511"/>
                      <a:pt x="1531" y="508"/>
                      <a:pt x="1533" y="509"/>
                    </a:cubicBezTo>
                    <a:cubicBezTo>
                      <a:pt x="1542" y="524"/>
                      <a:pt x="1535" y="518"/>
                      <a:pt x="1531" y="514"/>
                    </a:cubicBezTo>
                    <a:cubicBezTo>
                      <a:pt x="1534" y="525"/>
                      <a:pt x="1544" y="536"/>
                      <a:pt x="1549" y="549"/>
                    </a:cubicBezTo>
                    <a:cubicBezTo>
                      <a:pt x="1545" y="538"/>
                      <a:pt x="1550" y="545"/>
                      <a:pt x="1548" y="540"/>
                    </a:cubicBezTo>
                    <a:cubicBezTo>
                      <a:pt x="1552" y="549"/>
                      <a:pt x="1553" y="555"/>
                      <a:pt x="1561" y="568"/>
                    </a:cubicBezTo>
                    <a:cubicBezTo>
                      <a:pt x="1557" y="563"/>
                      <a:pt x="1555" y="559"/>
                      <a:pt x="1558" y="568"/>
                    </a:cubicBezTo>
                    <a:cubicBezTo>
                      <a:pt x="1552" y="555"/>
                      <a:pt x="1548" y="548"/>
                      <a:pt x="1545" y="542"/>
                    </a:cubicBezTo>
                    <a:cubicBezTo>
                      <a:pt x="1541" y="537"/>
                      <a:pt x="1539" y="533"/>
                      <a:pt x="1534" y="526"/>
                    </a:cubicBezTo>
                    <a:cubicBezTo>
                      <a:pt x="1534" y="523"/>
                      <a:pt x="1537" y="529"/>
                      <a:pt x="1539" y="533"/>
                    </a:cubicBezTo>
                    <a:cubicBezTo>
                      <a:pt x="1539" y="531"/>
                      <a:pt x="1530" y="516"/>
                      <a:pt x="1532" y="523"/>
                    </a:cubicBezTo>
                    <a:cubicBezTo>
                      <a:pt x="1529" y="518"/>
                      <a:pt x="1526" y="513"/>
                      <a:pt x="1524" y="509"/>
                    </a:cubicBezTo>
                    <a:cubicBezTo>
                      <a:pt x="1525" y="508"/>
                      <a:pt x="1529" y="515"/>
                      <a:pt x="1531" y="518"/>
                    </a:cubicBezTo>
                    <a:cubicBezTo>
                      <a:pt x="1531" y="515"/>
                      <a:pt x="1526" y="510"/>
                      <a:pt x="1523" y="504"/>
                    </a:cubicBezTo>
                    <a:cubicBezTo>
                      <a:pt x="1524" y="503"/>
                      <a:pt x="1520" y="499"/>
                      <a:pt x="1524" y="502"/>
                    </a:cubicBezTo>
                    <a:cubicBezTo>
                      <a:pt x="1520" y="497"/>
                      <a:pt x="1520" y="497"/>
                      <a:pt x="1520" y="497"/>
                    </a:cubicBezTo>
                    <a:cubicBezTo>
                      <a:pt x="1519" y="496"/>
                      <a:pt x="1517" y="495"/>
                      <a:pt x="1512" y="488"/>
                    </a:cubicBezTo>
                    <a:cubicBezTo>
                      <a:pt x="1514" y="493"/>
                      <a:pt x="1522" y="502"/>
                      <a:pt x="1520" y="503"/>
                    </a:cubicBezTo>
                    <a:cubicBezTo>
                      <a:pt x="1515" y="495"/>
                      <a:pt x="1512" y="491"/>
                      <a:pt x="1510" y="488"/>
                    </a:cubicBezTo>
                    <a:cubicBezTo>
                      <a:pt x="1507" y="484"/>
                      <a:pt x="1506" y="482"/>
                      <a:pt x="1504" y="478"/>
                    </a:cubicBezTo>
                    <a:cubicBezTo>
                      <a:pt x="1503" y="477"/>
                      <a:pt x="1502" y="478"/>
                      <a:pt x="1501" y="479"/>
                    </a:cubicBezTo>
                    <a:cubicBezTo>
                      <a:pt x="1502" y="480"/>
                      <a:pt x="1507" y="487"/>
                      <a:pt x="1507" y="485"/>
                    </a:cubicBezTo>
                    <a:cubicBezTo>
                      <a:pt x="1512" y="492"/>
                      <a:pt x="1510" y="491"/>
                      <a:pt x="1512" y="495"/>
                    </a:cubicBezTo>
                    <a:cubicBezTo>
                      <a:pt x="1513" y="497"/>
                      <a:pt x="1513" y="497"/>
                      <a:pt x="1514" y="497"/>
                    </a:cubicBezTo>
                    <a:close/>
                    <a:moveTo>
                      <a:pt x="1185" y="196"/>
                    </a:moveTo>
                    <a:cubicBezTo>
                      <a:pt x="1185" y="198"/>
                      <a:pt x="1185" y="198"/>
                      <a:pt x="1185" y="198"/>
                    </a:cubicBezTo>
                    <a:cubicBezTo>
                      <a:pt x="1177" y="195"/>
                      <a:pt x="1169" y="191"/>
                      <a:pt x="1170" y="190"/>
                    </a:cubicBezTo>
                    <a:cubicBezTo>
                      <a:pt x="1179" y="194"/>
                      <a:pt x="1178" y="193"/>
                      <a:pt x="1185" y="196"/>
                    </a:cubicBezTo>
                    <a:close/>
                    <a:moveTo>
                      <a:pt x="1465" y="409"/>
                    </a:moveTo>
                    <a:cubicBezTo>
                      <a:pt x="1466" y="413"/>
                      <a:pt x="1457" y="402"/>
                      <a:pt x="1454" y="398"/>
                    </a:cubicBezTo>
                    <a:cubicBezTo>
                      <a:pt x="1456" y="398"/>
                      <a:pt x="1461" y="403"/>
                      <a:pt x="1465" y="409"/>
                    </a:cubicBezTo>
                    <a:close/>
                    <a:moveTo>
                      <a:pt x="1203" y="207"/>
                    </a:moveTo>
                    <a:cubicBezTo>
                      <a:pt x="1217" y="215"/>
                      <a:pt x="1221" y="218"/>
                      <a:pt x="1222" y="220"/>
                    </a:cubicBezTo>
                    <a:cubicBezTo>
                      <a:pt x="1223" y="222"/>
                      <a:pt x="1222" y="222"/>
                      <a:pt x="1224" y="225"/>
                    </a:cubicBezTo>
                    <a:cubicBezTo>
                      <a:pt x="1211" y="218"/>
                      <a:pt x="1205" y="216"/>
                      <a:pt x="1207" y="219"/>
                    </a:cubicBezTo>
                    <a:cubicBezTo>
                      <a:pt x="1201" y="217"/>
                      <a:pt x="1200" y="217"/>
                      <a:pt x="1195" y="214"/>
                    </a:cubicBezTo>
                    <a:cubicBezTo>
                      <a:pt x="1197" y="213"/>
                      <a:pt x="1193" y="208"/>
                      <a:pt x="1197" y="208"/>
                    </a:cubicBezTo>
                    <a:cubicBezTo>
                      <a:pt x="1190" y="204"/>
                      <a:pt x="1186" y="203"/>
                      <a:pt x="1177" y="199"/>
                    </a:cubicBezTo>
                    <a:cubicBezTo>
                      <a:pt x="1179" y="198"/>
                      <a:pt x="1187" y="202"/>
                      <a:pt x="1193" y="205"/>
                    </a:cubicBezTo>
                    <a:cubicBezTo>
                      <a:pt x="1200" y="207"/>
                      <a:pt x="1205" y="210"/>
                      <a:pt x="1203" y="207"/>
                    </a:cubicBezTo>
                    <a:close/>
                    <a:moveTo>
                      <a:pt x="1140" y="181"/>
                    </a:moveTo>
                    <a:cubicBezTo>
                      <a:pt x="1138" y="180"/>
                      <a:pt x="1143" y="182"/>
                      <a:pt x="1150" y="186"/>
                    </a:cubicBezTo>
                    <a:cubicBezTo>
                      <a:pt x="1156" y="189"/>
                      <a:pt x="1165" y="193"/>
                      <a:pt x="1168" y="195"/>
                    </a:cubicBezTo>
                    <a:cubicBezTo>
                      <a:pt x="1159" y="190"/>
                      <a:pt x="1147" y="186"/>
                      <a:pt x="1150" y="190"/>
                    </a:cubicBezTo>
                    <a:cubicBezTo>
                      <a:pt x="1139" y="186"/>
                      <a:pt x="1136" y="184"/>
                      <a:pt x="1126" y="180"/>
                    </a:cubicBezTo>
                    <a:cubicBezTo>
                      <a:pt x="1123" y="179"/>
                      <a:pt x="1127" y="180"/>
                      <a:pt x="1131" y="182"/>
                    </a:cubicBezTo>
                    <a:cubicBezTo>
                      <a:pt x="1136" y="184"/>
                      <a:pt x="1142" y="186"/>
                      <a:pt x="1144" y="186"/>
                    </a:cubicBezTo>
                    <a:cubicBezTo>
                      <a:pt x="1137" y="182"/>
                      <a:pt x="1148" y="185"/>
                      <a:pt x="1140" y="181"/>
                    </a:cubicBezTo>
                    <a:close/>
                    <a:moveTo>
                      <a:pt x="1232" y="228"/>
                    </a:moveTo>
                    <a:cubicBezTo>
                      <a:pt x="1234" y="228"/>
                      <a:pt x="1235" y="228"/>
                      <a:pt x="1235" y="228"/>
                    </a:cubicBezTo>
                    <a:cubicBezTo>
                      <a:pt x="1243" y="232"/>
                      <a:pt x="1252" y="237"/>
                      <a:pt x="1252" y="238"/>
                    </a:cubicBezTo>
                    <a:cubicBezTo>
                      <a:pt x="1256" y="240"/>
                      <a:pt x="1258" y="240"/>
                      <a:pt x="1260" y="241"/>
                    </a:cubicBezTo>
                    <a:cubicBezTo>
                      <a:pt x="1253" y="237"/>
                      <a:pt x="1246" y="233"/>
                      <a:pt x="1238" y="228"/>
                    </a:cubicBezTo>
                    <a:cubicBezTo>
                      <a:pt x="1241" y="229"/>
                      <a:pt x="1249" y="233"/>
                      <a:pt x="1257" y="238"/>
                    </a:cubicBezTo>
                    <a:cubicBezTo>
                      <a:pt x="1264" y="242"/>
                      <a:pt x="1271" y="247"/>
                      <a:pt x="1272" y="248"/>
                    </a:cubicBezTo>
                    <a:cubicBezTo>
                      <a:pt x="1275" y="250"/>
                      <a:pt x="1292" y="260"/>
                      <a:pt x="1285" y="255"/>
                    </a:cubicBezTo>
                    <a:cubicBezTo>
                      <a:pt x="1291" y="256"/>
                      <a:pt x="1295" y="262"/>
                      <a:pt x="1302" y="266"/>
                    </a:cubicBezTo>
                    <a:cubicBezTo>
                      <a:pt x="1304" y="266"/>
                      <a:pt x="1310" y="271"/>
                      <a:pt x="1321" y="277"/>
                    </a:cubicBezTo>
                    <a:cubicBezTo>
                      <a:pt x="1316" y="277"/>
                      <a:pt x="1328" y="286"/>
                      <a:pt x="1333" y="291"/>
                    </a:cubicBezTo>
                    <a:cubicBezTo>
                      <a:pt x="1331" y="292"/>
                      <a:pt x="1333" y="293"/>
                      <a:pt x="1328" y="291"/>
                    </a:cubicBezTo>
                    <a:cubicBezTo>
                      <a:pt x="1323" y="287"/>
                      <a:pt x="1322" y="286"/>
                      <a:pt x="1317" y="283"/>
                    </a:cubicBezTo>
                    <a:cubicBezTo>
                      <a:pt x="1317" y="281"/>
                      <a:pt x="1320" y="283"/>
                      <a:pt x="1320" y="283"/>
                    </a:cubicBezTo>
                    <a:cubicBezTo>
                      <a:pt x="1313" y="278"/>
                      <a:pt x="1312" y="278"/>
                      <a:pt x="1309" y="275"/>
                    </a:cubicBezTo>
                    <a:cubicBezTo>
                      <a:pt x="1304" y="272"/>
                      <a:pt x="1304" y="273"/>
                      <a:pt x="1306" y="277"/>
                    </a:cubicBezTo>
                    <a:cubicBezTo>
                      <a:pt x="1318" y="284"/>
                      <a:pt x="1321" y="287"/>
                      <a:pt x="1333" y="296"/>
                    </a:cubicBezTo>
                    <a:cubicBezTo>
                      <a:pt x="1332" y="296"/>
                      <a:pt x="1332" y="297"/>
                      <a:pt x="1335" y="299"/>
                    </a:cubicBezTo>
                    <a:cubicBezTo>
                      <a:pt x="1334" y="300"/>
                      <a:pt x="1321" y="289"/>
                      <a:pt x="1322" y="291"/>
                    </a:cubicBezTo>
                    <a:cubicBezTo>
                      <a:pt x="1317" y="287"/>
                      <a:pt x="1319" y="288"/>
                      <a:pt x="1309" y="281"/>
                    </a:cubicBezTo>
                    <a:cubicBezTo>
                      <a:pt x="1313" y="285"/>
                      <a:pt x="1306" y="282"/>
                      <a:pt x="1298" y="276"/>
                    </a:cubicBezTo>
                    <a:cubicBezTo>
                      <a:pt x="1311" y="287"/>
                      <a:pt x="1317" y="290"/>
                      <a:pt x="1327" y="296"/>
                    </a:cubicBezTo>
                    <a:cubicBezTo>
                      <a:pt x="1326" y="296"/>
                      <a:pt x="1327" y="298"/>
                      <a:pt x="1332" y="302"/>
                    </a:cubicBezTo>
                    <a:cubicBezTo>
                      <a:pt x="1335" y="304"/>
                      <a:pt x="1334" y="302"/>
                      <a:pt x="1335" y="302"/>
                    </a:cubicBezTo>
                    <a:cubicBezTo>
                      <a:pt x="1337" y="304"/>
                      <a:pt x="1340" y="307"/>
                      <a:pt x="1345" y="310"/>
                    </a:cubicBezTo>
                    <a:cubicBezTo>
                      <a:pt x="1345" y="312"/>
                      <a:pt x="1339" y="309"/>
                      <a:pt x="1332" y="303"/>
                    </a:cubicBezTo>
                    <a:cubicBezTo>
                      <a:pt x="1324" y="298"/>
                      <a:pt x="1316" y="291"/>
                      <a:pt x="1311" y="287"/>
                    </a:cubicBezTo>
                    <a:cubicBezTo>
                      <a:pt x="1300" y="279"/>
                      <a:pt x="1294" y="278"/>
                      <a:pt x="1287" y="271"/>
                    </a:cubicBezTo>
                    <a:cubicBezTo>
                      <a:pt x="1286" y="271"/>
                      <a:pt x="1282" y="269"/>
                      <a:pt x="1279" y="269"/>
                    </a:cubicBezTo>
                    <a:cubicBezTo>
                      <a:pt x="1270" y="261"/>
                      <a:pt x="1269" y="260"/>
                      <a:pt x="1266" y="254"/>
                    </a:cubicBezTo>
                    <a:cubicBezTo>
                      <a:pt x="1277" y="260"/>
                      <a:pt x="1273" y="260"/>
                      <a:pt x="1276" y="263"/>
                    </a:cubicBezTo>
                    <a:cubicBezTo>
                      <a:pt x="1280" y="266"/>
                      <a:pt x="1278" y="262"/>
                      <a:pt x="1282" y="265"/>
                    </a:cubicBezTo>
                    <a:cubicBezTo>
                      <a:pt x="1291" y="270"/>
                      <a:pt x="1286" y="269"/>
                      <a:pt x="1285" y="268"/>
                    </a:cubicBezTo>
                    <a:cubicBezTo>
                      <a:pt x="1287" y="270"/>
                      <a:pt x="1291" y="272"/>
                      <a:pt x="1295" y="275"/>
                    </a:cubicBezTo>
                    <a:cubicBezTo>
                      <a:pt x="1293" y="273"/>
                      <a:pt x="1291" y="271"/>
                      <a:pt x="1287" y="269"/>
                    </a:cubicBezTo>
                    <a:cubicBezTo>
                      <a:pt x="1291" y="270"/>
                      <a:pt x="1296" y="272"/>
                      <a:pt x="1304" y="277"/>
                    </a:cubicBezTo>
                    <a:cubicBezTo>
                      <a:pt x="1305" y="276"/>
                      <a:pt x="1299" y="272"/>
                      <a:pt x="1301" y="271"/>
                    </a:cubicBezTo>
                    <a:cubicBezTo>
                      <a:pt x="1296" y="270"/>
                      <a:pt x="1283" y="257"/>
                      <a:pt x="1269" y="250"/>
                    </a:cubicBezTo>
                    <a:cubicBezTo>
                      <a:pt x="1273" y="251"/>
                      <a:pt x="1281" y="257"/>
                      <a:pt x="1285" y="259"/>
                    </a:cubicBezTo>
                    <a:cubicBezTo>
                      <a:pt x="1276" y="252"/>
                      <a:pt x="1270" y="248"/>
                      <a:pt x="1266" y="245"/>
                    </a:cubicBezTo>
                    <a:cubicBezTo>
                      <a:pt x="1266" y="246"/>
                      <a:pt x="1261" y="244"/>
                      <a:pt x="1263" y="246"/>
                    </a:cubicBezTo>
                    <a:cubicBezTo>
                      <a:pt x="1255" y="243"/>
                      <a:pt x="1241" y="235"/>
                      <a:pt x="1229" y="227"/>
                    </a:cubicBezTo>
                    <a:cubicBezTo>
                      <a:pt x="1231" y="227"/>
                      <a:pt x="1243" y="235"/>
                      <a:pt x="1249" y="238"/>
                    </a:cubicBezTo>
                    <a:cubicBezTo>
                      <a:pt x="1252" y="239"/>
                      <a:pt x="1252" y="239"/>
                      <a:pt x="1252" y="239"/>
                    </a:cubicBezTo>
                    <a:cubicBezTo>
                      <a:pt x="1249" y="236"/>
                      <a:pt x="1241" y="233"/>
                      <a:pt x="1232" y="228"/>
                    </a:cubicBezTo>
                    <a:close/>
                    <a:moveTo>
                      <a:pt x="1032" y="160"/>
                    </a:moveTo>
                    <a:cubicBezTo>
                      <a:pt x="1021" y="157"/>
                      <a:pt x="1016" y="156"/>
                      <a:pt x="1012" y="155"/>
                    </a:cubicBezTo>
                    <a:cubicBezTo>
                      <a:pt x="1008" y="154"/>
                      <a:pt x="1005" y="154"/>
                      <a:pt x="995" y="151"/>
                    </a:cubicBezTo>
                    <a:cubicBezTo>
                      <a:pt x="995" y="150"/>
                      <a:pt x="1008" y="153"/>
                      <a:pt x="1013" y="154"/>
                    </a:cubicBezTo>
                    <a:cubicBezTo>
                      <a:pt x="1009" y="152"/>
                      <a:pt x="1013" y="153"/>
                      <a:pt x="1009" y="151"/>
                    </a:cubicBezTo>
                    <a:cubicBezTo>
                      <a:pt x="1003" y="150"/>
                      <a:pt x="995" y="148"/>
                      <a:pt x="988" y="146"/>
                    </a:cubicBezTo>
                    <a:cubicBezTo>
                      <a:pt x="980" y="144"/>
                      <a:pt x="974" y="144"/>
                      <a:pt x="972" y="146"/>
                    </a:cubicBezTo>
                    <a:cubicBezTo>
                      <a:pt x="969" y="145"/>
                      <a:pt x="962" y="144"/>
                      <a:pt x="962" y="143"/>
                    </a:cubicBezTo>
                    <a:cubicBezTo>
                      <a:pt x="973" y="144"/>
                      <a:pt x="968" y="144"/>
                      <a:pt x="967" y="141"/>
                    </a:cubicBezTo>
                    <a:cubicBezTo>
                      <a:pt x="978" y="142"/>
                      <a:pt x="978" y="142"/>
                      <a:pt x="979" y="141"/>
                    </a:cubicBezTo>
                    <a:cubicBezTo>
                      <a:pt x="983" y="142"/>
                      <a:pt x="987" y="142"/>
                      <a:pt x="982" y="141"/>
                    </a:cubicBezTo>
                    <a:cubicBezTo>
                      <a:pt x="991" y="141"/>
                      <a:pt x="997" y="145"/>
                      <a:pt x="999" y="147"/>
                    </a:cubicBezTo>
                    <a:cubicBezTo>
                      <a:pt x="1006" y="147"/>
                      <a:pt x="996" y="144"/>
                      <a:pt x="1001" y="143"/>
                    </a:cubicBezTo>
                    <a:cubicBezTo>
                      <a:pt x="1010" y="144"/>
                      <a:pt x="1012" y="148"/>
                      <a:pt x="1017" y="148"/>
                    </a:cubicBezTo>
                    <a:cubicBezTo>
                      <a:pt x="1024" y="150"/>
                      <a:pt x="1021" y="149"/>
                      <a:pt x="1017" y="149"/>
                    </a:cubicBezTo>
                    <a:cubicBezTo>
                      <a:pt x="1013" y="148"/>
                      <a:pt x="1007" y="147"/>
                      <a:pt x="1008" y="147"/>
                    </a:cubicBezTo>
                    <a:cubicBezTo>
                      <a:pt x="1019" y="150"/>
                      <a:pt x="1019" y="152"/>
                      <a:pt x="1028" y="154"/>
                    </a:cubicBezTo>
                    <a:cubicBezTo>
                      <a:pt x="1016" y="154"/>
                      <a:pt x="1023" y="154"/>
                      <a:pt x="1032" y="160"/>
                    </a:cubicBezTo>
                    <a:close/>
                    <a:moveTo>
                      <a:pt x="1084" y="170"/>
                    </a:moveTo>
                    <a:cubicBezTo>
                      <a:pt x="1079" y="167"/>
                      <a:pt x="1084" y="169"/>
                      <a:pt x="1084" y="168"/>
                    </a:cubicBezTo>
                    <a:cubicBezTo>
                      <a:pt x="1076" y="166"/>
                      <a:pt x="1063" y="163"/>
                      <a:pt x="1062" y="161"/>
                    </a:cubicBezTo>
                    <a:cubicBezTo>
                      <a:pt x="1071" y="164"/>
                      <a:pt x="1073" y="163"/>
                      <a:pt x="1080" y="165"/>
                    </a:cubicBezTo>
                    <a:cubicBezTo>
                      <a:pt x="1092" y="169"/>
                      <a:pt x="1071" y="163"/>
                      <a:pt x="1074" y="165"/>
                    </a:cubicBezTo>
                    <a:cubicBezTo>
                      <a:pt x="1080" y="167"/>
                      <a:pt x="1089" y="168"/>
                      <a:pt x="1092" y="168"/>
                    </a:cubicBezTo>
                    <a:cubicBezTo>
                      <a:pt x="1090" y="166"/>
                      <a:pt x="1086" y="166"/>
                      <a:pt x="1080" y="164"/>
                    </a:cubicBezTo>
                    <a:cubicBezTo>
                      <a:pt x="1074" y="160"/>
                      <a:pt x="1094" y="168"/>
                      <a:pt x="1088" y="164"/>
                    </a:cubicBezTo>
                    <a:cubicBezTo>
                      <a:pt x="1093" y="166"/>
                      <a:pt x="1095" y="167"/>
                      <a:pt x="1101" y="169"/>
                    </a:cubicBezTo>
                    <a:cubicBezTo>
                      <a:pt x="1095" y="170"/>
                      <a:pt x="1103" y="174"/>
                      <a:pt x="1084" y="170"/>
                    </a:cubicBezTo>
                    <a:close/>
                    <a:moveTo>
                      <a:pt x="1548" y="535"/>
                    </a:moveTo>
                    <a:cubicBezTo>
                      <a:pt x="1549" y="538"/>
                      <a:pt x="1554" y="545"/>
                      <a:pt x="1552" y="545"/>
                    </a:cubicBezTo>
                    <a:cubicBezTo>
                      <a:pt x="1546" y="531"/>
                      <a:pt x="1547" y="539"/>
                      <a:pt x="1542" y="529"/>
                    </a:cubicBezTo>
                    <a:cubicBezTo>
                      <a:pt x="1541" y="525"/>
                      <a:pt x="1547" y="536"/>
                      <a:pt x="1548" y="535"/>
                    </a:cubicBezTo>
                    <a:close/>
                    <a:moveTo>
                      <a:pt x="876" y="132"/>
                    </a:moveTo>
                    <a:cubicBezTo>
                      <a:pt x="887" y="132"/>
                      <a:pt x="891" y="135"/>
                      <a:pt x="878" y="135"/>
                    </a:cubicBezTo>
                    <a:lnTo>
                      <a:pt x="876" y="132"/>
                    </a:lnTo>
                    <a:close/>
                    <a:moveTo>
                      <a:pt x="912" y="134"/>
                    </a:moveTo>
                    <a:cubicBezTo>
                      <a:pt x="916" y="134"/>
                      <a:pt x="920" y="135"/>
                      <a:pt x="925" y="135"/>
                    </a:cubicBezTo>
                    <a:cubicBezTo>
                      <a:pt x="922" y="136"/>
                      <a:pt x="915" y="135"/>
                      <a:pt x="909" y="135"/>
                    </a:cubicBezTo>
                    <a:cubicBezTo>
                      <a:pt x="902" y="135"/>
                      <a:pt x="897" y="135"/>
                      <a:pt x="897" y="136"/>
                    </a:cubicBezTo>
                    <a:cubicBezTo>
                      <a:pt x="892" y="135"/>
                      <a:pt x="895" y="135"/>
                      <a:pt x="899" y="134"/>
                    </a:cubicBezTo>
                    <a:cubicBezTo>
                      <a:pt x="904" y="134"/>
                      <a:pt x="910" y="134"/>
                      <a:pt x="912" y="134"/>
                    </a:cubicBezTo>
                    <a:close/>
                    <a:moveTo>
                      <a:pt x="1573" y="586"/>
                    </a:moveTo>
                    <a:cubicBezTo>
                      <a:pt x="1574" y="586"/>
                      <a:pt x="1576" y="595"/>
                      <a:pt x="1580" y="602"/>
                    </a:cubicBezTo>
                    <a:cubicBezTo>
                      <a:pt x="1577" y="598"/>
                      <a:pt x="1579" y="604"/>
                      <a:pt x="1582" y="612"/>
                    </a:cubicBezTo>
                    <a:cubicBezTo>
                      <a:pt x="1584" y="619"/>
                      <a:pt x="1587" y="628"/>
                      <a:pt x="1587" y="630"/>
                    </a:cubicBezTo>
                    <a:cubicBezTo>
                      <a:pt x="1586" y="626"/>
                      <a:pt x="1582" y="616"/>
                      <a:pt x="1578" y="608"/>
                    </a:cubicBezTo>
                    <a:cubicBezTo>
                      <a:pt x="1578" y="607"/>
                      <a:pt x="1580" y="610"/>
                      <a:pt x="1581" y="610"/>
                    </a:cubicBezTo>
                    <a:cubicBezTo>
                      <a:pt x="1575" y="596"/>
                      <a:pt x="1577" y="610"/>
                      <a:pt x="1581" y="619"/>
                    </a:cubicBezTo>
                    <a:cubicBezTo>
                      <a:pt x="1577" y="612"/>
                      <a:pt x="1571" y="595"/>
                      <a:pt x="1566" y="586"/>
                    </a:cubicBezTo>
                    <a:cubicBezTo>
                      <a:pt x="1567" y="585"/>
                      <a:pt x="1571" y="595"/>
                      <a:pt x="1575" y="603"/>
                    </a:cubicBezTo>
                    <a:cubicBezTo>
                      <a:pt x="1575" y="601"/>
                      <a:pt x="1568" y="589"/>
                      <a:pt x="1573" y="596"/>
                    </a:cubicBezTo>
                    <a:cubicBezTo>
                      <a:pt x="1571" y="591"/>
                      <a:pt x="1568" y="584"/>
                      <a:pt x="1567" y="584"/>
                    </a:cubicBezTo>
                    <a:cubicBezTo>
                      <a:pt x="1566" y="580"/>
                      <a:pt x="1569" y="583"/>
                      <a:pt x="1575" y="594"/>
                    </a:cubicBezTo>
                    <a:cubicBezTo>
                      <a:pt x="1574" y="591"/>
                      <a:pt x="1575" y="591"/>
                      <a:pt x="1573" y="586"/>
                    </a:cubicBezTo>
                    <a:close/>
                    <a:moveTo>
                      <a:pt x="736" y="147"/>
                    </a:moveTo>
                    <a:cubicBezTo>
                      <a:pt x="749" y="145"/>
                      <a:pt x="743" y="149"/>
                      <a:pt x="754" y="147"/>
                    </a:cubicBezTo>
                    <a:cubicBezTo>
                      <a:pt x="747" y="149"/>
                      <a:pt x="732" y="152"/>
                      <a:pt x="734" y="153"/>
                    </a:cubicBezTo>
                    <a:cubicBezTo>
                      <a:pt x="729" y="154"/>
                      <a:pt x="724" y="155"/>
                      <a:pt x="718" y="156"/>
                    </a:cubicBezTo>
                    <a:cubicBezTo>
                      <a:pt x="719" y="156"/>
                      <a:pt x="717" y="156"/>
                      <a:pt x="715" y="156"/>
                    </a:cubicBezTo>
                    <a:cubicBezTo>
                      <a:pt x="714" y="155"/>
                      <a:pt x="728" y="153"/>
                      <a:pt x="733" y="152"/>
                    </a:cubicBezTo>
                    <a:cubicBezTo>
                      <a:pt x="732" y="152"/>
                      <a:pt x="727" y="153"/>
                      <a:pt x="723" y="153"/>
                    </a:cubicBezTo>
                    <a:cubicBezTo>
                      <a:pt x="736" y="150"/>
                      <a:pt x="735" y="148"/>
                      <a:pt x="736" y="147"/>
                    </a:cubicBezTo>
                    <a:close/>
                    <a:moveTo>
                      <a:pt x="786" y="140"/>
                    </a:moveTo>
                    <a:cubicBezTo>
                      <a:pt x="794" y="137"/>
                      <a:pt x="792" y="142"/>
                      <a:pt x="788" y="143"/>
                    </a:cubicBezTo>
                    <a:cubicBezTo>
                      <a:pt x="779" y="144"/>
                      <a:pt x="782" y="142"/>
                      <a:pt x="781" y="142"/>
                    </a:cubicBezTo>
                    <a:cubicBezTo>
                      <a:pt x="781" y="140"/>
                      <a:pt x="766" y="144"/>
                      <a:pt x="770" y="142"/>
                    </a:cubicBezTo>
                    <a:cubicBezTo>
                      <a:pt x="774" y="141"/>
                      <a:pt x="776" y="141"/>
                      <a:pt x="776" y="140"/>
                    </a:cubicBezTo>
                    <a:cubicBezTo>
                      <a:pt x="780" y="140"/>
                      <a:pt x="793" y="141"/>
                      <a:pt x="786" y="140"/>
                    </a:cubicBezTo>
                    <a:close/>
                    <a:moveTo>
                      <a:pt x="919" y="136"/>
                    </a:moveTo>
                    <a:cubicBezTo>
                      <a:pt x="931" y="137"/>
                      <a:pt x="935" y="139"/>
                      <a:pt x="951" y="140"/>
                    </a:cubicBezTo>
                    <a:cubicBezTo>
                      <a:pt x="956" y="141"/>
                      <a:pt x="957" y="143"/>
                      <a:pt x="953" y="143"/>
                    </a:cubicBezTo>
                    <a:cubicBezTo>
                      <a:pt x="946" y="141"/>
                      <a:pt x="941" y="142"/>
                      <a:pt x="940" y="142"/>
                    </a:cubicBezTo>
                    <a:cubicBezTo>
                      <a:pt x="927" y="141"/>
                      <a:pt x="941" y="142"/>
                      <a:pt x="936" y="140"/>
                    </a:cubicBezTo>
                    <a:cubicBezTo>
                      <a:pt x="932" y="140"/>
                      <a:pt x="927" y="140"/>
                      <a:pt x="928" y="141"/>
                    </a:cubicBezTo>
                    <a:cubicBezTo>
                      <a:pt x="918" y="140"/>
                      <a:pt x="917" y="140"/>
                      <a:pt x="905" y="139"/>
                    </a:cubicBezTo>
                    <a:cubicBezTo>
                      <a:pt x="901" y="139"/>
                      <a:pt x="900" y="137"/>
                      <a:pt x="904" y="137"/>
                    </a:cubicBezTo>
                    <a:cubicBezTo>
                      <a:pt x="913" y="140"/>
                      <a:pt x="914" y="137"/>
                      <a:pt x="919" y="136"/>
                    </a:cubicBezTo>
                    <a:close/>
                    <a:moveTo>
                      <a:pt x="1165" y="195"/>
                    </a:moveTo>
                    <a:cubicBezTo>
                      <a:pt x="1172" y="198"/>
                      <a:pt x="1177" y="201"/>
                      <a:pt x="1183" y="204"/>
                    </a:cubicBezTo>
                    <a:cubicBezTo>
                      <a:pt x="1181" y="204"/>
                      <a:pt x="1176" y="202"/>
                      <a:pt x="1177" y="203"/>
                    </a:cubicBezTo>
                    <a:cubicBezTo>
                      <a:pt x="1169" y="199"/>
                      <a:pt x="1167" y="197"/>
                      <a:pt x="1165" y="195"/>
                    </a:cubicBezTo>
                    <a:close/>
                    <a:moveTo>
                      <a:pt x="1162" y="194"/>
                    </a:moveTo>
                    <a:cubicBezTo>
                      <a:pt x="1160" y="195"/>
                      <a:pt x="1173" y="200"/>
                      <a:pt x="1168" y="200"/>
                    </a:cubicBezTo>
                    <a:cubicBezTo>
                      <a:pt x="1163" y="198"/>
                      <a:pt x="1156" y="195"/>
                      <a:pt x="1156" y="194"/>
                    </a:cubicBezTo>
                    <a:cubicBezTo>
                      <a:pt x="1152" y="192"/>
                      <a:pt x="1154" y="194"/>
                      <a:pt x="1154" y="195"/>
                    </a:cubicBezTo>
                    <a:cubicBezTo>
                      <a:pt x="1154" y="196"/>
                      <a:pt x="1164" y="199"/>
                      <a:pt x="1166" y="201"/>
                    </a:cubicBezTo>
                    <a:cubicBezTo>
                      <a:pt x="1152" y="196"/>
                      <a:pt x="1141" y="191"/>
                      <a:pt x="1124" y="186"/>
                    </a:cubicBezTo>
                    <a:cubicBezTo>
                      <a:pt x="1131" y="186"/>
                      <a:pt x="1125" y="183"/>
                      <a:pt x="1135" y="186"/>
                    </a:cubicBezTo>
                    <a:cubicBezTo>
                      <a:pt x="1134" y="183"/>
                      <a:pt x="1121" y="182"/>
                      <a:pt x="1123" y="180"/>
                    </a:cubicBezTo>
                    <a:cubicBezTo>
                      <a:pt x="1135" y="185"/>
                      <a:pt x="1142" y="187"/>
                      <a:pt x="1148" y="189"/>
                    </a:cubicBezTo>
                    <a:cubicBezTo>
                      <a:pt x="1154" y="191"/>
                      <a:pt x="1159" y="192"/>
                      <a:pt x="1165" y="194"/>
                    </a:cubicBezTo>
                    <a:cubicBezTo>
                      <a:pt x="1165" y="195"/>
                      <a:pt x="1164" y="195"/>
                      <a:pt x="1162" y="194"/>
                    </a:cubicBezTo>
                    <a:close/>
                    <a:moveTo>
                      <a:pt x="724" y="150"/>
                    </a:moveTo>
                    <a:cubicBezTo>
                      <a:pt x="729" y="149"/>
                      <a:pt x="735" y="149"/>
                      <a:pt x="724" y="151"/>
                    </a:cubicBezTo>
                    <a:cubicBezTo>
                      <a:pt x="729" y="150"/>
                      <a:pt x="726" y="151"/>
                      <a:pt x="726" y="152"/>
                    </a:cubicBezTo>
                    <a:cubicBezTo>
                      <a:pt x="718" y="153"/>
                      <a:pt x="711" y="155"/>
                      <a:pt x="707" y="155"/>
                    </a:cubicBezTo>
                    <a:cubicBezTo>
                      <a:pt x="709" y="153"/>
                      <a:pt x="725" y="153"/>
                      <a:pt x="724" y="150"/>
                    </a:cubicBezTo>
                    <a:close/>
                    <a:moveTo>
                      <a:pt x="838" y="137"/>
                    </a:moveTo>
                    <a:cubicBezTo>
                      <a:pt x="843" y="136"/>
                      <a:pt x="857" y="135"/>
                      <a:pt x="863" y="137"/>
                    </a:cubicBezTo>
                    <a:cubicBezTo>
                      <a:pt x="851" y="137"/>
                      <a:pt x="834" y="138"/>
                      <a:pt x="829" y="139"/>
                    </a:cubicBezTo>
                    <a:cubicBezTo>
                      <a:pt x="819" y="140"/>
                      <a:pt x="819" y="139"/>
                      <a:pt x="813" y="139"/>
                    </a:cubicBezTo>
                    <a:cubicBezTo>
                      <a:pt x="814" y="139"/>
                      <a:pt x="815" y="138"/>
                      <a:pt x="815" y="138"/>
                    </a:cubicBezTo>
                    <a:cubicBezTo>
                      <a:pt x="827" y="137"/>
                      <a:pt x="829" y="137"/>
                      <a:pt x="838" y="137"/>
                    </a:cubicBezTo>
                    <a:close/>
                    <a:moveTo>
                      <a:pt x="1628" y="1083"/>
                    </a:moveTo>
                    <a:cubicBezTo>
                      <a:pt x="1626" y="1092"/>
                      <a:pt x="1625" y="1090"/>
                      <a:pt x="1623" y="1103"/>
                    </a:cubicBezTo>
                    <a:cubicBezTo>
                      <a:pt x="1622" y="1102"/>
                      <a:pt x="1623" y="1099"/>
                      <a:pt x="1624" y="1094"/>
                    </a:cubicBezTo>
                    <a:cubicBezTo>
                      <a:pt x="1622" y="1097"/>
                      <a:pt x="1620" y="1106"/>
                      <a:pt x="1619" y="1107"/>
                    </a:cubicBezTo>
                    <a:cubicBezTo>
                      <a:pt x="1617" y="1111"/>
                      <a:pt x="1619" y="1094"/>
                      <a:pt x="1616" y="1108"/>
                    </a:cubicBezTo>
                    <a:cubicBezTo>
                      <a:pt x="1616" y="1108"/>
                      <a:pt x="1616" y="1105"/>
                      <a:pt x="1616" y="1105"/>
                    </a:cubicBezTo>
                    <a:cubicBezTo>
                      <a:pt x="1616" y="1103"/>
                      <a:pt x="1616" y="1102"/>
                      <a:pt x="1616" y="1102"/>
                    </a:cubicBezTo>
                    <a:cubicBezTo>
                      <a:pt x="1621" y="1094"/>
                      <a:pt x="1619" y="1085"/>
                      <a:pt x="1624" y="1066"/>
                    </a:cubicBezTo>
                    <a:cubicBezTo>
                      <a:pt x="1624" y="1072"/>
                      <a:pt x="1625" y="1064"/>
                      <a:pt x="1627" y="1065"/>
                    </a:cubicBezTo>
                    <a:cubicBezTo>
                      <a:pt x="1625" y="1072"/>
                      <a:pt x="1625" y="1074"/>
                      <a:pt x="1625" y="1078"/>
                    </a:cubicBezTo>
                    <a:cubicBezTo>
                      <a:pt x="1627" y="1075"/>
                      <a:pt x="1626" y="1071"/>
                      <a:pt x="1627" y="1065"/>
                    </a:cubicBezTo>
                    <a:cubicBezTo>
                      <a:pt x="1627" y="1068"/>
                      <a:pt x="1628" y="1067"/>
                      <a:pt x="1629" y="1061"/>
                    </a:cubicBezTo>
                    <a:cubicBezTo>
                      <a:pt x="1630" y="1061"/>
                      <a:pt x="1626" y="1076"/>
                      <a:pt x="1626" y="1078"/>
                    </a:cubicBezTo>
                    <a:cubicBezTo>
                      <a:pt x="1626" y="1078"/>
                      <a:pt x="1626" y="1085"/>
                      <a:pt x="1628" y="1083"/>
                    </a:cubicBezTo>
                    <a:close/>
                    <a:moveTo>
                      <a:pt x="604" y="185"/>
                    </a:moveTo>
                    <a:cubicBezTo>
                      <a:pt x="612" y="182"/>
                      <a:pt x="609" y="185"/>
                      <a:pt x="619" y="181"/>
                    </a:cubicBezTo>
                    <a:cubicBezTo>
                      <a:pt x="613" y="184"/>
                      <a:pt x="619" y="184"/>
                      <a:pt x="607" y="188"/>
                    </a:cubicBezTo>
                    <a:cubicBezTo>
                      <a:pt x="607" y="186"/>
                      <a:pt x="609" y="185"/>
                      <a:pt x="597" y="191"/>
                    </a:cubicBezTo>
                    <a:cubicBezTo>
                      <a:pt x="590" y="191"/>
                      <a:pt x="608" y="186"/>
                      <a:pt x="604" y="185"/>
                    </a:cubicBezTo>
                    <a:close/>
                    <a:moveTo>
                      <a:pt x="796" y="140"/>
                    </a:moveTo>
                    <a:cubicBezTo>
                      <a:pt x="805" y="139"/>
                      <a:pt x="808" y="140"/>
                      <a:pt x="810" y="141"/>
                    </a:cubicBezTo>
                    <a:cubicBezTo>
                      <a:pt x="805" y="142"/>
                      <a:pt x="804" y="142"/>
                      <a:pt x="798" y="143"/>
                    </a:cubicBezTo>
                    <a:lnTo>
                      <a:pt x="796" y="140"/>
                    </a:lnTo>
                    <a:close/>
                    <a:moveTo>
                      <a:pt x="1598" y="657"/>
                    </a:moveTo>
                    <a:cubicBezTo>
                      <a:pt x="1599" y="658"/>
                      <a:pt x="1600" y="662"/>
                      <a:pt x="1602" y="667"/>
                    </a:cubicBezTo>
                    <a:cubicBezTo>
                      <a:pt x="1604" y="672"/>
                      <a:pt x="1605" y="678"/>
                      <a:pt x="1605" y="679"/>
                    </a:cubicBezTo>
                    <a:cubicBezTo>
                      <a:pt x="1603" y="677"/>
                      <a:pt x="1600" y="663"/>
                      <a:pt x="1598" y="657"/>
                    </a:cubicBezTo>
                    <a:close/>
                    <a:moveTo>
                      <a:pt x="1615" y="711"/>
                    </a:moveTo>
                    <a:cubicBezTo>
                      <a:pt x="1615" y="710"/>
                      <a:pt x="1616" y="714"/>
                      <a:pt x="1617" y="719"/>
                    </a:cubicBezTo>
                    <a:cubicBezTo>
                      <a:pt x="1619" y="723"/>
                      <a:pt x="1620" y="728"/>
                      <a:pt x="1619" y="727"/>
                    </a:cubicBezTo>
                    <a:cubicBezTo>
                      <a:pt x="1618" y="728"/>
                      <a:pt x="1618" y="728"/>
                      <a:pt x="1618" y="728"/>
                    </a:cubicBezTo>
                    <a:cubicBezTo>
                      <a:pt x="1615" y="718"/>
                      <a:pt x="1616" y="717"/>
                      <a:pt x="1615" y="711"/>
                    </a:cubicBezTo>
                    <a:close/>
                    <a:moveTo>
                      <a:pt x="883" y="138"/>
                    </a:moveTo>
                    <a:cubicBezTo>
                      <a:pt x="877" y="138"/>
                      <a:pt x="866" y="138"/>
                      <a:pt x="858" y="139"/>
                    </a:cubicBezTo>
                    <a:cubicBezTo>
                      <a:pt x="857" y="138"/>
                      <a:pt x="862" y="137"/>
                      <a:pt x="867" y="137"/>
                    </a:cubicBezTo>
                    <a:cubicBezTo>
                      <a:pt x="873" y="137"/>
                      <a:pt x="880" y="138"/>
                      <a:pt x="883" y="138"/>
                    </a:cubicBezTo>
                    <a:close/>
                    <a:moveTo>
                      <a:pt x="1610" y="696"/>
                    </a:moveTo>
                    <a:cubicBezTo>
                      <a:pt x="1609" y="694"/>
                      <a:pt x="1607" y="692"/>
                      <a:pt x="1609" y="697"/>
                    </a:cubicBezTo>
                    <a:cubicBezTo>
                      <a:pt x="1607" y="693"/>
                      <a:pt x="1603" y="684"/>
                      <a:pt x="1602" y="678"/>
                    </a:cubicBezTo>
                    <a:cubicBezTo>
                      <a:pt x="1604" y="681"/>
                      <a:pt x="1608" y="694"/>
                      <a:pt x="1603" y="677"/>
                    </a:cubicBezTo>
                    <a:cubicBezTo>
                      <a:pt x="1605" y="680"/>
                      <a:pt x="1607" y="686"/>
                      <a:pt x="1610" y="696"/>
                    </a:cubicBezTo>
                    <a:close/>
                    <a:moveTo>
                      <a:pt x="1263" y="250"/>
                    </a:moveTo>
                    <a:cubicBezTo>
                      <a:pt x="1251" y="243"/>
                      <a:pt x="1257" y="249"/>
                      <a:pt x="1246" y="243"/>
                    </a:cubicBezTo>
                    <a:cubicBezTo>
                      <a:pt x="1249" y="242"/>
                      <a:pt x="1239" y="236"/>
                      <a:pt x="1232" y="232"/>
                    </a:cubicBezTo>
                    <a:cubicBezTo>
                      <a:pt x="1237" y="236"/>
                      <a:pt x="1232" y="234"/>
                      <a:pt x="1225" y="230"/>
                    </a:cubicBezTo>
                    <a:cubicBezTo>
                      <a:pt x="1219" y="227"/>
                      <a:pt x="1211" y="222"/>
                      <a:pt x="1209" y="220"/>
                    </a:cubicBezTo>
                    <a:cubicBezTo>
                      <a:pt x="1212" y="221"/>
                      <a:pt x="1224" y="227"/>
                      <a:pt x="1234" y="232"/>
                    </a:cubicBezTo>
                    <a:cubicBezTo>
                      <a:pt x="1244" y="237"/>
                      <a:pt x="1251" y="242"/>
                      <a:pt x="1244" y="239"/>
                    </a:cubicBezTo>
                    <a:cubicBezTo>
                      <a:pt x="1252" y="244"/>
                      <a:pt x="1252" y="243"/>
                      <a:pt x="1252" y="241"/>
                    </a:cubicBezTo>
                    <a:cubicBezTo>
                      <a:pt x="1255" y="244"/>
                      <a:pt x="1261" y="248"/>
                      <a:pt x="1269" y="252"/>
                    </a:cubicBezTo>
                    <a:cubicBezTo>
                      <a:pt x="1277" y="257"/>
                      <a:pt x="1285" y="262"/>
                      <a:pt x="1290" y="266"/>
                    </a:cubicBezTo>
                    <a:cubicBezTo>
                      <a:pt x="1284" y="263"/>
                      <a:pt x="1270" y="256"/>
                      <a:pt x="1263" y="250"/>
                    </a:cubicBezTo>
                    <a:close/>
                    <a:moveTo>
                      <a:pt x="1453" y="409"/>
                    </a:moveTo>
                    <a:cubicBezTo>
                      <a:pt x="1456" y="411"/>
                      <a:pt x="1460" y="418"/>
                      <a:pt x="1466" y="424"/>
                    </a:cubicBezTo>
                    <a:cubicBezTo>
                      <a:pt x="1465" y="425"/>
                      <a:pt x="1458" y="415"/>
                      <a:pt x="1457" y="416"/>
                    </a:cubicBezTo>
                    <a:cubicBezTo>
                      <a:pt x="1454" y="412"/>
                      <a:pt x="1457" y="413"/>
                      <a:pt x="1453" y="409"/>
                    </a:cubicBezTo>
                    <a:close/>
                    <a:moveTo>
                      <a:pt x="1395" y="348"/>
                    </a:moveTo>
                    <a:cubicBezTo>
                      <a:pt x="1392" y="348"/>
                      <a:pt x="1385" y="339"/>
                      <a:pt x="1375" y="331"/>
                    </a:cubicBezTo>
                    <a:cubicBezTo>
                      <a:pt x="1380" y="333"/>
                      <a:pt x="1384" y="339"/>
                      <a:pt x="1395" y="348"/>
                    </a:cubicBezTo>
                    <a:close/>
                    <a:moveTo>
                      <a:pt x="324" y="380"/>
                    </a:moveTo>
                    <a:cubicBezTo>
                      <a:pt x="318" y="387"/>
                      <a:pt x="313" y="393"/>
                      <a:pt x="312" y="391"/>
                    </a:cubicBezTo>
                    <a:cubicBezTo>
                      <a:pt x="315" y="388"/>
                      <a:pt x="322" y="381"/>
                      <a:pt x="324" y="380"/>
                    </a:cubicBezTo>
                    <a:close/>
                    <a:moveTo>
                      <a:pt x="1186" y="211"/>
                    </a:moveTo>
                    <a:cubicBezTo>
                      <a:pt x="1191" y="213"/>
                      <a:pt x="1196" y="216"/>
                      <a:pt x="1207" y="222"/>
                    </a:cubicBezTo>
                    <a:cubicBezTo>
                      <a:pt x="1206" y="222"/>
                      <a:pt x="1202" y="220"/>
                      <a:pt x="1201" y="221"/>
                    </a:cubicBezTo>
                    <a:cubicBezTo>
                      <a:pt x="1210" y="225"/>
                      <a:pt x="1222" y="231"/>
                      <a:pt x="1227" y="234"/>
                    </a:cubicBezTo>
                    <a:cubicBezTo>
                      <a:pt x="1220" y="231"/>
                      <a:pt x="1210" y="226"/>
                      <a:pt x="1202" y="222"/>
                    </a:cubicBezTo>
                    <a:cubicBezTo>
                      <a:pt x="1194" y="218"/>
                      <a:pt x="1187" y="215"/>
                      <a:pt x="1187" y="217"/>
                    </a:cubicBezTo>
                    <a:cubicBezTo>
                      <a:pt x="1174" y="209"/>
                      <a:pt x="1154" y="201"/>
                      <a:pt x="1134" y="194"/>
                    </a:cubicBezTo>
                    <a:cubicBezTo>
                      <a:pt x="1136" y="193"/>
                      <a:pt x="1141" y="194"/>
                      <a:pt x="1148" y="197"/>
                    </a:cubicBezTo>
                    <a:cubicBezTo>
                      <a:pt x="1137" y="190"/>
                      <a:pt x="1126" y="188"/>
                      <a:pt x="1125" y="190"/>
                    </a:cubicBezTo>
                    <a:cubicBezTo>
                      <a:pt x="1121" y="189"/>
                      <a:pt x="1117" y="188"/>
                      <a:pt x="1113" y="186"/>
                    </a:cubicBezTo>
                    <a:cubicBezTo>
                      <a:pt x="1111" y="183"/>
                      <a:pt x="1121" y="185"/>
                      <a:pt x="1133" y="189"/>
                    </a:cubicBezTo>
                    <a:cubicBezTo>
                      <a:pt x="1145" y="194"/>
                      <a:pt x="1160" y="200"/>
                      <a:pt x="1169" y="204"/>
                    </a:cubicBezTo>
                    <a:cubicBezTo>
                      <a:pt x="1169" y="205"/>
                      <a:pt x="1163" y="203"/>
                      <a:pt x="1169" y="206"/>
                    </a:cubicBezTo>
                    <a:cubicBezTo>
                      <a:pt x="1180" y="209"/>
                      <a:pt x="1183" y="213"/>
                      <a:pt x="1198" y="219"/>
                    </a:cubicBezTo>
                    <a:cubicBezTo>
                      <a:pt x="1193" y="215"/>
                      <a:pt x="1188" y="214"/>
                      <a:pt x="1178" y="209"/>
                    </a:cubicBezTo>
                    <a:cubicBezTo>
                      <a:pt x="1176" y="207"/>
                      <a:pt x="1183" y="210"/>
                      <a:pt x="1183" y="210"/>
                    </a:cubicBezTo>
                    <a:cubicBezTo>
                      <a:pt x="1181" y="207"/>
                      <a:pt x="1176" y="207"/>
                      <a:pt x="1169" y="203"/>
                    </a:cubicBezTo>
                    <a:cubicBezTo>
                      <a:pt x="1166" y="201"/>
                      <a:pt x="1173" y="203"/>
                      <a:pt x="1171" y="202"/>
                    </a:cubicBezTo>
                    <a:cubicBezTo>
                      <a:pt x="1180" y="207"/>
                      <a:pt x="1177" y="204"/>
                      <a:pt x="1186" y="208"/>
                    </a:cubicBezTo>
                    <a:cubicBezTo>
                      <a:pt x="1190" y="211"/>
                      <a:pt x="1189" y="212"/>
                      <a:pt x="1186" y="211"/>
                    </a:cubicBezTo>
                    <a:close/>
                    <a:moveTo>
                      <a:pt x="1614" y="716"/>
                    </a:moveTo>
                    <a:cubicBezTo>
                      <a:pt x="1616" y="726"/>
                      <a:pt x="1619" y="737"/>
                      <a:pt x="1620" y="743"/>
                    </a:cubicBezTo>
                    <a:cubicBezTo>
                      <a:pt x="1619" y="742"/>
                      <a:pt x="1617" y="735"/>
                      <a:pt x="1616" y="728"/>
                    </a:cubicBezTo>
                    <a:cubicBezTo>
                      <a:pt x="1614" y="722"/>
                      <a:pt x="1613" y="715"/>
                      <a:pt x="1614" y="716"/>
                    </a:cubicBezTo>
                    <a:close/>
                    <a:moveTo>
                      <a:pt x="953" y="145"/>
                    </a:moveTo>
                    <a:cubicBezTo>
                      <a:pt x="958" y="149"/>
                      <a:pt x="945" y="150"/>
                      <a:pt x="922" y="149"/>
                    </a:cubicBezTo>
                    <a:cubicBezTo>
                      <a:pt x="916" y="148"/>
                      <a:pt x="919" y="148"/>
                      <a:pt x="909" y="148"/>
                    </a:cubicBezTo>
                    <a:cubicBezTo>
                      <a:pt x="919" y="147"/>
                      <a:pt x="918" y="146"/>
                      <a:pt x="923" y="144"/>
                    </a:cubicBezTo>
                    <a:cubicBezTo>
                      <a:pt x="929" y="146"/>
                      <a:pt x="927" y="145"/>
                      <a:pt x="939" y="146"/>
                    </a:cubicBezTo>
                    <a:cubicBezTo>
                      <a:pt x="940" y="147"/>
                      <a:pt x="934" y="147"/>
                      <a:pt x="934" y="148"/>
                    </a:cubicBezTo>
                    <a:cubicBezTo>
                      <a:pt x="954" y="149"/>
                      <a:pt x="940" y="144"/>
                      <a:pt x="931" y="143"/>
                    </a:cubicBezTo>
                    <a:cubicBezTo>
                      <a:pt x="936" y="142"/>
                      <a:pt x="942" y="144"/>
                      <a:pt x="953" y="145"/>
                    </a:cubicBezTo>
                    <a:close/>
                    <a:moveTo>
                      <a:pt x="1118" y="182"/>
                    </a:moveTo>
                    <a:cubicBezTo>
                      <a:pt x="1105" y="179"/>
                      <a:pt x="1100" y="176"/>
                      <a:pt x="1081" y="171"/>
                    </a:cubicBezTo>
                    <a:cubicBezTo>
                      <a:pt x="1090" y="172"/>
                      <a:pt x="1102" y="177"/>
                      <a:pt x="1118" y="182"/>
                    </a:cubicBezTo>
                    <a:close/>
                    <a:moveTo>
                      <a:pt x="1536" y="538"/>
                    </a:moveTo>
                    <a:cubicBezTo>
                      <a:pt x="1542" y="543"/>
                      <a:pt x="1548" y="554"/>
                      <a:pt x="1548" y="551"/>
                    </a:cubicBezTo>
                    <a:cubicBezTo>
                      <a:pt x="1555" y="564"/>
                      <a:pt x="1551" y="559"/>
                      <a:pt x="1558" y="572"/>
                    </a:cubicBezTo>
                    <a:cubicBezTo>
                      <a:pt x="1558" y="574"/>
                      <a:pt x="1555" y="571"/>
                      <a:pt x="1553" y="569"/>
                    </a:cubicBezTo>
                    <a:cubicBezTo>
                      <a:pt x="1557" y="578"/>
                      <a:pt x="1559" y="583"/>
                      <a:pt x="1562" y="589"/>
                    </a:cubicBezTo>
                    <a:cubicBezTo>
                      <a:pt x="1565" y="595"/>
                      <a:pt x="1568" y="601"/>
                      <a:pt x="1572" y="612"/>
                    </a:cubicBezTo>
                    <a:cubicBezTo>
                      <a:pt x="1571" y="614"/>
                      <a:pt x="1566" y="604"/>
                      <a:pt x="1564" y="603"/>
                    </a:cubicBezTo>
                    <a:cubicBezTo>
                      <a:pt x="1562" y="597"/>
                      <a:pt x="1564" y="597"/>
                      <a:pt x="1567" y="605"/>
                    </a:cubicBezTo>
                    <a:cubicBezTo>
                      <a:pt x="1567" y="600"/>
                      <a:pt x="1559" y="588"/>
                      <a:pt x="1561" y="588"/>
                    </a:cubicBezTo>
                    <a:cubicBezTo>
                      <a:pt x="1556" y="581"/>
                      <a:pt x="1552" y="571"/>
                      <a:pt x="1548" y="562"/>
                    </a:cubicBezTo>
                    <a:cubicBezTo>
                      <a:pt x="1549" y="563"/>
                      <a:pt x="1550" y="565"/>
                      <a:pt x="1553" y="570"/>
                    </a:cubicBezTo>
                    <a:cubicBezTo>
                      <a:pt x="1552" y="565"/>
                      <a:pt x="1543" y="552"/>
                      <a:pt x="1536" y="538"/>
                    </a:cubicBezTo>
                    <a:close/>
                    <a:moveTo>
                      <a:pt x="1570" y="596"/>
                    </a:moveTo>
                    <a:cubicBezTo>
                      <a:pt x="1572" y="602"/>
                      <a:pt x="1575" y="608"/>
                      <a:pt x="1578" y="614"/>
                    </a:cubicBezTo>
                    <a:cubicBezTo>
                      <a:pt x="1577" y="614"/>
                      <a:pt x="1574" y="609"/>
                      <a:pt x="1572" y="605"/>
                    </a:cubicBezTo>
                    <a:cubicBezTo>
                      <a:pt x="1570" y="600"/>
                      <a:pt x="1568" y="595"/>
                      <a:pt x="1570" y="596"/>
                    </a:cubicBezTo>
                    <a:close/>
                    <a:moveTo>
                      <a:pt x="1619" y="744"/>
                    </a:moveTo>
                    <a:cubicBezTo>
                      <a:pt x="1617" y="738"/>
                      <a:pt x="1615" y="735"/>
                      <a:pt x="1612" y="722"/>
                    </a:cubicBezTo>
                    <a:cubicBezTo>
                      <a:pt x="1613" y="722"/>
                      <a:pt x="1612" y="718"/>
                      <a:pt x="1613" y="718"/>
                    </a:cubicBezTo>
                    <a:cubicBezTo>
                      <a:pt x="1615" y="729"/>
                      <a:pt x="1616" y="734"/>
                      <a:pt x="1619" y="744"/>
                    </a:cubicBezTo>
                    <a:close/>
                    <a:moveTo>
                      <a:pt x="1355" y="317"/>
                    </a:moveTo>
                    <a:cubicBezTo>
                      <a:pt x="1359" y="321"/>
                      <a:pt x="1365" y="328"/>
                      <a:pt x="1363" y="322"/>
                    </a:cubicBezTo>
                    <a:cubicBezTo>
                      <a:pt x="1367" y="326"/>
                      <a:pt x="1368" y="328"/>
                      <a:pt x="1367" y="329"/>
                    </a:cubicBezTo>
                    <a:cubicBezTo>
                      <a:pt x="1372" y="333"/>
                      <a:pt x="1368" y="326"/>
                      <a:pt x="1377" y="336"/>
                    </a:cubicBezTo>
                    <a:cubicBezTo>
                      <a:pt x="1377" y="337"/>
                      <a:pt x="1373" y="333"/>
                      <a:pt x="1377" y="338"/>
                    </a:cubicBezTo>
                    <a:cubicBezTo>
                      <a:pt x="1384" y="344"/>
                      <a:pt x="1389" y="349"/>
                      <a:pt x="1391" y="351"/>
                    </a:cubicBezTo>
                    <a:cubicBezTo>
                      <a:pt x="1392" y="352"/>
                      <a:pt x="1390" y="351"/>
                      <a:pt x="1384" y="345"/>
                    </a:cubicBezTo>
                    <a:cubicBezTo>
                      <a:pt x="1382" y="343"/>
                      <a:pt x="1380" y="341"/>
                      <a:pt x="1377" y="338"/>
                    </a:cubicBezTo>
                    <a:cubicBezTo>
                      <a:pt x="1376" y="339"/>
                      <a:pt x="1376" y="339"/>
                      <a:pt x="1376" y="339"/>
                    </a:cubicBezTo>
                    <a:cubicBezTo>
                      <a:pt x="1378" y="343"/>
                      <a:pt x="1383" y="344"/>
                      <a:pt x="1388" y="350"/>
                    </a:cubicBezTo>
                    <a:cubicBezTo>
                      <a:pt x="1383" y="348"/>
                      <a:pt x="1373" y="338"/>
                      <a:pt x="1364" y="330"/>
                    </a:cubicBezTo>
                    <a:cubicBezTo>
                      <a:pt x="1363" y="331"/>
                      <a:pt x="1367" y="334"/>
                      <a:pt x="1372" y="338"/>
                    </a:cubicBezTo>
                    <a:cubicBezTo>
                      <a:pt x="1377" y="342"/>
                      <a:pt x="1382" y="347"/>
                      <a:pt x="1385" y="350"/>
                    </a:cubicBezTo>
                    <a:cubicBezTo>
                      <a:pt x="1388" y="355"/>
                      <a:pt x="1377" y="344"/>
                      <a:pt x="1375" y="345"/>
                    </a:cubicBezTo>
                    <a:cubicBezTo>
                      <a:pt x="1379" y="348"/>
                      <a:pt x="1385" y="355"/>
                      <a:pt x="1387" y="356"/>
                    </a:cubicBezTo>
                    <a:cubicBezTo>
                      <a:pt x="1385" y="357"/>
                      <a:pt x="1380" y="352"/>
                      <a:pt x="1372" y="344"/>
                    </a:cubicBezTo>
                    <a:cubicBezTo>
                      <a:pt x="1365" y="337"/>
                      <a:pt x="1356" y="329"/>
                      <a:pt x="1348" y="324"/>
                    </a:cubicBezTo>
                    <a:cubicBezTo>
                      <a:pt x="1349" y="323"/>
                      <a:pt x="1345" y="320"/>
                      <a:pt x="1346" y="320"/>
                    </a:cubicBezTo>
                    <a:cubicBezTo>
                      <a:pt x="1359" y="329"/>
                      <a:pt x="1345" y="313"/>
                      <a:pt x="1347" y="312"/>
                    </a:cubicBezTo>
                    <a:cubicBezTo>
                      <a:pt x="1346" y="312"/>
                      <a:pt x="1355" y="317"/>
                      <a:pt x="1355" y="317"/>
                    </a:cubicBezTo>
                    <a:close/>
                    <a:moveTo>
                      <a:pt x="809" y="144"/>
                    </a:moveTo>
                    <a:cubicBezTo>
                      <a:pt x="814" y="144"/>
                      <a:pt x="820" y="143"/>
                      <a:pt x="825" y="143"/>
                    </a:cubicBezTo>
                    <a:cubicBezTo>
                      <a:pt x="828" y="144"/>
                      <a:pt x="823" y="144"/>
                      <a:pt x="818" y="145"/>
                    </a:cubicBezTo>
                    <a:cubicBezTo>
                      <a:pt x="813" y="145"/>
                      <a:pt x="807" y="145"/>
                      <a:pt x="809" y="144"/>
                    </a:cubicBezTo>
                    <a:close/>
                    <a:moveTo>
                      <a:pt x="303" y="406"/>
                    </a:moveTo>
                    <a:cubicBezTo>
                      <a:pt x="302" y="408"/>
                      <a:pt x="298" y="414"/>
                      <a:pt x="295" y="418"/>
                    </a:cubicBezTo>
                    <a:cubicBezTo>
                      <a:pt x="296" y="418"/>
                      <a:pt x="301" y="410"/>
                      <a:pt x="303" y="409"/>
                    </a:cubicBezTo>
                    <a:cubicBezTo>
                      <a:pt x="297" y="419"/>
                      <a:pt x="291" y="421"/>
                      <a:pt x="283" y="432"/>
                    </a:cubicBezTo>
                    <a:cubicBezTo>
                      <a:pt x="287" y="426"/>
                      <a:pt x="291" y="422"/>
                      <a:pt x="303" y="406"/>
                    </a:cubicBezTo>
                    <a:close/>
                    <a:moveTo>
                      <a:pt x="231" y="511"/>
                    </a:moveTo>
                    <a:cubicBezTo>
                      <a:pt x="235" y="503"/>
                      <a:pt x="235" y="505"/>
                      <a:pt x="238" y="500"/>
                    </a:cubicBezTo>
                    <a:cubicBezTo>
                      <a:pt x="240" y="500"/>
                      <a:pt x="233" y="509"/>
                      <a:pt x="231" y="513"/>
                    </a:cubicBezTo>
                    <a:cubicBezTo>
                      <a:pt x="232" y="512"/>
                      <a:pt x="232" y="511"/>
                      <a:pt x="231" y="511"/>
                    </a:cubicBezTo>
                    <a:close/>
                    <a:moveTo>
                      <a:pt x="253" y="477"/>
                    </a:moveTo>
                    <a:cubicBezTo>
                      <a:pt x="250" y="484"/>
                      <a:pt x="246" y="488"/>
                      <a:pt x="244" y="493"/>
                    </a:cubicBezTo>
                    <a:cubicBezTo>
                      <a:pt x="242" y="495"/>
                      <a:pt x="242" y="494"/>
                      <a:pt x="240" y="498"/>
                    </a:cubicBezTo>
                    <a:cubicBezTo>
                      <a:pt x="240" y="496"/>
                      <a:pt x="243" y="491"/>
                      <a:pt x="246" y="486"/>
                    </a:cubicBezTo>
                    <a:cubicBezTo>
                      <a:pt x="249" y="481"/>
                      <a:pt x="252" y="477"/>
                      <a:pt x="253" y="477"/>
                    </a:cubicBezTo>
                    <a:close/>
                    <a:moveTo>
                      <a:pt x="776" y="149"/>
                    </a:moveTo>
                    <a:cubicBezTo>
                      <a:pt x="776" y="148"/>
                      <a:pt x="787" y="148"/>
                      <a:pt x="789" y="148"/>
                    </a:cubicBezTo>
                    <a:cubicBezTo>
                      <a:pt x="790" y="149"/>
                      <a:pt x="783" y="150"/>
                      <a:pt x="777" y="151"/>
                    </a:cubicBezTo>
                    <a:cubicBezTo>
                      <a:pt x="773" y="150"/>
                      <a:pt x="785" y="148"/>
                      <a:pt x="776" y="149"/>
                    </a:cubicBezTo>
                    <a:close/>
                    <a:moveTo>
                      <a:pt x="885" y="143"/>
                    </a:moveTo>
                    <a:cubicBezTo>
                      <a:pt x="889" y="143"/>
                      <a:pt x="894" y="143"/>
                      <a:pt x="898" y="143"/>
                    </a:cubicBezTo>
                    <a:cubicBezTo>
                      <a:pt x="897" y="144"/>
                      <a:pt x="894" y="145"/>
                      <a:pt x="896" y="146"/>
                    </a:cubicBezTo>
                    <a:cubicBezTo>
                      <a:pt x="877" y="145"/>
                      <a:pt x="898" y="145"/>
                      <a:pt x="885" y="143"/>
                    </a:cubicBezTo>
                    <a:close/>
                    <a:moveTo>
                      <a:pt x="1452" y="413"/>
                    </a:moveTo>
                    <a:cubicBezTo>
                      <a:pt x="1451" y="415"/>
                      <a:pt x="1460" y="425"/>
                      <a:pt x="1459" y="426"/>
                    </a:cubicBezTo>
                    <a:cubicBezTo>
                      <a:pt x="1449" y="415"/>
                      <a:pt x="1456" y="423"/>
                      <a:pt x="1452" y="421"/>
                    </a:cubicBezTo>
                    <a:cubicBezTo>
                      <a:pt x="1457" y="429"/>
                      <a:pt x="1456" y="431"/>
                      <a:pt x="1460" y="438"/>
                    </a:cubicBezTo>
                    <a:cubicBezTo>
                      <a:pt x="1454" y="432"/>
                      <a:pt x="1443" y="416"/>
                      <a:pt x="1438" y="409"/>
                    </a:cubicBezTo>
                    <a:cubicBezTo>
                      <a:pt x="1440" y="409"/>
                      <a:pt x="1444" y="413"/>
                      <a:pt x="1446" y="413"/>
                    </a:cubicBezTo>
                    <a:cubicBezTo>
                      <a:pt x="1442" y="407"/>
                      <a:pt x="1440" y="406"/>
                      <a:pt x="1433" y="398"/>
                    </a:cubicBezTo>
                    <a:cubicBezTo>
                      <a:pt x="1428" y="391"/>
                      <a:pt x="1437" y="401"/>
                      <a:pt x="1436" y="398"/>
                    </a:cubicBezTo>
                    <a:cubicBezTo>
                      <a:pt x="1433" y="393"/>
                      <a:pt x="1433" y="397"/>
                      <a:pt x="1425" y="387"/>
                    </a:cubicBezTo>
                    <a:cubicBezTo>
                      <a:pt x="1421" y="381"/>
                      <a:pt x="1424" y="383"/>
                      <a:pt x="1430" y="389"/>
                    </a:cubicBezTo>
                    <a:cubicBezTo>
                      <a:pt x="1437" y="396"/>
                      <a:pt x="1445" y="406"/>
                      <a:pt x="1452" y="413"/>
                    </a:cubicBezTo>
                    <a:close/>
                    <a:moveTo>
                      <a:pt x="1533" y="532"/>
                    </a:moveTo>
                    <a:cubicBezTo>
                      <a:pt x="1529" y="526"/>
                      <a:pt x="1527" y="521"/>
                      <a:pt x="1525" y="518"/>
                    </a:cubicBezTo>
                    <a:cubicBezTo>
                      <a:pt x="1526" y="517"/>
                      <a:pt x="1535" y="532"/>
                      <a:pt x="1533" y="532"/>
                    </a:cubicBezTo>
                    <a:close/>
                    <a:moveTo>
                      <a:pt x="1024" y="160"/>
                    </a:moveTo>
                    <a:cubicBezTo>
                      <a:pt x="1020" y="160"/>
                      <a:pt x="1014" y="160"/>
                      <a:pt x="1016" y="162"/>
                    </a:cubicBezTo>
                    <a:cubicBezTo>
                      <a:pt x="1011" y="161"/>
                      <a:pt x="1007" y="160"/>
                      <a:pt x="1003" y="159"/>
                    </a:cubicBezTo>
                    <a:cubicBezTo>
                      <a:pt x="1005" y="158"/>
                      <a:pt x="1013" y="159"/>
                      <a:pt x="1014" y="157"/>
                    </a:cubicBezTo>
                    <a:cubicBezTo>
                      <a:pt x="1017" y="159"/>
                      <a:pt x="1026" y="160"/>
                      <a:pt x="1033" y="162"/>
                    </a:cubicBezTo>
                    <a:cubicBezTo>
                      <a:pt x="1041" y="164"/>
                      <a:pt x="1048" y="165"/>
                      <a:pt x="1049" y="167"/>
                    </a:cubicBezTo>
                    <a:cubicBezTo>
                      <a:pt x="1035" y="162"/>
                      <a:pt x="1033" y="164"/>
                      <a:pt x="1022" y="162"/>
                    </a:cubicBezTo>
                    <a:cubicBezTo>
                      <a:pt x="1019" y="160"/>
                      <a:pt x="1026" y="162"/>
                      <a:pt x="1024" y="160"/>
                    </a:cubicBezTo>
                    <a:close/>
                    <a:moveTo>
                      <a:pt x="1103" y="181"/>
                    </a:moveTo>
                    <a:cubicBezTo>
                      <a:pt x="1108" y="182"/>
                      <a:pt x="1104" y="183"/>
                      <a:pt x="1110" y="185"/>
                    </a:cubicBezTo>
                    <a:cubicBezTo>
                      <a:pt x="1101" y="183"/>
                      <a:pt x="1101" y="183"/>
                      <a:pt x="1101" y="183"/>
                    </a:cubicBezTo>
                    <a:cubicBezTo>
                      <a:pt x="1090" y="179"/>
                      <a:pt x="1095" y="181"/>
                      <a:pt x="1083" y="178"/>
                    </a:cubicBezTo>
                    <a:cubicBezTo>
                      <a:pt x="1082" y="177"/>
                      <a:pt x="1084" y="178"/>
                      <a:pt x="1086" y="178"/>
                    </a:cubicBezTo>
                    <a:cubicBezTo>
                      <a:pt x="1083" y="177"/>
                      <a:pt x="1080" y="176"/>
                      <a:pt x="1076" y="174"/>
                    </a:cubicBezTo>
                    <a:cubicBezTo>
                      <a:pt x="1082" y="174"/>
                      <a:pt x="1097" y="182"/>
                      <a:pt x="1088" y="176"/>
                    </a:cubicBezTo>
                    <a:cubicBezTo>
                      <a:pt x="1097" y="179"/>
                      <a:pt x="1096" y="178"/>
                      <a:pt x="1103" y="181"/>
                    </a:cubicBezTo>
                    <a:close/>
                    <a:moveTo>
                      <a:pt x="814" y="146"/>
                    </a:moveTo>
                    <a:cubicBezTo>
                      <a:pt x="821" y="146"/>
                      <a:pt x="823" y="145"/>
                      <a:pt x="833" y="145"/>
                    </a:cubicBezTo>
                    <a:cubicBezTo>
                      <a:pt x="834" y="148"/>
                      <a:pt x="823" y="149"/>
                      <a:pt x="813" y="150"/>
                    </a:cubicBezTo>
                    <a:cubicBezTo>
                      <a:pt x="806" y="150"/>
                      <a:pt x="806" y="150"/>
                      <a:pt x="809" y="149"/>
                    </a:cubicBezTo>
                    <a:cubicBezTo>
                      <a:pt x="796" y="151"/>
                      <a:pt x="784" y="153"/>
                      <a:pt x="769" y="154"/>
                    </a:cubicBezTo>
                    <a:cubicBezTo>
                      <a:pt x="774" y="152"/>
                      <a:pt x="785" y="151"/>
                      <a:pt x="795" y="150"/>
                    </a:cubicBezTo>
                    <a:cubicBezTo>
                      <a:pt x="805" y="149"/>
                      <a:pt x="814" y="148"/>
                      <a:pt x="814" y="146"/>
                    </a:cubicBezTo>
                    <a:close/>
                    <a:moveTo>
                      <a:pt x="1580" y="630"/>
                    </a:moveTo>
                    <a:cubicBezTo>
                      <a:pt x="1581" y="634"/>
                      <a:pt x="1579" y="631"/>
                      <a:pt x="1578" y="627"/>
                    </a:cubicBezTo>
                    <a:cubicBezTo>
                      <a:pt x="1581" y="636"/>
                      <a:pt x="1579" y="633"/>
                      <a:pt x="1577" y="628"/>
                    </a:cubicBezTo>
                    <a:cubicBezTo>
                      <a:pt x="1574" y="622"/>
                      <a:pt x="1571" y="615"/>
                      <a:pt x="1573" y="615"/>
                    </a:cubicBezTo>
                    <a:cubicBezTo>
                      <a:pt x="1574" y="616"/>
                      <a:pt x="1579" y="630"/>
                      <a:pt x="1580" y="630"/>
                    </a:cubicBezTo>
                    <a:close/>
                    <a:moveTo>
                      <a:pt x="730" y="158"/>
                    </a:moveTo>
                    <a:cubicBezTo>
                      <a:pt x="742" y="155"/>
                      <a:pt x="745" y="156"/>
                      <a:pt x="744" y="158"/>
                    </a:cubicBezTo>
                    <a:cubicBezTo>
                      <a:pt x="741" y="158"/>
                      <a:pt x="716" y="162"/>
                      <a:pt x="732" y="159"/>
                    </a:cubicBezTo>
                    <a:cubicBezTo>
                      <a:pt x="736" y="158"/>
                      <a:pt x="730" y="159"/>
                      <a:pt x="730" y="158"/>
                    </a:cubicBezTo>
                    <a:close/>
                    <a:moveTo>
                      <a:pt x="1520" y="510"/>
                    </a:moveTo>
                    <a:cubicBezTo>
                      <a:pt x="1525" y="518"/>
                      <a:pt x="1524" y="518"/>
                      <a:pt x="1528" y="525"/>
                    </a:cubicBezTo>
                    <a:cubicBezTo>
                      <a:pt x="1525" y="523"/>
                      <a:pt x="1524" y="519"/>
                      <a:pt x="1519" y="512"/>
                    </a:cubicBezTo>
                    <a:lnTo>
                      <a:pt x="1520" y="510"/>
                    </a:lnTo>
                    <a:close/>
                    <a:moveTo>
                      <a:pt x="1582" y="636"/>
                    </a:moveTo>
                    <a:cubicBezTo>
                      <a:pt x="1585" y="644"/>
                      <a:pt x="1587" y="650"/>
                      <a:pt x="1585" y="650"/>
                    </a:cubicBezTo>
                    <a:cubicBezTo>
                      <a:pt x="1583" y="644"/>
                      <a:pt x="1583" y="644"/>
                      <a:pt x="1580" y="638"/>
                    </a:cubicBezTo>
                    <a:lnTo>
                      <a:pt x="1582" y="636"/>
                    </a:lnTo>
                    <a:close/>
                    <a:moveTo>
                      <a:pt x="1601" y="692"/>
                    </a:moveTo>
                    <a:cubicBezTo>
                      <a:pt x="1600" y="694"/>
                      <a:pt x="1600" y="694"/>
                      <a:pt x="1600" y="694"/>
                    </a:cubicBezTo>
                    <a:cubicBezTo>
                      <a:pt x="1597" y="687"/>
                      <a:pt x="1596" y="682"/>
                      <a:pt x="1595" y="678"/>
                    </a:cubicBezTo>
                    <a:cubicBezTo>
                      <a:pt x="1597" y="679"/>
                      <a:pt x="1599" y="685"/>
                      <a:pt x="1601" y="692"/>
                    </a:cubicBezTo>
                    <a:close/>
                    <a:moveTo>
                      <a:pt x="1609" y="721"/>
                    </a:moveTo>
                    <a:cubicBezTo>
                      <a:pt x="1612" y="731"/>
                      <a:pt x="1612" y="733"/>
                      <a:pt x="1615" y="744"/>
                    </a:cubicBezTo>
                    <a:cubicBezTo>
                      <a:pt x="1613" y="745"/>
                      <a:pt x="1611" y="736"/>
                      <a:pt x="1608" y="726"/>
                    </a:cubicBezTo>
                    <a:cubicBezTo>
                      <a:pt x="1610" y="727"/>
                      <a:pt x="1608" y="722"/>
                      <a:pt x="1609" y="721"/>
                    </a:cubicBezTo>
                    <a:close/>
                    <a:moveTo>
                      <a:pt x="1531" y="530"/>
                    </a:moveTo>
                    <a:cubicBezTo>
                      <a:pt x="1533" y="536"/>
                      <a:pt x="1537" y="539"/>
                      <a:pt x="1542" y="550"/>
                    </a:cubicBezTo>
                    <a:cubicBezTo>
                      <a:pt x="1537" y="545"/>
                      <a:pt x="1530" y="535"/>
                      <a:pt x="1526" y="528"/>
                    </a:cubicBezTo>
                    <a:cubicBezTo>
                      <a:pt x="1524" y="524"/>
                      <a:pt x="1527" y="528"/>
                      <a:pt x="1529" y="532"/>
                    </a:cubicBezTo>
                    <a:cubicBezTo>
                      <a:pt x="1532" y="535"/>
                      <a:pt x="1534" y="538"/>
                      <a:pt x="1531" y="530"/>
                    </a:cubicBezTo>
                    <a:close/>
                    <a:moveTo>
                      <a:pt x="1603" y="699"/>
                    </a:moveTo>
                    <a:cubicBezTo>
                      <a:pt x="1603" y="703"/>
                      <a:pt x="1606" y="713"/>
                      <a:pt x="1605" y="713"/>
                    </a:cubicBezTo>
                    <a:cubicBezTo>
                      <a:pt x="1602" y="703"/>
                      <a:pt x="1601" y="699"/>
                      <a:pt x="1603" y="699"/>
                    </a:cubicBezTo>
                    <a:close/>
                    <a:moveTo>
                      <a:pt x="862" y="145"/>
                    </a:moveTo>
                    <a:cubicBezTo>
                      <a:pt x="871" y="145"/>
                      <a:pt x="875" y="147"/>
                      <a:pt x="878" y="146"/>
                    </a:cubicBezTo>
                    <a:cubicBezTo>
                      <a:pt x="884" y="147"/>
                      <a:pt x="882" y="147"/>
                      <a:pt x="878" y="147"/>
                    </a:cubicBezTo>
                    <a:cubicBezTo>
                      <a:pt x="874" y="147"/>
                      <a:pt x="868" y="147"/>
                      <a:pt x="869" y="147"/>
                    </a:cubicBezTo>
                    <a:cubicBezTo>
                      <a:pt x="863" y="147"/>
                      <a:pt x="861" y="147"/>
                      <a:pt x="862" y="145"/>
                    </a:cubicBezTo>
                    <a:close/>
                    <a:moveTo>
                      <a:pt x="627" y="187"/>
                    </a:moveTo>
                    <a:cubicBezTo>
                      <a:pt x="634" y="185"/>
                      <a:pt x="642" y="182"/>
                      <a:pt x="643" y="183"/>
                    </a:cubicBezTo>
                    <a:cubicBezTo>
                      <a:pt x="640" y="184"/>
                      <a:pt x="640" y="184"/>
                      <a:pt x="639" y="184"/>
                    </a:cubicBezTo>
                    <a:cubicBezTo>
                      <a:pt x="637" y="185"/>
                      <a:pt x="634" y="187"/>
                      <a:pt x="632" y="188"/>
                    </a:cubicBezTo>
                    <a:cubicBezTo>
                      <a:pt x="622" y="191"/>
                      <a:pt x="627" y="188"/>
                      <a:pt x="627" y="187"/>
                    </a:cubicBezTo>
                    <a:close/>
                    <a:moveTo>
                      <a:pt x="1628" y="1015"/>
                    </a:moveTo>
                    <a:cubicBezTo>
                      <a:pt x="1626" y="1026"/>
                      <a:pt x="1624" y="1032"/>
                      <a:pt x="1624" y="1023"/>
                    </a:cubicBezTo>
                    <a:cubicBezTo>
                      <a:pt x="1625" y="1015"/>
                      <a:pt x="1626" y="1015"/>
                      <a:pt x="1627" y="1006"/>
                    </a:cubicBezTo>
                    <a:cubicBezTo>
                      <a:pt x="1627" y="1008"/>
                      <a:pt x="1627" y="1013"/>
                      <a:pt x="1628" y="1015"/>
                    </a:cubicBezTo>
                    <a:close/>
                    <a:moveTo>
                      <a:pt x="478" y="260"/>
                    </a:moveTo>
                    <a:cubicBezTo>
                      <a:pt x="485" y="255"/>
                      <a:pt x="486" y="255"/>
                      <a:pt x="494" y="250"/>
                    </a:cubicBezTo>
                    <a:cubicBezTo>
                      <a:pt x="497" y="251"/>
                      <a:pt x="488" y="256"/>
                      <a:pt x="480" y="261"/>
                    </a:cubicBezTo>
                    <a:lnTo>
                      <a:pt x="478" y="260"/>
                    </a:lnTo>
                    <a:close/>
                    <a:moveTo>
                      <a:pt x="1158" y="205"/>
                    </a:moveTo>
                    <a:cubicBezTo>
                      <a:pt x="1158" y="206"/>
                      <a:pt x="1154" y="204"/>
                      <a:pt x="1149" y="202"/>
                    </a:cubicBezTo>
                    <a:cubicBezTo>
                      <a:pt x="1144" y="200"/>
                      <a:pt x="1138" y="198"/>
                      <a:pt x="1137" y="197"/>
                    </a:cubicBezTo>
                    <a:cubicBezTo>
                      <a:pt x="1137" y="196"/>
                      <a:pt x="1140" y="197"/>
                      <a:pt x="1145" y="199"/>
                    </a:cubicBezTo>
                    <a:cubicBezTo>
                      <a:pt x="1150" y="201"/>
                      <a:pt x="1155" y="204"/>
                      <a:pt x="1158" y="205"/>
                    </a:cubicBezTo>
                    <a:close/>
                    <a:moveTo>
                      <a:pt x="1300" y="282"/>
                    </a:moveTo>
                    <a:cubicBezTo>
                      <a:pt x="1309" y="288"/>
                      <a:pt x="1315" y="296"/>
                      <a:pt x="1321" y="299"/>
                    </a:cubicBezTo>
                    <a:cubicBezTo>
                      <a:pt x="1327" y="304"/>
                      <a:pt x="1315" y="296"/>
                      <a:pt x="1315" y="298"/>
                    </a:cubicBezTo>
                    <a:cubicBezTo>
                      <a:pt x="1302" y="288"/>
                      <a:pt x="1300" y="287"/>
                      <a:pt x="1292" y="281"/>
                    </a:cubicBezTo>
                    <a:cubicBezTo>
                      <a:pt x="1297" y="284"/>
                      <a:pt x="1297" y="281"/>
                      <a:pt x="1300" y="282"/>
                    </a:cubicBezTo>
                    <a:close/>
                    <a:moveTo>
                      <a:pt x="1527" y="531"/>
                    </a:moveTo>
                    <a:cubicBezTo>
                      <a:pt x="1528" y="536"/>
                      <a:pt x="1532" y="543"/>
                      <a:pt x="1535" y="549"/>
                    </a:cubicBezTo>
                    <a:cubicBezTo>
                      <a:pt x="1538" y="556"/>
                      <a:pt x="1541" y="561"/>
                      <a:pt x="1540" y="564"/>
                    </a:cubicBezTo>
                    <a:cubicBezTo>
                      <a:pt x="1537" y="556"/>
                      <a:pt x="1535" y="551"/>
                      <a:pt x="1532" y="547"/>
                    </a:cubicBezTo>
                    <a:cubicBezTo>
                      <a:pt x="1530" y="543"/>
                      <a:pt x="1527" y="539"/>
                      <a:pt x="1524" y="531"/>
                    </a:cubicBezTo>
                    <a:cubicBezTo>
                      <a:pt x="1523" y="528"/>
                      <a:pt x="1526" y="532"/>
                      <a:pt x="1527" y="531"/>
                    </a:cubicBezTo>
                    <a:close/>
                    <a:moveTo>
                      <a:pt x="1026" y="166"/>
                    </a:moveTo>
                    <a:cubicBezTo>
                      <a:pt x="1030" y="166"/>
                      <a:pt x="1038" y="170"/>
                      <a:pt x="1035" y="170"/>
                    </a:cubicBezTo>
                    <a:cubicBezTo>
                      <a:pt x="1033" y="169"/>
                      <a:pt x="1030" y="169"/>
                      <a:pt x="1026" y="168"/>
                    </a:cubicBezTo>
                    <a:cubicBezTo>
                      <a:pt x="1028" y="168"/>
                      <a:pt x="1030" y="167"/>
                      <a:pt x="1026" y="166"/>
                    </a:cubicBezTo>
                    <a:close/>
                    <a:moveTo>
                      <a:pt x="808" y="152"/>
                    </a:moveTo>
                    <a:cubicBezTo>
                      <a:pt x="815" y="152"/>
                      <a:pt x="820" y="152"/>
                      <a:pt x="824" y="152"/>
                    </a:cubicBezTo>
                    <a:cubicBezTo>
                      <a:pt x="822" y="153"/>
                      <a:pt x="807" y="154"/>
                      <a:pt x="808" y="152"/>
                    </a:cubicBezTo>
                    <a:close/>
                    <a:moveTo>
                      <a:pt x="1135" y="198"/>
                    </a:moveTo>
                    <a:cubicBezTo>
                      <a:pt x="1143" y="201"/>
                      <a:pt x="1154" y="205"/>
                      <a:pt x="1158" y="208"/>
                    </a:cubicBezTo>
                    <a:cubicBezTo>
                      <a:pt x="1157" y="208"/>
                      <a:pt x="1151" y="206"/>
                      <a:pt x="1145" y="203"/>
                    </a:cubicBezTo>
                    <a:cubicBezTo>
                      <a:pt x="1139" y="201"/>
                      <a:pt x="1133" y="199"/>
                      <a:pt x="1135" y="198"/>
                    </a:cubicBezTo>
                    <a:close/>
                    <a:moveTo>
                      <a:pt x="1522" y="530"/>
                    </a:moveTo>
                    <a:cubicBezTo>
                      <a:pt x="1516" y="518"/>
                      <a:pt x="1513" y="513"/>
                      <a:pt x="1510" y="510"/>
                    </a:cubicBezTo>
                    <a:cubicBezTo>
                      <a:pt x="1508" y="506"/>
                      <a:pt x="1506" y="504"/>
                      <a:pt x="1502" y="496"/>
                    </a:cubicBezTo>
                    <a:cubicBezTo>
                      <a:pt x="1504" y="498"/>
                      <a:pt x="1510" y="506"/>
                      <a:pt x="1515" y="514"/>
                    </a:cubicBezTo>
                    <a:cubicBezTo>
                      <a:pt x="1519" y="522"/>
                      <a:pt x="1523" y="529"/>
                      <a:pt x="1522" y="530"/>
                    </a:cubicBezTo>
                    <a:close/>
                    <a:moveTo>
                      <a:pt x="1543" y="565"/>
                    </a:moveTo>
                    <a:cubicBezTo>
                      <a:pt x="1545" y="568"/>
                      <a:pt x="1548" y="574"/>
                      <a:pt x="1550" y="579"/>
                    </a:cubicBezTo>
                    <a:cubicBezTo>
                      <a:pt x="1552" y="584"/>
                      <a:pt x="1554" y="589"/>
                      <a:pt x="1553" y="590"/>
                    </a:cubicBezTo>
                    <a:cubicBezTo>
                      <a:pt x="1549" y="582"/>
                      <a:pt x="1546" y="574"/>
                      <a:pt x="1542" y="566"/>
                    </a:cubicBezTo>
                    <a:cubicBezTo>
                      <a:pt x="1543" y="568"/>
                      <a:pt x="1545" y="570"/>
                      <a:pt x="1543" y="565"/>
                    </a:cubicBezTo>
                    <a:close/>
                    <a:moveTo>
                      <a:pt x="1567" y="619"/>
                    </a:moveTo>
                    <a:cubicBezTo>
                      <a:pt x="1569" y="623"/>
                      <a:pt x="1570" y="627"/>
                      <a:pt x="1572" y="631"/>
                    </a:cubicBezTo>
                    <a:cubicBezTo>
                      <a:pt x="1571" y="633"/>
                      <a:pt x="1568" y="625"/>
                      <a:pt x="1566" y="620"/>
                    </a:cubicBezTo>
                    <a:lnTo>
                      <a:pt x="1567" y="619"/>
                    </a:lnTo>
                    <a:close/>
                    <a:moveTo>
                      <a:pt x="1595" y="699"/>
                    </a:moveTo>
                    <a:cubicBezTo>
                      <a:pt x="1592" y="699"/>
                      <a:pt x="1590" y="683"/>
                      <a:pt x="1587" y="674"/>
                    </a:cubicBezTo>
                    <a:cubicBezTo>
                      <a:pt x="1587" y="671"/>
                      <a:pt x="1592" y="688"/>
                      <a:pt x="1595" y="699"/>
                    </a:cubicBezTo>
                    <a:close/>
                    <a:moveTo>
                      <a:pt x="1608" y="1099"/>
                    </a:moveTo>
                    <a:cubicBezTo>
                      <a:pt x="1605" y="1109"/>
                      <a:pt x="1601" y="1118"/>
                      <a:pt x="1601" y="1113"/>
                    </a:cubicBezTo>
                    <a:cubicBezTo>
                      <a:pt x="1603" y="1105"/>
                      <a:pt x="1605" y="1100"/>
                      <a:pt x="1606" y="1095"/>
                    </a:cubicBezTo>
                    <a:cubicBezTo>
                      <a:pt x="1607" y="1090"/>
                      <a:pt x="1608" y="1085"/>
                      <a:pt x="1610" y="1077"/>
                    </a:cubicBezTo>
                    <a:cubicBezTo>
                      <a:pt x="1611" y="1077"/>
                      <a:pt x="1609" y="1084"/>
                      <a:pt x="1608" y="1090"/>
                    </a:cubicBezTo>
                    <a:cubicBezTo>
                      <a:pt x="1607" y="1096"/>
                      <a:pt x="1605" y="1102"/>
                      <a:pt x="1608" y="1099"/>
                    </a:cubicBezTo>
                    <a:close/>
                    <a:moveTo>
                      <a:pt x="1457" y="438"/>
                    </a:moveTo>
                    <a:cubicBezTo>
                      <a:pt x="1460" y="442"/>
                      <a:pt x="1465" y="448"/>
                      <a:pt x="1465" y="449"/>
                    </a:cubicBezTo>
                    <a:cubicBezTo>
                      <a:pt x="1466" y="453"/>
                      <a:pt x="1459" y="442"/>
                      <a:pt x="1455" y="437"/>
                    </a:cubicBezTo>
                    <a:cubicBezTo>
                      <a:pt x="1456" y="438"/>
                      <a:pt x="1457" y="439"/>
                      <a:pt x="1457" y="438"/>
                    </a:cubicBezTo>
                    <a:close/>
                    <a:moveTo>
                      <a:pt x="1585" y="685"/>
                    </a:moveTo>
                    <a:cubicBezTo>
                      <a:pt x="1588" y="690"/>
                      <a:pt x="1591" y="695"/>
                      <a:pt x="1594" y="708"/>
                    </a:cubicBezTo>
                    <a:cubicBezTo>
                      <a:pt x="1590" y="699"/>
                      <a:pt x="1597" y="724"/>
                      <a:pt x="1592" y="710"/>
                    </a:cubicBezTo>
                    <a:cubicBezTo>
                      <a:pt x="1594" y="721"/>
                      <a:pt x="1596" y="726"/>
                      <a:pt x="1600" y="742"/>
                    </a:cubicBezTo>
                    <a:cubicBezTo>
                      <a:pt x="1596" y="732"/>
                      <a:pt x="1597" y="739"/>
                      <a:pt x="1601" y="752"/>
                    </a:cubicBezTo>
                    <a:cubicBezTo>
                      <a:pt x="1597" y="741"/>
                      <a:pt x="1595" y="733"/>
                      <a:pt x="1593" y="725"/>
                    </a:cubicBezTo>
                    <a:cubicBezTo>
                      <a:pt x="1591" y="716"/>
                      <a:pt x="1589" y="707"/>
                      <a:pt x="1584" y="694"/>
                    </a:cubicBezTo>
                    <a:cubicBezTo>
                      <a:pt x="1584" y="693"/>
                      <a:pt x="1586" y="697"/>
                      <a:pt x="1586" y="696"/>
                    </a:cubicBezTo>
                    <a:cubicBezTo>
                      <a:pt x="1583" y="690"/>
                      <a:pt x="1579" y="678"/>
                      <a:pt x="1576" y="673"/>
                    </a:cubicBezTo>
                    <a:cubicBezTo>
                      <a:pt x="1573" y="663"/>
                      <a:pt x="1570" y="650"/>
                      <a:pt x="1569" y="647"/>
                    </a:cubicBezTo>
                    <a:cubicBezTo>
                      <a:pt x="1566" y="637"/>
                      <a:pt x="1572" y="653"/>
                      <a:pt x="1572" y="648"/>
                    </a:cubicBezTo>
                    <a:cubicBezTo>
                      <a:pt x="1573" y="653"/>
                      <a:pt x="1573" y="655"/>
                      <a:pt x="1574" y="659"/>
                    </a:cubicBezTo>
                    <a:cubicBezTo>
                      <a:pt x="1575" y="662"/>
                      <a:pt x="1577" y="662"/>
                      <a:pt x="1576" y="665"/>
                    </a:cubicBezTo>
                    <a:cubicBezTo>
                      <a:pt x="1578" y="668"/>
                      <a:pt x="1577" y="661"/>
                      <a:pt x="1580" y="665"/>
                    </a:cubicBezTo>
                    <a:cubicBezTo>
                      <a:pt x="1582" y="675"/>
                      <a:pt x="1584" y="682"/>
                      <a:pt x="1586" y="679"/>
                    </a:cubicBezTo>
                    <a:cubicBezTo>
                      <a:pt x="1589" y="689"/>
                      <a:pt x="1586" y="684"/>
                      <a:pt x="1585" y="685"/>
                    </a:cubicBezTo>
                    <a:close/>
                    <a:moveTo>
                      <a:pt x="1545" y="582"/>
                    </a:moveTo>
                    <a:cubicBezTo>
                      <a:pt x="1544" y="585"/>
                      <a:pt x="1545" y="585"/>
                      <a:pt x="1553" y="604"/>
                    </a:cubicBezTo>
                    <a:cubicBezTo>
                      <a:pt x="1550" y="594"/>
                      <a:pt x="1553" y="601"/>
                      <a:pt x="1556" y="606"/>
                    </a:cubicBezTo>
                    <a:cubicBezTo>
                      <a:pt x="1557" y="609"/>
                      <a:pt x="1558" y="612"/>
                      <a:pt x="1557" y="613"/>
                    </a:cubicBezTo>
                    <a:cubicBezTo>
                      <a:pt x="1559" y="615"/>
                      <a:pt x="1560" y="619"/>
                      <a:pt x="1563" y="624"/>
                    </a:cubicBezTo>
                    <a:cubicBezTo>
                      <a:pt x="1563" y="623"/>
                      <a:pt x="1560" y="616"/>
                      <a:pt x="1561" y="617"/>
                    </a:cubicBezTo>
                    <a:cubicBezTo>
                      <a:pt x="1565" y="626"/>
                      <a:pt x="1566" y="629"/>
                      <a:pt x="1569" y="638"/>
                    </a:cubicBezTo>
                    <a:cubicBezTo>
                      <a:pt x="1568" y="637"/>
                      <a:pt x="1567" y="636"/>
                      <a:pt x="1567" y="637"/>
                    </a:cubicBezTo>
                    <a:cubicBezTo>
                      <a:pt x="1565" y="632"/>
                      <a:pt x="1565" y="631"/>
                      <a:pt x="1565" y="630"/>
                    </a:cubicBezTo>
                    <a:cubicBezTo>
                      <a:pt x="1564" y="627"/>
                      <a:pt x="1563" y="626"/>
                      <a:pt x="1562" y="625"/>
                    </a:cubicBezTo>
                    <a:cubicBezTo>
                      <a:pt x="1562" y="627"/>
                      <a:pt x="1565" y="633"/>
                      <a:pt x="1566" y="637"/>
                    </a:cubicBezTo>
                    <a:cubicBezTo>
                      <a:pt x="1566" y="639"/>
                      <a:pt x="1563" y="634"/>
                      <a:pt x="1562" y="634"/>
                    </a:cubicBezTo>
                    <a:cubicBezTo>
                      <a:pt x="1559" y="622"/>
                      <a:pt x="1552" y="603"/>
                      <a:pt x="1543" y="584"/>
                    </a:cubicBezTo>
                    <a:cubicBezTo>
                      <a:pt x="1534" y="566"/>
                      <a:pt x="1524" y="548"/>
                      <a:pt x="1519" y="540"/>
                    </a:cubicBezTo>
                    <a:cubicBezTo>
                      <a:pt x="1519" y="538"/>
                      <a:pt x="1515" y="532"/>
                      <a:pt x="1511" y="526"/>
                    </a:cubicBezTo>
                    <a:cubicBezTo>
                      <a:pt x="1508" y="520"/>
                      <a:pt x="1504" y="514"/>
                      <a:pt x="1503" y="511"/>
                    </a:cubicBezTo>
                    <a:cubicBezTo>
                      <a:pt x="1502" y="511"/>
                      <a:pt x="1496" y="499"/>
                      <a:pt x="1495" y="502"/>
                    </a:cubicBezTo>
                    <a:cubicBezTo>
                      <a:pt x="1490" y="492"/>
                      <a:pt x="1488" y="489"/>
                      <a:pt x="1483" y="482"/>
                    </a:cubicBezTo>
                    <a:cubicBezTo>
                      <a:pt x="1490" y="488"/>
                      <a:pt x="1503" y="507"/>
                      <a:pt x="1514" y="529"/>
                    </a:cubicBezTo>
                    <a:cubicBezTo>
                      <a:pt x="1526" y="550"/>
                      <a:pt x="1538" y="572"/>
                      <a:pt x="1545" y="582"/>
                    </a:cubicBezTo>
                    <a:close/>
                    <a:moveTo>
                      <a:pt x="1396" y="375"/>
                    </a:moveTo>
                    <a:cubicBezTo>
                      <a:pt x="1398" y="379"/>
                      <a:pt x="1389" y="369"/>
                      <a:pt x="1382" y="364"/>
                    </a:cubicBezTo>
                    <a:cubicBezTo>
                      <a:pt x="1383" y="363"/>
                      <a:pt x="1382" y="362"/>
                      <a:pt x="1378" y="358"/>
                    </a:cubicBezTo>
                    <a:cubicBezTo>
                      <a:pt x="1383" y="359"/>
                      <a:pt x="1388" y="368"/>
                      <a:pt x="1396" y="375"/>
                    </a:cubicBezTo>
                    <a:close/>
                    <a:moveTo>
                      <a:pt x="1468" y="457"/>
                    </a:moveTo>
                    <a:cubicBezTo>
                      <a:pt x="1473" y="465"/>
                      <a:pt x="1473" y="465"/>
                      <a:pt x="1473" y="465"/>
                    </a:cubicBezTo>
                    <a:cubicBezTo>
                      <a:pt x="1472" y="467"/>
                      <a:pt x="1472" y="467"/>
                      <a:pt x="1472" y="467"/>
                    </a:cubicBezTo>
                    <a:cubicBezTo>
                      <a:pt x="1467" y="460"/>
                      <a:pt x="1467" y="458"/>
                      <a:pt x="1468" y="457"/>
                    </a:cubicBezTo>
                    <a:close/>
                    <a:moveTo>
                      <a:pt x="1607" y="792"/>
                    </a:moveTo>
                    <a:cubicBezTo>
                      <a:pt x="1603" y="776"/>
                      <a:pt x="1605" y="770"/>
                      <a:pt x="1601" y="756"/>
                    </a:cubicBezTo>
                    <a:cubicBezTo>
                      <a:pt x="1603" y="754"/>
                      <a:pt x="1603" y="754"/>
                      <a:pt x="1603" y="754"/>
                    </a:cubicBezTo>
                    <a:cubicBezTo>
                      <a:pt x="1603" y="758"/>
                      <a:pt x="1603" y="758"/>
                      <a:pt x="1602" y="759"/>
                    </a:cubicBezTo>
                    <a:cubicBezTo>
                      <a:pt x="1605" y="769"/>
                      <a:pt x="1606" y="774"/>
                      <a:pt x="1607" y="778"/>
                    </a:cubicBezTo>
                    <a:cubicBezTo>
                      <a:pt x="1608" y="783"/>
                      <a:pt x="1609" y="787"/>
                      <a:pt x="1611" y="796"/>
                    </a:cubicBezTo>
                    <a:cubicBezTo>
                      <a:pt x="1612" y="819"/>
                      <a:pt x="1616" y="840"/>
                      <a:pt x="1618" y="868"/>
                    </a:cubicBezTo>
                    <a:cubicBezTo>
                      <a:pt x="1616" y="865"/>
                      <a:pt x="1615" y="856"/>
                      <a:pt x="1614" y="847"/>
                    </a:cubicBezTo>
                    <a:cubicBezTo>
                      <a:pt x="1613" y="837"/>
                      <a:pt x="1612" y="828"/>
                      <a:pt x="1613" y="823"/>
                    </a:cubicBezTo>
                    <a:cubicBezTo>
                      <a:pt x="1611" y="823"/>
                      <a:pt x="1609" y="808"/>
                      <a:pt x="1608" y="797"/>
                    </a:cubicBezTo>
                    <a:cubicBezTo>
                      <a:pt x="1606" y="786"/>
                      <a:pt x="1606" y="778"/>
                      <a:pt x="1607" y="792"/>
                    </a:cubicBezTo>
                    <a:close/>
                    <a:moveTo>
                      <a:pt x="1492" y="1353"/>
                    </a:moveTo>
                    <a:cubicBezTo>
                      <a:pt x="1492" y="1352"/>
                      <a:pt x="1494" y="1348"/>
                      <a:pt x="1494" y="1347"/>
                    </a:cubicBezTo>
                    <a:cubicBezTo>
                      <a:pt x="1494" y="1346"/>
                      <a:pt x="1492" y="1349"/>
                      <a:pt x="1489" y="1353"/>
                    </a:cubicBezTo>
                    <a:cubicBezTo>
                      <a:pt x="1488" y="1352"/>
                      <a:pt x="1495" y="1342"/>
                      <a:pt x="1498" y="1339"/>
                    </a:cubicBezTo>
                    <a:cubicBezTo>
                      <a:pt x="1500" y="1338"/>
                      <a:pt x="1496" y="1344"/>
                      <a:pt x="1499" y="1342"/>
                    </a:cubicBezTo>
                    <a:cubicBezTo>
                      <a:pt x="1495" y="1347"/>
                      <a:pt x="1496" y="1348"/>
                      <a:pt x="1492" y="1353"/>
                    </a:cubicBezTo>
                    <a:close/>
                    <a:moveTo>
                      <a:pt x="1450" y="1410"/>
                    </a:moveTo>
                    <a:cubicBezTo>
                      <a:pt x="1443" y="1420"/>
                      <a:pt x="1447" y="1410"/>
                      <a:pt x="1441" y="1417"/>
                    </a:cubicBezTo>
                    <a:cubicBezTo>
                      <a:pt x="1448" y="1408"/>
                      <a:pt x="1451" y="1403"/>
                      <a:pt x="1451" y="1401"/>
                    </a:cubicBezTo>
                    <a:cubicBezTo>
                      <a:pt x="1459" y="1390"/>
                      <a:pt x="1454" y="1399"/>
                      <a:pt x="1455" y="1399"/>
                    </a:cubicBezTo>
                    <a:cubicBezTo>
                      <a:pt x="1459" y="1394"/>
                      <a:pt x="1462" y="1390"/>
                      <a:pt x="1462" y="1388"/>
                    </a:cubicBezTo>
                    <a:cubicBezTo>
                      <a:pt x="1468" y="1383"/>
                      <a:pt x="1464" y="1389"/>
                      <a:pt x="1459" y="1395"/>
                    </a:cubicBezTo>
                    <a:cubicBezTo>
                      <a:pt x="1454" y="1402"/>
                      <a:pt x="1448" y="1410"/>
                      <a:pt x="1450" y="1410"/>
                    </a:cubicBezTo>
                    <a:close/>
                    <a:moveTo>
                      <a:pt x="1561" y="1212"/>
                    </a:moveTo>
                    <a:cubicBezTo>
                      <a:pt x="1558" y="1214"/>
                      <a:pt x="1566" y="1197"/>
                      <a:pt x="1563" y="1200"/>
                    </a:cubicBezTo>
                    <a:cubicBezTo>
                      <a:pt x="1567" y="1193"/>
                      <a:pt x="1564" y="1204"/>
                      <a:pt x="1568" y="1194"/>
                    </a:cubicBezTo>
                    <a:cubicBezTo>
                      <a:pt x="1568" y="1198"/>
                      <a:pt x="1562" y="1209"/>
                      <a:pt x="1561" y="1212"/>
                    </a:cubicBezTo>
                    <a:close/>
                    <a:moveTo>
                      <a:pt x="1568" y="1199"/>
                    </a:moveTo>
                    <a:cubicBezTo>
                      <a:pt x="1566" y="1204"/>
                      <a:pt x="1563" y="1211"/>
                      <a:pt x="1564" y="1212"/>
                    </a:cubicBezTo>
                    <a:cubicBezTo>
                      <a:pt x="1561" y="1217"/>
                      <a:pt x="1552" y="1233"/>
                      <a:pt x="1554" y="1225"/>
                    </a:cubicBezTo>
                    <a:cubicBezTo>
                      <a:pt x="1555" y="1222"/>
                      <a:pt x="1557" y="1220"/>
                      <a:pt x="1558" y="1215"/>
                    </a:cubicBezTo>
                    <a:cubicBezTo>
                      <a:pt x="1560" y="1218"/>
                      <a:pt x="1564" y="1204"/>
                      <a:pt x="1568" y="1199"/>
                    </a:cubicBezTo>
                    <a:close/>
                    <a:moveTo>
                      <a:pt x="1541" y="1263"/>
                    </a:moveTo>
                    <a:cubicBezTo>
                      <a:pt x="1538" y="1271"/>
                      <a:pt x="1535" y="1276"/>
                      <a:pt x="1534" y="1275"/>
                    </a:cubicBezTo>
                    <a:cubicBezTo>
                      <a:pt x="1537" y="1267"/>
                      <a:pt x="1540" y="1262"/>
                      <a:pt x="1541" y="1263"/>
                    </a:cubicBezTo>
                    <a:close/>
                    <a:moveTo>
                      <a:pt x="1618" y="875"/>
                    </a:moveTo>
                    <a:cubicBezTo>
                      <a:pt x="1618" y="875"/>
                      <a:pt x="1619" y="881"/>
                      <a:pt x="1619" y="885"/>
                    </a:cubicBezTo>
                    <a:cubicBezTo>
                      <a:pt x="1619" y="890"/>
                      <a:pt x="1619" y="894"/>
                      <a:pt x="1617" y="892"/>
                    </a:cubicBezTo>
                    <a:cubicBezTo>
                      <a:pt x="1617" y="881"/>
                      <a:pt x="1618" y="881"/>
                      <a:pt x="1618" y="875"/>
                    </a:cubicBezTo>
                    <a:close/>
                    <a:moveTo>
                      <a:pt x="1524" y="1296"/>
                    </a:moveTo>
                    <a:cubicBezTo>
                      <a:pt x="1520" y="1302"/>
                      <a:pt x="1518" y="1307"/>
                      <a:pt x="1515" y="1310"/>
                    </a:cubicBezTo>
                    <a:cubicBezTo>
                      <a:pt x="1516" y="1308"/>
                      <a:pt x="1520" y="1301"/>
                      <a:pt x="1522" y="1296"/>
                    </a:cubicBezTo>
                    <a:lnTo>
                      <a:pt x="1524" y="1296"/>
                    </a:lnTo>
                    <a:close/>
                    <a:moveTo>
                      <a:pt x="1461" y="457"/>
                    </a:moveTo>
                    <a:cubicBezTo>
                      <a:pt x="1462" y="456"/>
                      <a:pt x="1471" y="467"/>
                      <a:pt x="1480" y="480"/>
                    </a:cubicBezTo>
                    <a:cubicBezTo>
                      <a:pt x="1489" y="494"/>
                      <a:pt x="1498" y="509"/>
                      <a:pt x="1499" y="513"/>
                    </a:cubicBezTo>
                    <a:cubicBezTo>
                      <a:pt x="1493" y="503"/>
                      <a:pt x="1489" y="497"/>
                      <a:pt x="1485" y="491"/>
                    </a:cubicBezTo>
                    <a:cubicBezTo>
                      <a:pt x="1481" y="486"/>
                      <a:pt x="1477" y="480"/>
                      <a:pt x="1470" y="471"/>
                    </a:cubicBezTo>
                    <a:cubicBezTo>
                      <a:pt x="1473" y="470"/>
                      <a:pt x="1467" y="465"/>
                      <a:pt x="1461" y="457"/>
                    </a:cubicBezTo>
                    <a:close/>
                    <a:moveTo>
                      <a:pt x="1540" y="585"/>
                    </a:moveTo>
                    <a:cubicBezTo>
                      <a:pt x="1535" y="582"/>
                      <a:pt x="1532" y="566"/>
                      <a:pt x="1529" y="565"/>
                    </a:cubicBezTo>
                    <a:cubicBezTo>
                      <a:pt x="1527" y="558"/>
                      <a:pt x="1536" y="576"/>
                      <a:pt x="1540" y="585"/>
                    </a:cubicBezTo>
                    <a:close/>
                    <a:moveTo>
                      <a:pt x="1561" y="635"/>
                    </a:moveTo>
                    <a:cubicBezTo>
                      <a:pt x="1559" y="629"/>
                      <a:pt x="1557" y="626"/>
                      <a:pt x="1557" y="627"/>
                    </a:cubicBezTo>
                    <a:cubicBezTo>
                      <a:pt x="1555" y="622"/>
                      <a:pt x="1553" y="616"/>
                      <a:pt x="1551" y="611"/>
                    </a:cubicBezTo>
                    <a:cubicBezTo>
                      <a:pt x="1548" y="605"/>
                      <a:pt x="1546" y="600"/>
                      <a:pt x="1547" y="599"/>
                    </a:cubicBezTo>
                    <a:cubicBezTo>
                      <a:pt x="1553" y="611"/>
                      <a:pt x="1553" y="616"/>
                      <a:pt x="1556" y="619"/>
                    </a:cubicBezTo>
                    <a:cubicBezTo>
                      <a:pt x="1560" y="626"/>
                      <a:pt x="1558" y="628"/>
                      <a:pt x="1561" y="631"/>
                    </a:cubicBezTo>
                    <a:cubicBezTo>
                      <a:pt x="1562" y="634"/>
                      <a:pt x="1561" y="634"/>
                      <a:pt x="1562" y="638"/>
                    </a:cubicBezTo>
                    <a:cubicBezTo>
                      <a:pt x="1562" y="638"/>
                      <a:pt x="1561" y="635"/>
                      <a:pt x="1561" y="635"/>
                    </a:cubicBezTo>
                    <a:close/>
                    <a:moveTo>
                      <a:pt x="1501" y="1333"/>
                    </a:moveTo>
                    <a:cubicBezTo>
                      <a:pt x="1498" y="1337"/>
                      <a:pt x="1495" y="1340"/>
                      <a:pt x="1492" y="1344"/>
                    </a:cubicBezTo>
                    <a:cubicBezTo>
                      <a:pt x="1491" y="1343"/>
                      <a:pt x="1501" y="1330"/>
                      <a:pt x="1501" y="1333"/>
                    </a:cubicBezTo>
                    <a:close/>
                    <a:moveTo>
                      <a:pt x="1570" y="655"/>
                    </a:moveTo>
                    <a:cubicBezTo>
                      <a:pt x="1573" y="665"/>
                      <a:pt x="1571" y="665"/>
                      <a:pt x="1571" y="667"/>
                    </a:cubicBezTo>
                    <a:cubicBezTo>
                      <a:pt x="1565" y="654"/>
                      <a:pt x="1571" y="661"/>
                      <a:pt x="1565" y="648"/>
                    </a:cubicBezTo>
                    <a:cubicBezTo>
                      <a:pt x="1565" y="642"/>
                      <a:pt x="1570" y="661"/>
                      <a:pt x="1570" y="655"/>
                    </a:cubicBezTo>
                    <a:close/>
                    <a:moveTo>
                      <a:pt x="1582" y="696"/>
                    </a:moveTo>
                    <a:cubicBezTo>
                      <a:pt x="1580" y="693"/>
                      <a:pt x="1581" y="700"/>
                      <a:pt x="1577" y="685"/>
                    </a:cubicBezTo>
                    <a:cubicBezTo>
                      <a:pt x="1578" y="683"/>
                      <a:pt x="1581" y="694"/>
                      <a:pt x="1581" y="689"/>
                    </a:cubicBezTo>
                    <a:cubicBezTo>
                      <a:pt x="1586" y="708"/>
                      <a:pt x="1589" y="714"/>
                      <a:pt x="1591" y="723"/>
                    </a:cubicBezTo>
                    <a:cubicBezTo>
                      <a:pt x="1589" y="716"/>
                      <a:pt x="1587" y="717"/>
                      <a:pt x="1590" y="728"/>
                    </a:cubicBezTo>
                    <a:cubicBezTo>
                      <a:pt x="1588" y="724"/>
                      <a:pt x="1586" y="717"/>
                      <a:pt x="1583" y="707"/>
                    </a:cubicBezTo>
                    <a:cubicBezTo>
                      <a:pt x="1585" y="709"/>
                      <a:pt x="1582" y="698"/>
                      <a:pt x="1582" y="696"/>
                    </a:cubicBezTo>
                    <a:close/>
                    <a:moveTo>
                      <a:pt x="1579" y="687"/>
                    </a:moveTo>
                    <a:cubicBezTo>
                      <a:pt x="1578" y="679"/>
                      <a:pt x="1577" y="682"/>
                      <a:pt x="1574" y="672"/>
                    </a:cubicBezTo>
                    <a:cubicBezTo>
                      <a:pt x="1572" y="666"/>
                      <a:pt x="1577" y="674"/>
                      <a:pt x="1579" y="682"/>
                    </a:cubicBezTo>
                    <a:cubicBezTo>
                      <a:pt x="1580" y="685"/>
                      <a:pt x="1580" y="687"/>
                      <a:pt x="1579" y="687"/>
                    </a:cubicBezTo>
                    <a:close/>
                    <a:moveTo>
                      <a:pt x="1603" y="773"/>
                    </a:moveTo>
                    <a:cubicBezTo>
                      <a:pt x="1602" y="776"/>
                      <a:pt x="1600" y="768"/>
                      <a:pt x="1598" y="759"/>
                    </a:cubicBezTo>
                    <a:cubicBezTo>
                      <a:pt x="1599" y="756"/>
                      <a:pt x="1601" y="768"/>
                      <a:pt x="1603" y="773"/>
                    </a:cubicBezTo>
                    <a:close/>
                    <a:moveTo>
                      <a:pt x="1548" y="1234"/>
                    </a:moveTo>
                    <a:cubicBezTo>
                      <a:pt x="1546" y="1235"/>
                      <a:pt x="1551" y="1223"/>
                      <a:pt x="1554" y="1216"/>
                    </a:cubicBezTo>
                    <a:cubicBezTo>
                      <a:pt x="1554" y="1218"/>
                      <a:pt x="1557" y="1210"/>
                      <a:pt x="1559" y="1207"/>
                    </a:cubicBezTo>
                    <a:cubicBezTo>
                      <a:pt x="1560" y="1211"/>
                      <a:pt x="1554" y="1222"/>
                      <a:pt x="1548" y="1234"/>
                    </a:cubicBezTo>
                    <a:close/>
                    <a:moveTo>
                      <a:pt x="1452" y="1398"/>
                    </a:moveTo>
                    <a:cubicBezTo>
                      <a:pt x="1445" y="1408"/>
                      <a:pt x="1444" y="1403"/>
                      <a:pt x="1446" y="1400"/>
                    </a:cubicBezTo>
                    <a:cubicBezTo>
                      <a:pt x="1451" y="1395"/>
                      <a:pt x="1453" y="1395"/>
                      <a:pt x="1452" y="1398"/>
                    </a:cubicBezTo>
                    <a:close/>
                    <a:moveTo>
                      <a:pt x="1510" y="1310"/>
                    </a:moveTo>
                    <a:cubicBezTo>
                      <a:pt x="1508" y="1312"/>
                      <a:pt x="1509" y="1308"/>
                      <a:pt x="1515" y="1299"/>
                    </a:cubicBezTo>
                    <a:cubicBezTo>
                      <a:pt x="1515" y="1299"/>
                      <a:pt x="1516" y="1298"/>
                      <a:pt x="1517" y="1296"/>
                    </a:cubicBezTo>
                    <a:cubicBezTo>
                      <a:pt x="1517" y="1298"/>
                      <a:pt x="1513" y="1305"/>
                      <a:pt x="1510" y="1310"/>
                    </a:cubicBezTo>
                    <a:close/>
                    <a:moveTo>
                      <a:pt x="1487" y="1336"/>
                    </a:moveTo>
                    <a:cubicBezTo>
                      <a:pt x="1481" y="1344"/>
                      <a:pt x="1483" y="1341"/>
                      <a:pt x="1478" y="1349"/>
                    </a:cubicBezTo>
                    <a:cubicBezTo>
                      <a:pt x="1475" y="1349"/>
                      <a:pt x="1475" y="1349"/>
                      <a:pt x="1475" y="1349"/>
                    </a:cubicBezTo>
                    <a:cubicBezTo>
                      <a:pt x="1481" y="1341"/>
                      <a:pt x="1482" y="1341"/>
                      <a:pt x="1487" y="1333"/>
                    </a:cubicBezTo>
                    <a:cubicBezTo>
                      <a:pt x="1488" y="1332"/>
                      <a:pt x="1486" y="1336"/>
                      <a:pt x="1487" y="1336"/>
                    </a:cubicBezTo>
                    <a:close/>
                    <a:moveTo>
                      <a:pt x="1599" y="1021"/>
                    </a:moveTo>
                    <a:cubicBezTo>
                      <a:pt x="1598" y="1017"/>
                      <a:pt x="1597" y="1019"/>
                      <a:pt x="1598" y="1009"/>
                    </a:cubicBezTo>
                    <a:cubicBezTo>
                      <a:pt x="1599" y="1012"/>
                      <a:pt x="1600" y="999"/>
                      <a:pt x="1601" y="1002"/>
                    </a:cubicBezTo>
                    <a:cubicBezTo>
                      <a:pt x="1600" y="1011"/>
                      <a:pt x="1600" y="1011"/>
                      <a:pt x="1599" y="1021"/>
                    </a:cubicBezTo>
                    <a:close/>
                    <a:moveTo>
                      <a:pt x="1500" y="1310"/>
                    </a:moveTo>
                    <a:cubicBezTo>
                      <a:pt x="1498" y="1311"/>
                      <a:pt x="1500" y="1306"/>
                      <a:pt x="1503" y="1301"/>
                    </a:cubicBezTo>
                    <a:cubicBezTo>
                      <a:pt x="1505" y="1296"/>
                      <a:pt x="1508" y="1290"/>
                      <a:pt x="1510" y="1290"/>
                    </a:cubicBezTo>
                    <a:cubicBezTo>
                      <a:pt x="1505" y="1298"/>
                      <a:pt x="1508" y="1296"/>
                      <a:pt x="1503" y="1302"/>
                    </a:cubicBezTo>
                    <a:cubicBezTo>
                      <a:pt x="1502" y="1305"/>
                      <a:pt x="1503" y="1305"/>
                      <a:pt x="1500" y="1310"/>
                    </a:cubicBezTo>
                    <a:close/>
                    <a:moveTo>
                      <a:pt x="1582" y="736"/>
                    </a:moveTo>
                    <a:cubicBezTo>
                      <a:pt x="1581" y="736"/>
                      <a:pt x="1580" y="731"/>
                      <a:pt x="1578" y="724"/>
                    </a:cubicBezTo>
                    <a:cubicBezTo>
                      <a:pt x="1577" y="725"/>
                      <a:pt x="1579" y="733"/>
                      <a:pt x="1581" y="740"/>
                    </a:cubicBezTo>
                    <a:cubicBezTo>
                      <a:pt x="1578" y="738"/>
                      <a:pt x="1577" y="735"/>
                      <a:pt x="1579" y="749"/>
                    </a:cubicBezTo>
                    <a:cubicBezTo>
                      <a:pt x="1575" y="739"/>
                      <a:pt x="1577" y="747"/>
                      <a:pt x="1575" y="745"/>
                    </a:cubicBezTo>
                    <a:cubicBezTo>
                      <a:pt x="1572" y="730"/>
                      <a:pt x="1565" y="711"/>
                      <a:pt x="1562" y="697"/>
                    </a:cubicBezTo>
                    <a:cubicBezTo>
                      <a:pt x="1563" y="698"/>
                      <a:pt x="1564" y="700"/>
                      <a:pt x="1564" y="699"/>
                    </a:cubicBezTo>
                    <a:cubicBezTo>
                      <a:pt x="1567" y="708"/>
                      <a:pt x="1569" y="717"/>
                      <a:pt x="1572" y="726"/>
                    </a:cubicBezTo>
                    <a:cubicBezTo>
                      <a:pt x="1572" y="719"/>
                      <a:pt x="1565" y="703"/>
                      <a:pt x="1563" y="692"/>
                    </a:cubicBezTo>
                    <a:cubicBezTo>
                      <a:pt x="1564" y="691"/>
                      <a:pt x="1565" y="696"/>
                      <a:pt x="1566" y="700"/>
                    </a:cubicBezTo>
                    <a:cubicBezTo>
                      <a:pt x="1567" y="705"/>
                      <a:pt x="1568" y="708"/>
                      <a:pt x="1569" y="706"/>
                    </a:cubicBezTo>
                    <a:cubicBezTo>
                      <a:pt x="1570" y="709"/>
                      <a:pt x="1570" y="712"/>
                      <a:pt x="1570" y="713"/>
                    </a:cubicBezTo>
                    <a:cubicBezTo>
                      <a:pt x="1573" y="714"/>
                      <a:pt x="1576" y="732"/>
                      <a:pt x="1578" y="731"/>
                    </a:cubicBezTo>
                    <a:cubicBezTo>
                      <a:pt x="1573" y="719"/>
                      <a:pt x="1577" y="726"/>
                      <a:pt x="1576" y="718"/>
                    </a:cubicBezTo>
                    <a:cubicBezTo>
                      <a:pt x="1578" y="720"/>
                      <a:pt x="1579" y="727"/>
                      <a:pt x="1582" y="736"/>
                    </a:cubicBezTo>
                    <a:close/>
                    <a:moveTo>
                      <a:pt x="1591" y="1069"/>
                    </a:moveTo>
                    <a:cubicBezTo>
                      <a:pt x="1589" y="1079"/>
                      <a:pt x="1588" y="1076"/>
                      <a:pt x="1586" y="1082"/>
                    </a:cubicBezTo>
                    <a:cubicBezTo>
                      <a:pt x="1586" y="1079"/>
                      <a:pt x="1588" y="1068"/>
                      <a:pt x="1590" y="1063"/>
                    </a:cubicBezTo>
                    <a:cubicBezTo>
                      <a:pt x="1590" y="1064"/>
                      <a:pt x="1590" y="1067"/>
                      <a:pt x="1591" y="1069"/>
                    </a:cubicBezTo>
                    <a:close/>
                    <a:moveTo>
                      <a:pt x="1578" y="1122"/>
                    </a:moveTo>
                    <a:cubicBezTo>
                      <a:pt x="1575" y="1134"/>
                      <a:pt x="1572" y="1143"/>
                      <a:pt x="1570" y="1144"/>
                    </a:cubicBezTo>
                    <a:cubicBezTo>
                      <a:pt x="1572" y="1137"/>
                      <a:pt x="1572" y="1135"/>
                      <a:pt x="1575" y="1126"/>
                    </a:cubicBezTo>
                    <a:cubicBezTo>
                      <a:pt x="1577" y="1121"/>
                      <a:pt x="1576" y="1126"/>
                      <a:pt x="1578" y="1122"/>
                    </a:cubicBezTo>
                    <a:close/>
                    <a:moveTo>
                      <a:pt x="1483" y="1335"/>
                    </a:moveTo>
                    <a:cubicBezTo>
                      <a:pt x="1481" y="1336"/>
                      <a:pt x="1487" y="1327"/>
                      <a:pt x="1486" y="1327"/>
                    </a:cubicBezTo>
                    <a:cubicBezTo>
                      <a:pt x="1489" y="1324"/>
                      <a:pt x="1490" y="1321"/>
                      <a:pt x="1491" y="1321"/>
                    </a:cubicBezTo>
                    <a:cubicBezTo>
                      <a:pt x="1490" y="1325"/>
                      <a:pt x="1486" y="1332"/>
                      <a:pt x="1483" y="1335"/>
                    </a:cubicBezTo>
                    <a:close/>
                    <a:moveTo>
                      <a:pt x="1019" y="192"/>
                    </a:moveTo>
                    <a:cubicBezTo>
                      <a:pt x="1018" y="193"/>
                      <a:pt x="1008" y="190"/>
                      <a:pt x="1011" y="192"/>
                    </a:cubicBezTo>
                    <a:cubicBezTo>
                      <a:pt x="998" y="189"/>
                      <a:pt x="997" y="189"/>
                      <a:pt x="990" y="188"/>
                    </a:cubicBezTo>
                    <a:cubicBezTo>
                      <a:pt x="993" y="186"/>
                      <a:pt x="1003" y="188"/>
                      <a:pt x="1019" y="192"/>
                    </a:cubicBezTo>
                    <a:close/>
                    <a:moveTo>
                      <a:pt x="1518" y="572"/>
                    </a:moveTo>
                    <a:cubicBezTo>
                      <a:pt x="1522" y="579"/>
                      <a:pt x="1526" y="586"/>
                      <a:pt x="1524" y="587"/>
                    </a:cubicBezTo>
                    <a:cubicBezTo>
                      <a:pt x="1522" y="582"/>
                      <a:pt x="1517" y="572"/>
                      <a:pt x="1518" y="572"/>
                    </a:cubicBezTo>
                    <a:close/>
                    <a:moveTo>
                      <a:pt x="1536" y="608"/>
                    </a:moveTo>
                    <a:cubicBezTo>
                      <a:pt x="1539" y="613"/>
                      <a:pt x="1538" y="614"/>
                      <a:pt x="1538" y="615"/>
                    </a:cubicBezTo>
                    <a:cubicBezTo>
                      <a:pt x="1539" y="617"/>
                      <a:pt x="1541" y="619"/>
                      <a:pt x="1542" y="623"/>
                    </a:cubicBezTo>
                    <a:cubicBezTo>
                      <a:pt x="1542" y="625"/>
                      <a:pt x="1540" y="621"/>
                      <a:pt x="1538" y="616"/>
                    </a:cubicBezTo>
                    <a:cubicBezTo>
                      <a:pt x="1536" y="612"/>
                      <a:pt x="1534" y="607"/>
                      <a:pt x="1536" y="608"/>
                    </a:cubicBezTo>
                    <a:close/>
                    <a:moveTo>
                      <a:pt x="1543" y="627"/>
                    </a:moveTo>
                    <a:cubicBezTo>
                      <a:pt x="1545" y="630"/>
                      <a:pt x="1551" y="647"/>
                      <a:pt x="1555" y="656"/>
                    </a:cubicBezTo>
                    <a:cubicBezTo>
                      <a:pt x="1551" y="652"/>
                      <a:pt x="1548" y="639"/>
                      <a:pt x="1543" y="627"/>
                    </a:cubicBezTo>
                    <a:close/>
                    <a:moveTo>
                      <a:pt x="1499" y="1307"/>
                    </a:moveTo>
                    <a:cubicBezTo>
                      <a:pt x="1494" y="1314"/>
                      <a:pt x="1489" y="1317"/>
                      <a:pt x="1497" y="1305"/>
                    </a:cubicBezTo>
                    <a:cubicBezTo>
                      <a:pt x="1499" y="1305"/>
                      <a:pt x="1499" y="1305"/>
                      <a:pt x="1499" y="1305"/>
                    </a:cubicBezTo>
                    <a:cubicBezTo>
                      <a:pt x="1499" y="1305"/>
                      <a:pt x="1501" y="1301"/>
                      <a:pt x="1502" y="1299"/>
                    </a:cubicBezTo>
                    <a:cubicBezTo>
                      <a:pt x="1504" y="1300"/>
                      <a:pt x="1498" y="1307"/>
                      <a:pt x="1499" y="1307"/>
                    </a:cubicBezTo>
                    <a:close/>
                    <a:moveTo>
                      <a:pt x="1133" y="227"/>
                    </a:moveTo>
                    <a:cubicBezTo>
                      <a:pt x="1137" y="230"/>
                      <a:pt x="1144" y="234"/>
                      <a:pt x="1158" y="241"/>
                    </a:cubicBezTo>
                    <a:cubicBezTo>
                      <a:pt x="1153" y="240"/>
                      <a:pt x="1138" y="232"/>
                      <a:pt x="1127" y="227"/>
                    </a:cubicBezTo>
                    <a:cubicBezTo>
                      <a:pt x="1125" y="225"/>
                      <a:pt x="1132" y="227"/>
                      <a:pt x="1133" y="227"/>
                    </a:cubicBezTo>
                    <a:close/>
                    <a:moveTo>
                      <a:pt x="1485" y="516"/>
                    </a:moveTo>
                    <a:cubicBezTo>
                      <a:pt x="1485" y="519"/>
                      <a:pt x="1481" y="512"/>
                      <a:pt x="1480" y="513"/>
                    </a:cubicBezTo>
                    <a:cubicBezTo>
                      <a:pt x="1481" y="517"/>
                      <a:pt x="1486" y="521"/>
                      <a:pt x="1490" y="529"/>
                    </a:cubicBezTo>
                    <a:cubicBezTo>
                      <a:pt x="1490" y="530"/>
                      <a:pt x="1488" y="527"/>
                      <a:pt x="1485" y="522"/>
                    </a:cubicBezTo>
                    <a:cubicBezTo>
                      <a:pt x="1482" y="517"/>
                      <a:pt x="1478" y="512"/>
                      <a:pt x="1476" y="509"/>
                    </a:cubicBezTo>
                    <a:cubicBezTo>
                      <a:pt x="1480" y="512"/>
                      <a:pt x="1477" y="508"/>
                      <a:pt x="1477" y="506"/>
                    </a:cubicBezTo>
                    <a:cubicBezTo>
                      <a:pt x="1481" y="511"/>
                      <a:pt x="1481" y="511"/>
                      <a:pt x="1485" y="516"/>
                    </a:cubicBezTo>
                    <a:close/>
                    <a:moveTo>
                      <a:pt x="1286" y="310"/>
                    </a:moveTo>
                    <a:cubicBezTo>
                      <a:pt x="1286" y="313"/>
                      <a:pt x="1281" y="311"/>
                      <a:pt x="1283" y="313"/>
                    </a:cubicBezTo>
                    <a:cubicBezTo>
                      <a:pt x="1281" y="311"/>
                      <a:pt x="1276" y="307"/>
                      <a:pt x="1271" y="304"/>
                    </a:cubicBezTo>
                    <a:cubicBezTo>
                      <a:pt x="1267" y="301"/>
                      <a:pt x="1262" y="298"/>
                      <a:pt x="1263" y="296"/>
                    </a:cubicBezTo>
                    <a:cubicBezTo>
                      <a:pt x="1270" y="301"/>
                      <a:pt x="1273" y="302"/>
                      <a:pt x="1276" y="304"/>
                    </a:cubicBezTo>
                    <a:cubicBezTo>
                      <a:pt x="1278" y="305"/>
                      <a:pt x="1281" y="306"/>
                      <a:pt x="1286" y="310"/>
                    </a:cubicBezTo>
                    <a:close/>
                    <a:moveTo>
                      <a:pt x="1379" y="387"/>
                    </a:moveTo>
                    <a:cubicBezTo>
                      <a:pt x="1386" y="393"/>
                      <a:pt x="1386" y="396"/>
                      <a:pt x="1383" y="393"/>
                    </a:cubicBezTo>
                    <a:cubicBezTo>
                      <a:pt x="1387" y="398"/>
                      <a:pt x="1387" y="396"/>
                      <a:pt x="1387" y="396"/>
                    </a:cubicBezTo>
                    <a:cubicBezTo>
                      <a:pt x="1392" y="400"/>
                      <a:pt x="1393" y="402"/>
                      <a:pt x="1396" y="405"/>
                    </a:cubicBezTo>
                    <a:cubicBezTo>
                      <a:pt x="1393" y="404"/>
                      <a:pt x="1386" y="398"/>
                      <a:pt x="1380" y="392"/>
                    </a:cubicBezTo>
                    <a:cubicBezTo>
                      <a:pt x="1373" y="386"/>
                      <a:pt x="1366" y="379"/>
                      <a:pt x="1365" y="375"/>
                    </a:cubicBezTo>
                    <a:cubicBezTo>
                      <a:pt x="1357" y="369"/>
                      <a:pt x="1364" y="376"/>
                      <a:pt x="1360" y="373"/>
                    </a:cubicBezTo>
                    <a:cubicBezTo>
                      <a:pt x="1350" y="364"/>
                      <a:pt x="1342" y="356"/>
                      <a:pt x="1330" y="347"/>
                    </a:cubicBezTo>
                    <a:cubicBezTo>
                      <a:pt x="1335" y="350"/>
                      <a:pt x="1339" y="351"/>
                      <a:pt x="1344" y="357"/>
                    </a:cubicBezTo>
                    <a:cubicBezTo>
                      <a:pt x="1347" y="358"/>
                      <a:pt x="1339" y="352"/>
                      <a:pt x="1335" y="348"/>
                    </a:cubicBezTo>
                    <a:cubicBezTo>
                      <a:pt x="1337" y="348"/>
                      <a:pt x="1341" y="352"/>
                      <a:pt x="1344" y="355"/>
                    </a:cubicBezTo>
                    <a:cubicBezTo>
                      <a:pt x="1348" y="359"/>
                      <a:pt x="1351" y="362"/>
                      <a:pt x="1351" y="363"/>
                    </a:cubicBezTo>
                    <a:cubicBezTo>
                      <a:pt x="1356" y="364"/>
                      <a:pt x="1367" y="377"/>
                      <a:pt x="1374" y="384"/>
                    </a:cubicBezTo>
                    <a:cubicBezTo>
                      <a:pt x="1368" y="375"/>
                      <a:pt x="1381" y="393"/>
                      <a:pt x="1379" y="387"/>
                    </a:cubicBezTo>
                    <a:close/>
                    <a:moveTo>
                      <a:pt x="1472" y="499"/>
                    </a:moveTo>
                    <a:cubicBezTo>
                      <a:pt x="1476" y="507"/>
                      <a:pt x="1467" y="496"/>
                      <a:pt x="1478" y="512"/>
                    </a:cubicBezTo>
                    <a:cubicBezTo>
                      <a:pt x="1472" y="507"/>
                      <a:pt x="1467" y="496"/>
                      <a:pt x="1462" y="489"/>
                    </a:cubicBezTo>
                    <a:cubicBezTo>
                      <a:pt x="1457" y="484"/>
                      <a:pt x="1458" y="486"/>
                      <a:pt x="1459" y="489"/>
                    </a:cubicBezTo>
                    <a:cubicBezTo>
                      <a:pt x="1466" y="497"/>
                      <a:pt x="1467" y="504"/>
                      <a:pt x="1469" y="510"/>
                    </a:cubicBezTo>
                    <a:cubicBezTo>
                      <a:pt x="1468" y="506"/>
                      <a:pt x="1465" y="502"/>
                      <a:pt x="1461" y="496"/>
                    </a:cubicBezTo>
                    <a:cubicBezTo>
                      <a:pt x="1462" y="494"/>
                      <a:pt x="1462" y="494"/>
                      <a:pt x="1462" y="494"/>
                    </a:cubicBezTo>
                    <a:cubicBezTo>
                      <a:pt x="1460" y="493"/>
                      <a:pt x="1456" y="488"/>
                      <a:pt x="1452" y="482"/>
                    </a:cubicBezTo>
                    <a:cubicBezTo>
                      <a:pt x="1447" y="476"/>
                      <a:pt x="1442" y="469"/>
                      <a:pt x="1437" y="464"/>
                    </a:cubicBezTo>
                    <a:cubicBezTo>
                      <a:pt x="1437" y="461"/>
                      <a:pt x="1444" y="470"/>
                      <a:pt x="1444" y="469"/>
                    </a:cubicBezTo>
                    <a:cubicBezTo>
                      <a:pt x="1450" y="476"/>
                      <a:pt x="1448" y="475"/>
                      <a:pt x="1451" y="480"/>
                    </a:cubicBezTo>
                    <a:cubicBezTo>
                      <a:pt x="1451" y="475"/>
                      <a:pt x="1454" y="481"/>
                      <a:pt x="1457" y="481"/>
                    </a:cubicBezTo>
                    <a:cubicBezTo>
                      <a:pt x="1453" y="476"/>
                      <a:pt x="1453" y="476"/>
                      <a:pt x="1453" y="476"/>
                    </a:cubicBezTo>
                    <a:cubicBezTo>
                      <a:pt x="1450" y="472"/>
                      <a:pt x="1453" y="478"/>
                      <a:pt x="1452" y="477"/>
                    </a:cubicBezTo>
                    <a:cubicBezTo>
                      <a:pt x="1442" y="464"/>
                      <a:pt x="1455" y="477"/>
                      <a:pt x="1444" y="463"/>
                    </a:cubicBezTo>
                    <a:cubicBezTo>
                      <a:pt x="1444" y="463"/>
                      <a:pt x="1446" y="466"/>
                      <a:pt x="1447" y="468"/>
                    </a:cubicBezTo>
                    <a:cubicBezTo>
                      <a:pt x="1446" y="467"/>
                      <a:pt x="1445" y="466"/>
                      <a:pt x="1445" y="468"/>
                    </a:cubicBezTo>
                    <a:cubicBezTo>
                      <a:pt x="1442" y="464"/>
                      <a:pt x="1440" y="461"/>
                      <a:pt x="1437" y="458"/>
                    </a:cubicBezTo>
                    <a:cubicBezTo>
                      <a:pt x="1440" y="457"/>
                      <a:pt x="1429" y="447"/>
                      <a:pt x="1424" y="440"/>
                    </a:cubicBezTo>
                    <a:cubicBezTo>
                      <a:pt x="1424" y="438"/>
                      <a:pt x="1424" y="438"/>
                      <a:pt x="1424" y="438"/>
                    </a:cubicBezTo>
                    <a:cubicBezTo>
                      <a:pt x="1427" y="441"/>
                      <a:pt x="1428" y="443"/>
                      <a:pt x="1429" y="443"/>
                    </a:cubicBezTo>
                    <a:cubicBezTo>
                      <a:pt x="1430" y="446"/>
                      <a:pt x="1434" y="450"/>
                      <a:pt x="1437" y="454"/>
                    </a:cubicBezTo>
                    <a:cubicBezTo>
                      <a:pt x="1441" y="458"/>
                      <a:pt x="1444" y="461"/>
                      <a:pt x="1445" y="461"/>
                    </a:cubicBezTo>
                    <a:cubicBezTo>
                      <a:pt x="1447" y="465"/>
                      <a:pt x="1452" y="472"/>
                      <a:pt x="1457" y="479"/>
                    </a:cubicBezTo>
                    <a:cubicBezTo>
                      <a:pt x="1462" y="486"/>
                      <a:pt x="1466" y="492"/>
                      <a:pt x="1467" y="496"/>
                    </a:cubicBezTo>
                    <a:cubicBezTo>
                      <a:pt x="1473" y="504"/>
                      <a:pt x="1468" y="495"/>
                      <a:pt x="1472" y="499"/>
                    </a:cubicBezTo>
                    <a:close/>
                    <a:moveTo>
                      <a:pt x="1221" y="270"/>
                    </a:moveTo>
                    <a:cubicBezTo>
                      <a:pt x="1233" y="277"/>
                      <a:pt x="1223" y="274"/>
                      <a:pt x="1221" y="273"/>
                    </a:cubicBezTo>
                    <a:cubicBezTo>
                      <a:pt x="1215" y="270"/>
                      <a:pt x="1210" y="267"/>
                      <a:pt x="1208" y="265"/>
                    </a:cubicBezTo>
                    <a:cubicBezTo>
                      <a:pt x="1207" y="264"/>
                      <a:pt x="1211" y="266"/>
                      <a:pt x="1215" y="268"/>
                    </a:cubicBezTo>
                    <a:cubicBezTo>
                      <a:pt x="1219" y="270"/>
                      <a:pt x="1223" y="272"/>
                      <a:pt x="1221" y="270"/>
                    </a:cubicBezTo>
                    <a:close/>
                    <a:moveTo>
                      <a:pt x="1405" y="414"/>
                    </a:moveTo>
                    <a:cubicBezTo>
                      <a:pt x="1410" y="421"/>
                      <a:pt x="1412" y="426"/>
                      <a:pt x="1422" y="436"/>
                    </a:cubicBezTo>
                    <a:cubicBezTo>
                      <a:pt x="1421" y="436"/>
                      <a:pt x="1416" y="431"/>
                      <a:pt x="1411" y="425"/>
                    </a:cubicBezTo>
                    <a:cubicBezTo>
                      <a:pt x="1406" y="419"/>
                      <a:pt x="1399" y="412"/>
                      <a:pt x="1395" y="407"/>
                    </a:cubicBezTo>
                    <a:cubicBezTo>
                      <a:pt x="1396" y="406"/>
                      <a:pt x="1402" y="413"/>
                      <a:pt x="1405" y="414"/>
                    </a:cubicBezTo>
                    <a:close/>
                    <a:moveTo>
                      <a:pt x="1560" y="675"/>
                    </a:moveTo>
                    <a:cubicBezTo>
                      <a:pt x="1560" y="680"/>
                      <a:pt x="1557" y="672"/>
                      <a:pt x="1555" y="668"/>
                    </a:cubicBezTo>
                    <a:cubicBezTo>
                      <a:pt x="1555" y="673"/>
                      <a:pt x="1557" y="675"/>
                      <a:pt x="1559" y="684"/>
                    </a:cubicBezTo>
                    <a:cubicBezTo>
                      <a:pt x="1556" y="678"/>
                      <a:pt x="1553" y="669"/>
                      <a:pt x="1550" y="660"/>
                    </a:cubicBezTo>
                    <a:cubicBezTo>
                      <a:pt x="1547" y="651"/>
                      <a:pt x="1543" y="641"/>
                      <a:pt x="1539" y="632"/>
                    </a:cubicBezTo>
                    <a:cubicBezTo>
                      <a:pt x="1540" y="631"/>
                      <a:pt x="1543" y="637"/>
                      <a:pt x="1544" y="638"/>
                    </a:cubicBezTo>
                    <a:cubicBezTo>
                      <a:pt x="1543" y="632"/>
                      <a:pt x="1541" y="631"/>
                      <a:pt x="1537" y="621"/>
                    </a:cubicBezTo>
                    <a:cubicBezTo>
                      <a:pt x="1541" y="626"/>
                      <a:pt x="1544" y="635"/>
                      <a:pt x="1548" y="645"/>
                    </a:cubicBezTo>
                    <a:cubicBezTo>
                      <a:pt x="1552" y="654"/>
                      <a:pt x="1556" y="665"/>
                      <a:pt x="1560" y="675"/>
                    </a:cubicBezTo>
                    <a:close/>
                    <a:moveTo>
                      <a:pt x="1064" y="206"/>
                    </a:moveTo>
                    <a:cubicBezTo>
                      <a:pt x="1064" y="207"/>
                      <a:pt x="1054" y="204"/>
                      <a:pt x="1056" y="205"/>
                    </a:cubicBezTo>
                    <a:cubicBezTo>
                      <a:pt x="1047" y="203"/>
                      <a:pt x="1047" y="201"/>
                      <a:pt x="1035" y="199"/>
                    </a:cubicBezTo>
                    <a:cubicBezTo>
                      <a:pt x="1036" y="198"/>
                      <a:pt x="1042" y="200"/>
                      <a:pt x="1048" y="201"/>
                    </a:cubicBezTo>
                    <a:cubicBezTo>
                      <a:pt x="1055" y="203"/>
                      <a:pt x="1061" y="205"/>
                      <a:pt x="1064" y="206"/>
                    </a:cubicBezTo>
                    <a:close/>
                    <a:moveTo>
                      <a:pt x="1321" y="337"/>
                    </a:moveTo>
                    <a:cubicBezTo>
                      <a:pt x="1325" y="341"/>
                      <a:pt x="1319" y="337"/>
                      <a:pt x="1316" y="334"/>
                    </a:cubicBezTo>
                    <a:cubicBezTo>
                      <a:pt x="1313" y="332"/>
                      <a:pt x="1314" y="333"/>
                      <a:pt x="1313" y="334"/>
                    </a:cubicBezTo>
                    <a:cubicBezTo>
                      <a:pt x="1307" y="329"/>
                      <a:pt x="1302" y="323"/>
                      <a:pt x="1298" y="323"/>
                    </a:cubicBezTo>
                    <a:cubicBezTo>
                      <a:pt x="1288" y="314"/>
                      <a:pt x="1307" y="327"/>
                      <a:pt x="1299" y="321"/>
                    </a:cubicBezTo>
                    <a:cubicBezTo>
                      <a:pt x="1306" y="325"/>
                      <a:pt x="1312" y="331"/>
                      <a:pt x="1321" y="337"/>
                    </a:cubicBezTo>
                    <a:close/>
                    <a:moveTo>
                      <a:pt x="1582" y="1089"/>
                    </a:moveTo>
                    <a:cubicBezTo>
                      <a:pt x="1580" y="1092"/>
                      <a:pt x="1579" y="1095"/>
                      <a:pt x="1577" y="1096"/>
                    </a:cubicBezTo>
                    <a:cubicBezTo>
                      <a:pt x="1578" y="1090"/>
                      <a:pt x="1580" y="1087"/>
                      <a:pt x="1581" y="1077"/>
                    </a:cubicBezTo>
                    <a:cubicBezTo>
                      <a:pt x="1579" y="1099"/>
                      <a:pt x="1588" y="1058"/>
                      <a:pt x="1582" y="1089"/>
                    </a:cubicBezTo>
                    <a:close/>
                    <a:moveTo>
                      <a:pt x="958" y="185"/>
                    </a:moveTo>
                    <a:cubicBezTo>
                      <a:pt x="956" y="186"/>
                      <a:pt x="944" y="186"/>
                      <a:pt x="934" y="184"/>
                    </a:cubicBezTo>
                    <a:cubicBezTo>
                      <a:pt x="931" y="182"/>
                      <a:pt x="948" y="184"/>
                      <a:pt x="958" y="185"/>
                    </a:cubicBezTo>
                    <a:close/>
                    <a:moveTo>
                      <a:pt x="1008" y="193"/>
                    </a:moveTo>
                    <a:cubicBezTo>
                      <a:pt x="1014" y="194"/>
                      <a:pt x="1020" y="196"/>
                      <a:pt x="1026" y="197"/>
                    </a:cubicBezTo>
                    <a:cubicBezTo>
                      <a:pt x="1026" y="198"/>
                      <a:pt x="1021" y="197"/>
                      <a:pt x="1017" y="196"/>
                    </a:cubicBezTo>
                    <a:cubicBezTo>
                      <a:pt x="1012" y="195"/>
                      <a:pt x="1007" y="194"/>
                      <a:pt x="1008" y="193"/>
                    </a:cubicBezTo>
                    <a:close/>
                    <a:moveTo>
                      <a:pt x="1593" y="817"/>
                    </a:moveTo>
                    <a:cubicBezTo>
                      <a:pt x="1594" y="829"/>
                      <a:pt x="1593" y="835"/>
                      <a:pt x="1591" y="839"/>
                    </a:cubicBezTo>
                    <a:cubicBezTo>
                      <a:pt x="1591" y="835"/>
                      <a:pt x="1591" y="833"/>
                      <a:pt x="1590" y="833"/>
                    </a:cubicBezTo>
                    <a:cubicBezTo>
                      <a:pt x="1591" y="829"/>
                      <a:pt x="1589" y="816"/>
                      <a:pt x="1588" y="817"/>
                    </a:cubicBezTo>
                    <a:cubicBezTo>
                      <a:pt x="1587" y="812"/>
                      <a:pt x="1586" y="807"/>
                      <a:pt x="1585" y="802"/>
                    </a:cubicBezTo>
                    <a:cubicBezTo>
                      <a:pt x="1587" y="807"/>
                      <a:pt x="1586" y="800"/>
                      <a:pt x="1586" y="795"/>
                    </a:cubicBezTo>
                    <a:cubicBezTo>
                      <a:pt x="1586" y="793"/>
                      <a:pt x="1587" y="796"/>
                      <a:pt x="1588" y="803"/>
                    </a:cubicBezTo>
                    <a:cubicBezTo>
                      <a:pt x="1589" y="800"/>
                      <a:pt x="1587" y="792"/>
                      <a:pt x="1587" y="787"/>
                    </a:cubicBezTo>
                    <a:cubicBezTo>
                      <a:pt x="1588" y="790"/>
                      <a:pt x="1589" y="797"/>
                      <a:pt x="1590" y="804"/>
                    </a:cubicBezTo>
                    <a:cubicBezTo>
                      <a:pt x="1591" y="810"/>
                      <a:pt x="1592" y="816"/>
                      <a:pt x="1593" y="817"/>
                    </a:cubicBezTo>
                    <a:close/>
                    <a:moveTo>
                      <a:pt x="1598" y="871"/>
                    </a:moveTo>
                    <a:cubicBezTo>
                      <a:pt x="1598" y="873"/>
                      <a:pt x="1598" y="876"/>
                      <a:pt x="1598" y="881"/>
                    </a:cubicBezTo>
                    <a:cubicBezTo>
                      <a:pt x="1596" y="871"/>
                      <a:pt x="1595" y="887"/>
                      <a:pt x="1594" y="870"/>
                    </a:cubicBezTo>
                    <a:cubicBezTo>
                      <a:pt x="1595" y="870"/>
                      <a:pt x="1597" y="866"/>
                      <a:pt x="1598" y="871"/>
                    </a:cubicBezTo>
                    <a:close/>
                    <a:moveTo>
                      <a:pt x="782" y="186"/>
                    </a:moveTo>
                    <a:cubicBezTo>
                      <a:pt x="786" y="188"/>
                      <a:pt x="770" y="189"/>
                      <a:pt x="765" y="190"/>
                    </a:cubicBezTo>
                    <a:cubicBezTo>
                      <a:pt x="765" y="188"/>
                      <a:pt x="774" y="187"/>
                      <a:pt x="782" y="186"/>
                    </a:cubicBezTo>
                    <a:close/>
                    <a:moveTo>
                      <a:pt x="1597" y="945"/>
                    </a:moveTo>
                    <a:cubicBezTo>
                      <a:pt x="1596" y="943"/>
                      <a:pt x="1596" y="950"/>
                      <a:pt x="1595" y="949"/>
                    </a:cubicBezTo>
                    <a:cubicBezTo>
                      <a:pt x="1595" y="942"/>
                      <a:pt x="1595" y="938"/>
                      <a:pt x="1595" y="935"/>
                    </a:cubicBezTo>
                    <a:cubicBezTo>
                      <a:pt x="1596" y="932"/>
                      <a:pt x="1596" y="928"/>
                      <a:pt x="1595" y="921"/>
                    </a:cubicBezTo>
                    <a:cubicBezTo>
                      <a:pt x="1596" y="916"/>
                      <a:pt x="1597" y="919"/>
                      <a:pt x="1597" y="913"/>
                    </a:cubicBezTo>
                    <a:cubicBezTo>
                      <a:pt x="1598" y="923"/>
                      <a:pt x="1598" y="933"/>
                      <a:pt x="1597" y="945"/>
                    </a:cubicBezTo>
                    <a:close/>
                    <a:moveTo>
                      <a:pt x="997" y="193"/>
                    </a:moveTo>
                    <a:cubicBezTo>
                      <a:pt x="1011" y="196"/>
                      <a:pt x="1010" y="198"/>
                      <a:pt x="1016" y="200"/>
                    </a:cubicBezTo>
                    <a:cubicBezTo>
                      <a:pt x="1007" y="199"/>
                      <a:pt x="1001" y="195"/>
                      <a:pt x="997" y="193"/>
                    </a:cubicBezTo>
                    <a:close/>
                    <a:moveTo>
                      <a:pt x="1582" y="772"/>
                    </a:moveTo>
                    <a:cubicBezTo>
                      <a:pt x="1583" y="773"/>
                      <a:pt x="1584" y="778"/>
                      <a:pt x="1585" y="783"/>
                    </a:cubicBezTo>
                    <a:cubicBezTo>
                      <a:pt x="1586" y="787"/>
                      <a:pt x="1586" y="791"/>
                      <a:pt x="1584" y="788"/>
                    </a:cubicBezTo>
                    <a:cubicBezTo>
                      <a:pt x="1582" y="777"/>
                      <a:pt x="1585" y="782"/>
                      <a:pt x="1582" y="772"/>
                    </a:cubicBezTo>
                    <a:close/>
                    <a:moveTo>
                      <a:pt x="1597" y="891"/>
                    </a:moveTo>
                    <a:cubicBezTo>
                      <a:pt x="1598" y="900"/>
                      <a:pt x="1595" y="901"/>
                      <a:pt x="1597" y="904"/>
                    </a:cubicBezTo>
                    <a:cubicBezTo>
                      <a:pt x="1596" y="917"/>
                      <a:pt x="1595" y="897"/>
                      <a:pt x="1594" y="903"/>
                    </a:cubicBezTo>
                    <a:cubicBezTo>
                      <a:pt x="1593" y="894"/>
                      <a:pt x="1594" y="891"/>
                      <a:pt x="1595" y="896"/>
                    </a:cubicBezTo>
                    <a:cubicBezTo>
                      <a:pt x="1596" y="894"/>
                      <a:pt x="1595" y="883"/>
                      <a:pt x="1596" y="885"/>
                    </a:cubicBezTo>
                    <a:cubicBezTo>
                      <a:pt x="1597" y="889"/>
                      <a:pt x="1597" y="890"/>
                      <a:pt x="1597" y="891"/>
                    </a:cubicBezTo>
                    <a:close/>
                    <a:moveTo>
                      <a:pt x="1594" y="965"/>
                    </a:moveTo>
                    <a:cubicBezTo>
                      <a:pt x="1595" y="964"/>
                      <a:pt x="1595" y="968"/>
                      <a:pt x="1596" y="967"/>
                    </a:cubicBezTo>
                    <a:cubicBezTo>
                      <a:pt x="1595" y="974"/>
                      <a:pt x="1594" y="985"/>
                      <a:pt x="1593" y="987"/>
                    </a:cubicBezTo>
                    <a:cubicBezTo>
                      <a:pt x="1594" y="973"/>
                      <a:pt x="1595" y="976"/>
                      <a:pt x="1594" y="965"/>
                    </a:cubicBezTo>
                    <a:close/>
                    <a:moveTo>
                      <a:pt x="1082" y="216"/>
                    </a:moveTo>
                    <a:cubicBezTo>
                      <a:pt x="1077" y="216"/>
                      <a:pt x="1069" y="213"/>
                      <a:pt x="1060" y="211"/>
                    </a:cubicBezTo>
                    <a:cubicBezTo>
                      <a:pt x="1058" y="210"/>
                      <a:pt x="1057" y="209"/>
                      <a:pt x="1053" y="208"/>
                    </a:cubicBezTo>
                    <a:cubicBezTo>
                      <a:pt x="1059" y="208"/>
                      <a:pt x="1071" y="212"/>
                      <a:pt x="1082" y="216"/>
                    </a:cubicBezTo>
                    <a:close/>
                    <a:moveTo>
                      <a:pt x="944" y="187"/>
                    </a:moveTo>
                    <a:cubicBezTo>
                      <a:pt x="950" y="188"/>
                      <a:pt x="956" y="189"/>
                      <a:pt x="962" y="189"/>
                    </a:cubicBezTo>
                    <a:cubicBezTo>
                      <a:pt x="964" y="191"/>
                      <a:pt x="959" y="191"/>
                      <a:pt x="954" y="190"/>
                    </a:cubicBezTo>
                    <a:cubicBezTo>
                      <a:pt x="949" y="189"/>
                      <a:pt x="944" y="188"/>
                      <a:pt x="944" y="187"/>
                    </a:cubicBezTo>
                    <a:close/>
                    <a:moveTo>
                      <a:pt x="1164" y="247"/>
                    </a:moveTo>
                    <a:cubicBezTo>
                      <a:pt x="1164" y="248"/>
                      <a:pt x="1157" y="246"/>
                      <a:pt x="1151" y="242"/>
                    </a:cubicBezTo>
                    <a:cubicBezTo>
                      <a:pt x="1148" y="240"/>
                      <a:pt x="1160" y="245"/>
                      <a:pt x="1164" y="247"/>
                    </a:cubicBezTo>
                    <a:close/>
                    <a:moveTo>
                      <a:pt x="1018" y="200"/>
                    </a:moveTo>
                    <a:cubicBezTo>
                      <a:pt x="1022" y="200"/>
                      <a:pt x="1026" y="201"/>
                      <a:pt x="1030" y="202"/>
                    </a:cubicBezTo>
                    <a:cubicBezTo>
                      <a:pt x="1031" y="204"/>
                      <a:pt x="1024" y="202"/>
                      <a:pt x="1019" y="201"/>
                    </a:cubicBezTo>
                    <a:lnTo>
                      <a:pt x="1018" y="200"/>
                    </a:lnTo>
                    <a:close/>
                    <a:moveTo>
                      <a:pt x="1232" y="283"/>
                    </a:moveTo>
                    <a:cubicBezTo>
                      <a:pt x="1223" y="278"/>
                      <a:pt x="1214" y="273"/>
                      <a:pt x="1205" y="269"/>
                    </a:cubicBezTo>
                    <a:cubicBezTo>
                      <a:pt x="1206" y="268"/>
                      <a:pt x="1212" y="271"/>
                      <a:pt x="1219" y="275"/>
                    </a:cubicBezTo>
                    <a:cubicBezTo>
                      <a:pt x="1225" y="278"/>
                      <a:pt x="1232" y="282"/>
                      <a:pt x="1232" y="283"/>
                    </a:cubicBezTo>
                    <a:close/>
                    <a:moveTo>
                      <a:pt x="753" y="195"/>
                    </a:moveTo>
                    <a:cubicBezTo>
                      <a:pt x="763" y="192"/>
                      <a:pt x="761" y="196"/>
                      <a:pt x="751" y="197"/>
                    </a:cubicBezTo>
                    <a:cubicBezTo>
                      <a:pt x="754" y="195"/>
                      <a:pt x="750" y="196"/>
                      <a:pt x="753" y="195"/>
                    </a:cubicBezTo>
                    <a:close/>
                    <a:moveTo>
                      <a:pt x="1536" y="631"/>
                    </a:moveTo>
                    <a:cubicBezTo>
                      <a:pt x="1541" y="644"/>
                      <a:pt x="1546" y="659"/>
                      <a:pt x="1551" y="673"/>
                    </a:cubicBezTo>
                    <a:cubicBezTo>
                      <a:pt x="1556" y="687"/>
                      <a:pt x="1560" y="701"/>
                      <a:pt x="1564" y="710"/>
                    </a:cubicBezTo>
                    <a:cubicBezTo>
                      <a:pt x="1563" y="711"/>
                      <a:pt x="1563" y="711"/>
                      <a:pt x="1563" y="711"/>
                    </a:cubicBezTo>
                    <a:cubicBezTo>
                      <a:pt x="1564" y="713"/>
                      <a:pt x="1567" y="720"/>
                      <a:pt x="1568" y="722"/>
                    </a:cubicBezTo>
                    <a:cubicBezTo>
                      <a:pt x="1569" y="731"/>
                      <a:pt x="1571" y="744"/>
                      <a:pt x="1574" y="756"/>
                    </a:cubicBezTo>
                    <a:cubicBezTo>
                      <a:pt x="1576" y="767"/>
                      <a:pt x="1578" y="779"/>
                      <a:pt x="1581" y="784"/>
                    </a:cubicBezTo>
                    <a:cubicBezTo>
                      <a:pt x="1582" y="791"/>
                      <a:pt x="1582" y="809"/>
                      <a:pt x="1585" y="806"/>
                    </a:cubicBezTo>
                    <a:cubicBezTo>
                      <a:pt x="1585" y="816"/>
                      <a:pt x="1586" y="821"/>
                      <a:pt x="1587" y="828"/>
                    </a:cubicBezTo>
                    <a:cubicBezTo>
                      <a:pt x="1587" y="834"/>
                      <a:pt x="1588" y="842"/>
                      <a:pt x="1589" y="857"/>
                    </a:cubicBezTo>
                    <a:cubicBezTo>
                      <a:pt x="1586" y="837"/>
                      <a:pt x="1583" y="811"/>
                      <a:pt x="1578" y="783"/>
                    </a:cubicBezTo>
                    <a:cubicBezTo>
                      <a:pt x="1573" y="755"/>
                      <a:pt x="1567" y="725"/>
                      <a:pt x="1558" y="697"/>
                    </a:cubicBezTo>
                    <a:cubicBezTo>
                      <a:pt x="1555" y="689"/>
                      <a:pt x="1552" y="678"/>
                      <a:pt x="1548" y="668"/>
                    </a:cubicBezTo>
                    <a:cubicBezTo>
                      <a:pt x="1544" y="657"/>
                      <a:pt x="1540" y="646"/>
                      <a:pt x="1536" y="636"/>
                    </a:cubicBezTo>
                    <a:cubicBezTo>
                      <a:pt x="1537" y="636"/>
                      <a:pt x="1534" y="630"/>
                      <a:pt x="1536" y="631"/>
                    </a:cubicBezTo>
                    <a:close/>
                    <a:moveTo>
                      <a:pt x="1593" y="962"/>
                    </a:moveTo>
                    <a:cubicBezTo>
                      <a:pt x="1595" y="970"/>
                      <a:pt x="1592" y="983"/>
                      <a:pt x="1591" y="988"/>
                    </a:cubicBezTo>
                    <a:cubicBezTo>
                      <a:pt x="1590" y="979"/>
                      <a:pt x="1593" y="970"/>
                      <a:pt x="1593" y="962"/>
                    </a:cubicBezTo>
                    <a:close/>
                    <a:moveTo>
                      <a:pt x="788" y="190"/>
                    </a:moveTo>
                    <a:cubicBezTo>
                      <a:pt x="796" y="189"/>
                      <a:pt x="797" y="190"/>
                      <a:pt x="798" y="192"/>
                    </a:cubicBezTo>
                    <a:cubicBezTo>
                      <a:pt x="795" y="192"/>
                      <a:pt x="791" y="192"/>
                      <a:pt x="787" y="193"/>
                    </a:cubicBezTo>
                    <a:cubicBezTo>
                      <a:pt x="784" y="192"/>
                      <a:pt x="790" y="191"/>
                      <a:pt x="788" y="190"/>
                    </a:cubicBezTo>
                    <a:close/>
                    <a:moveTo>
                      <a:pt x="922" y="188"/>
                    </a:moveTo>
                    <a:cubicBezTo>
                      <a:pt x="925" y="189"/>
                      <a:pt x="926" y="190"/>
                      <a:pt x="926" y="191"/>
                    </a:cubicBezTo>
                    <a:cubicBezTo>
                      <a:pt x="921" y="190"/>
                      <a:pt x="914" y="190"/>
                      <a:pt x="907" y="190"/>
                    </a:cubicBezTo>
                    <a:cubicBezTo>
                      <a:pt x="900" y="190"/>
                      <a:pt x="893" y="190"/>
                      <a:pt x="890" y="189"/>
                    </a:cubicBezTo>
                    <a:cubicBezTo>
                      <a:pt x="886" y="189"/>
                      <a:pt x="885" y="190"/>
                      <a:pt x="885" y="190"/>
                    </a:cubicBezTo>
                    <a:cubicBezTo>
                      <a:pt x="879" y="189"/>
                      <a:pt x="879" y="188"/>
                      <a:pt x="864" y="189"/>
                    </a:cubicBezTo>
                    <a:cubicBezTo>
                      <a:pt x="863" y="188"/>
                      <a:pt x="864" y="187"/>
                      <a:pt x="860" y="187"/>
                    </a:cubicBezTo>
                    <a:cubicBezTo>
                      <a:pt x="857" y="187"/>
                      <a:pt x="861" y="188"/>
                      <a:pt x="855" y="189"/>
                    </a:cubicBezTo>
                    <a:cubicBezTo>
                      <a:pt x="848" y="188"/>
                      <a:pt x="846" y="188"/>
                      <a:pt x="837" y="189"/>
                    </a:cubicBezTo>
                    <a:cubicBezTo>
                      <a:pt x="839" y="189"/>
                      <a:pt x="840" y="188"/>
                      <a:pt x="839" y="187"/>
                    </a:cubicBezTo>
                    <a:cubicBezTo>
                      <a:pt x="852" y="186"/>
                      <a:pt x="862" y="186"/>
                      <a:pt x="874" y="186"/>
                    </a:cubicBezTo>
                    <a:cubicBezTo>
                      <a:pt x="887" y="187"/>
                      <a:pt x="901" y="187"/>
                      <a:pt x="922" y="188"/>
                    </a:cubicBezTo>
                    <a:close/>
                    <a:moveTo>
                      <a:pt x="931" y="189"/>
                    </a:moveTo>
                    <a:cubicBezTo>
                      <a:pt x="933" y="189"/>
                      <a:pt x="934" y="189"/>
                      <a:pt x="934" y="190"/>
                    </a:cubicBezTo>
                    <a:cubicBezTo>
                      <a:pt x="937" y="190"/>
                      <a:pt x="944" y="190"/>
                      <a:pt x="952" y="191"/>
                    </a:cubicBezTo>
                    <a:cubicBezTo>
                      <a:pt x="960" y="192"/>
                      <a:pt x="967" y="193"/>
                      <a:pt x="970" y="195"/>
                    </a:cubicBezTo>
                    <a:cubicBezTo>
                      <a:pt x="964" y="194"/>
                      <a:pt x="954" y="193"/>
                      <a:pt x="945" y="192"/>
                    </a:cubicBezTo>
                    <a:cubicBezTo>
                      <a:pt x="936" y="191"/>
                      <a:pt x="930" y="190"/>
                      <a:pt x="931" y="189"/>
                    </a:cubicBezTo>
                    <a:close/>
                    <a:moveTo>
                      <a:pt x="214" y="1069"/>
                    </a:moveTo>
                    <a:cubicBezTo>
                      <a:pt x="211" y="1065"/>
                      <a:pt x="212" y="1058"/>
                      <a:pt x="208" y="1048"/>
                    </a:cubicBezTo>
                    <a:cubicBezTo>
                      <a:pt x="211" y="1052"/>
                      <a:pt x="213" y="1065"/>
                      <a:pt x="214" y="1069"/>
                    </a:cubicBezTo>
                    <a:close/>
                    <a:moveTo>
                      <a:pt x="549" y="265"/>
                    </a:moveTo>
                    <a:cubicBezTo>
                      <a:pt x="551" y="266"/>
                      <a:pt x="542" y="271"/>
                      <a:pt x="537" y="272"/>
                    </a:cubicBezTo>
                    <a:cubicBezTo>
                      <a:pt x="537" y="271"/>
                      <a:pt x="543" y="268"/>
                      <a:pt x="549" y="265"/>
                    </a:cubicBezTo>
                    <a:close/>
                    <a:moveTo>
                      <a:pt x="631" y="235"/>
                    </a:moveTo>
                    <a:cubicBezTo>
                      <a:pt x="636" y="232"/>
                      <a:pt x="638" y="232"/>
                      <a:pt x="642" y="231"/>
                    </a:cubicBezTo>
                    <a:cubicBezTo>
                      <a:pt x="642" y="232"/>
                      <a:pt x="638" y="233"/>
                      <a:pt x="638" y="234"/>
                    </a:cubicBezTo>
                    <a:cubicBezTo>
                      <a:pt x="633" y="236"/>
                      <a:pt x="631" y="236"/>
                      <a:pt x="631" y="235"/>
                    </a:cubicBezTo>
                    <a:close/>
                    <a:moveTo>
                      <a:pt x="665" y="225"/>
                    </a:moveTo>
                    <a:cubicBezTo>
                      <a:pt x="659" y="225"/>
                      <a:pt x="655" y="228"/>
                      <a:pt x="646" y="231"/>
                    </a:cubicBezTo>
                    <a:cubicBezTo>
                      <a:pt x="651" y="228"/>
                      <a:pt x="660" y="224"/>
                      <a:pt x="670" y="222"/>
                    </a:cubicBezTo>
                    <a:cubicBezTo>
                      <a:pt x="680" y="219"/>
                      <a:pt x="691" y="217"/>
                      <a:pt x="698" y="215"/>
                    </a:cubicBezTo>
                    <a:cubicBezTo>
                      <a:pt x="700" y="215"/>
                      <a:pt x="695" y="216"/>
                      <a:pt x="689" y="218"/>
                    </a:cubicBezTo>
                    <a:cubicBezTo>
                      <a:pt x="684" y="219"/>
                      <a:pt x="678" y="221"/>
                      <a:pt x="680" y="221"/>
                    </a:cubicBezTo>
                    <a:cubicBezTo>
                      <a:pt x="681" y="222"/>
                      <a:pt x="687" y="220"/>
                      <a:pt x="691" y="219"/>
                    </a:cubicBezTo>
                    <a:cubicBezTo>
                      <a:pt x="688" y="220"/>
                      <a:pt x="683" y="222"/>
                      <a:pt x="676" y="225"/>
                    </a:cubicBezTo>
                    <a:cubicBezTo>
                      <a:pt x="679" y="225"/>
                      <a:pt x="688" y="223"/>
                      <a:pt x="697" y="221"/>
                    </a:cubicBezTo>
                    <a:cubicBezTo>
                      <a:pt x="695" y="222"/>
                      <a:pt x="694" y="222"/>
                      <a:pt x="697" y="222"/>
                    </a:cubicBezTo>
                    <a:cubicBezTo>
                      <a:pt x="693" y="223"/>
                      <a:pt x="685" y="226"/>
                      <a:pt x="677" y="228"/>
                    </a:cubicBezTo>
                    <a:cubicBezTo>
                      <a:pt x="668" y="231"/>
                      <a:pt x="661" y="233"/>
                      <a:pt x="658" y="233"/>
                    </a:cubicBezTo>
                    <a:cubicBezTo>
                      <a:pt x="652" y="235"/>
                      <a:pt x="662" y="232"/>
                      <a:pt x="657" y="235"/>
                    </a:cubicBezTo>
                    <a:cubicBezTo>
                      <a:pt x="652" y="236"/>
                      <a:pt x="648" y="238"/>
                      <a:pt x="643" y="239"/>
                    </a:cubicBezTo>
                    <a:cubicBezTo>
                      <a:pt x="649" y="236"/>
                      <a:pt x="643" y="237"/>
                      <a:pt x="646" y="235"/>
                    </a:cubicBezTo>
                    <a:cubicBezTo>
                      <a:pt x="659" y="231"/>
                      <a:pt x="660" y="231"/>
                      <a:pt x="673" y="226"/>
                    </a:cubicBezTo>
                    <a:cubicBezTo>
                      <a:pt x="664" y="228"/>
                      <a:pt x="655" y="231"/>
                      <a:pt x="645" y="234"/>
                    </a:cubicBezTo>
                    <a:cubicBezTo>
                      <a:pt x="640" y="235"/>
                      <a:pt x="654" y="229"/>
                      <a:pt x="646" y="232"/>
                    </a:cubicBezTo>
                    <a:cubicBezTo>
                      <a:pt x="652" y="229"/>
                      <a:pt x="658" y="227"/>
                      <a:pt x="665" y="225"/>
                    </a:cubicBezTo>
                    <a:close/>
                    <a:moveTo>
                      <a:pt x="716" y="211"/>
                    </a:moveTo>
                    <a:cubicBezTo>
                      <a:pt x="711" y="212"/>
                      <a:pt x="706" y="213"/>
                      <a:pt x="702" y="215"/>
                    </a:cubicBezTo>
                    <a:cubicBezTo>
                      <a:pt x="702" y="213"/>
                      <a:pt x="714" y="210"/>
                      <a:pt x="716" y="211"/>
                    </a:cubicBezTo>
                    <a:close/>
                    <a:moveTo>
                      <a:pt x="774" y="201"/>
                    </a:moveTo>
                    <a:cubicBezTo>
                      <a:pt x="773" y="202"/>
                      <a:pt x="766" y="204"/>
                      <a:pt x="759" y="205"/>
                    </a:cubicBezTo>
                    <a:cubicBezTo>
                      <a:pt x="751" y="206"/>
                      <a:pt x="743" y="207"/>
                      <a:pt x="740" y="208"/>
                    </a:cubicBezTo>
                    <a:cubicBezTo>
                      <a:pt x="741" y="207"/>
                      <a:pt x="747" y="205"/>
                      <a:pt x="754" y="204"/>
                    </a:cubicBezTo>
                    <a:cubicBezTo>
                      <a:pt x="761" y="203"/>
                      <a:pt x="769" y="202"/>
                      <a:pt x="774" y="201"/>
                    </a:cubicBezTo>
                    <a:close/>
                    <a:moveTo>
                      <a:pt x="594" y="254"/>
                    </a:moveTo>
                    <a:cubicBezTo>
                      <a:pt x="593" y="256"/>
                      <a:pt x="589" y="258"/>
                      <a:pt x="579" y="262"/>
                    </a:cubicBezTo>
                    <a:cubicBezTo>
                      <a:pt x="577" y="260"/>
                      <a:pt x="585" y="258"/>
                      <a:pt x="594" y="254"/>
                    </a:cubicBezTo>
                    <a:close/>
                    <a:moveTo>
                      <a:pt x="531" y="287"/>
                    </a:moveTo>
                    <a:cubicBezTo>
                      <a:pt x="530" y="286"/>
                      <a:pt x="541" y="280"/>
                      <a:pt x="545" y="278"/>
                    </a:cubicBezTo>
                    <a:cubicBezTo>
                      <a:pt x="545" y="280"/>
                      <a:pt x="551" y="277"/>
                      <a:pt x="550" y="279"/>
                    </a:cubicBezTo>
                    <a:cubicBezTo>
                      <a:pt x="543" y="283"/>
                      <a:pt x="545" y="283"/>
                      <a:pt x="534" y="289"/>
                    </a:cubicBezTo>
                    <a:cubicBezTo>
                      <a:pt x="530" y="289"/>
                      <a:pt x="539" y="282"/>
                      <a:pt x="531" y="287"/>
                    </a:cubicBezTo>
                    <a:close/>
                    <a:moveTo>
                      <a:pt x="722" y="215"/>
                    </a:moveTo>
                    <a:cubicBezTo>
                      <a:pt x="726" y="214"/>
                      <a:pt x="725" y="213"/>
                      <a:pt x="721" y="214"/>
                    </a:cubicBezTo>
                    <a:cubicBezTo>
                      <a:pt x="722" y="213"/>
                      <a:pt x="728" y="212"/>
                      <a:pt x="732" y="211"/>
                    </a:cubicBezTo>
                    <a:cubicBezTo>
                      <a:pt x="735" y="212"/>
                      <a:pt x="730" y="214"/>
                      <a:pt x="729" y="215"/>
                    </a:cubicBezTo>
                    <a:cubicBezTo>
                      <a:pt x="717" y="217"/>
                      <a:pt x="717" y="217"/>
                      <a:pt x="703" y="221"/>
                    </a:cubicBezTo>
                    <a:cubicBezTo>
                      <a:pt x="709" y="218"/>
                      <a:pt x="706" y="219"/>
                      <a:pt x="702" y="219"/>
                    </a:cubicBezTo>
                    <a:cubicBezTo>
                      <a:pt x="713" y="215"/>
                      <a:pt x="716" y="215"/>
                      <a:pt x="722" y="215"/>
                    </a:cubicBezTo>
                    <a:close/>
                    <a:moveTo>
                      <a:pt x="1582" y="888"/>
                    </a:moveTo>
                    <a:cubicBezTo>
                      <a:pt x="1582" y="894"/>
                      <a:pt x="1581" y="894"/>
                      <a:pt x="1581" y="904"/>
                    </a:cubicBezTo>
                    <a:cubicBezTo>
                      <a:pt x="1581" y="901"/>
                      <a:pt x="1580" y="901"/>
                      <a:pt x="1579" y="902"/>
                    </a:cubicBezTo>
                    <a:cubicBezTo>
                      <a:pt x="1579" y="898"/>
                      <a:pt x="1578" y="883"/>
                      <a:pt x="1578" y="893"/>
                    </a:cubicBezTo>
                    <a:cubicBezTo>
                      <a:pt x="1578" y="892"/>
                      <a:pt x="1578" y="885"/>
                      <a:pt x="1577" y="881"/>
                    </a:cubicBezTo>
                    <a:cubicBezTo>
                      <a:pt x="1579" y="879"/>
                      <a:pt x="1580" y="884"/>
                      <a:pt x="1582" y="888"/>
                    </a:cubicBezTo>
                    <a:close/>
                    <a:moveTo>
                      <a:pt x="502" y="305"/>
                    </a:moveTo>
                    <a:cubicBezTo>
                      <a:pt x="508" y="301"/>
                      <a:pt x="513" y="298"/>
                      <a:pt x="513" y="300"/>
                    </a:cubicBezTo>
                    <a:cubicBezTo>
                      <a:pt x="507" y="303"/>
                      <a:pt x="509" y="303"/>
                      <a:pt x="502" y="307"/>
                    </a:cubicBezTo>
                    <a:cubicBezTo>
                      <a:pt x="500" y="307"/>
                      <a:pt x="502" y="306"/>
                      <a:pt x="502" y="305"/>
                    </a:cubicBezTo>
                    <a:close/>
                    <a:moveTo>
                      <a:pt x="610" y="251"/>
                    </a:moveTo>
                    <a:cubicBezTo>
                      <a:pt x="605" y="254"/>
                      <a:pt x="598" y="257"/>
                      <a:pt x="591" y="260"/>
                    </a:cubicBezTo>
                    <a:cubicBezTo>
                      <a:pt x="584" y="263"/>
                      <a:pt x="576" y="266"/>
                      <a:pt x="572" y="269"/>
                    </a:cubicBezTo>
                    <a:cubicBezTo>
                      <a:pt x="572" y="267"/>
                      <a:pt x="579" y="263"/>
                      <a:pt x="587" y="259"/>
                    </a:cubicBezTo>
                    <a:cubicBezTo>
                      <a:pt x="595" y="256"/>
                      <a:pt x="605" y="253"/>
                      <a:pt x="610" y="251"/>
                    </a:cubicBezTo>
                    <a:close/>
                    <a:moveTo>
                      <a:pt x="625" y="243"/>
                    </a:moveTo>
                    <a:cubicBezTo>
                      <a:pt x="628" y="243"/>
                      <a:pt x="631" y="241"/>
                      <a:pt x="636" y="240"/>
                    </a:cubicBezTo>
                    <a:cubicBezTo>
                      <a:pt x="637" y="241"/>
                      <a:pt x="629" y="244"/>
                      <a:pt x="619" y="248"/>
                    </a:cubicBezTo>
                    <a:cubicBezTo>
                      <a:pt x="617" y="247"/>
                      <a:pt x="626" y="244"/>
                      <a:pt x="625" y="243"/>
                    </a:cubicBezTo>
                    <a:close/>
                    <a:moveTo>
                      <a:pt x="419" y="368"/>
                    </a:moveTo>
                    <a:cubicBezTo>
                      <a:pt x="427" y="361"/>
                      <a:pt x="428" y="360"/>
                      <a:pt x="439" y="352"/>
                    </a:cubicBezTo>
                    <a:cubicBezTo>
                      <a:pt x="439" y="352"/>
                      <a:pt x="434" y="357"/>
                      <a:pt x="429" y="361"/>
                    </a:cubicBezTo>
                    <a:cubicBezTo>
                      <a:pt x="424" y="365"/>
                      <a:pt x="419" y="369"/>
                      <a:pt x="419" y="368"/>
                    </a:cubicBezTo>
                    <a:close/>
                    <a:moveTo>
                      <a:pt x="471" y="328"/>
                    </a:moveTo>
                    <a:cubicBezTo>
                      <a:pt x="471" y="325"/>
                      <a:pt x="487" y="316"/>
                      <a:pt x="496" y="310"/>
                    </a:cubicBezTo>
                    <a:cubicBezTo>
                      <a:pt x="491" y="314"/>
                      <a:pt x="488" y="316"/>
                      <a:pt x="485" y="319"/>
                    </a:cubicBezTo>
                    <a:cubicBezTo>
                      <a:pt x="481" y="321"/>
                      <a:pt x="477" y="324"/>
                      <a:pt x="471" y="328"/>
                    </a:cubicBezTo>
                    <a:close/>
                    <a:moveTo>
                      <a:pt x="563" y="275"/>
                    </a:moveTo>
                    <a:cubicBezTo>
                      <a:pt x="566" y="273"/>
                      <a:pt x="575" y="268"/>
                      <a:pt x="584" y="264"/>
                    </a:cubicBezTo>
                    <a:cubicBezTo>
                      <a:pt x="593" y="260"/>
                      <a:pt x="601" y="257"/>
                      <a:pt x="602" y="258"/>
                    </a:cubicBezTo>
                    <a:cubicBezTo>
                      <a:pt x="588" y="264"/>
                      <a:pt x="580" y="267"/>
                      <a:pt x="563" y="275"/>
                    </a:cubicBezTo>
                    <a:close/>
                    <a:moveTo>
                      <a:pt x="666" y="233"/>
                    </a:moveTo>
                    <a:cubicBezTo>
                      <a:pt x="677" y="229"/>
                      <a:pt x="685" y="227"/>
                      <a:pt x="686" y="229"/>
                    </a:cubicBezTo>
                    <a:cubicBezTo>
                      <a:pt x="679" y="232"/>
                      <a:pt x="666" y="235"/>
                      <a:pt x="666" y="233"/>
                    </a:cubicBezTo>
                    <a:close/>
                    <a:moveTo>
                      <a:pt x="525" y="301"/>
                    </a:moveTo>
                    <a:cubicBezTo>
                      <a:pt x="520" y="304"/>
                      <a:pt x="516" y="307"/>
                      <a:pt x="511" y="310"/>
                    </a:cubicBezTo>
                    <a:cubicBezTo>
                      <a:pt x="516" y="306"/>
                      <a:pt x="518" y="304"/>
                      <a:pt x="509" y="309"/>
                    </a:cubicBezTo>
                    <a:cubicBezTo>
                      <a:pt x="511" y="306"/>
                      <a:pt x="518" y="302"/>
                      <a:pt x="523" y="300"/>
                    </a:cubicBezTo>
                    <a:cubicBezTo>
                      <a:pt x="528" y="298"/>
                      <a:pt x="530" y="297"/>
                      <a:pt x="525" y="301"/>
                    </a:cubicBezTo>
                    <a:close/>
                    <a:moveTo>
                      <a:pt x="432" y="365"/>
                    </a:moveTo>
                    <a:cubicBezTo>
                      <a:pt x="435" y="362"/>
                      <a:pt x="437" y="362"/>
                      <a:pt x="441" y="358"/>
                    </a:cubicBezTo>
                    <a:cubicBezTo>
                      <a:pt x="443" y="361"/>
                      <a:pt x="426" y="373"/>
                      <a:pt x="413" y="385"/>
                    </a:cubicBezTo>
                    <a:cubicBezTo>
                      <a:pt x="411" y="384"/>
                      <a:pt x="416" y="380"/>
                      <a:pt x="421" y="375"/>
                    </a:cubicBezTo>
                    <a:cubicBezTo>
                      <a:pt x="426" y="371"/>
                      <a:pt x="432" y="366"/>
                      <a:pt x="432" y="365"/>
                    </a:cubicBezTo>
                    <a:close/>
                    <a:moveTo>
                      <a:pt x="538" y="292"/>
                    </a:moveTo>
                    <a:cubicBezTo>
                      <a:pt x="547" y="287"/>
                      <a:pt x="549" y="287"/>
                      <a:pt x="556" y="283"/>
                    </a:cubicBezTo>
                    <a:cubicBezTo>
                      <a:pt x="555" y="286"/>
                      <a:pt x="549" y="288"/>
                      <a:pt x="540" y="293"/>
                    </a:cubicBezTo>
                    <a:lnTo>
                      <a:pt x="538"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8E0000"/>
                  </a:solidFill>
                </a:endParaRPr>
              </a:p>
            </p:txBody>
          </p:sp>
          <p:sp>
            <p:nvSpPr>
              <p:cNvPr id="425" name="Freeform 6742">
                <a:extLst>
                  <a:ext uri="{FF2B5EF4-FFF2-40B4-BE49-F238E27FC236}">
                    <a16:creationId xmlns:a16="http://schemas.microsoft.com/office/drawing/2014/main" id="{BE1D11CD-E409-40E9-B7FA-BA713BE940A7}"/>
                  </a:ext>
                </a:extLst>
              </p:cNvPr>
              <p:cNvSpPr>
                <a:spLocks/>
              </p:cNvSpPr>
              <p:nvPr/>
            </p:nvSpPr>
            <p:spPr bwMode="auto">
              <a:xfrm>
                <a:off x="2746" y="2020"/>
                <a:ext cx="4" cy="16"/>
              </a:xfrm>
              <a:custGeom>
                <a:avLst/>
                <a:gdLst>
                  <a:gd name="T0" fmla="*/ 6 w 7"/>
                  <a:gd name="T1" fmla="*/ 19 h 28"/>
                  <a:gd name="T2" fmla="*/ 2 w 7"/>
                  <a:gd name="T3" fmla="*/ 9 h 28"/>
                  <a:gd name="T4" fmla="*/ 4 w 7"/>
                  <a:gd name="T5" fmla="*/ 24 h 28"/>
                  <a:gd name="T6" fmla="*/ 0 w 7"/>
                  <a:gd name="T7" fmla="*/ 4 h 28"/>
                  <a:gd name="T8" fmla="*/ 4 w 7"/>
                  <a:gd name="T9" fmla="*/ 4 h 28"/>
                  <a:gd name="T10" fmla="*/ 6 w 7"/>
                  <a:gd name="T11" fmla="*/ 19 h 28"/>
                </a:gdLst>
                <a:ahLst/>
                <a:cxnLst>
                  <a:cxn ang="0">
                    <a:pos x="T0" y="T1"/>
                  </a:cxn>
                  <a:cxn ang="0">
                    <a:pos x="T2" y="T3"/>
                  </a:cxn>
                  <a:cxn ang="0">
                    <a:pos x="T4" y="T5"/>
                  </a:cxn>
                  <a:cxn ang="0">
                    <a:pos x="T6" y="T7"/>
                  </a:cxn>
                  <a:cxn ang="0">
                    <a:pos x="T8" y="T9"/>
                  </a:cxn>
                  <a:cxn ang="0">
                    <a:pos x="T10" y="T11"/>
                  </a:cxn>
                </a:cxnLst>
                <a:rect l="0" t="0" r="r" b="b"/>
                <a:pathLst>
                  <a:path w="7" h="28">
                    <a:moveTo>
                      <a:pt x="6" y="19"/>
                    </a:moveTo>
                    <a:cubicBezTo>
                      <a:pt x="2" y="0"/>
                      <a:pt x="5" y="19"/>
                      <a:pt x="2" y="9"/>
                    </a:cubicBezTo>
                    <a:cubicBezTo>
                      <a:pt x="1" y="9"/>
                      <a:pt x="7" y="28"/>
                      <a:pt x="4" y="24"/>
                    </a:cubicBezTo>
                    <a:cubicBezTo>
                      <a:pt x="3" y="16"/>
                      <a:pt x="2" y="15"/>
                      <a:pt x="0" y="4"/>
                    </a:cubicBezTo>
                    <a:cubicBezTo>
                      <a:pt x="4" y="12"/>
                      <a:pt x="1" y="0"/>
                      <a:pt x="4" y="4"/>
                    </a:cubicBezTo>
                    <a:cubicBezTo>
                      <a:pt x="5" y="10"/>
                      <a:pt x="7" y="19"/>
                      <a:pt x="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6" name="Freeform 6743">
                <a:extLst>
                  <a:ext uri="{FF2B5EF4-FFF2-40B4-BE49-F238E27FC236}">
                    <a16:creationId xmlns:a16="http://schemas.microsoft.com/office/drawing/2014/main" id="{41CD23E1-1D4E-4757-BE7B-16D32B3C7339}"/>
                  </a:ext>
                </a:extLst>
              </p:cNvPr>
              <p:cNvSpPr>
                <a:spLocks/>
              </p:cNvSpPr>
              <p:nvPr/>
            </p:nvSpPr>
            <p:spPr bwMode="auto">
              <a:xfrm>
                <a:off x="2713" y="1915"/>
                <a:ext cx="31" cy="71"/>
              </a:xfrm>
              <a:custGeom>
                <a:avLst/>
                <a:gdLst>
                  <a:gd name="T0" fmla="*/ 47 w 55"/>
                  <a:gd name="T1" fmla="*/ 102 h 125"/>
                  <a:gd name="T2" fmla="*/ 55 w 55"/>
                  <a:gd name="T3" fmla="*/ 125 h 125"/>
                  <a:gd name="T4" fmla="*/ 48 w 55"/>
                  <a:gd name="T5" fmla="*/ 108 h 125"/>
                  <a:gd name="T6" fmla="*/ 41 w 55"/>
                  <a:gd name="T7" fmla="*/ 96 h 125"/>
                  <a:gd name="T8" fmla="*/ 14 w 55"/>
                  <a:gd name="T9" fmla="*/ 27 h 125"/>
                  <a:gd name="T10" fmla="*/ 10 w 55"/>
                  <a:gd name="T11" fmla="*/ 22 h 125"/>
                  <a:gd name="T12" fmla="*/ 4 w 55"/>
                  <a:gd name="T13" fmla="*/ 10 h 125"/>
                  <a:gd name="T14" fmla="*/ 6 w 55"/>
                  <a:gd name="T15" fmla="*/ 7 h 125"/>
                  <a:gd name="T16" fmla="*/ 20 w 55"/>
                  <a:gd name="T17" fmla="*/ 36 h 125"/>
                  <a:gd name="T18" fmla="*/ 31 w 55"/>
                  <a:gd name="T19" fmla="*/ 64 h 125"/>
                  <a:gd name="T20" fmla="*/ 30 w 55"/>
                  <a:gd name="T21" fmla="*/ 66 h 125"/>
                  <a:gd name="T22" fmla="*/ 40 w 55"/>
                  <a:gd name="T23" fmla="*/ 92 h 125"/>
                  <a:gd name="T24" fmla="*/ 38 w 55"/>
                  <a:gd name="T25" fmla="*/ 80 h 125"/>
                  <a:gd name="T26" fmla="*/ 43 w 55"/>
                  <a:gd name="T27" fmla="*/ 90 h 125"/>
                  <a:gd name="T28" fmla="*/ 47 w 55"/>
                  <a:gd name="T29" fmla="*/ 10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25">
                    <a:moveTo>
                      <a:pt x="47" y="102"/>
                    </a:moveTo>
                    <a:cubicBezTo>
                      <a:pt x="47" y="107"/>
                      <a:pt x="50" y="106"/>
                      <a:pt x="55" y="125"/>
                    </a:cubicBezTo>
                    <a:cubicBezTo>
                      <a:pt x="53" y="122"/>
                      <a:pt x="50" y="115"/>
                      <a:pt x="48" y="108"/>
                    </a:cubicBezTo>
                    <a:cubicBezTo>
                      <a:pt x="45" y="101"/>
                      <a:pt x="42" y="95"/>
                      <a:pt x="41" y="96"/>
                    </a:cubicBezTo>
                    <a:cubicBezTo>
                      <a:pt x="32" y="71"/>
                      <a:pt x="22" y="46"/>
                      <a:pt x="14" y="27"/>
                    </a:cubicBezTo>
                    <a:cubicBezTo>
                      <a:pt x="13" y="24"/>
                      <a:pt x="7" y="14"/>
                      <a:pt x="10" y="22"/>
                    </a:cubicBezTo>
                    <a:cubicBezTo>
                      <a:pt x="10" y="26"/>
                      <a:pt x="4" y="7"/>
                      <a:pt x="4" y="10"/>
                    </a:cubicBezTo>
                    <a:cubicBezTo>
                      <a:pt x="0" y="0"/>
                      <a:pt x="7" y="13"/>
                      <a:pt x="6" y="7"/>
                    </a:cubicBezTo>
                    <a:cubicBezTo>
                      <a:pt x="12" y="20"/>
                      <a:pt x="16" y="29"/>
                      <a:pt x="20" y="36"/>
                    </a:cubicBezTo>
                    <a:cubicBezTo>
                      <a:pt x="23" y="44"/>
                      <a:pt x="27" y="52"/>
                      <a:pt x="31" y="64"/>
                    </a:cubicBezTo>
                    <a:cubicBezTo>
                      <a:pt x="30" y="66"/>
                      <a:pt x="30" y="66"/>
                      <a:pt x="30" y="66"/>
                    </a:cubicBezTo>
                    <a:cubicBezTo>
                      <a:pt x="36" y="78"/>
                      <a:pt x="36" y="82"/>
                      <a:pt x="40" y="92"/>
                    </a:cubicBezTo>
                    <a:cubicBezTo>
                      <a:pt x="39" y="86"/>
                      <a:pt x="40" y="85"/>
                      <a:pt x="38" y="80"/>
                    </a:cubicBezTo>
                    <a:cubicBezTo>
                      <a:pt x="39" y="79"/>
                      <a:pt x="41" y="85"/>
                      <a:pt x="43" y="90"/>
                    </a:cubicBezTo>
                    <a:cubicBezTo>
                      <a:pt x="44" y="96"/>
                      <a:pt x="46" y="102"/>
                      <a:pt x="47"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7" name="Freeform 6744">
                <a:extLst>
                  <a:ext uri="{FF2B5EF4-FFF2-40B4-BE49-F238E27FC236}">
                    <a16:creationId xmlns:a16="http://schemas.microsoft.com/office/drawing/2014/main" id="{C3EEF768-5054-4A6B-9537-E2C472003313}"/>
                  </a:ext>
                </a:extLst>
              </p:cNvPr>
              <p:cNvSpPr>
                <a:spLocks/>
              </p:cNvSpPr>
              <p:nvPr/>
            </p:nvSpPr>
            <p:spPr bwMode="auto">
              <a:xfrm>
                <a:off x="2730" y="1938"/>
                <a:ext cx="8" cy="17"/>
              </a:xfrm>
              <a:custGeom>
                <a:avLst/>
                <a:gdLst>
                  <a:gd name="T0" fmla="*/ 10 w 14"/>
                  <a:gd name="T1" fmla="*/ 20 h 30"/>
                  <a:gd name="T2" fmla="*/ 5 w 14"/>
                  <a:gd name="T3" fmla="*/ 6 h 30"/>
                  <a:gd name="T4" fmla="*/ 8 w 14"/>
                  <a:gd name="T5" fmla="*/ 12 h 30"/>
                  <a:gd name="T6" fmla="*/ 12 w 14"/>
                  <a:gd name="T7" fmla="*/ 21 h 30"/>
                  <a:gd name="T8" fmla="*/ 13 w 14"/>
                  <a:gd name="T9" fmla="*/ 30 h 30"/>
                  <a:gd name="T10" fmla="*/ 9 w 14"/>
                  <a:gd name="T11" fmla="*/ 25 h 30"/>
                  <a:gd name="T12" fmla="*/ 3 w 14"/>
                  <a:gd name="T13" fmla="*/ 8 h 30"/>
                  <a:gd name="T14" fmla="*/ 10 w 14"/>
                  <a:gd name="T15" fmla="*/ 2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0">
                    <a:moveTo>
                      <a:pt x="10" y="20"/>
                    </a:moveTo>
                    <a:cubicBezTo>
                      <a:pt x="10" y="18"/>
                      <a:pt x="7" y="11"/>
                      <a:pt x="5" y="6"/>
                    </a:cubicBezTo>
                    <a:cubicBezTo>
                      <a:pt x="5" y="3"/>
                      <a:pt x="7" y="7"/>
                      <a:pt x="8" y="12"/>
                    </a:cubicBezTo>
                    <a:cubicBezTo>
                      <a:pt x="10" y="16"/>
                      <a:pt x="12" y="21"/>
                      <a:pt x="12" y="21"/>
                    </a:cubicBezTo>
                    <a:cubicBezTo>
                      <a:pt x="14" y="27"/>
                      <a:pt x="13" y="28"/>
                      <a:pt x="13" y="30"/>
                    </a:cubicBezTo>
                    <a:cubicBezTo>
                      <a:pt x="8" y="15"/>
                      <a:pt x="7" y="16"/>
                      <a:pt x="9" y="25"/>
                    </a:cubicBezTo>
                    <a:cubicBezTo>
                      <a:pt x="5" y="20"/>
                      <a:pt x="6" y="9"/>
                      <a:pt x="3" y="8"/>
                    </a:cubicBezTo>
                    <a:cubicBezTo>
                      <a:pt x="0" y="0"/>
                      <a:pt x="7" y="14"/>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8" name="Freeform 6745">
                <a:extLst>
                  <a:ext uri="{FF2B5EF4-FFF2-40B4-BE49-F238E27FC236}">
                    <a16:creationId xmlns:a16="http://schemas.microsoft.com/office/drawing/2014/main" id="{A8E1D9EE-3802-44F3-8B10-1729762A2F39}"/>
                  </a:ext>
                </a:extLst>
              </p:cNvPr>
              <p:cNvSpPr>
                <a:spLocks/>
              </p:cNvSpPr>
              <p:nvPr/>
            </p:nvSpPr>
            <p:spPr bwMode="auto">
              <a:xfrm>
                <a:off x="2811" y="2055"/>
                <a:ext cx="3" cy="22"/>
              </a:xfrm>
              <a:custGeom>
                <a:avLst/>
                <a:gdLst>
                  <a:gd name="T0" fmla="*/ 0 w 5"/>
                  <a:gd name="T1" fmla="*/ 0 h 39"/>
                  <a:gd name="T2" fmla="*/ 5 w 5"/>
                  <a:gd name="T3" fmla="*/ 39 h 39"/>
                  <a:gd name="T4" fmla="*/ 0 w 5"/>
                  <a:gd name="T5" fmla="*/ 0 h 39"/>
                </a:gdLst>
                <a:ahLst/>
                <a:cxnLst>
                  <a:cxn ang="0">
                    <a:pos x="T0" y="T1"/>
                  </a:cxn>
                  <a:cxn ang="0">
                    <a:pos x="T2" y="T3"/>
                  </a:cxn>
                  <a:cxn ang="0">
                    <a:pos x="T4" y="T5"/>
                  </a:cxn>
                </a:cxnLst>
                <a:rect l="0" t="0" r="r" b="b"/>
                <a:pathLst>
                  <a:path w="5" h="39">
                    <a:moveTo>
                      <a:pt x="0" y="0"/>
                    </a:moveTo>
                    <a:cubicBezTo>
                      <a:pt x="1" y="6"/>
                      <a:pt x="4" y="22"/>
                      <a:pt x="5" y="39"/>
                    </a:cubicBezTo>
                    <a:cubicBezTo>
                      <a:pt x="3" y="31"/>
                      <a:pt x="1" y="1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29" name="Freeform 6746">
                <a:extLst>
                  <a:ext uri="{FF2B5EF4-FFF2-40B4-BE49-F238E27FC236}">
                    <a16:creationId xmlns:a16="http://schemas.microsoft.com/office/drawing/2014/main" id="{3496F5D9-C150-46ED-B398-4999D59C8036}"/>
                  </a:ext>
                </a:extLst>
              </p:cNvPr>
              <p:cNvSpPr>
                <a:spLocks/>
              </p:cNvSpPr>
              <p:nvPr/>
            </p:nvSpPr>
            <p:spPr bwMode="auto">
              <a:xfrm>
                <a:off x="2306" y="1598"/>
                <a:ext cx="43" cy="4"/>
              </a:xfrm>
              <a:custGeom>
                <a:avLst/>
                <a:gdLst>
                  <a:gd name="T0" fmla="*/ 76 w 76"/>
                  <a:gd name="T1" fmla="*/ 6 h 7"/>
                  <a:gd name="T2" fmla="*/ 48 w 76"/>
                  <a:gd name="T3" fmla="*/ 6 h 7"/>
                  <a:gd name="T4" fmla="*/ 26 w 76"/>
                  <a:gd name="T5" fmla="*/ 6 h 7"/>
                  <a:gd name="T6" fmla="*/ 20 w 76"/>
                  <a:gd name="T7" fmla="*/ 4 h 7"/>
                  <a:gd name="T8" fmla="*/ 4 w 76"/>
                  <a:gd name="T9" fmla="*/ 2 h 7"/>
                  <a:gd name="T10" fmla="*/ 27 w 76"/>
                  <a:gd name="T11" fmla="*/ 3 h 7"/>
                  <a:gd name="T12" fmla="*/ 37 w 76"/>
                  <a:gd name="T13" fmla="*/ 1 h 7"/>
                  <a:gd name="T14" fmla="*/ 53 w 76"/>
                  <a:gd name="T15" fmla="*/ 3 h 7"/>
                  <a:gd name="T16" fmla="*/ 46 w 76"/>
                  <a:gd name="T17" fmla="*/ 4 h 7"/>
                  <a:gd name="T18" fmla="*/ 76 w 76"/>
                  <a:gd name="T1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
                    <a:moveTo>
                      <a:pt x="76" y="6"/>
                    </a:moveTo>
                    <a:cubicBezTo>
                      <a:pt x="69" y="7"/>
                      <a:pt x="59" y="6"/>
                      <a:pt x="48" y="6"/>
                    </a:cubicBezTo>
                    <a:cubicBezTo>
                      <a:pt x="38" y="5"/>
                      <a:pt x="29" y="5"/>
                      <a:pt x="26" y="6"/>
                    </a:cubicBezTo>
                    <a:cubicBezTo>
                      <a:pt x="28" y="5"/>
                      <a:pt x="0" y="4"/>
                      <a:pt x="20" y="4"/>
                    </a:cubicBezTo>
                    <a:cubicBezTo>
                      <a:pt x="21" y="2"/>
                      <a:pt x="0" y="3"/>
                      <a:pt x="4" y="2"/>
                    </a:cubicBezTo>
                    <a:cubicBezTo>
                      <a:pt x="13" y="3"/>
                      <a:pt x="15" y="2"/>
                      <a:pt x="27" y="3"/>
                    </a:cubicBezTo>
                    <a:cubicBezTo>
                      <a:pt x="14" y="0"/>
                      <a:pt x="38" y="3"/>
                      <a:pt x="37" y="1"/>
                    </a:cubicBezTo>
                    <a:cubicBezTo>
                      <a:pt x="44" y="1"/>
                      <a:pt x="38" y="3"/>
                      <a:pt x="53" y="3"/>
                    </a:cubicBezTo>
                    <a:cubicBezTo>
                      <a:pt x="52" y="4"/>
                      <a:pt x="46" y="4"/>
                      <a:pt x="46" y="4"/>
                    </a:cubicBezTo>
                    <a:cubicBezTo>
                      <a:pt x="54" y="6"/>
                      <a:pt x="59" y="4"/>
                      <a:pt x="7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0" name="Freeform 6747">
                <a:extLst>
                  <a:ext uri="{FF2B5EF4-FFF2-40B4-BE49-F238E27FC236}">
                    <a16:creationId xmlns:a16="http://schemas.microsoft.com/office/drawing/2014/main" id="{B2ED3ABF-6E5A-480E-8644-39498F112BE8}"/>
                  </a:ext>
                </a:extLst>
              </p:cNvPr>
              <p:cNvSpPr>
                <a:spLocks/>
              </p:cNvSpPr>
              <p:nvPr/>
            </p:nvSpPr>
            <p:spPr bwMode="auto">
              <a:xfrm>
                <a:off x="2632" y="2520"/>
                <a:ext cx="9" cy="9"/>
              </a:xfrm>
              <a:custGeom>
                <a:avLst/>
                <a:gdLst>
                  <a:gd name="T0" fmla="*/ 14 w 16"/>
                  <a:gd name="T1" fmla="*/ 4 h 16"/>
                  <a:gd name="T2" fmla="*/ 11 w 16"/>
                  <a:gd name="T3" fmla="*/ 7 h 16"/>
                  <a:gd name="T4" fmla="*/ 6 w 16"/>
                  <a:gd name="T5" fmla="*/ 12 h 16"/>
                  <a:gd name="T6" fmla="*/ 0 w 16"/>
                  <a:gd name="T7" fmla="*/ 15 h 16"/>
                  <a:gd name="T8" fmla="*/ 6 w 16"/>
                  <a:gd name="T9" fmla="*/ 9 h 16"/>
                  <a:gd name="T10" fmla="*/ 14 w 16"/>
                  <a:gd name="T11" fmla="*/ 4 h 16"/>
                </a:gdLst>
                <a:ahLst/>
                <a:cxnLst>
                  <a:cxn ang="0">
                    <a:pos x="T0" y="T1"/>
                  </a:cxn>
                  <a:cxn ang="0">
                    <a:pos x="T2" y="T3"/>
                  </a:cxn>
                  <a:cxn ang="0">
                    <a:pos x="T4" y="T5"/>
                  </a:cxn>
                  <a:cxn ang="0">
                    <a:pos x="T6" y="T7"/>
                  </a:cxn>
                  <a:cxn ang="0">
                    <a:pos x="T8" y="T9"/>
                  </a:cxn>
                  <a:cxn ang="0">
                    <a:pos x="T10" y="T11"/>
                  </a:cxn>
                </a:cxnLst>
                <a:rect l="0" t="0" r="r" b="b"/>
                <a:pathLst>
                  <a:path w="16" h="16">
                    <a:moveTo>
                      <a:pt x="14" y="4"/>
                    </a:moveTo>
                    <a:cubicBezTo>
                      <a:pt x="14" y="5"/>
                      <a:pt x="11" y="7"/>
                      <a:pt x="11" y="7"/>
                    </a:cubicBezTo>
                    <a:cubicBezTo>
                      <a:pt x="5" y="11"/>
                      <a:pt x="5" y="12"/>
                      <a:pt x="6" y="12"/>
                    </a:cubicBezTo>
                    <a:cubicBezTo>
                      <a:pt x="2" y="16"/>
                      <a:pt x="2" y="14"/>
                      <a:pt x="0" y="15"/>
                    </a:cubicBezTo>
                    <a:cubicBezTo>
                      <a:pt x="4" y="11"/>
                      <a:pt x="6" y="10"/>
                      <a:pt x="6" y="9"/>
                    </a:cubicBezTo>
                    <a:cubicBezTo>
                      <a:pt x="16" y="0"/>
                      <a:pt x="7" y="10"/>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1" name="Freeform 6748">
                <a:extLst>
                  <a:ext uri="{FF2B5EF4-FFF2-40B4-BE49-F238E27FC236}">
                    <a16:creationId xmlns:a16="http://schemas.microsoft.com/office/drawing/2014/main" id="{F137AB7A-4980-4AE0-AC8F-83C582AFA39B}"/>
                  </a:ext>
                </a:extLst>
              </p:cNvPr>
              <p:cNvSpPr>
                <a:spLocks/>
              </p:cNvSpPr>
              <p:nvPr/>
            </p:nvSpPr>
            <p:spPr bwMode="auto">
              <a:xfrm>
                <a:off x="2666" y="1756"/>
                <a:ext cx="16" cy="20"/>
              </a:xfrm>
              <a:custGeom>
                <a:avLst/>
                <a:gdLst>
                  <a:gd name="T0" fmla="*/ 17 w 28"/>
                  <a:gd name="T1" fmla="*/ 22 h 36"/>
                  <a:gd name="T2" fmla="*/ 2 w 28"/>
                  <a:gd name="T3" fmla="*/ 5 h 36"/>
                  <a:gd name="T4" fmla="*/ 23 w 28"/>
                  <a:gd name="T5" fmla="*/ 25 h 36"/>
                  <a:gd name="T6" fmla="*/ 28 w 28"/>
                  <a:gd name="T7" fmla="*/ 33 h 36"/>
                  <a:gd name="T8" fmla="*/ 17 w 28"/>
                  <a:gd name="T9" fmla="*/ 22 h 36"/>
                </a:gdLst>
                <a:ahLst/>
                <a:cxnLst>
                  <a:cxn ang="0">
                    <a:pos x="T0" y="T1"/>
                  </a:cxn>
                  <a:cxn ang="0">
                    <a:pos x="T2" y="T3"/>
                  </a:cxn>
                  <a:cxn ang="0">
                    <a:pos x="T4" y="T5"/>
                  </a:cxn>
                  <a:cxn ang="0">
                    <a:pos x="T6" y="T7"/>
                  </a:cxn>
                  <a:cxn ang="0">
                    <a:pos x="T8" y="T9"/>
                  </a:cxn>
                </a:cxnLst>
                <a:rect l="0" t="0" r="r" b="b"/>
                <a:pathLst>
                  <a:path w="28" h="36">
                    <a:moveTo>
                      <a:pt x="17" y="22"/>
                    </a:moveTo>
                    <a:cubicBezTo>
                      <a:pt x="12" y="13"/>
                      <a:pt x="12" y="16"/>
                      <a:pt x="2" y="5"/>
                    </a:cubicBezTo>
                    <a:cubicBezTo>
                      <a:pt x="0" y="0"/>
                      <a:pt x="15" y="16"/>
                      <a:pt x="23" y="25"/>
                    </a:cubicBezTo>
                    <a:cubicBezTo>
                      <a:pt x="24" y="27"/>
                      <a:pt x="27" y="31"/>
                      <a:pt x="28" y="33"/>
                    </a:cubicBezTo>
                    <a:cubicBezTo>
                      <a:pt x="28" y="36"/>
                      <a:pt x="18" y="18"/>
                      <a:pt x="1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2" name="Freeform 6749">
                <a:extLst>
                  <a:ext uri="{FF2B5EF4-FFF2-40B4-BE49-F238E27FC236}">
                    <a16:creationId xmlns:a16="http://schemas.microsoft.com/office/drawing/2014/main" id="{B75A404A-04D4-40C7-8944-A9E769140402}"/>
                  </a:ext>
                </a:extLst>
              </p:cNvPr>
              <p:cNvSpPr>
                <a:spLocks/>
              </p:cNvSpPr>
              <p:nvPr/>
            </p:nvSpPr>
            <p:spPr bwMode="auto">
              <a:xfrm>
                <a:off x="2805" y="2034"/>
                <a:ext cx="6" cy="60"/>
              </a:xfrm>
              <a:custGeom>
                <a:avLst/>
                <a:gdLst>
                  <a:gd name="T0" fmla="*/ 7 w 11"/>
                  <a:gd name="T1" fmla="*/ 27 h 105"/>
                  <a:gd name="T2" fmla="*/ 10 w 11"/>
                  <a:gd name="T3" fmla="*/ 50 h 105"/>
                  <a:gd name="T4" fmla="*/ 5 w 11"/>
                  <a:gd name="T5" fmla="*/ 54 h 105"/>
                  <a:gd name="T6" fmla="*/ 8 w 11"/>
                  <a:gd name="T7" fmla="*/ 86 h 105"/>
                  <a:gd name="T8" fmla="*/ 9 w 11"/>
                  <a:gd name="T9" fmla="*/ 93 h 105"/>
                  <a:gd name="T10" fmla="*/ 9 w 11"/>
                  <a:gd name="T11" fmla="*/ 76 h 105"/>
                  <a:gd name="T12" fmla="*/ 11 w 11"/>
                  <a:gd name="T13" fmla="*/ 99 h 105"/>
                  <a:gd name="T14" fmla="*/ 9 w 11"/>
                  <a:gd name="T15" fmla="*/ 105 h 105"/>
                  <a:gd name="T16" fmla="*/ 5 w 11"/>
                  <a:gd name="T17" fmla="*/ 68 h 105"/>
                  <a:gd name="T18" fmla="*/ 0 w 11"/>
                  <a:gd name="T19" fmla="*/ 33 h 105"/>
                  <a:gd name="T20" fmla="*/ 3 w 11"/>
                  <a:gd name="T21" fmla="*/ 35 h 105"/>
                  <a:gd name="T22" fmla="*/ 0 w 11"/>
                  <a:gd name="T23" fmla="*/ 6 h 105"/>
                  <a:gd name="T24" fmla="*/ 2 w 11"/>
                  <a:gd name="T25" fmla="*/ 15 h 105"/>
                  <a:gd name="T26" fmla="*/ 7 w 11"/>
                  <a:gd name="T27" fmla="*/ 2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05">
                    <a:moveTo>
                      <a:pt x="7" y="27"/>
                    </a:moveTo>
                    <a:cubicBezTo>
                      <a:pt x="8" y="34"/>
                      <a:pt x="9" y="42"/>
                      <a:pt x="10" y="50"/>
                    </a:cubicBezTo>
                    <a:cubicBezTo>
                      <a:pt x="6" y="42"/>
                      <a:pt x="8" y="61"/>
                      <a:pt x="5" y="54"/>
                    </a:cubicBezTo>
                    <a:cubicBezTo>
                      <a:pt x="5" y="67"/>
                      <a:pt x="7" y="69"/>
                      <a:pt x="8" y="86"/>
                    </a:cubicBezTo>
                    <a:cubicBezTo>
                      <a:pt x="8" y="90"/>
                      <a:pt x="9" y="87"/>
                      <a:pt x="9" y="93"/>
                    </a:cubicBezTo>
                    <a:cubicBezTo>
                      <a:pt x="10" y="88"/>
                      <a:pt x="7" y="76"/>
                      <a:pt x="9" y="76"/>
                    </a:cubicBezTo>
                    <a:cubicBezTo>
                      <a:pt x="10" y="90"/>
                      <a:pt x="11" y="88"/>
                      <a:pt x="11" y="99"/>
                    </a:cubicBezTo>
                    <a:cubicBezTo>
                      <a:pt x="10" y="100"/>
                      <a:pt x="8" y="85"/>
                      <a:pt x="9" y="105"/>
                    </a:cubicBezTo>
                    <a:cubicBezTo>
                      <a:pt x="8" y="97"/>
                      <a:pt x="7" y="82"/>
                      <a:pt x="5" y="68"/>
                    </a:cubicBezTo>
                    <a:cubicBezTo>
                      <a:pt x="4" y="54"/>
                      <a:pt x="2" y="41"/>
                      <a:pt x="0" y="33"/>
                    </a:cubicBezTo>
                    <a:cubicBezTo>
                      <a:pt x="2" y="42"/>
                      <a:pt x="2" y="27"/>
                      <a:pt x="3" y="35"/>
                    </a:cubicBezTo>
                    <a:cubicBezTo>
                      <a:pt x="3" y="24"/>
                      <a:pt x="2" y="19"/>
                      <a:pt x="0" y="6"/>
                    </a:cubicBezTo>
                    <a:cubicBezTo>
                      <a:pt x="0" y="0"/>
                      <a:pt x="1" y="7"/>
                      <a:pt x="2" y="15"/>
                    </a:cubicBezTo>
                    <a:cubicBezTo>
                      <a:pt x="4" y="22"/>
                      <a:pt x="6" y="30"/>
                      <a:pt x="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3" name="Freeform 6750">
                <a:extLst>
                  <a:ext uri="{FF2B5EF4-FFF2-40B4-BE49-F238E27FC236}">
                    <a16:creationId xmlns:a16="http://schemas.microsoft.com/office/drawing/2014/main" id="{1E1748E2-D1C8-4817-AF81-F72280D652C4}"/>
                  </a:ext>
                </a:extLst>
              </p:cNvPr>
              <p:cNvSpPr>
                <a:spLocks/>
              </p:cNvSpPr>
              <p:nvPr/>
            </p:nvSpPr>
            <p:spPr bwMode="auto">
              <a:xfrm>
                <a:off x="2782" y="1950"/>
                <a:ext cx="8" cy="18"/>
              </a:xfrm>
              <a:custGeom>
                <a:avLst/>
                <a:gdLst>
                  <a:gd name="T0" fmla="*/ 7 w 14"/>
                  <a:gd name="T1" fmla="*/ 12 h 32"/>
                  <a:gd name="T2" fmla="*/ 12 w 14"/>
                  <a:gd name="T3" fmla="*/ 31 h 32"/>
                  <a:gd name="T4" fmla="*/ 0 w 14"/>
                  <a:gd name="T5" fmla="*/ 0 h 32"/>
                  <a:gd name="T6" fmla="*/ 6 w 14"/>
                  <a:gd name="T7" fmla="*/ 15 h 32"/>
                  <a:gd name="T8" fmla="*/ 11 w 14"/>
                  <a:gd name="T9" fmla="*/ 28 h 32"/>
                  <a:gd name="T10" fmla="*/ 7 w 14"/>
                  <a:gd name="T11" fmla="*/ 12 h 32"/>
                </a:gdLst>
                <a:ahLst/>
                <a:cxnLst>
                  <a:cxn ang="0">
                    <a:pos x="T0" y="T1"/>
                  </a:cxn>
                  <a:cxn ang="0">
                    <a:pos x="T2" y="T3"/>
                  </a:cxn>
                  <a:cxn ang="0">
                    <a:pos x="T4" y="T5"/>
                  </a:cxn>
                  <a:cxn ang="0">
                    <a:pos x="T6" y="T7"/>
                  </a:cxn>
                  <a:cxn ang="0">
                    <a:pos x="T8" y="T9"/>
                  </a:cxn>
                  <a:cxn ang="0">
                    <a:pos x="T10" y="T11"/>
                  </a:cxn>
                </a:cxnLst>
                <a:rect l="0" t="0" r="r" b="b"/>
                <a:pathLst>
                  <a:path w="14" h="32">
                    <a:moveTo>
                      <a:pt x="7" y="12"/>
                    </a:moveTo>
                    <a:cubicBezTo>
                      <a:pt x="8" y="13"/>
                      <a:pt x="14" y="32"/>
                      <a:pt x="12" y="31"/>
                    </a:cubicBezTo>
                    <a:cubicBezTo>
                      <a:pt x="10" y="29"/>
                      <a:pt x="5" y="17"/>
                      <a:pt x="0" y="0"/>
                    </a:cubicBezTo>
                    <a:cubicBezTo>
                      <a:pt x="2" y="3"/>
                      <a:pt x="4" y="9"/>
                      <a:pt x="6" y="15"/>
                    </a:cubicBezTo>
                    <a:cubicBezTo>
                      <a:pt x="8" y="22"/>
                      <a:pt x="10" y="27"/>
                      <a:pt x="11" y="28"/>
                    </a:cubicBezTo>
                    <a:cubicBezTo>
                      <a:pt x="10" y="21"/>
                      <a:pt x="10" y="25"/>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4" name="Freeform 6751">
                <a:extLst>
                  <a:ext uri="{FF2B5EF4-FFF2-40B4-BE49-F238E27FC236}">
                    <a16:creationId xmlns:a16="http://schemas.microsoft.com/office/drawing/2014/main" id="{3FE7D6A8-42C2-45A0-924E-5F801062091B}"/>
                  </a:ext>
                </a:extLst>
              </p:cNvPr>
              <p:cNvSpPr>
                <a:spLocks/>
              </p:cNvSpPr>
              <p:nvPr/>
            </p:nvSpPr>
            <p:spPr bwMode="auto">
              <a:xfrm>
                <a:off x="2275" y="1599"/>
                <a:ext cx="32" cy="2"/>
              </a:xfrm>
              <a:custGeom>
                <a:avLst/>
                <a:gdLst>
                  <a:gd name="T0" fmla="*/ 0 w 57"/>
                  <a:gd name="T1" fmla="*/ 2 h 3"/>
                  <a:gd name="T2" fmla="*/ 48 w 57"/>
                  <a:gd name="T3" fmla="*/ 0 h 3"/>
                  <a:gd name="T4" fmla="*/ 57 w 57"/>
                  <a:gd name="T5" fmla="*/ 3 h 3"/>
                  <a:gd name="T6" fmla="*/ 35 w 57"/>
                  <a:gd name="T7" fmla="*/ 2 h 3"/>
                  <a:gd name="T8" fmla="*/ 0 w 57"/>
                  <a:gd name="T9" fmla="*/ 2 h 3"/>
                </a:gdLst>
                <a:ahLst/>
                <a:cxnLst>
                  <a:cxn ang="0">
                    <a:pos x="T0" y="T1"/>
                  </a:cxn>
                  <a:cxn ang="0">
                    <a:pos x="T2" y="T3"/>
                  </a:cxn>
                  <a:cxn ang="0">
                    <a:pos x="T4" y="T5"/>
                  </a:cxn>
                  <a:cxn ang="0">
                    <a:pos x="T6" y="T7"/>
                  </a:cxn>
                  <a:cxn ang="0">
                    <a:pos x="T8" y="T9"/>
                  </a:cxn>
                </a:cxnLst>
                <a:rect l="0" t="0" r="r" b="b"/>
                <a:pathLst>
                  <a:path w="57" h="3">
                    <a:moveTo>
                      <a:pt x="0" y="2"/>
                    </a:moveTo>
                    <a:cubicBezTo>
                      <a:pt x="11" y="2"/>
                      <a:pt x="33" y="1"/>
                      <a:pt x="48" y="0"/>
                    </a:cubicBezTo>
                    <a:cubicBezTo>
                      <a:pt x="50" y="1"/>
                      <a:pt x="57" y="2"/>
                      <a:pt x="57" y="3"/>
                    </a:cubicBezTo>
                    <a:cubicBezTo>
                      <a:pt x="55" y="2"/>
                      <a:pt x="46" y="2"/>
                      <a:pt x="35" y="2"/>
                    </a:cubicBezTo>
                    <a:cubicBezTo>
                      <a:pt x="24" y="2"/>
                      <a:pt x="1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5" name="Freeform 6752">
                <a:extLst>
                  <a:ext uri="{FF2B5EF4-FFF2-40B4-BE49-F238E27FC236}">
                    <a16:creationId xmlns:a16="http://schemas.microsoft.com/office/drawing/2014/main" id="{F9A82FAA-6070-4ECA-BC5E-454D032E65D4}"/>
                  </a:ext>
                </a:extLst>
              </p:cNvPr>
              <p:cNvSpPr>
                <a:spLocks noEditPoints="1"/>
              </p:cNvSpPr>
              <p:nvPr/>
            </p:nvSpPr>
            <p:spPr bwMode="auto">
              <a:xfrm>
                <a:off x="2399" y="1616"/>
                <a:ext cx="208" cy="104"/>
              </a:xfrm>
              <a:custGeom>
                <a:avLst/>
                <a:gdLst>
                  <a:gd name="T0" fmla="*/ 204 w 367"/>
                  <a:gd name="T1" fmla="*/ 63 h 182"/>
                  <a:gd name="T2" fmla="*/ 203 w 367"/>
                  <a:gd name="T3" fmla="*/ 60 h 182"/>
                  <a:gd name="T4" fmla="*/ 158 w 367"/>
                  <a:gd name="T5" fmla="*/ 40 h 182"/>
                  <a:gd name="T6" fmla="*/ 117 w 367"/>
                  <a:gd name="T7" fmla="*/ 29 h 182"/>
                  <a:gd name="T8" fmla="*/ 38 w 367"/>
                  <a:gd name="T9" fmla="*/ 5 h 182"/>
                  <a:gd name="T10" fmla="*/ 4 w 367"/>
                  <a:gd name="T11" fmla="*/ 2 h 182"/>
                  <a:gd name="T12" fmla="*/ 45 w 367"/>
                  <a:gd name="T13" fmla="*/ 16 h 182"/>
                  <a:gd name="T14" fmla="*/ 65 w 367"/>
                  <a:gd name="T15" fmla="*/ 28 h 182"/>
                  <a:gd name="T16" fmla="*/ 121 w 367"/>
                  <a:gd name="T17" fmla="*/ 43 h 182"/>
                  <a:gd name="T18" fmla="*/ 117 w 367"/>
                  <a:gd name="T19" fmla="*/ 48 h 182"/>
                  <a:gd name="T20" fmla="*/ 79 w 367"/>
                  <a:gd name="T21" fmla="*/ 41 h 182"/>
                  <a:gd name="T22" fmla="*/ 160 w 367"/>
                  <a:gd name="T23" fmla="*/ 65 h 182"/>
                  <a:gd name="T24" fmla="*/ 182 w 367"/>
                  <a:gd name="T25" fmla="*/ 73 h 182"/>
                  <a:gd name="T26" fmla="*/ 185 w 367"/>
                  <a:gd name="T27" fmla="*/ 82 h 182"/>
                  <a:gd name="T28" fmla="*/ 234 w 367"/>
                  <a:gd name="T29" fmla="*/ 104 h 182"/>
                  <a:gd name="T30" fmla="*/ 230 w 367"/>
                  <a:gd name="T31" fmla="*/ 101 h 182"/>
                  <a:gd name="T32" fmla="*/ 266 w 367"/>
                  <a:gd name="T33" fmla="*/ 120 h 182"/>
                  <a:gd name="T34" fmla="*/ 240 w 367"/>
                  <a:gd name="T35" fmla="*/ 107 h 182"/>
                  <a:gd name="T36" fmla="*/ 285 w 367"/>
                  <a:gd name="T37" fmla="*/ 138 h 182"/>
                  <a:gd name="T38" fmla="*/ 285 w 367"/>
                  <a:gd name="T39" fmla="*/ 134 h 182"/>
                  <a:gd name="T40" fmla="*/ 300 w 367"/>
                  <a:gd name="T41" fmla="*/ 143 h 182"/>
                  <a:gd name="T42" fmla="*/ 307 w 367"/>
                  <a:gd name="T43" fmla="*/ 147 h 182"/>
                  <a:gd name="T44" fmla="*/ 288 w 367"/>
                  <a:gd name="T45" fmla="*/ 129 h 182"/>
                  <a:gd name="T46" fmla="*/ 367 w 367"/>
                  <a:gd name="T47" fmla="*/ 182 h 182"/>
                  <a:gd name="T48" fmla="*/ 319 w 367"/>
                  <a:gd name="T49" fmla="*/ 147 h 182"/>
                  <a:gd name="T50" fmla="*/ 331 w 367"/>
                  <a:gd name="T51" fmla="*/ 148 h 182"/>
                  <a:gd name="T52" fmla="*/ 353 w 367"/>
                  <a:gd name="T53" fmla="*/ 158 h 182"/>
                  <a:gd name="T54" fmla="*/ 322 w 367"/>
                  <a:gd name="T55" fmla="*/ 135 h 182"/>
                  <a:gd name="T56" fmla="*/ 313 w 367"/>
                  <a:gd name="T57" fmla="*/ 125 h 182"/>
                  <a:gd name="T58" fmla="*/ 254 w 367"/>
                  <a:gd name="T59" fmla="*/ 90 h 182"/>
                  <a:gd name="T60" fmla="*/ 198 w 367"/>
                  <a:gd name="T61" fmla="*/ 68 h 182"/>
                  <a:gd name="T62" fmla="*/ 238 w 367"/>
                  <a:gd name="T63" fmla="*/ 85 h 182"/>
                  <a:gd name="T64" fmla="*/ 212 w 367"/>
                  <a:gd name="T65" fmla="*/ 73 h 182"/>
                  <a:gd name="T66" fmla="*/ 319 w 367"/>
                  <a:gd name="T67" fmla="*/ 132 h 182"/>
                  <a:gd name="T68" fmla="*/ 322 w 367"/>
                  <a:gd name="T69" fmla="*/ 136 h 182"/>
                  <a:gd name="T70" fmla="*/ 97 w 367"/>
                  <a:gd name="T71" fmla="*/ 27 h 182"/>
                  <a:gd name="T72" fmla="*/ 137 w 367"/>
                  <a:gd name="T73" fmla="*/ 44 h 182"/>
                  <a:gd name="T74" fmla="*/ 97 w 367"/>
                  <a:gd name="T75" fmla="*/ 27 h 182"/>
                  <a:gd name="T76" fmla="*/ 316 w 367"/>
                  <a:gd name="T77" fmla="*/ 142 h 182"/>
                  <a:gd name="T78" fmla="*/ 272 w 367"/>
                  <a:gd name="T79" fmla="*/ 117 h 182"/>
                  <a:gd name="T80" fmla="*/ 232 w 367"/>
                  <a:gd name="T81" fmla="*/ 89 h 182"/>
                  <a:gd name="T82" fmla="*/ 313 w 367"/>
                  <a:gd name="T83" fmla="*/ 135 h 182"/>
                  <a:gd name="T84" fmla="*/ 168 w 367"/>
                  <a:gd name="T85" fmla="*/ 58 h 182"/>
                  <a:gd name="T86" fmla="*/ 143 w 367"/>
                  <a:gd name="T87" fmla="*/ 45 h 182"/>
                  <a:gd name="T88" fmla="*/ 149 w 367"/>
                  <a:gd name="T89" fmla="*/ 55 h 182"/>
                  <a:gd name="T90" fmla="*/ 285 w 367"/>
                  <a:gd name="T91" fmla="*/ 130 h 182"/>
                  <a:gd name="T92" fmla="*/ 272 w 367"/>
                  <a:gd name="T93" fmla="*/ 120 h 182"/>
                  <a:gd name="T94" fmla="*/ 233 w 367"/>
                  <a:gd name="T95" fmla="*/ 9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7" h="182">
                    <a:moveTo>
                      <a:pt x="191" y="61"/>
                    </a:moveTo>
                    <a:cubicBezTo>
                      <a:pt x="201" y="65"/>
                      <a:pt x="209" y="67"/>
                      <a:pt x="217" y="70"/>
                    </a:cubicBezTo>
                    <a:cubicBezTo>
                      <a:pt x="212" y="67"/>
                      <a:pt x="207" y="65"/>
                      <a:pt x="204" y="63"/>
                    </a:cubicBezTo>
                    <a:cubicBezTo>
                      <a:pt x="199" y="61"/>
                      <a:pt x="204" y="65"/>
                      <a:pt x="197" y="62"/>
                    </a:cubicBezTo>
                    <a:cubicBezTo>
                      <a:pt x="190" y="58"/>
                      <a:pt x="181" y="53"/>
                      <a:pt x="176" y="50"/>
                    </a:cubicBezTo>
                    <a:cubicBezTo>
                      <a:pt x="188" y="55"/>
                      <a:pt x="202" y="62"/>
                      <a:pt x="203" y="60"/>
                    </a:cubicBezTo>
                    <a:cubicBezTo>
                      <a:pt x="189" y="53"/>
                      <a:pt x="193" y="57"/>
                      <a:pt x="183" y="52"/>
                    </a:cubicBezTo>
                    <a:cubicBezTo>
                      <a:pt x="182" y="49"/>
                      <a:pt x="182" y="49"/>
                      <a:pt x="182" y="49"/>
                    </a:cubicBezTo>
                    <a:cubicBezTo>
                      <a:pt x="170" y="43"/>
                      <a:pt x="169" y="45"/>
                      <a:pt x="158" y="40"/>
                    </a:cubicBezTo>
                    <a:cubicBezTo>
                      <a:pt x="158" y="40"/>
                      <a:pt x="160" y="42"/>
                      <a:pt x="155" y="41"/>
                    </a:cubicBezTo>
                    <a:cubicBezTo>
                      <a:pt x="140" y="34"/>
                      <a:pt x="126" y="29"/>
                      <a:pt x="110" y="25"/>
                    </a:cubicBezTo>
                    <a:cubicBezTo>
                      <a:pt x="116" y="27"/>
                      <a:pt x="118" y="28"/>
                      <a:pt x="117" y="29"/>
                    </a:cubicBezTo>
                    <a:cubicBezTo>
                      <a:pt x="106" y="25"/>
                      <a:pt x="99" y="23"/>
                      <a:pt x="92" y="21"/>
                    </a:cubicBezTo>
                    <a:cubicBezTo>
                      <a:pt x="85" y="19"/>
                      <a:pt x="78" y="17"/>
                      <a:pt x="68" y="14"/>
                    </a:cubicBezTo>
                    <a:cubicBezTo>
                      <a:pt x="63" y="11"/>
                      <a:pt x="52" y="9"/>
                      <a:pt x="38" y="5"/>
                    </a:cubicBezTo>
                    <a:cubicBezTo>
                      <a:pt x="33" y="4"/>
                      <a:pt x="26" y="3"/>
                      <a:pt x="19" y="2"/>
                    </a:cubicBezTo>
                    <a:cubicBezTo>
                      <a:pt x="11" y="1"/>
                      <a:pt x="4" y="0"/>
                      <a:pt x="0" y="0"/>
                    </a:cubicBezTo>
                    <a:cubicBezTo>
                      <a:pt x="2" y="0"/>
                      <a:pt x="4" y="1"/>
                      <a:pt x="4" y="2"/>
                    </a:cubicBezTo>
                    <a:cubicBezTo>
                      <a:pt x="15" y="4"/>
                      <a:pt x="22" y="6"/>
                      <a:pt x="28" y="7"/>
                    </a:cubicBezTo>
                    <a:cubicBezTo>
                      <a:pt x="33" y="9"/>
                      <a:pt x="38" y="10"/>
                      <a:pt x="44" y="13"/>
                    </a:cubicBezTo>
                    <a:cubicBezTo>
                      <a:pt x="45" y="16"/>
                      <a:pt x="45" y="16"/>
                      <a:pt x="45" y="16"/>
                    </a:cubicBezTo>
                    <a:cubicBezTo>
                      <a:pt x="61" y="20"/>
                      <a:pt x="64" y="23"/>
                      <a:pt x="67" y="24"/>
                    </a:cubicBezTo>
                    <a:cubicBezTo>
                      <a:pt x="69" y="26"/>
                      <a:pt x="72" y="28"/>
                      <a:pt x="86" y="32"/>
                    </a:cubicBezTo>
                    <a:cubicBezTo>
                      <a:pt x="84" y="33"/>
                      <a:pt x="66" y="27"/>
                      <a:pt x="65" y="28"/>
                    </a:cubicBezTo>
                    <a:cubicBezTo>
                      <a:pt x="84" y="36"/>
                      <a:pt x="98" y="39"/>
                      <a:pt x="115" y="45"/>
                    </a:cubicBezTo>
                    <a:cubicBezTo>
                      <a:pt x="111" y="43"/>
                      <a:pt x="103" y="40"/>
                      <a:pt x="100" y="38"/>
                    </a:cubicBezTo>
                    <a:cubicBezTo>
                      <a:pt x="113" y="42"/>
                      <a:pt x="108" y="39"/>
                      <a:pt x="121" y="43"/>
                    </a:cubicBezTo>
                    <a:cubicBezTo>
                      <a:pt x="123" y="45"/>
                      <a:pt x="137" y="50"/>
                      <a:pt x="138" y="51"/>
                    </a:cubicBezTo>
                    <a:cubicBezTo>
                      <a:pt x="133" y="51"/>
                      <a:pt x="130" y="50"/>
                      <a:pt x="142" y="55"/>
                    </a:cubicBezTo>
                    <a:cubicBezTo>
                      <a:pt x="137" y="54"/>
                      <a:pt x="125" y="50"/>
                      <a:pt x="117" y="48"/>
                    </a:cubicBezTo>
                    <a:cubicBezTo>
                      <a:pt x="110" y="46"/>
                      <a:pt x="107" y="45"/>
                      <a:pt x="119" y="51"/>
                    </a:cubicBezTo>
                    <a:cubicBezTo>
                      <a:pt x="116" y="50"/>
                      <a:pt x="108" y="48"/>
                      <a:pt x="100" y="46"/>
                    </a:cubicBezTo>
                    <a:cubicBezTo>
                      <a:pt x="93" y="44"/>
                      <a:pt x="84" y="42"/>
                      <a:pt x="79" y="41"/>
                    </a:cubicBezTo>
                    <a:cubicBezTo>
                      <a:pt x="100" y="50"/>
                      <a:pt x="121" y="53"/>
                      <a:pt x="141" y="61"/>
                    </a:cubicBezTo>
                    <a:cubicBezTo>
                      <a:pt x="130" y="59"/>
                      <a:pt x="138" y="65"/>
                      <a:pt x="152" y="72"/>
                    </a:cubicBezTo>
                    <a:cubicBezTo>
                      <a:pt x="148" y="68"/>
                      <a:pt x="148" y="63"/>
                      <a:pt x="160" y="65"/>
                    </a:cubicBezTo>
                    <a:cubicBezTo>
                      <a:pt x="155" y="63"/>
                      <a:pt x="150" y="60"/>
                      <a:pt x="146" y="58"/>
                    </a:cubicBezTo>
                    <a:cubicBezTo>
                      <a:pt x="151" y="58"/>
                      <a:pt x="158" y="61"/>
                      <a:pt x="170" y="66"/>
                    </a:cubicBezTo>
                    <a:cubicBezTo>
                      <a:pt x="176" y="70"/>
                      <a:pt x="179" y="71"/>
                      <a:pt x="182" y="73"/>
                    </a:cubicBezTo>
                    <a:cubicBezTo>
                      <a:pt x="186" y="75"/>
                      <a:pt x="189" y="76"/>
                      <a:pt x="197" y="81"/>
                    </a:cubicBezTo>
                    <a:cubicBezTo>
                      <a:pt x="183" y="74"/>
                      <a:pt x="188" y="79"/>
                      <a:pt x="197" y="84"/>
                    </a:cubicBezTo>
                    <a:cubicBezTo>
                      <a:pt x="184" y="79"/>
                      <a:pt x="193" y="84"/>
                      <a:pt x="185" y="82"/>
                    </a:cubicBezTo>
                    <a:cubicBezTo>
                      <a:pt x="191" y="85"/>
                      <a:pt x="206" y="92"/>
                      <a:pt x="215" y="97"/>
                    </a:cubicBezTo>
                    <a:cubicBezTo>
                      <a:pt x="225" y="102"/>
                      <a:pt x="230" y="104"/>
                      <a:pt x="218" y="97"/>
                    </a:cubicBezTo>
                    <a:cubicBezTo>
                      <a:pt x="220" y="97"/>
                      <a:pt x="237" y="108"/>
                      <a:pt x="234" y="104"/>
                    </a:cubicBezTo>
                    <a:cubicBezTo>
                      <a:pt x="222" y="97"/>
                      <a:pt x="220" y="97"/>
                      <a:pt x="208" y="91"/>
                    </a:cubicBezTo>
                    <a:cubicBezTo>
                      <a:pt x="205" y="87"/>
                      <a:pt x="214" y="92"/>
                      <a:pt x="217" y="92"/>
                    </a:cubicBezTo>
                    <a:cubicBezTo>
                      <a:pt x="227" y="97"/>
                      <a:pt x="219" y="95"/>
                      <a:pt x="230" y="101"/>
                    </a:cubicBezTo>
                    <a:cubicBezTo>
                      <a:pt x="242" y="107"/>
                      <a:pt x="223" y="95"/>
                      <a:pt x="234" y="101"/>
                    </a:cubicBezTo>
                    <a:cubicBezTo>
                      <a:pt x="244" y="106"/>
                      <a:pt x="244" y="107"/>
                      <a:pt x="247" y="110"/>
                    </a:cubicBezTo>
                    <a:cubicBezTo>
                      <a:pt x="252" y="113"/>
                      <a:pt x="266" y="121"/>
                      <a:pt x="266" y="120"/>
                    </a:cubicBezTo>
                    <a:cubicBezTo>
                      <a:pt x="261" y="117"/>
                      <a:pt x="254" y="114"/>
                      <a:pt x="253" y="112"/>
                    </a:cubicBezTo>
                    <a:cubicBezTo>
                      <a:pt x="264" y="118"/>
                      <a:pt x="270" y="122"/>
                      <a:pt x="272" y="125"/>
                    </a:cubicBezTo>
                    <a:cubicBezTo>
                      <a:pt x="262" y="119"/>
                      <a:pt x="251" y="113"/>
                      <a:pt x="240" y="107"/>
                    </a:cubicBezTo>
                    <a:cubicBezTo>
                      <a:pt x="238" y="109"/>
                      <a:pt x="247" y="115"/>
                      <a:pt x="247" y="117"/>
                    </a:cubicBezTo>
                    <a:cubicBezTo>
                      <a:pt x="259" y="123"/>
                      <a:pt x="268" y="127"/>
                      <a:pt x="273" y="133"/>
                    </a:cubicBezTo>
                    <a:cubicBezTo>
                      <a:pt x="272" y="131"/>
                      <a:pt x="286" y="140"/>
                      <a:pt x="285" y="138"/>
                    </a:cubicBezTo>
                    <a:cubicBezTo>
                      <a:pt x="274" y="129"/>
                      <a:pt x="261" y="124"/>
                      <a:pt x="257" y="119"/>
                    </a:cubicBezTo>
                    <a:cubicBezTo>
                      <a:pt x="264" y="123"/>
                      <a:pt x="269" y="127"/>
                      <a:pt x="272" y="129"/>
                    </a:cubicBezTo>
                    <a:cubicBezTo>
                      <a:pt x="267" y="123"/>
                      <a:pt x="281" y="133"/>
                      <a:pt x="285" y="134"/>
                    </a:cubicBezTo>
                    <a:cubicBezTo>
                      <a:pt x="274" y="126"/>
                      <a:pt x="286" y="132"/>
                      <a:pt x="272" y="124"/>
                    </a:cubicBezTo>
                    <a:cubicBezTo>
                      <a:pt x="275" y="125"/>
                      <a:pt x="276" y="125"/>
                      <a:pt x="279" y="127"/>
                    </a:cubicBezTo>
                    <a:cubicBezTo>
                      <a:pt x="284" y="133"/>
                      <a:pt x="291" y="136"/>
                      <a:pt x="300" y="143"/>
                    </a:cubicBezTo>
                    <a:cubicBezTo>
                      <a:pt x="304" y="147"/>
                      <a:pt x="287" y="138"/>
                      <a:pt x="297" y="146"/>
                    </a:cubicBezTo>
                    <a:cubicBezTo>
                      <a:pt x="298" y="144"/>
                      <a:pt x="313" y="154"/>
                      <a:pt x="316" y="154"/>
                    </a:cubicBezTo>
                    <a:cubicBezTo>
                      <a:pt x="316" y="152"/>
                      <a:pt x="306" y="148"/>
                      <a:pt x="307" y="147"/>
                    </a:cubicBezTo>
                    <a:cubicBezTo>
                      <a:pt x="305" y="145"/>
                      <a:pt x="311" y="148"/>
                      <a:pt x="317" y="152"/>
                    </a:cubicBezTo>
                    <a:cubicBezTo>
                      <a:pt x="322" y="156"/>
                      <a:pt x="328" y="160"/>
                      <a:pt x="328" y="158"/>
                    </a:cubicBezTo>
                    <a:cubicBezTo>
                      <a:pt x="315" y="147"/>
                      <a:pt x="296" y="138"/>
                      <a:pt x="288" y="129"/>
                    </a:cubicBezTo>
                    <a:cubicBezTo>
                      <a:pt x="301" y="138"/>
                      <a:pt x="298" y="134"/>
                      <a:pt x="307" y="140"/>
                    </a:cubicBezTo>
                    <a:cubicBezTo>
                      <a:pt x="314" y="145"/>
                      <a:pt x="326" y="154"/>
                      <a:pt x="338" y="163"/>
                    </a:cubicBezTo>
                    <a:cubicBezTo>
                      <a:pt x="350" y="172"/>
                      <a:pt x="361" y="180"/>
                      <a:pt x="367" y="182"/>
                    </a:cubicBezTo>
                    <a:cubicBezTo>
                      <a:pt x="356" y="174"/>
                      <a:pt x="354" y="171"/>
                      <a:pt x="353" y="167"/>
                    </a:cubicBezTo>
                    <a:cubicBezTo>
                      <a:pt x="347" y="163"/>
                      <a:pt x="344" y="163"/>
                      <a:pt x="339" y="161"/>
                    </a:cubicBezTo>
                    <a:cubicBezTo>
                      <a:pt x="335" y="159"/>
                      <a:pt x="330" y="156"/>
                      <a:pt x="319" y="147"/>
                    </a:cubicBezTo>
                    <a:cubicBezTo>
                      <a:pt x="328" y="153"/>
                      <a:pt x="341" y="159"/>
                      <a:pt x="331" y="152"/>
                    </a:cubicBezTo>
                    <a:cubicBezTo>
                      <a:pt x="343" y="161"/>
                      <a:pt x="345" y="160"/>
                      <a:pt x="347" y="160"/>
                    </a:cubicBezTo>
                    <a:cubicBezTo>
                      <a:pt x="342" y="155"/>
                      <a:pt x="334" y="152"/>
                      <a:pt x="331" y="148"/>
                    </a:cubicBezTo>
                    <a:cubicBezTo>
                      <a:pt x="345" y="157"/>
                      <a:pt x="335" y="148"/>
                      <a:pt x="350" y="159"/>
                    </a:cubicBezTo>
                    <a:cubicBezTo>
                      <a:pt x="344" y="154"/>
                      <a:pt x="344" y="153"/>
                      <a:pt x="341" y="150"/>
                    </a:cubicBezTo>
                    <a:cubicBezTo>
                      <a:pt x="344" y="151"/>
                      <a:pt x="353" y="161"/>
                      <a:pt x="353" y="158"/>
                    </a:cubicBezTo>
                    <a:cubicBezTo>
                      <a:pt x="344" y="151"/>
                      <a:pt x="345" y="153"/>
                      <a:pt x="338" y="147"/>
                    </a:cubicBezTo>
                    <a:cubicBezTo>
                      <a:pt x="338" y="146"/>
                      <a:pt x="342" y="149"/>
                      <a:pt x="341" y="147"/>
                    </a:cubicBezTo>
                    <a:cubicBezTo>
                      <a:pt x="335" y="143"/>
                      <a:pt x="328" y="141"/>
                      <a:pt x="322" y="135"/>
                    </a:cubicBezTo>
                    <a:cubicBezTo>
                      <a:pt x="330" y="139"/>
                      <a:pt x="333" y="140"/>
                      <a:pt x="341" y="145"/>
                    </a:cubicBezTo>
                    <a:cubicBezTo>
                      <a:pt x="329" y="136"/>
                      <a:pt x="327" y="132"/>
                      <a:pt x="313" y="123"/>
                    </a:cubicBezTo>
                    <a:cubicBezTo>
                      <a:pt x="311" y="123"/>
                      <a:pt x="317" y="127"/>
                      <a:pt x="313" y="125"/>
                    </a:cubicBezTo>
                    <a:cubicBezTo>
                      <a:pt x="302" y="117"/>
                      <a:pt x="283" y="104"/>
                      <a:pt x="271" y="98"/>
                    </a:cubicBezTo>
                    <a:cubicBezTo>
                      <a:pt x="277" y="102"/>
                      <a:pt x="284" y="106"/>
                      <a:pt x="287" y="109"/>
                    </a:cubicBezTo>
                    <a:cubicBezTo>
                      <a:pt x="273" y="100"/>
                      <a:pt x="265" y="98"/>
                      <a:pt x="254" y="90"/>
                    </a:cubicBezTo>
                    <a:cubicBezTo>
                      <a:pt x="255" y="91"/>
                      <a:pt x="243" y="84"/>
                      <a:pt x="238" y="81"/>
                    </a:cubicBezTo>
                    <a:cubicBezTo>
                      <a:pt x="238" y="83"/>
                      <a:pt x="230" y="81"/>
                      <a:pt x="222" y="77"/>
                    </a:cubicBezTo>
                    <a:cubicBezTo>
                      <a:pt x="213" y="73"/>
                      <a:pt x="204" y="69"/>
                      <a:pt x="198" y="68"/>
                    </a:cubicBezTo>
                    <a:cubicBezTo>
                      <a:pt x="193" y="65"/>
                      <a:pt x="182" y="60"/>
                      <a:pt x="184" y="59"/>
                    </a:cubicBezTo>
                    <a:cubicBezTo>
                      <a:pt x="194" y="63"/>
                      <a:pt x="196" y="65"/>
                      <a:pt x="191" y="61"/>
                    </a:cubicBezTo>
                    <a:close/>
                    <a:moveTo>
                      <a:pt x="238" y="85"/>
                    </a:moveTo>
                    <a:cubicBezTo>
                      <a:pt x="242" y="88"/>
                      <a:pt x="244" y="90"/>
                      <a:pt x="255" y="96"/>
                    </a:cubicBezTo>
                    <a:cubicBezTo>
                      <a:pt x="243" y="92"/>
                      <a:pt x="231" y="83"/>
                      <a:pt x="215" y="76"/>
                    </a:cubicBezTo>
                    <a:cubicBezTo>
                      <a:pt x="216" y="76"/>
                      <a:pt x="214" y="75"/>
                      <a:pt x="212" y="73"/>
                    </a:cubicBezTo>
                    <a:cubicBezTo>
                      <a:pt x="220" y="76"/>
                      <a:pt x="232" y="84"/>
                      <a:pt x="238" y="85"/>
                    </a:cubicBezTo>
                    <a:close/>
                    <a:moveTo>
                      <a:pt x="313" y="125"/>
                    </a:moveTo>
                    <a:cubicBezTo>
                      <a:pt x="322" y="131"/>
                      <a:pt x="318" y="130"/>
                      <a:pt x="319" y="132"/>
                    </a:cubicBezTo>
                    <a:cubicBezTo>
                      <a:pt x="310" y="125"/>
                      <a:pt x="310" y="125"/>
                      <a:pt x="310" y="125"/>
                    </a:cubicBezTo>
                    <a:cubicBezTo>
                      <a:pt x="308" y="123"/>
                      <a:pt x="312" y="125"/>
                      <a:pt x="313" y="125"/>
                    </a:cubicBezTo>
                    <a:close/>
                    <a:moveTo>
                      <a:pt x="322" y="136"/>
                    </a:moveTo>
                    <a:cubicBezTo>
                      <a:pt x="330" y="142"/>
                      <a:pt x="338" y="147"/>
                      <a:pt x="338" y="149"/>
                    </a:cubicBezTo>
                    <a:cubicBezTo>
                      <a:pt x="330" y="143"/>
                      <a:pt x="322" y="138"/>
                      <a:pt x="322" y="136"/>
                    </a:cubicBezTo>
                    <a:close/>
                    <a:moveTo>
                      <a:pt x="97" y="27"/>
                    </a:moveTo>
                    <a:cubicBezTo>
                      <a:pt x="111" y="31"/>
                      <a:pt x="118" y="35"/>
                      <a:pt x="129" y="39"/>
                    </a:cubicBezTo>
                    <a:cubicBezTo>
                      <a:pt x="131" y="41"/>
                      <a:pt x="129" y="41"/>
                      <a:pt x="123" y="39"/>
                    </a:cubicBezTo>
                    <a:cubicBezTo>
                      <a:pt x="121" y="38"/>
                      <a:pt x="139" y="46"/>
                      <a:pt x="137" y="44"/>
                    </a:cubicBezTo>
                    <a:cubicBezTo>
                      <a:pt x="143" y="48"/>
                      <a:pt x="133" y="45"/>
                      <a:pt x="122" y="40"/>
                    </a:cubicBezTo>
                    <a:cubicBezTo>
                      <a:pt x="110" y="36"/>
                      <a:pt x="96" y="30"/>
                      <a:pt x="94" y="28"/>
                    </a:cubicBezTo>
                    <a:cubicBezTo>
                      <a:pt x="93" y="26"/>
                      <a:pt x="101" y="29"/>
                      <a:pt x="97" y="27"/>
                    </a:cubicBezTo>
                    <a:close/>
                    <a:moveTo>
                      <a:pt x="316" y="135"/>
                    </a:moveTo>
                    <a:cubicBezTo>
                      <a:pt x="323" y="139"/>
                      <a:pt x="324" y="141"/>
                      <a:pt x="328" y="144"/>
                    </a:cubicBezTo>
                    <a:cubicBezTo>
                      <a:pt x="328" y="146"/>
                      <a:pt x="315" y="140"/>
                      <a:pt x="316" y="142"/>
                    </a:cubicBezTo>
                    <a:cubicBezTo>
                      <a:pt x="311" y="140"/>
                      <a:pt x="303" y="135"/>
                      <a:pt x="296" y="131"/>
                    </a:cubicBezTo>
                    <a:cubicBezTo>
                      <a:pt x="289" y="127"/>
                      <a:pt x="283" y="123"/>
                      <a:pt x="278" y="121"/>
                    </a:cubicBezTo>
                    <a:cubicBezTo>
                      <a:pt x="278" y="120"/>
                      <a:pt x="274" y="118"/>
                      <a:pt x="272" y="117"/>
                    </a:cubicBezTo>
                    <a:cubicBezTo>
                      <a:pt x="269" y="113"/>
                      <a:pt x="277" y="117"/>
                      <a:pt x="272" y="113"/>
                    </a:cubicBezTo>
                    <a:cubicBezTo>
                      <a:pt x="259" y="106"/>
                      <a:pt x="244" y="97"/>
                      <a:pt x="229" y="90"/>
                    </a:cubicBezTo>
                    <a:cubicBezTo>
                      <a:pt x="234" y="91"/>
                      <a:pt x="236" y="93"/>
                      <a:pt x="232" y="89"/>
                    </a:cubicBezTo>
                    <a:cubicBezTo>
                      <a:pt x="243" y="94"/>
                      <a:pt x="255" y="100"/>
                      <a:pt x="262" y="103"/>
                    </a:cubicBezTo>
                    <a:cubicBezTo>
                      <a:pt x="268" y="108"/>
                      <a:pt x="279" y="114"/>
                      <a:pt x="289" y="119"/>
                    </a:cubicBezTo>
                    <a:cubicBezTo>
                      <a:pt x="300" y="125"/>
                      <a:pt x="309" y="131"/>
                      <a:pt x="313" y="135"/>
                    </a:cubicBezTo>
                    <a:cubicBezTo>
                      <a:pt x="317" y="138"/>
                      <a:pt x="315" y="135"/>
                      <a:pt x="316" y="135"/>
                    </a:cubicBezTo>
                    <a:close/>
                    <a:moveTo>
                      <a:pt x="143" y="45"/>
                    </a:moveTo>
                    <a:cubicBezTo>
                      <a:pt x="151" y="49"/>
                      <a:pt x="164" y="54"/>
                      <a:pt x="168" y="58"/>
                    </a:cubicBezTo>
                    <a:cubicBezTo>
                      <a:pt x="163" y="56"/>
                      <a:pt x="152" y="53"/>
                      <a:pt x="165" y="59"/>
                    </a:cubicBezTo>
                    <a:cubicBezTo>
                      <a:pt x="152" y="54"/>
                      <a:pt x="150" y="52"/>
                      <a:pt x="149" y="51"/>
                    </a:cubicBezTo>
                    <a:cubicBezTo>
                      <a:pt x="148" y="49"/>
                      <a:pt x="149" y="48"/>
                      <a:pt x="143" y="45"/>
                    </a:cubicBezTo>
                    <a:close/>
                    <a:moveTo>
                      <a:pt x="189" y="72"/>
                    </a:moveTo>
                    <a:cubicBezTo>
                      <a:pt x="186" y="71"/>
                      <a:pt x="177" y="67"/>
                      <a:pt x="168" y="64"/>
                    </a:cubicBezTo>
                    <a:cubicBezTo>
                      <a:pt x="160" y="60"/>
                      <a:pt x="151" y="57"/>
                      <a:pt x="149" y="55"/>
                    </a:cubicBezTo>
                    <a:cubicBezTo>
                      <a:pt x="164" y="60"/>
                      <a:pt x="177" y="66"/>
                      <a:pt x="189" y="72"/>
                    </a:cubicBezTo>
                    <a:close/>
                    <a:moveTo>
                      <a:pt x="275" y="120"/>
                    </a:moveTo>
                    <a:cubicBezTo>
                      <a:pt x="285" y="126"/>
                      <a:pt x="280" y="126"/>
                      <a:pt x="285" y="130"/>
                    </a:cubicBezTo>
                    <a:cubicBezTo>
                      <a:pt x="281" y="128"/>
                      <a:pt x="276" y="125"/>
                      <a:pt x="272" y="122"/>
                    </a:cubicBezTo>
                    <a:cubicBezTo>
                      <a:pt x="276" y="123"/>
                      <a:pt x="262" y="115"/>
                      <a:pt x="266" y="115"/>
                    </a:cubicBezTo>
                    <a:cubicBezTo>
                      <a:pt x="268" y="117"/>
                      <a:pt x="269" y="118"/>
                      <a:pt x="272" y="120"/>
                    </a:cubicBezTo>
                    <a:cubicBezTo>
                      <a:pt x="271" y="118"/>
                      <a:pt x="275" y="120"/>
                      <a:pt x="275" y="120"/>
                    </a:cubicBezTo>
                    <a:close/>
                    <a:moveTo>
                      <a:pt x="207" y="83"/>
                    </a:moveTo>
                    <a:cubicBezTo>
                      <a:pt x="215" y="88"/>
                      <a:pt x="218" y="89"/>
                      <a:pt x="233" y="97"/>
                    </a:cubicBezTo>
                    <a:cubicBezTo>
                      <a:pt x="230" y="98"/>
                      <a:pt x="215" y="89"/>
                      <a:pt x="200" y="82"/>
                    </a:cubicBezTo>
                    <a:cubicBezTo>
                      <a:pt x="202" y="82"/>
                      <a:pt x="205" y="83"/>
                      <a:pt x="207"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6" name="Freeform 6753">
                <a:extLst>
                  <a:ext uri="{FF2B5EF4-FFF2-40B4-BE49-F238E27FC236}">
                    <a16:creationId xmlns:a16="http://schemas.microsoft.com/office/drawing/2014/main" id="{7A1F21AD-5843-4C04-8D56-944BE3F2BC13}"/>
                  </a:ext>
                </a:extLst>
              </p:cNvPr>
              <p:cNvSpPr>
                <a:spLocks/>
              </p:cNvSpPr>
              <p:nvPr/>
            </p:nvSpPr>
            <p:spPr bwMode="auto">
              <a:xfrm>
                <a:off x="2810" y="2112"/>
                <a:ext cx="3" cy="26"/>
              </a:xfrm>
              <a:custGeom>
                <a:avLst/>
                <a:gdLst>
                  <a:gd name="T0" fmla="*/ 2 w 4"/>
                  <a:gd name="T1" fmla="*/ 0 h 47"/>
                  <a:gd name="T2" fmla="*/ 2 w 4"/>
                  <a:gd name="T3" fmla="*/ 8 h 47"/>
                  <a:gd name="T4" fmla="*/ 4 w 4"/>
                  <a:gd name="T5" fmla="*/ 11 h 47"/>
                  <a:gd name="T6" fmla="*/ 3 w 4"/>
                  <a:gd name="T7" fmla="*/ 47 h 47"/>
                  <a:gd name="T8" fmla="*/ 2 w 4"/>
                  <a:gd name="T9" fmla="*/ 39 h 47"/>
                  <a:gd name="T10" fmla="*/ 0 w 4"/>
                  <a:gd name="T11" fmla="*/ 33 h 47"/>
                  <a:gd name="T12" fmla="*/ 3 w 4"/>
                  <a:gd name="T13" fmla="*/ 27 h 47"/>
                  <a:gd name="T14" fmla="*/ 1 w 4"/>
                  <a:gd name="T15" fmla="*/ 20 h 47"/>
                  <a:gd name="T16" fmla="*/ 2 w 4"/>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7">
                    <a:moveTo>
                      <a:pt x="2" y="0"/>
                    </a:moveTo>
                    <a:cubicBezTo>
                      <a:pt x="3" y="6"/>
                      <a:pt x="2" y="7"/>
                      <a:pt x="2" y="8"/>
                    </a:cubicBezTo>
                    <a:cubicBezTo>
                      <a:pt x="2" y="13"/>
                      <a:pt x="3" y="11"/>
                      <a:pt x="4" y="11"/>
                    </a:cubicBezTo>
                    <a:cubicBezTo>
                      <a:pt x="3" y="26"/>
                      <a:pt x="4" y="29"/>
                      <a:pt x="3" y="47"/>
                    </a:cubicBezTo>
                    <a:cubicBezTo>
                      <a:pt x="2" y="47"/>
                      <a:pt x="3" y="42"/>
                      <a:pt x="2" y="39"/>
                    </a:cubicBezTo>
                    <a:cubicBezTo>
                      <a:pt x="2" y="31"/>
                      <a:pt x="0" y="39"/>
                      <a:pt x="0" y="33"/>
                    </a:cubicBezTo>
                    <a:cubicBezTo>
                      <a:pt x="1" y="20"/>
                      <a:pt x="1" y="27"/>
                      <a:pt x="3" y="27"/>
                    </a:cubicBezTo>
                    <a:cubicBezTo>
                      <a:pt x="3" y="19"/>
                      <a:pt x="2" y="20"/>
                      <a:pt x="1" y="20"/>
                    </a:cubicBezTo>
                    <a:cubicBezTo>
                      <a:pt x="1" y="1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7" name="Freeform 6754">
                <a:extLst>
                  <a:ext uri="{FF2B5EF4-FFF2-40B4-BE49-F238E27FC236}">
                    <a16:creationId xmlns:a16="http://schemas.microsoft.com/office/drawing/2014/main" id="{75204DA7-1873-41A6-AA13-BAE68D15FC50}"/>
                  </a:ext>
                </a:extLst>
              </p:cNvPr>
              <p:cNvSpPr>
                <a:spLocks/>
              </p:cNvSpPr>
              <p:nvPr/>
            </p:nvSpPr>
            <p:spPr bwMode="auto">
              <a:xfrm>
                <a:off x="2534" y="2577"/>
                <a:ext cx="31" cy="18"/>
              </a:xfrm>
              <a:custGeom>
                <a:avLst/>
                <a:gdLst>
                  <a:gd name="T0" fmla="*/ 0 w 54"/>
                  <a:gd name="T1" fmla="*/ 32 h 32"/>
                  <a:gd name="T2" fmla="*/ 48 w 54"/>
                  <a:gd name="T3" fmla="*/ 3 h 32"/>
                  <a:gd name="T4" fmla="*/ 29 w 54"/>
                  <a:gd name="T5" fmla="*/ 16 h 32"/>
                  <a:gd name="T6" fmla="*/ 0 w 54"/>
                  <a:gd name="T7" fmla="*/ 32 h 32"/>
                </a:gdLst>
                <a:ahLst/>
                <a:cxnLst>
                  <a:cxn ang="0">
                    <a:pos x="T0" y="T1"/>
                  </a:cxn>
                  <a:cxn ang="0">
                    <a:pos x="T2" y="T3"/>
                  </a:cxn>
                  <a:cxn ang="0">
                    <a:pos x="T4" y="T5"/>
                  </a:cxn>
                  <a:cxn ang="0">
                    <a:pos x="T6" y="T7"/>
                  </a:cxn>
                </a:cxnLst>
                <a:rect l="0" t="0" r="r" b="b"/>
                <a:pathLst>
                  <a:path w="54" h="32">
                    <a:moveTo>
                      <a:pt x="0" y="32"/>
                    </a:moveTo>
                    <a:cubicBezTo>
                      <a:pt x="16" y="23"/>
                      <a:pt x="31" y="15"/>
                      <a:pt x="48" y="3"/>
                    </a:cubicBezTo>
                    <a:cubicBezTo>
                      <a:pt x="54" y="0"/>
                      <a:pt x="43" y="8"/>
                      <a:pt x="29" y="16"/>
                    </a:cubicBezTo>
                    <a:cubicBezTo>
                      <a:pt x="16" y="24"/>
                      <a:pt x="1"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8" name="Freeform 6755">
                <a:extLst>
                  <a:ext uri="{FF2B5EF4-FFF2-40B4-BE49-F238E27FC236}">
                    <a16:creationId xmlns:a16="http://schemas.microsoft.com/office/drawing/2014/main" id="{86F8312F-F381-47F6-B89E-3A46891829EA}"/>
                  </a:ext>
                </a:extLst>
              </p:cNvPr>
              <p:cNvSpPr>
                <a:spLocks/>
              </p:cNvSpPr>
              <p:nvPr/>
            </p:nvSpPr>
            <p:spPr bwMode="auto">
              <a:xfrm>
                <a:off x="2616" y="2531"/>
                <a:ext cx="8" cy="7"/>
              </a:xfrm>
              <a:custGeom>
                <a:avLst/>
                <a:gdLst>
                  <a:gd name="T0" fmla="*/ 7 w 15"/>
                  <a:gd name="T1" fmla="*/ 10 h 13"/>
                  <a:gd name="T2" fmla="*/ 9 w 15"/>
                  <a:gd name="T3" fmla="*/ 4 h 13"/>
                  <a:gd name="T4" fmla="*/ 7 w 15"/>
                  <a:gd name="T5" fmla="*/ 10 h 13"/>
                </a:gdLst>
                <a:ahLst/>
                <a:cxnLst>
                  <a:cxn ang="0">
                    <a:pos x="T0" y="T1"/>
                  </a:cxn>
                  <a:cxn ang="0">
                    <a:pos x="T2" y="T3"/>
                  </a:cxn>
                  <a:cxn ang="0">
                    <a:pos x="T4" y="T5"/>
                  </a:cxn>
                </a:cxnLst>
                <a:rect l="0" t="0" r="r" b="b"/>
                <a:pathLst>
                  <a:path w="15" h="13">
                    <a:moveTo>
                      <a:pt x="7" y="10"/>
                    </a:moveTo>
                    <a:cubicBezTo>
                      <a:pt x="0" y="13"/>
                      <a:pt x="12" y="4"/>
                      <a:pt x="9" y="4"/>
                    </a:cubicBezTo>
                    <a:cubicBezTo>
                      <a:pt x="14" y="0"/>
                      <a:pt x="15" y="3"/>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39" name="Freeform 6756">
                <a:extLst>
                  <a:ext uri="{FF2B5EF4-FFF2-40B4-BE49-F238E27FC236}">
                    <a16:creationId xmlns:a16="http://schemas.microsoft.com/office/drawing/2014/main" id="{6F5F9370-8677-4C3A-8A78-F6A6A7D54D70}"/>
                  </a:ext>
                </a:extLst>
              </p:cNvPr>
              <p:cNvSpPr>
                <a:spLocks noEditPoints="1"/>
              </p:cNvSpPr>
              <p:nvPr/>
            </p:nvSpPr>
            <p:spPr bwMode="auto">
              <a:xfrm>
                <a:off x="2590" y="1709"/>
                <a:ext cx="75" cy="67"/>
              </a:xfrm>
              <a:custGeom>
                <a:avLst/>
                <a:gdLst>
                  <a:gd name="T0" fmla="*/ 104 w 132"/>
                  <a:gd name="T1" fmla="*/ 67 h 118"/>
                  <a:gd name="T2" fmla="*/ 87 w 132"/>
                  <a:gd name="T3" fmla="*/ 48 h 118"/>
                  <a:gd name="T4" fmla="*/ 65 w 132"/>
                  <a:gd name="T5" fmla="*/ 28 h 118"/>
                  <a:gd name="T6" fmla="*/ 79 w 132"/>
                  <a:gd name="T7" fmla="*/ 43 h 118"/>
                  <a:gd name="T8" fmla="*/ 62 w 132"/>
                  <a:gd name="T9" fmla="*/ 28 h 118"/>
                  <a:gd name="T10" fmla="*/ 59 w 132"/>
                  <a:gd name="T11" fmla="*/ 28 h 118"/>
                  <a:gd name="T12" fmla="*/ 73 w 132"/>
                  <a:gd name="T13" fmla="*/ 45 h 118"/>
                  <a:gd name="T14" fmla="*/ 62 w 132"/>
                  <a:gd name="T15" fmla="*/ 39 h 118"/>
                  <a:gd name="T16" fmla="*/ 55 w 132"/>
                  <a:gd name="T17" fmla="*/ 36 h 118"/>
                  <a:gd name="T18" fmla="*/ 60 w 132"/>
                  <a:gd name="T19" fmla="*/ 43 h 118"/>
                  <a:gd name="T20" fmla="*/ 71 w 132"/>
                  <a:gd name="T21" fmla="*/ 54 h 118"/>
                  <a:gd name="T22" fmla="*/ 74 w 132"/>
                  <a:gd name="T23" fmla="*/ 60 h 118"/>
                  <a:gd name="T24" fmla="*/ 61 w 132"/>
                  <a:gd name="T25" fmla="*/ 49 h 118"/>
                  <a:gd name="T26" fmla="*/ 51 w 132"/>
                  <a:gd name="T27" fmla="*/ 42 h 118"/>
                  <a:gd name="T28" fmla="*/ 54 w 132"/>
                  <a:gd name="T29" fmla="*/ 42 h 118"/>
                  <a:gd name="T30" fmla="*/ 35 w 132"/>
                  <a:gd name="T31" fmla="*/ 27 h 118"/>
                  <a:gd name="T32" fmla="*/ 19 w 132"/>
                  <a:gd name="T33" fmla="*/ 15 h 118"/>
                  <a:gd name="T34" fmla="*/ 7 w 132"/>
                  <a:gd name="T35" fmla="*/ 4 h 118"/>
                  <a:gd name="T36" fmla="*/ 5 w 132"/>
                  <a:gd name="T37" fmla="*/ 8 h 118"/>
                  <a:gd name="T38" fmla="*/ 16 w 132"/>
                  <a:gd name="T39" fmla="*/ 21 h 118"/>
                  <a:gd name="T40" fmla="*/ 30 w 132"/>
                  <a:gd name="T41" fmla="*/ 31 h 118"/>
                  <a:gd name="T42" fmla="*/ 25 w 132"/>
                  <a:gd name="T43" fmla="*/ 22 h 118"/>
                  <a:gd name="T44" fmla="*/ 37 w 132"/>
                  <a:gd name="T45" fmla="*/ 30 h 118"/>
                  <a:gd name="T46" fmla="*/ 68 w 132"/>
                  <a:gd name="T47" fmla="*/ 56 h 118"/>
                  <a:gd name="T48" fmla="*/ 84 w 132"/>
                  <a:gd name="T49" fmla="*/ 72 h 118"/>
                  <a:gd name="T50" fmla="*/ 84 w 132"/>
                  <a:gd name="T51" fmla="*/ 74 h 118"/>
                  <a:gd name="T52" fmla="*/ 90 w 132"/>
                  <a:gd name="T53" fmla="*/ 78 h 118"/>
                  <a:gd name="T54" fmla="*/ 92 w 132"/>
                  <a:gd name="T55" fmla="*/ 83 h 118"/>
                  <a:gd name="T56" fmla="*/ 106 w 132"/>
                  <a:gd name="T57" fmla="*/ 97 h 118"/>
                  <a:gd name="T58" fmla="*/ 113 w 132"/>
                  <a:gd name="T59" fmla="*/ 102 h 118"/>
                  <a:gd name="T60" fmla="*/ 92 w 132"/>
                  <a:gd name="T61" fmla="*/ 80 h 118"/>
                  <a:gd name="T62" fmla="*/ 132 w 132"/>
                  <a:gd name="T63" fmla="*/ 118 h 118"/>
                  <a:gd name="T64" fmla="*/ 82 w 132"/>
                  <a:gd name="T65" fmla="*/ 68 h 118"/>
                  <a:gd name="T66" fmla="*/ 80 w 132"/>
                  <a:gd name="T67" fmla="*/ 61 h 118"/>
                  <a:gd name="T68" fmla="*/ 88 w 132"/>
                  <a:gd name="T69" fmla="*/ 69 h 118"/>
                  <a:gd name="T70" fmla="*/ 85 w 132"/>
                  <a:gd name="T71" fmla="*/ 69 h 118"/>
                  <a:gd name="T72" fmla="*/ 104 w 132"/>
                  <a:gd name="T73" fmla="*/ 85 h 118"/>
                  <a:gd name="T74" fmla="*/ 120 w 132"/>
                  <a:gd name="T75" fmla="*/ 100 h 118"/>
                  <a:gd name="T76" fmla="*/ 121 w 132"/>
                  <a:gd name="T77" fmla="*/ 98 h 118"/>
                  <a:gd name="T78" fmla="*/ 100 w 132"/>
                  <a:gd name="T79" fmla="*/ 75 h 118"/>
                  <a:gd name="T80" fmla="*/ 104 w 132"/>
                  <a:gd name="T81" fmla="*/ 81 h 118"/>
                  <a:gd name="T82" fmla="*/ 110 w 132"/>
                  <a:gd name="T83" fmla="*/ 88 h 118"/>
                  <a:gd name="T84" fmla="*/ 89 w 132"/>
                  <a:gd name="T85" fmla="*/ 64 h 118"/>
                  <a:gd name="T86" fmla="*/ 100 w 132"/>
                  <a:gd name="T87" fmla="*/ 73 h 118"/>
                  <a:gd name="T88" fmla="*/ 86 w 132"/>
                  <a:gd name="T89" fmla="*/ 62 h 118"/>
                  <a:gd name="T90" fmla="*/ 72 w 132"/>
                  <a:gd name="T91" fmla="*/ 49 h 118"/>
                  <a:gd name="T92" fmla="*/ 90 w 132"/>
                  <a:gd name="T93" fmla="*/ 59 h 118"/>
                  <a:gd name="T94" fmla="*/ 76 w 132"/>
                  <a:gd name="T95" fmla="*/ 47 h 118"/>
                  <a:gd name="T96" fmla="*/ 84 w 132"/>
                  <a:gd name="T97" fmla="*/ 52 h 118"/>
                  <a:gd name="T98" fmla="*/ 73 w 132"/>
                  <a:gd name="T99" fmla="*/ 42 h 118"/>
                  <a:gd name="T100" fmla="*/ 89 w 132"/>
                  <a:gd name="T101" fmla="*/ 55 h 118"/>
                  <a:gd name="T102" fmla="*/ 104 w 132"/>
                  <a:gd name="T103" fmla="*/ 68 h 118"/>
                  <a:gd name="T104" fmla="*/ 90 w 132"/>
                  <a:gd name="T105" fmla="*/ 55 h 118"/>
                  <a:gd name="T106" fmla="*/ 104 w 132"/>
                  <a:gd name="T107" fmla="*/ 67 h 118"/>
                  <a:gd name="T108" fmla="*/ 77 w 132"/>
                  <a:gd name="T109" fmla="*/ 56 h 118"/>
                  <a:gd name="T110" fmla="*/ 88 w 132"/>
                  <a:gd name="T111" fmla="*/ 68 h 118"/>
                  <a:gd name="T112" fmla="*/ 77 w 132"/>
                  <a:gd name="T113" fmla="*/ 5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 h="118">
                    <a:moveTo>
                      <a:pt x="104" y="67"/>
                    </a:moveTo>
                    <a:cubicBezTo>
                      <a:pt x="102" y="63"/>
                      <a:pt x="95" y="55"/>
                      <a:pt x="87" y="48"/>
                    </a:cubicBezTo>
                    <a:cubicBezTo>
                      <a:pt x="78" y="40"/>
                      <a:pt x="69" y="33"/>
                      <a:pt x="65" y="28"/>
                    </a:cubicBezTo>
                    <a:cubicBezTo>
                      <a:pt x="65" y="31"/>
                      <a:pt x="77" y="39"/>
                      <a:pt x="79" y="43"/>
                    </a:cubicBezTo>
                    <a:cubicBezTo>
                      <a:pt x="76" y="42"/>
                      <a:pt x="71" y="36"/>
                      <a:pt x="62" y="28"/>
                    </a:cubicBezTo>
                    <a:cubicBezTo>
                      <a:pt x="62" y="29"/>
                      <a:pt x="61" y="30"/>
                      <a:pt x="59" y="28"/>
                    </a:cubicBezTo>
                    <a:cubicBezTo>
                      <a:pt x="69" y="37"/>
                      <a:pt x="67" y="39"/>
                      <a:pt x="73" y="45"/>
                    </a:cubicBezTo>
                    <a:cubicBezTo>
                      <a:pt x="64" y="38"/>
                      <a:pt x="63" y="39"/>
                      <a:pt x="62" y="39"/>
                    </a:cubicBezTo>
                    <a:cubicBezTo>
                      <a:pt x="62" y="40"/>
                      <a:pt x="62" y="41"/>
                      <a:pt x="55" y="36"/>
                    </a:cubicBezTo>
                    <a:cubicBezTo>
                      <a:pt x="70" y="48"/>
                      <a:pt x="59" y="42"/>
                      <a:pt x="60" y="43"/>
                    </a:cubicBezTo>
                    <a:cubicBezTo>
                      <a:pt x="62" y="45"/>
                      <a:pt x="67" y="50"/>
                      <a:pt x="71" y="54"/>
                    </a:cubicBezTo>
                    <a:cubicBezTo>
                      <a:pt x="75" y="58"/>
                      <a:pt x="77" y="61"/>
                      <a:pt x="74" y="60"/>
                    </a:cubicBezTo>
                    <a:cubicBezTo>
                      <a:pt x="65" y="52"/>
                      <a:pt x="63" y="50"/>
                      <a:pt x="61" y="49"/>
                    </a:cubicBezTo>
                    <a:cubicBezTo>
                      <a:pt x="59" y="48"/>
                      <a:pt x="58" y="48"/>
                      <a:pt x="51" y="42"/>
                    </a:cubicBezTo>
                    <a:cubicBezTo>
                      <a:pt x="50" y="41"/>
                      <a:pt x="54" y="44"/>
                      <a:pt x="54" y="42"/>
                    </a:cubicBezTo>
                    <a:cubicBezTo>
                      <a:pt x="45" y="35"/>
                      <a:pt x="40" y="30"/>
                      <a:pt x="35" y="27"/>
                    </a:cubicBezTo>
                    <a:cubicBezTo>
                      <a:pt x="30" y="23"/>
                      <a:pt x="26" y="20"/>
                      <a:pt x="19" y="15"/>
                    </a:cubicBezTo>
                    <a:cubicBezTo>
                      <a:pt x="16" y="12"/>
                      <a:pt x="13" y="9"/>
                      <a:pt x="7" y="4"/>
                    </a:cubicBezTo>
                    <a:cubicBezTo>
                      <a:pt x="0" y="0"/>
                      <a:pt x="2" y="3"/>
                      <a:pt x="5" y="8"/>
                    </a:cubicBezTo>
                    <a:cubicBezTo>
                      <a:pt x="9" y="12"/>
                      <a:pt x="14" y="18"/>
                      <a:pt x="16" y="21"/>
                    </a:cubicBezTo>
                    <a:cubicBezTo>
                      <a:pt x="16" y="20"/>
                      <a:pt x="23" y="25"/>
                      <a:pt x="30" y="31"/>
                    </a:cubicBezTo>
                    <a:cubicBezTo>
                      <a:pt x="29" y="27"/>
                      <a:pt x="32" y="28"/>
                      <a:pt x="25" y="22"/>
                    </a:cubicBezTo>
                    <a:cubicBezTo>
                      <a:pt x="31" y="26"/>
                      <a:pt x="29" y="23"/>
                      <a:pt x="37" y="30"/>
                    </a:cubicBezTo>
                    <a:cubicBezTo>
                      <a:pt x="48" y="40"/>
                      <a:pt x="60" y="51"/>
                      <a:pt x="68" y="56"/>
                    </a:cubicBezTo>
                    <a:cubicBezTo>
                      <a:pt x="72" y="62"/>
                      <a:pt x="75" y="63"/>
                      <a:pt x="84" y="72"/>
                    </a:cubicBezTo>
                    <a:cubicBezTo>
                      <a:pt x="81" y="70"/>
                      <a:pt x="74" y="65"/>
                      <a:pt x="84" y="74"/>
                    </a:cubicBezTo>
                    <a:cubicBezTo>
                      <a:pt x="84" y="74"/>
                      <a:pt x="84" y="72"/>
                      <a:pt x="90" y="78"/>
                    </a:cubicBezTo>
                    <a:cubicBezTo>
                      <a:pt x="89" y="79"/>
                      <a:pt x="100" y="89"/>
                      <a:pt x="92" y="83"/>
                    </a:cubicBezTo>
                    <a:cubicBezTo>
                      <a:pt x="96" y="87"/>
                      <a:pt x="102" y="93"/>
                      <a:pt x="106" y="97"/>
                    </a:cubicBezTo>
                    <a:cubicBezTo>
                      <a:pt x="110" y="102"/>
                      <a:pt x="114" y="105"/>
                      <a:pt x="113" y="102"/>
                    </a:cubicBezTo>
                    <a:cubicBezTo>
                      <a:pt x="105" y="95"/>
                      <a:pt x="98" y="88"/>
                      <a:pt x="92" y="80"/>
                    </a:cubicBezTo>
                    <a:cubicBezTo>
                      <a:pt x="108" y="95"/>
                      <a:pt x="119" y="108"/>
                      <a:pt x="132" y="118"/>
                    </a:cubicBezTo>
                    <a:cubicBezTo>
                      <a:pt x="120" y="105"/>
                      <a:pt x="103" y="87"/>
                      <a:pt x="82" y="68"/>
                    </a:cubicBezTo>
                    <a:cubicBezTo>
                      <a:pt x="74" y="60"/>
                      <a:pt x="80" y="62"/>
                      <a:pt x="80" y="61"/>
                    </a:cubicBezTo>
                    <a:cubicBezTo>
                      <a:pt x="83" y="64"/>
                      <a:pt x="88" y="68"/>
                      <a:pt x="88" y="69"/>
                    </a:cubicBezTo>
                    <a:cubicBezTo>
                      <a:pt x="88" y="70"/>
                      <a:pt x="87" y="70"/>
                      <a:pt x="85" y="69"/>
                    </a:cubicBezTo>
                    <a:cubicBezTo>
                      <a:pt x="95" y="77"/>
                      <a:pt x="100" y="81"/>
                      <a:pt x="104" y="85"/>
                    </a:cubicBezTo>
                    <a:cubicBezTo>
                      <a:pt x="109" y="88"/>
                      <a:pt x="113" y="91"/>
                      <a:pt x="120" y="100"/>
                    </a:cubicBezTo>
                    <a:cubicBezTo>
                      <a:pt x="116" y="95"/>
                      <a:pt x="121" y="99"/>
                      <a:pt x="121" y="98"/>
                    </a:cubicBezTo>
                    <a:cubicBezTo>
                      <a:pt x="115" y="91"/>
                      <a:pt x="110" y="85"/>
                      <a:pt x="100" y="75"/>
                    </a:cubicBezTo>
                    <a:cubicBezTo>
                      <a:pt x="97" y="74"/>
                      <a:pt x="100" y="77"/>
                      <a:pt x="104" y="81"/>
                    </a:cubicBezTo>
                    <a:cubicBezTo>
                      <a:pt x="107" y="84"/>
                      <a:pt x="111" y="87"/>
                      <a:pt x="110" y="88"/>
                    </a:cubicBezTo>
                    <a:cubicBezTo>
                      <a:pt x="99" y="79"/>
                      <a:pt x="94" y="70"/>
                      <a:pt x="89" y="64"/>
                    </a:cubicBezTo>
                    <a:cubicBezTo>
                      <a:pt x="91" y="65"/>
                      <a:pt x="102" y="77"/>
                      <a:pt x="100" y="73"/>
                    </a:cubicBezTo>
                    <a:cubicBezTo>
                      <a:pt x="93" y="66"/>
                      <a:pt x="90" y="64"/>
                      <a:pt x="86" y="62"/>
                    </a:cubicBezTo>
                    <a:cubicBezTo>
                      <a:pt x="83" y="59"/>
                      <a:pt x="79" y="57"/>
                      <a:pt x="72" y="49"/>
                    </a:cubicBezTo>
                    <a:cubicBezTo>
                      <a:pt x="81" y="56"/>
                      <a:pt x="89" y="62"/>
                      <a:pt x="90" y="59"/>
                    </a:cubicBezTo>
                    <a:cubicBezTo>
                      <a:pt x="85" y="54"/>
                      <a:pt x="78" y="50"/>
                      <a:pt x="76" y="47"/>
                    </a:cubicBezTo>
                    <a:cubicBezTo>
                      <a:pt x="75" y="44"/>
                      <a:pt x="88" y="58"/>
                      <a:pt x="84" y="52"/>
                    </a:cubicBezTo>
                    <a:cubicBezTo>
                      <a:pt x="80" y="48"/>
                      <a:pt x="74" y="43"/>
                      <a:pt x="73" y="42"/>
                    </a:cubicBezTo>
                    <a:cubicBezTo>
                      <a:pt x="75" y="42"/>
                      <a:pt x="82" y="49"/>
                      <a:pt x="89" y="55"/>
                    </a:cubicBezTo>
                    <a:cubicBezTo>
                      <a:pt x="95" y="61"/>
                      <a:pt x="102" y="68"/>
                      <a:pt x="104" y="68"/>
                    </a:cubicBezTo>
                    <a:cubicBezTo>
                      <a:pt x="100" y="64"/>
                      <a:pt x="90" y="55"/>
                      <a:pt x="90" y="55"/>
                    </a:cubicBezTo>
                    <a:cubicBezTo>
                      <a:pt x="93" y="56"/>
                      <a:pt x="97" y="60"/>
                      <a:pt x="104" y="67"/>
                    </a:cubicBezTo>
                    <a:close/>
                    <a:moveTo>
                      <a:pt x="77" y="56"/>
                    </a:moveTo>
                    <a:cubicBezTo>
                      <a:pt x="85" y="62"/>
                      <a:pt x="91" y="69"/>
                      <a:pt x="88" y="68"/>
                    </a:cubicBezTo>
                    <a:cubicBezTo>
                      <a:pt x="81" y="61"/>
                      <a:pt x="76" y="57"/>
                      <a:pt x="77"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0" name="Freeform 6757">
                <a:extLst>
                  <a:ext uri="{FF2B5EF4-FFF2-40B4-BE49-F238E27FC236}">
                    <a16:creationId xmlns:a16="http://schemas.microsoft.com/office/drawing/2014/main" id="{9207A830-EC5D-45C1-ADAD-4E95B54390A1}"/>
                  </a:ext>
                </a:extLst>
              </p:cNvPr>
              <p:cNvSpPr>
                <a:spLocks noEditPoints="1"/>
              </p:cNvSpPr>
              <p:nvPr/>
            </p:nvSpPr>
            <p:spPr bwMode="auto">
              <a:xfrm>
                <a:off x="2315" y="1606"/>
                <a:ext cx="116" cy="24"/>
              </a:xfrm>
              <a:custGeom>
                <a:avLst/>
                <a:gdLst>
                  <a:gd name="T0" fmla="*/ 170 w 205"/>
                  <a:gd name="T1" fmla="*/ 26 h 42"/>
                  <a:gd name="T2" fmla="*/ 150 w 205"/>
                  <a:gd name="T3" fmla="*/ 20 h 42"/>
                  <a:gd name="T4" fmla="*/ 126 w 205"/>
                  <a:gd name="T5" fmla="*/ 16 h 42"/>
                  <a:gd name="T6" fmla="*/ 131 w 205"/>
                  <a:gd name="T7" fmla="*/ 19 h 42"/>
                  <a:gd name="T8" fmla="*/ 105 w 205"/>
                  <a:gd name="T9" fmla="*/ 16 h 42"/>
                  <a:gd name="T10" fmla="*/ 83 w 205"/>
                  <a:gd name="T11" fmla="*/ 12 h 42"/>
                  <a:gd name="T12" fmla="*/ 93 w 205"/>
                  <a:gd name="T13" fmla="*/ 12 h 42"/>
                  <a:gd name="T14" fmla="*/ 105 w 205"/>
                  <a:gd name="T15" fmla="*/ 15 h 42"/>
                  <a:gd name="T16" fmla="*/ 103 w 205"/>
                  <a:gd name="T17" fmla="*/ 11 h 42"/>
                  <a:gd name="T18" fmla="*/ 81 w 205"/>
                  <a:gd name="T19" fmla="*/ 7 h 42"/>
                  <a:gd name="T20" fmla="*/ 102 w 205"/>
                  <a:gd name="T21" fmla="*/ 9 h 42"/>
                  <a:gd name="T22" fmla="*/ 117 w 205"/>
                  <a:gd name="T23" fmla="*/ 13 h 42"/>
                  <a:gd name="T24" fmla="*/ 117 w 205"/>
                  <a:gd name="T25" fmla="*/ 12 h 42"/>
                  <a:gd name="T26" fmla="*/ 124 w 205"/>
                  <a:gd name="T27" fmla="*/ 13 h 42"/>
                  <a:gd name="T28" fmla="*/ 127 w 205"/>
                  <a:gd name="T29" fmla="*/ 11 h 42"/>
                  <a:gd name="T30" fmla="*/ 87 w 205"/>
                  <a:gd name="T31" fmla="*/ 5 h 42"/>
                  <a:gd name="T32" fmla="*/ 86 w 205"/>
                  <a:gd name="T33" fmla="*/ 4 h 42"/>
                  <a:gd name="T34" fmla="*/ 65 w 205"/>
                  <a:gd name="T35" fmla="*/ 2 h 42"/>
                  <a:gd name="T36" fmla="*/ 46 w 205"/>
                  <a:gd name="T37" fmla="*/ 0 h 42"/>
                  <a:gd name="T38" fmla="*/ 58 w 205"/>
                  <a:gd name="T39" fmla="*/ 3 h 42"/>
                  <a:gd name="T40" fmla="*/ 44 w 205"/>
                  <a:gd name="T41" fmla="*/ 3 h 42"/>
                  <a:gd name="T42" fmla="*/ 58 w 205"/>
                  <a:gd name="T43" fmla="*/ 7 h 42"/>
                  <a:gd name="T44" fmla="*/ 62 w 205"/>
                  <a:gd name="T45" fmla="*/ 12 h 42"/>
                  <a:gd name="T46" fmla="*/ 53 w 205"/>
                  <a:gd name="T47" fmla="*/ 13 h 42"/>
                  <a:gd name="T48" fmla="*/ 18 w 205"/>
                  <a:gd name="T49" fmla="*/ 10 h 42"/>
                  <a:gd name="T50" fmla="*/ 6 w 205"/>
                  <a:gd name="T51" fmla="*/ 11 h 42"/>
                  <a:gd name="T52" fmla="*/ 29 w 205"/>
                  <a:gd name="T53" fmla="*/ 15 h 42"/>
                  <a:gd name="T54" fmla="*/ 20 w 205"/>
                  <a:gd name="T55" fmla="*/ 12 h 42"/>
                  <a:gd name="T56" fmla="*/ 51 w 205"/>
                  <a:gd name="T57" fmla="*/ 13 h 42"/>
                  <a:gd name="T58" fmla="*/ 82 w 205"/>
                  <a:gd name="T59" fmla="*/ 17 h 42"/>
                  <a:gd name="T60" fmla="*/ 50 w 205"/>
                  <a:gd name="T61" fmla="*/ 16 h 42"/>
                  <a:gd name="T62" fmla="*/ 72 w 205"/>
                  <a:gd name="T63" fmla="*/ 19 h 42"/>
                  <a:gd name="T64" fmla="*/ 91 w 205"/>
                  <a:gd name="T65" fmla="*/ 21 h 42"/>
                  <a:gd name="T66" fmla="*/ 86 w 205"/>
                  <a:gd name="T67" fmla="*/ 19 h 42"/>
                  <a:gd name="T68" fmla="*/ 93 w 205"/>
                  <a:gd name="T69" fmla="*/ 21 h 42"/>
                  <a:gd name="T70" fmla="*/ 105 w 205"/>
                  <a:gd name="T71" fmla="*/ 23 h 42"/>
                  <a:gd name="T72" fmla="*/ 100 w 205"/>
                  <a:gd name="T73" fmla="*/ 20 h 42"/>
                  <a:gd name="T74" fmla="*/ 89 w 205"/>
                  <a:gd name="T75" fmla="*/ 18 h 42"/>
                  <a:gd name="T76" fmla="*/ 115 w 205"/>
                  <a:gd name="T77" fmla="*/ 23 h 42"/>
                  <a:gd name="T78" fmla="*/ 118 w 205"/>
                  <a:gd name="T79" fmla="*/ 22 h 42"/>
                  <a:gd name="T80" fmla="*/ 144 w 205"/>
                  <a:gd name="T81" fmla="*/ 27 h 42"/>
                  <a:gd name="T82" fmla="*/ 143 w 205"/>
                  <a:gd name="T83" fmla="*/ 26 h 42"/>
                  <a:gd name="T84" fmla="*/ 155 w 205"/>
                  <a:gd name="T85" fmla="*/ 30 h 42"/>
                  <a:gd name="T86" fmla="*/ 130 w 205"/>
                  <a:gd name="T87" fmla="*/ 25 h 42"/>
                  <a:gd name="T88" fmla="*/ 123 w 205"/>
                  <a:gd name="T89" fmla="*/ 26 h 42"/>
                  <a:gd name="T90" fmla="*/ 167 w 205"/>
                  <a:gd name="T91" fmla="*/ 36 h 42"/>
                  <a:gd name="T92" fmla="*/ 162 w 205"/>
                  <a:gd name="T93" fmla="*/ 31 h 42"/>
                  <a:gd name="T94" fmla="*/ 185 w 205"/>
                  <a:gd name="T95" fmla="*/ 37 h 42"/>
                  <a:gd name="T96" fmla="*/ 205 w 205"/>
                  <a:gd name="T97" fmla="*/ 42 h 42"/>
                  <a:gd name="T98" fmla="*/ 190 w 205"/>
                  <a:gd name="T99" fmla="*/ 36 h 42"/>
                  <a:gd name="T100" fmla="*/ 186 w 205"/>
                  <a:gd name="T101" fmla="*/ 34 h 42"/>
                  <a:gd name="T102" fmla="*/ 168 w 205"/>
                  <a:gd name="T103" fmla="*/ 31 h 42"/>
                  <a:gd name="T104" fmla="*/ 149 w 205"/>
                  <a:gd name="T105" fmla="*/ 24 h 42"/>
                  <a:gd name="T106" fmla="*/ 156 w 205"/>
                  <a:gd name="T107" fmla="*/ 24 h 42"/>
                  <a:gd name="T108" fmla="*/ 170 w 205"/>
                  <a:gd name="T109" fmla="*/ 26 h 42"/>
                  <a:gd name="T110" fmla="*/ 88 w 205"/>
                  <a:gd name="T111" fmla="*/ 14 h 42"/>
                  <a:gd name="T112" fmla="*/ 113 w 205"/>
                  <a:gd name="T113" fmla="*/ 18 h 42"/>
                  <a:gd name="T114" fmla="*/ 110 w 205"/>
                  <a:gd name="T115" fmla="*/ 20 h 42"/>
                  <a:gd name="T116" fmla="*/ 88 w 205"/>
                  <a:gd name="T117"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42">
                    <a:moveTo>
                      <a:pt x="170" y="26"/>
                    </a:moveTo>
                    <a:cubicBezTo>
                      <a:pt x="166" y="25"/>
                      <a:pt x="159" y="22"/>
                      <a:pt x="150" y="20"/>
                    </a:cubicBezTo>
                    <a:cubicBezTo>
                      <a:pt x="142" y="18"/>
                      <a:pt x="132" y="16"/>
                      <a:pt x="126" y="16"/>
                    </a:cubicBezTo>
                    <a:cubicBezTo>
                      <a:pt x="133" y="18"/>
                      <a:pt x="123" y="17"/>
                      <a:pt x="131" y="19"/>
                    </a:cubicBezTo>
                    <a:cubicBezTo>
                      <a:pt x="124" y="19"/>
                      <a:pt x="114" y="17"/>
                      <a:pt x="105" y="16"/>
                    </a:cubicBezTo>
                    <a:cubicBezTo>
                      <a:pt x="95" y="14"/>
                      <a:pt x="86" y="13"/>
                      <a:pt x="83" y="12"/>
                    </a:cubicBezTo>
                    <a:cubicBezTo>
                      <a:pt x="90" y="13"/>
                      <a:pt x="85" y="10"/>
                      <a:pt x="93" y="12"/>
                    </a:cubicBezTo>
                    <a:cubicBezTo>
                      <a:pt x="96" y="13"/>
                      <a:pt x="100" y="14"/>
                      <a:pt x="105" y="15"/>
                    </a:cubicBezTo>
                    <a:cubicBezTo>
                      <a:pt x="103" y="11"/>
                      <a:pt x="103" y="11"/>
                      <a:pt x="103" y="11"/>
                    </a:cubicBezTo>
                    <a:cubicBezTo>
                      <a:pt x="97" y="9"/>
                      <a:pt x="87" y="9"/>
                      <a:pt x="81" y="7"/>
                    </a:cubicBezTo>
                    <a:cubicBezTo>
                      <a:pt x="83" y="6"/>
                      <a:pt x="89" y="6"/>
                      <a:pt x="102" y="9"/>
                    </a:cubicBezTo>
                    <a:cubicBezTo>
                      <a:pt x="93" y="9"/>
                      <a:pt x="111" y="13"/>
                      <a:pt x="117" y="13"/>
                    </a:cubicBezTo>
                    <a:cubicBezTo>
                      <a:pt x="115" y="12"/>
                      <a:pt x="113" y="12"/>
                      <a:pt x="117" y="12"/>
                    </a:cubicBezTo>
                    <a:cubicBezTo>
                      <a:pt x="123" y="13"/>
                      <a:pt x="130" y="15"/>
                      <a:pt x="124" y="13"/>
                    </a:cubicBezTo>
                    <a:cubicBezTo>
                      <a:pt x="104" y="7"/>
                      <a:pt x="119" y="12"/>
                      <a:pt x="127" y="11"/>
                    </a:cubicBezTo>
                    <a:cubicBezTo>
                      <a:pt x="112" y="9"/>
                      <a:pt x="97" y="6"/>
                      <a:pt x="87" y="5"/>
                    </a:cubicBezTo>
                    <a:cubicBezTo>
                      <a:pt x="86" y="4"/>
                      <a:pt x="86" y="4"/>
                      <a:pt x="86" y="4"/>
                    </a:cubicBezTo>
                    <a:cubicBezTo>
                      <a:pt x="73" y="2"/>
                      <a:pt x="69" y="2"/>
                      <a:pt x="65" y="2"/>
                    </a:cubicBezTo>
                    <a:cubicBezTo>
                      <a:pt x="61" y="2"/>
                      <a:pt x="57" y="2"/>
                      <a:pt x="46" y="0"/>
                    </a:cubicBezTo>
                    <a:cubicBezTo>
                      <a:pt x="41" y="1"/>
                      <a:pt x="59" y="2"/>
                      <a:pt x="58" y="3"/>
                    </a:cubicBezTo>
                    <a:cubicBezTo>
                      <a:pt x="48" y="2"/>
                      <a:pt x="47" y="2"/>
                      <a:pt x="44" y="3"/>
                    </a:cubicBezTo>
                    <a:cubicBezTo>
                      <a:pt x="57" y="4"/>
                      <a:pt x="58" y="6"/>
                      <a:pt x="58" y="7"/>
                    </a:cubicBezTo>
                    <a:cubicBezTo>
                      <a:pt x="58" y="9"/>
                      <a:pt x="57" y="10"/>
                      <a:pt x="62" y="12"/>
                    </a:cubicBezTo>
                    <a:cubicBezTo>
                      <a:pt x="59" y="12"/>
                      <a:pt x="57" y="13"/>
                      <a:pt x="53" y="13"/>
                    </a:cubicBezTo>
                    <a:cubicBezTo>
                      <a:pt x="44" y="12"/>
                      <a:pt x="30" y="11"/>
                      <a:pt x="18" y="10"/>
                    </a:cubicBezTo>
                    <a:cubicBezTo>
                      <a:pt x="7" y="10"/>
                      <a:pt x="0" y="10"/>
                      <a:pt x="6" y="11"/>
                    </a:cubicBezTo>
                    <a:cubicBezTo>
                      <a:pt x="18" y="10"/>
                      <a:pt x="16" y="14"/>
                      <a:pt x="29" y="15"/>
                    </a:cubicBezTo>
                    <a:cubicBezTo>
                      <a:pt x="33" y="13"/>
                      <a:pt x="19" y="13"/>
                      <a:pt x="20" y="12"/>
                    </a:cubicBezTo>
                    <a:cubicBezTo>
                      <a:pt x="27" y="11"/>
                      <a:pt x="39" y="12"/>
                      <a:pt x="51" y="13"/>
                    </a:cubicBezTo>
                    <a:cubicBezTo>
                      <a:pt x="63" y="15"/>
                      <a:pt x="75" y="16"/>
                      <a:pt x="82" y="17"/>
                    </a:cubicBezTo>
                    <a:cubicBezTo>
                      <a:pt x="71" y="17"/>
                      <a:pt x="51" y="13"/>
                      <a:pt x="50" y="16"/>
                    </a:cubicBezTo>
                    <a:cubicBezTo>
                      <a:pt x="56" y="16"/>
                      <a:pt x="64" y="17"/>
                      <a:pt x="72" y="19"/>
                    </a:cubicBezTo>
                    <a:cubicBezTo>
                      <a:pt x="79" y="20"/>
                      <a:pt x="86" y="21"/>
                      <a:pt x="91" y="21"/>
                    </a:cubicBezTo>
                    <a:cubicBezTo>
                      <a:pt x="87" y="20"/>
                      <a:pt x="81" y="18"/>
                      <a:pt x="86" y="19"/>
                    </a:cubicBezTo>
                    <a:cubicBezTo>
                      <a:pt x="93" y="20"/>
                      <a:pt x="93" y="20"/>
                      <a:pt x="93" y="21"/>
                    </a:cubicBezTo>
                    <a:cubicBezTo>
                      <a:pt x="94" y="21"/>
                      <a:pt x="95" y="22"/>
                      <a:pt x="105" y="23"/>
                    </a:cubicBezTo>
                    <a:cubicBezTo>
                      <a:pt x="103" y="22"/>
                      <a:pt x="108" y="21"/>
                      <a:pt x="100" y="20"/>
                    </a:cubicBezTo>
                    <a:cubicBezTo>
                      <a:pt x="101" y="20"/>
                      <a:pt x="90" y="19"/>
                      <a:pt x="89" y="18"/>
                    </a:cubicBezTo>
                    <a:cubicBezTo>
                      <a:pt x="97" y="18"/>
                      <a:pt x="108" y="21"/>
                      <a:pt x="115" y="23"/>
                    </a:cubicBezTo>
                    <a:cubicBezTo>
                      <a:pt x="115" y="22"/>
                      <a:pt x="114" y="21"/>
                      <a:pt x="118" y="22"/>
                    </a:cubicBezTo>
                    <a:cubicBezTo>
                      <a:pt x="124" y="23"/>
                      <a:pt x="138" y="27"/>
                      <a:pt x="144" y="27"/>
                    </a:cubicBezTo>
                    <a:cubicBezTo>
                      <a:pt x="142" y="27"/>
                      <a:pt x="139" y="26"/>
                      <a:pt x="143" y="26"/>
                    </a:cubicBezTo>
                    <a:cubicBezTo>
                      <a:pt x="148" y="28"/>
                      <a:pt x="152" y="29"/>
                      <a:pt x="155" y="30"/>
                    </a:cubicBezTo>
                    <a:cubicBezTo>
                      <a:pt x="151" y="30"/>
                      <a:pt x="137" y="28"/>
                      <a:pt x="130" y="25"/>
                    </a:cubicBezTo>
                    <a:cubicBezTo>
                      <a:pt x="135" y="28"/>
                      <a:pt x="118" y="23"/>
                      <a:pt x="123" y="26"/>
                    </a:cubicBezTo>
                    <a:cubicBezTo>
                      <a:pt x="137" y="27"/>
                      <a:pt x="152" y="32"/>
                      <a:pt x="167" y="36"/>
                    </a:cubicBezTo>
                    <a:cubicBezTo>
                      <a:pt x="166" y="34"/>
                      <a:pt x="167" y="33"/>
                      <a:pt x="162" y="31"/>
                    </a:cubicBezTo>
                    <a:cubicBezTo>
                      <a:pt x="174" y="33"/>
                      <a:pt x="180" y="35"/>
                      <a:pt x="185" y="37"/>
                    </a:cubicBezTo>
                    <a:cubicBezTo>
                      <a:pt x="191" y="38"/>
                      <a:pt x="196" y="40"/>
                      <a:pt x="205" y="42"/>
                    </a:cubicBezTo>
                    <a:cubicBezTo>
                      <a:pt x="203" y="40"/>
                      <a:pt x="196" y="38"/>
                      <a:pt x="190" y="36"/>
                    </a:cubicBezTo>
                    <a:cubicBezTo>
                      <a:pt x="184" y="35"/>
                      <a:pt x="180" y="34"/>
                      <a:pt x="186" y="34"/>
                    </a:cubicBezTo>
                    <a:cubicBezTo>
                      <a:pt x="175" y="31"/>
                      <a:pt x="174" y="32"/>
                      <a:pt x="168" y="31"/>
                    </a:cubicBezTo>
                    <a:cubicBezTo>
                      <a:pt x="160" y="28"/>
                      <a:pt x="154" y="26"/>
                      <a:pt x="149" y="24"/>
                    </a:cubicBezTo>
                    <a:cubicBezTo>
                      <a:pt x="162" y="27"/>
                      <a:pt x="161" y="26"/>
                      <a:pt x="156" y="24"/>
                    </a:cubicBezTo>
                    <a:cubicBezTo>
                      <a:pt x="164" y="25"/>
                      <a:pt x="167" y="27"/>
                      <a:pt x="170" y="26"/>
                    </a:cubicBezTo>
                    <a:close/>
                    <a:moveTo>
                      <a:pt x="88" y="14"/>
                    </a:moveTo>
                    <a:cubicBezTo>
                      <a:pt x="89" y="13"/>
                      <a:pt x="106" y="17"/>
                      <a:pt x="113" y="18"/>
                    </a:cubicBezTo>
                    <a:cubicBezTo>
                      <a:pt x="115" y="19"/>
                      <a:pt x="113" y="20"/>
                      <a:pt x="110" y="20"/>
                    </a:cubicBezTo>
                    <a:cubicBezTo>
                      <a:pt x="99" y="18"/>
                      <a:pt x="99" y="16"/>
                      <a:pt x="8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1" name="Freeform 6758">
                <a:extLst>
                  <a:ext uri="{FF2B5EF4-FFF2-40B4-BE49-F238E27FC236}">
                    <a16:creationId xmlns:a16="http://schemas.microsoft.com/office/drawing/2014/main" id="{8C6E42A6-D388-46DB-BAC3-A8897CB49ED7}"/>
                  </a:ext>
                </a:extLst>
              </p:cNvPr>
              <p:cNvSpPr>
                <a:spLocks/>
              </p:cNvSpPr>
              <p:nvPr/>
            </p:nvSpPr>
            <p:spPr bwMode="auto">
              <a:xfrm>
                <a:off x="2808" y="2104"/>
                <a:ext cx="2" cy="15"/>
              </a:xfrm>
              <a:custGeom>
                <a:avLst/>
                <a:gdLst>
                  <a:gd name="T0" fmla="*/ 3 w 3"/>
                  <a:gd name="T1" fmla="*/ 23 h 26"/>
                  <a:gd name="T2" fmla="*/ 1 w 3"/>
                  <a:gd name="T3" fmla="*/ 16 h 26"/>
                  <a:gd name="T4" fmla="*/ 0 w 3"/>
                  <a:gd name="T5" fmla="*/ 9 h 26"/>
                  <a:gd name="T6" fmla="*/ 2 w 3"/>
                  <a:gd name="T7" fmla="*/ 0 h 26"/>
                  <a:gd name="T8" fmla="*/ 3 w 3"/>
                  <a:gd name="T9" fmla="*/ 23 h 26"/>
                </a:gdLst>
                <a:ahLst/>
                <a:cxnLst>
                  <a:cxn ang="0">
                    <a:pos x="T0" y="T1"/>
                  </a:cxn>
                  <a:cxn ang="0">
                    <a:pos x="T2" y="T3"/>
                  </a:cxn>
                  <a:cxn ang="0">
                    <a:pos x="T4" y="T5"/>
                  </a:cxn>
                  <a:cxn ang="0">
                    <a:pos x="T6" y="T7"/>
                  </a:cxn>
                  <a:cxn ang="0">
                    <a:pos x="T8" y="T9"/>
                  </a:cxn>
                </a:cxnLst>
                <a:rect l="0" t="0" r="r" b="b"/>
                <a:pathLst>
                  <a:path w="3" h="26">
                    <a:moveTo>
                      <a:pt x="3" y="23"/>
                    </a:moveTo>
                    <a:cubicBezTo>
                      <a:pt x="2" y="26"/>
                      <a:pt x="2" y="20"/>
                      <a:pt x="1" y="16"/>
                    </a:cubicBezTo>
                    <a:cubicBezTo>
                      <a:pt x="1" y="11"/>
                      <a:pt x="1" y="6"/>
                      <a:pt x="0" y="9"/>
                    </a:cubicBezTo>
                    <a:cubicBezTo>
                      <a:pt x="0" y="4"/>
                      <a:pt x="1" y="1"/>
                      <a:pt x="2" y="0"/>
                    </a:cubicBezTo>
                    <a:cubicBezTo>
                      <a:pt x="1" y="15"/>
                      <a:pt x="2" y="10"/>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2" name="Freeform 6759">
                <a:extLst>
                  <a:ext uri="{FF2B5EF4-FFF2-40B4-BE49-F238E27FC236}">
                    <a16:creationId xmlns:a16="http://schemas.microsoft.com/office/drawing/2014/main" id="{E4EACF97-2B3C-427A-A096-FB9905D1473E}"/>
                  </a:ext>
                </a:extLst>
              </p:cNvPr>
              <p:cNvSpPr>
                <a:spLocks/>
              </p:cNvSpPr>
              <p:nvPr/>
            </p:nvSpPr>
            <p:spPr bwMode="auto">
              <a:xfrm>
                <a:off x="2667" y="1765"/>
                <a:ext cx="27" cy="33"/>
              </a:xfrm>
              <a:custGeom>
                <a:avLst/>
                <a:gdLst>
                  <a:gd name="T0" fmla="*/ 0 w 48"/>
                  <a:gd name="T1" fmla="*/ 2 h 57"/>
                  <a:gd name="T2" fmla="*/ 1 w 48"/>
                  <a:gd name="T3" fmla="*/ 0 h 57"/>
                  <a:gd name="T4" fmla="*/ 16 w 48"/>
                  <a:gd name="T5" fmla="*/ 16 h 57"/>
                  <a:gd name="T6" fmla="*/ 6 w 48"/>
                  <a:gd name="T7" fmla="*/ 7 h 57"/>
                  <a:gd name="T8" fmla="*/ 27 w 48"/>
                  <a:gd name="T9" fmla="*/ 32 h 57"/>
                  <a:gd name="T10" fmla="*/ 48 w 48"/>
                  <a:gd name="T11" fmla="*/ 57 h 57"/>
                  <a:gd name="T12" fmla="*/ 25 w 48"/>
                  <a:gd name="T13" fmla="*/ 31 h 57"/>
                  <a:gd name="T14" fmla="*/ 0 w 48"/>
                  <a:gd name="T15" fmla="*/ 2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57">
                    <a:moveTo>
                      <a:pt x="0" y="2"/>
                    </a:moveTo>
                    <a:cubicBezTo>
                      <a:pt x="5" y="6"/>
                      <a:pt x="0" y="1"/>
                      <a:pt x="1" y="0"/>
                    </a:cubicBezTo>
                    <a:cubicBezTo>
                      <a:pt x="8" y="9"/>
                      <a:pt x="8" y="7"/>
                      <a:pt x="16" y="16"/>
                    </a:cubicBezTo>
                    <a:cubicBezTo>
                      <a:pt x="15" y="17"/>
                      <a:pt x="6" y="6"/>
                      <a:pt x="6" y="7"/>
                    </a:cubicBezTo>
                    <a:cubicBezTo>
                      <a:pt x="15" y="17"/>
                      <a:pt x="21" y="25"/>
                      <a:pt x="27" y="32"/>
                    </a:cubicBezTo>
                    <a:cubicBezTo>
                      <a:pt x="34" y="39"/>
                      <a:pt x="40" y="46"/>
                      <a:pt x="48" y="57"/>
                    </a:cubicBezTo>
                    <a:cubicBezTo>
                      <a:pt x="39" y="47"/>
                      <a:pt x="32" y="39"/>
                      <a:pt x="25" y="3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3" name="Freeform 6760">
                <a:extLst>
                  <a:ext uri="{FF2B5EF4-FFF2-40B4-BE49-F238E27FC236}">
                    <a16:creationId xmlns:a16="http://schemas.microsoft.com/office/drawing/2014/main" id="{6BCDFA8D-2082-4241-A9CD-49C6835BCC94}"/>
                  </a:ext>
                </a:extLst>
              </p:cNvPr>
              <p:cNvSpPr>
                <a:spLocks/>
              </p:cNvSpPr>
              <p:nvPr/>
            </p:nvSpPr>
            <p:spPr bwMode="auto">
              <a:xfrm>
                <a:off x="2781" y="1961"/>
                <a:ext cx="9" cy="34"/>
              </a:xfrm>
              <a:custGeom>
                <a:avLst/>
                <a:gdLst>
                  <a:gd name="T0" fmla="*/ 0 w 17"/>
                  <a:gd name="T1" fmla="*/ 0 h 59"/>
                  <a:gd name="T2" fmla="*/ 5 w 17"/>
                  <a:gd name="T3" fmla="*/ 5 h 59"/>
                  <a:gd name="T4" fmla="*/ 12 w 17"/>
                  <a:gd name="T5" fmla="*/ 21 h 59"/>
                  <a:gd name="T6" fmla="*/ 7 w 17"/>
                  <a:gd name="T7" fmla="*/ 17 h 59"/>
                  <a:gd name="T8" fmla="*/ 10 w 17"/>
                  <a:gd name="T9" fmla="*/ 29 h 59"/>
                  <a:gd name="T10" fmla="*/ 14 w 17"/>
                  <a:gd name="T11" fmla="*/ 38 h 59"/>
                  <a:gd name="T12" fmla="*/ 17 w 17"/>
                  <a:gd name="T13" fmla="*/ 59 h 59"/>
                  <a:gd name="T14" fmla="*/ 12 w 17"/>
                  <a:gd name="T15" fmla="*/ 41 h 59"/>
                  <a:gd name="T16" fmla="*/ 7 w 17"/>
                  <a:gd name="T17" fmla="*/ 21 h 59"/>
                  <a:gd name="T18" fmla="*/ 0 w 17"/>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59">
                    <a:moveTo>
                      <a:pt x="0" y="0"/>
                    </a:moveTo>
                    <a:cubicBezTo>
                      <a:pt x="3" y="5"/>
                      <a:pt x="4" y="4"/>
                      <a:pt x="5" y="5"/>
                    </a:cubicBezTo>
                    <a:cubicBezTo>
                      <a:pt x="6" y="6"/>
                      <a:pt x="7" y="9"/>
                      <a:pt x="12" y="21"/>
                    </a:cubicBezTo>
                    <a:cubicBezTo>
                      <a:pt x="10" y="19"/>
                      <a:pt x="7" y="12"/>
                      <a:pt x="7" y="17"/>
                    </a:cubicBezTo>
                    <a:cubicBezTo>
                      <a:pt x="8" y="20"/>
                      <a:pt x="9" y="24"/>
                      <a:pt x="10" y="29"/>
                    </a:cubicBezTo>
                    <a:cubicBezTo>
                      <a:pt x="12" y="39"/>
                      <a:pt x="12" y="31"/>
                      <a:pt x="14" y="38"/>
                    </a:cubicBezTo>
                    <a:cubicBezTo>
                      <a:pt x="16" y="48"/>
                      <a:pt x="17" y="55"/>
                      <a:pt x="17" y="59"/>
                    </a:cubicBezTo>
                    <a:cubicBezTo>
                      <a:pt x="16" y="49"/>
                      <a:pt x="15" y="53"/>
                      <a:pt x="12" y="41"/>
                    </a:cubicBezTo>
                    <a:cubicBezTo>
                      <a:pt x="12" y="37"/>
                      <a:pt x="10" y="29"/>
                      <a:pt x="7" y="21"/>
                    </a:cubicBezTo>
                    <a:cubicBezTo>
                      <a:pt x="4" y="1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4" name="Freeform 6761">
                <a:extLst>
                  <a:ext uri="{FF2B5EF4-FFF2-40B4-BE49-F238E27FC236}">
                    <a16:creationId xmlns:a16="http://schemas.microsoft.com/office/drawing/2014/main" id="{D6687846-4008-4FAE-A825-1A13FB88728C}"/>
                  </a:ext>
                </a:extLst>
              </p:cNvPr>
              <p:cNvSpPr>
                <a:spLocks noEditPoints="1"/>
              </p:cNvSpPr>
              <p:nvPr/>
            </p:nvSpPr>
            <p:spPr bwMode="auto">
              <a:xfrm>
                <a:off x="2792" y="2019"/>
                <a:ext cx="15" cy="71"/>
              </a:xfrm>
              <a:custGeom>
                <a:avLst/>
                <a:gdLst>
                  <a:gd name="T0" fmla="*/ 8 w 26"/>
                  <a:gd name="T1" fmla="*/ 68 h 124"/>
                  <a:gd name="T2" fmla="*/ 10 w 26"/>
                  <a:gd name="T3" fmla="*/ 79 h 124"/>
                  <a:gd name="T4" fmla="*/ 10 w 26"/>
                  <a:gd name="T5" fmla="*/ 62 h 124"/>
                  <a:gd name="T6" fmla="*/ 15 w 26"/>
                  <a:gd name="T7" fmla="*/ 83 h 124"/>
                  <a:gd name="T8" fmla="*/ 18 w 26"/>
                  <a:gd name="T9" fmla="*/ 106 h 124"/>
                  <a:gd name="T10" fmla="*/ 21 w 26"/>
                  <a:gd name="T11" fmla="*/ 124 h 124"/>
                  <a:gd name="T12" fmla="*/ 19 w 26"/>
                  <a:gd name="T13" fmla="*/ 108 h 124"/>
                  <a:gd name="T14" fmla="*/ 21 w 26"/>
                  <a:gd name="T15" fmla="*/ 99 h 124"/>
                  <a:gd name="T16" fmla="*/ 25 w 26"/>
                  <a:gd name="T17" fmla="*/ 116 h 124"/>
                  <a:gd name="T18" fmla="*/ 24 w 26"/>
                  <a:gd name="T19" fmla="*/ 96 h 124"/>
                  <a:gd name="T20" fmla="*/ 22 w 26"/>
                  <a:gd name="T21" fmla="*/ 94 h 124"/>
                  <a:gd name="T22" fmla="*/ 24 w 26"/>
                  <a:gd name="T23" fmla="*/ 84 h 124"/>
                  <a:gd name="T24" fmla="*/ 17 w 26"/>
                  <a:gd name="T25" fmla="*/ 42 h 124"/>
                  <a:gd name="T26" fmla="*/ 15 w 26"/>
                  <a:gd name="T27" fmla="*/ 22 h 124"/>
                  <a:gd name="T28" fmla="*/ 13 w 26"/>
                  <a:gd name="T29" fmla="*/ 24 h 124"/>
                  <a:gd name="T30" fmla="*/ 11 w 26"/>
                  <a:gd name="T31" fmla="*/ 8 h 124"/>
                  <a:gd name="T32" fmla="*/ 8 w 26"/>
                  <a:gd name="T33" fmla="*/ 16 h 124"/>
                  <a:gd name="T34" fmla="*/ 6 w 26"/>
                  <a:gd name="T35" fmla="*/ 4 h 124"/>
                  <a:gd name="T36" fmla="*/ 0 w 26"/>
                  <a:gd name="T37" fmla="*/ 10 h 124"/>
                  <a:gd name="T38" fmla="*/ 6 w 26"/>
                  <a:gd name="T39" fmla="*/ 45 h 124"/>
                  <a:gd name="T40" fmla="*/ 2 w 26"/>
                  <a:gd name="T41" fmla="*/ 26 h 124"/>
                  <a:gd name="T42" fmla="*/ 0 w 26"/>
                  <a:gd name="T43" fmla="*/ 32 h 124"/>
                  <a:gd name="T44" fmla="*/ 6 w 26"/>
                  <a:gd name="T45" fmla="*/ 66 h 124"/>
                  <a:gd name="T46" fmla="*/ 2 w 26"/>
                  <a:gd name="T47" fmla="*/ 52 h 124"/>
                  <a:gd name="T48" fmla="*/ 2 w 26"/>
                  <a:gd name="T49" fmla="*/ 65 h 124"/>
                  <a:gd name="T50" fmla="*/ 7 w 26"/>
                  <a:gd name="T51" fmla="*/ 90 h 124"/>
                  <a:gd name="T52" fmla="*/ 4 w 26"/>
                  <a:gd name="T53" fmla="*/ 80 h 124"/>
                  <a:gd name="T54" fmla="*/ 3 w 26"/>
                  <a:gd name="T55" fmla="*/ 97 h 124"/>
                  <a:gd name="T56" fmla="*/ 5 w 26"/>
                  <a:gd name="T57" fmla="*/ 112 h 124"/>
                  <a:gd name="T58" fmla="*/ 7 w 26"/>
                  <a:gd name="T59" fmla="*/ 102 h 124"/>
                  <a:gd name="T60" fmla="*/ 9 w 26"/>
                  <a:gd name="T61" fmla="*/ 117 h 124"/>
                  <a:gd name="T62" fmla="*/ 13 w 26"/>
                  <a:gd name="T63" fmla="*/ 118 h 124"/>
                  <a:gd name="T64" fmla="*/ 6 w 26"/>
                  <a:gd name="T65" fmla="*/ 53 h 124"/>
                  <a:gd name="T66" fmla="*/ 3 w 26"/>
                  <a:gd name="T67" fmla="*/ 38 h 124"/>
                  <a:gd name="T68" fmla="*/ 9 w 26"/>
                  <a:gd name="T69" fmla="*/ 67 h 124"/>
                  <a:gd name="T70" fmla="*/ 8 w 26"/>
                  <a:gd name="T71" fmla="*/ 68 h 124"/>
                  <a:gd name="T72" fmla="*/ 3 w 26"/>
                  <a:gd name="T73" fmla="*/ 12 h 124"/>
                  <a:gd name="T74" fmla="*/ 5 w 26"/>
                  <a:gd name="T75" fmla="*/ 19 h 124"/>
                  <a:gd name="T76" fmla="*/ 8 w 26"/>
                  <a:gd name="T77" fmla="*/ 29 h 124"/>
                  <a:gd name="T78" fmla="*/ 7 w 26"/>
                  <a:gd name="T79" fmla="*/ 26 h 124"/>
                  <a:gd name="T80" fmla="*/ 7 w 26"/>
                  <a:gd name="T81" fmla="*/ 35 h 124"/>
                  <a:gd name="T82" fmla="*/ 3 w 26"/>
                  <a:gd name="T83" fmla="*/ 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124">
                    <a:moveTo>
                      <a:pt x="8" y="68"/>
                    </a:moveTo>
                    <a:cubicBezTo>
                      <a:pt x="9" y="68"/>
                      <a:pt x="10" y="73"/>
                      <a:pt x="10" y="79"/>
                    </a:cubicBezTo>
                    <a:cubicBezTo>
                      <a:pt x="13" y="82"/>
                      <a:pt x="10" y="67"/>
                      <a:pt x="10" y="62"/>
                    </a:cubicBezTo>
                    <a:cubicBezTo>
                      <a:pt x="12" y="71"/>
                      <a:pt x="14" y="74"/>
                      <a:pt x="15" y="83"/>
                    </a:cubicBezTo>
                    <a:cubicBezTo>
                      <a:pt x="16" y="89"/>
                      <a:pt x="17" y="98"/>
                      <a:pt x="18" y="106"/>
                    </a:cubicBezTo>
                    <a:cubicBezTo>
                      <a:pt x="19" y="114"/>
                      <a:pt x="20" y="121"/>
                      <a:pt x="21" y="124"/>
                    </a:cubicBezTo>
                    <a:cubicBezTo>
                      <a:pt x="22" y="122"/>
                      <a:pt x="20" y="118"/>
                      <a:pt x="19" y="108"/>
                    </a:cubicBezTo>
                    <a:cubicBezTo>
                      <a:pt x="22" y="120"/>
                      <a:pt x="20" y="97"/>
                      <a:pt x="21" y="99"/>
                    </a:cubicBezTo>
                    <a:cubicBezTo>
                      <a:pt x="22" y="111"/>
                      <a:pt x="24" y="117"/>
                      <a:pt x="25" y="116"/>
                    </a:cubicBezTo>
                    <a:cubicBezTo>
                      <a:pt x="24" y="105"/>
                      <a:pt x="26" y="108"/>
                      <a:pt x="24" y="96"/>
                    </a:cubicBezTo>
                    <a:cubicBezTo>
                      <a:pt x="23" y="96"/>
                      <a:pt x="23" y="99"/>
                      <a:pt x="22" y="94"/>
                    </a:cubicBezTo>
                    <a:cubicBezTo>
                      <a:pt x="22" y="87"/>
                      <a:pt x="22" y="84"/>
                      <a:pt x="24" y="84"/>
                    </a:cubicBezTo>
                    <a:cubicBezTo>
                      <a:pt x="22" y="65"/>
                      <a:pt x="20" y="51"/>
                      <a:pt x="17" y="42"/>
                    </a:cubicBezTo>
                    <a:cubicBezTo>
                      <a:pt x="19" y="36"/>
                      <a:pt x="14" y="28"/>
                      <a:pt x="15" y="22"/>
                    </a:cubicBezTo>
                    <a:cubicBezTo>
                      <a:pt x="14" y="18"/>
                      <a:pt x="13" y="19"/>
                      <a:pt x="13" y="24"/>
                    </a:cubicBezTo>
                    <a:cubicBezTo>
                      <a:pt x="11" y="12"/>
                      <a:pt x="12" y="16"/>
                      <a:pt x="11" y="8"/>
                    </a:cubicBezTo>
                    <a:cubicBezTo>
                      <a:pt x="9" y="7"/>
                      <a:pt x="9" y="14"/>
                      <a:pt x="8" y="16"/>
                    </a:cubicBezTo>
                    <a:cubicBezTo>
                      <a:pt x="6" y="4"/>
                      <a:pt x="6" y="4"/>
                      <a:pt x="6" y="4"/>
                    </a:cubicBezTo>
                    <a:cubicBezTo>
                      <a:pt x="1" y="0"/>
                      <a:pt x="4" y="20"/>
                      <a:pt x="0" y="10"/>
                    </a:cubicBezTo>
                    <a:cubicBezTo>
                      <a:pt x="2" y="21"/>
                      <a:pt x="6" y="40"/>
                      <a:pt x="6" y="45"/>
                    </a:cubicBezTo>
                    <a:cubicBezTo>
                      <a:pt x="4" y="38"/>
                      <a:pt x="4" y="35"/>
                      <a:pt x="2" y="26"/>
                    </a:cubicBezTo>
                    <a:cubicBezTo>
                      <a:pt x="2" y="37"/>
                      <a:pt x="0" y="25"/>
                      <a:pt x="0" y="32"/>
                    </a:cubicBezTo>
                    <a:cubicBezTo>
                      <a:pt x="2" y="45"/>
                      <a:pt x="5" y="57"/>
                      <a:pt x="6" y="66"/>
                    </a:cubicBezTo>
                    <a:cubicBezTo>
                      <a:pt x="4" y="65"/>
                      <a:pt x="3" y="50"/>
                      <a:pt x="2" y="52"/>
                    </a:cubicBezTo>
                    <a:cubicBezTo>
                      <a:pt x="1" y="55"/>
                      <a:pt x="4" y="70"/>
                      <a:pt x="2" y="65"/>
                    </a:cubicBezTo>
                    <a:cubicBezTo>
                      <a:pt x="4" y="79"/>
                      <a:pt x="5" y="74"/>
                      <a:pt x="7" y="90"/>
                    </a:cubicBezTo>
                    <a:cubicBezTo>
                      <a:pt x="6" y="95"/>
                      <a:pt x="5" y="81"/>
                      <a:pt x="4" y="80"/>
                    </a:cubicBezTo>
                    <a:cubicBezTo>
                      <a:pt x="6" y="94"/>
                      <a:pt x="3" y="88"/>
                      <a:pt x="3" y="97"/>
                    </a:cubicBezTo>
                    <a:cubicBezTo>
                      <a:pt x="5" y="99"/>
                      <a:pt x="4" y="106"/>
                      <a:pt x="5" y="112"/>
                    </a:cubicBezTo>
                    <a:cubicBezTo>
                      <a:pt x="6" y="109"/>
                      <a:pt x="7" y="107"/>
                      <a:pt x="7" y="102"/>
                    </a:cubicBezTo>
                    <a:cubicBezTo>
                      <a:pt x="9" y="109"/>
                      <a:pt x="8" y="110"/>
                      <a:pt x="9" y="117"/>
                    </a:cubicBezTo>
                    <a:cubicBezTo>
                      <a:pt x="12" y="118"/>
                      <a:pt x="10" y="113"/>
                      <a:pt x="13" y="118"/>
                    </a:cubicBezTo>
                    <a:cubicBezTo>
                      <a:pt x="12" y="91"/>
                      <a:pt x="5" y="65"/>
                      <a:pt x="6" y="53"/>
                    </a:cubicBezTo>
                    <a:cubicBezTo>
                      <a:pt x="6" y="58"/>
                      <a:pt x="2" y="42"/>
                      <a:pt x="3" y="38"/>
                    </a:cubicBezTo>
                    <a:cubicBezTo>
                      <a:pt x="5" y="47"/>
                      <a:pt x="9" y="55"/>
                      <a:pt x="9" y="67"/>
                    </a:cubicBezTo>
                    <a:cubicBezTo>
                      <a:pt x="8" y="65"/>
                      <a:pt x="8" y="63"/>
                      <a:pt x="8" y="68"/>
                    </a:cubicBezTo>
                    <a:close/>
                    <a:moveTo>
                      <a:pt x="3" y="12"/>
                    </a:moveTo>
                    <a:cubicBezTo>
                      <a:pt x="4" y="12"/>
                      <a:pt x="5" y="17"/>
                      <a:pt x="5" y="19"/>
                    </a:cubicBezTo>
                    <a:cubicBezTo>
                      <a:pt x="6" y="22"/>
                      <a:pt x="7" y="22"/>
                      <a:pt x="8" y="29"/>
                    </a:cubicBezTo>
                    <a:cubicBezTo>
                      <a:pt x="8" y="30"/>
                      <a:pt x="7" y="28"/>
                      <a:pt x="7" y="26"/>
                    </a:cubicBezTo>
                    <a:cubicBezTo>
                      <a:pt x="7" y="29"/>
                      <a:pt x="8" y="35"/>
                      <a:pt x="7" y="35"/>
                    </a:cubicBezTo>
                    <a:cubicBezTo>
                      <a:pt x="5" y="26"/>
                      <a:pt x="6" y="23"/>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5" name="Freeform 6762">
                <a:extLst>
                  <a:ext uri="{FF2B5EF4-FFF2-40B4-BE49-F238E27FC236}">
                    <a16:creationId xmlns:a16="http://schemas.microsoft.com/office/drawing/2014/main" id="{AC6FD57B-8A1B-4D6A-87E1-AE30E11D1738}"/>
                  </a:ext>
                </a:extLst>
              </p:cNvPr>
              <p:cNvSpPr>
                <a:spLocks noEditPoints="1"/>
              </p:cNvSpPr>
              <p:nvPr/>
            </p:nvSpPr>
            <p:spPr bwMode="auto">
              <a:xfrm>
                <a:off x="2666" y="1778"/>
                <a:ext cx="58" cy="71"/>
              </a:xfrm>
              <a:custGeom>
                <a:avLst/>
                <a:gdLst>
                  <a:gd name="T0" fmla="*/ 68 w 101"/>
                  <a:gd name="T1" fmla="*/ 77 h 126"/>
                  <a:gd name="T2" fmla="*/ 47 w 101"/>
                  <a:gd name="T3" fmla="*/ 50 h 126"/>
                  <a:gd name="T4" fmla="*/ 54 w 101"/>
                  <a:gd name="T5" fmla="*/ 62 h 126"/>
                  <a:gd name="T6" fmla="*/ 59 w 101"/>
                  <a:gd name="T7" fmla="*/ 72 h 126"/>
                  <a:gd name="T8" fmla="*/ 25 w 101"/>
                  <a:gd name="T9" fmla="*/ 27 h 126"/>
                  <a:gd name="T10" fmla="*/ 15 w 101"/>
                  <a:gd name="T11" fmla="*/ 18 h 126"/>
                  <a:gd name="T12" fmla="*/ 0 w 101"/>
                  <a:gd name="T13" fmla="*/ 0 h 126"/>
                  <a:gd name="T14" fmla="*/ 24 w 101"/>
                  <a:gd name="T15" fmla="*/ 30 h 126"/>
                  <a:gd name="T16" fmla="*/ 56 w 101"/>
                  <a:gd name="T17" fmla="*/ 71 h 126"/>
                  <a:gd name="T18" fmla="*/ 76 w 101"/>
                  <a:gd name="T19" fmla="*/ 98 h 126"/>
                  <a:gd name="T20" fmla="*/ 95 w 101"/>
                  <a:gd name="T21" fmla="*/ 126 h 126"/>
                  <a:gd name="T22" fmla="*/ 82 w 101"/>
                  <a:gd name="T23" fmla="*/ 105 h 126"/>
                  <a:gd name="T24" fmla="*/ 64 w 101"/>
                  <a:gd name="T25" fmla="*/ 79 h 126"/>
                  <a:gd name="T26" fmla="*/ 60 w 101"/>
                  <a:gd name="T27" fmla="*/ 70 h 126"/>
                  <a:gd name="T28" fmla="*/ 68 w 101"/>
                  <a:gd name="T29" fmla="*/ 76 h 126"/>
                  <a:gd name="T30" fmla="*/ 81 w 101"/>
                  <a:gd name="T31" fmla="*/ 94 h 126"/>
                  <a:gd name="T32" fmla="*/ 78 w 101"/>
                  <a:gd name="T33" fmla="*/ 88 h 126"/>
                  <a:gd name="T34" fmla="*/ 73 w 101"/>
                  <a:gd name="T35" fmla="*/ 80 h 126"/>
                  <a:gd name="T36" fmla="*/ 85 w 101"/>
                  <a:gd name="T37" fmla="*/ 93 h 126"/>
                  <a:gd name="T38" fmla="*/ 70 w 101"/>
                  <a:gd name="T39" fmla="*/ 70 h 126"/>
                  <a:gd name="T40" fmla="*/ 77 w 101"/>
                  <a:gd name="T41" fmla="*/ 77 h 126"/>
                  <a:gd name="T42" fmla="*/ 84 w 101"/>
                  <a:gd name="T43" fmla="*/ 86 h 126"/>
                  <a:gd name="T44" fmla="*/ 78 w 101"/>
                  <a:gd name="T45" fmla="*/ 76 h 126"/>
                  <a:gd name="T46" fmla="*/ 79 w 101"/>
                  <a:gd name="T47" fmla="*/ 74 h 126"/>
                  <a:gd name="T48" fmla="*/ 89 w 101"/>
                  <a:gd name="T49" fmla="*/ 89 h 126"/>
                  <a:gd name="T50" fmla="*/ 95 w 101"/>
                  <a:gd name="T51" fmla="*/ 101 h 126"/>
                  <a:gd name="T52" fmla="*/ 101 w 101"/>
                  <a:gd name="T53" fmla="*/ 105 h 126"/>
                  <a:gd name="T54" fmla="*/ 79 w 101"/>
                  <a:gd name="T55" fmla="*/ 73 h 126"/>
                  <a:gd name="T56" fmla="*/ 80 w 101"/>
                  <a:gd name="T57" fmla="*/ 70 h 126"/>
                  <a:gd name="T58" fmla="*/ 68 w 101"/>
                  <a:gd name="T59" fmla="*/ 57 h 126"/>
                  <a:gd name="T60" fmla="*/ 74 w 101"/>
                  <a:gd name="T61" fmla="*/ 58 h 126"/>
                  <a:gd name="T62" fmla="*/ 63 w 101"/>
                  <a:gd name="T63" fmla="*/ 52 h 126"/>
                  <a:gd name="T64" fmla="*/ 51 w 101"/>
                  <a:gd name="T65" fmla="*/ 39 h 126"/>
                  <a:gd name="T66" fmla="*/ 64 w 101"/>
                  <a:gd name="T67" fmla="*/ 58 h 126"/>
                  <a:gd name="T68" fmla="*/ 68 w 101"/>
                  <a:gd name="T69" fmla="*/ 68 h 126"/>
                  <a:gd name="T70" fmla="*/ 61 w 101"/>
                  <a:gd name="T71" fmla="*/ 59 h 126"/>
                  <a:gd name="T72" fmla="*/ 59 w 101"/>
                  <a:gd name="T73" fmla="*/ 55 h 126"/>
                  <a:gd name="T74" fmla="*/ 53 w 101"/>
                  <a:gd name="T75" fmla="*/ 51 h 126"/>
                  <a:gd name="T76" fmla="*/ 59 w 101"/>
                  <a:gd name="T77" fmla="*/ 63 h 126"/>
                  <a:gd name="T78" fmla="*/ 57 w 101"/>
                  <a:gd name="T79" fmla="*/ 61 h 126"/>
                  <a:gd name="T80" fmla="*/ 45 w 101"/>
                  <a:gd name="T81" fmla="*/ 46 h 126"/>
                  <a:gd name="T82" fmla="*/ 46 w 101"/>
                  <a:gd name="T83" fmla="*/ 43 h 126"/>
                  <a:gd name="T84" fmla="*/ 28 w 101"/>
                  <a:gd name="T85" fmla="*/ 26 h 126"/>
                  <a:gd name="T86" fmla="*/ 25 w 101"/>
                  <a:gd name="T87" fmla="*/ 26 h 126"/>
                  <a:gd name="T88" fmla="*/ 35 w 101"/>
                  <a:gd name="T89" fmla="*/ 37 h 126"/>
                  <a:gd name="T90" fmla="*/ 36 w 101"/>
                  <a:gd name="T91" fmla="*/ 34 h 126"/>
                  <a:gd name="T92" fmla="*/ 68 w 101"/>
                  <a:gd name="T93" fmla="*/ 77 h 126"/>
                  <a:gd name="T94" fmla="*/ 60 w 101"/>
                  <a:gd name="T95" fmla="*/ 60 h 126"/>
                  <a:gd name="T96" fmla="*/ 72 w 101"/>
                  <a:gd name="T97" fmla="*/ 75 h 126"/>
                  <a:gd name="T98" fmla="*/ 69 w 101"/>
                  <a:gd name="T99" fmla="*/ 74 h 126"/>
                  <a:gd name="T100" fmla="*/ 60 w 101"/>
                  <a:gd name="T101" fmla="*/ 6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6">
                    <a:moveTo>
                      <a:pt x="68" y="77"/>
                    </a:moveTo>
                    <a:cubicBezTo>
                      <a:pt x="60" y="67"/>
                      <a:pt x="58" y="64"/>
                      <a:pt x="47" y="50"/>
                    </a:cubicBezTo>
                    <a:cubicBezTo>
                      <a:pt x="46" y="51"/>
                      <a:pt x="50" y="57"/>
                      <a:pt x="54" y="62"/>
                    </a:cubicBezTo>
                    <a:cubicBezTo>
                      <a:pt x="58" y="67"/>
                      <a:pt x="61" y="73"/>
                      <a:pt x="59" y="72"/>
                    </a:cubicBezTo>
                    <a:cubicBezTo>
                      <a:pt x="50" y="60"/>
                      <a:pt x="35" y="42"/>
                      <a:pt x="25" y="27"/>
                    </a:cubicBezTo>
                    <a:cubicBezTo>
                      <a:pt x="24" y="29"/>
                      <a:pt x="20" y="24"/>
                      <a:pt x="15" y="18"/>
                    </a:cubicBezTo>
                    <a:cubicBezTo>
                      <a:pt x="10" y="11"/>
                      <a:pt x="4" y="4"/>
                      <a:pt x="0" y="0"/>
                    </a:cubicBezTo>
                    <a:cubicBezTo>
                      <a:pt x="3" y="6"/>
                      <a:pt x="13" y="17"/>
                      <a:pt x="24" y="30"/>
                    </a:cubicBezTo>
                    <a:cubicBezTo>
                      <a:pt x="35" y="43"/>
                      <a:pt x="48" y="58"/>
                      <a:pt x="56" y="71"/>
                    </a:cubicBezTo>
                    <a:cubicBezTo>
                      <a:pt x="59" y="73"/>
                      <a:pt x="68" y="85"/>
                      <a:pt x="76" y="98"/>
                    </a:cubicBezTo>
                    <a:cubicBezTo>
                      <a:pt x="84" y="110"/>
                      <a:pt x="92" y="123"/>
                      <a:pt x="95" y="126"/>
                    </a:cubicBezTo>
                    <a:cubicBezTo>
                      <a:pt x="93" y="122"/>
                      <a:pt x="88" y="114"/>
                      <a:pt x="82" y="105"/>
                    </a:cubicBezTo>
                    <a:cubicBezTo>
                      <a:pt x="76" y="97"/>
                      <a:pt x="69" y="87"/>
                      <a:pt x="64" y="79"/>
                    </a:cubicBezTo>
                    <a:cubicBezTo>
                      <a:pt x="62" y="75"/>
                      <a:pt x="61" y="72"/>
                      <a:pt x="60" y="70"/>
                    </a:cubicBezTo>
                    <a:cubicBezTo>
                      <a:pt x="66" y="77"/>
                      <a:pt x="74" y="86"/>
                      <a:pt x="68" y="76"/>
                    </a:cubicBezTo>
                    <a:cubicBezTo>
                      <a:pt x="76" y="87"/>
                      <a:pt x="74" y="82"/>
                      <a:pt x="81" y="94"/>
                    </a:cubicBezTo>
                    <a:cubicBezTo>
                      <a:pt x="83" y="96"/>
                      <a:pt x="81" y="92"/>
                      <a:pt x="78" y="88"/>
                    </a:cubicBezTo>
                    <a:cubicBezTo>
                      <a:pt x="76" y="84"/>
                      <a:pt x="73" y="80"/>
                      <a:pt x="73" y="80"/>
                    </a:cubicBezTo>
                    <a:cubicBezTo>
                      <a:pt x="71" y="72"/>
                      <a:pt x="81" y="88"/>
                      <a:pt x="85" y="93"/>
                    </a:cubicBezTo>
                    <a:cubicBezTo>
                      <a:pt x="81" y="84"/>
                      <a:pt x="70" y="73"/>
                      <a:pt x="70" y="70"/>
                    </a:cubicBezTo>
                    <a:cubicBezTo>
                      <a:pt x="70" y="68"/>
                      <a:pt x="73" y="72"/>
                      <a:pt x="77" y="77"/>
                    </a:cubicBezTo>
                    <a:cubicBezTo>
                      <a:pt x="80" y="81"/>
                      <a:pt x="83" y="87"/>
                      <a:pt x="84" y="86"/>
                    </a:cubicBezTo>
                    <a:cubicBezTo>
                      <a:pt x="80" y="81"/>
                      <a:pt x="79" y="78"/>
                      <a:pt x="78" y="76"/>
                    </a:cubicBezTo>
                    <a:cubicBezTo>
                      <a:pt x="89" y="91"/>
                      <a:pt x="83" y="80"/>
                      <a:pt x="79" y="74"/>
                    </a:cubicBezTo>
                    <a:cubicBezTo>
                      <a:pt x="85" y="82"/>
                      <a:pt x="87" y="86"/>
                      <a:pt x="89" y="89"/>
                    </a:cubicBezTo>
                    <a:cubicBezTo>
                      <a:pt x="90" y="93"/>
                      <a:pt x="92" y="95"/>
                      <a:pt x="95" y="101"/>
                    </a:cubicBezTo>
                    <a:cubicBezTo>
                      <a:pt x="92" y="93"/>
                      <a:pt x="92" y="94"/>
                      <a:pt x="101" y="105"/>
                    </a:cubicBezTo>
                    <a:cubicBezTo>
                      <a:pt x="97" y="98"/>
                      <a:pt x="87" y="83"/>
                      <a:pt x="79" y="73"/>
                    </a:cubicBezTo>
                    <a:cubicBezTo>
                      <a:pt x="80" y="73"/>
                      <a:pt x="86" y="78"/>
                      <a:pt x="80" y="70"/>
                    </a:cubicBezTo>
                    <a:cubicBezTo>
                      <a:pt x="79" y="71"/>
                      <a:pt x="75" y="67"/>
                      <a:pt x="68" y="57"/>
                    </a:cubicBezTo>
                    <a:cubicBezTo>
                      <a:pt x="71" y="60"/>
                      <a:pt x="78" y="64"/>
                      <a:pt x="74" y="58"/>
                    </a:cubicBezTo>
                    <a:cubicBezTo>
                      <a:pt x="67" y="50"/>
                      <a:pt x="60" y="45"/>
                      <a:pt x="63" y="52"/>
                    </a:cubicBezTo>
                    <a:cubicBezTo>
                      <a:pt x="61" y="50"/>
                      <a:pt x="51" y="36"/>
                      <a:pt x="51" y="39"/>
                    </a:cubicBezTo>
                    <a:cubicBezTo>
                      <a:pt x="58" y="48"/>
                      <a:pt x="62" y="54"/>
                      <a:pt x="64" y="58"/>
                    </a:cubicBezTo>
                    <a:cubicBezTo>
                      <a:pt x="66" y="62"/>
                      <a:pt x="66" y="65"/>
                      <a:pt x="68" y="68"/>
                    </a:cubicBezTo>
                    <a:cubicBezTo>
                      <a:pt x="64" y="64"/>
                      <a:pt x="63" y="62"/>
                      <a:pt x="61" y="59"/>
                    </a:cubicBezTo>
                    <a:cubicBezTo>
                      <a:pt x="62" y="61"/>
                      <a:pt x="67" y="64"/>
                      <a:pt x="59" y="55"/>
                    </a:cubicBezTo>
                    <a:cubicBezTo>
                      <a:pt x="55" y="51"/>
                      <a:pt x="55" y="52"/>
                      <a:pt x="53" y="51"/>
                    </a:cubicBezTo>
                    <a:cubicBezTo>
                      <a:pt x="62" y="62"/>
                      <a:pt x="51" y="51"/>
                      <a:pt x="59" y="63"/>
                    </a:cubicBezTo>
                    <a:cubicBezTo>
                      <a:pt x="58" y="60"/>
                      <a:pt x="57" y="60"/>
                      <a:pt x="57" y="61"/>
                    </a:cubicBezTo>
                    <a:cubicBezTo>
                      <a:pt x="53" y="56"/>
                      <a:pt x="49" y="51"/>
                      <a:pt x="45" y="46"/>
                    </a:cubicBezTo>
                    <a:cubicBezTo>
                      <a:pt x="47" y="47"/>
                      <a:pt x="52" y="50"/>
                      <a:pt x="46" y="43"/>
                    </a:cubicBezTo>
                    <a:cubicBezTo>
                      <a:pt x="40" y="37"/>
                      <a:pt x="36" y="34"/>
                      <a:pt x="28" y="26"/>
                    </a:cubicBezTo>
                    <a:cubicBezTo>
                      <a:pt x="37" y="37"/>
                      <a:pt x="24" y="22"/>
                      <a:pt x="25" y="26"/>
                    </a:cubicBezTo>
                    <a:cubicBezTo>
                      <a:pt x="28" y="29"/>
                      <a:pt x="32" y="33"/>
                      <a:pt x="35" y="37"/>
                    </a:cubicBezTo>
                    <a:cubicBezTo>
                      <a:pt x="42" y="45"/>
                      <a:pt x="29" y="27"/>
                      <a:pt x="36" y="34"/>
                    </a:cubicBezTo>
                    <a:cubicBezTo>
                      <a:pt x="49" y="52"/>
                      <a:pt x="64" y="69"/>
                      <a:pt x="68" y="77"/>
                    </a:cubicBezTo>
                    <a:close/>
                    <a:moveTo>
                      <a:pt x="60" y="60"/>
                    </a:moveTo>
                    <a:cubicBezTo>
                      <a:pt x="64" y="65"/>
                      <a:pt x="68" y="70"/>
                      <a:pt x="72" y="75"/>
                    </a:cubicBezTo>
                    <a:cubicBezTo>
                      <a:pt x="75" y="82"/>
                      <a:pt x="61" y="63"/>
                      <a:pt x="69" y="74"/>
                    </a:cubicBezTo>
                    <a:cubicBezTo>
                      <a:pt x="65" y="71"/>
                      <a:pt x="59" y="60"/>
                      <a:pt x="6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6" name="Freeform 6763">
                <a:extLst>
                  <a:ext uri="{FF2B5EF4-FFF2-40B4-BE49-F238E27FC236}">
                    <a16:creationId xmlns:a16="http://schemas.microsoft.com/office/drawing/2014/main" id="{806F3279-110D-40A3-9F57-DD07FC68A73F}"/>
                  </a:ext>
                </a:extLst>
              </p:cNvPr>
              <p:cNvSpPr>
                <a:spLocks/>
              </p:cNvSpPr>
              <p:nvPr/>
            </p:nvSpPr>
            <p:spPr bwMode="auto">
              <a:xfrm>
                <a:off x="2806" y="2123"/>
                <a:ext cx="1" cy="17"/>
              </a:xfrm>
              <a:custGeom>
                <a:avLst/>
                <a:gdLst>
                  <a:gd name="T0" fmla="*/ 3 w 3"/>
                  <a:gd name="T1" fmla="*/ 17 h 30"/>
                  <a:gd name="T2" fmla="*/ 2 w 3"/>
                  <a:gd name="T3" fmla="*/ 17 h 30"/>
                  <a:gd name="T4" fmla="*/ 1 w 3"/>
                  <a:gd name="T5" fmla="*/ 30 h 30"/>
                  <a:gd name="T6" fmla="*/ 1 w 3"/>
                  <a:gd name="T7" fmla="*/ 3 h 30"/>
                  <a:gd name="T8" fmla="*/ 3 w 3"/>
                  <a:gd name="T9" fmla="*/ 5 h 30"/>
                  <a:gd name="T10" fmla="*/ 3 w 3"/>
                  <a:gd name="T11" fmla="*/ 17 h 30"/>
                </a:gdLst>
                <a:ahLst/>
                <a:cxnLst>
                  <a:cxn ang="0">
                    <a:pos x="T0" y="T1"/>
                  </a:cxn>
                  <a:cxn ang="0">
                    <a:pos x="T2" y="T3"/>
                  </a:cxn>
                  <a:cxn ang="0">
                    <a:pos x="T4" y="T5"/>
                  </a:cxn>
                  <a:cxn ang="0">
                    <a:pos x="T6" y="T7"/>
                  </a:cxn>
                  <a:cxn ang="0">
                    <a:pos x="T8" y="T9"/>
                  </a:cxn>
                  <a:cxn ang="0">
                    <a:pos x="T10" y="T11"/>
                  </a:cxn>
                </a:cxnLst>
                <a:rect l="0" t="0" r="r" b="b"/>
                <a:pathLst>
                  <a:path w="3" h="30">
                    <a:moveTo>
                      <a:pt x="3" y="17"/>
                    </a:moveTo>
                    <a:cubicBezTo>
                      <a:pt x="3" y="21"/>
                      <a:pt x="2" y="19"/>
                      <a:pt x="2" y="17"/>
                    </a:cubicBezTo>
                    <a:cubicBezTo>
                      <a:pt x="1" y="30"/>
                      <a:pt x="1" y="30"/>
                      <a:pt x="1" y="30"/>
                    </a:cubicBezTo>
                    <a:cubicBezTo>
                      <a:pt x="0" y="24"/>
                      <a:pt x="0" y="7"/>
                      <a:pt x="1" y="3"/>
                    </a:cubicBezTo>
                    <a:cubicBezTo>
                      <a:pt x="2" y="0"/>
                      <a:pt x="2" y="9"/>
                      <a:pt x="3" y="5"/>
                    </a:cubicBezTo>
                    <a:cubicBezTo>
                      <a:pt x="3" y="11"/>
                      <a:pt x="2" y="15"/>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7" name="Freeform 6764">
                <a:extLst>
                  <a:ext uri="{FF2B5EF4-FFF2-40B4-BE49-F238E27FC236}">
                    <a16:creationId xmlns:a16="http://schemas.microsoft.com/office/drawing/2014/main" id="{48C19BBF-C307-45B0-B132-837F9EEE76AA}"/>
                  </a:ext>
                </a:extLst>
              </p:cNvPr>
              <p:cNvSpPr>
                <a:spLocks noEditPoints="1"/>
              </p:cNvSpPr>
              <p:nvPr/>
            </p:nvSpPr>
            <p:spPr bwMode="auto">
              <a:xfrm>
                <a:off x="2433" y="2605"/>
                <a:ext cx="64" cy="20"/>
              </a:xfrm>
              <a:custGeom>
                <a:avLst/>
                <a:gdLst>
                  <a:gd name="T0" fmla="*/ 44 w 112"/>
                  <a:gd name="T1" fmla="*/ 36 h 36"/>
                  <a:gd name="T2" fmla="*/ 56 w 112"/>
                  <a:gd name="T3" fmla="*/ 32 h 36"/>
                  <a:gd name="T4" fmla="*/ 80 w 112"/>
                  <a:gd name="T5" fmla="*/ 21 h 36"/>
                  <a:gd name="T6" fmla="*/ 97 w 112"/>
                  <a:gd name="T7" fmla="*/ 11 h 36"/>
                  <a:gd name="T8" fmla="*/ 85 w 112"/>
                  <a:gd name="T9" fmla="*/ 16 h 36"/>
                  <a:gd name="T10" fmla="*/ 110 w 112"/>
                  <a:gd name="T11" fmla="*/ 4 h 36"/>
                  <a:gd name="T12" fmla="*/ 104 w 112"/>
                  <a:gd name="T13" fmla="*/ 4 h 36"/>
                  <a:gd name="T14" fmla="*/ 78 w 112"/>
                  <a:gd name="T15" fmla="*/ 12 h 36"/>
                  <a:gd name="T16" fmla="*/ 58 w 112"/>
                  <a:gd name="T17" fmla="*/ 18 h 36"/>
                  <a:gd name="T18" fmla="*/ 39 w 112"/>
                  <a:gd name="T19" fmla="*/ 25 h 36"/>
                  <a:gd name="T20" fmla="*/ 37 w 112"/>
                  <a:gd name="T21" fmla="*/ 24 h 36"/>
                  <a:gd name="T22" fmla="*/ 48 w 112"/>
                  <a:gd name="T23" fmla="*/ 19 h 36"/>
                  <a:gd name="T24" fmla="*/ 35 w 112"/>
                  <a:gd name="T25" fmla="*/ 19 h 36"/>
                  <a:gd name="T26" fmla="*/ 16 w 112"/>
                  <a:gd name="T27" fmla="*/ 25 h 36"/>
                  <a:gd name="T28" fmla="*/ 47 w 112"/>
                  <a:gd name="T29" fmla="*/ 11 h 36"/>
                  <a:gd name="T30" fmla="*/ 30 w 112"/>
                  <a:gd name="T31" fmla="*/ 15 h 36"/>
                  <a:gd name="T32" fmla="*/ 10 w 112"/>
                  <a:gd name="T33" fmla="*/ 24 h 36"/>
                  <a:gd name="T34" fmla="*/ 0 w 112"/>
                  <a:gd name="T35" fmla="*/ 29 h 36"/>
                  <a:gd name="T36" fmla="*/ 10 w 112"/>
                  <a:gd name="T37" fmla="*/ 28 h 36"/>
                  <a:gd name="T38" fmla="*/ 27 w 112"/>
                  <a:gd name="T39" fmla="*/ 25 h 36"/>
                  <a:gd name="T40" fmla="*/ 19 w 112"/>
                  <a:gd name="T41" fmla="*/ 31 h 36"/>
                  <a:gd name="T42" fmla="*/ 31 w 112"/>
                  <a:gd name="T43" fmla="*/ 27 h 36"/>
                  <a:gd name="T44" fmla="*/ 19 w 112"/>
                  <a:gd name="T45" fmla="*/ 34 h 36"/>
                  <a:gd name="T46" fmla="*/ 31 w 112"/>
                  <a:gd name="T47" fmla="*/ 31 h 36"/>
                  <a:gd name="T48" fmla="*/ 46 w 112"/>
                  <a:gd name="T49" fmla="*/ 26 h 36"/>
                  <a:gd name="T50" fmla="*/ 33 w 112"/>
                  <a:gd name="T51" fmla="*/ 33 h 36"/>
                  <a:gd name="T52" fmla="*/ 51 w 112"/>
                  <a:gd name="T53" fmla="*/ 28 h 36"/>
                  <a:gd name="T54" fmla="*/ 67 w 112"/>
                  <a:gd name="T55" fmla="*/ 24 h 36"/>
                  <a:gd name="T56" fmla="*/ 53 w 112"/>
                  <a:gd name="T57" fmla="*/ 30 h 36"/>
                  <a:gd name="T58" fmla="*/ 87 w 112"/>
                  <a:gd name="T59" fmla="*/ 17 h 36"/>
                  <a:gd name="T60" fmla="*/ 44 w 112"/>
                  <a:gd name="T61" fmla="*/ 36 h 36"/>
                  <a:gd name="T62" fmla="*/ 86 w 112"/>
                  <a:gd name="T63" fmla="*/ 12 h 36"/>
                  <a:gd name="T64" fmla="*/ 72 w 112"/>
                  <a:gd name="T65" fmla="*/ 19 h 36"/>
                  <a:gd name="T66" fmla="*/ 53 w 112"/>
                  <a:gd name="T67" fmla="*/ 27 h 36"/>
                  <a:gd name="T68" fmla="*/ 86 w 112"/>
                  <a:gd name="T6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36">
                    <a:moveTo>
                      <a:pt x="44" y="36"/>
                    </a:moveTo>
                    <a:cubicBezTo>
                      <a:pt x="51" y="33"/>
                      <a:pt x="52" y="33"/>
                      <a:pt x="56" y="32"/>
                    </a:cubicBezTo>
                    <a:cubicBezTo>
                      <a:pt x="60" y="30"/>
                      <a:pt x="71" y="25"/>
                      <a:pt x="80" y="21"/>
                    </a:cubicBezTo>
                    <a:cubicBezTo>
                      <a:pt x="89" y="17"/>
                      <a:pt x="97" y="13"/>
                      <a:pt x="97" y="11"/>
                    </a:cubicBezTo>
                    <a:cubicBezTo>
                      <a:pt x="91" y="14"/>
                      <a:pt x="87" y="15"/>
                      <a:pt x="85" y="16"/>
                    </a:cubicBezTo>
                    <a:cubicBezTo>
                      <a:pt x="93" y="12"/>
                      <a:pt x="102" y="6"/>
                      <a:pt x="110" y="4"/>
                    </a:cubicBezTo>
                    <a:cubicBezTo>
                      <a:pt x="107" y="4"/>
                      <a:pt x="112" y="0"/>
                      <a:pt x="104" y="4"/>
                    </a:cubicBezTo>
                    <a:cubicBezTo>
                      <a:pt x="94" y="10"/>
                      <a:pt x="75" y="16"/>
                      <a:pt x="78" y="12"/>
                    </a:cubicBezTo>
                    <a:cubicBezTo>
                      <a:pt x="69" y="16"/>
                      <a:pt x="63" y="17"/>
                      <a:pt x="58" y="18"/>
                    </a:cubicBezTo>
                    <a:cubicBezTo>
                      <a:pt x="53" y="19"/>
                      <a:pt x="48" y="21"/>
                      <a:pt x="39" y="25"/>
                    </a:cubicBezTo>
                    <a:cubicBezTo>
                      <a:pt x="45" y="22"/>
                      <a:pt x="36" y="25"/>
                      <a:pt x="37" y="24"/>
                    </a:cubicBezTo>
                    <a:cubicBezTo>
                      <a:pt x="48" y="19"/>
                      <a:pt x="48" y="19"/>
                      <a:pt x="48" y="19"/>
                    </a:cubicBezTo>
                    <a:cubicBezTo>
                      <a:pt x="37" y="21"/>
                      <a:pt x="43" y="18"/>
                      <a:pt x="35" y="19"/>
                    </a:cubicBezTo>
                    <a:cubicBezTo>
                      <a:pt x="23" y="23"/>
                      <a:pt x="21" y="25"/>
                      <a:pt x="16" y="25"/>
                    </a:cubicBezTo>
                    <a:cubicBezTo>
                      <a:pt x="19" y="22"/>
                      <a:pt x="27" y="18"/>
                      <a:pt x="47" y="11"/>
                    </a:cubicBezTo>
                    <a:cubicBezTo>
                      <a:pt x="45" y="10"/>
                      <a:pt x="37" y="13"/>
                      <a:pt x="30" y="15"/>
                    </a:cubicBezTo>
                    <a:cubicBezTo>
                      <a:pt x="28" y="17"/>
                      <a:pt x="16" y="21"/>
                      <a:pt x="10" y="24"/>
                    </a:cubicBezTo>
                    <a:cubicBezTo>
                      <a:pt x="10" y="24"/>
                      <a:pt x="15" y="25"/>
                      <a:pt x="0" y="29"/>
                    </a:cubicBezTo>
                    <a:cubicBezTo>
                      <a:pt x="9" y="27"/>
                      <a:pt x="9" y="28"/>
                      <a:pt x="10" y="28"/>
                    </a:cubicBezTo>
                    <a:cubicBezTo>
                      <a:pt x="12" y="29"/>
                      <a:pt x="14" y="29"/>
                      <a:pt x="27" y="25"/>
                    </a:cubicBezTo>
                    <a:cubicBezTo>
                      <a:pt x="19" y="28"/>
                      <a:pt x="23" y="28"/>
                      <a:pt x="19" y="31"/>
                    </a:cubicBezTo>
                    <a:cubicBezTo>
                      <a:pt x="23" y="29"/>
                      <a:pt x="29" y="27"/>
                      <a:pt x="31" y="27"/>
                    </a:cubicBezTo>
                    <a:cubicBezTo>
                      <a:pt x="27" y="29"/>
                      <a:pt x="22" y="32"/>
                      <a:pt x="19" y="34"/>
                    </a:cubicBezTo>
                    <a:cubicBezTo>
                      <a:pt x="30" y="30"/>
                      <a:pt x="37" y="28"/>
                      <a:pt x="31" y="31"/>
                    </a:cubicBezTo>
                    <a:cubicBezTo>
                      <a:pt x="39" y="29"/>
                      <a:pt x="42" y="26"/>
                      <a:pt x="46" y="26"/>
                    </a:cubicBezTo>
                    <a:cubicBezTo>
                      <a:pt x="52" y="25"/>
                      <a:pt x="35" y="31"/>
                      <a:pt x="33" y="33"/>
                    </a:cubicBezTo>
                    <a:cubicBezTo>
                      <a:pt x="43" y="29"/>
                      <a:pt x="47" y="28"/>
                      <a:pt x="51" y="28"/>
                    </a:cubicBezTo>
                    <a:cubicBezTo>
                      <a:pt x="54" y="28"/>
                      <a:pt x="58" y="27"/>
                      <a:pt x="67" y="24"/>
                    </a:cubicBezTo>
                    <a:cubicBezTo>
                      <a:pt x="63" y="26"/>
                      <a:pt x="53" y="29"/>
                      <a:pt x="53" y="30"/>
                    </a:cubicBezTo>
                    <a:cubicBezTo>
                      <a:pt x="66" y="26"/>
                      <a:pt x="78" y="20"/>
                      <a:pt x="87" y="17"/>
                    </a:cubicBezTo>
                    <a:cubicBezTo>
                      <a:pt x="71" y="25"/>
                      <a:pt x="52" y="31"/>
                      <a:pt x="44" y="36"/>
                    </a:cubicBezTo>
                    <a:close/>
                    <a:moveTo>
                      <a:pt x="86" y="12"/>
                    </a:moveTo>
                    <a:cubicBezTo>
                      <a:pt x="85" y="14"/>
                      <a:pt x="79" y="16"/>
                      <a:pt x="72" y="19"/>
                    </a:cubicBezTo>
                    <a:cubicBezTo>
                      <a:pt x="66" y="22"/>
                      <a:pt x="58" y="24"/>
                      <a:pt x="53" y="27"/>
                    </a:cubicBezTo>
                    <a:cubicBezTo>
                      <a:pt x="56" y="23"/>
                      <a:pt x="75" y="17"/>
                      <a:pt x="8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8" name="Freeform 6765">
                <a:extLst>
                  <a:ext uri="{FF2B5EF4-FFF2-40B4-BE49-F238E27FC236}">
                    <a16:creationId xmlns:a16="http://schemas.microsoft.com/office/drawing/2014/main" id="{9C68F7C3-02E0-4278-A9F0-B740F46D4B30}"/>
                  </a:ext>
                </a:extLst>
              </p:cNvPr>
              <p:cNvSpPr>
                <a:spLocks/>
              </p:cNvSpPr>
              <p:nvPr/>
            </p:nvSpPr>
            <p:spPr bwMode="auto">
              <a:xfrm>
                <a:off x="2065" y="2623"/>
                <a:ext cx="12" cy="5"/>
              </a:xfrm>
              <a:custGeom>
                <a:avLst/>
                <a:gdLst>
                  <a:gd name="T0" fmla="*/ 17 w 21"/>
                  <a:gd name="T1" fmla="*/ 8 h 8"/>
                  <a:gd name="T2" fmla="*/ 1 w 21"/>
                  <a:gd name="T3" fmla="*/ 0 h 8"/>
                  <a:gd name="T4" fmla="*/ 20 w 21"/>
                  <a:gd name="T5" fmla="*/ 8 h 8"/>
                  <a:gd name="T6" fmla="*/ 13 w 21"/>
                  <a:gd name="T7" fmla="*/ 6 h 8"/>
                  <a:gd name="T8" fmla="*/ 17 w 21"/>
                  <a:gd name="T9" fmla="*/ 8 h 8"/>
                </a:gdLst>
                <a:ahLst/>
                <a:cxnLst>
                  <a:cxn ang="0">
                    <a:pos x="T0" y="T1"/>
                  </a:cxn>
                  <a:cxn ang="0">
                    <a:pos x="T2" y="T3"/>
                  </a:cxn>
                  <a:cxn ang="0">
                    <a:pos x="T4" y="T5"/>
                  </a:cxn>
                  <a:cxn ang="0">
                    <a:pos x="T6" y="T7"/>
                  </a:cxn>
                  <a:cxn ang="0">
                    <a:pos x="T8" y="T9"/>
                  </a:cxn>
                </a:cxnLst>
                <a:rect l="0" t="0" r="r" b="b"/>
                <a:pathLst>
                  <a:path w="21" h="8">
                    <a:moveTo>
                      <a:pt x="17" y="8"/>
                    </a:moveTo>
                    <a:cubicBezTo>
                      <a:pt x="17" y="8"/>
                      <a:pt x="0" y="1"/>
                      <a:pt x="1" y="0"/>
                    </a:cubicBezTo>
                    <a:cubicBezTo>
                      <a:pt x="10" y="3"/>
                      <a:pt x="16" y="6"/>
                      <a:pt x="20" y="8"/>
                    </a:cubicBezTo>
                    <a:cubicBezTo>
                      <a:pt x="21" y="8"/>
                      <a:pt x="16" y="6"/>
                      <a:pt x="13" y="6"/>
                    </a:cubicBezTo>
                    <a:cubicBezTo>
                      <a:pt x="12" y="6"/>
                      <a:pt x="15" y="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49" name="Freeform 6766">
                <a:extLst>
                  <a:ext uri="{FF2B5EF4-FFF2-40B4-BE49-F238E27FC236}">
                    <a16:creationId xmlns:a16="http://schemas.microsoft.com/office/drawing/2014/main" id="{3F38CA01-341A-478E-91A0-515EB9D1376A}"/>
                  </a:ext>
                </a:extLst>
              </p:cNvPr>
              <p:cNvSpPr>
                <a:spLocks noEditPoints="1"/>
              </p:cNvSpPr>
              <p:nvPr/>
            </p:nvSpPr>
            <p:spPr bwMode="auto">
              <a:xfrm>
                <a:off x="2702" y="2408"/>
                <a:ext cx="19" cy="28"/>
              </a:xfrm>
              <a:custGeom>
                <a:avLst/>
                <a:gdLst>
                  <a:gd name="T0" fmla="*/ 4 w 33"/>
                  <a:gd name="T1" fmla="*/ 49 h 50"/>
                  <a:gd name="T2" fmla="*/ 5 w 33"/>
                  <a:gd name="T3" fmla="*/ 49 h 50"/>
                  <a:gd name="T4" fmla="*/ 21 w 33"/>
                  <a:gd name="T5" fmla="*/ 26 h 50"/>
                  <a:gd name="T6" fmla="*/ 28 w 33"/>
                  <a:gd name="T7" fmla="*/ 13 h 50"/>
                  <a:gd name="T8" fmla="*/ 33 w 33"/>
                  <a:gd name="T9" fmla="*/ 0 h 50"/>
                  <a:gd name="T10" fmla="*/ 23 w 33"/>
                  <a:gd name="T11" fmla="*/ 10 h 50"/>
                  <a:gd name="T12" fmla="*/ 12 w 33"/>
                  <a:gd name="T13" fmla="*/ 23 h 50"/>
                  <a:gd name="T14" fmla="*/ 10 w 33"/>
                  <a:gd name="T15" fmla="*/ 29 h 50"/>
                  <a:gd name="T16" fmla="*/ 19 w 33"/>
                  <a:gd name="T17" fmla="*/ 16 h 50"/>
                  <a:gd name="T18" fmla="*/ 6 w 33"/>
                  <a:gd name="T19" fmla="*/ 36 h 50"/>
                  <a:gd name="T20" fmla="*/ 18 w 33"/>
                  <a:gd name="T21" fmla="*/ 23 h 50"/>
                  <a:gd name="T22" fmla="*/ 9 w 33"/>
                  <a:gd name="T23" fmla="*/ 36 h 50"/>
                  <a:gd name="T24" fmla="*/ 0 w 33"/>
                  <a:gd name="T25" fmla="*/ 49 h 50"/>
                  <a:gd name="T26" fmla="*/ 13 w 33"/>
                  <a:gd name="T27" fmla="*/ 36 h 50"/>
                  <a:gd name="T28" fmla="*/ 4 w 33"/>
                  <a:gd name="T29" fmla="*/ 49 h 50"/>
                  <a:gd name="T30" fmla="*/ 27 w 33"/>
                  <a:gd name="T31" fmla="*/ 10 h 50"/>
                  <a:gd name="T32" fmla="*/ 20 w 33"/>
                  <a:gd name="T33" fmla="*/ 19 h 50"/>
                  <a:gd name="T34" fmla="*/ 20 w 33"/>
                  <a:gd name="T35" fmla="*/ 16 h 50"/>
                  <a:gd name="T36" fmla="*/ 27 w 33"/>
                  <a:gd name="T37" fmla="*/ 1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50">
                    <a:moveTo>
                      <a:pt x="4" y="49"/>
                    </a:moveTo>
                    <a:cubicBezTo>
                      <a:pt x="7" y="45"/>
                      <a:pt x="6" y="47"/>
                      <a:pt x="5" y="49"/>
                    </a:cubicBezTo>
                    <a:cubicBezTo>
                      <a:pt x="10" y="41"/>
                      <a:pt x="16" y="34"/>
                      <a:pt x="21" y="26"/>
                    </a:cubicBezTo>
                    <a:cubicBezTo>
                      <a:pt x="20" y="23"/>
                      <a:pt x="21" y="23"/>
                      <a:pt x="28" y="13"/>
                    </a:cubicBezTo>
                    <a:cubicBezTo>
                      <a:pt x="22" y="19"/>
                      <a:pt x="25" y="12"/>
                      <a:pt x="33" y="0"/>
                    </a:cubicBezTo>
                    <a:cubicBezTo>
                      <a:pt x="32" y="0"/>
                      <a:pt x="28" y="4"/>
                      <a:pt x="23" y="10"/>
                    </a:cubicBezTo>
                    <a:cubicBezTo>
                      <a:pt x="19" y="15"/>
                      <a:pt x="15" y="21"/>
                      <a:pt x="12" y="23"/>
                    </a:cubicBezTo>
                    <a:cubicBezTo>
                      <a:pt x="13" y="24"/>
                      <a:pt x="10" y="28"/>
                      <a:pt x="10" y="29"/>
                    </a:cubicBezTo>
                    <a:cubicBezTo>
                      <a:pt x="13" y="24"/>
                      <a:pt x="18" y="17"/>
                      <a:pt x="19" y="16"/>
                    </a:cubicBezTo>
                    <a:cubicBezTo>
                      <a:pt x="16" y="22"/>
                      <a:pt x="11" y="28"/>
                      <a:pt x="6" y="36"/>
                    </a:cubicBezTo>
                    <a:cubicBezTo>
                      <a:pt x="8" y="36"/>
                      <a:pt x="15" y="27"/>
                      <a:pt x="18" y="23"/>
                    </a:cubicBezTo>
                    <a:cubicBezTo>
                      <a:pt x="21" y="21"/>
                      <a:pt x="14" y="34"/>
                      <a:pt x="9" y="36"/>
                    </a:cubicBezTo>
                    <a:cubicBezTo>
                      <a:pt x="5" y="41"/>
                      <a:pt x="2" y="46"/>
                      <a:pt x="0" y="49"/>
                    </a:cubicBezTo>
                    <a:cubicBezTo>
                      <a:pt x="1" y="50"/>
                      <a:pt x="9" y="39"/>
                      <a:pt x="13" y="36"/>
                    </a:cubicBezTo>
                    <a:cubicBezTo>
                      <a:pt x="8" y="41"/>
                      <a:pt x="5" y="46"/>
                      <a:pt x="4" y="49"/>
                    </a:cubicBezTo>
                    <a:close/>
                    <a:moveTo>
                      <a:pt x="27" y="10"/>
                    </a:moveTo>
                    <a:cubicBezTo>
                      <a:pt x="20" y="19"/>
                      <a:pt x="20" y="19"/>
                      <a:pt x="20" y="19"/>
                    </a:cubicBezTo>
                    <a:cubicBezTo>
                      <a:pt x="18" y="21"/>
                      <a:pt x="20" y="17"/>
                      <a:pt x="20" y="16"/>
                    </a:cubicBezTo>
                    <a:cubicBezTo>
                      <a:pt x="24" y="10"/>
                      <a:pt x="26" y="9"/>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0" name="Freeform 6767">
                <a:extLst>
                  <a:ext uri="{FF2B5EF4-FFF2-40B4-BE49-F238E27FC236}">
                    <a16:creationId xmlns:a16="http://schemas.microsoft.com/office/drawing/2014/main" id="{24344B84-F0C6-478E-A016-EEE683878368}"/>
                  </a:ext>
                </a:extLst>
              </p:cNvPr>
              <p:cNvSpPr>
                <a:spLocks/>
              </p:cNvSpPr>
              <p:nvPr/>
            </p:nvSpPr>
            <p:spPr bwMode="auto">
              <a:xfrm>
                <a:off x="2799" y="2088"/>
                <a:ext cx="7" cy="57"/>
              </a:xfrm>
              <a:custGeom>
                <a:avLst/>
                <a:gdLst>
                  <a:gd name="T0" fmla="*/ 8 w 12"/>
                  <a:gd name="T1" fmla="*/ 56 h 100"/>
                  <a:gd name="T2" fmla="*/ 5 w 12"/>
                  <a:gd name="T3" fmla="*/ 66 h 100"/>
                  <a:gd name="T4" fmla="*/ 3 w 12"/>
                  <a:gd name="T5" fmla="*/ 28 h 100"/>
                  <a:gd name="T6" fmla="*/ 0 w 12"/>
                  <a:gd name="T7" fmla="*/ 27 h 100"/>
                  <a:gd name="T8" fmla="*/ 1 w 12"/>
                  <a:gd name="T9" fmla="*/ 10 h 100"/>
                  <a:gd name="T10" fmla="*/ 2 w 12"/>
                  <a:gd name="T11" fmla="*/ 5 h 100"/>
                  <a:gd name="T12" fmla="*/ 1 w 12"/>
                  <a:gd name="T13" fmla="*/ 22 h 100"/>
                  <a:gd name="T14" fmla="*/ 7 w 12"/>
                  <a:gd name="T15" fmla="*/ 45 h 100"/>
                  <a:gd name="T16" fmla="*/ 7 w 12"/>
                  <a:gd name="T17" fmla="*/ 25 h 100"/>
                  <a:gd name="T18" fmla="*/ 10 w 12"/>
                  <a:gd name="T19" fmla="*/ 23 h 100"/>
                  <a:gd name="T20" fmla="*/ 11 w 12"/>
                  <a:gd name="T21" fmla="*/ 55 h 100"/>
                  <a:gd name="T22" fmla="*/ 11 w 12"/>
                  <a:gd name="T23" fmla="*/ 89 h 100"/>
                  <a:gd name="T24" fmla="*/ 10 w 12"/>
                  <a:gd name="T25" fmla="*/ 74 h 100"/>
                  <a:gd name="T26" fmla="*/ 9 w 12"/>
                  <a:gd name="T27" fmla="*/ 98 h 100"/>
                  <a:gd name="T28" fmla="*/ 8 w 12"/>
                  <a:gd name="T29" fmla="*/ 87 h 100"/>
                  <a:gd name="T30" fmla="*/ 7 w 12"/>
                  <a:gd name="T31" fmla="*/ 87 h 100"/>
                  <a:gd name="T32" fmla="*/ 8 w 12"/>
                  <a:gd name="T33" fmla="*/ 60 h 100"/>
                  <a:gd name="T34" fmla="*/ 9 w 12"/>
                  <a:gd name="T35" fmla="*/ 71 h 100"/>
                  <a:gd name="T36" fmla="*/ 7 w 12"/>
                  <a:gd name="T37" fmla="*/ 37 h 100"/>
                  <a:gd name="T38" fmla="*/ 8 w 12"/>
                  <a:gd name="T39" fmla="*/ 5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0">
                    <a:moveTo>
                      <a:pt x="8" y="56"/>
                    </a:moveTo>
                    <a:cubicBezTo>
                      <a:pt x="7" y="47"/>
                      <a:pt x="5" y="53"/>
                      <a:pt x="5" y="66"/>
                    </a:cubicBezTo>
                    <a:cubicBezTo>
                      <a:pt x="3" y="54"/>
                      <a:pt x="4" y="41"/>
                      <a:pt x="3" y="28"/>
                    </a:cubicBezTo>
                    <a:cubicBezTo>
                      <a:pt x="2" y="37"/>
                      <a:pt x="1" y="29"/>
                      <a:pt x="0" y="27"/>
                    </a:cubicBezTo>
                    <a:cubicBezTo>
                      <a:pt x="1" y="25"/>
                      <a:pt x="1" y="17"/>
                      <a:pt x="1" y="10"/>
                    </a:cubicBezTo>
                    <a:cubicBezTo>
                      <a:pt x="1" y="4"/>
                      <a:pt x="1" y="0"/>
                      <a:pt x="2" y="5"/>
                    </a:cubicBezTo>
                    <a:cubicBezTo>
                      <a:pt x="2" y="11"/>
                      <a:pt x="1" y="14"/>
                      <a:pt x="1" y="22"/>
                    </a:cubicBezTo>
                    <a:cubicBezTo>
                      <a:pt x="3" y="21"/>
                      <a:pt x="5" y="33"/>
                      <a:pt x="7" y="45"/>
                    </a:cubicBezTo>
                    <a:cubicBezTo>
                      <a:pt x="6" y="39"/>
                      <a:pt x="7" y="28"/>
                      <a:pt x="7" y="25"/>
                    </a:cubicBezTo>
                    <a:cubicBezTo>
                      <a:pt x="7" y="14"/>
                      <a:pt x="9" y="29"/>
                      <a:pt x="10" y="23"/>
                    </a:cubicBezTo>
                    <a:cubicBezTo>
                      <a:pt x="11" y="37"/>
                      <a:pt x="11" y="46"/>
                      <a:pt x="11" y="55"/>
                    </a:cubicBezTo>
                    <a:cubicBezTo>
                      <a:pt x="11" y="64"/>
                      <a:pt x="11" y="74"/>
                      <a:pt x="11" y="89"/>
                    </a:cubicBezTo>
                    <a:cubicBezTo>
                      <a:pt x="9" y="91"/>
                      <a:pt x="11" y="77"/>
                      <a:pt x="10" y="74"/>
                    </a:cubicBezTo>
                    <a:cubicBezTo>
                      <a:pt x="9" y="76"/>
                      <a:pt x="9" y="91"/>
                      <a:pt x="9" y="98"/>
                    </a:cubicBezTo>
                    <a:cubicBezTo>
                      <a:pt x="7" y="100"/>
                      <a:pt x="8" y="93"/>
                      <a:pt x="8" y="87"/>
                    </a:cubicBezTo>
                    <a:cubicBezTo>
                      <a:pt x="8" y="83"/>
                      <a:pt x="7" y="85"/>
                      <a:pt x="7" y="87"/>
                    </a:cubicBezTo>
                    <a:cubicBezTo>
                      <a:pt x="6" y="81"/>
                      <a:pt x="9" y="75"/>
                      <a:pt x="8" y="60"/>
                    </a:cubicBezTo>
                    <a:cubicBezTo>
                      <a:pt x="9" y="62"/>
                      <a:pt x="9" y="66"/>
                      <a:pt x="9" y="71"/>
                    </a:cubicBezTo>
                    <a:cubicBezTo>
                      <a:pt x="12" y="60"/>
                      <a:pt x="8" y="45"/>
                      <a:pt x="7" y="37"/>
                    </a:cubicBezTo>
                    <a:cubicBezTo>
                      <a:pt x="8" y="44"/>
                      <a:pt x="7" y="44"/>
                      <a:pt x="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1" name="Freeform 6768">
                <a:extLst>
                  <a:ext uri="{FF2B5EF4-FFF2-40B4-BE49-F238E27FC236}">
                    <a16:creationId xmlns:a16="http://schemas.microsoft.com/office/drawing/2014/main" id="{246C5EEB-D7B5-46E5-BEE1-A28AA471001B}"/>
                  </a:ext>
                </a:extLst>
              </p:cNvPr>
              <p:cNvSpPr>
                <a:spLocks/>
              </p:cNvSpPr>
              <p:nvPr/>
            </p:nvSpPr>
            <p:spPr bwMode="auto">
              <a:xfrm>
                <a:off x="2565" y="2550"/>
                <a:ext cx="26" cy="18"/>
              </a:xfrm>
              <a:custGeom>
                <a:avLst/>
                <a:gdLst>
                  <a:gd name="T0" fmla="*/ 0 w 45"/>
                  <a:gd name="T1" fmla="*/ 32 h 32"/>
                  <a:gd name="T2" fmla="*/ 24 w 45"/>
                  <a:gd name="T3" fmla="*/ 15 h 32"/>
                  <a:gd name="T4" fmla="*/ 45 w 45"/>
                  <a:gd name="T5" fmla="*/ 0 h 32"/>
                  <a:gd name="T6" fmla="*/ 29 w 45"/>
                  <a:gd name="T7" fmla="*/ 15 h 32"/>
                  <a:gd name="T8" fmla="*/ 35 w 45"/>
                  <a:gd name="T9" fmla="*/ 10 h 32"/>
                  <a:gd name="T10" fmla="*/ 18 w 45"/>
                  <a:gd name="T11" fmla="*/ 20 h 32"/>
                  <a:gd name="T12" fmla="*/ 0 w 45"/>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45" h="32">
                    <a:moveTo>
                      <a:pt x="0" y="32"/>
                    </a:moveTo>
                    <a:cubicBezTo>
                      <a:pt x="7" y="27"/>
                      <a:pt x="16" y="21"/>
                      <a:pt x="24" y="15"/>
                    </a:cubicBezTo>
                    <a:cubicBezTo>
                      <a:pt x="32" y="9"/>
                      <a:pt x="40" y="3"/>
                      <a:pt x="45" y="0"/>
                    </a:cubicBezTo>
                    <a:cubicBezTo>
                      <a:pt x="45" y="2"/>
                      <a:pt x="40" y="7"/>
                      <a:pt x="29" y="15"/>
                    </a:cubicBezTo>
                    <a:cubicBezTo>
                      <a:pt x="28" y="15"/>
                      <a:pt x="32" y="12"/>
                      <a:pt x="35" y="10"/>
                    </a:cubicBezTo>
                    <a:cubicBezTo>
                      <a:pt x="32" y="10"/>
                      <a:pt x="25" y="15"/>
                      <a:pt x="18" y="20"/>
                    </a:cubicBezTo>
                    <a:cubicBezTo>
                      <a:pt x="11" y="25"/>
                      <a:pt x="3" y="30"/>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2" name="Freeform 6769">
                <a:extLst>
                  <a:ext uri="{FF2B5EF4-FFF2-40B4-BE49-F238E27FC236}">
                    <a16:creationId xmlns:a16="http://schemas.microsoft.com/office/drawing/2014/main" id="{879B5A4D-1CA3-4FD2-BCDA-1CE2C50C2848}"/>
                  </a:ext>
                </a:extLst>
              </p:cNvPr>
              <p:cNvSpPr>
                <a:spLocks/>
              </p:cNvSpPr>
              <p:nvPr/>
            </p:nvSpPr>
            <p:spPr bwMode="auto">
              <a:xfrm>
                <a:off x="2503" y="2593"/>
                <a:ext cx="18" cy="11"/>
              </a:xfrm>
              <a:custGeom>
                <a:avLst/>
                <a:gdLst>
                  <a:gd name="T0" fmla="*/ 31 w 32"/>
                  <a:gd name="T1" fmla="*/ 3 h 18"/>
                  <a:gd name="T2" fmla="*/ 11 w 32"/>
                  <a:gd name="T3" fmla="*/ 11 h 18"/>
                  <a:gd name="T4" fmla="*/ 10 w 32"/>
                  <a:gd name="T5" fmla="*/ 14 h 18"/>
                  <a:gd name="T6" fmla="*/ 0 w 32"/>
                  <a:gd name="T7" fmla="*/ 16 h 18"/>
                  <a:gd name="T8" fmla="*/ 13 w 32"/>
                  <a:gd name="T9" fmla="*/ 8 h 18"/>
                  <a:gd name="T10" fmla="*/ 21 w 32"/>
                  <a:gd name="T11" fmla="*/ 4 h 18"/>
                  <a:gd name="T12" fmla="*/ 32 w 32"/>
                  <a:gd name="T13" fmla="*/ 0 h 18"/>
                  <a:gd name="T14" fmla="*/ 31 w 32"/>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8">
                    <a:moveTo>
                      <a:pt x="31" y="3"/>
                    </a:moveTo>
                    <a:cubicBezTo>
                      <a:pt x="25" y="5"/>
                      <a:pt x="19" y="8"/>
                      <a:pt x="11" y="11"/>
                    </a:cubicBezTo>
                    <a:cubicBezTo>
                      <a:pt x="1" y="16"/>
                      <a:pt x="8" y="13"/>
                      <a:pt x="10" y="14"/>
                    </a:cubicBezTo>
                    <a:cubicBezTo>
                      <a:pt x="2" y="18"/>
                      <a:pt x="1" y="17"/>
                      <a:pt x="0" y="16"/>
                    </a:cubicBezTo>
                    <a:cubicBezTo>
                      <a:pt x="11" y="11"/>
                      <a:pt x="26" y="2"/>
                      <a:pt x="13" y="8"/>
                    </a:cubicBezTo>
                    <a:cubicBezTo>
                      <a:pt x="20" y="3"/>
                      <a:pt x="20" y="4"/>
                      <a:pt x="21" y="4"/>
                    </a:cubicBezTo>
                    <a:cubicBezTo>
                      <a:pt x="22" y="5"/>
                      <a:pt x="23" y="5"/>
                      <a:pt x="32" y="0"/>
                    </a:cubicBezTo>
                    <a:cubicBezTo>
                      <a:pt x="32" y="1"/>
                      <a:pt x="23" y="5"/>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3" name="Freeform 6770">
                <a:extLst>
                  <a:ext uri="{FF2B5EF4-FFF2-40B4-BE49-F238E27FC236}">
                    <a16:creationId xmlns:a16="http://schemas.microsoft.com/office/drawing/2014/main" id="{3E17D6C4-120B-47C9-8C47-0FEAC8443281}"/>
                  </a:ext>
                </a:extLst>
              </p:cNvPr>
              <p:cNvSpPr>
                <a:spLocks/>
              </p:cNvSpPr>
              <p:nvPr/>
            </p:nvSpPr>
            <p:spPr bwMode="auto">
              <a:xfrm>
                <a:off x="2768" y="2298"/>
                <a:ext cx="7" cy="16"/>
              </a:xfrm>
              <a:custGeom>
                <a:avLst/>
                <a:gdLst>
                  <a:gd name="T0" fmla="*/ 13 w 13"/>
                  <a:gd name="T1" fmla="*/ 0 h 29"/>
                  <a:gd name="T2" fmla="*/ 12 w 13"/>
                  <a:gd name="T3" fmla="*/ 3 h 29"/>
                  <a:gd name="T4" fmla="*/ 3 w 13"/>
                  <a:gd name="T5" fmla="*/ 29 h 29"/>
                  <a:gd name="T6" fmla="*/ 0 w 13"/>
                  <a:gd name="T7" fmla="*/ 26 h 29"/>
                  <a:gd name="T8" fmla="*/ 13 w 13"/>
                  <a:gd name="T9" fmla="*/ 0 h 29"/>
                </a:gdLst>
                <a:ahLst/>
                <a:cxnLst>
                  <a:cxn ang="0">
                    <a:pos x="T0" y="T1"/>
                  </a:cxn>
                  <a:cxn ang="0">
                    <a:pos x="T2" y="T3"/>
                  </a:cxn>
                  <a:cxn ang="0">
                    <a:pos x="T4" y="T5"/>
                  </a:cxn>
                  <a:cxn ang="0">
                    <a:pos x="T6" y="T7"/>
                  </a:cxn>
                  <a:cxn ang="0">
                    <a:pos x="T8" y="T9"/>
                  </a:cxn>
                </a:cxnLst>
                <a:rect l="0" t="0" r="r" b="b"/>
                <a:pathLst>
                  <a:path w="13" h="29">
                    <a:moveTo>
                      <a:pt x="13" y="0"/>
                    </a:moveTo>
                    <a:cubicBezTo>
                      <a:pt x="13" y="0"/>
                      <a:pt x="12" y="3"/>
                      <a:pt x="12" y="3"/>
                    </a:cubicBezTo>
                    <a:cubicBezTo>
                      <a:pt x="6" y="22"/>
                      <a:pt x="5" y="19"/>
                      <a:pt x="3" y="29"/>
                    </a:cubicBezTo>
                    <a:cubicBezTo>
                      <a:pt x="1" y="29"/>
                      <a:pt x="8" y="10"/>
                      <a:pt x="0" y="26"/>
                    </a:cubicBezTo>
                    <a:cubicBezTo>
                      <a:pt x="2" y="17"/>
                      <a:pt x="9" y="7"/>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4" name="Freeform 6771">
                <a:extLst>
                  <a:ext uri="{FF2B5EF4-FFF2-40B4-BE49-F238E27FC236}">
                    <a16:creationId xmlns:a16="http://schemas.microsoft.com/office/drawing/2014/main" id="{42CFFFF7-3917-4A15-A547-DBD1B00A1F9D}"/>
                  </a:ext>
                </a:extLst>
              </p:cNvPr>
              <p:cNvSpPr>
                <a:spLocks/>
              </p:cNvSpPr>
              <p:nvPr/>
            </p:nvSpPr>
            <p:spPr bwMode="auto">
              <a:xfrm>
                <a:off x="2681" y="2456"/>
                <a:ext cx="5" cy="8"/>
              </a:xfrm>
              <a:custGeom>
                <a:avLst/>
                <a:gdLst>
                  <a:gd name="T0" fmla="*/ 0 w 9"/>
                  <a:gd name="T1" fmla="*/ 14 h 14"/>
                  <a:gd name="T2" fmla="*/ 0 w 9"/>
                  <a:gd name="T3" fmla="*/ 8 h 14"/>
                  <a:gd name="T4" fmla="*/ 2 w 9"/>
                  <a:gd name="T5" fmla="*/ 5 h 14"/>
                  <a:gd name="T6" fmla="*/ 0 w 9"/>
                  <a:gd name="T7" fmla="*/ 14 h 14"/>
                </a:gdLst>
                <a:ahLst/>
                <a:cxnLst>
                  <a:cxn ang="0">
                    <a:pos x="T0" y="T1"/>
                  </a:cxn>
                  <a:cxn ang="0">
                    <a:pos x="T2" y="T3"/>
                  </a:cxn>
                  <a:cxn ang="0">
                    <a:pos x="T4" y="T5"/>
                  </a:cxn>
                  <a:cxn ang="0">
                    <a:pos x="T6" y="T7"/>
                  </a:cxn>
                </a:cxnLst>
                <a:rect l="0" t="0" r="r" b="b"/>
                <a:pathLst>
                  <a:path w="9" h="14">
                    <a:moveTo>
                      <a:pt x="0" y="14"/>
                    </a:moveTo>
                    <a:cubicBezTo>
                      <a:pt x="1" y="10"/>
                      <a:pt x="0" y="7"/>
                      <a:pt x="0" y="8"/>
                    </a:cubicBezTo>
                    <a:cubicBezTo>
                      <a:pt x="3" y="5"/>
                      <a:pt x="2" y="6"/>
                      <a:pt x="2" y="5"/>
                    </a:cubicBezTo>
                    <a:cubicBezTo>
                      <a:pt x="7" y="0"/>
                      <a:pt x="9" y="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5" name="Freeform 6772">
                <a:extLst>
                  <a:ext uri="{FF2B5EF4-FFF2-40B4-BE49-F238E27FC236}">
                    <a16:creationId xmlns:a16="http://schemas.microsoft.com/office/drawing/2014/main" id="{9B580D0C-C61E-4E84-BC60-F8BCABAF647B}"/>
                  </a:ext>
                </a:extLst>
              </p:cNvPr>
              <p:cNvSpPr>
                <a:spLocks/>
              </p:cNvSpPr>
              <p:nvPr/>
            </p:nvSpPr>
            <p:spPr bwMode="auto">
              <a:xfrm>
                <a:off x="2760" y="1916"/>
                <a:ext cx="5" cy="14"/>
              </a:xfrm>
              <a:custGeom>
                <a:avLst/>
                <a:gdLst>
                  <a:gd name="T0" fmla="*/ 0 w 10"/>
                  <a:gd name="T1" fmla="*/ 0 h 24"/>
                  <a:gd name="T2" fmla="*/ 10 w 10"/>
                  <a:gd name="T3" fmla="*/ 24 h 24"/>
                  <a:gd name="T4" fmla="*/ 8 w 10"/>
                  <a:gd name="T5" fmla="*/ 22 h 24"/>
                  <a:gd name="T6" fmla="*/ 0 w 10"/>
                  <a:gd name="T7" fmla="*/ 0 h 24"/>
                </a:gdLst>
                <a:ahLst/>
                <a:cxnLst>
                  <a:cxn ang="0">
                    <a:pos x="T0" y="T1"/>
                  </a:cxn>
                  <a:cxn ang="0">
                    <a:pos x="T2" y="T3"/>
                  </a:cxn>
                  <a:cxn ang="0">
                    <a:pos x="T4" y="T5"/>
                  </a:cxn>
                  <a:cxn ang="0">
                    <a:pos x="T6" y="T7"/>
                  </a:cxn>
                </a:cxnLst>
                <a:rect l="0" t="0" r="r" b="b"/>
                <a:pathLst>
                  <a:path w="10" h="24">
                    <a:moveTo>
                      <a:pt x="0" y="0"/>
                    </a:moveTo>
                    <a:cubicBezTo>
                      <a:pt x="1" y="3"/>
                      <a:pt x="6" y="14"/>
                      <a:pt x="10" y="24"/>
                    </a:cubicBezTo>
                    <a:cubicBezTo>
                      <a:pt x="9" y="23"/>
                      <a:pt x="8" y="21"/>
                      <a:pt x="8" y="22"/>
                    </a:cubicBezTo>
                    <a:cubicBezTo>
                      <a:pt x="6" y="17"/>
                      <a:pt x="1"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6" name="Freeform 6773">
                <a:extLst>
                  <a:ext uri="{FF2B5EF4-FFF2-40B4-BE49-F238E27FC236}">
                    <a16:creationId xmlns:a16="http://schemas.microsoft.com/office/drawing/2014/main" id="{D06791E5-40D0-4EB9-ADAE-E74FB9AC7563}"/>
                  </a:ext>
                </a:extLst>
              </p:cNvPr>
              <p:cNvSpPr>
                <a:spLocks/>
              </p:cNvSpPr>
              <p:nvPr/>
            </p:nvSpPr>
            <p:spPr bwMode="auto">
              <a:xfrm>
                <a:off x="2772" y="1947"/>
                <a:ext cx="16" cy="62"/>
              </a:xfrm>
              <a:custGeom>
                <a:avLst/>
                <a:gdLst>
                  <a:gd name="T0" fmla="*/ 0 w 28"/>
                  <a:gd name="T1" fmla="*/ 0 h 110"/>
                  <a:gd name="T2" fmla="*/ 15 w 28"/>
                  <a:gd name="T3" fmla="*/ 48 h 110"/>
                  <a:gd name="T4" fmla="*/ 27 w 28"/>
                  <a:gd name="T5" fmla="*/ 93 h 110"/>
                  <a:gd name="T6" fmla="*/ 23 w 28"/>
                  <a:gd name="T7" fmla="*/ 78 h 110"/>
                  <a:gd name="T8" fmla="*/ 28 w 28"/>
                  <a:gd name="T9" fmla="*/ 110 h 110"/>
                  <a:gd name="T10" fmla="*/ 25 w 28"/>
                  <a:gd name="T11" fmla="*/ 104 h 110"/>
                  <a:gd name="T12" fmla="*/ 22 w 28"/>
                  <a:gd name="T13" fmla="*/ 84 h 110"/>
                  <a:gd name="T14" fmla="*/ 19 w 28"/>
                  <a:gd name="T15" fmla="*/ 77 h 110"/>
                  <a:gd name="T16" fmla="*/ 16 w 28"/>
                  <a:gd name="T17" fmla="*/ 57 h 110"/>
                  <a:gd name="T18" fmla="*/ 22 w 28"/>
                  <a:gd name="T19" fmla="*/ 79 h 110"/>
                  <a:gd name="T20" fmla="*/ 11 w 28"/>
                  <a:gd name="T21" fmla="*/ 37 h 110"/>
                  <a:gd name="T22" fmla="*/ 0 w 28"/>
                  <a:gd name="T2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110">
                    <a:moveTo>
                      <a:pt x="0" y="0"/>
                    </a:moveTo>
                    <a:cubicBezTo>
                      <a:pt x="5" y="15"/>
                      <a:pt x="10" y="31"/>
                      <a:pt x="15" y="48"/>
                    </a:cubicBezTo>
                    <a:cubicBezTo>
                      <a:pt x="20" y="64"/>
                      <a:pt x="24" y="80"/>
                      <a:pt x="27" y="93"/>
                    </a:cubicBezTo>
                    <a:cubicBezTo>
                      <a:pt x="26" y="92"/>
                      <a:pt x="24" y="84"/>
                      <a:pt x="23" y="78"/>
                    </a:cubicBezTo>
                    <a:cubicBezTo>
                      <a:pt x="25" y="89"/>
                      <a:pt x="23" y="92"/>
                      <a:pt x="28" y="110"/>
                    </a:cubicBezTo>
                    <a:cubicBezTo>
                      <a:pt x="27" y="108"/>
                      <a:pt x="25" y="102"/>
                      <a:pt x="25" y="104"/>
                    </a:cubicBezTo>
                    <a:cubicBezTo>
                      <a:pt x="25" y="101"/>
                      <a:pt x="20" y="83"/>
                      <a:pt x="22" y="84"/>
                    </a:cubicBezTo>
                    <a:cubicBezTo>
                      <a:pt x="21" y="77"/>
                      <a:pt x="20" y="77"/>
                      <a:pt x="19" y="77"/>
                    </a:cubicBezTo>
                    <a:cubicBezTo>
                      <a:pt x="17" y="66"/>
                      <a:pt x="16" y="59"/>
                      <a:pt x="16" y="57"/>
                    </a:cubicBezTo>
                    <a:cubicBezTo>
                      <a:pt x="17" y="61"/>
                      <a:pt x="19" y="70"/>
                      <a:pt x="22" y="79"/>
                    </a:cubicBezTo>
                    <a:cubicBezTo>
                      <a:pt x="21" y="70"/>
                      <a:pt x="16" y="53"/>
                      <a:pt x="11" y="37"/>
                    </a:cubicBezTo>
                    <a:cubicBezTo>
                      <a:pt x="6" y="21"/>
                      <a:pt x="0"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7" name="Freeform 6774">
                <a:extLst>
                  <a:ext uri="{FF2B5EF4-FFF2-40B4-BE49-F238E27FC236}">
                    <a16:creationId xmlns:a16="http://schemas.microsoft.com/office/drawing/2014/main" id="{501EE638-0944-40B2-B71C-DDFADB2B60BC}"/>
                  </a:ext>
                </a:extLst>
              </p:cNvPr>
              <p:cNvSpPr>
                <a:spLocks/>
              </p:cNvSpPr>
              <p:nvPr/>
            </p:nvSpPr>
            <p:spPr bwMode="auto">
              <a:xfrm>
                <a:off x="2665" y="1774"/>
                <a:ext cx="14" cy="16"/>
              </a:xfrm>
              <a:custGeom>
                <a:avLst/>
                <a:gdLst>
                  <a:gd name="T0" fmla="*/ 11 w 26"/>
                  <a:gd name="T1" fmla="*/ 9 h 27"/>
                  <a:gd name="T2" fmla="*/ 23 w 26"/>
                  <a:gd name="T3" fmla="*/ 26 h 27"/>
                  <a:gd name="T4" fmla="*/ 6 w 26"/>
                  <a:gd name="T5" fmla="*/ 7 h 27"/>
                  <a:gd name="T6" fmla="*/ 11 w 26"/>
                  <a:gd name="T7" fmla="*/ 9 h 27"/>
                </a:gdLst>
                <a:ahLst/>
                <a:cxnLst>
                  <a:cxn ang="0">
                    <a:pos x="T0" y="T1"/>
                  </a:cxn>
                  <a:cxn ang="0">
                    <a:pos x="T2" y="T3"/>
                  </a:cxn>
                  <a:cxn ang="0">
                    <a:pos x="T4" y="T5"/>
                  </a:cxn>
                  <a:cxn ang="0">
                    <a:pos x="T6" y="T7"/>
                  </a:cxn>
                </a:cxnLst>
                <a:rect l="0" t="0" r="r" b="b"/>
                <a:pathLst>
                  <a:path w="26" h="27">
                    <a:moveTo>
                      <a:pt x="11" y="9"/>
                    </a:moveTo>
                    <a:cubicBezTo>
                      <a:pt x="14" y="14"/>
                      <a:pt x="26" y="27"/>
                      <a:pt x="23" y="26"/>
                    </a:cubicBezTo>
                    <a:cubicBezTo>
                      <a:pt x="19" y="20"/>
                      <a:pt x="11" y="11"/>
                      <a:pt x="6" y="7"/>
                    </a:cubicBezTo>
                    <a:cubicBezTo>
                      <a:pt x="0" y="0"/>
                      <a:pt x="11" y="9"/>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8" name="Freeform 6775">
                <a:extLst>
                  <a:ext uri="{FF2B5EF4-FFF2-40B4-BE49-F238E27FC236}">
                    <a16:creationId xmlns:a16="http://schemas.microsoft.com/office/drawing/2014/main" id="{58BF7FE9-16BD-4D7A-8E8D-E11CD96D744E}"/>
                  </a:ext>
                </a:extLst>
              </p:cNvPr>
              <p:cNvSpPr>
                <a:spLocks/>
              </p:cNvSpPr>
              <p:nvPr/>
            </p:nvSpPr>
            <p:spPr bwMode="auto">
              <a:xfrm>
                <a:off x="2565" y="2551"/>
                <a:ext cx="18" cy="10"/>
              </a:xfrm>
              <a:custGeom>
                <a:avLst/>
                <a:gdLst>
                  <a:gd name="T0" fmla="*/ 19 w 31"/>
                  <a:gd name="T1" fmla="*/ 9 h 18"/>
                  <a:gd name="T2" fmla="*/ 31 w 31"/>
                  <a:gd name="T3" fmla="*/ 3 h 18"/>
                  <a:gd name="T4" fmla="*/ 7 w 31"/>
                  <a:gd name="T5" fmla="*/ 15 h 18"/>
                  <a:gd name="T6" fmla="*/ 18 w 31"/>
                  <a:gd name="T7" fmla="*/ 6 h 18"/>
                  <a:gd name="T8" fmla="*/ 19 w 31"/>
                  <a:gd name="T9" fmla="*/ 9 h 18"/>
                </a:gdLst>
                <a:ahLst/>
                <a:cxnLst>
                  <a:cxn ang="0">
                    <a:pos x="T0" y="T1"/>
                  </a:cxn>
                  <a:cxn ang="0">
                    <a:pos x="T2" y="T3"/>
                  </a:cxn>
                  <a:cxn ang="0">
                    <a:pos x="T4" y="T5"/>
                  </a:cxn>
                  <a:cxn ang="0">
                    <a:pos x="T6" y="T7"/>
                  </a:cxn>
                  <a:cxn ang="0">
                    <a:pos x="T8" y="T9"/>
                  </a:cxn>
                </a:cxnLst>
                <a:rect l="0" t="0" r="r" b="b"/>
                <a:pathLst>
                  <a:path w="31" h="18">
                    <a:moveTo>
                      <a:pt x="19" y="9"/>
                    </a:moveTo>
                    <a:cubicBezTo>
                      <a:pt x="28" y="0"/>
                      <a:pt x="18" y="12"/>
                      <a:pt x="31" y="3"/>
                    </a:cubicBezTo>
                    <a:cubicBezTo>
                      <a:pt x="23" y="11"/>
                      <a:pt x="7" y="18"/>
                      <a:pt x="7" y="15"/>
                    </a:cubicBezTo>
                    <a:cubicBezTo>
                      <a:pt x="20" y="6"/>
                      <a:pt x="0" y="18"/>
                      <a:pt x="18" y="6"/>
                    </a:cubicBezTo>
                    <a:cubicBezTo>
                      <a:pt x="14" y="10"/>
                      <a:pt x="13" y="12"/>
                      <a:pt x="1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59" name="Freeform 6776">
                <a:extLst>
                  <a:ext uri="{FF2B5EF4-FFF2-40B4-BE49-F238E27FC236}">
                    <a16:creationId xmlns:a16="http://schemas.microsoft.com/office/drawing/2014/main" id="{3D7FD8B9-6F8C-4EE9-B209-3F08E1FFE57E}"/>
                  </a:ext>
                </a:extLst>
              </p:cNvPr>
              <p:cNvSpPr>
                <a:spLocks/>
              </p:cNvSpPr>
              <p:nvPr/>
            </p:nvSpPr>
            <p:spPr bwMode="auto">
              <a:xfrm>
                <a:off x="2778" y="2259"/>
                <a:ext cx="4" cy="15"/>
              </a:xfrm>
              <a:custGeom>
                <a:avLst/>
                <a:gdLst>
                  <a:gd name="T0" fmla="*/ 6 w 8"/>
                  <a:gd name="T1" fmla="*/ 0 h 26"/>
                  <a:gd name="T2" fmla="*/ 8 w 8"/>
                  <a:gd name="T3" fmla="*/ 0 h 26"/>
                  <a:gd name="T4" fmla="*/ 4 w 8"/>
                  <a:gd name="T5" fmla="*/ 25 h 26"/>
                  <a:gd name="T6" fmla="*/ 1 w 8"/>
                  <a:gd name="T7" fmla="*/ 26 h 26"/>
                  <a:gd name="T8" fmla="*/ 6 w 8"/>
                  <a:gd name="T9" fmla="*/ 7 h 26"/>
                  <a:gd name="T10" fmla="*/ 0 w 8"/>
                  <a:gd name="T11" fmla="*/ 19 h 26"/>
                  <a:gd name="T12" fmla="*/ 6 w 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8" h="26">
                    <a:moveTo>
                      <a:pt x="6" y="0"/>
                    </a:moveTo>
                    <a:cubicBezTo>
                      <a:pt x="6" y="3"/>
                      <a:pt x="6" y="6"/>
                      <a:pt x="8" y="0"/>
                    </a:cubicBezTo>
                    <a:cubicBezTo>
                      <a:pt x="7" y="8"/>
                      <a:pt x="6" y="14"/>
                      <a:pt x="4" y="25"/>
                    </a:cubicBezTo>
                    <a:cubicBezTo>
                      <a:pt x="2" y="26"/>
                      <a:pt x="6" y="11"/>
                      <a:pt x="1" y="26"/>
                    </a:cubicBezTo>
                    <a:cubicBezTo>
                      <a:pt x="1" y="22"/>
                      <a:pt x="6" y="11"/>
                      <a:pt x="6" y="7"/>
                    </a:cubicBezTo>
                    <a:cubicBezTo>
                      <a:pt x="4" y="6"/>
                      <a:pt x="2" y="20"/>
                      <a:pt x="0" y="19"/>
                    </a:cubicBezTo>
                    <a:cubicBezTo>
                      <a:pt x="3" y="10"/>
                      <a:pt x="4" y="1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0" name="Freeform 6777">
                <a:extLst>
                  <a:ext uri="{FF2B5EF4-FFF2-40B4-BE49-F238E27FC236}">
                    <a16:creationId xmlns:a16="http://schemas.microsoft.com/office/drawing/2014/main" id="{3F374130-AFB1-4779-B786-7B54A1DDCC18}"/>
                  </a:ext>
                </a:extLst>
              </p:cNvPr>
              <p:cNvSpPr>
                <a:spLocks/>
              </p:cNvSpPr>
              <p:nvPr/>
            </p:nvSpPr>
            <p:spPr bwMode="auto">
              <a:xfrm>
                <a:off x="2761" y="1931"/>
                <a:ext cx="19" cy="51"/>
              </a:xfrm>
              <a:custGeom>
                <a:avLst/>
                <a:gdLst>
                  <a:gd name="T0" fmla="*/ 23 w 34"/>
                  <a:gd name="T1" fmla="*/ 55 h 91"/>
                  <a:gd name="T2" fmla="*/ 23 w 34"/>
                  <a:gd name="T3" fmla="*/ 60 h 91"/>
                  <a:gd name="T4" fmla="*/ 21 w 34"/>
                  <a:gd name="T5" fmla="*/ 52 h 91"/>
                  <a:gd name="T6" fmla="*/ 27 w 34"/>
                  <a:gd name="T7" fmla="*/ 75 h 91"/>
                  <a:gd name="T8" fmla="*/ 15 w 34"/>
                  <a:gd name="T9" fmla="*/ 50 h 91"/>
                  <a:gd name="T10" fmla="*/ 9 w 34"/>
                  <a:gd name="T11" fmla="*/ 46 h 91"/>
                  <a:gd name="T12" fmla="*/ 2 w 34"/>
                  <a:gd name="T13" fmla="*/ 25 h 91"/>
                  <a:gd name="T14" fmla="*/ 7 w 34"/>
                  <a:gd name="T15" fmla="*/ 36 h 91"/>
                  <a:gd name="T16" fmla="*/ 12 w 34"/>
                  <a:gd name="T17" fmla="*/ 49 h 91"/>
                  <a:gd name="T18" fmla="*/ 5 w 34"/>
                  <a:gd name="T19" fmla="*/ 26 h 91"/>
                  <a:gd name="T20" fmla="*/ 1 w 34"/>
                  <a:gd name="T21" fmla="*/ 10 h 91"/>
                  <a:gd name="T22" fmla="*/ 11 w 34"/>
                  <a:gd name="T23" fmla="*/ 36 h 91"/>
                  <a:gd name="T24" fmla="*/ 20 w 34"/>
                  <a:gd name="T25" fmla="*/ 58 h 91"/>
                  <a:gd name="T26" fmla="*/ 16 w 34"/>
                  <a:gd name="T27" fmla="*/ 45 h 91"/>
                  <a:gd name="T28" fmla="*/ 12 w 34"/>
                  <a:gd name="T29" fmla="*/ 32 h 91"/>
                  <a:gd name="T30" fmla="*/ 4 w 34"/>
                  <a:gd name="T31" fmla="*/ 16 h 91"/>
                  <a:gd name="T32" fmla="*/ 0 w 34"/>
                  <a:gd name="T33" fmla="*/ 0 h 91"/>
                  <a:gd name="T34" fmla="*/ 12 w 34"/>
                  <a:gd name="T35" fmla="*/ 28 h 91"/>
                  <a:gd name="T36" fmla="*/ 21 w 34"/>
                  <a:gd name="T37" fmla="*/ 51 h 91"/>
                  <a:gd name="T38" fmla="*/ 14 w 34"/>
                  <a:gd name="T39" fmla="*/ 25 h 91"/>
                  <a:gd name="T40" fmla="*/ 25 w 34"/>
                  <a:gd name="T41" fmla="*/ 52 h 91"/>
                  <a:gd name="T42" fmla="*/ 26 w 34"/>
                  <a:gd name="T43" fmla="*/ 61 h 91"/>
                  <a:gd name="T44" fmla="*/ 29 w 34"/>
                  <a:gd name="T45" fmla="*/ 67 h 91"/>
                  <a:gd name="T46" fmla="*/ 34 w 34"/>
                  <a:gd name="T47" fmla="*/ 86 h 91"/>
                  <a:gd name="T48" fmla="*/ 30 w 34"/>
                  <a:gd name="T49" fmla="*/ 78 h 91"/>
                  <a:gd name="T50" fmla="*/ 23 w 34"/>
                  <a:gd name="T51" fmla="*/ 5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91">
                    <a:moveTo>
                      <a:pt x="23" y="55"/>
                    </a:moveTo>
                    <a:cubicBezTo>
                      <a:pt x="23" y="57"/>
                      <a:pt x="23" y="59"/>
                      <a:pt x="23" y="60"/>
                    </a:cubicBezTo>
                    <a:cubicBezTo>
                      <a:pt x="22" y="57"/>
                      <a:pt x="22" y="56"/>
                      <a:pt x="21" y="52"/>
                    </a:cubicBezTo>
                    <a:cubicBezTo>
                      <a:pt x="18" y="50"/>
                      <a:pt x="25" y="67"/>
                      <a:pt x="27" y="75"/>
                    </a:cubicBezTo>
                    <a:cubicBezTo>
                      <a:pt x="23" y="62"/>
                      <a:pt x="21" y="66"/>
                      <a:pt x="15" y="50"/>
                    </a:cubicBezTo>
                    <a:cubicBezTo>
                      <a:pt x="17" y="62"/>
                      <a:pt x="11" y="47"/>
                      <a:pt x="9" y="46"/>
                    </a:cubicBezTo>
                    <a:cubicBezTo>
                      <a:pt x="6" y="35"/>
                      <a:pt x="5" y="35"/>
                      <a:pt x="2" y="25"/>
                    </a:cubicBezTo>
                    <a:cubicBezTo>
                      <a:pt x="3" y="25"/>
                      <a:pt x="5" y="31"/>
                      <a:pt x="7" y="36"/>
                    </a:cubicBezTo>
                    <a:cubicBezTo>
                      <a:pt x="9" y="42"/>
                      <a:pt x="11" y="48"/>
                      <a:pt x="12" y="49"/>
                    </a:cubicBezTo>
                    <a:cubicBezTo>
                      <a:pt x="11" y="42"/>
                      <a:pt x="10" y="39"/>
                      <a:pt x="5" y="26"/>
                    </a:cubicBezTo>
                    <a:cubicBezTo>
                      <a:pt x="6" y="26"/>
                      <a:pt x="0" y="11"/>
                      <a:pt x="1" y="10"/>
                    </a:cubicBezTo>
                    <a:cubicBezTo>
                      <a:pt x="4" y="17"/>
                      <a:pt x="7" y="27"/>
                      <a:pt x="11" y="36"/>
                    </a:cubicBezTo>
                    <a:cubicBezTo>
                      <a:pt x="14" y="45"/>
                      <a:pt x="18" y="53"/>
                      <a:pt x="20" y="58"/>
                    </a:cubicBezTo>
                    <a:cubicBezTo>
                      <a:pt x="21" y="57"/>
                      <a:pt x="19" y="51"/>
                      <a:pt x="16" y="45"/>
                    </a:cubicBezTo>
                    <a:cubicBezTo>
                      <a:pt x="14" y="39"/>
                      <a:pt x="12" y="33"/>
                      <a:pt x="12" y="32"/>
                    </a:cubicBezTo>
                    <a:cubicBezTo>
                      <a:pt x="9" y="22"/>
                      <a:pt x="9" y="30"/>
                      <a:pt x="4" y="16"/>
                    </a:cubicBezTo>
                    <a:cubicBezTo>
                      <a:pt x="7" y="19"/>
                      <a:pt x="2" y="5"/>
                      <a:pt x="0" y="0"/>
                    </a:cubicBezTo>
                    <a:cubicBezTo>
                      <a:pt x="4" y="6"/>
                      <a:pt x="8" y="17"/>
                      <a:pt x="12" y="28"/>
                    </a:cubicBezTo>
                    <a:cubicBezTo>
                      <a:pt x="15" y="38"/>
                      <a:pt x="18" y="47"/>
                      <a:pt x="21" y="51"/>
                    </a:cubicBezTo>
                    <a:cubicBezTo>
                      <a:pt x="19" y="43"/>
                      <a:pt x="13" y="30"/>
                      <a:pt x="14" y="25"/>
                    </a:cubicBezTo>
                    <a:cubicBezTo>
                      <a:pt x="16" y="28"/>
                      <a:pt x="22" y="46"/>
                      <a:pt x="25" y="52"/>
                    </a:cubicBezTo>
                    <a:cubicBezTo>
                      <a:pt x="25" y="56"/>
                      <a:pt x="24" y="56"/>
                      <a:pt x="26" y="61"/>
                    </a:cubicBezTo>
                    <a:cubicBezTo>
                      <a:pt x="28" y="69"/>
                      <a:pt x="29" y="67"/>
                      <a:pt x="29" y="67"/>
                    </a:cubicBezTo>
                    <a:cubicBezTo>
                      <a:pt x="34" y="79"/>
                      <a:pt x="31" y="81"/>
                      <a:pt x="34" y="86"/>
                    </a:cubicBezTo>
                    <a:cubicBezTo>
                      <a:pt x="34" y="91"/>
                      <a:pt x="33" y="85"/>
                      <a:pt x="30" y="78"/>
                    </a:cubicBezTo>
                    <a:cubicBezTo>
                      <a:pt x="28" y="70"/>
                      <a:pt x="25" y="60"/>
                      <a:pt x="2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1" name="Freeform 6778">
                <a:extLst>
                  <a:ext uri="{FF2B5EF4-FFF2-40B4-BE49-F238E27FC236}">
                    <a16:creationId xmlns:a16="http://schemas.microsoft.com/office/drawing/2014/main" id="{82DEA2C6-5D0A-4215-8ED3-B93CD79139AA}"/>
                  </a:ext>
                </a:extLst>
              </p:cNvPr>
              <p:cNvSpPr>
                <a:spLocks/>
              </p:cNvSpPr>
              <p:nvPr/>
            </p:nvSpPr>
            <p:spPr bwMode="auto">
              <a:xfrm>
                <a:off x="2406" y="2631"/>
                <a:ext cx="18" cy="5"/>
              </a:xfrm>
              <a:custGeom>
                <a:avLst/>
                <a:gdLst>
                  <a:gd name="T0" fmla="*/ 21 w 31"/>
                  <a:gd name="T1" fmla="*/ 4 h 9"/>
                  <a:gd name="T2" fmla="*/ 1 w 31"/>
                  <a:gd name="T3" fmla="*/ 9 h 9"/>
                  <a:gd name="T4" fmla="*/ 20 w 31"/>
                  <a:gd name="T5" fmla="*/ 4 h 9"/>
                  <a:gd name="T6" fmla="*/ 12 w 31"/>
                  <a:gd name="T7" fmla="*/ 5 h 9"/>
                  <a:gd name="T8" fmla="*/ 21 w 31"/>
                  <a:gd name="T9" fmla="*/ 4 h 9"/>
                </a:gdLst>
                <a:ahLst/>
                <a:cxnLst>
                  <a:cxn ang="0">
                    <a:pos x="T0" y="T1"/>
                  </a:cxn>
                  <a:cxn ang="0">
                    <a:pos x="T2" y="T3"/>
                  </a:cxn>
                  <a:cxn ang="0">
                    <a:pos x="T4" y="T5"/>
                  </a:cxn>
                  <a:cxn ang="0">
                    <a:pos x="T6" y="T7"/>
                  </a:cxn>
                  <a:cxn ang="0">
                    <a:pos x="T8" y="T9"/>
                  </a:cxn>
                </a:cxnLst>
                <a:rect l="0" t="0" r="r" b="b"/>
                <a:pathLst>
                  <a:path w="31" h="9">
                    <a:moveTo>
                      <a:pt x="21" y="4"/>
                    </a:moveTo>
                    <a:cubicBezTo>
                      <a:pt x="8" y="8"/>
                      <a:pt x="1" y="9"/>
                      <a:pt x="1" y="9"/>
                    </a:cubicBezTo>
                    <a:cubicBezTo>
                      <a:pt x="0" y="9"/>
                      <a:pt x="7" y="7"/>
                      <a:pt x="20" y="4"/>
                    </a:cubicBezTo>
                    <a:cubicBezTo>
                      <a:pt x="20" y="3"/>
                      <a:pt x="15" y="5"/>
                      <a:pt x="12" y="5"/>
                    </a:cubicBezTo>
                    <a:cubicBezTo>
                      <a:pt x="14" y="3"/>
                      <a:pt x="31" y="0"/>
                      <a:pt x="2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2" name="Freeform 6779">
                <a:extLst>
                  <a:ext uri="{FF2B5EF4-FFF2-40B4-BE49-F238E27FC236}">
                    <a16:creationId xmlns:a16="http://schemas.microsoft.com/office/drawing/2014/main" id="{8331C0D3-291A-4EA0-9F0D-F05200415DE3}"/>
                  </a:ext>
                </a:extLst>
              </p:cNvPr>
              <p:cNvSpPr>
                <a:spLocks/>
              </p:cNvSpPr>
              <p:nvPr/>
            </p:nvSpPr>
            <p:spPr bwMode="auto">
              <a:xfrm>
                <a:off x="2799" y="2117"/>
                <a:ext cx="2" cy="14"/>
              </a:xfrm>
              <a:custGeom>
                <a:avLst/>
                <a:gdLst>
                  <a:gd name="T0" fmla="*/ 3 w 4"/>
                  <a:gd name="T1" fmla="*/ 1 h 25"/>
                  <a:gd name="T2" fmla="*/ 3 w 4"/>
                  <a:gd name="T3" fmla="*/ 20 h 25"/>
                  <a:gd name="T4" fmla="*/ 1 w 4"/>
                  <a:gd name="T5" fmla="*/ 25 h 25"/>
                  <a:gd name="T6" fmla="*/ 3 w 4"/>
                  <a:gd name="T7" fmla="*/ 1 h 25"/>
                </a:gdLst>
                <a:ahLst/>
                <a:cxnLst>
                  <a:cxn ang="0">
                    <a:pos x="T0" y="T1"/>
                  </a:cxn>
                  <a:cxn ang="0">
                    <a:pos x="T2" y="T3"/>
                  </a:cxn>
                  <a:cxn ang="0">
                    <a:pos x="T4" y="T5"/>
                  </a:cxn>
                  <a:cxn ang="0">
                    <a:pos x="T6" y="T7"/>
                  </a:cxn>
                </a:cxnLst>
                <a:rect l="0" t="0" r="r" b="b"/>
                <a:pathLst>
                  <a:path w="4" h="25">
                    <a:moveTo>
                      <a:pt x="3" y="1"/>
                    </a:moveTo>
                    <a:cubicBezTo>
                      <a:pt x="4" y="0"/>
                      <a:pt x="3" y="15"/>
                      <a:pt x="3" y="20"/>
                    </a:cubicBezTo>
                    <a:cubicBezTo>
                      <a:pt x="3" y="21"/>
                      <a:pt x="1" y="19"/>
                      <a:pt x="1" y="25"/>
                    </a:cubicBezTo>
                    <a:cubicBezTo>
                      <a:pt x="0" y="20"/>
                      <a:pt x="3" y="1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3" name="Freeform 6780">
                <a:extLst>
                  <a:ext uri="{FF2B5EF4-FFF2-40B4-BE49-F238E27FC236}">
                    <a16:creationId xmlns:a16="http://schemas.microsoft.com/office/drawing/2014/main" id="{0C5494E7-7F61-4A43-8D8C-1D92A231B577}"/>
                  </a:ext>
                </a:extLst>
              </p:cNvPr>
              <p:cNvSpPr>
                <a:spLocks/>
              </p:cNvSpPr>
              <p:nvPr/>
            </p:nvSpPr>
            <p:spPr bwMode="auto">
              <a:xfrm>
                <a:off x="2170" y="2646"/>
                <a:ext cx="23" cy="4"/>
              </a:xfrm>
              <a:custGeom>
                <a:avLst/>
                <a:gdLst>
                  <a:gd name="T0" fmla="*/ 41 w 41"/>
                  <a:gd name="T1" fmla="*/ 8 h 8"/>
                  <a:gd name="T2" fmla="*/ 23 w 41"/>
                  <a:gd name="T3" fmla="*/ 6 h 8"/>
                  <a:gd name="T4" fmla="*/ 0 w 41"/>
                  <a:gd name="T5" fmla="*/ 0 h 8"/>
                  <a:gd name="T6" fmla="*/ 12 w 41"/>
                  <a:gd name="T7" fmla="*/ 2 h 8"/>
                  <a:gd name="T8" fmla="*/ 41 w 41"/>
                  <a:gd name="T9" fmla="*/ 8 h 8"/>
                </a:gdLst>
                <a:ahLst/>
                <a:cxnLst>
                  <a:cxn ang="0">
                    <a:pos x="T0" y="T1"/>
                  </a:cxn>
                  <a:cxn ang="0">
                    <a:pos x="T2" y="T3"/>
                  </a:cxn>
                  <a:cxn ang="0">
                    <a:pos x="T4" y="T5"/>
                  </a:cxn>
                  <a:cxn ang="0">
                    <a:pos x="T6" y="T7"/>
                  </a:cxn>
                  <a:cxn ang="0">
                    <a:pos x="T8" y="T9"/>
                  </a:cxn>
                </a:cxnLst>
                <a:rect l="0" t="0" r="r" b="b"/>
                <a:pathLst>
                  <a:path w="41" h="8">
                    <a:moveTo>
                      <a:pt x="41" y="8"/>
                    </a:moveTo>
                    <a:cubicBezTo>
                      <a:pt x="40" y="8"/>
                      <a:pt x="32" y="7"/>
                      <a:pt x="23" y="6"/>
                    </a:cubicBezTo>
                    <a:cubicBezTo>
                      <a:pt x="14" y="4"/>
                      <a:pt x="4" y="2"/>
                      <a:pt x="0" y="0"/>
                    </a:cubicBezTo>
                    <a:cubicBezTo>
                      <a:pt x="3" y="1"/>
                      <a:pt x="11" y="3"/>
                      <a:pt x="12" y="2"/>
                    </a:cubicBezTo>
                    <a:cubicBezTo>
                      <a:pt x="17" y="4"/>
                      <a:pt x="30" y="6"/>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4" name="Freeform 6781">
                <a:extLst>
                  <a:ext uri="{FF2B5EF4-FFF2-40B4-BE49-F238E27FC236}">
                    <a16:creationId xmlns:a16="http://schemas.microsoft.com/office/drawing/2014/main" id="{AC3A6215-9F3E-420D-AA86-D18DC3178DD2}"/>
                  </a:ext>
                </a:extLst>
              </p:cNvPr>
              <p:cNvSpPr>
                <a:spLocks/>
              </p:cNvSpPr>
              <p:nvPr/>
            </p:nvSpPr>
            <p:spPr bwMode="auto">
              <a:xfrm>
                <a:off x="2794" y="2112"/>
                <a:ext cx="6" cy="20"/>
              </a:xfrm>
              <a:custGeom>
                <a:avLst/>
                <a:gdLst>
                  <a:gd name="T0" fmla="*/ 9 w 10"/>
                  <a:gd name="T1" fmla="*/ 10 h 35"/>
                  <a:gd name="T2" fmla="*/ 7 w 10"/>
                  <a:gd name="T3" fmla="*/ 35 h 35"/>
                  <a:gd name="T4" fmla="*/ 5 w 10"/>
                  <a:gd name="T5" fmla="*/ 21 h 35"/>
                  <a:gd name="T6" fmla="*/ 1 w 10"/>
                  <a:gd name="T7" fmla="*/ 28 h 35"/>
                  <a:gd name="T8" fmla="*/ 1 w 10"/>
                  <a:gd name="T9" fmla="*/ 8 h 35"/>
                  <a:gd name="T10" fmla="*/ 6 w 10"/>
                  <a:gd name="T11" fmla="*/ 20 h 35"/>
                  <a:gd name="T12" fmla="*/ 9 w 10"/>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0" h="35">
                    <a:moveTo>
                      <a:pt x="9" y="10"/>
                    </a:moveTo>
                    <a:cubicBezTo>
                      <a:pt x="10" y="19"/>
                      <a:pt x="6" y="18"/>
                      <a:pt x="7" y="35"/>
                    </a:cubicBezTo>
                    <a:cubicBezTo>
                      <a:pt x="6" y="29"/>
                      <a:pt x="6" y="25"/>
                      <a:pt x="5" y="21"/>
                    </a:cubicBezTo>
                    <a:cubicBezTo>
                      <a:pt x="4" y="30"/>
                      <a:pt x="2" y="28"/>
                      <a:pt x="1" y="28"/>
                    </a:cubicBezTo>
                    <a:cubicBezTo>
                      <a:pt x="0" y="18"/>
                      <a:pt x="2" y="11"/>
                      <a:pt x="1" y="8"/>
                    </a:cubicBezTo>
                    <a:cubicBezTo>
                      <a:pt x="2" y="0"/>
                      <a:pt x="4" y="17"/>
                      <a:pt x="6" y="20"/>
                    </a:cubicBezTo>
                    <a:cubicBezTo>
                      <a:pt x="7" y="1"/>
                      <a:pt x="7" y="22"/>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5" name="Freeform 6782">
                <a:extLst>
                  <a:ext uri="{FF2B5EF4-FFF2-40B4-BE49-F238E27FC236}">
                    <a16:creationId xmlns:a16="http://schemas.microsoft.com/office/drawing/2014/main" id="{8192E0A8-4FC0-415C-8D64-875E3F734265}"/>
                  </a:ext>
                </a:extLst>
              </p:cNvPr>
              <p:cNvSpPr>
                <a:spLocks/>
              </p:cNvSpPr>
              <p:nvPr/>
            </p:nvSpPr>
            <p:spPr bwMode="auto">
              <a:xfrm>
                <a:off x="2684" y="1800"/>
                <a:ext cx="12" cy="15"/>
              </a:xfrm>
              <a:custGeom>
                <a:avLst/>
                <a:gdLst>
                  <a:gd name="T0" fmla="*/ 21 w 21"/>
                  <a:gd name="T1" fmla="*/ 26 h 26"/>
                  <a:gd name="T2" fmla="*/ 18 w 21"/>
                  <a:gd name="T3" fmla="*/ 25 h 26"/>
                  <a:gd name="T4" fmla="*/ 0 w 21"/>
                  <a:gd name="T5" fmla="*/ 0 h 26"/>
                  <a:gd name="T6" fmla="*/ 21 w 21"/>
                  <a:gd name="T7" fmla="*/ 26 h 26"/>
                </a:gdLst>
                <a:ahLst/>
                <a:cxnLst>
                  <a:cxn ang="0">
                    <a:pos x="T0" y="T1"/>
                  </a:cxn>
                  <a:cxn ang="0">
                    <a:pos x="T2" y="T3"/>
                  </a:cxn>
                  <a:cxn ang="0">
                    <a:pos x="T4" y="T5"/>
                  </a:cxn>
                  <a:cxn ang="0">
                    <a:pos x="T6" y="T7"/>
                  </a:cxn>
                </a:cxnLst>
                <a:rect l="0" t="0" r="r" b="b"/>
                <a:pathLst>
                  <a:path w="21" h="26">
                    <a:moveTo>
                      <a:pt x="21" y="26"/>
                    </a:moveTo>
                    <a:cubicBezTo>
                      <a:pt x="20" y="25"/>
                      <a:pt x="18" y="24"/>
                      <a:pt x="18" y="25"/>
                    </a:cubicBezTo>
                    <a:cubicBezTo>
                      <a:pt x="11" y="14"/>
                      <a:pt x="8" y="12"/>
                      <a:pt x="0" y="0"/>
                    </a:cubicBezTo>
                    <a:cubicBezTo>
                      <a:pt x="6" y="7"/>
                      <a:pt x="10" y="13"/>
                      <a:pt x="2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6" name="Freeform 6783">
                <a:extLst>
                  <a:ext uri="{FF2B5EF4-FFF2-40B4-BE49-F238E27FC236}">
                    <a16:creationId xmlns:a16="http://schemas.microsoft.com/office/drawing/2014/main" id="{ADA64794-39BD-4768-A1A3-FBDAF6BB5D9C}"/>
                  </a:ext>
                </a:extLst>
              </p:cNvPr>
              <p:cNvSpPr>
                <a:spLocks/>
              </p:cNvSpPr>
              <p:nvPr/>
            </p:nvSpPr>
            <p:spPr bwMode="auto">
              <a:xfrm>
                <a:off x="2232" y="2651"/>
                <a:ext cx="15" cy="1"/>
              </a:xfrm>
              <a:custGeom>
                <a:avLst/>
                <a:gdLst>
                  <a:gd name="T0" fmla="*/ 9 w 26"/>
                  <a:gd name="T1" fmla="*/ 2 h 2"/>
                  <a:gd name="T2" fmla="*/ 0 w 26"/>
                  <a:gd name="T3" fmla="*/ 0 h 2"/>
                  <a:gd name="T4" fmla="*/ 19 w 26"/>
                  <a:gd name="T5" fmla="*/ 0 h 2"/>
                  <a:gd name="T6" fmla="*/ 16 w 26"/>
                  <a:gd name="T7" fmla="*/ 1 h 2"/>
                  <a:gd name="T8" fmla="*/ 9 w 26"/>
                  <a:gd name="T9" fmla="*/ 2 h 2"/>
                </a:gdLst>
                <a:ahLst/>
                <a:cxnLst>
                  <a:cxn ang="0">
                    <a:pos x="T0" y="T1"/>
                  </a:cxn>
                  <a:cxn ang="0">
                    <a:pos x="T2" y="T3"/>
                  </a:cxn>
                  <a:cxn ang="0">
                    <a:pos x="T4" y="T5"/>
                  </a:cxn>
                  <a:cxn ang="0">
                    <a:pos x="T6" y="T7"/>
                  </a:cxn>
                  <a:cxn ang="0">
                    <a:pos x="T8" y="T9"/>
                  </a:cxn>
                </a:cxnLst>
                <a:rect l="0" t="0" r="r" b="b"/>
                <a:pathLst>
                  <a:path w="26" h="2">
                    <a:moveTo>
                      <a:pt x="9" y="2"/>
                    </a:moveTo>
                    <a:cubicBezTo>
                      <a:pt x="3" y="2"/>
                      <a:pt x="7" y="1"/>
                      <a:pt x="0" y="0"/>
                    </a:cubicBezTo>
                    <a:cubicBezTo>
                      <a:pt x="3" y="0"/>
                      <a:pt x="13" y="0"/>
                      <a:pt x="19" y="0"/>
                    </a:cubicBezTo>
                    <a:cubicBezTo>
                      <a:pt x="26" y="1"/>
                      <a:pt x="20" y="1"/>
                      <a:pt x="16" y="1"/>
                    </a:cubicBezTo>
                    <a:cubicBezTo>
                      <a:pt x="8" y="1"/>
                      <a:pt x="14"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7" name="Freeform 6784">
                <a:extLst>
                  <a:ext uri="{FF2B5EF4-FFF2-40B4-BE49-F238E27FC236}">
                    <a16:creationId xmlns:a16="http://schemas.microsoft.com/office/drawing/2014/main" id="{EAB03A09-1CC9-4658-B4A6-95ADC818DCBA}"/>
                  </a:ext>
                </a:extLst>
              </p:cNvPr>
              <p:cNvSpPr>
                <a:spLocks/>
              </p:cNvSpPr>
              <p:nvPr/>
            </p:nvSpPr>
            <p:spPr bwMode="auto">
              <a:xfrm>
                <a:off x="2400" y="1627"/>
                <a:ext cx="34" cy="10"/>
              </a:xfrm>
              <a:custGeom>
                <a:avLst/>
                <a:gdLst>
                  <a:gd name="T0" fmla="*/ 32 w 61"/>
                  <a:gd name="T1" fmla="*/ 9 h 16"/>
                  <a:gd name="T2" fmla="*/ 35 w 61"/>
                  <a:gd name="T3" fmla="*/ 9 h 16"/>
                  <a:gd name="T4" fmla="*/ 14 w 61"/>
                  <a:gd name="T5" fmla="*/ 5 h 16"/>
                  <a:gd name="T6" fmla="*/ 16 w 61"/>
                  <a:gd name="T7" fmla="*/ 1 h 16"/>
                  <a:gd name="T8" fmla="*/ 19 w 61"/>
                  <a:gd name="T9" fmla="*/ 2 h 16"/>
                  <a:gd name="T10" fmla="*/ 23 w 61"/>
                  <a:gd name="T11" fmla="*/ 4 h 16"/>
                  <a:gd name="T12" fmla="*/ 13 w 61"/>
                  <a:gd name="T13" fmla="*/ 2 h 16"/>
                  <a:gd name="T14" fmla="*/ 38 w 61"/>
                  <a:gd name="T15" fmla="*/ 9 h 16"/>
                  <a:gd name="T16" fmla="*/ 30 w 61"/>
                  <a:gd name="T17" fmla="*/ 5 h 16"/>
                  <a:gd name="T18" fmla="*/ 33 w 61"/>
                  <a:gd name="T19" fmla="*/ 5 h 16"/>
                  <a:gd name="T20" fmla="*/ 37 w 61"/>
                  <a:gd name="T21" fmla="*/ 6 h 16"/>
                  <a:gd name="T22" fmla="*/ 52 w 61"/>
                  <a:gd name="T23" fmla="*/ 12 h 16"/>
                  <a:gd name="T24" fmla="*/ 32 w 61"/>
                  <a:gd name="T25"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16">
                    <a:moveTo>
                      <a:pt x="32" y="9"/>
                    </a:moveTo>
                    <a:cubicBezTo>
                      <a:pt x="33" y="9"/>
                      <a:pt x="35" y="10"/>
                      <a:pt x="35" y="9"/>
                    </a:cubicBezTo>
                    <a:cubicBezTo>
                      <a:pt x="25" y="6"/>
                      <a:pt x="18" y="5"/>
                      <a:pt x="14" y="5"/>
                    </a:cubicBezTo>
                    <a:cubicBezTo>
                      <a:pt x="0" y="0"/>
                      <a:pt x="10" y="1"/>
                      <a:pt x="16" y="1"/>
                    </a:cubicBezTo>
                    <a:cubicBezTo>
                      <a:pt x="19" y="2"/>
                      <a:pt x="19" y="2"/>
                      <a:pt x="19" y="2"/>
                    </a:cubicBezTo>
                    <a:cubicBezTo>
                      <a:pt x="19" y="3"/>
                      <a:pt x="21" y="3"/>
                      <a:pt x="23" y="4"/>
                    </a:cubicBezTo>
                    <a:cubicBezTo>
                      <a:pt x="21" y="4"/>
                      <a:pt x="17" y="3"/>
                      <a:pt x="13" y="2"/>
                    </a:cubicBezTo>
                    <a:cubicBezTo>
                      <a:pt x="16" y="4"/>
                      <a:pt x="35" y="8"/>
                      <a:pt x="38" y="9"/>
                    </a:cubicBezTo>
                    <a:cubicBezTo>
                      <a:pt x="35" y="7"/>
                      <a:pt x="35" y="7"/>
                      <a:pt x="30" y="5"/>
                    </a:cubicBezTo>
                    <a:cubicBezTo>
                      <a:pt x="29" y="4"/>
                      <a:pt x="31" y="5"/>
                      <a:pt x="33" y="5"/>
                    </a:cubicBezTo>
                    <a:cubicBezTo>
                      <a:pt x="36" y="6"/>
                      <a:pt x="37" y="6"/>
                      <a:pt x="37" y="6"/>
                    </a:cubicBezTo>
                    <a:cubicBezTo>
                      <a:pt x="48" y="9"/>
                      <a:pt x="36" y="10"/>
                      <a:pt x="52" y="12"/>
                    </a:cubicBezTo>
                    <a:cubicBezTo>
                      <a:pt x="61" y="16"/>
                      <a:pt x="44" y="13"/>
                      <a:pt x="3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8" name="Freeform 6785">
                <a:extLst>
                  <a:ext uri="{FF2B5EF4-FFF2-40B4-BE49-F238E27FC236}">
                    <a16:creationId xmlns:a16="http://schemas.microsoft.com/office/drawing/2014/main" id="{9C3F66AC-8071-4EFC-9C56-2A7A6A3DD121}"/>
                  </a:ext>
                </a:extLst>
              </p:cNvPr>
              <p:cNvSpPr>
                <a:spLocks/>
              </p:cNvSpPr>
              <p:nvPr/>
            </p:nvSpPr>
            <p:spPr bwMode="auto">
              <a:xfrm>
                <a:off x="2358" y="1620"/>
                <a:ext cx="25" cy="5"/>
              </a:xfrm>
              <a:custGeom>
                <a:avLst/>
                <a:gdLst>
                  <a:gd name="T0" fmla="*/ 1 w 44"/>
                  <a:gd name="T1" fmla="*/ 1 h 8"/>
                  <a:gd name="T2" fmla="*/ 19 w 44"/>
                  <a:gd name="T3" fmla="*/ 3 h 8"/>
                  <a:gd name="T4" fmla="*/ 1 w 44"/>
                  <a:gd name="T5" fmla="*/ 0 h 8"/>
                  <a:gd name="T6" fmla="*/ 16 w 44"/>
                  <a:gd name="T7" fmla="*/ 1 h 8"/>
                  <a:gd name="T8" fmla="*/ 36 w 44"/>
                  <a:gd name="T9" fmla="*/ 5 h 8"/>
                  <a:gd name="T10" fmla="*/ 44 w 44"/>
                  <a:gd name="T11" fmla="*/ 8 h 8"/>
                  <a:gd name="T12" fmla="*/ 34 w 44"/>
                  <a:gd name="T13" fmla="*/ 7 h 8"/>
                  <a:gd name="T14" fmla="*/ 24 w 44"/>
                  <a:gd name="T15" fmla="*/ 6 h 8"/>
                  <a:gd name="T16" fmla="*/ 1 w 44"/>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8">
                    <a:moveTo>
                      <a:pt x="1" y="1"/>
                    </a:moveTo>
                    <a:cubicBezTo>
                      <a:pt x="0" y="0"/>
                      <a:pt x="14" y="3"/>
                      <a:pt x="19" y="3"/>
                    </a:cubicBezTo>
                    <a:cubicBezTo>
                      <a:pt x="16" y="2"/>
                      <a:pt x="10" y="1"/>
                      <a:pt x="1" y="0"/>
                    </a:cubicBezTo>
                    <a:cubicBezTo>
                      <a:pt x="3" y="0"/>
                      <a:pt x="9" y="0"/>
                      <a:pt x="16" y="1"/>
                    </a:cubicBezTo>
                    <a:cubicBezTo>
                      <a:pt x="23" y="3"/>
                      <a:pt x="31" y="4"/>
                      <a:pt x="36" y="5"/>
                    </a:cubicBezTo>
                    <a:cubicBezTo>
                      <a:pt x="36" y="6"/>
                      <a:pt x="38" y="7"/>
                      <a:pt x="44" y="8"/>
                    </a:cubicBezTo>
                    <a:cubicBezTo>
                      <a:pt x="44" y="8"/>
                      <a:pt x="39" y="8"/>
                      <a:pt x="34" y="7"/>
                    </a:cubicBezTo>
                    <a:cubicBezTo>
                      <a:pt x="29" y="6"/>
                      <a:pt x="24" y="5"/>
                      <a:pt x="24" y="6"/>
                    </a:cubicBezTo>
                    <a:cubicBezTo>
                      <a:pt x="24" y="7"/>
                      <a:pt x="20"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69" name="Freeform 6786">
                <a:extLst>
                  <a:ext uri="{FF2B5EF4-FFF2-40B4-BE49-F238E27FC236}">
                    <a16:creationId xmlns:a16="http://schemas.microsoft.com/office/drawing/2014/main" id="{B1A3881E-9549-4DFB-B146-9FE9A42CA39D}"/>
                  </a:ext>
                </a:extLst>
              </p:cNvPr>
              <p:cNvSpPr>
                <a:spLocks noEditPoints="1"/>
              </p:cNvSpPr>
              <p:nvPr/>
            </p:nvSpPr>
            <p:spPr bwMode="auto">
              <a:xfrm>
                <a:off x="2782" y="2105"/>
                <a:ext cx="14" cy="58"/>
              </a:xfrm>
              <a:custGeom>
                <a:avLst/>
                <a:gdLst>
                  <a:gd name="T0" fmla="*/ 21 w 25"/>
                  <a:gd name="T1" fmla="*/ 44 h 102"/>
                  <a:gd name="T2" fmla="*/ 18 w 25"/>
                  <a:gd name="T3" fmla="*/ 58 h 102"/>
                  <a:gd name="T4" fmla="*/ 20 w 25"/>
                  <a:gd name="T5" fmla="*/ 60 h 102"/>
                  <a:gd name="T6" fmla="*/ 17 w 25"/>
                  <a:gd name="T7" fmla="*/ 70 h 102"/>
                  <a:gd name="T8" fmla="*/ 17 w 25"/>
                  <a:gd name="T9" fmla="*/ 39 h 102"/>
                  <a:gd name="T10" fmla="*/ 15 w 25"/>
                  <a:gd name="T11" fmla="*/ 23 h 102"/>
                  <a:gd name="T12" fmla="*/ 13 w 25"/>
                  <a:gd name="T13" fmla="*/ 0 h 102"/>
                  <a:gd name="T14" fmla="*/ 9 w 25"/>
                  <a:gd name="T15" fmla="*/ 15 h 102"/>
                  <a:gd name="T16" fmla="*/ 9 w 25"/>
                  <a:gd name="T17" fmla="*/ 41 h 102"/>
                  <a:gd name="T18" fmla="*/ 12 w 25"/>
                  <a:gd name="T19" fmla="*/ 24 h 102"/>
                  <a:gd name="T20" fmla="*/ 12 w 25"/>
                  <a:gd name="T21" fmla="*/ 39 h 102"/>
                  <a:gd name="T22" fmla="*/ 15 w 25"/>
                  <a:gd name="T23" fmla="*/ 26 h 102"/>
                  <a:gd name="T24" fmla="*/ 14 w 25"/>
                  <a:gd name="T25" fmla="*/ 57 h 102"/>
                  <a:gd name="T26" fmla="*/ 13 w 25"/>
                  <a:gd name="T27" fmla="*/ 42 h 102"/>
                  <a:gd name="T28" fmla="*/ 11 w 25"/>
                  <a:gd name="T29" fmla="*/ 73 h 102"/>
                  <a:gd name="T30" fmla="*/ 8 w 25"/>
                  <a:gd name="T31" fmla="*/ 56 h 102"/>
                  <a:gd name="T32" fmla="*/ 8 w 25"/>
                  <a:gd name="T33" fmla="*/ 27 h 102"/>
                  <a:gd name="T34" fmla="*/ 7 w 25"/>
                  <a:gd name="T35" fmla="*/ 39 h 102"/>
                  <a:gd name="T36" fmla="*/ 7 w 25"/>
                  <a:gd name="T37" fmla="*/ 24 h 102"/>
                  <a:gd name="T38" fmla="*/ 9 w 25"/>
                  <a:gd name="T39" fmla="*/ 19 h 102"/>
                  <a:gd name="T40" fmla="*/ 4 w 25"/>
                  <a:gd name="T41" fmla="*/ 11 h 102"/>
                  <a:gd name="T42" fmla="*/ 4 w 25"/>
                  <a:gd name="T43" fmla="*/ 29 h 102"/>
                  <a:gd name="T44" fmla="*/ 2 w 25"/>
                  <a:gd name="T45" fmla="*/ 42 h 102"/>
                  <a:gd name="T46" fmla="*/ 1 w 25"/>
                  <a:gd name="T47" fmla="*/ 16 h 102"/>
                  <a:gd name="T48" fmla="*/ 1 w 25"/>
                  <a:gd name="T49" fmla="*/ 44 h 102"/>
                  <a:gd name="T50" fmla="*/ 0 w 25"/>
                  <a:gd name="T51" fmla="*/ 69 h 102"/>
                  <a:gd name="T52" fmla="*/ 6 w 25"/>
                  <a:gd name="T53" fmla="*/ 69 h 102"/>
                  <a:gd name="T54" fmla="*/ 4 w 25"/>
                  <a:gd name="T55" fmla="*/ 78 h 102"/>
                  <a:gd name="T56" fmla="*/ 3 w 25"/>
                  <a:gd name="T57" fmla="*/ 92 h 102"/>
                  <a:gd name="T58" fmla="*/ 6 w 25"/>
                  <a:gd name="T59" fmla="*/ 80 h 102"/>
                  <a:gd name="T60" fmla="*/ 5 w 25"/>
                  <a:gd name="T61" fmla="*/ 102 h 102"/>
                  <a:gd name="T62" fmla="*/ 7 w 25"/>
                  <a:gd name="T63" fmla="*/ 72 h 102"/>
                  <a:gd name="T64" fmla="*/ 6 w 25"/>
                  <a:gd name="T65" fmla="*/ 72 h 102"/>
                  <a:gd name="T66" fmla="*/ 9 w 25"/>
                  <a:gd name="T67" fmla="*/ 63 h 102"/>
                  <a:gd name="T68" fmla="*/ 7 w 25"/>
                  <a:gd name="T69" fmla="*/ 97 h 102"/>
                  <a:gd name="T70" fmla="*/ 9 w 25"/>
                  <a:gd name="T71" fmla="*/ 82 h 102"/>
                  <a:gd name="T72" fmla="*/ 13 w 25"/>
                  <a:gd name="T73" fmla="*/ 76 h 102"/>
                  <a:gd name="T74" fmla="*/ 12 w 25"/>
                  <a:gd name="T75" fmla="*/ 91 h 102"/>
                  <a:gd name="T76" fmla="*/ 15 w 25"/>
                  <a:gd name="T77" fmla="*/ 82 h 102"/>
                  <a:gd name="T78" fmla="*/ 13 w 25"/>
                  <a:gd name="T79" fmla="*/ 83 h 102"/>
                  <a:gd name="T80" fmla="*/ 14 w 25"/>
                  <a:gd name="T81" fmla="*/ 64 h 102"/>
                  <a:gd name="T82" fmla="*/ 16 w 25"/>
                  <a:gd name="T83" fmla="*/ 51 h 102"/>
                  <a:gd name="T84" fmla="*/ 15 w 25"/>
                  <a:gd name="T85" fmla="*/ 89 h 102"/>
                  <a:gd name="T86" fmla="*/ 19 w 25"/>
                  <a:gd name="T87" fmla="*/ 65 h 102"/>
                  <a:gd name="T88" fmla="*/ 19 w 25"/>
                  <a:gd name="T89" fmla="*/ 94 h 102"/>
                  <a:gd name="T90" fmla="*/ 20 w 25"/>
                  <a:gd name="T91" fmla="*/ 88 h 102"/>
                  <a:gd name="T92" fmla="*/ 21 w 25"/>
                  <a:gd name="T93" fmla="*/ 78 h 102"/>
                  <a:gd name="T94" fmla="*/ 22 w 25"/>
                  <a:gd name="T95" fmla="*/ 92 h 102"/>
                  <a:gd name="T96" fmla="*/ 24 w 25"/>
                  <a:gd name="T97" fmla="*/ 83 h 102"/>
                  <a:gd name="T98" fmla="*/ 23 w 25"/>
                  <a:gd name="T99" fmla="*/ 69 h 102"/>
                  <a:gd name="T100" fmla="*/ 22 w 25"/>
                  <a:gd name="T101" fmla="*/ 81 h 102"/>
                  <a:gd name="T102" fmla="*/ 21 w 25"/>
                  <a:gd name="T103" fmla="*/ 44 h 102"/>
                  <a:gd name="T104" fmla="*/ 6 w 25"/>
                  <a:gd name="T105" fmla="*/ 43 h 102"/>
                  <a:gd name="T106" fmla="*/ 5 w 25"/>
                  <a:gd name="T107" fmla="*/ 55 h 102"/>
                  <a:gd name="T108" fmla="*/ 4 w 25"/>
                  <a:gd name="T109" fmla="*/ 41 h 102"/>
                  <a:gd name="T110" fmla="*/ 6 w 25"/>
                  <a:gd name="T111" fmla="*/ 25 h 102"/>
                  <a:gd name="T112" fmla="*/ 6 w 25"/>
                  <a:gd name="T113" fmla="*/ 4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 h="102">
                    <a:moveTo>
                      <a:pt x="21" y="44"/>
                    </a:moveTo>
                    <a:cubicBezTo>
                      <a:pt x="20" y="48"/>
                      <a:pt x="17" y="55"/>
                      <a:pt x="18" y="58"/>
                    </a:cubicBezTo>
                    <a:cubicBezTo>
                      <a:pt x="19" y="58"/>
                      <a:pt x="20" y="55"/>
                      <a:pt x="20" y="60"/>
                    </a:cubicBezTo>
                    <a:cubicBezTo>
                      <a:pt x="18" y="59"/>
                      <a:pt x="18" y="67"/>
                      <a:pt x="17" y="70"/>
                    </a:cubicBezTo>
                    <a:cubicBezTo>
                      <a:pt x="18" y="51"/>
                      <a:pt x="15" y="49"/>
                      <a:pt x="17" y="39"/>
                    </a:cubicBezTo>
                    <a:cubicBezTo>
                      <a:pt x="16" y="38"/>
                      <a:pt x="16" y="31"/>
                      <a:pt x="15" y="23"/>
                    </a:cubicBezTo>
                    <a:cubicBezTo>
                      <a:pt x="15" y="14"/>
                      <a:pt x="14" y="5"/>
                      <a:pt x="13" y="0"/>
                    </a:cubicBezTo>
                    <a:cubicBezTo>
                      <a:pt x="12" y="10"/>
                      <a:pt x="11" y="23"/>
                      <a:pt x="9" y="15"/>
                    </a:cubicBezTo>
                    <a:cubicBezTo>
                      <a:pt x="10" y="26"/>
                      <a:pt x="9" y="26"/>
                      <a:pt x="9" y="41"/>
                    </a:cubicBezTo>
                    <a:cubicBezTo>
                      <a:pt x="11" y="43"/>
                      <a:pt x="10" y="22"/>
                      <a:pt x="12" y="24"/>
                    </a:cubicBezTo>
                    <a:cubicBezTo>
                      <a:pt x="12" y="25"/>
                      <a:pt x="12" y="33"/>
                      <a:pt x="12" y="39"/>
                    </a:cubicBezTo>
                    <a:cubicBezTo>
                      <a:pt x="14" y="41"/>
                      <a:pt x="13" y="23"/>
                      <a:pt x="15" y="26"/>
                    </a:cubicBezTo>
                    <a:cubicBezTo>
                      <a:pt x="15" y="35"/>
                      <a:pt x="15" y="47"/>
                      <a:pt x="14" y="57"/>
                    </a:cubicBezTo>
                    <a:cubicBezTo>
                      <a:pt x="13" y="54"/>
                      <a:pt x="14" y="38"/>
                      <a:pt x="13" y="42"/>
                    </a:cubicBezTo>
                    <a:cubicBezTo>
                      <a:pt x="11" y="51"/>
                      <a:pt x="13" y="63"/>
                      <a:pt x="11" y="73"/>
                    </a:cubicBezTo>
                    <a:cubicBezTo>
                      <a:pt x="11" y="57"/>
                      <a:pt x="10" y="44"/>
                      <a:pt x="8" y="56"/>
                    </a:cubicBezTo>
                    <a:cubicBezTo>
                      <a:pt x="8" y="44"/>
                      <a:pt x="9" y="36"/>
                      <a:pt x="8" y="27"/>
                    </a:cubicBezTo>
                    <a:cubicBezTo>
                      <a:pt x="8" y="30"/>
                      <a:pt x="8" y="41"/>
                      <a:pt x="7" y="39"/>
                    </a:cubicBezTo>
                    <a:cubicBezTo>
                      <a:pt x="7" y="34"/>
                      <a:pt x="7" y="29"/>
                      <a:pt x="7" y="24"/>
                    </a:cubicBezTo>
                    <a:cubicBezTo>
                      <a:pt x="8" y="24"/>
                      <a:pt x="8" y="30"/>
                      <a:pt x="9" y="19"/>
                    </a:cubicBezTo>
                    <a:cubicBezTo>
                      <a:pt x="8" y="11"/>
                      <a:pt x="6" y="14"/>
                      <a:pt x="4" y="11"/>
                    </a:cubicBezTo>
                    <a:cubicBezTo>
                      <a:pt x="3" y="15"/>
                      <a:pt x="4" y="22"/>
                      <a:pt x="4" y="29"/>
                    </a:cubicBezTo>
                    <a:cubicBezTo>
                      <a:pt x="4" y="35"/>
                      <a:pt x="3" y="41"/>
                      <a:pt x="2" y="42"/>
                    </a:cubicBezTo>
                    <a:cubicBezTo>
                      <a:pt x="2" y="34"/>
                      <a:pt x="2" y="17"/>
                      <a:pt x="1" y="16"/>
                    </a:cubicBezTo>
                    <a:cubicBezTo>
                      <a:pt x="1" y="25"/>
                      <a:pt x="1" y="35"/>
                      <a:pt x="1" y="44"/>
                    </a:cubicBezTo>
                    <a:cubicBezTo>
                      <a:pt x="1" y="54"/>
                      <a:pt x="1" y="63"/>
                      <a:pt x="0" y="69"/>
                    </a:cubicBezTo>
                    <a:cubicBezTo>
                      <a:pt x="2" y="78"/>
                      <a:pt x="5" y="68"/>
                      <a:pt x="6" y="69"/>
                    </a:cubicBezTo>
                    <a:cubicBezTo>
                      <a:pt x="5" y="67"/>
                      <a:pt x="4" y="72"/>
                      <a:pt x="4" y="78"/>
                    </a:cubicBezTo>
                    <a:cubicBezTo>
                      <a:pt x="3" y="84"/>
                      <a:pt x="3" y="91"/>
                      <a:pt x="3" y="92"/>
                    </a:cubicBezTo>
                    <a:cubicBezTo>
                      <a:pt x="4" y="82"/>
                      <a:pt x="5" y="84"/>
                      <a:pt x="6" y="80"/>
                    </a:cubicBezTo>
                    <a:cubicBezTo>
                      <a:pt x="5" y="90"/>
                      <a:pt x="4" y="102"/>
                      <a:pt x="5" y="102"/>
                    </a:cubicBezTo>
                    <a:cubicBezTo>
                      <a:pt x="6" y="93"/>
                      <a:pt x="9" y="79"/>
                      <a:pt x="7" y="72"/>
                    </a:cubicBezTo>
                    <a:cubicBezTo>
                      <a:pt x="7" y="75"/>
                      <a:pt x="6" y="77"/>
                      <a:pt x="6" y="72"/>
                    </a:cubicBezTo>
                    <a:cubicBezTo>
                      <a:pt x="7" y="65"/>
                      <a:pt x="8" y="69"/>
                      <a:pt x="9" y="63"/>
                    </a:cubicBezTo>
                    <a:cubicBezTo>
                      <a:pt x="9" y="76"/>
                      <a:pt x="9" y="80"/>
                      <a:pt x="7" y="97"/>
                    </a:cubicBezTo>
                    <a:cubicBezTo>
                      <a:pt x="9" y="97"/>
                      <a:pt x="8" y="89"/>
                      <a:pt x="9" y="82"/>
                    </a:cubicBezTo>
                    <a:cubicBezTo>
                      <a:pt x="10" y="84"/>
                      <a:pt x="11" y="75"/>
                      <a:pt x="13" y="76"/>
                    </a:cubicBezTo>
                    <a:cubicBezTo>
                      <a:pt x="12" y="81"/>
                      <a:pt x="12" y="86"/>
                      <a:pt x="12" y="91"/>
                    </a:cubicBezTo>
                    <a:cubicBezTo>
                      <a:pt x="13" y="89"/>
                      <a:pt x="14" y="94"/>
                      <a:pt x="15" y="82"/>
                    </a:cubicBezTo>
                    <a:cubicBezTo>
                      <a:pt x="14" y="77"/>
                      <a:pt x="12" y="93"/>
                      <a:pt x="13" y="83"/>
                    </a:cubicBezTo>
                    <a:cubicBezTo>
                      <a:pt x="13" y="77"/>
                      <a:pt x="13" y="64"/>
                      <a:pt x="14" y="64"/>
                    </a:cubicBezTo>
                    <a:cubicBezTo>
                      <a:pt x="14" y="83"/>
                      <a:pt x="16" y="56"/>
                      <a:pt x="16" y="51"/>
                    </a:cubicBezTo>
                    <a:cubicBezTo>
                      <a:pt x="17" y="62"/>
                      <a:pt x="16" y="71"/>
                      <a:pt x="15" y="89"/>
                    </a:cubicBezTo>
                    <a:cubicBezTo>
                      <a:pt x="17" y="81"/>
                      <a:pt x="18" y="79"/>
                      <a:pt x="19" y="65"/>
                    </a:cubicBezTo>
                    <a:cubicBezTo>
                      <a:pt x="20" y="75"/>
                      <a:pt x="20" y="82"/>
                      <a:pt x="19" y="94"/>
                    </a:cubicBezTo>
                    <a:cubicBezTo>
                      <a:pt x="20" y="96"/>
                      <a:pt x="20" y="92"/>
                      <a:pt x="20" y="88"/>
                    </a:cubicBezTo>
                    <a:cubicBezTo>
                      <a:pt x="20" y="83"/>
                      <a:pt x="21" y="78"/>
                      <a:pt x="21" y="78"/>
                    </a:cubicBezTo>
                    <a:cubicBezTo>
                      <a:pt x="21" y="83"/>
                      <a:pt x="21" y="92"/>
                      <a:pt x="22" y="92"/>
                    </a:cubicBezTo>
                    <a:cubicBezTo>
                      <a:pt x="23" y="75"/>
                      <a:pt x="23" y="93"/>
                      <a:pt x="24" y="83"/>
                    </a:cubicBezTo>
                    <a:cubicBezTo>
                      <a:pt x="24" y="76"/>
                      <a:pt x="25" y="67"/>
                      <a:pt x="23" y="69"/>
                    </a:cubicBezTo>
                    <a:cubicBezTo>
                      <a:pt x="23" y="74"/>
                      <a:pt x="23" y="80"/>
                      <a:pt x="22" y="81"/>
                    </a:cubicBezTo>
                    <a:cubicBezTo>
                      <a:pt x="21" y="77"/>
                      <a:pt x="20" y="59"/>
                      <a:pt x="21" y="44"/>
                    </a:cubicBezTo>
                    <a:close/>
                    <a:moveTo>
                      <a:pt x="6" y="43"/>
                    </a:moveTo>
                    <a:cubicBezTo>
                      <a:pt x="6" y="48"/>
                      <a:pt x="5" y="49"/>
                      <a:pt x="5" y="55"/>
                    </a:cubicBezTo>
                    <a:cubicBezTo>
                      <a:pt x="5" y="51"/>
                      <a:pt x="4" y="45"/>
                      <a:pt x="4" y="41"/>
                    </a:cubicBezTo>
                    <a:cubicBezTo>
                      <a:pt x="4" y="31"/>
                      <a:pt x="5" y="26"/>
                      <a:pt x="6" y="25"/>
                    </a:cubicBezTo>
                    <a:cubicBezTo>
                      <a:pt x="7" y="29"/>
                      <a:pt x="4" y="43"/>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0" name="Freeform 6787">
                <a:extLst>
                  <a:ext uri="{FF2B5EF4-FFF2-40B4-BE49-F238E27FC236}">
                    <a16:creationId xmlns:a16="http://schemas.microsoft.com/office/drawing/2014/main" id="{DC4104A5-B933-497C-BE91-86731E7951A4}"/>
                  </a:ext>
                </a:extLst>
              </p:cNvPr>
              <p:cNvSpPr>
                <a:spLocks/>
              </p:cNvSpPr>
              <p:nvPr/>
            </p:nvSpPr>
            <p:spPr bwMode="auto">
              <a:xfrm>
                <a:off x="2748" y="2308"/>
                <a:ext cx="13" cy="21"/>
              </a:xfrm>
              <a:custGeom>
                <a:avLst/>
                <a:gdLst>
                  <a:gd name="T0" fmla="*/ 11 w 22"/>
                  <a:gd name="T1" fmla="*/ 16 h 36"/>
                  <a:gd name="T2" fmla="*/ 3 w 22"/>
                  <a:gd name="T3" fmla="*/ 34 h 36"/>
                  <a:gd name="T4" fmla="*/ 8 w 22"/>
                  <a:gd name="T5" fmla="*/ 17 h 36"/>
                  <a:gd name="T6" fmla="*/ 0 w 22"/>
                  <a:gd name="T7" fmla="*/ 34 h 36"/>
                  <a:gd name="T8" fmla="*/ 9 w 22"/>
                  <a:gd name="T9" fmla="*/ 13 h 36"/>
                  <a:gd name="T10" fmla="*/ 17 w 22"/>
                  <a:gd name="T11" fmla="*/ 5 h 36"/>
                  <a:gd name="T12" fmla="*/ 13 w 22"/>
                  <a:gd name="T13" fmla="*/ 15 h 36"/>
                  <a:gd name="T14" fmla="*/ 22 w 22"/>
                  <a:gd name="T15" fmla="*/ 0 h 36"/>
                  <a:gd name="T16" fmla="*/ 22 w 22"/>
                  <a:gd name="T17" fmla="*/ 4 h 36"/>
                  <a:gd name="T18" fmla="*/ 14 w 22"/>
                  <a:gd name="T19" fmla="*/ 25 h 36"/>
                  <a:gd name="T20" fmla="*/ 20 w 22"/>
                  <a:gd name="T21" fmla="*/ 7 h 36"/>
                  <a:gd name="T22" fmla="*/ 10 w 22"/>
                  <a:gd name="T23" fmla="*/ 32 h 36"/>
                  <a:gd name="T24" fmla="*/ 16 w 22"/>
                  <a:gd name="T25" fmla="*/ 15 h 36"/>
                  <a:gd name="T26" fmla="*/ 11 w 22"/>
                  <a:gd name="T2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36">
                    <a:moveTo>
                      <a:pt x="11" y="16"/>
                    </a:moveTo>
                    <a:cubicBezTo>
                      <a:pt x="8" y="19"/>
                      <a:pt x="8" y="25"/>
                      <a:pt x="3" y="34"/>
                    </a:cubicBezTo>
                    <a:cubicBezTo>
                      <a:pt x="2" y="33"/>
                      <a:pt x="6" y="24"/>
                      <a:pt x="8" y="17"/>
                    </a:cubicBezTo>
                    <a:cubicBezTo>
                      <a:pt x="5" y="20"/>
                      <a:pt x="4" y="29"/>
                      <a:pt x="0" y="34"/>
                    </a:cubicBezTo>
                    <a:cubicBezTo>
                      <a:pt x="1" y="30"/>
                      <a:pt x="5" y="22"/>
                      <a:pt x="9" y="13"/>
                    </a:cubicBezTo>
                    <a:cubicBezTo>
                      <a:pt x="9" y="16"/>
                      <a:pt x="13" y="8"/>
                      <a:pt x="17" y="5"/>
                    </a:cubicBezTo>
                    <a:cubicBezTo>
                      <a:pt x="17" y="6"/>
                      <a:pt x="16" y="9"/>
                      <a:pt x="13" y="15"/>
                    </a:cubicBezTo>
                    <a:cubicBezTo>
                      <a:pt x="16" y="13"/>
                      <a:pt x="18" y="10"/>
                      <a:pt x="22" y="0"/>
                    </a:cubicBezTo>
                    <a:cubicBezTo>
                      <a:pt x="22" y="2"/>
                      <a:pt x="21" y="4"/>
                      <a:pt x="22" y="4"/>
                    </a:cubicBezTo>
                    <a:cubicBezTo>
                      <a:pt x="19" y="12"/>
                      <a:pt x="19" y="11"/>
                      <a:pt x="14" y="25"/>
                    </a:cubicBezTo>
                    <a:cubicBezTo>
                      <a:pt x="13" y="25"/>
                      <a:pt x="17" y="16"/>
                      <a:pt x="20" y="7"/>
                    </a:cubicBezTo>
                    <a:cubicBezTo>
                      <a:pt x="18" y="9"/>
                      <a:pt x="13" y="25"/>
                      <a:pt x="10" y="32"/>
                    </a:cubicBezTo>
                    <a:cubicBezTo>
                      <a:pt x="6" y="36"/>
                      <a:pt x="15" y="17"/>
                      <a:pt x="16" y="15"/>
                    </a:cubicBezTo>
                    <a:cubicBezTo>
                      <a:pt x="13" y="17"/>
                      <a:pt x="4" y="35"/>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1" name="Freeform 6788">
                <a:extLst>
                  <a:ext uri="{FF2B5EF4-FFF2-40B4-BE49-F238E27FC236}">
                    <a16:creationId xmlns:a16="http://schemas.microsoft.com/office/drawing/2014/main" id="{0F7F1278-6503-4091-A26E-D03E6814620B}"/>
                  </a:ext>
                </a:extLst>
              </p:cNvPr>
              <p:cNvSpPr>
                <a:spLocks/>
              </p:cNvSpPr>
              <p:nvPr/>
            </p:nvSpPr>
            <p:spPr bwMode="auto">
              <a:xfrm>
                <a:off x="2513" y="1668"/>
                <a:ext cx="20" cy="11"/>
              </a:xfrm>
              <a:custGeom>
                <a:avLst/>
                <a:gdLst>
                  <a:gd name="T0" fmla="*/ 23 w 36"/>
                  <a:gd name="T1" fmla="*/ 12 h 20"/>
                  <a:gd name="T2" fmla="*/ 14 w 36"/>
                  <a:gd name="T3" fmla="*/ 7 h 20"/>
                  <a:gd name="T4" fmla="*/ 36 w 36"/>
                  <a:gd name="T5" fmla="*/ 20 h 20"/>
                  <a:gd name="T6" fmla="*/ 20 w 36"/>
                  <a:gd name="T7" fmla="*/ 12 h 20"/>
                  <a:gd name="T8" fmla="*/ 1 w 36"/>
                  <a:gd name="T9" fmla="*/ 3 h 20"/>
                  <a:gd name="T10" fmla="*/ 23 w 36"/>
                  <a:gd name="T11" fmla="*/ 12 h 20"/>
                </a:gdLst>
                <a:ahLst/>
                <a:cxnLst>
                  <a:cxn ang="0">
                    <a:pos x="T0" y="T1"/>
                  </a:cxn>
                  <a:cxn ang="0">
                    <a:pos x="T2" y="T3"/>
                  </a:cxn>
                  <a:cxn ang="0">
                    <a:pos x="T4" y="T5"/>
                  </a:cxn>
                  <a:cxn ang="0">
                    <a:pos x="T6" y="T7"/>
                  </a:cxn>
                  <a:cxn ang="0">
                    <a:pos x="T8" y="T9"/>
                  </a:cxn>
                  <a:cxn ang="0">
                    <a:pos x="T10" y="T11"/>
                  </a:cxn>
                </a:cxnLst>
                <a:rect l="0" t="0" r="r" b="b"/>
                <a:pathLst>
                  <a:path w="36" h="20">
                    <a:moveTo>
                      <a:pt x="23" y="12"/>
                    </a:moveTo>
                    <a:cubicBezTo>
                      <a:pt x="23" y="12"/>
                      <a:pt x="18" y="9"/>
                      <a:pt x="14" y="7"/>
                    </a:cubicBezTo>
                    <a:cubicBezTo>
                      <a:pt x="15" y="9"/>
                      <a:pt x="30" y="16"/>
                      <a:pt x="36" y="20"/>
                    </a:cubicBezTo>
                    <a:cubicBezTo>
                      <a:pt x="34" y="19"/>
                      <a:pt x="28" y="16"/>
                      <a:pt x="20" y="12"/>
                    </a:cubicBezTo>
                    <a:cubicBezTo>
                      <a:pt x="13" y="9"/>
                      <a:pt x="6" y="5"/>
                      <a:pt x="1" y="3"/>
                    </a:cubicBezTo>
                    <a:cubicBezTo>
                      <a:pt x="0" y="0"/>
                      <a:pt x="12" y="6"/>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2" name="Freeform 6789">
                <a:extLst>
                  <a:ext uri="{FF2B5EF4-FFF2-40B4-BE49-F238E27FC236}">
                    <a16:creationId xmlns:a16="http://schemas.microsoft.com/office/drawing/2014/main" id="{A77A4960-C21D-4D16-85D3-DD12D64944ED}"/>
                  </a:ext>
                </a:extLst>
              </p:cNvPr>
              <p:cNvSpPr>
                <a:spLocks noEditPoints="1"/>
              </p:cNvSpPr>
              <p:nvPr/>
            </p:nvSpPr>
            <p:spPr bwMode="auto">
              <a:xfrm>
                <a:off x="2362" y="1626"/>
                <a:ext cx="295" cy="161"/>
              </a:xfrm>
              <a:custGeom>
                <a:avLst/>
                <a:gdLst>
                  <a:gd name="T0" fmla="*/ 404 w 519"/>
                  <a:gd name="T1" fmla="*/ 162 h 283"/>
                  <a:gd name="T2" fmla="*/ 373 w 519"/>
                  <a:gd name="T3" fmla="*/ 144 h 283"/>
                  <a:gd name="T4" fmla="*/ 368 w 519"/>
                  <a:gd name="T5" fmla="*/ 136 h 283"/>
                  <a:gd name="T6" fmla="*/ 349 w 519"/>
                  <a:gd name="T7" fmla="*/ 127 h 283"/>
                  <a:gd name="T8" fmla="*/ 289 w 519"/>
                  <a:gd name="T9" fmla="*/ 89 h 283"/>
                  <a:gd name="T10" fmla="*/ 312 w 519"/>
                  <a:gd name="T11" fmla="*/ 105 h 283"/>
                  <a:gd name="T12" fmla="*/ 306 w 519"/>
                  <a:gd name="T13" fmla="*/ 109 h 283"/>
                  <a:gd name="T14" fmla="*/ 275 w 519"/>
                  <a:gd name="T15" fmla="*/ 97 h 283"/>
                  <a:gd name="T16" fmla="*/ 182 w 519"/>
                  <a:gd name="T17" fmla="*/ 55 h 283"/>
                  <a:gd name="T18" fmla="*/ 136 w 519"/>
                  <a:gd name="T19" fmla="*/ 38 h 283"/>
                  <a:gd name="T20" fmla="*/ 79 w 519"/>
                  <a:gd name="T21" fmla="*/ 21 h 283"/>
                  <a:gd name="T22" fmla="*/ 69 w 519"/>
                  <a:gd name="T23" fmla="*/ 12 h 283"/>
                  <a:gd name="T24" fmla="*/ 26 w 519"/>
                  <a:gd name="T25" fmla="*/ 3 h 283"/>
                  <a:gd name="T26" fmla="*/ 31 w 519"/>
                  <a:gd name="T27" fmla="*/ 8 h 283"/>
                  <a:gd name="T28" fmla="*/ 44 w 519"/>
                  <a:gd name="T29" fmla="*/ 16 h 283"/>
                  <a:gd name="T30" fmla="*/ 49 w 519"/>
                  <a:gd name="T31" fmla="*/ 20 h 283"/>
                  <a:gd name="T32" fmla="*/ 139 w 519"/>
                  <a:gd name="T33" fmla="*/ 44 h 283"/>
                  <a:gd name="T34" fmla="*/ 179 w 519"/>
                  <a:gd name="T35" fmla="*/ 57 h 283"/>
                  <a:gd name="T36" fmla="*/ 182 w 519"/>
                  <a:gd name="T37" fmla="*/ 57 h 283"/>
                  <a:gd name="T38" fmla="*/ 239 w 519"/>
                  <a:gd name="T39" fmla="*/ 82 h 283"/>
                  <a:gd name="T40" fmla="*/ 294 w 519"/>
                  <a:gd name="T41" fmla="*/ 110 h 283"/>
                  <a:gd name="T42" fmla="*/ 327 w 519"/>
                  <a:gd name="T43" fmla="*/ 118 h 283"/>
                  <a:gd name="T44" fmla="*/ 352 w 519"/>
                  <a:gd name="T45" fmla="*/ 137 h 283"/>
                  <a:gd name="T46" fmla="*/ 349 w 519"/>
                  <a:gd name="T47" fmla="*/ 138 h 283"/>
                  <a:gd name="T48" fmla="*/ 388 w 519"/>
                  <a:gd name="T49" fmla="*/ 167 h 283"/>
                  <a:gd name="T50" fmla="*/ 411 w 519"/>
                  <a:gd name="T51" fmla="*/ 185 h 283"/>
                  <a:gd name="T52" fmla="*/ 495 w 519"/>
                  <a:gd name="T53" fmla="*/ 259 h 283"/>
                  <a:gd name="T54" fmla="*/ 510 w 519"/>
                  <a:gd name="T55" fmla="*/ 275 h 283"/>
                  <a:gd name="T56" fmla="*/ 497 w 519"/>
                  <a:gd name="T57" fmla="*/ 252 h 283"/>
                  <a:gd name="T58" fmla="*/ 477 w 519"/>
                  <a:gd name="T59" fmla="*/ 223 h 283"/>
                  <a:gd name="T60" fmla="*/ 424 w 519"/>
                  <a:gd name="T61" fmla="*/ 177 h 283"/>
                  <a:gd name="T62" fmla="*/ 418 w 519"/>
                  <a:gd name="T63" fmla="*/ 179 h 283"/>
                  <a:gd name="T64" fmla="*/ 462 w 519"/>
                  <a:gd name="T65" fmla="*/ 221 h 283"/>
                  <a:gd name="T66" fmla="*/ 459 w 519"/>
                  <a:gd name="T67" fmla="*/ 217 h 283"/>
                  <a:gd name="T68" fmla="*/ 473 w 519"/>
                  <a:gd name="T69" fmla="*/ 227 h 283"/>
                  <a:gd name="T70" fmla="*/ 476 w 519"/>
                  <a:gd name="T71" fmla="*/ 232 h 283"/>
                  <a:gd name="T72" fmla="*/ 242 w 519"/>
                  <a:gd name="T73" fmla="*/ 80 h 283"/>
                  <a:gd name="T74" fmla="*/ 444 w 519"/>
                  <a:gd name="T75" fmla="*/ 196 h 283"/>
                  <a:gd name="T76" fmla="*/ 54 w 519"/>
                  <a:gd name="T77" fmla="*/ 8 h 283"/>
                  <a:gd name="T78" fmla="*/ 321 w 519"/>
                  <a:gd name="T79" fmla="*/ 112 h 283"/>
                  <a:gd name="T80" fmla="*/ 406 w 519"/>
                  <a:gd name="T81" fmla="*/ 172 h 283"/>
                  <a:gd name="T82" fmla="*/ 425 w 519"/>
                  <a:gd name="T83" fmla="*/ 194 h 283"/>
                  <a:gd name="T84" fmla="*/ 370 w 519"/>
                  <a:gd name="T85" fmla="*/ 149 h 283"/>
                  <a:gd name="T86" fmla="*/ 57 w 519"/>
                  <a:gd name="T87" fmla="*/ 15 h 283"/>
                  <a:gd name="T88" fmla="*/ 93 w 519"/>
                  <a:gd name="T89" fmla="*/ 27 h 283"/>
                  <a:gd name="T90" fmla="*/ 47 w 519"/>
                  <a:gd name="T91" fmla="*/ 14 h 283"/>
                  <a:gd name="T92" fmla="*/ 355 w 519"/>
                  <a:gd name="T93" fmla="*/ 146 h 283"/>
                  <a:gd name="T94" fmla="*/ 457 w 519"/>
                  <a:gd name="T95" fmla="*/ 223 h 283"/>
                  <a:gd name="T96" fmla="*/ 83 w 519"/>
                  <a:gd name="T97" fmla="*/ 25 h 283"/>
                  <a:gd name="T98" fmla="*/ 74 w 519"/>
                  <a:gd name="T99" fmla="*/ 24 h 283"/>
                  <a:gd name="T100" fmla="*/ 111 w 519"/>
                  <a:gd name="T101" fmla="*/ 3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9" h="283">
                    <a:moveTo>
                      <a:pt x="403" y="168"/>
                    </a:moveTo>
                    <a:cubicBezTo>
                      <a:pt x="405" y="166"/>
                      <a:pt x="417" y="173"/>
                      <a:pt x="410" y="164"/>
                    </a:cubicBezTo>
                    <a:cubicBezTo>
                      <a:pt x="415" y="168"/>
                      <a:pt x="424" y="176"/>
                      <a:pt x="421" y="172"/>
                    </a:cubicBezTo>
                    <a:cubicBezTo>
                      <a:pt x="411" y="163"/>
                      <a:pt x="406" y="161"/>
                      <a:pt x="404" y="162"/>
                    </a:cubicBezTo>
                    <a:cubicBezTo>
                      <a:pt x="401" y="162"/>
                      <a:pt x="401" y="164"/>
                      <a:pt x="397" y="163"/>
                    </a:cubicBezTo>
                    <a:cubicBezTo>
                      <a:pt x="382" y="153"/>
                      <a:pt x="382" y="153"/>
                      <a:pt x="382" y="153"/>
                    </a:cubicBezTo>
                    <a:cubicBezTo>
                      <a:pt x="376" y="149"/>
                      <a:pt x="370" y="145"/>
                      <a:pt x="367" y="142"/>
                    </a:cubicBezTo>
                    <a:cubicBezTo>
                      <a:pt x="379" y="150"/>
                      <a:pt x="375" y="147"/>
                      <a:pt x="373" y="144"/>
                    </a:cubicBezTo>
                    <a:cubicBezTo>
                      <a:pt x="379" y="148"/>
                      <a:pt x="386" y="153"/>
                      <a:pt x="386" y="151"/>
                    </a:cubicBezTo>
                    <a:cubicBezTo>
                      <a:pt x="381" y="147"/>
                      <a:pt x="370" y="140"/>
                      <a:pt x="371" y="140"/>
                    </a:cubicBezTo>
                    <a:cubicBezTo>
                      <a:pt x="373" y="140"/>
                      <a:pt x="385" y="150"/>
                      <a:pt x="383" y="146"/>
                    </a:cubicBezTo>
                    <a:cubicBezTo>
                      <a:pt x="375" y="140"/>
                      <a:pt x="373" y="139"/>
                      <a:pt x="368" y="136"/>
                    </a:cubicBezTo>
                    <a:cubicBezTo>
                      <a:pt x="364" y="133"/>
                      <a:pt x="357" y="129"/>
                      <a:pt x="343" y="119"/>
                    </a:cubicBezTo>
                    <a:cubicBezTo>
                      <a:pt x="347" y="123"/>
                      <a:pt x="333" y="113"/>
                      <a:pt x="337" y="118"/>
                    </a:cubicBezTo>
                    <a:cubicBezTo>
                      <a:pt x="336" y="118"/>
                      <a:pt x="341" y="121"/>
                      <a:pt x="344" y="123"/>
                    </a:cubicBezTo>
                    <a:cubicBezTo>
                      <a:pt x="348" y="125"/>
                      <a:pt x="352" y="128"/>
                      <a:pt x="349" y="127"/>
                    </a:cubicBezTo>
                    <a:cubicBezTo>
                      <a:pt x="339" y="120"/>
                      <a:pt x="330" y="117"/>
                      <a:pt x="324" y="112"/>
                    </a:cubicBezTo>
                    <a:cubicBezTo>
                      <a:pt x="328" y="113"/>
                      <a:pt x="332" y="114"/>
                      <a:pt x="337" y="116"/>
                    </a:cubicBezTo>
                    <a:cubicBezTo>
                      <a:pt x="326" y="110"/>
                      <a:pt x="319" y="106"/>
                      <a:pt x="311" y="100"/>
                    </a:cubicBezTo>
                    <a:cubicBezTo>
                      <a:pt x="311" y="101"/>
                      <a:pt x="301" y="95"/>
                      <a:pt x="289" y="89"/>
                    </a:cubicBezTo>
                    <a:cubicBezTo>
                      <a:pt x="278" y="83"/>
                      <a:pt x="265" y="77"/>
                      <a:pt x="263" y="77"/>
                    </a:cubicBezTo>
                    <a:cubicBezTo>
                      <a:pt x="282" y="86"/>
                      <a:pt x="286" y="90"/>
                      <a:pt x="292" y="94"/>
                    </a:cubicBezTo>
                    <a:cubicBezTo>
                      <a:pt x="297" y="96"/>
                      <a:pt x="294" y="92"/>
                      <a:pt x="302" y="97"/>
                    </a:cubicBezTo>
                    <a:cubicBezTo>
                      <a:pt x="305" y="99"/>
                      <a:pt x="310" y="103"/>
                      <a:pt x="312" y="105"/>
                    </a:cubicBezTo>
                    <a:cubicBezTo>
                      <a:pt x="298" y="98"/>
                      <a:pt x="283" y="91"/>
                      <a:pt x="277" y="90"/>
                    </a:cubicBezTo>
                    <a:cubicBezTo>
                      <a:pt x="262" y="82"/>
                      <a:pt x="252" y="77"/>
                      <a:pt x="237" y="71"/>
                    </a:cubicBezTo>
                    <a:cubicBezTo>
                      <a:pt x="253" y="80"/>
                      <a:pt x="275" y="87"/>
                      <a:pt x="299" y="102"/>
                    </a:cubicBezTo>
                    <a:cubicBezTo>
                      <a:pt x="304" y="107"/>
                      <a:pt x="297" y="103"/>
                      <a:pt x="306" y="109"/>
                    </a:cubicBezTo>
                    <a:cubicBezTo>
                      <a:pt x="299" y="108"/>
                      <a:pt x="283" y="97"/>
                      <a:pt x="286" y="97"/>
                    </a:cubicBezTo>
                    <a:cubicBezTo>
                      <a:pt x="279" y="93"/>
                      <a:pt x="273" y="91"/>
                      <a:pt x="271" y="91"/>
                    </a:cubicBezTo>
                    <a:cubicBezTo>
                      <a:pt x="283" y="97"/>
                      <a:pt x="289" y="101"/>
                      <a:pt x="290" y="104"/>
                    </a:cubicBezTo>
                    <a:cubicBezTo>
                      <a:pt x="284" y="100"/>
                      <a:pt x="280" y="98"/>
                      <a:pt x="275" y="97"/>
                    </a:cubicBezTo>
                    <a:cubicBezTo>
                      <a:pt x="271" y="95"/>
                      <a:pt x="266" y="93"/>
                      <a:pt x="258" y="88"/>
                    </a:cubicBezTo>
                    <a:cubicBezTo>
                      <a:pt x="262" y="90"/>
                      <a:pt x="267" y="93"/>
                      <a:pt x="268" y="92"/>
                    </a:cubicBezTo>
                    <a:cubicBezTo>
                      <a:pt x="254" y="84"/>
                      <a:pt x="240" y="78"/>
                      <a:pt x="227" y="72"/>
                    </a:cubicBezTo>
                    <a:cubicBezTo>
                      <a:pt x="213" y="66"/>
                      <a:pt x="198" y="61"/>
                      <a:pt x="182" y="55"/>
                    </a:cubicBezTo>
                    <a:cubicBezTo>
                      <a:pt x="182" y="55"/>
                      <a:pt x="188" y="57"/>
                      <a:pt x="189" y="57"/>
                    </a:cubicBezTo>
                    <a:cubicBezTo>
                      <a:pt x="185" y="55"/>
                      <a:pt x="175" y="50"/>
                      <a:pt x="172" y="50"/>
                    </a:cubicBezTo>
                    <a:cubicBezTo>
                      <a:pt x="174" y="51"/>
                      <a:pt x="178" y="52"/>
                      <a:pt x="179" y="53"/>
                    </a:cubicBezTo>
                    <a:cubicBezTo>
                      <a:pt x="162" y="47"/>
                      <a:pt x="148" y="42"/>
                      <a:pt x="136" y="38"/>
                    </a:cubicBezTo>
                    <a:cubicBezTo>
                      <a:pt x="123" y="34"/>
                      <a:pt x="111" y="31"/>
                      <a:pt x="96" y="26"/>
                    </a:cubicBezTo>
                    <a:cubicBezTo>
                      <a:pt x="98" y="25"/>
                      <a:pt x="105" y="28"/>
                      <a:pt x="113" y="30"/>
                    </a:cubicBezTo>
                    <a:cubicBezTo>
                      <a:pt x="111" y="28"/>
                      <a:pt x="102" y="26"/>
                      <a:pt x="95" y="23"/>
                    </a:cubicBezTo>
                    <a:cubicBezTo>
                      <a:pt x="94" y="24"/>
                      <a:pt x="87" y="22"/>
                      <a:pt x="79" y="21"/>
                    </a:cubicBezTo>
                    <a:cubicBezTo>
                      <a:pt x="71" y="19"/>
                      <a:pt x="62" y="17"/>
                      <a:pt x="60" y="16"/>
                    </a:cubicBezTo>
                    <a:cubicBezTo>
                      <a:pt x="71" y="19"/>
                      <a:pt x="73" y="18"/>
                      <a:pt x="74" y="18"/>
                    </a:cubicBezTo>
                    <a:cubicBezTo>
                      <a:pt x="75" y="17"/>
                      <a:pt x="76" y="16"/>
                      <a:pt x="83" y="17"/>
                    </a:cubicBezTo>
                    <a:cubicBezTo>
                      <a:pt x="80" y="15"/>
                      <a:pt x="66" y="13"/>
                      <a:pt x="69" y="12"/>
                    </a:cubicBezTo>
                    <a:cubicBezTo>
                      <a:pt x="77" y="14"/>
                      <a:pt x="86" y="16"/>
                      <a:pt x="86" y="15"/>
                    </a:cubicBezTo>
                    <a:cubicBezTo>
                      <a:pt x="73" y="12"/>
                      <a:pt x="70" y="11"/>
                      <a:pt x="71" y="9"/>
                    </a:cubicBezTo>
                    <a:cubicBezTo>
                      <a:pt x="54" y="5"/>
                      <a:pt x="50" y="5"/>
                      <a:pt x="39" y="2"/>
                    </a:cubicBezTo>
                    <a:cubicBezTo>
                      <a:pt x="39" y="4"/>
                      <a:pt x="38" y="5"/>
                      <a:pt x="26" y="3"/>
                    </a:cubicBezTo>
                    <a:cubicBezTo>
                      <a:pt x="23" y="2"/>
                      <a:pt x="35" y="3"/>
                      <a:pt x="22" y="1"/>
                    </a:cubicBezTo>
                    <a:cubicBezTo>
                      <a:pt x="12" y="0"/>
                      <a:pt x="22" y="3"/>
                      <a:pt x="13" y="3"/>
                    </a:cubicBezTo>
                    <a:cubicBezTo>
                      <a:pt x="18" y="4"/>
                      <a:pt x="20" y="4"/>
                      <a:pt x="23" y="5"/>
                    </a:cubicBezTo>
                    <a:cubicBezTo>
                      <a:pt x="20" y="6"/>
                      <a:pt x="29" y="7"/>
                      <a:pt x="31" y="8"/>
                    </a:cubicBezTo>
                    <a:cubicBezTo>
                      <a:pt x="28" y="9"/>
                      <a:pt x="9" y="6"/>
                      <a:pt x="0" y="4"/>
                    </a:cubicBezTo>
                    <a:cubicBezTo>
                      <a:pt x="0" y="5"/>
                      <a:pt x="0" y="6"/>
                      <a:pt x="1" y="7"/>
                    </a:cubicBezTo>
                    <a:cubicBezTo>
                      <a:pt x="8" y="8"/>
                      <a:pt x="17" y="9"/>
                      <a:pt x="26" y="10"/>
                    </a:cubicBezTo>
                    <a:cubicBezTo>
                      <a:pt x="34" y="12"/>
                      <a:pt x="41" y="13"/>
                      <a:pt x="44" y="16"/>
                    </a:cubicBezTo>
                    <a:cubicBezTo>
                      <a:pt x="29" y="13"/>
                      <a:pt x="39" y="16"/>
                      <a:pt x="31" y="16"/>
                    </a:cubicBezTo>
                    <a:cubicBezTo>
                      <a:pt x="44" y="19"/>
                      <a:pt x="39" y="16"/>
                      <a:pt x="52" y="19"/>
                    </a:cubicBezTo>
                    <a:cubicBezTo>
                      <a:pt x="57" y="20"/>
                      <a:pt x="61" y="21"/>
                      <a:pt x="63" y="23"/>
                    </a:cubicBezTo>
                    <a:cubicBezTo>
                      <a:pt x="61" y="23"/>
                      <a:pt x="55" y="21"/>
                      <a:pt x="49" y="20"/>
                    </a:cubicBezTo>
                    <a:cubicBezTo>
                      <a:pt x="44" y="19"/>
                      <a:pt x="39" y="18"/>
                      <a:pt x="39" y="19"/>
                    </a:cubicBezTo>
                    <a:cubicBezTo>
                      <a:pt x="49" y="21"/>
                      <a:pt x="64" y="24"/>
                      <a:pt x="78" y="27"/>
                    </a:cubicBezTo>
                    <a:cubicBezTo>
                      <a:pt x="91" y="31"/>
                      <a:pt x="104" y="34"/>
                      <a:pt x="111" y="35"/>
                    </a:cubicBezTo>
                    <a:cubicBezTo>
                      <a:pt x="111" y="36"/>
                      <a:pt x="128" y="40"/>
                      <a:pt x="139" y="44"/>
                    </a:cubicBezTo>
                    <a:cubicBezTo>
                      <a:pt x="139" y="43"/>
                      <a:pt x="138" y="42"/>
                      <a:pt x="142" y="43"/>
                    </a:cubicBezTo>
                    <a:cubicBezTo>
                      <a:pt x="149" y="46"/>
                      <a:pt x="164" y="50"/>
                      <a:pt x="166" y="52"/>
                    </a:cubicBezTo>
                    <a:cubicBezTo>
                      <a:pt x="158" y="49"/>
                      <a:pt x="153" y="48"/>
                      <a:pt x="153" y="48"/>
                    </a:cubicBezTo>
                    <a:cubicBezTo>
                      <a:pt x="164" y="52"/>
                      <a:pt x="176" y="57"/>
                      <a:pt x="179" y="57"/>
                    </a:cubicBezTo>
                    <a:cubicBezTo>
                      <a:pt x="169" y="53"/>
                      <a:pt x="174" y="53"/>
                      <a:pt x="169" y="51"/>
                    </a:cubicBezTo>
                    <a:cubicBezTo>
                      <a:pt x="162" y="48"/>
                      <a:pt x="145" y="44"/>
                      <a:pt x="148" y="43"/>
                    </a:cubicBezTo>
                    <a:cubicBezTo>
                      <a:pt x="159" y="46"/>
                      <a:pt x="163" y="49"/>
                      <a:pt x="175" y="53"/>
                    </a:cubicBezTo>
                    <a:cubicBezTo>
                      <a:pt x="170" y="52"/>
                      <a:pt x="176" y="54"/>
                      <a:pt x="182" y="57"/>
                    </a:cubicBezTo>
                    <a:cubicBezTo>
                      <a:pt x="187" y="59"/>
                      <a:pt x="192" y="61"/>
                      <a:pt x="186" y="60"/>
                    </a:cubicBezTo>
                    <a:cubicBezTo>
                      <a:pt x="194" y="63"/>
                      <a:pt x="202" y="66"/>
                      <a:pt x="209" y="69"/>
                    </a:cubicBezTo>
                    <a:cubicBezTo>
                      <a:pt x="215" y="70"/>
                      <a:pt x="205" y="66"/>
                      <a:pt x="212" y="68"/>
                    </a:cubicBezTo>
                    <a:cubicBezTo>
                      <a:pt x="220" y="72"/>
                      <a:pt x="238" y="79"/>
                      <a:pt x="239" y="82"/>
                    </a:cubicBezTo>
                    <a:cubicBezTo>
                      <a:pt x="242" y="83"/>
                      <a:pt x="252" y="86"/>
                      <a:pt x="261" y="91"/>
                    </a:cubicBezTo>
                    <a:cubicBezTo>
                      <a:pt x="271" y="95"/>
                      <a:pt x="281" y="101"/>
                      <a:pt x="287" y="105"/>
                    </a:cubicBezTo>
                    <a:cubicBezTo>
                      <a:pt x="285" y="105"/>
                      <a:pt x="268" y="94"/>
                      <a:pt x="271" y="98"/>
                    </a:cubicBezTo>
                    <a:cubicBezTo>
                      <a:pt x="284" y="104"/>
                      <a:pt x="281" y="103"/>
                      <a:pt x="294" y="110"/>
                    </a:cubicBezTo>
                    <a:cubicBezTo>
                      <a:pt x="298" y="112"/>
                      <a:pt x="294" y="107"/>
                      <a:pt x="306" y="115"/>
                    </a:cubicBezTo>
                    <a:cubicBezTo>
                      <a:pt x="306" y="116"/>
                      <a:pt x="305" y="116"/>
                      <a:pt x="303" y="115"/>
                    </a:cubicBezTo>
                    <a:cubicBezTo>
                      <a:pt x="310" y="119"/>
                      <a:pt x="317" y="124"/>
                      <a:pt x="325" y="128"/>
                    </a:cubicBezTo>
                    <a:cubicBezTo>
                      <a:pt x="315" y="119"/>
                      <a:pt x="318" y="116"/>
                      <a:pt x="327" y="118"/>
                    </a:cubicBezTo>
                    <a:cubicBezTo>
                      <a:pt x="340" y="124"/>
                      <a:pt x="329" y="121"/>
                      <a:pt x="337" y="126"/>
                    </a:cubicBezTo>
                    <a:cubicBezTo>
                      <a:pt x="338" y="125"/>
                      <a:pt x="345" y="130"/>
                      <a:pt x="352" y="134"/>
                    </a:cubicBezTo>
                    <a:cubicBezTo>
                      <a:pt x="359" y="139"/>
                      <a:pt x="366" y="145"/>
                      <a:pt x="367" y="146"/>
                    </a:cubicBezTo>
                    <a:cubicBezTo>
                      <a:pt x="360" y="142"/>
                      <a:pt x="354" y="137"/>
                      <a:pt x="352" y="137"/>
                    </a:cubicBezTo>
                    <a:cubicBezTo>
                      <a:pt x="356" y="139"/>
                      <a:pt x="355" y="140"/>
                      <a:pt x="355" y="140"/>
                    </a:cubicBezTo>
                    <a:cubicBezTo>
                      <a:pt x="373" y="151"/>
                      <a:pt x="392" y="165"/>
                      <a:pt x="406" y="176"/>
                    </a:cubicBezTo>
                    <a:cubicBezTo>
                      <a:pt x="398" y="171"/>
                      <a:pt x="385" y="161"/>
                      <a:pt x="382" y="161"/>
                    </a:cubicBezTo>
                    <a:cubicBezTo>
                      <a:pt x="376" y="154"/>
                      <a:pt x="365" y="149"/>
                      <a:pt x="349" y="138"/>
                    </a:cubicBezTo>
                    <a:cubicBezTo>
                      <a:pt x="356" y="144"/>
                      <a:pt x="343" y="136"/>
                      <a:pt x="349" y="143"/>
                    </a:cubicBezTo>
                    <a:cubicBezTo>
                      <a:pt x="362" y="151"/>
                      <a:pt x="370" y="157"/>
                      <a:pt x="382" y="165"/>
                    </a:cubicBezTo>
                    <a:cubicBezTo>
                      <a:pt x="386" y="167"/>
                      <a:pt x="370" y="155"/>
                      <a:pt x="379" y="161"/>
                    </a:cubicBezTo>
                    <a:cubicBezTo>
                      <a:pt x="388" y="167"/>
                      <a:pt x="388" y="167"/>
                      <a:pt x="388" y="167"/>
                    </a:cubicBezTo>
                    <a:cubicBezTo>
                      <a:pt x="388" y="170"/>
                      <a:pt x="388" y="170"/>
                      <a:pt x="388" y="170"/>
                    </a:cubicBezTo>
                    <a:cubicBezTo>
                      <a:pt x="394" y="175"/>
                      <a:pt x="403" y="180"/>
                      <a:pt x="408" y="185"/>
                    </a:cubicBezTo>
                    <a:cubicBezTo>
                      <a:pt x="404" y="180"/>
                      <a:pt x="418" y="193"/>
                      <a:pt x="417" y="190"/>
                    </a:cubicBezTo>
                    <a:cubicBezTo>
                      <a:pt x="413" y="188"/>
                      <a:pt x="412" y="186"/>
                      <a:pt x="411" y="185"/>
                    </a:cubicBezTo>
                    <a:cubicBezTo>
                      <a:pt x="422" y="193"/>
                      <a:pt x="434" y="202"/>
                      <a:pt x="442" y="211"/>
                    </a:cubicBezTo>
                    <a:cubicBezTo>
                      <a:pt x="441" y="211"/>
                      <a:pt x="435" y="205"/>
                      <a:pt x="436" y="208"/>
                    </a:cubicBezTo>
                    <a:cubicBezTo>
                      <a:pt x="445" y="214"/>
                      <a:pt x="457" y="226"/>
                      <a:pt x="469" y="236"/>
                    </a:cubicBezTo>
                    <a:cubicBezTo>
                      <a:pt x="480" y="247"/>
                      <a:pt x="490" y="257"/>
                      <a:pt x="495" y="259"/>
                    </a:cubicBezTo>
                    <a:cubicBezTo>
                      <a:pt x="506" y="271"/>
                      <a:pt x="493" y="260"/>
                      <a:pt x="499" y="268"/>
                    </a:cubicBezTo>
                    <a:cubicBezTo>
                      <a:pt x="500" y="267"/>
                      <a:pt x="506" y="272"/>
                      <a:pt x="510" y="276"/>
                    </a:cubicBezTo>
                    <a:cubicBezTo>
                      <a:pt x="515" y="280"/>
                      <a:pt x="519" y="283"/>
                      <a:pt x="516" y="278"/>
                    </a:cubicBezTo>
                    <a:cubicBezTo>
                      <a:pt x="504" y="265"/>
                      <a:pt x="519" y="283"/>
                      <a:pt x="510" y="275"/>
                    </a:cubicBezTo>
                    <a:cubicBezTo>
                      <a:pt x="503" y="265"/>
                      <a:pt x="500" y="264"/>
                      <a:pt x="496" y="256"/>
                    </a:cubicBezTo>
                    <a:cubicBezTo>
                      <a:pt x="505" y="265"/>
                      <a:pt x="515" y="277"/>
                      <a:pt x="518" y="280"/>
                    </a:cubicBezTo>
                    <a:cubicBezTo>
                      <a:pt x="514" y="275"/>
                      <a:pt x="519" y="280"/>
                      <a:pt x="519" y="278"/>
                    </a:cubicBezTo>
                    <a:cubicBezTo>
                      <a:pt x="510" y="267"/>
                      <a:pt x="505" y="262"/>
                      <a:pt x="497" y="252"/>
                    </a:cubicBezTo>
                    <a:cubicBezTo>
                      <a:pt x="501" y="256"/>
                      <a:pt x="505" y="261"/>
                      <a:pt x="509" y="265"/>
                    </a:cubicBezTo>
                    <a:cubicBezTo>
                      <a:pt x="507" y="260"/>
                      <a:pt x="493" y="246"/>
                      <a:pt x="495" y="244"/>
                    </a:cubicBezTo>
                    <a:cubicBezTo>
                      <a:pt x="485" y="234"/>
                      <a:pt x="482" y="233"/>
                      <a:pt x="474" y="224"/>
                    </a:cubicBezTo>
                    <a:cubicBezTo>
                      <a:pt x="472" y="221"/>
                      <a:pt x="470" y="218"/>
                      <a:pt x="477" y="223"/>
                    </a:cubicBezTo>
                    <a:cubicBezTo>
                      <a:pt x="466" y="213"/>
                      <a:pt x="460" y="206"/>
                      <a:pt x="447" y="195"/>
                    </a:cubicBezTo>
                    <a:cubicBezTo>
                      <a:pt x="439" y="189"/>
                      <a:pt x="443" y="195"/>
                      <a:pt x="430" y="183"/>
                    </a:cubicBezTo>
                    <a:cubicBezTo>
                      <a:pt x="429" y="181"/>
                      <a:pt x="438" y="190"/>
                      <a:pt x="438" y="189"/>
                    </a:cubicBezTo>
                    <a:cubicBezTo>
                      <a:pt x="430" y="183"/>
                      <a:pt x="431" y="182"/>
                      <a:pt x="424" y="177"/>
                    </a:cubicBezTo>
                    <a:cubicBezTo>
                      <a:pt x="418" y="174"/>
                      <a:pt x="425" y="180"/>
                      <a:pt x="432" y="187"/>
                    </a:cubicBezTo>
                    <a:cubicBezTo>
                      <a:pt x="427" y="183"/>
                      <a:pt x="420" y="178"/>
                      <a:pt x="418" y="177"/>
                    </a:cubicBezTo>
                    <a:cubicBezTo>
                      <a:pt x="420" y="178"/>
                      <a:pt x="424" y="181"/>
                      <a:pt x="424" y="182"/>
                    </a:cubicBezTo>
                    <a:cubicBezTo>
                      <a:pt x="415" y="175"/>
                      <a:pt x="424" y="184"/>
                      <a:pt x="418" y="179"/>
                    </a:cubicBezTo>
                    <a:cubicBezTo>
                      <a:pt x="407" y="167"/>
                      <a:pt x="418" y="179"/>
                      <a:pt x="403" y="168"/>
                    </a:cubicBezTo>
                    <a:close/>
                    <a:moveTo>
                      <a:pt x="496" y="253"/>
                    </a:moveTo>
                    <a:cubicBezTo>
                      <a:pt x="495" y="253"/>
                      <a:pt x="489" y="247"/>
                      <a:pt x="482" y="240"/>
                    </a:cubicBezTo>
                    <a:cubicBezTo>
                      <a:pt x="475" y="233"/>
                      <a:pt x="467" y="225"/>
                      <a:pt x="462" y="221"/>
                    </a:cubicBezTo>
                    <a:cubicBezTo>
                      <a:pt x="463" y="223"/>
                      <a:pt x="470" y="229"/>
                      <a:pt x="467" y="228"/>
                    </a:cubicBezTo>
                    <a:cubicBezTo>
                      <a:pt x="460" y="224"/>
                      <a:pt x="440" y="202"/>
                      <a:pt x="459" y="219"/>
                    </a:cubicBezTo>
                    <a:cubicBezTo>
                      <a:pt x="460" y="218"/>
                      <a:pt x="449" y="210"/>
                      <a:pt x="445" y="206"/>
                    </a:cubicBezTo>
                    <a:cubicBezTo>
                      <a:pt x="446" y="205"/>
                      <a:pt x="456" y="214"/>
                      <a:pt x="459" y="217"/>
                    </a:cubicBezTo>
                    <a:cubicBezTo>
                      <a:pt x="460" y="216"/>
                      <a:pt x="450" y="208"/>
                      <a:pt x="446" y="204"/>
                    </a:cubicBezTo>
                    <a:cubicBezTo>
                      <a:pt x="443" y="199"/>
                      <a:pt x="453" y="208"/>
                      <a:pt x="452" y="205"/>
                    </a:cubicBezTo>
                    <a:cubicBezTo>
                      <a:pt x="460" y="213"/>
                      <a:pt x="468" y="220"/>
                      <a:pt x="476" y="227"/>
                    </a:cubicBezTo>
                    <a:cubicBezTo>
                      <a:pt x="477" y="229"/>
                      <a:pt x="474" y="226"/>
                      <a:pt x="473" y="227"/>
                    </a:cubicBezTo>
                    <a:cubicBezTo>
                      <a:pt x="479" y="232"/>
                      <a:pt x="479" y="231"/>
                      <a:pt x="479" y="230"/>
                    </a:cubicBezTo>
                    <a:cubicBezTo>
                      <a:pt x="488" y="238"/>
                      <a:pt x="482" y="236"/>
                      <a:pt x="492" y="245"/>
                    </a:cubicBezTo>
                    <a:cubicBezTo>
                      <a:pt x="481" y="235"/>
                      <a:pt x="469" y="224"/>
                      <a:pt x="465" y="221"/>
                    </a:cubicBezTo>
                    <a:cubicBezTo>
                      <a:pt x="466" y="223"/>
                      <a:pt x="471" y="228"/>
                      <a:pt x="476" y="232"/>
                    </a:cubicBezTo>
                    <a:cubicBezTo>
                      <a:pt x="481" y="236"/>
                      <a:pt x="485" y="240"/>
                      <a:pt x="486" y="241"/>
                    </a:cubicBezTo>
                    <a:cubicBezTo>
                      <a:pt x="495" y="249"/>
                      <a:pt x="486" y="242"/>
                      <a:pt x="496" y="253"/>
                    </a:cubicBezTo>
                    <a:close/>
                    <a:moveTo>
                      <a:pt x="258" y="88"/>
                    </a:moveTo>
                    <a:cubicBezTo>
                      <a:pt x="257" y="88"/>
                      <a:pt x="241" y="82"/>
                      <a:pt x="242" y="80"/>
                    </a:cubicBezTo>
                    <a:cubicBezTo>
                      <a:pt x="247" y="82"/>
                      <a:pt x="253" y="85"/>
                      <a:pt x="258" y="88"/>
                    </a:cubicBezTo>
                    <a:close/>
                    <a:moveTo>
                      <a:pt x="469" y="217"/>
                    </a:moveTo>
                    <a:cubicBezTo>
                      <a:pt x="468" y="218"/>
                      <a:pt x="463" y="215"/>
                      <a:pt x="455" y="207"/>
                    </a:cubicBezTo>
                    <a:cubicBezTo>
                      <a:pt x="458" y="208"/>
                      <a:pt x="451" y="202"/>
                      <a:pt x="444" y="196"/>
                    </a:cubicBezTo>
                    <a:cubicBezTo>
                      <a:pt x="450" y="200"/>
                      <a:pt x="460" y="207"/>
                      <a:pt x="469" y="217"/>
                    </a:cubicBezTo>
                    <a:close/>
                    <a:moveTo>
                      <a:pt x="50" y="6"/>
                    </a:moveTo>
                    <a:cubicBezTo>
                      <a:pt x="49" y="5"/>
                      <a:pt x="63" y="8"/>
                      <a:pt x="68" y="9"/>
                    </a:cubicBezTo>
                    <a:cubicBezTo>
                      <a:pt x="71" y="12"/>
                      <a:pt x="62" y="10"/>
                      <a:pt x="54" y="8"/>
                    </a:cubicBezTo>
                    <a:cubicBezTo>
                      <a:pt x="58" y="8"/>
                      <a:pt x="58" y="8"/>
                      <a:pt x="50" y="6"/>
                    </a:cubicBezTo>
                    <a:close/>
                    <a:moveTo>
                      <a:pt x="337" y="121"/>
                    </a:moveTo>
                    <a:cubicBezTo>
                      <a:pt x="335" y="120"/>
                      <a:pt x="333" y="119"/>
                      <a:pt x="334" y="120"/>
                    </a:cubicBezTo>
                    <a:cubicBezTo>
                      <a:pt x="327" y="117"/>
                      <a:pt x="325" y="115"/>
                      <a:pt x="321" y="112"/>
                    </a:cubicBezTo>
                    <a:cubicBezTo>
                      <a:pt x="322" y="111"/>
                      <a:pt x="329" y="116"/>
                      <a:pt x="337" y="121"/>
                    </a:cubicBezTo>
                    <a:close/>
                    <a:moveTo>
                      <a:pt x="409" y="176"/>
                    </a:moveTo>
                    <a:cubicBezTo>
                      <a:pt x="423" y="186"/>
                      <a:pt x="423" y="186"/>
                      <a:pt x="423" y="186"/>
                    </a:cubicBezTo>
                    <a:cubicBezTo>
                      <a:pt x="421" y="182"/>
                      <a:pt x="414" y="179"/>
                      <a:pt x="406" y="172"/>
                    </a:cubicBezTo>
                    <a:cubicBezTo>
                      <a:pt x="405" y="170"/>
                      <a:pt x="409" y="173"/>
                      <a:pt x="414" y="177"/>
                    </a:cubicBezTo>
                    <a:cubicBezTo>
                      <a:pt x="419" y="181"/>
                      <a:pt x="425" y="187"/>
                      <a:pt x="429" y="189"/>
                    </a:cubicBezTo>
                    <a:cubicBezTo>
                      <a:pt x="433" y="198"/>
                      <a:pt x="430" y="194"/>
                      <a:pt x="420" y="190"/>
                    </a:cubicBezTo>
                    <a:cubicBezTo>
                      <a:pt x="425" y="194"/>
                      <a:pt x="425" y="194"/>
                      <a:pt x="425" y="194"/>
                    </a:cubicBezTo>
                    <a:cubicBezTo>
                      <a:pt x="413" y="186"/>
                      <a:pt x="412" y="180"/>
                      <a:pt x="409" y="176"/>
                    </a:cubicBezTo>
                    <a:close/>
                    <a:moveTo>
                      <a:pt x="403" y="172"/>
                    </a:moveTo>
                    <a:cubicBezTo>
                      <a:pt x="398" y="168"/>
                      <a:pt x="395" y="165"/>
                      <a:pt x="390" y="162"/>
                    </a:cubicBezTo>
                    <a:cubicBezTo>
                      <a:pt x="385" y="159"/>
                      <a:pt x="380" y="155"/>
                      <a:pt x="370" y="149"/>
                    </a:cubicBezTo>
                    <a:cubicBezTo>
                      <a:pt x="374" y="150"/>
                      <a:pt x="381" y="154"/>
                      <a:pt x="387" y="159"/>
                    </a:cubicBezTo>
                    <a:cubicBezTo>
                      <a:pt x="394" y="163"/>
                      <a:pt x="400" y="168"/>
                      <a:pt x="403" y="172"/>
                    </a:cubicBezTo>
                    <a:close/>
                    <a:moveTo>
                      <a:pt x="42" y="11"/>
                    </a:moveTo>
                    <a:cubicBezTo>
                      <a:pt x="51" y="13"/>
                      <a:pt x="57" y="14"/>
                      <a:pt x="57" y="15"/>
                    </a:cubicBezTo>
                    <a:cubicBezTo>
                      <a:pt x="48" y="14"/>
                      <a:pt x="39" y="12"/>
                      <a:pt x="42" y="11"/>
                    </a:cubicBezTo>
                    <a:close/>
                    <a:moveTo>
                      <a:pt x="47" y="14"/>
                    </a:moveTo>
                    <a:cubicBezTo>
                      <a:pt x="61" y="18"/>
                      <a:pt x="72" y="19"/>
                      <a:pt x="92" y="25"/>
                    </a:cubicBezTo>
                    <a:cubicBezTo>
                      <a:pt x="93" y="27"/>
                      <a:pt x="93" y="27"/>
                      <a:pt x="93" y="27"/>
                    </a:cubicBezTo>
                    <a:cubicBezTo>
                      <a:pt x="86" y="25"/>
                      <a:pt x="77" y="22"/>
                      <a:pt x="69" y="20"/>
                    </a:cubicBezTo>
                    <a:cubicBezTo>
                      <a:pt x="61" y="18"/>
                      <a:pt x="54" y="17"/>
                      <a:pt x="51" y="17"/>
                    </a:cubicBezTo>
                    <a:cubicBezTo>
                      <a:pt x="48" y="16"/>
                      <a:pt x="48" y="16"/>
                      <a:pt x="47" y="15"/>
                    </a:cubicBezTo>
                    <a:lnTo>
                      <a:pt x="47" y="14"/>
                    </a:lnTo>
                    <a:close/>
                    <a:moveTo>
                      <a:pt x="370" y="153"/>
                    </a:moveTo>
                    <a:cubicBezTo>
                      <a:pt x="370" y="154"/>
                      <a:pt x="368" y="153"/>
                      <a:pt x="364" y="150"/>
                    </a:cubicBezTo>
                    <a:cubicBezTo>
                      <a:pt x="366" y="152"/>
                      <a:pt x="371" y="156"/>
                      <a:pt x="370" y="156"/>
                    </a:cubicBezTo>
                    <a:cubicBezTo>
                      <a:pt x="365" y="153"/>
                      <a:pt x="360" y="149"/>
                      <a:pt x="355" y="146"/>
                    </a:cubicBezTo>
                    <a:cubicBezTo>
                      <a:pt x="355" y="143"/>
                      <a:pt x="355" y="143"/>
                      <a:pt x="355" y="143"/>
                    </a:cubicBezTo>
                    <a:cubicBezTo>
                      <a:pt x="359" y="145"/>
                      <a:pt x="363" y="148"/>
                      <a:pt x="370" y="153"/>
                    </a:cubicBezTo>
                    <a:close/>
                    <a:moveTo>
                      <a:pt x="453" y="218"/>
                    </a:moveTo>
                    <a:cubicBezTo>
                      <a:pt x="450" y="217"/>
                      <a:pt x="453" y="220"/>
                      <a:pt x="457" y="223"/>
                    </a:cubicBezTo>
                    <a:cubicBezTo>
                      <a:pt x="461" y="227"/>
                      <a:pt x="465" y="231"/>
                      <a:pt x="463" y="231"/>
                    </a:cubicBezTo>
                    <a:cubicBezTo>
                      <a:pt x="453" y="221"/>
                      <a:pt x="450" y="217"/>
                      <a:pt x="442" y="210"/>
                    </a:cubicBezTo>
                    <a:cubicBezTo>
                      <a:pt x="443" y="209"/>
                      <a:pt x="447" y="212"/>
                      <a:pt x="453" y="218"/>
                    </a:cubicBezTo>
                    <a:close/>
                    <a:moveTo>
                      <a:pt x="83" y="25"/>
                    </a:moveTo>
                    <a:cubicBezTo>
                      <a:pt x="91" y="27"/>
                      <a:pt x="99" y="29"/>
                      <a:pt x="107" y="31"/>
                    </a:cubicBezTo>
                    <a:cubicBezTo>
                      <a:pt x="104" y="31"/>
                      <a:pt x="102" y="32"/>
                      <a:pt x="87" y="28"/>
                    </a:cubicBezTo>
                    <a:cubicBezTo>
                      <a:pt x="97" y="28"/>
                      <a:pt x="76" y="24"/>
                      <a:pt x="73" y="24"/>
                    </a:cubicBezTo>
                    <a:cubicBezTo>
                      <a:pt x="65" y="22"/>
                      <a:pt x="69" y="23"/>
                      <a:pt x="74" y="24"/>
                    </a:cubicBezTo>
                    <a:cubicBezTo>
                      <a:pt x="80" y="25"/>
                      <a:pt x="86" y="26"/>
                      <a:pt x="83" y="25"/>
                    </a:cubicBezTo>
                    <a:close/>
                    <a:moveTo>
                      <a:pt x="145" y="42"/>
                    </a:moveTo>
                    <a:cubicBezTo>
                      <a:pt x="141" y="42"/>
                      <a:pt x="130" y="39"/>
                      <a:pt x="121" y="37"/>
                    </a:cubicBezTo>
                    <a:cubicBezTo>
                      <a:pt x="123" y="36"/>
                      <a:pt x="116" y="35"/>
                      <a:pt x="111" y="33"/>
                    </a:cubicBezTo>
                    <a:cubicBezTo>
                      <a:pt x="113" y="32"/>
                      <a:pt x="120" y="34"/>
                      <a:pt x="127" y="37"/>
                    </a:cubicBezTo>
                    <a:cubicBezTo>
                      <a:pt x="134" y="39"/>
                      <a:pt x="141" y="42"/>
                      <a:pt x="14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3" name="Freeform 6790">
                <a:extLst>
                  <a:ext uri="{FF2B5EF4-FFF2-40B4-BE49-F238E27FC236}">
                    <a16:creationId xmlns:a16="http://schemas.microsoft.com/office/drawing/2014/main" id="{8CE23259-22A7-48AD-AE85-ED2AB49E97C7}"/>
                  </a:ext>
                </a:extLst>
              </p:cNvPr>
              <p:cNvSpPr>
                <a:spLocks/>
              </p:cNvSpPr>
              <p:nvPr/>
            </p:nvSpPr>
            <p:spPr bwMode="auto">
              <a:xfrm>
                <a:off x="2406" y="1631"/>
                <a:ext cx="15" cy="6"/>
              </a:xfrm>
              <a:custGeom>
                <a:avLst/>
                <a:gdLst>
                  <a:gd name="T0" fmla="*/ 1 w 26"/>
                  <a:gd name="T1" fmla="*/ 4 h 10"/>
                  <a:gd name="T2" fmla="*/ 0 w 26"/>
                  <a:gd name="T3" fmla="*/ 1 h 10"/>
                  <a:gd name="T4" fmla="*/ 17 w 26"/>
                  <a:gd name="T5" fmla="*/ 4 h 10"/>
                  <a:gd name="T6" fmla="*/ 11 w 26"/>
                  <a:gd name="T7" fmla="*/ 5 h 10"/>
                  <a:gd name="T8" fmla="*/ 22 w 26"/>
                  <a:gd name="T9" fmla="*/ 8 h 10"/>
                  <a:gd name="T10" fmla="*/ 1 w 26"/>
                  <a:gd name="T11" fmla="*/ 4 h 10"/>
                </a:gdLst>
                <a:ahLst/>
                <a:cxnLst>
                  <a:cxn ang="0">
                    <a:pos x="T0" y="T1"/>
                  </a:cxn>
                  <a:cxn ang="0">
                    <a:pos x="T2" y="T3"/>
                  </a:cxn>
                  <a:cxn ang="0">
                    <a:pos x="T4" y="T5"/>
                  </a:cxn>
                  <a:cxn ang="0">
                    <a:pos x="T6" y="T7"/>
                  </a:cxn>
                  <a:cxn ang="0">
                    <a:pos x="T8" y="T9"/>
                  </a:cxn>
                  <a:cxn ang="0">
                    <a:pos x="T10" y="T11"/>
                  </a:cxn>
                </a:cxnLst>
                <a:rect l="0" t="0" r="r" b="b"/>
                <a:pathLst>
                  <a:path w="26" h="10">
                    <a:moveTo>
                      <a:pt x="1" y="4"/>
                    </a:moveTo>
                    <a:cubicBezTo>
                      <a:pt x="3" y="3"/>
                      <a:pt x="3" y="3"/>
                      <a:pt x="0" y="1"/>
                    </a:cubicBezTo>
                    <a:cubicBezTo>
                      <a:pt x="14" y="5"/>
                      <a:pt x="5" y="0"/>
                      <a:pt x="17" y="4"/>
                    </a:cubicBezTo>
                    <a:cubicBezTo>
                      <a:pt x="18" y="5"/>
                      <a:pt x="16" y="5"/>
                      <a:pt x="11" y="5"/>
                    </a:cubicBezTo>
                    <a:cubicBezTo>
                      <a:pt x="14" y="6"/>
                      <a:pt x="17" y="7"/>
                      <a:pt x="22" y="8"/>
                    </a:cubicBezTo>
                    <a:cubicBezTo>
                      <a:pt x="26" y="10"/>
                      <a:pt x="13" y="6"/>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4" name="Freeform 6791">
                <a:extLst>
                  <a:ext uri="{FF2B5EF4-FFF2-40B4-BE49-F238E27FC236}">
                    <a16:creationId xmlns:a16="http://schemas.microsoft.com/office/drawing/2014/main" id="{3CC6EDAF-D2B9-49C4-873A-53E7B9F5A7A7}"/>
                  </a:ext>
                </a:extLst>
              </p:cNvPr>
              <p:cNvSpPr>
                <a:spLocks/>
              </p:cNvSpPr>
              <p:nvPr/>
            </p:nvSpPr>
            <p:spPr bwMode="auto">
              <a:xfrm>
                <a:off x="2677" y="1799"/>
                <a:ext cx="12" cy="14"/>
              </a:xfrm>
              <a:custGeom>
                <a:avLst/>
                <a:gdLst>
                  <a:gd name="T0" fmla="*/ 13 w 22"/>
                  <a:gd name="T1" fmla="*/ 13 h 25"/>
                  <a:gd name="T2" fmla="*/ 22 w 22"/>
                  <a:gd name="T3" fmla="*/ 25 h 25"/>
                  <a:gd name="T4" fmla="*/ 0 w 22"/>
                  <a:gd name="T5" fmla="*/ 1 h 25"/>
                  <a:gd name="T6" fmla="*/ 7 w 22"/>
                  <a:gd name="T7" fmla="*/ 8 h 25"/>
                  <a:gd name="T8" fmla="*/ 13 w 22"/>
                  <a:gd name="T9" fmla="*/ 13 h 25"/>
                </a:gdLst>
                <a:ahLst/>
                <a:cxnLst>
                  <a:cxn ang="0">
                    <a:pos x="T0" y="T1"/>
                  </a:cxn>
                  <a:cxn ang="0">
                    <a:pos x="T2" y="T3"/>
                  </a:cxn>
                  <a:cxn ang="0">
                    <a:pos x="T4" y="T5"/>
                  </a:cxn>
                  <a:cxn ang="0">
                    <a:pos x="T6" y="T7"/>
                  </a:cxn>
                  <a:cxn ang="0">
                    <a:pos x="T8" y="T9"/>
                  </a:cxn>
                </a:cxnLst>
                <a:rect l="0" t="0" r="r" b="b"/>
                <a:pathLst>
                  <a:path w="22" h="25">
                    <a:moveTo>
                      <a:pt x="13" y="13"/>
                    </a:moveTo>
                    <a:cubicBezTo>
                      <a:pt x="16" y="17"/>
                      <a:pt x="19" y="21"/>
                      <a:pt x="22" y="25"/>
                    </a:cubicBezTo>
                    <a:cubicBezTo>
                      <a:pt x="13" y="14"/>
                      <a:pt x="10" y="14"/>
                      <a:pt x="0" y="1"/>
                    </a:cubicBezTo>
                    <a:cubicBezTo>
                      <a:pt x="1" y="0"/>
                      <a:pt x="4" y="4"/>
                      <a:pt x="7" y="8"/>
                    </a:cubicBezTo>
                    <a:cubicBezTo>
                      <a:pt x="10" y="12"/>
                      <a:pt x="13" y="15"/>
                      <a:pt x="1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5" name="Freeform 6792">
                <a:extLst>
                  <a:ext uri="{FF2B5EF4-FFF2-40B4-BE49-F238E27FC236}">
                    <a16:creationId xmlns:a16="http://schemas.microsoft.com/office/drawing/2014/main" id="{FF34CC27-3722-44DC-8DB3-F737DFD4AAA6}"/>
                  </a:ext>
                </a:extLst>
              </p:cNvPr>
              <p:cNvSpPr>
                <a:spLocks/>
              </p:cNvSpPr>
              <p:nvPr/>
            </p:nvSpPr>
            <p:spPr bwMode="auto">
              <a:xfrm>
                <a:off x="2784" y="2207"/>
                <a:ext cx="4" cy="13"/>
              </a:xfrm>
              <a:custGeom>
                <a:avLst/>
                <a:gdLst>
                  <a:gd name="T0" fmla="*/ 2 w 6"/>
                  <a:gd name="T1" fmla="*/ 15 h 23"/>
                  <a:gd name="T2" fmla="*/ 4 w 6"/>
                  <a:gd name="T3" fmla="*/ 0 h 23"/>
                  <a:gd name="T4" fmla="*/ 6 w 6"/>
                  <a:gd name="T5" fmla="*/ 6 h 23"/>
                  <a:gd name="T6" fmla="*/ 2 w 6"/>
                  <a:gd name="T7" fmla="*/ 11 h 23"/>
                  <a:gd name="T8" fmla="*/ 2 w 6"/>
                  <a:gd name="T9" fmla="*/ 15 h 23"/>
                </a:gdLst>
                <a:ahLst/>
                <a:cxnLst>
                  <a:cxn ang="0">
                    <a:pos x="T0" y="T1"/>
                  </a:cxn>
                  <a:cxn ang="0">
                    <a:pos x="T2" y="T3"/>
                  </a:cxn>
                  <a:cxn ang="0">
                    <a:pos x="T4" y="T5"/>
                  </a:cxn>
                  <a:cxn ang="0">
                    <a:pos x="T6" y="T7"/>
                  </a:cxn>
                  <a:cxn ang="0">
                    <a:pos x="T8" y="T9"/>
                  </a:cxn>
                </a:cxnLst>
                <a:rect l="0" t="0" r="r" b="b"/>
                <a:pathLst>
                  <a:path w="6" h="23">
                    <a:moveTo>
                      <a:pt x="2" y="15"/>
                    </a:moveTo>
                    <a:cubicBezTo>
                      <a:pt x="2" y="23"/>
                      <a:pt x="0" y="15"/>
                      <a:pt x="4" y="0"/>
                    </a:cubicBezTo>
                    <a:cubicBezTo>
                      <a:pt x="3" y="6"/>
                      <a:pt x="6" y="0"/>
                      <a:pt x="6" y="6"/>
                    </a:cubicBezTo>
                    <a:cubicBezTo>
                      <a:pt x="3" y="16"/>
                      <a:pt x="5" y="3"/>
                      <a:pt x="2" y="11"/>
                    </a:cubicBezTo>
                    <a:cubicBezTo>
                      <a:pt x="2" y="14"/>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6" name="Freeform 6793">
                <a:extLst>
                  <a:ext uri="{FF2B5EF4-FFF2-40B4-BE49-F238E27FC236}">
                    <a16:creationId xmlns:a16="http://schemas.microsoft.com/office/drawing/2014/main" id="{8CD62F24-4DEB-4898-82DB-A24A6E249622}"/>
                  </a:ext>
                </a:extLst>
              </p:cNvPr>
              <p:cNvSpPr>
                <a:spLocks/>
              </p:cNvSpPr>
              <p:nvPr/>
            </p:nvSpPr>
            <p:spPr bwMode="auto">
              <a:xfrm>
                <a:off x="2686" y="2424"/>
                <a:ext cx="10" cy="16"/>
              </a:xfrm>
              <a:custGeom>
                <a:avLst/>
                <a:gdLst>
                  <a:gd name="T0" fmla="*/ 4 w 17"/>
                  <a:gd name="T1" fmla="*/ 25 h 28"/>
                  <a:gd name="T2" fmla="*/ 12 w 17"/>
                  <a:gd name="T3" fmla="*/ 13 h 28"/>
                  <a:gd name="T4" fmla="*/ 2 w 17"/>
                  <a:gd name="T5" fmla="*/ 25 h 28"/>
                  <a:gd name="T6" fmla="*/ 7 w 17"/>
                  <a:gd name="T7" fmla="*/ 14 h 28"/>
                  <a:gd name="T8" fmla="*/ 16 w 17"/>
                  <a:gd name="T9" fmla="*/ 0 h 28"/>
                  <a:gd name="T10" fmla="*/ 4 w 17"/>
                  <a:gd name="T11" fmla="*/ 25 h 28"/>
                </a:gdLst>
                <a:ahLst/>
                <a:cxnLst>
                  <a:cxn ang="0">
                    <a:pos x="T0" y="T1"/>
                  </a:cxn>
                  <a:cxn ang="0">
                    <a:pos x="T2" y="T3"/>
                  </a:cxn>
                  <a:cxn ang="0">
                    <a:pos x="T4" y="T5"/>
                  </a:cxn>
                  <a:cxn ang="0">
                    <a:pos x="T6" y="T7"/>
                  </a:cxn>
                  <a:cxn ang="0">
                    <a:pos x="T8" y="T9"/>
                  </a:cxn>
                  <a:cxn ang="0">
                    <a:pos x="T10" y="T11"/>
                  </a:cxn>
                </a:cxnLst>
                <a:rect l="0" t="0" r="r" b="b"/>
                <a:pathLst>
                  <a:path w="17" h="28">
                    <a:moveTo>
                      <a:pt x="4" y="25"/>
                    </a:moveTo>
                    <a:cubicBezTo>
                      <a:pt x="0" y="28"/>
                      <a:pt x="11" y="15"/>
                      <a:pt x="12" y="13"/>
                    </a:cubicBezTo>
                    <a:cubicBezTo>
                      <a:pt x="10" y="14"/>
                      <a:pt x="5" y="21"/>
                      <a:pt x="2" y="25"/>
                    </a:cubicBezTo>
                    <a:cubicBezTo>
                      <a:pt x="6" y="19"/>
                      <a:pt x="6" y="17"/>
                      <a:pt x="7" y="14"/>
                    </a:cubicBezTo>
                    <a:cubicBezTo>
                      <a:pt x="9" y="12"/>
                      <a:pt x="10" y="8"/>
                      <a:pt x="16" y="0"/>
                    </a:cubicBezTo>
                    <a:cubicBezTo>
                      <a:pt x="15" y="5"/>
                      <a:pt x="17" y="7"/>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7" name="Freeform 6794">
                <a:extLst>
                  <a:ext uri="{FF2B5EF4-FFF2-40B4-BE49-F238E27FC236}">
                    <a16:creationId xmlns:a16="http://schemas.microsoft.com/office/drawing/2014/main" id="{0EFC2E19-1A45-4B84-814F-33A15F9E92A8}"/>
                  </a:ext>
                </a:extLst>
              </p:cNvPr>
              <p:cNvSpPr>
                <a:spLocks/>
              </p:cNvSpPr>
              <p:nvPr/>
            </p:nvSpPr>
            <p:spPr bwMode="auto">
              <a:xfrm>
                <a:off x="2323" y="2640"/>
                <a:ext cx="23" cy="6"/>
              </a:xfrm>
              <a:custGeom>
                <a:avLst/>
                <a:gdLst>
                  <a:gd name="T0" fmla="*/ 12 w 39"/>
                  <a:gd name="T1" fmla="*/ 10 h 11"/>
                  <a:gd name="T2" fmla="*/ 23 w 39"/>
                  <a:gd name="T3" fmla="*/ 7 h 11"/>
                  <a:gd name="T4" fmla="*/ 26 w 39"/>
                  <a:gd name="T5" fmla="*/ 1 h 11"/>
                  <a:gd name="T6" fmla="*/ 36 w 39"/>
                  <a:gd name="T7" fmla="*/ 2 h 11"/>
                  <a:gd name="T8" fmla="*/ 24 w 39"/>
                  <a:gd name="T9" fmla="*/ 4 h 11"/>
                  <a:gd name="T10" fmla="*/ 31 w 39"/>
                  <a:gd name="T11" fmla="*/ 6 h 11"/>
                  <a:gd name="T12" fmla="*/ 12 w 39"/>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39" h="11">
                    <a:moveTo>
                      <a:pt x="12" y="10"/>
                    </a:moveTo>
                    <a:cubicBezTo>
                      <a:pt x="0" y="11"/>
                      <a:pt x="16" y="8"/>
                      <a:pt x="23" y="7"/>
                    </a:cubicBezTo>
                    <a:cubicBezTo>
                      <a:pt x="14" y="7"/>
                      <a:pt x="10" y="4"/>
                      <a:pt x="26" y="1"/>
                    </a:cubicBezTo>
                    <a:cubicBezTo>
                      <a:pt x="16" y="4"/>
                      <a:pt x="39" y="0"/>
                      <a:pt x="36" y="2"/>
                    </a:cubicBezTo>
                    <a:cubicBezTo>
                      <a:pt x="33" y="3"/>
                      <a:pt x="30" y="3"/>
                      <a:pt x="24" y="4"/>
                    </a:cubicBezTo>
                    <a:cubicBezTo>
                      <a:pt x="30" y="4"/>
                      <a:pt x="30" y="5"/>
                      <a:pt x="31" y="6"/>
                    </a:cubicBezTo>
                    <a:cubicBezTo>
                      <a:pt x="21" y="8"/>
                      <a:pt x="12" y="9"/>
                      <a:pt x="1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8" name="Freeform 6795">
                <a:extLst>
                  <a:ext uri="{FF2B5EF4-FFF2-40B4-BE49-F238E27FC236}">
                    <a16:creationId xmlns:a16="http://schemas.microsoft.com/office/drawing/2014/main" id="{3F98E2D6-EB30-4849-9D4E-8AE4CA75CAD5}"/>
                  </a:ext>
                </a:extLst>
              </p:cNvPr>
              <p:cNvSpPr>
                <a:spLocks/>
              </p:cNvSpPr>
              <p:nvPr/>
            </p:nvSpPr>
            <p:spPr bwMode="auto">
              <a:xfrm>
                <a:off x="2707" y="1842"/>
                <a:ext cx="19" cy="28"/>
              </a:xfrm>
              <a:custGeom>
                <a:avLst/>
                <a:gdLst>
                  <a:gd name="T0" fmla="*/ 31 w 34"/>
                  <a:gd name="T1" fmla="*/ 42 h 50"/>
                  <a:gd name="T2" fmla="*/ 31 w 34"/>
                  <a:gd name="T3" fmla="*/ 50 h 50"/>
                  <a:gd name="T4" fmla="*/ 23 w 34"/>
                  <a:gd name="T5" fmla="*/ 39 h 50"/>
                  <a:gd name="T6" fmla="*/ 24 w 34"/>
                  <a:gd name="T7" fmla="*/ 35 h 50"/>
                  <a:gd name="T8" fmla="*/ 8 w 34"/>
                  <a:gd name="T9" fmla="*/ 11 h 50"/>
                  <a:gd name="T10" fmla="*/ 12 w 34"/>
                  <a:gd name="T11" fmla="*/ 19 h 50"/>
                  <a:gd name="T12" fmla="*/ 21 w 34"/>
                  <a:gd name="T13" fmla="*/ 34 h 50"/>
                  <a:gd name="T14" fmla="*/ 1 w 34"/>
                  <a:gd name="T15" fmla="*/ 4 h 50"/>
                  <a:gd name="T16" fmla="*/ 4 w 34"/>
                  <a:gd name="T17" fmla="*/ 4 h 50"/>
                  <a:gd name="T18" fmla="*/ 14 w 34"/>
                  <a:gd name="T19" fmla="*/ 18 h 50"/>
                  <a:gd name="T20" fmla="*/ 25 w 34"/>
                  <a:gd name="T21" fmla="*/ 35 h 50"/>
                  <a:gd name="T22" fmla="*/ 26 w 34"/>
                  <a:gd name="T23" fmla="*/ 38 h 50"/>
                  <a:gd name="T24" fmla="*/ 31 w 34"/>
                  <a:gd name="T25"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0">
                    <a:moveTo>
                      <a:pt x="31" y="42"/>
                    </a:moveTo>
                    <a:cubicBezTo>
                      <a:pt x="32" y="48"/>
                      <a:pt x="19" y="29"/>
                      <a:pt x="31" y="50"/>
                    </a:cubicBezTo>
                    <a:cubicBezTo>
                      <a:pt x="29" y="48"/>
                      <a:pt x="28" y="49"/>
                      <a:pt x="23" y="39"/>
                    </a:cubicBezTo>
                    <a:cubicBezTo>
                      <a:pt x="29" y="46"/>
                      <a:pt x="22" y="37"/>
                      <a:pt x="24" y="35"/>
                    </a:cubicBezTo>
                    <a:cubicBezTo>
                      <a:pt x="18" y="25"/>
                      <a:pt x="16" y="24"/>
                      <a:pt x="8" y="11"/>
                    </a:cubicBezTo>
                    <a:cubicBezTo>
                      <a:pt x="7" y="11"/>
                      <a:pt x="9" y="14"/>
                      <a:pt x="12" y="19"/>
                    </a:cubicBezTo>
                    <a:cubicBezTo>
                      <a:pt x="15" y="24"/>
                      <a:pt x="19" y="30"/>
                      <a:pt x="21" y="34"/>
                    </a:cubicBezTo>
                    <a:cubicBezTo>
                      <a:pt x="15" y="28"/>
                      <a:pt x="11" y="19"/>
                      <a:pt x="1" y="4"/>
                    </a:cubicBezTo>
                    <a:cubicBezTo>
                      <a:pt x="0" y="0"/>
                      <a:pt x="5" y="7"/>
                      <a:pt x="4" y="4"/>
                    </a:cubicBezTo>
                    <a:cubicBezTo>
                      <a:pt x="11" y="15"/>
                      <a:pt x="12" y="17"/>
                      <a:pt x="14" y="18"/>
                    </a:cubicBezTo>
                    <a:cubicBezTo>
                      <a:pt x="16" y="20"/>
                      <a:pt x="17" y="22"/>
                      <a:pt x="25" y="35"/>
                    </a:cubicBezTo>
                    <a:cubicBezTo>
                      <a:pt x="20" y="25"/>
                      <a:pt x="29" y="38"/>
                      <a:pt x="26" y="38"/>
                    </a:cubicBezTo>
                    <a:cubicBezTo>
                      <a:pt x="34" y="49"/>
                      <a:pt x="23" y="26"/>
                      <a:pt x="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79" name="Freeform 6796">
                <a:extLst>
                  <a:ext uri="{FF2B5EF4-FFF2-40B4-BE49-F238E27FC236}">
                    <a16:creationId xmlns:a16="http://schemas.microsoft.com/office/drawing/2014/main" id="{D46F2EE3-25DA-4243-85F6-FC36E6A5BA59}"/>
                  </a:ext>
                </a:extLst>
              </p:cNvPr>
              <p:cNvSpPr>
                <a:spLocks/>
              </p:cNvSpPr>
              <p:nvPr/>
            </p:nvSpPr>
            <p:spPr bwMode="auto">
              <a:xfrm>
                <a:off x="2779" y="2228"/>
                <a:ext cx="4" cy="17"/>
              </a:xfrm>
              <a:custGeom>
                <a:avLst/>
                <a:gdLst>
                  <a:gd name="T0" fmla="*/ 3 w 7"/>
                  <a:gd name="T1" fmla="*/ 25 h 31"/>
                  <a:gd name="T2" fmla="*/ 3 w 7"/>
                  <a:gd name="T3" fmla="*/ 19 h 31"/>
                  <a:gd name="T4" fmla="*/ 7 w 7"/>
                  <a:gd name="T5" fmla="*/ 3 h 31"/>
                  <a:gd name="T6" fmla="*/ 3 w 7"/>
                  <a:gd name="T7" fmla="*/ 25 h 31"/>
                </a:gdLst>
                <a:ahLst/>
                <a:cxnLst>
                  <a:cxn ang="0">
                    <a:pos x="T0" y="T1"/>
                  </a:cxn>
                  <a:cxn ang="0">
                    <a:pos x="T2" y="T3"/>
                  </a:cxn>
                  <a:cxn ang="0">
                    <a:pos x="T4" y="T5"/>
                  </a:cxn>
                  <a:cxn ang="0">
                    <a:pos x="T6" y="T7"/>
                  </a:cxn>
                </a:cxnLst>
                <a:rect l="0" t="0" r="r" b="b"/>
                <a:pathLst>
                  <a:path w="7" h="31">
                    <a:moveTo>
                      <a:pt x="3" y="25"/>
                    </a:moveTo>
                    <a:cubicBezTo>
                      <a:pt x="0" y="31"/>
                      <a:pt x="6" y="13"/>
                      <a:pt x="3" y="19"/>
                    </a:cubicBezTo>
                    <a:cubicBezTo>
                      <a:pt x="4" y="12"/>
                      <a:pt x="6" y="0"/>
                      <a:pt x="7" y="3"/>
                    </a:cubicBezTo>
                    <a:cubicBezTo>
                      <a:pt x="4" y="14"/>
                      <a:pt x="6" y="1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0" name="Freeform 6797">
                <a:extLst>
                  <a:ext uri="{FF2B5EF4-FFF2-40B4-BE49-F238E27FC236}">
                    <a16:creationId xmlns:a16="http://schemas.microsoft.com/office/drawing/2014/main" id="{71D03255-7D14-4D4C-85D3-A4330CA2D477}"/>
                  </a:ext>
                </a:extLst>
              </p:cNvPr>
              <p:cNvSpPr>
                <a:spLocks/>
              </p:cNvSpPr>
              <p:nvPr/>
            </p:nvSpPr>
            <p:spPr bwMode="auto">
              <a:xfrm>
                <a:off x="2521" y="2574"/>
                <a:ext cx="11" cy="7"/>
              </a:xfrm>
              <a:custGeom>
                <a:avLst/>
                <a:gdLst>
                  <a:gd name="T0" fmla="*/ 10 w 18"/>
                  <a:gd name="T1" fmla="*/ 10 h 12"/>
                  <a:gd name="T2" fmla="*/ 0 w 18"/>
                  <a:gd name="T3" fmla="*/ 12 h 12"/>
                  <a:gd name="T4" fmla="*/ 12 w 18"/>
                  <a:gd name="T5" fmla="*/ 3 h 12"/>
                  <a:gd name="T6" fmla="*/ 11 w 18"/>
                  <a:gd name="T7" fmla="*/ 6 h 12"/>
                  <a:gd name="T8" fmla="*/ 10 w 18"/>
                  <a:gd name="T9" fmla="*/ 10 h 12"/>
                </a:gdLst>
                <a:ahLst/>
                <a:cxnLst>
                  <a:cxn ang="0">
                    <a:pos x="T0" y="T1"/>
                  </a:cxn>
                  <a:cxn ang="0">
                    <a:pos x="T2" y="T3"/>
                  </a:cxn>
                  <a:cxn ang="0">
                    <a:pos x="T4" y="T5"/>
                  </a:cxn>
                  <a:cxn ang="0">
                    <a:pos x="T6" y="T7"/>
                  </a:cxn>
                  <a:cxn ang="0">
                    <a:pos x="T8" y="T9"/>
                  </a:cxn>
                </a:cxnLst>
                <a:rect l="0" t="0" r="r" b="b"/>
                <a:pathLst>
                  <a:path w="18" h="12">
                    <a:moveTo>
                      <a:pt x="10" y="10"/>
                    </a:moveTo>
                    <a:cubicBezTo>
                      <a:pt x="14" y="9"/>
                      <a:pt x="3" y="11"/>
                      <a:pt x="0" y="12"/>
                    </a:cubicBezTo>
                    <a:cubicBezTo>
                      <a:pt x="2" y="9"/>
                      <a:pt x="16" y="4"/>
                      <a:pt x="12" y="3"/>
                    </a:cubicBezTo>
                    <a:cubicBezTo>
                      <a:pt x="18" y="0"/>
                      <a:pt x="15" y="3"/>
                      <a:pt x="11" y="6"/>
                    </a:cubicBezTo>
                    <a:cubicBezTo>
                      <a:pt x="8" y="8"/>
                      <a:pt x="4" y="11"/>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1" name="Freeform 6798">
                <a:extLst>
                  <a:ext uri="{FF2B5EF4-FFF2-40B4-BE49-F238E27FC236}">
                    <a16:creationId xmlns:a16="http://schemas.microsoft.com/office/drawing/2014/main" id="{E15102B6-1171-49F5-B0D7-921A3E479AC8}"/>
                  </a:ext>
                </a:extLst>
              </p:cNvPr>
              <p:cNvSpPr>
                <a:spLocks/>
              </p:cNvSpPr>
              <p:nvPr/>
            </p:nvSpPr>
            <p:spPr bwMode="auto">
              <a:xfrm>
                <a:off x="2453" y="1644"/>
                <a:ext cx="17" cy="7"/>
              </a:xfrm>
              <a:custGeom>
                <a:avLst/>
                <a:gdLst>
                  <a:gd name="T0" fmla="*/ 6 w 30"/>
                  <a:gd name="T1" fmla="*/ 2 h 11"/>
                  <a:gd name="T2" fmla="*/ 30 w 30"/>
                  <a:gd name="T3" fmla="*/ 10 h 11"/>
                  <a:gd name="T4" fmla="*/ 16 w 30"/>
                  <a:gd name="T5" fmla="*/ 7 h 11"/>
                  <a:gd name="T6" fmla="*/ 6 w 30"/>
                  <a:gd name="T7" fmla="*/ 2 h 11"/>
                </a:gdLst>
                <a:ahLst/>
                <a:cxnLst>
                  <a:cxn ang="0">
                    <a:pos x="T0" y="T1"/>
                  </a:cxn>
                  <a:cxn ang="0">
                    <a:pos x="T2" y="T3"/>
                  </a:cxn>
                  <a:cxn ang="0">
                    <a:pos x="T4" y="T5"/>
                  </a:cxn>
                  <a:cxn ang="0">
                    <a:pos x="T6" y="T7"/>
                  </a:cxn>
                </a:cxnLst>
                <a:rect l="0" t="0" r="r" b="b"/>
                <a:pathLst>
                  <a:path w="30" h="11">
                    <a:moveTo>
                      <a:pt x="6" y="2"/>
                    </a:moveTo>
                    <a:cubicBezTo>
                      <a:pt x="0" y="0"/>
                      <a:pt x="17" y="6"/>
                      <a:pt x="30" y="10"/>
                    </a:cubicBezTo>
                    <a:cubicBezTo>
                      <a:pt x="29" y="11"/>
                      <a:pt x="22" y="9"/>
                      <a:pt x="16" y="7"/>
                    </a:cubicBezTo>
                    <a:cubicBezTo>
                      <a:pt x="10" y="4"/>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2" name="Freeform 6799">
                <a:extLst>
                  <a:ext uri="{FF2B5EF4-FFF2-40B4-BE49-F238E27FC236}">
                    <a16:creationId xmlns:a16="http://schemas.microsoft.com/office/drawing/2014/main" id="{AA47A4B3-A76F-4DE6-A960-5C746D7AEA44}"/>
                  </a:ext>
                </a:extLst>
              </p:cNvPr>
              <p:cNvSpPr>
                <a:spLocks/>
              </p:cNvSpPr>
              <p:nvPr/>
            </p:nvSpPr>
            <p:spPr bwMode="auto">
              <a:xfrm>
                <a:off x="2708" y="2399"/>
                <a:ext cx="6" cy="11"/>
              </a:xfrm>
              <a:custGeom>
                <a:avLst/>
                <a:gdLst>
                  <a:gd name="T0" fmla="*/ 0 w 11"/>
                  <a:gd name="T1" fmla="*/ 20 h 20"/>
                  <a:gd name="T2" fmla="*/ 0 w 11"/>
                  <a:gd name="T3" fmla="*/ 13 h 20"/>
                  <a:gd name="T4" fmla="*/ 11 w 11"/>
                  <a:gd name="T5" fmla="*/ 0 h 20"/>
                  <a:gd name="T6" fmla="*/ 0 w 11"/>
                  <a:gd name="T7" fmla="*/ 20 h 20"/>
                </a:gdLst>
                <a:ahLst/>
                <a:cxnLst>
                  <a:cxn ang="0">
                    <a:pos x="T0" y="T1"/>
                  </a:cxn>
                  <a:cxn ang="0">
                    <a:pos x="T2" y="T3"/>
                  </a:cxn>
                  <a:cxn ang="0">
                    <a:pos x="T4" y="T5"/>
                  </a:cxn>
                  <a:cxn ang="0">
                    <a:pos x="T6" y="T7"/>
                  </a:cxn>
                </a:cxnLst>
                <a:rect l="0" t="0" r="r" b="b"/>
                <a:pathLst>
                  <a:path w="11" h="20">
                    <a:moveTo>
                      <a:pt x="0" y="20"/>
                    </a:moveTo>
                    <a:cubicBezTo>
                      <a:pt x="2" y="14"/>
                      <a:pt x="9" y="3"/>
                      <a:pt x="0" y="13"/>
                    </a:cubicBezTo>
                    <a:cubicBezTo>
                      <a:pt x="5" y="5"/>
                      <a:pt x="8" y="2"/>
                      <a:pt x="11" y="0"/>
                    </a:cubicBezTo>
                    <a:cubicBezTo>
                      <a:pt x="1" y="15"/>
                      <a:pt x="7"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3" name="Freeform 6800">
                <a:extLst>
                  <a:ext uri="{FF2B5EF4-FFF2-40B4-BE49-F238E27FC236}">
                    <a16:creationId xmlns:a16="http://schemas.microsoft.com/office/drawing/2014/main" id="{74EEBE4E-7074-4EDD-A5B2-894D1F9F545E}"/>
                  </a:ext>
                </a:extLst>
              </p:cNvPr>
              <p:cNvSpPr>
                <a:spLocks/>
              </p:cNvSpPr>
              <p:nvPr/>
            </p:nvSpPr>
            <p:spPr bwMode="auto">
              <a:xfrm>
                <a:off x="2555" y="2550"/>
                <a:ext cx="18" cy="12"/>
              </a:xfrm>
              <a:custGeom>
                <a:avLst/>
                <a:gdLst>
                  <a:gd name="T0" fmla="*/ 16 w 31"/>
                  <a:gd name="T1" fmla="*/ 10 h 20"/>
                  <a:gd name="T2" fmla="*/ 26 w 31"/>
                  <a:gd name="T3" fmla="*/ 3 h 20"/>
                  <a:gd name="T4" fmla="*/ 21 w 31"/>
                  <a:gd name="T5" fmla="*/ 7 h 20"/>
                  <a:gd name="T6" fmla="*/ 4 w 31"/>
                  <a:gd name="T7" fmla="*/ 19 h 20"/>
                  <a:gd name="T8" fmla="*/ 9 w 31"/>
                  <a:gd name="T9" fmla="*/ 14 h 20"/>
                  <a:gd name="T10" fmla="*/ 15 w 31"/>
                  <a:gd name="T11" fmla="*/ 9 h 20"/>
                  <a:gd name="T12" fmla="*/ 16 w 31"/>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31" h="20">
                    <a:moveTo>
                      <a:pt x="16" y="10"/>
                    </a:moveTo>
                    <a:cubicBezTo>
                      <a:pt x="17" y="9"/>
                      <a:pt x="22" y="6"/>
                      <a:pt x="26" y="3"/>
                    </a:cubicBezTo>
                    <a:cubicBezTo>
                      <a:pt x="31" y="0"/>
                      <a:pt x="27" y="3"/>
                      <a:pt x="21" y="7"/>
                    </a:cubicBezTo>
                    <a:cubicBezTo>
                      <a:pt x="15" y="11"/>
                      <a:pt x="7" y="17"/>
                      <a:pt x="4" y="19"/>
                    </a:cubicBezTo>
                    <a:cubicBezTo>
                      <a:pt x="0" y="20"/>
                      <a:pt x="5" y="17"/>
                      <a:pt x="9" y="14"/>
                    </a:cubicBezTo>
                    <a:cubicBezTo>
                      <a:pt x="14" y="11"/>
                      <a:pt x="18" y="8"/>
                      <a:pt x="15" y="9"/>
                    </a:cubicBezTo>
                    <a:cubicBezTo>
                      <a:pt x="19" y="6"/>
                      <a:pt x="19" y="7"/>
                      <a:pt x="1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4" name="Freeform 6801">
                <a:extLst>
                  <a:ext uri="{FF2B5EF4-FFF2-40B4-BE49-F238E27FC236}">
                    <a16:creationId xmlns:a16="http://schemas.microsoft.com/office/drawing/2014/main" id="{B21E9DAE-878D-42F0-B978-D220FD2CC5E6}"/>
                  </a:ext>
                </a:extLst>
              </p:cNvPr>
              <p:cNvSpPr>
                <a:spLocks/>
              </p:cNvSpPr>
              <p:nvPr/>
            </p:nvSpPr>
            <p:spPr bwMode="auto">
              <a:xfrm>
                <a:off x="2768" y="1979"/>
                <a:ext cx="20" cy="86"/>
              </a:xfrm>
              <a:custGeom>
                <a:avLst/>
                <a:gdLst>
                  <a:gd name="T0" fmla="*/ 24 w 36"/>
                  <a:gd name="T1" fmla="*/ 104 h 152"/>
                  <a:gd name="T2" fmla="*/ 21 w 36"/>
                  <a:gd name="T3" fmla="*/ 103 h 152"/>
                  <a:gd name="T4" fmla="*/ 13 w 36"/>
                  <a:gd name="T5" fmla="*/ 68 h 152"/>
                  <a:gd name="T6" fmla="*/ 7 w 36"/>
                  <a:gd name="T7" fmla="*/ 37 h 152"/>
                  <a:gd name="T8" fmla="*/ 13 w 36"/>
                  <a:gd name="T9" fmla="*/ 49 h 152"/>
                  <a:gd name="T10" fmla="*/ 10 w 36"/>
                  <a:gd name="T11" fmla="*/ 48 h 152"/>
                  <a:gd name="T12" fmla="*/ 18 w 36"/>
                  <a:gd name="T13" fmla="*/ 89 h 152"/>
                  <a:gd name="T14" fmla="*/ 17 w 36"/>
                  <a:gd name="T15" fmla="*/ 77 h 152"/>
                  <a:gd name="T16" fmla="*/ 21 w 36"/>
                  <a:gd name="T17" fmla="*/ 94 h 152"/>
                  <a:gd name="T18" fmla="*/ 23 w 36"/>
                  <a:gd name="T19" fmla="*/ 93 h 152"/>
                  <a:gd name="T20" fmla="*/ 16 w 36"/>
                  <a:gd name="T21" fmla="*/ 59 h 152"/>
                  <a:gd name="T22" fmla="*/ 5 w 36"/>
                  <a:gd name="T23" fmla="*/ 20 h 152"/>
                  <a:gd name="T24" fmla="*/ 2 w 36"/>
                  <a:gd name="T25" fmla="*/ 0 h 152"/>
                  <a:gd name="T26" fmla="*/ 9 w 36"/>
                  <a:gd name="T27" fmla="*/ 21 h 152"/>
                  <a:gd name="T28" fmla="*/ 10 w 36"/>
                  <a:gd name="T29" fmla="*/ 15 h 152"/>
                  <a:gd name="T30" fmla="*/ 16 w 36"/>
                  <a:gd name="T31" fmla="*/ 32 h 152"/>
                  <a:gd name="T32" fmla="*/ 10 w 36"/>
                  <a:gd name="T33" fmla="*/ 24 h 152"/>
                  <a:gd name="T34" fmla="*/ 16 w 36"/>
                  <a:gd name="T35" fmla="*/ 46 h 152"/>
                  <a:gd name="T36" fmla="*/ 13 w 36"/>
                  <a:gd name="T37" fmla="*/ 36 h 152"/>
                  <a:gd name="T38" fmla="*/ 20 w 36"/>
                  <a:gd name="T39" fmla="*/ 71 h 152"/>
                  <a:gd name="T40" fmla="*/ 28 w 36"/>
                  <a:gd name="T41" fmla="*/ 105 h 152"/>
                  <a:gd name="T42" fmla="*/ 24 w 36"/>
                  <a:gd name="T43" fmla="*/ 96 h 152"/>
                  <a:gd name="T44" fmla="*/ 26 w 36"/>
                  <a:gd name="T45" fmla="*/ 103 h 152"/>
                  <a:gd name="T46" fmla="*/ 33 w 36"/>
                  <a:gd name="T47" fmla="*/ 104 h 152"/>
                  <a:gd name="T48" fmla="*/ 36 w 36"/>
                  <a:gd name="T49" fmla="*/ 123 h 152"/>
                  <a:gd name="T50" fmla="*/ 33 w 36"/>
                  <a:gd name="T51" fmla="*/ 122 h 152"/>
                  <a:gd name="T52" fmla="*/ 31 w 36"/>
                  <a:gd name="T53" fmla="*/ 111 h 152"/>
                  <a:gd name="T54" fmla="*/ 32 w 36"/>
                  <a:gd name="T55" fmla="*/ 127 h 152"/>
                  <a:gd name="T56" fmla="*/ 29 w 36"/>
                  <a:gd name="T57" fmla="*/ 112 h 152"/>
                  <a:gd name="T58" fmla="*/ 33 w 36"/>
                  <a:gd name="T59" fmla="*/ 146 h 152"/>
                  <a:gd name="T60" fmla="*/ 30 w 36"/>
                  <a:gd name="T61" fmla="*/ 149 h 152"/>
                  <a:gd name="T62" fmla="*/ 26 w 36"/>
                  <a:gd name="T63" fmla="*/ 123 h 152"/>
                  <a:gd name="T64" fmla="*/ 29 w 36"/>
                  <a:gd name="T65" fmla="*/ 126 h 152"/>
                  <a:gd name="T66" fmla="*/ 26 w 36"/>
                  <a:gd name="T67" fmla="*/ 111 h 152"/>
                  <a:gd name="T68" fmla="*/ 24 w 36"/>
                  <a:gd name="T69" fmla="*/ 109 h 152"/>
                  <a:gd name="T70" fmla="*/ 24 w 36"/>
                  <a:gd name="T71" fmla="*/ 10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 h="152">
                    <a:moveTo>
                      <a:pt x="24" y="104"/>
                    </a:moveTo>
                    <a:cubicBezTo>
                      <a:pt x="23" y="94"/>
                      <a:pt x="18" y="89"/>
                      <a:pt x="21" y="103"/>
                    </a:cubicBezTo>
                    <a:cubicBezTo>
                      <a:pt x="13" y="68"/>
                      <a:pt x="13" y="68"/>
                      <a:pt x="13" y="68"/>
                    </a:cubicBezTo>
                    <a:cubicBezTo>
                      <a:pt x="11" y="56"/>
                      <a:pt x="8" y="45"/>
                      <a:pt x="7" y="37"/>
                    </a:cubicBezTo>
                    <a:cubicBezTo>
                      <a:pt x="9" y="42"/>
                      <a:pt x="11" y="43"/>
                      <a:pt x="13" y="49"/>
                    </a:cubicBezTo>
                    <a:cubicBezTo>
                      <a:pt x="14" y="56"/>
                      <a:pt x="11" y="48"/>
                      <a:pt x="10" y="48"/>
                    </a:cubicBezTo>
                    <a:cubicBezTo>
                      <a:pt x="11" y="57"/>
                      <a:pt x="16" y="77"/>
                      <a:pt x="18" y="89"/>
                    </a:cubicBezTo>
                    <a:cubicBezTo>
                      <a:pt x="19" y="89"/>
                      <a:pt x="18" y="83"/>
                      <a:pt x="17" y="77"/>
                    </a:cubicBezTo>
                    <a:cubicBezTo>
                      <a:pt x="18" y="79"/>
                      <a:pt x="19" y="85"/>
                      <a:pt x="21" y="94"/>
                    </a:cubicBezTo>
                    <a:cubicBezTo>
                      <a:pt x="21" y="90"/>
                      <a:pt x="21" y="89"/>
                      <a:pt x="23" y="93"/>
                    </a:cubicBezTo>
                    <a:cubicBezTo>
                      <a:pt x="21" y="81"/>
                      <a:pt x="19" y="70"/>
                      <a:pt x="16" y="59"/>
                    </a:cubicBezTo>
                    <a:cubicBezTo>
                      <a:pt x="14" y="48"/>
                      <a:pt x="11" y="36"/>
                      <a:pt x="5" y="20"/>
                    </a:cubicBezTo>
                    <a:cubicBezTo>
                      <a:pt x="6" y="17"/>
                      <a:pt x="0" y="0"/>
                      <a:pt x="2" y="0"/>
                    </a:cubicBezTo>
                    <a:cubicBezTo>
                      <a:pt x="4" y="11"/>
                      <a:pt x="7" y="13"/>
                      <a:pt x="9" y="21"/>
                    </a:cubicBezTo>
                    <a:cubicBezTo>
                      <a:pt x="9" y="18"/>
                      <a:pt x="12" y="23"/>
                      <a:pt x="10" y="15"/>
                    </a:cubicBezTo>
                    <a:cubicBezTo>
                      <a:pt x="11" y="12"/>
                      <a:pt x="15" y="31"/>
                      <a:pt x="16" y="32"/>
                    </a:cubicBezTo>
                    <a:cubicBezTo>
                      <a:pt x="18" y="43"/>
                      <a:pt x="11" y="20"/>
                      <a:pt x="10" y="24"/>
                    </a:cubicBezTo>
                    <a:cubicBezTo>
                      <a:pt x="11" y="30"/>
                      <a:pt x="14" y="36"/>
                      <a:pt x="16" y="46"/>
                    </a:cubicBezTo>
                    <a:cubicBezTo>
                      <a:pt x="16" y="49"/>
                      <a:pt x="14" y="42"/>
                      <a:pt x="13" y="36"/>
                    </a:cubicBezTo>
                    <a:cubicBezTo>
                      <a:pt x="16" y="52"/>
                      <a:pt x="18" y="62"/>
                      <a:pt x="20" y="71"/>
                    </a:cubicBezTo>
                    <a:cubicBezTo>
                      <a:pt x="23" y="81"/>
                      <a:pt x="25" y="90"/>
                      <a:pt x="28" y="105"/>
                    </a:cubicBezTo>
                    <a:cubicBezTo>
                      <a:pt x="27" y="102"/>
                      <a:pt x="25" y="90"/>
                      <a:pt x="24" y="96"/>
                    </a:cubicBezTo>
                    <a:cubicBezTo>
                      <a:pt x="25" y="99"/>
                      <a:pt x="25" y="99"/>
                      <a:pt x="26" y="103"/>
                    </a:cubicBezTo>
                    <a:cubicBezTo>
                      <a:pt x="28" y="106"/>
                      <a:pt x="31" y="110"/>
                      <a:pt x="33" y="104"/>
                    </a:cubicBezTo>
                    <a:cubicBezTo>
                      <a:pt x="35" y="113"/>
                      <a:pt x="35" y="119"/>
                      <a:pt x="36" y="123"/>
                    </a:cubicBezTo>
                    <a:cubicBezTo>
                      <a:pt x="35" y="124"/>
                      <a:pt x="30" y="103"/>
                      <a:pt x="33" y="122"/>
                    </a:cubicBezTo>
                    <a:cubicBezTo>
                      <a:pt x="32" y="122"/>
                      <a:pt x="31" y="115"/>
                      <a:pt x="31" y="111"/>
                    </a:cubicBezTo>
                    <a:cubicBezTo>
                      <a:pt x="30" y="113"/>
                      <a:pt x="31" y="118"/>
                      <a:pt x="32" y="127"/>
                    </a:cubicBezTo>
                    <a:cubicBezTo>
                      <a:pt x="31" y="126"/>
                      <a:pt x="30" y="118"/>
                      <a:pt x="29" y="112"/>
                    </a:cubicBezTo>
                    <a:cubicBezTo>
                      <a:pt x="30" y="121"/>
                      <a:pt x="32" y="134"/>
                      <a:pt x="33" y="146"/>
                    </a:cubicBezTo>
                    <a:cubicBezTo>
                      <a:pt x="31" y="132"/>
                      <a:pt x="33" y="152"/>
                      <a:pt x="30" y="149"/>
                    </a:cubicBezTo>
                    <a:cubicBezTo>
                      <a:pt x="31" y="136"/>
                      <a:pt x="29" y="134"/>
                      <a:pt x="26" y="123"/>
                    </a:cubicBezTo>
                    <a:cubicBezTo>
                      <a:pt x="27" y="126"/>
                      <a:pt x="28" y="127"/>
                      <a:pt x="29" y="126"/>
                    </a:cubicBezTo>
                    <a:cubicBezTo>
                      <a:pt x="27" y="112"/>
                      <a:pt x="24" y="114"/>
                      <a:pt x="26" y="111"/>
                    </a:cubicBezTo>
                    <a:cubicBezTo>
                      <a:pt x="24" y="100"/>
                      <a:pt x="25" y="107"/>
                      <a:pt x="24" y="109"/>
                    </a:cubicBezTo>
                    <a:cubicBezTo>
                      <a:pt x="23" y="107"/>
                      <a:pt x="24" y="104"/>
                      <a:pt x="24"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5" name="Freeform 6802">
                <a:extLst>
                  <a:ext uri="{FF2B5EF4-FFF2-40B4-BE49-F238E27FC236}">
                    <a16:creationId xmlns:a16="http://schemas.microsoft.com/office/drawing/2014/main" id="{FE1873E5-4D52-4DF4-80AB-DFA4A2992B57}"/>
                  </a:ext>
                </a:extLst>
              </p:cNvPr>
              <p:cNvSpPr>
                <a:spLocks/>
              </p:cNvSpPr>
              <p:nvPr/>
            </p:nvSpPr>
            <p:spPr bwMode="auto">
              <a:xfrm>
                <a:off x="2627" y="2489"/>
                <a:ext cx="15" cy="13"/>
              </a:xfrm>
              <a:custGeom>
                <a:avLst/>
                <a:gdLst>
                  <a:gd name="T0" fmla="*/ 17 w 26"/>
                  <a:gd name="T1" fmla="*/ 11 h 24"/>
                  <a:gd name="T2" fmla="*/ 14 w 26"/>
                  <a:gd name="T3" fmla="*/ 10 h 24"/>
                  <a:gd name="T4" fmla="*/ 26 w 26"/>
                  <a:gd name="T5" fmla="*/ 0 h 24"/>
                  <a:gd name="T6" fmla="*/ 10 w 26"/>
                  <a:gd name="T7" fmla="*/ 19 h 24"/>
                  <a:gd name="T8" fmla="*/ 0 w 26"/>
                  <a:gd name="T9" fmla="*/ 24 h 24"/>
                  <a:gd name="T10" fmla="*/ 17 w 26"/>
                  <a:gd name="T11" fmla="*/ 11 h 24"/>
                </a:gdLst>
                <a:ahLst/>
                <a:cxnLst>
                  <a:cxn ang="0">
                    <a:pos x="T0" y="T1"/>
                  </a:cxn>
                  <a:cxn ang="0">
                    <a:pos x="T2" y="T3"/>
                  </a:cxn>
                  <a:cxn ang="0">
                    <a:pos x="T4" y="T5"/>
                  </a:cxn>
                  <a:cxn ang="0">
                    <a:pos x="T6" y="T7"/>
                  </a:cxn>
                  <a:cxn ang="0">
                    <a:pos x="T8" y="T9"/>
                  </a:cxn>
                  <a:cxn ang="0">
                    <a:pos x="T10" y="T11"/>
                  </a:cxn>
                </a:cxnLst>
                <a:rect l="0" t="0" r="r" b="b"/>
                <a:pathLst>
                  <a:path w="26" h="24">
                    <a:moveTo>
                      <a:pt x="17" y="11"/>
                    </a:moveTo>
                    <a:cubicBezTo>
                      <a:pt x="20" y="7"/>
                      <a:pt x="15" y="10"/>
                      <a:pt x="14" y="10"/>
                    </a:cubicBezTo>
                    <a:cubicBezTo>
                      <a:pt x="16" y="6"/>
                      <a:pt x="20" y="7"/>
                      <a:pt x="26" y="0"/>
                    </a:cubicBezTo>
                    <a:cubicBezTo>
                      <a:pt x="25" y="3"/>
                      <a:pt x="20" y="9"/>
                      <a:pt x="10" y="19"/>
                    </a:cubicBezTo>
                    <a:cubicBezTo>
                      <a:pt x="18" y="9"/>
                      <a:pt x="6" y="21"/>
                      <a:pt x="0" y="24"/>
                    </a:cubicBezTo>
                    <a:cubicBezTo>
                      <a:pt x="8" y="17"/>
                      <a:pt x="13" y="13"/>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6" name="Freeform 6803">
                <a:extLst>
                  <a:ext uri="{FF2B5EF4-FFF2-40B4-BE49-F238E27FC236}">
                    <a16:creationId xmlns:a16="http://schemas.microsoft.com/office/drawing/2014/main" id="{00B515C9-D29F-4206-AE33-D28605DF54DA}"/>
                  </a:ext>
                </a:extLst>
              </p:cNvPr>
              <p:cNvSpPr>
                <a:spLocks/>
              </p:cNvSpPr>
              <p:nvPr/>
            </p:nvSpPr>
            <p:spPr bwMode="auto">
              <a:xfrm>
                <a:off x="2775" y="2237"/>
                <a:ext cx="5" cy="18"/>
              </a:xfrm>
              <a:custGeom>
                <a:avLst/>
                <a:gdLst>
                  <a:gd name="T0" fmla="*/ 6 w 8"/>
                  <a:gd name="T1" fmla="*/ 17 h 31"/>
                  <a:gd name="T2" fmla="*/ 0 w 8"/>
                  <a:gd name="T3" fmla="*/ 29 h 31"/>
                  <a:gd name="T4" fmla="*/ 1 w 8"/>
                  <a:gd name="T5" fmla="*/ 22 h 31"/>
                  <a:gd name="T6" fmla="*/ 5 w 8"/>
                  <a:gd name="T7" fmla="*/ 10 h 31"/>
                  <a:gd name="T8" fmla="*/ 6 w 8"/>
                  <a:gd name="T9" fmla="*/ 17 h 31"/>
                </a:gdLst>
                <a:ahLst/>
                <a:cxnLst>
                  <a:cxn ang="0">
                    <a:pos x="T0" y="T1"/>
                  </a:cxn>
                  <a:cxn ang="0">
                    <a:pos x="T2" y="T3"/>
                  </a:cxn>
                  <a:cxn ang="0">
                    <a:pos x="T4" y="T5"/>
                  </a:cxn>
                  <a:cxn ang="0">
                    <a:pos x="T6" y="T7"/>
                  </a:cxn>
                  <a:cxn ang="0">
                    <a:pos x="T8" y="T9"/>
                  </a:cxn>
                </a:cxnLst>
                <a:rect l="0" t="0" r="r" b="b"/>
                <a:pathLst>
                  <a:path w="8" h="31">
                    <a:moveTo>
                      <a:pt x="6" y="17"/>
                    </a:moveTo>
                    <a:cubicBezTo>
                      <a:pt x="4" y="22"/>
                      <a:pt x="2" y="31"/>
                      <a:pt x="0" y="29"/>
                    </a:cubicBezTo>
                    <a:cubicBezTo>
                      <a:pt x="2" y="23"/>
                      <a:pt x="2" y="22"/>
                      <a:pt x="1" y="22"/>
                    </a:cubicBezTo>
                    <a:cubicBezTo>
                      <a:pt x="3" y="13"/>
                      <a:pt x="4" y="21"/>
                      <a:pt x="5" y="10"/>
                    </a:cubicBezTo>
                    <a:cubicBezTo>
                      <a:pt x="8" y="0"/>
                      <a:pt x="2" y="25"/>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7" name="Freeform 6804">
                <a:extLst>
                  <a:ext uri="{FF2B5EF4-FFF2-40B4-BE49-F238E27FC236}">
                    <a16:creationId xmlns:a16="http://schemas.microsoft.com/office/drawing/2014/main" id="{810D39DF-963D-4408-9CEE-BE5ED6D9F7BF}"/>
                  </a:ext>
                </a:extLst>
              </p:cNvPr>
              <p:cNvSpPr>
                <a:spLocks/>
              </p:cNvSpPr>
              <p:nvPr/>
            </p:nvSpPr>
            <p:spPr bwMode="auto">
              <a:xfrm>
                <a:off x="2409" y="1637"/>
                <a:ext cx="86" cy="29"/>
              </a:xfrm>
              <a:custGeom>
                <a:avLst/>
                <a:gdLst>
                  <a:gd name="T0" fmla="*/ 86 w 152"/>
                  <a:gd name="T1" fmla="*/ 19 h 52"/>
                  <a:gd name="T2" fmla="*/ 138 w 152"/>
                  <a:gd name="T3" fmla="*/ 38 h 52"/>
                  <a:gd name="T4" fmla="*/ 128 w 152"/>
                  <a:gd name="T5" fmla="*/ 35 h 52"/>
                  <a:gd name="T6" fmla="*/ 151 w 152"/>
                  <a:gd name="T7" fmla="*/ 46 h 52"/>
                  <a:gd name="T8" fmla="*/ 121 w 152"/>
                  <a:gd name="T9" fmla="*/ 35 h 52"/>
                  <a:gd name="T10" fmla="*/ 124 w 152"/>
                  <a:gd name="T11" fmla="*/ 34 h 52"/>
                  <a:gd name="T12" fmla="*/ 113 w 152"/>
                  <a:gd name="T13" fmla="*/ 31 h 52"/>
                  <a:gd name="T14" fmla="*/ 104 w 152"/>
                  <a:gd name="T15" fmla="*/ 28 h 52"/>
                  <a:gd name="T16" fmla="*/ 102 w 152"/>
                  <a:gd name="T17" fmla="*/ 33 h 52"/>
                  <a:gd name="T18" fmla="*/ 122 w 152"/>
                  <a:gd name="T19" fmla="*/ 41 h 52"/>
                  <a:gd name="T20" fmla="*/ 115 w 152"/>
                  <a:gd name="T21" fmla="*/ 36 h 52"/>
                  <a:gd name="T22" fmla="*/ 132 w 152"/>
                  <a:gd name="T23" fmla="*/ 42 h 52"/>
                  <a:gd name="T24" fmla="*/ 121 w 152"/>
                  <a:gd name="T25" fmla="*/ 36 h 52"/>
                  <a:gd name="T26" fmla="*/ 126 w 152"/>
                  <a:gd name="T27" fmla="*/ 37 h 52"/>
                  <a:gd name="T28" fmla="*/ 142 w 152"/>
                  <a:gd name="T29" fmla="*/ 44 h 52"/>
                  <a:gd name="T30" fmla="*/ 152 w 152"/>
                  <a:gd name="T31" fmla="*/ 50 h 52"/>
                  <a:gd name="T32" fmla="*/ 149 w 152"/>
                  <a:gd name="T33" fmla="*/ 51 h 52"/>
                  <a:gd name="T34" fmla="*/ 122 w 152"/>
                  <a:gd name="T35" fmla="*/ 41 h 52"/>
                  <a:gd name="T36" fmla="*/ 93 w 152"/>
                  <a:gd name="T37" fmla="*/ 31 h 52"/>
                  <a:gd name="T38" fmla="*/ 82 w 152"/>
                  <a:gd name="T39" fmla="*/ 26 h 52"/>
                  <a:gd name="T40" fmla="*/ 85 w 152"/>
                  <a:gd name="T41" fmla="*/ 24 h 52"/>
                  <a:gd name="T42" fmla="*/ 67 w 152"/>
                  <a:gd name="T43" fmla="*/ 18 h 52"/>
                  <a:gd name="T44" fmla="*/ 62 w 152"/>
                  <a:gd name="T45" fmla="*/ 21 h 52"/>
                  <a:gd name="T46" fmla="*/ 34 w 152"/>
                  <a:gd name="T47" fmla="*/ 13 h 52"/>
                  <a:gd name="T48" fmla="*/ 37 w 152"/>
                  <a:gd name="T49" fmla="*/ 12 h 52"/>
                  <a:gd name="T50" fmla="*/ 65 w 152"/>
                  <a:gd name="T51" fmla="*/ 20 h 52"/>
                  <a:gd name="T52" fmla="*/ 33 w 152"/>
                  <a:gd name="T53" fmla="*/ 9 h 52"/>
                  <a:gd name="T54" fmla="*/ 2 w 152"/>
                  <a:gd name="T55" fmla="*/ 2 h 52"/>
                  <a:gd name="T56" fmla="*/ 10 w 152"/>
                  <a:gd name="T57" fmla="*/ 2 h 52"/>
                  <a:gd name="T58" fmla="*/ 19 w 152"/>
                  <a:gd name="T59" fmla="*/ 4 h 52"/>
                  <a:gd name="T60" fmla="*/ 40 w 152"/>
                  <a:gd name="T61" fmla="*/ 11 h 52"/>
                  <a:gd name="T62" fmla="*/ 35 w 152"/>
                  <a:gd name="T63" fmla="*/ 5 h 52"/>
                  <a:gd name="T64" fmla="*/ 52 w 152"/>
                  <a:gd name="T65" fmla="*/ 9 h 52"/>
                  <a:gd name="T66" fmla="*/ 86 w 152"/>
                  <a:gd name="T67"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2" h="52">
                    <a:moveTo>
                      <a:pt x="86" y="19"/>
                    </a:moveTo>
                    <a:cubicBezTo>
                      <a:pt x="104" y="25"/>
                      <a:pt x="121" y="32"/>
                      <a:pt x="138" y="38"/>
                    </a:cubicBezTo>
                    <a:cubicBezTo>
                      <a:pt x="135" y="38"/>
                      <a:pt x="132" y="37"/>
                      <a:pt x="128" y="35"/>
                    </a:cubicBezTo>
                    <a:cubicBezTo>
                      <a:pt x="134" y="39"/>
                      <a:pt x="140" y="41"/>
                      <a:pt x="151" y="46"/>
                    </a:cubicBezTo>
                    <a:cubicBezTo>
                      <a:pt x="145" y="44"/>
                      <a:pt x="137" y="41"/>
                      <a:pt x="121" y="35"/>
                    </a:cubicBezTo>
                    <a:cubicBezTo>
                      <a:pt x="123" y="35"/>
                      <a:pt x="125" y="35"/>
                      <a:pt x="124" y="34"/>
                    </a:cubicBezTo>
                    <a:cubicBezTo>
                      <a:pt x="114" y="30"/>
                      <a:pt x="113" y="30"/>
                      <a:pt x="113" y="31"/>
                    </a:cubicBezTo>
                    <a:cubicBezTo>
                      <a:pt x="113" y="31"/>
                      <a:pt x="113" y="32"/>
                      <a:pt x="104" y="28"/>
                    </a:cubicBezTo>
                    <a:cubicBezTo>
                      <a:pt x="105" y="31"/>
                      <a:pt x="109" y="33"/>
                      <a:pt x="102" y="33"/>
                    </a:cubicBezTo>
                    <a:cubicBezTo>
                      <a:pt x="104" y="35"/>
                      <a:pt x="120" y="40"/>
                      <a:pt x="122" y="41"/>
                    </a:cubicBezTo>
                    <a:cubicBezTo>
                      <a:pt x="121" y="39"/>
                      <a:pt x="112" y="36"/>
                      <a:pt x="115" y="36"/>
                    </a:cubicBezTo>
                    <a:cubicBezTo>
                      <a:pt x="126" y="40"/>
                      <a:pt x="124" y="40"/>
                      <a:pt x="132" y="42"/>
                    </a:cubicBezTo>
                    <a:cubicBezTo>
                      <a:pt x="115" y="34"/>
                      <a:pt x="142" y="44"/>
                      <a:pt x="121" y="36"/>
                    </a:cubicBezTo>
                    <a:cubicBezTo>
                      <a:pt x="116" y="33"/>
                      <a:pt x="120" y="35"/>
                      <a:pt x="126" y="37"/>
                    </a:cubicBezTo>
                    <a:cubicBezTo>
                      <a:pt x="131" y="39"/>
                      <a:pt x="139" y="42"/>
                      <a:pt x="142" y="44"/>
                    </a:cubicBezTo>
                    <a:cubicBezTo>
                      <a:pt x="132" y="41"/>
                      <a:pt x="146" y="47"/>
                      <a:pt x="152" y="50"/>
                    </a:cubicBezTo>
                    <a:cubicBezTo>
                      <a:pt x="152" y="52"/>
                      <a:pt x="148" y="50"/>
                      <a:pt x="149" y="51"/>
                    </a:cubicBezTo>
                    <a:cubicBezTo>
                      <a:pt x="135" y="45"/>
                      <a:pt x="129" y="43"/>
                      <a:pt x="122" y="41"/>
                    </a:cubicBezTo>
                    <a:cubicBezTo>
                      <a:pt x="115" y="39"/>
                      <a:pt x="108" y="37"/>
                      <a:pt x="93" y="31"/>
                    </a:cubicBezTo>
                    <a:cubicBezTo>
                      <a:pt x="101" y="33"/>
                      <a:pt x="98" y="32"/>
                      <a:pt x="82" y="26"/>
                    </a:cubicBezTo>
                    <a:cubicBezTo>
                      <a:pt x="99" y="31"/>
                      <a:pt x="73" y="21"/>
                      <a:pt x="85" y="24"/>
                    </a:cubicBezTo>
                    <a:cubicBezTo>
                      <a:pt x="81" y="22"/>
                      <a:pt x="72" y="18"/>
                      <a:pt x="67" y="18"/>
                    </a:cubicBezTo>
                    <a:cubicBezTo>
                      <a:pt x="83" y="24"/>
                      <a:pt x="71" y="23"/>
                      <a:pt x="62" y="21"/>
                    </a:cubicBezTo>
                    <a:cubicBezTo>
                      <a:pt x="56" y="19"/>
                      <a:pt x="50" y="16"/>
                      <a:pt x="34" y="13"/>
                    </a:cubicBezTo>
                    <a:cubicBezTo>
                      <a:pt x="36" y="13"/>
                      <a:pt x="38" y="13"/>
                      <a:pt x="37" y="12"/>
                    </a:cubicBezTo>
                    <a:cubicBezTo>
                      <a:pt x="49" y="16"/>
                      <a:pt x="57" y="18"/>
                      <a:pt x="65" y="20"/>
                    </a:cubicBezTo>
                    <a:cubicBezTo>
                      <a:pt x="56" y="17"/>
                      <a:pt x="44" y="13"/>
                      <a:pt x="33" y="9"/>
                    </a:cubicBezTo>
                    <a:cubicBezTo>
                      <a:pt x="21" y="6"/>
                      <a:pt x="10" y="3"/>
                      <a:pt x="2" y="2"/>
                    </a:cubicBezTo>
                    <a:cubicBezTo>
                      <a:pt x="0" y="0"/>
                      <a:pt x="5" y="1"/>
                      <a:pt x="10" y="2"/>
                    </a:cubicBezTo>
                    <a:cubicBezTo>
                      <a:pt x="15" y="4"/>
                      <a:pt x="20" y="5"/>
                      <a:pt x="19" y="4"/>
                    </a:cubicBezTo>
                    <a:cubicBezTo>
                      <a:pt x="25" y="6"/>
                      <a:pt x="28" y="8"/>
                      <a:pt x="40" y="11"/>
                    </a:cubicBezTo>
                    <a:cubicBezTo>
                      <a:pt x="40" y="9"/>
                      <a:pt x="33" y="7"/>
                      <a:pt x="35" y="5"/>
                    </a:cubicBezTo>
                    <a:cubicBezTo>
                      <a:pt x="42" y="7"/>
                      <a:pt x="57" y="12"/>
                      <a:pt x="52" y="9"/>
                    </a:cubicBezTo>
                    <a:cubicBezTo>
                      <a:pt x="73" y="17"/>
                      <a:pt x="86" y="20"/>
                      <a:pt x="8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8" name="Freeform 6805">
                <a:extLst>
                  <a:ext uri="{FF2B5EF4-FFF2-40B4-BE49-F238E27FC236}">
                    <a16:creationId xmlns:a16="http://schemas.microsoft.com/office/drawing/2014/main" id="{C72C9D52-25FC-4002-A599-14F13D184045}"/>
                  </a:ext>
                </a:extLst>
              </p:cNvPr>
              <p:cNvSpPr>
                <a:spLocks/>
              </p:cNvSpPr>
              <p:nvPr/>
            </p:nvSpPr>
            <p:spPr bwMode="auto">
              <a:xfrm>
                <a:off x="2758" y="1947"/>
                <a:ext cx="12" cy="29"/>
              </a:xfrm>
              <a:custGeom>
                <a:avLst/>
                <a:gdLst>
                  <a:gd name="T0" fmla="*/ 2 w 21"/>
                  <a:gd name="T1" fmla="*/ 3 h 50"/>
                  <a:gd name="T2" fmla="*/ 2 w 21"/>
                  <a:gd name="T3" fmla="*/ 8 h 50"/>
                  <a:gd name="T4" fmla="*/ 8 w 21"/>
                  <a:gd name="T5" fmla="*/ 20 h 50"/>
                  <a:gd name="T6" fmla="*/ 6 w 21"/>
                  <a:gd name="T7" fmla="*/ 18 h 50"/>
                  <a:gd name="T8" fmla="*/ 11 w 21"/>
                  <a:gd name="T9" fmla="*/ 32 h 50"/>
                  <a:gd name="T10" fmla="*/ 17 w 21"/>
                  <a:gd name="T11" fmla="*/ 34 h 50"/>
                  <a:gd name="T12" fmla="*/ 17 w 21"/>
                  <a:gd name="T13" fmla="*/ 39 h 50"/>
                  <a:gd name="T14" fmla="*/ 21 w 21"/>
                  <a:gd name="T15" fmla="*/ 50 h 50"/>
                  <a:gd name="T16" fmla="*/ 14 w 21"/>
                  <a:gd name="T17" fmla="*/ 38 h 50"/>
                  <a:gd name="T18" fmla="*/ 14 w 21"/>
                  <a:gd name="T19" fmla="*/ 47 h 50"/>
                  <a:gd name="T20" fmla="*/ 8 w 21"/>
                  <a:gd name="T21" fmla="*/ 27 h 50"/>
                  <a:gd name="T22" fmla="*/ 1 w 21"/>
                  <a:gd name="T23" fmla="*/ 5 h 50"/>
                  <a:gd name="T24" fmla="*/ 2 w 21"/>
                  <a:gd name="T25"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50">
                    <a:moveTo>
                      <a:pt x="2" y="3"/>
                    </a:moveTo>
                    <a:cubicBezTo>
                      <a:pt x="5" y="7"/>
                      <a:pt x="5" y="14"/>
                      <a:pt x="2" y="8"/>
                    </a:cubicBezTo>
                    <a:cubicBezTo>
                      <a:pt x="6" y="22"/>
                      <a:pt x="4" y="6"/>
                      <a:pt x="8" y="20"/>
                    </a:cubicBezTo>
                    <a:cubicBezTo>
                      <a:pt x="8" y="20"/>
                      <a:pt x="7" y="17"/>
                      <a:pt x="6" y="18"/>
                    </a:cubicBezTo>
                    <a:cubicBezTo>
                      <a:pt x="6" y="19"/>
                      <a:pt x="9" y="27"/>
                      <a:pt x="11" y="32"/>
                    </a:cubicBezTo>
                    <a:cubicBezTo>
                      <a:pt x="10" y="24"/>
                      <a:pt x="15" y="36"/>
                      <a:pt x="17" y="34"/>
                    </a:cubicBezTo>
                    <a:cubicBezTo>
                      <a:pt x="19" y="38"/>
                      <a:pt x="18" y="38"/>
                      <a:pt x="17" y="39"/>
                    </a:cubicBezTo>
                    <a:cubicBezTo>
                      <a:pt x="21" y="50"/>
                      <a:pt x="21" y="50"/>
                      <a:pt x="21" y="50"/>
                    </a:cubicBezTo>
                    <a:cubicBezTo>
                      <a:pt x="17" y="39"/>
                      <a:pt x="15" y="37"/>
                      <a:pt x="14" y="38"/>
                    </a:cubicBezTo>
                    <a:cubicBezTo>
                      <a:pt x="14" y="39"/>
                      <a:pt x="14" y="44"/>
                      <a:pt x="14" y="47"/>
                    </a:cubicBezTo>
                    <a:cubicBezTo>
                      <a:pt x="12" y="38"/>
                      <a:pt x="10" y="33"/>
                      <a:pt x="8" y="27"/>
                    </a:cubicBezTo>
                    <a:cubicBezTo>
                      <a:pt x="1" y="5"/>
                      <a:pt x="1" y="5"/>
                      <a:pt x="1" y="5"/>
                    </a:cubicBezTo>
                    <a:cubicBezTo>
                      <a:pt x="0" y="0"/>
                      <a:pt x="6" y="1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89" name="Freeform 6806">
                <a:extLst>
                  <a:ext uri="{FF2B5EF4-FFF2-40B4-BE49-F238E27FC236}">
                    <a16:creationId xmlns:a16="http://schemas.microsoft.com/office/drawing/2014/main" id="{F95976FF-3481-4163-87BC-72F9C8BDD469}"/>
                  </a:ext>
                </a:extLst>
              </p:cNvPr>
              <p:cNvSpPr>
                <a:spLocks/>
              </p:cNvSpPr>
              <p:nvPr/>
            </p:nvSpPr>
            <p:spPr bwMode="auto">
              <a:xfrm>
                <a:off x="2211" y="2644"/>
                <a:ext cx="23" cy="3"/>
              </a:xfrm>
              <a:custGeom>
                <a:avLst/>
                <a:gdLst>
                  <a:gd name="T0" fmla="*/ 13 w 40"/>
                  <a:gd name="T1" fmla="*/ 4 h 6"/>
                  <a:gd name="T2" fmla="*/ 22 w 40"/>
                  <a:gd name="T3" fmla="*/ 0 h 6"/>
                  <a:gd name="T4" fmla="*/ 40 w 40"/>
                  <a:gd name="T5" fmla="*/ 4 h 6"/>
                  <a:gd name="T6" fmla="*/ 27 w 40"/>
                  <a:gd name="T7" fmla="*/ 2 h 6"/>
                  <a:gd name="T8" fmla="*/ 13 w 40"/>
                  <a:gd name="T9" fmla="*/ 4 h 6"/>
                </a:gdLst>
                <a:ahLst/>
                <a:cxnLst>
                  <a:cxn ang="0">
                    <a:pos x="T0" y="T1"/>
                  </a:cxn>
                  <a:cxn ang="0">
                    <a:pos x="T2" y="T3"/>
                  </a:cxn>
                  <a:cxn ang="0">
                    <a:pos x="T4" y="T5"/>
                  </a:cxn>
                  <a:cxn ang="0">
                    <a:pos x="T6" y="T7"/>
                  </a:cxn>
                  <a:cxn ang="0">
                    <a:pos x="T8" y="T9"/>
                  </a:cxn>
                </a:cxnLst>
                <a:rect l="0" t="0" r="r" b="b"/>
                <a:pathLst>
                  <a:path w="40" h="6">
                    <a:moveTo>
                      <a:pt x="13" y="4"/>
                    </a:moveTo>
                    <a:cubicBezTo>
                      <a:pt x="0" y="1"/>
                      <a:pt x="24" y="2"/>
                      <a:pt x="22" y="0"/>
                    </a:cubicBezTo>
                    <a:cubicBezTo>
                      <a:pt x="37" y="1"/>
                      <a:pt x="30" y="3"/>
                      <a:pt x="40" y="4"/>
                    </a:cubicBezTo>
                    <a:cubicBezTo>
                      <a:pt x="36" y="6"/>
                      <a:pt x="27" y="3"/>
                      <a:pt x="27" y="2"/>
                    </a:cubicBezTo>
                    <a:cubicBezTo>
                      <a:pt x="18" y="2"/>
                      <a:pt x="16" y="3"/>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0" name="Freeform 6807">
                <a:extLst>
                  <a:ext uri="{FF2B5EF4-FFF2-40B4-BE49-F238E27FC236}">
                    <a16:creationId xmlns:a16="http://schemas.microsoft.com/office/drawing/2014/main" id="{8CC7794F-7DF1-41EA-8747-E65A683DB31A}"/>
                  </a:ext>
                </a:extLst>
              </p:cNvPr>
              <p:cNvSpPr>
                <a:spLocks noEditPoints="1"/>
              </p:cNvSpPr>
              <p:nvPr/>
            </p:nvSpPr>
            <p:spPr bwMode="auto">
              <a:xfrm>
                <a:off x="2654" y="1779"/>
                <a:ext cx="38" cy="42"/>
              </a:xfrm>
              <a:custGeom>
                <a:avLst/>
                <a:gdLst>
                  <a:gd name="T0" fmla="*/ 51 w 66"/>
                  <a:gd name="T1" fmla="*/ 59 h 74"/>
                  <a:gd name="T2" fmla="*/ 40 w 66"/>
                  <a:gd name="T3" fmla="*/ 44 h 74"/>
                  <a:gd name="T4" fmla="*/ 60 w 66"/>
                  <a:gd name="T5" fmla="*/ 70 h 74"/>
                  <a:gd name="T6" fmla="*/ 66 w 66"/>
                  <a:gd name="T7" fmla="*/ 74 h 74"/>
                  <a:gd name="T8" fmla="*/ 28 w 66"/>
                  <a:gd name="T9" fmla="*/ 28 h 74"/>
                  <a:gd name="T10" fmla="*/ 20 w 66"/>
                  <a:gd name="T11" fmla="*/ 16 h 74"/>
                  <a:gd name="T12" fmla="*/ 9 w 66"/>
                  <a:gd name="T13" fmla="*/ 5 h 74"/>
                  <a:gd name="T14" fmla="*/ 9 w 66"/>
                  <a:gd name="T15" fmla="*/ 7 h 74"/>
                  <a:gd name="T16" fmla="*/ 5 w 66"/>
                  <a:gd name="T17" fmla="*/ 7 h 74"/>
                  <a:gd name="T18" fmla="*/ 17 w 66"/>
                  <a:gd name="T19" fmla="*/ 22 h 74"/>
                  <a:gd name="T20" fmla="*/ 12 w 66"/>
                  <a:gd name="T21" fmla="*/ 20 h 74"/>
                  <a:gd name="T22" fmla="*/ 40 w 66"/>
                  <a:gd name="T23" fmla="*/ 52 h 74"/>
                  <a:gd name="T24" fmla="*/ 34 w 66"/>
                  <a:gd name="T25" fmla="*/ 41 h 74"/>
                  <a:gd name="T26" fmla="*/ 51 w 66"/>
                  <a:gd name="T27" fmla="*/ 59 h 74"/>
                  <a:gd name="T28" fmla="*/ 33 w 66"/>
                  <a:gd name="T29" fmla="*/ 34 h 74"/>
                  <a:gd name="T30" fmla="*/ 37 w 66"/>
                  <a:gd name="T31" fmla="*/ 43 h 74"/>
                  <a:gd name="T32" fmla="*/ 22 w 66"/>
                  <a:gd name="T33" fmla="*/ 27 h 74"/>
                  <a:gd name="T34" fmla="*/ 33 w 66"/>
                  <a:gd name="T35" fmla="*/ 3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74">
                    <a:moveTo>
                      <a:pt x="51" y="59"/>
                    </a:moveTo>
                    <a:cubicBezTo>
                      <a:pt x="48" y="54"/>
                      <a:pt x="39" y="44"/>
                      <a:pt x="40" y="44"/>
                    </a:cubicBezTo>
                    <a:cubicBezTo>
                      <a:pt x="47" y="51"/>
                      <a:pt x="55" y="59"/>
                      <a:pt x="60" y="70"/>
                    </a:cubicBezTo>
                    <a:cubicBezTo>
                      <a:pt x="62" y="71"/>
                      <a:pt x="64" y="73"/>
                      <a:pt x="66" y="74"/>
                    </a:cubicBezTo>
                    <a:cubicBezTo>
                      <a:pt x="55" y="56"/>
                      <a:pt x="40" y="39"/>
                      <a:pt x="28" y="28"/>
                    </a:cubicBezTo>
                    <a:cubicBezTo>
                      <a:pt x="27" y="27"/>
                      <a:pt x="24" y="21"/>
                      <a:pt x="20" y="16"/>
                    </a:cubicBezTo>
                    <a:cubicBezTo>
                      <a:pt x="16" y="11"/>
                      <a:pt x="11" y="6"/>
                      <a:pt x="9" y="5"/>
                    </a:cubicBezTo>
                    <a:cubicBezTo>
                      <a:pt x="16" y="13"/>
                      <a:pt x="12" y="10"/>
                      <a:pt x="9" y="7"/>
                    </a:cubicBezTo>
                    <a:cubicBezTo>
                      <a:pt x="5" y="4"/>
                      <a:pt x="0" y="0"/>
                      <a:pt x="5" y="7"/>
                    </a:cubicBezTo>
                    <a:cubicBezTo>
                      <a:pt x="6" y="7"/>
                      <a:pt x="14" y="18"/>
                      <a:pt x="17" y="22"/>
                    </a:cubicBezTo>
                    <a:cubicBezTo>
                      <a:pt x="19" y="24"/>
                      <a:pt x="9" y="16"/>
                      <a:pt x="12" y="20"/>
                    </a:cubicBezTo>
                    <a:cubicBezTo>
                      <a:pt x="22" y="29"/>
                      <a:pt x="31" y="42"/>
                      <a:pt x="40" y="52"/>
                    </a:cubicBezTo>
                    <a:cubicBezTo>
                      <a:pt x="32" y="42"/>
                      <a:pt x="40" y="49"/>
                      <a:pt x="34" y="41"/>
                    </a:cubicBezTo>
                    <a:cubicBezTo>
                      <a:pt x="40" y="47"/>
                      <a:pt x="47" y="54"/>
                      <a:pt x="51" y="59"/>
                    </a:cubicBezTo>
                    <a:close/>
                    <a:moveTo>
                      <a:pt x="33" y="34"/>
                    </a:moveTo>
                    <a:cubicBezTo>
                      <a:pt x="39" y="41"/>
                      <a:pt x="37" y="42"/>
                      <a:pt x="37" y="43"/>
                    </a:cubicBezTo>
                    <a:cubicBezTo>
                      <a:pt x="34" y="40"/>
                      <a:pt x="28" y="34"/>
                      <a:pt x="22" y="27"/>
                    </a:cubicBezTo>
                    <a:cubicBezTo>
                      <a:pt x="25" y="27"/>
                      <a:pt x="24" y="25"/>
                      <a:pt x="3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1" name="Freeform 6808">
                <a:extLst>
                  <a:ext uri="{FF2B5EF4-FFF2-40B4-BE49-F238E27FC236}">
                    <a16:creationId xmlns:a16="http://schemas.microsoft.com/office/drawing/2014/main" id="{9CBA6269-F342-49DE-820D-E4FF18AF3A95}"/>
                  </a:ext>
                </a:extLst>
              </p:cNvPr>
              <p:cNvSpPr>
                <a:spLocks/>
              </p:cNvSpPr>
              <p:nvPr/>
            </p:nvSpPr>
            <p:spPr bwMode="auto">
              <a:xfrm>
                <a:off x="2413" y="2611"/>
                <a:ext cx="33" cy="11"/>
              </a:xfrm>
              <a:custGeom>
                <a:avLst/>
                <a:gdLst>
                  <a:gd name="T0" fmla="*/ 28 w 59"/>
                  <a:gd name="T1" fmla="*/ 17 h 20"/>
                  <a:gd name="T2" fmla="*/ 22 w 59"/>
                  <a:gd name="T3" fmla="*/ 17 h 20"/>
                  <a:gd name="T4" fmla="*/ 44 w 59"/>
                  <a:gd name="T5" fmla="*/ 9 h 20"/>
                  <a:gd name="T6" fmla="*/ 43 w 59"/>
                  <a:gd name="T7" fmla="*/ 8 h 20"/>
                  <a:gd name="T8" fmla="*/ 26 w 59"/>
                  <a:gd name="T9" fmla="*/ 13 h 20"/>
                  <a:gd name="T10" fmla="*/ 9 w 59"/>
                  <a:gd name="T11" fmla="*/ 19 h 20"/>
                  <a:gd name="T12" fmla="*/ 0 w 59"/>
                  <a:gd name="T13" fmla="*/ 20 h 20"/>
                  <a:gd name="T14" fmla="*/ 25 w 59"/>
                  <a:gd name="T15" fmla="*/ 11 h 20"/>
                  <a:gd name="T16" fmla="*/ 42 w 59"/>
                  <a:gd name="T17" fmla="*/ 7 h 20"/>
                  <a:gd name="T18" fmla="*/ 37 w 59"/>
                  <a:gd name="T19" fmla="*/ 8 h 20"/>
                  <a:gd name="T20" fmla="*/ 59 w 59"/>
                  <a:gd name="T21" fmla="*/ 0 h 20"/>
                  <a:gd name="T22" fmla="*/ 48 w 59"/>
                  <a:gd name="T23" fmla="*/ 6 h 20"/>
                  <a:gd name="T24" fmla="*/ 34 w 59"/>
                  <a:gd name="T25" fmla="*/ 14 h 20"/>
                  <a:gd name="T26" fmla="*/ 28 w 59"/>
                  <a:gd name="T2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20">
                    <a:moveTo>
                      <a:pt x="28" y="17"/>
                    </a:moveTo>
                    <a:cubicBezTo>
                      <a:pt x="21" y="19"/>
                      <a:pt x="30" y="14"/>
                      <a:pt x="22" y="17"/>
                    </a:cubicBezTo>
                    <a:cubicBezTo>
                      <a:pt x="23" y="14"/>
                      <a:pt x="31" y="14"/>
                      <a:pt x="44" y="9"/>
                    </a:cubicBezTo>
                    <a:cubicBezTo>
                      <a:pt x="43" y="8"/>
                      <a:pt x="43" y="8"/>
                      <a:pt x="43" y="8"/>
                    </a:cubicBezTo>
                    <a:cubicBezTo>
                      <a:pt x="39" y="9"/>
                      <a:pt x="33" y="11"/>
                      <a:pt x="26" y="13"/>
                    </a:cubicBezTo>
                    <a:cubicBezTo>
                      <a:pt x="9" y="19"/>
                      <a:pt x="9" y="19"/>
                      <a:pt x="9" y="19"/>
                    </a:cubicBezTo>
                    <a:cubicBezTo>
                      <a:pt x="6" y="20"/>
                      <a:pt x="6" y="19"/>
                      <a:pt x="0" y="20"/>
                    </a:cubicBezTo>
                    <a:cubicBezTo>
                      <a:pt x="10" y="17"/>
                      <a:pt x="16" y="15"/>
                      <a:pt x="25" y="11"/>
                    </a:cubicBezTo>
                    <a:cubicBezTo>
                      <a:pt x="25" y="13"/>
                      <a:pt x="36" y="9"/>
                      <a:pt x="42" y="7"/>
                    </a:cubicBezTo>
                    <a:cubicBezTo>
                      <a:pt x="49" y="5"/>
                      <a:pt x="45" y="4"/>
                      <a:pt x="37" y="8"/>
                    </a:cubicBezTo>
                    <a:cubicBezTo>
                      <a:pt x="39" y="5"/>
                      <a:pt x="52" y="2"/>
                      <a:pt x="59" y="0"/>
                    </a:cubicBezTo>
                    <a:cubicBezTo>
                      <a:pt x="51" y="3"/>
                      <a:pt x="50" y="5"/>
                      <a:pt x="48" y="6"/>
                    </a:cubicBezTo>
                    <a:cubicBezTo>
                      <a:pt x="47" y="8"/>
                      <a:pt x="44" y="10"/>
                      <a:pt x="34" y="14"/>
                    </a:cubicBezTo>
                    <a:cubicBezTo>
                      <a:pt x="57" y="7"/>
                      <a:pt x="31" y="15"/>
                      <a:pt x="2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2" name="Freeform 6809">
                <a:extLst>
                  <a:ext uri="{FF2B5EF4-FFF2-40B4-BE49-F238E27FC236}">
                    <a16:creationId xmlns:a16="http://schemas.microsoft.com/office/drawing/2014/main" id="{6906F34E-25E7-4A1A-888B-D6065CB0F39D}"/>
                  </a:ext>
                </a:extLst>
              </p:cNvPr>
              <p:cNvSpPr>
                <a:spLocks/>
              </p:cNvSpPr>
              <p:nvPr/>
            </p:nvSpPr>
            <p:spPr bwMode="auto">
              <a:xfrm>
                <a:off x="2753" y="1936"/>
                <a:ext cx="6" cy="15"/>
              </a:xfrm>
              <a:custGeom>
                <a:avLst/>
                <a:gdLst>
                  <a:gd name="T0" fmla="*/ 10 w 10"/>
                  <a:gd name="T1" fmla="*/ 14 h 26"/>
                  <a:gd name="T2" fmla="*/ 5 w 10"/>
                  <a:gd name="T3" fmla="*/ 9 h 26"/>
                  <a:gd name="T4" fmla="*/ 7 w 10"/>
                  <a:gd name="T5" fmla="*/ 17 h 26"/>
                  <a:gd name="T6" fmla="*/ 0 w 10"/>
                  <a:gd name="T7" fmla="*/ 0 h 26"/>
                  <a:gd name="T8" fmla="*/ 10 w 10"/>
                  <a:gd name="T9" fmla="*/ 14 h 26"/>
                </a:gdLst>
                <a:ahLst/>
                <a:cxnLst>
                  <a:cxn ang="0">
                    <a:pos x="T0" y="T1"/>
                  </a:cxn>
                  <a:cxn ang="0">
                    <a:pos x="T2" y="T3"/>
                  </a:cxn>
                  <a:cxn ang="0">
                    <a:pos x="T4" y="T5"/>
                  </a:cxn>
                  <a:cxn ang="0">
                    <a:pos x="T6" y="T7"/>
                  </a:cxn>
                  <a:cxn ang="0">
                    <a:pos x="T8" y="T9"/>
                  </a:cxn>
                </a:cxnLst>
                <a:rect l="0" t="0" r="r" b="b"/>
                <a:pathLst>
                  <a:path w="10" h="26">
                    <a:moveTo>
                      <a:pt x="10" y="14"/>
                    </a:moveTo>
                    <a:cubicBezTo>
                      <a:pt x="8" y="8"/>
                      <a:pt x="10" y="26"/>
                      <a:pt x="5" y="9"/>
                    </a:cubicBezTo>
                    <a:cubicBezTo>
                      <a:pt x="6" y="11"/>
                      <a:pt x="6" y="13"/>
                      <a:pt x="7" y="17"/>
                    </a:cubicBezTo>
                    <a:cubicBezTo>
                      <a:pt x="5" y="13"/>
                      <a:pt x="4" y="9"/>
                      <a:pt x="0" y="0"/>
                    </a:cubicBezTo>
                    <a:cubicBezTo>
                      <a:pt x="3" y="3"/>
                      <a:pt x="5" y="1"/>
                      <a:pt x="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3" name="Freeform 6810">
                <a:extLst>
                  <a:ext uri="{FF2B5EF4-FFF2-40B4-BE49-F238E27FC236}">
                    <a16:creationId xmlns:a16="http://schemas.microsoft.com/office/drawing/2014/main" id="{8C3AD911-F03A-4DE6-8D54-4EF716DE7FB1}"/>
                  </a:ext>
                </a:extLst>
              </p:cNvPr>
              <p:cNvSpPr>
                <a:spLocks/>
              </p:cNvSpPr>
              <p:nvPr/>
            </p:nvSpPr>
            <p:spPr bwMode="auto">
              <a:xfrm>
                <a:off x="2778" y="2207"/>
                <a:ext cx="6" cy="27"/>
              </a:xfrm>
              <a:custGeom>
                <a:avLst/>
                <a:gdLst>
                  <a:gd name="T0" fmla="*/ 5 w 11"/>
                  <a:gd name="T1" fmla="*/ 39 h 48"/>
                  <a:gd name="T2" fmla="*/ 0 w 11"/>
                  <a:gd name="T3" fmla="*/ 34 h 48"/>
                  <a:gd name="T4" fmla="*/ 5 w 11"/>
                  <a:gd name="T5" fmla="*/ 8 h 48"/>
                  <a:gd name="T6" fmla="*/ 4 w 11"/>
                  <a:gd name="T7" fmla="*/ 22 h 48"/>
                  <a:gd name="T8" fmla="*/ 8 w 11"/>
                  <a:gd name="T9" fmla="*/ 3 h 48"/>
                  <a:gd name="T10" fmla="*/ 7 w 11"/>
                  <a:gd name="T11" fmla="*/ 31 h 48"/>
                  <a:gd name="T12" fmla="*/ 9 w 11"/>
                  <a:gd name="T13" fmla="*/ 10 h 48"/>
                  <a:gd name="T14" fmla="*/ 4 w 11"/>
                  <a:gd name="T15" fmla="*/ 32 h 48"/>
                  <a:gd name="T16" fmla="*/ 5 w 11"/>
                  <a:gd name="T1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8">
                    <a:moveTo>
                      <a:pt x="5" y="39"/>
                    </a:moveTo>
                    <a:cubicBezTo>
                      <a:pt x="2" y="48"/>
                      <a:pt x="3" y="33"/>
                      <a:pt x="0" y="34"/>
                    </a:cubicBezTo>
                    <a:cubicBezTo>
                      <a:pt x="2" y="25"/>
                      <a:pt x="3" y="20"/>
                      <a:pt x="5" y="8"/>
                    </a:cubicBezTo>
                    <a:cubicBezTo>
                      <a:pt x="8" y="4"/>
                      <a:pt x="2" y="22"/>
                      <a:pt x="4" y="22"/>
                    </a:cubicBezTo>
                    <a:cubicBezTo>
                      <a:pt x="6" y="19"/>
                      <a:pt x="6" y="12"/>
                      <a:pt x="8" y="3"/>
                    </a:cubicBezTo>
                    <a:cubicBezTo>
                      <a:pt x="11" y="0"/>
                      <a:pt x="10" y="17"/>
                      <a:pt x="7" y="31"/>
                    </a:cubicBezTo>
                    <a:cubicBezTo>
                      <a:pt x="7" y="24"/>
                      <a:pt x="10" y="12"/>
                      <a:pt x="9" y="10"/>
                    </a:cubicBezTo>
                    <a:cubicBezTo>
                      <a:pt x="6" y="14"/>
                      <a:pt x="7" y="19"/>
                      <a:pt x="4" y="32"/>
                    </a:cubicBezTo>
                    <a:cubicBezTo>
                      <a:pt x="4" y="36"/>
                      <a:pt x="6" y="3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4" name="Freeform 6811">
                <a:extLst>
                  <a:ext uri="{FF2B5EF4-FFF2-40B4-BE49-F238E27FC236}">
                    <a16:creationId xmlns:a16="http://schemas.microsoft.com/office/drawing/2014/main" id="{6EDB1B04-3DDB-46F4-9B78-A7C822A0A4A3}"/>
                  </a:ext>
                </a:extLst>
              </p:cNvPr>
              <p:cNvSpPr>
                <a:spLocks/>
              </p:cNvSpPr>
              <p:nvPr/>
            </p:nvSpPr>
            <p:spPr bwMode="auto">
              <a:xfrm>
                <a:off x="2369" y="2624"/>
                <a:ext cx="36" cy="11"/>
              </a:xfrm>
              <a:custGeom>
                <a:avLst/>
                <a:gdLst>
                  <a:gd name="T0" fmla="*/ 45 w 63"/>
                  <a:gd name="T1" fmla="*/ 7 h 19"/>
                  <a:gd name="T2" fmla="*/ 13 w 63"/>
                  <a:gd name="T3" fmla="*/ 13 h 19"/>
                  <a:gd name="T4" fmla="*/ 28 w 63"/>
                  <a:gd name="T5" fmla="*/ 8 h 19"/>
                  <a:gd name="T6" fmla="*/ 42 w 63"/>
                  <a:gd name="T7" fmla="*/ 4 h 19"/>
                  <a:gd name="T8" fmla="*/ 63 w 63"/>
                  <a:gd name="T9" fmla="*/ 5 h 19"/>
                  <a:gd name="T10" fmla="*/ 29 w 63"/>
                  <a:gd name="T11" fmla="*/ 14 h 19"/>
                  <a:gd name="T12" fmla="*/ 1 w 63"/>
                  <a:gd name="T13" fmla="*/ 19 h 19"/>
                  <a:gd name="T14" fmla="*/ 14 w 63"/>
                  <a:gd name="T15" fmla="*/ 16 h 19"/>
                  <a:gd name="T16" fmla="*/ 15 w 63"/>
                  <a:gd name="T17" fmla="*/ 15 h 19"/>
                  <a:gd name="T18" fmla="*/ 45 w 63"/>
                  <a:gd name="T19"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9">
                    <a:moveTo>
                      <a:pt x="45" y="7"/>
                    </a:moveTo>
                    <a:cubicBezTo>
                      <a:pt x="41" y="6"/>
                      <a:pt x="29" y="9"/>
                      <a:pt x="13" y="13"/>
                    </a:cubicBezTo>
                    <a:cubicBezTo>
                      <a:pt x="15" y="12"/>
                      <a:pt x="22" y="10"/>
                      <a:pt x="28" y="8"/>
                    </a:cubicBezTo>
                    <a:cubicBezTo>
                      <a:pt x="34" y="7"/>
                      <a:pt x="40" y="5"/>
                      <a:pt x="42" y="4"/>
                    </a:cubicBezTo>
                    <a:cubicBezTo>
                      <a:pt x="61" y="0"/>
                      <a:pt x="63" y="2"/>
                      <a:pt x="63" y="5"/>
                    </a:cubicBezTo>
                    <a:cubicBezTo>
                      <a:pt x="48" y="8"/>
                      <a:pt x="37" y="10"/>
                      <a:pt x="29" y="14"/>
                    </a:cubicBezTo>
                    <a:cubicBezTo>
                      <a:pt x="14" y="18"/>
                      <a:pt x="16" y="15"/>
                      <a:pt x="1" y="19"/>
                    </a:cubicBezTo>
                    <a:cubicBezTo>
                      <a:pt x="0" y="19"/>
                      <a:pt x="8" y="17"/>
                      <a:pt x="14" y="16"/>
                    </a:cubicBezTo>
                    <a:cubicBezTo>
                      <a:pt x="20" y="14"/>
                      <a:pt x="24" y="13"/>
                      <a:pt x="15" y="15"/>
                    </a:cubicBezTo>
                    <a:cubicBezTo>
                      <a:pt x="21" y="12"/>
                      <a:pt x="24" y="12"/>
                      <a:pt x="4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5" name="Freeform 6812">
                <a:extLst>
                  <a:ext uri="{FF2B5EF4-FFF2-40B4-BE49-F238E27FC236}">
                    <a16:creationId xmlns:a16="http://schemas.microsoft.com/office/drawing/2014/main" id="{6F3D65A5-4473-4339-AA00-8A991713D6C9}"/>
                  </a:ext>
                </a:extLst>
              </p:cNvPr>
              <p:cNvSpPr>
                <a:spLocks/>
              </p:cNvSpPr>
              <p:nvPr/>
            </p:nvSpPr>
            <p:spPr bwMode="auto">
              <a:xfrm>
                <a:off x="2088" y="2615"/>
                <a:ext cx="15" cy="6"/>
              </a:xfrm>
              <a:custGeom>
                <a:avLst/>
                <a:gdLst>
                  <a:gd name="T0" fmla="*/ 20 w 27"/>
                  <a:gd name="T1" fmla="*/ 10 h 10"/>
                  <a:gd name="T2" fmla="*/ 13 w 27"/>
                  <a:gd name="T3" fmla="*/ 7 h 10"/>
                  <a:gd name="T4" fmla="*/ 8 w 27"/>
                  <a:gd name="T5" fmla="*/ 3 h 10"/>
                  <a:gd name="T6" fmla="*/ 19 w 27"/>
                  <a:gd name="T7" fmla="*/ 6 h 10"/>
                  <a:gd name="T8" fmla="*/ 14 w 27"/>
                  <a:gd name="T9" fmla="*/ 0 h 10"/>
                  <a:gd name="T10" fmla="*/ 20 w 27"/>
                  <a:gd name="T11" fmla="*/ 10 h 10"/>
                </a:gdLst>
                <a:ahLst/>
                <a:cxnLst>
                  <a:cxn ang="0">
                    <a:pos x="T0" y="T1"/>
                  </a:cxn>
                  <a:cxn ang="0">
                    <a:pos x="T2" y="T3"/>
                  </a:cxn>
                  <a:cxn ang="0">
                    <a:pos x="T4" y="T5"/>
                  </a:cxn>
                  <a:cxn ang="0">
                    <a:pos x="T6" y="T7"/>
                  </a:cxn>
                  <a:cxn ang="0">
                    <a:pos x="T8" y="T9"/>
                  </a:cxn>
                  <a:cxn ang="0">
                    <a:pos x="T10" y="T11"/>
                  </a:cxn>
                </a:cxnLst>
                <a:rect l="0" t="0" r="r" b="b"/>
                <a:pathLst>
                  <a:path w="27" h="10">
                    <a:moveTo>
                      <a:pt x="20" y="10"/>
                    </a:moveTo>
                    <a:cubicBezTo>
                      <a:pt x="17" y="8"/>
                      <a:pt x="13" y="7"/>
                      <a:pt x="13" y="7"/>
                    </a:cubicBezTo>
                    <a:cubicBezTo>
                      <a:pt x="0" y="3"/>
                      <a:pt x="22" y="8"/>
                      <a:pt x="8" y="3"/>
                    </a:cubicBezTo>
                    <a:cubicBezTo>
                      <a:pt x="9" y="3"/>
                      <a:pt x="12" y="4"/>
                      <a:pt x="19" y="6"/>
                    </a:cubicBezTo>
                    <a:cubicBezTo>
                      <a:pt x="12" y="2"/>
                      <a:pt x="12" y="2"/>
                      <a:pt x="14" y="0"/>
                    </a:cubicBezTo>
                    <a:cubicBezTo>
                      <a:pt x="27" y="7"/>
                      <a:pt x="17" y="5"/>
                      <a:pt x="2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6" name="Freeform 6813">
                <a:extLst>
                  <a:ext uri="{FF2B5EF4-FFF2-40B4-BE49-F238E27FC236}">
                    <a16:creationId xmlns:a16="http://schemas.microsoft.com/office/drawing/2014/main" id="{ACECD4EA-C820-4EE7-BBC3-B8897B504A66}"/>
                  </a:ext>
                </a:extLst>
              </p:cNvPr>
              <p:cNvSpPr>
                <a:spLocks/>
              </p:cNvSpPr>
              <p:nvPr/>
            </p:nvSpPr>
            <p:spPr bwMode="auto">
              <a:xfrm>
                <a:off x="2765" y="2267"/>
                <a:ext cx="5" cy="16"/>
              </a:xfrm>
              <a:custGeom>
                <a:avLst/>
                <a:gdLst>
                  <a:gd name="T0" fmla="*/ 1 w 9"/>
                  <a:gd name="T1" fmla="*/ 22 h 29"/>
                  <a:gd name="T2" fmla="*/ 6 w 9"/>
                  <a:gd name="T3" fmla="*/ 4 h 29"/>
                  <a:gd name="T4" fmla="*/ 7 w 9"/>
                  <a:gd name="T5" fmla="*/ 7 h 29"/>
                  <a:gd name="T6" fmla="*/ 2 w 9"/>
                  <a:gd name="T7" fmla="*/ 25 h 29"/>
                  <a:gd name="T8" fmla="*/ 1 w 9"/>
                  <a:gd name="T9" fmla="*/ 22 h 29"/>
                </a:gdLst>
                <a:ahLst/>
                <a:cxnLst>
                  <a:cxn ang="0">
                    <a:pos x="T0" y="T1"/>
                  </a:cxn>
                  <a:cxn ang="0">
                    <a:pos x="T2" y="T3"/>
                  </a:cxn>
                  <a:cxn ang="0">
                    <a:pos x="T4" y="T5"/>
                  </a:cxn>
                  <a:cxn ang="0">
                    <a:pos x="T6" y="T7"/>
                  </a:cxn>
                  <a:cxn ang="0">
                    <a:pos x="T8" y="T9"/>
                  </a:cxn>
                </a:cxnLst>
                <a:rect l="0" t="0" r="r" b="b"/>
                <a:pathLst>
                  <a:path w="9" h="29">
                    <a:moveTo>
                      <a:pt x="1" y="22"/>
                    </a:moveTo>
                    <a:cubicBezTo>
                      <a:pt x="1" y="17"/>
                      <a:pt x="3" y="13"/>
                      <a:pt x="6" y="4"/>
                    </a:cubicBezTo>
                    <a:cubicBezTo>
                      <a:pt x="8" y="0"/>
                      <a:pt x="4" y="16"/>
                      <a:pt x="7" y="7"/>
                    </a:cubicBezTo>
                    <a:cubicBezTo>
                      <a:pt x="9" y="6"/>
                      <a:pt x="4" y="20"/>
                      <a:pt x="2" y="25"/>
                    </a:cubicBezTo>
                    <a:cubicBezTo>
                      <a:pt x="0" y="29"/>
                      <a:pt x="5" y="10"/>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7" name="Freeform 6814">
                <a:extLst>
                  <a:ext uri="{FF2B5EF4-FFF2-40B4-BE49-F238E27FC236}">
                    <a16:creationId xmlns:a16="http://schemas.microsoft.com/office/drawing/2014/main" id="{89723734-A0F2-4CE3-BE51-35184EED6F98}"/>
                  </a:ext>
                </a:extLst>
              </p:cNvPr>
              <p:cNvSpPr>
                <a:spLocks/>
              </p:cNvSpPr>
              <p:nvPr/>
            </p:nvSpPr>
            <p:spPr bwMode="auto">
              <a:xfrm>
                <a:off x="2767" y="2234"/>
                <a:ext cx="11" cy="36"/>
              </a:xfrm>
              <a:custGeom>
                <a:avLst/>
                <a:gdLst>
                  <a:gd name="T0" fmla="*/ 16 w 19"/>
                  <a:gd name="T1" fmla="*/ 17 h 63"/>
                  <a:gd name="T2" fmla="*/ 15 w 19"/>
                  <a:gd name="T3" fmla="*/ 24 h 63"/>
                  <a:gd name="T4" fmla="*/ 7 w 19"/>
                  <a:gd name="T5" fmla="*/ 51 h 63"/>
                  <a:gd name="T6" fmla="*/ 0 w 19"/>
                  <a:gd name="T7" fmla="*/ 63 h 63"/>
                  <a:gd name="T8" fmla="*/ 7 w 19"/>
                  <a:gd name="T9" fmla="*/ 41 h 63"/>
                  <a:gd name="T10" fmla="*/ 7 w 19"/>
                  <a:gd name="T11" fmla="*/ 44 h 63"/>
                  <a:gd name="T12" fmla="*/ 13 w 19"/>
                  <a:gd name="T13" fmla="*/ 25 h 63"/>
                  <a:gd name="T14" fmla="*/ 17 w 19"/>
                  <a:gd name="T15" fmla="*/ 7 h 63"/>
                  <a:gd name="T16" fmla="*/ 16 w 19"/>
                  <a:gd name="T17" fmla="*/ 15 h 63"/>
                  <a:gd name="T18" fmla="*/ 16 w 19"/>
                  <a:gd name="T19"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63">
                    <a:moveTo>
                      <a:pt x="16" y="17"/>
                    </a:moveTo>
                    <a:cubicBezTo>
                      <a:pt x="16" y="18"/>
                      <a:pt x="15" y="25"/>
                      <a:pt x="15" y="24"/>
                    </a:cubicBezTo>
                    <a:cubicBezTo>
                      <a:pt x="13" y="28"/>
                      <a:pt x="11" y="36"/>
                      <a:pt x="7" y="51"/>
                    </a:cubicBezTo>
                    <a:cubicBezTo>
                      <a:pt x="7" y="44"/>
                      <a:pt x="3" y="57"/>
                      <a:pt x="0" y="63"/>
                    </a:cubicBezTo>
                    <a:cubicBezTo>
                      <a:pt x="2" y="53"/>
                      <a:pt x="8" y="44"/>
                      <a:pt x="7" y="41"/>
                    </a:cubicBezTo>
                    <a:cubicBezTo>
                      <a:pt x="9" y="31"/>
                      <a:pt x="11" y="32"/>
                      <a:pt x="7" y="44"/>
                    </a:cubicBezTo>
                    <a:cubicBezTo>
                      <a:pt x="8" y="42"/>
                      <a:pt x="11" y="34"/>
                      <a:pt x="13" y="25"/>
                    </a:cubicBezTo>
                    <a:cubicBezTo>
                      <a:pt x="15" y="17"/>
                      <a:pt x="17" y="9"/>
                      <a:pt x="17" y="7"/>
                    </a:cubicBezTo>
                    <a:cubicBezTo>
                      <a:pt x="19" y="0"/>
                      <a:pt x="17" y="8"/>
                      <a:pt x="16" y="15"/>
                    </a:cubicBezTo>
                    <a:cubicBezTo>
                      <a:pt x="14" y="22"/>
                      <a:pt x="13" y="28"/>
                      <a:pt x="1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8" name="Freeform 6815">
                <a:extLst>
                  <a:ext uri="{FF2B5EF4-FFF2-40B4-BE49-F238E27FC236}">
                    <a16:creationId xmlns:a16="http://schemas.microsoft.com/office/drawing/2014/main" id="{748B4C67-2AF2-48F9-8769-49ADA7A82181}"/>
                  </a:ext>
                </a:extLst>
              </p:cNvPr>
              <p:cNvSpPr>
                <a:spLocks/>
              </p:cNvSpPr>
              <p:nvPr/>
            </p:nvSpPr>
            <p:spPr bwMode="auto">
              <a:xfrm>
                <a:off x="2781" y="2182"/>
                <a:ext cx="7" cy="26"/>
              </a:xfrm>
              <a:custGeom>
                <a:avLst/>
                <a:gdLst>
                  <a:gd name="T0" fmla="*/ 10 w 12"/>
                  <a:gd name="T1" fmla="*/ 1 h 46"/>
                  <a:gd name="T2" fmla="*/ 11 w 12"/>
                  <a:gd name="T3" fmla="*/ 0 h 46"/>
                  <a:gd name="T4" fmla="*/ 8 w 12"/>
                  <a:gd name="T5" fmla="*/ 23 h 46"/>
                  <a:gd name="T6" fmla="*/ 6 w 12"/>
                  <a:gd name="T7" fmla="*/ 20 h 46"/>
                  <a:gd name="T8" fmla="*/ 2 w 12"/>
                  <a:gd name="T9" fmla="*/ 39 h 46"/>
                  <a:gd name="T10" fmla="*/ 2 w 12"/>
                  <a:gd name="T11" fmla="*/ 29 h 46"/>
                  <a:gd name="T12" fmla="*/ 3 w 12"/>
                  <a:gd name="T13" fmla="*/ 32 h 46"/>
                  <a:gd name="T14" fmla="*/ 3 w 12"/>
                  <a:gd name="T15" fmla="*/ 22 h 46"/>
                  <a:gd name="T16" fmla="*/ 7 w 12"/>
                  <a:gd name="T17" fmla="*/ 16 h 46"/>
                  <a:gd name="T18" fmla="*/ 10 w 12"/>
                  <a:gd name="T19"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46">
                    <a:moveTo>
                      <a:pt x="10" y="1"/>
                    </a:moveTo>
                    <a:cubicBezTo>
                      <a:pt x="10" y="3"/>
                      <a:pt x="10" y="5"/>
                      <a:pt x="11" y="0"/>
                    </a:cubicBezTo>
                    <a:cubicBezTo>
                      <a:pt x="12" y="0"/>
                      <a:pt x="9" y="16"/>
                      <a:pt x="8" y="23"/>
                    </a:cubicBezTo>
                    <a:cubicBezTo>
                      <a:pt x="8" y="6"/>
                      <a:pt x="5" y="37"/>
                      <a:pt x="6" y="20"/>
                    </a:cubicBezTo>
                    <a:cubicBezTo>
                      <a:pt x="5" y="24"/>
                      <a:pt x="4" y="33"/>
                      <a:pt x="2" y="39"/>
                    </a:cubicBezTo>
                    <a:cubicBezTo>
                      <a:pt x="3" y="33"/>
                      <a:pt x="0" y="46"/>
                      <a:pt x="2" y="29"/>
                    </a:cubicBezTo>
                    <a:cubicBezTo>
                      <a:pt x="2" y="31"/>
                      <a:pt x="2" y="33"/>
                      <a:pt x="3" y="32"/>
                    </a:cubicBezTo>
                    <a:cubicBezTo>
                      <a:pt x="4" y="24"/>
                      <a:pt x="4" y="21"/>
                      <a:pt x="3" y="22"/>
                    </a:cubicBezTo>
                    <a:cubicBezTo>
                      <a:pt x="4" y="17"/>
                      <a:pt x="5" y="17"/>
                      <a:pt x="7" y="16"/>
                    </a:cubicBezTo>
                    <a:cubicBezTo>
                      <a:pt x="8" y="15"/>
                      <a:pt x="9" y="1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499" name="Freeform 6816">
                <a:extLst>
                  <a:ext uri="{FF2B5EF4-FFF2-40B4-BE49-F238E27FC236}">
                    <a16:creationId xmlns:a16="http://schemas.microsoft.com/office/drawing/2014/main" id="{7E81E069-D9B1-4471-BEE6-4F402570F9BD}"/>
                  </a:ext>
                </a:extLst>
              </p:cNvPr>
              <p:cNvSpPr>
                <a:spLocks/>
              </p:cNvSpPr>
              <p:nvPr/>
            </p:nvSpPr>
            <p:spPr bwMode="auto">
              <a:xfrm>
                <a:off x="2608" y="2495"/>
                <a:ext cx="19" cy="23"/>
              </a:xfrm>
              <a:custGeom>
                <a:avLst/>
                <a:gdLst>
                  <a:gd name="T0" fmla="*/ 9 w 33"/>
                  <a:gd name="T1" fmla="*/ 33 h 41"/>
                  <a:gd name="T2" fmla="*/ 4 w 33"/>
                  <a:gd name="T3" fmla="*/ 35 h 41"/>
                  <a:gd name="T4" fmla="*/ 18 w 33"/>
                  <a:gd name="T5" fmla="*/ 22 h 41"/>
                  <a:gd name="T6" fmla="*/ 6 w 33"/>
                  <a:gd name="T7" fmla="*/ 29 h 41"/>
                  <a:gd name="T8" fmla="*/ 17 w 33"/>
                  <a:gd name="T9" fmla="*/ 19 h 41"/>
                  <a:gd name="T10" fmla="*/ 11 w 33"/>
                  <a:gd name="T11" fmla="*/ 14 h 41"/>
                  <a:gd name="T12" fmla="*/ 25 w 33"/>
                  <a:gd name="T13" fmla="*/ 1 h 41"/>
                  <a:gd name="T14" fmla="*/ 28 w 33"/>
                  <a:gd name="T15" fmla="*/ 2 h 41"/>
                  <a:gd name="T16" fmla="*/ 20 w 33"/>
                  <a:gd name="T17" fmla="*/ 13 h 41"/>
                  <a:gd name="T18" fmla="*/ 33 w 33"/>
                  <a:gd name="T19" fmla="*/ 3 h 41"/>
                  <a:gd name="T20" fmla="*/ 9 w 33"/>
                  <a:gd name="T21"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1">
                    <a:moveTo>
                      <a:pt x="9" y="33"/>
                    </a:moveTo>
                    <a:cubicBezTo>
                      <a:pt x="0" y="41"/>
                      <a:pt x="15" y="26"/>
                      <a:pt x="4" y="35"/>
                    </a:cubicBezTo>
                    <a:cubicBezTo>
                      <a:pt x="6" y="33"/>
                      <a:pt x="10" y="29"/>
                      <a:pt x="18" y="22"/>
                    </a:cubicBezTo>
                    <a:cubicBezTo>
                      <a:pt x="13" y="26"/>
                      <a:pt x="11" y="26"/>
                      <a:pt x="6" y="29"/>
                    </a:cubicBezTo>
                    <a:cubicBezTo>
                      <a:pt x="6" y="28"/>
                      <a:pt x="13" y="23"/>
                      <a:pt x="17" y="19"/>
                    </a:cubicBezTo>
                    <a:cubicBezTo>
                      <a:pt x="10" y="21"/>
                      <a:pt x="25" y="5"/>
                      <a:pt x="11" y="14"/>
                    </a:cubicBezTo>
                    <a:cubicBezTo>
                      <a:pt x="17" y="8"/>
                      <a:pt x="18" y="9"/>
                      <a:pt x="25" y="1"/>
                    </a:cubicBezTo>
                    <a:cubicBezTo>
                      <a:pt x="28" y="0"/>
                      <a:pt x="20" y="9"/>
                      <a:pt x="28" y="2"/>
                    </a:cubicBezTo>
                    <a:cubicBezTo>
                      <a:pt x="27" y="4"/>
                      <a:pt x="19" y="12"/>
                      <a:pt x="20" y="13"/>
                    </a:cubicBezTo>
                    <a:cubicBezTo>
                      <a:pt x="31" y="4"/>
                      <a:pt x="24" y="10"/>
                      <a:pt x="33" y="3"/>
                    </a:cubicBezTo>
                    <a:cubicBezTo>
                      <a:pt x="29" y="10"/>
                      <a:pt x="17" y="24"/>
                      <a:pt x="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0" name="Freeform 6817">
                <a:extLst>
                  <a:ext uri="{FF2B5EF4-FFF2-40B4-BE49-F238E27FC236}">
                    <a16:creationId xmlns:a16="http://schemas.microsoft.com/office/drawing/2014/main" id="{7F7C7337-5799-4445-96C6-9BDC8FB98057}"/>
                  </a:ext>
                </a:extLst>
              </p:cNvPr>
              <p:cNvSpPr>
                <a:spLocks/>
              </p:cNvSpPr>
              <p:nvPr/>
            </p:nvSpPr>
            <p:spPr bwMode="auto">
              <a:xfrm>
                <a:off x="2359" y="1627"/>
                <a:ext cx="10" cy="2"/>
              </a:xfrm>
              <a:custGeom>
                <a:avLst/>
                <a:gdLst>
                  <a:gd name="T0" fmla="*/ 18 w 18"/>
                  <a:gd name="T1" fmla="*/ 3 h 4"/>
                  <a:gd name="T2" fmla="*/ 1 w 18"/>
                  <a:gd name="T3" fmla="*/ 1 h 4"/>
                  <a:gd name="T4" fmla="*/ 18 w 18"/>
                  <a:gd name="T5" fmla="*/ 3 h 4"/>
                </a:gdLst>
                <a:ahLst/>
                <a:cxnLst>
                  <a:cxn ang="0">
                    <a:pos x="T0" y="T1"/>
                  </a:cxn>
                  <a:cxn ang="0">
                    <a:pos x="T2" y="T3"/>
                  </a:cxn>
                  <a:cxn ang="0">
                    <a:pos x="T4" y="T5"/>
                  </a:cxn>
                </a:cxnLst>
                <a:rect l="0" t="0" r="r" b="b"/>
                <a:pathLst>
                  <a:path w="18" h="4">
                    <a:moveTo>
                      <a:pt x="18" y="3"/>
                    </a:moveTo>
                    <a:cubicBezTo>
                      <a:pt x="15" y="4"/>
                      <a:pt x="6" y="3"/>
                      <a:pt x="1" y="1"/>
                    </a:cubicBezTo>
                    <a:cubicBezTo>
                      <a:pt x="0" y="0"/>
                      <a:pt x="13" y="2"/>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1" name="Freeform 6818">
                <a:extLst>
                  <a:ext uri="{FF2B5EF4-FFF2-40B4-BE49-F238E27FC236}">
                    <a16:creationId xmlns:a16="http://schemas.microsoft.com/office/drawing/2014/main" id="{9557879F-7949-4654-BC1B-6570B9036CA9}"/>
                  </a:ext>
                </a:extLst>
              </p:cNvPr>
              <p:cNvSpPr>
                <a:spLocks/>
              </p:cNvSpPr>
              <p:nvPr/>
            </p:nvSpPr>
            <p:spPr bwMode="auto">
              <a:xfrm>
                <a:off x="2741" y="2289"/>
                <a:ext cx="19" cy="49"/>
              </a:xfrm>
              <a:custGeom>
                <a:avLst/>
                <a:gdLst>
                  <a:gd name="T0" fmla="*/ 13 w 33"/>
                  <a:gd name="T1" fmla="*/ 52 h 86"/>
                  <a:gd name="T2" fmla="*/ 13 w 33"/>
                  <a:gd name="T3" fmla="*/ 49 h 86"/>
                  <a:gd name="T4" fmla="*/ 25 w 33"/>
                  <a:gd name="T5" fmla="*/ 14 h 86"/>
                  <a:gd name="T6" fmla="*/ 28 w 33"/>
                  <a:gd name="T7" fmla="*/ 10 h 86"/>
                  <a:gd name="T8" fmla="*/ 26 w 33"/>
                  <a:gd name="T9" fmla="*/ 24 h 86"/>
                  <a:gd name="T10" fmla="*/ 21 w 33"/>
                  <a:gd name="T11" fmla="*/ 31 h 86"/>
                  <a:gd name="T12" fmla="*/ 18 w 33"/>
                  <a:gd name="T13" fmla="*/ 42 h 86"/>
                  <a:gd name="T14" fmla="*/ 24 w 33"/>
                  <a:gd name="T15" fmla="*/ 31 h 86"/>
                  <a:gd name="T16" fmla="*/ 33 w 33"/>
                  <a:gd name="T17" fmla="*/ 6 h 86"/>
                  <a:gd name="T18" fmla="*/ 30 w 33"/>
                  <a:gd name="T19" fmla="*/ 16 h 86"/>
                  <a:gd name="T20" fmla="*/ 29 w 33"/>
                  <a:gd name="T21" fmla="*/ 23 h 86"/>
                  <a:gd name="T22" fmla="*/ 5 w 33"/>
                  <a:gd name="T23" fmla="*/ 83 h 86"/>
                  <a:gd name="T24" fmla="*/ 10 w 33"/>
                  <a:gd name="T25" fmla="*/ 67 h 86"/>
                  <a:gd name="T26" fmla="*/ 22 w 33"/>
                  <a:gd name="T27" fmla="*/ 37 h 86"/>
                  <a:gd name="T28" fmla="*/ 15 w 33"/>
                  <a:gd name="T29" fmla="*/ 49 h 86"/>
                  <a:gd name="T30" fmla="*/ 10 w 33"/>
                  <a:gd name="T31" fmla="*/ 66 h 86"/>
                  <a:gd name="T32" fmla="*/ 0 w 33"/>
                  <a:gd name="T33" fmla="*/ 84 h 86"/>
                  <a:gd name="T34" fmla="*/ 8 w 33"/>
                  <a:gd name="T35" fmla="*/ 63 h 86"/>
                  <a:gd name="T36" fmla="*/ 8 w 33"/>
                  <a:gd name="T37" fmla="*/ 66 h 86"/>
                  <a:gd name="T38" fmla="*/ 13 w 33"/>
                  <a:gd name="T39" fmla="*/ 5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86">
                    <a:moveTo>
                      <a:pt x="13" y="52"/>
                    </a:moveTo>
                    <a:cubicBezTo>
                      <a:pt x="16" y="44"/>
                      <a:pt x="11" y="57"/>
                      <a:pt x="13" y="49"/>
                    </a:cubicBezTo>
                    <a:cubicBezTo>
                      <a:pt x="19" y="34"/>
                      <a:pt x="22" y="23"/>
                      <a:pt x="25" y="14"/>
                    </a:cubicBezTo>
                    <a:cubicBezTo>
                      <a:pt x="27" y="8"/>
                      <a:pt x="29" y="17"/>
                      <a:pt x="28" y="10"/>
                    </a:cubicBezTo>
                    <a:cubicBezTo>
                      <a:pt x="33" y="0"/>
                      <a:pt x="28" y="16"/>
                      <a:pt x="26" y="24"/>
                    </a:cubicBezTo>
                    <a:cubicBezTo>
                      <a:pt x="24" y="27"/>
                      <a:pt x="23" y="26"/>
                      <a:pt x="21" y="31"/>
                    </a:cubicBezTo>
                    <a:cubicBezTo>
                      <a:pt x="19" y="37"/>
                      <a:pt x="18" y="40"/>
                      <a:pt x="18" y="42"/>
                    </a:cubicBezTo>
                    <a:cubicBezTo>
                      <a:pt x="20" y="40"/>
                      <a:pt x="22" y="29"/>
                      <a:pt x="24" y="31"/>
                    </a:cubicBezTo>
                    <a:cubicBezTo>
                      <a:pt x="28" y="19"/>
                      <a:pt x="28" y="18"/>
                      <a:pt x="33" y="6"/>
                    </a:cubicBezTo>
                    <a:cubicBezTo>
                      <a:pt x="33" y="6"/>
                      <a:pt x="32" y="11"/>
                      <a:pt x="30" y="16"/>
                    </a:cubicBezTo>
                    <a:cubicBezTo>
                      <a:pt x="28" y="21"/>
                      <a:pt x="27" y="25"/>
                      <a:pt x="29" y="23"/>
                    </a:cubicBezTo>
                    <a:cubicBezTo>
                      <a:pt x="19" y="51"/>
                      <a:pt x="10" y="70"/>
                      <a:pt x="5" y="83"/>
                    </a:cubicBezTo>
                    <a:cubicBezTo>
                      <a:pt x="2" y="86"/>
                      <a:pt x="6" y="78"/>
                      <a:pt x="10" y="67"/>
                    </a:cubicBezTo>
                    <a:cubicBezTo>
                      <a:pt x="15" y="57"/>
                      <a:pt x="20" y="43"/>
                      <a:pt x="22" y="37"/>
                    </a:cubicBezTo>
                    <a:cubicBezTo>
                      <a:pt x="20" y="41"/>
                      <a:pt x="17" y="46"/>
                      <a:pt x="15" y="49"/>
                    </a:cubicBezTo>
                    <a:cubicBezTo>
                      <a:pt x="13" y="56"/>
                      <a:pt x="7" y="69"/>
                      <a:pt x="10" y="66"/>
                    </a:cubicBezTo>
                    <a:cubicBezTo>
                      <a:pt x="6" y="73"/>
                      <a:pt x="3" y="79"/>
                      <a:pt x="0" y="84"/>
                    </a:cubicBezTo>
                    <a:cubicBezTo>
                      <a:pt x="5" y="73"/>
                      <a:pt x="5" y="71"/>
                      <a:pt x="8" y="63"/>
                    </a:cubicBezTo>
                    <a:cubicBezTo>
                      <a:pt x="9" y="63"/>
                      <a:pt x="7" y="66"/>
                      <a:pt x="8" y="66"/>
                    </a:cubicBezTo>
                    <a:cubicBezTo>
                      <a:pt x="14" y="55"/>
                      <a:pt x="10" y="56"/>
                      <a:pt x="1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2" name="Freeform 6819">
                <a:extLst>
                  <a:ext uri="{FF2B5EF4-FFF2-40B4-BE49-F238E27FC236}">
                    <a16:creationId xmlns:a16="http://schemas.microsoft.com/office/drawing/2014/main" id="{482271E1-B585-49D2-98AF-0B92431DF757}"/>
                  </a:ext>
                </a:extLst>
              </p:cNvPr>
              <p:cNvSpPr>
                <a:spLocks/>
              </p:cNvSpPr>
              <p:nvPr/>
            </p:nvSpPr>
            <p:spPr bwMode="auto">
              <a:xfrm>
                <a:off x="2627" y="2479"/>
                <a:ext cx="19" cy="19"/>
              </a:xfrm>
              <a:custGeom>
                <a:avLst/>
                <a:gdLst>
                  <a:gd name="T0" fmla="*/ 11 w 35"/>
                  <a:gd name="T1" fmla="*/ 28 h 35"/>
                  <a:gd name="T2" fmla="*/ 0 w 35"/>
                  <a:gd name="T3" fmla="*/ 35 h 35"/>
                  <a:gd name="T4" fmla="*/ 29 w 35"/>
                  <a:gd name="T5" fmla="*/ 5 h 35"/>
                  <a:gd name="T6" fmla="*/ 29 w 35"/>
                  <a:gd name="T7" fmla="*/ 8 h 35"/>
                  <a:gd name="T8" fmla="*/ 6 w 35"/>
                  <a:gd name="T9" fmla="*/ 30 h 35"/>
                  <a:gd name="T10" fmla="*/ 11 w 35"/>
                  <a:gd name="T11" fmla="*/ 28 h 35"/>
                </a:gdLst>
                <a:ahLst/>
                <a:cxnLst>
                  <a:cxn ang="0">
                    <a:pos x="T0" y="T1"/>
                  </a:cxn>
                  <a:cxn ang="0">
                    <a:pos x="T2" y="T3"/>
                  </a:cxn>
                  <a:cxn ang="0">
                    <a:pos x="T4" y="T5"/>
                  </a:cxn>
                  <a:cxn ang="0">
                    <a:pos x="T6" y="T7"/>
                  </a:cxn>
                  <a:cxn ang="0">
                    <a:pos x="T8" y="T9"/>
                  </a:cxn>
                  <a:cxn ang="0">
                    <a:pos x="T10" y="T11"/>
                  </a:cxn>
                </a:cxnLst>
                <a:rect l="0" t="0" r="r" b="b"/>
                <a:pathLst>
                  <a:path w="35" h="35">
                    <a:moveTo>
                      <a:pt x="11" y="28"/>
                    </a:moveTo>
                    <a:cubicBezTo>
                      <a:pt x="5" y="33"/>
                      <a:pt x="8" y="28"/>
                      <a:pt x="0" y="35"/>
                    </a:cubicBezTo>
                    <a:cubicBezTo>
                      <a:pt x="6" y="27"/>
                      <a:pt x="18" y="17"/>
                      <a:pt x="29" y="5"/>
                    </a:cubicBezTo>
                    <a:cubicBezTo>
                      <a:pt x="35" y="0"/>
                      <a:pt x="29" y="7"/>
                      <a:pt x="29" y="8"/>
                    </a:cubicBezTo>
                    <a:cubicBezTo>
                      <a:pt x="21" y="14"/>
                      <a:pt x="16" y="19"/>
                      <a:pt x="6" y="30"/>
                    </a:cubicBezTo>
                    <a:cubicBezTo>
                      <a:pt x="9" y="28"/>
                      <a:pt x="10" y="27"/>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3" name="Freeform 6820">
                <a:extLst>
                  <a:ext uri="{FF2B5EF4-FFF2-40B4-BE49-F238E27FC236}">
                    <a16:creationId xmlns:a16="http://schemas.microsoft.com/office/drawing/2014/main" id="{259937D4-0FAB-4CD1-A373-53CD86E7742A}"/>
                  </a:ext>
                </a:extLst>
              </p:cNvPr>
              <p:cNvSpPr>
                <a:spLocks/>
              </p:cNvSpPr>
              <p:nvPr/>
            </p:nvSpPr>
            <p:spPr bwMode="auto">
              <a:xfrm>
                <a:off x="2489" y="2575"/>
                <a:ext cx="34" cy="15"/>
              </a:xfrm>
              <a:custGeom>
                <a:avLst/>
                <a:gdLst>
                  <a:gd name="T0" fmla="*/ 59 w 59"/>
                  <a:gd name="T1" fmla="*/ 0 h 26"/>
                  <a:gd name="T2" fmla="*/ 33 w 59"/>
                  <a:gd name="T3" fmla="*/ 14 h 26"/>
                  <a:gd name="T4" fmla="*/ 11 w 59"/>
                  <a:gd name="T5" fmla="*/ 26 h 26"/>
                  <a:gd name="T6" fmla="*/ 18 w 59"/>
                  <a:gd name="T7" fmla="*/ 22 h 26"/>
                  <a:gd name="T8" fmla="*/ 1 w 59"/>
                  <a:gd name="T9" fmla="*/ 20 h 26"/>
                  <a:gd name="T10" fmla="*/ 20 w 59"/>
                  <a:gd name="T11" fmla="*/ 19 h 26"/>
                  <a:gd name="T12" fmla="*/ 41 w 59"/>
                  <a:gd name="T13" fmla="*/ 9 h 26"/>
                  <a:gd name="T14" fmla="*/ 59 w 59"/>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6">
                    <a:moveTo>
                      <a:pt x="59" y="0"/>
                    </a:moveTo>
                    <a:cubicBezTo>
                      <a:pt x="51" y="4"/>
                      <a:pt x="42" y="9"/>
                      <a:pt x="33" y="14"/>
                    </a:cubicBezTo>
                    <a:cubicBezTo>
                      <a:pt x="25" y="18"/>
                      <a:pt x="17" y="23"/>
                      <a:pt x="11" y="26"/>
                    </a:cubicBezTo>
                    <a:cubicBezTo>
                      <a:pt x="11" y="25"/>
                      <a:pt x="15" y="23"/>
                      <a:pt x="18" y="22"/>
                    </a:cubicBezTo>
                    <a:cubicBezTo>
                      <a:pt x="6" y="23"/>
                      <a:pt x="0" y="24"/>
                      <a:pt x="1" y="20"/>
                    </a:cubicBezTo>
                    <a:cubicBezTo>
                      <a:pt x="12" y="16"/>
                      <a:pt x="20" y="18"/>
                      <a:pt x="20" y="19"/>
                    </a:cubicBezTo>
                    <a:cubicBezTo>
                      <a:pt x="24" y="18"/>
                      <a:pt x="32" y="14"/>
                      <a:pt x="41" y="9"/>
                    </a:cubicBezTo>
                    <a:cubicBezTo>
                      <a:pt x="49" y="5"/>
                      <a:pt x="57"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4" name="Freeform 6821">
                <a:extLst>
                  <a:ext uri="{FF2B5EF4-FFF2-40B4-BE49-F238E27FC236}">
                    <a16:creationId xmlns:a16="http://schemas.microsoft.com/office/drawing/2014/main" id="{AF85D8E5-0A83-422E-9994-96838A6A2ABD}"/>
                  </a:ext>
                </a:extLst>
              </p:cNvPr>
              <p:cNvSpPr>
                <a:spLocks/>
              </p:cNvSpPr>
              <p:nvPr/>
            </p:nvSpPr>
            <p:spPr bwMode="auto">
              <a:xfrm>
                <a:off x="2746" y="1928"/>
                <a:ext cx="20" cy="59"/>
              </a:xfrm>
              <a:custGeom>
                <a:avLst/>
                <a:gdLst>
                  <a:gd name="T0" fmla="*/ 29 w 35"/>
                  <a:gd name="T1" fmla="*/ 70 h 104"/>
                  <a:gd name="T2" fmla="*/ 29 w 35"/>
                  <a:gd name="T3" fmla="*/ 75 h 104"/>
                  <a:gd name="T4" fmla="*/ 34 w 35"/>
                  <a:gd name="T5" fmla="*/ 93 h 104"/>
                  <a:gd name="T6" fmla="*/ 29 w 35"/>
                  <a:gd name="T7" fmla="*/ 80 h 104"/>
                  <a:gd name="T8" fmla="*/ 34 w 35"/>
                  <a:gd name="T9" fmla="*/ 102 h 104"/>
                  <a:gd name="T10" fmla="*/ 33 w 35"/>
                  <a:gd name="T11" fmla="*/ 104 h 104"/>
                  <a:gd name="T12" fmla="*/ 26 w 35"/>
                  <a:gd name="T13" fmla="*/ 83 h 104"/>
                  <a:gd name="T14" fmla="*/ 31 w 35"/>
                  <a:gd name="T15" fmla="*/ 96 h 104"/>
                  <a:gd name="T16" fmla="*/ 27 w 35"/>
                  <a:gd name="T17" fmla="*/ 77 h 104"/>
                  <a:gd name="T18" fmla="*/ 21 w 35"/>
                  <a:gd name="T19" fmla="*/ 65 h 104"/>
                  <a:gd name="T20" fmla="*/ 15 w 35"/>
                  <a:gd name="T21" fmla="*/ 48 h 104"/>
                  <a:gd name="T22" fmla="*/ 15 w 35"/>
                  <a:gd name="T23" fmla="*/ 43 h 104"/>
                  <a:gd name="T24" fmla="*/ 15 w 35"/>
                  <a:gd name="T25" fmla="*/ 37 h 104"/>
                  <a:gd name="T26" fmla="*/ 12 w 35"/>
                  <a:gd name="T27" fmla="*/ 26 h 104"/>
                  <a:gd name="T28" fmla="*/ 4 w 35"/>
                  <a:gd name="T29" fmla="*/ 10 h 104"/>
                  <a:gd name="T30" fmla="*/ 9 w 35"/>
                  <a:gd name="T31" fmla="*/ 24 h 104"/>
                  <a:gd name="T32" fmla="*/ 5 w 35"/>
                  <a:gd name="T33" fmla="*/ 16 h 104"/>
                  <a:gd name="T34" fmla="*/ 0 w 35"/>
                  <a:gd name="T35" fmla="*/ 0 h 104"/>
                  <a:gd name="T36" fmla="*/ 14 w 35"/>
                  <a:gd name="T37" fmla="*/ 29 h 104"/>
                  <a:gd name="T38" fmla="*/ 10 w 35"/>
                  <a:gd name="T39" fmla="*/ 13 h 104"/>
                  <a:gd name="T40" fmla="*/ 18 w 35"/>
                  <a:gd name="T41" fmla="*/ 33 h 104"/>
                  <a:gd name="T42" fmla="*/ 18 w 35"/>
                  <a:gd name="T43" fmla="*/ 38 h 104"/>
                  <a:gd name="T44" fmla="*/ 14 w 35"/>
                  <a:gd name="T45" fmla="*/ 33 h 104"/>
                  <a:gd name="T46" fmla="*/ 25 w 35"/>
                  <a:gd name="T47" fmla="*/ 60 h 104"/>
                  <a:gd name="T48" fmla="*/ 35 w 35"/>
                  <a:gd name="T49" fmla="*/ 82 h 104"/>
                  <a:gd name="T50" fmla="*/ 29 w 35"/>
                  <a:gd name="T51"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104">
                    <a:moveTo>
                      <a:pt x="29" y="70"/>
                    </a:moveTo>
                    <a:cubicBezTo>
                      <a:pt x="28" y="69"/>
                      <a:pt x="30" y="77"/>
                      <a:pt x="29" y="75"/>
                    </a:cubicBezTo>
                    <a:cubicBezTo>
                      <a:pt x="30" y="81"/>
                      <a:pt x="32" y="87"/>
                      <a:pt x="34" y="93"/>
                    </a:cubicBezTo>
                    <a:cubicBezTo>
                      <a:pt x="33" y="93"/>
                      <a:pt x="30" y="80"/>
                      <a:pt x="29" y="80"/>
                    </a:cubicBezTo>
                    <a:cubicBezTo>
                      <a:pt x="28" y="83"/>
                      <a:pt x="34" y="99"/>
                      <a:pt x="34" y="102"/>
                    </a:cubicBezTo>
                    <a:cubicBezTo>
                      <a:pt x="33" y="104"/>
                      <a:pt x="33" y="104"/>
                      <a:pt x="33" y="104"/>
                    </a:cubicBezTo>
                    <a:cubicBezTo>
                      <a:pt x="30" y="95"/>
                      <a:pt x="30" y="93"/>
                      <a:pt x="26" y="83"/>
                    </a:cubicBezTo>
                    <a:cubicBezTo>
                      <a:pt x="28" y="82"/>
                      <a:pt x="29" y="87"/>
                      <a:pt x="31" y="96"/>
                    </a:cubicBezTo>
                    <a:cubicBezTo>
                      <a:pt x="31" y="94"/>
                      <a:pt x="29" y="85"/>
                      <a:pt x="27" y="77"/>
                    </a:cubicBezTo>
                    <a:cubicBezTo>
                      <a:pt x="24" y="69"/>
                      <a:pt x="21" y="63"/>
                      <a:pt x="21" y="65"/>
                    </a:cubicBezTo>
                    <a:cubicBezTo>
                      <a:pt x="19" y="59"/>
                      <a:pt x="17" y="53"/>
                      <a:pt x="15" y="48"/>
                    </a:cubicBezTo>
                    <a:cubicBezTo>
                      <a:pt x="18" y="53"/>
                      <a:pt x="17" y="48"/>
                      <a:pt x="15" y="43"/>
                    </a:cubicBezTo>
                    <a:cubicBezTo>
                      <a:pt x="14" y="38"/>
                      <a:pt x="12" y="33"/>
                      <a:pt x="15" y="37"/>
                    </a:cubicBezTo>
                    <a:cubicBezTo>
                      <a:pt x="16" y="38"/>
                      <a:pt x="9" y="22"/>
                      <a:pt x="12" y="26"/>
                    </a:cubicBezTo>
                    <a:cubicBezTo>
                      <a:pt x="10" y="22"/>
                      <a:pt x="7" y="21"/>
                      <a:pt x="4" y="10"/>
                    </a:cubicBezTo>
                    <a:cubicBezTo>
                      <a:pt x="2" y="8"/>
                      <a:pt x="7" y="18"/>
                      <a:pt x="9" y="24"/>
                    </a:cubicBezTo>
                    <a:cubicBezTo>
                      <a:pt x="10" y="28"/>
                      <a:pt x="8" y="23"/>
                      <a:pt x="5" y="16"/>
                    </a:cubicBezTo>
                    <a:cubicBezTo>
                      <a:pt x="3" y="10"/>
                      <a:pt x="0" y="2"/>
                      <a:pt x="0" y="0"/>
                    </a:cubicBezTo>
                    <a:cubicBezTo>
                      <a:pt x="5" y="13"/>
                      <a:pt x="7" y="13"/>
                      <a:pt x="14" y="29"/>
                    </a:cubicBezTo>
                    <a:cubicBezTo>
                      <a:pt x="11" y="19"/>
                      <a:pt x="14" y="27"/>
                      <a:pt x="10" y="13"/>
                    </a:cubicBezTo>
                    <a:cubicBezTo>
                      <a:pt x="11" y="12"/>
                      <a:pt x="15" y="23"/>
                      <a:pt x="18" y="33"/>
                    </a:cubicBezTo>
                    <a:cubicBezTo>
                      <a:pt x="18" y="34"/>
                      <a:pt x="16" y="33"/>
                      <a:pt x="18" y="38"/>
                    </a:cubicBezTo>
                    <a:cubicBezTo>
                      <a:pt x="17" y="37"/>
                      <a:pt x="14" y="28"/>
                      <a:pt x="14" y="33"/>
                    </a:cubicBezTo>
                    <a:cubicBezTo>
                      <a:pt x="18" y="38"/>
                      <a:pt x="22" y="53"/>
                      <a:pt x="25" y="60"/>
                    </a:cubicBezTo>
                    <a:cubicBezTo>
                      <a:pt x="29" y="69"/>
                      <a:pt x="30" y="67"/>
                      <a:pt x="35" y="82"/>
                    </a:cubicBezTo>
                    <a:cubicBezTo>
                      <a:pt x="34" y="81"/>
                      <a:pt x="32" y="77"/>
                      <a:pt x="2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5" name="Freeform 6822">
                <a:extLst>
                  <a:ext uri="{FF2B5EF4-FFF2-40B4-BE49-F238E27FC236}">
                    <a16:creationId xmlns:a16="http://schemas.microsoft.com/office/drawing/2014/main" id="{0F0A0536-B9AF-4B9A-9DAF-3A037D23B7B6}"/>
                  </a:ext>
                </a:extLst>
              </p:cNvPr>
              <p:cNvSpPr>
                <a:spLocks/>
              </p:cNvSpPr>
              <p:nvPr/>
            </p:nvSpPr>
            <p:spPr bwMode="auto">
              <a:xfrm>
                <a:off x="2689" y="2410"/>
                <a:ext cx="12" cy="13"/>
              </a:xfrm>
              <a:custGeom>
                <a:avLst/>
                <a:gdLst>
                  <a:gd name="T0" fmla="*/ 22 w 22"/>
                  <a:gd name="T1" fmla="*/ 0 h 23"/>
                  <a:gd name="T2" fmla="*/ 10 w 22"/>
                  <a:gd name="T3" fmla="*/ 16 h 23"/>
                  <a:gd name="T4" fmla="*/ 0 w 22"/>
                  <a:gd name="T5" fmla="*/ 22 h 23"/>
                  <a:gd name="T6" fmla="*/ 12 w 22"/>
                  <a:gd name="T7" fmla="*/ 9 h 23"/>
                  <a:gd name="T8" fmla="*/ 22 w 22"/>
                  <a:gd name="T9" fmla="*/ 0 h 23"/>
                </a:gdLst>
                <a:ahLst/>
                <a:cxnLst>
                  <a:cxn ang="0">
                    <a:pos x="T0" y="T1"/>
                  </a:cxn>
                  <a:cxn ang="0">
                    <a:pos x="T2" y="T3"/>
                  </a:cxn>
                  <a:cxn ang="0">
                    <a:pos x="T4" y="T5"/>
                  </a:cxn>
                  <a:cxn ang="0">
                    <a:pos x="T6" y="T7"/>
                  </a:cxn>
                  <a:cxn ang="0">
                    <a:pos x="T8" y="T9"/>
                  </a:cxn>
                </a:cxnLst>
                <a:rect l="0" t="0" r="r" b="b"/>
                <a:pathLst>
                  <a:path w="22" h="23">
                    <a:moveTo>
                      <a:pt x="22" y="0"/>
                    </a:moveTo>
                    <a:cubicBezTo>
                      <a:pt x="21" y="4"/>
                      <a:pt x="15" y="7"/>
                      <a:pt x="10" y="16"/>
                    </a:cubicBezTo>
                    <a:cubicBezTo>
                      <a:pt x="14" y="8"/>
                      <a:pt x="2" y="23"/>
                      <a:pt x="0" y="22"/>
                    </a:cubicBezTo>
                    <a:cubicBezTo>
                      <a:pt x="6" y="14"/>
                      <a:pt x="9" y="11"/>
                      <a:pt x="12" y="9"/>
                    </a:cubicBezTo>
                    <a:cubicBezTo>
                      <a:pt x="15" y="7"/>
                      <a:pt x="18" y="5"/>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6" name="Freeform 6823">
                <a:extLst>
                  <a:ext uri="{FF2B5EF4-FFF2-40B4-BE49-F238E27FC236}">
                    <a16:creationId xmlns:a16="http://schemas.microsoft.com/office/drawing/2014/main" id="{8EBD102E-EA01-4384-B381-5A35513BEF55}"/>
                  </a:ext>
                </a:extLst>
              </p:cNvPr>
              <p:cNvSpPr>
                <a:spLocks/>
              </p:cNvSpPr>
              <p:nvPr/>
            </p:nvSpPr>
            <p:spPr bwMode="auto">
              <a:xfrm>
                <a:off x="2766" y="1979"/>
                <a:ext cx="6" cy="16"/>
              </a:xfrm>
              <a:custGeom>
                <a:avLst/>
                <a:gdLst>
                  <a:gd name="T0" fmla="*/ 6 w 10"/>
                  <a:gd name="T1" fmla="*/ 18 h 28"/>
                  <a:gd name="T2" fmla="*/ 10 w 10"/>
                  <a:gd name="T3" fmla="*/ 28 h 28"/>
                  <a:gd name="T4" fmla="*/ 8 w 10"/>
                  <a:gd name="T5" fmla="*/ 26 h 28"/>
                  <a:gd name="T6" fmla="*/ 3 w 10"/>
                  <a:gd name="T7" fmla="*/ 8 h 28"/>
                  <a:gd name="T8" fmla="*/ 6 w 10"/>
                  <a:gd name="T9" fmla="*/ 18 h 28"/>
                </a:gdLst>
                <a:ahLst/>
                <a:cxnLst>
                  <a:cxn ang="0">
                    <a:pos x="T0" y="T1"/>
                  </a:cxn>
                  <a:cxn ang="0">
                    <a:pos x="T2" y="T3"/>
                  </a:cxn>
                  <a:cxn ang="0">
                    <a:pos x="T4" y="T5"/>
                  </a:cxn>
                  <a:cxn ang="0">
                    <a:pos x="T6" y="T7"/>
                  </a:cxn>
                  <a:cxn ang="0">
                    <a:pos x="T8" y="T9"/>
                  </a:cxn>
                </a:cxnLst>
                <a:rect l="0" t="0" r="r" b="b"/>
                <a:pathLst>
                  <a:path w="10" h="28">
                    <a:moveTo>
                      <a:pt x="6" y="18"/>
                    </a:moveTo>
                    <a:cubicBezTo>
                      <a:pt x="8" y="22"/>
                      <a:pt x="8" y="21"/>
                      <a:pt x="10" y="28"/>
                    </a:cubicBezTo>
                    <a:cubicBezTo>
                      <a:pt x="9" y="27"/>
                      <a:pt x="8" y="25"/>
                      <a:pt x="8" y="26"/>
                    </a:cubicBezTo>
                    <a:cubicBezTo>
                      <a:pt x="6" y="21"/>
                      <a:pt x="3" y="7"/>
                      <a:pt x="3" y="8"/>
                    </a:cubicBezTo>
                    <a:cubicBezTo>
                      <a:pt x="0" y="0"/>
                      <a:pt x="6" y="13"/>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7" name="Freeform 6824">
                <a:extLst>
                  <a:ext uri="{FF2B5EF4-FFF2-40B4-BE49-F238E27FC236}">
                    <a16:creationId xmlns:a16="http://schemas.microsoft.com/office/drawing/2014/main" id="{84E738CF-2F4A-4A23-90E9-BB0BBB228AA5}"/>
                  </a:ext>
                </a:extLst>
              </p:cNvPr>
              <p:cNvSpPr>
                <a:spLocks/>
              </p:cNvSpPr>
              <p:nvPr/>
            </p:nvSpPr>
            <p:spPr bwMode="auto">
              <a:xfrm>
                <a:off x="2701" y="2401"/>
                <a:ext cx="6" cy="8"/>
              </a:xfrm>
              <a:custGeom>
                <a:avLst/>
                <a:gdLst>
                  <a:gd name="T0" fmla="*/ 10 w 10"/>
                  <a:gd name="T1" fmla="*/ 0 h 13"/>
                  <a:gd name="T2" fmla="*/ 0 w 10"/>
                  <a:gd name="T3" fmla="*/ 13 h 13"/>
                  <a:gd name="T4" fmla="*/ 7 w 10"/>
                  <a:gd name="T5" fmla="*/ 0 h 13"/>
                  <a:gd name="T6" fmla="*/ 10 w 10"/>
                  <a:gd name="T7" fmla="*/ 0 h 13"/>
                </a:gdLst>
                <a:ahLst/>
                <a:cxnLst>
                  <a:cxn ang="0">
                    <a:pos x="T0" y="T1"/>
                  </a:cxn>
                  <a:cxn ang="0">
                    <a:pos x="T2" y="T3"/>
                  </a:cxn>
                  <a:cxn ang="0">
                    <a:pos x="T4" y="T5"/>
                  </a:cxn>
                  <a:cxn ang="0">
                    <a:pos x="T6" y="T7"/>
                  </a:cxn>
                </a:cxnLst>
                <a:rect l="0" t="0" r="r" b="b"/>
                <a:pathLst>
                  <a:path w="10" h="13">
                    <a:moveTo>
                      <a:pt x="10" y="0"/>
                    </a:moveTo>
                    <a:cubicBezTo>
                      <a:pt x="9" y="4"/>
                      <a:pt x="5" y="4"/>
                      <a:pt x="0" y="13"/>
                    </a:cubicBezTo>
                    <a:cubicBezTo>
                      <a:pt x="0" y="10"/>
                      <a:pt x="2" y="8"/>
                      <a:pt x="7" y="0"/>
                    </a:cubicBezTo>
                    <a:cubicBezTo>
                      <a:pt x="8" y="2"/>
                      <a:pt x="7"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8" name="Freeform 6825">
                <a:extLst>
                  <a:ext uri="{FF2B5EF4-FFF2-40B4-BE49-F238E27FC236}">
                    <a16:creationId xmlns:a16="http://schemas.microsoft.com/office/drawing/2014/main" id="{239F4F1D-426F-4108-A90B-616BB06CB281}"/>
                  </a:ext>
                </a:extLst>
              </p:cNvPr>
              <p:cNvSpPr>
                <a:spLocks noEditPoints="1"/>
              </p:cNvSpPr>
              <p:nvPr/>
            </p:nvSpPr>
            <p:spPr bwMode="auto">
              <a:xfrm>
                <a:off x="2778" y="2034"/>
                <a:ext cx="8" cy="54"/>
              </a:xfrm>
              <a:custGeom>
                <a:avLst/>
                <a:gdLst>
                  <a:gd name="T0" fmla="*/ 10 w 15"/>
                  <a:gd name="T1" fmla="*/ 74 h 94"/>
                  <a:gd name="T2" fmla="*/ 7 w 15"/>
                  <a:gd name="T3" fmla="*/ 48 h 94"/>
                  <a:gd name="T4" fmla="*/ 9 w 15"/>
                  <a:gd name="T5" fmla="*/ 46 h 94"/>
                  <a:gd name="T6" fmla="*/ 0 w 15"/>
                  <a:gd name="T7" fmla="*/ 0 h 94"/>
                  <a:gd name="T8" fmla="*/ 0 w 15"/>
                  <a:gd name="T9" fmla="*/ 16 h 94"/>
                  <a:gd name="T10" fmla="*/ 3 w 15"/>
                  <a:gd name="T11" fmla="*/ 47 h 94"/>
                  <a:gd name="T12" fmla="*/ 7 w 15"/>
                  <a:gd name="T13" fmla="*/ 52 h 94"/>
                  <a:gd name="T14" fmla="*/ 9 w 15"/>
                  <a:gd name="T15" fmla="*/ 73 h 94"/>
                  <a:gd name="T16" fmla="*/ 11 w 15"/>
                  <a:gd name="T17" fmla="*/ 89 h 94"/>
                  <a:gd name="T18" fmla="*/ 13 w 15"/>
                  <a:gd name="T19" fmla="*/ 92 h 94"/>
                  <a:gd name="T20" fmla="*/ 13 w 15"/>
                  <a:gd name="T21" fmla="*/ 72 h 94"/>
                  <a:gd name="T22" fmla="*/ 10 w 15"/>
                  <a:gd name="T23" fmla="*/ 74 h 94"/>
                  <a:gd name="T24" fmla="*/ 6 w 15"/>
                  <a:gd name="T25" fmla="*/ 41 h 94"/>
                  <a:gd name="T26" fmla="*/ 3 w 15"/>
                  <a:gd name="T27" fmla="*/ 40 h 94"/>
                  <a:gd name="T28" fmla="*/ 3 w 15"/>
                  <a:gd name="T29" fmla="*/ 23 h 94"/>
                  <a:gd name="T30" fmla="*/ 6 w 15"/>
                  <a:gd name="T31" fmla="*/ 4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94">
                    <a:moveTo>
                      <a:pt x="10" y="74"/>
                    </a:moveTo>
                    <a:cubicBezTo>
                      <a:pt x="9" y="66"/>
                      <a:pt x="7" y="50"/>
                      <a:pt x="7" y="48"/>
                    </a:cubicBezTo>
                    <a:cubicBezTo>
                      <a:pt x="8" y="49"/>
                      <a:pt x="10" y="56"/>
                      <a:pt x="9" y="46"/>
                    </a:cubicBezTo>
                    <a:cubicBezTo>
                      <a:pt x="7" y="45"/>
                      <a:pt x="4" y="21"/>
                      <a:pt x="0" y="0"/>
                    </a:cubicBezTo>
                    <a:cubicBezTo>
                      <a:pt x="1" y="6"/>
                      <a:pt x="0" y="9"/>
                      <a:pt x="0" y="16"/>
                    </a:cubicBezTo>
                    <a:cubicBezTo>
                      <a:pt x="0" y="22"/>
                      <a:pt x="1" y="31"/>
                      <a:pt x="3" y="47"/>
                    </a:cubicBezTo>
                    <a:cubicBezTo>
                      <a:pt x="5" y="46"/>
                      <a:pt x="6" y="43"/>
                      <a:pt x="7" y="52"/>
                    </a:cubicBezTo>
                    <a:cubicBezTo>
                      <a:pt x="8" y="58"/>
                      <a:pt x="9" y="66"/>
                      <a:pt x="9" y="73"/>
                    </a:cubicBezTo>
                    <a:cubicBezTo>
                      <a:pt x="10" y="81"/>
                      <a:pt x="10" y="87"/>
                      <a:pt x="11" y="89"/>
                    </a:cubicBezTo>
                    <a:cubicBezTo>
                      <a:pt x="10" y="78"/>
                      <a:pt x="12" y="94"/>
                      <a:pt x="13" y="92"/>
                    </a:cubicBezTo>
                    <a:cubicBezTo>
                      <a:pt x="12" y="81"/>
                      <a:pt x="15" y="80"/>
                      <a:pt x="13" y="72"/>
                    </a:cubicBezTo>
                    <a:cubicBezTo>
                      <a:pt x="14" y="83"/>
                      <a:pt x="11" y="78"/>
                      <a:pt x="10" y="74"/>
                    </a:cubicBezTo>
                    <a:close/>
                    <a:moveTo>
                      <a:pt x="6" y="41"/>
                    </a:moveTo>
                    <a:cubicBezTo>
                      <a:pt x="5" y="37"/>
                      <a:pt x="4" y="38"/>
                      <a:pt x="3" y="40"/>
                    </a:cubicBezTo>
                    <a:cubicBezTo>
                      <a:pt x="1" y="28"/>
                      <a:pt x="2" y="26"/>
                      <a:pt x="3" y="23"/>
                    </a:cubicBezTo>
                    <a:cubicBezTo>
                      <a:pt x="5" y="31"/>
                      <a:pt x="4" y="30"/>
                      <a:pt x="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09" name="Freeform 6826">
                <a:extLst>
                  <a:ext uri="{FF2B5EF4-FFF2-40B4-BE49-F238E27FC236}">
                    <a16:creationId xmlns:a16="http://schemas.microsoft.com/office/drawing/2014/main" id="{B245DA65-141D-49B6-BA14-1C85FD0589B7}"/>
                  </a:ext>
                </a:extLst>
              </p:cNvPr>
              <p:cNvSpPr>
                <a:spLocks/>
              </p:cNvSpPr>
              <p:nvPr/>
            </p:nvSpPr>
            <p:spPr bwMode="auto">
              <a:xfrm>
                <a:off x="2765" y="2235"/>
                <a:ext cx="9" cy="21"/>
              </a:xfrm>
              <a:custGeom>
                <a:avLst/>
                <a:gdLst>
                  <a:gd name="T0" fmla="*/ 13 w 15"/>
                  <a:gd name="T1" fmla="*/ 21 h 37"/>
                  <a:gd name="T2" fmla="*/ 7 w 15"/>
                  <a:gd name="T3" fmla="*/ 36 h 37"/>
                  <a:gd name="T4" fmla="*/ 12 w 15"/>
                  <a:gd name="T5" fmla="*/ 15 h 37"/>
                  <a:gd name="T6" fmla="*/ 12 w 15"/>
                  <a:gd name="T7" fmla="*/ 12 h 37"/>
                  <a:gd name="T8" fmla="*/ 5 w 15"/>
                  <a:gd name="T9" fmla="*/ 30 h 37"/>
                  <a:gd name="T10" fmla="*/ 8 w 15"/>
                  <a:gd name="T11" fmla="*/ 16 h 37"/>
                  <a:gd name="T12" fmla="*/ 2 w 15"/>
                  <a:gd name="T13" fmla="*/ 35 h 37"/>
                  <a:gd name="T14" fmla="*/ 0 w 15"/>
                  <a:gd name="T15" fmla="*/ 32 h 37"/>
                  <a:gd name="T16" fmla="*/ 7 w 15"/>
                  <a:gd name="T17" fmla="*/ 7 h 37"/>
                  <a:gd name="T18" fmla="*/ 13 w 15"/>
                  <a:gd name="T19" fmla="*/ 1 h 37"/>
                  <a:gd name="T20" fmla="*/ 13 w 15"/>
                  <a:gd name="T21"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7">
                    <a:moveTo>
                      <a:pt x="13" y="21"/>
                    </a:moveTo>
                    <a:cubicBezTo>
                      <a:pt x="11" y="29"/>
                      <a:pt x="9" y="31"/>
                      <a:pt x="7" y="36"/>
                    </a:cubicBezTo>
                    <a:cubicBezTo>
                      <a:pt x="6" y="36"/>
                      <a:pt x="9" y="25"/>
                      <a:pt x="12" y="15"/>
                    </a:cubicBezTo>
                    <a:cubicBezTo>
                      <a:pt x="10" y="20"/>
                      <a:pt x="8" y="20"/>
                      <a:pt x="12" y="12"/>
                    </a:cubicBezTo>
                    <a:cubicBezTo>
                      <a:pt x="10" y="15"/>
                      <a:pt x="8" y="19"/>
                      <a:pt x="5" y="30"/>
                    </a:cubicBezTo>
                    <a:cubicBezTo>
                      <a:pt x="5" y="30"/>
                      <a:pt x="6" y="25"/>
                      <a:pt x="8" y="16"/>
                    </a:cubicBezTo>
                    <a:cubicBezTo>
                      <a:pt x="7" y="17"/>
                      <a:pt x="5" y="26"/>
                      <a:pt x="2" y="35"/>
                    </a:cubicBezTo>
                    <a:cubicBezTo>
                      <a:pt x="1" y="37"/>
                      <a:pt x="3" y="29"/>
                      <a:pt x="0" y="32"/>
                    </a:cubicBezTo>
                    <a:cubicBezTo>
                      <a:pt x="4" y="24"/>
                      <a:pt x="5" y="12"/>
                      <a:pt x="7" y="7"/>
                    </a:cubicBezTo>
                    <a:cubicBezTo>
                      <a:pt x="11" y="0"/>
                      <a:pt x="8" y="19"/>
                      <a:pt x="13" y="1"/>
                    </a:cubicBezTo>
                    <a:cubicBezTo>
                      <a:pt x="15" y="3"/>
                      <a:pt x="11" y="19"/>
                      <a:pt x="1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0" name="Freeform 6827">
                <a:extLst>
                  <a:ext uri="{FF2B5EF4-FFF2-40B4-BE49-F238E27FC236}">
                    <a16:creationId xmlns:a16="http://schemas.microsoft.com/office/drawing/2014/main" id="{7EF35D33-E501-4E53-8541-C8BFA7EBA0C9}"/>
                  </a:ext>
                </a:extLst>
              </p:cNvPr>
              <p:cNvSpPr>
                <a:spLocks/>
              </p:cNvSpPr>
              <p:nvPr/>
            </p:nvSpPr>
            <p:spPr bwMode="auto">
              <a:xfrm>
                <a:off x="2442" y="2599"/>
                <a:ext cx="25" cy="13"/>
              </a:xfrm>
              <a:custGeom>
                <a:avLst/>
                <a:gdLst>
                  <a:gd name="T0" fmla="*/ 13 w 44"/>
                  <a:gd name="T1" fmla="*/ 17 h 23"/>
                  <a:gd name="T2" fmla="*/ 1 w 44"/>
                  <a:gd name="T3" fmla="*/ 20 h 23"/>
                  <a:gd name="T4" fmla="*/ 15 w 44"/>
                  <a:gd name="T5" fmla="*/ 13 h 23"/>
                  <a:gd name="T6" fmla="*/ 34 w 44"/>
                  <a:gd name="T7" fmla="*/ 4 h 23"/>
                  <a:gd name="T8" fmla="*/ 25 w 44"/>
                  <a:gd name="T9" fmla="*/ 6 h 23"/>
                  <a:gd name="T10" fmla="*/ 40 w 44"/>
                  <a:gd name="T11" fmla="*/ 3 h 23"/>
                  <a:gd name="T12" fmla="*/ 12 w 44"/>
                  <a:gd name="T13" fmla="*/ 16 h 23"/>
                  <a:gd name="T14" fmla="*/ 13 w 44"/>
                  <a:gd name="T15" fmla="*/ 17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3">
                    <a:moveTo>
                      <a:pt x="13" y="17"/>
                    </a:moveTo>
                    <a:cubicBezTo>
                      <a:pt x="0" y="23"/>
                      <a:pt x="10" y="16"/>
                      <a:pt x="1" y="20"/>
                    </a:cubicBezTo>
                    <a:cubicBezTo>
                      <a:pt x="7" y="17"/>
                      <a:pt x="11" y="15"/>
                      <a:pt x="15" y="13"/>
                    </a:cubicBezTo>
                    <a:cubicBezTo>
                      <a:pt x="20" y="11"/>
                      <a:pt x="25" y="8"/>
                      <a:pt x="34" y="4"/>
                    </a:cubicBezTo>
                    <a:cubicBezTo>
                      <a:pt x="37" y="2"/>
                      <a:pt x="22" y="9"/>
                      <a:pt x="25" y="6"/>
                    </a:cubicBezTo>
                    <a:cubicBezTo>
                      <a:pt x="41" y="0"/>
                      <a:pt x="44" y="0"/>
                      <a:pt x="40" y="3"/>
                    </a:cubicBezTo>
                    <a:cubicBezTo>
                      <a:pt x="36" y="6"/>
                      <a:pt x="24" y="12"/>
                      <a:pt x="12" y="16"/>
                    </a:cubicBezTo>
                    <a:cubicBezTo>
                      <a:pt x="2" y="19"/>
                      <a:pt x="17" y="15"/>
                      <a:pt x="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1" name="Freeform 6828">
                <a:extLst>
                  <a:ext uri="{FF2B5EF4-FFF2-40B4-BE49-F238E27FC236}">
                    <a16:creationId xmlns:a16="http://schemas.microsoft.com/office/drawing/2014/main" id="{B53662E3-EBEC-408B-BBEA-8E266A1D540E}"/>
                  </a:ext>
                </a:extLst>
              </p:cNvPr>
              <p:cNvSpPr>
                <a:spLocks/>
              </p:cNvSpPr>
              <p:nvPr/>
            </p:nvSpPr>
            <p:spPr bwMode="auto">
              <a:xfrm>
                <a:off x="2119" y="2618"/>
                <a:ext cx="26" cy="11"/>
              </a:xfrm>
              <a:custGeom>
                <a:avLst/>
                <a:gdLst>
                  <a:gd name="T0" fmla="*/ 38 w 46"/>
                  <a:gd name="T1" fmla="*/ 12 h 19"/>
                  <a:gd name="T2" fmla="*/ 25 w 46"/>
                  <a:gd name="T3" fmla="*/ 14 h 19"/>
                  <a:gd name="T4" fmla="*/ 27 w 46"/>
                  <a:gd name="T5" fmla="*/ 12 h 19"/>
                  <a:gd name="T6" fmla="*/ 8 w 46"/>
                  <a:gd name="T7" fmla="*/ 5 h 19"/>
                  <a:gd name="T8" fmla="*/ 22 w 46"/>
                  <a:gd name="T9" fmla="*/ 6 h 19"/>
                  <a:gd name="T10" fmla="*/ 9 w 46"/>
                  <a:gd name="T11" fmla="*/ 0 h 19"/>
                  <a:gd name="T12" fmla="*/ 22 w 46"/>
                  <a:gd name="T13" fmla="*/ 6 h 19"/>
                  <a:gd name="T14" fmla="*/ 38 w 46"/>
                  <a:gd name="T15" fmla="*/ 12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19">
                    <a:moveTo>
                      <a:pt x="38" y="12"/>
                    </a:moveTo>
                    <a:cubicBezTo>
                      <a:pt x="23" y="10"/>
                      <a:pt x="46" y="19"/>
                      <a:pt x="25" y="14"/>
                    </a:cubicBezTo>
                    <a:cubicBezTo>
                      <a:pt x="34" y="15"/>
                      <a:pt x="0" y="5"/>
                      <a:pt x="27" y="12"/>
                    </a:cubicBezTo>
                    <a:cubicBezTo>
                      <a:pt x="25" y="10"/>
                      <a:pt x="18" y="8"/>
                      <a:pt x="8" y="5"/>
                    </a:cubicBezTo>
                    <a:cubicBezTo>
                      <a:pt x="11" y="5"/>
                      <a:pt x="12" y="4"/>
                      <a:pt x="22" y="6"/>
                    </a:cubicBezTo>
                    <a:cubicBezTo>
                      <a:pt x="18" y="4"/>
                      <a:pt x="6" y="1"/>
                      <a:pt x="9" y="0"/>
                    </a:cubicBezTo>
                    <a:cubicBezTo>
                      <a:pt x="20" y="3"/>
                      <a:pt x="21" y="5"/>
                      <a:pt x="22" y="6"/>
                    </a:cubicBezTo>
                    <a:cubicBezTo>
                      <a:pt x="23" y="8"/>
                      <a:pt x="25" y="9"/>
                      <a:pt x="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2" name="Freeform 6829">
                <a:extLst>
                  <a:ext uri="{FF2B5EF4-FFF2-40B4-BE49-F238E27FC236}">
                    <a16:creationId xmlns:a16="http://schemas.microsoft.com/office/drawing/2014/main" id="{EC0A7C91-8CF4-4A8D-A963-6B88852973CF}"/>
                  </a:ext>
                </a:extLst>
              </p:cNvPr>
              <p:cNvSpPr>
                <a:spLocks/>
              </p:cNvSpPr>
              <p:nvPr/>
            </p:nvSpPr>
            <p:spPr bwMode="auto">
              <a:xfrm>
                <a:off x="2640" y="2457"/>
                <a:ext cx="24" cy="22"/>
              </a:xfrm>
              <a:custGeom>
                <a:avLst/>
                <a:gdLst>
                  <a:gd name="T0" fmla="*/ 18 w 42"/>
                  <a:gd name="T1" fmla="*/ 26 h 39"/>
                  <a:gd name="T2" fmla="*/ 22 w 42"/>
                  <a:gd name="T3" fmla="*/ 20 h 39"/>
                  <a:gd name="T4" fmla="*/ 12 w 42"/>
                  <a:gd name="T5" fmla="*/ 28 h 39"/>
                  <a:gd name="T6" fmla="*/ 2 w 42"/>
                  <a:gd name="T7" fmla="*/ 39 h 39"/>
                  <a:gd name="T8" fmla="*/ 11 w 42"/>
                  <a:gd name="T9" fmla="*/ 28 h 39"/>
                  <a:gd name="T10" fmla="*/ 0 w 42"/>
                  <a:gd name="T11" fmla="*/ 39 h 39"/>
                  <a:gd name="T12" fmla="*/ 12 w 42"/>
                  <a:gd name="T13" fmla="*/ 25 h 39"/>
                  <a:gd name="T14" fmla="*/ 20 w 42"/>
                  <a:gd name="T15" fmla="*/ 20 h 39"/>
                  <a:gd name="T16" fmla="*/ 20 w 42"/>
                  <a:gd name="T17" fmla="*/ 17 h 39"/>
                  <a:gd name="T18" fmla="*/ 28 w 42"/>
                  <a:gd name="T19" fmla="*/ 8 h 39"/>
                  <a:gd name="T20" fmla="*/ 30 w 42"/>
                  <a:gd name="T21" fmla="*/ 8 h 39"/>
                  <a:gd name="T22" fmla="*/ 24 w 42"/>
                  <a:gd name="T23" fmla="*/ 17 h 39"/>
                  <a:gd name="T24" fmla="*/ 42 w 42"/>
                  <a:gd name="T25" fmla="*/ 0 h 39"/>
                  <a:gd name="T26" fmla="*/ 33 w 42"/>
                  <a:gd name="T27" fmla="*/ 15 h 39"/>
                  <a:gd name="T28" fmla="*/ 16 w 42"/>
                  <a:gd name="T29" fmla="*/ 32 h 39"/>
                  <a:gd name="T30" fmla="*/ 9 w 42"/>
                  <a:gd name="T31" fmla="*/ 34 h 39"/>
                  <a:gd name="T32" fmla="*/ 14 w 42"/>
                  <a:gd name="T33" fmla="*/ 29 h 39"/>
                  <a:gd name="T34" fmla="*/ 18 w 42"/>
                  <a:gd name="T35"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39">
                    <a:moveTo>
                      <a:pt x="18" y="26"/>
                    </a:moveTo>
                    <a:cubicBezTo>
                      <a:pt x="20" y="23"/>
                      <a:pt x="18" y="24"/>
                      <a:pt x="22" y="20"/>
                    </a:cubicBezTo>
                    <a:cubicBezTo>
                      <a:pt x="20" y="21"/>
                      <a:pt x="13" y="30"/>
                      <a:pt x="12" y="28"/>
                    </a:cubicBezTo>
                    <a:cubicBezTo>
                      <a:pt x="8" y="34"/>
                      <a:pt x="9" y="32"/>
                      <a:pt x="2" y="39"/>
                    </a:cubicBezTo>
                    <a:cubicBezTo>
                      <a:pt x="1" y="39"/>
                      <a:pt x="10" y="30"/>
                      <a:pt x="11" y="28"/>
                    </a:cubicBezTo>
                    <a:cubicBezTo>
                      <a:pt x="9" y="29"/>
                      <a:pt x="4" y="35"/>
                      <a:pt x="0" y="39"/>
                    </a:cubicBezTo>
                    <a:cubicBezTo>
                      <a:pt x="0" y="36"/>
                      <a:pt x="5" y="34"/>
                      <a:pt x="12" y="25"/>
                    </a:cubicBezTo>
                    <a:cubicBezTo>
                      <a:pt x="16" y="21"/>
                      <a:pt x="15" y="25"/>
                      <a:pt x="20" y="20"/>
                    </a:cubicBezTo>
                    <a:cubicBezTo>
                      <a:pt x="25" y="14"/>
                      <a:pt x="14" y="24"/>
                      <a:pt x="20" y="17"/>
                    </a:cubicBezTo>
                    <a:cubicBezTo>
                      <a:pt x="22" y="14"/>
                      <a:pt x="24" y="12"/>
                      <a:pt x="28" y="8"/>
                    </a:cubicBezTo>
                    <a:cubicBezTo>
                      <a:pt x="29" y="8"/>
                      <a:pt x="20" y="20"/>
                      <a:pt x="30" y="8"/>
                    </a:cubicBezTo>
                    <a:cubicBezTo>
                      <a:pt x="30" y="10"/>
                      <a:pt x="28" y="12"/>
                      <a:pt x="24" y="17"/>
                    </a:cubicBezTo>
                    <a:cubicBezTo>
                      <a:pt x="30" y="11"/>
                      <a:pt x="38" y="3"/>
                      <a:pt x="42" y="0"/>
                    </a:cubicBezTo>
                    <a:cubicBezTo>
                      <a:pt x="28" y="15"/>
                      <a:pt x="32" y="13"/>
                      <a:pt x="33" y="15"/>
                    </a:cubicBezTo>
                    <a:cubicBezTo>
                      <a:pt x="26" y="21"/>
                      <a:pt x="24" y="23"/>
                      <a:pt x="16" y="32"/>
                    </a:cubicBezTo>
                    <a:cubicBezTo>
                      <a:pt x="15" y="31"/>
                      <a:pt x="9" y="37"/>
                      <a:pt x="9" y="34"/>
                    </a:cubicBezTo>
                    <a:cubicBezTo>
                      <a:pt x="12" y="31"/>
                      <a:pt x="14" y="29"/>
                      <a:pt x="14" y="29"/>
                    </a:cubicBezTo>
                    <a:cubicBezTo>
                      <a:pt x="16" y="26"/>
                      <a:pt x="17" y="26"/>
                      <a:pt x="1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3" name="Freeform 6830">
                <a:extLst>
                  <a:ext uri="{FF2B5EF4-FFF2-40B4-BE49-F238E27FC236}">
                    <a16:creationId xmlns:a16="http://schemas.microsoft.com/office/drawing/2014/main" id="{25D14536-6811-42B6-ACED-D5996300078A}"/>
                  </a:ext>
                </a:extLst>
              </p:cNvPr>
              <p:cNvSpPr>
                <a:spLocks/>
              </p:cNvSpPr>
              <p:nvPr/>
            </p:nvSpPr>
            <p:spPr bwMode="auto">
              <a:xfrm>
                <a:off x="2457" y="2582"/>
                <a:ext cx="39" cy="20"/>
              </a:xfrm>
              <a:custGeom>
                <a:avLst/>
                <a:gdLst>
                  <a:gd name="T0" fmla="*/ 35 w 69"/>
                  <a:gd name="T1" fmla="*/ 25 h 36"/>
                  <a:gd name="T2" fmla="*/ 31 w 69"/>
                  <a:gd name="T3" fmla="*/ 26 h 36"/>
                  <a:gd name="T4" fmla="*/ 24 w 69"/>
                  <a:gd name="T5" fmla="*/ 29 h 36"/>
                  <a:gd name="T6" fmla="*/ 40 w 69"/>
                  <a:gd name="T7" fmla="*/ 20 h 36"/>
                  <a:gd name="T8" fmla="*/ 24 w 69"/>
                  <a:gd name="T9" fmla="*/ 25 h 36"/>
                  <a:gd name="T10" fmla="*/ 1 w 69"/>
                  <a:gd name="T11" fmla="*/ 34 h 36"/>
                  <a:gd name="T12" fmla="*/ 20 w 69"/>
                  <a:gd name="T13" fmla="*/ 26 h 36"/>
                  <a:gd name="T14" fmla="*/ 41 w 69"/>
                  <a:gd name="T15" fmla="*/ 17 h 36"/>
                  <a:gd name="T16" fmla="*/ 32 w 69"/>
                  <a:gd name="T17" fmla="*/ 19 h 36"/>
                  <a:gd name="T18" fmla="*/ 47 w 69"/>
                  <a:gd name="T19" fmla="*/ 10 h 36"/>
                  <a:gd name="T20" fmla="*/ 53 w 69"/>
                  <a:gd name="T21" fmla="*/ 10 h 36"/>
                  <a:gd name="T22" fmla="*/ 68 w 69"/>
                  <a:gd name="T23" fmla="*/ 0 h 36"/>
                  <a:gd name="T24" fmla="*/ 57 w 69"/>
                  <a:gd name="T25" fmla="*/ 8 h 36"/>
                  <a:gd name="T26" fmla="*/ 52 w 69"/>
                  <a:gd name="T27" fmla="*/ 13 h 36"/>
                  <a:gd name="T28" fmla="*/ 31 w 69"/>
                  <a:gd name="T29" fmla="*/ 23 h 36"/>
                  <a:gd name="T30" fmla="*/ 48 w 69"/>
                  <a:gd name="T31" fmla="*/ 18 h 36"/>
                  <a:gd name="T32" fmla="*/ 35 w 69"/>
                  <a:gd name="T33"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36">
                    <a:moveTo>
                      <a:pt x="35" y="25"/>
                    </a:moveTo>
                    <a:cubicBezTo>
                      <a:pt x="32" y="26"/>
                      <a:pt x="31" y="26"/>
                      <a:pt x="31" y="26"/>
                    </a:cubicBezTo>
                    <a:cubicBezTo>
                      <a:pt x="24" y="29"/>
                      <a:pt x="24" y="29"/>
                      <a:pt x="24" y="29"/>
                    </a:cubicBezTo>
                    <a:cubicBezTo>
                      <a:pt x="28" y="26"/>
                      <a:pt x="31" y="24"/>
                      <a:pt x="40" y="20"/>
                    </a:cubicBezTo>
                    <a:cubicBezTo>
                      <a:pt x="37" y="20"/>
                      <a:pt x="19" y="30"/>
                      <a:pt x="24" y="25"/>
                    </a:cubicBezTo>
                    <a:cubicBezTo>
                      <a:pt x="16" y="28"/>
                      <a:pt x="0" y="36"/>
                      <a:pt x="1" y="34"/>
                    </a:cubicBezTo>
                    <a:cubicBezTo>
                      <a:pt x="10" y="30"/>
                      <a:pt x="15" y="28"/>
                      <a:pt x="20" y="26"/>
                    </a:cubicBezTo>
                    <a:cubicBezTo>
                      <a:pt x="41" y="17"/>
                      <a:pt x="41" y="17"/>
                      <a:pt x="41" y="17"/>
                    </a:cubicBezTo>
                    <a:cubicBezTo>
                      <a:pt x="41" y="16"/>
                      <a:pt x="38" y="17"/>
                      <a:pt x="32" y="19"/>
                    </a:cubicBezTo>
                    <a:cubicBezTo>
                      <a:pt x="47" y="12"/>
                      <a:pt x="32" y="17"/>
                      <a:pt x="47" y="10"/>
                    </a:cubicBezTo>
                    <a:cubicBezTo>
                      <a:pt x="54" y="7"/>
                      <a:pt x="44" y="13"/>
                      <a:pt x="53" y="10"/>
                    </a:cubicBezTo>
                    <a:cubicBezTo>
                      <a:pt x="61" y="6"/>
                      <a:pt x="56" y="5"/>
                      <a:pt x="68" y="0"/>
                    </a:cubicBezTo>
                    <a:cubicBezTo>
                      <a:pt x="69" y="0"/>
                      <a:pt x="63" y="4"/>
                      <a:pt x="57" y="8"/>
                    </a:cubicBezTo>
                    <a:cubicBezTo>
                      <a:pt x="51" y="11"/>
                      <a:pt x="47" y="14"/>
                      <a:pt x="52" y="13"/>
                    </a:cubicBezTo>
                    <a:cubicBezTo>
                      <a:pt x="49" y="16"/>
                      <a:pt x="35" y="19"/>
                      <a:pt x="31" y="23"/>
                    </a:cubicBezTo>
                    <a:cubicBezTo>
                      <a:pt x="37" y="21"/>
                      <a:pt x="48" y="16"/>
                      <a:pt x="48" y="18"/>
                    </a:cubicBezTo>
                    <a:cubicBezTo>
                      <a:pt x="37" y="23"/>
                      <a:pt x="31" y="24"/>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4" name="Freeform 6831">
                <a:extLst>
                  <a:ext uri="{FF2B5EF4-FFF2-40B4-BE49-F238E27FC236}">
                    <a16:creationId xmlns:a16="http://schemas.microsoft.com/office/drawing/2014/main" id="{14A5C2D6-7F79-4337-AEA3-8D78249D7F30}"/>
                  </a:ext>
                </a:extLst>
              </p:cNvPr>
              <p:cNvSpPr>
                <a:spLocks/>
              </p:cNvSpPr>
              <p:nvPr/>
            </p:nvSpPr>
            <p:spPr bwMode="auto">
              <a:xfrm>
                <a:off x="2355" y="2619"/>
                <a:ext cx="42" cy="13"/>
              </a:xfrm>
              <a:custGeom>
                <a:avLst/>
                <a:gdLst>
                  <a:gd name="T0" fmla="*/ 71 w 75"/>
                  <a:gd name="T1" fmla="*/ 0 h 22"/>
                  <a:gd name="T2" fmla="*/ 67 w 75"/>
                  <a:gd name="T3" fmla="*/ 4 h 22"/>
                  <a:gd name="T4" fmla="*/ 44 w 75"/>
                  <a:gd name="T5" fmla="*/ 10 h 22"/>
                  <a:gd name="T6" fmla="*/ 39 w 75"/>
                  <a:gd name="T7" fmla="*/ 14 h 22"/>
                  <a:gd name="T8" fmla="*/ 22 w 75"/>
                  <a:gd name="T9" fmla="*/ 20 h 22"/>
                  <a:gd name="T10" fmla="*/ 0 w 75"/>
                  <a:gd name="T11" fmla="*/ 21 h 22"/>
                  <a:gd name="T12" fmla="*/ 20 w 75"/>
                  <a:gd name="T13" fmla="*/ 14 h 22"/>
                  <a:gd name="T14" fmla="*/ 57 w 75"/>
                  <a:gd name="T15" fmla="*/ 5 h 22"/>
                  <a:gd name="T16" fmla="*/ 38 w 75"/>
                  <a:gd name="T17" fmla="*/ 9 h 22"/>
                  <a:gd name="T18" fmla="*/ 24 w 75"/>
                  <a:gd name="T19" fmla="*/ 9 h 22"/>
                  <a:gd name="T20" fmla="*/ 47 w 75"/>
                  <a:gd name="T21" fmla="*/ 4 h 22"/>
                  <a:gd name="T22" fmla="*/ 71 w 75"/>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2">
                    <a:moveTo>
                      <a:pt x="71" y="0"/>
                    </a:moveTo>
                    <a:cubicBezTo>
                      <a:pt x="75" y="1"/>
                      <a:pt x="61" y="4"/>
                      <a:pt x="67" y="4"/>
                    </a:cubicBezTo>
                    <a:cubicBezTo>
                      <a:pt x="53" y="8"/>
                      <a:pt x="56" y="8"/>
                      <a:pt x="44" y="10"/>
                    </a:cubicBezTo>
                    <a:cubicBezTo>
                      <a:pt x="32" y="13"/>
                      <a:pt x="44" y="12"/>
                      <a:pt x="39" y="14"/>
                    </a:cubicBezTo>
                    <a:cubicBezTo>
                      <a:pt x="25" y="16"/>
                      <a:pt x="23" y="18"/>
                      <a:pt x="22" y="20"/>
                    </a:cubicBezTo>
                    <a:cubicBezTo>
                      <a:pt x="10" y="22"/>
                      <a:pt x="14" y="18"/>
                      <a:pt x="0" y="21"/>
                    </a:cubicBezTo>
                    <a:cubicBezTo>
                      <a:pt x="11" y="19"/>
                      <a:pt x="28" y="15"/>
                      <a:pt x="20" y="14"/>
                    </a:cubicBezTo>
                    <a:cubicBezTo>
                      <a:pt x="36" y="11"/>
                      <a:pt x="50" y="7"/>
                      <a:pt x="57" y="5"/>
                    </a:cubicBezTo>
                    <a:cubicBezTo>
                      <a:pt x="52" y="5"/>
                      <a:pt x="39" y="9"/>
                      <a:pt x="38" y="9"/>
                    </a:cubicBezTo>
                    <a:cubicBezTo>
                      <a:pt x="30" y="10"/>
                      <a:pt x="28" y="9"/>
                      <a:pt x="24" y="9"/>
                    </a:cubicBezTo>
                    <a:cubicBezTo>
                      <a:pt x="36" y="7"/>
                      <a:pt x="36" y="7"/>
                      <a:pt x="47" y="4"/>
                    </a:cubicBezTo>
                    <a:cubicBezTo>
                      <a:pt x="36" y="8"/>
                      <a:pt x="60" y="5"/>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5" name="Freeform 6832">
                <a:extLst>
                  <a:ext uri="{FF2B5EF4-FFF2-40B4-BE49-F238E27FC236}">
                    <a16:creationId xmlns:a16="http://schemas.microsoft.com/office/drawing/2014/main" id="{4B632A70-55D6-49D4-B458-7BC10BDEA2F5}"/>
                  </a:ext>
                </a:extLst>
              </p:cNvPr>
              <p:cNvSpPr>
                <a:spLocks/>
              </p:cNvSpPr>
              <p:nvPr/>
            </p:nvSpPr>
            <p:spPr bwMode="auto">
              <a:xfrm>
                <a:off x="2758" y="2260"/>
                <a:ext cx="9" cy="25"/>
              </a:xfrm>
              <a:custGeom>
                <a:avLst/>
                <a:gdLst>
                  <a:gd name="T0" fmla="*/ 9 w 15"/>
                  <a:gd name="T1" fmla="*/ 23 h 45"/>
                  <a:gd name="T2" fmla="*/ 0 w 15"/>
                  <a:gd name="T3" fmla="*/ 45 h 45"/>
                  <a:gd name="T4" fmla="*/ 13 w 15"/>
                  <a:gd name="T5" fmla="*/ 2 h 45"/>
                  <a:gd name="T6" fmla="*/ 15 w 15"/>
                  <a:gd name="T7" fmla="*/ 5 h 45"/>
                  <a:gd name="T8" fmla="*/ 11 w 15"/>
                  <a:gd name="T9" fmla="*/ 13 h 45"/>
                  <a:gd name="T10" fmla="*/ 9 w 15"/>
                  <a:gd name="T11" fmla="*/ 23 h 45"/>
                </a:gdLst>
                <a:ahLst/>
                <a:cxnLst>
                  <a:cxn ang="0">
                    <a:pos x="T0" y="T1"/>
                  </a:cxn>
                  <a:cxn ang="0">
                    <a:pos x="T2" y="T3"/>
                  </a:cxn>
                  <a:cxn ang="0">
                    <a:pos x="T4" y="T5"/>
                  </a:cxn>
                  <a:cxn ang="0">
                    <a:pos x="T6" y="T7"/>
                  </a:cxn>
                  <a:cxn ang="0">
                    <a:pos x="T8" y="T9"/>
                  </a:cxn>
                  <a:cxn ang="0">
                    <a:pos x="T10" y="T11"/>
                  </a:cxn>
                </a:cxnLst>
                <a:rect l="0" t="0" r="r" b="b"/>
                <a:pathLst>
                  <a:path w="15" h="45">
                    <a:moveTo>
                      <a:pt x="9" y="23"/>
                    </a:moveTo>
                    <a:cubicBezTo>
                      <a:pt x="10" y="19"/>
                      <a:pt x="4" y="38"/>
                      <a:pt x="0" y="45"/>
                    </a:cubicBezTo>
                    <a:cubicBezTo>
                      <a:pt x="6" y="32"/>
                      <a:pt x="7" y="22"/>
                      <a:pt x="13" y="2"/>
                    </a:cubicBezTo>
                    <a:cubicBezTo>
                      <a:pt x="15" y="0"/>
                      <a:pt x="14" y="4"/>
                      <a:pt x="15" y="5"/>
                    </a:cubicBezTo>
                    <a:cubicBezTo>
                      <a:pt x="13" y="9"/>
                      <a:pt x="12" y="11"/>
                      <a:pt x="11" y="13"/>
                    </a:cubicBezTo>
                    <a:cubicBezTo>
                      <a:pt x="10" y="18"/>
                      <a:pt x="9" y="21"/>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6" name="Freeform 6833">
                <a:extLst>
                  <a:ext uri="{FF2B5EF4-FFF2-40B4-BE49-F238E27FC236}">
                    <a16:creationId xmlns:a16="http://schemas.microsoft.com/office/drawing/2014/main" id="{FA018027-EC6C-4AC2-B514-2AB1487FACD0}"/>
                  </a:ext>
                </a:extLst>
              </p:cNvPr>
              <p:cNvSpPr>
                <a:spLocks/>
              </p:cNvSpPr>
              <p:nvPr/>
            </p:nvSpPr>
            <p:spPr bwMode="auto">
              <a:xfrm>
                <a:off x="2742" y="2287"/>
                <a:ext cx="16" cy="40"/>
              </a:xfrm>
              <a:custGeom>
                <a:avLst/>
                <a:gdLst>
                  <a:gd name="T0" fmla="*/ 4 w 28"/>
                  <a:gd name="T1" fmla="*/ 63 h 70"/>
                  <a:gd name="T2" fmla="*/ 3 w 28"/>
                  <a:gd name="T3" fmla="*/ 63 h 70"/>
                  <a:gd name="T4" fmla="*/ 0 w 28"/>
                  <a:gd name="T5" fmla="*/ 70 h 70"/>
                  <a:gd name="T6" fmla="*/ 25 w 28"/>
                  <a:gd name="T7" fmla="*/ 7 h 70"/>
                  <a:gd name="T8" fmla="*/ 23 w 28"/>
                  <a:gd name="T9" fmla="*/ 15 h 70"/>
                  <a:gd name="T10" fmla="*/ 19 w 28"/>
                  <a:gd name="T11" fmla="*/ 28 h 70"/>
                  <a:gd name="T12" fmla="*/ 14 w 28"/>
                  <a:gd name="T13" fmla="*/ 39 h 70"/>
                  <a:gd name="T14" fmla="*/ 8 w 28"/>
                  <a:gd name="T15" fmla="*/ 56 h 70"/>
                  <a:gd name="T16" fmla="*/ 4 w 28"/>
                  <a:gd name="T17" fmla="*/ 6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70">
                    <a:moveTo>
                      <a:pt x="4" y="63"/>
                    </a:moveTo>
                    <a:cubicBezTo>
                      <a:pt x="2" y="67"/>
                      <a:pt x="2" y="65"/>
                      <a:pt x="3" y="63"/>
                    </a:cubicBezTo>
                    <a:cubicBezTo>
                      <a:pt x="3" y="63"/>
                      <a:pt x="1" y="68"/>
                      <a:pt x="0" y="70"/>
                    </a:cubicBezTo>
                    <a:cubicBezTo>
                      <a:pt x="7" y="50"/>
                      <a:pt x="16" y="32"/>
                      <a:pt x="25" y="7"/>
                    </a:cubicBezTo>
                    <a:cubicBezTo>
                      <a:pt x="28" y="0"/>
                      <a:pt x="25" y="8"/>
                      <a:pt x="23" y="15"/>
                    </a:cubicBezTo>
                    <a:cubicBezTo>
                      <a:pt x="20" y="23"/>
                      <a:pt x="17" y="31"/>
                      <a:pt x="19" y="28"/>
                    </a:cubicBezTo>
                    <a:cubicBezTo>
                      <a:pt x="16" y="36"/>
                      <a:pt x="16" y="33"/>
                      <a:pt x="14" y="39"/>
                    </a:cubicBezTo>
                    <a:cubicBezTo>
                      <a:pt x="14" y="39"/>
                      <a:pt x="13" y="43"/>
                      <a:pt x="8" y="56"/>
                    </a:cubicBezTo>
                    <a:cubicBezTo>
                      <a:pt x="10" y="50"/>
                      <a:pt x="5" y="57"/>
                      <a:pt x="4"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7" name="Freeform 6834">
                <a:extLst>
                  <a:ext uri="{FF2B5EF4-FFF2-40B4-BE49-F238E27FC236}">
                    <a16:creationId xmlns:a16="http://schemas.microsoft.com/office/drawing/2014/main" id="{6BFCF744-0D8F-4136-A0E8-8D5FED9693FA}"/>
                  </a:ext>
                </a:extLst>
              </p:cNvPr>
              <p:cNvSpPr>
                <a:spLocks/>
              </p:cNvSpPr>
              <p:nvPr/>
            </p:nvSpPr>
            <p:spPr bwMode="auto">
              <a:xfrm>
                <a:off x="2769" y="2001"/>
                <a:ext cx="4" cy="17"/>
              </a:xfrm>
              <a:custGeom>
                <a:avLst/>
                <a:gdLst>
                  <a:gd name="T0" fmla="*/ 3 w 7"/>
                  <a:gd name="T1" fmla="*/ 10 h 30"/>
                  <a:gd name="T2" fmla="*/ 6 w 7"/>
                  <a:gd name="T3" fmla="*/ 24 h 30"/>
                  <a:gd name="T4" fmla="*/ 0 w 7"/>
                  <a:gd name="T5" fmla="*/ 8 h 30"/>
                  <a:gd name="T6" fmla="*/ 3 w 7"/>
                  <a:gd name="T7" fmla="*/ 10 h 30"/>
                </a:gdLst>
                <a:ahLst/>
                <a:cxnLst>
                  <a:cxn ang="0">
                    <a:pos x="T0" y="T1"/>
                  </a:cxn>
                  <a:cxn ang="0">
                    <a:pos x="T2" y="T3"/>
                  </a:cxn>
                  <a:cxn ang="0">
                    <a:pos x="T4" y="T5"/>
                  </a:cxn>
                  <a:cxn ang="0">
                    <a:pos x="T6" y="T7"/>
                  </a:cxn>
                </a:cxnLst>
                <a:rect l="0" t="0" r="r" b="b"/>
                <a:pathLst>
                  <a:path w="7" h="30">
                    <a:moveTo>
                      <a:pt x="3" y="10"/>
                    </a:moveTo>
                    <a:cubicBezTo>
                      <a:pt x="1" y="8"/>
                      <a:pt x="6" y="28"/>
                      <a:pt x="6" y="24"/>
                    </a:cubicBezTo>
                    <a:cubicBezTo>
                      <a:pt x="7" y="30"/>
                      <a:pt x="3" y="22"/>
                      <a:pt x="0" y="8"/>
                    </a:cubicBezTo>
                    <a:cubicBezTo>
                      <a:pt x="3" y="16"/>
                      <a:pt x="2" y="0"/>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8" name="Freeform 6835">
                <a:extLst>
                  <a:ext uri="{FF2B5EF4-FFF2-40B4-BE49-F238E27FC236}">
                    <a16:creationId xmlns:a16="http://schemas.microsoft.com/office/drawing/2014/main" id="{73C7A453-21D7-45B6-A5F9-201DD59F8439}"/>
                  </a:ext>
                </a:extLst>
              </p:cNvPr>
              <p:cNvSpPr>
                <a:spLocks/>
              </p:cNvSpPr>
              <p:nvPr/>
            </p:nvSpPr>
            <p:spPr bwMode="auto">
              <a:xfrm>
                <a:off x="2239" y="2633"/>
                <a:ext cx="39" cy="7"/>
              </a:xfrm>
              <a:custGeom>
                <a:avLst/>
                <a:gdLst>
                  <a:gd name="T0" fmla="*/ 44 w 69"/>
                  <a:gd name="T1" fmla="*/ 11 h 11"/>
                  <a:gd name="T2" fmla="*/ 29 w 69"/>
                  <a:gd name="T3" fmla="*/ 11 h 11"/>
                  <a:gd name="T4" fmla="*/ 24 w 69"/>
                  <a:gd name="T5" fmla="*/ 9 h 11"/>
                  <a:gd name="T6" fmla="*/ 26 w 69"/>
                  <a:gd name="T7" fmla="*/ 7 h 11"/>
                  <a:gd name="T8" fmla="*/ 46 w 69"/>
                  <a:gd name="T9" fmla="*/ 7 h 11"/>
                  <a:gd name="T10" fmla="*/ 32 w 69"/>
                  <a:gd name="T11" fmla="*/ 5 h 11"/>
                  <a:gd name="T12" fmla="*/ 14 w 69"/>
                  <a:gd name="T13" fmla="*/ 6 h 11"/>
                  <a:gd name="T14" fmla="*/ 6 w 69"/>
                  <a:gd name="T15" fmla="*/ 0 h 11"/>
                  <a:gd name="T16" fmla="*/ 12 w 69"/>
                  <a:gd name="T17" fmla="*/ 4 h 11"/>
                  <a:gd name="T18" fmla="*/ 47 w 69"/>
                  <a:gd name="T19" fmla="*/ 4 h 11"/>
                  <a:gd name="T20" fmla="*/ 36 w 69"/>
                  <a:gd name="T21" fmla="*/ 5 h 11"/>
                  <a:gd name="T22" fmla="*/ 50 w 69"/>
                  <a:gd name="T23" fmla="*/ 7 h 11"/>
                  <a:gd name="T24" fmla="*/ 69 w 69"/>
                  <a:gd name="T25" fmla="*/ 7 h 11"/>
                  <a:gd name="T26" fmla="*/ 48 w 69"/>
                  <a:gd name="T27" fmla="*/ 8 h 11"/>
                  <a:gd name="T28" fmla="*/ 44 w 69"/>
                  <a:gd name="T2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1">
                    <a:moveTo>
                      <a:pt x="44" y="11"/>
                    </a:moveTo>
                    <a:cubicBezTo>
                      <a:pt x="41" y="11"/>
                      <a:pt x="36" y="11"/>
                      <a:pt x="29" y="11"/>
                    </a:cubicBezTo>
                    <a:cubicBezTo>
                      <a:pt x="36" y="11"/>
                      <a:pt x="42" y="9"/>
                      <a:pt x="24" y="9"/>
                    </a:cubicBezTo>
                    <a:cubicBezTo>
                      <a:pt x="35" y="8"/>
                      <a:pt x="33" y="9"/>
                      <a:pt x="26" y="7"/>
                    </a:cubicBezTo>
                    <a:cubicBezTo>
                      <a:pt x="29" y="8"/>
                      <a:pt x="46" y="9"/>
                      <a:pt x="46" y="7"/>
                    </a:cubicBezTo>
                    <a:cubicBezTo>
                      <a:pt x="34" y="7"/>
                      <a:pt x="18" y="6"/>
                      <a:pt x="32" y="5"/>
                    </a:cubicBezTo>
                    <a:cubicBezTo>
                      <a:pt x="22" y="5"/>
                      <a:pt x="8" y="4"/>
                      <a:pt x="14" y="6"/>
                    </a:cubicBezTo>
                    <a:cubicBezTo>
                      <a:pt x="0" y="3"/>
                      <a:pt x="13" y="2"/>
                      <a:pt x="6" y="0"/>
                    </a:cubicBezTo>
                    <a:cubicBezTo>
                      <a:pt x="13" y="0"/>
                      <a:pt x="29" y="4"/>
                      <a:pt x="12" y="4"/>
                    </a:cubicBezTo>
                    <a:cubicBezTo>
                      <a:pt x="21" y="5"/>
                      <a:pt x="36" y="4"/>
                      <a:pt x="47" y="4"/>
                    </a:cubicBezTo>
                    <a:cubicBezTo>
                      <a:pt x="50" y="5"/>
                      <a:pt x="42" y="5"/>
                      <a:pt x="36" y="5"/>
                    </a:cubicBezTo>
                    <a:cubicBezTo>
                      <a:pt x="47" y="5"/>
                      <a:pt x="48" y="6"/>
                      <a:pt x="50" y="7"/>
                    </a:cubicBezTo>
                    <a:cubicBezTo>
                      <a:pt x="52" y="7"/>
                      <a:pt x="55" y="8"/>
                      <a:pt x="69" y="7"/>
                    </a:cubicBezTo>
                    <a:cubicBezTo>
                      <a:pt x="66" y="8"/>
                      <a:pt x="56" y="8"/>
                      <a:pt x="48" y="8"/>
                    </a:cubicBezTo>
                    <a:cubicBezTo>
                      <a:pt x="41" y="9"/>
                      <a:pt x="36" y="9"/>
                      <a:pt x="4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19" name="Freeform 6836">
                <a:extLst>
                  <a:ext uri="{FF2B5EF4-FFF2-40B4-BE49-F238E27FC236}">
                    <a16:creationId xmlns:a16="http://schemas.microsoft.com/office/drawing/2014/main" id="{06B7D23A-B8CF-414B-B446-451C79D8B99E}"/>
                  </a:ext>
                </a:extLst>
              </p:cNvPr>
              <p:cNvSpPr>
                <a:spLocks/>
              </p:cNvSpPr>
              <p:nvPr/>
            </p:nvSpPr>
            <p:spPr bwMode="auto">
              <a:xfrm>
                <a:off x="2026" y="2583"/>
                <a:ext cx="14" cy="7"/>
              </a:xfrm>
              <a:custGeom>
                <a:avLst/>
                <a:gdLst>
                  <a:gd name="T0" fmla="*/ 11 w 25"/>
                  <a:gd name="T1" fmla="*/ 6 h 13"/>
                  <a:gd name="T2" fmla="*/ 18 w 25"/>
                  <a:gd name="T3" fmla="*/ 7 h 13"/>
                  <a:gd name="T4" fmla="*/ 25 w 25"/>
                  <a:gd name="T5" fmla="*/ 13 h 13"/>
                  <a:gd name="T6" fmla="*/ 11 w 25"/>
                  <a:gd name="T7" fmla="*/ 8 h 13"/>
                  <a:gd name="T8" fmla="*/ 18 w 25"/>
                  <a:gd name="T9" fmla="*/ 10 h 13"/>
                  <a:gd name="T10" fmla="*/ 11 w 25"/>
                  <a:gd name="T11" fmla="*/ 6 h 13"/>
                </a:gdLst>
                <a:ahLst/>
                <a:cxnLst>
                  <a:cxn ang="0">
                    <a:pos x="T0" y="T1"/>
                  </a:cxn>
                  <a:cxn ang="0">
                    <a:pos x="T2" y="T3"/>
                  </a:cxn>
                  <a:cxn ang="0">
                    <a:pos x="T4" y="T5"/>
                  </a:cxn>
                  <a:cxn ang="0">
                    <a:pos x="T6" y="T7"/>
                  </a:cxn>
                  <a:cxn ang="0">
                    <a:pos x="T8" y="T9"/>
                  </a:cxn>
                  <a:cxn ang="0">
                    <a:pos x="T10" y="T11"/>
                  </a:cxn>
                </a:cxnLst>
                <a:rect l="0" t="0" r="r" b="b"/>
                <a:pathLst>
                  <a:path w="25" h="13">
                    <a:moveTo>
                      <a:pt x="11" y="6"/>
                    </a:moveTo>
                    <a:cubicBezTo>
                      <a:pt x="0" y="0"/>
                      <a:pt x="18" y="8"/>
                      <a:pt x="18" y="7"/>
                    </a:cubicBezTo>
                    <a:cubicBezTo>
                      <a:pt x="23" y="10"/>
                      <a:pt x="23" y="12"/>
                      <a:pt x="25" y="13"/>
                    </a:cubicBezTo>
                    <a:cubicBezTo>
                      <a:pt x="23" y="13"/>
                      <a:pt x="12" y="7"/>
                      <a:pt x="11" y="8"/>
                    </a:cubicBezTo>
                    <a:cubicBezTo>
                      <a:pt x="2" y="3"/>
                      <a:pt x="8" y="4"/>
                      <a:pt x="18" y="10"/>
                    </a:cubicBezTo>
                    <a:cubicBezTo>
                      <a:pt x="17" y="8"/>
                      <a:pt x="11" y="5"/>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20" name="Freeform 6837">
                <a:extLst>
                  <a:ext uri="{FF2B5EF4-FFF2-40B4-BE49-F238E27FC236}">
                    <a16:creationId xmlns:a16="http://schemas.microsoft.com/office/drawing/2014/main" id="{B6A7DB67-ABA9-4F59-9716-2AF58D869AAB}"/>
                  </a:ext>
                </a:extLst>
              </p:cNvPr>
              <p:cNvSpPr>
                <a:spLocks/>
              </p:cNvSpPr>
              <p:nvPr/>
            </p:nvSpPr>
            <p:spPr bwMode="auto">
              <a:xfrm>
                <a:off x="2504" y="2560"/>
                <a:ext cx="33" cy="19"/>
              </a:xfrm>
              <a:custGeom>
                <a:avLst/>
                <a:gdLst>
                  <a:gd name="T0" fmla="*/ 12 w 57"/>
                  <a:gd name="T1" fmla="*/ 27 h 32"/>
                  <a:gd name="T2" fmla="*/ 29 w 57"/>
                  <a:gd name="T3" fmla="*/ 18 h 32"/>
                  <a:gd name="T4" fmla="*/ 0 w 57"/>
                  <a:gd name="T5" fmla="*/ 32 h 32"/>
                  <a:gd name="T6" fmla="*/ 8 w 57"/>
                  <a:gd name="T7" fmla="*/ 25 h 32"/>
                  <a:gd name="T8" fmla="*/ 23 w 57"/>
                  <a:gd name="T9" fmla="*/ 15 h 32"/>
                  <a:gd name="T10" fmla="*/ 30 w 57"/>
                  <a:gd name="T11" fmla="*/ 15 h 32"/>
                  <a:gd name="T12" fmla="*/ 57 w 57"/>
                  <a:gd name="T13" fmla="*/ 0 h 32"/>
                  <a:gd name="T14" fmla="*/ 35 w 57"/>
                  <a:gd name="T15" fmla="*/ 14 h 32"/>
                  <a:gd name="T16" fmla="*/ 35 w 57"/>
                  <a:gd name="T17" fmla="*/ 17 h 32"/>
                  <a:gd name="T18" fmla="*/ 30 w 57"/>
                  <a:gd name="T19" fmla="*/ 18 h 32"/>
                  <a:gd name="T20" fmla="*/ 24 w 57"/>
                  <a:gd name="T21" fmla="*/ 23 h 32"/>
                  <a:gd name="T22" fmla="*/ 11 w 57"/>
                  <a:gd name="T23" fmla="*/ 30 h 32"/>
                  <a:gd name="T24" fmla="*/ 12 w 57"/>
                  <a:gd name="T25"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2">
                    <a:moveTo>
                      <a:pt x="12" y="27"/>
                    </a:moveTo>
                    <a:cubicBezTo>
                      <a:pt x="21" y="23"/>
                      <a:pt x="19" y="23"/>
                      <a:pt x="29" y="18"/>
                    </a:cubicBezTo>
                    <a:cubicBezTo>
                      <a:pt x="26" y="17"/>
                      <a:pt x="11" y="26"/>
                      <a:pt x="0" y="32"/>
                    </a:cubicBezTo>
                    <a:cubicBezTo>
                      <a:pt x="9" y="26"/>
                      <a:pt x="21" y="20"/>
                      <a:pt x="8" y="25"/>
                    </a:cubicBezTo>
                    <a:cubicBezTo>
                      <a:pt x="12" y="22"/>
                      <a:pt x="24" y="16"/>
                      <a:pt x="23" y="15"/>
                    </a:cubicBezTo>
                    <a:cubicBezTo>
                      <a:pt x="27" y="13"/>
                      <a:pt x="27" y="14"/>
                      <a:pt x="30" y="15"/>
                    </a:cubicBezTo>
                    <a:cubicBezTo>
                      <a:pt x="40" y="11"/>
                      <a:pt x="44" y="7"/>
                      <a:pt x="57" y="0"/>
                    </a:cubicBezTo>
                    <a:cubicBezTo>
                      <a:pt x="56" y="2"/>
                      <a:pt x="44" y="8"/>
                      <a:pt x="35" y="14"/>
                    </a:cubicBezTo>
                    <a:cubicBezTo>
                      <a:pt x="39" y="13"/>
                      <a:pt x="50" y="8"/>
                      <a:pt x="35" y="17"/>
                    </a:cubicBezTo>
                    <a:cubicBezTo>
                      <a:pt x="39" y="14"/>
                      <a:pt x="38" y="14"/>
                      <a:pt x="30" y="18"/>
                    </a:cubicBezTo>
                    <a:cubicBezTo>
                      <a:pt x="22" y="22"/>
                      <a:pt x="11" y="30"/>
                      <a:pt x="24" y="23"/>
                    </a:cubicBezTo>
                    <a:cubicBezTo>
                      <a:pt x="24" y="24"/>
                      <a:pt x="16" y="27"/>
                      <a:pt x="11" y="30"/>
                    </a:cubicBezTo>
                    <a:cubicBezTo>
                      <a:pt x="15" y="27"/>
                      <a:pt x="18" y="26"/>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grpSp>
          <p:nvGrpSpPr>
            <p:cNvPr id="53" name="Group 7039">
              <a:extLst>
                <a:ext uri="{FF2B5EF4-FFF2-40B4-BE49-F238E27FC236}">
                  <a16:creationId xmlns:a16="http://schemas.microsoft.com/office/drawing/2014/main" id="{6C461798-593A-4EB5-A1D9-342543B7867A}"/>
                </a:ext>
              </a:extLst>
            </p:cNvPr>
            <p:cNvGrpSpPr>
              <a:grpSpLocks/>
            </p:cNvGrpSpPr>
            <p:nvPr/>
          </p:nvGrpSpPr>
          <p:grpSpPr bwMode="auto">
            <a:xfrm>
              <a:off x="3422148" y="4581380"/>
              <a:ext cx="1549400" cy="1568450"/>
              <a:chOff x="1805" y="1645"/>
              <a:chExt cx="976" cy="988"/>
            </a:xfrm>
            <a:grpFill/>
          </p:grpSpPr>
          <p:sp>
            <p:nvSpPr>
              <p:cNvPr id="121" name="Freeform 6839">
                <a:extLst>
                  <a:ext uri="{FF2B5EF4-FFF2-40B4-BE49-F238E27FC236}">
                    <a16:creationId xmlns:a16="http://schemas.microsoft.com/office/drawing/2014/main" id="{85CE04ED-7BB9-4679-9A9F-4D630F4D518E}"/>
                  </a:ext>
                </a:extLst>
              </p:cNvPr>
              <p:cNvSpPr>
                <a:spLocks/>
              </p:cNvSpPr>
              <p:nvPr/>
            </p:nvSpPr>
            <p:spPr bwMode="auto">
              <a:xfrm>
                <a:off x="2154" y="2626"/>
                <a:ext cx="36" cy="7"/>
              </a:xfrm>
              <a:custGeom>
                <a:avLst/>
                <a:gdLst>
                  <a:gd name="T0" fmla="*/ 44 w 62"/>
                  <a:gd name="T1" fmla="*/ 10 h 12"/>
                  <a:gd name="T2" fmla="*/ 0 w 62"/>
                  <a:gd name="T3" fmla="*/ 0 h 12"/>
                  <a:gd name="T4" fmla="*/ 7 w 62"/>
                  <a:gd name="T5" fmla="*/ 0 h 12"/>
                  <a:gd name="T6" fmla="*/ 27 w 62"/>
                  <a:gd name="T7" fmla="*/ 4 h 12"/>
                  <a:gd name="T8" fmla="*/ 16 w 62"/>
                  <a:gd name="T9" fmla="*/ 3 h 12"/>
                  <a:gd name="T10" fmla="*/ 59 w 62"/>
                  <a:gd name="T11" fmla="*/ 10 h 12"/>
                  <a:gd name="T12" fmla="*/ 48 w 62"/>
                  <a:gd name="T13" fmla="*/ 10 h 12"/>
                  <a:gd name="T14" fmla="*/ 44 w 62"/>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2">
                    <a:moveTo>
                      <a:pt x="44" y="10"/>
                    </a:moveTo>
                    <a:cubicBezTo>
                      <a:pt x="40" y="10"/>
                      <a:pt x="24" y="5"/>
                      <a:pt x="0" y="0"/>
                    </a:cubicBezTo>
                    <a:cubicBezTo>
                      <a:pt x="7" y="1"/>
                      <a:pt x="15" y="3"/>
                      <a:pt x="7" y="0"/>
                    </a:cubicBezTo>
                    <a:cubicBezTo>
                      <a:pt x="12" y="1"/>
                      <a:pt x="18" y="2"/>
                      <a:pt x="27" y="4"/>
                    </a:cubicBezTo>
                    <a:cubicBezTo>
                      <a:pt x="26" y="4"/>
                      <a:pt x="15" y="2"/>
                      <a:pt x="16" y="3"/>
                    </a:cubicBezTo>
                    <a:cubicBezTo>
                      <a:pt x="18" y="4"/>
                      <a:pt x="41" y="8"/>
                      <a:pt x="59" y="10"/>
                    </a:cubicBezTo>
                    <a:cubicBezTo>
                      <a:pt x="62" y="12"/>
                      <a:pt x="54" y="11"/>
                      <a:pt x="48" y="10"/>
                    </a:cubicBezTo>
                    <a:cubicBezTo>
                      <a:pt x="42" y="9"/>
                      <a:pt x="36" y="8"/>
                      <a:pt x="4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2" name="Freeform 6840">
                <a:extLst>
                  <a:ext uri="{FF2B5EF4-FFF2-40B4-BE49-F238E27FC236}">
                    <a16:creationId xmlns:a16="http://schemas.microsoft.com/office/drawing/2014/main" id="{C241A9CD-070F-4442-A97E-D4CBE63FD227}"/>
                  </a:ext>
                </a:extLst>
              </p:cNvPr>
              <p:cNvSpPr>
                <a:spLocks/>
              </p:cNvSpPr>
              <p:nvPr/>
            </p:nvSpPr>
            <p:spPr bwMode="auto">
              <a:xfrm>
                <a:off x="2398" y="2614"/>
                <a:ext cx="23" cy="6"/>
              </a:xfrm>
              <a:custGeom>
                <a:avLst/>
                <a:gdLst>
                  <a:gd name="T0" fmla="*/ 10 w 40"/>
                  <a:gd name="T1" fmla="*/ 5 h 10"/>
                  <a:gd name="T2" fmla="*/ 2 w 40"/>
                  <a:gd name="T3" fmla="*/ 6 h 10"/>
                  <a:gd name="T4" fmla="*/ 20 w 40"/>
                  <a:gd name="T5" fmla="*/ 0 h 10"/>
                  <a:gd name="T6" fmla="*/ 40 w 40"/>
                  <a:gd name="T7" fmla="*/ 0 h 10"/>
                  <a:gd name="T8" fmla="*/ 26 w 40"/>
                  <a:gd name="T9" fmla="*/ 6 h 10"/>
                  <a:gd name="T10" fmla="*/ 6 w 40"/>
                  <a:gd name="T11" fmla="*/ 10 h 10"/>
                  <a:gd name="T12" fmla="*/ 17 w 40"/>
                  <a:gd name="T13" fmla="*/ 6 h 10"/>
                  <a:gd name="T14" fmla="*/ 27 w 40"/>
                  <a:gd name="T15" fmla="*/ 3 h 10"/>
                  <a:gd name="T16" fmla="*/ 26 w 40"/>
                  <a:gd name="T17" fmla="*/ 2 h 10"/>
                  <a:gd name="T18" fmla="*/ 17 w 40"/>
                  <a:gd name="T19" fmla="*/ 3 h 10"/>
                  <a:gd name="T20" fmla="*/ 9 w 40"/>
                  <a:gd name="T21" fmla="*/ 4 h 10"/>
                  <a:gd name="T22" fmla="*/ 10 w 40"/>
                  <a:gd name="T2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10" y="5"/>
                    </a:moveTo>
                    <a:cubicBezTo>
                      <a:pt x="0" y="10"/>
                      <a:pt x="6" y="4"/>
                      <a:pt x="2" y="6"/>
                    </a:cubicBezTo>
                    <a:cubicBezTo>
                      <a:pt x="0" y="5"/>
                      <a:pt x="14" y="2"/>
                      <a:pt x="20" y="0"/>
                    </a:cubicBezTo>
                    <a:cubicBezTo>
                      <a:pt x="27" y="0"/>
                      <a:pt x="34" y="0"/>
                      <a:pt x="40" y="0"/>
                    </a:cubicBezTo>
                    <a:cubicBezTo>
                      <a:pt x="29" y="4"/>
                      <a:pt x="16" y="6"/>
                      <a:pt x="26" y="6"/>
                    </a:cubicBezTo>
                    <a:cubicBezTo>
                      <a:pt x="16" y="9"/>
                      <a:pt x="16" y="7"/>
                      <a:pt x="6" y="10"/>
                    </a:cubicBezTo>
                    <a:cubicBezTo>
                      <a:pt x="5" y="9"/>
                      <a:pt x="11" y="8"/>
                      <a:pt x="17" y="6"/>
                    </a:cubicBezTo>
                    <a:cubicBezTo>
                      <a:pt x="23" y="5"/>
                      <a:pt x="28" y="3"/>
                      <a:pt x="27" y="3"/>
                    </a:cubicBezTo>
                    <a:cubicBezTo>
                      <a:pt x="23" y="5"/>
                      <a:pt x="12" y="5"/>
                      <a:pt x="26" y="2"/>
                    </a:cubicBezTo>
                    <a:cubicBezTo>
                      <a:pt x="22" y="2"/>
                      <a:pt x="9" y="7"/>
                      <a:pt x="17" y="3"/>
                    </a:cubicBezTo>
                    <a:cubicBezTo>
                      <a:pt x="17" y="2"/>
                      <a:pt x="12" y="4"/>
                      <a:pt x="9" y="4"/>
                    </a:cubicBezTo>
                    <a:cubicBezTo>
                      <a:pt x="5" y="6"/>
                      <a:pt x="7" y="6"/>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3" name="Freeform 6841">
                <a:extLst>
                  <a:ext uri="{FF2B5EF4-FFF2-40B4-BE49-F238E27FC236}">
                    <a16:creationId xmlns:a16="http://schemas.microsoft.com/office/drawing/2014/main" id="{E3CE5DBC-2CB9-43B0-ADF5-DBDA33DB8881}"/>
                  </a:ext>
                </a:extLst>
              </p:cNvPr>
              <p:cNvSpPr>
                <a:spLocks/>
              </p:cNvSpPr>
              <p:nvPr/>
            </p:nvSpPr>
            <p:spPr bwMode="auto">
              <a:xfrm>
                <a:off x="2776" y="2178"/>
                <a:ext cx="5" cy="29"/>
              </a:xfrm>
              <a:custGeom>
                <a:avLst/>
                <a:gdLst>
                  <a:gd name="T0" fmla="*/ 0 w 8"/>
                  <a:gd name="T1" fmla="*/ 52 h 52"/>
                  <a:gd name="T2" fmla="*/ 7 w 8"/>
                  <a:gd name="T3" fmla="*/ 1 h 52"/>
                  <a:gd name="T4" fmla="*/ 6 w 8"/>
                  <a:gd name="T5" fmla="*/ 25 h 52"/>
                  <a:gd name="T6" fmla="*/ 0 w 8"/>
                  <a:gd name="T7" fmla="*/ 52 h 52"/>
                </a:gdLst>
                <a:ahLst/>
                <a:cxnLst>
                  <a:cxn ang="0">
                    <a:pos x="T0" y="T1"/>
                  </a:cxn>
                  <a:cxn ang="0">
                    <a:pos x="T2" y="T3"/>
                  </a:cxn>
                  <a:cxn ang="0">
                    <a:pos x="T4" y="T5"/>
                  </a:cxn>
                  <a:cxn ang="0">
                    <a:pos x="T6" y="T7"/>
                  </a:cxn>
                </a:cxnLst>
                <a:rect l="0" t="0" r="r" b="b"/>
                <a:pathLst>
                  <a:path w="8" h="52">
                    <a:moveTo>
                      <a:pt x="0" y="52"/>
                    </a:moveTo>
                    <a:cubicBezTo>
                      <a:pt x="4" y="39"/>
                      <a:pt x="6" y="19"/>
                      <a:pt x="7" y="1"/>
                    </a:cubicBezTo>
                    <a:cubicBezTo>
                      <a:pt x="8" y="0"/>
                      <a:pt x="8" y="12"/>
                      <a:pt x="6" y="25"/>
                    </a:cubicBezTo>
                    <a:cubicBezTo>
                      <a:pt x="5" y="38"/>
                      <a:pt x="2" y="51"/>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4" name="Freeform 6842">
                <a:extLst>
                  <a:ext uri="{FF2B5EF4-FFF2-40B4-BE49-F238E27FC236}">
                    <a16:creationId xmlns:a16="http://schemas.microsoft.com/office/drawing/2014/main" id="{DEE3C92C-4F68-495C-AF9F-4A09C41F2602}"/>
                  </a:ext>
                </a:extLst>
              </p:cNvPr>
              <p:cNvSpPr>
                <a:spLocks/>
              </p:cNvSpPr>
              <p:nvPr/>
            </p:nvSpPr>
            <p:spPr bwMode="auto">
              <a:xfrm>
                <a:off x="2770" y="2219"/>
                <a:ext cx="4" cy="15"/>
              </a:xfrm>
              <a:custGeom>
                <a:avLst/>
                <a:gdLst>
                  <a:gd name="T0" fmla="*/ 6 w 7"/>
                  <a:gd name="T1" fmla="*/ 6 h 28"/>
                  <a:gd name="T2" fmla="*/ 4 w 7"/>
                  <a:gd name="T3" fmla="*/ 23 h 28"/>
                  <a:gd name="T4" fmla="*/ 5 w 7"/>
                  <a:gd name="T5" fmla="*/ 9 h 28"/>
                  <a:gd name="T6" fmla="*/ 3 w 7"/>
                  <a:gd name="T7" fmla="*/ 14 h 28"/>
                  <a:gd name="T8" fmla="*/ 1 w 7"/>
                  <a:gd name="T9" fmla="*/ 28 h 28"/>
                  <a:gd name="T10" fmla="*/ 5 w 7"/>
                  <a:gd name="T11" fmla="*/ 3 h 28"/>
                  <a:gd name="T12" fmla="*/ 6 w 7"/>
                  <a:gd name="T13" fmla="*/ 6 h 28"/>
                </a:gdLst>
                <a:ahLst/>
                <a:cxnLst>
                  <a:cxn ang="0">
                    <a:pos x="T0" y="T1"/>
                  </a:cxn>
                  <a:cxn ang="0">
                    <a:pos x="T2" y="T3"/>
                  </a:cxn>
                  <a:cxn ang="0">
                    <a:pos x="T4" y="T5"/>
                  </a:cxn>
                  <a:cxn ang="0">
                    <a:pos x="T6" y="T7"/>
                  </a:cxn>
                  <a:cxn ang="0">
                    <a:pos x="T8" y="T9"/>
                  </a:cxn>
                  <a:cxn ang="0">
                    <a:pos x="T10" y="T11"/>
                  </a:cxn>
                  <a:cxn ang="0">
                    <a:pos x="T12" y="T13"/>
                  </a:cxn>
                </a:cxnLst>
                <a:rect l="0" t="0" r="r" b="b"/>
                <a:pathLst>
                  <a:path w="7" h="28">
                    <a:moveTo>
                      <a:pt x="6" y="6"/>
                    </a:moveTo>
                    <a:cubicBezTo>
                      <a:pt x="6" y="8"/>
                      <a:pt x="5" y="17"/>
                      <a:pt x="4" y="23"/>
                    </a:cubicBezTo>
                    <a:cubicBezTo>
                      <a:pt x="3" y="23"/>
                      <a:pt x="5" y="14"/>
                      <a:pt x="5" y="9"/>
                    </a:cubicBezTo>
                    <a:cubicBezTo>
                      <a:pt x="4" y="10"/>
                      <a:pt x="4" y="13"/>
                      <a:pt x="3" y="14"/>
                    </a:cubicBezTo>
                    <a:cubicBezTo>
                      <a:pt x="2" y="21"/>
                      <a:pt x="4" y="18"/>
                      <a:pt x="1" y="28"/>
                    </a:cubicBezTo>
                    <a:cubicBezTo>
                      <a:pt x="0" y="27"/>
                      <a:pt x="3" y="11"/>
                      <a:pt x="5" y="3"/>
                    </a:cubicBezTo>
                    <a:cubicBezTo>
                      <a:pt x="7" y="0"/>
                      <a:pt x="4" y="1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5" name="Freeform 6843">
                <a:extLst>
                  <a:ext uri="{FF2B5EF4-FFF2-40B4-BE49-F238E27FC236}">
                    <a16:creationId xmlns:a16="http://schemas.microsoft.com/office/drawing/2014/main" id="{EF729B0D-78A4-44BD-9A59-0D838A3C6841}"/>
                  </a:ext>
                </a:extLst>
              </p:cNvPr>
              <p:cNvSpPr>
                <a:spLocks/>
              </p:cNvSpPr>
              <p:nvPr/>
            </p:nvSpPr>
            <p:spPr bwMode="auto">
              <a:xfrm>
                <a:off x="2429" y="2604"/>
                <a:ext cx="20" cy="8"/>
              </a:xfrm>
              <a:custGeom>
                <a:avLst/>
                <a:gdLst>
                  <a:gd name="T0" fmla="*/ 23 w 35"/>
                  <a:gd name="T1" fmla="*/ 3 h 14"/>
                  <a:gd name="T2" fmla="*/ 9 w 35"/>
                  <a:gd name="T3" fmla="*/ 9 h 14"/>
                  <a:gd name="T4" fmla="*/ 35 w 35"/>
                  <a:gd name="T5" fmla="*/ 0 h 14"/>
                  <a:gd name="T6" fmla="*/ 0 w 35"/>
                  <a:gd name="T7" fmla="*/ 14 h 14"/>
                  <a:gd name="T8" fmla="*/ 0 w 35"/>
                  <a:gd name="T9" fmla="*/ 10 h 14"/>
                  <a:gd name="T10" fmla="*/ 23 w 35"/>
                  <a:gd name="T11" fmla="*/ 3 h 14"/>
                </a:gdLst>
                <a:ahLst/>
                <a:cxnLst>
                  <a:cxn ang="0">
                    <a:pos x="T0" y="T1"/>
                  </a:cxn>
                  <a:cxn ang="0">
                    <a:pos x="T2" y="T3"/>
                  </a:cxn>
                  <a:cxn ang="0">
                    <a:pos x="T4" y="T5"/>
                  </a:cxn>
                  <a:cxn ang="0">
                    <a:pos x="T6" y="T7"/>
                  </a:cxn>
                  <a:cxn ang="0">
                    <a:pos x="T8" y="T9"/>
                  </a:cxn>
                  <a:cxn ang="0">
                    <a:pos x="T10" y="T11"/>
                  </a:cxn>
                </a:cxnLst>
                <a:rect l="0" t="0" r="r" b="b"/>
                <a:pathLst>
                  <a:path w="35" h="14">
                    <a:moveTo>
                      <a:pt x="23" y="3"/>
                    </a:moveTo>
                    <a:cubicBezTo>
                      <a:pt x="28" y="3"/>
                      <a:pt x="15" y="7"/>
                      <a:pt x="9" y="9"/>
                    </a:cubicBezTo>
                    <a:cubicBezTo>
                      <a:pt x="12" y="9"/>
                      <a:pt x="27" y="3"/>
                      <a:pt x="35" y="0"/>
                    </a:cubicBezTo>
                    <a:cubicBezTo>
                      <a:pt x="29" y="3"/>
                      <a:pt x="15" y="9"/>
                      <a:pt x="0" y="14"/>
                    </a:cubicBezTo>
                    <a:cubicBezTo>
                      <a:pt x="3" y="11"/>
                      <a:pt x="6" y="9"/>
                      <a:pt x="0" y="10"/>
                    </a:cubicBezTo>
                    <a:cubicBezTo>
                      <a:pt x="3" y="8"/>
                      <a:pt x="21"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6" name="Freeform 6844">
                <a:extLst>
                  <a:ext uri="{FF2B5EF4-FFF2-40B4-BE49-F238E27FC236}">
                    <a16:creationId xmlns:a16="http://schemas.microsoft.com/office/drawing/2014/main" id="{E002DF93-6DB8-471B-A049-24B5561A3901}"/>
                  </a:ext>
                </a:extLst>
              </p:cNvPr>
              <p:cNvSpPr>
                <a:spLocks noEditPoints="1"/>
              </p:cNvSpPr>
              <p:nvPr/>
            </p:nvSpPr>
            <p:spPr bwMode="auto">
              <a:xfrm>
                <a:off x="2738" y="1927"/>
                <a:ext cx="39" cy="136"/>
              </a:xfrm>
              <a:custGeom>
                <a:avLst/>
                <a:gdLst>
                  <a:gd name="T0" fmla="*/ 24 w 70"/>
                  <a:gd name="T1" fmla="*/ 38 h 240"/>
                  <a:gd name="T2" fmla="*/ 13 w 70"/>
                  <a:gd name="T3" fmla="*/ 10 h 240"/>
                  <a:gd name="T4" fmla="*/ 15 w 70"/>
                  <a:gd name="T5" fmla="*/ 23 h 240"/>
                  <a:gd name="T6" fmla="*/ 11 w 70"/>
                  <a:gd name="T7" fmla="*/ 13 h 240"/>
                  <a:gd name="T8" fmla="*/ 10 w 70"/>
                  <a:gd name="T9" fmla="*/ 15 h 240"/>
                  <a:gd name="T10" fmla="*/ 14 w 70"/>
                  <a:gd name="T11" fmla="*/ 25 h 240"/>
                  <a:gd name="T12" fmla="*/ 37 w 70"/>
                  <a:gd name="T13" fmla="*/ 90 h 240"/>
                  <a:gd name="T14" fmla="*/ 24 w 70"/>
                  <a:gd name="T15" fmla="*/ 56 h 240"/>
                  <a:gd name="T16" fmla="*/ 9 w 70"/>
                  <a:gd name="T17" fmla="*/ 21 h 240"/>
                  <a:gd name="T18" fmla="*/ 12 w 70"/>
                  <a:gd name="T19" fmla="*/ 23 h 240"/>
                  <a:gd name="T20" fmla="*/ 5 w 70"/>
                  <a:gd name="T21" fmla="*/ 9 h 240"/>
                  <a:gd name="T22" fmla="*/ 2 w 70"/>
                  <a:gd name="T23" fmla="*/ 5 h 240"/>
                  <a:gd name="T24" fmla="*/ 14 w 70"/>
                  <a:gd name="T25" fmla="*/ 34 h 240"/>
                  <a:gd name="T26" fmla="*/ 27 w 70"/>
                  <a:gd name="T27" fmla="*/ 68 h 240"/>
                  <a:gd name="T28" fmla="*/ 25 w 70"/>
                  <a:gd name="T29" fmla="*/ 66 h 240"/>
                  <a:gd name="T30" fmla="*/ 39 w 70"/>
                  <a:gd name="T31" fmla="*/ 112 h 240"/>
                  <a:gd name="T32" fmla="*/ 37 w 70"/>
                  <a:gd name="T33" fmla="*/ 113 h 240"/>
                  <a:gd name="T34" fmla="*/ 41 w 70"/>
                  <a:gd name="T35" fmla="*/ 109 h 240"/>
                  <a:gd name="T36" fmla="*/ 40 w 70"/>
                  <a:gd name="T37" fmla="*/ 111 h 240"/>
                  <a:gd name="T38" fmla="*/ 33 w 70"/>
                  <a:gd name="T39" fmla="*/ 90 h 240"/>
                  <a:gd name="T40" fmla="*/ 34 w 70"/>
                  <a:gd name="T41" fmla="*/ 85 h 240"/>
                  <a:gd name="T42" fmla="*/ 37 w 70"/>
                  <a:gd name="T43" fmla="*/ 95 h 240"/>
                  <a:gd name="T44" fmla="*/ 36 w 70"/>
                  <a:gd name="T45" fmla="*/ 96 h 240"/>
                  <a:gd name="T46" fmla="*/ 45 w 70"/>
                  <a:gd name="T47" fmla="*/ 114 h 240"/>
                  <a:gd name="T48" fmla="*/ 39 w 70"/>
                  <a:gd name="T49" fmla="*/ 102 h 240"/>
                  <a:gd name="T50" fmla="*/ 38 w 70"/>
                  <a:gd name="T51" fmla="*/ 94 h 240"/>
                  <a:gd name="T52" fmla="*/ 44 w 70"/>
                  <a:gd name="T53" fmla="*/ 111 h 240"/>
                  <a:gd name="T54" fmla="*/ 47 w 70"/>
                  <a:gd name="T55" fmla="*/ 125 h 240"/>
                  <a:gd name="T56" fmla="*/ 53 w 70"/>
                  <a:gd name="T57" fmla="*/ 146 h 240"/>
                  <a:gd name="T58" fmla="*/ 47 w 70"/>
                  <a:gd name="T59" fmla="*/ 130 h 240"/>
                  <a:gd name="T60" fmla="*/ 56 w 70"/>
                  <a:gd name="T61" fmla="*/ 169 h 240"/>
                  <a:gd name="T62" fmla="*/ 62 w 70"/>
                  <a:gd name="T63" fmla="*/ 191 h 240"/>
                  <a:gd name="T64" fmla="*/ 66 w 70"/>
                  <a:gd name="T65" fmla="*/ 223 h 240"/>
                  <a:gd name="T66" fmla="*/ 70 w 70"/>
                  <a:gd name="T67" fmla="*/ 240 h 240"/>
                  <a:gd name="T68" fmla="*/ 66 w 70"/>
                  <a:gd name="T69" fmla="*/ 204 h 240"/>
                  <a:gd name="T70" fmla="*/ 60 w 70"/>
                  <a:gd name="T71" fmla="*/ 166 h 240"/>
                  <a:gd name="T72" fmla="*/ 54 w 70"/>
                  <a:gd name="T73" fmla="*/ 154 h 240"/>
                  <a:gd name="T74" fmla="*/ 57 w 70"/>
                  <a:gd name="T75" fmla="*/ 155 h 240"/>
                  <a:gd name="T76" fmla="*/ 47 w 70"/>
                  <a:gd name="T77" fmla="*/ 116 h 240"/>
                  <a:gd name="T78" fmla="*/ 34 w 70"/>
                  <a:gd name="T79" fmla="*/ 75 h 240"/>
                  <a:gd name="T80" fmla="*/ 38 w 70"/>
                  <a:gd name="T81" fmla="*/ 84 h 240"/>
                  <a:gd name="T82" fmla="*/ 27 w 70"/>
                  <a:gd name="T83" fmla="*/ 48 h 240"/>
                  <a:gd name="T84" fmla="*/ 29 w 70"/>
                  <a:gd name="T85" fmla="*/ 56 h 240"/>
                  <a:gd name="T86" fmla="*/ 26 w 70"/>
                  <a:gd name="T87" fmla="*/ 50 h 240"/>
                  <a:gd name="T88" fmla="*/ 18 w 70"/>
                  <a:gd name="T89" fmla="*/ 27 h 240"/>
                  <a:gd name="T90" fmla="*/ 24 w 70"/>
                  <a:gd name="T91" fmla="*/ 38 h 240"/>
                  <a:gd name="T92" fmla="*/ 23 w 70"/>
                  <a:gd name="T93" fmla="*/ 43 h 240"/>
                  <a:gd name="T94" fmla="*/ 20 w 70"/>
                  <a:gd name="T95" fmla="*/ 38 h 240"/>
                  <a:gd name="T96" fmla="*/ 13 w 70"/>
                  <a:gd name="T97" fmla="*/ 20 h 240"/>
                  <a:gd name="T98" fmla="*/ 23 w 70"/>
                  <a:gd name="T99" fmla="*/ 4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 h="240">
                    <a:moveTo>
                      <a:pt x="24" y="38"/>
                    </a:moveTo>
                    <a:cubicBezTo>
                      <a:pt x="18" y="25"/>
                      <a:pt x="16" y="15"/>
                      <a:pt x="13" y="10"/>
                    </a:cubicBezTo>
                    <a:cubicBezTo>
                      <a:pt x="10" y="8"/>
                      <a:pt x="17" y="24"/>
                      <a:pt x="15" y="23"/>
                    </a:cubicBezTo>
                    <a:cubicBezTo>
                      <a:pt x="11" y="13"/>
                      <a:pt x="11" y="13"/>
                      <a:pt x="11" y="13"/>
                    </a:cubicBezTo>
                    <a:cubicBezTo>
                      <a:pt x="9" y="12"/>
                      <a:pt x="13" y="20"/>
                      <a:pt x="10" y="15"/>
                    </a:cubicBezTo>
                    <a:cubicBezTo>
                      <a:pt x="13" y="22"/>
                      <a:pt x="17" y="29"/>
                      <a:pt x="14" y="25"/>
                    </a:cubicBezTo>
                    <a:cubicBezTo>
                      <a:pt x="22" y="46"/>
                      <a:pt x="30" y="68"/>
                      <a:pt x="37" y="90"/>
                    </a:cubicBezTo>
                    <a:cubicBezTo>
                      <a:pt x="34" y="84"/>
                      <a:pt x="29" y="70"/>
                      <a:pt x="24" y="56"/>
                    </a:cubicBezTo>
                    <a:cubicBezTo>
                      <a:pt x="18" y="42"/>
                      <a:pt x="13" y="28"/>
                      <a:pt x="9" y="21"/>
                    </a:cubicBezTo>
                    <a:cubicBezTo>
                      <a:pt x="10" y="20"/>
                      <a:pt x="11" y="24"/>
                      <a:pt x="12" y="23"/>
                    </a:cubicBezTo>
                    <a:cubicBezTo>
                      <a:pt x="10" y="21"/>
                      <a:pt x="7" y="14"/>
                      <a:pt x="5" y="9"/>
                    </a:cubicBezTo>
                    <a:cubicBezTo>
                      <a:pt x="2" y="3"/>
                      <a:pt x="0" y="0"/>
                      <a:pt x="2" y="5"/>
                    </a:cubicBezTo>
                    <a:cubicBezTo>
                      <a:pt x="6" y="16"/>
                      <a:pt x="10" y="25"/>
                      <a:pt x="14" y="34"/>
                    </a:cubicBezTo>
                    <a:cubicBezTo>
                      <a:pt x="17" y="43"/>
                      <a:pt x="22" y="54"/>
                      <a:pt x="27" y="68"/>
                    </a:cubicBezTo>
                    <a:cubicBezTo>
                      <a:pt x="26" y="68"/>
                      <a:pt x="25" y="64"/>
                      <a:pt x="25" y="66"/>
                    </a:cubicBezTo>
                    <a:cubicBezTo>
                      <a:pt x="32" y="87"/>
                      <a:pt x="36" y="98"/>
                      <a:pt x="39" y="112"/>
                    </a:cubicBezTo>
                    <a:cubicBezTo>
                      <a:pt x="37" y="109"/>
                      <a:pt x="34" y="101"/>
                      <a:pt x="37" y="113"/>
                    </a:cubicBezTo>
                    <a:cubicBezTo>
                      <a:pt x="43" y="129"/>
                      <a:pt x="41" y="118"/>
                      <a:pt x="41" y="109"/>
                    </a:cubicBezTo>
                    <a:cubicBezTo>
                      <a:pt x="39" y="104"/>
                      <a:pt x="40" y="111"/>
                      <a:pt x="40" y="111"/>
                    </a:cubicBezTo>
                    <a:cubicBezTo>
                      <a:pt x="38" y="104"/>
                      <a:pt x="35" y="97"/>
                      <a:pt x="33" y="90"/>
                    </a:cubicBezTo>
                    <a:cubicBezTo>
                      <a:pt x="34" y="90"/>
                      <a:pt x="33" y="85"/>
                      <a:pt x="34" y="85"/>
                    </a:cubicBezTo>
                    <a:cubicBezTo>
                      <a:pt x="35" y="89"/>
                      <a:pt x="36" y="89"/>
                      <a:pt x="37" y="95"/>
                    </a:cubicBezTo>
                    <a:cubicBezTo>
                      <a:pt x="36" y="96"/>
                      <a:pt x="36" y="96"/>
                      <a:pt x="36" y="96"/>
                    </a:cubicBezTo>
                    <a:cubicBezTo>
                      <a:pt x="40" y="109"/>
                      <a:pt x="42" y="108"/>
                      <a:pt x="45" y="114"/>
                    </a:cubicBezTo>
                    <a:cubicBezTo>
                      <a:pt x="42" y="100"/>
                      <a:pt x="42" y="108"/>
                      <a:pt x="39" y="102"/>
                    </a:cubicBezTo>
                    <a:cubicBezTo>
                      <a:pt x="38" y="98"/>
                      <a:pt x="38" y="96"/>
                      <a:pt x="38" y="94"/>
                    </a:cubicBezTo>
                    <a:cubicBezTo>
                      <a:pt x="41" y="97"/>
                      <a:pt x="43" y="104"/>
                      <a:pt x="44" y="111"/>
                    </a:cubicBezTo>
                    <a:cubicBezTo>
                      <a:pt x="46" y="117"/>
                      <a:pt x="47" y="124"/>
                      <a:pt x="47" y="125"/>
                    </a:cubicBezTo>
                    <a:cubicBezTo>
                      <a:pt x="49" y="132"/>
                      <a:pt x="54" y="138"/>
                      <a:pt x="53" y="146"/>
                    </a:cubicBezTo>
                    <a:cubicBezTo>
                      <a:pt x="51" y="137"/>
                      <a:pt x="48" y="127"/>
                      <a:pt x="47" y="130"/>
                    </a:cubicBezTo>
                    <a:cubicBezTo>
                      <a:pt x="52" y="143"/>
                      <a:pt x="54" y="155"/>
                      <a:pt x="56" y="169"/>
                    </a:cubicBezTo>
                    <a:cubicBezTo>
                      <a:pt x="58" y="171"/>
                      <a:pt x="60" y="180"/>
                      <a:pt x="62" y="191"/>
                    </a:cubicBezTo>
                    <a:cubicBezTo>
                      <a:pt x="64" y="203"/>
                      <a:pt x="66" y="215"/>
                      <a:pt x="66" y="223"/>
                    </a:cubicBezTo>
                    <a:cubicBezTo>
                      <a:pt x="68" y="232"/>
                      <a:pt x="69" y="235"/>
                      <a:pt x="70" y="240"/>
                    </a:cubicBezTo>
                    <a:cubicBezTo>
                      <a:pt x="70" y="230"/>
                      <a:pt x="68" y="217"/>
                      <a:pt x="66" y="204"/>
                    </a:cubicBezTo>
                    <a:cubicBezTo>
                      <a:pt x="64" y="192"/>
                      <a:pt x="61" y="178"/>
                      <a:pt x="60" y="166"/>
                    </a:cubicBezTo>
                    <a:cubicBezTo>
                      <a:pt x="58" y="169"/>
                      <a:pt x="57" y="167"/>
                      <a:pt x="54" y="154"/>
                    </a:cubicBezTo>
                    <a:cubicBezTo>
                      <a:pt x="55" y="152"/>
                      <a:pt x="56" y="157"/>
                      <a:pt x="57" y="155"/>
                    </a:cubicBezTo>
                    <a:cubicBezTo>
                      <a:pt x="55" y="145"/>
                      <a:pt x="51" y="131"/>
                      <a:pt x="47" y="116"/>
                    </a:cubicBezTo>
                    <a:cubicBezTo>
                      <a:pt x="42" y="101"/>
                      <a:pt x="38" y="86"/>
                      <a:pt x="34" y="75"/>
                    </a:cubicBezTo>
                    <a:cubicBezTo>
                      <a:pt x="35" y="80"/>
                      <a:pt x="37" y="87"/>
                      <a:pt x="38" y="84"/>
                    </a:cubicBezTo>
                    <a:cubicBezTo>
                      <a:pt x="31" y="67"/>
                      <a:pt x="31" y="57"/>
                      <a:pt x="27" y="48"/>
                    </a:cubicBezTo>
                    <a:cubicBezTo>
                      <a:pt x="28" y="52"/>
                      <a:pt x="29" y="54"/>
                      <a:pt x="29" y="56"/>
                    </a:cubicBezTo>
                    <a:cubicBezTo>
                      <a:pt x="28" y="53"/>
                      <a:pt x="27" y="52"/>
                      <a:pt x="26" y="50"/>
                    </a:cubicBezTo>
                    <a:cubicBezTo>
                      <a:pt x="21" y="36"/>
                      <a:pt x="18" y="29"/>
                      <a:pt x="18" y="27"/>
                    </a:cubicBezTo>
                    <a:cubicBezTo>
                      <a:pt x="18" y="26"/>
                      <a:pt x="20" y="29"/>
                      <a:pt x="24" y="38"/>
                    </a:cubicBezTo>
                    <a:close/>
                    <a:moveTo>
                      <a:pt x="23" y="43"/>
                    </a:moveTo>
                    <a:cubicBezTo>
                      <a:pt x="22" y="42"/>
                      <a:pt x="21" y="39"/>
                      <a:pt x="20" y="38"/>
                    </a:cubicBezTo>
                    <a:cubicBezTo>
                      <a:pt x="16" y="30"/>
                      <a:pt x="17" y="30"/>
                      <a:pt x="13" y="20"/>
                    </a:cubicBezTo>
                    <a:cubicBezTo>
                      <a:pt x="17" y="27"/>
                      <a:pt x="20" y="35"/>
                      <a:pt x="2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7" name="Freeform 6845">
                <a:extLst>
                  <a:ext uri="{FF2B5EF4-FFF2-40B4-BE49-F238E27FC236}">
                    <a16:creationId xmlns:a16="http://schemas.microsoft.com/office/drawing/2014/main" id="{CBFB7110-719D-42BE-9475-C8743376F37A}"/>
                  </a:ext>
                </a:extLst>
              </p:cNvPr>
              <p:cNvSpPr>
                <a:spLocks/>
              </p:cNvSpPr>
              <p:nvPr/>
            </p:nvSpPr>
            <p:spPr bwMode="auto">
              <a:xfrm>
                <a:off x="2645" y="2461"/>
                <a:ext cx="8" cy="8"/>
              </a:xfrm>
              <a:custGeom>
                <a:avLst/>
                <a:gdLst>
                  <a:gd name="T0" fmla="*/ 12 w 14"/>
                  <a:gd name="T1" fmla="*/ 2 h 14"/>
                  <a:gd name="T2" fmla="*/ 7 w 14"/>
                  <a:gd name="T3" fmla="*/ 11 h 14"/>
                  <a:gd name="T4" fmla="*/ 9 w 14"/>
                  <a:gd name="T5" fmla="*/ 8 h 14"/>
                  <a:gd name="T6" fmla="*/ 1 w 14"/>
                  <a:gd name="T7" fmla="*/ 14 h 14"/>
                  <a:gd name="T8" fmla="*/ 12 w 14"/>
                  <a:gd name="T9" fmla="*/ 2 h 14"/>
                </a:gdLst>
                <a:ahLst/>
                <a:cxnLst>
                  <a:cxn ang="0">
                    <a:pos x="T0" y="T1"/>
                  </a:cxn>
                  <a:cxn ang="0">
                    <a:pos x="T2" y="T3"/>
                  </a:cxn>
                  <a:cxn ang="0">
                    <a:pos x="T4" y="T5"/>
                  </a:cxn>
                  <a:cxn ang="0">
                    <a:pos x="T6" y="T7"/>
                  </a:cxn>
                  <a:cxn ang="0">
                    <a:pos x="T8" y="T9"/>
                  </a:cxn>
                </a:cxnLst>
                <a:rect l="0" t="0" r="r" b="b"/>
                <a:pathLst>
                  <a:path w="14" h="14">
                    <a:moveTo>
                      <a:pt x="12" y="2"/>
                    </a:moveTo>
                    <a:cubicBezTo>
                      <a:pt x="13" y="0"/>
                      <a:pt x="14" y="4"/>
                      <a:pt x="7" y="11"/>
                    </a:cubicBezTo>
                    <a:cubicBezTo>
                      <a:pt x="6" y="12"/>
                      <a:pt x="8" y="10"/>
                      <a:pt x="9" y="8"/>
                    </a:cubicBezTo>
                    <a:cubicBezTo>
                      <a:pt x="4" y="12"/>
                      <a:pt x="4" y="12"/>
                      <a:pt x="1" y="14"/>
                    </a:cubicBezTo>
                    <a:cubicBezTo>
                      <a:pt x="0" y="13"/>
                      <a:pt x="12" y="5"/>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8" name="Freeform 6846">
                <a:extLst>
                  <a:ext uri="{FF2B5EF4-FFF2-40B4-BE49-F238E27FC236}">
                    <a16:creationId xmlns:a16="http://schemas.microsoft.com/office/drawing/2014/main" id="{320EE497-88BC-49CF-8A28-EEFEC2BC17A0}"/>
                  </a:ext>
                </a:extLst>
              </p:cNvPr>
              <p:cNvSpPr>
                <a:spLocks/>
              </p:cNvSpPr>
              <p:nvPr/>
            </p:nvSpPr>
            <p:spPr bwMode="auto">
              <a:xfrm>
                <a:off x="2710" y="2373"/>
                <a:ext cx="6" cy="10"/>
              </a:xfrm>
              <a:custGeom>
                <a:avLst/>
                <a:gdLst>
                  <a:gd name="T0" fmla="*/ 11 w 11"/>
                  <a:gd name="T1" fmla="*/ 2 h 18"/>
                  <a:gd name="T2" fmla="*/ 0 w 11"/>
                  <a:gd name="T3" fmla="*/ 18 h 18"/>
                  <a:gd name="T4" fmla="*/ 8 w 11"/>
                  <a:gd name="T5" fmla="*/ 2 h 18"/>
                  <a:gd name="T6" fmla="*/ 11 w 11"/>
                  <a:gd name="T7" fmla="*/ 2 h 18"/>
                </a:gdLst>
                <a:ahLst/>
                <a:cxnLst>
                  <a:cxn ang="0">
                    <a:pos x="T0" y="T1"/>
                  </a:cxn>
                  <a:cxn ang="0">
                    <a:pos x="T2" y="T3"/>
                  </a:cxn>
                  <a:cxn ang="0">
                    <a:pos x="T4" y="T5"/>
                  </a:cxn>
                  <a:cxn ang="0">
                    <a:pos x="T6" y="T7"/>
                  </a:cxn>
                </a:cxnLst>
                <a:rect l="0" t="0" r="r" b="b"/>
                <a:pathLst>
                  <a:path w="11" h="18">
                    <a:moveTo>
                      <a:pt x="11" y="2"/>
                    </a:moveTo>
                    <a:cubicBezTo>
                      <a:pt x="9" y="8"/>
                      <a:pt x="5" y="10"/>
                      <a:pt x="0" y="18"/>
                    </a:cubicBezTo>
                    <a:cubicBezTo>
                      <a:pt x="1" y="16"/>
                      <a:pt x="4" y="10"/>
                      <a:pt x="8" y="2"/>
                    </a:cubicBezTo>
                    <a:cubicBezTo>
                      <a:pt x="10" y="0"/>
                      <a:pt x="5" y="1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9" name="Freeform 6847">
                <a:extLst>
                  <a:ext uri="{FF2B5EF4-FFF2-40B4-BE49-F238E27FC236}">
                    <a16:creationId xmlns:a16="http://schemas.microsoft.com/office/drawing/2014/main" id="{EECCA906-4528-476C-A957-DA5B517E5B7C}"/>
                  </a:ext>
                </a:extLst>
              </p:cNvPr>
              <p:cNvSpPr>
                <a:spLocks noEditPoints="1"/>
              </p:cNvSpPr>
              <p:nvPr/>
            </p:nvSpPr>
            <p:spPr bwMode="auto">
              <a:xfrm>
                <a:off x="2774" y="2065"/>
                <a:ext cx="7" cy="54"/>
              </a:xfrm>
              <a:custGeom>
                <a:avLst/>
                <a:gdLst>
                  <a:gd name="T0" fmla="*/ 3 w 11"/>
                  <a:gd name="T1" fmla="*/ 22 h 95"/>
                  <a:gd name="T2" fmla="*/ 0 w 11"/>
                  <a:gd name="T3" fmla="*/ 10 h 95"/>
                  <a:gd name="T4" fmla="*/ 1 w 11"/>
                  <a:gd name="T5" fmla="*/ 26 h 95"/>
                  <a:gd name="T6" fmla="*/ 1 w 11"/>
                  <a:gd name="T7" fmla="*/ 40 h 95"/>
                  <a:gd name="T8" fmla="*/ 5 w 11"/>
                  <a:gd name="T9" fmla="*/ 60 h 95"/>
                  <a:gd name="T10" fmla="*/ 4 w 11"/>
                  <a:gd name="T11" fmla="*/ 64 h 95"/>
                  <a:gd name="T12" fmla="*/ 5 w 11"/>
                  <a:gd name="T13" fmla="*/ 81 h 95"/>
                  <a:gd name="T14" fmla="*/ 5 w 11"/>
                  <a:gd name="T15" fmla="*/ 93 h 95"/>
                  <a:gd name="T16" fmla="*/ 8 w 11"/>
                  <a:gd name="T17" fmla="*/ 84 h 95"/>
                  <a:gd name="T18" fmla="*/ 5 w 11"/>
                  <a:gd name="T19" fmla="*/ 55 h 95"/>
                  <a:gd name="T20" fmla="*/ 4 w 11"/>
                  <a:gd name="T21" fmla="*/ 26 h 95"/>
                  <a:gd name="T22" fmla="*/ 7 w 11"/>
                  <a:gd name="T23" fmla="*/ 81 h 95"/>
                  <a:gd name="T24" fmla="*/ 11 w 11"/>
                  <a:gd name="T25" fmla="*/ 82 h 95"/>
                  <a:gd name="T26" fmla="*/ 11 w 11"/>
                  <a:gd name="T27" fmla="*/ 55 h 95"/>
                  <a:gd name="T28" fmla="*/ 8 w 11"/>
                  <a:gd name="T29" fmla="*/ 11 h 95"/>
                  <a:gd name="T30" fmla="*/ 5 w 11"/>
                  <a:gd name="T31" fmla="*/ 9 h 95"/>
                  <a:gd name="T32" fmla="*/ 9 w 11"/>
                  <a:gd name="T33" fmla="*/ 35 h 95"/>
                  <a:gd name="T34" fmla="*/ 8 w 11"/>
                  <a:gd name="T35" fmla="*/ 50 h 95"/>
                  <a:gd name="T36" fmla="*/ 4 w 11"/>
                  <a:gd name="T37" fmla="*/ 14 h 95"/>
                  <a:gd name="T38" fmla="*/ 5 w 11"/>
                  <a:gd name="T39" fmla="*/ 13 h 95"/>
                  <a:gd name="T40" fmla="*/ 3 w 11"/>
                  <a:gd name="T41" fmla="*/ 22 h 95"/>
                  <a:gd name="T42" fmla="*/ 11 w 11"/>
                  <a:gd name="T43" fmla="*/ 75 h 95"/>
                  <a:gd name="T44" fmla="*/ 9 w 11"/>
                  <a:gd name="T45" fmla="*/ 70 h 95"/>
                  <a:gd name="T46" fmla="*/ 7 w 11"/>
                  <a:gd name="T47" fmla="*/ 54 h 95"/>
                  <a:gd name="T48" fmla="*/ 9 w 11"/>
                  <a:gd name="T49" fmla="*/ 61 h 95"/>
                  <a:gd name="T50" fmla="*/ 9 w 11"/>
                  <a:gd name="T51" fmla="*/ 53 h 95"/>
                  <a:gd name="T52" fmla="*/ 10 w 11"/>
                  <a:gd name="T53" fmla="*/ 63 h 95"/>
                  <a:gd name="T54" fmla="*/ 11 w 11"/>
                  <a:gd name="T55" fmla="*/ 7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95">
                    <a:moveTo>
                      <a:pt x="3" y="22"/>
                    </a:moveTo>
                    <a:cubicBezTo>
                      <a:pt x="2" y="12"/>
                      <a:pt x="0" y="2"/>
                      <a:pt x="0" y="10"/>
                    </a:cubicBezTo>
                    <a:cubicBezTo>
                      <a:pt x="1" y="18"/>
                      <a:pt x="2" y="22"/>
                      <a:pt x="1" y="26"/>
                    </a:cubicBezTo>
                    <a:cubicBezTo>
                      <a:pt x="1" y="29"/>
                      <a:pt x="1" y="32"/>
                      <a:pt x="1" y="40"/>
                    </a:cubicBezTo>
                    <a:cubicBezTo>
                      <a:pt x="3" y="47"/>
                      <a:pt x="3" y="48"/>
                      <a:pt x="5" y="60"/>
                    </a:cubicBezTo>
                    <a:cubicBezTo>
                      <a:pt x="5" y="64"/>
                      <a:pt x="5" y="64"/>
                      <a:pt x="4" y="64"/>
                    </a:cubicBezTo>
                    <a:cubicBezTo>
                      <a:pt x="4" y="69"/>
                      <a:pt x="4" y="75"/>
                      <a:pt x="5" y="81"/>
                    </a:cubicBezTo>
                    <a:cubicBezTo>
                      <a:pt x="5" y="87"/>
                      <a:pt x="5" y="92"/>
                      <a:pt x="5" y="93"/>
                    </a:cubicBezTo>
                    <a:cubicBezTo>
                      <a:pt x="5" y="83"/>
                      <a:pt x="8" y="95"/>
                      <a:pt x="8" y="84"/>
                    </a:cubicBezTo>
                    <a:cubicBezTo>
                      <a:pt x="7" y="79"/>
                      <a:pt x="6" y="67"/>
                      <a:pt x="5" y="55"/>
                    </a:cubicBezTo>
                    <a:cubicBezTo>
                      <a:pt x="5" y="43"/>
                      <a:pt x="4" y="31"/>
                      <a:pt x="4" y="26"/>
                    </a:cubicBezTo>
                    <a:cubicBezTo>
                      <a:pt x="6" y="56"/>
                      <a:pt x="9" y="72"/>
                      <a:pt x="7" y="81"/>
                    </a:cubicBezTo>
                    <a:cubicBezTo>
                      <a:pt x="9" y="85"/>
                      <a:pt x="9" y="78"/>
                      <a:pt x="11" y="82"/>
                    </a:cubicBezTo>
                    <a:cubicBezTo>
                      <a:pt x="11" y="70"/>
                      <a:pt x="10" y="62"/>
                      <a:pt x="11" y="55"/>
                    </a:cubicBezTo>
                    <a:cubicBezTo>
                      <a:pt x="10" y="37"/>
                      <a:pt x="7" y="25"/>
                      <a:pt x="8" y="11"/>
                    </a:cubicBezTo>
                    <a:cubicBezTo>
                      <a:pt x="7" y="8"/>
                      <a:pt x="5" y="0"/>
                      <a:pt x="5" y="9"/>
                    </a:cubicBezTo>
                    <a:cubicBezTo>
                      <a:pt x="7" y="16"/>
                      <a:pt x="8" y="27"/>
                      <a:pt x="9" y="35"/>
                    </a:cubicBezTo>
                    <a:cubicBezTo>
                      <a:pt x="9" y="44"/>
                      <a:pt x="9" y="51"/>
                      <a:pt x="8" y="50"/>
                    </a:cubicBezTo>
                    <a:cubicBezTo>
                      <a:pt x="7" y="37"/>
                      <a:pt x="4" y="21"/>
                      <a:pt x="4" y="14"/>
                    </a:cubicBezTo>
                    <a:cubicBezTo>
                      <a:pt x="5" y="16"/>
                      <a:pt x="5" y="17"/>
                      <a:pt x="5" y="13"/>
                    </a:cubicBezTo>
                    <a:cubicBezTo>
                      <a:pt x="3" y="0"/>
                      <a:pt x="4" y="16"/>
                      <a:pt x="3" y="22"/>
                    </a:cubicBezTo>
                    <a:close/>
                    <a:moveTo>
                      <a:pt x="11" y="75"/>
                    </a:moveTo>
                    <a:cubicBezTo>
                      <a:pt x="10" y="79"/>
                      <a:pt x="10" y="76"/>
                      <a:pt x="9" y="70"/>
                    </a:cubicBezTo>
                    <a:cubicBezTo>
                      <a:pt x="7" y="54"/>
                      <a:pt x="7" y="54"/>
                      <a:pt x="7" y="54"/>
                    </a:cubicBezTo>
                    <a:cubicBezTo>
                      <a:pt x="8" y="52"/>
                      <a:pt x="8" y="57"/>
                      <a:pt x="9" y="61"/>
                    </a:cubicBezTo>
                    <a:cubicBezTo>
                      <a:pt x="9" y="61"/>
                      <a:pt x="9" y="56"/>
                      <a:pt x="9" y="53"/>
                    </a:cubicBezTo>
                    <a:cubicBezTo>
                      <a:pt x="10" y="53"/>
                      <a:pt x="10" y="58"/>
                      <a:pt x="10" y="63"/>
                    </a:cubicBezTo>
                    <a:cubicBezTo>
                      <a:pt x="10" y="68"/>
                      <a:pt x="10" y="74"/>
                      <a:pt x="1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0" name="Freeform 6848">
                <a:extLst>
                  <a:ext uri="{FF2B5EF4-FFF2-40B4-BE49-F238E27FC236}">
                    <a16:creationId xmlns:a16="http://schemas.microsoft.com/office/drawing/2014/main" id="{D33D06C2-34D7-4F93-968F-ABD06E6B86CD}"/>
                  </a:ext>
                </a:extLst>
              </p:cNvPr>
              <p:cNvSpPr>
                <a:spLocks/>
              </p:cNvSpPr>
              <p:nvPr/>
            </p:nvSpPr>
            <p:spPr bwMode="auto">
              <a:xfrm>
                <a:off x="2731" y="1906"/>
                <a:ext cx="10" cy="23"/>
              </a:xfrm>
              <a:custGeom>
                <a:avLst/>
                <a:gdLst>
                  <a:gd name="T0" fmla="*/ 11 w 19"/>
                  <a:gd name="T1" fmla="*/ 22 h 40"/>
                  <a:gd name="T2" fmla="*/ 12 w 19"/>
                  <a:gd name="T3" fmla="*/ 27 h 40"/>
                  <a:gd name="T4" fmla="*/ 2 w 19"/>
                  <a:gd name="T5" fmla="*/ 9 h 40"/>
                  <a:gd name="T6" fmla="*/ 3 w 19"/>
                  <a:gd name="T7" fmla="*/ 7 h 40"/>
                  <a:gd name="T8" fmla="*/ 6 w 19"/>
                  <a:gd name="T9" fmla="*/ 13 h 40"/>
                  <a:gd name="T10" fmla="*/ 11 w 19"/>
                  <a:gd name="T11" fmla="*/ 22 h 40"/>
                </a:gdLst>
                <a:ahLst/>
                <a:cxnLst>
                  <a:cxn ang="0">
                    <a:pos x="T0" y="T1"/>
                  </a:cxn>
                  <a:cxn ang="0">
                    <a:pos x="T2" y="T3"/>
                  </a:cxn>
                  <a:cxn ang="0">
                    <a:pos x="T4" y="T5"/>
                  </a:cxn>
                  <a:cxn ang="0">
                    <a:pos x="T6" y="T7"/>
                  </a:cxn>
                  <a:cxn ang="0">
                    <a:pos x="T8" y="T9"/>
                  </a:cxn>
                  <a:cxn ang="0">
                    <a:pos x="T10" y="T11"/>
                  </a:cxn>
                </a:cxnLst>
                <a:rect l="0" t="0" r="r" b="b"/>
                <a:pathLst>
                  <a:path w="19" h="40">
                    <a:moveTo>
                      <a:pt x="11" y="22"/>
                    </a:moveTo>
                    <a:cubicBezTo>
                      <a:pt x="19" y="40"/>
                      <a:pt x="7" y="16"/>
                      <a:pt x="12" y="27"/>
                    </a:cubicBezTo>
                    <a:cubicBezTo>
                      <a:pt x="8" y="19"/>
                      <a:pt x="7" y="18"/>
                      <a:pt x="2" y="9"/>
                    </a:cubicBezTo>
                    <a:cubicBezTo>
                      <a:pt x="2" y="8"/>
                      <a:pt x="9" y="21"/>
                      <a:pt x="3" y="7"/>
                    </a:cubicBezTo>
                    <a:cubicBezTo>
                      <a:pt x="0" y="0"/>
                      <a:pt x="3" y="6"/>
                      <a:pt x="6" y="13"/>
                    </a:cubicBezTo>
                    <a:cubicBezTo>
                      <a:pt x="9" y="20"/>
                      <a:pt x="12" y="27"/>
                      <a:pt x="1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1" name="Freeform 6849">
                <a:extLst>
                  <a:ext uri="{FF2B5EF4-FFF2-40B4-BE49-F238E27FC236}">
                    <a16:creationId xmlns:a16="http://schemas.microsoft.com/office/drawing/2014/main" id="{25764195-D5AF-4B97-BA77-91A35DD1C818}"/>
                  </a:ext>
                </a:extLst>
              </p:cNvPr>
              <p:cNvSpPr>
                <a:spLocks/>
              </p:cNvSpPr>
              <p:nvPr/>
            </p:nvSpPr>
            <p:spPr bwMode="auto">
              <a:xfrm>
                <a:off x="2582" y="2497"/>
                <a:ext cx="32" cy="27"/>
              </a:xfrm>
              <a:custGeom>
                <a:avLst/>
                <a:gdLst>
                  <a:gd name="T0" fmla="*/ 15 w 56"/>
                  <a:gd name="T1" fmla="*/ 39 h 48"/>
                  <a:gd name="T2" fmla="*/ 26 w 56"/>
                  <a:gd name="T3" fmla="*/ 30 h 48"/>
                  <a:gd name="T4" fmla="*/ 35 w 56"/>
                  <a:gd name="T5" fmla="*/ 22 h 48"/>
                  <a:gd name="T6" fmla="*/ 21 w 56"/>
                  <a:gd name="T7" fmla="*/ 33 h 48"/>
                  <a:gd name="T8" fmla="*/ 4 w 56"/>
                  <a:gd name="T9" fmla="*/ 46 h 48"/>
                  <a:gd name="T10" fmla="*/ 8 w 56"/>
                  <a:gd name="T11" fmla="*/ 41 h 48"/>
                  <a:gd name="T12" fmla="*/ 28 w 56"/>
                  <a:gd name="T13" fmla="*/ 24 h 48"/>
                  <a:gd name="T14" fmla="*/ 24 w 56"/>
                  <a:gd name="T15" fmla="*/ 29 h 48"/>
                  <a:gd name="T16" fmla="*/ 42 w 56"/>
                  <a:gd name="T17" fmla="*/ 14 h 48"/>
                  <a:gd name="T18" fmla="*/ 28 w 56"/>
                  <a:gd name="T19" fmla="*/ 23 h 48"/>
                  <a:gd name="T20" fmla="*/ 47 w 56"/>
                  <a:gd name="T21" fmla="*/ 6 h 48"/>
                  <a:gd name="T22" fmla="*/ 52 w 56"/>
                  <a:gd name="T23" fmla="*/ 4 h 48"/>
                  <a:gd name="T24" fmla="*/ 44 w 56"/>
                  <a:gd name="T25" fmla="*/ 11 h 48"/>
                  <a:gd name="T26" fmla="*/ 54 w 56"/>
                  <a:gd name="T27" fmla="*/ 4 h 48"/>
                  <a:gd name="T28" fmla="*/ 46 w 56"/>
                  <a:gd name="T29" fmla="*/ 12 h 48"/>
                  <a:gd name="T30" fmla="*/ 56 w 56"/>
                  <a:gd name="T31" fmla="*/ 5 h 48"/>
                  <a:gd name="T32" fmla="*/ 40 w 56"/>
                  <a:gd name="T33" fmla="*/ 21 h 48"/>
                  <a:gd name="T34" fmla="*/ 21 w 56"/>
                  <a:gd name="T35" fmla="*/ 35 h 48"/>
                  <a:gd name="T36" fmla="*/ 15 w 56"/>
                  <a:gd name="T3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48">
                    <a:moveTo>
                      <a:pt x="15" y="39"/>
                    </a:moveTo>
                    <a:cubicBezTo>
                      <a:pt x="23" y="33"/>
                      <a:pt x="24" y="31"/>
                      <a:pt x="26" y="30"/>
                    </a:cubicBezTo>
                    <a:cubicBezTo>
                      <a:pt x="27" y="28"/>
                      <a:pt x="29" y="27"/>
                      <a:pt x="35" y="22"/>
                    </a:cubicBezTo>
                    <a:cubicBezTo>
                      <a:pt x="33" y="23"/>
                      <a:pt x="28" y="27"/>
                      <a:pt x="21" y="33"/>
                    </a:cubicBezTo>
                    <a:cubicBezTo>
                      <a:pt x="15" y="38"/>
                      <a:pt x="8" y="43"/>
                      <a:pt x="4" y="46"/>
                    </a:cubicBezTo>
                    <a:cubicBezTo>
                      <a:pt x="0" y="47"/>
                      <a:pt x="18" y="33"/>
                      <a:pt x="8" y="41"/>
                    </a:cubicBezTo>
                    <a:cubicBezTo>
                      <a:pt x="13" y="36"/>
                      <a:pt x="22" y="30"/>
                      <a:pt x="28" y="24"/>
                    </a:cubicBezTo>
                    <a:cubicBezTo>
                      <a:pt x="28" y="25"/>
                      <a:pt x="24" y="28"/>
                      <a:pt x="24" y="29"/>
                    </a:cubicBezTo>
                    <a:cubicBezTo>
                      <a:pt x="33" y="21"/>
                      <a:pt x="31" y="23"/>
                      <a:pt x="42" y="14"/>
                    </a:cubicBezTo>
                    <a:cubicBezTo>
                      <a:pt x="31" y="23"/>
                      <a:pt x="37" y="16"/>
                      <a:pt x="28" y="23"/>
                    </a:cubicBezTo>
                    <a:cubicBezTo>
                      <a:pt x="30" y="20"/>
                      <a:pt x="38" y="13"/>
                      <a:pt x="47" y="6"/>
                    </a:cubicBezTo>
                    <a:cubicBezTo>
                      <a:pt x="42" y="11"/>
                      <a:pt x="42" y="12"/>
                      <a:pt x="52" y="4"/>
                    </a:cubicBezTo>
                    <a:cubicBezTo>
                      <a:pt x="52" y="4"/>
                      <a:pt x="47" y="8"/>
                      <a:pt x="44" y="11"/>
                    </a:cubicBezTo>
                    <a:cubicBezTo>
                      <a:pt x="44" y="13"/>
                      <a:pt x="56" y="0"/>
                      <a:pt x="54" y="4"/>
                    </a:cubicBezTo>
                    <a:cubicBezTo>
                      <a:pt x="46" y="12"/>
                      <a:pt x="46" y="12"/>
                      <a:pt x="46" y="12"/>
                    </a:cubicBezTo>
                    <a:cubicBezTo>
                      <a:pt x="49" y="9"/>
                      <a:pt x="49" y="12"/>
                      <a:pt x="56" y="5"/>
                    </a:cubicBezTo>
                    <a:cubicBezTo>
                      <a:pt x="52" y="9"/>
                      <a:pt x="46" y="15"/>
                      <a:pt x="40" y="21"/>
                    </a:cubicBezTo>
                    <a:cubicBezTo>
                      <a:pt x="33" y="26"/>
                      <a:pt x="26" y="32"/>
                      <a:pt x="21" y="35"/>
                    </a:cubicBezTo>
                    <a:cubicBezTo>
                      <a:pt x="10" y="45"/>
                      <a:pt x="8" y="48"/>
                      <a:pt x="1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2" name="Freeform 6850">
                <a:extLst>
                  <a:ext uri="{FF2B5EF4-FFF2-40B4-BE49-F238E27FC236}">
                    <a16:creationId xmlns:a16="http://schemas.microsoft.com/office/drawing/2014/main" id="{C82A1584-0C90-422C-929C-8C163DFFE900}"/>
                  </a:ext>
                </a:extLst>
              </p:cNvPr>
              <p:cNvSpPr>
                <a:spLocks/>
              </p:cNvSpPr>
              <p:nvPr/>
            </p:nvSpPr>
            <p:spPr bwMode="auto">
              <a:xfrm>
                <a:off x="2393" y="2605"/>
                <a:ext cx="41" cy="12"/>
              </a:xfrm>
              <a:custGeom>
                <a:avLst/>
                <a:gdLst>
                  <a:gd name="T0" fmla="*/ 65 w 72"/>
                  <a:gd name="T1" fmla="*/ 2 h 22"/>
                  <a:gd name="T2" fmla="*/ 53 w 72"/>
                  <a:gd name="T3" fmla="*/ 7 h 22"/>
                  <a:gd name="T4" fmla="*/ 35 w 72"/>
                  <a:gd name="T5" fmla="*/ 14 h 22"/>
                  <a:gd name="T6" fmla="*/ 33 w 72"/>
                  <a:gd name="T7" fmla="*/ 13 h 22"/>
                  <a:gd name="T8" fmla="*/ 0 w 72"/>
                  <a:gd name="T9" fmla="*/ 22 h 22"/>
                  <a:gd name="T10" fmla="*/ 16 w 72"/>
                  <a:gd name="T11" fmla="*/ 15 h 22"/>
                  <a:gd name="T12" fmla="*/ 38 w 72"/>
                  <a:gd name="T13" fmla="*/ 11 h 22"/>
                  <a:gd name="T14" fmla="*/ 65 w 7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22">
                    <a:moveTo>
                      <a:pt x="65" y="2"/>
                    </a:moveTo>
                    <a:cubicBezTo>
                      <a:pt x="72" y="0"/>
                      <a:pt x="63" y="3"/>
                      <a:pt x="53" y="7"/>
                    </a:cubicBezTo>
                    <a:cubicBezTo>
                      <a:pt x="43" y="10"/>
                      <a:pt x="32" y="14"/>
                      <a:pt x="35" y="14"/>
                    </a:cubicBezTo>
                    <a:cubicBezTo>
                      <a:pt x="19" y="19"/>
                      <a:pt x="34" y="13"/>
                      <a:pt x="33" y="13"/>
                    </a:cubicBezTo>
                    <a:cubicBezTo>
                      <a:pt x="27" y="14"/>
                      <a:pt x="15" y="19"/>
                      <a:pt x="0" y="22"/>
                    </a:cubicBezTo>
                    <a:cubicBezTo>
                      <a:pt x="13" y="17"/>
                      <a:pt x="12" y="17"/>
                      <a:pt x="16" y="15"/>
                    </a:cubicBezTo>
                    <a:cubicBezTo>
                      <a:pt x="18" y="16"/>
                      <a:pt x="28" y="14"/>
                      <a:pt x="38" y="11"/>
                    </a:cubicBezTo>
                    <a:cubicBezTo>
                      <a:pt x="49" y="8"/>
                      <a:pt x="60" y="4"/>
                      <a:pt x="6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3" name="Freeform 6851">
                <a:extLst>
                  <a:ext uri="{FF2B5EF4-FFF2-40B4-BE49-F238E27FC236}">
                    <a16:creationId xmlns:a16="http://schemas.microsoft.com/office/drawing/2014/main" id="{B7BFF03D-E27F-47AF-8E2F-1F312AA373A8}"/>
                  </a:ext>
                </a:extLst>
              </p:cNvPr>
              <p:cNvSpPr>
                <a:spLocks/>
              </p:cNvSpPr>
              <p:nvPr/>
            </p:nvSpPr>
            <p:spPr bwMode="auto">
              <a:xfrm>
                <a:off x="2623" y="2473"/>
                <a:ext cx="17" cy="16"/>
              </a:xfrm>
              <a:custGeom>
                <a:avLst/>
                <a:gdLst>
                  <a:gd name="T0" fmla="*/ 13 w 29"/>
                  <a:gd name="T1" fmla="*/ 18 h 29"/>
                  <a:gd name="T2" fmla="*/ 0 w 29"/>
                  <a:gd name="T3" fmla="*/ 28 h 29"/>
                  <a:gd name="T4" fmla="*/ 24 w 29"/>
                  <a:gd name="T5" fmla="*/ 4 h 29"/>
                  <a:gd name="T6" fmla="*/ 22 w 29"/>
                  <a:gd name="T7" fmla="*/ 8 h 29"/>
                  <a:gd name="T8" fmla="*/ 13 w 29"/>
                  <a:gd name="T9" fmla="*/ 18 h 29"/>
                </a:gdLst>
                <a:ahLst/>
                <a:cxnLst>
                  <a:cxn ang="0">
                    <a:pos x="T0" y="T1"/>
                  </a:cxn>
                  <a:cxn ang="0">
                    <a:pos x="T2" y="T3"/>
                  </a:cxn>
                  <a:cxn ang="0">
                    <a:pos x="T4" y="T5"/>
                  </a:cxn>
                  <a:cxn ang="0">
                    <a:pos x="T6" y="T7"/>
                  </a:cxn>
                  <a:cxn ang="0">
                    <a:pos x="T8" y="T9"/>
                  </a:cxn>
                </a:cxnLst>
                <a:rect l="0" t="0" r="r" b="b"/>
                <a:pathLst>
                  <a:path w="29" h="29">
                    <a:moveTo>
                      <a:pt x="13" y="18"/>
                    </a:moveTo>
                    <a:cubicBezTo>
                      <a:pt x="11" y="18"/>
                      <a:pt x="1" y="29"/>
                      <a:pt x="0" y="28"/>
                    </a:cubicBezTo>
                    <a:cubicBezTo>
                      <a:pt x="6" y="22"/>
                      <a:pt x="20" y="8"/>
                      <a:pt x="24" y="4"/>
                    </a:cubicBezTo>
                    <a:cubicBezTo>
                      <a:pt x="29" y="0"/>
                      <a:pt x="26" y="3"/>
                      <a:pt x="22" y="8"/>
                    </a:cubicBezTo>
                    <a:cubicBezTo>
                      <a:pt x="18" y="12"/>
                      <a:pt x="13" y="17"/>
                      <a:pt x="1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4" name="Freeform 6852">
                <a:extLst>
                  <a:ext uri="{FF2B5EF4-FFF2-40B4-BE49-F238E27FC236}">
                    <a16:creationId xmlns:a16="http://schemas.microsoft.com/office/drawing/2014/main" id="{33C94441-CA8A-4D33-B6C3-36CD08648CE7}"/>
                  </a:ext>
                </a:extLst>
              </p:cNvPr>
              <p:cNvSpPr>
                <a:spLocks/>
              </p:cNvSpPr>
              <p:nvPr/>
            </p:nvSpPr>
            <p:spPr bwMode="auto">
              <a:xfrm>
                <a:off x="2614" y="2462"/>
                <a:ext cx="34" cy="34"/>
              </a:xfrm>
              <a:custGeom>
                <a:avLst/>
                <a:gdLst>
                  <a:gd name="T0" fmla="*/ 21 w 59"/>
                  <a:gd name="T1" fmla="*/ 41 h 60"/>
                  <a:gd name="T2" fmla="*/ 13 w 59"/>
                  <a:gd name="T3" fmla="*/ 48 h 60"/>
                  <a:gd name="T4" fmla="*/ 1 w 59"/>
                  <a:gd name="T5" fmla="*/ 60 h 60"/>
                  <a:gd name="T6" fmla="*/ 10 w 59"/>
                  <a:gd name="T7" fmla="*/ 49 h 60"/>
                  <a:gd name="T8" fmla="*/ 23 w 59"/>
                  <a:gd name="T9" fmla="*/ 35 h 60"/>
                  <a:gd name="T10" fmla="*/ 38 w 59"/>
                  <a:gd name="T11" fmla="*/ 22 h 60"/>
                  <a:gd name="T12" fmla="*/ 55 w 59"/>
                  <a:gd name="T13" fmla="*/ 3 h 60"/>
                  <a:gd name="T14" fmla="*/ 59 w 59"/>
                  <a:gd name="T15" fmla="*/ 0 h 60"/>
                  <a:gd name="T16" fmla="*/ 52 w 59"/>
                  <a:gd name="T17" fmla="*/ 12 h 60"/>
                  <a:gd name="T18" fmla="*/ 46 w 59"/>
                  <a:gd name="T19" fmla="*/ 14 h 60"/>
                  <a:gd name="T20" fmla="*/ 41 w 59"/>
                  <a:gd name="T21" fmla="*/ 20 h 60"/>
                  <a:gd name="T22" fmla="*/ 42 w 59"/>
                  <a:gd name="T23" fmla="*/ 20 h 60"/>
                  <a:gd name="T24" fmla="*/ 31 w 59"/>
                  <a:gd name="T25" fmla="*/ 30 h 60"/>
                  <a:gd name="T26" fmla="*/ 21 w 59"/>
                  <a:gd name="T27"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0">
                    <a:moveTo>
                      <a:pt x="21" y="41"/>
                    </a:moveTo>
                    <a:cubicBezTo>
                      <a:pt x="20" y="41"/>
                      <a:pt x="17" y="44"/>
                      <a:pt x="13" y="48"/>
                    </a:cubicBezTo>
                    <a:cubicBezTo>
                      <a:pt x="9" y="52"/>
                      <a:pt x="4" y="57"/>
                      <a:pt x="1" y="60"/>
                    </a:cubicBezTo>
                    <a:cubicBezTo>
                      <a:pt x="0" y="59"/>
                      <a:pt x="3" y="55"/>
                      <a:pt x="10" y="49"/>
                    </a:cubicBezTo>
                    <a:cubicBezTo>
                      <a:pt x="8" y="54"/>
                      <a:pt x="19" y="40"/>
                      <a:pt x="23" y="35"/>
                    </a:cubicBezTo>
                    <a:cubicBezTo>
                      <a:pt x="26" y="34"/>
                      <a:pt x="32" y="29"/>
                      <a:pt x="38" y="22"/>
                    </a:cubicBezTo>
                    <a:cubicBezTo>
                      <a:pt x="44" y="16"/>
                      <a:pt x="50" y="8"/>
                      <a:pt x="55" y="3"/>
                    </a:cubicBezTo>
                    <a:cubicBezTo>
                      <a:pt x="55" y="3"/>
                      <a:pt x="56" y="4"/>
                      <a:pt x="59" y="0"/>
                    </a:cubicBezTo>
                    <a:cubicBezTo>
                      <a:pt x="56" y="5"/>
                      <a:pt x="46" y="15"/>
                      <a:pt x="52" y="12"/>
                    </a:cubicBezTo>
                    <a:cubicBezTo>
                      <a:pt x="43" y="22"/>
                      <a:pt x="51" y="12"/>
                      <a:pt x="46" y="14"/>
                    </a:cubicBezTo>
                    <a:cubicBezTo>
                      <a:pt x="41" y="20"/>
                      <a:pt x="41" y="20"/>
                      <a:pt x="41" y="20"/>
                    </a:cubicBezTo>
                    <a:cubicBezTo>
                      <a:pt x="38" y="23"/>
                      <a:pt x="40" y="21"/>
                      <a:pt x="42" y="20"/>
                    </a:cubicBezTo>
                    <a:cubicBezTo>
                      <a:pt x="41" y="21"/>
                      <a:pt x="36" y="25"/>
                      <a:pt x="31" y="30"/>
                    </a:cubicBezTo>
                    <a:cubicBezTo>
                      <a:pt x="26" y="35"/>
                      <a:pt x="21" y="40"/>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5" name="Freeform 6853">
                <a:extLst>
                  <a:ext uri="{FF2B5EF4-FFF2-40B4-BE49-F238E27FC236}">
                    <a16:creationId xmlns:a16="http://schemas.microsoft.com/office/drawing/2014/main" id="{A554D5C7-D859-4614-BD4B-19441A972DB1}"/>
                  </a:ext>
                </a:extLst>
              </p:cNvPr>
              <p:cNvSpPr>
                <a:spLocks/>
              </p:cNvSpPr>
              <p:nvPr/>
            </p:nvSpPr>
            <p:spPr bwMode="auto">
              <a:xfrm>
                <a:off x="2765" y="2010"/>
                <a:ext cx="4" cy="18"/>
              </a:xfrm>
              <a:custGeom>
                <a:avLst/>
                <a:gdLst>
                  <a:gd name="T0" fmla="*/ 2 w 7"/>
                  <a:gd name="T1" fmla="*/ 5 h 31"/>
                  <a:gd name="T2" fmla="*/ 7 w 7"/>
                  <a:gd name="T3" fmla="*/ 26 h 31"/>
                  <a:gd name="T4" fmla="*/ 7 w 7"/>
                  <a:gd name="T5" fmla="*/ 31 h 31"/>
                  <a:gd name="T6" fmla="*/ 6 w 7"/>
                  <a:gd name="T7" fmla="*/ 24 h 31"/>
                  <a:gd name="T8" fmla="*/ 2 w 7"/>
                  <a:gd name="T9" fmla="*/ 14 h 31"/>
                  <a:gd name="T10" fmla="*/ 2 w 7"/>
                  <a:gd name="T11" fmla="*/ 5 h 31"/>
                </a:gdLst>
                <a:ahLst/>
                <a:cxnLst>
                  <a:cxn ang="0">
                    <a:pos x="T0" y="T1"/>
                  </a:cxn>
                  <a:cxn ang="0">
                    <a:pos x="T2" y="T3"/>
                  </a:cxn>
                  <a:cxn ang="0">
                    <a:pos x="T4" y="T5"/>
                  </a:cxn>
                  <a:cxn ang="0">
                    <a:pos x="T6" y="T7"/>
                  </a:cxn>
                  <a:cxn ang="0">
                    <a:pos x="T8" y="T9"/>
                  </a:cxn>
                  <a:cxn ang="0">
                    <a:pos x="T10" y="T11"/>
                  </a:cxn>
                </a:cxnLst>
                <a:rect l="0" t="0" r="r" b="b"/>
                <a:pathLst>
                  <a:path w="7" h="31">
                    <a:moveTo>
                      <a:pt x="2" y="5"/>
                    </a:moveTo>
                    <a:cubicBezTo>
                      <a:pt x="2" y="0"/>
                      <a:pt x="5" y="18"/>
                      <a:pt x="7" y="26"/>
                    </a:cubicBezTo>
                    <a:cubicBezTo>
                      <a:pt x="7" y="27"/>
                      <a:pt x="6" y="27"/>
                      <a:pt x="7" y="31"/>
                    </a:cubicBezTo>
                    <a:cubicBezTo>
                      <a:pt x="6" y="30"/>
                      <a:pt x="5" y="23"/>
                      <a:pt x="6" y="24"/>
                    </a:cubicBezTo>
                    <a:cubicBezTo>
                      <a:pt x="4" y="20"/>
                      <a:pt x="3" y="17"/>
                      <a:pt x="2" y="14"/>
                    </a:cubicBezTo>
                    <a:cubicBezTo>
                      <a:pt x="0" y="3"/>
                      <a:pt x="7" y="27"/>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6" name="Freeform 6854">
                <a:extLst>
                  <a:ext uri="{FF2B5EF4-FFF2-40B4-BE49-F238E27FC236}">
                    <a16:creationId xmlns:a16="http://schemas.microsoft.com/office/drawing/2014/main" id="{7DEB6D94-D8A9-40FC-82A5-EBE446EEC20E}"/>
                  </a:ext>
                </a:extLst>
              </p:cNvPr>
              <p:cNvSpPr>
                <a:spLocks/>
              </p:cNvSpPr>
              <p:nvPr/>
            </p:nvSpPr>
            <p:spPr bwMode="auto">
              <a:xfrm>
                <a:off x="2716" y="1883"/>
                <a:ext cx="12" cy="21"/>
              </a:xfrm>
              <a:custGeom>
                <a:avLst/>
                <a:gdLst>
                  <a:gd name="T0" fmla="*/ 20 w 20"/>
                  <a:gd name="T1" fmla="*/ 38 h 38"/>
                  <a:gd name="T2" fmla="*/ 10 w 20"/>
                  <a:gd name="T3" fmla="*/ 21 h 38"/>
                  <a:gd name="T4" fmla="*/ 1 w 20"/>
                  <a:gd name="T5" fmla="*/ 3 h 38"/>
                  <a:gd name="T6" fmla="*/ 7 w 20"/>
                  <a:gd name="T7" fmla="*/ 13 h 38"/>
                  <a:gd name="T8" fmla="*/ 20 w 20"/>
                  <a:gd name="T9" fmla="*/ 38 h 38"/>
                </a:gdLst>
                <a:ahLst/>
                <a:cxnLst>
                  <a:cxn ang="0">
                    <a:pos x="T0" y="T1"/>
                  </a:cxn>
                  <a:cxn ang="0">
                    <a:pos x="T2" y="T3"/>
                  </a:cxn>
                  <a:cxn ang="0">
                    <a:pos x="T4" y="T5"/>
                  </a:cxn>
                  <a:cxn ang="0">
                    <a:pos x="T6" y="T7"/>
                  </a:cxn>
                  <a:cxn ang="0">
                    <a:pos x="T8" y="T9"/>
                  </a:cxn>
                </a:cxnLst>
                <a:rect l="0" t="0" r="r" b="b"/>
                <a:pathLst>
                  <a:path w="20" h="38">
                    <a:moveTo>
                      <a:pt x="20" y="38"/>
                    </a:moveTo>
                    <a:cubicBezTo>
                      <a:pt x="17" y="35"/>
                      <a:pt x="13" y="28"/>
                      <a:pt x="10" y="21"/>
                    </a:cubicBezTo>
                    <a:cubicBezTo>
                      <a:pt x="7" y="14"/>
                      <a:pt x="3" y="7"/>
                      <a:pt x="1" y="3"/>
                    </a:cubicBezTo>
                    <a:cubicBezTo>
                      <a:pt x="0" y="0"/>
                      <a:pt x="3" y="6"/>
                      <a:pt x="7" y="13"/>
                    </a:cubicBezTo>
                    <a:cubicBezTo>
                      <a:pt x="11" y="21"/>
                      <a:pt x="16" y="31"/>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7" name="Freeform 6855">
                <a:extLst>
                  <a:ext uri="{FF2B5EF4-FFF2-40B4-BE49-F238E27FC236}">
                    <a16:creationId xmlns:a16="http://schemas.microsoft.com/office/drawing/2014/main" id="{7986A57B-F9AC-441D-95C8-6980B86B35DB}"/>
                  </a:ext>
                </a:extLst>
              </p:cNvPr>
              <p:cNvSpPr>
                <a:spLocks/>
              </p:cNvSpPr>
              <p:nvPr/>
            </p:nvSpPr>
            <p:spPr bwMode="auto">
              <a:xfrm>
                <a:off x="2572" y="2522"/>
                <a:ext cx="11" cy="9"/>
              </a:xfrm>
              <a:custGeom>
                <a:avLst/>
                <a:gdLst>
                  <a:gd name="T0" fmla="*/ 13 w 19"/>
                  <a:gd name="T1" fmla="*/ 8 h 15"/>
                  <a:gd name="T2" fmla="*/ 12 w 19"/>
                  <a:gd name="T3" fmla="*/ 7 h 15"/>
                  <a:gd name="T4" fmla="*/ 7 w 19"/>
                  <a:gd name="T5" fmla="*/ 9 h 15"/>
                  <a:gd name="T6" fmla="*/ 0 w 19"/>
                  <a:gd name="T7" fmla="*/ 13 h 15"/>
                  <a:gd name="T8" fmla="*/ 19 w 19"/>
                  <a:gd name="T9" fmla="*/ 0 h 15"/>
                  <a:gd name="T10" fmla="*/ 13 w 19"/>
                  <a:gd name="T11" fmla="*/ 8 h 15"/>
                </a:gdLst>
                <a:ahLst/>
                <a:cxnLst>
                  <a:cxn ang="0">
                    <a:pos x="T0" y="T1"/>
                  </a:cxn>
                  <a:cxn ang="0">
                    <a:pos x="T2" y="T3"/>
                  </a:cxn>
                  <a:cxn ang="0">
                    <a:pos x="T4" y="T5"/>
                  </a:cxn>
                  <a:cxn ang="0">
                    <a:pos x="T6" y="T7"/>
                  </a:cxn>
                  <a:cxn ang="0">
                    <a:pos x="T8" y="T9"/>
                  </a:cxn>
                  <a:cxn ang="0">
                    <a:pos x="T10" y="T11"/>
                  </a:cxn>
                </a:cxnLst>
                <a:rect l="0" t="0" r="r" b="b"/>
                <a:pathLst>
                  <a:path w="19" h="15">
                    <a:moveTo>
                      <a:pt x="13" y="8"/>
                    </a:moveTo>
                    <a:cubicBezTo>
                      <a:pt x="9" y="11"/>
                      <a:pt x="2" y="15"/>
                      <a:pt x="12" y="7"/>
                    </a:cubicBezTo>
                    <a:cubicBezTo>
                      <a:pt x="5" y="11"/>
                      <a:pt x="6" y="11"/>
                      <a:pt x="7" y="9"/>
                    </a:cubicBezTo>
                    <a:cubicBezTo>
                      <a:pt x="6" y="9"/>
                      <a:pt x="3" y="12"/>
                      <a:pt x="0" y="13"/>
                    </a:cubicBezTo>
                    <a:cubicBezTo>
                      <a:pt x="3" y="10"/>
                      <a:pt x="15" y="2"/>
                      <a:pt x="19" y="0"/>
                    </a:cubicBezTo>
                    <a:cubicBezTo>
                      <a:pt x="14" y="4"/>
                      <a:pt x="13" y="7"/>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8" name="Freeform 6856">
                <a:extLst>
                  <a:ext uri="{FF2B5EF4-FFF2-40B4-BE49-F238E27FC236}">
                    <a16:creationId xmlns:a16="http://schemas.microsoft.com/office/drawing/2014/main" id="{7B3FE011-2171-4B72-8A25-D0DBEEDE4D44}"/>
                  </a:ext>
                </a:extLst>
              </p:cNvPr>
              <p:cNvSpPr>
                <a:spLocks/>
              </p:cNvSpPr>
              <p:nvPr/>
            </p:nvSpPr>
            <p:spPr bwMode="auto">
              <a:xfrm>
                <a:off x="2539" y="2531"/>
                <a:ext cx="27" cy="20"/>
              </a:xfrm>
              <a:custGeom>
                <a:avLst/>
                <a:gdLst>
                  <a:gd name="T0" fmla="*/ 48 w 48"/>
                  <a:gd name="T1" fmla="*/ 0 h 34"/>
                  <a:gd name="T2" fmla="*/ 25 w 48"/>
                  <a:gd name="T3" fmla="*/ 17 h 34"/>
                  <a:gd name="T4" fmla="*/ 10 w 48"/>
                  <a:gd name="T5" fmla="*/ 29 h 34"/>
                  <a:gd name="T6" fmla="*/ 17 w 48"/>
                  <a:gd name="T7" fmla="*/ 22 h 34"/>
                  <a:gd name="T8" fmla="*/ 48 w 48"/>
                  <a:gd name="T9" fmla="*/ 0 h 34"/>
                </a:gdLst>
                <a:ahLst/>
                <a:cxnLst>
                  <a:cxn ang="0">
                    <a:pos x="T0" y="T1"/>
                  </a:cxn>
                  <a:cxn ang="0">
                    <a:pos x="T2" y="T3"/>
                  </a:cxn>
                  <a:cxn ang="0">
                    <a:pos x="T4" y="T5"/>
                  </a:cxn>
                  <a:cxn ang="0">
                    <a:pos x="T6" y="T7"/>
                  </a:cxn>
                  <a:cxn ang="0">
                    <a:pos x="T8" y="T9"/>
                  </a:cxn>
                </a:cxnLst>
                <a:rect l="0" t="0" r="r" b="b"/>
                <a:pathLst>
                  <a:path w="48" h="34">
                    <a:moveTo>
                      <a:pt x="48" y="0"/>
                    </a:moveTo>
                    <a:cubicBezTo>
                      <a:pt x="46" y="3"/>
                      <a:pt x="35" y="11"/>
                      <a:pt x="25" y="17"/>
                    </a:cubicBezTo>
                    <a:cubicBezTo>
                      <a:pt x="15" y="24"/>
                      <a:pt x="6" y="29"/>
                      <a:pt x="10" y="29"/>
                    </a:cubicBezTo>
                    <a:cubicBezTo>
                      <a:pt x="0" y="34"/>
                      <a:pt x="7" y="29"/>
                      <a:pt x="17" y="22"/>
                    </a:cubicBezTo>
                    <a:cubicBezTo>
                      <a:pt x="27" y="15"/>
                      <a:pt x="41" y="5"/>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39" name="Freeform 6857">
                <a:extLst>
                  <a:ext uri="{FF2B5EF4-FFF2-40B4-BE49-F238E27FC236}">
                    <a16:creationId xmlns:a16="http://schemas.microsoft.com/office/drawing/2014/main" id="{A578C0E2-B559-4948-A6C1-B321F2CF0BED}"/>
                  </a:ext>
                </a:extLst>
              </p:cNvPr>
              <p:cNvSpPr>
                <a:spLocks/>
              </p:cNvSpPr>
              <p:nvPr/>
            </p:nvSpPr>
            <p:spPr bwMode="auto">
              <a:xfrm>
                <a:off x="2703" y="2376"/>
                <a:ext cx="8" cy="13"/>
              </a:xfrm>
              <a:custGeom>
                <a:avLst/>
                <a:gdLst>
                  <a:gd name="T0" fmla="*/ 2 w 14"/>
                  <a:gd name="T1" fmla="*/ 20 h 23"/>
                  <a:gd name="T2" fmla="*/ 14 w 14"/>
                  <a:gd name="T3" fmla="*/ 1 h 23"/>
                  <a:gd name="T4" fmla="*/ 0 w 14"/>
                  <a:gd name="T5" fmla="*/ 23 h 23"/>
                  <a:gd name="T6" fmla="*/ 2 w 14"/>
                  <a:gd name="T7" fmla="*/ 20 h 23"/>
                </a:gdLst>
                <a:ahLst/>
                <a:cxnLst>
                  <a:cxn ang="0">
                    <a:pos x="T0" y="T1"/>
                  </a:cxn>
                  <a:cxn ang="0">
                    <a:pos x="T2" y="T3"/>
                  </a:cxn>
                  <a:cxn ang="0">
                    <a:pos x="T4" y="T5"/>
                  </a:cxn>
                  <a:cxn ang="0">
                    <a:pos x="T6" y="T7"/>
                  </a:cxn>
                </a:cxnLst>
                <a:rect l="0" t="0" r="r" b="b"/>
                <a:pathLst>
                  <a:path w="14" h="23">
                    <a:moveTo>
                      <a:pt x="2" y="20"/>
                    </a:moveTo>
                    <a:cubicBezTo>
                      <a:pt x="6" y="13"/>
                      <a:pt x="12" y="0"/>
                      <a:pt x="14" y="1"/>
                    </a:cubicBezTo>
                    <a:cubicBezTo>
                      <a:pt x="8" y="10"/>
                      <a:pt x="7" y="14"/>
                      <a:pt x="0" y="23"/>
                    </a:cubicBezTo>
                    <a:cubicBezTo>
                      <a:pt x="0" y="23"/>
                      <a:pt x="2" y="20"/>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0" name="Freeform 6858">
                <a:extLst>
                  <a:ext uri="{FF2B5EF4-FFF2-40B4-BE49-F238E27FC236}">
                    <a16:creationId xmlns:a16="http://schemas.microsoft.com/office/drawing/2014/main" id="{1CF4D38A-2C42-4602-BC57-B3F5E62D6C10}"/>
                  </a:ext>
                </a:extLst>
              </p:cNvPr>
              <p:cNvSpPr>
                <a:spLocks noEditPoints="1"/>
              </p:cNvSpPr>
              <p:nvPr/>
            </p:nvSpPr>
            <p:spPr bwMode="auto">
              <a:xfrm>
                <a:off x="2773" y="2127"/>
                <a:ext cx="5" cy="64"/>
              </a:xfrm>
              <a:custGeom>
                <a:avLst/>
                <a:gdLst>
                  <a:gd name="T0" fmla="*/ 8 w 9"/>
                  <a:gd name="T1" fmla="*/ 2 h 112"/>
                  <a:gd name="T2" fmla="*/ 7 w 9"/>
                  <a:gd name="T3" fmla="*/ 3 h 112"/>
                  <a:gd name="T4" fmla="*/ 6 w 9"/>
                  <a:gd name="T5" fmla="*/ 30 h 112"/>
                  <a:gd name="T6" fmla="*/ 7 w 9"/>
                  <a:gd name="T7" fmla="*/ 39 h 112"/>
                  <a:gd name="T8" fmla="*/ 5 w 9"/>
                  <a:gd name="T9" fmla="*/ 61 h 112"/>
                  <a:gd name="T10" fmla="*/ 5 w 9"/>
                  <a:gd name="T11" fmla="*/ 47 h 112"/>
                  <a:gd name="T12" fmla="*/ 0 w 9"/>
                  <a:gd name="T13" fmla="*/ 99 h 112"/>
                  <a:gd name="T14" fmla="*/ 2 w 9"/>
                  <a:gd name="T15" fmla="*/ 101 h 112"/>
                  <a:gd name="T16" fmla="*/ 7 w 9"/>
                  <a:gd name="T17" fmla="*/ 50 h 112"/>
                  <a:gd name="T18" fmla="*/ 8 w 9"/>
                  <a:gd name="T19" fmla="*/ 2 h 112"/>
                  <a:gd name="T20" fmla="*/ 6 w 9"/>
                  <a:gd name="T21" fmla="*/ 65 h 112"/>
                  <a:gd name="T22" fmla="*/ 2 w 9"/>
                  <a:gd name="T23" fmla="*/ 95 h 112"/>
                  <a:gd name="T24" fmla="*/ 3 w 9"/>
                  <a:gd name="T25" fmla="*/ 78 h 112"/>
                  <a:gd name="T26" fmla="*/ 6 w 9"/>
                  <a:gd name="T27" fmla="*/ 6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12">
                    <a:moveTo>
                      <a:pt x="8" y="2"/>
                    </a:moveTo>
                    <a:cubicBezTo>
                      <a:pt x="8" y="26"/>
                      <a:pt x="8" y="0"/>
                      <a:pt x="7" y="3"/>
                    </a:cubicBezTo>
                    <a:cubicBezTo>
                      <a:pt x="7" y="10"/>
                      <a:pt x="6" y="21"/>
                      <a:pt x="6" y="30"/>
                    </a:cubicBezTo>
                    <a:cubicBezTo>
                      <a:pt x="6" y="38"/>
                      <a:pt x="6" y="44"/>
                      <a:pt x="7" y="39"/>
                    </a:cubicBezTo>
                    <a:cubicBezTo>
                      <a:pt x="7" y="46"/>
                      <a:pt x="7" y="60"/>
                      <a:pt x="5" y="61"/>
                    </a:cubicBezTo>
                    <a:cubicBezTo>
                      <a:pt x="5" y="60"/>
                      <a:pt x="6" y="47"/>
                      <a:pt x="5" y="47"/>
                    </a:cubicBezTo>
                    <a:cubicBezTo>
                      <a:pt x="4" y="65"/>
                      <a:pt x="3" y="86"/>
                      <a:pt x="0" y="99"/>
                    </a:cubicBezTo>
                    <a:cubicBezTo>
                      <a:pt x="3" y="92"/>
                      <a:pt x="1" y="112"/>
                      <a:pt x="2" y="101"/>
                    </a:cubicBezTo>
                    <a:cubicBezTo>
                      <a:pt x="4" y="87"/>
                      <a:pt x="6" y="68"/>
                      <a:pt x="7" y="50"/>
                    </a:cubicBezTo>
                    <a:cubicBezTo>
                      <a:pt x="8" y="33"/>
                      <a:pt x="9" y="15"/>
                      <a:pt x="8" y="2"/>
                    </a:cubicBezTo>
                    <a:close/>
                    <a:moveTo>
                      <a:pt x="6" y="65"/>
                    </a:moveTo>
                    <a:cubicBezTo>
                      <a:pt x="4" y="82"/>
                      <a:pt x="4" y="86"/>
                      <a:pt x="2" y="95"/>
                    </a:cubicBezTo>
                    <a:cubicBezTo>
                      <a:pt x="2" y="94"/>
                      <a:pt x="3" y="86"/>
                      <a:pt x="3" y="78"/>
                    </a:cubicBezTo>
                    <a:cubicBezTo>
                      <a:pt x="4" y="71"/>
                      <a:pt x="5" y="63"/>
                      <a:pt x="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1" name="Freeform 6859">
                <a:extLst>
                  <a:ext uri="{FF2B5EF4-FFF2-40B4-BE49-F238E27FC236}">
                    <a16:creationId xmlns:a16="http://schemas.microsoft.com/office/drawing/2014/main" id="{595D173C-87DB-48D8-9E94-03CBA349F0C2}"/>
                  </a:ext>
                </a:extLst>
              </p:cNvPr>
              <p:cNvSpPr>
                <a:spLocks/>
              </p:cNvSpPr>
              <p:nvPr/>
            </p:nvSpPr>
            <p:spPr bwMode="auto">
              <a:xfrm>
                <a:off x="2549" y="2538"/>
                <a:ext cx="13" cy="8"/>
              </a:xfrm>
              <a:custGeom>
                <a:avLst/>
                <a:gdLst>
                  <a:gd name="T0" fmla="*/ 21 w 23"/>
                  <a:gd name="T1" fmla="*/ 2 h 14"/>
                  <a:gd name="T2" fmla="*/ 1 w 23"/>
                  <a:gd name="T3" fmla="*/ 14 h 14"/>
                  <a:gd name="T4" fmla="*/ 9 w 23"/>
                  <a:gd name="T5" fmla="*/ 7 h 14"/>
                  <a:gd name="T6" fmla="*/ 7 w 23"/>
                  <a:gd name="T7" fmla="*/ 10 h 14"/>
                  <a:gd name="T8" fmla="*/ 16 w 23"/>
                  <a:gd name="T9" fmla="*/ 5 h 14"/>
                  <a:gd name="T10" fmla="*/ 21 w 23"/>
                  <a:gd name="T11" fmla="*/ 2 h 14"/>
                </a:gdLst>
                <a:ahLst/>
                <a:cxnLst>
                  <a:cxn ang="0">
                    <a:pos x="T0" y="T1"/>
                  </a:cxn>
                  <a:cxn ang="0">
                    <a:pos x="T2" y="T3"/>
                  </a:cxn>
                  <a:cxn ang="0">
                    <a:pos x="T4" y="T5"/>
                  </a:cxn>
                  <a:cxn ang="0">
                    <a:pos x="T6" y="T7"/>
                  </a:cxn>
                  <a:cxn ang="0">
                    <a:pos x="T8" y="T9"/>
                  </a:cxn>
                  <a:cxn ang="0">
                    <a:pos x="T10" y="T11"/>
                  </a:cxn>
                </a:cxnLst>
                <a:rect l="0" t="0" r="r" b="b"/>
                <a:pathLst>
                  <a:path w="23" h="14">
                    <a:moveTo>
                      <a:pt x="21" y="2"/>
                    </a:moveTo>
                    <a:cubicBezTo>
                      <a:pt x="15" y="6"/>
                      <a:pt x="9" y="9"/>
                      <a:pt x="1" y="14"/>
                    </a:cubicBezTo>
                    <a:cubicBezTo>
                      <a:pt x="4" y="12"/>
                      <a:pt x="0" y="13"/>
                      <a:pt x="9" y="7"/>
                    </a:cubicBezTo>
                    <a:cubicBezTo>
                      <a:pt x="10" y="7"/>
                      <a:pt x="10" y="8"/>
                      <a:pt x="7" y="10"/>
                    </a:cubicBezTo>
                    <a:cubicBezTo>
                      <a:pt x="7" y="10"/>
                      <a:pt x="12" y="7"/>
                      <a:pt x="16" y="5"/>
                    </a:cubicBezTo>
                    <a:cubicBezTo>
                      <a:pt x="19" y="2"/>
                      <a:pt x="23"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2" name="Freeform 6860">
                <a:extLst>
                  <a:ext uri="{FF2B5EF4-FFF2-40B4-BE49-F238E27FC236}">
                    <a16:creationId xmlns:a16="http://schemas.microsoft.com/office/drawing/2014/main" id="{14DD707E-2DD6-4BC9-BE57-3CCC76F4E50F}"/>
                  </a:ext>
                </a:extLst>
              </p:cNvPr>
              <p:cNvSpPr>
                <a:spLocks/>
              </p:cNvSpPr>
              <p:nvPr/>
            </p:nvSpPr>
            <p:spPr bwMode="auto">
              <a:xfrm>
                <a:off x="2668" y="2418"/>
                <a:ext cx="14" cy="15"/>
              </a:xfrm>
              <a:custGeom>
                <a:avLst/>
                <a:gdLst>
                  <a:gd name="T0" fmla="*/ 20 w 24"/>
                  <a:gd name="T1" fmla="*/ 2 h 27"/>
                  <a:gd name="T2" fmla="*/ 23 w 24"/>
                  <a:gd name="T3" fmla="*/ 5 h 27"/>
                  <a:gd name="T4" fmla="*/ 11 w 24"/>
                  <a:gd name="T5" fmla="*/ 20 h 27"/>
                  <a:gd name="T6" fmla="*/ 20 w 24"/>
                  <a:gd name="T7" fmla="*/ 8 h 27"/>
                  <a:gd name="T8" fmla="*/ 13 w 24"/>
                  <a:gd name="T9" fmla="*/ 14 h 27"/>
                  <a:gd name="T10" fmla="*/ 3 w 24"/>
                  <a:gd name="T11" fmla="*/ 26 h 27"/>
                  <a:gd name="T12" fmla="*/ 7 w 24"/>
                  <a:gd name="T13" fmla="*/ 14 h 27"/>
                  <a:gd name="T14" fmla="*/ 20 w 24"/>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7">
                    <a:moveTo>
                      <a:pt x="20" y="2"/>
                    </a:moveTo>
                    <a:cubicBezTo>
                      <a:pt x="24" y="0"/>
                      <a:pt x="20" y="7"/>
                      <a:pt x="23" y="5"/>
                    </a:cubicBezTo>
                    <a:cubicBezTo>
                      <a:pt x="20" y="9"/>
                      <a:pt x="17" y="13"/>
                      <a:pt x="11" y="20"/>
                    </a:cubicBezTo>
                    <a:cubicBezTo>
                      <a:pt x="11" y="19"/>
                      <a:pt x="17" y="13"/>
                      <a:pt x="20" y="8"/>
                    </a:cubicBezTo>
                    <a:cubicBezTo>
                      <a:pt x="17" y="10"/>
                      <a:pt x="5" y="27"/>
                      <a:pt x="13" y="14"/>
                    </a:cubicBezTo>
                    <a:cubicBezTo>
                      <a:pt x="12" y="15"/>
                      <a:pt x="7" y="22"/>
                      <a:pt x="3" y="26"/>
                    </a:cubicBezTo>
                    <a:cubicBezTo>
                      <a:pt x="0" y="26"/>
                      <a:pt x="6" y="18"/>
                      <a:pt x="7" y="14"/>
                    </a:cubicBezTo>
                    <a:cubicBezTo>
                      <a:pt x="10" y="11"/>
                      <a:pt x="14" y="1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3" name="Freeform 6861">
                <a:extLst>
                  <a:ext uri="{FF2B5EF4-FFF2-40B4-BE49-F238E27FC236}">
                    <a16:creationId xmlns:a16="http://schemas.microsoft.com/office/drawing/2014/main" id="{66FC123B-A99F-4F90-91F0-464EC61535C5}"/>
                  </a:ext>
                </a:extLst>
              </p:cNvPr>
              <p:cNvSpPr>
                <a:spLocks/>
              </p:cNvSpPr>
              <p:nvPr/>
            </p:nvSpPr>
            <p:spPr bwMode="auto">
              <a:xfrm>
                <a:off x="2393" y="1645"/>
                <a:ext cx="12" cy="3"/>
              </a:xfrm>
              <a:custGeom>
                <a:avLst/>
                <a:gdLst>
                  <a:gd name="T0" fmla="*/ 20 w 20"/>
                  <a:gd name="T1" fmla="*/ 5 h 5"/>
                  <a:gd name="T2" fmla="*/ 3 w 20"/>
                  <a:gd name="T3" fmla="*/ 2 h 5"/>
                  <a:gd name="T4" fmla="*/ 0 w 20"/>
                  <a:gd name="T5" fmla="*/ 2 h 5"/>
                  <a:gd name="T6" fmla="*/ 20 w 20"/>
                  <a:gd name="T7" fmla="*/ 5 h 5"/>
                </a:gdLst>
                <a:ahLst/>
                <a:cxnLst>
                  <a:cxn ang="0">
                    <a:pos x="T0" y="T1"/>
                  </a:cxn>
                  <a:cxn ang="0">
                    <a:pos x="T2" y="T3"/>
                  </a:cxn>
                  <a:cxn ang="0">
                    <a:pos x="T4" y="T5"/>
                  </a:cxn>
                  <a:cxn ang="0">
                    <a:pos x="T6" y="T7"/>
                  </a:cxn>
                </a:cxnLst>
                <a:rect l="0" t="0" r="r" b="b"/>
                <a:pathLst>
                  <a:path w="20" h="5">
                    <a:moveTo>
                      <a:pt x="20" y="5"/>
                    </a:moveTo>
                    <a:cubicBezTo>
                      <a:pt x="15" y="5"/>
                      <a:pt x="12" y="4"/>
                      <a:pt x="3" y="2"/>
                    </a:cubicBezTo>
                    <a:cubicBezTo>
                      <a:pt x="7" y="3"/>
                      <a:pt x="6" y="3"/>
                      <a:pt x="0" y="2"/>
                    </a:cubicBezTo>
                    <a:cubicBezTo>
                      <a:pt x="0" y="0"/>
                      <a:pt x="10" y="2"/>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4" name="Freeform 6862">
                <a:extLst>
                  <a:ext uri="{FF2B5EF4-FFF2-40B4-BE49-F238E27FC236}">
                    <a16:creationId xmlns:a16="http://schemas.microsoft.com/office/drawing/2014/main" id="{3C359900-F5D0-4DF6-8E7A-18A8236B55A1}"/>
                  </a:ext>
                </a:extLst>
              </p:cNvPr>
              <p:cNvSpPr>
                <a:spLocks/>
              </p:cNvSpPr>
              <p:nvPr/>
            </p:nvSpPr>
            <p:spPr bwMode="auto">
              <a:xfrm>
                <a:off x="2687" y="1842"/>
                <a:ext cx="14" cy="18"/>
              </a:xfrm>
              <a:custGeom>
                <a:avLst/>
                <a:gdLst>
                  <a:gd name="T0" fmla="*/ 9 w 25"/>
                  <a:gd name="T1" fmla="*/ 6 h 31"/>
                  <a:gd name="T2" fmla="*/ 19 w 25"/>
                  <a:gd name="T3" fmla="*/ 21 h 31"/>
                  <a:gd name="T4" fmla="*/ 24 w 25"/>
                  <a:gd name="T5" fmla="*/ 31 h 31"/>
                  <a:gd name="T6" fmla="*/ 9 w 25"/>
                  <a:gd name="T7" fmla="*/ 6 h 31"/>
                </a:gdLst>
                <a:ahLst/>
                <a:cxnLst>
                  <a:cxn ang="0">
                    <a:pos x="T0" y="T1"/>
                  </a:cxn>
                  <a:cxn ang="0">
                    <a:pos x="T2" y="T3"/>
                  </a:cxn>
                  <a:cxn ang="0">
                    <a:pos x="T4" y="T5"/>
                  </a:cxn>
                  <a:cxn ang="0">
                    <a:pos x="T6" y="T7"/>
                  </a:cxn>
                </a:cxnLst>
                <a:rect l="0" t="0" r="r" b="b"/>
                <a:pathLst>
                  <a:path w="25" h="31">
                    <a:moveTo>
                      <a:pt x="9" y="6"/>
                    </a:moveTo>
                    <a:cubicBezTo>
                      <a:pt x="11" y="10"/>
                      <a:pt x="15" y="16"/>
                      <a:pt x="19" y="21"/>
                    </a:cubicBezTo>
                    <a:cubicBezTo>
                      <a:pt x="22" y="27"/>
                      <a:pt x="25" y="31"/>
                      <a:pt x="24" y="31"/>
                    </a:cubicBezTo>
                    <a:cubicBezTo>
                      <a:pt x="16" y="14"/>
                      <a:pt x="0" y="0"/>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5" name="Freeform 6863">
                <a:extLst>
                  <a:ext uri="{FF2B5EF4-FFF2-40B4-BE49-F238E27FC236}">
                    <a16:creationId xmlns:a16="http://schemas.microsoft.com/office/drawing/2014/main" id="{7BFAC0EB-92B2-4093-82B1-33F1F5103483}"/>
                  </a:ext>
                </a:extLst>
              </p:cNvPr>
              <p:cNvSpPr>
                <a:spLocks/>
              </p:cNvSpPr>
              <p:nvPr/>
            </p:nvSpPr>
            <p:spPr bwMode="auto">
              <a:xfrm>
                <a:off x="2772" y="2048"/>
                <a:ext cx="2" cy="18"/>
              </a:xfrm>
              <a:custGeom>
                <a:avLst/>
                <a:gdLst>
                  <a:gd name="T0" fmla="*/ 5 w 5"/>
                  <a:gd name="T1" fmla="*/ 31 h 31"/>
                  <a:gd name="T2" fmla="*/ 2 w 5"/>
                  <a:gd name="T3" fmla="*/ 17 h 31"/>
                  <a:gd name="T4" fmla="*/ 0 w 5"/>
                  <a:gd name="T5" fmla="*/ 6 h 31"/>
                  <a:gd name="T6" fmla="*/ 2 w 5"/>
                  <a:gd name="T7" fmla="*/ 10 h 31"/>
                  <a:gd name="T8" fmla="*/ 5 w 5"/>
                  <a:gd name="T9" fmla="*/ 31 h 31"/>
                </a:gdLst>
                <a:ahLst/>
                <a:cxnLst>
                  <a:cxn ang="0">
                    <a:pos x="T0" y="T1"/>
                  </a:cxn>
                  <a:cxn ang="0">
                    <a:pos x="T2" y="T3"/>
                  </a:cxn>
                  <a:cxn ang="0">
                    <a:pos x="T4" y="T5"/>
                  </a:cxn>
                  <a:cxn ang="0">
                    <a:pos x="T6" y="T7"/>
                  </a:cxn>
                  <a:cxn ang="0">
                    <a:pos x="T8" y="T9"/>
                  </a:cxn>
                </a:cxnLst>
                <a:rect l="0" t="0" r="r" b="b"/>
                <a:pathLst>
                  <a:path w="5" h="31">
                    <a:moveTo>
                      <a:pt x="5" y="31"/>
                    </a:moveTo>
                    <a:cubicBezTo>
                      <a:pt x="4" y="29"/>
                      <a:pt x="3" y="23"/>
                      <a:pt x="2" y="17"/>
                    </a:cubicBezTo>
                    <a:cubicBezTo>
                      <a:pt x="2" y="12"/>
                      <a:pt x="1" y="7"/>
                      <a:pt x="0" y="6"/>
                    </a:cubicBezTo>
                    <a:cubicBezTo>
                      <a:pt x="0" y="0"/>
                      <a:pt x="1" y="4"/>
                      <a:pt x="2" y="10"/>
                    </a:cubicBezTo>
                    <a:cubicBezTo>
                      <a:pt x="3" y="17"/>
                      <a:pt x="4" y="26"/>
                      <a:pt x="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6" name="Freeform 6864">
                <a:extLst>
                  <a:ext uri="{FF2B5EF4-FFF2-40B4-BE49-F238E27FC236}">
                    <a16:creationId xmlns:a16="http://schemas.microsoft.com/office/drawing/2014/main" id="{0819F949-C1B0-479A-BBDD-DAE51C6AB0C7}"/>
                  </a:ext>
                </a:extLst>
              </p:cNvPr>
              <p:cNvSpPr>
                <a:spLocks noEditPoints="1"/>
              </p:cNvSpPr>
              <p:nvPr/>
            </p:nvSpPr>
            <p:spPr bwMode="auto">
              <a:xfrm>
                <a:off x="2426" y="2566"/>
                <a:ext cx="84" cy="37"/>
              </a:xfrm>
              <a:custGeom>
                <a:avLst/>
                <a:gdLst>
                  <a:gd name="T0" fmla="*/ 106 w 148"/>
                  <a:gd name="T1" fmla="*/ 22 h 65"/>
                  <a:gd name="T2" fmla="*/ 129 w 148"/>
                  <a:gd name="T3" fmla="*/ 10 h 65"/>
                  <a:gd name="T4" fmla="*/ 145 w 148"/>
                  <a:gd name="T5" fmla="*/ 0 h 65"/>
                  <a:gd name="T6" fmla="*/ 97 w 148"/>
                  <a:gd name="T7" fmla="*/ 25 h 65"/>
                  <a:gd name="T8" fmla="*/ 57 w 148"/>
                  <a:gd name="T9" fmla="*/ 39 h 65"/>
                  <a:gd name="T10" fmla="*/ 11 w 148"/>
                  <a:gd name="T11" fmla="*/ 56 h 65"/>
                  <a:gd name="T12" fmla="*/ 17 w 148"/>
                  <a:gd name="T13" fmla="*/ 57 h 65"/>
                  <a:gd name="T14" fmla="*/ 3 w 148"/>
                  <a:gd name="T15" fmla="*/ 62 h 65"/>
                  <a:gd name="T16" fmla="*/ 3 w 148"/>
                  <a:gd name="T17" fmla="*/ 65 h 65"/>
                  <a:gd name="T18" fmla="*/ 23 w 148"/>
                  <a:gd name="T19" fmla="*/ 56 h 65"/>
                  <a:gd name="T20" fmla="*/ 35 w 148"/>
                  <a:gd name="T21" fmla="*/ 54 h 65"/>
                  <a:gd name="T22" fmla="*/ 63 w 148"/>
                  <a:gd name="T23" fmla="*/ 43 h 65"/>
                  <a:gd name="T24" fmla="*/ 54 w 148"/>
                  <a:gd name="T25" fmla="*/ 44 h 65"/>
                  <a:gd name="T26" fmla="*/ 71 w 148"/>
                  <a:gd name="T27" fmla="*/ 37 h 65"/>
                  <a:gd name="T28" fmla="*/ 93 w 148"/>
                  <a:gd name="T29" fmla="*/ 29 h 65"/>
                  <a:gd name="T30" fmla="*/ 82 w 148"/>
                  <a:gd name="T31" fmla="*/ 36 h 65"/>
                  <a:gd name="T32" fmla="*/ 61 w 148"/>
                  <a:gd name="T33" fmla="*/ 44 h 65"/>
                  <a:gd name="T34" fmla="*/ 36 w 148"/>
                  <a:gd name="T35" fmla="*/ 55 h 65"/>
                  <a:gd name="T36" fmla="*/ 65 w 148"/>
                  <a:gd name="T37" fmla="*/ 44 h 65"/>
                  <a:gd name="T38" fmla="*/ 67 w 148"/>
                  <a:gd name="T39" fmla="*/ 45 h 65"/>
                  <a:gd name="T40" fmla="*/ 80 w 148"/>
                  <a:gd name="T41" fmla="*/ 39 h 65"/>
                  <a:gd name="T42" fmla="*/ 97 w 148"/>
                  <a:gd name="T43" fmla="*/ 31 h 65"/>
                  <a:gd name="T44" fmla="*/ 91 w 148"/>
                  <a:gd name="T45" fmla="*/ 31 h 65"/>
                  <a:gd name="T46" fmla="*/ 106 w 148"/>
                  <a:gd name="T47" fmla="*/ 22 h 65"/>
                  <a:gd name="T48" fmla="*/ 24 w 148"/>
                  <a:gd name="T49" fmla="*/ 54 h 65"/>
                  <a:gd name="T50" fmla="*/ 40 w 148"/>
                  <a:gd name="T51" fmla="*/ 47 h 65"/>
                  <a:gd name="T52" fmla="*/ 57 w 148"/>
                  <a:gd name="T53" fmla="*/ 42 h 65"/>
                  <a:gd name="T54" fmla="*/ 24 w 148"/>
                  <a:gd name="T55" fmla="*/ 5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8" h="65">
                    <a:moveTo>
                      <a:pt x="106" y="22"/>
                    </a:moveTo>
                    <a:cubicBezTo>
                      <a:pt x="108" y="21"/>
                      <a:pt x="119" y="16"/>
                      <a:pt x="129" y="10"/>
                    </a:cubicBezTo>
                    <a:cubicBezTo>
                      <a:pt x="139" y="5"/>
                      <a:pt x="148" y="0"/>
                      <a:pt x="145" y="0"/>
                    </a:cubicBezTo>
                    <a:cubicBezTo>
                      <a:pt x="133" y="7"/>
                      <a:pt x="115" y="17"/>
                      <a:pt x="97" y="25"/>
                    </a:cubicBezTo>
                    <a:cubicBezTo>
                      <a:pt x="80" y="33"/>
                      <a:pt x="63" y="39"/>
                      <a:pt x="57" y="39"/>
                    </a:cubicBezTo>
                    <a:cubicBezTo>
                      <a:pt x="43" y="46"/>
                      <a:pt x="25" y="52"/>
                      <a:pt x="11" y="56"/>
                    </a:cubicBezTo>
                    <a:cubicBezTo>
                      <a:pt x="11" y="58"/>
                      <a:pt x="14" y="57"/>
                      <a:pt x="17" y="57"/>
                    </a:cubicBezTo>
                    <a:cubicBezTo>
                      <a:pt x="12" y="58"/>
                      <a:pt x="8" y="60"/>
                      <a:pt x="3" y="62"/>
                    </a:cubicBezTo>
                    <a:cubicBezTo>
                      <a:pt x="13" y="60"/>
                      <a:pt x="0" y="64"/>
                      <a:pt x="3" y="65"/>
                    </a:cubicBezTo>
                    <a:cubicBezTo>
                      <a:pt x="8" y="63"/>
                      <a:pt x="16" y="59"/>
                      <a:pt x="23" y="56"/>
                    </a:cubicBezTo>
                    <a:cubicBezTo>
                      <a:pt x="29" y="54"/>
                      <a:pt x="35" y="52"/>
                      <a:pt x="35" y="54"/>
                    </a:cubicBezTo>
                    <a:cubicBezTo>
                      <a:pt x="49" y="47"/>
                      <a:pt x="49" y="49"/>
                      <a:pt x="63" y="43"/>
                    </a:cubicBezTo>
                    <a:cubicBezTo>
                      <a:pt x="59" y="44"/>
                      <a:pt x="44" y="49"/>
                      <a:pt x="54" y="44"/>
                    </a:cubicBezTo>
                    <a:cubicBezTo>
                      <a:pt x="63" y="43"/>
                      <a:pt x="73" y="37"/>
                      <a:pt x="71" y="37"/>
                    </a:cubicBezTo>
                    <a:cubicBezTo>
                      <a:pt x="83" y="32"/>
                      <a:pt x="87" y="31"/>
                      <a:pt x="93" y="29"/>
                    </a:cubicBezTo>
                    <a:cubicBezTo>
                      <a:pt x="85" y="34"/>
                      <a:pt x="82" y="34"/>
                      <a:pt x="82" y="36"/>
                    </a:cubicBezTo>
                    <a:cubicBezTo>
                      <a:pt x="79" y="37"/>
                      <a:pt x="70" y="41"/>
                      <a:pt x="61" y="44"/>
                    </a:cubicBezTo>
                    <a:cubicBezTo>
                      <a:pt x="36" y="55"/>
                      <a:pt x="36" y="55"/>
                      <a:pt x="36" y="55"/>
                    </a:cubicBezTo>
                    <a:cubicBezTo>
                      <a:pt x="48" y="51"/>
                      <a:pt x="52" y="50"/>
                      <a:pt x="65" y="44"/>
                    </a:cubicBezTo>
                    <a:cubicBezTo>
                      <a:pt x="67" y="45"/>
                      <a:pt x="67" y="45"/>
                      <a:pt x="67" y="45"/>
                    </a:cubicBezTo>
                    <a:cubicBezTo>
                      <a:pt x="72" y="43"/>
                      <a:pt x="80" y="40"/>
                      <a:pt x="80" y="39"/>
                    </a:cubicBezTo>
                    <a:cubicBezTo>
                      <a:pt x="67" y="44"/>
                      <a:pt x="89" y="34"/>
                      <a:pt x="97" y="31"/>
                    </a:cubicBezTo>
                    <a:cubicBezTo>
                      <a:pt x="97" y="29"/>
                      <a:pt x="89" y="33"/>
                      <a:pt x="91" y="31"/>
                    </a:cubicBezTo>
                    <a:cubicBezTo>
                      <a:pt x="107" y="24"/>
                      <a:pt x="95" y="27"/>
                      <a:pt x="106" y="22"/>
                    </a:cubicBezTo>
                    <a:close/>
                    <a:moveTo>
                      <a:pt x="24" y="54"/>
                    </a:moveTo>
                    <a:cubicBezTo>
                      <a:pt x="25" y="53"/>
                      <a:pt x="32" y="50"/>
                      <a:pt x="40" y="47"/>
                    </a:cubicBezTo>
                    <a:cubicBezTo>
                      <a:pt x="47" y="44"/>
                      <a:pt x="55" y="42"/>
                      <a:pt x="57" y="42"/>
                    </a:cubicBezTo>
                    <a:cubicBezTo>
                      <a:pt x="41" y="49"/>
                      <a:pt x="36" y="51"/>
                      <a:pt x="2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7" name="Freeform 6865">
                <a:extLst>
                  <a:ext uri="{FF2B5EF4-FFF2-40B4-BE49-F238E27FC236}">
                    <a16:creationId xmlns:a16="http://schemas.microsoft.com/office/drawing/2014/main" id="{1BEF7D53-B6B7-432C-B7CA-E84372B07DA3}"/>
                  </a:ext>
                </a:extLst>
              </p:cNvPr>
              <p:cNvSpPr>
                <a:spLocks/>
              </p:cNvSpPr>
              <p:nvPr/>
            </p:nvSpPr>
            <p:spPr bwMode="auto">
              <a:xfrm>
                <a:off x="2493" y="1679"/>
                <a:ext cx="24" cy="13"/>
              </a:xfrm>
              <a:custGeom>
                <a:avLst/>
                <a:gdLst>
                  <a:gd name="T0" fmla="*/ 32 w 42"/>
                  <a:gd name="T1" fmla="*/ 14 h 23"/>
                  <a:gd name="T2" fmla="*/ 42 w 42"/>
                  <a:gd name="T3" fmla="*/ 23 h 23"/>
                  <a:gd name="T4" fmla="*/ 1 w 42"/>
                  <a:gd name="T5" fmla="*/ 2 h 23"/>
                  <a:gd name="T6" fmla="*/ 17 w 42"/>
                  <a:gd name="T7" fmla="*/ 9 h 23"/>
                  <a:gd name="T8" fmla="*/ 32 w 42"/>
                  <a:gd name="T9" fmla="*/ 14 h 23"/>
                </a:gdLst>
                <a:ahLst/>
                <a:cxnLst>
                  <a:cxn ang="0">
                    <a:pos x="T0" y="T1"/>
                  </a:cxn>
                  <a:cxn ang="0">
                    <a:pos x="T2" y="T3"/>
                  </a:cxn>
                  <a:cxn ang="0">
                    <a:pos x="T4" y="T5"/>
                  </a:cxn>
                  <a:cxn ang="0">
                    <a:pos x="T6" y="T7"/>
                  </a:cxn>
                  <a:cxn ang="0">
                    <a:pos x="T8" y="T9"/>
                  </a:cxn>
                </a:cxnLst>
                <a:rect l="0" t="0" r="r" b="b"/>
                <a:pathLst>
                  <a:path w="42" h="23">
                    <a:moveTo>
                      <a:pt x="32" y="14"/>
                    </a:moveTo>
                    <a:cubicBezTo>
                      <a:pt x="41" y="20"/>
                      <a:pt x="36" y="18"/>
                      <a:pt x="42" y="23"/>
                    </a:cubicBezTo>
                    <a:cubicBezTo>
                      <a:pt x="25" y="14"/>
                      <a:pt x="14" y="8"/>
                      <a:pt x="1" y="2"/>
                    </a:cubicBezTo>
                    <a:cubicBezTo>
                      <a:pt x="0" y="0"/>
                      <a:pt x="8" y="5"/>
                      <a:pt x="17" y="9"/>
                    </a:cubicBezTo>
                    <a:cubicBezTo>
                      <a:pt x="25" y="13"/>
                      <a:pt x="33" y="17"/>
                      <a:pt x="3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8" name="Freeform 6866">
                <a:extLst>
                  <a:ext uri="{FF2B5EF4-FFF2-40B4-BE49-F238E27FC236}">
                    <a16:creationId xmlns:a16="http://schemas.microsoft.com/office/drawing/2014/main" id="{C9FC58FC-B38A-4FF3-A0F5-F814B9EE521E}"/>
                  </a:ext>
                </a:extLst>
              </p:cNvPr>
              <p:cNvSpPr>
                <a:spLocks/>
              </p:cNvSpPr>
              <p:nvPr/>
            </p:nvSpPr>
            <p:spPr bwMode="auto">
              <a:xfrm>
                <a:off x="2523" y="1695"/>
                <a:ext cx="32" cy="21"/>
              </a:xfrm>
              <a:custGeom>
                <a:avLst/>
                <a:gdLst>
                  <a:gd name="T0" fmla="*/ 10 w 58"/>
                  <a:gd name="T1" fmla="*/ 7 h 36"/>
                  <a:gd name="T2" fmla="*/ 34 w 58"/>
                  <a:gd name="T3" fmla="*/ 21 h 36"/>
                  <a:gd name="T4" fmla="*/ 52 w 58"/>
                  <a:gd name="T5" fmla="*/ 30 h 36"/>
                  <a:gd name="T6" fmla="*/ 22 w 58"/>
                  <a:gd name="T7" fmla="*/ 12 h 36"/>
                  <a:gd name="T8" fmla="*/ 25 w 58"/>
                  <a:gd name="T9" fmla="*/ 12 h 36"/>
                  <a:gd name="T10" fmla="*/ 55 w 58"/>
                  <a:gd name="T11" fmla="*/ 29 h 36"/>
                  <a:gd name="T12" fmla="*/ 55 w 58"/>
                  <a:gd name="T13" fmla="*/ 36 h 36"/>
                  <a:gd name="T14" fmla="*/ 0 w 58"/>
                  <a:gd name="T15" fmla="*/ 2 h 36"/>
                  <a:gd name="T16" fmla="*/ 6 w 58"/>
                  <a:gd name="T17" fmla="*/ 2 h 36"/>
                  <a:gd name="T18" fmla="*/ 16 w 58"/>
                  <a:gd name="T19" fmla="*/ 9 h 36"/>
                  <a:gd name="T20" fmla="*/ 10 w 58"/>
                  <a:gd name="T21"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36">
                    <a:moveTo>
                      <a:pt x="10" y="7"/>
                    </a:moveTo>
                    <a:cubicBezTo>
                      <a:pt x="16" y="11"/>
                      <a:pt x="25" y="16"/>
                      <a:pt x="34" y="21"/>
                    </a:cubicBezTo>
                    <a:cubicBezTo>
                      <a:pt x="42" y="25"/>
                      <a:pt x="50" y="29"/>
                      <a:pt x="52" y="30"/>
                    </a:cubicBezTo>
                    <a:cubicBezTo>
                      <a:pt x="42" y="23"/>
                      <a:pt x="31" y="19"/>
                      <a:pt x="22" y="12"/>
                    </a:cubicBezTo>
                    <a:cubicBezTo>
                      <a:pt x="23" y="12"/>
                      <a:pt x="25" y="13"/>
                      <a:pt x="25" y="12"/>
                    </a:cubicBezTo>
                    <a:cubicBezTo>
                      <a:pt x="36" y="18"/>
                      <a:pt x="44" y="22"/>
                      <a:pt x="55" y="29"/>
                    </a:cubicBezTo>
                    <a:cubicBezTo>
                      <a:pt x="53" y="30"/>
                      <a:pt x="58" y="36"/>
                      <a:pt x="55" y="36"/>
                    </a:cubicBezTo>
                    <a:cubicBezTo>
                      <a:pt x="36" y="22"/>
                      <a:pt x="18" y="14"/>
                      <a:pt x="0" y="2"/>
                    </a:cubicBezTo>
                    <a:cubicBezTo>
                      <a:pt x="11" y="7"/>
                      <a:pt x="0" y="0"/>
                      <a:pt x="6" y="2"/>
                    </a:cubicBezTo>
                    <a:cubicBezTo>
                      <a:pt x="20" y="9"/>
                      <a:pt x="10" y="6"/>
                      <a:pt x="16" y="9"/>
                    </a:cubicBezTo>
                    <a:cubicBezTo>
                      <a:pt x="16" y="10"/>
                      <a:pt x="7" y="3"/>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49" name="Freeform 6867">
                <a:extLst>
                  <a:ext uri="{FF2B5EF4-FFF2-40B4-BE49-F238E27FC236}">
                    <a16:creationId xmlns:a16="http://schemas.microsoft.com/office/drawing/2014/main" id="{220CB2A9-1DF2-441D-964F-39C787D9EE02}"/>
                  </a:ext>
                </a:extLst>
              </p:cNvPr>
              <p:cNvSpPr>
                <a:spLocks/>
              </p:cNvSpPr>
              <p:nvPr/>
            </p:nvSpPr>
            <p:spPr bwMode="auto">
              <a:xfrm>
                <a:off x="2429" y="2598"/>
                <a:ext cx="16" cy="6"/>
              </a:xfrm>
              <a:custGeom>
                <a:avLst/>
                <a:gdLst>
                  <a:gd name="T0" fmla="*/ 11 w 27"/>
                  <a:gd name="T1" fmla="*/ 8 h 11"/>
                  <a:gd name="T2" fmla="*/ 12 w 27"/>
                  <a:gd name="T3" fmla="*/ 5 h 11"/>
                  <a:gd name="T4" fmla="*/ 27 w 27"/>
                  <a:gd name="T5" fmla="*/ 0 h 11"/>
                  <a:gd name="T6" fmla="*/ 11 w 27"/>
                  <a:gd name="T7" fmla="*/ 8 h 11"/>
                </a:gdLst>
                <a:ahLst/>
                <a:cxnLst>
                  <a:cxn ang="0">
                    <a:pos x="T0" y="T1"/>
                  </a:cxn>
                  <a:cxn ang="0">
                    <a:pos x="T2" y="T3"/>
                  </a:cxn>
                  <a:cxn ang="0">
                    <a:pos x="T4" y="T5"/>
                  </a:cxn>
                  <a:cxn ang="0">
                    <a:pos x="T6" y="T7"/>
                  </a:cxn>
                </a:cxnLst>
                <a:rect l="0" t="0" r="r" b="b"/>
                <a:pathLst>
                  <a:path w="27" h="11">
                    <a:moveTo>
                      <a:pt x="11" y="8"/>
                    </a:moveTo>
                    <a:cubicBezTo>
                      <a:pt x="0" y="11"/>
                      <a:pt x="19" y="4"/>
                      <a:pt x="12" y="5"/>
                    </a:cubicBezTo>
                    <a:cubicBezTo>
                      <a:pt x="15" y="4"/>
                      <a:pt x="20" y="3"/>
                      <a:pt x="27" y="0"/>
                    </a:cubicBezTo>
                    <a:cubicBezTo>
                      <a:pt x="24" y="2"/>
                      <a:pt x="14"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0" name="Freeform 6868">
                <a:extLst>
                  <a:ext uri="{FF2B5EF4-FFF2-40B4-BE49-F238E27FC236}">
                    <a16:creationId xmlns:a16="http://schemas.microsoft.com/office/drawing/2014/main" id="{CBDC3FC5-4577-46EE-81DA-C31F03B750A9}"/>
                  </a:ext>
                </a:extLst>
              </p:cNvPr>
              <p:cNvSpPr>
                <a:spLocks/>
              </p:cNvSpPr>
              <p:nvPr/>
            </p:nvSpPr>
            <p:spPr bwMode="auto">
              <a:xfrm>
                <a:off x="2470" y="1670"/>
                <a:ext cx="22" cy="9"/>
              </a:xfrm>
              <a:custGeom>
                <a:avLst/>
                <a:gdLst>
                  <a:gd name="T0" fmla="*/ 33 w 39"/>
                  <a:gd name="T1" fmla="*/ 13 h 16"/>
                  <a:gd name="T2" fmla="*/ 24 w 39"/>
                  <a:gd name="T3" fmla="*/ 10 h 16"/>
                  <a:gd name="T4" fmla="*/ 0 w 39"/>
                  <a:gd name="T5" fmla="*/ 0 h 16"/>
                  <a:gd name="T6" fmla="*/ 33 w 39"/>
                  <a:gd name="T7" fmla="*/ 13 h 16"/>
                </a:gdLst>
                <a:ahLst/>
                <a:cxnLst>
                  <a:cxn ang="0">
                    <a:pos x="T0" y="T1"/>
                  </a:cxn>
                  <a:cxn ang="0">
                    <a:pos x="T2" y="T3"/>
                  </a:cxn>
                  <a:cxn ang="0">
                    <a:pos x="T4" y="T5"/>
                  </a:cxn>
                  <a:cxn ang="0">
                    <a:pos x="T6" y="T7"/>
                  </a:cxn>
                </a:cxnLst>
                <a:rect l="0" t="0" r="r" b="b"/>
                <a:pathLst>
                  <a:path w="39" h="16">
                    <a:moveTo>
                      <a:pt x="33" y="13"/>
                    </a:moveTo>
                    <a:cubicBezTo>
                      <a:pt x="39" y="16"/>
                      <a:pt x="33" y="13"/>
                      <a:pt x="24" y="10"/>
                    </a:cubicBezTo>
                    <a:cubicBezTo>
                      <a:pt x="15" y="6"/>
                      <a:pt x="4" y="2"/>
                      <a:pt x="0" y="0"/>
                    </a:cubicBezTo>
                    <a:cubicBezTo>
                      <a:pt x="6" y="0"/>
                      <a:pt x="19" y="7"/>
                      <a:pt x="3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1" name="Freeform 6869">
                <a:extLst>
                  <a:ext uri="{FF2B5EF4-FFF2-40B4-BE49-F238E27FC236}">
                    <a16:creationId xmlns:a16="http://schemas.microsoft.com/office/drawing/2014/main" id="{1C969C08-5BAF-4803-8878-D3CD03BB8537}"/>
                  </a:ext>
                </a:extLst>
              </p:cNvPr>
              <p:cNvSpPr>
                <a:spLocks noEditPoints="1"/>
              </p:cNvSpPr>
              <p:nvPr/>
            </p:nvSpPr>
            <p:spPr bwMode="auto">
              <a:xfrm>
                <a:off x="2607" y="1752"/>
                <a:ext cx="25" cy="27"/>
              </a:xfrm>
              <a:custGeom>
                <a:avLst/>
                <a:gdLst>
                  <a:gd name="T0" fmla="*/ 2 w 44"/>
                  <a:gd name="T1" fmla="*/ 6 h 47"/>
                  <a:gd name="T2" fmla="*/ 18 w 44"/>
                  <a:gd name="T3" fmla="*/ 23 h 47"/>
                  <a:gd name="T4" fmla="*/ 20 w 44"/>
                  <a:gd name="T5" fmla="*/ 29 h 47"/>
                  <a:gd name="T6" fmla="*/ 38 w 44"/>
                  <a:gd name="T7" fmla="*/ 45 h 47"/>
                  <a:gd name="T8" fmla="*/ 30 w 44"/>
                  <a:gd name="T9" fmla="*/ 36 h 47"/>
                  <a:gd name="T10" fmla="*/ 41 w 44"/>
                  <a:gd name="T11" fmla="*/ 46 h 47"/>
                  <a:gd name="T12" fmla="*/ 44 w 44"/>
                  <a:gd name="T13" fmla="*/ 46 h 47"/>
                  <a:gd name="T14" fmla="*/ 31 w 44"/>
                  <a:gd name="T15" fmla="*/ 32 h 47"/>
                  <a:gd name="T16" fmla="*/ 42 w 44"/>
                  <a:gd name="T17" fmla="*/ 39 h 47"/>
                  <a:gd name="T18" fmla="*/ 2 w 44"/>
                  <a:gd name="T19" fmla="*/ 6 h 47"/>
                  <a:gd name="T20" fmla="*/ 24 w 44"/>
                  <a:gd name="T21" fmla="*/ 24 h 47"/>
                  <a:gd name="T22" fmla="*/ 21 w 44"/>
                  <a:gd name="T23" fmla="*/ 24 h 47"/>
                  <a:gd name="T24" fmla="*/ 13 w 44"/>
                  <a:gd name="T25" fmla="*/ 15 h 47"/>
                  <a:gd name="T26" fmla="*/ 24 w 44"/>
                  <a:gd name="T27" fmla="*/ 24 h 47"/>
                  <a:gd name="T28" fmla="*/ 10 w 44"/>
                  <a:gd name="T29" fmla="*/ 12 h 47"/>
                  <a:gd name="T30" fmla="*/ 29 w 44"/>
                  <a:gd name="T31" fmla="*/ 28 h 47"/>
                  <a:gd name="T32" fmla="*/ 10 w 44"/>
                  <a:gd name="T33"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47">
                    <a:moveTo>
                      <a:pt x="2" y="6"/>
                    </a:moveTo>
                    <a:cubicBezTo>
                      <a:pt x="11" y="14"/>
                      <a:pt x="15" y="19"/>
                      <a:pt x="18" y="23"/>
                    </a:cubicBezTo>
                    <a:cubicBezTo>
                      <a:pt x="20" y="26"/>
                      <a:pt x="20" y="28"/>
                      <a:pt x="20" y="29"/>
                    </a:cubicBezTo>
                    <a:cubicBezTo>
                      <a:pt x="28" y="37"/>
                      <a:pt x="28" y="36"/>
                      <a:pt x="38" y="45"/>
                    </a:cubicBezTo>
                    <a:cubicBezTo>
                      <a:pt x="42" y="47"/>
                      <a:pt x="29" y="37"/>
                      <a:pt x="30" y="36"/>
                    </a:cubicBezTo>
                    <a:cubicBezTo>
                      <a:pt x="34" y="40"/>
                      <a:pt x="40" y="46"/>
                      <a:pt x="41" y="46"/>
                    </a:cubicBezTo>
                    <a:cubicBezTo>
                      <a:pt x="22" y="26"/>
                      <a:pt x="38" y="42"/>
                      <a:pt x="44" y="46"/>
                    </a:cubicBezTo>
                    <a:cubicBezTo>
                      <a:pt x="39" y="40"/>
                      <a:pt x="35" y="38"/>
                      <a:pt x="31" y="32"/>
                    </a:cubicBezTo>
                    <a:cubicBezTo>
                      <a:pt x="27" y="26"/>
                      <a:pt x="42" y="39"/>
                      <a:pt x="42" y="39"/>
                    </a:cubicBezTo>
                    <a:cubicBezTo>
                      <a:pt x="20" y="16"/>
                      <a:pt x="0" y="0"/>
                      <a:pt x="2" y="6"/>
                    </a:cubicBezTo>
                    <a:close/>
                    <a:moveTo>
                      <a:pt x="24" y="24"/>
                    </a:moveTo>
                    <a:cubicBezTo>
                      <a:pt x="24" y="26"/>
                      <a:pt x="22" y="24"/>
                      <a:pt x="21" y="24"/>
                    </a:cubicBezTo>
                    <a:cubicBezTo>
                      <a:pt x="17" y="20"/>
                      <a:pt x="17" y="19"/>
                      <a:pt x="13" y="15"/>
                    </a:cubicBezTo>
                    <a:cubicBezTo>
                      <a:pt x="15" y="16"/>
                      <a:pt x="19" y="19"/>
                      <a:pt x="24" y="24"/>
                    </a:cubicBezTo>
                    <a:close/>
                    <a:moveTo>
                      <a:pt x="10" y="12"/>
                    </a:moveTo>
                    <a:cubicBezTo>
                      <a:pt x="11" y="10"/>
                      <a:pt x="26" y="24"/>
                      <a:pt x="29" y="28"/>
                    </a:cubicBezTo>
                    <a:cubicBezTo>
                      <a:pt x="25" y="25"/>
                      <a:pt x="17" y="18"/>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2" name="Freeform 6870">
                <a:extLst>
                  <a:ext uri="{FF2B5EF4-FFF2-40B4-BE49-F238E27FC236}">
                    <a16:creationId xmlns:a16="http://schemas.microsoft.com/office/drawing/2014/main" id="{97062410-903A-4D1E-8DB5-271F1ABF2D6D}"/>
                  </a:ext>
                </a:extLst>
              </p:cNvPr>
              <p:cNvSpPr>
                <a:spLocks/>
              </p:cNvSpPr>
              <p:nvPr/>
            </p:nvSpPr>
            <p:spPr bwMode="auto">
              <a:xfrm>
                <a:off x="2772" y="2114"/>
                <a:ext cx="5" cy="45"/>
              </a:xfrm>
              <a:custGeom>
                <a:avLst/>
                <a:gdLst>
                  <a:gd name="T0" fmla="*/ 8 w 8"/>
                  <a:gd name="T1" fmla="*/ 44 h 78"/>
                  <a:gd name="T2" fmla="*/ 5 w 8"/>
                  <a:gd name="T3" fmla="*/ 53 h 78"/>
                  <a:gd name="T4" fmla="*/ 5 w 8"/>
                  <a:gd name="T5" fmla="*/ 42 h 78"/>
                  <a:gd name="T6" fmla="*/ 4 w 8"/>
                  <a:gd name="T7" fmla="*/ 68 h 78"/>
                  <a:gd name="T8" fmla="*/ 2 w 8"/>
                  <a:gd name="T9" fmla="*/ 58 h 78"/>
                  <a:gd name="T10" fmla="*/ 2 w 8"/>
                  <a:gd name="T11" fmla="*/ 62 h 78"/>
                  <a:gd name="T12" fmla="*/ 3 w 8"/>
                  <a:gd name="T13" fmla="*/ 49 h 78"/>
                  <a:gd name="T14" fmla="*/ 3 w 8"/>
                  <a:gd name="T15" fmla="*/ 36 h 78"/>
                  <a:gd name="T16" fmla="*/ 0 w 8"/>
                  <a:gd name="T17" fmla="*/ 41 h 78"/>
                  <a:gd name="T18" fmla="*/ 3 w 8"/>
                  <a:gd name="T19" fmla="*/ 29 h 78"/>
                  <a:gd name="T20" fmla="*/ 3 w 8"/>
                  <a:gd name="T21" fmla="*/ 0 h 78"/>
                  <a:gd name="T22" fmla="*/ 4 w 8"/>
                  <a:gd name="T23" fmla="*/ 28 h 78"/>
                  <a:gd name="T24" fmla="*/ 6 w 8"/>
                  <a:gd name="T25" fmla="*/ 20 h 78"/>
                  <a:gd name="T26" fmla="*/ 4 w 8"/>
                  <a:gd name="T27" fmla="*/ 32 h 78"/>
                  <a:gd name="T28" fmla="*/ 8 w 8"/>
                  <a:gd name="T29" fmla="*/ 4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78">
                    <a:moveTo>
                      <a:pt x="8" y="44"/>
                    </a:moveTo>
                    <a:cubicBezTo>
                      <a:pt x="8" y="54"/>
                      <a:pt x="5" y="43"/>
                      <a:pt x="5" y="53"/>
                    </a:cubicBezTo>
                    <a:cubicBezTo>
                      <a:pt x="5" y="52"/>
                      <a:pt x="5" y="42"/>
                      <a:pt x="5" y="42"/>
                    </a:cubicBezTo>
                    <a:cubicBezTo>
                      <a:pt x="4" y="49"/>
                      <a:pt x="3" y="64"/>
                      <a:pt x="4" y="68"/>
                    </a:cubicBezTo>
                    <a:cubicBezTo>
                      <a:pt x="2" y="78"/>
                      <a:pt x="1" y="66"/>
                      <a:pt x="2" y="58"/>
                    </a:cubicBezTo>
                    <a:cubicBezTo>
                      <a:pt x="2" y="58"/>
                      <a:pt x="2" y="60"/>
                      <a:pt x="2" y="62"/>
                    </a:cubicBezTo>
                    <a:cubicBezTo>
                      <a:pt x="3" y="60"/>
                      <a:pt x="3" y="55"/>
                      <a:pt x="3" y="49"/>
                    </a:cubicBezTo>
                    <a:cubicBezTo>
                      <a:pt x="3" y="43"/>
                      <a:pt x="3" y="38"/>
                      <a:pt x="3" y="36"/>
                    </a:cubicBezTo>
                    <a:cubicBezTo>
                      <a:pt x="2" y="34"/>
                      <a:pt x="1" y="42"/>
                      <a:pt x="0" y="41"/>
                    </a:cubicBezTo>
                    <a:cubicBezTo>
                      <a:pt x="1" y="31"/>
                      <a:pt x="1" y="36"/>
                      <a:pt x="3" y="29"/>
                    </a:cubicBezTo>
                    <a:cubicBezTo>
                      <a:pt x="4" y="15"/>
                      <a:pt x="2" y="6"/>
                      <a:pt x="3" y="0"/>
                    </a:cubicBezTo>
                    <a:cubicBezTo>
                      <a:pt x="4" y="1"/>
                      <a:pt x="5" y="13"/>
                      <a:pt x="4" y="28"/>
                    </a:cubicBezTo>
                    <a:cubicBezTo>
                      <a:pt x="5" y="29"/>
                      <a:pt x="5" y="25"/>
                      <a:pt x="6" y="20"/>
                    </a:cubicBezTo>
                    <a:cubicBezTo>
                      <a:pt x="7" y="21"/>
                      <a:pt x="6" y="37"/>
                      <a:pt x="4" y="32"/>
                    </a:cubicBezTo>
                    <a:cubicBezTo>
                      <a:pt x="5" y="40"/>
                      <a:pt x="6" y="46"/>
                      <a:pt x="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3" name="Freeform 6871">
                <a:extLst>
                  <a:ext uri="{FF2B5EF4-FFF2-40B4-BE49-F238E27FC236}">
                    <a16:creationId xmlns:a16="http://schemas.microsoft.com/office/drawing/2014/main" id="{73EA9039-CC7E-4A63-9E8D-7CA75B763FCF}"/>
                  </a:ext>
                </a:extLst>
              </p:cNvPr>
              <p:cNvSpPr>
                <a:spLocks/>
              </p:cNvSpPr>
              <p:nvPr/>
            </p:nvSpPr>
            <p:spPr bwMode="auto">
              <a:xfrm>
                <a:off x="2581" y="2482"/>
                <a:ext cx="46" cy="40"/>
              </a:xfrm>
              <a:custGeom>
                <a:avLst/>
                <a:gdLst>
                  <a:gd name="T0" fmla="*/ 81 w 81"/>
                  <a:gd name="T1" fmla="*/ 0 h 71"/>
                  <a:gd name="T2" fmla="*/ 68 w 81"/>
                  <a:gd name="T3" fmla="*/ 10 h 71"/>
                  <a:gd name="T4" fmla="*/ 42 w 81"/>
                  <a:gd name="T5" fmla="*/ 36 h 71"/>
                  <a:gd name="T6" fmla="*/ 67 w 81"/>
                  <a:gd name="T7" fmla="*/ 13 h 71"/>
                  <a:gd name="T8" fmla="*/ 52 w 81"/>
                  <a:gd name="T9" fmla="*/ 28 h 71"/>
                  <a:gd name="T10" fmla="*/ 31 w 81"/>
                  <a:gd name="T11" fmla="*/ 46 h 71"/>
                  <a:gd name="T12" fmla="*/ 36 w 81"/>
                  <a:gd name="T13" fmla="*/ 41 h 71"/>
                  <a:gd name="T14" fmla="*/ 18 w 81"/>
                  <a:gd name="T15" fmla="*/ 55 h 71"/>
                  <a:gd name="T16" fmla="*/ 20 w 81"/>
                  <a:gd name="T17" fmla="*/ 55 h 71"/>
                  <a:gd name="T18" fmla="*/ 5 w 81"/>
                  <a:gd name="T19" fmla="*/ 68 h 71"/>
                  <a:gd name="T20" fmla="*/ 8 w 81"/>
                  <a:gd name="T21" fmla="*/ 64 h 71"/>
                  <a:gd name="T22" fmla="*/ 8 w 81"/>
                  <a:gd name="T23" fmla="*/ 62 h 71"/>
                  <a:gd name="T24" fmla="*/ 32 w 81"/>
                  <a:gd name="T25" fmla="*/ 40 h 71"/>
                  <a:gd name="T26" fmla="*/ 34 w 81"/>
                  <a:gd name="T27" fmla="*/ 40 h 71"/>
                  <a:gd name="T28" fmla="*/ 42 w 81"/>
                  <a:gd name="T29" fmla="*/ 30 h 71"/>
                  <a:gd name="T30" fmla="*/ 64 w 81"/>
                  <a:gd name="T31" fmla="*/ 9 h 71"/>
                  <a:gd name="T32" fmla="*/ 64 w 81"/>
                  <a:gd name="T33" fmla="*/ 13 h 71"/>
                  <a:gd name="T34" fmla="*/ 79 w 81"/>
                  <a:gd name="T35" fmla="*/ 0 h 71"/>
                  <a:gd name="T36" fmla="*/ 81 w 81"/>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71">
                    <a:moveTo>
                      <a:pt x="81" y="0"/>
                    </a:moveTo>
                    <a:cubicBezTo>
                      <a:pt x="80" y="2"/>
                      <a:pt x="70" y="10"/>
                      <a:pt x="68" y="10"/>
                    </a:cubicBezTo>
                    <a:cubicBezTo>
                      <a:pt x="57" y="22"/>
                      <a:pt x="49" y="28"/>
                      <a:pt x="42" y="36"/>
                    </a:cubicBezTo>
                    <a:cubicBezTo>
                      <a:pt x="48" y="31"/>
                      <a:pt x="59" y="22"/>
                      <a:pt x="67" y="13"/>
                    </a:cubicBezTo>
                    <a:cubicBezTo>
                      <a:pt x="65" y="16"/>
                      <a:pt x="59" y="22"/>
                      <a:pt x="52" y="28"/>
                    </a:cubicBezTo>
                    <a:cubicBezTo>
                      <a:pt x="45" y="35"/>
                      <a:pt x="37" y="42"/>
                      <a:pt x="31" y="46"/>
                    </a:cubicBezTo>
                    <a:cubicBezTo>
                      <a:pt x="31" y="45"/>
                      <a:pt x="36" y="41"/>
                      <a:pt x="36" y="41"/>
                    </a:cubicBezTo>
                    <a:cubicBezTo>
                      <a:pt x="30" y="43"/>
                      <a:pt x="26" y="50"/>
                      <a:pt x="18" y="55"/>
                    </a:cubicBezTo>
                    <a:cubicBezTo>
                      <a:pt x="29" y="47"/>
                      <a:pt x="26" y="50"/>
                      <a:pt x="20" y="55"/>
                    </a:cubicBezTo>
                    <a:cubicBezTo>
                      <a:pt x="15" y="60"/>
                      <a:pt x="6" y="67"/>
                      <a:pt x="5" y="68"/>
                    </a:cubicBezTo>
                    <a:cubicBezTo>
                      <a:pt x="0" y="71"/>
                      <a:pt x="4" y="68"/>
                      <a:pt x="8" y="64"/>
                    </a:cubicBezTo>
                    <a:cubicBezTo>
                      <a:pt x="11" y="61"/>
                      <a:pt x="15" y="58"/>
                      <a:pt x="8" y="62"/>
                    </a:cubicBezTo>
                    <a:cubicBezTo>
                      <a:pt x="22" y="52"/>
                      <a:pt x="23" y="48"/>
                      <a:pt x="32" y="40"/>
                    </a:cubicBezTo>
                    <a:cubicBezTo>
                      <a:pt x="29" y="43"/>
                      <a:pt x="32" y="41"/>
                      <a:pt x="34" y="40"/>
                    </a:cubicBezTo>
                    <a:cubicBezTo>
                      <a:pt x="46" y="29"/>
                      <a:pt x="40" y="33"/>
                      <a:pt x="42" y="30"/>
                    </a:cubicBezTo>
                    <a:cubicBezTo>
                      <a:pt x="53" y="21"/>
                      <a:pt x="53" y="19"/>
                      <a:pt x="64" y="9"/>
                    </a:cubicBezTo>
                    <a:cubicBezTo>
                      <a:pt x="55" y="19"/>
                      <a:pt x="68" y="8"/>
                      <a:pt x="64" y="13"/>
                    </a:cubicBezTo>
                    <a:cubicBezTo>
                      <a:pt x="68" y="11"/>
                      <a:pt x="73" y="6"/>
                      <a:pt x="79" y="0"/>
                    </a:cubicBezTo>
                    <a:cubicBezTo>
                      <a:pt x="78" y="2"/>
                      <a:pt x="77" y="4"/>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4" name="Freeform 6872">
                <a:extLst>
                  <a:ext uri="{FF2B5EF4-FFF2-40B4-BE49-F238E27FC236}">
                    <a16:creationId xmlns:a16="http://schemas.microsoft.com/office/drawing/2014/main" id="{C4CDB7B2-8F61-46CC-92F8-58EB6DDC67C1}"/>
                  </a:ext>
                </a:extLst>
              </p:cNvPr>
              <p:cNvSpPr>
                <a:spLocks/>
              </p:cNvSpPr>
              <p:nvPr/>
            </p:nvSpPr>
            <p:spPr bwMode="auto">
              <a:xfrm>
                <a:off x="2641" y="1786"/>
                <a:ext cx="11" cy="12"/>
              </a:xfrm>
              <a:custGeom>
                <a:avLst/>
                <a:gdLst>
                  <a:gd name="T0" fmla="*/ 17 w 20"/>
                  <a:gd name="T1" fmla="*/ 17 h 22"/>
                  <a:gd name="T2" fmla="*/ 20 w 20"/>
                  <a:gd name="T3" fmla="*/ 20 h 22"/>
                  <a:gd name="T4" fmla="*/ 19 w 20"/>
                  <a:gd name="T5" fmla="*/ 22 h 22"/>
                  <a:gd name="T6" fmla="*/ 0 w 20"/>
                  <a:gd name="T7" fmla="*/ 0 h 22"/>
                  <a:gd name="T8" fmla="*/ 17 w 20"/>
                  <a:gd name="T9" fmla="*/ 17 h 22"/>
                </a:gdLst>
                <a:ahLst/>
                <a:cxnLst>
                  <a:cxn ang="0">
                    <a:pos x="T0" y="T1"/>
                  </a:cxn>
                  <a:cxn ang="0">
                    <a:pos x="T2" y="T3"/>
                  </a:cxn>
                  <a:cxn ang="0">
                    <a:pos x="T4" y="T5"/>
                  </a:cxn>
                  <a:cxn ang="0">
                    <a:pos x="T6" y="T7"/>
                  </a:cxn>
                  <a:cxn ang="0">
                    <a:pos x="T8" y="T9"/>
                  </a:cxn>
                </a:cxnLst>
                <a:rect l="0" t="0" r="r" b="b"/>
                <a:pathLst>
                  <a:path w="20" h="22">
                    <a:moveTo>
                      <a:pt x="17" y="17"/>
                    </a:moveTo>
                    <a:cubicBezTo>
                      <a:pt x="20" y="19"/>
                      <a:pt x="20" y="20"/>
                      <a:pt x="20" y="20"/>
                    </a:cubicBezTo>
                    <a:cubicBezTo>
                      <a:pt x="19" y="22"/>
                      <a:pt x="19" y="22"/>
                      <a:pt x="19" y="22"/>
                    </a:cubicBezTo>
                    <a:cubicBezTo>
                      <a:pt x="13" y="13"/>
                      <a:pt x="7" y="9"/>
                      <a:pt x="0" y="0"/>
                    </a:cubicBezTo>
                    <a:cubicBezTo>
                      <a:pt x="5" y="2"/>
                      <a:pt x="13" y="15"/>
                      <a:pt x="1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5" name="Freeform 6873">
                <a:extLst>
                  <a:ext uri="{FF2B5EF4-FFF2-40B4-BE49-F238E27FC236}">
                    <a16:creationId xmlns:a16="http://schemas.microsoft.com/office/drawing/2014/main" id="{7A5F2396-D5ED-450A-B836-41BAD22E00D2}"/>
                  </a:ext>
                </a:extLst>
              </p:cNvPr>
              <p:cNvSpPr>
                <a:spLocks/>
              </p:cNvSpPr>
              <p:nvPr/>
            </p:nvSpPr>
            <p:spPr bwMode="auto">
              <a:xfrm>
                <a:off x="2239" y="2625"/>
                <a:ext cx="47" cy="6"/>
              </a:xfrm>
              <a:custGeom>
                <a:avLst/>
                <a:gdLst>
                  <a:gd name="T0" fmla="*/ 57 w 83"/>
                  <a:gd name="T1" fmla="*/ 3 h 10"/>
                  <a:gd name="T2" fmla="*/ 48 w 83"/>
                  <a:gd name="T3" fmla="*/ 2 h 10"/>
                  <a:gd name="T4" fmla="*/ 83 w 83"/>
                  <a:gd name="T5" fmla="*/ 1 h 10"/>
                  <a:gd name="T6" fmla="*/ 77 w 83"/>
                  <a:gd name="T7" fmla="*/ 4 h 10"/>
                  <a:gd name="T8" fmla="*/ 58 w 83"/>
                  <a:gd name="T9" fmla="*/ 4 h 10"/>
                  <a:gd name="T10" fmla="*/ 27 w 83"/>
                  <a:gd name="T11" fmla="*/ 4 h 10"/>
                  <a:gd name="T12" fmla="*/ 20 w 83"/>
                  <a:gd name="T13" fmla="*/ 5 h 10"/>
                  <a:gd name="T14" fmla="*/ 33 w 83"/>
                  <a:gd name="T15" fmla="*/ 6 h 10"/>
                  <a:gd name="T16" fmla="*/ 19 w 83"/>
                  <a:gd name="T17" fmla="*/ 10 h 10"/>
                  <a:gd name="T18" fmla="*/ 16 w 83"/>
                  <a:gd name="T19" fmla="*/ 7 h 10"/>
                  <a:gd name="T20" fmla="*/ 2 w 83"/>
                  <a:gd name="T21" fmla="*/ 6 h 10"/>
                  <a:gd name="T22" fmla="*/ 20 w 83"/>
                  <a:gd name="T23" fmla="*/ 4 h 10"/>
                  <a:gd name="T24" fmla="*/ 0 w 83"/>
                  <a:gd name="T25" fmla="*/ 3 h 10"/>
                  <a:gd name="T26" fmla="*/ 3 w 83"/>
                  <a:gd name="T27" fmla="*/ 2 h 10"/>
                  <a:gd name="T28" fmla="*/ 33 w 83"/>
                  <a:gd name="T29" fmla="*/ 3 h 10"/>
                  <a:gd name="T30" fmla="*/ 57 w 83"/>
                  <a:gd name="T31"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0">
                    <a:moveTo>
                      <a:pt x="57" y="3"/>
                    </a:moveTo>
                    <a:cubicBezTo>
                      <a:pt x="66" y="3"/>
                      <a:pt x="52" y="2"/>
                      <a:pt x="48" y="2"/>
                    </a:cubicBezTo>
                    <a:cubicBezTo>
                      <a:pt x="61" y="0"/>
                      <a:pt x="74" y="2"/>
                      <a:pt x="83" y="1"/>
                    </a:cubicBezTo>
                    <a:cubicBezTo>
                      <a:pt x="82" y="2"/>
                      <a:pt x="73" y="3"/>
                      <a:pt x="77" y="4"/>
                    </a:cubicBezTo>
                    <a:cubicBezTo>
                      <a:pt x="64" y="6"/>
                      <a:pt x="14" y="6"/>
                      <a:pt x="58" y="4"/>
                    </a:cubicBezTo>
                    <a:cubicBezTo>
                      <a:pt x="55" y="3"/>
                      <a:pt x="37" y="4"/>
                      <a:pt x="27" y="4"/>
                    </a:cubicBezTo>
                    <a:cubicBezTo>
                      <a:pt x="22" y="4"/>
                      <a:pt x="27" y="5"/>
                      <a:pt x="20" y="5"/>
                    </a:cubicBezTo>
                    <a:cubicBezTo>
                      <a:pt x="22" y="6"/>
                      <a:pt x="32" y="6"/>
                      <a:pt x="33" y="6"/>
                    </a:cubicBezTo>
                    <a:cubicBezTo>
                      <a:pt x="29" y="8"/>
                      <a:pt x="26" y="8"/>
                      <a:pt x="19" y="10"/>
                    </a:cubicBezTo>
                    <a:cubicBezTo>
                      <a:pt x="10" y="9"/>
                      <a:pt x="13" y="8"/>
                      <a:pt x="16" y="7"/>
                    </a:cubicBezTo>
                    <a:cubicBezTo>
                      <a:pt x="18" y="7"/>
                      <a:pt x="18" y="6"/>
                      <a:pt x="2" y="6"/>
                    </a:cubicBezTo>
                    <a:cubicBezTo>
                      <a:pt x="2" y="4"/>
                      <a:pt x="12" y="5"/>
                      <a:pt x="20" y="4"/>
                    </a:cubicBezTo>
                    <a:cubicBezTo>
                      <a:pt x="20" y="3"/>
                      <a:pt x="6" y="4"/>
                      <a:pt x="0" y="3"/>
                    </a:cubicBezTo>
                    <a:cubicBezTo>
                      <a:pt x="2" y="3"/>
                      <a:pt x="4" y="2"/>
                      <a:pt x="3" y="2"/>
                    </a:cubicBezTo>
                    <a:cubicBezTo>
                      <a:pt x="17" y="3"/>
                      <a:pt x="25" y="3"/>
                      <a:pt x="33" y="3"/>
                    </a:cubicBezTo>
                    <a:cubicBezTo>
                      <a:pt x="40" y="3"/>
                      <a:pt x="47" y="3"/>
                      <a:pt x="5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6" name="Freeform 6874">
                <a:extLst>
                  <a:ext uri="{FF2B5EF4-FFF2-40B4-BE49-F238E27FC236}">
                    <a16:creationId xmlns:a16="http://schemas.microsoft.com/office/drawing/2014/main" id="{25153242-D651-4FF3-94E7-0F833E849237}"/>
                  </a:ext>
                </a:extLst>
              </p:cNvPr>
              <p:cNvSpPr>
                <a:spLocks/>
              </p:cNvSpPr>
              <p:nvPr/>
            </p:nvSpPr>
            <p:spPr bwMode="auto">
              <a:xfrm>
                <a:off x="2751" y="1970"/>
                <a:ext cx="9" cy="34"/>
              </a:xfrm>
              <a:custGeom>
                <a:avLst/>
                <a:gdLst>
                  <a:gd name="T0" fmla="*/ 3 w 16"/>
                  <a:gd name="T1" fmla="*/ 15 h 59"/>
                  <a:gd name="T2" fmla="*/ 0 w 16"/>
                  <a:gd name="T3" fmla="*/ 0 h 59"/>
                  <a:gd name="T4" fmla="*/ 16 w 16"/>
                  <a:gd name="T5" fmla="*/ 56 h 59"/>
                  <a:gd name="T6" fmla="*/ 11 w 16"/>
                  <a:gd name="T7" fmla="*/ 43 h 59"/>
                  <a:gd name="T8" fmla="*/ 12 w 16"/>
                  <a:gd name="T9" fmla="*/ 43 h 59"/>
                  <a:gd name="T10" fmla="*/ 8 w 16"/>
                  <a:gd name="T11" fmla="*/ 28 h 59"/>
                  <a:gd name="T12" fmla="*/ 3 w 16"/>
                  <a:gd name="T13" fmla="*/ 15 h 59"/>
                </a:gdLst>
                <a:ahLst/>
                <a:cxnLst>
                  <a:cxn ang="0">
                    <a:pos x="T0" y="T1"/>
                  </a:cxn>
                  <a:cxn ang="0">
                    <a:pos x="T2" y="T3"/>
                  </a:cxn>
                  <a:cxn ang="0">
                    <a:pos x="T4" y="T5"/>
                  </a:cxn>
                  <a:cxn ang="0">
                    <a:pos x="T6" y="T7"/>
                  </a:cxn>
                  <a:cxn ang="0">
                    <a:pos x="T8" y="T9"/>
                  </a:cxn>
                  <a:cxn ang="0">
                    <a:pos x="T10" y="T11"/>
                  </a:cxn>
                  <a:cxn ang="0">
                    <a:pos x="T12" y="T13"/>
                  </a:cxn>
                </a:cxnLst>
                <a:rect l="0" t="0" r="r" b="b"/>
                <a:pathLst>
                  <a:path w="16" h="59">
                    <a:moveTo>
                      <a:pt x="3" y="15"/>
                    </a:moveTo>
                    <a:cubicBezTo>
                      <a:pt x="1" y="8"/>
                      <a:pt x="3" y="9"/>
                      <a:pt x="0" y="0"/>
                    </a:cubicBezTo>
                    <a:cubicBezTo>
                      <a:pt x="6" y="11"/>
                      <a:pt x="9" y="32"/>
                      <a:pt x="16" y="56"/>
                    </a:cubicBezTo>
                    <a:cubicBezTo>
                      <a:pt x="15" y="59"/>
                      <a:pt x="12" y="43"/>
                      <a:pt x="11" y="43"/>
                    </a:cubicBezTo>
                    <a:cubicBezTo>
                      <a:pt x="10" y="39"/>
                      <a:pt x="11" y="41"/>
                      <a:pt x="12" y="43"/>
                    </a:cubicBezTo>
                    <a:cubicBezTo>
                      <a:pt x="11" y="41"/>
                      <a:pt x="9" y="34"/>
                      <a:pt x="8" y="28"/>
                    </a:cubicBezTo>
                    <a:cubicBezTo>
                      <a:pt x="6" y="21"/>
                      <a:pt x="5"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7" name="Freeform 6875">
                <a:extLst>
                  <a:ext uri="{FF2B5EF4-FFF2-40B4-BE49-F238E27FC236}">
                    <a16:creationId xmlns:a16="http://schemas.microsoft.com/office/drawing/2014/main" id="{52F48AFB-AE98-4577-990A-9BBFED2F85A2}"/>
                  </a:ext>
                </a:extLst>
              </p:cNvPr>
              <p:cNvSpPr>
                <a:spLocks/>
              </p:cNvSpPr>
              <p:nvPr/>
            </p:nvSpPr>
            <p:spPr bwMode="auto">
              <a:xfrm>
                <a:off x="2764" y="2038"/>
                <a:ext cx="8" cy="31"/>
              </a:xfrm>
              <a:custGeom>
                <a:avLst/>
                <a:gdLst>
                  <a:gd name="T0" fmla="*/ 7 w 13"/>
                  <a:gd name="T1" fmla="*/ 14 h 56"/>
                  <a:gd name="T2" fmla="*/ 9 w 13"/>
                  <a:gd name="T3" fmla="*/ 28 h 56"/>
                  <a:gd name="T4" fmla="*/ 12 w 13"/>
                  <a:gd name="T5" fmla="*/ 43 h 56"/>
                  <a:gd name="T6" fmla="*/ 11 w 13"/>
                  <a:gd name="T7" fmla="*/ 55 h 56"/>
                  <a:gd name="T8" fmla="*/ 9 w 13"/>
                  <a:gd name="T9" fmla="*/ 53 h 56"/>
                  <a:gd name="T10" fmla="*/ 10 w 13"/>
                  <a:gd name="T11" fmla="*/ 48 h 56"/>
                  <a:gd name="T12" fmla="*/ 8 w 13"/>
                  <a:gd name="T13" fmla="*/ 29 h 56"/>
                  <a:gd name="T14" fmla="*/ 7 w 13"/>
                  <a:gd name="T15" fmla="*/ 31 h 56"/>
                  <a:gd name="T16" fmla="*/ 9 w 13"/>
                  <a:gd name="T17" fmla="*/ 45 h 56"/>
                  <a:gd name="T18" fmla="*/ 7 w 13"/>
                  <a:gd name="T19" fmla="*/ 39 h 56"/>
                  <a:gd name="T20" fmla="*/ 6 w 13"/>
                  <a:gd name="T21" fmla="*/ 31 h 56"/>
                  <a:gd name="T22" fmla="*/ 4 w 13"/>
                  <a:gd name="T23" fmla="*/ 38 h 56"/>
                  <a:gd name="T24" fmla="*/ 0 w 13"/>
                  <a:gd name="T25" fmla="*/ 0 h 56"/>
                  <a:gd name="T26" fmla="*/ 3 w 13"/>
                  <a:gd name="T27" fmla="*/ 6 h 56"/>
                  <a:gd name="T28" fmla="*/ 6 w 13"/>
                  <a:gd name="T29" fmla="*/ 23 h 56"/>
                  <a:gd name="T30" fmla="*/ 7 w 13"/>
                  <a:gd name="T31" fmla="*/ 23 h 56"/>
                  <a:gd name="T32" fmla="*/ 7 w 13"/>
                  <a:gd name="T33" fmla="*/ 6 h 56"/>
                  <a:gd name="T34" fmla="*/ 10 w 13"/>
                  <a:gd name="T35" fmla="*/ 16 h 56"/>
                  <a:gd name="T36" fmla="*/ 12 w 13"/>
                  <a:gd name="T37" fmla="*/ 30 h 56"/>
                  <a:gd name="T38" fmla="*/ 10 w 13"/>
                  <a:gd name="T39" fmla="*/ 25 h 56"/>
                  <a:gd name="T40" fmla="*/ 7 w 13"/>
                  <a:gd name="T41"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56">
                    <a:moveTo>
                      <a:pt x="7" y="14"/>
                    </a:moveTo>
                    <a:cubicBezTo>
                      <a:pt x="7" y="15"/>
                      <a:pt x="8" y="21"/>
                      <a:pt x="9" y="28"/>
                    </a:cubicBezTo>
                    <a:cubicBezTo>
                      <a:pt x="10" y="34"/>
                      <a:pt x="11" y="41"/>
                      <a:pt x="12" y="43"/>
                    </a:cubicBezTo>
                    <a:cubicBezTo>
                      <a:pt x="13" y="52"/>
                      <a:pt x="9" y="41"/>
                      <a:pt x="11" y="55"/>
                    </a:cubicBezTo>
                    <a:cubicBezTo>
                      <a:pt x="10" y="56"/>
                      <a:pt x="10" y="51"/>
                      <a:pt x="9" y="53"/>
                    </a:cubicBezTo>
                    <a:cubicBezTo>
                      <a:pt x="8" y="48"/>
                      <a:pt x="10" y="49"/>
                      <a:pt x="10" y="48"/>
                    </a:cubicBezTo>
                    <a:cubicBezTo>
                      <a:pt x="9" y="40"/>
                      <a:pt x="9" y="34"/>
                      <a:pt x="8" y="29"/>
                    </a:cubicBezTo>
                    <a:cubicBezTo>
                      <a:pt x="7" y="21"/>
                      <a:pt x="7" y="30"/>
                      <a:pt x="7" y="31"/>
                    </a:cubicBezTo>
                    <a:cubicBezTo>
                      <a:pt x="8" y="36"/>
                      <a:pt x="8" y="33"/>
                      <a:pt x="9" y="45"/>
                    </a:cubicBezTo>
                    <a:cubicBezTo>
                      <a:pt x="8" y="44"/>
                      <a:pt x="7" y="34"/>
                      <a:pt x="7" y="39"/>
                    </a:cubicBezTo>
                    <a:cubicBezTo>
                      <a:pt x="6" y="36"/>
                      <a:pt x="7" y="35"/>
                      <a:pt x="6" y="31"/>
                    </a:cubicBezTo>
                    <a:cubicBezTo>
                      <a:pt x="5" y="33"/>
                      <a:pt x="5" y="38"/>
                      <a:pt x="4" y="38"/>
                    </a:cubicBezTo>
                    <a:cubicBezTo>
                      <a:pt x="4" y="25"/>
                      <a:pt x="2" y="19"/>
                      <a:pt x="0" y="0"/>
                    </a:cubicBezTo>
                    <a:cubicBezTo>
                      <a:pt x="2" y="6"/>
                      <a:pt x="2" y="13"/>
                      <a:pt x="3" y="6"/>
                    </a:cubicBezTo>
                    <a:cubicBezTo>
                      <a:pt x="4" y="10"/>
                      <a:pt x="5" y="15"/>
                      <a:pt x="6" y="23"/>
                    </a:cubicBezTo>
                    <a:cubicBezTo>
                      <a:pt x="7" y="23"/>
                      <a:pt x="7" y="23"/>
                      <a:pt x="7" y="23"/>
                    </a:cubicBezTo>
                    <a:cubicBezTo>
                      <a:pt x="6" y="14"/>
                      <a:pt x="4" y="6"/>
                      <a:pt x="7" y="6"/>
                    </a:cubicBezTo>
                    <a:cubicBezTo>
                      <a:pt x="10" y="26"/>
                      <a:pt x="8" y="6"/>
                      <a:pt x="10" y="16"/>
                    </a:cubicBezTo>
                    <a:cubicBezTo>
                      <a:pt x="12" y="28"/>
                      <a:pt x="8" y="17"/>
                      <a:pt x="12" y="30"/>
                    </a:cubicBezTo>
                    <a:cubicBezTo>
                      <a:pt x="12" y="34"/>
                      <a:pt x="11" y="30"/>
                      <a:pt x="10" y="25"/>
                    </a:cubicBezTo>
                    <a:cubicBezTo>
                      <a:pt x="9" y="20"/>
                      <a:pt x="8" y="15"/>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8" name="Freeform 6876">
                <a:extLst>
                  <a:ext uri="{FF2B5EF4-FFF2-40B4-BE49-F238E27FC236}">
                    <a16:creationId xmlns:a16="http://schemas.microsoft.com/office/drawing/2014/main" id="{E1DB0AA4-4090-4962-8E6E-61CC053D1CDD}"/>
                  </a:ext>
                </a:extLst>
              </p:cNvPr>
              <p:cNvSpPr>
                <a:spLocks/>
              </p:cNvSpPr>
              <p:nvPr/>
            </p:nvSpPr>
            <p:spPr bwMode="auto">
              <a:xfrm>
                <a:off x="2772" y="2078"/>
                <a:ext cx="2" cy="17"/>
              </a:xfrm>
              <a:custGeom>
                <a:avLst/>
                <a:gdLst>
                  <a:gd name="T0" fmla="*/ 3 w 4"/>
                  <a:gd name="T1" fmla="*/ 0 h 30"/>
                  <a:gd name="T2" fmla="*/ 4 w 4"/>
                  <a:gd name="T3" fmla="*/ 18 h 30"/>
                  <a:gd name="T4" fmla="*/ 1 w 4"/>
                  <a:gd name="T5" fmla="*/ 21 h 30"/>
                  <a:gd name="T6" fmla="*/ 0 w 4"/>
                  <a:gd name="T7" fmla="*/ 22 h 30"/>
                  <a:gd name="T8" fmla="*/ 3 w 4"/>
                  <a:gd name="T9" fmla="*/ 0 h 30"/>
                </a:gdLst>
                <a:ahLst/>
                <a:cxnLst>
                  <a:cxn ang="0">
                    <a:pos x="T0" y="T1"/>
                  </a:cxn>
                  <a:cxn ang="0">
                    <a:pos x="T2" y="T3"/>
                  </a:cxn>
                  <a:cxn ang="0">
                    <a:pos x="T4" y="T5"/>
                  </a:cxn>
                  <a:cxn ang="0">
                    <a:pos x="T6" y="T7"/>
                  </a:cxn>
                  <a:cxn ang="0">
                    <a:pos x="T8" y="T9"/>
                  </a:cxn>
                </a:cxnLst>
                <a:rect l="0" t="0" r="r" b="b"/>
                <a:pathLst>
                  <a:path w="4" h="30">
                    <a:moveTo>
                      <a:pt x="3" y="0"/>
                    </a:moveTo>
                    <a:cubicBezTo>
                      <a:pt x="3" y="4"/>
                      <a:pt x="3" y="10"/>
                      <a:pt x="4" y="18"/>
                    </a:cubicBezTo>
                    <a:cubicBezTo>
                      <a:pt x="3" y="11"/>
                      <a:pt x="2" y="16"/>
                      <a:pt x="1" y="21"/>
                    </a:cubicBezTo>
                    <a:cubicBezTo>
                      <a:pt x="1" y="25"/>
                      <a:pt x="0" y="30"/>
                      <a:pt x="0" y="22"/>
                    </a:cubicBezTo>
                    <a:cubicBezTo>
                      <a:pt x="1" y="15"/>
                      <a:pt x="2" y="5"/>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59" name="Freeform 6877">
                <a:extLst>
                  <a:ext uri="{FF2B5EF4-FFF2-40B4-BE49-F238E27FC236}">
                    <a16:creationId xmlns:a16="http://schemas.microsoft.com/office/drawing/2014/main" id="{1ECD8243-29CF-407C-8E02-25B1273EF90C}"/>
                  </a:ext>
                </a:extLst>
              </p:cNvPr>
              <p:cNvSpPr>
                <a:spLocks/>
              </p:cNvSpPr>
              <p:nvPr/>
            </p:nvSpPr>
            <p:spPr bwMode="auto">
              <a:xfrm>
                <a:off x="2513" y="2537"/>
                <a:ext cx="42" cy="27"/>
              </a:xfrm>
              <a:custGeom>
                <a:avLst/>
                <a:gdLst>
                  <a:gd name="T0" fmla="*/ 74 w 74"/>
                  <a:gd name="T1" fmla="*/ 0 h 49"/>
                  <a:gd name="T2" fmla="*/ 71 w 74"/>
                  <a:gd name="T3" fmla="*/ 3 h 49"/>
                  <a:gd name="T4" fmla="*/ 53 w 74"/>
                  <a:gd name="T5" fmla="*/ 19 h 49"/>
                  <a:gd name="T6" fmla="*/ 17 w 74"/>
                  <a:gd name="T7" fmla="*/ 40 h 49"/>
                  <a:gd name="T8" fmla="*/ 25 w 74"/>
                  <a:gd name="T9" fmla="*/ 37 h 49"/>
                  <a:gd name="T10" fmla="*/ 9 w 74"/>
                  <a:gd name="T11" fmla="*/ 47 h 49"/>
                  <a:gd name="T12" fmla="*/ 12 w 74"/>
                  <a:gd name="T13" fmla="*/ 43 h 49"/>
                  <a:gd name="T14" fmla="*/ 0 w 74"/>
                  <a:gd name="T15" fmla="*/ 49 h 49"/>
                  <a:gd name="T16" fmla="*/ 24 w 74"/>
                  <a:gd name="T17" fmla="*/ 34 h 49"/>
                  <a:gd name="T18" fmla="*/ 45 w 74"/>
                  <a:gd name="T19" fmla="*/ 22 h 49"/>
                  <a:gd name="T20" fmla="*/ 55 w 74"/>
                  <a:gd name="T21" fmla="*/ 13 h 49"/>
                  <a:gd name="T22" fmla="*/ 74 w 74"/>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9">
                    <a:moveTo>
                      <a:pt x="74" y="0"/>
                    </a:moveTo>
                    <a:cubicBezTo>
                      <a:pt x="74" y="1"/>
                      <a:pt x="71" y="3"/>
                      <a:pt x="71" y="3"/>
                    </a:cubicBezTo>
                    <a:cubicBezTo>
                      <a:pt x="67" y="7"/>
                      <a:pt x="51" y="17"/>
                      <a:pt x="53" y="19"/>
                    </a:cubicBezTo>
                    <a:cubicBezTo>
                      <a:pt x="39" y="26"/>
                      <a:pt x="32" y="31"/>
                      <a:pt x="17" y="40"/>
                    </a:cubicBezTo>
                    <a:cubicBezTo>
                      <a:pt x="19" y="41"/>
                      <a:pt x="25" y="35"/>
                      <a:pt x="25" y="37"/>
                    </a:cubicBezTo>
                    <a:cubicBezTo>
                      <a:pt x="15" y="42"/>
                      <a:pt x="17" y="42"/>
                      <a:pt x="9" y="47"/>
                    </a:cubicBezTo>
                    <a:cubicBezTo>
                      <a:pt x="10" y="45"/>
                      <a:pt x="13" y="43"/>
                      <a:pt x="12" y="43"/>
                    </a:cubicBezTo>
                    <a:cubicBezTo>
                      <a:pt x="12" y="43"/>
                      <a:pt x="10" y="44"/>
                      <a:pt x="0" y="49"/>
                    </a:cubicBezTo>
                    <a:cubicBezTo>
                      <a:pt x="4" y="46"/>
                      <a:pt x="14" y="40"/>
                      <a:pt x="24" y="34"/>
                    </a:cubicBezTo>
                    <a:cubicBezTo>
                      <a:pt x="34" y="29"/>
                      <a:pt x="43" y="23"/>
                      <a:pt x="45" y="22"/>
                    </a:cubicBezTo>
                    <a:cubicBezTo>
                      <a:pt x="44" y="21"/>
                      <a:pt x="59" y="12"/>
                      <a:pt x="55" y="13"/>
                    </a:cubicBezTo>
                    <a:cubicBezTo>
                      <a:pt x="61" y="10"/>
                      <a:pt x="66" y="4"/>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0" name="Freeform 6878">
                <a:extLst>
                  <a:ext uri="{FF2B5EF4-FFF2-40B4-BE49-F238E27FC236}">
                    <a16:creationId xmlns:a16="http://schemas.microsoft.com/office/drawing/2014/main" id="{690F7BF8-5FBE-4F1A-9F21-64CBE93FD9F5}"/>
                  </a:ext>
                </a:extLst>
              </p:cNvPr>
              <p:cNvSpPr>
                <a:spLocks/>
              </p:cNvSpPr>
              <p:nvPr/>
            </p:nvSpPr>
            <p:spPr bwMode="auto">
              <a:xfrm>
                <a:off x="2686" y="1844"/>
                <a:ext cx="12" cy="15"/>
              </a:xfrm>
              <a:custGeom>
                <a:avLst/>
                <a:gdLst>
                  <a:gd name="T0" fmla="*/ 15 w 20"/>
                  <a:gd name="T1" fmla="*/ 20 h 27"/>
                  <a:gd name="T2" fmla="*/ 12 w 20"/>
                  <a:gd name="T3" fmla="*/ 19 h 27"/>
                  <a:gd name="T4" fmla="*/ 0 w 20"/>
                  <a:gd name="T5" fmla="*/ 1 h 27"/>
                  <a:gd name="T6" fmla="*/ 5 w 20"/>
                  <a:gd name="T7" fmla="*/ 5 h 27"/>
                  <a:gd name="T8" fmla="*/ 15 w 20"/>
                  <a:gd name="T9" fmla="*/ 20 h 27"/>
                </a:gdLst>
                <a:ahLst/>
                <a:cxnLst>
                  <a:cxn ang="0">
                    <a:pos x="T0" y="T1"/>
                  </a:cxn>
                  <a:cxn ang="0">
                    <a:pos x="T2" y="T3"/>
                  </a:cxn>
                  <a:cxn ang="0">
                    <a:pos x="T4" y="T5"/>
                  </a:cxn>
                  <a:cxn ang="0">
                    <a:pos x="T6" y="T7"/>
                  </a:cxn>
                  <a:cxn ang="0">
                    <a:pos x="T8" y="T9"/>
                  </a:cxn>
                </a:cxnLst>
                <a:rect l="0" t="0" r="r" b="b"/>
                <a:pathLst>
                  <a:path w="20" h="27">
                    <a:moveTo>
                      <a:pt x="15" y="20"/>
                    </a:moveTo>
                    <a:cubicBezTo>
                      <a:pt x="20" y="27"/>
                      <a:pt x="12" y="18"/>
                      <a:pt x="12" y="19"/>
                    </a:cubicBezTo>
                    <a:cubicBezTo>
                      <a:pt x="10" y="15"/>
                      <a:pt x="6" y="8"/>
                      <a:pt x="0" y="1"/>
                    </a:cubicBezTo>
                    <a:cubicBezTo>
                      <a:pt x="1" y="0"/>
                      <a:pt x="6" y="8"/>
                      <a:pt x="5" y="5"/>
                    </a:cubicBezTo>
                    <a:cubicBezTo>
                      <a:pt x="6" y="6"/>
                      <a:pt x="13" y="19"/>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1" name="Freeform 6879">
                <a:extLst>
                  <a:ext uri="{FF2B5EF4-FFF2-40B4-BE49-F238E27FC236}">
                    <a16:creationId xmlns:a16="http://schemas.microsoft.com/office/drawing/2014/main" id="{66CFB025-A718-496C-8A9D-ECAB9B65B954}"/>
                  </a:ext>
                </a:extLst>
              </p:cNvPr>
              <p:cNvSpPr>
                <a:spLocks/>
              </p:cNvSpPr>
              <p:nvPr/>
            </p:nvSpPr>
            <p:spPr bwMode="auto">
              <a:xfrm>
                <a:off x="2697" y="1859"/>
                <a:ext cx="16" cy="26"/>
              </a:xfrm>
              <a:custGeom>
                <a:avLst/>
                <a:gdLst>
                  <a:gd name="T0" fmla="*/ 0 w 28"/>
                  <a:gd name="T1" fmla="*/ 0 h 46"/>
                  <a:gd name="T2" fmla="*/ 28 w 28"/>
                  <a:gd name="T3" fmla="*/ 46 h 46"/>
                  <a:gd name="T4" fmla="*/ 13 w 28"/>
                  <a:gd name="T5" fmla="*/ 24 h 46"/>
                  <a:gd name="T6" fmla="*/ 0 w 28"/>
                  <a:gd name="T7" fmla="*/ 0 h 46"/>
                </a:gdLst>
                <a:ahLst/>
                <a:cxnLst>
                  <a:cxn ang="0">
                    <a:pos x="T0" y="T1"/>
                  </a:cxn>
                  <a:cxn ang="0">
                    <a:pos x="T2" y="T3"/>
                  </a:cxn>
                  <a:cxn ang="0">
                    <a:pos x="T4" y="T5"/>
                  </a:cxn>
                  <a:cxn ang="0">
                    <a:pos x="T6" y="T7"/>
                  </a:cxn>
                </a:cxnLst>
                <a:rect l="0" t="0" r="r" b="b"/>
                <a:pathLst>
                  <a:path w="28" h="46">
                    <a:moveTo>
                      <a:pt x="0" y="0"/>
                    </a:moveTo>
                    <a:cubicBezTo>
                      <a:pt x="10" y="15"/>
                      <a:pt x="19" y="30"/>
                      <a:pt x="28" y="46"/>
                    </a:cubicBezTo>
                    <a:cubicBezTo>
                      <a:pt x="24" y="42"/>
                      <a:pt x="19" y="33"/>
                      <a:pt x="13" y="24"/>
                    </a:cubicBezTo>
                    <a:cubicBezTo>
                      <a:pt x="7" y="15"/>
                      <a:pt x="2"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2" name="Freeform 6880">
                <a:extLst>
                  <a:ext uri="{FF2B5EF4-FFF2-40B4-BE49-F238E27FC236}">
                    <a16:creationId xmlns:a16="http://schemas.microsoft.com/office/drawing/2014/main" id="{12C1C469-C991-454B-8244-C508D9976EA1}"/>
                  </a:ext>
                </a:extLst>
              </p:cNvPr>
              <p:cNvSpPr>
                <a:spLocks/>
              </p:cNvSpPr>
              <p:nvPr/>
            </p:nvSpPr>
            <p:spPr bwMode="auto">
              <a:xfrm>
                <a:off x="2715" y="1891"/>
                <a:ext cx="12" cy="24"/>
              </a:xfrm>
              <a:custGeom>
                <a:avLst/>
                <a:gdLst>
                  <a:gd name="T0" fmla="*/ 0 w 21"/>
                  <a:gd name="T1" fmla="*/ 0 h 42"/>
                  <a:gd name="T2" fmla="*/ 21 w 21"/>
                  <a:gd name="T3" fmla="*/ 42 h 42"/>
                  <a:gd name="T4" fmla="*/ 11 w 21"/>
                  <a:gd name="T5" fmla="*/ 22 h 42"/>
                  <a:gd name="T6" fmla="*/ 0 w 21"/>
                  <a:gd name="T7" fmla="*/ 0 h 42"/>
                </a:gdLst>
                <a:ahLst/>
                <a:cxnLst>
                  <a:cxn ang="0">
                    <a:pos x="T0" y="T1"/>
                  </a:cxn>
                  <a:cxn ang="0">
                    <a:pos x="T2" y="T3"/>
                  </a:cxn>
                  <a:cxn ang="0">
                    <a:pos x="T4" y="T5"/>
                  </a:cxn>
                  <a:cxn ang="0">
                    <a:pos x="T6" y="T7"/>
                  </a:cxn>
                </a:cxnLst>
                <a:rect l="0" t="0" r="r" b="b"/>
                <a:pathLst>
                  <a:path w="21" h="42">
                    <a:moveTo>
                      <a:pt x="0" y="0"/>
                    </a:moveTo>
                    <a:cubicBezTo>
                      <a:pt x="7" y="10"/>
                      <a:pt x="15" y="27"/>
                      <a:pt x="21" y="42"/>
                    </a:cubicBezTo>
                    <a:cubicBezTo>
                      <a:pt x="20" y="40"/>
                      <a:pt x="16" y="31"/>
                      <a:pt x="11"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3" name="Freeform 6881">
                <a:extLst>
                  <a:ext uri="{FF2B5EF4-FFF2-40B4-BE49-F238E27FC236}">
                    <a16:creationId xmlns:a16="http://schemas.microsoft.com/office/drawing/2014/main" id="{53F1B421-F74A-4A51-B179-9B6DABA80B15}"/>
                  </a:ext>
                </a:extLst>
              </p:cNvPr>
              <p:cNvSpPr>
                <a:spLocks/>
              </p:cNvSpPr>
              <p:nvPr/>
            </p:nvSpPr>
            <p:spPr bwMode="auto">
              <a:xfrm>
                <a:off x="2739" y="1952"/>
                <a:ext cx="7" cy="21"/>
              </a:xfrm>
              <a:custGeom>
                <a:avLst/>
                <a:gdLst>
                  <a:gd name="T0" fmla="*/ 10 w 13"/>
                  <a:gd name="T1" fmla="*/ 28 h 36"/>
                  <a:gd name="T2" fmla="*/ 9 w 13"/>
                  <a:gd name="T3" fmla="*/ 29 h 36"/>
                  <a:gd name="T4" fmla="*/ 5 w 13"/>
                  <a:gd name="T5" fmla="*/ 15 h 36"/>
                  <a:gd name="T6" fmla="*/ 5 w 13"/>
                  <a:gd name="T7" fmla="*/ 24 h 36"/>
                  <a:gd name="T8" fmla="*/ 0 w 13"/>
                  <a:gd name="T9" fmla="*/ 11 h 36"/>
                  <a:gd name="T10" fmla="*/ 2 w 13"/>
                  <a:gd name="T11" fmla="*/ 3 h 36"/>
                  <a:gd name="T12" fmla="*/ 5 w 13"/>
                  <a:gd name="T13" fmla="*/ 5 h 36"/>
                  <a:gd name="T14" fmla="*/ 7 w 13"/>
                  <a:gd name="T15" fmla="*/ 11 h 36"/>
                  <a:gd name="T16" fmla="*/ 8 w 13"/>
                  <a:gd name="T17" fmla="*/ 15 h 36"/>
                  <a:gd name="T18" fmla="*/ 10 w 13"/>
                  <a:gd name="T1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6">
                    <a:moveTo>
                      <a:pt x="10" y="28"/>
                    </a:moveTo>
                    <a:cubicBezTo>
                      <a:pt x="13" y="36"/>
                      <a:pt x="8" y="24"/>
                      <a:pt x="9" y="29"/>
                    </a:cubicBezTo>
                    <a:cubicBezTo>
                      <a:pt x="7" y="24"/>
                      <a:pt x="7" y="22"/>
                      <a:pt x="5" y="15"/>
                    </a:cubicBezTo>
                    <a:cubicBezTo>
                      <a:pt x="5" y="18"/>
                      <a:pt x="6" y="23"/>
                      <a:pt x="5" y="24"/>
                    </a:cubicBezTo>
                    <a:cubicBezTo>
                      <a:pt x="3" y="18"/>
                      <a:pt x="3" y="17"/>
                      <a:pt x="0" y="11"/>
                    </a:cubicBezTo>
                    <a:cubicBezTo>
                      <a:pt x="2" y="12"/>
                      <a:pt x="8" y="18"/>
                      <a:pt x="2" y="3"/>
                    </a:cubicBezTo>
                    <a:cubicBezTo>
                      <a:pt x="5" y="8"/>
                      <a:pt x="2" y="0"/>
                      <a:pt x="5" y="5"/>
                    </a:cubicBezTo>
                    <a:cubicBezTo>
                      <a:pt x="7" y="11"/>
                      <a:pt x="7" y="11"/>
                      <a:pt x="7" y="11"/>
                    </a:cubicBezTo>
                    <a:cubicBezTo>
                      <a:pt x="7" y="11"/>
                      <a:pt x="8" y="13"/>
                      <a:pt x="8" y="15"/>
                    </a:cubicBezTo>
                    <a:cubicBezTo>
                      <a:pt x="4" y="5"/>
                      <a:pt x="7" y="20"/>
                      <a:pt x="1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4" name="Freeform 6882">
                <a:extLst>
                  <a:ext uri="{FF2B5EF4-FFF2-40B4-BE49-F238E27FC236}">
                    <a16:creationId xmlns:a16="http://schemas.microsoft.com/office/drawing/2014/main" id="{069BD346-F81F-4354-A4D2-F5988B98FBCB}"/>
                  </a:ext>
                </a:extLst>
              </p:cNvPr>
              <p:cNvSpPr>
                <a:spLocks/>
              </p:cNvSpPr>
              <p:nvPr/>
            </p:nvSpPr>
            <p:spPr bwMode="auto">
              <a:xfrm>
                <a:off x="2751" y="1976"/>
                <a:ext cx="5" cy="18"/>
              </a:xfrm>
              <a:custGeom>
                <a:avLst/>
                <a:gdLst>
                  <a:gd name="T0" fmla="*/ 9 w 9"/>
                  <a:gd name="T1" fmla="*/ 27 h 31"/>
                  <a:gd name="T2" fmla="*/ 6 w 9"/>
                  <a:gd name="T3" fmla="*/ 21 h 31"/>
                  <a:gd name="T4" fmla="*/ 0 w 9"/>
                  <a:gd name="T5" fmla="*/ 0 h 31"/>
                  <a:gd name="T6" fmla="*/ 5 w 9"/>
                  <a:gd name="T7" fmla="*/ 14 h 31"/>
                  <a:gd name="T8" fmla="*/ 9 w 9"/>
                  <a:gd name="T9" fmla="*/ 27 h 31"/>
                </a:gdLst>
                <a:ahLst/>
                <a:cxnLst>
                  <a:cxn ang="0">
                    <a:pos x="T0" y="T1"/>
                  </a:cxn>
                  <a:cxn ang="0">
                    <a:pos x="T2" y="T3"/>
                  </a:cxn>
                  <a:cxn ang="0">
                    <a:pos x="T4" y="T5"/>
                  </a:cxn>
                  <a:cxn ang="0">
                    <a:pos x="T6" y="T7"/>
                  </a:cxn>
                  <a:cxn ang="0">
                    <a:pos x="T8" y="T9"/>
                  </a:cxn>
                </a:cxnLst>
                <a:rect l="0" t="0" r="r" b="b"/>
                <a:pathLst>
                  <a:path w="9" h="31">
                    <a:moveTo>
                      <a:pt x="9" y="27"/>
                    </a:moveTo>
                    <a:cubicBezTo>
                      <a:pt x="9" y="31"/>
                      <a:pt x="8" y="27"/>
                      <a:pt x="6" y="21"/>
                    </a:cubicBezTo>
                    <a:cubicBezTo>
                      <a:pt x="4" y="14"/>
                      <a:pt x="1" y="6"/>
                      <a:pt x="0" y="0"/>
                    </a:cubicBezTo>
                    <a:cubicBezTo>
                      <a:pt x="1" y="2"/>
                      <a:pt x="3" y="8"/>
                      <a:pt x="5" y="14"/>
                    </a:cubicBezTo>
                    <a:cubicBezTo>
                      <a:pt x="7" y="20"/>
                      <a:pt x="8" y="26"/>
                      <a:pt x="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5" name="Freeform 6883">
                <a:extLst>
                  <a:ext uri="{FF2B5EF4-FFF2-40B4-BE49-F238E27FC236}">
                    <a16:creationId xmlns:a16="http://schemas.microsoft.com/office/drawing/2014/main" id="{7AFA7722-3CB6-4BA9-8445-0077E580D329}"/>
                  </a:ext>
                </a:extLst>
              </p:cNvPr>
              <p:cNvSpPr>
                <a:spLocks/>
              </p:cNvSpPr>
              <p:nvPr/>
            </p:nvSpPr>
            <p:spPr bwMode="auto">
              <a:xfrm>
                <a:off x="2349" y="2617"/>
                <a:ext cx="21" cy="3"/>
              </a:xfrm>
              <a:custGeom>
                <a:avLst/>
                <a:gdLst>
                  <a:gd name="T0" fmla="*/ 36 w 37"/>
                  <a:gd name="T1" fmla="*/ 1 h 6"/>
                  <a:gd name="T2" fmla="*/ 31 w 37"/>
                  <a:gd name="T3" fmla="*/ 1 h 6"/>
                  <a:gd name="T4" fmla="*/ 17 w 37"/>
                  <a:gd name="T5" fmla="*/ 3 h 6"/>
                  <a:gd name="T6" fmla="*/ 0 w 37"/>
                  <a:gd name="T7" fmla="*/ 6 h 6"/>
                  <a:gd name="T8" fmla="*/ 30 w 37"/>
                  <a:gd name="T9" fmla="*/ 0 h 6"/>
                  <a:gd name="T10" fmla="*/ 36 w 37"/>
                  <a:gd name="T11" fmla="*/ 1 h 6"/>
                </a:gdLst>
                <a:ahLst/>
                <a:cxnLst>
                  <a:cxn ang="0">
                    <a:pos x="T0" y="T1"/>
                  </a:cxn>
                  <a:cxn ang="0">
                    <a:pos x="T2" y="T3"/>
                  </a:cxn>
                  <a:cxn ang="0">
                    <a:pos x="T4" y="T5"/>
                  </a:cxn>
                  <a:cxn ang="0">
                    <a:pos x="T6" y="T7"/>
                  </a:cxn>
                  <a:cxn ang="0">
                    <a:pos x="T8" y="T9"/>
                  </a:cxn>
                  <a:cxn ang="0">
                    <a:pos x="T10" y="T11"/>
                  </a:cxn>
                </a:cxnLst>
                <a:rect l="0" t="0" r="r" b="b"/>
                <a:pathLst>
                  <a:path w="37" h="6">
                    <a:moveTo>
                      <a:pt x="36" y="1"/>
                    </a:moveTo>
                    <a:cubicBezTo>
                      <a:pt x="34" y="3"/>
                      <a:pt x="32" y="2"/>
                      <a:pt x="31" y="1"/>
                    </a:cubicBezTo>
                    <a:cubicBezTo>
                      <a:pt x="29" y="1"/>
                      <a:pt x="24" y="2"/>
                      <a:pt x="17" y="3"/>
                    </a:cubicBezTo>
                    <a:cubicBezTo>
                      <a:pt x="11" y="4"/>
                      <a:pt x="4" y="6"/>
                      <a:pt x="0" y="6"/>
                    </a:cubicBezTo>
                    <a:cubicBezTo>
                      <a:pt x="9" y="3"/>
                      <a:pt x="18" y="3"/>
                      <a:pt x="30" y="0"/>
                    </a:cubicBezTo>
                    <a:cubicBezTo>
                      <a:pt x="28" y="2"/>
                      <a:pt x="37" y="0"/>
                      <a:pt x="3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6" name="Freeform 6884">
                <a:extLst>
                  <a:ext uri="{FF2B5EF4-FFF2-40B4-BE49-F238E27FC236}">
                    <a16:creationId xmlns:a16="http://schemas.microsoft.com/office/drawing/2014/main" id="{37ECBE12-292A-4222-8283-B15D38193DEE}"/>
                  </a:ext>
                </a:extLst>
              </p:cNvPr>
              <p:cNvSpPr>
                <a:spLocks/>
              </p:cNvSpPr>
              <p:nvPr/>
            </p:nvSpPr>
            <p:spPr bwMode="auto">
              <a:xfrm>
                <a:off x="2308" y="2620"/>
                <a:ext cx="39" cy="5"/>
              </a:xfrm>
              <a:custGeom>
                <a:avLst/>
                <a:gdLst>
                  <a:gd name="T0" fmla="*/ 68 w 68"/>
                  <a:gd name="T1" fmla="*/ 0 h 9"/>
                  <a:gd name="T2" fmla="*/ 65 w 68"/>
                  <a:gd name="T3" fmla="*/ 3 h 9"/>
                  <a:gd name="T4" fmla="*/ 52 w 68"/>
                  <a:gd name="T5" fmla="*/ 6 h 9"/>
                  <a:gd name="T6" fmla="*/ 59 w 68"/>
                  <a:gd name="T7" fmla="*/ 4 h 9"/>
                  <a:gd name="T8" fmla="*/ 49 w 68"/>
                  <a:gd name="T9" fmla="*/ 3 h 9"/>
                  <a:gd name="T10" fmla="*/ 13 w 68"/>
                  <a:gd name="T11" fmla="*/ 9 h 9"/>
                  <a:gd name="T12" fmla="*/ 10 w 68"/>
                  <a:gd name="T13" fmla="*/ 6 h 9"/>
                  <a:gd name="T14" fmla="*/ 68 w 68"/>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9">
                    <a:moveTo>
                      <a:pt x="68" y="0"/>
                    </a:moveTo>
                    <a:cubicBezTo>
                      <a:pt x="63" y="2"/>
                      <a:pt x="64" y="2"/>
                      <a:pt x="65" y="3"/>
                    </a:cubicBezTo>
                    <a:cubicBezTo>
                      <a:pt x="65" y="3"/>
                      <a:pt x="63" y="4"/>
                      <a:pt x="52" y="6"/>
                    </a:cubicBezTo>
                    <a:cubicBezTo>
                      <a:pt x="52" y="6"/>
                      <a:pt x="56" y="5"/>
                      <a:pt x="59" y="4"/>
                    </a:cubicBezTo>
                    <a:cubicBezTo>
                      <a:pt x="56" y="4"/>
                      <a:pt x="49" y="5"/>
                      <a:pt x="49" y="3"/>
                    </a:cubicBezTo>
                    <a:cubicBezTo>
                      <a:pt x="38" y="5"/>
                      <a:pt x="24" y="9"/>
                      <a:pt x="13" y="9"/>
                    </a:cubicBezTo>
                    <a:cubicBezTo>
                      <a:pt x="31" y="6"/>
                      <a:pt x="0" y="9"/>
                      <a:pt x="10" y="6"/>
                    </a:cubicBezTo>
                    <a:cubicBezTo>
                      <a:pt x="30" y="6"/>
                      <a:pt x="50" y="2"/>
                      <a:pt x="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7" name="Freeform 6885">
                <a:extLst>
                  <a:ext uri="{FF2B5EF4-FFF2-40B4-BE49-F238E27FC236}">
                    <a16:creationId xmlns:a16="http://schemas.microsoft.com/office/drawing/2014/main" id="{9EBD4EF4-E045-4917-BC38-1E7911D5FCC7}"/>
                  </a:ext>
                </a:extLst>
              </p:cNvPr>
              <p:cNvSpPr>
                <a:spLocks/>
              </p:cNvSpPr>
              <p:nvPr/>
            </p:nvSpPr>
            <p:spPr bwMode="auto">
              <a:xfrm>
                <a:off x="2212" y="2626"/>
                <a:ext cx="15" cy="2"/>
              </a:xfrm>
              <a:custGeom>
                <a:avLst/>
                <a:gdLst>
                  <a:gd name="T0" fmla="*/ 10 w 26"/>
                  <a:gd name="T1" fmla="*/ 2 h 3"/>
                  <a:gd name="T2" fmla="*/ 25 w 26"/>
                  <a:gd name="T3" fmla="*/ 1 h 3"/>
                  <a:gd name="T4" fmla="*/ 26 w 26"/>
                  <a:gd name="T5" fmla="*/ 3 h 3"/>
                  <a:gd name="T6" fmla="*/ 17 w 26"/>
                  <a:gd name="T7" fmla="*/ 2 h 3"/>
                  <a:gd name="T8" fmla="*/ 10 w 26"/>
                  <a:gd name="T9" fmla="*/ 2 h 3"/>
                </a:gdLst>
                <a:ahLst/>
                <a:cxnLst>
                  <a:cxn ang="0">
                    <a:pos x="T0" y="T1"/>
                  </a:cxn>
                  <a:cxn ang="0">
                    <a:pos x="T2" y="T3"/>
                  </a:cxn>
                  <a:cxn ang="0">
                    <a:pos x="T4" y="T5"/>
                  </a:cxn>
                  <a:cxn ang="0">
                    <a:pos x="T6" y="T7"/>
                  </a:cxn>
                  <a:cxn ang="0">
                    <a:pos x="T8" y="T9"/>
                  </a:cxn>
                </a:cxnLst>
                <a:rect l="0" t="0" r="r" b="b"/>
                <a:pathLst>
                  <a:path w="26" h="3">
                    <a:moveTo>
                      <a:pt x="10" y="2"/>
                    </a:moveTo>
                    <a:cubicBezTo>
                      <a:pt x="0" y="0"/>
                      <a:pt x="17" y="1"/>
                      <a:pt x="25" y="1"/>
                    </a:cubicBezTo>
                    <a:cubicBezTo>
                      <a:pt x="26" y="3"/>
                      <a:pt x="26" y="3"/>
                      <a:pt x="26" y="3"/>
                    </a:cubicBezTo>
                    <a:cubicBezTo>
                      <a:pt x="22" y="3"/>
                      <a:pt x="19" y="2"/>
                      <a:pt x="17" y="2"/>
                    </a:cubicBezTo>
                    <a:cubicBezTo>
                      <a:pt x="14" y="2"/>
                      <a:pt x="11"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8" name="Freeform 6886">
                <a:extLst>
                  <a:ext uri="{FF2B5EF4-FFF2-40B4-BE49-F238E27FC236}">
                    <a16:creationId xmlns:a16="http://schemas.microsoft.com/office/drawing/2014/main" id="{BC14E1D3-C241-4730-862C-C55E924ADBC5}"/>
                  </a:ext>
                </a:extLst>
              </p:cNvPr>
              <p:cNvSpPr>
                <a:spLocks/>
              </p:cNvSpPr>
              <p:nvPr/>
            </p:nvSpPr>
            <p:spPr bwMode="auto">
              <a:xfrm>
                <a:off x="2714" y="2341"/>
                <a:ext cx="9" cy="17"/>
              </a:xfrm>
              <a:custGeom>
                <a:avLst/>
                <a:gdLst>
                  <a:gd name="T0" fmla="*/ 14 w 16"/>
                  <a:gd name="T1" fmla="*/ 9 h 29"/>
                  <a:gd name="T2" fmla="*/ 6 w 16"/>
                  <a:gd name="T3" fmla="*/ 22 h 29"/>
                  <a:gd name="T4" fmla="*/ 0 w 16"/>
                  <a:gd name="T5" fmla="*/ 29 h 29"/>
                  <a:gd name="T6" fmla="*/ 14 w 16"/>
                  <a:gd name="T7" fmla="*/ 0 h 29"/>
                  <a:gd name="T8" fmla="*/ 16 w 16"/>
                  <a:gd name="T9" fmla="*/ 0 h 29"/>
                  <a:gd name="T10" fmla="*/ 14 w 16"/>
                  <a:gd name="T11" fmla="*/ 9 h 29"/>
                </a:gdLst>
                <a:ahLst/>
                <a:cxnLst>
                  <a:cxn ang="0">
                    <a:pos x="T0" y="T1"/>
                  </a:cxn>
                  <a:cxn ang="0">
                    <a:pos x="T2" y="T3"/>
                  </a:cxn>
                  <a:cxn ang="0">
                    <a:pos x="T4" y="T5"/>
                  </a:cxn>
                  <a:cxn ang="0">
                    <a:pos x="T6" y="T7"/>
                  </a:cxn>
                  <a:cxn ang="0">
                    <a:pos x="T8" y="T9"/>
                  </a:cxn>
                  <a:cxn ang="0">
                    <a:pos x="T10" y="T11"/>
                  </a:cxn>
                </a:cxnLst>
                <a:rect l="0" t="0" r="r" b="b"/>
                <a:pathLst>
                  <a:path w="16" h="29">
                    <a:moveTo>
                      <a:pt x="14" y="9"/>
                    </a:moveTo>
                    <a:cubicBezTo>
                      <a:pt x="15" y="10"/>
                      <a:pt x="9" y="18"/>
                      <a:pt x="6" y="22"/>
                    </a:cubicBezTo>
                    <a:cubicBezTo>
                      <a:pt x="6" y="20"/>
                      <a:pt x="7" y="17"/>
                      <a:pt x="0" y="29"/>
                    </a:cubicBezTo>
                    <a:cubicBezTo>
                      <a:pt x="4" y="20"/>
                      <a:pt x="12" y="8"/>
                      <a:pt x="14" y="0"/>
                    </a:cubicBezTo>
                    <a:cubicBezTo>
                      <a:pt x="16" y="0"/>
                      <a:pt x="16" y="0"/>
                      <a:pt x="16" y="0"/>
                    </a:cubicBezTo>
                    <a:cubicBezTo>
                      <a:pt x="8" y="14"/>
                      <a:pt x="9" y="17"/>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69" name="Freeform 6887">
                <a:extLst>
                  <a:ext uri="{FF2B5EF4-FFF2-40B4-BE49-F238E27FC236}">
                    <a16:creationId xmlns:a16="http://schemas.microsoft.com/office/drawing/2014/main" id="{5243E331-94A1-4C68-9554-B0F80522B2CF}"/>
                  </a:ext>
                </a:extLst>
              </p:cNvPr>
              <p:cNvSpPr>
                <a:spLocks noEditPoints="1"/>
              </p:cNvSpPr>
              <p:nvPr/>
            </p:nvSpPr>
            <p:spPr bwMode="auto">
              <a:xfrm>
                <a:off x="2458" y="1668"/>
                <a:ext cx="43" cy="20"/>
              </a:xfrm>
              <a:custGeom>
                <a:avLst/>
                <a:gdLst>
                  <a:gd name="T0" fmla="*/ 55 w 77"/>
                  <a:gd name="T1" fmla="*/ 24 h 34"/>
                  <a:gd name="T2" fmla="*/ 35 w 77"/>
                  <a:gd name="T3" fmla="*/ 16 h 34"/>
                  <a:gd name="T4" fmla="*/ 17 w 77"/>
                  <a:gd name="T5" fmla="*/ 9 h 34"/>
                  <a:gd name="T6" fmla="*/ 58 w 77"/>
                  <a:gd name="T7" fmla="*/ 27 h 34"/>
                  <a:gd name="T8" fmla="*/ 67 w 77"/>
                  <a:gd name="T9" fmla="*/ 29 h 34"/>
                  <a:gd name="T10" fmla="*/ 77 w 77"/>
                  <a:gd name="T11" fmla="*/ 33 h 34"/>
                  <a:gd name="T12" fmla="*/ 77 w 77"/>
                  <a:gd name="T13" fmla="*/ 32 h 34"/>
                  <a:gd name="T14" fmla="*/ 32 w 77"/>
                  <a:gd name="T15" fmla="*/ 12 h 34"/>
                  <a:gd name="T16" fmla="*/ 0 w 77"/>
                  <a:gd name="T17" fmla="*/ 0 h 34"/>
                  <a:gd name="T18" fmla="*/ 26 w 77"/>
                  <a:gd name="T19" fmla="*/ 11 h 34"/>
                  <a:gd name="T20" fmla="*/ 55 w 77"/>
                  <a:gd name="T21" fmla="*/ 24 h 34"/>
                  <a:gd name="T22" fmla="*/ 29 w 77"/>
                  <a:gd name="T23" fmla="*/ 12 h 34"/>
                  <a:gd name="T24" fmla="*/ 45 w 77"/>
                  <a:gd name="T25" fmla="*/ 18 h 34"/>
                  <a:gd name="T26" fmla="*/ 64 w 77"/>
                  <a:gd name="T27" fmla="*/ 26 h 34"/>
                  <a:gd name="T28" fmla="*/ 29 w 77"/>
                  <a:gd name="T29"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34">
                    <a:moveTo>
                      <a:pt x="55" y="24"/>
                    </a:moveTo>
                    <a:cubicBezTo>
                      <a:pt x="51" y="23"/>
                      <a:pt x="43" y="19"/>
                      <a:pt x="35" y="16"/>
                    </a:cubicBezTo>
                    <a:cubicBezTo>
                      <a:pt x="27" y="12"/>
                      <a:pt x="19" y="9"/>
                      <a:pt x="17" y="9"/>
                    </a:cubicBezTo>
                    <a:cubicBezTo>
                      <a:pt x="31" y="15"/>
                      <a:pt x="45" y="21"/>
                      <a:pt x="58" y="27"/>
                    </a:cubicBezTo>
                    <a:cubicBezTo>
                      <a:pt x="58" y="25"/>
                      <a:pt x="63" y="27"/>
                      <a:pt x="67" y="29"/>
                    </a:cubicBezTo>
                    <a:cubicBezTo>
                      <a:pt x="72" y="31"/>
                      <a:pt x="77" y="34"/>
                      <a:pt x="77" y="33"/>
                    </a:cubicBezTo>
                    <a:cubicBezTo>
                      <a:pt x="73" y="31"/>
                      <a:pt x="75" y="31"/>
                      <a:pt x="77" y="32"/>
                    </a:cubicBezTo>
                    <a:cubicBezTo>
                      <a:pt x="66" y="26"/>
                      <a:pt x="48" y="18"/>
                      <a:pt x="32" y="12"/>
                    </a:cubicBezTo>
                    <a:cubicBezTo>
                      <a:pt x="16" y="5"/>
                      <a:pt x="3" y="0"/>
                      <a:pt x="0" y="0"/>
                    </a:cubicBezTo>
                    <a:cubicBezTo>
                      <a:pt x="6" y="2"/>
                      <a:pt x="16" y="6"/>
                      <a:pt x="26" y="11"/>
                    </a:cubicBezTo>
                    <a:cubicBezTo>
                      <a:pt x="37" y="15"/>
                      <a:pt x="47" y="20"/>
                      <a:pt x="55" y="24"/>
                    </a:cubicBezTo>
                    <a:close/>
                    <a:moveTo>
                      <a:pt x="29" y="12"/>
                    </a:moveTo>
                    <a:cubicBezTo>
                      <a:pt x="32" y="12"/>
                      <a:pt x="38" y="15"/>
                      <a:pt x="45" y="18"/>
                    </a:cubicBezTo>
                    <a:cubicBezTo>
                      <a:pt x="52" y="21"/>
                      <a:pt x="59" y="24"/>
                      <a:pt x="64" y="26"/>
                    </a:cubicBezTo>
                    <a:cubicBezTo>
                      <a:pt x="58" y="25"/>
                      <a:pt x="39" y="16"/>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0" name="Freeform 6888">
                <a:extLst>
                  <a:ext uri="{FF2B5EF4-FFF2-40B4-BE49-F238E27FC236}">
                    <a16:creationId xmlns:a16="http://schemas.microsoft.com/office/drawing/2014/main" id="{C0082E4E-C722-47DF-A6F2-854995B29587}"/>
                  </a:ext>
                </a:extLst>
              </p:cNvPr>
              <p:cNvSpPr>
                <a:spLocks/>
              </p:cNvSpPr>
              <p:nvPr/>
            </p:nvSpPr>
            <p:spPr bwMode="auto">
              <a:xfrm>
                <a:off x="2505" y="1689"/>
                <a:ext cx="52" cy="30"/>
              </a:xfrm>
              <a:custGeom>
                <a:avLst/>
                <a:gdLst>
                  <a:gd name="T0" fmla="*/ 47 w 92"/>
                  <a:gd name="T1" fmla="*/ 27 h 53"/>
                  <a:gd name="T2" fmla="*/ 62 w 92"/>
                  <a:gd name="T3" fmla="*/ 36 h 53"/>
                  <a:gd name="T4" fmla="*/ 38 w 92"/>
                  <a:gd name="T5" fmla="*/ 23 h 53"/>
                  <a:gd name="T6" fmla="*/ 16 w 92"/>
                  <a:gd name="T7" fmla="*/ 8 h 53"/>
                  <a:gd name="T8" fmla="*/ 32 w 92"/>
                  <a:gd name="T9" fmla="*/ 18 h 53"/>
                  <a:gd name="T10" fmla="*/ 62 w 92"/>
                  <a:gd name="T11" fmla="*/ 34 h 53"/>
                  <a:gd name="T12" fmla="*/ 33 w 92"/>
                  <a:gd name="T13" fmla="*/ 17 h 53"/>
                  <a:gd name="T14" fmla="*/ 0 w 92"/>
                  <a:gd name="T15" fmla="*/ 0 h 53"/>
                  <a:gd name="T16" fmla="*/ 40 w 92"/>
                  <a:gd name="T17" fmla="*/ 20 h 53"/>
                  <a:gd name="T18" fmla="*/ 86 w 92"/>
                  <a:gd name="T19" fmla="*/ 47 h 53"/>
                  <a:gd name="T20" fmla="*/ 80 w 92"/>
                  <a:gd name="T21" fmla="*/ 48 h 53"/>
                  <a:gd name="T22" fmla="*/ 70 w 92"/>
                  <a:gd name="T23" fmla="*/ 40 h 53"/>
                  <a:gd name="T24" fmla="*/ 47 w 92"/>
                  <a:gd name="T2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53">
                    <a:moveTo>
                      <a:pt x="47" y="27"/>
                    </a:moveTo>
                    <a:cubicBezTo>
                      <a:pt x="46" y="28"/>
                      <a:pt x="58" y="33"/>
                      <a:pt x="62" y="36"/>
                    </a:cubicBezTo>
                    <a:cubicBezTo>
                      <a:pt x="58" y="35"/>
                      <a:pt x="48" y="29"/>
                      <a:pt x="38" y="23"/>
                    </a:cubicBezTo>
                    <a:cubicBezTo>
                      <a:pt x="28" y="16"/>
                      <a:pt x="18" y="10"/>
                      <a:pt x="16" y="8"/>
                    </a:cubicBezTo>
                    <a:cubicBezTo>
                      <a:pt x="28" y="14"/>
                      <a:pt x="26" y="15"/>
                      <a:pt x="32" y="18"/>
                    </a:cubicBezTo>
                    <a:cubicBezTo>
                      <a:pt x="26" y="12"/>
                      <a:pt x="46" y="25"/>
                      <a:pt x="62" y="34"/>
                    </a:cubicBezTo>
                    <a:cubicBezTo>
                      <a:pt x="55" y="29"/>
                      <a:pt x="45" y="23"/>
                      <a:pt x="33" y="17"/>
                    </a:cubicBezTo>
                    <a:cubicBezTo>
                      <a:pt x="22" y="11"/>
                      <a:pt x="10" y="5"/>
                      <a:pt x="0" y="0"/>
                    </a:cubicBezTo>
                    <a:cubicBezTo>
                      <a:pt x="9" y="3"/>
                      <a:pt x="24" y="11"/>
                      <a:pt x="40" y="20"/>
                    </a:cubicBezTo>
                    <a:cubicBezTo>
                      <a:pt x="56" y="29"/>
                      <a:pt x="73" y="40"/>
                      <a:pt x="86" y="47"/>
                    </a:cubicBezTo>
                    <a:cubicBezTo>
                      <a:pt x="92" y="53"/>
                      <a:pt x="84" y="49"/>
                      <a:pt x="80" y="48"/>
                    </a:cubicBezTo>
                    <a:cubicBezTo>
                      <a:pt x="82" y="48"/>
                      <a:pt x="77" y="44"/>
                      <a:pt x="70" y="40"/>
                    </a:cubicBezTo>
                    <a:cubicBezTo>
                      <a:pt x="63" y="35"/>
                      <a:pt x="53" y="30"/>
                      <a:pt x="4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1" name="Freeform 6889">
                <a:extLst>
                  <a:ext uri="{FF2B5EF4-FFF2-40B4-BE49-F238E27FC236}">
                    <a16:creationId xmlns:a16="http://schemas.microsoft.com/office/drawing/2014/main" id="{0EAFE424-D173-4660-BB8A-48BAD271D639}"/>
                  </a:ext>
                </a:extLst>
              </p:cNvPr>
              <p:cNvSpPr>
                <a:spLocks/>
              </p:cNvSpPr>
              <p:nvPr/>
            </p:nvSpPr>
            <p:spPr bwMode="auto">
              <a:xfrm>
                <a:off x="2633" y="1781"/>
                <a:ext cx="11" cy="12"/>
              </a:xfrm>
              <a:custGeom>
                <a:avLst/>
                <a:gdLst>
                  <a:gd name="T0" fmla="*/ 17 w 19"/>
                  <a:gd name="T1" fmla="*/ 17 h 21"/>
                  <a:gd name="T2" fmla="*/ 12 w 19"/>
                  <a:gd name="T3" fmla="*/ 12 h 21"/>
                  <a:gd name="T4" fmla="*/ 16 w 19"/>
                  <a:gd name="T5" fmla="*/ 20 h 21"/>
                  <a:gd name="T6" fmla="*/ 7 w 19"/>
                  <a:gd name="T7" fmla="*/ 8 h 21"/>
                  <a:gd name="T8" fmla="*/ 17 w 19"/>
                  <a:gd name="T9" fmla="*/ 17 h 21"/>
                </a:gdLst>
                <a:ahLst/>
                <a:cxnLst>
                  <a:cxn ang="0">
                    <a:pos x="T0" y="T1"/>
                  </a:cxn>
                  <a:cxn ang="0">
                    <a:pos x="T2" y="T3"/>
                  </a:cxn>
                  <a:cxn ang="0">
                    <a:pos x="T4" y="T5"/>
                  </a:cxn>
                  <a:cxn ang="0">
                    <a:pos x="T6" y="T7"/>
                  </a:cxn>
                  <a:cxn ang="0">
                    <a:pos x="T8" y="T9"/>
                  </a:cxn>
                </a:cxnLst>
                <a:rect l="0" t="0" r="r" b="b"/>
                <a:pathLst>
                  <a:path w="19" h="21">
                    <a:moveTo>
                      <a:pt x="17" y="17"/>
                    </a:moveTo>
                    <a:cubicBezTo>
                      <a:pt x="17" y="17"/>
                      <a:pt x="14" y="14"/>
                      <a:pt x="12" y="12"/>
                    </a:cubicBezTo>
                    <a:cubicBezTo>
                      <a:pt x="13" y="15"/>
                      <a:pt x="19" y="21"/>
                      <a:pt x="16" y="20"/>
                    </a:cubicBezTo>
                    <a:cubicBezTo>
                      <a:pt x="8" y="12"/>
                      <a:pt x="14" y="12"/>
                      <a:pt x="7" y="8"/>
                    </a:cubicBezTo>
                    <a:cubicBezTo>
                      <a:pt x="0" y="0"/>
                      <a:pt x="12" y="11"/>
                      <a:pt x="1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2" name="Freeform 6890">
                <a:extLst>
                  <a:ext uri="{FF2B5EF4-FFF2-40B4-BE49-F238E27FC236}">
                    <a16:creationId xmlns:a16="http://schemas.microsoft.com/office/drawing/2014/main" id="{CDB87BE4-C282-4C83-98FC-02BFB9D981F5}"/>
                  </a:ext>
                </a:extLst>
              </p:cNvPr>
              <p:cNvSpPr>
                <a:spLocks/>
              </p:cNvSpPr>
              <p:nvPr/>
            </p:nvSpPr>
            <p:spPr bwMode="auto">
              <a:xfrm>
                <a:off x="2674" y="1832"/>
                <a:ext cx="20" cy="27"/>
              </a:xfrm>
              <a:custGeom>
                <a:avLst/>
                <a:gdLst>
                  <a:gd name="T0" fmla="*/ 31 w 35"/>
                  <a:gd name="T1" fmla="*/ 45 h 48"/>
                  <a:gd name="T2" fmla="*/ 28 w 35"/>
                  <a:gd name="T3" fmla="*/ 44 h 48"/>
                  <a:gd name="T4" fmla="*/ 18 w 35"/>
                  <a:gd name="T5" fmla="*/ 28 h 48"/>
                  <a:gd name="T6" fmla="*/ 0 w 35"/>
                  <a:gd name="T7" fmla="*/ 2 h 48"/>
                  <a:gd name="T8" fmla="*/ 3 w 35"/>
                  <a:gd name="T9" fmla="*/ 3 h 48"/>
                  <a:gd name="T10" fmla="*/ 5 w 35"/>
                  <a:gd name="T11" fmla="*/ 7 h 48"/>
                  <a:gd name="T12" fmla="*/ 26 w 35"/>
                  <a:gd name="T13" fmla="*/ 33 h 48"/>
                  <a:gd name="T14" fmla="*/ 4 w 35"/>
                  <a:gd name="T15" fmla="*/ 0 h 48"/>
                  <a:gd name="T16" fmla="*/ 18 w 35"/>
                  <a:gd name="T17" fmla="*/ 18 h 48"/>
                  <a:gd name="T18" fmla="*/ 31 w 35"/>
                  <a:gd name="T19" fmla="*/ 38 h 48"/>
                  <a:gd name="T20" fmla="*/ 27 w 35"/>
                  <a:gd name="T21" fmla="*/ 39 h 48"/>
                  <a:gd name="T22" fmla="*/ 31 w 35"/>
                  <a:gd name="T23"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8">
                    <a:moveTo>
                      <a:pt x="31" y="45"/>
                    </a:moveTo>
                    <a:cubicBezTo>
                      <a:pt x="35" y="48"/>
                      <a:pt x="31" y="48"/>
                      <a:pt x="28" y="44"/>
                    </a:cubicBezTo>
                    <a:cubicBezTo>
                      <a:pt x="25" y="40"/>
                      <a:pt x="23" y="35"/>
                      <a:pt x="18" y="28"/>
                    </a:cubicBezTo>
                    <a:cubicBezTo>
                      <a:pt x="14" y="21"/>
                      <a:pt x="9" y="13"/>
                      <a:pt x="0" y="2"/>
                    </a:cubicBezTo>
                    <a:cubicBezTo>
                      <a:pt x="2" y="3"/>
                      <a:pt x="3" y="4"/>
                      <a:pt x="3" y="3"/>
                    </a:cubicBezTo>
                    <a:cubicBezTo>
                      <a:pt x="9" y="10"/>
                      <a:pt x="6" y="7"/>
                      <a:pt x="5" y="7"/>
                    </a:cubicBezTo>
                    <a:cubicBezTo>
                      <a:pt x="15" y="21"/>
                      <a:pt x="18" y="23"/>
                      <a:pt x="26" y="33"/>
                    </a:cubicBezTo>
                    <a:cubicBezTo>
                      <a:pt x="24" y="28"/>
                      <a:pt x="13" y="12"/>
                      <a:pt x="4" y="0"/>
                    </a:cubicBezTo>
                    <a:cubicBezTo>
                      <a:pt x="6" y="1"/>
                      <a:pt x="12" y="9"/>
                      <a:pt x="18" y="18"/>
                    </a:cubicBezTo>
                    <a:cubicBezTo>
                      <a:pt x="24" y="27"/>
                      <a:pt x="29" y="36"/>
                      <a:pt x="31" y="38"/>
                    </a:cubicBezTo>
                    <a:cubicBezTo>
                      <a:pt x="32" y="41"/>
                      <a:pt x="28" y="37"/>
                      <a:pt x="27" y="39"/>
                    </a:cubicBezTo>
                    <a:cubicBezTo>
                      <a:pt x="27" y="40"/>
                      <a:pt x="31" y="45"/>
                      <a:pt x="3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3" name="Freeform 6891">
                <a:extLst>
                  <a:ext uri="{FF2B5EF4-FFF2-40B4-BE49-F238E27FC236}">
                    <a16:creationId xmlns:a16="http://schemas.microsoft.com/office/drawing/2014/main" id="{E2B1BCCE-3FDA-431A-B1CD-46BCA4FF28FF}"/>
                  </a:ext>
                </a:extLst>
              </p:cNvPr>
              <p:cNvSpPr>
                <a:spLocks/>
              </p:cNvSpPr>
              <p:nvPr/>
            </p:nvSpPr>
            <p:spPr bwMode="auto">
              <a:xfrm>
                <a:off x="2752" y="1986"/>
                <a:ext cx="7" cy="21"/>
              </a:xfrm>
              <a:custGeom>
                <a:avLst/>
                <a:gdLst>
                  <a:gd name="T0" fmla="*/ 0 w 12"/>
                  <a:gd name="T1" fmla="*/ 0 h 38"/>
                  <a:gd name="T2" fmla="*/ 4 w 12"/>
                  <a:gd name="T3" fmla="*/ 5 h 38"/>
                  <a:gd name="T4" fmla="*/ 6 w 12"/>
                  <a:gd name="T5" fmla="*/ 11 h 38"/>
                  <a:gd name="T6" fmla="*/ 6 w 12"/>
                  <a:gd name="T7" fmla="*/ 17 h 38"/>
                  <a:gd name="T8" fmla="*/ 12 w 12"/>
                  <a:gd name="T9" fmla="*/ 37 h 38"/>
                  <a:gd name="T10" fmla="*/ 10 w 12"/>
                  <a:gd name="T11" fmla="*/ 35 h 38"/>
                  <a:gd name="T12" fmla="*/ 1 w 12"/>
                  <a:gd name="T13" fmla="*/ 8 h 38"/>
                  <a:gd name="T14" fmla="*/ 0 w 12"/>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8">
                    <a:moveTo>
                      <a:pt x="0" y="0"/>
                    </a:moveTo>
                    <a:cubicBezTo>
                      <a:pt x="3" y="8"/>
                      <a:pt x="4" y="11"/>
                      <a:pt x="4" y="5"/>
                    </a:cubicBezTo>
                    <a:cubicBezTo>
                      <a:pt x="5" y="8"/>
                      <a:pt x="6" y="11"/>
                      <a:pt x="6" y="11"/>
                    </a:cubicBezTo>
                    <a:cubicBezTo>
                      <a:pt x="7" y="17"/>
                      <a:pt x="5" y="11"/>
                      <a:pt x="6" y="17"/>
                    </a:cubicBezTo>
                    <a:cubicBezTo>
                      <a:pt x="9" y="28"/>
                      <a:pt x="9" y="23"/>
                      <a:pt x="12" y="37"/>
                    </a:cubicBezTo>
                    <a:cubicBezTo>
                      <a:pt x="12" y="38"/>
                      <a:pt x="7" y="24"/>
                      <a:pt x="10" y="35"/>
                    </a:cubicBezTo>
                    <a:cubicBezTo>
                      <a:pt x="5" y="27"/>
                      <a:pt x="4" y="10"/>
                      <a:pt x="1" y="8"/>
                    </a:cubicBezTo>
                    <a:cubicBezTo>
                      <a:pt x="0" y="3"/>
                      <a:pt x="2"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4" name="Freeform 6892">
                <a:extLst>
                  <a:ext uri="{FF2B5EF4-FFF2-40B4-BE49-F238E27FC236}">
                    <a16:creationId xmlns:a16="http://schemas.microsoft.com/office/drawing/2014/main" id="{165415B8-D375-454C-BC11-97D3355CFB5F}"/>
                  </a:ext>
                </a:extLst>
              </p:cNvPr>
              <p:cNvSpPr>
                <a:spLocks/>
              </p:cNvSpPr>
              <p:nvPr/>
            </p:nvSpPr>
            <p:spPr bwMode="auto">
              <a:xfrm>
                <a:off x="2289" y="2624"/>
                <a:ext cx="22" cy="3"/>
              </a:xfrm>
              <a:custGeom>
                <a:avLst/>
                <a:gdLst>
                  <a:gd name="T0" fmla="*/ 8 w 40"/>
                  <a:gd name="T1" fmla="*/ 5 h 5"/>
                  <a:gd name="T2" fmla="*/ 8 w 40"/>
                  <a:gd name="T3" fmla="*/ 5 h 5"/>
                  <a:gd name="T4" fmla="*/ 0 w 40"/>
                  <a:gd name="T5" fmla="*/ 4 h 5"/>
                  <a:gd name="T6" fmla="*/ 28 w 40"/>
                  <a:gd name="T7" fmla="*/ 0 h 5"/>
                  <a:gd name="T8" fmla="*/ 18 w 40"/>
                  <a:gd name="T9" fmla="*/ 2 h 5"/>
                  <a:gd name="T10" fmla="*/ 39 w 40"/>
                  <a:gd name="T11" fmla="*/ 3 h 5"/>
                  <a:gd name="T12" fmla="*/ 12 w 40"/>
                  <a:gd name="T13" fmla="*/ 4 h 5"/>
                  <a:gd name="T14" fmla="*/ 8 w 40"/>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
                    <a:moveTo>
                      <a:pt x="8" y="5"/>
                    </a:moveTo>
                    <a:cubicBezTo>
                      <a:pt x="4" y="5"/>
                      <a:pt x="6" y="5"/>
                      <a:pt x="8" y="5"/>
                    </a:cubicBezTo>
                    <a:cubicBezTo>
                      <a:pt x="9" y="4"/>
                      <a:pt x="4" y="4"/>
                      <a:pt x="0" y="4"/>
                    </a:cubicBezTo>
                    <a:cubicBezTo>
                      <a:pt x="8" y="3"/>
                      <a:pt x="16" y="1"/>
                      <a:pt x="28" y="0"/>
                    </a:cubicBezTo>
                    <a:cubicBezTo>
                      <a:pt x="25" y="1"/>
                      <a:pt x="26" y="2"/>
                      <a:pt x="18" y="2"/>
                    </a:cubicBezTo>
                    <a:cubicBezTo>
                      <a:pt x="20" y="4"/>
                      <a:pt x="40" y="1"/>
                      <a:pt x="39" y="3"/>
                    </a:cubicBezTo>
                    <a:cubicBezTo>
                      <a:pt x="27" y="4"/>
                      <a:pt x="21" y="4"/>
                      <a:pt x="12" y="4"/>
                    </a:cubicBezTo>
                    <a:cubicBezTo>
                      <a:pt x="9" y="4"/>
                      <a:pt x="8" y="5"/>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5" name="Freeform 6893">
                <a:extLst>
                  <a:ext uri="{FF2B5EF4-FFF2-40B4-BE49-F238E27FC236}">
                    <a16:creationId xmlns:a16="http://schemas.microsoft.com/office/drawing/2014/main" id="{8C76E47A-7AE6-4EF1-A26B-9E41BFD6654A}"/>
                  </a:ext>
                </a:extLst>
              </p:cNvPr>
              <p:cNvSpPr>
                <a:spLocks/>
              </p:cNvSpPr>
              <p:nvPr/>
            </p:nvSpPr>
            <p:spPr bwMode="auto">
              <a:xfrm>
                <a:off x="2633" y="1782"/>
                <a:ext cx="10" cy="12"/>
              </a:xfrm>
              <a:custGeom>
                <a:avLst/>
                <a:gdLst>
                  <a:gd name="T0" fmla="*/ 0 w 17"/>
                  <a:gd name="T1" fmla="*/ 0 h 22"/>
                  <a:gd name="T2" fmla="*/ 5 w 17"/>
                  <a:gd name="T3" fmla="*/ 5 h 22"/>
                  <a:gd name="T4" fmla="*/ 8 w 17"/>
                  <a:gd name="T5" fmla="*/ 10 h 22"/>
                  <a:gd name="T6" fmla="*/ 17 w 17"/>
                  <a:gd name="T7" fmla="*/ 21 h 22"/>
                  <a:gd name="T8" fmla="*/ 16 w 17"/>
                  <a:gd name="T9" fmla="*/ 22 h 22"/>
                  <a:gd name="T10" fmla="*/ 2 w 17"/>
                  <a:gd name="T11" fmla="*/ 6 h 22"/>
                  <a:gd name="T12" fmla="*/ 0 w 17"/>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7" h="22">
                    <a:moveTo>
                      <a:pt x="0" y="0"/>
                    </a:moveTo>
                    <a:cubicBezTo>
                      <a:pt x="1" y="0"/>
                      <a:pt x="5" y="5"/>
                      <a:pt x="5" y="5"/>
                    </a:cubicBezTo>
                    <a:cubicBezTo>
                      <a:pt x="10" y="10"/>
                      <a:pt x="9" y="10"/>
                      <a:pt x="8" y="10"/>
                    </a:cubicBezTo>
                    <a:cubicBezTo>
                      <a:pt x="7" y="11"/>
                      <a:pt x="8" y="12"/>
                      <a:pt x="17" y="21"/>
                    </a:cubicBezTo>
                    <a:cubicBezTo>
                      <a:pt x="15" y="20"/>
                      <a:pt x="14" y="19"/>
                      <a:pt x="16" y="22"/>
                    </a:cubicBezTo>
                    <a:cubicBezTo>
                      <a:pt x="11" y="19"/>
                      <a:pt x="7" y="11"/>
                      <a:pt x="2" y="6"/>
                    </a:cubicBezTo>
                    <a:cubicBezTo>
                      <a:pt x="0" y="2"/>
                      <a:pt x="9" y="1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6" name="Freeform 6894">
                <a:extLst>
                  <a:ext uri="{FF2B5EF4-FFF2-40B4-BE49-F238E27FC236}">
                    <a16:creationId xmlns:a16="http://schemas.microsoft.com/office/drawing/2014/main" id="{5E6AB14A-7443-4BCE-B00D-AB3FA54D3C3B}"/>
                  </a:ext>
                </a:extLst>
              </p:cNvPr>
              <p:cNvSpPr>
                <a:spLocks/>
              </p:cNvSpPr>
              <p:nvPr/>
            </p:nvSpPr>
            <p:spPr bwMode="auto">
              <a:xfrm>
                <a:off x="2457" y="2579"/>
                <a:ext cx="21" cy="9"/>
              </a:xfrm>
              <a:custGeom>
                <a:avLst/>
                <a:gdLst>
                  <a:gd name="T0" fmla="*/ 11 w 38"/>
                  <a:gd name="T1" fmla="*/ 10 h 15"/>
                  <a:gd name="T2" fmla="*/ 8 w 38"/>
                  <a:gd name="T3" fmla="*/ 12 h 15"/>
                  <a:gd name="T4" fmla="*/ 18 w 38"/>
                  <a:gd name="T5" fmla="*/ 7 h 15"/>
                  <a:gd name="T6" fmla="*/ 36 w 38"/>
                  <a:gd name="T7" fmla="*/ 0 h 15"/>
                  <a:gd name="T8" fmla="*/ 26 w 38"/>
                  <a:gd name="T9" fmla="*/ 8 h 15"/>
                  <a:gd name="T10" fmla="*/ 18 w 38"/>
                  <a:gd name="T11" fmla="*/ 9 h 15"/>
                  <a:gd name="T12" fmla="*/ 0 w 38"/>
                  <a:gd name="T13" fmla="*/ 14 h 15"/>
                  <a:gd name="T14" fmla="*/ 11 w 38"/>
                  <a:gd name="T15" fmla="*/ 1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5">
                    <a:moveTo>
                      <a:pt x="11" y="10"/>
                    </a:moveTo>
                    <a:cubicBezTo>
                      <a:pt x="10" y="10"/>
                      <a:pt x="8" y="11"/>
                      <a:pt x="8" y="12"/>
                    </a:cubicBezTo>
                    <a:cubicBezTo>
                      <a:pt x="16" y="9"/>
                      <a:pt x="12" y="9"/>
                      <a:pt x="18" y="7"/>
                    </a:cubicBezTo>
                    <a:cubicBezTo>
                      <a:pt x="28" y="2"/>
                      <a:pt x="28" y="4"/>
                      <a:pt x="36" y="0"/>
                    </a:cubicBezTo>
                    <a:cubicBezTo>
                      <a:pt x="28" y="4"/>
                      <a:pt x="38" y="3"/>
                      <a:pt x="26" y="8"/>
                    </a:cubicBezTo>
                    <a:cubicBezTo>
                      <a:pt x="31" y="4"/>
                      <a:pt x="26" y="6"/>
                      <a:pt x="18" y="9"/>
                    </a:cubicBezTo>
                    <a:cubicBezTo>
                      <a:pt x="11" y="11"/>
                      <a:pt x="2" y="15"/>
                      <a:pt x="0" y="14"/>
                    </a:cubicBezTo>
                    <a:cubicBezTo>
                      <a:pt x="2" y="11"/>
                      <a:pt x="2" y="14"/>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7" name="Freeform 6895">
                <a:extLst>
                  <a:ext uri="{FF2B5EF4-FFF2-40B4-BE49-F238E27FC236}">
                    <a16:creationId xmlns:a16="http://schemas.microsoft.com/office/drawing/2014/main" id="{2F4912FC-C127-4565-B543-CFA5B0771A08}"/>
                  </a:ext>
                </a:extLst>
              </p:cNvPr>
              <p:cNvSpPr>
                <a:spLocks/>
              </p:cNvSpPr>
              <p:nvPr/>
            </p:nvSpPr>
            <p:spPr bwMode="auto">
              <a:xfrm>
                <a:off x="2219" y="2625"/>
                <a:ext cx="11" cy="2"/>
              </a:xfrm>
              <a:custGeom>
                <a:avLst/>
                <a:gdLst>
                  <a:gd name="T0" fmla="*/ 15 w 20"/>
                  <a:gd name="T1" fmla="*/ 1 h 4"/>
                  <a:gd name="T2" fmla="*/ 20 w 20"/>
                  <a:gd name="T3" fmla="*/ 3 h 4"/>
                  <a:gd name="T4" fmla="*/ 0 w 20"/>
                  <a:gd name="T5" fmla="*/ 0 h 4"/>
                  <a:gd name="T6" fmla="*/ 11 w 20"/>
                  <a:gd name="T7" fmla="*/ 1 h 4"/>
                  <a:gd name="T8" fmla="*/ 15 w 20"/>
                  <a:gd name="T9" fmla="*/ 1 h 4"/>
                  <a:gd name="T10" fmla="*/ 15 w 20"/>
                  <a:gd name="T11" fmla="*/ 1 h 4"/>
                </a:gdLst>
                <a:ahLst/>
                <a:cxnLst>
                  <a:cxn ang="0">
                    <a:pos x="T0" y="T1"/>
                  </a:cxn>
                  <a:cxn ang="0">
                    <a:pos x="T2" y="T3"/>
                  </a:cxn>
                  <a:cxn ang="0">
                    <a:pos x="T4" y="T5"/>
                  </a:cxn>
                  <a:cxn ang="0">
                    <a:pos x="T6" y="T7"/>
                  </a:cxn>
                  <a:cxn ang="0">
                    <a:pos x="T8" y="T9"/>
                  </a:cxn>
                  <a:cxn ang="0">
                    <a:pos x="T10" y="T11"/>
                  </a:cxn>
                </a:cxnLst>
                <a:rect l="0" t="0" r="r" b="b"/>
                <a:pathLst>
                  <a:path w="20" h="4">
                    <a:moveTo>
                      <a:pt x="15" y="1"/>
                    </a:moveTo>
                    <a:cubicBezTo>
                      <a:pt x="15" y="2"/>
                      <a:pt x="17" y="2"/>
                      <a:pt x="20" y="3"/>
                    </a:cubicBezTo>
                    <a:cubicBezTo>
                      <a:pt x="13" y="4"/>
                      <a:pt x="7" y="1"/>
                      <a:pt x="0" y="0"/>
                    </a:cubicBezTo>
                    <a:cubicBezTo>
                      <a:pt x="2" y="0"/>
                      <a:pt x="7" y="1"/>
                      <a:pt x="11" y="1"/>
                    </a:cubicBezTo>
                    <a:cubicBezTo>
                      <a:pt x="15" y="2"/>
                      <a:pt x="15" y="1"/>
                      <a:pt x="15" y="1"/>
                    </a:cubicBezTo>
                    <a:cubicBezTo>
                      <a:pt x="19" y="1"/>
                      <a:pt x="17" y="2"/>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8" name="Freeform 6896">
                <a:extLst>
                  <a:ext uri="{FF2B5EF4-FFF2-40B4-BE49-F238E27FC236}">
                    <a16:creationId xmlns:a16="http://schemas.microsoft.com/office/drawing/2014/main" id="{40AB5218-C5F0-4002-90E5-DB5FFB0E0B87}"/>
                  </a:ext>
                </a:extLst>
              </p:cNvPr>
              <p:cNvSpPr>
                <a:spLocks/>
              </p:cNvSpPr>
              <p:nvPr/>
            </p:nvSpPr>
            <p:spPr bwMode="auto">
              <a:xfrm>
                <a:off x="2167" y="2617"/>
                <a:ext cx="53" cy="7"/>
              </a:xfrm>
              <a:custGeom>
                <a:avLst/>
                <a:gdLst>
                  <a:gd name="T0" fmla="*/ 68 w 94"/>
                  <a:gd name="T1" fmla="*/ 12 h 12"/>
                  <a:gd name="T2" fmla="*/ 48 w 94"/>
                  <a:gd name="T3" fmla="*/ 9 h 12"/>
                  <a:gd name="T4" fmla="*/ 19 w 94"/>
                  <a:gd name="T5" fmla="*/ 5 h 12"/>
                  <a:gd name="T6" fmla="*/ 15 w 94"/>
                  <a:gd name="T7" fmla="*/ 4 h 12"/>
                  <a:gd name="T8" fmla="*/ 21 w 94"/>
                  <a:gd name="T9" fmla="*/ 3 h 12"/>
                  <a:gd name="T10" fmla="*/ 45 w 94"/>
                  <a:gd name="T11" fmla="*/ 7 h 12"/>
                  <a:gd name="T12" fmla="*/ 56 w 94"/>
                  <a:gd name="T13" fmla="*/ 9 h 12"/>
                  <a:gd name="T14" fmla="*/ 67 w 94"/>
                  <a:gd name="T15" fmla="*/ 8 h 12"/>
                  <a:gd name="T16" fmla="*/ 68 w 9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
                    <a:moveTo>
                      <a:pt x="68" y="12"/>
                    </a:moveTo>
                    <a:cubicBezTo>
                      <a:pt x="69" y="11"/>
                      <a:pt x="59" y="11"/>
                      <a:pt x="48" y="9"/>
                    </a:cubicBezTo>
                    <a:cubicBezTo>
                      <a:pt x="37" y="8"/>
                      <a:pt x="25" y="6"/>
                      <a:pt x="19" y="5"/>
                    </a:cubicBezTo>
                    <a:cubicBezTo>
                      <a:pt x="32" y="6"/>
                      <a:pt x="18" y="3"/>
                      <a:pt x="15" y="4"/>
                    </a:cubicBezTo>
                    <a:cubicBezTo>
                      <a:pt x="0" y="0"/>
                      <a:pt x="26" y="5"/>
                      <a:pt x="21" y="3"/>
                    </a:cubicBezTo>
                    <a:cubicBezTo>
                      <a:pt x="24" y="5"/>
                      <a:pt x="36" y="6"/>
                      <a:pt x="45" y="7"/>
                    </a:cubicBezTo>
                    <a:cubicBezTo>
                      <a:pt x="54" y="8"/>
                      <a:pt x="61" y="8"/>
                      <a:pt x="56" y="9"/>
                    </a:cubicBezTo>
                    <a:cubicBezTo>
                      <a:pt x="66" y="10"/>
                      <a:pt x="70" y="10"/>
                      <a:pt x="67" y="8"/>
                    </a:cubicBezTo>
                    <a:cubicBezTo>
                      <a:pt x="94" y="12"/>
                      <a:pt x="64" y="11"/>
                      <a:pt x="6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79" name="Freeform 6897">
                <a:extLst>
                  <a:ext uri="{FF2B5EF4-FFF2-40B4-BE49-F238E27FC236}">
                    <a16:creationId xmlns:a16="http://schemas.microsoft.com/office/drawing/2014/main" id="{E234D531-61F3-43E7-A854-A669DFDA9446}"/>
                  </a:ext>
                </a:extLst>
              </p:cNvPr>
              <p:cNvSpPr>
                <a:spLocks/>
              </p:cNvSpPr>
              <p:nvPr/>
            </p:nvSpPr>
            <p:spPr bwMode="auto">
              <a:xfrm>
                <a:off x="2508" y="2558"/>
                <a:ext cx="12" cy="7"/>
              </a:xfrm>
              <a:custGeom>
                <a:avLst/>
                <a:gdLst>
                  <a:gd name="T0" fmla="*/ 9 w 21"/>
                  <a:gd name="T1" fmla="*/ 8 h 12"/>
                  <a:gd name="T2" fmla="*/ 0 w 21"/>
                  <a:gd name="T3" fmla="*/ 10 h 12"/>
                  <a:gd name="T4" fmla="*/ 12 w 21"/>
                  <a:gd name="T5" fmla="*/ 2 h 12"/>
                  <a:gd name="T6" fmla="*/ 20 w 21"/>
                  <a:gd name="T7" fmla="*/ 0 h 12"/>
                  <a:gd name="T8" fmla="*/ 9 w 21"/>
                  <a:gd name="T9" fmla="*/ 8 h 12"/>
                </a:gdLst>
                <a:ahLst/>
                <a:cxnLst>
                  <a:cxn ang="0">
                    <a:pos x="T0" y="T1"/>
                  </a:cxn>
                  <a:cxn ang="0">
                    <a:pos x="T2" y="T3"/>
                  </a:cxn>
                  <a:cxn ang="0">
                    <a:pos x="T4" y="T5"/>
                  </a:cxn>
                  <a:cxn ang="0">
                    <a:pos x="T6" y="T7"/>
                  </a:cxn>
                  <a:cxn ang="0">
                    <a:pos x="T8" y="T9"/>
                  </a:cxn>
                </a:cxnLst>
                <a:rect l="0" t="0" r="r" b="b"/>
                <a:pathLst>
                  <a:path w="21" h="12">
                    <a:moveTo>
                      <a:pt x="9" y="8"/>
                    </a:moveTo>
                    <a:cubicBezTo>
                      <a:pt x="1" y="12"/>
                      <a:pt x="12" y="3"/>
                      <a:pt x="0" y="10"/>
                    </a:cubicBezTo>
                    <a:cubicBezTo>
                      <a:pt x="0" y="9"/>
                      <a:pt x="8" y="5"/>
                      <a:pt x="12" y="2"/>
                    </a:cubicBezTo>
                    <a:cubicBezTo>
                      <a:pt x="13" y="3"/>
                      <a:pt x="16" y="2"/>
                      <a:pt x="20" y="0"/>
                    </a:cubicBezTo>
                    <a:cubicBezTo>
                      <a:pt x="21" y="1"/>
                      <a:pt x="6" y="8"/>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0" name="Freeform 6898">
                <a:extLst>
                  <a:ext uri="{FF2B5EF4-FFF2-40B4-BE49-F238E27FC236}">
                    <a16:creationId xmlns:a16="http://schemas.microsoft.com/office/drawing/2014/main" id="{B60A0585-1DD4-4611-8397-CCEC611A799B}"/>
                  </a:ext>
                </a:extLst>
              </p:cNvPr>
              <p:cNvSpPr>
                <a:spLocks/>
              </p:cNvSpPr>
              <p:nvPr/>
            </p:nvSpPr>
            <p:spPr bwMode="auto">
              <a:xfrm>
                <a:off x="2137" y="2610"/>
                <a:ext cx="21" cy="6"/>
              </a:xfrm>
              <a:custGeom>
                <a:avLst/>
                <a:gdLst>
                  <a:gd name="T0" fmla="*/ 25 w 38"/>
                  <a:gd name="T1" fmla="*/ 5 h 10"/>
                  <a:gd name="T2" fmla="*/ 37 w 38"/>
                  <a:gd name="T3" fmla="*/ 9 h 10"/>
                  <a:gd name="T4" fmla="*/ 27 w 38"/>
                  <a:gd name="T5" fmla="*/ 8 h 10"/>
                  <a:gd name="T6" fmla="*/ 15 w 38"/>
                  <a:gd name="T7" fmla="*/ 6 h 10"/>
                  <a:gd name="T8" fmla="*/ 10 w 38"/>
                  <a:gd name="T9" fmla="*/ 2 h 10"/>
                  <a:gd name="T10" fmla="*/ 25 w 38"/>
                  <a:gd name="T11" fmla="*/ 5 h 10"/>
                </a:gdLst>
                <a:ahLst/>
                <a:cxnLst>
                  <a:cxn ang="0">
                    <a:pos x="T0" y="T1"/>
                  </a:cxn>
                  <a:cxn ang="0">
                    <a:pos x="T2" y="T3"/>
                  </a:cxn>
                  <a:cxn ang="0">
                    <a:pos x="T4" y="T5"/>
                  </a:cxn>
                  <a:cxn ang="0">
                    <a:pos x="T6" y="T7"/>
                  </a:cxn>
                  <a:cxn ang="0">
                    <a:pos x="T8" y="T9"/>
                  </a:cxn>
                  <a:cxn ang="0">
                    <a:pos x="T10" y="T11"/>
                  </a:cxn>
                </a:cxnLst>
                <a:rect l="0" t="0" r="r" b="b"/>
                <a:pathLst>
                  <a:path w="38" h="10">
                    <a:moveTo>
                      <a:pt x="25" y="5"/>
                    </a:moveTo>
                    <a:cubicBezTo>
                      <a:pt x="32" y="7"/>
                      <a:pt x="18" y="6"/>
                      <a:pt x="37" y="9"/>
                    </a:cubicBezTo>
                    <a:cubicBezTo>
                      <a:pt x="38" y="10"/>
                      <a:pt x="33" y="9"/>
                      <a:pt x="27" y="8"/>
                    </a:cubicBezTo>
                    <a:cubicBezTo>
                      <a:pt x="22" y="7"/>
                      <a:pt x="16" y="5"/>
                      <a:pt x="15" y="6"/>
                    </a:cubicBezTo>
                    <a:cubicBezTo>
                      <a:pt x="0" y="1"/>
                      <a:pt x="29" y="7"/>
                      <a:pt x="10" y="2"/>
                    </a:cubicBezTo>
                    <a:cubicBezTo>
                      <a:pt x="8" y="0"/>
                      <a:pt x="25" y="7"/>
                      <a:pt x="2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1" name="Freeform 6899">
                <a:extLst>
                  <a:ext uri="{FF2B5EF4-FFF2-40B4-BE49-F238E27FC236}">
                    <a16:creationId xmlns:a16="http://schemas.microsoft.com/office/drawing/2014/main" id="{EEDD9DA7-8D7E-4C9D-B3BD-486F1D269302}"/>
                  </a:ext>
                </a:extLst>
              </p:cNvPr>
              <p:cNvSpPr>
                <a:spLocks/>
              </p:cNvSpPr>
              <p:nvPr/>
            </p:nvSpPr>
            <p:spPr bwMode="auto">
              <a:xfrm>
                <a:off x="2111" y="2603"/>
                <a:ext cx="26" cy="7"/>
              </a:xfrm>
              <a:custGeom>
                <a:avLst/>
                <a:gdLst>
                  <a:gd name="T0" fmla="*/ 31 w 47"/>
                  <a:gd name="T1" fmla="*/ 11 h 13"/>
                  <a:gd name="T2" fmla="*/ 12 w 47"/>
                  <a:gd name="T3" fmla="*/ 5 h 13"/>
                  <a:gd name="T4" fmla="*/ 0 w 47"/>
                  <a:gd name="T5" fmla="*/ 0 h 13"/>
                  <a:gd name="T6" fmla="*/ 22 w 47"/>
                  <a:gd name="T7" fmla="*/ 7 h 13"/>
                  <a:gd name="T8" fmla="*/ 37 w 47"/>
                  <a:gd name="T9" fmla="*/ 10 h 13"/>
                  <a:gd name="T10" fmla="*/ 31 w 47"/>
                  <a:gd name="T11" fmla="*/ 11 h 13"/>
                </a:gdLst>
                <a:ahLst/>
                <a:cxnLst>
                  <a:cxn ang="0">
                    <a:pos x="T0" y="T1"/>
                  </a:cxn>
                  <a:cxn ang="0">
                    <a:pos x="T2" y="T3"/>
                  </a:cxn>
                  <a:cxn ang="0">
                    <a:pos x="T4" y="T5"/>
                  </a:cxn>
                  <a:cxn ang="0">
                    <a:pos x="T6" y="T7"/>
                  </a:cxn>
                  <a:cxn ang="0">
                    <a:pos x="T8" y="T9"/>
                  </a:cxn>
                  <a:cxn ang="0">
                    <a:pos x="T10" y="T11"/>
                  </a:cxn>
                </a:cxnLst>
                <a:rect l="0" t="0" r="r" b="b"/>
                <a:pathLst>
                  <a:path w="47" h="13">
                    <a:moveTo>
                      <a:pt x="31" y="11"/>
                    </a:moveTo>
                    <a:cubicBezTo>
                      <a:pt x="20" y="8"/>
                      <a:pt x="15" y="7"/>
                      <a:pt x="12" y="5"/>
                    </a:cubicBezTo>
                    <a:cubicBezTo>
                      <a:pt x="9" y="4"/>
                      <a:pt x="7" y="3"/>
                      <a:pt x="0" y="0"/>
                    </a:cubicBezTo>
                    <a:cubicBezTo>
                      <a:pt x="12" y="3"/>
                      <a:pt x="18" y="5"/>
                      <a:pt x="22" y="7"/>
                    </a:cubicBezTo>
                    <a:cubicBezTo>
                      <a:pt x="27" y="8"/>
                      <a:pt x="31" y="9"/>
                      <a:pt x="37" y="10"/>
                    </a:cubicBezTo>
                    <a:cubicBezTo>
                      <a:pt x="47" y="13"/>
                      <a:pt x="28" y="9"/>
                      <a:pt x="3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2" name="Freeform 6900">
                <a:extLst>
                  <a:ext uri="{FF2B5EF4-FFF2-40B4-BE49-F238E27FC236}">
                    <a16:creationId xmlns:a16="http://schemas.microsoft.com/office/drawing/2014/main" id="{D3A8B08F-5DCD-4AB1-B42E-E85E075AD989}"/>
                  </a:ext>
                </a:extLst>
              </p:cNvPr>
              <p:cNvSpPr>
                <a:spLocks/>
              </p:cNvSpPr>
              <p:nvPr/>
            </p:nvSpPr>
            <p:spPr bwMode="auto">
              <a:xfrm>
                <a:off x="2720" y="1907"/>
                <a:ext cx="7" cy="13"/>
              </a:xfrm>
              <a:custGeom>
                <a:avLst/>
                <a:gdLst>
                  <a:gd name="T0" fmla="*/ 5 w 12"/>
                  <a:gd name="T1" fmla="*/ 15 h 23"/>
                  <a:gd name="T2" fmla="*/ 0 w 12"/>
                  <a:gd name="T3" fmla="*/ 1 h 23"/>
                  <a:gd name="T4" fmla="*/ 1 w 12"/>
                  <a:gd name="T5" fmla="*/ 0 h 23"/>
                  <a:gd name="T6" fmla="*/ 12 w 12"/>
                  <a:gd name="T7" fmla="*/ 22 h 23"/>
                  <a:gd name="T8" fmla="*/ 0 w 12"/>
                  <a:gd name="T9" fmla="*/ 7 h 23"/>
                  <a:gd name="T10" fmla="*/ 5 w 12"/>
                  <a:gd name="T11" fmla="*/ 15 h 23"/>
                </a:gdLst>
                <a:ahLst/>
                <a:cxnLst>
                  <a:cxn ang="0">
                    <a:pos x="T0" y="T1"/>
                  </a:cxn>
                  <a:cxn ang="0">
                    <a:pos x="T2" y="T3"/>
                  </a:cxn>
                  <a:cxn ang="0">
                    <a:pos x="T4" y="T5"/>
                  </a:cxn>
                  <a:cxn ang="0">
                    <a:pos x="T6" y="T7"/>
                  </a:cxn>
                  <a:cxn ang="0">
                    <a:pos x="T8" y="T9"/>
                  </a:cxn>
                  <a:cxn ang="0">
                    <a:pos x="T10" y="T11"/>
                  </a:cxn>
                </a:cxnLst>
                <a:rect l="0" t="0" r="r" b="b"/>
                <a:pathLst>
                  <a:path w="12" h="23">
                    <a:moveTo>
                      <a:pt x="5" y="15"/>
                    </a:moveTo>
                    <a:cubicBezTo>
                      <a:pt x="4" y="12"/>
                      <a:pt x="4" y="9"/>
                      <a:pt x="0" y="1"/>
                    </a:cubicBezTo>
                    <a:cubicBezTo>
                      <a:pt x="0" y="0"/>
                      <a:pt x="3" y="5"/>
                      <a:pt x="1" y="0"/>
                    </a:cubicBezTo>
                    <a:cubicBezTo>
                      <a:pt x="3" y="1"/>
                      <a:pt x="9" y="21"/>
                      <a:pt x="12" y="22"/>
                    </a:cubicBezTo>
                    <a:cubicBezTo>
                      <a:pt x="11" y="21"/>
                      <a:pt x="9" y="23"/>
                      <a:pt x="0" y="7"/>
                    </a:cubicBezTo>
                    <a:cubicBezTo>
                      <a:pt x="1" y="9"/>
                      <a:pt x="3" y="12"/>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3" name="Freeform 6901">
                <a:extLst>
                  <a:ext uri="{FF2B5EF4-FFF2-40B4-BE49-F238E27FC236}">
                    <a16:creationId xmlns:a16="http://schemas.microsoft.com/office/drawing/2014/main" id="{2E13B9D1-99C0-44A2-B819-F9FBC52DD6EC}"/>
                  </a:ext>
                </a:extLst>
              </p:cNvPr>
              <p:cNvSpPr>
                <a:spLocks/>
              </p:cNvSpPr>
              <p:nvPr/>
            </p:nvSpPr>
            <p:spPr bwMode="auto">
              <a:xfrm>
                <a:off x="2738" y="2258"/>
                <a:ext cx="14" cy="42"/>
              </a:xfrm>
              <a:custGeom>
                <a:avLst/>
                <a:gdLst>
                  <a:gd name="T0" fmla="*/ 0 w 25"/>
                  <a:gd name="T1" fmla="*/ 72 h 73"/>
                  <a:gd name="T2" fmla="*/ 23 w 25"/>
                  <a:gd name="T3" fmla="*/ 6 h 73"/>
                  <a:gd name="T4" fmla="*/ 19 w 25"/>
                  <a:gd name="T5" fmla="*/ 13 h 73"/>
                  <a:gd name="T6" fmla="*/ 14 w 25"/>
                  <a:gd name="T7" fmla="*/ 24 h 73"/>
                  <a:gd name="T8" fmla="*/ 15 w 25"/>
                  <a:gd name="T9" fmla="*/ 21 h 73"/>
                  <a:gd name="T10" fmla="*/ 15 w 25"/>
                  <a:gd name="T11" fmla="*/ 18 h 73"/>
                  <a:gd name="T12" fmla="*/ 20 w 25"/>
                  <a:gd name="T13" fmla="*/ 8 h 73"/>
                  <a:gd name="T14" fmla="*/ 24 w 25"/>
                  <a:gd name="T15" fmla="*/ 5 h 73"/>
                  <a:gd name="T16" fmla="*/ 16 w 25"/>
                  <a:gd name="T17" fmla="*/ 31 h 73"/>
                  <a:gd name="T18" fmla="*/ 8 w 25"/>
                  <a:gd name="T19" fmla="*/ 58 h 73"/>
                  <a:gd name="T20" fmla="*/ 4 w 25"/>
                  <a:gd name="T21" fmla="*/ 68 h 73"/>
                  <a:gd name="T22" fmla="*/ 0 w 25"/>
                  <a:gd name="T2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73">
                    <a:moveTo>
                      <a:pt x="0" y="72"/>
                    </a:moveTo>
                    <a:cubicBezTo>
                      <a:pt x="8" y="56"/>
                      <a:pt x="14" y="34"/>
                      <a:pt x="23" y="6"/>
                    </a:cubicBezTo>
                    <a:cubicBezTo>
                      <a:pt x="21" y="12"/>
                      <a:pt x="20" y="12"/>
                      <a:pt x="19" y="13"/>
                    </a:cubicBezTo>
                    <a:cubicBezTo>
                      <a:pt x="18" y="14"/>
                      <a:pt x="17" y="16"/>
                      <a:pt x="14" y="24"/>
                    </a:cubicBezTo>
                    <a:cubicBezTo>
                      <a:pt x="14" y="25"/>
                      <a:pt x="14" y="23"/>
                      <a:pt x="15" y="21"/>
                    </a:cubicBezTo>
                    <a:cubicBezTo>
                      <a:pt x="16" y="18"/>
                      <a:pt x="16" y="18"/>
                      <a:pt x="15" y="18"/>
                    </a:cubicBezTo>
                    <a:cubicBezTo>
                      <a:pt x="16" y="18"/>
                      <a:pt x="18" y="12"/>
                      <a:pt x="20" y="8"/>
                    </a:cubicBezTo>
                    <a:cubicBezTo>
                      <a:pt x="23" y="3"/>
                      <a:pt x="25" y="0"/>
                      <a:pt x="24" y="5"/>
                    </a:cubicBezTo>
                    <a:cubicBezTo>
                      <a:pt x="23" y="10"/>
                      <a:pt x="20" y="20"/>
                      <a:pt x="16" y="31"/>
                    </a:cubicBezTo>
                    <a:cubicBezTo>
                      <a:pt x="13" y="42"/>
                      <a:pt x="9" y="53"/>
                      <a:pt x="8" y="58"/>
                    </a:cubicBezTo>
                    <a:cubicBezTo>
                      <a:pt x="7" y="63"/>
                      <a:pt x="3" y="67"/>
                      <a:pt x="4" y="68"/>
                    </a:cubicBezTo>
                    <a:cubicBezTo>
                      <a:pt x="1" y="73"/>
                      <a:pt x="3" y="67"/>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4" name="Freeform 6902">
                <a:extLst>
                  <a:ext uri="{FF2B5EF4-FFF2-40B4-BE49-F238E27FC236}">
                    <a16:creationId xmlns:a16="http://schemas.microsoft.com/office/drawing/2014/main" id="{D8F030BC-C064-4261-9431-585A05A87254}"/>
                  </a:ext>
                </a:extLst>
              </p:cNvPr>
              <p:cNvSpPr>
                <a:spLocks/>
              </p:cNvSpPr>
              <p:nvPr/>
            </p:nvSpPr>
            <p:spPr bwMode="auto">
              <a:xfrm>
                <a:off x="2697" y="2362"/>
                <a:ext cx="13" cy="21"/>
              </a:xfrm>
              <a:custGeom>
                <a:avLst/>
                <a:gdLst>
                  <a:gd name="T0" fmla="*/ 17 w 23"/>
                  <a:gd name="T1" fmla="*/ 13 h 37"/>
                  <a:gd name="T2" fmla="*/ 14 w 23"/>
                  <a:gd name="T3" fmla="*/ 14 h 37"/>
                  <a:gd name="T4" fmla="*/ 2 w 23"/>
                  <a:gd name="T5" fmla="*/ 35 h 37"/>
                  <a:gd name="T6" fmla="*/ 8 w 23"/>
                  <a:gd name="T7" fmla="*/ 24 h 37"/>
                  <a:gd name="T8" fmla="*/ 19 w 23"/>
                  <a:gd name="T9" fmla="*/ 3 h 37"/>
                  <a:gd name="T10" fmla="*/ 17 w 23"/>
                  <a:gd name="T11" fmla="*/ 13 h 37"/>
                </a:gdLst>
                <a:ahLst/>
                <a:cxnLst>
                  <a:cxn ang="0">
                    <a:pos x="T0" y="T1"/>
                  </a:cxn>
                  <a:cxn ang="0">
                    <a:pos x="T2" y="T3"/>
                  </a:cxn>
                  <a:cxn ang="0">
                    <a:pos x="T4" y="T5"/>
                  </a:cxn>
                  <a:cxn ang="0">
                    <a:pos x="T6" y="T7"/>
                  </a:cxn>
                  <a:cxn ang="0">
                    <a:pos x="T8" y="T9"/>
                  </a:cxn>
                  <a:cxn ang="0">
                    <a:pos x="T10" y="T11"/>
                  </a:cxn>
                </a:cxnLst>
                <a:rect l="0" t="0" r="r" b="b"/>
                <a:pathLst>
                  <a:path w="23" h="37">
                    <a:moveTo>
                      <a:pt x="17" y="13"/>
                    </a:moveTo>
                    <a:cubicBezTo>
                      <a:pt x="17" y="11"/>
                      <a:pt x="17" y="11"/>
                      <a:pt x="14" y="14"/>
                    </a:cubicBezTo>
                    <a:cubicBezTo>
                      <a:pt x="12" y="17"/>
                      <a:pt x="9" y="24"/>
                      <a:pt x="2" y="35"/>
                    </a:cubicBezTo>
                    <a:cubicBezTo>
                      <a:pt x="0" y="37"/>
                      <a:pt x="4" y="31"/>
                      <a:pt x="8" y="24"/>
                    </a:cubicBezTo>
                    <a:cubicBezTo>
                      <a:pt x="12" y="17"/>
                      <a:pt x="17" y="8"/>
                      <a:pt x="19" y="3"/>
                    </a:cubicBezTo>
                    <a:cubicBezTo>
                      <a:pt x="23" y="0"/>
                      <a:pt x="17" y="11"/>
                      <a:pt x="1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5" name="Freeform 6903">
                <a:extLst>
                  <a:ext uri="{FF2B5EF4-FFF2-40B4-BE49-F238E27FC236}">
                    <a16:creationId xmlns:a16="http://schemas.microsoft.com/office/drawing/2014/main" id="{E06951AA-3DBE-434C-9DD2-DE3D7163B5AD}"/>
                  </a:ext>
                </a:extLst>
              </p:cNvPr>
              <p:cNvSpPr>
                <a:spLocks/>
              </p:cNvSpPr>
              <p:nvPr/>
            </p:nvSpPr>
            <p:spPr bwMode="auto">
              <a:xfrm>
                <a:off x="2749" y="1982"/>
                <a:ext cx="15" cy="65"/>
              </a:xfrm>
              <a:custGeom>
                <a:avLst/>
                <a:gdLst>
                  <a:gd name="T0" fmla="*/ 1 w 26"/>
                  <a:gd name="T1" fmla="*/ 5 h 114"/>
                  <a:gd name="T2" fmla="*/ 3 w 26"/>
                  <a:gd name="T3" fmla="*/ 12 h 114"/>
                  <a:gd name="T4" fmla="*/ 7 w 26"/>
                  <a:gd name="T5" fmla="*/ 25 h 114"/>
                  <a:gd name="T6" fmla="*/ 15 w 26"/>
                  <a:gd name="T7" fmla="*/ 59 h 114"/>
                  <a:gd name="T8" fmla="*/ 23 w 26"/>
                  <a:gd name="T9" fmla="*/ 92 h 114"/>
                  <a:gd name="T10" fmla="*/ 21 w 26"/>
                  <a:gd name="T11" fmla="*/ 80 h 114"/>
                  <a:gd name="T12" fmla="*/ 25 w 26"/>
                  <a:gd name="T13" fmla="*/ 106 h 114"/>
                  <a:gd name="T14" fmla="*/ 24 w 26"/>
                  <a:gd name="T15" fmla="*/ 111 h 114"/>
                  <a:gd name="T16" fmla="*/ 24 w 26"/>
                  <a:gd name="T17" fmla="*/ 107 h 114"/>
                  <a:gd name="T18" fmla="*/ 22 w 26"/>
                  <a:gd name="T19" fmla="*/ 101 h 114"/>
                  <a:gd name="T20" fmla="*/ 18 w 26"/>
                  <a:gd name="T21" fmla="*/ 74 h 114"/>
                  <a:gd name="T22" fmla="*/ 12 w 26"/>
                  <a:gd name="T23" fmla="*/ 56 h 114"/>
                  <a:gd name="T24" fmla="*/ 3 w 26"/>
                  <a:gd name="T25" fmla="*/ 21 h 114"/>
                  <a:gd name="T26" fmla="*/ 1 w 26"/>
                  <a:gd name="T27" fmla="*/ 10 h 114"/>
                  <a:gd name="T28" fmla="*/ 5 w 26"/>
                  <a:gd name="T29" fmla="*/ 23 h 114"/>
                  <a:gd name="T30" fmla="*/ 1 w 26"/>
                  <a:gd name="T31" fmla="*/ 9 h 114"/>
                  <a:gd name="T32" fmla="*/ 1 w 26"/>
                  <a:gd name="T33" fmla="*/ 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14">
                    <a:moveTo>
                      <a:pt x="1" y="5"/>
                    </a:moveTo>
                    <a:cubicBezTo>
                      <a:pt x="0" y="0"/>
                      <a:pt x="2" y="6"/>
                      <a:pt x="3" y="12"/>
                    </a:cubicBezTo>
                    <a:cubicBezTo>
                      <a:pt x="5" y="19"/>
                      <a:pt x="6" y="27"/>
                      <a:pt x="7" y="25"/>
                    </a:cubicBezTo>
                    <a:cubicBezTo>
                      <a:pt x="8" y="31"/>
                      <a:pt x="12" y="45"/>
                      <a:pt x="15" y="59"/>
                    </a:cubicBezTo>
                    <a:cubicBezTo>
                      <a:pt x="18" y="73"/>
                      <a:pt x="21" y="87"/>
                      <a:pt x="23" y="92"/>
                    </a:cubicBezTo>
                    <a:cubicBezTo>
                      <a:pt x="23" y="90"/>
                      <a:pt x="23" y="86"/>
                      <a:pt x="21" y="80"/>
                    </a:cubicBezTo>
                    <a:cubicBezTo>
                      <a:pt x="26" y="91"/>
                      <a:pt x="22" y="93"/>
                      <a:pt x="25" y="106"/>
                    </a:cubicBezTo>
                    <a:cubicBezTo>
                      <a:pt x="21" y="91"/>
                      <a:pt x="26" y="114"/>
                      <a:pt x="24" y="111"/>
                    </a:cubicBezTo>
                    <a:cubicBezTo>
                      <a:pt x="23" y="108"/>
                      <a:pt x="24" y="108"/>
                      <a:pt x="24" y="107"/>
                    </a:cubicBezTo>
                    <a:cubicBezTo>
                      <a:pt x="23" y="103"/>
                      <a:pt x="23" y="106"/>
                      <a:pt x="22" y="101"/>
                    </a:cubicBezTo>
                    <a:cubicBezTo>
                      <a:pt x="21" y="95"/>
                      <a:pt x="20" y="84"/>
                      <a:pt x="18" y="74"/>
                    </a:cubicBezTo>
                    <a:cubicBezTo>
                      <a:pt x="16" y="64"/>
                      <a:pt x="14" y="56"/>
                      <a:pt x="12" y="56"/>
                    </a:cubicBezTo>
                    <a:cubicBezTo>
                      <a:pt x="11" y="47"/>
                      <a:pt x="6" y="29"/>
                      <a:pt x="3" y="21"/>
                    </a:cubicBezTo>
                    <a:cubicBezTo>
                      <a:pt x="2" y="17"/>
                      <a:pt x="3" y="17"/>
                      <a:pt x="1" y="10"/>
                    </a:cubicBezTo>
                    <a:cubicBezTo>
                      <a:pt x="1" y="11"/>
                      <a:pt x="3" y="18"/>
                      <a:pt x="5" y="23"/>
                    </a:cubicBezTo>
                    <a:cubicBezTo>
                      <a:pt x="5" y="22"/>
                      <a:pt x="3" y="14"/>
                      <a:pt x="1" y="9"/>
                    </a:cubicBezTo>
                    <a:cubicBezTo>
                      <a:pt x="2" y="9"/>
                      <a:pt x="2" y="8"/>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6" name="Freeform 6904">
                <a:extLst>
                  <a:ext uri="{FF2B5EF4-FFF2-40B4-BE49-F238E27FC236}">
                    <a16:creationId xmlns:a16="http://schemas.microsoft.com/office/drawing/2014/main" id="{98C725C2-81D3-4CED-9C80-F22CA301A67A}"/>
                  </a:ext>
                </a:extLst>
              </p:cNvPr>
              <p:cNvSpPr>
                <a:spLocks/>
              </p:cNvSpPr>
              <p:nvPr/>
            </p:nvSpPr>
            <p:spPr bwMode="auto">
              <a:xfrm>
                <a:off x="2768" y="2093"/>
                <a:ext cx="2" cy="14"/>
              </a:xfrm>
              <a:custGeom>
                <a:avLst/>
                <a:gdLst>
                  <a:gd name="T0" fmla="*/ 0 w 4"/>
                  <a:gd name="T1" fmla="*/ 0 h 25"/>
                  <a:gd name="T2" fmla="*/ 3 w 4"/>
                  <a:gd name="T3" fmla="*/ 5 h 25"/>
                  <a:gd name="T4" fmla="*/ 4 w 4"/>
                  <a:gd name="T5" fmla="*/ 9 h 25"/>
                  <a:gd name="T6" fmla="*/ 4 w 4"/>
                  <a:gd name="T7" fmla="*/ 16 h 25"/>
                  <a:gd name="T8" fmla="*/ 2 w 4"/>
                  <a:gd name="T9" fmla="*/ 17 h 25"/>
                  <a:gd name="T10" fmla="*/ 2 w 4"/>
                  <a:gd name="T11" fmla="*/ 10 h 25"/>
                  <a:gd name="T12" fmla="*/ 2 w 4"/>
                  <a:gd name="T13" fmla="*/ 25 h 25"/>
                  <a:gd name="T14" fmla="*/ 0 w 4"/>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5">
                    <a:moveTo>
                      <a:pt x="0" y="0"/>
                    </a:moveTo>
                    <a:cubicBezTo>
                      <a:pt x="0" y="3"/>
                      <a:pt x="3" y="12"/>
                      <a:pt x="3" y="5"/>
                    </a:cubicBezTo>
                    <a:cubicBezTo>
                      <a:pt x="3" y="4"/>
                      <a:pt x="3" y="6"/>
                      <a:pt x="4" y="9"/>
                    </a:cubicBezTo>
                    <a:cubicBezTo>
                      <a:pt x="4" y="16"/>
                      <a:pt x="4" y="16"/>
                      <a:pt x="4" y="16"/>
                    </a:cubicBezTo>
                    <a:cubicBezTo>
                      <a:pt x="3" y="10"/>
                      <a:pt x="3" y="17"/>
                      <a:pt x="2" y="17"/>
                    </a:cubicBezTo>
                    <a:cubicBezTo>
                      <a:pt x="2" y="10"/>
                      <a:pt x="2" y="10"/>
                      <a:pt x="2" y="10"/>
                    </a:cubicBezTo>
                    <a:cubicBezTo>
                      <a:pt x="0" y="14"/>
                      <a:pt x="1" y="16"/>
                      <a:pt x="2" y="25"/>
                    </a:cubicBezTo>
                    <a:cubicBezTo>
                      <a:pt x="0" y="24"/>
                      <a:pt x="1"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7" name="Freeform 6905">
                <a:extLst>
                  <a:ext uri="{FF2B5EF4-FFF2-40B4-BE49-F238E27FC236}">
                    <a16:creationId xmlns:a16="http://schemas.microsoft.com/office/drawing/2014/main" id="{F4CF3D57-4A71-45BB-A607-6F7B3395C2E8}"/>
                  </a:ext>
                </a:extLst>
              </p:cNvPr>
              <p:cNvSpPr>
                <a:spLocks/>
              </p:cNvSpPr>
              <p:nvPr/>
            </p:nvSpPr>
            <p:spPr bwMode="auto">
              <a:xfrm>
                <a:off x="2267" y="2624"/>
                <a:ext cx="18" cy="1"/>
              </a:xfrm>
              <a:custGeom>
                <a:avLst/>
                <a:gdLst>
                  <a:gd name="T0" fmla="*/ 32 w 32"/>
                  <a:gd name="T1" fmla="*/ 1 h 2"/>
                  <a:gd name="T2" fmla="*/ 2 w 32"/>
                  <a:gd name="T3" fmla="*/ 2 h 2"/>
                  <a:gd name="T4" fmla="*/ 24 w 32"/>
                  <a:gd name="T5" fmla="*/ 0 h 2"/>
                  <a:gd name="T6" fmla="*/ 32 w 32"/>
                  <a:gd name="T7" fmla="*/ 1 h 2"/>
                </a:gdLst>
                <a:ahLst/>
                <a:cxnLst>
                  <a:cxn ang="0">
                    <a:pos x="T0" y="T1"/>
                  </a:cxn>
                  <a:cxn ang="0">
                    <a:pos x="T2" y="T3"/>
                  </a:cxn>
                  <a:cxn ang="0">
                    <a:pos x="T4" y="T5"/>
                  </a:cxn>
                  <a:cxn ang="0">
                    <a:pos x="T6" y="T7"/>
                  </a:cxn>
                </a:cxnLst>
                <a:rect l="0" t="0" r="r" b="b"/>
                <a:pathLst>
                  <a:path w="32" h="2">
                    <a:moveTo>
                      <a:pt x="32" y="1"/>
                    </a:moveTo>
                    <a:cubicBezTo>
                      <a:pt x="26" y="2"/>
                      <a:pt x="17" y="2"/>
                      <a:pt x="2" y="2"/>
                    </a:cubicBezTo>
                    <a:cubicBezTo>
                      <a:pt x="0" y="1"/>
                      <a:pt x="18" y="1"/>
                      <a:pt x="24" y="0"/>
                    </a:cubicBezTo>
                    <a:cubicBezTo>
                      <a:pt x="23" y="1"/>
                      <a:pt x="28" y="1"/>
                      <a:pt x="3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8" name="Freeform 6906">
                <a:extLst>
                  <a:ext uri="{FF2B5EF4-FFF2-40B4-BE49-F238E27FC236}">
                    <a16:creationId xmlns:a16="http://schemas.microsoft.com/office/drawing/2014/main" id="{1B4D16D9-1A55-4B77-B8AB-F5CCD0230CE2}"/>
                  </a:ext>
                </a:extLst>
              </p:cNvPr>
              <p:cNvSpPr>
                <a:spLocks/>
              </p:cNvSpPr>
              <p:nvPr/>
            </p:nvSpPr>
            <p:spPr bwMode="auto">
              <a:xfrm>
                <a:off x="2691" y="1863"/>
                <a:ext cx="15" cy="20"/>
              </a:xfrm>
              <a:custGeom>
                <a:avLst/>
                <a:gdLst>
                  <a:gd name="T0" fmla="*/ 0 w 25"/>
                  <a:gd name="T1" fmla="*/ 0 h 36"/>
                  <a:gd name="T2" fmla="*/ 18 w 25"/>
                  <a:gd name="T3" fmla="*/ 25 h 36"/>
                  <a:gd name="T4" fmla="*/ 15 w 25"/>
                  <a:gd name="T5" fmla="*/ 17 h 36"/>
                  <a:gd name="T6" fmla="*/ 17 w 25"/>
                  <a:gd name="T7" fmla="*/ 19 h 36"/>
                  <a:gd name="T8" fmla="*/ 25 w 25"/>
                  <a:gd name="T9" fmla="*/ 31 h 36"/>
                  <a:gd name="T10" fmla="*/ 15 w 25"/>
                  <a:gd name="T11" fmla="*/ 24 h 36"/>
                  <a:gd name="T12" fmla="*/ 0 w 25"/>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5" h="36">
                    <a:moveTo>
                      <a:pt x="0" y="0"/>
                    </a:moveTo>
                    <a:cubicBezTo>
                      <a:pt x="6" y="7"/>
                      <a:pt x="10" y="14"/>
                      <a:pt x="18" y="25"/>
                    </a:cubicBezTo>
                    <a:cubicBezTo>
                      <a:pt x="17" y="22"/>
                      <a:pt x="14" y="17"/>
                      <a:pt x="15" y="17"/>
                    </a:cubicBezTo>
                    <a:cubicBezTo>
                      <a:pt x="20" y="27"/>
                      <a:pt x="24" y="30"/>
                      <a:pt x="17" y="19"/>
                    </a:cubicBezTo>
                    <a:cubicBezTo>
                      <a:pt x="18" y="19"/>
                      <a:pt x="22" y="26"/>
                      <a:pt x="25" y="31"/>
                    </a:cubicBezTo>
                    <a:cubicBezTo>
                      <a:pt x="25" y="36"/>
                      <a:pt x="15" y="22"/>
                      <a:pt x="15" y="24"/>
                    </a:cubicBezTo>
                    <a:cubicBezTo>
                      <a:pt x="12" y="20"/>
                      <a:pt x="9"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89" name="Freeform 6907">
                <a:extLst>
                  <a:ext uri="{FF2B5EF4-FFF2-40B4-BE49-F238E27FC236}">
                    <a16:creationId xmlns:a16="http://schemas.microsoft.com/office/drawing/2014/main" id="{D5DB8140-F017-436E-AB30-54E0538CAF72}"/>
                  </a:ext>
                </a:extLst>
              </p:cNvPr>
              <p:cNvSpPr>
                <a:spLocks/>
              </p:cNvSpPr>
              <p:nvPr/>
            </p:nvSpPr>
            <p:spPr bwMode="auto">
              <a:xfrm>
                <a:off x="2761" y="2187"/>
                <a:ext cx="5" cy="26"/>
              </a:xfrm>
              <a:custGeom>
                <a:avLst/>
                <a:gdLst>
                  <a:gd name="T0" fmla="*/ 8 w 9"/>
                  <a:gd name="T1" fmla="*/ 11 h 47"/>
                  <a:gd name="T2" fmla="*/ 5 w 9"/>
                  <a:gd name="T3" fmla="*/ 26 h 47"/>
                  <a:gd name="T4" fmla="*/ 1 w 9"/>
                  <a:gd name="T5" fmla="*/ 47 h 47"/>
                  <a:gd name="T6" fmla="*/ 4 w 9"/>
                  <a:gd name="T7" fmla="*/ 30 h 47"/>
                  <a:gd name="T8" fmla="*/ 7 w 9"/>
                  <a:gd name="T9" fmla="*/ 8 h 47"/>
                  <a:gd name="T10" fmla="*/ 8 w 9"/>
                  <a:gd name="T11" fmla="*/ 10 h 47"/>
                  <a:gd name="T12" fmla="*/ 8 w 9"/>
                  <a:gd name="T13" fmla="*/ 11 h 47"/>
                </a:gdLst>
                <a:ahLst/>
                <a:cxnLst>
                  <a:cxn ang="0">
                    <a:pos x="T0" y="T1"/>
                  </a:cxn>
                  <a:cxn ang="0">
                    <a:pos x="T2" y="T3"/>
                  </a:cxn>
                  <a:cxn ang="0">
                    <a:pos x="T4" y="T5"/>
                  </a:cxn>
                  <a:cxn ang="0">
                    <a:pos x="T6" y="T7"/>
                  </a:cxn>
                  <a:cxn ang="0">
                    <a:pos x="T8" y="T9"/>
                  </a:cxn>
                  <a:cxn ang="0">
                    <a:pos x="T10" y="T11"/>
                  </a:cxn>
                  <a:cxn ang="0">
                    <a:pos x="T12" y="T13"/>
                  </a:cxn>
                </a:cxnLst>
                <a:rect l="0" t="0" r="r" b="b"/>
                <a:pathLst>
                  <a:path w="9" h="47">
                    <a:moveTo>
                      <a:pt x="8" y="11"/>
                    </a:moveTo>
                    <a:cubicBezTo>
                      <a:pt x="9" y="11"/>
                      <a:pt x="6" y="28"/>
                      <a:pt x="5" y="26"/>
                    </a:cubicBezTo>
                    <a:cubicBezTo>
                      <a:pt x="4" y="35"/>
                      <a:pt x="3" y="37"/>
                      <a:pt x="1" y="47"/>
                    </a:cubicBezTo>
                    <a:cubicBezTo>
                      <a:pt x="0" y="46"/>
                      <a:pt x="2" y="38"/>
                      <a:pt x="4" y="30"/>
                    </a:cubicBezTo>
                    <a:cubicBezTo>
                      <a:pt x="5" y="21"/>
                      <a:pt x="7" y="11"/>
                      <a:pt x="7" y="8"/>
                    </a:cubicBezTo>
                    <a:cubicBezTo>
                      <a:pt x="8" y="0"/>
                      <a:pt x="8" y="5"/>
                      <a:pt x="8" y="10"/>
                    </a:cubicBezTo>
                    <a:cubicBezTo>
                      <a:pt x="7" y="14"/>
                      <a:pt x="7" y="1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0" name="Freeform 6908">
                <a:extLst>
                  <a:ext uri="{FF2B5EF4-FFF2-40B4-BE49-F238E27FC236}">
                    <a16:creationId xmlns:a16="http://schemas.microsoft.com/office/drawing/2014/main" id="{8E81F9CB-75BC-4C55-A3A7-66815C71397F}"/>
                  </a:ext>
                </a:extLst>
              </p:cNvPr>
              <p:cNvSpPr>
                <a:spLocks/>
              </p:cNvSpPr>
              <p:nvPr/>
            </p:nvSpPr>
            <p:spPr bwMode="auto">
              <a:xfrm>
                <a:off x="2662" y="2415"/>
                <a:ext cx="13" cy="17"/>
              </a:xfrm>
              <a:custGeom>
                <a:avLst/>
                <a:gdLst>
                  <a:gd name="T0" fmla="*/ 13 w 22"/>
                  <a:gd name="T1" fmla="*/ 16 h 31"/>
                  <a:gd name="T2" fmla="*/ 0 w 22"/>
                  <a:gd name="T3" fmla="*/ 30 h 31"/>
                  <a:gd name="T4" fmla="*/ 10 w 22"/>
                  <a:gd name="T5" fmla="*/ 18 h 31"/>
                  <a:gd name="T6" fmla="*/ 14 w 22"/>
                  <a:gd name="T7" fmla="*/ 11 h 31"/>
                  <a:gd name="T8" fmla="*/ 20 w 22"/>
                  <a:gd name="T9" fmla="*/ 0 h 31"/>
                  <a:gd name="T10" fmla="*/ 13 w 22"/>
                  <a:gd name="T11" fmla="*/ 16 h 31"/>
                </a:gdLst>
                <a:ahLst/>
                <a:cxnLst>
                  <a:cxn ang="0">
                    <a:pos x="T0" y="T1"/>
                  </a:cxn>
                  <a:cxn ang="0">
                    <a:pos x="T2" y="T3"/>
                  </a:cxn>
                  <a:cxn ang="0">
                    <a:pos x="T4" y="T5"/>
                  </a:cxn>
                  <a:cxn ang="0">
                    <a:pos x="T6" y="T7"/>
                  </a:cxn>
                  <a:cxn ang="0">
                    <a:pos x="T8" y="T9"/>
                  </a:cxn>
                  <a:cxn ang="0">
                    <a:pos x="T10" y="T11"/>
                  </a:cxn>
                </a:cxnLst>
                <a:rect l="0" t="0" r="r" b="b"/>
                <a:pathLst>
                  <a:path w="22" h="31">
                    <a:moveTo>
                      <a:pt x="13" y="16"/>
                    </a:moveTo>
                    <a:cubicBezTo>
                      <a:pt x="9" y="21"/>
                      <a:pt x="1" y="31"/>
                      <a:pt x="0" y="30"/>
                    </a:cubicBezTo>
                    <a:cubicBezTo>
                      <a:pt x="5" y="26"/>
                      <a:pt x="9" y="17"/>
                      <a:pt x="10" y="18"/>
                    </a:cubicBezTo>
                    <a:cubicBezTo>
                      <a:pt x="15" y="12"/>
                      <a:pt x="14" y="11"/>
                      <a:pt x="14" y="11"/>
                    </a:cubicBezTo>
                    <a:cubicBezTo>
                      <a:pt x="14" y="10"/>
                      <a:pt x="14" y="9"/>
                      <a:pt x="20" y="0"/>
                    </a:cubicBezTo>
                    <a:cubicBezTo>
                      <a:pt x="22" y="1"/>
                      <a:pt x="14" y="13"/>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1" name="Freeform 6909">
                <a:extLst>
                  <a:ext uri="{FF2B5EF4-FFF2-40B4-BE49-F238E27FC236}">
                    <a16:creationId xmlns:a16="http://schemas.microsoft.com/office/drawing/2014/main" id="{946AC19C-CC1F-48C5-B8C3-9BBDD69385E3}"/>
                  </a:ext>
                </a:extLst>
              </p:cNvPr>
              <p:cNvSpPr>
                <a:spLocks/>
              </p:cNvSpPr>
              <p:nvPr/>
            </p:nvSpPr>
            <p:spPr bwMode="auto">
              <a:xfrm>
                <a:off x="2439" y="2588"/>
                <a:ext cx="14" cy="5"/>
              </a:xfrm>
              <a:custGeom>
                <a:avLst/>
                <a:gdLst>
                  <a:gd name="T0" fmla="*/ 23 w 23"/>
                  <a:gd name="T1" fmla="*/ 1 h 8"/>
                  <a:gd name="T2" fmla="*/ 13 w 23"/>
                  <a:gd name="T3" fmla="*/ 5 h 8"/>
                  <a:gd name="T4" fmla="*/ 1 w 23"/>
                  <a:gd name="T5" fmla="*/ 8 h 8"/>
                  <a:gd name="T6" fmla="*/ 10 w 23"/>
                  <a:gd name="T7" fmla="*/ 3 h 8"/>
                  <a:gd name="T8" fmla="*/ 6 w 23"/>
                  <a:gd name="T9" fmla="*/ 4 h 8"/>
                  <a:gd name="T10" fmla="*/ 23 w 23"/>
                  <a:gd name="T11" fmla="*/ 1 h 8"/>
                </a:gdLst>
                <a:ahLst/>
                <a:cxnLst>
                  <a:cxn ang="0">
                    <a:pos x="T0" y="T1"/>
                  </a:cxn>
                  <a:cxn ang="0">
                    <a:pos x="T2" y="T3"/>
                  </a:cxn>
                  <a:cxn ang="0">
                    <a:pos x="T4" y="T5"/>
                  </a:cxn>
                  <a:cxn ang="0">
                    <a:pos x="T6" y="T7"/>
                  </a:cxn>
                  <a:cxn ang="0">
                    <a:pos x="T8" y="T9"/>
                  </a:cxn>
                  <a:cxn ang="0">
                    <a:pos x="T10" y="T11"/>
                  </a:cxn>
                </a:cxnLst>
                <a:rect l="0" t="0" r="r" b="b"/>
                <a:pathLst>
                  <a:path w="23" h="8">
                    <a:moveTo>
                      <a:pt x="23" y="1"/>
                    </a:moveTo>
                    <a:cubicBezTo>
                      <a:pt x="13" y="5"/>
                      <a:pt x="13" y="5"/>
                      <a:pt x="13" y="5"/>
                    </a:cubicBezTo>
                    <a:cubicBezTo>
                      <a:pt x="15" y="2"/>
                      <a:pt x="15" y="3"/>
                      <a:pt x="1" y="8"/>
                    </a:cubicBezTo>
                    <a:cubicBezTo>
                      <a:pt x="0" y="7"/>
                      <a:pt x="12" y="3"/>
                      <a:pt x="10" y="3"/>
                    </a:cubicBezTo>
                    <a:cubicBezTo>
                      <a:pt x="10" y="2"/>
                      <a:pt x="8" y="3"/>
                      <a:pt x="6" y="4"/>
                    </a:cubicBezTo>
                    <a:cubicBezTo>
                      <a:pt x="10" y="2"/>
                      <a:pt x="21"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2" name="Freeform 6910">
                <a:extLst>
                  <a:ext uri="{FF2B5EF4-FFF2-40B4-BE49-F238E27FC236}">
                    <a16:creationId xmlns:a16="http://schemas.microsoft.com/office/drawing/2014/main" id="{59060AF9-C9B9-4E76-B4F9-BB46F9871A97}"/>
                  </a:ext>
                </a:extLst>
              </p:cNvPr>
              <p:cNvSpPr>
                <a:spLocks/>
              </p:cNvSpPr>
              <p:nvPr/>
            </p:nvSpPr>
            <p:spPr bwMode="auto">
              <a:xfrm>
                <a:off x="2761" y="2063"/>
                <a:ext cx="8" cy="29"/>
              </a:xfrm>
              <a:custGeom>
                <a:avLst/>
                <a:gdLst>
                  <a:gd name="T0" fmla="*/ 4 w 14"/>
                  <a:gd name="T1" fmla="*/ 16 h 51"/>
                  <a:gd name="T2" fmla="*/ 7 w 14"/>
                  <a:gd name="T3" fmla="*/ 37 h 51"/>
                  <a:gd name="T4" fmla="*/ 3 w 14"/>
                  <a:gd name="T5" fmla="*/ 32 h 51"/>
                  <a:gd name="T6" fmla="*/ 4 w 14"/>
                  <a:gd name="T7" fmla="*/ 50 h 51"/>
                  <a:gd name="T8" fmla="*/ 1 w 14"/>
                  <a:gd name="T9" fmla="*/ 45 h 51"/>
                  <a:gd name="T10" fmla="*/ 0 w 14"/>
                  <a:gd name="T11" fmla="*/ 0 h 51"/>
                  <a:gd name="T12" fmla="*/ 5 w 14"/>
                  <a:gd name="T13" fmla="*/ 0 h 51"/>
                  <a:gd name="T14" fmla="*/ 7 w 14"/>
                  <a:gd name="T15" fmla="*/ 15 h 51"/>
                  <a:gd name="T16" fmla="*/ 9 w 14"/>
                  <a:gd name="T17" fmla="*/ 28 h 51"/>
                  <a:gd name="T18" fmla="*/ 7 w 14"/>
                  <a:gd name="T19" fmla="*/ 6 h 51"/>
                  <a:gd name="T20" fmla="*/ 12 w 14"/>
                  <a:gd name="T21" fmla="*/ 29 h 51"/>
                  <a:gd name="T22" fmla="*/ 11 w 14"/>
                  <a:gd name="T23" fmla="*/ 41 h 51"/>
                  <a:gd name="T24" fmla="*/ 14 w 14"/>
                  <a:gd name="T25" fmla="*/ 50 h 51"/>
                  <a:gd name="T26" fmla="*/ 8 w 14"/>
                  <a:gd name="T27" fmla="*/ 36 h 51"/>
                  <a:gd name="T28" fmla="*/ 12 w 14"/>
                  <a:gd name="T29" fmla="*/ 33 h 51"/>
                  <a:gd name="T30" fmla="*/ 8 w 14"/>
                  <a:gd name="T31" fmla="*/ 32 h 51"/>
                  <a:gd name="T32" fmla="*/ 6 w 14"/>
                  <a:gd name="T33" fmla="*/ 11 h 51"/>
                  <a:gd name="T34" fmla="*/ 3 w 14"/>
                  <a:gd name="T35" fmla="*/ 9 h 51"/>
                  <a:gd name="T36" fmla="*/ 6 w 14"/>
                  <a:gd name="T37" fmla="*/ 22 h 51"/>
                  <a:gd name="T38" fmla="*/ 4 w 14"/>
                  <a:gd name="T39" fmla="*/ 1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51">
                    <a:moveTo>
                      <a:pt x="4" y="16"/>
                    </a:moveTo>
                    <a:cubicBezTo>
                      <a:pt x="4" y="21"/>
                      <a:pt x="7" y="27"/>
                      <a:pt x="7" y="37"/>
                    </a:cubicBezTo>
                    <a:cubicBezTo>
                      <a:pt x="5" y="30"/>
                      <a:pt x="4" y="37"/>
                      <a:pt x="3" y="32"/>
                    </a:cubicBezTo>
                    <a:cubicBezTo>
                      <a:pt x="2" y="32"/>
                      <a:pt x="4" y="45"/>
                      <a:pt x="4" y="50"/>
                    </a:cubicBezTo>
                    <a:cubicBezTo>
                      <a:pt x="3" y="51"/>
                      <a:pt x="2" y="41"/>
                      <a:pt x="1" y="45"/>
                    </a:cubicBezTo>
                    <a:cubicBezTo>
                      <a:pt x="2" y="32"/>
                      <a:pt x="1" y="15"/>
                      <a:pt x="0" y="0"/>
                    </a:cubicBezTo>
                    <a:cubicBezTo>
                      <a:pt x="2" y="1"/>
                      <a:pt x="3" y="5"/>
                      <a:pt x="5" y="0"/>
                    </a:cubicBezTo>
                    <a:cubicBezTo>
                      <a:pt x="5" y="9"/>
                      <a:pt x="6" y="12"/>
                      <a:pt x="7" y="15"/>
                    </a:cubicBezTo>
                    <a:cubicBezTo>
                      <a:pt x="7" y="18"/>
                      <a:pt x="8" y="21"/>
                      <a:pt x="9" y="28"/>
                    </a:cubicBezTo>
                    <a:cubicBezTo>
                      <a:pt x="10" y="26"/>
                      <a:pt x="7" y="12"/>
                      <a:pt x="7" y="6"/>
                    </a:cubicBezTo>
                    <a:cubicBezTo>
                      <a:pt x="10" y="8"/>
                      <a:pt x="10" y="26"/>
                      <a:pt x="12" y="29"/>
                    </a:cubicBezTo>
                    <a:cubicBezTo>
                      <a:pt x="13" y="39"/>
                      <a:pt x="11" y="34"/>
                      <a:pt x="11" y="41"/>
                    </a:cubicBezTo>
                    <a:cubicBezTo>
                      <a:pt x="12" y="51"/>
                      <a:pt x="14" y="36"/>
                      <a:pt x="14" y="50"/>
                    </a:cubicBezTo>
                    <a:cubicBezTo>
                      <a:pt x="12" y="44"/>
                      <a:pt x="10" y="47"/>
                      <a:pt x="8" y="36"/>
                    </a:cubicBezTo>
                    <a:cubicBezTo>
                      <a:pt x="10" y="40"/>
                      <a:pt x="10" y="36"/>
                      <a:pt x="12" y="33"/>
                    </a:cubicBezTo>
                    <a:cubicBezTo>
                      <a:pt x="11" y="25"/>
                      <a:pt x="9" y="33"/>
                      <a:pt x="8" y="32"/>
                    </a:cubicBezTo>
                    <a:cubicBezTo>
                      <a:pt x="7" y="19"/>
                      <a:pt x="6" y="24"/>
                      <a:pt x="6" y="11"/>
                    </a:cubicBezTo>
                    <a:cubicBezTo>
                      <a:pt x="4" y="4"/>
                      <a:pt x="5" y="14"/>
                      <a:pt x="3" y="9"/>
                    </a:cubicBezTo>
                    <a:cubicBezTo>
                      <a:pt x="4" y="19"/>
                      <a:pt x="5" y="11"/>
                      <a:pt x="6" y="22"/>
                    </a:cubicBezTo>
                    <a:cubicBezTo>
                      <a:pt x="5" y="21"/>
                      <a:pt x="5" y="20"/>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3" name="Freeform 6911">
                <a:extLst>
                  <a:ext uri="{FF2B5EF4-FFF2-40B4-BE49-F238E27FC236}">
                    <a16:creationId xmlns:a16="http://schemas.microsoft.com/office/drawing/2014/main" id="{41479D86-A42C-4636-A411-CF617D08FE7B}"/>
                  </a:ext>
                </a:extLst>
              </p:cNvPr>
              <p:cNvSpPr>
                <a:spLocks/>
              </p:cNvSpPr>
              <p:nvPr/>
            </p:nvSpPr>
            <p:spPr bwMode="auto">
              <a:xfrm>
                <a:off x="2706" y="1883"/>
                <a:ext cx="5" cy="11"/>
              </a:xfrm>
              <a:custGeom>
                <a:avLst/>
                <a:gdLst>
                  <a:gd name="T0" fmla="*/ 5 w 10"/>
                  <a:gd name="T1" fmla="*/ 11 h 19"/>
                  <a:gd name="T2" fmla="*/ 0 w 10"/>
                  <a:gd name="T3" fmla="*/ 0 h 19"/>
                  <a:gd name="T4" fmla="*/ 9 w 10"/>
                  <a:gd name="T5" fmla="*/ 16 h 19"/>
                  <a:gd name="T6" fmla="*/ 5 w 10"/>
                  <a:gd name="T7" fmla="*/ 11 h 19"/>
                  <a:gd name="T8" fmla="*/ 5 w 10"/>
                  <a:gd name="T9" fmla="*/ 11 h 19"/>
                </a:gdLst>
                <a:ahLst/>
                <a:cxnLst>
                  <a:cxn ang="0">
                    <a:pos x="T0" y="T1"/>
                  </a:cxn>
                  <a:cxn ang="0">
                    <a:pos x="T2" y="T3"/>
                  </a:cxn>
                  <a:cxn ang="0">
                    <a:pos x="T4" y="T5"/>
                  </a:cxn>
                  <a:cxn ang="0">
                    <a:pos x="T6" y="T7"/>
                  </a:cxn>
                  <a:cxn ang="0">
                    <a:pos x="T8" y="T9"/>
                  </a:cxn>
                </a:cxnLst>
                <a:rect l="0" t="0" r="r" b="b"/>
                <a:pathLst>
                  <a:path w="10" h="19">
                    <a:moveTo>
                      <a:pt x="5" y="11"/>
                    </a:moveTo>
                    <a:cubicBezTo>
                      <a:pt x="7" y="12"/>
                      <a:pt x="2" y="3"/>
                      <a:pt x="0" y="0"/>
                    </a:cubicBezTo>
                    <a:cubicBezTo>
                      <a:pt x="2" y="0"/>
                      <a:pt x="8" y="13"/>
                      <a:pt x="9" y="16"/>
                    </a:cubicBezTo>
                    <a:cubicBezTo>
                      <a:pt x="10" y="19"/>
                      <a:pt x="5" y="10"/>
                      <a:pt x="5" y="11"/>
                    </a:cubicBezTo>
                    <a:cubicBezTo>
                      <a:pt x="3" y="8"/>
                      <a:pt x="4"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4" name="Freeform 6912">
                <a:extLst>
                  <a:ext uri="{FF2B5EF4-FFF2-40B4-BE49-F238E27FC236}">
                    <a16:creationId xmlns:a16="http://schemas.microsoft.com/office/drawing/2014/main" id="{6A2A5FDF-6183-429B-ACB5-9B66CE6CEC26}"/>
                  </a:ext>
                </a:extLst>
              </p:cNvPr>
              <p:cNvSpPr>
                <a:spLocks/>
              </p:cNvSpPr>
              <p:nvPr/>
            </p:nvSpPr>
            <p:spPr bwMode="auto">
              <a:xfrm>
                <a:off x="2728" y="2307"/>
                <a:ext cx="6" cy="11"/>
              </a:xfrm>
              <a:custGeom>
                <a:avLst/>
                <a:gdLst>
                  <a:gd name="T0" fmla="*/ 10 w 11"/>
                  <a:gd name="T1" fmla="*/ 0 h 18"/>
                  <a:gd name="T2" fmla="*/ 0 w 11"/>
                  <a:gd name="T3" fmla="*/ 18 h 18"/>
                  <a:gd name="T4" fmla="*/ 4 w 11"/>
                  <a:gd name="T5" fmla="*/ 9 h 18"/>
                  <a:gd name="T6" fmla="*/ 10 w 11"/>
                  <a:gd name="T7" fmla="*/ 0 h 18"/>
                </a:gdLst>
                <a:ahLst/>
                <a:cxnLst>
                  <a:cxn ang="0">
                    <a:pos x="T0" y="T1"/>
                  </a:cxn>
                  <a:cxn ang="0">
                    <a:pos x="T2" y="T3"/>
                  </a:cxn>
                  <a:cxn ang="0">
                    <a:pos x="T4" y="T5"/>
                  </a:cxn>
                  <a:cxn ang="0">
                    <a:pos x="T6" y="T7"/>
                  </a:cxn>
                </a:cxnLst>
                <a:rect l="0" t="0" r="r" b="b"/>
                <a:pathLst>
                  <a:path w="11" h="18">
                    <a:moveTo>
                      <a:pt x="10" y="0"/>
                    </a:moveTo>
                    <a:cubicBezTo>
                      <a:pt x="11" y="5"/>
                      <a:pt x="2" y="14"/>
                      <a:pt x="0" y="18"/>
                    </a:cubicBezTo>
                    <a:cubicBezTo>
                      <a:pt x="3" y="8"/>
                      <a:pt x="4" y="8"/>
                      <a:pt x="4" y="9"/>
                    </a:cubicBezTo>
                    <a:cubicBezTo>
                      <a:pt x="5" y="9"/>
                      <a:pt x="7" y="1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5" name="Freeform 6913">
                <a:extLst>
                  <a:ext uri="{FF2B5EF4-FFF2-40B4-BE49-F238E27FC236}">
                    <a16:creationId xmlns:a16="http://schemas.microsoft.com/office/drawing/2014/main" id="{A591BA4A-26AE-47D9-9F6E-52016161610D}"/>
                  </a:ext>
                </a:extLst>
              </p:cNvPr>
              <p:cNvSpPr>
                <a:spLocks/>
              </p:cNvSpPr>
              <p:nvPr/>
            </p:nvSpPr>
            <p:spPr bwMode="auto">
              <a:xfrm>
                <a:off x="2325" y="1645"/>
                <a:ext cx="16" cy="3"/>
              </a:xfrm>
              <a:custGeom>
                <a:avLst/>
                <a:gdLst>
                  <a:gd name="T0" fmla="*/ 13 w 29"/>
                  <a:gd name="T1" fmla="*/ 0 h 5"/>
                  <a:gd name="T2" fmla="*/ 29 w 29"/>
                  <a:gd name="T3" fmla="*/ 4 h 5"/>
                  <a:gd name="T4" fmla="*/ 26 w 29"/>
                  <a:gd name="T5" fmla="*/ 5 h 5"/>
                  <a:gd name="T6" fmla="*/ 5 w 29"/>
                  <a:gd name="T7" fmla="*/ 3 h 5"/>
                  <a:gd name="T8" fmla="*/ 13 w 29"/>
                  <a:gd name="T9" fmla="*/ 0 h 5"/>
                </a:gdLst>
                <a:ahLst/>
                <a:cxnLst>
                  <a:cxn ang="0">
                    <a:pos x="T0" y="T1"/>
                  </a:cxn>
                  <a:cxn ang="0">
                    <a:pos x="T2" y="T3"/>
                  </a:cxn>
                  <a:cxn ang="0">
                    <a:pos x="T4" y="T5"/>
                  </a:cxn>
                  <a:cxn ang="0">
                    <a:pos x="T6" y="T7"/>
                  </a:cxn>
                  <a:cxn ang="0">
                    <a:pos x="T8" y="T9"/>
                  </a:cxn>
                </a:cxnLst>
                <a:rect l="0" t="0" r="r" b="b"/>
                <a:pathLst>
                  <a:path w="29" h="5">
                    <a:moveTo>
                      <a:pt x="13" y="0"/>
                    </a:moveTo>
                    <a:cubicBezTo>
                      <a:pt x="19" y="1"/>
                      <a:pt x="28" y="2"/>
                      <a:pt x="29" y="4"/>
                    </a:cubicBezTo>
                    <a:cubicBezTo>
                      <a:pt x="25" y="4"/>
                      <a:pt x="26" y="4"/>
                      <a:pt x="26" y="5"/>
                    </a:cubicBezTo>
                    <a:cubicBezTo>
                      <a:pt x="18" y="4"/>
                      <a:pt x="12" y="2"/>
                      <a:pt x="5" y="3"/>
                    </a:cubicBezTo>
                    <a:cubicBezTo>
                      <a:pt x="0" y="1"/>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6" name="Freeform 6914">
                <a:extLst>
                  <a:ext uri="{FF2B5EF4-FFF2-40B4-BE49-F238E27FC236}">
                    <a16:creationId xmlns:a16="http://schemas.microsoft.com/office/drawing/2014/main" id="{FA9C3DE2-7D2D-4DF7-83C8-1924D12D3B1E}"/>
                  </a:ext>
                </a:extLst>
              </p:cNvPr>
              <p:cNvSpPr>
                <a:spLocks/>
              </p:cNvSpPr>
              <p:nvPr/>
            </p:nvSpPr>
            <p:spPr bwMode="auto">
              <a:xfrm>
                <a:off x="2645" y="2440"/>
                <a:ext cx="10" cy="10"/>
              </a:xfrm>
              <a:custGeom>
                <a:avLst/>
                <a:gdLst>
                  <a:gd name="T0" fmla="*/ 18 w 18"/>
                  <a:gd name="T1" fmla="*/ 0 h 17"/>
                  <a:gd name="T2" fmla="*/ 5 w 18"/>
                  <a:gd name="T3" fmla="*/ 14 h 17"/>
                  <a:gd name="T4" fmla="*/ 8 w 18"/>
                  <a:gd name="T5" fmla="*/ 5 h 17"/>
                  <a:gd name="T6" fmla="*/ 5 w 18"/>
                  <a:gd name="T7" fmla="*/ 8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cubicBezTo>
                      <a:pt x="10" y="11"/>
                      <a:pt x="15" y="1"/>
                      <a:pt x="5" y="14"/>
                    </a:cubicBezTo>
                    <a:cubicBezTo>
                      <a:pt x="0" y="17"/>
                      <a:pt x="7" y="8"/>
                      <a:pt x="8" y="5"/>
                    </a:cubicBezTo>
                    <a:cubicBezTo>
                      <a:pt x="8" y="5"/>
                      <a:pt x="6" y="6"/>
                      <a:pt x="5" y="8"/>
                    </a:cubicBezTo>
                    <a:cubicBezTo>
                      <a:pt x="12" y="1"/>
                      <a:pt x="13" y="4"/>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7" name="Freeform 6915">
                <a:extLst>
                  <a:ext uri="{FF2B5EF4-FFF2-40B4-BE49-F238E27FC236}">
                    <a16:creationId xmlns:a16="http://schemas.microsoft.com/office/drawing/2014/main" id="{E7D36FDC-34F3-4F11-B0CD-A24E19328282}"/>
                  </a:ext>
                </a:extLst>
              </p:cNvPr>
              <p:cNvSpPr>
                <a:spLocks/>
              </p:cNvSpPr>
              <p:nvPr/>
            </p:nvSpPr>
            <p:spPr bwMode="auto">
              <a:xfrm>
                <a:off x="2654" y="1812"/>
                <a:ext cx="18" cy="21"/>
              </a:xfrm>
              <a:custGeom>
                <a:avLst/>
                <a:gdLst>
                  <a:gd name="T0" fmla="*/ 18 w 31"/>
                  <a:gd name="T1" fmla="*/ 23 h 38"/>
                  <a:gd name="T2" fmla="*/ 15 w 31"/>
                  <a:gd name="T3" fmla="*/ 22 h 38"/>
                  <a:gd name="T4" fmla="*/ 13 w 31"/>
                  <a:gd name="T5" fmla="*/ 21 h 38"/>
                  <a:gd name="T6" fmla="*/ 2 w 31"/>
                  <a:gd name="T7" fmla="*/ 7 h 38"/>
                  <a:gd name="T8" fmla="*/ 0 w 31"/>
                  <a:gd name="T9" fmla="*/ 0 h 38"/>
                  <a:gd name="T10" fmla="*/ 11 w 31"/>
                  <a:gd name="T11" fmla="*/ 16 h 38"/>
                  <a:gd name="T12" fmla="*/ 21 w 31"/>
                  <a:gd name="T13" fmla="*/ 25 h 38"/>
                  <a:gd name="T14" fmla="*/ 29 w 31"/>
                  <a:gd name="T15" fmla="*/ 37 h 38"/>
                  <a:gd name="T16" fmla="*/ 18 w 31"/>
                  <a:gd name="T17"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8">
                    <a:moveTo>
                      <a:pt x="18" y="23"/>
                    </a:moveTo>
                    <a:cubicBezTo>
                      <a:pt x="28" y="37"/>
                      <a:pt x="21" y="29"/>
                      <a:pt x="15" y="22"/>
                    </a:cubicBezTo>
                    <a:cubicBezTo>
                      <a:pt x="9" y="14"/>
                      <a:pt x="2" y="7"/>
                      <a:pt x="13" y="21"/>
                    </a:cubicBezTo>
                    <a:cubicBezTo>
                      <a:pt x="10" y="20"/>
                      <a:pt x="6" y="11"/>
                      <a:pt x="2" y="7"/>
                    </a:cubicBezTo>
                    <a:cubicBezTo>
                      <a:pt x="4" y="8"/>
                      <a:pt x="5" y="8"/>
                      <a:pt x="0" y="0"/>
                    </a:cubicBezTo>
                    <a:cubicBezTo>
                      <a:pt x="6" y="5"/>
                      <a:pt x="6" y="10"/>
                      <a:pt x="11" y="16"/>
                    </a:cubicBezTo>
                    <a:cubicBezTo>
                      <a:pt x="18" y="25"/>
                      <a:pt x="18" y="22"/>
                      <a:pt x="21" y="25"/>
                    </a:cubicBezTo>
                    <a:cubicBezTo>
                      <a:pt x="22" y="27"/>
                      <a:pt x="31" y="38"/>
                      <a:pt x="29" y="37"/>
                    </a:cubicBezTo>
                    <a:cubicBezTo>
                      <a:pt x="25" y="31"/>
                      <a:pt x="23" y="30"/>
                      <a:pt x="1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8" name="Freeform 6916">
                <a:extLst>
                  <a:ext uri="{FF2B5EF4-FFF2-40B4-BE49-F238E27FC236}">
                    <a16:creationId xmlns:a16="http://schemas.microsoft.com/office/drawing/2014/main" id="{23DFF7AD-7FAA-4057-8772-709B1872C993}"/>
                  </a:ext>
                </a:extLst>
              </p:cNvPr>
              <p:cNvSpPr>
                <a:spLocks/>
              </p:cNvSpPr>
              <p:nvPr/>
            </p:nvSpPr>
            <p:spPr bwMode="auto">
              <a:xfrm>
                <a:off x="2739" y="1964"/>
                <a:ext cx="14" cy="42"/>
              </a:xfrm>
              <a:custGeom>
                <a:avLst/>
                <a:gdLst>
                  <a:gd name="T0" fmla="*/ 3 w 25"/>
                  <a:gd name="T1" fmla="*/ 9 h 73"/>
                  <a:gd name="T2" fmla="*/ 6 w 25"/>
                  <a:gd name="T3" fmla="*/ 20 h 73"/>
                  <a:gd name="T4" fmla="*/ 8 w 25"/>
                  <a:gd name="T5" fmla="*/ 22 h 73"/>
                  <a:gd name="T6" fmla="*/ 25 w 25"/>
                  <a:gd name="T7" fmla="*/ 71 h 73"/>
                  <a:gd name="T8" fmla="*/ 24 w 25"/>
                  <a:gd name="T9" fmla="*/ 72 h 73"/>
                  <a:gd name="T10" fmla="*/ 17 w 25"/>
                  <a:gd name="T11" fmla="*/ 49 h 73"/>
                  <a:gd name="T12" fmla="*/ 23 w 25"/>
                  <a:gd name="T13" fmla="*/ 73 h 73"/>
                  <a:gd name="T14" fmla="*/ 18 w 25"/>
                  <a:gd name="T15" fmla="*/ 57 h 73"/>
                  <a:gd name="T16" fmla="*/ 15 w 25"/>
                  <a:gd name="T17" fmla="*/ 59 h 73"/>
                  <a:gd name="T18" fmla="*/ 7 w 25"/>
                  <a:gd name="T19" fmla="*/ 29 h 73"/>
                  <a:gd name="T20" fmla="*/ 13 w 25"/>
                  <a:gd name="T21" fmla="*/ 48 h 73"/>
                  <a:gd name="T22" fmla="*/ 17 w 25"/>
                  <a:gd name="T23" fmla="*/ 57 h 73"/>
                  <a:gd name="T24" fmla="*/ 12 w 25"/>
                  <a:gd name="T25" fmla="*/ 36 h 73"/>
                  <a:gd name="T26" fmla="*/ 5 w 25"/>
                  <a:gd name="T27" fmla="*/ 21 h 73"/>
                  <a:gd name="T28" fmla="*/ 0 w 25"/>
                  <a:gd name="T29" fmla="*/ 8 h 73"/>
                  <a:gd name="T30" fmla="*/ 3 w 25"/>
                  <a:gd name="T31"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73">
                    <a:moveTo>
                      <a:pt x="3" y="9"/>
                    </a:moveTo>
                    <a:cubicBezTo>
                      <a:pt x="1" y="0"/>
                      <a:pt x="6" y="18"/>
                      <a:pt x="6" y="20"/>
                    </a:cubicBezTo>
                    <a:cubicBezTo>
                      <a:pt x="7" y="24"/>
                      <a:pt x="13" y="36"/>
                      <a:pt x="8" y="22"/>
                    </a:cubicBezTo>
                    <a:cubicBezTo>
                      <a:pt x="15" y="44"/>
                      <a:pt x="20" y="55"/>
                      <a:pt x="25" y="71"/>
                    </a:cubicBezTo>
                    <a:cubicBezTo>
                      <a:pt x="24" y="72"/>
                      <a:pt x="24" y="72"/>
                      <a:pt x="24" y="72"/>
                    </a:cubicBezTo>
                    <a:cubicBezTo>
                      <a:pt x="23" y="63"/>
                      <a:pt x="19" y="58"/>
                      <a:pt x="17" y="49"/>
                    </a:cubicBezTo>
                    <a:cubicBezTo>
                      <a:pt x="17" y="54"/>
                      <a:pt x="22" y="63"/>
                      <a:pt x="23" y="73"/>
                    </a:cubicBezTo>
                    <a:cubicBezTo>
                      <a:pt x="22" y="71"/>
                      <a:pt x="20" y="65"/>
                      <a:pt x="18" y="57"/>
                    </a:cubicBezTo>
                    <a:cubicBezTo>
                      <a:pt x="19" y="65"/>
                      <a:pt x="15" y="50"/>
                      <a:pt x="15" y="59"/>
                    </a:cubicBezTo>
                    <a:cubicBezTo>
                      <a:pt x="13" y="49"/>
                      <a:pt x="10" y="39"/>
                      <a:pt x="7" y="29"/>
                    </a:cubicBezTo>
                    <a:cubicBezTo>
                      <a:pt x="9" y="30"/>
                      <a:pt x="10" y="38"/>
                      <a:pt x="13" y="48"/>
                    </a:cubicBezTo>
                    <a:cubicBezTo>
                      <a:pt x="15" y="57"/>
                      <a:pt x="14" y="45"/>
                      <a:pt x="17" y="57"/>
                    </a:cubicBezTo>
                    <a:cubicBezTo>
                      <a:pt x="16" y="49"/>
                      <a:pt x="13" y="43"/>
                      <a:pt x="12" y="36"/>
                    </a:cubicBezTo>
                    <a:cubicBezTo>
                      <a:pt x="10" y="35"/>
                      <a:pt x="4" y="17"/>
                      <a:pt x="5" y="21"/>
                    </a:cubicBezTo>
                    <a:cubicBezTo>
                      <a:pt x="4" y="21"/>
                      <a:pt x="2" y="13"/>
                      <a:pt x="0" y="8"/>
                    </a:cubicBezTo>
                    <a:cubicBezTo>
                      <a:pt x="1" y="12"/>
                      <a:pt x="6" y="19"/>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99" name="Freeform 6917">
                <a:extLst>
                  <a:ext uri="{FF2B5EF4-FFF2-40B4-BE49-F238E27FC236}">
                    <a16:creationId xmlns:a16="http://schemas.microsoft.com/office/drawing/2014/main" id="{F1AE3AB1-EA18-44AB-B2F7-66A2F241D6B7}"/>
                  </a:ext>
                </a:extLst>
              </p:cNvPr>
              <p:cNvSpPr>
                <a:spLocks/>
              </p:cNvSpPr>
              <p:nvPr/>
            </p:nvSpPr>
            <p:spPr bwMode="auto">
              <a:xfrm>
                <a:off x="2752" y="2006"/>
                <a:ext cx="5" cy="15"/>
              </a:xfrm>
              <a:custGeom>
                <a:avLst/>
                <a:gdLst>
                  <a:gd name="T0" fmla="*/ 7 w 9"/>
                  <a:gd name="T1" fmla="*/ 19 h 27"/>
                  <a:gd name="T2" fmla="*/ 2 w 9"/>
                  <a:gd name="T3" fmla="*/ 11 h 27"/>
                  <a:gd name="T4" fmla="*/ 4 w 9"/>
                  <a:gd name="T5" fmla="*/ 8 h 27"/>
                  <a:gd name="T6" fmla="*/ 8 w 9"/>
                  <a:gd name="T7" fmla="*/ 27 h 27"/>
                  <a:gd name="T8" fmla="*/ 7 w 9"/>
                  <a:gd name="T9" fmla="*/ 19 h 27"/>
                </a:gdLst>
                <a:ahLst/>
                <a:cxnLst>
                  <a:cxn ang="0">
                    <a:pos x="T0" y="T1"/>
                  </a:cxn>
                  <a:cxn ang="0">
                    <a:pos x="T2" y="T3"/>
                  </a:cxn>
                  <a:cxn ang="0">
                    <a:pos x="T4" y="T5"/>
                  </a:cxn>
                  <a:cxn ang="0">
                    <a:pos x="T6" y="T7"/>
                  </a:cxn>
                  <a:cxn ang="0">
                    <a:pos x="T8" y="T9"/>
                  </a:cxn>
                </a:cxnLst>
                <a:rect l="0" t="0" r="r" b="b"/>
                <a:pathLst>
                  <a:path w="9" h="27">
                    <a:moveTo>
                      <a:pt x="7" y="19"/>
                    </a:moveTo>
                    <a:cubicBezTo>
                      <a:pt x="4" y="6"/>
                      <a:pt x="3" y="14"/>
                      <a:pt x="2" y="11"/>
                    </a:cubicBezTo>
                    <a:cubicBezTo>
                      <a:pt x="0" y="0"/>
                      <a:pt x="2" y="2"/>
                      <a:pt x="4" y="8"/>
                    </a:cubicBezTo>
                    <a:cubicBezTo>
                      <a:pt x="7" y="14"/>
                      <a:pt x="9" y="23"/>
                      <a:pt x="8" y="27"/>
                    </a:cubicBezTo>
                    <a:cubicBezTo>
                      <a:pt x="6" y="21"/>
                      <a:pt x="7" y="20"/>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0" name="Freeform 6918">
                <a:extLst>
                  <a:ext uri="{FF2B5EF4-FFF2-40B4-BE49-F238E27FC236}">
                    <a16:creationId xmlns:a16="http://schemas.microsoft.com/office/drawing/2014/main" id="{BB7BB3A1-BC7D-494C-BACF-21925BB74D2D}"/>
                  </a:ext>
                </a:extLst>
              </p:cNvPr>
              <p:cNvSpPr>
                <a:spLocks/>
              </p:cNvSpPr>
              <p:nvPr/>
            </p:nvSpPr>
            <p:spPr bwMode="auto">
              <a:xfrm>
                <a:off x="2760" y="2044"/>
                <a:ext cx="4" cy="21"/>
              </a:xfrm>
              <a:custGeom>
                <a:avLst/>
                <a:gdLst>
                  <a:gd name="T0" fmla="*/ 5 w 8"/>
                  <a:gd name="T1" fmla="*/ 23 h 37"/>
                  <a:gd name="T2" fmla="*/ 3 w 8"/>
                  <a:gd name="T3" fmla="*/ 21 h 37"/>
                  <a:gd name="T4" fmla="*/ 0 w 8"/>
                  <a:gd name="T5" fmla="*/ 0 h 37"/>
                  <a:gd name="T6" fmla="*/ 5 w 8"/>
                  <a:gd name="T7" fmla="*/ 7 h 37"/>
                  <a:gd name="T8" fmla="*/ 8 w 8"/>
                  <a:gd name="T9" fmla="*/ 25 h 37"/>
                  <a:gd name="T10" fmla="*/ 5 w 8"/>
                  <a:gd name="T11" fmla="*/ 23 h 37"/>
                </a:gdLst>
                <a:ahLst/>
                <a:cxnLst>
                  <a:cxn ang="0">
                    <a:pos x="T0" y="T1"/>
                  </a:cxn>
                  <a:cxn ang="0">
                    <a:pos x="T2" y="T3"/>
                  </a:cxn>
                  <a:cxn ang="0">
                    <a:pos x="T4" y="T5"/>
                  </a:cxn>
                  <a:cxn ang="0">
                    <a:pos x="T6" y="T7"/>
                  </a:cxn>
                  <a:cxn ang="0">
                    <a:pos x="T8" y="T9"/>
                  </a:cxn>
                  <a:cxn ang="0">
                    <a:pos x="T10" y="T11"/>
                  </a:cxn>
                </a:cxnLst>
                <a:rect l="0" t="0" r="r" b="b"/>
                <a:pathLst>
                  <a:path w="8" h="37">
                    <a:moveTo>
                      <a:pt x="5" y="23"/>
                    </a:moveTo>
                    <a:cubicBezTo>
                      <a:pt x="3" y="7"/>
                      <a:pt x="4" y="24"/>
                      <a:pt x="3" y="21"/>
                    </a:cubicBezTo>
                    <a:cubicBezTo>
                      <a:pt x="1" y="11"/>
                      <a:pt x="1" y="8"/>
                      <a:pt x="0" y="0"/>
                    </a:cubicBezTo>
                    <a:cubicBezTo>
                      <a:pt x="3" y="3"/>
                      <a:pt x="5" y="23"/>
                      <a:pt x="5" y="7"/>
                    </a:cubicBezTo>
                    <a:cubicBezTo>
                      <a:pt x="6" y="12"/>
                      <a:pt x="7" y="26"/>
                      <a:pt x="8" y="25"/>
                    </a:cubicBezTo>
                    <a:cubicBezTo>
                      <a:pt x="8" y="37"/>
                      <a:pt x="6" y="10"/>
                      <a:pt x="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1" name="Freeform 6919">
                <a:extLst>
                  <a:ext uri="{FF2B5EF4-FFF2-40B4-BE49-F238E27FC236}">
                    <a16:creationId xmlns:a16="http://schemas.microsoft.com/office/drawing/2014/main" id="{DF8A0527-D7AD-456E-B4F4-489F760AFD43}"/>
                  </a:ext>
                </a:extLst>
              </p:cNvPr>
              <p:cNvSpPr>
                <a:spLocks/>
              </p:cNvSpPr>
              <p:nvPr/>
            </p:nvSpPr>
            <p:spPr bwMode="auto">
              <a:xfrm>
                <a:off x="2693" y="2370"/>
                <a:ext cx="9" cy="16"/>
              </a:xfrm>
              <a:custGeom>
                <a:avLst/>
                <a:gdLst>
                  <a:gd name="T0" fmla="*/ 1 w 16"/>
                  <a:gd name="T1" fmla="*/ 27 h 27"/>
                  <a:gd name="T2" fmla="*/ 11 w 16"/>
                  <a:gd name="T3" fmla="*/ 8 h 27"/>
                  <a:gd name="T4" fmla="*/ 1 w 16"/>
                  <a:gd name="T5" fmla="*/ 27 h 27"/>
                </a:gdLst>
                <a:ahLst/>
                <a:cxnLst>
                  <a:cxn ang="0">
                    <a:pos x="T0" y="T1"/>
                  </a:cxn>
                  <a:cxn ang="0">
                    <a:pos x="T2" y="T3"/>
                  </a:cxn>
                  <a:cxn ang="0">
                    <a:pos x="T4" y="T5"/>
                  </a:cxn>
                </a:cxnLst>
                <a:rect l="0" t="0" r="r" b="b"/>
                <a:pathLst>
                  <a:path w="16" h="27">
                    <a:moveTo>
                      <a:pt x="1" y="27"/>
                    </a:moveTo>
                    <a:cubicBezTo>
                      <a:pt x="0" y="24"/>
                      <a:pt x="10" y="12"/>
                      <a:pt x="11" y="8"/>
                    </a:cubicBezTo>
                    <a:cubicBezTo>
                      <a:pt x="16" y="0"/>
                      <a:pt x="7" y="18"/>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2" name="Freeform 6920">
                <a:extLst>
                  <a:ext uri="{FF2B5EF4-FFF2-40B4-BE49-F238E27FC236}">
                    <a16:creationId xmlns:a16="http://schemas.microsoft.com/office/drawing/2014/main" id="{F849BBB5-5CD9-432F-854A-560BFF3C93D3}"/>
                  </a:ext>
                </a:extLst>
              </p:cNvPr>
              <p:cNvSpPr>
                <a:spLocks/>
              </p:cNvSpPr>
              <p:nvPr/>
            </p:nvSpPr>
            <p:spPr bwMode="auto">
              <a:xfrm>
                <a:off x="2738" y="2269"/>
                <a:ext cx="7" cy="16"/>
              </a:xfrm>
              <a:custGeom>
                <a:avLst/>
                <a:gdLst>
                  <a:gd name="T0" fmla="*/ 10 w 13"/>
                  <a:gd name="T1" fmla="*/ 6 h 28"/>
                  <a:gd name="T2" fmla="*/ 11 w 13"/>
                  <a:gd name="T3" fmla="*/ 11 h 28"/>
                  <a:gd name="T4" fmla="*/ 6 w 13"/>
                  <a:gd name="T5" fmla="*/ 27 h 28"/>
                  <a:gd name="T6" fmla="*/ 9 w 13"/>
                  <a:gd name="T7" fmla="*/ 16 h 28"/>
                  <a:gd name="T8" fmla="*/ 3 w 13"/>
                  <a:gd name="T9" fmla="*/ 27 h 28"/>
                  <a:gd name="T10" fmla="*/ 6 w 13"/>
                  <a:gd name="T11" fmla="*/ 14 h 28"/>
                  <a:gd name="T12" fmla="*/ 1 w 13"/>
                  <a:gd name="T13" fmla="*/ 25 h 28"/>
                  <a:gd name="T14" fmla="*/ 7 w 13"/>
                  <a:gd name="T15" fmla="*/ 7 h 28"/>
                  <a:gd name="T16" fmla="*/ 10 w 13"/>
                  <a:gd name="T17" fmla="*/ 7 h 28"/>
                  <a:gd name="T18" fmla="*/ 7 w 13"/>
                  <a:gd name="T19" fmla="*/ 17 h 28"/>
                  <a:gd name="T20" fmla="*/ 10 w 13"/>
                  <a:gd name="T21"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8">
                    <a:moveTo>
                      <a:pt x="10" y="6"/>
                    </a:moveTo>
                    <a:cubicBezTo>
                      <a:pt x="13" y="0"/>
                      <a:pt x="12" y="5"/>
                      <a:pt x="11" y="11"/>
                    </a:cubicBezTo>
                    <a:cubicBezTo>
                      <a:pt x="9" y="18"/>
                      <a:pt x="6" y="26"/>
                      <a:pt x="6" y="27"/>
                    </a:cubicBezTo>
                    <a:cubicBezTo>
                      <a:pt x="3" y="28"/>
                      <a:pt x="6" y="24"/>
                      <a:pt x="9" y="16"/>
                    </a:cubicBezTo>
                    <a:cubicBezTo>
                      <a:pt x="7" y="16"/>
                      <a:pt x="5" y="22"/>
                      <a:pt x="3" y="27"/>
                    </a:cubicBezTo>
                    <a:cubicBezTo>
                      <a:pt x="3" y="25"/>
                      <a:pt x="4" y="20"/>
                      <a:pt x="6" y="14"/>
                    </a:cubicBezTo>
                    <a:cubicBezTo>
                      <a:pt x="5" y="13"/>
                      <a:pt x="4" y="17"/>
                      <a:pt x="1" y="25"/>
                    </a:cubicBezTo>
                    <a:cubicBezTo>
                      <a:pt x="0" y="24"/>
                      <a:pt x="6" y="10"/>
                      <a:pt x="7" y="7"/>
                    </a:cubicBezTo>
                    <a:cubicBezTo>
                      <a:pt x="10" y="7"/>
                      <a:pt x="10" y="7"/>
                      <a:pt x="10" y="7"/>
                    </a:cubicBezTo>
                    <a:cubicBezTo>
                      <a:pt x="8" y="11"/>
                      <a:pt x="7" y="16"/>
                      <a:pt x="7" y="17"/>
                    </a:cubicBezTo>
                    <a:cubicBezTo>
                      <a:pt x="8" y="16"/>
                      <a:pt x="11"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3" name="Freeform 6921">
                <a:extLst>
                  <a:ext uri="{FF2B5EF4-FFF2-40B4-BE49-F238E27FC236}">
                    <a16:creationId xmlns:a16="http://schemas.microsoft.com/office/drawing/2014/main" id="{18999F51-9D7E-438D-9C90-270B4922CE88}"/>
                  </a:ext>
                </a:extLst>
              </p:cNvPr>
              <p:cNvSpPr>
                <a:spLocks/>
              </p:cNvSpPr>
              <p:nvPr/>
            </p:nvSpPr>
            <p:spPr bwMode="auto">
              <a:xfrm>
                <a:off x="2747" y="2240"/>
                <a:ext cx="7" cy="14"/>
              </a:xfrm>
              <a:custGeom>
                <a:avLst/>
                <a:gdLst>
                  <a:gd name="T0" fmla="*/ 5 w 12"/>
                  <a:gd name="T1" fmla="*/ 19 h 25"/>
                  <a:gd name="T2" fmla="*/ 2 w 12"/>
                  <a:gd name="T3" fmla="*/ 23 h 25"/>
                  <a:gd name="T4" fmla="*/ 5 w 12"/>
                  <a:gd name="T5" fmla="*/ 13 h 25"/>
                  <a:gd name="T6" fmla="*/ 8 w 12"/>
                  <a:gd name="T7" fmla="*/ 15 h 25"/>
                  <a:gd name="T8" fmla="*/ 6 w 12"/>
                  <a:gd name="T9" fmla="*/ 19 h 25"/>
                  <a:gd name="T10" fmla="*/ 5 w 12"/>
                  <a:gd name="T11" fmla="*/ 19 h 25"/>
                </a:gdLst>
                <a:ahLst/>
                <a:cxnLst>
                  <a:cxn ang="0">
                    <a:pos x="T0" y="T1"/>
                  </a:cxn>
                  <a:cxn ang="0">
                    <a:pos x="T2" y="T3"/>
                  </a:cxn>
                  <a:cxn ang="0">
                    <a:pos x="T4" y="T5"/>
                  </a:cxn>
                  <a:cxn ang="0">
                    <a:pos x="T6" y="T7"/>
                  </a:cxn>
                  <a:cxn ang="0">
                    <a:pos x="T8" y="T9"/>
                  </a:cxn>
                  <a:cxn ang="0">
                    <a:pos x="T10" y="T11"/>
                  </a:cxn>
                </a:cxnLst>
                <a:rect l="0" t="0" r="r" b="b"/>
                <a:pathLst>
                  <a:path w="12" h="25">
                    <a:moveTo>
                      <a:pt x="5" y="19"/>
                    </a:moveTo>
                    <a:cubicBezTo>
                      <a:pt x="4" y="19"/>
                      <a:pt x="4" y="19"/>
                      <a:pt x="2" y="23"/>
                    </a:cubicBezTo>
                    <a:cubicBezTo>
                      <a:pt x="0" y="25"/>
                      <a:pt x="7" y="13"/>
                      <a:pt x="5" y="13"/>
                    </a:cubicBezTo>
                    <a:cubicBezTo>
                      <a:pt x="7" y="8"/>
                      <a:pt x="12" y="0"/>
                      <a:pt x="8" y="15"/>
                    </a:cubicBezTo>
                    <a:cubicBezTo>
                      <a:pt x="8" y="12"/>
                      <a:pt x="6" y="12"/>
                      <a:pt x="6" y="19"/>
                    </a:cubicBezTo>
                    <a:cubicBezTo>
                      <a:pt x="4" y="23"/>
                      <a:pt x="5" y="21"/>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4" name="Freeform 6922">
                <a:extLst>
                  <a:ext uri="{FF2B5EF4-FFF2-40B4-BE49-F238E27FC236}">
                    <a16:creationId xmlns:a16="http://schemas.microsoft.com/office/drawing/2014/main" id="{43A14DDE-C0AE-46E6-833C-70A06B1EC623}"/>
                  </a:ext>
                </a:extLst>
              </p:cNvPr>
              <p:cNvSpPr>
                <a:spLocks/>
              </p:cNvSpPr>
              <p:nvPr/>
            </p:nvSpPr>
            <p:spPr bwMode="auto">
              <a:xfrm>
                <a:off x="2694" y="2369"/>
                <a:ext cx="8" cy="15"/>
              </a:xfrm>
              <a:custGeom>
                <a:avLst/>
                <a:gdLst>
                  <a:gd name="T0" fmla="*/ 6 w 15"/>
                  <a:gd name="T1" fmla="*/ 16 h 25"/>
                  <a:gd name="T2" fmla="*/ 0 w 15"/>
                  <a:gd name="T3" fmla="*/ 25 h 25"/>
                  <a:gd name="T4" fmla="*/ 8 w 15"/>
                  <a:gd name="T5" fmla="*/ 10 h 25"/>
                  <a:gd name="T6" fmla="*/ 15 w 15"/>
                  <a:gd name="T7" fmla="*/ 0 h 25"/>
                  <a:gd name="T8" fmla="*/ 11 w 15"/>
                  <a:gd name="T9" fmla="*/ 8 h 25"/>
                  <a:gd name="T10" fmla="*/ 7 w 15"/>
                  <a:gd name="T11" fmla="*/ 13 h 25"/>
                  <a:gd name="T12" fmla="*/ 6 w 15"/>
                  <a:gd name="T13" fmla="*/ 16 h 25"/>
                </a:gdLst>
                <a:ahLst/>
                <a:cxnLst>
                  <a:cxn ang="0">
                    <a:pos x="T0" y="T1"/>
                  </a:cxn>
                  <a:cxn ang="0">
                    <a:pos x="T2" y="T3"/>
                  </a:cxn>
                  <a:cxn ang="0">
                    <a:pos x="T4" y="T5"/>
                  </a:cxn>
                  <a:cxn ang="0">
                    <a:pos x="T6" y="T7"/>
                  </a:cxn>
                  <a:cxn ang="0">
                    <a:pos x="T8" y="T9"/>
                  </a:cxn>
                  <a:cxn ang="0">
                    <a:pos x="T10" y="T11"/>
                  </a:cxn>
                  <a:cxn ang="0">
                    <a:pos x="T12" y="T13"/>
                  </a:cxn>
                </a:cxnLst>
                <a:rect l="0" t="0" r="r" b="b"/>
                <a:pathLst>
                  <a:path w="15" h="25">
                    <a:moveTo>
                      <a:pt x="6" y="16"/>
                    </a:moveTo>
                    <a:cubicBezTo>
                      <a:pt x="0" y="25"/>
                      <a:pt x="0" y="25"/>
                      <a:pt x="0" y="25"/>
                    </a:cubicBezTo>
                    <a:cubicBezTo>
                      <a:pt x="2" y="21"/>
                      <a:pt x="3" y="18"/>
                      <a:pt x="8" y="10"/>
                    </a:cubicBezTo>
                    <a:cubicBezTo>
                      <a:pt x="8" y="11"/>
                      <a:pt x="12" y="5"/>
                      <a:pt x="15" y="0"/>
                    </a:cubicBezTo>
                    <a:cubicBezTo>
                      <a:pt x="15" y="0"/>
                      <a:pt x="13" y="4"/>
                      <a:pt x="11" y="8"/>
                    </a:cubicBezTo>
                    <a:cubicBezTo>
                      <a:pt x="8" y="12"/>
                      <a:pt x="6" y="15"/>
                      <a:pt x="7" y="13"/>
                    </a:cubicBezTo>
                    <a:cubicBezTo>
                      <a:pt x="5" y="16"/>
                      <a:pt x="6" y="15"/>
                      <a:pt x="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5" name="Freeform 6923">
                <a:extLst>
                  <a:ext uri="{FF2B5EF4-FFF2-40B4-BE49-F238E27FC236}">
                    <a16:creationId xmlns:a16="http://schemas.microsoft.com/office/drawing/2014/main" id="{BB005EC6-D41F-415A-9334-6387940FAE14}"/>
                  </a:ext>
                </a:extLst>
              </p:cNvPr>
              <p:cNvSpPr>
                <a:spLocks/>
              </p:cNvSpPr>
              <p:nvPr/>
            </p:nvSpPr>
            <p:spPr bwMode="auto">
              <a:xfrm>
                <a:off x="2253" y="2620"/>
                <a:ext cx="31" cy="3"/>
              </a:xfrm>
              <a:custGeom>
                <a:avLst/>
                <a:gdLst>
                  <a:gd name="T0" fmla="*/ 30 w 55"/>
                  <a:gd name="T1" fmla="*/ 3 h 5"/>
                  <a:gd name="T2" fmla="*/ 0 w 55"/>
                  <a:gd name="T3" fmla="*/ 3 h 5"/>
                  <a:gd name="T4" fmla="*/ 27 w 55"/>
                  <a:gd name="T5" fmla="*/ 2 h 5"/>
                  <a:gd name="T6" fmla="*/ 55 w 55"/>
                  <a:gd name="T7" fmla="*/ 0 h 5"/>
                  <a:gd name="T8" fmla="*/ 39 w 55"/>
                  <a:gd name="T9" fmla="*/ 2 h 5"/>
                  <a:gd name="T10" fmla="*/ 30 w 55"/>
                  <a:gd name="T11" fmla="*/ 3 h 5"/>
                </a:gdLst>
                <a:ahLst/>
                <a:cxnLst>
                  <a:cxn ang="0">
                    <a:pos x="T0" y="T1"/>
                  </a:cxn>
                  <a:cxn ang="0">
                    <a:pos x="T2" y="T3"/>
                  </a:cxn>
                  <a:cxn ang="0">
                    <a:pos x="T4" y="T5"/>
                  </a:cxn>
                  <a:cxn ang="0">
                    <a:pos x="T6" y="T7"/>
                  </a:cxn>
                  <a:cxn ang="0">
                    <a:pos x="T8" y="T9"/>
                  </a:cxn>
                  <a:cxn ang="0">
                    <a:pos x="T10" y="T11"/>
                  </a:cxn>
                </a:cxnLst>
                <a:rect l="0" t="0" r="r" b="b"/>
                <a:pathLst>
                  <a:path w="55" h="5">
                    <a:moveTo>
                      <a:pt x="30" y="3"/>
                    </a:moveTo>
                    <a:cubicBezTo>
                      <a:pt x="16" y="3"/>
                      <a:pt x="10" y="5"/>
                      <a:pt x="0" y="3"/>
                    </a:cubicBezTo>
                    <a:cubicBezTo>
                      <a:pt x="15" y="4"/>
                      <a:pt x="20" y="3"/>
                      <a:pt x="27" y="2"/>
                    </a:cubicBezTo>
                    <a:cubicBezTo>
                      <a:pt x="33" y="1"/>
                      <a:pt x="39" y="0"/>
                      <a:pt x="55" y="0"/>
                    </a:cubicBezTo>
                    <a:cubicBezTo>
                      <a:pt x="53" y="1"/>
                      <a:pt x="45" y="1"/>
                      <a:pt x="39" y="2"/>
                    </a:cubicBezTo>
                    <a:cubicBezTo>
                      <a:pt x="33" y="2"/>
                      <a:pt x="28" y="2"/>
                      <a:pt x="3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6" name="Freeform 6924">
                <a:extLst>
                  <a:ext uri="{FF2B5EF4-FFF2-40B4-BE49-F238E27FC236}">
                    <a16:creationId xmlns:a16="http://schemas.microsoft.com/office/drawing/2014/main" id="{6921EAF9-433D-4E47-A701-19BCA21CD0DB}"/>
                  </a:ext>
                </a:extLst>
              </p:cNvPr>
              <p:cNvSpPr>
                <a:spLocks/>
              </p:cNvSpPr>
              <p:nvPr/>
            </p:nvSpPr>
            <p:spPr bwMode="auto">
              <a:xfrm>
                <a:off x="2421" y="2583"/>
                <a:ext cx="29" cy="12"/>
              </a:xfrm>
              <a:custGeom>
                <a:avLst/>
                <a:gdLst>
                  <a:gd name="T0" fmla="*/ 0 w 50"/>
                  <a:gd name="T1" fmla="*/ 20 h 21"/>
                  <a:gd name="T2" fmla="*/ 21 w 50"/>
                  <a:gd name="T3" fmla="*/ 11 h 21"/>
                  <a:gd name="T4" fmla="*/ 50 w 50"/>
                  <a:gd name="T5" fmla="*/ 0 h 21"/>
                  <a:gd name="T6" fmla="*/ 40 w 50"/>
                  <a:gd name="T7" fmla="*/ 5 h 21"/>
                  <a:gd name="T8" fmla="*/ 36 w 50"/>
                  <a:gd name="T9" fmla="*/ 9 h 21"/>
                  <a:gd name="T10" fmla="*/ 25 w 50"/>
                  <a:gd name="T11" fmla="*/ 16 h 21"/>
                  <a:gd name="T12" fmla="*/ 6 w 50"/>
                  <a:gd name="T13" fmla="*/ 21 h 21"/>
                  <a:gd name="T14" fmla="*/ 20 w 50"/>
                  <a:gd name="T15" fmla="*/ 16 h 21"/>
                  <a:gd name="T16" fmla="*/ 20 w 50"/>
                  <a:gd name="T17" fmla="*/ 12 h 21"/>
                  <a:gd name="T18" fmla="*/ 0 w 50"/>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21">
                    <a:moveTo>
                      <a:pt x="0" y="20"/>
                    </a:moveTo>
                    <a:cubicBezTo>
                      <a:pt x="2" y="18"/>
                      <a:pt x="11" y="15"/>
                      <a:pt x="21" y="11"/>
                    </a:cubicBezTo>
                    <a:cubicBezTo>
                      <a:pt x="31" y="8"/>
                      <a:pt x="43" y="3"/>
                      <a:pt x="50" y="0"/>
                    </a:cubicBezTo>
                    <a:cubicBezTo>
                      <a:pt x="50" y="1"/>
                      <a:pt x="45" y="3"/>
                      <a:pt x="40" y="5"/>
                    </a:cubicBezTo>
                    <a:cubicBezTo>
                      <a:pt x="36" y="7"/>
                      <a:pt x="32" y="9"/>
                      <a:pt x="36" y="9"/>
                    </a:cubicBezTo>
                    <a:cubicBezTo>
                      <a:pt x="15" y="15"/>
                      <a:pt x="29" y="13"/>
                      <a:pt x="25" y="16"/>
                    </a:cubicBezTo>
                    <a:cubicBezTo>
                      <a:pt x="14" y="20"/>
                      <a:pt x="13" y="19"/>
                      <a:pt x="6" y="21"/>
                    </a:cubicBezTo>
                    <a:cubicBezTo>
                      <a:pt x="8" y="19"/>
                      <a:pt x="11" y="19"/>
                      <a:pt x="20" y="16"/>
                    </a:cubicBezTo>
                    <a:cubicBezTo>
                      <a:pt x="20" y="14"/>
                      <a:pt x="19" y="14"/>
                      <a:pt x="20" y="12"/>
                    </a:cubicBezTo>
                    <a:cubicBezTo>
                      <a:pt x="14" y="15"/>
                      <a:pt x="8" y="17"/>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7" name="Freeform 6925">
                <a:extLst>
                  <a:ext uri="{FF2B5EF4-FFF2-40B4-BE49-F238E27FC236}">
                    <a16:creationId xmlns:a16="http://schemas.microsoft.com/office/drawing/2014/main" id="{D1C00DB9-A907-4E85-9FFA-9B6C7319C0CB}"/>
                  </a:ext>
                </a:extLst>
              </p:cNvPr>
              <p:cNvSpPr>
                <a:spLocks/>
              </p:cNvSpPr>
              <p:nvPr/>
            </p:nvSpPr>
            <p:spPr bwMode="auto">
              <a:xfrm>
                <a:off x="2631" y="1796"/>
                <a:ext cx="35" cy="37"/>
              </a:xfrm>
              <a:custGeom>
                <a:avLst/>
                <a:gdLst>
                  <a:gd name="T0" fmla="*/ 53 w 61"/>
                  <a:gd name="T1" fmla="*/ 50 h 65"/>
                  <a:gd name="T2" fmla="*/ 45 w 61"/>
                  <a:gd name="T3" fmla="*/ 45 h 65"/>
                  <a:gd name="T4" fmla="*/ 60 w 61"/>
                  <a:gd name="T5" fmla="*/ 64 h 65"/>
                  <a:gd name="T6" fmla="*/ 58 w 61"/>
                  <a:gd name="T7" fmla="*/ 62 h 65"/>
                  <a:gd name="T8" fmla="*/ 60 w 61"/>
                  <a:gd name="T9" fmla="*/ 65 h 65"/>
                  <a:gd name="T10" fmla="*/ 52 w 61"/>
                  <a:gd name="T11" fmla="*/ 53 h 65"/>
                  <a:gd name="T12" fmla="*/ 42 w 61"/>
                  <a:gd name="T13" fmla="*/ 44 h 65"/>
                  <a:gd name="T14" fmla="*/ 48 w 61"/>
                  <a:gd name="T15" fmla="*/ 54 h 65"/>
                  <a:gd name="T16" fmla="*/ 33 w 61"/>
                  <a:gd name="T17" fmla="*/ 37 h 65"/>
                  <a:gd name="T18" fmla="*/ 23 w 61"/>
                  <a:gd name="T19" fmla="*/ 27 h 65"/>
                  <a:gd name="T20" fmla="*/ 19 w 61"/>
                  <a:gd name="T21" fmla="*/ 20 h 65"/>
                  <a:gd name="T22" fmla="*/ 42 w 61"/>
                  <a:gd name="T23" fmla="*/ 46 h 65"/>
                  <a:gd name="T24" fmla="*/ 28 w 61"/>
                  <a:gd name="T25" fmla="*/ 29 h 65"/>
                  <a:gd name="T26" fmla="*/ 27 w 61"/>
                  <a:gd name="T27" fmla="*/ 24 h 65"/>
                  <a:gd name="T28" fmla="*/ 38 w 61"/>
                  <a:gd name="T29" fmla="*/ 39 h 65"/>
                  <a:gd name="T30" fmla="*/ 44 w 61"/>
                  <a:gd name="T31" fmla="*/ 40 h 65"/>
                  <a:gd name="T32" fmla="*/ 28 w 61"/>
                  <a:gd name="T33" fmla="*/ 21 h 65"/>
                  <a:gd name="T34" fmla="*/ 11 w 61"/>
                  <a:gd name="T35" fmla="*/ 6 h 65"/>
                  <a:gd name="T36" fmla="*/ 16 w 61"/>
                  <a:gd name="T37" fmla="*/ 18 h 65"/>
                  <a:gd name="T38" fmla="*/ 7 w 61"/>
                  <a:gd name="T39" fmla="*/ 9 h 65"/>
                  <a:gd name="T40" fmla="*/ 0 w 61"/>
                  <a:gd name="T41" fmla="*/ 0 h 65"/>
                  <a:gd name="T42" fmla="*/ 7 w 61"/>
                  <a:gd name="T43" fmla="*/ 1 h 65"/>
                  <a:gd name="T44" fmla="*/ 23 w 61"/>
                  <a:gd name="T45" fmla="*/ 16 h 65"/>
                  <a:gd name="T46" fmla="*/ 19 w 61"/>
                  <a:gd name="T47" fmla="*/ 10 h 65"/>
                  <a:gd name="T48" fmla="*/ 29 w 61"/>
                  <a:gd name="T49" fmla="*/ 21 h 65"/>
                  <a:gd name="T50" fmla="*/ 40 w 61"/>
                  <a:gd name="T51" fmla="*/ 33 h 65"/>
                  <a:gd name="T52" fmla="*/ 21 w 61"/>
                  <a:gd name="T53" fmla="*/ 11 h 65"/>
                  <a:gd name="T54" fmla="*/ 24 w 61"/>
                  <a:gd name="T55" fmla="*/ 12 h 65"/>
                  <a:gd name="T56" fmla="*/ 40 w 61"/>
                  <a:gd name="T57" fmla="*/ 31 h 65"/>
                  <a:gd name="T58" fmla="*/ 53 w 61"/>
                  <a:gd name="T59" fmla="*/ 5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 h="65">
                    <a:moveTo>
                      <a:pt x="53" y="50"/>
                    </a:moveTo>
                    <a:cubicBezTo>
                      <a:pt x="47" y="44"/>
                      <a:pt x="42" y="38"/>
                      <a:pt x="45" y="45"/>
                    </a:cubicBezTo>
                    <a:cubicBezTo>
                      <a:pt x="53" y="55"/>
                      <a:pt x="57" y="58"/>
                      <a:pt x="60" y="64"/>
                    </a:cubicBezTo>
                    <a:cubicBezTo>
                      <a:pt x="61" y="65"/>
                      <a:pt x="59" y="63"/>
                      <a:pt x="58" y="62"/>
                    </a:cubicBezTo>
                    <a:cubicBezTo>
                      <a:pt x="57" y="62"/>
                      <a:pt x="59" y="63"/>
                      <a:pt x="60" y="65"/>
                    </a:cubicBezTo>
                    <a:cubicBezTo>
                      <a:pt x="57" y="64"/>
                      <a:pt x="57" y="60"/>
                      <a:pt x="52" y="53"/>
                    </a:cubicBezTo>
                    <a:cubicBezTo>
                      <a:pt x="46" y="46"/>
                      <a:pt x="47" y="49"/>
                      <a:pt x="42" y="44"/>
                    </a:cubicBezTo>
                    <a:cubicBezTo>
                      <a:pt x="39" y="43"/>
                      <a:pt x="50" y="55"/>
                      <a:pt x="48" y="54"/>
                    </a:cubicBezTo>
                    <a:cubicBezTo>
                      <a:pt x="44" y="50"/>
                      <a:pt x="38" y="43"/>
                      <a:pt x="33" y="37"/>
                    </a:cubicBezTo>
                    <a:cubicBezTo>
                      <a:pt x="28" y="31"/>
                      <a:pt x="24" y="26"/>
                      <a:pt x="23" y="27"/>
                    </a:cubicBezTo>
                    <a:cubicBezTo>
                      <a:pt x="20" y="23"/>
                      <a:pt x="19" y="21"/>
                      <a:pt x="19" y="20"/>
                    </a:cubicBezTo>
                    <a:cubicBezTo>
                      <a:pt x="29" y="31"/>
                      <a:pt x="34" y="37"/>
                      <a:pt x="42" y="46"/>
                    </a:cubicBezTo>
                    <a:cubicBezTo>
                      <a:pt x="40" y="41"/>
                      <a:pt x="35" y="37"/>
                      <a:pt x="28" y="29"/>
                    </a:cubicBezTo>
                    <a:cubicBezTo>
                      <a:pt x="29" y="29"/>
                      <a:pt x="26" y="25"/>
                      <a:pt x="27" y="24"/>
                    </a:cubicBezTo>
                    <a:cubicBezTo>
                      <a:pt x="30" y="30"/>
                      <a:pt x="40" y="38"/>
                      <a:pt x="38" y="39"/>
                    </a:cubicBezTo>
                    <a:cubicBezTo>
                      <a:pt x="48" y="50"/>
                      <a:pt x="29" y="25"/>
                      <a:pt x="44" y="40"/>
                    </a:cubicBezTo>
                    <a:cubicBezTo>
                      <a:pt x="39" y="33"/>
                      <a:pt x="33" y="28"/>
                      <a:pt x="28" y="21"/>
                    </a:cubicBezTo>
                    <a:cubicBezTo>
                      <a:pt x="26" y="21"/>
                      <a:pt x="16" y="10"/>
                      <a:pt x="11" y="6"/>
                    </a:cubicBezTo>
                    <a:cubicBezTo>
                      <a:pt x="22" y="18"/>
                      <a:pt x="11" y="8"/>
                      <a:pt x="16" y="18"/>
                    </a:cubicBezTo>
                    <a:cubicBezTo>
                      <a:pt x="12" y="13"/>
                      <a:pt x="13" y="17"/>
                      <a:pt x="7" y="9"/>
                    </a:cubicBezTo>
                    <a:cubicBezTo>
                      <a:pt x="8" y="9"/>
                      <a:pt x="6" y="6"/>
                      <a:pt x="0" y="0"/>
                    </a:cubicBezTo>
                    <a:cubicBezTo>
                      <a:pt x="3" y="1"/>
                      <a:pt x="4" y="0"/>
                      <a:pt x="7" y="1"/>
                    </a:cubicBezTo>
                    <a:cubicBezTo>
                      <a:pt x="10" y="3"/>
                      <a:pt x="15" y="6"/>
                      <a:pt x="23" y="16"/>
                    </a:cubicBezTo>
                    <a:cubicBezTo>
                      <a:pt x="24" y="17"/>
                      <a:pt x="22" y="13"/>
                      <a:pt x="19" y="10"/>
                    </a:cubicBezTo>
                    <a:cubicBezTo>
                      <a:pt x="20" y="11"/>
                      <a:pt x="25" y="16"/>
                      <a:pt x="29" y="21"/>
                    </a:cubicBezTo>
                    <a:cubicBezTo>
                      <a:pt x="34" y="26"/>
                      <a:pt x="38" y="32"/>
                      <a:pt x="40" y="33"/>
                    </a:cubicBezTo>
                    <a:cubicBezTo>
                      <a:pt x="38" y="30"/>
                      <a:pt x="27" y="18"/>
                      <a:pt x="21" y="11"/>
                    </a:cubicBezTo>
                    <a:cubicBezTo>
                      <a:pt x="23" y="13"/>
                      <a:pt x="24" y="13"/>
                      <a:pt x="24" y="12"/>
                    </a:cubicBezTo>
                    <a:cubicBezTo>
                      <a:pt x="34" y="22"/>
                      <a:pt x="37" y="27"/>
                      <a:pt x="40" y="31"/>
                    </a:cubicBezTo>
                    <a:cubicBezTo>
                      <a:pt x="42" y="36"/>
                      <a:pt x="45" y="40"/>
                      <a:pt x="53"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8" name="Freeform 6926">
                <a:extLst>
                  <a:ext uri="{FF2B5EF4-FFF2-40B4-BE49-F238E27FC236}">
                    <a16:creationId xmlns:a16="http://schemas.microsoft.com/office/drawing/2014/main" id="{A87AC84A-C882-4FE4-84D2-BB522A40A917}"/>
                  </a:ext>
                </a:extLst>
              </p:cNvPr>
              <p:cNvSpPr>
                <a:spLocks/>
              </p:cNvSpPr>
              <p:nvPr/>
            </p:nvSpPr>
            <p:spPr bwMode="auto">
              <a:xfrm>
                <a:off x="2658" y="1822"/>
                <a:ext cx="14" cy="14"/>
              </a:xfrm>
              <a:custGeom>
                <a:avLst/>
                <a:gdLst>
                  <a:gd name="T0" fmla="*/ 24 w 24"/>
                  <a:gd name="T1" fmla="*/ 24 h 24"/>
                  <a:gd name="T2" fmla="*/ 18 w 24"/>
                  <a:gd name="T3" fmla="*/ 16 h 24"/>
                  <a:gd name="T4" fmla="*/ 16 w 24"/>
                  <a:gd name="T5" fmla="*/ 20 h 24"/>
                  <a:gd name="T6" fmla="*/ 5 w 24"/>
                  <a:gd name="T7" fmla="*/ 7 h 24"/>
                  <a:gd name="T8" fmla="*/ 12 w 24"/>
                  <a:gd name="T9" fmla="*/ 15 h 24"/>
                  <a:gd name="T10" fmla="*/ 8 w 24"/>
                  <a:gd name="T11" fmla="*/ 8 h 24"/>
                  <a:gd name="T12" fmla="*/ 15 w 24"/>
                  <a:gd name="T13" fmla="*/ 13 h 24"/>
                  <a:gd name="T14" fmla="*/ 24 w 24"/>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4">
                    <a:moveTo>
                      <a:pt x="24" y="24"/>
                    </a:moveTo>
                    <a:cubicBezTo>
                      <a:pt x="23" y="23"/>
                      <a:pt x="20" y="20"/>
                      <a:pt x="18" y="16"/>
                    </a:cubicBezTo>
                    <a:cubicBezTo>
                      <a:pt x="20" y="21"/>
                      <a:pt x="17" y="19"/>
                      <a:pt x="16" y="20"/>
                    </a:cubicBezTo>
                    <a:cubicBezTo>
                      <a:pt x="13" y="17"/>
                      <a:pt x="8" y="10"/>
                      <a:pt x="5" y="7"/>
                    </a:cubicBezTo>
                    <a:cubicBezTo>
                      <a:pt x="0" y="0"/>
                      <a:pt x="9" y="11"/>
                      <a:pt x="12" y="15"/>
                    </a:cubicBezTo>
                    <a:cubicBezTo>
                      <a:pt x="13" y="15"/>
                      <a:pt x="10" y="11"/>
                      <a:pt x="8" y="8"/>
                    </a:cubicBezTo>
                    <a:cubicBezTo>
                      <a:pt x="14" y="15"/>
                      <a:pt x="14" y="14"/>
                      <a:pt x="15" y="13"/>
                    </a:cubicBezTo>
                    <a:cubicBezTo>
                      <a:pt x="15" y="13"/>
                      <a:pt x="16" y="13"/>
                      <a:pt x="2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09" name="Freeform 6927">
                <a:extLst>
                  <a:ext uri="{FF2B5EF4-FFF2-40B4-BE49-F238E27FC236}">
                    <a16:creationId xmlns:a16="http://schemas.microsoft.com/office/drawing/2014/main" id="{A0FA1ED3-89B1-4F51-B9FB-1E6B51A22031}"/>
                  </a:ext>
                </a:extLst>
              </p:cNvPr>
              <p:cNvSpPr>
                <a:spLocks/>
              </p:cNvSpPr>
              <p:nvPr/>
            </p:nvSpPr>
            <p:spPr bwMode="auto">
              <a:xfrm>
                <a:off x="2689" y="2373"/>
                <a:ext cx="7" cy="15"/>
              </a:xfrm>
              <a:custGeom>
                <a:avLst/>
                <a:gdLst>
                  <a:gd name="T0" fmla="*/ 13 w 13"/>
                  <a:gd name="T1" fmla="*/ 6 h 25"/>
                  <a:gd name="T2" fmla="*/ 10 w 13"/>
                  <a:gd name="T3" fmla="*/ 9 h 25"/>
                  <a:gd name="T4" fmla="*/ 8 w 13"/>
                  <a:gd name="T5" fmla="*/ 15 h 25"/>
                  <a:gd name="T6" fmla="*/ 0 w 13"/>
                  <a:gd name="T7" fmla="*/ 22 h 25"/>
                  <a:gd name="T8" fmla="*/ 4 w 13"/>
                  <a:gd name="T9" fmla="*/ 12 h 25"/>
                  <a:gd name="T10" fmla="*/ 13 w 13"/>
                  <a:gd name="T11" fmla="*/ 6 h 25"/>
                </a:gdLst>
                <a:ahLst/>
                <a:cxnLst>
                  <a:cxn ang="0">
                    <a:pos x="T0" y="T1"/>
                  </a:cxn>
                  <a:cxn ang="0">
                    <a:pos x="T2" y="T3"/>
                  </a:cxn>
                  <a:cxn ang="0">
                    <a:pos x="T4" y="T5"/>
                  </a:cxn>
                  <a:cxn ang="0">
                    <a:pos x="T6" y="T7"/>
                  </a:cxn>
                  <a:cxn ang="0">
                    <a:pos x="T8" y="T9"/>
                  </a:cxn>
                  <a:cxn ang="0">
                    <a:pos x="T10" y="T11"/>
                  </a:cxn>
                </a:cxnLst>
                <a:rect l="0" t="0" r="r" b="b"/>
                <a:pathLst>
                  <a:path w="13" h="25">
                    <a:moveTo>
                      <a:pt x="13" y="6"/>
                    </a:moveTo>
                    <a:cubicBezTo>
                      <a:pt x="11" y="9"/>
                      <a:pt x="11" y="9"/>
                      <a:pt x="10" y="9"/>
                    </a:cubicBezTo>
                    <a:cubicBezTo>
                      <a:pt x="9" y="12"/>
                      <a:pt x="9" y="14"/>
                      <a:pt x="8" y="15"/>
                    </a:cubicBezTo>
                    <a:cubicBezTo>
                      <a:pt x="2" y="25"/>
                      <a:pt x="12" y="2"/>
                      <a:pt x="0" y="22"/>
                    </a:cubicBezTo>
                    <a:cubicBezTo>
                      <a:pt x="0" y="21"/>
                      <a:pt x="6" y="12"/>
                      <a:pt x="4" y="12"/>
                    </a:cubicBezTo>
                    <a:cubicBezTo>
                      <a:pt x="13" y="0"/>
                      <a:pt x="4" y="1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0" name="Freeform 6928">
                <a:extLst>
                  <a:ext uri="{FF2B5EF4-FFF2-40B4-BE49-F238E27FC236}">
                    <a16:creationId xmlns:a16="http://schemas.microsoft.com/office/drawing/2014/main" id="{C3AD7B68-CACA-4E06-A748-82409EB01591}"/>
                  </a:ext>
                </a:extLst>
              </p:cNvPr>
              <p:cNvSpPr>
                <a:spLocks/>
              </p:cNvSpPr>
              <p:nvPr/>
            </p:nvSpPr>
            <p:spPr bwMode="auto">
              <a:xfrm>
                <a:off x="2731" y="2276"/>
                <a:ext cx="9" cy="20"/>
              </a:xfrm>
              <a:custGeom>
                <a:avLst/>
                <a:gdLst>
                  <a:gd name="T0" fmla="*/ 15 w 15"/>
                  <a:gd name="T1" fmla="*/ 0 h 36"/>
                  <a:gd name="T2" fmla="*/ 9 w 15"/>
                  <a:gd name="T3" fmla="*/ 26 h 36"/>
                  <a:gd name="T4" fmla="*/ 1 w 15"/>
                  <a:gd name="T5" fmla="*/ 34 h 36"/>
                  <a:gd name="T6" fmla="*/ 8 w 15"/>
                  <a:gd name="T7" fmla="*/ 17 h 36"/>
                  <a:gd name="T8" fmla="*/ 7 w 15"/>
                  <a:gd name="T9" fmla="*/ 17 h 36"/>
                  <a:gd name="T10" fmla="*/ 4 w 15"/>
                  <a:gd name="T11" fmla="*/ 24 h 36"/>
                  <a:gd name="T12" fmla="*/ 7 w 15"/>
                  <a:gd name="T13" fmla="*/ 11 h 36"/>
                  <a:gd name="T14" fmla="*/ 15 w 15"/>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6">
                    <a:moveTo>
                      <a:pt x="15" y="0"/>
                    </a:moveTo>
                    <a:cubicBezTo>
                      <a:pt x="11" y="9"/>
                      <a:pt x="6" y="25"/>
                      <a:pt x="9" y="26"/>
                    </a:cubicBezTo>
                    <a:cubicBezTo>
                      <a:pt x="5" y="36"/>
                      <a:pt x="6" y="29"/>
                      <a:pt x="1" y="34"/>
                    </a:cubicBezTo>
                    <a:cubicBezTo>
                      <a:pt x="6" y="23"/>
                      <a:pt x="4" y="27"/>
                      <a:pt x="8" y="17"/>
                    </a:cubicBezTo>
                    <a:cubicBezTo>
                      <a:pt x="6" y="19"/>
                      <a:pt x="5" y="21"/>
                      <a:pt x="7" y="17"/>
                    </a:cubicBezTo>
                    <a:cubicBezTo>
                      <a:pt x="6" y="18"/>
                      <a:pt x="4" y="24"/>
                      <a:pt x="4" y="24"/>
                    </a:cubicBezTo>
                    <a:cubicBezTo>
                      <a:pt x="0" y="32"/>
                      <a:pt x="2" y="23"/>
                      <a:pt x="7" y="11"/>
                    </a:cubicBezTo>
                    <a:cubicBezTo>
                      <a:pt x="6" y="17"/>
                      <a:pt x="10" y="1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1" name="Freeform 6929">
                <a:extLst>
                  <a:ext uri="{FF2B5EF4-FFF2-40B4-BE49-F238E27FC236}">
                    <a16:creationId xmlns:a16="http://schemas.microsoft.com/office/drawing/2014/main" id="{BAA9AE97-F189-4AD4-A94B-563C41C53950}"/>
                  </a:ext>
                </a:extLst>
              </p:cNvPr>
              <p:cNvSpPr>
                <a:spLocks/>
              </p:cNvSpPr>
              <p:nvPr/>
            </p:nvSpPr>
            <p:spPr bwMode="auto">
              <a:xfrm>
                <a:off x="2422" y="1667"/>
                <a:ext cx="21" cy="5"/>
              </a:xfrm>
              <a:custGeom>
                <a:avLst/>
                <a:gdLst>
                  <a:gd name="T0" fmla="*/ 36 w 36"/>
                  <a:gd name="T1" fmla="*/ 9 h 10"/>
                  <a:gd name="T2" fmla="*/ 30 w 36"/>
                  <a:gd name="T3" fmla="*/ 9 h 10"/>
                  <a:gd name="T4" fmla="*/ 17 w 36"/>
                  <a:gd name="T5" fmla="*/ 7 h 10"/>
                  <a:gd name="T6" fmla="*/ 14 w 36"/>
                  <a:gd name="T7" fmla="*/ 7 h 10"/>
                  <a:gd name="T8" fmla="*/ 4 w 36"/>
                  <a:gd name="T9" fmla="*/ 4 h 10"/>
                  <a:gd name="T10" fmla="*/ 14 w 36"/>
                  <a:gd name="T11" fmla="*/ 4 h 10"/>
                  <a:gd name="T12" fmla="*/ 0 w 36"/>
                  <a:gd name="T13" fmla="*/ 0 h 10"/>
                  <a:gd name="T14" fmla="*/ 36 w 36"/>
                  <a:gd name="T15" fmla="*/ 9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0">
                    <a:moveTo>
                      <a:pt x="36" y="9"/>
                    </a:moveTo>
                    <a:cubicBezTo>
                      <a:pt x="35" y="10"/>
                      <a:pt x="26" y="6"/>
                      <a:pt x="30" y="9"/>
                    </a:cubicBezTo>
                    <a:cubicBezTo>
                      <a:pt x="21" y="6"/>
                      <a:pt x="10" y="5"/>
                      <a:pt x="17" y="7"/>
                    </a:cubicBezTo>
                    <a:cubicBezTo>
                      <a:pt x="18" y="8"/>
                      <a:pt x="16" y="8"/>
                      <a:pt x="14" y="7"/>
                    </a:cubicBezTo>
                    <a:cubicBezTo>
                      <a:pt x="4" y="4"/>
                      <a:pt x="4" y="4"/>
                      <a:pt x="4" y="4"/>
                    </a:cubicBezTo>
                    <a:cubicBezTo>
                      <a:pt x="9" y="5"/>
                      <a:pt x="9" y="3"/>
                      <a:pt x="14" y="4"/>
                    </a:cubicBezTo>
                    <a:cubicBezTo>
                      <a:pt x="12" y="3"/>
                      <a:pt x="5" y="1"/>
                      <a:pt x="0" y="0"/>
                    </a:cubicBezTo>
                    <a:cubicBezTo>
                      <a:pt x="8" y="0"/>
                      <a:pt x="19" y="4"/>
                      <a:pt x="3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2" name="Freeform 6930">
                <a:extLst>
                  <a:ext uri="{FF2B5EF4-FFF2-40B4-BE49-F238E27FC236}">
                    <a16:creationId xmlns:a16="http://schemas.microsoft.com/office/drawing/2014/main" id="{9A211505-CD55-4EC7-9B90-971653761659}"/>
                  </a:ext>
                </a:extLst>
              </p:cNvPr>
              <p:cNvSpPr>
                <a:spLocks/>
              </p:cNvSpPr>
              <p:nvPr/>
            </p:nvSpPr>
            <p:spPr bwMode="auto">
              <a:xfrm>
                <a:off x="2688" y="2353"/>
                <a:ext cx="20" cy="16"/>
              </a:xfrm>
              <a:custGeom>
                <a:avLst/>
                <a:gdLst>
                  <a:gd name="T0" fmla="*/ 27 w 35"/>
                  <a:gd name="T1" fmla="*/ 10 h 27"/>
                  <a:gd name="T2" fmla="*/ 31 w 35"/>
                  <a:gd name="T3" fmla="*/ 0 h 27"/>
                  <a:gd name="T4" fmla="*/ 33 w 35"/>
                  <a:gd name="T5" fmla="*/ 3 h 27"/>
                  <a:gd name="T6" fmla="*/ 26 w 35"/>
                  <a:gd name="T7" fmla="*/ 7 h 27"/>
                  <a:gd name="T8" fmla="*/ 8 w 35"/>
                  <a:gd name="T9" fmla="*/ 20 h 27"/>
                  <a:gd name="T10" fmla="*/ 2 w 35"/>
                  <a:gd name="T11" fmla="*/ 26 h 27"/>
                  <a:gd name="T12" fmla="*/ 28 w 35"/>
                  <a:gd name="T13" fmla="*/ 7 h 27"/>
                  <a:gd name="T14" fmla="*/ 27 w 35"/>
                  <a:gd name="T15" fmla="*/ 1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7">
                    <a:moveTo>
                      <a:pt x="27" y="10"/>
                    </a:moveTo>
                    <a:cubicBezTo>
                      <a:pt x="23" y="15"/>
                      <a:pt x="30" y="2"/>
                      <a:pt x="31" y="0"/>
                    </a:cubicBezTo>
                    <a:cubicBezTo>
                      <a:pt x="31" y="0"/>
                      <a:pt x="33" y="3"/>
                      <a:pt x="33" y="3"/>
                    </a:cubicBezTo>
                    <a:cubicBezTo>
                      <a:pt x="35" y="1"/>
                      <a:pt x="31" y="3"/>
                      <a:pt x="26" y="7"/>
                    </a:cubicBezTo>
                    <a:cubicBezTo>
                      <a:pt x="20" y="11"/>
                      <a:pt x="13" y="16"/>
                      <a:pt x="8" y="20"/>
                    </a:cubicBezTo>
                    <a:cubicBezTo>
                      <a:pt x="3" y="24"/>
                      <a:pt x="0" y="27"/>
                      <a:pt x="2" y="26"/>
                    </a:cubicBezTo>
                    <a:cubicBezTo>
                      <a:pt x="4" y="24"/>
                      <a:pt x="12" y="19"/>
                      <a:pt x="28" y="7"/>
                    </a:cubicBezTo>
                    <a:cubicBezTo>
                      <a:pt x="28" y="7"/>
                      <a:pt x="26" y="11"/>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3" name="Freeform 6931">
                <a:extLst>
                  <a:ext uri="{FF2B5EF4-FFF2-40B4-BE49-F238E27FC236}">
                    <a16:creationId xmlns:a16="http://schemas.microsoft.com/office/drawing/2014/main" id="{7907A616-8C86-49BB-8015-0831BF140556}"/>
                  </a:ext>
                </a:extLst>
              </p:cNvPr>
              <p:cNvSpPr>
                <a:spLocks/>
              </p:cNvSpPr>
              <p:nvPr/>
            </p:nvSpPr>
            <p:spPr bwMode="auto">
              <a:xfrm>
                <a:off x="2589" y="2465"/>
                <a:ext cx="35" cy="26"/>
              </a:xfrm>
              <a:custGeom>
                <a:avLst/>
                <a:gdLst>
                  <a:gd name="T0" fmla="*/ 40 w 61"/>
                  <a:gd name="T1" fmla="*/ 21 h 45"/>
                  <a:gd name="T2" fmla="*/ 53 w 61"/>
                  <a:gd name="T3" fmla="*/ 8 h 45"/>
                  <a:gd name="T4" fmla="*/ 55 w 61"/>
                  <a:gd name="T5" fmla="*/ 8 h 45"/>
                  <a:gd name="T6" fmla="*/ 39 w 61"/>
                  <a:gd name="T7" fmla="*/ 23 h 45"/>
                  <a:gd name="T8" fmla="*/ 29 w 61"/>
                  <a:gd name="T9" fmla="*/ 24 h 45"/>
                  <a:gd name="T10" fmla="*/ 17 w 61"/>
                  <a:gd name="T11" fmla="*/ 34 h 45"/>
                  <a:gd name="T12" fmla="*/ 17 w 61"/>
                  <a:gd name="T13" fmla="*/ 28 h 45"/>
                  <a:gd name="T14" fmla="*/ 25 w 61"/>
                  <a:gd name="T15" fmla="*/ 24 h 45"/>
                  <a:gd name="T16" fmla="*/ 40 w 61"/>
                  <a:gd name="T17" fmla="*/ 11 h 45"/>
                  <a:gd name="T18" fmla="*/ 30 w 61"/>
                  <a:gd name="T19" fmla="*/ 21 h 45"/>
                  <a:gd name="T20" fmla="*/ 33 w 61"/>
                  <a:gd name="T21" fmla="*/ 25 h 45"/>
                  <a:gd name="T22" fmla="*/ 40 w 61"/>
                  <a:gd name="T23" fmla="*/ 2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45">
                    <a:moveTo>
                      <a:pt x="40" y="21"/>
                    </a:moveTo>
                    <a:cubicBezTo>
                      <a:pt x="43" y="20"/>
                      <a:pt x="55" y="7"/>
                      <a:pt x="53" y="8"/>
                    </a:cubicBezTo>
                    <a:cubicBezTo>
                      <a:pt x="61" y="0"/>
                      <a:pt x="51" y="10"/>
                      <a:pt x="55" y="8"/>
                    </a:cubicBezTo>
                    <a:cubicBezTo>
                      <a:pt x="51" y="11"/>
                      <a:pt x="45" y="17"/>
                      <a:pt x="39" y="23"/>
                    </a:cubicBezTo>
                    <a:cubicBezTo>
                      <a:pt x="36" y="23"/>
                      <a:pt x="19" y="37"/>
                      <a:pt x="29" y="24"/>
                    </a:cubicBezTo>
                    <a:cubicBezTo>
                      <a:pt x="25" y="26"/>
                      <a:pt x="22" y="31"/>
                      <a:pt x="17" y="34"/>
                    </a:cubicBezTo>
                    <a:cubicBezTo>
                      <a:pt x="18" y="29"/>
                      <a:pt x="0" y="45"/>
                      <a:pt x="17" y="28"/>
                    </a:cubicBezTo>
                    <a:cubicBezTo>
                      <a:pt x="16" y="30"/>
                      <a:pt x="20" y="28"/>
                      <a:pt x="25" y="24"/>
                    </a:cubicBezTo>
                    <a:cubicBezTo>
                      <a:pt x="30" y="20"/>
                      <a:pt x="36" y="15"/>
                      <a:pt x="40" y="11"/>
                    </a:cubicBezTo>
                    <a:cubicBezTo>
                      <a:pt x="50" y="2"/>
                      <a:pt x="36" y="16"/>
                      <a:pt x="30" y="21"/>
                    </a:cubicBezTo>
                    <a:cubicBezTo>
                      <a:pt x="45" y="9"/>
                      <a:pt x="26" y="28"/>
                      <a:pt x="33" y="25"/>
                    </a:cubicBezTo>
                    <a:cubicBezTo>
                      <a:pt x="40" y="20"/>
                      <a:pt x="42" y="16"/>
                      <a:pt x="4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4" name="Freeform 6932">
                <a:extLst>
                  <a:ext uri="{FF2B5EF4-FFF2-40B4-BE49-F238E27FC236}">
                    <a16:creationId xmlns:a16="http://schemas.microsoft.com/office/drawing/2014/main" id="{514A2912-5BDF-430C-AF4B-B4D22ED77903}"/>
                  </a:ext>
                </a:extLst>
              </p:cNvPr>
              <p:cNvSpPr>
                <a:spLocks/>
              </p:cNvSpPr>
              <p:nvPr/>
            </p:nvSpPr>
            <p:spPr bwMode="auto">
              <a:xfrm>
                <a:off x="2676" y="1850"/>
                <a:ext cx="12" cy="19"/>
              </a:xfrm>
              <a:custGeom>
                <a:avLst/>
                <a:gdLst>
                  <a:gd name="T0" fmla="*/ 15 w 21"/>
                  <a:gd name="T1" fmla="*/ 20 h 34"/>
                  <a:gd name="T2" fmla="*/ 15 w 21"/>
                  <a:gd name="T3" fmla="*/ 23 h 34"/>
                  <a:gd name="T4" fmla="*/ 21 w 21"/>
                  <a:gd name="T5" fmla="*/ 34 h 34"/>
                  <a:gd name="T6" fmla="*/ 1 w 21"/>
                  <a:gd name="T7" fmla="*/ 7 h 34"/>
                  <a:gd name="T8" fmla="*/ 8 w 21"/>
                  <a:gd name="T9" fmla="*/ 14 h 34"/>
                  <a:gd name="T10" fmla="*/ 10 w 21"/>
                  <a:gd name="T11" fmla="*/ 18 h 34"/>
                  <a:gd name="T12" fmla="*/ 10 w 21"/>
                  <a:gd name="T13" fmla="*/ 16 h 34"/>
                  <a:gd name="T14" fmla="*/ 0 w 21"/>
                  <a:gd name="T15" fmla="*/ 2 h 34"/>
                  <a:gd name="T16" fmla="*/ 5 w 21"/>
                  <a:gd name="T17" fmla="*/ 6 h 34"/>
                  <a:gd name="T18" fmla="*/ 15 w 21"/>
                  <a:gd name="T19"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4">
                    <a:moveTo>
                      <a:pt x="15" y="20"/>
                    </a:moveTo>
                    <a:cubicBezTo>
                      <a:pt x="17" y="24"/>
                      <a:pt x="16" y="23"/>
                      <a:pt x="15" y="23"/>
                    </a:cubicBezTo>
                    <a:cubicBezTo>
                      <a:pt x="14" y="23"/>
                      <a:pt x="15" y="25"/>
                      <a:pt x="21" y="34"/>
                    </a:cubicBezTo>
                    <a:cubicBezTo>
                      <a:pt x="16" y="27"/>
                      <a:pt x="11" y="22"/>
                      <a:pt x="1" y="7"/>
                    </a:cubicBezTo>
                    <a:cubicBezTo>
                      <a:pt x="1" y="4"/>
                      <a:pt x="10" y="20"/>
                      <a:pt x="8" y="14"/>
                    </a:cubicBezTo>
                    <a:cubicBezTo>
                      <a:pt x="10" y="17"/>
                      <a:pt x="9" y="17"/>
                      <a:pt x="10" y="18"/>
                    </a:cubicBezTo>
                    <a:cubicBezTo>
                      <a:pt x="15" y="26"/>
                      <a:pt x="8" y="14"/>
                      <a:pt x="10" y="16"/>
                    </a:cubicBezTo>
                    <a:cubicBezTo>
                      <a:pt x="6" y="9"/>
                      <a:pt x="6" y="10"/>
                      <a:pt x="0" y="2"/>
                    </a:cubicBezTo>
                    <a:cubicBezTo>
                      <a:pt x="0" y="0"/>
                      <a:pt x="2" y="1"/>
                      <a:pt x="5" y="6"/>
                    </a:cubicBezTo>
                    <a:cubicBezTo>
                      <a:pt x="10" y="13"/>
                      <a:pt x="11" y="18"/>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5" name="Freeform 6933">
                <a:extLst>
                  <a:ext uri="{FF2B5EF4-FFF2-40B4-BE49-F238E27FC236}">
                    <a16:creationId xmlns:a16="http://schemas.microsoft.com/office/drawing/2014/main" id="{5AEB9625-DC3F-4CE1-A8EC-DF10906E39B6}"/>
                  </a:ext>
                </a:extLst>
              </p:cNvPr>
              <p:cNvSpPr>
                <a:spLocks/>
              </p:cNvSpPr>
              <p:nvPr/>
            </p:nvSpPr>
            <p:spPr bwMode="auto">
              <a:xfrm>
                <a:off x="2689" y="1869"/>
                <a:ext cx="11" cy="21"/>
              </a:xfrm>
              <a:custGeom>
                <a:avLst/>
                <a:gdLst>
                  <a:gd name="T0" fmla="*/ 5 w 19"/>
                  <a:gd name="T1" fmla="*/ 8 h 38"/>
                  <a:gd name="T2" fmla="*/ 19 w 19"/>
                  <a:gd name="T3" fmla="*/ 33 h 38"/>
                  <a:gd name="T4" fmla="*/ 16 w 19"/>
                  <a:gd name="T5" fmla="*/ 38 h 38"/>
                  <a:gd name="T6" fmla="*/ 12 w 19"/>
                  <a:gd name="T7" fmla="*/ 29 h 38"/>
                  <a:gd name="T8" fmla="*/ 7 w 19"/>
                  <a:gd name="T9" fmla="*/ 18 h 38"/>
                  <a:gd name="T10" fmla="*/ 15 w 19"/>
                  <a:gd name="T11" fmla="*/ 28 h 38"/>
                  <a:gd name="T12" fmla="*/ 2 w 19"/>
                  <a:gd name="T13" fmla="*/ 7 h 38"/>
                  <a:gd name="T14" fmla="*/ 5 w 19"/>
                  <a:gd name="T15" fmla="*/ 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8">
                    <a:moveTo>
                      <a:pt x="5" y="8"/>
                    </a:moveTo>
                    <a:cubicBezTo>
                      <a:pt x="7" y="12"/>
                      <a:pt x="16" y="26"/>
                      <a:pt x="19" y="33"/>
                    </a:cubicBezTo>
                    <a:cubicBezTo>
                      <a:pt x="16" y="32"/>
                      <a:pt x="10" y="28"/>
                      <a:pt x="16" y="38"/>
                    </a:cubicBezTo>
                    <a:cubicBezTo>
                      <a:pt x="11" y="32"/>
                      <a:pt x="11" y="31"/>
                      <a:pt x="12" y="29"/>
                    </a:cubicBezTo>
                    <a:cubicBezTo>
                      <a:pt x="12" y="28"/>
                      <a:pt x="12" y="25"/>
                      <a:pt x="7" y="18"/>
                    </a:cubicBezTo>
                    <a:cubicBezTo>
                      <a:pt x="8" y="18"/>
                      <a:pt x="12" y="25"/>
                      <a:pt x="15" y="28"/>
                    </a:cubicBezTo>
                    <a:cubicBezTo>
                      <a:pt x="15" y="25"/>
                      <a:pt x="6" y="13"/>
                      <a:pt x="2" y="7"/>
                    </a:cubicBezTo>
                    <a:cubicBezTo>
                      <a:pt x="0" y="0"/>
                      <a:pt x="11" y="19"/>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6" name="Freeform 6934">
                <a:extLst>
                  <a:ext uri="{FF2B5EF4-FFF2-40B4-BE49-F238E27FC236}">
                    <a16:creationId xmlns:a16="http://schemas.microsoft.com/office/drawing/2014/main" id="{55769B93-0295-4CB8-A39D-875BB99C8A11}"/>
                  </a:ext>
                </a:extLst>
              </p:cNvPr>
              <p:cNvSpPr>
                <a:spLocks/>
              </p:cNvSpPr>
              <p:nvPr/>
            </p:nvSpPr>
            <p:spPr bwMode="auto">
              <a:xfrm>
                <a:off x="2420" y="2586"/>
                <a:ext cx="12" cy="5"/>
              </a:xfrm>
              <a:custGeom>
                <a:avLst/>
                <a:gdLst>
                  <a:gd name="T0" fmla="*/ 15 w 21"/>
                  <a:gd name="T1" fmla="*/ 5 h 9"/>
                  <a:gd name="T2" fmla="*/ 4 w 21"/>
                  <a:gd name="T3" fmla="*/ 8 h 9"/>
                  <a:gd name="T4" fmla="*/ 7 w 21"/>
                  <a:gd name="T5" fmla="*/ 7 h 9"/>
                  <a:gd name="T6" fmla="*/ 0 w 21"/>
                  <a:gd name="T7" fmla="*/ 9 h 9"/>
                  <a:gd name="T8" fmla="*/ 21 w 21"/>
                  <a:gd name="T9" fmla="*/ 2 h 9"/>
                  <a:gd name="T10" fmla="*/ 15 w 21"/>
                  <a:gd name="T11" fmla="*/ 5 h 9"/>
                </a:gdLst>
                <a:ahLst/>
                <a:cxnLst>
                  <a:cxn ang="0">
                    <a:pos x="T0" y="T1"/>
                  </a:cxn>
                  <a:cxn ang="0">
                    <a:pos x="T2" y="T3"/>
                  </a:cxn>
                  <a:cxn ang="0">
                    <a:pos x="T4" y="T5"/>
                  </a:cxn>
                  <a:cxn ang="0">
                    <a:pos x="T6" y="T7"/>
                  </a:cxn>
                  <a:cxn ang="0">
                    <a:pos x="T8" y="T9"/>
                  </a:cxn>
                  <a:cxn ang="0">
                    <a:pos x="T10" y="T11"/>
                  </a:cxn>
                </a:cxnLst>
                <a:rect l="0" t="0" r="r" b="b"/>
                <a:pathLst>
                  <a:path w="21" h="9">
                    <a:moveTo>
                      <a:pt x="15" y="5"/>
                    </a:moveTo>
                    <a:cubicBezTo>
                      <a:pt x="14" y="6"/>
                      <a:pt x="10" y="6"/>
                      <a:pt x="4" y="8"/>
                    </a:cubicBezTo>
                    <a:cubicBezTo>
                      <a:pt x="3" y="8"/>
                      <a:pt x="5" y="8"/>
                      <a:pt x="7" y="7"/>
                    </a:cubicBezTo>
                    <a:cubicBezTo>
                      <a:pt x="7" y="6"/>
                      <a:pt x="3" y="8"/>
                      <a:pt x="0" y="9"/>
                    </a:cubicBezTo>
                    <a:cubicBezTo>
                      <a:pt x="5" y="6"/>
                      <a:pt x="19" y="0"/>
                      <a:pt x="21" y="2"/>
                    </a:cubicBezTo>
                    <a:cubicBezTo>
                      <a:pt x="13" y="4"/>
                      <a:pt x="5" y="8"/>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7" name="Freeform 6935">
                <a:extLst>
                  <a:ext uri="{FF2B5EF4-FFF2-40B4-BE49-F238E27FC236}">
                    <a16:creationId xmlns:a16="http://schemas.microsoft.com/office/drawing/2014/main" id="{7298D8C4-89A3-47C0-B614-E185E000B8F7}"/>
                  </a:ext>
                </a:extLst>
              </p:cNvPr>
              <p:cNvSpPr>
                <a:spLocks/>
              </p:cNvSpPr>
              <p:nvPr/>
            </p:nvSpPr>
            <p:spPr bwMode="auto">
              <a:xfrm>
                <a:off x="2624" y="2452"/>
                <a:ext cx="9" cy="10"/>
              </a:xfrm>
              <a:custGeom>
                <a:avLst/>
                <a:gdLst>
                  <a:gd name="T0" fmla="*/ 15 w 16"/>
                  <a:gd name="T1" fmla="*/ 4 h 17"/>
                  <a:gd name="T2" fmla="*/ 0 w 16"/>
                  <a:gd name="T3" fmla="*/ 17 h 17"/>
                  <a:gd name="T4" fmla="*/ 15 w 16"/>
                  <a:gd name="T5" fmla="*/ 4 h 17"/>
                </a:gdLst>
                <a:ahLst/>
                <a:cxnLst>
                  <a:cxn ang="0">
                    <a:pos x="T0" y="T1"/>
                  </a:cxn>
                  <a:cxn ang="0">
                    <a:pos x="T2" y="T3"/>
                  </a:cxn>
                  <a:cxn ang="0">
                    <a:pos x="T4" y="T5"/>
                  </a:cxn>
                </a:cxnLst>
                <a:rect l="0" t="0" r="r" b="b"/>
                <a:pathLst>
                  <a:path w="16" h="17">
                    <a:moveTo>
                      <a:pt x="15" y="4"/>
                    </a:moveTo>
                    <a:cubicBezTo>
                      <a:pt x="9" y="10"/>
                      <a:pt x="8" y="8"/>
                      <a:pt x="0" y="17"/>
                    </a:cubicBezTo>
                    <a:cubicBezTo>
                      <a:pt x="3" y="13"/>
                      <a:pt x="16" y="0"/>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8" name="Freeform 6936">
                <a:extLst>
                  <a:ext uri="{FF2B5EF4-FFF2-40B4-BE49-F238E27FC236}">
                    <a16:creationId xmlns:a16="http://schemas.microsoft.com/office/drawing/2014/main" id="{55A2A4F1-E60B-4975-A94D-E9168994BC7E}"/>
                  </a:ext>
                </a:extLst>
              </p:cNvPr>
              <p:cNvSpPr>
                <a:spLocks/>
              </p:cNvSpPr>
              <p:nvPr/>
            </p:nvSpPr>
            <p:spPr bwMode="auto">
              <a:xfrm>
                <a:off x="2503" y="2549"/>
                <a:ext cx="12" cy="6"/>
              </a:xfrm>
              <a:custGeom>
                <a:avLst/>
                <a:gdLst>
                  <a:gd name="T0" fmla="*/ 13 w 21"/>
                  <a:gd name="T1" fmla="*/ 5 h 12"/>
                  <a:gd name="T2" fmla="*/ 3 w 21"/>
                  <a:gd name="T3" fmla="*/ 7 h 12"/>
                  <a:gd name="T4" fmla="*/ 13 w 21"/>
                  <a:gd name="T5" fmla="*/ 5 h 12"/>
                </a:gdLst>
                <a:ahLst/>
                <a:cxnLst>
                  <a:cxn ang="0">
                    <a:pos x="T0" y="T1"/>
                  </a:cxn>
                  <a:cxn ang="0">
                    <a:pos x="T2" y="T3"/>
                  </a:cxn>
                  <a:cxn ang="0">
                    <a:pos x="T4" y="T5"/>
                  </a:cxn>
                </a:cxnLst>
                <a:rect l="0" t="0" r="r" b="b"/>
                <a:pathLst>
                  <a:path w="21" h="12">
                    <a:moveTo>
                      <a:pt x="13" y="5"/>
                    </a:moveTo>
                    <a:cubicBezTo>
                      <a:pt x="0" y="12"/>
                      <a:pt x="10" y="4"/>
                      <a:pt x="3" y="7"/>
                    </a:cubicBezTo>
                    <a:cubicBezTo>
                      <a:pt x="8" y="3"/>
                      <a:pt x="21" y="0"/>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19" name="Freeform 6937">
                <a:extLst>
                  <a:ext uri="{FF2B5EF4-FFF2-40B4-BE49-F238E27FC236}">
                    <a16:creationId xmlns:a16="http://schemas.microsoft.com/office/drawing/2014/main" id="{D3C37976-5592-4009-8F68-39592547AA67}"/>
                  </a:ext>
                </a:extLst>
              </p:cNvPr>
              <p:cNvSpPr>
                <a:spLocks/>
              </p:cNvSpPr>
              <p:nvPr/>
            </p:nvSpPr>
            <p:spPr bwMode="auto">
              <a:xfrm>
                <a:off x="2444" y="2578"/>
                <a:ext cx="12" cy="5"/>
              </a:xfrm>
              <a:custGeom>
                <a:avLst/>
                <a:gdLst>
                  <a:gd name="T0" fmla="*/ 21 w 21"/>
                  <a:gd name="T1" fmla="*/ 1 h 9"/>
                  <a:gd name="T2" fmla="*/ 16 w 21"/>
                  <a:gd name="T3" fmla="*/ 2 h 9"/>
                  <a:gd name="T4" fmla="*/ 14 w 21"/>
                  <a:gd name="T5" fmla="*/ 4 h 9"/>
                  <a:gd name="T6" fmla="*/ 2 w 21"/>
                  <a:gd name="T7" fmla="*/ 7 h 9"/>
                  <a:gd name="T8" fmla="*/ 21 w 21"/>
                  <a:gd name="T9" fmla="*/ 1 h 9"/>
                </a:gdLst>
                <a:ahLst/>
                <a:cxnLst>
                  <a:cxn ang="0">
                    <a:pos x="T0" y="T1"/>
                  </a:cxn>
                  <a:cxn ang="0">
                    <a:pos x="T2" y="T3"/>
                  </a:cxn>
                  <a:cxn ang="0">
                    <a:pos x="T4" y="T5"/>
                  </a:cxn>
                  <a:cxn ang="0">
                    <a:pos x="T6" y="T7"/>
                  </a:cxn>
                  <a:cxn ang="0">
                    <a:pos x="T8" y="T9"/>
                  </a:cxn>
                </a:cxnLst>
                <a:rect l="0" t="0" r="r" b="b"/>
                <a:pathLst>
                  <a:path w="21" h="9">
                    <a:moveTo>
                      <a:pt x="21" y="1"/>
                    </a:moveTo>
                    <a:cubicBezTo>
                      <a:pt x="17" y="2"/>
                      <a:pt x="17" y="2"/>
                      <a:pt x="16" y="2"/>
                    </a:cubicBezTo>
                    <a:cubicBezTo>
                      <a:pt x="13" y="3"/>
                      <a:pt x="14" y="3"/>
                      <a:pt x="14" y="4"/>
                    </a:cubicBezTo>
                    <a:cubicBezTo>
                      <a:pt x="0" y="9"/>
                      <a:pt x="16" y="1"/>
                      <a:pt x="2" y="7"/>
                    </a:cubicBezTo>
                    <a:cubicBezTo>
                      <a:pt x="6" y="4"/>
                      <a:pt x="21" y="0"/>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0" name="Freeform 6938">
                <a:extLst>
                  <a:ext uri="{FF2B5EF4-FFF2-40B4-BE49-F238E27FC236}">
                    <a16:creationId xmlns:a16="http://schemas.microsoft.com/office/drawing/2014/main" id="{034EC148-C6B2-4481-AFB1-097A2FFD6C50}"/>
                  </a:ext>
                </a:extLst>
              </p:cNvPr>
              <p:cNvSpPr>
                <a:spLocks/>
              </p:cNvSpPr>
              <p:nvPr/>
            </p:nvSpPr>
            <p:spPr bwMode="auto">
              <a:xfrm>
                <a:off x="2723" y="2261"/>
                <a:ext cx="17" cy="50"/>
              </a:xfrm>
              <a:custGeom>
                <a:avLst/>
                <a:gdLst>
                  <a:gd name="T0" fmla="*/ 12 w 30"/>
                  <a:gd name="T1" fmla="*/ 58 h 88"/>
                  <a:gd name="T2" fmla="*/ 15 w 30"/>
                  <a:gd name="T3" fmla="*/ 54 h 88"/>
                  <a:gd name="T4" fmla="*/ 6 w 30"/>
                  <a:gd name="T5" fmla="*/ 78 h 88"/>
                  <a:gd name="T6" fmla="*/ 14 w 30"/>
                  <a:gd name="T7" fmla="*/ 48 h 88"/>
                  <a:gd name="T8" fmla="*/ 11 w 30"/>
                  <a:gd name="T9" fmla="*/ 55 h 88"/>
                  <a:gd name="T10" fmla="*/ 6 w 30"/>
                  <a:gd name="T11" fmla="*/ 74 h 88"/>
                  <a:gd name="T12" fmla="*/ 1 w 30"/>
                  <a:gd name="T13" fmla="*/ 82 h 88"/>
                  <a:gd name="T14" fmla="*/ 8 w 30"/>
                  <a:gd name="T15" fmla="*/ 65 h 88"/>
                  <a:gd name="T16" fmla="*/ 4 w 30"/>
                  <a:gd name="T17" fmla="*/ 71 h 88"/>
                  <a:gd name="T18" fmla="*/ 0 w 30"/>
                  <a:gd name="T19" fmla="*/ 79 h 88"/>
                  <a:gd name="T20" fmla="*/ 14 w 30"/>
                  <a:gd name="T21" fmla="*/ 42 h 88"/>
                  <a:gd name="T22" fmla="*/ 15 w 30"/>
                  <a:gd name="T23" fmla="*/ 45 h 88"/>
                  <a:gd name="T24" fmla="*/ 21 w 30"/>
                  <a:gd name="T25" fmla="*/ 31 h 88"/>
                  <a:gd name="T26" fmla="*/ 20 w 30"/>
                  <a:gd name="T27" fmla="*/ 28 h 88"/>
                  <a:gd name="T28" fmla="*/ 28 w 30"/>
                  <a:gd name="T29" fmla="*/ 7 h 88"/>
                  <a:gd name="T30" fmla="*/ 27 w 30"/>
                  <a:gd name="T31" fmla="*/ 12 h 88"/>
                  <a:gd name="T32" fmla="*/ 28 w 30"/>
                  <a:gd name="T33" fmla="*/ 10 h 88"/>
                  <a:gd name="T34" fmla="*/ 22 w 30"/>
                  <a:gd name="T35" fmla="*/ 29 h 88"/>
                  <a:gd name="T36" fmla="*/ 16 w 30"/>
                  <a:gd name="T37" fmla="*/ 45 h 88"/>
                  <a:gd name="T38" fmla="*/ 12 w 30"/>
                  <a:gd name="T39"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88">
                    <a:moveTo>
                      <a:pt x="12" y="58"/>
                    </a:moveTo>
                    <a:cubicBezTo>
                      <a:pt x="13" y="56"/>
                      <a:pt x="14" y="54"/>
                      <a:pt x="15" y="54"/>
                    </a:cubicBezTo>
                    <a:cubicBezTo>
                      <a:pt x="14" y="60"/>
                      <a:pt x="9" y="70"/>
                      <a:pt x="6" y="78"/>
                    </a:cubicBezTo>
                    <a:cubicBezTo>
                      <a:pt x="11" y="64"/>
                      <a:pt x="13" y="55"/>
                      <a:pt x="14" y="48"/>
                    </a:cubicBezTo>
                    <a:cubicBezTo>
                      <a:pt x="13" y="48"/>
                      <a:pt x="12" y="52"/>
                      <a:pt x="11" y="55"/>
                    </a:cubicBezTo>
                    <a:cubicBezTo>
                      <a:pt x="13" y="54"/>
                      <a:pt x="8" y="68"/>
                      <a:pt x="6" y="74"/>
                    </a:cubicBezTo>
                    <a:cubicBezTo>
                      <a:pt x="1" y="88"/>
                      <a:pt x="5" y="72"/>
                      <a:pt x="1" y="82"/>
                    </a:cubicBezTo>
                    <a:cubicBezTo>
                      <a:pt x="1" y="78"/>
                      <a:pt x="7" y="69"/>
                      <a:pt x="8" y="65"/>
                    </a:cubicBezTo>
                    <a:cubicBezTo>
                      <a:pt x="8" y="63"/>
                      <a:pt x="6" y="66"/>
                      <a:pt x="4" y="71"/>
                    </a:cubicBezTo>
                    <a:cubicBezTo>
                      <a:pt x="3" y="75"/>
                      <a:pt x="1" y="80"/>
                      <a:pt x="0" y="79"/>
                    </a:cubicBezTo>
                    <a:cubicBezTo>
                      <a:pt x="5" y="67"/>
                      <a:pt x="9" y="54"/>
                      <a:pt x="14" y="42"/>
                    </a:cubicBezTo>
                    <a:cubicBezTo>
                      <a:pt x="15" y="40"/>
                      <a:pt x="14" y="44"/>
                      <a:pt x="15" y="45"/>
                    </a:cubicBezTo>
                    <a:cubicBezTo>
                      <a:pt x="16" y="42"/>
                      <a:pt x="18" y="37"/>
                      <a:pt x="21" y="31"/>
                    </a:cubicBezTo>
                    <a:cubicBezTo>
                      <a:pt x="22" y="27"/>
                      <a:pt x="21" y="28"/>
                      <a:pt x="20" y="28"/>
                    </a:cubicBezTo>
                    <a:cubicBezTo>
                      <a:pt x="23" y="22"/>
                      <a:pt x="25" y="19"/>
                      <a:pt x="28" y="7"/>
                    </a:cubicBezTo>
                    <a:cubicBezTo>
                      <a:pt x="30" y="0"/>
                      <a:pt x="28" y="7"/>
                      <a:pt x="27" y="12"/>
                    </a:cubicBezTo>
                    <a:cubicBezTo>
                      <a:pt x="25" y="17"/>
                      <a:pt x="24" y="22"/>
                      <a:pt x="28" y="10"/>
                    </a:cubicBezTo>
                    <a:cubicBezTo>
                      <a:pt x="27" y="13"/>
                      <a:pt x="25" y="21"/>
                      <a:pt x="22" y="29"/>
                    </a:cubicBezTo>
                    <a:cubicBezTo>
                      <a:pt x="20" y="37"/>
                      <a:pt x="17" y="44"/>
                      <a:pt x="16" y="45"/>
                    </a:cubicBezTo>
                    <a:cubicBezTo>
                      <a:pt x="11" y="56"/>
                      <a:pt x="17" y="47"/>
                      <a:pt x="1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1" name="Freeform 6939">
                <a:extLst>
                  <a:ext uri="{FF2B5EF4-FFF2-40B4-BE49-F238E27FC236}">
                    <a16:creationId xmlns:a16="http://schemas.microsoft.com/office/drawing/2014/main" id="{D7649CAE-8658-4F33-B74F-38EE267D3420}"/>
                  </a:ext>
                </a:extLst>
              </p:cNvPr>
              <p:cNvSpPr>
                <a:spLocks/>
              </p:cNvSpPr>
              <p:nvPr/>
            </p:nvSpPr>
            <p:spPr bwMode="auto">
              <a:xfrm>
                <a:off x="2338" y="2604"/>
                <a:ext cx="18" cy="5"/>
              </a:xfrm>
              <a:custGeom>
                <a:avLst/>
                <a:gdLst>
                  <a:gd name="T0" fmla="*/ 18 w 32"/>
                  <a:gd name="T1" fmla="*/ 9 h 9"/>
                  <a:gd name="T2" fmla="*/ 16 w 32"/>
                  <a:gd name="T3" fmla="*/ 7 h 9"/>
                  <a:gd name="T4" fmla="*/ 27 w 32"/>
                  <a:gd name="T5" fmla="*/ 5 h 9"/>
                  <a:gd name="T6" fmla="*/ 21 w 32"/>
                  <a:gd name="T7" fmla="*/ 4 h 9"/>
                  <a:gd name="T8" fmla="*/ 7 w 32"/>
                  <a:gd name="T9" fmla="*/ 7 h 9"/>
                  <a:gd name="T10" fmla="*/ 5 w 32"/>
                  <a:gd name="T11" fmla="*/ 5 h 9"/>
                  <a:gd name="T12" fmla="*/ 3 w 32"/>
                  <a:gd name="T13" fmla="*/ 3 h 9"/>
                  <a:gd name="T14" fmla="*/ 5 w 32"/>
                  <a:gd name="T15" fmla="*/ 0 h 9"/>
                  <a:gd name="T16" fmla="*/ 23 w 32"/>
                  <a:gd name="T17" fmla="*/ 2 h 9"/>
                  <a:gd name="T18" fmla="*/ 18 w 32"/>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9">
                    <a:moveTo>
                      <a:pt x="18" y="9"/>
                    </a:moveTo>
                    <a:cubicBezTo>
                      <a:pt x="24" y="7"/>
                      <a:pt x="15" y="9"/>
                      <a:pt x="16" y="7"/>
                    </a:cubicBezTo>
                    <a:cubicBezTo>
                      <a:pt x="27" y="5"/>
                      <a:pt x="27" y="5"/>
                      <a:pt x="27" y="5"/>
                    </a:cubicBezTo>
                    <a:cubicBezTo>
                      <a:pt x="23" y="5"/>
                      <a:pt x="22" y="5"/>
                      <a:pt x="21" y="4"/>
                    </a:cubicBezTo>
                    <a:cubicBezTo>
                      <a:pt x="19" y="5"/>
                      <a:pt x="14" y="6"/>
                      <a:pt x="7" y="7"/>
                    </a:cubicBezTo>
                    <a:cubicBezTo>
                      <a:pt x="9" y="5"/>
                      <a:pt x="27" y="2"/>
                      <a:pt x="5" y="5"/>
                    </a:cubicBezTo>
                    <a:cubicBezTo>
                      <a:pt x="7" y="4"/>
                      <a:pt x="19" y="0"/>
                      <a:pt x="3" y="3"/>
                    </a:cubicBezTo>
                    <a:cubicBezTo>
                      <a:pt x="8" y="1"/>
                      <a:pt x="0" y="1"/>
                      <a:pt x="5" y="0"/>
                    </a:cubicBezTo>
                    <a:cubicBezTo>
                      <a:pt x="7" y="1"/>
                      <a:pt x="17" y="1"/>
                      <a:pt x="23" y="2"/>
                    </a:cubicBezTo>
                    <a:cubicBezTo>
                      <a:pt x="29" y="3"/>
                      <a:pt x="32" y="5"/>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2" name="Freeform 6940">
                <a:extLst>
                  <a:ext uri="{FF2B5EF4-FFF2-40B4-BE49-F238E27FC236}">
                    <a16:creationId xmlns:a16="http://schemas.microsoft.com/office/drawing/2014/main" id="{2FB58D32-23D9-4EBF-AA3A-08297C7C5F18}"/>
                  </a:ext>
                </a:extLst>
              </p:cNvPr>
              <p:cNvSpPr>
                <a:spLocks/>
              </p:cNvSpPr>
              <p:nvPr/>
            </p:nvSpPr>
            <p:spPr bwMode="auto">
              <a:xfrm>
                <a:off x="2736" y="2245"/>
                <a:ext cx="9" cy="25"/>
              </a:xfrm>
              <a:custGeom>
                <a:avLst/>
                <a:gdLst>
                  <a:gd name="T0" fmla="*/ 11 w 16"/>
                  <a:gd name="T1" fmla="*/ 12 h 44"/>
                  <a:gd name="T2" fmla="*/ 14 w 16"/>
                  <a:gd name="T3" fmla="*/ 15 h 44"/>
                  <a:gd name="T4" fmla="*/ 9 w 16"/>
                  <a:gd name="T5" fmla="*/ 24 h 44"/>
                  <a:gd name="T6" fmla="*/ 1 w 16"/>
                  <a:gd name="T7" fmla="*/ 44 h 44"/>
                  <a:gd name="T8" fmla="*/ 8 w 16"/>
                  <a:gd name="T9" fmla="*/ 20 h 44"/>
                  <a:gd name="T10" fmla="*/ 11 w 16"/>
                  <a:gd name="T11" fmla="*/ 12 h 44"/>
                </a:gdLst>
                <a:ahLst/>
                <a:cxnLst>
                  <a:cxn ang="0">
                    <a:pos x="T0" y="T1"/>
                  </a:cxn>
                  <a:cxn ang="0">
                    <a:pos x="T2" y="T3"/>
                  </a:cxn>
                  <a:cxn ang="0">
                    <a:pos x="T4" y="T5"/>
                  </a:cxn>
                  <a:cxn ang="0">
                    <a:pos x="T6" y="T7"/>
                  </a:cxn>
                  <a:cxn ang="0">
                    <a:pos x="T8" y="T9"/>
                  </a:cxn>
                  <a:cxn ang="0">
                    <a:pos x="T10" y="T11"/>
                  </a:cxn>
                </a:cxnLst>
                <a:rect l="0" t="0" r="r" b="b"/>
                <a:pathLst>
                  <a:path w="16" h="44">
                    <a:moveTo>
                      <a:pt x="11" y="12"/>
                    </a:moveTo>
                    <a:cubicBezTo>
                      <a:pt x="16" y="0"/>
                      <a:pt x="13" y="16"/>
                      <a:pt x="14" y="15"/>
                    </a:cubicBezTo>
                    <a:cubicBezTo>
                      <a:pt x="12" y="20"/>
                      <a:pt x="11" y="21"/>
                      <a:pt x="9" y="24"/>
                    </a:cubicBezTo>
                    <a:cubicBezTo>
                      <a:pt x="7" y="27"/>
                      <a:pt x="5" y="31"/>
                      <a:pt x="1" y="44"/>
                    </a:cubicBezTo>
                    <a:cubicBezTo>
                      <a:pt x="0" y="42"/>
                      <a:pt x="6" y="27"/>
                      <a:pt x="8" y="20"/>
                    </a:cubicBezTo>
                    <a:cubicBezTo>
                      <a:pt x="5" y="31"/>
                      <a:pt x="10" y="21"/>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3" name="Freeform 6941">
                <a:extLst>
                  <a:ext uri="{FF2B5EF4-FFF2-40B4-BE49-F238E27FC236}">
                    <a16:creationId xmlns:a16="http://schemas.microsoft.com/office/drawing/2014/main" id="{1E4AA024-F1F5-4556-9207-72FC831426FE}"/>
                  </a:ext>
                </a:extLst>
              </p:cNvPr>
              <p:cNvSpPr>
                <a:spLocks/>
              </p:cNvSpPr>
              <p:nvPr/>
            </p:nvSpPr>
            <p:spPr bwMode="auto">
              <a:xfrm>
                <a:off x="2664" y="2394"/>
                <a:ext cx="13" cy="17"/>
              </a:xfrm>
              <a:custGeom>
                <a:avLst/>
                <a:gdLst>
                  <a:gd name="T0" fmla="*/ 13 w 24"/>
                  <a:gd name="T1" fmla="*/ 9 h 30"/>
                  <a:gd name="T2" fmla="*/ 24 w 24"/>
                  <a:gd name="T3" fmla="*/ 0 h 30"/>
                  <a:gd name="T4" fmla="*/ 16 w 24"/>
                  <a:gd name="T5" fmla="*/ 15 h 30"/>
                  <a:gd name="T6" fmla="*/ 14 w 24"/>
                  <a:gd name="T7" fmla="*/ 12 h 30"/>
                  <a:gd name="T8" fmla="*/ 12 w 24"/>
                  <a:gd name="T9" fmla="*/ 18 h 30"/>
                  <a:gd name="T10" fmla="*/ 3 w 24"/>
                  <a:gd name="T11" fmla="*/ 30 h 30"/>
                  <a:gd name="T12" fmla="*/ 0 w 24"/>
                  <a:gd name="T13" fmla="*/ 29 h 30"/>
                  <a:gd name="T14" fmla="*/ 17 w 24"/>
                  <a:gd name="T15" fmla="*/ 6 h 30"/>
                  <a:gd name="T16" fmla="*/ 9 w 24"/>
                  <a:gd name="T17" fmla="*/ 15 h 30"/>
                  <a:gd name="T18" fmla="*/ 13 w 24"/>
                  <a:gd name="T19"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0">
                    <a:moveTo>
                      <a:pt x="13" y="9"/>
                    </a:moveTo>
                    <a:cubicBezTo>
                      <a:pt x="18" y="3"/>
                      <a:pt x="21" y="1"/>
                      <a:pt x="24" y="0"/>
                    </a:cubicBezTo>
                    <a:cubicBezTo>
                      <a:pt x="17" y="10"/>
                      <a:pt x="22" y="5"/>
                      <a:pt x="16" y="15"/>
                    </a:cubicBezTo>
                    <a:cubicBezTo>
                      <a:pt x="12" y="17"/>
                      <a:pt x="18" y="10"/>
                      <a:pt x="14" y="12"/>
                    </a:cubicBezTo>
                    <a:cubicBezTo>
                      <a:pt x="7" y="21"/>
                      <a:pt x="12" y="17"/>
                      <a:pt x="12" y="18"/>
                    </a:cubicBezTo>
                    <a:cubicBezTo>
                      <a:pt x="8" y="24"/>
                      <a:pt x="8" y="22"/>
                      <a:pt x="3" y="30"/>
                    </a:cubicBezTo>
                    <a:cubicBezTo>
                      <a:pt x="12" y="16"/>
                      <a:pt x="5" y="25"/>
                      <a:pt x="0" y="29"/>
                    </a:cubicBezTo>
                    <a:cubicBezTo>
                      <a:pt x="4" y="25"/>
                      <a:pt x="11" y="14"/>
                      <a:pt x="17" y="6"/>
                    </a:cubicBezTo>
                    <a:cubicBezTo>
                      <a:pt x="15" y="7"/>
                      <a:pt x="13" y="10"/>
                      <a:pt x="9" y="15"/>
                    </a:cubicBezTo>
                    <a:cubicBezTo>
                      <a:pt x="9" y="14"/>
                      <a:pt x="14" y="9"/>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4" name="Freeform 6942">
                <a:extLst>
                  <a:ext uri="{FF2B5EF4-FFF2-40B4-BE49-F238E27FC236}">
                    <a16:creationId xmlns:a16="http://schemas.microsoft.com/office/drawing/2014/main" id="{27A4FCAA-F8B6-4219-B63D-DF69C0A0452D}"/>
                  </a:ext>
                </a:extLst>
              </p:cNvPr>
              <p:cNvSpPr>
                <a:spLocks/>
              </p:cNvSpPr>
              <p:nvPr/>
            </p:nvSpPr>
            <p:spPr bwMode="auto">
              <a:xfrm>
                <a:off x="2425" y="2578"/>
                <a:ext cx="19" cy="8"/>
              </a:xfrm>
              <a:custGeom>
                <a:avLst/>
                <a:gdLst>
                  <a:gd name="T0" fmla="*/ 14 w 33"/>
                  <a:gd name="T1" fmla="*/ 6 h 14"/>
                  <a:gd name="T2" fmla="*/ 33 w 33"/>
                  <a:gd name="T3" fmla="*/ 1 h 14"/>
                  <a:gd name="T4" fmla="*/ 19 w 33"/>
                  <a:gd name="T5" fmla="*/ 10 h 14"/>
                  <a:gd name="T6" fmla="*/ 9 w 33"/>
                  <a:gd name="T7" fmla="*/ 13 h 14"/>
                  <a:gd name="T8" fmla="*/ 0 w 33"/>
                  <a:gd name="T9" fmla="*/ 14 h 14"/>
                  <a:gd name="T10" fmla="*/ 14 w 33"/>
                  <a:gd name="T11" fmla="*/ 6 h 14"/>
                </a:gdLst>
                <a:ahLst/>
                <a:cxnLst>
                  <a:cxn ang="0">
                    <a:pos x="T0" y="T1"/>
                  </a:cxn>
                  <a:cxn ang="0">
                    <a:pos x="T2" y="T3"/>
                  </a:cxn>
                  <a:cxn ang="0">
                    <a:pos x="T4" y="T5"/>
                  </a:cxn>
                  <a:cxn ang="0">
                    <a:pos x="T6" y="T7"/>
                  </a:cxn>
                  <a:cxn ang="0">
                    <a:pos x="T8" y="T9"/>
                  </a:cxn>
                  <a:cxn ang="0">
                    <a:pos x="T10" y="T11"/>
                  </a:cxn>
                </a:cxnLst>
                <a:rect l="0" t="0" r="r" b="b"/>
                <a:pathLst>
                  <a:path w="33" h="14">
                    <a:moveTo>
                      <a:pt x="14" y="6"/>
                    </a:moveTo>
                    <a:cubicBezTo>
                      <a:pt x="22" y="4"/>
                      <a:pt x="30" y="0"/>
                      <a:pt x="33" y="1"/>
                    </a:cubicBezTo>
                    <a:cubicBezTo>
                      <a:pt x="19" y="5"/>
                      <a:pt x="17" y="8"/>
                      <a:pt x="19" y="10"/>
                    </a:cubicBezTo>
                    <a:cubicBezTo>
                      <a:pt x="9" y="13"/>
                      <a:pt x="9" y="13"/>
                      <a:pt x="9" y="13"/>
                    </a:cubicBezTo>
                    <a:cubicBezTo>
                      <a:pt x="10" y="11"/>
                      <a:pt x="17" y="9"/>
                      <a:pt x="0" y="14"/>
                    </a:cubicBezTo>
                    <a:cubicBezTo>
                      <a:pt x="3" y="13"/>
                      <a:pt x="19" y="7"/>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5" name="Freeform 6943">
                <a:extLst>
                  <a:ext uri="{FF2B5EF4-FFF2-40B4-BE49-F238E27FC236}">
                    <a16:creationId xmlns:a16="http://schemas.microsoft.com/office/drawing/2014/main" id="{64665F43-EC42-4F46-ACFA-8509FA517D74}"/>
                  </a:ext>
                </a:extLst>
              </p:cNvPr>
              <p:cNvSpPr>
                <a:spLocks/>
              </p:cNvSpPr>
              <p:nvPr/>
            </p:nvSpPr>
            <p:spPr bwMode="auto">
              <a:xfrm>
                <a:off x="2583" y="2490"/>
                <a:ext cx="9" cy="8"/>
              </a:xfrm>
              <a:custGeom>
                <a:avLst/>
                <a:gdLst>
                  <a:gd name="T0" fmla="*/ 6 w 15"/>
                  <a:gd name="T1" fmla="*/ 10 h 14"/>
                  <a:gd name="T2" fmla="*/ 2 w 15"/>
                  <a:gd name="T3" fmla="*/ 9 h 14"/>
                  <a:gd name="T4" fmla="*/ 14 w 15"/>
                  <a:gd name="T5" fmla="*/ 3 h 14"/>
                  <a:gd name="T6" fmla="*/ 6 w 15"/>
                  <a:gd name="T7" fmla="*/ 10 h 14"/>
                </a:gdLst>
                <a:ahLst/>
                <a:cxnLst>
                  <a:cxn ang="0">
                    <a:pos x="T0" y="T1"/>
                  </a:cxn>
                  <a:cxn ang="0">
                    <a:pos x="T2" y="T3"/>
                  </a:cxn>
                  <a:cxn ang="0">
                    <a:pos x="T4" y="T5"/>
                  </a:cxn>
                  <a:cxn ang="0">
                    <a:pos x="T6" y="T7"/>
                  </a:cxn>
                </a:cxnLst>
                <a:rect l="0" t="0" r="r" b="b"/>
                <a:pathLst>
                  <a:path w="15" h="14">
                    <a:moveTo>
                      <a:pt x="6" y="10"/>
                    </a:moveTo>
                    <a:cubicBezTo>
                      <a:pt x="0" y="14"/>
                      <a:pt x="10" y="4"/>
                      <a:pt x="2" y="9"/>
                    </a:cubicBezTo>
                    <a:cubicBezTo>
                      <a:pt x="13" y="0"/>
                      <a:pt x="15" y="0"/>
                      <a:pt x="14" y="3"/>
                    </a:cubicBezTo>
                    <a:cubicBezTo>
                      <a:pt x="10" y="6"/>
                      <a:pt x="6"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6" name="Freeform 6944">
                <a:extLst>
                  <a:ext uri="{FF2B5EF4-FFF2-40B4-BE49-F238E27FC236}">
                    <a16:creationId xmlns:a16="http://schemas.microsoft.com/office/drawing/2014/main" id="{C2FD460B-FB02-41D9-9CA4-75DAB4D3941B}"/>
                  </a:ext>
                </a:extLst>
              </p:cNvPr>
              <p:cNvSpPr>
                <a:spLocks/>
              </p:cNvSpPr>
              <p:nvPr/>
            </p:nvSpPr>
            <p:spPr bwMode="auto">
              <a:xfrm>
                <a:off x="2199" y="1662"/>
                <a:ext cx="12" cy="4"/>
              </a:xfrm>
              <a:custGeom>
                <a:avLst/>
                <a:gdLst>
                  <a:gd name="T0" fmla="*/ 21 w 21"/>
                  <a:gd name="T1" fmla="*/ 0 h 6"/>
                  <a:gd name="T2" fmla="*/ 0 w 21"/>
                  <a:gd name="T3" fmla="*/ 6 h 6"/>
                  <a:gd name="T4" fmla="*/ 21 w 21"/>
                  <a:gd name="T5" fmla="*/ 0 h 6"/>
                </a:gdLst>
                <a:ahLst/>
                <a:cxnLst>
                  <a:cxn ang="0">
                    <a:pos x="T0" y="T1"/>
                  </a:cxn>
                  <a:cxn ang="0">
                    <a:pos x="T2" y="T3"/>
                  </a:cxn>
                  <a:cxn ang="0">
                    <a:pos x="T4" y="T5"/>
                  </a:cxn>
                </a:cxnLst>
                <a:rect l="0" t="0" r="r" b="b"/>
                <a:pathLst>
                  <a:path w="21" h="6">
                    <a:moveTo>
                      <a:pt x="21" y="0"/>
                    </a:moveTo>
                    <a:cubicBezTo>
                      <a:pt x="21" y="1"/>
                      <a:pt x="8" y="5"/>
                      <a:pt x="0" y="6"/>
                    </a:cubicBezTo>
                    <a:cubicBezTo>
                      <a:pt x="10" y="4"/>
                      <a:pt x="13" y="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7" name="Freeform 6945">
                <a:extLst>
                  <a:ext uri="{FF2B5EF4-FFF2-40B4-BE49-F238E27FC236}">
                    <a16:creationId xmlns:a16="http://schemas.microsoft.com/office/drawing/2014/main" id="{33FE77A4-CF94-4DA9-808F-BED47C28F1A3}"/>
                  </a:ext>
                </a:extLst>
              </p:cNvPr>
              <p:cNvSpPr>
                <a:spLocks/>
              </p:cNvSpPr>
              <p:nvPr/>
            </p:nvSpPr>
            <p:spPr bwMode="auto">
              <a:xfrm>
                <a:off x="2710" y="1918"/>
                <a:ext cx="10" cy="17"/>
              </a:xfrm>
              <a:custGeom>
                <a:avLst/>
                <a:gdLst>
                  <a:gd name="T0" fmla="*/ 13 w 19"/>
                  <a:gd name="T1" fmla="*/ 22 h 31"/>
                  <a:gd name="T2" fmla="*/ 14 w 19"/>
                  <a:gd name="T3" fmla="*/ 27 h 31"/>
                  <a:gd name="T4" fmla="*/ 5 w 19"/>
                  <a:gd name="T5" fmla="*/ 8 h 31"/>
                  <a:gd name="T6" fmla="*/ 12 w 19"/>
                  <a:gd name="T7" fmla="*/ 25 h 31"/>
                  <a:gd name="T8" fmla="*/ 9 w 19"/>
                  <a:gd name="T9" fmla="*/ 21 h 31"/>
                  <a:gd name="T10" fmla="*/ 2 w 19"/>
                  <a:gd name="T11" fmla="*/ 7 h 31"/>
                  <a:gd name="T12" fmla="*/ 4 w 19"/>
                  <a:gd name="T13" fmla="*/ 4 h 31"/>
                  <a:gd name="T14" fmla="*/ 13 w 19"/>
                  <a:gd name="T15" fmla="*/ 2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1">
                    <a:moveTo>
                      <a:pt x="13" y="22"/>
                    </a:moveTo>
                    <a:cubicBezTo>
                      <a:pt x="19" y="31"/>
                      <a:pt x="6" y="10"/>
                      <a:pt x="14" y="27"/>
                    </a:cubicBezTo>
                    <a:cubicBezTo>
                      <a:pt x="10" y="21"/>
                      <a:pt x="9" y="15"/>
                      <a:pt x="5" y="8"/>
                    </a:cubicBezTo>
                    <a:cubicBezTo>
                      <a:pt x="4" y="9"/>
                      <a:pt x="10" y="20"/>
                      <a:pt x="12" y="25"/>
                    </a:cubicBezTo>
                    <a:cubicBezTo>
                      <a:pt x="13" y="28"/>
                      <a:pt x="12" y="25"/>
                      <a:pt x="9" y="21"/>
                    </a:cubicBezTo>
                    <a:cubicBezTo>
                      <a:pt x="2" y="7"/>
                      <a:pt x="2" y="7"/>
                      <a:pt x="2" y="7"/>
                    </a:cubicBezTo>
                    <a:cubicBezTo>
                      <a:pt x="0" y="0"/>
                      <a:pt x="4" y="8"/>
                      <a:pt x="4" y="4"/>
                    </a:cubicBezTo>
                    <a:cubicBezTo>
                      <a:pt x="9" y="16"/>
                      <a:pt x="11" y="17"/>
                      <a:pt x="1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8" name="Freeform 6946">
                <a:extLst>
                  <a:ext uri="{FF2B5EF4-FFF2-40B4-BE49-F238E27FC236}">
                    <a16:creationId xmlns:a16="http://schemas.microsoft.com/office/drawing/2014/main" id="{A3D28A55-ABC7-4A9E-BF3C-6A895E2D6F8C}"/>
                  </a:ext>
                </a:extLst>
              </p:cNvPr>
              <p:cNvSpPr>
                <a:spLocks/>
              </p:cNvSpPr>
              <p:nvPr/>
            </p:nvSpPr>
            <p:spPr bwMode="auto">
              <a:xfrm>
                <a:off x="2756" y="2078"/>
                <a:ext cx="1" cy="14"/>
              </a:xfrm>
              <a:custGeom>
                <a:avLst/>
                <a:gdLst>
                  <a:gd name="T0" fmla="*/ 1 w 3"/>
                  <a:gd name="T1" fmla="*/ 15 h 25"/>
                  <a:gd name="T2" fmla="*/ 3 w 3"/>
                  <a:gd name="T3" fmla="*/ 17 h 25"/>
                  <a:gd name="T4" fmla="*/ 3 w 3"/>
                  <a:gd name="T5" fmla="*/ 25 h 25"/>
                  <a:gd name="T6" fmla="*/ 2 w 3"/>
                  <a:gd name="T7" fmla="*/ 25 h 25"/>
                  <a:gd name="T8" fmla="*/ 0 w 3"/>
                  <a:gd name="T9" fmla="*/ 1 h 25"/>
                  <a:gd name="T10" fmla="*/ 2 w 3"/>
                  <a:gd name="T11" fmla="*/ 0 h 25"/>
                  <a:gd name="T12" fmla="*/ 1 w 3"/>
                  <a:gd name="T13" fmla="*/ 15 h 25"/>
                </a:gdLst>
                <a:ahLst/>
                <a:cxnLst>
                  <a:cxn ang="0">
                    <a:pos x="T0" y="T1"/>
                  </a:cxn>
                  <a:cxn ang="0">
                    <a:pos x="T2" y="T3"/>
                  </a:cxn>
                  <a:cxn ang="0">
                    <a:pos x="T4" y="T5"/>
                  </a:cxn>
                  <a:cxn ang="0">
                    <a:pos x="T6" y="T7"/>
                  </a:cxn>
                  <a:cxn ang="0">
                    <a:pos x="T8" y="T9"/>
                  </a:cxn>
                  <a:cxn ang="0">
                    <a:pos x="T10" y="T11"/>
                  </a:cxn>
                  <a:cxn ang="0">
                    <a:pos x="T12" y="T13"/>
                  </a:cxn>
                </a:cxnLst>
                <a:rect l="0" t="0" r="r" b="b"/>
                <a:pathLst>
                  <a:path w="3" h="25">
                    <a:moveTo>
                      <a:pt x="1" y="15"/>
                    </a:moveTo>
                    <a:cubicBezTo>
                      <a:pt x="2" y="23"/>
                      <a:pt x="2" y="10"/>
                      <a:pt x="3" y="17"/>
                    </a:cubicBezTo>
                    <a:cubicBezTo>
                      <a:pt x="3" y="20"/>
                      <a:pt x="3" y="21"/>
                      <a:pt x="3" y="25"/>
                    </a:cubicBezTo>
                    <a:cubicBezTo>
                      <a:pt x="2" y="25"/>
                      <a:pt x="2" y="25"/>
                      <a:pt x="2" y="25"/>
                    </a:cubicBezTo>
                    <a:cubicBezTo>
                      <a:pt x="1" y="15"/>
                      <a:pt x="2" y="15"/>
                      <a:pt x="0" y="1"/>
                    </a:cubicBezTo>
                    <a:cubicBezTo>
                      <a:pt x="2" y="0"/>
                      <a:pt x="2" y="0"/>
                      <a:pt x="2" y="0"/>
                    </a:cubicBezTo>
                    <a:cubicBezTo>
                      <a:pt x="3" y="9"/>
                      <a:pt x="2" y="11"/>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29" name="Freeform 6947">
                <a:extLst>
                  <a:ext uri="{FF2B5EF4-FFF2-40B4-BE49-F238E27FC236}">
                    <a16:creationId xmlns:a16="http://schemas.microsoft.com/office/drawing/2014/main" id="{43A29E15-3A2F-4DAE-908E-BB3EC588FD1C}"/>
                  </a:ext>
                </a:extLst>
              </p:cNvPr>
              <p:cNvSpPr>
                <a:spLocks/>
              </p:cNvSpPr>
              <p:nvPr/>
            </p:nvSpPr>
            <p:spPr bwMode="auto">
              <a:xfrm>
                <a:off x="2265" y="1655"/>
                <a:ext cx="14" cy="1"/>
              </a:xfrm>
              <a:custGeom>
                <a:avLst/>
                <a:gdLst>
                  <a:gd name="T0" fmla="*/ 12 w 24"/>
                  <a:gd name="T1" fmla="*/ 3 h 3"/>
                  <a:gd name="T2" fmla="*/ 0 w 24"/>
                  <a:gd name="T3" fmla="*/ 1 h 3"/>
                  <a:gd name="T4" fmla="*/ 4 w 24"/>
                  <a:gd name="T5" fmla="*/ 2 h 3"/>
                  <a:gd name="T6" fmla="*/ 13 w 24"/>
                  <a:gd name="T7" fmla="*/ 0 h 3"/>
                  <a:gd name="T8" fmla="*/ 24 w 24"/>
                  <a:gd name="T9" fmla="*/ 1 h 3"/>
                  <a:gd name="T10" fmla="*/ 12 w 24"/>
                  <a:gd name="T11" fmla="*/ 3 h 3"/>
                </a:gdLst>
                <a:ahLst/>
                <a:cxnLst>
                  <a:cxn ang="0">
                    <a:pos x="T0" y="T1"/>
                  </a:cxn>
                  <a:cxn ang="0">
                    <a:pos x="T2" y="T3"/>
                  </a:cxn>
                  <a:cxn ang="0">
                    <a:pos x="T4" y="T5"/>
                  </a:cxn>
                  <a:cxn ang="0">
                    <a:pos x="T6" y="T7"/>
                  </a:cxn>
                  <a:cxn ang="0">
                    <a:pos x="T8" y="T9"/>
                  </a:cxn>
                  <a:cxn ang="0">
                    <a:pos x="T10" y="T11"/>
                  </a:cxn>
                </a:cxnLst>
                <a:rect l="0" t="0" r="r" b="b"/>
                <a:pathLst>
                  <a:path w="24" h="3">
                    <a:moveTo>
                      <a:pt x="12" y="3"/>
                    </a:moveTo>
                    <a:cubicBezTo>
                      <a:pt x="9" y="2"/>
                      <a:pt x="1" y="3"/>
                      <a:pt x="0" y="1"/>
                    </a:cubicBezTo>
                    <a:cubicBezTo>
                      <a:pt x="3" y="1"/>
                      <a:pt x="4" y="1"/>
                      <a:pt x="4" y="2"/>
                    </a:cubicBezTo>
                    <a:cubicBezTo>
                      <a:pt x="10" y="1"/>
                      <a:pt x="13" y="1"/>
                      <a:pt x="13" y="0"/>
                    </a:cubicBezTo>
                    <a:cubicBezTo>
                      <a:pt x="21" y="0"/>
                      <a:pt x="18" y="1"/>
                      <a:pt x="24" y="1"/>
                    </a:cubicBezTo>
                    <a:cubicBezTo>
                      <a:pt x="24" y="2"/>
                      <a:pt x="14" y="1"/>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0" name="Freeform 6948">
                <a:extLst>
                  <a:ext uri="{FF2B5EF4-FFF2-40B4-BE49-F238E27FC236}">
                    <a16:creationId xmlns:a16="http://schemas.microsoft.com/office/drawing/2014/main" id="{B8059171-813F-41F1-BA4D-82915BD6A978}"/>
                  </a:ext>
                </a:extLst>
              </p:cNvPr>
              <p:cNvSpPr>
                <a:spLocks/>
              </p:cNvSpPr>
              <p:nvPr/>
            </p:nvSpPr>
            <p:spPr bwMode="auto">
              <a:xfrm>
                <a:off x="2652" y="1826"/>
                <a:ext cx="9" cy="10"/>
              </a:xfrm>
              <a:custGeom>
                <a:avLst/>
                <a:gdLst>
                  <a:gd name="T0" fmla="*/ 8 w 15"/>
                  <a:gd name="T1" fmla="*/ 10 h 17"/>
                  <a:gd name="T2" fmla="*/ 7 w 15"/>
                  <a:gd name="T3" fmla="*/ 6 h 17"/>
                  <a:gd name="T4" fmla="*/ 15 w 15"/>
                  <a:gd name="T5" fmla="*/ 17 h 17"/>
                  <a:gd name="T6" fmla="*/ 4 w 15"/>
                  <a:gd name="T7" fmla="*/ 6 h 17"/>
                  <a:gd name="T8" fmla="*/ 8 w 15"/>
                  <a:gd name="T9" fmla="*/ 10 h 17"/>
                </a:gdLst>
                <a:ahLst/>
                <a:cxnLst>
                  <a:cxn ang="0">
                    <a:pos x="T0" y="T1"/>
                  </a:cxn>
                  <a:cxn ang="0">
                    <a:pos x="T2" y="T3"/>
                  </a:cxn>
                  <a:cxn ang="0">
                    <a:pos x="T4" y="T5"/>
                  </a:cxn>
                  <a:cxn ang="0">
                    <a:pos x="T6" y="T7"/>
                  </a:cxn>
                  <a:cxn ang="0">
                    <a:pos x="T8" y="T9"/>
                  </a:cxn>
                </a:cxnLst>
                <a:rect l="0" t="0" r="r" b="b"/>
                <a:pathLst>
                  <a:path w="15" h="17">
                    <a:moveTo>
                      <a:pt x="8" y="10"/>
                    </a:moveTo>
                    <a:cubicBezTo>
                      <a:pt x="7" y="9"/>
                      <a:pt x="6" y="7"/>
                      <a:pt x="7" y="6"/>
                    </a:cubicBezTo>
                    <a:cubicBezTo>
                      <a:pt x="9" y="10"/>
                      <a:pt x="12" y="13"/>
                      <a:pt x="15" y="17"/>
                    </a:cubicBezTo>
                    <a:cubicBezTo>
                      <a:pt x="14" y="17"/>
                      <a:pt x="9" y="12"/>
                      <a:pt x="4" y="6"/>
                    </a:cubicBezTo>
                    <a:cubicBezTo>
                      <a:pt x="0" y="0"/>
                      <a:pt x="5" y="7"/>
                      <a:pt x="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1" name="Freeform 6949">
                <a:extLst>
                  <a:ext uri="{FF2B5EF4-FFF2-40B4-BE49-F238E27FC236}">
                    <a16:creationId xmlns:a16="http://schemas.microsoft.com/office/drawing/2014/main" id="{ED0584FF-C76D-4CC4-99F9-4CA81062228B}"/>
                  </a:ext>
                </a:extLst>
              </p:cNvPr>
              <p:cNvSpPr>
                <a:spLocks/>
              </p:cNvSpPr>
              <p:nvPr/>
            </p:nvSpPr>
            <p:spPr bwMode="auto">
              <a:xfrm>
                <a:off x="2739" y="2230"/>
                <a:ext cx="6" cy="24"/>
              </a:xfrm>
              <a:custGeom>
                <a:avLst/>
                <a:gdLst>
                  <a:gd name="T0" fmla="*/ 6 w 10"/>
                  <a:gd name="T1" fmla="*/ 12 h 42"/>
                  <a:gd name="T2" fmla="*/ 7 w 10"/>
                  <a:gd name="T3" fmla="*/ 24 h 42"/>
                  <a:gd name="T4" fmla="*/ 2 w 10"/>
                  <a:gd name="T5" fmla="*/ 32 h 42"/>
                  <a:gd name="T6" fmla="*/ 1 w 10"/>
                  <a:gd name="T7" fmla="*/ 42 h 42"/>
                  <a:gd name="T8" fmla="*/ 0 w 10"/>
                  <a:gd name="T9" fmla="*/ 36 h 42"/>
                  <a:gd name="T10" fmla="*/ 6 w 10"/>
                  <a:gd name="T11" fmla="*/ 12 h 42"/>
                </a:gdLst>
                <a:ahLst/>
                <a:cxnLst>
                  <a:cxn ang="0">
                    <a:pos x="T0" y="T1"/>
                  </a:cxn>
                  <a:cxn ang="0">
                    <a:pos x="T2" y="T3"/>
                  </a:cxn>
                  <a:cxn ang="0">
                    <a:pos x="T4" y="T5"/>
                  </a:cxn>
                  <a:cxn ang="0">
                    <a:pos x="T6" y="T7"/>
                  </a:cxn>
                  <a:cxn ang="0">
                    <a:pos x="T8" y="T9"/>
                  </a:cxn>
                  <a:cxn ang="0">
                    <a:pos x="T10" y="T11"/>
                  </a:cxn>
                </a:cxnLst>
                <a:rect l="0" t="0" r="r" b="b"/>
                <a:pathLst>
                  <a:path w="10" h="42">
                    <a:moveTo>
                      <a:pt x="6" y="12"/>
                    </a:moveTo>
                    <a:cubicBezTo>
                      <a:pt x="10" y="0"/>
                      <a:pt x="9" y="14"/>
                      <a:pt x="7" y="24"/>
                    </a:cubicBezTo>
                    <a:cubicBezTo>
                      <a:pt x="8" y="17"/>
                      <a:pt x="4" y="27"/>
                      <a:pt x="2" y="32"/>
                    </a:cubicBezTo>
                    <a:cubicBezTo>
                      <a:pt x="0" y="38"/>
                      <a:pt x="5" y="28"/>
                      <a:pt x="1" y="42"/>
                    </a:cubicBezTo>
                    <a:cubicBezTo>
                      <a:pt x="0" y="41"/>
                      <a:pt x="0" y="38"/>
                      <a:pt x="0" y="36"/>
                    </a:cubicBezTo>
                    <a:cubicBezTo>
                      <a:pt x="2" y="30"/>
                      <a:pt x="5" y="20"/>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2" name="Freeform 6950">
                <a:extLst>
                  <a:ext uri="{FF2B5EF4-FFF2-40B4-BE49-F238E27FC236}">
                    <a16:creationId xmlns:a16="http://schemas.microsoft.com/office/drawing/2014/main" id="{DBC435DE-08FB-438A-800D-013EC9DF12F3}"/>
                  </a:ext>
                </a:extLst>
              </p:cNvPr>
              <p:cNvSpPr>
                <a:spLocks/>
              </p:cNvSpPr>
              <p:nvPr/>
            </p:nvSpPr>
            <p:spPr bwMode="auto">
              <a:xfrm>
                <a:off x="2138" y="2593"/>
                <a:ext cx="15" cy="6"/>
              </a:xfrm>
              <a:custGeom>
                <a:avLst/>
                <a:gdLst>
                  <a:gd name="T0" fmla="*/ 5 w 26"/>
                  <a:gd name="T1" fmla="*/ 4 h 9"/>
                  <a:gd name="T2" fmla="*/ 18 w 26"/>
                  <a:gd name="T3" fmla="*/ 4 h 9"/>
                  <a:gd name="T4" fmla="*/ 26 w 26"/>
                  <a:gd name="T5" fmla="*/ 9 h 9"/>
                  <a:gd name="T6" fmla="*/ 5 w 26"/>
                  <a:gd name="T7" fmla="*/ 4 h 9"/>
                </a:gdLst>
                <a:ahLst/>
                <a:cxnLst>
                  <a:cxn ang="0">
                    <a:pos x="T0" y="T1"/>
                  </a:cxn>
                  <a:cxn ang="0">
                    <a:pos x="T2" y="T3"/>
                  </a:cxn>
                  <a:cxn ang="0">
                    <a:pos x="T4" y="T5"/>
                  </a:cxn>
                  <a:cxn ang="0">
                    <a:pos x="T6" y="T7"/>
                  </a:cxn>
                </a:cxnLst>
                <a:rect l="0" t="0" r="r" b="b"/>
                <a:pathLst>
                  <a:path w="26" h="9">
                    <a:moveTo>
                      <a:pt x="5" y="4"/>
                    </a:moveTo>
                    <a:cubicBezTo>
                      <a:pt x="17" y="6"/>
                      <a:pt x="0" y="0"/>
                      <a:pt x="18" y="4"/>
                    </a:cubicBezTo>
                    <a:cubicBezTo>
                      <a:pt x="7" y="4"/>
                      <a:pt x="23" y="7"/>
                      <a:pt x="26" y="9"/>
                    </a:cubicBezTo>
                    <a:cubicBezTo>
                      <a:pt x="18" y="6"/>
                      <a:pt x="16" y="7"/>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3" name="Freeform 6951">
                <a:extLst>
                  <a:ext uri="{FF2B5EF4-FFF2-40B4-BE49-F238E27FC236}">
                    <a16:creationId xmlns:a16="http://schemas.microsoft.com/office/drawing/2014/main" id="{85821DE5-920B-4B81-ACD9-BA090D38BC48}"/>
                  </a:ext>
                </a:extLst>
              </p:cNvPr>
              <p:cNvSpPr>
                <a:spLocks/>
              </p:cNvSpPr>
              <p:nvPr/>
            </p:nvSpPr>
            <p:spPr bwMode="auto">
              <a:xfrm>
                <a:off x="2690" y="2358"/>
                <a:ext cx="5" cy="12"/>
              </a:xfrm>
              <a:custGeom>
                <a:avLst/>
                <a:gdLst>
                  <a:gd name="T0" fmla="*/ 3 w 9"/>
                  <a:gd name="T1" fmla="*/ 14 h 20"/>
                  <a:gd name="T2" fmla="*/ 0 w 9"/>
                  <a:gd name="T3" fmla="*/ 17 h 20"/>
                  <a:gd name="T4" fmla="*/ 2 w 9"/>
                  <a:gd name="T5" fmla="*/ 14 h 20"/>
                  <a:gd name="T6" fmla="*/ 5 w 9"/>
                  <a:gd name="T7" fmla="*/ 8 h 20"/>
                  <a:gd name="T8" fmla="*/ 7 w 9"/>
                  <a:gd name="T9" fmla="*/ 8 h 20"/>
                  <a:gd name="T10" fmla="*/ 0 w 9"/>
                  <a:gd name="T11" fmla="*/ 20 h 20"/>
                  <a:gd name="T12" fmla="*/ 3 w 9"/>
                  <a:gd name="T13" fmla="*/ 14 h 20"/>
                </a:gdLst>
                <a:ahLst/>
                <a:cxnLst>
                  <a:cxn ang="0">
                    <a:pos x="T0" y="T1"/>
                  </a:cxn>
                  <a:cxn ang="0">
                    <a:pos x="T2" y="T3"/>
                  </a:cxn>
                  <a:cxn ang="0">
                    <a:pos x="T4" y="T5"/>
                  </a:cxn>
                  <a:cxn ang="0">
                    <a:pos x="T6" y="T7"/>
                  </a:cxn>
                  <a:cxn ang="0">
                    <a:pos x="T8" y="T9"/>
                  </a:cxn>
                  <a:cxn ang="0">
                    <a:pos x="T10" y="T11"/>
                  </a:cxn>
                  <a:cxn ang="0">
                    <a:pos x="T12" y="T13"/>
                  </a:cxn>
                </a:cxnLst>
                <a:rect l="0" t="0" r="r" b="b"/>
                <a:pathLst>
                  <a:path w="9" h="20">
                    <a:moveTo>
                      <a:pt x="3" y="14"/>
                    </a:moveTo>
                    <a:cubicBezTo>
                      <a:pt x="2" y="16"/>
                      <a:pt x="0" y="17"/>
                      <a:pt x="0" y="17"/>
                    </a:cubicBezTo>
                    <a:cubicBezTo>
                      <a:pt x="4" y="9"/>
                      <a:pt x="2" y="13"/>
                      <a:pt x="2" y="14"/>
                    </a:cubicBezTo>
                    <a:cubicBezTo>
                      <a:pt x="6" y="9"/>
                      <a:pt x="5" y="8"/>
                      <a:pt x="5" y="8"/>
                    </a:cubicBezTo>
                    <a:cubicBezTo>
                      <a:pt x="9" y="0"/>
                      <a:pt x="7" y="7"/>
                      <a:pt x="7" y="8"/>
                    </a:cubicBezTo>
                    <a:cubicBezTo>
                      <a:pt x="3" y="14"/>
                      <a:pt x="5" y="12"/>
                      <a:pt x="0" y="20"/>
                    </a:cubicBezTo>
                    <a:cubicBezTo>
                      <a:pt x="0" y="20"/>
                      <a:pt x="2" y="16"/>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4" name="Freeform 6952">
                <a:extLst>
                  <a:ext uri="{FF2B5EF4-FFF2-40B4-BE49-F238E27FC236}">
                    <a16:creationId xmlns:a16="http://schemas.microsoft.com/office/drawing/2014/main" id="{44DDCB3F-6393-454A-A4FF-8B74443FB36B}"/>
                  </a:ext>
                </a:extLst>
              </p:cNvPr>
              <p:cNvSpPr>
                <a:spLocks/>
              </p:cNvSpPr>
              <p:nvPr/>
            </p:nvSpPr>
            <p:spPr bwMode="auto">
              <a:xfrm>
                <a:off x="2719" y="2299"/>
                <a:ext cx="5" cy="12"/>
              </a:xfrm>
              <a:custGeom>
                <a:avLst/>
                <a:gdLst>
                  <a:gd name="T0" fmla="*/ 8 w 9"/>
                  <a:gd name="T1" fmla="*/ 5 h 21"/>
                  <a:gd name="T2" fmla="*/ 0 w 9"/>
                  <a:gd name="T3" fmla="*/ 16 h 21"/>
                  <a:gd name="T4" fmla="*/ 5 w 9"/>
                  <a:gd name="T5" fmla="*/ 3 h 21"/>
                  <a:gd name="T6" fmla="*/ 3 w 9"/>
                  <a:gd name="T7" fmla="*/ 9 h 21"/>
                  <a:gd name="T8" fmla="*/ 8 w 9"/>
                  <a:gd name="T9" fmla="*/ 5 h 21"/>
                </a:gdLst>
                <a:ahLst/>
                <a:cxnLst>
                  <a:cxn ang="0">
                    <a:pos x="T0" y="T1"/>
                  </a:cxn>
                  <a:cxn ang="0">
                    <a:pos x="T2" y="T3"/>
                  </a:cxn>
                  <a:cxn ang="0">
                    <a:pos x="T4" y="T5"/>
                  </a:cxn>
                  <a:cxn ang="0">
                    <a:pos x="T6" y="T7"/>
                  </a:cxn>
                  <a:cxn ang="0">
                    <a:pos x="T8" y="T9"/>
                  </a:cxn>
                </a:cxnLst>
                <a:rect l="0" t="0" r="r" b="b"/>
                <a:pathLst>
                  <a:path w="9" h="21">
                    <a:moveTo>
                      <a:pt x="8" y="5"/>
                    </a:moveTo>
                    <a:cubicBezTo>
                      <a:pt x="1" y="21"/>
                      <a:pt x="7" y="0"/>
                      <a:pt x="0" y="16"/>
                    </a:cubicBezTo>
                    <a:cubicBezTo>
                      <a:pt x="0" y="15"/>
                      <a:pt x="3" y="8"/>
                      <a:pt x="5" y="3"/>
                    </a:cubicBezTo>
                    <a:cubicBezTo>
                      <a:pt x="5" y="3"/>
                      <a:pt x="3" y="7"/>
                      <a:pt x="3" y="9"/>
                    </a:cubicBezTo>
                    <a:cubicBezTo>
                      <a:pt x="5" y="7"/>
                      <a:pt x="9" y="1"/>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5" name="Freeform 6953">
                <a:extLst>
                  <a:ext uri="{FF2B5EF4-FFF2-40B4-BE49-F238E27FC236}">
                    <a16:creationId xmlns:a16="http://schemas.microsoft.com/office/drawing/2014/main" id="{0E17BA75-9AC4-4184-8020-54FD504C2931}"/>
                  </a:ext>
                </a:extLst>
              </p:cNvPr>
              <p:cNvSpPr>
                <a:spLocks/>
              </p:cNvSpPr>
              <p:nvPr/>
            </p:nvSpPr>
            <p:spPr bwMode="auto">
              <a:xfrm>
                <a:off x="2631" y="2395"/>
                <a:ext cx="40" cy="47"/>
              </a:xfrm>
              <a:custGeom>
                <a:avLst/>
                <a:gdLst>
                  <a:gd name="T0" fmla="*/ 42 w 70"/>
                  <a:gd name="T1" fmla="*/ 45 h 82"/>
                  <a:gd name="T2" fmla="*/ 43 w 70"/>
                  <a:gd name="T3" fmla="*/ 42 h 82"/>
                  <a:gd name="T4" fmla="*/ 48 w 70"/>
                  <a:gd name="T5" fmla="*/ 33 h 82"/>
                  <a:gd name="T6" fmla="*/ 42 w 70"/>
                  <a:gd name="T7" fmla="*/ 41 h 82"/>
                  <a:gd name="T8" fmla="*/ 33 w 70"/>
                  <a:gd name="T9" fmla="*/ 50 h 82"/>
                  <a:gd name="T10" fmla="*/ 40 w 70"/>
                  <a:gd name="T11" fmla="*/ 38 h 82"/>
                  <a:gd name="T12" fmla="*/ 32 w 70"/>
                  <a:gd name="T13" fmla="*/ 47 h 82"/>
                  <a:gd name="T14" fmla="*/ 27 w 70"/>
                  <a:gd name="T15" fmla="*/ 58 h 82"/>
                  <a:gd name="T16" fmla="*/ 17 w 70"/>
                  <a:gd name="T17" fmla="*/ 69 h 82"/>
                  <a:gd name="T18" fmla="*/ 31 w 70"/>
                  <a:gd name="T19" fmla="*/ 46 h 82"/>
                  <a:gd name="T20" fmla="*/ 3 w 70"/>
                  <a:gd name="T21" fmla="*/ 79 h 82"/>
                  <a:gd name="T22" fmla="*/ 0 w 70"/>
                  <a:gd name="T23" fmla="*/ 82 h 82"/>
                  <a:gd name="T24" fmla="*/ 36 w 70"/>
                  <a:gd name="T25" fmla="*/ 38 h 82"/>
                  <a:gd name="T26" fmla="*/ 24 w 70"/>
                  <a:gd name="T27" fmla="*/ 52 h 82"/>
                  <a:gd name="T28" fmla="*/ 26 w 70"/>
                  <a:gd name="T29" fmla="*/ 49 h 82"/>
                  <a:gd name="T30" fmla="*/ 25 w 70"/>
                  <a:gd name="T31" fmla="*/ 49 h 82"/>
                  <a:gd name="T32" fmla="*/ 36 w 70"/>
                  <a:gd name="T33" fmla="*/ 41 h 82"/>
                  <a:gd name="T34" fmla="*/ 58 w 70"/>
                  <a:gd name="T35" fmla="*/ 12 h 82"/>
                  <a:gd name="T36" fmla="*/ 56 w 70"/>
                  <a:gd name="T37" fmla="*/ 18 h 82"/>
                  <a:gd name="T38" fmla="*/ 63 w 70"/>
                  <a:gd name="T39" fmla="*/ 9 h 82"/>
                  <a:gd name="T40" fmla="*/ 64 w 70"/>
                  <a:gd name="T41" fmla="*/ 13 h 82"/>
                  <a:gd name="T42" fmla="*/ 53 w 70"/>
                  <a:gd name="T43" fmla="*/ 28 h 82"/>
                  <a:gd name="T44" fmla="*/ 42 w 70"/>
                  <a:gd name="T45"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 h="82">
                    <a:moveTo>
                      <a:pt x="42" y="45"/>
                    </a:moveTo>
                    <a:cubicBezTo>
                      <a:pt x="38" y="49"/>
                      <a:pt x="40" y="46"/>
                      <a:pt x="43" y="42"/>
                    </a:cubicBezTo>
                    <a:cubicBezTo>
                      <a:pt x="46" y="37"/>
                      <a:pt x="50" y="32"/>
                      <a:pt x="48" y="33"/>
                    </a:cubicBezTo>
                    <a:cubicBezTo>
                      <a:pt x="46" y="34"/>
                      <a:pt x="41" y="40"/>
                      <a:pt x="42" y="41"/>
                    </a:cubicBezTo>
                    <a:cubicBezTo>
                      <a:pt x="39" y="43"/>
                      <a:pt x="34" y="50"/>
                      <a:pt x="33" y="50"/>
                    </a:cubicBezTo>
                    <a:cubicBezTo>
                      <a:pt x="38" y="43"/>
                      <a:pt x="41" y="39"/>
                      <a:pt x="40" y="38"/>
                    </a:cubicBezTo>
                    <a:cubicBezTo>
                      <a:pt x="39" y="38"/>
                      <a:pt x="33" y="48"/>
                      <a:pt x="32" y="47"/>
                    </a:cubicBezTo>
                    <a:cubicBezTo>
                      <a:pt x="28" y="52"/>
                      <a:pt x="29" y="54"/>
                      <a:pt x="27" y="58"/>
                    </a:cubicBezTo>
                    <a:cubicBezTo>
                      <a:pt x="23" y="63"/>
                      <a:pt x="22" y="64"/>
                      <a:pt x="17" y="69"/>
                    </a:cubicBezTo>
                    <a:cubicBezTo>
                      <a:pt x="24" y="58"/>
                      <a:pt x="26" y="56"/>
                      <a:pt x="31" y="46"/>
                    </a:cubicBezTo>
                    <a:cubicBezTo>
                      <a:pt x="22" y="57"/>
                      <a:pt x="13" y="68"/>
                      <a:pt x="3" y="79"/>
                    </a:cubicBezTo>
                    <a:cubicBezTo>
                      <a:pt x="3" y="79"/>
                      <a:pt x="2" y="80"/>
                      <a:pt x="0" y="82"/>
                    </a:cubicBezTo>
                    <a:cubicBezTo>
                      <a:pt x="9" y="70"/>
                      <a:pt x="20" y="59"/>
                      <a:pt x="36" y="38"/>
                    </a:cubicBezTo>
                    <a:cubicBezTo>
                      <a:pt x="31" y="42"/>
                      <a:pt x="30" y="45"/>
                      <a:pt x="24" y="52"/>
                    </a:cubicBezTo>
                    <a:cubicBezTo>
                      <a:pt x="23" y="52"/>
                      <a:pt x="25" y="51"/>
                      <a:pt x="26" y="49"/>
                    </a:cubicBezTo>
                    <a:cubicBezTo>
                      <a:pt x="25" y="49"/>
                      <a:pt x="25" y="49"/>
                      <a:pt x="25" y="49"/>
                    </a:cubicBezTo>
                    <a:cubicBezTo>
                      <a:pt x="33" y="38"/>
                      <a:pt x="49" y="22"/>
                      <a:pt x="36" y="41"/>
                    </a:cubicBezTo>
                    <a:cubicBezTo>
                      <a:pt x="45" y="31"/>
                      <a:pt x="51" y="23"/>
                      <a:pt x="58" y="12"/>
                    </a:cubicBezTo>
                    <a:cubicBezTo>
                      <a:pt x="61" y="10"/>
                      <a:pt x="55" y="18"/>
                      <a:pt x="56" y="18"/>
                    </a:cubicBezTo>
                    <a:cubicBezTo>
                      <a:pt x="58" y="17"/>
                      <a:pt x="67" y="7"/>
                      <a:pt x="63" y="9"/>
                    </a:cubicBezTo>
                    <a:cubicBezTo>
                      <a:pt x="70" y="0"/>
                      <a:pt x="60" y="16"/>
                      <a:pt x="64" y="13"/>
                    </a:cubicBezTo>
                    <a:cubicBezTo>
                      <a:pt x="57" y="22"/>
                      <a:pt x="55" y="25"/>
                      <a:pt x="53" y="28"/>
                    </a:cubicBezTo>
                    <a:cubicBezTo>
                      <a:pt x="51" y="31"/>
                      <a:pt x="50" y="34"/>
                      <a:pt x="4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6" name="Freeform 6954">
                <a:extLst>
                  <a:ext uri="{FF2B5EF4-FFF2-40B4-BE49-F238E27FC236}">
                    <a16:creationId xmlns:a16="http://schemas.microsoft.com/office/drawing/2014/main" id="{853D578A-D6A3-4BCE-9CEF-0013D47B5C07}"/>
                  </a:ext>
                </a:extLst>
              </p:cNvPr>
              <p:cNvSpPr>
                <a:spLocks/>
              </p:cNvSpPr>
              <p:nvPr/>
            </p:nvSpPr>
            <p:spPr bwMode="auto">
              <a:xfrm>
                <a:off x="2662" y="1844"/>
                <a:ext cx="11" cy="12"/>
              </a:xfrm>
              <a:custGeom>
                <a:avLst/>
                <a:gdLst>
                  <a:gd name="T0" fmla="*/ 11 w 19"/>
                  <a:gd name="T1" fmla="*/ 15 h 21"/>
                  <a:gd name="T2" fmla="*/ 9 w 19"/>
                  <a:gd name="T3" fmla="*/ 14 h 21"/>
                  <a:gd name="T4" fmla="*/ 4 w 19"/>
                  <a:gd name="T5" fmla="*/ 2 h 21"/>
                  <a:gd name="T6" fmla="*/ 11 w 19"/>
                  <a:gd name="T7" fmla="*/ 8 h 21"/>
                  <a:gd name="T8" fmla="*/ 19 w 19"/>
                  <a:gd name="T9" fmla="*/ 18 h 21"/>
                  <a:gd name="T10" fmla="*/ 11 w 19"/>
                  <a:gd name="T11" fmla="*/ 15 h 21"/>
                </a:gdLst>
                <a:ahLst/>
                <a:cxnLst>
                  <a:cxn ang="0">
                    <a:pos x="T0" y="T1"/>
                  </a:cxn>
                  <a:cxn ang="0">
                    <a:pos x="T2" y="T3"/>
                  </a:cxn>
                  <a:cxn ang="0">
                    <a:pos x="T4" y="T5"/>
                  </a:cxn>
                  <a:cxn ang="0">
                    <a:pos x="T6" y="T7"/>
                  </a:cxn>
                  <a:cxn ang="0">
                    <a:pos x="T8" y="T9"/>
                  </a:cxn>
                  <a:cxn ang="0">
                    <a:pos x="T10" y="T11"/>
                  </a:cxn>
                </a:cxnLst>
                <a:rect l="0" t="0" r="r" b="b"/>
                <a:pathLst>
                  <a:path w="19" h="21">
                    <a:moveTo>
                      <a:pt x="11" y="15"/>
                    </a:moveTo>
                    <a:cubicBezTo>
                      <a:pt x="9" y="12"/>
                      <a:pt x="9" y="14"/>
                      <a:pt x="9" y="14"/>
                    </a:cubicBezTo>
                    <a:cubicBezTo>
                      <a:pt x="0" y="0"/>
                      <a:pt x="18" y="21"/>
                      <a:pt x="4" y="2"/>
                    </a:cubicBezTo>
                    <a:cubicBezTo>
                      <a:pt x="10" y="9"/>
                      <a:pt x="10" y="8"/>
                      <a:pt x="11" y="8"/>
                    </a:cubicBezTo>
                    <a:cubicBezTo>
                      <a:pt x="11" y="7"/>
                      <a:pt x="12" y="8"/>
                      <a:pt x="19" y="18"/>
                    </a:cubicBezTo>
                    <a:cubicBezTo>
                      <a:pt x="13" y="13"/>
                      <a:pt x="14" y="21"/>
                      <a:pt x="1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7" name="Freeform 6955">
                <a:extLst>
                  <a:ext uri="{FF2B5EF4-FFF2-40B4-BE49-F238E27FC236}">
                    <a16:creationId xmlns:a16="http://schemas.microsoft.com/office/drawing/2014/main" id="{1021D50B-651D-4CF2-A253-7755F8E8BAEB}"/>
                  </a:ext>
                </a:extLst>
              </p:cNvPr>
              <p:cNvSpPr>
                <a:spLocks/>
              </p:cNvSpPr>
              <p:nvPr/>
            </p:nvSpPr>
            <p:spPr bwMode="auto">
              <a:xfrm>
                <a:off x="2248" y="2608"/>
                <a:ext cx="12" cy="4"/>
              </a:xfrm>
              <a:custGeom>
                <a:avLst/>
                <a:gdLst>
                  <a:gd name="T0" fmla="*/ 21 w 21"/>
                  <a:gd name="T1" fmla="*/ 6 h 7"/>
                  <a:gd name="T2" fmla="*/ 10 w 21"/>
                  <a:gd name="T3" fmla="*/ 6 h 7"/>
                  <a:gd name="T4" fmla="*/ 11 w 21"/>
                  <a:gd name="T5" fmla="*/ 1 h 7"/>
                  <a:gd name="T6" fmla="*/ 0 w 21"/>
                  <a:gd name="T7" fmla="*/ 1 h 7"/>
                  <a:gd name="T8" fmla="*/ 18 w 21"/>
                  <a:gd name="T9" fmla="*/ 1 h 7"/>
                  <a:gd name="T10" fmla="*/ 21 w 21"/>
                  <a:gd name="T11" fmla="*/ 6 h 7"/>
                </a:gdLst>
                <a:ahLst/>
                <a:cxnLst>
                  <a:cxn ang="0">
                    <a:pos x="T0" y="T1"/>
                  </a:cxn>
                  <a:cxn ang="0">
                    <a:pos x="T2" y="T3"/>
                  </a:cxn>
                  <a:cxn ang="0">
                    <a:pos x="T4" y="T5"/>
                  </a:cxn>
                  <a:cxn ang="0">
                    <a:pos x="T6" y="T7"/>
                  </a:cxn>
                  <a:cxn ang="0">
                    <a:pos x="T8" y="T9"/>
                  </a:cxn>
                  <a:cxn ang="0">
                    <a:pos x="T10" y="T11"/>
                  </a:cxn>
                </a:cxnLst>
                <a:rect l="0" t="0" r="r" b="b"/>
                <a:pathLst>
                  <a:path w="21" h="7">
                    <a:moveTo>
                      <a:pt x="21" y="6"/>
                    </a:moveTo>
                    <a:cubicBezTo>
                      <a:pt x="20" y="7"/>
                      <a:pt x="16" y="6"/>
                      <a:pt x="10" y="6"/>
                    </a:cubicBezTo>
                    <a:cubicBezTo>
                      <a:pt x="18" y="4"/>
                      <a:pt x="10" y="3"/>
                      <a:pt x="11" y="1"/>
                    </a:cubicBezTo>
                    <a:cubicBezTo>
                      <a:pt x="0" y="1"/>
                      <a:pt x="0" y="1"/>
                      <a:pt x="0" y="1"/>
                    </a:cubicBezTo>
                    <a:cubicBezTo>
                      <a:pt x="0" y="0"/>
                      <a:pt x="16" y="1"/>
                      <a:pt x="18" y="1"/>
                    </a:cubicBezTo>
                    <a:cubicBezTo>
                      <a:pt x="16" y="2"/>
                      <a:pt x="19"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8" name="Freeform 6956">
                <a:extLst>
                  <a:ext uri="{FF2B5EF4-FFF2-40B4-BE49-F238E27FC236}">
                    <a16:creationId xmlns:a16="http://schemas.microsoft.com/office/drawing/2014/main" id="{BA953CD8-A20E-4CFD-A495-CA69F8AF7245}"/>
                  </a:ext>
                </a:extLst>
              </p:cNvPr>
              <p:cNvSpPr>
                <a:spLocks/>
              </p:cNvSpPr>
              <p:nvPr/>
            </p:nvSpPr>
            <p:spPr bwMode="auto">
              <a:xfrm>
                <a:off x="2045" y="2560"/>
                <a:ext cx="11" cy="6"/>
              </a:xfrm>
              <a:custGeom>
                <a:avLst/>
                <a:gdLst>
                  <a:gd name="T0" fmla="*/ 13 w 20"/>
                  <a:gd name="T1" fmla="*/ 8 h 11"/>
                  <a:gd name="T2" fmla="*/ 0 w 20"/>
                  <a:gd name="T3" fmla="*/ 0 h 11"/>
                  <a:gd name="T4" fmla="*/ 20 w 20"/>
                  <a:gd name="T5" fmla="*/ 10 h 11"/>
                  <a:gd name="T6" fmla="*/ 13 w 20"/>
                  <a:gd name="T7" fmla="*/ 8 h 11"/>
                </a:gdLst>
                <a:ahLst/>
                <a:cxnLst>
                  <a:cxn ang="0">
                    <a:pos x="T0" y="T1"/>
                  </a:cxn>
                  <a:cxn ang="0">
                    <a:pos x="T2" y="T3"/>
                  </a:cxn>
                  <a:cxn ang="0">
                    <a:pos x="T4" y="T5"/>
                  </a:cxn>
                  <a:cxn ang="0">
                    <a:pos x="T6" y="T7"/>
                  </a:cxn>
                </a:cxnLst>
                <a:rect l="0" t="0" r="r" b="b"/>
                <a:pathLst>
                  <a:path w="20" h="11">
                    <a:moveTo>
                      <a:pt x="13" y="8"/>
                    </a:moveTo>
                    <a:cubicBezTo>
                      <a:pt x="4" y="5"/>
                      <a:pt x="10" y="5"/>
                      <a:pt x="0" y="0"/>
                    </a:cubicBezTo>
                    <a:cubicBezTo>
                      <a:pt x="4" y="1"/>
                      <a:pt x="16" y="8"/>
                      <a:pt x="20" y="10"/>
                    </a:cubicBezTo>
                    <a:cubicBezTo>
                      <a:pt x="19" y="11"/>
                      <a:pt x="13"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39" name="Freeform 6957">
                <a:extLst>
                  <a:ext uri="{FF2B5EF4-FFF2-40B4-BE49-F238E27FC236}">
                    <a16:creationId xmlns:a16="http://schemas.microsoft.com/office/drawing/2014/main" id="{0F73F050-D163-48FB-AB82-23D8B45DADE2}"/>
                  </a:ext>
                </a:extLst>
              </p:cNvPr>
              <p:cNvSpPr>
                <a:spLocks/>
              </p:cNvSpPr>
              <p:nvPr/>
            </p:nvSpPr>
            <p:spPr bwMode="auto">
              <a:xfrm>
                <a:off x="2467" y="2544"/>
                <a:ext cx="37" cy="20"/>
              </a:xfrm>
              <a:custGeom>
                <a:avLst/>
                <a:gdLst>
                  <a:gd name="T0" fmla="*/ 21 w 66"/>
                  <a:gd name="T1" fmla="*/ 31 h 36"/>
                  <a:gd name="T2" fmla="*/ 31 w 66"/>
                  <a:gd name="T3" fmla="*/ 23 h 36"/>
                  <a:gd name="T4" fmla="*/ 11 w 66"/>
                  <a:gd name="T5" fmla="*/ 32 h 36"/>
                  <a:gd name="T6" fmla="*/ 23 w 66"/>
                  <a:gd name="T7" fmla="*/ 25 h 36"/>
                  <a:gd name="T8" fmla="*/ 0 w 66"/>
                  <a:gd name="T9" fmla="*/ 36 h 36"/>
                  <a:gd name="T10" fmla="*/ 3 w 66"/>
                  <a:gd name="T11" fmla="*/ 31 h 36"/>
                  <a:gd name="T12" fmla="*/ 16 w 66"/>
                  <a:gd name="T13" fmla="*/ 24 h 36"/>
                  <a:gd name="T14" fmla="*/ 7 w 66"/>
                  <a:gd name="T15" fmla="*/ 30 h 36"/>
                  <a:gd name="T16" fmla="*/ 22 w 66"/>
                  <a:gd name="T17" fmla="*/ 21 h 36"/>
                  <a:gd name="T18" fmla="*/ 12 w 66"/>
                  <a:gd name="T19" fmla="*/ 26 h 36"/>
                  <a:gd name="T20" fmla="*/ 5 w 66"/>
                  <a:gd name="T21" fmla="*/ 28 h 36"/>
                  <a:gd name="T22" fmla="*/ 30 w 66"/>
                  <a:gd name="T23" fmla="*/ 15 h 36"/>
                  <a:gd name="T24" fmla="*/ 61 w 66"/>
                  <a:gd name="T25" fmla="*/ 1 h 36"/>
                  <a:gd name="T26" fmla="*/ 46 w 66"/>
                  <a:gd name="T27" fmla="*/ 10 h 36"/>
                  <a:gd name="T28" fmla="*/ 33 w 66"/>
                  <a:gd name="T29" fmla="*/ 21 h 36"/>
                  <a:gd name="T30" fmla="*/ 35 w 66"/>
                  <a:gd name="T31" fmla="*/ 18 h 36"/>
                  <a:gd name="T32" fmla="*/ 26 w 66"/>
                  <a:gd name="T33" fmla="*/ 23 h 36"/>
                  <a:gd name="T34" fmla="*/ 38 w 66"/>
                  <a:gd name="T35" fmla="*/ 20 h 36"/>
                  <a:gd name="T36" fmla="*/ 31 w 66"/>
                  <a:gd name="T37" fmla="*/ 25 h 36"/>
                  <a:gd name="T38" fmla="*/ 21 w 66"/>
                  <a:gd name="T3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36">
                    <a:moveTo>
                      <a:pt x="21" y="31"/>
                    </a:moveTo>
                    <a:cubicBezTo>
                      <a:pt x="12" y="34"/>
                      <a:pt x="25" y="26"/>
                      <a:pt x="31" y="23"/>
                    </a:cubicBezTo>
                    <a:cubicBezTo>
                      <a:pt x="25" y="24"/>
                      <a:pt x="16" y="31"/>
                      <a:pt x="11" y="32"/>
                    </a:cubicBezTo>
                    <a:cubicBezTo>
                      <a:pt x="12" y="31"/>
                      <a:pt x="17" y="28"/>
                      <a:pt x="23" y="25"/>
                    </a:cubicBezTo>
                    <a:cubicBezTo>
                      <a:pt x="18" y="26"/>
                      <a:pt x="12" y="31"/>
                      <a:pt x="0" y="36"/>
                    </a:cubicBezTo>
                    <a:cubicBezTo>
                      <a:pt x="9" y="30"/>
                      <a:pt x="13" y="29"/>
                      <a:pt x="3" y="31"/>
                    </a:cubicBezTo>
                    <a:cubicBezTo>
                      <a:pt x="6" y="29"/>
                      <a:pt x="10" y="27"/>
                      <a:pt x="16" y="24"/>
                    </a:cubicBezTo>
                    <a:cubicBezTo>
                      <a:pt x="16" y="25"/>
                      <a:pt x="6" y="29"/>
                      <a:pt x="7" y="30"/>
                    </a:cubicBezTo>
                    <a:cubicBezTo>
                      <a:pt x="14" y="28"/>
                      <a:pt x="16" y="24"/>
                      <a:pt x="22" y="21"/>
                    </a:cubicBezTo>
                    <a:cubicBezTo>
                      <a:pt x="22" y="21"/>
                      <a:pt x="17" y="23"/>
                      <a:pt x="12" y="26"/>
                    </a:cubicBezTo>
                    <a:cubicBezTo>
                      <a:pt x="7" y="28"/>
                      <a:pt x="3" y="30"/>
                      <a:pt x="5" y="28"/>
                    </a:cubicBezTo>
                    <a:cubicBezTo>
                      <a:pt x="18" y="22"/>
                      <a:pt x="28" y="17"/>
                      <a:pt x="30" y="15"/>
                    </a:cubicBezTo>
                    <a:cubicBezTo>
                      <a:pt x="37" y="13"/>
                      <a:pt x="49" y="9"/>
                      <a:pt x="61" y="1"/>
                    </a:cubicBezTo>
                    <a:cubicBezTo>
                      <a:pt x="66" y="0"/>
                      <a:pt x="52" y="7"/>
                      <a:pt x="46" y="10"/>
                    </a:cubicBezTo>
                    <a:cubicBezTo>
                      <a:pt x="52" y="9"/>
                      <a:pt x="49" y="13"/>
                      <a:pt x="33" y="21"/>
                    </a:cubicBezTo>
                    <a:cubicBezTo>
                      <a:pt x="35" y="20"/>
                      <a:pt x="36" y="19"/>
                      <a:pt x="35" y="18"/>
                    </a:cubicBezTo>
                    <a:cubicBezTo>
                      <a:pt x="33" y="20"/>
                      <a:pt x="30" y="21"/>
                      <a:pt x="26" y="23"/>
                    </a:cubicBezTo>
                    <a:cubicBezTo>
                      <a:pt x="25" y="26"/>
                      <a:pt x="40" y="17"/>
                      <a:pt x="38" y="20"/>
                    </a:cubicBezTo>
                    <a:cubicBezTo>
                      <a:pt x="32" y="23"/>
                      <a:pt x="32" y="24"/>
                      <a:pt x="31" y="25"/>
                    </a:cubicBezTo>
                    <a:cubicBezTo>
                      <a:pt x="30" y="26"/>
                      <a:pt x="29" y="28"/>
                      <a:pt x="2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0" name="Freeform 6958">
                <a:extLst>
                  <a:ext uri="{FF2B5EF4-FFF2-40B4-BE49-F238E27FC236}">
                    <a16:creationId xmlns:a16="http://schemas.microsoft.com/office/drawing/2014/main" id="{1AC1E917-EFC1-416A-829A-BE3F6FCDE74B}"/>
                  </a:ext>
                </a:extLst>
              </p:cNvPr>
              <p:cNvSpPr>
                <a:spLocks/>
              </p:cNvSpPr>
              <p:nvPr/>
            </p:nvSpPr>
            <p:spPr bwMode="auto">
              <a:xfrm>
                <a:off x="2399" y="2580"/>
                <a:ext cx="27" cy="9"/>
              </a:xfrm>
              <a:custGeom>
                <a:avLst/>
                <a:gdLst>
                  <a:gd name="T0" fmla="*/ 25 w 48"/>
                  <a:gd name="T1" fmla="*/ 10 h 16"/>
                  <a:gd name="T2" fmla="*/ 19 w 48"/>
                  <a:gd name="T3" fmla="*/ 8 h 16"/>
                  <a:gd name="T4" fmla="*/ 32 w 48"/>
                  <a:gd name="T5" fmla="*/ 3 h 16"/>
                  <a:gd name="T6" fmla="*/ 32 w 48"/>
                  <a:gd name="T7" fmla="*/ 11 h 16"/>
                  <a:gd name="T8" fmla="*/ 20 w 48"/>
                  <a:gd name="T9" fmla="*/ 13 h 16"/>
                  <a:gd name="T10" fmla="*/ 33 w 48"/>
                  <a:gd name="T11" fmla="*/ 8 h 16"/>
                  <a:gd name="T12" fmla="*/ 27 w 48"/>
                  <a:gd name="T13" fmla="*/ 11 h 16"/>
                  <a:gd name="T14" fmla="*/ 14 w 48"/>
                  <a:gd name="T15" fmla="*/ 13 h 16"/>
                  <a:gd name="T16" fmla="*/ 0 w 48"/>
                  <a:gd name="T17" fmla="*/ 16 h 16"/>
                  <a:gd name="T18" fmla="*/ 25 w 48"/>
                  <a:gd name="T1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6">
                    <a:moveTo>
                      <a:pt x="25" y="10"/>
                    </a:moveTo>
                    <a:cubicBezTo>
                      <a:pt x="23" y="9"/>
                      <a:pt x="35" y="3"/>
                      <a:pt x="19" y="8"/>
                    </a:cubicBezTo>
                    <a:cubicBezTo>
                      <a:pt x="20" y="7"/>
                      <a:pt x="25" y="5"/>
                      <a:pt x="32" y="3"/>
                    </a:cubicBezTo>
                    <a:cubicBezTo>
                      <a:pt x="48" y="0"/>
                      <a:pt x="40" y="7"/>
                      <a:pt x="32" y="11"/>
                    </a:cubicBezTo>
                    <a:cubicBezTo>
                      <a:pt x="22" y="14"/>
                      <a:pt x="28" y="12"/>
                      <a:pt x="20" y="13"/>
                    </a:cubicBezTo>
                    <a:cubicBezTo>
                      <a:pt x="32" y="10"/>
                      <a:pt x="30" y="9"/>
                      <a:pt x="33" y="8"/>
                    </a:cubicBezTo>
                    <a:cubicBezTo>
                      <a:pt x="32" y="7"/>
                      <a:pt x="23" y="11"/>
                      <a:pt x="27" y="11"/>
                    </a:cubicBezTo>
                    <a:cubicBezTo>
                      <a:pt x="18" y="13"/>
                      <a:pt x="16" y="13"/>
                      <a:pt x="14" y="13"/>
                    </a:cubicBezTo>
                    <a:cubicBezTo>
                      <a:pt x="12" y="13"/>
                      <a:pt x="9" y="14"/>
                      <a:pt x="0" y="16"/>
                    </a:cubicBezTo>
                    <a:cubicBezTo>
                      <a:pt x="5" y="13"/>
                      <a:pt x="17" y="12"/>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1" name="Freeform 6959">
                <a:extLst>
                  <a:ext uri="{FF2B5EF4-FFF2-40B4-BE49-F238E27FC236}">
                    <a16:creationId xmlns:a16="http://schemas.microsoft.com/office/drawing/2014/main" id="{F4037305-5DDB-4128-A3EA-5F064E634091}"/>
                  </a:ext>
                </a:extLst>
              </p:cNvPr>
              <p:cNvSpPr>
                <a:spLocks/>
              </p:cNvSpPr>
              <p:nvPr/>
            </p:nvSpPr>
            <p:spPr bwMode="auto">
              <a:xfrm>
                <a:off x="2690" y="2341"/>
                <a:ext cx="12" cy="22"/>
              </a:xfrm>
              <a:custGeom>
                <a:avLst/>
                <a:gdLst>
                  <a:gd name="T0" fmla="*/ 6 w 20"/>
                  <a:gd name="T1" fmla="*/ 26 h 38"/>
                  <a:gd name="T2" fmla="*/ 0 w 20"/>
                  <a:gd name="T3" fmla="*/ 32 h 38"/>
                  <a:gd name="T4" fmla="*/ 15 w 20"/>
                  <a:gd name="T5" fmla="*/ 4 h 38"/>
                  <a:gd name="T6" fmla="*/ 20 w 20"/>
                  <a:gd name="T7" fmla="*/ 4 h 38"/>
                  <a:gd name="T8" fmla="*/ 14 w 20"/>
                  <a:gd name="T9" fmla="*/ 10 h 38"/>
                  <a:gd name="T10" fmla="*/ 11 w 20"/>
                  <a:gd name="T11" fmla="*/ 22 h 38"/>
                  <a:gd name="T12" fmla="*/ 3 w 20"/>
                  <a:gd name="T13" fmla="*/ 38 h 38"/>
                  <a:gd name="T14" fmla="*/ 7 w 20"/>
                  <a:gd name="T15" fmla="*/ 29 h 38"/>
                  <a:gd name="T16" fmla="*/ 0 w 20"/>
                  <a:gd name="T17" fmla="*/ 35 h 38"/>
                  <a:gd name="T18" fmla="*/ 6 w 20"/>
                  <a:gd name="T1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8">
                    <a:moveTo>
                      <a:pt x="6" y="26"/>
                    </a:moveTo>
                    <a:cubicBezTo>
                      <a:pt x="6" y="22"/>
                      <a:pt x="0" y="36"/>
                      <a:pt x="0" y="32"/>
                    </a:cubicBezTo>
                    <a:cubicBezTo>
                      <a:pt x="5" y="24"/>
                      <a:pt x="8" y="16"/>
                      <a:pt x="15" y="4"/>
                    </a:cubicBezTo>
                    <a:cubicBezTo>
                      <a:pt x="19" y="0"/>
                      <a:pt x="18" y="3"/>
                      <a:pt x="20" y="4"/>
                    </a:cubicBezTo>
                    <a:cubicBezTo>
                      <a:pt x="17" y="9"/>
                      <a:pt x="15" y="11"/>
                      <a:pt x="14" y="10"/>
                    </a:cubicBezTo>
                    <a:cubicBezTo>
                      <a:pt x="13" y="14"/>
                      <a:pt x="13" y="18"/>
                      <a:pt x="11" y="22"/>
                    </a:cubicBezTo>
                    <a:cubicBezTo>
                      <a:pt x="9" y="28"/>
                      <a:pt x="6" y="33"/>
                      <a:pt x="3" y="38"/>
                    </a:cubicBezTo>
                    <a:cubicBezTo>
                      <a:pt x="2" y="38"/>
                      <a:pt x="5" y="32"/>
                      <a:pt x="7" y="29"/>
                    </a:cubicBezTo>
                    <a:cubicBezTo>
                      <a:pt x="2" y="37"/>
                      <a:pt x="2" y="32"/>
                      <a:pt x="0" y="35"/>
                    </a:cubicBezTo>
                    <a:cubicBezTo>
                      <a:pt x="0" y="34"/>
                      <a:pt x="3" y="31"/>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2" name="Freeform 6960">
                <a:extLst>
                  <a:ext uri="{FF2B5EF4-FFF2-40B4-BE49-F238E27FC236}">
                    <a16:creationId xmlns:a16="http://schemas.microsoft.com/office/drawing/2014/main" id="{8E4A88F9-C396-4CD6-AFEF-2E93F837E517}"/>
                  </a:ext>
                </a:extLst>
              </p:cNvPr>
              <p:cNvSpPr>
                <a:spLocks/>
              </p:cNvSpPr>
              <p:nvPr/>
            </p:nvSpPr>
            <p:spPr bwMode="auto">
              <a:xfrm>
                <a:off x="2282" y="2604"/>
                <a:ext cx="24" cy="4"/>
              </a:xfrm>
              <a:custGeom>
                <a:avLst/>
                <a:gdLst>
                  <a:gd name="T0" fmla="*/ 40 w 42"/>
                  <a:gd name="T1" fmla="*/ 7 h 7"/>
                  <a:gd name="T2" fmla="*/ 9 w 42"/>
                  <a:gd name="T3" fmla="*/ 7 h 7"/>
                  <a:gd name="T4" fmla="*/ 19 w 42"/>
                  <a:gd name="T5" fmla="*/ 5 h 7"/>
                  <a:gd name="T6" fmla="*/ 13 w 42"/>
                  <a:gd name="T7" fmla="*/ 1 h 7"/>
                  <a:gd name="T8" fmla="*/ 38 w 42"/>
                  <a:gd name="T9" fmla="*/ 0 h 7"/>
                  <a:gd name="T10" fmla="*/ 21 w 42"/>
                  <a:gd name="T11" fmla="*/ 1 h 7"/>
                  <a:gd name="T12" fmla="*/ 24 w 42"/>
                  <a:gd name="T13" fmla="*/ 6 h 7"/>
                  <a:gd name="T14" fmla="*/ 40 w 42"/>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
                    <a:moveTo>
                      <a:pt x="40" y="7"/>
                    </a:moveTo>
                    <a:cubicBezTo>
                      <a:pt x="28" y="7"/>
                      <a:pt x="23" y="6"/>
                      <a:pt x="9" y="7"/>
                    </a:cubicBezTo>
                    <a:cubicBezTo>
                      <a:pt x="6" y="6"/>
                      <a:pt x="16" y="6"/>
                      <a:pt x="19" y="5"/>
                    </a:cubicBezTo>
                    <a:cubicBezTo>
                      <a:pt x="0" y="5"/>
                      <a:pt x="19" y="4"/>
                      <a:pt x="13" y="1"/>
                    </a:cubicBezTo>
                    <a:cubicBezTo>
                      <a:pt x="27" y="0"/>
                      <a:pt x="24" y="0"/>
                      <a:pt x="38" y="0"/>
                    </a:cubicBezTo>
                    <a:cubicBezTo>
                      <a:pt x="40" y="0"/>
                      <a:pt x="26" y="1"/>
                      <a:pt x="21" y="1"/>
                    </a:cubicBezTo>
                    <a:cubicBezTo>
                      <a:pt x="24" y="6"/>
                      <a:pt x="24" y="6"/>
                      <a:pt x="24" y="6"/>
                    </a:cubicBezTo>
                    <a:cubicBezTo>
                      <a:pt x="28" y="7"/>
                      <a:pt x="42" y="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3" name="Freeform 6961">
                <a:extLst>
                  <a:ext uri="{FF2B5EF4-FFF2-40B4-BE49-F238E27FC236}">
                    <a16:creationId xmlns:a16="http://schemas.microsoft.com/office/drawing/2014/main" id="{A01FBA1C-8D2B-4277-8F5C-34766FA43F37}"/>
                  </a:ext>
                </a:extLst>
              </p:cNvPr>
              <p:cNvSpPr>
                <a:spLocks/>
              </p:cNvSpPr>
              <p:nvPr/>
            </p:nvSpPr>
            <p:spPr bwMode="auto">
              <a:xfrm>
                <a:off x="2702" y="2315"/>
                <a:ext cx="12" cy="25"/>
              </a:xfrm>
              <a:custGeom>
                <a:avLst/>
                <a:gdLst>
                  <a:gd name="T0" fmla="*/ 22 w 22"/>
                  <a:gd name="T1" fmla="*/ 2 h 44"/>
                  <a:gd name="T2" fmla="*/ 4 w 22"/>
                  <a:gd name="T3" fmla="*/ 37 h 44"/>
                  <a:gd name="T4" fmla="*/ 1 w 22"/>
                  <a:gd name="T5" fmla="*/ 37 h 44"/>
                  <a:gd name="T6" fmla="*/ 10 w 22"/>
                  <a:gd name="T7" fmla="*/ 18 h 44"/>
                  <a:gd name="T8" fmla="*/ 15 w 22"/>
                  <a:gd name="T9" fmla="*/ 12 h 44"/>
                  <a:gd name="T10" fmla="*/ 22 w 22"/>
                  <a:gd name="T11" fmla="*/ 2 h 44"/>
                </a:gdLst>
                <a:ahLst/>
                <a:cxnLst>
                  <a:cxn ang="0">
                    <a:pos x="T0" y="T1"/>
                  </a:cxn>
                  <a:cxn ang="0">
                    <a:pos x="T2" y="T3"/>
                  </a:cxn>
                  <a:cxn ang="0">
                    <a:pos x="T4" y="T5"/>
                  </a:cxn>
                  <a:cxn ang="0">
                    <a:pos x="T6" y="T7"/>
                  </a:cxn>
                  <a:cxn ang="0">
                    <a:pos x="T8" y="T9"/>
                  </a:cxn>
                  <a:cxn ang="0">
                    <a:pos x="T10" y="T11"/>
                  </a:cxn>
                </a:cxnLst>
                <a:rect l="0" t="0" r="r" b="b"/>
                <a:pathLst>
                  <a:path w="22" h="44">
                    <a:moveTo>
                      <a:pt x="22" y="2"/>
                    </a:moveTo>
                    <a:cubicBezTo>
                      <a:pt x="16" y="11"/>
                      <a:pt x="7" y="28"/>
                      <a:pt x="4" y="37"/>
                    </a:cubicBezTo>
                    <a:cubicBezTo>
                      <a:pt x="0" y="44"/>
                      <a:pt x="4" y="33"/>
                      <a:pt x="1" y="37"/>
                    </a:cubicBezTo>
                    <a:cubicBezTo>
                      <a:pt x="5" y="31"/>
                      <a:pt x="5" y="28"/>
                      <a:pt x="10" y="18"/>
                    </a:cubicBezTo>
                    <a:cubicBezTo>
                      <a:pt x="9" y="23"/>
                      <a:pt x="12" y="18"/>
                      <a:pt x="15" y="12"/>
                    </a:cubicBezTo>
                    <a:cubicBezTo>
                      <a:pt x="18" y="7"/>
                      <a:pt x="21" y="0"/>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4" name="Freeform 6962">
                <a:extLst>
                  <a:ext uri="{FF2B5EF4-FFF2-40B4-BE49-F238E27FC236}">
                    <a16:creationId xmlns:a16="http://schemas.microsoft.com/office/drawing/2014/main" id="{C1159465-11BE-4EF8-8191-36EA68EEC35D}"/>
                  </a:ext>
                </a:extLst>
              </p:cNvPr>
              <p:cNvSpPr>
                <a:spLocks/>
              </p:cNvSpPr>
              <p:nvPr/>
            </p:nvSpPr>
            <p:spPr bwMode="auto">
              <a:xfrm>
                <a:off x="2588" y="2461"/>
                <a:ext cx="27" cy="24"/>
              </a:xfrm>
              <a:custGeom>
                <a:avLst/>
                <a:gdLst>
                  <a:gd name="T0" fmla="*/ 27 w 47"/>
                  <a:gd name="T1" fmla="*/ 18 h 42"/>
                  <a:gd name="T2" fmla="*/ 45 w 47"/>
                  <a:gd name="T3" fmla="*/ 0 h 42"/>
                  <a:gd name="T4" fmla="*/ 40 w 47"/>
                  <a:gd name="T5" fmla="*/ 7 h 42"/>
                  <a:gd name="T6" fmla="*/ 40 w 47"/>
                  <a:gd name="T7" fmla="*/ 8 h 42"/>
                  <a:gd name="T8" fmla="*/ 35 w 47"/>
                  <a:gd name="T9" fmla="*/ 13 h 42"/>
                  <a:gd name="T10" fmla="*/ 20 w 47"/>
                  <a:gd name="T11" fmla="*/ 22 h 42"/>
                  <a:gd name="T12" fmla="*/ 0 w 47"/>
                  <a:gd name="T13" fmla="*/ 42 h 42"/>
                  <a:gd name="T14" fmla="*/ 11 w 47"/>
                  <a:gd name="T15" fmla="*/ 30 h 42"/>
                  <a:gd name="T16" fmla="*/ 27 w 47"/>
                  <a:gd name="T17" fmla="*/ 15 h 42"/>
                  <a:gd name="T18" fmla="*/ 36 w 47"/>
                  <a:gd name="T19" fmla="*/ 7 h 42"/>
                  <a:gd name="T20" fmla="*/ 27 w 47"/>
                  <a:gd name="T21"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2">
                    <a:moveTo>
                      <a:pt x="27" y="18"/>
                    </a:moveTo>
                    <a:cubicBezTo>
                      <a:pt x="34" y="15"/>
                      <a:pt x="33" y="11"/>
                      <a:pt x="45" y="0"/>
                    </a:cubicBezTo>
                    <a:cubicBezTo>
                      <a:pt x="47" y="0"/>
                      <a:pt x="43" y="3"/>
                      <a:pt x="40" y="7"/>
                    </a:cubicBezTo>
                    <a:cubicBezTo>
                      <a:pt x="37" y="10"/>
                      <a:pt x="34" y="12"/>
                      <a:pt x="40" y="8"/>
                    </a:cubicBezTo>
                    <a:cubicBezTo>
                      <a:pt x="37" y="11"/>
                      <a:pt x="35" y="13"/>
                      <a:pt x="35" y="13"/>
                    </a:cubicBezTo>
                    <a:cubicBezTo>
                      <a:pt x="30" y="18"/>
                      <a:pt x="22" y="23"/>
                      <a:pt x="20" y="22"/>
                    </a:cubicBezTo>
                    <a:cubicBezTo>
                      <a:pt x="12" y="31"/>
                      <a:pt x="8" y="33"/>
                      <a:pt x="0" y="42"/>
                    </a:cubicBezTo>
                    <a:cubicBezTo>
                      <a:pt x="1" y="40"/>
                      <a:pt x="6" y="35"/>
                      <a:pt x="11" y="30"/>
                    </a:cubicBezTo>
                    <a:cubicBezTo>
                      <a:pt x="16" y="25"/>
                      <a:pt x="23" y="19"/>
                      <a:pt x="27" y="15"/>
                    </a:cubicBezTo>
                    <a:cubicBezTo>
                      <a:pt x="28" y="15"/>
                      <a:pt x="33" y="11"/>
                      <a:pt x="36" y="7"/>
                    </a:cubicBezTo>
                    <a:cubicBezTo>
                      <a:pt x="43" y="1"/>
                      <a:pt x="29" y="16"/>
                      <a:pt x="2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5" name="Freeform 6963">
                <a:extLst>
                  <a:ext uri="{FF2B5EF4-FFF2-40B4-BE49-F238E27FC236}">
                    <a16:creationId xmlns:a16="http://schemas.microsoft.com/office/drawing/2014/main" id="{90243707-E021-43E9-B176-042A1F85F2D4}"/>
                  </a:ext>
                </a:extLst>
              </p:cNvPr>
              <p:cNvSpPr>
                <a:spLocks/>
              </p:cNvSpPr>
              <p:nvPr/>
            </p:nvSpPr>
            <p:spPr bwMode="auto">
              <a:xfrm>
                <a:off x="2571" y="2488"/>
                <a:ext cx="13" cy="13"/>
              </a:xfrm>
              <a:custGeom>
                <a:avLst/>
                <a:gdLst>
                  <a:gd name="T0" fmla="*/ 16 w 23"/>
                  <a:gd name="T1" fmla="*/ 11 h 24"/>
                  <a:gd name="T2" fmla="*/ 1 w 23"/>
                  <a:gd name="T3" fmla="*/ 22 h 24"/>
                  <a:gd name="T4" fmla="*/ 12 w 23"/>
                  <a:gd name="T5" fmla="*/ 9 h 24"/>
                  <a:gd name="T6" fmla="*/ 7 w 23"/>
                  <a:gd name="T7" fmla="*/ 17 h 24"/>
                  <a:gd name="T8" fmla="*/ 16 w 23"/>
                  <a:gd name="T9" fmla="*/ 11 h 24"/>
                </a:gdLst>
                <a:ahLst/>
                <a:cxnLst>
                  <a:cxn ang="0">
                    <a:pos x="T0" y="T1"/>
                  </a:cxn>
                  <a:cxn ang="0">
                    <a:pos x="T2" y="T3"/>
                  </a:cxn>
                  <a:cxn ang="0">
                    <a:pos x="T4" y="T5"/>
                  </a:cxn>
                  <a:cxn ang="0">
                    <a:pos x="T6" y="T7"/>
                  </a:cxn>
                  <a:cxn ang="0">
                    <a:pos x="T8" y="T9"/>
                  </a:cxn>
                </a:cxnLst>
                <a:rect l="0" t="0" r="r" b="b"/>
                <a:pathLst>
                  <a:path w="23" h="24">
                    <a:moveTo>
                      <a:pt x="16" y="11"/>
                    </a:moveTo>
                    <a:cubicBezTo>
                      <a:pt x="15" y="13"/>
                      <a:pt x="0" y="24"/>
                      <a:pt x="1" y="22"/>
                    </a:cubicBezTo>
                    <a:cubicBezTo>
                      <a:pt x="9" y="15"/>
                      <a:pt x="15" y="10"/>
                      <a:pt x="12" y="9"/>
                    </a:cubicBezTo>
                    <a:cubicBezTo>
                      <a:pt x="23" y="0"/>
                      <a:pt x="19" y="8"/>
                      <a:pt x="7" y="17"/>
                    </a:cubicBezTo>
                    <a:cubicBezTo>
                      <a:pt x="8" y="17"/>
                      <a:pt x="13"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6" name="Freeform 6964">
                <a:extLst>
                  <a:ext uri="{FF2B5EF4-FFF2-40B4-BE49-F238E27FC236}">
                    <a16:creationId xmlns:a16="http://schemas.microsoft.com/office/drawing/2014/main" id="{2096C7E9-B0DC-439B-ADC0-CAEB96435FB5}"/>
                  </a:ext>
                </a:extLst>
              </p:cNvPr>
              <p:cNvSpPr>
                <a:spLocks/>
              </p:cNvSpPr>
              <p:nvPr/>
            </p:nvSpPr>
            <p:spPr bwMode="auto">
              <a:xfrm>
                <a:off x="2256" y="2608"/>
                <a:ext cx="16" cy="1"/>
              </a:xfrm>
              <a:custGeom>
                <a:avLst/>
                <a:gdLst>
                  <a:gd name="T0" fmla="*/ 25 w 27"/>
                  <a:gd name="T1" fmla="*/ 0 h 2"/>
                  <a:gd name="T2" fmla="*/ 0 w 27"/>
                  <a:gd name="T3" fmla="*/ 0 h 2"/>
                  <a:gd name="T4" fmla="*/ 25 w 27"/>
                  <a:gd name="T5" fmla="*/ 0 h 2"/>
                </a:gdLst>
                <a:ahLst/>
                <a:cxnLst>
                  <a:cxn ang="0">
                    <a:pos x="T0" y="T1"/>
                  </a:cxn>
                  <a:cxn ang="0">
                    <a:pos x="T2" y="T3"/>
                  </a:cxn>
                  <a:cxn ang="0">
                    <a:pos x="T4" y="T5"/>
                  </a:cxn>
                </a:cxnLst>
                <a:rect l="0" t="0" r="r" b="b"/>
                <a:pathLst>
                  <a:path w="27" h="2">
                    <a:moveTo>
                      <a:pt x="25" y="0"/>
                    </a:moveTo>
                    <a:cubicBezTo>
                      <a:pt x="27" y="2"/>
                      <a:pt x="11" y="0"/>
                      <a:pt x="0" y="0"/>
                    </a:cubicBezTo>
                    <a:cubicBezTo>
                      <a:pt x="8" y="0"/>
                      <a:pt x="17"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7" name="Freeform 6965">
                <a:extLst>
                  <a:ext uri="{FF2B5EF4-FFF2-40B4-BE49-F238E27FC236}">
                    <a16:creationId xmlns:a16="http://schemas.microsoft.com/office/drawing/2014/main" id="{DCBAC8ED-1DDA-42E9-A305-1925C992E9C2}"/>
                  </a:ext>
                </a:extLst>
              </p:cNvPr>
              <p:cNvSpPr>
                <a:spLocks/>
              </p:cNvSpPr>
              <p:nvPr/>
            </p:nvSpPr>
            <p:spPr bwMode="auto">
              <a:xfrm>
                <a:off x="2182" y="2601"/>
                <a:ext cx="18" cy="3"/>
              </a:xfrm>
              <a:custGeom>
                <a:avLst/>
                <a:gdLst>
                  <a:gd name="T0" fmla="*/ 28 w 32"/>
                  <a:gd name="T1" fmla="*/ 4 h 4"/>
                  <a:gd name="T2" fmla="*/ 9 w 32"/>
                  <a:gd name="T3" fmla="*/ 2 h 4"/>
                  <a:gd name="T4" fmla="*/ 11 w 32"/>
                  <a:gd name="T5" fmla="*/ 1 h 4"/>
                  <a:gd name="T6" fmla="*/ 16 w 32"/>
                  <a:gd name="T7" fmla="*/ 1 h 4"/>
                  <a:gd name="T8" fmla="*/ 28 w 32"/>
                  <a:gd name="T9" fmla="*/ 4 h 4"/>
                </a:gdLst>
                <a:ahLst/>
                <a:cxnLst>
                  <a:cxn ang="0">
                    <a:pos x="T0" y="T1"/>
                  </a:cxn>
                  <a:cxn ang="0">
                    <a:pos x="T2" y="T3"/>
                  </a:cxn>
                  <a:cxn ang="0">
                    <a:pos x="T4" y="T5"/>
                  </a:cxn>
                  <a:cxn ang="0">
                    <a:pos x="T6" y="T7"/>
                  </a:cxn>
                  <a:cxn ang="0">
                    <a:pos x="T8" y="T9"/>
                  </a:cxn>
                </a:cxnLst>
                <a:rect l="0" t="0" r="r" b="b"/>
                <a:pathLst>
                  <a:path w="32" h="4">
                    <a:moveTo>
                      <a:pt x="28" y="4"/>
                    </a:moveTo>
                    <a:cubicBezTo>
                      <a:pt x="25" y="4"/>
                      <a:pt x="10" y="1"/>
                      <a:pt x="9" y="2"/>
                    </a:cubicBezTo>
                    <a:cubicBezTo>
                      <a:pt x="0" y="0"/>
                      <a:pt x="5" y="0"/>
                      <a:pt x="11" y="1"/>
                    </a:cubicBezTo>
                    <a:cubicBezTo>
                      <a:pt x="17" y="2"/>
                      <a:pt x="23" y="3"/>
                      <a:pt x="16" y="1"/>
                    </a:cubicBezTo>
                    <a:cubicBezTo>
                      <a:pt x="16" y="0"/>
                      <a:pt x="32" y="3"/>
                      <a:pt x="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8" name="Freeform 6966">
                <a:extLst>
                  <a:ext uri="{FF2B5EF4-FFF2-40B4-BE49-F238E27FC236}">
                    <a16:creationId xmlns:a16="http://schemas.microsoft.com/office/drawing/2014/main" id="{31153663-7170-4385-A66D-9A098CE5EDFC}"/>
                  </a:ext>
                </a:extLst>
              </p:cNvPr>
              <p:cNvSpPr>
                <a:spLocks/>
              </p:cNvSpPr>
              <p:nvPr/>
            </p:nvSpPr>
            <p:spPr bwMode="auto">
              <a:xfrm>
                <a:off x="2544" y="2511"/>
                <a:ext cx="11" cy="7"/>
              </a:xfrm>
              <a:custGeom>
                <a:avLst/>
                <a:gdLst>
                  <a:gd name="T0" fmla="*/ 16 w 20"/>
                  <a:gd name="T1" fmla="*/ 5 h 12"/>
                  <a:gd name="T2" fmla="*/ 12 w 20"/>
                  <a:gd name="T3" fmla="*/ 3 h 12"/>
                  <a:gd name="T4" fmla="*/ 16 w 20"/>
                  <a:gd name="T5" fmla="*/ 5 h 12"/>
                </a:gdLst>
                <a:ahLst/>
                <a:cxnLst>
                  <a:cxn ang="0">
                    <a:pos x="T0" y="T1"/>
                  </a:cxn>
                  <a:cxn ang="0">
                    <a:pos x="T2" y="T3"/>
                  </a:cxn>
                  <a:cxn ang="0">
                    <a:pos x="T4" y="T5"/>
                  </a:cxn>
                </a:cxnLst>
                <a:rect l="0" t="0" r="r" b="b"/>
                <a:pathLst>
                  <a:path w="20" h="12">
                    <a:moveTo>
                      <a:pt x="16" y="5"/>
                    </a:moveTo>
                    <a:cubicBezTo>
                      <a:pt x="12" y="7"/>
                      <a:pt x="0" y="12"/>
                      <a:pt x="12" y="3"/>
                    </a:cubicBezTo>
                    <a:cubicBezTo>
                      <a:pt x="6" y="9"/>
                      <a:pt x="20" y="0"/>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49" name="Freeform 6967">
                <a:extLst>
                  <a:ext uri="{FF2B5EF4-FFF2-40B4-BE49-F238E27FC236}">
                    <a16:creationId xmlns:a16="http://schemas.microsoft.com/office/drawing/2014/main" id="{E4B0BA63-466D-43AE-8C55-AB7E69835873}"/>
                  </a:ext>
                </a:extLst>
              </p:cNvPr>
              <p:cNvSpPr>
                <a:spLocks/>
              </p:cNvSpPr>
              <p:nvPr/>
            </p:nvSpPr>
            <p:spPr bwMode="auto">
              <a:xfrm>
                <a:off x="2620" y="2432"/>
                <a:ext cx="16" cy="19"/>
              </a:xfrm>
              <a:custGeom>
                <a:avLst/>
                <a:gdLst>
                  <a:gd name="T0" fmla="*/ 11 w 29"/>
                  <a:gd name="T1" fmla="*/ 25 h 32"/>
                  <a:gd name="T2" fmla="*/ 0 w 29"/>
                  <a:gd name="T3" fmla="*/ 32 h 32"/>
                  <a:gd name="T4" fmla="*/ 29 w 29"/>
                  <a:gd name="T5" fmla="*/ 0 h 32"/>
                  <a:gd name="T6" fmla="*/ 21 w 29"/>
                  <a:gd name="T7" fmla="*/ 11 h 32"/>
                  <a:gd name="T8" fmla="*/ 20 w 29"/>
                  <a:gd name="T9" fmla="*/ 11 h 32"/>
                  <a:gd name="T10" fmla="*/ 6 w 29"/>
                  <a:gd name="T11" fmla="*/ 27 h 32"/>
                  <a:gd name="T12" fmla="*/ 11 w 29"/>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29" h="32">
                    <a:moveTo>
                      <a:pt x="11" y="25"/>
                    </a:moveTo>
                    <a:cubicBezTo>
                      <a:pt x="4" y="31"/>
                      <a:pt x="5" y="30"/>
                      <a:pt x="0" y="32"/>
                    </a:cubicBezTo>
                    <a:cubicBezTo>
                      <a:pt x="13" y="18"/>
                      <a:pt x="18" y="11"/>
                      <a:pt x="29" y="0"/>
                    </a:cubicBezTo>
                    <a:cubicBezTo>
                      <a:pt x="28" y="2"/>
                      <a:pt x="27" y="4"/>
                      <a:pt x="21" y="11"/>
                    </a:cubicBezTo>
                    <a:cubicBezTo>
                      <a:pt x="23" y="8"/>
                      <a:pt x="21" y="10"/>
                      <a:pt x="20" y="11"/>
                    </a:cubicBezTo>
                    <a:cubicBezTo>
                      <a:pt x="18" y="15"/>
                      <a:pt x="15" y="16"/>
                      <a:pt x="6" y="27"/>
                    </a:cubicBezTo>
                    <a:cubicBezTo>
                      <a:pt x="7" y="27"/>
                      <a:pt x="10" y="24"/>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0" name="Freeform 6968">
                <a:extLst>
                  <a:ext uri="{FF2B5EF4-FFF2-40B4-BE49-F238E27FC236}">
                    <a16:creationId xmlns:a16="http://schemas.microsoft.com/office/drawing/2014/main" id="{90FA2526-7A7B-489B-9242-7BD0FFBE0209}"/>
                  </a:ext>
                </a:extLst>
              </p:cNvPr>
              <p:cNvSpPr>
                <a:spLocks/>
              </p:cNvSpPr>
              <p:nvPr/>
            </p:nvSpPr>
            <p:spPr bwMode="auto">
              <a:xfrm>
                <a:off x="2449" y="2564"/>
                <a:ext cx="14" cy="5"/>
              </a:xfrm>
              <a:custGeom>
                <a:avLst/>
                <a:gdLst>
                  <a:gd name="T0" fmla="*/ 16 w 25"/>
                  <a:gd name="T1" fmla="*/ 2 h 9"/>
                  <a:gd name="T2" fmla="*/ 0 w 25"/>
                  <a:gd name="T3" fmla="*/ 9 h 9"/>
                  <a:gd name="T4" fmla="*/ 15 w 25"/>
                  <a:gd name="T5" fmla="*/ 2 h 9"/>
                  <a:gd name="T6" fmla="*/ 16 w 25"/>
                  <a:gd name="T7" fmla="*/ 2 h 9"/>
                </a:gdLst>
                <a:ahLst/>
                <a:cxnLst>
                  <a:cxn ang="0">
                    <a:pos x="T0" y="T1"/>
                  </a:cxn>
                  <a:cxn ang="0">
                    <a:pos x="T2" y="T3"/>
                  </a:cxn>
                  <a:cxn ang="0">
                    <a:pos x="T4" y="T5"/>
                  </a:cxn>
                  <a:cxn ang="0">
                    <a:pos x="T6" y="T7"/>
                  </a:cxn>
                </a:cxnLst>
                <a:rect l="0" t="0" r="r" b="b"/>
                <a:pathLst>
                  <a:path w="25" h="9">
                    <a:moveTo>
                      <a:pt x="16" y="2"/>
                    </a:moveTo>
                    <a:cubicBezTo>
                      <a:pt x="25" y="0"/>
                      <a:pt x="6" y="7"/>
                      <a:pt x="0" y="9"/>
                    </a:cubicBezTo>
                    <a:cubicBezTo>
                      <a:pt x="3" y="7"/>
                      <a:pt x="5" y="5"/>
                      <a:pt x="15" y="2"/>
                    </a:cubicBezTo>
                    <a:cubicBezTo>
                      <a:pt x="15" y="2"/>
                      <a:pt x="2" y="8"/>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1" name="Freeform 6969">
                <a:extLst>
                  <a:ext uri="{FF2B5EF4-FFF2-40B4-BE49-F238E27FC236}">
                    <a16:creationId xmlns:a16="http://schemas.microsoft.com/office/drawing/2014/main" id="{77BC1AAB-0449-45DD-901B-D84CAA74CBF8}"/>
                  </a:ext>
                </a:extLst>
              </p:cNvPr>
              <p:cNvSpPr>
                <a:spLocks/>
              </p:cNvSpPr>
              <p:nvPr/>
            </p:nvSpPr>
            <p:spPr bwMode="auto">
              <a:xfrm>
                <a:off x="2566" y="2492"/>
                <a:ext cx="11" cy="8"/>
              </a:xfrm>
              <a:custGeom>
                <a:avLst/>
                <a:gdLst>
                  <a:gd name="T0" fmla="*/ 17 w 20"/>
                  <a:gd name="T1" fmla="*/ 3 h 14"/>
                  <a:gd name="T2" fmla="*/ 16 w 20"/>
                  <a:gd name="T3" fmla="*/ 3 h 14"/>
                  <a:gd name="T4" fmla="*/ 1 w 20"/>
                  <a:gd name="T5" fmla="*/ 14 h 14"/>
                  <a:gd name="T6" fmla="*/ 17 w 20"/>
                  <a:gd name="T7" fmla="*/ 0 h 14"/>
                  <a:gd name="T8" fmla="*/ 17 w 20"/>
                  <a:gd name="T9" fmla="*/ 3 h 14"/>
                </a:gdLst>
                <a:ahLst/>
                <a:cxnLst>
                  <a:cxn ang="0">
                    <a:pos x="T0" y="T1"/>
                  </a:cxn>
                  <a:cxn ang="0">
                    <a:pos x="T2" y="T3"/>
                  </a:cxn>
                  <a:cxn ang="0">
                    <a:pos x="T4" y="T5"/>
                  </a:cxn>
                  <a:cxn ang="0">
                    <a:pos x="T6" y="T7"/>
                  </a:cxn>
                  <a:cxn ang="0">
                    <a:pos x="T8" y="T9"/>
                  </a:cxn>
                </a:cxnLst>
                <a:rect l="0" t="0" r="r" b="b"/>
                <a:pathLst>
                  <a:path w="20" h="14">
                    <a:moveTo>
                      <a:pt x="17" y="3"/>
                    </a:moveTo>
                    <a:cubicBezTo>
                      <a:pt x="14" y="6"/>
                      <a:pt x="15" y="4"/>
                      <a:pt x="16" y="3"/>
                    </a:cubicBezTo>
                    <a:cubicBezTo>
                      <a:pt x="11" y="6"/>
                      <a:pt x="8" y="10"/>
                      <a:pt x="1" y="14"/>
                    </a:cubicBezTo>
                    <a:cubicBezTo>
                      <a:pt x="0" y="13"/>
                      <a:pt x="13" y="4"/>
                      <a:pt x="17" y="0"/>
                    </a:cubicBezTo>
                    <a:cubicBezTo>
                      <a:pt x="20" y="0"/>
                      <a:pt x="17" y="2"/>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2" name="Freeform 6970">
                <a:extLst>
                  <a:ext uri="{FF2B5EF4-FFF2-40B4-BE49-F238E27FC236}">
                    <a16:creationId xmlns:a16="http://schemas.microsoft.com/office/drawing/2014/main" id="{7B9988DD-6427-4AB7-B54B-B378091B1F81}"/>
                  </a:ext>
                </a:extLst>
              </p:cNvPr>
              <p:cNvSpPr>
                <a:spLocks/>
              </p:cNvSpPr>
              <p:nvPr/>
            </p:nvSpPr>
            <p:spPr bwMode="auto">
              <a:xfrm>
                <a:off x="2574" y="2412"/>
                <a:ext cx="77" cy="80"/>
              </a:xfrm>
              <a:custGeom>
                <a:avLst/>
                <a:gdLst>
                  <a:gd name="T0" fmla="*/ 114 w 136"/>
                  <a:gd name="T1" fmla="*/ 25 h 140"/>
                  <a:gd name="T2" fmla="*/ 104 w 136"/>
                  <a:gd name="T3" fmla="*/ 36 h 140"/>
                  <a:gd name="T4" fmla="*/ 94 w 136"/>
                  <a:gd name="T5" fmla="*/ 49 h 140"/>
                  <a:gd name="T6" fmla="*/ 108 w 136"/>
                  <a:gd name="T7" fmla="*/ 30 h 140"/>
                  <a:gd name="T8" fmla="*/ 122 w 136"/>
                  <a:gd name="T9" fmla="*/ 13 h 140"/>
                  <a:gd name="T10" fmla="*/ 120 w 136"/>
                  <a:gd name="T11" fmla="*/ 19 h 140"/>
                  <a:gd name="T12" fmla="*/ 122 w 136"/>
                  <a:gd name="T13" fmla="*/ 16 h 140"/>
                  <a:gd name="T14" fmla="*/ 123 w 136"/>
                  <a:gd name="T15" fmla="*/ 16 h 140"/>
                  <a:gd name="T16" fmla="*/ 136 w 136"/>
                  <a:gd name="T17" fmla="*/ 0 h 140"/>
                  <a:gd name="T18" fmla="*/ 120 w 136"/>
                  <a:gd name="T19" fmla="*/ 22 h 140"/>
                  <a:gd name="T20" fmla="*/ 130 w 136"/>
                  <a:gd name="T21" fmla="*/ 11 h 140"/>
                  <a:gd name="T22" fmla="*/ 119 w 136"/>
                  <a:gd name="T23" fmla="*/ 26 h 140"/>
                  <a:gd name="T24" fmla="*/ 118 w 136"/>
                  <a:gd name="T25" fmla="*/ 25 h 140"/>
                  <a:gd name="T26" fmla="*/ 77 w 136"/>
                  <a:gd name="T27" fmla="*/ 70 h 140"/>
                  <a:gd name="T28" fmla="*/ 26 w 136"/>
                  <a:gd name="T29" fmla="*/ 120 h 140"/>
                  <a:gd name="T30" fmla="*/ 25 w 136"/>
                  <a:gd name="T31" fmla="*/ 119 h 140"/>
                  <a:gd name="T32" fmla="*/ 5 w 136"/>
                  <a:gd name="T33" fmla="*/ 139 h 140"/>
                  <a:gd name="T34" fmla="*/ 0 w 136"/>
                  <a:gd name="T35" fmla="*/ 140 h 140"/>
                  <a:gd name="T36" fmla="*/ 12 w 136"/>
                  <a:gd name="T37" fmla="*/ 128 h 140"/>
                  <a:gd name="T38" fmla="*/ 15 w 136"/>
                  <a:gd name="T39" fmla="*/ 126 h 140"/>
                  <a:gd name="T40" fmla="*/ 26 w 136"/>
                  <a:gd name="T41" fmla="*/ 117 h 140"/>
                  <a:gd name="T42" fmla="*/ 16 w 136"/>
                  <a:gd name="T43" fmla="*/ 123 h 140"/>
                  <a:gd name="T44" fmla="*/ 32 w 136"/>
                  <a:gd name="T45" fmla="*/ 109 h 140"/>
                  <a:gd name="T46" fmla="*/ 28 w 136"/>
                  <a:gd name="T47" fmla="*/ 117 h 140"/>
                  <a:gd name="T48" fmla="*/ 44 w 136"/>
                  <a:gd name="T49" fmla="*/ 102 h 140"/>
                  <a:gd name="T50" fmla="*/ 56 w 136"/>
                  <a:gd name="T51" fmla="*/ 90 h 140"/>
                  <a:gd name="T52" fmla="*/ 62 w 136"/>
                  <a:gd name="T53" fmla="*/ 82 h 140"/>
                  <a:gd name="T54" fmla="*/ 76 w 136"/>
                  <a:gd name="T55" fmla="*/ 70 h 140"/>
                  <a:gd name="T56" fmla="*/ 82 w 136"/>
                  <a:gd name="T57" fmla="*/ 62 h 140"/>
                  <a:gd name="T58" fmla="*/ 97 w 136"/>
                  <a:gd name="T59" fmla="*/ 47 h 140"/>
                  <a:gd name="T60" fmla="*/ 114 w 136"/>
                  <a:gd name="T61" fmla="*/ 2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40">
                    <a:moveTo>
                      <a:pt x="114" y="25"/>
                    </a:moveTo>
                    <a:cubicBezTo>
                      <a:pt x="112" y="26"/>
                      <a:pt x="108" y="31"/>
                      <a:pt x="104" y="36"/>
                    </a:cubicBezTo>
                    <a:cubicBezTo>
                      <a:pt x="100" y="41"/>
                      <a:pt x="96" y="46"/>
                      <a:pt x="94" y="49"/>
                    </a:cubicBezTo>
                    <a:cubicBezTo>
                      <a:pt x="95" y="46"/>
                      <a:pt x="102" y="38"/>
                      <a:pt x="108" y="30"/>
                    </a:cubicBezTo>
                    <a:cubicBezTo>
                      <a:pt x="115" y="22"/>
                      <a:pt x="121" y="14"/>
                      <a:pt x="122" y="13"/>
                    </a:cubicBezTo>
                    <a:cubicBezTo>
                      <a:pt x="132" y="3"/>
                      <a:pt x="118" y="20"/>
                      <a:pt x="120" y="19"/>
                    </a:cubicBezTo>
                    <a:cubicBezTo>
                      <a:pt x="121" y="19"/>
                      <a:pt x="122" y="16"/>
                      <a:pt x="122" y="16"/>
                    </a:cubicBezTo>
                    <a:cubicBezTo>
                      <a:pt x="125" y="13"/>
                      <a:pt x="125" y="14"/>
                      <a:pt x="123" y="16"/>
                    </a:cubicBezTo>
                    <a:cubicBezTo>
                      <a:pt x="124" y="16"/>
                      <a:pt x="132" y="5"/>
                      <a:pt x="136" y="0"/>
                    </a:cubicBezTo>
                    <a:cubicBezTo>
                      <a:pt x="136" y="3"/>
                      <a:pt x="128" y="13"/>
                      <a:pt x="120" y="22"/>
                    </a:cubicBezTo>
                    <a:cubicBezTo>
                      <a:pt x="122" y="22"/>
                      <a:pt x="125" y="18"/>
                      <a:pt x="130" y="11"/>
                    </a:cubicBezTo>
                    <a:cubicBezTo>
                      <a:pt x="129" y="15"/>
                      <a:pt x="123" y="22"/>
                      <a:pt x="119" y="26"/>
                    </a:cubicBezTo>
                    <a:cubicBezTo>
                      <a:pt x="115" y="30"/>
                      <a:pt x="113" y="32"/>
                      <a:pt x="118" y="25"/>
                    </a:cubicBezTo>
                    <a:cubicBezTo>
                      <a:pt x="105" y="40"/>
                      <a:pt x="92" y="55"/>
                      <a:pt x="77" y="70"/>
                    </a:cubicBezTo>
                    <a:cubicBezTo>
                      <a:pt x="62" y="86"/>
                      <a:pt x="45" y="103"/>
                      <a:pt x="26" y="120"/>
                    </a:cubicBezTo>
                    <a:cubicBezTo>
                      <a:pt x="25" y="119"/>
                      <a:pt x="25" y="119"/>
                      <a:pt x="25" y="119"/>
                    </a:cubicBezTo>
                    <a:cubicBezTo>
                      <a:pt x="18" y="126"/>
                      <a:pt x="14" y="129"/>
                      <a:pt x="5" y="139"/>
                    </a:cubicBezTo>
                    <a:cubicBezTo>
                      <a:pt x="5" y="137"/>
                      <a:pt x="7" y="135"/>
                      <a:pt x="0" y="140"/>
                    </a:cubicBezTo>
                    <a:cubicBezTo>
                      <a:pt x="1" y="137"/>
                      <a:pt x="19" y="126"/>
                      <a:pt x="12" y="128"/>
                    </a:cubicBezTo>
                    <a:cubicBezTo>
                      <a:pt x="13" y="126"/>
                      <a:pt x="15" y="126"/>
                      <a:pt x="15" y="126"/>
                    </a:cubicBezTo>
                    <a:cubicBezTo>
                      <a:pt x="19" y="123"/>
                      <a:pt x="23" y="120"/>
                      <a:pt x="26" y="117"/>
                    </a:cubicBezTo>
                    <a:cubicBezTo>
                      <a:pt x="26" y="115"/>
                      <a:pt x="14" y="127"/>
                      <a:pt x="16" y="123"/>
                    </a:cubicBezTo>
                    <a:cubicBezTo>
                      <a:pt x="25" y="116"/>
                      <a:pt x="23" y="118"/>
                      <a:pt x="32" y="109"/>
                    </a:cubicBezTo>
                    <a:cubicBezTo>
                      <a:pt x="31" y="112"/>
                      <a:pt x="29" y="114"/>
                      <a:pt x="28" y="117"/>
                    </a:cubicBezTo>
                    <a:cubicBezTo>
                      <a:pt x="35" y="111"/>
                      <a:pt x="40" y="106"/>
                      <a:pt x="44" y="102"/>
                    </a:cubicBezTo>
                    <a:cubicBezTo>
                      <a:pt x="48" y="98"/>
                      <a:pt x="51" y="94"/>
                      <a:pt x="56" y="90"/>
                    </a:cubicBezTo>
                    <a:cubicBezTo>
                      <a:pt x="54" y="90"/>
                      <a:pt x="58" y="86"/>
                      <a:pt x="62" y="82"/>
                    </a:cubicBezTo>
                    <a:cubicBezTo>
                      <a:pt x="67" y="78"/>
                      <a:pt x="73" y="74"/>
                      <a:pt x="76" y="70"/>
                    </a:cubicBezTo>
                    <a:cubicBezTo>
                      <a:pt x="80" y="66"/>
                      <a:pt x="82" y="63"/>
                      <a:pt x="82" y="62"/>
                    </a:cubicBezTo>
                    <a:cubicBezTo>
                      <a:pt x="85" y="61"/>
                      <a:pt x="91" y="55"/>
                      <a:pt x="97" y="47"/>
                    </a:cubicBezTo>
                    <a:cubicBezTo>
                      <a:pt x="104" y="40"/>
                      <a:pt x="110" y="31"/>
                      <a:pt x="1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3" name="Freeform 6971">
                <a:extLst>
                  <a:ext uri="{FF2B5EF4-FFF2-40B4-BE49-F238E27FC236}">
                    <a16:creationId xmlns:a16="http://schemas.microsoft.com/office/drawing/2014/main" id="{DFEA9A76-29EF-4943-8236-6441B7CCA2DE}"/>
                  </a:ext>
                </a:extLst>
              </p:cNvPr>
              <p:cNvSpPr>
                <a:spLocks/>
              </p:cNvSpPr>
              <p:nvPr/>
            </p:nvSpPr>
            <p:spPr bwMode="auto">
              <a:xfrm>
                <a:off x="2553" y="2501"/>
                <a:ext cx="12" cy="9"/>
              </a:xfrm>
              <a:custGeom>
                <a:avLst/>
                <a:gdLst>
                  <a:gd name="T0" fmla="*/ 1 w 20"/>
                  <a:gd name="T1" fmla="*/ 16 h 16"/>
                  <a:gd name="T2" fmla="*/ 7 w 20"/>
                  <a:gd name="T3" fmla="*/ 11 h 16"/>
                  <a:gd name="T4" fmla="*/ 0 w 20"/>
                  <a:gd name="T5" fmla="*/ 15 h 16"/>
                  <a:gd name="T6" fmla="*/ 20 w 20"/>
                  <a:gd name="T7" fmla="*/ 0 h 16"/>
                  <a:gd name="T8" fmla="*/ 1 w 20"/>
                  <a:gd name="T9" fmla="*/ 16 h 16"/>
                </a:gdLst>
                <a:ahLst/>
                <a:cxnLst>
                  <a:cxn ang="0">
                    <a:pos x="T0" y="T1"/>
                  </a:cxn>
                  <a:cxn ang="0">
                    <a:pos x="T2" y="T3"/>
                  </a:cxn>
                  <a:cxn ang="0">
                    <a:pos x="T4" y="T5"/>
                  </a:cxn>
                  <a:cxn ang="0">
                    <a:pos x="T6" y="T7"/>
                  </a:cxn>
                  <a:cxn ang="0">
                    <a:pos x="T8" y="T9"/>
                  </a:cxn>
                </a:cxnLst>
                <a:rect l="0" t="0" r="r" b="b"/>
                <a:pathLst>
                  <a:path w="20" h="16">
                    <a:moveTo>
                      <a:pt x="1" y="16"/>
                    </a:moveTo>
                    <a:cubicBezTo>
                      <a:pt x="1" y="15"/>
                      <a:pt x="5" y="13"/>
                      <a:pt x="7" y="11"/>
                    </a:cubicBezTo>
                    <a:cubicBezTo>
                      <a:pt x="6" y="11"/>
                      <a:pt x="3" y="14"/>
                      <a:pt x="0" y="15"/>
                    </a:cubicBezTo>
                    <a:cubicBezTo>
                      <a:pt x="0" y="14"/>
                      <a:pt x="14" y="5"/>
                      <a:pt x="20" y="0"/>
                    </a:cubicBezTo>
                    <a:cubicBezTo>
                      <a:pt x="15" y="4"/>
                      <a:pt x="9" y="10"/>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4" name="Freeform 6972">
                <a:extLst>
                  <a:ext uri="{FF2B5EF4-FFF2-40B4-BE49-F238E27FC236}">
                    <a16:creationId xmlns:a16="http://schemas.microsoft.com/office/drawing/2014/main" id="{AD64EEDD-EC1B-4007-8BE1-CF06671BA9F7}"/>
                  </a:ext>
                </a:extLst>
              </p:cNvPr>
              <p:cNvSpPr>
                <a:spLocks noEditPoints="1"/>
              </p:cNvSpPr>
              <p:nvPr/>
            </p:nvSpPr>
            <p:spPr bwMode="auto">
              <a:xfrm>
                <a:off x="2431" y="2546"/>
                <a:ext cx="65" cy="30"/>
              </a:xfrm>
              <a:custGeom>
                <a:avLst/>
                <a:gdLst>
                  <a:gd name="T0" fmla="*/ 45 w 115"/>
                  <a:gd name="T1" fmla="*/ 32 h 53"/>
                  <a:gd name="T2" fmla="*/ 77 w 115"/>
                  <a:gd name="T3" fmla="*/ 20 h 53"/>
                  <a:gd name="T4" fmla="*/ 115 w 115"/>
                  <a:gd name="T5" fmla="*/ 0 h 53"/>
                  <a:gd name="T6" fmla="*/ 96 w 115"/>
                  <a:gd name="T7" fmla="*/ 7 h 53"/>
                  <a:gd name="T8" fmla="*/ 71 w 115"/>
                  <a:gd name="T9" fmla="*/ 20 h 53"/>
                  <a:gd name="T10" fmla="*/ 89 w 115"/>
                  <a:gd name="T11" fmla="*/ 10 h 53"/>
                  <a:gd name="T12" fmla="*/ 79 w 115"/>
                  <a:gd name="T13" fmla="*/ 11 h 53"/>
                  <a:gd name="T14" fmla="*/ 67 w 115"/>
                  <a:gd name="T15" fmla="*/ 17 h 53"/>
                  <a:gd name="T16" fmla="*/ 72 w 115"/>
                  <a:gd name="T17" fmla="*/ 17 h 53"/>
                  <a:gd name="T18" fmla="*/ 49 w 115"/>
                  <a:gd name="T19" fmla="*/ 27 h 53"/>
                  <a:gd name="T20" fmla="*/ 57 w 115"/>
                  <a:gd name="T21" fmla="*/ 22 h 53"/>
                  <a:gd name="T22" fmla="*/ 29 w 115"/>
                  <a:gd name="T23" fmla="*/ 35 h 53"/>
                  <a:gd name="T24" fmla="*/ 35 w 115"/>
                  <a:gd name="T25" fmla="*/ 32 h 53"/>
                  <a:gd name="T26" fmla="*/ 28 w 115"/>
                  <a:gd name="T27" fmla="*/ 35 h 53"/>
                  <a:gd name="T28" fmla="*/ 24 w 115"/>
                  <a:gd name="T29" fmla="*/ 36 h 53"/>
                  <a:gd name="T30" fmla="*/ 17 w 115"/>
                  <a:gd name="T31" fmla="*/ 42 h 53"/>
                  <a:gd name="T32" fmla="*/ 31 w 115"/>
                  <a:gd name="T33" fmla="*/ 37 h 53"/>
                  <a:gd name="T34" fmla="*/ 0 w 115"/>
                  <a:gd name="T35" fmla="*/ 52 h 53"/>
                  <a:gd name="T36" fmla="*/ 11 w 115"/>
                  <a:gd name="T37" fmla="*/ 49 h 53"/>
                  <a:gd name="T38" fmla="*/ 33 w 115"/>
                  <a:gd name="T39" fmla="*/ 39 h 53"/>
                  <a:gd name="T40" fmla="*/ 32 w 115"/>
                  <a:gd name="T41" fmla="*/ 37 h 53"/>
                  <a:gd name="T42" fmla="*/ 45 w 115"/>
                  <a:gd name="T43" fmla="*/ 32 h 53"/>
                  <a:gd name="T44" fmla="*/ 65 w 115"/>
                  <a:gd name="T45" fmla="*/ 24 h 53"/>
                  <a:gd name="T46" fmla="*/ 53 w 115"/>
                  <a:gd name="T47" fmla="*/ 26 h 53"/>
                  <a:gd name="T48" fmla="*/ 65 w 115"/>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 h="53">
                    <a:moveTo>
                      <a:pt x="45" y="32"/>
                    </a:moveTo>
                    <a:cubicBezTo>
                      <a:pt x="46" y="33"/>
                      <a:pt x="61" y="27"/>
                      <a:pt x="77" y="20"/>
                    </a:cubicBezTo>
                    <a:cubicBezTo>
                      <a:pt x="92" y="13"/>
                      <a:pt x="109" y="4"/>
                      <a:pt x="115" y="0"/>
                    </a:cubicBezTo>
                    <a:cubicBezTo>
                      <a:pt x="107" y="4"/>
                      <a:pt x="98" y="8"/>
                      <a:pt x="96" y="7"/>
                    </a:cubicBezTo>
                    <a:cubicBezTo>
                      <a:pt x="87" y="11"/>
                      <a:pt x="80" y="17"/>
                      <a:pt x="71" y="20"/>
                    </a:cubicBezTo>
                    <a:cubicBezTo>
                      <a:pt x="69" y="18"/>
                      <a:pt x="78" y="16"/>
                      <a:pt x="89" y="10"/>
                    </a:cubicBezTo>
                    <a:cubicBezTo>
                      <a:pt x="84" y="12"/>
                      <a:pt x="86" y="8"/>
                      <a:pt x="79" y="11"/>
                    </a:cubicBezTo>
                    <a:cubicBezTo>
                      <a:pt x="85" y="10"/>
                      <a:pt x="72" y="16"/>
                      <a:pt x="67" y="17"/>
                    </a:cubicBezTo>
                    <a:cubicBezTo>
                      <a:pt x="67" y="18"/>
                      <a:pt x="72" y="16"/>
                      <a:pt x="72" y="17"/>
                    </a:cubicBezTo>
                    <a:cubicBezTo>
                      <a:pt x="65" y="20"/>
                      <a:pt x="51" y="27"/>
                      <a:pt x="49" y="27"/>
                    </a:cubicBezTo>
                    <a:cubicBezTo>
                      <a:pt x="51" y="26"/>
                      <a:pt x="61" y="22"/>
                      <a:pt x="57" y="22"/>
                    </a:cubicBezTo>
                    <a:cubicBezTo>
                      <a:pt x="45" y="27"/>
                      <a:pt x="45" y="31"/>
                      <a:pt x="29" y="35"/>
                    </a:cubicBezTo>
                    <a:cubicBezTo>
                      <a:pt x="28" y="35"/>
                      <a:pt x="34" y="33"/>
                      <a:pt x="35" y="32"/>
                    </a:cubicBezTo>
                    <a:cubicBezTo>
                      <a:pt x="28" y="35"/>
                      <a:pt x="28" y="35"/>
                      <a:pt x="28" y="35"/>
                    </a:cubicBezTo>
                    <a:cubicBezTo>
                      <a:pt x="27" y="35"/>
                      <a:pt x="27" y="35"/>
                      <a:pt x="24" y="36"/>
                    </a:cubicBezTo>
                    <a:cubicBezTo>
                      <a:pt x="29" y="36"/>
                      <a:pt x="26" y="39"/>
                      <a:pt x="17" y="42"/>
                    </a:cubicBezTo>
                    <a:cubicBezTo>
                      <a:pt x="23" y="41"/>
                      <a:pt x="27" y="38"/>
                      <a:pt x="31" y="37"/>
                    </a:cubicBezTo>
                    <a:cubicBezTo>
                      <a:pt x="15" y="45"/>
                      <a:pt x="12" y="47"/>
                      <a:pt x="0" y="52"/>
                    </a:cubicBezTo>
                    <a:cubicBezTo>
                      <a:pt x="0" y="53"/>
                      <a:pt x="9" y="52"/>
                      <a:pt x="11" y="49"/>
                    </a:cubicBezTo>
                    <a:cubicBezTo>
                      <a:pt x="1" y="52"/>
                      <a:pt x="23" y="43"/>
                      <a:pt x="33" y="39"/>
                    </a:cubicBezTo>
                    <a:cubicBezTo>
                      <a:pt x="38" y="36"/>
                      <a:pt x="33" y="39"/>
                      <a:pt x="32" y="37"/>
                    </a:cubicBezTo>
                    <a:cubicBezTo>
                      <a:pt x="40" y="35"/>
                      <a:pt x="43" y="31"/>
                      <a:pt x="45" y="32"/>
                    </a:cubicBezTo>
                    <a:close/>
                    <a:moveTo>
                      <a:pt x="65" y="24"/>
                    </a:moveTo>
                    <a:cubicBezTo>
                      <a:pt x="58" y="27"/>
                      <a:pt x="46" y="31"/>
                      <a:pt x="53" y="26"/>
                    </a:cubicBezTo>
                    <a:cubicBezTo>
                      <a:pt x="63" y="22"/>
                      <a:pt x="64" y="22"/>
                      <a:pt x="6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5" name="Freeform 6973">
                <a:extLst>
                  <a:ext uri="{FF2B5EF4-FFF2-40B4-BE49-F238E27FC236}">
                    <a16:creationId xmlns:a16="http://schemas.microsoft.com/office/drawing/2014/main" id="{C2DF9C83-D395-4025-A763-0E627D1A2F57}"/>
                  </a:ext>
                </a:extLst>
              </p:cNvPr>
              <p:cNvSpPr>
                <a:spLocks/>
              </p:cNvSpPr>
              <p:nvPr/>
            </p:nvSpPr>
            <p:spPr bwMode="auto">
              <a:xfrm>
                <a:off x="2533" y="2492"/>
                <a:ext cx="40" cy="30"/>
              </a:xfrm>
              <a:custGeom>
                <a:avLst/>
                <a:gdLst>
                  <a:gd name="T0" fmla="*/ 39 w 70"/>
                  <a:gd name="T1" fmla="*/ 23 h 52"/>
                  <a:gd name="T2" fmla="*/ 31 w 70"/>
                  <a:gd name="T3" fmla="*/ 30 h 52"/>
                  <a:gd name="T4" fmla="*/ 65 w 70"/>
                  <a:gd name="T5" fmla="*/ 3 h 52"/>
                  <a:gd name="T6" fmla="*/ 70 w 70"/>
                  <a:gd name="T7" fmla="*/ 2 h 52"/>
                  <a:gd name="T8" fmla="*/ 36 w 70"/>
                  <a:gd name="T9" fmla="*/ 28 h 52"/>
                  <a:gd name="T10" fmla="*/ 7 w 70"/>
                  <a:gd name="T11" fmla="*/ 49 h 52"/>
                  <a:gd name="T12" fmla="*/ 3 w 70"/>
                  <a:gd name="T13" fmla="*/ 51 h 52"/>
                  <a:gd name="T14" fmla="*/ 0 w 70"/>
                  <a:gd name="T15" fmla="*/ 52 h 52"/>
                  <a:gd name="T16" fmla="*/ 4 w 70"/>
                  <a:gd name="T17" fmla="*/ 47 h 52"/>
                  <a:gd name="T18" fmla="*/ 17 w 70"/>
                  <a:gd name="T19" fmla="*/ 40 h 52"/>
                  <a:gd name="T20" fmla="*/ 12 w 70"/>
                  <a:gd name="T21" fmla="*/ 41 h 52"/>
                  <a:gd name="T22" fmla="*/ 26 w 70"/>
                  <a:gd name="T23" fmla="*/ 31 h 52"/>
                  <a:gd name="T24" fmla="*/ 39 w 70"/>
                  <a:gd name="T25"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52">
                    <a:moveTo>
                      <a:pt x="39" y="23"/>
                    </a:moveTo>
                    <a:cubicBezTo>
                      <a:pt x="41" y="23"/>
                      <a:pt x="26" y="30"/>
                      <a:pt x="31" y="30"/>
                    </a:cubicBezTo>
                    <a:cubicBezTo>
                      <a:pt x="44" y="20"/>
                      <a:pt x="58" y="11"/>
                      <a:pt x="65" y="3"/>
                    </a:cubicBezTo>
                    <a:cubicBezTo>
                      <a:pt x="69" y="0"/>
                      <a:pt x="69" y="2"/>
                      <a:pt x="70" y="2"/>
                    </a:cubicBezTo>
                    <a:cubicBezTo>
                      <a:pt x="57" y="13"/>
                      <a:pt x="46" y="21"/>
                      <a:pt x="36" y="28"/>
                    </a:cubicBezTo>
                    <a:cubicBezTo>
                      <a:pt x="25" y="35"/>
                      <a:pt x="16" y="41"/>
                      <a:pt x="7" y="49"/>
                    </a:cubicBezTo>
                    <a:cubicBezTo>
                      <a:pt x="4" y="51"/>
                      <a:pt x="4" y="51"/>
                      <a:pt x="3" y="51"/>
                    </a:cubicBezTo>
                    <a:cubicBezTo>
                      <a:pt x="3" y="50"/>
                      <a:pt x="2" y="51"/>
                      <a:pt x="0" y="52"/>
                    </a:cubicBezTo>
                    <a:cubicBezTo>
                      <a:pt x="8" y="46"/>
                      <a:pt x="13" y="43"/>
                      <a:pt x="4" y="47"/>
                    </a:cubicBezTo>
                    <a:cubicBezTo>
                      <a:pt x="10" y="43"/>
                      <a:pt x="15" y="40"/>
                      <a:pt x="17" y="40"/>
                    </a:cubicBezTo>
                    <a:cubicBezTo>
                      <a:pt x="18" y="39"/>
                      <a:pt x="20" y="35"/>
                      <a:pt x="12" y="41"/>
                    </a:cubicBezTo>
                    <a:cubicBezTo>
                      <a:pt x="13" y="39"/>
                      <a:pt x="31" y="31"/>
                      <a:pt x="26" y="31"/>
                    </a:cubicBezTo>
                    <a:cubicBezTo>
                      <a:pt x="34" y="25"/>
                      <a:pt x="33" y="27"/>
                      <a:pt x="3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6" name="Freeform 6974">
                <a:extLst>
                  <a:ext uri="{FF2B5EF4-FFF2-40B4-BE49-F238E27FC236}">
                    <a16:creationId xmlns:a16="http://schemas.microsoft.com/office/drawing/2014/main" id="{4B780E9B-1086-4342-B5D0-D445460C2281}"/>
                  </a:ext>
                </a:extLst>
              </p:cNvPr>
              <p:cNvSpPr>
                <a:spLocks/>
              </p:cNvSpPr>
              <p:nvPr/>
            </p:nvSpPr>
            <p:spPr bwMode="auto">
              <a:xfrm>
                <a:off x="2487" y="2534"/>
                <a:ext cx="22" cy="15"/>
              </a:xfrm>
              <a:custGeom>
                <a:avLst/>
                <a:gdLst>
                  <a:gd name="T0" fmla="*/ 33 w 39"/>
                  <a:gd name="T1" fmla="*/ 12 h 25"/>
                  <a:gd name="T2" fmla="*/ 21 w 39"/>
                  <a:gd name="T3" fmla="*/ 16 h 25"/>
                  <a:gd name="T4" fmla="*/ 9 w 39"/>
                  <a:gd name="T5" fmla="*/ 22 h 25"/>
                  <a:gd name="T6" fmla="*/ 0 w 39"/>
                  <a:gd name="T7" fmla="*/ 25 h 25"/>
                  <a:gd name="T8" fmla="*/ 18 w 39"/>
                  <a:gd name="T9" fmla="*/ 14 h 25"/>
                  <a:gd name="T10" fmla="*/ 19 w 39"/>
                  <a:gd name="T11" fmla="*/ 11 h 25"/>
                  <a:gd name="T12" fmla="*/ 35 w 39"/>
                  <a:gd name="T13" fmla="*/ 6 h 25"/>
                  <a:gd name="T14" fmla="*/ 23 w 39"/>
                  <a:gd name="T15" fmla="*/ 14 h 25"/>
                  <a:gd name="T16" fmla="*/ 33 w 39"/>
                  <a:gd name="T17"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5">
                    <a:moveTo>
                      <a:pt x="33" y="12"/>
                    </a:moveTo>
                    <a:cubicBezTo>
                      <a:pt x="30" y="15"/>
                      <a:pt x="21" y="17"/>
                      <a:pt x="21" y="16"/>
                    </a:cubicBezTo>
                    <a:cubicBezTo>
                      <a:pt x="13" y="21"/>
                      <a:pt x="11" y="22"/>
                      <a:pt x="9" y="22"/>
                    </a:cubicBezTo>
                    <a:cubicBezTo>
                      <a:pt x="6" y="23"/>
                      <a:pt x="5" y="23"/>
                      <a:pt x="0" y="25"/>
                    </a:cubicBezTo>
                    <a:cubicBezTo>
                      <a:pt x="3" y="23"/>
                      <a:pt x="13" y="17"/>
                      <a:pt x="18" y="14"/>
                    </a:cubicBezTo>
                    <a:cubicBezTo>
                      <a:pt x="9" y="18"/>
                      <a:pt x="22" y="11"/>
                      <a:pt x="19" y="11"/>
                    </a:cubicBezTo>
                    <a:cubicBezTo>
                      <a:pt x="39" y="0"/>
                      <a:pt x="21" y="14"/>
                      <a:pt x="35" y="6"/>
                    </a:cubicBezTo>
                    <a:cubicBezTo>
                      <a:pt x="35" y="7"/>
                      <a:pt x="31" y="10"/>
                      <a:pt x="23" y="14"/>
                    </a:cubicBezTo>
                    <a:cubicBezTo>
                      <a:pt x="25" y="14"/>
                      <a:pt x="25" y="16"/>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7" name="Freeform 6975">
                <a:extLst>
                  <a:ext uri="{FF2B5EF4-FFF2-40B4-BE49-F238E27FC236}">
                    <a16:creationId xmlns:a16="http://schemas.microsoft.com/office/drawing/2014/main" id="{48FEDCF8-F330-4E1C-AC1F-8C27E4E63AC3}"/>
                  </a:ext>
                </a:extLst>
              </p:cNvPr>
              <p:cNvSpPr>
                <a:spLocks/>
              </p:cNvSpPr>
              <p:nvPr/>
            </p:nvSpPr>
            <p:spPr bwMode="auto">
              <a:xfrm>
                <a:off x="2402" y="2571"/>
                <a:ext cx="29" cy="11"/>
              </a:xfrm>
              <a:custGeom>
                <a:avLst/>
                <a:gdLst>
                  <a:gd name="T0" fmla="*/ 21 w 51"/>
                  <a:gd name="T1" fmla="*/ 11 h 20"/>
                  <a:gd name="T2" fmla="*/ 29 w 51"/>
                  <a:gd name="T3" fmla="*/ 10 h 20"/>
                  <a:gd name="T4" fmla="*/ 51 w 51"/>
                  <a:gd name="T5" fmla="*/ 0 h 20"/>
                  <a:gd name="T6" fmla="*/ 38 w 51"/>
                  <a:gd name="T7" fmla="*/ 9 h 20"/>
                  <a:gd name="T8" fmla="*/ 30 w 51"/>
                  <a:gd name="T9" fmla="*/ 11 h 20"/>
                  <a:gd name="T10" fmla="*/ 24 w 51"/>
                  <a:gd name="T11" fmla="*/ 14 h 20"/>
                  <a:gd name="T12" fmla="*/ 0 w 51"/>
                  <a:gd name="T13" fmla="*/ 18 h 20"/>
                  <a:gd name="T14" fmla="*/ 21 w 51"/>
                  <a:gd name="T15" fmla="*/ 11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0">
                    <a:moveTo>
                      <a:pt x="21" y="11"/>
                    </a:moveTo>
                    <a:cubicBezTo>
                      <a:pt x="27" y="9"/>
                      <a:pt x="16" y="14"/>
                      <a:pt x="29" y="10"/>
                    </a:cubicBezTo>
                    <a:cubicBezTo>
                      <a:pt x="36" y="7"/>
                      <a:pt x="44" y="3"/>
                      <a:pt x="51" y="0"/>
                    </a:cubicBezTo>
                    <a:cubicBezTo>
                      <a:pt x="51" y="2"/>
                      <a:pt x="36" y="8"/>
                      <a:pt x="38" y="9"/>
                    </a:cubicBezTo>
                    <a:cubicBezTo>
                      <a:pt x="34" y="13"/>
                      <a:pt x="36" y="8"/>
                      <a:pt x="30" y="11"/>
                    </a:cubicBezTo>
                    <a:cubicBezTo>
                      <a:pt x="22" y="13"/>
                      <a:pt x="18" y="16"/>
                      <a:pt x="24" y="14"/>
                    </a:cubicBezTo>
                    <a:cubicBezTo>
                      <a:pt x="9" y="20"/>
                      <a:pt x="3" y="19"/>
                      <a:pt x="0" y="18"/>
                    </a:cubicBezTo>
                    <a:cubicBezTo>
                      <a:pt x="5" y="15"/>
                      <a:pt x="19" y="13"/>
                      <a:pt x="2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8" name="Freeform 6976">
                <a:extLst>
                  <a:ext uri="{FF2B5EF4-FFF2-40B4-BE49-F238E27FC236}">
                    <a16:creationId xmlns:a16="http://schemas.microsoft.com/office/drawing/2014/main" id="{CBDA085F-76BD-4B77-B164-95635E7B0B5E}"/>
                  </a:ext>
                </a:extLst>
              </p:cNvPr>
              <p:cNvSpPr>
                <a:spLocks/>
              </p:cNvSpPr>
              <p:nvPr/>
            </p:nvSpPr>
            <p:spPr bwMode="auto">
              <a:xfrm>
                <a:off x="2156" y="2587"/>
                <a:ext cx="14" cy="4"/>
              </a:xfrm>
              <a:custGeom>
                <a:avLst/>
                <a:gdLst>
                  <a:gd name="T0" fmla="*/ 18 w 24"/>
                  <a:gd name="T1" fmla="*/ 5 h 7"/>
                  <a:gd name="T2" fmla="*/ 19 w 24"/>
                  <a:gd name="T3" fmla="*/ 7 h 7"/>
                  <a:gd name="T4" fmla="*/ 8 w 24"/>
                  <a:gd name="T5" fmla="*/ 4 h 7"/>
                  <a:gd name="T6" fmla="*/ 11 w 24"/>
                  <a:gd name="T7" fmla="*/ 4 h 7"/>
                  <a:gd name="T8" fmla="*/ 0 w 24"/>
                  <a:gd name="T9" fmla="*/ 1 h 7"/>
                  <a:gd name="T10" fmla="*/ 18 w 24"/>
                  <a:gd name="T11" fmla="*/ 5 h 7"/>
                </a:gdLst>
                <a:ahLst/>
                <a:cxnLst>
                  <a:cxn ang="0">
                    <a:pos x="T0" y="T1"/>
                  </a:cxn>
                  <a:cxn ang="0">
                    <a:pos x="T2" y="T3"/>
                  </a:cxn>
                  <a:cxn ang="0">
                    <a:pos x="T4" y="T5"/>
                  </a:cxn>
                  <a:cxn ang="0">
                    <a:pos x="T6" y="T7"/>
                  </a:cxn>
                  <a:cxn ang="0">
                    <a:pos x="T8" y="T9"/>
                  </a:cxn>
                  <a:cxn ang="0">
                    <a:pos x="T10" y="T11"/>
                  </a:cxn>
                </a:cxnLst>
                <a:rect l="0" t="0" r="r" b="b"/>
                <a:pathLst>
                  <a:path w="24" h="7">
                    <a:moveTo>
                      <a:pt x="18" y="5"/>
                    </a:moveTo>
                    <a:cubicBezTo>
                      <a:pt x="18" y="6"/>
                      <a:pt x="24" y="7"/>
                      <a:pt x="19" y="7"/>
                    </a:cubicBezTo>
                    <a:cubicBezTo>
                      <a:pt x="16" y="6"/>
                      <a:pt x="13" y="5"/>
                      <a:pt x="8" y="4"/>
                    </a:cubicBezTo>
                    <a:cubicBezTo>
                      <a:pt x="8" y="4"/>
                      <a:pt x="11" y="5"/>
                      <a:pt x="11" y="4"/>
                    </a:cubicBezTo>
                    <a:cubicBezTo>
                      <a:pt x="10" y="3"/>
                      <a:pt x="4" y="2"/>
                      <a:pt x="0" y="1"/>
                    </a:cubicBezTo>
                    <a:cubicBezTo>
                      <a:pt x="4" y="0"/>
                      <a:pt x="8" y="3"/>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59" name="Freeform 6977">
                <a:extLst>
                  <a:ext uri="{FF2B5EF4-FFF2-40B4-BE49-F238E27FC236}">
                    <a16:creationId xmlns:a16="http://schemas.microsoft.com/office/drawing/2014/main" id="{524D7621-C83E-46CD-8A74-F4E3007ACA24}"/>
                  </a:ext>
                </a:extLst>
              </p:cNvPr>
              <p:cNvSpPr>
                <a:spLocks noEditPoints="1"/>
              </p:cNvSpPr>
              <p:nvPr/>
            </p:nvSpPr>
            <p:spPr bwMode="auto">
              <a:xfrm>
                <a:off x="2296" y="2506"/>
                <a:ext cx="248" cy="89"/>
              </a:xfrm>
              <a:custGeom>
                <a:avLst/>
                <a:gdLst>
                  <a:gd name="T0" fmla="*/ 368 w 436"/>
                  <a:gd name="T1" fmla="*/ 48 h 157"/>
                  <a:gd name="T2" fmla="*/ 398 w 436"/>
                  <a:gd name="T3" fmla="*/ 32 h 157"/>
                  <a:gd name="T4" fmla="*/ 415 w 436"/>
                  <a:gd name="T5" fmla="*/ 19 h 157"/>
                  <a:gd name="T6" fmla="*/ 423 w 436"/>
                  <a:gd name="T7" fmla="*/ 8 h 157"/>
                  <a:gd name="T8" fmla="*/ 410 w 436"/>
                  <a:gd name="T9" fmla="*/ 22 h 157"/>
                  <a:gd name="T10" fmla="*/ 375 w 436"/>
                  <a:gd name="T11" fmla="*/ 38 h 157"/>
                  <a:gd name="T12" fmla="*/ 322 w 436"/>
                  <a:gd name="T13" fmla="*/ 66 h 157"/>
                  <a:gd name="T14" fmla="*/ 336 w 436"/>
                  <a:gd name="T15" fmla="*/ 57 h 157"/>
                  <a:gd name="T16" fmla="*/ 344 w 436"/>
                  <a:gd name="T17" fmla="*/ 52 h 157"/>
                  <a:gd name="T18" fmla="*/ 315 w 436"/>
                  <a:gd name="T19" fmla="*/ 66 h 157"/>
                  <a:gd name="T20" fmla="*/ 311 w 436"/>
                  <a:gd name="T21" fmla="*/ 70 h 157"/>
                  <a:gd name="T22" fmla="*/ 297 w 436"/>
                  <a:gd name="T23" fmla="*/ 78 h 157"/>
                  <a:gd name="T24" fmla="*/ 289 w 436"/>
                  <a:gd name="T25" fmla="*/ 83 h 157"/>
                  <a:gd name="T26" fmla="*/ 283 w 436"/>
                  <a:gd name="T27" fmla="*/ 87 h 157"/>
                  <a:gd name="T28" fmla="*/ 261 w 436"/>
                  <a:gd name="T29" fmla="*/ 90 h 157"/>
                  <a:gd name="T30" fmla="*/ 246 w 436"/>
                  <a:gd name="T31" fmla="*/ 98 h 157"/>
                  <a:gd name="T32" fmla="*/ 257 w 436"/>
                  <a:gd name="T33" fmla="*/ 95 h 157"/>
                  <a:gd name="T34" fmla="*/ 250 w 436"/>
                  <a:gd name="T35" fmla="*/ 101 h 157"/>
                  <a:gd name="T36" fmla="*/ 228 w 436"/>
                  <a:gd name="T37" fmla="*/ 110 h 157"/>
                  <a:gd name="T38" fmla="*/ 231 w 436"/>
                  <a:gd name="T39" fmla="*/ 105 h 157"/>
                  <a:gd name="T40" fmla="*/ 226 w 436"/>
                  <a:gd name="T41" fmla="*/ 109 h 157"/>
                  <a:gd name="T42" fmla="*/ 206 w 436"/>
                  <a:gd name="T43" fmla="*/ 116 h 157"/>
                  <a:gd name="T44" fmla="*/ 191 w 436"/>
                  <a:gd name="T45" fmla="*/ 123 h 157"/>
                  <a:gd name="T46" fmla="*/ 174 w 436"/>
                  <a:gd name="T47" fmla="*/ 126 h 157"/>
                  <a:gd name="T48" fmla="*/ 155 w 436"/>
                  <a:gd name="T49" fmla="*/ 131 h 157"/>
                  <a:gd name="T50" fmla="*/ 133 w 436"/>
                  <a:gd name="T51" fmla="*/ 135 h 157"/>
                  <a:gd name="T52" fmla="*/ 168 w 436"/>
                  <a:gd name="T53" fmla="*/ 126 h 157"/>
                  <a:gd name="T54" fmla="*/ 138 w 436"/>
                  <a:gd name="T55" fmla="*/ 132 h 157"/>
                  <a:gd name="T56" fmla="*/ 158 w 436"/>
                  <a:gd name="T57" fmla="*/ 121 h 157"/>
                  <a:gd name="T58" fmla="*/ 137 w 436"/>
                  <a:gd name="T59" fmla="*/ 127 h 157"/>
                  <a:gd name="T60" fmla="*/ 119 w 436"/>
                  <a:gd name="T61" fmla="*/ 133 h 157"/>
                  <a:gd name="T62" fmla="*/ 131 w 436"/>
                  <a:gd name="T63" fmla="*/ 133 h 157"/>
                  <a:gd name="T64" fmla="*/ 89 w 436"/>
                  <a:gd name="T65" fmla="*/ 141 h 157"/>
                  <a:gd name="T66" fmla="*/ 57 w 436"/>
                  <a:gd name="T67" fmla="*/ 146 h 157"/>
                  <a:gd name="T68" fmla="*/ 59 w 436"/>
                  <a:gd name="T69" fmla="*/ 148 h 157"/>
                  <a:gd name="T70" fmla="*/ 62 w 436"/>
                  <a:gd name="T71" fmla="*/ 149 h 157"/>
                  <a:gd name="T72" fmla="*/ 0 w 436"/>
                  <a:gd name="T73" fmla="*/ 156 h 157"/>
                  <a:gd name="T74" fmla="*/ 98 w 436"/>
                  <a:gd name="T75" fmla="*/ 146 h 157"/>
                  <a:gd name="T76" fmla="*/ 103 w 436"/>
                  <a:gd name="T77" fmla="*/ 143 h 157"/>
                  <a:gd name="T78" fmla="*/ 159 w 436"/>
                  <a:gd name="T79" fmla="*/ 132 h 157"/>
                  <a:gd name="T80" fmla="*/ 252 w 436"/>
                  <a:gd name="T81" fmla="*/ 103 h 157"/>
                  <a:gd name="T82" fmla="*/ 288 w 436"/>
                  <a:gd name="T83" fmla="*/ 87 h 157"/>
                  <a:gd name="T84" fmla="*/ 316 w 436"/>
                  <a:gd name="T85" fmla="*/ 73 h 157"/>
                  <a:gd name="T86" fmla="*/ 329 w 436"/>
                  <a:gd name="T87" fmla="*/ 67 h 157"/>
                  <a:gd name="T88" fmla="*/ 346 w 436"/>
                  <a:gd name="T89" fmla="*/ 56 h 157"/>
                  <a:gd name="T90" fmla="*/ 335 w 436"/>
                  <a:gd name="T91" fmla="*/ 65 h 157"/>
                  <a:gd name="T92" fmla="*/ 306 w 436"/>
                  <a:gd name="T93" fmla="*/ 78 h 157"/>
                  <a:gd name="T94" fmla="*/ 356 w 436"/>
                  <a:gd name="T95" fmla="*/ 55 h 157"/>
                  <a:gd name="T96" fmla="*/ 313 w 436"/>
                  <a:gd name="T97" fmla="*/ 79 h 157"/>
                  <a:gd name="T98" fmla="*/ 374 w 436"/>
                  <a:gd name="T99" fmla="*/ 44 h 157"/>
                  <a:gd name="T100" fmla="*/ 376 w 436"/>
                  <a:gd name="T101" fmla="*/ 38 h 157"/>
                  <a:gd name="T102" fmla="*/ 107 w 436"/>
                  <a:gd name="T103" fmla="*/ 143 h 157"/>
                  <a:gd name="T104" fmla="*/ 131 w 436"/>
                  <a:gd name="T105" fmla="*/ 137 h 157"/>
                  <a:gd name="T106" fmla="*/ 107 w 436"/>
                  <a:gd name="T107" fmla="*/ 143 h 157"/>
                  <a:gd name="T108" fmla="*/ 131 w 436"/>
                  <a:gd name="T109" fmla="*/ 137 h 157"/>
                  <a:gd name="T110" fmla="*/ 122 w 436"/>
                  <a:gd name="T111" fmla="*/ 13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6" h="157">
                    <a:moveTo>
                      <a:pt x="357" y="59"/>
                    </a:moveTo>
                    <a:cubicBezTo>
                      <a:pt x="356" y="57"/>
                      <a:pt x="359" y="53"/>
                      <a:pt x="368" y="48"/>
                    </a:cubicBezTo>
                    <a:cubicBezTo>
                      <a:pt x="373" y="47"/>
                      <a:pt x="371" y="48"/>
                      <a:pt x="368" y="51"/>
                    </a:cubicBezTo>
                    <a:cubicBezTo>
                      <a:pt x="381" y="44"/>
                      <a:pt x="382" y="42"/>
                      <a:pt x="398" y="32"/>
                    </a:cubicBezTo>
                    <a:cubicBezTo>
                      <a:pt x="398" y="30"/>
                      <a:pt x="391" y="38"/>
                      <a:pt x="391" y="35"/>
                    </a:cubicBezTo>
                    <a:cubicBezTo>
                      <a:pt x="402" y="29"/>
                      <a:pt x="409" y="24"/>
                      <a:pt x="415" y="19"/>
                    </a:cubicBezTo>
                    <a:cubicBezTo>
                      <a:pt x="422" y="15"/>
                      <a:pt x="428" y="11"/>
                      <a:pt x="435" y="6"/>
                    </a:cubicBezTo>
                    <a:cubicBezTo>
                      <a:pt x="436" y="3"/>
                      <a:pt x="436" y="0"/>
                      <a:pt x="423" y="8"/>
                    </a:cubicBezTo>
                    <a:cubicBezTo>
                      <a:pt x="425" y="8"/>
                      <a:pt x="431" y="6"/>
                      <a:pt x="434" y="6"/>
                    </a:cubicBezTo>
                    <a:cubicBezTo>
                      <a:pt x="427" y="10"/>
                      <a:pt x="419" y="16"/>
                      <a:pt x="410" y="22"/>
                    </a:cubicBezTo>
                    <a:cubicBezTo>
                      <a:pt x="401" y="28"/>
                      <a:pt x="392" y="33"/>
                      <a:pt x="386" y="37"/>
                    </a:cubicBezTo>
                    <a:cubicBezTo>
                      <a:pt x="381" y="37"/>
                      <a:pt x="385" y="33"/>
                      <a:pt x="375" y="38"/>
                    </a:cubicBezTo>
                    <a:cubicBezTo>
                      <a:pt x="369" y="42"/>
                      <a:pt x="359" y="48"/>
                      <a:pt x="348" y="54"/>
                    </a:cubicBezTo>
                    <a:cubicBezTo>
                      <a:pt x="338" y="60"/>
                      <a:pt x="327" y="65"/>
                      <a:pt x="322" y="66"/>
                    </a:cubicBezTo>
                    <a:cubicBezTo>
                      <a:pt x="325" y="65"/>
                      <a:pt x="313" y="72"/>
                      <a:pt x="313" y="71"/>
                    </a:cubicBezTo>
                    <a:cubicBezTo>
                      <a:pt x="315" y="69"/>
                      <a:pt x="325" y="64"/>
                      <a:pt x="336" y="57"/>
                    </a:cubicBezTo>
                    <a:cubicBezTo>
                      <a:pt x="339" y="57"/>
                      <a:pt x="329" y="63"/>
                      <a:pt x="341" y="57"/>
                    </a:cubicBezTo>
                    <a:cubicBezTo>
                      <a:pt x="338" y="57"/>
                      <a:pt x="343" y="53"/>
                      <a:pt x="344" y="52"/>
                    </a:cubicBezTo>
                    <a:cubicBezTo>
                      <a:pt x="339" y="54"/>
                      <a:pt x="331" y="58"/>
                      <a:pt x="337" y="54"/>
                    </a:cubicBezTo>
                    <a:cubicBezTo>
                      <a:pt x="315" y="66"/>
                      <a:pt x="315" y="66"/>
                      <a:pt x="315" y="66"/>
                    </a:cubicBezTo>
                    <a:cubicBezTo>
                      <a:pt x="309" y="69"/>
                      <a:pt x="305" y="72"/>
                      <a:pt x="294" y="77"/>
                    </a:cubicBezTo>
                    <a:cubicBezTo>
                      <a:pt x="305" y="72"/>
                      <a:pt x="306" y="70"/>
                      <a:pt x="311" y="70"/>
                    </a:cubicBezTo>
                    <a:cubicBezTo>
                      <a:pt x="302" y="75"/>
                      <a:pt x="304" y="74"/>
                      <a:pt x="310" y="73"/>
                    </a:cubicBezTo>
                    <a:cubicBezTo>
                      <a:pt x="301" y="78"/>
                      <a:pt x="302" y="76"/>
                      <a:pt x="297" y="78"/>
                    </a:cubicBezTo>
                    <a:cubicBezTo>
                      <a:pt x="293" y="82"/>
                      <a:pt x="299" y="78"/>
                      <a:pt x="302" y="79"/>
                    </a:cubicBezTo>
                    <a:cubicBezTo>
                      <a:pt x="295" y="82"/>
                      <a:pt x="292" y="83"/>
                      <a:pt x="289" y="83"/>
                    </a:cubicBezTo>
                    <a:cubicBezTo>
                      <a:pt x="285" y="84"/>
                      <a:pt x="282" y="85"/>
                      <a:pt x="274" y="88"/>
                    </a:cubicBezTo>
                    <a:cubicBezTo>
                      <a:pt x="273" y="91"/>
                      <a:pt x="286" y="84"/>
                      <a:pt x="283" y="87"/>
                    </a:cubicBezTo>
                    <a:cubicBezTo>
                      <a:pt x="274" y="91"/>
                      <a:pt x="257" y="99"/>
                      <a:pt x="253" y="99"/>
                    </a:cubicBezTo>
                    <a:cubicBezTo>
                      <a:pt x="268" y="93"/>
                      <a:pt x="264" y="92"/>
                      <a:pt x="261" y="90"/>
                    </a:cubicBezTo>
                    <a:cubicBezTo>
                      <a:pt x="253" y="93"/>
                      <a:pt x="246" y="96"/>
                      <a:pt x="238" y="99"/>
                    </a:cubicBezTo>
                    <a:cubicBezTo>
                      <a:pt x="239" y="100"/>
                      <a:pt x="242" y="99"/>
                      <a:pt x="246" y="98"/>
                    </a:cubicBezTo>
                    <a:cubicBezTo>
                      <a:pt x="242" y="98"/>
                      <a:pt x="253" y="95"/>
                      <a:pt x="259" y="92"/>
                    </a:cubicBezTo>
                    <a:cubicBezTo>
                      <a:pt x="258" y="93"/>
                      <a:pt x="255" y="95"/>
                      <a:pt x="257" y="95"/>
                    </a:cubicBezTo>
                    <a:cubicBezTo>
                      <a:pt x="246" y="99"/>
                      <a:pt x="243" y="101"/>
                      <a:pt x="243" y="101"/>
                    </a:cubicBezTo>
                    <a:cubicBezTo>
                      <a:pt x="243" y="102"/>
                      <a:pt x="247" y="102"/>
                      <a:pt x="250" y="101"/>
                    </a:cubicBezTo>
                    <a:cubicBezTo>
                      <a:pt x="243" y="104"/>
                      <a:pt x="248" y="103"/>
                      <a:pt x="242" y="106"/>
                    </a:cubicBezTo>
                    <a:cubicBezTo>
                      <a:pt x="234" y="109"/>
                      <a:pt x="229" y="110"/>
                      <a:pt x="228" y="110"/>
                    </a:cubicBezTo>
                    <a:cubicBezTo>
                      <a:pt x="233" y="109"/>
                      <a:pt x="234" y="108"/>
                      <a:pt x="238" y="106"/>
                    </a:cubicBezTo>
                    <a:cubicBezTo>
                      <a:pt x="233" y="106"/>
                      <a:pt x="226" y="109"/>
                      <a:pt x="231" y="105"/>
                    </a:cubicBezTo>
                    <a:cubicBezTo>
                      <a:pt x="224" y="107"/>
                      <a:pt x="224" y="108"/>
                      <a:pt x="218" y="110"/>
                    </a:cubicBezTo>
                    <a:cubicBezTo>
                      <a:pt x="215" y="112"/>
                      <a:pt x="224" y="109"/>
                      <a:pt x="226" y="109"/>
                    </a:cubicBezTo>
                    <a:cubicBezTo>
                      <a:pt x="218" y="112"/>
                      <a:pt x="218" y="114"/>
                      <a:pt x="208" y="117"/>
                    </a:cubicBezTo>
                    <a:cubicBezTo>
                      <a:pt x="209" y="117"/>
                      <a:pt x="215" y="113"/>
                      <a:pt x="206" y="116"/>
                    </a:cubicBezTo>
                    <a:cubicBezTo>
                      <a:pt x="201" y="119"/>
                      <a:pt x="199" y="116"/>
                      <a:pt x="188" y="120"/>
                    </a:cubicBezTo>
                    <a:cubicBezTo>
                      <a:pt x="186" y="123"/>
                      <a:pt x="189" y="121"/>
                      <a:pt x="191" y="123"/>
                    </a:cubicBezTo>
                    <a:cubicBezTo>
                      <a:pt x="183" y="125"/>
                      <a:pt x="175" y="128"/>
                      <a:pt x="166" y="129"/>
                    </a:cubicBezTo>
                    <a:cubicBezTo>
                      <a:pt x="165" y="129"/>
                      <a:pt x="170" y="128"/>
                      <a:pt x="174" y="126"/>
                    </a:cubicBezTo>
                    <a:cubicBezTo>
                      <a:pt x="179" y="125"/>
                      <a:pt x="182" y="124"/>
                      <a:pt x="179" y="124"/>
                    </a:cubicBezTo>
                    <a:cubicBezTo>
                      <a:pt x="165" y="128"/>
                      <a:pt x="159" y="129"/>
                      <a:pt x="155" y="131"/>
                    </a:cubicBezTo>
                    <a:cubicBezTo>
                      <a:pt x="151" y="132"/>
                      <a:pt x="148" y="133"/>
                      <a:pt x="139" y="136"/>
                    </a:cubicBezTo>
                    <a:cubicBezTo>
                      <a:pt x="141" y="134"/>
                      <a:pt x="142" y="134"/>
                      <a:pt x="133" y="135"/>
                    </a:cubicBezTo>
                    <a:cubicBezTo>
                      <a:pt x="140" y="133"/>
                      <a:pt x="141" y="132"/>
                      <a:pt x="150" y="130"/>
                    </a:cubicBezTo>
                    <a:cubicBezTo>
                      <a:pt x="152" y="131"/>
                      <a:pt x="160" y="129"/>
                      <a:pt x="168" y="126"/>
                    </a:cubicBezTo>
                    <a:cubicBezTo>
                      <a:pt x="176" y="124"/>
                      <a:pt x="183" y="121"/>
                      <a:pt x="184" y="120"/>
                    </a:cubicBezTo>
                    <a:cubicBezTo>
                      <a:pt x="168" y="124"/>
                      <a:pt x="154" y="129"/>
                      <a:pt x="138" y="132"/>
                    </a:cubicBezTo>
                    <a:cubicBezTo>
                      <a:pt x="143" y="130"/>
                      <a:pt x="153" y="127"/>
                      <a:pt x="159" y="125"/>
                    </a:cubicBezTo>
                    <a:cubicBezTo>
                      <a:pt x="165" y="122"/>
                      <a:pt x="168" y="120"/>
                      <a:pt x="158" y="121"/>
                    </a:cubicBezTo>
                    <a:cubicBezTo>
                      <a:pt x="160" y="122"/>
                      <a:pt x="161" y="124"/>
                      <a:pt x="150" y="126"/>
                    </a:cubicBezTo>
                    <a:cubicBezTo>
                      <a:pt x="138" y="129"/>
                      <a:pt x="142" y="126"/>
                      <a:pt x="137" y="127"/>
                    </a:cubicBezTo>
                    <a:cubicBezTo>
                      <a:pt x="129" y="129"/>
                      <a:pt x="126" y="133"/>
                      <a:pt x="111" y="134"/>
                    </a:cubicBezTo>
                    <a:cubicBezTo>
                      <a:pt x="109" y="135"/>
                      <a:pt x="114" y="134"/>
                      <a:pt x="119" y="133"/>
                    </a:cubicBezTo>
                    <a:cubicBezTo>
                      <a:pt x="124" y="132"/>
                      <a:pt x="129" y="131"/>
                      <a:pt x="130" y="131"/>
                    </a:cubicBezTo>
                    <a:cubicBezTo>
                      <a:pt x="118" y="134"/>
                      <a:pt x="127" y="133"/>
                      <a:pt x="131" y="133"/>
                    </a:cubicBezTo>
                    <a:cubicBezTo>
                      <a:pt x="126" y="135"/>
                      <a:pt x="118" y="137"/>
                      <a:pt x="110" y="138"/>
                    </a:cubicBezTo>
                    <a:cubicBezTo>
                      <a:pt x="103" y="140"/>
                      <a:pt x="94" y="141"/>
                      <a:pt x="89" y="141"/>
                    </a:cubicBezTo>
                    <a:cubicBezTo>
                      <a:pt x="85" y="142"/>
                      <a:pt x="77" y="144"/>
                      <a:pt x="70" y="145"/>
                    </a:cubicBezTo>
                    <a:cubicBezTo>
                      <a:pt x="62" y="146"/>
                      <a:pt x="56" y="147"/>
                      <a:pt x="57" y="146"/>
                    </a:cubicBezTo>
                    <a:cubicBezTo>
                      <a:pt x="52" y="147"/>
                      <a:pt x="46" y="149"/>
                      <a:pt x="37" y="150"/>
                    </a:cubicBezTo>
                    <a:cubicBezTo>
                      <a:pt x="44" y="150"/>
                      <a:pt x="52" y="149"/>
                      <a:pt x="59" y="148"/>
                    </a:cubicBezTo>
                    <a:cubicBezTo>
                      <a:pt x="67" y="147"/>
                      <a:pt x="73" y="146"/>
                      <a:pt x="77" y="146"/>
                    </a:cubicBezTo>
                    <a:cubicBezTo>
                      <a:pt x="76" y="147"/>
                      <a:pt x="70" y="148"/>
                      <a:pt x="62" y="149"/>
                    </a:cubicBezTo>
                    <a:cubicBezTo>
                      <a:pt x="55" y="150"/>
                      <a:pt x="47" y="150"/>
                      <a:pt x="42" y="151"/>
                    </a:cubicBezTo>
                    <a:cubicBezTo>
                      <a:pt x="46" y="153"/>
                      <a:pt x="25" y="154"/>
                      <a:pt x="0" y="156"/>
                    </a:cubicBezTo>
                    <a:cubicBezTo>
                      <a:pt x="8" y="157"/>
                      <a:pt x="27" y="156"/>
                      <a:pt x="47" y="153"/>
                    </a:cubicBezTo>
                    <a:cubicBezTo>
                      <a:pt x="67" y="151"/>
                      <a:pt x="88" y="147"/>
                      <a:pt x="98" y="146"/>
                    </a:cubicBezTo>
                    <a:cubicBezTo>
                      <a:pt x="101" y="144"/>
                      <a:pt x="87" y="147"/>
                      <a:pt x="89" y="146"/>
                    </a:cubicBezTo>
                    <a:cubicBezTo>
                      <a:pt x="94" y="145"/>
                      <a:pt x="98" y="144"/>
                      <a:pt x="103" y="143"/>
                    </a:cubicBezTo>
                    <a:cubicBezTo>
                      <a:pt x="105" y="145"/>
                      <a:pt x="105" y="145"/>
                      <a:pt x="105" y="145"/>
                    </a:cubicBezTo>
                    <a:cubicBezTo>
                      <a:pt x="125" y="141"/>
                      <a:pt x="143" y="137"/>
                      <a:pt x="159" y="132"/>
                    </a:cubicBezTo>
                    <a:cubicBezTo>
                      <a:pt x="176" y="128"/>
                      <a:pt x="192" y="124"/>
                      <a:pt x="207" y="119"/>
                    </a:cubicBezTo>
                    <a:cubicBezTo>
                      <a:pt x="222" y="114"/>
                      <a:pt x="237" y="109"/>
                      <a:pt x="252" y="103"/>
                    </a:cubicBezTo>
                    <a:cubicBezTo>
                      <a:pt x="268" y="97"/>
                      <a:pt x="284" y="90"/>
                      <a:pt x="301" y="82"/>
                    </a:cubicBezTo>
                    <a:cubicBezTo>
                      <a:pt x="294" y="85"/>
                      <a:pt x="289" y="87"/>
                      <a:pt x="288" y="87"/>
                    </a:cubicBezTo>
                    <a:cubicBezTo>
                      <a:pt x="298" y="81"/>
                      <a:pt x="312" y="74"/>
                      <a:pt x="314" y="72"/>
                    </a:cubicBezTo>
                    <a:cubicBezTo>
                      <a:pt x="319" y="70"/>
                      <a:pt x="317" y="71"/>
                      <a:pt x="316" y="73"/>
                    </a:cubicBezTo>
                    <a:cubicBezTo>
                      <a:pt x="328" y="67"/>
                      <a:pt x="314" y="71"/>
                      <a:pt x="327" y="66"/>
                    </a:cubicBezTo>
                    <a:cubicBezTo>
                      <a:pt x="329" y="67"/>
                      <a:pt x="329" y="67"/>
                      <a:pt x="329" y="67"/>
                    </a:cubicBezTo>
                    <a:cubicBezTo>
                      <a:pt x="339" y="62"/>
                      <a:pt x="340" y="61"/>
                      <a:pt x="341" y="60"/>
                    </a:cubicBezTo>
                    <a:cubicBezTo>
                      <a:pt x="342" y="59"/>
                      <a:pt x="341" y="59"/>
                      <a:pt x="346" y="56"/>
                    </a:cubicBezTo>
                    <a:cubicBezTo>
                      <a:pt x="353" y="53"/>
                      <a:pt x="349" y="57"/>
                      <a:pt x="355" y="54"/>
                    </a:cubicBezTo>
                    <a:cubicBezTo>
                      <a:pt x="352" y="56"/>
                      <a:pt x="343" y="61"/>
                      <a:pt x="335" y="65"/>
                    </a:cubicBezTo>
                    <a:cubicBezTo>
                      <a:pt x="326" y="69"/>
                      <a:pt x="320" y="72"/>
                      <a:pt x="322" y="70"/>
                    </a:cubicBezTo>
                    <a:cubicBezTo>
                      <a:pt x="317" y="73"/>
                      <a:pt x="312" y="75"/>
                      <a:pt x="306" y="78"/>
                    </a:cubicBezTo>
                    <a:cubicBezTo>
                      <a:pt x="310" y="78"/>
                      <a:pt x="310" y="77"/>
                      <a:pt x="309" y="79"/>
                    </a:cubicBezTo>
                    <a:cubicBezTo>
                      <a:pt x="325" y="71"/>
                      <a:pt x="343" y="62"/>
                      <a:pt x="356" y="55"/>
                    </a:cubicBezTo>
                    <a:cubicBezTo>
                      <a:pt x="357" y="55"/>
                      <a:pt x="357" y="55"/>
                      <a:pt x="357" y="55"/>
                    </a:cubicBezTo>
                    <a:cubicBezTo>
                      <a:pt x="343" y="64"/>
                      <a:pt x="332" y="69"/>
                      <a:pt x="313" y="79"/>
                    </a:cubicBezTo>
                    <a:cubicBezTo>
                      <a:pt x="327" y="75"/>
                      <a:pt x="342" y="64"/>
                      <a:pt x="357" y="59"/>
                    </a:cubicBezTo>
                    <a:close/>
                    <a:moveTo>
                      <a:pt x="374" y="44"/>
                    </a:moveTo>
                    <a:cubicBezTo>
                      <a:pt x="365" y="49"/>
                      <a:pt x="365" y="49"/>
                      <a:pt x="365" y="49"/>
                    </a:cubicBezTo>
                    <a:cubicBezTo>
                      <a:pt x="354" y="53"/>
                      <a:pt x="362" y="46"/>
                      <a:pt x="376" y="38"/>
                    </a:cubicBezTo>
                    <a:cubicBezTo>
                      <a:pt x="380" y="38"/>
                      <a:pt x="372" y="43"/>
                      <a:pt x="374" y="44"/>
                    </a:cubicBezTo>
                    <a:close/>
                    <a:moveTo>
                      <a:pt x="107" y="143"/>
                    </a:moveTo>
                    <a:cubicBezTo>
                      <a:pt x="106" y="143"/>
                      <a:pt x="111" y="141"/>
                      <a:pt x="117" y="140"/>
                    </a:cubicBezTo>
                    <a:cubicBezTo>
                      <a:pt x="123" y="139"/>
                      <a:pt x="130" y="137"/>
                      <a:pt x="131" y="137"/>
                    </a:cubicBezTo>
                    <a:cubicBezTo>
                      <a:pt x="134" y="138"/>
                      <a:pt x="128" y="139"/>
                      <a:pt x="122" y="141"/>
                    </a:cubicBezTo>
                    <a:cubicBezTo>
                      <a:pt x="116" y="142"/>
                      <a:pt x="109" y="143"/>
                      <a:pt x="107" y="143"/>
                    </a:cubicBezTo>
                    <a:close/>
                    <a:moveTo>
                      <a:pt x="122" y="137"/>
                    </a:moveTo>
                    <a:cubicBezTo>
                      <a:pt x="119" y="139"/>
                      <a:pt x="134" y="134"/>
                      <a:pt x="131" y="137"/>
                    </a:cubicBezTo>
                    <a:cubicBezTo>
                      <a:pt x="113" y="140"/>
                      <a:pt x="106" y="141"/>
                      <a:pt x="94" y="143"/>
                    </a:cubicBezTo>
                    <a:cubicBezTo>
                      <a:pt x="100" y="141"/>
                      <a:pt x="111" y="140"/>
                      <a:pt x="122"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0" name="Freeform 6978">
                <a:extLst>
                  <a:ext uri="{FF2B5EF4-FFF2-40B4-BE49-F238E27FC236}">
                    <a16:creationId xmlns:a16="http://schemas.microsoft.com/office/drawing/2014/main" id="{C9645BD8-AD64-4D35-BECF-049A858D2DBF}"/>
                  </a:ext>
                </a:extLst>
              </p:cNvPr>
              <p:cNvSpPr>
                <a:spLocks/>
              </p:cNvSpPr>
              <p:nvPr/>
            </p:nvSpPr>
            <p:spPr bwMode="auto">
              <a:xfrm>
                <a:off x="2457" y="2551"/>
                <a:ext cx="15" cy="7"/>
              </a:xfrm>
              <a:custGeom>
                <a:avLst/>
                <a:gdLst>
                  <a:gd name="T0" fmla="*/ 25 w 27"/>
                  <a:gd name="T1" fmla="*/ 2 h 11"/>
                  <a:gd name="T2" fmla="*/ 13 w 27"/>
                  <a:gd name="T3" fmla="*/ 7 h 11"/>
                  <a:gd name="T4" fmla="*/ 0 w 27"/>
                  <a:gd name="T5" fmla="*/ 11 h 11"/>
                  <a:gd name="T6" fmla="*/ 23 w 27"/>
                  <a:gd name="T7" fmla="*/ 1 h 11"/>
                  <a:gd name="T8" fmla="*/ 25 w 27"/>
                  <a:gd name="T9" fmla="*/ 2 h 11"/>
                </a:gdLst>
                <a:ahLst/>
                <a:cxnLst>
                  <a:cxn ang="0">
                    <a:pos x="T0" y="T1"/>
                  </a:cxn>
                  <a:cxn ang="0">
                    <a:pos x="T2" y="T3"/>
                  </a:cxn>
                  <a:cxn ang="0">
                    <a:pos x="T4" y="T5"/>
                  </a:cxn>
                  <a:cxn ang="0">
                    <a:pos x="T6" y="T7"/>
                  </a:cxn>
                  <a:cxn ang="0">
                    <a:pos x="T8" y="T9"/>
                  </a:cxn>
                </a:cxnLst>
                <a:rect l="0" t="0" r="r" b="b"/>
                <a:pathLst>
                  <a:path w="27" h="11">
                    <a:moveTo>
                      <a:pt x="25" y="2"/>
                    </a:moveTo>
                    <a:cubicBezTo>
                      <a:pt x="24" y="3"/>
                      <a:pt x="19" y="5"/>
                      <a:pt x="13" y="7"/>
                    </a:cubicBezTo>
                    <a:cubicBezTo>
                      <a:pt x="8" y="9"/>
                      <a:pt x="2" y="11"/>
                      <a:pt x="0" y="11"/>
                    </a:cubicBezTo>
                    <a:cubicBezTo>
                      <a:pt x="8" y="8"/>
                      <a:pt x="16" y="5"/>
                      <a:pt x="23" y="1"/>
                    </a:cubicBezTo>
                    <a:cubicBezTo>
                      <a:pt x="27" y="0"/>
                      <a:pt x="15" y="7"/>
                      <a:pt x="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1" name="Freeform 6979">
                <a:extLst>
                  <a:ext uri="{FF2B5EF4-FFF2-40B4-BE49-F238E27FC236}">
                    <a16:creationId xmlns:a16="http://schemas.microsoft.com/office/drawing/2014/main" id="{AD535229-ADFC-40BB-8BF8-3EBB6BC66AED}"/>
                  </a:ext>
                </a:extLst>
              </p:cNvPr>
              <p:cNvSpPr>
                <a:spLocks/>
              </p:cNvSpPr>
              <p:nvPr/>
            </p:nvSpPr>
            <p:spPr bwMode="auto">
              <a:xfrm>
                <a:off x="2330" y="2570"/>
                <a:ext cx="96" cy="23"/>
              </a:xfrm>
              <a:custGeom>
                <a:avLst/>
                <a:gdLst>
                  <a:gd name="T0" fmla="*/ 55 w 170"/>
                  <a:gd name="T1" fmla="*/ 35 h 41"/>
                  <a:gd name="T2" fmla="*/ 55 w 170"/>
                  <a:gd name="T3" fmla="*/ 34 h 41"/>
                  <a:gd name="T4" fmla="*/ 23 w 170"/>
                  <a:gd name="T5" fmla="*/ 40 h 41"/>
                  <a:gd name="T6" fmla="*/ 38 w 170"/>
                  <a:gd name="T7" fmla="*/ 37 h 41"/>
                  <a:gd name="T8" fmla="*/ 53 w 170"/>
                  <a:gd name="T9" fmla="*/ 33 h 41"/>
                  <a:gd name="T10" fmla="*/ 0 w 170"/>
                  <a:gd name="T11" fmla="*/ 41 h 41"/>
                  <a:gd name="T12" fmla="*/ 82 w 170"/>
                  <a:gd name="T13" fmla="*/ 26 h 41"/>
                  <a:gd name="T14" fmla="*/ 170 w 170"/>
                  <a:gd name="T15" fmla="*/ 0 h 41"/>
                  <a:gd name="T16" fmla="*/ 165 w 170"/>
                  <a:gd name="T17" fmla="*/ 4 h 41"/>
                  <a:gd name="T18" fmla="*/ 147 w 170"/>
                  <a:gd name="T19" fmla="*/ 8 h 41"/>
                  <a:gd name="T20" fmla="*/ 122 w 170"/>
                  <a:gd name="T21" fmla="*/ 17 h 41"/>
                  <a:gd name="T22" fmla="*/ 99 w 170"/>
                  <a:gd name="T23" fmla="*/ 22 h 41"/>
                  <a:gd name="T24" fmla="*/ 86 w 170"/>
                  <a:gd name="T25" fmla="*/ 27 h 41"/>
                  <a:gd name="T26" fmla="*/ 85 w 170"/>
                  <a:gd name="T27" fmla="*/ 26 h 41"/>
                  <a:gd name="T28" fmla="*/ 60 w 170"/>
                  <a:gd name="T29" fmla="*/ 31 h 41"/>
                  <a:gd name="T30" fmla="*/ 55 w 170"/>
                  <a:gd name="T31"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41">
                    <a:moveTo>
                      <a:pt x="55" y="35"/>
                    </a:moveTo>
                    <a:cubicBezTo>
                      <a:pt x="51" y="36"/>
                      <a:pt x="53" y="35"/>
                      <a:pt x="55" y="34"/>
                    </a:cubicBezTo>
                    <a:cubicBezTo>
                      <a:pt x="50" y="34"/>
                      <a:pt x="32" y="39"/>
                      <a:pt x="23" y="40"/>
                    </a:cubicBezTo>
                    <a:cubicBezTo>
                      <a:pt x="25" y="38"/>
                      <a:pt x="31" y="38"/>
                      <a:pt x="38" y="37"/>
                    </a:cubicBezTo>
                    <a:cubicBezTo>
                      <a:pt x="44" y="36"/>
                      <a:pt x="51" y="34"/>
                      <a:pt x="53" y="33"/>
                    </a:cubicBezTo>
                    <a:cubicBezTo>
                      <a:pt x="36" y="35"/>
                      <a:pt x="19" y="41"/>
                      <a:pt x="0" y="41"/>
                    </a:cubicBezTo>
                    <a:cubicBezTo>
                      <a:pt x="28" y="37"/>
                      <a:pt x="55" y="32"/>
                      <a:pt x="82" y="26"/>
                    </a:cubicBezTo>
                    <a:cubicBezTo>
                      <a:pt x="110" y="19"/>
                      <a:pt x="139" y="11"/>
                      <a:pt x="170" y="0"/>
                    </a:cubicBezTo>
                    <a:cubicBezTo>
                      <a:pt x="170" y="1"/>
                      <a:pt x="160" y="4"/>
                      <a:pt x="165" y="4"/>
                    </a:cubicBezTo>
                    <a:cubicBezTo>
                      <a:pt x="154" y="8"/>
                      <a:pt x="148" y="9"/>
                      <a:pt x="147" y="8"/>
                    </a:cubicBezTo>
                    <a:cubicBezTo>
                      <a:pt x="140" y="11"/>
                      <a:pt x="131" y="14"/>
                      <a:pt x="122" y="17"/>
                    </a:cubicBezTo>
                    <a:cubicBezTo>
                      <a:pt x="113" y="20"/>
                      <a:pt x="104" y="22"/>
                      <a:pt x="99" y="22"/>
                    </a:cubicBezTo>
                    <a:cubicBezTo>
                      <a:pt x="85" y="25"/>
                      <a:pt x="100" y="24"/>
                      <a:pt x="86" y="27"/>
                    </a:cubicBezTo>
                    <a:cubicBezTo>
                      <a:pt x="85" y="26"/>
                      <a:pt x="85" y="26"/>
                      <a:pt x="85" y="26"/>
                    </a:cubicBezTo>
                    <a:cubicBezTo>
                      <a:pt x="72" y="29"/>
                      <a:pt x="66" y="31"/>
                      <a:pt x="60" y="31"/>
                    </a:cubicBezTo>
                    <a:cubicBezTo>
                      <a:pt x="52" y="33"/>
                      <a:pt x="62" y="33"/>
                      <a:pt x="5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2" name="Freeform 6980">
                <a:extLst>
                  <a:ext uri="{FF2B5EF4-FFF2-40B4-BE49-F238E27FC236}">
                    <a16:creationId xmlns:a16="http://schemas.microsoft.com/office/drawing/2014/main" id="{51B6646F-AC28-4950-8BAB-35D36709BE26}"/>
                  </a:ext>
                </a:extLst>
              </p:cNvPr>
              <p:cNvSpPr>
                <a:spLocks/>
              </p:cNvSpPr>
              <p:nvPr/>
            </p:nvSpPr>
            <p:spPr bwMode="auto">
              <a:xfrm>
                <a:off x="2517" y="2509"/>
                <a:ext cx="20" cy="15"/>
              </a:xfrm>
              <a:custGeom>
                <a:avLst/>
                <a:gdLst>
                  <a:gd name="T0" fmla="*/ 14 w 35"/>
                  <a:gd name="T1" fmla="*/ 13 h 27"/>
                  <a:gd name="T2" fmla="*/ 35 w 35"/>
                  <a:gd name="T3" fmla="*/ 0 h 27"/>
                  <a:gd name="T4" fmla="*/ 34 w 35"/>
                  <a:gd name="T5" fmla="*/ 6 h 27"/>
                  <a:gd name="T6" fmla="*/ 19 w 35"/>
                  <a:gd name="T7" fmla="*/ 17 h 27"/>
                  <a:gd name="T8" fmla="*/ 1 w 35"/>
                  <a:gd name="T9" fmla="*/ 27 h 27"/>
                  <a:gd name="T10" fmla="*/ 20 w 35"/>
                  <a:gd name="T11" fmla="*/ 13 h 27"/>
                  <a:gd name="T12" fmla="*/ 19 w 35"/>
                  <a:gd name="T13" fmla="*/ 12 h 27"/>
                  <a:gd name="T14" fmla="*/ 11 w 35"/>
                  <a:gd name="T15" fmla="*/ 17 h 27"/>
                  <a:gd name="T16" fmla="*/ 4 w 35"/>
                  <a:gd name="T17" fmla="*/ 22 h 27"/>
                  <a:gd name="T18" fmla="*/ 6 w 35"/>
                  <a:gd name="T19" fmla="*/ 18 h 27"/>
                  <a:gd name="T20" fmla="*/ 14 w 35"/>
                  <a:gd name="T21" fmla="*/ 10 h 27"/>
                  <a:gd name="T22" fmla="*/ 14 w 35"/>
                  <a:gd name="T2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7">
                    <a:moveTo>
                      <a:pt x="14" y="13"/>
                    </a:moveTo>
                    <a:cubicBezTo>
                      <a:pt x="20" y="11"/>
                      <a:pt x="28" y="4"/>
                      <a:pt x="35" y="0"/>
                    </a:cubicBezTo>
                    <a:cubicBezTo>
                      <a:pt x="30" y="4"/>
                      <a:pt x="21" y="14"/>
                      <a:pt x="34" y="6"/>
                    </a:cubicBezTo>
                    <a:cubicBezTo>
                      <a:pt x="32" y="8"/>
                      <a:pt x="26" y="12"/>
                      <a:pt x="19" y="17"/>
                    </a:cubicBezTo>
                    <a:cubicBezTo>
                      <a:pt x="12" y="21"/>
                      <a:pt x="4" y="26"/>
                      <a:pt x="1" y="27"/>
                    </a:cubicBezTo>
                    <a:cubicBezTo>
                      <a:pt x="2" y="25"/>
                      <a:pt x="5" y="22"/>
                      <a:pt x="20" y="13"/>
                    </a:cubicBezTo>
                    <a:cubicBezTo>
                      <a:pt x="19" y="12"/>
                      <a:pt x="19" y="12"/>
                      <a:pt x="19" y="12"/>
                    </a:cubicBezTo>
                    <a:cubicBezTo>
                      <a:pt x="19" y="12"/>
                      <a:pt x="15" y="14"/>
                      <a:pt x="11" y="17"/>
                    </a:cubicBezTo>
                    <a:cubicBezTo>
                      <a:pt x="7" y="19"/>
                      <a:pt x="3" y="22"/>
                      <a:pt x="4" y="22"/>
                    </a:cubicBezTo>
                    <a:cubicBezTo>
                      <a:pt x="0" y="23"/>
                      <a:pt x="3" y="21"/>
                      <a:pt x="6" y="18"/>
                    </a:cubicBezTo>
                    <a:cubicBezTo>
                      <a:pt x="10" y="14"/>
                      <a:pt x="14" y="11"/>
                      <a:pt x="14" y="10"/>
                    </a:cubicBezTo>
                    <a:cubicBezTo>
                      <a:pt x="12" y="12"/>
                      <a:pt x="28" y="4"/>
                      <a:pt x="1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3" name="Freeform 6981">
                <a:extLst>
                  <a:ext uri="{FF2B5EF4-FFF2-40B4-BE49-F238E27FC236}">
                    <a16:creationId xmlns:a16="http://schemas.microsoft.com/office/drawing/2014/main" id="{643D77BB-9F76-4D4B-85F7-0FBE3EF3D5E5}"/>
                  </a:ext>
                </a:extLst>
              </p:cNvPr>
              <p:cNvSpPr>
                <a:spLocks/>
              </p:cNvSpPr>
              <p:nvPr/>
            </p:nvSpPr>
            <p:spPr bwMode="auto">
              <a:xfrm>
                <a:off x="2226" y="2592"/>
                <a:ext cx="66" cy="4"/>
              </a:xfrm>
              <a:custGeom>
                <a:avLst/>
                <a:gdLst>
                  <a:gd name="T0" fmla="*/ 81 w 117"/>
                  <a:gd name="T1" fmla="*/ 4 h 8"/>
                  <a:gd name="T2" fmla="*/ 61 w 117"/>
                  <a:gd name="T3" fmla="*/ 5 h 8"/>
                  <a:gd name="T4" fmla="*/ 69 w 117"/>
                  <a:gd name="T5" fmla="*/ 7 h 8"/>
                  <a:gd name="T6" fmla="*/ 87 w 117"/>
                  <a:gd name="T7" fmla="*/ 5 h 8"/>
                  <a:gd name="T8" fmla="*/ 107 w 117"/>
                  <a:gd name="T9" fmla="*/ 3 h 8"/>
                  <a:gd name="T10" fmla="*/ 92 w 117"/>
                  <a:gd name="T11" fmla="*/ 4 h 8"/>
                  <a:gd name="T12" fmla="*/ 109 w 117"/>
                  <a:gd name="T13" fmla="*/ 1 h 8"/>
                  <a:gd name="T14" fmla="*/ 117 w 117"/>
                  <a:gd name="T15" fmla="*/ 2 h 8"/>
                  <a:gd name="T16" fmla="*/ 113 w 117"/>
                  <a:gd name="T17" fmla="*/ 7 h 8"/>
                  <a:gd name="T18" fmla="*/ 78 w 117"/>
                  <a:gd name="T19" fmla="*/ 8 h 8"/>
                  <a:gd name="T20" fmla="*/ 44 w 117"/>
                  <a:gd name="T21" fmla="*/ 7 h 8"/>
                  <a:gd name="T22" fmla="*/ 43 w 117"/>
                  <a:gd name="T23" fmla="*/ 5 h 8"/>
                  <a:gd name="T24" fmla="*/ 23 w 117"/>
                  <a:gd name="T25" fmla="*/ 4 h 8"/>
                  <a:gd name="T26" fmla="*/ 4 w 117"/>
                  <a:gd name="T27" fmla="*/ 3 h 8"/>
                  <a:gd name="T28" fmla="*/ 8 w 117"/>
                  <a:gd name="T29" fmla="*/ 0 h 8"/>
                  <a:gd name="T30" fmla="*/ 21 w 117"/>
                  <a:gd name="T31" fmla="*/ 4 h 8"/>
                  <a:gd name="T32" fmla="*/ 49 w 117"/>
                  <a:gd name="T33" fmla="*/ 4 h 8"/>
                  <a:gd name="T34" fmla="*/ 35 w 117"/>
                  <a:gd name="T35" fmla="*/ 4 h 8"/>
                  <a:gd name="T36" fmla="*/ 34 w 117"/>
                  <a:gd name="T37" fmla="*/ 2 h 8"/>
                  <a:gd name="T38" fmla="*/ 81 w 117"/>
                  <a:gd name="T3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7" h="8">
                    <a:moveTo>
                      <a:pt x="81" y="4"/>
                    </a:moveTo>
                    <a:cubicBezTo>
                      <a:pt x="84" y="5"/>
                      <a:pt x="66" y="5"/>
                      <a:pt x="61" y="5"/>
                    </a:cubicBezTo>
                    <a:cubicBezTo>
                      <a:pt x="61" y="6"/>
                      <a:pt x="71" y="6"/>
                      <a:pt x="69" y="7"/>
                    </a:cubicBezTo>
                    <a:cubicBezTo>
                      <a:pt x="71" y="6"/>
                      <a:pt x="79" y="6"/>
                      <a:pt x="87" y="5"/>
                    </a:cubicBezTo>
                    <a:cubicBezTo>
                      <a:pt x="96" y="5"/>
                      <a:pt x="104" y="5"/>
                      <a:pt x="107" y="3"/>
                    </a:cubicBezTo>
                    <a:cubicBezTo>
                      <a:pt x="102" y="2"/>
                      <a:pt x="95" y="5"/>
                      <a:pt x="92" y="4"/>
                    </a:cubicBezTo>
                    <a:cubicBezTo>
                      <a:pt x="101" y="2"/>
                      <a:pt x="95" y="2"/>
                      <a:pt x="109" y="1"/>
                    </a:cubicBezTo>
                    <a:cubicBezTo>
                      <a:pt x="108" y="2"/>
                      <a:pt x="110" y="2"/>
                      <a:pt x="117" y="2"/>
                    </a:cubicBezTo>
                    <a:cubicBezTo>
                      <a:pt x="108" y="5"/>
                      <a:pt x="117" y="5"/>
                      <a:pt x="113" y="7"/>
                    </a:cubicBezTo>
                    <a:cubicBezTo>
                      <a:pt x="100" y="8"/>
                      <a:pt x="89" y="8"/>
                      <a:pt x="78" y="8"/>
                    </a:cubicBezTo>
                    <a:cubicBezTo>
                      <a:pt x="67" y="8"/>
                      <a:pt x="57" y="8"/>
                      <a:pt x="44" y="7"/>
                    </a:cubicBezTo>
                    <a:cubicBezTo>
                      <a:pt x="43" y="5"/>
                      <a:pt x="43" y="5"/>
                      <a:pt x="43" y="5"/>
                    </a:cubicBezTo>
                    <a:cubicBezTo>
                      <a:pt x="33" y="5"/>
                      <a:pt x="28" y="5"/>
                      <a:pt x="23" y="4"/>
                    </a:cubicBezTo>
                    <a:cubicBezTo>
                      <a:pt x="4" y="3"/>
                      <a:pt x="4" y="3"/>
                      <a:pt x="4" y="3"/>
                    </a:cubicBezTo>
                    <a:cubicBezTo>
                      <a:pt x="6" y="2"/>
                      <a:pt x="0" y="1"/>
                      <a:pt x="8" y="0"/>
                    </a:cubicBezTo>
                    <a:cubicBezTo>
                      <a:pt x="12" y="1"/>
                      <a:pt x="21" y="2"/>
                      <a:pt x="21" y="4"/>
                    </a:cubicBezTo>
                    <a:cubicBezTo>
                      <a:pt x="31" y="4"/>
                      <a:pt x="45" y="5"/>
                      <a:pt x="49" y="4"/>
                    </a:cubicBezTo>
                    <a:cubicBezTo>
                      <a:pt x="46" y="3"/>
                      <a:pt x="42" y="4"/>
                      <a:pt x="35" y="4"/>
                    </a:cubicBezTo>
                    <a:cubicBezTo>
                      <a:pt x="34" y="2"/>
                      <a:pt x="34" y="2"/>
                      <a:pt x="34" y="2"/>
                    </a:cubicBezTo>
                    <a:cubicBezTo>
                      <a:pt x="51" y="4"/>
                      <a:pt x="66" y="3"/>
                      <a:pt x="8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4" name="Freeform 6982">
                <a:extLst>
                  <a:ext uri="{FF2B5EF4-FFF2-40B4-BE49-F238E27FC236}">
                    <a16:creationId xmlns:a16="http://schemas.microsoft.com/office/drawing/2014/main" id="{4992B308-DC01-4CCB-9F5D-1D95B6A4E2C7}"/>
                  </a:ext>
                </a:extLst>
              </p:cNvPr>
              <p:cNvSpPr>
                <a:spLocks/>
              </p:cNvSpPr>
              <p:nvPr/>
            </p:nvSpPr>
            <p:spPr bwMode="auto">
              <a:xfrm>
                <a:off x="2178" y="2587"/>
                <a:ext cx="15" cy="3"/>
              </a:xfrm>
              <a:custGeom>
                <a:avLst/>
                <a:gdLst>
                  <a:gd name="T0" fmla="*/ 0 w 26"/>
                  <a:gd name="T1" fmla="*/ 0 h 6"/>
                  <a:gd name="T2" fmla="*/ 26 w 26"/>
                  <a:gd name="T3" fmla="*/ 6 h 6"/>
                  <a:gd name="T4" fmla="*/ 0 w 26"/>
                  <a:gd name="T5" fmla="*/ 0 h 6"/>
                </a:gdLst>
                <a:ahLst/>
                <a:cxnLst>
                  <a:cxn ang="0">
                    <a:pos x="T0" y="T1"/>
                  </a:cxn>
                  <a:cxn ang="0">
                    <a:pos x="T2" y="T3"/>
                  </a:cxn>
                  <a:cxn ang="0">
                    <a:pos x="T4" y="T5"/>
                  </a:cxn>
                </a:cxnLst>
                <a:rect l="0" t="0" r="r" b="b"/>
                <a:pathLst>
                  <a:path w="26" h="6">
                    <a:moveTo>
                      <a:pt x="0" y="0"/>
                    </a:moveTo>
                    <a:cubicBezTo>
                      <a:pt x="9" y="3"/>
                      <a:pt x="24" y="3"/>
                      <a:pt x="26" y="6"/>
                    </a:cubicBezTo>
                    <a:cubicBezTo>
                      <a:pt x="19" y="3"/>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5" name="Freeform 6983">
                <a:extLst>
                  <a:ext uri="{FF2B5EF4-FFF2-40B4-BE49-F238E27FC236}">
                    <a16:creationId xmlns:a16="http://schemas.microsoft.com/office/drawing/2014/main" id="{8E087709-71CB-48FA-BB09-3FA6F99E78BB}"/>
                  </a:ext>
                </a:extLst>
              </p:cNvPr>
              <p:cNvSpPr>
                <a:spLocks/>
              </p:cNvSpPr>
              <p:nvPr/>
            </p:nvSpPr>
            <p:spPr bwMode="auto">
              <a:xfrm>
                <a:off x="1975" y="2500"/>
                <a:ext cx="24" cy="17"/>
              </a:xfrm>
              <a:custGeom>
                <a:avLst/>
                <a:gdLst>
                  <a:gd name="T0" fmla="*/ 0 w 43"/>
                  <a:gd name="T1" fmla="*/ 0 h 30"/>
                  <a:gd name="T2" fmla="*/ 6 w 43"/>
                  <a:gd name="T3" fmla="*/ 5 h 30"/>
                  <a:gd name="T4" fmla="*/ 0 w 43"/>
                  <a:gd name="T5" fmla="*/ 0 h 30"/>
                </a:gdLst>
                <a:ahLst/>
                <a:cxnLst>
                  <a:cxn ang="0">
                    <a:pos x="T0" y="T1"/>
                  </a:cxn>
                  <a:cxn ang="0">
                    <a:pos x="T2" y="T3"/>
                  </a:cxn>
                  <a:cxn ang="0">
                    <a:pos x="T4" y="T5"/>
                  </a:cxn>
                </a:cxnLst>
                <a:rect l="0" t="0" r="r" b="b"/>
                <a:pathLst>
                  <a:path w="43" h="30">
                    <a:moveTo>
                      <a:pt x="0" y="0"/>
                    </a:moveTo>
                    <a:cubicBezTo>
                      <a:pt x="5" y="3"/>
                      <a:pt x="6" y="4"/>
                      <a:pt x="6" y="5"/>
                    </a:cubicBezTo>
                    <a:cubicBezTo>
                      <a:pt x="43" y="30"/>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6" name="Freeform 6984">
                <a:extLst>
                  <a:ext uri="{FF2B5EF4-FFF2-40B4-BE49-F238E27FC236}">
                    <a16:creationId xmlns:a16="http://schemas.microsoft.com/office/drawing/2014/main" id="{ED76640E-0F65-4847-9638-6A24146E370A}"/>
                  </a:ext>
                </a:extLst>
              </p:cNvPr>
              <p:cNvSpPr>
                <a:spLocks/>
              </p:cNvSpPr>
              <p:nvPr/>
            </p:nvSpPr>
            <p:spPr bwMode="auto">
              <a:xfrm>
                <a:off x="2599" y="2445"/>
                <a:ext cx="10" cy="11"/>
              </a:xfrm>
              <a:custGeom>
                <a:avLst/>
                <a:gdLst>
                  <a:gd name="T0" fmla="*/ 7 w 18"/>
                  <a:gd name="T1" fmla="*/ 16 h 19"/>
                  <a:gd name="T2" fmla="*/ 15 w 18"/>
                  <a:gd name="T3" fmla="*/ 5 h 19"/>
                  <a:gd name="T4" fmla="*/ 4 w 18"/>
                  <a:gd name="T5" fmla="*/ 15 h 19"/>
                  <a:gd name="T6" fmla="*/ 7 w 18"/>
                  <a:gd name="T7" fmla="*/ 12 h 19"/>
                  <a:gd name="T8" fmla="*/ 18 w 18"/>
                  <a:gd name="T9" fmla="*/ 0 h 19"/>
                  <a:gd name="T10" fmla="*/ 7 w 18"/>
                  <a:gd name="T11" fmla="*/ 16 h 19"/>
                </a:gdLst>
                <a:ahLst/>
                <a:cxnLst>
                  <a:cxn ang="0">
                    <a:pos x="T0" y="T1"/>
                  </a:cxn>
                  <a:cxn ang="0">
                    <a:pos x="T2" y="T3"/>
                  </a:cxn>
                  <a:cxn ang="0">
                    <a:pos x="T4" y="T5"/>
                  </a:cxn>
                  <a:cxn ang="0">
                    <a:pos x="T6" y="T7"/>
                  </a:cxn>
                  <a:cxn ang="0">
                    <a:pos x="T8" y="T9"/>
                  </a:cxn>
                  <a:cxn ang="0">
                    <a:pos x="T10" y="T11"/>
                  </a:cxn>
                </a:cxnLst>
                <a:rect l="0" t="0" r="r" b="b"/>
                <a:pathLst>
                  <a:path w="18" h="19">
                    <a:moveTo>
                      <a:pt x="7" y="16"/>
                    </a:moveTo>
                    <a:cubicBezTo>
                      <a:pt x="6" y="15"/>
                      <a:pt x="9" y="12"/>
                      <a:pt x="15" y="5"/>
                    </a:cubicBezTo>
                    <a:cubicBezTo>
                      <a:pt x="13" y="6"/>
                      <a:pt x="8" y="11"/>
                      <a:pt x="4" y="15"/>
                    </a:cubicBezTo>
                    <a:cubicBezTo>
                      <a:pt x="0" y="19"/>
                      <a:pt x="3" y="16"/>
                      <a:pt x="7" y="12"/>
                    </a:cubicBezTo>
                    <a:cubicBezTo>
                      <a:pt x="11" y="8"/>
                      <a:pt x="16" y="2"/>
                      <a:pt x="18" y="0"/>
                    </a:cubicBezTo>
                    <a:cubicBezTo>
                      <a:pt x="15" y="6"/>
                      <a:pt x="17" y="3"/>
                      <a:pt x="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7" name="Freeform 6985">
                <a:extLst>
                  <a:ext uri="{FF2B5EF4-FFF2-40B4-BE49-F238E27FC236}">
                    <a16:creationId xmlns:a16="http://schemas.microsoft.com/office/drawing/2014/main" id="{3D2B1CE6-AF6F-4255-AA65-2B6D12388C47}"/>
                  </a:ext>
                </a:extLst>
              </p:cNvPr>
              <p:cNvSpPr>
                <a:spLocks/>
              </p:cNvSpPr>
              <p:nvPr/>
            </p:nvSpPr>
            <p:spPr bwMode="auto">
              <a:xfrm>
                <a:off x="1942" y="2472"/>
                <a:ext cx="162" cy="95"/>
              </a:xfrm>
              <a:custGeom>
                <a:avLst/>
                <a:gdLst>
                  <a:gd name="T0" fmla="*/ 31 w 285"/>
                  <a:gd name="T1" fmla="*/ 25 h 167"/>
                  <a:gd name="T2" fmla="*/ 31 w 285"/>
                  <a:gd name="T3" fmla="*/ 23 h 167"/>
                  <a:gd name="T4" fmla="*/ 49 w 285"/>
                  <a:gd name="T5" fmla="*/ 38 h 167"/>
                  <a:gd name="T6" fmla="*/ 72 w 285"/>
                  <a:gd name="T7" fmla="*/ 56 h 167"/>
                  <a:gd name="T8" fmla="*/ 78 w 285"/>
                  <a:gd name="T9" fmla="*/ 57 h 167"/>
                  <a:gd name="T10" fmla="*/ 139 w 285"/>
                  <a:gd name="T11" fmla="*/ 99 h 167"/>
                  <a:gd name="T12" fmla="*/ 195 w 285"/>
                  <a:gd name="T13" fmla="*/ 128 h 167"/>
                  <a:gd name="T14" fmla="*/ 238 w 285"/>
                  <a:gd name="T15" fmla="*/ 147 h 167"/>
                  <a:gd name="T16" fmla="*/ 248 w 285"/>
                  <a:gd name="T17" fmla="*/ 152 h 167"/>
                  <a:gd name="T18" fmla="*/ 281 w 285"/>
                  <a:gd name="T19" fmla="*/ 163 h 167"/>
                  <a:gd name="T20" fmla="*/ 275 w 285"/>
                  <a:gd name="T21" fmla="*/ 162 h 167"/>
                  <a:gd name="T22" fmla="*/ 285 w 285"/>
                  <a:gd name="T23" fmla="*/ 167 h 167"/>
                  <a:gd name="T24" fmla="*/ 140 w 285"/>
                  <a:gd name="T25" fmla="*/ 100 h 167"/>
                  <a:gd name="T26" fmla="*/ 0 w 285"/>
                  <a:gd name="T27" fmla="*/ 0 h 167"/>
                  <a:gd name="T28" fmla="*/ 14 w 285"/>
                  <a:gd name="T29" fmla="*/ 9 h 167"/>
                  <a:gd name="T30" fmla="*/ 31 w 285"/>
                  <a:gd name="T31" fmla="*/ 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5" h="167">
                    <a:moveTo>
                      <a:pt x="31" y="25"/>
                    </a:moveTo>
                    <a:cubicBezTo>
                      <a:pt x="35" y="28"/>
                      <a:pt x="30" y="23"/>
                      <a:pt x="31" y="23"/>
                    </a:cubicBezTo>
                    <a:cubicBezTo>
                      <a:pt x="34" y="27"/>
                      <a:pt x="41" y="32"/>
                      <a:pt x="49" y="38"/>
                    </a:cubicBezTo>
                    <a:cubicBezTo>
                      <a:pt x="56" y="44"/>
                      <a:pt x="65" y="50"/>
                      <a:pt x="72" y="56"/>
                    </a:cubicBezTo>
                    <a:cubicBezTo>
                      <a:pt x="80" y="62"/>
                      <a:pt x="70" y="51"/>
                      <a:pt x="78" y="57"/>
                    </a:cubicBezTo>
                    <a:cubicBezTo>
                      <a:pt x="73" y="57"/>
                      <a:pt x="102" y="78"/>
                      <a:pt x="139" y="99"/>
                    </a:cubicBezTo>
                    <a:cubicBezTo>
                      <a:pt x="157" y="109"/>
                      <a:pt x="177" y="119"/>
                      <a:pt x="195" y="128"/>
                    </a:cubicBezTo>
                    <a:cubicBezTo>
                      <a:pt x="213" y="136"/>
                      <a:pt x="228" y="143"/>
                      <a:pt x="238" y="147"/>
                    </a:cubicBezTo>
                    <a:cubicBezTo>
                      <a:pt x="245" y="150"/>
                      <a:pt x="243" y="150"/>
                      <a:pt x="248" y="152"/>
                    </a:cubicBezTo>
                    <a:cubicBezTo>
                      <a:pt x="255" y="155"/>
                      <a:pt x="269" y="160"/>
                      <a:pt x="281" y="163"/>
                    </a:cubicBezTo>
                    <a:cubicBezTo>
                      <a:pt x="283" y="165"/>
                      <a:pt x="279" y="163"/>
                      <a:pt x="275" y="162"/>
                    </a:cubicBezTo>
                    <a:cubicBezTo>
                      <a:pt x="277" y="163"/>
                      <a:pt x="279" y="165"/>
                      <a:pt x="285" y="167"/>
                    </a:cubicBezTo>
                    <a:cubicBezTo>
                      <a:pt x="237" y="151"/>
                      <a:pt x="188" y="128"/>
                      <a:pt x="140" y="100"/>
                    </a:cubicBezTo>
                    <a:cubicBezTo>
                      <a:pt x="92" y="73"/>
                      <a:pt x="44" y="39"/>
                      <a:pt x="0" y="0"/>
                    </a:cubicBezTo>
                    <a:cubicBezTo>
                      <a:pt x="6" y="4"/>
                      <a:pt x="12" y="10"/>
                      <a:pt x="14" y="9"/>
                    </a:cubicBezTo>
                    <a:cubicBezTo>
                      <a:pt x="16" y="13"/>
                      <a:pt x="27" y="20"/>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8" name="Freeform 6986">
                <a:extLst>
                  <a:ext uri="{FF2B5EF4-FFF2-40B4-BE49-F238E27FC236}">
                    <a16:creationId xmlns:a16="http://schemas.microsoft.com/office/drawing/2014/main" id="{407D3D3F-B0B0-4429-9DDF-9EC20DEBD7C9}"/>
                  </a:ext>
                </a:extLst>
              </p:cNvPr>
              <p:cNvSpPr>
                <a:spLocks/>
              </p:cNvSpPr>
              <p:nvPr/>
            </p:nvSpPr>
            <p:spPr bwMode="auto">
              <a:xfrm>
                <a:off x="2170" y="2584"/>
                <a:ext cx="11" cy="3"/>
              </a:xfrm>
              <a:custGeom>
                <a:avLst/>
                <a:gdLst>
                  <a:gd name="T0" fmla="*/ 17 w 19"/>
                  <a:gd name="T1" fmla="*/ 4 h 5"/>
                  <a:gd name="T2" fmla="*/ 8 w 19"/>
                  <a:gd name="T3" fmla="*/ 2 h 5"/>
                  <a:gd name="T4" fmla="*/ 10 w 19"/>
                  <a:gd name="T5" fmla="*/ 2 h 5"/>
                  <a:gd name="T6" fmla="*/ 16 w 19"/>
                  <a:gd name="T7" fmla="*/ 2 h 5"/>
                  <a:gd name="T8" fmla="*/ 13 w 19"/>
                  <a:gd name="T9" fmla="*/ 3 h 5"/>
                  <a:gd name="T10" fmla="*/ 17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17" y="4"/>
                    </a:moveTo>
                    <a:cubicBezTo>
                      <a:pt x="19" y="5"/>
                      <a:pt x="12" y="3"/>
                      <a:pt x="8" y="2"/>
                    </a:cubicBezTo>
                    <a:cubicBezTo>
                      <a:pt x="3" y="1"/>
                      <a:pt x="0" y="0"/>
                      <a:pt x="10" y="2"/>
                    </a:cubicBezTo>
                    <a:cubicBezTo>
                      <a:pt x="4" y="0"/>
                      <a:pt x="6" y="0"/>
                      <a:pt x="16" y="2"/>
                    </a:cubicBezTo>
                    <a:cubicBezTo>
                      <a:pt x="18" y="3"/>
                      <a:pt x="13" y="2"/>
                      <a:pt x="13" y="3"/>
                    </a:cubicBezTo>
                    <a:cubicBezTo>
                      <a:pt x="13" y="3"/>
                      <a:pt x="15" y="3"/>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69" name="Freeform 6987">
                <a:extLst>
                  <a:ext uri="{FF2B5EF4-FFF2-40B4-BE49-F238E27FC236}">
                    <a16:creationId xmlns:a16="http://schemas.microsoft.com/office/drawing/2014/main" id="{AFC40CB3-7E8B-472C-AB57-993C39DD9E5A}"/>
                  </a:ext>
                </a:extLst>
              </p:cNvPr>
              <p:cNvSpPr>
                <a:spLocks/>
              </p:cNvSpPr>
              <p:nvPr/>
            </p:nvSpPr>
            <p:spPr bwMode="auto">
              <a:xfrm>
                <a:off x="2397" y="2560"/>
                <a:ext cx="34" cy="14"/>
              </a:xfrm>
              <a:custGeom>
                <a:avLst/>
                <a:gdLst>
                  <a:gd name="T0" fmla="*/ 0 w 61"/>
                  <a:gd name="T1" fmla="*/ 23 h 23"/>
                  <a:gd name="T2" fmla="*/ 16 w 61"/>
                  <a:gd name="T3" fmla="*/ 18 h 23"/>
                  <a:gd name="T4" fmla="*/ 22 w 61"/>
                  <a:gd name="T5" fmla="*/ 14 h 23"/>
                  <a:gd name="T6" fmla="*/ 30 w 61"/>
                  <a:gd name="T7" fmla="*/ 14 h 23"/>
                  <a:gd name="T8" fmla="*/ 40 w 61"/>
                  <a:gd name="T9" fmla="*/ 10 h 23"/>
                  <a:gd name="T10" fmla="*/ 53 w 61"/>
                  <a:gd name="T11" fmla="*/ 2 h 23"/>
                  <a:gd name="T12" fmla="*/ 51 w 61"/>
                  <a:gd name="T13" fmla="*/ 7 h 23"/>
                  <a:gd name="T14" fmla="*/ 32 w 61"/>
                  <a:gd name="T15" fmla="*/ 14 h 23"/>
                  <a:gd name="T16" fmla="*/ 22 w 61"/>
                  <a:gd name="T17" fmla="*/ 18 h 23"/>
                  <a:gd name="T18" fmla="*/ 5 w 61"/>
                  <a:gd name="T19" fmla="*/ 23 h 23"/>
                  <a:gd name="T20" fmla="*/ 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0" y="23"/>
                    </a:moveTo>
                    <a:cubicBezTo>
                      <a:pt x="2" y="21"/>
                      <a:pt x="10" y="19"/>
                      <a:pt x="16" y="18"/>
                    </a:cubicBezTo>
                    <a:cubicBezTo>
                      <a:pt x="22" y="16"/>
                      <a:pt x="26" y="15"/>
                      <a:pt x="22" y="14"/>
                    </a:cubicBezTo>
                    <a:cubicBezTo>
                      <a:pt x="31" y="11"/>
                      <a:pt x="34" y="12"/>
                      <a:pt x="30" y="14"/>
                    </a:cubicBezTo>
                    <a:cubicBezTo>
                      <a:pt x="40" y="10"/>
                      <a:pt x="40" y="10"/>
                      <a:pt x="40" y="10"/>
                    </a:cubicBezTo>
                    <a:cubicBezTo>
                      <a:pt x="44" y="7"/>
                      <a:pt x="46" y="5"/>
                      <a:pt x="53" y="2"/>
                    </a:cubicBezTo>
                    <a:cubicBezTo>
                      <a:pt x="61" y="0"/>
                      <a:pt x="50" y="6"/>
                      <a:pt x="51" y="7"/>
                    </a:cubicBezTo>
                    <a:cubicBezTo>
                      <a:pt x="47" y="9"/>
                      <a:pt x="38" y="11"/>
                      <a:pt x="32" y="14"/>
                    </a:cubicBezTo>
                    <a:cubicBezTo>
                      <a:pt x="25" y="16"/>
                      <a:pt x="20" y="18"/>
                      <a:pt x="22" y="18"/>
                    </a:cubicBezTo>
                    <a:cubicBezTo>
                      <a:pt x="6" y="23"/>
                      <a:pt x="5" y="23"/>
                      <a:pt x="5" y="23"/>
                    </a:cubicBezTo>
                    <a:cubicBezTo>
                      <a:pt x="6" y="22"/>
                      <a:pt x="9" y="21"/>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0" name="Freeform 6988">
                <a:extLst>
                  <a:ext uri="{FF2B5EF4-FFF2-40B4-BE49-F238E27FC236}">
                    <a16:creationId xmlns:a16="http://schemas.microsoft.com/office/drawing/2014/main" id="{FAB6D89C-FD99-4B56-BFD6-8966D70B95CC}"/>
                  </a:ext>
                </a:extLst>
              </p:cNvPr>
              <p:cNvSpPr>
                <a:spLocks/>
              </p:cNvSpPr>
              <p:nvPr/>
            </p:nvSpPr>
            <p:spPr bwMode="auto">
              <a:xfrm>
                <a:off x="2657" y="1870"/>
                <a:ext cx="8" cy="8"/>
              </a:xfrm>
              <a:custGeom>
                <a:avLst/>
                <a:gdLst>
                  <a:gd name="T0" fmla="*/ 2 w 13"/>
                  <a:gd name="T1" fmla="*/ 0 h 14"/>
                  <a:gd name="T2" fmla="*/ 7 w 13"/>
                  <a:gd name="T3" fmla="*/ 2 h 14"/>
                  <a:gd name="T4" fmla="*/ 12 w 13"/>
                  <a:gd name="T5" fmla="*/ 12 h 14"/>
                  <a:gd name="T6" fmla="*/ 5 w 13"/>
                  <a:gd name="T7" fmla="*/ 7 h 14"/>
                  <a:gd name="T8" fmla="*/ 6 w 13"/>
                  <a:gd name="T9" fmla="*/ 10 h 14"/>
                  <a:gd name="T10" fmla="*/ 2 w 13"/>
                  <a:gd name="T11" fmla="*/ 0 h 14"/>
                </a:gdLst>
                <a:ahLst/>
                <a:cxnLst>
                  <a:cxn ang="0">
                    <a:pos x="T0" y="T1"/>
                  </a:cxn>
                  <a:cxn ang="0">
                    <a:pos x="T2" y="T3"/>
                  </a:cxn>
                  <a:cxn ang="0">
                    <a:pos x="T4" y="T5"/>
                  </a:cxn>
                  <a:cxn ang="0">
                    <a:pos x="T6" y="T7"/>
                  </a:cxn>
                  <a:cxn ang="0">
                    <a:pos x="T8" y="T9"/>
                  </a:cxn>
                  <a:cxn ang="0">
                    <a:pos x="T10" y="T11"/>
                  </a:cxn>
                </a:cxnLst>
                <a:rect l="0" t="0" r="r" b="b"/>
                <a:pathLst>
                  <a:path w="13" h="14">
                    <a:moveTo>
                      <a:pt x="2" y="0"/>
                    </a:moveTo>
                    <a:cubicBezTo>
                      <a:pt x="9" y="13"/>
                      <a:pt x="4" y="0"/>
                      <a:pt x="7" y="2"/>
                    </a:cubicBezTo>
                    <a:cubicBezTo>
                      <a:pt x="12" y="7"/>
                      <a:pt x="13" y="11"/>
                      <a:pt x="12" y="12"/>
                    </a:cubicBezTo>
                    <a:cubicBezTo>
                      <a:pt x="11" y="14"/>
                      <a:pt x="8" y="12"/>
                      <a:pt x="5" y="7"/>
                    </a:cubicBezTo>
                    <a:cubicBezTo>
                      <a:pt x="4" y="7"/>
                      <a:pt x="5" y="8"/>
                      <a:pt x="6" y="10"/>
                    </a:cubicBezTo>
                    <a:cubicBezTo>
                      <a:pt x="5" y="10"/>
                      <a:pt x="0"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1" name="Freeform 6989">
                <a:extLst>
                  <a:ext uri="{FF2B5EF4-FFF2-40B4-BE49-F238E27FC236}">
                    <a16:creationId xmlns:a16="http://schemas.microsoft.com/office/drawing/2014/main" id="{5948D917-3D9E-421C-8504-E975D1F18C43}"/>
                  </a:ext>
                </a:extLst>
              </p:cNvPr>
              <p:cNvSpPr>
                <a:spLocks/>
              </p:cNvSpPr>
              <p:nvPr/>
            </p:nvSpPr>
            <p:spPr bwMode="auto">
              <a:xfrm>
                <a:off x="2292" y="2589"/>
                <a:ext cx="13" cy="3"/>
              </a:xfrm>
              <a:custGeom>
                <a:avLst/>
                <a:gdLst>
                  <a:gd name="T0" fmla="*/ 7 w 24"/>
                  <a:gd name="T1" fmla="*/ 5 h 5"/>
                  <a:gd name="T2" fmla="*/ 22 w 24"/>
                  <a:gd name="T3" fmla="*/ 0 h 5"/>
                  <a:gd name="T4" fmla="*/ 7 w 24"/>
                  <a:gd name="T5" fmla="*/ 5 h 5"/>
                </a:gdLst>
                <a:ahLst/>
                <a:cxnLst>
                  <a:cxn ang="0">
                    <a:pos x="T0" y="T1"/>
                  </a:cxn>
                  <a:cxn ang="0">
                    <a:pos x="T2" y="T3"/>
                  </a:cxn>
                  <a:cxn ang="0">
                    <a:pos x="T4" y="T5"/>
                  </a:cxn>
                </a:cxnLst>
                <a:rect l="0" t="0" r="r" b="b"/>
                <a:pathLst>
                  <a:path w="24" h="5">
                    <a:moveTo>
                      <a:pt x="7" y="5"/>
                    </a:moveTo>
                    <a:cubicBezTo>
                      <a:pt x="0" y="5"/>
                      <a:pt x="12" y="2"/>
                      <a:pt x="22" y="0"/>
                    </a:cubicBezTo>
                    <a:cubicBezTo>
                      <a:pt x="24" y="2"/>
                      <a:pt x="7"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2" name="Freeform 6990">
                <a:extLst>
                  <a:ext uri="{FF2B5EF4-FFF2-40B4-BE49-F238E27FC236}">
                    <a16:creationId xmlns:a16="http://schemas.microsoft.com/office/drawing/2014/main" id="{7AE9D2A7-91BA-45F9-90C3-12F84CC2F60B}"/>
                  </a:ext>
                </a:extLst>
              </p:cNvPr>
              <p:cNvSpPr>
                <a:spLocks/>
              </p:cNvSpPr>
              <p:nvPr/>
            </p:nvSpPr>
            <p:spPr bwMode="auto">
              <a:xfrm>
                <a:off x="1860" y="2381"/>
                <a:ext cx="12" cy="17"/>
              </a:xfrm>
              <a:custGeom>
                <a:avLst/>
                <a:gdLst>
                  <a:gd name="T0" fmla="*/ 3 w 20"/>
                  <a:gd name="T1" fmla="*/ 7 h 30"/>
                  <a:gd name="T2" fmla="*/ 7 w 20"/>
                  <a:gd name="T3" fmla="*/ 11 h 30"/>
                  <a:gd name="T4" fmla="*/ 17 w 20"/>
                  <a:gd name="T5" fmla="*/ 24 h 30"/>
                  <a:gd name="T6" fmla="*/ 12 w 20"/>
                  <a:gd name="T7" fmla="*/ 19 h 30"/>
                  <a:gd name="T8" fmla="*/ 3 w 20"/>
                  <a:gd name="T9" fmla="*/ 7 h 30"/>
                </a:gdLst>
                <a:ahLst/>
                <a:cxnLst>
                  <a:cxn ang="0">
                    <a:pos x="T0" y="T1"/>
                  </a:cxn>
                  <a:cxn ang="0">
                    <a:pos x="T2" y="T3"/>
                  </a:cxn>
                  <a:cxn ang="0">
                    <a:pos x="T4" y="T5"/>
                  </a:cxn>
                  <a:cxn ang="0">
                    <a:pos x="T6" y="T7"/>
                  </a:cxn>
                  <a:cxn ang="0">
                    <a:pos x="T8" y="T9"/>
                  </a:cxn>
                </a:cxnLst>
                <a:rect l="0" t="0" r="r" b="b"/>
                <a:pathLst>
                  <a:path w="20" h="30">
                    <a:moveTo>
                      <a:pt x="3" y="7"/>
                    </a:moveTo>
                    <a:cubicBezTo>
                      <a:pt x="0" y="0"/>
                      <a:pt x="3" y="5"/>
                      <a:pt x="7" y="11"/>
                    </a:cubicBezTo>
                    <a:cubicBezTo>
                      <a:pt x="12" y="17"/>
                      <a:pt x="17" y="25"/>
                      <a:pt x="17" y="24"/>
                    </a:cubicBezTo>
                    <a:cubicBezTo>
                      <a:pt x="20" y="30"/>
                      <a:pt x="17" y="25"/>
                      <a:pt x="12" y="19"/>
                    </a:cubicBezTo>
                    <a:cubicBezTo>
                      <a:pt x="8" y="13"/>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3" name="Freeform 6991">
                <a:extLst>
                  <a:ext uri="{FF2B5EF4-FFF2-40B4-BE49-F238E27FC236}">
                    <a16:creationId xmlns:a16="http://schemas.microsoft.com/office/drawing/2014/main" id="{8CD050B9-A98C-4012-8233-5F7C467A134E}"/>
                  </a:ext>
                </a:extLst>
              </p:cNvPr>
              <p:cNvSpPr>
                <a:spLocks/>
              </p:cNvSpPr>
              <p:nvPr/>
            </p:nvSpPr>
            <p:spPr bwMode="auto">
              <a:xfrm>
                <a:off x="2536" y="2483"/>
                <a:ext cx="27" cy="21"/>
              </a:xfrm>
              <a:custGeom>
                <a:avLst/>
                <a:gdLst>
                  <a:gd name="T0" fmla="*/ 15 w 49"/>
                  <a:gd name="T1" fmla="*/ 29 h 38"/>
                  <a:gd name="T2" fmla="*/ 11 w 49"/>
                  <a:gd name="T3" fmla="*/ 30 h 38"/>
                  <a:gd name="T4" fmla="*/ 0 w 49"/>
                  <a:gd name="T5" fmla="*/ 38 h 38"/>
                  <a:gd name="T6" fmla="*/ 6 w 49"/>
                  <a:gd name="T7" fmla="*/ 31 h 38"/>
                  <a:gd name="T8" fmla="*/ 24 w 49"/>
                  <a:gd name="T9" fmla="*/ 18 h 38"/>
                  <a:gd name="T10" fmla="*/ 39 w 49"/>
                  <a:gd name="T11" fmla="*/ 6 h 38"/>
                  <a:gd name="T12" fmla="*/ 36 w 49"/>
                  <a:gd name="T13" fmla="*/ 11 h 38"/>
                  <a:gd name="T14" fmla="*/ 18 w 49"/>
                  <a:gd name="T15" fmla="*/ 24 h 38"/>
                  <a:gd name="T16" fmla="*/ 34 w 49"/>
                  <a:gd name="T17" fmla="*/ 13 h 38"/>
                  <a:gd name="T18" fmla="*/ 48 w 49"/>
                  <a:gd name="T19" fmla="*/ 0 h 38"/>
                  <a:gd name="T20" fmla="*/ 34 w 49"/>
                  <a:gd name="T21" fmla="*/ 14 h 38"/>
                  <a:gd name="T22" fmla="*/ 15 w 49"/>
                  <a:gd name="T2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38">
                    <a:moveTo>
                      <a:pt x="15" y="29"/>
                    </a:moveTo>
                    <a:cubicBezTo>
                      <a:pt x="10" y="33"/>
                      <a:pt x="11" y="31"/>
                      <a:pt x="11" y="30"/>
                    </a:cubicBezTo>
                    <a:cubicBezTo>
                      <a:pt x="12" y="30"/>
                      <a:pt x="10" y="30"/>
                      <a:pt x="0" y="38"/>
                    </a:cubicBezTo>
                    <a:cubicBezTo>
                      <a:pt x="0" y="37"/>
                      <a:pt x="12" y="29"/>
                      <a:pt x="6" y="31"/>
                    </a:cubicBezTo>
                    <a:cubicBezTo>
                      <a:pt x="14" y="25"/>
                      <a:pt x="20" y="22"/>
                      <a:pt x="24" y="18"/>
                    </a:cubicBezTo>
                    <a:cubicBezTo>
                      <a:pt x="29" y="15"/>
                      <a:pt x="33" y="12"/>
                      <a:pt x="39" y="6"/>
                    </a:cubicBezTo>
                    <a:cubicBezTo>
                      <a:pt x="45" y="3"/>
                      <a:pt x="41" y="6"/>
                      <a:pt x="36" y="11"/>
                    </a:cubicBezTo>
                    <a:cubicBezTo>
                      <a:pt x="30" y="15"/>
                      <a:pt x="22" y="21"/>
                      <a:pt x="18" y="24"/>
                    </a:cubicBezTo>
                    <a:cubicBezTo>
                      <a:pt x="21" y="23"/>
                      <a:pt x="27" y="18"/>
                      <a:pt x="34" y="13"/>
                    </a:cubicBezTo>
                    <a:cubicBezTo>
                      <a:pt x="41" y="8"/>
                      <a:pt x="47" y="2"/>
                      <a:pt x="48" y="0"/>
                    </a:cubicBezTo>
                    <a:cubicBezTo>
                      <a:pt x="49" y="2"/>
                      <a:pt x="42" y="8"/>
                      <a:pt x="34" y="14"/>
                    </a:cubicBezTo>
                    <a:cubicBezTo>
                      <a:pt x="26" y="20"/>
                      <a:pt x="17" y="26"/>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4" name="Freeform 6992">
                <a:extLst>
                  <a:ext uri="{FF2B5EF4-FFF2-40B4-BE49-F238E27FC236}">
                    <a16:creationId xmlns:a16="http://schemas.microsoft.com/office/drawing/2014/main" id="{07E27A06-A050-41FD-BF2F-33EE6CFDBBE4}"/>
                  </a:ext>
                </a:extLst>
              </p:cNvPr>
              <p:cNvSpPr>
                <a:spLocks/>
              </p:cNvSpPr>
              <p:nvPr/>
            </p:nvSpPr>
            <p:spPr bwMode="auto">
              <a:xfrm>
                <a:off x="2691" y="2307"/>
                <a:ext cx="6" cy="13"/>
              </a:xfrm>
              <a:custGeom>
                <a:avLst/>
                <a:gdLst>
                  <a:gd name="T0" fmla="*/ 9 w 9"/>
                  <a:gd name="T1" fmla="*/ 3 h 24"/>
                  <a:gd name="T2" fmla="*/ 3 w 9"/>
                  <a:gd name="T3" fmla="*/ 18 h 24"/>
                  <a:gd name="T4" fmla="*/ 5 w 9"/>
                  <a:gd name="T5" fmla="*/ 12 h 24"/>
                  <a:gd name="T6" fmla="*/ 1 w 9"/>
                  <a:gd name="T7" fmla="*/ 16 h 24"/>
                  <a:gd name="T8" fmla="*/ 9 w 9"/>
                  <a:gd name="T9" fmla="*/ 3 h 24"/>
                </a:gdLst>
                <a:ahLst/>
                <a:cxnLst>
                  <a:cxn ang="0">
                    <a:pos x="T0" y="T1"/>
                  </a:cxn>
                  <a:cxn ang="0">
                    <a:pos x="T2" y="T3"/>
                  </a:cxn>
                  <a:cxn ang="0">
                    <a:pos x="T4" y="T5"/>
                  </a:cxn>
                  <a:cxn ang="0">
                    <a:pos x="T6" y="T7"/>
                  </a:cxn>
                  <a:cxn ang="0">
                    <a:pos x="T8" y="T9"/>
                  </a:cxn>
                </a:cxnLst>
                <a:rect l="0" t="0" r="r" b="b"/>
                <a:pathLst>
                  <a:path w="9" h="24">
                    <a:moveTo>
                      <a:pt x="9" y="3"/>
                    </a:moveTo>
                    <a:cubicBezTo>
                      <a:pt x="9" y="5"/>
                      <a:pt x="5" y="11"/>
                      <a:pt x="3" y="18"/>
                    </a:cubicBezTo>
                    <a:cubicBezTo>
                      <a:pt x="0" y="24"/>
                      <a:pt x="3" y="17"/>
                      <a:pt x="5" y="12"/>
                    </a:cubicBezTo>
                    <a:cubicBezTo>
                      <a:pt x="4" y="11"/>
                      <a:pt x="1" y="18"/>
                      <a:pt x="1" y="16"/>
                    </a:cubicBezTo>
                    <a:cubicBezTo>
                      <a:pt x="7" y="0"/>
                      <a:pt x="5" y="11"/>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5" name="Freeform 6993">
                <a:extLst>
                  <a:ext uri="{FF2B5EF4-FFF2-40B4-BE49-F238E27FC236}">
                    <a16:creationId xmlns:a16="http://schemas.microsoft.com/office/drawing/2014/main" id="{AE83B2B1-FDFC-450D-B4C3-D07017AE329D}"/>
                  </a:ext>
                </a:extLst>
              </p:cNvPr>
              <p:cNvSpPr>
                <a:spLocks/>
              </p:cNvSpPr>
              <p:nvPr/>
            </p:nvSpPr>
            <p:spPr bwMode="auto">
              <a:xfrm>
                <a:off x="2564" y="2459"/>
                <a:ext cx="26" cy="22"/>
              </a:xfrm>
              <a:custGeom>
                <a:avLst/>
                <a:gdLst>
                  <a:gd name="T0" fmla="*/ 39 w 45"/>
                  <a:gd name="T1" fmla="*/ 8 h 39"/>
                  <a:gd name="T2" fmla="*/ 24 w 45"/>
                  <a:gd name="T3" fmla="*/ 20 h 39"/>
                  <a:gd name="T4" fmla="*/ 1 w 45"/>
                  <a:gd name="T5" fmla="*/ 39 h 39"/>
                  <a:gd name="T6" fmla="*/ 3 w 45"/>
                  <a:gd name="T7" fmla="*/ 37 h 39"/>
                  <a:gd name="T8" fmla="*/ 2 w 45"/>
                  <a:gd name="T9" fmla="*/ 36 h 39"/>
                  <a:gd name="T10" fmla="*/ 21 w 45"/>
                  <a:gd name="T11" fmla="*/ 22 h 39"/>
                  <a:gd name="T12" fmla="*/ 36 w 45"/>
                  <a:gd name="T13" fmla="*/ 7 h 39"/>
                  <a:gd name="T14" fmla="*/ 39 w 45"/>
                  <a:gd name="T15" fmla="*/ 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9">
                    <a:moveTo>
                      <a:pt x="39" y="8"/>
                    </a:moveTo>
                    <a:cubicBezTo>
                      <a:pt x="37" y="10"/>
                      <a:pt x="31" y="15"/>
                      <a:pt x="24" y="20"/>
                    </a:cubicBezTo>
                    <a:cubicBezTo>
                      <a:pt x="17" y="26"/>
                      <a:pt x="8" y="33"/>
                      <a:pt x="1" y="39"/>
                    </a:cubicBezTo>
                    <a:cubicBezTo>
                      <a:pt x="0" y="39"/>
                      <a:pt x="2" y="38"/>
                      <a:pt x="3" y="37"/>
                    </a:cubicBezTo>
                    <a:cubicBezTo>
                      <a:pt x="2" y="36"/>
                      <a:pt x="2" y="36"/>
                      <a:pt x="2" y="36"/>
                    </a:cubicBezTo>
                    <a:cubicBezTo>
                      <a:pt x="6" y="34"/>
                      <a:pt x="14" y="28"/>
                      <a:pt x="21" y="22"/>
                    </a:cubicBezTo>
                    <a:cubicBezTo>
                      <a:pt x="28" y="16"/>
                      <a:pt x="34" y="10"/>
                      <a:pt x="36" y="7"/>
                    </a:cubicBezTo>
                    <a:cubicBezTo>
                      <a:pt x="45" y="0"/>
                      <a:pt x="26" y="19"/>
                      <a:pt x="3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6" name="Freeform 6994">
                <a:extLst>
                  <a:ext uri="{FF2B5EF4-FFF2-40B4-BE49-F238E27FC236}">
                    <a16:creationId xmlns:a16="http://schemas.microsoft.com/office/drawing/2014/main" id="{B2549158-DEBA-4F25-BB72-67BF7387F9B1}"/>
                  </a:ext>
                </a:extLst>
              </p:cNvPr>
              <p:cNvSpPr>
                <a:spLocks/>
              </p:cNvSpPr>
              <p:nvPr/>
            </p:nvSpPr>
            <p:spPr bwMode="auto">
              <a:xfrm>
                <a:off x="2432" y="2551"/>
                <a:ext cx="15" cy="8"/>
              </a:xfrm>
              <a:custGeom>
                <a:avLst/>
                <a:gdLst>
                  <a:gd name="T0" fmla="*/ 20 w 27"/>
                  <a:gd name="T1" fmla="*/ 6 h 13"/>
                  <a:gd name="T2" fmla="*/ 0 w 27"/>
                  <a:gd name="T3" fmla="*/ 13 h 13"/>
                  <a:gd name="T4" fmla="*/ 6 w 27"/>
                  <a:gd name="T5" fmla="*/ 6 h 13"/>
                  <a:gd name="T6" fmla="*/ 10 w 27"/>
                  <a:gd name="T7" fmla="*/ 6 h 13"/>
                  <a:gd name="T8" fmla="*/ 27 w 27"/>
                  <a:gd name="T9" fmla="*/ 0 h 13"/>
                  <a:gd name="T10" fmla="*/ 6 w 27"/>
                  <a:gd name="T11" fmla="*/ 10 h 13"/>
                  <a:gd name="T12" fmla="*/ 20 w 27"/>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27" h="13">
                    <a:moveTo>
                      <a:pt x="20" y="6"/>
                    </a:moveTo>
                    <a:cubicBezTo>
                      <a:pt x="18" y="8"/>
                      <a:pt x="1" y="13"/>
                      <a:pt x="0" y="13"/>
                    </a:cubicBezTo>
                    <a:cubicBezTo>
                      <a:pt x="1" y="11"/>
                      <a:pt x="9" y="7"/>
                      <a:pt x="6" y="6"/>
                    </a:cubicBezTo>
                    <a:cubicBezTo>
                      <a:pt x="14" y="3"/>
                      <a:pt x="10" y="5"/>
                      <a:pt x="10" y="6"/>
                    </a:cubicBezTo>
                    <a:cubicBezTo>
                      <a:pt x="10" y="7"/>
                      <a:pt x="22" y="1"/>
                      <a:pt x="27" y="0"/>
                    </a:cubicBezTo>
                    <a:cubicBezTo>
                      <a:pt x="19" y="3"/>
                      <a:pt x="20" y="5"/>
                      <a:pt x="6" y="10"/>
                    </a:cubicBezTo>
                    <a:cubicBezTo>
                      <a:pt x="8" y="10"/>
                      <a:pt x="15" y="7"/>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7" name="Freeform 6995">
                <a:extLst>
                  <a:ext uri="{FF2B5EF4-FFF2-40B4-BE49-F238E27FC236}">
                    <a16:creationId xmlns:a16="http://schemas.microsoft.com/office/drawing/2014/main" id="{3FAD3463-0FCC-42B2-93AF-A93FF29A2D72}"/>
                  </a:ext>
                </a:extLst>
              </p:cNvPr>
              <p:cNvSpPr>
                <a:spLocks/>
              </p:cNvSpPr>
              <p:nvPr/>
            </p:nvSpPr>
            <p:spPr bwMode="auto">
              <a:xfrm>
                <a:off x="2623" y="2411"/>
                <a:ext cx="9" cy="15"/>
              </a:xfrm>
              <a:custGeom>
                <a:avLst/>
                <a:gdLst>
                  <a:gd name="T0" fmla="*/ 5 w 16"/>
                  <a:gd name="T1" fmla="*/ 19 h 25"/>
                  <a:gd name="T2" fmla="*/ 0 w 16"/>
                  <a:gd name="T3" fmla="*/ 21 h 25"/>
                  <a:gd name="T4" fmla="*/ 5 w 16"/>
                  <a:gd name="T5" fmla="*/ 13 h 25"/>
                  <a:gd name="T6" fmla="*/ 15 w 16"/>
                  <a:gd name="T7" fmla="*/ 0 h 25"/>
                  <a:gd name="T8" fmla="*/ 9 w 16"/>
                  <a:gd name="T9" fmla="*/ 10 h 25"/>
                  <a:gd name="T10" fmla="*/ 5 w 16"/>
                  <a:gd name="T11" fmla="*/ 19 h 25"/>
                </a:gdLst>
                <a:ahLst/>
                <a:cxnLst>
                  <a:cxn ang="0">
                    <a:pos x="T0" y="T1"/>
                  </a:cxn>
                  <a:cxn ang="0">
                    <a:pos x="T2" y="T3"/>
                  </a:cxn>
                  <a:cxn ang="0">
                    <a:pos x="T4" y="T5"/>
                  </a:cxn>
                  <a:cxn ang="0">
                    <a:pos x="T6" y="T7"/>
                  </a:cxn>
                  <a:cxn ang="0">
                    <a:pos x="T8" y="T9"/>
                  </a:cxn>
                  <a:cxn ang="0">
                    <a:pos x="T10" y="T11"/>
                  </a:cxn>
                </a:cxnLst>
                <a:rect l="0" t="0" r="r" b="b"/>
                <a:pathLst>
                  <a:path w="16" h="25">
                    <a:moveTo>
                      <a:pt x="5" y="19"/>
                    </a:moveTo>
                    <a:cubicBezTo>
                      <a:pt x="0" y="25"/>
                      <a:pt x="2" y="20"/>
                      <a:pt x="0" y="21"/>
                    </a:cubicBezTo>
                    <a:cubicBezTo>
                      <a:pt x="7" y="14"/>
                      <a:pt x="12" y="5"/>
                      <a:pt x="5" y="13"/>
                    </a:cubicBezTo>
                    <a:cubicBezTo>
                      <a:pt x="7" y="9"/>
                      <a:pt x="11" y="7"/>
                      <a:pt x="15" y="0"/>
                    </a:cubicBezTo>
                    <a:cubicBezTo>
                      <a:pt x="16" y="1"/>
                      <a:pt x="13" y="6"/>
                      <a:pt x="9" y="10"/>
                    </a:cubicBezTo>
                    <a:cubicBezTo>
                      <a:pt x="6" y="15"/>
                      <a:pt x="3"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8" name="Freeform 6996">
                <a:extLst>
                  <a:ext uri="{FF2B5EF4-FFF2-40B4-BE49-F238E27FC236}">
                    <a16:creationId xmlns:a16="http://schemas.microsoft.com/office/drawing/2014/main" id="{AA98F1B4-5CC4-4FFA-B117-F7EE139F64F9}"/>
                  </a:ext>
                </a:extLst>
              </p:cNvPr>
              <p:cNvSpPr>
                <a:spLocks/>
              </p:cNvSpPr>
              <p:nvPr/>
            </p:nvSpPr>
            <p:spPr bwMode="auto">
              <a:xfrm>
                <a:off x="1805" y="2260"/>
                <a:ext cx="39" cy="87"/>
              </a:xfrm>
              <a:custGeom>
                <a:avLst/>
                <a:gdLst>
                  <a:gd name="T0" fmla="*/ 1 w 70"/>
                  <a:gd name="T1" fmla="*/ 4 h 154"/>
                  <a:gd name="T2" fmla="*/ 8 w 70"/>
                  <a:gd name="T3" fmla="*/ 21 h 154"/>
                  <a:gd name="T4" fmla="*/ 11 w 70"/>
                  <a:gd name="T5" fmla="*/ 31 h 154"/>
                  <a:gd name="T6" fmla="*/ 15 w 70"/>
                  <a:gd name="T7" fmla="*/ 41 h 154"/>
                  <a:gd name="T8" fmla="*/ 23 w 70"/>
                  <a:gd name="T9" fmla="*/ 57 h 154"/>
                  <a:gd name="T10" fmla="*/ 45 w 70"/>
                  <a:gd name="T11" fmla="*/ 107 h 154"/>
                  <a:gd name="T12" fmla="*/ 70 w 70"/>
                  <a:gd name="T13" fmla="*/ 154 h 154"/>
                  <a:gd name="T14" fmla="*/ 47 w 70"/>
                  <a:gd name="T15" fmla="*/ 112 h 154"/>
                  <a:gd name="T16" fmla="*/ 24 w 70"/>
                  <a:gd name="T17" fmla="*/ 65 h 154"/>
                  <a:gd name="T18" fmla="*/ 1 w 70"/>
                  <a:gd name="T19" fmla="*/ 4 h 154"/>
                  <a:gd name="T20" fmla="*/ 0 w 70"/>
                  <a:gd name="T21" fmla="*/ 0 h 154"/>
                  <a:gd name="T22" fmla="*/ 1 w 70"/>
                  <a:gd name="T23" fmla="*/ 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154">
                    <a:moveTo>
                      <a:pt x="1" y="4"/>
                    </a:moveTo>
                    <a:cubicBezTo>
                      <a:pt x="3" y="8"/>
                      <a:pt x="6" y="15"/>
                      <a:pt x="8" y="21"/>
                    </a:cubicBezTo>
                    <a:cubicBezTo>
                      <a:pt x="10" y="26"/>
                      <a:pt x="12" y="31"/>
                      <a:pt x="11" y="31"/>
                    </a:cubicBezTo>
                    <a:cubicBezTo>
                      <a:pt x="15" y="41"/>
                      <a:pt x="14" y="32"/>
                      <a:pt x="15" y="41"/>
                    </a:cubicBezTo>
                    <a:cubicBezTo>
                      <a:pt x="19" y="52"/>
                      <a:pt x="18" y="44"/>
                      <a:pt x="23" y="57"/>
                    </a:cubicBezTo>
                    <a:cubicBezTo>
                      <a:pt x="27" y="69"/>
                      <a:pt x="36" y="89"/>
                      <a:pt x="45" y="107"/>
                    </a:cubicBezTo>
                    <a:cubicBezTo>
                      <a:pt x="55" y="126"/>
                      <a:pt x="65" y="144"/>
                      <a:pt x="70" y="154"/>
                    </a:cubicBezTo>
                    <a:cubicBezTo>
                      <a:pt x="61" y="140"/>
                      <a:pt x="52" y="123"/>
                      <a:pt x="47" y="112"/>
                    </a:cubicBezTo>
                    <a:cubicBezTo>
                      <a:pt x="41" y="102"/>
                      <a:pt x="33" y="84"/>
                      <a:pt x="24" y="65"/>
                    </a:cubicBezTo>
                    <a:cubicBezTo>
                      <a:pt x="16" y="45"/>
                      <a:pt x="8" y="22"/>
                      <a:pt x="1" y="4"/>
                    </a:cubicBezTo>
                    <a:cubicBezTo>
                      <a:pt x="1" y="3"/>
                      <a:pt x="0" y="0"/>
                      <a:pt x="0" y="0"/>
                    </a:cubicBezTo>
                    <a:cubicBezTo>
                      <a:pt x="1" y="1"/>
                      <a:pt x="1"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79" name="Freeform 6997">
                <a:extLst>
                  <a:ext uri="{FF2B5EF4-FFF2-40B4-BE49-F238E27FC236}">
                    <a16:creationId xmlns:a16="http://schemas.microsoft.com/office/drawing/2014/main" id="{36B7C085-1AEF-4196-B3AD-858DBC452FB6}"/>
                  </a:ext>
                </a:extLst>
              </p:cNvPr>
              <p:cNvSpPr>
                <a:spLocks/>
              </p:cNvSpPr>
              <p:nvPr/>
            </p:nvSpPr>
            <p:spPr bwMode="auto">
              <a:xfrm>
                <a:off x="2699" y="2270"/>
                <a:ext cx="8" cy="13"/>
              </a:xfrm>
              <a:custGeom>
                <a:avLst/>
                <a:gdLst>
                  <a:gd name="T0" fmla="*/ 13 w 14"/>
                  <a:gd name="T1" fmla="*/ 9 h 23"/>
                  <a:gd name="T2" fmla="*/ 7 w 14"/>
                  <a:gd name="T3" fmla="*/ 22 h 23"/>
                  <a:gd name="T4" fmla="*/ 12 w 14"/>
                  <a:gd name="T5" fmla="*/ 9 h 23"/>
                  <a:gd name="T6" fmla="*/ 5 w 14"/>
                  <a:gd name="T7" fmla="*/ 19 h 23"/>
                  <a:gd name="T8" fmla="*/ 1 w 14"/>
                  <a:gd name="T9" fmla="*/ 23 h 23"/>
                  <a:gd name="T10" fmla="*/ 0 w 14"/>
                  <a:gd name="T11" fmla="*/ 20 h 23"/>
                  <a:gd name="T12" fmla="*/ 14 w 14"/>
                  <a:gd name="T13" fmla="*/ 0 h 23"/>
                  <a:gd name="T14" fmla="*/ 13 w 14"/>
                  <a:gd name="T15" fmla="*/ 9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3">
                    <a:moveTo>
                      <a:pt x="13" y="9"/>
                    </a:moveTo>
                    <a:cubicBezTo>
                      <a:pt x="11" y="12"/>
                      <a:pt x="9" y="16"/>
                      <a:pt x="7" y="22"/>
                    </a:cubicBezTo>
                    <a:cubicBezTo>
                      <a:pt x="7" y="21"/>
                      <a:pt x="10" y="14"/>
                      <a:pt x="12" y="9"/>
                    </a:cubicBezTo>
                    <a:cubicBezTo>
                      <a:pt x="11" y="7"/>
                      <a:pt x="8" y="13"/>
                      <a:pt x="5" y="19"/>
                    </a:cubicBezTo>
                    <a:cubicBezTo>
                      <a:pt x="8" y="9"/>
                      <a:pt x="5" y="17"/>
                      <a:pt x="1" y="23"/>
                    </a:cubicBezTo>
                    <a:cubicBezTo>
                      <a:pt x="3" y="16"/>
                      <a:pt x="2" y="17"/>
                      <a:pt x="0" y="20"/>
                    </a:cubicBezTo>
                    <a:cubicBezTo>
                      <a:pt x="6" y="6"/>
                      <a:pt x="10" y="5"/>
                      <a:pt x="14" y="0"/>
                    </a:cubicBezTo>
                    <a:cubicBezTo>
                      <a:pt x="12" y="7"/>
                      <a:pt x="11" y="10"/>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0" name="Freeform 6998">
                <a:extLst>
                  <a:ext uri="{FF2B5EF4-FFF2-40B4-BE49-F238E27FC236}">
                    <a16:creationId xmlns:a16="http://schemas.microsoft.com/office/drawing/2014/main" id="{56B615CC-99F8-49F7-BA79-B5E139E07257}"/>
                  </a:ext>
                </a:extLst>
              </p:cNvPr>
              <p:cNvSpPr>
                <a:spLocks/>
              </p:cNvSpPr>
              <p:nvPr/>
            </p:nvSpPr>
            <p:spPr bwMode="auto">
              <a:xfrm>
                <a:off x="2663" y="2344"/>
                <a:ext cx="11" cy="20"/>
              </a:xfrm>
              <a:custGeom>
                <a:avLst/>
                <a:gdLst>
                  <a:gd name="T0" fmla="*/ 13 w 20"/>
                  <a:gd name="T1" fmla="*/ 16 h 34"/>
                  <a:gd name="T2" fmla="*/ 1 w 20"/>
                  <a:gd name="T3" fmla="*/ 34 h 34"/>
                  <a:gd name="T4" fmla="*/ 0 w 20"/>
                  <a:gd name="T5" fmla="*/ 31 h 34"/>
                  <a:gd name="T6" fmla="*/ 4 w 20"/>
                  <a:gd name="T7" fmla="*/ 25 h 34"/>
                  <a:gd name="T8" fmla="*/ 7 w 20"/>
                  <a:gd name="T9" fmla="*/ 19 h 34"/>
                  <a:gd name="T10" fmla="*/ 5 w 20"/>
                  <a:gd name="T11" fmla="*/ 25 h 34"/>
                  <a:gd name="T12" fmla="*/ 16 w 20"/>
                  <a:gd name="T13" fmla="*/ 8 h 34"/>
                  <a:gd name="T14" fmla="*/ 13 w 20"/>
                  <a:gd name="T15" fmla="*/ 16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4">
                    <a:moveTo>
                      <a:pt x="13" y="16"/>
                    </a:moveTo>
                    <a:cubicBezTo>
                      <a:pt x="8" y="23"/>
                      <a:pt x="8" y="21"/>
                      <a:pt x="1" y="34"/>
                    </a:cubicBezTo>
                    <a:cubicBezTo>
                      <a:pt x="2" y="32"/>
                      <a:pt x="2" y="30"/>
                      <a:pt x="0" y="31"/>
                    </a:cubicBezTo>
                    <a:cubicBezTo>
                      <a:pt x="3" y="26"/>
                      <a:pt x="3" y="26"/>
                      <a:pt x="4" y="25"/>
                    </a:cubicBezTo>
                    <a:cubicBezTo>
                      <a:pt x="6" y="22"/>
                      <a:pt x="7" y="20"/>
                      <a:pt x="7" y="19"/>
                    </a:cubicBezTo>
                    <a:cubicBezTo>
                      <a:pt x="12" y="11"/>
                      <a:pt x="9" y="19"/>
                      <a:pt x="5" y="25"/>
                    </a:cubicBezTo>
                    <a:cubicBezTo>
                      <a:pt x="8" y="21"/>
                      <a:pt x="14" y="12"/>
                      <a:pt x="16" y="8"/>
                    </a:cubicBezTo>
                    <a:cubicBezTo>
                      <a:pt x="20" y="0"/>
                      <a:pt x="11" y="18"/>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1" name="Freeform 6999">
                <a:extLst>
                  <a:ext uri="{FF2B5EF4-FFF2-40B4-BE49-F238E27FC236}">
                    <a16:creationId xmlns:a16="http://schemas.microsoft.com/office/drawing/2014/main" id="{9E5EB87C-D76D-46FB-A562-0D2634AE3CAE}"/>
                  </a:ext>
                </a:extLst>
              </p:cNvPr>
              <p:cNvSpPr>
                <a:spLocks/>
              </p:cNvSpPr>
              <p:nvPr/>
            </p:nvSpPr>
            <p:spPr bwMode="auto">
              <a:xfrm>
                <a:off x="2638" y="2385"/>
                <a:ext cx="11" cy="17"/>
              </a:xfrm>
              <a:custGeom>
                <a:avLst/>
                <a:gdLst>
                  <a:gd name="T0" fmla="*/ 16 w 19"/>
                  <a:gd name="T1" fmla="*/ 9 h 31"/>
                  <a:gd name="T2" fmla="*/ 0 w 19"/>
                  <a:gd name="T3" fmla="*/ 31 h 31"/>
                  <a:gd name="T4" fmla="*/ 8 w 19"/>
                  <a:gd name="T5" fmla="*/ 18 h 31"/>
                  <a:gd name="T6" fmla="*/ 14 w 19"/>
                  <a:gd name="T7" fmla="*/ 6 h 31"/>
                  <a:gd name="T8" fmla="*/ 16 w 19"/>
                  <a:gd name="T9" fmla="*/ 9 h 31"/>
                </a:gdLst>
                <a:ahLst/>
                <a:cxnLst>
                  <a:cxn ang="0">
                    <a:pos x="T0" y="T1"/>
                  </a:cxn>
                  <a:cxn ang="0">
                    <a:pos x="T2" y="T3"/>
                  </a:cxn>
                  <a:cxn ang="0">
                    <a:pos x="T4" y="T5"/>
                  </a:cxn>
                  <a:cxn ang="0">
                    <a:pos x="T6" y="T7"/>
                  </a:cxn>
                  <a:cxn ang="0">
                    <a:pos x="T8" y="T9"/>
                  </a:cxn>
                </a:cxnLst>
                <a:rect l="0" t="0" r="r" b="b"/>
                <a:pathLst>
                  <a:path w="19" h="31">
                    <a:moveTo>
                      <a:pt x="16" y="9"/>
                    </a:moveTo>
                    <a:cubicBezTo>
                      <a:pt x="7" y="20"/>
                      <a:pt x="7" y="22"/>
                      <a:pt x="0" y="31"/>
                    </a:cubicBezTo>
                    <a:cubicBezTo>
                      <a:pt x="1" y="28"/>
                      <a:pt x="4" y="23"/>
                      <a:pt x="8" y="18"/>
                    </a:cubicBezTo>
                    <a:cubicBezTo>
                      <a:pt x="11" y="13"/>
                      <a:pt x="14" y="8"/>
                      <a:pt x="14" y="6"/>
                    </a:cubicBezTo>
                    <a:cubicBezTo>
                      <a:pt x="19" y="0"/>
                      <a:pt x="14"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2" name="Freeform 7000">
                <a:extLst>
                  <a:ext uri="{FF2B5EF4-FFF2-40B4-BE49-F238E27FC236}">
                    <a16:creationId xmlns:a16="http://schemas.microsoft.com/office/drawing/2014/main" id="{75C85F9D-5036-44FA-9F6D-5AF06B63436C}"/>
                  </a:ext>
                </a:extLst>
              </p:cNvPr>
              <p:cNvSpPr>
                <a:spLocks/>
              </p:cNvSpPr>
              <p:nvPr/>
            </p:nvSpPr>
            <p:spPr bwMode="auto">
              <a:xfrm>
                <a:off x="2540" y="2488"/>
                <a:ext cx="10" cy="9"/>
              </a:xfrm>
              <a:custGeom>
                <a:avLst/>
                <a:gdLst>
                  <a:gd name="T0" fmla="*/ 7 w 18"/>
                  <a:gd name="T1" fmla="*/ 12 h 15"/>
                  <a:gd name="T2" fmla="*/ 7 w 18"/>
                  <a:gd name="T3" fmla="*/ 12 h 15"/>
                  <a:gd name="T4" fmla="*/ 0 w 18"/>
                  <a:gd name="T5" fmla="*/ 15 h 15"/>
                  <a:gd name="T6" fmla="*/ 18 w 18"/>
                  <a:gd name="T7" fmla="*/ 0 h 15"/>
                  <a:gd name="T8" fmla="*/ 7 w 18"/>
                  <a:gd name="T9" fmla="*/ 12 h 15"/>
                </a:gdLst>
                <a:ahLst/>
                <a:cxnLst>
                  <a:cxn ang="0">
                    <a:pos x="T0" y="T1"/>
                  </a:cxn>
                  <a:cxn ang="0">
                    <a:pos x="T2" y="T3"/>
                  </a:cxn>
                  <a:cxn ang="0">
                    <a:pos x="T4" y="T5"/>
                  </a:cxn>
                  <a:cxn ang="0">
                    <a:pos x="T6" y="T7"/>
                  </a:cxn>
                  <a:cxn ang="0">
                    <a:pos x="T8" y="T9"/>
                  </a:cxn>
                </a:cxnLst>
                <a:rect l="0" t="0" r="r" b="b"/>
                <a:pathLst>
                  <a:path w="18" h="15">
                    <a:moveTo>
                      <a:pt x="7" y="12"/>
                    </a:moveTo>
                    <a:cubicBezTo>
                      <a:pt x="4" y="14"/>
                      <a:pt x="5" y="13"/>
                      <a:pt x="7" y="12"/>
                    </a:cubicBezTo>
                    <a:cubicBezTo>
                      <a:pt x="7" y="11"/>
                      <a:pt x="3" y="13"/>
                      <a:pt x="0" y="15"/>
                    </a:cubicBezTo>
                    <a:cubicBezTo>
                      <a:pt x="1" y="13"/>
                      <a:pt x="10" y="7"/>
                      <a:pt x="18" y="0"/>
                    </a:cubicBezTo>
                    <a:cubicBezTo>
                      <a:pt x="16" y="3"/>
                      <a:pt x="6" y="11"/>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3" name="Freeform 7001">
                <a:extLst>
                  <a:ext uri="{FF2B5EF4-FFF2-40B4-BE49-F238E27FC236}">
                    <a16:creationId xmlns:a16="http://schemas.microsoft.com/office/drawing/2014/main" id="{5AF40B55-6F97-493C-AAB2-9401F19BA130}"/>
                  </a:ext>
                </a:extLst>
              </p:cNvPr>
              <p:cNvSpPr>
                <a:spLocks/>
              </p:cNvSpPr>
              <p:nvPr/>
            </p:nvSpPr>
            <p:spPr bwMode="auto">
              <a:xfrm>
                <a:off x="2686" y="2307"/>
                <a:ext cx="5" cy="13"/>
              </a:xfrm>
              <a:custGeom>
                <a:avLst/>
                <a:gdLst>
                  <a:gd name="T0" fmla="*/ 3 w 8"/>
                  <a:gd name="T1" fmla="*/ 15 h 23"/>
                  <a:gd name="T2" fmla="*/ 4 w 8"/>
                  <a:gd name="T3" fmla="*/ 15 h 23"/>
                  <a:gd name="T4" fmla="*/ 0 w 8"/>
                  <a:gd name="T5" fmla="*/ 16 h 23"/>
                  <a:gd name="T6" fmla="*/ 8 w 8"/>
                  <a:gd name="T7" fmla="*/ 0 h 23"/>
                  <a:gd name="T8" fmla="*/ 7 w 8"/>
                  <a:gd name="T9" fmla="*/ 6 h 23"/>
                  <a:gd name="T10" fmla="*/ 3 w 8"/>
                  <a:gd name="T11" fmla="*/ 15 h 23"/>
                </a:gdLst>
                <a:ahLst/>
                <a:cxnLst>
                  <a:cxn ang="0">
                    <a:pos x="T0" y="T1"/>
                  </a:cxn>
                  <a:cxn ang="0">
                    <a:pos x="T2" y="T3"/>
                  </a:cxn>
                  <a:cxn ang="0">
                    <a:pos x="T4" y="T5"/>
                  </a:cxn>
                  <a:cxn ang="0">
                    <a:pos x="T6" y="T7"/>
                  </a:cxn>
                  <a:cxn ang="0">
                    <a:pos x="T8" y="T9"/>
                  </a:cxn>
                  <a:cxn ang="0">
                    <a:pos x="T10" y="T11"/>
                  </a:cxn>
                </a:cxnLst>
                <a:rect l="0" t="0" r="r" b="b"/>
                <a:pathLst>
                  <a:path w="8" h="23">
                    <a:moveTo>
                      <a:pt x="3" y="15"/>
                    </a:moveTo>
                    <a:cubicBezTo>
                      <a:pt x="4" y="15"/>
                      <a:pt x="4" y="15"/>
                      <a:pt x="4" y="15"/>
                    </a:cubicBezTo>
                    <a:cubicBezTo>
                      <a:pt x="2" y="23"/>
                      <a:pt x="3" y="12"/>
                      <a:pt x="0" y="16"/>
                    </a:cubicBezTo>
                    <a:cubicBezTo>
                      <a:pt x="4" y="9"/>
                      <a:pt x="4" y="8"/>
                      <a:pt x="8" y="0"/>
                    </a:cubicBezTo>
                    <a:cubicBezTo>
                      <a:pt x="8" y="2"/>
                      <a:pt x="7" y="5"/>
                      <a:pt x="7" y="6"/>
                    </a:cubicBezTo>
                    <a:lnTo>
                      <a:pt x="3"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4" name="Freeform 7002">
                <a:extLst>
                  <a:ext uri="{FF2B5EF4-FFF2-40B4-BE49-F238E27FC236}">
                    <a16:creationId xmlns:a16="http://schemas.microsoft.com/office/drawing/2014/main" id="{A711C982-81A3-459C-8583-3F9C08473B2A}"/>
                  </a:ext>
                </a:extLst>
              </p:cNvPr>
              <p:cNvSpPr>
                <a:spLocks/>
              </p:cNvSpPr>
              <p:nvPr/>
            </p:nvSpPr>
            <p:spPr bwMode="auto">
              <a:xfrm>
                <a:off x="2469" y="2531"/>
                <a:ext cx="12" cy="7"/>
              </a:xfrm>
              <a:custGeom>
                <a:avLst/>
                <a:gdLst>
                  <a:gd name="T0" fmla="*/ 20 w 21"/>
                  <a:gd name="T1" fmla="*/ 2 h 12"/>
                  <a:gd name="T2" fmla="*/ 9 w 21"/>
                  <a:gd name="T3" fmla="*/ 8 h 12"/>
                  <a:gd name="T4" fmla="*/ 1 w 21"/>
                  <a:gd name="T5" fmla="*/ 11 h 12"/>
                  <a:gd name="T6" fmla="*/ 12 w 21"/>
                  <a:gd name="T7" fmla="*/ 4 h 12"/>
                  <a:gd name="T8" fmla="*/ 20 w 21"/>
                  <a:gd name="T9" fmla="*/ 2 h 12"/>
                </a:gdLst>
                <a:ahLst/>
                <a:cxnLst>
                  <a:cxn ang="0">
                    <a:pos x="T0" y="T1"/>
                  </a:cxn>
                  <a:cxn ang="0">
                    <a:pos x="T2" y="T3"/>
                  </a:cxn>
                  <a:cxn ang="0">
                    <a:pos x="T4" y="T5"/>
                  </a:cxn>
                  <a:cxn ang="0">
                    <a:pos x="T6" y="T7"/>
                  </a:cxn>
                  <a:cxn ang="0">
                    <a:pos x="T8" y="T9"/>
                  </a:cxn>
                </a:cxnLst>
                <a:rect l="0" t="0" r="r" b="b"/>
                <a:pathLst>
                  <a:path w="21" h="12">
                    <a:moveTo>
                      <a:pt x="20" y="2"/>
                    </a:moveTo>
                    <a:cubicBezTo>
                      <a:pt x="19" y="3"/>
                      <a:pt x="14" y="6"/>
                      <a:pt x="9" y="8"/>
                    </a:cubicBezTo>
                    <a:cubicBezTo>
                      <a:pt x="5" y="10"/>
                      <a:pt x="0" y="12"/>
                      <a:pt x="1" y="11"/>
                    </a:cubicBezTo>
                    <a:cubicBezTo>
                      <a:pt x="7" y="9"/>
                      <a:pt x="21" y="1"/>
                      <a:pt x="12" y="4"/>
                    </a:cubicBezTo>
                    <a:cubicBezTo>
                      <a:pt x="12" y="3"/>
                      <a:pt x="2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5" name="Freeform 7003">
                <a:extLst>
                  <a:ext uri="{FF2B5EF4-FFF2-40B4-BE49-F238E27FC236}">
                    <a16:creationId xmlns:a16="http://schemas.microsoft.com/office/drawing/2014/main" id="{2972FE48-4436-4B65-A958-F8B4D50C7B07}"/>
                  </a:ext>
                </a:extLst>
              </p:cNvPr>
              <p:cNvSpPr>
                <a:spLocks/>
              </p:cNvSpPr>
              <p:nvPr/>
            </p:nvSpPr>
            <p:spPr bwMode="auto">
              <a:xfrm>
                <a:off x="2503" y="2514"/>
                <a:ext cx="9" cy="3"/>
              </a:xfrm>
              <a:custGeom>
                <a:avLst/>
                <a:gdLst>
                  <a:gd name="T0" fmla="*/ 13 w 15"/>
                  <a:gd name="T1" fmla="*/ 2 h 5"/>
                  <a:gd name="T2" fmla="*/ 0 w 15"/>
                  <a:gd name="T3" fmla="*/ 5 h 5"/>
                  <a:gd name="T4" fmla="*/ 13 w 15"/>
                  <a:gd name="T5" fmla="*/ 2 h 5"/>
                </a:gdLst>
                <a:ahLst/>
                <a:cxnLst>
                  <a:cxn ang="0">
                    <a:pos x="T0" y="T1"/>
                  </a:cxn>
                  <a:cxn ang="0">
                    <a:pos x="T2" y="T3"/>
                  </a:cxn>
                  <a:cxn ang="0">
                    <a:pos x="T4" y="T5"/>
                  </a:cxn>
                </a:cxnLst>
                <a:rect l="0" t="0" r="r" b="b"/>
                <a:pathLst>
                  <a:path w="15" h="5">
                    <a:moveTo>
                      <a:pt x="13" y="2"/>
                    </a:moveTo>
                    <a:cubicBezTo>
                      <a:pt x="8" y="4"/>
                      <a:pt x="4" y="4"/>
                      <a:pt x="0" y="5"/>
                    </a:cubicBezTo>
                    <a:cubicBezTo>
                      <a:pt x="9" y="1"/>
                      <a:pt x="15" y="0"/>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6" name="Freeform 7004">
                <a:extLst>
                  <a:ext uri="{FF2B5EF4-FFF2-40B4-BE49-F238E27FC236}">
                    <a16:creationId xmlns:a16="http://schemas.microsoft.com/office/drawing/2014/main" id="{878F42CC-0AF7-4942-BF5C-60C7A8F3B76F}"/>
                  </a:ext>
                </a:extLst>
              </p:cNvPr>
              <p:cNvSpPr>
                <a:spLocks/>
              </p:cNvSpPr>
              <p:nvPr/>
            </p:nvSpPr>
            <p:spPr bwMode="auto">
              <a:xfrm>
                <a:off x="2666" y="2344"/>
                <a:ext cx="7" cy="10"/>
              </a:xfrm>
              <a:custGeom>
                <a:avLst/>
                <a:gdLst>
                  <a:gd name="T0" fmla="*/ 8 w 11"/>
                  <a:gd name="T1" fmla="*/ 5 h 17"/>
                  <a:gd name="T2" fmla="*/ 1 w 11"/>
                  <a:gd name="T3" fmla="*/ 17 h 17"/>
                  <a:gd name="T4" fmla="*/ 9 w 11"/>
                  <a:gd name="T5" fmla="*/ 2 h 17"/>
                  <a:gd name="T6" fmla="*/ 7 w 11"/>
                  <a:gd name="T7" fmla="*/ 8 h 17"/>
                  <a:gd name="T8" fmla="*/ 8 w 11"/>
                  <a:gd name="T9" fmla="*/ 5 h 17"/>
                </a:gdLst>
                <a:ahLst/>
                <a:cxnLst>
                  <a:cxn ang="0">
                    <a:pos x="T0" y="T1"/>
                  </a:cxn>
                  <a:cxn ang="0">
                    <a:pos x="T2" y="T3"/>
                  </a:cxn>
                  <a:cxn ang="0">
                    <a:pos x="T4" y="T5"/>
                  </a:cxn>
                  <a:cxn ang="0">
                    <a:pos x="T6" y="T7"/>
                  </a:cxn>
                  <a:cxn ang="0">
                    <a:pos x="T8" y="T9"/>
                  </a:cxn>
                </a:cxnLst>
                <a:rect l="0" t="0" r="r" b="b"/>
                <a:pathLst>
                  <a:path w="11" h="17">
                    <a:moveTo>
                      <a:pt x="8" y="5"/>
                    </a:moveTo>
                    <a:cubicBezTo>
                      <a:pt x="5" y="7"/>
                      <a:pt x="5" y="11"/>
                      <a:pt x="1" y="17"/>
                    </a:cubicBezTo>
                    <a:cubicBezTo>
                      <a:pt x="0" y="16"/>
                      <a:pt x="4" y="9"/>
                      <a:pt x="9" y="2"/>
                    </a:cubicBezTo>
                    <a:cubicBezTo>
                      <a:pt x="11" y="0"/>
                      <a:pt x="6" y="8"/>
                      <a:pt x="7" y="8"/>
                    </a:cubicBezTo>
                    <a:cubicBezTo>
                      <a:pt x="4" y="13"/>
                      <a:pt x="5" y="10"/>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7" name="Freeform 7005">
                <a:extLst>
                  <a:ext uri="{FF2B5EF4-FFF2-40B4-BE49-F238E27FC236}">
                    <a16:creationId xmlns:a16="http://schemas.microsoft.com/office/drawing/2014/main" id="{8C4A704C-DA91-4FF2-BA90-C039E4D068EF}"/>
                  </a:ext>
                </a:extLst>
              </p:cNvPr>
              <p:cNvSpPr>
                <a:spLocks/>
              </p:cNvSpPr>
              <p:nvPr/>
            </p:nvSpPr>
            <p:spPr bwMode="auto">
              <a:xfrm>
                <a:off x="2371" y="2568"/>
                <a:ext cx="10" cy="3"/>
              </a:xfrm>
              <a:custGeom>
                <a:avLst/>
                <a:gdLst>
                  <a:gd name="T0" fmla="*/ 10 w 18"/>
                  <a:gd name="T1" fmla="*/ 2 h 6"/>
                  <a:gd name="T2" fmla="*/ 15 w 18"/>
                  <a:gd name="T3" fmla="*/ 3 h 6"/>
                  <a:gd name="T4" fmla="*/ 1 w 18"/>
                  <a:gd name="T5" fmla="*/ 6 h 6"/>
                  <a:gd name="T6" fmla="*/ 13 w 18"/>
                  <a:gd name="T7" fmla="*/ 1 h 6"/>
                  <a:gd name="T8" fmla="*/ 10 w 18"/>
                  <a:gd name="T9" fmla="*/ 2 h 6"/>
                </a:gdLst>
                <a:ahLst/>
                <a:cxnLst>
                  <a:cxn ang="0">
                    <a:pos x="T0" y="T1"/>
                  </a:cxn>
                  <a:cxn ang="0">
                    <a:pos x="T2" y="T3"/>
                  </a:cxn>
                  <a:cxn ang="0">
                    <a:pos x="T4" y="T5"/>
                  </a:cxn>
                  <a:cxn ang="0">
                    <a:pos x="T6" y="T7"/>
                  </a:cxn>
                  <a:cxn ang="0">
                    <a:pos x="T8" y="T9"/>
                  </a:cxn>
                </a:cxnLst>
                <a:rect l="0" t="0" r="r" b="b"/>
                <a:pathLst>
                  <a:path w="18" h="6">
                    <a:moveTo>
                      <a:pt x="10" y="2"/>
                    </a:moveTo>
                    <a:cubicBezTo>
                      <a:pt x="12" y="2"/>
                      <a:pt x="14" y="2"/>
                      <a:pt x="15" y="3"/>
                    </a:cubicBezTo>
                    <a:cubicBezTo>
                      <a:pt x="5" y="5"/>
                      <a:pt x="9" y="5"/>
                      <a:pt x="1" y="6"/>
                    </a:cubicBezTo>
                    <a:cubicBezTo>
                      <a:pt x="0" y="5"/>
                      <a:pt x="10" y="3"/>
                      <a:pt x="13" y="1"/>
                    </a:cubicBezTo>
                    <a:cubicBezTo>
                      <a:pt x="18" y="0"/>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8" name="Freeform 7006">
                <a:extLst>
                  <a:ext uri="{FF2B5EF4-FFF2-40B4-BE49-F238E27FC236}">
                    <a16:creationId xmlns:a16="http://schemas.microsoft.com/office/drawing/2014/main" id="{F093DD72-93AB-4A38-9891-CA07CF88E733}"/>
                  </a:ext>
                </a:extLst>
              </p:cNvPr>
              <p:cNvSpPr>
                <a:spLocks noEditPoints="1"/>
              </p:cNvSpPr>
              <p:nvPr/>
            </p:nvSpPr>
            <p:spPr bwMode="auto">
              <a:xfrm>
                <a:off x="2674" y="2283"/>
                <a:ext cx="23" cy="53"/>
              </a:xfrm>
              <a:custGeom>
                <a:avLst/>
                <a:gdLst>
                  <a:gd name="T0" fmla="*/ 31 w 39"/>
                  <a:gd name="T1" fmla="*/ 27 h 92"/>
                  <a:gd name="T2" fmla="*/ 33 w 39"/>
                  <a:gd name="T3" fmla="*/ 18 h 92"/>
                  <a:gd name="T4" fmla="*/ 33 w 39"/>
                  <a:gd name="T5" fmla="*/ 24 h 92"/>
                  <a:gd name="T6" fmla="*/ 39 w 39"/>
                  <a:gd name="T7" fmla="*/ 0 h 92"/>
                  <a:gd name="T8" fmla="*/ 21 w 39"/>
                  <a:gd name="T9" fmla="*/ 43 h 92"/>
                  <a:gd name="T10" fmla="*/ 6 w 39"/>
                  <a:gd name="T11" fmla="*/ 76 h 92"/>
                  <a:gd name="T12" fmla="*/ 11 w 39"/>
                  <a:gd name="T13" fmla="*/ 67 h 92"/>
                  <a:gd name="T14" fmla="*/ 4 w 39"/>
                  <a:gd name="T15" fmla="*/ 82 h 92"/>
                  <a:gd name="T16" fmla="*/ 4 w 39"/>
                  <a:gd name="T17" fmla="*/ 88 h 92"/>
                  <a:gd name="T18" fmla="*/ 11 w 39"/>
                  <a:gd name="T19" fmla="*/ 76 h 92"/>
                  <a:gd name="T20" fmla="*/ 13 w 39"/>
                  <a:gd name="T21" fmla="*/ 64 h 92"/>
                  <a:gd name="T22" fmla="*/ 21 w 39"/>
                  <a:gd name="T23" fmla="*/ 55 h 92"/>
                  <a:gd name="T24" fmla="*/ 29 w 39"/>
                  <a:gd name="T25" fmla="*/ 34 h 92"/>
                  <a:gd name="T26" fmla="*/ 23 w 39"/>
                  <a:gd name="T27" fmla="*/ 49 h 92"/>
                  <a:gd name="T28" fmla="*/ 21 w 39"/>
                  <a:gd name="T29" fmla="*/ 52 h 92"/>
                  <a:gd name="T30" fmla="*/ 22 w 39"/>
                  <a:gd name="T31" fmla="*/ 46 h 92"/>
                  <a:gd name="T32" fmla="*/ 31 w 39"/>
                  <a:gd name="T33" fmla="*/ 27 h 92"/>
                  <a:gd name="T34" fmla="*/ 16 w 39"/>
                  <a:gd name="T35" fmla="*/ 58 h 92"/>
                  <a:gd name="T36" fmla="*/ 25 w 39"/>
                  <a:gd name="T37" fmla="*/ 37 h 92"/>
                  <a:gd name="T38" fmla="*/ 16 w 39"/>
                  <a:gd name="T39"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92">
                    <a:moveTo>
                      <a:pt x="31" y="27"/>
                    </a:moveTo>
                    <a:cubicBezTo>
                      <a:pt x="28" y="34"/>
                      <a:pt x="29" y="24"/>
                      <a:pt x="33" y="18"/>
                    </a:cubicBezTo>
                    <a:cubicBezTo>
                      <a:pt x="33" y="20"/>
                      <a:pt x="30" y="28"/>
                      <a:pt x="33" y="24"/>
                    </a:cubicBezTo>
                    <a:cubicBezTo>
                      <a:pt x="38" y="11"/>
                      <a:pt x="39" y="4"/>
                      <a:pt x="39" y="0"/>
                    </a:cubicBezTo>
                    <a:cubicBezTo>
                      <a:pt x="35" y="11"/>
                      <a:pt x="28" y="28"/>
                      <a:pt x="21" y="43"/>
                    </a:cubicBezTo>
                    <a:cubicBezTo>
                      <a:pt x="14" y="58"/>
                      <a:pt x="7" y="71"/>
                      <a:pt x="6" y="76"/>
                    </a:cubicBezTo>
                    <a:cubicBezTo>
                      <a:pt x="8" y="73"/>
                      <a:pt x="10" y="68"/>
                      <a:pt x="11" y="67"/>
                    </a:cubicBezTo>
                    <a:cubicBezTo>
                      <a:pt x="9" y="72"/>
                      <a:pt x="2" y="83"/>
                      <a:pt x="4" y="82"/>
                    </a:cubicBezTo>
                    <a:cubicBezTo>
                      <a:pt x="9" y="74"/>
                      <a:pt x="0" y="92"/>
                      <a:pt x="4" y="88"/>
                    </a:cubicBezTo>
                    <a:cubicBezTo>
                      <a:pt x="7" y="82"/>
                      <a:pt x="9" y="80"/>
                      <a:pt x="11" y="76"/>
                    </a:cubicBezTo>
                    <a:cubicBezTo>
                      <a:pt x="14" y="69"/>
                      <a:pt x="13" y="68"/>
                      <a:pt x="13" y="64"/>
                    </a:cubicBezTo>
                    <a:cubicBezTo>
                      <a:pt x="18" y="55"/>
                      <a:pt x="19" y="55"/>
                      <a:pt x="21" y="55"/>
                    </a:cubicBezTo>
                    <a:cubicBezTo>
                      <a:pt x="26" y="45"/>
                      <a:pt x="31" y="33"/>
                      <a:pt x="29" y="34"/>
                    </a:cubicBezTo>
                    <a:cubicBezTo>
                      <a:pt x="24" y="43"/>
                      <a:pt x="29" y="37"/>
                      <a:pt x="23" y="49"/>
                    </a:cubicBezTo>
                    <a:cubicBezTo>
                      <a:pt x="23" y="49"/>
                      <a:pt x="21" y="51"/>
                      <a:pt x="21" y="52"/>
                    </a:cubicBezTo>
                    <a:cubicBezTo>
                      <a:pt x="20" y="51"/>
                      <a:pt x="21" y="49"/>
                      <a:pt x="22" y="46"/>
                    </a:cubicBezTo>
                    <a:cubicBezTo>
                      <a:pt x="26" y="36"/>
                      <a:pt x="30" y="33"/>
                      <a:pt x="31" y="27"/>
                    </a:cubicBezTo>
                    <a:close/>
                    <a:moveTo>
                      <a:pt x="16" y="58"/>
                    </a:moveTo>
                    <a:cubicBezTo>
                      <a:pt x="17" y="53"/>
                      <a:pt x="22" y="42"/>
                      <a:pt x="25" y="37"/>
                    </a:cubicBezTo>
                    <a:cubicBezTo>
                      <a:pt x="26" y="40"/>
                      <a:pt x="20" y="48"/>
                      <a:pt x="16"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89" name="Freeform 7007">
                <a:extLst>
                  <a:ext uri="{FF2B5EF4-FFF2-40B4-BE49-F238E27FC236}">
                    <a16:creationId xmlns:a16="http://schemas.microsoft.com/office/drawing/2014/main" id="{EA237DBD-7C42-47F3-84E0-48FEC582C1FD}"/>
                  </a:ext>
                </a:extLst>
              </p:cNvPr>
              <p:cNvSpPr>
                <a:spLocks/>
              </p:cNvSpPr>
              <p:nvPr/>
            </p:nvSpPr>
            <p:spPr bwMode="auto">
              <a:xfrm>
                <a:off x="2365" y="2563"/>
                <a:ext cx="25" cy="8"/>
              </a:xfrm>
              <a:custGeom>
                <a:avLst/>
                <a:gdLst>
                  <a:gd name="T0" fmla="*/ 38 w 44"/>
                  <a:gd name="T1" fmla="*/ 6 h 13"/>
                  <a:gd name="T2" fmla="*/ 33 w 44"/>
                  <a:gd name="T3" fmla="*/ 5 h 13"/>
                  <a:gd name="T4" fmla="*/ 22 w 44"/>
                  <a:gd name="T5" fmla="*/ 7 h 13"/>
                  <a:gd name="T6" fmla="*/ 40 w 44"/>
                  <a:gd name="T7" fmla="*/ 0 h 13"/>
                  <a:gd name="T8" fmla="*/ 32 w 44"/>
                  <a:gd name="T9" fmla="*/ 4 h 13"/>
                  <a:gd name="T10" fmla="*/ 38 w 44"/>
                  <a:gd name="T11" fmla="*/ 6 h 13"/>
                </a:gdLst>
                <a:ahLst/>
                <a:cxnLst>
                  <a:cxn ang="0">
                    <a:pos x="T0" y="T1"/>
                  </a:cxn>
                  <a:cxn ang="0">
                    <a:pos x="T2" y="T3"/>
                  </a:cxn>
                  <a:cxn ang="0">
                    <a:pos x="T4" y="T5"/>
                  </a:cxn>
                  <a:cxn ang="0">
                    <a:pos x="T6" y="T7"/>
                  </a:cxn>
                  <a:cxn ang="0">
                    <a:pos x="T8" y="T9"/>
                  </a:cxn>
                  <a:cxn ang="0">
                    <a:pos x="T10" y="T11"/>
                  </a:cxn>
                </a:cxnLst>
                <a:rect l="0" t="0" r="r" b="b"/>
                <a:pathLst>
                  <a:path w="44" h="13">
                    <a:moveTo>
                      <a:pt x="38" y="6"/>
                    </a:moveTo>
                    <a:cubicBezTo>
                      <a:pt x="35" y="4"/>
                      <a:pt x="0" y="13"/>
                      <a:pt x="33" y="5"/>
                    </a:cubicBezTo>
                    <a:cubicBezTo>
                      <a:pt x="31" y="5"/>
                      <a:pt x="27" y="5"/>
                      <a:pt x="22" y="7"/>
                    </a:cubicBezTo>
                    <a:cubicBezTo>
                      <a:pt x="33" y="4"/>
                      <a:pt x="27" y="3"/>
                      <a:pt x="40" y="0"/>
                    </a:cubicBezTo>
                    <a:cubicBezTo>
                      <a:pt x="35" y="2"/>
                      <a:pt x="41" y="1"/>
                      <a:pt x="32" y="4"/>
                    </a:cubicBezTo>
                    <a:cubicBezTo>
                      <a:pt x="36" y="4"/>
                      <a:pt x="44" y="3"/>
                      <a:pt x="3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0" name="Freeform 7008">
                <a:extLst>
                  <a:ext uri="{FF2B5EF4-FFF2-40B4-BE49-F238E27FC236}">
                    <a16:creationId xmlns:a16="http://schemas.microsoft.com/office/drawing/2014/main" id="{2D171728-4C9A-4C6D-8FBC-35592BDC237E}"/>
                  </a:ext>
                </a:extLst>
              </p:cNvPr>
              <p:cNvSpPr>
                <a:spLocks/>
              </p:cNvSpPr>
              <p:nvPr/>
            </p:nvSpPr>
            <p:spPr bwMode="auto">
              <a:xfrm>
                <a:off x="2402" y="2541"/>
                <a:ext cx="50" cy="18"/>
              </a:xfrm>
              <a:custGeom>
                <a:avLst/>
                <a:gdLst>
                  <a:gd name="T0" fmla="*/ 34 w 87"/>
                  <a:gd name="T1" fmla="*/ 22 h 32"/>
                  <a:gd name="T2" fmla="*/ 33 w 87"/>
                  <a:gd name="T3" fmla="*/ 21 h 32"/>
                  <a:gd name="T4" fmla="*/ 0 w 87"/>
                  <a:gd name="T5" fmla="*/ 32 h 32"/>
                  <a:gd name="T6" fmla="*/ 9 w 87"/>
                  <a:gd name="T7" fmla="*/ 28 h 32"/>
                  <a:gd name="T8" fmla="*/ 44 w 87"/>
                  <a:gd name="T9" fmla="*/ 16 h 32"/>
                  <a:gd name="T10" fmla="*/ 83 w 87"/>
                  <a:gd name="T11" fmla="*/ 0 h 32"/>
                  <a:gd name="T12" fmla="*/ 87 w 87"/>
                  <a:gd name="T13" fmla="*/ 0 h 32"/>
                  <a:gd name="T14" fmla="*/ 52 w 87"/>
                  <a:gd name="T15" fmla="*/ 13 h 32"/>
                  <a:gd name="T16" fmla="*/ 60 w 87"/>
                  <a:gd name="T17" fmla="*/ 12 h 32"/>
                  <a:gd name="T18" fmla="*/ 34 w 87"/>
                  <a:gd name="T19"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2">
                    <a:moveTo>
                      <a:pt x="34" y="22"/>
                    </a:moveTo>
                    <a:cubicBezTo>
                      <a:pt x="29" y="23"/>
                      <a:pt x="34" y="21"/>
                      <a:pt x="33" y="21"/>
                    </a:cubicBezTo>
                    <a:cubicBezTo>
                      <a:pt x="22" y="23"/>
                      <a:pt x="14" y="29"/>
                      <a:pt x="0" y="32"/>
                    </a:cubicBezTo>
                    <a:cubicBezTo>
                      <a:pt x="3" y="31"/>
                      <a:pt x="9" y="29"/>
                      <a:pt x="9" y="28"/>
                    </a:cubicBezTo>
                    <a:cubicBezTo>
                      <a:pt x="19" y="25"/>
                      <a:pt x="32" y="20"/>
                      <a:pt x="44" y="16"/>
                    </a:cubicBezTo>
                    <a:cubicBezTo>
                      <a:pt x="57" y="11"/>
                      <a:pt x="71" y="5"/>
                      <a:pt x="83" y="0"/>
                    </a:cubicBezTo>
                    <a:cubicBezTo>
                      <a:pt x="83" y="1"/>
                      <a:pt x="84" y="1"/>
                      <a:pt x="87" y="0"/>
                    </a:cubicBezTo>
                    <a:cubicBezTo>
                      <a:pt x="79" y="5"/>
                      <a:pt x="66" y="7"/>
                      <a:pt x="52" y="13"/>
                    </a:cubicBezTo>
                    <a:cubicBezTo>
                      <a:pt x="51" y="15"/>
                      <a:pt x="63" y="9"/>
                      <a:pt x="60" y="12"/>
                    </a:cubicBezTo>
                    <a:cubicBezTo>
                      <a:pt x="51" y="16"/>
                      <a:pt x="39" y="18"/>
                      <a:pt x="3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1" name="Freeform 7009">
                <a:extLst>
                  <a:ext uri="{FF2B5EF4-FFF2-40B4-BE49-F238E27FC236}">
                    <a16:creationId xmlns:a16="http://schemas.microsoft.com/office/drawing/2014/main" id="{F0F1149A-3CCF-42FD-BE18-10BE1757AC3D}"/>
                  </a:ext>
                </a:extLst>
              </p:cNvPr>
              <p:cNvSpPr>
                <a:spLocks/>
              </p:cNvSpPr>
              <p:nvPr/>
            </p:nvSpPr>
            <p:spPr bwMode="auto">
              <a:xfrm>
                <a:off x="2283" y="2579"/>
                <a:ext cx="11" cy="1"/>
              </a:xfrm>
              <a:custGeom>
                <a:avLst/>
                <a:gdLst>
                  <a:gd name="T0" fmla="*/ 1 w 19"/>
                  <a:gd name="T1" fmla="*/ 3 h 3"/>
                  <a:gd name="T2" fmla="*/ 0 w 19"/>
                  <a:gd name="T3" fmla="*/ 2 h 3"/>
                  <a:gd name="T4" fmla="*/ 13 w 19"/>
                  <a:gd name="T5" fmla="*/ 0 h 3"/>
                  <a:gd name="T6" fmla="*/ 1 w 19"/>
                  <a:gd name="T7" fmla="*/ 3 h 3"/>
                </a:gdLst>
                <a:ahLst/>
                <a:cxnLst>
                  <a:cxn ang="0">
                    <a:pos x="T0" y="T1"/>
                  </a:cxn>
                  <a:cxn ang="0">
                    <a:pos x="T2" y="T3"/>
                  </a:cxn>
                  <a:cxn ang="0">
                    <a:pos x="T4" y="T5"/>
                  </a:cxn>
                  <a:cxn ang="0">
                    <a:pos x="T6" y="T7"/>
                  </a:cxn>
                </a:cxnLst>
                <a:rect l="0" t="0" r="r" b="b"/>
                <a:pathLst>
                  <a:path w="19" h="3">
                    <a:moveTo>
                      <a:pt x="1" y="3"/>
                    </a:moveTo>
                    <a:cubicBezTo>
                      <a:pt x="3" y="3"/>
                      <a:pt x="4" y="2"/>
                      <a:pt x="0" y="2"/>
                    </a:cubicBezTo>
                    <a:cubicBezTo>
                      <a:pt x="0" y="1"/>
                      <a:pt x="15" y="2"/>
                      <a:pt x="13" y="0"/>
                    </a:cubicBezTo>
                    <a:cubicBezTo>
                      <a:pt x="19" y="0"/>
                      <a:pt x="1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2" name="Freeform 7010">
                <a:extLst>
                  <a:ext uri="{FF2B5EF4-FFF2-40B4-BE49-F238E27FC236}">
                    <a16:creationId xmlns:a16="http://schemas.microsoft.com/office/drawing/2014/main" id="{9FC63851-2F1C-4038-8FCB-015BB43DD9EE}"/>
                  </a:ext>
                </a:extLst>
              </p:cNvPr>
              <p:cNvSpPr>
                <a:spLocks/>
              </p:cNvSpPr>
              <p:nvPr/>
            </p:nvSpPr>
            <p:spPr bwMode="auto">
              <a:xfrm>
                <a:off x="2530" y="2490"/>
                <a:ext cx="10" cy="7"/>
              </a:xfrm>
              <a:custGeom>
                <a:avLst/>
                <a:gdLst>
                  <a:gd name="T0" fmla="*/ 9 w 17"/>
                  <a:gd name="T1" fmla="*/ 6 h 12"/>
                  <a:gd name="T2" fmla="*/ 0 w 17"/>
                  <a:gd name="T3" fmla="*/ 12 h 12"/>
                  <a:gd name="T4" fmla="*/ 8 w 17"/>
                  <a:gd name="T5" fmla="*/ 6 h 12"/>
                  <a:gd name="T6" fmla="*/ 17 w 17"/>
                  <a:gd name="T7" fmla="*/ 0 h 12"/>
                  <a:gd name="T8" fmla="*/ 6 w 17"/>
                  <a:gd name="T9" fmla="*/ 8 h 12"/>
                  <a:gd name="T10" fmla="*/ 9 w 17"/>
                  <a:gd name="T11" fmla="*/ 6 h 12"/>
                </a:gdLst>
                <a:ahLst/>
                <a:cxnLst>
                  <a:cxn ang="0">
                    <a:pos x="T0" y="T1"/>
                  </a:cxn>
                  <a:cxn ang="0">
                    <a:pos x="T2" y="T3"/>
                  </a:cxn>
                  <a:cxn ang="0">
                    <a:pos x="T4" y="T5"/>
                  </a:cxn>
                  <a:cxn ang="0">
                    <a:pos x="T6" y="T7"/>
                  </a:cxn>
                  <a:cxn ang="0">
                    <a:pos x="T8" y="T9"/>
                  </a:cxn>
                  <a:cxn ang="0">
                    <a:pos x="T10" y="T11"/>
                  </a:cxn>
                </a:cxnLst>
                <a:rect l="0" t="0" r="r" b="b"/>
                <a:pathLst>
                  <a:path w="17" h="12">
                    <a:moveTo>
                      <a:pt x="9" y="6"/>
                    </a:moveTo>
                    <a:cubicBezTo>
                      <a:pt x="9" y="8"/>
                      <a:pt x="4" y="9"/>
                      <a:pt x="0" y="12"/>
                    </a:cubicBezTo>
                    <a:cubicBezTo>
                      <a:pt x="0" y="11"/>
                      <a:pt x="4" y="8"/>
                      <a:pt x="8" y="6"/>
                    </a:cubicBezTo>
                    <a:cubicBezTo>
                      <a:pt x="12" y="3"/>
                      <a:pt x="16" y="0"/>
                      <a:pt x="17" y="0"/>
                    </a:cubicBezTo>
                    <a:cubicBezTo>
                      <a:pt x="16" y="2"/>
                      <a:pt x="11" y="4"/>
                      <a:pt x="6" y="8"/>
                    </a:cubicBezTo>
                    <a:cubicBezTo>
                      <a:pt x="6" y="8"/>
                      <a:pt x="8" y="7"/>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3" name="Freeform 7011">
                <a:extLst>
                  <a:ext uri="{FF2B5EF4-FFF2-40B4-BE49-F238E27FC236}">
                    <a16:creationId xmlns:a16="http://schemas.microsoft.com/office/drawing/2014/main" id="{BDA63AC7-3076-4BB8-A70D-53CE374E81D7}"/>
                  </a:ext>
                </a:extLst>
              </p:cNvPr>
              <p:cNvSpPr>
                <a:spLocks/>
              </p:cNvSpPr>
              <p:nvPr/>
            </p:nvSpPr>
            <p:spPr bwMode="auto">
              <a:xfrm>
                <a:off x="2338" y="2488"/>
                <a:ext cx="197" cy="81"/>
              </a:xfrm>
              <a:custGeom>
                <a:avLst/>
                <a:gdLst>
                  <a:gd name="T0" fmla="*/ 208 w 347"/>
                  <a:gd name="T1" fmla="*/ 82 h 142"/>
                  <a:gd name="T2" fmla="*/ 197 w 347"/>
                  <a:gd name="T3" fmla="*/ 85 h 142"/>
                  <a:gd name="T4" fmla="*/ 174 w 347"/>
                  <a:gd name="T5" fmla="*/ 97 h 142"/>
                  <a:gd name="T6" fmla="*/ 135 w 347"/>
                  <a:gd name="T7" fmla="*/ 110 h 142"/>
                  <a:gd name="T8" fmla="*/ 123 w 347"/>
                  <a:gd name="T9" fmla="*/ 112 h 142"/>
                  <a:gd name="T10" fmla="*/ 113 w 347"/>
                  <a:gd name="T11" fmla="*/ 115 h 142"/>
                  <a:gd name="T12" fmla="*/ 97 w 347"/>
                  <a:gd name="T13" fmla="*/ 120 h 142"/>
                  <a:gd name="T14" fmla="*/ 60 w 347"/>
                  <a:gd name="T15" fmla="*/ 133 h 142"/>
                  <a:gd name="T16" fmla="*/ 75 w 347"/>
                  <a:gd name="T17" fmla="*/ 127 h 142"/>
                  <a:gd name="T18" fmla="*/ 51 w 347"/>
                  <a:gd name="T19" fmla="*/ 132 h 142"/>
                  <a:gd name="T20" fmla="*/ 38 w 347"/>
                  <a:gd name="T21" fmla="*/ 136 h 142"/>
                  <a:gd name="T22" fmla="*/ 19 w 347"/>
                  <a:gd name="T23" fmla="*/ 137 h 142"/>
                  <a:gd name="T24" fmla="*/ 46 w 347"/>
                  <a:gd name="T25" fmla="*/ 132 h 142"/>
                  <a:gd name="T26" fmla="*/ 75 w 347"/>
                  <a:gd name="T27" fmla="*/ 124 h 142"/>
                  <a:gd name="T28" fmla="*/ 69 w 347"/>
                  <a:gd name="T29" fmla="*/ 124 h 142"/>
                  <a:gd name="T30" fmla="*/ 50 w 347"/>
                  <a:gd name="T31" fmla="*/ 128 h 142"/>
                  <a:gd name="T32" fmla="*/ 15 w 347"/>
                  <a:gd name="T33" fmla="*/ 132 h 142"/>
                  <a:gd name="T34" fmla="*/ 30 w 347"/>
                  <a:gd name="T35" fmla="*/ 131 h 142"/>
                  <a:gd name="T36" fmla="*/ 55 w 347"/>
                  <a:gd name="T37" fmla="*/ 124 h 142"/>
                  <a:gd name="T38" fmla="*/ 109 w 347"/>
                  <a:gd name="T39" fmla="*/ 112 h 142"/>
                  <a:gd name="T40" fmla="*/ 130 w 347"/>
                  <a:gd name="T41" fmla="*/ 102 h 142"/>
                  <a:gd name="T42" fmla="*/ 215 w 347"/>
                  <a:gd name="T43" fmla="*/ 69 h 142"/>
                  <a:gd name="T44" fmla="*/ 189 w 347"/>
                  <a:gd name="T45" fmla="*/ 83 h 142"/>
                  <a:gd name="T46" fmla="*/ 121 w 347"/>
                  <a:gd name="T47" fmla="*/ 108 h 142"/>
                  <a:gd name="T48" fmla="*/ 86 w 347"/>
                  <a:gd name="T49" fmla="*/ 122 h 142"/>
                  <a:gd name="T50" fmla="*/ 133 w 347"/>
                  <a:gd name="T51" fmla="*/ 105 h 142"/>
                  <a:gd name="T52" fmla="*/ 151 w 347"/>
                  <a:gd name="T53" fmla="*/ 101 h 142"/>
                  <a:gd name="T54" fmla="*/ 168 w 347"/>
                  <a:gd name="T55" fmla="*/ 94 h 142"/>
                  <a:gd name="T56" fmla="*/ 162 w 347"/>
                  <a:gd name="T57" fmla="*/ 99 h 142"/>
                  <a:gd name="T58" fmla="*/ 156 w 347"/>
                  <a:gd name="T59" fmla="*/ 101 h 142"/>
                  <a:gd name="T60" fmla="*/ 188 w 347"/>
                  <a:gd name="T61" fmla="*/ 89 h 142"/>
                  <a:gd name="T62" fmla="*/ 178 w 347"/>
                  <a:gd name="T63" fmla="*/ 89 h 142"/>
                  <a:gd name="T64" fmla="*/ 192 w 347"/>
                  <a:gd name="T65" fmla="*/ 85 h 142"/>
                  <a:gd name="T66" fmla="*/ 203 w 347"/>
                  <a:gd name="T67" fmla="*/ 78 h 142"/>
                  <a:gd name="T68" fmla="*/ 228 w 347"/>
                  <a:gd name="T69" fmla="*/ 67 h 142"/>
                  <a:gd name="T70" fmla="*/ 246 w 347"/>
                  <a:gd name="T71" fmla="*/ 60 h 142"/>
                  <a:gd name="T72" fmla="*/ 265 w 347"/>
                  <a:gd name="T73" fmla="*/ 49 h 142"/>
                  <a:gd name="T74" fmla="*/ 291 w 347"/>
                  <a:gd name="T75" fmla="*/ 34 h 142"/>
                  <a:gd name="T76" fmla="*/ 312 w 347"/>
                  <a:gd name="T77" fmla="*/ 22 h 142"/>
                  <a:gd name="T78" fmla="*/ 321 w 347"/>
                  <a:gd name="T79" fmla="*/ 16 h 142"/>
                  <a:gd name="T80" fmla="*/ 303 w 347"/>
                  <a:gd name="T81" fmla="*/ 30 h 142"/>
                  <a:gd name="T82" fmla="*/ 264 w 347"/>
                  <a:gd name="T83" fmla="*/ 52 h 142"/>
                  <a:gd name="T84" fmla="*/ 219 w 347"/>
                  <a:gd name="T85" fmla="*/ 7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7" h="142">
                    <a:moveTo>
                      <a:pt x="219" y="78"/>
                    </a:moveTo>
                    <a:cubicBezTo>
                      <a:pt x="215" y="80"/>
                      <a:pt x="214" y="79"/>
                      <a:pt x="208" y="82"/>
                    </a:cubicBezTo>
                    <a:cubicBezTo>
                      <a:pt x="209" y="82"/>
                      <a:pt x="211" y="80"/>
                      <a:pt x="210" y="80"/>
                    </a:cubicBezTo>
                    <a:cubicBezTo>
                      <a:pt x="208" y="81"/>
                      <a:pt x="203" y="82"/>
                      <a:pt x="197" y="85"/>
                    </a:cubicBezTo>
                    <a:cubicBezTo>
                      <a:pt x="199" y="86"/>
                      <a:pt x="191" y="89"/>
                      <a:pt x="184" y="92"/>
                    </a:cubicBezTo>
                    <a:cubicBezTo>
                      <a:pt x="176" y="95"/>
                      <a:pt x="169" y="97"/>
                      <a:pt x="174" y="97"/>
                    </a:cubicBezTo>
                    <a:cubicBezTo>
                      <a:pt x="163" y="102"/>
                      <a:pt x="145" y="105"/>
                      <a:pt x="124" y="113"/>
                    </a:cubicBezTo>
                    <a:cubicBezTo>
                      <a:pt x="125" y="114"/>
                      <a:pt x="131" y="112"/>
                      <a:pt x="135" y="110"/>
                    </a:cubicBezTo>
                    <a:cubicBezTo>
                      <a:pt x="123" y="115"/>
                      <a:pt x="112" y="118"/>
                      <a:pt x="105" y="119"/>
                    </a:cubicBezTo>
                    <a:cubicBezTo>
                      <a:pt x="110" y="116"/>
                      <a:pt x="119" y="115"/>
                      <a:pt x="123" y="112"/>
                    </a:cubicBezTo>
                    <a:cubicBezTo>
                      <a:pt x="121" y="112"/>
                      <a:pt x="117" y="114"/>
                      <a:pt x="117" y="115"/>
                    </a:cubicBezTo>
                    <a:cubicBezTo>
                      <a:pt x="114" y="116"/>
                      <a:pt x="114" y="115"/>
                      <a:pt x="113" y="115"/>
                    </a:cubicBezTo>
                    <a:cubicBezTo>
                      <a:pt x="102" y="118"/>
                      <a:pt x="102" y="120"/>
                      <a:pt x="99" y="122"/>
                    </a:cubicBezTo>
                    <a:cubicBezTo>
                      <a:pt x="91" y="124"/>
                      <a:pt x="96" y="121"/>
                      <a:pt x="97" y="120"/>
                    </a:cubicBezTo>
                    <a:cubicBezTo>
                      <a:pt x="87" y="123"/>
                      <a:pt x="85" y="125"/>
                      <a:pt x="77" y="126"/>
                    </a:cubicBezTo>
                    <a:cubicBezTo>
                      <a:pt x="90" y="124"/>
                      <a:pt x="78" y="129"/>
                      <a:pt x="60" y="133"/>
                    </a:cubicBezTo>
                    <a:cubicBezTo>
                      <a:pt x="59" y="132"/>
                      <a:pt x="56" y="132"/>
                      <a:pt x="52" y="133"/>
                    </a:cubicBezTo>
                    <a:cubicBezTo>
                      <a:pt x="55" y="132"/>
                      <a:pt x="69" y="129"/>
                      <a:pt x="75" y="127"/>
                    </a:cubicBezTo>
                    <a:cubicBezTo>
                      <a:pt x="72" y="127"/>
                      <a:pt x="70" y="127"/>
                      <a:pt x="70" y="127"/>
                    </a:cubicBezTo>
                    <a:cubicBezTo>
                      <a:pt x="64" y="129"/>
                      <a:pt x="63" y="130"/>
                      <a:pt x="51" y="132"/>
                    </a:cubicBezTo>
                    <a:cubicBezTo>
                      <a:pt x="60" y="129"/>
                      <a:pt x="54" y="130"/>
                      <a:pt x="47" y="132"/>
                    </a:cubicBezTo>
                    <a:cubicBezTo>
                      <a:pt x="40" y="134"/>
                      <a:pt x="32" y="136"/>
                      <a:pt x="38" y="136"/>
                    </a:cubicBezTo>
                    <a:cubicBezTo>
                      <a:pt x="33" y="137"/>
                      <a:pt x="14" y="138"/>
                      <a:pt x="0" y="142"/>
                    </a:cubicBezTo>
                    <a:cubicBezTo>
                      <a:pt x="0" y="141"/>
                      <a:pt x="15" y="139"/>
                      <a:pt x="19" y="137"/>
                    </a:cubicBezTo>
                    <a:cubicBezTo>
                      <a:pt x="24" y="136"/>
                      <a:pt x="19" y="137"/>
                      <a:pt x="20" y="138"/>
                    </a:cubicBezTo>
                    <a:cubicBezTo>
                      <a:pt x="31" y="135"/>
                      <a:pt x="38" y="133"/>
                      <a:pt x="46" y="132"/>
                    </a:cubicBezTo>
                    <a:cubicBezTo>
                      <a:pt x="53" y="130"/>
                      <a:pt x="61" y="128"/>
                      <a:pt x="73" y="126"/>
                    </a:cubicBezTo>
                    <a:cubicBezTo>
                      <a:pt x="69" y="126"/>
                      <a:pt x="69" y="125"/>
                      <a:pt x="75" y="124"/>
                    </a:cubicBezTo>
                    <a:cubicBezTo>
                      <a:pt x="73" y="124"/>
                      <a:pt x="70" y="124"/>
                      <a:pt x="65" y="126"/>
                    </a:cubicBezTo>
                    <a:cubicBezTo>
                      <a:pt x="60" y="126"/>
                      <a:pt x="64" y="125"/>
                      <a:pt x="69" y="124"/>
                    </a:cubicBezTo>
                    <a:cubicBezTo>
                      <a:pt x="74" y="123"/>
                      <a:pt x="80" y="122"/>
                      <a:pt x="81" y="121"/>
                    </a:cubicBezTo>
                    <a:cubicBezTo>
                      <a:pt x="72" y="122"/>
                      <a:pt x="61" y="125"/>
                      <a:pt x="50" y="128"/>
                    </a:cubicBezTo>
                    <a:cubicBezTo>
                      <a:pt x="38" y="130"/>
                      <a:pt x="25" y="133"/>
                      <a:pt x="14" y="135"/>
                    </a:cubicBezTo>
                    <a:cubicBezTo>
                      <a:pt x="16" y="133"/>
                      <a:pt x="28" y="132"/>
                      <a:pt x="15" y="132"/>
                    </a:cubicBezTo>
                    <a:cubicBezTo>
                      <a:pt x="21" y="131"/>
                      <a:pt x="26" y="130"/>
                      <a:pt x="32" y="129"/>
                    </a:cubicBezTo>
                    <a:cubicBezTo>
                      <a:pt x="30" y="130"/>
                      <a:pt x="29" y="131"/>
                      <a:pt x="30" y="131"/>
                    </a:cubicBezTo>
                    <a:cubicBezTo>
                      <a:pt x="41" y="128"/>
                      <a:pt x="45" y="127"/>
                      <a:pt x="56" y="125"/>
                    </a:cubicBezTo>
                    <a:cubicBezTo>
                      <a:pt x="61" y="124"/>
                      <a:pt x="54" y="125"/>
                      <a:pt x="55" y="124"/>
                    </a:cubicBezTo>
                    <a:cubicBezTo>
                      <a:pt x="65" y="121"/>
                      <a:pt x="69" y="120"/>
                      <a:pt x="81" y="117"/>
                    </a:cubicBezTo>
                    <a:cubicBezTo>
                      <a:pt x="79" y="121"/>
                      <a:pt x="95" y="116"/>
                      <a:pt x="109" y="112"/>
                    </a:cubicBezTo>
                    <a:cubicBezTo>
                      <a:pt x="111" y="111"/>
                      <a:pt x="123" y="105"/>
                      <a:pt x="114" y="108"/>
                    </a:cubicBezTo>
                    <a:cubicBezTo>
                      <a:pt x="115" y="106"/>
                      <a:pt x="122" y="106"/>
                      <a:pt x="130" y="102"/>
                    </a:cubicBezTo>
                    <a:cubicBezTo>
                      <a:pt x="132" y="103"/>
                      <a:pt x="128" y="104"/>
                      <a:pt x="124" y="105"/>
                    </a:cubicBezTo>
                    <a:cubicBezTo>
                      <a:pt x="159" y="94"/>
                      <a:pt x="187" y="81"/>
                      <a:pt x="215" y="69"/>
                    </a:cubicBezTo>
                    <a:cubicBezTo>
                      <a:pt x="220" y="69"/>
                      <a:pt x="205" y="75"/>
                      <a:pt x="208" y="75"/>
                    </a:cubicBezTo>
                    <a:cubicBezTo>
                      <a:pt x="204" y="76"/>
                      <a:pt x="197" y="80"/>
                      <a:pt x="189" y="83"/>
                    </a:cubicBezTo>
                    <a:cubicBezTo>
                      <a:pt x="192" y="80"/>
                      <a:pt x="177" y="87"/>
                      <a:pt x="156" y="96"/>
                    </a:cubicBezTo>
                    <a:cubicBezTo>
                      <a:pt x="145" y="100"/>
                      <a:pt x="133" y="104"/>
                      <a:pt x="121" y="108"/>
                    </a:cubicBezTo>
                    <a:cubicBezTo>
                      <a:pt x="109" y="113"/>
                      <a:pt x="97" y="116"/>
                      <a:pt x="87" y="119"/>
                    </a:cubicBezTo>
                    <a:cubicBezTo>
                      <a:pt x="81" y="121"/>
                      <a:pt x="83" y="122"/>
                      <a:pt x="86" y="122"/>
                    </a:cubicBezTo>
                    <a:cubicBezTo>
                      <a:pt x="95" y="118"/>
                      <a:pt x="111" y="115"/>
                      <a:pt x="110" y="113"/>
                    </a:cubicBezTo>
                    <a:cubicBezTo>
                      <a:pt x="118" y="110"/>
                      <a:pt x="126" y="108"/>
                      <a:pt x="133" y="105"/>
                    </a:cubicBezTo>
                    <a:cubicBezTo>
                      <a:pt x="132" y="106"/>
                      <a:pt x="130" y="108"/>
                      <a:pt x="124" y="109"/>
                    </a:cubicBezTo>
                    <a:cubicBezTo>
                      <a:pt x="131" y="109"/>
                      <a:pt x="143" y="103"/>
                      <a:pt x="151" y="101"/>
                    </a:cubicBezTo>
                    <a:cubicBezTo>
                      <a:pt x="155" y="99"/>
                      <a:pt x="153" y="99"/>
                      <a:pt x="150" y="100"/>
                    </a:cubicBezTo>
                    <a:cubicBezTo>
                      <a:pt x="168" y="94"/>
                      <a:pt x="168" y="94"/>
                      <a:pt x="168" y="94"/>
                    </a:cubicBezTo>
                    <a:cubicBezTo>
                      <a:pt x="175" y="92"/>
                      <a:pt x="183" y="89"/>
                      <a:pt x="184" y="90"/>
                    </a:cubicBezTo>
                    <a:cubicBezTo>
                      <a:pt x="176" y="93"/>
                      <a:pt x="173" y="94"/>
                      <a:pt x="162" y="99"/>
                    </a:cubicBezTo>
                    <a:cubicBezTo>
                      <a:pt x="162" y="98"/>
                      <a:pt x="165" y="97"/>
                      <a:pt x="164" y="97"/>
                    </a:cubicBezTo>
                    <a:cubicBezTo>
                      <a:pt x="160" y="99"/>
                      <a:pt x="160" y="99"/>
                      <a:pt x="156" y="101"/>
                    </a:cubicBezTo>
                    <a:cubicBezTo>
                      <a:pt x="163" y="99"/>
                      <a:pt x="167" y="98"/>
                      <a:pt x="171" y="96"/>
                    </a:cubicBezTo>
                    <a:cubicBezTo>
                      <a:pt x="175" y="94"/>
                      <a:pt x="179" y="92"/>
                      <a:pt x="188" y="89"/>
                    </a:cubicBezTo>
                    <a:cubicBezTo>
                      <a:pt x="186" y="88"/>
                      <a:pt x="185" y="88"/>
                      <a:pt x="176" y="91"/>
                    </a:cubicBezTo>
                    <a:cubicBezTo>
                      <a:pt x="176" y="91"/>
                      <a:pt x="179" y="90"/>
                      <a:pt x="178" y="89"/>
                    </a:cubicBezTo>
                    <a:cubicBezTo>
                      <a:pt x="181" y="88"/>
                      <a:pt x="181" y="88"/>
                      <a:pt x="181" y="88"/>
                    </a:cubicBezTo>
                    <a:cubicBezTo>
                      <a:pt x="187" y="85"/>
                      <a:pt x="185" y="88"/>
                      <a:pt x="192" y="85"/>
                    </a:cubicBezTo>
                    <a:cubicBezTo>
                      <a:pt x="197" y="82"/>
                      <a:pt x="193" y="83"/>
                      <a:pt x="188" y="85"/>
                    </a:cubicBezTo>
                    <a:cubicBezTo>
                      <a:pt x="186" y="85"/>
                      <a:pt x="199" y="80"/>
                      <a:pt x="203" y="78"/>
                    </a:cubicBezTo>
                    <a:cubicBezTo>
                      <a:pt x="202" y="80"/>
                      <a:pt x="206" y="78"/>
                      <a:pt x="208" y="78"/>
                    </a:cubicBezTo>
                    <a:cubicBezTo>
                      <a:pt x="213" y="75"/>
                      <a:pt x="222" y="71"/>
                      <a:pt x="228" y="67"/>
                    </a:cubicBezTo>
                    <a:cubicBezTo>
                      <a:pt x="230" y="67"/>
                      <a:pt x="226" y="69"/>
                      <a:pt x="227" y="70"/>
                    </a:cubicBezTo>
                    <a:cubicBezTo>
                      <a:pt x="237" y="65"/>
                      <a:pt x="242" y="62"/>
                      <a:pt x="246" y="60"/>
                    </a:cubicBezTo>
                    <a:cubicBezTo>
                      <a:pt x="250" y="58"/>
                      <a:pt x="253" y="57"/>
                      <a:pt x="258" y="55"/>
                    </a:cubicBezTo>
                    <a:cubicBezTo>
                      <a:pt x="263" y="52"/>
                      <a:pt x="272" y="45"/>
                      <a:pt x="265" y="49"/>
                    </a:cubicBezTo>
                    <a:cubicBezTo>
                      <a:pt x="265" y="47"/>
                      <a:pt x="274" y="44"/>
                      <a:pt x="272" y="46"/>
                    </a:cubicBezTo>
                    <a:cubicBezTo>
                      <a:pt x="276" y="42"/>
                      <a:pt x="284" y="38"/>
                      <a:pt x="291" y="34"/>
                    </a:cubicBezTo>
                    <a:cubicBezTo>
                      <a:pt x="298" y="29"/>
                      <a:pt x="305" y="25"/>
                      <a:pt x="307" y="22"/>
                    </a:cubicBezTo>
                    <a:cubicBezTo>
                      <a:pt x="305" y="26"/>
                      <a:pt x="319" y="16"/>
                      <a:pt x="312" y="22"/>
                    </a:cubicBezTo>
                    <a:cubicBezTo>
                      <a:pt x="317" y="18"/>
                      <a:pt x="318" y="17"/>
                      <a:pt x="316" y="17"/>
                    </a:cubicBezTo>
                    <a:cubicBezTo>
                      <a:pt x="320" y="15"/>
                      <a:pt x="320" y="16"/>
                      <a:pt x="321" y="16"/>
                    </a:cubicBezTo>
                    <a:cubicBezTo>
                      <a:pt x="335" y="7"/>
                      <a:pt x="342" y="0"/>
                      <a:pt x="347" y="0"/>
                    </a:cubicBezTo>
                    <a:cubicBezTo>
                      <a:pt x="333" y="11"/>
                      <a:pt x="317" y="21"/>
                      <a:pt x="303" y="30"/>
                    </a:cubicBezTo>
                    <a:cubicBezTo>
                      <a:pt x="288" y="38"/>
                      <a:pt x="275" y="46"/>
                      <a:pt x="266" y="53"/>
                    </a:cubicBezTo>
                    <a:cubicBezTo>
                      <a:pt x="264" y="52"/>
                      <a:pt x="264" y="52"/>
                      <a:pt x="264" y="52"/>
                    </a:cubicBezTo>
                    <a:cubicBezTo>
                      <a:pt x="257" y="57"/>
                      <a:pt x="245" y="63"/>
                      <a:pt x="234" y="68"/>
                    </a:cubicBezTo>
                    <a:cubicBezTo>
                      <a:pt x="224" y="73"/>
                      <a:pt x="216" y="77"/>
                      <a:pt x="21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4" name="Freeform 7012">
                <a:extLst>
                  <a:ext uri="{FF2B5EF4-FFF2-40B4-BE49-F238E27FC236}">
                    <a16:creationId xmlns:a16="http://schemas.microsoft.com/office/drawing/2014/main" id="{8CA5F090-5501-4381-A859-47C87D78D4CB}"/>
                  </a:ext>
                </a:extLst>
              </p:cNvPr>
              <p:cNvSpPr>
                <a:spLocks/>
              </p:cNvSpPr>
              <p:nvPr/>
            </p:nvSpPr>
            <p:spPr bwMode="auto">
              <a:xfrm>
                <a:off x="2277" y="2574"/>
                <a:ext cx="14" cy="1"/>
              </a:xfrm>
              <a:custGeom>
                <a:avLst/>
                <a:gdLst>
                  <a:gd name="T0" fmla="*/ 22 w 24"/>
                  <a:gd name="T1" fmla="*/ 2 h 3"/>
                  <a:gd name="T2" fmla="*/ 2 w 24"/>
                  <a:gd name="T3" fmla="*/ 3 h 3"/>
                  <a:gd name="T4" fmla="*/ 21 w 24"/>
                  <a:gd name="T5" fmla="*/ 1 h 3"/>
                  <a:gd name="T6" fmla="*/ 10 w 24"/>
                  <a:gd name="T7" fmla="*/ 1 h 3"/>
                  <a:gd name="T8" fmla="*/ 0 w 24"/>
                  <a:gd name="T9" fmla="*/ 1 h 3"/>
                  <a:gd name="T10" fmla="*/ 12 w 24"/>
                  <a:gd name="T11" fmla="*/ 0 h 3"/>
                  <a:gd name="T12" fmla="*/ 24 w 24"/>
                  <a:gd name="T13" fmla="*/ 1 h 3"/>
                  <a:gd name="T14" fmla="*/ 22 w 24"/>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3">
                    <a:moveTo>
                      <a:pt x="22" y="2"/>
                    </a:moveTo>
                    <a:cubicBezTo>
                      <a:pt x="7" y="3"/>
                      <a:pt x="1" y="3"/>
                      <a:pt x="2" y="3"/>
                    </a:cubicBezTo>
                    <a:cubicBezTo>
                      <a:pt x="2" y="2"/>
                      <a:pt x="10" y="2"/>
                      <a:pt x="21" y="1"/>
                    </a:cubicBezTo>
                    <a:cubicBezTo>
                      <a:pt x="20" y="0"/>
                      <a:pt x="15" y="1"/>
                      <a:pt x="10" y="1"/>
                    </a:cubicBezTo>
                    <a:cubicBezTo>
                      <a:pt x="5" y="1"/>
                      <a:pt x="0" y="2"/>
                      <a:pt x="0" y="1"/>
                    </a:cubicBezTo>
                    <a:cubicBezTo>
                      <a:pt x="0" y="0"/>
                      <a:pt x="6" y="0"/>
                      <a:pt x="12" y="0"/>
                    </a:cubicBezTo>
                    <a:cubicBezTo>
                      <a:pt x="18" y="0"/>
                      <a:pt x="24" y="0"/>
                      <a:pt x="24" y="1"/>
                    </a:cubicBezTo>
                    <a:cubicBezTo>
                      <a:pt x="21" y="1"/>
                      <a:pt x="22" y="2"/>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5" name="Freeform 7013">
                <a:extLst>
                  <a:ext uri="{FF2B5EF4-FFF2-40B4-BE49-F238E27FC236}">
                    <a16:creationId xmlns:a16="http://schemas.microsoft.com/office/drawing/2014/main" id="{B738236B-DAF1-4FDE-9C0C-B317FAE55146}"/>
                  </a:ext>
                </a:extLst>
              </p:cNvPr>
              <p:cNvSpPr>
                <a:spLocks/>
              </p:cNvSpPr>
              <p:nvPr/>
            </p:nvSpPr>
            <p:spPr bwMode="auto">
              <a:xfrm>
                <a:off x="2596" y="2423"/>
                <a:ext cx="9" cy="7"/>
              </a:xfrm>
              <a:custGeom>
                <a:avLst/>
                <a:gdLst>
                  <a:gd name="T0" fmla="*/ 11 w 16"/>
                  <a:gd name="T1" fmla="*/ 4 h 13"/>
                  <a:gd name="T2" fmla="*/ 1 w 16"/>
                  <a:gd name="T3" fmla="*/ 13 h 13"/>
                  <a:gd name="T4" fmla="*/ 12 w 16"/>
                  <a:gd name="T5" fmla="*/ 1 h 13"/>
                  <a:gd name="T6" fmla="*/ 11 w 16"/>
                  <a:gd name="T7" fmla="*/ 4 h 13"/>
                </a:gdLst>
                <a:ahLst/>
                <a:cxnLst>
                  <a:cxn ang="0">
                    <a:pos x="T0" y="T1"/>
                  </a:cxn>
                  <a:cxn ang="0">
                    <a:pos x="T2" y="T3"/>
                  </a:cxn>
                  <a:cxn ang="0">
                    <a:pos x="T4" y="T5"/>
                  </a:cxn>
                  <a:cxn ang="0">
                    <a:pos x="T6" y="T7"/>
                  </a:cxn>
                </a:cxnLst>
                <a:rect l="0" t="0" r="r" b="b"/>
                <a:pathLst>
                  <a:path w="16" h="13">
                    <a:moveTo>
                      <a:pt x="11" y="4"/>
                    </a:moveTo>
                    <a:cubicBezTo>
                      <a:pt x="16" y="1"/>
                      <a:pt x="5" y="9"/>
                      <a:pt x="1" y="13"/>
                    </a:cubicBezTo>
                    <a:cubicBezTo>
                      <a:pt x="0" y="13"/>
                      <a:pt x="9" y="5"/>
                      <a:pt x="12" y="1"/>
                    </a:cubicBezTo>
                    <a:cubicBezTo>
                      <a:pt x="14" y="0"/>
                      <a:pt x="5" y="11"/>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6" name="Freeform 7014">
                <a:extLst>
                  <a:ext uri="{FF2B5EF4-FFF2-40B4-BE49-F238E27FC236}">
                    <a16:creationId xmlns:a16="http://schemas.microsoft.com/office/drawing/2014/main" id="{69435375-A349-4212-BC0D-FA686C357236}"/>
                  </a:ext>
                </a:extLst>
              </p:cNvPr>
              <p:cNvSpPr>
                <a:spLocks/>
              </p:cNvSpPr>
              <p:nvPr/>
            </p:nvSpPr>
            <p:spPr bwMode="auto">
              <a:xfrm>
                <a:off x="2078" y="2533"/>
                <a:ext cx="18" cy="9"/>
              </a:xfrm>
              <a:custGeom>
                <a:avLst/>
                <a:gdLst>
                  <a:gd name="T0" fmla="*/ 18 w 31"/>
                  <a:gd name="T1" fmla="*/ 13 h 16"/>
                  <a:gd name="T2" fmla="*/ 21 w 31"/>
                  <a:gd name="T3" fmla="*/ 11 h 16"/>
                  <a:gd name="T4" fmla="*/ 5 w 31"/>
                  <a:gd name="T5" fmla="*/ 5 h 16"/>
                  <a:gd name="T6" fmla="*/ 27 w 31"/>
                  <a:gd name="T7" fmla="*/ 12 h 16"/>
                  <a:gd name="T8" fmla="*/ 31 w 31"/>
                  <a:gd name="T9" fmla="*/ 16 h 16"/>
                  <a:gd name="T10" fmla="*/ 24 w 31"/>
                  <a:gd name="T11" fmla="*/ 13 h 16"/>
                  <a:gd name="T12" fmla="*/ 18 w 31"/>
                  <a:gd name="T13" fmla="*/ 13 h 16"/>
                </a:gdLst>
                <a:ahLst/>
                <a:cxnLst>
                  <a:cxn ang="0">
                    <a:pos x="T0" y="T1"/>
                  </a:cxn>
                  <a:cxn ang="0">
                    <a:pos x="T2" y="T3"/>
                  </a:cxn>
                  <a:cxn ang="0">
                    <a:pos x="T4" y="T5"/>
                  </a:cxn>
                  <a:cxn ang="0">
                    <a:pos x="T6" y="T7"/>
                  </a:cxn>
                  <a:cxn ang="0">
                    <a:pos x="T8" y="T9"/>
                  </a:cxn>
                  <a:cxn ang="0">
                    <a:pos x="T10" y="T11"/>
                  </a:cxn>
                  <a:cxn ang="0">
                    <a:pos x="T12" y="T13"/>
                  </a:cxn>
                </a:cxnLst>
                <a:rect l="0" t="0" r="r" b="b"/>
                <a:pathLst>
                  <a:path w="31" h="16">
                    <a:moveTo>
                      <a:pt x="18" y="13"/>
                    </a:moveTo>
                    <a:cubicBezTo>
                      <a:pt x="10" y="9"/>
                      <a:pt x="16" y="9"/>
                      <a:pt x="21" y="11"/>
                    </a:cubicBezTo>
                    <a:cubicBezTo>
                      <a:pt x="16" y="7"/>
                      <a:pt x="13" y="9"/>
                      <a:pt x="5" y="5"/>
                    </a:cubicBezTo>
                    <a:cubicBezTo>
                      <a:pt x="0" y="0"/>
                      <a:pt x="18" y="9"/>
                      <a:pt x="27" y="12"/>
                    </a:cubicBezTo>
                    <a:cubicBezTo>
                      <a:pt x="27" y="13"/>
                      <a:pt x="31" y="15"/>
                      <a:pt x="31" y="16"/>
                    </a:cubicBezTo>
                    <a:cubicBezTo>
                      <a:pt x="28" y="15"/>
                      <a:pt x="27" y="14"/>
                      <a:pt x="24" y="13"/>
                    </a:cubicBezTo>
                    <a:cubicBezTo>
                      <a:pt x="17" y="10"/>
                      <a:pt x="17" y="11"/>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7" name="Freeform 7015">
                <a:extLst>
                  <a:ext uri="{FF2B5EF4-FFF2-40B4-BE49-F238E27FC236}">
                    <a16:creationId xmlns:a16="http://schemas.microsoft.com/office/drawing/2014/main" id="{EF0C6E14-B253-4E5F-B350-2C240FF6897F}"/>
                  </a:ext>
                </a:extLst>
              </p:cNvPr>
              <p:cNvSpPr>
                <a:spLocks/>
              </p:cNvSpPr>
              <p:nvPr/>
            </p:nvSpPr>
            <p:spPr bwMode="auto">
              <a:xfrm>
                <a:off x="2008" y="2497"/>
                <a:ext cx="23" cy="15"/>
              </a:xfrm>
              <a:custGeom>
                <a:avLst/>
                <a:gdLst>
                  <a:gd name="T0" fmla="*/ 41 w 41"/>
                  <a:gd name="T1" fmla="*/ 26 h 26"/>
                  <a:gd name="T2" fmla="*/ 3 w 41"/>
                  <a:gd name="T3" fmla="*/ 3 h 26"/>
                  <a:gd name="T4" fmla="*/ 0 w 41"/>
                  <a:gd name="T5" fmla="*/ 0 h 26"/>
                  <a:gd name="T6" fmla="*/ 41 w 41"/>
                  <a:gd name="T7" fmla="*/ 26 h 26"/>
                </a:gdLst>
                <a:ahLst/>
                <a:cxnLst>
                  <a:cxn ang="0">
                    <a:pos x="T0" y="T1"/>
                  </a:cxn>
                  <a:cxn ang="0">
                    <a:pos x="T2" y="T3"/>
                  </a:cxn>
                  <a:cxn ang="0">
                    <a:pos x="T4" y="T5"/>
                  </a:cxn>
                  <a:cxn ang="0">
                    <a:pos x="T6" y="T7"/>
                  </a:cxn>
                </a:cxnLst>
                <a:rect l="0" t="0" r="r" b="b"/>
                <a:pathLst>
                  <a:path w="41" h="26">
                    <a:moveTo>
                      <a:pt x="41" y="26"/>
                    </a:moveTo>
                    <a:cubicBezTo>
                      <a:pt x="32" y="23"/>
                      <a:pt x="18" y="12"/>
                      <a:pt x="3" y="3"/>
                    </a:cubicBezTo>
                    <a:cubicBezTo>
                      <a:pt x="3" y="3"/>
                      <a:pt x="2" y="2"/>
                      <a:pt x="0" y="0"/>
                    </a:cubicBezTo>
                    <a:cubicBezTo>
                      <a:pt x="9" y="7"/>
                      <a:pt x="24" y="16"/>
                      <a:pt x="4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8" name="Freeform 7016">
                <a:extLst>
                  <a:ext uri="{FF2B5EF4-FFF2-40B4-BE49-F238E27FC236}">
                    <a16:creationId xmlns:a16="http://schemas.microsoft.com/office/drawing/2014/main" id="{921E0C80-776E-451F-A71B-4D3484DFD6EB}"/>
                  </a:ext>
                </a:extLst>
              </p:cNvPr>
              <p:cNvSpPr>
                <a:spLocks/>
              </p:cNvSpPr>
              <p:nvPr/>
            </p:nvSpPr>
            <p:spPr bwMode="auto">
              <a:xfrm>
                <a:off x="2493" y="2494"/>
                <a:ext cx="27" cy="17"/>
              </a:xfrm>
              <a:custGeom>
                <a:avLst/>
                <a:gdLst>
                  <a:gd name="T0" fmla="*/ 24 w 48"/>
                  <a:gd name="T1" fmla="*/ 17 h 30"/>
                  <a:gd name="T2" fmla="*/ 22 w 48"/>
                  <a:gd name="T3" fmla="*/ 16 h 30"/>
                  <a:gd name="T4" fmla="*/ 31 w 48"/>
                  <a:gd name="T5" fmla="*/ 11 h 30"/>
                  <a:gd name="T6" fmla="*/ 45 w 48"/>
                  <a:gd name="T7" fmla="*/ 1 h 30"/>
                  <a:gd name="T8" fmla="*/ 37 w 48"/>
                  <a:gd name="T9" fmla="*/ 7 h 30"/>
                  <a:gd name="T10" fmla="*/ 36 w 48"/>
                  <a:gd name="T11" fmla="*/ 10 h 30"/>
                  <a:gd name="T12" fmla="*/ 0 w 48"/>
                  <a:gd name="T13" fmla="*/ 30 h 30"/>
                  <a:gd name="T14" fmla="*/ 8 w 48"/>
                  <a:gd name="T15" fmla="*/ 25 h 30"/>
                  <a:gd name="T16" fmla="*/ 12 w 48"/>
                  <a:gd name="T17" fmla="*/ 24 h 30"/>
                  <a:gd name="T18" fmla="*/ 24 w 48"/>
                  <a:gd name="T19"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30">
                    <a:moveTo>
                      <a:pt x="24" y="17"/>
                    </a:moveTo>
                    <a:cubicBezTo>
                      <a:pt x="22" y="16"/>
                      <a:pt x="22" y="16"/>
                      <a:pt x="22" y="16"/>
                    </a:cubicBezTo>
                    <a:cubicBezTo>
                      <a:pt x="25" y="15"/>
                      <a:pt x="33" y="11"/>
                      <a:pt x="31" y="11"/>
                    </a:cubicBezTo>
                    <a:cubicBezTo>
                      <a:pt x="35" y="8"/>
                      <a:pt x="40" y="5"/>
                      <a:pt x="45" y="1"/>
                    </a:cubicBezTo>
                    <a:cubicBezTo>
                      <a:pt x="48" y="0"/>
                      <a:pt x="42" y="4"/>
                      <a:pt x="37" y="7"/>
                    </a:cubicBezTo>
                    <a:cubicBezTo>
                      <a:pt x="32" y="11"/>
                      <a:pt x="28" y="13"/>
                      <a:pt x="36" y="10"/>
                    </a:cubicBezTo>
                    <a:cubicBezTo>
                      <a:pt x="23" y="16"/>
                      <a:pt x="11" y="28"/>
                      <a:pt x="0" y="30"/>
                    </a:cubicBezTo>
                    <a:cubicBezTo>
                      <a:pt x="6" y="27"/>
                      <a:pt x="9" y="25"/>
                      <a:pt x="8" y="25"/>
                    </a:cubicBezTo>
                    <a:cubicBezTo>
                      <a:pt x="12" y="22"/>
                      <a:pt x="11" y="24"/>
                      <a:pt x="12" y="24"/>
                    </a:cubicBezTo>
                    <a:cubicBezTo>
                      <a:pt x="15" y="22"/>
                      <a:pt x="19" y="20"/>
                      <a:pt x="2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299" name="Freeform 7017">
                <a:extLst>
                  <a:ext uri="{FF2B5EF4-FFF2-40B4-BE49-F238E27FC236}">
                    <a16:creationId xmlns:a16="http://schemas.microsoft.com/office/drawing/2014/main" id="{935BC222-03B9-452E-B735-4AA16423F861}"/>
                  </a:ext>
                </a:extLst>
              </p:cNvPr>
              <p:cNvSpPr>
                <a:spLocks/>
              </p:cNvSpPr>
              <p:nvPr/>
            </p:nvSpPr>
            <p:spPr bwMode="auto">
              <a:xfrm>
                <a:off x="2129" y="2553"/>
                <a:ext cx="22" cy="6"/>
              </a:xfrm>
              <a:custGeom>
                <a:avLst/>
                <a:gdLst>
                  <a:gd name="T0" fmla="*/ 22 w 37"/>
                  <a:gd name="T1" fmla="*/ 5 h 11"/>
                  <a:gd name="T2" fmla="*/ 33 w 37"/>
                  <a:gd name="T3" fmla="*/ 9 h 11"/>
                  <a:gd name="T4" fmla="*/ 20 w 37"/>
                  <a:gd name="T5" fmla="*/ 7 h 11"/>
                  <a:gd name="T6" fmla="*/ 0 w 37"/>
                  <a:gd name="T7" fmla="*/ 0 h 11"/>
                  <a:gd name="T8" fmla="*/ 22 w 37"/>
                  <a:gd name="T9" fmla="*/ 5 h 11"/>
                </a:gdLst>
                <a:ahLst/>
                <a:cxnLst>
                  <a:cxn ang="0">
                    <a:pos x="T0" y="T1"/>
                  </a:cxn>
                  <a:cxn ang="0">
                    <a:pos x="T2" y="T3"/>
                  </a:cxn>
                  <a:cxn ang="0">
                    <a:pos x="T4" y="T5"/>
                  </a:cxn>
                  <a:cxn ang="0">
                    <a:pos x="T6" y="T7"/>
                  </a:cxn>
                  <a:cxn ang="0">
                    <a:pos x="T8" y="T9"/>
                  </a:cxn>
                </a:cxnLst>
                <a:rect l="0" t="0" r="r" b="b"/>
                <a:pathLst>
                  <a:path w="37" h="11">
                    <a:moveTo>
                      <a:pt x="22" y="5"/>
                    </a:moveTo>
                    <a:cubicBezTo>
                      <a:pt x="14" y="4"/>
                      <a:pt x="17" y="5"/>
                      <a:pt x="33" y="9"/>
                    </a:cubicBezTo>
                    <a:cubicBezTo>
                      <a:pt x="37" y="11"/>
                      <a:pt x="29" y="9"/>
                      <a:pt x="20" y="7"/>
                    </a:cubicBezTo>
                    <a:cubicBezTo>
                      <a:pt x="12" y="4"/>
                      <a:pt x="1" y="1"/>
                      <a:pt x="0" y="0"/>
                    </a:cubicBezTo>
                    <a:cubicBezTo>
                      <a:pt x="4" y="1"/>
                      <a:pt x="12" y="3"/>
                      <a:pt x="2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0" name="Freeform 7018">
                <a:extLst>
                  <a:ext uri="{FF2B5EF4-FFF2-40B4-BE49-F238E27FC236}">
                    <a16:creationId xmlns:a16="http://schemas.microsoft.com/office/drawing/2014/main" id="{20F02982-CD5E-4A19-A03C-8B9997032C45}"/>
                  </a:ext>
                </a:extLst>
              </p:cNvPr>
              <p:cNvSpPr>
                <a:spLocks/>
              </p:cNvSpPr>
              <p:nvPr/>
            </p:nvSpPr>
            <p:spPr bwMode="auto">
              <a:xfrm>
                <a:off x="2021" y="2504"/>
                <a:ext cx="57" cy="30"/>
              </a:xfrm>
              <a:custGeom>
                <a:avLst/>
                <a:gdLst>
                  <a:gd name="T0" fmla="*/ 74 w 100"/>
                  <a:gd name="T1" fmla="*/ 39 h 53"/>
                  <a:gd name="T2" fmla="*/ 89 w 100"/>
                  <a:gd name="T3" fmla="*/ 47 h 53"/>
                  <a:gd name="T4" fmla="*/ 99 w 100"/>
                  <a:gd name="T5" fmla="*/ 53 h 53"/>
                  <a:gd name="T6" fmla="*/ 49 w 100"/>
                  <a:gd name="T7" fmla="*/ 28 h 53"/>
                  <a:gd name="T8" fmla="*/ 0 w 100"/>
                  <a:gd name="T9" fmla="*/ 0 h 53"/>
                  <a:gd name="T10" fmla="*/ 29 w 100"/>
                  <a:gd name="T11" fmla="*/ 16 h 53"/>
                  <a:gd name="T12" fmla="*/ 61 w 100"/>
                  <a:gd name="T13" fmla="*/ 33 h 53"/>
                  <a:gd name="T14" fmla="*/ 74 w 100"/>
                  <a:gd name="T15" fmla="*/ 39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3">
                    <a:moveTo>
                      <a:pt x="74" y="39"/>
                    </a:moveTo>
                    <a:cubicBezTo>
                      <a:pt x="76" y="41"/>
                      <a:pt x="83" y="44"/>
                      <a:pt x="89" y="47"/>
                    </a:cubicBezTo>
                    <a:cubicBezTo>
                      <a:pt x="95" y="50"/>
                      <a:pt x="100" y="52"/>
                      <a:pt x="99" y="53"/>
                    </a:cubicBezTo>
                    <a:cubicBezTo>
                      <a:pt x="81" y="45"/>
                      <a:pt x="65" y="37"/>
                      <a:pt x="49" y="28"/>
                    </a:cubicBezTo>
                    <a:cubicBezTo>
                      <a:pt x="33" y="20"/>
                      <a:pt x="17" y="11"/>
                      <a:pt x="0" y="0"/>
                    </a:cubicBezTo>
                    <a:cubicBezTo>
                      <a:pt x="5" y="3"/>
                      <a:pt x="16" y="9"/>
                      <a:pt x="29" y="16"/>
                    </a:cubicBezTo>
                    <a:cubicBezTo>
                      <a:pt x="41" y="23"/>
                      <a:pt x="54" y="29"/>
                      <a:pt x="61" y="33"/>
                    </a:cubicBezTo>
                    <a:cubicBezTo>
                      <a:pt x="62" y="34"/>
                      <a:pt x="76" y="43"/>
                      <a:pt x="74"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1" name="Freeform 7019">
                <a:extLst>
                  <a:ext uri="{FF2B5EF4-FFF2-40B4-BE49-F238E27FC236}">
                    <a16:creationId xmlns:a16="http://schemas.microsoft.com/office/drawing/2014/main" id="{60A18085-273B-4E40-9C8F-7F6731DC97D8}"/>
                  </a:ext>
                </a:extLst>
              </p:cNvPr>
              <p:cNvSpPr>
                <a:spLocks/>
              </p:cNvSpPr>
              <p:nvPr/>
            </p:nvSpPr>
            <p:spPr bwMode="auto">
              <a:xfrm>
                <a:off x="2574" y="2421"/>
                <a:ext cx="29" cy="24"/>
              </a:xfrm>
              <a:custGeom>
                <a:avLst/>
                <a:gdLst>
                  <a:gd name="T0" fmla="*/ 35 w 50"/>
                  <a:gd name="T1" fmla="*/ 16 h 43"/>
                  <a:gd name="T2" fmla="*/ 33 w 50"/>
                  <a:gd name="T3" fmla="*/ 16 h 43"/>
                  <a:gd name="T4" fmla="*/ 23 w 50"/>
                  <a:gd name="T5" fmla="*/ 25 h 43"/>
                  <a:gd name="T6" fmla="*/ 30 w 50"/>
                  <a:gd name="T7" fmla="*/ 24 h 43"/>
                  <a:gd name="T8" fmla="*/ 16 w 50"/>
                  <a:gd name="T9" fmla="*/ 32 h 43"/>
                  <a:gd name="T10" fmla="*/ 38 w 50"/>
                  <a:gd name="T11" fmla="*/ 8 h 43"/>
                  <a:gd name="T12" fmla="*/ 23 w 50"/>
                  <a:gd name="T13" fmla="*/ 22 h 43"/>
                  <a:gd name="T14" fmla="*/ 2 w 50"/>
                  <a:gd name="T15" fmla="*/ 43 h 43"/>
                  <a:gd name="T16" fmla="*/ 9 w 50"/>
                  <a:gd name="T17" fmla="*/ 34 h 43"/>
                  <a:gd name="T18" fmla="*/ 21 w 50"/>
                  <a:gd name="T19" fmla="*/ 22 h 43"/>
                  <a:gd name="T20" fmla="*/ 12 w 50"/>
                  <a:gd name="T21" fmla="*/ 28 h 43"/>
                  <a:gd name="T22" fmla="*/ 22 w 50"/>
                  <a:gd name="T23" fmla="*/ 16 h 43"/>
                  <a:gd name="T24" fmla="*/ 26 w 50"/>
                  <a:gd name="T25" fmla="*/ 14 h 43"/>
                  <a:gd name="T26" fmla="*/ 33 w 50"/>
                  <a:gd name="T27" fmla="*/ 7 h 43"/>
                  <a:gd name="T28" fmla="*/ 32 w 50"/>
                  <a:gd name="T29" fmla="*/ 9 h 43"/>
                  <a:gd name="T30" fmla="*/ 24 w 50"/>
                  <a:gd name="T31" fmla="*/ 17 h 43"/>
                  <a:gd name="T32" fmla="*/ 26 w 50"/>
                  <a:gd name="T33" fmla="*/ 17 h 43"/>
                  <a:gd name="T34" fmla="*/ 44 w 50"/>
                  <a:gd name="T35" fmla="*/ 4 h 43"/>
                  <a:gd name="T36" fmla="*/ 35 w 50"/>
                  <a:gd name="T37" fmla="*/ 13 h 43"/>
                  <a:gd name="T38" fmla="*/ 47 w 50"/>
                  <a:gd name="T39" fmla="*/ 1 h 43"/>
                  <a:gd name="T40" fmla="*/ 50 w 50"/>
                  <a:gd name="T41" fmla="*/ 2 h 43"/>
                  <a:gd name="T42" fmla="*/ 35 w 50"/>
                  <a:gd name="T43" fmla="*/ 1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43">
                    <a:moveTo>
                      <a:pt x="35" y="16"/>
                    </a:moveTo>
                    <a:cubicBezTo>
                      <a:pt x="29" y="23"/>
                      <a:pt x="38" y="13"/>
                      <a:pt x="33" y="16"/>
                    </a:cubicBezTo>
                    <a:cubicBezTo>
                      <a:pt x="32" y="16"/>
                      <a:pt x="27" y="22"/>
                      <a:pt x="23" y="25"/>
                    </a:cubicBezTo>
                    <a:cubicBezTo>
                      <a:pt x="27" y="23"/>
                      <a:pt x="32" y="21"/>
                      <a:pt x="30" y="24"/>
                    </a:cubicBezTo>
                    <a:cubicBezTo>
                      <a:pt x="20" y="33"/>
                      <a:pt x="25" y="23"/>
                      <a:pt x="16" y="32"/>
                    </a:cubicBezTo>
                    <a:cubicBezTo>
                      <a:pt x="20" y="26"/>
                      <a:pt x="33" y="16"/>
                      <a:pt x="38" y="8"/>
                    </a:cubicBezTo>
                    <a:cubicBezTo>
                      <a:pt x="33" y="13"/>
                      <a:pt x="28" y="17"/>
                      <a:pt x="23" y="22"/>
                    </a:cubicBezTo>
                    <a:cubicBezTo>
                      <a:pt x="18" y="28"/>
                      <a:pt x="11" y="34"/>
                      <a:pt x="2" y="43"/>
                    </a:cubicBezTo>
                    <a:cubicBezTo>
                      <a:pt x="0" y="43"/>
                      <a:pt x="4" y="39"/>
                      <a:pt x="9" y="34"/>
                    </a:cubicBezTo>
                    <a:cubicBezTo>
                      <a:pt x="14" y="29"/>
                      <a:pt x="20" y="23"/>
                      <a:pt x="21" y="22"/>
                    </a:cubicBezTo>
                    <a:cubicBezTo>
                      <a:pt x="21" y="21"/>
                      <a:pt x="12" y="31"/>
                      <a:pt x="12" y="28"/>
                    </a:cubicBezTo>
                    <a:cubicBezTo>
                      <a:pt x="19" y="22"/>
                      <a:pt x="25" y="15"/>
                      <a:pt x="22" y="16"/>
                    </a:cubicBezTo>
                    <a:cubicBezTo>
                      <a:pt x="25" y="13"/>
                      <a:pt x="25" y="14"/>
                      <a:pt x="26" y="14"/>
                    </a:cubicBezTo>
                    <a:cubicBezTo>
                      <a:pt x="27" y="14"/>
                      <a:pt x="31" y="10"/>
                      <a:pt x="33" y="7"/>
                    </a:cubicBezTo>
                    <a:cubicBezTo>
                      <a:pt x="37" y="3"/>
                      <a:pt x="35" y="6"/>
                      <a:pt x="32" y="9"/>
                    </a:cubicBezTo>
                    <a:cubicBezTo>
                      <a:pt x="29" y="12"/>
                      <a:pt x="25" y="17"/>
                      <a:pt x="24" y="17"/>
                    </a:cubicBezTo>
                    <a:cubicBezTo>
                      <a:pt x="26" y="17"/>
                      <a:pt x="26" y="17"/>
                      <a:pt x="26" y="17"/>
                    </a:cubicBezTo>
                    <a:cubicBezTo>
                      <a:pt x="34" y="10"/>
                      <a:pt x="44" y="0"/>
                      <a:pt x="44" y="4"/>
                    </a:cubicBezTo>
                    <a:cubicBezTo>
                      <a:pt x="40" y="8"/>
                      <a:pt x="40" y="9"/>
                      <a:pt x="35" y="13"/>
                    </a:cubicBezTo>
                    <a:cubicBezTo>
                      <a:pt x="40" y="10"/>
                      <a:pt x="41" y="7"/>
                      <a:pt x="47" y="1"/>
                    </a:cubicBezTo>
                    <a:cubicBezTo>
                      <a:pt x="50" y="0"/>
                      <a:pt x="50" y="0"/>
                      <a:pt x="50" y="2"/>
                    </a:cubicBezTo>
                    <a:cubicBezTo>
                      <a:pt x="45" y="8"/>
                      <a:pt x="37" y="13"/>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2" name="Freeform 7020">
                <a:extLst>
                  <a:ext uri="{FF2B5EF4-FFF2-40B4-BE49-F238E27FC236}">
                    <a16:creationId xmlns:a16="http://schemas.microsoft.com/office/drawing/2014/main" id="{3AC7E192-8457-462A-95E1-D5E91612F4C6}"/>
                  </a:ext>
                </a:extLst>
              </p:cNvPr>
              <p:cNvSpPr>
                <a:spLocks noEditPoints="1"/>
              </p:cNvSpPr>
              <p:nvPr/>
            </p:nvSpPr>
            <p:spPr bwMode="auto">
              <a:xfrm>
                <a:off x="2326" y="2484"/>
                <a:ext cx="199" cy="82"/>
              </a:xfrm>
              <a:custGeom>
                <a:avLst/>
                <a:gdLst>
                  <a:gd name="T0" fmla="*/ 259 w 350"/>
                  <a:gd name="T1" fmla="*/ 60 h 143"/>
                  <a:gd name="T2" fmla="*/ 309 w 350"/>
                  <a:gd name="T3" fmla="*/ 33 h 143"/>
                  <a:gd name="T4" fmla="*/ 281 w 350"/>
                  <a:gd name="T5" fmla="*/ 47 h 143"/>
                  <a:gd name="T6" fmla="*/ 303 w 350"/>
                  <a:gd name="T7" fmla="*/ 33 h 143"/>
                  <a:gd name="T8" fmla="*/ 318 w 350"/>
                  <a:gd name="T9" fmla="*/ 25 h 143"/>
                  <a:gd name="T10" fmla="*/ 350 w 350"/>
                  <a:gd name="T11" fmla="*/ 2 h 143"/>
                  <a:gd name="T12" fmla="*/ 340 w 350"/>
                  <a:gd name="T13" fmla="*/ 7 h 143"/>
                  <a:gd name="T14" fmla="*/ 333 w 350"/>
                  <a:gd name="T15" fmla="*/ 10 h 143"/>
                  <a:gd name="T16" fmla="*/ 307 w 350"/>
                  <a:gd name="T17" fmla="*/ 26 h 143"/>
                  <a:gd name="T18" fmla="*/ 276 w 350"/>
                  <a:gd name="T19" fmla="*/ 44 h 143"/>
                  <a:gd name="T20" fmla="*/ 301 w 350"/>
                  <a:gd name="T21" fmla="*/ 32 h 143"/>
                  <a:gd name="T22" fmla="*/ 275 w 350"/>
                  <a:gd name="T23" fmla="*/ 50 h 143"/>
                  <a:gd name="T24" fmla="*/ 214 w 350"/>
                  <a:gd name="T25" fmla="*/ 79 h 143"/>
                  <a:gd name="T26" fmla="*/ 272 w 350"/>
                  <a:gd name="T27" fmla="*/ 48 h 143"/>
                  <a:gd name="T28" fmla="*/ 257 w 350"/>
                  <a:gd name="T29" fmla="*/ 52 h 143"/>
                  <a:gd name="T30" fmla="*/ 233 w 350"/>
                  <a:gd name="T31" fmla="*/ 64 h 143"/>
                  <a:gd name="T32" fmla="*/ 251 w 350"/>
                  <a:gd name="T33" fmla="*/ 55 h 143"/>
                  <a:gd name="T34" fmla="*/ 224 w 350"/>
                  <a:gd name="T35" fmla="*/ 65 h 143"/>
                  <a:gd name="T36" fmla="*/ 229 w 350"/>
                  <a:gd name="T37" fmla="*/ 65 h 143"/>
                  <a:gd name="T38" fmla="*/ 209 w 350"/>
                  <a:gd name="T39" fmla="*/ 76 h 143"/>
                  <a:gd name="T40" fmla="*/ 209 w 350"/>
                  <a:gd name="T41" fmla="*/ 82 h 143"/>
                  <a:gd name="T42" fmla="*/ 204 w 350"/>
                  <a:gd name="T43" fmla="*/ 86 h 143"/>
                  <a:gd name="T44" fmla="*/ 192 w 350"/>
                  <a:gd name="T45" fmla="*/ 88 h 143"/>
                  <a:gd name="T46" fmla="*/ 152 w 350"/>
                  <a:gd name="T47" fmla="*/ 100 h 143"/>
                  <a:gd name="T48" fmla="*/ 174 w 350"/>
                  <a:gd name="T49" fmla="*/ 89 h 143"/>
                  <a:gd name="T50" fmla="*/ 188 w 350"/>
                  <a:gd name="T51" fmla="*/ 85 h 143"/>
                  <a:gd name="T52" fmla="*/ 189 w 350"/>
                  <a:gd name="T53" fmla="*/ 89 h 143"/>
                  <a:gd name="T54" fmla="*/ 220 w 350"/>
                  <a:gd name="T55" fmla="*/ 69 h 143"/>
                  <a:gd name="T56" fmla="*/ 196 w 350"/>
                  <a:gd name="T57" fmla="*/ 77 h 143"/>
                  <a:gd name="T58" fmla="*/ 161 w 350"/>
                  <a:gd name="T59" fmla="*/ 93 h 143"/>
                  <a:gd name="T60" fmla="*/ 139 w 350"/>
                  <a:gd name="T61" fmla="*/ 99 h 143"/>
                  <a:gd name="T62" fmla="*/ 122 w 350"/>
                  <a:gd name="T63" fmla="*/ 108 h 143"/>
                  <a:gd name="T64" fmla="*/ 120 w 350"/>
                  <a:gd name="T65" fmla="*/ 110 h 143"/>
                  <a:gd name="T66" fmla="*/ 116 w 350"/>
                  <a:gd name="T67" fmla="*/ 114 h 143"/>
                  <a:gd name="T68" fmla="*/ 92 w 350"/>
                  <a:gd name="T69" fmla="*/ 119 h 143"/>
                  <a:gd name="T70" fmla="*/ 64 w 350"/>
                  <a:gd name="T71" fmla="*/ 128 h 143"/>
                  <a:gd name="T72" fmla="*/ 46 w 350"/>
                  <a:gd name="T73" fmla="*/ 130 h 143"/>
                  <a:gd name="T74" fmla="*/ 7 w 350"/>
                  <a:gd name="T75" fmla="*/ 133 h 143"/>
                  <a:gd name="T76" fmla="*/ 33 w 350"/>
                  <a:gd name="T77" fmla="*/ 132 h 143"/>
                  <a:gd name="T78" fmla="*/ 39 w 350"/>
                  <a:gd name="T79" fmla="*/ 131 h 143"/>
                  <a:gd name="T80" fmla="*/ 0 w 350"/>
                  <a:gd name="T81" fmla="*/ 143 h 143"/>
                  <a:gd name="T82" fmla="*/ 125 w 350"/>
                  <a:gd name="T83" fmla="*/ 118 h 143"/>
                  <a:gd name="T84" fmla="*/ 147 w 350"/>
                  <a:gd name="T85" fmla="*/ 107 h 143"/>
                  <a:gd name="T86" fmla="*/ 223 w 350"/>
                  <a:gd name="T87" fmla="*/ 79 h 143"/>
                  <a:gd name="T88" fmla="*/ 232 w 350"/>
                  <a:gd name="T89" fmla="*/ 74 h 143"/>
                  <a:gd name="T90" fmla="*/ 240 w 350"/>
                  <a:gd name="T91" fmla="*/ 69 h 143"/>
                  <a:gd name="T92" fmla="*/ 278 w 350"/>
                  <a:gd name="T93" fmla="*/ 50 h 143"/>
                  <a:gd name="T94" fmla="*/ 274 w 350"/>
                  <a:gd name="T95" fmla="*/ 54 h 143"/>
                  <a:gd name="T96" fmla="*/ 89 w 350"/>
                  <a:gd name="T97" fmla="*/ 125 h 143"/>
                  <a:gd name="T98" fmla="*/ 82 w 350"/>
                  <a:gd name="T99" fmla="*/ 125 h 143"/>
                  <a:gd name="T100" fmla="*/ 143 w 350"/>
                  <a:gd name="T101" fmla="*/ 107 h 143"/>
                  <a:gd name="T102" fmla="*/ 143 w 350"/>
                  <a:gd name="T103" fmla="*/ 107 h 143"/>
                  <a:gd name="T104" fmla="*/ 77 w 350"/>
                  <a:gd name="T105" fmla="*/ 125 h 143"/>
                  <a:gd name="T106" fmla="*/ 96 w 350"/>
                  <a:gd name="T107" fmla="*/ 120 h 143"/>
                  <a:gd name="T108" fmla="*/ 227 w 350"/>
                  <a:gd name="T109" fmla="*/ 71 h 143"/>
                  <a:gd name="T110" fmla="*/ 248 w 350"/>
                  <a:gd name="T111" fmla="*/ 60 h 143"/>
                  <a:gd name="T112" fmla="*/ 227 w 350"/>
                  <a:gd name="T113"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0" h="143">
                    <a:moveTo>
                      <a:pt x="240" y="69"/>
                    </a:moveTo>
                    <a:cubicBezTo>
                      <a:pt x="246" y="68"/>
                      <a:pt x="253" y="62"/>
                      <a:pt x="259" y="60"/>
                    </a:cubicBezTo>
                    <a:cubicBezTo>
                      <a:pt x="260" y="62"/>
                      <a:pt x="245" y="67"/>
                      <a:pt x="242" y="70"/>
                    </a:cubicBezTo>
                    <a:cubicBezTo>
                      <a:pt x="268" y="57"/>
                      <a:pt x="290" y="47"/>
                      <a:pt x="309" y="33"/>
                    </a:cubicBezTo>
                    <a:cubicBezTo>
                      <a:pt x="303" y="36"/>
                      <a:pt x="305" y="35"/>
                      <a:pt x="294" y="41"/>
                    </a:cubicBezTo>
                    <a:cubicBezTo>
                      <a:pt x="296" y="39"/>
                      <a:pt x="284" y="47"/>
                      <a:pt x="281" y="47"/>
                    </a:cubicBezTo>
                    <a:cubicBezTo>
                      <a:pt x="291" y="42"/>
                      <a:pt x="284" y="43"/>
                      <a:pt x="290" y="39"/>
                    </a:cubicBezTo>
                    <a:cubicBezTo>
                      <a:pt x="292" y="39"/>
                      <a:pt x="298" y="35"/>
                      <a:pt x="303" y="33"/>
                    </a:cubicBezTo>
                    <a:cubicBezTo>
                      <a:pt x="307" y="30"/>
                      <a:pt x="310" y="28"/>
                      <a:pt x="306" y="32"/>
                    </a:cubicBezTo>
                    <a:cubicBezTo>
                      <a:pt x="308" y="29"/>
                      <a:pt x="316" y="26"/>
                      <a:pt x="318" y="25"/>
                    </a:cubicBezTo>
                    <a:cubicBezTo>
                      <a:pt x="320" y="24"/>
                      <a:pt x="318" y="23"/>
                      <a:pt x="322" y="20"/>
                    </a:cubicBezTo>
                    <a:cubicBezTo>
                      <a:pt x="331" y="13"/>
                      <a:pt x="338" y="12"/>
                      <a:pt x="350" y="2"/>
                    </a:cubicBezTo>
                    <a:cubicBezTo>
                      <a:pt x="344" y="5"/>
                      <a:pt x="350" y="0"/>
                      <a:pt x="346" y="3"/>
                    </a:cubicBezTo>
                    <a:cubicBezTo>
                      <a:pt x="344" y="7"/>
                      <a:pt x="344" y="3"/>
                      <a:pt x="340" y="7"/>
                    </a:cubicBezTo>
                    <a:cubicBezTo>
                      <a:pt x="341" y="7"/>
                      <a:pt x="339" y="9"/>
                      <a:pt x="336" y="11"/>
                    </a:cubicBezTo>
                    <a:cubicBezTo>
                      <a:pt x="329" y="14"/>
                      <a:pt x="333" y="11"/>
                      <a:pt x="333" y="10"/>
                    </a:cubicBezTo>
                    <a:cubicBezTo>
                      <a:pt x="324" y="16"/>
                      <a:pt x="327" y="11"/>
                      <a:pt x="320" y="16"/>
                    </a:cubicBezTo>
                    <a:cubicBezTo>
                      <a:pt x="322" y="16"/>
                      <a:pt x="314" y="21"/>
                      <a:pt x="307" y="26"/>
                    </a:cubicBezTo>
                    <a:cubicBezTo>
                      <a:pt x="300" y="30"/>
                      <a:pt x="292" y="34"/>
                      <a:pt x="295" y="32"/>
                    </a:cubicBezTo>
                    <a:cubicBezTo>
                      <a:pt x="288" y="36"/>
                      <a:pt x="279" y="42"/>
                      <a:pt x="276" y="44"/>
                    </a:cubicBezTo>
                    <a:cubicBezTo>
                      <a:pt x="292" y="37"/>
                      <a:pt x="300" y="31"/>
                      <a:pt x="308" y="26"/>
                    </a:cubicBezTo>
                    <a:cubicBezTo>
                      <a:pt x="303" y="30"/>
                      <a:pt x="308" y="28"/>
                      <a:pt x="301" y="32"/>
                    </a:cubicBezTo>
                    <a:cubicBezTo>
                      <a:pt x="298" y="33"/>
                      <a:pt x="285" y="42"/>
                      <a:pt x="278" y="45"/>
                    </a:cubicBezTo>
                    <a:cubicBezTo>
                      <a:pt x="279" y="46"/>
                      <a:pt x="282" y="46"/>
                      <a:pt x="275" y="50"/>
                    </a:cubicBezTo>
                    <a:cubicBezTo>
                      <a:pt x="265" y="55"/>
                      <a:pt x="255" y="60"/>
                      <a:pt x="245" y="65"/>
                    </a:cubicBezTo>
                    <a:cubicBezTo>
                      <a:pt x="234" y="71"/>
                      <a:pt x="224" y="75"/>
                      <a:pt x="214" y="79"/>
                    </a:cubicBezTo>
                    <a:cubicBezTo>
                      <a:pt x="223" y="74"/>
                      <a:pt x="236" y="68"/>
                      <a:pt x="247" y="63"/>
                    </a:cubicBezTo>
                    <a:cubicBezTo>
                      <a:pt x="258" y="57"/>
                      <a:pt x="268" y="52"/>
                      <a:pt x="272" y="48"/>
                    </a:cubicBezTo>
                    <a:cubicBezTo>
                      <a:pt x="265" y="52"/>
                      <a:pt x="260" y="55"/>
                      <a:pt x="257" y="56"/>
                    </a:cubicBezTo>
                    <a:cubicBezTo>
                      <a:pt x="260" y="53"/>
                      <a:pt x="258" y="53"/>
                      <a:pt x="257" y="52"/>
                    </a:cubicBezTo>
                    <a:cubicBezTo>
                      <a:pt x="245" y="58"/>
                      <a:pt x="252" y="56"/>
                      <a:pt x="247" y="60"/>
                    </a:cubicBezTo>
                    <a:cubicBezTo>
                      <a:pt x="237" y="64"/>
                      <a:pt x="233" y="65"/>
                      <a:pt x="233" y="64"/>
                    </a:cubicBezTo>
                    <a:cubicBezTo>
                      <a:pt x="233" y="63"/>
                      <a:pt x="237" y="60"/>
                      <a:pt x="242" y="57"/>
                    </a:cubicBezTo>
                    <a:cubicBezTo>
                      <a:pt x="243" y="58"/>
                      <a:pt x="244" y="59"/>
                      <a:pt x="251" y="55"/>
                    </a:cubicBezTo>
                    <a:cubicBezTo>
                      <a:pt x="252" y="53"/>
                      <a:pt x="246" y="55"/>
                      <a:pt x="240" y="57"/>
                    </a:cubicBezTo>
                    <a:cubicBezTo>
                      <a:pt x="233" y="60"/>
                      <a:pt x="226" y="64"/>
                      <a:pt x="224" y="65"/>
                    </a:cubicBezTo>
                    <a:cubicBezTo>
                      <a:pt x="231" y="62"/>
                      <a:pt x="220" y="68"/>
                      <a:pt x="220" y="69"/>
                    </a:cubicBezTo>
                    <a:cubicBezTo>
                      <a:pt x="225" y="67"/>
                      <a:pt x="227" y="65"/>
                      <a:pt x="229" y="65"/>
                    </a:cubicBezTo>
                    <a:cubicBezTo>
                      <a:pt x="222" y="69"/>
                      <a:pt x="224" y="69"/>
                      <a:pt x="222" y="70"/>
                    </a:cubicBezTo>
                    <a:cubicBezTo>
                      <a:pt x="212" y="75"/>
                      <a:pt x="216" y="74"/>
                      <a:pt x="209" y="76"/>
                    </a:cubicBezTo>
                    <a:cubicBezTo>
                      <a:pt x="209" y="78"/>
                      <a:pt x="220" y="72"/>
                      <a:pt x="219" y="75"/>
                    </a:cubicBezTo>
                    <a:cubicBezTo>
                      <a:pt x="205" y="82"/>
                      <a:pt x="213" y="79"/>
                      <a:pt x="209" y="82"/>
                    </a:cubicBezTo>
                    <a:cubicBezTo>
                      <a:pt x="210" y="81"/>
                      <a:pt x="206" y="82"/>
                      <a:pt x="198" y="85"/>
                    </a:cubicBezTo>
                    <a:cubicBezTo>
                      <a:pt x="198" y="86"/>
                      <a:pt x="214" y="81"/>
                      <a:pt x="204" y="86"/>
                    </a:cubicBezTo>
                    <a:cubicBezTo>
                      <a:pt x="198" y="89"/>
                      <a:pt x="198" y="89"/>
                      <a:pt x="198" y="89"/>
                    </a:cubicBezTo>
                    <a:cubicBezTo>
                      <a:pt x="199" y="87"/>
                      <a:pt x="193" y="89"/>
                      <a:pt x="192" y="88"/>
                    </a:cubicBezTo>
                    <a:cubicBezTo>
                      <a:pt x="181" y="94"/>
                      <a:pt x="175" y="96"/>
                      <a:pt x="170" y="96"/>
                    </a:cubicBezTo>
                    <a:cubicBezTo>
                      <a:pt x="165" y="97"/>
                      <a:pt x="161" y="97"/>
                      <a:pt x="152" y="100"/>
                    </a:cubicBezTo>
                    <a:cubicBezTo>
                      <a:pt x="152" y="100"/>
                      <a:pt x="164" y="94"/>
                      <a:pt x="162" y="93"/>
                    </a:cubicBezTo>
                    <a:cubicBezTo>
                      <a:pt x="172" y="90"/>
                      <a:pt x="173" y="90"/>
                      <a:pt x="174" y="89"/>
                    </a:cubicBezTo>
                    <a:cubicBezTo>
                      <a:pt x="175" y="89"/>
                      <a:pt x="176" y="88"/>
                      <a:pt x="187" y="84"/>
                    </a:cubicBezTo>
                    <a:cubicBezTo>
                      <a:pt x="188" y="85"/>
                      <a:pt x="188" y="85"/>
                      <a:pt x="188" y="85"/>
                    </a:cubicBezTo>
                    <a:cubicBezTo>
                      <a:pt x="181" y="87"/>
                      <a:pt x="176" y="91"/>
                      <a:pt x="164" y="95"/>
                    </a:cubicBezTo>
                    <a:cubicBezTo>
                      <a:pt x="170" y="95"/>
                      <a:pt x="172" y="94"/>
                      <a:pt x="189" y="89"/>
                    </a:cubicBezTo>
                    <a:cubicBezTo>
                      <a:pt x="188" y="87"/>
                      <a:pt x="189" y="85"/>
                      <a:pt x="194" y="82"/>
                    </a:cubicBezTo>
                    <a:cubicBezTo>
                      <a:pt x="199" y="79"/>
                      <a:pt x="207" y="75"/>
                      <a:pt x="220" y="69"/>
                    </a:cubicBezTo>
                    <a:cubicBezTo>
                      <a:pt x="214" y="71"/>
                      <a:pt x="220" y="68"/>
                      <a:pt x="218" y="68"/>
                    </a:cubicBezTo>
                    <a:cubicBezTo>
                      <a:pt x="208" y="73"/>
                      <a:pt x="203" y="74"/>
                      <a:pt x="196" y="77"/>
                    </a:cubicBezTo>
                    <a:cubicBezTo>
                      <a:pt x="200" y="78"/>
                      <a:pt x="189" y="81"/>
                      <a:pt x="186" y="84"/>
                    </a:cubicBezTo>
                    <a:cubicBezTo>
                      <a:pt x="180" y="84"/>
                      <a:pt x="172" y="88"/>
                      <a:pt x="161" y="93"/>
                    </a:cubicBezTo>
                    <a:cubicBezTo>
                      <a:pt x="154" y="94"/>
                      <a:pt x="162" y="91"/>
                      <a:pt x="159" y="91"/>
                    </a:cubicBezTo>
                    <a:cubicBezTo>
                      <a:pt x="155" y="93"/>
                      <a:pt x="147" y="96"/>
                      <a:pt x="139" y="99"/>
                    </a:cubicBezTo>
                    <a:cubicBezTo>
                      <a:pt x="131" y="101"/>
                      <a:pt x="123" y="103"/>
                      <a:pt x="122" y="104"/>
                    </a:cubicBezTo>
                    <a:cubicBezTo>
                      <a:pt x="134" y="102"/>
                      <a:pt x="129" y="105"/>
                      <a:pt x="122" y="108"/>
                    </a:cubicBezTo>
                    <a:cubicBezTo>
                      <a:pt x="136" y="103"/>
                      <a:pt x="139" y="101"/>
                      <a:pt x="153" y="97"/>
                    </a:cubicBezTo>
                    <a:cubicBezTo>
                      <a:pt x="147" y="103"/>
                      <a:pt x="130" y="106"/>
                      <a:pt x="120" y="110"/>
                    </a:cubicBezTo>
                    <a:cubicBezTo>
                      <a:pt x="125" y="109"/>
                      <a:pt x="128" y="109"/>
                      <a:pt x="128" y="110"/>
                    </a:cubicBezTo>
                    <a:cubicBezTo>
                      <a:pt x="124" y="111"/>
                      <a:pt x="123" y="112"/>
                      <a:pt x="116" y="114"/>
                    </a:cubicBezTo>
                    <a:cubicBezTo>
                      <a:pt x="108" y="115"/>
                      <a:pt x="116" y="113"/>
                      <a:pt x="117" y="112"/>
                    </a:cubicBezTo>
                    <a:cubicBezTo>
                      <a:pt x="106" y="116"/>
                      <a:pt x="99" y="117"/>
                      <a:pt x="92" y="119"/>
                    </a:cubicBezTo>
                    <a:cubicBezTo>
                      <a:pt x="85" y="121"/>
                      <a:pt x="80" y="122"/>
                      <a:pt x="72" y="124"/>
                    </a:cubicBezTo>
                    <a:cubicBezTo>
                      <a:pt x="79" y="123"/>
                      <a:pt x="70" y="127"/>
                      <a:pt x="64" y="128"/>
                    </a:cubicBezTo>
                    <a:cubicBezTo>
                      <a:pt x="56" y="129"/>
                      <a:pt x="67" y="126"/>
                      <a:pt x="65" y="125"/>
                    </a:cubicBezTo>
                    <a:cubicBezTo>
                      <a:pt x="56" y="127"/>
                      <a:pt x="56" y="128"/>
                      <a:pt x="46" y="130"/>
                    </a:cubicBezTo>
                    <a:cubicBezTo>
                      <a:pt x="40" y="131"/>
                      <a:pt x="38" y="131"/>
                      <a:pt x="41" y="128"/>
                    </a:cubicBezTo>
                    <a:cubicBezTo>
                      <a:pt x="30" y="130"/>
                      <a:pt x="23" y="130"/>
                      <a:pt x="7" y="133"/>
                    </a:cubicBezTo>
                    <a:cubicBezTo>
                      <a:pt x="15" y="133"/>
                      <a:pt x="18" y="135"/>
                      <a:pt x="20" y="135"/>
                    </a:cubicBezTo>
                    <a:cubicBezTo>
                      <a:pt x="18" y="134"/>
                      <a:pt x="33" y="134"/>
                      <a:pt x="33" y="132"/>
                    </a:cubicBezTo>
                    <a:cubicBezTo>
                      <a:pt x="26" y="134"/>
                      <a:pt x="15" y="134"/>
                      <a:pt x="24" y="132"/>
                    </a:cubicBezTo>
                    <a:cubicBezTo>
                      <a:pt x="29" y="132"/>
                      <a:pt x="32" y="132"/>
                      <a:pt x="39" y="131"/>
                    </a:cubicBezTo>
                    <a:cubicBezTo>
                      <a:pt x="37" y="134"/>
                      <a:pt x="30" y="136"/>
                      <a:pt x="21" y="137"/>
                    </a:cubicBezTo>
                    <a:cubicBezTo>
                      <a:pt x="13" y="139"/>
                      <a:pt x="4" y="140"/>
                      <a:pt x="0" y="143"/>
                    </a:cubicBezTo>
                    <a:cubicBezTo>
                      <a:pt x="42" y="137"/>
                      <a:pt x="84" y="128"/>
                      <a:pt x="122" y="116"/>
                    </a:cubicBezTo>
                    <a:cubicBezTo>
                      <a:pt x="113" y="119"/>
                      <a:pt x="121" y="120"/>
                      <a:pt x="125" y="118"/>
                    </a:cubicBezTo>
                    <a:cubicBezTo>
                      <a:pt x="118" y="118"/>
                      <a:pt x="135" y="113"/>
                      <a:pt x="146" y="110"/>
                    </a:cubicBezTo>
                    <a:cubicBezTo>
                      <a:pt x="153" y="107"/>
                      <a:pt x="139" y="111"/>
                      <a:pt x="147" y="107"/>
                    </a:cubicBezTo>
                    <a:cubicBezTo>
                      <a:pt x="156" y="104"/>
                      <a:pt x="154" y="106"/>
                      <a:pt x="155" y="107"/>
                    </a:cubicBezTo>
                    <a:cubicBezTo>
                      <a:pt x="176" y="98"/>
                      <a:pt x="199" y="91"/>
                      <a:pt x="223" y="79"/>
                    </a:cubicBezTo>
                    <a:cubicBezTo>
                      <a:pt x="221" y="80"/>
                      <a:pt x="217" y="81"/>
                      <a:pt x="217" y="81"/>
                    </a:cubicBezTo>
                    <a:cubicBezTo>
                      <a:pt x="224" y="78"/>
                      <a:pt x="223" y="78"/>
                      <a:pt x="232" y="74"/>
                    </a:cubicBezTo>
                    <a:cubicBezTo>
                      <a:pt x="237" y="73"/>
                      <a:pt x="226" y="79"/>
                      <a:pt x="233" y="75"/>
                    </a:cubicBezTo>
                    <a:cubicBezTo>
                      <a:pt x="241" y="70"/>
                      <a:pt x="231" y="74"/>
                      <a:pt x="240" y="69"/>
                    </a:cubicBezTo>
                    <a:close/>
                    <a:moveTo>
                      <a:pt x="261" y="59"/>
                    </a:moveTo>
                    <a:cubicBezTo>
                      <a:pt x="265" y="57"/>
                      <a:pt x="272" y="53"/>
                      <a:pt x="278" y="50"/>
                    </a:cubicBezTo>
                    <a:cubicBezTo>
                      <a:pt x="283" y="46"/>
                      <a:pt x="288" y="44"/>
                      <a:pt x="289" y="45"/>
                    </a:cubicBezTo>
                    <a:cubicBezTo>
                      <a:pt x="286" y="47"/>
                      <a:pt x="279" y="51"/>
                      <a:pt x="274" y="54"/>
                    </a:cubicBezTo>
                    <a:cubicBezTo>
                      <a:pt x="268" y="57"/>
                      <a:pt x="262" y="59"/>
                      <a:pt x="261" y="59"/>
                    </a:cubicBezTo>
                    <a:close/>
                    <a:moveTo>
                      <a:pt x="89" y="125"/>
                    </a:moveTo>
                    <a:cubicBezTo>
                      <a:pt x="85" y="126"/>
                      <a:pt x="81" y="127"/>
                      <a:pt x="76" y="128"/>
                    </a:cubicBezTo>
                    <a:cubicBezTo>
                      <a:pt x="74" y="128"/>
                      <a:pt x="78" y="126"/>
                      <a:pt x="82" y="125"/>
                    </a:cubicBezTo>
                    <a:cubicBezTo>
                      <a:pt x="86" y="124"/>
                      <a:pt x="91" y="123"/>
                      <a:pt x="89" y="125"/>
                    </a:cubicBezTo>
                    <a:close/>
                    <a:moveTo>
                      <a:pt x="143" y="107"/>
                    </a:moveTo>
                    <a:cubicBezTo>
                      <a:pt x="137" y="107"/>
                      <a:pt x="150" y="102"/>
                      <a:pt x="157" y="101"/>
                    </a:cubicBezTo>
                    <a:cubicBezTo>
                      <a:pt x="153" y="103"/>
                      <a:pt x="151" y="104"/>
                      <a:pt x="143" y="107"/>
                    </a:cubicBezTo>
                    <a:close/>
                    <a:moveTo>
                      <a:pt x="88" y="123"/>
                    </a:moveTo>
                    <a:cubicBezTo>
                      <a:pt x="83" y="124"/>
                      <a:pt x="82" y="124"/>
                      <a:pt x="77" y="125"/>
                    </a:cubicBezTo>
                    <a:cubicBezTo>
                      <a:pt x="76" y="123"/>
                      <a:pt x="92" y="122"/>
                      <a:pt x="96" y="119"/>
                    </a:cubicBezTo>
                    <a:cubicBezTo>
                      <a:pt x="103" y="118"/>
                      <a:pt x="100" y="119"/>
                      <a:pt x="96" y="120"/>
                    </a:cubicBezTo>
                    <a:cubicBezTo>
                      <a:pt x="91" y="122"/>
                      <a:pt x="86" y="123"/>
                      <a:pt x="88" y="123"/>
                    </a:cubicBezTo>
                    <a:close/>
                    <a:moveTo>
                      <a:pt x="227" y="71"/>
                    </a:moveTo>
                    <a:cubicBezTo>
                      <a:pt x="218" y="75"/>
                      <a:pt x="233" y="67"/>
                      <a:pt x="232" y="67"/>
                    </a:cubicBezTo>
                    <a:cubicBezTo>
                      <a:pt x="241" y="62"/>
                      <a:pt x="239" y="65"/>
                      <a:pt x="248" y="60"/>
                    </a:cubicBezTo>
                    <a:cubicBezTo>
                      <a:pt x="248" y="62"/>
                      <a:pt x="242" y="64"/>
                      <a:pt x="237" y="67"/>
                    </a:cubicBezTo>
                    <a:cubicBezTo>
                      <a:pt x="231" y="69"/>
                      <a:pt x="226" y="71"/>
                      <a:pt x="22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3" name="Freeform 7021">
                <a:extLst>
                  <a:ext uri="{FF2B5EF4-FFF2-40B4-BE49-F238E27FC236}">
                    <a16:creationId xmlns:a16="http://schemas.microsoft.com/office/drawing/2014/main" id="{C3A400F3-DC3C-40AE-B66D-A990AD210C6B}"/>
                  </a:ext>
                </a:extLst>
              </p:cNvPr>
              <p:cNvSpPr>
                <a:spLocks/>
              </p:cNvSpPr>
              <p:nvPr/>
            </p:nvSpPr>
            <p:spPr bwMode="auto">
              <a:xfrm>
                <a:off x="2003" y="2489"/>
                <a:ext cx="12" cy="9"/>
              </a:xfrm>
              <a:custGeom>
                <a:avLst/>
                <a:gdLst>
                  <a:gd name="T0" fmla="*/ 20 w 21"/>
                  <a:gd name="T1" fmla="*/ 15 h 15"/>
                  <a:gd name="T2" fmla="*/ 0 w 21"/>
                  <a:gd name="T3" fmla="*/ 0 h 15"/>
                  <a:gd name="T4" fmla="*/ 20 w 21"/>
                  <a:gd name="T5" fmla="*/ 13 h 15"/>
                  <a:gd name="T6" fmla="*/ 20 w 21"/>
                  <a:gd name="T7" fmla="*/ 15 h 15"/>
                </a:gdLst>
                <a:ahLst/>
                <a:cxnLst>
                  <a:cxn ang="0">
                    <a:pos x="T0" y="T1"/>
                  </a:cxn>
                  <a:cxn ang="0">
                    <a:pos x="T2" y="T3"/>
                  </a:cxn>
                  <a:cxn ang="0">
                    <a:pos x="T4" y="T5"/>
                  </a:cxn>
                  <a:cxn ang="0">
                    <a:pos x="T6" y="T7"/>
                  </a:cxn>
                </a:cxnLst>
                <a:rect l="0" t="0" r="r" b="b"/>
                <a:pathLst>
                  <a:path w="21" h="15">
                    <a:moveTo>
                      <a:pt x="20" y="15"/>
                    </a:moveTo>
                    <a:cubicBezTo>
                      <a:pt x="18" y="15"/>
                      <a:pt x="14" y="8"/>
                      <a:pt x="0" y="0"/>
                    </a:cubicBezTo>
                    <a:cubicBezTo>
                      <a:pt x="2" y="1"/>
                      <a:pt x="15" y="9"/>
                      <a:pt x="20" y="13"/>
                    </a:cubicBezTo>
                    <a:cubicBezTo>
                      <a:pt x="16" y="11"/>
                      <a:pt x="21" y="14"/>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4" name="Freeform 7022">
                <a:extLst>
                  <a:ext uri="{FF2B5EF4-FFF2-40B4-BE49-F238E27FC236}">
                    <a16:creationId xmlns:a16="http://schemas.microsoft.com/office/drawing/2014/main" id="{C51C242D-2C35-4ED7-B0B6-BD998D5735F0}"/>
                  </a:ext>
                </a:extLst>
              </p:cNvPr>
              <p:cNvSpPr>
                <a:spLocks/>
              </p:cNvSpPr>
              <p:nvPr/>
            </p:nvSpPr>
            <p:spPr bwMode="auto">
              <a:xfrm>
                <a:off x="2504" y="2488"/>
                <a:ext cx="22" cy="14"/>
              </a:xfrm>
              <a:custGeom>
                <a:avLst/>
                <a:gdLst>
                  <a:gd name="T0" fmla="*/ 40 w 40"/>
                  <a:gd name="T1" fmla="*/ 0 h 26"/>
                  <a:gd name="T2" fmla="*/ 26 w 40"/>
                  <a:gd name="T3" fmla="*/ 10 h 26"/>
                  <a:gd name="T4" fmla="*/ 2 w 40"/>
                  <a:gd name="T5" fmla="*/ 26 h 26"/>
                  <a:gd name="T6" fmla="*/ 0 w 40"/>
                  <a:gd name="T7" fmla="*/ 25 h 26"/>
                  <a:gd name="T8" fmla="*/ 7 w 40"/>
                  <a:gd name="T9" fmla="*/ 19 h 26"/>
                  <a:gd name="T10" fmla="*/ 18 w 40"/>
                  <a:gd name="T11" fmla="*/ 12 h 26"/>
                  <a:gd name="T12" fmla="*/ 40 w 40"/>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40" h="26">
                    <a:moveTo>
                      <a:pt x="40" y="0"/>
                    </a:moveTo>
                    <a:cubicBezTo>
                      <a:pt x="40" y="0"/>
                      <a:pt x="34" y="4"/>
                      <a:pt x="26" y="10"/>
                    </a:cubicBezTo>
                    <a:cubicBezTo>
                      <a:pt x="18" y="15"/>
                      <a:pt x="8" y="22"/>
                      <a:pt x="2" y="26"/>
                    </a:cubicBezTo>
                    <a:cubicBezTo>
                      <a:pt x="5" y="23"/>
                      <a:pt x="1" y="26"/>
                      <a:pt x="0" y="25"/>
                    </a:cubicBezTo>
                    <a:cubicBezTo>
                      <a:pt x="8" y="21"/>
                      <a:pt x="4" y="21"/>
                      <a:pt x="7" y="19"/>
                    </a:cubicBezTo>
                    <a:cubicBezTo>
                      <a:pt x="13" y="17"/>
                      <a:pt x="13" y="16"/>
                      <a:pt x="18" y="12"/>
                    </a:cubicBezTo>
                    <a:cubicBezTo>
                      <a:pt x="19" y="13"/>
                      <a:pt x="28"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5" name="Freeform 7023">
                <a:extLst>
                  <a:ext uri="{FF2B5EF4-FFF2-40B4-BE49-F238E27FC236}">
                    <a16:creationId xmlns:a16="http://schemas.microsoft.com/office/drawing/2014/main" id="{2BA52FEE-0D9A-46EB-B920-66D6DCB487C2}"/>
                  </a:ext>
                </a:extLst>
              </p:cNvPr>
              <p:cNvSpPr>
                <a:spLocks/>
              </p:cNvSpPr>
              <p:nvPr/>
            </p:nvSpPr>
            <p:spPr bwMode="auto">
              <a:xfrm>
                <a:off x="2250" y="2564"/>
                <a:ext cx="64" cy="6"/>
              </a:xfrm>
              <a:custGeom>
                <a:avLst/>
                <a:gdLst>
                  <a:gd name="T0" fmla="*/ 97 w 113"/>
                  <a:gd name="T1" fmla="*/ 3 h 10"/>
                  <a:gd name="T2" fmla="*/ 81 w 113"/>
                  <a:gd name="T3" fmla="*/ 7 h 10"/>
                  <a:gd name="T4" fmla="*/ 42 w 113"/>
                  <a:gd name="T5" fmla="*/ 9 h 10"/>
                  <a:gd name="T6" fmla="*/ 73 w 113"/>
                  <a:gd name="T7" fmla="*/ 8 h 10"/>
                  <a:gd name="T8" fmla="*/ 103 w 113"/>
                  <a:gd name="T9" fmla="*/ 5 h 10"/>
                  <a:gd name="T10" fmla="*/ 108 w 113"/>
                  <a:gd name="T11" fmla="*/ 7 h 10"/>
                  <a:gd name="T12" fmla="*/ 72 w 113"/>
                  <a:gd name="T13" fmla="*/ 9 h 10"/>
                  <a:gd name="T14" fmla="*/ 36 w 113"/>
                  <a:gd name="T15" fmla="*/ 10 h 10"/>
                  <a:gd name="T16" fmla="*/ 38 w 113"/>
                  <a:gd name="T17" fmla="*/ 8 h 10"/>
                  <a:gd name="T18" fmla="*/ 11 w 113"/>
                  <a:gd name="T19" fmla="*/ 8 h 10"/>
                  <a:gd name="T20" fmla="*/ 0 w 113"/>
                  <a:gd name="T21" fmla="*/ 7 h 10"/>
                  <a:gd name="T22" fmla="*/ 37 w 113"/>
                  <a:gd name="T23" fmla="*/ 7 h 10"/>
                  <a:gd name="T24" fmla="*/ 71 w 113"/>
                  <a:gd name="T25" fmla="*/ 6 h 10"/>
                  <a:gd name="T26" fmla="*/ 87 w 113"/>
                  <a:gd name="T27" fmla="*/ 4 h 10"/>
                  <a:gd name="T28" fmla="*/ 96 w 113"/>
                  <a:gd name="T29" fmla="*/ 1 h 10"/>
                  <a:gd name="T30" fmla="*/ 113 w 113"/>
                  <a:gd name="T31" fmla="*/ 0 h 10"/>
                  <a:gd name="T32" fmla="*/ 97 w 113"/>
                  <a:gd name="T3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0">
                    <a:moveTo>
                      <a:pt x="97" y="3"/>
                    </a:moveTo>
                    <a:cubicBezTo>
                      <a:pt x="104" y="4"/>
                      <a:pt x="94" y="6"/>
                      <a:pt x="81" y="7"/>
                    </a:cubicBezTo>
                    <a:cubicBezTo>
                      <a:pt x="67" y="8"/>
                      <a:pt x="49" y="8"/>
                      <a:pt x="42" y="9"/>
                    </a:cubicBezTo>
                    <a:cubicBezTo>
                      <a:pt x="50" y="9"/>
                      <a:pt x="62" y="9"/>
                      <a:pt x="73" y="8"/>
                    </a:cubicBezTo>
                    <a:cubicBezTo>
                      <a:pt x="84" y="8"/>
                      <a:pt x="95" y="6"/>
                      <a:pt x="103" y="5"/>
                    </a:cubicBezTo>
                    <a:cubicBezTo>
                      <a:pt x="110" y="4"/>
                      <a:pt x="105" y="6"/>
                      <a:pt x="108" y="7"/>
                    </a:cubicBezTo>
                    <a:cubicBezTo>
                      <a:pt x="98" y="7"/>
                      <a:pt x="85" y="8"/>
                      <a:pt x="72" y="9"/>
                    </a:cubicBezTo>
                    <a:cubicBezTo>
                      <a:pt x="59" y="10"/>
                      <a:pt x="45" y="10"/>
                      <a:pt x="36" y="10"/>
                    </a:cubicBezTo>
                    <a:cubicBezTo>
                      <a:pt x="25" y="10"/>
                      <a:pt x="39" y="9"/>
                      <a:pt x="38" y="8"/>
                    </a:cubicBezTo>
                    <a:cubicBezTo>
                      <a:pt x="31" y="8"/>
                      <a:pt x="13" y="7"/>
                      <a:pt x="11" y="8"/>
                    </a:cubicBezTo>
                    <a:cubicBezTo>
                      <a:pt x="7" y="8"/>
                      <a:pt x="7" y="7"/>
                      <a:pt x="0" y="7"/>
                    </a:cubicBezTo>
                    <a:cubicBezTo>
                      <a:pt x="37" y="7"/>
                      <a:pt x="37" y="7"/>
                      <a:pt x="37" y="7"/>
                    </a:cubicBezTo>
                    <a:cubicBezTo>
                      <a:pt x="51" y="6"/>
                      <a:pt x="65" y="6"/>
                      <a:pt x="71" y="6"/>
                    </a:cubicBezTo>
                    <a:cubicBezTo>
                      <a:pt x="74" y="5"/>
                      <a:pt x="81" y="5"/>
                      <a:pt x="87" y="4"/>
                    </a:cubicBezTo>
                    <a:cubicBezTo>
                      <a:pt x="93" y="3"/>
                      <a:pt x="97" y="3"/>
                      <a:pt x="96" y="1"/>
                    </a:cubicBezTo>
                    <a:cubicBezTo>
                      <a:pt x="104" y="0"/>
                      <a:pt x="109" y="0"/>
                      <a:pt x="113" y="0"/>
                    </a:cubicBezTo>
                    <a:cubicBezTo>
                      <a:pt x="112" y="2"/>
                      <a:pt x="103" y="1"/>
                      <a:pt x="9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6" name="Freeform 7024">
                <a:extLst>
                  <a:ext uri="{FF2B5EF4-FFF2-40B4-BE49-F238E27FC236}">
                    <a16:creationId xmlns:a16="http://schemas.microsoft.com/office/drawing/2014/main" id="{0A05B45E-D98E-4BE5-82EA-9B40EB852EE1}"/>
                  </a:ext>
                </a:extLst>
              </p:cNvPr>
              <p:cNvSpPr>
                <a:spLocks/>
              </p:cNvSpPr>
              <p:nvPr/>
            </p:nvSpPr>
            <p:spPr bwMode="auto">
              <a:xfrm>
                <a:off x="2220" y="2566"/>
                <a:ext cx="28" cy="2"/>
              </a:xfrm>
              <a:custGeom>
                <a:avLst/>
                <a:gdLst>
                  <a:gd name="T0" fmla="*/ 34 w 48"/>
                  <a:gd name="T1" fmla="*/ 2 h 5"/>
                  <a:gd name="T2" fmla="*/ 48 w 48"/>
                  <a:gd name="T3" fmla="*/ 4 h 5"/>
                  <a:gd name="T4" fmla="*/ 36 w 48"/>
                  <a:gd name="T5" fmla="*/ 4 h 5"/>
                  <a:gd name="T6" fmla="*/ 18 w 48"/>
                  <a:gd name="T7" fmla="*/ 2 h 5"/>
                  <a:gd name="T8" fmla="*/ 1 w 48"/>
                  <a:gd name="T9" fmla="*/ 0 h 5"/>
                  <a:gd name="T10" fmla="*/ 41 w 48"/>
                  <a:gd name="T11" fmla="*/ 2 h 5"/>
                  <a:gd name="T12" fmla="*/ 34 w 48"/>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48" h="5">
                    <a:moveTo>
                      <a:pt x="34" y="2"/>
                    </a:moveTo>
                    <a:cubicBezTo>
                      <a:pt x="36" y="3"/>
                      <a:pt x="43" y="3"/>
                      <a:pt x="48" y="4"/>
                    </a:cubicBezTo>
                    <a:cubicBezTo>
                      <a:pt x="46" y="4"/>
                      <a:pt x="44" y="5"/>
                      <a:pt x="36" y="4"/>
                    </a:cubicBezTo>
                    <a:cubicBezTo>
                      <a:pt x="36" y="3"/>
                      <a:pt x="27" y="3"/>
                      <a:pt x="18" y="2"/>
                    </a:cubicBezTo>
                    <a:cubicBezTo>
                      <a:pt x="9" y="2"/>
                      <a:pt x="0" y="1"/>
                      <a:pt x="1" y="0"/>
                    </a:cubicBezTo>
                    <a:cubicBezTo>
                      <a:pt x="14" y="2"/>
                      <a:pt x="32" y="3"/>
                      <a:pt x="41" y="2"/>
                    </a:cubicBezTo>
                    <a:cubicBezTo>
                      <a:pt x="41" y="3"/>
                      <a:pt x="37" y="3"/>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7" name="Freeform 7025">
                <a:extLst>
                  <a:ext uri="{FF2B5EF4-FFF2-40B4-BE49-F238E27FC236}">
                    <a16:creationId xmlns:a16="http://schemas.microsoft.com/office/drawing/2014/main" id="{B95FA025-CDD3-4C8C-9293-DBADB72A176C}"/>
                  </a:ext>
                </a:extLst>
              </p:cNvPr>
              <p:cNvSpPr>
                <a:spLocks/>
              </p:cNvSpPr>
              <p:nvPr/>
            </p:nvSpPr>
            <p:spPr bwMode="auto">
              <a:xfrm>
                <a:off x="2549" y="2453"/>
                <a:ext cx="14" cy="12"/>
              </a:xfrm>
              <a:custGeom>
                <a:avLst/>
                <a:gdLst>
                  <a:gd name="T0" fmla="*/ 26 w 26"/>
                  <a:gd name="T1" fmla="*/ 0 h 22"/>
                  <a:gd name="T2" fmla="*/ 1 w 26"/>
                  <a:gd name="T3" fmla="*/ 22 h 22"/>
                  <a:gd name="T4" fmla="*/ 20 w 26"/>
                  <a:gd name="T5" fmla="*/ 4 h 22"/>
                  <a:gd name="T6" fmla="*/ 26 w 26"/>
                  <a:gd name="T7" fmla="*/ 0 h 22"/>
                </a:gdLst>
                <a:ahLst/>
                <a:cxnLst>
                  <a:cxn ang="0">
                    <a:pos x="T0" y="T1"/>
                  </a:cxn>
                  <a:cxn ang="0">
                    <a:pos x="T2" y="T3"/>
                  </a:cxn>
                  <a:cxn ang="0">
                    <a:pos x="T4" y="T5"/>
                  </a:cxn>
                  <a:cxn ang="0">
                    <a:pos x="T6" y="T7"/>
                  </a:cxn>
                </a:cxnLst>
                <a:rect l="0" t="0" r="r" b="b"/>
                <a:pathLst>
                  <a:path w="26" h="22">
                    <a:moveTo>
                      <a:pt x="26" y="0"/>
                    </a:moveTo>
                    <a:cubicBezTo>
                      <a:pt x="21" y="5"/>
                      <a:pt x="8" y="17"/>
                      <a:pt x="1" y="22"/>
                    </a:cubicBezTo>
                    <a:cubicBezTo>
                      <a:pt x="0" y="21"/>
                      <a:pt x="12" y="13"/>
                      <a:pt x="20" y="4"/>
                    </a:cubicBezTo>
                    <a:cubicBezTo>
                      <a:pt x="22" y="4"/>
                      <a:pt x="23" y="3"/>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8" name="Freeform 7026">
                <a:extLst>
                  <a:ext uri="{FF2B5EF4-FFF2-40B4-BE49-F238E27FC236}">
                    <a16:creationId xmlns:a16="http://schemas.microsoft.com/office/drawing/2014/main" id="{3CAB61B9-F7F0-4DA1-8F36-15A37482CF7A}"/>
                  </a:ext>
                </a:extLst>
              </p:cNvPr>
              <p:cNvSpPr>
                <a:spLocks/>
              </p:cNvSpPr>
              <p:nvPr/>
            </p:nvSpPr>
            <p:spPr bwMode="auto">
              <a:xfrm>
                <a:off x="2230" y="2564"/>
                <a:ext cx="14" cy="2"/>
              </a:xfrm>
              <a:custGeom>
                <a:avLst/>
                <a:gdLst>
                  <a:gd name="T0" fmla="*/ 23 w 25"/>
                  <a:gd name="T1" fmla="*/ 3 h 4"/>
                  <a:gd name="T2" fmla="*/ 20 w 25"/>
                  <a:gd name="T3" fmla="*/ 3 h 4"/>
                  <a:gd name="T4" fmla="*/ 13 w 25"/>
                  <a:gd name="T5" fmla="*/ 4 h 4"/>
                  <a:gd name="T6" fmla="*/ 0 w 25"/>
                  <a:gd name="T7" fmla="*/ 2 h 4"/>
                  <a:gd name="T8" fmla="*/ 16 w 25"/>
                  <a:gd name="T9" fmla="*/ 3 h 4"/>
                  <a:gd name="T10" fmla="*/ 5 w 25"/>
                  <a:gd name="T11" fmla="*/ 1 h 4"/>
                  <a:gd name="T12" fmla="*/ 25 w 25"/>
                  <a:gd name="T13" fmla="*/ 1 h 4"/>
                  <a:gd name="T14" fmla="*/ 23 w 2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
                    <a:moveTo>
                      <a:pt x="23" y="3"/>
                    </a:moveTo>
                    <a:cubicBezTo>
                      <a:pt x="23" y="4"/>
                      <a:pt x="20" y="3"/>
                      <a:pt x="20" y="3"/>
                    </a:cubicBezTo>
                    <a:cubicBezTo>
                      <a:pt x="14" y="3"/>
                      <a:pt x="13" y="3"/>
                      <a:pt x="13" y="4"/>
                    </a:cubicBezTo>
                    <a:cubicBezTo>
                      <a:pt x="10" y="3"/>
                      <a:pt x="5" y="3"/>
                      <a:pt x="0" y="2"/>
                    </a:cubicBezTo>
                    <a:cubicBezTo>
                      <a:pt x="2" y="2"/>
                      <a:pt x="10" y="2"/>
                      <a:pt x="16" y="3"/>
                    </a:cubicBezTo>
                    <a:cubicBezTo>
                      <a:pt x="17" y="2"/>
                      <a:pt x="11" y="1"/>
                      <a:pt x="5" y="1"/>
                    </a:cubicBezTo>
                    <a:cubicBezTo>
                      <a:pt x="9" y="0"/>
                      <a:pt x="16" y="1"/>
                      <a:pt x="25" y="1"/>
                    </a:cubicBezTo>
                    <a:cubicBezTo>
                      <a:pt x="25" y="2"/>
                      <a:pt x="13" y="2"/>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09" name="Freeform 7027">
                <a:extLst>
                  <a:ext uri="{FF2B5EF4-FFF2-40B4-BE49-F238E27FC236}">
                    <a16:creationId xmlns:a16="http://schemas.microsoft.com/office/drawing/2014/main" id="{59CB3875-86FA-40D6-A61E-E04681EF65AE}"/>
                  </a:ext>
                </a:extLst>
              </p:cNvPr>
              <p:cNvSpPr>
                <a:spLocks/>
              </p:cNvSpPr>
              <p:nvPr/>
            </p:nvSpPr>
            <p:spPr bwMode="auto">
              <a:xfrm>
                <a:off x="2575" y="2411"/>
                <a:ext cx="28" cy="27"/>
              </a:xfrm>
              <a:custGeom>
                <a:avLst/>
                <a:gdLst>
                  <a:gd name="T0" fmla="*/ 15 w 50"/>
                  <a:gd name="T1" fmla="*/ 36 h 47"/>
                  <a:gd name="T2" fmla="*/ 22 w 50"/>
                  <a:gd name="T3" fmla="*/ 28 h 47"/>
                  <a:gd name="T4" fmla="*/ 28 w 50"/>
                  <a:gd name="T5" fmla="*/ 19 h 47"/>
                  <a:gd name="T6" fmla="*/ 41 w 50"/>
                  <a:gd name="T7" fmla="*/ 8 h 47"/>
                  <a:gd name="T8" fmla="*/ 39 w 50"/>
                  <a:gd name="T9" fmla="*/ 7 h 47"/>
                  <a:gd name="T10" fmla="*/ 46 w 50"/>
                  <a:gd name="T11" fmla="*/ 0 h 47"/>
                  <a:gd name="T12" fmla="*/ 50 w 50"/>
                  <a:gd name="T13" fmla="*/ 1 h 47"/>
                  <a:gd name="T14" fmla="*/ 34 w 50"/>
                  <a:gd name="T15" fmla="*/ 18 h 47"/>
                  <a:gd name="T16" fmla="*/ 30 w 50"/>
                  <a:gd name="T17" fmla="*/ 20 h 47"/>
                  <a:gd name="T18" fmla="*/ 1 w 50"/>
                  <a:gd name="T19" fmla="*/ 47 h 47"/>
                  <a:gd name="T20" fmla="*/ 15 w 50"/>
                  <a:gd name="T21"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7">
                    <a:moveTo>
                      <a:pt x="15" y="36"/>
                    </a:moveTo>
                    <a:cubicBezTo>
                      <a:pt x="15" y="34"/>
                      <a:pt x="19" y="31"/>
                      <a:pt x="22" y="28"/>
                    </a:cubicBezTo>
                    <a:cubicBezTo>
                      <a:pt x="25" y="24"/>
                      <a:pt x="29" y="21"/>
                      <a:pt x="28" y="19"/>
                    </a:cubicBezTo>
                    <a:cubicBezTo>
                      <a:pt x="32" y="16"/>
                      <a:pt x="39" y="7"/>
                      <a:pt x="41" y="8"/>
                    </a:cubicBezTo>
                    <a:cubicBezTo>
                      <a:pt x="47" y="0"/>
                      <a:pt x="38" y="10"/>
                      <a:pt x="39" y="7"/>
                    </a:cubicBezTo>
                    <a:cubicBezTo>
                      <a:pt x="41" y="5"/>
                      <a:pt x="42" y="5"/>
                      <a:pt x="46" y="0"/>
                    </a:cubicBezTo>
                    <a:cubicBezTo>
                      <a:pt x="50" y="1"/>
                      <a:pt x="50" y="1"/>
                      <a:pt x="50" y="1"/>
                    </a:cubicBezTo>
                    <a:cubicBezTo>
                      <a:pt x="44" y="7"/>
                      <a:pt x="30" y="18"/>
                      <a:pt x="34" y="18"/>
                    </a:cubicBezTo>
                    <a:cubicBezTo>
                      <a:pt x="32" y="20"/>
                      <a:pt x="31" y="19"/>
                      <a:pt x="30" y="20"/>
                    </a:cubicBezTo>
                    <a:cubicBezTo>
                      <a:pt x="22" y="32"/>
                      <a:pt x="14" y="39"/>
                      <a:pt x="1" y="47"/>
                    </a:cubicBezTo>
                    <a:cubicBezTo>
                      <a:pt x="0" y="47"/>
                      <a:pt x="12" y="37"/>
                      <a:pt x="15"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0" name="Freeform 7028">
                <a:extLst>
                  <a:ext uri="{FF2B5EF4-FFF2-40B4-BE49-F238E27FC236}">
                    <a16:creationId xmlns:a16="http://schemas.microsoft.com/office/drawing/2014/main" id="{0C04286B-B9AC-4346-ACF4-AC079303DED3}"/>
                  </a:ext>
                </a:extLst>
              </p:cNvPr>
              <p:cNvSpPr>
                <a:spLocks/>
              </p:cNvSpPr>
              <p:nvPr/>
            </p:nvSpPr>
            <p:spPr bwMode="auto">
              <a:xfrm>
                <a:off x="2606" y="2369"/>
                <a:ext cx="27" cy="38"/>
              </a:xfrm>
              <a:custGeom>
                <a:avLst/>
                <a:gdLst>
                  <a:gd name="T0" fmla="*/ 14 w 49"/>
                  <a:gd name="T1" fmla="*/ 49 h 67"/>
                  <a:gd name="T2" fmla="*/ 7 w 49"/>
                  <a:gd name="T3" fmla="*/ 57 h 67"/>
                  <a:gd name="T4" fmla="*/ 9 w 49"/>
                  <a:gd name="T5" fmla="*/ 51 h 67"/>
                  <a:gd name="T6" fmla="*/ 17 w 49"/>
                  <a:gd name="T7" fmla="*/ 44 h 67"/>
                  <a:gd name="T8" fmla="*/ 17 w 49"/>
                  <a:gd name="T9" fmla="*/ 38 h 67"/>
                  <a:gd name="T10" fmla="*/ 30 w 49"/>
                  <a:gd name="T11" fmla="*/ 23 h 67"/>
                  <a:gd name="T12" fmla="*/ 35 w 49"/>
                  <a:gd name="T13" fmla="*/ 15 h 67"/>
                  <a:gd name="T14" fmla="*/ 43 w 49"/>
                  <a:gd name="T15" fmla="*/ 7 h 67"/>
                  <a:gd name="T16" fmla="*/ 35 w 49"/>
                  <a:gd name="T17" fmla="*/ 18 h 67"/>
                  <a:gd name="T18" fmla="*/ 44 w 49"/>
                  <a:gd name="T19" fmla="*/ 7 h 67"/>
                  <a:gd name="T20" fmla="*/ 46 w 49"/>
                  <a:gd name="T21" fmla="*/ 7 h 67"/>
                  <a:gd name="T22" fmla="*/ 40 w 49"/>
                  <a:gd name="T23" fmla="*/ 18 h 67"/>
                  <a:gd name="T24" fmla="*/ 21 w 49"/>
                  <a:gd name="T25" fmla="*/ 43 h 67"/>
                  <a:gd name="T26" fmla="*/ 6 w 49"/>
                  <a:gd name="T27" fmla="*/ 62 h 67"/>
                  <a:gd name="T28" fmla="*/ 0 w 49"/>
                  <a:gd name="T29" fmla="*/ 67 h 67"/>
                  <a:gd name="T30" fmla="*/ 14 w 49"/>
                  <a:gd name="T31"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67">
                    <a:moveTo>
                      <a:pt x="14" y="49"/>
                    </a:moveTo>
                    <a:cubicBezTo>
                      <a:pt x="19" y="43"/>
                      <a:pt x="11" y="51"/>
                      <a:pt x="7" y="57"/>
                    </a:cubicBezTo>
                    <a:cubicBezTo>
                      <a:pt x="7" y="55"/>
                      <a:pt x="13" y="49"/>
                      <a:pt x="9" y="51"/>
                    </a:cubicBezTo>
                    <a:cubicBezTo>
                      <a:pt x="13" y="46"/>
                      <a:pt x="16" y="43"/>
                      <a:pt x="17" y="44"/>
                    </a:cubicBezTo>
                    <a:cubicBezTo>
                      <a:pt x="22" y="36"/>
                      <a:pt x="18" y="39"/>
                      <a:pt x="17" y="38"/>
                    </a:cubicBezTo>
                    <a:cubicBezTo>
                      <a:pt x="22" y="31"/>
                      <a:pt x="24" y="31"/>
                      <a:pt x="30" y="23"/>
                    </a:cubicBezTo>
                    <a:cubicBezTo>
                      <a:pt x="26" y="26"/>
                      <a:pt x="38" y="12"/>
                      <a:pt x="35" y="15"/>
                    </a:cubicBezTo>
                    <a:cubicBezTo>
                      <a:pt x="36" y="11"/>
                      <a:pt x="42" y="6"/>
                      <a:pt x="43" y="7"/>
                    </a:cubicBezTo>
                    <a:cubicBezTo>
                      <a:pt x="40" y="11"/>
                      <a:pt x="38" y="14"/>
                      <a:pt x="35" y="18"/>
                    </a:cubicBezTo>
                    <a:cubicBezTo>
                      <a:pt x="35" y="20"/>
                      <a:pt x="45" y="6"/>
                      <a:pt x="44" y="7"/>
                    </a:cubicBezTo>
                    <a:cubicBezTo>
                      <a:pt x="49" y="0"/>
                      <a:pt x="42" y="11"/>
                      <a:pt x="46" y="7"/>
                    </a:cubicBezTo>
                    <a:cubicBezTo>
                      <a:pt x="39" y="18"/>
                      <a:pt x="35" y="23"/>
                      <a:pt x="40" y="18"/>
                    </a:cubicBezTo>
                    <a:cubicBezTo>
                      <a:pt x="33" y="29"/>
                      <a:pt x="27" y="36"/>
                      <a:pt x="21" y="43"/>
                    </a:cubicBezTo>
                    <a:cubicBezTo>
                      <a:pt x="16" y="49"/>
                      <a:pt x="12" y="55"/>
                      <a:pt x="6" y="62"/>
                    </a:cubicBezTo>
                    <a:cubicBezTo>
                      <a:pt x="5" y="62"/>
                      <a:pt x="3" y="64"/>
                      <a:pt x="0" y="67"/>
                    </a:cubicBezTo>
                    <a:cubicBezTo>
                      <a:pt x="3" y="63"/>
                      <a:pt x="12" y="52"/>
                      <a:pt x="14"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1" name="Freeform 7029">
                <a:extLst>
                  <a:ext uri="{FF2B5EF4-FFF2-40B4-BE49-F238E27FC236}">
                    <a16:creationId xmlns:a16="http://schemas.microsoft.com/office/drawing/2014/main" id="{5E69ECA5-6186-4F3C-BCEC-B0DA2B73DE79}"/>
                  </a:ext>
                </a:extLst>
              </p:cNvPr>
              <p:cNvSpPr>
                <a:spLocks/>
              </p:cNvSpPr>
              <p:nvPr/>
            </p:nvSpPr>
            <p:spPr bwMode="auto">
              <a:xfrm>
                <a:off x="2534" y="2452"/>
                <a:ext cx="28" cy="21"/>
              </a:xfrm>
              <a:custGeom>
                <a:avLst/>
                <a:gdLst>
                  <a:gd name="T0" fmla="*/ 47 w 49"/>
                  <a:gd name="T1" fmla="*/ 0 h 36"/>
                  <a:gd name="T2" fmla="*/ 49 w 49"/>
                  <a:gd name="T3" fmla="*/ 1 h 36"/>
                  <a:gd name="T4" fmla="*/ 19 w 49"/>
                  <a:gd name="T5" fmla="*/ 26 h 36"/>
                  <a:gd name="T6" fmla="*/ 18 w 49"/>
                  <a:gd name="T7" fmla="*/ 25 h 36"/>
                  <a:gd name="T8" fmla="*/ 9 w 49"/>
                  <a:gd name="T9" fmla="*/ 34 h 36"/>
                  <a:gd name="T10" fmla="*/ 0 w 49"/>
                  <a:gd name="T11" fmla="*/ 34 h 36"/>
                  <a:gd name="T12" fmla="*/ 9 w 49"/>
                  <a:gd name="T13" fmla="*/ 28 h 36"/>
                  <a:gd name="T14" fmla="*/ 3 w 49"/>
                  <a:gd name="T15" fmla="*/ 35 h 36"/>
                  <a:gd name="T16" fmla="*/ 47 w 49"/>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6">
                    <a:moveTo>
                      <a:pt x="47" y="0"/>
                    </a:moveTo>
                    <a:cubicBezTo>
                      <a:pt x="44" y="4"/>
                      <a:pt x="48" y="0"/>
                      <a:pt x="49" y="1"/>
                    </a:cubicBezTo>
                    <a:cubicBezTo>
                      <a:pt x="36" y="13"/>
                      <a:pt x="29" y="17"/>
                      <a:pt x="19" y="26"/>
                    </a:cubicBezTo>
                    <a:cubicBezTo>
                      <a:pt x="18" y="25"/>
                      <a:pt x="18" y="25"/>
                      <a:pt x="18" y="25"/>
                    </a:cubicBezTo>
                    <a:cubicBezTo>
                      <a:pt x="4" y="36"/>
                      <a:pt x="20" y="26"/>
                      <a:pt x="9" y="34"/>
                    </a:cubicBezTo>
                    <a:cubicBezTo>
                      <a:pt x="2" y="36"/>
                      <a:pt x="5" y="34"/>
                      <a:pt x="0" y="34"/>
                    </a:cubicBezTo>
                    <a:cubicBezTo>
                      <a:pt x="6" y="28"/>
                      <a:pt x="9" y="27"/>
                      <a:pt x="9" y="28"/>
                    </a:cubicBezTo>
                    <a:cubicBezTo>
                      <a:pt x="9" y="29"/>
                      <a:pt x="7" y="32"/>
                      <a:pt x="3" y="35"/>
                    </a:cubicBezTo>
                    <a:cubicBezTo>
                      <a:pt x="13" y="31"/>
                      <a:pt x="28"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2" name="Freeform 7030">
                <a:extLst>
                  <a:ext uri="{FF2B5EF4-FFF2-40B4-BE49-F238E27FC236}">
                    <a16:creationId xmlns:a16="http://schemas.microsoft.com/office/drawing/2014/main" id="{D8AC9BDF-FFE6-4F71-B4A0-772E968874C5}"/>
                  </a:ext>
                </a:extLst>
              </p:cNvPr>
              <p:cNvSpPr>
                <a:spLocks/>
              </p:cNvSpPr>
              <p:nvPr/>
            </p:nvSpPr>
            <p:spPr bwMode="auto">
              <a:xfrm>
                <a:off x="2493" y="2485"/>
                <a:ext cx="27" cy="17"/>
              </a:xfrm>
              <a:custGeom>
                <a:avLst/>
                <a:gdLst>
                  <a:gd name="T0" fmla="*/ 0 w 47"/>
                  <a:gd name="T1" fmla="*/ 30 h 31"/>
                  <a:gd name="T2" fmla="*/ 23 w 47"/>
                  <a:gd name="T3" fmla="*/ 15 h 31"/>
                  <a:gd name="T4" fmla="*/ 47 w 47"/>
                  <a:gd name="T5" fmla="*/ 0 h 31"/>
                  <a:gd name="T6" fmla="*/ 7 w 47"/>
                  <a:gd name="T7" fmla="*/ 27 h 31"/>
                  <a:gd name="T8" fmla="*/ 0 w 47"/>
                  <a:gd name="T9" fmla="*/ 30 h 31"/>
                </a:gdLst>
                <a:ahLst/>
                <a:cxnLst>
                  <a:cxn ang="0">
                    <a:pos x="T0" y="T1"/>
                  </a:cxn>
                  <a:cxn ang="0">
                    <a:pos x="T2" y="T3"/>
                  </a:cxn>
                  <a:cxn ang="0">
                    <a:pos x="T4" y="T5"/>
                  </a:cxn>
                  <a:cxn ang="0">
                    <a:pos x="T6" y="T7"/>
                  </a:cxn>
                  <a:cxn ang="0">
                    <a:pos x="T8" y="T9"/>
                  </a:cxn>
                </a:cxnLst>
                <a:rect l="0" t="0" r="r" b="b"/>
                <a:pathLst>
                  <a:path w="47" h="31">
                    <a:moveTo>
                      <a:pt x="0" y="30"/>
                    </a:moveTo>
                    <a:cubicBezTo>
                      <a:pt x="6" y="26"/>
                      <a:pt x="14" y="21"/>
                      <a:pt x="23" y="15"/>
                    </a:cubicBezTo>
                    <a:cubicBezTo>
                      <a:pt x="32" y="9"/>
                      <a:pt x="41" y="4"/>
                      <a:pt x="47" y="0"/>
                    </a:cubicBezTo>
                    <a:cubicBezTo>
                      <a:pt x="39" y="8"/>
                      <a:pt x="21" y="17"/>
                      <a:pt x="7" y="27"/>
                    </a:cubicBezTo>
                    <a:cubicBezTo>
                      <a:pt x="1" y="31"/>
                      <a:pt x="10" y="24"/>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3" name="Freeform 7031">
                <a:extLst>
                  <a:ext uri="{FF2B5EF4-FFF2-40B4-BE49-F238E27FC236}">
                    <a16:creationId xmlns:a16="http://schemas.microsoft.com/office/drawing/2014/main" id="{E0F4CA32-0617-4B92-BA22-ED04F4CE191A}"/>
                  </a:ext>
                </a:extLst>
              </p:cNvPr>
              <p:cNvSpPr>
                <a:spLocks/>
              </p:cNvSpPr>
              <p:nvPr/>
            </p:nvSpPr>
            <p:spPr bwMode="auto">
              <a:xfrm>
                <a:off x="2679" y="1966"/>
                <a:ext cx="4" cy="10"/>
              </a:xfrm>
              <a:custGeom>
                <a:avLst/>
                <a:gdLst>
                  <a:gd name="T0" fmla="*/ 4 w 6"/>
                  <a:gd name="T1" fmla="*/ 14 h 17"/>
                  <a:gd name="T2" fmla="*/ 0 w 6"/>
                  <a:gd name="T3" fmla="*/ 2 h 17"/>
                  <a:gd name="T4" fmla="*/ 5 w 6"/>
                  <a:gd name="T5" fmla="*/ 13 h 17"/>
                  <a:gd name="T6" fmla="*/ 5 w 6"/>
                  <a:gd name="T7" fmla="*/ 17 h 17"/>
                  <a:gd name="T8" fmla="*/ 4 w 6"/>
                  <a:gd name="T9" fmla="*/ 14 h 17"/>
                </a:gdLst>
                <a:ahLst/>
                <a:cxnLst>
                  <a:cxn ang="0">
                    <a:pos x="T0" y="T1"/>
                  </a:cxn>
                  <a:cxn ang="0">
                    <a:pos x="T2" y="T3"/>
                  </a:cxn>
                  <a:cxn ang="0">
                    <a:pos x="T4" y="T5"/>
                  </a:cxn>
                  <a:cxn ang="0">
                    <a:pos x="T6" y="T7"/>
                  </a:cxn>
                  <a:cxn ang="0">
                    <a:pos x="T8" y="T9"/>
                  </a:cxn>
                </a:cxnLst>
                <a:rect l="0" t="0" r="r" b="b"/>
                <a:pathLst>
                  <a:path w="6" h="17">
                    <a:moveTo>
                      <a:pt x="4" y="14"/>
                    </a:moveTo>
                    <a:cubicBezTo>
                      <a:pt x="3" y="8"/>
                      <a:pt x="2" y="8"/>
                      <a:pt x="0" y="2"/>
                    </a:cubicBezTo>
                    <a:cubicBezTo>
                      <a:pt x="0" y="0"/>
                      <a:pt x="3" y="7"/>
                      <a:pt x="5" y="13"/>
                    </a:cubicBezTo>
                    <a:cubicBezTo>
                      <a:pt x="4" y="13"/>
                      <a:pt x="6" y="16"/>
                      <a:pt x="5" y="17"/>
                    </a:cubicBezTo>
                    <a:cubicBezTo>
                      <a:pt x="4" y="16"/>
                      <a:pt x="4" y="14"/>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4" name="Freeform 7032">
                <a:extLst>
                  <a:ext uri="{FF2B5EF4-FFF2-40B4-BE49-F238E27FC236}">
                    <a16:creationId xmlns:a16="http://schemas.microsoft.com/office/drawing/2014/main" id="{566761AC-95B5-4141-804A-19C600FB0571}"/>
                  </a:ext>
                </a:extLst>
              </p:cNvPr>
              <p:cNvSpPr>
                <a:spLocks/>
              </p:cNvSpPr>
              <p:nvPr/>
            </p:nvSpPr>
            <p:spPr bwMode="auto">
              <a:xfrm>
                <a:off x="2280" y="2556"/>
                <a:ext cx="64" cy="7"/>
              </a:xfrm>
              <a:custGeom>
                <a:avLst/>
                <a:gdLst>
                  <a:gd name="T0" fmla="*/ 35 w 114"/>
                  <a:gd name="T1" fmla="*/ 12 h 13"/>
                  <a:gd name="T2" fmla="*/ 24 w 114"/>
                  <a:gd name="T3" fmla="*/ 12 h 13"/>
                  <a:gd name="T4" fmla="*/ 0 w 114"/>
                  <a:gd name="T5" fmla="*/ 13 h 13"/>
                  <a:gd name="T6" fmla="*/ 36 w 114"/>
                  <a:gd name="T7" fmla="*/ 10 h 13"/>
                  <a:gd name="T8" fmla="*/ 62 w 114"/>
                  <a:gd name="T9" fmla="*/ 5 h 13"/>
                  <a:gd name="T10" fmla="*/ 86 w 114"/>
                  <a:gd name="T11" fmla="*/ 3 h 13"/>
                  <a:gd name="T12" fmla="*/ 63 w 114"/>
                  <a:gd name="T13" fmla="*/ 6 h 13"/>
                  <a:gd name="T14" fmla="*/ 70 w 114"/>
                  <a:gd name="T15" fmla="*/ 7 h 13"/>
                  <a:gd name="T16" fmla="*/ 113 w 114"/>
                  <a:gd name="T17" fmla="*/ 0 h 13"/>
                  <a:gd name="T18" fmla="*/ 93 w 114"/>
                  <a:gd name="T19" fmla="*/ 4 h 13"/>
                  <a:gd name="T20" fmla="*/ 75 w 114"/>
                  <a:gd name="T21" fmla="*/ 8 h 13"/>
                  <a:gd name="T22" fmla="*/ 45 w 114"/>
                  <a:gd name="T23" fmla="*/ 11 h 13"/>
                  <a:gd name="T24" fmla="*/ 54 w 114"/>
                  <a:gd name="T25" fmla="*/ 9 h 13"/>
                  <a:gd name="T26" fmla="*/ 42 w 114"/>
                  <a:gd name="T27" fmla="*/ 10 h 13"/>
                  <a:gd name="T28" fmla="*/ 35 w 114"/>
                  <a:gd name="T2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3">
                    <a:moveTo>
                      <a:pt x="35" y="12"/>
                    </a:moveTo>
                    <a:cubicBezTo>
                      <a:pt x="39" y="12"/>
                      <a:pt x="32" y="12"/>
                      <a:pt x="24" y="12"/>
                    </a:cubicBezTo>
                    <a:cubicBezTo>
                      <a:pt x="15" y="12"/>
                      <a:pt x="5" y="12"/>
                      <a:pt x="0" y="13"/>
                    </a:cubicBezTo>
                    <a:cubicBezTo>
                      <a:pt x="8" y="11"/>
                      <a:pt x="23" y="11"/>
                      <a:pt x="36" y="10"/>
                    </a:cubicBezTo>
                    <a:cubicBezTo>
                      <a:pt x="49" y="9"/>
                      <a:pt x="61" y="7"/>
                      <a:pt x="62" y="5"/>
                    </a:cubicBezTo>
                    <a:cubicBezTo>
                      <a:pt x="70" y="5"/>
                      <a:pt x="87" y="1"/>
                      <a:pt x="86" y="3"/>
                    </a:cubicBezTo>
                    <a:cubicBezTo>
                      <a:pt x="76" y="3"/>
                      <a:pt x="72" y="5"/>
                      <a:pt x="63" y="6"/>
                    </a:cubicBezTo>
                    <a:cubicBezTo>
                      <a:pt x="64" y="7"/>
                      <a:pt x="70" y="6"/>
                      <a:pt x="70" y="7"/>
                    </a:cubicBezTo>
                    <a:cubicBezTo>
                      <a:pt x="73" y="4"/>
                      <a:pt x="90" y="5"/>
                      <a:pt x="113" y="0"/>
                    </a:cubicBezTo>
                    <a:cubicBezTo>
                      <a:pt x="114" y="1"/>
                      <a:pt x="103" y="2"/>
                      <a:pt x="93" y="4"/>
                    </a:cubicBezTo>
                    <a:cubicBezTo>
                      <a:pt x="83" y="5"/>
                      <a:pt x="73" y="6"/>
                      <a:pt x="75" y="8"/>
                    </a:cubicBezTo>
                    <a:cubicBezTo>
                      <a:pt x="65" y="9"/>
                      <a:pt x="55" y="10"/>
                      <a:pt x="45" y="11"/>
                    </a:cubicBezTo>
                    <a:cubicBezTo>
                      <a:pt x="45" y="11"/>
                      <a:pt x="55" y="10"/>
                      <a:pt x="54" y="9"/>
                    </a:cubicBezTo>
                    <a:cubicBezTo>
                      <a:pt x="54" y="9"/>
                      <a:pt x="48" y="9"/>
                      <a:pt x="42" y="10"/>
                    </a:cubicBezTo>
                    <a:cubicBezTo>
                      <a:pt x="36" y="10"/>
                      <a:pt x="32" y="1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5" name="Freeform 7033">
                <a:extLst>
                  <a:ext uri="{FF2B5EF4-FFF2-40B4-BE49-F238E27FC236}">
                    <a16:creationId xmlns:a16="http://schemas.microsoft.com/office/drawing/2014/main" id="{EAA34703-C7BB-418A-A143-CF2750580A1A}"/>
                  </a:ext>
                </a:extLst>
              </p:cNvPr>
              <p:cNvSpPr>
                <a:spLocks/>
              </p:cNvSpPr>
              <p:nvPr/>
            </p:nvSpPr>
            <p:spPr bwMode="auto">
              <a:xfrm>
                <a:off x="1894" y="2378"/>
                <a:ext cx="9" cy="12"/>
              </a:xfrm>
              <a:custGeom>
                <a:avLst/>
                <a:gdLst>
                  <a:gd name="T0" fmla="*/ 15 w 15"/>
                  <a:gd name="T1" fmla="*/ 21 h 21"/>
                  <a:gd name="T2" fmla="*/ 0 w 15"/>
                  <a:gd name="T3" fmla="*/ 1 h 21"/>
                  <a:gd name="T4" fmla="*/ 7 w 15"/>
                  <a:gd name="T5" fmla="*/ 9 h 21"/>
                  <a:gd name="T6" fmla="*/ 15 w 15"/>
                  <a:gd name="T7" fmla="*/ 21 h 21"/>
                </a:gdLst>
                <a:ahLst/>
                <a:cxnLst>
                  <a:cxn ang="0">
                    <a:pos x="T0" y="T1"/>
                  </a:cxn>
                  <a:cxn ang="0">
                    <a:pos x="T2" y="T3"/>
                  </a:cxn>
                  <a:cxn ang="0">
                    <a:pos x="T4" y="T5"/>
                  </a:cxn>
                  <a:cxn ang="0">
                    <a:pos x="T6" y="T7"/>
                  </a:cxn>
                </a:cxnLst>
                <a:rect l="0" t="0" r="r" b="b"/>
                <a:pathLst>
                  <a:path w="15" h="21">
                    <a:moveTo>
                      <a:pt x="15" y="21"/>
                    </a:moveTo>
                    <a:cubicBezTo>
                      <a:pt x="14" y="21"/>
                      <a:pt x="6" y="9"/>
                      <a:pt x="0" y="1"/>
                    </a:cubicBezTo>
                    <a:cubicBezTo>
                      <a:pt x="0" y="0"/>
                      <a:pt x="4" y="4"/>
                      <a:pt x="7" y="9"/>
                    </a:cubicBezTo>
                    <a:cubicBezTo>
                      <a:pt x="11" y="15"/>
                      <a:pt x="15" y="20"/>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6" name="Freeform 7034">
                <a:extLst>
                  <a:ext uri="{FF2B5EF4-FFF2-40B4-BE49-F238E27FC236}">
                    <a16:creationId xmlns:a16="http://schemas.microsoft.com/office/drawing/2014/main" id="{78AD6EF0-DC99-4DD8-83BC-12DE6A5A38B2}"/>
                  </a:ext>
                </a:extLst>
              </p:cNvPr>
              <p:cNvSpPr>
                <a:spLocks/>
              </p:cNvSpPr>
              <p:nvPr/>
            </p:nvSpPr>
            <p:spPr bwMode="auto">
              <a:xfrm>
                <a:off x="2665" y="2302"/>
                <a:ext cx="6" cy="10"/>
              </a:xfrm>
              <a:custGeom>
                <a:avLst/>
                <a:gdLst>
                  <a:gd name="T0" fmla="*/ 11 w 11"/>
                  <a:gd name="T1" fmla="*/ 0 h 18"/>
                  <a:gd name="T2" fmla="*/ 5 w 11"/>
                  <a:gd name="T3" fmla="*/ 12 h 18"/>
                  <a:gd name="T4" fmla="*/ 0 w 11"/>
                  <a:gd name="T5" fmla="*/ 18 h 18"/>
                  <a:gd name="T6" fmla="*/ 11 w 11"/>
                  <a:gd name="T7" fmla="*/ 0 h 18"/>
                </a:gdLst>
                <a:ahLst/>
                <a:cxnLst>
                  <a:cxn ang="0">
                    <a:pos x="T0" y="T1"/>
                  </a:cxn>
                  <a:cxn ang="0">
                    <a:pos x="T2" y="T3"/>
                  </a:cxn>
                  <a:cxn ang="0">
                    <a:pos x="T4" y="T5"/>
                  </a:cxn>
                  <a:cxn ang="0">
                    <a:pos x="T6" y="T7"/>
                  </a:cxn>
                </a:cxnLst>
                <a:rect l="0" t="0" r="r" b="b"/>
                <a:pathLst>
                  <a:path w="11" h="18">
                    <a:moveTo>
                      <a:pt x="11" y="0"/>
                    </a:moveTo>
                    <a:cubicBezTo>
                      <a:pt x="9" y="5"/>
                      <a:pt x="7" y="6"/>
                      <a:pt x="5" y="12"/>
                    </a:cubicBezTo>
                    <a:cubicBezTo>
                      <a:pt x="7" y="2"/>
                      <a:pt x="2" y="18"/>
                      <a:pt x="0" y="18"/>
                    </a:cubicBezTo>
                    <a:cubicBezTo>
                      <a:pt x="5" y="8"/>
                      <a:pt x="9"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7" name="Freeform 7035">
                <a:extLst>
                  <a:ext uri="{FF2B5EF4-FFF2-40B4-BE49-F238E27FC236}">
                    <a16:creationId xmlns:a16="http://schemas.microsoft.com/office/drawing/2014/main" id="{F5ACAC53-3DA7-45B4-84EB-ACF04D972280}"/>
                  </a:ext>
                </a:extLst>
              </p:cNvPr>
              <p:cNvSpPr>
                <a:spLocks/>
              </p:cNvSpPr>
              <p:nvPr/>
            </p:nvSpPr>
            <p:spPr bwMode="auto">
              <a:xfrm>
                <a:off x="2099" y="2530"/>
                <a:ext cx="32" cy="11"/>
              </a:xfrm>
              <a:custGeom>
                <a:avLst/>
                <a:gdLst>
                  <a:gd name="T0" fmla="*/ 29 w 57"/>
                  <a:gd name="T1" fmla="*/ 14 h 20"/>
                  <a:gd name="T2" fmla="*/ 20 w 57"/>
                  <a:gd name="T3" fmla="*/ 9 h 20"/>
                  <a:gd name="T4" fmla="*/ 0 w 57"/>
                  <a:gd name="T5" fmla="*/ 0 h 20"/>
                  <a:gd name="T6" fmla="*/ 57 w 57"/>
                  <a:gd name="T7" fmla="*/ 20 h 20"/>
                  <a:gd name="T8" fmla="*/ 29 w 57"/>
                  <a:gd name="T9" fmla="*/ 14 h 20"/>
                </a:gdLst>
                <a:ahLst/>
                <a:cxnLst>
                  <a:cxn ang="0">
                    <a:pos x="T0" y="T1"/>
                  </a:cxn>
                  <a:cxn ang="0">
                    <a:pos x="T2" y="T3"/>
                  </a:cxn>
                  <a:cxn ang="0">
                    <a:pos x="T4" y="T5"/>
                  </a:cxn>
                  <a:cxn ang="0">
                    <a:pos x="T6" y="T7"/>
                  </a:cxn>
                  <a:cxn ang="0">
                    <a:pos x="T8" y="T9"/>
                  </a:cxn>
                </a:cxnLst>
                <a:rect l="0" t="0" r="r" b="b"/>
                <a:pathLst>
                  <a:path w="57" h="20">
                    <a:moveTo>
                      <a:pt x="29" y="14"/>
                    </a:moveTo>
                    <a:cubicBezTo>
                      <a:pt x="35" y="15"/>
                      <a:pt x="29" y="12"/>
                      <a:pt x="20" y="9"/>
                    </a:cubicBezTo>
                    <a:cubicBezTo>
                      <a:pt x="11" y="6"/>
                      <a:pt x="1" y="2"/>
                      <a:pt x="0" y="0"/>
                    </a:cubicBezTo>
                    <a:cubicBezTo>
                      <a:pt x="21" y="10"/>
                      <a:pt x="42" y="16"/>
                      <a:pt x="57" y="20"/>
                    </a:cubicBezTo>
                    <a:cubicBezTo>
                      <a:pt x="45" y="17"/>
                      <a:pt x="36" y="15"/>
                      <a:pt x="2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8" name="Freeform 7036">
                <a:extLst>
                  <a:ext uri="{FF2B5EF4-FFF2-40B4-BE49-F238E27FC236}">
                    <a16:creationId xmlns:a16="http://schemas.microsoft.com/office/drawing/2014/main" id="{FC56965E-A21D-44CF-93E2-A0C652EFA982}"/>
                  </a:ext>
                </a:extLst>
              </p:cNvPr>
              <p:cNvSpPr>
                <a:spLocks/>
              </p:cNvSpPr>
              <p:nvPr/>
            </p:nvSpPr>
            <p:spPr bwMode="auto">
              <a:xfrm>
                <a:off x="2312" y="2551"/>
                <a:ext cx="44" cy="7"/>
              </a:xfrm>
              <a:custGeom>
                <a:avLst/>
                <a:gdLst>
                  <a:gd name="T0" fmla="*/ 76 w 77"/>
                  <a:gd name="T1" fmla="*/ 0 h 12"/>
                  <a:gd name="T2" fmla="*/ 71 w 77"/>
                  <a:gd name="T3" fmla="*/ 3 h 12"/>
                  <a:gd name="T4" fmla="*/ 56 w 77"/>
                  <a:gd name="T5" fmla="*/ 4 h 12"/>
                  <a:gd name="T6" fmla="*/ 41 w 77"/>
                  <a:gd name="T7" fmla="*/ 9 h 12"/>
                  <a:gd name="T8" fmla="*/ 0 w 77"/>
                  <a:gd name="T9" fmla="*/ 12 h 12"/>
                  <a:gd name="T10" fmla="*/ 40 w 77"/>
                  <a:gd name="T11" fmla="*/ 7 h 12"/>
                  <a:gd name="T12" fmla="*/ 76 w 7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7" h="12">
                    <a:moveTo>
                      <a:pt x="76" y="0"/>
                    </a:moveTo>
                    <a:cubicBezTo>
                      <a:pt x="77" y="1"/>
                      <a:pt x="67" y="2"/>
                      <a:pt x="71" y="3"/>
                    </a:cubicBezTo>
                    <a:cubicBezTo>
                      <a:pt x="62" y="5"/>
                      <a:pt x="62" y="4"/>
                      <a:pt x="56" y="4"/>
                    </a:cubicBezTo>
                    <a:cubicBezTo>
                      <a:pt x="52" y="6"/>
                      <a:pt x="40" y="7"/>
                      <a:pt x="41" y="9"/>
                    </a:cubicBezTo>
                    <a:cubicBezTo>
                      <a:pt x="30" y="9"/>
                      <a:pt x="16" y="11"/>
                      <a:pt x="0" y="12"/>
                    </a:cubicBezTo>
                    <a:cubicBezTo>
                      <a:pt x="13" y="11"/>
                      <a:pt x="27" y="9"/>
                      <a:pt x="40" y="7"/>
                    </a:cubicBezTo>
                    <a:cubicBezTo>
                      <a:pt x="53" y="4"/>
                      <a:pt x="66" y="2"/>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19" name="Freeform 7037">
                <a:extLst>
                  <a:ext uri="{FF2B5EF4-FFF2-40B4-BE49-F238E27FC236}">
                    <a16:creationId xmlns:a16="http://schemas.microsoft.com/office/drawing/2014/main" id="{4B5DC395-49E8-4D6C-B82F-58BD50999610}"/>
                  </a:ext>
                </a:extLst>
              </p:cNvPr>
              <p:cNvSpPr>
                <a:spLocks/>
              </p:cNvSpPr>
              <p:nvPr/>
            </p:nvSpPr>
            <p:spPr bwMode="auto">
              <a:xfrm>
                <a:off x="2626" y="2195"/>
                <a:ext cx="68" cy="178"/>
              </a:xfrm>
              <a:custGeom>
                <a:avLst/>
                <a:gdLst>
                  <a:gd name="T0" fmla="*/ 32 w 119"/>
                  <a:gd name="T1" fmla="*/ 261 h 313"/>
                  <a:gd name="T2" fmla="*/ 26 w 119"/>
                  <a:gd name="T3" fmla="*/ 272 h 313"/>
                  <a:gd name="T4" fmla="*/ 29 w 119"/>
                  <a:gd name="T5" fmla="*/ 275 h 313"/>
                  <a:gd name="T6" fmla="*/ 14 w 119"/>
                  <a:gd name="T7" fmla="*/ 294 h 313"/>
                  <a:gd name="T8" fmla="*/ 7 w 119"/>
                  <a:gd name="T9" fmla="*/ 308 h 313"/>
                  <a:gd name="T10" fmla="*/ 2 w 119"/>
                  <a:gd name="T11" fmla="*/ 313 h 313"/>
                  <a:gd name="T12" fmla="*/ 9 w 119"/>
                  <a:gd name="T13" fmla="*/ 302 h 313"/>
                  <a:gd name="T14" fmla="*/ 0 w 119"/>
                  <a:gd name="T15" fmla="*/ 310 h 313"/>
                  <a:gd name="T16" fmla="*/ 7 w 119"/>
                  <a:gd name="T17" fmla="*/ 302 h 313"/>
                  <a:gd name="T18" fmla="*/ 11 w 119"/>
                  <a:gd name="T19" fmla="*/ 291 h 313"/>
                  <a:gd name="T20" fmla="*/ 5 w 119"/>
                  <a:gd name="T21" fmla="*/ 302 h 313"/>
                  <a:gd name="T22" fmla="*/ 1 w 119"/>
                  <a:gd name="T23" fmla="*/ 304 h 313"/>
                  <a:gd name="T24" fmla="*/ 10 w 119"/>
                  <a:gd name="T25" fmla="*/ 291 h 313"/>
                  <a:gd name="T26" fmla="*/ 5 w 119"/>
                  <a:gd name="T27" fmla="*/ 291 h 313"/>
                  <a:gd name="T28" fmla="*/ 40 w 119"/>
                  <a:gd name="T29" fmla="*/ 233 h 313"/>
                  <a:gd name="T30" fmla="*/ 43 w 119"/>
                  <a:gd name="T31" fmla="*/ 231 h 313"/>
                  <a:gd name="T32" fmla="*/ 51 w 119"/>
                  <a:gd name="T33" fmla="*/ 211 h 313"/>
                  <a:gd name="T34" fmla="*/ 56 w 119"/>
                  <a:gd name="T35" fmla="*/ 205 h 313"/>
                  <a:gd name="T36" fmla="*/ 70 w 119"/>
                  <a:gd name="T37" fmla="*/ 173 h 313"/>
                  <a:gd name="T38" fmla="*/ 83 w 119"/>
                  <a:gd name="T39" fmla="*/ 139 h 313"/>
                  <a:gd name="T40" fmla="*/ 68 w 119"/>
                  <a:gd name="T41" fmla="*/ 171 h 313"/>
                  <a:gd name="T42" fmla="*/ 77 w 119"/>
                  <a:gd name="T43" fmla="*/ 145 h 313"/>
                  <a:gd name="T44" fmla="*/ 98 w 119"/>
                  <a:gd name="T45" fmla="*/ 88 h 313"/>
                  <a:gd name="T46" fmla="*/ 93 w 119"/>
                  <a:gd name="T47" fmla="*/ 98 h 313"/>
                  <a:gd name="T48" fmla="*/ 97 w 119"/>
                  <a:gd name="T49" fmla="*/ 86 h 313"/>
                  <a:gd name="T50" fmla="*/ 94 w 119"/>
                  <a:gd name="T51" fmla="*/ 92 h 313"/>
                  <a:gd name="T52" fmla="*/ 96 w 119"/>
                  <a:gd name="T53" fmla="*/ 83 h 313"/>
                  <a:gd name="T54" fmla="*/ 98 w 119"/>
                  <a:gd name="T55" fmla="*/ 69 h 313"/>
                  <a:gd name="T56" fmla="*/ 102 w 119"/>
                  <a:gd name="T57" fmla="*/ 65 h 313"/>
                  <a:gd name="T58" fmla="*/ 99 w 119"/>
                  <a:gd name="T59" fmla="*/ 85 h 313"/>
                  <a:gd name="T60" fmla="*/ 101 w 119"/>
                  <a:gd name="T61" fmla="*/ 72 h 313"/>
                  <a:gd name="T62" fmla="*/ 105 w 119"/>
                  <a:gd name="T63" fmla="*/ 56 h 313"/>
                  <a:gd name="T64" fmla="*/ 107 w 119"/>
                  <a:gd name="T65" fmla="*/ 55 h 313"/>
                  <a:gd name="T66" fmla="*/ 108 w 119"/>
                  <a:gd name="T67" fmla="*/ 41 h 313"/>
                  <a:gd name="T68" fmla="*/ 110 w 119"/>
                  <a:gd name="T69" fmla="*/ 43 h 313"/>
                  <a:gd name="T70" fmla="*/ 115 w 119"/>
                  <a:gd name="T71" fmla="*/ 13 h 313"/>
                  <a:gd name="T72" fmla="*/ 118 w 119"/>
                  <a:gd name="T73" fmla="*/ 0 h 313"/>
                  <a:gd name="T74" fmla="*/ 105 w 119"/>
                  <a:gd name="T75" fmla="*/ 67 h 313"/>
                  <a:gd name="T76" fmla="*/ 83 w 119"/>
                  <a:gd name="T77" fmla="*/ 139 h 313"/>
                  <a:gd name="T78" fmla="*/ 89 w 119"/>
                  <a:gd name="T79" fmla="*/ 127 h 313"/>
                  <a:gd name="T80" fmla="*/ 90 w 119"/>
                  <a:gd name="T81" fmla="*/ 118 h 313"/>
                  <a:gd name="T82" fmla="*/ 98 w 119"/>
                  <a:gd name="T83" fmla="*/ 103 h 313"/>
                  <a:gd name="T84" fmla="*/ 98 w 119"/>
                  <a:gd name="T85" fmla="*/ 97 h 313"/>
                  <a:gd name="T86" fmla="*/ 101 w 119"/>
                  <a:gd name="T87" fmla="*/ 93 h 313"/>
                  <a:gd name="T88" fmla="*/ 105 w 119"/>
                  <a:gd name="T89" fmla="*/ 76 h 313"/>
                  <a:gd name="T90" fmla="*/ 111 w 119"/>
                  <a:gd name="T91" fmla="*/ 60 h 313"/>
                  <a:gd name="T92" fmla="*/ 105 w 119"/>
                  <a:gd name="T93" fmla="*/ 82 h 313"/>
                  <a:gd name="T94" fmla="*/ 100 w 119"/>
                  <a:gd name="T95" fmla="*/ 102 h 313"/>
                  <a:gd name="T96" fmla="*/ 98 w 119"/>
                  <a:gd name="T97" fmla="*/ 102 h 313"/>
                  <a:gd name="T98" fmla="*/ 92 w 119"/>
                  <a:gd name="T99" fmla="*/ 132 h 313"/>
                  <a:gd name="T100" fmla="*/ 84 w 119"/>
                  <a:gd name="T101" fmla="*/ 138 h 313"/>
                  <a:gd name="T102" fmla="*/ 83 w 119"/>
                  <a:gd name="T103" fmla="*/ 147 h 313"/>
                  <a:gd name="T104" fmla="*/ 67 w 119"/>
                  <a:gd name="T105" fmla="*/ 183 h 313"/>
                  <a:gd name="T106" fmla="*/ 49 w 119"/>
                  <a:gd name="T107" fmla="*/ 225 h 313"/>
                  <a:gd name="T108" fmla="*/ 26 w 119"/>
                  <a:gd name="T109" fmla="*/ 261 h 313"/>
                  <a:gd name="T110" fmla="*/ 32 w 119"/>
                  <a:gd name="T111" fmla="*/ 26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313">
                    <a:moveTo>
                      <a:pt x="32" y="261"/>
                    </a:moveTo>
                    <a:cubicBezTo>
                      <a:pt x="32" y="264"/>
                      <a:pt x="30" y="265"/>
                      <a:pt x="26" y="272"/>
                    </a:cubicBezTo>
                    <a:cubicBezTo>
                      <a:pt x="35" y="262"/>
                      <a:pt x="22" y="283"/>
                      <a:pt x="29" y="275"/>
                    </a:cubicBezTo>
                    <a:cubicBezTo>
                      <a:pt x="22" y="284"/>
                      <a:pt x="21" y="286"/>
                      <a:pt x="14" y="294"/>
                    </a:cubicBezTo>
                    <a:cubicBezTo>
                      <a:pt x="11" y="299"/>
                      <a:pt x="14" y="298"/>
                      <a:pt x="7" y="308"/>
                    </a:cubicBezTo>
                    <a:cubicBezTo>
                      <a:pt x="7" y="307"/>
                      <a:pt x="5" y="310"/>
                      <a:pt x="2" y="313"/>
                    </a:cubicBezTo>
                    <a:cubicBezTo>
                      <a:pt x="3" y="310"/>
                      <a:pt x="6" y="306"/>
                      <a:pt x="9" y="302"/>
                    </a:cubicBezTo>
                    <a:cubicBezTo>
                      <a:pt x="9" y="299"/>
                      <a:pt x="1" y="311"/>
                      <a:pt x="0" y="310"/>
                    </a:cubicBezTo>
                    <a:cubicBezTo>
                      <a:pt x="4" y="304"/>
                      <a:pt x="3" y="307"/>
                      <a:pt x="7" y="302"/>
                    </a:cubicBezTo>
                    <a:cubicBezTo>
                      <a:pt x="4" y="302"/>
                      <a:pt x="10" y="295"/>
                      <a:pt x="11" y="291"/>
                    </a:cubicBezTo>
                    <a:cubicBezTo>
                      <a:pt x="9" y="292"/>
                      <a:pt x="5" y="301"/>
                      <a:pt x="5" y="302"/>
                    </a:cubicBezTo>
                    <a:cubicBezTo>
                      <a:pt x="2" y="305"/>
                      <a:pt x="2" y="304"/>
                      <a:pt x="1" y="304"/>
                    </a:cubicBezTo>
                    <a:cubicBezTo>
                      <a:pt x="4" y="300"/>
                      <a:pt x="7" y="295"/>
                      <a:pt x="10" y="291"/>
                    </a:cubicBezTo>
                    <a:cubicBezTo>
                      <a:pt x="7" y="293"/>
                      <a:pt x="3" y="296"/>
                      <a:pt x="5" y="291"/>
                    </a:cubicBezTo>
                    <a:cubicBezTo>
                      <a:pt x="15" y="278"/>
                      <a:pt x="27" y="259"/>
                      <a:pt x="40" y="233"/>
                    </a:cubicBezTo>
                    <a:cubicBezTo>
                      <a:pt x="40" y="234"/>
                      <a:pt x="42" y="231"/>
                      <a:pt x="43" y="231"/>
                    </a:cubicBezTo>
                    <a:cubicBezTo>
                      <a:pt x="48" y="221"/>
                      <a:pt x="48" y="219"/>
                      <a:pt x="51" y="211"/>
                    </a:cubicBezTo>
                    <a:cubicBezTo>
                      <a:pt x="52" y="212"/>
                      <a:pt x="54" y="210"/>
                      <a:pt x="56" y="205"/>
                    </a:cubicBezTo>
                    <a:cubicBezTo>
                      <a:pt x="59" y="198"/>
                      <a:pt x="65" y="186"/>
                      <a:pt x="70" y="173"/>
                    </a:cubicBezTo>
                    <a:cubicBezTo>
                      <a:pt x="76" y="160"/>
                      <a:pt x="81" y="147"/>
                      <a:pt x="83" y="139"/>
                    </a:cubicBezTo>
                    <a:cubicBezTo>
                      <a:pt x="74" y="153"/>
                      <a:pt x="74" y="162"/>
                      <a:pt x="68" y="171"/>
                    </a:cubicBezTo>
                    <a:cubicBezTo>
                      <a:pt x="70" y="165"/>
                      <a:pt x="76" y="150"/>
                      <a:pt x="77" y="145"/>
                    </a:cubicBezTo>
                    <a:cubicBezTo>
                      <a:pt x="84" y="132"/>
                      <a:pt x="90" y="112"/>
                      <a:pt x="98" y="88"/>
                    </a:cubicBezTo>
                    <a:cubicBezTo>
                      <a:pt x="96" y="91"/>
                      <a:pt x="94" y="96"/>
                      <a:pt x="93" y="98"/>
                    </a:cubicBezTo>
                    <a:cubicBezTo>
                      <a:pt x="93" y="99"/>
                      <a:pt x="93" y="97"/>
                      <a:pt x="97" y="86"/>
                    </a:cubicBezTo>
                    <a:cubicBezTo>
                      <a:pt x="96" y="84"/>
                      <a:pt x="94" y="92"/>
                      <a:pt x="94" y="92"/>
                    </a:cubicBezTo>
                    <a:cubicBezTo>
                      <a:pt x="94" y="94"/>
                      <a:pt x="95" y="89"/>
                      <a:pt x="96" y="83"/>
                    </a:cubicBezTo>
                    <a:cubicBezTo>
                      <a:pt x="97" y="77"/>
                      <a:pt x="98" y="71"/>
                      <a:pt x="98" y="69"/>
                    </a:cubicBezTo>
                    <a:cubicBezTo>
                      <a:pt x="99" y="66"/>
                      <a:pt x="101" y="64"/>
                      <a:pt x="102" y="65"/>
                    </a:cubicBezTo>
                    <a:cubicBezTo>
                      <a:pt x="100" y="74"/>
                      <a:pt x="96" y="87"/>
                      <a:pt x="99" y="85"/>
                    </a:cubicBezTo>
                    <a:cubicBezTo>
                      <a:pt x="102" y="76"/>
                      <a:pt x="101" y="74"/>
                      <a:pt x="101" y="72"/>
                    </a:cubicBezTo>
                    <a:cubicBezTo>
                      <a:pt x="101" y="71"/>
                      <a:pt x="102" y="68"/>
                      <a:pt x="105" y="56"/>
                    </a:cubicBezTo>
                    <a:cubicBezTo>
                      <a:pt x="107" y="55"/>
                      <a:pt x="107" y="55"/>
                      <a:pt x="107" y="55"/>
                    </a:cubicBezTo>
                    <a:cubicBezTo>
                      <a:pt x="107" y="51"/>
                      <a:pt x="109" y="43"/>
                      <a:pt x="108" y="41"/>
                    </a:cubicBezTo>
                    <a:cubicBezTo>
                      <a:pt x="110" y="33"/>
                      <a:pt x="109" y="44"/>
                      <a:pt x="110" y="43"/>
                    </a:cubicBezTo>
                    <a:cubicBezTo>
                      <a:pt x="113" y="31"/>
                      <a:pt x="115" y="18"/>
                      <a:pt x="115" y="13"/>
                    </a:cubicBezTo>
                    <a:cubicBezTo>
                      <a:pt x="116" y="10"/>
                      <a:pt x="119" y="5"/>
                      <a:pt x="118" y="0"/>
                    </a:cubicBezTo>
                    <a:cubicBezTo>
                      <a:pt x="117" y="15"/>
                      <a:pt x="112" y="40"/>
                      <a:pt x="105" y="67"/>
                    </a:cubicBezTo>
                    <a:cubicBezTo>
                      <a:pt x="98" y="93"/>
                      <a:pt x="88" y="120"/>
                      <a:pt x="83" y="139"/>
                    </a:cubicBezTo>
                    <a:cubicBezTo>
                      <a:pt x="84" y="138"/>
                      <a:pt x="87" y="131"/>
                      <a:pt x="89" y="127"/>
                    </a:cubicBezTo>
                    <a:cubicBezTo>
                      <a:pt x="91" y="120"/>
                      <a:pt x="91" y="117"/>
                      <a:pt x="90" y="118"/>
                    </a:cubicBezTo>
                    <a:cubicBezTo>
                      <a:pt x="92" y="115"/>
                      <a:pt x="95" y="110"/>
                      <a:pt x="98" y="103"/>
                    </a:cubicBezTo>
                    <a:cubicBezTo>
                      <a:pt x="98" y="100"/>
                      <a:pt x="98" y="98"/>
                      <a:pt x="98" y="97"/>
                    </a:cubicBezTo>
                    <a:cubicBezTo>
                      <a:pt x="99" y="93"/>
                      <a:pt x="100" y="94"/>
                      <a:pt x="101" y="93"/>
                    </a:cubicBezTo>
                    <a:cubicBezTo>
                      <a:pt x="101" y="90"/>
                      <a:pt x="103" y="83"/>
                      <a:pt x="105" y="76"/>
                    </a:cubicBezTo>
                    <a:cubicBezTo>
                      <a:pt x="107" y="69"/>
                      <a:pt x="109" y="62"/>
                      <a:pt x="111" y="60"/>
                    </a:cubicBezTo>
                    <a:cubicBezTo>
                      <a:pt x="108" y="69"/>
                      <a:pt x="106" y="76"/>
                      <a:pt x="105" y="82"/>
                    </a:cubicBezTo>
                    <a:cubicBezTo>
                      <a:pt x="103" y="88"/>
                      <a:pt x="102" y="94"/>
                      <a:pt x="100" y="102"/>
                    </a:cubicBezTo>
                    <a:cubicBezTo>
                      <a:pt x="98" y="102"/>
                      <a:pt x="98" y="102"/>
                      <a:pt x="98" y="102"/>
                    </a:cubicBezTo>
                    <a:cubicBezTo>
                      <a:pt x="95" y="117"/>
                      <a:pt x="91" y="130"/>
                      <a:pt x="92" y="132"/>
                    </a:cubicBezTo>
                    <a:cubicBezTo>
                      <a:pt x="90" y="132"/>
                      <a:pt x="86" y="137"/>
                      <a:pt x="84" y="138"/>
                    </a:cubicBezTo>
                    <a:cubicBezTo>
                      <a:pt x="80" y="148"/>
                      <a:pt x="84" y="142"/>
                      <a:pt x="83" y="147"/>
                    </a:cubicBezTo>
                    <a:cubicBezTo>
                      <a:pt x="77" y="159"/>
                      <a:pt x="72" y="171"/>
                      <a:pt x="67" y="183"/>
                    </a:cubicBezTo>
                    <a:cubicBezTo>
                      <a:pt x="62" y="196"/>
                      <a:pt x="56" y="210"/>
                      <a:pt x="49" y="225"/>
                    </a:cubicBezTo>
                    <a:cubicBezTo>
                      <a:pt x="41" y="234"/>
                      <a:pt x="37" y="246"/>
                      <a:pt x="26" y="261"/>
                    </a:cubicBezTo>
                    <a:cubicBezTo>
                      <a:pt x="22" y="270"/>
                      <a:pt x="29" y="264"/>
                      <a:pt x="32"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320" name="Freeform 7038">
                <a:extLst>
                  <a:ext uri="{FF2B5EF4-FFF2-40B4-BE49-F238E27FC236}">
                    <a16:creationId xmlns:a16="http://schemas.microsoft.com/office/drawing/2014/main" id="{4ACE5B21-7243-4541-9D45-1D248422ED90}"/>
                  </a:ext>
                </a:extLst>
              </p:cNvPr>
              <p:cNvSpPr>
                <a:spLocks/>
              </p:cNvSpPr>
              <p:nvPr/>
            </p:nvSpPr>
            <p:spPr bwMode="auto">
              <a:xfrm>
                <a:off x="2645" y="2295"/>
                <a:ext cx="24" cy="47"/>
              </a:xfrm>
              <a:custGeom>
                <a:avLst/>
                <a:gdLst>
                  <a:gd name="T0" fmla="*/ 5 w 43"/>
                  <a:gd name="T1" fmla="*/ 71 h 82"/>
                  <a:gd name="T2" fmla="*/ 5 w 43"/>
                  <a:gd name="T3" fmla="*/ 69 h 82"/>
                  <a:gd name="T4" fmla="*/ 23 w 43"/>
                  <a:gd name="T5" fmla="*/ 35 h 82"/>
                  <a:gd name="T6" fmla="*/ 38 w 43"/>
                  <a:gd name="T7" fmla="*/ 6 h 82"/>
                  <a:gd name="T8" fmla="*/ 38 w 43"/>
                  <a:gd name="T9" fmla="*/ 7 h 82"/>
                  <a:gd name="T10" fmla="*/ 35 w 43"/>
                  <a:gd name="T11" fmla="*/ 15 h 82"/>
                  <a:gd name="T12" fmla="*/ 39 w 43"/>
                  <a:gd name="T13" fmla="*/ 6 h 82"/>
                  <a:gd name="T14" fmla="*/ 41 w 43"/>
                  <a:gd name="T15" fmla="*/ 3 h 82"/>
                  <a:gd name="T16" fmla="*/ 43 w 43"/>
                  <a:gd name="T17" fmla="*/ 3 h 82"/>
                  <a:gd name="T18" fmla="*/ 37 w 43"/>
                  <a:gd name="T19" fmla="*/ 15 h 82"/>
                  <a:gd name="T20" fmla="*/ 30 w 43"/>
                  <a:gd name="T21" fmla="*/ 29 h 82"/>
                  <a:gd name="T22" fmla="*/ 26 w 43"/>
                  <a:gd name="T23" fmla="*/ 43 h 82"/>
                  <a:gd name="T24" fmla="*/ 21 w 43"/>
                  <a:gd name="T25" fmla="*/ 46 h 82"/>
                  <a:gd name="T26" fmla="*/ 14 w 43"/>
                  <a:gd name="T27" fmla="*/ 60 h 82"/>
                  <a:gd name="T28" fmla="*/ 21 w 43"/>
                  <a:gd name="T29" fmla="*/ 54 h 82"/>
                  <a:gd name="T30" fmla="*/ 14 w 43"/>
                  <a:gd name="T31" fmla="*/ 66 h 82"/>
                  <a:gd name="T32" fmla="*/ 13 w 43"/>
                  <a:gd name="T33" fmla="*/ 63 h 82"/>
                  <a:gd name="T34" fmla="*/ 10 w 43"/>
                  <a:gd name="T35" fmla="*/ 66 h 82"/>
                  <a:gd name="T36" fmla="*/ 1 w 43"/>
                  <a:gd name="T37" fmla="*/ 82 h 82"/>
                  <a:gd name="T38" fmla="*/ 13 w 43"/>
                  <a:gd name="T39" fmla="*/ 60 h 82"/>
                  <a:gd name="T40" fmla="*/ 3 w 43"/>
                  <a:gd name="T41" fmla="*/ 74 h 82"/>
                  <a:gd name="T42" fmla="*/ 5 w 43"/>
                  <a:gd name="T43" fmla="*/ 7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82">
                    <a:moveTo>
                      <a:pt x="5" y="71"/>
                    </a:moveTo>
                    <a:cubicBezTo>
                      <a:pt x="6" y="69"/>
                      <a:pt x="5" y="69"/>
                      <a:pt x="5" y="69"/>
                    </a:cubicBezTo>
                    <a:cubicBezTo>
                      <a:pt x="11" y="58"/>
                      <a:pt x="21" y="42"/>
                      <a:pt x="23" y="35"/>
                    </a:cubicBezTo>
                    <a:cubicBezTo>
                      <a:pt x="28" y="28"/>
                      <a:pt x="29" y="24"/>
                      <a:pt x="38" y="6"/>
                    </a:cubicBezTo>
                    <a:cubicBezTo>
                      <a:pt x="41" y="0"/>
                      <a:pt x="40" y="3"/>
                      <a:pt x="38" y="7"/>
                    </a:cubicBezTo>
                    <a:cubicBezTo>
                      <a:pt x="36" y="11"/>
                      <a:pt x="34" y="16"/>
                      <a:pt x="35" y="15"/>
                    </a:cubicBezTo>
                    <a:cubicBezTo>
                      <a:pt x="36" y="14"/>
                      <a:pt x="40" y="6"/>
                      <a:pt x="39" y="6"/>
                    </a:cubicBezTo>
                    <a:cubicBezTo>
                      <a:pt x="40" y="3"/>
                      <a:pt x="41" y="3"/>
                      <a:pt x="41" y="3"/>
                    </a:cubicBezTo>
                    <a:cubicBezTo>
                      <a:pt x="43" y="3"/>
                      <a:pt x="43" y="3"/>
                      <a:pt x="43" y="3"/>
                    </a:cubicBezTo>
                    <a:cubicBezTo>
                      <a:pt x="39" y="9"/>
                      <a:pt x="38" y="12"/>
                      <a:pt x="37" y="15"/>
                    </a:cubicBezTo>
                    <a:cubicBezTo>
                      <a:pt x="35" y="18"/>
                      <a:pt x="34" y="22"/>
                      <a:pt x="30" y="29"/>
                    </a:cubicBezTo>
                    <a:cubicBezTo>
                      <a:pt x="28" y="35"/>
                      <a:pt x="35" y="28"/>
                      <a:pt x="26" y="43"/>
                    </a:cubicBezTo>
                    <a:cubicBezTo>
                      <a:pt x="29" y="35"/>
                      <a:pt x="21" y="50"/>
                      <a:pt x="21" y="46"/>
                    </a:cubicBezTo>
                    <a:cubicBezTo>
                      <a:pt x="20" y="49"/>
                      <a:pt x="18" y="54"/>
                      <a:pt x="14" y="60"/>
                    </a:cubicBezTo>
                    <a:cubicBezTo>
                      <a:pt x="19" y="53"/>
                      <a:pt x="17" y="58"/>
                      <a:pt x="21" y="54"/>
                    </a:cubicBezTo>
                    <a:cubicBezTo>
                      <a:pt x="17" y="64"/>
                      <a:pt x="18" y="57"/>
                      <a:pt x="14" y="66"/>
                    </a:cubicBezTo>
                    <a:cubicBezTo>
                      <a:pt x="12" y="66"/>
                      <a:pt x="14" y="62"/>
                      <a:pt x="13" y="63"/>
                    </a:cubicBezTo>
                    <a:cubicBezTo>
                      <a:pt x="12" y="63"/>
                      <a:pt x="11" y="66"/>
                      <a:pt x="10" y="66"/>
                    </a:cubicBezTo>
                    <a:cubicBezTo>
                      <a:pt x="5" y="74"/>
                      <a:pt x="5" y="76"/>
                      <a:pt x="1" y="82"/>
                    </a:cubicBezTo>
                    <a:cubicBezTo>
                      <a:pt x="0" y="82"/>
                      <a:pt x="8" y="69"/>
                      <a:pt x="13" y="60"/>
                    </a:cubicBezTo>
                    <a:cubicBezTo>
                      <a:pt x="11" y="60"/>
                      <a:pt x="6" y="71"/>
                      <a:pt x="3" y="74"/>
                    </a:cubicBezTo>
                    <a:cubicBezTo>
                      <a:pt x="3" y="74"/>
                      <a:pt x="5" y="71"/>
                      <a:pt x="5"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sp>
          <p:nvSpPr>
            <p:cNvPr id="54" name="Freeform 7040">
              <a:extLst>
                <a:ext uri="{FF2B5EF4-FFF2-40B4-BE49-F238E27FC236}">
                  <a16:creationId xmlns:a16="http://schemas.microsoft.com/office/drawing/2014/main" id="{7E19A526-5748-471C-9E2E-142097CE596B}"/>
                </a:ext>
              </a:extLst>
            </p:cNvPr>
            <p:cNvSpPr>
              <a:spLocks/>
            </p:cNvSpPr>
            <p:nvPr/>
          </p:nvSpPr>
          <p:spPr bwMode="auto">
            <a:xfrm>
              <a:off x="4485773" y="5935517"/>
              <a:ext cx="19050" cy="11113"/>
            </a:xfrm>
            <a:custGeom>
              <a:avLst/>
              <a:gdLst>
                <a:gd name="T0" fmla="*/ 21 w 21"/>
                <a:gd name="T1" fmla="*/ 3 h 12"/>
                <a:gd name="T2" fmla="*/ 17 w 21"/>
                <a:gd name="T3" fmla="*/ 4 h 12"/>
                <a:gd name="T4" fmla="*/ 9 w 21"/>
                <a:gd name="T5" fmla="*/ 9 h 12"/>
                <a:gd name="T6" fmla="*/ 0 w 21"/>
                <a:gd name="T7" fmla="*/ 11 h 12"/>
                <a:gd name="T8" fmla="*/ 21 w 21"/>
                <a:gd name="T9" fmla="*/ 0 h 12"/>
                <a:gd name="T10" fmla="*/ 21 w 21"/>
                <a:gd name="T11" fmla="*/ 3 h 12"/>
              </a:gdLst>
              <a:ahLst/>
              <a:cxnLst>
                <a:cxn ang="0">
                  <a:pos x="T0" y="T1"/>
                </a:cxn>
                <a:cxn ang="0">
                  <a:pos x="T2" y="T3"/>
                </a:cxn>
                <a:cxn ang="0">
                  <a:pos x="T4" y="T5"/>
                </a:cxn>
                <a:cxn ang="0">
                  <a:pos x="T6" y="T7"/>
                </a:cxn>
                <a:cxn ang="0">
                  <a:pos x="T8" y="T9"/>
                </a:cxn>
                <a:cxn ang="0">
                  <a:pos x="T10" y="T11"/>
                </a:cxn>
              </a:cxnLst>
              <a:rect l="0" t="0" r="r" b="b"/>
              <a:pathLst>
                <a:path w="21" h="12">
                  <a:moveTo>
                    <a:pt x="21" y="3"/>
                  </a:moveTo>
                  <a:cubicBezTo>
                    <a:pt x="19" y="5"/>
                    <a:pt x="17" y="5"/>
                    <a:pt x="17" y="4"/>
                  </a:cubicBezTo>
                  <a:cubicBezTo>
                    <a:pt x="13" y="7"/>
                    <a:pt x="9" y="9"/>
                    <a:pt x="9" y="9"/>
                  </a:cubicBezTo>
                  <a:cubicBezTo>
                    <a:pt x="4" y="12"/>
                    <a:pt x="4" y="10"/>
                    <a:pt x="0" y="11"/>
                  </a:cubicBezTo>
                  <a:cubicBezTo>
                    <a:pt x="8" y="8"/>
                    <a:pt x="10" y="6"/>
                    <a:pt x="21" y="0"/>
                  </a:cubicBezTo>
                  <a:cubicBezTo>
                    <a:pt x="17" y="3"/>
                    <a:pt x="16" y="4"/>
                    <a:pt x="21"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5" name="Freeform 7042">
              <a:extLst>
                <a:ext uri="{FF2B5EF4-FFF2-40B4-BE49-F238E27FC236}">
                  <a16:creationId xmlns:a16="http://schemas.microsoft.com/office/drawing/2014/main" id="{D052FFFC-26D3-4133-A827-CF3DD90EF211}"/>
                </a:ext>
              </a:extLst>
            </p:cNvPr>
            <p:cNvSpPr>
              <a:spLocks/>
            </p:cNvSpPr>
            <p:nvPr/>
          </p:nvSpPr>
          <p:spPr bwMode="auto">
            <a:xfrm>
              <a:off x="4658810" y="5787880"/>
              <a:ext cx="28575" cy="30163"/>
            </a:xfrm>
            <a:custGeom>
              <a:avLst/>
              <a:gdLst>
                <a:gd name="T0" fmla="*/ 9 w 32"/>
                <a:gd name="T1" fmla="*/ 25 h 34"/>
                <a:gd name="T2" fmla="*/ 1 w 32"/>
                <a:gd name="T3" fmla="*/ 34 h 34"/>
                <a:gd name="T4" fmla="*/ 11 w 32"/>
                <a:gd name="T5" fmla="*/ 19 h 34"/>
                <a:gd name="T6" fmla="*/ 29 w 32"/>
                <a:gd name="T7" fmla="*/ 0 h 34"/>
                <a:gd name="T8" fmla="*/ 25 w 32"/>
                <a:gd name="T9" fmla="*/ 8 h 34"/>
                <a:gd name="T10" fmla="*/ 4 w 32"/>
                <a:gd name="T11" fmla="*/ 29 h 34"/>
                <a:gd name="T12" fmla="*/ 9 w 32"/>
                <a:gd name="T13" fmla="*/ 25 h 34"/>
              </a:gdLst>
              <a:ahLst/>
              <a:cxnLst>
                <a:cxn ang="0">
                  <a:pos x="T0" y="T1"/>
                </a:cxn>
                <a:cxn ang="0">
                  <a:pos x="T2" y="T3"/>
                </a:cxn>
                <a:cxn ang="0">
                  <a:pos x="T4" y="T5"/>
                </a:cxn>
                <a:cxn ang="0">
                  <a:pos x="T6" y="T7"/>
                </a:cxn>
                <a:cxn ang="0">
                  <a:pos x="T8" y="T9"/>
                </a:cxn>
                <a:cxn ang="0">
                  <a:pos x="T10" y="T11"/>
                </a:cxn>
                <a:cxn ang="0">
                  <a:pos x="T12" y="T13"/>
                </a:cxn>
              </a:cxnLst>
              <a:rect l="0" t="0" r="r" b="b"/>
              <a:pathLst>
                <a:path w="32" h="34">
                  <a:moveTo>
                    <a:pt x="9" y="25"/>
                  </a:moveTo>
                  <a:cubicBezTo>
                    <a:pt x="14" y="20"/>
                    <a:pt x="4" y="30"/>
                    <a:pt x="1" y="34"/>
                  </a:cubicBezTo>
                  <a:cubicBezTo>
                    <a:pt x="0" y="33"/>
                    <a:pt x="5" y="26"/>
                    <a:pt x="11" y="19"/>
                  </a:cubicBezTo>
                  <a:cubicBezTo>
                    <a:pt x="17" y="12"/>
                    <a:pt x="25" y="5"/>
                    <a:pt x="29" y="0"/>
                  </a:cubicBezTo>
                  <a:cubicBezTo>
                    <a:pt x="32" y="0"/>
                    <a:pt x="20" y="11"/>
                    <a:pt x="25" y="8"/>
                  </a:cubicBezTo>
                  <a:cubicBezTo>
                    <a:pt x="19" y="11"/>
                    <a:pt x="11" y="22"/>
                    <a:pt x="4" y="29"/>
                  </a:cubicBezTo>
                  <a:cubicBezTo>
                    <a:pt x="5" y="28"/>
                    <a:pt x="6" y="27"/>
                    <a:pt x="9"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6" name="Freeform 7043">
              <a:extLst>
                <a:ext uri="{FF2B5EF4-FFF2-40B4-BE49-F238E27FC236}">
                  <a16:creationId xmlns:a16="http://schemas.microsoft.com/office/drawing/2014/main" id="{F2F90E4C-B031-4B02-A272-AF19A3A2D239}"/>
                </a:ext>
              </a:extLst>
            </p:cNvPr>
            <p:cNvSpPr>
              <a:spLocks/>
            </p:cNvSpPr>
            <p:nvPr/>
          </p:nvSpPr>
          <p:spPr bwMode="auto">
            <a:xfrm>
              <a:off x="4212723" y="6008542"/>
              <a:ext cx="90487" cy="20638"/>
            </a:xfrm>
            <a:custGeom>
              <a:avLst/>
              <a:gdLst>
                <a:gd name="T0" fmla="*/ 19 w 100"/>
                <a:gd name="T1" fmla="*/ 23 h 23"/>
                <a:gd name="T2" fmla="*/ 29 w 100"/>
                <a:gd name="T3" fmla="*/ 18 h 23"/>
                <a:gd name="T4" fmla="*/ 0 w 100"/>
                <a:gd name="T5" fmla="*/ 22 h 23"/>
                <a:gd name="T6" fmla="*/ 25 w 100"/>
                <a:gd name="T7" fmla="*/ 18 h 23"/>
                <a:gd name="T8" fmla="*/ 15 w 100"/>
                <a:gd name="T9" fmla="*/ 18 h 23"/>
                <a:gd name="T10" fmla="*/ 41 w 100"/>
                <a:gd name="T11" fmla="*/ 15 h 23"/>
                <a:gd name="T12" fmla="*/ 50 w 100"/>
                <a:gd name="T13" fmla="*/ 12 h 23"/>
                <a:gd name="T14" fmla="*/ 25 w 100"/>
                <a:gd name="T15" fmla="*/ 15 h 23"/>
                <a:gd name="T16" fmla="*/ 3 w 100"/>
                <a:gd name="T17" fmla="*/ 16 h 23"/>
                <a:gd name="T18" fmla="*/ 19 w 100"/>
                <a:gd name="T19" fmla="*/ 14 h 23"/>
                <a:gd name="T20" fmla="*/ 31 w 100"/>
                <a:gd name="T21" fmla="*/ 12 h 23"/>
                <a:gd name="T22" fmla="*/ 77 w 100"/>
                <a:gd name="T23" fmla="*/ 4 h 23"/>
                <a:gd name="T24" fmla="*/ 84 w 100"/>
                <a:gd name="T25" fmla="*/ 4 h 23"/>
                <a:gd name="T26" fmla="*/ 96 w 100"/>
                <a:gd name="T27" fmla="*/ 0 h 23"/>
                <a:gd name="T28" fmla="*/ 100 w 100"/>
                <a:gd name="T29" fmla="*/ 1 h 23"/>
                <a:gd name="T30" fmla="*/ 62 w 100"/>
                <a:gd name="T31" fmla="*/ 9 h 23"/>
                <a:gd name="T32" fmla="*/ 60 w 100"/>
                <a:gd name="T33" fmla="*/ 12 h 23"/>
                <a:gd name="T34" fmla="*/ 80 w 100"/>
                <a:gd name="T35" fmla="*/ 8 h 23"/>
                <a:gd name="T36" fmla="*/ 56 w 100"/>
                <a:gd name="T37" fmla="*/ 15 h 23"/>
                <a:gd name="T38" fmla="*/ 58 w 100"/>
                <a:gd name="T39" fmla="*/ 18 h 23"/>
                <a:gd name="T40" fmla="*/ 45 w 100"/>
                <a:gd name="T41" fmla="*/ 20 h 23"/>
                <a:gd name="T42" fmla="*/ 40 w 100"/>
                <a:gd name="T43" fmla="*/ 18 h 23"/>
                <a:gd name="T44" fmla="*/ 29 w 100"/>
                <a:gd name="T45" fmla="*/ 21 h 23"/>
                <a:gd name="T46" fmla="*/ 19 w 100"/>
                <a:gd name="T4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23">
                  <a:moveTo>
                    <a:pt x="19" y="23"/>
                  </a:moveTo>
                  <a:cubicBezTo>
                    <a:pt x="27" y="21"/>
                    <a:pt x="23" y="21"/>
                    <a:pt x="29" y="18"/>
                  </a:cubicBezTo>
                  <a:cubicBezTo>
                    <a:pt x="17" y="20"/>
                    <a:pt x="8" y="21"/>
                    <a:pt x="0" y="22"/>
                  </a:cubicBezTo>
                  <a:cubicBezTo>
                    <a:pt x="2" y="20"/>
                    <a:pt x="13" y="20"/>
                    <a:pt x="25" y="18"/>
                  </a:cubicBezTo>
                  <a:cubicBezTo>
                    <a:pt x="26" y="17"/>
                    <a:pt x="20" y="18"/>
                    <a:pt x="15" y="18"/>
                  </a:cubicBezTo>
                  <a:cubicBezTo>
                    <a:pt x="16" y="16"/>
                    <a:pt x="33" y="16"/>
                    <a:pt x="41" y="15"/>
                  </a:cubicBezTo>
                  <a:cubicBezTo>
                    <a:pt x="44" y="14"/>
                    <a:pt x="47" y="13"/>
                    <a:pt x="50" y="12"/>
                  </a:cubicBezTo>
                  <a:cubicBezTo>
                    <a:pt x="44" y="12"/>
                    <a:pt x="34" y="14"/>
                    <a:pt x="25" y="15"/>
                  </a:cubicBezTo>
                  <a:cubicBezTo>
                    <a:pt x="16" y="16"/>
                    <a:pt x="8" y="17"/>
                    <a:pt x="3" y="16"/>
                  </a:cubicBezTo>
                  <a:cubicBezTo>
                    <a:pt x="4" y="16"/>
                    <a:pt x="12" y="15"/>
                    <a:pt x="19" y="14"/>
                  </a:cubicBezTo>
                  <a:cubicBezTo>
                    <a:pt x="27" y="13"/>
                    <a:pt x="33" y="13"/>
                    <a:pt x="31" y="12"/>
                  </a:cubicBezTo>
                  <a:cubicBezTo>
                    <a:pt x="48" y="10"/>
                    <a:pt x="66" y="8"/>
                    <a:pt x="77" y="4"/>
                  </a:cubicBezTo>
                  <a:cubicBezTo>
                    <a:pt x="80" y="4"/>
                    <a:pt x="82" y="4"/>
                    <a:pt x="84" y="4"/>
                  </a:cubicBezTo>
                  <a:cubicBezTo>
                    <a:pt x="88" y="3"/>
                    <a:pt x="96" y="1"/>
                    <a:pt x="96" y="0"/>
                  </a:cubicBezTo>
                  <a:cubicBezTo>
                    <a:pt x="100" y="0"/>
                    <a:pt x="99" y="1"/>
                    <a:pt x="100" y="1"/>
                  </a:cubicBezTo>
                  <a:cubicBezTo>
                    <a:pt x="88" y="4"/>
                    <a:pt x="75" y="7"/>
                    <a:pt x="62" y="9"/>
                  </a:cubicBezTo>
                  <a:cubicBezTo>
                    <a:pt x="55" y="11"/>
                    <a:pt x="58" y="11"/>
                    <a:pt x="60" y="12"/>
                  </a:cubicBezTo>
                  <a:cubicBezTo>
                    <a:pt x="71" y="10"/>
                    <a:pt x="72" y="9"/>
                    <a:pt x="80" y="8"/>
                  </a:cubicBezTo>
                  <a:cubicBezTo>
                    <a:pt x="74" y="10"/>
                    <a:pt x="64" y="13"/>
                    <a:pt x="56" y="15"/>
                  </a:cubicBezTo>
                  <a:cubicBezTo>
                    <a:pt x="59" y="17"/>
                    <a:pt x="61" y="16"/>
                    <a:pt x="58" y="18"/>
                  </a:cubicBezTo>
                  <a:cubicBezTo>
                    <a:pt x="54" y="19"/>
                    <a:pt x="49" y="19"/>
                    <a:pt x="45" y="20"/>
                  </a:cubicBezTo>
                  <a:cubicBezTo>
                    <a:pt x="41" y="19"/>
                    <a:pt x="43" y="19"/>
                    <a:pt x="40" y="18"/>
                  </a:cubicBezTo>
                  <a:cubicBezTo>
                    <a:pt x="31" y="19"/>
                    <a:pt x="30" y="20"/>
                    <a:pt x="29" y="21"/>
                  </a:cubicBezTo>
                  <a:cubicBezTo>
                    <a:pt x="28" y="22"/>
                    <a:pt x="27" y="23"/>
                    <a:pt x="19" y="2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7" name="Freeform 7044">
              <a:extLst>
                <a:ext uri="{FF2B5EF4-FFF2-40B4-BE49-F238E27FC236}">
                  <a16:creationId xmlns:a16="http://schemas.microsoft.com/office/drawing/2014/main" id="{CDB6928C-29A3-4CF2-8A6E-D551633ED644}"/>
                </a:ext>
              </a:extLst>
            </p:cNvPr>
            <p:cNvSpPr>
              <a:spLocks/>
            </p:cNvSpPr>
            <p:nvPr/>
          </p:nvSpPr>
          <p:spPr bwMode="auto">
            <a:xfrm>
              <a:off x="4655635" y="4887767"/>
              <a:ext cx="120650" cy="182563"/>
            </a:xfrm>
            <a:custGeom>
              <a:avLst/>
              <a:gdLst>
                <a:gd name="T0" fmla="*/ 84 w 135"/>
                <a:gd name="T1" fmla="*/ 78 h 201"/>
                <a:gd name="T2" fmla="*/ 95 w 135"/>
                <a:gd name="T3" fmla="*/ 102 h 201"/>
                <a:gd name="T4" fmla="*/ 97 w 135"/>
                <a:gd name="T5" fmla="*/ 105 h 201"/>
                <a:gd name="T6" fmla="*/ 109 w 135"/>
                <a:gd name="T7" fmla="*/ 122 h 201"/>
                <a:gd name="T8" fmla="*/ 110 w 135"/>
                <a:gd name="T9" fmla="*/ 125 h 201"/>
                <a:gd name="T10" fmla="*/ 102 w 135"/>
                <a:gd name="T11" fmla="*/ 117 h 201"/>
                <a:gd name="T12" fmla="*/ 116 w 135"/>
                <a:gd name="T13" fmla="*/ 146 h 201"/>
                <a:gd name="T14" fmla="*/ 104 w 135"/>
                <a:gd name="T15" fmla="*/ 129 h 201"/>
                <a:gd name="T16" fmla="*/ 88 w 135"/>
                <a:gd name="T17" fmla="*/ 99 h 201"/>
                <a:gd name="T18" fmla="*/ 77 w 135"/>
                <a:gd name="T19" fmla="*/ 86 h 201"/>
                <a:gd name="T20" fmla="*/ 79 w 135"/>
                <a:gd name="T21" fmla="*/ 93 h 201"/>
                <a:gd name="T22" fmla="*/ 91 w 135"/>
                <a:gd name="T23" fmla="*/ 115 h 201"/>
                <a:gd name="T24" fmla="*/ 108 w 135"/>
                <a:gd name="T25" fmla="*/ 134 h 201"/>
                <a:gd name="T26" fmla="*/ 111 w 135"/>
                <a:gd name="T27" fmla="*/ 144 h 201"/>
                <a:gd name="T28" fmla="*/ 113 w 135"/>
                <a:gd name="T29" fmla="*/ 155 h 201"/>
                <a:gd name="T30" fmla="*/ 132 w 135"/>
                <a:gd name="T31" fmla="*/ 185 h 201"/>
                <a:gd name="T32" fmla="*/ 125 w 135"/>
                <a:gd name="T33" fmla="*/ 176 h 201"/>
                <a:gd name="T34" fmla="*/ 131 w 135"/>
                <a:gd name="T35" fmla="*/ 194 h 201"/>
                <a:gd name="T36" fmla="*/ 123 w 135"/>
                <a:gd name="T37" fmla="*/ 179 h 201"/>
                <a:gd name="T38" fmla="*/ 106 w 135"/>
                <a:gd name="T39" fmla="*/ 142 h 201"/>
                <a:gd name="T40" fmla="*/ 89 w 135"/>
                <a:gd name="T41" fmla="*/ 112 h 201"/>
                <a:gd name="T42" fmla="*/ 80 w 135"/>
                <a:gd name="T43" fmla="*/ 97 h 201"/>
                <a:gd name="T44" fmla="*/ 65 w 135"/>
                <a:gd name="T45" fmla="*/ 80 h 201"/>
                <a:gd name="T46" fmla="*/ 36 w 135"/>
                <a:gd name="T47" fmla="*/ 41 h 201"/>
                <a:gd name="T48" fmla="*/ 55 w 135"/>
                <a:gd name="T49" fmla="*/ 63 h 201"/>
                <a:gd name="T50" fmla="*/ 41 w 135"/>
                <a:gd name="T51" fmla="*/ 43 h 201"/>
                <a:gd name="T52" fmla="*/ 29 w 135"/>
                <a:gd name="T53" fmla="*/ 29 h 201"/>
                <a:gd name="T54" fmla="*/ 0 w 135"/>
                <a:gd name="T55" fmla="*/ 0 h 201"/>
                <a:gd name="T56" fmla="*/ 13 w 135"/>
                <a:gd name="T57" fmla="*/ 13 h 201"/>
                <a:gd name="T58" fmla="*/ 16 w 135"/>
                <a:gd name="T59" fmla="*/ 11 h 201"/>
                <a:gd name="T60" fmla="*/ 73 w 135"/>
                <a:gd name="T61" fmla="*/ 82 h 201"/>
                <a:gd name="T62" fmla="*/ 67 w 135"/>
                <a:gd name="T63" fmla="*/ 70 h 201"/>
                <a:gd name="T64" fmla="*/ 74 w 135"/>
                <a:gd name="T65" fmla="*/ 79 h 201"/>
                <a:gd name="T66" fmla="*/ 84 w 135"/>
                <a:gd name="T67" fmla="*/ 89 h 201"/>
                <a:gd name="T68" fmla="*/ 97 w 135"/>
                <a:gd name="T69" fmla="*/ 110 h 201"/>
                <a:gd name="T70" fmla="*/ 85 w 135"/>
                <a:gd name="T71" fmla="*/ 90 h 201"/>
                <a:gd name="T72" fmla="*/ 84 w 135"/>
                <a:gd name="T73" fmla="*/ 8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5" h="201">
                  <a:moveTo>
                    <a:pt x="82" y="75"/>
                  </a:moveTo>
                  <a:cubicBezTo>
                    <a:pt x="86" y="79"/>
                    <a:pt x="86" y="80"/>
                    <a:pt x="84" y="78"/>
                  </a:cubicBezTo>
                  <a:cubicBezTo>
                    <a:pt x="89" y="86"/>
                    <a:pt x="93" y="98"/>
                    <a:pt x="100" y="105"/>
                  </a:cubicBezTo>
                  <a:cubicBezTo>
                    <a:pt x="105" y="115"/>
                    <a:pt x="95" y="100"/>
                    <a:pt x="95" y="102"/>
                  </a:cubicBezTo>
                  <a:cubicBezTo>
                    <a:pt x="94" y="98"/>
                    <a:pt x="89" y="90"/>
                    <a:pt x="85" y="87"/>
                  </a:cubicBezTo>
                  <a:cubicBezTo>
                    <a:pt x="97" y="105"/>
                    <a:pt x="97" y="105"/>
                    <a:pt x="97" y="105"/>
                  </a:cubicBezTo>
                  <a:cubicBezTo>
                    <a:pt x="101" y="112"/>
                    <a:pt x="105" y="118"/>
                    <a:pt x="108" y="124"/>
                  </a:cubicBezTo>
                  <a:cubicBezTo>
                    <a:pt x="112" y="130"/>
                    <a:pt x="106" y="119"/>
                    <a:pt x="109" y="122"/>
                  </a:cubicBezTo>
                  <a:cubicBezTo>
                    <a:pt x="114" y="131"/>
                    <a:pt x="125" y="145"/>
                    <a:pt x="122" y="147"/>
                  </a:cubicBezTo>
                  <a:cubicBezTo>
                    <a:pt x="116" y="135"/>
                    <a:pt x="116" y="135"/>
                    <a:pt x="110" y="125"/>
                  </a:cubicBezTo>
                  <a:cubicBezTo>
                    <a:pt x="113" y="135"/>
                    <a:pt x="121" y="145"/>
                    <a:pt x="125" y="157"/>
                  </a:cubicBezTo>
                  <a:cubicBezTo>
                    <a:pt x="119" y="146"/>
                    <a:pt x="112" y="133"/>
                    <a:pt x="102" y="117"/>
                  </a:cubicBezTo>
                  <a:cubicBezTo>
                    <a:pt x="103" y="120"/>
                    <a:pt x="110" y="131"/>
                    <a:pt x="101" y="119"/>
                  </a:cubicBezTo>
                  <a:cubicBezTo>
                    <a:pt x="106" y="128"/>
                    <a:pt x="111" y="138"/>
                    <a:pt x="116" y="146"/>
                  </a:cubicBezTo>
                  <a:cubicBezTo>
                    <a:pt x="117" y="149"/>
                    <a:pt x="112" y="141"/>
                    <a:pt x="109" y="135"/>
                  </a:cubicBezTo>
                  <a:cubicBezTo>
                    <a:pt x="105" y="128"/>
                    <a:pt x="101" y="122"/>
                    <a:pt x="104" y="129"/>
                  </a:cubicBezTo>
                  <a:cubicBezTo>
                    <a:pt x="104" y="130"/>
                    <a:pt x="98" y="118"/>
                    <a:pt x="95" y="114"/>
                  </a:cubicBezTo>
                  <a:cubicBezTo>
                    <a:pt x="98" y="115"/>
                    <a:pt x="92" y="106"/>
                    <a:pt x="88" y="99"/>
                  </a:cubicBezTo>
                  <a:cubicBezTo>
                    <a:pt x="85" y="95"/>
                    <a:pt x="84" y="96"/>
                    <a:pt x="83" y="95"/>
                  </a:cubicBezTo>
                  <a:cubicBezTo>
                    <a:pt x="82" y="95"/>
                    <a:pt x="81" y="94"/>
                    <a:pt x="77" y="86"/>
                  </a:cubicBezTo>
                  <a:cubicBezTo>
                    <a:pt x="74" y="85"/>
                    <a:pt x="82" y="94"/>
                    <a:pt x="85" y="99"/>
                  </a:cubicBezTo>
                  <a:cubicBezTo>
                    <a:pt x="85" y="102"/>
                    <a:pt x="82" y="97"/>
                    <a:pt x="79" y="93"/>
                  </a:cubicBezTo>
                  <a:cubicBezTo>
                    <a:pt x="80" y="95"/>
                    <a:pt x="84" y="101"/>
                    <a:pt x="87" y="106"/>
                  </a:cubicBezTo>
                  <a:cubicBezTo>
                    <a:pt x="90" y="111"/>
                    <a:pt x="92" y="116"/>
                    <a:pt x="91" y="115"/>
                  </a:cubicBezTo>
                  <a:cubicBezTo>
                    <a:pt x="97" y="125"/>
                    <a:pt x="103" y="128"/>
                    <a:pt x="109" y="142"/>
                  </a:cubicBezTo>
                  <a:cubicBezTo>
                    <a:pt x="111" y="142"/>
                    <a:pt x="104" y="132"/>
                    <a:pt x="108" y="134"/>
                  </a:cubicBezTo>
                  <a:cubicBezTo>
                    <a:pt x="115" y="146"/>
                    <a:pt x="109" y="142"/>
                    <a:pt x="115" y="153"/>
                  </a:cubicBezTo>
                  <a:cubicBezTo>
                    <a:pt x="115" y="155"/>
                    <a:pt x="108" y="141"/>
                    <a:pt x="111" y="144"/>
                  </a:cubicBezTo>
                  <a:cubicBezTo>
                    <a:pt x="109" y="143"/>
                    <a:pt x="107" y="137"/>
                    <a:pt x="106" y="137"/>
                  </a:cubicBezTo>
                  <a:cubicBezTo>
                    <a:pt x="110" y="145"/>
                    <a:pt x="111" y="149"/>
                    <a:pt x="113" y="155"/>
                  </a:cubicBezTo>
                  <a:cubicBezTo>
                    <a:pt x="117" y="163"/>
                    <a:pt x="120" y="166"/>
                    <a:pt x="122" y="169"/>
                  </a:cubicBezTo>
                  <a:cubicBezTo>
                    <a:pt x="125" y="172"/>
                    <a:pt x="127" y="175"/>
                    <a:pt x="132" y="185"/>
                  </a:cubicBezTo>
                  <a:cubicBezTo>
                    <a:pt x="133" y="188"/>
                    <a:pt x="132" y="185"/>
                    <a:pt x="130" y="182"/>
                  </a:cubicBezTo>
                  <a:cubicBezTo>
                    <a:pt x="128" y="178"/>
                    <a:pt x="125" y="174"/>
                    <a:pt x="125" y="176"/>
                  </a:cubicBezTo>
                  <a:cubicBezTo>
                    <a:pt x="128" y="181"/>
                    <a:pt x="130" y="187"/>
                    <a:pt x="135" y="198"/>
                  </a:cubicBezTo>
                  <a:cubicBezTo>
                    <a:pt x="135" y="201"/>
                    <a:pt x="132" y="194"/>
                    <a:pt x="131" y="194"/>
                  </a:cubicBezTo>
                  <a:cubicBezTo>
                    <a:pt x="127" y="186"/>
                    <a:pt x="128" y="185"/>
                    <a:pt x="126" y="180"/>
                  </a:cubicBezTo>
                  <a:cubicBezTo>
                    <a:pt x="124" y="176"/>
                    <a:pt x="124" y="178"/>
                    <a:pt x="123" y="179"/>
                  </a:cubicBezTo>
                  <a:cubicBezTo>
                    <a:pt x="122" y="175"/>
                    <a:pt x="119" y="169"/>
                    <a:pt x="116" y="162"/>
                  </a:cubicBezTo>
                  <a:cubicBezTo>
                    <a:pt x="112" y="155"/>
                    <a:pt x="109" y="148"/>
                    <a:pt x="106" y="142"/>
                  </a:cubicBezTo>
                  <a:cubicBezTo>
                    <a:pt x="98" y="131"/>
                    <a:pt x="94" y="120"/>
                    <a:pt x="85" y="109"/>
                  </a:cubicBezTo>
                  <a:cubicBezTo>
                    <a:pt x="86" y="109"/>
                    <a:pt x="89" y="113"/>
                    <a:pt x="89" y="112"/>
                  </a:cubicBezTo>
                  <a:cubicBezTo>
                    <a:pt x="84" y="103"/>
                    <a:pt x="85" y="108"/>
                    <a:pt x="79" y="99"/>
                  </a:cubicBezTo>
                  <a:cubicBezTo>
                    <a:pt x="80" y="97"/>
                    <a:pt x="80" y="97"/>
                    <a:pt x="80" y="97"/>
                  </a:cubicBezTo>
                  <a:cubicBezTo>
                    <a:pt x="77" y="93"/>
                    <a:pt x="74" y="89"/>
                    <a:pt x="71" y="85"/>
                  </a:cubicBezTo>
                  <a:cubicBezTo>
                    <a:pt x="69" y="83"/>
                    <a:pt x="65" y="79"/>
                    <a:pt x="65" y="80"/>
                  </a:cubicBezTo>
                  <a:cubicBezTo>
                    <a:pt x="62" y="75"/>
                    <a:pt x="57" y="67"/>
                    <a:pt x="51" y="60"/>
                  </a:cubicBezTo>
                  <a:cubicBezTo>
                    <a:pt x="46" y="52"/>
                    <a:pt x="40" y="45"/>
                    <a:pt x="36" y="41"/>
                  </a:cubicBezTo>
                  <a:cubicBezTo>
                    <a:pt x="37" y="40"/>
                    <a:pt x="41" y="45"/>
                    <a:pt x="45" y="50"/>
                  </a:cubicBezTo>
                  <a:cubicBezTo>
                    <a:pt x="49" y="55"/>
                    <a:pt x="53" y="60"/>
                    <a:pt x="55" y="63"/>
                  </a:cubicBezTo>
                  <a:cubicBezTo>
                    <a:pt x="55" y="61"/>
                    <a:pt x="52" y="57"/>
                    <a:pt x="48" y="53"/>
                  </a:cubicBezTo>
                  <a:cubicBezTo>
                    <a:pt x="45" y="49"/>
                    <a:pt x="42" y="45"/>
                    <a:pt x="41" y="43"/>
                  </a:cubicBezTo>
                  <a:cubicBezTo>
                    <a:pt x="38" y="40"/>
                    <a:pt x="32" y="32"/>
                    <a:pt x="32" y="36"/>
                  </a:cubicBezTo>
                  <a:cubicBezTo>
                    <a:pt x="28" y="31"/>
                    <a:pt x="24" y="26"/>
                    <a:pt x="29" y="29"/>
                  </a:cubicBezTo>
                  <a:cubicBezTo>
                    <a:pt x="25" y="25"/>
                    <a:pt x="21" y="21"/>
                    <a:pt x="17" y="17"/>
                  </a:cubicBezTo>
                  <a:cubicBezTo>
                    <a:pt x="13" y="13"/>
                    <a:pt x="8" y="8"/>
                    <a:pt x="0" y="0"/>
                  </a:cubicBezTo>
                  <a:cubicBezTo>
                    <a:pt x="4" y="3"/>
                    <a:pt x="5" y="2"/>
                    <a:pt x="12" y="8"/>
                  </a:cubicBezTo>
                  <a:cubicBezTo>
                    <a:pt x="11" y="9"/>
                    <a:pt x="14" y="12"/>
                    <a:pt x="13" y="13"/>
                  </a:cubicBezTo>
                  <a:cubicBezTo>
                    <a:pt x="16" y="16"/>
                    <a:pt x="17" y="16"/>
                    <a:pt x="19" y="19"/>
                  </a:cubicBezTo>
                  <a:cubicBezTo>
                    <a:pt x="19" y="17"/>
                    <a:pt x="16" y="12"/>
                    <a:pt x="16" y="11"/>
                  </a:cubicBezTo>
                  <a:cubicBezTo>
                    <a:pt x="25" y="21"/>
                    <a:pt x="36" y="34"/>
                    <a:pt x="47" y="47"/>
                  </a:cubicBezTo>
                  <a:cubicBezTo>
                    <a:pt x="57" y="60"/>
                    <a:pt x="67" y="73"/>
                    <a:pt x="73" y="82"/>
                  </a:cubicBezTo>
                  <a:cubicBezTo>
                    <a:pt x="77" y="88"/>
                    <a:pt x="73" y="78"/>
                    <a:pt x="79" y="88"/>
                  </a:cubicBezTo>
                  <a:cubicBezTo>
                    <a:pt x="76" y="82"/>
                    <a:pt x="73" y="78"/>
                    <a:pt x="67" y="70"/>
                  </a:cubicBezTo>
                  <a:cubicBezTo>
                    <a:pt x="68" y="69"/>
                    <a:pt x="71" y="73"/>
                    <a:pt x="71" y="73"/>
                  </a:cubicBezTo>
                  <a:cubicBezTo>
                    <a:pt x="78" y="82"/>
                    <a:pt x="70" y="73"/>
                    <a:pt x="74" y="79"/>
                  </a:cubicBezTo>
                  <a:cubicBezTo>
                    <a:pt x="80" y="86"/>
                    <a:pt x="75" y="79"/>
                    <a:pt x="79" y="82"/>
                  </a:cubicBezTo>
                  <a:cubicBezTo>
                    <a:pt x="80" y="84"/>
                    <a:pt x="83" y="89"/>
                    <a:pt x="84" y="89"/>
                  </a:cubicBezTo>
                  <a:cubicBezTo>
                    <a:pt x="88" y="96"/>
                    <a:pt x="78" y="83"/>
                    <a:pt x="78" y="84"/>
                  </a:cubicBezTo>
                  <a:cubicBezTo>
                    <a:pt x="88" y="97"/>
                    <a:pt x="91" y="102"/>
                    <a:pt x="97" y="110"/>
                  </a:cubicBezTo>
                  <a:cubicBezTo>
                    <a:pt x="97" y="108"/>
                    <a:pt x="94" y="105"/>
                    <a:pt x="94" y="104"/>
                  </a:cubicBezTo>
                  <a:cubicBezTo>
                    <a:pt x="94" y="107"/>
                    <a:pt x="90" y="98"/>
                    <a:pt x="85" y="90"/>
                  </a:cubicBezTo>
                  <a:cubicBezTo>
                    <a:pt x="80" y="81"/>
                    <a:pt x="74" y="73"/>
                    <a:pt x="73" y="75"/>
                  </a:cubicBezTo>
                  <a:cubicBezTo>
                    <a:pt x="64" y="60"/>
                    <a:pt x="78" y="77"/>
                    <a:pt x="84" y="84"/>
                  </a:cubicBezTo>
                  <a:cubicBezTo>
                    <a:pt x="81" y="77"/>
                    <a:pt x="83" y="79"/>
                    <a:pt x="82" y="7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8" name="Freeform 7045">
              <a:extLst>
                <a:ext uri="{FF2B5EF4-FFF2-40B4-BE49-F238E27FC236}">
                  <a16:creationId xmlns:a16="http://schemas.microsoft.com/office/drawing/2014/main" id="{774F0BF6-67DE-44C5-BB59-89CACA3AE9EC}"/>
                </a:ext>
              </a:extLst>
            </p:cNvPr>
            <p:cNvSpPr>
              <a:spLocks/>
            </p:cNvSpPr>
            <p:nvPr/>
          </p:nvSpPr>
          <p:spPr bwMode="auto">
            <a:xfrm>
              <a:off x="4369885" y="5954567"/>
              <a:ext cx="95250" cy="41275"/>
            </a:xfrm>
            <a:custGeom>
              <a:avLst/>
              <a:gdLst>
                <a:gd name="T0" fmla="*/ 4 w 105"/>
                <a:gd name="T1" fmla="*/ 45 h 45"/>
                <a:gd name="T2" fmla="*/ 10 w 105"/>
                <a:gd name="T3" fmla="*/ 43 h 45"/>
                <a:gd name="T4" fmla="*/ 0 w 105"/>
                <a:gd name="T5" fmla="*/ 45 h 45"/>
                <a:gd name="T6" fmla="*/ 49 w 105"/>
                <a:gd name="T7" fmla="*/ 27 h 45"/>
                <a:gd name="T8" fmla="*/ 53 w 105"/>
                <a:gd name="T9" fmla="*/ 23 h 45"/>
                <a:gd name="T10" fmla="*/ 83 w 105"/>
                <a:gd name="T11" fmla="*/ 13 h 45"/>
                <a:gd name="T12" fmla="*/ 92 w 105"/>
                <a:gd name="T13" fmla="*/ 6 h 45"/>
                <a:gd name="T14" fmla="*/ 101 w 105"/>
                <a:gd name="T15" fmla="*/ 5 h 45"/>
                <a:gd name="T16" fmla="*/ 88 w 105"/>
                <a:gd name="T17" fmla="*/ 14 h 45"/>
                <a:gd name="T18" fmla="*/ 60 w 105"/>
                <a:gd name="T19" fmla="*/ 24 h 45"/>
                <a:gd name="T20" fmla="*/ 33 w 105"/>
                <a:gd name="T21" fmla="*/ 36 h 45"/>
                <a:gd name="T22" fmla="*/ 28 w 105"/>
                <a:gd name="T23" fmla="*/ 36 h 45"/>
                <a:gd name="T24" fmla="*/ 4 w 105"/>
                <a:gd name="T2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45">
                  <a:moveTo>
                    <a:pt x="4" y="45"/>
                  </a:moveTo>
                  <a:cubicBezTo>
                    <a:pt x="4" y="45"/>
                    <a:pt x="8" y="44"/>
                    <a:pt x="10" y="43"/>
                  </a:cubicBezTo>
                  <a:cubicBezTo>
                    <a:pt x="7" y="43"/>
                    <a:pt x="4" y="44"/>
                    <a:pt x="0" y="45"/>
                  </a:cubicBezTo>
                  <a:cubicBezTo>
                    <a:pt x="16" y="40"/>
                    <a:pt x="31" y="33"/>
                    <a:pt x="49" y="27"/>
                  </a:cubicBezTo>
                  <a:cubicBezTo>
                    <a:pt x="53" y="25"/>
                    <a:pt x="52" y="24"/>
                    <a:pt x="53" y="23"/>
                  </a:cubicBezTo>
                  <a:cubicBezTo>
                    <a:pt x="64" y="19"/>
                    <a:pt x="73" y="17"/>
                    <a:pt x="83" y="13"/>
                  </a:cubicBezTo>
                  <a:cubicBezTo>
                    <a:pt x="86" y="11"/>
                    <a:pt x="93" y="7"/>
                    <a:pt x="92" y="6"/>
                  </a:cubicBezTo>
                  <a:cubicBezTo>
                    <a:pt x="105" y="0"/>
                    <a:pt x="91" y="9"/>
                    <a:pt x="101" y="5"/>
                  </a:cubicBezTo>
                  <a:cubicBezTo>
                    <a:pt x="95" y="8"/>
                    <a:pt x="88" y="12"/>
                    <a:pt x="88" y="14"/>
                  </a:cubicBezTo>
                  <a:cubicBezTo>
                    <a:pt x="86" y="13"/>
                    <a:pt x="73" y="18"/>
                    <a:pt x="60" y="24"/>
                  </a:cubicBezTo>
                  <a:cubicBezTo>
                    <a:pt x="47" y="29"/>
                    <a:pt x="34" y="34"/>
                    <a:pt x="33" y="36"/>
                  </a:cubicBezTo>
                  <a:cubicBezTo>
                    <a:pt x="21" y="40"/>
                    <a:pt x="31" y="36"/>
                    <a:pt x="28" y="36"/>
                  </a:cubicBezTo>
                  <a:cubicBezTo>
                    <a:pt x="17" y="40"/>
                    <a:pt x="14" y="42"/>
                    <a:pt x="4"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59" name="Freeform 7046">
              <a:extLst>
                <a:ext uri="{FF2B5EF4-FFF2-40B4-BE49-F238E27FC236}">
                  <a16:creationId xmlns:a16="http://schemas.microsoft.com/office/drawing/2014/main" id="{7D035585-2CE9-454D-812F-E10FAB144EDC}"/>
                </a:ext>
              </a:extLst>
            </p:cNvPr>
            <p:cNvSpPr>
              <a:spLocks/>
            </p:cNvSpPr>
            <p:nvPr/>
          </p:nvSpPr>
          <p:spPr bwMode="auto">
            <a:xfrm>
              <a:off x="4161923" y="6027592"/>
              <a:ext cx="33337" cy="6350"/>
            </a:xfrm>
            <a:custGeom>
              <a:avLst/>
              <a:gdLst>
                <a:gd name="T0" fmla="*/ 19 w 37"/>
                <a:gd name="T1" fmla="*/ 6 h 7"/>
                <a:gd name="T2" fmla="*/ 0 w 37"/>
                <a:gd name="T3" fmla="*/ 4 h 7"/>
                <a:gd name="T4" fmla="*/ 16 w 37"/>
                <a:gd name="T5" fmla="*/ 1 h 7"/>
                <a:gd name="T6" fmla="*/ 37 w 37"/>
                <a:gd name="T7" fmla="*/ 2 h 7"/>
                <a:gd name="T8" fmla="*/ 35 w 37"/>
                <a:gd name="T9" fmla="*/ 5 h 7"/>
                <a:gd name="T10" fmla="*/ 6 w 37"/>
                <a:gd name="T11" fmla="*/ 7 h 7"/>
                <a:gd name="T12" fmla="*/ 19 w 37"/>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37" h="7">
                  <a:moveTo>
                    <a:pt x="19" y="6"/>
                  </a:moveTo>
                  <a:cubicBezTo>
                    <a:pt x="30" y="4"/>
                    <a:pt x="11" y="3"/>
                    <a:pt x="0" y="4"/>
                  </a:cubicBezTo>
                  <a:cubicBezTo>
                    <a:pt x="7" y="2"/>
                    <a:pt x="17" y="3"/>
                    <a:pt x="16" y="1"/>
                  </a:cubicBezTo>
                  <a:cubicBezTo>
                    <a:pt x="28" y="0"/>
                    <a:pt x="19" y="4"/>
                    <a:pt x="37" y="2"/>
                  </a:cubicBezTo>
                  <a:cubicBezTo>
                    <a:pt x="28" y="3"/>
                    <a:pt x="19" y="5"/>
                    <a:pt x="35" y="5"/>
                  </a:cubicBezTo>
                  <a:cubicBezTo>
                    <a:pt x="28" y="7"/>
                    <a:pt x="13" y="6"/>
                    <a:pt x="6" y="7"/>
                  </a:cubicBezTo>
                  <a:cubicBezTo>
                    <a:pt x="6" y="6"/>
                    <a:pt x="14" y="5"/>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0" name="Freeform 7048">
              <a:extLst>
                <a:ext uri="{FF2B5EF4-FFF2-40B4-BE49-F238E27FC236}">
                  <a16:creationId xmlns:a16="http://schemas.microsoft.com/office/drawing/2014/main" id="{723E7759-3736-4925-9742-AB6E1F4AFC26}"/>
                </a:ext>
              </a:extLst>
            </p:cNvPr>
            <p:cNvSpPr>
              <a:spLocks/>
            </p:cNvSpPr>
            <p:nvPr/>
          </p:nvSpPr>
          <p:spPr bwMode="auto">
            <a:xfrm>
              <a:off x="4520698" y="5913292"/>
              <a:ext cx="22225" cy="14288"/>
            </a:xfrm>
            <a:custGeom>
              <a:avLst/>
              <a:gdLst>
                <a:gd name="T0" fmla="*/ 24 w 24"/>
                <a:gd name="T1" fmla="*/ 0 h 16"/>
                <a:gd name="T2" fmla="*/ 12 w 24"/>
                <a:gd name="T3" fmla="*/ 10 h 16"/>
                <a:gd name="T4" fmla="*/ 0 w 24"/>
                <a:gd name="T5" fmla="*/ 16 h 16"/>
                <a:gd name="T6" fmla="*/ 16 w 24"/>
                <a:gd name="T7" fmla="*/ 5 h 16"/>
                <a:gd name="T8" fmla="*/ 9 w 24"/>
                <a:gd name="T9" fmla="*/ 8 h 16"/>
                <a:gd name="T10" fmla="*/ 3 w 24"/>
                <a:gd name="T11" fmla="*/ 11 h 16"/>
                <a:gd name="T12" fmla="*/ 24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24" y="0"/>
                  </a:moveTo>
                  <a:cubicBezTo>
                    <a:pt x="16" y="6"/>
                    <a:pt x="14" y="8"/>
                    <a:pt x="12" y="10"/>
                  </a:cubicBezTo>
                  <a:cubicBezTo>
                    <a:pt x="7" y="13"/>
                    <a:pt x="8" y="10"/>
                    <a:pt x="0" y="16"/>
                  </a:cubicBezTo>
                  <a:cubicBezTo>
                    <a:pt x="0" y="14"/>
                    <a:pt x="10" y="9"/>
                    <a:pt x="16" y="5"/>
                  </a:cubicBezTo>
                  <a:cubicBezTo>
                    <a:pt x="17" y="4"/>
                    <a:pt x="13" y="6"/>
                    <a:pt x="9" y="8"/>
                  </a:cubicBezTo>
                  <a:cubicBezTo>
                    <a:pt x="6" y="11"/>
                    <a:pt x="2" y="13"/>
                    <a:pt x="3" y="11"/>
                  </a:cubicBezTo>
                  <a:cubicBezTo>
                    <a:pt x="14" y="5"/>
                    <a:pt x="20" y="2"/>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1" name="Freeform 7049">
              <a:extLst>
                <a:ext uri="{FF2B5EF4-FFF2-40B4-BE49-F238E27FC236}">
                  <a16:creationId xmlns:a16="http://schemas.microsoft.com/office/drawing/2014/main" id="{3A0AF9E0-48A7-46F6-ACCC-B5E4AF32E9A8}"/>
                </a:ext>
              </a:extLst>
            </p:cNvPr>
            <p:cNvSpPr>
              <a:spLocks/>
            </p:cNvSpPr>
            <p:nvPr/>
          </p:nvSpPr>
          <p:spPr bwMode="auto">
            <a:xfrm>
              <a:off x="4682623" y="4900467"/>
              <a:ext cx="14287" cy="19050"/>
            </a:xfrm>
            <a:custGeom>
              <a:avLst/>
              <a:gdLst>
                <a:gd name="T0" fmla="*/ 8 w 17"/>
                <a:gd name="T1" fmla="*/ 9 h 21"/>
                <a:gd name="T2" fmla="*/ 0 w 17"/>
                <a:gd name="T3" fmla="*/ 0 h 21"/>
                <a:gd name="T4" fmla="*/ 6 w 17"/>
                <a:gd name="T5" fmla="*/ 6 h 21"/>
                <a:gd name="T6" fmla="*/ 4 w 17"/>
                <a:gd name="T7" fmla="*/ 3 h 21"/>
                <a:gd name="T8" fmla="*/ 12 w 17"/>
                <a:gd name="T9" fmla="*/ 14 h 21"/>
                <a:gd name="T10" fmla="*/ 8 w 17"/>
                <a:gd name="T11" fmla="*/ 9 h 21"/>
              </a:gdLst>
              <a:ahLst/>
              <a:cxnLst>
                <a:cxn ang="0">
                  <a:pos x="T0" y="T1"/>
                </a:cxn>
                <a:cxn ang="0">
                  <a:pos x="T2" y="T3"/>
                </a:cxn>
                <a:cxn ang="0">
                  <a:pos x="T4" y="T5"/>
                </a:cxn>
                <a:cxn ang="0">
                  <a:pos x="T6" y="T7"/>
                </a:cxn>
                <a:cxn ang="0">
                  <a:pos x="T8" y="T9"/>
                </a:cxn>
                <a:cxn ang="0">
                  <a:pos x="T10" y="T11"/>
                </a:cxn>
              </a:cxnLst>
              <a:rect l="0" t="0" r="r" b="b"/>
              <a:pathLst>
                <a:path w="17" h="21">
                  <a:moveTo>
                    <a:pt x="8" y="9"/>
                  </a:moveTo>
                  <a:cubicBezTo>
                    <a:pt x="5" y="6"/>
                    <a:pt x="3" y="6"/>
                    <a:pt x="0" y="0"/>
                  </a:cubicBezTo>
                  <a:cubicBezTo>
                    <a:pt x="1" y="1"/>
                    <a:pt x="3" y="2"/>
                    <a:pt x="6" y="6"/>
                  </a:cubicBezTo>
                  <a:cubicBezTo>
                    <a:pt x="7" y="6"/>
                    <a:pt x="6" y="5"/>
                    <a:pt x="4" y="3"/>
                  </a:cubicBezTo>
                  <a:cubicBezTo>
                    <a:pt x="8" y="5"/>
                    <a:pt x="8" y="9"/>
                    <a:pt x="12" y="14"/>
                  </a:cubicBezTo>
                  <a:cubicBezTo>
                    <a:pt x="17" y="21"/>
                    <a:pt x="8" y="10"/>
                    <a:pt x="8"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2" name="Freeform 7050">
              <a:extLst>
                <a:ext uri="{FF2B5EF4-FFF2-40B4-BE49-F238E27FC236}">
                  <a16:creationId xmlns:a16="http://schemas.microsoft.com/office/drawing/2014/main" id="{159EFA68-1946-41C7-AA19-F5CE22FD7A44}"/>
                </a:ext>
              </a:extLst>
            </p:cNvPr>
            <p:cNvSpPr>
              <a:spLocks/>
            </p:cNvSpPr>
            <p:nvPr/>
          </p:nvSpPr>
          <p:spPr bwMode="auto">
            <a:xfrm>
              <a:off x="3733298" y="5900592"/>
              <a:ext cx="25400" cy="12700"/>
            </a:xfrm>
            <a:custGeom>
              <a:avLst/>
              <a:gdLst>
                <a:gd name="T0" fmla="*/ 0 w 28"/>
                <a:gd name="T1" fmla="*/ 0 h 15"/>
                <a:gd name="T2" fmla="*/ 15 w 28"/>
                <a:gd name="T3" fmla="*/ 9 h 15"/>
                <a:gd name="T4" fmla="*/ 15 w 28"/>
                <a:gd name="T5" fmla="*/ 5 h 15"/>
                <a:gd name="T6" fmla="*/ 20 w 28"/>
                <a:gd name="T7" fmla="*/ 8 h 15"/>
                <a:gd name="T8" fmla="*/ 22 w 28"/>
                <a:gd name="T9" fmla="*/ 14 h 15"/>
                <a:gd name="T10" fmla="*/ 0 w 28"/>
                <a:gd name="T11" fmla="*/ 0 h 15"/>
              </a:gdLst>
              <a:ahLst/>
              <a:cxnLst>
                <a:cxn ang="0">
                  <a:pos x="T0" y="T1"/>
                </a:cxn>
                <a:cxn ang="0">
                  <a:pos x="T2" y="T3"/>
                </a:cxn>
                <a:cxn ang="0">
                  <a:pos x="T4" y="T5"/>
                </a:cxn>
                <a:cxn ang="0">
                  <a:pos x="T6" y="T7"/>
                </a:cxn>
                <a:cxn ang="0">
                  <a:pos x="T8" y="T9"/>
                </a:cxn>
                <a:cxn ang="0">
                  <a:pos x="T10" y="T11"/>
                </a:cxn>
              </a:cxnLst>
              <a:rect l="0" t="0" r="r" b="b"/>
              <a:pathLst>
                <a:path w="28" h="15">
                  <a:moveTo>
                    <a:pt x="0" y="0"/>
                  </a:moveTo>
                  <a:cubicBezTo>
                    <a:pt x="9" y="7"/>
                    <a:pt x="14" y="9"/>
                    <a:pt x="15" y="9"/>
                  </a:cubicBezTo>
                  <a:cubicBezTo>
                    <a:pt x="17" y="9"/>
                    <a:pt x="17" y="8"/>
                    <a:pt x="15" y="5"/>
                  </a:cubicBezTo>
                  <a:cubicBezTo>
                    <a:pt x="20" y="8"/>
                    <a:pt x="20" y="8"/>
                    <a:pt x="20" y="8"/>
                  </a:cubicBezTo>
                  <a:cubicBezTo>
                    <a:pt x="28" y="14"/>
                    <a:pt x="27" y="15"/>
                    <a:pt x="22" y="14"/>
                  </a:cubicBezTo>
                  <a:cubicBezTo>
                    <a:pt x="17" y="12"/>
                    <a:pt x="8" y="7"/>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3" name="Freeform 7051">
              <a:extLst>
                <a:ext uri="{FF2B5EF4-FFF2-40B4-BE49-F238E27FC236}">
                  <a16:creationId xmlns:a16="http://schemas.microsoft.com/office/drawing/2014/main" id="{4E1A6199-ED98-4E51-BD7A-C466E6E2E572}"/>
                </a:ext>
              </a:extLst>
            </p:cNvPr>
            <p:cNvSpPr>
              <a:spLocks noEditPoints="1"/>
            </p:cNvSpPr>
            <p:nvPr/>
          </p:nvSpPr>
          <p:spPr bwMode="auto">
            <a:xfrm>
              <a:off x="4504823" y="4762355"/>
              <a:ext cx="168275" cy="131763"/>
            </a:xfrm>
            <a:custGeom>
              <a:avLst/>
              <a:gdLst>
                <a:gd name="T0" fmla="*/ 165 w 186"/>
                <a:gd name="T1" fmla="*/ 126 h 147"/>
                <a:gd name="T2" fmla="*/ 171 w 186"/>
                <a:gd name="T3" fmla="*/ 130 h 147"/>
                <a:gd name="T4" fmla="*/ 186 w 186"/>
                <a:gd name="T5" fmla="*/ 147 h 147"/>
                <a:gd name="T6" fmla="*/ 104 w 186"/>
                <a:gd name="T7" fmla="*/ 68 h 147"/>
                <a:gd name="T8" fmla="*/ 0 w 186"/>
                <a:gd name="T9" fmla="*/ 0 h 147"/>
                <a:gd name="T10" fmla="*/ 36 w 186"/>
                <a:gd name="T11" fmla="*/ 21 h 147"/>
                <a:gd name="T12" fmla="*/ 69 w 186"/>
                <a:gd name="T13" fmla="*/ 44 h 147"/>
                <a:gd name="T14" fmla="*/ 58 w 186"/>
                <a:gd name="T15" fmla="*/ 40 h 147"/>
                <a:gd name="T16" fmla="*/ 90 w 186"/>
                <a:gd name="T17" fmla="*/ 62 h 147"/>
                <a:gd name="T18" fmla="*/ 78 w 186"/>
                <a:gd name="T19" fmla="*/ 51 h 147"/>
                <a:gd name="T20" fmla="*/ 95 w 186"/>
                <a:gd name="T21" fmla="*/ 64 h 147"/>
                <a:gd name="T22" fmla="*/ 91 w 186"/>
                <a:gd name="T23" fmla="*/ 59 h 147"/>
                <a:gd name="T24" fmla="*/ 135 w 186"/>
                <a:gd name="T25" fmla="*/ 97 h 147"/>
                <a:gd name="T26" fmla="*/ 121 w 186"/>
                <a:gd name="T27" fmla="*/ 86 h 147"/>
                <a:gd name="T28" fmla="*/ 131 w 186"/>
                <a:gd name="T29" fmla="*/ 99 h 147"/>
                <a:gd name="T30" fmla="*/ 117 w 186"/>
                <a:gd name="T31" fmla="*/ 88 h 147"/>
                <a:gd name="T32" fmla="*/ 119 w 186"/>
                <a:gd name="T33" fmla="*/ 93 h 147"/>
                <a:gd name="T34" fmla="*/ 109 w 186"/>
                <a:gd name="T35" fmla="*/ 88 h 147"/>
                <a:gd name="T36" fmla="*/ 98 w 186"/>
                <a:gd name="T37" fmla="*/ 80 h 147"/>
                <a:gd name="T38" fmla="*/ 100 w 186"/>
                <a:gd name="T39" fmla="*/ 84 h 147"/>
                <a:gd name="T40" fmla="*/ 140 w 186"/>
                <a:gd name="T41" fmla="*/ 119 h 147"/>
                <a:gd name="T42" fmla="*/ 129 w 186"/>
                <a:gd name="T43" fmla="*/ 107 h 147"/>
                <a:gd name="T44" fmla="*/ 119 w 186"/>
                <a:gd name="T45" fmla="*/ 95 h 147"/>
                <a:gd name="T46" fmla="*/ 137 w 186"/>
                <a:gd name="T47" fmla="*/ 111 h 147"/>
                <a:gd name="T48" fmla="*/ 154 w 186"/>
                <a:gd name="T49" fmla="*/ 127 h 147"/>
                <a:gd name="T50" fmla="*/ 167 w 186"/>
                <a:gd name="T51" fmla="*/ 139 h 147"/>
                <a:gd name="T52" fmla="*/ 161 w 186"/>
                <a:gd name="T53" fmla="*/ 131 h 147"/>
                <a:gd name="T54" fmla="*/ 150 w 186"/>
                <a:gd name="T55" fmla="*/ 120 h 147"/>
                <a:gd name="T56" fmla="*/ 153 w 186"/>
                <a:gd name="T57" fmla="*/ 120 h 147"/>
                <a:gd name="T58" fmla="*/ 136 w 186"/>
                <a:gd name="T59" fmla="*/ 102 h 147"/>
                <a:gd name="T60" fmla="*/ 154 w 186"/>
                <a:gd name="T61" fmla="*/ 117 h 147"/>
                <a:gd name="T62" fmla="*/ 152 w 186"/>
                <a:gd name="T63" fmla="*/ 115 h 147"/>
                <a:gd name="T64" fmla="*/ 139 w 186"/>
                <a:gd name="T65" fmla="*/ 101 h 147"/>
                <a:gd name="T66" fmla="*/ 148 w 186"/>
                <a:gd name="T67" fmla="*/ 110 h 147"/>
                <a:gd name="T68" fmla="*/ 137 w 186"/>
                <a:gd name="T69" fmla="*/ 98 h 147"/>
                <a:gd name="T70" fmla="*/ 165 w 186"/>
                <a:gd name="T71" fmla="*/ 126 h 147"/>
                <a:gd name="T72" fmla="*/ 135 w 186"/>
                <a:gd name="T73" fmla="*/ 105 h 147"/>
                <a:gd name="T74" fmla="*/ 148 w 186"/>
                <a:gd name="T75" fmla="*/ 118 h 147"/>
                <a:gd name="T76" fmla="*/ 135 w 186"/>
                <a:gd name="T77" fmla="*/ 105 h 147"/>
                <a:gd name="T78" fmla="*/ 124 w 186"/>
                <a:gd name="T79" fmla="*/ 96 h 147"/>
                <a:gd name="T80" fmla="*/ 139 w 186"/>
                <a:gd name="T81" fmla="*/ 110 h 147"/>
                <a:gd name="T82" fmla="*/ 119 w 186"/>
                <a:gd name="T83" fmla="*/ 94 h 147"/>
                <a:gd name="T84" fmla="*/ 124 w 186"/>
                <a:gd name="T85" fmla="*/ 9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147">
                  <a:moveTo>
                    <a:pt x="165" y="126"/>
                  </a:moveTo>
                  <a:cubicBezTo>
                    <a:pt x="162" y="121"/>
                    <a:pt x="165" y="125"/>
                    <a:pt x="171" y="130"/>
                  </a:cubicBezTo>
                  <a:cubicBezTo>
                    <a:pt x="176" y="136"/>
                    <a:pt x="183" y="143"/>
                    <a:pt x="186" y="147"/>
                  </a:cubicBezTo>
                  <a:cubicBezTo>
                    <a:pt x="162" y="119"/>
                    <a:pt x="135" y="92"/>
                    <a:pt x="104" y="68"/>
                  </a:cubicBezTo>
                  <a:cubicBezTo>
                    <a:pt x="73" y="43"/>
                    <a:pt x="38" y="20"/>
                    <a:pt x="0" y="0"/>
                  </a:cubicBezTo>
                  <a:cubicBezTo>
                    <a:pt x="8" y="6"/>
                    <a:pt x="22" y="13"/>
                    <a:pt x="36" y="21"/>
                  </a:cubicBezTo>
                  <a:cubicBezTo>
                    <a:pt x="49" y="29"/>
                    <a:pt x="62" y="37"/>
                    <a:pt x="69" y="44"/>
                  </a:cubicBezTo>
                  <a:cubicBezTo>
                    <a:pt x="65" y="41"/>
                    <a:pt x="52" y="35"/>
                    <a:pt x="58" y="40"/>
                  </a:cubicBezTo>
                  <a:cubicBezTo>
                    <a:pt x="69" y="48"/>
                    <a:pt x="79" y="58"/>
                    <a:pt x="90" y="62"/>
                  </a:cubicBezTo>
                  <a:cubicBezTo>
                    <a:pt x="86" y="58"/>
                    <a:pt x="76" y="51"/>
                    <a:pt x="78" y="51"/>
                  </a:cubicBezTo>
                  <a:cubicBezTo>
                    <a:pt x="86" y="56"/>
                    <a:pt x="91" y="63"/>
                    <a:pt x="95" y="64"/>
                  </a:cubicBezTo>
                  <a:cubicBezTo>
                    <a:pt x="92" y="62"/>
                    <a:pt x="90" y="60"/>
                    <a:pt x="91" y="59"/>
                  </a:cubicBezTo>
                  <a:cubicBezTo>
                    <a:pt x="105" y="71"/>
                    <a:pt x="121" y="81"/>
                    <a:pt x="135" y="97"/>
                  </a:cubicBezTo>
                  <a:cubicBezTo>
                    <a:pt x="126" y="88"/>
                    <a:pt x="130" y="94"/>
                    <a:pt x="121" y="86"/>
                  </a:cubicBezTo>
                  <a:cubicBezTo>
                    <a:pt x="120" y="89"/>
                    <a:pt x="129" y="95"/>
                    <a:pt x="131" y="99"/>
                  </a:cubicBezTo>
                  <a:cubicBezTo>
                    <a:pt x="124" y="93"/>
                    <a:pt x="126" y="96"/>
                    <a:pt x="117" y="88"/>
                  </a:cubicBezTo>
                  <a:cubicBezTo>
                    <a:pt x="115" y="88"/>
                    <a:pt x="127" y="99"/>
                    <a:pt x="119" y="93"/>
                  </a:cubicBezTo>
                  <a:cubicBezTo>
                    <a:pt x="119" y="90"/>
                    <a:pt x="108" y="85"/>
                    <a:pt x="109" y="88"/>
                  </a:cubicBezTo>
                  <a:cubicBezTo>
                    <a:pt x="104" y="84"/>
                    <a:pt x="100" y="81"/>
                    <a:pt x="98" y="80"/>
                  </a:cubicBezTo>
                  <a:cubicBezTo>
                    <a:pt x="100" y="83"/>
                    <a:pt x="96" y="80"/>
                    <a:pt x="100" y="84"/>
                  </a:cubicBezTo>
                  <a:cubicBezTo>
                    <a:pt x="114" y="96"/>
                    <a:pt x="126" y="106"/>
                    <a:pt x="140" y="119"/>
                  </a:cubicBezTo>
                  <a:cubicBezTo>
                    <a:pt x="139" y="116"/>
                    <a:pt x="134" y="112"/>
                    <a:pt x="129" y="107"/>
                  </a:cubicBezTo>
                  <a:cubicBezTo>
                    <a:pt x="124" y="102"/>
                    <a:pt x="119" y="98"/>
                    <a:pt x="119" y="95"/>
                  </a:cubicBezTo>
                  <a:cubicBezTo>
                    <a:pt x="127" y="103"/>
                    <a:pt x="132" y="107"/>
                    <a:pt x="137" y="111"/>
                  </a:cubicBezTo>
                  <a:cubicBezTo>
                    <a:pt x="142" y="115"/>
                    <a:pt x="146" y="120"/>
                    <a:pt x="154" y="127"/>
                  </a:cubicBezTo>
                  <a:cubicBezTo>
                    <a:pt x="154" y="125"/>
                    <a:pt x="164" y="135"/>
                    <a:pt x="167" y="139"/>
                  </a:cubicBezTo>
                  <a:cubicBezTo>
                    <a:pt x="168" y="139"/>
                    <a:pt x="165" y="135"/>
                    <a:pt x="161" y="131"/>
                  </a:cubicBezTo>
                  <a:cubicBezTo>
                    <a:pt x="157" y="127"/>
                    <a:pt x="152" y="122"/>
                    <a:pt x="150" y="120"/>
                  </a:cubicBezTo>
                  <a:cubicBezTo>
                    <a:pt x="150" y="119"/>
                    <a:pt x="153" y="121"/>
                    <a:pt x="153" y="120"/>
                  </a:cubicBezTo>
                  <a:cubicBezTo>
                    <a:pt x="146" y="113"/>
                    <a:pt x="134" y="103"/>
                    <a:pt x="136" y="102"/>
                  </a:cubicBezTo>
                  <a:cubicBezTo>
                    <a:pt x="145" y="108"/>
                    <a:pt x="152" y="115"/>
                    <a:pt x="154" y="117"/>
                  </a:cubicBezTo>
                  <a:cubicBezTo>
                    <a:pt x="155" y="118"/>
                    <a:pt x="155" y="118"/>
                    <a:pt x="152" y="115"/>
                  </a:cubicBezTo>
                  <a:cubicBezTo>
                    <a:pt x="150" y="113"/>
                    <a:pt x="146" y="108"/>
                    <a:pt x="139" y="101"/>
                  </a:cubicBezTo>
                  <a:cubicBezTo>
                    <a:pt x="143" y="105"/>
                    <a:pt x="146" y="110"/>
                    <a:pt x="148" y="110"/>
                  </a:cubicBezTo>
                  <a:cubicBezTo>
                    <a:pt x="145" y="106"/>
                    <a:pt x="139" y="101"/>
                    <a:pt x="137" y="98"/>
                  </a:cubicBezTo>
                  <a:cubicBezTo>
                    <a:pt x="152" y="110"/>
                    <a:pt x="161" y="122"/>
                    <a:pt x="165" y="126"/>
                  </a:cubicBezTo>
                  <a:close/>
                  <a:moveTo>
                    <a:pt x="135" y="105"/>
                  </a:moveTo>
                  <a:cubicBezTo>
                    <a:pt x="140" y="107"/>
                    <a:pt x="150" y="118"/>
                    <a:pt x="148" y="118"/>
                  </a:cubicBezTo>
                  <a:cubicBezTo>
                    <a:pt x="140" y="111"/>
                    <a:pt x="143" y="111"/>
                    <a:pt x="135" y="105"/>
                  </a:cubicBezTo>
                  <a:close/>
                  <a:moveTo>
                    <a:pt x="124" y="96"/>
                  </a:moveTo>
                  <a:cubicBezTo>
                    <a:pt x="133" y="104"/>
                    <a:pt x="130" y="102"/>
                    <a:pt x="139" y="110"/>
                  </a:cubicBezTo>
                  <a:cubicBezTo>
                    <a:pt x="139" y="113"/>
                    <a:pt x="126" y="100"/>
                    <a:pt x="119" y="94"/>
                  </a:cubicBezTo>
                  <a:cubicBezTo>
                    <a:pt x="119" y="93"/>
                    <a:pt x="125" y="99"/>
                    <a:pt x="124" y="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4" name="Freeform 7052">
              <a:extLst>
                <a:ext uri="{FF2B5EF4-FFF2-40B4-BE49-F238E27FC236}">
                  <a16:creationId xmlns:a16="http://schemas.microsoft.com/office/drawing/2014/main" id="{70315DF0-C472-417E-93C0-EFF49DA7ED5A}"/>
                </a:ext>
              </a:extLst>
            </p:cNvPr>
            <p:cNvSpPr>
              <a:spLocks/>
            </p:cNvSpPr>
            <p:nvPr/>
          </p:nvSpPr>
          <p:spPr bwMode="auto">
            <a:xfrm>
              <a:off x="4060323" y="6024417"/>
              <a:ext cx="17462" cy="3175"/>
            </a:xfrm>
            <a:custGeom>
              <a:avLst/>
              <a:gdLst>
                <a:gd name="T0" fmla="*/ 19 w 19"/>
                <a:gd name="T1" fmla="*/ 3 h 4"/>
                <a:gd name="T2" fmla="*/ 0 w 19"/>
                <a:gd name="T3" fmla="*/ 1 h 4"/>
                <a:gd name="T4" fmla="*/ 12 w 19"/>
                <a:gd name="T5" fmla="*/ 1 h 4"/>
                <a:gd name="T6" fmla="*/ 19 w 19"/>
                <a:gd name="T7" fmla="*/ 3 h 4"/>
              </a:gdLst>
              <a:ahLst/>
              <a:cxnLst>
                <a:cxn ang="0">
                  <a:pos x="T0" y="T1"/>
                </a:cxn>
                <a:cxn ang="0">
                  <a:pos x="T2" y="T3"/>
                </a:cxn>
                <a:cxn ang="0">
                  <a:pos x="T4" y="T5"/>
                </a:cxn>
                <a:cxn ang="0">
                  <a:pos x="T6" y="T7"/>
                </a:cxn>
              </a:cxnLst>
              <a:rect l="0" t="0" r="r" b="b"/>
              <a:pathLst>
                <a:path w="19" h="4">
                  <a:moveTo>
                    <a:pt x="19" y="3"/>
                  </a:moveTo>
                  <a:cubicBezTo>
                    <a:pt x="19" y="4"/>
                    <a:pt x="8" y="2"/>
                    <a:pt x="0" y="1"/>
                  </a:cubicBezTo>
                  <a:cubicBezTo>
                    <a:pt x="4" y="1"/>
                    <a:pt x="3" y="0"/>
                    <a:pt x="12" y="1"/>
                  </a:cubicBezTo>
                  <a:cubicBezTo>
                    <a:pt x="14" y="2"/>
                    <a:pt x="15" y="2"/>
                    <a:pt x="1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5" name="Freeform 7053">
              <a:extLst>
                <a:ext uri="{FF2B5EF4-FFF2-40B4-BE49-F238E27FC236}">
                  <a16:creationId xmlns:a16="http://schemas.microsoft.com/office/drawing/2014/main" id="{BA87F5B6-15C1-43B8-BCD3-EE1573ED261F}"/>
                </a:ext>
              </a:extLst>
            </p:cNvPr>
            <p:cNvSpPr>
              <a:spLocks/>
            </p:cNvSpPr>
            <p:nvPr/>
          </p:nvSpPr>
          <p:spPr bwMode="auto">
            <a:xfrm>
              <a:off x="4039685" y="6019655"/>
              <a:ext cx="19050" cy="4763"/>
            </a:xfrm>
            <a:custGeom>
              <a:avLst/>
              <a:gdLst>
                <a:gd name="T0" fmla="*/ 2 w 21"/>
                <a:gd name="T1" fmla="*/ 4 h 6"/>
                <a:gd name="T2" fmla="*/ 0 w 21"/>
                <a:gd name="T3" fmla="*/ 0 h 6"/>
                <a:gd name="T4" fmla="*/ 14 w 21"/>
                <a:gd name="T5" fmla="*/ 2 h 6"/>
                <a:gd name="T6" fmla="*/ 17 w 21"/>
                <a:gd name="T7" fmla="*/ 2 h 6"/>
                <a:gd name="T8" fmla="*/ 2 w 21"/>
                <a:gd name="T9" fmla="*/ 4 h 6"/>
              </a:gdLst>
              <a:ahLst/>
              <a:cxnLst>
                <a:cxn ang="0">
                  <a:pos x="T0" y="T1"/>
                </a:cxn>
                <a:cxn ang="0">
                  <a:pos x="T2" y="T3"/>
                </a:cxn>
                <a:cxn ang="0">
                  <a:pos x="T4" y="T5"/>
                </a:cxn>
                <a:cxn ang="0">
                  <a:pos x="T6" y="T7"/>
                </a:cxn>
                <a:cxn ang="0">
                  <a:pos x="T8" y="T9"/>
                </a:cxn>
              </a:cxnLst>
              <a:rect l="0" t="0" r="r" b="b"/>
              <a:pathLst>
                <a:path w="21" h="6">
                  <a:moveTo>
                    <a:pt x="2" y="4"/>
                  </a:moveTo>
                  <a:cubicBezTo>
                    <a:pt x="4" y="2"/>
                    <a:pt x="8" y="3"/>
                    <a:pt x="0" y="0"/>
                  </a:cubicBezTo>
                  <a:cubicBezTo>
                    <a:pt x="7" y="1"/>
                    <a:pt x="9" y="2"/>
                    <a:pt x="14" y="2"/>
                  </a:cubicBezTo>
                  <a:cubicBezTo>
                    <a:pt x="17" y="3"/>
                    <a:pt x="17" y="3"/>
                    <a:pt x="17" y="2"/>
                  </a:cubicBezTo>
                  <a:cubicBezTo>
                    <a:pt x="21" y="3"/>
                    <a:pt x="16" y="6"/>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6" name="Freeform 7054">
              <a:extLst>
                <a:ext uri="{FF2B5EF4-FFF2-40B4-BE49-F238E27FC236}">
                  <a16:creationId xmlns:a16="http://schemas.microsoft.com/office/drawing/2014/main" id="{48EC81FC-07A3-4135-8200-C9B00357EE2C}"/>
                </a:ext>
              </a:extLst>
            </p:cNvPr>
            <p:cNvSpPr>
              <a:spLocks/>
            </p:cNvSpPr>
            <p:nvPr/>
          </p:nvSpPr>
          <p:spPr bwMode="auto">
            <a:xfrm>
              <a:off x="4304798" y="4694092"/>
              <a:ext cx="69850" cy="15875"/>
            </a:xfrm>
            <a:custGeom>
              <a:avLst/>
              <a:gdLst>
                <a:gd name="T0" fmla="*/ 0 w 78"/>
                <a:gd name="T1" fmla="*/ 0 h 18"/>
                <a:gd name="T2" fmla="*/ 26 w 78"/>
                <a:gd name="T3" fmla="*/ 4 h 18"/>
                <a:gd name="T4" fmla="*/ 55 w 78"/>
                <a:gd name="T5" fmla="*/ 11 h 18"/>
                <a:gd name="T6" fmla="*/ 78 w 78"/>
                <a:gd name="T7" fmla="*/ 18 h 18"/>
                <a:gd name="T8" fmla="*/ 41 w 78"/>
                <a:gd name="T9" fmla="*/ 8 h 18"/>
                <a:gd name="T10" fmla="*/ 0 w 78"/>
                <a:gd name="T11" fmla="*/ 0 h 18"/>
              </a:gdLst>
              <a:ahLst/>
              <a:cxnLst>
                <a:cxn ang="0">
                  <a:pos x="T0" y="T1"/>
                </a:cxn>
                <a:cxn ang="0">
                  <a:pos x="T2" y="T3"/>
                </a:cxn>
                <a:cxn ang="0">
                  <a:pos x="T4" y="T5"/>
                </a:cxn>
                <a:cxn ang="0">
                  <a:pos x="T6" y="T7"/>
                </a:cxn>
                <a:cxn ang="0">
                  <a:pos x="T8" y="T9"/>
                </a:cxn>
                <a:cxn ang="0">
                  <a:pos x="T10" y="T11"/>
                </a:cxn>
              </a:cxnLst>
              <a:rect l="0" t="0" r="r" b="b"/>
              <a:pathLst>
                <a:path w="78" h="18">
                  <a:moveTo>
                    <a:pt x="0" y="0"/>
                  </a:moveTo>
                  <a:cubicBezTo>
                    <a:pt x="7" y="1"/>
                    <a:pt x="17" y="2"/>
                    <a:pt x="26" y="4"/>
                  </a:cubicBezTo>
                  <a:cubicBezTo>
                    <a:pt x="36" y="6"/>
                    <a:pt x="46" y="8"/>
                    <a:pt x="55" y="11"/>
                  </a:cubicBezTo>
                  <a:cubicBezTo>
                    <a:pt x="62" y="13"/>
                    <a:pt x="77" y="15"/>
                    <a:pt x="78" y="18"/>
                  </a:cubicBezTo>
                  <a:cubicBezTo>
                    <a:pt x="69" y="15"/>
                    <a:pt x="55" y="11"/>
                    <a:pt x="41" y="8"/>
                  </a:cubicBezTo>
                  <a:cubicBezTo>
                    <a:pt x="27" y="5"/>
                    <a:pt x="12" y="3"/>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7" name="Freeform 7055">
              <a:extLst>
                <a:ext uri="{FF2B5EF4-FFF2-40B4-BE49-F238E27FC236}">
                  <a16:creationId xmlns:a16="http://schemas.microsoft.com/office/drawing/2014/main" id="{5B99211C-F820-4F9B-B892-72D2728E469E}"/>
                </a:ext>
              </a:extLst>
            </p:cNvPr>
            <p:cNvSpPr>
              <a:spLocks/>
            </p:cNvSpPr>
            <p:nvPr/>
          </p:nvSpPr>
          <p:spPr bwMode="auto">
            <a:xfrm>
              <a:off x="4695323" y="5718030"/>
              <a:ext cx="31750" cy="50800"/>
            </a:xfrm>
            <a:custGeom>
              <a:avLst/>
              <a:gdLst>
                <a:gd name="T0" fmla="*/ 27 w 36"/>
                <a:gd name="T1" fmla="*/ 17 h 55"/>
                <a:gd name="T2" fmla="*/ 35 w 36"/>
                <a:gd name="T3" fmla="*/ 7 h 55"/>
                <a:gd name="T4" fmla="*/ 19 w 36"/>
                <a:gd name="T5" fmla="*/ 33 h 55"/>
                <a:gd name="T6" fmla="*/ 13 w 36"/>
                <a:gd name="T7" fmla="*/ 40 h 55"/>
                <a:gd name="T8" fmla="*/ 0 w 36"/>
                <a:gd name="T9" fmla="*/ 55 h 55"/>
                <a:gd name="T10" fmla="*/ 2 w 36"/>
                <a:gd name="T11" fmla="*/ 50 h 55"/>
                <a:gd name="T12" fmla="*/ 22 w 36"/>
                <a:gd name="T13" fmla="*/ 25 h 55"/>
                <a:gd name="T14" fmla="*/ 27 w 36"/>
                <a:gd name="T15" fmla="*/ 14 h 55"/>
                <a:gd name="T16" fmla="*/ 14 w 36"/>
                <a:gd name="T17" fmla="*/ 30 h 55"/>
                <a:gd name="T18" fmla="*/ 1 w 36"/>
                <a:gd name="T19" fmla="*/ 47 h 55"/>
                <a:gd name="T20" fmla="*/ 16 w 36"/>
                <a:gd name="T21" fmla="*/ 27 h 55"/>
                <a:gd name="T22" fmla="*/ 32 w 36"/>
                <a:gd name="T23" fmla="*/ 4 h 55"/>
                <a:gd name="T24" fmla="*/ 36 w 36"/>
                <a:gd name="T25" fmla="*/ 1 h 55"/>
                <a:gd name="T26" fmla="*/ 28 w 36"/>
                <a:gd name="T27" fmla="*/ 14 h 55"/>
                <a:gd name="T28" fmla="*/ 27 w 36"/>
                <a:gd name="T29"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5">
                  <a:moveTo>
                    <a:pt x="27" y="17"/>
                  </a:moveTo>
                  <a:cubicBezTo>
                    <a:pt x="30" y="16"/>
                    <a:pt x="34" y="5"/>
                    <a:pt x="35" y="7"/>
                  </a:cubicBezTo>
                  <a:cubicBezTo>
                    <a:pt x="33" y="14"/>
                    <a:pt x="22" y="26"/>
                    <a:pt x="19" y="33"/>
                  </a:cubicBezTo>
                  <a:cubicBezTo>
                    <a:pt x="21" y="28"/>
                    <a:pt x="18" y="33"/>
                    <a:pt x="13" y="40"/>
                  </a:cubicBezTo>
                  <a:cubicBezTo>
                    <a:pt x="8" y="46"/>
                    <a:pt x="2" y="54"/>
                    <a:pt x="0" y="55"/>
                  </a:cubicBezTo>
                  <a:cubicBezTo>
                    <a:pt x="0" y="54"/>
                    <a:pt x="1" y="52"/>
                    <a:pt x="2" y="50"/>
                  </a:cubicBezTo>
                  <a:cubicBezTo>
                    <a:pt x="10" y="45"/>
                    <a:pt x="16" y="30"/>
                    <a:pt x="22" y="25"/>
                  </a:cubicBezTo>
                  <a:cubicBezTo>
                    <a:pt x="30" y="15"/>
                    <a:pt x="24" y="20"/>
                    <a:pt x="27" y="14"/>
                  </a:cubicBezTo>
                  <a:cubicBezTo>
                    <a:pt x="25" y="16"/>
                    <a:pt x="20" y="23"/>
                    <a:pt x="14" y="30"/>
                  </a:cubicBezTo>
                  <a:cubicBezTo>
                    <a:pt x="9" y="38"/>
                    <a:pt x="4" y="45"/>
                    <a:pt x="1" y="47"/>
                  </a:cubicBezTo>
                  <a:cubicBezTo>
                    <a:pt x="4" y="43"/>
                    <a:pt x="10" y="36"/>
                    <a:pt x="16" y="27"/>
                  </a:cubicBezTo>
                  <a:cubicBezTo>
                    <a:pt x="22" y="19"/>
                    <a:pt x="28" y="10"/>
                    <a:pt x="32" y="4"/>
                  </a:cubicBezTo>
                  <a:cubicBezTo>
                    <a:pt x="32" y="6"/>
                    <a:pt x="36" y="0"/>
                    <a:pt x="36" y="1"/>
                  </a:cubicBezTo>
                  <a:cubicBezTo>
                    <a:pt x="29" y="11"/>
                    <a:pt x="34" y="8"/>
                    <a:pt x="28" y="14"/>
                  </a:cubicBezTo>
                  <a:cubicBezTo>
                    <a:pt x="31" y="11"/>
                    <a:pt x="31" y="12"/>
                    <a:pt x="2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8" name="Freeform 7056">
              <a:extLst>
                <a:ext uri="{FF2B5EF4-FFF2-40B4-BE49-F238E27FC236}">
                  <a16:creationId xmlns:a16="http://schemas.microsoft.com/office/drawing/2014/main" id="{78230B24-19BF-43D5-9A46-590E993BCCD2}"/>
                </a:ext>
              </a:extLst>
            </p:cNvPr>
            <p:cNvSpPr>
              <a:spLocks noEditPoints="1"/>
            </p:cNvSpPr>
            <p:nvPr/>
          </p:nvSpPr>
          <p:spPr bwMode="auto">
            <a:xfrm>
              <a:off x="4285748" y="4694092"/>
              <a:ext cx="128587" cy="36513"/>
            </a:xfrm>
            <a:custGeom>
              <a:avLst/>
              <a:gdLst>
                <a:gd name="T0" fmla="*/ 120 w 143"/>
                <a:gd name="T1" fmla="*/ 31 h 41"/>
                <a:gd name="T2" fmla="*/ 129 w 143"/>
                <a:gd name="T3" fmla="*/ 33 h 41"/>
                <a:gd name="T4" fmla="*/ 126 w 143"/>
                <a:gd name="T5" fmla="*/ 31 h 41"/>
                <a:gd name="T6" fmla="*/ 120 w 143"/>
                <a:gd name="T7" fmla="*/ 29 h 41"/>
                <a:gd name="T8" fmla="*/ 106 w 143"/>
                <a:gd name="T9" fmla="*/ 24 h 41"/>
                <a:gd name="T10" fmla="*/ 101 w 143"/>
                <a:gd name="T11" fmla="*/ 27 h 41"/>
                <a:gd name="T12" fmla="*/ 118 w 143"/>
                <a:gd name="T13" fmla="*/ 33 h 41"/>
                <a:gd name="T14" fmla="*/ 95 w 143"/>
                <a:gd name="T15" fmla="*/ 24 h 41"/>
                <a:gd name="T16" fmla="*/ 83 w 143"/>
                <a:gd name="T17" fmla="*/ 18 h 41"/>
                <a:gd name="T18" fmla="*/ 86 w 143"/>
                <a:gd name="T19" fmla="*/ 20 h 41"/>
                <a:gd name="T20" fmla="*/ 63 w 143"/>
                <a:gd name="T21" fmla="*/ 15 h 41"/>
                <a:gd name="T22" fmla="*/ 44 w 143"/>
                <a:gd name="T23" fmla="*/ 11 h 41"/>
                <a:gd name="T24" fmla="*/ 38 w 143"/>
                <a:gd name="T25" fmla="*/ 8 h 41"/>
                <a:gd name="T26" fmla="*/ 46 w 143"/>
                <a:gd name="T27" fmla="*/ 8 h 41"/>
                <a:gd name="T28" fmla="*/ 57 w 143"/>
                <a:gd name="T29" fmla="*/ 11 h 41"/>
                <a:gd name="T30" fmla="*/ 60 w 143"/>
                <a:gd name="T31" fmla="*/ 12 h 41"/>
                <a:gd name="T32" fmla="*/ 78 w 143"/>
                <a:gd name="T33" fmla="*/ 15 h 41"/>
                <a:gd name="T34" fmla="*/ 97 w 143"/>
                <a:gd name="T35" fmla="*/ 20 h 41"/>
                <a:gd name="T36" fmla="*/ 105 w 143"/>
                <a:gd name="T37" fmla="*/ 21 h 41"/>
                <a:gd name="T38" fmla="*/ 94 w 143"/>
                <a:gd name="T39" fmla="*/ 17 h 41"/>
                <a:gd name="T40" fmla="*/ 52 w 143"/>
                <a:gd name="T41" fmla="*/ 7 h 41"/>
                <a:gd name="T42" fmla="*/ 10 w 143"/>
                <a:gd name="T43" fmla="*/ 0 h 41"/>
                <a:gd name="T44" fmla="*/ 20 w 143"/>
                <a:gd name="T45" fmla="*/ 4 h 41"/>
                <a:gd name="T46" fmla="*/ 19 w 143"/>
                <a:gd name="T47" fmla="*/ 2 h 41"/>
                <a:gd name="T48" fmla="*/ 34 w 143"/>
                <a:gd name="T49" fmla="*/ 7 h 41"/>
                <a:gd name="T50" fmla="*/ 35 w 143"/>
                <a:gd name="T51" fmla="*/ 9 h 41"/>
                <a:gd name="T52" fmla="*/ 0 w 143"/>
                <a:gd name="T53" fmla="*/ 3 h 41"/>
                <a:gd name="T54" fmla="*/ 2 w 143"/>
                <a:gd name="T55" fmla="*/ 8 h 41"/>
                <a:gd name="T56" fmla="*/ 31 w 143"/>
                <a:gd name="T57" fmla="*/ 13 h 41"/>
                <a:gd name="T58" fmla="*/ 31 w 143"/>
                <a:gd name="T59" fmla="*/ 15 h 41"/>
                <a:gd name="T60" fmla="*/ 23 w 143"/>
                <a:gd name="T61" fmla="*/ 13 h 41"/>
                <a:gd name="T62" fmla="*/ 22 w 143"/>
                <a:gd name="T63" fmla="*/ 12 h 41"/>
                <a:gd name="T64" fmla="*/ 12 w 143"/>
                <a:gd name="T65" fmla="*/ 13 h 41"/>
                <a:gd name="T66" fmla="*/ 29 w 143"/>
                <a:gd name="T67" fmla="*/ 15 h 41"/>
                <a:gd name="T68" fmla="*/ 49 w 143"/>
                <a:gd name="T69" fmla="*/ 20 h 41"/>
                <a:gd name="T70" fmla="*/ 63 w 143"/>
                <a:gd name="T71" fmla="*/ 22 h 41"/>
                <a:gd name="T72" fmla="*/ 56 w 143"/>
                <a:gd name="T73" fmla="*/ 18 h 41"/>
                <a:gd name="T74" fmla="*/ 48 w 143"/>
                <a:gd name="T75" fmla="*/ 17 h 41"/>
                <a:gd name="T76" fmla="*/ 41 w 143"/>
                <a:gd name="T77" fmla="*/ 12 h 41"/>
                <a:gd name="T78" fmla="*/ 53 w 143"/>
                <a:gd name="T79" fmla="*/ 16 h 41"/>
                <a:gd name="T80" fmla="*/ 65 w 143"/>
                <a:gd name="T81" fmla="*/ 19 h 41"/>
                <a:gd name="T82" fmla="*/ 70 w 143"/>
                <a:gd name="T83" fmla="*/ 19 h 41"/>
                <a:gd name="T84" fmla="*/ 87 w 143"/>
                <a:gd name="T85" fmla="*/ 24 h 41"/>
                <a:gd name="T86" fmla="*/ 68 w 143"/>
                <a:gd name="T87" fmla="*/ 20 h 41"/>
                <a:gd name="T88" fmla="*/ 76 w 143"/>
                <a:gd name="T89" fmla="*/ 23 h 41"/>
                <a:gd name="T90" fmla="*/ 90 w 143"/>
                <a:gd name="T91" fmla="*/ 27 h 41"/>
                <a:gd name="T92" fmla="*/ 93 w 143"/>
                <a:gd name="T93" fmla="*/ 26 h 41"/>
                <a:gd name="T94" fmla="*/ 143 w 143"/>
                <a:gd name="T95" fmla="*/ 41 h 41"/>
                <a:gd name="T96" fmla="*/ 135 w 143"/>
                <a:gd name="T97" fmla="*/ 37 h 41"/>
                <a:gd name="T98" fmla="*/ 120 w 143"/>
                <a:gd name="T99" fmla="*/ 31 h 41"/>
                <a:gd name="T100" fmla="*/ 109 w 143"/>
                <a:gd name="T101" fmla="*/ 28 h 41"/>
                <a:gd name="T102" fmla="*/ 124 w 143"/>
                <a:gd name="T103" fmla="*/ 34 h 41"/>
                <a:gd name="T104" fmla="*/ 109 w 143"/>
                <a:gd name="T105"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41">
                  <a:moveTo>
                    <a:pt x="120" y="31"/>
                  </a:moveTo>
                  <a:cubicBezTo>
                    <a:pt x="124" y="31"/>
                    <a:pt x="128" y="33"/>
                    <a:pt x="129" y="33"/>
                  </a:cubicBezTo>
                  <a:cubicBezTo>
                    <a:pt x="127" y="32"/>
                    <a:pt x="125" y="32"/>
                    <a:pt x="126" y="31"/>
                  </a:cubicBezTo>
                  <a:cubicBezTo>
                    <a:pt x="123" y="30"/>
                    <a:pt x="122" y="30"/>
                    <a:pt x="120" y="29"/>
                  </a:cubicBezTo>
                  <a:cubicBezTo>
                    <a:pt x="118" y="31"/>
                    <a:pt x="106" y="23"/>
                    <a:pt x="106" y="24"/>
                  </a:cubicBezTo>
                  <a:cubicBezTo>
                    <a:pt x="111" y="28"/>
                    <a:pt x="105" y="26"/>
                    <a:pt x="101" y="27"/>
                  </a:cubicBezTo>
                  <a:cubicBezTo>
                    <a:pt x="109" y="29"/>
                    <a:pt x="118" y="31"/>
                    <a:pt x="118" y="33"/>
                  </a:cubicBezTo>
                  <a:cubicBezTo>
                    <a:pt x="103" y="29"/>
                    <a:pt x="98" y="27"/>
                    <a:pt x="95" y="24"/>
                  </a:cubicBezTo>
                  <a:cubicBezTo>
                    <a:pt x="92" y="22"/>
                    <a:pt x="91" y="20"/>
                    <a:pt x="83" y="18"/>
                  </a:cubicBezTo>
                  <a:cubicBezTo>
                    <a:pt x="81" y="19"/>
                    <a:pt x="81" y="18"/>
                    <a:pt x="86" y="20"/>
                  </a:cubicBezTo>
                  <a:cubicBezTo>
                    <a:pt x="74" y="18"/>
                    <a:pt x="68" y="16"/>
                    <a:pt x="63" y="15"/>
                  </a:cubicBezTo>
                  <a:cubicBezTo>
                    <a:pt x="58" y="13"/>
                    <a:pt x="54" y="12"/>
                    <a:pt x="44" y="11"/>
                  </a:cubicBezTo>
                  <a:cubicBezTo>
                    <a:pt x="44" y="10"/>
                    <a:pt x="40" y="9"/>
                    <a:pt x="38" y="8"/>
                  </a:cubicBezTo>
                  <a:cubicBezTo>
                    <a:pt x="42" y="9"/>
                    <a:pt x="42" y="7"/>
                    <a:pt x="46" y="8"/>
                  </a:cubicBezTo>
                  <a:cubicBezTo>
                    <a:pt x="46" y="9"/>
                    <a:pt x="53" y="10"/>
                    <a:pt x="57" y="11"/>
                  </a:cubicBezTo>
                  <a:cubicBezTo>
                    <a:pt x="62" y="12"/>
                    <a:pt x="66" y="13"/>
                    <a:pt x="60" y="12"/>
                  </a:cubicBezTo>
                  <a:cubicBezTo>
                    <a:pt x="64" y="13"/>
                    <a:pt x="71" y="13"/>
                    <a:pt x="78" y="15"/>
                  </a:cubicBezTo>
                  <a:cubicBezTo>
                    <a:pt x="85" y="16"/>
                    <a:pt x="92" y="18"/>
                    <a:pt x="97" y="20"/>
                  </a:cubicBezTo>
                  <a:cubicBezTo>
                    <a:pt x="92" y="17"/>
                    <a:pt x="107" y="23"/>
                    <a:pt x="105" y="21"/>
                  </a:cubicBezTo>
                  <a:cubicBezTo>
                    <a:pt x="100" y="20"/>
                    <a:pt x="102" y="19"/>
                    <a:pt x="94" y="17"/>
                  </a:cubicBezTo>
                  <a:cubicBezTo>
                    <a:pt x="84" y="15"/>
                    <a:pt x="68" y="11"/>
                    <a:pt x="52" y="7"/>
                  </a:cubicBezTo>
                  <a:cubicBezTo>
                    <a:pt x="36" y="4"/>
                    <a:pt x="20" y="1"/>
                    <a:pt x="10" y="0"/>
                  </a:cubicBezTo>
                  <a:cubicBezTo>
                    <a:pt x="13" y="1"/>
                    <a:pt x="13" y="3"/>
                    <a:pt x="20" y="4"/>
                  </a:cubicBezTo>
                  <a:cubicBezTo>
                    <a:pt x="22" y="4"/>
                    <a:pt x="11" y="1"/>
                    <a:pt x="19" y="2"/>
                  </a:cubicBezTo>
                  <a:cubicBezTo>
                    <a:pt x="21" y="4"/>
                    <a:pt x="32" y="5"/>
                    <a:pt x="34" y="7"/>
                  </a:cubicBezTo>
                  <a:cubicBezTo>
                    <a:pt x="31" y="7"/>
                    <a:pt x="41" y="10"/>
                    <a:pt x="35" y="9"/>
                  </a:cubicBezTo>
                  <a:cubicBezTo>
                    <a:pt x="26" y="6"/>
                    <a:pt x="12" y="4"/>
                    <a:pt x="0" y="3"/>
                  </a:cubicBezTo>
                  <a:cubicBezTo>
                    <a:pt x="6" y="6"/>
                    <a:pt x="12" y="7"/>
                    <a:pt x="2" y="8"/>
                  </a:cubicBezTo>
                  <a:cubicBezTo>
                    <a:pt x="12" y="9"/>
                    <a:pt x="19" y="11"/>
                    <a:pt x="31" y="13"/>
                  </a:cubicBezTo>
                  <a:cubicBezTo>
                    <a:pt x="26" y="13"/>
                    <a:pt x="31" y="13"/>
                    <a:pt x="31" y="15"/>
                  </a:cubicBezTo>
                  <a:cubicBezTo>
                    <a:pt x="27" y="14"/>
                    <a:pt x="26" y="13"/>
                    <a:pt x="23" y="13"/>
                  </a:cubicBezTo>
                  <a:cubicBezTo>
                    <a:pt x="23" y="13"/>
                    <a:pt x="27" y="13"/>
                    <a:pt x="22" y="12"/>
                  </a:cubicBezTo>
                  <a:cubicBezTo>
                    <a:pt x="20" y="12"/>
                    <a:pt x="1" y="9"/>
                    <a:pt x="12" y="13"/>
                  </a:cubicBezTo>
                  <a:cubicBezTo>
                    <a:pt x="13" y="13"/>
                    <a:pt x="21" y="14"/>
                    <a:pt x="29" y="15"/>
                  </a:cubicBezTo>
                  <a:cubicBezTo>
                    <a:pt x="37" y="17"/>
                    <a:pt x="45" y="19"/>
                    <a:pt x="49" y="20"/>
                  </a:cubicBezTo>
                  <a:cubicBezTo>
                    <a:pt x="50" y="19"/>
                    <a:pt x="61" y="23"/>
                    <a:pt x="63" y="22"/>
                  </a:cubicBezTo>
                  <a:cubicBezTo>
                    <a:pt x="48" y="19"/>
                    <a:pt x="67" y="21"/>
                    <a:pt x="56" y="18"/>
                  </a:cubicBezTo>
                  <a:cubicBezTo>
                    <a:pt x="56" y="19"/>
                    <a:pt x="52" y="18"/>
                    <a:pt x="48" y="17"/>
                  </a:cubicBezTo>
                  <a:cubicBezTo>
                    <a:pt x="48" y="15"/>
                    <a:pt x="41" y="14"/>
                    <a:pt x="41" y="12"/>
                  </a:cubicBezTo>
                  <a:cubicBezTo>
                    <a:pt x="53" y="14"/>
                    <a:pt x="64" y="18"/>
                    <a:pt x="53" y="16"/>
                  </a:cubicBezTo>
                  <a:cubicBezTo>
                    <a:pt x="59" y="17"/>
                    <a:pt x="60" y="18"/>
                    <a:pt x="65" y="19"/>
                  </a:cubicBezTo>
                  <a:cubicBezTo>
                    <a:pt x="64" y="18"/>
                    <a:pt x="65" y="18"/>
                    <a:pt x="70" y="19"/>
                  </a:cubicBezTo>
                  <a:cubicBezTo>
                    <a:pt x="76" y="20"/>
                    <a:pt x="90" y="23"/>
                    <a:pt x="87" y="24"/>
                  </a:cubicBezTo>
                  <a:cubicBezTo>
                    <a:pt x="81" y="23"/>
                    <a:pt x="68" y="19"/>
                    <a:pt x="68" y="20"/>
                  </a:cubicBezTo>
                  <a:cubicBezTo>
                    <a:pt x="73" y="21"/>
                    <a:pt x="73" y="22"/>
                    <a:pt x="76" y="23"/>
                  </a:cubicBezTo>
                  <a:cubicBezTo>
                    <a:pt x="78" y="20"/>
                    <a:pt x="87" y="28"/>
                    <a:pt x="90" y="27"/>
                  </a:cubicBezTo>
                  <a:cubicBezTo>
                    <a:pt x="85" y="25"/>
                    <a:pt x="91" y="25"/>
                    <a:pt x="93" y="26"/>
                  </a:cubicBezTo>
                  <a:cubicBezTo>
                    <a:pt x="114" y="33"/>
                    <a:pt x="129" y="38"/>
                    <a:pt x="143" y="41"/>
                  </a:cubicBezTo>
                  <a:cubicBezTo>
                    <a:pt x="129" y="37"/>
                    <a:pt x="140" y="39"/>
                    <a:pt x="135" y="37"/>
                  </a:cubicBezTo>
                  <a:cubicBezTo>
                    <a:pt x="131" y="37"/>
                    <a:pt x="123" y="32"/>
                    <a:pt x="120" y="31"/>
                  </a:cubicBezTo>
                  <a:close/>
                  <a:moveTo>
                    <a:pt x="109" y="28"/>
                  </a:moveTo>
                  <a:cubicBezTo>
                    <a:pt x="116" y="30"/>
                    <a:pt x="124" y="33"/>
                    <a:pt x="124" y="34"/>
                  </a:cubicBezTo>
                  <a:cubicBezTo>
                    <a:pt x="117" y="32"/>
                    <a:pt x="110" y="29"/>
                    <a:pt x="109"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69" name="Freeform 7057">
              <a:extLst>
                <a:ext uri="{FF2B5EF4-FFF2-40B4-BE49-F238E27FC236}">
                  <a16:creationId xmlns:a16="http://schemas.microsoft.com/office/drawing/2014/main" id="{C92C55CB-979E-4AEF-9F06-EDC1AB00A2D3}"/>
                </a:ext>
              </a:extLst>
            </p:cNvPr>
            <p:cNvSpPr>
              <a:spLocks/>
            </p:cNvSpPr>
            <p:nvPr/>
          </p:nvSpPr>
          <p:spPr bwMode="auto">
            <a:xfrm>
              <a:off x="4428623" y="4729017"/>
              <a:ext cx="53975" cy="23813"/>
            </a:xfrm>
            <a:custGeom>
              <a:avLst/>
              <a:gdLst>
                <a:gd name="T0" fmla="*/ 54 w 59"/>
                <a:gd name="T1" fmla="*/ 25 h 27"/>
                <a:gd name="T2" fmla="*/ 51 w 59"/>
                <a:gd name="T3" fmla="*/ 24 h 27"/>
                <a:gd name="T4" fmla="*/ 44 w 59"/>
                <a:gd name="T5" fmla="*/ 22 h 27"/>
                <a:gd name="T6" fmla="*/ 31 w 59"/>
                <a:gd name="T7" fmla="*/ 16 h 27"/>
                <a:gd name="T8" fmla="*/ 19 w 59"/>
                <a:gd name="T9" fmla="*/ 12 h 27"/>
                <a:gd name="T10" fmla="*/ 0 w 59"/>
                <a:gd name="T11" fmla="*/ 0 h 27"/>
                <a:gd name="T12" fmla="*/ 27 w 59"/>
                <a:gd name="T13" fmla="*/ 12 h 27"/>
                <a:gd name="T14" fmla="*/ 36 w 59"/>
                <a:gd name="T15" fmla="*/ 14 h 27"/>
                <a:gd name="T16" fmla="*/ 54 w 59"/>
                <a:gd name="T17"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7">
                  <a:moveTo>
                    <a:pt x="54" y="25"/>
                  </a:moveTo>
                  <a:cubicBezTo>
                    <a:pt x="59" y="27"/>
                    <a:pt x="55" y="25"/>
                    <a:pt x="51" y="24"/>
                  </a:cubicBezTo>
                  <a:cubicBezTo>
                    <a:pt x="47" y="22"/>
                    <a:pt x="42" y="21"/>
                    <a:pt x="44" y="22"/>
                  </a:cubicBezTo>
                  <a:cubicBezTo>
                    <a:pt x="44" y="22"/>
                    <a:pt x="37" y="18"/>
                    <a:pt x="31" y="16"/>
                  </a:cubicBezTo>
                  <a:cubicBezTo>
                    <a:pt x="25" y="13"/>
                    <a:pt x="19" y="10"/>
                    <a:pt x="19" y="12"/>
                  </a:cubicBezTo>
                  <a:cubicBezTo>
                    <a:pt x="12" y="7"/>
                    <a:pt x="1" y="3"/>
                    <a:pt x="0" y="0"/>
                  </a:cubicBezTo>
                  <a:cubicBezTo>
                    <a:pt x="16" y="6"/>
                    <a:pt x="19" y="7"/>
                    <a:pt x="27" y="12"/>
                  </a:cubicBezTo>
                  <a:cubicBezTo>
                    <a:pt x="30" y="13"/>
                    <a:pt x="37" y="17"/>
                    <a:pt x="36" y="14"/>
                  </a:cubicBezTo>
                  <a:cubicBezTo>
                    <a:pt x="41" y="18"/>
                    <a:pt x="46" y="21"/>
                    <a:pt x="54"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0" name="Freeform 7058">
              <a:extLst>
                <a:ext uri="{FF2B5EF4-FFF2-40B4-BE49-F238E27FC236}">
                  <a16:creationId xmlns:a16="http://schemas.microsoft.com/office/drawing/2014/main" id="{0358D4ED-7E87-4CCF-AD82-25C95C31E9F0}"/>
                </a:ext>
              </a:extLst>
            </p:cNvPr>
            <p:cNvSpPr>
              <a:spLocks/>
            </p:cNvSpPr>
            <p:nvPr/>
          </p:nvSpPr>
          <p:spPr bwMode="auto">
            <a:xfrm>
              <a:off x="4498473" y="4762355"/>
              <a:ext cx="47625" cy="28575"/>
            </a:xfrm>
            <a:custGeom>
              <a:avLst/>
              <a:gdLst>
                <a:gd name="T0" fmla="*/ 5 w 53"/>
                <a:gd name="T1" fmla="*/ 0 h 32"/>
                <a:gd name="T2" fmla="*/ 21 w 53"/>
                <a:gd name="T3" fmla="*/ 9 h 32"/>
                <a:gd name="T4" fmla="*/ 21 w 53"/>
                <a:gd name="T5" fmla="*/ 11 h 32"/>
                <a:gd name="T6" fmla="*/ 36 w 53"/>
                <a:gd name="T7" fmla="*/ 20 h 32"/>
                <a:gd name="T8" fmla="*/ 51 w 53"/>
                <a:gd name="T9" fmla="*/ 29 h 32"/>
                <a:gd name="T10" fmla="*/ 41 w 53"/>
                <a:gd name="T11" fmla="*/ 24 h 32"/>
                <a:gd name="T12" fmla="*/ 31 w 53"/>
                <a:gd name="T13" fmla="*/ 20 h 32"/>
                <a:gd name="T14" fmla="*/ 0 w 53"/>
                <a:gd name="T15" fmla="*/ 2 h 32"/>
                <a:gd name="T16" fmla="*/ 26 w 53"/>
                <a:gd name="T17" fmla="*/ 16 h 32"/>
                <a:gd name="T18" fmla="*/ 8 w 53"/>
                <a:gd name="T19" fmla="*/ 5 h 32"/>
                <a:gd name="T20" fmla="*/ 5 w 5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32">
                  <a:moveTo>
                    <a:pt x="5" y="0"/>
                  </a:moveTo>
                  <a:cubicBezTo>
                    <a:pt x="9" y="1"/>
                    <a:pt x="14" y="6"/>
                    <a:pt x="21" y="9"/>
                  </a:cubicBezTo>
                  <a:cubicBezTo>
                    <a:pt x="24" y="12"/>
                    <a:pt x="22" y="11"/>
                    <a:pt x="21" y="11"/>
                  </a:cubicBezTo>
                  <a:cubicBezTo>
                    <a:pt x="36" y="20"/>
                    <a:pt x="36" y="20"/>
                    <a:pt x="36" y="20"/>
                  </a:cubicBezTo>
                  <a:cubicBezTo>
                    <a:pt x="40" y="22"/>
                    <a:pt x="44" y="25"/>
                    <a:pt x="51" y="29"/>
                  </a:cubicBezTo>
                  <a:cubicBezTo>
                    <a:pt x="53" y="32"/>
                    <a:pt x="47" y="28"/>
                    <a:pt x="41" y="24"/>
                  </a:cubicBezTo>
                  <a:cubicBezTo>
                    <a:pt x="34" y="20"/>
                    <a:pt x="28" y="16"/>
                    <a:pt x="31" y="20"/>
                  </a:cubicBezTo>
                  <a:cubicBezTo>
                    <a:pt x="22" y="14"/>
                    <a:pt x="12" y="8"/>
                    <a:pt x="0" y="2"/>
                  </a:cubicBezTo>
                  <a:cubicBezTo>
                    <a:pt x="3" y="2"/>
                    <a:pt x="14" y="10"/>
                    <a:pt x="26" y="16"/>
                  </a:cubicBezTo>
                  <a:cubicBezTo>
                    <a:pt x="22" y="12"/>
                    <a:pt x="19" y="11"/>
                    <a:pt x="8" y="5"/>
                  </a:cubicBezTo>
                  <a:cubicBezTo>
                    <a:pt x="1" y="0"/>
                    <a:pt x="10" y="3"/>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1" name="Freeform 7059">
              <a:extLst>
                <a:ext uri="{FF2B5EF4-FFF2-40B4-BE49-F238E27FC236}">
                  <a16:creationId xmlns:a16="http://schemas.microsoft.com/office/drawing/2014/main" id="{D538CBD1-E6B5-4E72-AF95-64ACC615B12A}"/>
                </a:ext>
              </a:extLst>
            </p:cNvPr>
            <p:cNvSpPr>
              <a:spLocks noEditPoints="1"/>
            </p:cNvSpPr>
            <p:nvPr/>
          </p:nvSpPr>
          <p:spPr bwMode="auto">
            <a:xfrm>
              <a:off x="4149223" y="4686155"/>
              <a:ext cx="133350" cy="14288"/>
            </a:xfrm>
            <a:custGeom>
              <a:avLst/>
              <a:gdLst>
                <a:gd name="T0" fmla="*/ 130 w 147"/>
                <a:gd name="T1" fmla="*/ 6 h 15"/>
                <a:gd name="T2" fmla="*/ 132 w 147"/>
                <a:gd name="T3" fmla="*/ 5 h 15"/>
                <a:gd name="T4" fmla="*/ 91 w 147"/>
                <a:gd name="T5" fmla="*/ 1 h 15"/>
                <a:gd name="T6" fmla="*/ 53 w 147"/>
                <a:gd name="T7" fmla="*/ 0 h 15"/>
                <a:gd name="T8" fmla="*/ 48 w 147"/>
                <a:gd name="T9" fmla="*/ 2 h 15"/>
                <a:gd name="T10" fmla="*/ 74 w 147"/>
                <a:gd name="T11" fmla="*/ 2 h 15"/>
                <a:gd name="T12" fmla="*/ 92 w 147"/>
                <a:gd name="T13" fmla="*/ 3 h 15"/>
                <a:gd name="T14" fmla="*/ 76 w 147"/>
                <a:gd name="T15" fmla="*/ 6 h 15"/>
                <a:gd name="T16" fmla="*/ 75 w 147"/>
                <a:gd name="T17" fmla="*/ 4 h 15"/>
                <a:gd name="T18" fmla="*/ 55 w 147"/>
                <a:gd name="T19" fmla="*/ 4 h 15"/>
                <a:gd name="T20" fmla="*/ 34 w 147"/>
                <a:gd name="T21" fmla="*/ 3 h 15"/>
                <a:gd name="T22" fmla="*/ 17 w 147"/>
                <a:gd name="T23" fmla="*/ 10 h 15"/>
                <a:gd name="T24" fmla="*/ 0 w 147"/>
                <a:gd name="T25" fmla="*/ 11 h 15"/>
                <a:gd name="T26" fmla="*/ 16 w 147"/>
                <a:gd name="T27" fmla="*/ 13 h 15"/>
                <a:gd name="T28" fmla="*/ 2 w 147"/>
                <a:gd name="T29" fmla="*/ 15 h 15"/>
                <a:gd name="T30" fmla="*/ 17 w 147"/>
                <a:gd name="T31" fmla="*/ 14 h 15"/>
                <a:gd name="T32" fmla="*/ 22 w 147"/>
                <a:gd name="T33" fmla="*/ 13 h 15"/>
                <a:gd name="T34" fmla="*/ 41 w 147"/>
                <a:gd name="T35" fmla="*/ 13 h 15"/>
                <a:gd name="T36" fmla="*/ 62 w 147"/>
                <a:gd name="T37" fmla="*/ 13 h 15"/>
                <a:gd name="T38" fmla="*/ 64 w 147"/>
                <a:gd name="T39" fmla="*/ 10 h 15"/>
                <a:gd name="T40" fmla="*/ 43 w 147"/>
                <a:gd name="T41" fmla="*/ 9 h 15"/>
                <a:gd name="T42" fmla="*/ 80 w 147"/>
                <a:gd name="T43" fmla="*/ 8 h 15"/>
                <a:gd name="T44" fmla="*/ 68 w 147"/>
                <a:gd name="T45" fmla="*/ 7 h 15"/>
                <a:gd name="T46" fmla="*/ 91 w 147"/>
                <a:gd name="T47" fmla="*/ 7 h 15"/>
                <a:gd name="T48" fmla="*/ 106 w 147"/>
                <a:gd name="T49" fmla="*/ 9 h 15"/>
                <a:gd name="T50" fmla="*/ 119 w 147"/>
                <a:gd name="T51" fmla="*/ 13 h 15"/>
                <a:gd name="T52" fmla="*/ 129 w 147"/>
                <a:gd name="T53" fmla="*/ 13 h 15"/>
                <a:gd name="T54" fmla="*/ 147 w 147"/>
                <a:gd name="T55" fmla="*/ 14 h 15"/>
                <a:gd name="T56" fmla="*/ 137 w 147"/>
                <a:gd name="T57" fmla="*/ 10 h 15"/>
                <a:gd name="T58" fmla="*/ 122 w 147"/>
                <a:gd name="T59" fmla="*/ 7 h 15"/>
                <a:gd name="T60" fmla="*/ 105 w 147"/>
                <a:gd name="T61" fmla="*/ 8 h 15"/>
                <a:gd name="T62" fmla="*/ 96 w 147"/>
                <a:gd name="T63" fmla="*/ 5 h 15"/>
                <a:gd name="T64" fmla="*/ 104 w 147"/>
                <a:gd name="T65" fmla="*/ 4 h 15"/>
                <a:gd name="T66" fmla="*/ 115 w 147"/>
                <a:gd name="T67" fmla="*/ 4 h 15"/>
                <a:gd name="T68" fmla="*/ 122 w 147"/>
                <a:gd name="T69" fmla="*/ 6 h 15"/>
                <a:gd name="T70" fmla="*/ 118 w 147"/>
                <a:gd name="T71" fmla="*/ 4 h 15"/>
                <a:gd name="T72" fmla="*/ 126 w 147"/>
                <a:gd name="T73" fmla="*/ 4 h 15"/>
                <a:gd name="T74" fmla="*/ 130 w 147"/>
                <a:gd name="T75" fmla="*/ 6 h 15"/>
                <a:gd name="T76" fmla="*/ 37 w 147"/>
                <a:gd name="T77" fmla="*/ 10 h 15"/>
                <a:gd name="T78" fmla="*/ 41 w 147"/>
                <a:gd name="T79" fmla="*/ 10 h 15"/>
                <a:gd name="T80" fmla="*/ 18 w 147"/>
                <a:gd name="T81" fmla="*/ 12 h 15"/>
                <a:gd name="T82" fmla="*/ 37 w 147"/>
                <a:gd name="T83"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7" h="15">
                  <a:moveTo>
                    <a:pt x="130" y="6"/>
                  </a:moveTo>
                  <a:cubicBezTo>
                    <a:pt x="130" y="5"/>
                    <a:pt x="131" y="5"/>
                    <a:pt x="132" y="5"/>
                  </a:cubicBezTo>
                  <a:cubicBezTo>
                    <a:pt x="117" y="2"/>
                    <a:pt x="103" y="1"/>
                    <a:pt x="91" y="1"/>
                  </a:cubicBezTo>
                  <a:cubicBezTo>
                    <a:pt x="78" y="1"/>
                    <a:pt x="66" y="0"/>
                    <a:pt x="53" y="0"/>
                  </a:cubicBezTo>
                  <a:cubicBezTo>
                    <a:pt x="56" y="1"/>
                    <a:pt x="43" y="0"/>
                    <a:pt x="48" y="2"/>
                  </a:cubicBezTo>
                  <a:cubicBezTo>
                    <a:pt x="57" y="3"/>
                    <a:pt x="70" y="3"/>
                    <a:pt x="74" y="2"/>
                  </a:cubicBezTo>
                  <a:cubicBezTo>
                    <a:pt x="80" y="3"/>
                    <a:pt x="86" y="2"/>
                    <a:pt x="92" y="3"/>
                  </a:cubicBezTo>
                  <a:cubicBezTo>
                    <a:pt x="91" y="5"/>
                    <a:pt x="84" y="6"/>
                    <a:pt x="76" y="6"/>
                  </a:cubicBezTo>
                  <a:cubicBezTo>
                    <a:pt x="77" y="6"/>
                    <a:pt x="83" y="4"/>
                    <a:pt x="75" y="4"/>
                  </a:cubicBezTo>
                  <a:cubicBezTo>
                    <a:pt x="71" y="4"/>
                    <a:pt x="63" y="4"/>
                    <a:pt x="55" y="4"/>
                  </a:cubicBezTo>
                  <a:cubicBezTo>
                    <a:pt x="48" y="4"/>
                    <a:pt x="40" y="4"/>
                    <a:pt x="34" y="3"/>
                  </a:cubicBezTo>
                  <a:cubicBezTo>
                    <a:pt x="23" y="6"/>
                    <a:pt x="26" y="8"/>
                    <a:pt x="17" y="10"/>
                  </a:cubicBezTo>
                  <a:cubicBezTo>
                    <a:pt x="16" y="8"/>
                    <a:pt x="4" y="10"/>
                    <a:pt x="0" y="11"/>
                  </a:cubicBezTo>
                  <a:cubicBezTo>
                    <a:pt x="11" y="10"/>
                    <a:pt x="15" y="11"/>
                    <a:pt x="16" y="13"/>
                  </a:cubicBezTo>
                  <a:cubicBezTo>
                    <a:pt x="12" y="14"/>
                    <a:pt x="1" y="14"/>
                    <a:pt x="2" y="15"/>
                  </a:cubicBezTo>
                  <a:cubicBezTo>
                    <a:pt x="9" y="14"/>
                    <a:pt x="9" y="15"/>
                    <a:pt x="17" y="14"/>
                  </a:cubicBezTo>
                  <a:cubicBezTo>
                    <a:pt x="16" y="13"/>
                    <a:pt x="18" y="13"/>
                    <a:pt x="22" y="13"/>
                  </a:cubicBezTo>
                  <a:cubicBezTo>
                    <a:pt x="26" y="13"/>
                    <a:pt x="33" y="13"/>
                    <a:pt x="41" y="13"/>
                  </a:cubicBezTo>
                  <a:cubicBezTo>
                    <a:pt x="49" y="13"/>
                    <a:pt x="57" y="13"/>
                    <a:pt x="62" y="13"/>
                  </a:cubicBezTo>
                  <a:cubicBezTo>
                    <a:pt x="60" y="12"/>
                    <a:pt x="67" y="11"/>
                    <a:pt x="64" y="10"/>
                  </a:cubicBezTo>
                  <a:cubicBezTo>
                    <a:pt x="56" y="9"/>
                    <a:pt x="48" y="11"/>
                    <a:pt x="43" y="9"/>
                  </a:cubicBezTo>
                  <a:cubicBezTo>
                    <a:pt x="58" y="8"/>
                    <a:pt x="74" y="10"/>
                    <a:pt x="80" y="8"/>
                  </a:cubicBezTo>
                  <a:cubicBezTo>
                    <a:pt x="76" y="8"/>
                    <a:pt x="69" y="8"/>
                    <a:pt x="68" y="7"/>
                  </a:cubicBezTo>
                  <a:cubicBezTo>
                    <a:pt x="75" y="6"/>
                    <a:pt x="84" y="8"/>
                    <a:pt x="91" y="7"/>
                  </a:cubicBezTo>
                  <a:cubicBezTo>
                    <a:pt x="91" y="9"/>
                    <a:pt x="101" y="7"/>
                    <a:pt x="106" y="9"/>
                  </a:cubicBezTo>
                  <a:cubicBezTo>
                    <a:pt x="99" y="10"/>
                    <a:pt x="115" y="13"/>
                    <a:pt x="119" y="13"/>
                  </a:cubicBezTo>
                  <a:cubicBezTo>
                    <a:pt x="117" y="11"/>
                    <a:pt x="122" y="12"/>
                    <a:pt x="129" y="13"/>
                  </a:cubicBezTo>
                  <a:cubicBezTo>
                    <a:pt x="136" y="13"/>
                    <a:pt x="143" y="14"/>
                    <a:pt x="147" y="14"/>
                  </a:cubicBezTo>
                  <a:cubicBezTo>
                    <a:pt x="138" y="13"/>
                    <a:pt x="137" y="11"/>
                    <a:pt x="137" y="10"/>
                  </a:cubicBezTo>
                  <a:cubicBezTo>
                    <a:pt x="129" y="10"/>
                    <a:pt x="124" y="9"/>
                    <a:pt x="122" y="7"/>
                  </a:cubicBezTo>
                  <a:cubicBezTo>
                    <a:pt x="110" y="6"/>
                    <a:pt x="117" y="9"/>
                    <a:pt x="105" y="8"/>
                  </a:cubicBezTo>
                  <a:cubicBezTo>
                    <a:pt x="103" y="6"/>
                    <a:pt x="104" y="6"/>
                    <a:pt x="96" y="5"/>
                  </a:cubicBezTo>
                  <a:cubicBezTo>
                    <a:pt x="104" y="5"/>
                    <a:pt x="94" y="4"/>
                    <a:pt x="104" y="4"/>
                  </a:cubicBezTo>
                  <a:cubicBezTo>
                    <a:pt x="107" y="5"/>
                    <a:pt x="111" y="4"/>
                    <a:pt x="115" y="4"/>
                  </a:cubicBezTo>
                  <a:cubicBezTo>
                    <a:pt x="117" y="5"/>
                    <a:pt x="119" y="5"/>
                    <a:pt x="122" y="6"/>
                  </a:cubicBezTo>
                  <a:cubicBezTo>
                    <a:pt x="129" y="5"/>
                    <a:pt x="117" y="5"/>
                    <a:pt x="118" y="4"/>
                  </a:cubicBezTo>
                  <a:cubicBezTo>
                    <a:pt x="122" y="4"/>
                    <a:pt x="124" y="4"/>
                    <a:pt x="126" y="4"/>
                  </a:cubicBezTo>
                  <a:cubicBezTo>
                    <a:pt x="127" y="5"/>
                    <a:pt x="126" y="5"/>
                    <a:pt x="130" y="6"/>
                  </a:cubicBezTo>
                  <a:close/>
                  <a:moveTo>
                    <a:pt x="37" y="10"/>
                  </a:moveTo>
                  <a:cubicBezTo>
                    <a:pt x="37" y="10"/>
                    <a:pt x="39" y="10"/>
                    <a:pt x="41" y="10"/>
                  </a:cubicBezTo>
                  <a:cubicBezTo>
                    <a:pt x="35" y="11"/>
                    <a:pt x="27" y="11"/>
                    <a:pt x="18" y="12"/>
                  </a:cubicBezTo>
                  <a:cubicBezTo>
                    <a:pt x="14" y="10"/>
                    <a:pt x="27" y="10"/>
                    <a:pt x="37"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2" name="Freeform 7060">
              <a:extLst>
                <a:ext uri="{FF2B5EF4-FFF2-40B4-BE49-F238E27FC236}">
                  <a16:creationId xmlns:a16="http://schemas.microsoft.com/office/drawing/2014/main" id="{0861791C-4DA4-489B-AF72-30F3396AE109}"/>
                </a:ext>
              </a:extLst>
            </p:cNvPr>
            <p:cNvSpPr>
              <a:spLocks/>
            </p:cNvSpPr>
            <p:nvPr/>
          </p:nvSpPr>
          <p:spPr bwMode="auto">
            <a:xfrm>
              <a:off x="4665160" y="4889355"/>
              <a:ext cx="34925" cy="38100"/>
            </a:xfrm>
            <a:custGeom>
              <a:avLst/>
              <a:gdLst>
                <a:gd name="T0" fmla="*/ 28 w 39"/>
                <a:gd name="T1" fmla="*/ 32 h 42"/>
                <a:gd name="T2" fmla="*/ 25 w 39"/>
                <a:gd name="T3" fmla="*/ 25 h 42"/>
                <a:gd name="T4" fmla="*/ 39 w 39"/>
                <a:gd name="T5" fmla="*/ 42 h 42"/>
                <a:gd name="T6" fmla="*/ 34 w 39"/>
                <a:gd name="T7" fmla="*/ 40 h 42"/>
                <a:gd name="T8" fmla="*/ 24 w 39"/>
                <a:gd name="T9" fmla="*/ 29 h 42"/>
                <a:gd name="T10" fmla="*/ 13 w 39"/>
                <a:gd name="T11" fmla="*/ 13 h 42"/>
                <a:gd name="T12" fmla="*/ 10 w 39"/>
                <a:gd name="T13" fmla="*/ 14 h 42"/>
                <a:gd name="T14" fmla="*/ 0 w 39"/>
                <a:gd name="T15" fmla="*/ 0 h 42"/>
                <a:gd name="T16" fmla="*/ 15 w 39"/>
                <a:gd name="T17" fmla="*/ 15 h 42"/>
                <a:gd name="T18" fmla="*/ 28 w 39"/>
                <a:gd name="T19"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28" y="32"/>
                  </a:moveTo>
                  <a:cubicBezTo>
                    <a:pt x="27" y="29"/>
                    <a:pt x="28" y="29"/>
                    <a:pt x="25" y="25"/>
                  </a:cubicBezTo>
                  <a:cubicBezTo>
                    <a:pt x="28" y="26"/>
                    <a:pt x="32" y="35"/>
                    <a:pt x="39" y="42"/>
                  </a:cubicBezTo>
                  <a:cubicBezTo>
                    <a:pt x="35" y="38"/>
                    <a:pt x="33" y="37"/>
                    <a:pt x="34" y="40"/>
                  </a:cubicBezTo>
                  <a:cubicBezTo>
                    <a:pt x="29" y="34"/>
                    <a:pt x="15" y="18"/>
                    <a:pt x="24" y="29"/>
                  </a:cubicBezTo>
                  <a:cubicBezTo>
                    <a:pt x="16" y="23"/>
                    <a:pt x="20" y="21"/>
                    <a:pt x="13" y="13"/>
                  </a:cubicBezTo>
                  <a:cubicBezTo>
                    <a:pt x="8" y="8"/>
                    <a:pt x="11" y="14"/>
                    <a:pt x="10" y="14"/>
                  </a:cubicBezTo>
                  <a:cubicBezTo>
                    <a:pt x="4" y="7"/>
                    <a:pt x="10" y="10"/>
                    <a:pt x="0" y="0"/>
                  </a:cubicBezTo>
                  <a:cubicBezTo>
                    <a:pt x="4" y="2"/>
                    <a:pt x="9" y="9"/>
                    <a:pt x="15" y="15"/>
                  </a:cubicBezTo>
                  <a:cubicBezTo>
                    <a:pt x="20" y="22"/>
                    <a:pt x="25" y="28"/>
                    <a:pt x="28"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3" name="Freeform 7061">
              <a:extLst>
                <a:ext uri="{FF2B5EF4-FFF2-40B4-BE49-F238E27FC236}">
                  <a16:creationId xmlns:a16="http://schemas.microsoft.com/office/drawing/2014/main" id="{18FE8539-EFA7-4288-9F42-84E35BE2BD01}"/>
                </a:ext>
              </a:extLst>
            </p:cNvPr>
            <p:cNvSpPr>
              <a:spLocks/>
            </p:cNvSpPr>
            <p:nvPr/>
          </p:nvSpPr>
          <p:spPr bwMode="auto">
            <a:xfrm>
              <a:off x="4504823" y="5911705"/>
              <a:ext cx="30162" cy="17463"/>
            </a:xfrm>
            <a:custGeom>
              <a:avLst/>
              <a:gdLst>
                <a:gd name="T0" fmla="*/ 14 w 33"/>
                <a:gd name="T1" fmla="*/ 12 h 20"/>
                <a:gd name="T2" fmla="*/ 29 w 33"/>
                <a:gd name="T3" fmla="*/ 1 h 20"/>
                <a:gd name="T4" fmla="*/ 33 w 33"/>
                <a:gd name="T5" fmla="*/ 0 h 20"/>
                <a:gd name="T6" fmla="*/ 15 w 33"/>
                <a:gd name="T7" fmla="*/ 13 h 20"/>
                <a:gd name="T8" fmla="*/ 13 w 33"/>
                <a:gd name="T9" fmla="*/ 12 h 20"/>
                <a:gd name="T10" fmla="*/ 14 w 33"/>
                <a:gd name="T11" fmla="*/ 12 h 20"/>
              </a:gdLst>
              <a:ahLst/>
              <a:cxnLst>
                <a:cxn ang="0">
                  <a:pos x="T0" y="T1"/>
                </a:cxn>
                <a:cxn ang="0">
                  <a:pos x="T2" y="T3"/>
                </a:cxn>
                <a:cxn ang="0">
                  <a:pos x="T4" y="T5"/>
                </a:cxn>
                <a:cxn ang="0">
                  <a:pos x="T6" y="T7"/>
                </a:cxn>
                <a:cxn ang="0">
                  <a:pos x="T8" y="T9"/>
                </a:cxn>
                <a:cxn ang="0">
                  <a:pos x="T10" y="T11"/>
                </a:cxn>
              </a:cxnLst>
              <a:rect l="0" t="0" r="r" b="b"/>
              <a:pathLst>
                <a:path w="33" h="20">
                  <a:moveTo>
                    <a:pt x="14" y="12"/>
                  </a:moveTo>
                  <a:cubicBezTo>
                    <a:pt x="16" y="10"/>
                    <a:pt x="20" y="7"/>
                    <a:pt x="29" y="1"/>
                  </a:cubicBezTo>
                  <a:cubicBezTo>
                    <a:pt x="29" y="2"/>
                    <a:pt x="31" y="1"/>
                    <a:pt x="33" y="0"/>
                  </a:cubicBezTo>
                  <a:cubicBezTo>
                    <a:pt x="28" y="4"/>
                    <a:pt x="22" y="8"/>
                    <a:pt x="15" y="13"/>
                  </a:cubicBezTo>
                  <a:cubicBezTo>
                    <a:pt x="18" y="9"/>
                    <a:pt x="0" y="20"/>
                    <a:pt x="13" y="12"/>
                  </a:cubicBezTo>
                  <a:lnTo>
                    <a:pt x="14"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4" name="Freeform 7062">
              <a:extLst>
                <a:ext uri="{FF2B5EF4-FFF2-40B4-BE49-F238E27FC236}">
                  <a16:creationId xmlns:a16="http://schemas.microsoft.com/office/drawing/2014/main" id="{C812D9A0-5B7D-4C7E-B806-164AEC4EDE3A}"/>
                </a:ext>
              </a:extLst>
            </p:cNvPr>
            <p:cNvSpPr>
              <a:spLocks/>
            </p:cNvSpPr>
            <p:nvPr/>
          </p:nvSpPr>
          <p:spPr bwMode="auto">
            <a:xfrm>
              <a:off x="4438148" y="5935517"/>
              <a:ext cx="57150" cy="28575"/>
            </a:xfrm>
            <a:custGeom>
              <a:avLst/>
              <a:gdLst>
                <a:gd name="T0" fmla="*/ 52 w 63"/>
                <a:gd name="T1" fmla="*/ 8 h 32"/>
                <a:gd name="T2" fmla="*/ 2 w 63"/>
                <a:gd name="T3" fmla="*/ 32 h 32"/>
                <a:gd name="T4" fmla="*/ 15 w 63"/>
                <a:gd name="T5" fmla="*/ 24 h 32"/>
                <a:gd name="T6" fmla="*/ 53 w 63"/>
                <a:gd name="T7" fmla="*/ 5 h 32"/>
                <a:gd name="T8" fmla="*/ 52 w 63"/>
                <a:gd name="T9" fmla="*/ 8 h 32"/>
              </a:gdLst>
              <a:ahLst/>
              <a:cxnLst>
                <a:cxn ang="0">
                  <a:pos x="T0" y="T1"/>
                </a:cxn>
                <a:cxn ang="0">
                  <a:pos x="T2" y="T3"/>
                </a:cxn>
                <a:cxn ang="0">
                  <a:pos x="T4" y="T5"/>
                </a:cxn>
                <a:cxn ang="0">
                  <a:pos x="T6" y="T7"/>
                </a:cxn>
                <a:cxn ang="0">
                  <a:pos x="T8" y="T9"/>
                </a:cxn>
              </a:cxnLst>
              <a:rect l="0" t="0" r="r" b="b"/>
              <a:pathLst>
                <a:path w="63" h="32">
                  <a:moveTo>
                    <a:pt x="52" y="8"/>
                  </a:moveTo>
                  <a:cubicBezTo>
                    <a:pt x="37" y="16"/>
                    <a:pt x="19" y="25"/>
                    <a:pt x="2" y="32"/>
                  </a:cubicBezTo>
                  <a:cubicBezTo>
                    <a:pt x="0" y="30"/>
                    <a:pt x="18" y="25"/>
                    <a:pt x="15" y="24"/>
                  </a:cubicBezTo>
                  <a:cubicBezTo>
                    <a:pt x="29" y="18"/>
                    <a:pt x="43" y="11"/>
                    <a:pt x="53" y="5"/>
                  </a:cubicBezTo>
                  <a:cubicBezTo>
                    <a:pt x="63" y="0"/>
                    <a:pt x="45" y="10"/>
                    <a:pt x="52"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5" name="Freeform 7063">
              <a:extLst>
                <a:ext uri="{FF2B5EF4-FFF2-40B4-BE49-F238E27FC236}">
                  <a16:creationId xmlns:a16="http://schemas.microsoft.com/office/drawing/2014/main" id="{D057C5AD-8E94-40B7-A59F-DCCFE49F89EC}"/>
                </a:ext>
              </a:extLst>
            </p:cNvPr>
            <p:cNvSpPr>
              <a:spLocks/>
            </p:cNvSpPr>
            <p:nvPr/>
          </p:nvSpPr>
          <p:spPr bwMode="auto">
            <a:xfrm>
              <a:off x="4307973" y="5970442"/>
              <a:ext cx="119062" cy="38100"/>
            </a:xfrm>
            <a:custGeom>
              <a:avLst/>
              <a:gdLst>
                <a:gd name="T0" fmla="*/ 132 w 132"/>
                <a:gd name="T1" fmla="*/ 0 h 43"/>
                <a:gd name="T2" fmla="*/ 78 w 132"/>
                <a:gd name="T3" fmla="*/ 21 h 43"/>
                <a:gd name="T4" fmla="*/ 2 w 132"/>
                <a:gd name="T5" fmla="*/ 43 h 43"/>
                <a:gd name="T6" fmla="*/ 10 w 132"/>
                <a:gd name="T7" fmla="*/ 39 h 43"/>
                <a:gd name="T8" fmla="*/ 24 w 132"/>
                <a:gd name="T9" fmla="*/ 37 h 43"/>
                <a:gd name="T10" fmla="*/ 22 w 132"/>
                <a:gd name="T11" fmla="*/ 35 h 43"/>
                <a:gd name="T12" fmla="*/ 81 w 132"/>
                <a:gd name="T13" fmla="*/ 19 h 43"/>
                <a:gd name="T14" fmla="*/ 132 w 13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43">
                  <a:moveTo>
                    <a:pt x="132" y="0"/>
                  </a:moveTo>
                  <a:cubicBezTo>
                    <a:pt x="119" y="6"/>
                    <a:pt x="101" y="13"/>
                    <a:pt x="78" y="21"/>
                  </a:cubicBezTo>
                  <a:cubicBezTo>
                    <a:pt x="56" y="29"/>
                    <a:pt x="30" y="37"/>
                    <a:pt x="2" y="43"/>
                  </a:cubicBezTo>
                  <a:cubicBezTo>
                    <a:pt x="0" y="42"/>
                    <a:pt x="5" y="41"/>
                    <a:pt x="10" y="39"/>
                  </a:cubicBezTo>
                  <a:cubicBezTo>
                    <a:pt x="15" y="38"/>
                    <a:pt x="21" y="37"/>
                    <a:pt x="24" y="37"/>
                  </a:cubicBezTo>
                  <a:cubicBezTo>
                    <a:pt x="33" y="34"/>
                    <a:pt x="20" y="37"/>
                    <a:pt x="22" y="35"/>
                  </a:cubicBezTo>
                  <a:cubicBezTo>
                    <a:pt x="44" y="31"/>
                    <a:pt x="64" y="25"/>
                    <a:pt x="81" y="19"/>
                  </a:cubicBezTo>
                  <a:cubicBezTo>
                    <a:pt x="99" y="13"/>
                    <a:pt x="115" y="6"/>
                    <a:pt x="13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6" name="Freeform 7064">
              <a:extLst>
                <a:ext uri="{FF2B5EF4-FFF2-40B4-BE49-F238E27FC236}">
                  <a16:creationId xmlns:a16="http://schemas.microsoft.com/office/drawing/2014/main" id="{659ECC3B-CF3A-4123-AE82-E3D560F5F709}"/>
                </a:ext>
              </a:extLst>
            </p:cNvPr>
            <p:cNvSpPr>
              <a:spLocks/>
            </p:cNvSpPr>
            <p:nvPr/>
          </p:nvSpPr>
          <p:spPr bwMode="auto">
            <a:xfrm>
              <a:off x="4595310" y="4825855"/>
              <a:ext cx="12700" cy="9525"/>
            </a:xfrm>
            <a:custGeom>
              <a:avLst/>
              <a:gdLst>
                <a:gd name="T0" fmla="*/ 14 w 14"/>
                <a:gd name="T1" fmla="*/ 12 h 12"/>
                <a:gd name="T2" fmla="*/ 0 w 14"/>
                <a:gd name="T3" fmla="*/ 0 h 12"/>
                <a:gd name="T4" fmla="*/ 14 w 14"/>
                <a:gd name="T5" fmla="*/ 12 h 12"/>
              </a:gdLst>
              <a:ahLst/>
              <a:cxnLst>
                <a:cxn ang="0">
                  <a:pos x="T0" y="T1"/>
                </a:cxn>
                <a:cxn ang="0">
                  <a:pos x="T2" y="T3"/>
                </a:cxn>
                <a:cxn ang="0">
                  <a:pos x="T4" y="T5"/>
                </a:cxn>
              </a:cxnLst>
              <a:rect l="0" t="0" r="r" b="b"/>
              <a:pathLst>
                <a:path w="14" h="12">
                  <a:moveTo>
                    <a:pt x="14" y="12"/>
                  </a:moveTo>
                  <a:cubicBezTo>
                    <a:pt x="13" y="12"/>
                    <a:pt x="2" y="2"/>
                    <a:pt x="0" y="0"/>
                  </a:cubicBezTo>
                  <a:cubicBezTo>
                    <a:pt x="6" y="3"/>
                    <a:pt x="7" y="6"/>
                    <a:pt x="1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7" name="Freeform 7065">
              <a:extLst>
                <a:ext uri="{FF2B5EF4-FFF2-40B4-BE49-F238E27FC236}">
                  <a16:creationId xmlns:a16="http://schemas.microsoft.com/office/drawing/2014/main" id="{F0D317E9-F958-4686-B077-E65281297EA7}"/>
                </a:ext>
              </a:extLst>
            </p:cNvPr>
            <p:cNvSpPr>
              <a:spLocks/>
            </p:cNvSpPr>
            <p:nvPr/>
          </p:nvSpPr>
          <p:spPr bwMode="auto">
            <a:xfrm>
              <a:off x="4438148" y="4736955"/>
              <a:ext cx="120650" cy="68263"/>
            </a:xfrm>
            <a:custGeom>
              <a:avLst/>
              <a:gdLst>
                <a:gd name="T0" fmla="*/ 135 w 135"/>
                <a:gd name="T1" fmla="*/ 75 h 75"/>
                <a:gd name="T2" fmla="*/ 113 w 135"/>
                <a:gd name="T3" fmla="*/ 58 h 75"/>
                <a:gd name="T4" fmla="*/ 75 w 135"/>
                <a:gd name="T5" fmla="*/ 37 h 75"/>
                <a:gd name="T6" fmla="*/ 103 w 135"/>
                <a:gd name="T7" fmla="*/ 56 h 75"/>
                <a:gd name="T8" fmla="*/ 56 w 135"/>
                <a:gd name="T9" fmla="*/ 29 h 75"/>
                <a:gd name="T10" fmla="*/ 56 w 135"/>
                <a:gd name="T11" fmla="*/ 26 h 75"/>
                <a:gd name="T12" fmla="*/ 48 w 135"/>
                <a:gd name="T13" fmla="*/ 26 h 75"/>
                <a:gd name="T14" fmla="*/ 0 w 135"/>
                <a:gd name="T15" fmla="*/ 3 h 75"/>
                <a:gd name="T16" fmla="*/ 0 w 135"/>
                <a:gd name="T17" fmla="*/ 0 h 75"/>
                <a:gd name="T18" fmla="*/ 22 w 135"/>
                <a:gd name="T19" fmla="*/ 11 h 75"/>
                <a:gd name="T20" fmla="*/ 27 w 135"/>
                <a:gd name="T21" fmla="*/ 10 h 75"/>
                <a:gd name="T22" fmla="*/ 88 w 135"/>
                <a:gd name="T23" fmla="*/ 42 h 75"/>
                <a:gd name="T24" fmla="*/ 135 w 135"/>
                <a:gd name="T25"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75">
                  <a:moveTo>
                    <a:pt x="135" y="75"/>
                  </a:moveTo>
                  <a:cubicBezTo>
                    <a:pt x="127" y="68"/>
                    <a:pt x="117" y="63"/>
                    <a:pt x="113" y="58"/>
                  </a:cubicBezTo>
                  <a:cubicBezTo>
                    <a:pt x="107" y="56"/>
                    <a:pt x="90" y="46"/>
                    <a:pt x="75" y="37"/>
                  </a:cubicBezTo>
                  <a:cubicBezTo>
                    <a:pt x="82" y="43"/>
                    <a:pt x="97" y="49"/>
                    <a:pt x="103" y="56"/>
                  </a:cubicBezTo>
                  <a:cubicBezTo>
                    <a:pt x="84" y="45"/>
                    <a:pt x="69" y="34"/>
                    <a:pt x="56" y="29"/>
                  </a:cubicBezTo>
                  <a:cubicBezTo>
                    <a:pt x="57" y="28"/>
                    <a:pt x="53" y="26"/>
                    <a:pt x="56" y="26"/>
                  </a:cubicBezTo>
                  <a:cubicBezTo>
                    <a:pt x="48" y="23"/>
                    <a:pt x="50" y="25"/>
                    <a:pt x="48" y="26"/>
                  </a:cubicBezTo>
                  <a:cubicBezTo>
                    <a:pt x="29" y="17"/>
                    <a:pt x="15" y="10"/>
                    <a:pt x="0" y="3"/>
                  </a:cubicBezTo>
                  <a:cubicBezTo>
                    <a:pt x="10" y="7"/>
                    <a:pt x="7" y="4"/>
                    <a:pt x="0" y="0"/>
                  </a:cubicBezTo>
                  <a:cubicBezTo>
                    <a:pt x="6" y="1"/>
                    <a:pt x="9" y="6"/>
                    <a:pt x="22" y="11"/>
                  </a:cubicBezTo>
                  <a:cubicBezTo>
                    <a:pt x="32" y="15"/>
                    <a:pt x="22" y="8"/>
                    <a:pt x="27" y="10"/>
                  </a:cubicBezTo>
                  <a:cubicBezTo>
                    <a:pt x="50" y="21"/>
                    <a:pt x="70" y="31"/>
                    <a:pt x="88" y="42"/>
                  </a:cubicBezTo>
                  <a:cubicBezTo>
                    <a:pt x="106" y="53"/>
                    <a:pt x="121" y="63"/>
                    <a:pt x="135" y="7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8" name="Freeform 7069">
              <a:extLst>
                <a:ext uri="{FF2B5EF4-FFF2-40B4-BE49-F238E27FC236}">
                  <a16:creationId xmlns:a16="http://schemas.microsoft.com/office/drawing/2014/main" id="{1E0CED14-CCE3-4E55-AE19-F840E55CE71F}"/>
                </a:ext>
              </a:extLst>
            </p:cNvPr>
            <p:cNvSpPr>
              <a:spLocks/>
            </p:cNvSpPr>
            <p:nvPr/>
          </p:nvSpPr>
          <p:spPr bwMode="auto">
            <a:xfrm>
              <a:off x="4692148" y="5725967"/>
              <a:ext cx="25400" cy="36513"/>
            </a:xfrm>
            <a:custGeom>
              <a:avLst/>
              <a:gdLst>
                <a:gd name="T0" fmla="*/ 22 w 28"/>
                <a:gd name="T1" fmla="*/ 11 h 41"/>
                <a:gd name="T2" fmla="*/ 13 w 28"/>
                <a:gd name="T3" fmla="*/ 23 h 41"/>
                <a:gd name="T4" fmla="*/ 5 w 28"/>
                <a:gd name="T5" fmla="*/ 34 h 41"/>
                <a:gd name="T6" fmla="*/ 0 w 28"/>
                <a:gd name="T7" fmla="*/ 39 h 41"/>
                <a:gd name="T8" fmla="*/ 26 w 28"/>
                <a:gd name="T9" fmla="*/ 3 h 41"/>
                <a:gd name="T10" fmla="*/ 23 w 28"/>
                <a:gd name="T11" fmla="*/ 9 h 41"/>
                <a:gd name="T12" fmla="*/ 22 w 28"/>
                <a:gd name="T13" fmla="*/ 11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2" y="11"/>
                  </a:moveTo>
                  <a:cubicBezTo>
                    <a:pt x="20" y="14"/>
                    <a:pt x="16" y="18"/>
                    <a:pt x="13" y="23"/>
                  </a:cubicBezTo>
                  <a:cubicBezTo>
                    <a:pt x="9" y="28"/>
                    <a:pt x="5" y="32"/>
                    <a:pt x="5" y="34"/>
                  </a:cubicBezTo>
                  <a:cubicBezTo>
                    <a:pt x="0" y="41"/>
                    <a:pt x="8" y="28"/>
                    <a:pt x="0" y="39"/>
                  </a:cubicBezTo>
                  <a:cubicBezTo>
                    <a:pt x="8" y="27"/>
                    <a:pt x="15" y="18"/>
                    <a:pt x="26" y="3"/>
                  </a:cubicBezTo>
                  <a:cubicBezTo>
                    <a:pt x="28" y="0"/>
                    <a:pt x="26" y="5"/>
                    <a:pt x="23" y="9"/>
                  </a:cubicBezTo>
                  <a:cubicBezTo>
                    <a:pt x="20" y="12"/>
                    <a:pt x="18" y="16"/>
                    <a:pt x="22"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79" name="Freeform 7070">
              <a:extLst>
                <a:ext uri="{FF2B5EF4-FFF2-40B4-BE49-F238E27FC236}">
                  <a16:creationId xmlns:a16="http://schemas.microsoft.com/office/drawing/2014/main" id="{693561B0-5166-48F5-8FC6-AF094DE4409D}"/>
                </a:ext>
              </a:extLst>
            </p:cNvPr>
            <p:cNvSpPr>
              <a:spLocks/>
            </p:cNvSpPr>
            <p:nvPr/>
          </p:nvSpPr>
          <p:spPr bwMode="auto">
            <a:xfrm>
              <a:off x="4441323" y="5945042"/>
              <a:ext cx="23812" cy="9525"/>
            </a:xfrm>
            <a:custGeom>
              <a:avLst/>
              <a:gdLst>
                <a:gd name="T0" fmla="*/ 19 w 26"/>
                <a:gd name="T1" fmla="*/ 5 h 12"/>
                <a:gd name="T2" fmla="*/ 18 w 26"/>
                <a:gd name="T3" fmla="*/ 4 h 12"/>
                <a:gd name="T4" fmla="*/ 0 w 26"/>
                <a:gd name="T5" fmla="*/ 12 h 12"/>
                <a:gd name="T6" fmla="*/ 10 w 26"/>
                <a:gd name="T7" fmla="*/ 7 h 12"/>
                <a:gd name="T8" fmla="*/ 26 w 26"/>
                <a:gd name="T9" fmla="*/ 0 h 12"/>
                <a:gd name="T10" fmla="*/ 19 w 26"/>
                <a:gd name="T11" fmla="*/ 5 h 12"/>
              </a:gdLst>
              <a:ahLst/>
              <a:cxnLst>
                <a:cxn ang="0">
                  <a:pos x="T0" y="T1"/>
                </a:cxn>
                <a:cxn ang="0">
                  <a:pos x="T2" y="T3"/>
                </a:cxn>
                <a:cxn ang="0">
                  <a:pos x="T4" y="T5"/>
                </a:cxn>
                <a:cxn ang="0">
                  <a:pos x="T6" y="T7"/>
                </a:cxn>
                <a:cxn ang="0">
                  <a:pos x="T8" y="T9"/>
                </a:cxn>
                <a:cxn ang="0">
                  <a:pos x="T10" y="T11"/>
                </a:cxn>
              </a:cxnLst>
              <a:rect l="0" t="0" r="r" b="b"/>
              <a:pathLst>
                <a:path w="26" h="12">
                  <a:moveTo>
                    <a:pt x="19" y="5"/>
                  </a:moveTo>
                  <a:cubicBezTo>
                    <a:pt x="17" y="8"/>
                    <a:pt x="14" y="6"/>
                    <a:pt x="18" y="4"/>
                  </a:cubicBezTo>
                  <a:cubicBezTo>
                    <a:pt x="12" y="7"/>
                    <a:pt x="6" y="10"/>
                    <a:pt x="0" y="12"/>
                  </a:cubicBezTo>
                  <a:cubicBezTo>
                    <a:pt x="0" y="12"/>
                    <a:pt x="5" y="10"/>
                    <a:pt x="10" y="7"/>
                  </a:cubicBezTo>
                  <a:cubicBezTo>
                    <a:pt x="15" y="4"/>
                    <a:pt x="22" y="1"/>
                    <a:pt x="26" y="0"/>
                  </a:cubicBezTo>
                  <a:cubicBezTo>
                    <a:pt x="26" y="1"/>
                    <a:pt x="15" y="5"/>
                    <a:pt x="19"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0" name="Freeform 7071">
              <a:extLst>
                <a:ext uri="{FF2B5EF4-FFF2-40B4-BE49-F238E27FC236}">
                  <a16:creationId xmlns:a16="http://schemas.microsoft.com/office/drawing/2014/main" id="{E935BE6C-FF76-489D-A9F6-FCA33643BFEE}"/>
                </a:ext>
              </a:extLst>
            </p:cNvPr>
            <p:cNvSpPr>
              <a:spLocks/>
            </p:cNvSpPr>
            <p:nvPr/>
          </p:nvSpPr>
          <p:spPr bwMode="auto">
            <a:xfrm>
              <a:off x="4507998" y="4775055"/>
              <a:ext cx="30162" cy="20638"/>
            </a:xfrm>
            <a:custGeom>
              <a:avLst/>
              <a:gdLst>
                <a:gd name="T0" fmla="*/ 27 w 34"/>
                <a:gd name="T1" fmla="*/ 17 h 23"/>
                <a:gd name="T2" fmla="*/ 19 w 34"/>
                <a:gd name="T3" fmla="*/ 14 h 23"/>
                <a:gd name="T4" fmla="*/ 2 w 34"/>
                <a:gd name="T5" fmla="*/ 3 h 23"/>
                <a:gd name="T6" fmla="*/ 9 w 34"/>
                <a:gd name="T7" fmla="*/ 5 h 23"/>
                <a:gd name="T8" fmla="*/ 21 w 34"/>
                <a:gd name="T9" fmla="*/ 13 h 23"/>
                <a:gd name="T10" fmla="*/ 34 w 34"/>
                <a:gd name="T11" fmla="*/ 23 h 23"/>
                <a:gd name="T12" fmla="*/ 32 w 34"/>
                <a:gd name="T13" fmla="*/ 22 h 23"/>
                <a:gd name="T14" fmla="*/ 24 w 34"/>
                <a:gd name="T15" fmla="*/ 17 h 23"/>
                <a:gd name="T16" fmla="*/ 27 w 34"/>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3">
                  <a:moveTo>
                    <a:pt x="27" y="17"/>
                  </a:moveTo>
                  <a:cubicBezTo>
                    <a:pt x="21" y="14"/>
                    <a:pt x="19" y="13"/>
                    <a:pt x="19" y="14"/>
                  </a:cubicBezTo>
                  <a:cubicBezTo>
                    <a:pt x="11" y="10"/>
                    <a:pt x="8" y="7"/>
                    <a:pt x="2" y="3"/>
                  </a:cubicBezTo>
                  <a:cubicBezTo>
                    <a:pt x="0" y="0"/>
                    <a:pt x="12" y="9"/>
                    <a:pt x="9" y="5"/>
                  </a:cubicBezTo>
                  <a:cubicBezTo>
                    <a:pt x="11" y="7"/>
                    <a:pt x="16" y="10"/>
                    <a:pt x="21" y="13"/>
                  </a:cubicBezTo>
                  <a:cubicBezTo>
                    <a:pt x="27" y="17"/>
                    <a:pt x="32" y="20"/>
                    <a:pt x="34" y="23"/>
                  </a:cubicBezTo>
                  <a:cubicBezTo>
                    <a:pt x="34" y="23"/>
                    <a:pt x="32" y="21"/>
                    <a:pt x="32" y="22"/>
                  </a:cubicBezTo>
                  <a:cubicBezTo>
                    <a:pt x="24" y="17"/>
                    <a:pt x="24" y="17"/>
                    <a:pt x="24" y="17"/>
                  </a:cubicBezTo>
                  <a:cubicBezTo>
                    <a:pt x="26" y="18"/>
                    <a:pt x="27" y="18"/>
                    <a:pt x="2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1" name="Freeform 7072">
              <a:extLst>
                <a:ext uri="{FF2B5EF4-FFF2-40B4-BE49-F238E27FC236}">
                  <a16:creationId xmlns:a16="http://schemas.microsoft.com/office/drawing/2014/main" id="{B496B1DF-7AF0-42F8-9738-0F5D15CF8DBF}"/>
                </a:ext>
              </a:extLst>
            </p:cNvPr>
            <p:cNvSpPr>
              <a:spLocks/>
            </p:cNvSpPr>
            <p:nvPr/>
          </p:nvSpPr>
          <p:spPr bwMode="auto">
            <a:xfrm>
              <a:off x="4752473" y="5630717"/>
              <a:ext cx="15875" cy="26988"/>
            </a:xfrm>
            <a:custGeom>
              <a:avLst/>
              <a:gdLst>
                <a:gd name="T0" fmla="*/ 11 w 18"/>
                <a:gd name="T1" fmla="*/ 19 h 30"/>
                <a:gd name="T2" fmla="*/ 9 w 18"/>
                <a:gd name="T3" fmla="*/ 14 h 30"/>
                <a:gd name="T4" fmla="*/ 7 w 18"/>
                <a:gd name="T5" fmla="*/ 19 h 30"/>
                <a:gd name="T6" fmla="*/ 18 w 18"/>
                <a:gd name="T7" fmla="*/ 0 h 30"/>
                <a:gd name="T8" fmla="*/ 14 w 18"/>
                <a:gd name="T9" fmla="*/ 16 h 30"/>
                <a:gd name="T10" fmla="*/ 7 w 18"/>
                <a:gd name="T11" fmla="*/ 27 h 30"/>
                <a:gd name="T12" fmla="*/ 11 w 18"/>
                <a:gd name="T13" fmla="*/ 19 h 30"/>
              </a:gdLst>
              <a:ahLst/>
              <a:cxnLst>
                <a:cxn ang="0">
                  <a:pos x="T0" y="T1"/>
                </a:cxn>
                <a:cxn ang="0">
                  <a:pos x="T2" y="T3"/>
                </a:cxn>
                <a:cxn ang="0">
                  <a:pos x="T4" y="T5"/>
                </a:cxn>
                <a:cxn ang="0">
                  <a:pos x="T6" y="T7"/>
                </a:cxn>
                <a:cxn ang="0">
                  <a:pos x="T8" y="T9"/>
                </a:cxn>
                <a:cxn ang="0">
                  <a:pos x="T10" y="T11"/>
                </a:cxn>
                <a:cxn ang="0">
                  <a:pos x="T12" y="T13"/>
                </a:cxn>
              </a:cxnLst>
              <a:rect l="0" t="0" r="r" b="b"/>
              <a:pathLst>
                <a:path w="18" h="30">
                  <a:moveTo>
                    <a:pt x="11" y="19"/>
                  </a:moveTo>
                  <a:cubicBezTo>
                    <a:pt x="8" y="22"/>
                    <a:pt x="0" y="30"/>
                    <a:pt x="9" y="14"/>
                  </a:cubicBezTo>
                  <a:cubicBezTo>
                    <a:pt x="10" y="13"/>
                    <a:pt x="9" y="16"/>
                    <a:pt x="7" y="19"/>
                  </a:cubicBezTo>
                  <a:cubicBezTo>
                    <a:pt x="10" y="16"/>
                    <a:pt x="15" y="5"/>
                    <a:pt x="18" y="0"/>
                  </a:cubicBezTo>
                  <a:cubicBezTo>
                    <a:pt x="11" y="15"/>
                    <a:pt x="12" y="15"/>
                    <a:pt x="14" y="16"/>
                  </a:cubicBezTo>
                  <a:cubicBezTo>
                    <a:pt x="10" y="25"/>
                    <a:pt x="9" y="23"/>
                    <a:pt x="7" y="27"/>
                  </a:cubicBezTo>
                  <a:cubicBezTo>
                    <a:pt x="6" y="26"/>
                    <a:pt x="9" y="24"/>
                    <a:pt x="11"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2" name="Freeform 7073">
              <a:extLst>
                <a:ext uri="{FF2B5EF4-FFF2-40B4-BE49-F238E27FC236}">
                  <a16:creationId xmlns:a16="http://schemas.microsoft.com/office/drawing/2014/main" id="{C4E6B0F8-1A47-4321-BE58-DE86EAE9EAA0}"/>
                </a:ext>
              </a:extLst>
            </p:cNvPr>
            <p:cNvSpPr>
              <a:spLocks/>
            </p:cNvSpPr>
            <p:nvPr/>
          </p:nvSpPr>
          <p:spPr bwMode="auto">
            <a:xfrm>
              <a:off x="4695323" y="5732317"/>
              <a:ext cx="15875" cy="19050"/>
            </a:xfrm>
            <a:custGeom>
              <a:avLst/>
              <a:gdLst>
                <a:gd name="T0" fmla="*/ 17 w 17"/>
                <a:gd name="T1" fmla="*/ 1 h 21"/>
                <a:gd name="T2" fmla="*/ 9 w 17"/>
                <a:gd name="T3" fmla="*/ 11 h 21"/>
                <a:gd name="T4" fmla="*/ 1 w 17"/>
                <a:gd name="T5" fmla="*/ 21 h 21"/>
                <a:gd name="T6" fmla="*/ 8 w 17"/>
                <a:gd name="T7" fmla="*/ 10 h 21"/>
                <a:gd name="T8" fmla="*/ 17 w 17"/>
                <a:gd name="T9" fmla="*/ 1 h 21"/>
              </a:gdLst>
              <a:ahLst/>
              <a:cxnLst>
                <a:cxn ang="0">
                  <a:pos x="T0" y="T1"/>
                </a:cxn>
                <a:cxn ang="0">
                  <a:pos x="T2" y="T3"/>
                </a:cxn>
                <a:cxn ang="0">
                  <a:pos x="T4" y="T5"/>
                </a:cxn>
                <a:cxn ang="0">
                  <a:pos x="T6" y="T7"/>
                </a:cxn>
                <a:cxn ang="0">
                  <a:pos x="T8" y="T9"/>
                </a:cxn>
              </a:cxnLst>
              <a:rect l="0" t="0" r="r" b="b"/>
              <a:pathLst>
                <a:path w="17" h="21">
                  <a:moveTo>
                    <a:pt x="17" y="1"/>
                  </a:moveTo>
                  <a:cubicBezTo>
                    <a:pt x="12" y="7"/>
                    <a:pt x="10" y="9"/>
                    <a:pt x="9" y="11"/>
                  </a:cubicBezTo>
                  <a:cubicBezTo>
                    <a:pt x="7" y="12"/>
                    <a:pt x="5" y="14"/>
                    <a:pt x="1" y="21"/>
                  </a:cubicBezTo>
                  <a:cubicBezTo>
                    <a:pt x="0" y="21"/>
                    <a:pt x="4" y="15"/>
                    <a:pt x="8" y="10"/>
                  </a:cubicBezTo>
                  <a:cubicBezTo>
                    <a:pt x="12" y="5"/>
                    <a:pt x="17" y="0"/>
                    <a:pt x="1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3" name="Freeform 7074">
              <a:extLst>
                <a:ext uri="{FF2B5EF4-FFF2-40B4-BE49-F238E27FC236}">
                  <a16:creationId xmlns:a16="http://schemas.microsoft.com/office/drawing/2014/main" id="{263E3FC2-C8DA-4AAD-A007-E360AE8BC9E1}"/>
                </a:ext>
              </a:extLst>
            </p:cNvPr>
            <p:cNvSpPr>
              <a:spLocks/>
            </p:cNvSpPr>
            <p:nvPr/>
          </p:nvSpPr>
          <p:spPr bwMode="auto">
            <a:xfrm>
              <a:off x="4595310" y="5835505"/>
              <a:ext cx="20637" cy="20638"/>
            </a:xfrm>
            <a:custGeom>
              <a:avLst/>
              <a:gdLst>
                <a:gd name="T0" fmla="*/ 22 w 23"/>
                <a:gd name="T1" fmla="*/ 4 h 23"/>
                <a:gd name="T2" fmla="*/ 15 w 23"/>
                <a:gd name="T3" fmla="*/ 10 h 23"/>
                <a:gd name="T4" fmla="*/ 18 w 23"/>
                <a:gd name="T5" fmla="*/ 5 h 23"/>
                <a:gd name="T6" fmla="*/ 10 w 23"/>
                <a:gd name="T7" fmla="*/ 11 h 23"/>
                <a:gd name="T8" fmla="*/ 14 w 23"/>
                <a:gd name="T9" fmla="*/ 4 h 23"/>
                <a:gd name="T10" fmla="*/ 22 w 23"/>
                <a:gd name="T11" fmla="*/ 4 h 23"/>
              </a:gdLst>
              <a:ahLst/>
              <a:cxnLst>
                <a:cxn ang="0">
                  <a:pos x="T0" y="T1"/>
                </a:cxn>
                <a:cxn ang="0">
                  <a:pos x="T2" y="T3"/>
                </a:cxn>
                <a:cxn ang="0">
                  <a:pos x="T4" y="T5"/>
                </a:cxn>
                <a:cxn ang="0">
                  <a:pos x="T6" y="T7"/>
                </a:cxn>
                <a:cxn ang="0">
                  <a:pos x="T8" y="T9"/>
                </a:cxn>
                <a:cxn ang="0">
                  <a:pos x="T10" y="T11"/>
                </a:cxn>
              </a:cxnLst>
              <a:rect l="0" t="0" r="r" b="b"/>
              <a:pathLst>
                <a:path w="23" h="23">
                  <a:moveTo>
                    <a:pt x="22" y="4"/>
                  </a:moveTo>
                  <a:cubicBezTo>
                    <a:pt x="16" y="10"/>
                    <a:pt x="0" y="23"/>
                    <a:pt x="15" y="10"/>
                  </a:cubicBezTo>
                  <a:cubicBezTo>
                    <a:pt x="17" y="8"/>
                    <a:pt x="15" y="8"/>
                    <a:pt x="18" y="5"/>
                  </a:cubicBezTo>
                  <a:cubicBezTo>
                    <a:pt x="18" y="5"/>
                    <a:pt x="15" y="7"/>
                    <a:pt x="10" y="11"/>
                  </a:cubicBezTo>
                  <a:cubicBezTo>
                    <a:pt x="14" y="7"/>
                    <a:pt x="5" y="11"/>
                    <a:pt x="14" y="4"/>
                  </a:cubicBezTo>
                  <a:cubicBezTo>
                    <a:pt x="9" y="11"/>
                    <a:pt x="23" y="0"/>
                    <a:pt x="2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4" name="Freeform 7075">
              <a:extLst>
                <a:ext uri="{FF2B5EF4-FFF2-40B4-BE49-F238E27FC236}">
                  <a16:creationId xmlns:a16="http://schemas.microsoft.com/office/drawing/2014/main" id="{05C7FB51-1481-491A-8FEE-B8F026AF068C}"/>
                </a:ext>
              </a:extLst>
            </p:cNvPr>
            <p:cNvSpPr>
              <a:spLocks/>
            </p:cNvSpPr>
            <p:nvPr/>
          </p:nvSpPr>
          <p:spPr bwMode="auto">
            <a:xfrm>
              <a:off x="4211135" y="4695680"/>
              <a:ext cx="20637" cy="3175"/>
            </a:xfrm>
            <a:custGeom>
              <a:avLst/>
              <a:gdLst>
                <a:gd name="T0" fmla="*/ 0 w 23"/>
                <a:gd name="T1" fmla="*/ 2 h 4"/>
                <a:gd name="T2" fmla="*/ 5 w 23"/>
                <a:gd name="T3" fmla="*/ 0 h 4"/>
                <a:gd name="T4" fmla="*/ 23 w 23"/>
                <a:gd name="T5" fmla="*/ 3 h 4"/>
                <a:gd name="T6" fmla="*/ 0 w 23"/>
                <a:gd name="T7" fmla="*/ 2 h 4"/>
              </a:gdLst>
              <a:ahLst/>
              <a:cxnLst>
                <a:cxn ang="0">
                  <a:pos x="T0" y="T1"/>
                </a:cxn>
                <a:cxn ang="0">
                  <a:pos x="T2" y="T3"/>
                </a:cxn>
                <a:cxn ang="0">
                  <a:pos x="T4" y="T5"/>
                </a:cxn>
                <a:cxn ang="0">
                  <a:pos x="T6" y="T7"/>
                </a:cxn>
              </a:cxnLst>
              <a:rect l="0" t="0" r="r" b="b"/>
              <a:pathLst>
                <a:path w="23" h="4">
                  <a:moveTo>
                    <a:pt x="0" y="2"/>
                  </a:moveTo>
                  <a:cubicBezTo>
                    <a:pt x="1" y="2"/>
                    <a:pt x="3" y="1"/>
                    <a:pt x="5" y="0"/>
                  </a:cubicBezTo>
                  <a:cubicBezTo>
                    <a:pt x="17" y="1"/>
                    <a:pt x="22" y="3"/>
                    <a:pt x="23" y="3"/>
                  </a:cubicBezTo>
                  <a:cubicBezTo>
                    <a:pt x="22" y="4"/>
                    <a:pt x="6" y="2"/>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5" name="Freeform 7076">
              <a:extLst>
                <a:ext uri="{FF2B5EF4-FFF2-40B4-BE49-F238E27FC236}">
                  <a16:creationId xmlns:a16="http://schemas.microsoft.com/office/drawing/2014/main" id="{40D93BFE-982B-4BA9-9099-88C64F823FA4}"/>
                </a:ext>
              </a:extLst>
            </p:cNvPr>
            <p:cNvSpPr>
              <a:spLocks/>
            </p:cNvSpPr>
            <p:nvPr/>
          </p:nvSpPr>
          <p:spPr bwMode="auto">
            <a:xfrm>
              <a:off x="3909510" y="5973617"/>
              <a:ext cx="22225" cy="11113"/>
            </a:xfrm>
            <a:custGeom>
              <a:avLst/>
              <a:gdLst>
                <a:gd name="T0" fmla="*/ 22 w 24"/>
                <a:gd name="T1" fmla="*/ 11 h 13"/>
                <a:gd name="T2" fmla="*/ 10 w 24"/>
                <a:gd name="T3" fmla="*/ 7 h 13"/>
                <a:gd name="T4" fmla="*/ 16 w 24"/>
                <a:gd name="T5" fmla="*/ 8 h 13"/>
                <a:gd name="T6" fmla="*/ 6 w 24"/>
                <a:gd name="T7" fmla="*/ 4 h 13"/>
                <a:gd name="T8" fmla="*/ 0 w 24"/>
                <a:gd name="T9" fmla="*/ 0 h 13"/>
                <a:gd name="T10" fmla="*/ 18 w 24"/>
                <a:gd name="T11" fmla="*/ 7 h 13"/>
                <a:gd name="T12" fmla="*/ 22 w 24"/>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2" y="11"/>
                  </a:moveTo>
                  <a:cubicBezTo>
                    <a:pt x="24" y="13"/>
                    <a:pt x="10" y="5"/>
                    <a:pt x="10" y="7"/>
                  </a:cubicBezTo>
                  <a:cubicBezTo>
                    <a:pt x="1" y="4"/>
                    <a:pt x="9" y="5"/>
                    <a:pt x="16" y="8"/>
                  </a:cubicBezTo>
                  <a:cubicBezTo>
                    <a:pt x="15" y="7"/>
                    <a:pt x="10" y="6"/>
                    <a:pt x="6" y="4"/>
                  </a:cubicBezTo>
                  <a:cubicBezTo>
                    <a:pt x="7" y="3"/>
                    <a:pt x="5" y="2"/>
                    <a:pt x="0" y="0"/>
                  </a:cubicBezTo>
                  <a:cubicBezTo>
                    <a:pt x="5" y="0"/>
                    <a:pt x="8" y="5"/>
                    <a:pt x="18" y="7"/>
                  </a:cubicBezTo>
                  <a:cubicBezTo>
                    <a:pt x="19" y="8"/>
                    <a:pt x="17" y="9"/>
                    <a:pt x="22"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6" name="Freeform 7077">
              <a:extLst>
                <a:ext uri="{FF2B5EF4-FFF2-40B4-BE49-F238E27FC236}">
                  <a16:creationId xmlns:a16="http://schemas.microsoft.com/office/drawing/2014/main" id="{8701CF52-D6D6-41F2-9F51-1C67A6743CA7}"/>
                </a:ext>
              </a:extLst>
            </p:cNvPr>
            <p:cNvSpPr>
              <a:spLocks/>
            </p:cNvSpPr>
            <p:nvPr/>
          </p:nvSpPr>
          <p:spPr bwMode="auto">
            <a:xfrm>
              <a:off x="4115885" y="4700442"/>
              <a:ext cx="30162" cy="3175"/>
            </a:xfrm>
            <a:custGeom>
              <a:avLst/>
              <a:gdLst>
                <a:gd name="T0" fmla="*/ 0 w 34"/>
                <a:gd name="T1" fmla="*/ 3 h 4"/>
                <a:gd name="T2" fmla="*/ 16 w 34"/>
                <a:gd name="T3" fmla="*/ 2 h 4"/>
                <a:gd name="T4" fmla="*/ 34 w 34"/>
                <a:gd name="T5" fmla="*/ 0 h 4"/>
                <a:gd name="T6" fmla="*/ 15 w 34"/>
                <a:gd name="T7" fmla="*/ 3 h 4"/>
                <a:gd name="T8" fmla="*/ 0 w 34"/>
                <a:gd name="T9" fmla="*/ 3 h 4"/>
              </a:gdLst>
              <a:ahLst/>
              <a:cxnLst>
                <a:cxn ang="0">
                  <a:pos x="T0" y="T1"/>
                </a:cxn>
                <a:cxn ang="0">
                  <a:pos x="T2" y="T3"/>
                </a:cxn>
                <a:cxn ang="0">
                  <a:pos x="T4" y="T5"/>
                </a:cxn>
                <a:cxn ang="0">
                  <a:pos x="T6" y="T7"/>
                </a:cxn>
                <a:cxn ang="0">
                  <a:pos x="T8" y="T9"/>
                </a:cxn>
              </a:cxnLst>
              <a:rect l="0" t="0" r="r" b="b"/>
              <a:pathLst>
                <a:path w="34" h="4">
                  <a:moveTo>
                    <a:pt x="0" y="3"/>
                  </a:moveTo>
                  <a:cubicBezTo>
                    <a:pt x="7" y="3"/>
                    <a:pt x="11" y="2"/>
                    <a:pt x="16" y="2"/>
                  </a:cubicBezTo>
                  <a:cubicBezTo>
                    <a:pt x="20" y="1"/>
                    <a:pt x="25" y="0"/>
                    <a:pt x="34" y="0"/>
                  </a:cubicBezTo>
                  <a:cubicBezTo>
                    <a:pt x="31" y="1"/>
                    <a:pt x="22" y="2"/>
                    <a:pt x="15" y="3"/>
                  </a:cubicBezTo>
                  <a:cubicBezTo>
                    <a:pt x="7" y="4"/>
                    <a:pt x="0" y="4"/>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7" name="Freeform 7080">
              <a:extLst>
                <a:ext uri="{FF2B5EF4-FFF2-40B4-BE49-F238E27FC236}">
                  <a16:creationId xmlns:a16="http://schemas.microsoft.com/office/drawing/2014/main" id="{6919A79E-0C6D-462D-906C-9E77054CC548}"/>
                </a:ext>
              </a:extLst>
            </p:cNvPr>
            <p:cNvSpPr>
              <a:spLocks/>
            </p:cNvSpPr>
            <p:nvPr/>
          </p:nvSpPr>
          <p:spPr bwMode="auto">
            <a:xfrm>
              <a:off x="4692148" y="5730730"/>
              <a:ext cx="15875" cy="14288"/>
            </a:xfrm>
            <a:custGeom>
              <a:avLst/>
              <a:gdLst>
                <a:gd name="T0" fmla="*/ 17 w 17"/>
                <a:gd name="T1" fmla="*/ 0 h 16"/>
                <a:gd name="T2" fmla="*/ 6 w 17"/>
                <a:gd name="T3" fmla="*/ 12 h 16"/>
                <a:gd name="T4" fmla="*/ 4 w 17"/>
                <a:gd name="T5" fmla="*/ 9 h 16"/>
                <a:gd name="T6" fmla="*/ 17 w 17"/>
                <a:gd name="T7" fmla="*/ 0 h 16"/>
              </a:gdLst>
              <a:ahLst/>
              <a:cxnLst>
                <a:cxn ang="0">
                  <a:pos x="T0" y="T1"/>
                </a:cxn>
                <a:cxn ang="0">
                  <a:pos x="T2" y="T3"/>
                </a:cxn>
                <a:cxn ang="0">
                  <a:pos x="T4" y="T5"/>
                </a:cxn>
                <a:cxn ang="0">
                  <a:pos x="T6" y="T7"/>
                </a:cxn>
              </a:cxnLst>
              <a:rect l="0" t="0" r="r" b="b"/>
              <a:pathLst>
                <a:path w="17" h="16">
                  <a:moveTo>
                    <a:pt x="17" y="0"/>
                  </a:moveTo>
                  <a:cubicBezTo>
                    <a:pt x="16" y="4"/>
                    <a:pt x="10" y="9"/>
                    <a:pt x="6" y="12"/>
                  </a:cubicBezTo>
                  <a:cubicBezTo>
                    <a:pt x="2" y="15"/>
                    <a:pt x="0" y="16"/>
                    <a:pt x="4" y="9"/>
                  </a:cubicBezTo>
                  <a:cubicBezTo>
                    <a:pt x="4" y="14"/>
                    <a:pt x="8" y="10"/>
                    <a:pt x="1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8" name="Freeform 7082">
              <a:extLst>
                <a:ext uri="{FF2B5EF4-FFF2-40B4-BE49-F238E27FC236}">
                  <a16:creationId xmlns:a16="http://schemas.microsoft.com/office/drawing/2014/main" id="{177D7864-6B1C-4FBC-B11A-54BD9D36A63E}"/>
                </a:ext>
              </a:extLst>
            </p:cNvPr>
            <p:cNvSpPr>
              <a:spLocks/>
            </p:cNvSpPr>
            <p:nvPr/>
          </p:nvSpPr>
          <p:spPr bwMode="auto">
            <a:xfrm>
              <a:off x="4677860" y="5741842"/>
              <a:ext cx="15875" cy="20638"/>
            </a:xfrm>
            <a:custGeom>
              <a:avLst/>
              <a:gdLst>
                <a:gd name="T0" fmla="*/ 9 w 17"/>
                <a:gd name="T1" fmla="*/ 11 h 23"/>
                <a:gd name="T2" fmla="*/ 8 w 17"/>
                <a:gd name="T3" fmla="*/ 16 h 23"/>
                <a:gd name="T4" fmla="*/ 0 w 17"/>
                <a:gd name="T5" fmla="*/ 23 h 23"/>
                <a:gd name="T6" fmla="*/ 9 w 17"/>
                <a:gd name="T7" fmla="*/ 11 h 23"/>
              </a:gdLst>
              <a:ahLst/>
              <a:cxnLst>
                <a:cxn ang="0">
                  <a:pos x="T0" y="T1"/>
                </a:cxn>
                <a:cxn ang="0">
                  <a:pos x="T2" y="T3"/>
                </a:cxn>
                <a:cxn ang="0">
                  <a:pos x="T4" y="T5"/>
                </a:cxn>
                <a:cxn ang="0">
                  <a:pos x="T6" y="T7"/>
                </a:cxn>
              </a:cxnLst>
              <a:rect l="0" t="0" r="r" b="b"/>
              <a:pathLst>
                <a:path w="17" h="23">
                  <a:moveTo>
                    <a:pt x="9" y="11"/>
                  </a:moveTo>
                  <a:cubicBezTo>
                    <a:pt x="17" y="0"/>
                    <a:pt x="8" y="15"/>
                    <a:pt x="8" y="16"/>
                  </a:cubicBezTo>
                  <a:cubicBezTo>
                    <a:pt x="3" y="23"/>
                    <a:pt x="3" y="21"/>
                    <a:pt x="0" y="23"/>
                  </a:cubicBezTo>
                  <a:cubicBezTo>
                    <a:pt x="1" y="22"/>
                    <a:pt x="10" y="13"/>
                    <a:pt x="9"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89" name="Freeform 7084">
              <a:extLst>
                <a:ext uri="{FF2B5EF4-FFF2-40B4-BE49-F238E27FC236}">
                  <a16:creationId xmlns:a16="http://schemas.microsoft.com/office/drawing/2014/main" id="{5564CCF6-E325-4560-B416-E5FD1E70BC6A}"/>
                </a:ext>
              </a:extLst>
            </p:cNvPr>
            <p:cNvSpPr>
              <a:spLocks/>
            </p:cNvSpPr>
            <p:nvPr/>
          </p:nvSpPr>
          <p:spPr bwMode="auto">
            <a:xfrm>
              <a:off x="4500060" y="5903767"/>
              <a:ext cx="17462" cy="12700"/>
            </a:xfrm>
            <a:custGeom>
              <a:avLst/>
              <a:gdLst>
                <a:gd name="T0" fmla="*/ 12 w 18"/>
                <a:gd name="T1" fmla="*/ 5 h 14"/>
                <a:gd name="T2" fmla="*/ 15 w 18"/>
                <a:gd name="T3" fmla="*/ 3 h 14"/>
                <a:gd name="T4" fmla="*/ 0 w 18"/>
                <a:gd name="T5" fmla="*/ 14 h 14"/>
                <a:gd name="T6" fmla="*/ 14 w 18"/>
                <a:gd name="T7" fmla="*/ 3 h 14"/>
                <a:gd name="T8" fmla="*/ 12 w 18"/>
                <a:gd name="T9" fmla="*/ 5 h 14"/>
              </a:gdLst>
              <a:ahLst/>
              <a:cxnLst>
                <a:cxn ang="0">
                  <a:pos x="T0" y="T1"/>
                </a:cxn>
                <a:cxn ang="0">
                  <a:pos x="T2" y="T3"/>
                </a:cxn>
                <a:cxn ang="0">
                  <a:pos x="T4" y="T5"/>
                </a:cxn>
                <a:cxn ang="0">
                  <a:pos x="T6" y="T7"/>
                </a:cxn>
                <a:cxn ang="0">
                  <a:pos x="T8" y="T9"/>
                </a:cxn>
              </a:cxnLst>
              <a:rect l="0" t="0" r="r" b="b"/>
              <a:pathLst>
                <a:path w="18" h="14">
                  <a:moveTo>
                    <a:pt x="12" y="5"/>
                  </a:moveTo>
                  <a:cubicBezTo>
                    <a:pt x="12" y="5"/>
                    <a:pt x="13" y="5"/>
                    <a:pt x="15" y="3"/>
                  </a:cubicBezTo>
                  <a:cubicBezTo>
                    <a:pt x="13" y="6"/>
                    <a:pt x="6" y="9"/>
                    <a:pt x="0" y="14"/>
                  </a:cubicBezTo>
                  <a:cubicBezTo>
                    <a:pt x="2" y="10"/>
                    <a:pt x="8" y="7"/>
                    <a:pt x="14" y="3"/>
                  </a:cubicBezTo>
                  <a:cubicBezTo>
                    <a:pt x="18" y="0"/>
                    <a:pt x="15" y="3"/>
                    <a:pt x="12"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0" name="Freeform 7085">
              <a:extLst>
                <a:ext uri="{FF2B5EF4-FFF2-40B4-BE49-F238E27FC236}">
                  <a16:creationId xmlns:a16="http://schemas.microsoft.com/office/drawing/2014/main" id="{358136F2-D7C6-4901-8FDF-015065B4D222}"/>
                </a:ext>
              </a:extLst>
            </p:cNvPr>
            <p:cNvSpPr>
              <a:spLocks/>
            </p:cNvSpPr>
            <p:nvPr/>
          </p:nvSpPr>
          <p:spPr bwMode="auto">
            <a:xfrm>
              <a:off x="4104773" y="4503592"/>
              <a:ext cx="158750" cy="7938"/>
            </a:xfrm>
            <a:custGeom>
              <a:avLst/>
              <a:gdLst>
                <a:gd name="T0" fmla="*/ 174 w 176"/>
                <a:gd name="T1" fmla="*/ 2 h 10"/>
                <a:gd name="T2" fmla="*/ 176 w 176"/>
                <a:gd name="T3" fmla="*/ 5 h 10"/>
                <a:gd name="T4" fmla="*/ 159 w 176"/>
                <a:gd name="T5" fmla="*/ 4 h 10"/>
                <a:gd name="T6" fmla="*/ 147 w 176"/>
                <a:gd name="T7" fmla="*/ 5 h 10"/>
                <a:gd name="T8" fmla="*/ 150 w 176"/>
                <a:gd name="T9" fmla="*/ 4 h 10"/>
                <a:gd name="T10" fmla="*/ 74 w 176"/>
                <a:gd name="T11" fmla="*/ 4 h 10"/>
                <a:gd name="T12" fmla="*/ 0 w 176"/>
                <a:gd name="T13" fmla="*/ 10 h 10"/>
                <a:gd name="T14" fmla="*/ 9 w 176"/>
                <a:gd name="T15" fmla="*/ 6 h 10"/>
                <a:gd name="T16" fmla="*/ 55 w 176"/>
                <a:gd name="T17" fmla="*/ 4 h 10"/>
                <a:gd name="T18" fmla="*/ 58 w 176"/>
                <a:gd name="T19" fmla="*/ 2 h 10"/>
                <a:gd name="T20" fmla="*/ 102 w 176"/>
                <a:gd name="T21" fmla="*/ 2 h 10"/>
                <a:gd name="T22" fmla="*/ 141 w 176"/>
                <a:gd name="T23" fmla="*/ 1 h 10"/>
                <a:gd name="T24" fmla="*/ 118 w 176"/>
                <a:gd name="T25" fmla="*/ 0 h 10"/>
                <a:gd name="T26" fmla="*/ 146 w 176"/>
                <a:gd name="T27" fmla="*/ 0 h 10"/>
                <a:gd name="T28" fmla="*/ 174 w 176"/>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10">
                  <a:moveTo>
                    <a:pt x="174" y="2"/>
                  </a:moveTo>
                  <a:cubicBezTo>
                    <a:pt x="172" y="4"/>
                    <a:pt x="167" y="2"/>
                    <a:pt x="176" y="5"/>
                  </a:cubicBezTo>
                  <a:cubicBezTo>
                    <a:pt x="167" y="4"/>
                    <a:pt x="162" y="4"/>
                    <a:pt x="159" y="4"/>
                  </a:cubicBezTo>
                  <a:cubicBezTo>
                    <a:pt x="155" y="5"/>
                    <a:pt x="152" y="5"/>
                    <a:pt x="147" y="5"/>
                  </a:cubicBezTo>
                  <a:cubicBezTo>
                    <a:pt x="148" y="5"/>
                    <a:pt x="150" y="4"/>
                    <a:pt x="150" y="4"/>
                  </a:cubicBezTo>
                  <a:cubicBezTo>
                    <a:pt x="127" y="3"/>
                    <a:pt x="100" y="3"/>
                    <a:pt x="74" y="4"/>
                  </a:cubicBezTo>
                  <a:cubicBezTo>
                    <a:pt x="48" y="5"/>
                    <a:pt x="22" y="7"/>
                    <a:pt x="0" y="10"/>
                  </a:cubicBezTo>
                  <a:cubicBezTo>
                    <a:pt x="1" y="9"/>
                    <a:pt x="15" y="7"/>
                    <a:pt x="9" y="6"/>
                  </a:cubicBezTo>
                  <a:cubicBezTo>
                    <a:pt x="27" y="4"/>
                    <a:pt x="46" y="3"/>
                    <a:pt x="55" y="4"/>
                  </a:cubicBezTo>
                  <a:cubicBezTo>
                    <a:pt x="59" y="3"/>
                    <a:pt x="57" y="3"/>
                    <a:pt x="58" y="2"/>
                  </a:cubicBezTo>
                  <a:cubicBezTo>
                    <a:pt x="102" y="2"/>
                    <a:pt x="102" y="2"/>
                    <a:pt x="102" y="2"/>
                  </a:cubicBezTo>
                  <a:cubicBezTo>
                    <a:pt x="117" y="2"/>
                    <a:pt x="132" y="2"/>
                    <a:pt x="141" y="1"/>
                  </a:cubicBezTo>
                  <a:cubicBezTo>
                    <a:pt x="137" y="0"/>
                    <a:pt x="125" y="2"/>
                    <a:pt x="118" y="0"/>
                  </a:cubicBezTo>
                  <a:cubicBezTo>
                    <a:pt x="123" y="0"/>
                    <a:pt x="134" y="0"/>
                    <a:pt x="146" y="0"/>
                  </a:cubicBezTo>
                  <a:cubicBezTo>
                    <a:pt x="157" y="1"/>
                    <a:pt x="168" y="2"/>
                    <a:pt x="17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1" name="Freeform 7086">
              <a:extLst>
                <a:ext uri="{FF2B5EF4-FFF2-40B4-BE49-F238E27FC236}">
                  <a16:creationId xmlns:a16="http://schemas.microsoft.com/office/drawing/2014/main" id="{F1CD44E1-2476-4ABD-8043-337AD7A6BF0F}"/>
                </a:ext>
              </a:extLst>
            </p:cNvPr>
            <p:cNvSpPr>
              <a:spLocks/>
            </p:cNvSpPr>
            <p:nvPr/>
          </p:nvSpPr>
          <p:spPr bwMode="auto">
            <a:xfrm>
              <a:off x="4563560" y="4594080"/>
              <a:ext cx="79375" cy="44450"/>
            </a:xfrm>
            <a:custGeom>
              <a:avLst/>
              <a:gdLst>
                <a:gd name="T0" fmla="*/ 89 w 89"/>
                <a:gd name="T1" fmla="*/ 50 h 50"/>
                <a:gd name="T2" fmla="*/ 68 w 89"/>
                <a:gd name="T3" fmla="*/ 38 h 50"/>
                <a:gd name="T4" fmla="*/ 41 w 89"/>
                <a:gd name="T5" fmla="*/ 23 h 50"/>
                <a:gd name="T6" fmla="*/ 51 w 89"/>
                <a:gd name="T7" fmla="*/ 31 h 50"/>
                <a:gd name="T8" fmla="*/ 40 w 89"/>
                <a:gd name="T9" fmla="*/ 25 h 50"/>
                <a:gd name="T10" fmla="*/ 27 w 89"/>
                <a:gd name="T11" fmla="*/ 18 h 50"/>
                <a:gd name="T12" fmla="*/ 47 w 89"/>
                <a:gd name="T13" fmla="*/ 31 h 50"/>
                <a:gd name="T14" fmla="*/ 28 w 89"/>
                <a:gd name="T15" fmla="*/ 20 h 50"/>
                <a:gd name="T16" fmla="*/ 11 w 89"/>
                <a:gd name="T17" fmla="*/ 12 h 50"/>
                <a:gd name="T18" fmla="*/ 21 w 89"/>
                <a:gd name="T19" fmla="*/ 15 h 50"/>
                <a:gd name="T20" fmla="*/ 20 w 89"/>
                <a:gd name="T21" fmla="*/ 11 h 50"/>
                <a:gd name="T22" fmla="*/ 0 w 89"/>
                <a:gd name="T23" fmla="*/ 0 h 50"/>
                <a:gd name="T24" fmla="*/ 89 w 89"/>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50">
                  <a:moveTo>
                    <a:pt x="89" y="50"/>
                  </a:moveTo>
                  <a:cubicBezTo>
                    <a:pt x="81" y="45"/>
                    <a:pt x="75" y="42"/>
                    <a:pt x="68" y="38"/>
                  </a:cubicBezTo>
                  <a:cubicBezTo>
                    <a:pt x="60" y="34"/>
                    <a:pt x="52" y="30"/>
                    <a:pt x="41" y="23"/>
                  </a:cubicBezTo>
                  <a:cubicBezTo>
                    <a:pt x="42" y="25"/>
                    <a:pt x="56" y="32"/>
                    <a:pt x="51" y="31"/>
                  </a:cubicBezTo>
                  <a:cubicBezTo>
                    <a:pt x="45" y="28"/>
                    <a:pt x="42" y="26"/>
                    <a:pt x="40" y="25"/>
                  </a:cubicBezTo>
                  <a:cubicBezTo>
                    <a:pt x="37" y="23"/>
                    <a:pt x="35" y="22"/>
                    <a:pt x="27" y="18"/>
                  </a:cubicBezTo>
                  <a:cubicBezTo>
                    <a:pt x="33" y="22"/>
                    <a:pt x="36" y="24"/>
                    <a:pt x="47" y="31"/>
                  </a:cubicBezTo>
                  <a:cubicBezTo>
                    <a:pt x="44" y="29"/>
                    <a:pt x="36" y="25"/>
                    <a:pt x="28" y="20"/>
                  </a:cubicBezTo>
                  <a:cubicBezTo>
                    <a:pt x="21" y="16"/>
                    <a:pt x="13" y="13"/>
                    <a:pt x="11" y="12"/>
                  </a:cubicBezTo>
                  <a:cubicBezTo>
                    <a:pt x="2" y="7"/>
                    <a:pt x="10" y="9"/>
                    <a:pt x="21" y="15"/>
                  </a:cubicBezTo>
                  <a:cubicBezTo>
                    <a:pt x="15" y="10"/>
                    <a:pt x="12" y="8"/>
                    <a:pt x="20" y="11"/>
                  </a:cubicBezTo>
                  <a:cubicBezTo>
                    <a:pt x="16" y="6"/>
                    <a:pt x="5" y="4"/>
                    <a:pt x="0" y="0"/>
                  </a:cubicBezTo>
                  <a:cubicBezTo>
                    <a:pt x="31" y="14"/>
                    <a:pt x="62" y="31"/>
                    <a:pt x="89" y="5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2" name="Freeform 7087">
              <a:extLst>
                <a:ext uri="{FF2B5EF4-FFF2-40B4-BE49-F238E27FC236}">
                  <a16:creationId xmlns:a16="http://schemas.microsoft.com/office/drawing/2014/main" id="{30C2CC94-E6BE-4AF9-8FB0-B14AFF8418DC}"/>
                </a:ext>
              </a:extLst>
            </p:cNvPr>
            <p:cNvSpPr>
              <a:spLocks/>
            </p:cNvSpPr>
            <p:nvPr/>
          </p:nvSpPr>
          <p:spPr bwMode="auto">
            <a:xfrm>
              <a:off x="4652460" y="4648055"/>
              <a:ext cx="120650" cy="95250"/>
            </a:xfrm>
            <a:custGeom>
              <a:avLst/>
              <a:gdLst>
                <a:gd name="T0" fmla="*/ 129 w 134"/>
                <a:gd name="T1" fmla="*/ 100 h 106"/>
                <a:gd name="T2" fmla="*/ 128 w 134"/>
                <a:gd name="T3" fmla="*/ 103 h 106"/>
                <a:gd name="T4" fmla="*/ 85 w 134"/>
                <a:gd name="T5" fmla="*/ 65 h 106"/>
                <a:gd name="T6" fmla="*/ 83 w 134"/>
                <a:gd name="T7" fmla="*/ 60 h 106"/>
                <a:gd name="T8" fmla="*/ 50 w 134"/>
                <a:gd name="T9" fmla="*/ 36 h 106"/>
                <a:gd name="T10" fmla="*/ 56 w 134"/>
                <a:gd name="T11" fmla="*/ 41 h 106"/>
                <a:gd name="T12" fmla="*/ 28 w 134"/>
                <a:gd name="T13" fmla="*/ 22 h 106"/>
                <a:gd name="T14" fmla="*/ 0 w 134"/>
                <a:gd name="T15" fmla="*/ 0 h 106"/>
                <a:gd name="T16" fmla="*/ 22 w 134"/>
                <a:gd name="T17" fmla="*/ 14 h 106"/>
                <a:gd name="T18" fmla="*/ 22 w 134"/>
                <a:gd name="T19" fmla="*/ 12 h 106"/>
                <a:gd name="T20" fmla="*/ 74 w 134"/>
                <a:gd name="T21" fmla="*/ 52 h 106"/>
                <a:gd name="T22" fmla="*/ 129 w 134"/>
                <a:gd name="T23"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06">
                  <a:moveTo>
                    <a:pt x="129" y="100"/>
                  </a:moveTo>
                  <a:cubicBezTo>
                    <a:pt x="134" y="106"/>
                    <a:pt x="127" y="99"/>
                    <a:pt x="128" y="103"/>
                  </a:cubicBezTo>
                  <a:cubicBezTo>
                    <a:pt x="119" y="89"/>
                    <a:pt x="104" y="81"/>
                    <a:pt x="85" y="65"/>
                  </a:cubicBezTo>
                  <a:cubicBezTo>
                    <a:pt x="87" y="65"/>
                    <a:pt x="84" y="61"/>
                    <a:pt x="83" y="60"/>
                  </a:cubicBezTo>
                  <a:cubicBezTo>
                    <a:pt x="74" y="55"/>
                    <a:pt x="61" y="43"/>
                    <a:pt x="50" y="36"/>
                  </a:cubicBezTo>
                  <a:cubicBezTo>
                    <a:pt x="50" y="36"/>
                    <a:pt x="53" y="39"/>
                    <a:pt x="56" y="41"/>
                  </a:cubicBezTo>
                  <a:cubicBezTo>
                    <a:pt x="51" y="40"/>
                    <a:pt x="40" y="29"/>
                    <a:pt x="28" y="22"/>
                  </a:cubicBezTo>
                  <a:cubicBezTo>
                    <a:pt x="31" y="20"/>
                    <a:pt x="13" y="8"/>
                    <a:pt x="0" y="0"/>
                  </a:cubicBezTo>
                  <a:cubicBezTo>
                    <a:pt x="3" y="0"/>
                    <a:pt x="17" y="9"/>
                    <a:pt x="22" y="14"/>
                  </a:cubicBezTo>
                  <a:cubicBezTo>
                    <a:pt x="29" y="19"/>
                    <a:pt x="29" y="18"/>
                    <a:pt x="22" y="12"/>
                  </a:cubicBezTo>
                  <a:cubicBezTo>
                    <a:pt x="36" y="21"/>
                    <a:pt x="55" y="36"/>
                    <a:pt x="74" y="52"/>
                  </a:cubicBezTo>
                  <a:cubicBezTo>
                    <a:pt x="94" y="68"/>
                    <a:pt x="113" y="86"/>
                    <a:pt x="129" y="10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3" name="Freeform 7088">
              <a:extLst>
                <a:ext uri="{FF2B5EF4-FFF2-40B4-BE49-F238E27FC236}">
                  <a16:creationId xmlns:a16="http://schemas.microsoft.com/office/drawing/2014/main" id="{F03EB989-EE67-44B8-A7AF-2F97B757233C}"/>
                </a:ext>
              </a:extLst>
            </p:cNvPr>
            <p:cNvSpPr>
              <a:spLocks/>
            </p:cNvSpPr>
            <p:nvPr/>
          </p:nvSpPr>
          <p:spPr bwMode="auto">
            <a:xfrm>
              <a:off x="4427035" y="4544867"/>
              <a:ext cx="30162" cy="7938"/>
            </a:xfrm>
            <a:custGeom>
              <a:avLst/>
              <a:gdLst>
                <a:gd name="T0" fmla="*/ 32 w 32"/>
                <a:gd name="T1" fmla="*/ 9 h 9"/>
                <a:gd name="T2" fmla="*/ 29 w 32"/>
                <a:gd name="T3" fmla="*/ 9 h 9"/>
                <a:gd name="T4" fmla="*/ 0 w 32"/>
                <a:gd name="T5" fmla="*/ 2 h 9"/>
                <a:gd name="T6" fmla="*/ 3 w 32"/>
                <a:gd name="T7" fmla="*/ 0 h 9"/>
                <a:gd name="T8" fmla="*/ 32 w 32"/>
                <a:gd name="T9" fmla="*/ 9 h 9"/>
              </a:gdLst>
              <a:ahLst/>
              <a:cxnLst>
                <a:cxn ang="0">
                  <a:pos x="T0" y="T1"/>
                </a:cxn>
                <a:cxn ang="0">
                  <a:pos x="T2" y="T3"/>
                </a:cxn>
                <a:cxn ang="0">
                  <a:pos x="T4" y="T5"/>
                </a:cxn>
                <a:cxn ang="0">
                  <a:pos x="T6" y="T7"/>
                </a:cxn>
                <a:cxn ang="0">
                  <a:pos x="T8" y="T9"/>
                </a:cxn>
              </a:cxnLst>
              <a:rect l="0" t="0" r="r" b="b"/>
              <a:pathLst>
                <a:path w="32" h="9">
                  <a:moveTo>
                    <a:pt x="32" y="9"/>
                  </a:moveTo>
                  <a:cubicBezTo>
                    <a:pt x="28" y="8"/>
                    <a:pt x="14" y="4"/>
                    <a:pt x="29" y="9"/>
                  </a:cubicBezTo>
                  <a:cubicBezTo>
                    <a:pt x="20" y="8"/>
                    <a:pt x="14" y="5"/>
                    <a:pt x="0" y="2"/>
                  </a:cubicBezTo>
                  <a:cubicBezTo>
                    <a:pt x="0" y="1"/>
                    <a:pt x="14" y="4"/>
                    <a:pt x="3" y="0"/>
                  </a:cubicBezTo>
                  <a:cubicBezTo>
                    <a:pt x="8" y="0"/>
                    <a:pt x="26" y="7"/>
                    <a:pt x="32"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4" name="Freeform 7089">
              <a:extLst>
                <a:ext uri="{FF2B5EF4-FFF2-40B4-BE49-F238E27FC236}">
                  <a16:creationId xmlns:a16="http://schemas.microsoft.com/office/drawing/2014/main" id="{0C90126A-1D52-4B20-B3B3-72B2D5D7D67C}"/>
                </a:ext>
              </a:extLst>
            </p:cNvPr>
            <p:cNvSpPr>
              <a:spLocks/>
            </p:cNvSpPr>
            <p:nvPr/>
          </p:nvSpPr>
          <p:spPr bwMode="auto">
            <a:xfrm>
              <a:off x="4792160" y="4798867"/>
              <a:ext cx="41275" cy="52388"/>
            </a:xfrm>
            <a:custGeom>
              <a:avLst/>
              <a:gdLst>
                <a:gd name="T0" fmla="*/ 4 w 46"/>
                <a:gd name="T1" fmla="*/ 2 h 57"/>
                <a:gd name="T2" fmla="*/ 26 w 46"/>
                <a:gd name="T3" fmla="*/ 28 h 57"/>
                <a:gd name="T4" fmla="*/ 20 w 46"/>
                <a:gd name="T5" fmla="*/ 24 h 57"/>
                <a:gd name="T6" fmla="*/ 36 w 46"/>
                <a:gd name="T7" fmla="*/ 44 h 57"/>
                <a:gd name="T8" fmla="*/ 46 w 46"/>
                <a:gd name="T9" fmla="*/ 57 h 57"/>
                <a:gd name="T10" fmla="*/ 33 w 46"/>
                <a:gd name="T11" fmla="*/ 46 h 57"/>
                <a:gd name="T12" fmla="*/ 26 w 46"/>
                <a:gd name="T13" fmla="*/ 33 h 57"/>
                <a:gd name="T14" fmla="*/ 0 w 46"/>
                <a:gd name="T15" fmla="*/ 3 h 57"/>
                <a:gd name="T16" fmla="*/ 4 w 46"/>
                <a:gd name="T17"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57">
                  <a:moveTo>
                    <a:pt x="4" y="2"/>
                  </a:moveTo>
                  <a:cubicBezTo>
                    <a:pt x="11" y="11"/>
                    <a:pt x="19" y="20"/>
                    <a:pt x="26" y="28"/>
                  </a:cubicBezTo>
                  <a:cubicBezTo>
                    <a:pt x="27" y="32"/>
                    <a:pt x="21" y="23"/>
                    <a:pt x="20" y="24"/>
                  </a:cubicBezTo>
                  <a:cubicBezTo>
                    <a:pt x="24" y="30"/>
                    <a:pt x="30" y="38"/>
                    <a:pt x="36" y="44"/>
                  </a:cubicBezTo>
                  <a:cubicBezTo>
                    <a:pt x="41" y="51"/>
                    <a:pt x="45" y="56"/>
                    <a:pt x="46" y="57"/>
                  </a:cubicBezTo>
                  <a:cubicBezTo>
                    <a:pt x="44" y="57"/>
                    <a:pt x="34" y="45"/>
                    <a:pt x="33" y="46"/>
                  </a:cubicBezTo>
                  <a:cubicBezTo>
                    <a:pt x="34" y="44"/>
                    <a:pt x="31" y="40"/>
                    <a:pt x="26" y="33"/>
                  </a:cubicBezTo>
                  <a:cubicBezTo>
                    <a:pt x="20" y="25"/>
                    <a:pt x="11" y="15"/>
                    <a:pt x="0" y="3"/>
                  </a:cubicBezTo>
                  <a:cubicBezTo>
                    <a:pt x="4" y="5"/>
                    <a:pt x="0" y="0"/>
                    <a:pt x="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5" name="Freeform 7090">
              <a:extLst>
                <a:ext uri="{FF2B5EF4-FFF2-40B4-BE49-F238E27FC236}">
                  <a16:creationId xmlns:a16="http://schemas.microsoft.com/office/drawing/2014/main" id="{81CCBF8F-1FF5-4ABE-A514-86AE460302D6}"/>
                </a:ext>
              </a:extLst>
            </p:cNvPr>
            <p:cNvSpPr>
              <a:spLocks/>
            </p:cNvSpPr>
            <p:nvPr/>
          </p:nvSpPr>
          <p:spPr bwMode="auto">
            <a:xfrm>
              <a:off x="4990598" y="5378305"/>
              <a:ext cx="9525" cy="39688"/>
            </a:xfrm>
            <a:custGeom>
              <a:avLst/>
              <a:gdLst>
                <a:gd name="T0" fmla="*/ 9 w 11"/>
                <a:gd name="T1" fmla="*/ 1 h 44"/>
                <a:gd name="T2" fmla="*/ 10 w 11"/>
                <a:gd name="T3" fmla="*/ 0 h 44"/>
                <a:gd name="T4" fmla="*/ 7 w 11"/>
                <a:gd name="T5" fmla="*/ 31 h 44"/>
                <a:gd name="T6" fmla="*/ 5 w 11"/>
                <a:gd name="T7" fmla="*/ 40 h 44"/>
                <a:gd name="T8" fmla="*/ 0 w 11"/>
                <a:gd name="T9" fmla="*/ 43 h 44"/>
                <a:gd name="T10" fmla="*/ 2 w 11"/>
                <a:gd name="T11" fmla="*/ 24 h 44"/>
                <a:gd name="T12" fmla="*/ 9 w 11"/>
                <a:gd name="T13" fmla="*/ 1 h 44"/>
              </a:gdLst>
              <a:ahLst/>
              <a:cxnLst>
                <a:cxn ang="0">
                  <a:pos x="T0" y="T1"/>
                </a:cxn>
                <a:cxn ang="0">
                  <a:pos x="T2" y="T3"/>
                </a:cxn>
                <a:cxn ang="0">
                  <a:pos x="T4" y="T5"/>
                </a:cxn>
                <a:cxn ang="0">
                  <a:pos x="T6" y="T7"/>
                </a:cxn>
                <a:cxn ang="0">
                  <a:pos x="T8" y="T9"/>
                </a:cxn>
                <a:cxn ang="0">
                  <a:pos x="T10" y="T11"/>
                </a:cxn>
                <a:cxn ang="0">
                  <a:pos x="T12" y="T13"/>
                </a:cxn>
              </a:cxnLst>
              <a:rect l="0" t="0" r="r" b="b"/>
              <a:pathLst>
                <a:path w="11" h="44">
                  <a:moveTo>
                    <a:pt x="9" y="1"/>
                  </a:moveTo>
                  <a:cubicBezTo>
                    <a:pt x="9" y="3"/>
                    <a:pt x="9" y="5"/>
                    <a:pt x="10" y="0"/>
                  </a:cubicBezTo>
                  <a:cubicBezTo>
                    <a:pt x="11" y="11"/>
                    <a:pt x="6" y="13"/>
                    <a:pt x="7" y="31"/>
                  </a:cubicBezTo>
                  <a:cubicBezTo>
                    <a:pt x="6" y="44"/>
                    <a:pt x="6" y="21"/>
                    <a:pt x="5" y="40"/>
                  </a:cubicBezTo>
                  <a:cubicBezTo>
                    <a:pt x="3" y="30"/>
                    <a:pt x="3" y="31"/>
                    <a:pt x="0" y="43"/>
                  </a:cubicBezTo>
                  <a:cubicBezTo>
                    <a:pt x="1" y="36"/>
                    <a:pt x="1" y="30"/>
                    <a:pt x="2" y="24"/>
                  </a:cubicBezTo>
                  <a:cubicBezTo>
                    <a:pt x="5" y="26"/>
                    <a:pt x="5" y="21"/>
                    <a:pt x="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6" name="Freeform 7091">
              <a:extLst>
                <a:ext uri="{FF2B5EF4-FFF2-40B4-BE49-F238E27FC236}">
                  <a16:creationId xmlns:a16="http://schemas.microsoft.com/office/drawing/2014/main" id="{4EBA2306-D4A6-4FF8-B9C1-DFEE0C746991}"/>
                </a:ext>
              </a:extLst>
            </p:cNvPr>
            <p:cNvSpPr>
              <a:spLocks/>
            </p:cNvSpPr>
            <p:nvPr/>
          </p:nvSpPr>
          <p:spPr bwMode="auto">
            <a:xfrm>
              <a:off x="4965198" y="5494192"/>
              <a:ext cx="14287" cy="68263"/>
            </a:xfrm>
            <a:custGeom>
              <a:avLst/>
              <a:gdLst>
                <a:gd name="T0" fmla="*/ 15 w 16"/>
                <a:gd name="T1" fmla="*/ 14 h 76"/>
                <a:gd name="T2" fmla="*/ 9 w 16"/>
                <a:gd name="T3" fmla="*/ 45 h 76"/>
                <a:gd name="T4" fmla="*/ 3 w 16"/>
                <a:gd name="T5" fmla="*/ 67 h 76"/>
                <a:gd name="T6" fmla="*/ 3 w 16"/>
                <a:gd name="T7" fmla="*/ 63 h 76"/>
                <a:gd name="T8" fmla="*/ 2 w 16"/>
                <a:gd name="T9" fmla="*/ 64 h 76"/>
                <a:gd name="T10" fmla="*/ 7 w 16"/>
                <a:gd name="T11" fmla="*/ 42 h 76"/>
                <a:gd name="T12" fmla="*/ 6 w 16"/>
                <a:gd name="T13" fmla="*/ 52 h 76"/>
                <a:gd name="T14" fmla="*/ 11 w 16"/>
                <a:gd name="T15" fmla="*/ 33 h 76"/>
                <a:gd name="T16" fmla="*/ 10 w 16"/>
                <a:gd name="T17" fmla="*/ 30 h 76"/>
                <a:gd name="T18" fmla="*/ 14 w 16"/>
                <a:gd name="T19" fmla="*/ 8 h 76"/>
                <a:gd name="T20" fmla="*/ 15 w 16"/>
                <a:gd name="T21" fmla="*/ 9 h 76"/>
                <a:gd name="T22" fmla="*/ 15 w 16"/>
                <a:gd name="T23" fmla="*/ 1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76">
                  <a:moveTo>
                    <a:pt x="15" y="14"/>
                  </a:moveTo>
                  <a:cubicBezTo>
                    <a:pt x="14" y="24"/>
                    <a:pt x="11" y="35"/>
                    <a:pt x="9" y="45"/>
                  </a:cubicBezTo>
                  <a:cubicBezTo>
                    <a:pt x="6" y="55"/>
                    <a:pt x="4" y="63"/>
                    <a:pt x="3" y="67"/>
                  </a:cubicBezTo>
                  <a:cubicBezTo>
                    <a:pt x="0" y="76"/>
                    <a:pt x="2" y="69"/>
                    <a:pt x="3" y="63"/>
                  </a:cubicBezTo>
                  <a:cubicBezTo>
                    <a:pt x="4" y="58"/>
                    <a:pt x="5" y="53"/>
                    <a:pt x="2" y="64"/>
                  </a:cubicBezTo>
                  <a:cubicBezTo>
                    <a:pt x="1" y="64"/>
                    <a:pt x="6" y="48"/>
                    <a:pt x="7" y="42"/>
                  </a:cubicBezTo>
                  <a:cubicBezTo>
                    <a:pt x="8" y="42"/>
                    <a:pt x="4" y="54"/>
                    <a:pt x="6" y="52"/>
                  </a:cubicBezTo>
                  <a:cubicBezTo>
                    <a:pt x="7" y="53"/>
                    <a:pt x="9" y="39"/>
                    <a:pt x="11" y="33"/>
                  </a:cubicBezTo>
                  <a:cubicBezTo>
                    <a:pt x="12" y="29"/>
                    <a:pt x="11" y="31"/>
                    <a:pt x="10" y="30"/>
                  </a:cubicBezTo>
                  <a:cubicBezTo>
                    <a:pt x="11" y="24"/>
                    <a:pt x="15" y="8"/>
                    <a:pt x="14" y="8"/>
                  </a:cubicBezTo>
                  <a:cubicBezTo>
                    <a:pt x="16" y="0"/>
                    <a:pt x="16" y="4"/>
                    <a:pt x="15" y="9"/>
                  </a:cubicBezTo>
                  <a:cubicBezTo>
                    <a:pt x="14" y="14"/>
                    <a:pt x="13" y="19"/>
                    <a:pt x="15"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7" name="Freeform 7092">
              <a:extLst>
                <a:ext uri="{FF2B5EF4-FFF2-40B4-BE49-F238E27FC236}">
                  <a16:creationId xmlns:a16="http://schemas.microsoft.com/office/drawing/2014/main" id="{256FEDE5-F880-434E-B2E0-C7AF32E5DAEF}"/>
                </a:ext>
              </a:extLst>
            </p:cNvPr>
            <p:cNvSpPr>
              <a:spLocks/>
            </p:cNvSpPr>
            <p:nvPr/>
          </p:nvSpPr>
          <p:spPr bwMode="auto">
            <a:xfrm>
              <a:off x="4750885" y="4770292"/>
              <a:ext cx="53975" cy="53975"/>
            </a:xfrm>
            <a:custGeom>
              <a:avLst/>
              <a:gdLst>
                <a:gd name="T0" fmla="*/ 9 w 60"/>
                <a:gd name="T1" fmla="*/ 3 h 59"/>
                <a:gd name="T2" fmla="*/ 52 w 60"/>
                <a:gd name="T3" fmla="*/ 50 h 59"/>
                <a:gd name="T4" fmla="*/ 56 w 60"/>
                <a:gd name="T5" fmla="*/ 58 h 59"/>
                <a:gd name="T6" fmla="*/ 29 w 60"/>
                <a:gd name="T7" fmla="*/ 28 h 59"/>
                <a:gd name="T8" fmla="*/ 22 w 60"/>
                <a:gd name="T9" fmla="*/ 18 h 59"/>
                <a:gd name="T10" fmla="*/ 26 w 60"/>
                <a:gd name="T11" fmla="*/ 26 h 59"/>
                <a:gd name="T12" fmla="*/ 14 w 60"/>
                <a:gd name="T13" fmla="*/ 12 h 59"/>
                <a:gd name="T14" fmla="*/ 13 w 60"/>
                <a:gd name="T15" fmla="*/ 14 h 59"/>
                <a:gd name="T16" fmla="*/ 9 w 60"/>
                <a:gd name="T17" fmla="*/ 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9">
                  <a:moveTo>
                    <a:pt x="9" y="3"/>
                  </a:moveTo>
                  <a:cubicBezTo>
                    <a:pt x="19" y="17"/>
                    <a:pt x="37" y="31"/>
                    <a:pt x="52" y="50"/>
                  </a:cubicBezTo>
                  <a:cubicBezTo>
                    <a:pt x="48" y="48"/>
                    <a:pt x="60" y="59"/>
                    <a:pt x="56" y="58"/>
                  </a:cubicBezTo>
                  <a:cubicBezTo>
                    <a:pt x="45" y="44"/>
                    <a:pt x="40" y="41"/>
                    <a:pt x="29" y="28"/>
                  </a:cubicBezTo>
                  <a:cubicBezTo>
                    <a:pt x="35" y="32"/>
                    <a:pt x="31" y="27"/>
                    <a:pt x="22" y="18"/>
                  </a:cubicBezTo>
                  <a:cubicBezTo>
                    <a:pt x="21" y="19"/>
                    <a:pt x="21" y="20"/>
                    <a:pt x="26" y="26"/>
                  </a:cubicBezTo>
                  <a:cubicBezTo>
                    <a:pt x="23" y="25"/>
                    <a:pt x="17" y="16"/>
                    <a:pt x="14" y="12"/>
                  </a:cubicBezTo>
                  <a:cubicBezTo>
                    <a:pt x="6" y="5"/>
                    <a:pt x="16" y="16"/>
                    <a:pt x="13" y="14"/>
                  </a:cubicBezTo>
                  <a:cubicBezTo>
                    <a:pt x="0" y="0"/>
                    <a:pt x="14" y="10"/>
                    <a:pt x="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8" name="Freeform 7093">
              <a:extLst>
                <a:ext uri="{FF2B5EF4-FFF2-40B4-BE49-F238E27FC236}">
                  <a16:creationId xmlns:a16="http://schemas.microsoft.com/office/drawing/2014/main" id="{8FE12411-F2DA-47A6-8A14-B33EDA766AAB}"/>
                </a:ext>
              </a:extLst>
            </p:cNvPr>
            <p:cNvSpPr>
              <a:spLocks/>
            </p:cNvSpPr>
            <p:nvPr/>
          </p:nvSpPr>
          <p:spPr bwMode="auto">
            <a:xfrm>
              <a:off x="4854073" y="4903642"/>
              <a:ext cx="42862" cy="63500"/>
            </a:xfrm>
            <a:custGeom>
              <a:avLst/>
              <a:gdLst>
                <a:gd name="T0" fmla="*/ 36 w 47"/>
                <a:gd name="T1" fmla="*/ 48 h 70"/>
                <a:gd name="T2" fmla="*/ 33 w 47"/>
                <a:gd name="T3" fmla="*/ 53 h 70"/>
                <a:gd name="T4" fmla="*/ 19 w 47"/>
                <a:gd name="T5" fmla="*/ 30 h 70"/>
                <a:gd name="T6" fmla="*/ 0 w 47"/>
                <a:gd name="T7" fmla="*/ 0 h 70"/>
                <a:gd name="T8" fmla="*/ 28 w 47"/>
                <a:gd name="T9" fmla="*/ 43 h 70"/>
                <a:gd name="T10" fmla="*/ 36 w 47"/>
                <a:gd name="T11" fmla="*/ 48 h 70"/>
              </a:gdLst>
              <a:ahLst/>
              <a:cxnLst>
                <a:cxn ang="0">
                  <a:pos x="T0" y="T1"/>
                </a:cxn>
                <a:cxn ang="0">
                  <a:pos x="T2" y="T3"/>
                </a:cxn>
                <a:cxn ang="0">
                  <a:pos x="T4" y="T5"/>
                </a:cxn>
                <a:cxn ang="0">
                  <a:pos x="T6" y="T7"/>
                </a:cxn>
                <a:cxn ang="0">
                  <a:pos x="T8" y="T9"/>
                </a:cxn>
                <a:cxn ang="0">
                  <a:pos x="T10" y="T11"/>
                </a:cxn>
              </a:cxnLst>
              <a:rect l="0" t="0" r="r" b="b"/>
              <a:pathLst>
                <a:path w="47" h="70">
                  <a:moveTo>
                    <a:pt x="36" y="48"/>
                  </a:moveTo>
                  <a:cubicBezTo>
                    <a:pt x="47" y="70"/>
                    <a:pt x="29" y="45"/>
                    <a:pt x="33" y="53"/>
                  </a:cubicBezTo>
                  <a:cubicBezTo>
                    <a:pt x="30" y="50"/>
                    <a:pt x="25" y="41"/>
                    <a:pt x="19" y="30"/>
                  </a:cubicBezTo>
                  <a:cubicBezTo>
                    <a:pt x="13" y="20"/>
                    <a:pt x="6" y="9"/>
                    <a:pt x="0" y="0"/>
                  </a:cubicBezTo>
                  <a:cubicBezTo>
                    <a:pt x="6" y="5"/>
                    <a:pt x="14" y="20"/>
                    <a:pt x="28" y="43"/>
                  </a:cubicBezTo>
                  <a:cubicBezTo>
                    <a:pt x="27" y="37"/>
                    <a:pt x="34" y="48"/>
                    <a:pt x="36"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99" name="Freeform 7094">
              <a:extLst>
                <a:ext uri="{FF2B5EF4-FFF2-40B4-BE49-F238E27FC236}">
                  <a16:creationId xmlns:a16="http://schemas.microsoft.com/office/drawing/2014/main" id="{4FE9CAB9-6A39-4DB3-B982-D4C0DDE34D62}"/>
                </a:ext>
              </a:extLst>
            </p:cNvPr>
            <p:cNvSpPr>
              <a:spLocks noEditPoints="1"/>
            </p:cNvSpPr>
            <p:nvPr/>
          </p:nvSpPr>
          <p:spPr bwMode="auto">
            <a:xfrm>
              <a:off x="4947735" y="5324330"/>
              <a:ext cx="25400" cy="211138"/>
            </a:xfrm>
            <a:custGeom>
              <a:avLst/>
              <a:gdLst>
                <a:gd name="T0" fmla="*/ 14 w 28"/>
                <a:gd name="T1" fmla="*/ 167 h 233"/>
                <a:gd name="T2" fmla="*/ 15 w 28"/>
                <a:gd name="T3" fmla="*/ 170 h 233"/>
                <a:gd name="T4" fmla="*/ 22 w 28"/>
                <a:gd name="T5" fmla="*/ 126 h 233"/>
                <a:gd name="T6" fmla="*/ 22 w 28"/>
                <a:gd name="T7" fmla="*/ 111 h 233"/>
                <a:gd name="T8" fmla="*/ 26 w 28"/>
                <a:gd name="T9" fmla="*/ 77 h 233"/>
                <a:gd name="T10" fmla="*/ 25 w 28"/>
                <a:gd name="T11" fmla="*/ 68 h 233"/>
                <a:gd name="T12" fmla="*/ 27 w 28"/>
                <a:gd name="T13" fmla="*/ 55 h 233"/>
                <a:gd name="T14" fmla="*/ 27 w 28"/>
                <a:gd name="T15" fmla="*/ 36 h 233"/>
                <a:gd name="T16" fmla="*/ 27 w 28"/>
                <a:gd name="T17" fmla="*/ 8 h 233"/>
                <a:gd name="T18" fmla="*/ 25 w 28"/>
                <a:gd name="T19" fmla="*/ 2 h 233"/>
                <a:gd name="T20" fmla="*/ 24 w 28"/>
                <a:gd name="T21" fmla="*/ 32 h 233"/>
                <a:gd name="T22" fmla="*/ 24 w 28"/>
                <a:gd name="T23" fmla="*/ 10 h 233"/>
                <a:gd name="T24" fmla="*/ 20 w 28"/>
                <a:gd name="T25" fmla="*/ 20 h 233"/>
                <a:gd name="T26" fmla="*/ 23 w 28"/>
                <a:gd name="T27" fmla="*/ 21 h 233"/>
                <a:gd name="T28" fmla="*/ 24 w 28"/>
                <a:gd name="T29" fmla="*/ 39 h 233"/>
                <a:gd name="T30" fmla="*/ 18 w 28"/>
                <a:gd name="T31" fmla="*/ 110 h 233"/>
                <a:gd name="T32" fmla="*/ 7 w 28"/>
                <a:gd name="T33" fmla="*/ 184 h 233"/>
                <a:gd name="T34" fmla="*/ 6 w 28"/>
                <a:gd name="T35" fmla="*/ 201 h 233"/>
                <a:gd name="T36" fmla="*/ 2 w 28"/>
                <a:gd name="T37" fmla="*/ 216 h 233"/>
                <a:gd name="T38" fmla="*/ 0 w 28"/>
                <a:gd name="T39" fmla="*/ 233 h 233"/>
                <a:gd name="T40" fmla="*/ 7 w 28"/>
                <a:gd name="T41" fmla="*/ 199 h 233"/>
                <a:gd name="T42" fmla="*/ 14 w 28"/>
                <a:gd name="T43" fmla="*/ 167 h 233"/>
                <a:gd name="T44" fmla="*/ 16 w 28"/>
                <a:gd name="T45" fmla="*/ 163 h 233"/>
                <a:gd name="T46" fmla="*/ 18 w 28"/>
                <a:gd name="T47" fmla="*/ 141 h 233"/>
                <a:gd name="T48" fmla="*/ 16 w 28"/>
                <a:gd name="T49" fmla="*/ 163 h 233"/>
                <a:gd name="T50" fmla="*/ 25 w 28"/>
                <a:gd name="T51" fmla="*/ 60 h 233"/>
                <a:gd name="T52" fmla="*/ 23 w 28"/>
                <a:gd name="T53" fmla="*/ 85 h 233"/>
                <a:gd name="T54" fmla="*/ 22 w 28"/>
                <a:gd name="T55" fmla="*/ 90 h 233"/>
                <a:gd name="T56" fmla="*/ 23 w 28"/>
                <a:gd name="T57" fmla="*/ 62 h 233"/>
                <a:gd name="T58" fmla="*/ 25 w 28"/>
                <a:gd name="T59" fmla="*/ 6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233">
                  <a:moveTo>
                    <a:pt x="14" y="167"/>
                  </a:moveTo>
                  <a:cubicBezTo>
                    <a:pt x="15" y="166"/>
                    <a:pt x="15" y="168"/>
                    <a:pt x="15" y="170"/>
                  </a:cubicBezTo>
                  <a:cubicBezTo>
                    <a:pt x="17" y="158"/>
                    <a:pt x="20" y="139"/>
                    <a:pt x="22" y="126"/>
                  </a:cubicBezTo>
                  <a:cubicBezTo>
                    <a:pt x="23" y="112"/>
                    <a:pt x="24" y="103"/>
                    <a:pt x="22" y="111"/>
                  </a:cubicBezTo>
                  <a:cubicBezTo>
                    <a:pt x="23" y="100"/>
                    <a:pt x="24" y="82"/>
                    <a:pt x="26" y="77"/>
                  </a:cubicBezTo>
                  <a:cubicBezTo>
                    <a:pt x="25" y="80"/>
                    <a:pt x="25" y="74"/>
                    <a:pt x="25" y="68"/>
                  </a:cubicBezTo>
                  <a:cubicBezTo>
                    <a:pt x="26" y="62"/>
                    <a:pt x="27" y="56"/>
                    <a:pt x="27" y="55"/>
                  </a:cubicBezTo>
                  <a:cubicBezTo>
                    <a:pt x="27" y="46"/>
                    <a:pt x="27" y="42"/>
                    <a:pt x="27" y="36"/>
                  </a:cubicBezTo>
                  <a:cubicBezTo>
                    <a:pt x="27" y="30"/>
                    <a:pt x="28" y="22"/>
                    <a:pt x="27" y="8"/>
                  </a:cubicBezTo>
                  <a:cubicBezTo>
                    <a:pt x="26" y="7"/>
                    <a:pt x="26" y="0"/>
                    <a:pt x="25" y="2"/>
                  </a:cubicBezTo>
                  <a:cubicBezTo>
                    <a:pt x="24" y="11"/>
                    <a:pt x="25" y="28"/>
                    <a:pt x="24" y="32"/>
                  </a:cubicBezTo>
                  <a:cubicBezTo>
                    <a:pt x="24" y="24"/>
                    <a:pt x="24" y="17"/>
                    <a:pt x="24" y="10"/>
                  </a:cubicBezTo>
                  <a:cubicBezTo>
                    <a:pt x="22" y="20"/>
                    <a:pt x="20" y="6"/>
                    <a:pt x="20" y="20"/>
                  </a:cubicBezTo>
                  <a:cubicBezTo>
                    <a:pt x="20" y="27"/>
                    <a:pt x="23" y="10"/>
                    <a:pt x="23" y="21"/>
                  </a:cubicBezTo>
                  <a:cubicBezTo>
                    <a:pt x="22" y="31"/>
                    <a:pt x="22" y="30"/>
                    <a:pt x="24" y="39"/>
                  </a:cubicBezTo>
                  <a:cubicBezTo>
                    <a:pt x="22" y="55"/>
                    <a:pt x="21" y="82"/>
                    <a:pt x="18" y="110"/>
                  </a:cubicBezTo>
                  <a:cubicBezTo>
                    <a:pt x="16" y="138"/>
                    <a:pt x="11" y="166"/>
                    <a:pt x="7" y="184"/>
                  </a:cubicBezTo>
                  <a:cubicBezTo>
                    <a:pt x="7" y="187"/>
                    <a:pt x="7" y="193"/>
                    <a:pt x="6" y="201"/>
                  </a:cubicBezTo>
                  <a:cubicBezTo>
                    <a:pt x="5" y="202"/>
                    <a:pt x="3" y="209"/>
                    <a:pt x="2" y="216"/>
                  </a:cubicBezTo>
                  <a:cubicBezTo>
                    <a:pt x="1" y="223"/>
                    <a:pt x="0" y="230"/>
                    <a:pt x="0" y="233"/>
                  </a:cubicBezTo>
                  <a:cubicBezTo>
                    <a:pt x="3" y="217"/>
                    <a:pt x="5" y="208"/>
                    <a:pt x="7" y="199"/>
                  </a:cubicBezTo>
                  <a:cubicBezTo>
                    <a:pt x="10" y="191"/>
                    <a:pt x="12" y="182"/>
                    <a:pt x="14" y="167"/>
                  </a:cubicBezTo>
                  <a:close/>
                  <a:moveTo>
                    <a:pt x="16" y="163"/>
                  </a:moveTo>
                  <a:cubicBezTo>
                    <a:pt x="15" y="158"/>
                    <a:pt x="17" y="155"/>
                    <a:pt x="18" y="141"/>
                  </a:cubicBezTo>
                  <a:cubicBezTo>
                    <a:pt x="21" y="137"/>
                    <a:pt x="17" y="155"/>
                    <a:pt x="16" y="163"/>
                  </a:cubicBezTo>
                  <a:close/>
                  <a:moveTo>
                    <a:pt x="25" y="60"/>
                  </a:moveTo>
                  <a:cubicBezTo>
                    <a:pt x="25" y="62"/>
                    <a:pt x="24" y="75"/>
                    <a:pt x="23" y="85"/>
                  </a:cubicBezTo>
                  <a:cubicBezTo>
                    <a:pt x="23" y="94"/>
                    <a:pt x="22" y="101"/>
                    <a:pt x="22" y="90"/>
                  </a:cubicBezTo>
                  <a:cubicBezTo>
                    <a:pt x="22" y="85"/>
                    <a:pt x="22" y="78"/>
                    <a:pt x="23" y="62"/>
                  </a:cubicBezTo>
                  <a:lnTo>
                    <a:pt x="25" y="6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0" name="Freeform 7095">
              <a:extLst>
                <a:ext uri="{FF2B5EF4-FFF2-40B4-BE49-F238E27FC236}">
                  <a16:creationId xmlns:a16="http://schemas.microsoft.com/office/drawing/2014/main" id="{F8137DAD-760D-4C5E-9740-79404821086D}"/>
                </a:ext>
              </a:extLst>
            </p:cNvPr>
            <p:cNvSpPr>
              <a:spLocks noEditPoints="1"/>
            </p:cNvSpPr>
            <p:nvPr/>
          </p:nvSpPr>
          <p:spPr bwMode="auto">
            <a:xfrm>
              <a:off x="4904873" y="5511655"/>
              <a:ext cx="42862" cy="147638"/>
            </a:xfrm>
            <a:custGeom>
              <a:avLst/>
              <a:gdLst>
                <a:gd name="T0" fmla="*/ 21 w 48"/>
                <a:gd name="T1" fmla="*/ 102 h 164"/>
                <a:gd name="T2" fmla="*/ 25 w 48"/>
                <a:gd name="T3" fmla="*/ 95 h 164"/>
                <a:gd name="T4" fmla="*/ 14 w 48"/>
                <a:gd name="T5" fmla="*/ 126 h 164"/>
                <a:gd name="T6" fmla="*/ 12 w 48"/>
                <a:gd name="T7" fmla="*/ 127 h 164"/>
                <a:gd name="T8" fmla="*/ 10 w 48"/>
                <a:gd name="T9" fmla="*/ 140 h 164"/>
                <a:gd name="T10" fmla="*/ 0 w 48"/>
                <a:gd name="T11" fmla="*/ 164 h 164"/>
                <a:gd name="T12" fmla="*/ 25 w 48"/>
                <a:gd name="T13" fmla="*/ 100 h 164"/>
                <a:gd name="T14" fmla="*/ 44 w 48"/>
                <a:gd name="T15" fmla="*/ 40 h 164"/>
                <a:gd name="T16" fmla="*/ 44 w 48"/>
                <a:gd name="T17" fmla="*/ 37 h 164"/>
                <a:gd name="T18" fmla="*/ 35 w 48"/>
                <a:gd name="T19" fmla="*/ 53 h 164"/>
                <a:gd name="T20" fmla="*/ 41 w 48"/>
                <a:gd name="T21" fmla="*/ 35 h 164"/>
                <a:gd name="T22" fmla="*/ 37 w 48"/>
                <a:gd name="T23" fmla="*/ 43 h 164"/>
                <a:gd name="T24" fmla="*/ 43 w 48"/>
                <a:gd name="T25" fmla="*/ 18 h 164"/>
                <a:gd name="T26" fmla="*/ 48 w 48"/>
                <a:gd name="T27" fmla="*/ 6 h 164"/>
                <a:gd name="T28" fmla="*/ 47 w 48"/>
                <a:gd name="T29" fmla="*/ 0 h 164"/>
                <a:gd name="T30" fmla="*/ 33 w 48"/>
                <a:gd name="T31" fmla="*/ 54 h 164"/>
                <a:gd name="T32" fmla="*/ 33 w 48"/>
                <a:gd name="T33" fmla="*/ 60 h 164"/>
                <a:gd name="T34" fmla="*/ 36 w 48"/>
                <a:gd name="T35" fmla="*/ 56 h 164"/>
                <a:gd name="T36" fmla="*/ 35 w 48"/>
                <a:gd name="T37" fmla="*/ 56 h 164"/>
                <a:gd name="T38" fmla="*/ 21 w 48"/>
                <a:gd name="T39" fmla="*/ 102 h 164"/>
                <a:gd name="T40" fmla="*/ 36 w 48"/>
                <a:gd name="T41" fmla="*/ 62 h 164"/>
                <a:gd name="T42" fmla="*/ 34 w 48"/>
                <a:gd name="T43" fmla="*/ 66 h 164"/>
                <a:gd name="T44" fmla="*/ 39 w 48"/>
                <a:gd name="T45" fmla="*/ 48 h 164"/>
                <a:gd name="T46" fmla="*/ 40 w 48"/>
                <a:gd name="T47" fmla="*/ 51 h 164"/>
                <a:gd name="T48" fmla="*/ 36 w 48"/>
                <a:gd name="T49" fmla="*/ 6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164">
                  <a:moveTo>
                    <a:pt x="21" y="102"/>
                  </a:moveTo>
                  <a:cubicBezTo>
                    <a:pt x="22" y="103"/>
                    <a:pt x="24" y="97"/>
                    <a:pt x="25" y="95"/>
                  </a:cubicBezTo>
                  <a:cubicBezTo>
                    <a:pt x="20" y="109"/>
                    <a:pt x="19" y="115"/>
                    <a:pt x="14" y="126"/>
                  </a:cubicBezTo>
                  <a:cubicBezTo>
                    <a:pt x="12" y="130"/>
                    <a:pt x="11" y="130"/>
                    <a:pt x="12" y="127"/>
                  </a:cubicBezTo>
                  <a:cubicBezTo>
                    <a:pt x="7" y="139"/>
                    <a:pt x="13" y="130"/>
                    <a:pt x="10" y="140"/>
                  </a:cubicBezTo>
                  <a:cubicBezTo>
                    <a:pt x="6" y="146"/>
                    <a:pt x="4" y="154"/>
                    <a:pt x="0" y="164"/>
                  </a:cubicBezTo>
                  <a:cubicBezTo>
                    <a:pt x="11" y="140"/>
                    <a:pt x="19" y="119"/>
                    <a:pt x="25" y="100"/>
                  </a:cubicBezTo>
                  <a:cubicBezTo>
                    <a:pt x="32" y="80"/>
                    <a:pt x="38" y="61"/>
                    <a:pt x="44" y="40"/>
                  </a:cubicBezTo>
                  <a:cubicBezTo>
                    <a:pt x="44" y="40"/>
                    <a:pt x="43" y="41"/>
                    <a:pt x="44" y="37"/>
                  </a:cubicBezTo>
                  <a:cubicBezTo>
                    <a:pt x="41" y="44"/>
                    <a:pt x="39" y="44"/>
                    <a:pt x="35" y="53"/>
                  </a:cubicBezTo>
                  <a:cubicBezTo>
                    <a:pt x="37" y="44"/>
                    <a:pt x="38" y="45"/>
                    <a:pt x="41" y="35"/>
                  </a:cubicBezTo>
                  <a:cubicBezTo>
                    <a:pt x="39" y="33"/>
                    <a:pt x="39" y="44"/>
                    <a:pt x="37" y="43"/>
                  </a:cubicBezTo>
                  <a:cubicBezTo>
                    <a:pt x="41" y="31"/>
                    <a:pt x="40" y="31"/>
                    <a:pt x="43" y="18"/>
                  </a:cubicBezTo>
                  <a:cubicBezTo>
                    <a:pt x="44" y="20"/>
                    <a:pt x="46" y="11"/>
                    <a:pt x="48" y="6"/>
                  </a:cubicBezTo>
                  <a:cubicBezTo>
                    <a:pt x="48" y="2"/>
                    <a:pt x="47" y="3"/>
                    <a:pt x="47" y="0"/>
                  </a:cubicBezTo>
                  <a:cubicBezTo>
                    <a:pt x="43" y="18"/>
                    <a:pt x="38" y="40"/>
                    <a:pt x="33" y="54"/>
                  </a:cubicBezTo>
                  <a:cubicBezTo>
                    <a:pt x="36" y="49"/>
                    <a:pt x="33" y="59"/>
                    <a:pt x="33" y="60"/>
                  </a:cubicBezTo>
                  <a:cubicBezTo>
                    <a:pt x="34" y="57"/>
                    <a:pt x="39" y="47"/>
                    <a:pt x="36" y="56"/>
                  </a:cubicBezTo>
                  <a:cubicBezTo>
                    <a:pt x="35" y="56"/>
                    <a:pt x="35" y="56"/>
                    <a:pt x="35" y="56"/>
                  </a:cubicBezTo>
                  <a:cubicBezTo>
                    <a:pt x="31" y="74"/>
                    <a:pt x="26" y="86"/>
                    <a:pt x="21" y="102"/>
                  </a:cubicBezTo>
                  <a:close/>
                  <a:moveTo>
                    <a:pt x="36" y="62"/>
                  </a:moveTo>
                  <a:cubicBezTo>
                    <a:pt x="35" y="68"/>
                    <a:pt x="36" y="59"/>
                    <a:pt x="34" y="66"/>
                  </a:cubicBezTo>
                  <a:cubicBezTo>
                    <a:pt x="34" y="64"/>
                    <a:pt x="38" y="55"/>
                    <a:pt x="39" y="48"/>
                  </a:cubicBezTo>
                  <a:cubicBezTo>
                    <a:pt x="39" y="50"/>
                    <a:pt x="39" y="52"/>
                    <a:pt x="40" y="51"/>
                  </a:cubicBezTo>
                  <a:cubicBezTo>
                    <a:pt x="39" y="55"/>
                    <a:pt x="36" y="59"/>
                    <a:pt x="36"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1" name="Freeform 7096">
              <a:extLst>
                <a:ext uri="{FF2B5EF4-FFF2-40B4-BE49-F238E27FC236}">
                  <a16:creationId xmlns:a16="http://schemas.microsoft.com/office/drawing/2014/main" id="{01111E60-3D27-4AF9-888A-E54028169F5F}"/>
                </a:ext>
              </a:extLst>
            </p:cNvPr>
            <p:cNvSpPr>
              <a:spLocks/>
            </p:cNvSpPr>
            <p:nvPr/>
          </p:nvSpPr>
          <p:spPr bwMode="auto">
            <a:xfrm>
              <a:off x="4869948" y="5627542"/>
              <a:ext cx="39687" cy="88900"/>
            </a:xfrm>
            <a:custGeom>
              <a:avLst/>
              <a:gdLst>
                <a:gd name="T0" fmla="*/ 21 w 44"/>
                <a:gd name="T1" fmla="*/ 64 h 98"/>
                <a:gd name="T2" fmla="*/ 16 w 44"/>
                <a:gd name="T3" fmla="*/ 68 h 98"/>
                <a:gd name="T4" fmla="*/ 11 w 44"/>
                <a:gd name="T5" fmla="*/ 80 h 98"/>
                <a:gd name="T6" fmla="*/ 6 w 44"/>
                <a:gd name="T7" fmla="*/ 91 h 98"/>
                <a:gd name="T8" fmla="*/ 0 w 44"/>
                <a:gd name="T9" fmla="*/ 98 h 98"/>
                <a:gd name="T10" fmla="*/ 8 w 44"/>
                <a:gd name="T11" fmla="*/ 81 h 98"/>
                <a:gd name="T12" fmla="*/ 24 w 44"/>
                <a:gd name="T13" fmla="*/ 48 h 98"/>
                <a:gd name="T14" fmla="*/ 44 w 44"/>
                <a:gd name="T15" fmla="*/ 0 h 98"/>
                <a:gd name="T16" fmla="*/ 38 w 44"/>
                <a:gd name="T17" fmla="*/ 18 h 98"/>
                <a:gd name="T18" fmla="*/ 29 w 44"/>
                <a:gd name="T19" fmla="*/ 38 h 98"/>
                <a:gd name="T20" fmla="*/ 30 w 44"/>
                <a:gd name="T21" fmla="*/ 44 h 98"/>
                <a:gd name="T22" fmla="*/ 24 w 44"/>
                <a:gd name="T23" fmla="*/ 56 h 98"/>
                <a:gd name="T24" fmla="*/ 21 w 44"/>
                <a:gd name="T25" fmla="*/ 6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98">
                  <a:moveTo>
                    <a:pt x="21" y="64"/>
                  </a:moveTo>
                  <a:cubicBezTo>
                    <a:pt x="16" y="75"/>
                    <a:pt x="17" y="68"/>
                    <a:pt x="16" y="68"/>
                  </a:cubicBezTo>
                  <a:cubicBezTo>
                    <a:pt x="12" y="76"/>
                    <a:pt x="11" y="78"/>
                    <a:pt x="11" y="80"/>
                  </a:cubicBezTo>
                  <a:cubicBezTo>
                    <a:pt x="11" y="82"/>
                    <a:pt x="10" y="83"/>
                    <a:pt x="6" y="91"/>
                  </a:cubicBezTo>
                  <a:cubicBezTo>
                    <a:pt x="13" y="74"/>
                    <a:pt x="2" y="97"/>
                    <a:pt x="0" y="98"/>
                  </a:cubicBezTo>
                  <a:cubicBezTo>
                    <a:pt x="5" y="88"/>
                    <a:pt x="4" y="89"/>
                    <a:pt x="8" y="81"/>
                  </a:cubicBezTo>
                  <a:cubicBezTo>
                    <a:pt x="11" y="77"/>
                    <a:pt x="17" y="64"/>
                    <a:pt x="24" y="48"/>
                  </a:cubicBezTo>
                  <a:cubicBezTo>
                    <a:pt x="31" y="33"/>
                    <a:pt x="38" y="15"/>
                    <a:pt x="44" y="0"/>
                  </a:cubicBezTo>
                  <a:cubicBezTo>
                    <a:pt x="44" y="3"/>
                    <a:pt x="41" y="10"/>
                    <a:pt x="38" y="18"/>
                  </a:cubicBezTo>
                  <a:cubicBezTo>
                    <a:pt x="34" y="26"/>
                    <a:pt x="30" y="34"/>
                    <a:pt x="29" y="38"/>
                  </a:cubicBezTo>
                  <a:cubicBezTo>
                    <a:pt x="26" y="47"/>
                    <a:pt x="29" y="41"/>
                    <a:pt x="30" y="44"/>
                  </a:cubicBezTo>
                  <a:cubicBezTo>
                    <a:pt x="29" y="45"/>
                    <a:pt x="26" y="51"/>
                    <a:pt x="24" y="56"/>
                  </a:cubicBezTo>
                  <a:cubicBezTo>
                    <a:pt x="21" y="61"/>
                    <a:pt x="19" y="66"/>
                    <a:pt x="21" y="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2" name="Freeform 7097">
              <a:extLst>
                <a:ext uri="{FF2B5EF4-FFF2-40B4-BE49-F238E27FC236}">
                  <a16:creationId xmlns:a16="http://schemas.microsoft.com/office/drawing/2014/main" id="{6AD325FE-7005-4588-94D4-6C800E64B164}"/>
                </a:ext>
              </a:extLst>
            </p:cNvPr>
            <p:cNvSpPr>
              <a:spLocks/>
            </p:cNvSpPr>
            <p:nvPr/>
          </p:nvSpPr>
          <p:spPr bwMode="auto">
            <a:xfrm>
              <a:off x="4619123" y="4692505"/>
              <a:ext cx="76200" cy="66675"/>
            </a:xfrm>
            <a:custGeom>
              <a:avLst/>
              <a:gdLst>
                <a:gd name="T0" fmla="*/ 82 w 85"/>
                <a:gd name="T1" fmla="*/ 62 h 73"/>
                <a:gd name="T2" fmla="*/ 66 w 85"/>
                <a:gd name="T3" fmla="*/ 49 h 73"/>
                <a:gd name="T4" fmla="*/ 62 w 85"/>
                <a:gd name="T5" fmla="*/ 53 h 73"/>
                <a:gd name="T6" fmla="*/ 71 w 85"/>
                <a:gd name="T7" fmla="*/ 60 h 73"/>
                <a:gd name="T8" fmla="*/ 82 w 85"/>
                <a:gd name="T9" fmla="*/ 66 h 73"/>
                <a:gd name="T10" fmla="*/ 84 w 85"/>
                <a:gd name="T11" fmla="*/ 69 h 73"/>
                <a:gd name="T12" fmla="*/ 84 w 85"/>
                <a:gd name="T13" fmla="*/ 73 h 73"/>
                <a:gd name="T14" fmla="*/ 70 w 85"/>
                <a:gd name="T15" fmla="*/ 64 h 73"/>
                <a:gd name="T16" fmla="*/ 45 w 85"/>
                <a:gd name="T17" fmla="*/ 44 h 73"/>
                <a:gd name="T18" fmla="*/ 39 w 85"/>
                <a:gd name="T19" fmla="*/ 42 h 73"/>
                <a:gd name="T20" fmla="*/ 28 w 85"/>
                <a:gd name="T21" fmla="*/ 31 h 73"/>
                <a:gd name="T22" fmla="*/ 38 w 85"/>
                <a:gd name="T23" fmla="*/ 38 h 73"/>
                <a:gd name="T24" fmla="*/ 51 w 85"/>
                <a:gd name="T25" fmla="*/ 48 h 73"/>
                <a:gd name="T26" fmla="*/ 38 w 85"/>
                <a:gd name="T27" fmla="*/ 37 h 73"/>
                <a:gd name="T28" fmla="*/ 62 w 85"/>
                <a:gd name="T29" fmla="*/ 55 h 73"/>
                <a:gd name="T30" fmla="*/ 34 w 85"/>
                <a:gd name="T31" fmla="*/ 33 h 73"/>
                <a:gd name="T32" fmla="*/ 44 w 85"/>
                <a:gd name="T33" fmla="*/ 39 h 73"/>
                <a:gd name="T34" fmla="*/ 60 w 85"/>
                <a:gd name="T35" fmla="*/ 51 h 73"/>
                <a:gd name="T36" fmla="*/ 53 w 85"/>
                <a:gd name="T37" fmla="*/ 44 h 73"/>
                <a:gd name="T38" fmla="*/ 46 w 85"/>
                <a:gd name="T39" fmla="*/ 39 h 73"/>
                <a:gd name="T40" fmla="*/ 50 w 85"/>
                <a:gd name="T41" fmla="*/ 40 h 73"/>
                <a:gd name="T42" fmla="*/ 60 w 85"/>
                <a:gd name="T43" fmla="*/ 47 h 73"/>
                <a:gd name="T44" fmla="*/ 37 w 85"/>
                <a:gd name="T45" fmla="*/ 29 h 73"/>
                <a:gd name="T46" fmla="*/ 17 w 85"/>
                <a:gd name="T47" fmla="*/ 13 h 73"/>
                <a:gd name="T48" fmla="*/ 23 w 85"/>
                <a:gd name="T49" fmla="*/ 20 h 73"/>
                <a:gd name="T50" fmla="*/ 6 w 85"/>
                <a:gd name="T51" fmla="*/ 10 h 73"/>
                <a:gd name="T52" fmla="*/ 0 w 85"/>
                <a:gd name="T53" fmla="*/ 0 h 73"/>
                <a:gd name="T54" fmla="*/ 42 w 85"/>
                <a:gd name="T55" fmla="*/ 29 h 73"/>
                <a:gd name="T56" fmla="*/ 82 w 85"/>
                <a:gd name="T57" fmla="*/ 6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3">
                  <a:moveTo>
                    <a:pt x="82" y="62"/>
                  </a:moveTo>
                  <a:cubicBezTo>
                    <a:pt x="82" y="63"/>
                    <a:pt x="71" y="53"/>
                    <a:pt x="66" y="49"/>
                  </a:cubicBezTo>
                  <a:cubicBezTo>
                    <a:pt x="64" y="51"/>
                    <a:pt x="70" y="57"/>
                    <a:pt x="62" y="53"/>
                  </a:cubicBezTo>
                  <a:cubicBezTo>
                    <a:pt x="63" y="54"/>
                    <a:pt x="67" y="57"/>
                    <a:pt x="71" y="60"/>
                  </a:cubicBezTo>
                  <a:cubicBezTo>
                    <a:pt x="80" y="66"/>
                    <a:pt x="68" y="54"/>
                    <a:pt x="82" y="66"/>
                  </a:cubicBezTo>
                  <a:cubicBezTo>
                    <a:pt x="79" y="64"/>
                    <a:pt x="79" y="65"/>
                    <a:pt x="84" y="69"/>
                  </a:cubicBezTo>
                  <a:cubicBezTo>
                    <a:pt x="85" y="72"/>
                    <a:pt x="77" y="67"/>
                    <a:pt x="84" y="73"/>
                  </a:cubicBezTo>
                  <a:cubicBezTo>
                    <a:pt x="82" y="73"/>
                    <a:pt x="70" y="62"/>
                    <a:pt x="70" y="64"/>
                  </a:cubicBezTo>
                  <a:cubicBezTo>
                    <a:pt x="58" y="54"/>
                    <a:pt x="54" y="51"/>
                    <a:pt x="45" y="44"/>
                  </a:cubicBezTo>
                  <a:cubicBezTo>
                    <a:pt x="40" y="41"/>
                    <a:pt x="36" y="38"/>
                    <a:pt x="39" y="42"/>
                  </a:cubicBezTo>
                  <a:cubicBezTo>
                    <a:pt x="24" y="31"/>
                    <a:pt x="41" y="41"/>
                    <a:pt x="28" y="31"/>
                  </a:cubicBezTo>
                  <a:cubicBezTo>
                    <a:pt x="30" y="31"/>
                    <a:pt x="34" y="34"/>
                    <a:pt x="38" y="38"/>
                  </a:cubicBezTo>
                  <a:cubicBezTo>
                    <a:pt x="43" y="41"/>
                    <a:pt x="48" y="45"/>
                    <a:pt x="51" y="48"/>
                  </a:cubicBezTo>
                  <a:cubicBezTo>
                    <a:pt x="36" y="35"/>
                    <a:pt x="34" y="34"/>
                    <a:pt x="38" y="37"/>
                  </a:cubicBezTo>
                  <a:cubicBezTo>
                    <a:pt x="42" y="40"/>
                    <a:pt x="52" y="47"/>
                    <a:pt x="62" y="55"/>
                  </a:cubicBezTo>
                  <a:cubicBezTo>
                    <a:pt x="55" y="47"/>
                    <a:pt x="48" y="43"/>
                    <a:pt x="34" y="33"/>
                  </a:cubicBezTo>
                  <a:cubicBezTo>
                    <a:pt x="35" y="32"/>
                    <a:pt x="39" y="35"/>
                    <a:pt x="44" y="39"/>
                  </a:cubicBezTo>
                  <a:cubicBezTo>
                    <a:pt x="49" y="43"/>
                    <a:pt x="55" y="47"/>
                    <a:pt x="60" y="51"/>
                  </a:cubicBezTo>
                  <a:cubicBezTo>
                    <a:pt x="61" y="51"/>
                    <a:pt x="57" y="48"/>
                    <a:pt x="53" y="44"/>
                  </a:cubicBezTo>
                  <a:cubicBezTo>
                    <a:pt x="49" y="41"/>
                    <a:pt x="45" y="38"/>
                    <a:pt x="46" y="39"/>
                  </a:cubicBezTo>
                  <a:cubicBezTo>
                    <a:pt x="41" y="34"/>
                    <a:pt x="45" y="37"/>
                    <a:pt x="50" y="40"/>
                  </a:cubicBezTo>
                  <a:cubicBezTo>
                    <a:pt x="55" y="44"/>
                    <a:pt x="61" y="48"/>
                    <a:pt x="60" y="47"/>
                  </a:cubicBezTo>
                  <a:cubicBezTo>
                    <a:pt x="54" y="41"/>
                    <a:pt x="45" y="35"/>
                    <a:pt x="37" y="29"/>
                  </a:cubicBezTo>
                  <a:cubicBezTo>
                    <a:pt x="30" y="23"/>
                    <a:pt x="22" y="18"/>
                    <a:pt x="17" y="13"/>
                  </a:cubicBezTo>
                  <a:cubicBezTo>
                    <a:pt x="11" y="9"/>
                    <a:pt x="13" y="14"/>
                    <a:pt x="23" y="20"/>
                  </a:cubicBezTo>
                  <a:cubicBezTo>
                    <a:pt x="17" y="16"/>
                    <a:pt x="18" y="19"/>
                    <a:pt x="6" y="10"/>
                  </a:cubicBezTo>
                  <a:cubicBezTo>
                    <a:pt x="4" y="7"/>
                    <a:pt x="1" y="4"/>
                    <a:pt x="0" y="0"/>
                  </a:cubicBezTo>
                  <a:cubicBezTo>
                    <a:pt x="18" y="12"/>
                    <a:pt x="30" y="20"/>
                    <a:pt x="42" y="29"/>
                  </a:cubicBezTo>
                  <a:cubicBezTo>
                    <a:pt x="55" y="38"/>
                    <a:pt x="66" y="48"/>
                    <a:pt x="82"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3" name="Freeform 7098">
              <a:extLst>
                <a:ext uri="{FF2B5EF4-FFF2-40B4-BE49-F238E27FC236}">
                  <a16:creationId xmlns:a16="http://schemas.microsoft.com/office/drawing/2014/main" id="{6265B962-F86E-45EE-AB45-2A68317D1179}"/>
                </a:ext>
              </a:extLst>
            </p:cNvPr>
            <p:cNvSpPr>
              <a:spLocks/>
            </p:cNvSpPr>
            <p:nvPr/>
          </p:nvSpPr>
          <p:spPr bwMode="auto">
            <a:xfrm>
              <a:off x="4414335" y="4598842"/>
              <a:ext cx="63500" cy="23813"/>
            </a:xfrm>
            <a:custGeom>
              <a:avLst/>
              <a:gdLst>
                <a:gd name="T0" fmla="*/ 66 w 70"/>
                <a:gd name="T1" fmla="*/ 22 h 25"/>
                <a:gd name="T2" fmla="*/ 70 w 70"/>
                <a:gd name="T3" fmla="*/ 24 h 25"/>
                <a:gd name="T4" fmla="*/ 43 w 70"/>
                <a:gd name="T5" fmla="*/ 15 h 25"/>
                <a:gd name="T6" fmla="*/ 46 w 70"/>
                <a:gd name="T7" fmla="*/ 15 h 25"/>
                <a:gd name="T8" fmla="*/ 36 w 70"/>
                <a:gd name="T9" fmla="*/ 11 h 25"/>
                <a:gd name="T10" fmla="*/ 26 w 70"/>
                <a:gd name="T11" fmla="*/ 9 h 25"/>
                <a:gd name="T12" fmla="*/ 16 w 70"/>
                <a:gd name="T13" fmla="*/ 5 h 25"/>
                <a:gd name="T14" fmla="*/ 10 w 70"/>
                <a:gd name="T15" fmla="*/ 3 h 25"/>
                <a:gd name="T16" fmla="*/ 3 w 70"/>
                <a:gd name="T17" fmla="*/ 2 h 25"/>
                <a:gd name="T18" fmla="*/ 3 w 70"/>
                <a:gd name="T19" fmla="*/ 0 h 25"/>
                <a:gd name="T20" fmla="*/ 35 w 70"/>
                <a:gd name="T21" fmla="*/ 10 h 25"/>
                <a:gd name="T22" fmla="*/ 66 w 70"/>
                <a:gd name="T23"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25">
                  <a:moveTo>
                    <a:pt x="66" y="22"/>
                  </a:moveTo>
                  <a:cubicBezTo>
                    <a:pt x="62" y="21"/>
                    <a:pt x="63" y="22"/>
                    <a:pt x="70" y="24"/>
                  </a:cubicBezTo>
                  <a:cubicBezTo>
                    <a:pt x="67" y="25"/>
                    <a:pt x="51" y="17"/>
                    <a:pt x="43" y="15"/>
                  </a:cubicBezTo>
                  <a:cubicBezTo>
                    <a:pt x="44" y="15"/>
                    <a:pt x="46" y="16"/>
                    <a:pt x="46" y="15"/>
                  </a:cubicBezTo>
                  <a:cubicBezTo>
                    <a:pt x="36" y="11"/>
                    <a:pt x="36" y="11"/>
                    <a:pt x="36" y="11"/>
                  </a:cubicBezTo>
                  <a:cubicBezTo>
                    <a:pt x="39" y="13"/>
                    <a:pt x="32" y="11"/>
                    <a:pt x="26" y="9"/>
                  </a:cubicBezTo>
                  <a:cubicBezTo>
                    <a:pt x="19" y="7"/>
                    <a:pt x="13" y="5"/>
                    <a:pt x="16" y="5"/>
                  </a:cubicBezTo>
                  <a:cubicBezTo>
                    <a:pt x="10" y="3"/>
                    <a:pt x="10" y="3"/>
                    <a:pt x="10" y="3"/>
                  </a:cubicBezTo>
                  <a:cubicBezTo>
                    <a:pt x="0" y="0"/>
                    <a:pt x="18" y="7"/>
                    <a:pt x="3" y="2"/>
                  </a:cubicBezTo>
                  <a:cubicBezTo>
                    <a:pt x="3" y="0"/>
                    <a:pt x="3" y="0"/>
                    <a:pt x="3" y="0"/>
                  </a:cubicBezTo>
                  <a:cubicBezTo>
                    <a:pt x="20" y="5"/>
                    <a:pt x="28" y="8"/>
                    <a:pt x="35" y="10"/>
                  </a:cubicBezTo>
                  <a:cubicBezTo>
                    <a:pt x="42" y="13"/>
                    <a:pt x="49" y="15"/>
                    <a:pt x="66"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rgbClr val="FEBF70"/>
                </a:solidFill>
              </a:endParaRPr>
            </a:p>
          </p:txBody>
        </p:sp>
        <p:sp>
          <p:nvSpPr>
            <p:cNvPr id="104" name="Freeform 7099">
              <a:extLst>
                <a:ext uri="{FF2B5EF4-FFF2-40B4-BE49-F238E27FC236}">
                  <a16:creationId xmlns:a16="http://schemas.microsoft.com/office/drawing/2014/main" id="{B678157A-4DF4-45A9-A946-8BFF12D1A0C8}"/>
                </a:ext>
              </a:extLst>
            </p:cNvPr>
            <p:cNvSpPr>
              <a:spLocks/>
            </p:cNvSpPr>
            <p:nvPr/>
          </p:nvSpPr>
          <p:spPr bwMode="auto">
            <a:xfrm>
              <a:off x="4798510" y="4878242"/>
              <a:ext cx="42862" cy="73025"/>
            </a:xfrm>
            <a:custGeom>
              <a:avLst/>
              <a:gdLst>
                <a:gd name="T0" fmla="*/ 15 w 49"/>
                <a:gd name="T1" fmla="*/ 18 h 80"/>
                <a:gd name="T2" fmla="*/ 34 w 49"/>
                <a:gd name="T3" fmla="*/ 46 h 80"/>
                <a:gd name="T4" fmla="*/ 48 w 49"/>
                <a:gd name="T5" fmla="*/ 69 h 80"/>
                <a:gd name="T6" fmla="*/ 35 w 49"/>
                <a:gd name="T7" fmla="*/ 50 h 80"/>
                <a:gd name="T8" fmla="*/ 20 w 49"/>
                <a:gd name="T9" fmla="*/ 28 h 80"/>
                <a:gd name="T10" fmla="*/ 29 w 49"/>
                <a:gd name="T11" fmla="*/ 43 h 80"/>
                <a:gd name="T12" fmla="*/ 42 w 49"/>
                <a:gd name="T13" fmla="*/ 66 h 80"/>
                <a:gd name="T14" fmla="*/ 33 w 49"/>
                <a:gd name="T15" fmla="*/ 52 h 80"/>
                <a:gd name="T16" fmla="*/ 28 w 49"/>
                <a:gd name="T17" fmla="*/ 47 h 80"/>
                <a:gd name="T18" fmla="*/ 49 w 49"/>
                <a:gd name="T19" fmla="*/ 80 h 80"/>
                <a:gd name="T20" fmla="*/ 34 w 49"/>
                <a:gd name="T21" fmla="*/ 57 h 80"/>
                <a:gd name="T22" fmla="*/ 18 w 49"/>
                <a:gd name="T23" fmla="*/ 34 h 80"/>
                <a:gd name="T24" fmla="*/ 26 w 49"/>
                <a:gd name="T25" fmla="*/ 44 h 80"/>
                <a:gd name="T26" fmla="*/ 21 w 49"/>
                <a:gd name="T27" fmla="*/ 34 h 80"/>
                <a:gd name="T28" fmla="*/ 6 w 49"/>
                <a:gd name="T29" fmla="*/ 15 h 80"/>
                <a:gd name="T30" fmla="*/ 0 w 49"/>
                <a:gd name="T31" fmla="*/ 5 h 80"/>
                <a:gd name="T32" fmla="*/ 17 w 49"/>
                <a:gd name="T33" fmla="*/ 28 h 80"/>
                <a:gd name="T34" fmla="*/ 1 w 49"/>
                <a:gd name="T35" fmla="*/ 4 h 80"/>
                <a:gd name="T36" fmla="*/ 10 w 49"/>
                <a:gd name="T37" fmla="*/ 13 h 80"/>
                <a:gd name="T38" fmla="*/ 7 w 49"/>
                <a:gd name="T39" fmla="*/ 12 h 80"/>
                <a:gd name="T40" fmla="*/ 15 w 49"/>
                <a:gd name="T41"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80">
                  <a:moveTo>
                    <a:pt x="15" y="18"/>
                  </a:moveTo>
                  <a:cubicBezTo>
                    <a:pt x="20" y="25"/>
                    <a:pt x="28" y="36"/>
                    <a:pt x="34" y="46"/>
                  </a:cubicBezTo>
                  <a:cubicBezTo>
                    <a:pt x="41" y="56"/>
                    <a:pt x="46" y="65"/>
                    <a:pt x="48" y="69"/>
                  </a:cubicBezTo>
                  <a:cubicBezTo>
                    <a:pt x="35" y="50"/>
                    <a:pt x="35" y="50"/>
                    <a:pt x="35" y="50"/>
                  </a:cubicBezTo>
                  <a:cubicBezTo>
                    <a:pt x="32" y="45"/>
                    <a:pt x="28" y="39"/>
                    <a:pt x="20" y="28"/>
                  </a:cubicBezTo>
                  <a:cubicBezTo>
                    <a:pt x="25" y="34"/>
                    <a:pt x="26" y="38"/>
                    <a:pt x="29" y="43"/>
                  </a:cubicBezTo>
                  <a:cubicBezTo>
                    <a:pt x="31" y="48"/>
                    <a:pt x="35" y="54"/>
                    <a:pt x="42" y="66"/>
                  </a:cubicBezTo>
                  <a:cubicBezTo>
                    <a:pt x="39" y="63"/>
                    <a:pt x="37" y="60"/>
                    <a:pt x="33" y="52"/>
                  </a:cubicBezTo>
                  <a:cubicBezTo>
                    <a:pt x="31" y="49"/>
                    <a:pt x="29" y="48"/>
                    <a:pt x="28" y="47"/>
                  </a:cubicBezTo>
                  <a:cubicBezTo>
                    <a:pt x="38" y="61"/>
                    <a:pt x="43" y="70"/>
                    <a:pt x="49" y="80"/>
                  </a:cubicBezTo>
                  <a:cubicBezTo>
                    <a:pt x="45" y="75"/>
                    <a:pt x="39" y="66"/>
                    <a:pt x="34" y="57"/>
                  </a:cubicBezTo>
                  <a:cubicBezTo>
                    <a:pt x="28" y="49"/>
                    <a:pt x="22" y="40"/>
                    <a:pt x="18" y="34"/>
                  </a:cubicBezTo>
                  <a:cubicBezTo>
                    <a:pt x="16" y="29"/>
                    <a:pt x="23" y="39"/>
                    <a:pt x="26" y="44"/>
                  </a:cubicBezTo>
                  <a:cubicBezTo>
                    <a:pt x="26" y="42"/>
                    <a:pt x="14" y="26"/>
                    <a:pt x="21" y="34"/>
                  </a:cubicBezTo>
                  <a:cubicBezTo>
                    <a:pt x="15" y="25"/>
                    <a:pt x="9" y="17"/>
                    <a:pt x="6" y="15"/>
                  </a:cubicBezTo>
                  <a:cubicBezTo>
                    <a:pt x="4" y="12"/>
                    <a:pt x="5" y="11"/>
                    <a:pt x="0" y="5"/>
                  </a:cubicBezTo>
                  <a:cubicBezTo>
                    <a:pt x="2" y="6"/>
                    <a:pt x="12" y="21"/>
                    <a:pt x="17" y="28"/>
                  </a:cubicBezTo>
                  <a:cubicBezTo>
                    <a:pt x="16" y="24"/>
                    <a:pt x="6" y="11"/>
                    <a:pt x="1" y="4"/>
                  </a:cubicBezTo>
                  <a:cubicBezTo>
                    <a:pt x="8" y="13"/>
                    <a:pt x="0" y="0"/>
                    <a:pt x="10" y="13"/>
                  </a:cubicBezTo>
                  <a:cubicBezTo>
                    <a:pt x="9" y="12"/>
                    <a:pt x="8" y="11"/>
                    <a:pt x="7" y="12"/>
                  </a:cubicBezTo>
                  <a:cubicBezTo>
                    <a:pt x="14" y="21"/>
                    <a:pt x="21" y="30"/>
                    <a:pt x="1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5" name="Freeform 7100">
              <a:extLst>
                <a:ext uri="{FF2B5EF4-FFF2-40B4-BE49-F238E27FC236}">
                  <a16:creationId xmlns:a16="http://schemas.microsoft.com/office/drawing/2014/main" id="{58F586E7-BD43-474A-AB70-12AD51F6F546}"/>
                </a:ext>
              </a:extLst>
            </p:cNvPr>
            <p:cNvSpPr>
              <a:spLocks/>
            </p:cNvSpPr>
            <p:nvPr/>
          </p:nvSpPr>
          <p:spPr bwMode="auto">
            <a:xfrm>
              <a:off x="4842960" y="4959205"/>
              <a:ext cx="12700" cy="23813"/>
            </a:xfrm>
            <a:custGeom>
              <a:avLst/>
              <a:gdLst>
                <a:gd name="T0" fmla="*/ 10 w 15"/>
                <a:gd name="T1" fmla="*/ 14 h 26"/>
                <a:gd name="T2" fmla="*/ 15 w 15"/>
                <a:gd name="T3" fmla="*/ 23 h 26"/>
                <a:gd name="T4" fmla="*/ 8 w 15"/>
                <a:gd name="T5" fmla="*/ 19 h 26"/>
                <a:gd name="T6" fmla="*/ 6 w 15"/>
                <a:gd name="T7" fmla="*/ 12 h 26"/>
                <a:gd name="T8" fmla="*/ 0 w 15"/>
                <a:gd name="T9" fmla="*/ 2 h 26"/>
                <a:gd name="T10" fmla="*/ 4 w 15"/>
                <a:gd name="T11" fmla="*/ 8 h 26"/>
                <a:gd name="T12" fmla="*/ 12 w 15"/>
                <a:gd name="T13" fmla="*/ 22 h 26"/>
                <a:gd name="T14" fmla="*/ 10 w 15"/>
                <a:gd name="T15" fmla="*/ 1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6">
                  <a:moveTo>
                    <a:pt x="10" y="14"/>
                  </a:moveTo>
                  <a:cubicBezTo>
                    <a:pt x="15" y="23"/>
                    <a:pt x="15" y="23"/>
                    <a:pt x="15" y="23"/>
                  </a:cubicBezTo>
                  <a:cubicBezTo>
                    <a:pt x="10" y="22"/>
                    <a:pt x="13" y="26"/>
                    <a:pt x="8" y="19"/>
                  </a:cubicBezTo>
                  <a:cubicBezTo>
                    <a:pt x="5" y="13"/>
                    <a:pt x="6" y="13"/>
                    <a:pt x="6" y="12"/>
                  </a:cubicBezTo>
                  <a:cubicBezTo>
                    <a:pt x="6" y="12"/>
                    <a:pt x="5" y="10"/>
                    <a:pt x="0" y="2"/>
                  </a:cubicBezTo>
                  <a:cubicBezTo>
                    <a:pt x="0" y="0"/>
                    <a:pt x="2" y="3"/>
                    <a:pt x="4" y="8"/>
                  </a:cubicBezTo>
                  <a:cubicBezTo>
                    <a:pt x="7" y="13"/>
                    <a:pt x="10" y="19"/>
                    <a:pt x="12" y="22"/>
                  </a:cubicBezTo>
                  <a:cubicBezTo>
                    <a:pt x="11" y="18"/>
                    <a:pt x="8" y="13"/>
                    <a:pt x="1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6" name="Freeform 7101">
              <a:extLst>
                <a:ext uri="{FF2B5EF4-FFF2-40B4-BE49-F238E27FC236}">
                  <a16:creationId xmlns:a16="http://schemas.microsoft.com/office/drawing/2014/main" id="{4CD16D93-D9DB-4B65-908E-E5BF40567E84}"/>
                </a:ext>
              </a:extLst>
            </p:cNvPr>
            <p:cNvSpPr>
              <a:spLocks/>
            </p:cNvSpPr>
            <p:nvPr/>
          </p:nvSpPr>
          <p:spPr bwMode="auto">
            <a:xfrm>
              <a:off x="4865185" y="5006830"/>
              <a:ext cx="36512" cy="77788"/>
            </a:xfrm>
            <a:custGeom>
              <a:avLst/>
              <a:gdLst>
                <a:gd name="T0" fmla="*/ 29 w 40"/>
                <a:gd name="T1" fmla="*/ 49 h 86"/>
                <a:gd name="T2" fmla="*/ 25 w 40"/>
                <a:gd name="T3" fmla="*/ 49 h 86"/>
                <a:gd name="T4" fmla="*/ 20 w 40"/>
                <a:gd name="T5" fmla="*/ 41 h 86"/>
                <a:gd name="T6" fmla="*/ 22 w 40"/>
                <a:gd name="T7" fmla="*/ 48 h 86"/>
                <a:gd name="T8" fmla="*/ 29 w 40"/>
                <a:gd name="T9" fmla="*/ 58 h 86"/>
                <a:gd name="T10" fmla="*/ 27 w 40"/>
                <a:gd name="T11" fmla="*/ 47 h 86"/>
                <a:gd name="T12" fmla="*/ 34 w 40"/>
                <a:gd name="T13" fmla="*/ 67 h 86"/>
                <a:gd name="T14" fmla="*/ 35 w 40"/>
                <a:gd name="T15" fmla="*/ 71 h 86"/>
                <a:gd name="T16" fmla="*/ 39 w 40"/>
                <a:gd name="T17" fmla="*/ 85 h 86"/>
                <a:gd name="T18" fmla="*/ 37 w 40"/>
                <a:gd name="T19" fmla="*/ 78 h 86"/>
                <a:gd name="T20" fmla="*/ 33 w 40"/>
                <a:gd name="T21" fmla="*/ 73 h 86"/>
                <a:gd name="T22" fmla="*/ 32 w 40"/>
                <a:gd name="T23" fmla="*/ 65 h 86"/>
                <a:gd name="T24" fmla="*/ 27 w 40"/>
                <a:gd name="T25" fmla="*/ 61 h 86"/>
                <a:gd name="T26" fmla="*/ 17 w 40"/>
                <a:gd name="T27" fmla="*/ 38 h 86"/>
                <a:gd name="T28" fmla="*/ 13 w 40"/>
                <a:gd name="T29" fmla="*/ 25 h 86"/>
                <a:gd name="T30" fmla="*/ 9 w 40"/>
                <a:gd name="T31" fmla="*/ 20 h 86"/>
                <a:gd name="T32" fmla="*/ 0 w 40"/>
                <a:gd name="T33" fmla="*/ 0 h 86"/>
                <a:gd name="T34" fmla="*/ 8 w 40"/>
                <a:gd name="T35" fmla="*/ 10 h 86"/>
                <a:gd name="T36" fmla="*/ 12 w 40"/>
                <a:gd name="T37" fmla="*/ 21 h 86"/>
                <a:gd name="T38" fmla="*/ 20 w 40"/>
                <a:gd name="T39" fmla="*/ 35 h 86"/>
                <a:gd name="T40" fmla="*/ 24 w 40"/>
                <a:gd name="T41" fmla="*/ 40 h 86"/>
                <a:gd name="T42" fmla="*/ 22 w 40"/>
                <a:gd name="T43" fmla="*/ 32 h 86"/>
                <a:gd name="T44" fmla="*/ 29 w 40"/>
                <a:gd name="T45" fmla="*/ 4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86">
                  <a:moveTo>
                    <a:pt x="29" y="49"/>
                  </a:moveTo>
                  <a:cubicBezTo>
                    <a:pt x="27" y="45"/>
                    <a:pt x="19" y="33"/>
                    <a:pt x="25" y="49"/>
                  </a:cubicBezTo>
                  <a:cubicBezTo>
                    <a:pt x="24" y="46"/>
                    <a:pt x="23" y="47"/>
                    <a:pt x="20" y="41"/>
                  </a:cubicBezTo>
                  <a:cubicBezTo>
                    <a:pt x="20" y="41"/>
                    <a:pt x="21" y="45"/>
                    <a:pt x="22" y="48"/>
                  </a:cubicBezTo>
                  <a:cubicBezTo>
                    <a:pt x="23" y="48"/>
                    <a:pt x="26" y="53"/>
                    <a:pt x="29" y="58"/>
                  </a:cubicBezTo>
                  <a:cubicBezTo>
                    <a:pt x="31" y="58"/>
                    <a:pt x="24" y="45"/>
                    <a:pt x="27" y="47"/>
                  </a:cubicBezTo>
                  <a:cubicBezTo>
                    <a:pt x="29" y="53"/>
                    <a:pt x="32" y="60"/>
                    <a:pt x="34" y="67"/>
                  </a:cubicBezTo>
                  <a:cubicBezTo>
                    <a:pt x="31" y="60"/>
                    <a:pt x="32" y="65"/>
                    <a:pt x="35" y="71"/>
                  </a:cubicBezTo>
                  <a:cubicBezTo>
                    <a:pt x="37" y="78"/>
                    <a:pt x="40" y="86"/>
                    <a:pt x="39" y="85"/>
                  </a:cubicBezTo>
                  <a:cubicBezTo>
                    <a:pt x="37" y="82"/>
                    <a:pt x="37" y="79"/>
                    <a:pt x="37" y="78"/>
                  </a:cubicBezTo>
                  <a:cubicBezTo>
                    <a:pt x="35" y="74"/>
                    <a:pt x="35" y="78"/>
                    <a:pt x="33" y="73"/>
                  </a:cubicBezTo>
                  <a:cubicBezTo>
                    <a:pt x="28" y="60"/>
                    <a:pt x="34" y="73"/>
                    <a:pt x="32" y="65"/>
                  </a:cubicBezTo>
                  <a:cubicBezTo>
                    <a:pt x="29" y="60"/>
                    <a:pt x="28" y="59"/>
                    <a:pt x="27" y="61"/>
                  </a:cubicBezTo>
                  <a:cubicBezTo>
                    <a:pt x="24" y="54"/>
                    <a:pt x="20" y="45"/>
                    <a:pt x="17" y="38"/>
                  </a:cubicBezTo>
                  <a:cubicBezTo>
                    <a:pt x="14" y="31"/>
                    <a:pt x="12" y="26"/>
                    <a:pt x="13" y="25"/>
                  </a:cubicBezTo>
                  <a:cubicBezTo>
                    <a:pt x="11" y="21"/>
                    <a:pt x="9" y="19"/>
                    <a:pt x="9" y="20"/>
                  </a:cubicBezTo>
                  <a:cubicBezTo>
                    <a:pt x="6" y="13"/>
                    <a:pt x="4" y="11"/>
                    <a:pt x="0" y="0"/>
                  </a:cubicBezTo>
                  <a:cubicBezTo>
                    <a:pt x="2" y="1"/>
                    <a:pt x="8" y="16"/>
                    <a:pt x="8" y="10"/>
                  </a:cubicBezTo>
                  <a:cubicBezTo>
                    <a:pt x="12" y="19"/>
                    <a:pt x="16" y="27"/>
                    <a:pt x="12" y="21"/>
                  </a:cubicBezTo>
                  <a:cubicBezTo>
                    <a:pt x="17" y="35"/>
                    <a:pt x="14" y="17"/>
                    <a:pt x="20" y="35"/>
                  </a:cubicBezTo>
                  <a:cubicBezTo>
                    <a:pt x="20" y="31"/>
                    <a:pt x="19" y="26"/>
                    <a:pt x="24" y="40"/>
                  </a:cubicBezTo>
                  <a:cubicBezTo>
                    <a:pt x="23" y="38"/>
                    <a:pt x="21" y="32"/>
                    <a:pt x="22" y="32"/>
                  </a:cubicBezTo>
                  <a:cubicBezTo>
                    <a:pt x="26" y="40"/>
                    <a:pt x="25" y="40"/>
                    <a:pt x="29"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7" name="Freeform 7102">
              <a:extLst>
                <a:ext uri="{FF2B5EF4-FFF2-40B4-BE49-F238E27FC236}">
                  <a16:creationId xmlns:a16="http://schemas.microsoft.com/office/drawing/2014/main" id="{D9D698FC-A2DE-4BD6-8E56-8EC1AD37932C}"/>
                </a:ext>
              </a:extLst>
            </p:cNvPr>
            <p:cNvSpPr>
              <a:spLocks/>
            </p:cNvSpPr>
            <p:nvPr/>
          </p:nvSpPr>
          <p:spPr bwMode="auto">
            <a:xfrm>
              <a:off x="4287335" y="6092680"/>
              <a:ext cx="25400" cy="11113"/>
            </a:xfrm>
            <a:custGeom>
              <a:avLst/>
              <a:gdLst>
                <a:gd name="T0" fmla="*/ 16 w 28"/>
                <a:gd name="T1" fmla="*/ 10 h 12"/>
                <a:gd name="T2" fmla="*/ 5 w 28"/>
                <a:gd name="T3" fmla="*/ 12 h 12"/>
                <a:gd name="T4" fmla="*/ 0 w 28"/>
                <a:gd name="T5" fmla="*/ 6 h 12"/>
                <a:gd name="T6" fmla="*/ 17 w 28"/>
                <a:gd name="T7" fmla="*/ 2 h 12"/>
                <a:gd name="T8" fmla="*/ 19 w 28"/>
                <a:gd name="T9" fmla="*/ 5 h 12"/>
                <a:gd name="T10" fmla="*/ 5 w 28"/>
                <a:gd name="T11" fmla="*/ 8 h 12"/>
                <a:gd name="T12" fmla="*/ 16 w 28"/>
                <a:gd name="T13" fmla="*/ 1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16" y="10"/>
                  </a:moveTo>
                  <a:cubicBezTo>
                    <a:pt x="5" y="12"/>
                    <a:pt x="5" y="12"/>
                    <a:pt x="5" y="12"/>
                  </a:cubicBezTo>
                  <a:cubicBezTo>
                    <a:pt x="3" y="9"/>
                    <a:pt x="3" y="10"/>
                    <a:pt x="0" y="6"/>
                  </a:cubicBezTo>
                  <a:cubicBezTo>
                    <a:pt x="13" y="4"/>
                    <a:pt x="15" y="3"/>
                    <a:pt x="17" y="2"/>
                  </a:cubicBezTo>
                  <a:cubicBezTo>
                    <a:pt x="28" y="0"/>
                    <a:pt x="15" y="4"/>
                    <a:pt x="19" y="5"/>
                  </a:cubicBezTo>
                  <a:cubicBezTo>
                    <a:pt x="12" y="6"/>
                    <a:pt x="10" y="7"/>
                    <a:pt x="5" y="8"/>
                  </a:cubicBezTo>
                  <a:cubicBezTo>
                    <a:pt x="10" y="8"/>
                    <a:pt x="16" y="8"/>
                    <a:pt x="16"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8" name="Freeform 7103">
              <a:extLst>
                <a:ext uri="{FF2B5EF4-FFF2-40B4-BE49-F238E27FC236}">
                  <a16:creationId xmlns:a16="http://schemas.microsoft.com/office/drawing/2014/main" id="{C997FF17-561E-43AF-84C6-8228F4546D74}"/>
                </a:ext>
              </a:extLst>
            </p:cNvPr>
            <p:cNvSpPr>
              <a:spLocks/>
            </p:cNvSpPr>
            <p:nvPr/>
          </p:nvSpPr>
          <p:spPr bwMode="auto">
            <a:xfrm>
              <a:off x="4466723" y="5984730"/>
              <a:ext cx="49212" cy="26988"/>
            </a:xfrm>
            <a:custGeom>
              <a:avLst/>
              <a:gdLst>
                <a:gd name="T0" fmla="*/ 37 w 55"/>
                <a:gd name="T1" fmla="*/ 13 h 30"/>
                <a:gd name="T2" fmla="*/ 17 w 55"/>
                <a:gd name="T3" fmla="*/ 22 h 30"/>
                <a:gd name="T4" fmla="*/ 2 w 55"/>
                <a:gd name="T5" fmla="*/ 30 h 30"/>
                <a:gd name="T6" fmla="*/ 24 w 55"/>
                <a:gd name="T7" fmla="*/ 17 h 30"/>
                <a:gd name="T8" fmla="*/ 46 w 55"/>
                <a:gd name="T9" fmla="*/ 5 h 30"/>
                <a:gd name="T10" fmla="*/ 54 w 55"/>
                <a:gd name="T11" fmla="*/ 2 h 30"/>
                <a:gd name="T12" fmla="*/ 37 w 55"/>
                <a:gd name="T13" fmla="*/ 13 h 30"/>
              </a:gdLst>
              <a:ahLst/>
              <a:cxnLst>
                <a:cxn ang="0">
                  <a:pos x="T0" y="T1"/>
                </a:cxn>
                <a:cxn ang="0">
                  <a:pos x="T2" y="T3"/>
                </a:cxn>
                <a:cxn ang="0">
                  <a:pos x="T4" y="T5"/>
                </a:cxn>
                <a:cxn ang="0">
                  <a:pos x="T6" y="T7"/>
                </a:cxn>
                <a:cxn ang="0">
                  <a:pos x="T8" y="T9"/>
                </a:cxn>
                <a:cxn ang="0">
                  <a:pos x="T10" y="T11"/>
                </a:cxn>
                <a:cxn ang="0">
                  <a:pos x="T12" y="T13"/>
                </a:cxn>
              </a:cxnLst>
              <a:rect l="0" t="0" r="r" b="b"/>
              <a:pathLst>
                <a:path w="55" h="30">
                  <a:moveTo>
                    <a:pt x="37" y="13"/>
                  </a:moveTo>
                  <a:cubicBezTo>
                    <a:pt x="28" y="18"/>
                    <a:pt x="22" y="20"/>
                    <a:pt x="17" y="22"/>
                  </a:cubicBezTo>
                  <a:cubicBezTo>
                    <a:pt x="12" y="24"/>
                    <a:pt x="8" y="26"/>
                    <a:pt x="2" y="30"/>
                  </a:cubicBezTo>
                  <a:cubicBezTo>
                    <a:pt x="0" y="29"/>
                    <a:pt x="12" y="23"/>
                    <a:pt x="24" y="17"/>
                  </a:cubicBezTo>
                  <a:cubicBezTo>
                    <a:pt x="37" y="11"/>
                    <a:pt x="48" y="4"/>
                    <a:pt x="46" y="5"/>
                  </a:cubicBezTo>
                  <a:cubicBezTo>
                    <a:pt x="48" y="2"/>
                    <a:pt x="55" y="0"/>
                    <a:pt x="54" y="2"/>
                  </a:cubicBezTo>
                  <a:cubicBezTo>
                    <a:pt x="37" y="11"/>
                    <a:pt x="37" y="12"/>
                    <a:pt x="3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09" name="Freeform 7104">
              <a:extLst>
                <a:ext uri="{FF2B5EF4-FFF2-40B4-BE49-F238E27FC236}">
                  <a16:creationId xmlns:a16="http://schemas.microsoft.com/office/drawing/2014/main" id="{0139B59B-7D3A-47EF-A2D8-BBA95D7F7609}"/>
                </a:ext>
              </a:extLst>
            </p:cNvPr>
            <p:cNvSpPr>
              <a:spLocks/>
            </p:cNvSpPr>
            <p:nvPr/>
          </p:nvSpPr>
          <p:spPr bwMode="auto">
            <a:xfrm>
              <a:off x="4808035" y="5649767"/>
              <a:ext cx="22225" cy="28575"/>
            </a:xfrm>
            <a:custGeom>
              <a:avLst/>
              <a:gdLst>
                <a:gd name="T0" fmla="*/ 21 w 24"/>
                <a:gd name="T1" fmla="*/ 14 h 31"/>
                <a:gd name="T2" fmla="*/ 15 w 24"/>
                <a:gd name="T3" fmla="*/ 23 h 31"/>
                <a:gd name="T4" fmla="*/ 19 w 24"/>
                <a:gd name="T5" fmla="*/ 14 h 31"/>
                <a:gd name="T6" fmla="*/ 8 w 24"/>
                <a:gd name="T7" fmla="*/ 29 h 31"/>
                <a:gd name="T8" fmla="*/ 16 w 24"/>
                <a:gd name="T9" fmla="*/ 11 h 31"/>
                <a:gd name="T10" fmla="*/ 14 w 24"/>
                <a:gd name="T11" fmla="*/ 8 h 31"/>
                <a:gd name="T12" fmla="*/ 5 w 24"/>
                <a:gd name="T13" fmla="*/ 21 h 31"/>
                <a:gd name="T14" fmla="*/ 6 w 24"/>
                <a:gd name="T15" fmla="*/ 24 h 31"/>
                <a:gd name="T16" fmla="*/ 0 w 24"/>
                <a:gd name="T17" fmla="*/ 30 h 31"/>
                <a:gd name="T18" fmla="*/ 7 w 24"/>
                <a:gd name="T19" fmla="*/ 14 h 31"/>
                <a:gd name="T20" fmla="*/ 9 w 24"/>
                <a:gd name="T21" fmla="*/ 6 h 31"/>
                <a:gd name="T22" fmla="*/ 16 w 24"/>
                <a:gd name="T23" fmla="*/ 5 h 31"/>
                <a:gd name="T24" fmla="*/ 24 w 24"/>
                <a:gd name="T25" fmla="*/ 4 h 31"/>
                <a:gd name="T26" fmla="*/ 21 w 24"/>
                <a:gd name="T27"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21" y="14"/>
                  </a:moveTo>
                  <a:cubicBezTo>
                    <a:pt x="19" y="17"/>
                    <a:pt x="18" y="17"/>
                    <a:pt x="15" y="23"/>
                  </a:cubicBezTo>
                  <a:cubicBezTo>
                    <a:pt x="15" y="23"/>
                    <a:pt x="18" y="17"/>
                    <a:pt x="19" y="14"/>
                  </a:cubicBezTo>
                  <a:cubicBezTo>
                    <a:pt x="14" y="24"/>
                    <a:pt x="12" y="25"/>
                    <a:pt x="8" y="29"/>
                  </a:cubicBezTo>
                  <a:cubicBezTo>
                    <a:pt x="11" y="23"/>
                    <a:pt x="13" y="17"/>
                    <a:pt x="16" y="11"/>
                  </a:cubicBezTo>
                  <a:cubicBezTo>
                    <a:pt x="13" y="15"/>
                    <a:pt x="8" y="22"/>
                    <a:pt x="14" y="8"/>
                  </a:cubicBezTo>
                  <a:cubicBezTo>
                    <a:pt x="10" y="15"/>
                    <a:pt x="10" y="11"/>
                    <a:pt x="5" y="21"/>
                  </a:cubicBezTo>
                  <a:cubicBezTo>
                    <a:pt x="3" y="27"/>
                    <a:pt x="8" y="19"/>
                    <a:pt x="6" y="24"/>
                  </a:cubicBezTo>
                  <a:cubicBezTo>
                    <a:pt x="2" y="31"/>
                    <a:pt x="1" y="30"/>
                    <a:pt x="0" y="30"/>
                  </a:cubicBezTo>
                  <a:cubicBezTo>
                    <a:pt x="7" y="17"/>
                    <a:pt x="7" y="15"/>
                    <a:pt x="7" y="14"/>
                  </a:cubicBezTo>
                  <a:cubicBezTo>
                    <a:pt x="6" y="14"/>
                    <a:pt x="5" y="15"/>
                    <a:pt x="9" y="6"/>
                  </a:cubicBezTo>
                  <a:cubicBezTo>
                    <a:pt x="14" y="0"/>
                    <a:pt x="15" y="3"/>
                    <a:pt x="16" y="5"/>
                  </a:cubicBezTo>
                  <a:cubicBezTo>
                    <a:pt x="18" y="8"/>
                    <a:pt x="19" y="10"/>
                    <a:pt x="24" y="4"/>
                  </a:cubicBezTo>
                  <a:cubicBezTo>
                    <a:pt x="22" y="10"/>
                    <a:pt x="21" y="12"/>
                    <a:pt x="2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0" name="Freeform 7105">
              <a:extLst>
                <a:ext uri="{FF2B5EF4-FFF2-40B4-BE49-F238E27FC236}">
                  <a16:creationId xmlns:a16="http://schemas.microsoft.com/office/drawing/2014/main" id="{B2CE9F6A-68E8-417F-890A-D0B0290D82B8}"/>
                </a:ext>
              </a:extLst>
            </p:cNvPr>
            <p:cNvSpPr>
              <a:spLocks/>
            </p:cNvSpPr>
            <p:nvPr/>
          </p:nvSpPr>
          <p:spPr bwMode="auto">
            <a:xfrm>
              <a:off x="4528635" y="5952980"/>
              <a:ext cx="41275" cy="26988"/>
            </a:xfrm>
            <a:custGeom>
              <a:avLst/>
              <a:gdLst>
                <a:gd name="T0" fmla="*/ 0 w 46"/>
                <a:gd name="T1" fmla="*/ 30 h 30"/>
                <a:gd name="T2" fmla="*/ 4 w 46"/>
                <a:gd name="T3" fmla="*/ 22 h 30"/>
                <a:gd name="T4" fmla="*/ 12 w 46"/>
                <a:gd name="T5" fmla="*/ 19 h 30"/>
                <a:gd name="T6" fmla="*/ 25 w 46"/>
                <a:gd name="T7" fmla="*/ 13 h 30"/>
                <a:gd name="T8" fmla="*/ 28 w 46"/>
                <a:gd name="T9" fmla="*/ 8 h 30"/>
                <a:gd name="T10" fmla="*/ 42 w 46"/>
                <a:gd name="T11" fmla="*/ 1 h 30"/>
                <a:gd name="T12" fmla="*/ 30 w 46"/>
                <a:gd name="T13" fmla="*/ 12 h 30"/>
                <a:gd name="T14" fmla="*/ 0 w 46"/>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30">
                  <a:moveTo>
                    <a:pt x="0" y="30"/>
                  </a:moveTo>
                  <a:cubicBezTo>
                    <a:pt x="8" y="23"/>
                    <a:pt x="7" y="22"/>
                    <a:pt x="4" y="22"/>
                  </a:cubicBezTo>
                  <a:cubicBezTo>
                    <a:pt x="13" y="16"/>
                    <a:pt x="11" y="19"/>
                    <a:pt x="12" y="19"/>
                  </a:cubicBezTo>
                  <a:cubicBezTo>
                    <a:pt x="11" y="22"/>
                    <a:pt x="26" y="11"/>
                    <a:pt x="25" y="13"/>
                  </a:cubicBezTo>
                  <a:cubicBezTo>
                    <a:pt x="29" y="9"/>
                    <a:pt x="26" y="10"/>
                    <a:pt x="28" y="8"/>
                  </a:cubicBezTo>
                  <a:cubicBezTo>
                    <a:pt x="33" y="6"/>
                    <a:pt x="33" y="9"/>
                    <a:pt x="42" y="1"/>
                  </a:cubicBezTo>
                  <a:cubicBezTo>
                    <a:pt x="46" y="0"/>
                    <a:pt x="40" y="5"/>
                    <a:pt x="30" y="12"/>
                  </a:cubicBezTo>
                  <a:cubicBezTo>
                    <a:pt x="20" y="18"/>
                    <a:pt x="7" y="26"/>
                    <a:pt x="0" y="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1" name="Freeform 7106">
              <a:extLst>
                <a:ext uri="{FF2B5EF4-FFF2-40B4-BE49-F238E27FC236}">
                  <a16:creationId xmlns:a16="http://schemas.microsoft.com/office/drawing/2014/main" id="{11606CCE-F1FF-4E50-A879-BCA78307E942}"/>
                </a:ext>
              </a:extLst>
            </p:cNvPr>
            <p:cNvSpPr>
              <a:spLocks/>
            </p:cNvSpPr>
            <p:nvPr/>
          </p:nvSpPr>
          <p:spPr bwMode="auto">
            <a:xfrm>
              <a:off x="4266698" y="6052992"/>
              <a:ext cx="79375" cy="17463"/>
            </a:xfrm>
            <a:custGeom>
              <a:avLst/>
              <a:gdLst>
                <a:gd name="T0" fmla="*/ 80 w 88"/>
                <a:gd name="T1" fmla="*/ 4 h 18"/>
                <a:gd name="T2" fmla="*/ 63 w 88"/>
                <a:gd name="T3" fmla="*/ 8 h 18"/>
                <a:gd name="T4" fmla="*/ 39 w 88"/>
                <a:gd name="T5" fmla="*/ 12 h 18"/>
                <a:gd name="T6" fmla="*/ 7 w 88"/>
                <a:gd name="T7" fmla="*/ 18 h 18"/>
                <a:gd name="T8" fmla="*/ 16 w 88"/>
                <a:gd name="T9" fmla="*/ 15 h 18"/>
                <a:gd name="T10" fmla="*/ 81 w 88"/>
                <a:gd name="T11" fmla="*/ 1 h 18"/>
                <a:gd name="T12" fmla="*/ 80 w 88"/>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88" h="18">
                  <a:moveTo>
                    <a:pt x="80" y="4"/>
                  </a:moveTo>
                  <a:cubicBezTo>
                    <a:pt x="72" y="6"/>
                    <a:pt x="72" y="5"/>
                    <a:pt x="63" y="8"/>
                  </a:cubicBezTo>
                  <a:cubicBezTo>
                    <a:pt x="64" y="6"/>
                    <a:pt x="52" y="9"/>
                    <a:pt x="39" y="12"/>
                  </a:cubicBezTo>
                  <a:cubicBezTo>
                    <a:pt x="25" y="15"/>
                    <a:pt x="10" y="18"/>
                    <a:pt x="7" y="18"/>
                  </a:cubicBezTo>
                  <a:cubicBezTo>
                    <a:pt x="0" y="18"/>
                    <a:pt x="22" y="16"/>
                    <a:pt x="16" y="15"/>
                  </a:cubicBezTo>
                  <a:cubicBezTo>
                    <a:pt x="30" y="13"/>
                    <a:pt x="54" y="8"/>
                    <a:pt x="81" y="1"/>
                  </a:cubicBezTo>
                  <a:cubicBezTo>
                    <a:pt x="88" y="0"/>
                    <a:pt x="79" y="3"/>
                    <a:pt x="8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2" name="Freeform 7107">
              <a:extLst>
                <a:ext uri="{FF2B5EF4-FFF2-40B4-BE49-F238E27FC236}">
                  <a16:creationId xmlns:a16="http://schemas.microsoft.com/office/drawing/2014/main" id="{357FB4FF-801A-4AF4-829C-3436C0C5163C}"/>
                </a:ext>
              </a:extLst>
            </p:cNvPr>
            <p:cNvSpPr>
              <a:spLocks/>
            </p:cNvSpPr>
            <p:nvPr/>
          </p:nvSpPr>
          <p:spPr bwMode="auto">
            <a:xfrm>
              <a:off x="4215898" y="6045055"/>
              <a:ext cx="53975" cy="9525"/>
            </a:xfrm>
            <a:custGeom>
              <a:avLst/>
              <a:gdLst>
                <a:gd name="T0" fmla="*/ 4 w 61"/>
                <a:gd name="T1" fmla="*/ 10 h 10"/>
                <a:gd name="T2" fmla="*/ 16 w 61"/>
                <a:gd name="T3" fmla="*/ 7 h 10"/>
                <a:gd name="T4" fmla="*/ 29 w 61"/>
                <a:gd name="T5" fmla="*/ 4 h 10"/>
                <a:gd name="T6" fmla="*/ 53 w 61"/>
                <a:gd name="T7" fmla="*/ 1 h 10"/>
                <a:gd name="T8" fmla="*/ 61 w 61"/>
                <a:gd name="T9" fmla="*/ 2 h 10"/>
                <a:gd name="T10" fmla="*/ 35 w 61"/>
                <a:gd name="T11" fmla="*/ 6 h 10"/>
                <a:gd name="T12" fmla="*/ 4 w 6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1" h="10">
                  <a:moveTo>
                    <a:pt x="4" y="10"/>
                  </a:moveTo>
                  <a:cubicBezTo>
                    <a:pt x="0" y="9"/>
                    <a:pt x="8" y="8"/>
                    <a:pt x="16" y="7"/>
                  </a:cubicBezTo>
                  <a:cubicBezTo>
                    <a:pt x="24" y="6"/>
                    <a:pt x="33" y="5"/>
                    <a:pt x="29" y="4"/>
                  </a:cubicBezTo>
                  <a:cubicBezTo>
                    <a:pt x="37" y="3"/>
                    <a:pt x="45" y="2"/>
                    <a:pt x="53" y="1"/>
                  </a:cubicBezTo>
                  <a:cubicBezTo>
                    <a:pt x="46" y="4"/>
                    <a:pt x="59" y="0"/>
                    <a:pt x="61" y="2"/>
                  </a:cubicBezTo>
                  <a:cubicBezTo>
                    <a:pt x="47" y="4"/>
                    <a:pt x="42" y="5"/>
                    <a:pt x="35" y="6"/>
                  </a:cubicBezTo>
                  <a:lnTo>
                    <a:pt x="4"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3" name="Freeform 7108">
              <a:extLst>
                <a:ext uri="{FF2B5EF4-FFF2-40B4-BE49-F238E27FC236}">
                  <a16:creationId xmlns:a16="http://schemas.microsoft.com/office/drawing/2014/main" id="{A4C9EBE7-2C21-4739-A6AA-2A6437102930}"/>
                </a:ext>
              </a:extLst>
            </p:cNvPr>
            <p:cNvSpPr>
              <a:spLocks/>
            </p:cNvSpPr>
            <p:nvPr/>
          </p:nvSpPr>
          <p:spPr bwMode="auto">
            <a:xfrm>
              <a:off x="3626935" y="5840267"/>
              <a:ext cx="33337" cy="30163"/>
            </a:xfrm>
            <a:custGeom>
              <a:avLst/>
              <a:gdLst>
                <a:gd name="T0" fmla="*/ 0 w 36"/>
                <a:gd name="T1" fmla="*/ 0 h 34"/>
                <a:gd name="T2" fmla="*/ 18 w 36"/>
                <a:gd name="T3" fmla="*/ 16 h 34"/>
                <a:gd name="T4" fmla="*/ 36 w 36"/>
                <a:gd name="T5" fmla="*/ 34 h 34"/>
                <a:gd name="T6" fmla="*/ 18 w 36"/>
                <a:gd name="T7" fmla="*/ 19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cubicBezTo>
                    <a:pt x="3" y="3"/>
                    <a:pt x="11" y="10"/>
                    <a:pt x="18" y="16"/>
                  </a:cubicBezTo>
                  <a:cubicBezTo>
                    <a:pt x="25" y="23"/>
                    <a:pt x="33" y="30"/>
                    <a:pt x="36" y="34"/>
                  </a:cubicBezTo>
                  <a:cubicBezTo>
                    <a:pt x="32" y="30"/>
                    <a:pt x="25" y="24"/>
                    <a:pt x="18" y="19"/>
                  </a:cubicBezTo>
                  <a:cubicBezTo>
                    <a:pt x="11" y="13"/>
                    <a:pt x="5" y="6"/>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4" name="Freeform 7109">
              <a:extLst>
                <a:ext uri="{FF2B5EF4-FFF2-40B4-BE49-F238E27FC236}">
                  <a16:creationId xmlns:a16="http://schemas.microsoft.com/office/drawing/2014/main" id="{06034AD5-5F93-49F4-A684-B11F9E08D46B}"/>
                </a:ext>
              </a:extLst>
            </p:cNvPr>
            <p:cNvSpPr>
              <a:spLocks/>
            </p:cNvSpPr>
            <p:nvPr/>
          </p:nvSpPr>
          <p:spPr bwMode="auto">
            <a:xfrm>
              <a:off x="3692023" y="5894242"/>
              <a:ext cx="46037" cy="31750"/>
            </a:xfrm>
            <a:custGeom>
              <a:avLst/>
              <a:gdLst>
                <a:gd name="T0" fmla="*/ 48 w 51"/>
                <a:gd name="T1" fmla="*/ 36 h 36"/>
                <a:gd name="T2" fmla="*/ 19 w 51"/>
                <a:gd name="T3" fmla="*/ 15 h 36"/>
                <a:gd name="T4" fmla="*/ 3 w 51"/>
                <a:gd name="T5" fmla="*/ 3 h 36"/>
                <a:gd name="T6" fmla="*/ 0 w 51"/>
                <a:gd name="T7" fmla="*/ 0 h 36"/>
                <a:gd name="T8" fmla="*/ 51 w 51"/>
                <a:gd name="T9" fmla="*/ 36 h 36"/>
                <a:gd name="T10" fmla="*/ 48 w 51"/>
                <a:gd name="T11" fmla="*/ 36 h 36"/>
              </a:gdLst>
              <a:ahLst/>
              <a:cxnLst>
                <a:cxn ang="0">
                  <a:pos x="T0" y="T1"/>
                </a:cxn>
                <a:cxn ang="0">
                  <a:pos x="T2" y="T3"/>
                </a:cxn>
                <a:cxn ang="0">
                  <a:pos x="T4" y="T5"/>
                </a:cxn>
                <a:cxn ang="0">
                  <a:pos x="T6" y="T7"/>
                </a:cxn>
                <a:cxn ang="0">
                  <a:pos x="T8" y="T9"/>
                </a:cxn>
                <a:cxn ang="0">
                  <a:pos x="T10" y="T11"/>
                </a:cxn>
              </a:cxnLst>
              <a:rect l="0" t="0" r="r" b="b"/>
              <a:pathLst>
                <a:path w="51" h="36">
                  <a:moveTo>
                    <a:pt x="48" y="36"/>
                  </a:moveTo>
                  <a:cubicBezTo>
                    <a:pt x="36" y="25"/>
                    <a:pt x="18" y="16"/>
                    <a:pt x="19" y="15"/>
                  </a:cubicBezTo>
                  <a:cubicBezTo>
                    <a:pt x="11" y="9"/>
                    <a:pt x="14" y="13"/>
                    <a:pt x="3" y="3"/>
                  </a:cubicBezTo>
                  <a:cubicBezTo>
                    <a:pt x="3" y="3"/>
                    <a:pt x="2" y="2"/>
                    <a:pt x="0" y="0"/>
                  </a:cubicBezTo>
                  <a:cubicBezTo>
                    <a:pt x="13" y="8"/>
                    <a:pt x="28" y="21"/>
                    <a:pt x="51" y="36"/>
                  </a:cubicBezTo>
                  <a:cubicBezTo>
                    <a:pt x="49" y="35"/>
                    <a:pt x="48" y="35"/>
                    <a:pt x="48"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5" name="Freeform 7110">
              <a:extLst>
                <a:ext uri="{FF2B5EF4-FFF2-40B4-BE49-F238E27FC236}">
                  <a16:creationId xmlns:a16="http://schemas.microsoft.com/office/drawing/2014/main" id="{9761D5E4-2A53-4EB6-B22D-95EF3B69DFFA}"/>
                </a:ext>
              </a:extLst>
            </p:cNvPr>
            <p:cNvSpPr>
              <a:spLocks/>
            </p:cNvSpPr>
            <p:nvPr/>
          </p:nvSpPr>
          <p:spPr bwMode="auto">
            <a:xfrm>
              <a:off x="4250823" y="5994255"/>
              <a:ext cx="139700" cy="38100"/>
            </a:xfrm>
            <a:custGeom>
              <a:avLst/>
              <a:gdLst>
                <a:gd name="T0" fmla="*/ 77 w 154"/>
                <a:gd name="T1" fmla="*/ 30 h 43"/>
                <a:gd name="T2" fmla="*/ 21 w 154"/>
                <a:gd name="T3" fmla="*/ 41 h 43"/>
                <a:gd name="T4" fmla="*/ 4 w 154"/>
                <a:gd name="T5" fmla="*/ 43 h 43"/>
                <a:gd name="T6" fmla="*/ 14 w 154"/>
                <a:gd name="T7" fmla="*/ 41 h 43"/>
                <a:gd name="T8" fmla="*/ 37 w 154"/>
                <a:gd name="T9" fmla="*/ 37 h 43"/>
                <a:gd name="T10" fmla="*/ 38 w 154"/>
                <a:gd name="T11" fmla="*/ 35 h 43"/>
                <a:gd name="T12" fmla="*/ 58 w 154"/>
                <a:gd name="T13" fmla="*/ 30 h 43"/>
                <a:gd name="T14" fmla="*/ 69 w 154"/>
                <a:gd name="T15" fmla="*/ 30 h 43"/>
                <a:gd name="T16" fmla="*/ 72 w 154"/>
                <a:gd name="T17" fmla="*/ 25 h 43"/>
                <a:gd name="T18" fmla="*/ 53 w 154"/>
                <a:gd name="T19" fmla="*/ 30 h 43"/>
                <a:gd name="T20" fmla="*/ 53 w 154"/>
                <a:gd name="T21" fmla="*/ 29 h 43"/>
                <a:gd name="T22" fmla="*/ 66 w 154"/>
                <a:gd name="T23" fmla="*/ 25 h 43"/>
                <a:gd name="T24" fmla="*/ 81 w 154"/>
                <a:gd name="T25" fmla="*/ 21 h 43"/>
                <a:gd name="T26" fmla="*/ 86 w 154"/>
                <a:gd name="T27" fmla="*/ 22 h 43"/>
                <a:gd name="T28" fmla="*/ 112 w 154"/>
                <a:gd name="T29" fmla="*/ 15 h 43"/>
                <a:gd name="T30" fmla="*/ 119 w 154"/>
                <a:gd name="T31" fmla="*/ 11 h 43"/>
                <a:gd name="T32" fmla="*/ 154 w 154"/>
                <a:gd name="T33" fmla="*/ 0 h 43"/>
                <a:gd name="T34" fmla="*/ 126 w 154"/>
                <a:gd name="T35" fmla="*/ 11 h 43"/>
                <a:gd name="T36" fmla="*/ 100 w 154"/>
                <a:gd name="T37" fmla="*/ 20 h 43"/>
                <a:gd name="T38" fmla="*/ 77 w 154"/>
                <a:gd name="T39" fmla="*/ 26 h 43"/>
                <a:gd name="T40" fmla="*/ 86 w 154"/>
                <a:gd name="T41" fmla="*/ 27 h 43"/>
                <a:gd name="T42" fmla="*/ 77 w 154"/>
                <a:gd name="T43" fmla="*/ 3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43">
                  <a:moveTo>
                    <a:pt x="77" y="30"/>
                  </a:moveTo>
                  <a:cubicBezTo>
                    <a:pt x="62" y="31"/>
                    <a:pt x="43" y="37"/>
                    <a:pt x="21" y="41"/>
                  </a:cubicBezTo>
                  <a:cubicBezTo>
                    <a:pt x="23" y="39"/>
                    <a:pt x="11" y="42"/>
                    <a:pt x="4" y="43"/>
                  </a:cubicBezTo>
                  <a:cubicBezTo>
                    <a:pt x="0" y="43"/>
                    <a:pt x="6" y="42"/>
                    <a:pt x="14" y="41"/>
                  </a:cubicBezTo>
                  <a:cubicBezTo>
                    <a:pt x="22" y="40"/>
                    <a:pt x="32" y="38"/>
                    <a:pt x="37" y="37"/>
                  </a:cubicBezTo>
                  <a:cubicBezTo>
                    <a:pt x="40" y="36"/>
                    <a:pt x="44" y="33"/>
                    <a:pt x="38" y="35"/>
                  </a:cubicBezTo>
                  <a:cubicBezTo>
                    <a:pt x="41" y="33"/>
                    <a:pt x="56" y="33"/>
                    <a:pt x="58" y="30"/>
                  </a:cubicBezTo>
                  <a:cubicBezTo>
                    <a:pt x="68" y="29"/>
                    <a:pt x="52" y="34"/>
                    <a:pt x="69" y="30"/>
                  </a:cubicBezTo>
                  <a:cubicBezTo>
                    <a:pt x="77" y="27"/>
                    <a:pt x="63" y="28"/>
                    <a:pt x="72" y="25"/>
                  </a:cubicBezTo>
                  <a:cubicBezTo>
                    <a:pt x="65" y="25"/>
                    <a:pt x="60" y="28"/>
                    <a:pt x="53" y="30"/>
                  </a:cubicBezTo>
                  <a:cubicBezTo>
                    <a:pt x="55" y="29"/>
                    <a:pt x="57" y="28"/>
                    <a:pt x="53" y="29"/>
                  </a:cubicBezTo>
                  <a:cubicBezTo>
                    <a:pt x="55" y="28"/>
                    <a:pt x="60" y="27"/>
                    <a:pt x="66" y="25"/>
                  </a:cubicBezTo>
                  <a:cubicBezTo>
                    <a:pt x="72" y="24"/>
                    <a:pt x="78" y="22"/>
                    <a:pt x="81" y="21"/>
                  </a:cubicBezTo>
                  <a:cubicBezTo>
                    <a:pt x="80" y="22"/>
                    <a:pt x="84" y="22"/>
                    <a:pt x="86" y="22"/>
                  </a:cubicBezTo>
                  <a:cubicBezTo>
                    <a:pt x="89" y="18"/>
                    <a:pt x="103" y="18"/>
                    <a:pt x="112" y="15"/>
                  </a:cubicBezTo>
                  <a:cubicBezTo>
                    <a:pt x="116" y="14"/>
                    <a:pt x="118" y="11"/>
                    <a:pt x="119" y="11"/>
                  </a:cubicBezTo>
                  <a:cubicBezTo>
                    <a:pt x="126" y="9"/>
                    <a:pt x="141" y="6"/>
                    <a:pt x="154" y="0"/>
                  </a:cubicBezTo>
                  <a:cubicBezTo>
                    <a:pt x="150" y="3"/>
                    <a:pt x="138" y="7"/>
                    <a:pt x="126" y="11"/>
                  </a:cubicBezTo>
                  <a:cubicBezTo>
                    <a:pt x="114" y="15"/>
                    <a:pt x="102" y="18"/>
                    <a:pt x="100" y="20"/>
                  </a:cubicBezTo>
                  <a:cubicBezTo>
                    <a:pt x="93" y="21"/>
                    <a:pt x="86" y="23"/>
                    <a:pt x="77" y="26"/>
                  </a:cubicBezTo>
                  <a:cubicBezTo>
                    <a:pt x="81" y="26"/>
                    <a:pt x="87" y="25"/>
                    <a:pt x="86" y="27"/>
                  </a:cubicBezTo>
                  <a:cubicBezTo>
                    <a:pt x="84" y="28"/>
                    <a:pt x="78" y="29"/>
                    <a:pt x="77" y="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6" name="Freeform 7111">
              <a:extLst>
                <a:ext uri="{FF2B5EF4-FFF2-40B4-BE49-F238E27FC236}">
                  <a16:creationId xmlns:a16="http://schemas.microsoft.com/office/drawing/2014/main" id="{0F67A6C2-C527-431E-8231-FDC722333F78}"/>
                </a:ext>
              </a:extLst>
            </p:cNvPr>
            <p:cNvSpPr>
              <a:spLocks/>
            </p:cNvSpPr>
            <p:nvPr/>
          </p:nvSpPr>
          <p:spPr bwMode="auto">
            <a:xfrm>
              <a:off x="4303210" y="5997430"/>
              <a:ext cx="57150" cy="19050"/>
            </a:xfrm>
            <a:custGeom>
              <a:avLst/>
              <a:gdLst>
                <a:gd name="T0" fmla="*/ 0 w 63"/>
                <a:gd name="T1" fmla="*/ 21 h 21"/>
                <a:gd name="T2" fmla="*/ 41 w 63"/>
                <a:gd name="T3" fmla="*/ 11 h 21"/>
                <a:gd name="T4" fmla="*/ 37 w 63"/>
                <a:gd name="T5" fmla="*/ 10 h 21"/>
                <a:gd name="T6" fmla="*/ 25 w 63"/>
                <a:gd name="T7" fmla="*/ 14 h 21"/>
                <a:gd name="T8" fmla="*/ 16 w 63"/>
                <a:gd name="T9" fmla="*/ 14 h 21"/>
                <a:gd name="T10" fmla="*/ 39 w 63"/>
                <a:gd name="T11" fmla="*/ 8 h 21"/>
                <a:gd name="T12" fmla="*/ 30 w 63"/>
                <a:gd name="T13" fmla="*/ 9 h 21"/>
                <a:gd name="T14" fmla="*/ 21 w 63"/>
                <a:gd name="T15" fmla="*/ 10 h 21"/>
                <a:gd name="T16" fmla="*/ 63 w 63"/>
                <a:gd name="T17" fmla="*/ 0 h 21"/>
                <a:gd name="T18" fmla="*/ 53 w 63"/>
                <a:gd name="T19" fmla="*/ 6 h 21"/>
                <a:gd name="T20" fmla="*/ 63 w 63"/>
                <a:gd name="T21" fmla="*/ 3 h 21"/>
                <a:gd name="T22" fmla="*/ 58 w 63"/>
                <a:gd name="T23" fmla="*/ 7 h 21"/>
                <a:gd name="T24" fmla="*/ 30 w 63"/>
                <a:gd name="T25" fmla="*/ 15 h 21"/>
                <a:gd name="T26" fmla="*/ 0 w 63"/>
                <a:gd name="T2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21">
                  <a:moveTo>
                    <a:pt x="0" y="21"/>
                  </a:moveTo>
                  <a:cubicBezTo>
                    <a:pt x="12" y="17"/>
                    <a:pt x="25" y="17"/>
                    <a:pt x="41" y="11"/>
                  </a:cubicBezTo>
                  <a:cubicBezTo>
                    <a:pt x="42" y="10"/>
                    <a:pt x="38" y="11"/>
                    <a:pt x="37" y="10"/>
                  </a:cubicBezTo>
                  <a:cubicBezTo>
                    <a:pt x="26" y="13"/>
                    <a:pt x="36" y="12"/>
                    <a:pt x="25" y="14"/>
                  </a:cubicBezTo>
                  <a:cubicBezTo>
                    <a:pt x="27" y="12"/>
                    <a:pt x="16" y="15"/>
                    <a:pt x="16" y="14"/>
                  </a:cubicBezTo>
                  <a:cubicBezTo>
                    <a:pt x="27" y="11"/>
                    <a:pt x="29" y="11"/>
                    <a:pt x="39" y="8"/>
                  </a:cubicBezTo>
                  <a:cubicBezTo>
                    <a:pt x="39" y="7"/>
                    <a:pt x="34" y="8"/>
                    <a:pt x="30" y="9"/>
                  </a:cubicBezTo>
                  <a:cubicBezTo>
                    <a:pt x="25" y="11"/>
                    <a:pt x="21" y="12"/>
                    <a:pt x="21" y="10"/>
                  </a:cubicBezTo>
                  <a:cubicBezTo>
                    <a:pt x="36" y="8"/>
                    <a:pt x="44" y="2"/>
                    <a:pt x="63" y="0"/>
                  </a:cubicBezTo>
                  <a:cubicBezTo>
                    <a:pt x="61" y="1"/>
                    <a:pt x="58" y="3"/>
                    <a:pt x="53" y="6"/>
                  </a:cubicBezTo>
                  <a:cubicBezTo>
                    <a:pt x="54" y="6"/>
                    <a:pt x="59" y="4"/>
                    <a:pt x="63" y="3"/>
                  </a:cubicBezTo>
                  <a:cubicBezTo>
                    <a:pt x="62" y="4"/>
                    <a:pt x="53" y="7"/>
                    <a:pt x="58" y="7"/>
                  </a:cubicBezTo>
                  <a:cubicBezTo>
                    <a:pt x="46" y="10"/>
                    <a:pt x="38" y="13"/>
                    <a:pt x="30" y="15"/>
                  </a:cubicBezTo>
                  <a:cubicBezTo>
                    <a:pt x="22" y="17"/>
                    <a:pt x="13" y="19"/>
                    <a:pt x="0"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7" name="Freeform 7112">
              <a:extLst>
                <a:ext uri="{FF2B5EF4-FFF2-40B4-BE49-F238E27FC236}">
                  <a16:creationId xmlns:a16="http://schemas.microsoft.com/office/drawing/2014/main" id="{D2333B7A-A1E8-4E12-BF61-0BFE6677469D}"/>
                </a:ext>
              </a:extLst>
            </p:cNvPr>
            <p:cNvSpPr>
              <a:spLocks/>
            </p:cNvSpPr>
            <p:nvPr/>
          </p:nvSpPr>
          <p:spPr bwMode="auto">
            <a:xfrm>
              <a:off x="3952373" y="6003780"/>
              <a:ext cx="41275" cy="7938"/>
            </a:xfrm>
            <a:custGeom>
              <a:avLst/>
              <a:gdLst>
                <a:gd name="T0" fmla="*/ 14 w 47"/>
                <a:gd name="T1" fmla="*/ 10 h 10"/>
                <a:gd name="T2" fmla="*/ 0 w 47"/>
                <a:gd name="T3" fmla="*/ 5 h 10"/>
                <a:gd name="T4" fmla="*/ 10 w 47"/>
                <a:gd name="T5" fmla="*/ 8 h 10"/>
                <a:gd name="T6" fmla="*/ 5 w 47"/>
                <a:gd name="T7" fmla="*/ 0 h 10"/>
                <a:gd name="T8" fmla="*/ 27 w 47"/>
                <a:gd name="T9" fmla="*/ 3 h 10"/>
                <a:gd name="T10" fmla="*/ 47 w 47"/>
                <a:gd name="T11" fmla="*/ 9 h 10"/>
                <a:gd name="T12" fmla="*/ 41 w 47"/>
                <a:gd name="T13" fmla="*/ 10 h 10"/>
                <a:gd name="T14" fmla="*/ 8 w 47"/>
                <a:gd name="T15" fmla="*/ 2 h 10"/>
                <a:gd name="T16" fmla="*/ 14 w 47"/>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0">
                  <a:moveTo>
                    <a:pt x="14" y="10"/>
                  </a:moveTo>
                  <a:cubicBezTo>
                    <a:pt x="5" y="8"/>
                    <a:pt x="0" y="6"/>
                    <a:pt x="0" y="5"/>
                  </a:cubicBezTo>
                  <a:cubicBezTo>
                    <a:pt x="5" y="6"/>
                    <a:pt x="6" y="7"/>
                    <a:pt x="10" y="8"/>
                  </a:cubicBezTo>
                  <a:cubicBezTo>
                    <a:pt x="3" y="3"/>
                    <a:pt x="2" y="1"/>
                    <a:pt x="5" y="0"/>
                  </a:cubicBezTo>
                  <a:cubicBezTo>
                    <a:pt x="20" y="4"/>
                    <a:pt x="15" y="1"/>
                    <a:pt x="27" y="3"/>
                  </a:cubicBezTo>
                  <a:cubicBezTo>
                    <a:pt x="36" y="6"/>
                    <a:pt x="34" y="7"/>
                    <a:pt x="47" y="9"/>
                  </a:cubicBezTo>
                  <a:cubicBezTo>
                    <a:pt x="37" y="8"/>
                    <a:pt x="45" y="10"/>
                    <a:pt x="41" y="10"/>
                  </a:cubicBezTo>
                  <a:cubicBezTo>
                    <a:pt x="25" y="7"/>
                    <a:pt x="19" y="4"/>
                    <a:pt x="8" y="2"/>
                  </a:cubicBezTo>
                  <a:cubicBezTo>
                    <a:pt x="10" y="5"/>
                    <a:pt x="15" y="8"/>
                    <a:pt x="14"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8" name="Freeform 7114">
              <a:extLst>
                <a:ext uri="{FF2B5EF4-FFF2-40B4-BE49-F238E27FC236}">
                  <a16:creationId xmlns:a16="http://schemas.microsoft.com/office/drawing/2014/main" id="{D96028B3-2C0D-49DF-AE55-9836F50CFF23}"/>
                </a:ext>
              </a:extLst>
            </p:cNvPr>
            <p:cNvSpPr>
              <a:spLocks/>
            </p:cNvSpPr>
            <p:nvPr/>
          </p:nvSpPr>
          <p:spPr bwMode="auto">
            <a:xfrm>
              <a:off x="3804735" y="5937105"/>
              <a:ext cx="31750" cy="15875"/>
            </a:xfrm>
            <a:custGeom>
              <a:avLst/>
              <a:gdLst>
                <a:gd name="T0" fmla="*/ 2 w 34"/>
                <a:gd name="T1" fmla="*/ 2 h 17"/>
                <a:gd name="T2" fmla="*/ 17 w 34"/>
                <a:gd name="T3" fmla="*/ 8 h 17"/>
                <a:gd name="T4" fmla="*/ 32 w 34"/>
                <a:gd name="T5" fmla="*/ 17 h 17"/>
                <a:gd name="T6" fmla="*/ 2 w 34"/>
                <a:gd name="T7" fmla="*/ 2 h 17"/>
              </a:gdLst>
              <a:ahLst/>
              <a:cxnLst>
                <a:cxn ang="0">
                  <a:pos x="T0" y="T1"/>
                </a:cxn>
                <a:cxn ang="0">
                  <a:pos x="T2" y="T3"/>
                </a:cxn>
                <a:cxn ang="0">
                  <a:pos x="T4" y="T5"/>
                </a:cxn>
                <a:cxn ang="0">
                  <a:pos x="T6" y="T7"/>
                </a:cxn>
              </a:cxnLst>
              <a:rect l="0" t="0" r="r" b="b"/>
              <a:pathLst>
                <a:path w="34" h="17">
                  <a:moveTo>
                    <a:pt x="2" y="2"/>
                  </a:moveTo>
                  <a:cubicBezTo>
                    <a:pt x="0" y="0"/>
                    <a:pt x="9" y="3"/>
                    <a:pt x="17" y="8"/>
                  </a:cubicBezTo>
                  <a:cubicBezTo>
                    <a:pt x="26" y="12"/>
                    <a:pt x="34" y="17"/>
                    <a:pt x="32" y="17"/>
                  </a:cubicBezTo>
                  <a:cubicBezTo>
                    <a:pt x="21" y="13"/>
                    <a:pt x="14" y="7"/>
                    <a:pt x="2"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19" name="Freeform 7117">
              <a:extLst>
                <a:ext uri="{FF2B5EF4-FFF2-40B4-BE49-F238E27FC236}">
                  <a16:creationId xmlns:a16="http://schemas.microsoft.com/office/drawing/2014/main" id="{DAA203F4-B5CD-465C-A3E2-46AC20EE765A}"/>
                </a:ext>
              </a:extLst>
            </p:cNvPr>
            <p:cNvSpPr>
              <a:spLocks/>
            </p:cNvSpPr>
            <p:nvPr/>
          </p:nvSpPr>
          <p:spPr bwMode="auto">
            <a:xfrm>
              <a:off x="4679448" y="4917930"/>
              <a:ext cx="23812" cy="30163"/>
            </a:xfrm>
            <a:custGeom>
              <a:avLst/>
              <a:gdLst>
                <a:gd name="T0" fmla="*/ 27 w 27"/>
                <a:gd name="T1" fmla="*/ 32 h 33"/>
                <a:gd name="T2" fmla="*/ 20 w 27"/>
                <a:gd name="T3" fmla="*/ 28 h 33"/>
                <a:gd name="T4" fmla="*/ 0 w 27"/>
                <a:gd name="T5" fmla="*/ 2 h 33"/>
                <a:gd name="T6" fmla="*/ 27 w 27"/>
                <a:gd name="T7" fmla="*/ 32 h 33"/>
              </a:gdLst>
              <a:ahLst/>
              <a:cxnLst>
                <a:cxn ang="0">
                  <a:pos x="T0" y="T1"/>
                </a:cxn>
                <a:cxn ang="0">
                  <a:pos x="T2" y="T3"/>
                </a:cxn>
                <a:cxn ang="0">
                  <a:pos x="T4" y="T5"/>
                </a:cxn>
                <a:cxn ang="0">
                  <a:pos x="T6" y="T7"/>
                </a:cxn>
              </a:cxnLst>
              <a:rect l="0" t="0" r="r" b="b"/>
              <a:pathLst>
                <a:path w="27" h="33">
                  <a:moveTo>
                    <a:pt x="27" y="32"/>
                  </a:moveTo>
                  <a:cubicBezTo>
                    <a:pt x="26" y="33"/>
                    <a:pt x="23" y="31"/>
                    <a:pt x="20" y="28"/>
                  </a:cubicBezTo>
                  <a:cubicBezTo>
                    <a:pt x="13" y="16"/>
                    <a:pt x="10" y="14"/>
                    <a:pt x="0" y="2"/>
                  </a:cubicBezTo>
                  <a:cubicBezTo>
                    <a:pt x="2" y="0"/>
                    <a:pt x="15" y="15"/>
                    <a:pt x="27"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sp>
          <p:nvSpPr>
            <p:cNvPr id="120" name="Freeform 7118">
              <a:extLst>
                <a:ext uri="{FF2B5EF4-FFF2-40B4-BE49-F238E27FC236}">
                  <a16:creationId xmlns:a16="http://schemas.microsoft.com/office/drawing/2014/main" id="{1F72224C-65BD-4161-95B8-A2E068DBB3E6}"/>
                </a:ext>
              </a:extLst>
            </p:cNvPr>
            <p:cNvSpPr>
              <a:spLocks/>
            </p:cNvSpPr>
            <p:nvPr/>
          </p:nvSpPr>
          <p:spPr bwMode="auto">
            <a:xfrm>
              <a:off x="4001585" y="4721080"/>
              <a:ext cx="36512" cy="11113"/>
            </a:xfrm>
            <a:custGeom>
              <a:avLst/>
              <a:gdLst>
                <a:gd name="T0" fmla="*/ 39 w 39"/>
                <a:gd name="T1" fmla="*/ 0 h 12"/>
                <a:gd name="T2" fmla="*/ 4 w 39"/>
                <a:gd name="T3" fmla="*/ 11 h 12"/>
                <a:gd name="T4" fmla="*/ 0 w 39"/>
                <a:gd name="T5" fmla="*/ 11 h 12"/>
                <a:gd name="T6" fmla="*/ 39 w 39"/>
                <a:gd name="T7" fmla="*/ 0 h 12"/>
              </a:gdLst>
              <a:ahLst/>
              <a:cxnLst>
                <a:cxn ang="0">
                  <a:pos x="T0" y="T1"/>
                </a:cxn>
                <a:cxn ang="0">
                  <a:pos x="T2" y="T3"/>
                </a:cxn>
                <a:cxn ang="0">
                  <a:pos x="T4" y="T5"/>
                </a:cxn>
                <a:cxn ang="0">
                  <a:pos x="T6" y="T7"/>
                </a:cxn>
              </a:cxnLst>
              <a:rect l="0" t="0" r="r" b="b"/>
              <a:pathLst>
                <a:path w="39" h="12">
                  <a:moveTo>
                    <a:pt x="39" y="0"/>
                  </a:moveTo>
                  <a:cubicBezTo>
                    <a:pt x="4" y="11"/>
                    <a:pt x="4" y="11"/>
                    <a:pt x="4" y="11"/>
                  </a:cubicBezTo>
                  <a:cubicBezTo>
                    <a:pt x="4" y="10"/>
                    <a:pt x="0" y="12"/>
                    <a:pt x="0" y="11"/>
                  </a:cubicBezTo>
                  <a:cubicBezTo>
                    <a:pt x="16" y="4"/>
                    <a:pt x="28" y="1"/>
                    <a:pt x="3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EBF70"/>
                </a:solidFill>
              </a:endParaRPr>
            </a:p>
          </p:txBody>
        </p:sp>
      </p:grpSp>
      <p:pic>
        <p:nvPicPr>
          <p:cNvPr id="1132" name="图片 1131" descr="图片包含 游戏机, 食物, 玻璃&#10;&#10;描述已自动生成">
            <a:extLst>
              <a:ext uri="{FF2B5EF4-FFF2-40B4-BE49-F238E27FC236}">
                <a16:creationId xmlns:a16="http://schemas.microsoft.com/office/drawing/2014/main" id="{32EDF05C-2BE0-46B8-8E11-918B10258B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151185"/>
            <a:ext cx="12192000" cy="2633631"/>
          </a:xfrm>
          <a:prstGeom prst="rect">
            <a:avLst/>
          </a:prstGeom>
        </p:spPr>
      </p:pic>
      <p:pic>
        <p:nvPicPr>
          <p:cNvPr id="2052" name="Picture 4" descr="白色鸽子元素|png,白色,和平鸽,免扣元素,透明">
            <a:extLst>
              <a:ext uri="{FF2B5EF4-FFF2-40B4-BE49-F238E27FC236}">
                <a16:creationId xmlns:a16="http://schemas.microsoft.com/office/drawing/2014/main" id="{4659F8F6-9089-2B40-24DD-FA700932FC4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37931" y="-122027"/>
            <a:ext cx="4029406" cy="3784458"/>
          </a:xfrm>
          <a:prstGeom prst="rect">
            <a:avLst/>
          </a:prstGeom>
          <a:noFill/>
          <a:extLst>
            <a:ext uri="{909E8E84-426E-40DD-AFC4-6F175D3DCCD1}">
              <a14:hiddenFill xmlns:a14="http://schemas.microsoft.com/office/drawing/2010/main">
                <a:solidFill>
                  <a:srgbClr val="FFFFFF"/>
                </a:solidFill>
              </a14:hiddenFill>
            </a:ext>
          </a:extLst>
        </p:spPr>
      </p:pic>
      <p:pic>
        <p:nvPicPr>
          <p:cNvPr id="1123" name="Picture 4" descr="白色鸽子元素|png,白色,和平鸽,免扣元素,透明">
            <a:extLst>
              <a:ext uri="{FF2B5EF4-FFF2-40B4-BE49-F238E27FC236}">
                <a16:creationId xmlns:a16="http://schemas.microsoft.com/office/drawing/2014/main" id="{E4437A70-09C8-4812-7CE8-C5DDFC762DB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511619" y="-122027"/>
            <a:ext cx="4029406" cy="3784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3748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0"/>
                <a:lumOff val="100000"/>
              </a:schemeClr>
            </a:gs>
            <a:gs pos="71000">
              <a:schemeClr val="accent2">
                <a:lumMod val="20000"/>
                <a:lumOff val="80000"/>
              </a:schemeClr>
            </a:gs>
          </a:gsLst>
          <a:lin ang="14400000" scaled="0"/>
        </a:gra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2106CB-84EA-45F6-9AC7-811DBC44EB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5126454"/>
            <a:ext cx="12192000" cy="2238574"/>
          </a:xfrm>
          <a:prstGeom prst="rect">
            <a:avLst/>
          </a:prstGeom>
        </p:spPr>
      </p:pic>
      <p:sp>
        <p:nvSpPr>
          <p:cNvPr id="13" name="标题 12">
            <a:extLst>
              <a:ext uri="{FF2B5EF4-FFF2-40B4-BE49-F238E27FC236}">
                <a16:creationId xmlns:a16="http://schemas.microsoft.com/office/drawing/2014/main" id="{FF0FEC73-33CF-4974-97AC-A106BC666A8B}"/>
              </a:ext>
            </a:extLst>
          </p:cNvPr>
          <p:cNvSpPr>
            <a:spLocks noGrp="1"/>
          </p:cNvSpPr>
          <p:nvPr>
            <p:ph type="title"/>
          </p:nvPr>
        </p:nvSpPr>
        <p:spPr/>
        <p:txBody>
          <a:bodyPr/>
          <a:lstStyle/>
          <a:p>
            <a:r>
              <a:rPr lang="zh-CN" altLang="en-US" dirty="0">
                <a:latin typeface="+mj-ea"/>
                <a:ea typeface="+mj-ea"/>
              </a:rPr>
              <a:t>自我评价</a:t>
            </a:r>
          </a:p>
        </p:txBody>
      </p:sp>
      <p:sp>
        <p:nvSpPr>
          <p:cNvPr id="4" name="矩形: 圆角 3">
            <a:extLst>
              <a:ext uri="{FF2B5EF4-FFF2-40B4-BE49-F238E27FC236}">
                <a16:creationId xmlns:a16="http://schemas.microsoft.com/office/drawing/2014/main" id="{E3DA932C-AB7D-4B0A-BB13-DB836C7AD9FA}"/>
              </a:ext>
            </a:extLst>
          </p:cNvPr>
          <p:cNvSpPr/>
          <p:nvPr/>
        </p:nvSpPr>
        <p:spPr>
          <a:xfrm>
            <a:off x="740031" y="1324467"/>
            <a:ext cx="3356658" cy="4209066"/>
          </a:xfrm>
          <a:prstGeom prst="roundRect">
            <a:avLst>
              <a:gd name="adj" fmla="val 9682"/>
            </a:avLst>
          </a:prstGeom>
          <a:solidFill>
            <a:schemeClr val="bg1"/>
          </a:solidFill>
          <a:ln>
            <a:noFill/>
          </a:ln>
          <a:effectLst>
            <a:outerShdw blurRad="228600" dist="38100" dir="5400000" sx="99000" sy="99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组合 1">
            <a:extLst>
              <a:ext uri="{FF2B5EF4-FFF2-40B4-BE49-F238E27FC236}">
                <a16:creationId xmlns:a16="http://schemas.microsoft.com/office/drawing/2014/main" id="{80FF36AE-23CA-BF40-BD2A-6EF137DA2ED2}"/>
              </a:ext>
            </a:extLst>
          </p:cNvPr>
          <p:cNvGrpSpPr/>
          <p:nvPr/>
        </p:nvGrpSpPr>
        <p:grpSpPr>
          <a:xfrm>
            <a:off x="1071144" y="1840625"/>
            <a:ext cx="2694432" cy="576784"/>
            <a:chOff x="1071144" y="2009266"/>
            <a:chExt cx="2694432" cy="576784"/>
          </a:xfrm>
        </p:grpSpPr>
        <p:sp>
          <p:nvSpPr>
            <p:cNvPr id="5" name="矩形: 圆角 4">
              <a:extLst>
                <a:ext uri="{FF2B5EF4-FFF2-40B4-BE49-F238E27FC236}">
                  <a16:creationId xmlns:a16="http://schemas.microsoft.com/office/drawing/2014/main" id="{E1D1B54C-5126-47A3-AF81-719EC0873B98}"/>
                </a:ext>
              </a:extLst>
            </p:cNvPr>
            <p:cNvSpPr/>
            <p:nvPr/>
          </p:nvSpPr>
          <p:spPr>
            <a:xfrm>
              <a:off x="1071144" y="2009266"/>
              <a:ext cx="2694432" cy="576784"/>
            </a:xfrm>
            <a:prstGeom prst="roundRect">
              <a:avLst>
                <a:gd name="adj" fmla="val 50000"/>
              </a:avLst>
            </a:prstGeom>
            <a:gradFill>
              <a:gsLst>
                <a:gs pos="0">
                  <a:schemeClr val="accent1">
                    <a:lumMod val="60000"/>
                    <a:lumOff val="40000"/>
                  </a:schemeClr>
                </a:gs>
                <a:gs pos="79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文本框 5">
              <a:extLst>
                <a:ext uri="{FF2B5EF4-FFF2-40B4-BE49-F238E27FC236}">
                  <a16:creationId xmlns:a16="http://schemas.microsoft.com/office/drawing/2014/main" id="{D7D35B84-CD50-4362-8F09-DB09D6455E35}"/>
                </a:ext>
              </a:extLst>
            </p:cNvPr>
            <p:cNvSpPr txBox="1"/>
            <p:nvPr/>
          </p:nvSpPr>
          <p:spPr>
            <a:xfrm>
              <a:off x="1193952" y="2066825"/>
              <a:ext cx="2448817" cy="461665"/>
            </a:xfrm>
            <a:prstGeom prst="rect">
              <a:avLst/>
            </a:prstGeom>
            <a:noFill/>
            <a:ln>
              <a:noFill/>
            </a:ln>
          </p:spPr>
          <p:txBody>
            <a:bodyPr wrap="square">
              <a:spAutoFit/>
            </a:bodyPr>
            <a:lstStyle/>
            <a:p>
              <a:pPr algn="ctr">
                <a:defRPr/>
              </a:pPr>
              <a:r>
                <a:rPr lang="zh-CN" altLang="en-US" sz="2400" dirty="0">
                  <a:solidFill>
                    <a:schemeClr val="bg1"/>
                  </a:solidFill>
                  <a:latin typeface="+mj-ea"/>
                  <a:ea typeface="+mj-ea"/>
                </a:rPr>
                <a:t>关键词标题</a:t>
              </a:r>
            </a:p>
          </p:txBody>
        </p:sp>
      </p:grpSp>
      <p:sp>
        <p:nvSpPr>
          <p:cNvPr id="7" name="文本框 6">
            <a:extLst>
              <a:ext uri="{FF2B5EF4-FFF2-40B4-BE49-F238E27FC236}">
                <a16:creationId xmlns:a16="http://schemas.microsoft.com/office/drawing/2014/main" id="{7EB23E0E-BE79-4C06-AB97-2453E31FC1BA}"/>
              </a:ext>
            </a:extLst>
          </p:cNvPr>
          <p:cNvSpPr txBox="1"/>
          <p:nvPr/>
        </p:nvSpPr>
        <p:spPr>
          <a:xfrm>
            <a:off x="883943" y="2656588"/>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8" name="椭圆 7">
            <a:extLst>
              <a:ext uri="{FF2B5EF4-FFF2-40B4-BE49-F238E27FC236}">
                <a16:creationId xmlns:a16="http://schemas.microsoft.com/office/drawing/2014/main" id="{2BB87659-9EF7-4B48-9281-EB860C1005D3}"/>
              </a:ext>
            </a:extLst>
          </p:cNvPr>
          <p:cNvSpPr/>
          <p:nvPr/>
        </p:nvSpPr>
        <p:spPr>
          <a:xfrm>
            <a:off x="2113181" y="5131710"/>
            <a:ext cx="122679" cy="12267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椭圆 8">
            <a:extLst>
              <a:ext uri="{FF2B5EF4-FFF2-40B4-BE49-F238E27FC236}">
                <a16:creationId xmlns:a16="http://schemas.microsoft.com/office/drawing/2014/main" id="{110C3BE0-54FB-46DC-B614-C7CAF549991C}"/>
              </a:ext>
            </a:extLst>
          </p:cNvPr>
          <p:cNvSpPr/>
          <p:nvPr/>
        </p:nvSpPr>
        <p:spPr>
          <a:xfrm>
            <a:off x="2357021" y="5131710"/>
            <a:ext cx="122679" cy="1226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椭圆 9">
            <a:extLst>
              <a:ext uri="{FF2B5EF4-FFF2-40B4-BE49-F238E27FC236}">
                <a16:creationId xmlns:a16="http://schemas.microsoft.com/office/drawing/2014/main" id="{4C7D8E5F-C2AE-41B5-B40E-0F62658F46A4}"/>
              </a:ext>
            </a:extLst>
          </p:cNvPr>
          <p:cNvSpPr/>
          <p:nvPr/>
        </p:nvSpPr>
        <p:spPr>
          <a:xfrm>
            <a:off x="2600861" y="5131710"/>
            <a:ext cx="122679" cy="1226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文本框 10">
            <a:extLst>
              <a:ext uri="{FF2B5EF4-FFF2-40B4-BE49-F238E27FC236}">
                <a16:creationId xmlns:a16="http://schemas.microsoft.com/office/drawing/2014/main" id="{385A70AC-3415-41AA-86BA-9F036C6DBEBA}"/>
              </a:ext>
            </a:extLst>
          </p:cNvPr>
          <p:cNvSpPr txBox="1"/>
          <p:nvPr/>
        </p:nvSpPr>
        <p:spPr>
          <a:xfrm>
            <a:off x="883943" y="3605528"/>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14" name="矩形: 圆角 13">
            <a:extLst>
              <a:ext uri="{FF2B5EF4-FFF2-40B4-BE49-F238E27FC236}">
                <a16:creationId xmlns:a16="http://schemas.microsoft.com/office/drawing/2014/main" id="{A33E9E12-995B-466C-9EC5-D4CEED018E0A}"/>
              </a:ext>
            </a:extLst>
          </p:cNvPr>
          <p:cNvSpPr/>
          <p:nvPr/>
        </p:nvSpPr>
        <p:spPr>
          <a:xfrm>
            <a:off x="4417671" y="1324467"/>
            <a:ext cx="3356658" cy="4209066"/>
          </a:xfrm>
          <a:prstGeom prst="roundRect">
            <a:avLst>
              <a:gd name="adj" fmla="val 9682"/>
            </a:avLst>
          </a:prstGeom>
          <a:solidFill>
            <a:schemeClr val="bg1"/>
          </a:solidFill>
          <a:ln>
            <a:noFill/>
          </a:ln>
          <a:effectLst>
            <a:outerShdw blurRad="228600" dist="38100" dir="5400000" sx="99000" sy="99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组合 2">
            <a:extLst>
              <a:ext uri="{FF2B5EF4-FFF2-40B4-BE49-F238E27FC236}">
                <a16:creationId xmlns:a16="http://schemas.microsoft.com/office/drawing/2014/main" id="{F6F883B6-A537-A9F6-0B1B-2D504A319CA9}"/>
              </a:ext>
            </a:extLst>
          </p:cNvPr>
          <p:cNvGrpSpPr/>
          <p:nvPr/>
        </p:nvGrpSpPr>
        <p:grpSpPr>
          <a:xfrm>
            <a:off x="4748784" y="1840625"/>
            <a:ext cx="2694432" cy="576784"/>
            <a:chOff x="4748784" y="2009266"/>
            <a:chExt cx="2694432" cy="576784"/>
          </a:xfrm>
        </p:grpSpPr>
        <p:sp>
          <p:nvSpPr>
            <p:cNvPr id="15" name="矩形: 圆角 14">
              <a:extLst>
                <a:ext uri="{FF2B5EF4-FFF2-40B4-BE49-F238E27FC236}">
                  <a16:creationId xmlns:a16="http://schemas.microsoft.com/office/drawing/2014/main" id="{4C5B0691-FCF0-489D-B8E6-53BB1E89EF4E}"/>
                </a:ext>
              </a:extLst>
            </p:cNvPr>
            <p:cNvSpPr/>
            <p:nvPr/>
          </p:nvSpPr>
          <p:spPr>
            <a:xfrm>
              <a:off x="4748784" y="2009266"/>
              <a:ext cx="2694432" cy="576784"/>
            </a:xfrm>
            <a:prstGeom prst="roundRect">
              <a:avLst>
                <a:gd name="adj" fmla="val 50000"/>
              </a:avLst>
            </a:prstGeom>
            <a:gradFill>
              <a:gsLst>
                <a:gs pos="0">
                  <a:schemeClr val="accent1">
                    <a:lumMod val="60000"/>
                    <a:lumOff val="40000"/>
                  </a:schemeClr>
                </a:gs>
                <a:gs pos="79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文本框 15">
              <a:extLst>
                <a:ext uri="{FF2B5EF4-FFF2-40B4-BE49-F238E27FC236}">
                  <a16:creationId xmlns:a16="http://schemas.microsoft.com/office/drawing/2014/main" id="{8DDCBF83-79C4-4E24-878F-A80D15A7D396}"/>
                </a:ext>
              </a:extLst>
            </p:cNvPr>
            <p:cNvSpPr txBox="1"/>
            <p:nvPr/>
          </p:nvSpPr>
          <p:spPr>
            <a:xfrm>
              <a:off x="4871592" y="2066825"/>
              <a:ext cx="2448817" cy="461665"/>
            </a:xfrm>
            <a:prstGeom prst="rect">
              <a:avLst/>
            </a:prstGeom>
            <a:noFill/>
            <a:ln>
              <a:noFill/>
            </a:ln>
          </p:spPr>
          <p:txBody>
            <a:bodyPr wrap="square">
              <a:spAutoFit/>
            </a:bodyPr>
            <a:lstStyle/>
            <a:p>
              <a:pPr algn="ctr">
                <a:defRPr/>
              </a:pPr>
              <a:r>
                <a:rPr lang="zh-CN" altLang="en-US" sz="2400" dirty="0">
                  <a:solidFill>
                    <a:schemeClr val="bg1"/>
                  </a:solidFill>
                  <a:latin typeface="+mj-ea"/>
                  <a:ea typeface="+mj-ea"/>
                </a:rPr>
                <a:t>关键词标题</a:t>
              </a:r>
            </a:p>
          </p:txBody>
        </p:sp>
      </p:grpSp>
      <p:sp>
        <p:nvSpPr>
          <p:cNvPr id="17" name="文本框 16">
            <a:extLst>
              <a:ext uri="{FF2B5EF4-FFF2-40B4-BE49-F238E27FC236}">
                <a16:creationId xmlns:a16="http://schemas.microsoft.com/office/drawing/2014/main" id="{DACB20A4-6DB0-4B91-854B-A24AB8D00CEE}"/>
              </a:ext>
            </a:extLst>
          </p:cNvPr>
          <p:cNvSpPr txBox="1"/>
          <p:nvPr/>
        </p:nvSpPr>
        <p:spPr>
          <a:xfrm>
            <a:off x="4561583" y="2656588"/>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18" name="椭圆 17">
            <a:extLst>
              <a:ext uri="{FF2B5EF4-FFF2-40B4-BE49-F238E27FC236}">
                <a16:creationId xmlns:a16="http://schemas.microsoft.com/office/drawing/2014/main" id="{E6C66C33-734E-428A-A664-22026C22479C}"/>
              </a:ext>
            </a:extLst>
          </p:cNvPr>
          <p:cNvSpPr/>
          <p:nvPr/>
        </p:nvSpPr>
        <p:spPr>
          <a:xfrm>
            <a:off x="5790821" y="5131710"/>
            <a:ext cx="122679" cy="1226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椭圆 18">
            <a:extLst>
              <a:ext uri="{FF2B5EF4-FFF2-40B4-BE49-F238E27FC236}">
                <a16:creationId xmlns:a16="http://schemas.microsoft.com/office/drawing/2014/main" id="{E5F35691-0043-4800-AA3B-B7E27E86D4D3}"/>
              </a:ext>
            </a:extLst>
          </p:cNvPr>
          <p:cNvSpPr/>
          <p:nvPr/>
        </p:nvSpPr>
        <p:spPr>
          <a:xfrm>
            <a:off x="6034661" y="5131710"/>
            <a:ext cx="122679" cy="12267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椭圆 19">
            <a:extLst>
              <a:ext uri="{FF2B5EF4-FFF2-40B4-BE49-F238E27FC236}">
                <a16:creationId xmlns:a16="http://schemas.microsoft.com/office/drawing/2014/main" id="{52CEA8AD-E10E-4FF1-BB40-E84DFED69C64}"/>
              </a:ext>
            </a:extLst>
          </p:cNvPr>
          <p:cNvSpPr/>
          <p:nvPr/>
        </p:nvSpPr>
        <p:spPr>
          <a:xfrm>
            <a:off x="6278501" y="5131710"/>
            <a:ext cx="122679" cy="1226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E857718A-A8DC-4997-80CC-72B380062232}"/>
              </a:ext>
            </a:extLst>
          </p:cNvPr>
          <p:cNvSpPr txBox="1"/>
          <p:nvPr/>
        </p:nvSpPr>
        <p:spPr>
          <a:xfrm>
            <a:off x="4561583" y="3605528"/>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22" name="矩形: 圆角 21">
            <a:extLst>
              <a:ext uri="{FF2B5EF4-FFF2-40B4-BE49-F238E27FC236}">
                <a16:creationId xmlns:a16="http://schemas.microsoft.com/office/drawing/2014/main" id="{648E8330-39DB-4FFF-9F73-4902C4C38D1C}"/>
              </a:ext>
            </a:extLst>
          </p:cNvPr>
          <p:cNvSpPr/>
          <p:nvPr/>
        </p:nvSpPr>
        <p:spPr>
          <a:xfrm>
            <a:off x="8095311" y="1324467"/>
            <a:ext cx="3356658" cy="4209066"/>
          </a:xfrm>
          <a:prstGeom prst="roundRect">
            <a:avLst>
              <a:gd name="adj" fmla="val 9682"/>
            </a:avLst>
          </a:prstGeom>
          <a:solidFill>
            <a:schemeClr val="bg1"/>
          </a:solidFill>
          <a:ln>
            <a:noFill/>
          </a:ln>
          <a:effectLst>
            <a:outerShdw blurRad="228600" dist="38100" dir="5400000" sx="99000" sy="99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组合 29">
            <a:extLst>
              <a:ext uri="{FF2B5EF4-FFF2-40B4-BE49-F238E27FC236}">
                <a16:creationId xmlns:a16="http://schemas.microsoft.com/office/drawing/2014/main" id="{B43CD987-27BA-F42D-0A9E-C205EFDB3B8B}"/>
              </a:ext>
            </a:extLst>
          </p:cNvPr>
          <p:cNvGrpSpPr/>
          <p:nvPr/>
        </p:nvGrpSpPr>
        <p:grpSpPr>
          <a:xfrm>
            <a:off x="8426424" y="1840625"/>
            <a:ext cx="2694432" cy="576784"/>
            <a:chOff x="8426424" y="2009266"/>
            <a:chExt cx="2694432" cy="576784"/>
          </a:xfrm>
        </p:grpSpPr>
        <p:sp>
          <p:nvSpPr>
            <p:cNvPr id="23" name="矩形: 圆角 22">
              <a:extLst>
                <a:ext uri="{FF2B5EF4-FFF2-40B4-BE49-F238E27FC236}">
                  <a16:creationId xmlns:a16="http://schemas.microsoft.com/office/drawing/2014/main" id="{29AB1533-1426-43A3-BDE0-6BACE3D03025}"/>
                </a:ext>
              </a:extLst>
            </p:cNvPr>
            <p:cNvSpPr/>
            <p:nvPr/>
          </p:nvSpPr>
          <p:spPr>
            <a:xfrm>
              <a:off x="8426424" y="2009266"/>
              <a:ext cx="2694432" cy="576784"/>
            </a:xfrm>
            <a:prstGeom prst="roundRect">
              <a:avLst>
                <a:gd name="adj" fmla="val 50000"/>
              </a:avLst>
            </a:prstGeom>
            <a:gradFill>
              <a:gsLst>
                <a:gs pos="0">
                  <a:schemeClr val="accent1">
                    <a:lumMod val="60000"/>
                    <a:lumOff val="40000"/>
                  </a:schemeClr>
                </a:gs>
                <a:gs pos="79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a:extLst>
                <a:ext uri="{FF2B5EF4-FFF2-40B4-BE49-F238E27FC236}">
                  <a16:creationId xmlns:a16="http://schemas.microsoft.com/office/drawing/2014/main" id="{34A1A547-AD85-495B-9EF9-9E5CFC9F6382}"/>
                </a:ext>
              </a:extLst>
            </p:cNvPr>
            <p:cNvSpPr txBox="1"/>
            <p:nvPr/>
          </p:nvSpPr>
          <p:spPr>
            <a:xfrm>
              <a:off x="8549231" y="2066825"/>
              <a:ext cx="2448817" cy="461665"/>
            </a:xfrm>
            <a:prstGeom prst="rect">
              <a:avLst/>
            </a:prstGeom>
            <a:noFill/>
            <a:ln>
              <a:noFill/>
            </a:ln>
          </p:spPr>
          <p:txBody>
            <a:bodyPr wrap="square">
              <a:spAutoFit/>
            </a:bodyPr>
            <a:lstStyle/>
            <a:p>
              <a:pPr algn="ctr">
                <a:defRPr/>
              </a:pPr>
              <a:r>
                <a:rPr lang="zh-CN" altLang="en-US" sz="2400" dirty="0">
                  <a:solidFill>
                    <a:schemeClr val="bg1"/>
                  </a:solidFill>
                  <a:latin typeface="+mj-ea"/>
                  <a:ea typeface="+mj-ea"/>
                </a:rPr>
                <a:t>关键词标题</a:t>
              </a:r>
            </a:p>
          </p:txBody>
        </p:sp>
      </p:grpSp>
      <p:sp>
        <p:nvSpPr>
          <p:cNvPr id="25" name="文本框 24">
            <a:extLst>
              <a:ext uri="{FF2B5EF4-FFF2-40B4-BE49-F238E27FC236}">
                <a16:creationId xmlns:a16="http://schemas.microsoft.com/office/drawing/2014/main" id="{3BC69D5F-4DD9-42CE-A0B0-0E9AA7421414}"/>
              </a:ext>
            </a:extLst>
          </p:cNvPr>
          <p:cNvSpPr txBox="1"/>
          <p:nvPr/>
        </p:nvSpPr>
        <p:spPr>
          <a:xfrm>
            <a:off x="8239223" y="2656588"/>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26" name="椭圆 25">
            <a:extLst>
              <a:ext uri="{FF2B5EF4-FFF2-40B4-BE49-F238E27FC236}">
                <a16:creationId xmlns:a16="http://schemas.microsoft.com/office/drawing/2014/main" id="{056E25FD-E265-4AFE-BBF8-5F6C574093B9}"/>
              </a:ext>
            </a:extLst>
          </p:cNvPr>
          <p:cNvSpPr/>
          <p:nvPr/>
        </p:nvSpPr>
        <p:spPr>
          <a:xfrm>
            <a:off x="9468461" y="5131710"/>
            <a:ext cx="122679" cy="1226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椭圆 26">
            <a:extLst>
              <a:ext uri="{FF2B5EF4-FFF2-40B4-BE49-F238E27FC236}">
                <a16:creationId xmlns:a16="http://schemas.microsoft.com/office/drawing/2014/main" id="{ED02CD69-F0CB-4C44-B38E-3FE4EF8DB2AE}"/>
              </a:ext>
            </a:extLst>
          </p:cNvPr>
          <p:cNvSpPr/>
          <p:nvPr/>
        </p:nvSpPr>
        <p:spPr>
          <a:xfrm>
            <a:off x="9712301" y="5131710"/>
            <a:ext cx="122679" cy="1226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椭圆 27">
            <a:extLst>
              <a:ext uri="{FF2B5EF4-FFF2-40B4-BE49-F238E27FC236}">
                <a16:creationId xmlns:a16="http://schemas.microsoft.com/office/drawing/2014/main" id="{D970606B-54E7-436D-84C0-C738B3CC9F98}"/>
              </a:ext>
            </a:extLst>
          </p:cNvPr>
          <p:cNvSpPr/>
          <p:nvPr/>
        </p:nvSpPr>
        <p:spPr>
          <a:xfrm>
            <a:off x="9956141" y="5131710"/>
            <a:ext cx="122679" cy="12267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文本框 28">
            <a:extLst>
              <a:ext uri="{FF2B5EF4-FFF2-40B4-BE49-F238E27FC236}">
                <a16:creationId xmlns:a16="http://schemas.microsoft.com/office/drawing/2014/main" id="{D6C1DA8D-D336-4A45-9D63-55B37AD6E82A}"/>
              </a:ext>
            </a:extLst>
          </p:cNvPr>
          <p:cNvSpPr txBox="1"/>
          <p:nvPr/>
        </p:nvSpPr>
        <p:spPr>
          <a:xfrm>
            <a:off x="8239223" y="3605528"/>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Tree>
    <p:extLst>
      <p:ext uri="{BB962C8B-B14F-4D97-AF65-F5344CB8AC3E}">
        <p14:creationId xmlns:p14="http://schemas.microsoft.com/office/powerpoint/2010/main" val="22786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0"/>
                <a:lumOff val="100000"/>
              </a:schemeClr>
            </a:gs>
            <a:gs pos="71000">
              <a:schemeClr val="accent2">
                <a:lumMod val="20000"/>
                <a:lumOff val="80000"/>
              </a:schemeClr>
            </a:gs>
          </a:gsLst>
          <a:lin ang="14400000" scaled="0"/>
        </a:gra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2106CB-84EA-45F6-9AC7-811DBC44EB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5126454"/>
            <a:ext cx="12192000" cy="2238574"/>
          </a:xfrm>
          <a:prstGeom prst="rect">
            <a:avLst/>
          </a:prstGeom>
        </p:spPr>
      </p:pic>
      <p:sp>
        <p:nvSpPr>
          <p:cNvPr id="13" name="标题 12">
            <a:extLst>
              <a:ext uri="{FF2B5EF4-FFF2-40B4-BE49-F238E27FC236}">
                <a16:creationId xmlns:a16="http://schemas.microsoft.com/office/drawing/2014/main" id="{FF0FEC73-33CF-4974-97AC-A106BC666A8B}"/>
              </a:ext>
            </a:extLst>
          </p:cNvPr>
          <p:cNvSpPr>
            <a:spLocks noGrp="1"/>
          </p:cNvSpPr>
          <p:nvPr>
            <p:ph type="title"/>
          </p:nvPr>
        </p:nvSpPr>
        <p:spPr/>
        <p:txBody>
          <a:bodyPr/>
          <a:lstStyle/>
          <a:p>
            <a:r>
              <a:rPr lang="zh-CN" altLang="en-US" dirty="0">
                <a:latin typeface="+mj-ea"/>
                <a:ea typeface="+mj-ea"/>
              </a:rPr>
              <a:t>自我评价</a:t>
            </a:r>
          </a:p>
        </p:txBody>
      </p:sp>
      <p:grpSp>
        <p:nvGrpSpPr>
          <p:cNvPr id="33" name="组合 32">
            <a:extLst>
              <a:ext uri="{FF2B5EF4-FFF2-40B4-BE49-F238E27FC236}">
                <a16:creationId xmlns:a16="http://schemas.microsoft.com/office/drawing/2014/main" id="{6141993B-7A8C-5078-4D7A-F9419007FC4A}"/>
              </a:ext>
            </a:extLst>
          </p:cNvPr>
          <p:cNvGrpSpPr/>
          <p:nvPr/>
        </p:nvGrpSpPr>
        <p:grpSpPr>
          <a:xfrm>
            <a:off x="928231" y="1675721"/>
            <a:ext cx="3796169" cy="3620796"/>
            <a:chOff x="826631" y="1570673"/>
            <a:chExt cx="3796169" cy="3620796"/>
          </a:xfrm>
        </p:grpSpPr>
        <p:sp>
          <p:nvSpPr>
            <p:cNvPr id="34" name="文本框 33">
              <a:extLst>
                <a:ext uri="{FF2B5EF4-FFF2-40B4-BE49-F238E27FC236}">
                  <a16:creationId xmlns:a16="http://schemas.microsoft.com/office/drawing/2014/main" id="{C28CA867-82C6-8104-F85A-DE36C8FD1A05}"/>
                </a:ext>
              </a:extLst>
            </p:cNvPr>
            <p:cNvSpPr txBox="1"/>
            <p:nvPr/>
          </p:nvSpPr>
          <p:spPr>
            <a:xfrm>
              <a:off x="826631" y="1570673"/>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13800" dirty="0">
                <a:solidFill>
                  <a:schemeClr val="tx1">
                    <a:lumMod val="75000"/>
                    <a:lumOff val="25000"/>
                  </a:schemeClr>
                </a:solidFill>
                <a:cs typeface="+mn-ea"/>
                <a:sym typeface="+mn-lt"/>
              </a:endParaRPr>
            </a:p>
          </p:txBody>
        </p:sp>
        <p:cxnSp>
          <p:nvCxnSpPr>
            <p:cNvPr id="35" name="直接连接符 34">
              <a:extLst>
                <a:ext uri="{FF2B5EF4-FFF2-40B4-BE49-F238E27FC236}">
                  <a16:creationId xmlns:a16="http://schemas.microsoft.com/office/drawing/2014/main" id="{A387F280-487E-B7D0-AC7E-E7736618D39B}"/>
                </a:ext>
              </a:extLst>
            </p:cNvPr>
            <p:cNvCxnSpPr/>
            <p:nvPr/>
          </p:nvCxnSpPr>
          <p:spPr>
            <a:xfrm>
              <a:off x="826631" y="2602622"/>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4A53C59D-B6F7-2349-3723-57E2D82A990D}"/>
                </a:ext>
              </a:extLst>
            </p:cNvPr>
            <p:cNvSpPr txBox="1"/>
            <p:nvPr/>
          </p:nvSpPr>
          <p:spPr>
            <a:xfrm>
              <a:off x="826631" y="2136210"/>
              <a:ext cx="3089578" cy="338554"/>
            </a:xfrm>
            <a:prstGeom prst="rect">
              <a:avLst/>
            </a:prstGeom>
            <a:noFill/>
          </p:spPr>
          <p:txBody>
            <a:bodyPr wrap="square" lIns="0" tIns="0" rIns="0" bIns="0" rtlCol="0">
              <a:spAutoFit/>
            </a:bodyPr>
            <a:lstStyle/>
            <a:p>
              <a:r>
                <a:rPr lang="zh-CN" altLang="en-US" sz="2200" b="1" spc="300" dirty="0">
                  <a:solidFill>
                    <a:schemeClr val="accent1"/>
                  </a:solidFill>
                  <a:cs typeface="+mn-ea"/>
                  <a:sym typeface="+mn-lt"/>
                </a:rPr>
                <a:t>关键词标题</a:t>
              </a:r>
            </a:p>
          </p:txBody>
        </p:sp>
        <p:sp>
          <p:nvSpPr>
            <p:cNvPr id="37" name="矩形 36">
              <a:extLst>
                <a:ext uri="{FF2B5EF4-FFF2-40B4-BE49-F238E27FC236}">
                  <a16:creationId xmlns:a16="http://schemas.microsoft.com/office/drawing/2014/main" id="{A7F9983A-65E3-A551-662E-5B3EED923FEE}"/>
                </a:ext>
              </a:extLst>
            </p:cNvPr>
            <p:cNvSpPr/>
            <p:nvPr/>
          </p:nvSpPr>
          <p:spPr>
            <a:xfrm>
              <a:off x="826631" y="2971309"/>
              <a:ext cx="3796169" cy="2220160"/>
            </a:xfrm>
            <a:prstGeom prst="rect">
              <a:avLst/>
            </a:prstGeom>
            <a:noFill/>
          </p:spPr>
          <p:txBody>
            <a:bodyPr wrap="square" lIns="0" tIns="0" rIns="0" bIns="0" rtlCol="0">
              <a:spAutoFit/>
            </a:bodyPr>
            <a:lstStyle/>
            <a:p>
              <a:pPr>
                <a:lnSpc>
                  <a:spcPct val="13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endParaRPr lang="en-US" altLang="zh-CN" sz="1600" dirty="0">
                <a:solidFill>
                  <a:schemeClr val="tx1">
                    <a:lumMod val="75000"/>
                    <a:lumOff val="25000"/>
                  </a:schemeClr>
                </a:solidFill>
                <a:latin typeface="+mn-ea"/>
              </a:endParaRPr>
            </a:p>
            <a:p>
              <a:pPr>
                <a:lnSpc>
                  <a:spcPct val="13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p>
            <a:p>
              <a:pPr>
                <a:lnSpc>
                  <a:spcPct val="130000"/>
                </a:lnSpc>
              </a:pPr>
              <a:endParaRPr lang="zh-CN" altLang="en-US" sz="1600" b="0" dirty="0">
                <a:solidFill>
                  <a:schemeClr val="tx1">
                    <a:lumMod val="75000"/>
                    <a:lumOff val="25000"/>
                  </a:schemeClr>
                </a:solidFill>
                <a:effectLst/>
                <a:latin typeface="+mn-ea"/>
              </a:endParaRPr>
            </a:p>
          </p:txBody>
        </p:sp>
      </p:grpSp>
      <p:cxnSp>
        <p:nvCxnSpPr>
          <p:cNvPr id="38" name="直接连接符 37">
            <a:extLst>
              <a:ext uri="{FF2B5EF4-FFF2-40B4-BE49-F238E27FC236}">
                <a16:creationId xmlns:a16="http://schemas.microsoft.com/office/drawing/2014/main" id="{639C3915-22D3-A3BA-068A-C5F80913F371}"/>
              </a:ext>
            </a:extLst>
          </p:cNvPr>
          <p:cNvCxnSpPr/>
          <p:nvPr/>
        </p:nvCxnSpPr>
        <p:spPr>
          <a:xfrm>
            <a:off x="6096000" y="1543050"/>
            <a:ext cx="0" cy="377190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id="{46B39554-241D-209B-33CA-3ED76E5D6F44}"/>
              </a:ext>
            </a:extLst>
          </p:cNvPr>
          <p:cNvGrpSpPr/>
          <p:nvPr/>
        </p:nvGrpSpPr>
        <p:grpSpPr>
          <a:xfrm>
            <a:off x="7467601" y="1675721"/>
            <a:ext cx="3796169" cy="3953194"/>
            <a:chOff x="826631" y="1570673"/>
            <a:chExt cx="3796169" cy="3953194"/>
          </a:xfrm>
        </p:grpSpPr>
        <p:sp>
          <p:nvSpPr>
            <p:cNvPr id="40" name="文本框 39">
              <a:extLst>
                <a:ext uri="{FF2B5EF4-FFF2-40B4-BE49-F238E27FC236}">
                  <a16:creationId xmlns:a16="http://schemas.microsoft.com/office/drawing/2014/main" id="{FB18E44C-D5C8-1C68-5EA8-52ED32FEDBCA}"/>
                </a:ext>
              </a:extLst>
            </p:cNvPr>
            <p:cNvSpPr txBox="1"/>
            <p:nvPr/>
          </p:nvSpPr>
          <p:spPr>
            <a:xfrm>
              <a:off x="826631" y="1570673"/>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13800" dirty="0">
                <a:solidFill>
                  <a:schemeClr val="tx1">
                    <a:lumMod val="75000"/>
                    <a:lumOff val="25000"/>
                  </a:schemeClr>
                </a:solidFill>
                <a:cs typeface="+mn-ea"/>
                <a:sym typeface="+mn-lt"/>
              </a:endParaRPr>
            </a:p>
          </p:txBody>
        </p:sp>
        <p:cxnSp>
          <p:nvCxnSpPr>
            <p:cNvPr id="41" name="直接连接符 40">
              <a:extLst>
                <a:ext uri="{FF2B5EF4-FFF2-40B4-BE49-F238E27FC236}">
                  <a16:creationId xmlns:a16="http://schemas.microsoft.com/office/drawing/2014/main" id="{FC3DB761-8E7F-12A8-66C5-4602E47B9E4F}"/>
                </a:ext>
              </a:extLst>
            </p:cNvPr>
            <p:cNvCxnSpPr/>
            <p:nvPr/>
          </p:nvCxnSpPr>
          <p:spPr>
            <a:xfrm>
              <a:off x="826631" y="2602622"/>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AB655AEC-2471-2761-CB9F-FC7E6F1478BD}"/>
                </a:ext>
              </a:extLst>
            </p:cNvPr>
            <p:cNvSpPr txBox="1"/>
            <p:nvPr/>
          </p:nvSpPr>
          <p:spPr>
            <a:xfrm>
              <a:off x="826631" y="2218148"/>
              <a:ext cx="3089578" cy="338554"/>
            </a:xfrm>
            <a:prstGeom prst="rect">
              <a:avLst/>
            </a:prstGeom>
            <a:noFill/>
          </p:spPr>
          <p:txBody>
            <a:bodyPr wrap="square" lIns="0" tIns="0" rIns="0" bIns="0" rtlCol="0">
              <a:spAutoFit/>
            </a:bodyPr>
            <a:lstStyle/>
            <a:p>
              <a:r>
                <a:rPr lang="zh-CN" altLang="en-US" sz="2200" b="1" spc="300" dirty="0">
                  <a:solidFill>
                    <a:schemeClr val="accent1"/>
                  </a:solidFill>
                  <a:cs typeface="+mn-ea"/>
                  <a:sym typeface="+mn-lt"/>
                </a:rPr>
                <a:t>关键词标题</a:t>
              </a:r>
            </a:p>
          </p:txBody>
        </p:sp>
        <p:sp>
          <p:nvSpPr>
            <p:cNvPr id="43" name="矩形 42">
              <a:extLst>
                <a:ext uri="{FF2B5EF4-FFF2-40B4-BE49-F238E27FC236}">
                  <a16:creationId xmlns:a16="http://schemas.microsoft.com/office/drawing/2014/main" id="{A80D5CA2-4D9A-7259-60F6-BA424B814B0C}"/>
                </a:ext>
              </a:extLst>
            </p:cNvPr>
            <p:cNvSpPr/>
            <p:nvPr/>
          </p:nvSpPr>
          <p:spPr>
            <a:xfrm>
              <a:off x="826631" y="2971309"/>
              <a:ext cx="3796169" cy="2552558"/>
            </a:xfrm>
            <a:prstGeom prst="rect">
              <a:avLst/>
            </a:prstGeom>
            <a:noFill/>
          </p:spPr>
          <p:txBody>
            <a:bodyPr wrap="square" lIns="0" tIns="0" rIns="0" bIns="0" rtlCol="0">
              <a:spAutoFit/>
            </a:bodyPr>
            <a:lstStyle/>
            <a:p>
              <a:pPr algn="just">
                <a:lnSpc>
                  <a:spcPct val="15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endParaRPr lang="en-US" altLang="zh-CN" sz="1600" dirty="0">
                <a:solidFill>
                  <a:schemeClr val="tx1">
                    <a:lumMod val="65000"/>
                    <a:lumOff val="35000"/>
                  </a:schemeClr>
                </a:solidFill>
                <a:cs typeface="+mn-ea"/>
                <a:sym typeface="+mn-lt"/>
              </a:endParaRPr>
            </a:p>
            <a:p>
              <a:pPr algn="just">
                <a:lnSpc>
                  <a:spcPct val="15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p>
            <a:p>
              <a:pPr algn="just">
                <a:lnSpc>
                  <a:spcPct val="150000"/>
                </a:lnSpc>
              </a:pPr>
              <a:endParaRPr lang="zh-CN" altLang="en-US" sz="1600" dirty="0">
                <a:solidFill>
                  <a:schemeClr val="tx1">
                    <a:lumMod val="65000"/>
                    <a:lumOff val="35000"/>
                  </a:schemeClr>
                </a:solidFill>
                <a:cs typeface="+mn-ea"/>
                <a:sym typeface="+mn-lt"/>
              </a:endParaRPr>
            </a:p>
          </p:txBody>
        </p:sp>
      </p:grpSp>
      <p:sp>
        <p:nvSpPr>
          <p:cNvPr id="44" name="等腰三角形 43">
            <a:extLst>
              <a:ext uri="{FF2B5EF4-FFF2-40B4-BE49-F238E27FC236}">
                <a16:creationId xmlns:a16="http://schemas.microsoft.com/office/drawing/2014/main" id="{7E098357-48E4-DA47-8E94-652ABA586AD3}"/>
              </a:ext>
            </a:extLst>
          </p:cNvPr>
          <p:cNvSpPr/>
          <p:nvPr/>
        </p:nvSpPr>
        <p:spPr>
          <a:xfrm rot="5400000">
            <a:off x="916710" y="5523223"/>
            <a:ext cx="167054" cy="1440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5" name="等腰三角形 44">
            <a:extLst>
              <a:ext uri="{FF2B5EF4-FFF2-40B4-BE49-F238E27FC236}">
                <a16:creationId xmlns:a16="http://schemas.microsoft.com/office/drawing/2014/main" id="{37EB16AE-2D0D-810F-DF0D-C748E659071D}"/>
              </a:ext>
            </a:extLst>
          </p:cNvPr>
          <p:cNvSpPr/>
          <p:nvPr/>
        </p:nvSpPr>
        <p:spPr>
          <a:xfrm rot="5400000">
            <a:off x="988716" y="5523223"/>
            <a:ext cx="167054" cy="14401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6" name="等腰三角形 45">
            <a:extLst>
              <a:ext uri="{FF2B5EF4-FFF2-40B4-BE49-F238E27FC236}">
                <a16:creationId xmlns:a16="http://schemas.microsoft.com/office/drawing/2014/main" id="{4C2B01CC-7D33-9357-9CA0-C9658A558A37}"/>
              </a:ext>
            </a:extLst>
          </p:cNvPr>
          <p:cNvSpPr/>
          <p:nvPr/>
        </p:nvSpPr>
        <p:spPr>
          <a:xfrm rot="5400000">
            <a:off x="7456080" y="5523223"/>
            <a:ext cx="167054" cy="1440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7" name="等腰三角形 46">
            <a:extLst>
              <a:ext uri="{FF2B5EF4-FFF2-40B4-BE49-F238E27FC236}">
                <a16:creationId xmlns:a16="http://schemas.microsoft.com/office/drawing/2014/main" id="{CC9BE047-A806-5ADD-BCB4-6762EC951DF9}"/>
              </a:ext>
            </a:extLst>
          </p:cNvPr>
          <p:cNvSpPr/>
          <p:nvPr/>
        </p:nvSpPr>
        <p:spPr>
          <a:xfrm rot="5400000">
            <a:off x="7528086" y="5523223"/>
            <a:ext cx="167054" cy="14401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Tree>
    <p:extLst>
      <p:ext uri="{BB962C8B-B14F-4D97-AF65-F5344CB8AC3E}">
        <p14:creationId xmlns:p14="http://schemas.microsoft.com/office/powerpoint/2010/main" val="19543569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DJUSTMENTS" val="0"/>
  <p:tag name="SHADOWSIZE" val="100"/>
</p:tagLst>
</file>

<file path=ppt/tags/tag2.xml><?xml version="1.0" encoding="utf-8"?>
<p:tagLst xmlns:a="http://schemas.openxmlformats.org/drawingml/2006/main" xmlns:r="http://schemas.openxmlformats.org/officeDocument/2006/relationships" xmlns:p="http://schemas.openxmlformats.org/presentationml/2006/main">
  <p:tag name="PA" val="v5.2.5"/>
</p:tagLst>
</file>

<file path=ppt/tags/tag3.xml><?xml version="1.0" encoding="utf-8"?>
<p:tagLst xmlns:a="http://schemas.openxmlformats.org/drawingml/2006/main" xmlns:r="http://schemas.openxmlformats.org/officeDocument/2006/relationships" xmlns:p="http://schemas.openxmlformats.org/presentationml/2006/main">
  <p:tag name="ADJUSTMENTS" val="0"/>
  <p:tag name="SHADOWSIZE" val="100"/>
</p:tagLst>
</file>

<file path=ppt/tags/tag4.xml><?xml version="1.0" encoding="utf-8"?>
<p:tagLst xmlns:a="http://schemas.openxmlformats.org/drawingml/2006/main" xmlns:r="http://schemas.openxmlformats.org/officeDocument/2006/relationships" xmlns:p="http://schemas.openxmlformats.org/presentationml/2006/main">
  <p:tag name="PA" val="v5.2.5"/>
</p:tagLst>
</file>

<file path=ppt/tags/tag5.xml><?xml version="1.0" encoding="utf-8"?>
<p:tagLst xmlns:a="http://schemas.openxmlformats.org/drawingml/2006/main" xmlns:r="http://schemas.openxmlformats.org/officeDocument/2006/relationships" xmlns:p="http://schemas.openxmlformats.org/presentationml/2006/main">
  <p:tag name="ADJUSTMENTS" val="0"/>
  <p:tag name="SHADOWSIZE" val="100"/>
</p:tagLst>
</file>

<file path=ppt/tags/tag6.xml><?xml version="1.0" encoding="utf-8"?>
<p:tagLst xmlns:a="http://schemas.openxmlformats.org/drawingml/2006/main" xmlns:r="http://schemas.openxmlformats.org/officeDocument/2006/relationships" xmlns:p="http://schemas.openxmlformats.org/presentationml/2006/main">
  <p:tag name="PA" val="v5.2.5"/>
</p:tagLst>
</file>

<file path=ppt/tags/tag7.xml><?xml version="1.0" encoding="utf-8"?>
<p:tagLst xmlns:a="http://schemas.openxmlformats.org/drawingml/2006/main" xmlns:r="http://schemas.openxmlformats.org/officeDocument/2006/relationships" xmlns:p="http://schemas.openxmlformats.org/presentationml/2006/main">
  <p:tag name="ADJUSTMENTS" val="0"/>
  <p:tag name="SHADOWSIZE" val="100"/>
</p:tagLst>
</file>

<file path=ppt/tags/tag8.xml><?xml version="1.0" encoding="utf-8"?>
<p:tagLst xmlns:a="http://schemas.openxmlformats.org/drawingml/2006/main" xmlns:r="http://schemas.openxmlformats.org/officeDocument/2006/relationships" xmlns:p="http://schemas.openxmlformats.org/presentationml/2006/main">
  <p:tag name="PA" val="v5.2.5"/>
</p:tagLst>
</file>

<file path=ppt/theme/theme1.xml><?xml version="1.0" encoding="utf-8"?>
<a:theme xmlns:a="http://schemas.openxmlformats.org/drawingml/2006/main" name="51PPT模板网  www.51pptmoban.com">
  <a:themeElements>
    <a:clrScheme name="橙色党政">
      <a:dk1>
        <a:sysClr val="windowText" lastClr="000000"/>
      </a:dk1>
      <a:lt1>
        <a:sysClr val="window" lastClr="FFFFFF"/>
      </a:lt1>
      <a:dk2>
        <a:srgbClr val="44546A"/>
      </a:dk2>
      <a:lt2>
        <a:srgbClr val="E7E6E6"/>
      </a:lt2>
      <a:accent1>
        <a:srgbClr val="A21110"/>
      </a:accent1>
      <a:accent2>
        <a:srgbClr val="F5A67E"/>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演示文稿1" id="{0CD27951-AB6D-4B67-B17C-5C029B85B9F5}" vid="{9B770B75-4EAD-4B24-BE2A-1F1291F21CD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EDDA5EFCE633C46BB7B7D73C4DE2C50" ma:contentTypeVersion="2" ma:contentTypeDescription="Create a new document." ma:contentTypeScope="" ma:versionID="0409c370f919277879e52b5a21a6ce0f">
  <xsd:schema xmlns:xsd="http://www.w3.org/2001/XMLSchema" xmlns:xs="http://www.w3.org/2001/XMLSchema" xmlns:p="http://schemas.microsoft.com/office/2006/metadata/properties" xmlns:ns3="62ac6eaa-4426-489c-bb24-09738becd14a" targetNamespace="http://schemas.microsoft.com/office/2006/metadata/properties" ma:root="true" ma:fieldsID="7e7ed28d6022bb03c4df7449bcb7b615" ns3:_="">
    <xsd:import namespace="62ac6eaa-4426-489c-bb24-09738becd14a"/>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ac6eaa-4426-489c-bb24-09738becd1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9BA4BA-F708-4531-B57D-3CE6B23863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ac6eaa-4426-489c-bb24-09738becd1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98D337-B7B2-44E6-9B11-B343F816679D}">
  <ds:schemaRefs>
    <ds:schemaRef ds:uri="http://purl.org/dc/elements/1.1/"/>
    <ds:schemaRef ds:uri="62ac6eaa-4426-489c-bb24-09738becd14a"/>
    <ds:schemaRef ds:uri="http://purl.org/dc/dcmitype/"/>
    <ds:schemaRef ds:uri="http://schemas.microsoft.com/office/2006/documentManagement/types"/>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3E50720-D8B8-452E-9D03-4E212E6BAF6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171</TotalTime>
  <Words>907</Words>
  <Application>Microsoft Office PowerPoint</Application>
  <PresentationFormat>宽屏</PresentationFormat>
  <Paragraphs>102</Paragraphs>
  <Slides>15</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15</vt:i4>
      </vt:variant>
    </vt:vector>
  </HeadingPairs>
  <TitlesOfParts>
    <vt:vector size="31" baseType="lpstr">
      <vt:lpstr>OPPOSans B</vt:lpstr>
      <vt:lpstr>OPPOSans M</vt:lpstr>
      <vt:lpstr>阿里巴巴普惠体 B</vt:lpstr>
      <vt:lpstr>等线</vt:lpstr>
      <vt:lpstr>汉仪雅酷黑 45W</vt:lpstr>
      <vt:lpstr>思源黑体 CN Bold</vt:lpstr>
      <vt:lpstr>思源黑体 CN Light</vt:lpstr>
      <vt:lpstr>思源宋体 CN Heavy</vt:lpstr>
      <vt:lpstr>Arial</vt:lpstr>
      <vt:lpstr>Bahnschrift SemiBold</vt:lpstr>
      <vt:lpstr>Bahnschrift SemiLight</vt:lpstr>
      <vt:lpstr>Calibri</vt:lpstr>
      <vt:lpstr>OPPOSans H</vt:lpstr>
      <vt:lpstr>Segoe UI Light</vt:lpstr>
      <vt:lpstr>51PPT模板网  www.51pptmoban.com</vt:lpstr>
      <vt:lpstr>Office 主题​​</vt:lpstr>
      <vt:lpstr>PowerPoint 演示文稿</vt:lpstr>
      <vt:lpstr>PowerPoint 演示文稿</vt:lpstr>
      <vt:lpstr>PowerPoint 演示文稿</vt:lpstr>
      <vt:lpstr>工作总结</vt:lpstr>
      <vt:lpstr>工作总结</vt:lpstr>
      <vt:lpstr>工作总结</vt:lpstr>
      <vt:lpstr>PowerPoint 演示文稿</vt:lpstr>
      <vt:lpstr>自我评价</vt:lpstr>
      <vt:lpstr>自我评价</vt:lpstr>
      <vt:lpstr>PowerPoint 演示文稿</vt:lpstr>
      <vt:lpstr>完成情况</vt:lpstr>
      <vt:lpstr>完成情况</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红色政务风工作总结ppt模板</dc:title>
  <dc:creator>期盼</dc:creator>
  <cp:keywords>P界达人</cp:keywords>
  <dc:description>www.51pptmoban.com</dc:description>
  <cp:lastModifiedBy>Win user</cp:lastModifiedBy>
  <cp:revision>7</cp:revision>
  <dcterms:created xsi:type="dcterms:W3CDTF">2022-07-03T00:28:34Z</dcterms:created>
  <dcterms:modified xsi:type="dcterms:W3CDTF">2022-07-19T13:04:23Z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0x010100FEDDA5EFCE633C46BB7B7D73C4DE2C50</vt:lpwstr>
  </property>
</Properties>
</file>